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5.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6.xml" ContentType="application/vnd.openxmlformats-officedocument.drawingml.chart+xml"/>
  <Override PartName="/ppt/notesSlides/notesSlide7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 id="2147483894" r:id="rId2"/>
    <p:sldMasterId id="2147483906" r:id="rId3"/>
    <p:sldMasterId id="2147483918" r:id="rId4"/>
  </p:sldMasterIdLst>
  <p:notesMasterIdLst>
    <p:notesMasterId r:id="rId195"/>
  </p:notesMasterIdLst>
  <p:sldIdLst>
    <p:sldId id="256" r:id="rId5"/>
    <p:sldId id="294" r:id="rId6"/>
    <p:sldId id="643" r:id="rId7"/>
    <p:sldId id="635" r:id="rId8"/>
    <p:sldId id="981" r:id="rId9"/>
    <p:sldId id="627" r:id="rId10"/>
    <p:sldId id="982" r:id="rId11"/>
    <p:sldId id="637" r:id="rId12"/>
    <p:sldId id="638" r:id="rId13"/>
    <p:sldId id="644" r:id="rId14"/>
    <p:sldId id="724" r:id="rId15"/>
    <p:sldId id="725" r:id="rId16"/>
    <p:sldId id="726" r:id="rId17"/>
    <p:sldId id="727" r:id="rId18"/>
    <p:sldId id="731" r:id="rId19"/>
    <p:sldId id="732" r:id="rId20"/>
    <p:sldId id="629" r:id="rId21"/>
    <p:sldId id="631" r:id="rId22"/>
    <p:sldId id="632" r:id="rId23"/>
    <p:sldId id="269" r:id="rId24"/>
    <p:sldId id="633" r:id="rId25"/>
    <p:sldId id="685" r:id="rId26"/>
    <p:sldId id="687" r:id="rId27"/>
    <p:sldId id="691" r:id="rId28"/>
    <p:sldId id="689" r:id="rId29"/>
    <p:sldId id="991" r:id="rId30"/>
    <p:sldId id="759" r:id="rId31"/>
    <p:sldId id="695" r:id="rId32"/>
    <p:sldId id="696" r:id="rId33"/>
    <p:sldId id="743" r:id="rId34"/>
    <p:sldId id="986" r:id="rId35"/>
    <p:sldId id="987" r:id="rId36"/>
    <p:sldId id="988" r:id="rId37"/>
    <p:sldId id="989" r:id="rId38"/>
    <p:sldId id="992" r:id="rId39"/>
    <p:sldId id="990" r:id="rId40"/>
    <p:sldId id="308" r:id="rId41"/>
    <p:sldId id="766" r:id="rId42"/>
    <p:sldId id="767" r:id="rId43"/>
    <p:sldId id="770" r:id="rId44"/>
    <p:sldId id="769" r:id="rId45"/>
    <p:sldId id="278" r:id="rId46"/>
    <p:sldId id="648" r:id="rId47"/>
    <p:sldId id="703" r:id="rId48"/>
    <p:sldId id="765" r:id="rId49"/>
    <p:sldId id="649" r:id="rId50"/>
    <p:sldId id="764" r:id="rId51"/>
    <p:sldId id="705" r:id="rId52"/>
    <p:sldId id="707" r:id="rId53"/>
    <p:sldId id="706" r:id="rId54"/>
    <p:sldId id="708" r:id="rId55"/>
    <p:sldId id="709" r:id="rId56"/>
    <p:sldId id="704" r:id="rId57"/>
    <p:sldId id="710" r:id="rId58"/>
    <p:sldId id="760" r:id="rId59"/>
    <p:sldId id="757" r:id="rId60"/>
    <p:sldId id="762" r:id="rId61"/>
    <p:sldId id="763" r:id="rId62"/>
    <p:sldId id="916" r:id="rId63"/>
    <p:sldId id="993" r:id="rId64"/>
    <p:sldId id="918" r:id="rId65"/>
    <p:sldId id="1044" r:id="rId66"/>
    <p:sldId id="919" r:id="rId67"/>
    <p:sldId id="920" r:id="rId68"/>
    <p:sldId id="921" r:id="rId69"/>
    <p:sldId id="922" r:id="rId70"/>
    <p:sldId id="995" r:id="rId71"/>
    <p:sldId id="996" r:id="rId72"/>
    <p:sldId id="925" r:id="rId73"/>
    <p:sldId id="926" r:id="rId74"/>
    <p:sldId id="927" r:id="rId75"/>
    <p:sldId id="928" r:id="rId76"/>
    <p:sldId id="929" r:id="rId77"/>
    <p:sldId id="930" r:id="rId78"/>
    <p:sldId id="931" r:id="rId79"/>
    <p:sldId id="932" r:id="rId80"/>
    <p:sldId id="997" r:id="rId81"/>
    <p:sldId id="1045" r:id="rId82"/>
    <p:sldId id="934" r:id="rId83"/>
    <p:sldId id="935" r:id="rId84"/>
    <p:sldId id="936" r:id="rId85"/>
    <p:sldId id="976" r:id="rId86"/>
    <p:sldId id="938" r:id="rId87"/>
    <p:sldId id="939" r:id="rId88"/>
    <p:sldId id="940" r:id="rId89"/>
    <p:sldId id="941" r:id="rId90"/>
    <p:sldId id="942" r:id="rId91"/>
    <p:sldId id="944" r:id="rId92"/>
    <p:sldId id="945" r:id="rId93"/>
    <p:sldId id="946" r:id="rId94"/>
    <p:sldId id="947" r:id="rId95"/>
    <p:sldId id="948" r:id="rId96"/>
    <p:sldId id="1000" r:id="rId97"/>
    <p:sldId id="950" r:id="rId98"/>
    <p:sldId id="951" r:id="rId99"/>
    <p:sldId id="952" r:id="rId100"/>
    <p:sldId id="953" r:id="rId101"/>
    <p:sldId id="954" r:id="rId102"/>
    <p:sldId id="955" r:id="rId103"/>
    <p:sldId id="956" r:id="rId104"/>
    <p:sldId id="957" r:id="rId105"/>
    <p:sldId id="958" r:id="rId106"/>
    <p:sldId id="959" r:id="rId107"/>
    <p:sldId id="961" r:id="rId108"/>
    <p:sldId id="962" r:id="rId109"/>
    <p:sldId id="963" r:id="rId110"/>
    <p:sldId id="964" r:id="rId111"/>
    <p:sldId id="965" r:id="rId112"/>
    <p:sldId id="966" r:id="rId113"/>
    <p:sldId id="999" r:id="rId114"/>
    <p:sldId id="969" r:id="rId115"/>
    <p:sldId id="970" r:id="rId116"/>
    <p:sldId id="971" r:id="rId117"/>
    <p:sldId id="979" r:id="rId118"/>
    <p:sldId id="978" r:id="rId119"/>
    <p:sldId id="967" r:id="rId120"/>
    <p:sldId id="974" r:id="rId121"/>
    <p:sldId id="834" r:id="rId122"/>
    <p:sldId id="835" r:id="rId123"/>
    <p:sldId id="837" r:id="rId124"/>
    <p:sldId id="838" r:id="rId125"/>
    <p:sldId id="839" r:id="rId126"/>
    <p:sldId id="840" r:id="rId127"/>
    <p:sldId id="841" r:id="rId128"/>
    <p:sldId id="836" r:id="rId129"/>
    <p:sldId id="842" r:id="rId130"/>
    <p:sldId id="843" r:id="rId131"/>
    <p:sldId id="914" r:id="rId132"/>
    <p:sldId id="844" r:id="rId133"/>
    <p:sldId id="845" r:id="rId134"/>
    <p:sldId id="847" r:id="rId135"/>
    <p:sldId id="846" r:id="rId136"/>
    <p:sldId id="915" r:id="rId137"/>
    <p:sldId id="857" r:id="rId138"/>
    <p:sldId id="848" r:id="rId139"/>
    <p:sldId id="849" r:id="rId140"/>
    <p:sldId id="850" r:id="rId141"/>
    <p:sldId id="851" r:id="rId142"/>
    <p:sldId id="852" r:id="rId143"/>
    <p:sldId id="853" r:id="rId144"/>
    <p:sldId id="854" r:id="rId145"/>
    <p:sldId id="855" r:id="rId146"/>
    <p:sldId id="856" r:id="rId147"/>
    <p:sldId id="913" r:id="rId148"/>
    <p:sldId id="859" r:id="rId149"/>
    <p:sldId id="860" r:id="rId150"/>
    <p:sldId id="861" r:id="rId151"/>
    <p:sldId id="1001" r:id="rId152"/>
    <p:sldId id="1002" r:id="rId153"/>
    <p:sldId id="1003" r:id="rId154"/>
    <p:sldId id="1004" r:id="rId155"/>
    <p:sldId id="1005" r:id="rId156"/>
    <p:sldId id="1006" r:id="rId157"/>
    <p:sldId id="1007" r:id="rId158"/>
    <p:sldId id="1008" r:id="rId159"/>
    <p:sldId id="1009" r:id="rId160"/>
    <p:sldId id="1010" r:id="rId161"/>
    <p:sldId id="1011" r:id="rId162"/>
    <p:sldId id="1012" r:id="rId163"/>
    <p:sldId id="1013" r:id="rId164"/>
    <p:sldId id="1014" r:id="rId165"/>
    <p:sldId id="1015" r:id="rId166"/>
    <p:sldId id="1016" r:id="rId167"/>
    <p:sldId id="1017" r:id="rId168"/>
    <p:sldId id="1018" r:id="rId169"/>
    <p:sldId id="1019" r:id="rId170"/>
    <p:sldId id="1020" r:id="rId171"/>
    <p:sldId id="1021" r:id="rId172"/>
    <p:sldId id="1022" r:id="rId173"/>
    <p:sldId id="1023" r:id="rId174"/>
    <p:sldId id="1024" r:id="rId175"/>
    <p:sldId id="1025" r:id="rId176"/>
    <p:sldId id="1026" r:id="rId177"/>
    <p:sldId id="1027" r:id="rId178"/>
    <p:sldId id="1028" r:id="rId179"/>
    <p:sldId id="1029" r:id="rId180"/>
    <p:sldId id="1030" r:id="rId181"/>
    <p:sldId id="1031" r:id="rId182"/>
    <p:sldId id="1032" r:id="rId183"/>
    <p:sldId id="1033" r:id="rId184"/>
    <p:sldId id="1034" r:id="rId185"/>
    <p:sldId id="1035" r:id="rId186"/>
    <p:sldId id="1036" r:id="rId187"/>
    <p:sldId id="1037" r:id="rId188"/>
    <p:sldId id="1038" r:id="rId189"/>
    <p:sldId id="1039" r:id="rId190"/>
    <p:sldId id="1040" r:id="rId191"/>
    <p:sldId id="1041" r:id="rId192"/>
    <p:sldId id="1042" r:id="rId193"/>
    <p:sldId id="1043" r:id="rId1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10" autoAdjust="0"/>
    <p:restoredTop sz="85287" autoAdjust="0"/>
  </p:normalViewPr>
  <p:slideViewPr>
    <p:cSldViewPr>
      <p:cViewPr>
        <p:scale>
          <a:sx n="80" d="100"/>
          <a:sy n="80" d="100"/>
        </p:scale>
        <p:origin x="-78" y="-72"/>
      </p:cViewPr>
      <p:guideLst>
        <p:guide orient="horz" pos="2160"/>
        <p:guide pos="2880"/>
      </p:guideLst>
    </p:cSldViewPr>
  </p:slideViewPr>
  <p:outlineViewPr>
    <p:cViewPr>
      <p:scale>
        <a:sx n="20" d="100"/>
        <a:sy n="20" d="100"/>
      </p:scale>
      <p:origin x="0" y="20766"/>
    </p:cViewPr>
  </p:outlineViewPr>
  <p:notesTextViewPr>
    <p:cViewPr>
      <p:scale>
        <a:sx n="100" d="100"/>
        <a:sy n="100" d="100"/>
      </p:scale>
      <p:origin x="0" y="0"/>
    </p:cViewPr>
  </p:notesTextViewPr>
  <p:sorterViewPr>
    <p:cViewPr>
      <p:scale>
        <a:sx n="66" d="100"/>
        <a:sy n="66" d="100"/>
      </p:scale>
      <p:origin x="0" y="145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96"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theme" Target="theme/theme1.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notesMaster" Target="notesMasters/notesMaster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417%20presentation\outstanding%20sha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Non OECD</c:v>
                </c:pt>
              </c:strCache>
            </c:strRef>
          </c:tx>
          <c:invertIfNegative val="0"/>
          <c:cat>
            <c:numRef>
              <c:f>Sheet1!$A$2:$A$6</c:f>
              <c:numCache>
                <c:formatCode>General</c:formatCode>
                <c:ptCount val="5"/>
                <c:pt idx="0">
                  <c:v>131693</c:v>
                </c:pt>
                <c:pt idx="1">
                  <c:v>137070</c:v>
                </c:pt>
                <c:pt idx="2">
                  <c:v>134272.6</c:v>
                </c:pt>
                <c:pt idx="3">
                  <c:v>141377.9</c:v>
                </c:pt>
                <c:pt idx="4">
                  <c:v>143701.79999999999</c:v>
                </c:pt>
              </c:numCache>
            </c:numRef>
          </c:cat>
          <c:val>
            <c:numRef>
              <c:f>Sheet1!$B$2:$B$6</c:f>
              <c:numCache>
                <c:formatCode>General</c:formatCode>
                <c:ptCount val="5"/>
                <c:pt idx="0">
                  <c:v>83503.209999999992</c:v>
                </c:pt>
                <c:pt idx="1">
                  <c:v>87546.11</c:v>
                </c:pt>
                <c:pt idx="2">
                  <c:v>85396.98</c:v>
                </c:pt>
                <c:pt idx="3">
                  <c:v>91475.9</c:v>
                </c:pt>
                <c:pt idx="4">
                  <c:v>93547.989999999991</c:v>
                </c:pt>
              </c:numCache>
            </c:numRef>
          </c:val>
        </c:ser>
        <c:ser>
          <c:idx val="1"/>
          <c:order val="1"/>
          <c:tx>
            <c:strRef>
              <c:f>Sheet1!$C$1</c:f>
              <c:strCache>
                <c:ptCount val="1"/>
                <c:pt idx="0">
                  <c:v>OECD</c:v>
                </c:pt>
              </c:strCache>
            </c:strRef>
          </c:tx>
          <c:invertIfNegative val="0"/>
          <c:cat>
            <c:numRef>
              <c:f>Sheet1!$A$2:$A$6</c:f>
              <c:numCache>
                <c:formatCode>General</c:formatCode>
                <c:ptCount val="5"/>
                <c:pt idx="0">
                  <c:v>131693</c:v>
                </c:pt>
                <c:pt idx="1">
                  <c:v>137070</c:v>
                </c:pt>
                <c:pt idx="2">
                  <c:v>134272.6</c:v>
                </c:pt>
                <c:pt idx="3">
                  <c:v>141377.9</c:v>
                </c:pt>
                <c:pt idx="4">
                  <c:v>143701.79999999999</c:v>
                </c:pt>
              </c:numCache>
            </c:numRef>
          </c:cat>
          <c:val>
            <c:numRef>
              <c:f>Sheet1!$C$2:$C$6</c:f>
              <c:numCache>
                <c:formatCode>General</c:formatCode>
                <c:ptCount val="5"/>
                <c:pt idx="0">
                  <c:v>48189.760000000002</c:v>
                </c:pt>
                <c:pt idx="1">
                  <c:v>49523.880000000012</c:v>
                </c:pt>
                <c:pt idx="2">
                  <c:v>48875.61</c:v>
                </c:pt>
                <c:pt idx="3">
                  <c:v>49901.99</c:v>
                </c:pt>
                <c:pt idx="4">
                  <c:v>50153.82</c:v>
                </c:pt>
              </c:numCache>
            </c:numRef>
          </c:val>
        </c:ser>
        <c:dLbls>
          <c:showLegendKey val="0"/>
          <c:showVal val="0"/>
          <c:showCatName val="0"/>
          <c:showSerName val="0"/>
          <c:showPercent val="0"/>
          <c:showBubbleSize val="0"/>
        </c:dLbls>
        <c:gapWidth val="150"/>
        <c:shape val="cylinder"/>
        <c:axId val="131887104"/>
        <c:axId val="131888640"/>
        <c:axId val="0"/>
      </c:bar3DChart>
      <c:catAx>
        <c:axId val="131887104"/>
        <c:scaling>
          <c:orientation val="minMax"/>
        </c:scaling>
        <c:delete val="0"/>
        <c:axPos val="b"/>
        <c:numFmt formatCode="General" sourceLinked="1"/>
        <c:majorTickMark val="out"/>
        <c:minorTickMark val="none"/>
        <c:tickLblPos val="nextTo"/>
        <c:txPr>
          <a:bodyPr/>
          <a:lstStyle/>
          <a:p>
            <a:pPr>
              <a:defRPr lang="en-US"/>
            </a:pPr>
            <a:endParaRPr lang="en-US"/>
          </a:p>
        </c:txPr>
        <c:crossAx val="131888640"/>
        <c:crosses val="autoZero"/>
        <c:auto val="1"/>
        <c:lblAlgn val="ctr"/>
        <c:lblOffset val="100"/>
        <c:noMultiLvlLbl val="0"/>
      </c:catAx>
      <c:valAx>
        <c:axId val="131888640"/>
        <c:scaling>
          <c:orientation val="minMax"/>
        </c:scaling>
        <c:delete val="0"/>
        <c:axPos val="l"/>
        <c:majorGridlines/>
        <c:numFmt formatCode="General" sourceLinked="1"/>
        <c:majorTickMark val="out"/>
        <c:minorTickMark val="none"/>
        <c:tickLblPos val="nextTo"/>
        <c:txPr>
          <a:bodyPr/>
          <a:lstStyle/>
          <a:p>
            <a:pPr>
              <a:defRPr lang="en-US"/>
            </a:pPr>
            <a:endParaRPr lang="en-US"/>
          </a:p>
        </c:txPr>
        <c:crossAx val="131887104"/>
        <c:crosses val="autoZero"/>
        <c:crossBetween val="between"/>
      </c:valAx>
    </c:plotArea>
    <c:legend>
      <c:legendPos val="r"/>
      <c:overlay val="0"/>
      <c:txPr>
        <a:bodyPr/>
        <a:lstStyle/>
        <a:p>
          <a:pPr>
            <a:defRPr lang="en-US"/>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production</c:v>
                </c:pt>
              </c:strCache>
            </c:strRef>
          </c:tx>
          <c:invertIfNegative val="0"/>
          <c:cat>
            <c:numRef>
              <c:f>Sheet1!$A$2:$A$6</c:f>
              <c:numCache>
                <c:formatCode>General</c:formatCode>
                <c:ptCount val="5"/>
                <c:pt idx="0">
                  <c:v>2007</c:v>
                </c:pt>
                <c:pt idx="1">
                  <c:v>2008</c:v>
                </c:pt>
                <c:pt idx="2">
                  <c:v>2009</c:v>
                </c:pt>
                <c:pt idx="3">
                  <c:v>2010</c:v>
                </c:pt>
                <c:pt idx="4">
                  <c:v>2011</c:v>
                </c:pt>
              </c:numCache>
            </c:numRef>
          </c:cat>
          <c:val>
            <c:numRef>
              <c:f>Sheet1!$B$2:$B$6</c:f>
              <c:numCache>
                <c:formatCode>General</c:formatCode>
                <c:ptCount val="5"/>
                <c:pt idx="0">
                  <c:v>7625.3210000000036</c:v>
                </c:pt>
                <c:pt idx="1">
                  <c:v>7368.5810000000001</c:v>
                </c:pt>
                <c:pt idx="2">
                  <c:v>6927.6930000000002</c:v>
                </c:pt>
                <c:pt idx="3">
                  <c:v>6695.3710000000001</c:v>
                </c:pt>
                <c:pt idx="4">
                  <c:v>6669.2379999999994</c:v>
                </c:pt>
              </c:numCache>
            </c:numRef>
          </c:val>
        </c:ser>
        <c:ser>
          <c:idx val="1"/>
          <c:order val="1"/>
          <c:tx>
            <c:strRef>
              <c:f>Sheet1!$C$1</c:f>
              <c:strCache>
                <c:ptCount val="1"/>
                <c:pt idx="0">
                  <c:v>consumption</c:v>
                </c:pt>
              </c:strCache>
            </c:strRef>
          </c:tx>
          <c:invertIfNegative val="0"/>
          <c:cat>
            <c:numRef>
              <c:f>Sheet1!$A$2:$A$6</c:f>
              <c:numCache>
                <c:formatCode>General</c:formatCode>
                <c:ptCount val="5"/>
                <c:pt idx="0">
                  <c:v>2007</c:v>
                </c:pt>
                <c:pt idx="1">
                  <c:v>2008</c:v>
                </c:pt>
                <c:pt idx="2">
                  <c:v>2009</c:v>
                </c:pt>
                <c:pt idx="3">
                  <c:v>2010</c:v>
                </c:pt>
                <c:pt idx="4">
                  <c:v>2011</c:v>
                </c:pt>
              </c:numCache>
            </c:numRef>
          </c:cat>
          <c:val>
            <c:numRef>
              <c:f>Sheet1!$C$2:$C$6</c:f>
              <c:numCache>
                <c:formatCode>General</c:formatCode>
                <c:ptCount val="5"/>
                <c:pt idx="0">
                  <c:v>3115</c:v>
                </c:pt>
                <c:pt idx="1">
                  <c:v>3011</c:v>
                </c:pt>
                <c:pt idx="2">
                  <c:v>3063</c:v>
                </c:pt>
                <c:pt idx="3">
                  <c:v>2913</c:v>
                </c:pt>
                <c:pt idx="4">
                  <c:v>3164</c:v>
                </c:pt>
              </c:numCache>
            </c:numRef>
          </c:val>
        </c:ser>
        <c:dLbls>
          <c:showLegendKey val="0"/>
          <c:showVal val="0"/>
          <c:showCatName val="0"/>
          <c:showSerName val="0"/>
          <c:showPercent val="0"/>
          <c:showBubbleSize val="0"/>
        </c:dLbls>
        <c:gapWidth val="150"/>
        <c:shape val="box"/>
        <c:axId val="131962368"/>
        <c:axId val="131963904"/>
        <c:axId val="0"/>
      </c:bar3DChart>
      <c:catAx>
        <c:axId val="131962368"/>
        <c:scaling>
          <c:orientation val="minMax"/>
        </c:scaling>
        <c:delete val="0"/>
        <c:axPos val="b"/>
        <c:numFmt formatCode="General" sourceLinked="1"/>
        <c:majorTickMark val="out"/>
        <c:minorTickMark val="none"/>
        <c:tickLblPos val="nextTo"/>
        <c:txPr>
          <a:bodyPr/>
          <a:lstStyle/>
          <a:p>
            <a:pPr>
              <a:defRPr lang="en-US"/>
            </a:pPr>
            <a:endParaRPr lang="en-US"/>
          </a:p>
        </c:txPr>
        <c:crossAx val="131963904"/>
        <c:crosses val="autoZero"/>
        <c:auto val="1"/>
        <c:lblAlgn val="ctr"/>
        <c:lblOffset val="100"/>
        <c:noMultiLvlLbl val="0"/>
      </c:catAx>
      <c:valAx>
        <c:axId val="131963904"/>
        <c:scaling>
          <c:orientation val="minMax"/>
        </c:scaling>
        <c:delete val="0"/>
        <c:axPos val="l"/>
        <c:majorGridlines/>
        <c:numFmt formatCode="General" sourceLinked="1"/>
        <c:majorTickMark val="out"/>
        <c:minorTickMark val="none"/>
        <c:tickLblPos val="nextTo"/>
        <c:txPr>
          <a:bodyPr/>
          <a:lstStyle/>
          <a:p>
            <a:pPr>
              <a:defRPr lang="en-US"/>
            </a:pPr>
            <a:endParaRPr lang="en-US"/>
          </a:p>
        </c:txPr>
        <c:crossAx val="131962368"/>
        <c:crosses val="autoZero"/>
        <c:crossBetween val="between"/>
      </c:valAx>
    </c:plotArea>
    <c:legend>
      <c:legendPos val="r"/>
      <c:overlay val="0"/>
      <c:txPr>
        <a:bodyPr/>
        <a:lstStyle/>
        <a:p>
          <a:pPr>
            <a:defRPr lang="en-US"/>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Non OECD</c:v>
                </c:pt>
              </c:strCache>
            </c:strRef>
          </c:tx>
          <c:invertIfNegative val="0"/>
          <c:cat>
            <c:numRef>
              <c:f>Sheet1!$A$2:$A$6</c:f>
              <c:numCache>
                <c:formatCode>General</c:formatCode>
                <c:ptCount val="5"/>
                <c:pt idx="0">
                  <c:v>105863</c:v>
                </c:pt>
                <c:pt idx="1">
                  <c:v>109232</c:v>
                </c:pt>
                <c:pt idx="2">
                  <c:v>105263</c:v>
                </c:pt>
                <c:pt idx="3">
                  <c:v>112971</c:v>
                </c:pt>
                <c:pt idx="4">
                  <c:v>114040</c:v>
                </c:pt>
              </c:numCache>
            </c:numRef>
          </c:cat>
          <c:val>
            <c:numRef>
              <c:f>Sheet1!$B$2:$B$6</c:f>
              <c:numCache>
                <c:formatCode>General</c:formatCode>
                <c:ptCount val="5"/>
                <c:pt idx="0">
                  <c:v>51959</c:v>
                </c:pt>
                <c:pt idx="1">
                  <c:v>54814</c:v>
                </c:pt>
                <c:pt idx="2">
                  <c:v>52060</c:v>
                </c:pt>
                <c:pt idx="3">
                  <c:v>57310</c:v>
                </c:pt>
                <c:pt idx="4">
                  <c:v>58979</c:v>
                </c:pt>
              </c:numCache>
            </c:numRef>
          </c:val>
        </c:ser>
        <c:ser>
          <c:idx val="1"/>
          <c:order val="1"/>
          <c:tx>
            <c:strRef>
              <c:f>Sheet1!$C$1</c:f>
              <c:strCache>
                <c:ptCount val="1"/>
                <c:pt idx="0">
                  <c:v>OECD</c:v>
                </c:pt>
              </c:strCache>
            </c:strRef>
          </c:tx>
          <c:invertIfNegative val="0"/>
          <c:cat>
            <c:numRef>
              <c:f>Sheet1!$A$2:$A$6</c:f>
              <c:numCache>
                <c:formatCode>General</c:formatCode>
                <c:ptCount val="5"/>
                <c:pt idx="0">
                  <c:v>105863</c:v>
                </c:pt>
                <c:pt idx="1">
                  <c:v>109232</c:v>
                </c:pt>
                <c:pt idx="2">
                  <c:v>105263</c:v>
                </c:pt>
                <c:pt idx="3">
                  <c:v>112971</c:v>
                </c:pt>
                <c:pt idx="4">
                  <c:v>114040</c:v>
                </c:pt>
              </c:numCache>
            </c:numRef>
          </c:cat>
          <c:val>
            <c:numRef>
              <c:f>Sheet1!$C$2:$C$6</c:f>
              <c:numCache>
                <c:formatCode>General</c:formatCode>
                <c:ptCount val="5"/>
                <c:pt idx="0">
                  <c:v>53904</c:v>
                </c:pt>
                <c:pt idx="1">
                  <c:v>54417</c:v>
                </c:pt>
                <c:pt idx="2">
                  <c:v>53203</c:v>
                </c:pt>
                <c:pt idx="3">
                  <c:v>55661</c:v>
                </c:pt>
                <c:pt idx="4">
                  <c:v>55061</c:v>
                </c:pt>
              </c:numCache>
            </c:numRef>
          </c:val>
        </c:ser>
        <c:dLbls>
          <c:showLegendKey val="0"/>
          <c:showVal val="0"/>
          <c:showCatName val="0"/>
          <c:showSerName val="0"/>
          <c:showPercent val="0"/>
          <c:showBubbleSize val="0"/>
        </c:dLbls>
        <c:gapWidth val="150"/>
        <c:shape val="cylinder"/>
        <c:axId val="132006656"/>
        <c:axId val="132008192"/>
        <c:axId val="0"/>
      </c:bar3DChart>
      <c:catAx>
        <c:axId val="132006656"/>
        <c:scaling>
          <c:orientation val="minMax"/>
        </c:scaling>
        <c:delete val="0"/>
        <c:axPos val="b"/>
        <c:numFmt formatCode="General" sourceLinked="1"/>
        <c:majorTickMark val="out"/>
        <c:minorTickMark val="none"/>
        <c:tickLblPos val="nextTo"/>
        <c:txPr>
          <a:bodyPr/>
          <a:lstStyle/>
          <a:p>
            <a:pPr>
              <a:defRPr lang="en-US"/>
            </a:pPr>
            <a:endParaRPr lang="en-US"/>
          </a:p>
        </c:txPr>
        <c:crossAx val="132008192"/>
        <c:crosses val="autoZero"/>
        <c:auto val="1"/>
        <c:lblAlgn val="ctr"/>
        <c:lblOffset val="100"/>
        <c:noMultiLvlLbl val="0"/>
      </c:catAx>
      <c:valAx>
        <c:axId val="132008192"/>
        <c:scaling>
          <c:orientation val="minMax"/>
        </c:scaling>
        <c:delete val="0"/>
        <c:axPos val="l"/>
        <c:majorGridlines/>
        <c:numFmt formatCode="General" sourceLinked="1"/>
        <c:majorTickMark val="out"/>
        <c:minorTickMark val="none"/>
        <c:tickLblPos val="nextTo"/>
        <c:txPr>
          <a:bodyPr/>
          <a:lstStyle/>
          <a:p>
            <a:pPr>
              <a:defRPr lang="en-US"/>
            </a:pPr>
            <a:endParaRPr lang="en-US"/>
          </a:p>
        </c:txPr>
        <c:crossAx val="132006656"/>
        <c:crosses val="autoZero"/>
        <c:crossBetween val="between"/>
      </c:valAx>
    </c:plotArea>
    <c:legend>
      <c:legendPos val="r"/>
      <c:overlay val="0"/>
      <c:txPr>
        <a:bodyPr/>
        <a:lstStyle/>
        <a:p>
          <a:pPr>
            <a:defRPr lang="en-US"/>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Import</c:v>
                </c:pt>
              </c:strCache>
            </c:strRef>
          </c:tx>
          <c:invertIfNegative val="0"/>
          <c:cat>
            <c:numRef>
              <c:f>Sheet1!$A$2:$A$6</c:f>
              <c:numCache>
                <c:formatCode>General</c:formatCode>
                <c:ptCount val="5"/>
                <c:pt idx="0">
                  <c:v>2007</c:v>
                </c:pt>
                <c:pt idx="1">
                  <c:v>2008</c:v>
                </c:pt>
                <c:pt idx="2">
                  <c:v>2009</c:v>
                </c:pt>
                <c:pt idx="3">
                  <c:v>2010</c:v>
                </c:pt>
                <c:pt idx="4">
                  <c:v>2011</c:v>
                </c:pt>
              </c:numCache>
            </c:numRef>
          </c:cat>
          <c:val>
            <c:numRef>
              <c:f>Sheet1!$B$2:$B$6</c:f>
              <c:numCache>
                <c:formatCode>General</c:formatCode>
                <c:ptCount val="5"/>
                <c:pt idx="0">
                  <c:v>482</c:v>
                </c:pt>
                <c:pt idx="1">
                  <c:v>562</c:v>
                </c:pt>
                <c:pt idx="2">
                  <c:v>701</c:v>
                </c:pt>
                <c:pt idx="3">
                  <c:v>786</c:v>
                </c:pt>
                <c:pt idx="4">
                  <c:v>1053</c:v>
                </c:pt>
              </c:numCache>
            </c:numRef>
          </c:val>
        </c:ser>
        <c:ser>
          <c:idx val="1"/>
          <c:order val="1"/>
          <c:tx>
            <c:strRef>
              <c:f>Sheet1!$C$1</c:f>
              <c:strCache>
                <c:ptCount val="1"/>
                <c:pt idx="0">
                  <c:v>Export</c:v>
                </c:pt>
              </c:strCache>
            </c:strRef>
          </c:tx>
          <c:invertIfNegative val="0"/>
          <c:cat>
            <c:numRef>
              <c:f>Sheet1!$A$2:$A$6</c:f>
              <c:numCache>
                <c:formatCode>General</c:formatCode>
                <c:ptCount val="5"/>
                <c:pt idx="0">
                  <c:v>2007</c:v>
                </c:pt>
                <c:pt idx="1">
                  <c:v>2008</c:v>
                </c:pt>
                <c:pt idx="2">
                  <c:v>2009</c:v>
                </c:pt>
                <c:pt idx="3">
                  <c:v>2010</c:v>
                </c:pt>
                <c:pt idx="4">
                  <c:v>2011</c:v>
                </c:pt>
              </c:numCache>
            </c:numRef>
          </c:cat>
          <c:val>
            <c:numRef>
              <c:f>Sheet1!$C$2:$C$6</c:f>
              <c:numCache>
                <c:formatCode>General</c:formatCode>
                <c:ptCount val="5"/>
                <c:pt idx="0">
                  <c:v>50118</c:v>
                </c:pt>
                <c:pt idx="1">
                  <c:v>55731</c:v>
                </c:pt>
                <c:pt idx="2">
                  <c:v>50870</c:v>
                </c:pt>
                <c:pt idx="3">
                  <c:v>43763</c:v>
                </c:pt>
                <c:pt idx="4">
                  <c:v>51077</c:v>
                </c:pt>
              </c:numCache>
            </c:numRef>
          </c:val>
        </c:ser>
        <c:dLbls>
          <c:showLegendKey val="0"/>
          <c:showVal val="0"/>
          <c:showCatName val="0"/>
          <c:showSerName val="0"/>
          <c:showPercent val="0"/>
          <c:showBubbleSize val="0"/>
        </c:dLbls>
        <c:gapWidth val="150"/>
        <c:axId val="156784128"/>
        <c:axId val="156785664"/>
      </c:barChart>
      <c:catAx>
        <c:axId val="156784128"/>
        <c:scaling>
          <c:orientation val="minMax"/>
        </c:scaling>
        <c:delete val="0"/>
        <c:axPos val="b"/>
        <c:numFmt formatCode="General" sourceLinked="1"/>
        <c:majorTickMark val="out"/>
        <c:minorTickMark val="none"/>
        <c:tickLblPos val="nextTo"/>
        <c:txPr>
          <a:bodyPr/>
          <a:lstStyle/>
          <a:p>
            <a:pPr>
              <a:defRPr lang="en-US"/>
            </a:pPr>
            <a:endParaRPr lang="en-US"/>
          </a:p>
        </c:txPr>
        <c:crossAx val="156785664"/>
        <c:crosses val="autoZero"/>
        <c:auto val="1"/>
        <c:lblAlgn val="ctr"/>
        <c:lblOffset val="100"/>
        <c:noMultiLvlLbl val="0"/>
      </c:catAx>
      <c:valAx>
        <c:axId val="156785664"/>
        <c:scaling>
          <c:orientation val="minMax"/>
        </c:scaling>
        <c:delete val="0"/>
        <c:axPos val="l"/>
        <c:majorGridlines/>
        <c:numFmt formatCode="General" sourceLinked="1"/>
        <c:majorTickMark val="out"/>
        <c:minorTickMark val="none"/>
        <c:tickLblPos val="nextTo"/>
        <c:txPr>
          <a:bodyPr/>
          <a:lstStyle/>
          <a:p>
            <a:pPr>
              <a:defRPr lang="en-US"/>
            </a:pPr>
            <a:endParaRPr lang="en-US"/>
          </a:p>
        </c:txPr>
        <c:crossAx val="156784128"/>
        <c:crosses val="autoZero"/>
        <c:crossBetween val="between"/>
      </c:valAx>
    </c:plotArea>
    <c:legend>
      <c:legendPos val="r"/>
      <c:overlay val="0"/>
      <c:txPr>
        <a:bodyPr/>
        <a:lstStyle/>
        <a:p>
          <a:pPr>
            <a:defRPr lang="en-US"/>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en-US"/>
            </a:pPr>
            <a:r>
              <a:rPr lang="en-US"/>
              <a:t>Syncrude Project</a:t>
            </a:r>
          </a:p>
        </c:rich>
      </c:tx>
      <c:layout>
        <c:manualLayout>
          <c:xMode val="edge"/>
          <c:yMode val="edge"/>
          <c:x val="3.8226866378544805E-2"/>
          <c:y val="4.1379310344827613E-2"/>
        </c:manualLayout>
      </c:layout>
      <c:overlay val="0"/>
    </c:title>
    <c:autoTitleDeleted val="0"/>
    <c:plotArea>
      <c:layout/>
      <c:pieChart>
        <c:varyColors val="1"/>
        <c:ser>
          <c:idx val="0"/>
          <c:order val="0"/>
          <c:dPt>
            <c:idx val="0"/>
            <c:bubble3D val="0"/>
            <c:explosion val="23"/>
          </c:dPt>
          <c:dLbls>
            <c:numFmt formatCode="0.00%" sourceLinked="0"/>
            <c:txPr>
              <a:bodyPr/>
              <a:lstStyle/>
              <a:p>
                <a:pPr>
                  <a:defRPr lang="en-US"/>
                </a:pPr>
                <a:endParaRPr lang="en-US"/>
              </a:p>
            </c:txPr>
            <c:showLegendKey val="0"/>
            <c:showVal val="0"/>
            <c:showCatName val="1"/>
            <c:showSerName val="0"/>
            <c:showPercent val="1"/>
            <c:showBubbleSize val="0"/>
            <c:showLeaderLines val="1"/>
          </c:dLbls>
          <c:cat>
            <c:strRef>
              <c:f>Sheet1!$A$1:$A$7</c:f>
              <c:strCache>
                <c:ptCount val="7"/>
                <c:pt idx="0">
                  <c:v>Canadian Oil Sands Partnership</c:v>
                </c:pt>
                <c:pt idx="1">
                  <c:v>Imperial Oil Resources</c:v>
                </c:pt>
                <c:pt idx="2">
                  <c:v>Suncor Energy Oil and Gas Partnership</c:v>
                </c:pt>
                <c:pt idx="3">
                  <c:v>Sinopec Oil Sands Partnership</c:v>
                </c:pt>
                <c:pt idx="4">
                  <c:v>Nexen Oil Sands Partnership</c:v>
                </c:pt>
                <c:pt idx="5">
                  <c:v>Mocal Energy Ltd.</c:v>
                </c:pt>
                <c:pt idx="6">
                  <c:v>Murphy Oil Company Ltd.</c:v>
                </c:pt>
              </c:strCache>
            </c:strRef>
          </c:cat>
          <c:val>
            <c:numRef>
              <c:f>Sheet1!$B$1:$B$7</c:f>
              <c:numCache>
                <c:formatCode>0%</c:formatCode>
                <c:ptCount val="7"/>
                <c:pt idx="0" formatCode="0.00%">
                  <c:v>0.36740000000000012</c:v>
                </c:pt>
                <c:pt idx="1">
                  <c:v>0.25</c:v>
                </c:pt>
                <c:pt idx="2">
                  <c:v>0.12000000000000002</c:v>
                </c:pt>
                <c:pt idx="3" formatCode="0.00%">
                  <c:v>9.0300000000000033E-2</c:v>
                </c:pt>
                <c:pt idx="4" formatCode="0.00%">
                  <c:v>7.2300000000000114E-2</c:v>
                </c:pt>
                <c:pt idx="5">
                  <c:v>5.0000000000000017E-2</c:v>
                </c:pt>
                <c:pt idx="6">
                  <c:v>5.0000000000000017E-2</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1.6844482557493611E-2"/>
          <c:y val="5.5430349008840314E-2"/>
        </c:manualLayout>
      </c:layout>
      <c:overlay val="0"/>
      <c:txPr>
        <a:bodyPr/>
        <a:lstStyle/>
        <a:p>
          <a:pPr>
            <a:defRPr lang="en-US"/>
          </a:pPr>
          <a:endParaRPr lang="en-US"/>
        </a:p>
      </c:txPr>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pt idx="0">
                  <c:v>outstanding shares (million)</c:v>
                </c:pt>
              </c:strCache>
            </c:strRef>
          </c:tx>
          <c:invertIfNegative val="0"/>
          <c:cat>
            <c:numRef>
              <c:f>Sheet1!$B$1:$E$1</c:f>
              <c:numCache>
                <c:formatCode>General</c:formatCode>
                <c:ptCount val="4"/>
                <c:pt idx="0">
                  <c:v>2009</c:v>
                </c:pt>
                <c:pt idx="1">
                  <c:v>2010</c:v>
                </c:pt>
                <c:pt idx="2">
                  <c:v>2011</c:v>
                </c:pt>
                <c:pt idx="3">
                  <c:v>2012</c:v>
                </c:pt>
              </c:numCache>
            </c:numRef>
          </c:cat>
          <c:val>
            <c:numRef>
              <c:f>Sheet1!$B$2:$E$2</c:f>
              <c:numCache>
                <c:formatCode>General</c:formatCode>
                <c:ptCount val="4"/>
                <c:pt idx="0">
                  <c:v>930</c:v>
                </c:pt>
                <c:pt idx="1">
                  <c:v>1565</c:v>
                </c:pt>
                <c:pt idx="2">
                  <c:v>1558</c:v>
                </c:pt>
                <c:pt idx="3">
                  <c:v>1561</c:v>
                </c:pt>
              </c:numCache>
            </c:numRef>
          </c:val>
        </c:ser>
        <c:dLbls>
          <c:showLegendKey val="0"/>
          <c:showVal val="0"/>
          <c:showCatName val="0"/>
          <c:showSerName val="0"/>
          <c:showPercent val="0"/>
          <c:showBubbleSize val="0"/>
        </c:dLbls>
        <c:gapWidth val="150"/>
        <c:shape val="box"/>
        <c:axId val="143684736"/>
        <c:axId val="143686272"/>
        <c:axId val="0"/>
      </c:bar3DChart>
      <c:catAx>
        <c:axId val="143684736"/>
        <c:scaling>
          <c:orientation val="minMax"/>
        </c:scaling>
        <c:delete val="0"/>
        <c:axPos val="b"/>
        <c:numFmt formatCode="General" sourceLinked="1"/>
        <c:majorTickMark val="out"/>
        <c:minorTickMark val="none"/>
        <c:tickLblPos val="nextTo"/>
        <c:txPr>
          <a:bodyPr/>
          <a:lstStyle/>
          <a:p>
            <a:pPr>
              <a:defRPr lang="en-US"/>
            </a:pPr>
            <a:endParaRPr lang="en-US"/>
          </a:p>
        </c:txPr>
        <c:crossAx val="143686272"/>
        <c:crosses val="autoZero"/>
        <c:auto val="1"/>
        <c:lblAlgn val="ctr"/>
        <c:lblOffset val="100"/>
        <c:noMultiLvlLbl val="0"/>
      </c:catAx>
      <c:valAx>
        <c:axId val="143686272"/>
        <c:scaling>
          <c:orientation val="minMax"/>
        </c:scaling>
        <c:delete val="0"/>
        <c:axPos val="l"/>
        <c:majorGridlines/>
        <c:numFmt formatCode="General" sourceLinked="1"/>
        <c:majorTickMark val="out"/>
        <c:minorTickMark val="none"/>
        <c:tickLblPos val="nextTo"/>
        <c:txPr>
          <a:bodyPr/>
          <a:lstStyle/>
          <a:p>
            <a:pPr>
              <a:defRPr lang="en-US"/>
            </a:pPr>
            <a:endParaRPr lang="en-US"/>
          </a:p>
        </c:txPr>
        <c:crossAx val="143684736"/>
        <c:crosses val="autoZero"/>
        <c:crossBetween val="between"/>
      </c:valAx>
    </c:plotArea>
    <c:legend>
      <c:legendPos val="r"/>
      <c:overlay val="0"/>
      <c:txPr>
        <a:bodyPr/>
        <a:lstStyle/>
        <a:p>
          <a:pPr>
            <a:defRPr lang="en-US"/>
          </a:pPr>
          <a:endParaRPr lang="en-US"/>
        </a:p>
      </c:txPr>
    </c:legend>
    <c:plotVisOnly val="1"/>
    <c:dispBlanksAs val="gap"/>
    <c:showDLblsOverMax val="0"/>
  </c:chart>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 Target="../slides/slide16.xml"/><Relationship Id="rId1" Type="http://schemas.openxmlformats.org/officeDocument/2006/relationships/image" Target="../media/image56.jpeg"/><Relationship Id="rId4" Type="http://schemas.openxmlformats.org/officeDocument/2006/relationships/image" Target="../media/image58.jpeg"/></Relationships>
</file>

<file path=ppt/diagrams/_rels/data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C4ABC-ABB0-4766-8F61-E99D742C0D1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33617F6-F66D-42D7-8DB9-7EE4AE47CA9D}">
      <dgm:prSet phldrT="[Text]"/>
      <dgm:spPr/>
      <dgm:t>
        <a:bodyPr/>
        <a:lstStyle/>
        <a:p>
          <a:r>
            <a:rPr lang="en-CA" dirty="0" smtClean="0"/>
            <a:t>Upstream</a:t>
          </a:r>
          <a:endParaRPr lang="en-US" dirty="0"/>
        </a:p>
      </dgm:t>
    </dgm:pt>
    <dgm:pt modelId="{BD548B94-159E-4868-861E-CC96A252CD68}" type="parTrans" cxnId="{140471DB-B789-41FB-9E3C-BEE6359AB6AB}">
      <dgm:prSet/>
      <dgm:spPr/>
      <dgm:t>
        <a:bodyPr/>
        <a:lstStyle/>
        <a:p>
          <a:endParaRPr lang="en-US"/>
        </a:p>
      </dgm:t>
    </dgm:pt>
    <dgm:pt modelId="{9B9FB80A-360D-475A-898C-96DA95BD0EA0}" type="sibTrans" cxnId="{140471DB-B789-41FB-9E3C-BEE6359AB6AB}">
      <dgm:prSet/>
      <dgm:spPr/>
      <dgm:t>
        <a:bodyPr/>
        <a:lstStyle/>
        <a:p>
          <a:endParaRPr lang="en-US"/>
        </a:p>
      </dgm:t>
    </dgm:pt>
    <dgm:pt modelId="{DDF6C1F0-6748-4399-B1A8-A28AF1F57682}">
      <dgm:prSet phldrT="[Text]"/>
      <dgm:spPr/>
      <dgm:t>
        <a:bodyPr/>
        <a:lstStyle/>
        <a:p>
          <a:r>
            <a:rPr lang="en-CA" dirty="0" smtClean="0"/>
            <a:t>Exploration</a:t>
          </a:r>
        </a:p>
        <a:p>
          <a:r>
            <a:rPr lang="en-CA" dirty="0" smtClean="0"/>
            <a:t>+</a:t>
          </a:r>
        </a:p>
        <a:p>
          <a:r>
            <a:rPr lang="en-CA" dirty="0" smtClean="0"/>
            <a:t>Production</a:t>
          </a:r>
          <a:endParaRPr lang="en-US" dirty="0"/>
        </a:p>
      </dgm:t>
    </dgm:pt>
    <dgm:pt modelId="{1BA34EE7-E20C-4108-86D0-389C8260CB12}" type="parTrans" cxnId="{DA07DEB5-FD2B-4654-A3FF-76C08FFC44C1}">
      <dgm:prSet/>
      <dgm:spPr/>
      <dgm:t>
        <a:bodyPr/>
        <a:lstStyle/>
        <a:p>
          <a:endParaRPr lang="en-US"/>
        </a:p>
      </dgm:t>
    </dgm:pt>
    <dgm:pt modelId="{A2FF72FD-409A-4083-85BC-0155E4A1676C}" type="sibTrans" cxnId="{DA07DEB5-FD2B-4654-A3FF-76C08FFC44C1}">
      <dgm:prSet/>
      <dgm:spPr/>
      <dgm:t>
        <a:bodyPr/>
        <a:lstStyle/>
        <a:p>
          <a:endParaRPr lang="en-US"/>
        </a:p>
      </dgm:t>
    </dgm:pt>
    <dgm:pt modelId="{B77B8181-3A70-44AC-91EB-B482A45406C5}">
      <dgm:prSet phldrT="[Text]"/>
      <dgm:spPr/>
      <dgm:t>
        <a:bodyPr/>
        <a:lstStyle/>
        <a:p>
          <a:r>
            <a:rPr lang="en-CA" dirty="0" smtClean="0"/>
            <a:t>Exploration</a:t>
          </a:r>
        </a:p>
        <a:p>
          <a:r>
            <a:rPr lang="en-CA" dirty="0" smtClean="0"/>
            <a:t>+</a:t>
          </a:r>
        </a:p>
        <a:p>
          <a:r>
            <a:rPr lang="en-CA" dirty="0" smtClean="0"/>
            <a:t>Production</a:t>
          </a:r>
          <a:endParaRPr lang="en-US" dirty="0"/>
        </a:p>
      </dgm:t>
    </dgm:pt>
    <dgm:pt modelId="{AB3438BD-A0C8-47CD-99BF-DCBD2759809E}" type="parTrans" cxnId="{20676172-A999-4FE4-9F62-CAC53A6ED296}">
      <dgm:prSet/>
      <dgm:spPr/>
      <dgm:t>
        <a:bodyPr/>
        <a:lstStyle/>
        <a:p>
          <a:endParaRPr lang="en-US"/>
        </a:p>
      </dgm:t>
    </dgm:pt>
    <dgm:pt modelId="{8107E4D0-53BE-48E8-B676-232143E309F4}" type="sibTrans" cxnId="{20676172-A999-4FE4-9F62-CAC53A6ED296}">
      <dgm:prSet/>
      <dgm:spPr/>
      <dgm:t>
        <a:bodyPr/>
        <a:lstStyle/>
        <a:p>
          <a:endParaRPr lang="en-US"/>
        </a:p>
      </dgm:t>
    </dgm:pt>
    <dgm:pt modelId="{9845BE05-473B-4FD0-A3E3-ACE106931565}">
      <dgm:prSet phldrT="[Text]"/>
      <dgm:spPr/>
      <dgm:t>
        <a:bodyPr/>
        <a:lstStyle/>
        <a:p>
          <a:r>
            <a:rPr lang="en-CA" dirty="0" smtClean="0"/>
            <a:t>Midstream</a:t>
          </a:r>
          <a:endParaRPr lang="en-US" dirty="0"/>
        </a:p>
      </dgm:t>
    </dgm:pt>
    <dgm:pt modelId="{DDAB1CB4-6D4D-4300-8F67-B4E71E27B303}" type="parTrans" cxnId="{8E40D627-81A6-42C6-9E02-AA066D470D55}">
      <dgm:prSet/>
      <dgm:spPr/>
      <dgm:t>
        <a:bodyPr/>
        <a:lstStyle/>
        <a:p>
          <a:endParaRPr lang="en-US"/>
        </a:p>
      </dgm:t>
    </dgm:pt>
    <dgm:pt modelId="{40AEEB73-D78A-4955-B4E7-4E3A9B011925}" type="sibTrans" cxnId="{8E40D627-81A6-42C6-9E02-AA066D470D55}">
      <dgm:prSet/>
      <dgm:spPr/>
      <dgm:t>
        <a:bodyPr/>
        <a:lstStyle/>
        <a:p>
          <a:endParaRPr lang="en-US"/>
        </a:p>
      </dgm:t>
    </dgm:pt>
    <dgm:pt modelId="{04C2FB0C-ECC8-4DFA-8909-7E6A56231751}">
      <dgm:prSet phldrT="[Text]"/>
      <dgm:spPr/>
      <dgm:t>
        <a:bodyPr/>
        <a:lstStyle/>
        <a:p>
          <a:r>
            <a:rPr lang="en-CA" dirty="0" smtClean="0"/>
            <a:t>Transportation</a:t>
          </a:r>
          <a:endParaRPr lang="en-US" dirty="0"/>
        </a:p>
      </dgm:t>
    </dgm:pt>
    <dgm:pt modelId="{A4234118-EA92-412A-B3E2-AA9456D7AA1B}" type="parTrans" cxnId="{5D52EDCA-BF0B-4EF9-8529-255B94BC522F}">
      <dgm:prSet/>
      <dgm:spPr/>
      <dgm:t>
        <a:bodyPr/>
        <a:lstStyle/>
        <a:p>
          <a:endParaRPr lang="en-US"/>
        </a:p>
      </dgm:t>
    </dgm:pt>
    <dgm:pt modelId="{CD93A056-8CCA-47E6-BBFA-8396C87ADDD2}" type="sibTrans" cxnId="{5D52EDCA-BF0B-4EF9-8529-255B94BC522F}">
      <dgm:prSet/>
      <dgm:spPr/>
      <dgm:t>
        <a:bodyPr/>
        <a:lstStyle/>
        <a:p>
          <a:endParaRPr lang="en-US"/>
        </a:p>
      </dgm:t>
    </dgm:pt>
    <dgm:pt modelId="{D672D442-3BFE-4DB8-B519-6927B350A0CC}">
      <dgm:prSet phldrT="[Text]"/>
      <dgm:spPr/>
      <dgm:t>
        <a:bodyPr/>
        <a:lstStyle/>
        <a:p>
          <a:r>
            <a:rPr lang="en-CA" dirty="0" smtClean="0"/>
            <a:t>Processing</a:t>
          </a:r>
        </a:p>
        <a:p>
          <a:r>
            <a:rPr lang="en-CA" dirty="0" smtClean="0"/>
            <a:t>+</a:t>
          </a:r>
        </a:p>
        <a:p>
          <a:r>
            <a:rPr lang="en-CA" dirty="0" smtClean="0"/>
            <a:t>Transportation</a:t>
          </a:r>
          <a:endParaRPr lang="en-US" dirty="0"/>
        </a:p>
      </dgm:t>
    </dgm:pt>
    <dgm:pt modelId="{2DDF853F-3DB2-4E78-8EAD-9C395C96BAEE}" type="parTrans" cxnId="{6103DAD8-B8AF-4FDD-89C6-2396D4592DFA}">
      <dgm:prSet/>
      <dgm:spPr/>
      <dgm:t>
        <a:bodyPr/>
        <a:lstStyle/>
        <a:p>
          <a:endParaRPr lang="en-US"/>
        </a:p>
      </dgm:t>
    </dgm:pt>
    <dgm:pt modelId="{B768FE70-5D30-4D74-ACB5-BFBCB35B0069}" type="sibTrans" cxnId="{6103DAD8-B8AF-4FDD-89C6-2396D4592DFA}">
      <dgm:prSet/>
      <dgm:spPr/>
      <dgm:t>
        <a:bodyPr/>
        <a:lstStyle/>
        <a:p>
          <a:endParaRPr lang="en-US"/>
        </a:p>
      </dgm:t>
    </dgm:pt>
    <dgm:pt modelId="{38751799-6115-4262-828D-B9D8E87ACBDE}">
      <dgm:prSet phldrT="[Text]"/>
      <dgm:spPr/>
      <dgm:t>
        <a:bodyPr/>
        <a:lstStyle/>
        <a:p>
          <a:r>
            <a:rPr lang="en-CA" dirty="0" smtClean="0"/>
            <a:t>Downstream</a:t>
          </a:r>
          <a:endParaRPr lang="en-US" dirty="0"/>
        </a:p>
      </dgm:t>
    </dgm:pt>
    <dgm:pt modelId="{DB2E6417-AC0D-4DFC-9076-DBC0155BB638}" type="parTrans" cxnId="{65D21C30-FF15-46E0-AA6D-080503949C0D}">
      <dgm:prSet/>
      <dgm:spPr/>
      <dgm:t>
        <a:bodyPr/>
        <a:lstStyle/>
        <a:p>
          <a:endParaRPr lang="en-US"/>
        </a:p>
      </dgm:t>
    </dgm:pt>
    <dgm:pt modelId="{01E3D05B-6740-4CB6-BDBB-A6E4B69479FF}" type="sibTrans" cxnId="{65D21C30-FF15-46E0-AA6D-080503949C0D}">
      <dgm:prSet/>
      <dgm:spPr/>
      <dgm:t>
        <a:bodyPr/>
        <a:lstStyle/>
        <a:p>
          <a:endParaRPr lang="en-US"/>
        </a:p>
      </dgm:t>
    </dgm:pt>
    <dgm:pt modelId="{4E127F0A-E769-4546-947F-4ADC1A0371F6}">
      <dgm:prSet phldrT="[Text]"/>
      <dgm:spPr/>
      <dgm:t>
        <a:bodyPr/>
        <a:lstStyle/>
        <a:p>
          <a:r>
            <a:rPr lang="en-CA" dirty="0" smtClean="0"/>
            <a:t>Refining </a:t>
          </a:r>
        </a:p>
        <a:p>
          <a:r>
            <a:rPr lang="en-CA" dirty="0" smtClean="0"/>
            <a:t>+</a:t>
          </a:r>
        </a:p>
        <a:p>
          <a:r>
            <a:rPr lang="en-CA" dirty="0" smtClean="0"/>
            <a:t>Marketing</a:t>
          </a:r>
          <a:endParaRPr lang="en-US" dirty="0"/>
        </a:p>
      </dgm:t>
    </dgm:pt>
    <dgm:pt modelId="{874B3D6F-C1B8-4DFB-B022-658F98F5AA8F}" type="parTrans" cxnId="{CD514217-4DB2-4416-9A52-198A45FEE10E}">
      <dgm:prSet/>
      <dgm:spPr/>
      <dgm:t>
        <a:bodyPr/>
        <a:lstStyle/>
        <a:p>
          <a:endParaRPr lang="en-US"/>
        </a:p>
      </dgm:t>
    </dgm:pt>
    <dgm:pt modelId="{77093790-15C6-4635-BA8B-D8A419668A0B}" type="sibTrans" cxnId="{CD514217-4DB2-4416-9A52-198A45FEE10E}">
      <dgm:prSet/>
      <dgm:spPr/>
      <dgm:t>
        <a:bodyPr/>
        <a:lstStyle/>
        <a:p>
          <a:endParaRPr lang="en-US"/>
        </a:p>
      </dgm:t>
    </dgm:pt>
    <dgm:pt modelId="{3937C039-5F1A-41E1-A000-BDE7E33DE126}">
      <dgm:prSet phldrT="[Text]"/>
      <dgm:spPr/>
      <dgm:t>
        <a:bodyPr/>
        <a:lstStyle/>
        <a:p>
          <a:r>
            <a:rPr lang="en-CA" dirty="0" smtClean="0"/>
            <a:t>Marketing</a:t>
          </a:r>
          <a:endParaRPr lang="en-US" dirty="0"/>
        </a:p>
      </dgm:t>
    </dgm:pt>
    <dgm:pt modelId="{B06A3935-B1A0-40C9-952A-B877184D19D7}" type="parTrans" cxnId="{4504A256-850C-4607-98E1-2C9074327C40}">
      <dgm:prSet/>
      <dgm:spPr/>
      <dgm:t>
        <a:bodyPr/>
        <a:lstStyle/>
        <a:p>
          <a:endParaRPr lang="en-US"/>
        </a:p>
      </dgm:t>
    </dgm:pt>
    <dgm:pt modelId="{87B91B8E-4D05-4E10-8FD3-DFD81916344C}" type="sibTrans" cxnId="{4504A256-850C-4607-98E1-2C9074327C40}">
      <dgm:prSet/>
      <dgm:spPr/>
      <dgm:t>
        <a:bodyPr/>
        <a:lstStyle/>
        <a:p>
          <a:endParaRPr lang="en-US"/>
        </a:p>
      </dgm:t>
    </dgm:pt>
    <dgm:pt modelId="{7F3CF7B1-BBB2-4FC5-88B8-49ADF5EEAFF2}" type="pres">
      <dgm:prSet presAssocID="{432C4ABC-ABB0-4766-8F61-E99D742C0D19}" presName="theList" presStyleCnt="0">
        <dgm:presLayoutVars>
          <dgm:dir/>
          <dgm:animLvl val="lvl"/>
          <dgm:resizeHandles val="exact"/>
        </dgm:presLayoutVars>
      </dgm:prSet>
      <dgm:spPr/>
      <dgm:t>
        <a:bodyPr/>
        <a:lstStyle/>
        <a:p>
          <a:endParaRPr lang="en-US"/>
        </a:p>
      </dgm:t>
    </dgm:pt>
    <dgm:pt modelId="{7CB30248-2B8B-44F3-A2F8-366C438E914F}" type="pres">
      <dgm:prSet presAssocID="{933617F6-F66D-42D7-8DB9-7EE4AE47CA9D}" presName="compNode" presStyleCnt="0"/>
      <dgm:spPr/>
    </dgm:pt>
    <dgm:pt modelId="{25BF4AA5-E957-4F37-A5B8-BA127D802A86}" type="pres">
      <dgm:prSet presAssocID="{933617F6-F66D-42D7-8DB9-7EE4AE47CA9D}" presName="aNode" presStyleLbl="bgShp" presStyleIdx="0" presStyleCnt="3"/>
      <dgm:spPr/>
      <dgm:t>
        <a:bodyPr/>
        <a:lstStyle/>
        <a:p>
          <a:endParaRPr lang="en-US"/>
        </a:p>
      </dgm:t>
    </dgm:pt>
    <dgm:pt modelId="{7C49D01E-64CA-4C6E-B1FA-087E043490F4}" type="pres">
      <dgm:prSet presAssocID="{933617F6-F66D-42D7-8DB9-7EE4AE47CA9D}" presName="textNode" presStyleLbl="bgShp" presStyleIdx="0" presStyleCnt="3"/>
      <dgm:spPr/>
      <dgm:t>
        <a:bodyPr/>
        <a:lstStyle/>
        <a:p>
          <a:endParaRPr lang="en-US"/>
        </a:p>
      </dgm:t>
    </dgm:pt>
    <dgm:pt modelId="{FFFC3183-07B7-4356-8F01-B6989689D61D}" type="pres">
      <dgm:prSet presAssocID="{933617F6-F66D-42D7-8DB9-7EE4AE47CA9D}" presName="compChildNode" presStyleCnt="0"/>
      <dgm:spPr/>
    </dgm:pt>
    <dgm:pt modelId="{FE68DF11-B35D-4C92-91DB-46BB2F559B5F}" type="pres">
      <dgm:prSet presAssocID="{933617F6-F66D-42D7-8DB9-7EE4AE47CA9D}" presName="theInnerList" presStyleCnt="0"/>
      <dgm:spPr/>
    </dgm:pt>
    <dgm:pt modelId="{6E1A39CE-8E44-43AB-ABC2-1438998C8667}" type="pres">
      <dgm:prSet presAssocID="{DDF6C1F0-6748-4399-B1A8-A28AF1F57682}" presName="childNode" presStyleLbl="node1" presStyleIdx="0" presStyleCnt="6">
        <dgm:presLayoutVars>
          <dgm:bulletEnabled val="1"/>
        </dgm:presLayoutVars>
      </dgm:prSet>
      <dgm:spPr/>
      <dgm:t>
        <a:bodyPr/>
        <a:lstStyle/>
        <a:p>
          <a:endParaRPr lang="en-US"/>
        </a:p>
      </dgm:t>
    </dgm:pt>
    <dgm:pt modelId="{4F91E514-1084-4A90-BCFB-E17143890097}" type="pres">
      <dgm:prSet presAssocID="{DDF6C1F0-6748-4399-B1A8-A28AF1F57682}" presName="aSpace2" presStyleCnt="0"/>
      <dgm:spPr/>
    </dgm:pt>
    <dgm:pt modelId="{6EE34F09-1E02-4079-BA05-C34D83B73B65}" type="pres">
      <dgm:prSet presAssocID="{B77B8181-3A70-44AC-91EB-B482A45406C5}" presName="childNode" presStyleLbl="node1" presStyleIdx="1" presStyleCnt="6">
        <dgm:presLayoutVars>
          <dgm:bulletEnabled val="1"/>
        </dgm:presLayoutVars>
      </dgm:prSet>
      <dgm:spPr/>
      <dgm:t>
        <a:bodyPr/>
        <a:lstStyle/>
        <a:p>
          <a:endParaRPr lang="en-US"/>
        </a:p>
      </dgm:t>
    </dgm:pt>
    <dgm:pt modelId="{5F73F81E-2F54-49A6-8F04-E4821147E46C}" type="pres">
      <dgm:prSet presAssocID="{933617F6-F66D-42D7-8DB9-7EE4AE47CA9D}" presName="aSpace" presStyleCnt="0"/>
      <dgm:spPr/>
    </dgm:pt>
    <dgm:pt modelId="{E34F7EBA-032B-465F-8EDA-0435225C2D75}" type="pres">
      <dgm:prSet presAssocID="{9845BE05-473B-4FD0-A3E3-ACE106931565}" presName="compNode" presStyleCnt="0"/>
      <dgm:spPr/>
    </dgm:pt>
    <dgm:pt modelId="{84F339E2-94CD-4514-8099-545321CAB946}" type="pres">
      <dgm:prSet presAssocID="{9845BE05-473B-4FD0-A3E3-ACE106931565}" presName="aNode" presStyleLbl="bgShp" presStyleIdx="1" presStyleCnt="3"/>
      <dgm:spPr/>
      <dgm:t>
        <a:bodyPr/>
        <a:lstStyle/>
        <a:p>
          <a:endParaRPr lang="en-US"/>
        </a:p>
      </dgm:t>
    </dgm:pt>
    <dgm:pt modelId="{21B08C44-B737-4924-9DAA-7BE3048C53A9}" type="pres">
      <dgm:prSet presAssocID="{9845BE05-473B-4FD0-A3E3-ACE106931565}" presName="textNode" presStyleLbl="bgShp" presStyleIdx="1" presStyleCnt="3"/>
      <dgm:spPr/>
      <dgm:t>
        <a:bodyPr/>
        <a:lstStyle/>
        <a:p>
          <a:endParaRPr lang="en-US"/>
        </a:p>
      </dgm:t>
    </dgm:pt>
    <dgm:pt modelId="{AE3B2A7D-B6FE-4B1B-8650-EC7A3533D57A}" type="pres">
      <dgm:prSet presAssocID="{9845BE05-473B-4FD0-A3E3-ACE106931565}" presName="compChildNode" presStyleCnt="0"/>
      <dgm:spPr/>
    </dgm:pt>
    <dgm:pt modelId="{C26A16F8-F4B1-4220-A40A-3488C50BD270}" type="pres">
      <dgm:prSet presAssocID="{9845BE05-473B-4FD0-A3E3-ACE106931565}" presName="theInnerList" presStyleCnt="0"/>
      <dgm:spPr/>
    </dgm:pt>
    <dgm:pt modelId="{E8395119-DE50-424E-9FFE-66D2D615EBE3}" type="pres">
      <dgm:prSet presAssocID="{04C2FB0C-ECC8-4DFA-8909-7E6A56231751}" presName="childNode" presStyleLbl="node1" presStyleIdx="2" presStyleCnt="6">
        <dgm:presLayoutVars>
          <dgm:bulletEnabled val="1"/>
        </dgm:presLayoutVars>
      </dgm:prSet>
      <dgm:spPr/>
      <dgm:t>
        <a:bodyPr/>
        <a:lstStyle/>
        <a:p>
          <a:endParaRPr lang="en-US"/>
        </a:p>
      </dgm:t>
    </dgm:pt>
    <dgm:pt modelId="{CA2FAFA6-3F0B-4009-8E35-B949DFE3EE6E}" type="pres">
      <dgm:prSet presAssocID="{04C2FB0C-ECC8-4DFA-8909-7E6A56231751}" presName="aSpace2" presStyleCnt="0"/>
      <dgm:spPr/>
    </dgm:pt>
    <dgm:pt modelId="{3697EAA9-4137-44DE-A4DE-3414290625B8}" type="pres">
      <dgm:prSet presAssocID="{D672D442-3BFE-4DB8-B519-6927B350A0CC}" presName="childNode" presStyleLbl="node1" presStyleIdx="3" presStyleCnt="6">
        <dgm:presLayoutVars>
          <dgm:bulletEnabled val="1"/>
        </dgm:presLayoutVars>
      </dgm:prSet>
      <dgm:spPr/>
      <dgm:t>
        <a:bodyPr/>
        <a:lstStyle/>
        <a:p>
          <a:endParaRPr lang="en-US"/>
        </a:p>
      </dgm:t>
    </dgm:pt>
    <dgm:pt modelId="{5302A4F1-5F22-43A0-BDA2-B26499838725}" type="pres">
      <dgm:prSet presAssocID="{9845BE05-473B-4FD0-A3E3-ACE106931565}" presName="aSpace" presStyleCnt="0"/>
      <dgm:spPr/>
    </dgm:pt>
    <dgm:pt modelId="{8BFC4614-DAD8-4B29-BC66-DC5702CD3D9F}" type="pres">
      <dgm:prSet presAssocID="{38751799-6115-4262-828D-B9D8E87ACBDE}" presName="compNode" presStyleCnt="0"/>
      <dgm:spPr/>
    </dgm:pt>
    <dgm:pt modelId="{B16C43FC-CE00-4ABB-92CC-D346952AD1DA}" type="pres">
      <dgm:prSet presAssocID="{38751799-6115-4262-828D-B9D8E87ACBDE}" presName="aNode" presStyleLbl="bgShp" presStyleIdx="2" presStyleCnt="3"/>
      <dgm:spPr/>
      <dgm:t>
        <a:bodyPr/>
        <a:lstStyle/>
        <a:p>
          <a:endParaRPr lang="en-US"/>
        </a:p>
      </dgm:t>
    </dgm:pt>
    <dgm:pt modelId="{D345488F-E336-4956-A40C-2DA4A8621346}" type="pres">
      <dgm:prSet presAssocID="{38751799-6115-4262-828D-B9D8E87ACBDE}" presName="textNode" presStyleLbl="bgShp" presStyleIdx="2" presStyleCnt="3"/>
      <dgm:spPr/>
      <dgm:t>
        <a:bodyPr/>
        <a:lstStyle/>
        <a:p>
          <a:endParaRPr lang="en-US"/>
        </a:p>
      </dgm:t>
    </dgm:pt>
    <dgm:pt modelId="{C35F28F1-3396-4B78-B0A6-FCA3736FAA0F}" type="pres">
      <dgm:prSet presAssocID="{38751799-6115-4262-828D-B9D8E87ACBDE}" presName="compChildNode" presStyleCnt="0"/>
      <dgm:spPr/>
    </dgm:pt>
    <dgm:pt modelId="{2EDF40C0-C45F-49EE-A7DC-58C41406803F}" type="pres">
      <dgm:prSet presAssocID="{38751799-6115-4262-828D-B9D8E87ACBDE}" presName="theInnerList" presStyleCnt="0"/>
      <dgm:spPr/>
    </dgm:pt>
    <dgm:pt modelId="{2A2F7D5C-F6B5-48E9-BB00-C4B4BDDC575F}" type="pres">
      <dgm:prSet presAssocID="{4E127F0A-E769-4546-947F-4ADC1A0371F6}" presName="childNode" presStyleLbl="node1" presStyleIdx="4" presStyleCnt="6">
        <dgm:presLayoutVars>
          <dgm:bulletEnabled val="1"/>
        </dgm:presLayoutVars>
      </dgm:prSet>
      <dgm:spPr/>
      <dgm:t>
        <a:bodyPr/>
        <a:lstStyle/>
        <a:p>
          <a:endParaRPr lang="en-US"/>
        </a:p>
      </dgm:t>
    </dgm:pt>
    <dgm:pt modelId="{A545BE60-A342-46B4-A48F-B9E2DA932D16}" type="pres">
      <dgm:prSet presAssocID="{4E127F0A-E769-4546-947F-4ADC1A0371F6}" presName="aSpace2" presStyleCnt="0"/>
      <dgm:spPr/>
    </dgm:pt>
    <dgm:pt modelId="{0EFF4970-B819-4DDD-AD45-B66249C50397}" type="pres">
      <dgm:prSet presAssocID="{3937C039-5F1A-41E1-A000-BDE7E33DE126}" presName="childNode" presStyleLbl="node1" presStyleIdx="5" presStyleCnt="6">
        <dgm:presLayoutVars>
          <dgm:bulletEnabled val="1"/>
        </dgm:presLayoutVars>
      </dgm:prSet>
      <dgm:spPr/>
      <dgm:t>
        <a:bodyPr/>
        <a:lstStyle/>
        <a:p>
          <a:endParaRPr lang="en-US"/>
        </a:p>
      </dgm:t>
    </dgm:pt>
  </dgm:ptLst>
  <dgm:cxnLst>
    <dgm:cxn modelId="{65D21C30-FF15-46E0-AA6D-080503949C0D}" srcId="{432C4ABC-ABB0-4766-8F61-E99D742C0D19}" destId="{38751799-6115-4262-828D-B9D8E87ACBDE}" srcOrd="2" destOrd="0" parTransId="{DB2E6417-AC0D-4DFC-9076-DBC0155BB638}" sibTransId="{01E3D05B-6740-4CB6-BDBB-A6E4B69479FF}"/>
    <dgm:cxn modelId="{140471DB-B789-41FB-9E3C-BEE6359AB6AB}" srcId="{432C4ABC-ABB0-4766-8F61-E99D742C0D19}" destId="{933617F6-F66D-42D7-8DB9-7EE4AE47CA9D}" srcOrd="0" destOrd="0" parTransId="{BD548B94-159E-4868-861E-CC96A252CD68}" sibTransId="{9B9FB80A-360D-475A-898C-96DA95BD0EA0}"/>
    <dgm:cxn modelId="{2FAEF04C-C92D-4D6A-A9F3-D56A5B1575E9}" type="presOf" srcId="{432C4ABC-ABB0-4766-8F61-E99D742C0D19}" destId="{7F3CF7B1-BBB2-4FC5-88B8-49ADF5EEAFF2}" srcOrd="0" destOrd="0" presId="urn:microsoft.com/office/officeart/2005/8/layout/lProcess2"/>
    <dgm:cxn modelId="{904453F1-73BC-4796-AA1A-F3F54A71DA60}" type="presOf" srcId="{933617F6-F66D-42D7-8DB9-7EE4AE47CA9D}" destId="{7C49D01E-64CA-4C6E-B1FA-087E043490F4}" srcOrd="1" destOrd="0" presId="urn:microsoft.com/office/officeart/2005/8/layout/lProcess2"/>
    <dgm:cxn modelId="{8B39DEC5-453B-42CA-8B1D-EB243C873AC7}" type="presOf" srcId="{3937C039-5F1A-41E1-A000-BDE7E33DE126}" destId="{0EFF4970-B819-4DDD-AD45-B66249C50397}" srcOrd="0" destOrd="0" presId="urn:microsoft.com/office/officeart/2005/8/layout/lProcess2"/>
    <dgm:cxn modelId="{CD514217-4DB2-4416-9A52-198A45FEE10E}" srcId="{38751799-6115-4262-828D-B9D8E87ACBDE}" destId="{4E127F0A-E769-4546-947F-4ADC1A0371F6}" srcOrd="0" destOrd="0" parTransId="{874B3D6F-C1B8-4DFB-B022-658F98F5AA8F}" sibTransId="{77093790-15C6-4635-BA8B-D8A419668A0B}"/>
    <dgm:cxn modelId="{11BAD7E8-6378-47D9-8B50-BBF2B401F080}" type="presOf" srcId="{4E127F0A-E769-4546-947F-4ADC1A0371F6}" destId="{2A2F7D5C-F6B5-48E9-BB00-C4B4BDDC575F}" srcOrd="0" destOrd="0" presId="urn:microsoft.com/office/officeart/2005/8/layout/lProcess2"/>
    <dgm:cxn modelId="{EBBBB7BC-5343-43F9-9837-6B45B2464A72}" type="presOf" srcId="{D672D442-3BFE-4DB8-B519-6927B350A0CC}" destId="{3697EAA9-4137-44DE-A4DE-3414290625B8}" srcOrd="0" destOrd="0" presId="urn:microsoft.com/office/officeart/2005/8/layout/lProcess2"/>
    <dgm:cxn modelId="{DA07DEB5-FD2B-4654-A3FF-76C08FFC44C1}" srcId="{933617F6-F66D-42D7-8DB9-7EE4AE47CA9D}" destId="{DDF6C1F0-6748-4399-B1A8-A28AF1F57682}" srcOrd="0" destOrd="0" parTransId="{1BA34EE7-E20C-4108-86D0-389C8260CB12}" sibTransId="{A2FF72FD-409A-4083-85BC-0155E4A1676C}"/>
    <dgm:cxn modelId="{6103DAD8-B8AF-4FDD-89C6-2396D4592DFA}" srcId="{9845BE05-473B-4FD0-A3E3-ACE106931565}" destId="{D672D442-3BFE-4DB8-B519-6927B350A0CC}" srcOrd="1" destOrd="0" parTransId="{2DDF853F-3DB2-4E78-8EAD-9C395C96BAEE}" sibTransId="{B768FE70-5D30-4D74-ACB5-BFBCB35B0069}"/>
    <dgm:cxn modelId="{AD939107-0E88-4464-A7B4-B1C2E1AF5AB6}" type="presOf" srcId="{DDF6C1F0-6748-4399-B1A8-A28AF1F57682}" destId="{6E1A39CE-8E44-43AB-ABC2-1438998C8667}" srcOrd="0" destOrd="0" presId="urn:microsoft.com/office/officeart/2005/8/layout/lProcess2"/>
    <dgm:cxn modelId="{71EBAFA9-63D9-4187-AF97-8E124D427A6B}" type="presOf" srcId="{9845BE05-473B-4FD0-A3E3-ACE106931565}" destId="{21B08C44-B737-4924-9DAA-7BE3048C53A9}" srcOrd="1" destOrd="0" presId="urn:microsoft.com/office/officeart/2005/8/layout/lProcess2"/>
    <dgm:cxn modelId="{C6663E48-B264-47E7-8AEC-ABD870EB4D7B}" type="presOf" srcId="{38751799-6115-4262-828D-B9D8E87ACBDE}" destId="{D345488F-E336-4956-A40C-2DA4A8621346}" srcOrd="1" destOrd="0" presId="urn:microsoft.com/office/officeart/2005/8/layout/lProcess2"/>
    <dgm:cxn modelId="{EC64E89F-31AD-4BD3-A784-64DFF7D13963}" type="presOf" srcId="{933617F6-F66D-42D7-8DB9-7EE4AE47CA9D}" destId="{25BF4AA5-E957-4F37-A5B8-BA127D802A86}" srcOrd="0" destOrd="0" presId="urn:microsoft.com/office/officeart/2005/8/layout/lProcess2"/>
    <dgm:cxn modelId="{5D52EDCA-BF0B-4EF9-8529-255B94BC522F}" srcId="{9845BE05-473B-4FD0-A3E3-ACE106931565}" destId="{04C2FB0C-ECC8-4DFA-8909-7E6A56231751}" srcOrd="0" destOrd="0" parTransId="{A4234118-EA92-412A-B3E2-AA9456D7AA1B}" sibTransId="{CD93A056-8CCA-47E6-BBFA-8396C87ADDD2}"/>
    <dgm:cxn modelId="{1DE3E804-F88B-4736-822D-ED52989F8BAB}" type="presOf" srcId="{38751799-6115-4262-828D-B9D8E87ACBDE}" destId="{B16C43FC-CE00-4ABB-92CC-D346952AD1DA}" srcOrd="0" destOrd="0" presId="urn:microsoft.com/office/officeart/2005/8/layout/lProcess2"/>
    <dgm:cxn modelId="{20676172-A999-4FE4-9F62-CAC53A6ED296}" srcId="{933617F6-F66D-42D7-8DB9-7EE4AE47CA9D}" destId="{B77B8181-3A70-44AC-91EB-B482A45406C5}" srcOrd="1" destOrd="0" parTransId="{AB3438BD-A0C8-47CD-99BF-DCBD2759809E}" sibTransId="{8107E4D0-53BE-48E8-B676-232143E309F4}"/>
    <dgm:cxn modelId="{7FEED92C-7CE7-43F4-9CC7-7901FCF8C1F5}" type="presOf" srcId="{B77B8181-3A70-44AC-91EB-B482A45406C5}" destId="{6EE34F09-1E02-4079-BA05-C34D83B73B65}" srcOrd="0" destOrd="0" presId="urn:microsoft.com/office/officeart/2005/8/layout/lProcess2"/>
    <dgm:cxn modelId="{4504A256-850C-4607-98E1-2C9074327C40}" srcId="{38751799-6115-4262-828D-B9D8E87ACBDE}" destId="{3937C039-5F1A-41E1-A000-BDE7E33DE126}" srcOrd="1" destOrd="0" parTransId="{B06A3935-B1A0-40C9-952A-B877184D19D7}" sibTransId="{87B91B8E-4D05-4E10-8FD3-DFD81916344C}"/>
    <dgm:cxn modelId="{8E40D627-81A6-42C6-9E02-AA066D470D55}" srcId="{432C4ABC-ABB0-4766-8F61-E99D742C0D19}" destId="{9845BE05-473B-4FD0-A3E3-ACE106931565}" srcOrd="1" destOrd="0" parTransId="{DDAB1CB4-6D4D-4300-8F67-B4E71E27B303}" sibTransId="{40AEEB73-D78A-4955-B4E7-4E3A9B011925}"/>
    <dgm:cxn modelId="{BEDC4D80-1EC8-4FA8-B21C-FD04BBBB9275}" type="presOf" srcId="{9845BE05-473B-4FD0-A3E3-ACE106931565}" destId="{84F339E2-94CD-4514-8099-545321CAB946}" srcOrd="0" destOrd="0" presId="urn:microsoft.com/office/officeart/2005/8/layout/lProcess2"/>
    <dgm:cxn modelId="{D214A4E6-6F61-4366-9688-C8DD108BE127}" type="presOf" srcId="{04C2FB0C-ECC8-4DFA-8909-7E6A56231751}" destId="{E8395119-DE50-424E-9FFE-66D2D615EBE3}" srcOrd="0" destOrd="0" presId="urn:microsoft.com/office/officeart/2005/8/layout/lProcess2"/>
    <dgm:cxn modelId="{BF5C0D83-8AFF-416F-872A-325C8EE8D3DF}" type="presParOf" srcId="{7F3CF7B1-BBB2-4FC5-88B8-49ADF5EEAFF2}" destId="{7CB30248-2B8B-44F3-A2F8-366C438E914F}" srcOrd="0" destOrd="0" presId="urn:microsoft.com/office/officeart/2005/8/layout/lProcess2"/>
    <dgm:cxn modelId="{EC43E449-F91F-45A4-8811-B7908A3B977E}" type="presParOf" srcId="{7CB30248-2B8B-44F3-A2F8-366C438E914F}" destId="{25BF4AA5-E957-4F37-A5B8-BA127D802A86}" srcOrd="0" destOrd="0" presId="urn:microsoft.com/office/officeart/2005/8/layout/lProcess2"/>
    <dgm:cxn modelId="{6228C348-D517-48FD-8661-E3436F51C83A}" type="presParOf" srcId="{7CB30248-2B8B-44F3-A2F8-366C438E914F}" destId="{7C49D01E-64CA-4C6E-B1FA-087E043490F4}" srcOrd="1" destOrd="0" presId="urn:microsoft.com/office/officeart/2005/8/layout/lProcess2"/>
    <dgm:cxn modelId="{61A53866-70DB-4364-B1D3-00FE034E9A80}" type="presParOf" srcId="{7CB30248-2B8B-44F3-A2F8-366C438E914F}" destId="{FFFC3183-07B7-4356-8F01-B6989689D61D}" srcOrd="2" destOrd="0" presId="urn:microsoft.com/office/officeart/2005/8/layout/lProcess2"/>
    <dgm:cxn modelId="{1BC633BD-3566-40E7-867F-20BF00C627C9}" type="presParOf" srcId="{FFFC3183-07B7-4356-8F01-B6989689D61D}" destId="{FE68DF11-B35D-4C92-91DB-46BB2F559B5F}" srcOrd="0" destOrd="0" presId="urn:microsoft.com/office/officeart/2005/8/layout/lProcess2"/>
    <dgm:cxn modelId="{8D5DCD74-6E62-410B-B928-162F1E2EE3B6}" type="presParOf" srcId="{FE68DF11-B35D-4C92-91DB-46BB2F559B5F}" destId="{6E1A39CE-8E44-43AB-ABC2-1438998C8667}" srcOrd="0" destOrd="0" presId="urn:microsoft.com/office/officeart/2005/8/layout/lProcess2"/>
    <dgm:cxn modelId="{68C29867-E7B5-4C5E-BAE6-53A325547B5A}" type="presParOf" srcId="{FE68DF11-B35D-4C92-91DB-46BB2F559B5F}" destId="{4F91E514-1084-4A90-BCFB-E17143890097}" srcOrd="1" destOrd="0" presId="urn:microsoft.com/office/officeart/2005/8/layout/lProcess2"/>
    <dgm:cxn modelId="{05AA6F8D-7C7C-4C4E-AF0F-71470CB1858C}" type="presParOf" srcId="{FE68DF11-B35D-4C92-91DB-46BB2F559B5F}" destId="{6EE34F09-1E02-4079-BA05-C34D83B73B65}" srcOrd="2" destOrd="0" presId="urn:microsoft.com/office/officeart/2005/8/layout/lProcess2"/>
    <dgm:cxn modelId="{3AD46172-0809-41D9-81F6-DA5F07B694A3}" type="presParOf" srcId="{7F3CF7B1-BBB2-4FC5-88B8-49ADF5EEAFF2}" destId="{5F73F81E-2F54-49A6-8F04-E4821147E46C}" srcOrd="1" destOrd="0" presId="urn:microsoft.com/office/officeart/2005/8/layout/lProcess2"/>
    <dgm:cxn modelId="{391C091E-0156-450C-9A63-9659CEBFB8AA}" type="presParOf" srcId="{7F3CF7B1-BBB2-4FC5-88B8-49ADF5EEAFF2}" destId="{E34F7EBA-032B-465F-8EDA-0435225C2D75}" srcOrd="2" destOrd="0" presId="urn:microsoft.com/office/officeart/2005/8/layout/lProcess2"/>
    <dgm:cxn modelId="{4D3DDDEB-7D6F-483E-B565-75DDE0E36B28}" type="presParOf" srcId="{E34F7EBA-032B-465F-8EDA-0435225C2D75}" destId="{84F339E2-94CD-4514-8099-545321CAB946}" srcOrd="0" destOrd="0" presId="urn:microsoft.com/office/officeart/2005/8/layout/lProcess2"/>
    <dgm:cxn modelId="{263A09DE-D48B-46C6-9442-35F3DF2B23E5}" type="presParOf" srcId="{E34F7EBA-032B-465F-8EDA-0435225C2D75}" destId="{21B08C44-B737-4924-9DAA-7BE3048C53A9}" srcOrd="1" destOrd="0" presId="urn:microsoft.com/office/officeart/2005/8/layout/lProcess2"/>
    <dgm:cxn modelId="{7EA19B11-4C3D-42A8-8FD3-E482D02405DE}" type="presParOf" srcId="{E34F7EBA-032B-465F-8EDA-0435225C2D75}" destId="{AE3B2A7D-B6FE-4B1B-8650-EC7A3533D57A}" srcOrd="2" destOrd="0" presId="urn:microsoft.com/office/officeart/2005/8/layout/lProcess2"/>
    <dgm:cxn modelId="{EBEFD4D8-7CE7-49FD-BAC7-BE35B498BC42}" type="presParOf" srcId="{AE3B2A7D-B6FE-4B1B-8650-EC7A3533D57A}" destId="{C26A16F8-F4B1-4220-A40A-3488C50BD270}" srcOrd="0" destOrd="0" presId="urn:microsoft.com/office/officeart/2005/8/layout/lProcess2"/>
    <dgm:cxn modelId="{0EAF26E4-E79C-42B2-88F2-4BB8BFBB43DF}" type="presParOf" srcId="{C26A16F8-F4B1-4220-A40A-3488C50BD270}" destId="{E8395119-DE50-424E-9FFE-66D2D615EBE3}" srcOrd="0" destOrd="0" presId="urn:microsoft.com/office/officeart/2005/8/layout/lProcess2"/>
    <dgm:cxn modelId="{59BBF233-9522-47FB-8ACB-6697B9435707}" type="presParOf" srcId="{C26A16F8-F4B1-4220-A40A-3488C50BD270}" destId="{CA2FAFA6-3F0B-4009-8E35-B949DFE3EE6E}" srcOrd="1" destOrd="0" presId="urn:microsoft.com/office/officeart/2005/8/layout/lProcess2"/>
    <dgm:cxn modelId="{3B108834-86CA-4CC8-A202-0594FACF5F6F}" type="presParOf" srcId="{C26A16F8-F4B1-4220-A40A-3488C50BD270}" destId="{3697EAA9-4137-44DE-A4DE-3414290625B8}" srcOrd="2" destOrd="0" presId="urn:microsoft.com/office/officeart/2005/8/layout/lProcess2"/>
    <dgm:cxn modelId="{3EC1C4A4-6B51-47EC-B78F-DFD289D9BD96}" type="presParOf" srcId="{7F3CF7B1-BBB2-4FC5-88B8-49ADF5EEAFF2}" destId="{5302A4F1-5F22-43A0-BDA2-B26499838725}" srcOrd="3" destOrd="0" presId="urn:microsoft.com/office/officeart/2005/8/layout/lProcess2"/>
    <dgm:cxn modelId="{30278CC8-4F63-4573-94D2-D6C71934529D}" type="presParOf" srcId="{7F3CF7B1-BBB2-4FC5-88B8-49ADF5EEAFF2}" destId="{8BFC4614-DAD8-4B29-BC66-DC5702CD3D9F}" srcOrd="4" destOrd="0" presId="urn:microsoft.com/office/officeart/2005/8/layout/lProcess2"/>
    <dgm:cxn modelId="{BFF536FF-6F1C-4DFA-A3FC-A074007B19A6}" type="presParOf" srcId="{8BFC4614-DAD8-4B29-BC66-DC5702CD3D9F}" destId="{B16C43FC-CE00-4ABB-92CC-D346952AD1DA}" srcOrd="0" destOrd="0" presId="urn:microsoft.com/office/officeart/2005/8/layout/lProcess2"/>
    <dgm:cxn modelId="{A94C613F-2E02-4113-B385-8A8F756BA0D8}" type="presParOf" srcId="{8BFC4614-DAD8-4B29-BC66-DC5702CD3D9F}" destId="{D345488F-E336-4956-A40C-2DA4A8621346}" srcOrd="1" destOrd="0" presId="urn:microsoft.com/office/officeart/2005/8/layout/lProcess2"/>
    <dgm:cxn modelId="{B02C7C9F-A0CD-491B-973B-FF3DA29CA08F}" type="presParOf" srcId="{8BFC4614-DAD8-4B29-BC66-DC5702CD3D9F}" destId="{C35F28F1-3396-4B78-B0A6-FCA3736FAA0F}" srcOrd="2" destOrd="0" presId="urn:microsoft.com/office/officeart/2005/8/layout/lProcess2"/>
    <dgm:cxn modelId="{AB9E2866-1821-4647-9D97-2716039F63F8}" type="presParOf" srcId="{C35F28F1-3396-4B78-B0A6-FCA3736FAA0F}" destId="{2EDF40C0-C45F-49EE-A7DC-58C41406803F}" srcOrd="0" destOrd="0" presId="urn:microsoft.com/office/officeart/2005/8/layout/lProcess2"/>
    <dgm:cxn modelId="{0DB42847-79B5-4398-A4E4-E835C95C5BB5}" type="presParOf" srcId="{2EDF40C0-C45F-49EE-A7DC-58C41406803F}" destId="{2A2F7D5C-F6B5-48E9-BB00-C4B4BDDC575F}" srcOrd="0" destOrd="0" presId="urn:microsoft.com/office/officeart/2005/8/layout/lProcess2"/>
    <dgm:cxn modelId="{3AD3066D-5184-458B-85E3-2AE348B03478}" type="presParOf" srcId="{2EDF40C0-C45F-49EE-A7DC-58C41406803F}" destId="{A545BE60-A342-46B4-A48F-B9E2DA932D16}" srcOrd="1" destOrd="0" presId="urn:microsoft.com/office/officeart/2005/8/layout/lProcess2"/>
    <dgm:cxn modelId="{2DCEDB29-94E5-4EDB-A490-DD88168ECEED}" type="presParOf" srcId="{2EDF40C0-C45F-49EE-A7DC-58C41406803F}" destId="{0EFF4970-B819-4DDD-AD45-B66249C50397}"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8FD0FA-DC28-41D8-BF6B-DE011E1FBF8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C7DAA3D3-7B0A-406E-8E7C-175130219C28}">
      <dgm:prSet phldrT="[Text]"/>
      <dgm:spPr/>
      <dgm:t>
        <a:bodyPr/>
        <a:lstStyle/>
        <a:p>
          <a:r>
            <a:rPr lang="en-CA" dirty="0" smtClean="0"/>
            <a:t>Oil</a:t>
          </a:r>
          <a:endParaRPr lang="en-US" dirty="0"/>
        </a:p>
      </dgm:t>
    </dgm:pt>
    <dgm:pt modelId="{37A77824-6C50-4EAF-A83A-1565990965EE}" type="parTrans" cxnId="{D382243B-7CA1-4A7C-983F-E885A9C3335A}">
      <dgm:prSet/>
      <dgm:spPr/>
      <dgm:t>
        <a:bodyPr/>
        <a:lstStyle/>
        <a:p>
          <a:endParaRPr lang="en-US"/>
        </a:p>
      </dgm:t>
    </dgm:pt>
    <dgm:pt modelId="{87EA8D8C-1B67-46C1-9CA1-8180921FDAC6}" type="sibTrans" cxnId="{D382243B-7CA1-4A7C-983F-E885A9C3335A}">
      <dgm:prSet/>
      <dgm:spPr/>
      <dgm:t>
        <a:bodyPr/>
        <a:lstStyle/>
        <a:p>
          <a:endParaRPr lang="en-US"/>
        </a:p>
      </dgm:t>
    </dgm:pt>
    <dgm:pt modelId="{25DEC487-4625-451B-A3F8-BC3C2AD341B0}">
      <dgm:prSet phldrT="[Text]"/>
      <dgm:spPr/>
      <dgm:t>
        <a:bodyPr/>
        <a:lstStyle/>
        <a:p>
          <a:r>
            <a:rPr lang="en-CA" dirty="0" smtClean="0"/>
            <a:t>Gas</a:t>
          </a:r>
          <a:endParaRPr lang="en-US" dirty="0"/>
        </a:p>
      </dgm:t>
    </dgm:pt>
    <dgm:pt modelId="{DF5785ED-B15E-494C-A69F-DDA781342645}" type="parTrans" cxnId="{568BE882-46D9-469A-BC1F-9767CD028EB3}">
      <dgm:prSet/>
      <dgm:spPr/>
      <dgm:t>
        <a:bodyPr/>
        <a:lstStyle/>
        <a:p>
          <a:endParaRPr lang="en-US"/>
        </a:p>
      </dgm:t>
    </dgm:pt>
    <dgm:pt modelId="{A09829F4-0B7E-4367-A08E-E8080C8980DC}" type="sibTrans" cxnId="{568BE882-46D9-469A-BC1F-9767CD028EB3}">
      <dgm:prSet/>
      <dgm:spPr/>
      <dgm:t>
        <a:bodyPr/>
        <a:lstStyle/>
        <a:p>
          <a:endParaRPr lang="en-US"/>
        </a:p>
      </dgm:t>
    </dgm:pt>
    <dgm:pt modelId="{26F89FAE-850C-4006-85D2-C605F571C65F}" type="pres">
      <dgm:prSet presAssocID="{498FD0FA-DC28-41D8-BF6B-DE011E1FBF8C}" presName="Name0" presStyleCnt="0">
        <dgm:presLayoutVars>
          <dgm:dir/>
          <dgm:animLvl val="lvl"/>
          <dgm:resizeHandles/>
        </dgm:presLayoutVars>
      </dgm:prSet>
      <dgm:spPr/>
      <dgm:t>
        <a:bodyPr/>
        <a:lstStyle/>
        <a:p>
          <a:endParaRPr lang="en-US"/>
        </a:p>
      </dgm:t>
    </dgm:pt>
    <dgm:pt modelId="{F4B9D836-C4A8-4C4E-A81D-C02B3D53BCD5}" type="pres">
      <dgm:prSet presAssocID="{C7DAA3D3-7B0A-406E-8E7C-175130219C28}" presName="linNode" presStyleCnt="0"/>
      <dgm:spPr/>
    </dgm:pt>
    <dgm:pt modelId="{6CAB2EB0-306D-41B5-A57D-01814A55400D}" type="pres">
      <dgm:prSet presAssocID="{C7DAA3D3-7B0A-406E-8E7C-175130219C28}" presName="parentShp" presStyleLbl="node1" presStyleIdx="0" presStyleCnt="2" custScaleX="250000" custScaleY="77997" custLinFactX="-59296" custLinFactNeighborX="-100000" custLinFactNeighborY="6538">
        <dgm:presLayoutVars>
          <dgm:bulletEnabled val="1"/>
        </dgm:presLayoutVars>
      </dgm:prSet>
      <dgm:spPr/>
      <dgm:t>
        <a:bodyPr/>
        <a:lstStyle/>
        <a:p>
          <a:endParaRPr lang="en-US"/>
        </a:p>
      </dgm:t>
    </dgm:pt>
    <dgm:pt modelId="{F0AAB7D7-DA79-4ED0-A230-0B0F3E14CAC6}" type="pres">
      <dgm:prSet presAssocID="{C7DAA3D3-7B0A-406E-8E7C-175130219C28}" presName="childShp" presStyleLbl="bgAccFollowNode1" presStyleIdx="0" presStyleCnt="2" custFlipHor="0" custScaleX="6435" custScaleY="5271">
        <dgm:presLayoutVars>
          <dgm:bulletEnabled val="1"/>
        </dgm:presLayoutVars>
      </dgm:prSet>
      <dgm:spPr/>
      <dgm:t>
        <a:bodyPr/>
        <a:lstStyle/>
        <a:p>
          <a:endParaRPr lang="en-US"/>
        </a:p>
      </dgm:t>
    </dgm:pt>
    <dgm:pt modelId="{60D8FFB5-88FC-4FB0-A9B1-757740515AD0}" type="pres">
      <dgm:prSet presAssocID="{87EA8D8C-1B67-46C1-9CA1-8180921FDAC6}" presName="spacing" presStyleCnt="0"/>
      <dgm:spPr/>
    </dgm:pt>
    <dgm:pt modelId="{023E656C-3724-4A61-959A-002EFF85861A}" type="pres">
      <dgm:prSet presAssocID="{25DEC487-4625-451B-A3F8-BC3C2AD341B0}" presName="linNode" presStyleCnt="0"/>
      <dgm:spPr/>
    </dgm:pt>
    <dgm:pt modelId="{3A200D5B-A1A7-4AAE-BA55-020F6421FF66}" type="pres">
      <dgm:prSet presAssocID="{25DEC487-4625-451B-A3F8-BC3C2AD341B0}" presName="parentShp" presStyleLbl="node1" presStyleIdx="1" presStyleCnt="2" custScaleX="346883" custScaleY="76270">
        <dgm:presLayoutVars>
          <dgm:bulletEnabled val="1"/>
        </dgm:presLayoutVars>
      </dgm:prSet>
      <dgm:spPr/>
      <dgm:t>
        <a:bodyPr/>
        <a:lstStyle/>
        <a:p>
          <a:endParaRPr lang="en-US"/>
        </a:p>
      </dgm:t>
    </dgm:pt>
    <dgm:pt modelId="{39613ED9-791B-4A58-B6BE-2127776D41D3}" type="pres">
      <dgm:prSet presAssocID="{25DEC487-4625-451B-A3F8-BC3C2AD341B0}" presName="childShp" presStyleLbl="bgAccFollowNode1" presStyleIdx="1" presStyleCnt="2" custFlipHor="0" custScaleX="13376" custScaleY="65491">
        <dgm:presLayoutVars>
          <dgm:bulletEnabled val="1"/>
        </dgm:presLayoutVars>
      </dgm:prSet>
      <dgm:spPr/>
      <dgm:t>
        <a:bodyPr/>
        <a:lstStyle/>
        <a:p>
          <a:endParaRPr lang="en-US"/>
        </a:p>
      </dgm:t>
    </dgm:pt>
  </dgm:ptLst>
  <dgm:cxnLst>
    <dgm:cxn modelId="{1818686C-936A-46E4-A8E6-608EC7AD8608}" type="presOf" srcId="{C7DAA3D3-7B0A-406E-8E7C-175130219C28}" destId="{6CAB2EB0-306D-41B5-A57D-01814A55400D}" srcOrd="0" destOrd="0" presId="urn:microsoft.com/office/officeart/2005/8/layout/vList6"/>
    <dgm:cxn modelId="{30A7CE50-E570-4CA8-AA69-4F12D804B651}" type="presOf" srcId="{498FD0FA-DC28-41D8-BF6B-DE011E1FBF8C}" destId="{26F89FAE-850C-4006-85D2-C605F571C65F}" srcOrd="0" destOrd="0" presId="urn:microsoft.com/office/officeart/2005/8/layout/vList6"/>
    <dgm:cxn modelId="{D382243B-7CA1-4A7C-983F-E885A9C3335A}" srcId="{498FD0FA-DC28-41D8-BF6B-DE011E1FBF8C}" destId="{C7DAA3D3-7B0A-406E-8E7C-175130219C28}" srcOrd="0" destOrd="0" parTransId="{37A77824-6C50-4EAF-A83A-1565990965EE}" sibTransId="{87EA8D8C-1B67-46C1-9CA1-8180921FDAC6}"/>
    <dgm:cxn modelId="{568BE882-46D9-469A-BC1F-9767CD028EB3}" srcId="{498FD0FA-DC28-41D8-BF6B-DE011E1FBF8C}" destId="{25DEC487-4625-451B-A3F8-BC3C2AD341B0}" srcOrd="1" destOrd="0" parTransId="{DF5785ED-B15E-494C-A69F-DDA781342645}" sibTransId="{A09829F4-0B7E-4367-A08E-E8080C8980DC}"/>
    <dgm:cxn modelId="{B43ED454-35DC-41F9-9D92-F921B90E4FD1}" type="presOf" srcId="{25DEC487-4625-451B-A3F8-BC3C2AD341B0}" destId="{3A200D5B-A1A7-4AAE-BA55-020F6421FF66}" srcOrd="0" destOrd="0" presId="urn:microsoft.com/office/officeart/2005/8/layout/vList6"/>
    <dgm:cxn modelId="{5E106AF3-01AE-4833-B9E2-B82892C48D6F}" type="presParOf" srcId="{26F89FAE-850C-4006-85D2-C605F571C65F}" destId="{F4B9D836-C4A8-4C4E-A81D-C02B3D53BCD5}" srcOrd="0" destOrd="0" presId="urn:microsoft.com/office/officeart/2005/8/layout/vList6"/>
    <dgm:cxn modelId="{93065A79-E314-44D2-A5BA-C9F534A793EE}" type="presParOf" srcId="{F4B9D836-C4A8-4C4E-A81D-C02B3D53BCD5}" destId="{6CAB2EB0-306D-41B5-A57D-01814A55400D}" srcOrd="0" destOrd="0" presId="urn:microsoft.com/office/officeart/2005/8/layout/vList6"/>
    <dgm:cxn modelId="{BCE8D1EF-AD51-4B09-A197-F2D35009D5AE}" type="presParOf" srcId="{F4B9D836-C4A8-4C4E-A81D-C02B3D53BCD5}" destId="{F0AAB7D7-DA79-4ED0-A230-0B0F3E14CAC6}" srcOrd="1" destOrd="0" presId="urn:microsoft.com/office/officeart/2005/8/layout/vList6"/>
    <dgm:cxn modelId="{42845656-34AF-47E0-A9D6-1B23DC9F0F2F}" type="presParOf" srcId="{26F89FAE-850C-4006-85D2-C605F571C65F}" destId="{60D8FFB5-88FC-4FB0-A9B1-757740515AD0}" srcOrd="1" destOrd="0" presId="urn:microsoft.com/office/officeart/2005/8/layout/vList6"/>
    <dgm:cxn modelId="{DDA1F64D-E281-45CB-923D-878E7DAF4840}" type="presParOf" srcId="{26F89FAE-850C-4006-85D2-C605F571C65F}" destId="{023E656C-3724-4A61-959A-002EFF85861A}" srcOrd="2" destOrd="0" presId="urn:microsoft.com/office/officeart/2005/8/layout/vList6"/>
    <dgm:cxn modelId="{C032AD49-07C9-47FA-A80A-65DE3A4D2252}" type="presParOf" srcId="{023E656C-3724-4A61-959A-002EFF85861A}" destId="{3A200D5B-A1A7-4AAE-BA55-020F6421FF66}" srcOrd="0" destOrd="0" presId="urn:microsoft.com/office/officeart/2005/8/layout/vList6"/>
    <dgm:cxn modelId="{ADABBC52-61D5-4D63-8B74-4E76EF60024C}" type="presParOf" srcId="{023E656C-3724-4A61-959A-002EFF85861A}" destId="{39613ED9-791B-4A58-B6BE-2127776D41D3}"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B926BA-34BA-4910-B163-AE5F3F781643}"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en-CA"/>
        </a:p>
      </dgm:t>
    </dgm:pt>
    <dgm:pt modelId="{95DA34AB-22A1-4C3C-B868-115B179C7654}">
      <dgm:prSet phldrT="[Text]"/>
      <dgm:spPr/>
      <dgm:t>
        <a:bodyPr/>
        <a:lstStyle/>
        <a:p>
          <a:r>
            <a:rPr lang="en-US" dirty="0" smtClean="0"/>
            <a:t>Develop natural resources</a:t>
          </a:r>
          <a:endParaRPr lang="en-CA" dirty="0"/>
        </a:p>
      </dgm:t>
    </dgm:pt>
    <dgm:pt modelId="{A46C4979-99CA-4EEB-A07B-C58261A0A721}" type="parTrans" cxnId="{3857CF9F-2F46-478B-8905-A0D387C69B21}">
      <dgm:prSet/>
      <dgm:spPr/>
      <dgm:t>
        <a:bodyPr/>
        <a:lstStyle/>
        <a:p>
          <a:endParaRPr lang="en-CA"/>
        </a:p>
      </dgm:t>
    </dgm:pt>
    <dgm:pt modelId="{983AADE9-5114-463B-B25D-3CE77EF53474}" type="sibTrans" cxnId="{3857CF9F-2F46-478B-8905-A0D387C69B21}">
      <dgm:prSet/>
      <dgm:spPr/>
      <dgm:t>
        <a:bodyPr/>
        <a:lstStyle/>
        <a:p>
          <a:endParaRPr lang="en-CA"/>
        </a:p>
      </dgm:t>
    </dgm:pt>
    <dgm:pt modelId="{EC0B36FC-3695-4197-8D1F-3676750AF336}">
      <dgm:prSet phldrT="[Text]" phldr="1"/>
      <dgm:spPr/>
      <dgm:t>
        <a:bodyPr/>
        <a:lstStyle/>
        <a:p>
          <a:endParaRPr lang="en-CA" dirty="0"/>
        </a:p>
      </dgm:t>
    </dgm:pt>
    <dgm:pt modelId="{7AC6DBC8-CD6A-4250-83BD-7E4375A4FF12}" type="parTrans" cxnId="{4D3CFB8E-DC55-4A71-8A80-AD261D15319F}">
      <dgm:prSet/>
      <dgm:spPr/>
      <dgm:t>
        <a:bodyPr/>
        <a:lstStyle/>
        <a:p>
          <a:endParaRPr lang="en-CA"/>
        </a:p>
      </dgm:t>
    </dgm:pt>
    <dgm:pt modelId="{4E9CAC32-3D72-49BC-BF6C-6A47F8BBA221}" type="sibTrans" cxnId="{4D3CFB8E-DC55-4A71-8A80-AD261D15319F}">
      <dgm:prSet/>
      <dgm:spPr/>
      <dgm:t>
        <a:bodyPr/>
        <a:lstStyle/>
        <a:p>
          <a:endParaRPr lang="en-CA"/>
        </a:p>
      </dgm:t>
    </dgm:pt>
    <dgm:pt modelId="{82837EBC-1324-410A-909C-36E0620BBF5A}">
      <dgm:prSet phldrT="[Text]"/>
      <dgm:spPr/>
      <dgm:t>
        <a:bodyPr/>
        <a:lstStyle/>
        <a:p>
          <a:r>
            <a:rPr lang="en-US" dirty="0" smtClean="0"/>
            <a:t>Refine, transport and sell to customers</a:t>
          </a:r>
          <a:endParaRPr lang="en-CA" dirty="0"/>
        </a:p>
      </dgm:t>
    </dgm:pt>
    <dgm:pt modelId="{E966DF1D-37E3-4377-89E2-68F97B9BF71C}" type="parTrans" cxnId="{1ABD49C7-F7F4-46A5-A62E-D19D66786629}">
      <dgm:prSet/>
      <dgm:spPr/>
      <dgm:t>
        <a:bodyPr/>
        <a:lstStyle/>
        <a:p>
          <a:endParaRPr lang="en-CA"/>
        </a:p>
      </dgm:t>
    </dgm:pt>
    <dgm:pt modelId="{D6BA268E-4448-4621-B47A-2B74B9EA53A3}" type="sibTrans" cxnId="{1ABD49C7-F7F4-46A5-A62E-D19D66786629}">
      <dgm:prSet/>
      <dgm:spPr/>
      <dgm:t>
        <a:bodyPr/>
        <a:lstStyle/>
        <a:p>
          <a:endParaRPr lang="en-CA"/>
        </a:p>
      </dgm:t>
    </dgm:pt>
    <dgm:pt modelId="{1FA09BED-BA64-4EB0-A565-81E9F46031D5}" type="pres">
      <dgm:prSet presAssocID="{95B926BA-34BA-4910-B163-AE5F3F781643}" presName="rootnode" presStyleCnt="0">
        <dgm:presLayoutVars>
          <dgm:chMax/>
          <dgm:chPref/>
          <dgm:dir/>
          <dgm:animLvl val="lvl"/>
        </dgm:presLayoutVars>
      </dgm:prSet>
      <dgm:spPr/>
      <dgm:t>
        <a:bodyPr/>
        <a:lstStyle/>
        <a:p>
          <a:endParaRPr lang="en-US"/>
        </a:p>
      </dgm:t>
    </dgm:pt>
    <dgm:pt modelId="{ECD605E6-E847-44D6-88CE-1BC9DF6265FD}" type="pres">
      <dgm:prSet presAssocID="{95DA34AB-22A1-4C3C-B868-115B179C7654}" presName="composite" presStyleCnt="0"/>
      <dgm:spPr/>
    </dgm:pt>
    <dgm:pt modelId="{DE803C77-0E95-4947-9D5C-114059733E29}" type="pres">
      <dgm:prSet presAssocID="{95DA34AB-22A1-4C3C-B868-115B179C7654}" presName="bentUpArrow1" presStyleLbl="alignImgPlace1" presStyleIdx="0" presStyleCnt="1"/>
      <dgm:spPr/>
    </dgm:pt>
    <dgm:pt modelId="{28289083-C63B-4313-95F6-55862E767520}" type="pres">
      <dgm:prSet presAssocID="{95DA34AB-22A1-4C3C-B868-115B179C7654}" presName="ParentText" presStyleLbl="node1" presStyleIdx="0" presStyleCnt="2" custLinFactNeighborX="1591" custLinFactNeighborY="-819">
        <dgm:presLayoutVars>
          <dgm:chMax val="1"/>
          <dgm:chPref val="1"/>
          <dgm:bulletEnabled val="1"/>
        </dgm:presLayoutVars>
      </dgm:prSet>
      <dgm:spPr/>
      <dgm:t>
        <a:bodyPr/>
        <a:lstStyle/>
        <a:p>
          <a:endParaRPr lang="en-CA"/>
        </a:p>
      </dgm:t>
    </dgm:pt>
    <dgm:pt modelId="{9F7EAFC0-9322-4021-949F-F77AF6040D8D}" type="pres">
      <dgm:prSet presAssocID="{95DA34AB-22A1-4C3C-B868-115B179C7654}" presName="ChildText" presStyleLbl="revTx" presStyleIdx="0" presStyleCnt="1">
        <dgm:presLayoutVars>
          <dgm:chMax val="0"/>
          <dgm:chPref val="0"/>
          <dgm:bulletEnabled val="1"/>
        </dgm:presLayoutVars>
      </dgm:prSet>
      <dgm:spPr/>
      <dgm:t>
        <a:bodyPr/>
        <a:lstStyle/>
        <a:p>
          <a:endParaRPr lang="en-US"/>
        </a:p>
      </dgm:t>
    </dgm:pt>
    <dgm:pt modelId="{B2F399AD-5C38-4B45-AC51-52168948798E}" type="pres">
      <dgm:prSet presAssocID="{983AADE9-5114-463B-B25D-3CE77EF53474}" presName="sibTrans" presStyleCnt="0"/>
      <dgm:spPr/>
    </dgm:pt>
    <dgm:pt modelId="{6A3965EA-3DA3-4044-B8EE-25B21648F47B}" type="pres">
      <dgm:prSet presAssocID="{82837EBC-1324-410A-909C-36E0620BBF5A}" presName="composite" presStyleCnt="0"/>
      <dgm:spPr/>
    </dgm:pt>
    <dgm:pt modelId="{A10E6BBE-D7DC-427E-9EC0-1C7659F828ED}" type="pres">
      <dgm:prSet presAssocID="{82837EBC-1324-410A-909C-36E0620BBF5A}" presName="ParentText" presStyleLbl="node1" presStyleIdx="1" presStyleCnt="2">
        <dgm:presLayoutVars>
          <dgm:chMax val="1"/>
          <dgm:chPref val="1"/>
          <dgm:bulletEnabled val="1"/>
        </dgm:presLayoutVars>
      </dgm:prSet>
      <dgm:spPr/>
      <dgm:t>
        <a:bodyPr/>
        <a:lstStyle/>
        <a:p>
          <a:endParaRPr lang="en-CA"/>
        </a:p>
      </dgm:t>
    </dgm:pt>
  </dgm:ptLst>
  <dgm:cxnLst>
    <dgm:cxn modelId="{1ABD49C7-F7F4-46A5-A62E-D19D66786629}" srcId="{95B926BA-34BA-4910-B163-AE5F3F781643}" destId="{82837EBC-1324-410A-909C-36E0620BBF5A}" srcOrd="1" destOrd="0" parTransId="{E966DF1D-37E3-4377-89E2-68F97B9BF71C}" sibTransId="{D6BA268E-4448-4621-B47A-2B74B9EA53A3}"/>
    <dgm:cxn modelId="{BAC628D1-7870-466A-B4CE-DE4993EB327A}" type="presOf" srcId="{82837EBC-1324-410A-909C-36E0620BBF5A}" destId="{A10E6BBE-D7DC-427E-9EC0-1C7659F828ED}" srcOrd="0" destOrd="0" presId="urn:microsoft.com/office/officeart/2005/8/layout/StepDownProcess"/>
    <dgm:cxn modelId="{7D2CFDC8-9383-45A5-98F5-5A7635BD5D83}" type="presOf" srcId="{95B926BA-34BA-4910-B163-AE5F3F781643}" destId="{1FA09BED-BA64-4EB0-A565-81E9F46031D5}" srcOrd="0" destOrd="0" presId="urn:microsoft.com/office/officeart/2005/8/layout/StepDownProcess"/>
    <dgm:cxn modelId="{3857CF9F-2F46-478B-8905-A0D387C69B21}" srcId="{95B926BA-34BA-4910-B163-AE5F3F781643}" destId="{95DA34AB-22A1-4C3C-B868-115B179C7654}" srcOrd="0" destOrd="0" parTransId="{A46C4979-99CA-4EEB-A07B-C58261A0A721}" sibTransId="{983AADE9-5114-463B-B25D-3CE77EF53474}"/>
    <dgm:cxn modelId="{A9D34F12-EF31-4C55-AB5D-4F710E14989F}" type="presOf" srcId="{95DA34AB-22A1-4C3C-B868-115B179C7654}" destId="{28289083-C63B-4313-95F6-55862E767520}" srcOrd="0" destOrd="0" presId="urn:microsoft.com/office/officeart/2005/8/layout/StepDownProcess"/>
    <dgm:cxn modelId="{4D3CFB8E-DC55-4A71-8A80-AD261D15319F}" srcId="{95DA34AB-22A1-4C3C-B868-115B179C7654}" destId="{EC0B36FC-3695-4197-8D1F-3676750AF336}" srcOrd="0" destOrd="0" parTransId="{7AC6DBC8-CD6A-4250-83BD-7E4375A4FF12}" sibTransId="{4E9CAC32-3D72-49BC-BF6C-6A47F8BBA221}"/>
    <dgm:cxn modelId="{6FCE55B6-1C39-43AA-AD65-35F4EDF27339}" type="presOf" srcId="{EC0B36FC-3695-4197-8D1F-3676750AF336}" destId="{9F7EAFC0-9322-4021-949F-F77AF6040D8D}" srcOrd="0" destOrd="0" presId="urn:microsoft.com/office/officeart/2005/8/layout/StepDownProcess"/>
    <dgm:cxn modelId="{39E72D28-AE6D-403E-B076-8421B0E7245D}" type="presParOf" srcId="{1FA09BED-BA64-4EB0-A565-81E9F46031D5}" destId="{ECD605E6-E847-44D6-88CE-1BC9DF6265FD}" srcOrd="0" destOrd="0" presId="urn:microsoft.com/office/officeart/2005/8/layout/StepDownProcess"/>
    <dgm:cxn modelId="{4A3A3849-9E6B-4255-B749-D53EED94CBAD}" type="presParOf" srcId="{ECD605E6-E847-44D6-88CE-1BC9DF6265FD}" destId="{DE803C77-0E95-4947-9D5C-114059733E29}" srcOrd="0" destOrd="0" presId="urn:microsoft.com/office/officeart/2005/8/layout/StepDownProcess"/>
    <dgm:cxn modelId="{E2C97222-5C62-4823-BDD7-FF761B5DFE2F}" type="presParOf" srcId="{ECD605E6-E847-44D6-88CE-1BC9DF6265FD}" destId="{28289083-C63B-4313-95F6-55862E767520}" srcOrd="1" destOrd="0" presId="urn:microsoft.com/office/officeart/2005/8/layout/StepDownProcess"/>
    <dgm:cxn modelId="{30A7B13C-3DCA-4A11-B26B-8EB561790E00}" type="presParOf" srcId="{ECD605E6-E847-44D6-88CE-1BC9DF6265FD}" destId="{9F7EAFC0-9322-4021-949F-F77AF6040D8D}" srcOrd="2" destOrd="0" presId="urn:microsoft.com/office/officeart/2005/8/layout/StepDownProcess"/>
    <dgm:cxn modelId="{FDA19200-AC64-41C9-8EB9-4A8966376EBE}" type="presParOf" srcId="{1FA09BED-BA64-4EB0-A565-81E9F46031D5}" destId="{B2F399AD-5C38-4B45-AC51-52168948798E}" srcOrd="1" destOrd="0" presId="urn:microsoft.com/office/officeart/2005/8/layout/StepDownProcess"/>
    <dgm:cxn modelId="{9B1C7AB0-5B68-4922-A3CA-378CF138771D}" type="presParOf" srcId="{1FA09BED-BA64-4EB0-A565-81E9F46031D5}" destId="{6A3965EA-3DA3-4044-B8EE-25B21648F47B}" srcOrd="2" destOrd="0" presId="urn:microsoft.com/office/officeart/2005/8/layout/StepDownProcess"/>
    <dgm:cxn modelId="{418CEBB5-3C3C-46E7-AC1B-9D182D6A4EB5}" type="presParOf" srcId="{6A3965EA-3DA3-4044-B8EE-25B21648F47B}" destId="{A10E6BBE-D7DC-427E-9EC0-1C7659F828ED}"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B926BA-34BA-4910-B163-AE5F3F781643}"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CA"/>
        </a:p>
      </dgm:t>
    </dgm:pt>
    <dgm:pt modelId="{95DA34AB-22A1-4C3C-B868-115B179C7654}">
      <dgm:prSet phldrT="[Text]"/>
      <dgm:spPr/>
      <dgm:t>
        <a:bodyPr/>
        <a:lstStyle/>
        <a:p>
          <a:r>
            <a:rPr lang="en-US" dirty="0" smtClean="0"/>
            <a:t>Refiners of petroleum</a:t>
          </a:r>
          <a:endParaRPr lang="en-CA" dirty="0"/>
        </a:p>
      </dgm:t>
    </dgm:pt>
    <dgm:pt modelId="{A46C4979-99CA-4EEB-A07B-C58261A0A721}" type="parTrans" cxnId="{3857CF9F-2F46-478B-8905-A0D387C69B21}">
      <dgm:prSet/>
      <dgm:spPr/>
      <dgm:t>
        <a:bodyPr/>
        <a:lstStyle/>
        <a:p>
          <a:endParaRPr lang="en-CA"/>
        </a:p>
      </dgm:t>
    </dgm:pt>
    <dgm:pt modelId="{983AADE9-5114-463B-B25D-3CE77EF53474}" type="sibTrans" cxnId="{3857CF9F-2F46-478B-8905-A0D387C69B21}">
      <dgm:prSet/>
      <dgm:spPr/>
      <dgm:t>
        <a:bodyPr/>
        <a:lstStyle/>
        <a:p>
          <a:endParaRPr lang="en-CA"/>
        </a:p>
      </dgm:t>
    </dgm:pt>
    <dgm:pt modelId="{EC0B36FC-3695-4197-8D1F-3676750AF336}">
      <dgm:prSet phldrT="[Text]" phldr="1"/>
      <dgm:spPr/>
      <dgm:t>
        <a:bodyPr/>
        <a:lstStyle/>
        <a:p>
          <a:endParaRPr lang="en-CA" dirty="0"/>
        </a:p>
      </dgm:t>
    </dgm:pt>
    <dgm:pt modelId="{7AC6DBC8-CD6A-4250-83BD-7E4375A4FF12}" type="parTrans" cxnId="{4D3CFB8E-DC55-4A71-8A80-AD261D15319F}">
      <dgm:prSet/>
      <dgm:spPr/>
      <dgm:t>
        <a:bodyPr/>
        <a:lstStyle/>
        <a:p>
          <a:endParaRPr lang="en-CA"/>
        </a:p>
      </dgm:t>
    </dgm:pt>
    <dgm:pt modelId="{4E9CAC32-3D72-49BC-BF6C-6A47F8BBA221}" type="sibTrans" cxnId="{4D3CFB8E-DC55-4A71-8A80-AD261D15319F}">
      <dgm:prSet/>
      <dgm:spPr/>
      <dgm:t>
        <a:bodyPr/>
        <a:lstStyle/>
        <a:p>
          <a:endParaRPr lang="en-CA"/>
        </a:p>
      </dgm:t>
    </dgm:pt>
    <dgm:pt modelId="{82837EBC-1324-410A-909C-36E0620BBF5A}">
      <dgm:prSet phldrT="[Text]"/>
      <dgm:spPr/>
      <dgm:t>
        <a:bodyPr/>
        <a:lstStyle/>
        <a:p>
          <a:r>
            <a:rPr lang="en-US" dirty="0" smtClean="0"/>
            <a:t>Market and sell its products through Esso</a:t>
          </a:r>
          <a:endParaRPr lang="en-CA" dirty="0"/>
        </a:p>
      </dgm:t>
    </dgm:pt>
    <dgm:pt modelId="{E966DF1D-37E3-4377-89E2-68F97B9BF71C}" type="parTrans" cxnId="{1ABD49C7-F7F4-46A5-A62E-D19D66786629}">
      <dgm:prSet/>
      <dgm:spPr/>
      <dgm:t>
        <a:bodyPr/>
        <a:lstStyle/>
        <a:p>
          <a:endParaRPr lang="en-CA"/>
        </a:p>
      </dgm:t>
    </dgm:pt>
    <dgm:pt modelId="{D6BA268E-4448-4621-B47A-2B74B9EA53A3}" type="sibTrans" cxnId="{1ABD49C7-F7F4-46A5-A62E-D19D66786629}">
      <dgm:prSet/>
      <dgm:spPr/>
      <dgm:t>
        <a:bodyPr/>
        <a:lstStyle/>
        <a:p>
          <a:endParaRPr lang="en-CA"/>
        </a:p>
      </dgm:t>
    </dgm:pt>
    <dgm:pt modelId="{1FA09BED-BA64-4EB0-A565-81E9F46031D5}" type="pres">
      <dgm:prSet presAssocID="{95B926BA-34BA-4910-B163-AE5F3F781643}" presName="rootnode" presStyleCnt="0">
        <dgm:presLayoutVars>
          <dgm:chMax/>
          <dgm:chPref/>
          <dgm:dir/>
          <dgm:animLvl val="lvl"/>
        </dgm:presLayoutVars>
      </dgm:prSet>
      <dgm:spPr/>
      <dgm:t>
        <a:bodyPr/>
        <a:lstStyle/>
        <a:p>
          <a:endParaRPr lang="en-US"/>
        </a:p>
      </dgm:t>
    </dgm:pt>
    <dgm:pt modelId="{ECD605E6-E847-44D6-88CE-1BC9DF6265FD}" type="pres">
      <dgm:prSet presAssocID="{95DA34AB-22A1-4C3C-B868-115B179C7654}" presName="composite" presStyleCnt="0"/>
      <dgm:spPr/>
    </dgm:pt>
    <dgm:pt modelId="{DE803C77-0E95-4947-9D5C-114059733E29}" type="pres">
      <dgm:prSet presAssocID="{95DA34AB-22A1-4C3C-B868-115B179C7654}" presName="bentUpArrow1" presStyleLbl="alignImgPlace1" presStyleIdx="0" presStyleCnt="1"/>
      <dgm:spPr/>
    </dgm:pt>
    <dgm:pt modelId="{28289083-C63B-4313-95F6-55862E767520}" type="pres">
      <dgm:prSet presAssocID="{95DA34AB-22A1-4C3C-B868-115B179C7654}" presName="ParentText" presStyleLbl="node1" presStyleIdx="0" presStyleCnt="2" custLinFactNeighborX="1591" custLinFactNeighborY="-819">
        <dgm:presLayoutVars>
          <dgm:chMax val="1"/>
          <dgm:chPref val="1"/>
          <dgm:bulletEnabled val="1"/>
        </dgm:presLayoutVars>
      </dgm:prSet>
      <dgm:spPr/>
      <dgm:t>
        <a:bodyPr/>
        <a:lstStyle/>
        <a:p>
          <a:endParaRPr lang="en-US"/>
        </a:p>
      </dgm:t>
    </dgm:pt>
    <dgm:pt modelId="{9F7EAFC0-9322-4021-949F-F77AF6040D8D}" type="pres">
      <dgm:prSet presAssocID="{95DA34AB-22A1-4C3C-B868-115B179C7654}" presName="ChildText" presStyleLbl="revTx" presStyleIdx="0" presStyleCnt="1" custScaleX="42798" custScaleY="55878" custLinFactY="34263" custLinFactNeighborX="87212" custLinFactNeighborY="100000">
        <dgm:presLayoutVars>
          <dgm:chMax val="0"/>
          <dgm:chPref val="0"/>
          <dgm:bulletEnabled val="1"/>
        </dgm:presLayoutVars>
      </dgm:prSet>
      <dgm:spPr/>
      <dgm:t>
        <a:bodyPr/>
        <a:lstStyle/>
        <a:p>
          <a:endParaRPr lang="en-US"/>
        </a:p>
      </dgm:t>
    </dgm:pt>
    <dgm:pt modelId="{B2F399AD-5C38-4B45-AC51-52168948798E}" type="pres">
      <dgm:prSet presAssocID="{983AADE9-5114-463B-B25D-3CE77EF53474}" presName="sibTrans" presStyleCnt="0"/>
      <dgm:spPr/>
    </dgm:pt>
    <dgm:pt modelId="{6A3965EA-3DA3-4044-B8EE-25B21648F47B}" type="pres">
      <dgm:prSet presAssocID="{82837EBC-1324-410A-909C-36E0620BBF5A}" presName="composite" presStyleCnt="0"/>
      <dgm:spPr/>
    </dgm:pt>
    <dgm:pt modelId="{A10E6BBE-D7DC-427E-9EC0-1C7659F828ED}" type="pres">
      <dgm:prSet presAssocID="{82837EBC-1324-410A-909C-36E0620BBF5A}" presName="ParentText" presStyleLbl="node1" presStyleIdx="1" presStyleCnt="2">
        <dgm:presLayoutVars>
          <dgm:chMax val="1"/>
          <dgm:chPref val="1"/>
          <dgm:bulletEnabled val="1"/>
        </dgm:presLayoutVars>
      </dgm:prSet>
      <dgm:spPr/>
      <dgm:t>
        <a:bodyPr/>
        <a:lstStyle/>
        <a:p>
          <a:endParaRPr lang="en-CA"/>
        </a:p>
      </dgm:t>
    </dgm:pt>
  </dgm:ptLst>
  <dgm:cxnLst>
    <dgm:cxn modelId="{D77A4C15-44BB-4EAD-9EFB-1F3C56B3185E}" type="presOf" srcId="{95DA34AB-22A1-4C3C-B868-115B179C7654}" destId="{28289083-C63B-4313-95F6-55862E767520}" srcOrd="0" destOrd="0" presId="urn:microsoft.com/office/officeart/2005/8/layout/StepDownProcess"/>
    <dgm:cxn modelId="{1ABD49C7-F7F4-46A5-A62E-D19D66786629}" srcId="{95B926BA-34BA-4910-B163-AE5F3F781643}" destId="{82837EBC-1324-410A-909C-36E0620BBF5A}" srcOrd="1" destOrd="0" parTransId="{E966DF1D-37E3-4377-89E2-68F97B9BF71C}" sibTransId="{D6BA268E-4448-4621-B47A-2B74B9EA53A3}"/>
    <dgm:cxn modelId="{75B2DA34-D3C0-4FE9-870C-6001C886CE6B}" type="presOf" srcId="{95B926BA-34BA-4910-B163-AE5F3F781643}" destId="{1FA09BED-BA64-4EB0-A565-81E9F46031D5}" srcOrd="0" destOrd="0" presId="urn:microsoft.com/office/officeart/2005/8/layout/StepDownProcess"/>
    <dgm:cxn modelId="{3857CF9F-2F46-478B-8905-A0D387C69B21}" srcId="{95B926BA-34BA-4910-B163-AE5F3F781643}" destId="{95DA34AB-22A1-4C3C-B868-115B179C7654}" srcOrd="0" destOrd="0" parTransId="{A46C4979-99CA-4EEB-A07B-C58261A0A721}" sibTransId="{983AADE9-5114-463B-B25D-3CE77EF53474}"/>
    <dgm:cxn modelId="{4D3CFB8E-DC55-4A71-8A80-AD261D15319F}" srcId="{95DA34AB-22A1-4C3C-B868-115B179C7654}" destId="{EC0B36FC-3695-4197-8D1F-3676750AF336}" srcOrd="0" destOrd="0" parTransId="{7AC6DBC8-CD6A-4250-83BD-7E4375A4FF12}" sibTransId="{4E9CAC32-3D72-49BC-BF6C-6A47F8BBA221}"/>
    <dgm:cxn modelId="{DCE90AC8-9CC3-4E60-8F7F-7B126FAF9C31}" type="presOf" srcId="{EC0B36FC-3695-4197-8D1F-3676750AF336}" destId="{9F7EAFC0-9322-4021-949F-F77AF6040D8D}" srcOrd="0" destOrd="0" presId="urn:microsoft.com/office/officeart/2005/8/layout/StepDownProcess"/>
    <dgm:cxn modelId="{5870A400-5B36-4D5F-9D06-36BAEF012107}" type="presOf" srcId="{82837EBC-1324-410A-909C-36E0620BBF5A}" destId="{A10E6BBE-D7DC-427E-9EC0-1C7659F828ED}" srcOrd="0" destOrd="0" presId="urn:microsoft.com/office/officeart/2005/8/layout/StepDownProcess"/>
    <dgm:cxn modelId="{8AF423D0-B634-4A1F-8802-D8102460EB27}" type="presParOf" srcId="{1FA09BED-BA64-4EB0-A565-81E9F46031D5}" destId="{ECD605E6-E847-44D6-88CE-1BC9DF6265FD}" srcOrd="0" destOrd="0" presId="urn:microsoft.com/office/officeart/2005/8/layout/StepDownProcess"/>
    <dgm:cxn modelId="{AF596EF6-5C61-4315-8DF1-AB76268AA1B1}" type="presParOf" srcId="{ECD605E6-E847-44D6-88CE-1BC9DF6265FD}" destId="{DE803C77-0E95-4947-9D5C-114059733E29}" srcOrd="0" destOrd="0" presId="urn:microsoft.com/office/officeart/2005/8/layout/StepDownProcess"/>
    <dgm:cxn modelId="{33877688-B9CE-4210-8C70-93BD03FA30B0}" type="presParOf" srcId="{ECD605E6-E847-44D6-88CE-1BC9DF6265FD}" destId="{28289083-C63B-4313-95F6-55862E767520}" srcOrd="1" destOrd="0" presId="urn:microsoft.com/office/officeart/2005/8/layout/StepDownProcess"/>
    <dgm:cxn modelId="{BCF1FE9F-D960-4AFE-8A16-98E595622EA9}" type="presParOf" srcId="{ECD605E6-E847-44D6-88CE-1BC9DF6265FD}" destId="{9F7EAFC0-9322-4021-949F-F77AF6040D8D}" srcOrd="2" destOrd="0" presId="urn:microsoft.com/office/officeart/2005/8/layout/StepDownProcess"/>
    <dgm:cxn modelId="{F3D2E52D-77DB-4381-A655-F27C78834078}" type="presParOf" srcId="{1FA09BED-BA64-4EB0-A565-81E9F46031D5}" destId="{B2F399AD-5C38-4B45-AC51-52168948798E}" srcOrd="1" destOrd="0" presId="urn:microsoft.com/office/officeart/2005/8/layout/StepDownProcess"/>
    <dgm:cxn modelId="{48C1500E-4105-4AA0-A78C-4B013E4EA80E}" type="presParOf" srcId="{1FA09BED-BA64-4EB0-A565-81E9F46031D5}" destId="{6A3965EA-3DA3-4044-B8EE-25B21648F47B}" srcOrd="2" destOrd="0" presId="urn:microsoft.com/office/officeart/2005/8/layout/StepDownProcess"/>
    <dgm:cxn modelId="{70C80469-E5AE-460F-AA28-0885196C4662}" type="presParOf" srcId="{6A3965EA-3DA3-4044-B8EE-25B21648F47B}" destId="{A10E6BBE-D7DC-427E-9EC0-1C7659F828ED}" srcOrd="0" destOrd="0" presId="urn:microsoft.com/office/officeart/2005/8/layout/StepDown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1B84C6-B0E7-487D-B480-313AE1364CD5}" type="doc">
      <dgm:prSet loTypeId="urn:microsoft.com/office/officeart/2005/8/layout/pList1#1" loCatId="picture" qsTypeId="urn:microsoft.com/office/officeart/2005/8/quickstyle/simple1" qsCatId="simple" csTypeId="urn:microsoft.com/office/officeart/2005/8/colors/accent1_2" csCatId="accent1" phldr="1"/>
      <dgm:spPr/>
      <dgm:t>
        <a:bodyPr/>
        <a:lstStyle/>
        <a:p>
          <a:endParaRPr lang="en-US"/>
        </a:p>
      </dgm:t>
    </dgm:pt>
    <dgm:pt modelId="{D0EA9D5B-F0F7-40AC-B65E-93E239359AB4}">
      <dgm:prSet phldrT="[Text]"/>
      <dgm:spPr/>
      <dgm:t>
        <a:bodyPr/>
        <a:lstStyle/>
        <a:p>
          <a:r>
            <a:rPr lang="en-US" dirty="0" smtClean="0"/>
            <a:t>Exploring for oil and gas</a:t>
          </a:r>
          <a:endParaRPr lang="en-US" dirty="0"/>
        </a:p>
      </dgm:t>
    </dgm:pt>
    <dgm:pt modelId="{D57A9E4D-0170-476A-9309-E8B7C7C7FA03}" type="parTrans" cxnId="{FEBC2709-2082-4404-AAA5-2C7694778789}">
      <dgm:prSet/>
      <dgm:spPr/>
      <dgm:t>
        <a:bodyPr/>
        <a:lstStyle/>
        <a:p>
          <a:endParaRPr lang="en-US"/>
        </a:p>
      </dgm:t>
    </dgm:pt>
    <dgm:pt modelId="{EA78BC90-B386-4208-8321-881CD1CB907F}" type="sibTrans" cxnId="{FEBC2709-2082-4404-AAA5-2C7694778789}">
      <dgm:prSet/>
      <dgm:spPr/>
      <dgm:t>
        <a:bodyPr/>
        <a:lstStyle/>
        <a:p>
          <a:endParaRPr lang="en-US"/>
        </a:p>
      </dgm:t>
    </dgm:pt>
    <dgm:pt modelId="{41C9DED6-50D2-4337-AC06-649D1CB44125}">
      <dgm:prSet phldrT="[Text]"/>
      <dgm:spPr/>
      <dgm:t>
        <a:bodyPr/>
        <a:lstStyle/>
        <a:p>
          <a:r>
            <a:rPr lang="en-US" dirty="0" smtClean="0"/>
            <a:t>Developing energy</a:t>
          </a:r>
          <a:endParaRPr lang="en-US" dirty="0"/>
        </a:p>
      </dgm:t>
    </dgm:pt>
    <dgm:pt modelId="{E7C4A5AC-9DCA-493E-AED0-4A1EBE22D12C}" type="parTrans" cxnId="{ECAB8819-8FD0-4768-AC90-CA4FE365481F}">
      <dgm:prSet/>
      <dgm:spPr/>
      <dgm:t>
        <a:bodyPr/>
        <a:lstStyle/>
        <a:p>
          <a:endParaRPr lang="en-US"/>
        </a:p>
      </dgm:t>
    </dgm:pt>
    <dgm:pt modelId="{4F9D1B72-6ED6-4FD9-A2EF-D7F3338F9CFE}" type="sibTrans" cxnId="{ECAB8819-8FD0-4768-AC90-CA4FE365481F}">
      <dgm:prSet/>
      <dgm:spPr/>
      <dgm:t>
        <a:bodyPr/>
        <a:lstStyle/>
        <a:p>
          <a:endParaRPr lang="en-US"/>
        </a:p>
      </dgm:t>
    </dgm:pt>
    <dgm:pt modelId="{AC0885A2-FCCA-4875-A850-9E412E0598AC}">
      <dgm:prSet phldrT="[Text]"/>
      <dgm:spPr/>
      <dgm:t>
        <a:bodyPr/>
        <a:lstStyle/>
        <a:p>
          <a:r>
            <a:rPr lang="en-US" dirty="0" smtClean="0"/>
            <a:t>Producing oil and gas</a:t>
          </a:r>
          <a:endParaRPr lang="en-US" dirty="0"/>
        </a:p>
      </dgm:t>
    </dgm:pt>
    <dgm:pt modelId="{0608E65E-85E3-4DE8-9AB2-F14023566554}" type="parTrans" cxnId="{E42F9F5D-261F-472D-846D-99E4680D8229}">
      <dgm:prSet/>
      <dgm:spPr/>
      <dgm:t>
        <a:bodyPr/>
        <a:lstStyle/>
        <a:p>
          <a:endParaRPr lang="en-US"/>
        </a:p>
      </dgm:t>
    </dgm:pt>
    <dgm:pt modelId="{416D2E02-6C7A-4381-93AB-2FFFD4223B03}" type="sibTrans" cxnId="{E42F9F5D-261F-472D-846D-99E4680D8229}">
      <dgm:prSet/>
      <dgm:spPr/>
      <dgm:t>
        <a:bodyPr/>
        <a:lstStyle/>
        <a:p>
          <a:endParaRPr lang="en-US"/>
        </a:p>
      </dgm:t>
    </dgm:pt>
    <dgm:pt modelId="{4D29B306-C14D-4E35-AA36-5961F9F94D83}" type="pres">
      <dgm:prSet presAssocID="{371B84C6-B0E7-487D-B480-313AE1364CD5}" presName="Name0" presStyleCnt="0">
        <dgm:presLayoutVars>
          <dgm:dir/>
          <dgm:resizeHandles val="exact"/>
        </dgm:presLayoutVars>
      </dgm:prSet>
      <dgm:spPr/>
      <dgm:t>
        <a:bodyPr/>
        <a:lstStyle/>
        <a:p>
          <a:endParaRPr lang="en-CA"/>
        </a:p>
      </dgm:t>
    </dgm:pt>
    <dgm:pt modelId="{ACFB42DA-6901-44C4-8266-95474B1A5BCE}" type="pres">
      <dgm:prSet presAssocID="{D0EA9D5B-F0F7-40AC-B65E-93E239359AB4}" presName="compNode" presStyleCnt="0"/>
      <dgm:spPr/>
    </dgm:pt>
    <dgm:pt modelId="{B1FE6142-1938-40B4-8829-EF88E21BBD70}" type="pres">
      <dgm:prSet presAssocID="{D0EA9D5B-F0F7-40AC-B65E-93E239359AB4}" presName="pictRect" presStyleLbl="node1" presStyleIdx="0" presStyleCnt="3" custScaleX="68542" custScaleY="96143" custLinFactNeighborX="1759" custLinFactNeighborY="-611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DD60EC25-0491-43A8-A8C3-E84A559451D8}" type="pres">
      <dgm:prSet presAssocID="{D0EA9D5B-F0F7-40AC-B65E-93E239359AB4}" presName="textRect" presStyleLbl="revTx" presStyleIdx="0" presStyleCnt="3">
        <dgm:presLayoutVars>
          <dgm:bulletEnabled val="1"/>
        </dgm:presLayoutVars>
      </dgm:prSet>
      <dgm:spPr/>
      <dgm:t>
        <a:bodyPr/>
        <a:lstStyle/>
        <a:p>
          <a:endParaRPr lang="en-US"/>
        </a:p>
      </dgm:t>
    </dgm:pt>
    <dgm:pt modelId="{045E5961-0E6E-4AB3-95B8-48320E146867}" type="pres">
      <dgm:prSet presAssocID="{EA78BC90-B386-4208-8321-881CD1CB907F}" presName="sibTrans" presStyleLbl="sibTrans2D1" presStyleIdx="0" presStyleCnt="0"/>
      <dgm:spPr/>
      <dgm:t>
        <a:bodyPr/>
        <a:lstStyle/>
        <a:p>
          <a:endParaRPr lang="en-CA"/>
        </a:p>
      </dgm:t>
    </dgm:pt>
    <dgm:pt modelId="{0205DF19-C8EA-4E82-B380-5E8CE22A1274}" type="pres">
      <dgm:prSet presAssocID="{41C9DED6-50D2-4337-AC06-649D1CB44125}" presName="compNode" presStyleCnt="0"/>
      <dgm:spPr/>
    </dgm:pt>
    <dgm:pt modelId="{FC687FC6-0C71-43A5-B313-17B58097CBC0}" type="pres">
      <dgm:prSet presAssocID="{41C9DED6-50D2-4337-AC06-649D1CB44125}" presName="pictRect" presStyleLbl="node1" presStyleIdx="1" presStyleCnt="3" custScaleX="65978" custScaleY="9571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69E6E09E-04D4-4957-9D32-4700BC311AB7}" type="pres">
      <dgm:prSet presAssocID="{41C9DED6-50D2-4337-AC06-649D1CB44125}" presName="textRect" presStyleLbl="revTx" presStyleIdx="1" presStyleCnt="3">
        <dgm:presLayoutVars>
          <dgm:bulletEnabled val="1"/>
        </dgm:presLayoutVars>
      </dgm:prSet>
      <dgm:spPr/>
      <dgm:t>
        <a:bodyPr/>
        <a:lstStyle/>
        <a:p>
          <a:endParaRPr lang="en-US"/>
        </a:p>
      </dgm:t>
    </dgm:pt>
    <dgm:pt modelId="{E773D042-6B3F-4B08-B773-25C65926E050}" type="pres">
      <dgm:prSet presAssocID="{4F9D1B72-6ED6-4FD9-A2EF-D7F3338F9CFE}" presName="sibTrans" presStyleLbl="sibTrans2D1" presStyleIdx="0" presStyleCnt="0"/>
      <dgm:spPr/>
      <dgm:t>
        <a:bodyPr/>
        <a:lstStyle/>
        <a:p>
          <a:endParaRPr lang="en-CA"/>
        </a:p>
      </dgm:t>
    </dgm:pt>
    <dgm:pt modelId="{D7BE5F86-70EC-4AFF-8AE5-9D7A407097E4}" type="pres">
      <dgm:prSet presAssocID="{AC0885A2-FCCA-4875-A850-9E412E0598AC}" presName="compNode" presStyleCnt="0"/>
      <dgm:spPr/>
    </dgm:pt>
    <dgm:pt modelId="{748D0B4E-6CAC-4919-99B1-B293D67AA02A}" type="pres">
      <dgm:prSet presAssocID="{AC0885A2-FCCA-4875-A850-9E412E0598AC}" presName="pictRect" presStyleLbl="node1" presStyleIdx="2" presStyleCnt="3" custScaleX="67598" custScaleY="99556"/>
      <dgm:spPr>
        <a:blipFill>
          <a:blip xmlns:r="http://schemas.openxmlformats.org/officeDocument/2006/relationships" r:embed="rId4">
            <a:extLst>
              <a:ext uri="{28A0092B-C50C-407E-A947-70E740481C1C}">
                <a14:useLocalDpi xmlns:a14="http://schemas.microsoft.com/office/drawing/2010/main" val="0"/>
              </a:ext>
            </a:extLst>
          </a:blip>
          <a:srcRect/>
          <a:stretch>
            <a:fillRect l="-18000" r="-18000"/>
          </a:stretch>
        </a:blipFill>
      </dgm:spPr>
      <dgm:t>
        <a:bodyPr/>
        <a:lstStyle/>
        <a:p>
          <a:endParaRPr lang="en-US"/>
        </a:p>
      </dgm:t>
    </dgm:pt>
    <dgm:pt modelId="{0C1BAC5B-A5DC-47CF-8147-70E3A4DDECF6}" type="pres">
      <dgm:prSet presAssocID="{AC0885A2-FCCA-4875-A850-9E412E0598AC}" presName="textRect" presStyleLbl="revTx" presStyleIdx="2" presStyleCnt="3">
        <dgm:presLayoutVars>
          <dgm:bulletEnabled val="1"/>
        </dgm:presLayoutVars>
      </dgm:prSet>
      <dgm:spPr/>
      <dgm:t>
        <a:bodyPr/>
        <a:lstStyle/>
        <a:p>
          <a:endParaRPr lang="en-US"/>
        </a:p>
      </dgm:t>
    </dgm:pt>
  </dgm:ptLst>
  <dgm:cxnLst>
    <dgm:cxn modelId="{35606A7C-0F63-4CBE-B303-FCF91DB3784C}" type="presOf" srcId="{41C9DED6-50D2-4337-AC06-649D1CB44125}" destId="{69E6E09E-04D4-4957-9D32-4700BC311AB7}" srcOrd="0" destOrd="0" presId="urn:microsoft.com/office/officeart/2005/8/layout/pList1#1"/>
    <dgm:cxn modelId="{B005CBD3-20CC-46CA-8D37-72F12EAF89F0}" type="presOf" srcId="{4F9D1B72-6ED6-4FD9-A2EF-D7F3338F9CFE}" destId="{E773D042-6B3F-4B08-B773-25C65926E050}" srcOrd="0" destOrd="0" presId="urn:microsoft.com/office/officeart/2005/8/layout/pList1#1"/>
    <dgm:cxn modelId="{9B932A8E-88B6-4FC4-868C-9FD74D545E34}" type="presOf" srcId="{371B84C6-B0E7-487D-B480-313AE1364CD5}" destId="{4D29B306-C14D-4E35-AA36-5961F9F94D83}" srcOrd="0" destOrd="0" presId="urn:microsoft.com/office/officeart/2005/8/layout/pList1#1"/>
    <dgm:cxn modelId="{ADFD3840-9962-4A67-8E7C-14BCAA10DD7B}" type="presOf" srcId="{AC0885A2-FCCA-4875-A850-9E412E0598AC}" destId="{0C1BAC5B-A5DC-47CF-8147-70E3A4DDECF6}" srcOrd="0" destOrd="0" presId="urn:microsoft.com/office/officeart/2005/8/layout/pList1#1"/>
    <dgm:cxn modelId="{ECAB8819-8FD0-4768-AC90-CA4FE365481F}" srcId="{371B84C6-B0E7-487D-B480-313AE1364CD5}" destId="{41C9DED6-50D2-4337-AC06-649D1CB44125}" srcOrd="1" destOrd="0" parTransId="{E7C4A5AC-9DCA-493E-AED0-4A1EBE22D12C}" sibTransId="{4F9D1B72-6ED6-4FD9-A2EF-D7F3338F9CFE}"/>
    <dgm:cxn modelId="{349D9917-643F-4D18-98F6-05F025F296D8}" type="presOf" srcId="{D0EA9D5B-F0F7-40AC-B65E-93E239359AB4}" destId="{DD60EC25-0491-43A8-A8C3-E84A559451D8}" srcOrd="0" destOrd="0" presId="urn:microsoft.com/office/officeart/2005/8/layout/pList1#1"/>
    <dgm:cxn modelId="{1A9206AD-CE92-42DE-BC3A-3813DB46F624}" type="presOf" srcId="{EA78BC90-B386-4208-8321-881CD1CB907F}" destId="{045E5961-0E6E-4AB3-95B8-48320E146867}" srcOrd="0" destOrd="0" presId="urn:microsoft.com/office/officeart/2005/8/layout/pList1#1"/>
    <dgm:cxn modelId="{FEBC2709-2082-4404-AAA5-2C7694778789}" srcId="{371B84C6-B0E7-487D-B480-313AE1364CD5}" destId="{D0EA9D5B-F0F7-40AC-B65E-93E239359AB4}" srcOrd="0" destOrd="0" parTransId="{D57A9E4D-0170-476A-9309-E8B7C7C7FA03}" sibTransId="{EA78BC90-B386-4208-8321-881CD1CB907F}"/>
    <dgm:cxn modelId="{E42F9F5D-261F-472D-846D-99E4680D8229}" srcId="{371B84C6-B0E7-487D-B480-313AE1364CD5}" destId="{AC0885A2-FCCA-4875-A850-9E412E0598AC}" srcOrd="2" destOrd="0" parTransId="{0608E65E-85E3-4DE8-9AB2-F14023566554}" sibTransId="{416D2E02-6C7A-4381-93AB-2FFFD4223B03}"/>
    <dgm:cxn modelId="{73B52A1B-D618-431A-A148-85C8ECFCEB13}" type="presParOf" srcId="{4D29B306-C14D-4E35-AA36-5961F9F94D83}" destId="{ACFB42DA-6901-44C4-8266-95474B1A5BCE}" srcOrd="0" destOrd="0" presId="urn:microsoft.com/office/officeart/2005/8/layout/pList1#1"/>
    <dgm:cxn modelId="{A897FD7F-B318-4F38-B34B-788AF0ED3E6C}" type="presParOf" srcId="{ACFB42DA-6901-44C4-8266-95474B1A5BCE}" destId="{B1FE6142-1938-40B4-8829-EF88E21BBD70}" srcOrd="0" destOrd="0" presId="urn:microsoft.com/office/officeart/2005/8/layout/pList1#1"/>
    <dgm:cxn modelId="{ABFA8526-3733-4781-B5E1-A92C43770634}" type="presParOf" srcId="{ACFB42DA-6901-44C4-8266-95474B1A5BCE}" destId="{DD60EC25-0491-43A8-A8C3-E84A559451D8}" srcOrd="1" destOrd="0" presId="urn:microsoft.com/office/officeart/2005/8/layout/pList1#1"/>
    <dgm:cxn modelId="{F8935A5B-9B47-42D9-8AE4-502164C0FF2E}" type="presParOf" srcId="{4D29B306-C14D-4E35-AA36-5961F9F94D83}" destId="{045E5961-0E6E-4AB3-95B8-48320E146867}" srcOrd="1" destOrd="0" presId="urn:microsoft.com/office/officeart/2005/8/layout/pList1#1"/>
    <dgm:cxn modelId="{11EC35D1-6CF4-4641-B8A3-F007A77DE9F2}" type="presParOf" srcId="{4D29B306-C14D-4E35-AA36-5961F9F94D83}" destId="{0205DF19-C8EA-4E82-B380-5E8CE22A1274}" srcOrd="2" destOrd="0" presId="urn:microsoft.com/office/officeart/2005/8/layout/pList1#1"/>
    <dgm:cxn modelId="{BE88C263-2559-4CBF-B394-7EFA50E5279C}" type="presParOf" srcId="{0205DF19-C8EA-4E82-B380-5E8CE22A1274}" destId="{FC687FC6-0C71-43A5-B313-17B58097CBC0}" srcOrd="0" destOrd="0" presId="urn:microsoft.com/office/officeart/2005/8/layout/pList1#1"/>
    <dgm:cxn modelId="{65F3570D-5C37-49ED-8364-CEAC5BA3E300}" type="presParOf" srcId="{0205DF19-C8EA-4E82-B380-5E8CE22A1274}" destId="{69E6E09E-04D4-4957-9D32-4700BC311AB7}" srcOrd="1" destOrd="0" presId="urn:microsoft.com/office/officeart/2005/8/layout/pList1#1"/>
    <dgm:cxn modelId="{6BCB8C1B-B7B3-4E49-8C62-D595A087200B}" type="presParOf" srcId="{4D29B306-C14D-4E35-AA36-5961F9F94D83}" destId="{E773D042-6B3F-4B08-B773-25C65926E050}" srcOrd="3" destOrd="0" presId="urn:microsoft.com/office/officeart/2005/8/layout/pList1#1"/>
    <dgm:cxn modelId="{F7DF4242-EB1E-4968-B43E-BAEF8F7053F4}" type="presParOf" srcId="{4D29B306-C14D-4E35-AA36-5961F9F94D83}" destId="{D7BE5F86-70EC-4AFF-8AE5-9D7A407097E4}" srcOrd="4" destOrd="0" presId="urn:microsoft.com/office/officeart/2005/8/layout/pList1#1"/>
    <dgm:cxn modelId="{E1AB98A3-F804-4772-9754-68368D561CA0}" type="presParOf" srcId="{D7BE5F86-70EC-4AFF-8AE5-9D7A407097E4}" destId="{748D0B4E-6CAC-4919-99B1-B293D67AA02A}" srcOrd="0" destOrd="0" presId="urn:microsoft.com/office/officeart/2005/8/layout/pList1#1"/>
    <dgm:cxn modelId="{9ECF9150-4C62-451C-ACA8-0EA3F5C4C261}" type="presParOf" srcId="{D7BE5F86-70EC-4AFF-8AE5-9D7A407097E4}" destId="{0C1BAC5B-A5DC-47CF-8147-70E3A4DDECF6}" srcOrd="1" destOrd="0" presId="urn:microsoft.com/office/officeart/2005/8/layout/p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1B84C6-B0E7-487D-B480-313AE1364CD5}" type="doc">
      <dgm:prSet loTypeId="urn:microsoft.com/office/officeart/2005/8/layout/pList1#3" loCatId="picture" qsTypeId="urn:microsoft.com/office/officeart/2005/8/quickstyle/simple1" qsCatId="simple" csTypeId="urn:microsoft.com/office/officeart/2005/8/colors/accent1_2" csCatId="accent1" phldr="1"/>
      <dgm:spPr/>
      <dgm:t>
        <a:bodyPr/>
        <a:lstStyle/>
        <a:p>
          <a:endParaRPr lang="en-US"/>
        </a:p>
      </dgm:t>
    </dgm:pt>
    <dgm:pt modelId="{D0EA9D5B-F0F7-40AC-B65E-93E239359AB4}">
      <dgm:prSet phldrT="[Text]"/>
      <dgm:spPr/>
      <dgm:t>
        <a:bodyPr/>
        <a:lstStyle/>
        <a:p>
          <a:r>
            <a:rPr lang="en-US" dirty="0" smtClean="0"/>
            <a:t>Making petroleum products</a:t>
          </a:r>
          <a:endParaRPr lang="en-US" dirty="0"/>
        </a:p>
      </dgm:t>
    </dgm:pt>
    <dgm:pt modelId="{D57A9E4D-0170-476A-9309-E8B7C7C7FA03}" type="parTrans" cxnId="{FEBC2709-2082-4404-AAA5-2C7694778789}">
      <dgm:prSet/>
      <dgm:spPr/>
      <dgm:t>
        <a:bodyPr/>
        <a:lstStyle/>
        <a:p>
          <a:endParaRPr lang="en-US"/>
        </a:p>
      </dgm:t>
    </dgm:pt>
    <dgm:pt modelId="{EA78BC90-B386-4208-8321-881CD1CB907F}" type="sibTrans" cxnId="{FEBC2709-2082-4404-AAA5-2C7694778789}">
      <dgm:prSet/>
      <dgm:spPr/>
      <dgm:t>
        <a:bodyPr/>
        <a:lstStyle/>
        <a:p>
          <a:endParaRPr lang="en-US"/>
        </a:p>
      </dgm:t>
    </dgm:pt>
    <dgm:pt modelId="{41C9DED6-50D2-4337-AC06-649D1CB44125}">
      <dgm:prSet phldrT="[Text]"/>
      <dgm:spPr/>
      <dgm:t>
        <a:bodyPr/>
        <a:lstStyle/>
        <a:p>
          <a:r>
            <a:rPr lang="en-US" dirty="0" smtClean="0"/>
            <a:t>Selling petroleum products</a:t>
          </a:r>
          <a:endParaRPr lang="en-US" dirty="0"/>
        </a:p>
      </dgm:t>
    </dgm:pt>
    <dgm:pt modelId="{E7C4A5AC-9DCA-493E-AED0-4A1EBE22D12C}" type="parTrans" cxnId="{ECAB8819-8FD0-4768-AC90-CA4FE365481F}">
      <dgm:prSet/>
      <dgm:spPr/>
      <dgm:t>
        <a:bodyPr/>
        <a:lstStyle/>
        <a:p>
          <a:endParaRPr lang="en-US"/>
        </a:p>
      </dgm:t>
    </dgm:pt>
    <dgm:pt modelId="{4F9D1B72-6ED6-4FD9-A2EF-D7F3338F9CFE}" type="sibTrans" cxnId="{ECAB8819-8FD0-4768-AC90-CA4FE365481F}">
      <dgm:prSet/>
      <dgm:spPr/>
      <dgm:t>
        <a:bodyPr/>
        <a:lstStyle/>
        <a:p>
          <a:endParaRPr lang="en-US"/>
        </a:p>
      </dgm:t>
    </dgm:pt>
    <dgm:pt modelId="{4D29B306-C14D-4E35-AA36-5961F9F94D83}" type="pres">
      <dgm:prSet presAssocID="{371B84C6-B0E7-487D-B480-313AE1364CD5}" presName="Name0" presStyleCnt="0">
        <dgm:presLayoutVars>
          <dgm:dir/>
          <dgm:resizeHandles val="exact"/>
        </dgm:presLayoutVars>
      </dgm:prSet>
      <dgm:spPr/>
      <dgm:t>
        <a:bodyPr/>
        <a:lstStyle/>
        <a:p>
          <a:endParaRPr lang="en-CA"/>
        </a:p>
      </dgm:t>
    </dgm:pt>
    <dgm:pt modelId="{ACFB42DA-6901-44C4-8266-95474B1A5BCE}" type="pres">
      <dgm:prSet presAssocID="{D0EA9D5B-F0F7-40AC-B65E-93E239359AB4}" presName="compNode" presStyleCnt="0"/>
      <dgm:spPr/>
    </dgm:pt>
    <dgm:pt modelId="{B1FE6142-1938-40B4-8829-EF88E21BBD70}" type="pres">
      <dgm:prSet presAssocID="{D0EA9D5B-F0F7-40AC-B65E-93E239359AB4}" presName="pictRect" presStyleLbl="node1" presStyleIdx="0" presStyleCnt="2" custScaleX="58914" custScaleY="71672" custLinFactNeighborX="1759" custLinFactNeighborY="-6116"/>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t>
        <a:bodyPr/>
        <a:lstStyle/>
        <a:p>
          <a:endParaRPr lang="en-US"/>
        </a:p>
      </dgm:t>
    </dgm:pt>
    <dgm:pt modelId="{DD60EC25-0491-43A8-A8C3-E84A559451D8}" type="pres">
      <dgm:prSet presAssocID="{D0EA9D5B-F0F7-40AC-B65E-93E239359AB4}" presName="textRect" presStyleLbl="revTx" presStyleIdx="0" presStyleCnt="2">
        <dgm:presLayoutVars>
          <dgm:bulletEnabled val="1"/>
        </dgm:presLayoutVars>
      </dgm:prSet>
      <dgm:spPr/>
      <dgm:t>
        <a:bodyPr/>
        <a:lstStyle/>
        <a:p>
          <a:endParaRPr lang="en-US"/>
        </a:p>
      </dgm:t>
    </dgm:pt>
    <dgm:pt modelId="{045E5961-0E6E-4AB3-95B8-48320E146867}" type="pres">
      <dgm:prSet presAssocID="{EA78BC90-B386-4208-8321-881CD1CB907F}" presName="sibTrans" presStyleLbl="sibTrans2D1" presStyleIdx="0" presStyleCnt="0"/>
      <dgm:spPr/>
      <dgm:t>
        <a:bodyPr/>
        <a:lstStyle/>
        <a:p>
          <a:endParaRPr lang="en-CA"/>
        </a:p>
      </dgm:t>
    </dgm:pt>
    <dgm:pt modelId="{0205DF19-C8EA-4E82-B380-5E8CE22A1274}" type="pres">
      <dgm:prSet presAssocID="{41C9DED6-50D2-4337-AC06-649D1CB44125}" presName="compNode" presStyleCnt="0"/>
      <dgm:spPr/>
    </dgm:pt>
    <dgm:pt modelId="{FC687FC6-0C71-43A5-B313-17B58097CBC0}" type="pres">
      <dgm:prSet presAssocID="{41C9DED6-50D2-4337-AC06-649D1CB44125}" presName="pictRect" presStyleLbl="node1" presStyleIdx="1" presStyleCnt="2" custScaleX="52781" custScaleY="70755"/>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69E6E09E-04D4-4957-9D32-4700BC311AB7}" type="pres">
      <dgm:prSet presAssocID="{41C9DED6-50D2-4337-AC06-649D1CB44125}" presName="textRect" presStyleLbl="revTx" presStyleIdx="1" presStyleCnt="2">
        <dgm:presLayoutVars>
          <dgm:bulletEnabled val="1"/>
        </dgm:presLayoutVars>
      </dgm:prSet>
      <dgm:spPr/>
      <dgm:t>
        <a:bodyPr/>
        <a:lstStyle/>
        <a:p>
          <a:endParaRPr lang="en-US"/>
        </a:p>
      </dgm:t>
    </dgm:pt>
  </dgm:ptLst>
  <dgm:cxnLst>
    <dgm:cxn modelId="{1A5AD614-0746-420A-B55A-8C394AEB9112}" type="presOf" srcId="{371B84C6-B0E7-487D-B480-313AE1364CD5}" destId="{4D29B306-C14D-4E35-AA36-5961F9F94D83}" srcOrd="0" destOrd="0" presId="urn:microsoft.com/office/officeart/2005/8/layout/pList1#3"/>
    <dgm:cxn modelId="{93BE4559-F661-4166-9598-A183669FF352}" type="presOf" srcId="{EA78BC90-B386-4208-8321-881CD1CB907F}" destId="{045E5961-0E6E-4AB3-95B8-48320E146867}" srcOrd="0" destOrd="0" presId="urn:microsoft.com/office/officeart/2005/8/layout/pList1#3"/>
    <dgm:cxn modelId="{ECAB8819-8FD0-4768-AC90-CA4FE365481F}" srcId="{371B84C6-B0E7-487D-B480-313AE1364CD5}" destId="{41C9DED6-50D2-4337-AC06-649D1CB44125}" srcOrd="1" destOrd="0" parTransId="{E7C4A5AC-9DCA-493E-AED0-4A1EBE22D12C}" sibTransId="{4F9D1B72-6ED6-4FD9-A2EF-D7F3338F9CFE}"/>
    <dgm:cxn modelId="{4EC06D5E-59E1-4333-A3B7-BF9D05D325B1}" type="presOf" srcId="{D0EA9D5B-F0F7-40AC-B65E-93E239359AB4}" destId="{DD60EC25-0491-43A8-A8C3-E84A559451D8}" srcOrd="0" destOrd="0" presId="urn:microsoft.com/office/officeart/2005/8/layout/pList1#3"/>
    <dgm:cxn modelId="{19F7E0D3-FCB7-436C-8953-0EB40CD9A3F8}" type="presOf" srcId="{41C9DED6-50D2-4337-AC06-649D1CB44125}" destId="{69E6E09E-04D4-4957-9D32-4700BC311AB7}" srcOrd="0" destOrd="0" presId="urn:microsoft.com/office/officeart/2005/8/layout/pList1#3"/>
    <dgm:cxn modelId="{FEBC2709-2082-4404-AAA5-2C7694778789}" srcId="{371B84C6-B0E7-487D-B480-313AE1364CD5}" destId="{D0EA9D5B-F0F7-40AC-B65E-93E239359AB4}" srcOrd="0" destOrd="0" parTransId="{D57A9E4D-0170-476A-9309-E8B7C7C7FA03}" sibTransId="{EA78BC90-B386-4208-8321-881CD1CB907F}"/>
    <dgm:cxn modelId="{CF7CBD8C-D3CC-4F93-9C1F-F147D9F96B44}" type="presParOf" srcId="{4D29B306-C14D-4E35-AA36-5961F9F94D83}" destId="{ACFB42DA-6901-44C4-8266-95474B1A5BCE}" srcOrd="0" destOrd="0" presId="urn:microsoft.com/office/officeart/2005/8/layout/pList1#3"/>
    <dgm:cxn modelId="{AEFDF5D1-DF7E-46BE-809E-E594F83C5592}" type="presParOf" srcId="{ACFB42DA-6901-44C4-8266-95474B1A5BCE}" destId="{B1FE6142-1938-40B4-8829-EF88E21BBD70}" srcOrd="0" destOrd="0" presId="urn:microsoft.com/office/officeart/2005/8/layout/pList1#3"/>
    <dgm:cxn modelId="{3DC60C92-A25C-4E64-964D-A9B9E47DC053}" type="presParOf" srcId="{ACFB42DA-6901-44C4-8266-95474B1A5BCE}" destId="{DD60EC25-0491-43A8-A8C3-E84A559451D8}" srcOrd="1" destOrd="0" presId="urn:microsoft.com/office/officeart/2005/8/layout/pList1#3"/>
    <dgm:cxn modelId="{DB11BADB-DD39-4666-8912-9B5FA2427881}" type="presParOf" srcId="{4D29B306-C14D-4E35-AA36-5961F9F94D83}" destId="{045E5961-0E6E-4AB3-95B8-48320E146867}" srcOrd="1" destOrd="0" presId="urn:microsoft.com/office/officeart/2005/8/layout/pList1#3"/>
    <dgm:cxn modelId="{B7C7C6F1-0600-4562-8EBF-66B8C8753415}" type="presParOf" srcId="{4D29B306-C14D-4E35-AA36-5961F9F94D83}" destId="{0205DF19-C8EA-4E82-B380-5E8CE22A1274}" srcOrd="2" destOrd="0" presId="urn:microsoft.com/office/officeart/2005/8/layout/pList1#3"/>
    <dgm:cxn modelId="{45D0BD9E-385B-41AC-82E0-EC469301B1B3}" type="presParOf" srcId="{0205DF19-C8EA-4E82-B380-5E8CE22A1274}" destId="{FC687FC6-0C71-43A5-B313-17B58097CBC0}" srcOrd="0" destOrd="0" presId="urn:microsoft.com/office/officeart/2005/8/layout/pList1#3"/>
    <dgm:cxn modelId="{39B66FF4-9CC9-4F63-8D99-9D17E2072104}" type="presParOf" srcId="{0205DF19-C8EA-4E82-B380-5E8CE22A1274}" destId="{69E6E09E-04D4-4957-9D32-4700BC311AB7}" srcOrd="1" destOrd="0" presId="urn:microsoft.com/office/officeart/2005/8/layout/pList1#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933D34-A5FF-EA4F-A7FC-A257B46BB913}"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FA32001C-A127-DB4A-9A90-BF9B1947B096}">
      <dgm:prSet phldrT="[Text]" custT="1"/>
      <dgm:spPr/>
      <dgm:t>
        <a:bodyPr/>
        <a:lstStyle/>
        <a:p>
          <a:r>
            <a:rPr lang="en-US" sz="2800" b="0" dirty="0" smtClean="0"/>
            <a:t>Improved financial strength</a:t>
          </a:r>
          <a:endParaRPr lang="en-US" sz="2800" b="0" dirty="0"/>
        </a:p>
      </dgm:t>
    </dgm:pt>
    <dgm:pt modelId="{043CB0FA-2DA0-374B-90BA-C32E28A80A05}" type="parTrans" cxnId="{A79A88CE-7C1B-3740-B4DD-4F391DC47BE1}">
      <dgm:prSet/>
      <dgm:spPr/>
      <dgm:t>
        <a:bodyPr/>
        <a:lstStyle/>
        <a:p>
          <a:endParaRPr lang="en-US"/>
        </a:p>
      </dgm:t>
    </dgm:pt>
    <dgm:pt modelId="{C1864DC3-6B92-E246-8B39-CA404911E537}" type="sibTrans" cxnId="{A79A88CE-7C1B-3740-B4DD-4F391DC47BE1}">
      <dgm:prSet/>
      <dgm:spPr/>
      <dgm:t>
        <a:bodyPr/>
        <a:lstStyle/>
        <a:p>
          <a:endParaRPr lang="en-US"/>
        </a:p>
      </dgm:t>
    </dgm:pt>
    <dgm:pt modelId="{831EE146-96BB-C34A-BCA4-4B6DBC592699}">
      <dgm:prSet phldrT="[Text]"/>
      <dgm:spPr/>
      <dgm:t>
        <a:bodyPr/>
        <a:lstStyle/>
        <a:p>
          <a:r>
            <a:rPr lang="en-US" b="0" dirty="0" smtClean="0"/>
            <a:t>Increased asset base by $35.8 billion, including goodwill </a:t>
          </a:r>
          <a:endParaRPr lang="en-US" dirty="0"/>
        </a:p>
      </dgm:t>
    </dgm:pt>
    <dgm:pt modelId="{DF71A7F6-EA16-B245-A266-8D4911365B8A}" type="parTrans" cxnId="{EC9B3B81-C647-E045-B4B2-1356623CADA3}">
      <dgm:prSet/>
      <dgm:spPr/>
      <dgm:t>
        <a:bodyPr/>
        <a:lstStyle/>
        <a:p>
          <a:endParaRPr lang="en-US"/>
        </a:p>
      </dgm:t>
    </dgm:pt>
    <dgm:pt modelId="{88EC6180-2A0D-B44B-9B8D-E8EA6B6AE31A}" type="sibTrans" cxnId="{EC9B3B81-C647-E045-B4B2-1356623CADA3}">
      <dgm:prSet/>
      <dgm:spPr/>
      <dgm:t>
        <a:bodyPr/>
        <a:lstStyle/>
        <a:p>
          <a:endParaRPr lang="en-US"/>
        </a:p>
      </dgm:t>
    </dgm:pt>
    <dgm:pt modelId="{7C5CFC3C-A3AC-0D48-92D3-B4D60E480D21}">
      <dgm:prSet phldrT="[Text]"/>
      <dgm:spPr/>
      <dgm:t>
        <a:bodyPr/>
        <a:lstStyle/>
        <a:p>
          <a:r>
            <a:rPr lang="en-US" dirty="0" smtClean="0"/>
            <a:t>Stronger cash position </a:t>
          </a:r>
          <a:r>
            <a:rPr lang="en-US" b="0" dirty="0" smtClean="0"/>
            <a:t>primarily due to increased production volumes, higher refining and marketing sales, and higher realized prices </a:t>
          </a:r>
          <a:endParaRPr lang="en-US" dirty="0"/>
        </a:p>
      </dgm:t>
    </dgm:pt>
    <dgm:pt modelId="{2EB36C76-AC81-134B-8B62-9B1294E35161}" type="parTrans" cxnId="{31DECAD3-35C0-A54D-9EB3-BDEFC227E1BC}">
      <dgm:prSet/>
      <dgm:spPr/>
      <dgm:t>
        <a:bodyPr/>
        <a:lstStyle/>
        <a:p>
          <a:endParaRPr lang="en-US"/>
        </a:p>
      </dgm:t>
    </dgm:pt>
    <dgm:pt modelId="{242119FE-7B09-0646-B0CD-73B0EEC3CBF4}" type="sibTrans" cxnId="{31DECAD3-35C0-A54D-9EB3-BDEFC227E1BC}">
      <dgm:prSet/>
      <dgm:spPr/>
      <dgm:t>
        <a:bodyPr/>
        <a:lstStyle/>
        <a:p>
          <a:endParaRPr lang="en-US"/>
        </a:p>
      </dgm:t>
    </dgm:pt>
    <dgm:pt modelId="{604AAA96-2908-FD45-879F-342897D24577}">
      <dgm:prSet phldrT="[Text]" custT="1"/>
      <dgm:spPr/>
      <dgm:t>
        <a:bodyPr/>
        <a:lstStyle/>
        <a:p>
          <a:r>
            <a:rPr lang="en-US" sz="2800" dirty="0" smtClean="0"/>
            <a:t>Reduced costs</a:t>
          </a:r>
          <a:endParaRPr lang="en-US" sz="2800" dirty="0"/>
        </a:p>
      </dgm:t>
    </dgm:pt>
    <dgm:pt modelId="{68574913-4A50-C44D-8634-E1DA4F64AC2C}" type="parTrans" cxnId="{9A811E70-B169-B649-9925-962FCF40E9AD}">
      <dgm:prSet/>
      <dgm:spPr/>
      <dgm:t>
        <a:bodyPr/>
        <a:lstStyle/>
        <a:p>
          <a:endParaRPr lang="en-US"/>
        </a:p>
      </dgm:t>
    </dgm:pt>
    <dgm:pt modelId="{18FD5FEB-3D15-B342-A2ED-563027949E87}" type="sibTrans" cxnId="{9A811E70-B169-B649-9925-962FCF40E9AD}">
      <dgm:prSet/>
      <dgm:spPr/>
      <dgm:t>
        <a:bodyPr/>
        <a:lstStyle/>
        <a:p>
          <a:endParaRPr lang="en-US"/>
        </a:p>
      </dgm:t>
    </dgm:pt>
    <dgm:pt modelId="{5999CA46-5E5F-E140-998F-4A72E8861E34}">
      <dgm:prSet phldrT="[Text]"/>
      <dgm:spPr/>
      <dgm:t>
        <a:bodyPr/>
        <a:lstStyle/>
        <a:p>
          <a:r>
            <a:rPr lang="en-US" dirty="0" smtClean="0"/>
            <a:t>Job reductions and smaller gas station networks</a:t>
          </a:r>
          <a:endParaRPr lang="en-US" dirty="0"/>
        </a:p>
      </dgm:t>
    </dgm:pt>
    <dgm:pt modelId="{B23EDA6E-97E6-844B-81FA-7E87C51FC0E5}" type="parTrans" cxnId="{8C279C69-482D-8D48-8735-B59B12EE0ED4}">
      <dgm:prSet/>
      <dgm:spPr/>
      <dgm:t>
        <a:bodyPr/>
        <a:lstStyle/>
        <a:p>
          <a:endParaRPr lang="en-US"/>
        </a:p>
      </dgm:t>
    </dgm:pt>
    <dgm:pt modelId="{EBC50CEC-4885-A74E-8DE1-CE3B9C49C46D}" type="sibTrans" cxnId="{8C279C69-482D-8D48-8735-B59B12EE0ED4}">
      <dgm:prSet/>
      <dgm:spPr/>
      <dgm:t>
        <a:bodyPr/>
        <a:lstStyle/>
        <a:p>
          <a:endParaRPr lang="en-US"/>
        </a:p>
      </dgm:t>
    </dgm:pt>
    <dgm:pt modelId="{A4927642-9F3A-C849-9F72-EACC4D2F2C00}">
      <dgm:prSet phldrT="[Text]"/>
      <dgm:spPr/>
      <dgm:t>
        <a:bodyPr/>
        <a:lstStyle/>
        <a:p>
          <a:r>
            <a:rPr lang="en-US" dirty="0" smtClean="0"/>
            <a:t>Reduced capital spending</a:t>
          </a:r>
          <a:endParaRPr lang="en-US" dirty="0"/>
        </a:p>
      </dgm:t>
    </dgm:pt>
    <dgm:pt modelId="{C39D7551-6C81-8447-98F2-EDCE1F34255D}" type="parTrans" cxnId="{D34FEEAD-AFD2-404B-8344-37540606B6C4}">
      <dgm:prSet/>
      <dgm:spPr/>
      <dgm:t>
        <a:bodyPr/>
        <a:lstStyle/>
        <a:p>
          <a:endParaRPr lang="en-US"/>
        </a:p>
      </dgm:t>
    </dgm:pt>
    <dgm:pt modelId="{3DBFAF15-8F91-8B43-A8F3-F048C2513017}" type="sibTrans" cxnId="{D34FEEAD-AFD2-404B-8344-37540606B6C4}">
      <dgm:prSet/>
      <dgm:spPr/>
      <dgm:t>
        <a:bodyPr/>
        <a:lstStyle/>
        <a:p>
          <a:endParaRPr lang="en-US"/>
        </a:p>
      </dgm:t>
    </dgm:pt>
    <dgm:pt modelId="{73C344D2-98F7-424A-BF47-C61083ED85CC}">
      <dgm:prSet phldrT="[Text]" custT="1"/>
      <dgm:spPr/>
      <dgm:t>
        <a:bodyPr/>
        <a:lstStyle/>
        <a:p>
          <a:r>
            <a:rPr lang="en-US" sz="2800" dirty="0" smtClean="0"/>
            <a:t>Shared resources</a:t>
          </a:r>
          <a:endParaRPr lang="en-US" sz="2800" dirty="0"/>
        </a:p>
      </dgm:t>
    </dgm:pt>
    <dgm:pt modelId="{8E0C8123-1757-7345-95F1-BCE0089765ED}" type="parTrans" cxnId="{56B56859-CA3A-394F-8F54-0D483E469BDE}">
      <dgm:prSet/>
      <dgm:spPr/>
      <dgm:t>
        <a:bodyPr/>
        <a:lstStyle/>
        <a:p>
          <a:endParaRPr lang="en-US"/>
        </a:p>
      </dgm:t>
    </dgm:pt>
    <dgm:pt modelId="{F431443B-3B47-7E4A-8A67-53E3468DFDF3}" type="sibTrans" cxnId="{56B56859-CA3A-394F-8F54-0D483E469BDE}">
      <dgm:prSet/>
      <dgm:spPr/>
      <dgm:t>
        <a:bodyPr/>
        <a:lstStyle/>
        <a:p>
          <a:endParaRPr lang="en-US"/>
        </a:p>
      </dgm:t>
    </dgm:pt>
    <dgm:pt modelId="{DC30C078-8B52-BF47-A764-DEF866F49743}">
      <dgm:prSet phldrT="[Text]"/>
      <dgm:spPr/>
      <dgm:t>
        <a:bodyPr/>
        <a:lstStyle/>
        <a:p>
          <a:r>
            <a:rPr lang="en-US" dirty="0" smtClean="0"/>
            <a:t>Petro-Canada: oil sands production and reserves</a:t>
          </a:r>
          <a:endParaRPr lang="en-US" dirty="0"/>
        </a:p>
      </dgm:t>
    </dgm:pt>
    <dgm:pt modelId="{945CC614-1909-F744-86E6-C1F5052A3602}" type="parTrans" cxnId="{7AF2F2B6-0453-EC4B-AFED-C01355DAED17}">
      <dgm:prSet/>
      <dgm:spPr/>
      <dgm:t>
        <a:bodyPr/>
        <a:lstStyle/>
        <a:p>
          <a:endParaRPr lang="en-US"/>
        </a:p>
      </dgm:t>
    </dgm:pt>
    <dgm:pt modelId="{74F35EED-8460-0546-B618-8E41574D23FA}" type="sibTrans" cxnId="{7AF2F2B6-0453-EC4B-AFED-C01355DAED17}">
      <dgm:prSet/>
      <dgm:spPr/>
      <dgm:t>
        <a:bodyPr/>
        <a:lstStyle/>
        <a:p>
          <a:endParaRPr lang="en-US"/>
        </a:p>
      </dgm:t>
    </dgm:pt>
    <dgm:pt modelId="{2B18DBD2-C4F9-EE4C-AC0C-D594E7275520}">
      <dgm:prSet phldrT="[Text]"/>
      <dgm:spPr/>
      <dgm:t>
        <a:bodyPr/>
        <a:lstStyle/>
        <a:p>
          <a:r>
            <a:rPr lang="en-US" dirty="0" smtClean="0"/>
            <a:t>Save $812 million in capital efficiencies per year</a:t>
          </a:r>
          <a:endParaRPr lang="en-US" dirty="0"/>
        </a:p>
      </dgm:t>
    </dgm:pt>
    <dgm:pt modelId="{CCFA3980-29A7-0641-8D71-F440176FB9F8}" type="parTrans" cxnId="{B6C163C3-069D-284F-9949-B7CF0B322CE3}">
      <dgm:prSet/>
      <dgm:spPr/>
      <dgm:t>
        <a:bodyPr/>
        <a:lstStyle/>
        <a:p>
          <a:endParaRPr lang="en-US"/>
        </a:p>
      </dgm:t>
    </dgm:pt>
    <dgm:pt modelId="{701D2CC4-46BA-7B49-85E9-7EC3FE53B6F1}" type="sibTrans" cxnId="{B6C163C3-069D-284F-9949-B7CF0B322CE3}">
      <dgm:prSet/>
      <dgm:spPr/>
      <dgm:t>
        <a:bodyPr/>
        <a:lstStyle/>
        <a:p>
          <a:endParaRPr lang="en-US"/>
        </a:p>
      </dgm:t>
    </dgm:pt>
    <dgm:pt modelId="{41C83E2C-BAA6-CF42-9B60-4AB9A228F39E}" type="pres">
      <dgm:prSet presAssocID="{A5933D34-A5FF-EA4F-A7FC-A257B46BB913}" presName="Name0" presStyleCnt="0">
        <dgm:presLayoutVars>
          <dgm:dir/>
          <dgm:animLvl val="lvl"/>
          <dgm:resizeHandles val="exact"/>
        </dgm:presLayoutVars>
      </dgm:prSet>
      <dgm:spPr/>
      <dgm:t>
        <a:bodyPr/>
        <a:lstStyle/>
        <a:p>
          <a:endParaRPr lang="en-US"/>
        </a:p>
      </dgm:t>
    </dgm:pt>
    <dgm:pt modelId="{55E19B2C-EBDD-B344-944B-A9C638DB4A56}" type="pres">
      <dgm:prSet presAssocID="{FA32001C-A127-DB4A-9A90-BF9B1947B096}" presName="linNode" presStyleCnt="0"/>
      <dgm:spPr/>
    </dgm:pt>
    <dgm:pt modelId="{5F42BE71-7C7D-F947-AE40-5393E517B4F4}" type="pres">
      <dgm:prSet presAssocID="{FA32001C-A127-DB4A-9A90-BF9B1947B096}" presName="parentText" presStyleLbl="node1" presStyleIdx="0" presStyleCnt="3" custLinFactNeighborX="-2254" custLinFactNeighborY="-4908">
        <dgm:presLayoutVars>
          <dgm:chMax val="1"/>
          <dgm:bulletEnabled val="1"/>
        </dgm:presLayoutVars>
      </dgm:prSet>
      <dgm:spPr/>
      <dgm:t>
        <a:bodyPr/>
        <a:lstStyle/>
        <a:p>
          <a:endParaRPr lang="en-US"/>
        </a:p>
      </dgm:t>
    </dgm:pt>
    <dgm:pt modelId="{E09C6355-141C-8640-9C48-24A5710B9869}" type="pres">
      <dgm:prSet presAssocID="{FA32001C-A127-DB4A-9A90-BF9B1947B096}" presName="descendantText" presStyleLbl="alignAccFollowNode1" presStyleIdx="0" presStyleCnt="3">
        <dgm:presLayoutVars>
          <dgm:bulletEnabled val="1"/>
        </dgm:presLayoutVars>
      </dgm:prSet>
      <dgm:spPr/>
      <dgm:t>
        <a:bodyPr/>
        <a:lstStyle/>
        <a:p>
          <a:endParaRPr lang="en-US"/>
        </a:p>
      </dgm:t>
    </dgm:pt>
    <dgm:pt modelId="{2D59A26B-3EAC-8340-A7CD-20E789895134}" type="pres">
      <dgm:prSet presAssocID="{C1864DC3-6B92-E246-8B39-CA404911E537}" presName="sp" presStyleCnt="0"/>
      <dgm:spPr/>
    </dgm:pt>
    <dgm:pt modelId="{D502A507-44B9-8A4C-8604-DBB6D953CC14}" type="pres">
      <dgm:prSet presAssocID="{604AAA96-2908-FD45-879F-342897D24577}" presName="linNode" presStyleCnt="0"/>
      <dgm:spPr/>
    </dgm:pt>
    <dgm:pt modelId="{9D8D906D-4260-4A4F-859E-751E9945C208}" type="pres">
      <dgm:prSet presAssocID="{604AAA96-2908-FD45-879F-342897D24577}" presName="parentText" presStyleLbl="node1" presStyleIdx="1" presStyleCnt="3">
        <dgm:presLayoutVars>
          <dgm:chMax val="1"/>
          <dgm:bulletEnabled val="1"/>
        </dgm:presLayoutVars>
      </dgm:prSet>
      <dgm:spPr/>
      <dgm:t>
        <a:bodyPr/>
        <a:lstStyle/>
        <a:p>
          <a:endParaRPr lang="en-US"/>
        </a:p>
      </dgm:t>
    </dgm:pt>
    <dgm:pt modelId="{2B21EACD-2E6F-B247-AD71-634DB5639628}" type="pres">
      <dgm:prSet presAssocID="{604AAA96-2908-FD45-879F-342897D24577}" presName="descendantText" presStyleLbl="alignAccFollowNode1" presStyleIdx="1" presStyleCnt="3">
        <dgm:presLayoutVars>
          <dgm:bulletEnabled val="1"/>
        </dgm:presLayoutVars>
      </dgm:prSet>
      <dgm:spPr/>
      <dgm:t>
        <a:bodyPr/>
        <a:lstStyle/>
        <a:p>
          <a:endParaRPr lang="en-US"/>
        </a:p>
      </dgm:t>
    </dgm:pt>
    <dgm:pt modelId="{85105537-2ED9-6C4A-9FA5-12D1BEF815B7}" type="pres">
      <dgm:prSet presAssocID="{18FD5FEB-3D15-B342-A2ED-563027949E87}" presName="sp" presStyleCnt="0"/>
      <dgm:spPr/>
    </dgm:pt>
    <dgm:pt modelId="{354E79D2-9FFA-BA4D-9B83-DAE0ACC20C56}" type="pres">
      <dgm:prSet presAssocID="{73C344D2-98F7-424A-BF47-C61083ED85CC}" presName="linNode" presStyleCnt="0"/>
      <dgm:spPr/>
    </dgm:pt>
    <dgm:pt modelId="{CBE5427D-FD80-5B43-A4D7-901C72498B93}" type="pres">
      <dgm:prSet presAssocID="{73C344D2-98F7-424A-BF47-C61083ED85CC}" presName="parentText" presStyleLbl="node1" presStyleIdx="2" presStyleCnt="3">
        <dgm:presLayoutVars>
          <dgm:chMax val="1"/>
          <dgm:bulletEnabled val="1"/>
        </dgm:presLayoutVars>
      </dgm:prSet>
      <dgm:spPr/>
      <dgm:t>
        <a:bodyPr/>
        <a:lstStyle/>
        <a:p>
          <a:endParaRPr lang="en-US"/>
        </a:p>
      </dgm:t>
    </dgm:pt>
    <dgm:pt modelId="{2C199D85-83A0-A146-88B2-D4E9EE21EE63}" type="pres">
      <dgm:prSet presAssocID="{73C344D2-98F7-424A-BF47-C61083ED85CC}" presName="descendantText" presStyleLbl="alignAccFollowNode1" presStyleIdx="2" presStyleCnt="3">
        <dgm:presLayoutVars>
          <dgm:bulletEnabled val="1"/>
        </dgm:presLayoutVars>
      </dgm:prSet>
      <dgm:spPr/>
      <dgm:t>
        <a:bodyPr/>
        <a:lstStyle/>
        <a:p>
          <a:endParaRPr lang="en-US"/>
        </a:p>
      </dgm:t>
    </dgm:pt>
  </dgm:ptLst>
  <dgm:cxnLst>
    <dgm:cxn modelId="{AB2748C3-6B6A-44B6-9629-3C0D61305899}" type="presOf" srcId="{7C5CFC3C-A3AC-0D48-92D3-B4D60E480D21}" destId="{E09C6355-141C-8640-9C48-24A5710B9869}" srcOrd="0" destOrd="1" presId="urn:microsoft.com/office/officeart/2005/8/layout/vList5"/>
    <dgm:cxn modelId="{B6C163C3-069D-284F-9949-B7CF0B322CE3}" srcId="{73C344D2-98F7-424A-BF47-C61083ED85CC}" destId="{2B18DBD2-C4F9-EE4C-AC0C-D594E7275520}" srcOrd="1" destOrd="0" parTransId="{CCFA3980-29A7-0641-8D71-F440176FB9F8}" sibTransId="{701D2CC4-46BA-7B49-85E9-7EC3FE53B6F1}"/>
    <dgm:cxn modelId="{D34FEEAD-AFD2-404B-8344-37540606B6C4}" srcId="{604AAA96-2908-FD45-879F-342897D24577}" destId="{A4927642-9F3A-C849-9F72-EACC4D2F2C00}" srcOrd="1" destOrd="0" parTransId="{C39D7551-6C81-8447-98F2-EDCE1F34255D}" sibTransId="{3DBFAF15-8F91-8B43-A8F3-F048C2513017}"/>
    <dgm:cxn modelId="{75BC3624-D24C-4101-8093-A37334D384E9}" type="presOf" srcId="{A4927642-9F3A-C849-9F72-EACC4D2F2C00}" destId="{2B21EACD-2E6F-B247-AD71-634DB5639628}" srcOrd="0" destOrd="1" presId="urn:microsoft.com/office/officeart/2005/8/layout/vList5"/>
    <dgm:cxn modelId="{31DECAD3-35C0-A54D-9EB3-BDEFC227E1BC}" srcId="{FA32001C-A127-DB4A-9A90-BF9B1947B096}" destId="{7C5CFC3C-A3AC-0D48-92D3-B4D60E480D21}" srcOrd="1" destOrd="0" parTransId="{2EB36C76-AC81-134B-8B62-9B1294E35161}" sibTransId="{242119FE-7B09-0646-B0CD-73B0EEC3CBF4}"/>
    <dgm:cxn modelId="{56B56859-CA3A-394F-8F54-0D483E469BDE}" srcId="{A5933D34-A5FF-EA4F-A7FC-A257B46BB913}" destId="{73C344D2-98F7-424A-BF47-C61083ED85CC}" srcOrd="2" destOrd="0" parTransId="{8E0C8123-1757-7345-95F1-BCE0089765ED}" sibTransId="{F431443B-3B47-7E4A-8A67-53E3468DFDF3}"/>
    <dgm:cxn modelId="{DAA15CAB-CA4E-4DF7-A1AD-A00B5C866467}" type="presOf" srcId="{2B18DBD2-C4F9-EE4C-AC0C-D594E7275520}" destId="{2C199D85-83A0-A146-88B2-D4E9EE21EE63}" srcOrd="0" destOrd="1" presId="urn:microsoft.com/office/officeart/2005/8/layout/vList5"/>
    <dgm:cxn modelId="{9ED46C2D-4DCE-4C0F-A56A-A9395FA39880}" type="presOf" srcId="{73C344D2-98F7-424A-BF47-C61083ED85CC}" destId="{CBE5427D-FD80-5B43-A4D7-901C72498B93}" srcOrd="0" destOrd="0" presId="urn:microsoft.com/office/officeart/2005/8/layout/vList5"/>
    <dgm:cxn modelId="{2ED87D1F-6625-47C8-A114-F4BD5927D678}" type="presOf" srcId="{DC30C078-8B52-BF47-A764-DEF866F49743}" destId="{2C199D85-83A0-A146-88B2-D4E9EE21EE63}" srcOrd="0" destOrd="0" presId="urn:microsoft.com/office/officeart/2005/8/layout/vList5"/>
    <dgm:cxn modelId="{CA1E295F-4C3D-4C9C-BA56-4671A4FF7102}" type="presOf" srcId="{604AAA96-2908-FD45-879F-342897D24577}" destId="{9D8D906D-4260-4A4F-859E-751E9945C208}" srcOrd="0" destOrd="0" presId="urn:microsoft.com/office/officeart/2005/8/layout/vList5"/>
    <dgm:cxn modelId="{9A811E70-B169-B649-9925-962FCF40E9AD}" srcId="{A5933D34-A5FF-EA4F-A7FC-A257B46BB913}" destId="{604AAA96-2908-FD45-879F-342897D24577}" srcOrd="1" destOrd="0" parTransId="{68574913-4A50-C44D-8634-E1DA4F64AC2C}" sibTransId="{18FD5FEB-3D15-B342-A2ED-563027949E87}"/>
    <dgm:cxn modelId="{56913214-3DE3-4206-ACBD-29313AE0A9A9}" type="presOf" srcId="{831EE146-96BB-C34A-BCA4-4B6DBC592699}" destId="{E09C6355-141C-8640-9C48-24A5710B9869}" srcOrd="0" destOrd="0" presId="urn:microsoft.com/office/officeart/2005/8/layout/vList5"/>
    <dgm:cxn modelId="{32EA6323-BC97-4029-85BE-B6695EED50FF}" type="presOf" srcId="{A5933D34-A5FF-EA4F-A7FC-A257B46BB913}" destId="{41C83E2C-BAA6-CF42-9B60-4AB9A228F39E}" srcOrd="0" destOrd="0" presId="urn:microsoft.com/office/officeart/2005/8/layout/vList5"/>
    <dgm:cxn modelId="{F58219E6-9A76-4C5D-8917-FE8B07AB01BD}" type="presOf" srcId="{5999CA46-5E5F-E140-998F-4A72E8861E34}" destId="{2B21EACD-2E6F-B247-AD71-634DB5639628}" srcOrd="0" destOrd="0" presId="urn:microsoft.com/office/officeart/2005/8/layout/vList5"/>
    <dgm:cxn modelId="{A79A88CE-7C1B-3740-B4DD-4F391DC47BE1}" srcId="{A5933D34-A5FF-EA4F-A7FC-A257B46BB913}" destId="{FA32001C-A127-DB4A-9A90-BF9B1947B096}" srcOrd="0" destOrd="0" parTransId="{043CB0FA-2DA0-374B-90BA-C32E28A80A05}" sibTransId="{C1864DC3-6B92-E246-8B39-CA404911E537}"/>
    <dgm:cxn modelId="{8C279C69-482D-8D48-8735-B59B12EE0ED4}" srcId="{604AAA96-2908-FD45-879F-342897D24577}" destId="{5999CA46-5E5F-E140-998F-4A72E8861E34}" srcOrd="0" destOrd="0" parTransId="{B23EDA6E-97E6-844B-81FA-7E87C51FC0E5}" sibTransId="{EBC50CEC-4885-A74E-8DE1-CE3B9C49C46D}"/>
    <dgm:cxn modelId="{EC9B3B81-C647-E045-B4B2-1356623CADA3}" srcId="{FA32001C-A127-DB4A-9A90-BF9B1947B096}" destId="{831EE146-96BB-C34A-BCA4-4B6DBC592699}" srcOrd="0" destOrd="0" parTransId="{DF71A7F6-EA16-B245-A266-8D4911365B8A}" sibTransId="{88EC6180-2A0D-B44B-9B8D-E8EA6B6AE31A}"/>
    <dgm:cxn modelId="{7AF2F2B6-0453-EC4B-AFED-C01355DAED17}" srcId="{73C344D2-98F7-424A-BF47-C61083ED85CC}" destId="{DC30C078-8B52-BF47-A764-DEF866F49743}" srcOrd="0" destOrd="0" parTransId="{945CC614-1909-F744-86E6-C1F5052A3602}" sibTransId="{74F35EED-8460-0546-B618-8E41574D23FA}"/>
    <dgm:cxn modelId="{DAD4E1B2-90E8-4455-83D7-FCBC49EABC9D}" type="presOf" srcId="{FA32001C-A127-DB4A-9A90-BF9B1947B096}" destId="{5F42BE71-7C7D-F947-AE40-5393E517B4F4}" srcOrd="0" destOrd="0" presId="urn:microsoft.com/office/officeart/2005/8/layout/vList5"/>
    <dgm:cxn modelId="{0DB2E3D7-E346-464F-9CDD-8204EB6534D1}" type="presParOf" srcId="{41C83E2C-BAA6-CF42-9B60-4AB9A228F39E}" destId="{55E19B2C-EBDD-B344-944B-A9C638DB4A56}" srcOrd="0" destOrd="0" presId="urn:microsoft.com/office/officeart/2005/8/layout/vList5"/>
    <dgm:cxn modelId="{9200B65B-33B6-4839-BE3A-0E58BCC5344C}" type="presParOf" srcId="{55E19B2C-EBDD-B344-944B-A9C638DB4A56}" destId="{5F42BE71-7C7D-F947-AE40-5393E517B4F4}" srcOrd="0" destOrd="0" presId="urn:microsoft.com/office/officeart/2005/8/layout/vList5"/>
    <dgm:cxn modelId="{2D6F832B-EBCC-4FB6-B241-020021DA9C4A}" type="presParOf" srcId="{55E19B2C-EBDD-B344-944B-A9C638DB4A56}" destId="{E09C6355-141C-8640-9C48-24A5710B9869}" srcOrd="1" destOrd="0" presId="urn:microsoft.com/office/officeart/2005/8/layout/vList5"/>
    <dgm:cxn modelId="{5549B04C-6BDA-41D4-A909-9942E839F671}" type="presParOf" srcId="{41C83E2C-BAA6-CF42-9B60-4AB9A228F39E}" destId="{2D59A26B-3EAC-8340-A7CD-20E789895134}" srcOrd="1" destOrd="0" presId="urn:microsoft.com/office/officeart/2005/8/layout/vList5"/>
    <dgm:cxn modelId="{AF743C99-2344-40B1-AAF0-DA3A156FDCD1}" type="presParOf" srcId="{41C83E2C-BAA6-CF42-9B60-4AB9A228F39E}" destId="{D502A507-44B9-8A4C-8604-DBB6D953CC14}" srcOrd="2" destOrd="0" presId="urn:microsoft.com/office/officeart/2005/8/layout/vList5"/>
    <dgm:cxn modelId="{62D7250B-5EC2-4332-B7F2-D027E43533B3}" type="presParOf" srcId="{D502A507-44B9-8A4C-8604-DBB6D953CC14}" destId="{9D8D906D-4260-4A4F-859E-751E9945C208}" srcOrd="0" destOrd="0" presId="urn:microsoft.com/office/officeart/2005/8/layout/vList5"/>
    <dgm:cxn modelId="{F632D5E3-63DC-42E6-B881-8649B1CAAF9E}" type="presParOf" srcId="{D502A507-44B9-8A4C-8604-DBB6D953CC14}" destId="{2B21EACD-2E6F-B247-AD71-634DB5639628}" srcOrd="1" destOrd="0" presId="urn:microsoft.com/office/officeart/2005/8/layout/vList5"/>
    <dgm:cxn modelId="{0657FA73-56C4-4637-8731-8D51D9448C8C}" type="presParOf" srcId="{41C83E2C-BAA6-CF42-9B60-4AB9A228F39E}" destId="{85105537-2ED9-6C4A-9FA5-12D1BEF815B7}" srcOrd="3" destOrd="0" presId="urn:microsoft.com/office/officeart/2005/8/layout/vList5"/>
    <dgm:cxn modelId="{4B808163-DCC3-4FC3-84A4-F49D350CE8AC}" type="presParOf" srcId="{41C83E2C-BAA6-CF42-9B60-4AB9A228F39E}" destId="{354E79D2-9FFA-BA4D-9B83-DAE0ACC20C56}" srcOrd="4" destOrd="0" presId="urn:microsoft.com/office/officeart/2005/8/layout/vList5"/>
    <dgm:cxn modelId="{438B3FDF-5D59-43DB-8F26-A736DB053099}" type="presParOf" srcId="{354E79D2-9FFA-BA4D-9B83-DAE0ACC20C56}" destId="{CBE5427D-FD80-5B43-A4D7-901C72498B93}" srcOrd="0" destOrd="0" presId="urn:microsoft.com/office/officeart/2005/8/layout/vList5"/>
    <dgm:cxn modelId="{862F13C0-A26D-4165-9C0B-168A3E62310B}" type="presParOf" srcId="{354E79D2-9FFA-BA4D-9B83-DAE0ACC20C56}" destId="{2C199D85-83A0-A146-88B2-D4E9EE21EE6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3">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0.78</cdr:x>
      <cdr:y>0.88169</cdr:y>
    </cdr:from>
    <cdr:to>
      <cdr:x>0.96848</cdr:x>
      <cdr:y>0.98686</cdr:y>
    </cdr:to>
    <cdr:sp macro="" textlink="">
      <cdr:nvSpPr>
        <cdr:cNvPr id="2" name="Rectangle 1"/>
        <cdr:cNvSpPr/>
      </cdr:nvSpPr>
      <cdr:spPr>
        <a:xfrm xmlns:a="http://schemas.openxmlformats.org/drawingml/2006/main">
          <a:off x="6419056" y="3870101"/>
          <a:ext cx="1551107" cy="461665"/>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p xmlns:a="http://schemas.openxmlformats.org/drawingml/2006/main">
          <a:pPr algn="ctr"/>
          <a:r>
            <a:rPr lang="en-CA" sz="2400" b="1" dirty="0" smtClean="0">
              <a:ln w="12700">
                <a:solidFill>
                  <a:schemeClr val="tx2">
                    <a:satMod val="155000"/>
                  </a:schemeClr>
                </a:solidFill>
                <a:prstDash val="solid"/>
              </a:ln>
              <a:solidFill>
                <a:schemeClr val="tx1"/>
              </a:solidFill>
            </a:rPr>
            <a:t>World</a:t>
          </a:r>
          <a:endParaRPr lang="en-US" sz="2400" b="1" cap="none" spc="0" dirty="0">
            <a:ln w="12700">
              <a:solidFill>
                <a:schemeClr val="tx2">
                  <a:satMod val="155000"/>
                </a:schemeClr>
              </a:solidFill>
              <a:prstDash val="solid"/>
            </a:ln>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31A5D-1A72-4096-A954-905F2AF54B5E}" type="datetimeFigureOut">
              <a:rPr lang="en-CA" smtClean="0"/>
              <a:pPr/>
              <a:t>14/11/2012</a:t>
            </a:fld>
            <a:endParaRPr lang="en-CA"/>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CA"/>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CC25E1-0201-4A5B-B572-5A549D1DDCC3}" type="slidenum">
              <a:rPr lang="en-CA" smtClean="0"/>
              <a:pPr/>
              <a:t>‹#›</a:t>
            </a:fld>
            <a:endParaRPr lang="en-CA"/>
          </a:p>
        </p:txBody>
      </p:sp>
    </p:spTree>
    <p:extLst>
      <p:ext uri="{BB962C8B-B14F-4D97-AF65-F5344CB8AC3E}">
        <p14:creationId xmlns:p14="http://schemas.microsoft.com/office/powerpoint/2010/main" val="203346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theogm.com/2011/04/02/304/"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www.nrcan.gc.ca/energy/sources/petroleum-crude-prices/1225" TargetMode="External"/><Relationship Id="rId5" Type="http://schemas.openxmlformats.org/officeDocument/2006/relationships/hyperlink" Target="http://en.wikipedia.org/wiki/Extraction_of_petroleum" TargetMode="External"/><Relationship Id="rId4" Type="http://schemas.openxmlformats.org/officeDocument/2006/relationships/hyperlink" Target="http://www.differencebetween.com/difference-between-onshore-and-vs-offshore/"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differencebetween.com/difference-between-onshore-and-vs-offshor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exeninc.com/en/Operations/OilSands/Process.aspx"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exeninc.com/en/Operations/OilSands/Process.aspx" TargetMode="External"/><Relationship Id="rId7" Type="http://schemas.openxmlformats.org/officeDocument/2006/relationships/hyperlink" Target="http://www.conocophillips.com/EN/oilsands/overview/Pages/production.aspx"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environment.gov.ab.ca/info/library/8042.pdf" TargetMode="External"/><Relationship Id="rId5" Type="http://schemas.openxmlformats.org/officeDocument/2006/relationships/hyperlink" Target="http://www.endress.com/eh/home.nsf/" TargetMode="External"/><Relationship Id="rId4" Type="http://schemas.openxmlformats.org/officeDocument/2006/relationships/hyperlink" Target="http://www.investopedia.com/terms/o/oilsand.asp"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oilsands.infomine.com/commoditie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app.ca/canadaIndustry/naturalGas/Conventional-Unconventional/Pages/default.asp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en.wikipedia.org/wiki/Alberta" TargetMode="External"/><Relationship Id="rId2" Type="http://schemas.openxmlformats.org/officeDocument/2006/relationships/slide" Target="../slides/slide89.xml"/><Relationship Id="rId1" Type="http://schemas.openxmlformats.org/officeDocument/2006/relationships/notesMaster" Target="../notesMasters/notesMaster1.xml"/><Relationship Id="rId5" Type="http://schemas.openxmlformats.org/officeDocument/2006/relationships/hyperlink" Target="http://en.wikipedia.org/wiki/Saskatchewan" TargetMode="External"/><Relationship Id="rId4" Type="http://schemas.openxmlformats.org/officeDocument/2006/relationships/hyperlink" Target="http://en.wikipedia.org/wiki/Edmonton"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17</a:t>
            </a:fld>
            <a:endParaRPr lang="en-CA"/>
          </a:p>
        </p:txBody>
      </p:sp>
    </p:spTree>
    <p:extLst>
      <p:ext uri="{BB962C8B-B14F-4D97-AF65-F5344CB8AC3E}">
        <p14:creationId xmlns:p14="http://schemas.microsoft.com/office/powerpoint/2010/main" val="2469642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Canada ranked number 6 and produce 3600,000 barrels per day.</a:t>
            </a:r>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18</a:t>
            </a:fld>
            <a:endParaRPr lang="en-CA"/>
          </a:p>
        </p:txBody>
      </p:sp>
    </p:spTree>
    <p:extLst>
      <p:ext uri="{BB962C8B-B14F-4D97-AF65-F5344CB8AC3E}">
        <p14:creationId xmlns:p14="http://schemas.microsoft.com/office/powerpoint/2010/main" val="287762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Canada ranked number 9 and consumer</a:t>
            </a:r>
            <a:r>
              <a:rPr lang="en-CA" baseline="0" dirty="0" smtClean="0"/>
              <a:t> 2259,000 barrels per day</a:t>
            </a:r>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19</a:t>
            </a:fld>
            <a:endParaRPr lang="en-CA"/>
          </a:p>
        </p:txBody>
      </p:sp>
    </p:spTree>
    <p:extLst>
      <p:ext uri="{BB962C8B-B14F-4D97-AF65-F5344CB8AC3E}">
        <p14:creationId xmlns:p14="http://schemas.microsoft.com/office/powerpoint/2010/main" val="3864873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In 2011, Canada ranked number 14 worldly</a:t>
            </a:r>
            <a:r>
              <a:rPr lang="en-US" baseline="0" dirty="0" smtClean="0"/>
              <a:t> </a:t>
            </a:r>
            <a:r>
              <a:rPr lang="en-US" dirty="0" smtClean="0"/>
              <a:t>in</a:t>
            </a:r>
            <a:r>
              <a:rPr lang="en-US" baseline="0" dirty="0" smtClean="0"/>
              <a:t> exporting oil countries. Export 1341,000 barrels per day</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20</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Canada is not in</a:t>
            </a:r>
            <a:r>
              <a:rPr lang="en-CA" baseline="0" dirty="0" smtClean="0"/>
              <a:t> the list. Looks like </a:t>
            </a:r>
            <a:r>
              <a:rPr lang="en-CA" baseline="0" dirty="0" err="1" smtClean="0"/>
              <a:t>canada</a:t>
            </a:r>
            <a:r>
              <a:rPr lang="en-CA" baseline="0" dirty="0" smtClean="0"/>
              <a:t> not import any oil </a:t>
            </a:r>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21</a:t>
            </a:fld>
            <a:endParaRPr lang="en-CA"/>
          </a:p>
        </p:txBody>
      </p:sp>
    </p:spTree>
    <p:extLst>
      <p:ext uri="{BB962C8B-B14F-4D97-AF65-F5344CB8AC3E}">
        <p14:creationId xmlns:p14="http://schemas.microsoft.com/office/powerpoint/2010/main" val="604248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22</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23</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24</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25</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Source: http://www.wtrg.com/oil_graphs/oilprice1947.gif</a:t>
            </a:r>
          </a:p>
          <a:p>
            <a:endParaRPr lang="en-CA" dirty="0" smtClean="0"/>
          </a:p>
          <a:p>
            <a:r>
              <a:rPr lang="en-CA" dirty="0" smtClean="0"/>
              <a:t>http://www.wtrg.com/prices.htm </a:t>
            </a:r>
            <a:r>
              <a:rPr lang="en-CA" baseline="0" dirty="0" smtClean="0"/>
              <a:t>   have more info</a:t>
            </a:r>
          </a:p>
          <a:p>
            <a:r>
              <a:rPr lang="en-CA" dirty="0" smtClean="0"/>
              <a:t>http://www.wtrg.com/prices.htm</a:t>
            </a:r>
            <a:endParaRPr lang="en-CA" dirty="0"/>
          </a:p>
        </p:txBody>
      </p:sp>
      <p:sp>
        <p:nvSpPr>
          <p:cNvPr id="4" name="灯片编号占位符 3"/>
          <p:cNvSpPr>
            <a:spLocks noGrp="1"/>
          </p:cNvSpPr>
          <p:nvPr>
            <p:ph type="sldNum" sz="quarter" idx="10"/>
          </p:nvPr>
        </p:nvSpPr>
        <p:spPr/>
        <p:txBody>
          <a:bodyPr/>
          <a:lstStyle/>
          <a:p>
            <a:fld id="{15CC25E1-0201-4A5B-B572-5A549D1DDCC3}" type="slidenum">
              <a:rPr lang="en-CA" smtClean="0"/>
              <a:pPr/>
              <a:t>27</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3</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p:txBody>
      </p:sp>
      <p:sp>
        <p:nvSpPr>
          <p:cNvPr id="4" name="Slide Number Placeholder 3"/>
          <p:cNvSpPr>
            <a:spLocks noGrp="1"/>
          </p:cNvSpPr>
          <p:nvPr>
            <p:ph type="sldNum" sz="quarter" idx="10"/>
          </p:nvPr>
        </p:nvSpPr>
        <p:spPr/>
        <p:txBody>
          <a:bodyPr/>
          <a:lstStyle/>
          <a:p>
            <a:fld id="{15CC25E1-0201-4A5B-B572-5A549D1DDCC3}" type="slidenum">
              <a:rPr lang="en-CA" smtClean="0"/>
              <a:pPr/>
              <a:t>28</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dirty="0" smtClean="0"/>
              <a:t>Crude oil and natural gas are found in sedimentary rocks . Canada has seven distinct regions or domains of sedimentary rocks. </a:t>
            </a:r>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29</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30</a:t>
            </a:fld>
            <a:endParaRPr lang="en-CA"/>
          </a:p>
        </p:txBody>
      </p:sp>
    </p:spTree>
    <p:extLst>
      <p:ext uri="{BB962C8B-B14F-4D97-AF65-F5344CB8AC3E}">
        <p14:creationId xmlns:p14="http://schemas.microsoft.com/office/powerpoint/2010/main" val="1586121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http://theogm.com/2011/04/02/304/</a:t>
            </a:r>
            <a:endParaRPr lang="en-US" dirty="0" smtClean="0"/>
          </a:p>
          <a:p>
            <a:endParaRPr lang="en-CA" dirty="0" smtClean="0"/>
          </a:p>
          <a:p>
            <a:r>
              <a:rPr lang="en-US" dirty="0" smtClean="0">
                <a:hlinkClick r:id="rId4"/>
              </a:rPr>
              <a:t>http://www.differencebetween.com/difference-between-onshore-and-vs-offshore/</a:t>
            </a:r>
            <a:endParaRPr lang="en-US" dirty="0" smtClean="0"/>
          </a:p>
          <a:p>
            <a:endParaRPr lang="en-CA" dirty="0" smtClean="0"/>
          </a:p>
          <a:p>
            <a:r>
              <a:rPr lang="en-US" dirty="0" smtClean="0">
                <a:hlinkClick r:id="rId5"/>
              </a:rPr>
              <a:t>http://en.wikipedia.org/wiki/Extraction_of_petroleum</a:t>
            </a:r>
            <a:endParaRPr lang="en-US" dirty="0" smtClean="0"/>
          </a:p>
          <a:p>
            <a:endParaRPr lang="en-US" dirty="0" smtClean="0">
              <a:hlinkClick r:id="rId6"/>
            </a:endParaRPr>
          </a:p>
          <a:p>
            <a:endParaRPr lang="en-US" dirty="0" smtClean="0">
              <a:hlinkClick r:id="rId6"/>
            </a:endParaRPr>
          </a:p>
          <a:p>
            <a:endParaRPr lang="en-US" dirty="0" smtClean="0">
              <a:hlinkClick r:id="rId6"/>
            </a:endParaRPr>
          </a:p>
          <a:p>
            <a:r>
              <a:rPr lang="en-US" dirty="0" smtClean="0">
                <a:hlinkClick r:id="rId6"/>
              </a:rPr>
              <a:t>http://www.nrcan.gc.ca/energy/sources/petroleum-crude-prices/1225</a:t>
            </a:r>
            <a:endParaRPr lang="en-US" dirty="0" smtClean="0"/>
          </a:p>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38</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Oil is found below the surface of earth built sometimes the location is also under water. Though trying to extract oil from below the surface of the ocean is much more difficult than making wells on land and drilling holes,</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Read more: </a:t>
            </a:r>
            <a:r>
              <a:rPr lang="en-US" sz="1200" b="0" i="0" u="none" strike="noStrike" kern="1200" dirty="0" smtClean="0">
                <a:solidFill>
                  <a:schemeClr val="tx1"/>
                </a:solidFill>
                <a:latin typeface="+mn-lt"/>
                <a:ea typeface="+mn-ea"/>
                <a:cs typeface="+mn-cs"/>
                <a:hlinkClick r:id="rId3"/>
              </a:rPr>
              <a:t>http://www.differencebetween.com/difference-between-onshore-and-vs-offshore/#ixzz2BPaTCvxG</a:t>
            </a:r>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39</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40</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ltLang="zh-CN" dirty="0" smtClean="0"/>
              <a:t>To handle these challenges, the industry uses large, stable, self-contained platforms to drill wells</a:t>
            </a:r>
          </a:p>
          <a:p>
            <a:endParaRPr lang="en-CA" altLang="zh-CN" dirty="0" smtClean="0"/>
          </a:p>
          <a:p>
            <a:r>
              <a:rPr lang="en-CA" altLang="zh-CN" b="1" dirty="0" smtClean="0"/>
              <a:t>3 types of wells:</a:t>
            </a:r>
            <a:r>
              <a:rPr lang="en-CA" altLang="zh-CN" dirty="0" smtClean="0"/>
              <a:t> exploration, delineation and development </a:t>
            </a:r>
          </a:p>
          <a:p>
            <a:pPr lvl="1"/>
            <a:r>
              <a:rPr lang="en-CA" altLang="zh-CN" b="1" dirty="0" smtClean="0"/>
              <a:t>-Exploration: </a:t>
            </a:r>
            <a:r>
              <a:rPr lang="en-CA" altLang="zh-CN" dirty="0" smtClean="0"/>
              <a:t> confirm whether geological formations identified from seismic surveys do contain hydrocarbons. </a:t>
            </a:r>
          </a:p>
          <a:p>
            <a:pPr lvl="1"/>
            <a:r>
              <a:rPr lang="en-CA" altLang="zh-CN" dirty="0" smtClean="0"/>
              <a:t>-If results are promising, a company may drill </a:t>
            </a:r>
            <a:r>
              <a:rPr lang="en-CA" altLang="zh-CN" b="1" dirty="0" smtClean="0"/>
              <a:t>delineation wells </a:t>
            </a:r>
            <a:r>
              <a:rPr lang="en-CA" altLang="zh-CN" dirty="0" smtClean="0"/>
              <a:t>into different areas of the formation to confirm the formation’s size as well as characteristics of the hydrocarbon resources. </a:t>
            </a:r>
          </a:p>
          <a:p>
            <a:pPr lvl="1"/>
            <a:r>
              <a:rPr lang="en-CA" altLang="zh-CN" dirty="0" smtClean="0"/>
              <a:t>-Then decides whether it will be economically attractive to produce the resource. If test results are favourable, the company will proceed to the third stage, drilling a </a:t>
            </a:r>
            <a:r>
              <a:rPr lang="en-CA" altLang="zh-CN" b="1" dirty="0" smtClean="0"/>
              <a:t>development well.</a:t>
            </a:r>
            <a:endParaRPr lang="zh-CN" altLang="en-US" b="1" dirty="0" smtClean="0"/>
          </a:p>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41</a:t>
            </a:fld>
            <a:endParaRPr lang="zh-CN" altLang="en-US"/>
          </a:p>
        </p:txBody>
      </p:sp>
    </p:spTree>
    <p:extLst>
      <p:ext uri="{BB962C8B-B14F-4D97-AF65-F5344CB8AC3E}">
        <p14:creationId xmlns:p14="http://schemas.microsoft.com/office/powerpoint/2010/main" val="4286450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http://www.nexeninc.com/en/Operations/OilSands/Process.aspx</a:t>
            </a:r>
            <a:endParaRPr lang="en-CA"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altLang="zh-CN" dirty="0" smtClean="0"/>
              <a:t>Oil sand is</a:t>
            </a:r>
            <a:r>
              <a:rPr lang="en-CA" altLang="zh-CN" baseline="0" dirty="0" smtClean="0"/>
              <a:t> a thick, viscous </a:t>
            </a:r>
            <a:r>
              <a:rPr lang="en-CA" altLang="zh-CN" dirty="0" smtClean="0"/>
              <a:t>mixture of bitumen</a:t>
            </a:r>
            <a:r>
              <a:rPr lang="en-CA" altLang="zh-CN" baseline="0" dirty="0" smtClean="0"/>
              <a:t> hydrocarbons combined with </a:t>
            </a:r>
            <a:r>
              <a:rPr lang="en-CA" altLang="zh-CN" dirty="0" smtClean="0"/>
              <a:t>sand, clay or other minerals, and water, which is a heavy and extremely viscous oil that must be treated before it can be used by refineries to produce usable fuels such as gasoline and diesel. Bitumen is so viscous that at room temperature it acts much like cold molasses.</a:t>
            </a:r>
            <a:r>
              <a:rPr lang="en-CA" dirty="0" smtClean="0"/>
              <a:t>  The bitumen is separated from the oil sands through heating processes and is then upgraded into higher valued products for end-use markets.</a:t>
            </a:r>
          </a:p>
          <a:p>
            <a:endParaRPr lang="en-CA" altLang="zh-CN" dirty="0" smtClean="0"/>
          </a:p>
          <a:p>
            <a:r>
              <a:rPr lang="en-US" sz="1200" b="0" i="0" kern="1200" dirty="0" smtClean="0">
                <a:solidFill>
                  <a:schemeClr val="tx1"/>
                </a:solidFill>
                <a:latin typeface="+mn-lt"/>
                <a:ea typeface="+mn-ea"/>
                <a:cs typeface="+mn-cs"/>
              </a:rPr>
              <a:t>The oil sands are located in three basins in the provinces of Alberta and Saskatchewan, Canada – Athabasca, Cold Lake and Peace River. To date, the Athabasca basin is where the majority of oil sands projects have been developed.</a:t>
            </a:r>
          </a:p>
          <a:p>
            <a:endParaRPr lang="en-CA" altLang="zh-CN" sz="1200" b="0" i="0" kern="1200" dirty="0" smtClean="0">
              <a:solidFill>
                <a:schemeClr val="tx1"/>
              </a:solidFill>
              <a:latin typeface="+mn-lt"/>
              <a:ea typeface="+mn-ea"/>
              <a:cs typeface="+mn-cs"/>
            </a:endParaRPr>
          </a:p>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42</a:t>
            </a:fld>
            <a:endParaRPr lang="zh-CN" altLang="en-US"/>
          </a:p>
        </p:txBody>
      </p:sp>
    </p:spTree>
    <p:extLst>
      <p:ext uri="{BB962C8B-B14F-4D97-AF65-F5344CB8AC3E}">
        <p14:creationId xmlns:p14="http://schemas.microsoft.com/office/powerpoint/2010/main" val="1084366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http://www.nexeninc.com/en/Operations/OilSands/Process.aspx</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http://www.investopedia.com/terms/o/oilsand.asp#axzz2AlEbnan2</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5"/>
              </a:rPr>
              <a:t>http://www.endress.com/eh/home.nsf/#page/id/DC134ADE19C2BCE4C12578AF00517926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6"/>
              </a:rPr>
              <a:t>http://environment.gov.ab.ca/info/library/8042.pdf</a:t>
            </a:r>
            <a:endParaRPr lang="en-US" sz="1200" b="0" i="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There are two primary recovery methods for the oil sands to </a:t>
            </a:r>
            <a:r>
              <a:rPr lang="en-CA" altLang="zh-CN" dirty="0" smtClean="0"/>
              <a:t>extract bitumen from the ground then process it into a higher quality crude oil</a:t>
            </a:r>
            <a:r>
              <a:rPr lang="en-US" sz="1200" b="0" i="0" kern="1200" dirty="0" smtClean="0">
                <a:solidFill>
                  <a:schemeClr val="tx1"/>
                </a:solidFill>
                <a:latin typeface="+mn-lt"/>
                <a:ea typeface="+mn-ea"/>
                <a:cs typeface="+mn-cs"/>
              </a:rPr>
              <a:t>: surface mining and in-situ.</a:t>
            </a:r>
          </a:p>
          <a:p>
            <a:r>
              <a:rPr lang="en-US" sz="1200" b="1" i="0" kern="1200" dirty="0" smtClean="0">
                <a:solidFill>
                  <a:schemeClr val="tx1"/>
                </a:solidFill>
                <a:latin typeface="+mn-lt"/>
                <a:ea typeface="+mn-ea"/>
                <a:cs typeface="+mn-cs"/>
              </a:rPr>
              <a:t>Surface Mining</a:t>
            </a:r>
            <a:r>
              <a:rPr lang="en-US" sz="1200" b="0" i="0" kern="1200" dirty="0" smtClean="0">
                <a:solidFill>
                  <a:schemeClr val="tx1"/>
                </a:solidFill>
                <a:latin typeface="+mn-lt"/>
                <a:ea typeface="+mn-ea"/>
                <a:cs typeface="+mn-cs"/>
              </a:rPr>
              <a:t> </a:t>
            </a:r>
          </a:p>
          <a:p>
            <a:endParaRPr lang="en-CA"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Surface mining is used when bitumen is close to the surface (within 250 feet). </a:t>
            </a:r>
          </a:p>
          <a:p>
            <a:r>
              <a:rPr lang="en-US" sz="1200" b="0" i="0" u="none" strike="noStrike" kern="1200" dirty="0" smtClean="0">
                <a:solidFill>
                  <a:schemeClr val="tx1"/>
                </a:solidFill>
                <a:latin typeface="+mn-lt"/>
                <a:ea typeface="+mn-ea"/>
                <a:cs typeface="+mn-cs"/>
              </a:rPr>
              <a:t>In-situ</a:t>
            </a:r>
            <a:r>
              <a:rPr lang="en-US" sz="1200" b="0" i="0" kern="1200" dirty="0" smtClean="0">
                <a:solidFill>
                  <a:schemeClr val="tx1"/>
                </a:solidFill>
                <a:latin typeface="+mn-lt"/>
                <a:ea typeface="+mn-ea"/>
                <a:cs typeface="+mn-cs"/>
              </a:rPr>
              <a:t> recovery techniques are used to extract deep deposits of bitumen without removing the soil and materials above it.</a:t>
            </a:r>
            <a:r>
              <a:rPr lang="en-US" dirty="0" smtClean="0">
                <a:hlinkClick r:id="rId7"/>
              </a:rPr>
              <a:t> http://www.conocophillips.com/EN/oilsands/overview/Pages/production.aspx</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CA" sz="1200" b="0" i="0" kern="1200" dirty="0" smtClean="0">
                <a:solidFill>
                  <a:schemeClr val="tx1"/>
                </a:solidFill>
                <a:latin typeface="+mn-lt"/>
                <a:ea typeface="+mn-ea"/>
                <a:cs typeface="+mn-cs"/>
              </a:rPr>
              <a:t>Surface mining including</a:t>
            </a:r>
            <a:r>
              <a:rPr lang="en-CA" sz="1200" b="0" i="0" kern="1200" baseline="0" dirty="0" smtClean="0">
                <a:solidFill>
                  <a:schemeClr val="tx1"/>
                </a:solidFill>
                <a:latin typeface="+mn-lt"/>
                <a:ea typeface="+mn-ea"/>
                <a:cs typeface="+mn-cs"/>
              </a:rPr>
              <a:t> strip mining, open pit mining and mountaintop removal mining, is a broad category of mining in which soil and rock overlying the mineral deposit are removed.</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dirty="0" smtClean="0"/>
              <a:t/>
            </a:r>
            <a:br>
              <a:rPr lang="en-US" dirty="0" smtClean="0"/>
            </a:br>
            <a:r>
              <a:rPr lang="en-US" sz="1200" b="0" i="0" kern="1200" dirty="0" smtClean="0">
                <a:solidFill>
                  <a:schemeClr val="tx1"/>
                </a:solidFill>
                <a:latin typeface="+mn-lt"/>
                <a:ea typeface="+mn-ea"/>
                <a:cs typeface="+mn-cs"/>
              </a:rPr>
              <a:t>Truck and shovel mining is used to recover bitumen located close to the surface (70 </a:t>
            </a:r>
            <a:r>
              <a:rPr lang="en-US" sz="1200" b="0" i="0" kern="1200" dirty="0" err="1" smtClean="0">
                <a:solidFill>
                  <a:schemeClr val="tx1"/>
                </a:solidFill>
                <a:latin typeface="+mn-lt"/>
                <a:ea typeface="+mn-ea"/>
                <a:cs typeface="+mn-cs"/>
              </a:rPr>
              <a:t>metres</a:t>
            </a:r>
            <a:r>
              <a:rPr lang="en-US" sz="1200" b="0" i="0" kern="1200" dirty="0" smtClean="0">
                <a:solidFill>
                  <a:schemeClr val="tx1"/>
                </a:solidFill>
                <a:latin typeface="+mn-lt"/>
                <a:ea typeface="+mn-ea"/>
                <a:cs typeface="+mn-cs"/>
              </a:rPr>
              <a:t> and above). Once mined, it is mixed with hot water and transported to an extraction plant where the bitumen is separated from the sand and water. The bitumen is then upgraded into crude oil.</a:t>
            </a:r>
            <a:r>
              <a:rPr lang="en-US" dirty="0" smtClean="0"/>
              <a:t/>
            </a:r>
            <a:br>
              <a:rPr lang="en-US" dirty="0" smtClean="0"/>
            </a:br>
            <a:endParaRPr lang="en-US" dirty="0" smtClean="0"/>
          </a:p>
          <a:p>
            <a:r>
              <a:rPr lang="en-CA" altLang="zh-CN" dirty="0" smtClean="0"/>
              <a:t>Surface mining is used when the bitumen deposits are close to the surface, using truck and shovel technology. The sands are transported to a processing facility where hot water is used to separate the bitumen from the sands. Only 20 per cent of all oil sands is close enough to the surface to be mined.</a:t>
            </a:r>
          </a:p>
          <a:p>
            <a:endParaRPr lang="en-CA" sz="1200" b="0" i="0" kern="1200" dirty="0" smtClean="0">
              <a:solidFill>
                <a:schemeClr val="tx1"/>
              </a:solidFill>
              <a:latin typeface="+mn-lt"/>
              <a:ea typeface="+mn-ea"/>
              <a:cs typeface="+mn-cs"/>
            </a:endParaRPr>
          </a:p>
          <a:p>
            <a:r>
              <a:rPr lang="en-CA" sz="1200" b="0" i="0" kern="1200" dirty="0" smtClean="0">
                <a:solidFill>
                  <a:schemeClr val="tx1"/>
                </a:solidFill>
                <a:latin typeface="+mn-lt"/>
                <a:ea typeface="+mn-ea"/>
                <a:cs typeface="+mn-cs"/>
              </a:rPr>
              <a:t>Also call </a:t>
            </a:r>
            <a:r>
              <a:rPr lang="en-CA" altLang="zh-CN" dirty="0" smtClean="0"/>
              <a:t>"Open pit mining" resembles conventional mining techniques and is effective in extracting oil sands deposits near the surface. </a:t>
            </a:r>
            <a:endParaRPr lang="en-US" sz="1200" b="0" i="0" kern="1200" dirty="0" smtClean="0">
              <a:solidFill>
                <a:schemeClr val="tx1"/>
              </a:solidFill>
              <a:latin typeface="+mn-lt"/>
              <a:ea typeface="+mn-ea"/>
              <a:cs typeface="+mn-cs"/>
            </a:endParaRPr>
          </a:p>
          <a:p>
            <a:endParaRPr lang="en-CA" altLang="zh-CN"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In-situ Recovery</a:t>
            </a:r>
            <a:r>
              <a:rPr lang="en-US" sz="1200" b="0" i="0" kern="1200" dirty="0" smtClean="0">
                <a:solidFill>
                  <a:schemeClr val="tx1"/>
                </a:solidFill>
                <a:latin typeface="+mn-lt"/>
                <a:ea typeface="+mn-ea"/>
                <a:cs typeface="+mn-cs"/>
              </a:rPr>
              <a:t> </a:t>
            </a:r>
            <a:r>
              <a:rPr lang="en-US" dirty="0" smtClean="0"/>
              <a:t/>
            </a:r>
            <a:br>
              <a:rPr lang="en-US" dirty="0" smtClean="0"/>
            </a:br>
            <a:r>
              <a:rPr lang="en-US" sz="1200" b="0" i="0" kern="1200" dirty="0" smtClean="0">
                <a:solidFill>
                  <a:schemeClr val="tx1"/>
                </a:solidFill>
                <a:latin typeface="+mn-lt"/>
                <a:ea typeface="+mn-ea"/>
                <a:cs typeface="+mn-cs"/>
              </a:rPr>
              <a:t>Steam assisted gravity drainage (SAGD) is the most common in-situ recovery process, enabling industry to </a:t>
            </a:r>
            <a:r>
              <a:rPr lang="en-US" sz="1200" b="0" i="0" u="sng" kern="1200" dirty="0" smtClean="0">
                <a:solidFill>
                  <a:schemeClr val="tx1"/>
                </a:solidFill>
                <a:latin typeface="+mn-lt"/>
                <a:ea typeface="+mn-ea"/>
                <a:cs typeface="+mn-cs"/>
                <a:hlinkClick r:id="rId3" tooltip="Click to Continue &gt; by Vid-Saver"/>
              </a:rPr>
              <a:t>access</a:t>
            </a:r>
            <a:r>
              <a:rPr lang="en-US" sz="1200" b="0" i="0" kern="1200" dirty="0" smtClean="0">
                <a:solidFill>
                  <a:schemeClr val="tx1"/>
                </a:solidFill>
                <a:latin typeface="+mn-lt"/>
                <a:ea typeface="+mn-ea"/>
                <a:cs typeface="+mn-cs"/>
              </a:rPr>
              <a:t> 80% of the total oil sands resource. In-situ means “in place,” and this approach allows access to oil sands deposits that are too deep to be reached through mining. In-situ development disturbs less land than oil sands mining.</a:t>
            </a:r>
          </a:p>
          <a:p>
            <a:endParaRPr lang="en-CA" altLang="zh-CN"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altLang="zh-CN" dirty="0" smtClean="0"/>
              <a:t>In situ production recovers deposits that are deeper underground, using techniques that are similar to conventional oil production. Advanced drilling technology is used, typically injecting steam or solvents into the reservoir to mobilize the thick bitumen so it can be pumped to the surface through wells. Steam-assisted gravity drainage (SAGD) uses parallel pairs of horizontal wells, one drilled for steam injection and one for oil recovery.</a:t>
            </a:r>
          </a:p>
          <a:p>
            <a:endParaRPr lang="en-CA" altLang="zh-CN"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altLang="zh-CN" dirty="0" smtClean="0"/>
              <a:t>“In situ” reaches deeper deposits. </a:t>
            </a:r>
            <a:r>
              <a:rPr lang="en-CA" altLang="zh-CN" i="1" dirty="0" smtClean="0">
                <a:effectLst/>
              </a:rPr>
              <a:t>In situ </a:t>
            </a:r>
            <a:r>
              <a:rPr lang="en-CA" altLang="zh-CN" dirty="0" smtClean="0"/>
              <a:t>extraction involves the use of steam to heat and separate bitumen from the surrounding sands, causing it to pool closer to the surface. The bitumen is then pumped from these pools using horizontal drain wells. To date, Canadian oil sands producers have employed each method almost equally, but future production will likely shift to emphasize </a:t>
            </a:r>
            <a:r>
              <a:rPr lang="en-CA" altLang="zh-CN" i="1" dirty="0" smtClean="0">
                <a:effectLst/>
              </a:rPr>
              <a:t>in situ</a:t>
            </a:r>
            <a:r>
              <a:rPr lang="en-CA" altLang="zh-CN" dirty="0" smtClean="0"/>
              <a:t> extraction.</a:t>
            </a:r>
          </a:p>
          <a:p>
            <a:endParaRPr lang="en-CA" altLang="zh-CN"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43</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44</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4</a:t>
            </a:fld>
            <a:endParaRPr lang="en-CA"/>
          </a:p>
        </p:txBody>
      </p:sp>
    </p:spTree>
    <p:extLst>
      <p:ext uri="{BB962C8B-B14F-4D97-AF65-F5344CB8AC3E}">
        <p14:creationId xmlns:p14="http://schemas.microsoft.com/office/powerpoint/2010/main" val="3705228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46</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47</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http://oilsands.infomine.com/commodities/</a:t>
            </a:r>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48</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49</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50</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http://www.oilsandsdevelopers.ca/index.php/oil-sands-technologies/in-situ/the-process-2/toe-to-heel-air-injection-thai/</a:t>
            </a:r>
          </a:p>
          <a:p>
            <a:endParaRPr lang="en-US" dirty="0" smtClean="0"/>
          </a:p>
          <a:p>
            <a:r>
              <a:rPr lang="en-US" dirty="0" smtClean="0"/>
              <a:t>Like CSS and SAGD, THAI technology also uses heat to reduce the viscosity of the bitumen; however, the heat is generated underground by the combustion of a small portion of the bitumen in the ore </a:t>
            </a:r>
            <a:r>
              <a:rPr lang="en-US" dirty="0" err="1" smtClean="0"/>
              <a:t>body.Employed</a:t>
            </a:r>
            <a:r>
              <a:rPr lang="en-US" dirty="0" smtClean="0"/>
              <a:t> chiefly by </a:t>
            </a:r>
            <a:r>
              <a:rPr lang="en-US" dirty="0" err="1" smtClean="0"/>
              <a:t>Petrobank</a:t>
            </a:r>
            <a:r>
              <a:rPr lang="en-US" dirty="0" smtClean="0"/>
              <a:t> Energy and Resources Ltd., THAI technology uses two wells; a vertical air injection well with a horizontal production </a:t>
            </a:r>
            <a:r>
              <a:rPr lang="en-US" dirty="0" err="1" smtClean="0"/>
              <a:t>well.Rather</a:t>
            </a:r>
            <a:r>
              <a:rPr lang="en-US" dirty="0" smtClean="0"/>
              <a:t> than steam, THAI technology injects air and then relies on underground combustion of a portion of the oil in the ground to generate the heat required to “melt” the remainder of the bitumen and allow it to flow into the production well. Air is injected into an injection well where the process ignites oil in the reservoir where it smolders like the embers of a campfire and creates a vertical wall of hot embers. This firewall moves from the injection well (the toe) to the production well (the heel), pushed forward by the pressure of the injected air, causing the heavier oil components to burn and softening the lighter components causing them to flow ahead of the firewall and into the production well where they can be pumped to the surface. THAI technology has the potential to be much less energy intensive than other in-situ technologies because the bitumen “cokes”, meaning it sheds heavy carbon molecules as it moves through the ground towards the production well. This results in a lighter, partially upgraded oil product being brought to the surface, meaning less life-cycle GHG emissions overall as it also reduces the amount of energy-intensive upgrading the produced oil has to undergo. As well, minimal natural gas is used in the process and, as there is little steam required, very little water is used.</a:t>
            </a:r>
          </a:p>
          <a:p>
            <a:r>
              <a:rPr lang="en-US" dirty="0" smtClean="0"/>
              <a:t>Overall, THAI technology produces 50 per cent fewer GHGs than other oil sands production methods, requires very low water use and, like other in-situ projects, has a minimal surface footprint.</a:t>
            </a:r>
          </a:p>
          <a:p>
            <a:endParaRPr lang="en-CA" dirty="0" smtClean="0"/>
          </a:p>
          <a:p>
            <a:r>
              <a:rPr lang="en-US" dirty="0" smtClean="0"/>
              <a:t>-THAI uses two wells; a vertical air injection well with a horizontal production well</a:t>
            </a:r>
          </a:p>
          <a:p>
            <a:endParaRPr lang="en-US" dirty="0" smtClean="0"/>
          </a:p>
          <a:p>
            <a:r>
              <a:rPr lang="en-US" dirty="0" smtClean="0"/>
              <a:t>-Injects air and then relies on underground combustion of a portion of the oil in the ground to generate the heat required to “melt” the remainder of the bitumen and allow it to flow into the production well. 	</a:t>
            </a:r>
          </a:p>
          <a:p>
            <a:r>
              <a:rPr lang="en-US" b="1" dirty="0" smtClean="0"/>
              <a:t>Pros:</a:t>
            </a:r>
          </a:p>
          <a:p>
            <a:r>
              <a:rPr lang="en-US" dirty="0" smtClean="0"/>
              <a:t>-much less energy intensive than other in-situ technologies</a:t>
            </a:r>
          </a:p>
          <a:p>
            <a:r>
              <a:rPr lang="en-US" dirty="0" smtClean="0"/>
              <a:t>-50 % lower GHGs than other oil sands production methods and low water use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51</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52</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54</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55</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60</a:t>
            </a:fld>
            <a:endParaRPr lang="en-US"/>
          </a:p>
        </p:txBody>
      </p:sp>
    </p:spTree>
    <p:extLst>
      <p:ext uri="{BB962C8B-B14F-4D97-AF65-F5344CB8AC3E}">
        <p14:creationId xmlns:p14="http://schemas.microsoft.com/office/powerpoint/2010/main" val="332441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5</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63</a:t>
            </a:fld>
            <a:endParaRPr lang="en-US"/>
          </a:p>
        </p:txBody>
      </p:sp>
    </p:spTree>
    <p:extLst>
      <p:ext uri="{BB962C8B-B14F-4D97-AF65-F5344CB8AC3E}">
        <p14:creationId xmlns:p14="http://schemas.microsoft.com/office/powerpoint/2010/main" val="1496887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69</a:t>
            </a:fld>
            <a:endParaRPr lang="en-US"/>
          </a:p>
        </p:txBody>
      </p:sp>
    </p:spTree>
    <p:extLst>
      <p:ext uri="{BB962C8B-B14F-4D97-AF65-F5344CB8AC3E}">
        <p14:creationId xmlns:p14="http://schemas.microsoft.com/office/powerpoint/2010/main" val="1628964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ExxonMobil Corp. is an American</a:t>
            </a:r>
            <a:r>
              <a:rPr lang="en-US" baseline="0" dirty="0" smtClean="0"/>
              <a:t> multinational oil and gas corporation. It was formed on November 30, 1999, by the merger of Exxon and Mobil.</a:t>
            </a:r>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70</a:t>
            </a:fld>
            <a:endParaRPr lang="en-US"/>
          </a:p>
        </p:txBody>
      </p:sp>
    </p:spTree>
    <p:extLst>
      <p:ext uri="{BB962C8B-B14F-4D97-AF65-F5344CB8AC3E}">
        <p14:creationId xmlns:p14="http://schemas.microsoft.com/office/powerpoint/2010/main" val="514602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71</a:t>
            </a:fld>
            <a:endParaRPr lang="en-US"/>
          </a:p>
        </p:txBody>
      </p:sp>
    </p:spTree>
    <p:extLst>
      <p:ext uri="{BB962C8B-B14F-4D97-AF65-F5344CB8AC3E}">
        <p14:creationId xmlns:p14="http://schemas.microsoft.com/office/powerpoint/2010/main" val="1308541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72</a:t>
            </a:fld>
            <a:endParaRPr lang="en-CA"/>
          </a:p>
        </p:txBody>
      </p:sp>
    </p:spTree>
    <p:extLst>
      <p:ext uri="{BB962C8B-B14F-4D97-AF65-F5344CB8AC3E}">
        <p14:creationId xmlns:p14="http://schemas.microsoft.com/office/powerpoint/2010/main" val="921179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73</a:t>
            </a:fld>
            <a:endParaRPr lang="en-US"/>
          </a:p>
        </p:txBody>
      </p:sp>
    </p:spTree>
    <p:extLst>
      <p:ext uri="{BB962C8B-B14F-4D97-AF65-F5344CB8AC3E}">
        <p14:creationId xmlns:p14="http://schemas.microsoft.com/office/powerpoint/2010/main" val="893290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Imperial holds extensive undeveloped land in the </a:t>
            </a:r>
            <a:r>
              <a:rPr lang="en-US" b="1" dirty="0" smtClean="0"/>
              <a:t>Athabasca</a:t>
            </a:r>
            <a:r>
              <a:rPr lang="en-US" dirty="0" smtClean="0"/>
              <a:t> region of Alberta. This area offers opportunities for future mineable and in-situ oil sands developments. We are carrying out drilling and other exploration work to identify further resource.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75</a:t>
            </a:fld>
            <a:endParaRPr lang="en-US"/>
          </a:p>
        </p:txBody>
      </p:sp>
    </p:spTree>
    <p:extLst>
      <p:ext uri="{BB962C8B-B14F-4D97-AF65-F5344CB8AC3E}">
        <p14:creationId xmlns:p14="http://schemas.microsoft.com/office/powerpoint/2010/main" val="5072538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2011 AR</a:t>
            </a:r>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76</a:t>
            </a:fld>
            <a:endParaRPr lang="en-US"/>
          </a:p>
        </p:txBody>
      </p:sp>
    </p:spTree>
    <p:extLst>
      <p:ext uri="{BB962C8B-B14F-4D97-AF65-F5344CB8AC3E}">
        <p14:creationId xmlns:p14="http://schemas.microsoft.com/office/powerpoint/2010/main" val="604847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83</a:t>
            </a:fld>
            <a:endParaRPr lang="en-US"/>
          </a:p>
        </p:txBody>
      </p:sp>
    </p:spTree>
    <p:extLst>
      <p:ext uri="{BB962C8B-B14F-4D97-AF65-F5344CB8AC3E}">
        <p14:creationId xmlns:p14="http://schemas.microsoft.com/office/powerpoint/2010/main" val="1971659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news in May, 2012, Imperial Oil has put the refinery up for sale. Due to the increasing input costs,</a:t>
            </a:r>
            <a:r>
              <a:rPr lang="en-US" baseline="0" dirty="0" smtClean="0"/>
              <a:t> declining demand and high competition, the refinery has been losing money in recent years. One of the most significant hurdles for the refinery is the cost of Brent crude oil. WTI crude oil is roughly $17 a barrel cheaper.</a:t>
            </a:r>
          </a:p>
          <a:p>
            <a:r>
              <a:rPr lang="en-US" dirty="0" smtClean="0">
                <a:solidFill>
                  <a:srgbClr val="C00000"/>
                </a:solidFill>
              </a:rPr>
              <a:t>http://thechronicleherald.ca/metro/97307-imperial-oil-to-sell-refinery</a:t>
            </a:r>
          </a:p>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84</a:t>
            </a:fld>
            <a:endParaRPr lang="en-US"/>
          </a:p>
        </p:txBody>
      </p:sp>
    </p:spTree>
    <p:extLst>
      <p:ext uri="{BB962C8B-B14F-4D97-AF65-F5344CB8AC3E}">
        <p14:creationId xmlns:p14="http://schemas.microsoft.com/office/powerpoint/2010/main" val="721217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http://www.capp.ca/canadaIndustry/naturalGas/Conventional-Unconventional/Pages/default.aspx</a:t>
            </a:r>
            <a:endParaRPr lang="en-CA" dirty="0" smtClean="0"/>
          </a:p>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7</a:t>
            </a:fld>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Syncrude Project is a Joint Venture undertaking among these companies, Canadian Oil Sands Partnership #1, Imperial Oil Resources, </a:t>
            </a:r>
            <a:r>
              <a:rPr lang="en-CA" dirty="0" err="1" smtClean="0"/>
              <a:t>Mocal</a:t>
            </a:r>
            <a:r>
              <a:rPr lang="en-CA" dirty="0" smtClean="0"/>
              <a:t> Energy Limited, Murphy Oil Company Ltd., </a:t>
            </a:r>
            <a:r>
              <a:rPr lang="en-CA" dirty="0" err="1" smtClean="0"/>
              <a:t>Nexen</a:t>
            </a:r>
            <a:r>
              <a:rPr lang="en-CA" dirty="0" smtClean="0"/>
              <a:t> Oil Sands Partnership, Sinopec Oil Sands Partnership, and Suncor Energy Oil and Gas Partnership</a:t>
            </a:r>
            <a:endParaRPr lang="en-CA"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88</a:t>
            </a:fld>
            <a:endParaRPr lang="en-US"/>
          </a:p>
        </p:txBody>
      </p:sp>
    </p:spTree>
    <p:extLst>
      <p:ext uri="{BB962C8B-B14F-4D97-AF65-F5344CB8AC3E}">
        <p14:creationId xmlns:p14="http://schemas.microsoft.com/office/powerpoint/2010/main" val="23440699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2011-AR p6.</a:t>
            </a:r>
          </a:p>
          <a:p>
            <a:r>
              <a:rPr lang="en-US" dirty="0" smtClean="0"/>
              <a:t>Cold Lake is east of </a:t>
            </a:r>
            <a:r>
              <a:rPr lang="en-US" dirty="0" smtClean="0">
                <a:hlinkClick r:id="rId3" action="ppaction://hlinkfile" tooltip="Alberta"/>
              </a:rPr>
              <a:t>Alberta</a:t>
            </a:r>
            <a:r>
              <a:rPr lang="en-US" dirty="0" smtClean="0"/>
              <a:t>'s capital, </a:t>
            </a:r>
            <a:r>
              <a:rPr lang="en-US" dirty="0" smtClean="0">
                <a:hlinkClick r:id="rId4" action="ppaction://hlinkfile" tooltip="Edmonton"/>
              </a:rPr>
              <a:t>Edmonton</a:t>
            </a:r>
            <a:r>
              <a:rPr lang="en-US" dirty="0" smtClean="0"/>
              <a:t>, near Alberta's border with </a:t>
            </a:r>
            <a:r>
              <a:rPr lang="en-US" dirty="0" smtClean="0">
                <a:hlinkClick r:id="rId5" action="ppaction://hlinkfile" tooltip="Saskatchewan"/>
              </a:rPr>
              <a:t>Saskatchewan</a:t>
            </a:r>
            <a:r>
              <a:rPr lang="en-US" dirty="0" smtClean="0"/>
              <a:t>, and a small portion of the Cold Lake field lies in Saskatchewan.</a:t>
            </a:r>
          </a:p>
          <a:p>
            <a:r>
              <a:rPr lang="en-US" dirty="0" smtClean="0"/>
              <a:t>Some of the oil sands in the Cold Lake deposit have a low enough density that they can be extracted through drilling, as opposed</a:t>
            </a:r>
            <a:r>
              <a:rPr lang="en-US" baseline="0" dirty="0" smtClean="0"/>
              <a:t> to mining.</a:t>
            </a:r>
          </a:p>
          <a:p>
            <a:pPr marL="0" marR="0" lvl="1" indent="0" algn="l" defTabSz="914400" rtl="0" eaLnBrk="1" fontAlgn="auto" latinLnBrk="0" hangingPunct="1">
              <a:lnSpc>
                <a:spcPct val="100000"/>
              </a:lnSpc>
              <a:spcBef>
                <a:spcPts val="0"/>
              </a:spcBef>
              <a:spcAft>
                <a:spcPts val="0"/>
              </a:spcAft>
              <a:buClrTx/>
              <a:buSzTx/>
              <a:buFontTx/>
              <a:buNone/>
              <a:tabLst/>
              <a:defRPr/>
            </a:pPr>
            <a:r>
              <a:rPr lang="en-CA" sz="2400" dirty="0" smtClean="0"/>
              <a:t>Heated with steam, which melted semi-solid bitumen and separate it from accompanying sand </a:t>
            </a:r>
            <a:r>
              <a:rPr lang="en-CA" sz="2400" dirty="0" smtClean="0">
                <a:sym typeface="Wingdings" charset="2"/>
              </a:rPr>
              <a:t></a:t>
            </a:r>
            <a:r>
              <a:rPr lang="en-CA" sz="2400" dirty="0" smtClean="0"/>
              <a:t> bitumen then pumped onto surface and diluted with condensate for shipping</a:t>
            </a:r>
            <a:endParaRPr lang="en-US" sz="2400" dirty="0" smtClean="0"/>
          </a:p>
          <a:p>
            <a:endParaRPr lang="en-US" baseline="0" dirty="0" smtClean="0"/>
          </a:p>
          <a:p>
            <a:endParaRPr lang="en-US" baseline="0" dirty="0" smtClean="0"/>
          </a:p>
          <a:p>
            <a:r>
              <a:rPr lang="en-CA" dirty="0" smtClean="0"/>
              <a:t>Lake bitumen is located more than 400 metres below the surface out of the ground and we extract it by injecting steam into the oil sands to thin the heavy bitumen and enable it to flow to the surface through wellbores.</a:t>
            </a:r>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89</a:t>
            </a:fld>
            <a:endParaRPr lang="en-US"/>
          </a:p>
        </p:txBody>
      </p:sp>
    </p:spTree>
    <p:extLst>
      <p:ext uri="{BB962C8B-B14F-4D97-AF65-F5344CB8AC3E}">
        <p14:creationId xmlns:p14="http://schemas.microsoft.com/office/powerpoint/2010/main" val="1915890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Located at the </a:t>
            </a:r>
            <a:r>
              <a:rPr lang="en-US" sz="1200" dirty="0" err="1" smtClean="0"/>
              <a:t>Kearl</a:t>
            </a:r>
            <a:r>
              <a:rPr lang="en-US" sz="1200" dirty="0" smtClean="0"/>
              <a:t> Lake area, the Athabasca Oil Sands Region</a:t>
            </a:r>
          </a:p>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90</a:t>
            </a:fld>
            <a:endParaRPr lang="en-US"/>
          </a:p>
        </p:txBody>
      </p:sp>
    </p:spTree>
    <p:extLst>
      <p:ext uri="{BB962C8B-B14F-4D97-AF65-F5344CB8AC3E}">
        <p14:creationId xmlns:p14="http://schemas.microsoft.com/office/powerpoint/2010/main" val="6836347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With 4.6 billion barrels of recoverable bitumen resource, </a:t>
            </a:r>
            <a:r>
              <a:rPr lang="en-CA" dirty="0" err="1" smtClean="0"/>
              <a:t>Kearl</a:t>
            </a:r>
            <a:r>
              <a:rPr lang="en-CA" dirty="0" smtClean="0"/>
              <a:t> is one of Canada’s largest and highest quality oil sands deposits. There is minimal exploration risk because the ore is close to the surface and the volume and quality of the resource has been thoroughly assessed.</a:t>
            </a:r>
          </a:p>
          <a:p>
            <a:endParaRPr lang="en-US" dirty="0" smtClean="0"/>
          </a:p>
          <a:p>
            <a:r>
              <a:rPr lang="en-CA" dirty="0" smtClean="0"/>
              <a:t>Workers are on-site constructing phase one of the project for targeted start up in late 2012. Infrastructure such as roads and power lines are being constructed, foundations are being installed and large-scale facility modules to process the bitumen will soon arrive on-site for assembly.</a:t>
            </a:r>
            <a:endParaRPr lang="en-CA"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91</a:t>
            </a:fld>
            <a:endParaRPr lang="en-US"/>
          </a:p>
        </p:txBody>
      </p:sp>
    </p:spTree>
    <p:extLst>
      <p:ext uri="{BB962C8B-B14F-4D97-AF65-F5344CB8AC3E}">
        <p14:creationId xmlns:p14="http://schemas.microsoft.com/office/powerpoint/2010/main" val="23018390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http://www.cbc.ca/news/canada/north/story/2011/09/16/north-imperial-oil-fined-normal-wells.html</a:t>
            </a:r>
          </a:p>
          <a:p>
            <a:r>
              <a:rPr lang="en-US" dirty="0" smtClean="0"/>
              <a:t>In 2009, the company pumped a chemical, used to prevent pipes from rusting, in much higher concentrations than allowed.</a:t>
            </a:r>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92</a:t>
            </a:fld>
            <a:endParaRPr lang="en-US"/>
          </a:p>
        </p:txBody>
      </p:sp>
    </p:spTree>
    <p:extLst>
      <p:ext uri="{BB962C8B-B14F-4D97-AF65-F5344CB8AC3E}">
        <p14:creationId xmlns:p14="http://schemas.microsoft.com/office/powerpoint/2010/main" val="3530656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rgbClr val="FF0000"/>
                </a:solidFill>
              </a:rPr>
              <a:t>WTI oil is roughly $20 a barrel cheaper than Brent crude oil.</a:t>
            </a:r>
          </a:p>
          <a:p>
            <a:r>
              <a:rPr lang="en-US" baseline="0" dirty="0" smtClean="0">
                <a:solidFill>
                  <a:srgbClr val="FF0000"/>
                </a:solidFill>
              </a:rPr>
              <a:t>WTI- Western Texas Intermediate</a:t>
            </a:r>
          </a:p>
        </p:txBody>
      </p:sp>
      <p:sp>
        <p:nvSpPr>
          <p:cNvPr id="4" name="Slide Number Placeholder 3"/>
          <p:cNvSpPr>
            <a:spLocks noGrp="1"/>
          </p:cNvSpPr>
          <p:nvPr>
            <p:ph type="sldNum" sz="quarter" idx="10"/>
          </p:nvPr>
        </p:nvSpPr>
        <p:spPr/>
        <p:txBody>
          <a:bodyPr/>
          <a:lstStyle/>
          <a:p>
            <a:fld id="{C3C3FFBE-B61D-4D0A-92A2-EC10480E6BA6}" type="slidenum">
              <a:rPr lang="en-US" smtClean="0"/>
              <a:pPr/>
              <a:t>93</a:t>
            </a:fld>
            <a:endParaRPr lang="en-US"/>
          </a:p>
        </p:txBody>
      </p:sp>
    </p:spTree>
    <p:extLst>
      <p:ext uri="{BB962C8B-B14F-4D97-AF65-F5344CB8AC3E}">
        <p14:creationId xmlns:p14="http://schemas.microsoft.com/office/powerpoint/2010/main" val="9595243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2011:</a:t>
            </a:r>
          </a:p>
          <a:p>
            <a:r>
              <a:rPr lang="en-US" dirty="0" smtClean="0"/>
              <a:t>The average price of Brent crude oil in U.S. dollars, a common benchmark for Atlantic</a:t>
            </a:r>
            <a:r>
              <a:rPr lang="en-US" baseline="0" dirty="0" smtClean="0"/>
              <a:t> Basin oil markets, was $111.29 a barrel in 2011, up about 40% from the previous year. </a:t>
            </a:r>
          </a:p>
          <a:p>
            <a:r>
              <a:rPr lang="en-US" baseline="0" dirty="0" smtClean="0"/>
              <a:t>Increase in the average price of West Texas Intermediate (WTI) crude oil, a common benchmark for mid-continent North American oil markets, was limited to 19%, due to the continued weakness in WTI crude oil markets. </a:t>
            </a:r>
          </a:p>
          <a:p>
            <a:endParaRPr lang="en-US" dirty="0" smtClean="0">
              <a:solidFill>
                <a:srgbClr val="FF0000"/>
              </a:solidFill>
            </a:endParaRPr>
          </a:p>
          <a:p>
            <a:r>
              <a:rPr lang="en-US" dirty="0" smtClean="0">
                <a:solidFill>
                  <a:srgbClr val="FF0000"/>
                </a:solidFill>
              </a:rPr>
              <a:t>Higher</a:t>
            </a:r>
            <a:r>
              <a:rPr lang="en-US" baseline="0" dirty="0" smtClean="0">
                <a:solidFill>
                  <a:srgbClr val="FF0000"/>
                </a:solidFill>
              </a:rPr>
              <a:t> crude oil commodity prices, </a:t>
            </a:r>
          </a:p>
          <a:p>
            <a:r>
              <a:rPr lang="en-US" baseline="0" dirty="0" smtClean="0">
                <a:solidFill>
                  <a:srgbClr val="FF0000"/>
                </a:solidFill>
              </a:rPr>
              <a:t>Stronger Canadian dollar </a:t>
            </a:r>
          </a:p>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96</a:t>
            </a:fld>
            <a:endParaRPr lang="en-US"/>
          </a:p>
        </p:txBody>
      </p:sp>
    </p:spTree>
    <p:extLst>
      <p:ext uri="{BB962C8B-B14F-4D97-AF65-F5344CB8AC3E}">
        <p14:creationId xmlns:p14="http://schemas.microsoft.com/office/powerpoint/2010/main" val="2729822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97</a:t>
            </a:fld>
            <a:endParaRPr lang="en-US"/>
          </a:p>
        </p:txBody>
      </p:sp>
    </p:spTree>
    <p:extLst>
      <p:ext uri="{BB962C8B-B14F-4D97-AF65-F5344CB8AC3E}">
        <p14:creationId xmlns:p14="http://schemas.microsoft.com/office/powerpoint/2010/main" val="37993075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2011 Annual Financial Statements p17.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Imperial does not hedge the price of its production, its foreign exchange requirements or interest rate exposure, nor does it use special-purpose financial instruments, or off-balance-sheet financing structures.</a:t>
            </a:r>
          </a:p>
          <a:p>
            <a:endParaRPr lang="en-CA"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99</a:t>
            </a:fld>
            <a:endParaRPr lang="en-US"/>
          </a:p>
        </p:txBody>
      </p:sp>
    </p:spTree>
    <p:extLst>
      <p:ext uri="{BB962C8B-B14F-4D97-AF65-F5344CB8AC3E}">
        <p14:creationId xmlns:p14="http://schemas.microsoft.com/office/powerpoint/2010/main" val="38828110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101</a:t>
            </a:fld>
            <a:endParaRPr lang="en-US"/>
          </a:p>
        </p:txBody>
      </p:sp>
    </p:spTree>
    <p:extLst>
      <p:ext uri="{BB962C8B-B14F-4D97-AF65-F5344CB8AC3E}">
        <p14:creationId xmlns:p14="http://schemas.microsoft.com/office/powerpoint/2010/main" val="390201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8</a:t>
            </a:fld>
            <a:endParaRPr lang="en-CA"/>
          </a:p>
        </p:txBody>
      </p:sp>
    </p:spTree>
    <p:extLst>
      <p:ext uri="{BB962C8B-B14F-4D97-AF65-F5344CB8AC3E}">
        <p14:creationId xmlns:p14="http://schemas.microsoft.com/office/powerpoint/2010/main" val="31573011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Both"/>
            </a:pPr>
            <a:r>
              <a:rPr lang="en-US" dirty="0" smtClean="0"/>
              <a:t>Capital and exploration expenditures (CAPEX) include exploration expenses, additions to property,</a:t>
            </a:r>
            <a:r>
              <a:rPr lang="en-US" baseline="0" dirty="0" smtClean="0"/>
              <a:t> plant, equipment and additions to capital leases.</a:t>
            </a:r>
          </a:p>
          <a:p>
            <a:pPr marL="0" indent="0">
              <a:buNone/>
            </a:pPr>
            <a:r>
              <a:rPr lang="en-US" dirty="0" smtClean="0"/>
              <a:t>Cash flows from</a:t>
            </a:r>
            <a:r>
              <a:rPr lang="en-US" baseline="0" dirty="0" smtClean="0"/>
              <a:t> operating activities are highly dependent on crude oil and natural gas prices, as well as petroleum and chemical product margins.</a:t>
            </a:r>
          </a:p>
        </p:txBody>
      </p:sp>
      <p:sp>
        <p:nvSpPr>
          <p:cNvPr id="4" name="Slide Number Placeholder 3"/>
          <p:cNvSpPr>
            <a:spLocks noGrp="1"/>
          </p:cNvSpPr>
          <p:nvPr>
            <p:ph type="sldNum" sz="quarter" idx="10"/>
          </p:nvPr>
        </p:nvSpPr>
        <p:spPr/>
        <p:txBody>
          <a:bodyPr/>
          <a:lstStyle/>
          <a:p>
            <a:fld id="{C3C3FFBE-B61D-4D0A-92A2-EC10480E6BA6}" type="slidenum">
              <a:rPr lang="en-US" smtClean="0"/>
              <a:pPr/>
              <a:t>102</a:t>
            </a:fld>
            <a:endParaRPr lang="en-US"/>
          </a:p>
        </p:txBody>
      </p:sp>
    </p:spTree>
    <p:extLst>
      <p:ext uri="{BB962C8B-B14F-4D97-AF65-F5344CB8AC3E}">
        <p14:creationId xmlns:p14="http://schemas.microsoft.com/office/powerpoint/2010/main" val="34673084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Upstream: earnings increased</a:t>
            </a:r>
            <a:r>
              <a:rPr lang="en-US" baseline="0" dirty="0" smtClean="0"/>
              <a:t> due to higher crude oil commodity prices and increased Cold Lake bitumen production</a:t>
            </a:r>
            <a:endParaRPr lang="en-US" dirty="0" smtClean="0"/>
          </a:p>
          <a:p>
            <a:r>
              <a:rPr lang="en-US" dirty="0" smtClean="0"/>
              <a:t>Downstream: stronger industry refining</a:t>
            </a:r>
            <a:r>
              <a:rPr lang="en-US" baseline="0" dirty="0" smtClean="0"/>
              <a:t> margins b/c of the declining overall costs of WTI crude oil</a:t>
            </a:r>
            <a:endParaRPr lang="en-US" dirty="0" smtClean="0"/>
          </a:p>
          <a:p>
            <a:r>
              <a:rPr lang="en-US" dirty="0" smtClean="0"/>
              <a:t>Chemical: improved margins for intermediate and aromatic products, lower</a:t>
            </a:r>
            <a:r>
              <a:rPr lang="en-US" baseline="0" dirty="0" smtClean="0"/>
              <a:t> costs due to lower planned maintenance activities and higher polyethylene sales volumes were the main contributors to the increase</a:t>
            </a:r>
          </a:p>
          <a:p>
            <a:r>
              <a:rPr lang="en-US" baseline="0" dirty="0" smtClean="0"/>
              <a:t>Net cash generated from downstream operations continued to be used to help fund Imperial’s upstream growth plans.</a:t>
            </a:r>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103</a:t>
            </a:fld>
            <a:endParaRPr lang="en-US"/>
          </a:p>
        </p:txBody>
      </p:sp>
    </p:spTree>
    <p:extLst>
      <p:ext uri="{BB962C8B-B14F-4D97-AF65-F5344CB8AC3E}">
        <p14:creationId xmlns:p14="http://schemas.microsoft.com/office/powerpoint/2010/main" val="39880379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Note7-Other long-term obligations: mostly Employee</a:t>
            </a:r>
            <a:r>
              <a:rPr lang="en-US" baseline="0" dirty="0" smtClean="0"/>
              <a:t> retirement benefits, some Asset retirement obligations and other environmental liabilities</a:t>
            </a:r>
            <a:endParaRPr lang="en-US" dirty="0" smtClean="0"/>
          </a:p>
          <a:p>
            <a:r>
              <a:rPr lang="en-US" dirty="0" smtClean="0"/>
              <a:t>Note7</a:t>
            </a:r>
            <a:r>
              <a:rPr lang="en-US" baseline="0" dirty="0" smtClean="0"/>
              <a:t> (a) total recorded employee retirement benefits obligations also included $48 million in current liabilities (December 31, 2011- $48million)</a:t>
            </a:r>
          </a:p>
          <a:p>
            <a:r>
              <a:rPr lang="en-US" baseline="0" dirty="0" smtClean="0"/>
              <a:t>Assets mostly from </a:t>
            </a:r>
            <a:r>
              <a:rPr lang="en-US" baseline="0" dirty="0" err="1" smtClean="0"/>
              <a:t>pp&amp;e</a:t>
            </a:r>
            <a:r>
              <a:rPr lang="en-US" baseline="0" dirty="0" smtClean="0"/>
              <a:t>. Debt/Equity ratio decreased.</a:t>
            </a:r>
          </a:p>
          <a:p>
            <a:r>
              <a:rPr lang="en-US" baseline="0" dirty="0" smtClean="0"/>
              <a:t>2012 Debt/Equity Ratio=12,819/15,652=82%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2011 </a:t>
            </a:r>
            <a:r>
              <a:rPr lang="en-US" baseline="0" dirty="0" smtClean="0"/>
              <a:t>Debt/Equity Ratio=12,108/13,321=91%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company is not so much leveraged.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Note6 Long-term debt: in the 3</a:t>
            </a:r>
            <a:r>
              <a:rPr lang="en-US" baseline="30000" dirty="0" smtClean="0"/>
              <a:t>rd</a:t>
            </a:r>
            <a:r>
              <a:rPr lang="en-US" baseline="0" dirty="0" smtClean="0"/>
              <a:t> quarter, the company increased the amount of its existing stand-by long-term bank credit facility and extended the maturity date to August 2014.</a:t>
            </a:r>
          </a:p>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110</a:t>
            </a:fld>
            <a:endParaRPr lang="en-CA"/>
          </a:p>
        </p:txBody>
      </p:sp>
    </p:spTree>
    <p:extLst>
      <p:ext uri="{BB962C8B-B14F-4D97-AF65-F5344CB8AC3E}">
        <p14:creationId xmlns:p14="http://schemas.microsoft.com/office/powerpoint/2010/main" val="30090800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2011 Debt-to-Equity Ratio=</a:t>
            </a:r>
            <a:r>
              <a:rPr lang="en-US" baseline="0" dirty="0" smtClean="0"/>
              <a:t> 12108/13321=91%; 2010 </a:t>
            </a:r>
            <a:r>
              <a:rPr lang="en-US" dirty="0" smtClean="0"/>
              <a:t>Debt-to-Equity Ratio=</a:t>
            </a:r>
            <a:r>
              <a:rPr lang="en-US" baseline="0" dirty="0" smtClean="0"/>
              <a:t> 9403/11177=84%;</a:t>
            </a:r>
          </a:p>
          <a:p>
            <a:pPr marL="171450" indent="-171450">
              <a:buFont typeface="Arial" pitchFamily="34" charset="0"/>
              <a:buChar char="•"/>
            </a:pPr>
            <a:r>
              <a:rPr lang="en-US" baseline="0" dirty="0" smtClean="0"/>
              <a:t>Note14 Long-term debt: in 2011, the company borrowed an additional $320 million under an existing agreement with </a:t>
            </a:r>
            <a:r>
              <a:rPr lang="en-US" baseline="0" dirty="0" err="1" smtClean="0"/>
              <a:t>ExxonMobile</a:t>
            </a:r>
            <a:endParaRPr lang="en-US" baseline="0" dirty="0" smtClean="0"/>
          </a:p>
          <a:p>
            <a:pPr marL="171450" indent="-171450">
              <a:buFont typeface="Arial" pitchFamily="34" charset="0"/>
              <a:buChar char="•"/>
            </a:pPr>
            <a:r>
              <a:rPr lang="en-US" baseline="0" dirty="0" smtClean="0"/>
              <a:t>PP&amp;E: mostly from upstream 15,000 out of 19,000</a:t>
            </a:r>
          </a:p>
          <a:p>
            <a:pPr marL="171450" indent="-171450">
              <a:buFont typeface="Arial"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111</a:t>
            </a:fld>
            <a:endParaRPr lang="en-US"/>
          </a:p>
        </p:txBody>
      </p:sp>
    </p:spTree>
    <p:extLst>
      <p:ext uri="{BB962C8B-B14F-4D97-AF65-F5344CB8AC3E}">
        <p14:creationId xmlns:p14="http://schemas.microsoft.com/office/powerpoint/2010/main" val="3086319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Operating</a:t>
            </a:r>
            <a:r>
              <a:rPr lang="en-US" baseline="0" dirty="0" smtClean="0"/>
              <a:t> revenue and net income increases each year.</a:t>
            </a:r>
          </a:p>
          <a:p>
            <a:r>
              <a:rPr lang="en-US" baseline="0" dirty="0" smtClean="0"/>
              <a:t>Gross margin= (Revenue-COGS)/Revenue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Profit margin= Net Income/Revenue also increases</a:t>
            </a:r>
            <a:endParaRPr lang="en-US" dirty="0" smtClean="0"/>
          </a:p>
          <a:p>
            <a:r>
              <a:rPr lang="en-US" baseline="0" dirty="0" smtClean="0"/>
              <a:t>  2011-11.1%; 2010-8.9%; ; 2009-7.4%</a:t>
            </a:r>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112</a:t>
            </a:fld>
            <a:endParaRPr lang="en-US"/>
          </a:p>
        </p:txBody>
      </p:sp>
    </p:spTree>
    <p:extLst>
      <p:ext uri="{BB962C8B-B14F-4D97-AF65-F5344CB8AC3E}">
        <p14:creationId xmlns:p14="http://schemas.microsoft.com/office/powerpoint/2010/main" val="20553759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a:t>
            </a:r>
            <a:r>
              <a:rPr lang="en-US" baseline="30000" dirty="0" smtClean="0"/>
              <a:t>rd</a:t>
            </a:r>
            <a:r>
              <a:rPr lang="en-US" baseline="0" dirty="0" smtClean="0"/>
              <a:t> quarter profit increased 21%. Net income for the 3</a:t>
            </a:r>
            <a:r>
              <a:rPr lang="en-US" baseline="30000" dirty="0" smtClean="0"/>
              <a:t>rd</a:t>
            </a:r>
            <a:r>
              <a:rPr lang="en-US" baseline="0" dirty="0" smtClean="0"/>
              <a:t> quarter is $1.04billion, or $1.22 per share, compared to $859million or $1.01 a share for the same period last year. The main reason is b/c of higher margins at its refineries.</a:t>
            </a:r>
          </a:p>
        </p:txBody>
      </p:sp>
      <p:sp>
        <p:nvSpPr>
          <p:cNvPr id="4" name="Slide Number Placeholder 3"/>
          <p:cNvSpPr>
            <a:spLocks noGrp="1"/>
          </p:cNvSpPr>
          <p:nvPr>
            <p:ph type="sldNum" sz="quarter" idx="10"/>
          </p:nvPr>
        </p:nvSpPr>
        <p:spPr/>
        <p:txBody>
          <a:bodyPr/>
          <a:lstStyle/>
          <a:p>
            <a:fld id="{C3C3FFBE-B61D-4D0A-92A2-EC10480E6BA6}" type="slidenum">
              <a:rPr lang="en-US" smtClean="0"/>
              <a:pPr/>
              <a:t>113</a:t>
            </a:fld>
            <a:endParaRPr lang="en-US"/>
          </a:p>
        </p:txBody>
      </p:sp>
    </p:spTree>
    <p:extLst>
      <p:ext uri="{BB962C8B-B14F-4D97-AF65-F5344CB8AC3E}">
        <p14:creationId xmlns:p14="http://schemas.microsoft.com/office/powerpoint/2010/main" val="42847035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114</a:t>
            </a:fld>
            <a:endParaRPr lang="en-US"/>
          </a:p>
        </p:txBody>
      </p:sp>
    </p:spTree>
    <p:extLst>
      <p:ext uri="{BB962C8B-B14F-4D97-AF65-F5344CB8AC3E}">
        <p14:creationId xmlns:p14="http://schemas.microsoft.com/office/powerpoint/2010/main" val="7667361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3C3FFBE-B61D-4D0A-92A2-EC10480E6BA6}" type="slidenum">
              <a:rPr lang="en-US" smtClean="0"/>
              <a:pPr/>
              <a:t>116</a:t>
            </a:fld>
            <a:endParaRPr lang="en-US"/>
          </a:p>
        </p:txBody>
      </p:sp>
    </p:spTree>
    <p:extLst>
      <p:ext uri="{BB962C8B-B14F-4D97-AF65-F5344CB8AC3E}">
        <p14:creationId xmlns:p14="http://schemas.microsoft.com/office/powerpoint/2010/main" val="1275428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COS announced earlier this month that </a:t>
            </a:r>
            <a:r>
              <a:rPr lang="en-US" sz="1200" b="0" i="0" u="none" strike="noStrike" kern="1200" baseline="0" dirty="0" err="1" smtClean="0">
                <a:solidFill>
                  <a:schemeClr val="tx1"/>
                </a:solidFill>
                <a:latin typeface="+mn-lt"/>
                <a:ea typeface="+mn-ea"/>
                <a:cs typeface="+mn-cs"/>
              </a:rPr>
              <a:t>Syncrude</a:t>
            </a:r>
            <a:r>
              <a:rPr lang="en-US" sz="1200" b="0" i="0" u="none" strike="noStrike" kern="1200" baseline="0" dirty="0" smtClean="0">
                <a:solidFill>
                  <a:schemeClr val="tx1"/>
                </a:solidFill>
                <a:latin typeface="+mn-lt"/>
                <a:ea typeface="+mn-ea"/>
                <a:cs typeface="+mn-cs"/>
              </a:rPr>
              <a:t> will embark upon a mine extension project at its Mildred Lake</a:t>
            </a:r>
          </a:p>
          <a:p>
            <a:r>
              <a:rPr lang="en-US" sz="1200" b="0" i="0" u="none" strike="noStrike" kern="1200" baseline="0" dirty="0" smtClean="0">
                <a:solidFill>
                  <a:schemeClr val="tx1"/>
                </a:solidFill>
                <a:latin typeface="+mn-lt"/>
                <a:ea typeface="+mn-ea"/>
                <a:cs typeface="+mn-cs"/>
              </a:rPr>
              <a:t>mine (“the MLX Project”). The MLX Project will employ the same mine trains that are currently being constructed at</a:t>
            </a:r>
          </a:p>
          <a:p>
            <a:r>
              <a:rPr lang="en-US" sz="1200" b="0" i="0" u="none" strike="noStrike" kern="1200" baseline="0" dirty="0" smtClean="0">
                <a:solidFill>
                  <a:schemeClr val="tx1"/>
                </a:solidFill>
                <a:latin typeface="+mn-lt"/>
                <a:ea typeface="+mn-ea"/>
                <a:cs typeface="+mn-cs"/>
              </a:rPr>
              <a:t>Mildred Lake. This project is expected to be highly economic, enabling </a:t>
            </a:r>
            <a:r>
              <a:rPr lang="en-US" sz="1200" b="0" i="0" u="none" strike="noStrike" kern="1200" baseline="0" dirty="0" err="1" smtClean="0">
                <a:solidFill>
                  <a:schemeClr val="tx1"/>
                </a:solidFill>
                <a:latin typeface="+mn-lt"/>
                <a:ea typeface="+mn-ea"/>
                <a:cs typeface="+mn-cs"/>
              </a:rPr>
              <a:t>Syncrude</a:t>
            </a:r>
            <a:r>
              <a:rPr lang="en-US" sz="1200" b="0" i="0" u="none" strike="noStrike" kern="1200" baseline="0" dirty="0" smtClean="0">
                <a:solidFill>
                  <a:schemeClr val="tx1"/>
                </a:solidFill>
                <a:latin typeface="+mn-lt"/>
                <a:ea typeface="+mn-ea"/>
                <a:cs typeface="+mn-cs"/>
              </a:rPr>
              <a:t> to access a large bitumen</a:t>
            </a:r>
          </a:p>
          <a:p>
            <a:r>
              <a:rPr lang="en-US" sz="1200" b="0" i="0" u="none" strike="noStrike" kern="1200" baseline="0" dirty="0" smtClean="0">
                <a:solidFill>
                  <a:schemeClr val="tx1"/>
                </a:solidFill>
                <a:latin typeface="+mn-lt"/>
                <a:ea typeface="+mn-ea"/>
                <a:cs typeface="+mn-cs"/>
              </a:rPr>
              <a:t>source at a cost that is expected to be significantly lower than the cost of a new mine.</a:t>
            </a:r>
            <a:endParaRPr lang="en-US" dirty="0"/>
          </a:p>
        </p:txBody>
      </p:sp>
      <p:sp>
        <p:nvSpPr>
          <p:cNvPr id="4" name="Slide Number Placeholder 3"/>
          <p:cNvSpPr>
            <a:spLocks noGrp="1"/>
          </p:cNvSpPr>
          <p:nvPr>
            <p:ph type="sldNum" sz="quarter" idx="10"/>
          </p:nvPr>
        </p:nvSpPr>
        <p:spPr/>
        <p:txBody>
          <a:bodyPr/>
          <a:lstStyle/>
          <a:p>
            <a:fld id="{A5659DB5-2F88-E14B-B22A-D317C86AFAA7}" type="slidenum">
              <a:rPr lang="en-US" smtClean="0"/>
              <a:pPr/>
              <a:t>130</a:t>
            </a:fld>
            <a:endParaRPr lang="en-US"/>
          </a:p>
        </p:txBody>
      </p:sp>
    </p:spTree>
    <p:extLst>
      <p:ext uri="{BB962C8B-B14F-4D97-AF65-F5344CB8AC3E}">
        <p14:creationId xmlns:p14="http://schemas.microsoft.com/office/powerpoint/2010/main" val="3439438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Proved Reserves </a:t>
            </a:r>
            <a:r>
              <a:rPr lang="en-US" sz="1200" b="0" kern="1200" dirty="0" smtClean="0">
                <a:solidFill>
                  <a:schemeClr val="tx1"/>
                </a:solidFill>
                <a:latin typeface="+mn-lt"/>
                <a:ea typeface="+mn-ea"/>
                <a:cs typeface="+mn-cs"/>
              </a:rPr>
              <a:t>that can be estimated with a high degree of certainty to be recoverable. NI 51-101 further identifies the certainty level for proved reserves as "at least a 90% probability that the quantities actually recovered will equal or exceed the estimated proved reserves".</a:t>
            </a:r>
          </a:p>
          <a:p>
            <a:r>
              <a:rPr lang="en-US" sz="1200" b="1" kern="1200" dirty="0" smtClean="0">
                <a:solidFill>
                  <a:schemeClr val="tx1"/>
                </a:solidFill>
                <a:latin typeface="+mn-lt"/>
                <a:ea typeface="+mn-ea"/>
                <a:cs typeface="+mn-cs"/>
              </a:rPr>
              <a:t>Proved plus Probable Reserves  </a:t>
            </a:r>
            <a:r>
              <a:rPr lang="en-US" sz="1200" b="0" kern="1200" dirty="0" smtClean="0">
                <a:solidFill>
                  <a:schemeClr val="tx1"/>
                </a:solidFill>
                <a:latin typeface="+mn-lt"/>
                <a:ea typeface="+mn-ea"/>
                <a:cs typeface="+mn-cs"/>
              </a:rPr>
              <a:t>Additional reserves that are less certain to be recovered than proved reserves. NI 51-101 defines the certainty level as "at least a 50% probability that the quantities actually recovered will equal or exceed the sum of the estimated proved plus probable reserves." Therefore, under NI 51-101, the proved plus probable reserves represent a "best estimate" or "expected reserves".</a:t>
            </a:r>
          </a:p>
          <a:p>
            <a:r>
              <a:rPr lang="en-US" sz="1200" b="1" kern="1200" dirty="0" smtClean="0">
                <a:solidFill>
                  <a:schemeClr val="tx1"/>
                </a:solidFill>
                <a:latin typeface="+mn-lt"/>
                <a:ea typeface="+mn-ea"/>
                <a:cs typeface="+mn-cs"/>
              </a:rPr>
              <a:t>Contingent Resources  </a:t>
            </a:r>
            <a:r>
              <a:rPr lang="en-US" sz="1200" b="0" kern="1200" dirty="0" smtClean="0">
                <a:solidFill>
                  <a:schemeClr val="tx1"/>
                </a:solidFill>
                <a:latin typeface="+mn-lt"/>
                <a:ea typeface="+mn-ea"/>
                <a:cs typeface="+mn-cs"/>
              </a:rPr>
              <a:t>Quantities of petroleum estimated, as of a given date, to be potentially recoverable from known accumulations using established technology or technology under development, but which are not currently considered to be commercially recoverable due to one or more contingencies.</a:t>
            </a:r>
          </a:p>
          <a:p>
            <a:r>
              <a:rPr lang="en-US" sz="1200" b="1" kern="1200" dirty="0" smtClean="0">
                <a:solidFill>
                  <a:schemeClr val="tx1"/>
                </a:solidFill>
                <a:latin typeface="+mn-lt"/>
                <a:ea typeface="+mn-ea"/>
                <a:cs typeface="+mn-cs"/>
              </a:rPr>
              <a:t>Prospective Resources  </a:t>
            </a:r>
            <a:r>
              <a:rPr lang="en-US" sz="1200" b="0" kern="1200" dirty="0" smtClean="0">
                <a:solidFill>
                  <a:schemeClr val="tx1"/>
                </a:solidFill>
                <a:latin typeface="+mn-lt"/>
                <a:ea typeface="+mn-ea"/>
                <a:cs typeface="+mn-cs"/>
              </a:rPr>
              <a:t>Quantities of petroleum estimated, as of a given date, to be potentially recoverable from undiscovered accumulations by application of future development projects. Prospective resources have both an associated chance of discovery and a chance of development.</a:t>
            </a:r>
          </a:p>
          <a:p>
            <a:r>
              <a:rPr lang="en-US" sz="1200" b="1" kern="1200" dirty="0" smtClean="0">
                <a:solidFill>
                  <a:schemeClr val="tx1"/>
                </a:solidFill>
                <a:latin typeface="+mn-lt"/>
                <a:ea typeface="+mn-ea"/>
                <a:cs typeface="+mn-cs"/>
              </a:rPr>
              <a:t>Best Estimate  </a:t>
            </a:r>
            <a:r>
              <a:rPr lang="en-US" sz="1200" b="0" kern="1200" dirty="0" smtClean="0">
                <a:solidFill>
                  <a:schemeClr val="tx1"/>
                </a:solidFill>
                <a:latin typeface="+mn-lt"/>
                <a:ea typeface="+mn-ea"/>
                <a:cs typeface="+mn-cs"/>
              </a:rPr>
              <a:t>Term used to describe an uncertainty category for resources estimates referring to the best estimate of the quantity that will actually be recovered. It is equally likely that the actual remaining quantities recovered will be greater or less than the "best estimate". The best estimate of Contingent and Prospective Resources is prepared independent of the risks associated with achieving commercial production.</a:t>
            </a:r>
            <a:endParaRPr lang="en-US" dirty="0"/>
          </a:p>
        </p:txBody>
      </p:sp>
      <p:sp>
        <p:nvSpPr>
          <p:cNvPr id="4" name="Slide Number Placeholder 3"/>
          <p:cNvSpPr>
            <a:spLocks noGrp="1"/>
          </p:cNvSpPr>
          <p:nvPr>
            <p:ph type="sldNum" sz="quarter" idx="10"/>
          </p:nvPr>
        </p:nvSpPr>
        <p:spPr/>
        <p:txBody>
          <a:bodyPr/>
          <a:lstStyle/>
          <a:p>
            <a:fld id="{A5659DB5-2F88-E14B-B22A-D317C86AFAA7}" type="slidenum">
              <a:rPr lang="en-US" smtClean="0"/>
              <a:pPr/>
              <a:t>131</a:t>
            </a:fld>
            <a:endParaRPr lang="en-US"/>
          </a:p>
        </p:txBody>
      </p:sp>
    </p:spTree>
    <p:extLst>
      <p:ext uri="{BB962C8B-B14F-4D97-AF65-F5344CB8AC3E}">
        <p14:creationId xmlns:p14="http://schemas.microsoft.com/office/powerpoint/2010/main" val="4206995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Medium Oils</a:t>
            </a:r>
            <a:r>
              <a:rPr lang="en-CA" dirty="0" smtClean="0"/>
              <a:t>: Most of the crude oil on the market these days falls into this particular category. Low volatility makes for messier &amp; more complex “clean ups” and when it comes to the increased toxicity levels, I believe we have all lived long enough to see what “Medium Oil” spills can do to the local ocean life out on the seas or local wildlife right here on “terra firma!”</a:t>
            </a:r>
          </a:p>
          <a:p>
            <a:r>
              <a:rPr lang="en-CA" dirty="0" smtClean="0"/>
              <a:t>(4) </a:t>
            </a:r>
            <a:r>
              <a:rPr lang="en-CA" b="1" dirty="0" smtClean="0"/>
              <a:t>Heavy Fuel Oils</a:t>
            </a:r>
            <a:r>
              <a:rPr lang="en-CA" dirty="0" smtClean="0"/>
              <a:t> which include the heavy crude oils, Grade 3,4,5 and 6 Fuel Oils (Bunker B &amp; C) as well as Intermediate and Heavy Marine Fuels. With these oils there is very slow and little evaporation and therefore toxicity is highly increased. This not only means potentially severe contamination for fish, fowl and fur-bearing creatures, but possible “long term” contamination of water and soil as well.</a:t>
            </a:r>
          </a:p>
          <a:p>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9</a:t>
            </a:fld>
            <a:endParaRPr lang="en-CA"/>
          </a:p>
        </p:txBody>
      </p:sp>
    </p:spTree>
    <p:extLst>
      <p:ext uri="{BB962C8B-B14F-4D97-AF65-F5344CB8AC3E}">
        <p14:creationId xmlns:p14="http://schemas.microsoft.com/office/powerpoint/2010/main" val="42108169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r>
              <a:rPr lang="en-US" dirty="0" smtClean="0">
                <a:effectLst/>
              </a:rPr>
              <a:t>The </a:t>
            </a:r>
            <a:r>
              <a:rPr lang="en-US" dirty="0" err="1" smtClean="0">
                <a:effectLst/>
              </a:rPr>
              <a:t>Syncrude</a:t>
            </a:r>
            <a:r>
              <a:rPr lang="en-US" dirty="0" smtClean="0">
                <a:effectLst/>
              </a:rPr>
              <a:t> operation encompasses four major technologies: mining, extraction, upgrading and utilities. </a:t>
            </a:r>
            <a:r>
              <a:rPr lang="en-US" dirty="0" err="1" smtClean="0">
                <a:effectLst/>
              </a:rPr>
              <a:t>Syncrude</a:t>
            </a:r>
            <a:r>
              <a:rPr lang="en-US" dirty="0" smtClean="0">
                <a:effectLst/>
              </a:rPr>
              <a:t> surface mines oil sand, extracts the raw oil known as bitumen and upgrades it into high-quality, sweet light crude oil. The upgrading process subjects the bitumen to fluid coking, </a:t>
            </a:r>
            <a:r>
              <a:rPr lang="en-US" dirty="0" err="1" smtClean="0">
                <a:effectLst/>
              </a:rPr>
              <a:t>hydroprocessing</a:t>
            </a:r>
            <a:r>
              <a:rPr lang="en-US" dirty="0" smtClean="0">
                <a:effectLst/>
              </a:rPr>
              <a:t>, </a:t>
            </a:r>
            <a:r>
              <a:rPr lang="en-US" dirty="0" err="1" smtClean="0">
                <a:effectLst/>
              </a:rPr>
              <a:t>hydrotreating</a:t>
            </a:r>
            <a:r>
              <a:rPr lang="en-US" dirty="0" smtClean="0">
                <a:effectLst/>
              </a:rPr>
              <a:t> and </a:t>
            </a:r>
            <a:r>
              <a:rPr lang="en-US" dirty="0" err="1" smtClean="0">
                <a:effectLst/>
              </a:rPr>
              <a:t>reblending</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A5659DB5-2F88-E14B-B22A-D317C86AFAA7}" type="slidenum">
              <a:rPr lang="en-US" smtClean="0"/>
              <a:pPr/>
              <a:t>132</a:t>
            </a:fld>
            <a:endParaRPr lang="en-US"/>
          </a:p>
        </p:txBody>
      </p:sp>
    </p:spTree>
    <p:extLst>
      <p:ext uri="{BB962C8B-B14F-4D97-AF65-F5344CB8AC3E}">
        <p14:creationId xmlns:p14="http://schemas.microsoft.com/office/powerpoint/2010/main" val="31417906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r>
              <a:rPr lang="en-US" dirty="0" smtClean="0">
                <a:effectLst/>
              </a:rPr>
              <a:t>The </a:t>
            </a:r>
            <a:r>
              <a:rPr lang="en-US" dirty="0" err="1" smtClean="0">
                <a:effectLst/>
              </a:rPr>
              <a:t>Syncrude</a:t>
            </a:r>
            <a:r>
              <a:rPr lang="en-US" dirty="0" smtClean="0">
                <a:effectLst/>
              </a:rPr>
              <a:t> operation encompasses four major technologies: mining, extraction, upgrading and utilities. </a:t>
            </a:r>
            <a:r>
              <a:rPr lang="en-US" dirty="0" err="1" smtClean="0">
                <a:effectLst/>
              </a:rPr>
              <a:t>Syncrude</a:t>
            </a:r>
            <a:r>
              <a:rPr lang="en-US" dirty="0" smtClean="0">
                <a:effectLst/>
              </a:rPr>
              <a:t> surface mines oil sand, extracts the raw oil known as bitumen and upgrades it into high-quality, sweet light crude oil. The upgrading process subjects the bitumen to fluid coking, </a:t>
            </a:r>
            <a:r>
              <a:rPr lang="en-US" dirty="0" err="1" smtClean="0">
                <a:effectLst/>
              </a:rPr>
              <a:t>hydroprocessing</a:t>
            </a:r>
            <a:r>
              <a:rPr lang="en-US" dirty="0" smtClean="0">
                <a:effectLst/>
              </a:rPr>
              <a:t>, </a:t>
            </a:r>
            <a:r>
              <a:rPr lang="en-US" dirty="0" err="1" smtClean="0">
                <a:effectLst/>
              </a:rPr>
              <a:t>hydrotreating</a:t>
            </a:r>
            <a:r>
              <a:rPr lang="en-US" dirty="0" smtClean="0">
                <a:effectLst/>
              </a:rPr>
              <a:t> and </a:t>
            </a:r>
            <a:r>
              <a:rPr lang="en-US" dirty="0" err="1" smtClean="0">
                <a:effectLst/>
              </a:rPr>
              <a:t>reblending</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A5659DB5-2F88-E14B-B22A-D317C86AFAA7}" type="slidenum">
              <a:rPr lang="en-US" smtClean="0"/>
              <a:pPr/>
              <a:t>133</a:t>
            </a:fld>
            <a:endParaRPr lang="en-US"/>
          </a:p>
        </p:txBody>
      </p:sp>
    </p:spTree>
    <p:extLst>
      <p:ext uri="{BB962C8B-B14F-4D97-AF65-F5344CB8AC3E}">
        <p14:creationId xmlns:p14="http://schemas.microsoft.com/office/powerpoint/2010/main" val="31417906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Revenue is affected by selling price and sales volumes</a:t>
            </a:r>
            <a:endParaRPr lang="en-US" dirty="0"/>
          </a:p>
        </p:txBody>
      </p:sp>
      <p:sp>
        <p:nvSpPr>
          <p:cNvPr id="4" name="Slide Number Placeholder 3"/>
          <p:cNvSpPr>
            <a:spLocks noGrp="1"/>
          </p:cNvSpPr>
          <p:nvPr>
            <p:ph type="sldNum" sz="quarter" idx="10"/>
          </p:nvPr>
        </p:nvSpPr>
        <p:spPr/>
        <p:txBody>
          <a:bodyPr/>
          <a:lstStyle/>
          <a:p>
            <a:fld id="{A5659DB5-2F88-E14B-B22A-D317C86AFAA7}" type="slidenum">
              <a:rPr lang="en-US" smtClean="0"/>
              <a:pPr/>
              <a:t>134</a:t>
            </a:fld>
            <a:endParaRPr lang="en-US"/>
          </a:p>
        </p:txBody>
      </p:sp>
    </p:spTree>
    <p:extLst>
      <p:ext uri="{BB962C8B-B14F-4D97-AF65-F5344CB8AC3E}">
        <p14:creationId xmlns:p14="http://schemas.microsoft.com/office/powerpoint/2010/main" val="17243685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Asset retirement obligation???</a:t>
            </a:r>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140</a:t>
            </a:fld>
            <a:endParaRPr lang="en-CA"/>
          </a:p>
        </p:txBody>
      </p:sp>
    </p:spTree>
    <p:extLst>
      <p:ext uri="{BB962C8B-B14F-4D97-AF65-F5344CB8AC3E}">
        <p14:creationId xmlns:p14="http://schemas.microsoft.com/office/powerpoint/2010/main" val="7343473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141</a:t>
            </a:fld>
            <a:endParaRPr lang="en-CA"/>
          </a:p>
        </p:txBody>
      </p:sp>
    </p:spTree>
    <p:extLst>
      <p:ext uri="{BB962C8B-B14F-4D97-AF65-F5344CB8AC3E}">
        <p14:creationId xmlns:p14="http://schemas.microsoft.com/office/powerpoint/2010/main" val="7603673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Decrease</a:t>
            </a:r>
            <a:r>
              <a:rPr lang="en-US" baseline="0" dirty="0" smtClean="0"/>
              <a:t> in CF from operation is due to a lower average realized selling price, but offset by higher sales volumes.</a:t>
            </a:r>
            <a:endParaRPr lang="en-US" dirty="0"/>
          </a:p>
        </p:txBody>
      </p:sp>
      <p:sp>
        <p:nvSpPr>
          <p:cNvPr id="4" name="Slide Number Placeholder 3"/>
          <p:cNvSpPr>
            <a:spLocks noGrp="1"/>
          </p:cNvSpPr>
          <p:nvPr>
            <p:ph type="sldNum" sz="quarter" idx="10"/>
          </p:nvPr>
        </p:nvSpPr>
        <p:spPr/>
        <p:txBody>
          <a:bodyPr/>
          <a:lstStyle/>
          <a:p>
            <a:fld id="{A5659DB5-2F88-E14B-B22A-D317C86AFAA7}" type="slidenum">
              <a:rPr lang="en-US" smtClean="0"/>
              <a:pPr/>
              <a:t>145</a:t>
            </a:fld>
            <a:endParaRPr lang="en-US"/>
          </a:p>
        </p:txBody>
      </p:sp>
    </p:spTree>
    <p:extLst>
      <p:ext uri="{BB962C8B-B14F-4D97-AF65-F5344CB8AC3E}">
        <p14:creationId xmlns:p14="http://schemas.microsoft.com/office/powerpoint/2010/main" val="23370604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6476427-323F-463D-9519-FA71265DD72C}" type="slidenum">
              <a:rPr lang="en-US" smtClean="0"/>
              <a:pPr/>
              <a:t>153</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6476427-323F-463D-9519-FA71265DD72C}" type="slidenum">
              <a:rPr lang="en-US" smtClean="0"/>
              <a:pPr/>
              <a:t>156</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6476427-323F-463D-9519-FA71265DD72C}" type="slidenum">
              <a:rPr lang="en-US" smtClean="0"/>
              <a:pPr/>
              <a:t>159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6476427-323F-463D-9519-FA71265DD72C}" type="slidenum">
              <a:rPr lang="en-US" smtClean="0"/>
              <a:pPr/>
              <a:t>172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10</a:t>
            </a:fld>
            <a:endParaRPr lang="en-CA"/>
          </a:p>
        </p:txBody>
      </p:sp>
    </p:spTree>
    <p:extLst>
      <p:ext uri="{BB962C8B-B14F-4D97-AF65-F5344CB8AC3E}">
        <p14:creationId xmlns:p14="http://schemas.microsoft.com/office/powerpoint/2010/main" val="369763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11</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11/14/2012</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11/14/2012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11/14/2012</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1D8BD707-D9CF-40AE-B4C6-C98DA3205C09}" type="datetimeFigureOut">
              <a:rPr lang="en-US" smtClean="0"/>
              <a:pPr/>
              <a:t>11/14/2012</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44.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3.xml"/><Relationship Id="rId4" Type="http://schemas.openxmlformats.org/officeDocument/2006/relationships/image" Target="../media/image148.jpeg"/></Relationships>
</file>

<file path=ppt/slides/_rels/slide16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3.xml"/><Relationship Id="rId4" Type="http://schemas.openxmlformats.org/officeDocument/2006/relationships/image" Target="../media/image1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55.jpeg"/></Relationships>
</file>

<file path=ppt/slides/_rels/slide17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hyperlink" Target="http://www.suncor.com/en/about/4626.aspx" TargetMode="External"/><Relationship Id="rId7" Type="http://schemas.openxmlformats.org/officeDocument/2006/relationships/hyperlink" Target="http://www.suncor.com/en/about/4636.aspx" TargetMode="External"/><Relationship Id="rId2" Type="http://schemas.openxmlformats.org/officeDocument/2006/relationships/hyperlink" Target="http://www.suncor.com/en/about/819.aspx" TargetMode="External"/><Relationship Id="rId1" Type="http://schemas.openxmlformats.org/officeDocument/2006/relationships/slideLayout" Target="../slideLayouts/slideLayout13.xml"/><Relationship Id="rId6" Type="http://schemas.openxmlformats.org/officeDocument/2006/relationships/hyperlink" Target="http://www.suncor.com/en/about/3892.aspx" TargetMode="External"/><Relationship Id="rId5" Type="http://schemas.openxmlformats.org/officeDocument/2006/relationships/hyperlink" Target="http://www.suncor.com/en/about/864.aspx" TargetMode="External"/><Relationship Id="rId4" Type="http://schemas.openxmlformats.org/officeDocument/2006/relationships/hyperlink" Target="http://www.suncor.com/en/about/869.asp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13.xml"/><Relationship Id="rId5" Type="http://schemas.openxmlformats.org/officeDocument/2006/relationships/image" Target="../media/image171.png"/><Relationship Id="rId4" Type="http://schemas.openxmlformats.org/officeDocument/2006/relationships/image" Target="../media/image170.png"/></Relationships>
</file>

<file path=ppt/slides/_rels/slide18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53.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3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55.jpe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74.png"/></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3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35.xml"/><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Canadian Oil &amp; Gas</a:t>
            </a:r>
            <a:endParaRPr lang="en-CA" dirty="0"/>
          </a:p>
        </p:txBody>
      </p:sp>
      <p:sp>
        <p:nvSpPr>
          <p:cNvPr id="3" name="Subtitle 2"/>
          <p:cNvSpPr>
            <a:spLocks noGrp="1"/>
          </p:cNvSpPr>
          <p:nvPr>
            <p:ph type="subTitle" idx="1"/>
          </p:nvPr>
        </p:nvSpPr>
        <p:spPr>
          <a:xfrm>
            <a:off x="971600" y="4581128"/>
            <a:ext cx="7854696" cy="1752600"/>
          </a:xfrm>
        </p:spPr>
        <p:txBody>
          <a:bodyPr>
            <a:normAutofit fontScale="85000" lnSpcReduction="20000"/>
          </a:bodyPr>
          <a:lstStyle/>
          <a:p>
            <a:pPr algn="l"/>
            <a:r>
              <a:rPr lang="en-US" dirty="0" smtClean="0"/>
              <a:t>Presented by:</a:t>
            </a:r>
          </a:p>
          <a:p>
            <a:pPr algn="l"/>
            <a:r>
              <a:rPr lang="en-US" dirty="0" smtClean="0"/>
              <a:t>          Ivy Cen</a:t>
            </a:r>
          </a:p>
          <a:p>
            <a:pPr algn="l"/>
            <a:r>
              <a:rPr lang="en-US" dirty="0" smtClean="0"/>
              <a:t>          Irene Chen</a:t>
            </a:r>
          </a:p>
          <a:p>
            <a:pPr algn="l"/>
            <a:r>
              <a:rPr lang="en-US" dirty="0" smtClean="0"/>
              <a:t>          Diana  Li</a:t>
            </a:r>
          </a:p>
          <a:p>
            <a:pPr algn="l"/>
            <a:r>
              <a:rPr lang="en-US" dirty="0" smtClean="0"/>
              <a:t>          Simon Sun</a:t>
            </a:r>
            <a:endParaRPr lang="en-CA" dirty="0"/>
          </a:p>
        </p:txBody>
      </p:sp>
    </p:spTree>
    <p:extLst>
      <p:ext uri="{BB962C8B-B14F-4D97-AF65-F5344CB8AC3E}">
        <p14:creationId xmlns:p14="http://schemas.microsoft.com/office/powerpoint/2010/main" val="2367285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lstStyle/>
          <a:p>
            <a:r>
              <a:rPr lang="en-CA" dirty="0" smtClean="0"/>
              <a:t>Types of Crude Oil 2</a:t>
            </a:r>
            <a:endParaRPr lang="en-CA" dirty="0"/>
          </a:p>
        </p:txBody>
      </p:sp>
      <p:sp>
        <p:nvSpPr>
          <p:cNvPr id="3" name="Content Placeholder 2"/>
          <p:cNvSpPr>
            <a:spLocks noGrp="1"/>
          </p:cNvSpPr>
          <p:nvPr>
            <p:ph idx="1"/>
          </p:nvPr>
        </p:nvSpPr>
        <p:spPr>
          <a:xfrm>
            <a:off x="467544" y="1772816"/>
            <a:ext cx="8229600" cy="4389120"/>
          </a:xfrm>
        </p:spPr>
        <p:txBody>
          <a:bodyPr>
            <a:normAutofit fontScale="85000" lnSpcReduction="10000"/>
          </a:bodyPr>
          <a:lstStyle/>
          <a:p>
            <a:r>
              <a:rPr lang="en-CA" dirty="0" smtClean="0"/>
              <a:t>1) light </a:t>
            </a:r>
            <a:r>
              <a:rPr lang="en-CA" dirty="0"/>
              <a:t>crude oil: liquid petroleum with an API* gravity of 28 degrees or higher</a:t>
            </a:r>
          </a:p>
          <a:p>
            <a:r>
              <a:rPr lang="en-CA" dirty="0" smtClean="0"/>
              <a:t>2) heavy </a:t>
            </a:r>
            <a:r>
              <a:rPr lang="en-CA" dirty="0"/>
              <a:t>crude oil: liquid petroleum with a gravity below 28 degree API*</a:t>
            </a:r>
          </a:p>
          <a:p>
            <a:r>
              <a:rPr lang="en-CA" dirty="0" smtClean="0"/>
              <a:t>3) bitumen</a:t>
            </a:r>
            <a:r>
              <a:rPr lang="en-CA" dirty="0"/>
              <a:t>: petroleum in semisolid or solid form found in bituminous sands with a gravity of less than 12 degrees API*, making it so heavy that it will not flow unless diluted or heated</a:t>
            </a:r>
          </a:p>
          <a:p>
            <a:r>
              <a:rPr lang="en-CA" dirty="0" smtClean="0"/>
              <a:t>4) synthetic </a:t>
            </a:r>
            <a:r>
              <a:rPr lang="en-CA" dirty="0"/>
              <a:t>crude oil: similar to light crude oil, but made by refining or upgrading heavy crude oil and bitumen</a:t>
            </a:r>
          </a:p>
          <a:p>
            <a:r>
              <a:rPr lang="en-CA" dirty="0" smtClean="0"/>
              <a:t>5) condensates</a:t>
            </a:r>
            <a:r>
              <a:rPr lang="en-CA" dirty="0"/>
              <a:t>: hydrocarbons recovered from a natural gas reservoir</a:t>
            </a:r>
          </a:p>
          <a:p>
            <a:r>
              <a:rPr lang="en-CA" dirty="0" smtClean="0"/>
              <a:t>6) pentanes</a:t>
            </a:r>
            <a:r>
              <a:rPr lang="en-CA" dirty="0"/>
              <a:t>: hydrocarbons containing molecules of 5 carbon atoms and 12 hydrogen atoms</a:t>
            </a:r>
          </a:p>
          <a:p>
            <a:endParaRPr lang="en-CA" dirty="0"/>
          </a:p>
        </p:txBody>
      </p:sp>
    </p:spTree>
    <p:extLst>
      <p:ext uri="{BB962C8B-B14F-4D97-AF65-F5344CB8AC3E}">
        <p14:creationId xmlns:p14="http://schemas.microsoft.com/office/powerpoint/2010/main" val="31462805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3400" y="2362200"/>
            <a:ext cx="7924800" cy="3124200"/>
          </a:xfrm>
        </p:spPr>
        <p:txBody>
          <a:bodyPr>
            <a:normAutofit/>
          </a:bodyPr>
          <a:lstStyle/>
          <a:p>
            <a:pPr marL="457200" indent="-457200" algn="l">
              <a:buFont typeface="Arial" pitchFamily="34" charset="0"/>
              <a:buChar char="•"/>
            </a:pPr>
            <a:r>
              <a:rPr lang="en-US" sz="3000" dirty="0" smtClean="0">
                <a:solidFill>
                  <a:schemeClr val="tx1"/>
                </a:solidFill>
              </a:rPr>
              <a:t>Then How does Imperial manage the market risks?</a:t>
            </a:r>
            <a:endParaRPr lang="en-US" sz="3000" dirty="0">
              <a:solidFill>
                <a:schemeClr val="tx1"/>
              </a:solidFill>
            </a:endParaRPr>
          </a:p>
          <a:p>
            <a:endParaRPr lang="en-CA" dirty="0"/>
          </a:p>
          <a:p>
            <a:endParaRPr lang="en-US" dirty="0"/>
          </a:p>
        </p:txBody>
      </p:sp>
      <p:sp>
        <p:nvSpPr>
          <p:cNvPr id="3" name="Title 2"/>
          <p:cNvSpPr>
            <a:spLocks noGrp="1"/>
          </p:cNvSpPr>
          <p:nvPr>
            <p:ph type="ctrTitle"/>
          </p:nvPr>
        </p:nvSpPr>
        <p:spPr>
          <a:xfrm>
            <a:off x="533400" y="457199"/>
            <a:ext cx="7848600" cy="914401"/>
          </a:xfrm>
        </p:spPr>
        <p:txBody>
          <a:bodyPr/>
          <a:lstStyle/>
          <a:p>
            <a:r>
              <a:rPr lang="en-US" dirty="0"/>
              <a:t>Market risks and other uncertainties</a:t>
            </a:r>
          </a:p>
        </p:txBody>
      </p:sp>
    </p:spTree>
    <p:extLst>
      <p:ext uri="{BB962C8B-B14F-4D97-AF65-F5344CB8AC3E}">
        <p14:creationId xmlns:p14="http://schemas.microsoft.com/office/powerpoint/2010/main" val="12392054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715962"/>
          </a:xfrm>
        </p:spPr>
        <p:txBody>
          <a:bodyPr>
            <a:normAutofit/>
          </a:bodyPr>
          <a:lstStyle/>
          <a:p>
            <a:r>
              <a:rPr lang="en-US" dirty="0" smtClean="0"/>
              <a:t>Risk Management</a:t>
            </a:r>
            <a:endParaRPr lang="en-US" dirty="0"/>
          </a:p>
        </p:txBody>
      </p:sp>
      <p:sp>
        <p:nvSpPr>
          <p:cNvPr id="4" name="TextBox 3"/>
          <p:cNvSpPr txBox="1"/>
          <p:nvPr/>
        </p:nvSpPr>
        <p:spPr>
          <a:xfrm>
            <a:off x="304800" y="1327546"/>
            <a:ext cx="8458200" cy="4616648"/>
          </a:xfrm>
          <a:prstGeom prst="rect">
            <a:avLst/>
          </a:prstGeom>
          <a:noFill/>
        </p:spPr>
        <p:txBody>
          <a:bodyPr wrap="square" rtlCol="0">
            <a:spAutoFit/>
          </a:bodyPr>
          <a:lstStyle/>
          <a:p>
            <a:pPr marL="285750" indent="-285750">
              <a:lnSpc>
                <a:spcPct val="150000"/>
              </a:lnSpc>
              <a:buFont typeface="Arial" pitchFamily="34" charset="0"/>
              <a:buChar char="•"/>
            </a:pPr>
            <a:r>
              <a:rPr lang="en-US" sz="2800" dirty="0" smtClean="0"/>
              <a:t>Big company size, strong capital structure, and the complementary nature of 3 segments business       reduce the risk  from changes in commodity prices and currency rates</a:t>
            </a:r>
          </a:p>
          <a:p>
            <a:pPr marL="285750" indent="-285750">
              <a:lnSpc>
                <a:spcPct val="150000"/>
              </a:lnSpc>
              <a:buFont typeface="Arial" pitchFamily="34" charset="0"/>
              <a:buChar char="•"/>
            </a:pPr>
            <a:r>
              <a:rPr lang="en-US" sz="2800" dirty="0" smtClean="0"/>
              <a:t>Financial strength and debt </a:t>
            </a:r>
            <a:r>
              <a:rPr lang="en-US" sz="2800" dirty="0"/>
              <a:t>capacity (Deb/total capital was only 9</a:t>
            </a:r>
            <a:r>
              <a:rPr lang="en-US" sz="2800" dirty="0" smtClean="0"/>
              <a:t>% in 2011)</a:t>
            </a:r>
          </a:p>
          <a:p>
            <a:pPr marL="285750" indent="-285750">
              <a:lnSpc>
                <a:spcPct val="150000"/>
              </a:lnSpc>
              <a:buFont typeface="Arial" pitchFamily="34" charset="0"/>
              <a:buChar char="•"/>
            </a:pPr>
            <a:r>
              <a:rPr lang="en-US" sz="2800" dirty="0" smtClean="0"/>
              <a:t>Progress large capital projects in a phased manner           adjustments can be made when significant changes occur</a:t>
            </a:r>
            <a:endParaRPr lang="en-CA" sz="2800" dirty="0"/>
          </a:p>
        </p:txBody>
      </p:sp>
      <p:sp>
        <p:nvSpPr>
          <p:cNvPr id="5" name="Right Arrow 4"/>
          <p:cNvSpPr/>
          <p:nvPr/>
        </p:nvSpPr>
        <p:spPr>
          <a:xfrm>
            <a:off x="7499577" y="4869160"/>
            <a:ext cx="381000" cy="250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ight Arrow 6"/>
          <p:cNvSpPr/>
          <p:nvPr/>
        </p:nvSpPr>
        <p:spPr>
          <a:xfrm>
            <a:off x="6804248" y="2276872"/>
            <a:ext cx="381000" cy="250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04554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6248400" cy="1015663"/>
          </a:xfrm>
          <a:prstGeom prst="rect">
            <a:avLst/>
          </a:prstGeom>
          <a:noFill/>
        </p:spPr>
        <p:txBody>
          <a:bodyPr wrap="square" rtlCol="0">
            <a:spAutoFit/>
          </a:bodyPr>
          <a:lstStyle/>
          <a:p>
            <a:r>
              <a:rPr lang="en-US" sz="3000" dirty="0" smtClean="0">
                <a:latin typeface="+mj-lt"/>
              </a:rPr>
              <a:t>BUSINESS SEGMENTS PERFORMANCE - Q3</a:t>
            </a:r>
            <a:endParaRPr lang="en-CA" sz="3000" dirty="0">
              <a:latin typeface="+mj-lt"/>
            </a:endParaRPr>
          </a:p>
        </p:txBody>
      </p:sp>
      <p:pic>
        <p:nvPicPr>
          <p:cNvPr id="4098" name="Picture 2" descr="C:\Users\User\Desktop\b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09" y="1981200"/>
            <a:ext cx="9289551" cy="472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809" y="2083012"/>
            <a:ext cx="1310148" cy="26691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5810250"/>
            <a:ext cx="9132065" cy="1905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792" y="6400800"/>
            <a:ext cx="9132065" cy="1905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248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772400" cy="868362"/>
          </a:xfrm>
        </p:spPr>
        <p:txBody>
          <a:bodyPr/>
          <a:lstStyle/>
          <a:p>
            <a:r>
              <a:rPr lang="en-US" dirty="0"/>
              <a:t>BUSINESS SEGMENTS </a:t>
            </a:r>
            <a:r>
              <a:rPr lang="en-US" dirty="0" smtClean="0"/>
              <a:t>STATEMENTS- annual</a:t>
            </a:r>
            <a:r>
              <a:rPr lang="en-CA" dirty="0"/>
              <a:t/>
            </a:r>
            <a:br>
              <a:rPr lang="en-CA" dirty="0"/>
            </a:br>
            <a:endParaRPr lang="en-CA" dirty="0"/>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9280" y="962131"/>
            <a:ext cx="9144000" cy="5895869"/>
          </a:xfrm>
          <a:prstGeom prst="rect">
            <a:avLst/>
          </a:prstGeom>
        </p:spPr>
      </p:pic>
      <p:sp>
        <p:nvSpPr>
          <p:cNvPr id="5" name="Rectangle 4"/>
          <p:cNvSpPr/>
          <p:nvPr/>
        </p:nvSpPr>
        <p:spPr>
          <a:xfrm>
            <a:off x="0" y="5230717"/>
            <a:ext cx="9144000" cy="1905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 y="6343089"/>
            <a:ext cx="9269819" cy="42048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8844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418" y="45720"/>
            <a:ext cx="7704582" cy="792480"/>
          </a:xfrm>
        </p:spPr>
        <p:txBody>
          <a:bodyPr/>
          <a:lstStyle/>
          <a:p>
            <a:r>
              <a:rPr lang="en-US" sz="3200" dirty="0" smtClean="0"/>
              <a:t>Management</a:t>
            </a:r>
            <a:endParaRPr lang="en-US" sz="3200" dirty="0"/>
          </a:p>
        </p:txBody>
      </p:sp>
      <p:sp>
        <p:nvSpPr>
          <p:cNvPr id="3" name="Content Placeholder 2"/>
          <p:cNvSpPr>
            <a:spLocks noGrp="1"/>
          </p:cNvSpPr>
          <p:nvPr>
            <p:ph sz="quarter" idx="13"/>
          </p:nvPr>
        </p:nvSpPr>
        <p:spPr>
          <a:xfrm>
            <a:off x="381000" y="1145381"/>
            <a:ext cx="5562600" cy="5043488"/>
          </a:xfrm>
          <a:prstGeom prst="rect">
            <a:avLst/>
          </a:prstGeom>
        </p:spPr>
        <p:txBody>
          <a:bodyPr>
            <a:normAutofit/>
          </a:bodyPr>
          <a:lstStyle/>
          <a:p>
            <a:pPr marL="0" indent="0">
              <a:buNone/>
            </a:pPr>
            <a:r>
              <a:rPr lang="en-US" sz="2800" b="1" dirty="0" smtClean="0"/>
              <a:t>Bruce March</a:t>
            </a:r>
          </a:p>
          <a:p>
            <a:r>
              <a:rPr lang="en-US" sz="2800" dirty="0" smtClean="0"/>
              <a:t>Chairman, President, and CEO since 2008</a:t>
            </a:r>
          </a:p>
          <a:p>
            <a:r>
              <a:rPr lang="en-US" sz="2800" dirty="0"/>
              <a:t>Joined Mobil Oil in 1980</a:t>
            </a:r>
          </a:p>
          <a:p>
            <a:r>
              <a:rPr lang="en-US" sz="2800" dirty="0"/>
              <a:t>Director, refining Europe/Africa/Middle East with ExxonMobil Petroleum &amp; Chemicals BVBA in Belgium in 2007</a:t>
            </a:r>
          </a:p>
          <a:p>
            <a:r>
              <a:rPr lang="en-US" sz="2800" dirty="0" smtClean="0"/>
              <a:t>Graduate of the Rochester Institute of Technology</a:t>
            </a:r>
          </a:p>
        </p:txBody>
      </p:sp>
      <p:pic>
        <p:nvPicPr>
          <p:cNvPr id="1026" name="Picture 2" descr="C:\Users\jmc29\Desktop\ce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066800"/>
            <a:ext cx="222885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mc29\Desktop\ed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8456" y="3962400"/>
            <a:ext cx="3000375"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67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762000"/>
            <a:ext cx="5486400" cy="5562600"/>
          </a:xfrm>
          <a:prstGeom prst="rect">
            <a:avLst/>
          </a:prstGeom>
        </p:spPr>
        <p:txBody>
          <a:bodyPr>
            <a:normAutofit/>
          </a:bodyPr>
          <a:lstStyle/>
          <a:p>
            <a:pPr marL="0" indent="0">
              <a:buNone/>
            </a:pPr>
            <a:r>
              <a:rPr lang="en-US" sz="2800" b="1" dirty="0" smtClean="0"/>
              <a:t>T. G. (Glenn) Scott</a:t>
            </a:r>
          </a:p>
          <a:p>
            <a:pPr marL="0" indent="0">
              <a:buNone/>
            </a:pPr>
            <a:endParaRPr lang="en-US" sz="2800" b="1" dirty="0" smtClean="0"/>
          </a:p>
          <a:p>
            <a:r>
              <a:rPr lang="en-US" sz="2800" dirty="0" smtClean="0"/>
              <a:t>Senior vice-president, Resources division since June 2010</a:t>
            </a:r>
          </a:p>
          <a:p>
            <a:r>
              <a:rPr lang="en-US" sz="2800" dirty="0"/>
              <a:t>Joined Mobil Oil Corp. in 1986</a:t>
            </a:r>
          </a:p>
          <a:p>
            <a:r>
              <a:rPr lang="en-US" sz="2800" dirty="0"/>
              <a:t>Former President of ExxonMobil Canada Ltd. , and Production Manager for ExxonMobil Canada East in 2006</a:t>
            </a:r>
          </a:p>
          <a:p>
            <a:r>
              <a:rPr lang="en-US" sz="2800" dirty="0" smtClean="0"/>
              <a:t>B. </a:t>
            </a:r>
            <a:r>
              <a:rPr lang="en-US" sz="2800" dirty="0" err="1"/>
              <a:t>S</a:t>
            </a:r>
            <a:r>
              <a:rPr lang="en-US" sz="2800" dirty="0" err="1" smtClean="0"/>
              <a:t>c</a:t>
            </a:r>
            <a:r>
              <a:rPr lang="en-US" sz="2800" dirty="0" smtClean="0"/>
              <a:t> of Texas A&amp;M University</a:t>
            </a:r>
          </a:p>
        </p:txBody>
      </p:sp>
      <p:pic>
        <p:nvPicPr>
          <p:cNvPr id="2050" name="Picture 2" descr="C:\Users\jmc29\Desktop\ddc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718" y="609600"/>
            <a:ext cx="220027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mc29\Desktop\dcv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4832" y="3962400"/>
            <a:ext cx="29908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943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6200" y="609600"/>
            <a:ext cx="5791200" cy="5943600"/>
          </a:xfrm>
          <a:prstGeom prst="rect">
            <a:avLst/>
          </a:prstGeom>
        </p:spPr>
        <p:txBody>
          <a:bodyPr>
            <a:normAutofit fontScale="92500" lnSpcReduction="10000"/>
          </a:bodyPr>
          <a:lstStyle/>
          <a:p>
            <a:pPr marL="0" indent="0">
              <a:buNone/>
            </a:pPr>
            <a:r>
              <a:rPr lang="en-US" sz="2800" b="1" dirty="0" smtClean="0"/>
              <a:t>Paul </a:t>
            </a:r>
            <a:r>
              <a:rPr lang="en-US" sz="2800" b="1" dirty="0" err="1" smtClean="0"/>
              <a:t>Masschelin</a:t>
            </a:r>
            <a:endParaRPr lang="en-US" sz="2800" b="1" dirty="0" smtClean="0"/>
          </a:p>
          <a:p>
            <a:pPr marL="0" indent="0">
              <a:buNone/>
            </a:pPr>
            <a:endParaRPr lang="en-US" sz="2800" b="1" dirty="0" smtClean="0"/>
          </a:p>
          <a:p>
            <a:r>
              <a:rPr lang="en-US" sz="2800" b="1" dirty="0" smtClean="0"/>
              <a:t>CFO</a:t>
            </a:r>
            <a:r>
              <a:rPr lang="en-US" sz="2800" dirty="0" smtClean="0"/>
              <a:t>, Senior Vice-President of Finance &amp; Administration, and Controller since May 2010</a:t>
            </a:r>
          </a:p>
          <a:p>
            <a:r>
              <a:rPr lang="en-US" sz="2800" dirty="0"/>
              <a:t>Joined Exxon in Belgium in 1980</a:t>
            </a:r>
          </a:p>
          <a:p>
            <a:r>
              <a:rPr lang="en-US" sz="2800" dirty="0" smtClean="0"/>
              <a:t>Controller of ExxonMobil refining and supply, also downstream controller of ExxonMobil research and engineering in 2007</a:t>
            </a:r>
          </a:p>
          <a:p>
            <a:r>
              <a:rPr lang="en-US" sz="2800" dirty="0" smtClean="0"/>
              <a:t>MBA </a:t>
            </a:r>
            <a:r>
              <a:rPr lang="en-US" sz="2800" dirty="0"/>
              <a:t>from Catholic University (Belgium)</a:t>
            </a:r>
          </a:p>
          <a:p>
            <a:r>
              <a:rPr lang="en-US" sz="2800" dirty="0"/>
              <a:t>Bachelor of commercial engineering and actuarial sciences</a:t>
            </a:r>
          </a:p>
          <a:p>
            <a:endParaRPr lang="en-US" sz="2800" dirty="0" smtClean="0"/>
          </a:p>
        </p:txBody>
      </p:sp>
      <p:pic>
        <p:nvPicPr>
          <p:cNvPr id="3074" name="Picture 2" descr="C:\Users\jmc29\Desktop\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3810000"/>
            <a:ext cx="2981325" cy="27336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mc29\Desktop\cgui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2675" y="609600"/>
            <a:ext cx="2257425"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37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457200"/>
            <a:ext cx="5334000" cy="6172200"/>
          </a:xfrm>
          <a:prstGeom prst="rect">
            <a:avLst/>
          </a:prstGeom>
        </p:spPr>
        <p:txBody>
          <a:bodyPr>
            <a:normAutofit fontScale="92500" lnSpcReduction="10000"/>
          </a:bodyPr>
          <a:lstStyle/>
          <a:p>
            <a:pPr marL="0" indent="0">
              <a:buNone/>
            </a:pPr>
            <a:r>
              <a:rPr lang="en-US" sz="3600" dirty="0" smtClean="0"/>
              <a:t>Brian Livingston</a:t>
            </a:r>
          </a:p>
          <a:p>
            <a:pPr marL="0" indent="0">
              <a:buNone/>
            </a:pPr>
            <a:endParaRPr lang="en-US" sz="3200" dirty="0" smtClean="0"/>
          </a:p>
          <a:p>
            <a:r>
              <a:rPr lang="en-US" sz="3200" dirty="0" smtClean="0"/>
              <a:t>Vice-president, general counsel and corporate secretary since 2004</a:t>
            </a:r>
          </a:p>
          <a:p>
            <a:r>
              <a:rPr lang="en-US" sz="3200" dirty="0" smtClean="0"/>
              <a:t>Joined Imperial Oil in 1985</a:t>
            </a:r>
          </a:p>
          <a:p>
            <a:r>
              <a:rPr lang="en-US" sz="3200" dirty="0"/>
              <a:t>Former vice-president and general counsel in 2002</a:t>
            </a:r>
          </a:p>
          <a:p>
            <a:r>
              <a:rPr lang="en-US" sz="3200" dirty="0" smtClean="0"/>
              <a:t>Bachelor of law from U of Toronto, Bachelor of mechanical engineering from Queen’s University</a:t>
            </a:r>
          </a:p>
        </p:txBody>
      </p:sp>
      <p:pic>
        <p:nvPicPr>
          <p:cNvPr id="6146" name="Picture 2" descr="C:\Users\jmc29\Desktop\y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4749" y="304800"/>
            <a:ext cx="223837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mc29\Desktop\tttt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364" y="3810000"/>
            <a:ext cx="3057144" cy="252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481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924800" cy="1143000"/>
          </a:xfrm>
        </p:spPr>
        <p:txBody>
          <a:bodyPr/>
          <a:lstStyle/>
          <a:p>
            <a:r>
              <a:rPr lang="en-US" dirty="0" smtClean="0"/>
              <a:t>Phil </a:t>
            </a:r>
            <a:r>
              <a:rPr lang="en-US" dirty="0" err="1" smtClean="0"/>
              <a:t>dranse</a:t>
            </a:r>
            <a:endParaRPr lang="en-US" dirty="0"/>
          </a:p>
        </p:txBody>
      </p:sp>
      <p:sp>
        <p:nvSpPr>
          <p:cNvPr id="3" name="Content Placeholder 2"/>
          <p:cNvSpPr>
            <a:spLocks noGrp="1"/>
          </p:cNvSpPr>
          <p:nvPr>
            <p:ph sz="quarter" idx="13"/>
          </p:nvPr>
        </p:nvSpPr>
        <p:spPr>
          <a:xfrm>
            <a:off x="152400" y="1447800"/>
            <a:ext cx="5867400" cy="4953000"/>
          </a:xfrm>
          <a:prstGeom prst="rect">
            <a:avLst/>
          </a:prstGeom>
        </p:spPr>
        <p:txBody>
          <a:bodyPr>
            <a:normAutofit/>
          </a:bodyPr>
          <a:lstStyle/>
          <a:p>
            <a:r>
              <a:rPr lang="en-US" sz="2800" dirty="0" smtClean="0"/>
              <a:t>Treasurer since Aug. 2012</a:t>
            </a:r>
          </a:p>
          <a:p>
            <a:r>
              <a:rPr lang="en-US" sz="2800" dirty="0" smtClean="0"/>
              <a:t>Joined Exxon in England in 1976</a:t>
            </a:r>
          </a:p>
          <a:p>
            <a:r>
              <a:rPr lang="en-US" sz="2800" dirty="0" smtClean="0"/>
              <a:t>Joined Imperial Oil in the Chemicals business in Alberta in 1982</a:t>
            </a:r>
          </a:p>
          <a:p>
            <a:r>
              <a:rPr lang="en-US" sz="2800" dirty="0" smtClean="0"/>
              <a:t>Transferring to Corporate Treasurers in 1992</a:t>
            </a:r>
          </a:p>
          <a:p>
            <a:r>
              <a:rPr lang="en-US" sz="2800" dirty="0" smtClean="0"/>
              <a:t>Bachelor of Science in Chemical Engineering from </a:t>
            </a:r>
            <a:r>
              <a:rPr lang="en-US" sz="2800" dirty="0" err="1" smtClean="0"/>
              <a:t>Loughborough</a:t>
            </a:r>
            <a:r>
              <a:rPr lang="en-US" sz="2800" dirty="0" smtClean="0"/>
              <a:t> University</a:t>
            </a:r>
            <a:endParaRPr lang="en-US" sz="2800" dirty="0"/>
          </a:p>
        </p:txBody>
      </p:sp>
      <p:pic>
        <p:nvPicPr>
          <p:cNvPr id="2050" name="Picture 2" descr="C:\Users\jmc29\Desktop\d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1371600"/>
            <a:ext cx="2276475"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2848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09800"/>
            <a:ext cx="7924800" cy="1143000"/>
          </a:xfrm>
        </p:spPr>
        <p:txBody>
          <a:bodyPr/>
          <a:lstStyle/>
          <a:p>
            <a:pPr algn="ctr"/>
            <a:r>
              <a:rPr lang="en-US" sz="3200" dirty="0" smtClean="0"/>
              <a:t>Financial statements</a:t>
            </a:r>
            <a:endParaRPr lang="en-US" sz="3200" dirty="0"/>
          </a:p>
        </p:txBody>
      </p:sp>
    </p:spTree>
    <p:extLst>
      <p:ext uri="{BB962C8B-B14F-4D97-AF65-F5344CB8AC3E}">
        <p14:creationId xmlns:p14="http://schemas.microsoft.com/office/powerpoint/2010/main" val="1359354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a:normAutofit fontScale="90000"/>
          </a:bodyPr>
          <a:lstStyle/>
          <a:p>
            <a:r>
              <a:rPr lang="en-CA" dirty="0" smtClean="0"/>
              <a:t>Crude Oil &amp; Gas Industry Value Chain</a:t>
            </a:r>
            <a:endParaRPr lang="en-US" dirty="0"/>
          </a:p>
        </p:txBody>
      </p:sp>
      <p:graphicFrame>
        <p:nvGraphicFramePr>
          <p:cNvPr id="5" name="Content Placeholder 4"/>
          <p:cNvGraphicFramePr>
            <a:graphicFrameLocks noGrp="1"/>
          </p:cNvGraphicFramePr>
          <p:nvPr>
            <p:ph idx="1"/>
          </p:nvPr>
        </p:nvGraphicFramePr>
        <p:xfrm>
          <a:off x="1676400" y="1600200"/>
          <a:ext cx="7010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304800" y="2895600"/>
          <a:ext cx="1295400" cy="299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495"/>
            <a:ext cx="7620000" cy="667305"/>
          </a:xfrm>
        </p:spPr>
        <p:txBody>
          <a:bodyPr>
            <a:normAutofit/>
          </a:bodyPr>
          <a:lstStyle/>
          <a:p>
            <a:r>
              <a:rPr lang="en-US" dirty="0" smtClean="0"/>
              <a:t>q3 Balance Sheet</a:t>
            </a:r>
            <a:endParaRPr lang="en-US" dirty="0"/>
          </a:p>
        </p:txBody>
      </p:sp>
      <p:pic>
        <p:nvPicPr>
          <p:cNvPr id="1026" name="Picture 2" descr="C:\Users\User\Desktop\b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6356676" cy="6159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73" y="3212976"/>
            <a:ext cx="6317241" cy="2541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015" y="5193196"/>
            <a:ext cx="6310000" cy="1800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509892" y="4744579"/>
            <a:ext cx="2657590" cy="2092881"/>
          </a:xfrm>
          <a:prstGeom prst="rect">
            <a:avLst/>
          </a:prstGeom>
          <a:noFill/>
        </p:spPr>
        <p:txBody>
          <a:bodyPr wrap="square" rtlCol="0">
            <a:spAutoFit/>
          </a:bodyPr>
          <a:lstStyle/>
          <a:p>
            <a:pPr marL="285750" indent="-285750">
              <a:buFont typeface="Arial" pitchFamily="34" charset="0"/>
              <a:buChar char="•"/>
            </a:pPr>
            <a:r>
              <a:rPr lang="en-US" sz="1300" dirty="0" smtClean="0"/>
              <a:t>Employee retirement benefits</a:t>
            </a:r>
          </a:p>
          <a:p>
            <a:pPr algn="r"/>
            <a:r>
              <a:rPr lang="en-US" sz="1300" dirty="0" smtClean="0"/>
              <a:t>                                      2,456</a:t>
            </a:r>
          </a:p>
          <a:p>
            <a:pPr marL="285750" indent="-285750">
              <a:buFont typeface="Arial" pitchFamily="34" charset="0"/>
              <a:buChar char="•"/>
            </a:pPr>
            <a:r>
              <a:rPr lang="en-US" sz="1300" dirty="0" smtClean="0"/>
              <a:t>Asset retirement obligations and other environmental liabilities </a:t>
            </a:r>
          </a:p>
          <a:p>
            <a:pPr algn="r"/>
            <a:r>
              <a:rPr lang="en-US" sz="1300" dirty="0" smtClean="0"/>
              <a:t>                       919</a:t>
            </a:r>
          </a:p>
          <a:p>
            <a:pPr marL="285750" indent="-285750">
              <a:buFont typeface="Arial" pitchFamily="34" charset="0"/>
              <a:buChar char="•"/>
            </a:pPr>
            <a:r>
              <a:rPr lang="en-US" sz="1300" dirty="0" smtClean="0"/>
              <a:t>Share-based incentive compensation liabilities</a:t>
            </a:r>
          </a:p>
          <a:p>
            <a:pPr algn="r"/>
            <a:r>
              <a:rPr lang="en-US" sz="1300" dirty="0" smtClean="0"/>
              <a:t> 175</a:t>
            </a:r>
          </a:p>
          <a:p>
            <a:pPr marL="285750" indent="-285750">
              <a:buFont typeface="Arial" pitchFamily="34" charset="0"/>
              <a:buChar char="•"/>
            </a:pPr>
            <a:r>
              <a:rPr lang="en-US" sz="1300" dirty="0" smtClean="0"/>
              <a:t>Other obligations        </a:t>
            </a:r>
          </a:p>
          <a:p>
            <a:pPr algn="r"/>
            <a:r>
              <a:rPr lang="en-US" sz="1300" dirty="0" smtClean="0"/>
              <a:t>  198</a:t>
            </a:r>
            <a:endParaRPr lang="en-US" sz="1300" dirty="0"/>
          </a:p>
        </p:txBody>
      </p:sp>
      <p:sp>
        <p:nvSpPr>
          <p:cNvPr id="7" name="Right Arrow 6"/>
          <p:cNvSpPr/>
          <p:nvPr/>
        </p:nvSpPr>
        <p:spPr>
          <a:xfrm>
            <a:off x="6322014" y="5193196"/>
            <a:ext cx="266209" cy="23402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41" y="1700808"/>
            <a:ext cx="6328255" cy="12706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007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762000"/>
          </a:xfrm>
        </p:spPr>
        <p:txBody>
          <a:bodyPr/>
          <a:lstStyle/>
          <a:p>
            <a:r>
              <a:rPr lang="en-US" dirty="0" smtClean="0"/>
              <a:t>Annual Balance Sheet</a:t>
            </a:r>
            <a:endParaRPr lang="en-US" dirty="0"/>
          </a:p>
        </p:txBody>
      </p:sp>
      <p:pic>
        <p:nvPicPr>
          <p:cNvPr id="15362" name="Picture 2" descr="C:\Users\jmc29\Desktop\99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762000"/>
            <a:ext cx="6358128" cy="65983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78889" y="2514600"/>
            <a:ext cx="6610350" cy="304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07464" y="4419600"/>
            <a:ext cx="6610350" cy="381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78888" y="1371600"/>
            <a:ext cx="6638925" cy="2286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39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32"/>
            <a:ext cx="8079076" cy="685800"/>
          </a:xfrm>
        </p:spPr>
        <p:txBody>
          <a:bodyPr/>
          <a:lstStyle/>
          <a:p>
            <a:r>
              <a:rPr lang="en-US" dirty="0" smtClean="0"/>
              <a:t>annual Income Statement</a:t>
            </a:r>
            <a:endParaRPr lang="en-US" dirty="0"/>
          </a:p>
        </p:txBody>
      </p:sp>
      <p:pic>
        <p:nvPicPr>
          <p:cNvPr id="14338" name="Picture 2" descr="C:\Users\jmc29\Desktop\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852" y="874776"/>
            <a:ext cx="7500369" cy="59832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33854" y="1439798"/>
            <a:ext cx="7500369" cy="23660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9950" y="4724400"/>
            <a:ext cx="7494272" cy="381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39952" y="5438774"/>
            <a:ext cx="7494271" cy="2000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607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01000" cy="762000"/>
          </a:xfrm>
        </p:spPr>
        <p:txBody>
          <a:bodyPr/>
          <a:lstStyle/>
          <a:p>
            <a:r>
              <a:rPr lang="en-US" dirty="0" smtClean="0"/>
              <a:t>Q3 Income Statement</a:t>
            </a:r>
            <a:endParaRPr lang="en-US" dirty="0"/>
          </a:p>
        </p:txBody>
      </p:sp>
      <p:pic>
        <p:nvPicPr>
          <p:cNvPr id="2050" name="Picture 2" descr="C:\Users\User\Desktop\Cap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900" y="639762"/>
            <a:ext cx="8207376" cy="62182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 y="4648200"/>
            <a:ext cx="8382000" cy="28659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764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001000" cy="685800"/>
          </a:xfrm>
        </p:spPr>
        <p:txBody>
          <a:bodyPr/>
          <a:lstStyle/>
          <a:p>
            <a:r>
              <a:rPr lang="en-US" dirty="0" smtClean="0"/>
              <a:t>annual Cash Flow Statement</a:t>
            </a:r>
            <a:endParaRPr lang="en-US" dirty="0"/>
          </a:p>
        </p:txBody>
      </p:sp>
      <p:pic>
        <p:nvPicPr>
          <p:cNvPr id="17410" name="Picture 2" descr="C:\Users\jmc29\Desktop\ghjk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609600"/>
            <a:ext cx="7202488" cy="66595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0" y="3200400"/>
            <a:ext cx="7696200" cy="28659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3791695"/>
            <a:ext cx="7696200" cy="14768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164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7696200" cy="685800"/>
          </a:xfrm>
        </p:spPr>
        <p:txBody>
          <a:bodyPr/>
          <a:lstStyle/>
          <a:p>
            <a:r>
              <a:rPr lang="en-US" dirty="0" smtClean="0"/>
              <a:t>q3 Cash Flow Statement</a:t>
            </a:r>
            <a:endParaRPr lang="en-US" dirty="0"/>
          </a:p>
        </p:txBody>
      </p:sp>
      <p:pic>
        <p:nvPicPr>
          <p:cNvPr id="3074" name="Picture 2" descr="C:\Users\User\Desktop\c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787400"/>
            <a:ext cx="65532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87624" y="4725144"/>
            <a:ext cx="5544616" cy="28803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15616" y="3356992"/>
            <a:ext cx="7056784" cy="2160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51620" y="4284721"/>
            <a:ext cx="6984776" cy="21522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63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54"/>
            <a:ext cx="8077200" cy="879546"/>
          </a:xfrm>
        </p:spPr>
        <p:txBody>
          <a:bodyPr/>
          <a:lstStyle/>
          <a:p>
            <a:r>
              <a:rPr lang="en-US" dirty="0" smtClean="0"/>
              <a:t>Financial summary- Annual</a:t>
            </a:r>
            <a:endParaRPr lang="en-US" dirty="0"/>
          </a:p>
        </p:txBody>
      </p:sp>
      <p:pic>
        <p:nvPicPr>
          <p:cNvPr id="13314" name="Picture 2" descr="C:\Users\jmc29\Desktop\777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649" y="993048"/>
            <a:ext cx="8817634" cy="6086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966" y="3655055"/>
            <a:ext cx="5236234" cy="381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3966" y="4672642"/>
            <a:ext cx="5216106" cy="304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19901814">
            <a:off x="2859760" y="4112606"/>
            <a:ext cx="1676400" cy="430887"/>
          </a:xfrm>
          <a:prstGeom prst="rect">
            <a:avLst/>
          </a:prstGeom>
          <a:noFill/>
        </p:spPr>
        <p:txBody>
          <a:bodyPr wrap="square" rtlCol="0">
            <a:spAutoFit/>
          </a:bodyPr>
          <a:lstStyle/>
          <a:p>
            <a:r>
              <a:rPr lang="en-US" sz="2200" b="1" dirty="0" smtClean="0">
                <a:solidFill>
                  <a:srgbClr val="0070C0"/>
                </a:solidFill>
              </a:rPr>
              <a:t>Zero net debt</a:t>
            </a:r>
            <a:endParaRPr lang="en-US" sz="2200" b="1" dirty="0">
              <a:solidFill>
                <a:srgbClr val="0070C0"/>
              </a:solidFill>
            </a:endParaRPr>
          </a:p>
        </p:txBody>
      </p:sp>
    </p:spTree>
    <p:extLst>
      <p:ext uri="{BB962C8B-B14F-4D97-AF65-F5344CB8AC3E}">
        <p14:creationId xmlns:p14="http://schemas.microsoft.com/office/powerpoint/2010/main" val="3475802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696200" cy="868362"/>
          </a:xfrm>
        </p:spPr>
        <p:txBody>
          <a:bodyPr/>
          <a:lstStyle/>
          <a:p>
            <a:r>
              <a:rPr lang="en-US" dirty="0" smtClean="0"/>
              <a:t>Recommendation</a:t>
            </a:r>
            <a:endParaRPr lang="en-US" dirty="0"/>
          </a:p>
        </p:txBody>
      </p:sp>
      <p:sp>
        <p:nvSpPr>
          <p:cNvPr id="3" name="Content Placeholder 2"/>
          <p:cNvSpPr>
            <a:spLocks noGrp="1"/>
          </p:cNvSpPr>
          <p:nvPr>
            <p:ph sz="quarter" idx="13"/>
          </p:nvPr>
        </p:nvSpPr>
        <p:spPr>
          <a:xfrm>
            <a:off x="609600" y="1600200"/>
            <a:ext cx="7924800" cy="4114800"/>
          </a:xfrm>
          <a:prstGeom prst="rect">
            <a:avLst/>
          </a:prstGeom>
        </p:spPr>
        <p:txBody>
          <a:bodyPr>
            <a:normAutofit/>
          </a:bodyPr>
          <a:lstStyle/>
          <a:p>
            <a:pPr marL="0" indent="0" algn="ctr">
              <a:buNone/>
            </a:pPr>
            <a:r>
              <a:rPr lang="en-US" sz="4800" dirty="0" smtClean="0"/>
              <a:t>HOLD!</a:t>
            </a:r>
            <a:endParaRPr lang="en-US" sz="4800" dirty="0"/>
          </a:p>
        </p:txBody>
      </p:sp>
    </p:spTree>
    <p:extLst>
      <p:ext uri="{BB962C8B-B14F-4D97-AF65-F5344CB8AC3E}">
        <p14:creationId xmlns:p14="http://schemas.microsoft.com/office/powerpoint/2010/main" val="3749365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02 at 10.54.0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5609" y="986205"/>
            <a:ext cx="5323528" cy="4085498"/>
          </a:xfrm>
          <a:prstGeom prst="rect">
            <a:avLst/>
          </a:prstGeom>
        </p:spPr>
      </p:pic>
    </p:spTree>
    <p:extLst>
      <p:ext uri="{BB962C8B-B14F-4D97-AF65-F5344CB8AC3E}">
        <p14:creationId xmlns:p14="http://schemas.microsoft.com/office/powerpoint/2010/main" val="371041161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2-11-03 at 12.23.48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917730"/>
            <a:ext cx="8253974" cy="5895646"/>
          </a:xfrm>
          <a:prstGeom prst="rect">
            <a:avLst/>
          </a:prstGeom>
        </p:spPr>
      </p:pic>
      <p:sp>
        <p:nvSpPr>
          <p:cNvPr id="2" name="Title 1"/>
          <p:cNvSpPr>
            <a:spLocks noGrp="1"/>
          </p:cNvSpPr>
          <p:nvPr>
            <p:ph type="title"/>
          </p:nvPr>
        </p:nvSpPr>
        <p:spPr>
          <a:xfrm>
            <a:off x="441522" y="-117362"/>
            <a:ext cx="8229600" cy="1143000"/>
          </a:xfrm>
        </p:spPr>
        <p:txBody>
          <a:bodyPr/>
          <a:lstStyle/>
          <a:p>
            <a:r>
              <a:rPr lang="en-US" altLang="zh-CN" dirty="0" smtClean="0"/>
              <a:t>Financial Snapshot</a:t>
            </a:r>
            <a:endParaRPr lang="en-US" dirty="0"/>
          </a:p>
        </p:txBody>
      </p:sp>
      <p:sp>
        <p:nvSpPr>
          <p:cNvPr id="5" name="TextBox 4"/>
          <p:cNvSpPr txBox="1"/>
          <p:nvPr/>
        </p:nvSpPr>
        <p:spPr>
          <a:xfrm>
            <a:off x="3590167" y="6115164"/>
            <a:ext cx="4500869" cy="461665"/>
          </a:xfrm>
          <a:prstGeom prst="rect">
            <a:avLst/>
          </a:prstGeom>
          <a:noFill/>
        </p:spPr>
        <p:txBody>
          <a:bodyPr wrap="square" rtlCol="0">
            <a:spAutoFit/>
          </a:bodyPr>
          <a:lstStyle/>
          <a:p>
            <a:r>
              <a:rPr lang="en-US" sz="2400" dirty="0" smtClean="0">
                <a:solidFill>
                  <a:schemeClr val="bg1"/>
                </a:solidFill>
              </a:rPr>
              <a:t>Shares Outstanding: 484.5 million</a:t>
            </a:r>
            <a:endParaRPr lang="en-US" sz="2400" dirty="0">
              <a:solidFill>
                <a:schemeClr val="bg1"/>
              </a:solidFill>
            </a:endParaRPr>
          </a:p>
        </p:txBody>
      </p:sp>
      <p:sp>
        <p:nvSpPr>
          <p:cNvPr id="10" name="Rectangle 9"/>
          <p:cNvSpPr/>
          <p:nvPr/>
        </p:nvSpPr>
        <p:spPr>
          <a:xfrm>
            <a:off x="432826" y="6576829"/>
            <a:ext cx="2969228"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1000" y="5420072"/>
            <a:ext cx="2969228" cy="457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824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Upstream (Oil &amp; Gas)</a:t>
            </a:r>
            <a:endParaRPr lang="en-US" dirty="0"/>
          </a:p>
        </p:txBody>
      </p:sp>
      <p:sp>
        <p:nvSpPr>
          <p:cNvPr id="3" name="Content Placeholder 2"/>
          <p:cNvSpPr>
            <a:spLocks noGrp="1"/>
          </p:cNvSpPr>
          <p:nvPr>
            <p:ph idx="1"/>
          </p:nvPr>
        </p:nvSpPr>
        <p:spPr/>
        <p:txBody>
          <a:bodyPr/>
          <a:lstStyle/>
          <a:p>
            <a:r>
              <a:rPr lang="en-CA" dirty="0" smtClean="0"/>
              <a:t>Exploration: using technology to find new oil and gas resources.</a:t>
            </a:r>
          </a:p>
          <a:p>
            <a:r>
              <a:rPr lang="en-CA" dirty="0" smtClean="0"/>
              <a:t>Production: bringing the oil and gas to the surface. Production begins after the well is drilled. </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478"/>
            <a:ext cx="8229600" cy="1143000"/>
          </a:xfrm>
        </p:spPr>
        <p:txBody>
          <a:bodyPr>
            <a:normAutofit/>
          </a:bodyPr>
          <a:lstStyle/>
          <a:p>
            <a:r>
              <a:rPr lang="en-US" dirty="0" smtClean="0"/>
              <a:t>Stock Performance – 1 year</a:t>
            </a:r>
            <a:endParaRPr lang="en-US" dirty="0"/>
          </a:p>
        </p:txBody>
      </p:sp>
      <p:pic>
        <p:nvPicPr>
          <p:cNvPr id="4" name="Picture 3" descr="Screen shot 2012-11-03 at 12.30.52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56779"/>
            <a:ext cx="9281180" cy="4582291"/>
          </a:xfrm>
          <a:prstGeom prst="rect">
            <a:avLst/>
          </a:prstGeom>
        </p:spPr>
      </p:pic>
    </p:spTree>
    <p:extLst>
      <p:ext uri="{BB962C8B-B14F-4D97-AF65-F5344CB8AC3E}">
        <p14:creationId xmlns:p14="http://schemas.microsoft.com/office/powerpoint/2010/main" val="68689260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478"/>
            <a:ext cx="8229600" cy="1143000"/>
          </a:xfrm>
        </p:spPr>
        <p:txBody>
          <a:bodyPr>
            <a:normAutofit/>
          </a:bodyPr>
          <a:lstStyle/>
          <a:p>
            <a:r>
              <a:rPr lang="en-US" dirty="0" smtClean="0"/>
              <a:t>Stock Performance – 5 year</a:t>
            </a:r>
            <a:endParaRPr lang="en-US" dirty="0"/>
          </a:p>
        </p:txBody>
      </p:sp>
      <p:pic>
        <p:nvPicPr>
          <p:cNvPr id="5" name="Picture 4" descr="Screen shot 2012-11-03 at 12.34.12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2617"/>
            <a:ext cx="9144000" cy="4572000"/>
          </a:xfrm>
          <a:prstGeom prst="rect">
            <a:avLst/>
          </a:prstGeom>
        </p:spPr>
      </p:pic>
    </p:spTree>
    <p:extLst>
      <p:ext uri="{BB962C8B-B14F-4D97-AF65-F5344CB8AC3E}">
        <p14:creationId xmlns:p14="http://schemas.microsoft.com/office/powerpoint/2010/main" val="154814927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478"/>
            <a:ext cx="8229600" cy="1143000"/>
          </a:xfrm>
        </p:spPr>
        <p:txBody>
          <a:bodyPr>
            <a:normAutofit/>
          </a:bodyPr>
          <a:lstStyle/>
          <a:p>
            <a:r>
              <a:rPr lang="en-US" dirty="0" smtClean="0"/>
              <a:t>Stock Performance – 10 year</a:t>
            </a:r>
            <a:endParaRPr lang="en-US" dirty="0"/>
          </a:p>
        </p:txBody>
      </p:sp>
      <p:pic>
        <p:nvPicPr>
          <p:cNvPr id="5" name="Picture 4" descr="Screen shot 2012-11-03 at 12.37.3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40469"/>
            <a:ext cx="9144000" cy="4474723"/>
          </a:xfrm>
          <a:prstGeom prst="rect">
            <a:avLst/>
          </a:prstGeom>
        </p:spPr>
      </p:pic>
    </p:spTree>
    <p:extLst>
      <p:ext uri="{BB962C8B-B14F-4D97-AF65-F5344CB8AC3E}">
        <p14:creationId xmlns:p14="http://schemas.microsoft.com/office/powerpoint/2010/main" val="39437562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COS VS. S&amp;P/TSX </a:t>
            </a:r>
            <a:r>
              <a:rPr lang="en-US" dirty="0" err="1" smtClean="0"/>
              <a:t>Eq</a:t>
            </a:r>
            <a:r>
              <a:rPr lang="en-US" dirty="0" smtClean="0"/>
              <a:t> </a:t>
            </a:r>
            <a:r>
              <a:rPr lang="en-US" dirty="0" err="1" smtClean="0"/>
              <a:t>Wght</a:t>
            </a:r>
            <a:r>
              <a:rPr lang="en-US" dirty="0" smtClean="0"/>
              <a:t> Oil &amp; Gas</a:t>
            </a:r>
            <a:endParaRPr lang="en-US" dirty="0"/>
          </a:p>
        </p:txBody>
      </p:sp>
      <p:pic>
        <p:nvPicPr>
          <p:cNvPr id="4" name="Picture 3" descr="Screen shot 2012-11-03 at 3.59.02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35053"/>
            <a:ext cx="9144000" cy="4549310"/>
          </a:xfrm>
          <a:prstGeom prst="rect">
            <a:avLst/>
          </a:prstGeom>
        </p:spPr>
      </p:pic>
    </p:spTree>
    <p:extLst>
      <p:ext uri="{BB962C8B-B14F-4D97-AF65-F5344CB8AC3E}">
        <p14:creationId xmlns:p14="http://schemas.microsoft.com/office/powerpoint/2010/main" val="7489632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91296" y="7621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COS VS. S&amp;P/TSX Composite</a:t>
            </a:r>
            <a:endParaRPr lang="en-US" dirty="0"/>
          </a:p>
        </p:txBody>
      </p:sp>
      <p:pic>
        <p:nvPicPr>
          <p:cNvPr id="8" name="Picture 7" descr="Screen shot 2012-11-03 at 4.09.36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16855"/>
            <a:ext cx="9144000" cy="4509525"/>
          </a:xfrm>
          <a:prstGeom prst="rect">
            <a:avLst/>
          </a:prstGeom>
        </p:spPr>
      </p:pic>
    </p:spTree>
    <p:extLst>
      <p:ext uri="{BB962C8B-B14F-4D97-AF65-F5344CB8AC3E}">
        <p14:creationId xmlns:p14="http://schemas.microsoft.com/office/powerpoint/2010/main" val="252853894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82"/>
            <a:ext cx="8229600" cy="1143000"/>
          </a:xfrm>
        </p:spPr>
        <p:txBody>
          <a:bodyPr/>
          <a:lstStyle/>
          <a:p>
            <a:r>
              <a:rPr lang="en-US" dirty="0" smtClean="0"/>
              <a:t>Dividend History</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endParaRPr lang="en-US"/>
          </a:p>
        </p:txBody>
      </p:sp>
      <p:pic>
        <p:nvPicPr>
          <p:cNvPr id="5" name="Picture 4" descr="Screen shot 2012-11-03 at 1.13.0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396" y="1006531"/>
            <a:ext cx="8439150" cy="5836928"/>
          </a:xfrm>
          <a:prstGeom prst="rect">
            <a:avLst/>
          </a:prstGeom>
        </p:spPr>
      </p:pic>
    </p:spTree>
    <p:extLst>
      <p:ext uri="{BB962C8B-B14F-4D97-AF65-F5344CB8AC3E}">
        <p14:creationId xmlns:p14="http://schemas.microsoft.com/office/powerpoint/2010/main" val="217779802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03 at 4.07.58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556" y="357166"/>
            <a:ext cx="7113766" cy="6203204"/>
          </a:xfrm>
          <a:prstGeom prst="rect">
            <a:avLst/>
          </a:prstGeom>
        </p:spPr>
      </p:pic>
    </p:spTree>
    <p:extLst>
      <p:ext uri="{BB962C8B-B14F-4D97-AF65-F5344CB8AC3E}">
        <p14:creationId xmlns:p14="http://schemas.microsoft.com/office/powerpoint/2010/main" val="335224166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Company Overvie</a:t>
            </a:r>
            <a:r>
              <a:rPr lang="en-US" dirty="0"/>
              <a:t>w</a:t>
            </a:r>
          </a:p>
        </p:txBody>
      </p:sp>
      <p:sp>
        <p:nvSpPr>
          <p:cNvPr id="3" name="Content Placeholder 2"/>
          <p:cNvSpPr>
            <a:spLocks noGrp="1"/>
          </p:cNvSpPr>
          <p:nvPr>
            <p:ph idx="1"/>
          </p:nvPr>
        </p:nvSpPr>
        <p:spPr>
          <a:xfrm>
            <a:off x="1" y="1535900"/>
            <a:ext cx="9328212" cy="4990553"/>
          </a:xfrm>
          <a:prstGeom prst="rect">
            <a:avLst/>
          </a:prstGeom>
        </p:spPr>
        <p:txBody>
          <a:bodyPr>
            <a:normAutofit/>
          </a:bodyPr>
          <a:lstStyle/>
          <a:p>
            <a:r>
              <a:rPr lang="en-US" sz="2400" dirty="0" smtClean="0"/>
              <a:t>1995 Canadian Oil Sands (COS) Trust with a 10% Interest in </a:t>
            </a:r>
            <a:r>
              <a:rPr lang="en-US" sz="2400" dirty="0" err="1" smtClean="0"/>
              <a:t>Syncrude</a:t>
            </a:r>
            <a:r>
              <a:rPr lang="en-US" sz="2400" dirty="0" smtClean="0"/>
              <a:t> formed by </a:t>
            </a:r>
            <a:r>
              <a:rPr lang="en-US" sz="2400" dirty="0" err="1" smtClean="0"/>
              <a:t>PanCanadian</a:t>
            </a:r>
            <a:r>
              <a:rPr lang="en-US" sz="2400" dirty="0" smtClean="0"/>
              <a:t> Petroleum</a:t>
            </a:r>
            <a:endParaRPr lang="en-US" sz="2400" dirty="0"/>
          </a:p>
          <a:p>
            <a:r>
              <a:rPr lang="en-US" sz="2400" dirty="0" smtClean="0"/>
              <a:t>1996 Athabasca Oil Sands Trust with a 11.74% Interest in </a:t>
            </a:r>
            <a:r>
              <a:rPr lang="en-US" sz="2400" dirty="0" err="1" smtClean="0"/>
              <a:t>Syncrude</a:t>
            </a:r>
            <a:r>
              <a:rPr lang="en-US" sz="2400" dirty="0" smtClean="0"/>
              <a:t> formed by Gulf Canada</a:t>
            </a:r>
          </a:p>
          <a:p>
            <a:r>
              <a:rPr lang="en-US" sz="2400" dirty="0" smtClean="0"/>
              <a:t>2001 Canadian Oil Sands Trust and Athabasca Oil Sands Trust merged. Owns 21.74% of </a:t>
            </a:r>
            <a:r>
              <a:rPr lang="en-US" sz="2400" dirty="0" err="1" smtClean="0"/>
              <a:t>Syncrude</a:t>
            </a:r>
            <a:endParaRPr lang="en-US" sz="2400" dirty="0" smtClean="0"/>
          </a:p>
          <a:p>
            <a:r>
              <a:rPr lang="en-US" sz="2400" dirty="0" smtClean="0"/>
              <a:t>2003 COS purchases an additional 13.75% interest in </a:t>
            </a:r>
            <a:r>
              <a:rPr lang="en-US" sz="2400" dirty="0" err="1" smtClean="0"/>
              <a:t>Syncrude</a:t>
            </a:r>
            <a:endParaRPr lang="en-US" sz="2400" dirty="0" smtClean="0"/>
          </a:p>
          <a:p>
            <a:r>
              <a:rPr lang="en-US" sz="2400" dirty="0" smtClean="0"/>
              <a:t>2006 stock splits 5 to 1</a:t>
            </a:r>
          </a:p>
          <a:p>
            <a:r>
              <a:rPr lang="en-US" sz="2400" dirty="0" smtClean="0"/>
              <a:t>2007 COS acquires a 1.25% incremental interest in </a:t>
            </a:r>
            <a:r>
              <a:rPr lang="en-US" sz="2400" dirty="0" err="1" smtClean="0"/>
              <a:t>Syncrude</a:t>
            </a:r>
            <a:r>
              <a:rPr lang="en-US" sz="2400" dirty="0" smtClean="0"/>
              <a:t>. Owns 36.74 % of </a:t>
            </a:r>
            <a:r>
              <a:rPr lang="en-US" sz="2400" dirty="0" err="1" smtClean="0"/>
              <a:t>Syncrude</a:t>
            </a:r>
            <a:endParaRPr lang="en-US" sz="2400" dirty="0" smtClean="0"/>
          </a:p>
          <a:p>
            <a:r>
              <a:rPr lang="en-US" sz="2400" dirty="0" smtClean="0"/>
              <a:t>2011 COS converts from a Trust to a corporation</a:t>
            </a:r>
            <a:endParaRPr lang="en-US" sz="2400" dirty="0"/>
          </a:p>
        </p:txBody>
      </p:sp>
    </p:spTree>
    <p:extLst>
      <p:ext uri="{BB962C8B-B14F-4D97-AF65-F5344CB8AC3E}">
        <p14:creationId xmlns:p14="http://schemas.microsoft.com/office/powerpoint/2010/main" val="262090787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SYNCRUDE HISTORY	</a:t>
            </a:r>
            <a:endParaRPr lang="en-US" dirty="0"/>
          </a:p>
        </p:txBody>
      </p:sp>
      <p:sp>
        <p:nvSpPr>
          <p:cNvPr id="3" name="Content Placeholder 2"/>
          <p:cNvSpPr>
            <a:spLocks noGrp="1"/>
          </p:cNvSpPr>
          <p:nvPr>
            <p:ph idx="1"/>
          </p:nvPr>
        </p:nvSpPr>
        <p:spPr>
          <a:xfrm>
            <a:off x="323528" y="1340768"/>
            <a:ext cx="8496944" cy="4925144"/>
          </a:xfrm>
        </p:spPr>
        <p:txBody>
          <a:bodyPr>
            <a:noAutofit/>
          </a:bodyPr>
          <a:lstStyle/>
          <a:p>
            <a:r>
              <a:rPr lang="en-US" sz="2000" dirty="0" smtClean="0"/>
              <a:t>1964 </a:t>
            </a:r>
            <a:r>
              <a:rPr lang="en-US" sz="2000" dirty="0" err="1" smtClean="0"/>
              <a:t>Syncrude</a:t>
            </a:r>
            <a:r>
              <a:rPr lang="en-US" sz="2000" dirty="0" smtClean="0"/>
              <a:t> consortium formed with the mandate to research the economic and technical feasibility of mining oil from the Athabasca oil sands</a:t>
            </a:r>
          </a:p>
          <a:p>
            <a:r>
              <a:rPr lang="en-US" sz="2000" dirty="0" smtClean="0"/>
              <a:t>1978 </a:t>
            </a:r>
            <a:r>
              <a:rPr lang="en-US" sz="2000" dirty="0" err="1" smtClean="0"/>
              <a:t>Syncrude</a:t>
            </a:r>
            <a:r>
              <a:rPr lang="en-US" sz="2000" dirty="0" smtClean="0"/>
              <a:t> produces its first barrel of oil</a:t>
            </a:r>
          </a:p>
          <a:p>
            <a:r>
              <a:rPr lang="en-US" sz="2000" dirty="0" smtClean="0"/>
              <a:t>1996 </a:t>
            </a:r>
            <a:r>
              <a:rPr lang="en-US" sz="2000" dirty="0" err="1" smtClean="0"/>
              <a:t>Syncrude</a:t>
            </a:r>
            <a:r>
              <a:rPr lang="en-US" sz="2000" dirty="0" smtClean="0"/>
              <a:t> </a:t>
            </a:r>
            <a:r>
              <a:rPr lang="en-US" sz="2000" dirty="0"/>
              <a:t>introduces truck and shovel and </a:t>
            </a:r>
            <a:r>
              <a:rPr lang="en-US" sz="2000" dirty="0" err="1"/>
              <a:t>hydrotransport</a:t>
            </a:r>
            <a:r>
              <a:rPr lang="en-US" sz="2000" dirty="0"/>
              <a:t> technology to its mining operations, which helps reduce operating costs. This technology is subsequently adopted by other mining operations.	</a:t>
            </a:r>
          </a:p>
          <a:p>
            <a:r>
              <a:rPr lang="en-US" sz="2000" dirty="0" smtClean="0"/>
              <a:t>1998 </a:t>
            </a:r>
            <a:r>
              <a:rPr lang="en-US" sz="2000" dirty="0" err="1" smtClean="0"/>
              <a:t>Syncrude</a:t>
            </a:r>
            <a:r>
              <a:rPr lang="en-US" sz="2000" dirty="0" smtClean="0"/>
              <a:t> </a:t>
            </a:r>
            <a:r>
              <a:rPr lang="en-US" sz="2000" dirty="0"/>
              <a:t>becomes the first oil sands producer to ship a cumulative total of one billion barrels of crude oil.	</a:t>
            </a:r>
          </a:p>
          <a:p>
            <a:r>
              <a:rPr lang="en-US" sz="2000" dirty="0" smtClean="0"/>
              <a:t>2006 Management </a:t>
            </a:r>
            <a:r>
              <a:rPr lang="en-US" sz="2000" dirty="0"/>
              <a:t>Services Agreement signed with Imperial Oil; enables </a:t>
            </a:r>
            <a:r>
              <a:rPr lang="en-US" sz="2000" dirty="0" err="1"/>
              <a:t>Syncrude</a:t>
            </a:r>
            <a:r>
              <a:rPr lang="en-US" sz="2000" dirty="0"/>
              <a:t> to access the best practices, global proprietary systems and people expertise of Imperial Oil and its parent company, ExxonMobil.	</a:t>
            </a:r>
          </a:p>
          <a:p>
            <a:r>
              <a:rPr lang="en-US" sz="2000" dirty="0" smtClean="0"/>
              <a:t>2011 </a:t>
            </a:r>
            <a:r>
              <a:rPr lang="en-US" sz="2000" dirty="0" err="1" smtClean="0"/>
              <a:t>Syncrude</a:t>
            </a:r>
            <a:r>
              <a:rPr lang="en-US" sz="2000" dirty="0" smtClean="0"/>
              <a:t> </a:t>
            </a:r>
            <a:r>
              <a:rPr lang="en-US" sz="2000" dirty="0"/>
              <a:t>embarks on a major capital projects program aimed at maintaining and enhancing its operations and improving environmental performance. These projects are slated to be largely complete by 2015, providing </a:t>
            </a:r>
            <a:r>
              <a:rPr lang="en-US" sz="2000" dirty="0" err="1"/>
              <a:t>Syncrude</a:t>
            </a:r>
            <a:r>
              <a:rPr lang="en-US" sz="2000" dirty="0"/>
              <a:t> with a continued strong base of production and operational efficiencies.	</a:t>
            </a:r>
          </a:p>
          <a:p>
            <a:endParaRPr lang="en-US" sz="2000" dirty="0"/>
          </a:p>
        </p:txBody>
      </p:sp>
    </p:spTree>
    <p:extLst>
      <p:ext uri="{BB962C8B-B14F-4D97-AF65-F5344CB8AC3E}">
        <p14:creationId xmlns:p14="http://schemas.microsoft.com/office/powerpoint/2010/main" val="1578470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2863971550"/>
              </p:ext>
            </p:extLst>
          </p:nvPr>
        </p:nvGraphicFramePr>
        <p:xfrm>
          <a:off x="242550" y="381000"/>
          <a:ext cx="8506340" cy="57891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8519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Midstream (Oil)</a:t>
            </a:r>
            <a:endParaRPr lang="en-US" dirty="0"/>
          </a:p>
        </p:txBody>
      </p:sp>
      <p:sp>
        <p:nvSpPr>
          <p:cNvPr id="3" name="Content Placeholder 2"/>
          <p:cNvSpPr>
            <a:spLocks noGrp="1"/>
          </p:cNvSpPr>
          <p:nvPr>
            <p:ph idx="1"/>
          </p:nvPr>
        </p:nvSpPr>
        <p:spPr/>
        <p:txBody>
          <a:bodyPr/>
          <a:lstStyle/>
          <a:p>
            <a:r>
              <a:rPr lang="en-CA" dirty="0" smtClean="0"/>
              <a:t>Transportation: moving oil to refineries and consumers with tankers, tracks, and pipeline.</a:t>
            </a:r>
          </a:p>
          <a:p>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Syncrude</a:t>
            </a:r>
            <a:r>
              <a:rPr lang="en-US" dirty="0" smtClean="0"/>
              <a:t> Canada Ltd.</a:t>
            </a:r>
            <a:endParaRPr lang="en-US" dirty="0"/>
          </a:p>
        </p:txBody>
      </p:sp>
      <p:sp>
        <p:nvSpPr>
          <p:cNvPr id="3" name="Content Placeholder 2"/>
          <p:cNvSpPr>
            <a:spLocks noGrp="1"/>
          </p:cNvSpPr>
          <p:nvPr>
            <p:ph idx="1"/>
          </p:nvPr>
        </p:nvSpPr>
        <p:spPr>
          <a:xfrm>
            <a:off x="457200" y="1600200"/>
            <a:ext cx="4738914" cy="4525963"/>
          </a:xfrm>
          <a:prstGeom prst="rect">
            <a:avLst/>
          </a:prstGeom>
        </p:spPr>
        <p:txBody>
          <a:bodyPr>
            <a:noAutofit/>
          </a:bodyPr>
          <a:lstStyle/>
          <a:p>
            <a:r>
              <a:rPr lang="en-US" sz="2400" dirty="0" smtClean="0"/>
              <a:t>Operates and administers the </a:t>
            </a:r>
            <a:r>
              <a:rPr lang="en-US" sz="2400" dirty="0" err="1" smtClean="0"/>
              <a:t>Syncrude</a:t>
            </a:r>
            <a:r>
              <a:rPr lang="en-US" sz="2400" dirty="0" smtClean="0"/>
              <a:t> Project on behalf of its owners.</a:t>
            </a:r>
          </a:p>
          <a:p>
            <a:r>
              <a:rPr lang="en-US" sz="2400" dirty="0" smtClean="0"/>
              <a:t>One of the largest producers of high-quality synthetic crude oil </a:t>
            </a:r>
          </a:p>
          <a:p>
            <a:r>
              <a:rPr lang="en-US" sz="2400" dirty="0" smtClean="0"/>
              <a:t>Investing in several major projects over the next few years</a:t>
            </a:r>
          </a:p>
          <a:p>
            <a:pPr lvl="1"/>
            <a:r>
              <a:rPr lang="en-US" sz="2400" dirty="0" smtClean="0"/>
              <a:t>Mine train replacements and relocations</a:t>
            </a:r>
          </a:p>
          <a:p>
            <a:pPr lvl="1"/>
            <a:r>
              <a:rPr lang="en-US" sz="2400" dirty="0" smtClean="0"/>
              <a:t>Mildred Lake Mine Replacement</a:t>
            </a:r>
          </a:p>
          <a:p>
            <a:pPr lvl="1"/>
            <a:r>
              <a:rPr lang="en-US" sz="2400" dirty="0" smtClean="0"/>
              <a:t>Aurora North Mine Relocation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3827" y="1545770"/>
            <a:ext cx="3958401" cy="472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75039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632" y="-234280"/>
            <a:ext cx="7924800" cy="1143000"/>
          </a:xfrm>
        </p:spPr>
        <p:txBody>
          <a:bodyPr/>
          <a:lstStyle/>
          <a:p>
            <a:r>
              <a:rPr lang="en-US" dirty="0" smtClean="0"/>
              <a:t>Reserves and Resources</a:t>
            </a:r>
            <a:endParaRPr lang="en-US" dirty="0"/>
          </a:p>
        </p:txBody>
      </p:sp>
      <p:pic>
        <p:nvPicPr>
          <p:cNvPr id="4" name="Picture 3" descr="Screen shot 2012-11-03 at 3.24.53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11" y="1143000"/>
            <a:ext cx="8765448" cy="2289066"/>
          </a:xfrm>
          <a:prstGeom prst="rect">
            <a:avLst/>
          </a:prstGeom>
        </p:spPr>
      </p:pic>
      <p:sp>
        <p:nvSpPr>
          <p:cNvPr id="5" name="TextBox 4"/>
          <p:cNvSpPr txBox="1"/>
          <p:nvPr/>
        </p:nvSpPr>
        <p:spPr>
          <a:xfrm>
            <a:off x="635070" y="3933056"/>
            <a:ext cx="7561288" cy="2677656"/>
          </a:xfrm>
          <a:prstGeom prst="rect">
            <a:avLst/>
          </a:prstGeom>
          <a:noFill/>
        </p:spPr>
        <p:txBody>
          <a:bodyPr wrap="square" rtlCol="0">
            <a:spAutoFit/>
          </a:bodyPr>
          <a:lstStyle/>
          <a:p>
            <a:pPr marL="457200" indent="-457200">
              <a:buFont typeface="Arial"/>
              <a:buChar char="•"/>
            </a:pPr>
            <a:r>
              <a:rPr lang="en-US" sz="2800" dirty="0" err="1" smtClean="0"/>
              <a:t>Syncrude</a:t>
            </a:r>
            <a:r>
              <a:rPr lang="en-US" sz="2800" dirty="0" smtClean="0"/>
              <a:t> has 8 leases in the heart of Athabasca Oil Sands deposit.</a:t>
            </a:r>
          </a:p>
          <a:p>
            <a:pPr marL="457200" indent="-457200">
              <a:buFont typeface="Arial"/>
              <a:buChar char="•"/>
            </a:pPr>
            <a:r>
              <a:rPr lang="en-US" sz="2800" dirty="0" smtClean="0"/>
              <a:t>covering 101, 960 hectares. </a:t>
            </a:r>
          </a:p>
          <a:p>
            <a:pPr marL="457200" indent="-457200">
              <a:buFont typeface="Arial"/>
              <a:buChar char="•"/>
            </a:pPr>
            <a:r>
              <a:rPr lang="en-US" sz="2800" dirty="0" smtClean="0"/>
              <a:t>All of the leases can be mined and are among the best for quality, which enhance the economics of the </a:t>
            </a:r>
            <a:r>
              <a:rPr lang="en-US" sz="2800" dirty="0" err="1" smtClean="0"/>
              <a:t>Syncrude</a:t>
            </a:r>
            <a:r>
              <a:rPr lang="en-US" sz="2800" dirty="0" smtClean="0"/>
              <a:t> project.</a:t>
            </a:r>
            <a:endParaRPr lang="en-US" sz="2800" dirty="0"/>
          </a:p>
        </p:txBody>
      </p:sp>
      <p:sp>
        <p:nvSpPr>
          <p:cNvPr id="3" name="TextBox 2"/>
          <p:cNvSpPr txBox="1"/>
          <p:nvPr/>
        </p:nvSpPr>
        <p:spPr>
          <a:xfrm>
            <a:off x="5431971" y="3429000"/>
            <a:ext cx="664029" cy="369332"/>
          </a:xfrm>
          <a:prstGeom prst="rect">
            <a:avLst/>
          </a:prstGeom>
          <a:noFill/>
        </p:spPr>
        <p:txBody>
          <a:bodyPr wrap="square" rtlCol="0">
            <a:spAutoFit/>
          </a:bodyPr>
          <a:lstStyle/>
          <a:p>
            <a:r>
              <a:rPr lang="en-US" dirty="0" smtClean="0"/>
              <a:t>11.6</a:t>
            </a:r>
            <a:endParaRPr lang="en-US" dirty="0"/>
          </a:p>
        </p:txBody>
      </p:sp>
      <p:sp>
        <p:nvSpPr>
          <p:cNvPr id="6" name="TextBox 5"/>
          <p:cNvSpPr txBox="1"/>
          <p:nvPr/>
        </p:nvSpPr>
        <p:spPr>
          <a:xfrm>
            <a:off x="7336973" y="3429000"/>
            <a:ext cx="664029" cy="369332"/>
          </a:xfrm>
          <a:prstGeom prst="rect">
            <a:avLst/>
          </a:prstGeom>
          <a:noFill/>
        </p:spPr>
        <p:txBody>
          <a:bodyPr wrap="square" rtlCol="0">
            <a:spAutoFit/>
          </a:bodyPr>
          <a:lstStyle/>
          <a:p>
            <a:r>
              <a:rPr lang="en-US" dirty="0" smtClean="0"/>
              <a:t>4.3</a:t>
            </a:r>
            <a:endParaRPr lang="en-US" dirty="0"/>
          </a:p>
        </p:txBody>
      </p:sp>
    </p:spTree>
    <p:extLst>
      <p:ext uri="{BB962C8B-B14F-4D97-AF65-F5344CB8AC3E}">
        <p14:creationId xmlns:p14="http://schemas.microsoft.com/office/powerpoint/2010/main" val="312074605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916"/>
            <a:ext cx="8229600" cy="1143000"/>
          </a:xfrm>
        </p:spPr>
        <p:txBody>
          <a:bodyPr/>
          <a:lstStyle/>
          <a:p>
            <a:r>
              <a:rPr lang="en-US" dirty="0" smtClean="0"/>
              <a:t>Production Process</a:t>
            </a:r>
            <a:endParaRPr lang="en-US" dirty="0"/>
          </a:p>
        </p:txBody>
      </p:sp>
      <p:sp>
        <p:nvSpPr>
          <p:cNvPr id="3" name="Content Placeholder 2"/>
          <p:cNvSpPr>
            <a:spLocks noGrp="1"/>
          </p:cNvSpPr>
          <p:nvPr>
            <p:ph idx="1"/>
          </p:nvPr>
        </p:nvSpPr>
        <p:spPr>
          <a:xfrm>
            <a:off x="457200" y="1110325"/>
            <a:ext cx="8229600" cy="1785275"/>
          </a:xfrm>
          <a:prstGeom prst="rect">
            <a:avLst/>
          </a:prstGeom>
        </p:spPr>
        <p:txBody>
          <a:bodyPr>
            <a:normAutofit/>
          </a:bodyPr>
          <a:lstStyle/>
          <a:p>
            <a:pPr marL="0" indent="0">
              <a:buNone/>
            </a:pPr>
            <a:r>
              <a:rPr lang="en-US" sz="2400" dirty="0" err="1"/>
              <a:t>Syncrude</a:t>
            </a:r>
            <a:r>
              <a:rPr lang="en-US" sz="2400" dirty="0"/>
              <a:t> surface mines oil sand, extracts the raw oil known as bitumen and upgrades it into high-quality, sweet light crude oil. </a:t>
            </a:r>
            <a:r>
              <a:rPr lang="en-US" sz="2400" dirty="0" smtClean="0"/>
              <a:t>The oil is transported via pipeline to refineries.</a:t>
            </a:r>
            <a:endParaRPr lang="en-US" sz="2400" dirty="0"/>
          </a:p>
        </p:txBody>
      </p:sp>
      <p:pic>
        <p:nvPicPr>
          <p:cNvPr id="4" name="Picture 2"/>
          <p:cNvPicPr>
            <a:picLocks noChangeAspect="1" noChangeArrowheads="1"/>
          </p:cNvPicPr>
          <p:nvPr/>
        </p:nvPicPr>
        <p:blipFill>
          <a:blip r:embed="rId3" cstate="print"/>
          <a:srcRect/>
          <a:stretch>
            <a:fillRect/>
          </a:stretch>
        </p:blipFill>
        <p:spPr bwMode="auto">
          <a:xfrm>
            <a:off x="1128752" y="2514600"/>
            <a:ext cx="6683608" cy="4082752"/>
          </a:xfrm>
          <a:prstGeom prst="rect">
            <a:avLst/>
          </a:prstGeom>
          <a:noFill/>
          <a:ln w="9525">
            <a:noFill/>
            <a:miter lim="800000"/>
            <a:headEnd/>
            <a:tailEnd/>
          </a:ln>
        </p:spPr>
      </p:pic>
    </p:spTree>
    <p:extLst>
      <p:ext uri="{BB962C8B-B14F-4D97-AF65-F5344CB8AC3E}">
        <p14:creationId xmlns:p14="http://schemas.microsoft.com/office/powerpoint/2010/main" val="100709844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916"/>
            <a:ext cx="8229600" cy="1143000"/>
          </a:xfrm>
        </p:spPr>
        <p:txBody>
          <a:bodyPr/>
          <a:lstStyle/>
          <a:p>
            <a:r>
              <a:rPr lang="en-US" dirty="0" smtClean="0"/>
              <a:t>Production Process</a:t>
            </a:r>
            <a:endParaRPr lang="en-US" dirty="0"/>
          </a:p>
        </p:txBody>
      </p:sp>
      <p:pic>
        <p:nvPicPr>
          <p:cNvPr id="5" name="Picture 3"/>
          <p:cNvPicPr>
            <a:picLocks noChangeAspect="1" noChangeArrowheads="1"/>
          </p:cNvPicPr>
          <p:nvPr/>
        </p:nvPicPr>
        <p:blipFill>
          <a:blip r:embed="rId3" cstate="print"/>
          <a:srcRect/>
          <a:stretch>
            <a:fillRect/>
          </a:stretch>
        </p:blipFill>
        <p:spPr bwMode="auto">
          <a:xfrm>
            <a:off x="683568" y="1052736"/>
            <a:ext cx="8136904" cy="5328592"/>
          </a:xfrm>
          <a:prstGeom prst="rect">
            <a:avLst/>
          </a:prstGeom>
          <a:noFill/>
          <a:ln w="9525">
            <a:noFill/>
            <a:miter lim="800000"/>
            <a:headEnd/>
            <a:tailEnd/>
          </a:ln>
        </p:spPr>
      </p:pic>
    </p:spTree>
    <p:extLst>
      <p:ext uri="{BB962C8B-B14F-4D97-AF65-F5344CB8AC3E}">
        <p14:creationId xmlns:p14="http://schemas.microsoft.com/office/powerpoint/2010/main" val="250308461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2" y="695339"/>
            <a:ext cx="8806543" cy="606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06288"/>
            <a:ext cx="8229600" cy="1143000"/>
          </a:xfrm>
        </p:spPr>
        <p:txBody>
          <a:bodyPr/>
          <a:lstStyle/>
          <a:p>
            <a:r>
              <a:rPr lang="en-US" dirty="0" smtClean="0"/>
              <a:t>Financial Highlights</a:t>
            </a:r>
            <a:endParaRPr lang="en-US" dirty="0"/>
          </a:p>
        </p:txBody>
      </p:sp>
      <p:sp>
        <p:nvSpPr>
          <p:cNvPr id="6" name="Rectangle 5"/>
          <p:cNvSpPr/>
          <p:nvPr/>
        </p:nvSpPr>
        <p:spPr>
          <a:xfrm>
            <a:off x="141513" y="4498454"/>
            <a:ext cx="8806544"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7550" y="4096025"/>
            <a:ext cx="8914938"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07504" y="4869160"/>
            <a:ext cx="8806544"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24581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9664" y="-280943"/>
            <a:ext cx="8229600" cy="1143000"/>
          </a:xfrm>
        </p:spPr>
        <p:txBody>
          <a:bodyPr/>
          <a:lstStyle/>
          <a:p>
            <a:r>
              <a:rPr lang="en-US" dirty="0" smtClean="0"/>
              <a:t>Production Results</a:t>
            </a:r>
            <a:endParaRPr lang="en-US" dirty="0"/>
          </a:p>
        </p:txBody>
      </p:sp>
      <p:pic>
        <p:nvPicPr>
          <p:cNvPr id="9" name="Picture 8" descr="Screen shot 2012-11-03 at 3.38.52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128" y="711648"/>
            <a:ext cx="5905500" cy="6078483"/>
          </a:xfrm>
          <a:prstGeom prst="rect">
            <a:avLst/>
          </a:prstGeom>
        </p:spPr>
      </p:pic>
    </p:spTree>
    <p:extLst>
      <p:ext uri="{BB962C8B-B14F-4D97-AF65-F5344CB8AC3E}">
        <p14:creationId xmlns:p14="http://schemas.microsoft.com/office/powerpoint/2010/main" val="255619748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US" dirty="0"/>
          </a:p>
        </p:txBody>
      </p:sp>
      <p:sp>
        <p:nvSpPr>
          <p:cNvPr id="4" name="Content Placeholder 2"/>
          <p:cNvSpPr>
            <a:spLocks noGrp="1"/>
          </p:cNvSpPr>
          <p:nvPr>
            <p:ph idx="1"/>
          </p:nvPr>
        </p:nvSpPr>
        <p:spPr>
          <a:xfrm>
            <a:off x="179356" y="1600200"/>
            <a:ext cx="6211024" cy="4525963"/>
          </a:xfrm>
          <a:prstGeom prst="rect">
            <a:avLst/>
          </a:prstGeo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b="1" dirty="0" smtClean="0">
                <a:solidFill>
                  <a:schemeClr val="tx1">
                    <a:lumMod val="75000"/>
                    <a:lumOff val="25000"/>
                  </a:schemeClr>
                </a:solidFill>
              </a:rPr>
              <a:t>Donald J. Lowry </a:t>
            </a:r>
          </a:p>
          <a:p>
            <a:pPr lvl="0">
              <a:buClr>
                <a:schemeClr val="tx1">
                  <a:lumMod val="75000"/>
                  <a:lumOff val="25000"/>
                </a:schemeClr>
              </a:buClr>
              <a:buFont typeface="Wingdings" pitchFamily="2" charset="2"/>
              <a:buChar char="§"/>
            </a:pPr>
            <a:r>
              <a:rPr lang="en-US" b="1" dirty="0" smtClean="0">
                <a:solidFill>
                  <a:schemeClr val="tx1">
                    <a:lumMod val="75000"/>
                    <a:lumOff val="25000"/>
                  </a:schemeClr>
                </a:solidFill>
              </a:rPr>
              <a:t>Chairman of the Board</a:t>
            </a:r>
            <a:endParaRPr lang="en-US" dirty="0" smtClean="0">
              <a:solidFill>
                <a:schemeClr val="tx1">
                  <a:lumMod val="75000"/>
                  <a:lumOff val="25000"/>
                </a:schemeClr>
              </a:solidFill>
            </a:endParaRP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Became a director in 2007</a:t>
            </a:r>
            <a:endParaRPr lang="en-US" dirty="0">
              <a:solidFill>
                <a:schemeClr val="tx1">
                  <a:lumMod val="75000"/>
                  <a:lumOff val="25000"/>
                </a:schemeClr>
              </a:solidFill>
            </a:endParaRP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Became Chairman in 2009. </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Over 25 years of experience in the industry. Also the President and CEO of EPCOR Utilities, Chairman of Capital Power Corporation, director of Canadian Electricity association, the Conference Board of Canada</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Holds bachelor of Commerce(</a:t>
            </a:r>
            <a:r>
              <a:rPr lang="en-US" dirty="0" err="1" smtClean="0">
                <a:solidFill>
                  <a:schemeClr val="tx1">
                    <a:lumMod val="75000"/>
                    <a:lumOff val="25000"/>
                  </a:schemeClr>
                </a:solidFill>
              </a:rPr>
              <a:t>Hons</a:t>
            </a:r>
            <a:r>
              <a:rPr lang="en-US" dirty="0" smtClean="0">
                <a:solidFill>
                  <a:schemeClr val="tx1">
                    <a:lumMod val="75000"/>
                    <a:lumOff val="25000"/>
                  </a:schemeClr>
                </a:solidFill>
              </a:rPr>
              <a:t>), MBA from University of Manitoba</a:t>
            </a:r>
          </a:p>
          <a:p>
            <a:pPr lvl="1">
              <a:buClr>
                <a:schemeClr val="tx1">
                  <a:lumMod val="75000"/>
                  <a:lumOff val="25000"/>
                </a:schemeClr>
              </a:buClr>
              <a:buFont typeface="Wingdings" pitchFamily="2" charset="2"/>
              <a:buChar char="§"/>
            </a:pPr>
            <a:r>
              <a:rPr lang="en-US" dirty="0">
                <a:solidFill>
                  <a:schemeClr val="tx1">
                    <a:lumMod val="75000"/>
                    <a:lumOff val="25000"/>
                  </a:schemeClr>
                </a:solidFill>
              </a:rPr>
              <a:t>G</a:t>
            </a:r>
            <a:r>
              <a:rPr lang="en-US" dirty="0" smtClean="0">
                <a:solidFill>
                  <a:schemeClr val="tx1">
                    <a:lumMod val="75000"/>
                    <a:lumOff val="25000"/>
                  </a:schemeClr>
                </a:solidFill>
              </a:rPr>
              <a:t>raduate of Harvard Advanced Management Program and the Banff School of Management</a:t>
            </a:r>
          </a:p>
          <a:p>
            <a:pPr lvl="1">
              <a:buClr>
                <a:schemeClr val="tx1">
                  <a:lumMod val="75000"/>
                  <a:lumOff val="25000"/>
                </a:schemeClr>
              </a:buClr>
              <a:buNone/>
            </a:pPr>
            <a:endParaRPr lang="en-US" dirty="0" smtClean="0">
              <a:solidFill>
                <a:schemeClr val="tx1">
                  <a:lumMod val="75000"/>
                  <a:lumOff val="25000"/>
                </a:schemeClr>
              </a:solidFill>
            </a:endParaRPr>
          </a:p>
          <a:p>
            <a:pPr lvl="0">
              <a:buNone/>
            </a:pPr>
            <a:endParaRPr lang="en-US" dirty="0" smtClean="0"/>
          </a:p>
        </p:txBody>
      </p:sp>
      <p:pic>
        <p:nvPicPr>
          <p:cNvPr id="5" name="Picture 2" descr="http://www.cdnoilsands.com/Theme/COS/files/images/people/DonLowry.jpg"/>
          <p:cNvPicPr>
            <a:picLocks noChangeAspect="1" noChangeArrowheads="1"/>
          </p:cNvPicPr>
          <p:nvPr/>
        </p:nvPicPr>
        <p:blipFill>
          <a:blip r:embed="rId2" cstate="print"/>
          <a:srcRect/>
          <a:stretch>
            <a:fillRect/>
          </a:stretch>
        </p:blipFill>
        <p:spPr bwMode="auto">
          <a:xfrm>
            <a:off x="6702416" y="1676400"/>
            <a:ext cx="2362200" cy="2645666"/>
          </a:xfrm>
          <a:prstGeom prst="rect">
            <a:avLst/>
          </a:prstGeom>
          <a:noFill/>
        </p:spPr>
      </p:pic>
    </p:spTree>
    <p:extLst>
      <p:ext uri="{BB962C8B-B14F-4D97-AF65-F5344CB8AC3E}">
        <p14:creationId xmlns:p14="http://schemas.microsoft.com/office/powerpoint/2010/main" val="90180668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Management Team</a:t>
            </a:r>
            <a:endParaRPr lang="en-US" dirty="0"/>
          </a:p>
        </p:txBody>
      </p:sp>
      <p:sp>
        <p:nvSpPr>
          <p:cNvPr id="6" name="Content Placeholder 2"/>
          <p:cNvSpPr txBox="1">
            <a:spLocks/>
          </p:cNvSpPr>
          <p:nvPr/>
        </p:nvSpPr>
        <p:spPr>
          <a:xfrm>
            <a:off x="179356" y="1600200"/>
            <a:ext cx="5876387"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Marcel R. Coutu</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President and CEO</a:t>
            </a:r>
            <a:endParaRPr lang="en-US" dirty="0" smtClean="0">
              <a:solidFill>
                <a:schemeClr val="tx1">
                  <a:lumMod val="75000"/>
                  <a:lumOff val="25000"/>
                </a:schemeClr>
              </a:solidFill>
            </a:endParaRP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Joined COS in September 2001.</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Chairman of the Board of </a:t>
            </a:r>
            <a:r>
              <a:rPr lang="en-US" dirty="0" err="1" smtClean="0">
                <a:solidFill>
                  <a:schemeClr val="tx1">
                    <a:lumMod val="75000"/>
                    <a:lumOff val="25000"/>
                  </a:schemeClr>
                </a:solidFill>
              </a:rPr>
              <a:t>Snycrude</a:t>
            </a:r>
            <a:r>
              <a:rPr lang="en-US" dirty="0" smtClean="0">
                <a:solidFill>
                  <a:schemeClr val="tx1">
                    <a:lumMod val="75000"/>
                    <a:lumOff val="25000"/>
                  </a:schemeClr>
                </a:solidFill>
              </a:rPr>
              <a:t>.</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More than 25 years of experience in the energy sector, primarily focused in corporate finance.</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Was CFO of Gulf Canada and VP Finance at TransCanada Pipelines.</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Holds and </a:t>
            </a:r>
            <a:r>
              <a:rPr lang="en-US" dirty="0" err="1" smtClean="0">
                <a:solidFill>
                  <a:schemeClr val="tx1">
                    <a:lumMod val="75000"/>
                    <a:lumOff val="25000"/>
                  </a:schemeClr>
                </a:solidFill>
              </a:rPr>
              <a:t>H.B.Sc</a:t>
            </a:r>
            <a:r>
              <a:rPr lang="en-US" dirty="0" smtClean="0">
                <a:solidFill>
                  <a:schemeClr val="tx1">
                    <a:lumMod val="75000"/>
                    <a:lumOff val="25000"/>
                  </a:schemeClr>
                </a:solidFill>
              </a:rPr>
              <a:t>. In geology from the University of Waterloo (1976)</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Holds an MBA from the University of Western Ontario</a:t>
            </a:r>
          </a:p>
          <a:p>
            <a:pPr lvl="1">
              <a:buClr>
                <a:schemeClr val="tx1">
                  <a:lumMod val="75000"/>
                  <a:lumOff val="25000"/>
                </a:schemeClr>
              </a:buClr>
              <a:buFont typeface="Arial"/>
              <a:buNone/>
            </a:pPr>
            <a:endParaRPr lang="en-US" dirty="0" smtClean="0">
              <a:solidFill>
                <a:schemeClr val="tx1">
                  <a:lumMod val="75000"/>
                  <a:lumOff val="25000"/>
                </a:schemeClr>
              </a:solidFill>
            </a:endParaRPr>
          </a:p>
          <a:p>
            <a:pPr>
              <a:buFont typeface="Arial"/>
              <a:buNone/>
            </a:pPr>
            <a:endParaRPr lang="en-US" dirty="0" smtClean="0"/>
          </a:p>
        </p:txBody>
      </p:sp>
      <p:pic>
        <p:nvPicPr>
          <p:cNvPr id="8" name="Picture 7"/>
          <p:cNvPicPr>
            <a:picLocks noChangeAspect="1"/>
          </p:cNvPicPr>
          <p:nvPr/>
        </p:nvPicPr>
        <p:blipFill>
          <a:blip r:embed="rId2" cstate="print"/>
          <a:stretch>
            <a:fillRect/>
          </a:stretch>
        </p:blipFill>
        <p:spPr>
          <a:xfrm>
            <a:off x="6252638" y="1498813"/>
            <a:ext cx="2712005" cy="3037446"/>
          </a:xfrm>
          <a:prstGeom prst="rect">
            <a:avLst/>
          </a:prstGeom>
        </p:spPr>
      </p:pic>
    </p:spTree>
    <p:extLst>
      <p:ext uri="{BB962C8B-B14F-4D97-AF65-F5344CB8AC3E}">
        <p14:creationId xmlns:p14="http://schemas.microsoft.com/office/powerpoint/2010/main" val="207813756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924800" cy="1143000"/>
          </a:xfrm>
        </p:spPr>
        <p:txBody>
          <a:bodyPr/>
          <a:lstStyle/>
          <a:p>
            <a:r>
              <a:rPr lang="en-US" dirty="0"/>
              <a:t>Management Team</a:t>
            </a:r>
          </a:p>
        </p:txBody>
      </p:sp>
      <p:sp>
        <p:nvSpPr>
          <p:cNvPr id="3" name="Content Placeholder 2"/>
          <p:cNvSpPr>
            <a:spLocks noGrp="1"/>
          </p:cNvSpPr>
          <p:nvPr>
            <p:ph idx="1"/>
          </p:nvPr>
        </p:nvSpPr>
        <p:spPr>
          <a:xfrm>
            <a:off x="457199" y="1088366"/>
            <a:ext cx="5037229" cy="5007634"/>
          </a:xfrm>
          <a:prstGeom prst="rect">
            <a:avLst/>
          </a:prstGeom>
        </p:spPr>
        <p:txBody>
          <a:bodyPr>
            <a:noAutofit/>
          </a:bodyPr>
          <a:lstStyle/>
          <a:p>
            <a:pPr>
              <a:buFont typeface="Wingdings" pitchFamily="2" charset="2"/>
              <a:buChar char="§"/>
            </a:pPr>
            <a:r>
              <a:rPr lang="en-US" sz="2000" dirty="0" smtClean="0">
                <a:solidFill>
                  <a:srgbClr val="FFFFFF"/>
                </a:solidFill>
              </a:rPr>
              <a:t>Ryan M. </a:t>
            </a:r>
            <a:r>
              <a:rPr lang="en-US" sz="2000" dirty="0" err="1" smtClean="0">
                <a:solidFill>
                  <a:srgbClr val="FFFFFF"/>
                </a:solidFill>
              </a:rPr>
              <a:t>Kubik</a:t>
            </a:r>
            <a:endParaRPr lang="en-US" sz="2000" dirty="0" smtClean="0">
              <a:solidFill>
                <a:srgbClr val="FFFFFF"/>
              </a:solidFill>
            </a:endParaRPr>
          </a:p>
          <a:p>
            <a:pPr>
              <a:buFont typeface="Wingdings" pitchFamily="2" charset="2"/>
              <a:buChar char="§"/>
            </a:pPr>
            <a:r>
              <a:rPr lang="en-US" sz="2000" dirty="0" smtClean="0">
                <a:solidFill>
                  <a:srgbClr val="FFFFFF"/>
                </a:solidFill>
              </a:rPr>
              <a:t>CFO</a:t>
            </a:r>
          </a:p>
          <a:p>
            <a:pPr lvl="1">
              <a:buFont typeface="Wingdings" pitchFamily="2" charset="2"/>
              <a:buChar char="§"/>
            </a:pPr>
            <a:r>
              <a:rPr lang="en-US" sz="2000" dirty="0" smtClean="0">
                <a:solidFill>
                  <a:srgbClr val="FFFFFF"/>
                </a:solidFill>
              </a:rPr>
              <a:t>Joined COS in September 2002 as Treasurer</a:t>
            </a:r>
          </a:p>
          <a:p>
            <a:pPr lvl="1">
              <a:buFont typeface="Wingdings" pitchFamily="2" charset="2"/>
              <a:buChar char="§"/>
            </a:pPr>
            <a:r>
              <a:rPr lang="en-US" sz="2000" dirty="0" smtClean="0">
                <a:solidFill>
                  <a:srgbClr val="FFFFFF"/>
                </a:solidFill>
              </a:rPr>
              <a:t>Promoted to CFO in April 2007</a:t>
            </a:r>
          </a:p>
          <a:p>
            <a:pPr lvl="1">
              <a:buFont typeface="Wingdings" pitchFamily="2" charset="2"/>
              <a:buChar char="§"/>
            </a:pPr>
            <a:r>
              <a:rPr lang="en-US" sz="2000" dirty="0" smtClean="0">
                <a:solidFill>
                  <a:srgbClr val="FFFFFF"/>
                </a:solidFill>
              </a:rPr>
              <a:t>Chair of the </a:t>
            </a:r>
            <a:r>
              <a:rPr lang="en-US" sz="2000" dirty="0" err="1" smtClean="0">
                <a:solidFill>
                  <a:srgbClr val="FFFFFF"/>
                </a:solidFill>
              </a:rPr>
              <a:t>Syncrude</a:t>
            </a:r>
            <a:r>
              <a:rPr lang="en-US" sz="2000" dirty="0" smtClean="0">
                <a:solidFill>
                  <a:srgbClr val="FFFFFF"/>
                </a:solidFill>
              </a:rPr>
              <a:t> Joint Venture Audit and Business Controls Sub-Committee</a:t>
            </a:r>
          </a:p>
          <a:p>
            <a:pPr lvl="1">
              <a:buFont typeface="Wingdings" pitchFamily="2" charset="2"/>
              <a:buChar char="§"/>
            </a:pPr>
            <a:r>
              <a:rPr lang="en-US" sz="2000" dirty="0" smtClean="0">
                <a:solidFill>
                  <a:srgbClr val="FFFFFF"/>
                </a:solidFill>
              </a:rPr>
              <a:t>Held senior finance positions with EnCana Corporation, </a:t>
            </a:r>
            <a:r>
              <a:rPr lang="en-US" sz="2000" dirty="0" err="1" smtClean="0">
                <a:solidFill>
                  <a:srgbClr val="FFFFFF"/>
                </a:solidFill>
              </a:rPr>
              <a:t>PanCanadian</a:t>
            </a:r>
            <a:r>
              <a:rPr lang="en-US" sz="2000" dirty="0" smtClean="0">
                <a:solidFill>
                  <a:srgbClr val="FFFFFF"/>
                </a:solidFill>
              </a:rPr>
              <a:t> Energy and PricewaterhouseCoopers prior to COS</a:t>
            </a:r>
          </a:p>
          <a:p>
            <a:pPr lvl="1">
              <a:buFont typeface="Wingdings" pitchFamily="2" charset="2"/>
              <a:buChar char="§"/>
            </a:pPr>
            <a:r>
              <a:rPr lang="en-US" sz="2000" dirty="0" smtClean="0">
                <a:solidFill>
                  <a:srgbClr val="FFFFFF"/>
                </a:solidFill>
              </a:rPr>
              <a:t>Holds ICD.D</a:t>
            </a:r>
            <a:r>
              <a:rPr lang="en-US" sz="2000" dirty="0">
                <a:solidFill>
                  <a:srgbClr val="FFFFFF"/>
                </a:solidFill>
              </a:rPr>
              <a:t>. </a:t>
            </a:r>
            <a:r>
              <a:rPr lang="en-US" sz="2000" dirty="0" smtClean="0">
                <a:solidFill>
                  <a:srgbClr val="FFFFFF"/>
                </a:solidFill>
              </a:rPr>
              <a:t>designation</a:t>
            </a:r>
          </a:p>
          <a:p>
            <a:pPr lvl="1">
              <a:buFont typeface="Wingdings" pitchFamily="2" charset="2"/>
              <a:buChar char="§"/>
            </a:pPr>
            <a:r>
              <a:rPr lang="en-US" sz="2000" dirty="0" smtClean="0">
                <a:solidFill>
                  <a:srgbClr val="FFFFFF"/>
                </a:solidFill>
              </a:rPr>
              <a:t>Holds CA and CFA </a:t>
            </a:r>
            <a:r>
              <a:rPr lang="en-US" sz="2000" dirty="0" err="1" smtClean="0">
                <a:solidFill>
                  <a:srgbClr val="FFFFFF"/>
                </a:solidFill>
              </a:rPr>
              <a:t>desiganations</a:t>
            </a:r>
            <a:endParaRPr lang="en-US" sz="2000" dirty="0" smtClean="0">
              <a:solidFill>
                <a:srgbClr val="FFFFFF"/>
              </a:solidFill>
            </a:endParaRPr>
          </a:p>
          <a:p>
            <a:pPr lvl="1">
              <a:buFont typeface="Wingdings" pitchFamily="2" charset="2"/>
              <a:buChar char="§"/>
            </a:pPr>
            <a:r>
              <a:rPr lang="en-US" sz="2000" dirty="0" smtClean="0">
                <a:solidFill>
                  <a:srgbClr val="FFFFFF"/>
                </a:solidFill>
              </a:rPr>
              <a:t>Bachelor of Commerce degree from the University of Calgary</a:t>
            </a:r>
          </a:p>
          <a:p>
            <a:pPr lvl="1">
              <a:buFont typeface="Wingdings" pitchFamily="2" charset="2"/>
              <a:buChar char="§"/>
            </a:pPr>
            <a:endParaRPr lang="en-US" sz="1000" dirty="0" smtClean="0">
              <a:solidFill>
                <a:srgbClr val="FFFFFF"/>
              </a:solidFill>
            </a:endParaRPr>
          </a:p>
          <a:p>
            <a:pPr>
              <a:buFont typeface="Wingdings" pitchFamily="2" charset="2"/>
              <a:buChar char="§"/>
            </a:pPr>
            <a:endParaRPr lang="en-US" sz="1000" dirty="0">
              <a:solidFill>
                <a:srgbClr val="FFFFFF"/>
              </a:solidFill>
            </a:endParaRPr>
          </a:p>
        </p:txBody>
      </p:sp>
      <p:pic>
        <p:nvPicPr>
          <p:cNvPr id="2050" name="Picture 2" descr="C:\Users\dla76\Desktop\Ry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1742" y="2059647"/>
            <a:ext cx="2859345" cy="320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38416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6288"/>
            <a:ext cx="7924800" cy="1143000"/>
          </a:xfrm>
        </p:spPr>
        <p:txBody>
          <a:bodyPr/>
          <a:lstStyle/>
          <a:p>
            <a:r>
              <a:rPr lang="en-US" dirty="0"/>
              <a:t>Management Team</a:t>
            </a:r>
          </a:p>
        </p:txBody>
      </p:sp>
      <p:sp>
        <p:nvSpPr>
          <p:cNvPr id="3" name="Content Placeholder 2"/>
          <p:cNvSpPr>
            <a:spLocks noGrp="1"/>
          </p:cNvSpPr>
          <p:nvPr>
            <p:ph idx="1"/>
          </p:nvPr>
        </p:nvSpPr>
        <p:spPr>
          <a:xfrm>
            <a:off x="189781" y="779253"/>
            <a:ext cx="5848710" cy="5469147"/>
          </a:xfrm>
          <a:prstGeom prst="rect">
            <a:avLst/>
          </a:prstGeom>
        </p:spPr>
        <p:txBody>
          <a:bodyPr>
            <a:noAutofit/>
          </a:bodyPr>
          <a:lstStyle/>
          <a:p>
            <a:r>
              <a:rPr lang="en-US" sz="2400" dirty="0" smtClean="0"/>
              <a:t>Allen R. Hagerman</a:t>
            </a:r>
          </a:p>
          <a:p>
            <a:r>
              <a:rPr lang="en-US" sz="2400" dirty="0" smtClean="0"/>
              <a:t>Executive VP</a:t>
            </a:r>
          </a:p>
          <a:p>
            <a:pPr lvl="1">
              <a:buFont typeface="Wingdings" pitchFamily="2" charset="2"/>
              <a:buChar char="§"/>
            </a:pPr>
            <a:r>
              <a:rPr lang="en-US" sz="2000" dirty="0" smtClean="0"/>
              <a:t>Joined COS in June 2003</a:t>
            </a:r>
          </a:p>
          <a:p>
            <a:pPr lvl="1">
              <a:buFont typeface="Wingdings" pitchFamily="2" charset="2"/>
              <a:buChar char="§"/>
            </a:pPr>
            <a:r>
              <a:rPr lang="en-US" sz="2000" dirty="0" smtClean="0"/>
              <a:t>Responsible for overseeing COS’s crude oil marketing operation.</a:t>
            </a:r>
          </a:p>
          <a:p>
            <a:pPr lvl="1">
              <a:buFont typeface="Wingdings" pitchFamily="2" charset="2"/>
              <a:buChar char="§"/>
            </a:pPr>
            <a:r>
              <a:rPr lang="en-US" sz="2000" dirty="0" smtClean="0"/>
              <a:t>Was CFO from 2003 to 2007</a:t>
            </a:r>
          </a:p>
          <a:p>
            <a:pPr lvl="1">
              <a:buFont typeface="Wingdings" pitchFamily="2" charset="2"/>
              <a:buChar char="§"/>
            </a:pPr>
            <a:r>
              <a:rPr lang="en-US" sz="2000" dirty="0" smtClean="0"/>
              <a:t>More than 25 years of experience in the financial management of energy companies</a:t>
            </a:r>
          </a:p>
          <a:p>
            <a:pPr lvl="1">
              <a:buFont typeface="Wingdings" pitchFamily="2" charset="2"/>
              <a:buChar char="§"/>
            </a:pPr>
            <a:r>
              <a:rPr lang="en-US" sz="2000" dirty="0" smtClean="0"/>
              <a:t>Was VP and CFO of Fording Canadian Coal Trust</a:t>
            </a:r>
          </a:p>
          <a:p>
            <a:pPr lvl="1">
              <a:buFont typeface="Wingdings" pitchFamily="2" charset="2"/>
              <a:buChar char="§"/>
            </a:pPr>
            <a:r>
              <a:rPr lang="en-US" sz="2000" dirty="0" smtClean="0"/>
              <a:t>Completed the Institute of Corporate Directors, Corporate Governance program and is accredited as a certified director under that program with the ICD.D. designation</a:t>
            </a:r>
          </a:p>
          <a:p>
            <a:pPr lvl="1">
              <a:buFont typeface="Wingdings" pitchFamily="2" charset="2"/>
              <a:buChar char="§"/>
            </a:pPr>
            <a:r>
              <a:rPr lang="en-US" sz="2000" dirty="0" smtClean="0"/>
              <a:t>Holds CA designation</a:t>
            </a:r>
          </a:p>
          <a:p>
            <a:pPr lvl="1">
              <a:buFont typeface="Wingdings" pitchFamily="2" charset="2"/>
              <a:buChar char="§"/>
            </a:pPr>
            <a:r>
              <a:rPr lang="en-US" sz="2000" dirty="0" smtClean="0"/>
              <a:t>An MBA from the Harvard Business School</a:t>
            </a:r>
            <a:endParaRPr lang="en-US" sz="2000" dirty="0"/>
          </a:p>
        </p:txBody>
      </p:sp>
      <p:pic>
        <p:nvPicPr>
          <p:cNvPr id="3074" name="Picture 2" descr="C:\Users\dla76\Desktop\All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3002" y="1554127"/>
            <a:ext cx="2725339" cy="3052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66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Midstream (Gas)</a:t>
            </a:r>
            <a:endParaRPr lang="en-US" dirty="0"/>
          </a:p>
        </p:txBody>
      </p:sp>
      <p:sp>
        <p:nvSpPr>
          <p:cNvPr id="3" name="Content Placeholder 2"/>
          <p:cNvSpPr>
            <a:spLocks noGrp="1"/>
          </p:cNvSpPr>
          <p:nvPr>
            <p:ph idx="1"/>
          </p:nvPr>
        </p:nvSpPr>
        <p:spPr/>
        <p:txBody>
          <a:bodyPr/>
          <a:lstStyle/>
          <a:p>
            <a:r>
              <a:rPr lang="en-CA" dirty="0" smtClean="0"/>
              <a:t>Processing: natural gas produced from underground reservoirs must be processed to remove water, impurities, and heavier hydrocarbons. </a:t>
            </a:r>
          </a:p>
          <a:p>
            <a:r>
              <a:rPr lang="en-CA" dirty="0" smtClean="0"/>
              <a:t>Transportation: natural gas pipelines are used to move gas from the field to consumers. </a:t>
            </a:r>
          </a:p>
          <a:p>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6288"/>
            <a:ext cx="8229600" cy="1143000"/>
          </a:xfrm>
        </p:spPr>
        <p:txBody>
          <a:bodyPr/>
          <a:lstStyle/>
          <a:p>
            <a:r>
              <a:rPr lang="en-US" dirty="0" smtClean="0"/>
              <a:t>Q3 Balance Sheet</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endParaRPr lang="en-US"/>
          </a:p>
        </p:txBody>
      </p:sp>
      <p:pic>
        <p:nvPicPr>
          <p:cNvPr id="4" name="Picture 3" descr="Screen shot 2012-11-03 at 1.22.21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5840"/>
            <a:ext cx="9144000" cy="6403292"/>
          </a:xfrm>
          <a:prstGeom prst="rect">
            <a:avLst/>
          </a:prstGeom>
        </p:spPr>
      </p:pic>
      <p:sp>
        <p:nvSpPr>
          <p:cNvPr id="5" name="Rectangle 4"/>
          <p:cNvSpPr/>
          <p:nvPr/>
        </p:nvSpPr>
        <p:spPr>
          <a:xfrm>
            <a:off x="0" y="1772601"/>
            <a:ext cx="9056451"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208" y="5650825"/>
            <a:ext cx="9040243" cy="22644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6208" y="6451605"/>
            <a:ext cx="9056451"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 y="2832915"/>
            <a:ext cx="9056451"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21435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24800" cy="1143000"/>
          </a:xfrm>
        </p:spPr>
        <p:txBody>
          <a:bodyPr/>
          <a:lstStyle/>
          <a:p>
            <a:r>
              <a:rPr lang="en-US" dirty="0" smtClean="0"/>
              <a:t>2011 Consolidated Balance Sheet</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endParaRPr lang="en-US"/>
          </a:p>
        </p:txBody>
      </p:sp>
      <p:pic>
        <p:nvPicPr>
          <p:cNvPr id="4" name="Picture 3" descr="Screen shot 2012-11-03 at 1.26.41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33" y="932439"/>
            <a:ext cx="9031367" cy="5774801"/>
          </a:xfrm>
          <a:prstGeom prst="rect">
            <a:avLst/>
          </a:prstGeom>
        </p:spPr>
      </p:pic>
      <p:sp>
        <p:nvSpPr>
          <p:cNvPr id="5" name="Rectangle 4"/>
          <p:cNvSpPr/>
          <p:nvPr/>
        </p:nvSpPr>
        <p:spPr>
          <a:xfrm>
            <a:off x="16208" y="5373216"/>
            <a:ext cx="9056451"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208" y="3140968"/>
            <a:ext cx="9056451"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6208" y="6234885"/>
            <a:ext cx="9056451"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2060848"/>
            <a:ext cx="9056451"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94815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878" y="-381000"/>
            <a:ext cx="8229600" cy="1143000"/>
          </a:xfrm>
        </p:spPr>
        <p:txBody>
          <a:bodyPr>
            <a:normAutofit fontScale="90000"/>
          </a:bodyPr>
          <a:lstStyle/>
          <a:p>
            <a:r>
              <a:rPr lang="en-US" dirty="0" smtClean="0"/>
              <a:t>2011 Consolidated Income Statement</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endParaRPr lang="en-US"/>
          </a:p>
        </p:txBody>
      </p:sp>
      <p:pic>
        <p:nvPicPr>
          <p:cNvPr id="4" name="Picture 3" descr="Screen shot 2012-11-03 at 1.25.58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29" y="568667"/>
            <a:ext cx="9051471" cy="6244709"/>
          </a:xfrm>
          <a:prstGeom prst="rect">
            <a:avLst/>
          </a:prstGeom>
        </p:spPr>
      </p:pic>
      <p:sp>
        <p:nvSpPr>
          <p:cNvPr id="5" name="Rectangle 4"/>
          <p:cNvSpPr/>
          <p:nvPr/>
        </p:nvSpPr>
        <p:spPr>
          <a:xfrm>
            <a:off x="19455" y="836712"/>
            <a:ext cx="9056451"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9455" y="4434685"/>
            <a:ext cx="9056451"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39113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6288"/>
            <a:ext cx="8229600" cy="1143000"/>
          </a:xfrm>
        </p:spPr>
        <p:txBody>
          <a:bodyPr>
            <a:normAutofit/>
          </a:bodyPr>
          <a:lstStyle/>
          <a:p>
            <a:r>
              <a:rPr lang="en-US" sz="3600" dirty="0" smtClean="0"/>
              <a:t>2012 Q3 Income Statement</a:t>
            </a:r>
            <a:endParaRPr lang="en-US" sz="3600" dirty="0"/>
          </a:p>
        </p:txBody>
      </p:sp>
      <p:sp>
        <p:nvSpPr>
          <p:cNvPr id="3" name="Content Placeholder 2"/>
          <p:cNvSpPr>
            <a:spLocks noGrp="1"/>
          </p:cNvSpPr>
          <p:nvPr>
            <p:ph idx="1"/>
          </p:nvPr>
        </p:nvSpPr>
        <p:spPr>
          <a:xfrm>
            <a:off x="457200" y="1600200"/>
            <a:ext cx="8229600" cy="4525963"/>
          </a:xfrm>
          <a:prstGeom prst="rect">
            <a:avLst/>
          </a:prstGeom>
        </p:spPr>
        <p:txBody>
          <a:bodyPr/>
          <a:lstStyle/>
          <a:p>
            <a:endParaRPr lang="en-US"/>
          </a:p>
        </p:txBody>
      </p:sp>
      <p:pic>
        <p:nvPicPr>
          <p:cNvPr id="5" name="Picture 4" descr="Screen shot 2012-11-03 at 1.22.4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438" y="580157"/>
            <a:ext cx="8780138" cy="6277843"/>
          </a:xfrm>
          <a:prstGeom prst="rect">
            <a:avLst/>
          </a:prstGeom>
        </p:spPr>
      </p:pic>
      <p:sp>
        <p:nvSpPr>
          <p:cNvPr id="6" name="Rectangle 5"/>
          <p:cNvSpPr/>
          <p:nvPr/>
        </p:nvSpPr>
        <p:spPr>
          <a:xfrm>
            <a:off x="87549" y="1268760"/>
            <a:ext cx="8931027"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7548" y="4483375"/>
            <a:ext cx="8931027"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99244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878" y="-202270"/>
            <a:ext cx="7977385" cy="822958"/>
          </a:xfrm>
        </p:spPr>
        <p:txBody>
          <a:bodyPr/>
          <a:lstStyle/>
          <a:p>
            <a:r>
              <a:rPr lang="en-US" dirty="0" smtClean="0"/>
              <a:t>2011 Cash Flow Statement</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endParaRPr lang="en-US"/>
          </a:p>
        </p:txBody>
      </p:sp>
      <p:pic>
        <p:nvPicPr>
          <p:cNvPr id="4" name="Picture 3" descr="Screen shot 2012-11-03 at 1.26.4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260" y="454717"/>
            <a:ext cx="8341468" cy="6481683"/>
          </a:xfrm>
          <a:prstGeom prst="rect">
            <a:avLst/>
          </a:prstGeom>
        </p:spPr>
      </p:pic>
      <p:sp>
        <p:nvSpPr>
          <p:cNvPr id="5" name="Rectangle 4"/>
          <p:cNvSpPr/>
          <p:nvPr/>
        </p:nvSpPr>
        <p:spPr>
          <a:xfrm>
            <a:off x="33461" y="2852936"/>
            <a:ext cx="8931027"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3795955"/>
            <a:ext cx="8931027" cy="20911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7548" y="5760941"/>
            <a:ext cx="8931027"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512" y="4506693"/>
            <a:ext cx="8931027"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25740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10" y="-457200"/>
            <a:ext cx="8229600" cy="1143000"/>
          </a:xfrm>
        </p:spPr>
        <p:txBody>
          <a:bodyPr>
            <a:normAutofit/>
          </a:bodyPr>
          <a:lstStyle/>
          <a:p>
            <a:r>
              <a:rPr lang="en-US" sz="3600" dirty="0" smtClean="0"/>
              <a:t>2012 Q3 Cash Flow Statement</a:t>
            </a:r>
            <a:endParaRPr lang="en-US" sz="3600" dirty="0"/>
          </a:p>
        </p:txBody>
      </p:sp>
      <p:sp>
        <p:nvSpPr>
          <p:cNvPr id="3" name="Content Placeholder 2"/>
          <p:cNvSpPr>
            <a:spLocks noGrp="1"/>
          </p:cNvSpPr>
          <p:nvPr>
            <p:ph idx="1"/>
          </p:nvPr>
        </p:nvSpPr>
        <p:spPr>
          <a:xfrm>
            <a:off x="457200" y="1600200"/>
            <a:ext cx="8229600" cy="4525963"/>
          </a:xfrm>
          <a:prstGeom prst="rect">
            <a:avLst/>
          </a:prstGeom>
        </p:spPr>
        <p:txBody>
          <a:bodyPr/>
          <a:lstStyle/>
          <a:p>
            <a:endParaRPr lang="en-US"/>
          </a:p>
        </p:txBody>
      </p:sp>
      <p:pic>
        <p:nvPicPr>
          <p:cNvPr id="4" name="Picture 3" descr="Screen shot 2012-11-03 at 1.21.48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96" y="627196"/>
            <a:ext cx="8205304" cy="6230803"/>
          </a:xfrm>
          <a:prstGeom prst="rect">
            <a:avLst/>
          </a:prstGeom>
        </p:spPr>
      </p:pic>
      <p:sp>
        <p:nvSpPr>
          <p:cNvPr id="6" name="Rectangle 5"/>
          <p:cNvSpPr/>
          <p:nvPr/>
        </p:nvSpPr>
        <p:spPr>
          <a:xfrm>
            <a:off x="118634" y="3210549"/>
            <a:ext cx="8931027"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7548" y="4233698"/>
            <a:ext cx="8931027"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7547" y="4914634"/>
            <a:ext cx="8931027"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7549" y="6655886"/>
            <a:ext cx="8931027" cy="2184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83129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normAutofit/>
          </a:bodyPr>
          <a:lstStyle/>
          <a:p>
            <a:pPr marL="0" indent="0" algn="ctr">
              <a:buNone/>
            </a:pPr>
            <a:r>
              <a:rPr lang="en-US" sz="13800" dirty="0" smtClean="0"/>
              <a:t>BUY</a:t>
            </a:r>
          </a:p>
        </p:txBody>
      </p:sp>
    </p:spTree>
    <p:extLst>
      <p:ext uri="{BB962C8B-B14F-4D97-AF65-F5344CB8AC3E}">
        <p14:creationId xmlns:p14="http://schemas.microsoft.com/office/powerpoint/2010/main" val="44019739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Suncor Energy</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4365104"/>
            <a:ext cx="3456384" cy="1440160"/>
          </a:xfrm>
          <a:prstGeom prst="rect">
            <a:avLst/>
          </a:prstGeom>
        </p:spPr>
      </p:pic>
    </p:spTree>
    <p:extLst>
      <p:ext uri="{BB962C8B-B14F-4D97-AF65-F5344CB8AC3E}">
        <p14:creationId xmlns:p14="http://schemas.microsoft.com/office/powerpoint/2010/main" val="305824711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4704"/>
            <a:ext cx="7024744" cy="504056"/>
          </a:xfrm>
        </p:spPr>
        <p:txBody>
          <a:bodyPr>
            <a:normAutofit fontScale="90000"/>
          </a:bodyPr>
          <a:lstStyle/>
          <a:p>
            <a:r>
              <a:rPr lang="en-US" dirty="0" smtClean="0"/>
              <a:t>Financial Snapshot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340768"/>
            <a:ext cx="6984776" cy="4896544"/>
          </a:xfrm>
        </p:spPr>
      </p:pic>
      <p:sp>
        <p:nvSpPr>
          <p:cNvPr id="5" name="Rectangle 4"/>
          <p:cNvSpPr/>
          <p:nvPr/>
        </p:nvSpPr>
        <p:spPr>
          <a:xfrm>
            <a:off x="1043609" y="5949280"/>
            <a:ext cx="2501912" cy="144016"/>
          </a:xfrm>
          <a:prstGeom prst="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3608" y="5157192"/>
            <a:ext cx="2448272" cy="216024"/>
          </a:xfrm>
          <a:prstGeom prst="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43609" y="5733256"/>
            <a:ext cx="2501912" cy="216024"/>
          </a:xfrm>
          <a:prstGeom prst="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1882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836712"/>
            <a:ext cx="7024744" cy="1008112"/>
          </a:xfrm>
        </p:spPr>
        <p:txBody>
          <a:bodyPr>
            <a:noAutofit/>
          </a:bodyPr>
          <a:lstStyle/>
          <a:p>
            <a:r>
              <a:rPr lang="en-US" sz="3600" dirty="0" smtClean="0"/>
              <a:t>Stock performance (Max chart)</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988" y="2060848"/>
            <a:ext cx="7057404" cy="3888432"/>
          </a:xfrm>
        </p:spPr>
      </p:pic>
    </p:spTree>
    <p:extLst>
      <p:ext uri="{BB962C8B-B14F-4D97-AF65-F5344CB8AC3E}">
        <p14:creationId xmlns:p14="http://schemas.microsoft.com/office/powerpoint/2010/main" val="1487758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Downstream (Oil)</a:t>
            </a:r>
            <a:endParaRPr lang="en-US" dirty="0"/>
          </a:p>
        </p:txBody>
      </p:sp>
      <p:sp>
        <p:nvSpPr>
          <p:cNvPr id="3" name="Content Placeholder 2"/>
          <p:cNvSpPr>
            <a:spLocks noGrp="1"/>
          </p:cNvSpPr>
          <p:nvPr>
            <p:ph idx="1"/>
          </p:nvPr>
        </p:nvSpPr>
        <p:spPr/>
        <p:txBody>
          <a:bodyPr/>
          <a:lstStyle/>
          <a:p>
            <a:r>
              <a:rPr lang="en-CA" dirty="0" smtClean="0"/>
              <a:t>Refining: convert crude oil into finished products.</a:t>
            </a:r>
          </a:p>
          <a:p>
            <a:r>
              <a:rPr lang="en-CA" dirty="0" smtClean="0"/>
              <a:t>Marketing: Distributing and selling refined product.</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4704"/>
            <a:ext cx="7024744" cy="648072"/>
          </a:xfrm>
        </p:spPr>
        <p:txBody>
          <a:bodyPr>
            <a:normAutofit fontScale="90000"/>
          </a:bodyPr>
          <a:lstStyle/>
          <a:p>
            <a:r>
              <a:rPr lang="en-US" dirty="0" smtClean="0"/>
              <a:t>  5 Year Stock Performance</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12776"/>
            <a:ext cx="8229600" cy="4824535"/>
          </a:xfrm>
        </p:spPr>
      </p:pic>
    </p:spTree>
    <p:extLst>
      <p:ext uri="{BB962C8B-B14F-4D97-AF65-F5344CB8AC3E}">
        <p14:creationId xmlns:p14="http://schemas.microsoft.com/office/powerpoint/2010/main" val="176017759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4704"/>
            <a:ext cx="7024744" cy="648072"/>
          </a:xfrm>
        </p:spPr>
        <p:txBody>
          <a:bodyPr>
            <a:normAutofit fontScale="90000"/>
          </a:bodyPr>
          <a:lstStyle/>
          <a:p>
            <a:r>
              <a:rPr lang="en-US" dirty="0" smtClean="0"/>
              <a:t>  1 Year Stock Performance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12776"/>
            <a:ext cx="8229600" cy="4680519"/>
          </a:xfrm>
        </p:spPr>
      </p:pic>
    </p:spTree>
    <p:extLst>
      <p:ext uri="{BB962C8B-B14F-4D97-AF65-F5344CB8AC3E}">
        <p14:creationId xmlns:p14="http://schemas.microsoft.com/office/powerpoint/2010/main" val="65615841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01136"/>
          </a:xfrm>
        </p:spPr>
        <p:txBody>
          <a:bodyPr>
            <a:normAutofit/>
          </a:bodyPr>
          <a:lstStyle/>
          <a:p>
            <a:r>
              <a:rPr lang="en-US" sz="2800" dirty="0" smtClean="0"/>
              <a:t>SU-T vs. Dow Jones industrial average</a:t>
            </a:r>
            <a:endParaRPr lang="en-US" sz="2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988840"/>
            <a:ext cx="6993061" cy="3819678"/>
          </a:xfrm>
        </p:spPr>
      </p:pic>
    </p:spTree>
    <p:extLst>
      <p:ext uri="{BB962C8B-B14F-4D97-AF65-F5344CB8AC3E}">
        <p14:creationId xmlns:p14="http://schemas.microsoft.com/office/powerpoint/2010/main" val="217648164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73144"/>
          </a:xfrm>
        </p:spPr>
        <p:txBody>
          <a:bodyPr>
            <a:normAutofit fontScale="90000"/>
          </a:bodyPr>
          <a:lstStyle/>
          <a:p>
            <a:r>
              <a:rPr lang="en-US" dirty="0" smtClean="0"/>
              <a:t>Outstanding common shares</a:t>
            </a:r>
            <a:endParaRPr lang="en-US" dirty="0"/>
          </a:p>
        </p:txBody>
      </p:sp>
      <p:graphicFrame>
        <p:nvGraphicFramePr>
          <p:cNvPr id="7" name="内容占位符 6"/>
          <p:cNvGraphicFramePr>
            <a:graphicFrameLocks noGrp="1"/>
          </p:cNvGraphicFramePr>
          <p:nvPr>
            <p:ph idx="1"/>
            <p:extLst>
              <p:ext uri="{D42A27DB-BD31-4B8C-83A1-F6EECF244321}">
                <p14:modId xmlns:p14="http://schemas.microsoft.com/office/powerpoint/2010/main" val="3842512543"/>
              </p:ext>
            </p:extLst>
          </p:nvPr>
        </p:nvGraphicFramePr>
        <p:xfrm>
          <a:off x="611560" y="1916833"/>
          <a:ext cx="7848870" cy="1613087"/>
        </p:xfrm>
        <a:graphic>
          <a:graphicData uri="http://schemas.openxmlformats.org/drawingml/2006/table">
            <a:tbl>
              <a:tblPr firstRow="1" bandRow="1">
                <a:tableStyleId>{5C22544A-7EE6-4342-B048-85BDC9FD1C3A}</a:tableStyleId>
              </a:tblPr>
              <a:tblGrid>
                <a:gridCol w="1569774"/>
                <a:gridCol w="1569774"/>
                <a:gridCol w="1569774"/>
                <a:gridCol w="1569774"/>
                <a:gridCol w="1569774"/>
              </a:tblGrid>
              <a:tr h="698687">
                <a:tc>
                  <a:txBody>
                    <a:bodyPr/>
                    <a:lstStyle/>
                    <a:p>
                      <a:endParaRPr lang="zh-CN" altLang="en-US" dirty="0"/>
                    </a:p>
                  </a:txBody>
                  <a:tcPr/>
                </a:tc>
                <a:tc>
                  <a:txBody>
                    <a:bodyPr/>
                    <a:lstStyle/>
                    <a:p>
                      <a:endParaRPr lang="en-US" altLang="zh-CN" dirty="0" smtClean="0"/>
                    </a:p>
                    <a:p>
                      <a:r>
                        <a:rPr lang="en-US" altLang="zh-CN" dirty="0" smtClean="0"/>
                        <a:t>Current</a:t>
                      </a:r>
                      <a:endParaRPr lang="zh-CN" altLang="en-US" dirty="0"/>
                    </a:p>
                  </a:txBody>
                  <a:tcPr/>
                </a:tc>
                <a:tc>
                  <a:txBody>
                    <a:bodyPr/>
                    <a:lstStyle/>
                    <a:p>
                      <a:endParaRPr lang="en-US" altLang="zh-CN" dirty="0" smtClean="0"/>
                    </a:p>
                    <a:p>
                      <a:r>
                        <a:rPr lang="en-US" altLang="zh-CN" dirty="0" smtClean="0"/>
                        <a:t>2011</a:t>
                      </a:r>
                      <a:endParaRPr lang="zh-CN" altLang="en-US" dirty="0"/>
                    </a:p>
                  </a:txBody>
                  <a:tcPr/>
                </a:tc>
                <a:tc>
                  <a:txBody>
                    <a:bodyPr/>
                    <a:lstStyle/>
                    <a:p>
                      <a:endParaRPr lang="en-US" altLang="zh-CN" dirty="0" smtClean="0"/>
                    </a:p>
                    <a:p>
                      <a:r>
                        <a:rPr lang="en-US" altLang="zh-CN" dirty="0" smtClean="0"/>
                        <a:t>2010</a:t>
                      </a:r>
                      <a:endParaRPr lang="zh-CN" altLang="en-US" dirty="0"/>
                    </a:p>
                  </a:txBody>
                  <a:tcPr/>
                </a:tc>
                <a:tc>
                  <a:txBody>
                    <a:bodyPr/>
                    <a:lstStyle/>
                    <a:p>
                      <a:endParaRPr lang="en-US" altLang="zh-CN" dirty="0" smtClean="0"/>
                    </a:p>
                    <a:p>
                      <a:r>
                        <a:rPr lang="en-US" altLang="zh-CN" dirty="0" smtClean="0"/>
                        <a:t>2009</a:t>
                      </a:r>
                      <a:endParaRPr lang="zh-CN" altLang="en-US" dirty="0"/>
                    </a:p>
                  </a:txBody>
                  <a:tcPr/>
                </a:tc>
              </a:tr>
              <a:tr h="885489">
                <a:tc>
                  <a:txBody>
                    <a:bodyPr/>
                    <a:lstStyle/>
                    <a:p>
                      <a:r>
                        <a:rPr lang="en-US" altLang="zh-CN" dirty="0" smtClean="0"/>
                        <a:t>Outstanding</a:t>
                      </a:r>
                      <a:r>
                        <a:rPr lang="en-US" altLang="zh-CN" baseline="0" dirty="0" smtClean="0"/>
                        <a:t> shares</a:t>
                      </a:r>
                    </a:p>
                    <a:p>
                      <a:r>
                        <a:rPr lang="en-US" altLang="zh-CN" baseline="0" dirty="0" smtClean="0"/>
                        <a:t>(million)</a:t>
                      </a:r>
                      <a:endParaRPr lang="zh-CN" altLang="en-US" dirty="0"/>
                    </a:p>
                  </a:txBody>
                  <a:tcPr/>
                </a:tc>
                <a:tc>
                  <a:txBody>
                    <a:bodyPr/>
                    <a:lstStyle/>
                    <a:p>
                      <a:endParaRPr lang="en-US" altLang="zh-CN" dirty="0" smtClean="0"/>
                    </a:p>
                    <a:p>
                      <a:r>
                        <a:rPr lang="en-US" altLang="zh-CN" dirty="0" smtClean="0"/>
                        <a:t>1561</a:t>
                      </a:r>
                      <a:endParaRPr lang="zh-CN" altLang="en-US" dirty="0"/>
                    </a:p>
                  </a:txBody>
                  <a:tcPr/>
                </a:tc>
                <a:tc>
                  <a:txBody>
                    <a:bodyPr/>
                    <a:lstStyle/>
                    <a:p>
                      <a:endParaRPr lang="en-US" altLang="zh-CN" dirty="0" smtClean="0"/>
                    </a:p>
                    <a:p>
                      <a:r>
                        <a:rPr lang="en-US" altLang="zh-CN" dirty="0" smtClean="0"/>
                        <a:t>1558</a:t>
                      </a:r>
                      <a:endParaRPr lang="zh-CN" altLang="en-US" dirty="0"/>
                    </a:p>
                  </a:txBody>
                  <a:tcPr/>
                </a:tc>
                <a:tc>
                  <a:txBody>
                    <a:bodyPr/>
                    <a:lstStyle/>
                    <a:p>
                      <a:endParaRPr lang="en-US" altLang="zh-CN" dirty="0" smtClean="0"/>
                    </a:p>
                    <a:p>
                      <a:r>
                        <a:rPr lang="en-US" altLang="zh-CN" dirty="0" smtClean="0"/>
                        <a:t>1565</a:t>
                      </a:r>
                      <a:endParaRPr lang="zh-CN" altLang="en-US" dirty="0"/>
                    </a:p>
                  </a:txBody>
                  <a:tcPr/>
                </a:tc>
                <a:tc>
                  <a:txBody>
                    <a:bodyPr/>
                    <a:lstStyle/>
                    <a:p>
                      <a:endParaRPr lang="en-US" altLang="zh-CN" dirty="0" smtClean="0"/>
                    </a:p>
                    <a:p>
                      <a:r>
                        <a:rPr lang="en-US" altLang="zh-CN" dirty="0" smtClean="0"/>
                        <a:t>930</a:t>
                      </a:r>
                      <a:endParaRPr lang="zh-CN" altLang="en-US" dirty="0"/>
                    </a:p>
                  </a:txBody>
                  <a:tcPr/>
                </a:tc>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994240424"/>
              </p:ext>
            </p:extLst>
          </p:nvPr>
        </p:nvGraphicFramePr>
        <p:xfrm>
          <a:off x="2051720" y="3861048"/>
          <a:ext cx="4608512" cy="2520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01082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73144"/>
          </a:xfrm>
        </p:spPr>
        <p:txBody>
          <a:bodyPr>
            <a:normAutofit fontScale="90000"/>
          </a:bodyPr>
          <a:lstStyle/>
          <a:p>
            <a:r>
              <a:rPr lang="en-US" dirty="0" smtClean="0"/>
              <a:t>Merger with Petro-Canada</a:t>
            </a:r>
            <a:endParaRPr lang="en-US" dirty="0"/>
          </a:p>
        </p:txBody>
      </p:sp>
      <p:sp>
        <p:nvSpPr>
          <p:cNvPr id="3" name="Content Placeholder 2"/>
          <p:cNvSpPr>
            <a:spLocks noGrp="1"/>
          </p:cNvSpPr>
          <p:nvPr>
            <p:ph idx="1"/>
          </p:nvPr>
        </p:nvSpPr>
        <p:spPr>
          <a:xfrm>
            <a:off x="1043492" y="1785926"/>
            <a:ext cx="6777317" cy="4046703"/>
          </a:xfrm>
        </p:spPr>
        <p:txBody>
          <a:bodyPr>
            <a:normAutofit/>
          </a:bodyPr>
          <a:lstStyle/>
          <a:p>
            <a:r>
              <a:rPr lang="en-US" sz="1600" dirty="0" smtClean="0"/>
              <a:t>Completion of merger with Petro-Canada on August 1, 2009</a:t>
            </a:r>
          </a:p>
          <a:p>
            <a:endParaRPr lang="en-US" sz="1600" dirty="0" smtClean="0"/>
          </a:p>
          <a:p>
            <a:r>
              <a:rPr lang="en-US" sz="1600" dirty="0" smtClean="0"/>
              <a:t>Suncor’s name is used for operation and the brand of Petro-Canada is used for marketing</a:t>
            </a:r>
          </a:p>
          <a:p>
            <a:endParaRPr lang="en-US" sz="1600" dirty="0" smtClean="0"/>
          </a:p>
          <a:p>
            <a:r>
              <a:rPr lang="en-US" sz="1600" dirty="0" smtClean="0"/>
              <a:t>Combined market worth of over $43 billion</a:t>
            </a:r>
          </a:p>
          <a:p>
            <a:endParaRPr lang="en-US" sz="1600" dirty="0" smtClean="0"/>
          </a:p>
          <a:p>
            <a:r>
              <a:rPr lang="en-US" sz="1600" dirty="0" smtClean="0"/>
              <a:t>Petro-Canada’s existing investors will get a 40% piece of the merged entity, and Suncor shareholders own the remaining 60% of the new firm</a:t>
            </a:r>
          </a:p>
          <a:p>
            <a:endParaRPr lang="en-US" sz="1600" dirty="0" smtClean="0"/>
          </a:p>
          <a:p>
            <a:endParaRPr lang="en-US" sz="1600" dirty="0"/>
          </a:p>
        </p:txBody>
      </p:sp>
    </p:spTree>
    <p:extLst>
      <p:ext uri="{BB962C8B-B14F-4D97-AF65-F5344CB8AC3E}">
        <p14:creationId xmlns:p14="http://schemas.microsoft.com/office/powerpoint/2010/main" val="354274015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73144"/>
          </a:xfrm>
        </p:spPr>
        <p:txBody>
          <a:bodyPr>
            <a:normAutofit fontScale="90000"/>
          </a:bodyPr>
          <a:lstStyle/>
          <a:p>
            <a:r>
              <a:rPr lang="en-US" dirty="0" smtClean="0"/>
              <a:t>Merger with Petro-Canada</a:t>
            </a:r>
            <a:endParaRPr lang="en-US" dirty="0"/>
          </a:p>
        </p:txBody>
      </p:sp>
      <p:pic>
        <p:nvPicPr>
          <p:cNvPr id="4" name="Content Placeholder 3" descr="Purchase allocation.png"/>
          <p:cNvPicPr>
            <a:picLocks noGrp="1" noChangeAspect="1"/>
          </p:cNvPicPr>
          <p:nvPr>
            <p:ph idx="1"/>
          </p:nvPr>
        </p:nvPicPr>
        <p:blipFill>
          <a:blip r:embed="rId2" cstate="print"/>
          <a:stretch>
            <a:fillRect/>
          </a:stretch>
        </p:blipFill>
        <p:spPr>
          <a:xfrm>
            <a:off x="1331640" y="1844824"/>
            <a:ext cx="6264695" cy="4176464"/>
          </a:xfrm>
        </p:spPr>
      </p:pic>
    </p:spTree>
    <p:extLst>
      <p:ext uri="{BB962C8B-B14F-4D97-AF65-F5344CB8AC3E}">
        <p14:creationId xmlns:p14="http://schemas.microsoft.com/office/powerpoint/2010/main" val="314777498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73144"/>
          </a:xfrm>
        </p:spPr>
        <p:txBody>
          <a:bodyPr>
            <a:normAutofit/>
          </a:bodyPr>
          <a:lstStyle/>
          <a:p>
            <a:r>
              <a:rPr lang="en-US" altLang="zh-CN" sz="2800" dirty="0"/>
              <a:t>Synergies Obtained through Merger</a:t>
            </a:r>
            <a:endParaRPr lang="en-US" sz="2800" dirty="0"/>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982910317"/>
              </p:ext>
            </p:extLst>
          </p:nvPr>
        </p:nvGraphicFramePr>
        <p:xfrm>
          <a:off x="755576" y="1988840"/>
          <a:ext cx="7632848"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762027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73144"/>
          </a:xfrm>
        </p:spPr>
        <p:txBody>
          <a:bodyPr>
            <a:noAutofit/>
          </a:bodyPr>
          <a:lstStyle/>
          <a:p>
            <a:r>
              <a:rPr lang="en-US" dirty="0" smtClean="0"/>
              <a:t>Company profile</a:t>
            </a:r>
            <a:endParaRPr lang="en-US" dirty="0"/>
          </a:p>
        </p:txBody>
      </p:sp>
      <p:sp>
        <p:nvSpPr>
          <p:cNvPr id="3" name="Content Placeholder 2"/>
          <p:cNvSpPr>
            <a:spLocks noGrp="1"/>
          </p:cNvSpPr>
          <p:nvPr>
            <p:ph idx="1"/>
          </p:nvPr>
        </p:nvSpPr>
        <p:spPr>
          <a:xfrm>
            <a:off x="1043492" y="1916832"/>
            <a:ext cx="6777317" cy="3915797"/>
          </a:xfrm>
        </p:spPr>
        <p:txBody>
          <a:bodyPr>
            <a:normAutofit fontScale="92500"/>
          </a:bodyPr>
          <a:lstStyle/>
          <a:p>
            <a:r>
              <a:rPr lang="en-US" altLang="zh-CN" sz="1600" dirty="0" smtClean="0">
                <a:solidFill>
                  <a:schemeClr val="tx1"/>
                </a:solidFill>
              </a:rPr>
              <a:t>integrated </a:t>
            </a:r>
            <a:r>
              <a:rPr lang="en-US" altLang="zh-CN" sz="1600" dirty="0">
                <a:solidFill>
                  <a:schemeClr val="tx1"/>
                </a:solidFill>
              </a:rPr>
              <a:t>energy company headquartered in Calgary, </a:t>
            </a:r>
            <a:r>
              <a:rPr lang="en-US" altLang="zh-CN" sz="1600" dirty="0" smtClean="0">
                <a:solidFill>
                  <a:schemeClr val="tx1"/>
                </a:solidFill>
              </a:rPr>
              <a:t>Alberta</a:t>
            </a:r>
          </a:p>
          <a:p>
            <a:endParaRPr lang="en-US" altLang="zh-CN" sz="1600" dirty="0" smtClean="0">
              <a:solidFill>
                <a:schemeClr val="tx1"/>
              </a:solidFill>
            </a:endParaRPr>
          </a:p>
          <a:p>
            <a:r>
              <a:rPr lang="en-US" altLang="zh-CN" sz="1600" dirty="0" smtClean="0">
                <a:solidFill>
                  <a:schemeClr val="tx1"/>
                </a:solidFill>
              </a:rPr>
              <a:t>Focused on developing one of the world’s largest petroleum resource basins—Canada’s Athabasca oil sands</a:t>
            </a:r>
          </a:p>
          <a:p>
            <a:endParaRPr lang="en-US" sz="1600" dirty="0" smtClean="0">
              <a:solidFill>
                <a:schemeClr val="tx1"/>
              </a:solidFill>
            </a:endParaRPr>
          </a:p>
          <a:p>
            <a:r>
              <a:rPr lang="en-US" sz="1600" dirty="0" smtClean="0">
                <a:solidFill>
                  <a:schemeClr val="tx1"/>
                </a:solidFill>
              </a:rPr>
              <a:t>Pioneering the industry in 1967 and became a publicly traded company in 1992</a:t>
            </a:r>
          </a:p>
          <a:p>
            <a:endParaRPr lang="en-US" sz="1600" dirty="0" smtClean="0">
              <a:solidFill>
                <a:schemeClr val="tx1"/>
              </a:solidFill>
            </a:endParaRPr>
          </a:p>
          <a:p>
            <a:r>
              <a:rPr lang="en-US" sz="1600" dirty="0" smtClean="0">
                <a:solidFill>
                  <a:schemeClr val="tx1"/>
                </a:solidFill>
              </a:rPr>
              <a:t>The core oil sands business is supported by conventional natural gas production in Western Canada and downstream refining, marketing and retail business in Ontario and Colorado</a:t>
            </a:r>
          </a:p>
          <a:p>
            <a:endParaRPr lang="en-US" sz="1600" dirty="0" smtClean="0">
              <a:solidFill>
                <a:schemeClr val="tx1"/>
              </a:solidFill>
            </a:endParaRPr>
          </a:p>
          <a:p>
            <a:r>
              <a:rPr lang="en-US" sz="1600" dirty="0" smtClean="0">
                <a:solidFill>
                  <a:schemeClr val="tx1"/>
                </a:solidFill>
              </a:rPr>
              <a:t>Since 1992, daily oil sands production has increased by 600%, total return on investment has returned 5173% vs. the S&amp;P 500 total shareholder return of 373% </a:t>
            </a: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34" y="357166"/>
            <a:ext cx="1695450" cy="771525"/>
          </a:xfrm>
          <a:prstGeom prst="rect">
            <a:avLst/>
          </a:prstGeom>
        </p:spPr>
      </p:pic>
    </p:spTree>
    <p:extLst>
      <p:ext uri="{BB962C8B-B14F-4D97-AF65-F5344CB8AC3E}">
        <p14:creationId xmlns:p14="http://schemas.microsoft.com/office/powerpoint/2010/main" val="276146986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785794"/>
            <a:ext cx="6671782" cy="928694"/>
          </a:xfrm>
        </p:spPr>
        <p:txBody>
          <a:bodyPr>
            <a:normAutofit/>
          </a:bodyPr>
          <a:lstStyle/>
          <a:p>
            <a:r>
              <a:rPr lang="en-US" altLang="zh-CN" dirty="0" smtClean="0"/>
              <a:t>Integrated Strategy</a:t>
            </a:r>
            <a:endParaRPr lang="zh-CN" altLang="en-US"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5786" y="2000240"/>
            <a:ext cx="6726511" cy="4214842"/>
          </a:xfrm>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Segments</a:t>
            </a:r>
            <a:endParaRPr lang="en-US" dirty="0"/>
          </a:p>
        </p:txBody>
      </p:sp>
      <p:sp>
        <p:nvSpPr>
          <p:cNvPr id="3" name="Content Placeholder 2"/>
          <p:cNvSpPr>
            <a:spLocks noGrp="1"/>
          </p:cNvSpPr>
          <p:nvPr>
            <p:ph idx="1"/>
          </p:nvPr>
        </p:nvSpPr>
        <p:spPr/>
        <p:txBody>
          <a:bodyPr/>
          <a:lstStyle/>
          <a:p>
            <a:r>
              <a:rPr lang="en-US" dirty="0" smtClean="0"/>
              <a:t>Oil sands</a:t>
            </a:r>
          </a:p>
          <a:p>
            <a:r>
              <a:rPr lang="en-US" dirty="0" smtClean="0"/>
              <a:t>Exploration and Production</a:t>
            </a:r>
          </a:p>
          <a:p>
            <a:r>
              <a:rPr lang="en-US" dirty="0" smtClean="0"/>
              <a:t>Refining and Marketing</a:t>
            </a:r>
          </a:p>
          <a:p>
            <a:r>
              <a:rPr lang="en-US" dirty="0" smtClean="0"/>
              <a:t>Corporate, Energy trading and Eliminations</a:t>
            </a:r>
            <a:endParaRPr lang="en-US" dirty="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34" y="357166"/>
            <a:ext cx="1695450" cy="771525"/>
          </a:xfrm>
          <a:prstGeom prst="rect">
            <a:avLst/>
          </a:prstGeom>
        </p:spPr>
      </p:pic>
    </p:spTree>
    <p:extLst>
      <p:ext uri="{BB962C8B-B14F-4D97-AF65-F5344CB8AC3E}">
        <p14:creationId xmlns:p14="http://schemas.microsoft.com/office/powerpoint/2010/main" val="2994974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Downstream (Gas)</a:t>
            </a:r>
            <a:endParaRPr lang="en-US" dirty="0"/>
          </a:p>
        </p:txBody>
      </p:sp>
      <p:sp>
        <p:nvSpPr>
          <p:cNvPr id="3" name="Content Placeholder 2"/>
          <p:cNvSpPr>
            <a:spLocks noGrp="1"/>
          </p:cNvSpPr>
          <p:nvPr>
            <p:ph idx="1"/>
          </p:nvPr>
        </p:nvSpPr>
        <p:spPr/>
        <p:txBody>
          <a:bodyPr/>
          <a:lstStyle/>
          <a:p>
            <a:r>
              <a:rPr lang="en-CA" dirty="0" smtClean="0"/>
              <a:t>Marketing: Distributing and selling natural gas.</a:t>
            </a:r>
            <a:endParaRPr lang="en-US" dirty="0" smtClean="0"/>
          </a:p>
          <a:p>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01136"/>
          </a:xfrm>
        </p:spPr>
        <p:txBody>
          <a:bodyPr>
            <a:normAutofit/>
          </a:bodyPr>
          <a:lstStyle/>
          <a:p>
            <a:r>
              <a:rPr lang="en-US" sz="2800" dirty="0" smtClean="0"/>
              <a:t>Segment information </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224" y="1714488"/>
            <a:ext cx="7344816" cy="4597112"/>
          </a:xfrm>
        </p:spPr>
      </p:pic>
      <p:sp>
        <p:nvSpPr>
          <p:cNvPr id="5" name="Rectangle 4"/>
          <p:cNvSpPr/>
          <p:nvPr/>
        </p:nvSpPr>
        <p:spPr>
          <a:xfrm>
            <a:off x="763216" y="4797152"/>
            <a:ext cx="7553200"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808596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928670"/>
            <a:ext cx="7024744" cy="571504"/>
          </a:xfrm>
        </p:spPr>
        <p:txBody>
          <a:bodyPr>
            <a:normAutofit/>
          </a:bodyPr>
          <a:lstStyle/>
          <a:p>
            <a:r>
              <a:rPr lang="en-US" sz="2800" dirty="0" smtClean="0"/>
              <a:t>Segment information </a:t>
            </a:r>
            <a:endParaRPr lang="zh-CN" altLang="en-US" sz="2800" dirty="0"/>
          </a:p>
        </p:txBody>
      </p:sp>
      <p:pic>
        <p:nvPicPr>
          <p:cNvPr id="6" name="内容占位符 5" descr="quarterly segment information.jpg"/>
          <p:cNvPicPr>
            <a:picLocks noGrp="1" noChangeAspect="1"/>
          </p:cNvPicPr>
          <p:nvPr>
            <p:ph idx="1"/>
          </p:nvPr>
        </p:nvPicPr>
        <p:blipFill>
          <a:blip r:embed="rId2"/>
          <a:stretch>
            <a:fillRect/>
          </a:stretch>
        </p:blipFill>
        <p:spPr>
          <a:xfrm>
            <a:off x="1071538" y="1500174"/>
            <a:ext cx="6715171" cy="4857784"/>
          </a:xfrm>
        </p:spPr>
      </p:pic>
      <p:sp>
        <p:nvSpPr>
          <p:cNvPr id="7" name="Rectangle 4"/>
          <p:cNvSpPr/>
          <p:nvPr/>
        </p:nvSpPr>
        <p:spPr>
          <a:xfrm>
            <a:off x="785786" y="5857892"/>
            <a:ext cx="7553200"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01136"/>
          </a:xfrm>
        </p:spPr>
        <p:txBody>
          <a:bodyPr>
            <a:normAutofit/>
          </a:bodyPr>
          <a:lstStyle/>
          <a:p>
            <a:r>
              <a:rPr lang="en-US" sz="2800" smtClean="0"/>
              <a:t>Oil sands</a:t>
            </a:r>
            <a:endParaRPr lang="en-US" sz="2800" dirty="0"/>
          </a:p>
        </p:txBody>
      </p:sp>
      <p:sp>
        <p:nvSpPr>
          <p:cNvPr id="3" name="Content Placeholder 2"/>
          <p:cNvSpPr>
            <a:spLocks noGrp="1"/>
          </p:cNvSpPr>
          <p:nvPr>
            <p:ph idx="1"/>
          </p:nvPr>
        </p:nvSpPr>
        <p:spPr>
          <a:xfrm>
            <a:off x="1043492" y="1700808"/>
            <a:ext cx="6777317" cy="4131821"/>
          </a:xfrm>
        </p:spPr>
        <p:txBody>
          <a:bodyPr>
            <a:normAutofit/>
          </a:bodyPr>
          <a:lstStyle/>
          <a:p>
            <a:r>
              <a:rPr lang="en-US" sz="1600" dirty="0" smtClean="0"/>
              <a:t>located in northeast Alberta, recovers bitumen from mining and in situ operations and upgrades the majority of this production into refinery feedstock, diesel fuel and byproducts</a:t>
            </a:r>
          </a:p>
          <a:p>
            <a:pPr>
              <a:buNone/>
            </a:pPr>
            <a:endParaRPr lang="en-US" sz="1600" dirty="0" smtClean="0"/>
          </a:p>
          <a:p>
            <a:r>
              <a:rPr lang="en-US" sz="1600" dirty="0" smtClean="0"/>
              <a:t>Oil sands activities consists of Oil Sands Base operations and in Situ operations (include oil sands bitumen production from </a:t>
            </a:r>
            <a:r>
              <a:rPr lang="en-US" sz="1600" dirty="0" err="1" smtClean="0"/>
              <a:t>Firebag</a:t>
            </a:r>
            <a:r>
              <a:rPr lang="en-US" sz="1600" dirty="0" smtClean="0"/>
              <a:t> and MacKay River)</a:t>
            </a:r>
          </a:p>
          <a:p>
            <a:endParaRPr lang="en-US" sz="1600" dirty="0" smtClean="0"/>
          </a:p>
          <a:p>
            <a:r>
              <a:rPr lang="en-US" sz="1600" dirty="0" smtClean="0"/>
              <a:t>Oil Sands Ventures includes the company’s interests in significant growth projects, including two where Suncor is the operator—the Fort Hills mining project (40.8%) and the Voyageur </a:t>
            </a:r>
            <a:r>
              <a:rPr lang="en-US" sz="1600" dirty="0" err="1" smtClean="0"/>
              <a:t>upgrader</a:t>
            </a:r>
            <a:r>
              <a:rPr lang="en-US" sz="1600" dirty="0" smtClean="0"/>
              <a:t> project (51%)</a:t>
            </a:r>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128737452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01136"/>
          </a:xfrm>
        </p:spPr>
        <p:txBody>
          <a:bodyPr>
            <a:normAutofit/>
          </a:bodyPr>
          <a:lstStyle/>
          <a:p>
            <a:r>
              <a:rPr lang="en-US" sz="2800" dirty="0" smtClean="0"/>
              <a:t>Oil Sands Production in Canada</a:t>
            </a:r>
            <a:endParaRPr lang="en-US" sz="2800"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772816"/>
            <a:ext cx="3456384" cy="4392488"/>
          </a:xfrm>
        </p:spPr>
      </p:pic>
      <p:pic>
        <p:nvPicPr>
          <p:cNvPr id="5" name="Picture 4" descr="http://www.canada.com/business/fp/3336511.bin?size=620x4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72816"/>
            <a:ext cx="3672408" cy="2369293"/>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4942" y="4214818"/>
            <a:ext cx="2546730" cy="1951187"/>
          </a:xfrm>
          <a:prstGeom prst="rect">
            <a:avLst/>
          </a:prstGeom>
        </p:spPr>
      </p:pic>
    </p:spTree>
    <p:extLst>
      <p:ext uri="{BB962C8B-B14F-4D97-AF65-F5344CB8AC3E}">
        <p14:creationId xmlns:p14="http://schemas.microsoft.com/office/powerpoint/2010/main" val="73228389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1027664"/>
            <a:ext cx="7024744" cy="615386"/>
          </a:xfrm>
        </p:spPr>
        <p:txBody>
          <a:bodyPr>
            <a:normAutofit/>
          </a:bodyPr>
          <a:lstStyle/>
          <a:p>
            <a:r>
              <a:rPr lang="en-US" sz="2800" dirty="0" smtClean="0"/>
              <a:t>Voyageur </a:t>
            </a:r>
            <a:r>
              <a:rPr lang="en-US" sz="2800" dirty="0" err="1" smtClean="0"/>
              <a:t>upgrader</a:t>
            </a:r>
            <a:r>
              <a:rPr lang="en-US" sz="2800" dirty="0" smtClean="0"/>
              <a:t> project</a:t>
            </a:r>
            <a:endParaRPr lang="zh-CN" altLang="en-US" sz="2800" dirty="0"/>
          </a:p>
        </p:txBody>
      </p:sp>
      <p:sp>
        <p:nvSpPr>
          <p:cNvPr id="3" name="内容占位符 2"/>
          <p:cNvSpPr>
            <a:spLocks noGrp="1"/>
          </p:cNvSpPr>
          <p:nvPr>
            <p:ph idx="1"/>
          </p:nvPr>
        </p:nvSpPr>
        <p:spPr/>
        <p:txBody>
          <a:bodyPr>
            <a:normAutofit/>
          </a:bodyPr>
          <a:lstStyle/>
          <a:p>
            <a:r>
              <a:rPr lang="en-US" altLang="zh-CN" sz="1600" dirty="0" smtClean="0"/>
              <a:t>Total E&amp;P Canada and Suncor Energy jointly develop the Voyageur </a:t>
            </a:r>
            <a:r>
              <a:rPr lang="en-US" altLang="zh-CN" sz="1600" dirty="0" err="1" smtClean="0"/>
              <a:t>Upgrader</a:t>
            </a:r>
            <a:r>
              <a:rPr lang="en-US" altLang="zh-CN" sz="1600" dirty="0" smtClean="0"/>
              <a:t> in Fort McMurray</a:t>
            </a:r>
          </a:p>
          <a:p>
            <a:endParaRPr lang="en-US" altLang="zh-CN" sz="1600" dirty="0" smtClean="0"/>
          </a:p>
          <a:p>
            <a:r>
              <a:rPr lang="en-US" altLang="zh-CN" sz="1600" dirty="0" smtClean="0"/>
              <a:t>Early works construction began in January 2012</a:t>
            </a:r>
          </a:p>
          <a:p>
            <a:endParaRPr lang="en-US" altLang="zh-CN" sz="1600" dirty="0" smtClean="0"/>
          </a:p>
          <a:p>
            <a:r>
              <a:rPr lang="en-US" altLang="zh-CN" sz="1600" dirty="0" smtClean="0"/>
              <a:t>Will process bitumen from Total’s Fort Hills and </a:t>
            </a:r>
            <a:r>
              <a:rPr lang="en-US" altLang="zh-CN" sz="1600" dirty="0" err="1" smtClean="0"/>
              <a:t>Joslyn</a:t>
            </a:r>
            <a:r>
              <a:rPr lang="en-US" altLang="zh-CN" sz="1600" dirty="0" smtClean="0"/>
              <a:t> projects</a:t>
            </a:r>
          </a:p>
          <a:p>
            <a:endParaRPr lang="en-US" altLang="zh-CN" sz="1600" dirty="0" smtClean="0"/>
          </a:p>
          <a:p>
            <a:r>
              <a:rPr lang="en-US" altLang="zh-CN" sz="1600" dirty="0" smtClean="0"/>
              <a:t>Expected to intake 269,000 barrels per day of bitumen, approximately 170 megawatts of electricity, and roughly 180 million standard cubic feet per day of natural gas</a:t>
            </a:r>
            <a:endParaRPr lang="zh-CN" altLang="en-US" sz="1600"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1027664"/>
            <a:ext cx="7024744" cy="686824"/>
          </a:xfrm>
        </p:spPr>
        <p:txBody>
          <a:bodyPr>
            <a:normAutofit/>
          </a:bodyPr>
          <a:lstStyle/>
          <a:p>
            <a:r>
              <a:rPr lang="en-US" sz="2800" dirty="0" smtClean="0"/>
              <a:t>Voyageur </a:t>
            </a:r>
            <a:r>
              <a:rPr lang="en-US" sz="2800" dirty="0" err="1" smtClean="0"/>
              <a:t>upgrader</a:t>
            </a:r>
            <a:r>
              <a:rPr lang="en-US" sz="2800" dirty="0" smtClean="0"/>
              <a:t> project</a:t>
            </a:r>
            <a:endParaRPr lang="zh-CN" altLang="en-US" sz="2800"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5852" y="2000240"/>
            <a:ext cx="6143668" cy="3982669"/>
          </a:xfr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745152"/>
          </a:xfrm>
        </p:spPr>
        <p:txBody>
          <a:bodyPr>
            <a:normAutofit/>
          </a:bodyPr>
          <a:lstStyle/>
          <a:p>
            <a:r>
              <a:rPr lang="en-US" sz="2800" dirty="0"/>
              <a:t>Oil </a:t>
            </a:r>
            <a:r>
              <a:rPr lang="en-US" sz="2800" dirty="0" smtClean="0"/>
              <a:t>sands</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2060848"/>
            <a:ext cx="6777037" cy="1638018"/>
          </a:xfr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3926928"/>
            <a:ext cx="3599830" cy="1573774"/>
          </a:xfrm>
          <a:prstGeom prst="rect">
            <a:avLst/>
          </a:prstGeom>
        </p:spPr>
      </p:pic>
      <p:sp>
        <p:nvSpPr>
          <p:cNvPr id="7" name="Rectangle 6"/>
          <p:cNvSpPr/>
          <p:nvPr/>
        </p:nvSpPr>
        <p:spPr>
          <a:xfrm>
            <a:off x="1043608" y="2996952"/>
            <a:ext cx="6768752"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29190" y="4286256"/>
            <a:ext cx="3495675" cy="288032"/>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Average price for oil sands.jpg"/>
          <p:cNvPicPr>
            <a:picLocks noChangeAspect="1"/>
          </p:cNvPicPr>
          <p:nvPr/>
        </p:nvPicPr>
        <p:blipFill>
          <a:blip r:embed="rId4"/>
          <a:stretch>
            <a:fillRect/>
          </a:stretch>
        </p:blipFill>
        <p:spPr>
          <a:xfrm>
            <a:off x="4786314" y="3857628"/>
            <a:ext cx="3905155" cy="1500198"/>
          </a:xfrm>
          <a:prstGeom prst="rect">
            <a:avLst/>
          </a:prstGeom>
        </p:spPr>
      </p:pic>
      <p:sp>
        <p:nvSpPr>
          <p:cNvPr id="10" name="Rectangle 7"/>
          <p:cNvSpPr/>
          <p:nvPr/>
        </p:nvSpPr>
        <p:spPr>
          <a:xfrm>
            <a:off x="1071538" y="5072074"/>
            <a:ext cx="3495675" cy="288032"/>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p:cNvSpPr/>
          <p:nvPr/>
        </p:nvSpPr>
        <p:spPr>
          <a:xfrm>
            <a:off x="4786314" y="4286256"/>
            <a:ext cx="3709989" cy="288032"/>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88748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1027664"/>
            <a:ext cx="7024744" cy="686824"/>
          </a:xfrm>
        </p:spPr>
        <p:txBody>
          <a:bodyPr>
            <a:normAutofit/>
          </a:bodyPr>
          <a:lstStyle/>
          <a:p>
            <a:r>
              <a:rPr lang="en-US" sz="2800" dirty="0" smtClean="0"/>
              <a:t>Oil sands</a:t>
            </a:r>
            <a:endParaRPr lang="zh-CN" altLang="en-US" sz="2800" dirty="0"/>
          </a:p>
        </p:txBody>
      </p:sp>
      <p:pic>
        <p:nvPicPr>
          <p:cNvPr id="4" name="内容占位符 3" descr="Bridge Analysis of Operating earnings.JPG"/>
          <p:cNvPicPr>
            <a:picLocks noGrp="1" noChangeAspect="1"/>
          </p:cNvPicPr>
          <p:nvPr>
            <p:ph idx="1"/>
          </p:nvPr>
        </p:nvPicPr>
        <p:blipFill>
          <a:blip r:embed="rId2"/>
          <a:stretch>
            <a:fillRect/>
          </a:stretch>
        </p:blipFill>
        <p:spPr>
          <a:xfrm>
            <a:off x="1071539" y="1785926"/>
            <a:ext cx="6357981" cy="3185655"/>
          </a:xfrm>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745152"/>
          </a:xfrm>
        </p:spPr>
        <p:txBody>
          <a:bodyPr>
            <a:normAutofit/>
          </a:bodyPr>
          <a:lstStyle/>
          <a:p>
            <a:r>
              <a:rPr lang="en-US" sz="2800" dirty="0" smtClean="0"/>
              <a:t>Exploration and Production</a:t>
            </a:r>
            <a:endParaRPr lang="en-US" sz="2800" dirty="0"/>
          </a:p>
        </p:txBody>
      </p:sp>
      <p:sp>
        <p:nvSpPr>
          <p:cNvPr id="3" name="Content Placeholder 2"/>
          <p:cNvSpPr>
            <a:spLocks noGrp="1"/>
          </p:cNvSpPr>
          <p:nvPr>
            <p:ph idx="1"/>
          </p:nvPr>
        </p:nvSpPr>
        <p:spPr/>
        <p:txBody>
          <a:bodyPr>
            <a:normAutofit lnSpcReduction="10000"/>
          </a:bodyPr>
          <a:lstStyle/>
          <a:p>
            <a:r>
              <a:rPr lang="en-US" sz="1600" dirty="0" smtClean="0"/>
              <a:t>In January 2011, Suncor combined its international and Offshore and Natural Gas segments into the Exploration and Production segment</a:t>
            </a:r>
          </a:p>
          <a:p>
            <a:endParaRPr lang="en-US" sz="1600" dirty="0" smtClean="0"/>
          </a:p>
          <a:p>
            <a:r>
              <a:rPr lang="en-US" sz="1600" dirty="0" smtClean="0"/>
              <a:t>East Coast Canada operations include Suncor’s 37.675% working interest in Terra Nova</a:t>
            </a:r>
          </a:p>
          <a:p>
            <a:endParaRPr lang="en-US" sz="1600" dirty="0" smtClean="0"/>
          </a:p>
          <a:p>
            <a:r>
              <a:rPr lang="en-US" sz="1600" dirty="0" smtClean="0"/>
              <a:t>International operations include Suncor’s 29.89% working interest in Buzzard and a 26.69% interest in the Golden Eagle Area development</a:t>
            </a:r>
          </a:p>
          <a:p>
            <a:endParaRPr lang="en-US" sz="1600" dirty="0" smtClean="0"/>
          </a:p>
          <a:p>
            <a:r>
              <a:rPr lang="en-US" sz="1600" dirty="0" smtClean="0"/>
              <a:t>North America Onshore operations include Suncor’s interests in a number of assets in Western Canada, which primarily produce natural gas</a:t>
            </a:r>
          </a:p>
          <a:p>
            <a:endParaRPr lang="en-US" sz="1600" dirty="0" smtClean="0"/>
          </a:p>
          <a:p>
            <a:endParaRPr lang="en-US" sz="1600" dirty="0" smtClean="0"/>
          </a:p>
          <a:p>
            <a:endParaRPr lang="en-US" sz="2400" dirty="0"/>
          </a:p>
        </p:txBody>
      </p:sp>
    </p:spTree>
    <p:extLst>
      <p:ext uri="{BB962C8B-B14F-4D97-AF65-F5344CB8AC3E}">
        <p14:creationId xmlns:p14="http://schemas.microsoft.com/office/powerpoint/2010/main" val="417566415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745152"/>
          </a:xfrm>
        </p:spPr>
        <p:txBody>
          <a:bodyPr>
            <a:normAutofit/>
          </a:bodyPr>
          <a:lstStyle/>
          <a:p>
            <a:r>
              <a:rPr lang="en-US" sz="2800" dirty="0"/>
              <a:t>Exploration and </a:t>
            </a:r>
            <a:r>
              <a:rPr lang="en-US" sz="2800" dirty="0" smtClean="0"/>
              <a:t>Production</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988840"/>
            <a:ext cx="6777037" cy="1644428"/>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662" y="3643314"/>
            <a:ext cx="4286280" cy="2096430"/>
          </a:xfrm>
          <a:prstGeom prst="rect">
            <a:avLst/>
          </a:prstGeom>
        </p:spPr>
      </p:pic>
      <p:sp>
        <p:nvSpPr>
          <p:cNvPr id="6" name="Rectangle 5"/>
          <p:cNvSpPr/>
          <p:nvPr/>
        </p:nvSpPr>
        <p:spPr>
          <a:xfrm>
            <a:off x="899592" y="2960948"/>
            <a:ext cx="6840760"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1071538" y="4643446"/>
            <a:ext cx="3929090" cy="21431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内容占位符 7" descr="Average price for exploration.jpg"/>
          <p:cNvPicPr>
            <a:picLocks noChangeAspect="1"/>
          </p:cNvPicPr>
          <p:nvPr/>
        </p:nvPicPr>
        <p:blipFill>
          <a:blip r:embed="rId4"/>
          <a:stretch>
            <a:fillRect/>
          </a:stretch>
        </p:blipFill>
        <p:spPr>
          <a:xfrm>
            <a:off x="5072066" y="4143380"/>
            <a:ext cx="3571899" cy="965762"/>
          </a:xfrm>
          <a:prstGeom prst="rect">
            <a:avLst/>
          </a:prstGeom>
        </p:spPr>
      </p:pic>
    </p:spTree>
    <p:extLst>
      <p:ext uri="{BB962C8B-B14F-4D97-AF65-F5344CB8AC3E}">
        <p14:creationId xmlns:p14="http://schemas.microsoft.com/office/powerpoint/2010/main" val="2168647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2011 Top </a:t>
            </a:r>
            <a:r>
              <a:rPr lang="en-US" dirty="0"/>
              <a:t>10 </a:t>
            </a:r>
            <a:r>
              <a:rPr lang="en-US" dirty="0" smtClean="0"/>
              <a:t>Oil Proved </a:t>
            </a:r>
            <a:r>
              <a:rPr lang="en-US" dirty="0"/>
              <a:t>Reserves Countries</a:t>
            </a:r>
            <a:endParaRPr lang="en-CA" dirty="0"/>
          </a:p>
        </p:txBody>
      </p:sp>
      <p:pic>
        <p:nvPicPr>
          <p:cNvPr id="11571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533400" y="1805456"/>
            <a:ext cx="7696200" cy="440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533400" y="2971800"/>
            <a:ext cx="7696200" cy="3810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94244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1027664"/>
            <a:ext cx="7024744" cy="686824"/>
          </a:xfrm>
        </p:spPr>
        <p:txBody>
          <a:bodyPr>
            <a:normAutofit/>
          </a:bodyPr>
          <a:lstStyle/>
          <a:p>
            <a:r>
              <a:rPr lang="en-US" sz="2800" dirty="0" smtClean="0"/>
              <a:t>Exploration and Production</a:t>
            </a:r>
            <a:endParaRPr lang="zh-CN" altLang="en-US" sz="2800" dirty="0"/>
          </a:p>
        </p:txBody>
      </p:sp>
      <p:pic>
        <p:nvPicPr>
          <p:cNvPr id="4" name="内容占位符 3" descr="Bridge analysis.JPG"/>
          <p:cNvPicPr>
            <a:picLocks noGrp="1" noChangeAspect="1"/>
          </p:cNvPicPr>
          <p:nvPr>
            <p:ph idx="1"/>
          </p:nvPr>
        </p:nvPicPr>
        <p:blipFill>
          <a:blip r:embed="rId2"/>
          <a:stretch>
            <a:fillRect/>
          </a:stretch>
        </p:blipFill>
        <p:spPr>
          <a:xfrm>
            <a:off x="1000100" y="1857364"/>
            <a:ext cx="6777037" cy="3177852"/>
          </a:xfrm>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817160"/>
          </a:xfrm>
        </p:spPr>
        <p:txBody>
          <a:bodyPr>
            <a:normAutofit/>
          </a:bodyPr>
          <a:lstStyle/>
          <a:p>
            <a:r>
              <a:rPr lang="en-US" sz="2800" dirty="0" smtClean="0"/>
              <a:t>Refining and Marketing</a:t>
            </a:r>
            <a:endParaRPr lang="en-US" sz="2800" dirty="0"/>
          </a:p>
        </p:txBody>
      </p:sp>
      <p:sp>
        <p:nvSpPr>
          <p:cNvPr id="3" name="Content Placeholder 2"/>
          <p:cNvSpPr>
            <a:spLocks noGrp="1"/>
          </p:cNvSpPr>
          <p:nvPr>
            <p:ph idx="1"/>
          </p:nvPr>
        </p:nvSpPr>
        <p:spPr/>
        <p:txBody>
          <a:bodyPr>
            <a:normAutofit/>
          </a:bodyPr>
          <a:lstStyle/>
          <a:p>
            <a:r>
              <a:rPr lang="en-US" sz="1600" dirty="0" smtClean="0"/>
              <a:t>Refining and Product Supply operations refine crude oil into a broad range of petroleum and petrochemical products</a:t>
            </a:r>
          </a:p>
          <a:p>
            <a:endParaRPr lang="en-US" sz="2400" dirty="0" smtClean="0"/>
          </a:p>
          <a:p>
            <a:r>
              <a:rPr lang="en-US" sz="1600" dirty="0" smtClean="0"/>
              <a:t>Downstream Marketing operations sell refined petroleum products and lubricants to retail, commercial and </a:t>
            </a:r>
            <a:r>
              <a:rPr lang="en-US" sz="1600" smtClean="0"/>
              <a:t>industrial customers</a:t>
            </a:r>
            <a:endParaRPr lang="en-US" sz="1600" dirty="0" smtClean="0"/>
          </a:p>
        </p:txBody>
      </p:sp>
    </p:spTree>
    <p:extLst>
      <p:ext uri="{BB962C8B-B14F-4D97-AF65-F5344CB8AC3E}">
        <p14:creationId xmlns:p14="http://schemas.microsoft.com/office/powerpoint/2010/main" val="317346794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73144"/>
          </a:xfrm>
        </p:spPr>
        <p:txBody>
          <a:bodyPr>
            <a:normAutofit/>
          </a:bodyPr>
          <a:lstStyle/>
          <a:p>
            <a:r>
              <a:rPr lang="en-US" sz="2800" dirty="0"/>
              <a:t>Refining and </a:t>
            </a:r>
            <a:r>
              <a:rPr lang="en-US" sz="2800" dirty="0" smtClean="0"/>
              <a:t>Marketing</a:t>
            </a:r>
            <a:endParaRPr lang="en-US" sz="2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1772816"/>
            <a:ext cx="6777037" cy="1851532"/>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3" y="3645024"/>
            <a:ext cx="4172474" cy="2232146"/>
          </a:xfrm>
          <a:prstGeom prst="rect">
            <a:avLst/>
          </a:prstGeom>
        </p:spPr>
      </p:pic>
      <p:sp>
        <p:nvSpPr>
          <p:cNvPr id="6" name="Rectangle 5"/>
          <p:cNvSpPr/>
          <p:nvPr/>
        </p:nvSpPr>
        <p:spPr>
          <a:xfrm>
            <a:off x="899592" y="2359968"/>
            <a:ext cx="7065912"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85786" y="4643446"/>
            <a:ext cx="4536504"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18611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1027664"/>
            <a:ext cx="7024744" cy="686824"/>
          </a:xfrm>
        </p:spPr>
        <p:txBody>
          <a:bodyPr>
            <a:normAutofit/>
          </a:bodyPr>
          <a:lstStyle/>
          <a:p>
            <a:r>
              <a:rPr lang="en-US" sz="2800" dirty="0" smtClean="0"/>
              <a:t>Refining and Marketing</a:t>
            </a:r>
            <a:endParaRPr lang="zh-CN" altLang="en-US" sz="2800" dirty="0"/>
          </a:p>
        </p:txBody>
      </p:sp>
      <p:pic>
        <p:nvPicPr>
          <p:cNvPr id="4" name="内容占位符 3" descr="bridge analysis.JPG"/>
          <p:cNvPicPr>
            <a:picLocks noGrp="1" noChangeAspect="1"/>
          </p:cNvPicPr>
          <p:nvPr>
            <p:ph idx="1"/>
          </p:nvPr>
        </p:nvPicPr>
        <p:blipFill>
          <a:blip r:embed="rId2"/>
          <a:stretch>
            <a:fillRect/>
          </a:stretch>
        </p:blipFill>
        <p:spPr>
          <a:xfrm>
            <a:off x="1000100" y="1928802"/>
            <a:ext cx="6777037" cy="3083055"/>
          </a:xfrm>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73144"/>
          </a:xfrm>
        </p:spPr>
        <p:txBody>
          <a:bodyPr>
            <a:normAutofit fontScale="90000"/>
          </a:bodyPr>
          <a:lstStyle/>
          <a:p>
            <a:r>
              <a:rPr lang="en-US" sz="2800" dirty="0" smtClean="0"/>
              <a:t>Corporate, Energy trading and Eliminations</a:t>
            </a:r>
            <a:endParaRPr lang="en-US" sz="2800" dirty="0"/>
          </a:p>
        </p:txBody>
      </p:sp>
      <p:sp>
        <p:nvSpPr>
          <p:cNvPr id="3" name="Content Placeholder 2"/>
          <p:cNvSpPr>
            <a:spLocks noGrp="1"/>
          </p:cNvSpPr>
          <p:nvPr>
            <p:ph idx="1"/>
          </p:nvPr>
        </p:nvSpPr>
        <p:spPr>
          <a:xfrm>
            <a:off x="1043492" y="2323652"/>
            <a:ext cx="6777317" cy="3891430"/>
          </a:xfrm>
        </p:spPr>
        <p:txBody>
          <a:bodyPr>
            <a:normAutofit/>
          </a:bodyPr>
          <a:lstStyle/>
          <a:p>
            <a:r>
              <a:rPr lang="en-US" sz="1600" dirty="0" smtClean="0"/>
              <a:t>Includes the company’s investments in renewable energy projects, results related to energy supply and trading activities, and other activities not directly attributable to any other operating segment</a:t>
            </a:r>
          </a:p>
          <a:p>
            <a:endParaRPr lang="en-US" sz="1600" dirty="0" smtClean="0"/>
          </a:p>
          <a:p>
            <a:r>
              <a:rPr lang="en-US" sz="1600" dirty="0" smtClean="0"/>
              <a:t>Renewable energy interests include six operating wind power projects and the St. Clair ethanol plant in Ontario</a:t>
            </a:r>
          </a:p>
          <a:p>
            <a:endParaRPr lang="en-US" sz="1600" dirty="0" smtClean="0"/>
          </a:p>
          <a:p>
            <a:r>
              <a:rPr lang="en-US" sz="1600" dirty="0" smtClean="0"/>
              <a:t>Energy trading activities primarily involve the marketing and trading of crude oil, natural gas, refined petroleum products and by products, and the use of midstream infrastructure and financial derivatives to optimize related trading strategies</a:t>
            </a:r>
          </a:p>
          <a:p>
            <a:endParaRPr lang="en-US" sz="1600" dirty="0" smtClean="0"/>
          </a:p>
          <a:p>
            <a:endParaRPr lang="en-US" sz="1600" dirty="0"/>
          </a:p>
        </p:txBody>
      </p:sp>
    </p:spTree>
    <p:extLst>
      <p:ext uri="{BB962C8B-B14F-4D97-AF65-F5344CB8AC3E}">
        <p14:creationId xmlns:p14="http://schemas.microsoft.com/office/powerpoint/2010/main" val="254922044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908720"/>
            <a:ext cx="7024744" cy="720080"/>
          </a:xfrm>
        </p:spPr>
        <p:txBody>
          <a:bodyPr>
            <a:normAutofit fontScale="90000"/>
          </a:bodyPr>
          <a:lstStyle/>
          <a:p>
            <a:r>
              <a:rPr lang="en-US" sz="2800" dirty="0"/>
              <a:t>Corporate, Energy trading and </a:t>
            </a:r>
            <a:r>
              <a:rPr lang="en-US" sz="2800" dirty="0" smtClean="0"/>
              <a:t>Eliminations</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772816"/>
            <a:ext cx="6777037" cy="193021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717032"/>
            <a:ext cx="4448175" cy="1504950"/>
          </a:xfrm>
          <a:prstGeom prst="rect">
            <a:avLst/>
          </a:prstGeom>
        </p:spPr>
      </p:pic>
      <p:sp>
        <p:nvSpPr>
          <p:cNvPr id="6" name="Rectangle 5"/>
          <p:cNvSpPr/>
          <p:nvPr/>
        </p:nvSpPr>
        <p:spPr>
          <a:xfrm>
            <a:off x="755576" y="2204864"/>
            <a:ext cx="7065912"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5576" y="4257836"/>
            <a:ext cx="7065912" cy="792088"/>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40677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2761376"/>
          </a:xfrm>
        </p:spPr>
        <p:txBody>
          <a:bodyPr/>
          <a:lstStyle/>
          <a:p>
            <a:r>
              <a:rPr lang="en-US" dirty="0" smtClean="0"/>
              <a:t>    Suncor’s </a:t>
            </a:r>
            <a:r>
              <a:rPr lang="en-US" dirty="0"/>
              <a:t>Management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476672"/>
            <a:ext cx="1695450" cy="771525"/>
          </a:xfrm>
        </p:spPr>
      </p:pic>
    </p:spTree>
    <p:extLst>
      <p:ext uri="{BB962C8B-B14F-4D97-AF65-F5344CB8AC3E}">
        <p14:creationId xmlns:p14="http://schemas.microsoft.com/office/powerpoint/2010/main" val="181731666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5256702" cy="601136"/>
          </a:xfrm>
        </p:spPr>
        <p:txBody>
          <a:bodyPr>
            <a:normAutofit fontScale="90000"/>
          </a:bodyPr>
          <a:lstStyle/>
          <a:p>
            <a:endParaRPr lang="en-US" dirty="0"/>
          </a:p>
        </p:txBody>
      </p:sp>
      <p:sp>
        <p:nvSpPr>
          <p:cNvPr id="3" name="Content Placeholder 2"/>
          <p:cNvSpPr>
            <a:spLocks noGrp="1"/>
          </p:cNvSpPr>
          <p:nvPr>
            <p:ph idx="1"/>
          </p:nvPr>
        </p:nvSpPr>
        <p:spPr>
          <a:xfrm>
            <a:off x="467544" y="1988840"/>
            <a:ext cx="5616624" cy="4165923"/>
          </a:xfrm>
        </p:spPr>
        <p:txBody>
          <a:bodyPr>
            <a:normAutofit/>
          </a:bodyPr>
          <a:lstStyle/>
          <a:p>
            <a:r>
              <a:rPr lang="en-US" sz="1700" b="1" dirty="0" smtClean="0"/>
              <a:t>Steve Williams, President and Chief Executive Officer</a:t>
            </a:r>
            <a:endParaRPr lang="en-US" sz="1700" dirty="0"/>
          </a:p>
          <a:p>
            <a:r>
              <a:rPr lang="en-US" sz="1700" dirty="0"/>
              <a:t>Joined Suncor in May </a:t>
            </a:r>
            <a:r>
              <a:rPr lang="en-US" sz="1700" dirty="0" smtClean="0"/>
              <a:t>2002</a:t>
            </a:r>
          </a:p>
          <a:p>
            <a:r>
              <a:rPr lang="en-US" sz="1700" dirty="0" smtClean="0"/>
              <a:t>became chief executive officer during the company’s AGM in May 2012</a:t>
            </a:r>
            <a:endParaRPr lang="en-US" sz="1700" dirty="0"/>
          </a:p>
          <a:p>
            <a:r>
              <a:rPr lang="en-US" sz="1700" dirty="0"/>
              <a:t>Before appointment, he was responsible for </a:t>
            </a:r>
            <a:r>
              <a:rPr lang="en-US" sz="1700" dirty="0" err="1"/>
              <a:t>Octel</a:t>
            </a:r>
            <a:r>
              <a:rPr lang="en-US" sz="1700" dirty="0"/>
              <a:t> Corporation's global operation and managed the operation of the largest refinery in the United Kingdom for Esso</a:t>
            </a:r>
          </a:p>
          <a:p>
            <a:r>
              <a:rPr lang="en-US" sz="1700" dirty="0"/>
              <a:t>Bachelor of Science degree in chemical engineering from Exeter University and graduate from the Advanced Management Program at Harvard Business School as well as the Business Economics Program at Oxford University.</a:t>
            </a:r>
          </a:p>
          <a:p>
            <a:endParaRPr lang="en-US" dirty="0"/>
          </a:p>
        </p:txBody>
      </p:sp>
      <p:pic>
        <p:nvPicPr>
          <p:cNvPr id="4" name="Picture 2" descr="Steve Williams, COO, Sunc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6349" y="2431306"/>
            <a:ext cx="2066007" cy="2582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95133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5793872" cy="817160"/>
          </a:xfrm>
        </p:spPr>
        <p:txBody>
          <a:bodyPr>
            <a:normAutofit/>
          </a:bodyPr>
          <a:lstStyle/>
          <a:p>
            <a:endParaRPr lang="en-US" dirty="0"/>
          </a:p>
        </p:txBody>
      </p:sp>
      <p:sp>
        <p:nvSpPr>
          <p:cNvPr id="3" name="Content Placeholder 2"/>
          <p:cNvSpPr>
            <a:spLocks noGrp="1"/>
          </p:cNvSpPr>
          <p:nvPr>
            <p:ph idx="1"/>
          </p:nvPr>
        </p:nvSpPr>
        <p:spPr>
          <a:xfrm>
            <a:off x="457200" y="2204864"/>
            <a:ext cx="5770984" cy="3921299"/>
          </a:xfrm>
        </p:spPr>
        <p:txBody>
          <a:bodyPr>
            <a:normAutofit/>
          </a:bodyPr>
          <a:lstStyle/>
          <a:p>
            <a:r>
              <a:rPr lang="en-US" sz="1600" b="1" dirty="0"/>
              <a:t>Richard L. </a:t>
            </a:r>
            <a:r>
              <a:rPr lang="en-US" sz="1600" b="1" dirty="0" smtClean="0"/>
              <a:t>George, Past Chief Executive Officer</a:t>
            </a:r>
            <a:endParaRPr lang="en-US" sz="1600" dirty="0"/>
          </a:p>
          <a:p>
            <a:r>
              <a:rPr lang="en-US" sz="1600" dirty="0"/>
              <a:t>Appointed president and chief executive officer of Suncor Energy in </a:t>
            </a:r>
            <a:r>
              <a:rPr lang="en-US" sz="1600" dirty="0" smtClean="0"/>
              <a:t>1991</a:t>
            </a:r>
          </a:p>
          <a:p>
            <a:r>
              <a:rPr lang="en-US" sz="1600" dirty="0" smtClean="0"/>
              <a:t>Before 1991, held various positions in the areas of project planning, production evaluation, exploration and production, and in the international oil business</a:t>
            </a:r>
          </a:p>
          <a:p>
            <a:r>
              <a:rPr lang="en-US" sz="1600" dirty="0" smtClean="0"/>
              <a:t>Was named “Outstanding CEO of the Year “ in 1999</a:t>
            </a:r>
          </a:p>
          <a:p>
            <a:r>
              <a:rPr lang="en-US" sz="1600" dirty="0" smtClean="0"/>
              <a:t>Bachelor </a:t>
            </a:r>
            <a:r>
              <a:rPr lang="en-US" sz="1600" dirty="0"/>
              <a:t>of Science degree in engineering from Colorado State University, a law degree from the University of Houston Law School and is a graduate of the Harvard Business School Program for Management Development</a:t>
            </a:r>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2420888"/>
            <a:ext cx="201622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85566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Senior Executives</a:t>
            </a:r>
          </a:p>
        </p:txBody>
      </p:sp>
      <p:sp>
        <p:nvSpPr>
          <p:cNvPr id="3" name="Content Placeholder 2"/>
          <p:cNvSpPr>
            <a:spLocks noGrp="1"/>
          </p:cNvSpPr>
          <p:nvPr>
            <p:ph idx="1"/>
          </p:nvPr>
        </p:nvSpPr>
        <p:spPr>
          <a:xfrm>
            <a:off x="1043492" y="2323652"/>
            <a:ext cx="6814655" cy="3748553"/>
          </a:xfrm>
        </p:spPr>
        <p:txBody>
          <a:bodyPr>
            <a:normAutofit fontScale="25000" lnSpcReduction="20000"/>
          </a:bodyPr>
          <a:lstStyle/>
          <a:p>
            <a:r>
              <a:rPr lang="en-US" sz="5600" dirty="0">
                <a:hlinkClick r:id="rId2" action="ppaction://hlinkfile"/>
              </a:rPr>
              <a:t>Mark Little</a:t>
            </a:r>
            <a:r>
              <a:rPr lang="en-US" sz="5600" dirty="0"/>
              <a:t>, executive vice-president, Oil Sands and In Situ, leads improvements in safety, sustainability and competitiveness at the company’s Oil Sands and In Situ operations in Northern Alberta</a:t>
            </a:r>
            <a:r>
              <a:rPr lang="en-US" sz="5600" dirty="0" smtClean="0"/>
              <a:t>.</a:t>
            </a:r>
          </a:p>
          <a:p>
            <a:r>
              <a:rPr lang="en-US" sz="5600" dirty="0">
                <a:hlinkClick r:id="rId3" action="ppaction://hlinkfile"/>
              </a:rPr>
              <a:t>Steve </a:t>
            </a:r>
            <a:r>
              <a:rPr lang="en-US" sz="5600" dirty="0" err="1">
                <a:hlinkClick r:id="rId3" action="ppaction://hlinkfile"/>
              </a:rPr>
              <a:t>Reynish</a:t>
            </a:r>
            <a:r>
              <a:rPr lang="en-US" sz="5600" dirty="0"/>
              <a:t>, executive vice-president, Oil Sands Ventures, ensures the successful approval, development, commissioning and start up of oil sands growth projects. He also represents Suncor’s interests in non-operated oil sands assets</a:t>
            </a:r>
            <a:r>
              <a:rPr lang="en-US" sz="5600" dirty="0" smtClean="0"/>
              <a:t>.</a:t>
            </a:r>
          </a:p>
          <a:p>
            <a:r>
              <a:rPr lang="en-US" sz="5600" dirty="0">
                <a:hlinkClick r:id="rId4" action="ppaction://hlinkfile"/>
              </a:rPr>
              <a:t>Boris </a:t>
            </a:r>
            <a:r>
              <a:rPr lang="en-US" sz="5600" dirty="0" err="1">
                <a:hlinkClick r:id="rId4" action="ppaction://hlinkfile"/>
              </a:rPr>
              <a:t>Jackman</a:t>
            </a:r>
            <a:r>
              <a:rPr lang="en-US" sz="5600" dirty="0"/>
              <a:t>, executive vice-president, Refining and Marketing, has overall responsibility for operations at four refineries, as well as industrial and retail marketing of refined products and lubricants under the Petro-Canada brand. He is also lead executive of the company’s renewable energy strategies and development</a:t>
            </a:r>
            <a:r>
              <a:rPr lang="en-US" sz="5600" dirty="0" smtClean="0"/>
              <a:t>.</a:t>
            </a:r>
            <a:endParaRPr lang="en-US" sz="5600" b="1" dirty="0" smtClean="0">
              <a:hlinkClick r:id="rId5"/>
            </a:endParaRPr>
          </a:p>
          <a:p>
            <a:r>
              <a:rPr lang="en-US" sz="5600" dirty="0" smtClean="0">
                <a:hlinkClick r:id="rId6" action="ppaction://hlinkfile"/>
              </a:rPr>
              <a:t>François </a:t>
            </a:r>
            <a:r>
              <a:rPr lang="en-US" sz="5600" dirty="0" err="1">
                <a:hlinkClick r:id="rId6" action="ppaction://hlinkfile"/>
              </a:rPr>
              <a:t>Langlois</a:t>
            </a:r>
            <a:r>
              <a:rPr lang="en-US" sz="5600" dirty="0"/>
              <a:t>, senior vice-president, Exploration and Production, leads Suncor’s onshore and offshore conventional oil and gas business, globally</a:t>
            </a:r>
            <a:endParaRPr lang="en-US" sz="5600" dirty="0" smtClean="0"/>
          </a:p>
          <a:p>
            <a:r>
              <a:rPr lang="en-US" sz="5600" dirty="0" smtClean="0">
                <a:hlinkClick r:id="rId7" action="ppaction://hlinkfile"/>
              </a:rPr>
              <a:t>Kris </a:t>
            </a:r>
            <a:r>
              <a:rPr lang="en-US" sz="5600" dirty="0">
                <a:hlinkClick r:id="rId7" action="ppaction://hlinkfile"/>
              </a:rPr>
              <a:t>Smith</a:t>
            </a:r>
            <a:r>
              <a:rPr lang="en-US" sz="5600" dirty="0"/>
              <a:t>, senior vice-president, Supply, Trading and Corporate Development, leads marketing, logistics and energy trading and has responsibility for business transformation and corporate strategic planning and development.</a:t>
            </a:r>
            <a:endParaRPr lang="en-US" sz="5600" dirty="0" smtClean="0"/>
          </a:p>
          <a:p>
            <a:endParaRPr lang="en-US" dirty="0"/>
          </a:p>
          <a:p>
            <a:endParaRPr lang="en-US" dirty="0"/>
          </a:p>
        </p:txBody>
      </p:sp>
    </p:spTree>
    <p:extLst>
      <p:ext uri="{BB962C8B-B14F-4D97-AF65-F5344CB8AC3E}">
        <p14:creationId xmlns:p14="http://schemas.microsoft.com/office/powerpoint/2010/main" val="1813006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r>
              <a:rPr lang="en-CA" dirty="0" smtClean="0"/>
              <a:t>Top world oil producers in 2011</a:t>
            </a:r>
            <a:endParaRPr lang="en-CA" dirty="0"/>
          </a:p>
        </p:txBody>
      </p:sp>
      <p:pic>
        <p:nvPicPr>
          <p:cNvPr id="4098" name="Picture 2"/>
          <p:cNvPicPr>
            <a:picLocks noGrp="1" noChangeAspect="1" noChangeArrowheads="1"/>
          </p:cNvPicPr>
          <p:nvPr>
            <p:ph idx="1"/>
          </p:nvPr>
        </p:nvPicPr>
        <p:blipFill>
          <a:blip r:embed="rId3" cstate="print"/>
          <a:stretch>
            <a:fillRect/>
          </a:stretch>
        </p:blipFill>
        <p:spPr bwMode="auto">
          <a:xfrm>
            <a:off x="827584" y="1196752"/>
            <a:ext cx="7560840" cy="5661248"/>
          </a:xfrm>
          <a:prstGeom prst="rect">
            <a:avLst/>
          </a:prstGeom>
          <a:noFill/>
          <a:ln w="9525">
            <a:noFill/>
            <a:miter lim="800000"/>
            <a:headEnd/>
            <a:tailEnd/>
          </a:ln>
        </p:spPr>
      </p:pic>
      <p:sp>
        <p:nvSpPr>
          <p:cNvPr id="7" name="Rounded Rectangle 6"/>
          <p:cNvSpPr/>
          <p:nvPr/>
        </p:nvSpPr>
        <p:spPr>
          <a:xfrm>
            <a:off x="971600" y="4221088"/>
            <a:ext cx="7344816" cy="3048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22889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844824"/>
            <a:ext cx="7024744" cy="180020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Suncor’s </a:t>
            </a:r>
            <a:r>
              <a:rPr lang="en-US" dirty="0"/>
              <a:t>Financial Statements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404664"/>
            <a:ext cx="1695450" cy="771525"/>
          </a:xfrm>
        </p:spPr>
      </p:pic>
    </p:spTree>
    <p:extLst>
      <p:ext uri="{BB962C8B-B14F-4D97-AF65-F5344CB8AC3E}">
        <p14:creationId xmlns:p14="http://schemas.microsoft.com/office/powerpoint/2010/main" val="171533168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73144"/>
          </a:xfrm>
        </p:spPr>
        <p:txBody>
          <a:bodyPr>
            <a:normAutofit/>
          </a:bodyPr>
          <a:lstStyle/>
          <a:p>
            <a:r>
              <a:rPr lang="en-US" sz="2800" dirty="0" smtClean="0"/>
              <a:t>Financial Highlights (Annual)</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988" y="1988840"/>
            <a:ext cx="6985396" cy="3802399"/>
          </a:xfrm>
        </p:spPr>
      </p:pic>
    </p:spTree>
    <p:extLst>
      <p:ext uri="{BB962C8B-B14F-4D97-AF65-F5344CB8AC3E}">
        <p14:creationId xmlns:p14="http://schemas.microsoft.com/office/powerpoint/2010/main" val="319739739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6840878" cy="601136"/>
          </a:xfrm>
        </p:spPr>
        <p:txBody>
          <a:bodyPr>
            <a:normAutofit/>
          </a:bodyPr>
          <a:lstStyle/>
          <a:p>
            <a:r>
              <a:rPr lang="en-US" sz="2800" dirty="0" smtClean="0"/>
              <a:t>Financial Highlights (Quarterly)</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988" y="2060848"/>
            <a:ext cx="7201420" cy="3744416"/>
          </a:xfrm>
        </p:spPr>
      </p:pic>
    </p:spTree>
    <p:extLst>
      <p:ext uri="{BB962C8B-B14F-4D97-AF65-F5344CB8AC3E}">
        <p14:creationId xmlns:p14="http://schemas.microsoft.com/office/powerpoint/2010/main" val="313028705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01136"/>
          </a:xfrm>
        </p:spPr>
        <p:txBody>
          <a:bodyPr>
            <a:normAutofit/>
          </a:bodyPr>
          <a:lstStyle/>
          <a:p>
            <a:r>
              <a:rPr lang="en-US" sz="2800" dirty="0" smtClean="0"/>
              <a:t>2012 Q3 Balance Sheet</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916832"/>
            <a:ext cx="6768752" cy="4248472"/>
          </a:xfrm>
        </p:spPr>
      </p:pic>
      <p:sp>
        <p:nvSpPr>
          <p:cNvPr id="5" name="Rectangle 4"/>
          <p:cNvSpPr/>
          <p:nvPr/>
        </p:nvSpPr>
        <p:spPr>
          <a:xfrm>
            <a:off x="683568" y="5949280"/>
            <a:ext cx="7065912"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p:cNvSpPr/>
          <p:nvPr/>
        </p:nvSpPr>
        <p:spPr>
          <a:xfrm>
            <a:off x="857224" y="2500306"/>
            <a:ext cx="7000924" cy="14287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4"/>
          <p:cNvSpPr/>
          <p:nvPr/>
        </p:nvSpPr>
        <p:spPr>
          <a:xfrm>
            <a:off x="857224" y="3214686"/>
            <a:ext cx="6929486" cy="14287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43037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73144"/>
          </a:xfrm>
        </p:spPr>
        <p:txBody>
          <a:bodyPr>
            <a:normAutofit/>
          </a:bodyPr>
          <a:lstStyle/>
          <a:p>
            <a:r>
              <a:rPr lang="en-US" sz="2800" dirty="0"/>
              <a:t>Consolidated Balance Sheets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538" y="1741343"/>
            <a:ext cx="6858048" cy="4279945"/>
          </a:xfrm>
        </p:spPr>
      </p:pic>
      <p:sp>
        <p:nvSpPr>
          <p:cNvPr id="5" name="Rectangle 4"/>
          <p:cNvSpPr/>
          <p:nvPr/>
        </p:nvSpPr>
        <p:spPr>
          <a:xfrm>
            <a:off x="1214414" y="2428868"/>
            <a:ext cx="6572296" cy="14287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p:cNvSpPr/>
          <p:nvPr/>
        </p:nvSpPr>
        <p:spPr>
          <a:xfrm>
            <a:off x="857224" y="5715016"/>
            <a:ext cx="7065912"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4"/>
          <p:cNvSpPr/>
          <p:nvPr/>
        </p:nvSpPr>
        <p:spPr>
          <a:xfrm>
            <a:off x="1214414" y="3214686"/>
            <a:ext cx="6780160" cy="14287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94446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745152"/>
          </a:xfrm>
        </p:spPr>
        <p:txBody>
          <a:bodyPr>
            <a:normAutofit/>
          </a:bodyPr>
          <a:lstStyle/>
          <a:p>
            <a:r>
              <a:rPr lang="en-US" sz="2800" dirty="0"/>
              <a:t>Consolidated Statement of Earnings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538" y="1785926"/>
            <a:ext cx="6858048" cy="4307370"/>
          </a:xfrm>
        </p:spPr>
      </p:pic>
      <p:sp>
        <p:nvSpPr>
          <p:cNvPr id="5" name="Rectangle 4"/>
          <p:cNvSpPr/>
          <p:nvPr/>
        </p:nvSpPr>
        <p:spPr>
          <a:xfrm>
            <a:off x="1000100" y="4214818"/>
            <a:ext cx="6929486" cy="14287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75453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01136"/>
          </a:xfrm>
        </p:spPr>
        <p:txBody>
          <a:bodyPr>
            <a:normAutofit/>
          </a:bodyPr>
          <a:lstStyle/>
          <a:p>
            <a:r>
              <a:rPr lang="en-US" sz="2800" dirty="0" smtClean="0"/>
              <a:t>2012 Q3 Statement of Earnings </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700808"/>
            <a:ext cx="6840760" cy="4608512"/>
          </a:xfrm>
        </p:spPr>
      </p:pic>
      <p:sp>
        <p:nvSpPr>
          <p:cNvPr id="5" name="Rectangle 4"/>
          <p:cNvSpPr/>
          <p:nvPr/>
        </p:nvSpPr>
        <p:spPr>
          <a:xfrm>
            <a:off x="755576" y="4293096"/>
            <a:ext cx="7065912"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57490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73144"/>
          </a:xfrm>
        </p:spPr>
        <p:txBody>
          <a:bodyPr>
            <a:normAutofit/>
          </a:bodyPr>
          <a:lstStyle/>
          <a:p>
            <a:r>
              <a:rPr lang="en-US" sz="2800" dirty="0"/>
              <a:t>Consolidated Statements of Cash Flows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100" y="1764634"/>
            <a:ext cx="7077333" cy="4593324"/>
          </a:xfrm>
        </p:spPr>
      </p:pic>
      <p:sp>
        <p:nvSpPr>
          <p:cNvPr id="5" name="Rectangle 4"/>
          <p:cNvSpPr/>
          <p:nvPr/>
        </p:nvSpPr>
        <p:spPr>
          <a:xfrm>
            <a:off x="1000100" y="3643314"/>
            <a:ext cx="7065912" cy="14458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p:cNvSpPr/>
          <p:nvPr/>
        </p:nvSpPr>
        <p:spPr>
          <a:xfrm>
            <a:off x="928662" y="5715016"/>
            <a:ext cx="7065912"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79096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490" y="1027664"/>
            <a:ext cx="7024744" cy="615386"/>
          </a:xfrm>
        </p:spPr>
        <p:txBody>
          <a:bodyPr>
            <a:normAutofit/>
          </a:bodyPr>
          <a:lstStyle/>
          <a:p>
            <a:r>
              <a:rPr lang="en-US" altLang="zh-CN" sz="2800" dirty="0" smtClean="0"/>
              <a:t>Capital Expenditure</a:t>
            </a:r>
            <a:endParaRPr lang="zh-CN" altLang="en-US" sz="2800" dirty="0"/>
          </a:p>
        </p:txBody>
      </p:sp>
      <p:pic>
        <p:nvPicPr>
          <p:cNvPr id="4" name="内容占位符 3" descr="capital expenditure.jpg"/>
          <p:cNvPicPr>
            <a:picLocks noGrp="1" noChangeAspect="1"/>
          </p:cNvPicPr>
          <p:nvPr>
            <p:ph idx="1"/>
          </p:nvPr>
        </p:nvPicPr>
        <p:blipFill>
          <a:blip r:embed="rId2"/>
          <a:stretch>
            <a:fillRect/>
          </a:stretch>
        </p:blipFill>
        <p:spPr>
          <a:xfrm>
            <a:off x="1071538" y="1928802"/>
            <a:ext cx="6777037" cy="1643074"/>
          </a:xfrm>
        </p:spPr>
      </p:pic>
      <p:pic>
        <p:nvPicPr>
          <p:cNvPr id="5" name="Picture 7" descr="FB1.png"/>
          <p:cNvPicPr>
            <a:picLocks noChangeAspect="1"/>
          </p:cNvPicPr>
          <p:nvPr/>
        </p:nvPicPr>
        <p:blipFill>
          <a:blip r:embed="rId3" cstate="print"/>
          <a:stretch>
            <a:fillRect/>
          </a:stretch>
        </p:blipFill>
        <p:spPr>
          <a:xfrm>
            <a:off x="500034" y="4286256"/>
            <a:ext cx="2643206" cy="2195273"/>
          </a:xfrm>
          <a:prstGeom prst="rect">
            <a:avLst/>
          </a:prstGeom>
        </p:spPr>
      </p:pic>
      <p:pic>
        <p:nvPicPr>
          <p:cNvPr id="6" name="Picture 8" descr="FB2.png"/>
          <p:cNvPicPr>
            <a:picLocks noChangeAspect="1"/>
          </p:cNvPicPr>
          <p:nvPr/>
        </p:nvPicPr>
        <p:blipFill>
          <a:blip r:embed="rId4" cstate="print"/>
          <a:stretch>
            <a:fillRect/>
          </a:stretch>
        </p:blipFill>
        <p:spPr>
          <a:xfrm>
            <a:off x="3214678" y="4286256"/>
            <a:ext cx="2786082" cy="2162285"/>
          </a:xfrm>
          <a:prstGeom prst="rect">
            <a:avLst/>
          </a:prstGeom>
        </p:spPr>
      </p:pic>
      <p:pic>
        <p:nvPicPr>
          <p:cNvPr id="7" name="Picture 9" descr="FB3.png"/>
          <p:cNvPicPr>
            <a:picLocks noChangeAspect="1"/>
          </p:cNvPicPr>
          <p:nvPr/>
        </p:nvPicPr>
        <p:blipFill>
          <a:blip r:embed="rId5" cstate="print"/>
          <a:stretch>
            <a:fillRect/>
          </a:stretch>
        </p:blipFill>
        <p:spPr>
          <a:xfrm>
            <a:off x="6072198" y="4286256"/>
            <a:ext cx="2585676" cy="2143140"/>
          </a:xfrm>
          <a:prstGeom prst="rect">
            <a:avLst/>
          </a:prstGeom>
        </p:spPr>
      </p:pic>
      <p:sp>
        <p:nvSpPr>
          <p:cNvPr id="8" name="TextBox 7"/>
          <p:cNvSpPr txBox="1"/>
          <p:nvPr/>
        </p:nvSpPr>
        <p:spPr>
          <a:xfrm>
            <a:off x="785786" y="3643314"/>
            <a:ext cx="7286676" cy="584775"/>
          </a:xfrm>
          <a:prstGeom prst="rect">
            <a:avLst/>
          </a:prstGeom>
          <a:noFill/>
        </p:spPr>
        <p:txBody>
          <a:bodyPr wrap="square" rtlCol="0">
            <a:spAutoFit/>
          </a:bodyPr>
          <a:lstStyle/>
          <a:p>
            <a:r>
              <a:rPr lang="en-US" altLang="zh-CN" sz="1600" dirty="0" smtClean="0"/>
              <a:t>Oil sands: growth spending in 2011 focused primarily on construction of </a:t>
            </a:r>
            <a:r>
              <a:rPr lang="en-US" altLang="zh-CN" sz="1600" dirty="0" err="1" smtClean="0"/>
              <a:t>Firebag</a:t>
            </a:r>
            <a:r>
              <a:rPr lang="en-US" altLang="zh-CN" sz="1600" dirty="0" smtClean="0"/>
              <a:t> stage 3 and </a:t>
            </a:r>
            <a:r>
              <a:rPr lang="en-US" altLang="zh-CN" sz="1600" dirty="0" err="1" smtClean="0"/>
              <a:t>Firebag</a:t>
            </a:r>
            <a:r>
              <a:rPr lang="en-US" altLang="zh-CN" sz="1600" dirty="0" smtClean="0"/>
              <a:t> stage 4</a:t>
            </a:r>
            <a:endParaRPr lang="zh-CN" altLang="en-US" sz="1600" dirty="0"/>
          </a:p>
        </p:txBody>
      </p:sp>
      <p:sp>
        <p:nvSpPr>
          <p:cNvPr id="9" name="Rectangle 4"/>
          <p:cNvSpPr/>
          <p:nvPr/>
        </p:nvSpPr>
        <p:spPr>
          <a:xfrm>
            <a:off x="928662" y="3143248"/>
            <a:ext cx="7065912" cy="14458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01136"/>
          </a:xfrm>
        </p:spPr>
        <p:txBody>
          <a:bodyPr>
            <a:normAutofit/>
          </a:bodyPr>
          <a:lstStyle/>
          <a:p>
            <a:r>
              <a:rPr lang="en-US" sz="2800" dirty="0" smtClean="0"/>
              <a:t>2012 Q3 Statements of Cash Flows</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628800"/>
            <a:ext cx="6624736" cy="4608512"/>
          </a:xfrm>
        </p:spPr>
      </p:pic>
      <p:sp>
        <p:nvSpPr>
          <p:cNvPr id="5" name="Rectangle 4"/>
          <p:cNvSpPr/>
          <p:nvPr/>
        </p:nvSpPr>
        <p:spPr>
          <a:xfrm>
            <a:off x="971600" y="5661248"/>
            <a:ext cx="7065912" cy="2160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p:cNvSpPr/>
          <p:nvPr/>
        </p:nvSpPr>
        <p:spPr>
          <a:xfrm>
            <a:off x="1071538" y="3714752"/>
            <a:ext cx="7065912" cy="14458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113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819912"/>
          </a:xfrm>
        </p:spPr>
        <p:txBody>
          <a:bodyPr>
            <a:normAutofit fontScale="90000"/>
          </a:bodyPr>
          <a:lstStyle/>
          <a:p>
            <a:r>
              <a:rPr lang="en-CA" dirty="0" smtClean="0"/>
              <a:t>Top world oil consumers in 2011</a:t>
            </a:r>
            <a:endParaRPr lang="en-CA"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685800" y="1295400"/>
            <a:ext cx="3733800" cy="4748056"/>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4724400" y="3505200"/>
            <a:ext cx="3581400" cy="2285275"/>
          </a:xfrm>
          <a:prstGeom prst="rect">
            <a:avLst/>
          </a:prstGeom>
          <a:noFill/>
          <a:ln w="9525">
            <a:noFill/>
            <a:miter lim="800000"/>
            <a:headEnd/>
            <a:tailEnd/>
          </a:ln>
        </p:spPr>
      </p:pic>
      <p:sp>
        <p:nvSpPr>
          <p:cNvPr id="8" name="Rounded Rectangle 7"/>
          <p:cNvSpPr/>
          <p:nvPr/>
        </p:nvSpPr>
        <p:spPr>
          <a:xfrm>
            <a:off x="4724400" y="3505200"/>
            <a:ext cx="35814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41020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a:t>
            </a:r>
          </a:p>
        </p:txBody>
      </p:sp>
      <p:sp>
        <p:nvSpPr>
          <p:cNvPr id="3" name="Content Placeholder 2"/>
          <p:cNvSpPr>
            <a:spLocks noGrp="1"/>
          </p:cNvSpPr>
          <p:nvPr>
            <p:ph idx="1"/>
          </p:nvPr>
        </p:nvSpPr>
        <p:spPr/>
        <p:txBody>
          <a:bodyPr/>
          <a:lstStyle/>
          <a:p>
            <a:pPr marL="0" indent="0">
              <a:buNone/>
            </a:pPr>
            <a:r>
              <a:rPr lang="en-US" sz="4800" dirty="0" smtClean="0"/>
              <a:t>			</a:t>
            </a:r>
          </a:p>
          <a:p>
            <a:pPr marL="0" indent="0">
              <a:buNone/>
            </a:pPr>
            <a:r>
              <a:rPr lang="en-US" sz="4800" dirty="0"/>
              <a:t> </a:t>
            </a:r>
            <a:r>
              <a:rPr lang="en-US" sz="4800" dirty="0" smtClean="0"/>
              <a:t>               BUY</a:t>
            </a:r>
            <a:endParaRPr lang="en-US" sz="4800" dirty="0"/>
          </a:p>
          <a:p>
            <a:endParaRPr lang="en-US" dirty="0"/>
          </a:p>
        </p:txBody>
      </p:sp>
    </p:spTree>
    <p:extLst>
      <p:ext uri="{BB962C8B-B14F-4D97-AF65-F5344CB8AC3E}">
        <p14:creationId xmlns:p14="http://schemas.microsoft.com/office/powerpoint/2010/main" val="2465562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Agenda</a:t>
            </a:r>
            <a:endParaRPr lang="en-CA" dirty="0"/>
          </a:p>
        </p:txBody>
      </p:sp>
      <p:sp>
        <p:nvSpPr>
          <p:cNvPr id="3" name="内容占位符 2"/>
          <p:cNvSpPr>
            <a:spLocks noGrp="1"/>
          </p:cNvSpPr>
          <p:nvPr>
            <p:ph idx="1"/>
          </p:nvPr>
        </p:nvSpPr>
        <p:spPr/>
        <p:txBody>
          <a:bodyPr/>
          <a:lstStyle/>
          <a:p>
            <a:r>
              <a:rPr lang="en-CA" dirty="0" smtClean="0"/>
              <a:t>Industry overview</a:t>
            </a:r>
          </a:p>
          <a:p>
            <a:endParaRPr lang="en-CA" dirty="0" smtClean="0"/>
          </a:p>
          <a:p>
            <a:r>
              <a:rPr lang="en-CA" dirty="0" smtClean="0"/>
              <a:t>Companies fundamental analysis</a:t>
            </a:r>
          </a:p>
          <a:p>
            <a:pPr lvl="1"/>
            <a:r>
              <a:rPr lang="en-US" dirty="0" smtClean="0"/>
              <a:t>Imperial Oil Ltd.</a:t>
            </a:r>
          </a:p>
          <a:p>
            <a:pPr lvl="1"/>
            <a:r>
              <a:rPr lang="en-US" dirty="0" smtClean="0"/>
              <a:t>Canada Oil Sand.</a:t>
            </a:r>
          </a:p>
          <a:p>
            <a:pPr lvl="1"/>
            <a:r>
              <a:rPr lang="en-US" dirty="0" smtClean="0"/>
              <a:t>Suncor Energy Ltd.</a:t>
            </a:r>
          </a:p>
          <a:p>
            <a:pPr lvl="1"/>
            <a:endParaRPr lang="en-C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6800" y="304800"/>
            <a:ext cx="7024744" cy="838200"/>
          </a:xfrm>
        </p:spPr>
        <p:txBody>
          <a:bodyPr>
            <a:normAutofit/>
          </a:bodyPr>
          <a:lstStyle/>
          <a:p>
            <a:r>
              <a:rPr lang="en-US" dirty="0" smtClean="0"/>
              <a:t>Top Oil Exporting Counties </a:t>
            </a:r>
            <a:endParaRPr lang="en-CA"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914400" y="1447800"/>
            <a:ext cx="3505200" cy="4765497"/>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4648200" y="3821522"/>
            <a:ext cx="3581400" cy="2303053"/>
          </a:xfrm>
          <a:prstGeom prst="rect">
            <a:avLst/>
          </a:prstGeom>
          <a:noFill/>
          <a:ln w="9525">
            <a:noFill/>
            <a:miter lim="800000"/>
            <a:headEnd/>
            <a:tailEnd/>
          </a:ln>
        </p:spPr>
      </p:pic>
      <p:sp>
        <p:nvSpPr>
          <p:cNvPr id="7" name="Rounded Rectangle 6"/>
          <p:cNvSpPr/>
          <p:nvPr/>
        </p:nvSpPr>
        <p:spPr>
          <a:xfrm>
            <a:off x="4648200" y="5486400"/>
            <a:ext cx="3581400" cy="3048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43712"/>
          </a:xfrm>
        </p:spPr>
        <p:txBody>
          <a:bodyPr>
            <a:normAutofit fontScale="90000"/>
          </a:bodyPr>
          <a:lstStyle/>
          <a:p>
            <a:r>
              <a:rPr lang="en-CA" dirty="0" smtClean="0"/>
              <a:t>Top world oil net importers in 2011</a:t>
            </a:r>
            <a:endParaRPr lang="en-CA"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685800" y="1537298"/>
            <a:ext cx="3352800" cy="4665453"/>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4648200" y="3886200"/>
            <a:ext cx="3433762" cy="2316557"/>
          </a:xfrm>
          <a:prstGeom prst="rect">
            <a:avLst/>
          </a:prstGeom>
          <a:noFill/>
          <a:ln w="9525">
            <a:noFill/>
            <a:miter lim="800000"/>
            <a:headEnd/>
            <a:tailEnd/>
          </a:ln>
        </p:spPr>
      </p:pic>
    </p:spTree>
    <p:extLst>
      <p:ext uri="{BB962C8B-B14F-4D97-AF65-F5344CB8AC3E}">
        <p14:creationId xmlns:p14="http://schemas.microsoft.com/office/powerpoint/2010/main" val="2357654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3" cstate="print"/>
          <a:stretch>
            <a:fillRect/>
          </a:stretch>
        </p:blipFill>
        <p:spPr bwMode="auto">
          <a:xfrm>
            <a:off x="42103" y="0"/>
            <a:ext cx="910189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normAutofit fontScale="90000"/>
          </a:bodyPr>
          <a:lstStyle/>
          <a:p>
            <a:r>
              <a:rPr lang="en-US" dirty="0" smtClean="0"/>
              <a:t>Canada Oil Demand</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0" y="1484784"/>
            <a:ext cx="9144000"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3" cstate="print"/>
          <a:stretch>
            <a:fillRect/>
          </a:stretch>
        </p:blipFill>
        <p:spPr bwMode="auto">
          <a:xfrm>
            <a:off x="0" y="377280"/>
            <a:ext cx="9144000"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097549"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81000"/>
            <a:ext cx="7024744" cy="685800"/>
          </a:xfrm>
        </p:spPr>
        <p:txBody>
          <a:bodyPr>
            <a:normAutofit fontScale="90000"/>
          </a:bodyPr>
          <a:lstStyle/>
          <a:p>
            <a:r>
              <a:rPr lang="en-US" dirty="0" smtClean="0"/>
              <a:t>World Event &amp; Oil Price</a:t>
            </a:r>
            <a:endParaRPr lang="en-CA" dirty="0"/>
          </a:p>
        </p:txBody>
      </p:sp>
      <p:pic>
        <p:nvPicPr>
          <p:cNvPr id="4" name="内容占位符 3" descr="oilprice1947.gif"/>
          <p:cNvPicPr>
            <a:picLocks noGrp="1" noChangeAspect="1"/>
          </p:cNvPicPr>
          <p:nvPr>
            <p:ph idx="1"/>
          </p:nvPr>
        </p:nvPicPr>
        <p:blipFill>
          <a:blip r:embed="rId3" cstate="print"/>
          <a:stretch>
            <a:fillRect/>
          </a:stretch>
        </p:blipFill>
        <p:spPr>
          <a:xfrm>
            <a:off x="0" y="1120578"/>
            <a:ext cx="9144000" cy="573742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Canada’s Seven Hydrocarbon Regions</a:t>
            </a:r>
            <a:endParaRPr lang="en-US" dirty="0"/>
          </a:p>
        </p:txBody>
      </p:sp>
      <p:pic>
        <p:nvPicPr>
          <p:cNvPr id="437251" name="Picture 3"/>
          <p:cNvPicPr>
            <a:picLocks noGrp="1" noChangeAspect="1" noChangeArrowheads="1"/>
          </p:cNvPicPr>
          <p:nvPr>
            <p:ph idx="1"/>
          </p:nvPr>
        </p:nvPicPr>
        <p:blipFill>
          <a:blip r:embed="rId3" cstate="print"/>
          <a:srcRect/>
          <a:stretch>
            <a:fillRect/>
          </a:stretch>
        </p:blipFill>
        <p:spPr bwMode="auto">
          <a:xfrm>
            <a:off x="1403648" y="1923181"/>
            <a:ext cx="7599937" cy="49348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p:cNvPicPr>
            <a:picLocks noGrp="1" noChangeAspect="1" noChangeArrowheads="1"/>
          </p:cNvPicPr>
          <p:nvPr>
            <p:ph idx="4294967295"/>
          </p:nvPr>
        </p:nvPicPr>
        <p:blipFill>
          <a:blip r:embed="rId3" cstate="print"/>
          <a:stretch>
            <a:fillRect/>
          </a:stretch>
        </p:blipFill>
        <p:spPr bwMode="auto">
          <a:xfrm>
            <a:off x="838200" y="838200"/>
            <a:ext cx="7620000" cy="54239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Hydrocarbon and Fossil Fuel</a:t>
            </a:r>
            <a:endParaRPr lang="en-CA" dirty="0"/>
          </a:p>
        </p:txBody>
      </p:sp>
      <p:sp>
        <p:nvSpPr>
          <p:cNvPr id="3" name="Content Placeholder 2"/>
          <p:cNvSpPr>
            <a:spLocks noGrp="1"/>
          </p:cNvSpPr>
          <p:nvPr>
            <p:ph idx="1"/>
          </p:nvPr>
        </p:nvSpPr>
        <p:spPr/>
        <p:txBody>
          <a:bodyPr/>
          <a:lstStyle/>
          <a:p>
            <a:r>
              <a:rPr lang="en-US" dirty="0" smtClean="0">
                <a:solidFill>
                  <a:srgbClr val="7030A0"/>
                </a:solidFill>
              </a:rPr>
              <a:t>Hydrocarbons</a:t>
            </a:r>
            <a:r>
              <a:rPr lang="en-US" dirty="0" smtClean="0"/>
              <a:t> are a class of organic compounds consisting of carbon and hydrogen and include crude oil, natural gas and coal. </a:t>
            </a:r>
          </a:p>
          <a:p>
            <a:r>
              <a:rPr lang="en-CA" dirty="0" smtClean="0"/>
              <a:t>Crude oil, coal, and natural gas are classified as </a:t>
            </a:r>
            <a:r>
              <a:rPr lang="en-CA" dirty="0" smtClean="0">
                <a:solidFill>
                  <a:srgbClr val="7030A0"/>
                </a:solidFill>
              </a:rPr>
              <a:t>fossil fuels</a:t>
            </a:r>
            <a:r>
              <a:rPr lang="en-CA" dirty="0" smtClean="0"/>
              <a:t>. </a:t>
            </a:r>
          </a:p>
          <a:p>
            <a:endParaRPr lang="en-CA" dirty="0"/>
          </a:p>
        </p:txBody>
      </p:sp>
    </p:spTree>
    <p:extLst>
      <p:ext uri="{BB962C8B-B14F-4D97-AF65-F5344CB8AC3E}">
        <p14:creationId xmlns:p14="http://schemas.microsoft.com/office/powerpoint/2010/main" val="333517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CA" dirty="0" smtClean="0"/>
              <a:t>Natural Gas Reserved</a:t>
            </a:r>
            <a:endParaRPr lang="en-US" dirty="0"/>
          </a:p>
        </p:txBody>
      </p:sp>
      <p:sp>
        <p:nvSpPr>
          <p:cNvPr id="3" name="Content Placeholder 2"/>
          <p:cNvSpPr>
            <a:spLocks noGrp="1"/>
          </p:cNvSpPr>
          <p:nvPr>
            <p:ph idx="1"/>
          </p:nvPr>
        </p:nvSpPr>
        <p:spPr/>
        <p:txBody>
          <a:bodyPr/>
          <a:lstStyle/>
          <a:p>
            <a:endParaRPr lang="en-US" dirty="0"/>
          </a:p>
        </p:txBody>
      </p:sp>
      <p:pic>
        <p:nvPicPr>
          <p:cNvPr id="8194" name="Picture 2" descr="C:\Users\icen\Desktop\Cap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143000"/>
            <a:ext cx="8540473" cy="5410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1000" y="4648200"/>
            <a:ext cx="2514600" cy="3048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4760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fontScale="90000"/>
          </a:bodyPr>
          <a:lstStyle/>
          <a:p>
            <a:r>
              <a:rPr lang="en-CA" dirty="0" smtClean="0"/>
              <a:t>World Natural Gas Production (Billion Cubic Feet)</a:t>
            </a:r>
            <a:endParaRPr lang="en-US" dirty="0"/>
          </a:p>
        </p:txBody>
      </p:sp>
      <p:graphicFrame>
        <p:nvGraphicFramePr>
          <p:cNvPr id="4" name="Content Placeholder 3"/>
          <p:cNvGraphicFramePr>
            <a:graphicFrameLocks noGrp="1"/>
          </p:cNvGraphicFramePr>
          <p:nvPr>
            <p:ph idx="1"/>
          </p:nvPr>
        </p:nvGraphicFramePr>
        <p:xfrm>
          <a:off x="467544" y="1484784"/>
          <a:ext cx="8229600" cy="490696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2771800" y="6309320"/>
            <a:ext cx="742512"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2008</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Rectangle 6"/>
          <p:cNvSpPr/>
          <p:nvPr/>
        </p:nvSpPr>
        <p:spPr>
          <a:xfrm>
            <a:off x="3707904" y="6309320"/>
            <a:ext cx="744114"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2009</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4788024" y="6309320"/>
            <a:ext cx="697627"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2010</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Rectangle 8"/>
          <p:cNvSpPr/>
          <p:nvPr/>
        </p:nvSpPr>
        <p:spPr>
          <a:xfrm>
            <a:off x="5868144" y="6309320"/>
            <a:ext cx="643126" cy="400110"/>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2011</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Rectangle 9"/>
          <p:cNvSpPr/>
          <p:nvPr/>
        </p:nvSpPr>
        <p:spPr>
          <a:xfrm>
            <a:off x="1691680" y="6309320"/>
            <a:ext cx="726481"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2007</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Canada Natural Gas Production </a:t>
            </a:r>
            <a:r>
              <a:rPr lang="en-CA" sz="4400" dirty="0" smtClean="0"/>
              <a:t>and Consumption (Billion Cubic Feet)</a:t>
            </a:r>
            <a:endParaRPr lang="en-US" sz="4400" dirty="0"/>
          </a:p>
        </p:txBody>
      </p:sp>
      <p:graphicFrame>
        <p:nvGraphicFramePr>
          <p:cNvPr id="4" name="Content Placeholder 3"/>
          <p:cNvGraphicFramePr>
            <a:graphicFrameLocks noGrp="1"/>
          </p:cNvGraphicFramePr>
          <p:nvPr>
            <p:ph idx="1"/>
          </p:nvPr>
        </p:nvGraphicFramePr>
        <p:xfrm>
          <a:off x="457200" y="1935163"/>
          <a:ext cx="8229600" cy="492283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World Natural Gas Consumption (Billion Cubic Feet)</a:t>
            </a:r>
            <a:endParaRPr lang="en-US" dirty="0"/>
          </a:p>
        </p:txBody>
      </p:sp>
      <p:graphicFrame>
        <p:nvGraphicFramePr>
          <p:cNvPr id="4" name="Content Placeholder 3"/>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763688" y="6237312"/>
            <a:ext cx="726481"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2007</a:t>
            </a:r>
          </a:p>
        </p:txBody>
      </p:sp>
      <p:sp>
        <p:nvSpPr>
          <p:cNvPr id="6" name="Rectangle 5"/>
          <p:cNvSpPr/>
          <p:nvPr/>
        </p:nvSpPr>
        <p:spPr>
          <a:xfrm>
            <a:off x="2843808" y="6237312"/>
            <a:ext cx="742511"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2008</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Rectangle 6"/>
          <p:cNvSpPr/>
          <p:nvPr/>
        </p:nvSpPr>
        <p:spPr>
          <a:xfrm>
            <a:off x="3779912" y="6237312"/>
            <a:ext cx="744114"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2009</a:t>
            </a:r>
          </a:p>
        </p:txBody>
      </p:sp>
      <p:sp>
        <p:nvSpPr>
          <p:cNvPr id="8" name="Rectangle 7"/>
          <p:cNvSpPr/>
          <p:nvPr/>
        </p:nvSpPr>
        <p:spPr>
          <a:xfrm>
            <a:off x="4860032" y="6237312"/>
            <a:ext cx="697627"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2010</a:t>
            </a:r>
          </a:p>
        </p:txBody>
      </p:sp>
      <p:sp>
        <p:nvSpPr>
          <p:cNvPr id="9" name="Rectangle 8"/>
          <p:cNvSpPr/>
          <p:nvPr/>
        </p:nvSpPr>
        <p:spPr>
          <a:xfrm>
            <a:off x="5940152" y="6237312"/>
            <a:ext cx="643126"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2011</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Canada Natural Gas Import and Export (Billion Cubic Feet)</a:t>
            </a:r>
            <a:endParaRPr lang="en-US" dirty="0"/>
          </a:p>
        </p:txBody>
      </p:sp>
      <p:graphicFrame>
        <p:nvGraphicFramePr>
          <p:cNvPr id="4" name="Content Placeholder 3"/>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229600" cy="782960"/>
          </a:xfrm>
        </p:spPr>
        <p:txBody>
          <a:bodyPr>
            <a:normAutofit/>
          </a:bodyPr>
          <a:lstStyle/>
          <a:p>
            <a:r>
              <a:rPr lang="en-CA" sz="3600" dirty="0" smtClean="0"/>
              <a:t>Canada’s Total Energy Consumption by Type</a:t>
            </a:r>
            <a:endParaRPr lang="en-US" sz="3600" dirty="0"/>
          </a:p>
        </p:txBody>
      </p:sp>
      <p:pic>
        <p:nvPicPr>
          <p:cNvPr id="4099" name="Picture 3"/>
          <p:cNvPicPr>
            <a:picLocks noGrp="1" noChangeAspect="1" noChangeArrowheads="1"/>
          </p:cNvPicPr>
          <p:nvPr>
            <p:ph idx="1"/>
          </p:nvPr>
        </p:nvPicPr>
        <p:blipFill>
          <a:blip r:embed="rId2" cstate="print"/>
          <a:srcRect/>
          <a:stretch>
            <a:fillRect/>
          </a:stretch>
        </p:blipFill>
        <p:spPr bwMode="auto">
          <a:xfrm>
            <a:off x="1619672" y="1124744"/>
            <a:ext cx="6032170" cy="5124676"/>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828800"/>
            <a:ext cx="7772400" cy="1362456"/>
          </a:xfrm>
        </p:spPr>
        <p:txBody>
          <a:bodyPr/>
          <a:lstStyle/>
          <a:p>
            <a:r>
              <a:rPr lang="en-US" dirty="0" smtClean="0"/>
              <a:t>Technology For</a:t>
            </a:r>
            <a:br>
              <a:rPr lang="en-US" dirty="0" smtClean="0"/>
            </a:br>
            <a:r>
              <a:rPr lang="en-US" dirty="0" smtClean="0"/>
              <a:t>Crude Oil</a:t>
            </a:r>
            <a:endParaRPr lang="en-CA" dirty="0"/>
          </a:p>
        </p:txBody>
      </p:sp>
      <p:sp>
        <p:nvSpPr>
          <p:cNvPr id="4" name="Text Placeholder 3"/>
          <p:cNvSpPr>
            <a:spLocks noGrp="1"/>
          </p:cNvSpPr>
          <p:nvPr>
            <p:ph type="body" idx="1"/>
          </p:nvPr>
        </p:nvSpPr>
        <p:spPr>
          <a:xfrm>
            <a:off x="533400" y="4419600"/>
            <a:ext cx="7772400" cy="1509712"/>
          </a:xfrm>
        </p:spPr>
        <p:txBody>
          <a:bodyPr/>
          <a:lstStyle/>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Conventional Crude Oil</a:t>
            </a:r>
            <a:endParaRPr lang="en-US" dirty="0"/>
          </a:p>
        </p:txBody>
      </p:sp>
      <p:sp>
        <p:nvSpPr>
          <p:cNvPr id="3" name="Content Placeholder 2"/>
          <p:cNvSpPr>
            <a:spLocks noGrp="1"/>
          </p:cNvSpPr>
          <p:nvPr>
            <p:ph idx="1"/>
          </p:nvPr>
        </p:nvSpPr>
        <p:spPr/>
        <p:txBody>
          <a:bodyPr>
            <a:normAutofit/>
          </a:bodyPr>
          <a:lstStyle/>
          <a:p>
            <a:r>
              <a:rPr lang="en-CA" dirty="0" smtClean="0"/>
              <a:t>The oil well is created by drilling a hole into the earth with oil rig. </a:t>
            </a:r>
            <a:r>
              <a:rPr lang="en-US" dirty="0" smtClean="0"/>
              <a:t>Because of the changes in environment, a different approach must be taken for improved production rates, safety, and transportation.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Onshore &amp; Offshore Drilling</a:t>
            </a:r>
            <a:endParaRPr lang="en-US" dirty="0"/>
          </a:p>
        </p:txBody>
      </p:sp>
      <p:sp>
        <p:nvSpPr>
          <p:cNvPr id="3" name="Content Placeholder 2"/>
          <p:cNvSpPr>
            <a:spLocks noGrp="1"/>
          </p:cNvSpPr>
          <p:nvPr>
            <p:ph idx="1"/>
          </p:nvPr>
        </p:nvSpPr>
        <p:spPr/>
        <p:txBody>
          <a:bodyPr/>
          <a:lstStyle/>
          <a:p>
            <a:pPr>
              <a:buNone/>
            </a:pPr>
            <a:r>
              <a:rPr lang="en-CA" dirty="0" smtClean="0"/>
              <a:t>1) Onshore Drilling: the practice of extracting oil from under the surface of earth away from the ocean. </a:t>
            </a:r>
          </a:p>
          <a:p>
            <a:pPr>
              <a:buNone/>
            </a:pPr>
            <a:r>
              <a:rPr lang="en-CA" dirty="0" smtClean="0"/>
              <a:t>2) Offshore Drilling: </a:t>
            </a:r>
            <a:r>
              <a:rPr lang="en-US" dirty="0" smtClean="0"/>
              <a:t>the activity of extracting oil from under the sea bed. Currently there are approximately 859 offshore rigs in the world. Close to 78% of them are functioning. Others are still under construction.</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Definition of Crude Oil</a:t>
            </a:r>
            <a:endParaRPr lang="en-CA" dirty="0"/>
          </a:p>
        </p:txBody>
      </p:sp>
      <p:sp>
        <p:nvSpPr>
          <p:cNvPr id="3" name="Content Placeholder 2"/>
          <p:cNvSpPr>
            <a:spLocks noGrp="1"/>
          </p:cNvSpPr>
          <p:nvPr>
            <p:ph idx="1"/>
          </p:nvPr>
        </p:nvSpPr>
        <p:spPr/>
        <p:txBody>
          <a:bodyPr>
            <a:normAutofit/>
          </a:bodyPr>
          <a:lstStyle/>
          <a:p>
            <a:r>
              <a:rPr lang="en-CA" dirty="0" smtClean="0">
                <a:solidFill>
                  <a:srgbClr val="7030A0"/>
                </a:solidFill>
              </a:rPr>
              <a:t>Crude oil </a:t>
            </a:r>
            <a:r>
              <a:rPr lang="en-CA" dirty="0" smtClean="0"/>
              <a:t>is a </a:t>
            </a:r>
            <a:r>
              <a:rPr lang="en-CA" dirty="0"/>
              <a:t>mixture of hydrocarbons that exists as a liquid in natural underground reservoirs and remains liquid when brought to the surface. </a:t>
            </a:r>
            <a:endParaRPr lang="en-CA" dirty="0" smtClean="0"/>
          </a:p>
          <a:p>
            <a:r>
              <a:rPr lang="en-CA" dirty="0" smtClean="0">
                <a:solidFill>
                  <a:srgbClr val="7030A0"/>
                </a:solidFill>
              </a:rPr>
              <a:t>Petroleum products </a:t>
            </a:r>
            <a:r>
              <a:rPr lang="en-CA" dirty="0" smtClean="0"/>
              <a:t>are produced </a:t>
            </a:r>
            <a:r>
              <a:rPr lang="en-CA" dirty="0"/>
              <a:t>from the processing of crude oil at petroleum refineries and the extraction of liquid hydrocarbons at natural gas processing plants</a:t>
            </a:r>
            <a:r>
              <a:rPr lang="en-CA" dirty="0" smtClean="0"/>
              <a:t>.</a:t>
            </a:r>
          </a:p>
          <a:p>
            <a:r>
              <a:rPr lang="en-CA" dirty="0" smtClean="0">
                <a:solidFill>
                  <a:srgbClr val="7030A0"/>
                </a:solidFill>
              </a:rPr>
              <a:t>Petroleum</a:t>
            </a:r>
            <a:r>
              <a:rPr lang="en-CA" dirty="0" smtClean="0"/>
              <a:t> includes both </a:t>
            </a:r>
            <a:r>
              <a:rPr lang="en-CA" dirty="0"/>
              <a:t>crude oil and petroleum products. </a:t>
            </a:r>
            <a:endParaRPr lang="en-CA" dirty="0" smtClean="0"/>
          </a:p>
        </p:txBody>
      </p:sp>
    </p:spTree>
    <p:extLst>
      <p:ext uri="{BB962C8B-B14F-4D97-AF65-F5344CB8AC3E}">
        <p14:creationId xmlns:p14="http://schemas.microsoft.com/office/powerpoint/2010/main" val="2052748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0"/>
            <a:ext cx="8229600" cy="836712"/>
          </a:xfrm>
        </p:spPr>
        <p:txBody>
          <a:bodyPr/>
          <a:lstStyle/>
          <a:p>
            <a:r>
              <a:rPr lang="en-CA" dirty="0" smtClean="0"/>
              <a:t>Onshore Drilling</a:t>
            </a:r>
            <a:endParaRPr lang="en-US" dirty="0"/>
          </a:p>
        </p:txBody>
      </p:sp>
      <p:pic>
        <p:nvPicPr>
          <p:cNvPr id="4098" name="Picture 2"/>
          <p:cNvPicPr>
            <a:picLocks noGrp="1" noChangeAspect="1" noChangeArrowheads="1"/>
          </p:cNvPicPr>
          <p:nvPr>
            <p:ph sz="half" idx="1"/>
          </p:nvPr>
        </p:nvPicPr>
        <p:blipFill>
          <a:blip r:embed="rId3" cstate="print"/>
          <a:stretch>
            <a:fillRect/>
          </a:stretch>
        </p:blipFill>
        <p:spPr bwMode="auto">
          <a:xfrm>
            <a:off x="0" y="964265"/>
            <a:ext cx="4499992" cy="5893735"/>
          </a:xfrm>
          <a:prstGeom prst="rect">
            <a:avLst/>
          </a:prstGeom>
          <a:noFill/>
          <a:ln w="9525">
            <a:noFill/>
            <a:miter lim="800000"/>
            <a:headEnd/>
            <a:tailEnd/>
          </a:ln>
        </p:spPr>
      </p:pic>
      <p:pic>
        <p:nvPicPr>
          <p:cNvPr id="4099" name="Picture 3"/>
          <p:cNvPicPr>
            <a:picLocks noGrp="1" noChangeAspect="1" noChangeArrowheads="1"/>
          </p:cNvPicPr>
          <p:nvPr>
            <p:ph sz="half" idx="2"/>
          </p:nvPr>
        </p:nvPicPr>
        <p:blipFill>
          <a:blip r:embed="rId4" cstate="print"/>
          <a:srcRect/>
          <a:stretch>
            <a:fillRect/>
          </a:stretch>
        </p:blipFill>
        <p:spPr bwMode="auto">
          <a:xfrm>
            <a:off x="4499992" y="930211"/>
            <a:ext cx="4644008" cy="59277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20080"/>
          </a:xfrm>
        </p:spPr>
        <p:txBody>
          <a:bodyPr>
            <a:normAutofit fontScale="90000"/>
          </a:bodyPr>
          <a:lstStyle/>
          <a:p>
            <a:r>
              <a:rPr lang="en-US" altLang="zh-TW" dirty="0" smtClean="0"/>
              <a:t>                                  Offshore Drilling</a:t>
            </a:r>
            <a:endParaRPr lang="zh-CN" altLang="en-US" dirty="0"/>
          </a:p>
        </p:txBody>
      </p:sp>
      <p:pic>
        <p:nvPicPr>
          <p:cNvPr id="3075" name="Picture 3"/>
          <p:cNvPicPr>
            <a:picLocks noGrp="1" noChangeAspect="1" noChangeArrowheads="1"/>
          </p:cNvPicPr>
          <p:nvPr>
            <p:ph sz="half" idx="1"/>
          </p:nvPr>
        </p:nvPicPr>
        <p:blipFill>
          <a:blip r:embed="rId3" cstate="print"/>
          <a:stretch>
            <a:fillRect/>
          </a:stretch>
        </p:blipFill>
        <p:spPr bwMode="auto">
          <a:xfrm>
            <a:off x="0" y="0"/>
            <a:ext cx="3131839" cy="3068960"/>
          </a:xfrm>
          <a:prstGeom prst="rect">
            <a:avLst/>
          </a:prstGeom>
          <a:noFill/>
          <a:ln w="9525">
            <a:noFill/>
            <a:miter lim="800000"/>
            <a:headEnd/>
            <a:tailEnd/>
          </a:ln>
        </p:spPr>
      </p:pic>
      <p:pic>
        <p:nvPicPr>
          <p:cNvPr id="3074" name="Picture 2"/>
          <p:cNvPicPr>
            <a:picLocks noGrp="1" noChangeAspect="1" noChangeArrowheads="1"/>
          </p:cNvPicPr>
          <p:nvPr>
            <p:ph sz="half" idx="2"/>
          </p:nvPr>
        </p:nvPicPr>
        <p:blipFill>
          <a:blip r:embed="rId4" cstate="print"/>
          <a:stretch>
            <a:fillRect/>
          </a:stretch>
        </p:blipFill>
        <p:spPr bwMode="auto">
          <a:xfrm>
            <a:off x="1" y="2780929"/>
            <a:ext cx="9143999" cy="4077072"/>
          </a:xfrm>
          <a:prstGeom prst="rect">
            <a:avLst/>
          </a:prstGeom>
          <a:noFill/>
          <a:ln w="9525">
            <a:noFill/>
            <a:miter lim="800000"/>
            <a:headEnd/>
            <a:tailEnd/>
          </a:ln>
        </p:spPr>
      </p:pic>
    </p:spTree>
    <p:extLst>
      <p:ext uri="{BB962C8B-B14F-4D97-AF65-F5344CB8AC3E}">
        <p14:creationId xmlns:p14="http://schemas.microsoft.com/office/powerpoint/2010/main" val="6125431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143000"/>
          </a:xfrm>
        </p:spPr>
        <p:txBody>
          <a:bodyPr/>
          <a:lstStyle/>
          <a:p>
            <a:r>
              <a:rPr lang="en-US" altLang="zh-CN" dirty="0" smtClean="0"/>
              <a:t>Unconventional: Oil sand</a:t>
            </a:r>
            <a:endParaRPr lang="zh-CN" alt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746" y="1934070"/>
            <a:ext cx="4643344" cy="451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8" y="1268760"/>
            <a:ext cx="7847700" cy="646331"/>
          </a:xfrm>
          <a:prstGeom prst="rect">
            <a:avLst/>
          </a:prstGeom>
          <a:noFill/>
        </p:spPr>
        <p:txBody>
          <a:bodyPr wrap="square" rtlCol="0">
            <a:spAutoFit/>
          </a:bodyPr>
          <a:lstStyle/>
          <a:p>
            <a:r>
              <a:rPr lang="en-CA" altLang="zh-CN" dirty="0" smtClean="0"/>
              <a:t>-Oil sand is a naturally occurring mixture of sand, clay or other minerals, water and bitumen</a:t>
            </a:r>
            <a:endParaRPr lang="zh-CN" altLang="en-US" dirty="0"/>
          </a:p>
        </p:txBody>
      </p:sp>
    </p:spTree>
    <p:extLst>
      <p:ext uri="{BB962C8B-B14F-4D97-AF65-F5344CB8AC3E}">
        <p14:creationId xmlns:p14="http://schemas.microsoft.com/office/powerpoint/2010/main" val="2261599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80728"/>
          </a:xfrm>
        </p:spPr>
        <p:txBody>
          <a:bodyPr/>
          <a:lstStyle/>
          <a:p>
            <a:r>
              <a:rPr lang="en-CA" dirty="0" smtClean="0"/>
              <a:t>Surface Mining and In-Situ</a:t>
            </a:r>
            <a:endParaRPr lang="en-US" dirty="0"/>
          </a:p>
        </p:txBody>
      </p:sp>
      <p:pic>
        <p:nvPicPr>
          <p:cNvPr id="386051" name="Picture 3" descr="C:\Users\Stanley\Desktop\SurfaceMIning_300x182.jpg"/>
          <p:cNvPicPr>
            <a:picLocks noGrp="1" noChangeAspect="1" noChangeArrowheads="1"/>
          </p:cNvPicPr>
          <p:nvPr>
            <p:ph idx="1"/>
          </p:nvPr>
        </p:nvPicPr>
        <p:blipFill>
          <a:blip r:embed="rId3" cstate="print"/>
          <a:stretch>
            <a:fillRect/>
          </a:stretch>
        </p:blipFill>
        <p:spPr bwMode="auto">
          <a:xfrm>
            <a:off x="0" y="908720"/>
            <a:ext cx="4945528" cy="3370522"/>
          </a:xfrm>
          <a:prstGeom prst="rect">
            <a:avLst/>
          </a:prstGeom>
          <a:noFill/>
        </p:spPr>
      </p:pic>
      <p:pic>
        <p:nvPicPr>
          <p:cNvPr id="386050" name="Picture 2" descr="C:\Users\Stanley\Desktop\Insitu_300x182.jpg"/>
          <p:cNvPicPr>
            <a:picLocks noChangeAspect="1" noChangeArrowheads="1"/>
          </p:cNvPicPr>
          <p:nvPr/>
        </p:nvPicPr>
        <p:blipFill>
          <a:blip r:embed="rId4" cstate="print"/>
          <a:srcRect/>
          <a:stretch>
            <a:fillRect/>
          </a:stretch>
        </p:blipFill>
        <p:spPr bwMode="auto">
          <a:xfrm>
            <a:off x="4114800" y="3733800"/>
            <a:ext cx="5029200" cy="31242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Surface Mining</a:t>
            </a:r>
            <a:endParaRPr lang="en-US" dirty="0"/>
          </a:p>
        </p:txBody>
      </p:sp>
      <p:sp>
        <p:nvSpPr>
          <p:cNvPr id="3" name="Content Placeholder 2"/>
          <p:cNvSpPr>
            <a:spLocks noGrp="1"/>
          </p:cNvSpPr>
          <p:nvPr>
            <p:ph idx="1"/>
          </p:nvPr>
        </p:nvSpPr>
        <p:spPr/>
        <p:txBody>
          <a:bodyPr>
            <a:normAutofit fontScale="92500" lnSpcReduction="20000"/>
          </a:bodyPr>
          <a:lstStyle/>
          <a:p>
            <a:r>
              <a:rPr lang="en-CA" dirty="0" smtClean="0"/>
              <a:t>Strip mining: </a:t>
            </a:r>
            <a:r>
              <a:rPr lang="en-US" dirty="0" smtClean="0"/>
              <a:t>is the process of removing layers of rock and dirt to reach a mineral deposit. It is most commonly used to mine coal.</a:t>
            </a:r>
          </a:p>
          <a:p>
            <a:r>
              <a:rPr lang="en-CA" dirty="0" smtClean="0"/>
              <a:t>Open pit mining: is the </a:t>
            </a:r>
            <a:r>
              <a:rPr lang="en-US" dirty="0" smtClean="0"/>
              <a:t>process of removing minerals and rock from the earth through an enormous hole, often called a pit or borrow. Open-pit mining is often mistakenly called strip mining.</a:t>
            </a:r>
          </a:p>
          <a:p>
            <a:r>
              <a:rPr lang="en-CA" dirty="0" smtClean="0"/>
              <a:t>Mountaintop removal mining: O</a:t>
            </a:r>
            <a:r>
              <a:rPr lang="en-US" dirty="0" err="1" smtClean="0"/>
              <a:t>ften</a:t>
            </a:r>
            <a:r>
              <a:rPr lang="en-US" dirty="0" smtClean="0"/>
              <a:t> used in the Appalachian Mountains to mine coal. Explosives are used to remove the mountaintop in order to expose a coal seam underneath.</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CA" dirty="0" smtClean="0"/>
              <a:t>Surface Mining: Strip Mining</a:t>
            </a:r>
            <a:endParaRPr lang="en-US" dirty="0"/>
          </a:p>
        </p:txBody>
      </p:sp>
      <p:pic>
        <p:nvPicPr>
          <p:cNvPr id="2050" name="Picture 2" descr="C:\Users\Stanley\Desktop\mining.jpg"/>
          <p:cNvPicPr>
            <a:picLocks noGrp="1" noChangeAspect="1" noChangeArrowheads="1"/>
          </p:cNvPicPr>
          <p:nvPr>
            <p:ph idx="1"/>
          </p:nvPr>
        </p:nvPicPr>
        <p:blipFill>
          <a:blip r:embed="rId2" cstate="print"/>
          <a:srcRect/>
          <a:stretch>
            <a:fillRect/>
          </a:stretch>
        </p:blipFill>
        <p:spPr bwMode="auto">
          <a:xfrm>
            <a:off x="0" y="1340768"/>
            <a:ext cx="9217948" cy="5517232"/>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052736"/>
          </a:xfrm>
        </p:spPr>
        <p:txBody>
          <a:bodyPr/>
          <a:lstStyle/>
          <a:p>
            <a:r>
              <a:rPr lang="en-CA" dirty="0" smtClean="0"/>
              <a:t>Surface Mining: Open pit</a:t>
            </a:r>
            <a:endParaRPr lang="en-US" dirty="0"/>
          </a:p>
        </p:txBody>
      </p:sp>
      <p:pic>
        <p:nvPicPr>
          <p:cNvPr id="4" name="Picture 2" descr="C:\Users\acer\Desktop\oil_sands_graphic1.gi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0" y="1052736"/>
            <a:ext cx="9144000" cy="5970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0688"/>
            <a:ext cx="8229600" cy="720080"/>
          </a:xfrm>
        </p:spPr>
        <p:txBody>
          <a:bodyPr>
            <a:normAutofit fontScale="90000"/>
          </a:bodyPr>
          <a:lstStyle/>
          <a:p>
            <a:r>
              <a:rPr lang="en-CA" dirty="0" smtClean="0"/>
              <a:t>Surface Mining:</a:t>
            </a:r>
            <a:br>
              <a:rPr lang="en-CA" dirty="0" smtClean="0"/>
            </a:br>
            <a:r>
              <a:rPr lang="en-CA" dirty="0" smtClean="0"/>
              <a:t>Mountain Top Removal</a:t>
            </a:r>
            <a:endParaRPr lang="en-US" dirty="0"/>
          </a:p>
        </p:txBody>
      </p:sp>
      <p:pic>
        <p:nvPicPr>
          <p:cNvPr id="1026" name="Picture 2" descr="C:\Users\Stanley\Desktop\mountain_top_removal_mining.jpg"/>
          <p:cNvPicPr>
            <a:picLocks noGrp="1" noChangeAspect="1" noChangeArrowheads="1"/>
          </p:cNvPicPr>
          <p:nvPr>
            <p:ph idx="1"/>
          </p:nvPr>
        </p:nvPicPr>
        <p:blipFill>
          <a:blip r:embed="rId3" cstate="print"/>
          <a:srcRect/>
          <a:stretch>
            <a:fillRect/>
          </a:stretch>
        </p:blipFill>
        <p:spPr bwMode="auto">
          <a:xfrm>
            <a:off x="0" y="1237766"/>
            <a:ext cx="9144000" cy="5620234"/>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In-Situ</a:t>
            </a:r>
            <a:endParaRPr lang="en-US" dirty="0"/>
          </a:p>
        </p:txBody>
      </p:sp>
      <p:sp>
        <p:nvSpPr>
          <p:cNvPr id="3" name="Content Placeholder 2"/>
          <p:cNvSpPr>
            <a:spLocks noGrp="1"/>
          </p:cNvSpPr>
          <p:nvPr>
            <p:ph idx="1"/>
          </p:nvPr>
        </p:nvSpPr>
        <p:spPr/>
        <p:txBody>
          <a:bodyPr/>
          <a:lstStyle/>
          <a:p>
            <a:r>
              <a:rPr lang="en-CA" dirty="0" smtClean="0"/>
              <a:t>T</a:t>
            </a:r>
            <a:r>
              <a:rPr lang="en-US" dirty="0" smtClean="0"/>
              <a:t>here are five in-situ methods of bitumen extraction:</a:t>
            </a:r>
          </a:p>
          <a:p>
            <a:r>
              <a:rPr lang="en-US" dirty="0" smtClean="0"/>
              <a:t>1) </a:t>
            </a:r>
            <a:r>
              <a:rPr lang="en-US" sz="2800" b="1" dirty="0" smtClean="0"/>
              <a:t>Steam Assisted Gravity Drainage (</a:t>
            </a:r>
            <a:r>
              <a:rPr lang="en-US" dirty="0" smtClean="0"/>
              <a:t>SAGD)</a:t>
            </a:r>
          </a:p>
          <a:p>
            <a:r>
              <a:rPr lang="en-US" dirty="0" smtClean="0"/>
              <a:t>2) </a:t>
            </a:r>
            <a:r>
              <a:rPr lang="en-US" sz="2800" b="1" dirty="0" smtClean="0"/>
              <a:t>Cyclic Steam Stimulation (</a:t>
            </a:r>
            <a:r>
              <a:rPr lang="en-US" dirty="0" smtClean="0"/>
              <a:t>CSS)</a:t>
            </a:r>
          </a:p>
          <a:p>
            <a:r>
              <a:rPr lang="en-US" dirty="0" smtClean="0"/>
              <a:t>3) </a:t>
            </a:r>
            <a:r>
              <a:rPr lang="en-US" sz="2800" b="1" dirty="0" smtClean="0"/>
              <a:t>Vapor Extraction Process  (</a:t>
            </a:r>
            <a:r>
              <a:rPr lang="en-US" dirty="0" smtClean="0"/>
              <a:t>VAPEX) </a:t>
            </a:r>
          </a:p>
          <a:p>
            <a:r>
              <a:rPr lang="en-US" dirty="0" smtClean="0"/>
              <a:t>4) </a:t>
            </a:r>
            <a:r>
              <a:rPr lang="en-US" b="1" dirty="0" smtClean="0"/>
              <a:t>Toe-to-Heel Air Injection (</a:t>
            </a:r>
            <a:r>
              <a:rPr lang="en-US" dirty="0" smtClean="0"/>
              <a:t>THAI)</a:t>
            </a:r>
          </a:p>
          <a:p>
            <a:r>
              <a:rPr lang="en-US" dirty="0" smtClean="0"/>
              <a:t>5) </a:t>
            </a:r>
            <a:r>
              <a:rPr lang="en-US" b="1" dirty="0" smtClean="0"/>
              <a:t>Cold Heavy Oil Production with Sand </a:t>
            </a:r>
            <a:r>
              <a:rPr lang="en-US" dirty="0" smtClean="0"/>
              <a:t>(CHOPS)</a:t>
            </a:r>
            <a:endParaRPr lang="en-US" dirty="0"/>
          </a:p>
        </p:txBody>
      </p:sp>
    </p:spTree>
    <p:extLst>
      <p:ext uri="{BB962C8B-B14F-4D97-AF65-F5344CB8AC3E}">
        <p14:creationId xmlns:p14="http://schemas.microsoft.com/office/powerpoint/2010/main" val="28165893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0"/>
            <a:ext cx="7024744" cy="1143000"/>
          </a:xfrm>
        </p:spPr>
        <p:txBody>
          <a:bodyPr>
            <a:noAutofit/>
          </a:bodyPr>
          <a:lstStyle/>
          <a:p>
            <a:r>
              <a:rPr lang="en-US" sz="3000" b="1" dirty="0" smtClean="0"/>
              <a:t>In-situ Technology: Steam Assisted Gravity Drainage (SAGD)</a:t>
            </a:r>
            <a:r>
              <a:rPr lang="en-US" sz="3000" dirty="0" smtClean="0"/>
              <a:t> </a:t>
            </a:r>
            <a:endParaRPr lang="en-US" sz="3000" dirty="0"/>
          </a:p>
        </p:txBody>
      </p:sp>
      <p:pic>
        <p:nvPicPr>
          <p:cNvPr id="3074" name="Picture 2"/>
          <p:cNvPicPr>
            <a:picLocks noChangeAspect="1" noChangeArrowheads="1"/>
          </p:cNvPicPr>
          <p:nvPr/>
        </p:nvPicPr>
        <p:blipFill>
          <a:blip r:embed="rId3" cstate="print"/>
          <a:srcRect/>
          <a:stretch>
            <a:fillRect/>
          </a:stretch>
        </p:blipFill>
        <p:spPr bwMode="auto">
          <a:xfrm>
            <a:off x="1" y="1196752"/>
            <a:ext cx="9144000" cy="5661248"/>
          </a:xfrm>
          <a:prstGeom prst="rect">
            <a:avLst/>
          </a:prstGeom>
          <a:noFill/>
          <a:ln w="9525">
            <a:noFill/>
            <a:miter lim="800000"/>
            <a:headEnd/>
            <a:tailEnd/>
          </a:ln>
        </p:spPr>
      </p:pic>
    </p:spTree>
    <p:extLst>
      <p:ext uri="{BB962C8B-B14F-4D97-AF65-F5344CB8AC3E}">
        <p14:creationId xmlns:p14="http://schemas.microsoft.com/office/powerpoint/2010/main" val="2556852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Conventional Vs Unconventional Crude Oil</a:t>
            </a:r>
            <a:endParaRPr lang="en-US" dirty="0"/>
          </a:p>
        </p:txBody>
      </p:sp>
      <p:sp>
        <p:nvSpPr>
          <p:cNvPr id="3" name="Content Placeholder 2"/>
          <p:cNvSpPr>
            <a:spLocks noGrp="1"/>
          </p:cNvSpPr>
          <p:nvPr>
            <p:ph idx="1"/>
          </p:nvPr>
        </p:nvSpPr>
        <p:spPr/>
        <p:txBody>
          <a:bodyPr>
            <a:normAutofit/>
          </a:bodyPr>
          <a:lstStyle/>
          <a:p>
            <a:pPr fontAlgn="base"/>
            <a:r>
              <a:rPr lang="en-US" u="sng" dirty="0" smtClean="0"/>
              <a:t>Conventional oil </a:t>
            </a:r>
            <a:r>
              <a:rPr lang="en-US" dirty="0" smtClean="0"/>
              <a:t>is a category of oil that includes crude oil and natural gas liquids and condensate liquids, which are extracted from natural gas production. </a:t>
            </a:r>
          </a:p>
          <a:p>
            <a:pPr fontAlgn="base"/>
            <a:r>
              <a:rPr lang="en-US" u="sng" dirty="0" smtClean="0"/>
              <a:t>Unconventional oil </a:t>
            </a:r>
            <a:r>
              <a:rPr lang="en-US" dirty="0" smtClean="0"/>
              <a:t>consists of a wider variety of liquid sources including oil sands, extra heavy oil, gas to liquids and other liquids. In general conventional oil is easier and cheaper to produce than unconventional oil. </a:t>
            </a:r>
            <a:r>
              <a:rPr lang="en-CA" altLang="zh-CN" u="sng" dirty="0" smtClean="0"/>
              <a:t>Higher cost </a:t>
            </a:r>
            <a:r>
              <a:rPr lang="en-CA" altLang="zh-CN" dirty="0" smtClean="0"/>
              <a:t>due to addition production cost to turn it into synthetic crude oil</a:t>
            </a:r>
            <a:endParaRPr lang="zh-CN" altLang="en-US" dirty="0" smtClean="0"/>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640960" cy="1143000"/>
          </a:xfrm>
        </p:spPr>
        <p:txBody>
          <a:bodyPr>
            <a:normAutofit/>
          </a:bodyPr>
          <a:lstStyle/>
          <a:p>
            <a:r>
              <a:rPr lang="en-US" sz="3300" b="1" dirty="0" smtClean="0"/>
              <a:t>In-situ Technology: Cyclic Steam Stimulation (CSS)</a:t>
            </a:r>
            <a:r>
              <a:rPr lang="en-US" sz="2800" b="1" dirty="0" smtClean="0"/>
              <a:t/>
            </a:r>
            <a:br>
              <a:rPr lang="en-US" sz="2800" b="1" dirty="0" smtClean="0"/>
            </a:br>
            <a:r>
              <a:rPr lang="en-US" sz="2500" dirty="0" smtClean="0"/>
              <a:t> </a:t>
            </a:r>
            <a:endParaRPr lang="en-US" sz="2500" dirty="0"/>
          </a:p>
        </p:txBody>
      </p:sp>
      <p:pic>
        <p:nvPicPr>
          <p:cNvPr id="2050" name="Picture 2"/>
          <p:cNvPicPr>
            <a:picLocks noGrp="1" noChangeAspect="1" noChangeArrowheads="1"/>
          </p:cNvPicPr>
          <p:nvPr>
            <p:ph idx="1"/>
          </p:nvPr>
        </p:nvPicPr>
        <p:blipFill>
          <a:blip r:embed="rId3" cstate="print"/>
          <a:stretch>
            <a:fillRect/>
          </a:stretch>
        </p:blipFill>
        <p:spPr bwMode="auto">
          <a:xfrm>
            <a:off x="611560" y="908720"/>
            <a:ext cx="7776864" cy="5949280"/>
          </a:xfrm>
          <a:prstGeom prst="rect">
            <a:avLst/>
          </a:prstGeom>
          <a:noFill/>
          <a:ln w="9525">
            <a:noFill/>
            <a:miter lim="800000"/>
            <a:headEnd/>
            <a:tailEnd/>
          </a:ln>
        </p:spPr>
      </p:pic>
    </p:spTree>
    <p:extLst>
      <p:ext uri="{BB962C8B-B14F-4D97-AF65-F5344CB8AC3E}">
        <p14:creationId xmlns:p14="http://schemas.microsoft.com/office/powerpoint/2010/main" val="33540198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332656"/>
            <a:ext cx="7024744" cy="1143000"/>
          </a:xfrm>
        </p:spPr>
        <p:txBody>
          <a:bodyPr>
            <a:normAutofit fontScale="90000"/>
          </a:bodyPr>
          <a:lstStyle/>
          <a:p>
            <a:r>
              <a:rPr lang="en-US" b="1" dirty="0" smtClean="0"/>
              <a:t>In-situ Technology: Toe-to-Heel Air Injection (THAI)</a:t>
            </a:r>
            <a:endParaRPr lang="en-US" b="1" dirty="0"/>
          </a:p>
        </p:txBody>
      </p:sp>
      <p:pic>
        <p:nvPicPr>
          <p:cNvPr id="4098" name="Picture 2"/>
          <p:cNvPicPr>
            <a:picLocks noGrp="1" noChangeAspect="1" noChangeArrowheads="1"/>
          </p:cNvPicPr>
          <p:nvPr>
            <p:ph idx="1"/>
          </p:nvPr>
        </p:nvPicPr>
        <p:blipFill>
          <a:blip r:embed="rId3" cstate="print"/>
          <a:stretch>
            <a:fillRect/>
          </a:stretch>
        </p:blipFill>
        <p:spPr bwMode="auto">
          <a:xfrm>
            <a:off x="0" y="1556793"/>
            <a:ext cx="9144000" cy="5301208"/>
          </a:xfrm>
          <a:prstGeom prst="rect">
            <a:avLst/>
          </a:prstGeom>
          <a:noFill/>
          <a:ln w="9525">
            <a:noFill/>
            <a:miter lim="800000"/>
            <a:headEnd/>
            <a:tailEnd/>
          </a:ln>
        </p:spPr>
      </p:pic>
    </p:spTree>
    <p:extLst>
      <p:ext uri="{BB962C8B-B14F-4D97-AF65-F5344CB8AC3E}">
        <p14:creationId xmlns:p14="http://schemas.microsoft.com/office/powerpoint/2010/main" val="23736594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b="1" dirty="0" smtClean="0"/>
              <a:t>In-situ Technology: VAPEX</a:t>
            </a:r>
            <a:br>
              <a:rPr lang="en-US" sz="3500" b="1" dirty="0" smtClean="0"/>
            </a:br>
            <a:endParaRPr lang="en-US" sz="3500" dirty="0"/>
          </a:p>
        </p:txBody>
      </p:sp>
      <p:sp>
        <p:nvSpPr>
          <p:cNvPr id="3" name="Content Placeholder 2"/>
          <p:cNvSpPr>
            <a:spLocks noGrp="1"/>
          </p:cNvSpPr>
          <p:nvPr>
            <p:ph idx="1"/>
          </p:nvPr>
        </p:nvSpPr>
        <p:spPr>
          <a:xfrm>
            <a:off x="381000" y="1447800"/>
            <a:ext cx="8229600" cy="4525963"/>
          </a:xfrm>
        </p:spPr>
        <p:txBody>
          <a:bodyPr>
            <a:normAutofit/>
          </a:bodyPr>
          <a:lstStyle/>
          <a:p>
            <a:r>
              <a:rPr lang="en-US" sz="2000" b="1" dirty="0"/>
              <a:t>The Vapor Extraction Process (VAPEX)</a:t>
            </a:r>
            <a:r>
              <a:rPr lang="en-US" sz="2000" dirty="0"/>
              <a:t> is similar to SAGD, but instead of steam, hydrocarbon solvents are injected into the upper well to dilute the bitumen and allow it to flow. It is much more energy efficient than steam injection and some partial upgrading of the bitumen to crude oil occurs right in the sands. This method is new and more expensive than the above but oil companies are experimenting with it. </a:t>
            </a:r>
          </a:p>
          <a:p>
            <a:endParaRPr lang="en-US" sz="2000" dirty="0" smtClean="0"/>
          </a:p>
        </p:txBody>
      </p:sp>
    </p:spTree>
    <p:extLst>
      <p:ext uri="{BB962C8B-B14F-4D97-AF65-F5344CB8AC3E}">
        <p14:creationId xmlns:p14="http://schemas.microsoft.com/office/powerpoint/2010/main" val="7859399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In-situ Technology: CHOPS</a:t>
            </a:r>
            <a:endParaRPr lang="en-US" dirty="0"/>
          </a:p>
        </p:txBody>
      </p:sp>
      <p:sp>
        <p:nvSpPr>
          <p:cNvPr id="3" name="Content Placeholder 2"/>
          <p:cNvSpPr>
            <a:spLocks noGrp="1"/>
          </p:cNvSpPr>
          <p:nvPr>
            <p:ph idx="1"/>
          </p:nvPr>
        </p:nvSpPr>
        <p:spPr/>
        <p:txBody>
          <a:bodyPr/>
          <a:lstStyle/>
          <a:p>
            <a:r>
              <a:rPr lang="en-US" dirty="0"/>
              <a:t>CHOPS utilizes a submersible pump that can pump thick fluids, down to the heavy oil and pumps from there, allowing sand and other rocks up the wellbore -- as it is difficult to separate out the sand from the heavy oil.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43712"/>
          </a:xfrm>
        </p:spPr>
        <p:txBody>
          <a:bodyPr>
            <a:normAutofit fontScale="90000"/>
          </a:bodyPr>
          <a:lstStyle/>
          <a:p>
            <a:r>
              <a:rPr lang="en-US" dirty="0" smtClean="0"/>
              <a:t>Bitumen Upgrading</a:t>
            </a:r>
            <a:endParaRPr lang="en-US"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0" y="1052736"/>
            <a:ext cx="914400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025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0"/>
            <a:ext cx="8229600" cy="1143000"/>
          </a:xfrm>
        </p:spPr>
        <p:txBody>
          <a:bodyPr/>
          <a:lstStyle/>
          <a:p>
            <a:r>
              <a:rPr lang="en-CA" dirty="0" smtClean="0"/>
              <a:t>Crude Oil Refineries</a:t>
            </a:r>
            <a:endParaRPr lang="en-US" dirty="0"/>
          </a:p>
        </p:txBody>
      </p:sp>
      <p:pic>
        <p:nvPicPr>
          <p:cNvPr id="6146" name="Picture 2"/>
          <p:cNvPicPr>
            <a:picLocks noGrp="1" noChangeAspect="1" noChangeArrowheads="1"/>
          </p:cNvPicPr>
          <p:nvPr>
            <p:ph idx="1"/>
          </p:nvPr>
        </p:nvPicPr>
        <p:blipFill>
          <a:blip r:embed="rId3" cstate="print"/>
          <a:stretch>
            <a:fillRect/>
          </a:stretch>
        </p:blipFill>
        <p:spPr bwMode="auto">
          <a:xfrm>
            <a:off x="0" y="1145534"/>
            <a:ext cx="9395520" cy="57124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7772400" cy="1362456"/>
          </a:xfrm>
        </p:spPr>
        <p:txBody>
          <a:bodyPr/>
          <a:lstStyle/>
          <a:p>
            <a:r>
              <a:rPr lang="en-CA" dirty="0" smtClean="0"/>
              <a:t>Technology For </a:t>
            </a:r>
            <a:br>
              <a:rPr lang="en-CA" dirty="0" smtClean="0"/>
            </a:br>
            <a:r>
              <a:rPr lang="en-CA" dirty="0" smtClean="0"/>
              <a:t>Natural Gas</a:t>
            </a:r>
            <a:endParaRPr lang="en-US" dirty="0"/>
          </a:p>
        </p:txBody>
      </p:sp>
      <p:sp>
        <p:nvSpPr>
          <p:cNvPr id="5" name="Text Placeholder 4"/>
          <p:cNvSpPr>
            <a:spLocks noGrp="1"/>
          </p:cNvSpPr>
          <p:nvPr>
            <p:ph type="body" idx="1"/>
          </p:nvPr>
        </p:nvSpPr>
        <p:spPr>
          <a:xfrm>
            <a:off x="609600" y="4495800"/>
            <a:ext cx="7772400" cy="1509712"/>
          </a:xfrm>
        </p:spPr>
        <p:txBody>
          <a:bodyPr/>
          <a:lstStyle/>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Drilling</a:t>
            </a:r>
            <a:endParaRPr lang="en-US" dirty="0"/>
          </a:p>
        </p:txBody>
      </p:sp>
      <p:sp>
        <p:nvSpPr>
          <p:cNvPr id="5" name="Content Placeholder 4"/>
          <p:cNvSpPr>
            <a:spLocks noGrp="1"/>
          </p:cNvSpPr>
          <p:nvPr>
            <p:ph sz="half" idx="1"/>
          </p:nvPr>
        </p:nvSpPr>
        <p:spPr/>
        <p:txBody>
          <a:bodyPr/>
          <a:lstStyle/>
          <a:p>
            <a:pPr lvl="1">
              <a:buFont typeface="Wingdings" pitchFamily="2" charset="2"/>
              <a:buChar char="§"/>
            </a:pPr>
            <a:r>
              <a:rPr lang="en-CA" dirty="0" smtClean="0">
                <a:solidFill>
                  <a:schemeClr val="tx1">
                    <a:lumMod val="75000"/>
                    <a:lumOff val="25000"/>
                  </a:schemeClr>
                </a:solidFill>
              </a:rPr>
              <a:t>Once a deposit is located, a well is set and drilling proceeds similar to oil extraction</a:t>
            </a:r>
          </a:p>
          <a:p>
            <a:endParaRPr lang="en-US" dirty="0"/>
          </a:p>
        </p:txBody>
      </p:sp>
      <p:pic>
        <p:nvPicPr>
          <p:cNvPr id="7"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110142" y="1920875"/>
            <a:ext cx="3114715"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Hydraulic Fracturing</a:t>
            </a:r>
            <a:endParaRPr lang="en-US" dirty="0"/>
          </a:p>
        </p:txBody>
      </p:sp>
      <p:sp>
        <p:nvSpPr>
          <p:cNvPr id="3" name="Content Placeholder 2"/>
          <p:cNvSpPr>
            <a:spLocks noGrp="1"/>
          </p:cNvSpPr>
          <p:nvPr>
            <p:ph sz="half" idx="1"/>
          </p:nvPr>
        </p:nvSpPr>
        <p:spPr/>
        <p:txBody>
          <a:bodyPr/>
          <a:lstStyle/>
          <a:p>
            <a:pPr lvl="1">
              <a:buFont typeface="Wingdings" pitchFamily="2" charset="2"/>
              <a:buChar char="§"/>
            </a:pPr>
            <a:r>
              <a:rPr lang="en-CA" dirty="0" smtClean="0">
                <a:solidFill>
                  <a:schemeClr val="tx1">
                    <a:lumMod val="75000"/>
                    <a:lumOff val="25000"/>
                  </a:schemeClr>
                </a:solidFill>
              </a:rPr>
              <a:t>This technique involves shooting water into the ground with high pressure, creating fractures in the rock so the gas can reach the well </a:t>
            </a:r>
          </a:p>
          <a:p>
            <a:endParaRPr lang="en-US" dirty="0"/>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38071"/>
            <a:ext cx="4038600" cy="439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609600"/>
            <a:ext cx="7772400" cy="1470025"/>
          </a:xfrm>
        </p:spPr>
        <p:txBody>
          <a:bodyPr/>
          <a:lstStyle/>
          <a:p>
            <a:r>
              <a:rPr lang="en-US" dirty="0" smtClean="0"/>
              <a:t>Imperial Oil Ltd.</a:t>
            </a:r>
            <a:endParaRPr lang="en-US" dirty="0"/>
          </a:p>
        </p:txBody>
      </p:sp>
      <p:pic>
        <p:nvPicPr>
          <p:cNvPr id="1026" name="Picture 2" descr="C:\Users\jmc29\Desktop\Imperial-Oi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276747"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mc29\Desktop\41963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266097"/>
            <a:ext cx="6111923" cy="458394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60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a:bodyPr>
          <a:lstStyle/>
          <a:p>
            <a:r>
              <a:rPr lang="en-CA" dirty="0" smtClean="0"/>
              <a:t>Definition of Natural Gas</a:t>
            </a:r>
            <a:endParaRPr lang="en-CA" dirty="0"/>
          </a:p>
        </p:txBody>
      </p:sp>
      <p:sp>
        <p:nvSpPr>
          <p:cNvPr id="3" name="Content Placeholder 2"/>
          <p:cNvSpPr>
            <a:spLocks noGrp="1"/>
          </p:cNvSpPr>
          <p:nvPr>
            <p:ph idx="1"/>
          </p:nvPr>
        </p:nvSpPr>
        <p:spPr/>
        <p:txBody>
          <a:bodyPr/>
          <a:lstStyle/>
          <a:p>
            <a:r>
              <a:rPr lang="en-US" dirty="0" smtClean="0"/>
              <a:t>Natural gas is a naturally occurring hydrocarbon that exists as a gas which is an odorless, colorless, tasteless, nontoxic clean-burning fossil fuel. </a:t>
            </a:r>
            <a:endParaRPr lang="en-CA" dirty="0"/>
          </a:p>
        </p:txBody>
      </p:sp>
    </p:spTree>
    <p:extLst>
      <p:ext uri="{BB962C8B-B14F-4D97-AF65-F5344CB8AC3E}">
        <p14:creationId xmlns:p14="http://schemas.microsoft.com/office/powerpoint/2010/main" val="11446811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731" y="-30707"/>
            <a:ext cx="8229600" cy="1143000"/>
          </a:xfrm>
        </p:spPr>
        <p:txBody>
          <a:bodyPr/>
          <a:lstStyle/>
          <a:p>
            <a:r>
              <a:rPr lang="en-US" dirty="0" smtClean="0"/>
              <a:t>Financial Snapshot</a:t>
            </a:r>
            <a:endParaRPr lang="en-US" dirty="0"/>
          </a:p>
        </p:txBody>
      </p:sp>
      <p:pic>
        <p:nvPicPr>
          <p:cNvPr id="1026" name="Picture 2" descr="C:\Users\jmc29\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222320"/>
            <a:ext cx="6768752" cy="56356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63235" y="6574170"/>
            <a:ext cx="2400870" cy="2286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75656" y="5301208"/>
            <a:ext cx="2304256" cy="57606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278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92162"/>
          </a:xfrm>
        </p:spPr>
        <p:txBody>
          <a:bodyPr/>
          <a:lstStyle/>
          <a:p>
            <a:r>
              <a:rPr lang="en-US" dirty="0" smtClean="0"/>
              <a:t>Common share structure</a:t>
            </a:r>
            <a:endParaRPr lang="en-CA"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954760819"/>
              </p:ext>
            </p:extLst>
          </p:nvPr>
        </p:nvGraphicFramePr>
        <p:xfrm>
          <a:off x="609600" y="1600200"/>
          <a:ext cx="7924800" cy="1285240"/>
        </p:xfrm>
        <a:graphic>
          <a:graphicData uri="http://schemas.openxmlformats.org/drawingml/2006/table">
            <a:tbl>
              <a:tblPr firstRow="1" bandRow="1">
                <a:tableStyleId>{5C22544A-7EE6-4342-B048-85BDC9FD1C3A}</a:tableStyleId>
              </a:tblPr>
              <a:tblGrid>
                <a:gridCol w="1320800"/>
                <a:gridCol w="1320800"/>
                <a:gridCol w="1320800"/>
                <a:gridCol w="1320800"/>
                <a:gridCol w="1320800"/>
                <a:gridCol w="1320800"/>
              </a:tblGrid>
              <a:tr h="370840">
                <a:tc>
                  <a:txBody>
                    <a:bodyPr/>
                    <a:lstStyle/>
                    <a:p>
                      <a:endParaRPr lang="en-CA" dirty="0"/>
                    </a:p>
                  </a:txBody>
                  <a:tcPr/>
                </a:tc>
                <a:tc>
                  <a:txBody>
                    <a:bodyPr/>
                    <a:lstStyle/>
                    <a:p>
                      <a:r>
                        <a:rPr lang="en-US" dirty="0" smtClean="0"/>
                        <a:t>Current</a:t>
                      </a:r>
                      <a:endParaRPr lang="en-CA" dirty="0"/>
                    </a:p>
                  </a:txBody>
                  <a:tcPr/>
                </a:tc>
                <a:tc>
                  <a:txBody>
                    <a:bodyPr/>
                    <a:lstStyle/>
                    <a:p>
                      <a:r>
                        <a:rPr lang="en-US" dirty="0" smtClean="0"/>
                        <a:t>2011</a:t>
                      </a:r>
                      <a:endParaRPr lang="en-CA" dirty="0"/>
                    </a:p>
                  </a:txBody>
                  <a:tcPr/>
                </a:tc>
                <a:tc>
                  <a:txBody>
                    <a:bodyPr/>
                    <a:lstStyle/>
                    <a:p>
                      <a:r>
                        <a:rPr lang="en-US" dirty="0" smtClean="0"/>
                        <a:t>2010</a:t>
                      </a:r>
                      <a:endParaRPr lang="en-CA" dirty="0"/>
                    </a:p>
                  </a:txBody>
                  <a:tcPr/>
                </a:tc>
                <a:tc>
                  <a:txBody>
                    <a:bodyPr/>
                    <a:lstStyle/>
                    <a:p>
                      <a:r>
                        <a:rPr lang="en-US" dirty="0" smtClean="0"/>
                        <a:t>2009</a:t>
                      </a:r>
                      <a:endParaRPr lang="en-CA" dirty="0"/>
                    </a:p>
                  </a:txBody>
                  <a:tcPr/>
                </a:tc>
                <a:tc>
                  <a:txBody>
                    <a:bodyPr/>
                    <a:lstStyle/>
                    <a:p>
                      <a:r>
                        <a:rPr lang="en-US" dirty="0" smtClean="0"/>
                        <a:t>2008</a:t>
                      </a:r>
                      <a:endParaRPr lang="en-CA" dirty="0"/>
                    </a:p>
                  </a:txBody>
                  <a:tcPr/>
                </a:tc>
              </a:tr>
              <a:tr h="370840">
                <a:tc>
                  <a:txBody>
                    <a:bodyPr/>
                    <a:lstStyle/>
                    <a:p>
                      <a:r>
                        <a:rPr lang="en-US" dirty="0" smtClean="0"/>
                        <a:t>Shares Outstanding</a:t>
                      </a:r>
                    </a:p>
                    <a:p>
                      <a:r>
                        <a:rPr lang="en-US" dirty="0" smtClean="0"/>
                        <a:t>(Millions)</a:t>
                      </a:r>
                      <a:endParaRPr lang="en-CA" dirty="0"/>
                    </a:p>
                  </a:txBody>
                  <a:tcPr/>
                </a:tc>
                <a:tc>
                  <a:txBody>
                    <a:bodyPr/>
                    <a:lstStyle/>
                    <a:p>
                      <a:r>
                        <a:rPr lang="en-US" dirty="0" smtClean="0"/>
                        <a:t>847.599</a:t>
                      </a:r>
                      <a:endParaRPr lang="en-CA" dirty="0"/>
                    </a:p>
                  </a:txBody>
                  <a:tcPr/>
                </a:tc>
                <a:tc>
                  <a:txBody>
                    <a:bodyPr/>
                    <a:lstStyle/>
                    <a:p>
                      <a:r>
                        <a:rPr lang="en-US" dirty="0" smtClean="0"/>
                        <a:t>847.599</a:t>
                      </a:r>
                      <a:endParaRPr lang="en-CA" dirty="0"/>
                    </a:p>
                  </a:txBody>
                  <a:tcPr/>
                </a:tc>
                <a:tc>
                  <a:txBody>
                    <a:bodyPr/>
                    <a:lstStyle/>
                    <a:p>
                      <a:r>
                        <a:rPr lang="en-US" dirty="0" smtClean="0"/>
                        <a:t>847.599</a:t>
                      </a:r>
                      <a:endParaRPr lang="en-CA" dirty="0"/>
                    </a:p>
                  </a:txBody>
                  <a:tcPr/>
                </a:tc>
                <a:tc>
                  <a:txBody>
                    <a:bodyPr/>
                    <a:lstStyle/>
                    <a:p>
                      <a:r>
                        <a:rPr lang="en-US" dirty="0" smtClean="0"/>
                        <a:t>847.599</a:t>
                      </a:r>
                      <a:endParaRPr lang="en-CA" dirty="0"/>
                    </a:p>
                  </a:txBody>
                  <a:tcPr/>
                </a:tc>
                <a:tc>
                  <a:txBody>
                    <a:bodyPr/>
                    <a:lstStyle/>
                    <a:p>
                      <a:r>
                        <a:rPr lang="en-US" dirty="0" smtClean="0"/>
                        <a:t>859.402</a:t>
                      </a:r>
                      <a:endParaRPr lang="en-CA"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58744551"/>
              </p:ext>
            </p:extLst>
          </p:nvPr>
        </p:nvGraphicFramePr>
        <p:xfrm>
          <a:off x="609600" y="3276600"/>
          <a:ext cx="8001000" cy="2296160"/>
        </p:xfrm>
        <a:graphic>
          <a:graphicData uri="http://schemas.openxmlformats.org/drawingml/2006/table">
            <a:tbl>
              <a:tblPr firstRow="1" bandRow="1">
                <a:tableStyleId>{5C22544A-7EE6-4342-B048-85BDC9FD1C3A}</a:tableStyleId>
              </a:tblPr>
              <a:tblGrid>
                <a:gridCol w="2590800"/>
                <a:gridCol w="1066800"/>
                <a:gridCol w="1143000"/>
                <a:gridCol w="1600200"/>
                <a:gridCol w="1600200"/>
              </a:tblGrid>
              <a:tr h="370840">
                <a:tc>
                  <a:txBody>
                    <a:bodyPr/>
                    <a:lstStyle/>
                    <a:p>
                      <a:r>
                        <a:rPr lang="en-US" dirty="0" smtClean="0"/>
                        <a:t>Millions of Canadian</a:t>
                      </a:r>
                      <a:r>
                        <a:rPr lang="en-US" baseline="0" dirty="0" smtClean="0"/>
                        <a:t> dollars</a:t>
                      </a:r>
                      <a:endParaRPr lang="en-CA" dirty="0"/>
                    </a:p>
                  </a:txBody>
                  <a:tcPr/>
                </a:tc>
                <a:tc>
                  <a:txBody>
                    <a:bodyPr/>
                    <a:lstStyle/>
                    <a:p>
                      <a:r>
                        <a:rPr lang="en-US" dirty="0" smtClean="0"/>
                        <a:t>Q2-12</a:t>
                      </a:r>
                      <a:endParaRPr lang="en-CA" dirty="0"/>
                    </a:p>
                  </a:txBody>
                  <a:tcPr/>
                </a:tc>
                <a:tc>
                  <a:txBody>
                    <a:bodyPr/>
                    <a:lstStyle/>
                    <a:p>
                      <a:r>
                        <a:rPr lang="en-US" dirty="0" smtClean="0"/>
                        <a:t>Q2-11</a:t>
                      </a:r>
                      <a:endParaRPr lang="en-CA" dirty="0"/>
                    </a:p>
                  </a:txBody>
                  <a:tcPr/>
                </a:tc>
                <a:tc>
                  <a:txBody>
                    <a:bodyPr/>
                    <a:lstStyle/>
                    <a:p>
                      <a:r>
                        <a:rPr lang="en-US" dirty="0" smtClean="0"/>
                        <a:t>Six Months to June</a:t>
                      </a:r>
                      <a:r>
                        <a:rPr lang="en-US" baseline="0" dirty="0" smtClean="0"/>
                        <a:t> 30</a:t>
                      </a:r>
                    </a:p>
                    <a:p>
                      <a:r>
                        <a:rPr lang="en-US" baseline="0" dirty="0" smtClean="0"/>
                        <a:t>2012</a:t>
                      </a:r>
                      <a:endParaRPr lang="en-CA" dirty="0"/>
                    </a:p>
                  </a:txBody>
                  <a:tcPr/>
                </a:tc>
                <a:tc>
                  <a:txBody>
                    <a:bodyPr/>
                    <a:lstStyle/>
                    <a:p>
                      <a:r>
                        <a:rPr lang="en-US" dirty="0" smtClean="0"/>
                        <a:t>Six Months to June 30</a:t>
                      </a:r>
                    </a:p>
                    <a:p>
                      <a:r>
                        <a:rPr lang="en-US" dirty="0" smtClean="0"/>
                        <a:t>2011</a:t>
                      </a:r>
                      <a:endParaRPr lang="en-CA" dirty="0"/>
                    </a:p>
                  </a:txBody>
                  <a:tcPr/>
                </a:tc>
              </a:tr>
              <a:tr h="370840">
                <a:tc>
                  <a:txBody>
                    <a:bodyPr/>
                    <a:lstStyle/>
                    <a:p>
                      <a:r>
                        <a:rPr lang="en-US" dirty="0" smtClean="0"/>
                        <a:t>Issuance</a:t>
                      </a:r>
                      <a:r>
                        <a:rPr lang="en-US" baseline="0" dirty="0" smtClean="0"/>
                        <a:t> of common shares under stock option plan</a:t>
                      </a:r>
                      <a:endParaRPr lang="en-CA" dirty="0"/>
                    </a:p>
                  </a:txBody>
                  <a:tcPr/>
                </a:tc>
                <a:tc>
                  <a:txBody>
                    <a:bodyPr/>
                    <a:lstStyle/>
                    <a:p>
                      <a:r>
                        <a:rPr lang="en-US" dirty="0" smtClean="0"/>
                        <a:t>21</a:t>
                      </a:r>
                      <a:endParaRPr lang="en-CA" dirty="0"/>
                    </a:p>
                  </a:txBody>
                  <a:tcPr/>
                </a:tc>
                <a:tc>
                  <a:txBody>
                    <a:bodyPr/>
                    <a:lstStyle/>
                    <a:p>
                      <a:r>
                        <a:rPr lang="en-US" dirty="0" smtClean="0"/>
                        <a:t>3</a:t>
                      </a:r>
                      <a:endParaRPr lang="en-CA" dirty="0"/>
                    </a:p>
                  </a:txBody>
                  <a:tcPr/>
                </a:tc>
                <a:tc>
                  <a:txBody>
                    <a:bodyPr/>
                    <a:lstStyle/>
                    <a:p>
                      <a:r>
                        <a:rPr lang="en-US" dirty="0" smtClean="0"/>
                        <a:t>43</a:t>
                      </a:r>
                      <a:endParaRPr lang="en-CA" dirty="0"/>
                    </a:p>
                  </a:txBody>
                  <a:tcPr/>
                </a:tc>
                <a:tc>
                  <a:txBody>
                    <a:bodyPr/>
                    <a:lstStyle/>
                    <a:p>
                      <a:r>
                        <a:rPr lang="en-US" dirty="0" smtClean="0"/>
                        <a:t>14</a:t>
                      </a:r>
                      <a:endParaRPr lang="en-CA" dirty="0"/>
                    </a:p>
                  </a:txBody>
                  <a:tcPr/>
                </a:tc>
              </a:tr>
              <a:tr h="370840">
                <a:tc>
                  <a:txBody>
                    <a:bodyPr/>
                    <a:lstStyle/>
                    <a:p>
                      <a:r>
                        <a:rPr lang="en-US" dirty="0" smtClean="0"/>
                        <a:t>Common shares purchased</a:t>
                      </a:r>
                      <a:endParaRPr lang="en-CA" dirty="0"/>
                    </a:p>
                  </a:txBody>
                  <a:tcPr/>
                </a:tc>
                <a:tc>
                  <a:txBody>
                    <a:bodyPr/>
                    <a:lstStyle/>
                    <a:p>
                      <a:r>
                        <a:rPr lang="en-US" dirty="0" smtClean="0"/>
                        <a:t>(60)</a:t>
                      </a:r>
                      <a:endParaRPr lang="en-CA" dirty="0"/>
                    </a:p>
                  </a:txBody>
                  <a:tcPr/>
                </a:tc>
                <a:tc>
                  <a:txBody>
                    <a:bodyPr/>
                    <a:lstStyle/>
                    <a:p>
                      <a:r>
                        <a:rPr lang="en-US" dirty="0" smtClean="0"/>
                        <a:t>(8)</a:t>
                      </a:r>
                      <a:endParaRPr lang="en-CA" dirty="0"/>
                    </a:p>
                  </a:txBody>
                  <a:tcPr/>
                </a:tc>
                <a:tc>
                  <a:txBody>
                    <a:bodyPr/>
                    <a:lstStyle/>
                    <a:p>
                      <a:r>
                        <a:rPr lang="en-US" dirty="0" smtClean="0"/>
                        <a:t>(128)</a:t>
                      </a:r>
                      <a:endParaRPr lang="en-CA" dirty="0"/>
                    </a:p>
                  </a:txBody>
                  <a:tcPr/>
                </a:tc>
                <a:tc>
                  <a:txBody>
                    <a:bodyPr/>
                    <a:lstStyle/>
                    <a:p>
                      <a:r>
                        <a:rPr lang="en-US" dirty="0" smtClean="0"/>
                        <a:t>(44)</a:t>
                      </a:r>
                      <a:endParaRPr lang="en-CA" dirty="0"/>
                    </a:p>
                  </a:txBody>
                  <a:tcPr/>
                </a:tc>
              </a:tr>
              <a:tr h="370840">
                <a:tc>
                  <a:txBody>
                    <a:bodyPr/>
                    <a:lstStyle/>
                    <a:p>
                      <a:r>
                        <a:rPr lang="en-US" dirty="0" smtClean="0"/>
                        <a:t>Dividends</a:t>
                      </a:r>
                      <a:r>
                        <a:rPr lang="en-US" baseline="0" dirty="0" smtClean="0"/>
                        <a:t> paid</a:t>
                      </a:r>
                      <a:endParaRPr lang="en-CA" dirty="0"/>
                    </a:p>
                  </a:txBody>
                  <a:tcPr/>
                </a:tc>
                <a:tc>
                  <a:txBody>
                    <a:bodyPr/>
                    <a:lstStyle/>
                    <a:p>
                      <a:r>
                        <a:rPr lang="en-US" dirty="0" smtClean="0"/>
                        <a:t>(102)</a:t>
                      </a:r>
                      <a:endParaRPr lang="en-CA" dirty="0"/>
                    </a:p>
                  </a:txBody>
                  <a:tcPr/>
                </a:tc>
                <a:tc>
                  <a:txBody>
                    <a:bodyPr/>
                    <a:lstStyle/>
                    <a:p>
                      <a:r>
                        <a:rPr lang="en-US" dirty="0" smtClean="0"/>
                        <a:t>(94)</a:t>
                      </a:r>
                      <a:endParaRPr lang="en-CA" dirty="0"/>
                    </a:p>
                  </a:txBody>
                  <a:tcPr/>
                </a:tc>
                <a:tc>
                  <a:txBody>
                    <a:bodyPr/>
                    <a:lstStyle/>
                    <a:p>
                      <a:r>
                        <a:rPr lang="en-US" dirty="0" smtClean="0"/>
                        <a:t>(195)</a:t>
                      </a:r>
                      <a:endParaRPr lang="en-CA" dirty="0"/>
                    </a:p>
                  </a:txBody>
                  <a:tcPr/>
                </a:tc>
                <a:tc>
                  <a:txBody>
                    <a:bodyPr/>
                    <a:lstStyle/>
                    <a:p>
                      <a:r>
                        <a:rPr lang="en-US" dirty="0" smtClean="0"/>
                        <a:t>(187)</a:t>
                      </a:r>
                      <a:endParaRPr lang="en-CA" dirty="0"/>
                    </a:p>
                  </a:txBody>
                  <a:tcPr/>
                </a:tc>
              </a:tr>
            </a:tbl>
          </a:graphicData>
        </a:graphic>
      </p:graphicFrame>
    </p:spTree>
    <p:extLst>
      <p:ext uri="{BB962C8B-B14F-4D97-AF65-F5344CB8AC3E}">
        <p14:creationId xmlns:p14="http://schemas.microsoft.com/office/powerpoint/2010/main" val="35555805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5238"/>
            <a:ext cx="7924800" cy="1143000"/>
          </a:xfrm>
        </p:spPr>
        <p:txBody>
          <a:bodyPr/>
          <a:lstStyle/>
          <a:p>
            <a:r>
              <a:rPr lang="en-US" dirty="0" smtClean="0"/>
              <a:t>Dividend payout history</a:t>
            </a:r>
            <a:endParaRPr lang="en-CA" dirty="0"/>
          </a:p>
        </p:txBody>
      </p:sp>
      <p:sp>
        <p:nvSpPr>
          <p:cNvPr id="3" name="TextBox 2"/>
          <p:cNvSpPr txBox="1"/>
          <p:nvPr/>
        </p:nvSpPr>
        <p:spPr>
          <a:xfrm>
            <a:off x="203887" y="5845482"/>
            <a:ext cx="7992888" cy="461665"/>
          </a:xfrm>
          <a:prstGeom prst="rect">
            <a:avLst/>
          </a:prstGeom>
          <a:noFill/>
        </p:spPr>
        <p:txBody>
          <a:bodyPr wrap="square" rtlCol="0">
            <a:spAutoFit/>
          </a:bodyPr>
          <a:lstStyle/>
          <a:p>
            <a:r>
              <a:rPr lang="en-US" sz="2400" dirty="0" smtClean="0"/>
              <a:t>Annual dividends paid have increased for the past 17 years.</a:t>
            </a:r>
            <a:endParaRPr lang="en-US" sz="2400" dirty="0"/>
          </a:p>
        </p:txBody>
      </p:sp>
      <p:pic>
        <p:nvPicPr>
          <p:cNvPr id="1026" name="Picture 2" descr="C:\Users\jmc29\Desktop\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87" y="1486665"/>
            <a:ext cx="8808233" cy="33123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3887" y="5085184"/>
            <a:ext cx="5160201" cy="369332"/>
          </a:xfrm>
          <a:prstGeom prst="rect">
            <a:avLst/>
          </a:prstGeom>
          <a:noFill/>
        </p:spPr>
        <p:txBody>
          <a:bodyPr wrap="square" rtlCol="0">
            <a:spAutoFit/>
          </a:bodyPr>
          <a:lstStyle/>
          <a:p>
            <a:r>
              <a:rPr lang="en-US" dirty="0" smtClean="0"/>
              <a:t>Source: dividata.com</a:t>
            </a:r>
            <a:endParaRPr lang="en-US" dirty="0"/>
          </a:p>
        </p:txBody>
      </p:sp>
    </p:spTree>
    <p:extLst>
      <p:ext uri="{BB962C8B-B14F-4D97-AF65-F5344CB8AC3E}">
        <p14:creationId xmlns:p14="http://schemas.microsoft.com/office/powerpoint/2010/main" val="23398247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Investor quick facts</a:t>
            </a:r>
            <a:endParaRPr lang="en-US" dirty="0"/>
          </a:p>
        </p:txBody>
      </p:sp>
      <p:pic>
        <p:nvPicPr>
          <p:cNvPr id="3074" name="Picture 2" descr="C:\Users\jmc29\Desktop\dddddd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597597"/>
            <a:ext cx="7113896" cy="49494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87436" y="2133600"/>
            <a:ext cx="6865964" cy="381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3276600" y="2057400"/>
            <a:ext cx="6096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43166" y="4980432"/>
            <a:ext cx="6865964" cy="6096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19942" y="4304581"/>
            <a:ext cx="537382" cy="381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995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 Chart</a:t>
            </a:r>
            <a:endParaRPr lang="en-US" dirty="0"/>
          </a:p>
        </p:txBody>
      </p:sp>
      <p:pic>
        <p:nvPicPr>
          <p:cNvPr id="2050" name="Picture 2" descr="C:\Users\jmc29\Desktop\Captu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9" y="2251179"/>
            <a:ext cx="9134901" cy="387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1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5 Year Chart</a:t>
            </a:r>
            <a:endParaRPr lang="en-US" dirty="0"/>
          </a:p>
        </p:txBody>
      </p:sp>
      <p:pic>
        <p:nvPicPr>
          <p:cNvPr id="20482" name="Picture 2" descr="C:\Users\jmc29\Desktop\hhhhhh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13715"/>
            <a:ext cx="9144000" cy="471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289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Year Chart</a:t>
            </a:r>
            <a:endParaRPr lang="en-US" dirty="0"/>
          </a:p>
        </p:txBody>
      </p:sp>
      <p:pic>
        <p:nvPicPr>
          <p:cNvPr id="4" name="Picture 2" descr="C:\Users\jmc29\Desktop\jknmm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5276"/>
            <a:ext cx="9144000" cy="469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945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IMO vs. </a:t>
            </a:r>
            <a:r>
              <a:rPr lang="en-US" dirty="0" smtClean="0"/>
              <a:t>S&amp;P/TSX Composite– 10 </a:t>
            </a:r>
            <a:r>
              <a:rPr lang="en-US" dirty="0"/>
              <a:t>Year</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287" y="2348880"/>
            <a:ext cx="9149443" cy="4028056"/>
          </a:xfrm>
        </p:spPr>
      </p:pic>
    </p:spTree>
    <p:extLst>
      <p:ext uri="{BB962C8B-B14F-4D97-AF65-F5344CB8AC3E}">
        <p14:creationId xmlns:p14="http://schemas.microsoft.com/office/powerpoint/2010/main" val="3284536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r>
              <a:rPr lang="en-US" sz="3600" dirty="0"/>
              <a:t>IMO vs. </a:t>
            </a:r>
            <a:r>
              <a:rPr lang="en-US" sz="3600" dirty="0" smtClean="0"/>
              <a:t>S&amp;P/TSX Capped Energy– 5 Year</a:t>
            </a:r>
            <a:endParaRPr lang="en-CA" sz="3600" dirty="0"/>
          </a:p>
        </p:txBody>
      </p:sp>
      <p:pic>
        <p:nvPicPr>
          <p:cNvPr id="2050" name="Picture 2" descr="C:\Users\jmc29\Desktop\y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 y="2337592"/>
            <a:ext cx="9088438"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8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IMO vs. S&amp;P/TSX </a:t>
            </a:r>
            <a:r>
              <a:rPr lang="en-US" dirty="0" err="1" smtClean="0"/>
              <a:t>Wght</a:t>
            </a:r>
            <a:r>
              <a:rPr lang="en-US" dirty="0" smtClean="0"/>
              <a:t> Oil &amp; Gas</a:t>
            </a:r>
            <a:br>
              <a:rPr lang="en-US" dirty="0" smtClean="0"/>
            </a:br>
            <a:r>
              <a:rPr lang="en-US" dirty="0" smtClean="0"/>
              <a:t>1 Year</a:t>
            </a:r>
            <a:endParaRPr lang="en-US" dirty="0"/>
          </a:p>
        </p:txBody>
      </p:sp>
      <p:pic>
        <p:nvPicPr>
          <p:cNvPr id="22530" name="Picture 2" descr="C:\Users\jmc29\Desktop\vb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60988"/>
            <a:ext cx="9144000" cy="397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361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533400"/>
            <a:ext cx="8229600" cy="1143000"/>
          </a:xfrm>
        </p:spPr>
        <p:txBody>
          <a:bodyPr>
            <a:normAutofit fontScale="90000"/>
          </a:bodyPr>
          <a:lstStyle/>
          <a:p>
            <a:r>
              <a:rPr lang="en-CA" dirty="0" smtClean="0"/>
              <a:t>Conventional Gas Vs Unconventional Gas</a:t>
            </a:r>
            <a:endParaRPr lang="en-US" dirty="0"/>
          </a:p>
        </p:txBody>
      </p:sp>
      <p:sp>
        <p:nvSpPr>
          <p:cNvPr id="5" name="Content Placeholder 4"/>
          <p:cNvSpPr>
            <a:spLocks noGrp="1"/>
          </p:cNvSpPr>
          <p:nvPr>
            <p:ph idx="1"/>
          </p:nvPr>
        </p:nvSpPr>
        <p:spPr/>
        <p:txBody>
          <a:bodyPr/>
          <a:lstStyle/>
          <a:p>
            <a:pPr>
              <a:buFont typeface="Wingdings" pitchFamily="2" charset="2"/>
              <a:buChar char="§"/>
            </a:pPr>
            <a:r>
              <a:rPr lang="en-CA" u="sng" dirty="0" smtClean="0">
                <a:solidFill>
                  <a:schemeClr val="tx1">
                    <a:lumMod val="75000"/>
                    <a:lumOff val="25000"/>
                  </a:schemeClr>
                </a:solidFill>
              </a:rPr>
              <a:t>Conventional gas</a:t>
            </a:r>
            <a:r>
              <a:rPr lang="en-CA" dirty="0" smtClean="0">
                <a:solidFill>
                  <a:schemeClr val="tx1">
                    <a:lumMod val="75000"/>
                    <a:lumOff val="25000"/>
                  </a:schemeClr>
                </a:solidFill>
              </a:rPr>
              <a:t> (shale gas) is natural gas trapped in shale rock formations.  It is difficult to locate and wells typically only last about 5 years, but is generally lost costly to extract.</a:t>
            </a:r>
          </a:p>
          <a:p>
            <a:pPr>
              <a:buFont typeface="Wingdings" pitchFamily="2" charset="2"/>
              <a:buChar char="§"/>
            </a:pPr>
            <a:r>
              <a:rPr lang="en-CA" u="sng" dirty="0" smtClean="0">
                <a:solidFill>
                  <a:schemeClr val="tx1">
                    <a:lumMod val="75000"/>
                    <a:lumOff val="25000"/>
                  </a:schemeClr>
                </a:solidFill>
              </a:rPr>
              <a:t>Unconventional gas</a:t>
            </a:r>
            <a:r>
              <a:rPr lang="en-CA" dirty="0" smtClean="0">
                <a:solidFill>
                  <a:schemeClr val="tx1">
                    <a:lumMod val="75000"/>
                    <a:lumOff val="25000"/>
                  </a:schemeClr>
                </a:solidFill>
              </a:rPr>
              <a:t> is contained in low porosity formations usually spread over a large geographic area.  It is easier to find but harder to extract.  Unconventional gas makes up an increasing large portion of worldwide supply </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250"/>
            <a:ext cx="8229600" cy="1143000"/>
          </a:xfrm>
        </p:spPr>
        <p:txBody>
          <a:bodyPr/>
          <a:lstStyle/>
          <a:p>
            <a:r>
              <a:rPr lang="en-US" dirty="0" smtClean="0"/>
              <a:t>Company Background</a:t>
            </a:r>
            <a:endParaRPr lang="en-US" dirty="0"/>
          </a:p>
        </p:txBody>
      </p:sp>
      <p:sp>
        <p:nvSpPr>
          <p:cNvPr id="3" name="Content Placeholder 2"/>
          <p:cNvSpPr>
            <a:spLocks noGrp="1"/>
          </p:cNvSpPr>
          <p:nvPr>
            <p:ph sz="quarter" idx="13"/>
          </p:nvPr>
        </p:nvSpPr>
        <p:spPr>
          <a:xfrm>
            <a:off x="381000" y="1371600"/>
            <a:ext cx="8305800" cy="5059363"/>
          </a:xfrm>
          <a:prstGeom prst="rect">
            <a:avLst/>
          </a:prstGeom>
        </p:spPr>
        <p:txBody>
          <a:bodyPr>
            <a:noAutofit/>
          </a:bodyPr>
          <a:lstStyle/>
          <a:p>
            <a:r>
              <a:rPr lang="en-US" sz="2800" dirty="0" smtClean="0"/>
              <a:t>Founded in London, Ontario in 1880</a:t>
            </a:r>
          </a:p>
          <a:p>
            <a:r>
              <a:rPr lang="en-US" sz="2800" dirty="0" smtClean="0"/>
              <a:t>Controlled by US based </a:t>
            </a:r>
            <a:r>
              <a:rPr lang="en-US" sz="2800" dirty="0" smtClean="0">
                <a:solidFill>
                  <a:srgbClr val="FF0000"/>
                </a:solidFill>
              </a:rPr>
              <a:t>ExxonMobil</a:t>
            </a:r>
            <a:r>
              <a:rPr lang="en-US" sz="2800" dirty="0" smtClean="0"/>
              <a:t> (69.6% share)</a:t>
            </a:r>
          </a:p>
          <a:p>
            <a:r>
              <a:rPr lang="en-US" sz="2800" dirty="0" smtClean="0"/>
              <a:t>Owns 25% of </a:t>
            </a:r>
            <a:r>
              <a:rPr lang="en-US" sz="2800" dirty="0" smtClean="0">
                <a:solidFill>
                  <a:srgbClr val="FF0000"/>
                </a:solidFill>
              </a:rPr>
              <a:t>Syncrude Canada Ltd.</a:t>
            </a:r>
            <a:r>
              <a:rPr lang="en-US" sz="2800" dirty="0" smtClean="0"/>
              <a:t>,</a:t>
            </a:r>
            <a:r>
              <a:rPr lang="en-US" sz="2800" dirty="0" smtClean="0">
                <a:solidFill>
                  <a:srgbClr val="FF0000"/>
                </a:solidFill>
              </a:rPr>
              <a:t> </a:t>
            </a:r>
            <a:r>
              <a:rPr lang="en-US" sz="2800" dirty="0" smtClean="0"/>
              <a:t>the world’s largest producer of synthetic crude oil from surface mining of oil sands</a:t>
            </a:r>
          </a:p>
          <a:p>
            <a:r>
              <a:rPr lang="en-US" sz="2800" dirty="0" smtClean="0"/>
              <a:t>Full-time Employees: 5,083</a:t>
            </a:r>
          </a:p>
          <a:p>
            <a:r>
              <a:rPr lang="en-US" sz="2800" dirty="0"/>
              <a:t>about 1,850 </a:t>
            </a:r>
            <a:r>
              <a:rPr lang="en-US" sz="2800" dirty="0" smtClean="0"/>
              <a:t>service stations in Canada (</a:t>
            </a:r>
            <a:r>
              <a:rPr lang="en-US" sz="2800" dirty="0">
                <a:solidFill>
                  <a:srgbClr val="FF0000"/>
                </a:solidFill>
              </a:rPr>
              <a:t>Esso</a:t>
            </a:r>
            <a:r>
              <a:rPr lang="en-US" sz="2800" dirty="0" smtClean="0"/>
              <a:t>)</a:t>
            </a:r>
          </a:p>
          <a:p>
            <a:r>
              <a:rPr lang="en-US" sz="2800" dirty="0" smtClean="0"/>
              <a:t>Most of its production is from its vast natural resource holdings in </a:t>
            </a:r>
            <a:r>
              <a:rPr lang="en-US" sz="2800" dirty="0" smtClean="0">
                <a:solidFill>
                  <a:srgbClr val="FF0000"/>
                </a:solidFill>
              </a:rPr>
              <a:t>Alberta</a:t>
            </a:r>
            <a:r>
              <a:rPr lang="en-US" sz="2800" dirty="0" smtClean="0"/>
              <a:t> and the </a:t>
            </a:r>
            <a:r>
              <a:rPr lang="en-US" sz="2800" dirty="0" smtClean="0">
                <a:solidFill>
                  <a:srgbClr val="FF0000"/>
                </a:solidFill>
              </a:rPr>
              <a:t>Northwest Territories</a:t>
            </a:r>
          </a:p>
        </p:txBody>
      </p:sp>
    </p:spTree>
    <p:extLst>
      <p:ext uri="{BB962C8B-B14F-4D97-AF65-F5344CB8AC3E}">
        <p14:creationId xmlns:p14="http://schemas.microsoft.com/office/powerpoint/2010/main" val="3992371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696200" cy="914400"/>
          </a:xfrm>
        </p:spPr>
        <p:txBody>
          <a:bodyPr/>
          <a:lstStyle/>
          <a:p>
            <a:r>
              <a:rPr lang="en-US" dirty="0" smtClean="0"/>
              <a:t>Company Profile</a:t>
            </a:r>
            <a:endParaRPr lang="en-US" dirty="0"/>
          </a:p>
        </p:txBody>
      </p:sp>
      <p:sp>
        <p:nvSpPr>
          <p:cNvPr id="3" name="Content Placeholder 2"/>
          <p:cNvSpPr>
            <a:spLocks noGrp="1"/>
          </p:cNvSpPr>
          <p:nvPr>
            <p:ph sz="quarter" idx="13"/>
          </p:nvPr>
        </p:nvSpPr>
        <p:spPr>
          <a:xfrm>
            <a:off x="381000" y="1295400"/>
            <a:ext cx="8382000" cy="5135563"/>
          </a:xfrm>
          <a:prstGeom prst="rect">
            <a:avLst/>
          </a:prstGeom>
        </p:spPr>
        <p:txBody>
          <a:bodyPr>
            <a:noAutofit/>
          </a:bodyPr>
          <a:lstStyle/>
          <a:p>
            <a:pPr>
              <a:lnSpc>
                <a:spcPct val="150000"/>
              </a:lnSpc>
            </a:pPr>
            <a:r>
              <a:rPr lang="en-US" sz="2800" dirty="0" smtClean="0"/>
              <a:t>One of Canada’s largest corporations</a:t>
            </a:r>
          </a:p>
          <a:p>
            <a:pPr>
              <a:lnSpc>
                <a:spcPct val="150000"/>
              </a:lnSpc>
            </a:pPr>
            <a:r>
              <a:rPr lang="en-US" sz="2800" dirty="0" smtClean="0"/>
              <a:t>A leading member of Canada’s oil and gas industry</a:t>
            </a:r>
          </a:p>
          <a:p>
            <a:pPr>
              <a:lnSpc>
                <a:spcPct val="150000"/>
              </a:lnSpc>
            </a:pPr>
            <a:r>
              <a:rPr lang="en-US" sz="2800" dirty="0" smtClean="0"/>
              <a:t>A major producer of crude oil and natural gas</a:t>
            </a:r>
          </a:p>
          <a:p>
            <a:pPr>
              <a:lnSpc>
                <a:spcPct val="150000"/>
              </a:lnSpc>
            </a:pPr>
            <a:r>
              <a:rPr lang="en-US" sz="2800" dirty="0" smtClean="0"/>
              <a:t>Canada’s largest petroleum refiner</a:t>
            </a:r>
          </a:p>
          <a:p>
            <a:pPr>
              <a:lnSpc>
                <a:spcPct val="150000"/>
              </a:lnSpc>
            </a:pPr>
            <a:r>
              <a:rPr lang="en-US" sz="2800" dirty="0" smtClean="0"/>
              <a:t>A key petrochemical producer</a:t>
            </a:r>
          </a:p>
          <a:p>
            <a:pPr>
              <a:lnSpc>
                <a:spcPct val="150000"/>
              </a:lnSpc>
            </a:pPr>
            <a:r>
              <a:rPr lang="en-US" sz="2800" dirty="0" smtClean="0"/>
              <a:t>A leading marketer with </a:t>
            </a:r>
            <a:r>
              <a:rPr lang="en-US" sz="2800" dirty="0" smtClean="0">
                <a:hlinkClick r:id="rId3" action="ppaction://hlinksldjump"/>
              </a:rPr>
              <a:t>coast-to-coast</a:t>
            </a:r>
            <a:r>
              <a:rPr lang="en-US" sz="2800" dirty="0" smtClean="0"/>
              <a:t> supply and retail networks</a:t>
            </a:r>
            <a:endParaRPr lang="en-US" sz="2800" dirty="0"/>
          </a:p>
        </p:txBody>
      </p:sp>
    </p:spTree>
    <p:extLst>
      <p:ext uri="{BB962C8B-B14F-4D97-AF65-F5344CB8AC3E}">
        <p14:creationId xmlns:p14="http://schemas.microsoft.com/office/powerpoint/2010/main" val="105216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6"/>
            <a:ext cx="7921172" cy="685800"/>
          </a:xfrm>
        </p:spPr>
        <p:txBody>
          <a:bodyPr/>
          <a:lstStyle/>
          <a:p>
            <a:pPr algn="ctr"/>
            <a:r>
              <a:rPr lang="en-US" dirty="0" smtClean="0"/>
              <a:t>Business Segments</a:t>
            </a:r>
            <a:endParaRPr lang="en-US" dirty="0"/>
          </a:p>
        </p:txBody>
      </p:sp>
      <p:sp>
        <p:nvSpPr>
          <p:cNvPr id="3" name="Content Placeholder 2"/>
          <p:cNvSpPr>
            <a:spLocks noGrp="1"/>
          </p:cNvSpPr>
          <p:nvPr>
            <p:ph sz="quarter" idx="13"/>
          </p:nvPr>
        </p:nvSpPr>
        <p:spPr>
          <a:xfrm>
            <a:off x="0" y="3505200"/>
            <a:ext cx="5029200" cy="3505200"/>
          </a:xfrm>
          <a:prstGeom prst="rect">
            <a:avLst/>
          </a:prstGeom>
        </p:spPr>
        <p:txBody>
          <a:bodyPr>
            <a:noAutofit/>
          </a:bodyPr>
          <a:lstStyle/>
          <a:p>
            <a:pPr>
              <a:lnSpc>
                <a:spcPct val="120000"/>
              </a:lnSpc>
            </a:pPr>
            <a:r>
              <a:rPr lang="en-US" sz="2800" b="1" dirty="0" smtClean="0"/>
              <a:t>Upstream (Natural Resources):</a:t>
            </a:r>
          </a:p>
          <a:p>
            <a:pPr marL="0" indent="0">
              <a:lnSpc>
                <a:spcPct val="120000"/>
              </a:lnSpc>
              <a:buNone/>
            </a:pPr>
            <a:r>
              <a:rPr lang="en-US" sz="2400" dirty="0"/>
              <a:t> </a:t>
            </a:r>
            <a:r>
              <a:rPr lang="en-US" sz="2400" dirty="0" smtClean="0"/>
              <a:t>      - Conventional Oil and Gas</a:t>
            </a:r>
          </a:p>
          <a:p>
            <a:pPr marL="0" indent="0">
              <a:lnSpc>
                <a:spcPct val="120000"/>
              </a:lnSpc>
              <a:buNone/>
            </a:pPr>
            <a:r>
              <a:rPr lang="en-US" sz="2400" dirty="0" smtClean="0"/>
              <a:t>       - Oil sands operation</a:t>
            </a:r>
          </a:p>
          <a:p>
            <a:pPr>
              <a:lnSpc>
                <a:spcPct val="120000"/>
              </a:lnSpc>
            </a:pPr>
            <a:r>
              <a:rPr lang="en-US" sz="2800" b="1" dirty="0" smtClean="0"/>
              <a:t>Chemical</a:t>
            </a:r>
            <a:r>
              <a:rPr lang="en-US" sz="2800" b="1" dirty="0"/>
              <a:t>:</a:t>
            </a:r>
          </a:p>
          <a:p>
            <a:pPr marL="0" indent="0">
              <a:lnSpc>
                <a:spcPct val="120000"/>
              </a:lnSpc>
              <a:buNone/>
            </a:pPr>
            <a:endParaRPr lang="en-US" sz="2400" dirty="0" smtClean="0"/>
          </a:p>
        </p:txBody>
      </p:sp>
      <p:pic>
        <p:nvPicPr>
          <p:cNvPr id="5122" name="Picture 2" descr="C:\Users\jmc29\Desktop\llll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7" y="838200"/>
            <a:ext cx="9136743" cy="249013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5105400" y="3505200"/>
            <a:ext cx="4572000" cy="3581400"/>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a:lnSpc>
                <a:spcPct val="120000"/>
              </a:lnSpc>
            </a:pPr>
            <a:r>
              <a:rPr lang="en-US" sz="2800" b="1" dirty="0"/>
              <a:t>Downstream (Petroleum Products):</a:t>
            </a:r>
          </a:p>
          <a:p>
            <a:pPr marL="0" indent="0">
              <a:lnSpc>
                <a:spcPct val="120000"/>
              </a:lnSpc>
              <a:buNone/>
            </a:pPr>
            <a:r>
              <a:rPr lang="en-US" sz="2400" dirty="0"/>
              <a:t>        - Refining, distributing and marketing</a:t>
            </a:r>
          </a:p>
          <a:p>
            <a:pPr marL="0" indent="0">
              <a:lnSpc>
                <a:spcPct val="120000"/>
              </a:lnSpc>
              <a:buNone/>
            </a:pPr>
            <a:endParaRPr lang="en-US" sz="2000" b="1" dirty="0"/>
          </a:p>
        </p:txBody>
      </p:sp>
    </p:spTree>
    <p:extLst>
      <p:ext uri="{BB962C8B-B14F-4D97-AF65-F5344CB8AC3E}">
        <p14:creationId xmlns:p14="http://schemas.microsoft.com/office/powerpoint/2010/main" val="148820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001000" cy="868362"/>
          </a:xfrm>
        </p:spPr>
        <p:txBody>
          <a:bodyPr>
            <a:normAutofit/>
          </a:bodyPr>
          <a:lstStyle/>
          <a:p>
            <a:r>
              <a:rPr lang="en-US" dirty="0" smtClean="0"/>
              <a:t>Coast-to-Coast operations</a:t>
            </a:r>
            <a:endParaRPr lang="en-CA" dirty="0"/>
          </a:p>
        </p:txBody>
      </p:sp>
      <p:graphicFrame>
        <p:nvGraphicFramePr>
          <p:cNvPr id="4" name="Diagram 3"/>
          <p:cNvGraphicFramePr/>
          <p:nvPr>
            <p:extLst>
              <p:ext uri="{D42A27DB-BD31-4B8C-83A1-F6EECF244321}">
                <p14:modId xmlns:p14="http://schemas.microsoft.com/office/powerpoint/2010/main" val="1442525836"/>
              </p:ext>
            </p:extLst>
          </p:nvPr>
        </p:nvGraphicFramePr>
        <p:xfrm>
          <a:off x="-76200" y="1066800"/>
          <a:ext cx="46482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636519836"/>
              </p:ext>
            </p:extLst>
          </p:nvPr>
        </p:nvGraphicFramePr>
        <p:xfrm>
          <a:off x="3104356" y="3962400"/>
          <a:ext cx="5257800" cy="2743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147" name="Picture 3" descr="C:\Users\User\Desktop\nnnnnnnnnnn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67199" y="2590800"/>
            <a:ext cx="235578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Desktop\bbbbb.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38400" y="1219200"/>
            <a:ext cx="2278278" cy="109819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ser\Desktop\essopic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8743" y="5431971"/>
            <a:ext cx="1535112" cy="115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231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Upstream</a:t>
            </a:r>
            <a:endParaRPr lang="en-US" dirty="0"/>
          </a:p>
        </p:txBody>
      </p:sp>
      <p:graphicFrame>
        <p:nvGraphicFramePr>
          <p:cNvPr id="4" name="Diagram 3"/>
          <p:cNvGraphicFramePr/>
          <p:nvPr>
            <p:extLst>
              <p:ext uri="{D42A27DB-BD31-4B8C-83A1-F6EECF244321}">
                <p14:modId xmlns:p14="http://schemas.microsoft.com/office/powerpoint/2010/main" val="278820757"/>
              </p:ext>
            </p:extLst>
          </p:nvPr>
        </p:nvGraphicFramePr>
        <p:xfrm>
          <a:off x="381000" y="1524000"/>
          <a:ext cx="84582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7622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smtClean="0"/>
              <a:t>Exploring for oil and gas</a:t>
            </a:r>
            <a:endParaRPr lang="en-US" dirty="0"/>
          </a:p>
        </p:txBody>
      </p:sp>
      <p:sp>
        <p:nvSpPr>
          <p:cNvPr id="3" name="Content Placeholder 2"/>
          <p:cNvSpPr>
            <a:spLocks noGrp="1"/>
          </p:cNvSpPr>
          <p:nvPr>
            <p:ph sz="quarter" idx="13"/>
          </p:nvPr>
        </p:nvSpPr>
        <p:spPr>
          <a:xfrm>
            <a:off x="5862" y="2362200"/>
            <a:ext cx="8937171" cy="4070724"/>
          </a:xfrm>
          <a:prstGeom prst="rect">
            <a:avLst/>
          </a:prstGeom>
        </p:spPr>
        <p:txBody>
          <a:bodyPr>
            <a:normAutofit/>
          </a:bodyPr>
          <a:lstStyle/>
          <a:p>
            <a:pPr marL="0" indent="0">
              <a:buNone/>
            </a:pPr>
            <a:r>
              <a:rPr lang="en-US" sz="2800" dirty="0" smtClean="0"/>
              <a:t>Key exploration areas:</a:t>
            </a:r>
          </a:p>
          <a:p>
            <a:r>
              <a:rPr lang="en-US" sz="2800" dirty="0" smtClean="0"/>
              <a:t>Athabasca region: </a:t>
            </a:r>
            <a:r>
              <a:rPr lang="en-US" sz="2800" dirty="0" smtClean="0">
                <a:solidFill>
                  <a:srgbClr val="FF0000"/>
                </a:solidFill>
              </a:rPr>
              <a:t>oil sands </a:t>
            </a:r>
            <a:r>
              <a:rPr lang="en-US" sz="2800" dirty="0" smtClean="0"/>
              <a:t>area in northern Alberta</a:t>
            </a:r>
          </a:p>
          <a:p>
            <a:r>
              <a:rPr lang="en-US" sz="2800" dirty="0" smtClean="0"/>
              <a:t>Horn River Basin: </a:t>
            </a:r>
            <a:r>
              <a:rPr lang="en-US" sz="2800" dirty="0" smtClean="0">
                <a:solidFill>
                  <a:srgbClr val="FF0000"/>
                </a:solidFill>
              </a:rPr>
              <a:t>shale gas </a:t>
            </a:r>
            <a:r>
              <a:rPr lang="en-US" sz="2800" dirty="0" smtClean="0"/>
              <a:t>area in northeast British Columbia</a:t>
            </a:r>
          </a:p>
          <a:p>
            <a:r>
              <a:rPr lang="en-US" sz="2800" dirty="0" smtClean="0"/>
              <a:t>Beaufort Sea: </a:t>
            </a:r>
            <a:r>
              <a:rPr lang="en-US" sz="2800" dirty="0" smtClean="0">
                <a:solidFill>
                  <a:srgbClr val="FF0000"/>
                </a:solidFill>
              </a:rPr>
              <a:t>hydrocarbon</a:t>
            </a:r>
            <a:r>
              <a:rPr lang="en-US" sz="2800" dirty="0" smtClean="0"/>
              <a:t> area in Canada’s Far North</a:t>
            </a:r>
          </a:p>
          <a:p>
            <a:r>
              <a:rPr lang="en-US" sz="2800" dirty="0" smtClean="0"/>
              <a:t>Orphan Basin: </a:t>
            </a:r>
            <a:r>
              <a:rPr lang="en-US" sz="2800" dirty="0" smtClean="0">
                <a:solidFill>
                  <a:srgbClr val="FF0000"/>
                </a:solidFill>
              </a:rPr>
              <a:t>hydrocarbon</a:t>
            </a:r>
            <a:r>
              <a:rPr lang="en-US" sz="2800" dirty="0" smtClean="0"/>
              <a:t> area in offshore Atlantic Canada</a:t>
            </a:r>
          </a:p>
        </p:txBody>
      </p:sp>
      <p:pic>
        <p:nvPicPr>
          <p:cNvPr id="8194" name="Picture 2" descr="C:\Users\jmc29\Desktop\Cap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6" y="1260431"/>
            <a:ext cx="9107993" cy="557577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 y="4048320"/>
            <a:ext cx="2819400" cy="2585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Horn River (Shale Gas)</a:t>
            </a:r>
          </a:p>
          <a:p>
            <a:r>
              <a:rPr lang="en-US" sz="1400" dirty="0" smtClean="0"/>
              <a:t>Location:</a:t>
            </a:r>
          </a:p>
          <a:p>
            <a:r>
              <a:rPr lang="en-US" sz="1400" dirty="0"/>
              <a:t> </a:t>
            </a:r>
            <a:r>
              <a:rPr lang="en-US" sz="1400" dirty="0" smtClean="0"/>
              <a:t>   Fort Nelson, BC</a:t>
            </a:r>
          </a:p>
          <a:p>
            <a:endParaRPr lang="en-US" sz="1400" dirty="0" smtClean="0"/>
          </a:p>
          <a:p>
            <a:r>
              <a:rPr lang="en-US" sz="1400" dirty="0" smtClean="0"/>
              <a:t>Overview:</a:t>
            </a:r>
          </a:p>
          <a:p>
            <a:r>
              <a:rPr lang="en-US" sz="1400" dirty="0" smtClean="0"/>
              <a:t>    It is a frontier exploration area where natural gas is trapped in shale rock. Imperial and ExxonMobil Canada have acquired more than 300,000 net acres and are currently conducting exploration work to test the potential of the area.</a:t>
            </a:r>
            <a:endParaRPr lang="en-US" sz="1400" dirty="0"/>
          </a:p>
        </p:txBody>
      </p:sp>
      <p:sp>
        <p:nvSpPr>
          <p:cNvPr id="5" name="Rounded Rectangle 4"/>
          <p:cNvSpPr/>
          <p:nvPr/>
        </p:nvSpPr>
        <p:spPr>
          <a:xfrm>
            <a:off x="2311120" y="1230923"/>
            <a:ext cx="2413280" cy="2579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Beaufort Sea</a:t>
            </a:r>
          </a:p>
          <a:p>
            <a:endParaRPr lang="en-US" sz="1400" b="1" dirty="0" smtClean="0"/>
          </a:p>
          <a:p>
            <a:r>
              <a:rPr lang="en-US" sz="1400" dirty="0" smtClean="0"/>
              <a:t>Location:</a:t>
            </a:r>
          </a:p>
          <a:p>
            <a:r>
              <a:rPr lang="en-US" sz="1400" dirty="0" smtClean="0"/>
              <a:t>    Northwest Territories</a:t>
            </a:r>
          </a:p>
          <a:p>
            <a:endParaRPr lang="en-US" sz="1400" dirty="0" smtClean="0"/>
          </a:p>
          <a:p>
            <a:r>
              <a:rPr lang="en-US" sz="1400" dirty="0" smtClean="0"/>
              <a:t>Overview:</a:t>
            </a:r>
          </a:p>
          <a:p>
            <a:r>
              <a:rPr lang="en-US" sz="1400" dirty="0" smtClean="0"/>
              <a:t>    Imperial and ExxonMobil Canada hold a multi-year exploration license in the Beaufort Sea. Its lease area is known as Ajurak and covers more than 500,000 acres.</a:t>
            </a:r>
            <a:endParaRPr lang="en-US" sz="1400" dirty="0"/>
          </a:p>
        </p:txBody>
      </p:sp>
      <p:sp>
        <p:nvSpPr>
          <p:cNvPr id="6" name="Rounded Rectangle 5"/>
          <p:cNvSpPr/>
          <p:nvPr/>
        </p:nvSpPr>
        <p:spPr>
          <a:xfrm>
            <a:off x="6638610" y="2667000"/>
            <a:ext cx="2438400"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Orphan Basin</a:t>
            </a:r>
          </a:p>
          <a:p>
            <a:endParaRPr lang="en-US" sz="1400" dirty="0" smtClean="0"/>
          </a:p>
          <a:p>
            <a:r>
              <a:rPr lang="en-US" sz="1400" dirty="0" smtClean="0"/>
              <a:t>Location:</a:t>
            </a:r>
          </a:p>
          <a:p>
            <a:r>
              <a:rPr lang="en-US" sz="1400" dirty="0" smtClean="0"/>
              <a:t>Offshore Newfoundland and Labrador</a:t>
            </a:r>
          </a:p>
          <a:p>
            <a:endParaRPr lang="en-US" sz="1400" dirty="0" smtClean="0"/>
          </a:p>
          <a:p>
            <a:r>
              <a:rPr lang="en-US" sz="1400" dirty="0" smtClean="0"/>
              <a:t>Overview: </a:t>
            </a:r>
          </a:p>
          <a:p>
            <a:r>
              <a:rPr lang="en-US" sz="1400" dirty="0" smtClean="0"/>
              <a:t>Imperial holds a 15% interest as a co-venture in the Orphan Basin, a deep-water exploration opportunity.</a:t>
            </a:r>
            <a:endParaRPr lang="en-US" sz="1400" dirty="0"/>
          </a:p>
        </p:txBody>
      </p:sp>
    </p:spTree>
    <p:extLst>
      <p:ext uri="{BB962C8B-B14F-4D97-AF65-F5344CB8AC3E}">
        <p14:creationId xmlns:p14="http://schemas.microsoft.com/office/powerpoint/2010/main" val="414145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24800" cy="868362"/>
          </a:xfrm>
        </p:spPr>
        <p:txBody>
          <a:bodyPr>
            <a:normAutofit/>
          </a:bodyPr>
          <a:lstStyle/>
          <a:p>
            <a:r>
              <a:rPr lang="en-US" dirty="0" smtClean="0"/>
              <a:t>Upstream- Conventional Oil &amp; Gas</a:t>
            </a:r>
            <a:endParaRPr lang="en-CA" dirty="0"/>
          </a:p>
        </p:txBody>
      </p:sp>
      <p:sp>
        <p:nvSpPr>
          <p:cNvPr id="3" name="Content Placeholder 2"/>
          <p:cNvSpPr>
            <a:spLocks noGrp="1"/>
          </p:cNvSpPr>
          <p:nvPr>
            <p:ph sz="quarter" idx="13"/>
          </p:nvPr>
        </p:nvSpPr>
        <p:spPr>
          <a:xfrm>
            <a:off x="457200" y="1295401"/>
            <a:ext cx="8305800" cy="2133599"/>
          </a:xfrm>
          <a:prstGeom prst="rect">
            <a:avLst/>
          </a:prstGeom>
        </p:spPr>
        <p:txBody>
          <a:bodyPr>
            <a:normAutofit/>
          </a:bodyPr>
          <a:lstStyle/>
          <a:p>
            <a:r>
              <a:rPr lang="en-US" sz="2400" dirty="0" smtClean="0"/>
              <a:t>Imperial is one of Canada’s largest producers of conventional crude oil and natural gas</a:t>
            </a:r>
          </a:p>
          <a:p>
            <a:r>
              <a:rPr lang="en-US" sz="2400" dirty="0" smtClean="0"/>
              <a:t>Produce about 255,000 barrels of crude oil and natural gas liquids, and about 250 million cubic feet a day of natural gas</a:t>
            </a:r>
          </a:p>
        </p:txBody>
      </p:sp>
      <p:pic>
        <p:nvPicPr>
          <p:cNvPr id="4098" name="Picture 2" descr="C:\Users\jmc29\Desktop\gg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509120"/>
            <a:ext cx="2667000" cy="30575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mc29\Desktop\ee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5310" y="4564216"/>
            <a:ext cx="268605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jmc29\Desktop\ww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517232"/>
            <a:ext cx="1695450" cy="676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7624" y="3789040"/>
            <a:ext cx="4019550" cy="646331"/>
          </a:xfrm>
          <a:prstGeom prst="rect">
            <a:avLst/>
          </a:prstGeom>
          <a:noFill/>
        </p:spPr>
        <p:txBody>
          <a:bodyPr wrap="square" rtlCol="0">
            <a:spAutoFit/>
          </a:bodyPr>
          <a:lstStyle/>
          <a:p>
            <a:r>
              <a:rPr lang="en-US" dirty="0" smtClean="0">
                <a:solidFill>
                  <a:srgbClr val="0070C0"/>
                </a:solidFill>
              </a:rPr>
              <a:t>Crude Oil &amp; NGL Production by Source</a:t>
            </a:r>
          </a:p>
          <a:p>
            <a:r>
              <a:rPr lang="en-US" dirty="0" smtClean="0">
                <a:solidFill>
                  <a:srgbClr val="0070C0"/>
                </a:solidFill>
              </a:rPr>
              <a:t>Thousands of barrels a day before royalties</a:t>
            </a:r>
            <a:endParaRPr lang="en-US" dirty="0">
              <a:solidFill>
                <a:srgbClr val="0070C0"/>
              </a:solidFill>
            </a:endParaRPr>
          </a:p>
        </p:txBody>
      </p:sp>
      <p:sp>
        <p:nvSpPr>
          <p:cNvPr id="5" name="TextBox 4"/>
          <p:cNvSpPr txBox="1"/>
          <p:nvPr/>
        </p:nvSpPr>
        <p:spPr>
          <a:xfrm>
            <a:off x="5316561" y="3789040"/>
            <a:ext cx="3817749" cy="646331"/>
          </a:xfrm>
          <a:prstGeom prst="rect">
            <a:avLst/>
          </a:prstGeom>
          <a:noFill/>
        </p:spPr>
        <p:txBody>
          <a:bodyPr wrap="square" rtlCol="0">
            <a:spAutoFit/>
          </a:bodyPr>
          <a:lstStyle/>
          <a:p>
            <a:r>
              <a:rPr lang="en-US" dirty="0" smtClean="0">
                <a:solidFill>
                  <a:srgbClr val="0070C0"/>
                </a:solidFill>
              </a:rPr>
              <a:t>Natural Gas </a:t>
            </a:r>
            <a:r>
              <a:rPr lang="en-US" b="1" dirty="0">
                <a:solidFill>
                  <a:srgbClr val="0070C0"/>
                </a:solidFill>
              </a:rPr>
              <a:t>production</a:t>
            </a:r>
            <a:r>
              <a:rPr lang="en-US" dirty="0" smtClean="0">
                <a:solidFill>
                  <a:srgbClr val="0070C0"/>
                </a:solidFill>
              </a:rPr>
              <a:t> </a:t>
            </a:r>
          </a:p>
          <a:p>
            <a:r>
              <a:rPr lang="en-US" dirty="0" smtClean="0">
                <a:solidFill>
                  <a:srgbClr val="0070C0"/>
                </a:solidFill>
              </a:rPr>
              <a:t>Millions of cubic feet a day before royalties</a:t>
            </a:r>
            <a:endParaRPr lang="en-US" dirty="0">
              <a:solidFill>
                <a:srgbClr val="0070C0"/>
              </a:solidFill>
            </a:endParaRPr>
          </a:p>
        </p:txBody>
      </p:sp>
    </p:spTree>
    <p:extLst>
      <p:ext uri="{BB962C8B-B14F-4D97-AF65-F5344CB8AC3E}">
        <p14:creationId xmlns:p14="http://schemas.microsoft.com/office/powerpoint/2010/main" val="672530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proved Reserves</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85346" y="1988840"/>
            <a:ext cx="7924800" cy="1965909"/>
          </a:xfrm>
          <a:prstGeom prst="rect">
            <a:avLst/>
          </a:prstGeom>
        </p:spPr>
      </p:pic>
      <p:sp>
        <p:nvSpPr>
          <p:cNvPr id="3" name="文本框 2"/>
          <p:cNvSpPr txBox="1"/>
          <p:nvPr/>
        </p:nvSpPr>
        <p:spPr>
          <a:xfrm>
            <a:off x="539552" y="5506742"/>
            <a:ext cx="7344816" cy="461665"/>
          </a:xfrm>
          <a:prstGeom prst="rect">
            <a:avLst/>
          </a:prstGeom>
          <a:noFill/>
        </p:spPr>
        <p:txBody>
          <a:bodyPr wrap="square" rtlCol="0">
            <a:spAutoFit/>
          </a:bodyPr>
          <a:lstStyle/>
          <a:p>
            <a:r>
              <a:rPr kumimoji="1" lang="en-US" altLang="zh-CN" sz="2400" dirty="0" smtClean="0"/>
              <a:t>Imperial plans to double Upstream production volumes by 2020.</a:t>
            </a:r>
            <a:endParaRPr kumimoji="1" lang="zh-CN" altLang="en-US" sz="2400" dirty="0"/>
          </a:p>
        </p:txBody>
      </p:sp>
      <p:cxnSp>
        <p:nvCxnSpPr>
          <p:cNvPr id="6" name="Straight Connector 5"/>
          <p:cNvCxnSpPr/>
          <p:nvPr/>
        </p:nvCxnSpPr>
        <p:spPr>
          <a:xfrm>
            <a:off x="7884368" y="3861048"/>
            <a:ext cx="50405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136396" y="3861048"/>
            <a:ext cx="0" cy="432048"/>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08104" y="4326958"/>
            <a:ext cx="3384376" cy="1200329"/>
          </a:xfrm>
          <a:prstGeom prst="rect">
            <a:avLst/>
          </a:prstGeom>
          <a:noFill/>
        </p:spPr>
        <p:txBody>
          <a:bodyPr wrap="square" rtlCol="0">
            <a:spAutoFit/>
          </a:bodyPr>
          <a:lstStyle/>
          <a:p>
            <a:pPr marL="285750" indent="-285750">
              <a:buFont typeface="Arial" pitchFamily="34" charset="0"/>
              <a:buChar char="•"/>
            </a:pPr>
            <a:r>
              <a:rPr lang="en-US" dirty="0" smtClean="0"/>
              <a:t>Total net proved reserves in 2011 was 3.2 billion barrels.</a:t>
            </a:r>
          </a:p>
          <a:p>
            <a:pPr marL="285750" indent="-285750">
              <a:buFont typeface="Arial" pitchFamily="34" charset="0"/>
              <a:buChar char="•"/>
            </a:pPr>
            <a:r>
              <a:rPr lang="en-US" dirty="0" smtClean="0"/>
              <a:t>Non-proved resources 13.3 billion barrels.</a:t>
            </a:r>
            <a:endParaRPr lang="en-US" dirty="0"/>
          </a:p>
        </p:txBody>
      </p:sp>
      <p:cxnSp>
        <p:nvCxnSpPr>
          <p:cNvPr id="11" name="Straight Connector 10"/>
          <p:cNvCxnSpPr/>
          <p:nvPr/>
        </p:nvCxnSpPr>
        <p:spPr>
          <a:xfrm>
            <a:off x="6516216" y="2611306"/>
            <a:ext cx="68407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349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Imperial’s Decade-Long Growth Strategy</a:t>
            </a:r>
            <a:endParaRPr lang="en-US" dirty="0"/>
          </a:p>
        </p:txBody>
      </p:sp>
      <p:sp>
        <p:nvSpPr>
          <p:cNvPr id="3" name="Content Placeholder 2"/>
          <p:cNvSpPr>
            <a:spLocks noGrp="1"/>
          </p:cNvSpPr>
          <p:nvPr>
            <p:ph sz="quarter" idx="13"/>
          </p:nvPr>
        </p:nvSpPr>
        <p:spPr>
          <a:xfrm>
            <a:off x="609600" y="1600200"/>
            <a:ext cx="7924800" cy="4114800"/>
          </a:xfrm>
          <a:prstGeom prst="rect">
            <a:avLst/>
          </a:prstGeom>
        </p:spPr>
        <p:txBody>
          <a:bodyPr>
            <a:normAutofit lnSpcReduction="10000"/>
          </a:bodyPr>
          <a:lstStyle/>
          <a:p>
            <a:r>
              <a:rPr lang="en-US" sz="3200" dirty="0" smtClean="0"/>
              <a:t>2010-2020</a:t>
            </a:r>
          </a:p>
          <a:p>
            <a:r>
              <a:rPr lang="en-US" sz="3200" dirty="0" smtClean="0"/>
              <a:t>CAPEX in 2011 totaled $4.1 billion, mainly focused on advancing the construction of the Kearl Initial Development project</a:t>
            </a:r>
          </a:p>
          <a:p>
            <a:r>
              <a:rPr lang="en-US" sz="3200" dirty="0" smtClean="0"/>
              <a:t>Invest </a:t>
            </a:r>
            <a:r>
              <a:rPr lang="en-US" sz="3200" dirty="0"/>
              <a:t>between $35 billion and $40 billion to double the total Upstream production </a:t>
            </a:r>
          </a:p>
          <a:p>
            <a:endParaRPr lang="en-US" sz="3200" dirty="0" smtClean="0"/>
          </a:p>
          <a:p>
            <a:pPr marL="0" indent="0">
              <a:buNone/>
            </a:pPr>
            <a:r>
              <a:rPr lang="en-US" dirty="0" smtClean="0"/>
              <a:t>Source: 2011 Annual Report</a:t>
            </a:r>
            <a:endParaRPr lang="en-US" dirty="0"/>
          </a:p>
        </p:txBody>
      </p:sp>
    </p:spTree>
    <p:extLst>
      <p:ext uri="{BB962C8B-B14F-4D97-AF65-F5344CB8AC3E}">
        <p14:creationId xmlns:p14="http://schemas.microsoft.com/office/powerpoint/2010/main" val="381258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7962900" cy="685800"/>
          </a:xfrm>
        </p:spPr>
        <p:txBody>
          <a:bodyPr>
            <a:normAutofit/>
          </a:bodyPr>
          <a:lstStyle/>
          <a:p>
            <a:r>
              <a:rPr lang="en-US" dirty="0" smtClean="0"/>
              <a:t>Producing Conventional Oil</a:t>
            </a:r>
            <a:endParaRPr lang="en-CA" dirty="0"/>
          </a:p>
        </p:txBody>
      </p:sp>
      <p:sp>
        <p:nvSpPr>
          <p:cNvPr id="3" name="Content Placeholder 2"/>
          <p:cNvSpPr>
            <a:spLocks noGrp="1"/>
          </p:cNvSpPr>
          <p:nvPr>
            <p:ph sz="quarter" idx="13"/>
          </p:nvPr>
        </p:nvSpPr>
        <p:spPr>
          <a:xfrm>
            <a:off x="0" y="5229200"/>
            <a:ext cx="8748464" cy="1829064"/>
          </a:xfrm>
          <a:prstGeom prst="rect">
            <a:avLst/>
          </a:prstGeom>
        </p:spPr>
        <p:txBody>
          <a:bodyPr>
            <a:normAutofit fontScale="92500" lnSpcReduction="10000"/>
          </a:bodyPr>
          <a:lstStyle/>
          <a:p>
            <a:r>
              <a:rPr lang="en-US" sz="2400" dirty="0" smtClean="0"/>
              <a:t>Operation focuses on 3 main areas:</a:t>
            </a:r>
          </a:p>
          <a:p>
            <a:pPr marL="0" indent="0">
              <a:buNone/>
            </a:pPr>
            <a:r>
              <a:rPr lang="en-US" sz="2400" dirty="0" smtClean="0"/>
              <a:t>   - Cost control</a:t>
            </a:r>
          </a:p>
          <a:p>
            <a:pPr marL="0" indent="0">
              <a:buNone/>
            </a:pPr>
            <a:r>
              <a:rPr lang="en-US" sz="2400" dirty="0"/>
              <a:t> </a:t>
            </a:r>
            <a:r>
              <a:rPr lang="en-US" sz="2400" dirty="0" smtClean="0"/>
              <a:t>   -Maximizing production of existing oil and gas fields</a:t>
            </a:r>
          </a:p>
          <a:p>
            <a:pPr marL="0" indent="0">
              <a:buNone/>
            </a:pPr>
            <a:r>
              <a:rPr lang="en-US" sz="2400" dirty="0"/>
              <a:t> </a:t>
            </a:r>
            <a:r>
              <a:rPr lang="en-US" sz="2400" dirty="0" smtClean="0"/>
              <a:t>   -pursuing projects with the potential for strong returns</a:t>
            </a:r>
          </a:p>
          <a:p>
            <a:pPr marL="0" indent="0">
              <a:buNone/>
            </a:pPr>
            <a:endParaRPr lang="en-CA" dirty="0"/>
          </a:p>
        </p:txBody>
      </p:sp>
      <p:pic>
        <p:nvPicPr>
          <p:cNvPr id="4098" name="Picture 2" descr="C:\Users\User\Desktop\Captu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12776"/>
            <a:ext cx="6516216" cy="369735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395536" y="980728"/>
            <a:ext cx="8136904" cy="769441"/>
          </a:xfrm>
          <a:prstGeom prst="rect">
            <a:avLst/>
          </a:prstGeom>
          <a:noFill/>
        </p:spPr>
        <p:txBody>
          <a:bodyPr wrap="square" rtlCol="0">
            <a:spAutoFit/>
          </a:bodyPr>
          <a:lstStyle/>
          <a:p>
            <a:pPr marL="285750" indent="-285750">
              <a:buFont typeface="Arial"/>
              <a:buChar char="•"/>
            </a:pPr>
            <a:r>
              <a:rPr lang="en-US" altLang="zh-CN" sz="2200" dirty="0"/>
              <a:t>Conventional production in Western Canada is at a </a:t>
            </a:r>
            <a:r>
              <a:rPr lang="en-US" altLang="zh-CN" sz="2200" u="sng" dirty="0"/>
              <a:t>mature stage</a:t>
            </a:r>
          </a:p>
          <a:p>
            <a:endParaRPr kumimoji="1" lang="zh-CN" altLang="en-US" sz="2200" dirty="0"/>
          </a:p>
        </p:txBody>
      </p:sp>
    </p:spTree>
    <p:extLst>
      <p:ext uri="{BB962C8B-B14F-4D97-AF65-F5344CB8AC3E}">
        <p14:creationId xmlns:p14="http://schemas.microsoft.com/office/powerpoint/2010/main" val="277692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Types of Oil 1</a:t>
            </a:r>
            <a:endParaRPr lang="en-CA" dirty="0"/>
          </a:p>
        </p:txBody>
      </p:sp>
      <p:sp>
        <p:nvSpPr>
          <p:cNvPr id="3" name="Content Placeholder 2"/>
          <p:cNvSpPr>
            <a:spLocks noGrp="1"/>
          </p:cNvSpPr>
          <p:nvPr>
            <p:ph idx="1"/>
          </p:nvPr>
        </p:nvSpPr>
        <p:spPr/>
        <p:txBody>
          <a:bodyPr>
            <a:normAutofit fontScale="77500" lnSpcReduction="20000"/>
          </a:bodyPr>
          <a:lstStyle/>
          <a:p>
            <a:r>
              <a:rPr lang="en-CA" b="1" dirty="0"/>
              <a:t>Type 1: Very Light </a:t>
            </a:r>
            <a:r>
              <a:rPr lang="en-CA" b="1" dirty="0" smtClean="0"/>
              <a:t>Oils/Light Distillates</a:t>
            </a:r>
            <a:r>
              <a:rPr lang="en-CA" dirty="0" smtClean="0"/>
              <a:t> </a:t>
            </a:r>
            <a:r>
              <a:rPr lang="en-CA" dirty="0"/>
              <a:t>(Jet Fuels, Gasoline)</a:t>
            </a:r>
          </a:p>
          <a:p>
            <a:r>
              <a:rPr lang="en-CA" dirty="0"/>
              <a:t>Highly volatile (should evaporate within 1-2 days).</a:t>
            </a:r>
          </a:p>
          <a:p>
            <a:r>
              <a:rPr lang="en-CA" dirty="0"/>
              <a:t>High concentrations of toxic (soluble) compounds.</a:t>
            </a:r>
          </a:p>
          <a:p>
            <a:r>
              <a:rPr lang="en-CA" dirty="0"/>
              <a:t>Localized, severe impacts to water column and intertidal resources.</a:t>
            </a:r>
          </a:p>
          <a:p>
            <a:r>
              <a:rPr lang="en-CA" dirty="0"/>
              <a:t>No </a:t>
            </a:r>
            <a:r>
              <a:rPr lang="en-CA" dirty="0" err="1"/>
              <a:t>cleanup</a:t>
            </a:r>
            <a:r>
              <a:rPr lang="en-CA" dirty="0"/>
              <a:t> possible.</a:t>
            </a:r>
          </a:p>
          <a:p>
            <a:r>
              <a:rPr lang="en-CA" b="1" dirty="0"/>
              <a:t>Type 2: Light </a:t>
            </a:r>
            <a:r>
              <a:rPr lang="en-CA" b="1" dirty="0" smtClean="0"/>
              <a:t>Oils/Middle Distillates</a:t>
            </a:r>
            <a:r>
              <a:rPr lang="en-CA" dirty="0" smtClean="0"/>
              <a:t> </a:t>
            </a:r>
            <a:r>
              <a:rPr lang="en-CA" dirty="0"/>
              <a:t>(</a:t>
            </a:r>
            <a:r>
              <a:rPr lang="en-CA" dirty="0" smtClean="0"/>
              <a:t>Diesel, Most Grade 1 and Grade </a:t>
            </a:r>
            <a:r>
              <a:rPr lang="en-CA" dirty="0"/>
              <a:t>2 Fuel Oil, Light Crudes)</a:t>
            </a:r>
          </a:p>
          <a:p>
            <a:r>
              <a:rPr lang="en-CA" dirty="0"/>
              <a:t>Moderately volatile; will leave residue (up to one-third of spill amount) after a few days.</a:t>
            </a:r>
          </a:p>
          <a:p>
            <a:r>
              <a:rPr lang="en-CA" dirty="0"/>
              <a:t>Moderate concentrations of toxic (soluble) compounds.</a:t>
            </a:r>
          </a:p>
          <a:p>
            <a:r>
              <a:rPr lang="en-CA" dirty="0"/>
              <a:t>Will "oil" intertidal resources with long-term contamination potential.</a:t>
            </a:r>
          </a:p>
          <a:p>
            <a:r>
              <a:rPr lang="en-CA" dirty="0" err="1"/>
              <a:t>Cleanup</a:t>
            </a:r>
            <a:r>
              <a:rPr lang="en-CA" dirty="0"/>
              <a:t> can be very effective.</a:t>
            </a:r>
          </a:p>
          <a:p>
            <a:endParaRPr lang="en-CA" dirty="0"/>
          </a:p>
        </p:txBody>
      </p:sp>
    </p:spTree>
    <p:extLst>
      <p:ext uri="{BB962C8B-B14F-4D97-AF65-F5344CB8AC3E}">
        <p14:creationId xmlns:p14="http://schemas.microsoft.com/office/powerpoint/2010/main" val="1035439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620000" cy="792162"/>
          </a:xfrm>
        </p:spPr>
        <p:txBody>
          <a:bodyPr/>
          <a:lstStyle/>
          <a:p>
            <a:r>
              <a:rPr lang="en-US" dirty="0"/>
              <a:t>Upstream- </a:t>
            </a:r>
            <a:r>
              <a:rPr lang="en-US" dirty="0" smtClean="0"/>
              <a:t>natural gas</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633496" y="1600200"/>
            <a:ext cx="5877007" cy="4114800"/>
          </a:xfrm>
          <a:prstGeom prst="rect">
            <a:avLst/>
          </a:prstGeom>
        </p:spPr>
      </p:pic>
      <p:sp>
        <p:nvSpPr>
          <p:cNvPr id="3" name="TextBox 2"/>
          <p:cNvSpPr txBox="1"/>
          <p:nvPr/>
        </p:nvSpPr>
        <p:spPr>
          <a:xfrm>
            <a:off x="1600200" y="6019800"/>
            <a:ext cx="2895600" cy="369332"/>
          </a:xfrm>
          <a:prstGeom prst="rect">
            <a:avLst/>
          </a:prstGeom>
          <a:noFill/>
        </p:spPr>
        <p:txBody>
          <a:bodyPr wrap="square" rtlCol="0">
            <a:spAutoFit/>
          </a:bodyPr>
          <a:lstStyle/>
          <a:p>
            <a:r>
              <a:rPr lang="en-US" dirty="0" smtClean="0"/>
              <a:t>Source: ImperialOil.com</a:t>
            </a:r>
            <a:endParaRPr lang="en-US" dirty="0"/>
          </a:p>
        </p:txBody>
      </p:sp>
    </p:spTree>
    <p:extLst>
      <p:ext uri="{BB962C8B-B14F-4D97-AF65-F5344CB8AC3E}">
        <p14:creationId xmlns:p14="http://schemas.microsoft.com/office/powerpoint/2010/main" val="8536151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8264" y="209038"/>
            <a:ext cx="6505736" cy="817421"/>
          </a:xfrm>
        </p:spPr>
        <p:txBody>
          <a:bodyPr/>
          <a:lstStyle/>
          <a:p>
            <a:r>
              <a:rPr lang="en-US" dirty="0" smtClean="0">
                <a:solidFill>
                  <a:schemeClr val="bg1"/>
                </a:solidFill>
              </a:rPr>
              <a:t>Natural gas- opportunities</a:t>
            </a:r>
            <a:endParaRPr lang="en-US" dirty="0">
              <a:solidFill>
                <a:schemeClr val="bg1"/>
              </a:solidFill>
            </a:endParaRPr>
          </a:p>
        </p:txBody>
      </p:sp>
      <p:sp>
        <p:nvSpPr>
          <p:cNvPr id="4" name="Rounded Rectangle 3"/>
          <p:cNvSpPr/>
          <p:nvPr/>
        </p:nvSpPr>
        <p:spPr>
          <a:xfrm>
            <a:off x="-71034" y="0"/>
            <a:ext cx="1295400" cy="842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Mackenzie Gas Project</a:t>
            </a:r>
            <a:endParaRPr lang="en-US" b="1" dirty="0"/>
          </a:p>
        </p:txBody>
      </p:sp>
      <p:cxnSp>
        <p:nvCxnSpPr>
          <p:cNvPr id="6" name="Straight Arrow Connector 5"/>
          <p:cNvCxnSpPr/>
          <p:nvPr/>
        </p:nvCxnSpPr>
        <p:spPr>
          <a:xfrm flipH="1" flipV="1">
            <a:off x="1224366" y="690280"/>
            <a:ext cx="304800" cy="304800"/>
          </a:xfrm>
          <a:prstGeom prst="straightConnector1">
            <a:avLst/>
          </a:prstGeom>
          <a:ln w="349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185150" y="4754064"/>
            <a:ext cx="811724" cy="8807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Sable</a:t>
            </a:r>
            <a:endParaRPr lang="en-US" b="1" dirty="0"/>
          </a:p>
        </p:txBody>
      </p:sp>
      <p:cxnSp>
        <p:nvCxnSpPr>
          <p:cNvPr id="10" name="Straight Arrow Connector 9"/>
          <p:cNvCxnSpPr/>
          <p:nvPr/>
        </p:nvCxnSpPr>
        <p:spPr>
          <a:xfrm flipH="1" flipV="1">
            <a:off x="8591012" y="5634844"/>
            <a:ext cx="164024" cy="304800"/>
          </a:xfrm>
          <a:prstGeom prst="straightConnector1">
            <a:avLst/>
          </a:prstGeom>
          <a:ln w="349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752600" y="3101941"/>
            <a:ext cx="326110" cy="152400"/>
          </a:xfrm>
          <a:prstGeom prst="straightConnector1">
            <a:avLst/>
          </a:prstGeom>
          <a:ln w="349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078710" y="2259261"/>
            <a:ext cx="1447800" cy="842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Horn River</a:t>
            </a:r>
          </a:p>
          <a:p>
            <a:pPr algn="ctr"/>
            <a:r>
              <a:rPr lang="en-US" b="1" dirty="0" smtClean="0"/>
              <a:t>(Shale Gas)</a:t>
            </a:r>
            <a:endParaRPr lang="en-US" b="1" dirty="0"/>
          </a:p>
        </p:txBody>
      </p:sp>
    </p:spTree>
    <p:extLst>
      <p:ext uri="{BB962C8B-B14F-4D97-AF65-F5344CB8AC3E}">
        <p14:creationId xmlns:p14="http://schemas.microsoft.com/office/powerpoint/2010/main" val="14514014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162800" cy="792162"/>
          </a:xfrm>
        </p:spPr>
        <p:txBody>
          <a:bodyPr/>
          <a:lstStyle/>
          <a:p>
            <a:r>
              <a:rPr lang="en-US" dirty="0"/>
              <a:t>Natural gas- opportunities</a:t>
            </a:r>
          </a:p>
        </p:txBody>
      </p:sp>
      <p:sp>
        <p:nvSpPr>
          <p:cNvPr id="3" name="Content Placeholder 2"/>
          <p:cNvSpPr>
            <a:spLocks noGrp="1"/>
          </p:cNvSpPr>
          <p:nvPr>
            <p:ph sz="quarter" idx="13"/>
          </p:nvPr>
        </p:nvSpPr>
        <p:spPr>
          <a:xfrm>
            <a:off x="609600" y="1412776"/>
            <a:ext cx="8153400" cy="4911824"/>
          </a:xfrm>
          <a:prstGeom prst="rect">
            <a:avLst/>
          </a:prstGeom>
        </p:spPr>
        <p:txBody>
          <a:bodyPr>
            <a:normAutofit fontScale="25000" lnSpcReduction="20000"/>
          </a:bodyPr>
          <a:lstStyle/>
          <a:p>
            <a:pPr>
              <a:lnSpc>
                <a:spcPct val="90000"/>
              </a:lnSpc>
            </a:pPr>
            <a:r>
              <a:rPr lang="en-US" altLang="ja-JP" sz="11200" dirty="0"/>
              <a:t>Horn River (Shale Gas)</a:t>
            </a:r>
          </a:p>
          <a:p>
            <a:pPr lvl="1">
              <a:lnSpc>
                <a:spcPct val="90000"/>
              </a:lnSpc>
            </a:pPr>
            <a:r>
              <a:rPr lang="en-US" altLang="ja-JP" sz="9600" dirty="0" smtClean="0"/>
              <a:t>Has </a:t>
            </a:r>
            <a:r>
              <a:rPr lang="en-US" altLang="ja-JP" sz="9600" dirty="0"/>
              <a:t>acquired more than 340,000 net </a:t>
            </a:r>
            <a:r>
              <a:rPr lang="en-US" altLang="ja-JP" sz="9600" dirty="0" smtClean="0"/>
              <a:t>acres with ExxonMobil Canada</a:t>
            </a:r>
            <a:endParaRPr lang="en-US" altLang="ja-JP" sz="9600" dirty="0"/>
          </a:p>
          <a:p>
            <a:pPr lvl="1">
              <a:lnSpc>
                <a:spcPct val="90000"/>
              </a:lnSpc>
            </a:pPr>
            <a:r>
              <a:rPr lang="en-US" altLang="ja-JP" sz="9600" dirty="0"/>
              <a:t>Currently conducting exploration work to test the potential </a:t>
            </a:r>
          </a:p>
          <a:p>
            <a:pPr lvl="1">
              <a:lnSpc>
                <a:spcPct val="90000"/>
              </a:lnSpc>
            </a:pPr>
            <a:r>
              <a:rPr lang="en-US" altLang="ja-JP" sz="9600" dirty="0"/>
              <a:t>Expected to start production from a multi-well pad in 2012</a:t>
            </a:r>
          </a:p>
          <a:p>
            <a:pPr>
              <a:lnSpc>
                <a:spcPct val="90000"/>
              </a:lnSpc>
            </a:pPr>
            <a:r>
              <a:rPr lang="en-US" altLang="ja-JP" sz="11200" dirty="0"/>
              <a:t>Sable</a:t>
            </a:r>
          </a:p>
          <a:p>
            <a:pPr lvl="1">
              <a:lnSpc>
                <a:spcPct val="90000"/>
              </a:lnSpc>
            </a:pPr>
            <a:r>
              <a:rPr lang="en-US" altLang="ja-JP" sz="9600" dirty="0"/>
              <a:t>Located in relatively shallow water to the southeast of Halifax, Nova Scotia (9% interest)</a:t>
            </a:r>
          </a:p>
          <a:p>
            <a:pPr marL="342900" lvl="1" indent="-342900">
              <a:lnSpc>
                <a:spcPct val="90000"/>
              </a:lnSpc>
            </a:pPr>
            <a:r>
              <a:rPr lang="en-US" altLang="ja-JP" sz="11200" dirty="0"/>
              <a:t>Mackenzie Gas Project</a:t>
            </a:r>
          </a:p>
          <a:p>
            <a:pPr lvl="1">
              <a:lnSpc>
                <a:spcPct val="90000"/>
              </a:lnSpc>
            </a:pPr>
            <a:r>
              <a:rPr lang="en-US" altLang="ja-JP" sz="9600" dirty="0"/>
              <a:t>Could bring an estimated six trillion cubic feet of onshore natural gas to North </a:t>
            </a:r>
            <a:r>
              <a:rPr lang="en-US" altLang="ja-JP" sz="9600" dirty="0" smtClean="0"/>
              <a:t>America</a:t>
            </a:r>
          </a:p>
          <a:p>
            <a:pPr lvl="1">
              <a:lnSpc>
                <a:spcPct val="90000"/>
              </a:lnSpc>
            </a:pPr>
            <a:r>
              <a:rPr lang="en-CA" sz="9600" dirty="0"/>
              <a:t>Imperial’s wholly owned </a:t>
            </a:r>
            <a:r>
              <a:rPr lang="en-CA" sz="9600" dirty="0" err="1"/>
              <a:t>Taglu</a:t>
            </a:r>
            <a:r>
              <a:rPr lang="en-CA" sz="9600" dirty="0"/>
              <a:t> field represents about half of the discovered natural gas resource that anchors the </a:t>
            </a:r>
            <a:r>
              <a:rPr lang="en-CA" sz="9600" dirty="0" smtClean="0"/>
              <a:t>project</a:t>
            </a:r>
            <a:endParaRPr lang="en-US" altLang="ja-JP" sz="9600" dirty="0"/>
          </a:p>
          <a:p>
            <a:endParaRPr lang="en-US" dirty="0"/>
          </a:p>
          <a:p>
            <a:endParaRPr lang="en-US" dirty="0"/>
          </a:p>
        </p:txBody>
      </p:sp>
    </p:spTree>
    <p:extLst>
      <p:ext uri="{BB962C8B-B14F-4D97-AF65-F5344CB8AC3E}">
        <p14:creationId xmlns:p14="http://schemas.microsoft.com/office/powerpoint/2010/main" val="26909164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01000" cy="868362"/>
          </a:xfrm>
        </p:spPr>
        <p:txBody>
          <a:bodyPr>
            <a:normAutofit/>
          </a:bodyPr>
          <a:lstStyle/>
          <a:p>
            <a:r>
              <a:rPr lang="en-US" dirty="0" smtClean="0"/>
              <a:t>Downstream Operations</a:t>
            </a:r>
            <a:endParaRPr lang="en-CA" dirty="0"/>
          </a:p>
        </p:txBody>
      </p:sp>
      <p:sp>
        <p:nvSpPr>
          <p:cNvPr id="4" name="Content Placeholder 2"/>
          <p:cNvSpPr txBox="1">
            <a:spLocks/>
          </p:cNvSpPr>
          <p:nvPr/>
        </p:nvSpPr>
        <p:spPr>
          <a:xfrm>
            <a:off x="838200" y="4572000"/>
            <a:ext cx="7924800" cy="228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n-US" sz="2000" dirty="0">
              <a:solidFill>
                <a:srgbClr val="00B050"/>
              </a:solidFill>
            </a:endParaRPr>
          </a:p>
        </p:txBody>
      </p:sp>
      <p:graphicFrame>
        <p:nvGraphicFramePr>
          <p:cNvPr id="7" name="Diagram 6"/>
          <p:cNvGraphicFramePr/>
          <p:nvPr>
            <p:extLst>
              <p:ext uri="{D42A27DB-BD31-4B8C-83A1-F6EECF244321}">
                <p14:modId xmlns:p14="http://schemas.microsoft.com/office/powerpoint/2010/main" val="4181887025"/>
              </p:ext>
            </p:extLst>
          </p:nvPr>
        </p:nvGraphicFramePr>
        <p:xfrm>
          <a:off x="1562100" y="1371600"/>
          <a:ext cx="6477000" cy="243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838200" y="4237672"/>
            <a:ext cx="6172200" cy="2954655"/>
          </a:xfrm>
          <a:prstGeom prst="rect">
            <a:avLst/>
          </a:prstGeom>
          <a:noFill/>
        </p:spPr>
        <p:txBody>
          <a:bodyPr wrap="square" rtlCol="0">
            <a:spAutoFit/>
          </a:bodyPr>
          <a:lstStyle/>
          <a:p>
            <a:pPr>
              <a:lnSpc>
                <a:spcPct val="150000"/>
              </a:lnSpc>
            </a:pPr>
            <a:r>
              <a:rPr lang="en-US" sz="2800" dirty="0" smtClean="0"/>
              <a:t>Activities including:</a:t>
            </a:r>
          </a:p>
          <a:p>
            <a:pPr marL="285750" indent="-285750">
              <a:lnSpc>
                <a:spcPct val="150000"/>
              </a:lnSpc>
              <a:buFont typeface="Arial" pitchFamily="34" charset="0"/>
              <a:buChar char="•"/>
            </a:pPr>
            <a:r>
              <a:rPr lang="en-US" sz="2800" dirty="0" smtClean="0"/>
              <a:t>Transportation</a:t>
            </a:r>
            <a:endParaRPr lang="en-US" sz="2800" dirty="0"/>
          </a:p>
          <a:p>
            <a:pPr marL="285750" indent="-285750">
              <a:lnSpc>
                <a:spcPct val="150000"/>
              </a:lnSpc>
              <a:buFont typeface="Arial" pitchFamily="34" charset="0"/>
              <a:buChar char="•"/>
            </a:pPr>
            <a:r>
              <a:rPr lang="en-US" sz="2800" dirty="0"/>
              <a:t>Refining and Blending of crude oil</a:t>
            </a:r>
          </a:p>
          <a:p>
            <a:pPr marL="285750" indent="-285750">
              <a:lnSpc>
                <a:spcPct val="150000"/>
              </a:lnSpc>
              <a:buFont typeface="Arial" pitchFamily="34" charset="0"/>
              <a:buChar char="•"/>
            </a:pPr>
            <a:r>
              <a:rPr lang="en-US" sz="2800" dirty="0"/>
              <a:t>Distribution and Marketing</a:t>
            </a:r>
          </a:p>
          <a:p>
            <a:endParaRPr lang="en-US" dirty="0"/>
          </a:p>
        </p:txBody>
      </p:sp>
    </p:spTree>
    <p:extLst>
      <p:ext uri="{BB962C8B-B14F-4D97-AF65-F5344CB8AC3E}">
        <p14:creationId xmlns:p14="http://schemas.microsoft.com/office/powerpoint/2010/main" val="358500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543800" cy="715962"/>
          </a:xfrm>
        </p:spPr>
        <p:txBody>
          <a:bodyPr/>
          <a:lstStyle/>
          <a:p>
            <a:r>
              <a:rPr lang="en-US" dirty="0" smtClean="0"/>
              <a:t>Downstream- Refineries</a:t>
            </a:r>
            <a:endParaRPr lang="en-US" dirty="0"/>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1000" y="1025577"/>
            <a:ext cx="8153400" cy="5747479"/>
          </a:xfrm>
          <a:prstGeom prst="rect">
            <a:avLst/>
          </a:prstGeom>
        </p:spPr>
      </p:pic>
      <p:sp>
        <p:nvSpPr>
          <p:cNvPr id="5" name="Rounded Rectangle 4"/>
          <p:cNvSpPr/>
          <p:nvPr/>
        </p:nvSpPr>
        <p:spPr>
          <a:xfrm>
            <a:off x="87086" y="1752600"/>
            <a:ext cx="2057400" cy="2514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err="1" smtClean="0"/>
              <a:t>Strathcona</a:t>
            </a:r>
            <a:r>
              <a:rPr lang="en-US" sz="1400" b="1" dirty="0" smtClean="0"/>
              <a:t> refinery</a:t>
            </a:r>
          </a:p>
          <a:p>
            <a:endParaRPr lang="en-US" sz="1200" dirty="0" smtClean="0"/>
          </a:p>
          <a:p>
            <a:r>
              <a:rPr lang="en-US" sz="1200" dirty="0" smtClean="0"/>
              <a:t>Location:</a:t>
            </a:r>
          </a:p>
          <a:p>
            <a:r>
              <a:rPr lang="en-US" sz="1200" dirty="0" smtClean="0"/>
              <a:t>    Edmonton, Alberta</a:t>
            </a:r>
          </a:p>
          <a:p>
            <a:endParaRPr lang="en-US" sz="1200" dirty="0" smtClean="0"/>
          </a:p>
          <a:p>
            <a:r>
              <a:rPr lang="en-US" sz="1200" dirty="0" smtClean="0"/>
              <a:t>Products:</a:t>
            </a:r>
          </a:p>
          <a:p>
            <a:r>
              <a:rPr lang="en-US" sz="1200" dirty="0" smtClean="0"/>
              <a:t>    Gasoline, diesel, aviation fuels, propane, butane, lubricating oils, waxes, asphalt and heavy fuel oil.</a:t>
            </a:r>
          </a:p>
          <a:p>
            <a:endParaRPr lang="en-US" sz="1200" dirty="0" smtClean="0"/>
          </a:p>
          <a:p>
            <a:r>
              <a:rPr lang="en-US" sz="1200" dirty="0" smtClean="0"/>
              <a:t>Daily capacity:</a:t>
            </a:r>
          </a:p>
          <a:p>
            <a:r>
              <a:rPr lang="en-US" sz="1200" dirty="0" smtClean="0"/>
              <a:t>  187,000 barrels of crude oil a day</a:t>
            </a:r>
            <a:endParaRPr lang="en-US" sz="1200" dirty="0"/>
          </a:p>
        </p:txBody>
      </p:sp>
      <p:sp>
        <p:nvSpPr>
          <p:cNvPr id="6" name="Rounded Rectangle 5"/>
          <p:cNvSpPr/>
          <p:nvPr/>
        </p:nvSpPr>
        <p:spPr>
          <a:xfrm>
            <a:off x="6743700" y="4267200"/>
            <a:ext cx="2209800" cy="259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Dartmouth </a:t>
            </a:r>
            <a:r>
              <a:rPr lang="en-US" sz="1400" b="1" dirty="0" smtClean="0"/>
              <a:t>refinery </a:t>
            </a:r>
          </a:p>
          <a:p>
            <a:r>
              <a:rPr lang="en-US" sz="1400" b="1" dirty="0" smtClean="0"/>
              <a:t>(94 years old)</a:t>
            </a:r>
            <a:endParaRPr lang="en-US" sz="1400" b="1" dirty="0"/>
          </a:p>
          <a:p>
            <a:endParaRPr lang="en-US" sz="1200" dirty="0" smtClean="0"/>
          </a:p>
          <a:p>
            <a:r>
              <a:rPr lang="en-US" sz="1200" dirty="0" smtClean="0"/>
              <a:t>Location:</a:t>
            </a:r>
          </a:p>
          <a:p>
            <a:r>
              <a:rPr lang="en-US" sz="1200" dirty="0" smtClean="0"/>
              <a:t>  Dartmouth, Nova Scotia</a:t>
            </a:r>
          </a:p>
          <a:p>
            <a:endParaRPr lang="en-US" sz="1200" dirty="0"/>
          </a:p>
          <a:p>
            <a:r>
              <a:rPr lang="en-US" sz="1200" dirty="0" smtClean="0"/>
              <a:t>Products:</a:t>
            </a:r>
          </a:p>
          <a:p>
            <a:r>
              <a:rPr lang="en-US" sz="1200" dirty="0" smtClean="0"/>
              <a:t>  Gasoline, diesel, home heating fuel, het fuel, asphalt and chemical products.</a:t>
            </a:r>
          </a:p>
          <a:p>
            <a:endParaRPr lang="en-US" sz="1200" dirty="0"/>
          </a:p>
          <a:p>
            <a:r>
              <a:rPr lang="en-US" sz="1200" dirty="0" smtClean="0"/>
              <a:t>Daily capacity:</a:t>
            </a:r>
          </a:p>
          <a:p>
            <a:r>
              <a:rPr lang="en-US" sz="1200" dirty="0" smtClean="0"/>
              <a:t>  89,000 barrels of crude oil a day</a:t>
            </a:r>
            <a:endParaRPr lang="en-US" sz="1200" dirty="0"/>
          </a:p>
        </p:txBody>
      </p:sp>
      <p:sp>
        <p:nvSpPr>
          <p:cNvPr id="7" name="Rounded Rectangle 6"/>
          <p:cNvSpPr/>
          <p:nvPr/>
        </p:nvSpPr>
        <p:spPr>
          <a:xfrm>
            <a:off x="2438400" y="3886200"/>
            <a:ext cx="25146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Sarnia manufacturing site</a:t>
            </a:r>
          </a:p>
          <a:p>
            <a:endParaRPr lang="en-US" sz="1200" dirty="0"/>
          </a:p>
          <a:p>
            <a:r>
              <a:rPr lang="en-US" sz="1200" dirty="0" smtClean="0"/>
              <a:t>Location:</a:t>
            </a:r>
          </a:p>
          <a:p>
            <a:r>
              <a:rPr lang="en-US" sz="1200" dirty="0" smtClean="0"/>
              <a:t>  Sarnia, Ontario</a:t>
            </a:r>
          </a:p>
          <a:p>
            <a:endParaRPr lang="en-US" sz="1200" dirty="0"/>
          </a:p>
          <a:p>
            <a:r>
              <a:rPr lang="en-US" sz="1200" dirty="0" smtClean="0"/>
              <a:t>Products:</a:t>
            </a:r>
          </a:p>
          <a:p>
            <a:r>
              <a:rPr lang="en-US" sz="1200" dirty="0" smtClean="0"/>
              <a:t>  Sarnia has the most integrated fuels, chemicals manufacturing and petroleum research facility in Canada</a:t>
            </a:r>
          </a:p>
          <a:p>
            <a:endParaRPr lang="en-US" sz="1200" dirty="0"/>
          </a:p>
          <a:p>
            <a:r>
              <a:rPr lang="en-US" sz="1200" dirty="0" smtClean="0"/>
              <a:t>Daily capacity:</a:t>
            </a:r>
          </a:p>
          <a:p>
            <a:r>
              <a:rPr lang="en-US" sz="1200" dirty="0" smtClean="0"/>
              <a:t>  120,000 barrels of crude oil a day</a:t>
            </a:r>
            <a:endParaRPr lang="en-US" sz="1200" dirty="0"/>
          </a:p>
        </p:txBody>
      </p:sp>
      <p:sp>
        <p:nvSpPr>
          <p:cNvPr id="8" name="Rounded Rectangle 7"/>
          <p:cNvSpPr/>
          <p:nvPr/>
        </p:nvSpPr>
        <p:spPr>
          <a:xfrm>
            <a:off x="4305300" y="1219200"/>
            <a:ext cx="2514600" cy="21269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Nanticoke refinery</a:t>
            </a:r>
          </a:p>
          <a:p>
            <a:endParaRPr lang="en-US" sz="1200" dirty="0"/>
          </a:p>
          <a:p>
            <a:r>
              <a:rPr lang="en-US" sz="1200" dirty="0" smtClean="0"/>
              <a:t>Location:</a:t>
            </a:r>
          </a:p>
          <a:p>
            <a:r>
              <a:rPr lang="en-US" sz="1200" dirty="0" smtClean="0"/>
              <a:t>  Nanticoke, Ontario</a:t>
            </a:r>
          </a:p>
          <a:p>
            <a:endParaRPr lang="en-US" sz="1200" dirty="0"/>
          </a:p>
          <a:p>
            <a:r>
              <a:rPr lang="en-US" sz="1200" dirty="0" smtClean="0"/>
              <a:t>Products:</a:t>
            </a:r>
          </a:p>
          <a:p>
            <a:r>
              <a:rPr lang="en-US" sz="1200" dirty="0" smtClean="0"/>
              <a:t>  Gasoline, diesel, home heating fuel, jet fuel, asphalt and chemical products</a:t>
            </a:r>
          </a:p>
          <a:p>
            <a:endParaRPr lang="en-US" sz="1200" dirty="0"/>
          </a:p>
          <a:p>
            <a:r>
              <a:rPr lang="en-US" sz="1200" dirty="0" smtClean="0"/>
              <a:t>Daily capacity:</a:t>
            </a:r>
          </a:p>
          <a:p>
            <a:r>
              <a:rPr lang="en-US" sz="1200" dirty="0" smtClean="0"/>
              <a:t>  118,000 barrels of crude oil a day</a:t>
            </a:r>
            <a:endParaRPr lang="en-US" sz="1200" dirty="0"/>
          </a:p>
        </p:txBody>
      </p:sp>
      <p:cxnSp>
        <p:nvCxnSpPr>
          <p:cNvPr id="14" name="Straight Arrow Connector 13"/>
          <p:cNvCxnSpPr/>
          <p:nvPr/>
        </p:nvCxnSpPr>
        <p:spPr>
          <a:xfrm flipV="1">
            <a:off x="5105400" y="3352800"/>
            <a:ext cx="457200" cy="29718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908350" y="4191000"/>
            <a:ext cx="236136" cy="4572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477000" y="5715000"/>
            <a:ext cx="342900" cy="1905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495800" y="6096000"/>
            <a:ext cx="304800" cy="3810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24368" y="4419600"/>
            <a:ext cx="1524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Up Arrow 12"/>
          <p:cNvSpPr/>
          <p:nvPr/>
        </p:nvSpPr>
        <p:spPr>
          <a:xfrm>
            <a:off x="7543800" y="3923654"/>
            <a:ext cx="304800" cy="38100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086600" y="3507036"/>
            <a:ext cx="1371600" cy="369332"/>
          </a:xfrm>
          <a:prstGeom prst="rect">
            <a:avLst/>
          </a:prstGeom>
          <a:noFill/>
        </p:spPr>
        <p:txBody>
          <a:bodyPr wrap="square" rtlCol="0">
            <a:spAutoFit/>
          </a:bodyPr>
          <a:lstStyle/>
          <a:p>
            <a:r>
              <a:rPr lang="en-US" b="1" dirty="0" smtClean="0">
                <a:solidFill>
                  <a:srgbClr val="C00000"/>
                </a:solidFill>
              </a:rPr>
              <a:t>Up for Sale !</a:t>
            </a:r>
            <a:endParaRPr lang="en-US" b="1" dirty="0">
              <a:solidFill>
                <a:srgbClr val="C00000"/>
              </a:solidFill>
            </a:endParaRPr>
          </a:p>
        </p:txBody>
      </p:sp>
    </p:spTree>
    <p:extLst>
      <p:ext uri="{BB962C8B-B14F-4D97-AF65-F5344CB8AC3E}">
        <p14:creationId xmlns:p14="http://schemas.microsoft.com/office/powerpoint/2010/main" val="17454131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Refineries- 2011</a:t>
            </a:r>
            <a:endParaRPr lang="en-US" dirty="0"/>
          </a:p>
        </p:txBody>
      </p:sp>
      <p:sp>
        <p:nvSpPr>
          <p:cNvPr id="3" name="Content Placeholder 2"/>
          <p:cNvSpPr>
            <a:spLocks noGrp="1"/>
          </p:cNvSpPr>
          <p:nvPr>
            <p:ph sz="quarter" idx="13"/>
          </p:nvPr>
        </p:nvSpPr>
        <p:spPr>
          <a:xfrm>
            <a:off x="609600" y="1600200"/>
            <a:ext cx="7924800" cy="4114800"/>
          </a:xfrm>
          <a:prstGeom prst="rect">
            <a:avLst/>
          </a:prstGeom>
        </p:spPr>
        <p:txBody>
          <a:bodyPr>
            <a:normAutofit/>
          </a:bodyPr>
          <a:lstStyle/>
          <a:p>
            <a:r>
              <a:rPr lang="en-US" sz="2800" dirty="0" smtClean="0"/>
              <a:t>Remained Canada’s largest petroleum refiner</a:t>
            </a:r>
          </a:p>
          <a:p>
            <a:r>
              <a:rPr lang="en-US" sz="2800" dirty="0" smtClean="0"/>
              <a:t>Sales Volume:</a:t>
            </a:r>
          </a:p>
          <a:p>
            <a:pPr marL="0" indent="0">
              <a:buNone/>
            </a:pPr>
            <a:r>
              <a:rPr lang="en-US" sz="2800" dirty="0" smtClean="0"/>
              <a:t>    - Petroleum product sales volumes were 447,000 barrels a day.</a:t>
            </a:r>
          </a:p>
          <a:p>
            <a:pPr marL="0" indent="0">
              <a:buNone/>
            </a:pPr>
            <a:r>
              <a:rPr lang="en-US" sz="2800" dirty="0" smtClean="0"/>
              <a:t>    - Gasoline sales were 220,000 barrels a day.</a:t>
            </a:r>
            <a:endParaRPr lang="en-US" sz="2800" dirty="0"/>
          </a:p>
        </p:txBody>
      </p:sp>
    </p:spTree>
    <p:extLst>
      <p:ext uri="{BB962C8B-B14F-4D97-AF65-F5344CB8AC3E}">
        <p14:creationId xmlns:p14="http://schemas.microsoft.com/office/powerpoint/2010/main" val="13016615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a:bodyPr>
          <a:lstStyle/>
          <a:p>
            <a:r>
              <a:rPr lang="en-US" dirty="0"/>
              <a:t>Downstream- </a:t>
            </a:r>
            <a:r>
              <a:rPr lang="en-US" dirty="0" smtClean="0"/>
              <a:t/>
            </a:r>
            <a:br>
              <a:rPr lang="en-US" dirty="0" smtClean="0"/>
            </a:br>
            <a:r>
              <a:rPr lang="en-US" dirty="0" smtClean="0"/>
              <a:t>Distribution and Marketing</a:t>
            </a:r>
            <a:endParaRPr lang="en-CA" dirty="0"/>
          </a:p>
        </p:txBody>
      </p:sp>
      <p:sp>
        <p:nvSpPr>
          <p:cNvPr id="3" name="Content Placeholder 2"/>
          <p:cNvSpPr>
            <a:spLocks noGrp="1"/>
          </p:cNvSpPr>
          <p:nvPr>
            <p:ph sz="quarter" idx="13"/>
          </p:nvPr>
        </p:nvSpPr>
        <p:spPr>
          <a:xfrm>
            <a:off x="381000" y="1524000"/>
            <a:ext cx="7543800" cy="3124200"/>
          </a:xfrm>
          <a:prstGeom prst="rect">
            <a:avLst/>
          </a:prstGeom>
        </p:spPr>
        <p:txBody>
          <a:bodyPr>
            <a:normAutofit/>
          </a:bodyPr>
          <a:lstStyle/>
          <a:p>
            <a:r>
              <a:rPr lang="en-US" sz="2800" dirty="0" smtClean="0"/>
              <a:t>1850 Esso retail stations</a:t>
            </a:r>
          </a:p>
          <a:p>
            <a:r>
              <a:rPr lang="en-US" sz="2800" dirty="0" smtClean="0"/>
              <a:t>400 On the Run convenience stores</a:t>
            </a:r>
          </a:p>
          <a:p>
            <a:r>
              <a:rPr lang="en-US" sz="2800" dirty="0" smtClean="0"/>
              <a:t>Alliance with Tim Hortons, Royal Bank, Aeroplan</a:t>
            </a:r>
          </a:p>
          <a:p>
            <a:r>
              <a:rPr lang="en-US" sz="2800" dirty="0" smtClean="0"/>
              <a:t>Largest network of car washes in Canada</a:t>
            </a:r>
          </a:p>
          <a:p>
            <a:r>
              <a:rPr lang="en-US" sz="2800" dirty="0" smtClean="0"/>
              <a:t>Distributing through both retail and wholesale</a:t>
            </a:r>
            <a:endParaRPr lang="en-CA" sz="2800"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3683" y="4869160"/>
            <a:ext cx="3733800" cy="247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904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006" y="-182069"/>
            <a:ext cx="7924800" cy="1143000"/>
          </a:xfrm>
        </p:spPr>
        <p:txBody>
          <a:bodyPr/>
          <a:lstStyle/>
          <a:p>
            <a:r>
              <a:rPr lang="en-US" dirty="0" smtClean="0"/>
              <a:t>Chemical</a:t>
            </a:r>
            <a:endParaRPr lang="en-CA" dirty="0"/>
          </a:p>
        </p:txBody>
      </p:sp>
      <p:sp>
        <p:nvSpPr>
          <p:cNvPr id="3" name="Content Placeholder 2"/>
          <p:cNvSpPr>
            <a:spLocks noGrp="1"/>
          </p:cNvSpPr>
          <p:nvPr>
            <p:ph sz="quarter" idx="13"/>
          </p:nvPr>
        </p:nvSpPr>
        <p:spPr>
          <a:xfrm>
            <a:off x="529625" y="1295400"/>
            <a:ext cx="7924800" cy="4114800"/>
          </a:xfrm>
          <a:prstGeom prst="rect">
            <a:avLst/>
          </a:prstGeom>
        </p:spPr>
        <p:txBody>
          <a:bodyPr>
            <a:normAutofit/>
          </a:bodyPr>
          <a:lstStyle/>
          <a:p>
            <a:r>
              <a:rPr lang="en-CA" sz="2800" dirty="0" smtClean="0"/>
              <a:t>Produce Petrochemical products</a:t>
            </a:r>
          </a:p>
          <a:p>
            <a:r>
              <a:rPr lang="en-US" sz="2800" dirty="0" smtClean="0"/>
              <a:t>Marketing petrochemicals</a:t>
            </a:r>
            <a:endParaRPr lang="en-CA" sz="2800" dirty="0"/>
          </a:p>
        </p:txBody>
      </p:sp>
      <p:pic>
        <p:nvPicPr>
          <p:cNvPr id="3074" name="Picture 2" descr="C:\Users\User\Desktop\bb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261336"/>
            <a:ext cx="1371600" cy="13991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mc29\Desktop\Cap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06" y="3122829"/>
            <a:ext cx="8195993" cy="371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449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0317"/>
            <a:ext cx="7424263" cy="990600"/>
          </a:xfrm>
        </p:spPr>
        <p:txBody>
          <a:bodyPr>
            <a:normAutofit fontScale="90000"/>
          </a:bodyPr>
          <a:lstStyle/>
          <a:p>
            <a:r>
              <a:rPr lang="en-US" sz="3300" dirty="0"/>
              <a:t>key energy projects</a:t>
            </a:r>
            <a:r>
              <a:rPr lang="en-US" dirty="0" smtClean="0"/>
              <a:t/>
            </a:r>
            <a:br>
              <a:rPr lang="en-US" dirty="0" smtClean="0"/>
            </a:br>
            <a:endParaRPr lang="en-CA" dirty="0"/>
          </a:p>
        </p:txBody>
      </p:sp>
      <p:sp>
        <p:nvSpPr>
          <p:cNvPr id="3" name="Content Placeholder 2"/>
          <p:cNvSpPr>
            <a:spLocks noGrp="1"/>
          </p:cNvSpPr>
          <p:nvPr>
            <p:ph sz="quarter" idx="13"/>
          </p:nvPr>
        </p:nvSpPr>
        <p:spPr>
          <a:xfrm>
            <a:off x="10886" y="1066800"/>
            <a:ext cx="5725886" cy="5791200"/>
          </a:xfrm>
          <a:prstGeom prst="rect">
            <a:avLst/>
          </a:prstGeom>
        </p:spPr>
        <p:txBody>
          <a:bodyPr>
            <a:normAutofit lnSpcReduction="10000"/>
          </a:bodyPr>
          <a:lstStyle/>
          <a:p>
            <a:pPr marL="0" indent="0">
              <a:buNone/>
            </a:pPr>
            <a:r>
              <a:rPr lang="en-US" sz="3000" dirty="0"/>
              <a:t>-The </a:t>
            </a:r>
            <a:r>
              <a:rPr lang="en-US" sz="3000" dirty="0" err="1"/>
              <a:t>Syncrude</a:t>
            </a:r>
            <a:r>
              <a:rPr lang="en-US" sz="3000" dirty="0"/>
              <a:t> Project</a:t>
            </a:r>
            <a:endParaRPr lang="en-CA" sz="3000" dirty="0" smtClean="0"/>
          </a:p>
          <a:p>
            <a:r>
              <a:rPr lang="en-CA" sz="2800" dirty="0" smtClean="0"/>
              <a:t>A Joint Venture undertaking by 7 companies, and Syncrude as </a:t>
            </a:r>
            <a:r>
              <a:rPr lang="en-CA" sz="2800" dirty="0"/>
              <a:t>the project operator</a:t>
            </a:r>
            <a:endParaRPr lang="en-US" sz="2800" dirty="0"/>
          </a:p>
          <a:p>
            <a:r>
              <a:rPr lang="en-US" sz="2800" dirty="0" smtClean="0"/>
              <a:t>Imperial holds 25% interest</a:t>
            </a:r>
          </a:p>
          <a:p>
            <a:r>
              <a:rPr lang="en-US" sz="2800" dirty="0" smtClean="0"/>
              <a:t>A mining and upgrading operation in </a:t>
            </a:r>
            <a:r>
              <a:rPr lang="en-US" sz="2800" dirty="0" smtClean="0">
                <a:solidFill>
                  <a:srgbClr val="FF0000"/>
                </a:solidFill>
              </a:rPr>
              <a:t>the Athabasca oil sands</a:t>
            </a:r>
            <a:r>
              <a:rPr lang="en-US" sz="2800" dirty="0" smtClean="0"/>
              <a:t> region near Fort McMurray, Alberta</a:t>
            </a:r>
          </a:p>
          <a:p>
            <a:r>
              <a:rPr lang="en-US" sz="2800" dirty="0" smtClean="0"/>
              <a:t>One of the world’s largest producers of </a:t>
            </a:r>
            <a:r>
              <a:rPr lang="en-US" sz="2800" u="sng" dirty="0" smtClean="0"/>
              <a:t>crude oil from oil sands</a:t>
            </a:r>
          </a:p>
          <a:p>
            <a:r>
              <a:rPr lang="en-US" sz="2800" dirty="0" smtClean="0"/>
              <a:t>Imperial’s share of gross production averaged 73,000 barrels a day in 2011</a:t>
            </a:r>
            <a:endParaRPr lang="en-CA" sz="2800" dirty="0"/>
          </a:p>
        </p:txBody>
      </p:sp>
      <p:pic>
        <p:nvPicPr>
          <p:cNvPr id="3074" name="Picture 2" descr="C:\Users\User\Desktop\n nnmm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5442" y="4565573"/>
            <a:ext cx="341859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vvv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143000"/>
            <a:ext cx="2829874" cy="286083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8229600" y="1905000"/>
            <a:ext cx="381000" cy="304800"/>
          </a:xfrm>
          <a:prstGeom prst="ellipse">
            <a:avLst/>
          </a:prstGeom>
          <a:solidFill>
            <a:schemeClr val="accent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Arrow Connector 5"/>
          <p:cNvCxnSpPr>
            <a:stCxn id="4" idx="2"/>
          </p:cNvCxnSpPr>
          <p:nvPr/>
        </p:nvCxnSpPr>
        <p:spPr>
          <a:xfrm flipH="1">
            <a:off x="7434737" y="2057400"/>
            <a:ext cx="794863" cy="6858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29300" y="5105400"/>
            <a:ext cx="571500" cy="457200"/>
          </a:xfrm>
          <a:prstGeom prst="ellipse">
            <a:avLst/>
          </a:prstGeom>
          <a:solidFill>
            <a:schemeClr val="accent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7552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82070" cy="762000"/>
          </a:xfrm>
        </p:spPr>
        <p:txBody>
          <a:bodyPr/>
          <a:lstStyle/>
          <a:p>
            <a:r>
              <a:rPr lang="en-US" sz="3200" dirty="0" smtClean="0"/>
              <a:t>key energy projects</a:t>
            </a:r>
            <a:endParaRPr lang="en-US" sz="3200" dirty="0"/>
          </a:p>
        </p:txBody>
      </p:sp>
      <p:sp>
        <p:nvSpPr>
          <p:cNvPr id="3" name="Content Placeholder 2"/>
          <p:cNvSpPr>
            <a:spLocks noGrp="1"/>
          </p:cNvSpPr>
          <p:nvPr>
            <p:ph sz="quarter" idx="13"/>
          </p:nvPr>
        </p:nvSpPr>
        <p:spPr>
          <a:xfrm>
            <a:off x="163286" y="1295400"/>
            <a:ext cx="5478322" cy="5829300"/>
          </a:xfrm>
          <a:prstGeom prst="rect">
            <a:avLst/>
          </a:prstGeom>
        </p:spPr>
        <p:txBody>
          <a:bodyPr/>
          <a:lstStyle/>
          <a:p>
            <a:pPr marL="0" indent="0">
              <a:buNone/>
            </a:pPr>
            <a:r>
              <a:rPr lang="en-US" sz="3200" b="1" dirty="0" smtClean="0"/>
              <a:t>Cold Lake Oil Sands operation</a:t>
            </a:r>
          </a:p>
          <a:p>
            <a:pPr>
              <a:buFontTx/>
              <a:buChar char="-"/>
            </a:pPr>
            <a:r>
              <a:rPr lang="en-US" sz="2800" dirty="0" smtClean="0"/>
              <a:t>Located near Cold Lake, northeastern Alberta</a:t>
            </a:r>
          </a:p>
          <a:p>
            <a:pPr>
              <a:buFontTx/>
              <a:buChar char="-"/>
            </a:pPr>
            <a:r>
              <a:rPr lang="en-US" sz="2800" dirty="0" smtClean="0"/>
              <a:t>100% owned by Imperial Oil</a:t>
            </a:r>
          </a:p>
          <a:p>
            <a:pPr>
              <a:buFontTx/>
              <a:buChar char="-"/>
            </a:pPr>
            <a:r>
              <a:rPr lang="en-US" sz="2800" dirty="0"/>
              <a:t>The world’s largest thermal in-situ heavy oil operation</a:t>
            </a:r>
          </a:p>
          <a:p>
            <a:pPr>
              <a:buFontTx/>
              <a:buChar char="-"/>
            </a:pPr>
            <a:r>
              <a:rPr lang="en-US" sz="2800" dirty="0" smtClean="0"/>
              <a:t>A record Production of 160,000 barrels per day in 2011</a:t>
            </a:r>
          </a:p>
          <a:p>
            <a:pPr>
              <a:buFontTx/>
              <a:buChar char="-"/>
            </a:pPr>
            <a:r>
              <a:rPr lang="en-US" sz="2800" dirty="0" smtClean="0"/>
              <a:t>In-situ production method (bitumen)</a:t>
            </a:r>
          </a:p>
          <a:p>
            <a:endParaRPr lang="en-US" dirty="0"/>
          </a:p>
        </p:txBody>
      </p:sp>
      <p:pic>
        <p:nvPicPr>
          <p:cNvPr id="2052" name="Picture 4" descr="C:\Users\jmc29\Desktop\oilsands_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1608" y="1905000"/>
            <a:ext cx="3502392"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8153400" y="3810000"/>
            <a:ext cx="1019060" cy="1219200"/>
          </a:xfrm>
          <a:prstGeom prst="ellipse">
            <a:avLst/>
          </a:prstGeom>
          <a:solidFill>
            <a:schemeClr val="accent1">
              <a:alpha val="0"/>
            </a:scheme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Arrow Connector 5"/>
          <p:cNvCxnSpPr/>
          <p:nvPr/>
        </p:nvCxnSpPr>
        <p:spPr>
          <a:xfrm>
            <a:off x="5943600" y="2286000"/>
            <a:ext cx="2209800" cy="1676400"/>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688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normAutofit fontScale="77500" lnSpcReduction="20000"/>
          </a:bodyPr>
          <a:lstStyle/>
          <a:p>
            <a:r>
              <a:rPr lang="en-CA" b="1" dirty="0"/>
              <a:t>Type 3: Medium Oils</a:t>
            </a:r>
            <a:r>
              <a:rPr lang="en-CA" dirty="0"/>
              <a:t> (Most Crude Oils)</a:t>
            </a:r>
          </a:p>
          <a:p>
            <a:r>
              <a:rPr lang="en-CA" dirty="0"/>
              <a:t>About one-third will evaporate within 24 hours.</a:t>
            </a:r>
          </a:p>
          <a:p>
            <a:r>
              <a:rPr lang="en-CA" dirty="0"/>
              <a:t>Oil contamination of intertidal areas can be severe and long-term.</a:t>
            </a:r>
          </a:p>
          <a:p>
            <a:r>
              <a:rPr lang="en-CA" dirty="0"/>
              <a:t>Oil impacts to waterfowl and fur-bearing mammals can be severe.</a:t>
            </a:r>
          </a:p>
          <a:p>
            <a:r>
              <a:rPr lang="en-CA" dirty="0" err="1"/>
              <a:t>Cleanup</a:t>
            </a:r>
            <a:r>
              <a:rPr lang="en-CA" dirty="0"/>
              <a:t> most effective if conducted quickly.</a:t>
            </a:r>
          </a:p>
          <a:p>
            <a:r>
              <a:rPr lang="en-CA" b="1" dirty="0"/>
              <a:t>Type 4: Heavy Oils</a:t>
            </a:r>
            <a:r>
              <a:rPr lang="en-CA" dirty="0"/>
              <a:t> (Heavy Crude Oils, </a:t>
            </a:r>
            <a:r>
              <a:rPr lang="en-CA" dirty="0" smtClean="0"/>
              <a:t>Grade 3,4,5 and </a:t>
            </a:r>
            <a:r>
              <a:rPr lang="en-CA" dirty="0"/>
              <a:t>6 Fuel </a:t>
            </a:r>
            <a:r>
              <a:rPr lang="en-CA" dirty="0" smtClean="0"/>
              <a:t>Oil)</a:t>
            </a:r>
            <a:endParaRPr lang="en-CA" dirty="0"/>
          </a:p>
          <a:p>
            <a:r>
              <a:rPr lang="en-CA" dirty="0"/>
              <a:t>Little or no evaporation or dissolution.</a:t>
            </a:r>
          </a:p>
          <a:p>
            <a:r>
              <a:rPr lang="en-CA" dirty="0"/>
              <a:t>Heavy contamination of intertidal areas likely.</a:t>
            </a:r>
          </a:p>
          <a:p>
            <a:r>
              <a:rPr lang="en-CA" dirty="0"/>
              <a:t>Severe impacts to waterfowl and fur-bearing mammals (coating and ingestion).</a:t>
            </a:r>
          </a:p>
          <a:p>
            <a:r>
              <a:rPr lang="en-CA" dirty="0"/>
              <a:t>Long-term contamination of sediments possible.</a:t>
            </a:r>
          </a:p>
          <a:p>
            <a:r>
              <a:rPr lang="en-CA" dirty="0"/>
              <a:t>Weathers very slowly.</a:t>
            </a:r>
          </a:p>
          <a:p>
            <a:r>
              <a:rPr lang="en-CA" dirty="0"/>
              <a:t>Shoreline </a:t>
            </a:r>
            <a:r>
              <a:rPr lang="en-CA" dirty="0" err="1"/>
              <a:t>cleanup</a:t>
            </a:r>
            <a:r>
              <a:rPr lang="en-CA" dirty="0"/>
              <a:t> difficult under all conditions.</a:t>
            </a:r>
          </a:p>
          <a:p>
            <a:endParaRPr lang="en-CA" dirty="0"/>
          </a:p>
        </p:txBody>
      </p:sp>
    </p:spTree>
    <p:extLst>
      <p:ext uri="{BB962C8B-B14F-4D97-AF65-F5344CB8AC3E}">
        <p14:creationId xmlns:p14="http://schemas.microsoft.com/office/powerpoint/2010/main" val="25954963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153400" cy="818941"/>
          </a:xfrm>
        </p:spPr>
        <p:txBody>
          <a:bodyPr>
            <a:noAutofit/>
          </a:bodyPr>
          <a:lstStyle/>
          <a:p>
            <a:r>
              <a:rPr lang="en-US" dirty="0" smtClean="0"/>
              <a:t>key </a:t>
            </a:r>
            <a:r>
              <a:rPr lang="en-US" dirty="0"/>
              <a:t>energy projects</a:t>
            </a:r>
          </a:p>
        </p:txBody>
      </p:sp>
      <p:sp>
        <p:nvSpPr>
          <p:cNvPr id="3" name="Content Placeholder 2"/>
          <p:cNvSpPr>
            <a:spLocks noGrp="1"/>
          </p:cNvSpPr>
          <p:nvPr>
            <p:ph sz="quarter" idx="13"/>
          </p:nvPr>
        </p:nvSpPr>
        <p:spPr>
          <a:xfrm>
            <a:off x="25121" y="1143000"/>
            <a:ext cx="6926825" cy="5516563"/>
          </a:xfrm>
          <a:prstGeom prst="rect">
            <a:avLst/>
          </a:prstGeom>
        </p:spPr>
        <p:txBody>
          <a:bodyPr>
            <a:normAutofit fontScale="92500"/>
          </a:bodyPr>
          <a:lstStyle/>
          <a:p>
            <a:pPr marL="0" indent="0">
              <a:buNone/>
            </a:pPr>
            <a:r>
              <a:rPr lang="en-US" sz="3200" b="1" dirty="0"/>
              <a:t>Kearl Oil Sands Project</a:t>
            </a:r>
            <a:endParaRPr lang="en-US" sz="3200" b="1" dirty="0" smtClean="0"/>
          </a:p>
          <a:p>
            <a:r>
              <a:rPr lang="en-US" sz="2600" dirty="0" smtClean="0"/>
              <a:t>a $10.9 billion project</a:t>
            </a:r>
          </a:p>
          <a:p>
            <a:r>
              <a:rPr lang="en-US" sz="2600" dirty="0" smtClean="0"/>
              <a:t>Currently in phase one of the project for targeted start up by the end of 2012 (98% complete as of Nov 1)</a:t>
            </a:r>
          </a:p>
          <a:p>
            <a:r>
              <a:rPr lang="en-US" sz="2600" dirty="0"/>
              <a:t>J</a:t>
            </a:r>
            <a:r>
              <a:rPr lang="en-US" sz="2600" dirty="0" smtClean="0"/>
              <a:t>ointly owned by </a:t>
            </a:r>
            <a:r>
              <a:rPr lang="en-US" sz="2600" dirty="0"/>
              <a:t>Imperial Oil</a:t>
            </a:r>
            <a:r>
              <a:rPr lang="en-US" altLang="ja-JP" sz="2600" dirty="0"/>
              <a:t> </a:t>
            </a:r>
            <a:r>
              <a:rPr lang="en-US" altLang="ja-JP" sz="2600" dirty="0" smtClean="0"/>
              <a:t>(operator) </a:t>
            </a:r>
            <a:r>
              <a:rPr lang="en-US" sz="2600" dirty="0" smtClean="0"/>
              <a:t>and </a:t>
            </a:r>
            <a:r>
              <a:rPr lang="en-US" sz="2600" dirty="0"/>
              <a:t>ExxonMobil </a:t>
            </a:r>
            <a:r>
              <a:rPr lang="en-US" sz="2600" dirty="0" smtClean="0"/>
              <a:t>Canada</a:t>
            </a:r>
          </a:p>
          <a:p>
            <a:r>
              <a:rPr lang="en-US" sz="2600" dirty="0" smtClean="0"/>
              <a:t>Will be one of Canada’s largest open-pit mining operations with </a:t>
            </a:r>
            <a:endParaRPr lang="en-US" sz="2600" dirty="0"/>
          </a:p>
          <a:p>
            <a:r>
              <a:rPr lang="en-US" sz="2600" dirty="0"/>
              <a:t>Offset decline in conventional oil production and help meet North American’s energy demands</a:t>
            </a:r>
          </a:p>
          <a:p>
            <a:r>
              <a:rPr lang="en-US" sz="2600" dirty="0" smtClean="0"/>
              <a:t>Will </a:t>
            </a:r>
            <a:r>
              <a:rPr lang="en-US" sz="2600" dirty="0"/>
              <a:t>be an important new </a:t>
            </a:r>
            <a:r>
              <a:rPr lang="en-US" sz="2600" dirty="0" smtClean="0"/>
              <a:t>source </a:t>
            </a:r>
            <a:r>
              <a:rPr lang="en-US" sz="2600" dirty="0"/>
              <a:t>of volume growth for Imperial and North American energy </a:t>
            </a:r>
            <a:r>
              <a:rPr lang="en-US" sz="2600" dirty="0" smtClean="0"/>
              <a:t>markets</a:t>
            </a:r>
            <a:endParaRPr lang="en-US" sz="2600" dirty="0"/>
          </a:p>
        </p:txBody>
      </p:sp>
      <p:pic>
        <p:nvPicPr>
          <p:cNvPr id="1028" name="Picture 4" descr="C:\Users\User\Desktop\200px-Athabasca_Oil_Sands_ma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946" y="776681"/>
            <a:ext cx="2192054"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58859" y="1317560"/>
            <a:ext cx="943627" cy="400110"/>
          </a:xfrm>
          <a:prstGeom prst="rect">
            <a:avLst/>
          </a:prstGeom>
          <a:noFill/>
        </p:spPr>
        <p:txBody>
          <a:bodyPr wrap="square" rtlCol="0">
            <a:spAutoFit/>
          </a:bodyPr>
          <a:lstStyle/>
          <a:p>
            <a:r>
              <a:rPr lang="en-US" sz="1000" b="1" dirty="0" smtClean="0">
                <a:solidFill>
                  <a:schemeClr val="bg2"/>
                </a:solidFill>
              </a:rPr>
              <a:t>Kearl Oil Sands Project</a:t>
            </a:r>
            <a:endParaRPr lang="en-CA" sz="1000" b="1" dirty="0">
              <a:solidFill>
                <a:schemeClr val="bg2"/>
              </a:solidFill>
            </a:endParaRPr>
          </a:p>
        </p:txBody>
      </p:sp>
    </p:spTree>
    <p:extLst>
      <p:ext uri="{BB962C8B-B14F-4D97-AF65-F5344CB8AC3E}">
        <p14:creationId xmlns:p14="http://schemas.microsoft.com/office/powerpoint/2010/main" val="212316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24800" cy="792162"/>
          </a:xfrm>
        </p:spPr>
        <p:txBody>
          <a:bodyPr>
            <a:normAutofit/>
          </a:bodyPr>
          <a:lstStyle/>
          <a:p>
            <a:r>
              <a:rPr lang="en-US" dirty="0"/>
              <a:t>Kearl Oil Sands Project</a:t>
            </a:r>
            <a:endParaRPr lang="en-CA" dirty="0"/>
          </a:p>
        </p:txBody>
      </p:sp>
      <p:sp>
        <p:nvSpPr>
          <p:cNvPr id="3" name="Content Placeholder 2"/>
          <p:cNvSpPr>
            <a:spLocks noGrp="1"/>
          </p:cNvSpPr>
          <p:nvPr>
            <p:ph sz="quarter" idx="13"/>
          </p:nvPr>
        </p:nvSpPr>
        <p:spPr>
          <a:xfrm>
            <a:off x="152400" y="1295400"/>
            <a:ext cx="6820430" cy="5181600"/>
          </a:xfrm>
          <a:prstGeom prst="rect">
            <a:avLst/>
          </a:prstGeom>
        </p:spPr>
        <p:txBody>
          <a:bodyPr>
            <a:normAutofit lnSpcReduction="10000"/>
          </a:bodyPr>
          <a:lstStyle/>
          <a:p>
            <a:pPr marL="0" indent="0">
              <a:buNone/>
            </a:pPr>
            <a:r>
              <a:rPr lang="en-US" sz="2800" dirty="0" smtClean="0"/>
              <a:t>Key Facts:</a:t>
            </a:r>
          </a:p>
          <a:p>
            <a:r>
              <a:rPr lang="en-CA" sz="2800" dirty="0" smtClean="0"/>
              <a:t>Estimated </a:t>
            </a:r>
            <a:r>
              <a:rPr lang="en-CA" sz="2800" dirty="0"/>
              <a:t>total recoverable resource: 4.6 billion barrels of bitumen</a:t>
            </a:r>
          </a:p>
          <a:p>
            <a:r>
              <a:rPr lang="en-CA" sz="2800" dirty="0"/>
              <a:t>Production from initial development at </a:t>
            </a:r>
            <a:r>
              <a:rPr lang="en-CA" sz="2800" dirty="0" err="1"/>
              <a:t>startup</a:t>
            </a:r>
            <a:r>
              <a:rPr lang="en-CA" sz="2800" dirty="0"/>
              <a:t>: 110,000 bpd</a:t>
            </a:r>
          </a:p>
          <a:p>
            <a:r>
              <a:rPr lang="en-CA" sz="2800" dirty="0"/>
              <a:t>Imperial's share of initial production: 78,000 barrels a day</a:t>
            </a:r>
          </a:p>
          <a:p>
            <a:r>
              <a:rPr lang="en-CA" sz="2800" dirty="0"/>
              <a:t>Contribution to Imperial's proved reserves as at year end 2009: 962 million barrels</a:t>
            </a:r>
          </a:p>
          <a:p>
            <a:r>
              <a:rPr lang="en-CA" sz="2800" dirty="0"/>
              <a:t>Regulatory approval </a:t>
            </a:r>
            <a:r>
              <a:rPr lang="en-CA" sz="2800" dirty="0" smtClean="0"/>
              <a:t>: up to 345,000 bpd </a:t>
            </a:r>
            <a:endParaRPr lang="en-CA" sz="2800" dirty="0"/>
          </a:p>
          <a:p>
            <a:pPr marL="0" indent="0">
              <a:buNone/>
            </a:pPr>
            <a:endParaRPr lang="en-CA" dirty="0"/>
          </a:p>
        </p:txBody>
      </p:sp>
      <p:pic>
        <p:nvPicPr>
          <p:cNvPr id="2050" name="Picture 2" descr="C:\Users\User\Desktop\eerrr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1133648"/>
            <a:ext cx="2328333" cy="2395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304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772400" cy="792162"/>
          </a:xfrm>
        </p:spPr>
        <p:txBody>
          <a:bodyPr/>
          <a:lstStyle/>
          <a:p>
            <a:r>
              <a:rPr lang="en-US" dirty="0" smtClean="0"/>
              <a:t>Safety &amp; environment commitments</a:t>
            </a:r>
            <a:endParaRPr lang="en-US" dirty="0"/>
          </a:p>
        </p:txBody>
      </p:sp>
      <p:sp>
        <p:nvSpPr>
          <p:cNvPr id="3" name="Content Placeholder 2"/>
          <p:cNvSpPr>
            <a:spLocks noGrp="1"/>
          </p:cNvSpPr>
          <p:nvPr>
            <p:ph sz="quarter" idx="13"/>
          </p:nvPr>
        </p:nvSpPr>
        <p:spPr>
          <a:xfrm>
            <a:off x="609600" y="1600200"/>
            <a:ext cx="7924800" cy="4114800"/>
          </a:xfrm>
          <a:prstGeom prst="rect">
            <a:avLst/>
          </a:prstGeom>
        </p:spPr>
        <p:txBody>
          <a:bodyPr>
            <a:normAutofit lnSpcReduction="10000"/>
          </a:bodyPr>
          <a:lstStyle/>
          <a:p>
            <a:r>
              <a:rPr lang="en-US" sz="2400" dirty="0" smtClean="0"/>
              <a:t>Sustained industry-leading employee safety performance</a:t>
            </a:r>
          </a:p>
          <a:p>
            <a:r>
              <a:rPr lang="en-US" sz="2400" dirty="0" smtClean="0"/>
              <a:t>Receives CAPP Stewardship Award for Safety Program</a:t>
            </a:r>
          </a:p>
          <a:p>
            <a:r>
              <a:rPr lang="en-US" sz="2400" dirty="0" smtClean="0"/>
              <a:t>Put safety of people on its number one priority</a:t>
            </a:r>
          </a:p>
          <a:p>
            <a:r>
              <a:rPr lang="en-US" sz="2400" dirty="0" smtClean="0"/>
              <a:t>Committed to developing resources responsibly and minimizing the impact on the air, land and water</a:t>
            </a:r>
          </a:p>
          <a:p>
            <a:r>
              <a:rPr lang="en-US" sz="2400" dirty="0" smtClean="0"/>
              <a:t>More than 95% of produced water is treated and recycled for steam production at Cold Lake production facility</a:t>
            </a:r>
          </a:p>
          <a:p>
            <a:r>
              <a:rPr lang="en-US" sz="2400" dirty="0" smtClean="0"/>
              <a:t>Fined $195K for environmental violations at its facilities in Norman Wells, N.W.T. in 2011</a:t>
            </a:r>
          </a:p>
        </p:txBody>
      </p:sp>
    </p:spTree>
    <p:extLst>
      <p:ext uri="{BB962C8B-B14F-4D97-AF65-F5344CB8AC3E}">
        <p14:creationId xmlns:p14="http://schemas.microsoft.com/office/powerpoint/2010/main" val="14978513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27"/>
            <a:ext cx="7620000" cy="755573"/>
          </a:xfrm>
        </p:spPr>
        <p:txBody>
          <a:bodyPr>
            <a:normAutofit/>
          </a:bodyPr>
          <a:lstStyle/>
          <a:p>
            <a:r>
              <a:rPr lang="en-US" dirty="0" smtClean="0"/>
              <a:t>International Commodity Prices</a:t>
            </a:r>
            <a:endParaRPr lang="en-CA"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8200" y="3352800"/>
            <a:ext cx="4419599" cy="2857682"/>
          </a:xfrm>
          <a:prstGeom prst="rect">
            <a:avLst/>
          </a:prstGeom>
        </p:spPr>
      </p:pic>
      <p:sp>
        <p:nvSpPr>
          <p:cNvPr id="6" name="TextBox 5"/>
          <p:cNvSpPr txBox="1"/>
          <p:nvPr/>
        </p:nvSpPr>
        <p:spPr>
          <a:xfrm>
            <a:off x="4648200" y="6324600"/>
            <a:ext cx="3886200" cy="646331"/>
          </a:xfrm>
          <a:prstGeom prst="rect">
            <a:avLst/>
          </a:prstGeom>
          <a:noFill/>
        </p:spPr>
        <p:txBody>
          <a:bodyPr wrap="square" rtlCol="0">
            <a:spAutoFit/>
          </a:bodyPr>
          <a:lstStyle/>
          <a:p>
            <a:r>
              <a:rPr lang="en-US" dirty="0" smtClean="0"/>
              <a:t>Source: Bloomberg, As of Nov. 1, 2012</a:t>
            </a:r>
          </a:p>
          <a:p>
            <a:r>
              <a:rPr lang="en-US" dirty="0"/>
              <a:t> </a:t>
            </a:r>
            <a:r>
              <a:rPr lang="en-US" dirty="0" smtClean="0"/>
              <a:t>            </a:t>
            </a:r>
            <a:endParaRPr lang="en-US" dirty="0"/>
          </a:p>
        </p:txBody>
      </p:sp>
      <p:sp>
        <p:nvSpPr>
          <p:cNvPr id="3" name="TextBox 2"/>
          <p:cNvSpPr txBox="1"/>
          <p:nvPr/>
        </p:nvSpPr>
        <p:spPr>
          <a:xfrm>
            <a:off x="152400" y="996077"/>
            <a:ext cx="6019800" cy="4524315"/>
          </a:xfrm>
          <a:prstGeom prst="rect">
            <a:avLst/>
          </a:prstGeom>
          <a:noFill/>
        </p:spPr>
        <p:txBody>
          <a:bodyPr wrap="square" rtlCol="0">
            <a:spAutoFit/>
          </a:bodyPr>
          <a:lstStyle/>
          <a:p>
            <a:pPr>
              <a:lnSpc>
                <a:spcPct val="150000"/>
              </a:lnSpc>
            </a:pPr>
            <a:r>
              <a:rPr lang="en-US" sz="2400" dirty="0" smtClean="0"/>
              <a:t>Determined by the Marketplace, and  Affected by :</a:t>
            </a:r>
          </a:p>
          <a:p>
            <a:pPr marL="285750" indent="-285750">
              <a:lnSpc>
                <a:spcPct val="150000"/>
              </a:lnSpc>
              <a:buFont typeface="Arial" pitchFamily="34" charset="0"/>
              <a:buChar char="•"/>
            </a:pPr>
            <a:r>
              <a:rPr lang="en-US" sz="2400" dirty="0" smtClean="0"/>
              <a:t>Global and Regional Demand/Supply Balances</a:t>
            </a:r>
          </a:p>
          <a:p>
            <a:pPr marL="285750" indent="-285750">
              <a:lnSpc>
                <a:spcPct val="150000"/>
              </a:lnSpc>
              <a:buFont typeface="Arial" pitchFamily="34" charset="0"/>
              <a:buChar char="•"/>
            </a:pPr>
            <a:r>
              <a:rPr lang="en-US" sz="2400" dirty="0"/>
              <a:t>Inventory </a:t>
            </a:r>
            <a:r>
              <a:rPr lang="en-US" sz="2400" dirty="0" smtClean="0"/>
              <a:t>Levels</a:t>
            </a:r>
            <a:endParaRPr lang="en-US" sz="2400" dirty="0"/>
          </a:p>
          <a:p>
            <a:pPr marL="285750" indent="-285750">
              <a:lnSpc>
                <a:spcPct val="150000"/>
              </a:lnSpc>
              <a:buFont typeface="Arial" pitchFamily="34" charset="0"/>
              <a:buChar char="•"/>
            </a:pPr>
            <a:r>
              <a:rPr lang="en-US" sz="2400" dirty="0"/>
              <a:t>Refinery </a:t>
            </a:r>
            <a:r>
              <a:rPr lang="en-US" sz="2400" dirty="0" smtClean="0"/>
              <a:t>Operations</a:t>
            </a:r>
            <a:endParaRPr lang="en-US" sz="2400" dirty="0"/>
          </a:p>
          <a:p>
            <a:pPr marL="285750" indent="-285750">
              <a:lnSpc>
                <a:spcPct val="150000"/>
              </a:lnSpc>
              <a:buFont typeface="Arial" pitchFamily="34" charset="0"/>
              <a:buChar char="•"/>
            </a:pPr>
            <a:r>
              <a:rPr lang="en-US" sz="2400" dirty="0"/>
              <a:t>Import/Export Balances</a:t>
            </a:r>
          </a:p>
          <a:p>
            <a:pPr marL="285750" indent="-285750">
              <a:lnSpc>
                <a:spcPct val="150000"/>
              </a:lnSpc>
              <a:buFont typeface="Arial" pitchFamily="34" charset="0"/>
              <a:buChar char="•"/>
            </a:pPr>
            <a:r>
              <a:rPr lang="en-US" sz="2400" dirty="0"/>
              <a:t>Currency Fluctuations</a:t>
            </a:r>
          </a:p>
          <a:p>
            <a:pPr marL="285750" indent="-285750">
              <a:lnSpc>
                <a:spcPct val="150000"/>
              </a:lnSpc>
              <a:buFont typeface="Arial" pitchFamily="34" charset="0"/>
              <a:buChar char="•"/>
            </a:pPr>
            <a:r>
              <a:rPr lang="en-US" sz="2400" dirty="0" smtClean="0"/>
              <a:t>Transportation Logistics</a:t>
            </a:r>
            <a:endParaRPr lang="en-US" sz="2400" dirty="0"/>
          </a:p>
          <a:p>
            <a:pPr marL="285750" indent="-285750">
              <a:lnSpc>
                <a:spcPct val="150000"/>
              </a:lnSpc>
              <a:buFont typeface="Arial" pitchFamily="34" charset="0"/>
              <a:buChar char="•"/>
            </a:pPr>
            <a:r>
              <a:rPr lang="en-US" sz="2400" dirty="0" smtClean="0"/>
              <a:t>Seasonality </a:t>
            </a:r>
            <a:r>
              <a:rPr lang="en-US" sz="2400" dirty="0"/>
              <a:t>and Weather</a:t>
            </a:r>
          </a:p>
        </p:txBody>
      </p:sp>
      <p:cxnSp>
        <p:nvCxnSpPr>
          <p:cNvPr id="7" name="Straight Connector 6"/>
          <p:cNvCxnSpPr/>
          <p:nvPr/>
        </p:nvCxnSpPr>
        <p:spPr>
          <a:xfrm>
            <a:off x="6732240" y="4203776"/>
            <a:ext cx="3600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60495" y="4437112"/>
            <a:ext cx="33178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840252" y="4797152"/>
            <a:ext cx="25202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22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696200" cy="868362"/>
          </a:xfrm>
        </p:spPr>
        <p:txBody>
          <a:bodyPr/>
          <a:lstStyle/>
          <a:p>
            <a:r>
              <a:rPr lang="en-US" dirty="0" smtClean="0"/>
              <a:t>Exports</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4100365310"/>
              </p:ext>
            </p:extLst>
          </p:nvPr>
        </p:nvGraphicFramePr>
        <p:xfrm>
          <a:off x="1033220" y="1828800"/>
          <a:ext cx="7086600" cy="2494280"/>
        </p:xfrm>
        <a:graphic>
          <a:graphicData uri="http://schemas.openxmlformats.org/drawingml/2006/table">
            <a:tbl>
              <a:tblPr firstRow="1" bandRow="1">
                <a:tableStyleId>{5C22544A-7EE6-4342-B048-85BDC9FD1C3A}</a:tableStyleId>
              </a:tblPr>
              <a:tblGrid>
                <a:gridCol w="4240530"/>
                <a:gridCol w="864870"/>
                <a:gridCol w="914400"/>
                <a:gridCol w="1066800"/>
              </a:tblGrid>
              <a:tr h="370840">
                <a:tc>
                  <a:txBody>
                    <a:bodyPr/>
                    <a:lstStyle/>
                    <a:p>
                      <a:r>
                        <a:rPr lang="en-US" dirty="0" smtClean="0"/>
                        <a:t>Export sales (includes to the US), as follows:</a:t>
                      </a:r>
                    </a:p>
                    <a:p>
                      <a:r>
                        <a:rPr lang="en-US" dirty="0" smtClean="0"/>
                        <a:t>Millions</a:t>
                      </a:r>
                      <a:r>
                        <a:rPr lang="en-US" baseline="0" dirty="0" smtClean="0"/>
                        <a:t> of dollars</a:t>
                      </a:r>
                      <a:endParaRPr lang="en-US" dirty="0"/>
                    </a:p>
                  </a:txBody>
                  <a:tcPr/>
                </a:tc>
                <a:tc>
                  <a:txBody>
                    <a:bodyPr/>
                    <a:lstStyle/>
                    <a:p>
                      <a:r>
                        <a:rPr lang="en-US" dirty="0" smtClean="0"/>
                        <a:t>2011</a:t>
                      </a:r>
                      <a:endParaRPr lang="en-US" dirty="0"/>
                    </a:p>
                  </a:txBody>
                  <a:tcPr/>
                </a:tc>
                <a:tc>
                  <a:txBody>
                    <a:bodyPr/>
                    <a:lstStyle/>
                    <a:p>
                      <a:r>
                        <a:rPr lang="en-US" dirty="0" smtClean="0"/>
                        <a:t>2010</a:t>
                      </a:r>
                      <a:endParaRPr lang="en-US" dirty="0"/>
                    </a:p>
                  </a:txBody>
                  <a:tcPr/>
                </a:tc>
                <a:tc>
                  <a:txBody>
                    <a:bodyPr/>
                    <a:lstStyle/>
                    <a:p>
                      <a:r>
                        <a:rPr lang="en-US" dirty="0" smtClean="0"/>
                        <a:t>2009</a:t>
                      </a:r>
                      <a:endParaRPr lang="en-US" dirty="0"/>
                    </a:p>
                  </a:txBody>
                  <a:tcPr/>
                </a:tc>
              </a:tr>
              <a:tr h="370840">
                <a:tc>
                  <a:txBody>
                    <a:bodyPr/>
                    <a:lstStyle/>
                    <a:p>
                      <a:r>
                        <a:rPr lang="en-US" dirty="0" smtClean="0"/>
                        <a:t>Upstream</a:t>
                      </a:r>
                      <a:endParaRPr lang="en-US" dirty="0"/>
                    </a:p>
                  </a:txBody>
                  <a:tcPr/>
                </a:tc>
                <a:tc>
                  <a:txBody>
                    <a:bodyPr/>
                    <a:lstStyle/>
                    <a:p>
                      <a:r>
                        <a:rPr lang="en-US" dirty="0" smtClean="0"/>
                        <a:t>2,180</a:t>
                      </a:r>
                      <a:endParaRPr lang="en-US" dirty="0"/>
                    </a:p>
                  </a:txBody>
                  <a:tcPr/>
                </a:tc>
                <a:tc>
                  <a:txBody>
                    <a:bodyPr/>
                    <a:lstStyle/>
                    <a:p>
                      <a:r>
                        <a:rPr lang="en-US" dirty="0" smtClean="0"/>
                        <a:t>1,759</a:t>
                      </a:r>
                      <a:endParaRPr lang="en-US" dirty="0"/>
                    </a:p>
                  </a:txBody>
                  <a:tcPr/>
                </a:tc>
                <a:tc>
                  <a:txBody>
                    <a:bodyPr/>
                    <a:lstStyle/>
                    <a:p>
                      <a:r>
                        <a:rPr lang="en-US" dirty="0" smtClean="0"/>
                        <a:t>1,671</a:t>
                      </a:r>
                      <a:endParaRPr lang="en-US" dirty="0"/>
                    </a:p>
                  </a:txBody>
                  <a:tcPr/>
                </a:tc>
              </a:tr>
              <a:tr h="370840">
                <a:tc>
                  <a:txBody>
                    <a:bodyPr/>
                    <a:lstStyle/>
                    <a:p>
                      <a:r>
                        <a:rPr lang="en-US" dirty="0" smtClean="0"/>
                        <a:t>Downstream</a:t>
                      </a:r>
                      <a:endParaRPr lang="en-US" dirty="0"/>
                    </a:p>
                  </a:txBody>
                  <a:tcPr/>
                </a:tc>
                <a:tc>
                  <a:txBody>
                    <a:bodyPr/>
                    <a:lstStyle/>
                    <a:p>
                      <a:r>
                        <a:rPr lang="en-US" dirty="0" smtClean="0"/>
                        <a:t>1,172</a:t>
                      </a:r>
                      <a:endParaRPr lang="en-US" dirty="0"/>
                    </a:p>
                  </a:txBody>
                  <a:tcPr/>
                </a:tc>
                <a:tc>
                  <a:txBody>
                    <a:bodyPr/>
                    <a:lstStyle/>
                    <a:p>
                      <a:r>
                        <a:rPr lang="en-US" dirty="0" smtClean="0"/>
                        <a:t>1,227</a:t>
                      </a:r>
                      <a:endParaRPr lang="en-US" dirty="0"/>
                    </a:p>
                  </a:txBody>
                  <a:tcPr/>
                </a:tc>
                <a:tc>
                  <a:txBody>
                    <a:bodyPr/>
                    <a:lstStyle/>
                    <a:p>
                      <a:r>
                        <a:rPr lang="en-US" dirty="0" smtClean="0"/>
                        <a:t>1,266</a:t>
                      </a:r>
                      <a:endParaRPr lang="en-US" dirty="0"/>
                    </a:p>
                  </a:txBody>
                  <a:tcPr/>
                </a:tc>
              </a:tr>
              <a:tr h="370840">
                <a:tc>
                  <a:txBody>
                    <a:bodyPr/>
                    <a:lstStyle/>
                    <a:p>
                      <a:r>
                        <a:rPr lang="en-US" dirty="0" smtClean="0"/>
                        <a:t>Chemical</a:t>
                      </a:r>
                      <a:endParaRPr lang="en-US" dirty="0"/>
                    </a:p>
                  </a:txBody>
                  <a:tcPr/>
                </a:tc>
                <a:tc>
                  <a:txBody>
                    <a:bodyPr/>
                    <a:lstStyle/>
                    <a:p>
                      <a:r>
                        <a:rPr lang="en-US" dirty="0" smtClean="0"/>
                        <a:t>823</a:t>
                      </a:r>
                      <a:endParaRPr lang="en-US" dirty="0"/>
                    </a:p>
                  </a:txBody>
                  <a:tcPr/>
                </a:tc>
                <a:tc>
                  <a:txBody>
                    <a:bodyPr/>
                    <a:lstStyle/>
                    <a:p>
                      <a:r>
                        <a:rPr lang="en-US" dirty="0" smtClean="0"/>
                        <a:t>664</a:t>
                      </a:r>
                      <a:endParaRPr lang="en-US" dirty="0"/>
                    </a:p>
                  </a:txBody>
                  <a:tcPr/>
                </a:tc>
                <a:tc>
                  <a:txBody>
                    <a:bodyPr/>
                    <a:lstStyle/>
                    <a:p>
                      <a:r>
                        <a:rPr lang="en-US" dirty="0" smtClean="0"/>
                        <a:t>518</a:t>
                      </a:r>
                      <a:endParaRPr lang="en-US" dirty="0"/>
                    </a:p>
                  </a:txBody>
                  <a:tcPr/>
                </a:tc>
              </a:tr>
              <a:tr h="370840">
                <a:tc>
                  <a:txBody>
                    <a:bodyPr/>
                    <a:lstStyle/>
                    <a:p>
                      <a:r>
                        <a:rPr lang="en-US" dirty="0" smtClean="0"/>
                        <a:t>Total export sales</a:t>
                      </a:r>
                      <a:endParaRPr lang="en-US" dirty="0"/>
                    </a:p>
                  </a:txBody>
                  <a:tcPr/>
                </a:tc>
                <a:tc>
                  <a:txBody>
                    <a:bodyPr/>
                    <a:lstStyle/>
                    <a:p>
                      <a:r>
                        <a:rPr lang="en-US" dirty="0" smtClean="0"/>
                        <a:t>4,175</a:t>
                      </a:r>
                      <a:endParaRPr lang="en-US" dirty="0"/>
                    </a:p>
                  </a:txBody>
                  <a:tcPr/>
                </a:tc>
                <a:tc>
                  <a:txBody>
                    <a:bodyPr/>
                    <a:lstStyle/>
                    <a:p>
                      <a:r>
                        <a:rPr lang="en-US" dirty="0" smtClean="0"/>
                        <a:t>3,650</a:t>
                      </a:r>
                      <a:endParaRPr lang="en-US" dirty="0"/>
                    </a:p>
                  </a:txBody>
                  <a:tcPr/>
                </a:tc>
                <a:tc>
                  <a:txBody>
                    <a:bodyPr/>
                    <a:lstStyle/>
                    <a:p>
                      <a:r>
                        <a:rPr lang="en-US" dirty="0" smtClean="0"/>
                        <a:t>3,455</a:t>
                      </a:r>
                      <a:endParaRPr lang="en-US" dirty="0"/>
                    </a:p>
                  </a:txBody>
                  <a:tcPr/>
                </a:tc>
              </a:tr>
              <a:tr h="370840">
                <a:tc>
                  <a:txBody>
                    <a:bodyPr/>
                    <a:lstStyle/>
                    <a:p>
                      <a:r>
                        <a:rPr lang="en-US" dirty="0" smtClean="0"/>
                        <a:t>%</a:t>
                      </a:r>
                      <a:r>
                        <a:rPr lang="en-US" baseline="0" dirty="0" smtClean="0"/>
                        <a:t> of Total sales</a:t>
                      </a:r>
                      <a:endParaRPr lang="en-US" dirty="0"/>
                    </a:p>
                  </a:txBody>
                  <a:tcPr/>
                </a:tc>
                <a:tc>
                  <a:txBody>
                    <a:bodyPr/>
                    <a:lstStyle/>
                    <a:p>
                      <a:r>
                        <a:rPr lang="en-US" dirty="0" smtClean="0"/>
                        <a:t>15.85%</a:t>
                      </a:r>
                      <a:endParaRPr lang="en-US" dirty="0"/>
                    </a:p>
                  </a:txBody>
                  <a:tcPr/>
                </a:tc>
                <a:tc>
                  <a:txBody>
                    <a:bodyPr/>
                    <a:lstStyle/>
                    <a:p>
                      <a:r>
                        <a:rPr lang="en-US" dirty="0" smtClean="0"/>
                        <a:t>17.07%</a:t>
                      </a:r>
                      <a:endParaRPr lang="en-US" dirty="0"/>
                    </a:p>
                  </a:txBody>
                  <a:tcPr/>
                </a:tc>
                <a:tc>
                  <a:txBody>
                    <a:bodyPr/>
                    <a:lstStyle/>
                    <a:p>
                      <a:r>
                        <a:rPr lang="en-US" dirty="0" smtClean="0"/>
                        <a:t>18.85%</a:t>
                      </a:r>
                      <a:endParaRPr lang="en-US" dirty="0"/>
                    </a:p>
                  </a:txBody>
                  <a:tcPr/>
                </a:tc>
              </a:tr>
            </a:tbl>
          </a:graphicData>
        </a:graphic>
      </p:graphicFrame>
      <p:sp>
        <p:nvSpPr>
          <p:cNvPr id="5" name="TextBox 4"/>
          <p:cNvSpPr txBox="1"/>
          <p:nvPr/>
        </p:nvSpPr>
        <p:spPr>
          <a:xfrm>
            <a:off x="1066800" y="4953000"/>
            <a:ext cx="4648200" cy="369332"/>
          </a:xfrm>
          <a:prstGeom prst="rect">
            <a:avLst/>
          </a:prstGeom>
          <a:noFill/>
        </p:spPr>
        <p:txBody>
          <a:bodyPr wrap="square" rtlCol="0">
            <a:spAutoFit/>
          </a:bodyPr>
          <a:lstStyle/>
          <a:p>
            <a:r>
              <a:rPr lang="en-US" dirty="0" smtClean="0"/>
              <a:t>Source:  2011 Annual Financial Statements</a:t>
            </a:r>
            <a:endParaRPr lang="en-US" dirty="0"/>
          </a:p>
        </p:txBody>
      </p:sp>
    </p:spTree>
    <p:extLst>
      <p:ext uri="{BB962C8B-B14F-4D97-AF65-F5344CB8AC3E}">
        <p14:creationId xmlns:p14="http://schemas.microsoft.com/office/powerpoint/2010/main" val="38565130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2288"/>
            <a:ext cx="7543800" cy="756761"/>
          </a:xfrm>
        </p:spPr>
        <p:txBody>
          <a:bodyPr/>
          <a:lstStyle/>
          <a:p>
            <a:r>
              <a:rPr lang="en-US" dirty="0" smtClean="0"/>
              <a:t>CAD/USD exchange rate</a:t>
            </a:r>
            <a:endParaRPr lang="en-CA" dirty="0"/>
          </a:p>
        </p:txBody>
      </p:sp>
      <p:sp>
        <p:nvSpPr>
          <p:cNvPr id="3" name="TextBox 2"/>
          <p:cNvSpPr txBox="1"/>
          <p:nvPr/>
        </p:nvSpPr>
        <p:spPr>
          <a:xfrm>
            <a:off x="5718958" y="889337"/>
            <a:ext cx="3429000" cy="1015663"/>
          </a:xfrm>
          <a:prstGeom prst="rect">
            <a:avLst/>
          </a:prstGeom>
          <a:noFill/>
        </p:spPr>
        <p:txBody>
          <a:bodyPr wrap="square" rtlCol="0">
            <a:spAutoFit/>
          </a:bodyPr>
          <a:lstStyle/>
          <a:p>
            <a:r>
              <a:rPr lang="en-US" sz="2400" b="1" dirty="0" smtClean="0"/>
              <a:t>1 CAD = 1.0035 USD</a:t>
            </a:r>
          </a:p>
          <a:p>
            <a:r>
              <a:rPr lang="en-US" dirty="0" smtClean="0"/>
              <a:t>Source: Yahoo Finance, As of Nov. 5, 2012</a:t>
            </a:r>
            <a:endParaRPr lang="en-US" dirty="0"/>
          </a:p>
        </p:txBody>
      </p:sp>
      <p:pic>
        <p:nvPicPr>
          <p:cNvPr id="3075" name="Picture 3" descr="C:\Users\jmc29\Desktop\ss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1" y="4050385"/>
            <a:ext cx="4933951" cy="27908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mc29\Desktop\ee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3" y="990600"/>
            <a:ext cx="4962525" cy="28384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152400" y="1905000"/>
            <a:ext cx="4800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52400" y="5334000"/>
            <a:ext cx="4724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55919" y="3424982"/>
            <a:ext cx="2019300" cy="400110"/>
          </a:xfrm>
          <a:prstGeom prst="rect">
            <a:avLst/>
          </a:prstGeom>
          <a:noFill/>
        </p:spPr>
        <p:txBody>
          <a:bodyPr wrap="square" rtlCol="0">
            <a:spAutoFit/>
          </a:bodyPr>
          <a:lstStyle/>
          <a:p>
            <a:r>
              <a:rPr lang="en-US" sz="2000" dirty="0" smtClean="0"/>
              <a:t>5-Year Trend</a:t>
            </a:r>
            <a:endParaRPr lang="en-US" sz="2000" dirty="0"/>
          </a:p>
        </p:txBody>
      </p:sp>
      <p:sp>
        <p:nvSpPr>
          <p:cNvPr id="13" name="TextBox 12"/>
          <p:cNvSpPr txBox="1"/>
          <p:nvPr/>
        </p:nvSpPr>
        <p:spPr>
          <a:xfrm>
            <a:off x="5055919" y="6262255"/>
            <a:ext cx="1905000" cy="400110"/>
          </a:xfrm>
          <a:prstGeom prst="rect">
            <a:avLst/>
          </a:prstGeom>
          <a:noFill/>
        </p:spPr>
        <p:txBody>
          <a:bodyPr wrap="square" rtlCol="0">
            <a:spAutoFit/>
          </a:bodyPr>
          <a:lstStyle/>
          <a:p>
            <a:r>
              <a:rPr lang="en-US" sz="2000" dirty="0" smtClean="0"/>
              <a:t>1-Year Trend</a:t>
            </a:r>
            <a:endParaRPr lang="en-US" sz="2000" dirty="0"/>
          </a:p>
        </p:txBody>
      </p:sp>
    </p:spTree>
    <p:extLst>
      <p:ext uri="{BB962C8B-B14F-4D97-AF65-F5344CB8AC3E}">
        <p14:creationId xmlns:p14="http://schemas.microsoft.com/office/powerpoint/2010/main" val="25455615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467600" cy="762000"/>
          </a:xfrm>
        </p:spPr>
        <p:txBody>
          <a:bodyPr/>
          <a:lstStyle/>
          <a:p>
            <a:r>
              <a:rPr lang="en-US" dirty="0" smtClean="0"/>
              <a:t>Commodity price charts</a:t>
            </a:r>
            <a:endParaRPr lang="en-US" dirty="0"/>
          </a:p>
        </p:txBody>
      </p:sp>
      <p:pic>
        <p:nvPicPr>
          <p:cNvPr id="2050" name="Picture 2" descr="C:\Users\jmc29\Desktop\s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54" y="914400"/>
            <a:ext cx="4962989"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mc29\Desktop\dd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53" y="3855431"/>
            <a:ext cx="4962989" cy="24326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mc29\Desktop\kk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059" y="3637998"/>
            <a:ext cx="2602522" cy="265005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mc29\Desktop\ee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1478" y="938939"/>
            <a:ext cx="2602522" cy="25907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868" y="6400800"/>
            <a:ext cx="3924946" cy="646331"/>
          </a:xfrm>
          <a:prstGeom prst="rect">
            <a:avLst/>
          </a:prstGeom>
          <a:noFill/>
        </p:spPr>
        <p:txBody>
          <a:bodyPr wrap="square" rtlCol="0">
            <a:spAutoFit/>
          </a:bodyPr>
          <a:lstStyle/>
          <a:p>
            <a:r>
              <a:rPr lang="en-US" dirty="0" smtClean="0"/>
              <a:t>Source: Oil-Price.net</a:t>
            </a:r>
            <a:r>
              <a:rPr lang="en-US" dirty="0"/>
              <a:t>, As of Nov. </a:t>
            </a:r>
            <a:r>
              <a:rPr lang="en-US" dirty="0" smtClean="0"/>
              <a:t>5, </a:t>
            </a:r>
            <a:r>
              <a:rPr lang="en-US" dirty="0"/>
              <a:t>2012</a:t>
            </a:r>
          </a:p>
          <a:p>
            <a:endParaRPr lang="en-US" dirty="0"/>
          </a:p>
        </p:txBody>
      </p:sp>
    </p:spTree>
    <p:extLst>
      <p:ext uri="{BB962C8B-B14F-4D97-AF65-F5344CB8AC3E}">
        <p14:creationId xmlns:p14="http://schemas.microsoft.com/office/powerpoint/2010/main" val="12774062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792162"/>
          </a:xfrm>
        </p:spPr>
        <p:txBody>
          <a:bodyPr/>
          <a:lstStyle/>
          <a:p>
            <a:r>
              <a:rPr lang="en-US" dirty="0" smtClean="0"/>
              <a:t>Production &amp; sales</a:t>
            </a:r>
            <a:endParaRPr lang="en-CA" dirty="0"/>
          </a:p>
        </p:txBody>
      </p:sp>
      <p:pic>
        <p:nvPicPr>
          <p:cNvPr id="2050" name="Picture 2" descr="C:\Users\jmc29\Desktop\h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6400"/>
            <a:ext cx="9134168" cy="26703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mc29\Desktop\s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876800"/>
            <a:ext cx="9134168" cy="135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45930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realizations</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1981200"/>
            <a:ext cx="9256196" cy="1905000"/>
          </a:xfrm>
          <a:prstGeom prst="rect">
            <a:avLst/>
          </a:prstGeom>
        </p:spPr>
      </p:pic>
    </p:spTree>
    <p:extLst>
      <p:ext uri="{BB962C8B-B14F-4D97-AF65-F5344CB8AC3E}">
        <p14:creationId xmlns:p14="http://schemas.microsoft.com/office/powerpoint/2010/main" val="210688104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639762"/>
          </a:xfrm>
        </p:spPr>
        <p:txBody>
          <a:bodyPr/>
          <a:lstStyle/>
          <a:p>
            <a:r>
              <a:rPr lang="en-US" dirty="0" smtClean="0"/>
              <a:t>Market risks and other uncertainties</a:t>
            </a:r>
            <a:endParaRPr lang="en-CA" dirty="0"/>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292" y="2667000"/>
            <a:ext cx="9101371" cy="2667000"/>
          </a:xfrm>
          <a:prstGeom prst="rect">
            <a:avLst/>
          </a:prstGeom>
        </p:spPr>
      </p:pic>
      <p:sp>
        <p:nvSpPr>
          <p:cNvPr id="3" name="TextBox 2"/>
          <p:cNvSpPr txBox="1"/>
          <p:nvPr/>
        </p:nvSpPr>
        <p:spPr>
          <a:xfrm>
            <a:off x="211810" y="1143000"/>
            <a:ext cx="8610600" cy="1200329"/>
          </a:xfrm>
          <a:prstGeom prst="rect">
            <a:avLst/>
          </a:prstGeom>
          <a:noFill/>
        </p:spPr>
        <p:txBody>
          <a:bodyPr wrap="square" rtlCol="0">
            <a:spAutoFit/>
          </a:bodyPr>
          <a:lstStyle/>
          <a:p>
            <a:r>
              <a:rPr lang="en-US" sz="2400" dirty="0" smtClean="0"/>
              <a:t>Imperial’s potential exposure to commodity price and margin and Canadian/U.S. dollar exchange rate fluctuations is summarized in the earnings sensitivities table below:</a:t>
            </a:r>
            <a:endParaRPr lang="en-US" sz="2400" dirty="0"/>
          </a:p>
        </p:txBody>
      </p:sp>
      <p:sp>
        <p:nvSpPr>
          <p:cNvPr id="6" name="TextBox 5"/>
          <p:cNvSpPr txBox="1"/>
          <p:nvPr/>
        </p:nvSpPr>
        <p:spPr>
          <a:xfrm>
            <a:off x="8717" y="5791200"/>
            <a:ext cx="9135283" cy="892552"/>
          </a:xfrm>
          <a:prstGeom prst="rect">
            <a:avLst/>
          </a:prstGeom>
          <a:noFill/>
        </p:spPr>
        <p:txBody>
          <a:bodyPr wrap="square" rtlCol="0">
            <a:spAutoFit/>
          </a:bodyPr>
          <a:lstStyle/>
          <a:p>
            <a:pPr marL="342900" indent="-342900">
              <a:buFont typeface="Wingdings" pitchFamily="2" charset="2"/>
              <a:buChar char="Ø"/>
            </a:pPr>
            <a:r>
              <a:rPr lang="en-US" sz="2600" dirty="0" smtClean="0"/>
              <a:t>Imperial does not use derivative markets to speculate or hedge future directions</a:t>
            </a:r>
            <a:endParaRPr lang="en-US" sz="2600" dirty="0"/>
          </a:p>
        </p:txBody>
      </p:sp>
    </p:spTree>
    <p:extLst>
      <p:ext uri="{BB962C8B-B14F-4D97-AF65-F5344CB8AC3E}">
        <p14:creationId xmlns:p14="http://schemas.microsoft.com/office/powerpoint/2010/main" val="14359070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4032</TotalTime>
  <Words>7316</Words>
  <Application>Microsoft Office PowerPoint</Application>
  <PresentationFormat>On-screen Show (4:3)</PresentationFormat>
  <Paragraphs>946</Paragraphs>
  <Slides>190</Slides>
  <Notes>79</Notes>
  <HiddenSlides>0</HiddenSlides>
  <MMClips>0</MMClips>
  <ScaleCrop>false</ScaleCrop>
  <HeadingPairs>
    <vt:vector size="4" baseType="variant">
      <vt:variant>
        <vt:lpstr>Theme</vt:lpstr>
      </vt:variant>
      <vt:variant>
        <vt:i4>4</vt:i4>
      </vt:variant>
      <vt:variant>
        <vt:lpstr>Slide Titles</vt:lpstr>
      </vt:variant>
      <vt:variant>
        <vt:i4>190</vt:i4>
      </vt:variant>
    </vt:vector>
  </HeadingPairs>
  <TitlesOfParts>
    <vt:vector size="194" baseType="lpstr">
      <vt:lpstr>Flow</vt:lpstr>
      <vt:lpstr>Austin</vt:lpstr>
      <vt:lpstr>Black</vt:lpstr>
      <vt:lpstr>Horizon</vt:lpstr>
      <vt:lpstr>Canadian Oil &amp; Gas</vt:lpstr>
      <vt:lpstr>Agenda</vt:lpstr>
      <vt:lpstr>Hydrocarbon and Fossil Fuel</vt:lpstr>
      <vt:lpstr>Definition of Crude Oil</vt:lpstr>
      <vt:lpstr>Conventional Vs Unconventional Crude Oil</vt:lpstr>
      <vt:lpstr>Definition of Natural Gas</vt:lpstr>
      <vt:lpstr>Conventional Gas Vs Unconventional Gas</vt:lpstr>
      <vt:lpstr>Types of Oil 1</vt:lpstr>
      <vt:lpstr>PowerPoint Presentation</vt:lpstr>
      <vt:lpstr>Types of Crude Oil 2</vt:lpstr>
      <vt:lpstr>Crude Oil &amp; Gas Industry Value Chain</vt:lpstr>
      <vt:lpstr>Upstream (Oil &amp; Gas)</vt:lpstr>
      <vt:lpstr>Midstream (Oil)</vt:lpstr>
      <vt:lpstr>Midstream (Gas)</vt:lpstr>
      <vt:lpstr>Downstream (Oil)</vt:lpstr>
      <vt:lpstr>Downstream (Gas)</vt:lpstr>
      <vt:lpstr>2011 Top 10 Oil Proved Reserves Countries</vt:lpstr>
      <vt:lpstr>Top world oil producers in 2011</vt:lpstr>
      <vt:lpstr>Top world oil consumers in 2011</vt:lpstr>
      <vt:lpstr>Top Oil Exporting Counties </vt:lpstr>
      <vt:lpstr>Top world oil net importers in 2011</vt:lpstr>
      <vt:lpstr>PowerPoint Presentation</vt:lpstr>
      <vt:lpstr>PowerPoint Presentation</vt:lpstr>
      <vt:lpstr>Canada Oil Demand</vt:lpstr>
      <vt:lpstr>PowerPoint Presentation</vt:lpstr>
      <vt:lpstr>PowerPoint Presentation</vt:lpstr>
      <vt:lpstr>World Event &amp; Oil Price</vt:lpstr>
      <vt:lpstr>Canada’s Seven Hydrocarbon Regions</vt:lpstr>
      <vt:lpstr>PowerPoint Presentation</vt:lpstr>
      <vt:lpstr>Natural Gas Reserved</vt:lpstr>
      <vt:lpstr>World Natural Gas Production (Billion Cubic Feet)</vt:lpstr>
      <vt:lpstr>Canada Natural Gas Production and Consumption (Billion Cubic Feet)</vt:lpstr>
      <vt:lpstr>World Natural Gas Consumption (Billion Cubic Feet)</vt:lpstr>
      <vt:lpstr>Canada Natural Gas Import and Export (Billion Cubic Feet)</vt:lpstr>
      <vt:lpstr>PowerPoint Presentation</vt:lpstr>
      <vt:lpstr>Canada’s Total Energy Consumption by Type</vt:lpstr>
      <vt:lpstr>Technology For Crude Oil</vt:lpstr>
      <vt:lpstr>Conventional Crude Oil</vt:lpstr>
      <vt:lpstr>Onshore &amp; Offshore Drilling</vt:lpstr>
      <vt:lpstr>Onshore Drilling</vt:lpstr>
      <vt:lpstr>                                  Offshore Drilling</vt:lpstr>
      <vt:lpstr>Unconventional: Oil sand</vt:lpstr>
      <vt:lpstr>Surface Mining and In-Situ</vt:lpstr>
      <vt:lpstr>Surface Mining</vt:lpstr>
      <vt:lpstr>Surface Mining: Strip Mining</vt:lpstr>
      <vt:lpstr>Surface Mining: Open pit</vt:lpstr>
      <vt:lpstr>Surface Mining: Mountain Top Removal</vt:lpstr>
      <vt:lpstr>In-Situ</vt:lpstr>
      <vt:lpstr>In-situ Technology: Steam Assisted Gravity Drainage (SAGD) </vt:lpstr>
      <vt:lpstr>In-situ Technology: Cyclic Steam Stimulation (CSS)  </vt:lpstr>
      <vt:lpstr>In-situ Technology: Toe-to-Heel Air Injection (THAI)</vt:lpstr>
      <vt:lpstr>In-situ Technology: VAPEX </vt:lpstr>
      <vt:lpstr>In-situ Technology: CHOPS</vt:lpstr>
      <vt:lpstr>Bitumen Upgrading</vt:lpstr>
      <vt:lpstr>Crude Oil Refineries</vt:lpstr>
      <vt:lpstr>Technology For  Natural Gas</vt:lpstr>
      <vt:lpstr>Drilling</vt:lpstr>
      <vt:lpstr>Hydraulic Fracturing</vt:lpstr>
      <vt:lpstr>Imperial Oil Ltd.</vt:lpstr>
      <vt:lpstr>Financial Snapshot</vt:lpstr>
      <vt:lpstr>Common share structure</vt:lpstr>
      <vt:lpstr>Dividend payout history</vt:lpstr>
      <vt:lpstr>Investor quick facts</vt:lpstr>
      <vt:lpstr>MAX Chart</vt:lpstr>
      <vt:lpstr>5 Year Chart</vt:lpstr>
      <vt:lpstr>1 Year Chart</vt:lpstr>
      <vt:lpstr>IMO vs. S&amp;P/TSX Composite– 10 Year</vt:lpstr>
      <vt:lpstr>IMO vs. S&amp;P/TSX Capped Energy– 5 Year</vt:lpstr>
      <vt:lpstr>IMO vs. S&amp;P/TSX Wght Oil &amp; Gas 1 Year</vt:lpstr>
      <vt:lpstr>Company Background</vt:lpstr>
      <vt:lpstr>Company Profile</vt:lpstr>
      <vt:lpstr>Business Segments</vt:lpstr>
      <vt:lpstr>Coast-to-Coast operations</vt:lpstr>
      <vt:lpstr>Upstream</vt:lpstr>
      <vt:lpstr>Exploring for oil and gas</vt:lpstr>
      <vt:lpstr>Upstream- Conventional Oil &amp; Gas</vt:lpstr>
      <vt:lpstr>Net proved Reserves</vt:lpstr>
      <vt:lpstr>Imperial’s Decade-Long Growth Strategy</vt:lpstr>
      <vt:lpstr>Producing Conventional Oil</vt:lpstr>
      <vt:lpstr>Upstream- natural gas</vt:lpstr>
      <vt:lpstr>Natural gas- opportunities</vt:lpstr>
      <vt:lpstr>Natural gas- opportunities</vt:lpstr>
      <vt:lpstr>Downstream Operations</vt:lpstr>
      <vt:lpstr>Downstream- Refineries</vt:lpstr>
      <vt:lpstr>Refineries- 2011</vt:lpstr>
      <vt:lpstr>Downstream-  Distribution and Marketing</vt:lpstr>
      <vt:lpstr>Chemical</vt:lpstr>
      <vt:lpstr>key energy projects </vt:lpstr>
      <vt:lpstr>key energy projects</vt:lpstr>
      <vt:lpstr>key energy projects</vt:lpstr>
      <vt:lpstr>Kearl Oil Sands Project</vt:lpstr>
      <vt:lpstr>Safety &amp; environment commitments</vt:lpstr>
      <vt:lpstr>International Commodity Prices</vt:lpstr>
      <vt:lpstr>Exports</vt:lpstr>
      <vt:lpstr>CAD/USD exchange rate</vt:lpstr>
      <vt:lpstr>Commodity price charts</vt:lpstr>
      <vt:lpstr>Production &amp; sales</vt:lpstr>
      <vt:lpstr>Average realizations</vt:lpstr>
      <vt:lpstr>Market risks and other uncertainties</vt:lpstr>
      <vt:lpstr>Market risks and other uncertainties</vt:lpstr>
      <vt:lpstr>Risk Management</vt:lpstr>
      <vt:lpstr>PowerPoint Presentation</vt:lpstr>
      <vt:lpstr>BUSINESS SEGMENTS STATEMENTS- annual </vt:lpstr>
      <vt:lpstr>Management</vt:lpstr>
      <vt:lpstr>PowerPoint Presentation</vt:lpstr>
      <vt:lpstr>PowerPoint Presentation</vt:lpstr>
      <vt:lpstr>PowerPoint Presentation</vt:lpstr>
      <vt:lpstr>Phil dranse</vt:lpstr>
      <vt:lpstr>Financial statements</vt:lpstr>
      <vt:lpstr>q3 Balance Sheet</vt:lpstr>
      <vt:lpstr>Annual Balance Sheet</vt:lpstr>
      <vt:lpstr>annual Income Statement</vt:lpstr>
      <vt:lpstr>Q3 Income Statement</vt:lpstr>
      <vt:lpstr>annual Cash Flow Statement</vt:lpstr>
      <vt:lpstr>q3 Cash Flow Statement</vt:lpstr>
      <vt:lpstr>Financial summary- Annual</vt:lpstr>
      <vt:lpstr>Recommendation</vt:lpstr>
      <vt:lpstr>PowerPoint Presentation</vt:lpstr>
      <vt:lpstr>Financial Snapshot</vt:lpstr>
      <vt:lpstr>Stock Performance – 1 year</vt:lpstr>
      <vt:lpstr>Stock Performance – 5 year</vt:lpstr>
      <vt:lpstr>Stock Performance – 10 year</vt:lpstr>
      <vt:lpstr>COS VS. S&amp;P/TSX Eq Wght Oil &amp; Gas</vt:lpstr>
      <vt:lpstr>PowerPoint Presentation</vt:lpstr>
      <vt:lpstr>Dividend History</vt:lpstr>
      <vt:lpstr>PowerPoint Presentation</vt:lpstr>
      <vt:lpstr>Company Overview</vt:lpstr>
      <vt:lpstr>SYNCRUDE HISTORY </vt:lpstr>
      <vt:lpstr>PowerPoint Presentation</vt:lpstr>
      <vt:lpstr>Syncrude Canada Ltd.</vt:lpstr>
      <vt:lpstr>Reserves and Resources</vt:lpstr>
      <vt:lpstr>Production Process</vt:lpstr>
      <vt:lpstr>Production Process</vt:lpstr>
      <vt:lpstr>Financial Highlights</vt:lpstr>
      <vt:lpstr>Production Results</vt:lpstr>
      <vt:lpstr>Management Team</vt:lpstr>
      <vt:lpstr>Management Team</vt:lpstr>
      <vt:lpstr>Management Team</vt:lpstr>
      <vt:lpstr>Management Team</vt:lpstr>
      <vt:lpstr>Q3 Balance Sheet</vt:lpstr>
      <vt:lpstr>2011 Consolidated Balance Sheet</vt:lpstr>
      <vt:lpstr>2011 Consolidated Income Statement</vt:lpstr>
      <vt:lpstr>2012 Q3 Income Statement</vt:lpstr>
      <vt:lpstr>2011 Cash Flow Statement</vt:lpstr>
      <vt:lpstr>2012 Q3 Cash Flow Statement</vt:lpstr>
      <vt:lpstr>Recommendation</vt:lpstr>
      <vt:lpstr>Suncor Energy</vt:lpstr>
      <vt:lpstr>Financial Snapshot</vt:lpstr>
      <vt:lpstr>Stock performance (Max chart)</vt:lpstr>
      <vt:lpstr>  5 Year Stock Performance</vt:lpstr>
      <vt:lpstr>  1 Year Stock Performance</vt:lpstr>
      <vt:lpstr>SU-T vs. Dow Jones industrial average</vt:lpstr>
      <vt:lpstr>Outstanding common shares</vt:lpstr>
      <vt:lpstr>Merger with Petro-Canada</vt:lpstr>
      <vt:lpstr>Merger with Petro-Canada</vt:lpstr>
      <vt:lpstr>Synergies Obtained through Merger</vt:lpstr>
      <vt:lpstr>Company profile</vt:lpstr>
      <vt:lpstr>Integrated Strategy</vt:lpstr>
      <vt:lpstr>Business Segments</vt:lpstr>
      <vt:lpstr>Segment information </vt:lpstr>
      <vt:lpstr>Segment information </vt:lpstr>
      <vt:lpstr>Oil sands</vt:lpstr>
      <vt:lpstr>Oil Sands Production in Canada</vt:lpstr>
      <vt:lpstr>Voyageur upgrader project</vt:lpstr>
      <vt:lpstr>Voyageur upgrader project</vt:lpstr>
      <vt:lpstr>Oil sands</vt:lpstr>
      <vt:lpstr>Oil sands</vt:lpstr>
      <vt:lpstr>Exploration and Production</vt:lpstr>
      <vt:lpstr>Exploration and Production</vt:lpstr>
      <vt:lpstr>Exploration and Production</vt:lpstr>
      <vt:lpstr>Refining and Marketing</vt:lpstr>
      <vt:lpstr>Refining and Marketing</vt:lpstr>
      <vt:lpstr>Refining and Marketing</vt:lpstr>
      <vt:lpstr>Corporate, Energy trading and Eliminations</vt:lpstr>
      <vt:lpstr>Corporate, Energy trading and Eliminations</vt:lpstr>
      <vt:lpstr>    Suncor’s Management</vt:lpstr>
      <vt:lpstr>PowerPoint Presentation</vt:lpstr>
      <vt:lpstr>PowerPoint Presentation</vt:lpstr>
      <vt:lpstr>Senior Executives</vt:lpstr>
      <vt:lpstr>     Suncor’s Financial Statements</vt:lpstr>
      <vt:lpstr>Financial Highlights (Annual)</vt:lpstr>
      <vt:lpstr>Financial Highlights (Quarterly)</vt:lpstr>
      <vt:lpstr>2012 Q3 Balance Sheet</vt:lpstr>
      <vt:lpstr>Consolidated Balance Sheets</vt:lpstr>
      <vt:lpstr>Consolidated Statement of Earnings</vt:lpstr>
      <vt:lpstr>2012 Q3 Statement of Earnings </vt:lpstr>
      <vt:lpstr>Consolidated Statements of Cash Flows</vt:lpstr>
      <vt:lpstr>Capital Expenditure</vt:lpstr>
      <vt:lpstr>2012 Q3 Statements of Cash Flows</vt:lpstr>
      <vt:lpstr>Recommendation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Oil &amp; Gas</dc:title>
  <dc:creator>User</dc:creator>
  <cp:lastModifiedBy>gp</cp:lastModifiedBy>
  <cp:revision>345</cp:revision>
  <dcterms:created xsi:type="dcterms:W3CDTF">2006-08-16T00:00:00Z</dcterms:created>
  <dcterms:modified xsi:type="dcterms:W3CDTF">2012-11-15T01:33:27Z</dcterms:modified>
</cp:coreProperties>
</file>