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5"/>
  </p:notes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87" r:id="rId14"/>
    <p:sldId id="280" r:id="rId15"/>
    <p:sldId id="276" r:id="rId16"/>
    <p:sldId id="286" r:id="rId17"/>
    <p:sldId id="288" r:id="rId18"/>
    <p:sldId id="289" r:id="rId19"/>
    <p:sldId id="290" r:id="rId20"/>
    <p:sldId id="277" r:id="rId21"/>
    <p:sldId id="279" r:id="rId22"/>
    <p:sldId id="278" r:id="rId23"/>
    <p:sldId id="281" r:id="rId24"/>
    <p:sldId id="282" r:id="rId25"/>
    <p:sldId id="283" r:id="rId26"/>
    <p:sldId id="284" r:id="rId27"/>
    <p:sldId id="285" r:id="rId28"/>
    <p:sldId id="257"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262"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409" r:id="rId101"/>
    <p:sldId id="410" r:id="rId102"/>
    <p:sldId id="411" r:id="rId103"/>
    <p:sldId id="412" r:id="rId104"/>
    <p:sldId id="413" r:id="rId105"/>
    <p:sldId id="414" r:id="rId106"/>
    <p:sldId id="415" r:id="rId107"/>
    <p:sldId id="416" r:id="rId108"/>
    <p:sldId id="417" r:id="rId109"/>
    <p:sldId id="418" r:id="rId110"/>
    <p:sldId id="419" r:id="rId111"/>
    <p:sldId id="420" r:id="rId112"/>
    <p:sldId id="421" r:id="rId113"/>
    <p:sldId id="422" r:id="rId114"/>
    <p:sldId id="423" r:id="rId115"/>
    <p:sldId id="424" r:id="rId116"/>
    <p:sldId id="425" r:id="rId117"/>
    <p:sldId id="426" r:id="rId118"/>
    <p:sldId id="427" r:id="rId119"/>
    <p:sldId id="428" r:id="rId120"/>
    <p:sldId id="429" r:id="rId121"/>
    <p:sldId id="430" r:id="rId122"/>
    <p:sldId id="431" r:id="rId123"/>
    <p:sldId id="432" r:id="rId124"/>
    <p:sldId id="433" r:id="rId125"/>
    <p:sldId id="434" r:id="rId126"/>
    <p:sldId id="361" r:id="rId127"/>
    <p:sldId id="362" r:id="rId128"/>
    <p:sldId id="363" r:id="rId129"/>
    <p:sldId id="364" r:id="rId130"/>
    <p:sldId id="365" r:id="rId131"/>
    <p:sldId id="366" r:id="rId132"/>
    <p:sldId id="384" r:id="rId133"/>
    <p:sldId id="367" r:id="rId134"/>
    <p:sldId id="368" r:id="rId135"/>
    <p:sldId id="369" r:id="rId136"/>
    <p:sldId id="370" r:id="rId137"/>
    <p:sldId id="371" r:id="rId138"/>
    <p:sldId id="372" r:id="rId139"/>
    <p:sldId id="373" r:id="rId140"/>
    <p:sldId id="374" r:id="rId141"/>
    <p:sldId id="375" r:id="rId142"/>
    <p:sldId id="376" r:id="rId143"/>
    <p:sldId id="377" r:id="rId144"/>
    <p:sldId id="378" r:id="rId145"/>
    <p:sldId id="385" r:id="rId146"/>
    <p:sldId id="386" r:id="rId147"/>
    <p:sldId id="387" r:id="rId148"/>
    <p:sldId id="388" r:id="rId149"/>
    <p:sldId id="389" r:id="rId150"/>
    <p:sldId id="390" r:id="rId151"/>
    <p:sldId id="391" r:id="rId152"/>
    <p:sldId id="392" r:id="rId153"/>
    <p:sldId id="393" r:id="rId154"/>
    <p:sldId id="394" r:id="rId155"/>
    <p:sldId id="395" r:id="rId156"/>
    <p:sldId id="396" r:id="rId157"/>
    <p:sldId id="397" r:id="rId158"/>
    <p:sldId id="398" r:id="rId159"/>
    <p:sldId id="399" r:id="rId160"/>
    <p:sldId id="400" r:id="rId161"/>
    <p:sldId id="401" r:id="rId162"/>
    <p:sldId id="402" r:id="rId163"/>
    <p:sldId id="403" r:id="rId164"/>
    <p:sldId id="404" r:id="rId165"/>
    <p:sldId id="405" r:id="rId166"/>
    <p:sldId id="406" r:id="rId167"/>
    <p:sldId id="407" r:id="rId168"/>
    <p:sldId id="408" r:id="rId169"/>
    <p:sldId id="379" r:id="rId170"/>
    <p:sldId id="380" r:id="rId171"/>
    <p:sldId id="381" r:id="rId172"/>
    <p:sldId id="382" r:id="rId173"/>
    <p:sldId id="383" r:id="rId1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16" autoAdjust="0"/>
    <p:restoredTop sz="94660"/>
  </p:normalViewPr>
  <p:slideViewPr>
    <p:cSldViewPr snapToObjects="1">
      <p:cViewPr>
        <p:scale>
          <a:sx n="100" d="100"/>
          <a:sy n="100" d="100"/>
        </p:scale>
        <p:origin x="-72"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601085-5716-4DAA-B31F-E53F21D76541}" type="doc">
      <dgm:prSet loTypeId="urn:microsoft.com/office/officeart/2005/8/layout/hProcess9" loCatId="process" qsTypeId="urn:microsoft.com/office/officeart/2005/8/quickstyle/simple1#7" qsCatId="simple" csTypeId="urn:microsoft.com/office/officeart/2005/8/colors/accent3_4" csCatId="accent3" phldr="1"/>
      <dgm:spPr/>
    </dgm:pt>
    <dgm:pt modelId="{A88AD698-49AA-4833-8A2C-CD2333679A03}">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1919 </a:t>
          </a:r>
        </a:p>
        <a:p>
          <a:r>
            <a:rPr lang="en-US" sz="1300" dirty="0" err="1" smtClean="0"/>
            <a:t>Dancinger</a:t>
          </a:r>
          <a:r>
            <a:rPr lang="en-US" sz="1300" dirty="0" smtClean="0"/>
            <a:t> Oil and Refinery Co. is founded. </a:t>
          </a:r>
          <a:endParaRPr lang="en-US" sz="1300" dirty="0"/>
        </a:p>
      </dgm:t>
    </dgm:pt>
    <dgm:pt modelId="{69488C4F-3D95-4F14-B406-43140E600241}" type="parTrans" cxnId="{08216CCC-D224-4CB8-913F-9BED213AF5BD}">
      <dgm:prSet/>
      <dgm:spPr/>
      <dgm:t>
        <a:bodyPr/>
        <a:lstStyle/>
        <a:p>
          <a:endParaRPr lang="en-US"/>
        </a:p>
      </dgm:t>
    </dgm:pt>
    <dgm:pt modelId="{5AFB5CFD-033A-42AF-8469-B8C4927B2B6F}" type="sibTrans" cxnId="{08216CCC-D224-4CB8-913F-9BED213AF5BD}">
      <dgm:prSet/>
      <dgm:spPr/>
      <dgm:t>
        <a:bodyPr/>
        <a:lstStyle/>
        <a:p>
          <a:endParaRPr lang="en-US"/>
        </a:p>
      </dgm:t>
    </dgm:pt>
    <dgm:pt modelId="{4F31F967-FE44-4B8A-9187-FFBB9A6595D2}">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1946</a:t>
          </a:r>
          <a:r>
            <a:rPr lang="en-US" sz="1300" dirty="0" smtClean="0"/>
            <a:t> </a:t>
          </a:r>
        </a:p>
        <a:p>
          <a:r>
            <a:rPr lang="en-US" sz="1300" dirty="0" smtClean="0"/>
            <a:t>Consortium (CUSS) formed to establish feasibility of offshore drilling. Also, Santa Fe Drilling is founded.</a:t>
          </a:r>
          <a:endParaRPr lang="en-US" sz="1300" dirty="0"/>
        </a:p>
      </dgm:t>
    </dgm:pt>
    <dgm:pt modelId="{C5032685-A79B-4A7E-A2B4-02D42B502F59}" type="parTrans" cxnId="{D524AE92-3591-4C42-917C-530F1BC54C8E}">
      <dgm:prSet/>
      <dgm:spPr/>
      <dgm:t>
        <a:bodyPr/>
        <a:lstStyle/>
        <a:p>
          <a:endParaRPr lang="en-US"/>
        </a:p>
      </dgm:t>
    </dgm:pt>
    <dgm:pt modelId="{7F2CC946-1C63-43E5-B4EB-C5003874FCD1}" type="sibTrans" cxnId="{D524AE92-3591-4C42-917C-530F1BC54C8E}">
      <dgm:prSet/>
      <dgm:spPr/>
      <dgm:t>
        <a:bodyPr/>
        <a:lstStyle/>
        <a:p>
          <a:endParaRPr lang="en-US"/>
        </a:p>
      </dgm:t>
    </dgm:pt>
    <dgm:pt modelId="{2FF58DEC-A5AC-4CA3-AD94-E2B2762D427E}">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1951</a:t>
          </a:r>
          <a:r>
            <a:rPr lang="en-US" sz="1300" dirty="0" smtClean="0"/>
            <a:t> </a:t>
          </a:r>
        </a:p>
        <a:p>
          <a:r>
            <a:rPr lang="en-US" sz="1300" dirty="0" smtClean="0"/>
            <a:t>CUSS builds prototype for offshore floating rig. </a:t>
          </a:r>
          <a:endParaRPr lang="en-US" sz="1300" dirty="0"/>
        </a:p>
      </dgm:t>
    </dgm:pt>
    <dgm:pt modelId="{5F2CBA64-7170-4E2C-BBD9-0729F6ED8431}" type="parTrans" cxnId="{214855DB-BFD2-4A53-BD9A-54D43B29644A}">
      <dgm:prSet/>
      <dgm:spPr/>
      <dgm:t>
        <a:bodyPr/>
        <a:lstStyle/>
        <a:p>
          <a:endParaRPr lang="en-US"/>
        </a:p>
      </dgm:t>
    </dgm:pt>
    <dgm:pt modelId="{AF4AC594-1999-4E2A-B5A1-558EDB655211}" type="sibTrans" cxnId="{214855DB-BFD2-4A53-BD9A-54D43B29644A}">
      <dgm:prSet/>
      <dgm:spPr/>
      <dgm:t>
        <a:bodyPr/>
        <a:lstStyle/>
        <a:p>
          <a:endParaRPr lang="en-US"/>
        </a:p>
      </dgm:t>
    </dgm:pt>
    <dgm:pt modelId="{64A9E611-EC1B-437D-94DF-DACBC7C3F328}">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1953</a:t>
          </a:r>
          <a:r>
            <a:rPr lang="en-US" sz="1300" dirty="0" smtClean="0"/>
            <a:t> </a:t>
          </a:r>
        </a:p>
        <a:p>
          <a:r>
            <a:rPr lang="en-US" sz="1300" dirty="0" err="1" smtClean="0"/>
            <a:t>Dancinger</a:t>
          </a:r>
          <a:r>
            <a:rPr lang="en-US" sz="1300" dirty="0" smtClean="0"/>
            <a:t> merges with Offshore Drilling Co. to construct first </a:t>
          </a:r>
          <a:r>
            <a:rPr lang="en-US" sz="1300" dirty="0" err="1" smtClean="0"/>
            <a:t>jackup</a:t>
          </a:r>
          <a:r>
            <a:rPr lang="en-US" sz="1300" dirty="0" smtClean="0"/>
            <a:t> drilling rig, in operation by 1954.</a:t>
          </a:r>
          <a:endParaRPr lang="en-US" sz="1300" dirty="0"/>
        </a:p>
      </dgm:t>
    </dgm:pt>
    <dgm:pt modelId="{CD19C177-F0AA-4426-AE61-3986D4606ED4}" type="parTrans" cxnId="{FAD163E5-CB38-46E5-9512-A85A21E895FC}">
      <dgm:prSet/>
      <dgm:spPr/>
      <dgm:t>
        <a:bodyPr/>
        <a:lstStyle/>
        <a:p>
          <a:endParaRPr lang="en-US"/>
        </a:p>
      </dgm:t>
    </dgm:pt>
    <dgm:pt modelId="{CCB23F4F-D983-4333-A0CF-ACE84238DF37}" type="sibTrans" cxnId="{FAD163E5-CB38-46E5-9512-A85A21E895FC}">
      <dgm:prSet/>
      <dgm:spPr/>
      <dgm:t>
        <a:bodyPr/>
        <a:lstStyle/>
        <a:p>
          <a:endParaRPr lang="en-US"/>
        </a:p>
      </dgm:t>
    </dgm:pt>
    <dgm:pt modelId="{A8AB06BA-441D-44EF-BF91-1BE89D6FA79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1958</a:t>
          </a:r>
        </a:p>
        <a:p>
          <a:r>
            <a:rPr lang="en-US" sz="1400" dirty="0" smtClean="0"/>
            <a:t>CUSS becomes Global Marine.</a:t>
          </a:r>
          <a:endParaRPr lang="en-US" sz="1400" dirty="0"/>
        </a:p>
      </dgm:t>
    </dgm:pt>
    <dgm:pt modelId="{76418127-DFB2-4DB1-9611-8F2BE3727029}" type="parTrans" cxnId="{DDF35CA4-8277-467E-9299-C5356681FDF0}">
      <dgm:prSet/>
      <dgm:spPr/>
      <dgm:t>
        <a:bodyPr/>
        <a:lstStyle/>
        <a:p>
          <a:endParaRPr lang="en-US"/>
        </a:p>
      </dgm:t>
    </dgm:pt>
    <dgm:pt modelId="{A032D169-61CE-436C-A0A0-4745A10ED3C7}" type="sibTrans" cxnId="{DDF35CA4-8277-467E-9299-C5356681FDF0}">
      <dgm:prSet/>
      <dgm:spPr/>
      <dgm:t>
        <a:bodyPr/>
        <a:lstStyle/>
        <a:p>
          <a:endParaRPr lang="en-US"/>
        </a:p>
      </dgm:t>
    </dgm:pt>
    <dgm:pt modelId="{22D92905-B670-42C9-A9DA-A556E73468DA}" type="pres">
      <dgm:prSet presAssocID="{C6601085-5716-4DAA-B31F-E53F21D76541}" presName="CompostProcess" presStyleCnt="0">
        <dgm:presLayoutVars>
          <dgm:dir/>
          <dgm:resizeHandles val="exact"/>
        </dgm:presLayoutVars>
      </dgm:prSet>
      <dgm:spPr/>
    </dgm:pt>
    <dgm:pt modelId="{A92CF38A-A01E-4E33-BC8B-FB09F6D545F3}" type="pres">
      <dgm:prSet presAssocID="{C6601085-5716-4DAA-B31F-E53F21D76541}" presName="arrow" presStyleLbl="bgShp" presStyleIdx="0" presStyleCnt="1"/>
      <dgm:spPr/>
    </dgm:pt>
    <dgm:pt modelId="{08C264E0-D54B-4408-8425-045A8375B01B}" type="pres">
      <dgm:prSet presAssocID="{C6601085-5716-4DAA-B31F-E53F21D76541}" presName="linearProcess" presStyleCnt="0"/>
      <dgm:spPr/>
    </dgm:pt>
    <dgm:pt modelId="{BA91F020-6F56-4F4D-887F-7BEFCEFDE819}" type="pres">
      <dgm:prSet presAssocID="{A88AD698-49AA-4833-8A2C-CD2333679A03}" presName="textNode" presStyleLbl="node1" presStyleIdx="0" presStyleCnt="5">
        <dgm:presLayoutVars>
          <dgm:bulletEnabled val="1"/>
        </dgm:presLayoutVars>
      </dgm:prSet>
      <dgm:spPr/>
      <dgm:t>
        <a:bodyPr/>
        <a:lstStyle/>
        <a:p>
          <a:endParaRPr lang="en-US"/>
        </a:p>
      </dgm:t>
    </dgm:pt>
    <dgm:pt modelId="{EDE38255-2F5A-424E-8D76-0F494DB0DE60}" type="pres">
      <dgm:prSet presAssocID="{5AFB5CFD-033A-42AF-8469-B8C4927B2B6F}" presName="sibTrans" presStyleCnt="0"/>
      <dgm:spPr/>
    </dgm:pt>
    <dgm:pt modelId="{680BD0DC-EFE7-4FDC-AEE8-A4F10AAA0496}" type="pres">
      <dgm:prSet presAssocID="{4F31F967-FE44-4B8A-9187-FFBB9A6595D2}" presName="textNode" presStyleLbl="node1" presStyleIdx="1" presStyleCnt="5">
        <dgm:presLayoutVars>
          <dgm:bulletEnabled val="1"/>
        </dgm:presLayoutVars>
      </dgm:prSet>
      <dgm:spPr/>
      <dgm:t>
        <a:bodyPr/>
        <a:lstStyle/>
        <a:p>
          <a:endParaRPr lang="en-US"/>
        </a:p>
      </dgm:t>
    </dgm:pt>
    <dgm:pt modelId="{B537B483-49F6-4837-AFB5-095C8E95FDCF}" type="pres">
      <dgm:prSet presAssocID="{7F2CC946-1C63-43E5-B4EB-C5003874FCD1}" presName="sibTrans" presStyleCnt="0"/>
      <dgm:spPr/>
    </dgm:pt>
    <dgm:pt modelId="{1A3F13D4-4A64-4BCB-A974-CBEED2BF4974}" type="pres">
      <dgm:prSet presAssocID="{2FF58DEC-A5AC-4CA3-AD94-E2B2762D427E}" presName="textNode" presStyleLbl="node1" presStyleIdx="2" presStyleCnt="5">
        <dgm:presLayoutVars>
          <dgm:bulletEnabled val="1"/>
        </dgm:presLayoutVars>
      </dgm:prSet>
      <dgm:spPr/>
      <dgm:t>
        <a:bodyPr/>
        <a:lstStyle/>
        <a:p>
          <a:endParaRPr lang="en-US"/>
        </a:p>
      </dgm:t>
    </dgm:pt>
    <dgm:pt modelId="{65F67FC1-153E-4BAF-8994-EA3AB8B654F3}" type="pres">
      <dgm:prSet presAssocID="{AF4AC594-1999-4E2A-B5A1-558EDB655211}" presName="sibTrans" presStyleCnt="0"/>
      <dgm:spPr/>
    </dgm:pt>
    <dgm:pt modelId="{1AAD8681-5981-4EEC-85A0-C8B4236E9DF6}" type="pres">
      <dgm:prSet presAssocID="{64A9E611-EC1B-437D-94DF-DACBC7C3F328}" presName="textNode" presStyleLbl="node1" presStyleIdx="3" presStyleCnt="5">
        <dgm:presLayoutVars>
          <dgm:bulletEnabled val="1"/>
        </dgm:presLayoutVars>
      </dgm:prSet>
      <dgm:spPr/>
      <dgm:t>
        <a:bodyPr/>
        <a:lstStyle/>
        <a:p>
          <a:endParaRPr lang="en-US"/>
        </a:p>
      </dgm:t>
    </dgm:pt>
    <dgm:pt modelId="{9B489540-D020-41F2-B37A-75AEA4E8959A}" type="pres">
      <dgm:prSet presAssocID="{CCB23F4F-D983-4333-A0CF-ACE84238DF37}" presName="sibTrans" presStyleCnt="0"/>
      <dgm:spPr/>
    </dgm:pt>
    <dgm:pt modelId="{DC8492ED-9DF1-4FA0-97A8-7ECB6CED8ABD}" type="pres">
      <dgm:prSet presAssocID="{A8AB06BA-441D-44EF-BF91-1BE89D6FA791}" presName="textNode" presStyleLbl="node1" presStyleIdx="4" presStyleCnt="5">
        <dgm:presLayoutVars>
          <dgm:bulletEnabled val="1"/>
        </dgm:presLayoutVars>
      </dgm:prSet>
      <dgm:spPr/>
      <dgm:t>
        <a:bodyPr/>
        <a:lstStyle/>
        <a:p>
          <a:endParaRPr lang="en-US"/>
        </a:p>
      </dgm:t>
    </dgm:pt>
  </dgm:ptLst>
  <dgm:cxnLst>
    <dgm:cxn modelId="{2F5E9525-CC2B-0347-B1DD-E54CB3DEED06}" type="presOf" srcId="{4F31F967-FE44-4B8A-9187-FFBB9A6595D2}" destId="{680BD0DC-EFE7-4FDC-AEE8-A4F10AAA0496}" srcOrd="0" destOrd="0" presId="urn:microsoft.com/office/officeart/2005/8/layout/hProcess9"/>
    <dgm:cxn modelId="{0C1DAB35-1F68-094C-9C52-8F8BD077F553}" type="presOf" srcId="{2FF58DEC-A5AC-4CA3-AD94-E2B2762D427E}" destId="{1A3F13D4-4A64-4BCB-A974-CBEED2BF4974}" srcOrd="0" destOrd="0" presId="urn:microsoft.com/office/officeart/2005/8/layout/hProcess9"/>
    <dgm:cxn modelId="{FAD163E5-CB38-46E5-9512-A85A21E895FC}" srcId="{C6601085-5716-4DAA-B31F-E53F21D76541}" destId="{64A9E611-EC1B-437D-94DF-DACBC7C3F328}" srcOrd="3" destOrd="0" parTransId="{CD19C177-F0AA-4426-AE61-3986D4606ED4}" sibTransId="{CCB23F4F-D983-4333-A0CF-ACE84238DF37}"/>
    <dgm:cxn modelId="{D524AE92-3591-4C42-917C-530F1BC54C8E}" srcId="{C6601085-5716-4DAA-B31F-E53F21D76541}" destId="{4F31F967-FE44-4B8A-9187-FFBB9A6595D2}" srcOrd="1" destOrd="0" parTransId="{C5032685-A79B-4A7E-A2B4-02D42B502F59}" sibTransId="{7F2CC946-1C63-43E5-B4EB-C5003874FCD1}"/>
    <dgm:cxn modelId="{08216CCC-D224-4CB8-913F-9BED213AF5BD}" srcId="{C6601085-5716-4DAA-B31F-E53F21D76541}" destId="{A88AD698-49AA-4833-8A2C-CD2333679A03}" srcOrd="0" destOrd="0" parTransId="{69488C4F-3D95-4F14-B406-43140E600241}" sibTransId="{5AFB5CFD-033A-42AF-8469-B8C4927B2B6F}"/>
    <dgm:cxn modelId="{3BBFF3F7-B21E-0B40-916C-BCDEFAEBF392}" type="presOf" srcId="{A88AD698-49AA-4833-8A2C-CD2333679A03}" destId="{BA91F020-6F56-4F4D-887F-7BEFCEFDE819}" srcOrd="0" destOrd="0" presId="urn:microsoft.com/office/officeart/2005/8/layout/hProcess9"/>
    <dgm:cxn modelId="{214855DB-BFD2-4A53-BD9A-54D43B29644A}" srcId="{C6601085-5716-4DAA-B31F-E53F21D76541}" destId="{2FF58DEC-A5AC-4CA3-AD94-E2B2762D427E}" srcOrd="2" destOrd="0" parTransId="{5F2CBA64-7170-4E2C-BBD9-0729F6ED8431}" sibTransId="{AF4AC594-1999-4E2A-B5A1-558EDB655211}"/>
    <dgm:cxn modelId="{DDF35CA4-8277-467E-9299-C5356681FDF0}" srcId="{C6601085-5716-4DAA-B31F-E53F21D76541}" destId="{A8AB06BA-441D-44EF-BF91-1BE89D6FA791}" srcOrd="4" destOrd="0" parTransId="{76418127-DFB2-4DB1-9611-8F2BE3727029}" sibTransId="{A032D169-61CE-436C-A0A0-4745A10ED3C7}"/>
    <dgm:cxn modelId="{E5C82417-1819-674E-943F-C16817D36E5C}" type="presOf" srcId="{64A9E611-EC1B-437D-94DF-DACBC7C3F328}" destId="{1AAD8681-5981-4EEC-85A0-C8B4236E9DF6}" srcOrd="0" destOrd="0" presId="urn:microsoft.com/office/officeart/2005/8/layout/hProcess9"/>
    <dgm:cxn modelId="{D0B7D2B0-D37F-0644-BFB5-ECF0A712600F}" type="presOf" srcId="{C6601085-5716-4DAA-B31F-E53F21D76541}" destId="{22D92905-B670-42C9-A9DA-A556E73468DA}" srcOrd="0" destOrd="0" presId="urn:microsoft.com/office/officeart/2005/8/layout/hProcess9"/>
    <dgm:cxn modelId="{BDA6AEAA-7C90-B945-977B-A461198B3060}" type="presOf" srcId="{A8AB06BA-441D-44EF-BF91-1BE89D6FA791}" destId="{DC8492ED-9DF1-4FA0-97A8-7ECB6CED8ABD}" srcOrd="0" destOrd="0" presId="urn:microsoft.com/office/officeart/2005/8/layout/hProcess9"/>
    <dgm:cxn modelId="{34C7EACF-DDC1-5045-93A0-8966DC2AF6FF}" type="presParOf" srcId="{22D92905-B670-42C9-A9DA-A556E73468DA}" destId="{A92CF38A-A01E-4E33-BC8B-FB09F6D545F3}" srcOrd="0" destOrd="0" presId="urn:microsoft.com/office/officeart/2005/8/layout/hProcess9"/>
    <dgm:cxn modelId="{E67724A7-9E41-0247-B0D5-F680893AC5E0}" type="presParOf" srcId="{22D92905-B670-42C9-A9DA-A556E73468DA}" destId="{08C264E0-D54B-4408-8425-045A8375B01B}" srcOrd="1" destOrd="0" presId="urn:microsoft.com/office/officeart/2005/8/layout/hProcess9"/>
    <dgm:cxn modelId="{8C96D085-F489-2B49-B80A-778D1504C006}" type="presParOf" srcId="{08C264E0-D54B-4408-8425-045A8375B01B}" destId="{BA91F020-6F56-4F4D-887F-7BEFCEFDE819}" srcOrd="0" destOrd="0" presId="urn:microsoft.com/office/officeart/2005/8/layout/hProcess9"/>
    <dgm:cxn modelId="{8979AF97-9197-9547-879D-120965C83736}" type="presParOf" srcId="{08C264E0-D54B-4408-8425-045A8375B01B}" destId="{EDE38255-2F5A-424E-8D76-0F494DB0DE60}" srcOrd="1" destOrd="0" presId="urn:microsoft.com/office/officeart/2005/8/layout/hProcess9"/>
    <dgm:cxn modelId="{25C706FA-3B42-A644-B765-E475CB0DB055}" type="presParOf" srcId="{08C264E0-D54B-4408-8425-045A8375B01B}" destId="{680BD0DC-EFE7-4FDC-AEE8-A4F10AAA0496}" srcOrd="2" destOrd="0" presId="urn:microsoft.com/office/officeart/2005/8/layout/hProcess9"/>
    <dgm:cxn modelId="{AEDDD86A-12D9-544E-9B29-8D16DCD29906}" type="presParOf" srcId="{08C264E0-D54B-4408-8425-045A8375B01B}" destId="{B537B483-49F6-4837-AFB5-095C8E95FDCF}" srcOrd="3" destOrd="0" presId="urn:microsoft.com/office/officeart/2005/8/layout/hProcess9"/>
    <dgm:cxn modelId="{F0AC1297-0FC3-CC45-860E-40F84CB7F4B1}" type="presParOf" srcId="{08C264E0-D54B-4408-8425-045A8375B01B}" destId="{1A3F13D4-4A64-4BCB-A974-CBEED2BF4974}" srcOrd="4" destOrd="0" presId="urn:microsoft.com/office/officeart/2005/8/layout/hProcess9"/>
    <dgm:cxn modelId="{2FD0C9CC-DC23-4B4D-812D-488D9BD6435C}" type="presParOf" srcId="{08C264E0-D54B-4408-8425-045A8375B01B}" destId="{65F67FC1-153E-4BAF-8994-EA3AB8B654F3}" srcOrd="5" destOrd="0" presId="urn:microsoft.com/office/officeart/2005/8/layout/hProcess9"/>
    <dgm:cxn modelId="{45D3C56D-C69F-C145-A9AE-D03803D69BDF}" type="presParOf" srcId="{08C264E0-D54B-4408-8425-045A8375B01B}" destId="{1AAD8681-5981-4EEC-85A0-C8B4236E9DF6}" srcOrd="6" destOrd="0" presId="urn:microsoft.com/office/officeart/2005/8/layout/hProcess9"/>
    <dgm:cxn modelId="{239C1F33-B974-FF43-AB58-5EB5B8793DD6}" type="presParOf" srcId="{08C264E0-D54B-4408-8425-045A8375B01B}" destId="{9B489540-D020-41F2-B37A-75AEA4E8959A}" srcOrd="7" destOrd="0" presId="urn:microsoft.com/office/officeart/2005/8/layout/hProcess9"/>
    <dgm:cxn modelId="{93BFF1ED-A7AA-6F4B-9027-B5D368CF2798}" type="presParOf" srcId="{08C264E0-D54B-4408-8425-045A8375B01B}" destId="{DC8492ED-9DF1-4FA0-97A8-7ECB6CED8ABD}"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601085-5716-4DAA-B31F-E53F21D76541}" type="doc">
      <dgm:prSet loTypeId="urn:microsoft.com/office/officeart/2005/8/layout/hProcess9" loCatId="process" qsTypeId="urn:microsoft.com/office/officeart/2005/8/quickstyle/simple1#9" qsCatId="simple" csTypeId="urn:microsoft.com/office/officeart/2005/8/colors/accent3_4" csCatId="accent3" phldr="1"/>
      <dgm:spPr/>
    </dgm:pt>
    <dgm:pt modelId="{4F31F967-FE44-4B8A-9187-FFBB9A6595D2}">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1999</a:t>
          </a:r>
          <a:r>
            <a:rPr lang="en-US" sz="1300" dirty="0" smtClean="0"/>
            <a:t> </a:t>
          </a:r>
        </a:p>
        <a:p>
          <a:r>
            <a:rPr lang="en-US" sz="1300" dirty="0" smtClean="0"/>
            <a:t>Transocean Offshore merges with </a:t>
          </a:r>
          <a:r>
            <a:rPr lang="en-US" sz="1300" dirty="0" err="1" smtClean="0"/>
            <a:t>Sedco</a:t>
          </a:r>
          <a:r>
            <a:rPr lang="en-US" sz="1300" dirty="0" smtClean="0"/>
            <a:t> </a:t>
          </a:r>
          <a:r>
            <a:rPr lang="en-US" sz="1300" dirty="0" err="1" smtClean="0"/>
            <a:t>Forex</a:t>
          </a:r>
          <a:r>
            <a:rPr lang="en-US" sz="1300" dirty="0" smtClean="0"/>
            <a:t> (sold by Schlumberger).</a:t>
          </a:r>
          <a:endParaRPr lang="en-US" sz="1300" dirty="0"/>
        </a:p>
      </dgm:t>
    </dgm:pt>
    <dgm:pt modelId="{C5032685-A79B-4A7E-A2B4-02D42B502F59}" type="parTrans" cxnId="{D524AE92-3591-4C42-917C-530F1BC54C8E}">
      <dgm:prSet/>
      <dgm:spPr/>
      <dgm:t>
        <a:bodyPr/>
        <a:lstStyle/>
        <a:p>
          <a:endParaRPr lang="en-US"/>
        </a:p>
      </dgm:t>
    </dgm:pt>
    <dgm:pt modelId="{7F2CC946-1C63-43E5-B4EB-C5003874FCD1}" type="sibTrans" cxnId="{D524AE92-3591-4C42-917C-530F1BC54C8E}">
      <dgm:prSet/>
      <dgm:spPr/>
      <dgm:t>
        <a:bodyPr/>
        <a:lstStyle/>
        <a:p>
          <a:endParaRPr lang="en-US"/>
        </a:p>
      </dgm:t>
    </dgm:pt>
    <dgm:pt modelId="{2FF58DEC-A5AC-4CA3-AD94-E2B2762D427E}">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2001</a:t>
          </a:r>
          <a:endParaRPr lang="en-US" sz="1300" dirty="0" smtClean="0"/>
        </a:p>
        <a:p>
          <a:r>
            <a:rPr lang="en-US" sz="1300" dirty="0" smtClean="0"/>
            <a:t>Transocean </a:t>
          </a:r>
          <a:r>
            <a:rPr lang="en-US" sz="1300" dirty="0" err="1" smtClean="0"/>
            <a:t>Sedco</a:t>
          </a:r>
          <a:r>
            <a:rPr lang="en-US" sz="1300" dirty="0" smtClean="0"/>
            <a:t> </a:t>
          </a:r>
          <a:r>
            <a:rPr lang="en-US" sz="1300" dirty="0" err="1" smtClean="0"/>
            <a:t>Forex</a:t>
          </a:r>
          <a:r>
            <a:rPr lang="en-US" sz="1300" dirty="0" smtClean="0"/>
            <a:t> merges with R&amp;B Falcon Corp. and form world’s largest offshore drilling company.</a:t>
          </a:r>
          <a:endParaRPr lang="en-US" sz="1300" dirty="0"/>
        </a:p>
      </dgm:t>
    </dgm:pt>
    <dgm:pt modelId="{5F2CBA64-7170-4E2C-BBD9-0729F6ED8431}" type="parTrans" cxnId="{214855DB-BFD2-4A53-BD9A-54D43B29644A}">
      <dgm:prSet/>
      <dgm:spPr/>
      <dgm:t>
        <a:bodyPr/>
        <a:lstStyle/>
        <a:p>
          <a:endParaRPr lang="en-US"/>
        </a:p>
      </dgm:t>
    </dgm:pt>
    <dgm:pt modelId="{AF4AC594-1999-4E2A-B5A1-558EDB655211}" type="sibTrans" cxnId="{214855DB-BFD2-4A53-BD9A-54D43B29644A}">
      <dgm:prSet/>
      <dgm:spPr/>
      <dgm:t>
        <a:bodyPr/>
        <a:lstStyle/>
        <a:p>
          <a:endParaRPr lang="en-US"/>
        </a:p>
      </dgm:t>
    </dgm:pt>
    <dgm:pt modelId="{64A9E611-EC1B-437D-94DF-DACBC7C3F328}">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2003-2007</a:t>
          </a:r>
        </a:p>
        <a:p>
          <a:r>
            <a:rPr lang="en-US" sz="1200" dirty="0" smtClean="0"/>
            <a:t>Transocean breaks several records for depth drilling (10,000 ft of water) and well depth (35,000 ft). </a:t>
          </a:r>
          <a:endParaRPr lang="en-US" sz="1200" dirty="0"/>
        </a:p>
      </dgm:t>
    </dgm:pt>
    <dgm:pt modelId="{CD19C177-F0AA-4426-AE61-3986D4606ED4}" type="parTrans" cxnId="{FAD163E5-CB38-46E5-9512-A85A21E895FC}">
      <dgm:prSet/>
      <dgm:spPr/>
      <dgm:t>
        <a:bodyPr/>
        <a:lstStyle/>
        <a:p>
          <a:endParaRPr lang="en-US"/>
        </a:p>
      </dgm:t>
    </dgm:pt>
    <dgm:pt modelId="{CCB23F4F-D983-4333-A0CF-ACE84238DF37}" type="sibTrans" cxnId="{FAD163E5-CB38-46E5-9512-A85A21E895FC}">
      <dgm:prSet/>
      <dgm:spPr/>
      <dgm:t>
        <a:bodyPr/>
        <a:lstStyle/>
        <a:p>
          <a:endParaRPr lang="en-US"/>
        </a:p>
      </dgm:t>
    </dgm:pt>
    <dgm:pt modelId="{A8AB06BA-441D-44EF-BF91-1BE89D6FA79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2007</a:t>
          </a:r>
        </a:p>
        <a:p>
          <a:r>
            <a:rPr lang="en-US" sz="1200" dirty="0" smtClean="0"/>
            <a:t>Transocean and GlobalSantaFe merge to form the world’s largest offshore driller.</a:t>
          </a:r>
          <a:endParaRPr lang="en-US" sz="1400" dirty="0"/>
        </a:p>
      </dgm:t>
    </dgm:pt>
    <dgm:pt modelId="{76418127-DFB2-4DB1-9611-8F2BE3727029}" type="parTrans" cxnId="{DDF35CA4-8277-467E-9299-C5356681FDF0}">
      <dgm:prSet/>
      <dgm:spPr/>
      <dgm:t>
        <a:bodyPr/>
        <a:lstStyle/>
        <a:p>
          <a:endParaRPr lang="en-US"/>
        </a:p>
      </dgm:t>
    </dgm:pt>
    <dgm:pt modelId="{A032D169-61CE-436C-A0A0-4745A10ED3C7}" type="sibTrans" cxnId="{DDF35CA4-8277-467E-9299-C5356681FDF0}">
      <dgm:prSet/>
      <dgm:spPr/>
      <dgm:t>
        <a:bodyPr/>
        <a:lstStyle/>
        <a:p>
          <a:endParaRPr lang="en-US"/>
        </a:p>
      </dgm:t>
    </dgm:pt>
    <dgm:pt modelId="{4299F6A4-D0CD-4543-B57C-EC2C7A9C70F8}">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400" b="1" dirty="0" smtClean="0"/>
            <a:t>2008</a:t>
          </a:r>
        </a:p>
        <a:p>
          <a:r>
            <a:rPr lang="en-US" sz="1200" dirty="0" err="1" smtClean="0"/>
            <a:t>Redomesticates</a:t>
          </a:r>
          <a:r>
            <a:rPr lang="en-US" sz="1200" dirty="0" smtClean="0"/>
            <a:t> to Switzerland from Cayman Islands for geographic centrality and tax benefits.</a:t>
          </a:r>
          <a:endParaRPr lang="en-US" sz="1200" dirty="0"/>
        </a:p>
      </dgm:t>
    </dgm:pt>
    <dgm:pt modelId="{E4B2666E-51F9-44DC-AAE2-C4C52D490E70}" type="parTrans" cxnId="{6E650196-B26B-4DB6-8CB7-E5A448C2E665}">
      <dgm:prSet/>
      <dgm:spPr/>
      <dgm:t>
        <a:bodyPr/>
        <a:lstStyle/>
        <a:p>
          <a:endParaRPr lang="en-US"/>
        </a:p>
      </dgm:t>
    </dgm:pt>
    <dgm:pt modelId="{F05E17F0-8A5A-483F-8492-7ED6F3CE1988}" type="sibTrans" cxnId="{6E650196-B26B-4DB6-8CB7-E5A448C2E665}">
      <dgm:prSet/>
      <dgm:spPr/>
      <dgm:t>
        <a:bodyPr/>
        <a:lstStyle/>
        <a:p>
          <a:endParaRPr lang="en-US"/>
        </a:p>
      </dgm:t>
    </dgm:pt>
    <dgm:pt modelId="{22D92905-B670-42C9-A9DA-A556E73468DA}" type="pres">
      <dgm:prSet presAssocID="{C6601085-5716-4DAA-B31F-E53F21D76541}" presName="CompostProcess" presStyleCnt="0">
        <dgm:presLayoutVars>
          <dgm:dir/>
          <dgm:resizeHandles val="exact"/>
        </dgm:presLayoutVars>
      </dgm:prSet>
      <dgm:spPr/>
    </dgm:pt>
    <dgm:pt modelId="{A92CF38A-A01E-4E33-BC8B-FB09F6D545F3}" type="pres">
      <dgm:prSet presAssocID="{C6601085-5716-4DAA-B31F-E53F21D76541}" presName="arrow" presStyleLbl="bgShp" presStyleIdx="0" presStyleCnt="1"/>
      <dgm:spPr/>
    </dgm:pt>
    <dgm:pt modelId="{08C264E0-D54B-4408-8425-045A8375B01B}" type="pres">
      <dgm:prSet presAssocID="{C6601085-5716-4DAA-B31F-E53F21D76541}" presName="linearProcess" presStyleCnt="0"/>
      <dgm:spPr/>
    </dgm:pt>
    <dgm:pt modelId="{680BD0DC-EFE7-4FDC-AEE8-A4F10AAA0496}" type="pres">
      <dgm:prSet presAssocID="{4F31F967-FE44-4B8A-9187-FFBB9A6595D2}" presName="textNode" presStyleLbl="node1" presStyleIdx="0" presStyleCnt="5">
        <dgm:presLayoutVars>
          <dgm:bulletEnabled val="1"/>
        </dgm:presLayoutVars>
      </dgm:prSet>
      <dgm:spPr/>
      <dgm:t>
        <a:bodyPr/>
        <a:lstStyle/>
        <a:p>
          <a:endParaRPr lang="en-US"/>
        </a:p>
      </dgm:t>
    </dgm:pt>
    <dgm:pt modelId="{B537B483-49F6-4837-AFB5-095C8E95FDCF}" type="pres">
      <dgm:prSet presAssocID="{7F2CC946-1C63-43E5-B4EB-C5003874FCD1}" presName="sibTrans" presStyleCnt="0"/>
      <dgm:spPr/>
    </dgm:pt>
    <dgm:pt modelId="{1A3F13D4-4A64-4BCB-A974-CBEED2BF4974}" type="pres">
      <dgm:prSet presAssocID="{2FF58DEC-A5AC-4CA3-AD94-E2B2762D427E}" presName="textNode" presStyleLbl="node1" presStyleIdx="1" presStyleCnt="5" custLinFactNeighborX="-1790" custLinFactNeighborY="-3517">
        <dgm:presLayoutVars>
          <dgm:bulletEnabled val="1"/>
        </dgm:presLayoutVars>
      </dgm:prSet>
      <dgm:spPr/>
      <dgm:t>
        <a:bodyPr/>
        <a:lstStyle/>
        <a:p>
          <a:endParaRPr lang="en-US"/>
        </a:p>
      </dgm:t>
    </dgm:pt>
    <dgm:pt modelId="{65F67FC1-153E-4BAF-8994-EA3AB8B654F3}" type="pres">
      <dgm:prSet presAssocID="{AF4AC594-1999-4E2A-B5A1-558EDB655211}" presName="sibTrans" presStyleCnt="0"/>
      <dgm:spPr/>
    </dgm:pt>
    <dgm:pt modelId="{1AAD8681-5981-4EEC-85A0-C8B4236E9DF6}" type="pres">
      <dgm:prSet presAssocID="{64A9E611-EC1B-437D-94DF-DACBC7C3F328}" presName="textNode" presStyleLbl="node1" presStyleIdx="2" presStyleCnt="5">
        <dgm:presLayoutVars>
          <dgm:bulletEnabled val="1"/>
        </dgm:presLayoutVars>
      </dgm:prSet>
      <dgm:spPr/>
      <dgm:t>
        <a:bodyPr/>
        <a:lstStyle/>
        <a:p>
          <a:endParaRPr lang="en-US"/>
        </a:p>
      </dgm:t>
    </dgm:pt>
    <dgm:pt modelId="{9B489540-D020-41F2-B37A-75AEA4E8959A}" type="pres">
      <dgm:prSet presAssocID="{CCB23F4F-D983-4333-A0CF-ACE84238DF37}" presName="sibTrans" presStyleCnt="0"/>
      <dgm:spPr/>
    </dgm:pt>
    <dgm:pt modelId="{DC8492ED-9DF1-4FA0-97A8-7ECB6CED8ABD}" type="pres">
      <dgm:prSet presAssocID="{A8AB06BA-441D-44EF-BF91-1BE89D6FA791}" presName="textNode" presStyleLbl="node1" presStyleIdx="3" presStyleCnt="5">
        <dgm:presLayoutVars>
          <dgm:bulletEnabled val="1"/>
        </dgm:presLayoutVars>
      </dgm:prSet>
      <dgm:spPr/>
      <dgm:t>
        <a:bodyPr/>
        <a:lstStyle/>
        <a:p>
          <a:endParaRPr lang="en-US"/>
        </a:p>
      </dgm:t>
    </dgm:pt>
    <dgm:pt modelId="{BDABD024-9998-4D8B-8BAB-91B49376C4C5}" type="pres">
      <dgm:prSet presAssocID="{A032D169-61CE-436C-A0A0-4745A10ED3C7}" presName="sibTrans" presStyleCnt="0"/>
      <dgm:spPr/>
    </dgm:pt>
    <dgm:pt modelId="{B956A3FC-983D-4CB6-A8C2-2CA496B61ED4}" type="pres">
      <dgm:prSet presAssocID="{4299F6A4-D0CD-4543-B57C-EC2C7A9C70F8}" presName="textNode" presStyleLbl="node1" presStyleIdx="4" presStyleCnt="5">
        <dgm:presLayoutVars>
          <dgm:bulletEnabled val="1"/>
        </dgm:presLayoutVars>
      </dgm:prSet>
      <dgm:spPr/>
      <dgm:t>
        <a:bodyPr/>
        <a:lstStyle/>
        <a:p>
          <a:endParaRPr lang="en-US"/>
        </a:p>
      </dgm:t>
    </dgm:pt>
  </dgm:ptLst>
  <dgm:cxnLst>
    <dgm:cxn modelId="{FAD163E5-CB38-46E5-9512-A85A21E895FC}" srcId="{C6601085-5716-4DAA-B31F-E53F21D76541}" destId="{64A9E611-EC1B-437D-94DF-DACBC7C3F328}" srcOrd="2" destOrd="0" parTransId="{CD19C177-F0AA-4426-AE61-3986D4606ED4}" sibTransId="{CCB23F4F-D983-4333-A0CF-ACE84238DF37}"/>
    <dgm:cxn modelId="{D524AE92-3591-4C42-917C-530F1BC54C8E}" srcId="{C6601085-5716-4DAA-B31F-E53F21D76541}" destId="{4F31F967-FE44-4B8A-9187-FFBB9A6595D2}" srcOrd="0" destOrd="0" parTransId="{C5032685-A79B-4A7E-A2B4-02D42B502F59}" sibTransId="{7F2CC946-1C63-43E5-B4EB-C5003874FCD1}"/>
    <dgm:cxn modelId="{C87EA230-216D-474D-83BC-2565219C1530}" type="presOf" srcId="{64A9E611-EC1B-437D-94DF-DACBC7C3F328}" destId="{1AAD8681-5981-4EEC-85A0-C8B4236E9DF6}" srcOrd="0" destOrd="0" presId="urn:microsoft.com/office/officeart/2005/8/layout/hProcess9"/>
    <dgm:cxn modelId="{6E650196-B26B-4DB6-8CB7-E5A448C2E665}" srcId="{C6601085-5716-4DAA-B31F-E53F21D76541}" destId="{4299F6A4-D0CD-4543-B57C-EC2C7A9C70F8}" srcOrd="4" destOrd="0" parTransId="{E4B2666E-51F9-44DC-AAE2-C4C52D490E70}" sibTransId="{F05E17F0-8A5A-483F-8492-7ED6F3CE1988}"/>
    <dgm:cxn modelId="{0668425D-F6ED-F840-AD8E-8165850EC0C5}" type="presOf" srcId="{A8AB06BA-441D-44EF-BF91-1BE89D6FA791}" destId="{DC8492ED-9DF1-4FA0-97A8-7ECB6CED8ABD}" srcOrd="0" destOrd="0" presId="urn:microsoft.com/office/officeart/2005/8/layout/hProcess9"/>
    <dgm:cxn modelId="{214855DB-BFD2-4A53-BD9A-54D43B29644A}" srcId="{C6601085-5716-4DAA-B31F-E53F21D76541}" destId="{2FF58DEC-A5AC-4CA3-AD94-E2B2762D427E}" srcOrd="1" destOrd="0" parTransId="{5F2CBA64-7170-4E2C-BBD9-0729F6ED8431}" sibTransId="{AF4AC594-1999-4E2A-B5A1-558EDB655211}"/>
    <dgm:cxn modelId="{3C2D2554-F320-774C-935C-6E5377D30672}" type="presOf" srcId="{4F31F967-FE44-4B8A-9187-FFBB9A6595D2}" destId="{680BD0DC-EFE7-4FDC-AEE8-A4F10AAA0496}" srcOrd="0" destOrd="0" presId="urn:microsoft.com/office/officeart/2005/8/layout/hProcess9"/>
    <dgm:cxn modelId="{DDF35CA4-8277-467E-9299-C5356681FDF0}" srcId="{C6601085-5716-4DAA-B31F-E53F21D76541}" destId="{A8AB06BA-441D-44EF-BF91-1BE89D6FA791}" srcOrd="3" destOrd="0" parTransId="{76418127-DFB2-4DB1-9611-8F2BE3727029}" sibTransId="{A032D169-61CE-436C-A0A0-4745A10ED3C7}"/>
    <dgm:cxn modelId="{DF2307C4-53DC-2D40-A8A4-B31DFF785FEC}" type="presOf" srcId="{2FF58DEC-A5AC-4CA3-AD94-E2B2762D427E}" destId="{1A3F13D4-4A64-4BCB-A974-CBEED2BF4974}" srcOrd="0" destOrd="0" presId="urn:microsoft.com/office/officeart/2005/8/layout/hProcess9"/>
    <dgm:cxn modelId="{5B0BE139-87D8-4446-A76A-7681FB736549}" type="presOf" srcId="{C6601085-5716-4DAA-B31F-E53F21D76541}" destId="{22D92905-B670-42C9-A9DA-A556E73468DA}" srcOrd="0" destOrd="0" presId="urn:microsoft.com/office/officeart/2005/8/layout/hProcess9"/>
    <dgm:cxn modelId="{0AB75482-B36A-9443-8C66-1A8CFC2EA159}" type="presOf" srcId="{4299F6A4-D0CD-4543-B57C-EC2C7A9C70F8}" destId="{B956A3FC-983D-4CB6-A8C2-2CA496B61ED4}" srcOrd="0" destOrd="0" presId="urn:microsoft.com/office/officeart/2005/8/layout/hProcess9"/>
    <dgm:cxn modelId="{6474D252-4A81-C042-B868-BE726AB4FC05}" type="presParOf" srcId="{22D92905-B670-42C9-A9DA-A556E73468DA}" destId="{A92CF38A-A01E-4E33-BC8B-FB09F6D545F3}" srcOrd="0" destOrd="0" presId="urn:microsoft.com/office/officeart/2005/8/layout/hProcess9"/>
    <dgm:cxn modelId="{526AA0AC-4ABC-C14B-9603-30F97811568D}" type="presParOf" srcId="{22D92905-B670-42C9-A9DA-A556E73468DA}" destId="{08C264E0-D54B-4408-8425-045A8375B01B}" srcOrd="1" destOrd="0" presId="urn:microsoft.com/office/officeart/2005/8/layout/hProcess9"/>
    <dgm:cxn modelId="{8BED1675-44F3-7F4F-B660-8B12AB45AC21}" type="presParOf" srcId="{08C264E0-D54B-4408-8425-045A8375B01B}" destId="{680BD0DC-EFE7-4FDC-AEE8-A4F10AAA0496}" srcOrd="0" destOrd="0" presId="urn:microsoft.com/office/officeart/2005/8/layout/hProcess9"/>
    <dgm:cxn modelId="{17FE5D94-A873-BF4C-82C2-2518C23BBBA2}" type="presParOf" srcId="{08C264E0-D54B-4408-8425-045A8375B01B}" destId="{B537B483-49F6-4837-AFB5-095C8E95FDCF}" srcOrd="1" destOrd="0" presId="urn:microsoft.com/office/officeart/2005/8/layout/hProcess9"/>
    <dgm:cxn modelId="{0BAF5A6A-F6A8-5D4D-A604-AC5BFE58AA2F}" type="presParOf" srcId="{08C264E0-D54B-4408-8425-045A8375B01B}" destId="{1A3F13D4-4A64-4BCB-A974-CBEED2BF4974}" srcOrd="2" destOrd="0" presId="urn:microsoft.com/office/officeart/2005/8/layout/hProcess9"/>
    <dgm:cxn modelId="{A869CE4F-B260-7246-ABE8-1608FB238C92}" type="presParOf" srcId="{08C264E0-D54B-4408-8425-045A8375B01B}" destId="{65F67FC1-153E-4BAF-8994-EA3AB8B654F3}" srcOrd="3" destOrd="0" presId="urn:microsoft.com/office/officeart/2005/8/layout/hProcess9"/>
    <dgm:cxn modelId="{F0CBC5F2-5A0D-F44D-B074-7556346D0766}" type="presParOf" srcId="{08C264E0-D54B-4408-8425-045A8375B01B}" destId="{1AAD8681-5981-4EEC-85A0-C8B4236E9DF6}" srcOrd="4" destOrd="0" presId="urn:microsoft.com/office/officeart/2005/8/layout/hProcess9"/>
    <dgm:cxn modelId="{4B42B256-B9DD-A144-95FA-2C1C40567C32}" type="presParOf" srcId="{08C264E0-D54B-4408-8425-045A8375B01B}" destId="{9B489540-D020-41F2-B37A-75AEA4E8959A}" srcOrd="5" destOrd="0" presId="urn:microsoft.com/office/officeart/2005/8/layout/hProcess9"/>
    <dgm:cxn modelId="{F97BEEDA-42C9-934E-B569-E6B94FF81BD7}" type="presParOf" srcId="{08C264E0-D54B-4408-8425-045A8375B01B}" destId="{DC8492ED-9DF1-4FA0-97A8-7ECB6CED8ABD}" srcOrd="6" destOrd="0" presId="urn:microsoft.com/office/officeart/2005/8/layout/hProcess9"/>
    <dgm:cxn modelId="{4CF24873-ED5E-5D41-8AE6-72187739652D}" type="presParOf" srcId="{08C264E0-D54B-4408-8425-045A8375B01B}" destId="{BDABD024-9998-4D8B-8BAB-91B49376C4C5}" srcOrd="7" destOrd="0" presId="urn:microsoft.com/office/officeart/2005/8/layout/hProcess9"/>
    <dgm:cxn modelId="{8103B125-1947-AE49-8EDD-DBAD3389585E}" type="presParOf" srcId="{08C264E0-D54B-4408-8425-045A8375B01B}" destId="{B956A3FC-983D-4CB6-A8C2-2CA496B61ED4}"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62D0-0144-4EDF-B6D6-8D0D08F87755}"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DE0403D9-1DD9-49E1-963B-DFD42CE78E3A}">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45AA53FD-13D1-4368-A1BF-3EF208B8A592}" type="parTrans" cxnId="{532109CC-B1C1-4442-9415-DB61E6DCA84C}">
      <dgm:prSet/>
      <dgm:spPr/>
      <dgm:t>
        <a:bodyPr/>
        <a:lstStyle/>
        <a:p>
          <a:endParaRPr lang="en-US"/>
        </a:p>
      </dgm:t>
    </dgm:pt>
    <dgm:pt modelId="{0C6B04C8-A4AF-4BAB-AF97-415FEFE340D8}" type="sibTrans" cxnId="{532109CC-B1C1-4442-9415-DB61E6DCA84C}">
      <dgm:prSet/>
      <dgm:spPr/>
      <dgm:t>
        <a:bodyPr/>
        <a:lstStyle/>
        <a:p>
          <a:endParaRPr lang="en-US"/>
        </a:p>
      </dgm:t>
    </dgm:pt>
    <dgm:pt modelId="{E881BD6C-5618-4751-B401-D51C2DB76869}">
      <dgm:prSet phldrT="[Text]" custT="1"/>
      <dgm:spPr/>
      <dgm:t>
        <a:bodyPr/>
        <a:lstStyle/>
        <a:p>
          <a:r>
            <a:rPr lang="en-US" sz="1000" b="1" dirty="0" smtClean="0">
              <a:latin typeface="Calibri" pitchFamily="34" charset="0"/>
            </a:rPr>
            <a:t>Global </a:t>
          </a:r>
          <a:r>
            <a:rPr lang="en-US" sz="1000" b="1" dirty="0" err="1" smtClean="0">
              <a:latin typeface="Calibri" pitchFamily="34" charset="0"/>
            </a:rPr>
            <a:t>SantaFe</a:t>
          </a:r>
          <a:endParaRPr lang="en-US" sz="1000" b="1" dirty="0">
            <a:latin typeface="Calibri" pitchFamily="34" charset="0"/>
          </a:endParaRPr>
        </a:p>
      </dgm:t>
    </dgm:pt>
    <dgm:pt modelId="{EDA09B90-F00E-411C-8962-866247C9A94C}" type="parTrans" cxnId="{40470175-EA9F-4250-8050-098AA7290857}">
      <dgm:prSet/>
      <dgm:spPr/>
      <dgm:t>
        <a:bodyPr/>
        <a:lstStyle/>
        <a:p>
          <a:endParaRPr lang="en-US"/>
        </a:p>
      </dgm:t>
    </dgm:pt>
    <dgm:pt modelId="{2DD69F29-04CC-4B80-AEDA-DC8BD73B5933}" type="sibTrans" cxnId="{40470175-EA9F-4250-8050-098AA7290857}">
      <dgm:prSet/>
      <dgm:spPr/>
      <dgm:t>
        <a:bodyPr/>
        <a:lstStyle/>
        <a:p>
          <a:endParaRPr lang="en-US"/>
        </a:p>
      </dgm:t>
    </dgm:pt>
    <dgm:pt modelId="{F525936C-5F63-451C-B38B-62C6F17B24C3}">
      <dgm:prSet phldrT="[Text]" custT="1"/>
      <dgm:spPr/>
      <dgm:t>
        <a:bodyPr/>
        <a:lstStyle/>
        <a:p>
          <a:r>
            <a:rPr lang="en-US" sz="1000" b="1" dirty="0" smtClean="0">
              <a:latin typeface="Calibri" pitchFamily="34" charset="0"/>
            </a:rPr>
            <a:t>Global Marine</a:t>
          </a:r>
          <a:endParaRPr lang="en-US" sz="1000" b="1" dirty="0">
            <a:latin typeface="Calibri" pitchFamily="34" charset="0"/>
          </a:endParaRPr>
        </a:p>
      </dgm:t>
    </dgm:pt>
    <dgm:pt modelId="{3339165E-736E-4EB6-9C81-424B586171FD}" type="parTrans" cxnId="{CFF0D289-EC60-4BF2-87E1-3BB9D2A405FB}">
      <dgm:prSet/>
      <dgm:spPr/>
      <dgm:t>
        <a:bodyPr/>
        <a:lstStyle/>
        <a:p>
          <a:endParaRPr lang="en-US"/>
        </a:p>
      </dgm:t>
    </dgm:pt>
    <dgm:pt modelId="{9FC0BF9C-D3AF-4FD1-AAFF-92EE5EC949CD}" type="sibTrans" cxnId="{CFF0D289-EC60-4BF2-87E1-3BB9D2A405FB}">
      <dgm:prSet/>
      <dgm:spPr/>
      <dgm:t>
        <a:bodyPr/>
        <a:lstStyle/>
        <a:p>
          <a:endParaRPr lang="en-US"/>
        </a:p>
      </dgm:t>
    </dgm:pt>
    <dgm:pt modelId="{8A432025-8F40-4752-8E7F-4D1D2B38EDB2}">
      <dgm:prSet phldrT="[Text]" custT="1"/>
      <dgm:spPr/>
      <dgm:t>
        <a:bodyPr/>
        <a:lstStyle/>
        <a:p>
          <a:r>
            <a:rPr lang="en-US" sz="1000" b="1" dirty="0" smtClean="0">
              <a:latin typeface="Calibri" pitchFamily="34" charset="0"/>
            </a:rPr>
            <a:t>Santa Fe Int’l</a:t>
          </a:r>
          <a:endParaRPr lang="en-US" sz="1000" b="1" dirty="0">
            <a:latin typeface="Calibri" pitchFamily="34" charset="0"/>
          </a:endParaRPr>
        </a:p>
      </dgm:t>
    </dgm:pt>
    <dgm:pt modelId="{DC78A1CF-3CFF-4BB6-87E4-7ED724B0FD4C}" type="parTrans" cxnId="{3A1C243F-F241-4214-AFDD-61EDF7D09FEA}">
      <dgm:prSet/>
      <dgm:spPr/>
      <dgm:t>
        <a:bodyPr/>
        <a:lstStyle/>
        <a:p>
          <a:endParaRPr lang="en-US"/>
        </a:p>
      </dgm:t>
    </dgm:pt>
    <dgm:pt modelId="{DFD442DB-6B68-421F-A995-A3186866BB49}" type="sibTrans" cxnId="{3A1C243F-F241-4214-AFDD-61EDF7D09FEA}">
      <dgm:prSet/>
      <dgm:spPr/>
      <dgm:t>
        <a:bodyPr/>
        <a:lstStyle/>
        <a:p>
          <a:endParaRPr lang="en-US"/>
        </a:p>
      </dgm:t>
    </dgm:pt>
    <dgm:pt modelId="{B10500C3-44CE-481A-8728-7E80553BD818}">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A6316CE4-A16C-4155-8701-1F7C60BA5502}" type="parTrans" cxnId="{D3AEFD1D-D8B4-47F2-8DE3-8649A054F0E7}">
      <dgm:prSet/>
      <dgm:spPr/>
      <dgm:t>
        <a:bodyPr/>
        <a:lstStyle/>
        <a:p>
          <a:endParaRPr lang="en-US"/>
        </a:p>
      </dgm:t>
    </dgm:pt>
    <dgm:pt modelId="{77229574-E0DF-4E36-BF05-ABA323971EA6}" type="sibTrans" cxnId="{D3AEFD1D-D8B4-47F2-8DE3-8649A054F0E7}">
      <dgm:prSet/>
      <dgm:spPr/>
      <dgm:t>
        <a:bodyPr/>
        <a:lstStyle/>
        <a:p>
          <a:endParaRPr lang="en-US"/>
        </a:p>
      </dgm:t>
    </dgm:pt>
    <dgm:pt modelId="{A2A9A62D-3BA5-4B6B-A32E-E054A9EFF477}">
      <dgm:prSet phldrT="[Text]" custT="1"/>
      <dgm:spPr/>
      <dgm:t>
        <a:bodyPr/>
        <a:lstStyle/>
        <a:p>
          <a:r>
            <a:rPr lang="en-US" sz="1000" b="1" dirty="0" smtClean="0">
              <a:latin typeface="Calibri" pitchFamily="34" charset="0"/>
            </a:rPr>
            <a:t>Transocean </a:t>
          </a:r>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A17D4FD2-BFE8-4892-8F0B-15388D2F08A5}" type="parTrans" cxnId="{7AE3530A-75DC-4D10-A865-5B73923977BE}">
      <dgm:prSet/>
      <dgm:spPr/>
      <dgm:t>
        <a:bodyPr/>
        <a:lstStyle/>
        <a:p>
          <a:endParaRPr lang="en-US"/>
        </a:p>
      </dgm:t>
    </dgm:pt>
    <dgm:pt modelId="{AD9E49BC-8F19-4824-B0A1-CC81B6F6801E}" type="sibTrans" cxnId="{7AE3530A-75DC-4D10-A865-5B73923977BE}">
      <dgm:prSet/>
      <dgm:spPr/>
      <dgm:t>
        <a:bodyPr/>
        <a:lstStyle/>
        <a:p>
          <a:endParaRPr lang="en-US"/>
        </a:p>
      </dgm:t>
    </dgm:pt>
    <dgm:pt modelId="{84AA96B2-ECBE-4030-9434-904D7ED94D5C}">
      <dgm:prSet phldrT="[Text]" custT="1"/>
      <dgm:spPr/>
      <dgm:t>
        <a:bodyPr/>
        <a:lstStyle/>
        <a:p>
          <a:r>
            <a:rPr lang="en-US" sz="1000" b="1" dirty="0" smtClean="0">
              <a:latin typeface="Calibri" pitchFamily="34" charset="0"/>
            </a:rPr>
            <a:t>R&amp;B Falcon</a:t>
          </a:r>
          <a:endParaRPr lang="en-US" sz="1000" b="1" dirty="0">
            <a:latin typeface="Calibri" pitchFamily="34" charset="0"/>
          </a:endParaRPr>
        </a:p>
      </dgm:t>
    </dgm:pt>
    <dgm:pt modelId="{571F5B87-2258-4536-8101-AA28D6413E96}" type="parTrans" cxnId="{CCCF943A-6429-4191-8768-81FA4FDBAF59}">
      <dgm:prSet/>
      <dgm:spPr/>
      <dgm:t>
        <a:bodyPr/>
        <a:lstStyle/>
        <a:p>
          <a:endParaRPr lang="en-US"/>
        </a:p>
      </dgm:t>
    </dgm:pt>
    <dgm:pt modelId="{21C4252E-5A28-4819-89A3-0CA8B85FCE65}" type="sibTrans" cxnId="{CCCF943A-6429-4191-8768-81FA4FDBAF59}">
      <dgm:prSet/>
      <dgm:spPr/>
      <dgm:t>
        <a:bodyPr/>
        <a:lstStyle/>
        <a:p>
          <a:endParaRPr lang="en-US"/>
        </a:p>
      </dgm:t>
    </dgm:pt>
    <dgm:pt modelId="{BFB4455E-971B-48E7-8D11-DE4A1DDF8365}">
      <dgm:prSet phldrT="[Text]" custT="1"/>
      <dgm:spPr/>
      <dgm:t>
        <a:bodyPr/>
        <a:lstStyle/>
        <a:p>
          <a:r>
            <a:rPr lang="en-US" sz="1000" b="1" dirty="0" smtClean="0">
              <a:latin typeface="Calibri" pitchFamily="34" charset="0"/>
            </a:rPr>
            <a:t>Transocean Offshore</a:t>
          </a:r>
          <a:endParaRPr lang="en-US" sz="1000" b="1" dirty="0">
            <a:latin typeface="Calibri" pitchFamily="34" charset="0"/>
          </a:endParaRPr>
        </a:p>
      </dgm:t>
    </dgm:pt>
    <dgm:pt modelId="{55FFEB13-F2FC-46A9-8A02-120E91EE7F65}" type="parTrans" cxnId="{7030CCBA-2CE1-4ECA-B374-A49EFC0997C8}">
      <dgm:prSet/>
      <dgm:spPr/>
      <dgm:t>
        <a:bodyPr/>
        <a:lstStyle/>
        <a:p>
          <a:endParaRPr lang="en-US"/>
        </a:p>
      </dgm:t>
    </dgm:pt>
    <dgm:pt modelId="{883385A3-FC33-4A23-9CF1-2CF3B390EE1D}" type="sibTrans" cxnId="{7030CCBA-2CE1-4ECA-B374-A49EFC0997C8}">
      <dgm:prSet/>
      <dgm:spPr/>
      <dgm:t>
        <a:bodyPr/>
        <a:lstStyle/>
        <a:p>
          <a:endParaRPr lang="en-US"/>
        </a:p>
      </dgm:t>
    </dgm:pt>
    <dgm:pt modelId="{377EBB05-04AD-43A7-AD74-0DA505F06140}">
      <dgm:prSet phldrT="[Text]" custT="1"/>
      <dgm:spPr/>
      <dgm:t>
        <a:bodyPr/>
        <a:lstStyle/>
        <a:p>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EEAC1F5B-2054-453B-B294-382BF3861459}" type="parTrans" cxnId="{2848C080-6F05-4B00-95CA-EE6226BEC258}">
      <dgm:prSet/>
      <dgm:spPr/>
      <dgm:t>
        <a:bodyPr/>
        <a:lstStyle/>
        <a:p>
          <a:endParaRPr lang="en-US"/>
        </a:p>
      </dgm:t>
    </dgm:pt>
    <dgm:pt modelId="{65864F42-31F7-4A0E-AC0F-307AE369F94E}" type="sibTrans" cxnId="{2848C080-6F05-4B00-95CA-EE6226BEC258}">
      <dgm:prSet/>
      <dgm:spPr/>
      <dgm:t>
        <a:bodyPr/>
        <a:lstStyle/>
        <a:p>
          <a:endParaRPr lang="en-US"/>
        </a:p>
      </dgm:t>
    </dgm:pt>
    <dgm:pt modelId="{1B3B1485-100C-4993-B7C7-DFEF87FAB8AF}">
      <dgm:prSet phldrT="[Text]" custT="1"/>
      <dgm:spPr/>
      <dgm:t>
        <a:bodyPr/>
        <a:lstStyle/>
        <a:p>
          <a:r>
            <a:rPr lang="en-US" sz="1000" b="1" dirty="0" err="1" smtClean="0">
              <a:latin typeface="Calibri" pitchFamily="34" charset="0"/>
            </a:rPr>
            <a:t>Sedco</a:t>
          </a:r>
          <a:endParaRPr lang="en-US" sz="1000" b="1" dirty="0">
            <a:latin typeface="Calibri" pitchFamily="34" charset="0"/>
          </a:endParaRPr>
        </a:p>
      </dgm:t>
    </dgm:pt>
    <dgm:pt modelId="{C23D8BC2-CD33-4967-B3A3-CD3EB6C8DC7F}" type="parTrans" cxnId="{C3B8F60B-63D3-4447-9B2B-E249FB12D044}">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1EE417-48DE-4BE5-AAF7-5C2959C98919}" type="sibTrans" cxnId="{C3B8F60B-63D3-4447-9B2B-E249FB12D044}">
      <dgm:prSet/>
      <dgm:spPr/>
      <dgm:t>
        <a:bodyPr/>
        <a:lstStyle/>
        <a:p>
          <a:endParaRPr lang="en-US"/>
        </a:p>
      </dgm:t>
    </dgm:pt>
    <dgm:pt modelId="{9006B6D9-1816-4DB1-B3D3-60DACFA433F6}">
      <dgm:prSet phldrT="[Text]" custT="1"/>
      <dgm:spPr/>
      <dgm:t>
        <a:bodyPr/>
        <a:lstStyle/>
        <a:p>
          <a:r>
            <a:rPr lang="en-US" sz="1000" b="1" dirty="0" err="1" smtClean="0">
              <a:latin typeface="Calibri" pitchFamily="34" charset="0"/>
            </a:rPr>
            <a:t>Forex</a:t>
          </a:r>
          <a:r>
            <a:rPr lang="en-US" sz="1000" b="1" dirty="0" smtClean="0">
              <a:latin typeface="Calibri" pitchFamily="34" charset="0"/>
            </a:rPr>
            <a:t> Neptune</a:t>
          </a:r>
          <a:endParaRPr lang="en-US" sz="1000" b="1" dirty="0">
            <a:latin typeface="Calibri" pitchFamily="34" charset="0"/>
          </a:endParaRPr>
        </a:p>
      </dgm:t>
    </dgm:pt>
    <dgm:pt modelId="{CE217FD2-EEF9-4CB7-AA27-5153CCCECF64}" type="parTrans" cxnId="{B4621AFF-67BD-48B8-A968-5C1310EA3C6F}">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D93A754E-B3E9-474F-96FA-2D27D65EB8C7}" type="sibTrans" cxnId="{B4621AFF-67BD-48B8-A968-5C1310EA3C6F}">
      <dgm:prSet/>
      <dgm:spPr/>
      <dgm:t>
        <a:bodyPr/>
        <a:lstStyle/>
        <a:p>
          <a:endParaRPr lang="en-US"/>
        </a:p>
      </dgm:t>
    </dgm:pt>
    <dgm:pt modelId="{C2CE70B8-3F76-4001-A237-83B3F4A9E98B}">
      <dgm:prSet phldrT="[Text]" custT="1"/>
      <dgm:spPr/>
      <dgm:t>
        <a:bodyPr/>
        <a:lstStyle/>
        <a:p>
          <a:r>
            <a:rPr lang="en-US" sz="1000" b="1" dirty="0" smtClean="0">
              <a:latin typeface="Calibri" pitchFamily="34" charset="0"/>
            </a:rPr>
            <a:t>Transocean ASA</a:t>
          </a:r>
          <a:endParaRPr lang="en-US" sz="1000" b="1" dirty="0">
            <a:latin typeface="Calibri" pitchFamily="34" charset="0"/>
          </a:endParaRPr>
        </a:p>
      </dgm:t>
    </dgm:pt>
    <dgm:pt modelId="{B0CFD59B-4D64-4826-9207-27B3F0228F0A}" type="parTrans" cxnId="{B6BDC235-7C32-401B-AD59-21B6636FB4FD}">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5640CC8-30C9-47E5-AA34-423773E4C5EA}" type="sibTrans" cxnId="{B6BDC235-7C32-401B-AD59-21B6636FB4FD}">
      <dgm:prSet/>
      <dgm:spPr/>
      <dgm:t>
        <a:bodyPr/>
        <a:lstStyle/>
        <a:p>
          <a:endParaRPr lang="en-US"/>
        </a:p>
      </dgm:t>
    </dgm:pt>
    <dgm:pt modelId="{39276740-50E4-4272-9C4C-33FC28B87F63}">
      <dgm:prSet phldrT="[Text]" custT="1"/>
      <dgm:spPr/>
      <dgm:t>
        <a:bodyPr/>
        <a:lstStyle/>
        <a:p>
          <a:r>
            <a:rPr lang="en-US" sz="1000" b="1" dirty="0" smtClean="0">
              <a:latin typeface="Calibri" pitchFamily="34" charset="0"/>
            </a:rPr>
            <a:t>SODI</a:t>
          </a:r>
          <a:endParaRPr lang="en-US" sz="1000" b="1" dirty="0">
            <a:latin typeface="Calibri" pitchFamily="34" charset="0"/>
          </a:endParaRPr>
        </a:p>
      </dgm:t>
    </dgm:pt>
    <dgm:pt modelId="{0FA037D3-6D12-4E89-8AEB-11CF572DDE72}" type="parTrans" cxnId="{8905D686-5575-4483-875F-BA584CD02EC0}">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B32FFF-8C15-47C1-8123-E9BFEBE951C7}" type="sibTrans" cxnId="{8905D686-5575-4483-875F-BA584CD02EC0}">
      <dgm:prSet/>
      <dgm:spPr/>
      <dgm:t>
        <a:bodyPr/>
        <a:lstStyle/>
        <a:p>
          <a:endParaRPr lang="en-US"/>
        </a:p>
      </dgm:t>
    </dgm:pt>
    <dgm:pt modelId="{A7710AB3-E239-44F6-BFCB-96AB5FD0CE1D}">
      <dgm:prSet phldrT="[Text]" custT="1"/>
      <dgm:spPr/>
      <dgm:t>
        <a:bodyPr/>
        <a:lstStyle/>
        <a:p>
          <a:r>
            <a:rPr lang="en-US" sz="1000" b="1" dirty="0" smtClean="0">
              <a:latin typeface="Calibri" pitchFamily="34" charset="0"/>
            </a:rPr>
            <a:t>Offshore Drilling</a:t>
          </a:r>
          <a:endParaRPr lang="en-US" sz="1000" b="1" dirty="0">
            <a:latin typeface="Calibri" pitchFamily="34" charset="0"/>
          </a:endParaRPr>
        </a:p>
      </dgm:t>
    </dgm:pt>
    <dgm:pt modelId="{73EB642B-B0EC-4F50-9020-38A464E7D010}" type="parTrans" cxnId="{F72DC97A-359A-4A0B-9FC5-4D739CCCE512}">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A7107A9D-0147-4623-AC61-8010DE3997CB}" type="sibTrans" cxnId="{F72DC97A-359A-4A0B-9FC5-4D739CCCE512}">
      <dgm:prSet/>
      <dgm:spPr/>
      <dgm:t>
        <a:bodyPr/>
        <a:lstStyle/>
        <a:p>
          <a:endParaRPr lang="en-US"/>
        </a:p>
      </dgm:t>
    </dgm:pt>
    <dgm:pt modelId="{CCFFE844-F7A6-442D-BDF2-2124B528EBE5}">
      <dgm:prSet phldrT="[Text]" custT="1"/>
      <dgm:spPr/>
      <dgm:t>
        <a:bodyPr/>
        <a:lstStyle/>
        <a:p>
          <a:r>
            <a:rPr lang="en-US" sz="900" b="1" dirty="0" smtClean="0">
              <a:latin typeface="Calibri" pitchFamily="34" charset="0"/>
            </a:rPr>
            <a:t>International</a:t>
          </a:r>
          <a:r>
            <a:rPr lang="en-US" sz="1000" b="1" dirty="0" smtClean="0">
              <a:latin typeface="Calibri" pitchFamily="34" charset="0"/>
            </a:rPr>
            <a:t> Drilling</a:t>
          </a:r>
          <a:endParaRPr lang="en-US" sz="1000" b="1" dirty="0">
            <a:latin typeface="Calibri" pitchFamily="34" charset="0"/>
          </a:endParaRPr>
        </a:p>
      </dgm:t>
    </dgm:pt>
    <dgm:pt modelId="{56BC43E9-A25B-4E83-9A39-D62A61251783}" type="parTrans" cxnId="{1C67AA05-7199-49B4-9A6F-3B464188E94C}">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0E171808-A11D-4E83-A19F-5CCC0DB88A0F}" type="sibTrans" cxnId="{1C67AA05-7199-49B4-9A6F-3B464188E94C}">
      <dgm:prSet/>
      <dgm:spPr/>
      <dgm:t>
        <a:bodyPr/>
        <a:lstStyle/>
        <a:p>
          <a:endParaRPr lang="en-US"/>
        </a:p>
      </dgm:t>
    </dgm:pt>
    <dgm:pt modelId="{0EBE12F3-8C75-4F98-B3F3-759BE51E039A}">
      <dgm:prSet phldrT="[Text]" custT="1"/>
      <dgm:spPr/>
      <dgm:t>
        <a:bodyPr/>
        <a:lstStyle/>
        <a:p>
          <a:r>
            <a:rPr lang="en-US" sz="1000" b="1" dirty="0" smtClean="0">
              <a:latin typeface="Calibri" pitchFamily="34" charset="0"/>
            </a:rPr>
            <a:t>Southern Productions</a:t>
          </a:r>
          <a:endParaRPr lang="en-US" sz="1000" b="1" dirty="0">
            <a:latin typeface="Calibri" pitchFamily="34" charset="0"/>
          </a:endParaRPr>
        </a:p>
      </dgm:t>
    </dgm:pt>
    <dgm:pt modelId="{993643B3-07C8-4ABF-A887-1A62314BBB46}" type="parTrans" cxnId="{D6006278-CF52-4A94-BE2A-02466F49D22C}">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5B3FFFC7-8C50-401B-884F-E793C6830150}" type="sibTrans" cxnId="{D6006278-CF52-4A94-BE2A-02466F49D22C}">
      <dgm:prSet/>
      <dgm:spPr/>
      <dgm:t>
        <a:bodyPr/>
        <a:lstStyle/>
        <a:p>
          <a:endParaRPr lang="en-US"/>
        </a:p>
      </dgm:t>
    </dgm:pt>
    <dgm:pt modelId="{8D83AE8A-80FF-4EF8-B1A8-8CDDF9087FE1}">
      <dgm:prSet phldrT="[Text]" custT="1"/>
      <dgm:spPr/>
      <dgm:t>
        <a:bodyPr/>
        <a:lstStyle/>
        <a:p>
          <a:r>
            <a:rPr lang="en-US" sz="1000" b="1" dirty="0" smtClean="0">
              <a:latin typeface="Calibri" pitchFamily="34" charset="0"/>
            </a:rPr>
            <a:t>Southern National Gas</a:t>
          </a:r>
          <a:endParaRPr lang="en-US" sz="1000" b="1" dirty="0">
            <a:latin typeface="Calibri" pitchFamily="34" charset="0"/>
          </a:endParaRPr>
        </a:p>
      </dgm:t>
    </dgm:pt>
    <dgm:pt modelId="{03BD5777-7528-442E-BB26-B605A7FD27AC}" type="parTrans" cxnId="{33EA3FA4-E08B-4F01-8029-F3EDAA04F63F}">
      <dgm:prSet>
        <dgm:style>
          <a:lnRef idx="2">
            <a:schemeClr val="accent4"/>
          </a:lnRef>
          <a:fillRef idx="0">
            <a:schemeClr val="accent4"/>
          </a:fillRef>
          <a:effectRef idx="1">
            <a:schemeClr val="accent4"/>
          </a:effectRef>
          <a:fontRef idx="minor">
            <a:schemeClr val="tx1"/>
          </a:fontRef>
        </dgm:style>
      </dgm:prSet>
      <dgm:spPr/>
      <dgm:t>
        <a:bodyPr/>
        <a:lstStyle/>
        <a:p>
          <a:endParaRPr lang="en-US"/>
        </a:p>
      </dgm:t>
    </dgm:pt>
    <dgm:pt modelId="{83DEDAE4-CF3A-430B-B551-DCA033719DCB}" type="sibTrans" cxnId="{33EA3FA4-E08B-4F01-8029-F3EDAA04F63F}">
      <dgm:prSet/>
      <dgm:spPr/>
      <dgm:t>
        <a:bodyPr/>
        <a:lstStyle/>
        <a:p>
          <a:endParaRPr lang="en-US"/>
        </a:p>
      </dgm:t>
    </dgm:pt>
    <dgm:pt modelId="{9535FBE9-A4D0-48D4-88B7-FAE41B87C637}">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200" b="1" dirty="0" err="1" smtClean="0">
              <a:solidFill>
                <a:schemeClr val="bg1"/>
              </a:solidFill>
              <a:latin typeface="Calibri" pitchFamily="34" charset="0"/>
            </a:rPr>
            <a:t>Dacinger</a:t>
          </a:r>
          <a:endParaRPr lang="en-US" sz="1200" b="1" dirty="0">
            <a:solidFill>
              <a:schemeClr val="bg1"/>
            </a:solidFill>
            <a:latin typeface="Calibri" pitchFamily="34" charset="0"/>
          </a:endParaRPr>
        </a:p>
      </dgm:t>
    </dgm:pt>
    <dgm:pt modelId="{50595DAB-6C03-4129-8BBE-30F34DCF75E2}" type="parTrans" cxnId="{E9CD5E03-C2FC-4168-816F-883BDD5F4617}">
      <dgm:prSet>
        <dgm:style>
          <a:lnRef idx="2">
            <a:schemeClr val="accent4"/>
          </a:lnRef>
          <a:fillRef idx="0">
            <a:schemeClr val="accent4"/>
          </a:fillRef>
          <a:effectRef idx="1">
            <a:schemeClr val="accent4"/>
          </a:effectRef>
          <a:fontRef idx="minor">
            <a:schemeClr val="tx1"/>
          </a:fontRef>
        </dgm:style>
      </dgm:prSet>
      <dgm:spPr/>
      <dgm:t>
        <a:bodyPr/>
        <a:lstStyle/>
        <a:p>
          <a:endParaRPr lang="en-US"/>
        </a:p>
      </dgm:t>
    </dgm:pt>
    <dgm:pt modelId="{F9B41CA2-EB05-4FDF-9D54-588AD10B57B0}" type="sibTrans" cxnId="{E9CD5E03-C2FC-4168-816F-883BDD5F4617}">
      <dgm:prSet/>
      <dgm:spPr/>
      <dgm:t>
        <a:bodyPr/>
        <a:lstStyle/>
        <a:p>
          <a:endParaRPr lang="en-US"/>
        </a:p>
      </dgm:t>
    </dgm:pt>
    <dgm:pt modelId="{85FBED08-1E3B-4278-99C1-B6F71F6D6843}" type="pres">
      <dgm:prSet presAssocID="{E53962D0-0144-4EDF-B6D6-8D0D08F87755}" presName="hierChild1" presStyleCnt="0">
        <dgm:presLayoutVars>
          <dgm:chPref val="1"/>
          <dgm:dir/>
          <dgm:animOne val="branch"/>
          <dgm:animLvl val="lvl"/>
          <dgm:resizeHandles/>
        </dgm:presLayoutVars>
      </dgm:prSet>
      <dgm:spPr/>
      <dgm:t>
        <a:bodyPr/>
        <a:lstStyle/>
        <a:p>
          <a:endParaRPr lang="en-US"/>
        </a:p>
      </dgm:t>
    </dgm:pt>
    <dgm:pt modelId="{0022442F-2518-4B41-AE85-B7DCDCB91B34}" type="pres">
      <dgm:prSet presAssocID="{DE0403D9-1DD9-49E1-963B-DFD42CE78E3A}" presName="hierRoot1" presStyleCnt="0"/>
      <dgm:spPr/>
    </dgm:pt>
    <dgm:pt modelId="{44D91270-B0C5-403F-BA20-5EFD68FFD492}" type="pres">
      <dgm:prSet presAssocID="{DE0403D9-1DD9-49E1-963B-DFD42CE78E3A}" presName="composite" presStyleCnt="0"/>
      <dgm:spPr/>
    </dgm:pt>
    <dgm:pt modelId="{253F882D-47A2-40E9-B187-3C111F7E7053}" type="pres">
      <dgm:prSet presAssocID="{DE0403D9-1DD9-49E1-963B-DFD42CE78E3A}" presName="background" presStyleLbl="node0" presStyleIdx="0" presStyleCnt="1"/>
      <dgm:spPr/>
    </dgm:pt>
    <dgm:pt modelId="{9CC70F10-487B-4348-AC9A-D82AF01A85AE}" type="pres">
      <dgm:prSet presAssocID="{DE0403D9-1DD9-49E1-963B-DFD42CE78E3A}" presName="text" presStyleLbl="fgAcc0" presStyleIdx="0" presStyleCnt="1">
        <dgm:presLayoutVars>
          <dgm:chPref val="3"/>
        </dgm:presLayoutVars>
      </dgm:prSet>
      <dgm:spPr/>
      <dgm:t>
        <a:bodyPr/>
        <a:lstStyle/>
        <a:p>
          <a:endParaRPr lang="en-US"/>
        </a:p>
      </dgm:t>
    </dgm:pt>
    <dgm:pt modelId="{4C9B9DCE-D069-4A49-9426-5E575035DECE}" type="pres">
      <dgm:prSet presAssocID="{DE0403D9-1DD9-49E1-963B-DFD42CE78E3A}" presName="hierChild2" presStyleCnt="0"/>
      <dgm:spPr/>
    </dgm:pt>
    <dgm:pt modelId="{87A2D2A2-0842-4AC2-9B1B-054558FB0DCC}" type="pres">
      <dgm:prSet presAssocID="{EDA09B90-F00E-411C-8962-866247C9A94C}" presName="Name10" presStyleLbl="parChTrans1D2" presStyleIdx="0" presStyleCnt="2"/>
      <dgm:spPr/>
      <dgm:t>
        <a:bodyPr/>
        <a:lstStyle/>
        <a:p>
          <a:endParaRPr lang="en-US"/>
        </a:p>
      </dgm:t>
    </dgm:pt>
    <dgm:pt modelId="{CBC420B2-4B41-4E0A-B554-CA57876D4A38}" type="pres">
      <dgm:prSet presAssocID="{E881BD6C-5618-4751-B401-D51C2DB76869}" presName="hierRoot2" presStyleCnt="0"/>
      <dgm:spPr/>
    </dgm:pt>
    <dgm:pt modelId="{62F1BA45-FA2E-4C70-86E0-908A789093FE}" type="pres">
      <dgm:prSet presAssocID="{E881BD6C-5618-4751-B401-D51C2DB76869}" presName="composite2" presStyleCnt="0"/>
      <dgm:spPr/>
    </dgm:pt>
    <dgm:pt modelId="{654E716E-2F47-47A8-8ADD-C6DBF2861632}" type="pres">
      <dgm:prSet presAssocID="{E881BD6C-5618-4751-B401-D51C2DB76869}" presName="background2" presStyleLbl="node2" presStyleIdx="0" presStyleCnt="2"/>
      <dgm:spPr/>
    </dgm:pt>
    <dgm:pt modelId="{76F7D629-C537-4279-ABE7-CF8936C5E363}" type="pres">
      <dgm:prSet presAssocID="{E881BD6C-5618-4751-B401-D51C2DB76869}" presName="text2" presStyleLbl="fgAcc2" presStyleIdx="0" presStyleCnt="2" custLinFactX="-95209" custLinFactNeighborX="-100000" custLinFactNeighborY="1610">
        <dgm:presLayoutVars>
          <dgm:chPref val="3"/>
        </dgm:presLayoutVars>
      </dgm:prSet>
      <dgm:spPr/>
      <dgm:t>
        <a:bodyPr/>
        <a:lstStyle/>
        <a:p>
          <a:endParaRPr lang="en-US"/>
        </a:p>
      </dgm:t>
    </dgm:pt>
    <dgm:pt modelId="{F69B8A75-5EE0-4CB7-A6C1-9544A5296FA9}" type="pres">
      <dgm:prSet presAssocID="{E881BD6C-5618-4751-B401-D51C2DB76869}" presName="hierChild3" presStyleCnt="0"/>
      <dgm:spPr/>
    </dgm:pt>
    <dgm:pt modelId="{A6D80C12-4FEE-4B00-BAA7-2EF260EC8FF0}" type="pres">
      <dgm:prSet presAssocID="{3339165E-736E-4EB6-9C81-424B586171FD}" presName="Name17" presStyleLbl="parChTrans1D3" presStyleIdx="0" presStyleCnt="4"/>
      <dgm:spPr/>
      <dgm:t>
        <a:bodyPr/>
        <a:lstStyle/>
        <a:p>
          <a:endParaRPr lang="en-US"/>
        </a:p>
      </dgm:t>
    </dgm:pt>
    <dgm:pt modelId="{2FEDC0D7-BBF6-40D3-9BAD-5233E777D3D6}" type="pres">
      <dgm:prSet presAssocID="{F525936C-5F63-451C-B38B-62C6F17B24C3}" presName="hierRoot3" presStyleCnt="0"/>
      <dgm:spPr/>
    </dgm:pt>
    <dgm:pt modelId="{721F6805-D90A-4A61-9E62-8B37FED2CE35}" type="pres">
      <dgm:prSet presAssocID="{F525936C-5F63-451C-B38B-62C6F17B24C3}" presName="composite3" presStyleCnt="0"/>
      <dgm:spPr/>
    </dgm:pt>
    <dgm:pt modelId="{9CD8CC17-2E2D-44C9-96E3-B187B562FA95}" type="pres">
      <dgm:prSet presAssocID="{F525936C-5F63-451C-B38B-62C6F17B24C3}" presName="background3" presStyleLbl="node3" presStyleIdx="0" presStyleCnt="4"/>
      <dgm:spPr/>
    </dgm:pt>
    <dgm:pt modelId="{A091E1FB-DBE3-4476-9963-A24F0C358666}" type="pres">
      <dgm:prSet presAssocID="{F525936C-5F63-451C-B38B-62C6F17B24C3}" presName="text3" presStyleLbl="fgAcc3" presStyleIdx="0" presStyleCnt="4" custLinFactX="-103022" custLinFactNeighborX="-200000" custLinFactNeighborY="18379">
        <dgm:presLayoutVars>
          <dgm:chPref val="3"/>
        </dgm:presLayoutVars>
      </dgm:prSet>
      <dgm:spPr/>
      <dgm:t>
        <a:bodyPr/>
        <a:lstStyle/>
        <a:p>
          <a:endParaRPr lang="en-US"/>
        </a:p>
      </dgm:t>
    </dgm:pt>
    <dgm:pt modelId="{4D83BFF8-BF97-4576-A38E-A4F8A123A695}" type="pres">
      <dgm:prSet presAssocID="{F525936C-5F63-451C-B38B-62C6F17B24C3}" presName="hierChild4" presStyleCnt="0"/>
      <dgm:spPr/>
    </dgm:pt>
    <dgm:pt modelId="{D89AFCD0-CD66-49DE-A08E-1520E7AFD74C}" type="pres">
      <dgm:prSet presAssocID="{DC78A1CF-3CFF-4BB6-87E4-7ED724B0FD4C}" presName="Name17" presStyleLbl="parChTrans1D3" presStyleIdx="1" presStyleCnt="4"/>
      <dgm:spPr/>
      <dgm:t>
        <a:bodyPr/>
        <a:lstStyle/>
        <a:p>
          <a:endParaRPr lang="en-US"/>
        </a:p>
      </dgm:t>
    </dgm:pt>
    <dgm:pt modelId="{13809EBC-6692-4620-B54D-9E7BBB89141F}" type="pres">
      <dgm:prSet presAssocID="{8A432025-8F40-4752-8E7F-4D1D2B38EDB2}" presName="hierRoot3" presStyleCnt="0"/>
      <dgm:spPr/>
    </dgm:pt>
    <dgm:pt modelId="{104EDBC0-C364-49E9-87CA-CF25C12D0709}" type="pres">
      <dgm:prSet presAssocID="{8A432025-8F40-4752-8E7F-4D1D2B38EDB2}" presName="composite3" presStyleCnt="0"/>
      <dgm:spPr/>
    </dgm:pt>
    <dgm:pt modelId="{F8C3494D-6D28-43F7-A412-BA5419675B10}" type="pres">
      <dgm:prSet presAssocID="{8A432025-8F40-4752-8E7F-4D1D2B38EDB2}" presName="background3" presStyleLbl="node3" presStyleIdx="1" presStyleCnt="4"/>
      <dgm:spPr/>
    </dgm:pt>
    <dgm:pt modelId="{CA802F0A-ECA0-4916-8AD5-5DE7741355E6}" type="pres">
      <dgm:prSet presAssocID="{8A432025-8F40-4752-8E7F-4D1D2B38EDB2}" presName="text3" presStyleLbl="fgAcc3" presStyleIdx="1" presStyleCnt="4" custLinFactX="-43704" custLinFactNeighborX="-100000" custLinFactNeighborY="18379">
        <dgm:presLayoutVars>
          <dgm:chPref val="3"/>
        </dgm:presLayoutVars>
      </dgm:prSet>
      <dgm:spPr/>
      <dgm:t>
        <a:bodyPr/>
        <a:lstStyle/>
        <a:p>
          <a:endParaRPr lang="en-US"/>
        </a:p>
      </dgm:t>
    </dgm:pt>
    <dgm:pt modelId="{208813B6-1BCD-4959-9671-EF702A3663F8}" type="pres">
      <dgm:prSet presAssocID="{8A432025-8F40-4752-8E7F-4D1D2B38EDB2}" presName="hierChild4" presStyleCnt="0"/>
      <dgm:spPr/>
    </dgm:pt>
    <dgm:pt modelId="{4A893B48-406B-4FF8-B85A-B73DCD4E9BE0}" type="pres">
      <dgm:prSet presAssocID="{A6316CE4-A16C-4155-8701-1F7C60BA5502}" presName="Name10" presStyleLbl="parChTrans1D2" presStyleIdx="1" presStyleCnt="2"/>
      <dgm:spPr/>
      <dgm:t>
        <a:bodyPr/>
        <a:lstStyle/>
        <a:p>
          <a:endParaRPr lang="en-US"/>
        </a:p>
      </dgm:t>
    </dgm:pt>
    <dgm:pt modelId="{6B8D0B74-67DE-4673-BBB5-9629134F7F32}" type="pres">
      <dgm:prSet presAssocID="{B10500C3-44CE-481A-8728-7E80553BD818}" presName="hierRoot2" presStyleCnt="0"/>
      <dgm:spPr/>
    </dgm:pt>
    <dgm:pt modelId="{BF8B8336-2EFA-4DE7-B8DB-8DA27BFE5CCE}" type="pres">
      <dgm:prSet presAssocID="{B10500C3-44CE-481A-8728-7E80553BD818}" presName="composite2" presStyleCnt="0"/>
      <dgm:spPr/>
    </dgm:pt>
    <dgm:pt modelId="{A492B3BE-7876-469D-80AA-B52FDC365058}" type="pres">
      <dgm:prSet presAssocID="{B10500C3-44CE-481A-8728-7E80553BD818}" presName="background2" presStyleLbl="node2" presStyleIdx="1" presStyleCnt="2"/>
      <dgm:spPr/>
    </dgm:pt>
    <dgm:pt modelId="{201A7A4D-DEA1-4BF6-8EC5-81A8223444D2}" type="pres">
      <dgm:prSet presAssocID="{B10500C3-44CE-481A-8728-7E80553BD818}" presName="text2" presStyleLbl="fgAcc2" presStyleIdx="1" presStyleCnt="2" custLinFactX="100000" custLinFactNeighborX="117276" custLinFactNeighborY="1610">
        <dgm:presLayoutVars>
          <dgm:chPref val="3"/>
        </dgm:presLayoutVars>
      </dgm:prSet>
      <dgm:spPr/>
      <dgm:t>
        <a:bodyPr/>
        <a:lstStyle/>
        <a:p>
          <a:endParaRPr lang="en-US"/>
        </a:p>
      </dgm:t>
    </dgm:pt>
    <dgm:pt modelId="{1BB6BEA6-BBC4-4F9D-A57C-E6B6D5F64F5D}" type="pres">
      <dgm:prSet presAssocID="{B10500C3-44CE-481A-8728-7E80553BD818}" presName="hierChild3" presStyleCnt="0"/>
      <dgm:spPr/>
    </dgm:pt>
    <dgm:pt modelId="{7A15F890-733D-41C8-A7BA-FAF83F76B090}" type="pres">
      <dgm:prSet presAssocID="{A17D4FD2-BFE8-4892-8F0B-15388D2F08A5}" presName="Name17" presStyleLbl="parChTrans1D3" presStyleIdx="2" presStyleCnt="4"/>
      <dgm:spPr/>
      <dgm:t>
        <a:bodyPr/>
        <a:lstStyle/>
        <a:p>
          <a:endParaRPr lang="en-US"/>
        </a:p>
      </dgm:t>
    </dgm:pt>
    <dgm:pt modelId="{E4712213-34D6-4AE7-8BF6-E0C402CF183C}" type="pres">
      <dgm:prSet presAssocID="{A2A9A62D-3BA5-4B6B-A32E-E054A9EFF477}" presName="hierRoot3" presStyleCnt="0"/>
      <dgm:spPr/>
    </dgm:pt>
    <dgm:pt modelId="{B9CD832D-48C4-4D97-A3C1-DEC4E92B5BB8}" type="pres">
      <dgm:prSet presAssocID="{A2A9A62D-3BA5-4B6B-A32E-E054A9EFF477}" presName="composite3" presStyleCnt="0"/>
      <dgm:spPr/>
    </dgm:pt>
    <dgm:pt modelId="{B3E42B75-5A04-4A63-91D7-49FB46DC3586}" type="pres">
      <dgm:prSet presAssocID="{A2A9A62D-3BA5-4B6B-A32E-E054A9EFF477}" presName="background3" presStyleLbl="node3" presStyleIdx="2" presStyleCnt="4"/>
      <dgm:spPr/>
    </dgm:pt>
    <dgm:pt modelId="{B5C93A01-4B52-4D53-BFE2-333E8770D77B}" type="pres">
      <dgm:prSet presAssocID="{A2A9A62D-3BA5-4B6B-A32E-E054A9EFF477}" presName="text3" presStyleLbl="fgAcc3" presStyleIdx="2" presStyleCnt="4" custLinFactX="47001" custLinFactNeighborX="100000" custLinFactNeighborY="3600">
        <dgm:presLayoutVars>
          <dgm:chPref val="3"/>
        </dgm:presLayoutVars>
      </dgm:prSet>
      <dgm:spPr/>
      <dgm:t>
        <a:bodyPr/>
        <a:lstStyle/>
        <a:p>
          <a:endParaRPr lang="en-US"/>
        </a:p>
      </dgm:t>
    </dgm:pt>
    <dgm:pt modelId="{E0E98103-A3A5-4423-AACC-9F2F63A4850A}" type="pres">
      <dgm:prSet presAssocID="{A2A9A62D-3BA5-4B6B-A32E-E054A9EFF477}" presName="hierChild4" presStyleCnt="0"/>
      <dgm:spPr/>
    </dgm:pt>
    <dgm:pt modelId="{B025D403-42BE-4B48-9649-F7FD7DDCAF3E}" type="pres">
      <dgm:prSet presAssocID="{55FFEB13-F2FC-46A9-8A02-120E91EE7F65}" presName="Name23" presStyleLbl="parChTrans1D4" presStyleIdx="0" presStyleCnt="11"/>
      <dgm:spPr/>
      <dgm:t>
        <a:bodyPr/>
        <a:lstStyle/>
        <a:p>
          <a:endParaRPr lang="en-US"/>
        </a:p>
      </dgm:t>
    </dgm:pt>
    <dgm:pt modelId="{0ADEBCBE-6759-41C1-9002-F4CFF00FDA1E}" type="pres">
      <dgm:prSet presAssocID="{BFB4455E-971B-48E7-8D11-DE4A1DDF8365}" presName="hierRoot4" presStyleCnt="0"/>
      <dgm:spPr/>
    </dgm:pt>
    <dgm:pt modelId="{E24ED1A7-CCEF-46E0-BB7B-69C142226FDC}" type="pres">
      <dgm:prSet presAssocID="{BFB4455E-971B-48E7-8D11-DE4A1DDF8365}" presName="composite4" presStyleCnt="0"/>
      <dgm:spPr/>
    </dgm:pt>
    <dgm:pt modelId="{42B68BA7-42C5-4DC1-B633-5C66C0F39171}" type="pres">
      <dgm:prSet presAssocID="{BFB4455E-971B-48E7-8D11-DE4A1DDF8365}" presName="background4" presStyleLbl="node4" presStyleIdx="0" presStyleCnt="11"/>
      <dgm:spPr/>
    </dgm:pt>
    <dgm:pt modelId="{C52E3B86-FE84-43A4-866E-35554A63A75A}" type="pres">
      <dgm:prSet presAssocID="{BFB4455E-971B-48E7-8D11-DE4A1DDF8365}" presName="text4" presStyleLbl="fgAcc4" presStyleIdx="0" presStyleCnt="11" custLinFactNeighborX="90914" custLinFactNeighborY="5590">
        <dgm:presLayoutVars>
          <dgm:chPref val="3"/>
        </dgm:presLayoutVars>
      </dgm:prSet>
      <dgm:spPr/>
      <dgm:t>
        <a:bodyPr/>
        <a:lstStyle/>
        <a:p>
          <a:endParaRPr lang="en-US"/>
        </a:p>
      </dgm:t>
    </dgm:pt>
    <dgm:pt modelId="{BD294771-7995-497F-A39C-CCAF9058DFD7}" type="pres">
      <dgm:prSet presAssocID="{BFB4455E-971B-48E7-8D11-DE4A1DDF8365}" presName="hierChild5" presStyleCnt="0"/>
      <dgm:spPr/>
    </dgm:pt>
    <dgm:pt modelId="{8AEFF082-333F-4AAD-AF97-13C88E5ACF34}" type="pres">
      <dgm:prSet presAssocID="{B0CFD59B-4D64-4826-9207-27B3F0228F0A}" presName="Name23" presStyleLbl="parChTrans1D4" presStyleIdx="1" presStyleCnt="11"/>
      <dgm:spPr/>
      <dgm:t>
        <a:bodyPr/>
        <a:lstStyle/>
        <a:p>
          <a:endParaRPr lang="en-US"/>
        </a:p>
      </dgm:t>
    </dgm:pt>
    <dgm:pt modelId="{44268DFA-2699-434C-A78C-9B91B2F03A7D}" type="pres">
      <dgm:prSet presAssocID="{C2CE70B8-3F76-4001-A237-83B3F4A9E98B}" presName="hierRoot4" presStyleCnt="0"/>
      <dgm:spPr/>
    </dgm:pt>
    <dgm:pt modelId="{B7523255-10ED-4F89-88FC-C8DC5CC58370}" type="pres">
      <dgm:prSet presAssocID="{C2CE70B8-3F76-4001-A237-83B3F4A9E98B}" presName="composite4" presStyleCnt="0"/>
      <dgm:spPr/>
    </dgm:pt>
    <dgm:pt modelId="{A8A919E6-797C-4868-B77F-698972A19D4A}" type="pres">
      <dgm:prSet presAssocID="{C2CE70B8-3F76-4001-A237-83B3F4A9E98B}" presName="background4" presStyleLbl="node4" presStyleIdx="1" presStyleCnt="11">
        <dgm:style>
          <a:lnRef idx="1">
            <a:schemeClr val="accent2"/>
          </a:lnRef>
          <a:fillRef idx="3">
            <a:schemeClr val="accent2"/>
          </a:fillRef>
          <a:effectRef idx="2">
            <a:schemeClr val="accent2"/>
          </a:effectRef>
          <a:fontRef idx="minor">
            <a:schemeClr val="lt1"/>
          </a:fontRef>
        </dgm:style>
      </dgm:prSet>
      <dgm:spPr/>
    </dgm:pt>
    <dgm:pt modelId="{04CA2FD9-87F7-4451-9011-0D984045020C}" type="pres">
      <dgm:prSet presAssocID="{C2CE70B8-3F76-4001-A237-83B3F4A9E98B}" presName="text4" presStyleLbl="fgAcc4" presStyleIdx="1" presStyleCnt="11">
        <dgm:presLayoutVars>
          <dgm:chPref val="3"/>
        </dgm:presLayoutVars>
      </dgm:prSet>
      <dgm:spPr/>
      <dgm:t>
        <a:bodyPr/>
        <a:lstStyle/>
        <a:p>
          <a:endParaRPr lang="en-US"/>
        </a:p>
      </dgm:t>
    </dgm:pt>
    <dgm:pt modelId="{F0B2ED36-9F1E-4E59-ACC7-6F197C8A92C0}" type="pres">
      <dgm:prSet presAssocID="{C2CE70B8-3F76-4001-A237-83B3F4A9E98B}" presName="hierChild5" presStyleCnt="0"/>
      <dgm:spPr/>
    </dgm:pt>
    <dgm:pt modelId="{B2C1352D-0BBA-416F-AE0C-93B16E9FCCAF}" type="pres">
      <dgm:prSet presAssocID="{0FA037D3-6D12-4E89-8AEB-11CF572DDE72}" presName="Name23" presStyleLbl="parChTrans1D4" presStyleIdx="2" presStyleCnt="11"/>
      <dgm:spPr/>
      <dgm:t>
        <a:bodyPr/>
        <a:lstStyle/>
        <a:p>
          <a:endParaRPr lang="en-US"/>
        </a:p>
      </dgm:t>
    </dgm:pt>
    <dgm:pt modelId="{18BBFBA5-C243-442C-B8B6-424C14D9C9AF}" type="pres">
      <dgm:prSet presAssocID="{39276740-50E4-4272-9C4C-33FC28B87F63}" presName="hierRoot4" presStyleCnt="0"/>
      <dgm:spPr/>
    </dgm:pt>
    <dgm:pt modelId="{F3D1B6C7-1B48-43B9-9B85-A278110EC59A}" type="pres">
      <dgm:prSet presAssocID="{39276740-50E4-4272-9C4C-33FC28B87F63}" presName="composite4" presStyleCnt="0"/>
      <dgm:spPr/>
    </dgm:pt>
    <dgm:pt modelId="{F598EE6D-A3C9-457C-B1DD-D37F748BC598}" type="pres">
      <dgm:prSet presAssocID="{39276740-50E4-4272-9C4C-33FC28B87F63}" presName="background4" presStyleLbl="node4" presStyleIdx="2" presStyleCnt="11">
        <dgm:style>
          <a:lnRef idx="1">
            <a:schemeClr val="accent2"/>
          </a:lnRef>
          <a:fillRef idx="3">
            <a:schemeClr val="accent2"/>
          </a:fillRef>
          <a:effectRef idx="2">
            <a:schemeClr val="accent2"/>
          </a:effectRef>
          <a:fontRef idx="minor">
            <a:schemeClr val="lt1"/>
          </a:fontRef>
        </dgm:style>
      </dgm:prSet>
      <dgm:spPr/>
    </dgm:pt>
    <dgm:pt modelId="{372DA458-F860-4EBA-8785-C76CD54CC665}" type="pres">
      <dgm:prSet presAssocID="{39276740-50E4-4272-9C4C-33FC28B87F63}" presName="text4" presStyleLbl="fgAcc4" presStyleIdx="2" presStyleCnt="11" custLinFactNeighborX="98274" custLinFactNeighborY="-1317">
        <dgm:presLayoutVars>
          <dgm:chPref val="3"/>
        </dgm:presLayoutVars>
      </dgm:prSet>
      <dgm:spPr/>
      <dgm:t>
        <a:bodyPr/>
        <a:lstStyle/>
        <a:p>
          <a:endParaRPr lang="en-US"/>
        </a:p>
      </dgm:t>
    </dgm:pt>
    <dgm:pt modelId="{7F50A460-4E1F-41F0-BB86-BE133728D40F}" type="pres">
      <dgm:prSet presAssocID="{39276740-50E4-4272-9C4C-33FC28B87F63}" presName="hierChild5" presStyleCnt="0"/>
      <dgm:spPr/>
    </dgm:pt>
    <dgm:pt modelId="{E982E7B9-8FF3-4394-8797-FFA450A4BE31}" type="pres">
      <dgm:prSet presAssocID="{73EB642B-B0EC-4F50-9020-38A464E7D010}" presName="Name23" presStyleLbl="parChTrans1D4" presStyleIdx="3" presStyleCnt="11"/>
      <dgm:spPr/>
      <dgm:t>
        <a:bodyPr/>
        <a:lstStyle/>
        <a:p>
          <a:endParaRPr lang="en-US"/>
        </a:p>
      </dgm:t>
    </dgm:pt>
    <dgm:pt modelId="{59CCC9BB-0416-44F1-A5C7-A8084753EA6E}" type="pres">
      <dgm:prSet presAssocID="{A7710AB3-E239-44F6-BFCB-96AB5FD0CE1D}" presName="hierRoot4" presStyleCnt="0"/>
      <dgm:spPr/>
    </dgm:pt>
    <dgm:pt modelId="{9943BB48-2478-43C0-8DAB-2A412774766E}" type="pres">
      <dgm:prSet presAssocID="{A7710AB3-E239-44F6-BFCB-96AB5FD0CE1D}" presName="composite4" presStyleCnt="0"/>
      <dgm:spPr/>
    </dgm:pt>
    <dgm:pt modelId="{48258046-944B-42E7-B29F-72D58B338696}" type="pres">
      <dgm:prSet presAssocID="{A7710AB3-E239-44F6-BFCB-96AB5FD0CE1D}" presName="background4" presStyleLbl="node4" presStyleIdx="3" presStyleCnt="11">
        <dgm:style>
          <a:lnRef idx="1">
            <a:schemeClr val="accent1"/>
          </a:lnRef>
          <a:fillRef idx="3">
            <a:schemeClr val="accent1"/>
          </a:fillRef>
          <a:effectRef idx="2">
            <a:schemeClr val="accent1"/>
          </a:effectRef>
          <a:fontRef idx="minor">
            <a:schemeClr val="lt1"/>
          </a:fontRef>
        </dgm:style>
      </dgm:prSet>
      <dgm:spPr/>
    </dgm:pt>
    <dgm:pt modelId="{A512BB1F-9FB5-4FFE-86A2-9B33B0DF3463}" type="pres">
      <dgm:prSet presAssocID="{A7710AB3-E239-44F6-BFCB-96AB5FD0CE1D}" presName="text4" presStyleLbl="fgAcc4" presStyleIdx="3" presStyleCnt="11" custLinFactNeighborX="70418" custLinFactNeighborY="-21832">
        <dgm:presLayoutVars>
          <dgm:chPref val="3"/>
        </dgm:presLayoutVars>
      </dgm:prSet>
      <dgm:spPr/>
      <dgm:t>
        <a:bodyPr/>
        <a:lstStyle/>
        <a:p>
          <a:endParaRPr lang="en-US"/>
        </a:p>
      </dgm:t>
    </dgm:pt>
    <dgm:pt modelId="{6F5E6830-3D21-4405-B396-4262F0EAAECE}" type="pres">
      <dgm:prSet presAssocID="{A7710AB3-E239-44F6-BFCB-96AB5FD0CE1D}" presName="hierChild5" presStyleCnt="0"/>
      <dgm:spPr/>
    </dgm:pt>
    <dgm:pt modelId="{FE665AF0-453C-41AF-AB3C-4374818BF824}" type="pres">
      <dgm:prSet presAssocID="{993643B3-07C8-4ABF-A887-1A62314BBB46}" presName="Name23" presStyleLbl="parChTrans1D4" presStyleIdx="4" presStyleCnt="11"/>
      <dgm:spPr/>
      <dgm:t>
        <a:bodyPr/>
        <a:lstStyle/>
        <a:p>
          <a:endParaRPr lang="en-US"/>
        </a:p>
      </dgm:t>
    </dgm:pt>
    <dgm:pt modelId="{A55F2B9F-8CEC-4446-9230-1BE48CB3BFB2}" type="pres">
      <dgm:prSet presAssocID="{0EBE12F3-8C75-4F98-B3F3-759BE51E039A}" presName="hierRoot4" presStyleCnt="0"/>
      <dgm:spPr/>
    </dgm:pt>
    <dgm:pt modelId="{F9962AB4-AC7C-47F4-AAEC-D6F83C3AE7BD}" type="pres">
      <dgm:prSet presAssocID="{0EBE12F3-8C75-4F98-B3F3-759BE51E039A}" presName="composite4" presStyleCnt="0"/>
      <dgm:spPr/>
    </dgm:pt>
    <dgm:pt modelId="{F5A62E8D-A76D-4148-9FF4-C10407C220FA}" type="pres">
      <dgm:prSet presAssocID="{0EBE12F3-8C75-4F98-B3F3-759BE51E039A}" presName="background4" presStyleLbl="node4" presStyleIdx="4" presStyleCnt="11">
        <dgm:style>
          <a:lnRef idx="1">
            <a:schemeClr val="accent3"/>
          </a:lnRef>
          <a:fillRef idx="3">
            <a:schemeClr val="accent3"/>
          </a:fillRef>
          <a:effectRef idx="2">
            <a:schemeClr val="accent3"/>
          </a:effectRef>
          <a:fontRef idx="minor">
            <a:schemeClr val="lt1"/>
          </a:fontRef>
        </dgm:style>
      </dgm:prSet>
      <dgm:spPr/>
    </dgm:pt>
    <dgm:pt modelId="{9FC0651E-B514-4602-B0DF-10096984F184}" type="pres">
      <dgm:prSet presAssocID="{0EBE12F3-8C75-4F98-B3F3-759BE51E039A}" presName="text4" presStyleLbl="fgAcc4" presStyleIdx="4" presStyleCnt="11" custLinFactNeighborX="98351" custLinFactNeighborY="-21832">
        <dgm:presLayoutVars>
          <dgm:chPref val="3"/>
        </dgm:presLayoutVars>
      </dgm:prSet>
      <dgm:spPr/>
      <dgm:t>
        <a:bodyPr/>
        <a:lstStyle/>
        <a:p>
          <a:endParaRPr lang="en-US"/>
        </a:p>
      </dgm:t>
    </dgm:pt>
    <dgm:pt modelId="{F224DF9B-2F8D-4D1C-9703-598DB42A5636}" type="pres">
      <dgm:prSet presAssocID="{0EBE12F3-8C75-4F98-B3F3-759BE51E039A}" presName="hierChild5" presStyleCnt="0"/>
      <dgm:spPr/>
    </dgm:pt>
    <dgm:pt modelId="{E144EC11-3F23-41B7-9E67-9B33BC1B9CF3}" type="pres">
      <dgm:prSet presAssocID="{03BD5777-7528-442E-BB26-B605A7FD27AC}" presName="Name23" presStyleLbl="parChTrans1D4" presStyleIdx="5" presStyleCnt="11"/>
      <dgm:spPr/>
      <dgm:t>
        <a:bodyPr/>
        <a:lstStyle/>
        <a:p>
          <a:endParaRPr lang="en-US"/>
        </a:p>
      </dgm:t>
    </dgm:pt>
    <dgm:pt modelId="{762D0B0A-3279-4E58-BF47-E9AB5176785D}" type="pres">
      <dgm:prSet presAssocID="{8D83AE8A-80FF-4EF8-B1A8-8CDDF9087FE1}" presName="hierRoot4" presStyleCnt="0"/>
      <dgm:spPr/>
    </dgm:pt>
    <dgm:pt modelId="{8D100B08-CE86-4750-91A2-CAE251B6E087}" type="pres">
      <dgm:prSet presAssocID="{8D83AE8A-80FF-4EF8-B1A8-8CDDF9087FE1}" presName="composite4" presStyleCnt="0"/>
      <dgm:spPr/>
    </dgm:pt>
    <dgm:pt modelId="{8BD697D1-4961-4D0C-BE71-9514B8EF69D5}" type="pres">
      <dgm:prSet presAssocID="{8D83AE8A-80FF-4EF8-B1A8-8CDDF9087FE1}" presName="background4" presStyleLbl="node4" presStyleIdx="5" presStyleCnt="11">
        <dgm:style>
          <a:lnRef idx="1">
            <a:schemeClr val="accent4"/>
          </a:lnRef>
          <a:fillRef idx="3">
            <a:schemeClr val="accent4"/>
          </a:fillRef>
          <a:effectRef idx="2">
            <a:schemeClr val="accent4"/>
          </a:effectRef>
          <a:fontRef idx="minor">
            <a:schemeClr val="lt1"/>
          </a:fontRef>
        </dgm:style>
      </dgm:prSet>
      <dgm:spPr/>
    </dgm:pt>
    <dgm:pt modelId="{24DE616B-79A7-4E04-AEFC-E573060DBD61}" type="pres">
      <dgm:prSet presAssocID="{8D83AE8A-80FF-4EF8-B1A8-8CDDF9087FE1}" presName="text4" presStyleLbl="fgAcc4" presStyleIdx="5" presStyleCnt="11" custLinFactNeighborX="56452" custLinFactNeighborY="-17852">
        <dgm:presLayoutVars>
          <dgm:chPref val="3"/>
        </dgm:presLayoutVars>
      </dgm:prSet>
      <dgm:spPr/>
      <dgm:t>
        <a:bodyPr/>
        <a:lstStyle/>
        <a:p>
          <a:endParaRPr lang="en-US"/>
        </a:p>
      </dgm:t>
    </dgm:pt>
    <dgm:pt modelId="{F5F1C22E-45C4-4F42-BB6C-DA06F1732808}" type="pres">
      <dgm:prSet presAssocID="{8D83AE8A-80FF-4EF8-B1A8-8CDDF9087FE1}" presName="hierChild5" presStyleCnt="0"/>
      <dgm:spPr/>
    </dgm:pt>
    <dgm:pt modelId="{D11A7D3B-2F43-4BD9-8DF0-E0CDE4C69B87}" type="pres">
      <dgm:prSet presAssocID="{50595DAB-6C03-4129-8BBE-30F34DCF75E2}" presName="Name23" presStyleLbl="parChTrans1D4" presStyleIdx="6" presStyleCnt="11"/>
      <dgm:spPr/>
      <dgm:t>
        <a:bodyPr/>
        <a:lstStyle/>
        <a:p>
          <a:endParaRPr lang="en-US"/>
        </a:p>
      </dgm:t>
    </dgm:pt>
    <dgm:pt modelId="{EB0BCDE4-948C-40B2-A974-7E1939384C06}" type="pres">
      <dgm:prSet presAssocID="{9535FBE9-A4D0-48D4-88B7-FAE41B87C637}" presName="hierRoot4" presStyleCnt="0"/>
      <dgm:spPr/>
    </dgm:pt>
    <dgm:pt modelId="{271E2AD5-A6A4-466F-BE49-D276C280A44D}" type="pres">
      <dgm:prSet presAssocID="{9535FBE9-A4D0-48D4-88B7-FAE41B87C637}" presName="composite4" presStyleCnt="0"/>
      <dgm:spPr/>
    </dgm:pt>
    <dgm:pt modelId="{2DBCD950-3F76-461C-8667-DEB61AC8171A}" type="pres">
      <dgm:prSet presAssocID="{9535FBE9-A4D0-48D4-88B7-FAE41B87C637}" presName="background4" presStyleLbl="node4" presStyleIdx="6" presStyleCnt="11">
        <dgm:style>
          <a:lnRef idx="1">
            <a:schemeClr val="accent4"/>
          </a:lnRef>
          <a:fillRef idx="2">
            <a:schemeClr val="accent4"/>
          </a:fillRef>
          <a:effectRef idx="1">
            <a:schemeClr val="accent4"/>
          </a:effectRef>
          <a:fontRef idx="minor">
            <a:schemeClr val="dk1"/>
          </a:fontRef>
        </dgm:style>
      </dgm:prSet>
      <dgm:spPr/>
    </dgm:pt>
    <dgm:pt modelId="{8A227BCC-375F-432E-96F2-B63A7D7B20BB}" type="pres">
      <dgm:prSet presAssocID="{9535FBE9-A4D0-48D4-88B7-FAE41B87C637}" presName="text4" presStyleLbl="fgAcc4" presStyleIdx="6" presStyleCnt="11" custLinFactX="40693" custLinFactNeighborX="100000" custLinFactNeighborY="-17852">
        <dgm:presLayoutVars>
          <dgm:chPref val="3"/>
        </dgm:presLayoutVars>
      </dgm:prSet>
      <dgm:spPr/>
      <dgm:t>
        <a:bodyPr/>
        <a:lstStyle/>
        <a:p>
          <a:endParaRPr lang="en-US"/>
        </a:p>
      </dgm:t>
    </dgm:pt>
    <dgm:pt modelId="{785D8122-3ED8-4C1F-B7B4-27C58CFB7980}" type="pres">
      <dgm:prSet presAssocID="{9535FBE9-A4D0-48D4-88B7-FAE41B87C637}" presName="hierChild5" presStyleCnt="0"/>
      <dgm:spPr/>
    </dgm:pt>
    <dgm:pt modelId="{B4439501-D3D5-4059-A811-234A2BC64D34}" type="pres">
      <dgm:prSet presAssocID="{56BC43E9-A25B-4E83-9A39-D62A61251783}" presName="Name23" presStyleLbl="parChTrans1D4" presStyleIdx="7" presStyleCnt="11"/>
      <dgm:spPr/>
      <dgm:t>
        <a:bodyPr/>
        <a:lstStyle/>
        <a:p>
          <a:endParaRPr lang="en-US"/>
        </a:p>
      </dgm:t>
    </dgm:pt>
    <dgm:pt modelId="{1DF0AE49-EA29-40D6-ABBE-841458DE440E}" type="pres">
      <dgm:prSet presAssocID="{CCFFE844-F7A6-442D-BDF2-2124B528EBE5}" presName="hierRoot4" presStyleCnt="0"/>
      <dgm:spPr/>
    </dgm:pt>
    <dgm:pt modelId="{E495D001-C47C-4137-BB4F-7167DED4B894}" type="pres">
      <dgm:prSet presAssocID="{CCFFE844-F7A6-442D-BDF2-2124B528EBE5}" presName="composite4" presStyleCnt="0"/>
      <dgm:spPr/>
    </dgm:pt>
    <dgm:pt modelId="{4FC9625D-1C23-494B-B1E6-D42A63F82D89}" type="pres">
      <dgm:prSet presAssocID="{CCFFE844-F7A6-442D-BDF2-2124B528EBE5}" presName="background4" presStyleLbl="node4" presStyleIdx="7" presStyleCnt="11">
        <dgm:style>
          <a:lnRef idx="1">
            <a:schemeClr val="accent1"/>
          </a:lnRef>
          <a:fillRef idx="3">
            <a:schemeClr val="accent1"/>
          </a:fillRef>
          <a:effectRef idx="2">
            <a:schemeClr val="accent1"/>
          </a:effectRef>
          <a:fontRef idx="minor">
            <a:schemeClr val="lt1"/>
          </a:fontRef>
        </dgm:style>
      </dgm:prSet>
      <dgm:spPr/>
    </dgm:pt>
    <dgm:pt modelId="{7553087C-9244-4FD5-802A-F259120FC4BC}" type="pres">
      <dgm:prSet presAssocID="{CCFFE844-F7A6-442D-BDF2-2124B528EBE5}" presName="text4" presStyleLbl="fgAcc4" presStyleIdx="7" presStyleCnt="11" custLinFactX="35890" custLinFactNeighborX="100000" custLinFactNeighborY="-21832">
        <dgm:presLayoutVars>
          <dgm:chPref val="3"/>
        </dgm:presLayoutVars>
      </dgm:prSet>
      <dgm:spPr/>
      <dgm:t>
        <a:bodyPr/>
        <a:lstStyle/>
        <a:p>
          <a:endParaRPr lang="en-US"/>
        </a:p>
      </dgm:t>
    </dgm:pt>
    <dgm:pt modelId="{7F90F9F5-BCCC-4305-BDEA-D68A5870C140}" type="pres">
      <dgm:prSet presAssocID="{CCFFE844-F7A6-442D-BDF2-2124B528EBE5}" presName="hierChild5" presStyleCnt="0"/>
      <dgm:spPr/>
    </dgm:pt>
    <dgm:pt modelId="{B29DBD0A-5E60-4A40-A098-F372A4B0C6EF}" type="pres">
      <dgm:prSet presAssocID="{EEAC1F5B-2054-453B-B294-382BF3861459}" presName="Name23" presStyleLbl="parChTrans1D4" presStyleIdx="8" presStyleCnt="11"/>
      <dgm:spPr/>
      <dgm:t>
        <a:bodyPr/>
        <a:lstStyle/>
        <a:p>
          <a:endParaRPr lang="en-US"/>
        </a:p>
      </dgm:t>
    </dgm:pt>
    <dgm:pt modelId="{28F56D9B-ED9D-4F00-9AE3-697F48038C24}" type="pres">
      <dgm:prSet presAssocID="{377EBB05-04AD-43A7-AD74-0DA505F06140}" presName="hierRoot4" presStyleCnt="0"/>
      <dgm:spPr/>
    </dgm:pt>
    <dgm:pt modelId="{D5BA55EE-827C-4657-B3FD-288B7DBB7400}" type="pres">
      <dgm:prSet presAssocID="{377EBB05-04AD-43A7-AD74-0DA505F06140}" presName="composite4" presStyleCnt="0"/>
      <dgm:spPr/>
    </dgm:pt>
    <dgm:pt modelId="{DDA98B0C-1407-4A64-AF6B-376C8B63D6D9}" type="pres">
      <dgm:prSet presAssocID="{377EBB05-04AD-43A7-AD74-0DA505F06140}" presName="background4" presStyleLbl="node4" presStyleIdx="8" presStyleCnt="11"/>
      <dgm:spPr/>
    </dgm:pt>
    <dgm:pt modelId="{7AD1C6EE-0423-4A7B-AAC6-F70CDE6E3EB3}" type="pres">
      <dgm:prSet presAssocID="{377EBB05-04AD-43A7-AD74-0DA505F06140}" presName="text4" presStyleLbl="fgAcc4" presStyleIdx="8" presStyleCnt="11" custLinFactX="9241" custLinFactNeighborX="100000" custLinFactNeighborY="5590">
        <dgm:presLayoutVars>
          <dgm:chPref val="3"/>
        </dgm:presLayoutVars>
      </dgm:prSet>
      <dgm:spPr/>
      <dgm:t>
        <a:bodyPr/>
        <a:lstStyle/>
        <a:p>
          <a:endParaRPr lang="en-US"/>
        </a:p>
      </dgm:t>
    </dgm:pt>
    <dgm:pt modelId="{D839C9C9-A7CC-4CB1-89DE-260F2FC38DE1}" type="pres">
      <dgm:prSet presAssocID="{377EBB05-04AD-43A7-AD74-0DA505F06140}" presName="hierChild5" presStyleCnt="0"/>
      <dgm:spPr/>
    </dgm:pt>
    <dgm:pt modelId="{48FD159A-2972-443F-8139-A5912C5DCC04}" type="pres">
      <dgm:prSet presAssocID="{C23D8BC2-CD33-4967-B3A3-CD3EB6C8DC7F}" presName="Name23" presStyleLbl="parChTrans1D4" presStyleIdx="9" presStyleCnt="11"/>
      <dgm:spPr/>
      <dgm:t>
        <a:bodyPr/>
        <a:lstStyle/>
        <a:p>
          <a:endParaRPr lang="en-US"/>
        </a:p>
      </dgm:t>
    </dgm:pt>
    <dgm:pt modelId="{46BD244F-755C-4045-B2C1-89277D088E10}" type="pres">
      <dgm:prSet presAssocID="{1B3B1485-100C-4993-B7C7-DFEF87FAB8AF}" presName="hierRoot4" presStyleCnt="0"/>
      <dgm:spPr/>
    </dgm:pt>
    <dgm:pt modelId="{8D57B924-CFC7-4D92-B797-4BE21C780175}" type="pres">
      <dgm:prSet presAssocID="{1B3B1485-100C-4993-B7C7-DFEF87FAB8AF}" presName="composite4" presStyleCnt="0"/>
      <dgm:spPr/>
    </dgm:pt>
    <dgm:pt modelId="{D6BA01F6-CA34-47C7-99A7-9E041A142FC0}" type="pres">
      <dgm:prSet presAssocID="{1B3B1485-100C-4993-B7C7-DFEF87FAB8AF}" presName="background4" presStyleLbl="node4" presStyleIdx="9" presStyleCnt="11">
        <dgm:style>
          <a:lnRef idx="1">
            <a:schemeClr val="accent2"/>
          </a:lnRef>
          <a:fillRef idx="3">
            <a:schemeClr val="accent2"/>
          </a:fillRef>
          <a:effectRef idx="2">
            <a:schemeClr val="accent2"/>
          </a:effectRef>
          <a:fontRef idx="minor">
            <a:schemeClr val="lt1"/>
          </a:fontRef>
        </dgm:style>
      </dgm:prSet>
      <dgm:spPr/>
    </dgm:pt>
    <dgm:pt modelId="{7151B932-D6CA-4768-B35A-B34130ED9233}" type="pres">
      <dgm:prSet presAssocID="{1B3B1485-100C-4993-B7C7-DFEF87FAB8AF}" presName="text4" presStyleLbl="fgAcc4" presStyleIdx="9" presStyleCnt="11" custLinFactX="42198" custLinFactNeighborX="100000" custLinFactNeighborY="7580">
        <dgm:presLayoutVars>
          <dgm:chPref val="3"/>
        </dgm:presLayoutVars>
      </dgm:prSet>
      <dgm:spPr/>
      <dgm:t>
        <a:bodyPr/>
        <a:lstStyle/>
        <a:p>
          <a:endParaRPr lang="en-US"/>
        </a:p>
      </dgm:t>
    </dgm:pt>
    <dgm:pt modelId="{C9A6BCA0-6A08-44F6-ADD5-938DEE6B158B}" type="pres">
      <dgm:prSet presAssocID="{1B3B1485-100C-4993-B7C7-DFEF87FAB8AF}" presName="hierChild5" presStyleCnt="0"/>
      <dgm:spPr/>
    </dgm:pt>
    <dgm:pt modelId="{6A204CF5-D00C-48F3-8BC4-EB1FEB4185B8}" type="pres">
      <dgm:prSet presAssocID="{CE217FD2-EEF9-4CB7-AA27-5153CCCECF64}" presName="Name23" presStyleLbl="parChTrans1D4" presStyleIdx="10" presStyleCnt="11"/>
      <dgm:spPr/>
      <dgm:t>
        <a:bodyPr/>
        <a:lstStyle/>
        <a:p>
          <a:endParaRPr lang="en-US"/>
        </a:p>
      </dgm:t>
    </dgm:pt>
    <dgm:pt modelId="{06DB03F2-3B9D-414E-B5B4-D88665839290}" type="pres">
      <dgm:prSet presAssocID="{9006B6D9-1816-4DB1-B3D3-60DACFA433F6}" presName="hierRoot4" presStyleCnt="0"/>
      <dgm:spPr/>
    </dgm:pt>
    <dgm:pt modelId="{A74DF63B-0DF6-46EF-A79E-8E39AFB69F9F}" type="pres">
      <dgm:prSet presAssocID="{9006B6D9-1816-4DB1-B3D3-60DACFA433F6}" presName="composite4" presStyleCnt="0"/>
      <dgm:spPr/>
    </dgm:pt>
    <dgm:pt modelId="{2CAD73C5-0E50-4045-9C48-69055266AA0D}" type="pres">
      <dgm:prSet presAssocID="{9006B6D9-1816-4DB1-B3D3-60DACFA433F6}" presName="background4" presStyleLbl="node4" presStyleIdx="10" presStyleCnt="11">
        <dgm:style>
          <a:lnRef idx="1">
            <a:schemeClr val="accent2"/>
          </a:lnRef>
          <a:fillRef idx="3">
            <a:schemeClr val="accent2"/>
          </a:fillRef>
          <a:effectRef idx="2">
            <a:schemeClr val="accent2"/>
          </a:effectRef>
          <a:fontRef idx="minor">
            <a:schemeClr val="lt1"/>
          </a:fontRef>
        </dgm:style>
      </dgm:prSet>
      <dgm:spPr/>
    </dgm:pt>
    <dgm:pt modelId="{64C1140C-12B9-4A00-8E11-04DA1C40C1A6}" type="pres">
      <dgm:prSet presAssocID="{9006B6D9-1816-4DB1-B3D3-60DACFA433F6}" presName="text4" presStyleLbl="fgAcc4" presStyleIdx="10" presStyleCnt="11" custLinFactX="100000" custLinFactNeighborX="107670" custLinFactNeighborY="7580">
        <dgm:presLayoutVars>
          <dgm:chPref val="3"/>
        </dgm:presLayoutVars>
      </dgm:prSet>
      <dgm:spPr/>
      <dgm:t>
        <a:bodyPr/>
        <a:lstStyle/>
        <a:p>
          <a:endParaRPr lang="en-US"/>
        </a:p>
      </dgm:t>
    </dgm:pt>
    <dgm:pt modelId="{330F1099-AABD-40AC-A7B8-9223E68D1642}" type="pres">
      <dgm:prSet presAssocID="{9006B6D9-1816-4DB1-B3D3-60DACFA433F6}" presName="hierChild5" presStyleCnt="0"/>
      <dgm:spPr/>
    </dgm:pt>
    <dgm:pt modelId="{4BC0EA20-1760-4DA5-B2B5-E3992E53B61D}" type="pres">
      <dgm:prSet presAssocID="{571F5B87-2258-4536-8101-AA28D6413E96}" presName="Name17" presStyleLbl="parChTrans1D3" presStyleIdx="3" presStyleCnt="4"/>
      <dgm:spPr/>
      <dgm:t>
        <a:bodyPr/>
        <a:lstStyle/>
        <a:p>
          <a:endParaRPr lang="en-US"/>
        </a:p>
      </dgm:t>
    </dgm:pt>
    <dgm:pt modelId="{49E0A7FA-C1C8-477C-8802-AD0E2F57B15F}" type="pres">
      <dgm:prSet presAssocID="{84AA96B2-ECBE-4030-9434-904D7ED94D5C}" presName="hierRoot3" presStyleCnt="0"/>
      <dgm:spPr/>
    </dgm:pt>
    <dgm:pt modelId="{5B1E7B55-E1D6-4A00-B856-0065F8665AAF}" type="pres">
      <dgm:prSet presAssocID="{84AA96B2-ECBE-4030-9434-904D7ED94D5C}" presName="composite3" presStyleCnt="0"/>
      <dgm:spPr/>
    </dgm:pt>
    <dgm:pt modelId="{5AB8B660-C074-479B-8D96-D64BF78A402A}" type="pres">
      <dgm:prSet presAssocID="{84AA96B2-ECBE-4030-9434-904D7ED94D5C}" presName="background3" presStyleLbl="node3" presStyleIdx="3" presStyleCnt="4"/>
      <dgm:spPr/>
    </dgm:pt>
    <dgm:pt modelId="{DCEB1E98-0F0C-49E2-A710-6F766DB97463}" type="pres">
      <dgm:prSet presAssocID="{84AA96B2-ECBE-4030-9434-904D7ED94D5C}" presName="text3" presStyleLbl="fgAcc3" presStyleIdx="3" presStyleCnt="4" custLinFactX="143859" custLinFactNeighborX="200000" custLinFactNeighborY="3600">
        <dgm:presLayoutVars>
          <dgm:chPref val="3"/>
        </dgm:presLayoutVars>
      </dgm:prSet>
      <dgm:spPr/>
      <dgm:t>
        <a:bodyPr/>
        <a:lstStyle/>
        <a:p>
          <a:endParaRPr lang="en-US"/>
        </a:p>
      </dgm:t>
    </dgm:pt>
    <dgm:pt modelId="{970B7B8B-88B3-4D09-8798-22C71D3FE03D}" type="pres">
      <dgm:prSet presAssocID="{84AA96B2-ECBE-4030-9434-904D7ED94D5C}" presName="hierChild4" presStyleCnt="0"/>
      <dgm:spPr/>
    </dgm:pt>
  </dgm:ptLst>
  <dgm:cxnLst>
    <dgm:cxn modelId="{E9CD5E03-C2FC-4168-816F-883BDD5F4617}" srcId="{0EBE12F3-8C75-4F98-B3F3-759BE51E039A}" destId="{9535FBE9-A4D0-48D4-88B7-FAE41B87C637}" srcOrd="1" destOrd="0" parTransId="{50595DAB-6C03-4129-8BBE-30F34DCF75E2}" sibTransId="{F9B41CA2-EB05-4FDF-9D54-588AD10B57B0}"/>
    <dgm:cxn modelId="{E585D3CA-66BE-7D4E-9CD5-59FD7E5ADD09}" type="presOf" srcId="{DC78A1CF-3CFF-4BB6-87E4-7ED724B0FD4C}" destId="{D89AFCD0-CD66-49DE-A08E-1520E7AFD74C}" srcOrd="0" destOrd="0" presId="urn:microsoft.com/office/officeart/2005/8/layout/hierarchy1"/>
    <dgm:cxn modelId="{532109CC-B1C1-4442-9415-DB61E6DCA84C}" srcId="{E53962D0-0144-4EDF-B6D6-8D0D08F87755}" destId="{DE0403D9-1DD9-49E1-963B-DFD42CE78E3A}" srcOrd="0" destOrd="0" parTransId="{45AA53FD-13D1-4368-A1BF-3EF208B8A592}" sibTransId="{0C6B04C8-A4AF-4BAB-AF97-415FEFE340D8}"/>
    <dgm:cxn modelId="{CFF0D289-EC60-4BF2-87E1-3BB9D2A405FB}" srcId="{E881BD6C-5618-4751-B401-D51C2DB76869}" destId="{F525936C-5F63-451C-B38B-62C6F17B24C3}" srcOrd="0" destOrd="0" parTransId="{3339165E-736E-4EB6-9C81-424B586171FD}" sibTransId="{9FC0BF9C-D3AF-4FD1-AAFF-92EE5EC949CD}"/>
    <dgm:cxn modelId="{85179B1D-FC55-1249-8A5F-7F19C16AB9E3}" type="presOf" srcId="{DE0403D9-1DD9-49E1-963B-DFD42CE78E3A}" destId="{9CC70F10-487B-4348-AC9A-D82AF01A85AE}" srcOrd="0" destOrd="0" presId="urn:microsoft.com/office/officeart/2005/8/layout/hierarchy1"/>
    <dgm:cxn modelId="{735CAB63-83B3-3843-956D-2DE961114798}" type="presOf" srcId="{03BD5777-7528-442E-BB26-B605A7FD27AC}" destId="{E144EC11-3F23-41B7-9E67-9B33BC1B9CF3}" srcOrd="0" destOrd="0" presId="urn:microsoft.com/office/officeart/2005/8/layout/hierarchy1"/>
    <dgm:cxn modelId="{7030CCBA-2CE1-4ECA-B374-A49EFC0997C8}" srcId="{A2A9A62D-3BA5-4B6B-A32E-E054A9EFF477}" destId="{BFB4455E-971B-48E7-8D11-DE4A1DDF8365}" srcOrd="0" destOrd="0" parTransId="{55FFEB13-F2FC-46A9-8A02-120E91EE7F65}" sibTransId="{883385A3-FC33-4A23-9CF1-2CF3B390EE1D}"/>
    <dgm:cxn modelId="{D91E7BB7-A2D3-E14E-9625-83A43081E4D0}" type="presOf" srcId="{84AA96B2-ECBE-4030-9434-904D7ED94D5C}" destId="{DCEB1E98-0F0C-49E2-A710-6F766DB97463}" srcOrd="0" destOrd="0" presId="urn:microsoft.com/office/officeart/2005/8/layout/hierarchy1"/>
    <dgm:cxn modelId="{3A1C243F-F241-4214-AFDD-61EDF7D09FEA}" srcId="{E881BD6C-5618-4751-B401-D51C2DB76869}" destId="{8A432025-8F40-4752-8E7F-4D1D2B38EDB2}" srcOrd="1" destOrd="0" parTransId="{DC78A1CF-3CFF-4BB6-87E4-7ED724B0FD4C}" sibTransId="{DFD442DB-6B68-421F-A995-A3186866BB49}"/>
    <dgm:cxn modelId="{DB955C64-7842-5142-9CBA-BE297251C22A}" type="presOf" srcId="{50595DAB-6C03-4129-8BBE-30F34DCF75E2}" destId="{D11A7D3B-2F43-4BD9-8DF0-E0CDE4C69B87}" srcOrd="0" destOrd="0" presId="urn:microsoft.com/office/officeart/2005/8/layout/hierarchy1"/>
    <dgm:cxn modelId="{24FB7142-5FDA-9842-8FC7-A5DD9E6D41E8}" type="presOf" srcId="{C23D8BC2-CD33-4967-B3A3-CD3EB6C8DC7F}" destId="{48FD159A-2972-443F-8139-A5912C5DCC04}" srcOrd="0" destOrd="0" presId="urn:microsoft.com/office/officeart/2005/8/layout/hierarchy1"/>
    <dgm:cxn modelId="{CCCF943A-6429-4191-8768-81FA4FDBAF59}" srcId="{B10500C3-44CE-481A-8728-7E80553BD818}" destId="{84AA96B2-ECBE-4030-9434-904D7ED94D5C}" srcOrd="1" destOrd="0" parTransId="{571F5B87-2258-4536-8101-AA28D6413E96}" sibTransId="{21C4252E-5A28-4819-89A3-0CA8B85FCE65}"/>
    <dgm:cxn modelId="{DE354A54-0327-4340-AA32-DCEF5E5BF513}" type="presOf" srcId="{1B3B1485-100C-4993-B7C7-DFEF87FAB8AF}" destId="{7151B932-D6CA-4768-B35A-B34130ED9233}" srcOrd="0" destOrd="0" presId="urn:microsoft.com/office/officeart/2005/8/layout/hierarchy1"/>
    <dgm:cxn modelId="{111B3124-CB2B-2640-BAAB-336EBB1E47E4}" type="presOf" srcId="{9535FBE9-A4D0-48D4-88B7-FAE41B87C637}" destId="{8A227BCC-375F-432E-96F2-B63A7D7B20BB}" srcOrd="0" destOrd="0" presId="urn:microsoft.com/office/officeart/2005/8/layout/hierarchy1"/>
    <dgm:cxn modelId="{D49190DD-7008-714A-B376-8798FF06CB63}" type="presOf" srcId="{C2CE70B8-3F76-4001-A237-83B3F4A9E98B}" destId="{04CA2FD9-87F7-4451-9011-0D984045020C}" srcOrd="0" destOrd="0" presId="urn:microsoft.com/office/officeart/2005/8/layout/hierarchy1"/>
    <dgm:cxn modelId="{2E25DC02-0F9F-7941-9B6D-E102CAF1B791}" type="presOf" srcId="{39276740-50E4-4272-9C4C-33FC28B87F63}" destId="{372DA458-F860-4EBA-8785-C76CD54CC665}" srcOrd="0" destOrd="0" presId="urn:microsoft.com/office/officeart/2005/8/layout/hierarchy1"/>
    <dgm:cxn modelId="{93A9EF51-FCD4-D142-A4C2-59230E1EF895}" type="presOf" srcId="{0EBE12F3-8C75-4F98-B3F3-759BE51E039A}" destId="{9FC0651E-B514-4602-B0DF-10096984F184}" srcOrd="0" destOrd="0" presId="urn:microsoft.com/office/officeart/2005/8/layout/hierarchy1"/>
    <dgm:cxn modelId="{B4ABB5D7-691F-BC42-ACD4-E03FFF0EFC10}" type="presOf" srcId="{993643B3-07C8-4ABF-A887-1A62314BBB46}" destId="{FE665AF0-453C-41AF-AB3C-4374818BF824}" srcOrd="0" destOrd="0" presId="urn:microsoft.com/office/officeart/2005/8/layout/hierarchy1"/>
    <dgm:cxn modelId="{47736E7B-1C2A-E848-8E44-F9637AE77388}" type="presOf" srcId="{377EBB05-04AD-43A7-AD74-0DA505F06140}" destId="{7AD1C6EE-0423-4A7B-AAC6-F70CDE6E3EB3}" srcOrd="0" destOrd="0" presId="urn:microsoft.com/office/officeart/2005/8/layout/hierarchy1"/>
    <dgm:cxn modelId="{D3AEFD1D-D8B4-47F2-8DE3-8649A054F0E7}" srcId="{DE0403D9-1DD9-49E1-963B-DFD42CE78E3A}" destId="{B10500C3-44CE-481A-8728-7E80553BD818}" srcOrd="1" destOrd="0" parTransId="{A6316CE4-A16C-4155-8701-1F7C60BA5502}" sibTransId="{77229574-E0DF-4E36-BF05-ABA323971EA6}"/>
    <dgm:cxn modelId="{50230A29-BFA3-964E-8582-2092B73DCD38}" type="presOf" srcId="{A17D4FD2-BFE8-4892-8F0B-15388D2F08A5}" destId="{7A15F890-733D-41C8-A7BA-FAF83F76B090}" srcOrd="0" destOrd="0" presId="urn:microsoft.com/office/officeart/2005/8/layout/hierarchy1"/>
    <dgm:cxn modelId="{33EA3FA4-E08B-4F01-8029-F3EDAA04F63F}" srcId="{0EBE12F3-8C75-4F98-B3F3-759BE51E039A}" destId="{8D83AE8A-80FF-4EF8-B1A8-8CDDF9087FE1}" srcOrd="0" destOrd="0" parTransId="{03BD5777-7528-442E-BB26-B605A7FD27AC}" sibTransId="{83DEDAE4-CF3A-430B-B551-DCA033719DCB}"/>
    <dgm:cxn modelId="{D6006278-CF52-4A94-BE2A-02466F49D22C}" srcId="{A7710AB3-E239-44F6-BFCB-96AB5FD0CE1D}" destId="{0EBE12F3-8C75-4F98-B3F3-759BE51E039A}" srcOrd="0" destOrd="0" parTransId="{993643B3-07C8-4ABF-A887-1A62314BBB46}" sibTransId="{5B3FFFC7-8C50-401B-884F-E793C6830150}"/>
    <dgm:cxn modelId="{1C67AA05-7199-49B4-9A6F-3B464188E94C}" srcId="{39276740-50E4-4272-9C4C-33FC28B87F63}" destId="{CCFFE844-F7A6-442D-BDF2-2124B528EBE5}" srcOrd="1" destOrd="0" parTransId="{56BC43E9-A25B-4E83-9A39-D62A61251783}" sibTransId="{0E171808-A11D-4E83-A19F-5CCC0DB88A0F}"/>
    <dgm:cxn modelId="{B1745A7D-506F-CD44-A546-246FA6182711}" type="presOf" srcId="{EDA09B90-F00E-411C-8962-866247C9A94C}" destId="{87A2D2A2-0842-4AC2-9B1B-054558FB0DCC}" srcOrd="0" destOrd="0" presId="urn:microsoft.com/office/officeart/2005/8/layout/hierarchy1"/>
    <dgm:cxn modelId="{7AE3530A-75DC-4D10-A865-5B73923977BE}" srcId="{B10500C3-44CE-481A-8728-7E80553BD818}" destId="{A2A9A62D-3BA5-4B6B-A32E-E054A9EFF477}" srcOrd="0" destOrd="0" parTransId="{A17D4FD2-BFE8-4892-8F0B-15388D2F08A5}" sibTransId="{AD9E49BC-8F19-4824-B0A1-CC81B6F6801E}"/>
    <dgm:cxn modelId="{B4621AFF-67BD-48B8-A968-5C1310EA3C6F}" srcId="{377EBB05-04AD-43A7-AD74-0DA505F06140}" destId="{9006B6D9-1816-4DB1-B3D3-60DACFA433F6}" srcOrd="1" destOrd="0" parTransId="{CE217FD2-EEF9-4CB7-AA27-5153CCCECF64}" sibTransId="{D93A754E-B3E9-474F-96FA-2D27D65EB8C7}"/>
    <dgm:cxn modelId="{B43078AB-59F3-BE42-A491-8A61E313C8A6}" type="presOf" srcId="{A7710AB3-E239-44F6-BFCB-96AB5FD0CE1D}" destId="{A512BB1F-9FB5-4FFE-86A2-9B33B0DF3463}" srcOrd="0" destOrd="0" presId="urn:microsoft.com/office/officeart/2005/8/layout/hierarchy1"/>
    <dgm:cxn modelId="{19F39700-9DDA-674B-80E3-CCEE8128EF79}" type="presOf" srcId="{571F5B87-2258-4536-8101-AA28D6413E96}" destId="{4BC0EA20-1760-4DA5-B2B5-E3992E53B61D}" srcOrd="0" destOrd="0" presId="urn:microsoft.com/office/officeart/2005/8/layout/hierarchy1"/>
    <dgm:cxn modelId="{8B8D14FC-8B2B-1B45-9C2D-0CECB0AA93D9}" type="presOf" srcId="{3339165E-736E-4EB6-9C81-424B586171FD}" destId="{A6D80C12-4FEE-4B00-BAA7-2EF260EC8FF0}" srcOrd="0" destOrd="0" presId="urn:microsoft.com/office/officeart/2005/8/layout/hierarchy1"/>
    <dgm:cxn modelId="{40470175-EA9F-4250-8050-098AA7290857}" srcId="{DE0403D9-1DD9-49E1-963B-DFD42CE78E3A}" destId="{E881BD6C-5618-4751-B401-D51C2DB76869}" srcOrd="0" destOrd="0" parTransId="{EDA09B90-F00E-411C-8962-866247C9A94C}" sibTransId="{2DD69F29-04CC-4B80-AEDA-DC8BD73B5933}"/>
    <dgm:cxn modelId="{EB086EDF-9C27-BF4A-9864-5C526ECA4C16}" type="presOf" srcId="{8A432025-8F40-4752-8E7F-4D1D2B38EDB2}" destId="{CA802F0A-ECA0-4916-8AD5-5DE7741355E6}" srcOrd="0" destOrd="0" presId="urn:microsoft.com/office/officeart/2005/8/layout/hierarchy1"/>
    <dgm:cxn modelId="{0277696D-6FDB-6E4D-8715-AAA0FBA54C2E}" type="presOf" srcId="{BFB4455E-971B-48E7-8D11-DE4A1DDF8365}" destId="{C52E3B86-FE84-43A4-866E-35554A63A75A}" srcOrd="0" destOrd="0" presId="urn:microsoft.com/office/officeart/2005/8/layout/hierarchy1"/>
    <dgm:cxn modelId="{6A576260-0558-9146-9587-C8A1CCB88DD8}" type="presOf" srcId="{56BC43E9-A25B-4E83-9A39-D62A61251783}" destId="{B4439501-D3D5-4059-A811-234A2BC64D34}" srcOrd="0" destOrd="0" presId="urn:microsoft.com/office/officeart/2005/8/layout/hierarchy1"/>
    <dgm:cxn modelId="{AFF96E7B-6912-1645-8ABD-BDC452618F78}" type="presOf" srcId="{8D83AE8A-80FF-4EF8-B1A8-8CDDF9087FE1}" destId="{24DE616B-79A7-4E04-AEFC-E573060DBD61}" srcOrd="0" destOrd="0" presId="urn:microsoft.com/office/officeart/2005/8/layout/hierarchy1"/>
    <dgm:cxn modelId="{13A172F5-6AAA-F441-B592-00FCB3364E1F}" type="presOf" srcId="{B0CFD59B-4D64-4826-9207-27B3F0228F0A}" destId="{8AEFF082-333F-4AAD-AF97-13C88E5ACF34}" srcOrd="0" destOrd="0" presId="urn:microsoft.com/office/officeart/2005/8/layout/hierarchy1"/>
    <dgm:cxn modelId="{ECD93876-DE35-A748-BA89-4BEED1588D74}" type="presOf" srcId="{73EB642B-B0EC-4F50-9020-38A464E7D010}" destId="{E982E7B9-8FF3-4394-8797-FFA450A4BE31}" srcOrd="0" destOrd="0" presId="urn:microsoft.com/office/officeart/2005/8/layout/hierarchy1"/>
    <dgm:cxn modelId="{0CE75C6C-8BDD-C14E-B9D6-43C5C6ED349A}" type="presOf" srcId="{E881BD6C-5618-4751-B401-D51C2DB76869}" destId="{76F7D629-C537-4279-ABE7-CF8936C5E363}" srcOrd="0" destOrd="0" presId="urn:microsoft.com/office/officeart/2005/8/layout/hierarchy1"/>
    <dgm:cxn modelId="{2D77F85C-00FD-314A-A644-BDDEA54EB339}" type="presOf" srcId="{0FA037D3-6D12-4E89-8AEB-11CF572DDE72}" destId="{B2C1352D-0BBA-416F-AE0C-93B16E9FCCAF}" srcOrd="0" destOrd="0" presId="urn:microsoft.com/office/officeart/2005/8/layout/hierarchy1"/>
    <dgm:cxn modelId="{B6BDC235-7C32-401B-AD59-21B6636FB4FD}" srcId="{BFB4455E-971B-48E7-8D11-DE4A1DDF8365}" destId="{C2CE70B8-3F76-4001-A237-83B3F4A9E98B}" srcOrd="0" destOrd="0" parTransId="{B0CFD59B-4D64-4826-9207-27B3F0228F0A}" sibTransId="{45640CC8-30C9-47E5-AA34-423773E4C5EA}"/>
    <dgm:cxn modelId="{B3215FF6-411C-E24E-A3EF-E348DD823086}" type="presOf" srcId="{E53962D0-0144-4EDF-B6D6-8D0D08F87755}" destId="{85FBED08-1E3B-4278-99C1-B6F71F6D6843}" srcOrd="0" destOrd="0" presId="urn:microsoft.com/office/officeart/2005/8/layout/hierarchy1"/>
    <dgm:cxn modelId="{0005B3D2-0792-D848-B07D-8C003B4101F3}" type="presOf" srcId="{A2A9A62D-3BA5-4B6B-A32E-E054A9EFF477}" destId="{B5C93A01-4B52-4D53-BFE2-333E8770D77B}" srcOrd="0" destOrd="0" presId="urn:microsoft.com/office/officeart/2005/8/layout/hierarchy1"/>
    <dgm:cxn modelId="{50932C34-38E5-5743-9B25-F4849C3BFE22}" type="presOf" srcId="{EEAC1F5B-2054-453B-B294-382BF3861459}" destId="{B29DBD0A-5E60-4A40-A098-F372A4B0C6EF}" srcOrd="0" destOrd="0" presId="urn:microsoft.com/office/officeart/2005/8/layout/hierarchy1"/>
    <dgm:cxn modelId="{7F18402A-B295-A149-BF05-347636BCA47B}" type="presOf" srcId="{A6316CE4-A16C-4155-8701-1F7C60BA5502}" destId="{4A893B48-406B-4FF8-B85A-B73DCD4E9BE0}" srcOrd="0" destOrd="0" presId="urn:microsoft.com/office/officeart/2005/8/layout/hierarchy1"/>
    <dgm:cxn modelId="{8905D686-5575-4483-875F-BA584CD02EC0}" srcId="{BFB4455E-971B-48E7-8D11-DE4A1DDF8365}" destId="{39276740-50E4-4272-9C4C-33FC28B87F63}" srcOrd="1" destOrd="0" parTransId="{0FA037D3-6D12-4E89-8AEB-11CF572DDE72}" sibTransId="{48B32FFF-8C15-47C1-8123-E9BFEBE951C7}"/>
    <dgm:cxn modelId="{9C09C7AA-DEC1-294E-8971-F8A407A6D201}" type="presOf" srcId="{55FFEB13-F2FC-46A9-8A02-120E91EE7F65}" destId="{B025D403-42BE-4B48-9649-F7FD7DDCAF3E}" srcOrd="0" destOrd="0" presId="urn:microsoft.com/office/officeart/2005/8/layout/hierarchy1"/>
    <dgm:cxn modelId="{5F501257-3749-1742-A26C-45FC6C5C8632}" type="presOf" srcId="{9006B6D9-1816-4DB1-B3D3-60DACFA433F6}" destId="{64C1140C-12B9-4A00-8E11-04DA1C40C1A6}" srcOrd="0" destOrd="0" presId="urn:microsoft.com/office/officeart/2005/8/layout/hierarchy1"/>
    <dgm:cxn modelId="{C3B8F60B-63D3-4447-9B2B-E249FB12D044}" srcId="{377EBB05-04AD-43A7-AD74-0DA505F06140}" destId="{1B3B1485-100C-4993-B7C7-DFEF87FAB8AF}" srcOrd="0" destOrd="0" parTransId="{C23D8BC2-CD33-4967-B3A3-CD3EB6C8DC7F}" sibTransId="{481EE417-48DE-4BE5-AAF7-5C2959C98919}"/>
    <dgm:cxn modelId="{C404366C-5575-5F41-AF5B-5CACFE31F33F}" type="presOf" srcId="{CE217FD2-EEF9-4CB7-AA27-5153CCCECF64}" destId="{6A204CF5-D00C-48F3-8BC4-EB1FEB4185B8}" srcOrd="0" destOrd="0" presId="urn:microsoft.com/office/officeart/2005/8/layout/hierarchy1"/>
    <dgm:cxn modelId="{35349698-A63D-8B44-8ABE-9CB7442107B3}" type="presOf" srcId="{B10500C3-44CE-481A-8728-7E80553BD818}" destId="{201A7A4D-DEA1-4BF6-8EC5-81A8223444D2}" srcOrd="0" destOrd="0" presId="urn:microsoft.com/office/officeart/2005/8/layout/hierarchy1"/>
    <dgm:cxn modelId="{D881633F-8C4E-7247-818B-DC5673AE6191}" type="presOf" srcId="{CCFFE844-F7A6-442D-BDF2-2124B528EBE5}" destId="{7553087C-9244-4FD5-802A-F259120FC4BC}" srcOrd="0" destOrd="0" presId="urn:microsoft.com/office/officeart/2005/8/layout/hierarchy1"/>
    <dgm:cxn modelId="{F72DC97A-359A-4A0B-9FC5-4D739CCCE512}" srcId="{39276740-50E4-4272-9C4C-33FC28B87F63}" destId="{A7710AB3-E239-44F6-BFCB-96AB5FD0CE1D}" srcOrd="0" destOrd="0" parTransId="{73EB642B-B0EC-4F50-9020-38A464E7D010}" sibTransId="{A7107A9D-0147-4623-AC61-8010DE3997CB}"/>
    <dgm:cxn modelId="{2848C080-6F05-4B00-95CA-EE6226BEC258}" srcId="{A2A9A62D-3BA5-4B6B-A32E-E054A9EFF477}" destId="{377EBB05-04AD-43A7-AD74-0DA505F06140}" srcOrd="1" destOrd="0" parTransId="{EEAC1F5B-2054-453B-B294-382BF3861459}" sibTransId="{65864F42-31F7-4A0E-AC0F-307AE369F94E}"/>
    <dgm:cxn modelId="{E6ECDDB3-4B7D-6E48-AD3A-010229B8AF5F}" type="presOf" srcId="{F525936C-5F63-451C-B38B-62C6F17B24C3}" destId="{A091E1FB-DBE3-4476-9963-A24F0C358666}" srcOrd="0" destOrd="0" presId="urn:microsoft.com/office/officeart/2005/8/layout/hierarchy1"/>
    <dgm:cxn modelId="{8B2441FC-FC75-F844-85DE-312BB60DB2A0}" type="presParOf" srcId="{85FBED08-1E3B-4278-99C1-B6F71F6D6843}" destId="{0022442F-2518-4B41-AE85-B7DCDCB91B34}" srcOrd="0" destOrd="0" presId="urn:microsoft.com/office/officeart/2005/8/layout/hierarchy1"/>
    <dgm:cxn modelId="{443975A0-3571-2046-A301-98859A300B3E}" type="presParOf" srcId="{0022442F-2518-4B41-AE85-B7DCDCB91B34}" destId="{44D91270-B0C5-403F-BA20-5EFD68FFD492}" srcOrd="0" destOrd="0" presId="urn:microsoft.com/office/officeart/2005/8/layout/hierarchy1"/>
    <dgm:cxn modelId="{CA1CCB98-81F8-BE40-A405-F45126DB97C7}" type="presParOf" srcId="{44D91270-B0C5-403F-BA20-5EFD68FFD492}" destId="{253F882D-47A2-40E9-B187-3C111F7E7053}" srcOrd="0" destOrd="0" presId="urn:microsoft.com/office/officeart/2005/8/layout/hierarchy1"/>
    <dgm:cxn modelId="{C1B43858-9A56-E641-8AC1-01F26045E0D3}" type="presParOf" srcId="{44D91270-B0C5-403F-BA20-5EFD68FFD492}" destId="{9CC70F10-487B-4348-AC9A-D82AF01A85AE}" srcOrd="1" destOrd="0" presId="urn:microsoft.com/office/officeart/2005/8/layout/hierarchy1"/>
    <dgm:cxn modelId="{0DEB02A7-3443-034F-BA72-07943C05C9FD}" type="presParOf" srcId="{0022442F-2518-4B41-AE85-B7DCDCB91B34}" destId="{4C9B9DCE-D069-4A49-9426-5E575035DECE}" srcOrd="1" destOrd="0" presId="urn:microsoft.com/office/officeart/2005/8/layout/hierarchy1"/>
    <dgm:cxn modelId="{0876DDE1-2C6C-A94A-9751-3E1FD19B08AE}" type="presParOf" srcId="{4C9B9DCE-D069-4A49-9426-5E575035DECE}" destId="{87A2D2A2-0842-4AC2-9B1B-054558FB0DCC}" srcOrd="0" destOrd="0" presId="urn:microsoft.com/office/officeart/2005/8/layout/hierarchy1"/>
    <dgm:cxn modelId="{62FC8735-E200-3E44-B796-1BBBD074486E}" type="presParOf" srcId="{4C9B9DCE-D069-4A49-9426-5E575035DECE}" destId="{CBC420B2-4B41-4E0A-B554-CA57876D4A38}" srcOrd="1" destOrd="0" presId="urn:microsoft.com/office/officeart/2005/8/layout/hierarchy1"/>
    <dgm:cxn modelId="{3D2D0F74-6DCB-2C44-9DA4-C5004A1AAD73}" type="presParOf" srcId="{CBC420B2-4B41-4E0A-B554-CA57876D4A38}" destId="{62F1BA45-FA2E-4C70-86E0-908A789093FE}" srcOrd="0" destOrd="0" presId="urn:microsoft.com/office/officeart/2005/8/layout/hierarchy1"/>
    <dgm:cxn modelId="{8C6D1FF5-FA38-D14E-ABBB-D9E7BFB477AE}" type="presParOf" srcId="{62F1BA45-FA2E-4C70-86E0-908A789093FE}" destId="{654E716E-2F47-47A8-8ADD-C6DBF2861632}" srcOrd="0" destOrd="0" presId="urn:microsoft.com/office/officeart/2005/8/layout/hierarchy1"/>
    <dgm:cxn modelId="{7D165F1E-A197-4C40-82D3-B1D32BA41964}" type="presParOf" srcId="{62F1BA45-FA2E-4C70-86E0-908A789093FE}" destId="{76F7D629-C537-4279-ABE7-CF8936C5E363}" srcOrd="1" destOrd="0" presId="urn:microsoft.com/office/officeart/2005/8/layout/hierarchy1"/>
    <dgm:cxn modelId="{561A46C9-0B17-1542-AF5D-5E51DFE0F6BE}" type="presParOf" srcId="{CBC420B2-4B41-4E0A-B554-CA57876D4A38}" destId="{F69B8A75-5EE0-4CB7-A6C1-9544A5296FA9}" srcOrd="1" destOrd="0" presId="urn:microsoft.com/office/officeart/2005/8/layout/hierarchy1"/>
    <dgm:cxn modelId="{3B90D97E-9788-BE46-A95E-F995BA3022D4}" type="presParOf" srcId="{F69B8A75-5EE0-4CB7-A6C1-9544A5296FA9}" destId="{A6D80C12-4FEE-4B00-BAA7-2EF260EC8FF0}" srcOrd="0" destOrd="0" presId="urn:microsoft.com/office/officeart/2005/8/layout/hierarchy1"/>
    <dgm:cxn modelId="{E1F3C696-C1BB-F24A-945E-C7DBA244496E}" type="presParOf" srcId="{F69B8A75-5EE0-4CB7-A6C1-9544A5296FA9}" destId="{2FEDC0D7-BBF6-40D3-9BAD-5233E777D3D6}" srcOrd="1" destOrd="0" presId="urn:microsoft.com/office/officeart/2005/8/layout/hierarchy1"/>
    <dgm:cxn modelId="{086BCF3C-96D2-D049-89F8-523020D6D2F2}" type="presParOf" srcId="{2FEDC0D7-BBF6-40D3-9BAD-5233E777D3D6}" destId="{721F6805-D90A-4A61-9E62-8B37FED2CE35}" srcOrd="0" destOrd="0" presId="urn:microsoft.com/office/officeart/2005/8/layout/hierarchy1"/>
    <dgm:cxn modelId="{03C61787-9EC7-704B-979D-5FB00E88C8C5}" type="presParOf" srcId="{721F6805-D90A-4A61-9E62-8B37FED2CE35}" destId="{9CD8CC17-2E2D-44C9-96E3-B187B562FA95}" srcOrd="0" destOrd="0" presId="urn:microsoft.com/office/officeart/2005/8/layout/hierarchy1"/>
    <dgm:cxn modelId="{CC4DC3A1-BBB2-AE4E-9865-E0D21297EB8C}" type="presParOf" srcId="{721F6805-D90A-4A61-9E62-8B37FED2CE35}" destId="{A091E1FB-DBE3-4476-9963-A24F0C358666}" srcOrd="1" destOrd="0" presId="urn:microsoft.com/office/officeart/2005/8/layout/hierarchy1"/>
    <dgm:cxn modelId="{6B59743B-A87F-2948-8662-FA0FD90CEC6C}" type="presParOf" srcId="{2FEDC0D7-BBF6-40D3-9BAD-5233E777D3D6}" destId="{4D83BFF8-BF97-4576-A38E-A4F8A123A695}" srcOrd="1" destOrd="0" presId="urn:microsoft.com/office/officeart/2005/8/layout/hierarchy1"/>
    <dgm:cxn modelId="{08D697EB-1A66-EA41-885C-A50ABBA9FC62}" type="presParOf" srcId="{F69B8A75-5EE0-4CB7-A6C1-9544A5296FA9}" destId="{D89AFCD0-CD66-49DE-A08E-1520E7AFD74C}" srcOrd="2" destOrd="0" presId="urn:microsoft.com/office/officeart/2005/8/layout/hierarchy1"/>
    <dgm:cxn modelId="{9EDD4178-CF1E-7A46-9374-87174EC06139}" type="presParOf" srcId="{F69B8A75-5EE0-4CB7-A6C1-9544A5296FA9}" destId="{13809EBC-6692-4620-B54D-9E7BBB89141F}" srcOrd="3" destOrd="0" presId="urn:microsoft.com/office/officeart/2005/8/layout/hierarchy1"/>
    <dgm:cxn modelId="{EC8978EF-F1A2-FE47-8866-D9C1F1F52231}" type="presParOf" srcId="{13809EBC-6692-4620-B54D-9E7BBB89141F}" destId="{104EDBC0-C364-49E9-87CA-CF25C12D0709}" srcOrd="0" destOrd="0" presId="urn:microsoft.com/office/officeart/2005/8/layout/hierarchy1"/>
    <dgm:cxn modelId="{2539A216-3E16-AA44-9464-71CA963B9F76}" type="presParOf" srcId="{104EDBC0-C364-49E9-87CA-CF25C12D0709}" destId="{F8C3494D-6D28-43F7-A412-BA5419675B10}" srcOrd="0" destOrd="0" presId="urn:microsoft.com/office/officeart/2005/8/layout/hierarchy1"/>
    <dgm:cxn modelId="{AAC04588-DEEB-2B49-A115-1B0E2E39EF62}" type="presParOf" srcId="{104EDBC0-C364-49E9-87CA-CF25C12D0709}" destId="{CA802F0A-ECA0-4916-8AD5-5DE7741355E6}" srcOrd="1" destOrd="0" presId="urn:microsoft.com/office/officeart/2005/8/layout/hierarchy1"/>
    <dgm:cxn modelId="{5C2C5BD4-5D00-A249-A4E6-AD4672F475AE}" type="presParOf" srcId="{13809EBC-6692-4620-B54D-9E7BBB89141F}" destId="{208813B6-1BCD-4959-9671-EF702A3663F8}" srcOrd="1" destOrd="0" presId="urn:microsoft.com/office/officeart/2005/8/layout/hierarchy1"/>
    <dgm:cxn modelId="{A2EB271A-389F-0C40-AD51-281173E8AD41}" type="presParOf" srcId="{4C9B9DCE-D069-4A49-9426-5E575035DECE}" destId="{4A893B48-406B-4FF8-B85A-B73DCD4E9BE0}" srcOrd="2" destOrd="0" presId="urn:microsoft.com/office/officeart/2005/8/layout/hierarchy1"/>
    <dgm:cxn modelId="{9AD058F9-BD94-604A-B26F-804B6DFC8D4F}" type="presParOf" srcId="{4C9B9DCE-D069-4A49-9426-5E575035DECE}" destId="{6B8D0B74-67DE-4673-BBB5-9629134F7F32}" srcOrd="3" destOrd="0" presId="urn:microsoft.com/office/officeart/2005/8/layout/hierarchy1"/>
    <dgm:cxn modelId="{308704D2-CE3F-6D4B-8125-37A0FBBD83F8}" type="presParOf" srcId="{6B8D0B74-67DE-4673-BBB5-9629134F7F32}" destId="{BF8B8336-2EFA-4DE7-B8DB-8DA27BFE5CCE}" srcOrd="0" destOrd="0" presId="urn:microsoft.com/office/officeart/2005/8/layout/hierarchy1"/>
    <dgm:cxn modelId="{E903790E-4DB6-AF43-9A32-68770F0693A2}" type="presParOf" srcId="{BF8B8336-2EFA-4DE7-B8DB-8DA27BFE5CCE}" destId="{A492B3BE-7876-469D-80AA-B52FDC365058}" srcOrd="0" destOrd="0" presId="urn:microsoft.com/office/officeart/2005/8/layout/hierarchy1"/>
    <dgm:cxn modelId="{F0D4B39A-64FF-0548-A7AC-77DAB198AFA9}" type="presParOf" srcId="{BF8B8336-2EFA-4DE7-B8DB-8DA27BFE5CCE}" destId="{201A7A4D-DEA1-4BF6-8EC5-81A8223444D2}" srcOrd="1" destOrd="0" presId="urn:microsoft.com/office/officeart/2005/8/layout/hierarchy1"/>
    <dgm:cxn modelId="{48E71375-B263-AD4C-8ACE-AA34468286E2}" type="presParOf" srcId="{6B8D0B74-67DE-4673-BBB5-9629134F7F32}" destId="{1BB6BEA6-BBC4-4F9D-A57C-E6B6D5F64F5D}" srcOrd="1" destOrd="0" presId="urn:microsoft.com/office/officeart/2005/8/layout/hierarchy1"/>
    <dgm:cxn modelId="{627B83B1-10E4-D64A-A158-EB826AC674AB}" type="presParOf" srcId="{1BB6BEA6-BBC4-4F9D-A57C-E6B6D5F64F5D}" destId="{7A15F890-733D-41C8-A7BA-FAF83F76B090}" srcOrd="0" destOrd="0" presId="urn:microsoft.com/office/officeart/2005/8/layout/hierarchy1"/>
    <dgm:cxn modelId="{690B2F9D-993C-1847-8CBC-41A11549823D}" type="presParOf" srcId="{1BB6BEA6-BBC4-4F9D-A57C-E6B6D5F64F5D}" destId="{E4712213-34D6-4AE7-8BF6-E0C402CF183C}" srcOrd="1" destOrd="0" presId="urn:microsoft.com/office/officeart/2005/8/layout/hierarchy1"/>
    <dgm:cxn modelId="{CC2BA20A-3D85-4F4C-94E0-CD3B28E1AA20}" type="presParOf" srcId="{E4712213-34D6-4AE7-8BF6-E0C402CF183C}" destId="{B9CD832D-48C4-4D97-A3C1-DEC4E92B5BB8}" srcOrd="0" destOrd="0" presId="urn:microsoft.com/office/officeart/2005/8/layout/hierarchy1"/>
    <dgm:cxn modelId="{5C99F0BC-15A1-9F41-ACB6-AF7CFCA54D52}" type="presParOf" srcId="{B9CD832D-48C4-4D97-A3C1-DEC4E92B5BB8}" destId="{B3E42B75-5A04-4A63-91D7-49FB46DC3586}" srcOrd="0" destOrd="0" presId="urn:microsoft.com/office/officeart/2005/8/layout/hierarchy1"/>
    <dgm:cxn modelId="{7D927E2F-79C7-B74A-98DE-CB4792DCC390}" type="presParOf" srcId="{B9CD832D-48C4-4D97-A3C1-DEC4E92B5BB8}" destId="{B5C93A01-4B52-4D53-BFE2-333E8770D77B}" srcOrd="1" destOrd="0" presId="urn:microsoft.com/office/officeart/2005/8/layout/hierarchy1"/>
    <dgm:cxn modelId="{C9CF360D-FEB5-704F-AB34-4A2296695909}" type="presParOf" srcId="{E4712213-34D6-4AE7-8BF6-E0C402CF183C}" destId="{E0E98103-A3A5-4423-AACC-9F2F63A4850A}" srcOrd="1" destOrd="0" presId="urn:microsoft.com/office/officeart/2005/8/layout/hierarchy1"/>
    <dgm:cxn modelId="{B42E6EA7-B23D-4040-A839-730F19C8C499}" type="presParOf" srcId="{E0E98103-A3A5-4423-AACC-9F2F63A4850A}" destId="{B025D403-42BE-4B48-9649-F7FD7DDCAF3E}" srcOrd="0" destOrd="0" presId="urn:microsoft.com/office/officeart/2005/8/layout/hierarchy1"/>
    <dgm:cxn modelId="{5AD53AAD-64D7-8D4C-AD2D-6EA38CFACEBD}" type="presParOf" srcId="{E0E98103-A3A5-4423-AACC-9F2F63A4850A}" destId="{0ADEBCBE-6759-41C1-9002-F4CFF00FDA1E}" srcOrd="1" destOrd="0" presId="urn:microsoft.com/office/officeart/2005/8/layout/hierarchy1"/>
    <dgm:cxn modelId="{8FB680B9-A5B3-4141-937B-9D04947A5981}" type="presParOf" srcId="{0ADEBCBE-6759-41C1-9002-F4CFF00FDA1E}" destId="{E24ED1A7-CCEF-46E0-BB7B-69C142226FDC}" srcOrd="0" destOrd="0" presId="urn:microsoft.com/office/officeart/2005/8/layout/hierarchy1"/>
    <dgm:cxn modelId="{6B541F0C-91A2-B747-A12F-EB17F4E61F3E}" type="presParOf" srcId="{E24ED1A7-CCEF-46E0-BB7B-69C142226FDC}" destId="{42B68BA7-42C5-4DC1-B633-5C66C0F39171}" srcOrd="0" destOrd="0" presId="urn:microsoft.com/office/officeart/2005/8/layout/hierarchy1"/>
    <dgm:cxn modelId="{E6B560BA-4133-1E4C-ABFB-37691F767BF6}" type="presParOf" srcId="{E24ED1A7-CCEF-46E0-BB7B-69C142226FDC}" destId="{C52E3B86-FE84-43A4-866E-35554A63A75A}" srcOrd="1" destOrd="0" presId="urn:microsoft.com/office/officeart/2005/8/layout/hierarchy1"/>
    <dgm:cxn modelId="{E5DD0107-0DE0-0942-A24B-023977DC5371}" type="presParOf" srcId="{0ADEBCBE-6759-41C1-9002-F4CFF00FDA1E}" destId="{BD294771-7995-497F-A39C-CCAF9058DFD7}" srcOrd="1" destOrd="0" presId="urn:microsoft.com/office/officeart/2005/8/layout/hierarchy1"/>
    <dgm:cxn modelId="{FE38736A-6A60-5E41-92A0-1CF75CCB1909}" type="presParOf" srcId="{BD294771-7995-497F-A39C-CCAF9058DFD7}" destId="{8AEFF082-333F-4AAD-AF97-13C88E5ACF34}" srcOrd="0" destOrd="0" presId="urn:microsoft.com/office/officeart/2005/8/layout/hierarchy1"/>
    <dgm:cxn modelId="{ACC54BDB-5C56-2E48-A0BC-16CCA7638889}" type="presParOf" srcId="{BD294771-7995-497F-A39C-CCAF9058DFD7}" destId="{44268DFA-2699-434C-A78C-9B91B2F03A7D}" srcOrd="1" destOrd="0" presId="urn:microsoft.com/office/officeart/2005/8/layout/hierarchy1"/>
    <dgm:cxn modelId="{765FB4EB-6077-0540-AFA3-D04CF7908843}" type="presParOf" srcId="{44268DFA-2699-434C-A78C-9B91B2F03A7D}" destId="{B7523255-10ED-4F89-88FC-C8DC5CC58370}" srcOrd="0" destOrd="0" presId="urn:microsoft.com/office/officeart/2005/8/layout/hierarchy1"/>
    <dgm:cxn modelId="{200A8EDA-D8F8-D44C-BC23-CF2091EDD09C}" type="presParOf" srcId="{B7523255-10ED-4F89-88FC-C8DC5CC58370}" destId="{A8A919E6-797C-4868-B77F-698972A19D4A}" srcOrd="0" destOrd="0" presId="urn:microsoft.com/office/officeart/2005/8/layout/hierarchy1"/>
    <dgm:cxn modelId="{F5690105-A5A4-CE42-B9BB-B47C201C5E77}" type="presParOf" srcId="{B7523255-10ED-4F89-88FC-C8DC5CC58370}" destId="{04CA2FD9-87F7-4451-9011-0D984045020C}" srcOrd="1" destOrd="0" presId="urn:microsoft.com/office/officeart/2005/8/layout/hierarchy1"/>
    <dgm:cxn modelId="{DCB78BCA-A25F-3C4D-993B-ADC9293329E2}" type="presParOf" srcId="{44268DFA-2699-434C-A78C-9B91B2F03A7D}" destId="{F0B2ED36-9F1E-4E59-ACC7-6F197C8A92C0}" srcOrd="1" destOrd="0" presId="urn:microsoft.com/office/officeart/2005/8/layout/hierarchy1"/>
    <dgm:cxn modelId="{9FD40330-C350-A847-9A30-4540E7C21C67}" type="presParOf" srcId="{BD294771-7995-497F-A39C-CCAF9058DFD7}" destId="{B2C1352D-0BBA-416F-AE0C-93B16E9FCCAF}" srcOrd="2" destOrd="0" presId="urn:microsoft.com/office/officeart/2005/8/layout/hierarchy1"/>
    <dgm:cxn modelId="{8178F7EB-F543-FF44-9072-B8FAE31C95DD}" type="presParOf" srcId="{BD294771-7995-497F-A39C-CCAF9058DFD7}" destId="{18BBFBA5-C243-442C-B8B6-424C14D9C9AF}" srcOrd="3" destOrd="0" presId="urn:microsoft.com/office/officeart/2005/8/layout/hierarchy1"/>
    <dgm:cxn modelId="{6B343694-4206-A542-B298-AA1644304C78}" type="presParOf" srcId="{18BBFBA5-C243-442C-B8B6-424C14D9C9AF}" destId="{F3D1B6C7-1B48-43B9-9B85-A278110EC59A}" srcOrd="0" destOrd="0" presId="urn:microsoft.com/office/officeart/2005/8/layout/hierarchy1"/>
    <dgm:cxn modelId="{7B387B1F-990E-8A46-95E1-B914C88FFC30}" type="presParOf" srcId="{F3D1B6C7-1B48-43B9-9B85-A278110EC59A}" destId="{F598EE6D-A3C9-457C-B1DD-D37F748BC598}" srcOrd="0" destOrd="0" presId="urn:microsoft.com/office/officeart/2005/8/layout/hierarchy1"/>
    <dgm:cxn modelId="{721C7276-FA7A-9A47-BE6D-CA4A20EBE455}" type="presParOf" srcId="{F3D1B6C7-1B48-43B9-9B85-A278110EC59A}" destId="{372DA458-F860-4EBA-8785-C76CD54CC665}" srcOrd="1" destOrd="0" presId="urn:microsoft.com/office/officeart/2005/8/layout/hierarchy1"/>
    <dgm:cxn modelId="{4F320E29-09F9-1943-B99D-DB25FE6C8401}" type="presParOf" srcId="{18BBFBA5-C243-442C-B8B6-424C14D9C9AF}" destId="{7F50A460-4E1F-41F0-BB86-BE133728D40F}" srcOrd="1" destOrd="0" presId="urn:microsoft.com/office/officeart/2005/8/layout/hierarchy1"/>
    <dgm:cxn modelId="{26961AE2-D393-D64B-A864-145A9D670758}" type="presParOf" srcId="{7F50A460-4E1F-41F0-BB86-BE133728D40F}" destId="{E982E7B9-8FF3-4394-8797-FFA450A4BE31}" srcOrd="0" destOrd="0" presId="urn:microsoft.com/office/officeart/2005/8/layout/hierarchy1"/>
    <dgm:cxn modelId="{6BF41732-46CF-7B48-8772-861FF4598A0F}" type="presParOf" srcId="{7F50A460-4E1F-41F0-BB86-BE133728D40F}" destId="{59CCC9BB-0416-44F1-A5C7-A8084753EA6E}" srcOrd="1" destOrd="0" presId="urn:microsoft.com/office/officeart/2005/8/layout/hierarchy1"/>
    <dgm:cxn modelId="{11F8A227-1140-0841-99ED-292348EDEE3A}" type="presParOf" srcId="{59CCC9BB-0416-44F1-A5C7-A8084753EA6E}" destId="{9943BB48-2478-43C0-8DAB-2A412774766E}" srcOrd="0" destOrd="0" presId="urn:microsoft.com/office/officeart/2005/8/layout/hierarchy1"/>
    <dgm:cxn modelId="{F3255093-4182-0445-9BEE-D72FFE174252}" type="presParOf" srcId="{9943BB48-2478-43C0-8DAB-2A412774766E}" destId="{48258046-944B-42E7-B29F-72D58B338696}" srcOrd="0" destOrd="0" presId="urn:microsoft.com/office/officeart/2005/8/layout/hierarchy1"/>
    <dgm:cxn modelId="{EAF129E3-5EAB-8D44-BB2E-68982F9E51EF}" type="presParOf" srcId="{9943BB48-2478-43C0-8DAB-2A412774766E}" destId="{A512BB1F-9FB5-4FFE-86A2-9B33B0DF3463}" srcOrd="1" destOrd="0" presId="urn:microsoft.com/office/officeart/2005/8/layout/hierarchy1"/>
    <dgm:cxn modelId="{3AEF0603-E0C4-AF4F-B1A8-C1D46D5B25AB}" type="presParOf" srcId="{59CCC9BB-0416-44F1-A5C7-A8084753EA6E}" destId="{6F5E6830-3D21-4405-B396-4262F0EAAECE}" srcOrd="1" destOrd="0" presId="urn:microsoft.com/office/officeart/2005/8/layout/hierarchy1"/>
    <dgm:cxn modelId="{0579819F-ED40-AA4B-B027-753125EB7EBC}" type="presParOf" srcId="{6F5E6830-3D21-4405-B396-4262F0EAAECE}" destId="{FE665AF0-453C-41AF-AB3C-4374818BF824}" srcOrd="0" destOrd="0" presId="urn:microsoft.com/office/officeart/2005/8/layout/hierarchy1"/>
    <dgm:cxn modelId="{63CF2DE9-5A0D-554C-9255-EEDA731EEA26}" type="presParOf" srcId="{6F5E6830-3D21-4405-B396-4262F0EAAECE}" destId="{A55F2B9F-8CEC-4446-9230-1BE48CB3BFB2}" srcOrd="1" destOrd="0" presId="urn:microsoft.com/office/officeart/2005/8/layout/hierarchy1"/>
    <dgm:cxn modelId="{CE019810-490C-474E-9955-AA9557803D60}" type="presParOf" srcId="{A55F2B9F-8CEC-4446-9230-1BE48CB3BFB2}" destId="{F9962AB4-AC7C-47F4-AAEC-D6F83C3AE7BD}" srcOrd="0" destOrd="0" presId="urn:microsoft.com/office/officeart/2005/8/layout/hierarchy1"/>
    <dgm:cxn modelId="{6AB15329-60FB-0D4E-8F05-DF28E8084648}" type="presParOf" srcId="{F9962AB4-AC7C-47F4-AAEC-D6F83C3AE7BD}" destId="{F5A62E8D-A76D-4148-9FF4-C10407C220FA}" srcOrd="0" destOrd="0" presId="urn:microsoft.com/office/officeart/2005/8/layout/hierarchy1"/>
    <dgm:cxn modelId="{93249977-0ABB-8B4B-A468-F325349BBAD5}" type="presParOf" srcId="{F9962AB4-AC7C-47F4-AAEC-D6F83C3AE7BD}" destId="{9FC0651E-B514-4602-B0DF-10096984F184}" srcOrd="1" destOrd="0" presId="urn:microsoft.com/office/officeart/2005/8/layout/hierarchy1"/>
    <dgm:cxn modelId="{F00F2A68-3C84-5944-A629-3B806CB42D4C}" type="presParOf" srcId="{A55F2B9F-8CEC-4446-9230-1BE48CB3BFB2}" destId="{F224DF9B-2F8D-4D1C-9703-598DB42A5636}" srcOrd="1" destOrd="0" presId="urn:microsoft.com/office/officeart/2005/8/layout/hierarchy1"/>
    <dgm:cxn modelId="{AA84EC2C-682A-DD4B-AD12-F127CD6A6BCB}" type="presParOf" srcId="{F224DF9B-2F8D-4D1C-9703-598DB42A5636}" destId="{E144EC11-3F23-41B7-9E67-9B33BC1B9CF3}" srcOrd="0" destOrd="0" presId="urn:microsoft.com/office/officeart/2005/8/layout/hierarchy1"/>
    <dgm:cxn modelId="{9D44EC8B-8328-4741-88CF-E179B2FF6BF3}" type="presParOf" srcId="{F224DF9B-2F8D-4D1C-9703-598DB42A5636}" destId="{762D0B0A-3279-4E58-BF47-E9AB5176785D}" srcOrd="1" destOrd="0" presId="urn:microsoft.com/office/officeart/2005/8/layout/hierarchy1"/>
    <dgm:cxn modelId="{847D9034-20DA-984B-84A9-5EBEB651924A}" type="presParOf" srcId="{762D0B0A-3279-4E58-BF47-E9AB5176785D}" destId="{8D100B08-CE86-4750-91A2-CAE251B6E087}" srcOrd="0" destOrd="0" presId="urn:microsoft.com/office/officeart/2005/8/layout/hierarchy1"/>
    <dgm:cxn modelId="{DBE0473F-630E-C746-A993-081B93F54122}" type="presParOf" srcId="{8D100B08-CE86-4750-91A2-CAE251B6E087}" destId="{8BD697D1-4961-4D0C-BE71-9514B8EF69D5}" srcOrd="0" destOrd="0" presId="urn:microsoft.com/office/officeart/2005/8/layout/hierarchy1"/>
    <dgm:cxn modelId="{2AAC7845-1E20-334F-9C9B-AFA922FD8D13}" type="presParOf" srcId="{8D100B08-CE86-4750-91A2-CAE251B6E087}" destId="{24DE616B-79A7-4E04-AEFC-E573060DBD61}" srcOrd="1" destOrd="0" presId="urn:microsoft.com/office/officeart/2005/8/layout/hierarchy1"/>
    <dgm:cxn modelId="{8116F1D6-2AC6-0B40-852C-59FEEB56F1C5}" type="presParOf" srcId="{762D0B0A-3279-4E58-BF47-E9AB5176785D}" destId="{F5F1C22E-45C4-4F42-BB6C-DA06F1732808}" srcOrd="1" destOrd="0" presId="urn:microsoft.com/office/officeart/2005/8/layout/hierarchy1"/>
    <dgm:cxn modelId="{7B3248FF-CF98-3143-81C5-7FF5B2985BCF}" type="presParOf" srcId="{F224DF9B-2F8D-4D1C-9703-598DB42A5636}" destId="{D11A7D3B-2F43-4BD9-8DF0-E0CDE4C69B87}" srcOrd="2" destOrd="0" presId="urn:microsoft.com/office/officeart/2005/8/layout/hierarchy1"/>
    <dgm:cxn modelId="{D9E726D7-ADF0-7544-BA12-5E37C1D4AA8A}" type="presParOf" srcId="{F224DF9B-2F8D-4D1C-9703-598DB42A5636}" destId="{EB0BCDE4-948C-40B2-A974-7E1939384C06}" srcOrd="3" destOrd="0" presId="urn:microsoft.com/office/officeart/2005/8/layout/hierarchy1"/>
    <dgm:cxn modelId="{F11D79C5-4BB0-8C45-A0FE-6B1DC3D96035}" type="presParOf" srcId="{EB0BCDE4-948C-40B2-A974-7E1939384C06}" destId="{271E2AD5-A6A4-466F-BE49-D276C280A44D}" srcOrd="0" destOrd="0" presId="urn:microsoft.com/office/officeart/2005/8/layout/hierarchy1"/>
    <dgm:cxn modelId="{CBAE5B2D-8E04-844A-A918-CD9AC25E3EBD}" type="presParOf" srcId="{271E2AD5-A6A4-466F-BE49-D276C280A44D}" destId="{2DBCD950-3F76-461C-8667-DEB61AC8171A}" srcOrd="0" destOrd="0" presId="urn:microsoft.com/office/officeart/2005/8/layout/hierarchy1"/>
    <dgm:cxn modelId="{7FBDC095-CE85-9D45-A3DC-3E3E0B6DA3B0}" type="presParOf" srcId="{271E2AD5-A6A4-466F-BE49-D276C280A44D}" destId="{8A227BCC-375F-432E-96F2-B63A7D7B20BB}" srcOrd="1" destOrd="0" presId="urn:microsoft.com/office/officeart/2005/8/layout/hierarchy1"/>
    <dgm:cxn modelId="{BC5D2E0F-88FD-4C42-99F5-239A23343AC7}" type="presParOf" srcId="{EB0BCDE4-948C-40B2-A974-7E1939384C06}" destId="{785D8122-3ED8-4C1F-B7B4-27C58CFB7980}" srcOrd="1" destOrd="0" presId="urn:microsoft.com/office/officeart/2005/8/layout/hierarchy1"/>
    <dgm:cxn modelId="{A53764D7-AC9C-6C4F-A1D6-A7A8D494F2B7}" type="presParOf" srcId="{7F50A460-4E1F-41F0-BB86-BE133728D40F}" destId="{B4439501-D3D5-4059-A811-234A2BC64D34}" srcOrd="2" destOrd="0" presId="urn:microsoft.com/office/officeart/2005/8/layout/hierarchy1"/>
    <dgm:cxn modelId="{B1A15A22-ABF6-6B47-97B6-EA7E407CF91B}" type="presParOf" srcId="{7F50A460-4E1F-41F0-BB86-BE133728D40F}" destId="{1DF0AE49-EA29-40D6-ABBE-841458DE440E}" srcOrd="3" destOrd="0" presId="urn:microsoft.com/office/officeart/2005/8/layout/hierarchy1"/>
    <dgm:cxn modelId="{769DA33C-858D-5D4D-84E0-A261B263ECE5}" type="presParOf" srcId="{1DF0AE49-EA29-40D6-ABBE-841458DE440E}" destId="{E495D001-C47C-4137-BB4F-7167DED4B894}" srcOrd="0" destOrd="0" presId="urn:microsoft.com/office/officeart/2005/8/layout/hierarchy1"/>
    <dgm:cxn modelId="{BA204904-36B6-8141-9BB5-3B879DA63FCB}" type="presParOf" srcId="{E495D001-C47C-4137-BB4F-7167DED4B894}" destId="{4FC9625D-1C23-494B-B1E6-D42A63F82D89}" srcOrd="0" destOrd="0" presId="urn:microsoft.com/office/officeart/2005/8/layout/hierarchy1"/>
    <dgm:cxn modelId="{F4A0FD0E-17B1-3D44-8CA1-CFCBD43867AC}" type="presParOf" srcId="{E495D001-C47C-4137-BB4F-7167DED4B894}" destId="{7553087C-9244-4FD5-802A-F259120FC4BC}" srcOrd="1" destOrd="0" presId="urn:microsoft.com/office/officeart/2005/8/layout/hierarchy1"/>
    <dgm:cxn modelId="{3A89FF44-8AD1-BD4C-8E17-6E0D6276720D}" type="presParOf" srcId="{1DF0AE49-EA29-40D6-ABBE-841458DE440E}" destId="{7F90F9F5-BCCC-4305-BDEA-D68A5870C140}" srcOrd="1" destOrd="0" presId="urn:microsoft.com/office/officeart/2005/8/layout/hierarchy1"/>
    <dgm:cxn modelId="{C48388A7-B347-2847-B7FF-9CCAB550E96B}" type="presParOf" srcId="{E0E98103-A3A5-4423-AACC-9F2F63A4850A}" destId="{B29DBD0A-5E60-4A40-A098-F372A4B0C6EF}" srcOrd="2" destOrd="0" presId="urn:microsoft.com/office/officeart/2005/8/layout/hierarchy1"/>
    <dgm:cxn modelId="{A93A000C-4E5E-BA48-ADB5-3373EEE260DE}" type="presParOf" srcId="{E0E98103-A3A5-4423-AACC-9F2F63A4850A}" destId="{28F56D9B-ED9D-4F00-9AE3-697F48038C24}" srcOrd="3" destOrd="0" presId="urn:microsoft.com/office/officeart/2005/8/layout/hierarchy1"/>
    <dgm:cxn modelId="{E97467F8-EA01-0349-BB14-5111713C12E2}" type="presParOf" srcId="{28F56D9B-ED9D-4F00-9AE3-697F48038C24}" destId="{D5BA55EE-827C-4657-B3FD-288B7DBB7400}" srcOrd="0" destOrd="0" presId="urn:microsoft.com/office/officeart/2005/8/layout/hierarchy1"/>
    <dgm:cxn modelId="{1416B2AA-204C-A24A-ABA3-BFDDDAA03911}" type="presParOf" srcId="{D5BA55EE-827C-4657-B3FD-288B7DBB7400}" destId="{DDA98B0C-1407-4A64-AF6B-376C8B63D6D9}" srcOrd="0" destOrd="0" presId="urn:microsoft.com/office/officeart/2005/8/layout/hierarchy1"/>
    <dgm:cxn modelId="{B9161ED1-2D1D-664D-BBB0-F4CE55827F79}" type="presParOf" srcId="{D5BA55EE-827C-4657-B3FD-288B7DBB7400}" destId="{7AD1C6EE-0423-4A7B-AAC6-F70CDE6E3EB3}" srcOrd="1" destOrd="0" presId="urn:microsoft.com/office/officeart/2005/8/layout/hierarchy1"/>
    <dgm:cxn modelId="{1E1420AE-5C86-CF48-B0F8-747370C9613E}" type="presParOf" srcId="{28F56D9B-ED9D-4F00-9AE3-697F48038C24}" destId="{D839C9C9-A7CC-4CB1-89DE-260F2FC38DE1}" srcOrd="1" destOrd="0" presId="urn:microsoft.com/office/officeart/2005/8/layout/hierarchy1"/>
    <dgm:cxn modelId="{B552B953-9694-2948-87DB-EAF6B8EA2C73}" type="presParOf" srcId="{D839C9C9-A7CC-4CB1-89DE-260F2FC38DE1}" destId="{48FD159A-2972-443F-8139-A5912C5DCC04}" srcOrd="0" destOrd="0" presId="urn:microsoft.com/office/officeart/2005/8/layout/hierarchy1"/>
    <dgm:cxn modelId="{4E1B80DA-6E90-904A-A90F-4CF235017CAF}" type="presParOf" srcId="{D839C9C9-A7CC-4CB1-89DE-260F2FC38DE1}" destId="{46BD244F-755C-4045-B2C1-89277D088E10}" srcOrd="1" destOrd="0" presId="urn:microsoft.com/office/officeart/2005/8/layout/hierarchy1"/>
    <dgm:cxn modelId="{08A1EDE9-4BB5-C549-8725-7CB57AC0B2C3}" type="presParOf" srcId="{46BD244F-755C-4045-B2C1-89277D088E10}" destId="{8D57B924-CFC7-4D92-B797-4BE21C780175}" srcOrd="0" destOrd="0" presId="urn:microsoft.com/office/officeart/2005/8/layout/hierarchy1"/>
    <dgm:cxn modelId="{473C915E-02A6-7A42-9B42-E6BC6F301469}" type="presParOf" srcId="{8D57B924-CFC7-4D92-B797-4BE21C780175}" destId="{D6BA01F6-CA34-47C7-99A7-9E041A142FC0}" srcOrd="0" destOrd="0" presId="urn:microsoft.com/office/officeart/2005/8/layout/hierarchy1"/>
    <dgm:cxn modelId="{196CB40F-E37A-4140-8B0A-130B1B32111D}" type="presParOf" srcId="{8D57B924-CFC7-4D92-B797-4BE21C780175}" destId="{7151B932-D6CA-4768-B35A-B34130ED9233}" srcOrd="1" destOrd="0" presId="urn:microsoft.com/office/officeart/2005/8/layout/hierarchy1"/>
    <dgm:cxn modelId="{62F2E9FD-2163-8644-92F4-9413CD2827F1}" type="presParOf" srcId="{46BD244F-755C-4045-B2C1-89277D088E10}" destId="{C9A6BCA0-6A08-44F6-ADD5-938DEE6B158B}" srcOrd="1" destOrd="0" presId="urn:microsoft.com/office/officeart/2005/8/layout/hierarchy1"/>
    <dgm:cxn modelId="{A00B0A13-9B6D-5147-9832-C02850851A2A}" type="presParOf" srcId="{D839C9C9-A7CC-4CB1-89DE-260F2FC38DE1}" destId="{6A204CF5-D00C-48F3-8BC4-EB1FEB4185B8}" srcOrd="2" destOrd="0" presId="urn:microsoft.com/office/officeart/2005/8/layout/hierarchy1"/>
    <dgm:cxn modelId="{90523013-C4D6-9842-9D35-B423879FF2EC}" type="presParOf" srcId="{D839C9C9-A7CC-4CB1-89DE-260F2FC38DE1}" destId="{06DB03F2-3B9D-414E-B5B4-D88665839290}" srcOrd="3" destOrd="0" presId="urn:microsoft.com/office/officeart/2005/8/layout/hierarchy1"/>
    <dgm:cxn modelId="{81767B57-7364-9846-8DB2-3BFD1F5FFFC6}" type="presParOf" srcId="{06DB03F2-3B9D-414E-B5B4-D88665839290}" destId="{A74DF63B-0DF6-46EF-A79E-8E39AFB69F9F}" srcOrd="0" destOrd="0" presId="urn:microsoft.com/office/officeart/2005/8/layout/hierarchy1"/>
    <dgm:cxn modelId="{3845148D-14B6-F34B-A7D0-1569A97328F3}" type="presParOf" srcId="{A74DF63B-0DF6-46EF-A79E-8E39AFB69F9F}" destId="{2CAD73C5-0E50-4045-9C48-69055266AA0D}" srcOrd="0" destOrd="0" presId="urn:microsoft.com/office/officeart/2005/8/layout/hierarchy1"/>
    <dgm:cxn modelId="{C2923733-91DA-8D4B-8B2B-862AF26F34E8}" type="presParOf" srcId="{A74DF63B-0DF6-46EF-A79E-8E39AFB69F9F}" destId="{64C1140C-12B9-4A00-8E11-04DA1C40C1A6}" srcOrd="1" destOrd="0" presId="urn:microsoft.com/office/officeart/2005/8/layout/hierarchy1"/>
    <dgm:cxn modelId="{24D8BCCE-DB0E-FE42-99FA-E5E5AEB45CF3}" type="presParOf" srcId="{06DB03F2-3B9D-414E-B5B4-D88665839290}" destId="{330F1099-AABD-40AC-A7B8-9223E68D1642}" srcOrd="1" destOrd="0" presId="urn:microsoft.com/office/officeart/2005/8/layout/hierarchy1"/>
    <dgm:cxn modelId="{DCF7023A-6116-8244-916B-BA1CBC3A3557}" type="presParOf" srcId="{1BB6BEA6-BBC4-4F9D-A57C-E6B6D5F64F5D}" destId="{4BC0EA20-1760-4DA5-B2B5-E3992E53B61D}" srcOrd="2" destOrd="0" presId="urn:microsoft.com/office/officeart/2005/8/layout/hierarchy1"/>
    <dgm:cxn modelId="{4BCA7FD2-462A-1A49-B86C-E1A82639A3A9}" type="presParOf" srcId="{1BB6BEA6-BBC4-4F9D-A57C-E6B6D5F64F5D}" destId="{49E0A7FA-C1C8-477C-8802-AD0E2F57B15F}" srcOrd="3" destOrd="0" presId="urn:microsoft.com/office/officeart/2005/8/layout/hierarchy1"/>
    <dgm:cxn modelId="{7A2C2619-C256-9C4C-9F06-E8821E03AD8C}" type="presParOf" srcId="{49E0A7FA-C1C8-477C-8802-AD0E2F57B15F}" destId="{5B1E7B55-E1D6-4A00-B856-0065F8665AAF}" srcOrd="0" destOrd="0" presId="urn:microsoft.com/office/officeart/2005/8/layout/hierarchy1"/>
    <dgm:cxn modelId="{F27B6172-5A65-464D-8FA5-E5613552ADA8}" type="presParOf" srcId="{5B1E7B55-E1D6-4A00-B856-0065F8665AAF}" destId="{5AB8B660-C074-479B-8D96-D64BF78A402A}" srcOrd="0" destOrd="0" presId="urn:microsoft.com/office/officeart/2005/8/layout/hierarchy1"/>
    <dgm:cxn modelId="{32AF7F1D-87A7-2045-8303-012A62C24D8E}" type="presParOf" srcId="{5B1E7B55-E1D6-4A00-B856-0065F8665AAF}" destId="{DCEB1E98-0F0C-49E2-A710-6F766DB97463}" srcOrd="1" destOrd="0" presId="urn:microsoft.com/office/officeart/2005/8/layout/hierarchy1"/>
    <dgm:cxn modelId="{DECDFC26-F031-E542-B95E-47E6CFDA4DF4}" type="presParOf" srcId="{49E0A7FA-C1C8-477C-8802-AD0E2F57B15F}" destId="{970B7B8B-88B3-4D09-8798-22C71D3FE03D}"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2DD2A3-16A4-4B47-9CCA-27FF92AAF403}" type="datetimeFigureOut">
              <a:rPr lang="en-US" smtClean="0"/>
              <a:pPr/>
              <a:t>4/4/2011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FFBBD-328D-9344-9A17-0D51CD9F050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smtClean="0"/>
              <a:t>http://www.precisiondrilling.com/AboutPrecision/aboutusboardofdir/BoardOfDirectorsbio.cfm</a:t>
            </a:r>
          </a:p>
          <a:p>
            <a:pPr eaLnBrk="1" hangingPunct="1">
              <a:spcBef>
                <a:spcPct val="0"/>
              </a:spcBef>
            </a:pPr>
            <a:endParaRPr lang="en-US" i="1" smtClean="0"/>
          </a:p>
          <a:p>
            <a:pPr eaLnBrk="1" hangingPunct="1">
              <a:spcBef>
                <a:spcPct val="0"/>
              </a:spcBef>
            </a:pPr>
            <a:r>
              <a:rPr lang="en-US" i="1" smtClean="0"/>
              <a:t>President and Chief Executive Officer</a:t>
            </a:r>
            <a:r>
              <a:rPr lang="en-US" smtClean="0"/>
              <a:t/>
            </a:r>
            <a:br>
              <a:rPr lang="en-US" smtClean="0"/>
            </a:br>
            <a:r>
              <a:rPr lang="en-US" smtClean="0"/>
              <a:t>Mr. Neveu, 50, was appointed Chief Executive Officer and a Director of Precision in August 2007 and nominated President and Chief Executive Officer in January 2009. Mr. Neveu was previously President of the Rig Solutions Group of National Oilwell Varco in Houston where he was responsible for the company's drilling equipment business. Over the past 25 years, Mr. Neveu has held senior management positions with National Oilwell Varco and its predecessor companies in London, Moscow, Houston, Edmonton and Calgary. Mr. Neveu holds a Bachelor of Science degree and is a graduate of the Faculty of Engineering at the University of Alberta. In 1984, Mr. Neveu was recognized as a Professional Engineer by the Association of Professional Engineers, Geologists and Geophysicists of Alberta. Mr. Neveu also serves on the boards of; RigNet Inc., Houston, Texas (since 2004), the Heart and Stroke Foundation of Alberta (since 2009) and he was appointed a Member of the Board of Directors and a Member of the Executive Committee of the International Association of Drilling Contractors, Houston, Texas in January 2010. </a:t>
            </a:r>
          </a:p>
          <a:p>
            <a:pPr eaLnBrk="1" hangingPunct="1">
              <a:spcBef>
                <a:spcPct val="0"/>
              </a:spcBef>
            </a:pPr>
            <a:endParaRPr lang="zh-CN" altLang="zh-CN" smtClean="0"/>
          </a:p>
        </p:txBody>
      </p:sp>
      <p:sp>
        <p:nvSpPr>
          <p:cNvPr id="260100" name="Slide Number Placeholder 3"/>
          <p:cNvSpPr>
            <a:spLocks noGrp="1"/>
          </p:cNvSpPr>
          <p:nvPr>
            <p:ph type="sldNum" sz="quarter" idx="5"/>
          </p:nvPr>
        </p:nvSpPr>
        <p:spPr bwMode="auto">
          <a:noFill/>
          <a:ln>
            <a:miter lim="800000"/>
            <a:headEnd/>
            <a:tailEnd/>
          </a:ln>
        </p:spPr>
        <p:txBody>
          <a:bodyPr/>
          <a:lstStyle/>
          <a:p>
            <a:fld id="{C9D2477F-6644-4191-9567-AEA161A8C36A}" type="slidenum">
              <a:rPr lang="en-US" altLang="zh-CN"/>
              <a:pPr/>
              <a:t>153</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A093825-F621-5E43-A17A-C47868837184}"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A093825-F621-5E43-A17A-C47868837184}"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A093825-F621-5E43-A17A-C47868837184}"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A093825-F621-5E43-A17A-C47868837184}"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A093825-F621-5E43-A17A-C47868837184}"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A093825-F621-5E43-A17A-C47868837184}"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A093825-F621-5E43-A17A-C47868837184}" type="datetimeFigureOut">
              <a:rPr lang="en-US" smtClean="0"/>
              <a:pPr/>
              <a:t>4/4/2011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A093825-F621-5E43-A17A-C47868837184}" type="datetimeFigureOut">
              <a:rPr lang="en-US" smtClean="0"/>
              <a:pPr/>
              <a:t>4/4/2011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93825-F621-5E43-A17A-C47868837184}" type="datetimeFigureOut">
              <a:rPr lang="en-US" smtClean="0"/>
              <a:pPr/>
              <a:t>4/4/2011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A093825-F621-5E43-A17A-C47868837184}"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A093825-F621-5E43-A17A-C47868837184}"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68575-5F82-9642-AB9F-B4A33EB43E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93825-F621-5E43-A17A-C47868837184}" type="datetimeFigureOut">
              <a:rPr lang="en-US" smtClean="0"/>
              <a:pPr/>
              <a:t>4/4/2011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68575-5F82-9642-AB9F-B4A33EB43E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3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3.png"/><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eg"/></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1043608" y="1259148"/>
            <a:ext cx="7209574" cy="526619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395536" y="1556792"/>
            <a:ext cx="4657725" cy="2867025"/>
          </a:xfrm>
          <a:prstGeom prst="rect">
            <a:avLst/>
          </a:prstGeom>
          <a:effectLst>
            <a:softEdge rad="112500"/>
          </a:effectLst>
        </p:spPr>
      </p:pic>
      <p:pic>
        <p:nvPicPr>
          <p:cNvPr id="4" name="Picture 3"/>
          <p:cNvPicPr>
            <a:picLocks noChangeAspect="1" noChangeArrowheads="1"/>
          </p:cNvPicPr>
          <p:nvPr/>
        </p:nvPicPr>
        <p:blipFill>
          <a:blip r:embed="rId4" cstate="print"/>
          <a:srcRect/>
          <a:stretch>
            <a:fillRect/>
          </a:stretch>
        </p:blipFill>
        <p:spPr bwMode="auto">
          <a:xfrm>
            <a:off x="4283968" y="3501008"/>
            <a:ext cx="4578252" cy="3072951"/>
          </a:xfrm>
          <a:prstGeom prst="rect">
            <a:avLst/>
          </a:prstGeom>
          <a:ln>
            <a:noFill/>
          </a:ln>
          <a:effectLst>
            <a:softEdge rad="112500"/>
          </a:effectLst>
        </p:spPr>
      </p:pic>
      <p:cxnSp>
        <p:nvCxnSpPr>
          <p:cNvPr id="6" name="Straight Arrow Connector 5"/>
          <p:cNvCxnSpPr/>
          <p:nvPr/>
        </p:nvCxnSpPr>
        <p:spPr>
          <a:xfrm rot="10800000">
            <a:off x="8388424" y="4423817"/>
            <a:ext cx="47379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a:off x="8388424" y="4425406"/>
            <a:ext cx="47379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3" cstate="print"/>
          <a:srcRect/>
          <a:stretch>
            <a:fillRect/>
          </a:stretch>
        </p:blipFill>
        <p:spPr>
          <a:xfrm>
            <a:off x="1115616" y="1412776"/>
            <a:ext cx="7056015" cy="5154029"/>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8195" name="Picture 3"/>
          <p:cNvPicPr>
            <a:picLocks noChangeAspect="1" noChangeArrowheads="1"/>
          </p:cNvPicPr>
          <p:nvPr/>
        </p:nvPicPr>
        <p:blipFill>
          <a:blip r:embed="rId3"/>
          <a:srcRect l="12994" t="17500" r="62594" b="32801"/>
          <a:stretch>
            <a:fillRect/>
          </a:stretch>
        </p:blipFill>
        <p:spPr bwMode="auto">
          <a:xfrm>
            <a:off x="539552" y="1412776"/>
            <a:ext cx="4464496" cy="5112568"/>
          </a:xfrm>
          <a:prstGeom prst="rect">
            <a:avLst/>
          </a:prstGeom>
          <a:noFill/>
          <a:ln w="9525">
            <a:noFill/>
            <a:miter lim="800000"/>
            <a:headEnd/>
            <a:tailEnd/>
          </a:ln>
        </p:spPr>
      </p:pic>
      <p:sp>
        <p:nvSpPr>
          <p:cNvPr id="4" name="Rectangle 3"/>
          <p:cNvSpPr/>
          <p:nvPr/>
        </p:nvSpPr>
        <p:spPr>
          <a:xfrm>
            <a:off x="4716016" y="2044005"/>
            <a:ext cx="4572000" cy="923330"/>
          </a:xfrm>
          <a:prstGeom prst="rect">
            <a:avLst/>
          </a:prstGeom>
        </p:spPr>
        <p:txBody>
          <a:bodyPr>
            <a:spAutoFit/>
          </a:bodyPr>
          <a:lstStyle/>
          <a:p>
            <a:r>
              <a:rPr lang="en-US" dirty="0" smtClean="0"/>
              <a:t>Specializes in the deep, technically-advanced drilling that is generally found in unconventional oil and gas plays.</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7171" name="Picture 3"/>
          <p:cNvPicPr>
            <a:picLocks noChangeAspect="1" noChangeArrowheads="1"/>
          </p:cNvPicPr>
          <p:nvPr/>
        </p:nvPicPr>
        <p:blipFill>
          <a:blip r:embed="rId3"/>
          <a:srcRect l="30318" t="41300" r="32276" b="30701"/>
          <a:stretch>
            <a:fillRect/>
          </a:stretch>
        </p:blipFill>
        <p:spPr bwMode="auto">
          <a:xfrm>
            <a:off x="179512" y="1988840"/>
            <a:ext cx="8856984" cy="3729256"/>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6148" name="Picture 4"/>
          <p:cNvPicPr>
            <a:picLocks noChangeAspect="1" noChangeArrowheads="1"/>
          </p:cNvPicPr>
          <p:nvPr/>
        </p:nvPicPr>
        <p:blipFill>
          <a:blip r:embed="rId3"/>
          <a:srcRect/>
          <a:stretch>
            <a:fillRect/>
          </a:stretch>
        </p:blipFill>
        <p:spPr bwMode="auto">
          <a:xfrm>
            <a:off x="1043608" y="980728"/>
            <a:ext cx="7272808" cy="5759918"/>
          </a:xfrm>
          <a:prstGeom prst="rect">
            <a:avLst/>
          </a:prstGeom>
          <a:noFill/>
          <a:ln w="9525">
            <a:noFill/>
            <a:miter lim="800000"/>
            <a:headEnd/>
            <a:tailEnd/>
          </a:ln>
        </p:spPr>
      </p:pic>
      <p:cxnSp>
        <p:nvCxnSpPr>
          <p:cNvPr id="5" name="Straight Arrow Connector 4"/>
          <p:cNvCxnSpPr/>
          <p:nvPr/>
        </p:nvCxnSpPr>
        <p:spPr>
          <a:xfrm>
            <a:off x="3023828" y="1848000"/>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023828" y="3355404"/>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059832" y="4368280"/>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023828" y="5445224"/>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023828" y="2420888"/>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1202" name="Picture 2"/>
          <p:cNvPicPr>
            <a:picLocks noChangeAspect="1" noChangeArrowheads="1"/>
          </p:cNvPicPr>
          <p:nvPr/>
        </p:nvPicPr>
        <p:blipFill>
          <a:blip r:embed="rId3"/>
          <a:srcRect/>
          <a:stretch>
            <a:fillRect/>
          </a:stretch>
        </p:blipFill>
        <p:spPr bwMode="auto">
          <a:xfrm>
            <a:off x="323528" y="1844824"/>
            <a:ext cx="8529168" cy="3774157"/>
          </a:xfrm>
          <a:prstGeom prst="rect">
            <a:avLst/>
          </a:prstGeom>
          <a:noFill/>
          <a:ln w="9525">
            <a:noFill/>
            <a:miter lim="800000"/>
            <a:headEnd/>
            <a:tailEnd/>
          </a:ln>
        </p:spPr>
      </p:pic>
      <p:cxnSp>
        <p:nvCxnSpPr>
          <p:cNvPr id="4" name="Straight Arrow Connector 3"/>
          <p:cNvCxnSpPr/>
          <p:nvPr/>
        </p:nvCxnSpPr>
        <p:spPr>
          <a:xfrm>
            <a:off x="4283968" y="3501008"/>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283968" y="5085184"/>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283968" y="4293096"/>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283968" y="4509120"/>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11760" y="1268760"/>
            <a:ext cx="3960440" cy="369332"/>
          </a:xfrm>
          <a:prstGeom prst="rect">
            <a:avLst/>
          </a:prstGeom>
          <a:noFill/>
        </p:spPr>
        <p:txBody>
          <a:bodyPr wrap="square" rtlCol="0">
            <a:spAutoFit/>
          </a:bodyPr>
          <a:lstStyle/>
          <a:p>
            <a:pPr algn="ctr"/>
            <a:r>
              <a:rPr lang="en-US" dirty="0" smtClean="0"/>
              <a:t>Canadian Operations</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2226" name="Picture 2"/>
          <p:cNvPicPr>
            <a:picLocks noChangeAspect="1" noChangeArrowheads="1"/>
          </p:cNvPicPr>
          <p:nvPr/>
        </p:nvPicPr>
        <p:blipFill>
          <a:blip r:embed="rId3"/>
          <a:srcRect/>
          <a:stretch>
            <a:fillRect/>
          </a:stretch>
        </p:blipFill>
        <p:spPr bwMode="auto">
          <a:xfrm>
            <a:off x="766763" y="1700808"/>
            <a:ext cx="7610475" cy="4381500"/>
          </a:xfrm>
          <a:prstGeom prst="rect">
            <a:avLst/>
          </a:prstGeom>
          <a:noFill/>
          <a:ln w="9525">
            <a:noFill/>
            <a:miter lim="800000"/>
            <a:headEnd/>
            <a:tailEnd/>
          </a:ln>
        </p:spPr>
      </p:pic>
      <p:cxnSp>
        <p:nvCxnSpPr>
          <p:cNvPr id="4" name="Straight Arrow Connector 3"/>
          <p:cNvCxnSpPr/>
          <p:nvPr/>
        </p:nvCxnSpPr>
        <p:spPr>
          <a:xfrm>
            <a:off x="4283968" y="3068960"/>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283968" y="3502596"/>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283968" y="4077072"/>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283968" y="4797152"/>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283968" y="5373216"/>
            <a:ext cx="3600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47864" y="1268760"/>
            <a:ext cx="3096344" cy="369332"/>
          </a:xfrm>
          <a:prstGeom prst="rect">
            <a:avLst/>
          </a:prstGeom>
          <a:noFill/>
        </p:spPr>
        <p:txBody>
          <a:bodyPr wrap="square" rtlCol="0">
            <a:spAutoFit/>
          </a:bodyPr>
          <a:lstStyle/>
          <a:p>
            <a:r>
              <a:rPr lang="en-US" dirty="0" smtClean="0"/>
              <a:t>US &amp; International Operations</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95536" y="1484784"/>
            <a:ext cx="3744416" cy="3970318"/>
          </a:xfrm>
          <a:prstGeom prst="rect">
            <a:avLst/>
          </a:prstGeom>
          <a:noFill/>
        </p:spPr>
        <p:txBody>
          <a:bodyPr wrap="square" rtlCol="0">
            <a:spAutoFit/>
          </a:bodyPr>
          <a:lstStyle/>
          <a:p>
            <a:r>
              <a:rPr lang="en-US" b="1" dirty="0" smtClean="0"/>
              <a:t>2011 Outlook</a:t>
            </a:r>
          </a:p>
          <a:p>
            <a:endParaRPr lang="en-US" dirty="0" smtClean="0"/>
          </a:p>
          <a:p>
            <a:pPr>
              <a:buFont typeface="Arial" pitchFamily="34" charset="0"/>
              <a:buChar char="•"/>
            </a:pPr>
            <a:r>
              <a:rPr lang="en-US" dirty="0" smtClean="0"/>
              <a:t>Completing 2 rigs started in 2010 by the first quarter of 2011</a:t>
            </a:r>
          </a:p>
          <a:p>
            <a:pPr>
              <a:buFont typeface="Arial" pitchFamily="34" charset="0"/>
              <a:buChar char="•"/>
            </a:pPr>
            <a:endParaRPr lang="en-US" dirty="0" smtClean="0"/>
          </a:p>
          <a:p>
            <a:pPr>
              <a:buFont typeface="Arial" pitchFamily="34" charset="0"/>
              <a:buChar char="•"/>
            </a:pPr>
            <a:r>
              <a:rPr lang="en-US" dirty="0" smtClean="0"/>
              <a:t>Contracted a rig to be built by the second quarter and will be sent to the Horn River backed by a 5 year take-or-pay contract. </a:t>
            </a:r>
          </a:p>
          <a:p>
            <a:pPr>
              <a:buFont typeface="Arial" pitchFamily="34" charset="0"/>
              <a:buChar char="•"/>
            </a:pPr>
            <a:endParaRPr lang="en-US" dirty="0" smtClean="0"/>
          </a:p>
          <a:p>
            <a:pPr>
              <a:buFont typeface="Arial" pitchFamily="34" charset="0"/>
              <a:buChar char="•"/>
            </a:pPr>
            <a:r>
              <a:rPr lang="en-US" dirty="0" smtClean="0"/>
              <a:t>Stronger oil prices</a:t>
            </a:r>
          </a:p>
          <a:p>
            <a:pPr>
              <a:buFont typeface="Arial" pitchFamily="34" charset="0"/>
              <a:buChar char="•"/>
            </a:pPr>
            <a:endParaRPr lang="en-US" dirty="0" smtClean="0"/>
          </a:p>
          <a:p>
            <a:pPr>
              <a:buFont typeface="Arial" pitchFamily="34" charset="0"/>
              <a:buChar char="•"/>
            </a:pPr>
            <a:r>
              <a:rPr lang="en-US" dirty="0" smtClean="0"/>
              <a:t>Industry shifting towards crude oil and natural-gas-liquids rich projects</a:t>
            </a:r>
            <a:endParaRPr lang="en-US" dirty="0"/>
          </a:p>
        </p:txBody>
      </p:sp>
      <p:pic>
        <p:nvPicPr>
          <p:cNvPr id="53250" name="Picture 2" descr="Shale Gas in Canada"/>
          <p:cNvPicPr>
            <a:picLocks noChangeAspect="1" noChangeArrowheads="1"/>
          </p:cNvPicPr>
          <p:nvPr/>
        </p:nvPicPr>
        <p:blipFill>
          <a:blip r:embed="rId3"/>
          <a:srcRect/>
          <a:stretch>
            <a:fillRect/>
          </a:stretch>
        </p:blipFill>
        <p:spPr bwMode="auto">
          <a:xfrm>
            <a:off x="4427984" y="1628800"/>
            <a:ext cx="4474468" cy="3355851"/>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6322" name="Picture 2" descr="Future Gas Supply: More Tight Gas and Unconventional"/>
          <p:cNvPicPr>
            <a:picLocks noChangeAspect="1" noChangeArrowheads="1"/>
          </p:cNvPicPr>
          <p:nvPr/>
        </p:nvPicPr>
        <p:blipFill>
          <a:blip r:embed="rId3"/>
          <a:srcRect/>
          <a:stretch>
            <a:fillRect/>
          </a:stretch>
        </p:blipFill>
        <p:spPr bwMode="auto">
          <a:xfrm>
            <a:off x="1475656" y="1916832"/>
            <a:ext cx="6048672" cy="4536504"/>
          </a:xfrm>
          <a:prstGeom prst="rect">
            <a:avLst/>
          </a:prstGeom>
          <a:noFill/>
        </p:spPr>
      </p:pic>
      <p:sp>
        <p:nvSpPr>
          <p:cNvPr id="4" name="TextBox 3"/>
          <p:cNvSpPr txBox="1"/>
          <p:nvPr/>
        </p:nvSpPr>
        <p:spPr>
          <a:xfrm>
            <a:off x="2627784" y="1268760"/>
            <a:ext cx="3456384" cy="369332"/>
          </a:xfrm>
          <a:prstGeom prst="rect">
            <a:avLst/>
          </a:prstGeom>
          <a:noFill/>
        </p:spPr>
        <p:txBody>
          <a:bodyPr wrap="square" rtlCol="0">
            <a:spAutoFit/>
          </a:bodyPr>
          <a:lstStyle/>
          <a:p>
            <a:pPr algn="ctr"/>
            <a:r>
              <a:rPr lang="en-US" dirty="0" smtClean="0"/>
              <a:t>Long Term Canadian Outlook</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8370" name="Picture 2" descr="Canadian Natural Gas Supply"/>
          <p:cNvPicPr>
            <a:picLocks noChangeAspect="1" noChangeArrowheads="1"/>
          </p:cNvPicPr>
          <p:nvPr/>
        </p:nvPicPr>
        <p:blipFill>
          <a:blip r:embed="rId3"/>
          <a:srcRect/>
          <a:stretch>
            <a:fillRect/>
          </a:stretch>
        </p:blipFill>
        <p:spPr bwMode="auto">
          <a:xfrm>
            <a:off x="1259632" y="1412776"/>
            <a:ext cx="6528725" cy="4896544"/>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1547664" y="1556792"/>
            <a:ext cx="6192688" cy="1323439"/>
          </a:xfrm>
          <a:prstGeom prst="rect">
            <a:avLst/>
          </a:prstGeom>
          <a:noFill/>
        </p:spPr>
        <p:txBody>
          <a:bodyPr wrap="square" rtlCol="0">
            <a:spAutoFit/>
          </a:bodyPr>
          <a:lstStyle/>
          <a:p>
            <a:pPr algn="ctr"/>
            <a:r>
              <a:rPr lang="en-US" sz="8000" dirty="0" smtClean="0"/>
              <a:t>Management</a:t>
            </a:r>
            <a:endParaRPr lang="en-US" sz="8000" dirty="0"/>
          </a:p>
        </p:txBody>
      </p:sp>
      <p:pic>
        <p:nvPicPr>
          <p:cNvPr id="3074" name="Picture 2"/>
          <p:cNvPicPr>
            <a:picLocks noChangeAspect="1" noChangeArrowheads="1"/>
          </p:cNvPicPr>
          <p:nvPr/>
        </p:nvPicPr>
        <p:blipFill>
          <a:blip r:embed="rId3"/>
          <a:srcRect/>
          <a:stretch>
            <a:fillRect/>
          </a:stretch>
        </p:blipFill>
        <p:spPr bwMode="auto">
          <a:xfrm>
            <a:off x="690563" y="3140968"/>
            <a:ext cx="7762875" cy="272415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683568" y="1710101"/>
            <a:ext cx="4248472" cy="5078313"/>
          </a:xfrm>
          <a:prstGeom prst="rect">
            <a:avLst/>
          </a:prstGeom>
          <a:noFill/>
        </p:spPr>
        <p:txBody>
          <a:bodyPr wrap="square" rtlCol="0">
            <a:spAutoFit/>
          </a:bodyPr>
          <a:lstStyle/>
          <a:p>
            <a:r>
              <a:rPr lang="en-US" b="1" dirty="0" smtClean="0"/>
              <a:t>Mr. Lyle C. Whitmarsh </a:t>
            </a:r>
          </a:p>
          <a:p>
            <a:pPr>
              <a:buFont typeface="Arial" pitchFamily="34" charset="0"/>
              <a:buChar char="•"/>
            </a:pPr>
            <a:endParaRPr lang="en-US" dirty="0" smtClean="0"/>
          </a:p>
          <a:p>
            <a:pPr>
              <a:buFont typeface="Arial" pitchFamily="34" charset="0"/>
              <a:buChar char="•"/>
            </a:pPr>
            <a:r>
              <a:rPr lang="en-US" b="1" dirty="0" smtClean="0"/>
              <a:t>CEO </a:t>
            </a:r>
            <a:r>
              <a:rPr lang="en-US" dirty="0" smtClean="0"/>
              <a:t>and</a:t>
            </a:r>
            <a:r>
              <a:rPr lang="en-US" b="1" dirty="0" smtClean="0"/>
              <a:t> President </a:t>
            </a:r>
            <a:r>
              <a:rPr lang="en-US" dirty="0" smtClean="0"/>
              <a:t>since January 2008 </a:t>
            </a:r>
          </a:p>
          <a:p>
            <a:pPr>
              <a:buFont typeface="Arial" pitchFamily="34" charset="0"/>
              <a:buChar char="•"/>
            </a:pPr>
            <a:r>
              <a:rPr lang="en-US" b="1" dirty="0" smtClean="0"/>
              <a:t>President </a:t>
            </a:r>
            <a:r>
              <a:rPr lang="en-US" dirty="0" smtClean="0"/>
              <a:t>of Trinidad from November 2002 to January 2008 </a:t>
            </a:r>
          </a:p>
          <a:p>
            <a:pPr>
              <a:buFont typeface="Arial" pitchFamily="34" charset="0"/>
              <a:buChar char="•"/>
            </a:pPr>
            <a:r>
              <a:rPr lang="en-US" b="1" dirty="0" smtClean="0"/>
              <a:t>General Manager</a:t>
            </a:r>
            <a:r>
              <a:rPr lang="en-US" dirty="0" smtClean="0"/>
              <a:t>, Operations of Trinidad from August 2001 to October 2002 </a:t>
            </a:r>
          </a:p>
          <a:p>
            <a:pPr>
              <a:buFont typeface="Arial" pitchFamily="34" charset="0"/>
              <a:buChar char="•"/>
            </a:pPr>
            <a:r>
              <a:rPr lang="en-US" dirty="0" smtClean="0"/>
              <a:t>businessman in the oil and gas drilling industry for over </a:t>
            </a:r>
            <a:r>
              <a:rPr lang="en-US" b="1" dirty="0" smtClean="0"/>
              <a:t>15 years</a:t>
            </a:r>
            <a:r>
              <a:rPr lang="en-US" dirty="0" smtClean="0"/>
              <a:t>.</a:t>
            </a:r>
          </a:p>
          <a:p>
            <a:pPr>
              <a:buFont typeface="Arial" pitchFamily="34" charset="0"/>
              <a:buChar char="•"/>
            </a:pPr>
            <a:r>
              <a:rPr lang="en-US" dirty="0" smtClean="0"/>
              <a:t>graduating from </a:t>
            </a:r>
            <a:r>
              <a:rPr lang="en-US" b="1" dirty="0" smtClean="0"/>
              <a:t>high school </a:t>
            </a:r>
            <a:r>
              <a:rPr lang="en-US" dirty="0" smtClean="0"/>
              <a:t>in Medicine Hat</a:t>
            </a:r>
          </a:p>
          <a:p>
            <a:pPr>
              <a:buFont typeface="Arial" pitchFamily="34" charset="0"/>
              <a:buChar char="•"/>
            </a:pPr>
            <a:r>
              <a:rPr lang="en-US" dirty="0" smtClean="0"/>
              <a:t>1987 when he became a </a:t>
            </a:r>
            <a:r>
              <a:rPr lang="en-US" b="1" dirty="0" smtClean="0"/>
              <a:t>Rig Manager </a:t>
            </a:r>
            <a:r>
              <a:rPr lang="en-US" dirty="0" smtClean="0"/>
              <a:t>for Champion Drilling</a:t>
            </a:r>
          </a:p>
          <a:p>
            <a:pPr>
              <a:buFont typeface="Arial" pitchFamily="34" charset="0"/>
              <a:buChar char="•"/>
            </a:pPr>
            <a:r>
              <a:rPr lang="en-US" dirty="0" smtClean="0"/>
              <a:t>1995 he was </a:t>
            </a:r>
            <a:r>
              <a:rPr lang="en-US" b="1" dirty="0" smtClean="0"/>
              <a:t>Senior Field Supervisor </a:t>
            </a:r>
            <a:r>
              <a:rPr lang="en-US" dirty="0" smtClean="0"/>
              <a:t>which included supervision of the crews and equipment for 24 drilling rigs in western Canada</a:t>
            </a:r>
            <a:endParaRPr lang="en-US" b="1" dirty="0" smtClean="0"/>
          </a:p>
          <a:p>
            <a:endParaRPr lang="en-US" dirty="0"/>
          </a:p>
        </p:txBody>
      </p:sp>
      <p:pic>
        <p:nvPicPr>
          <p:cNvPr id="11266" name="Picture 2" descr="whitmarshl.jpg (137×183)"/>
          <p:cNvPicPr>
            <a:picLocks noChangeAspect="1" noChangeArrowheads="1"/>
          </p:cNvPicPr>
          <p:nvPr/>
        </p:nvPicPr>
        <p:blipFill>
          <a:blip r:embed="rId3"/>
          <a:srcRect/>
          <a:stretch>
            <a:fillRect/>
          </a:stretch>
        </p:blipFill>
        <p:spPr bwMode="auto">
          <a:xfrm>
            <a:off x="5580112" y="1988840"/>
            <a:ext cx="2688424" cy="3591108"/>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611560" y="1484784"/>
            <a:ext cx="4104456" cy="4801314"/>
          </a:xfrm>
          <a:prstGeom prst="rect">
            <a:avLst/>
          </a:prstGeom>
          <a:noFill/>
        </p:spPr>
        <p:txBody>
          <a:bodyPr wrap="square" rtlCol="0">
            <a:spAutoFit/>
          </a:bodyPr>
          <a:lstStyle/>
          <a:p>
            <a:r>
              <a:rPr lang="en-US" b="1" dirty="0" smtClean="0"/>
              <a:t>Brent J. Conway</a:t>
            </a:r>
            <a:r>
              <a:rPr lang="en-US" dirty="0" smtClean="0"/>
              <a:t>,</a:t>
            </a:r>
            <a:br>
              <a:rPr lang="en-US" dirty="0" smtClean="0"/>
            </a:br>
            <a:r>
              <a:rPr lang="en-US" i="1" dirty="0" smtClean="0"/>
              <a:t>Executive </a:t>
            </a:r>
            <a:r>
              <a:rPr lang="en-US" b="1" i="1" dirty="0" smtClean="0"/>
              <a:t>Vice-President</a:t>
            </a:r>
            <a:r>
              <a:rPr lang="en-US" i="1" dirty="0" smtClean="0"/>
              <a:t> and </a:t>
            </a:r>
            <a:r>
              <a:rPr lang="en-US" b="1" i="1" dirty="0" smtClean="0"/>
              <a:t>Chief Financial Officer</a:t>
            </a:r>
          </a:p>
          <a:p>
            <a:endParaRPr lang="en-US" dirty="0" smtClean="0"/>
          </a:p>
          <a:p>
            <a:pPr>
              <a:buFont typeface="Arial" pitchFamily="34" charset="0"/>
              <a:buChar char="•"/>
            </a:pPr>
            <a:r>
              <a:rPr lang="en-US" dirty="0" smtClean="0"/>
              <a:t>Faculty of Management at </a:t>
            </a:r>
            <a:r>
              <a:rPr lang="en-US" b="1" dirty="0" smtClean="0"/>
              <a:t>the University of Calgary</a:t>
            </a:r>
            <a:r>
              <a:rPr lang="en-US" dirty="0" smtClean="0"/>
              <a:t> with a Bachelor of Commerce in </a:t>
            </a:r>
            <a:r>
              <a:rPr lang="en-US" b="1" dirty="0" smtClean="0"/>
              <a:t>accounting</a:t>
            </a:r>
          </a:p>
          <a:p>
            <a:endParaRPr lang="en-US" dirty="0" smtClean="0"/>
          </a:p>
          <a:p>
            <a:pPr>
              <a:buFont typeface="Arial" pitchFamily="34" charset="0"/>
              <a:buChar char="•"/>
            </a:pPr>
            <a:r>
              <a:rPr lang="en-US" b="1" dirty="0" smtClean="0"/>
              <a:t>Certified General Accountant </a:t>
            </a:r>
            <a:r>
              <a:rPr lang="en-US" dirty="0" smtClean="0"/>
              <a:t>Designation in 1996. </a:t>
            </a:r>
          </a:p>
          <a:p>
            <a:endParaRPr lang="en-US" dirty="0" smtClean="0"/>
          </a:p>
          <a:p>
            <a:pPr>
              <a:buFont typeface="Arial" pitchFamily="34" charset="0"/>
              <a:buChar char="•"/>
            </a:pPr>
            <a:r>
              <a:rPr lang="en-US" dirty="0" smtClean="0"/>
              <a:t>1991 joining </a:t>
            </a:r>
            <a:r>
              <a:rPr lang="en-US" b="1" dirty="0" smtClean="0"/>
              <a:t>Deloitte and </a:t>
            </a:r>
            <a:r>
              <a:rPr lang="en-US" b="1" dirty="0" err="1" smtClean="0"/>
              <a:t>Touche</a:t>
            </a:r>
            <a:r>
              <a:rPr lang="en-US" dirty="0" smtClean="0"/>
              <a:t>, Chartered Accounts</a:t>
            </a:r>
          </a:p>
          <a:p>
            <a:endParaRPr lang="en-US" dirty="0" smtClean="0"/>
          </a:p>
          <a:p>
            <a:pPr>
              <a:buFont typeface="Arial" pitchFamily="34" charset="0"/>
              <a:buChar char="•"/>
            </a:pPr>
            <a:r>
              <a:rPr lang="en-US" dirty="0" smtClean="0"/>
              <a:t>joined Trinidad Drilling in November of </a:t>
            </a:r>
            <a:r>
              <a:rPr lang="en-US" b="1" dirty="0" smtClean="0"/>
              <a:t>2001</a:t>
            </a:r>
            <a:r>
              <a:rPr lang="en-US" dirty="0" smtClean="0"/>
              <a:t> as Chief Financial Officer and currently still holds this position.</a:t>
            </a:r>
            <a:endParaRPr lang="en-US" dirty="0"/>
          </a:p>
        </p:txBody>
      </p:sp>
      <p:pic>
        <p:nvPicPr>
          <p:cNvPr id="36866" name="Picture 2" descr="conwayb.jpg (137×183)"/>
          <p:cNvPicPr>
            <a:picLocks noChangeAspect="1" noChangeArrowheads="1"/>
          </p:cNvPicPr>
          <p:nvPr/>
        </p:nvPicPr>
        <p:blipFill>
          <a:blip r:embed="rId3"/>
          <a:srcRect/>
          <a:stretch>
            <a:fillRect/>
          </a:stretch>
        </p:blipFill>
        <p:spPr bwMode="auto">
          <a:xfrm>
            <a:off x="5508104" y="1844823"/>
            <a:ext cx="2641473" cy="3528393"/>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5841" name="Picture 1"/>
          <p:cNvPicPr>
            <a:picLocks noChangeAspect="1" noChangeArrowheads="1"/>
          </p:cNvPicPr>
          <p:nvPr/>
        </p:nvPicPr>
        <p:blipFill>
          <a:blip r:embed="rId3"/>
          <a:srcRect l="16143" t="9100" r="37395" b="6901"/>
          <a:stretch>
            <a:fillRect/>
          </a:stretch>
        </p:blipFill>
        <p:spPr bwMode="auto">
          <a:xfrm>
            <a:off x="2051720" y="1196752"/>
            <a:ext cx="5400600" cy="5492135"/>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1331640" y="1556792"/>
            <a:ext cx="6984776" cy="3416320"/>
          </a:xfrm>
          <a:prstGeom prst="rect">
            <a:avLst/>
          </a:prstGeom>
          <a:noFill/>
        </p:spPr>
        <p:txBody>
          <a:bodyPr wrap="square" rtlCol="0">
            <a:spAutoFit/>
          </a:bodyPr>
          <a:lstStyle/>
          <a:p>
            <a:r>
              <a:rPr lang="en-US" b="1" dirty="0" smtClean="0"/>
              <a:t>RELATED PARTY TRANSACTIONS</a:t>
            </a:r>
          </a:p>
          <a:p>
            <a:endParaRPr lang="en-US" dirty="0" smtClean="0"/>
          </a:p>
          <a:p>
            <a:endParaRPr lang="en-US" dirty="0" smtClean="0"/>
          </a:p>
          <a:p>
            <a:pPr>
              <a:buFont typeface="Arial" pitchFamily="34" charset="0"/>
              <a:buChar char="•"/>
            </a:pPr>
            <a:r>
              <a:rPr lang="en-US" dirty="0" smtClean="0"/>
              <a:t>Trinidad engages the law firm of Blake, </a:t>
            </a:r>
            <a:r>
              <a:rPr lang="en-US" dirty="0" err="1" smtClean="0"/>
              <a:t>Cassels</a:t>
            </a:r>
            <a:r>
              <a:rPr lang="en-US" dirty="0" smtClean="0"/>
              <a:t> &amp; </a:t>
            </a:r>
            <a:r>
              <a:rPr lang="en-US" dirty="0" err="1" smtClean="0"/>
              <a:t>Graydon</a:t>
            </a:r>
            <a:r>
              <a:rPr lang="en-US" dirty="0" smtClean="0"/>
              <a:t> LLP to provide </a:t>
            </a:r>
            <a:r>
              <a:rPr lang="en-US" b="1" dirty="0" smtClean="0"/>
              <a:t>legal advice</a:t>
            </a:r>
            <a:r>
              <a:rPr lang="en-US" dirty="0" smtClean="0"/>
              <a:t>. One partner of this law firm holds a </a:t>
            </a:r>
            <a:r>
              <a:rPr lang="en-US" b="1" dirty="0" smtClean="0"/>
              <a:t>board position </a:t>
            </a:r>
            <a:r>
              <a:rPr lang="en-US" dirty="0" smtClean="0"/>
              <a:t>with Trinidad, and another partner is an </a:t>
            </a:r>
            <a:r>
              <a:rPr lang="en-US" b="1" dirty="0" smtClean="0"/>
              <a:t>officer</a:t>
            </a:r>
            <a:r>
              <a:rPr lang="en-US" dirty="0" smtClean="0"/>
              <a:t> of the Company. </a:t>
            </a:r>
          </a:p>
          <a:p>
            <a:endParaRPr lang="en-US" dirty="0" smtClean="0"/>
          </a:p>
          <a:p>
            <a:endParaRPr lang="en-US" dirty="0" smtClean="0"/>
          </a:p>
          <a:p>
            <a:pPr>
              <a:buFont typeface="Arial" pitchFamily="34" charset="0"/>
              <a:buChar char="•"/>
            </a:pPr>
            <a:r>
              <a:rPr lang="en-US" dirty="0" smtClean="0"/>
              <a:t>During the first quarter of 2009, Trinidad </a:t>
            </a:r>
            <a:r>
              <a:rPr lang="en-US" b="1" dirty="0" smtClean="0"/>
              <a:t>purchased a parcel of land </a:t>
            </a:r>
            <a:r>
              <a:rPr lang="en-US" dirty="0" smtClean="0"/>
              <a:t>from 1010460 Alberta Ltd., a company </a:t>
            </a:r>
            <a:r>
              <a:rPr lang="en-US" b="1" dirty="0" smtClean="0"/>
              <a:t>owned</a:t>
            </a:r>
            <a:r>
              <a:rPr lang="en-US" dirty="0" smtClean="0"/>
              <a:t> by an </a:t>
            </a:r>
            <a:r>
              <a:rPr lang="en-US" b="1" dirty="0" smtClean="0"/>
              <a:t>executive officer </a:t>
            </a:r>
            <a:r>
              <a:rPr lang="en-US" dirty="0" smtClean="0"/>
              <a:t>within Trinidad’s Canadian operations</a:t>
            </a: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1907704" y="1772816"/>
            <a:ext cx="5328592" cy="1200329"/>
          </a:xfrm>
          <a:prstGeom prst="rect">
            <a:avLst/>
          </a:prstGeom>
          <a:noFill/>
        </p:spPr>
        <p:txBody>
          <a:bodyPr wrap="square" rtlCol="0">
            <a:spAutoFit/>
          </a:bodyPr>
          <a:lstStyle/>
          <a:p>
            <a:pPr algn="ctr"/>
            <a:r>
              <a:rPr lang="en-US" sz="3600" b="1" dirty="0" smtClean="0"/>
              <a:t>Financial Statement Analysis</a:t>
            </a:r>
            <a:endParaRPr lang="en-US" sz="3600" b="1" dirty="0"/>
          </a:p>
        </p:txBody>
      </p:sp>
      <p:pic>
        <p:nvPicPr>
          <p:cNvPr id="7170" name="Picture 2"/>
          <p:cNvPicPr>
            <a:picLocks noChangeAspect="1" noChangeArrowheads="1"/>
          </p:cNvPicPr>
          <p:nvPr/>
        </p:nvPicPr>
        <p:blipFill>
          <a:blip r:embed="rId3"/>
          <a:srcRect/>
          <a:stretch>
            <a:fillRect/>
          </a:stretch>
        </p:blipFill>
        <p:spPr bwMode="auto">
          <a:xfrm>
            <a:off x="2627784" y="3212976"/>
            <a:ext cx="3810000" cy="252412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2987824" y="1340768"/>
            <a:ext cx="3456384" cy="369332"/>
          </a:xfrm>
          <a:prstGeom prst="rect">
            <a:avLst/>
          </a:prstGeom>
          <a:noFill/>
        </p:spPr>
        <p:txBody>
          <a:bodyPr wrap="square" rtlCol="0">
            <a:spAutoFit/>
          </a:bodyPr>
          <a:lstStyle/>
          <a:p>
            <a:r>
              <a:rPr lang="en-US" dirty="0" smtClean="0"/>
              <a:t>Financial Statement Analysis</a:t>
            </a:r>
            <a:endParaRPr lang="en-US" dirty="0"/>
          </a:p>
        </p:txBody>
      </p:sp>
      <p:pic>
        <p:nvPicPr>
          <p:cNvPr id="34817" name="Picture 1"/>
          <p:cNvPicPr>
            <a:picLocks noChangeAspect="1" noChangeArrowheads="1"/>
          </p:cNvPicPr>
          <p:nvPr/>
        </p:nvPicPr>
        <p:blipFill>
          <a:blip r:embed="rId3"/>
          <a:srcRect/>
          <a:stretch>
            <a:fillRect/>
          </a:stretch>
        </p:blipFill>
        <p:spPr bwMode="auto">
          <a:xfrm>
            <a:off x="755576" y="1184051"/>
            <a:ext cx="5904656" cy="5673949"/>
          </a:xfrm>
          <a:prstGeom prst="rect">
            <a:avLst/>
          </a:prstGeom>
          <a:noFill/>
          <a:ln w="9525">
            <a:noFill/>
            <a:miter lim="800000"/>
            <a:headEnd/>
            <a:tailEnd/>
          </a:ln>
        </p:spPr>
      </p:pic>
      <p:sp>
        <p:nvSpPr>
          <p:cNvPr id="5" name="TextBox 4"/>
          <p:cNvSpPr txBox="1"/>
          <p:nvPr/>
        </p:nvSpPr>
        <p:spPr>
          <a:xfrm>
            <a:off x="7092280" y="1340768"/>
            <a:ext cx="1656184" cy="646331"/>
          </a:xfrm>
          <a:prstGeom prst="rect">
            <a:avLst/>
          </a:prstGeom>
          <a:noFill/>
        </p:spPr>
        <p:txBody>
          <a:bodyPr wrap="square" rtlCol="0">
            <a:spAutoFit/>
          </a:bodyPr>
          <a:lstStyle/>
          <a:p>
            <a:r>
              <a:rPr lang="en-US" b="1" dirty="0" smtClean="0"/>
              <a:t>2010 Balance Sheet</a:t>
            </a:r>
            <a:endParaRPr lang="en-US" b="1" dirty="0"/>
          </a:p>
        </p:txBody>
      </p:sp>
      <p:cxnSp>
        <p:nvCxnSpPr>
          <p:cNvPr id="7" name="Straight Arrow Connector 6"/>
          <p:cNvCxnSpPr/>
          <p:nvPr/>
        </p:nvCxnSpPr>
        <p:spPr>
          <a:xfrm>
            <a:off x="4499992" y="1988840"/>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364360" y="3068960"/>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364360" y="2132856"/>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364360" y="4797152"/>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11960" y="6309320"/>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3793" name="Picture 1"/>
          <p:cNvPicPr>
            <a:picLocks noChangeAspect="1" noChangeArrowheads="1"/>
          </p:cNvPicPr>
          <p:nvPr/>
        </p:nvPicPr>
        <p:blipFill>
          <a:blip r:embed="rId3"/>
          <a:srcRect/>
          <a:stretch>
            <a:fillRect/>
          </a:stretch>
        </p:blipFill>
        <p:spPr bwMode="auto">
          <a:xfrm>
            <a:off x="395536" y="1268760"/>
            <a:ext cx="6618312" cy="5385651"/>
          </a:xfrm>
          <a:prstGeom prst="rect">
            <a:avLst/>
          </a:prstGeom>
          <a:noFill/>
          <a:ln w="9525">
            <a:noFill/>
            <a:miter lim="800000"/>
            <a:headEnd/>
            <a:tailEnd/>
          </a:ln>
        </p:spPr>
      </p:pic>
      <p:sp>
        <p:nvSpPr>
          <p:cNvPr id="4" name="TextBox 3"/>
          <p:cNvSpPr txBox="1"/>
          <p:nvPr/>
        </p:nvSpPr>
        <p:spPr>
          <a:xfrm>
            <a:off x="7308304" y="1412776"/>
            <a:ext cx="1584176" cy="1477328"/>
          </a:xfrm>
          <a:prstGeom prst="rect">
            <a:avLst/>
          </a:prstGeom>
          <a:noFill/>
        </p:spPr>
        <p:txBody>
          <a:bodyPr wrap="square" rtlCol="0">
            <a:spAutoFit/>
          </a:bodyPr>
          <a:lstStyle/>
          <a:p>
            <a:r>
              <a:rPr lang="en-US" b="1" dirty="0" smtClean="0"/>
              <a:t>2010 Income Statement and retained earnings (Deficit)</a:t>
            </a:r>
            <a:endParaRPr lang="en-US" b="1" dirty="0"/>
          </a:p>
        </p:txBody>
      </p:sp>
      <p:cxnSp>
        <p:nvCxnSpPr>
          <p:cNvPr id="7" name="Straight Arrow Connector 6"/>
          <p:cNvCxnSpPr/>
          <p:nvPr/>
        </p:nvCxnSpPr>
        <p:spPr>
          <a:xfrm>
            <a:off x="4355976" y="6525344"/>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355976" y="1988840"/>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99992" y="4723556"/>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508376" y="5085184"/>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2769" name="Picture 1"/>
          <p:cNvPicPr>
            <a:picLocks noChangeAspect="1" noChangeArrowheads="1"/>
          </p:cNvPicPr>
          <p:nvPr/>
        </p:nvPicPr>
        <p:blipFill>
          <a:blip r:embed="rId3"/>
          <a:srcRect/>
          <a:stretch>
            <a:fillRect/>
          </a:stretch>
        </p:blipFill>
        <p:spPr bwMode="auto">
          <a:xfrm>
            <a:off x="752475" y="2224088"/>
            <a:ext cx="7639050" cy="2409825"/>
          </a:xfrm>
          <a:prstGeom prst="rect">
            <a:avLst/>
          </a:prstGeom>
          <a:noFill/>
          <a:ln w="9525">
            <a:noFill/>
            <a:miter lim="800000"/>
            <a:headEnd/>
            <a:tailEnd/>
          </a:ln>
        </p:spPr>
      </p:pic>
      <p:cxnSp>
        <p:nvCxnSpPr>
          <p:cNvPr id="5" name="Straight Arrow Connector 4"/>
          <p:cNvCxnSpPr/>
          <p:nvPr/>
        </p:nvCxnSpPr>
        <p:spPr>
          <a:xfrm>
            <a:off x="5364088" y="2996952"/>
            <a:ext cx="57606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932040" y="4221088"/>
            <a:ext cx="72008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0241" name="Picture 1"/>
          <p:cNvPicPr>
            <a:picLocks noChangeAspect="1" noChangeArrowheads="1"/>
          </p:cNvPicPr>
          <p:nvPr/>
        </p:nvPicPr>
        <p:blipFill>
          <a:blip r:embed="rId3"/>
          <a:srcRect/>
          <a:stretch>
            <a:fillRect/>
          </a:stretch>
        </p:blipFill>
        <p:spPr bwMode="auto">
          <a:xfrm>
            <a:off x="1187624" y="1716406"/>
            <a:ext cx="7247335" cy="4952953"/>
          </a:xfrm>
          <a:prstGeom prst="rect">
            <a:avLst/>
          </a:prstGeom>
          <a:noFill/>
          <a:ln w="9525">
            <a:noFill/>
            <a:miter lim="800000"/>
            <a:headEnd/>
            <a:tailEnd/>
          </a:ln>
        </p:spPr>
      </p:pic>
      <p:cxnSp>
        <p:nvCxnSpPr>
          <p:cNvPr id="5" name="Straight Arrow Connector 4"/>
          <p:cNvCxnSpPr/>
          <p:nvPr/>
        </p:nvCxnSpPr>
        <p:spPr>
          <a:xfrm>
            <a:off x="5696508" y="5446812"/>
            <a:ext cx="50405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696508" y="5805264"/>
            <a:ext cx="50405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696508" y="6525344"/>
            <a:ext cx="50405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696508" y="4509120"/>
            <a:ext cx="50405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696508" y="3789040"/>
            <a:ext cx="50405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87824" y="1268760"/>
            <a:ext cx="3600400" cy="369332"/>
          </a:xfrm>
          <a:prstGeom prst="rect">
            <a:avLst/>
          </a:prstGeom>
          <a:noFill/>
        </p:spPr>
        <p:txBody>
          <a:bodyPr wrap="square" rtlCol="0">
            <a:spAutoFit/>
          </a:bodyPr>
          <a:lstStyle/>
          <a:p>
            <a:pPr algn="ctr"/>
            <a:r>
              <a:rPr lang="en-US" b="1" dirty="0" smtClean="0"/>
              <a:t>2010 Cash Flow</a:t>
            </a:r>
            <a:endParaRPr lang="en-US"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7890" name="Picture 2"/>
          <p:cNvPicPr>
            <a:picLocks noChangeAspect="1" noChangeArrowheads="1"/>
          </p:cNvPicPr>
          <p:nvPr/>
        </p:nvPicPr>
        <p:blipFill>
          <a:blip r:embed="rId3"/>
          <a:srcRect/>
          <a:stretch>
            <a:fillRect/>
          </a:stretch>
        </p:blipFill>
        <p:spPr bwMode="auto">
          <a:xfrm>
            <a:off x="251520" y="1700808"/>
            <a:ext cx="8502278" cy="4608512"/>
          </a:xfrm>
          <a:prstGeom prst="rect">
            <a:avLst/>
          </a:prstGeom>
          <a:noFill/>
          <a:ln w="9525">
            <a:noFill/>
            <a:miter lim="800000"/>
            <a:headEnd/>
            <a:tailEnd/>
          </a:ln>
        </p:spPr>
      </p:pic>
      <p:cxnSp>
        <p:nvCxnSpPr>
          <p:cNvPr id="5" name="Straight Arrow Connector 4"/>
          <p:cNvCxnSpPr/>
          <p:nvPr/>
        </p:nvCxnSpPr>
        <p:spPr>
          <a:xfrm>
            <a:off x="5436096" y="2780928"/>
            <a:ext cx="64807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436096" y="1988840"/>
            <a:ext cx="64807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588496" y="5157192"/>
            <a:ext cx="64807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588496" y="4941168"/>
            <a:ext cx="64807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899592" y="2348880"/>
            <a:ext cx="7416824" cy="3170099"/>
          </a:xfrm>
          <a:prstGeom prst="rect">
            <a:avLst/>
          </a:prstGeom>
          <a:noFill/>
        </p:spPr>
        <p:txBody>
          <a:bodyPr wrap="square" rtlCol="0">
            <a:spAutoFit/>
          </a:bodyPr>
          <a:lstStyle/>
          <a:p>
            <a:r>
              <a:rPr lang="en-US" sz="2000" dirty="0" smtClean="0"/>
              <a:t>						2010		2009		2008</a:t>
            </a:r>
          </a:p>
          <a:p>
            <a:endParaRPr lang="en-US" sz="2000" dirty="0" smtClean="0"/>
          </a:p>
          <a:p>
            <a:r>
              <a:rPr lang="en-US" sz="2000" dirty="0" smtClean="0"/>
              <a:t>Gross Margin			        38%			41%			41%</a:t>
            </a:r>
          </a:p>
          <a:p>
            <a:endParaRPr lang="en-US" sz="2000" dirty="0" smtClean="0"/>
          </a:p>
          <a:p>
            <a:r>
              <a:rPr lang="en-US" sz="2000" dirty="0" smtClean="0"/>
              <a:t>ROE						-9.7%		-2.5%		11.0%</a:t>
            </a:r>
          </a:p>
          <a:p>
            <a:endParaRPr lang="en-US" sz="2000" dirty="0" smtClean="0"/>
          </a:p>
          <a:p>
            <a:r>
              <a:rPr lang="en-US" sz="2000" dirty="0" smtClean="0"/>
              <a:t>Operating CF(million)		119			107			210	</a:t>
            </a:r>
          </a:p>
          <a:p>
            <a:r>
              <a:rPr lang="en-US" sz="2000" dirty="0" smtClean="0"/>
              <a:t>-Capital Expenditure		-139		-162		-261</a:t>
            </a:r>
          </a:p>
          <a:p>
            <a:r>
              <a:rPr lang="en-US" sz="2000" dirty="0" smtClean="0"/>
              <a:t>Free Cash Flow			-20			-55			-51</a:t>
            </a:r>
          </a:p>
          <a:p>
            <a:endParaRPr lang="en-US" sz="2000" dirty="0"/>
          </a:p>
        </p:txBody>
      </p:sp>
      <p:sp>
        <p:nvSpPr>
          <p:cNvPr id="4" name="TextBox 3"/>
          <p:cNvSpPr txBox="1"/>
          <p:nvPr/>
        </p:nvSpPr>
        <p:spPr>
          <a:xfrm>
            <a:off x="3779912" y="1484784"/>
            <a:ext cx="2232248" cy="461665"/>
          </a:xfrm>
          <a:prstGeom prst="rect">
            <a:avLst/>
          </a:prstGeom>
          <a:noFill/>
        </p:spPr>
        <p:txBody>
          <a:bodyPr wrap="square" rtlCol="0">
            <a:spAutoFit/>
          </a:bodyPr>
          <a:lstStyle/>
          <a:p>
            <a:r>
              <a:rPr lang="en-US" sz="2400" b="1" dirty="0" smtClean="0"/>
              <a:t>Profitability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851920" y="1484784"/>
            <a:ext cx="2232248" cy="461665"/>
          </a:xfrm>
          <a:prstGeom prst="rect">
            <a:avLst/>
          </a:prstGeom>
          <a:noFill/>
        </p:spPr>
        <p:txBody>
          <a:bodyPr wrap="square" rtlCol="0">
            <a:spAutoFit/>
          </a:bodyPr>
          <a:lstStyle/>
          <a:p>
            <a:r>
              <a:rPr lang="en-US" sz="2400" b="1" dirty="0" smtClean="0"/>
              <a:t>Growth </a:t>
            </a:r>
            <a:endParaRPr lang="en-US" sz="2400" b="1" dirty="0"/>
          </a:p>
        </p:txBody>
      </p:sp>
      <p:pic>
        <p:nvPicPr>
          <p:cNvPr id="44034" name="Picture 2"/>
          <p:cNvPicPr>
            <a:picLocks noChangeAspect="1" noChangeArrowheads="1"/>
          </p:cNvPicPr>
          <p:nvPr/>
        </p:nvPicPr>
        <p:blipFill>
          <a:blip r:embed="rId3"/>
          <a:srcRect/>
          <a:stretch>
            <a:fillRect/>
          </a:stretch>
        </p:blipFill>
        <p:spPr bwMode="auto">
          <a:xfrm>
            <a:off x="323528" y="2492896"/>
            <a:ext cx="8520904" cy="248982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203848" y="1556792"/>
            <a:ext cx="2664296" cy="461665"/>
          </a:xfrm>
          <a:prstGeom prst="rect">
            <a:avLst/>
          </a:prstGeom>
          <a:noFill/>
        </p:spPr>
        <p:txBody>
          <a:bodyPr wrap="square" rtlCol="0">
            <a:spAutoFit/>
          </a:bodyPr>
          <a:lstStyle/>
          <a:p>
            <a:r>
              <a:rPr lang="en-US" sz="2400" b="1" dirty="0" smtClean="0"/>
              <a:t>Financial Health</a:t>
            </a:r>
            <a:endParaRPr lang="en-US" sz="2400" b="1" dirty="0"/>
          </a:p>
        </p:txBody>
      </p:sp>
      <p:sp>
        <p:nvSpPr>
          <p:cNvPr id="4" name="TextBox 3"/>
          <p:cNvSpPr txBox="1"/>
          <p:nvPr/>
        </p:nvSpPr>
        <p:spPr>
          <a:xfrm>
            <a:off x="827584" y="2708920"/>
            <a:ext cx="7632848" cy="3046988"/>
          </a:xfrm>
          <a:prstGeom prst="rect">
            <a:avLst/>
          </a:prstGeom>
          <a:noFill/>
        </p:spPr>
        <p:txBody>
          <a:bodyPr wrap="square" rtlCol="0">
            <a:spAutoFit/>
          </a:bodyPr>
          <a:lstStyle/>
          <a:p>
            <a:r>
              <a:rPr lang="en-US" sz="2400" dirty="0" smtClean="0"/>
              <a:t>							2010		2009		2008</a:t>
            </a:r>
          </a:p>
          <a:p>
            <a:endParaRPr lang="en-US" sz="2400" dirty="0" smtClean="0"/>
          </a:p>
          <a:p>
            <a:r>
              <a:rPr lang="en-US" sz="2400" dirty="0" smtClean="0"/>
              <a:t>Current Ratio				2.8			2.1			1.43</a:t>
            </a:r>
          </a:p>
          <a:p>
            <a:endParaRPr lang="en-US" sz="2400" dirty="0" smtClean="0"/>
          </a:p>
          <a:p>
            <a:r>
              <a:rPr lang="en-US" sz="2400" dirty="0" smtClean="0"/>
              <a:t>EBITDA/Interest Expense	3.9			3.56		5.74	</a:t>
            </a:r>
          </a:p>
          <a:p>
            <a:endParaRPr lang="en-US" sz="2400" dirty="0" smtClean="0"/>
          </a:p>
          <a:p>
            <a:r>
              <a:rPr lang="en-US" sz="2400" dirty="0" smtClean="0"/>
              <a:t>Debt/Asset				49%		44%		50%</a:t>
            </a:r>
          </a:p>
          <a:p>
            <a:endParaRPr lang="en-US" sz="24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2627784" y="1325959"/>
            <a:ext cx="4032448" cy="707886"/>
          </a:xfrm>
          <a:prstGeom prst="rect">
            <a:avLst/>
          </a:prstGeom>
          <a:noFill/>
        </p:spPr>
        <p:txBody>
          <a:bodyPr wrap="square" rtlCol="0">
            <a:spAutoFit/>
          </a:bodyPr>
          <a:lstStyle/>
          <a:p>
            <a:r>
              <a:rPr lang="en-US" sz="4000" b="1" dirty="0" smtClean="0"/>
              <a:t>Moving Forward</a:t>
            </a:r>
            <a:endParaRPr lang="en-US" sz="4000" b="1" dirty="0"/>
          </a:p>
        </p:txBody>
      </p:sp>
      <p:pic>
        <p:nvPicPr>
          <p:cNvPr id="8194" name="Picture 2"/>
          <p:cNvPicPr>
            <a:picLocks noChangeAspect="1" noChangeArrowheads="1"/>
          </p:cNvPicPr>
          <p:nvPr/>
        </p:nvPicPr>
        <p:blipFill>
          <a:blip r:embed="rId3"/>
          <a:srcRect/>
          <a:stretch>
            <a:fillRect/>
          </a:stretch>
        </p:blipFill>
        <p:spPr bwMode="auto">
          <a:xfrm>
            <a:off x="3019425" y="2033845"/>
            <a:ext cx="2632695" cy="451434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4" cstate="print"/>
          <a:srcRect/>
          <a:stretch>
            <a:fillRect/>
          </a:stretch>
        </p:blipFill>
        <p:spPr>
          <a:xfrm>
            <a:off x="804556" y="1340768"/>
            <a:ext cx="7007482" cy="5226806"/>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a:xfrm>
            <a:off x="1043608" y="1241095"/>
            <a:ext cx="6984007" cy="528353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a:xfrm>
            <a:off x="1259632" y="1412776"/>
            <a:ext cx="6696992" cy="5080652"/>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a:xfrm>
            <a:off x="1259632" y="1378424"/>
            <a:ext cx="7059629" cy="521892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2483768" y="1353564"/>
            <a:ext cx="4464496" cy="584775"/>
          </a:xfrm>
          <a:prstGeom prst="rect">
            <a:avLst/>
          </a:prstGeom>
          <a:noFill/>
        </p:spPr>
        <p:txBody>
          <a:bodyPr wrap="square" rtlCol="0">
            <a:spAutoFit/>
          </a:bodyPr>
          <a:lstStyle/>
          <a:p>
            <a:r>
              <a:rPr lang="en-US" sz="3200" b="1" dirty="0" smtClean="0"/>
              <a:t>RECOMMENDATION</a:t>
            </a:r>
            <a:endParaRPr lang="en-US" sz="3200" b="1" dirty="0"/>
          </a:p>
        </p:txBody>
      </p:sp>
      <p:sp>
        <p:nvSpPr>
          <p:cNvPr id="5" name="TextBox 4"/>
          <p:cNvSpPr txBox="1"/>
          <p:nvPr/>
        </p:nvSpPr>
        <p:spPr>
          <a:xfrm>
            <a:off x="4860032" y="4149080"/>
            <a:ext cx="3888432" cy="2308324"/>
          </a:xfrm>
          <a:prstGeom prst="rect">
            <a:avLst/>
          </a:prstGeom>
          <a:noFill/>
        </p:spPr>
        <p:txBody>
          <a:bodyPr wrap="square" rtlCol="0">
            <a:spAutoFit/>
          </a:bodyPr>
          <a:lstStyle/>
          <a:p>
            <a:r>
              <a:rPr lang="en-US" dirty="0" smtClean="0"/>
              <a:t>Bears are saying..</a:t>
            </a:r>
          </a:p>
          <a:p>
            <a:endParaRPr lang="en-US" dirty="0" smtClean="0"/>
          </a:p>
          <a:p>
            <a:pPr>
              <a:buFont typeface="Arial" pitchFamily="34" charset="0"/>
              <a:buChar char="•"/>
            </a:pPr>
            <a:r>
              <a:rPr lang="en-US" dirty="0" smtClean="0"/>
              <a:t>history of no free cash flow</a:t>
            </a:r>
          </a:p>
          <a:p>
            <a:pPr>
              <a:buFont typeface="Arial" pitchFamily="34" charset="0"/>
              <a:buChar char="•"/>
            </a:pPr>
            <a:r>
              <a:rPr lang="en-US" dirty="0" smtClean="0"/>
              <a:t>negative returns on equity</a:t>
            </a:r>
          </a:p>
          <a:p>
            <a:pPr>
              <a:buFont typeface="Arial" pitchFamily="34" charset="0"/>
              <a:buChar char="•"/>
            </a:pPr>
            <a:r>
              <a:rPr lang="en-US" dirty="0" smtClean="0"/>
              <a:t>volatile earnings</a:t>
            </a:r>
          </a:p>
          <a:p>
            <a:pPr>
              <a:buFont typeface="Arial" pitchFamily="34" charset="0"/>
              <a:buChar char="•"/>
            </a:pPr>
            <a:r>
              <a:rPr lang="en-US" dirty="0" smtClean="0"/>
              <a:t>uncertain future commodity prices</a:t>
            </a:r>
          </a:p>
          <a:p>
            <a:pPr>
              <a:buFont typeface="Arial" pitchFamily="34" charset="0"/>
              <a:buChar char="•"/>
            </a:pPr>
            <a:r>
              <a:rPr lang="en-US" dirty="0" smtClean="0"/>
              <a:t>Weakening margins</a:t>
            </a:r>
          </a:p>
          <a:p>
            <a:pPr>
              <a:buFont typeface="Arial" pitchFamily="34" charset="0"/>
              <a:buChar char="•"/>
            </a:pPr>
            <a:r>
              <a:rPr lang="en-US" dirty="0" smtClean="0"/>
              <a:t>Higher labor costs</a:t>
            </a:r>
            <a:endParaRPr lang="en-US" dirty="0"/>
          </a:p>
        </p:txBody>
      </p:sp>
      <p:sp>
        <p:nvSpPr>
          <p:cNvPr id="6" name="TextBox 5"/>
          <p:cNvSpPr txBox="1"/>
          <p:nvPr/>
        </p:nvSpPr>
        <p:spPr>
          <a:xfrm>
            <a:off x="1187624" y="4149080"/>
            <a:ext cx="3096344" cy="2585323"/>
          </a:xfrm>
          <a:prstGeom prst="rect">
            <a:avLst/>
          </a:prstGeom>
          <a:noFill/>
        </p:spPr>
        <p:txBody>
          <a:bodyPr wrap="square" rtlCol="0">
            <a:spAutoFit/>
          </a:bodyPr>
          <a:lstStyle/>
          <a:p>
            <a:r>
              <a:rPr lang="en-US" dirty="0" smtClean="0"/>
              <a:t>Bulls are saying..</a:t>
            </a:r>
          </a:p>
          <a:p>
            <a:endParaRPr lang="en-US" dirty="0" smtClean="0"/>
          </a:p>
          <a:p>
            <a:pPr>
              <a:buFont typeface="Arial" pitchFamily="34" charset="0"/>
              <a:buChar char="•"/>
            </a:pPr>
            <a:r>
              <a:rPr lang="en-US" dirty="0" smtClean="0"/>
              <a:t>added stability through geographical diversification and contracted revenues</a:t>
            </a:r>
          </a:p>
          <a:p>
            <a:pPr>
              <a:buFont typeface="Arial" pitchFamily="34" charset="0"/>
              <a:buChar char="•"/>
            </a:pPr>
            <a:r>
              <a:rPr lang="en-US" dirty="0" smtClean="0"/>
              <a:t>track record of value-added growth</a:t>
            </a:r>
          </a:p>
          <a:p>
            <a:pPr>
              <a:buFont typeface="Arial" pitchFamily="34" charset="0"/>
              <a:buChar char="•"/>
            </a:pPr>
            <a:r>
              <a:rPr lang="en-US" dirty="0" smtClean="0"/>
              <a:t>Market leader in technology and innovation</a:t>
            </a:r>
            <a:endParaRPr lang="en-US" dirty="0"/>
          </a:p>
        </p:txBody>
      </p:sp>
      <p:pic>
        <p:nvPicPr>
          <p:cNvPr id="2052" name="Picture 4"/>
          <p:cNvPicPr>
            <a:picLocks noChangeAspect="1" noChangeArrowheads="1"/>
          </p:cNvPicPr>
          <p:nvPr/>
        </p:nvPicPr>
        <p:blipFill>
          <a:blip r:embed="rId4"/>
          <a:srcRect/>
          <a:stretch>
            <a:fillRect/>
          </a:stretch>
        </p:blipFill>
        <p:spPr bwMode="auto">
          <a:xfrm>
            <a:off x="2483768" y="1938339"/>
            <a:ext cx="3408412" cy="2116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1988" name="Picture 4" descr="http://www.whyfame.com/gossip/2009/april/29/michael_douglas_will_be_gordon_gekko_again_in_the_sequel_for_wall_street_movie_main_10567.jpg"/>
          <p:cNvPicPr>
            <a:picLocks noChangeAspect="1" noChangeArrowheads="1"/>
          </p:cNvPicPr>
          <p:nvPr/>
        </p:nvPicPr>
        <p:blipFill>
          <a:blip r:embed="rId4"/>
          <a:srcRect/>
          <a:stretch>
            <a:fillRect/>
          </a:stretch>
        </p:blipFill>
        <p:spPr bwMode="auto">
          <a:xfrm>
            <a:off x="1259632" y="2643301"/>
            <a:ext cx="6264696" cy="4085672"/>
          </a:xfrm>
          <a:prstGeom prst="rect">
            <a:avLst/>
          </a:prstGeom>
          <a:noFill/>
        </p:spPr>
      </p:pic>
      <p:sp>
        <p:nvSpPr>
          <p:cNvPr id="4" name="TextBox 3"/>
          <p:cNvSpPr txBox="1"/>
          <p:nvPr/>
        </p:nvSpPr>
        <p:spPr>
          <a:xfrm>
            <a:off x="3347864" y="1196751"/>
            <a:ext cx="2448272" cy="1446550"/>
          </a:xfrm>
          <a:prstGeom prst="rect">
            <a:avLst/>
          </a:prstGeom>
          <a:noFill/>
        </p:spPr>
        <p:txBody>
          <a:bodyPr wrap="square" rtlCol="0">
            <a:spAutoFit/>
          </a:bodyPr>
          <a:lstStyle/>
          <a:p>
            <a:r>
              <a:rPr lang="en-US" sz="8800" dirty="0" smtClean="0"/>
              <a:t>SELL</a:t>
            </a:r>
            <a:endParaRPr lang="en-US" sz="88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cision_openin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CA" dirty="0" smtClean="0"/>
              <a:t>Stock Metrics</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Range: 13.57 - 13.64 </a:t>
            </a:r>
          </a:p>
          <a:p>
            <a:r>
              <a:rPr lang="en-CA" dirty="0" smtClean="0"/>
              <a:t>52 week: 5.99 - 13.64 </a:t>
            </a:r>
          </a:p>
          <a:p>
            <a:r>
              <a:rPr lang="en-CA" dirty="0" smtClean="0"/>
              <a:t>Volume / Average: 365,738.00/1.89M </a:t>
            </a:r>
          </a:p>
          <a:p>
            <a:r>
              <a:rPr lang="en-CA" dirty="0" smtClean="0"/>
              <a:t>Market </a:t>
            </a:r>
            <a:r>
              <a:rPr lang="en-CA" dirty="0"/>
              <a:t>C</a:t>
            </a:r>
            <a:r>
              <a:rPr lang="en-CA" dirty="0" smtClean="0"/>
              <a:t>ap: 3.76B </a:t>
            </a:r>
          </a:p>
          <a:p>
            <a:r>
              <a:rPr lang="en-CA" dirty="0" smtClean="0"/>
              <a:t>P/E: 64.89 </a:t>
            </a:r>
          </a:p>
          <a:p>
            <a:r>
              <a:rPr lang="en-CA" dirty="0" smtClean="0"/>
              <a:t>Div/yield: n/a</a:t>
            </a:r>
          </a:p>
          <a:p>
            <a:r>
              <a:rPr lang="en-CA" dirty="0" smtClean="0"/>
              <a:t>EPS: 0.21 </a:t>
            </a:r>
          </a:p>
          <a:p>
            <a:r>
              <a:rPr lang="en-CA" dirty="0" smtClean="0"/>
              <a:t>Shares: 275.73M </a:t>
            </a:r>
          </a:p>
          <a:p>
            <a:r>
              <a:rPr lang="en-CA" dirty="0" smtClean="0"/>
              <a:t>Beta: 1.59 </a:t>
            </a:r>
          </a:p>
          <a:p>
            <a:endParaRPr lang="en-CA"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Stock Chart (1-Year)</a:t>
            </a:r>
            <a:endParaRPr lang="en-CA" dirty="0"/>
          </a:p>
        </p:txBody>
      </p:sp>
      <p:pic>
        <p:nvPicPr>
          <p:cNvPr id="35842" name="Picture 2"/>
          <p:cNvPicPr>
            <a:picLocks noGrp="1" noChangeAspect="1" noChangeArrowheads="1"/>
          </p:cNvPicPr>
          <p:nvPr>
            <p:ph idx="1"/>
          </p:nvPr>
        </p:nvPicPr>
        <p:blipFill>
          <a:blip r:embed="rId3" cstate="print"/>
          <a:srcRect/>
          <a:stretch>
            <a:fillRect/>
          </a:stretch>
        </p:blipFill>
        <p:spPr bwMode="auto">
          <a:xfrm>
            <a:off x="457200" y="1484784"/>
            <a:ext cx="8229600"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Stock Chart (2-Year)</a:t>
            </a:r>
            <a:endParaRPr lang="en-CA" dirty="0"/>
          </a:p>
        </p:txBody>
      </p:sp>
      <p:pic>
        <p:nvPicPr>
          <p:cNvPr id="34819" name="Picture 3"/>
          <p:cNvPicPr>
            <a:picLocks noGrp="1" noChangeAspect="1" noChangeArrowheads="1"/>
          </p:cNvPicPr>
          <p:nvPr>
            <p:ph idx="1"/>
          </p:nvPr>
        </p:nvPicPr>
        <p:blipFill>
          <a:blip r:embed="rId3" cstate="print"/>
          <a:srcRect/>
          <a:stretch>
            <a:fillRect/>
          </a:stretch>
        </p:blipFill>
        <p:spPr bwMode="auto">
          <a:xfrm>
            <a:off x="467544" y="1412776"/>
            <a:ext cx="8280400"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Stock Chart (5-Year)</a:t>
            </a:r>
            <a:endParaRPr lang="en-CA" dirty="0"/>
          </a:p>
        </p:txBody>
      </p:sp>
      <p:pic>
        <p:nvPicPr>
          <p:cNvPr id="33795" name="Picture 3"/>
          <p:cNvPicPr>
            <a:picLocks noGrp="1" noChangeAspect="1" noChangeArrowheads="1"/>
          </p:cNvPicPr>
          <p:nvPr>
            <p:ph idx="1"/>
          </p:nvPr>
        </p:nvPicPr>
        <p:blipFill>
          <a:blip r:embed="rId3" cstate="print"/>
          <a:srcRect/>
          <a:stretch>
            <a:fillRect/>
          </a:stretch>
        </p:blipFill>
        <p:spPr bwMode="auto">
          <a:xfrm>
            <a:off x="395288" y="1484784"/>
            <a:ext cx="8353425"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Company History</a:t>
            </a:r>
            <a:endParaRPr lang="en-CA"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History</a:t>
            </a:r>
            <a:endParaRPr lang="en-CA" dirty="0"/>
          </a:p>
        </p:txBody>
      </p:sp>
      <p:sp>
        <p:nvSpPr>
          <p:cNvPr id="3" name="Content Placeholder 2"/>
          <p:cNvSpPr>
            <a:spLocks noGrp="1"/>
          </p:cNvSpPr>
          <p:nvPr>
            <p:ph idx="1"/>
          </p:nvPr>
        </p:nvSpPr>
        <p:spPr>
          <a:xfrm>
            <a:off x="467544" y="1340768"/>
            <a:ext cx="8229600" cy="5256584"/>
          </a:xfrm>
        </p:spPr>
        <p:txBody>
          <a:bodyPr>
            <a:normAutofit/>
          </a:bodyPr>
          <a:lstStyle/>
          <a:p>
            <a:pPr>
              <a:spcBef>
                <a:spcPts val="600"/>
              </a:spcBef>
              <a:spcAft>
                <a:spcPts val="600"/>
              </a:spcAft>
            </a:pPr>
            <a:r>
              <a:rPr lang="de-DE" altLang="zh-CN" sz="2600" dirty="0" smtClean="0">
                <a:cs typeface="华文楷体"/>
              </a:rPr>
              <a:t>Early 1950s: </a:t>
            </a:r>
            <a:r>
              <a:rPr lang="de-DE" altLang="zh-CN" sz="2600" dirty="0" err="1" smtClean="0">
                <a:cs typeface="华文楷体"/>
              </a:rPr>
              <a:t>founded</a:t>
            </a:r>
            <a:r>
              <a:rPr lang="de-DE" altLang="zh-CN" sz="2600" dirty="0" smtClean="0">
                <a:cs typeface="华文楷体"/>
              </a:rPr>
              <a:t> </a:t>
            </a:r>
            <a:r>
              <a:rPr lang="de-DE" altLang="zh-CN" sz="2600" dirty="0" err="1" smtClean="0">
                <a:cs typeface="华文楷体"/>
              </a:rPr>
              <a:t>as</a:t>
            </a:r>
            <a:r>
              <a:rPr lang="de-DE" altLang="zh-CN" sz="2600" dirty="0" smtClean="0">
                <a:cs typeface="华文楷体"/>
              </a:rPr>
              <a:t> a private </a:t>
            </a:r>
            <a:r>
              <a:rPr lang="de-DE" altLang="zh-CN" sz="2600" dirty="0" err="1" smtClean="0">
                <a:cs typeface="华文楷体"/>
              </a:rPr>
              <a:t>land</a:t>
            </a:r>
            <a:r>
              <a:rPr lang="de-DE" altLang="zh-CN" sz="2600" dirty="0" smtClean="0">
                <a:cs typeface="华文楷体"/>
              </a:rPr>
              <a:t> </a:t>
            </a:r>
            <a:r>
              <a:rPr lang="de-DE" altLang="zh-CN" sz="2600" dirty="0" err="1" smtClean="0">
                <a:cs typeface="华文楷体"/>
              </a:rPr>
              <a:t>drilling</a:t>
            </a:r>
            <a:r>
              <a:rPr lang="de-DE" altLang="zh-CN" sz="2600" dirty="0" smtClean="0">
                <a:cs typeface="华文楷体"/>
              </a:rPr>
              <a:t> </a:t>
            </a:r>
            <a:r>
              <a:rPr lang="de-DE" altLang="zh-CN" sz="2600" dirty="0" err="1" smtClean="0">
                <a:cs typeface="华文楷体"/>
              </a:rPr>
              <a:t>contractor</a:t>
            </a:r>
            <a:r>
              <a:rPr lang="de-DE" altLang="zh-CN" sz="2600" dirty="0" smtClean="0">
                <a:cs typeface="华文楷体"/>
              </a:rPr>
              <a:t> in Canada</a:t>
            </a:r>
          </a:p>
          <a:p>
            <a:pPr>
              <a:spcBef>
                <a:spcPts val="600"/>
              </a:spcBef>
              <a:spcAft>
                <a:spcPts val="600"/>
              </a:spcAft>
            </a:pPr>
            <a:r>
              <a:rPr lang="de-DE" altLang="zh-CN" sz="2600" dirty="0" smtClean="0">
                <a:cs typeface="华文楷体"/>
              </a:rPr>
              <a:t>Restructuring1980s: </a:t>
            </a:r>
            <a:r>
              <a:rPr lang="de-DE" altLang="zh-CN" sz="2600" dirty="0" err="1" smtClean="0">
                <a:cs typeface="华文楷体"/>
              </a:rPr>
              <a:t>largest</a:t>
            </a:r>
            <a:r>
              <a:rPr lang="de-DE" altLang="zh-CN" sz="2600" dirty="0" smtClean="0">
                <a:cs typeface="华文楷体"/>
              </a:rPr>
              <a:t> </a:t>
            </a:r>
            <a:r>
              <a:rPr lang="de-DE" altLang="zh-CN" sz="2600" dirty="0" err="1" smtClean="0">
                <a:cs typeface="华文楷体"/>
              </a:rPr>
              <a:t>provider</a:t>
            </a:r>
            <a:r>
              <a:rPr lang="de-DE" altLang="zh-CN" sz="2600" dirty="0" smtClean="0">
                <a:cs typeface="华文楷体"/>
              </a:rPr>
              <a:t> </a:t>
            </a:r>
            <a:r>
              <a:rPr lang="de-DE" altLang="zh-CN" sz="2600" dirty="0" err="1" smtClean="0">
                <a:cs typeface="华文楷体"/>
              </a:rPr>
              <a:t>of</a:t>
            </a:r>
            <a:r>
              <a:rPr lang="de-DE" altLang="zh-CN" sz="2600" dirty="0" smtClean="0">
                <a:cs typeface="华文楷体"/>
              </a:rPr>
              <a:t> </a:t>
            </a:r>
            <a:r>
              <a:rPr lang="de-DE" altLang="zh-CN" sz="2600" dirty="0" err="1" smtClean="0">
                <a:cs typeface="华文楷体"/>
              </a:rPr>
              <a:t>oilfield</a:t>
            </a:r>
            <a:r>
              <a:rPr lang="de-DE" altLang="zh-CN" sz="2600" dirty="0" smtClean="0">
                <a:cs typeface="华文楷体"/>
              </a:rPr>
              <a:t> </a:t>
            </a:r>
            <a:r>
              <a:rPr lang="de-DE" altLang="zh-CN" sz="2600" dirty="0" err="1" smtClean="0">
                <a:cs typeface="华文楷体"/>
              </a:rPr>
              <a:t>services</a:t>
            </a:r>
            <a:r>
              <a:rPr lang="de-DE" altLang="zh-CN" sz="2600" dirty="0" smtClean="0">
                <a:cs typeface="华文楷体"/>
              </a:rPr>
              <a:t> in Canada. </a:t>
            </a:r>
          </a:p>
          <a:p>
            <a:pPr>
              <a:spcBef>
                <a:spcPts val="600"/>
              </a:spcBef>
              <a:spcAft>
                <a:spcPts val="600"/>
              </a:spcAft>
            </a:pPr>
            <a:r>
              <a:rPr lang="de-DE" altLang="zh-CN" sz="2600" dirty="0" smtClean="0">
                <a:cs typeface="华文楷体"/>
              </a:rPr>
              <a:t>1996: </a:t>
            </a:r>
            <a:r>
              <a:rPr lang="de-DE" altLang="zh-CN" sz="2600" dirty="0" err="1" smtClean="0">
                <a:cs typeface="华文楷体"/>
              </a:rPr>
              <a:t>acquisition</a:t>
            </a:r>
            <a:r>
              <a:rPr lang="de-DE" altLang="zh-CN" sz="2600" dirty="0" smtClean="0">
                <a:cs typeface="华文楷体"/>
              </a:rPr>
              <a:t> </a:t>
            </a:r>
            <a:r>
              <a:rPr lang="de-DE" altLang="zh-CN" sz="2600" dirty="0" err="1" smtClean="0">
                <a:cs typeface="华文楷体"/>
              </a:rPr>
              <a:t>of</a:t>
            </a:r>
            <a:r>
              <a:rPr lang="de-DE" altLang="zh-CN" sz="2600" dirty="0" smtClean="0">
                <a:cs typeface="华文楷体"/>
              </a:rPr>
              <a:t> a </a:t>
            </a:r>
            <a:r>
              <a:rPr lang="de-DE" altLang="zh-CN" sz="2600" dirty="0" err="1" smtClean="0">
                <a:cs typeface="华文楷体"/>
              </a:rPr>
              <a:t>diversified</a:t>
            </a:r>
            <a:r>
              <a:rPr lang="de-DE" altLang="zh-CN" sz="2600" dirty="0" smtClean="0">
                <a:cs typeface="华文楷体"/>
              </a:rPr>
              <a:t> </a:t>
            </a:r>
            <a:r>
              <a:rPr lang="de-DE" altLang="zh-CN" sz="2600" dirty="0" err="1" smtClean="0">
                <a:cs typeface="华文楷体"/>
              </a:rPr>
              <a:t>oilfield</a:t>
            </a:r>
            <a:r>
              <a:rPr lang="de-DE" altLang="zh-CN" sz="2600" dirty="0" smtClean="0">
                <a:cs typeface="华文楷体"/>
              </a:rPr>
              <a:t> </a:t>
            </a:r>
            <a:r>
              <a:rPr lang="de-DE" altLang="zh-CN" sz="2600" dirty="0" err="1" smtClean="0">
                <a:cs typeface="华文楷体"/>
              </a:rPr>
              <a:t>services</a:t>
            </a:r>
            <a:r>
              <a:rPr lang="de-DE" altLang="zh-CN" sz="2600" dirty="0" smtClean="0">
                <a:cs typeface="华文楷体"/>
              </a:rPr>
              <a:t> </a:t>
            </a:r>
            <a:r>
              <a:rPr lang="de-DE" altLang="zh-CN" sz="2600" dirty="0" err="1" smtClean="0">
                <a:cs typeface="华文楷体"/>
              </a:rPr>
              <a:t>company</a:t>
            </a:r>
            <a:r>
              <a:rPr lang="de-DE" altLang="zh-CN" sz="2600" dirty="0" smtClean="0">
                <a:cs typeface="华文楷体"/>
              </a:rPr>
              <a:t> (</a:t>
            </a:r>
            <a:r>
              <a:rPr lang="de-DE" altLang="zh-CN" sz="2600" dirty="0" err="1" smtClean="0">
                <a:cs typeface="华文楷体"/>
              </a:rPr>
              <a:t>EnServ</a:t>
            </a:r>
            <a:r>
              <a:rPr lang="de-DE" altLang="zh-CN" sz="2600" dirty="0" smtClean="0">
                <a:cs typeface="华文楷体"/>
              </a:rPr>
              <a:t> Corporation).</a:t>
            </a:r>
            <a:endParaRPr lang="en-US" altLang="zh-CN" sz="2600" dirty="0" smtClean="0">
              <a:cs typeface="华文楷体"/>
            </a:endParaRPr>
          </a:p>
          <a:p>
            <a:pPr>
              <a:spcBef>
                <a:spcPts val="600"/>
              </a:spcBef>
              <a:spcAft>
                <a:spcPts val="600"/>
              </a:spcAft>
            </a:pPr>
            <a:r>
              <a:rPr lang="de-DE" altLang="zh-CN" sz="2600" dirty="0" smtClean="0">
                <a:cs typeface="华文楷体"/>
              </a:rPr>
              <a:t>1993: </a:t>
            </a:r>
            <a:r>
              <a:rPr lang="de-DE" altLang="zh-CN" sz="2600" dirty="0" err="1" smtClean="0">
                <a:cs typeface="华文楷体"/>
              </a:rPr>
              <a:t>acquisition</a:t>
            </a:r>
            <a:r>
              <a:rPr lang="de-DE" altLang="zh-CN" sz="2600" dirty="0" smtClean="0">
                <a:cs typeface="华文楷体"/>
              </a:rPr>
              <a:t> </a:t>
            </a:r>
            <a:r>
              <a:rPr lang="de-DE" altLang="zh-CN" sz="2600" dirty="0" err="1" smtClean="0">
                <a:cs typeface="华文楷体"/>
              </a:rPr>
              <a:t>of</a:t>
            </a:r>
            <a:r>
              <a:rPr lang="de-DE" altLang="zh-CN" sz="2600" dirty="0" smtClean="0">
                <a:cs typeface="华文楷体"/>
              </a:rPr>
              <a:t> LRG Oilfield Services Ltd </a:t>
            </a:r>
            <a:r>
              <a:rPr lang="de-DE" altLang="zh-CN" sz="2600" dirty="0" err="1" smtClean="0">
                <a:cs typeface="华文楷体"/>
              </a:rPr>
              <a:t>entered</a:t>
            </a:r>
            <a:r>
              <a:rPr lang="de-DE" altLang="zh-CN" sz="2600" dirty="0" smtClean="0">
                <a:cs typeface="华文楷体"/>
              </a:rPr>
              <a:t> </a:t>
            </a:r>
            <a:r>
              <a:rPr lang="de-DE" altLang="zh-CN" sz="2600" dirty="0" err="1" smtClean="0">
                <a:cs typeface="华文楷体"/>
              </a:rPr>
              <a:t>the</a:t>
            </a:r>
            <a:r>
              <a:rPr lang="de-DE" altLang="zh-CN" sz="2600" dirty="0" smtClean="0">
                <a:cs typeface="华文楷体"/>
              </a:rPr>
              <a:t> camp </a:t>
            </a:r>
            <a:r>
              <a:rPr lang="de-DE" altLang="zh-CN" sz="2600" dirty="0" err="1" smtClean="0">
                <a:cs typeface="华文楷体"/>
              </a:rPr>
              <a:t>and</a:t>
            </a:r>
            <a:r>
              <a:rPr lang="de-DE" altLang="zh-CN" sz="2600" dirty="0" smtClean="0">
                <a:cs typeface="华文楷体"/>
              </a:rPr>
              <a:t> </a:t>
            </a:r>
            <a:r>
              <a:rPr lang="de-DE" altLang="zh-CN" sz="2600" dirty="0" err="1" smtClean="0">
                <a:cs typeface="华文楷体"/>
              </a:rPr>
              <a:t>catering</a:t>
            </a:r>
            <a:r>
              <a:rPr lang="de-DE" altLang="zh-CN" sz="2600" dirty="0" smtClean="0">
                <a:cs typeface="华文楷体"/>
              </a:rPr>
              <a:t> </a:t>
            </a:r>
            <a:r>
              <a:rPr lang="de-DE" altLang="zh-CN" sz="2600" dirty="0" err="1" smtClean="0">
                <a:cs typeface="华文楷体"/>
              </a:rPr>
              <a:t>business</a:t>
            </a:r>
            <a:endParaRPr lang="de-DE" altLang="zh-CN" sz="2600" dirty="0" smtClean="0">
              <a:cs typeface="华文楷体"/>
            </a:endParaRPr>
          </a:p>
          <a:p>
            <a:pPr>
              <a:spcBef>
                <a:spcPts val="600"/>
              </a:spcBef>
              <a:spcAft>
                <a:spcPts val="600"/>
              </a:spcAft>
            </a:pPr>
            <a:r>
              <a:rPr lang="de-DE" altLang="zh-CN" sz="2600" dirty="0" smtClean="0">
                <a:cs typeface="华文楷体"/>
              </a:rPr>
              <a:t>1996 (</a:t>
            </a:r>
            <a:r>
              <a:rPr lang="de-DE" altLang="zh-CN" sz="2600" dirty="0" err="1" smtClean="0">
                <a:cs typeface="华文楷体"/>
              </a:rPr>
              <a:t>Rostel</a:t>
            </a:r>
            <a:r>
              <a:rPr lang="en-US" altLang="zh-CN" sz="2600" dirty="0" smtClean="0">
                <a:cs typeface="华文楷体"/>
              </a:rPr>
              <a:t> </a:t>
            </a:r>
            <a:r>
              <a:rPr lang="de-DE" altLang="zh-CN" sz="2600" dirty="0" smtClean="0">
                <a:cs typeface="华文楷体"/>
              </a:rPr>
              <a:t>Industries Ltd) </a:t>
            </a:r>
            <a:r>
              <a:rPr lang="de-DE" altLang="zh-CN" sz="2600" dirty="0" err="1" smtClean="0">
                <a:cs typeface="华文楷体"/>
              </a:rPr>
              <a:t>and</a:t>
            </a:r>
            <a:r>
              <a:rPr lang="de-DE" altLang="zh-CN" sz="2600" dirty="0" smtClean="0">
                <a:cs typeface="华文楷体"/>
              </a:rPr>
              <a:t> 1997 (Columbia Oilfield </a:t>
            </a:r>
            <a:r>
              <a:rPr lang="de-DE" altLang="zh-CN" sz="2600" dirty="0" err="1" smtClean="0">
                <a:cs typeface="华文楷体"/>
              </a:rPr>
              <a:t>Supply</a:t>
            </a:r>
            <a:r>
              <a:rPr lang="de-DE" altLang="zh-CN" sz="2600" dirty="0" smtClean="0">
                <a:cs typeface="华文楷体"/>
              </a:rPr>
              <a:t> Ltd.)  </a:t>
            </a:r>
            <a:r>
              <a:rPr lang="de-DE" altLang="zh-CN" sz="2600" dirty="0" err="1" smtClean="0">
                <a:cs typeface="华文楷体"/>
              </a:rPr>
              <a:t>acquisitions</a:t>
            </a:r>
            <a:r>
              <a:rPr lang="de-DE" altLang="zh-CN" sz="2600" dirty="0">
                <a:cs typeface="华文楷体"/>
              </a:rPr>
              <a:t> </a:t>
            </a:r>
            <a:r>
              <a:rPr lang="de-DE" altLang="zh-CN" sz="2600" dirty="0" err="1" smtClean="0">
                <a:cs typeface="华文楷体"/>
              </a:rPr>
              <a:t>increased</a:t>
            </a:r>
            <a:r>
              <a:rPr lang="de-DE" altLang="zh-CN" sz="2600" dirty="0" smtClean="0">
                <a:cs typeface="华文楷体"/>
              </a:rPr>
              <a:t> </a:t>
            </a:r>
            <a:r>
              <a:rPr lang="de-DE" altLang="zh-CN" sz="2600" dirty="0" err="1" smtClean="0">
                <a:cs typeface="华文楷体"/>
              </a:rPr>
              <a:t>manufacturing</a:t>
            </a:r>
            <a:r>
              <a:rPr lang="de-DE" altLang="zh-CN" sz="2600" dirty="0" smtClean="0">
                <a:cs typeface="华文楷体"/>
              </a:rPr>
              <a:t> </a:t>
            </a:r>
            <a:r>
              <a:rPr lang="de-DE" altLang="zh-CN" sz="2600" dirty="0" err="1" smtClean="0">
                <a:cs typeface="华文楷体"/>
              </a:rPr>
              <a:t>and</a:t>
            </a:r>
            <a:r>
              <a:rPr lang="de-DE" altLang="zh-CN" sz="2600" dirty="0" smtClean="0">
                <a:cs typeface="华文楷体"/>
              </a:rPr>
              <a:t> </a:t>
            </a:r>
            <a:r>
              <a:rPr lang="de-DE" altLang="zh-CN" sz="2600" dirty="0" err="1" smtClean="0">
                <a:cs typeface="华文楷体"/>
              </a:rPr>
              <a:t>logistical</a:t>
            </a:r>
            <a:r>
              <a:rPr lang="de-DE" altLang="zh-CN" sz="2600" dirty="0" smtClean="0">
                <a:cs typeface="华文楷体"/>
              </a:rPr>
              <a:t> </a:t>
            </a:r>
            <a:r>
              <a:rPr lang="de-DE" altLang="zh-CN" sz="2600" dirty="0" err="1" smtClean="0">
                <a:cs typeface="华文楷体"/>
              </a:rPr>
              <a:t>support</a:t>
            </a:r>
            <a:r>
              <a:rPr lang="de-DE" altLang="zh-CN" sz="2600" dirty="0" smtClean="0">
                <a:cs typeface="华文楷体"/>
              </a:rPr>
              <a:t> </a:t>
            </a:r>
            <a:r>
              <a:rPr lang="de-DE" altLang="zh-CN" sz="2600" dirty="0" err="1" smtClean="0">
                <a:cs typeface="华文楷体"/>
              </a:rPr>
              <a:t>capabilities</a:t>
            </a:r>
            <a:endParaRPr lang="de-DE" altLang="zh-CN" sz="2600" dirty="0" smtClean="0">
              <a:cs typeface="华文楷体"/>
            </a:endParaRPr>
          </a:p>
          <a:p>
            <a:pPr>
              <a:lnSpc>
                <a:spcPct val="80000"/>
              </a:lnSpc>
            </a:pPr>
            <a:endParaRPr lang="de-DE" altLang="zh-CN" dirty="0" smtClean="0">
              <a:cs typeface="华文楷体"/>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History (Cont.)</a:t>
            </a:r>
            <a:endParaRPr lang="en-CA" dirty="0"/>
          </a:p>
        </p:txBody>
      </p:sp>
      <p:sp>
        <p:nvSpPr>
          <p:cNvPr id="3" name="Content Placeholder 2"/>
          <p:cNvSpPr>
            <a:spLocks noGrp="1"/>
          </p:cNvSpPr>
          <p:nvPr>
            <p:ph idx="1"/>
          </p:nvPr>
        </p:nvSpPr>
        <p:spPr/>
        <p:txBody>
          <a:bodyPr>
            <a:normAutofit fontScale="77500" lnSpcReduction="20000"/>
          </a:bodyPr>
          <a:lstStyle/>
          <a:p>
            <a:pPr>
              <a:lnSpc>
                <a:spcPct val="120000"/>
              </a:lnSpc>
              <a:spcBef>
                <a:spcPts val="600"/>
              </a:spcBef>
              <a:spcAft>
                <a:spcPts val="600"/>
              </a:spcAft>
            </a:pPr>
            <a:r>
              <a:rPr lang="de-DE" altLang="zh-CN" dirty="0" smtClean="0">
                <a:cs typeface="华文楷体"/>
              </a:rPr>
              <a:t>2006: </a:t>
            </a:r>
            <a:r>
              <a:rPr lang="de-DE" altLang="zh-CN" dirty="0" err="1" smtClean="0">
                <a:cs typeface="华文楷体"/>
              </a:rPr>
              <a:t>acquisition</a:t>
            </a:r>
            <a:r>
              <a:rPr lang="de-DE" altLang="zh-CN" dirty="0" smtClean="0">
                <a:cs typeface="华文楷体"/>
              </a:rPr>
              <a:t> </a:t>
            </a:r>
            <a:r>
              <a:rPr lang="de-DE" altLang="zh-CN" dirty="0" err="1" smtClean="0">
                <a:cs typeface="华文楷体"/>
              </a:rPr>
              <a:t>of</a:t>
            </a:r>
            <a:r>
              <a:rPr lang="de-DE" altLang="zh-CN" dirty="0" smtClean="0">
                <a:cs typeface="华文楷体"/>
              </a:rPr>
              <a:t> Terra </a:t>
            </a:r>
            <a:r>
              <a:rPr lang="de-DE" altLang="zh-CN" dirty="0" err="1" smtClean="0">
                <a:cs typeface="华文楷体"/>
              </a:rPr>
              <a:t>Water</a:t>
            </a:r>
            <a:r>
              <a:rPr lang="de-DE" altLang="zh-CN" dirty="0" smtClean="0">
                <a:cs typeface="华文楷体"/>
              </a:rPr>
              <a:t> Group</a:t>
            </a:r>
          </a:p>
          <a:p>
            <a:pPr>
              <a:lnSpc>
                <a:spcPct val="120000"/>
              </a:lnSpc>
              <a:spcBef>
                <a:spcPts val="600"/>
              </a:spcBef>
              <a:spcAft>
                <a:spcPts val="600"/>
              </a:spcAft>
              <a:buFont typeface="Wingdings 2" pitchFamily="18" charset="2"/>
              <a:buNone/>
            </a:pPr>
            <a:r>
              <a:rPr lang="de-DE" altLang="zh-CN" dirty="0" smtClean="0">
                <a:cs typeface="华文楷体"/>
              </a:rPr>
              <a:t>     </a:t>
            </a:r>
            <a:r>
              <a:rPr lang="de-DE" altLang="zh-CN" dirty="0" err="1" smtClean="0">
                <a:cs typeface="华文楷体"/>
              </a:rPr>
              <a:t>entered</a:t>
            </a:r>
            <a:r>
              <a:rPr lang="de-DE" altLang="zh-CN" dirty="0" smtClean="0">
                <a:cs typeface="华文楷体"/>
              </a:rPr>
              <a:t> </a:t>
            </a:r>
            <a:r>
              <a:rPr lang="de-DE" altLang="zh-CN" dirty="0" err="1" smtClean="0">
                <a:cs typeface="华文楷体"/>
              </a:rPr>
              <a:t>the</a:t>
            </a:r>
            <a:r>
              <a:rPr lang="de-DE" altLang="zh-CN" dirty="0" smtClean="0">
                <a:cs typeface="华文楷体"/>
              </a:rPr>
              <a:t> </a:t>
            </a:r>
            <a:r>
              <a:rPr lang="de-DE" altLang="zh-CN" dirty="0" err="1" smtClean="0">
                <a:cs typeface="华文楷体"/>
              </a:rPr>
              <a:t>campsite</a:t>
            </a:r>
            <a:r>
              <a:rPr lang="de-DE" altLang="zh-CN" dirty="0" smtClean="0">
                <a:cs typeface="华文楷体"/>
              </a:rPr>
              <a:t> </a:t>
            </a:r>
            <a:r>
              <a:rPr lang="de-DE" altLang="zh-CN" dirty="0" err="1" smtClean="0">
                <a:cs typeface="华文楷体"/>
              </a:rPr>
              <a:t>wastewater</a:t>
            </a:r>
            <a:r>
              <a:rPr lang="de-DE" altLang="zh-CN" dirty="0" smtClean="0">
                <a:cs typeface="华文楷体"/>
              </a:rPr>
              <a:t> </a:t>
            </a:r>
            <a:r>
              <a:rPr lang="de-DE" altLang="zh-CN" dirty="0" err="1" smtClean="0">
                <a:cs typeface="华文楷体"/>
              </a:rPr>
              <a:t>treatment</a:t>
            </a:r>
            <a:r>
              <a:rPr lang="de-DE" altLang="zh-CN" dirty="0" smtClean="0">
                <a:cs typeface="华文楷体"/>
              </a:rPr>
              <a:t> </a:t>
            </a:r>
            <a:r>
              <a:rPr lang="de-DE" altLang="zh-CN" dirty="0" err="1" smtClean="0">
                <a:cs typeface="华文楷体"/>
              </a:rPr>
              <a:t>business</a:t>
            </a:r>
            <a:r>
              <a:rPr lang="de-DE" altLang="zh-CN" dirty="0" smtClean="0">
                <a:cs typeface="华文楷体"/>
              </a:rPr>
              <a:t> </a:t>
            </a:r>
            <a:r>
              <a:rPr lang="de-DE" altLang="zh-CN" dirty="0" err="1" smtClean="0">
                <a:cs typeface="华文楷体"/>
              </a:rPr>
              <a:t>with</a:t>
            </a:r>
            <a:r>
              <a:rPr lang="de-DE" altLang="zh-CN" dirty="0" smtClean="0">
                <a:cs typeface="华文楷体"/>
              </a:rPr>
              <a:t>.</a:t>
            </a:r>
          </a:p>
          <a:p>
            <a:pPr>
              <a:lnSpc>
                <a:spcPct val="120000"/>
              </a:lnSpc>
              <a:spcBef>
                <a:spcPts val="600"/>
              </a:spcBef>
              <a:spcAft>
                <a:spcPts val="600"/>
              </a:spcAft>
            </a:pPr>
            <a:r>
              <a:rPr lang="de-DE" altLang="zh-CN" dirty="0" smtClean="0">
                <a:cs typeface="华文楷体"/>
              </a:rPr>
              <a:t>2005 </a:t>
            </a:r>
            <a:r>
              <a:rPr lang="de-DE" altLang="zh-CN" dirty="0" err="1" smtClean="0">
                <a:cs typeface="华文楷体"/>
              </a:rPr>
              <a:t>converted</a:t>
            </a:r>
            <a:r>
              <a:rPr lang="de-DE" altLang="zh-CN" dirty="0" smtClean="0">
                <a:cs typeface="华文楷体"/>
              </a:rPr>
              <a:t> </a:t>
            </a:r>
            <a:r>
              <a:rPr lang="de-DE" altLang="zh-CN" dirty="0" err="1" smtClean="0">
                <a:cs typeface="华文楷体"/>
              </a:rPr>
              <a:t>to</a:t>
            </a:r>
            <a:r>
              <a:rPr lang="de-DE" altLang="zh-CN" dirty="0" smtClean="0">
                <a:cs typeface="华文楷体"/>
              </a:rPr>
              <a:t> an open-</a:t>
            </a:r>
            <a:r>
              <a:rPr lang="de-DE" altLang="zh-CN" dirty="0" err="1" smtClean="0">
                <a:cs typeface="华文楷体"/>
              </a:rPr>
              <a:t>ended</a:t>
            </a:r>
            <a:r>
              <a:rPr lang="de-DE" altLang="zh-CN" dirty="0" smtClean="0">
                <a:cs typeface="华文楷体"/>
              </a:rPr>
              <a:t> </a:t>
            </a:r>
            <a:r>
              <a:rPr lang="de-DE" altLang="zh-CN" dirty="0" err="1" smtClean="0">
                <a:cs typeface="华文楷体"/>
              </a:rPr>
              <a:t>income</a:t>
            </a:r>
            <a:r>
              <a:rPr lang="de-DE" altLang="zh-CN" dirty="0" smtClean="0">
                <a:cs typeface="华文楷体"/>
              </a:rPr>
              <a:t> </a:t>
            </a:r>
            <a:r>
              <a:rPr lang="de-DE" altLang="zh-CN" dirty="0" err="1" smtClean="0">
                <a:cs typeface="华文楷体"/>
              </a:rPr>
              <a:t>trust</a:t>
            </a:r>
            <a:r>
              <a:rPr lang="de-DE" altLang="zh-CN" dirty="0" smtClean="0">
                <a:cs typeface="华文楷体"/>
              </a:rPr>
              <a:t> due </a:t>
            </a:r>
            <a:r>
              <a:rPr lang="de-DE" altLang="zh-CN" dirty="0" err="1" smtClean="0">
                <a:cs typeface="华文楷体"/>
              </a:rPr>
              <a:t>to</a:t>
            </a:r>
            <a:r>
              <a:rPr lang="de-DE" altLang="zh-CN" dirty="0" smtClean="0">
                <a:cs typeface="华文楷体"/>
              </a:rPr>
              <a:t> favorable tax </a:t>
            </a:r>
            <a:r>
              <a:rPr lang="de-DE" altLang="zh-CN" dirty="0" err="1" smtClean="0">
                <a:cs typeface="华文楷体"/>
              </a:rPr>
              <a:t>rules</a:t>
            </a:r>
            <a:endParaRPr lang="de-DE" altLang="zh-CN" dirty="0" smtClean="0">
              <a:cs typeface="华文楷体"/>
            </a:endParaRPr>
          </a:p>
          <a:p>
            <a:pPr>
              <a:lnSpc>
                <a:spcPct val="120000"/>
              </a:lnSpc>
              <a:spcBef>
                <a:spcPts val="600"/>
              </a:spcBef>
              <a:spcAft>
                <a:spcPts val="600"/>
              </a:spcAft>
            </a:pPr>
            <a:r>
              <a:rPr lang="de-DE" altLang="zh-CN" dirty="0" err="1" smtClean="0">
                <a:cs typeface="华文楷体"/>
              </a:rPr>
              <a:t>Grow</a:t>
            </a:r>
            <a:r>
              <a:rPr lang="de-DE" altLang="zh-CN" dirty="0" smtClean="0">
                <a:cs typeface="华文楷体"/>
              </a:rPr>
              <a:t> </a:t>
            </a:r>
            <a:r>
              <a:rPr lang="de-DE" altLang="zh-CN" dirty="0" err="1" smtClean="0">
                <a:cs typeface="华文楷体"/>
              </a:rPr>
              <a:t>into</a:t>
            </a:r>
            <a:r>
              <a:rPr lang="de-DE" altLang="zh-CN" dirty="0" smtClean="0">
                <a:cs typeface="华文楷体"/>
              </a:rPr>
              <a:t> </a:t>
            </a:r>
            <a:r>
              <a:rPr lang="de-DE" altLang="zh-CN" dirty="0" err="1" smtClean="0">
                <a:cs typeface="华文楷体"/>
              </a:rPr>
              <a:t>the</a:t>
            </a:r>
            <a:r>
              <a:rPr lang="de-DE" altLang="zh-CN" dirty="0" smtClean="0">
                <a:cs typeface="华文楷体"/>
              </a:rPr>
              <a:t> US </a:t>
            </a:r>
            <a:r>
              <a:rPr lang="de-DE" altLang="zh-CN" dirty="0" err="1" smtClean="0">
                <a:cs typeface="华文楷体"/>
              </a:rPr>
              <a:t>drilling</a:t>
            </a:r>
            <a:r>
              <a:rPr lang="de-DE" altLang="zh-CN" dirty="0" smtClean="0">
                <a:cs typeface="华文楷体"/>
              </a:rPr>
              <a:t> </a:t>
            </a:r>
            <a:r>
              <a:rPr lang="de-DE" altLang="zh-CN" dirty="0" err="1" smtClean="0">
                <a:cs typeface="华文楷体"/>
              </a:rPr>
              <a:t>market</a:t>
            </a:r>
            <a:r>
              <a:rPr lang="de-DE" altLang="zh-CN" dirty="0" smtClean="0">
                <a:cs typeface="华文楷体"/>
              </a:rPr>
              <a:t>, </a:t>
            </a:r>
            <a:r>
              <a:rPr lang="de-DE" altLang="zh-CN" dirty="0" err="1" smtClean="0">
                <a:cs typeface="华文楷体"/>
              </a:rPr>
              <a:t>began</a:t>
            </a:r>
            <a:r>
              <a:rPr lang="de-DE" altLang="zh-CN" dirty="0" smtClean="0">
                <a:cs typeface="华文楷体"/>
              </a:rPr>
              <a:t> </a:t>
            </a:r>
            <a:r>
              <a:rPr lang="de-DE" altLang="zh-CN" dirty="0" err="1" smtClean="0">
                <a:cs typeface="华文楷体"/>
              </a:rPr>
              <a:t>to</a:t>
            </a:r>
            <a:r>
              <a:rPr lang="de-DE" altLang="zh-CN" dirty="0" smtClean="0">
                <a:cs typeface="华文楷体"/>
              </a:rPr>
              <a:t> </a:t>
            </a:r>
            <a:r>
              <a:rPr lang="de-DE" altLang="zh-CN" dirty="0" err="1" smtClean="0">
                <a:cs typeface="华文楷体"/>
              </a:rPr>
              <a:t>organically</a:t>
            </a:r>
            <a:r>
              <a:rPr lang="de-DE" altLang="zh-CN" dirty="0" smtClean="0">
                <a:cs typeface="华文楷体"/>
              </a:rPr>
              <a:t> </a:t>
            </a:r>
            <a:r>
              <a:rPr lang="de-DE" altLang="zh-CN" dirty="0" err="1" smtClean="0">
                <a:cs typeface="华文楷体"/>
              </a:rPr>
              <a:t>grow</a:t>
            </a:r>
            <a:r>
              <a:rPr lang="de-DE" altLang="zh-CN" dirty="0" smtClean="0">
                <a:cs typeface="华文楷体"/>
              </a:rPr>
              <a:t> in </a:t>
            </a:r>
            <a:r>
              <a:rPr lang="de-DE" altLang="zh-CN" dirty="0" err="1" smtClean="0">
                <a:cs typeface="华文楷体"/>
              </a:rPr>
              <a:t>late</a:t>
            </a:r>
            <a:r>
              <a:rPr lang="de-DE" altLang="zh-CN" dirty="0" smtClean="0">
                <a:cs typeface="华文楷体"/>
              </a:rPr>
              <a:t> 2007; in </a:t>
            </a:r>
            <a:r>
              <a:rPr lang="de-DE" altLang="zh-CN" dirty="0" err="1" smtClean="0">
                <a:cs typeface="华文楷体"/>
              </a:rPr>
              <a:t>late</a:t>
            </a:r>
            <a:r>
              <a:rPr lang="de-DE" altLang="zh-CN" dirty="0" smtClean="0">
                <a:cs typeface="华文楷体"/>
              </a:rPr>
              <a:t> 2008, Precision </a:t>
            </a:r>
            <a:r>
              <a:rPr lang="de-DE" altLang="zh-CN" dirty="0" err="1" smtClean="0">
                <a:cs typeface="华文楷体"/>
              </a:rPr>
              <a:t>acquired</a:t>
            </a:r>
            <a:r>
              <a:rPr lang="de-DE" altLang="zh-CN" dirty="0" smtClean="0">
                <a:cs typeface="华文楷体"/>
              </a:rPr>
              <a:t> Grey Wolf Inc., a U.S. </a:t>
            </a:r>
            <a:r>
              <a:rPr lang="de-DE" altLang="zh-CN" dirty="0" err="1" smtClean="0">
                <a:cs typeface="华文楷体"/>
              </a:rPr>
              <a:t>based</a:t>
            </a:r>
            <a:r>
              <a:rPr lang="de-DE" altLang="zh-CN" dirty="0" smtClean="0">
                <a:cs typeface="华文楷体"/>
              </a:rPr>
              <a:t> driller </a:t>
            </a:r>
            <a:r>
              <a:rPr lang="de-DE" altLang="zh-CN" dirty="0" err="1" smtClean="0">
                <a:cs typeface="华文楷体"/>
              </a:rPr>
              <a:t>with</a:t>
            </a:r>
            <a:r>
              <a:rPr lang="de-DE" altLang="zh-CN" dirty="0" smtClean="0">
                <a:cs typeface="华文楷体"/>
              </a:rPr>
              <a:t> 123 </a:t>
            </a:r>
            <a:r>
              <a:rPr lang="de-DE" altLang="zh-CN" dirty="0" err="1" smtClean="0">
                <a:cs typeface="华文楷体"/>
              </a:rPr>
              <a:t>land</a:t>
            </a:r>
            <a:r>
              <a:rPr lang="de-DE" altLang="zh-CN" dirty="0" smtClean="0">
                <a:cs typeface="华文楷体"/>
              </a:rPr>
              <a:t> </a:t>
            </a:r>
            <a:r>
              <a:rPr lang="de-DE" altLang="zh-CN" dirty="0" err="1" smtClean="0">
                <a:cs typeface="华文楷体"/>
              </a:rPr>
              <a:t>rigs</a:t>
            </a:r>
            <a:r>
              <a:rPr lang="de-DE" altLang="zh-CN" dirty="0" smtClean="0">
                <a:cs typeface="华文楷体"/>
              </a:rPr>
              <a:t> in </a:t>
            </a:r>
            <a:r>
              <a:rPr lang="de-DE" altLang="zh-CN" dirty="0" err="1" smtClean="0">
                <a:cs typeface="华文楷体"/>
              </a:rPr>
              <a:t>the</a:t>
            </a:r>
            <a:r>
              <a:rPr lang="de-DE" altLang="zh-CN" dirty="0" smtClean="0">
                <a:cs typeface="华文楷体"/>
              </a:rPr>
              <a:t> United States </a:t>
            </a:r>
            <a:r>
              <a:rPr lang="de-DE" altLang="zh-CN" dirty="0" err="1" smtClean="0">
                <a:cs typeface="华文楷体"/>
              </a:rPr>
              <a:t>and</a:t>
            </a:r>
            <a:r>
              <a:rPr lang="de-DE" altLang="zh-CN" dirty="0" smtClean="0">
                <a:cs typeface="华文楷体"/>
              </a:rPr>
              <a:t> Mexico.</a:t>
            </a:r>
            <a:endParaRPr lang="en-US" altLang="zh-CN" dirty="0" smtClean="0">
              <a:cs typeface="华文楷体"/>
            </a:endParaRPr>
          </a:p>
          <a:p>
            <a:pPr>
              <a:lnSpc>
                <a:spcPct val="120000"/>
              </a:lnSpc>
              <a:spcBef>
                <a:spcPts val="600"/>
              </a:spcBef>
              <a:spcAft>
                <a:spcPts val="600"/>
              </a:spcAft>
            </a:pPr>
            <a:r>
              <a:rPr lang="en-US" altLang="zh-CN" dirty="0" smtClean="0">
                <a:cs typeface="华文楷体"/>
              </a:rPr>
              <a:t>June 1, 2010 converted to a growth-oriented corporation due to tax purpose and access to more capital</a:t>
            </a:r>
            <a:endParaRPr lang="de-DE" altLang="zh-CN" dirty="0" smtClean="0">
              <a:cs typeface="华文楷体"/>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Company Overview </a:t>
            </a:r>
            <a:endParaRPr lang="en-CA"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altLang="zh-CN" dirty="0" smtClean="0"/>
              <a:t>Business Segments</a:t>
            </a:r>
            <a:endParaRPr lang="en-CA"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395536" y="1340768"/>
            <a:ext cx="8568952"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2010 Highlights</a:t>
            </a:r>
            <a:endParaRPr lang="en-CA" dirty="0"/>
          </a:p>
        </p:txBody>
      </p:sp>
      <p:sp>
        <p:nvSpPr>
          <p:cNvPr id="3" name="Content Placeholder 2"/>
          <p:cNvSpPr>
            <a:spLocks noGrp="1"/>
          </p:cNvSpPr>
          <p:nvPr>
            <p:ph idx="1"/>
          </p:nvPr>
        </p:nvSpPr>
        <p:spPr/>
        <p:txBody>
          <a:bodyPr/>
          <a:lstStyle/>
          <a:p>
            <a:r>
              <a:rPr lang="en-CA" dirty="0" smtClean="0"/>
              <a:t>Has 358 contract drill rigs, 200 service rigs</a:t>
            </a:r>
          </a:p>
          <a:p>
            <a:r>
              <a:rPr lang="en-CA" dirty="0" smtClean="0"/>
              <a:t>Contracted and began construction of 9 new rigs; upgraded 12 rigs.</a:t>
            </a:r>
          </a:p>
          <a:p>
            <a:r>
              <a:rPr lang="en-CA" dirty="0" smtClean="0"/>
              <a:t>Converted to corporation</a:t>
            </a:r>
          </a:p>
          <a:p>
            <a:r>
              <a:rPr lang="en-CA" dirty="0" smtClean="0"/>
              <a:t>Refinanced $550 million of debt at 10% with issuance of $650 million at 6.625%. </a:t>
            </a:r>
          </a:p>
          <a:p>
            <a:pPr>
              <a:buNone/>
            </a:pPr>
            <a:endParaRPr lang="en-CA" dirty="0" smtClean="0"/>
          </a:p>
          <a:p>
            <a:endParaRPr lang="en-CA"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95536" y="332656"/>
            <a:ext cx="8357471" cy="5328592"/>
          </a:xfrm>
          <a:prstGeom prst="rect">
            <a:avLst/>
          </a:prstGeom>
          <a:noFill/>
          <a:ln w="9525">
            <a:noFill/>
            <a:miter lim="800000"/>
            <a:headEnd/>
            <a:tailEnd/>
          </a:ln>
        </p:spPr>
      </p:pic>
      <p:sp>
        <p:nvSpPr>
          <p:cNvPr id="6" name="Rectangle 5"/>
          <p:cNvSpPr/>
          <p:nvPr/>
        </p:nvSpPr>
        <p:spPr>
          <a:xfrm>
            <a:off x="3131840" y="3645024"/>
            <a:ext cx="5616624" cy="648072"/>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611560" y="5877272"/>
            <a:ext cx="8280920" cy="646331"/>
          </a:xfrm>
          <a:prstGeom prst="rect">
            <a:avLst/>
          </a:prstGeom>
          <a:noFill/>
        </p:spPr>
        <p:txBody>
          <a:bodyPr wrap="square" rtlCol="0">
            <a:spAutoFit/>
          </a:bodyPr>
          <a:lstStyle/>
          <a:p>
            <a:r>
              <a:rPr lang="en-CA" b="1" dirty="0" smtClean="0"/>
              <a:t>-- A drastic increase in revenue compared to a drastic decrease in net earning</a:t>
            </a:r>
          </a:p>
          <a:p>
            <a:r>
              <a:rPr lang="en-CA" b="1" dirty="0" smtClean="0"/>
              <a:t>-- EPS declined significantly</a:t>
            </a:r>
            <a:endParaRPr lang="en-CA" b="1"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Precision Rig Locations</a:t>
            </a:r>
            <a:endParaRPr lang="en-CA"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395288" y="1412776"/>
            <a:ext cx="842518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CA" dirty="0" smtClean="0"/>
              <a:t>Drilling Rig Classifications</a:t>
            </a:r>
            <a:endParaRPr lang="en-CA"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467544" y="1556792"/>
            <a:ext cx="8229600"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Service Rig Classification</a:t>
            </a:r>
            <a:endParaRPr lang="en-CA" dirty="0"/>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457200" y="1700808"/>
            <a:ext cx="8229600" cy="4608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CA" dirty="0" smtClean="0"/>
              <a:t>Advance in Drilling Technology</a:t>
            </a:r>
            <a:endParaRPr lang="en-CA"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539552" y="1196752"/>
            <a:ext cx="8229600" cy="4176463"/>
          </a:xfrm>
          <a:prstGeom prst="rect">
            <a:avLst/>
          </a:prstGeom>
          <a:noFill/>
          <a:ln w="9525">
            <a:noFill/>
            <a:miter lim="800000"/>
            <a:headEnd/>
            <a:tailEnd/>
          </a:ln>
        </p:spPr>
      </p:pic>
      <p:sp>
        <p:nvSpPr>
          <p:cNvPr id="5" name="TextBox 4"/>
          <p:cNvSpPr txBox="1"/>
          <p:nvPr/>
        </p:nvSpPr>
        <p:spPr>
          <a:xfrm>
            <a:off x="467544" y="5445224"/>
            <a:ext cx="8280920" cy="830997"/>
          </a:xfrm>
          <a:prstGeom prst="rect">
            <a:avLst/>
          </a:prstGeom>
          <a:noFill/>
        </p:spPr>
        <p:txBody>
          <a:bodyPr wrap="square" rtlCol="0">
            <a:spAutoFit/>
          </a:bodyPr>
          <a:lstStyle/>
          <a:p>
            <a:r>
              <a:rPr lang="en-CA" sz="2400" smtClean="0"/>
              <a:t>As a result of advance in drilling (horizontal/directional) technology, the US has become less reliant on Canada for energy</a:t>
            </a:r>
            <a:endParaRPr lang="en-CA" sz="240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cstate="print"/>
          <a:srcRect/>
          <a:stretch>
            <a:fillRect/>
          </a:stretch>
        </p:blipFill>
        <p:spPr bwMode="auto">
          <a:xfrm>
            <a:off x="467544" y="476672"/>
            <a:ext cx="8229600" cy="259228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67544" y="3789040"/>
            <a:ext cx="8229600" cy="2664296"/>
          </a:xfrm>
          <a:prstGeom prst="rect">
            <a:avLst/>
          </a:prstGeom>
          <a:noFill/>
          <a:ln w="9525">
            <a:noFill/>
            <a:miter lim="800000"/>
            <a:headEnd/>
            <a:tailEnd/>
          </a:ln>
        </p:spPr>
      </p:pic>
      <p:sp>
        <p:nvSpPr>
          <p:cNvPr id="6" name="TextBox 5"/>
          <p:cNvSpPr txBox="1"/>
          <p:nvPr/>
        </p:nvSpPr>
        <p:spPr>
          <a:xfrm>
            <a:off x="4139952" y="3284984"/>
            <a:ext cx="1089248" cy="523220"/>
          </a:xfrm>
          <a:prstGeom prst="rect">
            <a:avLst/>
          </a:prstGeom>
          <a:noFill/>
        </p:spPr>
        <p:txBody>
          <a:bodyPr wrap="square" rtlCol="0">
            <a:spAutoFit/>
          </a:bodyPr>
          <a:lstStyle/>
          <a:p>
            <a:r>
              <a:rPr lang="en-CA" sz="2800" b="1" dirty="0" smtClean="0"/>
              <a:t>V.S.</a:t>
            </a:r>
            <a:endParaRPr lang="en-CA" sz="2800" b="1"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cstate="print"/>
          <a:srcRect/>
          <a:stretch>
            <a:fillRect/>
          </a:stretch>
        </p:blipFill>
        <p:spPr bwMode="auto">
          <a:xfrm>
            <a:off x="539552" y="1124744"/>
            <a:ext cx="8229600" cy="270343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539552" y="4077072"/>
            <a:ext cx="7920880" cy="2399052"/>
          </a:xfrm>
          <a:prstGeom prst="rect">
            <a:avLst/>
          </a:prstGeom>
          <a:noFill/>
          <a:ln w="9525">
            <a:noFill/>
            <a:miter lim="800000"/>
            <a:headEnd/>
            <a:tailEnd/>
          </a:ln>
        </p:spPr>
      </p:pic>
      <p:sp>
        <p:nvSpPr>
          <p:cNvPr id="6" name="TextBox 5"/>
          <p:cNvSpPr txBox="1"/>
          <p:nvPr/>
        </p:nvSpPr>
        <p:spPr>
          <a:xfrm>
            <a:off x="0" y="76200"/>
            <a:ext cx="8352928" cy="830997"/>
          </a:xfrm>
          <a:prstGeom prst="rect">
            <a:avLst/>
          </a:prstGeom>
          <a:noFill/>
        </p:spPr>
        <p:txBody>
          <a:bodyPr wrap="square" rtlCol="0">
            <a:spAutoFit/>
          </a:bodyPr>
          <a:lstStyle/>
          <a:p>
            <a:pPr algn="ctr"/>
            <a:r>
              <a:rPr lang="en-CA" sz="2400" b="1" dirty="0" smtClean="0"/>
              <a:t>However! </a:t>
            </a:r>
            <a:r>
              <a:rPr lang="en-CA" sz="2400" dirty="0" smtClean="0"/>
              <a:t>Oil drilling has been increasing in both </a:t>
            </a:r>
          </a:p>
          <a:p>
            <a:pPr algn="ctr"/>
            <a:r>
              <a:rPr lang="en-CA" sz="2400" dirty="0" smtClean="0"/>
              <a:t>US and Canada</a:t>
            </a:r>
            <a:endParaRPr lang="en-CA"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CA" dirty="0" smtClean="0"/>
              <a:t>Corporate Strategy</a:t>
            </a:r>
            <a:endParaRPr lang="en-CA" dirty="0"/>
          </a:p>
        </p:txBody>
      </p:sp>
      <p:pic>
        <p:nvPicPr>
          <p:cNvPr id="3074" name="Picture 2"/>
          <p:cNvPicPr>
            <a:picLocks noChangeAspect="1" noChangeArrowheads="1"/>
          </p:cNvPicPr>
          <p:nvPr/>
        </p:nvPicPr>
        <p:blipFill>
          <a:blip r:embed="rId3" cstate="print"/>
          <a:srcRect/>
          <a:stretch>
            <a:fillRect/>
          </a:stretch>
        </p:blipFill>
        <p:spPr bwMode="auto">
          <a:xfrm>
            <a:off x="323528" y="2348880"/>
            <a:ext cx="8496944" cy="3207052"/>
          </a:xfrm>
          <a:prstGeom prst="rect">
            <a:avLst/>
          </a:prstGeom>
          <a:noFill/>
          <a:ln w="9525">
            <a:noFill/>
            <a:miter lim="800000"/>
            <a:headEnd/>
            <a:tailEnd/>
          </a:ln>
        </p:spPr>
      </p:pic>
      <p:sp>
        <p:nvSpPr>
          <p:cNvPr id="4" name="TextBox 3"/>
          <p:cNvSpPr txBox="1"/>
          <p:nvPr/>
        </p:nvSpPr>
        <p:spPr>
          <a:xfrm>
            <a:off x="467544" y="1484784"/>
            <a:ext cx="3384376" cy="523220"/>
          </a:xfrm>
          <a:prstGeom prst="rect">
            <a:avLst/>
          </a:prstGeom>
          <a:noFill/>
        </p:spPr>
        <p:txBody>
          <a:bodyPr wrap="square" rtlCol="0">
            <a:spAutoFit/>
          </a:bodyPr>
          <a:lstStyle/>
          <a:p>
            <a:r>
              <a:rPr lang="en-CA" sz="2800" b="1" dirty="0" smtClean="0"/>
              <a:t>Debt Reduction: </a:t>
            </a:r>
            <a:endParaRPr lang="en-CA" sz="2800" b="1"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Corporate Strategy</a:t>
            </a:r>
            <a:endParaRPr lang="en-CA"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539552" y="2204864"/>
            <a:ext cx="8229600" cy="4032448"/>
          </a:xfrm>
          <a:prstGeom prst="rect">
            <a:avLst/>
          </a:prstGeom>
          <a:noFill/>
          <a:ln w="9525">
            <a:noFill/>
            <a:miter lim="800000"/>
            <a:headEnd/>
            <a:tailEnd/>
          </a:ln>
        </p:spPr>
      </p:pic>
      <p:sp>
        <p:nvSpPr>
          <p:cNvPr id="6" name="TextBox 5"/>
          <p:cNvSpPr txBox="1"/>
          <p:nvPr/>
        </p:nvSpPr>
        <p:spPr>
          <a:xfrm>
            <a:off x="611560" y="1412776"/>
            <a:ext cx="4680520" cy="461665"/>
          </a:xfrm>
          <a:prstGeom prst="rect">
            <a:avLst/>
          </a:prstGeom>
          <a:noFill/>
        </p:spPr>
        <p:txBody>
          <a:bodyPr wrap="square" rtlCol="0">
            <a:spAutoFit/>
          </a:bodyPr>
          <a:lstStyle/>
          <a:p>
            <a:r>
              <a:rPr lang="en-CA" sz="2400" b="1" dirty="0" smtClean="0"/>
              <a:t>Capital Expenditure on Expansion:</a:t>
            </a:r>
            <a:endParaRPr lang="en-CA" sz="2400" b="1"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Management Profile</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4" cstate="print"/>
          <a:srcRect/>
          <a:stretch>
            <a:fillRect/>
          </a:stretch>
        </p:blipFill>
        <p:spPr bwMode="auto">
          <a:xfrm>
            <a:off x="381000" y="1082526"/>
            <a:ext cx="2438400" cy="2438400"/>
          </a:xfrm>
          <a:prstGeom prst="rect">
            <a:avLst/>
          </a:prstGeom>
          <a:solidFill>
            <a:srgbClr val="FFFFFF"/>
          </a:solidFill>
          <a:ln w="9525">
            <a:noFill/>
            <a:miter lim="800000"/>
            <a:headEnd/>
            <a:tailEnd/>
          </a:ln>
        </p:spPr>
      </p:pic>
      <p:sp>
        <p:nvSpPr>
          <p:cNvPr id="135171" name="TextBox 5"/>
          <p:cNvSpPr txBox="1">
            <a:spLocks noChangeArrowheads="1"/>
          </p:cNvSpPr>
          <p:nvPr/>
        </p:nvSpPr>
        <p:spPr bwMode="auto">
          <a:xfrm>
            <a:off x="3203848" y="1013222"/>
            <a:ext cx="5272608" cy="5539978"/>
          </a:xfrm>
          <a:prstGeom prst="rect">
            <a:avLst/>
          </a:prstGeom>
          <a:noFill/>
          <a:ln w="9525">
            <a:noFill/>
            <a:miter lim="800000"/>
            <a:headEnd/>
            <a:tailEnd/>
          </a:ln>
        </p:spPr>
        <p:txBody>
          <a:bodyPr wrap="square">
            <a:spAutoFit/>
          </a:bodyPr>
          <a:lstStyle/>
          <a:p>
            <a:r>
              <a:rPr lang="de-DE" altLang="zh-CN" sz="2400" dirty="0" smtClean="0">
                <a:solidFill>
                  <a:schemeClr val="tx2"/>
                </a:solidFill>
                <a:latin typeface="Calibri" pitchFamily="34" charset="0"/>
                <a:cs typeface="华文楷体"/>
              </a:rPr>
              <a:t>50 </a:t>
            </a:r>
            <a:r>
              <a:rPr lang="de-DE" altLang="zh-CN" sz="2400" dirty="0" err="1">
                <a:solidFill>
                  <a:schemeClr val="tx2"/>
                </a:solidFill>
                <a:latin typeface="Calibri" pitchFamily="34" charset="0"/>
                <a:cs typeface="华文楷体"/>
              </a:rPr>
              <a:t>years</a:t>
            </a:r>
            <a:r>
              <a:rPr lang="de-DE" altLang="zh-CN" sz="2400" dirty="0">
                <a:solidFill>
                  <a:schemeClr val="tx2"/>
                </a:solidFill>
                <a:latin typeface="Calibri" pitchFamily="34" charset="0"/>
                <a:cs typeface="华文楷体"/>
              </a:rPr>
              <a:t> </a:t>
            </a:r>
            <a:r>
              <a:rPr lang="de-DE" altLang="zh-CN" sz="2400" dirty="0" err="1" smtClean="0">
                <a:solidFill>
                  <a:schemeClr val="tx2"/>
                </a:solidFill>
                <a:latin typeface="Calibri" pitchFamily="34" charset="0"/>
                <a:cs typeface="华文楷体"/>
              </a:rPr>
              <a:t>old</a:t>
            </a:r>
            <a:r>
              <a:rPr lang="de-DE" altLang="zh-CN" sz="2400" dirty="0">
                <a:solidFill>
                  <a:schemeClr val="tx2"/>
                </a:solidFill>
                <a:latin typeface="Calibri" pitchFamily="34" charset="0"/>
                <a:cs typeface="华文楷体"/>
              </a:rPr>
              <a:t>.</a:t>
            </a:r>
            <a:r>
              <a:rPr lang="de-DE" altLang="zh-CN" sz="2400" dirty="0" smtClean="0">
                <a:solidFill>
                  <a:schemeClr val="tx2"/>
                </a:solidFill>
                <a:latin typeface="Calibri" pitchFamily="34" charset="0"/>
                <a:cs typeface="华文楷体"/>
              </a:rPr>
              <a:t>  </a:t>
            </a:r>
            <a:r>
              <a:rPr lang="de-DE" altLang="zh-CN" sz="2400" dirty="0" err="1" smtClean="0">
                <a:solidFill>
                  <a:schemeClr val="tx2"/>
                </a:solidFill>
                <a:latin typeface="Calibri" pitchFamily="34" charset="0"/>
                <a:cs typeface="华文楷体"/>
              </a:rPr>
              <a:t>Appointed</a:t>
            </a:r>
            <a:r>
              <a:rPr lang="de-DE" altLang="zh-CN" sz="2400" dirty="0" smtClean="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Chief</a:t>
            </a:r>
            <a:r>
              <a:rPr lang="de-DE" altLang="zh-CN" sz="2400" dirty="0">
                <a:solidFill>
                  <a:schemeClr val="tx2"/>
                </a:solidFill>
                <a:latin typeface="Calibri" pitchFamily="34" charset="0"/>
                <a:cs typeface="华文楷体"/>
              </a:rPr>
              <a:t> Executive Officer </a:t>
            </a:r>
            <a:r>
              <a:rPr lang="de-DE" altLang="zh-CN" sz="2400" dirty="0" err="1">
                <a:solidFill>
                  <a:schemeClr val="tx2"/>
                </a:solidFill>
                <a:latin typeface="Calibri" pitchFamily="34" charset="0"/>
                <a:cs typeface="华文楷体"/>
              </a:rPr>
              <a:t>and</a:t>
            </a:r>
            <a:r>
              <a:rPr lang="de-DE" altLang="zh-CN" sz="2400" dirty="0">
                <a:solidFill>
                  <a:schemeClr val="tx2"/>
                </a:solidFill>
                <a:latin typeface="Calibri" pitchFamily="34" charset="0"/>
                <a:cs typeface="华文楷体"/>
              </a:rPr>
              <a:t> a </a:t>
            </a:r>
            <a:r>
              <a:rPr lang="de-DE" altLang="zh-CN" sz="2400" dirty="0" err="1">
                <a:solidFill>
                  <a:schemeClr val="tx2"/>
                </a:solidFill>
                <a:latin typeface="Calibri" pitchFamily="34" charset="0"/>
                <a:cs typeface="华文楷体"/>
              </a:rPr>
              <a:t>Director</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Precision in August 2007 (he was </a:t>
            </a:r>
            <a:r>
              <a:rPr lang="de-DE" altLang="zh-CN" sz="2400" dirty="0" err="1">
                <a:solidFill>
                  <a:schemeClr val="tx2"/>
                </a:solidFill>
                <a:latin typeface="Calibri" pitchFamily="34" charset="0"/>
                <a:cs typeface="华文楷体"/>
              </a:rPr>
              <a:t>appointed</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from</a:t>
            </a:r>
            <a:r>
              <a:rPr lang="de-DE" altLang="zh-CN" sz="2400" dirty="0">
                <a:solidFill>
                  <a:schemeClr val="tx2"/>
                </a:solidFill>
                <a:latin typeface="Calibri" pitchFamily="34" charset="0"/>
                <a:cs typeface="华文楷体"/>
              </a:rPr>
              <a:t> outside</a:t>
            </a:r>
            <a:r>
              <a:rPr lang="de-DE" altLang="zh-CN" sz="2400" dirty="0" smtClean="0">
                <a:solidFill>
                  <a:schemeClr val="tx2"/>
                </a:solidFill>
                <a:latin typeface="Calibri" pitchFamily="34" charset="0"/>
                <a:cs typeface="华文楷体"/>
              </a:rPr>
              <a:t>)</a:t>
            </a:r>
          </a:p>
          <a:p>
            <a:endParaRPr lang="de-DE" altLang="zh-CN" sz="2400" dirty="0">
              <a:solidFill>
                <a:schemeClr val="tx2"/>
              </a:solidFill>
              <a:latin typeface="Calibri" pitchFamily="34" charset="0"/>
              <a:cs typeface="华文楷体"/>
            </a:endParaRPr>
          </a:p>
          <a:p>
            <a:r>
              <a:rPr lang="en-US" altLang="zh-CN" sz="2400" dirty="0">
                <a:solidFill>
                  <a:schemeClr val="tx2"/>
                </a:solidFill>
                <a:latin typeface="Calibri" pitchFamily="34" charset="0"/>
                <a:cs typeface="华文楷体"/>
              </a:rPr>
              <a:t>Appointed president on January 13, 2009</a:t>
            </a:r>
            <a:endParaRPr lang="de-DE" altLang="zh-CN" sz="2400" dirty="0">
              <a:solidFill>
                <a:schemeClr val="tx2"/>
              </a:solidFill>
              <a:latin typeface="Calibri" pitchFamily="34" charset="0"/>
              <a:cs typeface="华文楷体"/>
            </a:endParaRPr>
          </a:p>
          <a:p>
            <a:r>
              <a:rPr lang="de-DE" altLang="zh-CN" sz="2400" dirty="0" err="1">
                <a:solidFill>
                  <a:schemeClr val="tx2"/>
                </a:solidFill>
                <a:latin typeface="Calibri" pitchFamily="34" charset="0"/>
                <a:cs typeface="华文楷体"/>
              </a:rPr>
              <a:t>Previously</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President</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the</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Rig</a:t>
            </a:r>
            <a:r>
              <a:rPr lang="de-DE" altLang="zh-CN" sz="2400" dirty="0">
                <a:solidFill>
                  <a:schemeClr val="tx2"/>
                </a:solidFill>
                <a:latin typeface="Calibri" pitchFamily="34" charset="0"/>
                <a:cs typeface="华文楷体"/>
              </a:rPr>
              <a:t> Solutions Group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National </a:t>
            </a:r>
            <a:r>
              <a:rPr lang="de-DE" altLang="zh-CN" sz="2400" dirty="0" err="1">
                <a:solidFill>
                  <a:schemeClr val="tx2"/>
                </a:solidFill>
                <a:latin typeface="Calibri" pitchFamily="34" charset="0"/>
                <a:cs typeface="华文楷体"/>
              </a:rPr>
              <a:t>Oilwell</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Varco</a:t>
            </a:r>
            <a:r>
              <a:rPr lang="de-DE" altLang="zh-CN" sz="2400" dirty="0">
                <a:solidFill>
                  <a:schemeClr val="tx2"/>
                </a:solidFill>
                <a:latin typeface="Calibri" pitchFamily="34" charset="0"/>
                <a:cs typeface="华文楷体"/>
              </a:rPr>
              <a:t> in Houston</a:t>
            </a:r>
          </a:p>
          <a:p>
            <a:endParaRPr lang="de-DE" altLang="zh-CN" sz="2400" dirty="0" smtClean="0">
              <a:solidFill>
                <a:schemeClr val="tx2"/>
              </a:solidFill>
              <a:latin typeface="Calibri" pitchFamily="34" charset="0"/>
              <a:cs typeface="华文楷体"/>
            </a:endParaRPr>
          </a:p>
          <a:p>
            <a:r>
              <a:rPr lang="de-DE" altLang="zh-CN" sz="2400" dirty="0" smtClean="0">
                <a:solidFill>
                  <a:schemeClr val="tx2"/>
                </a:solidFill>
                <a:latin typeface="Calibri" pitchFamily="34" charset="0"/>
                <a:cs typeface="华文楷体"/>
              </a:rPr>
              <a:t>Mr</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Neveu</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is</a:t>
            </a:r>
            <a:r>
              <a:rPr lang="de-DE" altLang="zh-CN" sz="2400" dirty="0">
                <a:solidFill>
                  <a:schemeClr val="tx2"/>
                </a:solidFill>
                <a:latin typeface="Calibri" pitchFamily="34" charset="0"/>
                <a:cs typeface="华文楷体"/>
              </a:rPr>
              <a:t> a </a:t>
            </a:r>
            <a:r>
              <a:rPr lang="de-DE" altLang="zh-CN" sz="2400" dirty="0" err="1">
                <a:solidFill>
                  <a:schemeClr val="tx2"/>
                </a:solidFill>
                <a:latin typeface="Calibri" pitchFamily="34" charset="0"/>
                <a:cs typeface="华文楷体"/>
              </a:rPr>
              <a:t>graduate</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the</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Faculty</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Engineering </a:t>
            </a:r>
            <a:r>
              <a:rPr lang="de-DE" altLang="zh-CN" sz="2400" dirty="0" err="1">
                <a:solidFill>
                  <a:schemeClr val="tx2"/>
                </a:solidFill>
                <a:latin typeface="Calibri" pitchFamily="34" charset="0"/>
                <a:cs typeface="华文楷体"/>
              </a:rPr>
              <a:t>at</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the</a:t>
            </a:r>
            <a:r>
              <a:rPr lang="de-DE" altLang="zh-CN" sz="2400" dirty="0">
                <a:solidFill>
                  <a:schemeClr val="tx2"/>
                </a:solidFill>
                <a:latin typeface="Calibri" pitchFamily="34" charset="0"/>
                <a:cs typeface="华文楷体"/>
              </a:rPr>
              <a:t> University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Alberta. </a:t>
            </a:r>
          </a:p>
          <a:p>
            <a:r>
              <a:rPr lang="de-DE" altLang="zh-CN" sz="2400" dirty="0">
                <a:solidFill>
                  <a:schemeClr val="tx2"/>
                </a:solidFill>
                <a:latin typeface="Calibri" pitchFamily="34" charset="0"/>
                <a:cs typeface="华文楷体"/>
              </a:rPr>
              <a:t>Mr. </a:t>
            </a:r>
            <a:r>
              <a:rPr lang="de-DE" altLang="zh-CN" sz="2400" dirty="0" err="1">
                <a:solidFill>
                  <a:schemeClr val="tx2"/>
                </a:solidFill>
                <a:latin typeface="Calibri" pitchFamily="34" charset="0"/>
                <a:cs typeface="华文楷体"/>
              </a:rPr>
              <a:t>Neveu</a:t>
            </a:r>
            <a:r>
              <a:rPr lang="de-DE" altLang="zh-CN" sz="2400" dirty="0">
                <a:solidFill>
                  <a:schemeClr val="tx2"/>
                </a:solidFill>
                <a:latin typeface="Calibri" pitchFamily="34" charset="0"/>
                <a:cs typeface="华文楷体"/>
              </a:rPr>
              <a:t> also </a:t>
            </a:r>
            <a:r>
              <a:rPr lang="de-DE" altLang="zh-CN" sz="2400" dirty="0" err="1">
                <a:solidFill>
                  <a:schemeClr val="tx2"/>
                </a:solidFill>
                <a:latin typeface="Calibri" pitchFamily="34" charset="0"/>
                <a:cs typeface="华文楷体"/>
              </a:rPr>
              <a:t>serves</a:t>
            </a:r>
            <a:r>
              <a:rPr lang="de-DE" altLang="zh-CN" sz="2400" dirty="0">
                <a:solidFill>
                  <a:schemeClr val="tx2"/>
                </a:solidFill>
                <a:latin typeface="Calibri" pitchFamily="34" charset="0"/>
                <a:cs typeface="华文楷体"/>
              </a:rPr>
              <a:t> on </a:t>
            </a:r>
            <a:r>
              <a:rPr lang="de-DE" altLang="zh-CN" sz="2400" dirty="0" err="1">
                <a:solidFill>
                  <a:schemeClr val="tx2"/>
                </a:solidFill>
                <a:latin typeface="Calibri" pitchFamily="34" charset="0"/>
                <a:cs typeface="华文楷体"/>
              </a:rPr>
              <a:t>the</a:t>
            </a:r>
            <a:r>
              <a:rPr lang="de-DE" altLang="zh-CN" sz="2400" dirty="0">
                <a:solidFill>
                  <a:schemeClr val="tx2"/>
                </a:solidFill>
                <a:latin typeface="Calibri" pitchFamily="34" charset="0"/>
                <a:cs typeface="华文楷体"/>
              </a:rPr>
              <a:t> Board </a:t>
            </a:r>
            <a:r>
              <a:rPr lang="de-DE" altLang="zh-CN" sz="2400" dirty="0" err="1">
                <a:solidFill>
                  <a:schemeClr val="tx2"/>
                </a:solidFill>
                <a:latin typeface="Calibri" pitchFamily="34" charset="0"/>
                <a:cs typeface="华文楷体"/>
              </a:rPr>
              <a:t>of</a:t>
            </a:r>
            <a:r>
              <a:rPr lang="de-DE" altLang="zh-CN" sz="2400" dirty="0">
                <a:solidFill>
                  <a:schemeClr val="tx2"/>
                </a:solidFill>
                <a:latin typeface="Calibri" pitchFamily="34" charset="0"/>
                <a:cs typeface="华文楷体"/>
              </a:rPr>
              <a:t> </a:t>
            </a:r>
            <a:r>
              <a:rPr lang="de-DE" altLang="zh-CN" sz="2400" dirty="0" err="1">
                <a:solidFill>
                  <a:schemeClr val="tx2"/>
                </a:solidFill>
                <a:latin typeface="Calibri" pitchFamily="34" charset="0"/>
                <a:cs typeface="华文楷体"/>
              </a:rPr>
              <a:t>RigNet</a:t>
            </a:r>
            <a:r>
              <a:rPr lang="de-DE" altLang="zh-CN" sz="2400" dirty="0">
                <a:solidFill>
                  <a:schemeClr val="tx2"/>
                </a:solidFill>
                <a:latin typeface="Calibri" pitchFamily="34" charset="0"/>
                <a:cs typeface="华文楷体"/>
              </a:rPr>
              <a:t>.  </a:t>
            </a:r>
            <a:endParaRPr lang="en-US" altLang="zh-CN" sz="2400" dirty="0">
              <a:solidFill>
                <a:schemeClr val="tx2"/>
              </a:solidFill>
              <a:latin typeface="Calibri" pitchFamily="34" charset="0"/>
              <a:cs typeface="华文楷体"/>
            </a:endParaRPr>
          </a:p>
          <a:p>
            <a:endParaRPr lang="en-US" altLang="zh-CN" dirty="0">
              <a:solidFill>
                <a:schemeClr val="tx2"/>
              </a:solidFill>
              <a:latin typeface="Calibri" pitchFamily="34" charset="0"/>
              <a:cs typeface="华文楷体"/>
            </a:endParaRPr>
          </a:p>
        </p:txBody>
      </p:sp>
      <p:sp>
        <p:nvSpPr>
          <p:cNvPr id="4" name="TextBox 3"/>
          <p:cNvSpPr txBox="1"/>
          <p:nvPr/>
        </p:nvSpPr>
        <p:spPr>
          <a:xfrm>
            <a:off x="395536" y="3749526"/>
            <a:ext cx="2520280" cy="923330"/>
          </a:xfrm>
          <a:prstGeom prst="rect">
            <a:avLst/>
          </a:prstGeom>
          <a:noFill/>
        </p:spPr>
        <p:txBody>
          <a:bodyPr wrap="square" rtlCol="0">
            <a:spAutoFit/>
          </a:bodyPr>
          <a:lstStyle/>
          <a:p>
            <a:r>
              <a:rPr lang="de-DE" altLang="zh-CN" b="1" dirty="0" smtClean="0">
                <a:solidFill>
                  <a:schemeClr val="tx1">
                    <a:lumMod val="95000"/>
                    <a:lumOff val="5000"/>
                  </a:schemeClr>
                </a:solidFill>
                <a:latin typeface="Calibri" pitchFamily="34" charset="0"/>
                <a:cs typeface="华文楷体"/>
              </a:rPr>
              <a:t>KEVIN A. NEVEU </a:t>
            </a:r>
            <a:endParaRPr lang="en-US" altLang="zh-CN" b="1" dirty="0" smtClean="0">
              <a:solidFill>
                <a:schemeClr val="tx1">
                  <a:lumMod val="95000"/>
                  <a:lumOff val="5000"/>
                </a:schemeClr>
              </a:solidFill>
              <a:latin typeface="Calibri" pitchFamily="34" charset="0"/>
              <a:cs typeface="华文楷体"/>
            </a:endParaRPr>
          </a:p>
          <a:p>
            <a:r>
              <a:rPr lang="de-DE" altLang="zh-CN" i="1" dirty="0" err="1" smtClean="0">
                <a:solidFill>
                  <a:schemeClr val="tx1">
                    <a:lumMod val="95000"/>
                    <a:lumOff val="5000"/>
                  </a:schemeClr>
                </a:solidFill>
                <a:latin typeface="Calibri" pitchFamily="34" charset="0"/>
                <a:cs typeface="华文楷体"/>
              </a:rPr>
              <a:t>President</a:t>
            </a:r>
            <a:r>
              <a:rPr lang="de-DE" altLang="zh-CN" i="1" dirty="0" smtClean="0">
                <a:solidFill>
                  <a:schemeClr val="tx1">
                    <a:lumMod val="95000"/>
                    <a:lumOff val="5000"/>
                  </a:schemeClr>
                </a:solidFill>
                <a:latin typeface="Calibri" pitchFamily="34" charset="0"/>
                <a:cs typeface="华文楷体"/>
              </a:rPr>
              <a:t> &amp; </a:t>
            </a:r>
            <a:r>
              <a:rPr lang="de-DE" altLang="zh-CN" i="1" dirty="0" err="1" smtClean="0">
                <a:solidFill>
                  <a:schemeClr val="tx1">
                    <a:lumMod val="95000"/>
                    <a:lumOff val="5000"/>
                  </a:schemeClr>
                </a:solidFill>
                <a:latin typeface="Calibri" pitchFamily="34" charset="0"/>
                <a:cs typeface="华文楷体"/>
              </a:rPr>
              <a:t>Chief</a:t>
            </a:r>
            <a:r>
              <a:rPr lang="de-DE" altLang="zh-CN" i="1" dirty="0" smtClean="0">
                <a:solidFill>
                  <a:schemeClr val="tx1">
                    <a:lumMod val="95000"/>
                    <a:lumOff val="5000"/>
                  </a:schemeClr>
                </a:solidFill>
                <a:latin typeface="Calibri" pitchFamily="34" charset="0"/>
                <a:cs typeface="华文楷体"/>
              </a:rPr>
              <a:t> Executive Officer</a:t>
            </a:r>
            <a:endParaRPr lang="en-CA" dirty="0">
              <a:solidFill>
                <a:schemeClr val="tx1">
                  <a:lumMod val="95000"/>
                  <a:lumOff val="5000"/>
                </a:schemeClr>
              </a:solidFill>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3778781"/>
            <a:ext cx="2520280" cy="923330"/>
          </a:xfrm>
          <a:prstGeom prst="rect">
            <a:avLst/>
          </a:prstGeom>
          <a:noFill/>
        </p:spPr>
        <p:txBody>
          <a:bodyPr wrap="square" rtlCol="0">
            <a:spAutoFit/>
          </a:bodyPr>
          <a:lstStyle/>
          <a:p>
            <a:r>
              <a:rPr lang="en-CA" altLang="zh-CN" b="1" dirty="0" smtClean="0">
                <a:solidFill>
                  <a:schemeClr val="tx1">
                    <a:lumMod val="95000"/>
                    <a:lumOff val="5000"/>
                  </a:schemeClr>
                </a:solidFill>
                <a:latin typeface="Calibri" pitchFamily="34" charset="0"/>
                <a:cs typeface="华文楷体"/>
              </a:rPr>
              <a:t>Rob McNally</a:t>
            </a:r>
            <a:endParaRPr lang="en-US" altLang="zh-CN" b="1" dirty="0" smtClean="0">
              <a:solidFill>
                <a:schemeClr val="tx1">
                  <a:lumMod val="95000"/>
                  <a:lumOff val="5000"/>
                </a:schemeClr>
              </a:solidFill>
              <a:latin typeface="Calibri" pitchFamily="34" charset="0"/>
              <a:cs typeface="华文楷体"/>
            </a:endParaRPr>
          </a:p>
          <a:p>
            <a:r>
              <a:rPr lang="en-CA" i="1" dirty="0" smtClean="0"/>
              <a:t>Executive Vice President &amp; Chief Financial Officer</a:t>
            </a:r>
            <a:endParaRPr lang="en-CA" dirty="0">
              <a:solidFill>
                <a:schemeClr val="tx1">
                  <a:lumMod val="95000"/>
                  <a:lumOff val="5000"/>
                </a:schemeClr>
              </a:solidFill>
            </a:endParaRPr>
          </a:p>
        </p:txBody>
      </p:sp>
      <p:sp>
        <p:nvSpPr>
          <p:cNvPr id="3" name="TextBox 2"/>
          <p:cNvSpPr txBox="1">
            <a:spLocks noChangeArrowheads="1"/>
          </p:cNvSpPr>
          <p:nvPr/>
        </p:nvSpPr>
        <p:spPr bwMode="auto">
          <a:xfrm>
            <a:off x="2915816" y="1114485"/>
            <a:ext cx="5272608" cy="4524315"/>
          </a:xfrm>
          <a:prstGeom prst="rect">
            <a:avLst/>
          </a:prstGeom>
          <a:noFill/>
          <a:ln w="9525">
            <a:noFill/>
            <a:miter lim="800000"/>
            <a:headEnd/>
            <a:tailEnd/>
          </a:ln>
        </p:spPr>
        <p:txBody>
          <a:bodyPr wrap="square">
            <a:spAutoFit/>
          </a:bodyPr>
          <a:lstStyle/>
          <a:p>
            <a:r>
              <a:rPr lang="en-CA" sz="2400" dirty="0" smtClean="0">
                <a:solidFill>
                  <a:schemeClr val="tx2"/>
                </a:solidFill>
              </a:rPr>
              <a:t>60 years old. </a:t>
            </a:r>
            <a:r>
              <a:rPr lang="en-CA" sz="2400" dirty="0">
                <a:solidFill>
                  <a:schemeClr val="tx2"/>
                </a:solidFill>
              </a:rPr>
              <a:t>M</a:t>
            </a:r>
            <a:r>
              <a:rPr lang="en-CA" sz="2400" dirty="0" smtClean="0">
                <a:solidFill>
                  <a:schemeClr val="tx2"/>
                </a:solidFill>
              </a:rPr>
              <a:t>ost recently President and Chief Executive Officer of BCR Group of Companies from 2001 to 2004</a:t>
            </a:r>
            <a:endParaRPr lang="en-CA" altLang="zh-CN" sz="2400" dirty="0">
              <a:solidFill>
                <a:schemeClr val="tx2"/>
              </a:solidFill>
              <a:cs typeface="华文楷体"/>
            </a:endParaRPr>
          </a:p>
          <a:p>
            <a:endParaRPr lang="en-US" altLang="zh-CN" sz="2400" dirty="0" smtClean="0">
              <a:solidFill>
                <a:schemeClr val="tx2"/>
              </a:solidFill>
              <a:cs typeface="华文楷体"/>
            </a:endParaRPr>
          </a:p>
          <a:p>
            <a:r>
              <a:rPr lang="en-CA" sz="2400" dirty="0" smtClean="0">
                <a:solidFill>
                  <a:schemeClr val="tx2"/>
                </a:solidFill>
              </a:rPr>
              <a:t>1999 – 2001: Executive Vice President at MacMillan </a:t>
            </a:r>
            <a:r>
              <a:rPr lang="en-CA" sz="2400" dirty="0" err="1" smtClean="0">
                <a:solidFill>
                  <a:schemeClr val="tx2"/>
                </a:solidFill>
              </a:rPr>
              <a:t>Bloedel</a:t>
            </a:r>
            <a:r>
              <a:rPr lang="en-CA" sz="2400" dirty="0" smtClean="0">
                <a:solidFill>
                  <a:schemeClr val="tx2"/>
                </a:solidFill>
              </a:rPr>
              <a:t> Limited</a:t>
            </a:r>
          </a:p>
          <a:p>
            <a:endParaRPr lang="en-CA" altLang="zh-CN" sz="2400" dirty="0">
              <a:solidFill>
                <a:schemeClr val="tx2"/>
              </a:solidFill>
              <a:cs typeface="华文楷体"/>
            </a:endParaRPr>
          </a:p>
          <a:p>
            <a:r>
              <a:rPr lang="en-CA" sz="2400" dirty="0" smtClean="0">
                <a:solidFill>
                  <a:schemeClr val="tx2"/>
                </a:solidFill>
              </a:rPr>
              <a:t>1998 – 1999: President and Chief Executive Officer of PTI Group Inc</a:t>
            </a:r>
          </a:p>
          <a:p>
            <a:endParaRPr lang="en-CA" altLang="zh-CN" sz="2400" dirty="0">
              <a:solidFill>
                <a:schemeClr val="tx2"/>
              </a:solidFill>
              <a:cs typeface="华文楷体"/>
            </a:endParaRPr>
          </a:p>
          <a:p>
            <a:r>
              <a:rPr lang="en-CA" sz="2400" dirty="0" smtClean="0">
                <a:solidFill>
                  <a:schemeClr val="tx2"/>
                </a:solidFill>
              </a:rPr>
              <a:t>1994 – 1998: Chief Executive Officer of </a:t>
            </a:r>
            <a:r>
              <a:rPr lang="en-CA" sz="2400" dirty="0" err="1" smtClean="0">
                <a:solidFill>
                  <a:schemeClr val="tx2"/>
                </a:solidFill>
              </a:rPr>
              <a:t>Dreco</a:t>
            </a:r>
            <a:r>
              <a:rPr lang="en-CA" sz="2400" dirty="0" smtClean="0">
                <a:solidFill>
                  <a:schemeClr val="tx2"/>
                </a:solidFill>
              </a:rPr>
              <a:t> Energy Services Ltd</a:t>
            </a:r>
            <a:endParaRPr lang="en-US" altLang="zh-CN" sz="2400" dirty="0" smtClean="0">
              <a:solidFill>
                <a:schemeClr val="tx2"/>
              </a:solidFill>
              <a:cs typeface="华文楷体"/>
            </a:endParaRPr>
          </a:p>
        </p:txBody>
      </p:sp>
      <p:pic>
        <p:nvPicPr>
          <p:cNvPr id="32770" name="Picture 2"/>
          <p:cNvPicPr>
            <a:picLocks noChangeAspect="1" noChangeArrowheads="1"/>
          </p:cNvPicPr>
          <p:nvPr/>
        </p:nvPicPr>
        <p:blipFill>
          <a:blip r:embed="rId3" cstate="print"/>
          <a:srcRect/>
          <a:stretch>
            <a:fillRect/>
          </a:stretch>
        </p:blipFill>
        <p:spPr bwMode="auto">
          <a:xfrm>
            <a:off x="467544" y="1114485"/>
            <a:ext cx="2448272"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3794641"/>
            <a:ext cx="2520280" cy="923330"/>
          </a:xfrm>
          <a:prstGeom prst="rect">
            <a:avLst/>
          </a:prstGeom>
          <a:noFill/>
        </p:spPr>
        <p:txBody>
          <a:bodyPr wrap="square" rtlCol="0">
            <a:spAutoFit/>
          </a:bodyPr>
          <a:lstStyle/>
          <a:p>
            <a:r>
              <a:rPr lang="en-CA" altLang="zh-CN" b="1" dirty="0" smtClean="0">
                <a:solidFill>
                  <a:schemeClr val="tx1">
                    <a:lumMod val="95000"/>
                    <a:lumOff val="5000"/>
                  </a:schemeClr>
                </a:solidFill>
                <a:latin typeface="Calibri" pitchFamily="34" charset="0"/>
                <a:cs typeface="华文楷体"/>
              </a:rPr>
              <a:t>Rob McNally</a:t>
            </a:r>
            <a:endParaRPr lang="en-US" altLang="zh-CN" b="1" dirty="0" smtClean="0">
              <a:solidFill>
                <a:schemeClr val="tx1">
                  <a:lumMod val="95000"/>
                  <a:lumOff val="5000"/>
                </a:schemeClr>
              </a:solidFill>
              <a:latin typeface="Calibri" pitchFamily="34" charset="0"/>
              <a:cs typeface="华文楷体"/>
            </a:endParaRPr>
          </a:p>
          <a:p>
            <a:r>
              <a:rPr lang="en-CA" i="1" dirty="0" smtClean="0"/>
              <a:t>Executive Vice President &amp; Chief Financial Officer</a:t>
            </a:r>
            <a:endParaRPr lang="en-CA" dirty="0">
              <a:solidFill>
                <a:schemeClr val="tx1">
                  <a:lumMod val="95000"/>
                  <a:lumOff val="5000"/>
                </a:schemeClr>
              </a:solidFill>
            </a:endParaRPr>
          </a:p>
        </p:txBody>
      </p:sp>
      <p:sp>
        <p:nvSpPr>
          <p:cNvPr id="3" name="TextBox 2"/>
          <p:cNvSpPr txBox="1">
            <a:spLocks noChangeArrowheads="1"/>
          </p:cNvSpPr>
          <p:nvPr/>
        </p:nvSpPr>
        <p:spPr bwMode="auto">
          <a:xfrm>
            <a:off x="3203848" y="1202353"/>
            <a:ext cx="5272608" cy="4893647"/>
          </a:xfrm>
          <a:prstGeom prst="rect">
            <a:avLst/>
          </a:prstGeom>
          <a:noFill/>
          <a:ln w="9525">
            <a:noFill/>
            <a:miter lim="800000"/>
            <a:headEnd/>
            <a:tailEnd/>
          </a:ln>
        </p:spPr>
        <p:txBody>
          <a:bodyPr wrap="square">
            <a:spAutoFit/>
          </a:bodyPr>
          <a:lstStyle/>
          <a:p>
            <a:r>
              <a:rPr lang="en-CA" sz="2400" dirty="0">
                <a:solidFill>
                  <a:schemeClr val="tx2"/>
                </a:solidFill>
              </a:rPr>
              <a:t>H</a:t>
            </a:r>
            <a:r>
              <a:rPr lang="en-CA" sz="2400" dirty="0" smtClean="0">
                <a:solidFill>
                  <a:schemeClr val="tx2"/>
                </a:solidFill>
              </a:rPr>
              <a:t>as over 16 years in the oilfield services industry. </a:t>
            </a:r>
            <a:r>
              <a:rPr lang="en-CA" sz="2400" dirty="0">
                <a:solidFill>
                  <a:schemeClr val="tx2"/>
                </a:solidFill>
              </a:rPr>
              <a:t>P</a:t>
            </a:r>
            <a:r>
              <a:rPr lang="en-CA" sz="2400" dirty="0" smtClean="0">
                <a:solidFill>
                  <a:schemeClr val="tx2"/>
                </a:solidFill>
              </a:rPr>
              <a:t>reviously CEO of </a:t>
            </a:r>
            <a:r>
              <a:rPr lang="en-CA" sz="2400" dirty="0" err="1" smtClean="0">
                <a:solidFill>
                  <a:schemeClr val="tx2"/>
                </a:solidFill>
              </a:rPr>
              <a:t>Dalbo</a:t>
            </a:r>
            <a:r>
              <a:rPr lang="en-CA" sz="2400" dirty="0" smtClean="0">
                <a:solidFill>
                  <a:schemeClr val="tx2"/>
                </a:solidFill>
              </a:rPr>
              <a:t> Holdings, a Utah based oilfield service company, and Executive Vice President of Finance and Operations and a member of the board of directors for Warrior Energy Services Corporation</a:t>
            </a:r>
            <a:endParaRPr lang="en-CA" altLang="zh-CN" sz="2400" dirty="0">
              <a:solidFill>
                <a:schemeClr val="tx2"/>
              </a:solidFill>
              <a:cs typeface="华文楷体"/>
            </a:endParaRPr>
          </a:p>
          <a:p>
            <a:endParaRPr lang="en-US" altLang="zh-CN" sz="2400" dirty="0" smtClean="0">
              <a:solidFill>
                <a:schemeClr val="tx2"/>
              </a:solidFill>
              <a:cs typeface="华文楷体"/>
            </a:endParaRPr>
          </a:p>
          <a:p>
            <a:r>
              <a:rPr lang="en-CA" sz="2400" dirty="0">
                <a:solidFill>
                  <a:schemeClr val="tx2"/>
                </a:solidFill>
              </a:rPr>
              <a:t>I</a:t>
            </a:r>
            <a:r>
              <a:rPr lang="en-CA" sz="2400" dirty="0" smtClean="0">
                <a:solidFill>
                  <a:schemeClr val="tx2"/>
                </a:solidFill>
              </a:rPr>
              <a:t>nvestment banker with Simmons &amp; Company International for six years, primarily working with oil service companies on mergers and acquisitions and capital markets transactions</a:t>
            </a:r>
            <a:endParaRPr lang="en-CA" altLang="zh-CN" sz="2400" dirty="0">
              <a:solidFill>
                <a:schemeClr val="tx2"/>
              </a:solidFill>
              <a:cs typeface="华文楷体"/>
            </a:endParaRPr>
          </a:p>
        </p:txBody>
      </p:sp>
      <p:pic>
        <p:nvPicPr>
          <p:cNvPr id="31746" name="Picture 2"/>
          <p:cNvPicPr>
            <a:picLocks noChangeAspect="1" noChangeArrowheads="1"/>
          </p:cNvPicPr>
          <p:nvPr/>
        </p:nvPicPr>
        <p:blipFill>
          <a:blip r:embed="rId3" cstate="print"/>
          <a:srcRect/>
          <a:stretch>
            <a:fillRect/>
          </a:stretch>
        </p:blipFill>
        <p:spPr bwMode="auto">
          <a:xfrm>
            <a:off x="539552" y="1202353"/>
            <a:ext cx="2376264"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536" y="3813785"/>
            <a:ext cx="2520280" cy="923330"/>
          </a:xfrm>
          <a:prstGeom prst="rect">
            <a:avLst/>
          </a:prstGeom>
          <a:noFill/>
        </p:spPr>
        <p:txBody>
          <a:bodyPr wrap="square" rtlCol="0">
            <a:spAutoFit/>
          </a:bodyPr>
          <a:lstStyle/>
          <a:p>
            <a:r>
              <a:rPr lang="en-CA" altLang="zh-CN" b="1" dirty="0" smtClean="0">
                <a:solidFill>
                  <a:schemeClr val="tx1">
                    <a:lumMod val="95000"/>
                    <a:lumOff val="5000"/>
                  </a:schemeClr>
                </a:solidFill>
                <a:latin typeface="Calibri" pitchFamily="34" charset="0"/>
                <a:cs typeface="华文楷体"/>
              </a:rPr>
              <a:t>Doug Strong</a:t>
            </a:r>
            <a:endParaRPr lang="en-US" altLang="zh-CN" b="1" dirty="0" smtClean="0">
              <a:solidFill>
                <a:schemeClr val="tx1">
                  <a:lumMod val="95000"/>
                  <a:lumOff val="5000"/>
                </a:schemeClr>
              </a:solidFill>
              <a:latin typeface="Calibri" pitchFamily="34" charset="0"/>
              <a:cs typeface="华文楷体"/>
            </a:endParaRPr>
          </a:p>
          <a:p>
            <a:r>
              <a:rPr lang="en-CA" i="1" dirty="0" smtClean="0"/>
              <a:t>President, Completion and Production Services</a:t>
            </a:r>
            <a:endParaRPr lang="en-CA" dirty="0">
              <a:solidFill>
                <a:schemeClr val="tx1">
                  <a:lumMod val="95000"/>
                  <a:lumOff val="5000"/>
                </a:schemeClr>
              </a:solidFill>
            </a:endParaRPr>
          </a:p>
        </p:txBody>
      </p:sp>
      <p:sp>
        <p:nvSpPr>
          <p:cNvPr id="3" name="TextBox 2"/>
          <p:cNvSpPr txBox="1">
            <a:spLocks noChangeArrowheads="1"/>
          </p:cNvSpPr>
          <p:nvPr/>
        </p:nvSpPr>
        <p:spPr bwMode="auto">
          <a:xfrm>
            <a:off x="3203848" y="1149489"/>
            <a:ext cx="5272608" cy="4524315"/>
          </a:xfrm>
          <a:prstGeom prst="rect">
            <a:avLst/>
          </a:prstGeom>
          <a:noFill/>
          <a:ln w="9525">
            <a:noFill/>
            <a:miter lim="800000"/>
            <a:headEnd/>
            <a:tailEnd/>
          </a:ln>
        </p:spPr>
        <p:txBody>
          <a:bodyPr wrap="square">
            <a:spAutoFit/>
          </a:bodyPr>
          <a:lstStyle/>
          <a:p>
            <a:r>
              <a:rPr lang="en-CA" sz="2400" dirty="0" smtClean="0">
                <a:solidFill>
                  <a:schemeClr val="tx2"/>
                </a:solidFill>
              </a:rPr>
              <a:t>Appointed President, Completion and Production Services in July 2010, and has over 25 years experience in the oilfield services industry</a:t>
            </a:r>
            <a:endParaRPr lang="en-CA" altLang="zh-CN" sz="2400" dirty="0" smtClean="0">
              <a:solidFill>
                <a:schemeClr val="tx2"/>
              </a:solidFill>
              <a:cs typeface="华文楷体"/>
            </a:endParaRPr>
          </a:p>
          <a:p>
            <a:r>
              <a:rPr lang="en-CA" altLang="zh-CN" sz="2400" dirty="0" smtClean="0">
                <a:solidFill>
                  <a:schemeClr val="tx2"/>
                </a:solidFill>
                <a:cs typeface="华文楷体"/>
              </a:rPr>
              <a:t>1982 – </a:t>
            </a:r>
            <a:r>
              <a:rPr lang="en-CA" sz="2400" dirty="0" smtClean="0">
                <a:solidFill>
                  <a:schemeClr val="tx2"/>
                </a:solidFill>
              </a:rPr>
              <a:t>Bachelor of Commerce degree from the University of Calgary</a:t>
            </a:r>
            <a:endParaRPr lang="en-CA" altLang="zh-CN" sz="2400" dirty="0" smtClean="0">
              <a:solidFill>
                <a:schemeClr val="tx2"/>
              </a:solidFill>
              <a:cs typeface="华文楷体"/>
            </a:endParaRPr>
          </a:p>
          <a:p>
            <a:r>
              <a:rPr lang="en-US" altLang="zh-CN" sz="2400" dirty="0" smtClean="0">
                <a:solidFill>
                  <a:schemeClr val="tx2"/>
                </a:solidFill>
                <a:cs typeface="华文楷体"/>
              </a:rPr>
              <a:t>1994 – </a:t>
            </a:r>
            <a:r>
              <a:rPr lang="en-CA" altLang="zh-CN" sz="2400" dirty="0" smtClean="0">
                <a:solidFill>
                  <a:schemeClr val="tx2"/>
                </a:solidFill>
                <a:cs typeface="华文楷体"/>
              </a:rPr>
              <a:t>Joined </a:t>
            </a:r>
            <a:r>
              <a:rPr lang="en-CA" sz="2400" dirty="0" smtClean="0">
                <a:solidFill>
                  <a:schemeClr val="tx2"/>
                </a:solidFill>
              </a:rPr>
              <a:t>Cactus Drilling as Controller. Cactus was acquired by Precision in 1997.</a:t>
            </a:r>
            <a:endParaRPr lang="en-CA" altLang="zh-CN" sz="2400" dirty="0" smtClean="0">
              <a:solidFill>
                <a:schemeClr val="tx2"/>
              </a:solidFill>
              <a:cs typeface="华文楷体"/>
            </a:endParaRPr>
          </a:p>
          <a:p>
            <a:r>
              <a:rPr lang="en-CA" altLang="zh-CN" sz="2400" dirty="0" smtClean="0">
                <a:solidFill>
                  <a:schemeClr val="tx2"/>
                </a:solidFill>
                <a:cs typeface="华文楷体"/>
              </a:rPr>
              <a:t>2005 – </a:t>
            </a:r>
            <a:r>
              <a:rPr lang="en-CA" sz="2400" dirty="0" smtClean="0">
                <a:solidFill>
                  <a:schemeClr val="tx2"/>
                </a:solidFill>
              </a:rPr>
              <a:t>Chief Financial Officer</a:t>
            </a:r>
            <a:endParaRPr lang="en-CA" altLang="zh-CN" sz="2400" dirty="0" smtClean="0">
              <a:solidFill>
                <a:schemeClr val="tx2"/>
              </a:solidFill>
              <a:cs typeface="华文楷体"/>
            </a:endParaRPr>
          </a:p>
          <a:p>
            <a:endParaRPr lang="en-CA" altLang="zh-CN" sz="2400" dirty="0">
              <a:solidFill>
                <a:schemeClr val="tx2"/>
              </a:solidFill>
              <a:cs typeface="华文楷体"/>
            </a:endParaRPr>
          </a:p>
          <a:p>
            <a:r>
              <a:rPr lang="en-CA" sz="2400" dirty="0" smtClean="0">
                <a:solidFill>
                  <a:schemeClr val="tx2"/>
                </a:solidFill>
              </a:rPr>
              <a:t>Mr. Strong is a Chartered Accountant</a:t>
            </a:r>
            <a:endParaRPr lang="en-US" altLang="zh-CN" sz="2400" dirty="0">
              <a:solidFill>
                <a:schemeClr val="tx2"/>
              </a:solidFill>
              <a:cs typeface="华文楷体"/>
            </a:endParaRPr>
          </a:p>
        </p:txBody>
      </p:sp>
      <p:pic>
        <p:nvPicPr>
          <p:cNvPr id="30722" name="Picture 2"/>
          <p:cNvPicPr>
            <a:picLocks noChangeAspect="1" noChangeArrowheads="1"/>
          </p:cNvPicPr>
          <p:nvPr/>
        </p:nvPicPr>
        <p:blipFill>
          <a:blip r:embed="rId3" cstate="print"/>
          <a:srcRect/>
          <a:stretch>
            <a:fillRect/>
          </a:stretch>
        </p:blipFill>
        <p:spPr bwMode="auto">
          <a:xfrm>
            <a:off x="467544" y="1077481"/>
            <a:ext cx="2448272"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467544" y="1179016"/>
            <a:ext cx="2448272" cy="2448272"/>
          </a:xfrm>
          <a:prstGeom prst="rect">
            <a:avLst/>
          </a:prstGeom>
          <a:noFill/>
          <a:ln w="9525">
            <a:noFill/>
            <a:miter lim="800000"/>
            <a:headEnd/>
            <a:tailEnd/>
          </a:ln>
        </p:spPr>
      </p:pic>
      <p:sp>
        <p:nvSpPr>
          <p:cNvPr id="5" name="TextBox 4"/>
          <p:cNvSpPr txBox="1"/>
          <p:nvPr/>
        </p:nvSpPr>
        <p:spPr>
          <a:xfrm>
            <a:off x="467544" y="3915320"/>
            <a:ext cx="2520280" cy="923330"/>
          </a:xfrm>
          <a:prstGeom prst="rect">
            <a:avLst/>
          </a:prstGeom>
          <a:noFill/>
        </p:spPr>
        <p:txBody>
          <a:bodyPr wrap="square" rtlCol="0">
            <a:spAutoFit/>
          </a:bodyPr>
          <a:lstStyle/>
          <a:p>
            <a:r>
              <a:rPr lang="de-DE" altLang="zh-CN" b="1" dirty="0" smtClean="0">
                <a:solidFill>
                  <a:schemeClr val="tx1">
                    <a:lumMod val="95000"/>
                    <a:lumOff val="5000"/>
                  </a:schemeClr>
                </a:solidFill>
                <a:latin typeface="Calibri" pitchFamily="34" charset="0"/>
                <a:cs typeface="华文楷体"/>
              </a:rPr>
              <a:t>Gene Stahl</a:t>
            </a:r>
          </a:p>
          <a:p>
            <a:r>
              <a:rPr lang="en-CA" i="1" dirty="0" smtClean="0"/>
              <a:t>President, Drilling Operations</a:t>
            </a:r>
            <a:endParaRPr lang="en-US" altLang="zh-CN" i="1" dirty="0" smtClean="0">
              <a:solidFill>
                <a:schemeClr val="tx1">
                  <a:lumMod val="95000"/>
                  <a:lumOff val="5000"/>
                </a:schemeClr>
              </a:solidFill>
              <a:latin typeface="Calibri" pitchFamily="34" charset="0"/>
              <a:cs typeface="华文楷体"/>
            </a:endParaRPr>
          </a:p>
        </p:txBody>
      </p:sp>
      <p:sp>
        <p:nvSpPr>
          <p:cNvPr id="6" name="TextBox 5"/>
          <p:cNvSpPr txBox="1">
            <a:spLocks noChangeArrowheads="1"/>
          </p:cNvSpPr>
          <p:nvPr/>
        </p:nvSpPr>
        <p:spPr bwMode="auto">
          <a:xfrm>
            <a:off x="3203848" y="1179016"/>
            <a:ext cx="5272608" cy="4154984"/>
          </a:xfrm>
          <a:prstGeom prst="rect">
            <a:avLst/>
          </a:prstGeom>
          <a:noFill/>
          <a:ln w="9525">
            <a:noFill/>
            <a:miter lim="800000"/>
            <a:headEnd/>
            <a:tailEnd/>
          </a:ln>
        </p:spPr>
        <p:txBody>
          <a:bodyPr wrap="square">
            <a:spAutoFit/>
          </a:bodyPr>
          <a:lstStyle/>
          <a:p>
            <a:r>
              <a:rPr lang="en-CA" sz="2400" dirty="0" smtClean="0">
                <a:solidFill>
                  <a:schemeClr val="tx2"/>
                </a:solidFill>
              </a:rPr>
              <a:t>Began his career with Precision in 1993 on the drilling rigs in Southern Alberta; In 1996, joined Precision full-time in field sales.</a:t>
            </a:r>
          </a:p>
          <a:p>
            <a:endParaRPr lang="en-CA" altLang="zh-CN" sz="2400" dirty="0">
              <a:solidFill>
                <a:schemeClr val="tx2"/>
              </a:solidFill>
              <a:cs typeface="华文楷体"/>
            </a:endParaRPr>
          </a:p>
          <a:p>
            <a:r>
              <a:rPr lang="en-CA" altLang="zh-CN" sz="2400" dirty="0" smtClean="0">
                <a:solidFill>
                  <a:schemeClr val="tx2"/>
                </a:solidFill>
                <a:cs typeface="华文楷体"/>
              </a:rPr>
              <a:t>2003 – Vice President of Rental Division</a:t>
            </a:r>
          </a:p>
          <a:p>
            <a:endParaRPr lang="en-CA" altLang="zh-CN" sz="2400" dirty="0">
              <a:solidFill>
                <a:schemeClr val="tx2"/>
              </a:solidFill>
              <a:cs typeface="华文楷体"/>
            </a:endParaRPr>
          </a:p>
          <a:p>
            <a:r>
              <a:rPr lang="en-US" altLang="zh-CN" sz="2400" dirty="0" smtClean="0">
                <a:solidFill>
                  <a:schemeClr val="tx2"/>
                </a:solidFill>
                <a:cs typeface="华文楷体"/>
              </a:rPr>
              <a:t>2005 – </a:t>
            </a:r>
            <a:r>
              <a:rPr lang="en-CA" sz="2400" dirty="0" smtClean="0">
                <a:solidFill>
                  <a:schemeClr val="tx2"/>
                </a:solidFill>
              </a:rPr>
              <a:t>President and Chief Operating Officer of Precision</a:t>
            </a:r>
          </a:p>
          <a:p>
            <a:endParaRPr lang="en-CA" altLang="zh-CN" sz="2400" dirty="0">
              <a:solidFill>
                <a:schemeClr val="tx2"/>
              </a:solidFill>
              <a:cs typeface="华文楷体"/>
            </a:endParaRPr>
          </a:p>
          <a:p>
            <a:r>
              <a:rPr lang="en-CA" altLang="zh-CN" sz="2400" dirty="0" smtClean="0">
                <a:solidFill>
                  <a:schemeClr val="tx2"/>
                </a:solidFill>
                <a:cs typeface="华文楷体"/>
              </a:rPr>
              <a:t>2009 – current position </a:t>
            </a:r>
            <a:endParaRPr lang="en-US" altLang="zh-CN" sz="2400" dirty="0">
              <a:solidFill>
                <a:schemeClr val="tx2"/>
              </a:solidFill>
              <a:cs typeface="华文楷体"/>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Company Performance</a:t>
            </a:r>
            <a:endParaRPr lang="en-CA"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5362" name="Picture 2"/>
          <p:cNvPicPr>
            <a:picLocks noChangeAspect="1" noChangeArrowheads="1"/>
          </p:cNvPicPr>
          <p:nvPr/>
        </p:nvPicPr>
        <p:blipFill>
          <a:blip r:embed="rId3" cstate="print"/>
          <a:srcRect/>
          <a:stretch>
            <a:fillRect/>
          </a:stretch>
        </p:blipFill>
        <p:spPr bwMode="auto">
          <a:xfrm>
            <a:off x="395536" y="260648"/>
            <a:ext cx="8280920" cy="6264696"/>
          </a:xfrm>
          <a:prstGeom prst="rect">
            <a:avLst/>
          </a:prstGeom>
          <a:noFill/>
          <a:ln w="9525">
            <a:noFill/>
            <a:miter lim="800000"/>
            <a:headEnd/>
            <a:tailEnd/>
          </a:ln>
        </p:spPr>
      </p:pic>
      <p:sp>
        <p:nvSpPr>
          <p:cNvPr id="5" name="Rectangle 4"/>
          <p:cNvSpPr/>
          <p:nvPr/>
        </p:nvSpPr>
        <p:spPr>
          <a:xfrm>
            <a:off x="5076056" y="1412776"/>
            <a:ext cx="3528392" cy="64807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148064" y="4509120"/>
            <a:ext cx="3528392" cy="35165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148064" y="6165304"/>
            <a:ext cx="3528392" cy="35165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3" cstate="print"/>
          <a:srcRect/>
          <a:stretch>
            <a:fillRect/>
          </a:stretch>
        </p:blipFill>
        <p:spPr bwMode="auto">
          <a:xfrm>
            <a:off x="395536" y="332656"/>
            <a:ext cx="8229600" cy="5328592"/>
          </a:xfrm>
          <a:prstGeom prst="rect">
            <a:avLst/>
          </a:prstGeom>
          <a:noFill/>
          <a:ln w="9525">
            <a:noFill/>
            <a:miter lim="800000"/>
            <a:headEnd/>
            <a:tailEnd/>
          </a:ln>
        </p:spPr>
      </p:pic>
      <p:sp>
        <p:nvSpPr>
          <p:cNvPr id="5" name="Rectangle 4"/>
          <p:cNvSpPr/>
          <p:nvPr/>
        </p:nvSpPr>
        <p:spPr>
          <a:xfrm>
            <a:off x="3347864" y="1916832"/>
            <a:ext cx="5112568" cy="28803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347864" y="4149080"/>
            <a:ext cx="5112568" cy="28803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467544" y="5733256"/>
            <a:ext cx="8208912" cy="830997"/>
          </a:xfrm>
          <a:prstGeom prst="rect">
            <a:avLst/>
          </a:prstGeom>
          <a:noFill/>
        </p:spPr>
        <p:txBody>
          <a:bodyPr wrap="square" rtlCol="0">
            <a:spAutoFit/>
          </a:bodyPr>
          <a:lstStyle/>
          <a:p>
            <a:r>
              <a:rPr lang="en-CA" sz="2400" b="1" dirty="0" smtClean="0"/>
              <a:t>Q3 and Q4 have seen improvement in 2010. The low net earning was explained by the abnormal earning in Q2 2010</a:t>
            </a:r>
            <a:endParaRPr lang="en-CA" sz="2400" b="1"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3" cstate="print"/>
          <a:srcRect/>
          <a:stretch>
            <a:fillRect/>
          </a:stretch>
        </p:blipFill>
        <p:spPr bwMode="auto">
          <a:xfrm>
            <a:off x="179512" y="260648"/>
            <a:ext cx="8568952" cy="5472608"/>
          </a:xfrm>
          <a:prstGeom prst="rect">
            <a:avLst/>
          </a:prstGeom>
          <a:noFill/>
          <a:ln w="9525">
            <a:noFill/>
            <a:miter lim="800000"/>
            <a:headEnd/>
            <a:tailEnd/>
          </a:ln>
        </p:spPr>
      </p:pic>
      <p:sp>
        <p:nvSpPr>
          <p:cNvPr id="5" name="Rectangle 4"/>
          <p:cNvSpPr/>
          <p:nvPr/>
        </p:nvSpPr>
        <p:spPr>
          <a:xfrm>
            <a:off x="3347864" y="4293096"/>
            <a:ext cx="3384376" cy="50405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347864" y="3501008"/>
            <a:ext cx="3384376" cy="50405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467544" y="5877272"/>
            <a:ext cx="8208912" cy="830997"/>
          </a:xfrm>
          <a:prstGeom prst="rect">
            <a:avLst/>
          </a:prstGeom>
          <a:noFill/>
        </p:spPr>
        <p:txBody>
          <a:bodyPr wrap="square" rtlCol="0">
            <a:spAutoFit/>
          </a:bodyPr>
          <a:lstStyle/>
          <a:p>
            <a:r>
              <a:rPr lang="en-CA" sz="2400" dirty="0"/>
              <a:t>I</a:t>
            </a:r>
            <a:r>
              <a:rPr lang="en-CA" sz="2400" dirty="0" smtClean="0"/>
              <a:t>ncrease in </a:t>
            </a:r>
            <a:r>
              <a:rPr lang="en-CA" sz="2400" b="1" dirty="0" smtClean="0"/>
              <a:t>utilization days </a:t>
            </a:r>
            <a:r>
              <a:rPr lang="en-CA" sz="2400" b="1" dirty="0" smtClean="0">
                <a:solidFill>
                  <a:srgbClr val="FF0000"/>
                </a:solidFill>
              </a:rPr>
              <a:t>vs</a:t>
            </a:r>
            <a:r>
              <a:rPr lang="en-CA" sz="2400" dirty="0" smtClean="0"/>
              <a:t>. </a:t>
            </a:r>
          </a:p>
          <a:p>
            <a:r>
              <a:rPr lang="en-CA" sz="2400" dirty="0"/>
              <a:t>D</a:t>
            </a:r>
            <a:r>
              <a:rPr lang="en-CA" sz="2400" dirty="0" smtClean="0"/>
              <a:t>ecrease in </a:t>
            </a:r>
            <a:r>
              <a:rPr lang="en-CA" sz="2400" b="1" dirty="0" smtClean="0"/>
              <a:t>drilling revenue per utilization day</a:t>
            </a:r>
            <a:endParaRPr lang="en-CA" sz="2400" b="1"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79512" y="404664"/>
            <a:ext cx="8712967" cy="6048672"/>
          </a:xfrm>
          <a:prstGeom prst="rect">
            <a:avLst/>
          </a:prstGeom>
          <a:noFill/>
          <a:ln w="9525">
            <a:noFill/>
            <a:miter lim="800000"/>
            <a:headEnd/>
            <a:tailEnd/>
          </a:ln>
        </p:spPr>
      </p:pic>
      <p:sp>
        <p:nvSpPr>
          <p:cNvPr id="7" name="Rectangle 6"/>
          <p:cNvSpPr/>
          <p:nvPr/>
        </p:nvSpPr>
        <p:spPr>
          <a:xfrm>
            <a:off x="2987824" y="1772816"/>
            <a:ext cx="3384376" cy="504056"/>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987824" y="4077072"/>
            <a:ext cx="3384376" cy="432048"/>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cstate="print"/>
          <a:srcRect/>
          <a:stretch>
            <a:fillRect/>
          </a:stretch>
        </p:blipFill>
        <p:spPr bwMode="auto">
          <a:xfrm>
            <a:off x="457200" y="548681"/>
            <a:ext cx="8229600" cy="5256584"/>
          </a:xfrm>
          <a:prstGeom prst="rect">
            <a:avLst/>
          </a:prstGeom>
          <a:noFill/>
          <a:ln w="9525">
            <a:noFill/>
            <a:miter lim="800000"/>
            <a:headEnd/>
            <a:tailEnd/>
          </a:ln>
        </p:spPr>
      </p:pic>
      <p:sp>
        <p:nvSpPr>
          <p:cNvPr id="6" name="Rectangle 5"/>
          <p:cNvSpPr/>
          <p:nvPr/>
        </p:nvSpPr>
        <p:spPr>
          <a:xfrm>
            <a:off x="5076056" y="2204864"/>
            <a:ext cx="2376264" cy="64807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076056" y="4149080"/>
            <a:ext cx="2376264" cy="648072"/>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467544" y="5733256"/>
            <a:ext cx="8208912" cy="830997"/>
          </a:xfrm>
          <a:prstGeom prst="rect">
            <a:avLst/>
          </a:prstGeom>
          <a:noFill/>
        </p:spPr>
        <p:txBody>
          <a:bodyPr wrap="square" rtlCol="0">
            <a:spAutoFit/>
          </a:bodyPr>
          <a:lstStyle/>
          <a:p>
            <a:r>
              <a:rPr lang="en-CA" sz="2400" dirty="0" smtClean="0"/>
              <a:t>Lower asset value in Canada generates higher revenue than in the US</a:t>
            </a:r>
            <a:endParaRPr lang="en-CA" sz="2400" b="1"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CA" dirty="0" smtClean="0"/>
              <a:t>Est. Impact of IFRS on Assets</a:t>
            </a:r>
            <a:endParaRPr lang="en-CA" dirty="0"/>
          </a:p>
        </p:txBody>
      </p:sp>
      <p:pic>
        <p:nvPicPr>
          <p:cNvPr id="20483" name="Picture 3"/>
          <p:cNvPicPr>
            <a:picLocks noGrp="1" noChangeAspect="1" noChangeArrowheads="1"/>
          </p:cNvPicPr>
          <p:nvPr>
            <p:ph idx="1"/>
          </p:nvPr>
        </p:nvPicPr>
        <p:blipFill>
          <a:blip r:embed="rId3" cstate="print"/>
          <a:srcRect/>
          <a:stretch>
            <a:fillRect/>
          </a:stretch>
        </p:blipFill>
        <p:spPr bwMode="auto">
          <a:xfrm>
            <a:off x="457200" y="1340768"/>
            <a:ext cx="822960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normAutofit fontScale="90000"/>
          </a:bodyPr>
          <a:lstStyle/>
          <a:p>
            <a:r>
              <a:rPr lang="en-CA" dirty="0" smtClean="0"/>
              <a:t>Estimated Impact of IFRS on </a:t>
            </a:r>
            <a:br>
              <a:rPr lang="en-CA" dirty="0" smtClean="0"/>
            </a:br>
            <a:r>
              <a:rPr lang="en-CA" dirty="0" smtClean="0"/>
              <a:t>Liability and Shareholders’ Equity</a:t>
            </a:r>
            <a:endParaRPr lang="en-CA" dirty="0"/>
          </a:p>
        </p:txBody>
      </p:sp>
      <p:pic>
        <p:nvPicPr>
          <p:cNvPr id="21506" name="Picture 2"/>
          <p:cNvPicPr>
            <a:picLocks noGrp="1" noChangeAspect="1" noChangeArrowheads="1"/>
          </p:cNvPicPr>
          <p:nvPr>
            <p:ph idx="1"/>
          </p:nvPr>
        </p:nvPicPr>
        <p:blipFill>
          <a:blip r:embed="rId3" cstate="print"/>
          <a:srcRect/>
          <a:stretch>
            <a:fillRect/>
          </a:stretch>
        </p:blipFill>
        <p:spPr bwMode="auto">
          <a:xfrm>
            <a:off x="457200" y="1772816"/>
            <a:ext cx="822960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CA" dirty="0" smtClean="0"/>
              <a:t>Reconciling GAAP to EBITDA</a:t>
            </a:r>
            <a:endParaRPr lang="en-CA" dirty="0"/>
          </a:p>
        </p:txBody>
      </p:sp>
      <p:pic>
        <p:nvPicPr>
          <p:cNvPr id="22530" name="Picture 2"/>
          <p:cNvPicPr>
            <a:picLocks noGrp="1" noChangeAspect="1" noChangeArrowheads="1"/>
          </p:cNvPicPr>
          <p:nvPr>
            <p:ph idx="1"/>
          </p:nvPr>
        </p:nvPicPr>
        <p:blipFill>
          <a:blip r:embed="rId3" cstate="print"/>
          <a:srcRect/>
          <a:stretch>
            <a:fillRect/>
          </a:stretch>
        </p:blipFill>
        <p:spPr bwMode="auto">
          <a:xfrm>
            <a:off x="467544" y="1628800"/>
            <a:ext cx="8229600"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Consolidated Financial Statements</a:t>
            </a:r>
            <a:endParaRPr lang="en-CA"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CA" dirty="0" smtClean="0"/>
              <a:t>Balance Sheet (assets)</a:t>
            </a:r>
            <a:endParaRPr lang="en-CA"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467544" y="1340768"/>
            <a:ext cx="8229600" cy="4320480"/>
          </a:xfrm>
          <a:prstGeom prst="rect">
            <a:avLst/>
          </a:prstGeom>
          <a:noFill/>
          <a:ln w="9525">
            <a:noFill/>
            <a:miter lim="800000"/>
            <a:headEnd/>
            <a:tailEnd/>
          </a:ln>
        </p:spPr>
      </p:pic>
      <p:sp>
        <p:nvSpPr>
          <p:cNvPr id="5" name="TextBox 4"/>
          <p:cNvSpPr txBox="1"/>
          <p:nvPr/>
        </p:nvSpPr>
        <p:spPr>
          <a:xfrm>
            <a:off x="467544" y="5877272"/>
            <a:ext cx="8208912" cy="461665"/>
          </a:xfrm>
          <a:prstGeom prst="rect">
            <a:avLst/>
          </a:prstGeom>
          <a:noFill/>
        </p:spPr>
        <p:txBody>
          <a:bodyPr wrap="square" rtlCol="0">
            <a:spAutoFit/>
          </a:bodyPr>
          <a:lstStyle/>
          <a:p>
            <a:r>
              <a:rPr lang="en-CA" sz="2400" dirty="0" smtClean="0"/>
              <a:t>A strong increase in cash, account receivable and inventory</a:t>
            </a:r>
            <a:endParaRPr lang="en-CA" sz="2400" b="1"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CA" dirty="0" smtClean="0"/>
              <a:t>Balance Sheet (Cont.)</a:t>
            </a:r>
            <a:endParaRPr lang="en-CA" dirty="0"/>
          </a:p>
        </p:txBody>
      </p:sp>
      <p:pic>
        <p:nvPicPr>
          <p:cNvPr id="25602" name="Picture 2"/>
          <p:cNvPicPr>
            <a:picLocks noGrp="1" noChangeAspect="1" noChangeArrowheads="1"/>
          </p:cNvPicPr>
          <p:nvPr>
            <p:ph idx="1"/>
          </p:nvPr>
        </p:nvPicPr>
        <p:blipFill>
          <a:blip r:embed="rId3" cstate="print"/>
          <a:srcRect/>
          <a:stretch>
            <a:fillRect/>
          </a:stretch>
        </p:blipFill>
        <p:spPr bwMode="auto">
          <a:xfrm>
            <a:off x="467544" y="1412776"/>
            <a:ext cx="8208912" cy="4464496"/>
          </a:xfrm>
          <a:prstGeom prst="rect">
            <a:avLst/>
          </a:prstGeom>
          <a:noFill/>
          <a:ln w="9525">
            <a:noFill/>
            <a:miter lim="800000"/>
            <a:headEnd/>
            <a:tailEnd/>
          </a:ln>
        </p:spPr>
      </p:pic>
      <p:sp>
        <p:nvSpPr>
          <p:cNvPr id="5" name="TextBox 4"/>
          <p:cNvSpPr txBox="1"/>
          <p:nvPr/>
        </p:nvSpPr>
        <p:spPr>
          <a:xfrm>
            <a:off x="467544" y="6021288"/>
            <a:ext cx="8208912" cy="461665"/>
          </a:xfrm>
          <a:prstGeom prst="rect">
            <a:avLst/>
          </a:prstGeom>
          <a:noFill/>
        </p:spPr>
        <p:txBody>
          <a:bodyPr wrap="square" rtlCol="0">
            <a:spAutoFit/>
          </a:bodyPr>
          <a:lstStyle/>
          <a:p>
            <a:r>
              <a:rPr lang="en-CA" sz="2400" dirty="0" smtClean="0"/>
              <a:t>A strong increase in accounts payable and accrued liabilities</a:t>
            </a:r>
            <a:endParaRPr lang="en-CA"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CA" dirty="0" smtClean="0"/>
              <a:t>Income Statement</a:t>
            </a:r>
            <a:endParaRPr lang="en-CA" dirty="0"/>
          </a:p>
        </p:txBody>
      </p:sp>
      <p:pic>
        <p:nvPicPr>
          <p:cNvPr id="26626" name="Picture 2"/>
          <p:cNvPicPr>
            <a:picLocks noGrp="1" noChangeAspect="1" noChangeArrowheads="1"/>
          </p:cNvPicPr>
          <p:nvPr>
            <p:ph idx="1"/>
          </p:nvPr>
        </p:nvPicPr>
        <p:blipFill>
          <a:blip r:embed="rId3" cstate="print"/>
          <a:srcRect/>
          <a:stretch>
            <a:fillRect/>
          </a:stretch>
        </p:blipFill>
        <p:spPr bwMode="auto">
          <a:xfrm>
            <a:off x="395536" y="1268760"/>
            <a:ext cx="835292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CA" dirty="0" smtClean="0"/>
              <a:t>Retained Earning</a:t>
            </a:r>
            <a:endParaRPr lang="en-CA" dirty="0"/>
          </a:p>
        </p:txBody>
      </p:sp>
      <p:pic>
        <p:nvPicPr>
          <p:cNvPr id="27650" name="Picture 2"/>
          <p:cNvPicPr>
            <a:picLocks noGrp="1" noChangeAspect="1" noChangeArrowheads="1"/>
          </p:cNvPicPr>
          <p:nvPr>
            <p:ph idx="1"/>
          </p:nvPr>
        </p:nvPicPr>
        <p:blipFill>
          <a:blip r:embed="rId3" cstate="print"/>
          <a:srcRect/>
          <a:stretch>
            <a:fillRect/>
          </a:stretch>
        </p:blipFill>
        <p:spPr bwMode="auto">
          <a:xfrm>
            <a:off x="467544" y="1772816"/>
            <a:ext cx="8229600"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print"/>
          <a:srcRect/>
          <a:stretch>
            <a:fillRect/>
          </a:stretch>
        </p:blipFill>
        <p:spPr bwMode="auto">
          <a:xfrm>
            <a:off x="395536" y="188640"/>
            <a:ext cx="8136904"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CA" dirty="0" smtClean="0"/>
              <a:t>Recommendation</a:t>
            </a:r>
            <a:endParaRPr lang="en-CA" dirty="0"/>
          </a:p>
        </p:txBody>
      </p:sp>
      <p:sp>
        <p:nvSpPr>
          <p:cNvPr id="5" name="Rechteck 5"/>
          <p:cNvSpPr>
            <a:spLocks noGrp="1"/>
          </p:cNvSpPr>
          <p:nvPr>
            <p:ph idx="1"/>
          </p:nvPr>
        </p:nvSpPr>
        <p:spPr>
          <a:xfrm rot="20553070">
            <a:off x="297513" y="2610502"/>
            <a:ext cx="8229600" cy="1569660"/>
          </a:xfrm>
          <a:prstGeom prst="rect">
            <a:avLst/>
          </a:prstGeom>
          <a:noFill/>
        </p:spPr>
        <p:txBody>
          <a:bodyPr wrap="square">
            <a:spAutoFit/>
          </a:bodyPr>
          <a:lstStyle/>
          <a:p>
            <a:pPr algn="ctr" fontAlgn="auto">
              <a:spcBef>
                <a:spcPts val="0"/>
              </a:spcBef>
              <a:spcAft>
                <a:spcPts val="0"/>
              </a:spcAft>
              <a:defRPr/>
            </a:pPr>
            <a:r>
              <a:rPr lang="en-US" sz="96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latin typeface="+mn-lt"/>
              </a:rPr>
              <a:t>BUY</a:t>
            </a:r>
            <a:endParaRPr lang="en-GB" sz="96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Overview</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35803"/>
            <a:ext cx="2911975" cy="830997"/>
          </a:xfrm>
          <a:prstGeom prst="rect">
            <a:avLst/>
          </a:prstGeom>
          <a:noFill/>
        </p:spPr>
        <p:txBody>
          <a:bodyPr wrap="none" rtlCol="0">
            <a:spAutoFit/>
          </a:bodyPr>
          <a:lstStyle/>
          <a:p>
            <a:r>
              <a:rPr lang="en-US" sz="4800" dirty="0" smtClean="0">
                <a:solidFill>
                  <a:schemeClr val="bg1"/>
                </a:solidFill>
              </a:rPr>
              <a:t>Stock Price</a:t>
            </a:r>
            <a:endParaRPr lang="en-US" sz="4800" dirty="0">
              <a:solidFill>
                <a:schemeClr val="bg1"/>
              </a:solidFill>
            </a:endParaRPr>
          </a:p>
        </p:txBody>
      </p:sp>
      <p:pic>
        <p:nvPicPr>
          <p:cNvPr id="7" name="Picture 6"/>
          <p:cNvPicPr>
            <a:picLocks noChangeAspect="1"/>
          </p:cNvPicPr>
          <p:nvPr/>
        </p:nvPicPr>
        <p:blipFill>
          <a:blip r:embed="rId3"/>
          <a:stretch>
            <a:fillRect/>
          </a:stretch>
        </p:blipFill>
        <p:spPr>
          <a:xfrm>
            <a:off x="304800" y="2184400"/>
            <a:ext cx="7924800" cy="4673600"/>
          </a:xfrm>
          <a:prstGeom prst="rect">
            <a:avLst/>
          </a:prstGeom>
        </p:spPr>
      </p:pic>
      <p:pic>
        <p:nvPicPr>
          <p:cNvPr id="8" name="Picture 7"/>
          <p:cNvPicPr>
            <a:picLocks noChangeAspect="1"/>
          </p:cNvPicPr>
          <p:nvPr/>
        </p:nvPicPr>
        <p:blipFill>
          <a:blip r:embed="rId4"/>
          <a:stretch>
            <a:fillRect/>
          </a:stretch>
        </p:blipFill>
        <p:spPr>
          <a:xfrm>
            <a:off x="304800" y="1587500"/>
            <a:ext cx="2400300" cy="596900"/>
          </a:xfrm>
          <a:prstGeom prst="rect">
            <a:avLst/>
          </a:prstGeom>
        </p:spPr>
      </p:pic>
      <p:pic>
        <p:nvPicPr>
          <p:cNvPr id="9" name="Picture 8"/>
          <p:cNvPicPr>
            <a:picLocks noChangeAspect="1"/>
          </p:cNvPicPr>
          <p:nvPr/>
        </p:nvPicPr>
        <p:blipFill>
          <a:blip r:embed="rId5"/>
          <a:stretch>
            <a:fillRect/>
          </a:stretch>
        </p:blipFill>
        <p:spPr>
          <a:xfrm>
            <a:off x="2705100" y="1574800"/>
            <a:ext cx="4572000" cy="6096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Screen shot 2011-03-30 at 7.21.21 PM.png"/>
          <p:cNvPicPr>
            <a:picLocks noChangeAspect="1"/>
          </p:cNvPicPr>
          <p:nvPr/>
        </p:nvPicPr>
        <p:blipFill>
          <a:blip r:embed="rId3"/>
          <a:stretch>
            <a:fillRect/>
          </a:stretch>
        </p:blipFill>
        <p:spPr>
          <a:xfrm>
            <a:off x="603250" y="1447800"/>
            <a:ext cx="7937500" cy="5092700"/>
          </a:xfrm>
          <a:prstGeom prst="rect">
            <a:avLst/>
          </a:prstGeom>
        </p:spPr>
      </p:pic>
      <p:sp>
        <p:nvSpPr>
          <p:cNvPr id="5" name="TextBox 4"/>
          <p:cNvSpPr txBox="1"/>
          <p:nvPr/>
        </p:nvSpPr>
        <p:spPr>
          <a:xfrm>
            <a:off x="1143000" y="235803"/>
            <a:ext cx="3830496" cy="830997"/>
          </a:xfrm>
          <a:prstGeom prst="rect">
            <a:avLst/>
          </a:prstGeom>
          <a:noFill/>
        </p:spPr>
        <p:txBody>
          <a:bodyPr wrap="none" rtlCol="0">
            <a:spAutoFit/>
          </a:bodyPr>
          <a:lstStyle/>
          <a:p>
            <a:r>
              <a:rPr lang="en-US" sz="4800" dirty="0" smtClean="0">
                <a:solidFill>
                  <a:schemeClr val="bg1"/>
                </a:solidFill>
              </a:rPr>
              <a:t>10 Yr RIG Price</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Screen shot 2011-03-30 at 7.20.17 PM.png"/>
          <p:cNvPicPr>
            <a:picLocks noChangeAspect="1"/>
          </p:cNvPicPr>
          <p:nvPr/>
        </p:nvPicPr>
        <p:blipFill>
          <a:blip r:embed="rId3"/>
          <a:stretch>
            <a:fillRect/>
          </a:stretch>
        </p:blipFill>
        <p:spPr>
          <a:xfrm>
            <a:off x="508000" y="1447800"/>
            <a:ext cx="8128000" cy="5092700"/>
          </a:xfrm>
          <a:prstGeom prst="rect">
            <a:avLst/>
          </a:prstGeom>
        </p:spPr>
      </p:pic>
      <p:sp>
        <p:nvSpPr>
          <p:cNvPr id="3" name="TextBox 2"/>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10 Yr RIG Price vs. Crude Oil</a:t>
            </a:r>
            <a:endParaRPr lang="en-US" sz="4200" dirty="0">
              <a:solidFill>
                <a:srgbClr val="FFFF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1 Yr RIG Price</a:t>
            </a:r>
            <a:endParaRPr lang="en-US" sz="4200" dirty="0">
              <a:solidFill>
                <a:srgbClr val="FFFFFF"/>
              </a:solidFill>
            </a:endParaRPr>
          </a:p>
        </p:txBody>
      </p:sp>
      <p:pic>
        <p:nvPicPr>
          <p:cNvPr id="4" name="Picture 3" descr="Screen shot 2011-03-30 at 7.37.09 PM.png"/>
          <p:cNvPicPr>
            <a:picLocks noChangeAspect="1"/>
          </p:cNvPicPr>
          <p:nvPr/>
        </p:nvPicPr>
        <p:blipFill>
          <a:blip r:embed="rId3"/>
          <a:stretch>
            <a:fillRect/>
          </a:stretch>
        </p:blipFill>
        <p:spPr>
          <a:xfrm>
            <a:off x="603250" y="1460500"/>
            <a:ext cx="7937500" cy="50927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57200" y="1295400"/>
            <a:ext cx="8229600" cy="1785104"/>
          </a:xfrm>
          <a:prstGeom prst="rect">
            <a:avLst/>
          </a:prstGeom>
          <a:noFill/>
        </p:spPr>
        <p:txBody>
          <a:bodyPr wrap="square" rtlCol="0">
            <a:spAutoFit/>
          </a:bodyPr>
          <a:lstStyle/>
          <a:p>
            <a:r>
              <a:rPr lang="en-US" sz="2200" dirty="0" smtClean="0"/>
              <a:t>Our mission is to be the premier offshore drilling company providing worldwide rig-based, well-construction services to our customers through the integration of motivated people, quality equipment and innovative technology, with a particular focus on technically demanding environments. </a:t>
            </a:r>
          </a:p>
        </p:txBody>
      </p:sp>
      <p:sp>
        <p:nvSpPr>
          <p:cNvPr id="6" name="TextBox 5"/>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Mission Statement</a:t>
            </a:r>
            <a:endParaRPr lang="en-US" sz="4200" dirty="0">
              <a:solidFill>
                <a:srgbClr val="FFFFFF"/>
              </a:solidFill>
            </a:endParaRPr>
          </a:p>
        </p:txBody>
      </p:sp>
      <p:pic>
        <p:nvPicPr>
          <p:cNvPr id="4" name="Picture 3"/>
          <p:cNvPicPr>
            <a:picLocks noChangeAspect="1"/>
          </p:cNvPicPr>
          <p:nvPr/>
        </p:nvPicPr>
        <p:blipFill>
          <a:blip r:embed="rId3"/>
          <a:stretch>
            <a:fillRect/>
          </a:stretch>
        </p:blipFill>
        <p:spPr>
          <a:xfrm>
            <a:off x="609600" y="3086100"/>
            <a:ext cx="8001000" cy="3771900"/>
          </a:xfrm>
          <a:prstGeom prst="rect">
            <a:avLst/>
          </a:prstGeom>
        </p:spPr>
      </p:pic>
      <p:sp>
        <p:nvSpPr>
          <p:cNvPr id="7" name="Rectangle 6"/>
          <p:cNvSpPr/>
          <p:nvPr/>
        </p:nvSpPr>
        <p:spPr>
          <a:xfrm>
            <a:off x="520700" y="4038600"/>
            <a:ext cx="3352800" cy="124649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500" b="1" dirty="0" smtClean="0">
                <a:ln w="50800"/>
                <a:solidFill>
                  <a:schemeClr val="bg1">
                    <a:shade val="50000"/>
                  </a:schemeClr>
                </a:solidFill>
              </a:rPr>
              <a:t>Transocean: We’re Never </a:t>
            </a:r>
            <a:br>
              <a:rPr lang="en-US" sz="2500" b="1" dirty="0" smtClean="0">
                <a:ln w="50800"/>
                <a:solidFill>
                  <a:schemeClr val="bg1">
                    <a:shade val="50000"/>
                  </a:schemeClr>
                </a:solidFill>
              </a:rPr>
            </a:br>
            <a:r>
              <a:rPr lang="en-US" sz="2500" b="1" dirty="0" smtClean="0">
                <a:ln w="50800"/>
                <a:solidFill>
                  <a:schemeClr val="bg1">
                    <a:shade val="50000"/>
                  </a:schemeClr>
                </a:solidFill>
              </a:rPr>
              <a:t>Out of our depth </a:t>
            </a:r>
            <a:endParaRPr lang="en-US" sz="25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Major Products &amp; Services</a:t>
            </a:r>
            <a:endParaRPr lang="en-US" sz="4200" dirty="0">
              <a:solidFill>
                <a:srgbClr val="FFFFFF"/>
              </a:solidFill>
            </a:endParaRPr>
          </a:p>
        </p:txBody>
      </p:sp>
      <p:sp>
        <p:nvSpPr>
          <p:cNvPr id="3" name="TextBox 2"/>
          <p:cNvSpPr txBox="1"/>
          <p:nvPr/>
        </p:nvSpPr>
        <p:spPr>
          <a:xfrm>
            <a:off x="533400" y="1447800"/>
            <a:ext cx="8077200" cy="2800766"/>
          </a:xfrm>
          <a:prstGeom prst="rect">
            <a:avLst/>
          </a:prstGeom>
          <a:noFill/>
        </p:spPr>
        <p:txBody>
          <a:bodyPr wrap="square" rtlCol="0">
            <a:spAutoFit/>
          </a:bodyPr>
          <a:lstStyle/>
          <a:p>
            <a:r>
              <a:rPr lang="en-US" sz="2200" dirty="0" smtClean="0"/>
              <a:t>Transocean is a global provider of offshore contract drilling services for oil and gas wells. The company's key services include the following: </a:t>
            </a:r>
          </a:p>
          <a:p>
            <a:pPr lvl="1">
              <a:buFont typeface="Wingdings" charset="2"/>
              <a:buChar char="ü"/>
            </a:pPr>
            <a:r>
              <a:rPr lang="en-US" sz="2200" dirty="0" smtClean="0"/>
              <a:t> Deepwater drilling </a:t>
            </a:r>
          </a:p>
          <a:p>
            <a:pPr lvl="1">
              <a:buFont typeface="Wingdings" charset="2"/>
              <a:buChar char="ü"/>
            </a:pPr>
            <a:r>
              <a:rPr lang="en-US" sz="2200" dirty="0" smtClean="0"/>
              <a:t> Harsh environment drilling</a:t>
            </a:r>
          </a:p>
          <a:p>
            <a:pPr lvl="1">
              <a:buFont typeface="Wingdings" charset="2"/>
              <a:buChar char="ü"/>
            </a:pPr>
            <a:r>
              <a:rPr lang="en-US" sz="2200" dirty="0" smtClean="0"/>
              <a:t> Inland and shallow water drilling </a:t>
            </a:r>
          </a:p>
          <a:p>
            <a:pPr lvl="1">
              <a:buFont typeface="Wingdings" charset="2"/>
              <a:buChar char="ü"/>
            </a:pPr>
            <a:r>
              <a:rPr lang="en-US" sz="2200" dirty="0" smtClean="0"/>
              <a:t> Offshore drilling</a:t>
            </a:r>
          </a:p>
          <a:p>
            <a:endParaRPr lang="en-US" sz="2200" dirty="0"/>
          </a:p>
        </p:txBody>
      </p:sp>
      <p:pic>
        <p:nvPicPr>
          <p:cNvPr id="6" name="Picture 5"/>
          <p:cNvPicPr>
            <a:picLocks noChangeAspect="1"/>
          </p:cNvPicPr>
          <p:nvPr/>
        </p:nvPicPr>
        <p:blipFill>
          <a:blip r:embed="rId3"/>
          <a:stretch>
            <a:fillRect/>
          </a:stretch>
        </p:blipFill>
        <p:spPr>
          <a:xfrm>
            <a:off x="2743200" y="4400550"/>
            <a:ext cx="3657600" cy="19431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Company Overview</a:t>
            </a:r>
            <a:endParaRPr lang="en-US" sz="4200" dirty="0">
              <a:solidFill>
                <a:srgbClr val="FFFFFF"/>
              </a:solidFill>
            </a:endParaRPr>
          </a:p>
        </p:txBody>
      </p:sp>
      <p:sp>
        <p:nvSpPr>
          <p:cNvPr id="3" name="TextBox 2"/>
          <p:cNvSpPr txBox="1"/>
          <p:nvPr/>
        </p:nvSpPr>
        <p:spPr>
          <a:xfrm>
            <a:off x="838200" y="1371600"/>
            <a:ext cx="7391400" cy="2462212"/>
          </a:xfrm>
          <a:prstGeom prst="rect">
            <a:avLst/>
          </a:prstGeom>
          <a:noFill/>
        </p:spPr>
        <p:txBody>
          <a:bodyPr wrap="square" rtlCol="0">
            <a:spAutoFit/>
          </a:bodyPr>
          <a:lstStyle/>
          <a:p>
            <a:r>
              <a:rPr lang="en-US" sz="2200" dirty="0" smtClean="0"/>
              <a:t>Three types of drilling rigs are used:</a:t>
            </a:r>
          </a:p>
          <a:p>
            <a:pPr lvl="1">
              <a:buFont typeface="Wingdings" charset="2"/>
              <a:buChar char="ü"/>
            </a:pPr>
            <a:r>
              <a:rPr lang="en-US" sz="2200" dirty="0" smtClean="0"/>
              <a:t> Drill Ships</a:t>
            </a:r>
          </a:p>
          <a:p>
            <a:pPr lvl="1">
              <a:buFont typeface="Wingdings" charset="2"/>
              <a:buChar char="ü"/>
            </a:pPr>
            <a:r>
              <a:rPr lang="en-US" sz="2200" dirty="0" smtClean="0"/>
              <a:t> Semi submersibles</a:t>
            </a:r>
          </a:p>
          <a:p>
            <a:pPr lvl="1">
              <a:buFont typeface="Wingdings" charset="2"/>
              <a:buChar char="ü"/>
            </a:pPr>
            <a:r>
              <a:rPr lang="en-US" sz="2200" dirty="0" smtClean="0"/>
              <a:t> </a:t>
            </a:r>
            <a:r>
              <a:rPr lang="en-US" sz="2200" dirty="0" err="1" smtClean="0"/>
              <a:t>Jackups</a:t>
            </a:r>
            <a:endParaRPr lang="en-US" sz="2200" dirty="0" smtClean="0"/>
          </a:p>
          <a:p>
            <a:endParaRPr lang="en-US" sz="2200" dirty="0" smtClean="0"/>
          </a:p>
          <a:p>
            <a:r>
              <a:rPr lang="en-US" sz="2200" dirty="0" smtClean="0"/>
              <a:t>In addition, Transocean operates barge drilling rigs and a coring drillship</a:t>
            </a:r>
            <a:r>
              <a:rPr lang="en-US" dirty="0" smtClean="0"/>
              <a:t>			</a:t>
            </a:r>
          </a:p>
        </p:txBody>
      </p:sp>
      <p:pic>
        <p:nvPicPr>
          <p:cNvPr id="4" name="Picture 3"/>
          <p:cNvPicPr>
            <a:picLocks noChangeAspect="1"/>
          </p:cNvPicPr>
          <p:nvPr/>
        </p:nvPicPr>
        <p:blipFill>
          <a:blip r:embed="rId3"/>
          <a:stretch>
            <a:fillRect/>
          </a:stretch>
        </p:blipFill>
        <p:spPr>
          <a:xfrm>
            <a:off x="3873500" y="3708400"/>
            <a:ext cx="5270500" cy="31496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Company Overview</a:t>
            </a:r>
            <a:endParaRPr lang="en-US" sz="4200" dirty="0">
              <a:solidFill>
                <a:srgbClr val="FFFFFF"/>
              </a:solidFill>
            </a:endParaRPr>
          </a:p>
        </p:txBody>
      </p:sp>
      <p:sp>
        <p:nvSpPr>
          <p:cNvPr id="4" name="Rectangle 3"/>
          <p:cNvSpPr/>
          <p:nvPr/>
        </p:nvSpPr>
        <p:spPr>
          <a:xfrm>
            <a:off x="459248" y="1991052"/>
            <a:ext cx="8227551" cy="3970318"/>
          </a:xfrm>
          <a:prstGeom prst="rect">
            <a:avLst/>
          </a:prstGeom>
        </p:spPr>
        <p:txBody>
          <a:bodyPr wrap="square">
            <a:spAutoFit/>
          </a:bodyPr>
          <a:lstStyle/>
          <a:p>
            <a:r>
              <a:rPr lang="en-US" sz="2800" dirty="0" smtClean="0"/>
              <a:t>At Transocean – the world’s largest offshore drilling contractor -- we are never out of our depth, from the shallow water to the ultra-deepwater. We are the: </a:t>
            </a:r>
          </a:p>
          <a:p>
            <a:pPr lvl="1">
              <a:buFont typeface="Wingdings" charset="2"/>
              <a:buChar char="ü"/>
            </a:pPr>
            <a:r>
              <a:rPr lang="en-US" sz="2000" dirty="0" smtClean="0"/>
              <a:t>Largest offshore driller with 139 mobile offshore drilling units, plus an additional eight </a:t>
            </a:r>
            <a:r>
              <a:rPr lang="en-US" sz="2000" dirty="0" err="1" smtClean="0"/>
              <a:t>newbuild</a:t>
            </a:r>
            <a:r>
              <a:rPr lang="en-US" sz="2000" dirty="0" smtClean="0"/>
              <a:t> rigs </a:t>
            </a:r>
          </a:p>
          <a:p>
            <a:pPr lvl="1">
              <a:buFont typeface="Wingdings" charset="2"/>
              <a:buChar char="ü"/>
            </a:pPr>
            <a:r>
              <a:rPr lang="en-US" sz="2000" dirty="0" smtClean="0"/>
              <a:t>Largest </a:t>
            </a:r>
            <a:r>
              <a:rPr lang="en-US" sz="2000" dirty="0" err="1" smtClean="0"/>
              <a:t>jackup</a:t>
            </a:r>
            <a:r>
              <a:rPr lang="en-US" sz="2000" dirty="0" smtClean="0"/>
              <a:t> rig driller with 65 units </a:t>
            </a:r>
          </a:p>
          <a:p>
            <a:pPr lvl="1">
              <a:buFont typeface="Wingdings" charset="2"/>
              <a:buChar char="ü"/>
            </a:pPr>
            <a:r>
              <a:rPr lang="en-US" sz="2000" dirty="0" smtClean="0"/>
              <a:t>Largest “floating” rig driller with 71 </a:t>
            </a:r>
            <a:r>
              <a:rPr lang="en-US" sz="2000" dirty="0" err="1" smtClean="0"/>
              <a:t>drillships</a:t>
            </a:r>
            <a:r>
              <a:rPr lang="en-US" sz="2000" dirty="0" smtClean="0"/>
              <a:t> and semisubmersible rigs </a:t>
            </a:r>
          </a:p>
          <a:p>
            <a:pPr lvl="1">
              <a:buFont typeface="Wingdings" charset="2"/>
              <a:buChar char="ü"/>
            </a:pPr>
            <a:r>
              <a:rPr lang="en-US" sz="2000" dirty="0" smtClean="0"/>
              <a:t>Largest deepwater driller with 40 rigs that can operate in water depths of 4,500 feet or greater </a:t>
            </a:r>
          </a:p>
          <a:p>
            <a:pPr lvl="1">
              <a:buFont typeface="Wingdings" charset="2"/>
              <a:buChar char="ü"/>
            </a:pPr>
            <a:r>
              <a:rPr lang="en-US" sz="2000" dirty="0" smtClean="0"/>
              <a:t>Largest offshore driller by equity market capitalization</a:t>
            </a:r>
          </a:p>
          <a:p>
            <a:r>
              <a:rPr lang="en-US" sz="2800" dirty="0" smtClean="0">
                <a:solidFill>
                  <a:srgbClr val="4E3B30"/>
                </a:solidFill>
                <a:latin typeface="Franklin Gothic Book"/>
              </a:rPr>
              <a:t>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Achievements</a:t>
            </a:r>
            <a:endParaRPr lang="en-US" sz="4200" dirty="0">
              <a:solidFill>
                <a:srgbClr val="FFFFFF"/>
              </a:solidFill>
            </a:endParaRPr>
          </a:p>
        </p:txBody>
      </p:sp>
      <p:sp>
        <p:nvSpPr>
          <p:cNvPr id="3" name="TextBox 2"/>
          <p:cNvSpPr txBox="1"/>
          <p:nvPr/>
        </p:nvSpPr>
        <p:spPr>
          <a:xfrm>
            <a:off x="457200" y="1524000"/>
            <a:ext cx="8382000" cy="37702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Aft>
                <a:spcPts val="0"/>
              </a:spcAft>
              <a:defRPr/>
            </a:pPr>
            <a:r>
              <a:rPr lang="en-US" sz="2000" b="1" dirty="0" smtClean="0">
                <a:effectLst/>
              </a:rPr>
              <a:t>Transocean holds 19 of the past 23 world records for drilling in the deepest waters. </a:t>
            </a:r>
          </a:p>
          <a:p>
            <a:pPr fontAlgn="auto">
              <a:spcAft>
                <a:spcPts val="0"/>
              </a:spcAft>
              <a:defRPr/>
            </a:pPr>
            <a:endParaRPr lang="en-US" dirty="0" smtClean="0">
              <a:effectLst/>
            </a:endParaRPr>
          </a:p>
          <a:p>
            <a:pPr marL="457200" indent="-228600" fontAlgn="auto">
              <a:spcAft>
                <a:spcPts val="0"/>
              </a:spcAft>
              <a:buFont typeface="Wingdings" charset="2"/>
              <a:buChar char="ü"/>
              <a:defRPr/>
            </a:pPr>
            <a:r>
              <a:rPr lang="en-US" dirty="0" smtClean="0">
                <a:effectLst/>
              </a:rPr>
              <a:t> The ultra-deepwater drillship </a:t>
            </a:r>
            <a:r>
              <a:rPr lang="en-US" i="1" dirty="0" smtClean="0">
                <a:effectLst/>
              </a:rPr>
              <a:t>Discoverer Deep Seas </a:t>
            </a:r>
            <a:r>
              <a:rPr lang="en-US" dirty="0" smtClean="0">
                <a:effectLst/>
              </a:rPr>
              <a:t>set the current world water-depth record in 10,011 feet (3,051 meters) of water.</a:t>
            </a:r>
          </a:p>
          <a:p>
            <a:pPr fontAlgn="auto">
              <a:spcAft>
                <a:spcPts val="0"/>
              </a:spcAft>
              <a:defRPr/>
            </a:pPr>
            <a:endParaRPr lang="en-US" dirty="0" smtClean="0">
              <a:effectLst/>
            </a:endParaRPr>
          </a:p>
          <a:p>
            <a:pPr fontAlgn="auto">
              <a:spcAft>
                <a:spcPts val="0"/>
              </a:spcAft>
              <a:defRPr/>
            </a:pPr>
            <a:endParaRPr lang="en-US" dirty="0" smtClean="0">
              <a:effectLst/>
            </a:endParaRPr>
          </a:p>
          <a:p>
            <a:pPr fontAlgn="auto">
              <a:spcAft>
                <a:spcPts val="0"/>
              </a:spcAft>
              <a:defRPr/>
            </a:pPr>
            <a:r>
              <a:rPr lang="en-US" sz="2000" dirty="0" smtClean="0">
                <a:effectLst/>
              </a:rPr>
              <a:t>Other world records include:</a:t>
            </a:r>
          </a:p>
          <a:p>
            <a:pPr fontAlgn="auto">
              <a:spcAft>
                <a:spcPts val="0"/>
              </a:spcAft>
              <a:defRPr/>
            </a:pPr>
            <a:endParaRPr lang="en-US" sz="1100" dirty="0" smtClean="0">
              <a:effectLst/>
            </a:endParaRPr>
          </a:p>
          <a:p>
            <a:pPr marL="571500" fontAlgn="auto">
              <a:spcAft>
                <a:spcPts val="0"/>
              </a:spcAft>
              <a:buFont typeface="Wingdings" charset="2"/>
              <a:buChar char="ü"/>
              <a:defRPr/>
            </a:pPr>
            <a:r>
              <a:rPr lang="en-US" dirty="0" smtClean="0">
                <a:effectLst/>
              </a:rPr>
              <a:t>Deepest well ever drilled offshore at 34,189 feet. </a:t>
            </a:r>
          </a:p>
          <a:p>
            <a:pPr marL="571500" fontAlgn="auto">
              <a:spcAft>
                <a:spcPts val="0"/>
              </a:spcAft>
              <a:buFont typeface="Wingdings" charset="2"/>
              <a:buChar char="ü"/>
              <a:defRPr/>
            </a:pPr>
            <a:r>
              <a:rPr lang="en-US" dirty="0" smtClean="0">
                <a:effectLst/>
              </a:rPr>
              <a:t>World’s water-depth record for a moored rig in 8,951 ft of water</a:t>
            </a:r>
            <a:r>
              <a:rPr lang="en-US" i="1" dirty="0" smtClean="0">
                <a:effectLst/>
              </a:rPr>
              <a:t>.</a:t>
            </a:r>
          </a:p>
          <a:p>
            <a:pPr marL="571500" fontAlgn="auto">
              <a:spcAft>
                <a:spcPts val="0"/>
              </a:spcAft>
              <a:buFont typeface="Wingdings" charset="2"/>
              <a:buChar char="ü"/>
              <a:defRPr/>
            </a:pPr>
            <a:r>
              <a:rPr lang="en-US" dirty="0" smtClean="0">
                <a:effectLst/>
              </a:rPr>
              <a:t>World’s deepest subsea well completed in 8,960 ft of water.</a:t>
            </a:r>
            <a:endParaRPr lang="en-US" sz="1050" dirty="0" smtClean="0">
              <a:effectLst/>
            </a:endParaRP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Company Overview</a:t>
            </a:r>
            <a:endParaRPr lang="en-US" sz="4200" dirty="0">
              <a:solidFill>
                <a:srgbClr val="FFFFFF"/>
              </a:solidFill>
            </a:endParaRPr>
          </a:p>
        </p:txBody>
      </p:sp>
      <p:sp>
        <p:nvSpPr>
          <p:cNvPr id="3" name="TextBox 2"/>
          <p:cNvSpPr txBox="1"/>
          <p:nvPr/>
        </p:nvSpPr>
        <p:spPr>
          <a:xfrm>
            <a:off x="914400" y="1295400"/>
            <a:ext cx="8229600" cy="3730251"/>
          </a:xfrm>
          <a:prstGeom prst="rect">
            <a:avLst/>
          </a:prstGeom>
          <a:noFill/>
        </p:spPr>
        <p:txBody>
          <a:bodyPr wrap="square" rtlCol="0">
            <a:spAutoFit/>
          </a:bodyPr>
          <a:lstStyle/>
          <a:p>
            <a:pPr>
              <a:lnSpc>
                <a:spcPct val="70000"/>
              </a:lnSpc>
            </a:pPr>
            <a:r>
              <a:rPr lang="en-US" sz="2600" dirty="0" smtClean="0"/>
              <a:t>Deepwater Innovation:</a:t>
            </a:r>
          </a:p>
          <a:p>
            <a:pPr marL="2743200" lvl="1">
              <a:lnSpc>
                <a:spcPct val="70000"/>
              </a:lnSpc>
              <a:buFont typeface="Wingdings" charset="2"/>
              <a:buChar char="ü"/>
            </a:pPr>
            <a:r>
              <a:rPr lang="en-US" sz="2200" dirty="0" smtClean="0"/>
              <a:t>Offshore </a:t>
            </a:r>
            <a:r>
              <a:rPr lang="en-US" sz="2200" dirty="0" err="1" smtClean="0"/>
              <a:t>jackup</a:t>
            </a:r>
            <a:r>
              <a:rPr lang="en-US" sz="2200" dirty="0" smtClean="0"/>
              <a:t> drilling rig</a:t>
            </a:r>
          </a:p>
          <a:p>
            <a:pPr marL="2743200" lvl="1">
              <a:lnSpc>
                <a:spcPct val="70000"/>
              </a:lnSpc>
              <a:buFont typeface="Wingdings" charset="2"/>
              <a:buChar char="ü"/>
            </a:pPr>
            <a:r>
              <a:rPr lang="en-US" sz="2200" dirty="0" smtClean="0"/>
              <a:t>Self-propelled </a:t>
            </a:r>
            <a:r>
              <a:rPr lang="en-US" sz="2200" dirty="0" err="1" smtClean="0"/>
              <a:t>jackup</a:t>
            </a:r>
            <a:endParaRPr lang="en-US" sz="2200" dirty="0" smtClean="0"/>
          </a:p>
          <a:p>
            <a:pPr marL="2743200" lvl="1">
              <a:lnSpc>
                <a:spcPct val="70000"/>
              </a:lnSpc>
              <a:buFont typeface="Wingdings" charset="2"/>
              <a:buChar char="ü"/>
            </a:pPr>
            <a:r>
              <a:rPr lang="en-US" sz="2200" dirty="0" smtClean="0"/>
              <a:t>Turret-moored drillship</a:t>
            </a:r>
          </a:p>
          <a:p>
            <a:pPr marL="2743200" lvl="1">
              <a:lnSpc>
                <a:spcPct val="70000"/>
              </a:lnSpc>
              <a:buFont typeface="Wingdings" charset="2"/>
              <a:buChar char="ü"/>
            </a:pPr>
            <a:r>
              <a:rPr lang="en-US" sz="2200" dirty="0" smtClean="0"/>
              <a:t>Dynamically positioned drillship for exploration</a:t>
            </a:r>
          </a:p>
          <a:p>
            <a:pPr marL="2743200" lvl="1">
              <a:lnSpc>
                <a:spcPct val="70000"/>
              </a:lnSpc>
              <a:buFont typeface="Wingdings" charset="2"/>
              <a:buChar char="ü"/>
            </a:pPr>
            <a:r>
              <a:rPr lang="en-US" sz="2200" dirty="0" smtClean="0"/>
              <a:t>Dynamically positioned semisubmersible</a:t>
            </a:r>
          </a:p>
          <a:p>
            <a:pPr marL="2743200" lvl="1">
              <a:lnSpc>
                <a:spcPct val="70000"/>
              </a:lnSpc>
              <a:buFont typeface="Wingdings" charset="2"/>
              <a:buChar char="ü"/>
            </a:pPr>
            <a:r>
              <a:rPr lang="en-US" sz="2200" dirty="0" smtClean="0"/>
              <a:t>Rig to drill year-round in the North Sea</a:t>
            </a:r>
          </a:p>
          <a:p>
            <a:pPr marL="2743200" lvl="1">
              <a:lnSpc>
                <a:spcPct val="70000"/>
              </a:lnSpc>
              <a:buFont typeface="Wingdings" charset="2"/>
              <a:buChar char="ü"/>
            </a:pPr>
            <a:r>
              <a:rPr lang="en-US" sz="2200" dirty="0" smtClean="0"/>
              <a:t>Semisubmersible for sub-arctic, year round operations</a:t>
            </a:r>
          </a:p>
          <a:p>
            <a:pPr marL="2743200" lvl="1">
              <a:lnSpc>
                <a:spcPct val="70000"/>
              </a:lnSpc>
              <a:buFont typeface="Wingdings" charset="2"/>
              <a:buChar char="ü"/>
            </a:pPr>
            <a:r>
              <a:rPr lang="en-US" sz="2200" dirty="0" smtClean="0"/>
              <a:t>Ultra-deepwater drillship with patented dual-activity drilling system</a:t>
            </a:r>
          </a:p>
          <a:p>
            <a:pPr marL="2743200" lvl="1">
              <a:lnSpc>
                <a:spcPct val="70000"/>
              </a:lnSpc>
              <a:buFont typeface="Wingdings" charset="2"/>
              <a:buChar char="ü"/>
            </a:pPr>
            <a:r>
              <a:rPr lang="en-US" sz="2200" dirty="0" smtClean="0"/>
              <a:t>Drillship capable of working in 10,000 feet of water</a:t>
            </a:r>
          </a:p>
          <a:p>
            <a:endParaRPr lang="en-US" dirty="0"/>
          </a:p>
        </p:txBody>
      </p:sp>
      <p:pic>
        <p:nvPicPr>
          <p:cNvPr id="4" name="Picture 3"/>
          <p:cNvPicPr>
            <a:picLocks noChangeAspect="1"/>
          </p:cNvPicPr>
          <p:nvPr/>
        </p:nvPicPr>
        <p:blipFill>
          <a:blip r:embed="rId3"/>
          <a:stretch>
            <a:fillRect/>
          </a:stretch>
        </p:blipFill>
        <p:spPr>
          <a:xfrm>
            <a:off x="344593" y="2933700"/>
            <a:ext cx="3313007" cy="34671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Company Overview</a:t>
            </a:r>
            <a:endParaRPr lang="en-US" sz="4200" dirty="0">
              <a:solidFill>
                <a:srgbClr val="FFFFFF"/>
              </a:solidFill>
            </a:endParaRPr>
          </a:p>
        </p:txBody>
      </p:sp>
      <p:sp>
        <p:nvSpPr>
          <p:cNvPr id="3" name="TextBox 2"/>
          <p:cNvSpPr txBox="1"/>
          <p:nvPr/>
        </p:nvSpPr>
        <p:spPr>
          <a:xfrm>
            <a:off x="457200" y="1524000"/>
            <a:ext cx="8458200" cy="4124206"/>
          </a:xfrm>
          <a:prstGeom prst="rect">
            <a:avLst/>
          </a:prstGeom>
          <a:noFill/>
        </p:spPr>
        <p:txBody>
          <a:bodyPr wrap="square" rtlCol="0">
            <a:spAutoFit/>
          </a:bodyPr>
          <a:lstStyle/>
          <a:p>
            <a:r>
              <a:rPr lang="en-US" sz="2800" dirty="0" smtClean="0"/>
              <a:t>The company conducts its business through two reportable operating segments: contract drilling and other. </a:t>
            </a:r>
          </a:p>
          <a:p>
            <a:pPr lvl="1">
              <a:buFont typeface="Wingdings" charset="2"/>
              <a:buChar char="ü"/>
            </a:pPr>
            <a:r>
              <a:rPr lang="en-US" sz="2000" dirty="0" smtClean="0"/>
              <a:t>Contract Drilling: to contract drilling rigs, related equipment, and work crews to drill oil and gas wells on a </a:t>
            </a:r>
            <a:r>
              <a:rPr lang="en-US" sz="2000" dirty="0" err="1" smtClean="0"/>
              <a:t>dayrate</a:t>
            </a:r>
            <a:r>
              <a:rPr lang="en-US" sz="2000" dirty="0" smtClean="0"/>
              <a:t> basis as well as offshore drilling with a particular focus on deepwater and harsh environment drilling services</a:t>
            </a:r>
          </a:p>
          <a:p>
            <a:pPr lvl="1"/>
            <a:endParaRPr lang="en-US" sz="2000" dirty="0" smtClean="0"/>
          </a:p>
          <a:p>
            <a:pPr lvl="1">
              <a:buFont typeface="Wingdings" charset="2"/>
              <a:buChar char="ü"/>
            </a:pPr>
            <a:r>
              <a:rPr lang="en-US" sz="2000" dirty="0" smtClean="0"/>
              <a:t>Other: Oil and gas drilling management services as well as drilling engineering on either a </a:t>
            </a:r>
            <a:r>
              <a:rPr lang="en-US" sz="2000" dirty="0" err="1" smtClean="0"/>
              <a:t>dayrate</a:t>
            </a:r>
            <a:r>
              <a:rPr lang="en-US" sz="2000" dirty="0" smtClean="0"/>
              <a:t> basis or a completed-project, fixed-price basis</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Firm History</a:t>
            </a:r>
            <a:endParaRPr lang="en-US" sz="4200" dirty="0">
              <a:solidFill>
                <a:srgbClr val="FFFFFF"/>
              </a:solidFill>
            </a:endParaRPr>
          </a:p>
        </p:txBody>
      </p:sp>
      <p:graphicFrame>
        <p:nvGraphicFramePr>
          <p:cNvPr id="3" name="Diagram 2"/>
          <p:cNvGraphicFramePr/>
          <p:nvPr/>
        </p:nvGraphicFramePr>
        <p:xfrm>
          <a:off x="142844" y="1397000"/>
          <a:ext cx="8858312" cy="4175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p:cNvPicPr>
            <a:picLocks noChangeAspect="1" noChangeArrowheads="1"/>
          </p:cNvPicPr>
          <p:nvPr/>
        </p:nvPicPr>
        <p:blipFill>
          <a:blip r:embed="rId8" cstate="print"/>
          <a:srcRect/>
          <a:stretch>
            <a:fillRect/>
          </a:stretch>
        </p:blipFill>
        <p:spPr bwMode="auto">
          <a:xfrm>
            <a:off x="285750" y="4429125"/>
            <a:ext cx="1279525" cy="1123950"/>
          </a:xfrm>
          <a:prstGeom prst="rect">
            <a:avLst/>
          </a:prstGeom>
          <a:noFill/>
          <a:ln w="9525">
            <a:noFill/>
            <a:miter lim="800000"/>
            <a:headEnd/>
            <a:tailEnd/>
          </a:ln>
        </p:spPr>
      </p:pic>
      <p:pic>
        <p:nvPicPr>
          <p:cNvPr id="5" name="Picture 3"/>
          <p:cNvPicPr>
            <a:picLocks noChangeAspect="1" noChangeArrowheads="1"/>
          </p:cNvPicPr>
          <p:nvPr/>
        </p:nvPicPr>
        <p:blipFill>
          <a:blip r:embed="rId9" cstate="print"/>
          <a:srcRect/>
          <a:stretch>
            <a:fillRect/>
          </a:stretch>
        </p:blipFill>
        <p:spPr bwMode="auto">
          <a:xfrm>
            <a:off x="3857625" y="4429125"/>
            <a:ext cx="1473200" cy="1671638"/>
          </a:xfrm>
          <a:prstGeom prst="rect">
            <a:avLst/>
          </a:prstGeom>
          <a:noFill/>
          <a:ln w="9525">
            <a:noFill/>
            <a:miter lim="800000"/>
            <a:headEnd/>
            <a:tailEnd/>
          </a:ln>
        </p:spPr>
      </p:pic>
      <p:pic>
        <p:nvPicPr>
          <p:cNvPr id="6" name="Picture 2"/>
          <p:cNvPicPr>
            <a:picLocks noChangeAspect="1" noChangeArrowheads="1"/>
          </p:cNvPicPr>
          <p:nvPr/>
        </p:nvPicPr>
        <p:blipFill>
          <a:blip r:embed="rId10" cstate="print"/>
          <a:srcRect/>
          <a:stretch>
            <a:fillRect/>
          </a:stretch>
        </p:blipFill>
        <p:spPr bwMode="auto">
          <a:xfrm>
            <a:off x="5715000" y="4429125"/>
            <a:ext cx="1638300" cy="1781175"/>
          </a:xfrm>
          <a:prstGeom prst="rect">
            <a:avLst/>
          </a:prstGeom>
          <a:noFill/>
          <a:ln w="9525">
            <a:noFill/>
            <a:miter lim="800000"/>
            <a:headEnd/>
            <a:tailEnd/>
          </a:ln>
        </p:spPr>
      </p:pic>
      <p:pic>
        <p:nvPicPr>
          <p:cNvPr id="7" name="Picture 3"/>
          <p:cNvPicPr>
            <a:picLocks noChangeAspect="1" noChangeArrowheads="1"/>
          </p:cNvPicPr>
          <p:nvPr/>
        </p:nvPicPr>
        <p:blipFill>
          <a:blip r:embed="rId11" cstate="print"/>
          <a:srcRect/>
          <a:stretch>
            <a:fillRect/>
          </a:stretch>
        </p:blipFill>
        <p:spPr bwMode="auto">
          <a:xfrm>
            <a:off x="7429500" y="4429125"/>
            <a:ext cx="1338263"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Firm History</a:t>
            </a:r>
            <a:endParaRPr lang="en-US" sz="4200" dirty="0">
              <a:solidFill>
                <a:srgbClr val="FFFFFF"/>
              </a:solidFill>
            </a:endParaRPr>
          </a:p>
        </p:txBody>
      </p:sp>
      <p:graphicFrame>
        <p:nvGraphicFramePr>
          <p:cNvPr id="3" name="Diagram 2"/>
          <p:cNvGraphicFramePr/>
          <p:nvPr/>
        </p:nvGraphicFramePr>
        <p:xfrm>
          <a:off x="142844" y="1397000"/>
          <a:ext cx="8858312" cy="4175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p:cNvPicPr>
            <a:picLocks noChangeAspect="1" noChangeArrowheads="1"/>
          </p:cNvPicPr>
          <p:nvPr/>
        </p:nvPicPr>
        <p:blipFill>
          <a:blip r:embed="rId8" cstate="print"/>
          <a:srcRect/>
          <a:stretch>
            <a:fillRect/>
          </a:stretch>
        </p:blipFill>
        <p:spPr bwMode="auto">
          <a:xfrm>
            <a:off x="2000250" y="5286375"/>
            <a:ext cx="1643063" cy="501650"/>
          </a:xfrm>
          <a:prstGeom prst="rect">
            <a:avLst/>
          </a:prstGeom>
          <a:noFill/>
          <a:ln w="9525">
            <a:noFill/>
            <a:miter lim="800000"/>
            <a:headEnd/>
            <a:tailEnd/>
          </a:ln>
        </p:spPr>
      </p:pic>
      <p:pic>
        <p:nvPicPr>
          <p:cNvPr id="5" name="Picture 3"/>
          <p:cNvPicPr>
            <a:picLocks noChangeAspect="1" noChangeArrowheads="1"/>
          </p:cNvPicPr>
          <p:nvPr/>
        </p:nvPicPr>
        <p:blipFill>
          <a:blip r:embed="rId9" cstate="print"/>
          <a:srcRect/>
          <a:stretch>
            <a:fillRect/>
          </a:stretch>
        </p:blipFill>
        <p:spPr bwMode="auto">
          <a:xfrm>
            <a:off x="142875" y="4572000"/>
            <a:ext cx="1431925"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History of Mergers</a:t>
            </a:r>
            <a:endParaRPr lang="en-US" sz="4200" dirty="0">
              <a:solidFill>
                <a:srgbClr val="FFFFFF"/>
              </a:solidFill>
            </a:endParaRPr>
          </a:p>
        </p:txBody>
      </p:sp>
      <p:graphicFrame>
        <p:nvGraphicFramePr>
          <p:cNvPr id="3" name="Diagram 2"/>
          <p:cNvGraphicFramePr/>
          <p:nvPr/>
        </p:nvGraphicFramePr>
        <p:xfrm>
          <a:off x="214282" y="1357274"/>
          <a:ext cx="8715436" cy="5500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Fleet</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Lineup</a:t>
            </a:r>
            <a:endParaRPr lang="en-US" sz="4200" dirty="0">
              <a:solidFill>
                <a:srgbClr val="FFFFFF"/>
              </a:solidFill>
            </a:endParaRPr>
          </a:p>
        </p:txBody>
      </p:sp>
      <p:grpSp>
        <p:nvGrpSpPr>
          <p:cNvPr id="3" name="Group 1"/>
          <p:cNvGrpSpPr>
            <a:grpSpLocks/>
          </p:cNvGrpSpPr>
          <p:nvPr/>
        </p:nvGrpSpPr>
        <p:grpSpPr bwMode="auto">
          <a:xfrm>
            <a:off x="685800" y="1371600"/>
            <a:ext cx="7670800" cy="5334000"/>
            <a:chOff x="1676400" y="152400"/>
            <a:chExt cx="7823200" cy="5867400"/>
          </a:xfrm>
        </p:grpSpPr>
        <p:pic>
          <p:nvPicPr>
            <p:cNvPr id="4" name="Picture 2" descr="OilWallpaper.jpg Oil Rig Mural picture by capnbryan"/>
            <p:cNvPicPr>
              <a:picLocks noChangeAspect="1" noChangeArrowheads="1"/>
            </p:cNvPicPr>
            <p:nvPr/>
          </p:nvPicPr>
          <p:blipFill>
            <a:blip r:embed="rId3" cstate="print"/>
            <a:srcRect/>
            <a:stretch>
              <a:fillRect/>
            </a:stretch>
          </p:blipFill>
          <p:spPr bwMode="auto">
            <a:xfrm>
              <a:off x="1676400" y="152400"/>
              <a:ext cx="7823200" cy="5867400"/>
            </a:xfrm>
            <a:prstGeom prst="rect">
              <a:avLst/>
            </a:prstGeom>
            <a:noFill/>
            <a:ln w="9525">
              <a:noFill/>
              <a:miter lim="800000"/>
              <a:headEnd/>
              <a:tailEnd/>
            </a:ln>
          </p:spPr>
        </p:pic>
        <p:sp>
          <p:nvSpPr>
            <p:cNvPr id="5" name="TextBox 8"/>
            <p:cNvSpPr txBox="1">
              <a:spLocks noChangeArrowheads="1"/>
            </p:cNvSpPr>
            <p:nvPr/>
          </p:nvSpPr>
          <p:spPr bwMode="auto">
            <a:xfrm>
              <a:off x="2743200" y="685800"/>
              <a:ext cx="1571625" cy="369888"/>
            </a:xfrm>
            <a:prstGeom prst="rect">
              <a:avLst/>
            </a:prstGeom>
            <a:noFill/>
            <a:ln w="9525">
              <a:noFill/>
              <a:miter lim="800000"/>
              <a:headEnd/>
              <a:tailEnd/>
            </a:ln>
          </p:spPr>
          <p:txBody>
            <a:bodyPr>
              <a:spAutoFit/>
            </a:bodyPr>
            <a:lstStyle/>
            <a:p>
              <a:r>
                <a:rPr lang="en-US">
                  <a:latin typeface="Calibri" pitchFamily="34" charset="0"/>
                </a:rPr>
                <a:t>Jackups</a:t>
              </a:r>
            </a:p>
          </p:txBody>
        </p:sp>
        <p:sp>
          <p:nvSpPr>
            <p:cNvPr id="6" name="TextBox 13"/>
            <p:cNvSpPr txBox="1">
              <a:spLocks noChangeArrowheads="1"/>
            </p:cNvSpPr>
            <p:nvPr/>
          </p:nvSpPr>
          <p:spPr bwMode="auto">
            <a:xfrm>
              <a:off x="4800600" y="685800"/>
              <a:ext cx="1571625" cy="523875"/>
            </a:xfrm>
            <a:prstGeom prst="rect">
              <a:avLst/>
            </a:prstGeom>
            <a:noFill/>
            <a:ln w="9525">
              <a:noFill/>
              <a:miter lim="800000"/>
              <a:headEnd/>
              <a:tailEnd/>
            </a:ln>
          </p:spPr>
          <p:txBody>
            <a:bodyPr>
              <a:spAutoFit/>
            </a:bodyPr>
            <a:lstStyle/>
            <a:p>
              <a:pPr algn="ctr"/>
              <a:r>
                <a:rPr lang="en-US" sz="1400">
                  <a:latin typeface="Calibri" pitchFamily="34" charset="0"/>
                </a:rPr>
                <a:t>Midwater Semisubmersible</a:t>
              </a:r>
            </a:p>
          </p:txBody>
        </p:sp>
        <p:sp>
          <p:nvSpPr>
            <p:cNvPr id="7" name="TextBox 11"/>
            <p:cNvSpPr txBox="1">
              <a:spLocks noChangeArrowheads="1"/>
            </p:cNvSpPr>
            <p:nvPr/>
          </p:nvSpPr>
          <p:spPr bwMode="auto">
            <a:xfrm>
              <a:off x="6629400" y="1139825"/>
              <a:ext cx="1571625" cy="307975"/>
            </a:xfrm>
            <a:prstGeom prst="rect">
              <a:avLst/>
            </a:prstGeom>
            <a:noFill/>
            <a:ln w="9525">
              <a:noFill/>
              <a:miter lim="800000"/>
              <a:headEnd/>
              <a:tailEnd/>
            </a:ln>
          </p:spPr>
          <p:txBody>
            <a:bodyPr>
              <a:spAutoFit/>
            </a:bodyPr>
            <a:lstStyle/>
            <a:p>
              <a:r>
                <a:rPr lang="en-US" sz="1400">
                  <a:latin typeface="Calibri" pitchFamily="34" charset="0"/>
                </a:rPr>
                <a:t>Drillship</a:t>
              </a:r>
            </a:p>
          </p:txBody>
        </p:sp>
        <p:sp>
          <p:nvSpPr>
            <p:cNvPr id="8" name="TextBox 12"/>
            <p:cNvSpPr txBox="1">
              <a:spLocks noChangeArrowheads="1"/>
            </p:cNvSpPr>
            <p:nvPr/>
          </p:nvSpPr>
          <p:spPr bwMode="auto">
            <a:xfrm>
              <a:off x="7924800" y="609600"/>
              <a:ext cx="1571625" cy="523875"/>
            </a:xfrm>
            <a:prstGeom prst="rect">
              <a:avLst/>
            </a:prstGeom>
            <a:noFill/>
            <a:ln w="9525">
              <a:noFill/>
              <a:miter lim="800000"/>
              <a:headEnd/>
              <a:tailEnd/>
            </a:ln>
          </p:spPr>
          <p:txBody>
            <a:bodyPr>
              <a:spAutoFit/>
            </a:bodyPr>
            <a:lstStyle/>
            <a:p>
              <a:pPr algn="ctr"/>
              <a:r>
                <a:rPr lang="en-US" sz="1400">
                  <a:latin typeface="Calibri" pitchFamily="34" charset="0"/>
                </a:rPr>
                <a:t>Deepwater Semisubmersible</a:t>
              </a:r>
            </a:p>
          </p:txBody>
        </p:sp>
        <p:sp>
          <p:nvSpPr>
            <p:cNvPr id="9" name="TextBox 9"/>
            <p:cNvSpPr txBox="1">
              <a:spLocks noChangeArrowheads="1"/>
            </p:cNvSpPr>
            <p:nvPr/>
          </p:nvSpPr>
          <p:spPr bwMode="auto">
            <a:xfrm>
              <a:off x="6581775" y="4114800"/>
              <a:ext cx="1571625" cy="369888"/>
            </a:xfrm>
            <a:prstGeom prst="rect">
              <a:avLst/>
            </a:prstGeom>
            <a:noFill/>
            <a:ln w="9525">
              <a:noFill/>
              <a:miter lim="800000"/>
              <a:headEnd/>
              <a:tailEnd/>
            </a:ln>
          </p:spPr>
          <p:txBody>
            <a:bodyPr>
              <a:spAutoFit/>
            </a:bodyPr>
            <a:lstStyle/>
            <a:p>
              <a:r>
                <a:rPr lang="en-US">
                  <a:latin typeface="Calibri" pitchFamily="34" charset="0"/>
                </a:rPr>
                <a:t>Floaters</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Firm History</a:t>
            </a:r>
            <a:endParaRPr lang="en-US" sz="4200" dirty="0">
              <a:solidFill>
                <a:srgbClr val="FFFFFF"/>
              </a:solidFill>
            </a:endParaRPr>
          </a:p>
        </p:txBody>
      </p:sp>
      <p:sp>
        <p:nvSpPr>
          <p:cNvPr id="3" name="Rectangle 2"/>
          <p:cNvSpPr/>
          <p:nvPr/>
        </p:nvSpPr>
        <p:spPr>
          <a:xfrm>
            <a:off x="457200" y="1257955"/>
            <a:ext cx="8229600" cy="3539431"/>
          </a:xfrm>
          <a:prstGeom prst="rect">
            <a:avLst/>
          </a:prstGeom>
        </p:spPr>
        <p:txBody>
          <a:bodyPr wrap="square">
            <a:spAutoFit/>
          </a:bodyPr>
          <a:lstStyle/>
          <a:p>
            <a:r>
              <a:rPr lang="en-US" sz="2800" dirty="0" smtClean="0"/>
              <a:t>Owns/partial ownership in 139 mobile offshore drilling units</a:t>
            </a:r>
          </a:p>
          <a:p>
            <a:pPr lvl="1">
              <a:buFont typeface="Wingdings" charset="2"/>
              <a:buChar char="ü"/>
            </a:pPr>
            <a:r>
              <a:rPr lang="en-US" sz="2400" dirty="0" smtClean="0"/>
              <a:t>45 High-Specification Floaters (Ultra-deepwater, Deepwater and Harsh Environment semisubmersibles and </a:t>
            </a:r>
            <a:r>
              <a:rPr lang="en-US" sz="2400" dirty="0" err="1" smtClean="0"/>
              <a:t>drillships</a:t>
            </a:r>
            <a:r>
              <a:rPr lang="en-US" sz="2400" dirty="0" smtClean="0"/>
              <a:t>)</a:t>
            </a:r>
          </a:p>
          <a:p>
            <a:pPr lvl="1">
              <a:buFont typeface="Wingdings" charset="2"/>
              <a:buChar char="ü"/>
            </a:pPr>
            <a:r>
              <a:rPr lang="en-US" sz="2400" dirty="0" smtClean="0"/>
              <a:t>26 </a:t>
            </a:r>
            <a:r>
              <a:rPr lang="en-US" sz="2400" dirty="0" err="1" smtClean="0"/>
              <a:t>Midwater</a:t>
            </a:r>
            <a:r>
              <a:rPr lang="en-US" sz="2400" dirty="0" smtClean="0"/>
              <a:t> Floaters</a:t>
            </a:r>
          </a:p>
          <a:p>
            <a:pPr lvl="1">
              <a:buFont typeface="Wingdings" charset="2"/>
              <a:buChar char="ü"/>
            </a:pPr>
            <a:r>
              <a:rPr lang="en-US" sz="2400" dirty="0" smtClean="0"/>
              <a:t>10 High-Specification </a:t>
            </a:r>
            <a:r>
              <a:rPr lang="en-US" sz="2400" dirty="0" err="1" smtClean="0"/>
              <a:t>Jackups</a:t>
            </a:r>
            <a:endParaRPr lang="en-US" sz="2400" dirty="0" smtClean="0"/>
          </a:p>
          <a:p>
            <a:pPr lvl="1">
              <a:buFont typeface="Wingdings" charset="2"/>
              <a:buChar char="ü"/>
            </a:pPr>
            <a:r>
              <a:rPr lang="en-US" sz="2400" dirty="0" smtClean="0"/>
              <a:t>55 Standard </a:t>
            </a:r>
            <a:r>
              <a:rPr lang="en-US" sz="2400" dirty="0" err="1" smtClean="0"/>
              <a:t>Jackups</a:t>
            </a:r>
            <a:r>
              <a:rPr lang="en-US" sz="2400" dirty="0" smtClean="0"/>
              <a:t> </a:t>
            </a:r>
          </a:p>
          <a:p>
            <a:pPr lvl="1">
              <a:buFont typeface="Wingdings" charset="2"/>
              <a:buChar char="ü"/>
            </a:pPr>
            <a:r>
              <a:rPr lang="en-US" sz="2400" dirty="0" smtClean="0"/>
              <a:t>3 Other Rigs</a:t>
            </a:r>
          </a:p>
          <a:p>
            <a:pPr lvl="1">
              <a:buFont typeface="Wingdings" charset="2"/>
              <a:buChar char="ü"/>
            </a:pPr>
            <a:r>
              <a:rPr lang="en-US" sz="2400" dirty="0" smtClean="0"/>
              <a:t>3 Ultra-Deepwater Floaters under construction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 Jack Ups</a:t>
            </a:r>
            <a:endParaRPr lang="en-US" sz="4200" dirty="0">
              <a:solidFill>
                <a:srgbClr val="FFFFFF"/>
              </a:solidFill>
            </a:endParaRPr>
          </a:p>
        </p:txBody>
      </p:sp>
      <p:sp>
        <p:nvSpPr>
          <p:cNvPr id="3" name="Rectangle 2"/>
          <p:cNvSpPr/>
          <p:nvPr/>
        </p:nvSpPr>
        <p:spPr>
          <a:xfrm>
            <a:off x="3962400" y="1687532"/>
            <a:ext cx="4572000" cy="4832092"/>
          </a:xfrm>
          <a:prstGeom prst="rect">
            <a:avLst/>
          </a:prstGeom>
        </p:spPr>
        <p:txBody>
          <a:bodyPr>
            <a:spAutoFit/>
          </a:bodyPr>
          <a:lstStyle/>
          <a:p>
            <a:pPr marL="2286000" indent="-285750">
              <a:buFont typeface="Wingdings" charset="2"/>
              <a:buChar char="ü"/>
            </a:pPr>
            <a:r>
              <a:rPr lang="en-US" sz="2200" dirty="0" smtClean="0">
                <a:latin typeface="Calibri "/>
                <a:ea typeface="Calibri "/>
                <a:cs typeface="Calibri "/>
              </a:rPr>
              <a:t>Mobile self-elevating drilling platforms. </a:t>
            </a:r>
          </a:p>
          <a:p>
            <a:pPr marL="2286000" indent="-285750">
              <a:buFont typeface="Wingdings" charset="2"/>
              <a:buChar char="ü"/>
            </a:pPr>
            <a:r>
              <a:rPr lang="en-US" sz="2200" dirty="0" smtClean="0">
                <a:latin typeface="Calibri "/>
                <a:ea typeface="Calibri "/>
                <a:cs typeface="Calibri "/>
              </a:rPr>
              <a:t>Equipped with legs that are lowered to the ocean floor for foundation.</a:t>
            </a:r>
          </a:p>
          <a:p>
            <a:pPr marL="2286000" indent="-285750">
              <a:buFont typeface="Wingdings" charset="2"/>
              <a:buChar char="ü"/>
            </a:pPr>
            <a:r>
              <a:rPr lang="en-US" sz="2200" dirty="0" smtClean="0">
                <a:latin typeface="Calibri "/>
                <a:ea typeface="Calibri "/>
                <a:cs typeface="Calibri "/>
              </a:rPr>
              <a:t>Jacked up just above highest waves.</a:t>
            </a:r>
          </a:p>
          <a:p>
            <a:pPr marL="2286000" indent="-285750">
              <a:buFont typeface="Wingdings" charset="2"/>
              <a:buChar char="ü"/>
            </a:pPr>
            <a:r>
              <a:rPr lang="en-US" sz="2200" dirty="0" smtClean="0">
                <a:latin typeface="Calibri "/>
                <a:ea typeface="Calibri "/>
                <a:cs typeface="Calibri "/>
              </a:rPr>
              <a:t>Suited for water depths of 400 ft and less.</a:t>
            </a:r>
            <a:endParaRPr lang="en-US" sz="2200" dirty="0">
              <a:latin typeface="Calibri "/>
              <a:ea typeface="Calibri "/>
              <a:cs typeface="Calibri "/>
            </a:endParaRPr>
          </a:p>
        </p:txBody>
      </p:sp>
      <p:pic>
        <p:nvPicPr>
          <p:cNvPr id="4" name="Picture 2" descr="graphic"/>
          <p:cNvPicPr>
            <a:picLocks noChangeAspect="1" noChangeArrowheads="1"/>
          </p:cNvPicPr>
          <p:nvPr/>
        </p:nvPicPr>
        <p:blipFill>
          <a:blip r:embed="rId3" cstate="print"/>
          <a:srcRect/>
          <a:stretch>
            <a:fillRect/>
          </a:stretch>
        </p:blipFill>
        <p:spPr bwMode="auto">
          <a:xfrm>
            <a:off x="1066800" y="1687532"/>
            <a:ext cx="3795713" cy="393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 Drill Ships</a:t>
            </a:r>
            <a:endParaRPr lang="en-US" sz="4200" dirty="0">
              <a:solidFill>
                <a:srgbClr val="FFFFFF"/>
              </a:solidFill>
            </a:endParaRPr>
          </a:p>
        </p:txBody>
      </p:sp>
      <p:sp>
        <p:nvSpPr>
          <p:cNvPr id="5" name="TextBox 4"/>
          <p:cNvSpPr txBox="1"/>
          <p:nvPr/>
        </p:nvSpPr>
        <p:spPr>
          <a:xfrm>
            <a:off x="914400" y="1828800"/>
            <a:ext cx="3200400" cy="4493537"/>
          </a:xfrm>
          <a:prstGeom prst="rect">
            <a:avLst/>
          </a:prstGeom>
          <a:noFill/>
        </p:spPr>
        <p:txBody>
          <a:bodyPr wrap="square" rtlCol="0">
            <a:spAutoFit/>
          </a:bodyPr>
          <a:lstStyle/>
          <a:p>
            <a:pPr>
              <a:buFont typeface="Wingdings" charset="2"/>
              <a:buChar char="ü"/>
            </a:pPr>
            <a:r>
              <a:rPr lang="en-US" sz="2200" dirty="0" smtClean="0"/>
              <a:t>Dynamically positioned in that it does not require anchors</a:t>
            </a:r>
          </a:p>
          <a:p>
            <a:pPr>
              <a:buFont typeface="Wingdings" charset="2"/>
              <a:buChar char="ü"/>
            </a:pPr>
            <a:r>
              <a:rPr lang="en-US" sz="2200" dirty="0" smtClean="0"/>
              <a:t>Great load capacity, ideal for remote locations</a:t>
            </a:r>
          </a:p>
          <a:p>
            <a:pPr>
              <a:buFont typeface="Wingdings" charset="2"/>
              <a:buChar char="ü"/>
            </a:pPr>
            <a:r>
              <a:rPr lang="en-US" sz="2200" dirty="0" smtClean="0"/>
              <a:t>Limited to calmer water conditions</a:t>
            </a:r>
          </a:p>
          <a:p>
            <a:pPr>
              <a:buFont typeface="Wingdings" charset="2"/>
              <a:buChar char="ü"/>
            </a:pPr>
            <a:r>
              <a:rPr lang="en-US" sz="2200" dirty="0" smtClean="0"/>
              <a:t>Self-propelled and extremely mobile</a:t>
            </a:r>
          </a:p>
          <a:p>
            <a:pPr>
              <a:buFont typeface="Wingdings" charset="2"/>
              <a:buChar char="ü"/>
            </a:pPr>
            <a:r>
              <a:rPr lang="en-US" sz="2200" dirty="0" smtClean="0"/>
              <a:t>Dual-activity technology (on recent models)</a:t>
            </a:r>
          </a:p>
          <a:p>
            <a:pPr>
              <a:buFont typeface="Wingdings" charset="2"/>
              <a:buChar char="ü"/>
            </a:pPr>
            <a:r>
              <a:rPr lang="en-US" sz="2200" dirty="0" smtClean="0"/>
              <a:t>Mid-water, Deepwater, Ultra-deepwater</a:t>
            </a:r>
            <a:endParaRPr lang="en-US" sz="2200" dirty="0"/>
          </a:p>
        </p:txBody>
      </p:sp>
      <p:pic>
        <p:nvPicPr>
          <p:cNvPr id="6" name="Picture 3"/>
          <p:cNvPicPr>
            <a:picLocks noChangeAspect="1" noChangeArrowheads="1"/>
          </p:cNvPicPr>
          <p:nvPr/>
        </p:nvPicPr>
        <p:blipFill>
          <a:blip r:embed="rId3" cstate="print"/>
          <a:srcRect/>
          <a:stretch>
            <a:fillRect/>
          </a:stretch>
        </p:blipFill>
        <p:spPr bwMode="auto">
          <a:xfrm>
            <a:off x="5486400" y="1828800"/>
            <a:ext cx="2576513" cy="408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 Semisubmersibles</a:t>
            </a:r>
            <a:endParaRPr lang="en-US" sz="4200" dirty="0">
              <a:solidFill>
                <a:srgbClr val="FFFFFF"/>
              </a:solidFill>
            </a:endParaRPr>
          </a:p>
        </p:txBody>
      </p:sp>
      <p:sp>
        <p:nvSpPr>
          <p:cNvPr id="3" name="TextBox 2"/>
          <p:cNvSpPr txBox="1"/>
          <p:nvPr/>
        </p:nvSpPr>
        <p:spPr>
          <a:xfrm>
            <a:off x="457200" y="4267200"/>
            <a:ext cx="8382000" cy="2462212"/>
          </a:xfrm>
          <a:prstGeom prst="rect">
            <a:avLst/>
          </a:prstGeom>
          <a:noFill/>
        </p:spPr>
        <p:txBody>
          <a:bodyPr wrap="square" rtlCol="0">
            <a:spAutoFit/>
          </a:bodyPr>
          <a:lstStyle/>
          <a:p>
            <a:pPr>
              <a:buFont typeface="Wingdings" charset="2"/>
              <a:buChar char="ü"/>
            </a:pPr>
            <a:r>
              <a:rPr lang="en-US" sz="2200" dirty="0" smtClean="0"/>
              <a:t>Floating vessels that can be submerged by water ballast system so that lower hulls are under water during drilling operations</a:t>
            </a:r>
          </a:p>
          <a:p>
            <a:pPr>
              <a:buFont typeface="Wingdings" charset="2"/>
              <a:buChar char="ü"/>
            </a:pPr>
            <a:r>
              <a:rPr lang="en-US" sz="2200" dirty="0" smtClean="0"/>
              <a:t>Maintain position through anchors or computer controlled dynamic positioning thrusters</a:t>
            </a:r>
          </a:p>
          <a:p>
            <a:pPr>
              <a:buFont typeface="Wingdings" charset="2"/>
              <a:buChar char="ü"/>
            </a:pPr>
            <a:r>
              <a:rPr lang="en-US" sz="2200" dirty="0" smtClean="0"/>
              <a:t>Moved by propellers or tugging</a:t>
            </a:r>
          </a:p>
          <a:p>
            <a:pPr>
              <a:buFont typeface="Wingdings" charset="2"/>
              <a:buChar char="ü"/>
            </a:pPr>
            <a:r>
              <a:rPr lang="en-US" sz="2200" dirty="0" smtClean="0"/>
              <a:t>Suited for rough water conditions</a:t>
            </a:r>
          </a:p>
          <a:p>
            <a:pPr>
              <a:buFont typeface="Wingdings" charset="2"/>
              <a:buChar char="ü"/>
            </a:pPr>
            <a:r>
              <a:rPr lang="en-US" sz="2200" dirty="0" smtClean="0"/>
              <a:t>Mid-water, Deepwater, Ultra-deepwater</a:t>
            </a:r>
            <a:endParaRPr lang="en-US" sz="2200" dirty="0"/>
          </a:p>
        </p:txBody>
      </p:sp>
      <p:pic>
        <p:nvPicPr>
          <p:cNvPr id="4" name="Picture 2" descr="http://www.deepwater.com/_filelib/ImageGallery/fleet/JackBates.jpg"/>
          <p:cNvPicPr>
            <a:picLocks noChangeAspect="1" noChangeArrowheads="1"/>
          </p:cNvPicPr>
          <p:nvPr/>
        </p:nvPicPr>
        <p:blipFill>
          <a:blip r:embed="rId3" cstate="print"/>
          <a:srcRect/>
          <a:stretch>
            <a:fillRect/>
          </a:stretch>
        </p:blipFill>
        <p:spPr bwMode="auto">
          <a:xfrm>
            <a:off x="3276600" y="1212315"/>
            <a:ext cx="2652713" cy="3054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Transocean Operations</a:t>
            </a:r>
            <a:endParaRPr lang="en-US" sz="4200" dirty="0">
              <a:solidFill>
                <a:srgbClr val="FFFFFF"/>
              </a:solidFill>
            </a:endParaRPr>
          </a:p>
        </p:txBody>
      </p:sp>
      <p:grpSp>
        <p:nvGrpSpPr>
          <p:cNvPr id="3" name="Group 4"/>
          <p:cNvGrpSpPr>
            <a:grpSpLocks/>
          </p:cNvGrpSpPr>
          <p:nvPr/>
        </p:nvGrpSpPr>
        <p:grpSpPr bwMode="auto">
          <a:xfrm>
            <a:off x="523875" y="1371600"/>
            <a:ext cx="8086725" cy="5238750"/>
            <a:chOff x="533400" y="1524000"/>
            <a:chExt cx="8086725" cy="5238750"/>
          </a:xfrm>
        </p:grpSpPr>
        <p:grpSp>
          <p:nvGrpSpPr>
            <p:cNvPr id="4" name="Group 5"/>
            <p:cNvGrpSpPr>
              <a:grpSpLocks/>
            </p:cNvGrpSpPr>
            <p:nvPr/>
          </p:nvGrpSpPr>
          <p:grpSpPr bwMode="auto">
            <a:xfrm>
              <a:off x="571500" y="1524000"/>
              <a:ext cx="8039101" cy="4419600"/>
              <a:chOff x="76200" y="1447800"/>
              <a:chExt cx="8915400" cy="4876800"/>
            </a:xfrm>
          </p:grpSpPr>
          <p:pic>
            <p:nvPicPr>
              <p:cNvPr id="6" name="Picture 3"/>
              <p:cNvPicPr>
                <a:picLocks noChangeAspect="1" noChangeArrowheads="1"/>
              </p:cNvPicPr>
              <p:nvPr/>
            </p:nvPicPr>
            <p:blipFill>
              <a:blip r:embed="rId3" cstate="print"/>
              <a:srcRect/>
              <a:stretch>
                <a:fillRect/>
              </a:stretch>
            </p:blipFill>
            <p:spPr bwMode="auto">
              <a:xfrm>
                <a:off x="76200" y="1447800"/>
                <a:ext cx="3200400" cy="48768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3276599" y="1447800"/>
                <a:ext cx="5715001" cy="4876800"/>
              </a:xfrm>
              <a:prstGeom prst="rect">
                <a:avLst/>
              </a:prstGeom>
              <a:noFill/>
              <a:ln w="9525">
                <a:noFill/>
                <a:miter lim="800000"/>
                <a:headEnd/>
                <a:tailEnd/>
              </a:ln>
            </p:spPr>
          </p:pic>
        </p:grpSp>
        <p:pic>
          <p:nvPicPr>
            <p:cNvPr id="5" name="Picture 5"/>
            <p:cNvPicPr>
              <a:picLocks noChangeAspect="1" noChangeArrowheads="1"/>
            </p:cNvPicPr>
            <p:nvPr/>
          </p:nvPicPr>
          <p:blipFill>
            <a:blip r:embed="rId5" cstate="print"/>
            <a:srcRect/>
            <a:stretch>
              <a:fillRect/>
            </a:stretch>
          </p:blipFill>
          <p:spPr bwMode="auto">
            <a:xfrm>
              <a:off x="533400" y="5943600"/>
              <a:ext cx="8086725" cy="8191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Major Clients</a:t>
            </a:r>
            <a:endParaRPr lang="en-US" sz="4200" dirty="0">
              <a:solidFill>
                <a:srgbClr val="FFFFFF"/>
              </a:solidFill>
            </a:endParaRPr>
          </a:p>
        </p:txBody>
      </p:sp>
      <p:pic>
        <p:nvPicPr>
          <p:cNvPr id="3" name="Picture 2" descr="http://jeroenbours.com/staging/wp-content/themes/default/uploads/BP_logo.jpg.jpg"/>
          <p:cNvPicPr>
            <a:picLocks noChangeAspect="1" noChangeArrowheads="1"/>
          </p:cNvPicPr>
          <p:nvPr/>
        </p:nvPicPr>
        <p:blipFill>
          <a:blip r:embed="rId3" cstate="print"/>
          <a:srcRect/>
          <a:stretch>
            <a:fillRect/>
          </a:stretch>
        </p:blipFill>
        <p:spPr bwMode="auto">
          <a:xfrm>
            <a:off x="785813" y="1643063"/>
            <a:ext cx="1168400" cy="1552575"/>
          </a:xfrm>
          <a:prstGeom prst="rect">
            <a:avLst/>
          </a:prstGeom>
          <a:noFill/>
          <a:ln w="9525">
            <a:noFill/>
            <a:miter lim="800000"/>
            <a:headEnd/>
            <a:tailEnd/>
          </a:ln>
        </p:spPr>
      </p:pic>
      <p:pic>
        <p:nvPicPr>
          <p:cNvPr id="4" name="Picture 4" descr="http://mystockvoice.files.wordpress.com/2008/12/ongc2.jpg"/>
          <p:cNvPicPr>
            <a:picLocks noChangeAspect="1" noChangeArrowheads="1"/>
          </p:cNvPicPr>
          <p:nvPr/>
        </p:nvPicPr>
        <p:blipFill>
          <a:blip r:embed="rId4" cstate="print"/>
          <a:srcRect/>
          <a:stretch>
            <a:fillRect/>
          </a:stretch>
        </p:blipFill>
        <p:spPr bwMode="auto">
          <a:xfrm>
            <a:off x="2500313" y="1714500"/>
            <a:ext cx="1412875" cy="1409700"/>
          </a:xfrm>
          <a:prstGeom prst="rect">
            <a:avLst/>
          </a:prstGeom>
          <a:noFill/>
          <a:ln w="9525">
            <a:noFill/>
            <a:miter lim="800000"/>
            <a:headEnd/>
            <a:tailEnd/>
          </a:ln>
        </p:spPr>
      </p:pic>
      <p:pic>
        <p:nvPicPr>
          <p:cNvPr id="5" name="Picture 6" descr="http://blogmais.files.wordpress.com/2009/02/logo_petrobras.jpg"/>
          <p:cNvPicPr>
            <a:picLocks noChangeAspect="1" noChangeArrowheads="1"/>
          </p:cNvPicPr>
          <p:nvPr/>
        </p:nvPicPr>
        <p:blipFill>
          <a:blip r:embed="rId5" cstate="print"/>
          <a:srcRect/>
          <a:stretch>
            <a:fillRect/>
          </a:stretch>
        </p:blipFill>
        <p:spPr bwMode="auto">
          <a:xfrm>
            <a:off x="4714875" y="1714500"/>
            <a:ext cx="2000250" cy="1255713"/>
          </a:xfrm>
          <a:prstGeom prst="rect">
            <a:avLst/>
          </a:prstGeom>
          <a:noFill/>
          <a:ln w="9525">
            <a:noFill/>
            <a:miter lim="800000"/>
            <a:headEnd/>
            <a:tailEnd/>
          </a:ln>
        </p:spPr>
      </p:pic>
      <p:pic>
        <p:nvPicPr>
          <p:cNvPr id="6" name="Picture 8" descr="http://www.online-lubricants.co.uk/_borders/chevron.jpg"/>
          <p:cNvPicPr>
            <a:picLocks noChangeAspect="1" noChangeArrowheads="1"/>
          </p:cNvPicPr>
          <p:nvPr/>
        </p:nvPicPr>
        <p:blipFill>
          <a:blip r:embed="rId6" cstate="print"/>
          <a:srcRect/>
          <a:stretch>
            <a:fillRect/>
          </a:stretch>
        </p:blipFill>
        <p:spPr bwMode="auto">
          <a:xfrm>
            <a:off x="7072313" y="1714500"/>
            <a:ext cx="1462087" cy="1628775"/>
          </a:xfrm>
          <a:prstGeom prst="rect">
            <a:avLst/>
          </a:prstGeom>
          <a:noFill/>
          <a:ln w="9525">
            <a:noFill/>
            <a:miter lim="800000"/>
            <a:headEnd/>
            <a:tailEnd/>
          </a:ln>
        </p:spPr>
      </p:pic>
      <p:pic>
        <p:nvPicPr>
          <p:cNvPr id="7" name="Picture 10" descr="http://memrieconomicblog.org/images/uploaded/shell-logo-t.jpg"/>
          <p:cNvPicPr>
            <a:picLocks noChangeAspect="1" noChangeArrowheads="1"/>
          </p:cNvPicPr>
          <p:nvPr/>
        </p:nvPicPr>
        <p:blipFill>
          <a:blip r:embed="rId7" cstate="print"/>
          <a:srcRect/>
          <a:stretch>
            <a:fillRect/>
          </a:stretch>
        </p:blipFill>
        <p:spPr bwMode="auto">
          <a:xfrm>
            <a:off x="785813" y="4248150"/>
            <a:ext cx="1517650" cy="1314450"/>
          </a:xfrm>
          <a:prstGeom prst="rect">
            <a:avLst/>
          </a:prstGeom>
          <a:noFill/>
          <a:ln w="9525">
            <a:noFill/>
            <a:miter lim="800000"/>
            <a:headEnd/>
            <a:tailEnd/>
          </a:ln>
        </p:spPr>
      </p:pic>
      <p:pic>
        <p:nvPicPr>
          <p:cNvPr id="8" name="Picture 12" descr="http://confbrussels.free.fr/21fev2006/images/Statoil_big.jpg"/>
          <p:cNvPicPr>
            <a:picLocks noChangeAspect="1" noChangeArrowheads="1"/>
          </p:cNvPicPr>
          <p:nvPr/>
        </p:nvPicPr>
        <p:blipFill>
          <a:blip r:embed="rId8" cstate="print"/>
          <a:srcRect/>
          <a:stretch>
            <a:fillRect/>
          </a:stretch>
        </p:blipFill>
        <p:spPr bwMode="auto">
          <a:xfrm>
            <a:off x="2786063" y="4152900"/>
            <a:ext cx="1395412" cy="1562100"/>
          </a:xfrm>
          <a:prstGeom prst="rect">
            <a:avLst/>
          </a:prstGeom>
          <a:noFill/>
          <a:ln w="9525">
            <a:noFill/>
            <a:miter lim="800000"/>
            <a:headEnd/>
            <a:tailEnd/>
          </a:ln>
        </p:spPr>
      </p:pic>
      <p:pic>
        <p:nvPicPr>
          <p:cNvPr id="9" name="Picture 14" descr="http://seeker401.files.wordpress.com/2009/08/aramco.jpg"/>
          <p:cNvPicPr>
            <a:picLocks noChangeAspect="1" noChangeArrowheads="1"/>
          </p:cNvPicPr>
          <p:nvPr/>
        </p:nvPicPr>
        <p:blipFill>
          <a:blip r:embed="rId9" cstate="print"/>
          <a:srcRect/>
          <a:stretch>
            <a:fillRect/>
          </a:stretch>
        </p:blipFill>
        <p:spPr bwMode="auto">
          <a:xfrm>
            <a:off x="4714875" y="4149725"/>
            <a:ext cx="1357313" cy="1717675"/>
          </a:xfrm>
          <a:prstGeom prst="rect">
            <a:avLst/>
          </a:prstGeom>
          <a:noFill/>
          <a:ln w="9525">
            <a:noFill/>
            <a:miter lim="800000"/>
            <a:headEnd/>
            <a:tailEnd/>
          </a:ln>
        </p:spPr>
      </p:pic>
      <p:pic>
        <p:nvPicPr>
          <p:cNvPr id="10" name="Picture 16" descr="http://i.thisislondon.co.uk/i/pix/2008/06/bhpbilliton_415x275.jpg"/>
          <p:cNvPicPr>
            <a:picLocks noChangeAspect="1" noChangeArrowheads="1"/>
          </p:cNvPicPr>
          <p:nvPr/>
        </p:nvPicPr>
        <p:blipFill>
          <a:blip r:embed="rId10" cstate="print"/>
          <a:srcRect/>
          <a:stretch>
            <a:fillRect/>
          </a:stretch>
        </p:blipFill>
        <p:spPr bwMode="auto">
          <a:xfrm>
            <a:off x="6715125" y="4443413"/>
            <a:ext cx="1689100" cy="1119187"/>
          </a:xfrm>
          <a:prstGeom prst="rect">
            <a:avLst/>
          </a:prstGeom>
          <a:noFill/>
          <a:ln w="9525">
            <a:noFill/>
            <a:miter lim="800000"/>
            <a:headEnd/>
            <a:tailEnd/>
          </a:ln>
        </p:spPr>
      </p:pic>
      <p:sp>
        <p:nvSpPr>
          <p:cNvPr id="11" name="Rectangle 10"/>
          <p:cNvSpPr/>
          <p:nvPr/>
        </p:nvSpPr>
        <p:spPr>
          <a:xfrm>
            <a:off x="609600" y="3124200"/>
            <a:ext cx="1623030" cy="923330"/>
          </a:xfrm>
          <a:prstGeom prst="rect">
            <a:avLst/>
          </a:prstGeom>
          <a:noFill/>
        </p:spPr>
        <p:txBody>
          <a:bodyPr>
            <a:spAutoFit/>
          </a:bodyPr>
          <a:lstStyle/>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12%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Future Outlook</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Revenue Methods</a:t>
            </a:r>
            <a:endParaRPr lang="en-US" sz="4200" dirty="0">
              <a:solidFill>
                <a:srgbClr val="FFFFFF"/>
              </a:solidFill>
            </a:endParaRPr>
          </a:p>
        </p:txBody>
      </p:sp>
      <p:sp>
        <p:nvSpPr>
          <p:cNvPr id="3" name="TextBox 2"/>
          <p:cNvSpPr txBox="1"/>
          <p:nvPr/>
        </p:nvSpPr>
        <p:spPr>
          <a:xfrm>
            <a:off x="457200" y="1447800"/>
            <a:ext cx="8229600" cy="2462212"/>
          </a:xfrm>
          <a:prstGeom prst="rect">
            <a:avLst/>
          </a:prstGeom>
          <a:noFill/>
        </p:spPr>
        <p:txBody>
          <a:bodyPr wrap="square" rtlCol="0">
            <a:spAutoFit/>
          </a:bodyPr>
          <a:lstStyle/>
          <a:p>
            <a:r>
              <a:rPr lang="en-US" sz="2200" dirty="0" smtClean="0"/>
              <a:t>Transocean has two main methods for generating revenue from its drilling operations:</a:t>
            </a:r>
          </a:p>
          <a:p>
            <a:pPr lvl="1">
              <a:buFont typeface="Wingdings" charset="2"/>
              <a:buChar char="ü"/>
            </a:pPr>
            <a:r>
              <a:rPr lang="en-US" sz="2200" dirty="0" smtClean="0"/>
              <a:t>Operating rate: Rate that is charged for utilization of rigs.</a:t>
            </a:r>
          </a:p>
          <a:p>
            <a:pPr lvl="1"/>
            <a:endParaRPr lang="en-US" sz="2200" dirty="0" smtClean="0"/>
          </a:p>
          <a:p>
            <a:pPr lvl="1">
              <a:buFont typeface="Wingdings" charset="2"/>
              <a:buChar char="ü"/>
            </a:pPr>
            <a:r>
              <a:rPr lang="en-US" sz="2200" dirty="0" smtClean="0"/>
              <a:t>Stand-by-rate: Rate charged for the rig being ready for use, regardless of whether it is actually used.</a:t>
            </a:r>
          </a:p>
          <a:p>
            <a:endParaRPr lang="en-US" sz="2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Potential Risks</a:t>
            </a:r>
            <a:endParaRPr lang="en-US" sz="4200" dirty="0">
              <a:solidFill>
                <a:srgbClr val="FFFFFF"/>
              </a:solidFill>
            </a:endParaRPr>
          </a:p>
        </p:txBody>
      </p:sp>
      <p:sp>
        <p:nvSpPr>
          <p:cNvPr id="3" name="TextBox 2"/>
          <p:cNvSpPr txBox="1"/>
          <p:nvPr/>
        </p:nvSpPr>
        <p:spPr>
          <a:xfrm>
            <a:off x="533400" y="1524000"/>
            <a:ext cx="8077200" cy="1107996"/>
          </a:xfrm>
          <a:prstGeom prst="rect">
            <a:avLst/>
          </a:prstGeom>
          <a:noFill/>
        </p:spPr>
        <p:txBody>
          <a:bodyPr wrap="square" rtlCol="0">
            <a:spAutoFit/>
          </a:bodyPr>
          <a:lstStyle/>
          <a:p>
            <a:r>
              <a:rPr lang="en-US" sz="2200" dirty="0" smtClean="0"/>
              <a:t>High expiration of its fleet contracts in early 2011 which is a cause of concern for its future revenue streams</a:t>
            </a:r>
          </a:p>
          <a:p>
            <a:pPr lvl="1">
              <a:buFont typeface="Wingdings" charset="2"/>
              <a:buChar char="ü"/>
            </a:pPr>
            <a:r>
              <a:rPr lang="en-US" sz="2200" dirty="0" smtClean="0"/>
              <a:t>Impacted by the </a:t>
            </a:r>
            <a:r>
              <a:rPr lang="en-US" sz="2200" dirty="0" err="1" smtClean="0"/>
              <a:t>dayrate</a:t>
            </a:r>
            <a:endParaRPr lang="en-US" sz="2200" dirty="0" smtClean="0"/>
          </a:p>
        </p:txBody>
      </p:sp>
      <p:pic>
        <p:nvPicPr>
          <p:cNvPr id="4" name="Picture 4"/>
          <p:cNvPicPr>
            <a:picLocks noChangeAspect="1" noChangeArrowheads="1"/>
          </p:cNvPicPr>
          <p:nvPr/>
        </p:nvPicPr>
        <p:blipFill>
          <a:blip r:embed="rId3" cstate="print"/>
          <a:srcRect/>
          <a:stretch>
            <a:fillRect/>
          </a:stretch>
        </p:blipFill>
        <p:spPr bwMode="auto">
          <a:xfrm>
            <a:off x="2209800" y="3902075"/>
            <a:ext cx="4695825" cy="179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Potential Risks</a:t>
            </a:r>
            <a:endParaRPr lang="en-US" sz="4200" dirty="0">
              <a:solidFill>
                <a:srgbClr val="FFFFFF"/>
              </a:solidFill>
            </a:endParaRPr>
          </a:p>
        </p:txBody>
      </p:sp>
      <p:sp>
        <p:nvSpPr>
          <p:cNvPr id="3" name="TextBox 2"/>
          <p:cNvSpPr txBox="1"/>
          <p:nvPr/>
        </p:nvSpPr>
        <p:spPr>
          <a:xfrm>
            <a:off x="533400" y="1524000"/>
            <a:ext cx="8077200" cy="1107996"/>
          </a:xfrm>
          <a:prstGeom prst="rect">
            <a:avLst/>
          </a:prstGeom>
          <a:noFill/>
        </p:spPr>
        <p:txBody>
          <a:bodyPr wrap="square" rtlCol="0">
            <a:spAutoFit/>
          </a:bodyPr>
          <a:lstStyle/>
          <a:p>
            <a:r>
              <a:rPr lang="en-US" sz="2200" dirty="0" smtClean="0"/>
              <a:t>High expiration of its fleet contracts in early 2011 which is a cause of concern for its future revenue streams</a:t>
            </a:r>
          </a:p>
          <a:p>
            <a:pPr lvl="1">
              <a:buFont typeface="Wingdings" charset="2"/>
              <a:buChar char="ü"/>
            </a:pPr>
            <a:r>
              <a:rPr lang="en-US" sz="2200" dirty="0" smtClean="0"/>
              <a:t>Impacted by the </a:t>
            </a:r>
            <a:r>
              <a:rPr lang="en-US" sz="2200" dirty="0" err="1" smtClean="0"/>
              <a:t>dayrate</a:t>
            </a:r>
            <a:endParaRPr lang="en-US" sz="2200" dirty="0" smtClean="0"/>
          </a:p>
        </p:txBody>
      </p:sp>
      <p:pic>
        <p:nvPicPr>
          <p:cNvPr id="5" name="Picture 4"/>
          <p:cNvPicPr>
            <a:picLocks noChangeAspect="1" noChangeArrowheads="1"/>
          </p:cNvPicPr>
          <p:nvPr/>
        </p:nvPicPr>
        <p:blipFill>
          <a:blip r:embed="rId3" cstate="print"/>
          <a:srcRect/>
          <a:stretch>
            <a:fillRect/>
          </a:stretch>
        </p:blipFill>
        <p:spPr bwMode="auto">
          <a:xfrm>
            <a:off x="304800" y="1600200"/>
            <a:ext cx="8839200" cy="4599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Updates</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114300" y="1143000"/>
            <a:ext cx="9029700" cy="575719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Potential Risks</a:t>
            </a:r>
            <a:endParaRPr lang="en-US" sz="4200" dirty="0">
              <a:solidFill>
                <a:srgbClr val="FFFFFF"/>
              </a:solidFill>
            </a:endParaRPr>
          </a:p>
        </p:txBody>
      </p:sp>
      <p:sp>
        <p:nvSpPr>
          <p:cNvPr id="4" name="TextBox 3"/>
          <p:cNvSpPr txBox="1"/>
          <p:nvPr/>
        </p:nvSpPr>
        <p:spPr>
          <a:xfrm>
            <a:off x="457200" y="1447800"/>
            <a:ext cx="8229600" cy="3139321"/>
          </a:xfrm>
          <a:prstGeom prst="rect">
            <a:avLst/>
          </a:prstGeom>
          <a:noFill/>
        </p:spPr>
        <p:txBody>
          <a:bodyPr wrap="square" rtlCol="0">
            <a:spAutoFit/>
          </a:bodyPr>
          <a:lstStyle/>
          <a:p>
            <a:pPr>
              <a:buFont typeface="Wingdings" charset="2"/>
              <a:buChar char="ü"/>
            </a:pPr>
            <a:r>
              <a:rPr lang="en-US" sz="2200" dirty="0" smtClean="0"/>
              <a:t>Revenues highly dependent on economic conditions of market as price of oil dictates demand</a:t>
            </a:r>
          </a:p>
          <a:p>
            <a:pPr>
              <a:buFont typeface="Wingdings" charset="2"/>
              <a:buChar char="ü"/>
            </a:pPr>
            <a:r>
              <a:rPr lang="en-US" sz="2200" dirty="0" smtClean="0"/>
              <a:t>Sole focus in offshore drilling, eliminating large oil markets such as Russia and Middle East</a:t>
            </a:r>
          </a:p>
          <a:p>
            <a:pPr>
              <a:buFont typeface="Wingdings" charset="2"/>
              <a:buChar char="ü"/>
            </a:pPr>
            <a:r>
              <a:rPr lang="en-US" sz="2200" dirty="0" smtClean="0"/>
              <a:t>Highly competitive and cyclical industry with intense price competition</a:t>
            </a:r>
          </a:p>
          <a:p>
            <a:pPr>
              <a:buFont typeface="Wingdings" charset="2"/>
              <a:buChar char="ü"/>
            </a:pPr>
            <a:r>
              <a:rPr lang="en-US" sz="2200" dirty="0" smtClean="0"/>
              <a:t>Contracts may be terminated by a number of events</a:t>
            </a:r>
          </a:p>
          <a:p>
            <a:pPr>
              <a:buFont typeface="Wingdings" charset="2"/>
              <a:buChar char="ü"/>
            </a:pPr>
            <a:r>
              <a:rPr lang="en-US" sz="2200" dirty="0" smtClean="0"/>
              <a:t>Revenues concentrated on small group of clients; </a:t>
            </a:r>
          </a:p>
          <a:p>
            <a:pPr>
              <a:buFont typeface="Wingdings" charset="2"/>
              <a:buChar char="ü"/>
            </a:pPr>
            <a:r>
              <a:rPr lang="en-US" sz="2200" dirty="0" smtClean="0"/>
              <a:t>dependent on key personnel</a:t>
            </a:r>
          </a:p>
        </p:txBody>
      </p:sp>
      <p:pic>
        <p:nvPicPr>
          <p:cNvPr id="5" name="Picture 3"/>
          <p:cNvPicPr>
            <a:picLocks noChangeAspect="1" noChangeArrowheads="1"/>
          </p:cNvPicPr>
          <p:nvPr/>
        </p:nvPicPr>
        <p:blipFill>
          <a:blip r:embed="rId3" cstate="print"/>
          <a:srcRect/>
          <a:stretch>
            <a:fillRect/>
          </a:stretch>
        </p:blipFill>
        <p:spPr bwMode="auto">
          <a:xfrm>
            <a:off x="6781800" y="3590925"/>
            <a:ext cx="2251075"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Operating Revenue</a:t>
            </a:r>
            <a:endParaRPr lang="en-US" sz="4200" dirty="0">
              <a:solidFill>
                <a:srgbClr val="FFFFFF"/>
              </a:solidFill>
            </a:endParaRPr>
          </a:p>
        </p:txBody>
      </p:sp>
      <p:sp>
        <p:nvSpPr>
          <p:cNvPr id="3" name="TextBox 2"/>
          <p:cNvSpPr txBox="1"/>
          <p:nvPr/>
        </p:nvSpPr>
        <p:spPr>
          <a:xfrm>
            <a:off x="1066800" y="1600200"/>
            <a:ext cx="2980303" cy="430887"/>
          </a:xfrm>
          <a:prstGeom prst="rect">
            <a:avLst/>
          </a:prstGeom>
          <a:noFill/>
        </p:spPr>
        <p:txBody>
          <a:bodyPr wrap="none" rtlCol="0">
            <a:spAutoFit/>
          </a:bodyPr>
          <a:lstStyle/>
          <a:p>
            <a:r>
              <a:rPr lang="en-US" sz="2200" dirty="0" smtClean="0"/>
              <a:t>Divided by each Country</a:t>
            </a:r>
            <a:endParaRPr lang="en-US" sz="2200" dirty="0"/>
          </a:p>
        </p:txBody>
      </p:sp>
      <p:pic>
        <p:nvPicPr>
          <p:cNvPr id="4" name="Picture 3"/>
          <p:cNvPicPr>
            <a:picLocks noChangeAspect="1"/>
          </p:cNvPicPr>
          <p:nvPr/>
        </p:nvPicPr>
        <p:blipFill>
          <a:blip r:embed="rId3"/>
          <a:stretch>
            <a:fillRect/>
          </a:stretch>
        </p:blipFill>
        <p:spPr>
          <a:xfrm>
            <a:off x="685800" y="2679700"/>
            <a:ext cx="7725367" cy="2273300"/>
          </a:xfrm>
          <a:prstGeom prst="rect">
            <a:avLst/>
          </a:prstGeom>
        </p:spPr>
      </p:pic>
      <p:sp>
        <p:nvSpPr>
          <p:cNvPr id="5" name="TextBox 4"/>
          <p:cNvSpPr txBox="1"/>
          <p:nvPr/>
        </p:nvSpPr>
        <p:spPr>
          <a:xfrm>
            <a:off x="2590800" y="3276600"/>
            <a:ext cx="695122" cy="1323439"/>
          </a:xfrm>
          <a:prstGeom prst="rect">
            <a:avLst/>
          </a:prstGeom>
          <a:noFill/>
        </p:spPr>
        <p:txBody>
          <a:bodyPr wrap="none" rtlCol="0">
            <a:spAutoFit/>
          </a:bodyPr>
          <a:lstStyle/>
          <a:p>
            <a:r>
              <a:rPr lang="en-US" sz="1600" dirty="0" smtClean="0"/>
              <a:t>22.1%</a:t>
            </a:r>
            <a:br>
              <a:rPr lang="en-US" sz="1600" dirty="0" smtClean="0"/>
            </a:br>
            <a:r>
              <a:rPr lang="en-US" sz="1600" dirty="0" smtClean="0"/>
              <a:t>13.5%</a:t>
            </a:r>
            <a:br>
              <a:rPr lang="en-US" sz="1600" dirty="0" smtClean="0"/>
            </a:br>
            <a:r>
              <a:rPr lang="en-US" sz="1600" dirty="0" smtClean="0"/>
              <a:t>12.4%</a:t>
            </a:r>
            <a:br>
              <a:rPr lang="en-US" sz="1600" dirty="0" smtClean="0"/>
            </a:br>
            <a:r>
              <a:rPr lang="en-US" sz="1600" dirty="0" smtClean="0"/>
              <a:t>8.6%</a:t>
            </a:r>
            <a:br>
              <a:rPr lang="en-US" sz="1600" dirty="0" smtClean="0"/>
            </a:br>
            <a:r>
              <a:rPr lang="en-US" sz="1600" dirty="0" smtClean="0"/>
              <a:t>43.4%</a:t>
            </a:r>
            <a:endParaRPr lang="en-US" sz="1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Revenue</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04800" y="1143000"/>
            <a:ext cx="8849591" cy="3048000"/>
          </a:xfrm>
          <a:prstGeom prst="rect">
            <a:avLst/>
          </a:prstGeom>
        </p:spPr>
      </p:pic>
      <p:pic>
        <p:nvPicPr>
          <p:cNvPr id="5" name="Picture 4"/>
          <p:cNvPicPr>
            <a:picLocks noChangeAspect="1"/>
          </p:cNvPicPr>
          <p:nvPr/>
        </p:nvPicPr>
        <p:blipFill>
          <a:blip r:embed="rId4"/>
          <a:stretch>
            <a:fillRect/>
          </a:stretch>
        </p:blipFill>
        <p:spPr>
          <a:xfrm>
            <a:off x="361682" y="4191000"/>
            <a:ext cx="8706118" cy="2438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Fleet Utilization Outlook</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81000" y="1371600"/>
            <a:ext cx="8037786" cy="1752600"/>
          </a:xfrm>
          <a:prstGeom prst="rect">
            <a:avLst/>
          </a:prstGeom>
        </p:spPr>
      </p:pic>
      <p:pic>
        <p:nvPicPr>
          <p:cNvPr id="4" name="Picture 3"/>
          <p:cNvPicPr>
            <a:picLocks noChangeAspect="1"/>
          </p:cNvPicPr>
          <p:nvPr/>
        </p:nvPicPr>
        <p:blipFill>
          <a:blip r:embed="rId4"/>
          <a:stretch>
            <a:fillRect/>
          </a:stretch>
        </p:blipFill>
        <p:spPr>
          <a:xfrm>
            <a:off x="381000" y="4419600"/>
            <a:ext cx="8731250" cy="16764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Litigations</a:t>
            </a:r>
            <a:endParaRPr lang="en-US" sz="4200" dirty="0">
              <a:solidFill>
                <a:srgbClr val="FFFFFF"/>
              </a:solidFill>
            </a:endParaRPr>
          </a:p>
        </p:txBody>
      </p:sp>
      <p:sp>
        <p:nvSpPr>
          <p:cNvPr id="3" name="Rectangle 2"/>
          <p:cNvSpPr/>
          <p:nvPr/>
        </p:nvSpPr>
        <p:spPr>
          <a:xfrm>
            <a:off x="381000" y="1295400"/>
            <a:ext cx="8382000" cy="2123658"/>
          </a:xfrm>
          <a:prstGeom prst="rect">
            <a:avLst/>
          </a:prstGeom>
        </p:spPr>
        <p:txBody>
          <a:bodyPr wrap="square">
            <a:spAutoFit/>
          </a:bodyPr>
          <a:lstStyle/>
          <a:p>
            <a:r>
              <a:rPr lang="en-US" sz="2200" dirty="0" err="1" smtClean="0"/>
              <a:t>Macondo</a:t>
            </a:r>
            <a:r>
              <a:rPr lang="en-US" sz="2200" dirty="0" smtClean="0"/>
              <a:t> well incident</a:t>
            </a:r>
          </a:p>
          <a:p>
            <a:pPr lvl="1">
              <a:buFont typeface="Wingdings" charset="2"/>
              <a:buChar char="ü"/>
            </a:pPr>
            <a:r>
              <a:rPr lang="en-US" sz="2200" dirty="0" smtClean="0"/>
              <a:t>Ultra-Deepwater Floater, Deepwater Horizon leased to BP</a:t>
            </a:r>
          </a:p>
          <a:p>
            <a:pPr lvl="1">
              <a:buFont typeface="Wingdings" charset="2"/>
              <a:buChar char="ü"/>
            </a:pPr>
            <a:r>
              <a:rPr lang="en-US" sz="2200" dirty="0" smtClean="0"/>
              <a:t>Recognized a liability of $80 million under other current liabilities</a:t>
            </a:r>
          </a:p>
          <a:p>
            <a:pPr lvl="1">
              <a:buFont typeface="Wingdings" charset="2"/>
              <a:buChar char="ü"/>
            </a:pPr>
            <a:r>
              <a:rPr lang="en-US" sz="2200" dirty="0" smtClean="0"/>
              <a:t>206 claims made against Transocean</a:t>
            </a:r>
          </a:p>
          <a:p>
            <a:pPr lvl="1">
              <a:buFont typeface="Wingdings" charset="2"/>
              <a:buChar char="ü"/>
            </a:pPr>
            <a:r>
              <a:rPr lang="en-US" sz="2200" dirty="0" err="1" smtClean="0"/>
              <a:t>Defence</a:t>
            </a:r>
            <a:r>
              <a:rPr lang="en-US" sz="2200" dirty="0" smtClean="0"/>
              <a:t> under contractual </a:t>
            </a:r>
            <a:r>
              <a:rPr lang="en-US" sz="2200" dirty="0" err="1" smtClean="0"/>
              <a:t>defence</a:t>
            </a:r>
            <a:r>
              <a:rPr lang="en-US" sz="2200" dirty="0" smtClean="0"/>
              <a:t> and indemnity</a:t>
            </a:r>
          </a:p>
          <a:p>
            <a:pPr lvl="1">
              <a:buFont typeface="Wingdings" charset="2"/>
              <a:buChar char="ü"/>
            </a:pPr>
            <a:r>
              <a:rPr lang="en-US" sz="2200" dirty="0" smtClean="0"/>
              <a:t>Resulted in loss of $590 million of backlog revenue</a:t>
            </a:r>
          </a:p>
        </p:txBody>
      </p:sp>
      <p:pic>
        <p:nvPicPr>
          <p:cNvPr id="4" name="Picture 3"/>
          <p:cNvPicPr>
            <a:picLocks noChangeAspect="1"/>
          </p:cNvPicPr>
          <p:nvPr/>
        </p:nvPicPr>
        <p:blipFill>
          <a:blip r:embed="rId3"/>
          <a:stretch>
            <a:fillRect/>
          </a:stretch>
        </p:blipFill>
        <p:spPr>
          <a:xfrm>
            <a:off x="2667000" y="3695700"/>
            <a:ext cx="3911600" cy="29337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Regulations</a:t>
            </a:r>
            <a:endParaRPr lang="en-US" sz="4200" dirty="0">
              <a:solidFill>
                <a:srgbClr val="FFFFFF"/>
              </a:solidFill>
            </a:endParaRPr>
          </a:p>
        </p:txBody>
      </p:sp>
      <p:sp>
        <p:nvSpPr>
          <p:cNvPr id="3" name="TextBox 2"/>
          <p:cNvSpPr txBox="1"/>
          <p:nvPr/>
        </p:nvSpPr>
        <p:spPr>
          <a:xfrm>
            <a:off x="457200" y="1295400"/>
            <a:ext cx="8458200" cy="2462212"/>
          </a:xfrm>
          <a:prstGeom prst="rect">
            <a:avLst/>
          </a:prstGeom>
          <a:noFill/>
        </p:spPr>
        <p:txBody>
          <a:bodyPr wrap="square" rtlCol="0">
            <a:spAutoFit/>
          </a:bodyPr>
          <a:lstStyle/>
          <a:p>
            <a:r>
              <a:rPr lang="en-US" sz="2200" dirty="0" smtClean="0"/>
              <a:t>U.S. Government has lifted its ban on off-shore drilling that was initiated May 30, 2010</a:t>
            </a:r>
          </a:p>
          <a:p>
            <a:pPr lvl="1">
              <a:buFont typeface="Wingdings" charset="2"/>
              <a:buChar char="ü"/>
            </a:pPr>
            <a:r>
              <a:rPr lang="en-US" sz="2200" dirty="0" smtClean="0"/>
              <a:t>Implications include higher costs to business such as executive guarantee for safety of rigs</a:t>
            </a:r>
          </a:p>
          <a:p>
            <a:pPr lvl="1">
              <a:buFont typeface="Wingdings" charset="2"/>
              <a:buChar char="ü"/>
            </a:pPr>
            <a:r>
              <a:rPr lang="en-US" sz="2200" dirty="0" smtClean="0"/>
              <a:t>14 rigs located in the U.S. Gulf of Mexico; Contracts may be terminated leading to loss of $2.1 billion</a:t>
            </a:r>
          </a:p>
          <a:p>
            <a:endParaRPr lang="en-US" sz="2200" dirty="0"/>
          </a:p>
        </p:txBody>
      </p:sp>
      <p:sp>
        <p:nvSpPr>
          <p:cNvPr id="4" name="TextBox 3"/>
          <p:cNvSpPr txBox="1"/>
          <p:nvPr/>
        </p:nvSpPr>
        <p:spPr>
          <a:xfrm>
            <a:off x="457200" y="3757612"/>
            <a:ext cx="8458200" cy="1446550"/>
          </a:xfrm>
          <a:prstGeom prst="rect">
            <a:avLst/>
          </a:prstGeom>
          <a:noFill/>
        </p:spPr>
        <p:txBody>
          <a:bodyPr wrap="square" rtlCol="0">
            <a:spAutoFit/>
          </a:bodyPr>
          <a:lstStyle/>
          <a:p>
            <a:r>
              <a:rPr lang="en-US" sz="2200" dirty="0" smtClean="0"/>
              <a:t>Compliance with or breach of environmental laws can be costly and could limit operations</a:t>
            </a:r>
          </a:p>
          <a:p>
            <a:pPr lvl="1">
              <a:buFont typeface="Wingdings" charset="2"/>
              <a:buChar char="ü"/>
            </a:pPr>
            <a:r>
              <a:rPr lang="en-US" sz="2200" dirty="0" smtClean="0"/>
              <a:t>Connection with oil spills or waste disposals related to operations in navigable waters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Management</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Management</a:t>
            </a:r>
            <a:endParaRPr lang="en-US" sz="4200" dirty="0">
              <a:solidFill>
                <a:srgbClr val="FFFFFF"/>
              </a:solidFill>
            </a:endParaRPr>
          </a:p>
        </p:txBody>
      </p:sp>
      <p:sp>
        <p:nvSpPr>
          <p:cNvPr id="3" name="TextBox 2"/>
          <p:cNvSpPr txBox="1"/>
          <p:nvPr/>
        </p:nvSpPr>
        <p:spPr>
          <a:xfrm>
            <a:off x="533400" y="1158875"/>
            <a:ext cx="8229600" cy="5293756"/>
          </a:xfrm>
          <a:prstGeom prst="rect">
            <a:avLst/>
          </a:prstGeom>
          <a:noFill/>
        </p:spPr>
        <p:txBody>
          <a:bodyPr wrap="square" rtlCol="0">
            <a:spAutoFit/>
          </a:bodyPr>
          <a:lstStyle/>
          <a:p>
            <a:pPr>
              <a:defRPr/>
            </a:pPr>
            <a:r>
              <a:rPr lang="en-US" sz="3600" dirty="0" smtClean="0"/>
              <a:t>Steven L. Newman</a:t>
            </a:r>
          </a:p>
          <a:p>
            <a:pPr>
              <a:defRPr/>
            </a:pPr>
            <a:r>
              <a:rPr lang="en-US" sz="2000" i="1" dirty="0" smtClean="0"/>
              <a:t>President and CEO</a:t>
            </a:r>
          </a:p>
          <a:p>
            <a:pPr marL="742950" indent="-285750">
              <a:buFont typeface="Wingdings" charset="2"/>
              <a:buChar char="ü"/>
              <a:defRPr/>
            </a:pPr>
            <a:r>
              <a:rPr lang="en-US" sz="2200" dirty="0" smtClean="0"/>
              <a:t>Joined company in 1994 in Corporate Planning </a:t>
            </a:r>
            <a:br>
              <a:rPr lang="en-US" sz="2200" dirty="0" smtClean="0"/>
            </a:br>
            <a:r>
              <a:rPr lang="en-US" sz="2200" dirty="0" smtClean="0"/>
              <a:t>Department.</a:t>
            </a:r>
          </a:p>
          <a:p>
            <a:pPr marL="742950" indent="-285750">
              <a:buFont typeface="Wingdings" charset="2"/>
              <a:buChar char="ü"/>
              <a:defRPr/>
            </a:pPr>
            <a:r>
              <a:rPr lang="en-US" sz="2200" dirty="0" smtClean="0"/>
              <a:t>Rig Manager, Project Engineer, Division Manager,</a:t>
            </a:r>
            <a:br>
              <a:rPr lang="en-US" sz="2200" dirty="0" smtClean="0"/>
            </a:br>
            <a:r>
              <a:rPr lang="en-US" sz="2200" dirty="0" smtClean="0"/>
              <a:t>Region Marketing and Operational Manager for </a:t>
            </a:r>
            <a:br>
              <a:rPr lang="en-US" sz="2200" dirty="0" smtClean="0"/>
            </a:br>
            <a:r>
              <a:rPr lang="en-US" sz="2200" dirty="0" smtClean="0"/>
              <a:t>Asia and Australia Region.</a:t>
            </a:r>
          </a:p>
          <a:p>
            <a:pPr marL="742950" indent="-285750">
              <a:buFont typeface="Wingdings" charset="2"/>
              <a:buChar char="ü"/>
              <a:defRPr/>
            </a:pPr>
            <a:r>
              <a:rPr lang="en-US" sz="2200" dirty="0" smtClean="0"/>
              <a:t>VP of Performance and Technology (2003-05).</a:t>
            </a:r>
          </a:p>
          <a:p>
            <a:pPr marL="742950" indent="-285750">
              <a:buFont typeface="Wingdings" charset="2"/>
              <a:buChar char="ü"/>
              <a:defRPr/>
            </a:pPr>
            <a:r>
              <a:rPr lang="en-US" sz="2200" dirty="0" smtClean="0"/>
              <a:t>Senior VP of HR, Information Process Solutions, and Treasury (2005-06).</a:t>
            </a:r>
          </a:p>
          <a:p>
            <a:pPr marL="742950" indent="-285750">
              <a:buFont typeface="Wingdings" charset="2"/>
              <a:buChar char="ü"/>
              <a:defRPr/>
            </a:pPr>
            <a:r>
              <a:rPr lang="en-US" sz="2200" dirty="0" smtClean="0"/>
              <a:t>Executive VP and COO (2006-07).</a:t>
            </a:r>
          </a:p>
          <a:p>
            <a:pPr marL="742950" indent="-285750">
              <a:buFont typeface="Wingdings" charset="2"/>
              <a:buChar char="ü"/>
              <a:defRPr/>
            </a:pPr>
            <a:r>
              <a:rPr lang="en-US" sz="2200" dirty="0" smtClean="0"/>
              <a:t>Executive VP of Performance and COO (2007-08). </a:t>
            </a:r>
          </a:p>
          <a:p>
            <a:pPr marL="742950" indent="-285750">
              <a:buFont typeface="Wingdings" charset="2"/>
              <a:buChar char="ü"/>
              <a:defRPr/>
            </a:pPr>
            <a:r>
              <a:rPr lang="en-US" sz="2200" dirty="0" smtClean="0"/>
              <a:t>BSC in Petroleum Engineering from Colorado School of Mines. MBA from Harvard Graduate School of Business. </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977062" y="1158875"/>
            <a:ext cx="1785938" cy="249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Management</a:t>
            </a:r>
            <a:endParaRPr lang="en-US" sz="4200" dirty="0">
              <a:solidFill>
                <a:srgbClr val="FFFFFF"/>
              </a:solidFill>
            </a:endParaRPr>
          </a:p>
        </p:txBody>
      </p:sp>
      <p:sp>
        <p:nvSpPr>
          <p:cNvPr id="3" name="TextBox 2"/>
          <p:cNvSpPr txBox="1"/>
          <p:nvPr/>
        </p:nvSpPr>
        <p:spPr>
          <a:xfrm>
            <a:off x="381000" y="1447800"/>
            <a:ext cx="8458200" cy="5570755"/>
          </a:xfrm>
          <a:prstGeom prst="rect">
            <a:avLst/>
          </a:prstGeom>
          <a:noFill/>
        </p:spPr>
        <p:txBody>
          <a:bodyPr wrap="square" rtlCol="0">
            <a:spAutoFit/>
          </a:bodyPr>
          <a:lstStyle/>
          <a:p>
            <a:pPr>
              <a:defRPr/>
            </a:pPr>
            <a:r>
              <a:rPr lang="en-US" sz="3600" dirty="0" smtClean="0"/>
              <a:t>Arnaud A. Y. </a:t>
            </a:r>
            <a:r>
              <a:rPr lang="en-US" sz="3600" dirty="0" err="1" smtClean="0"/>
              <a:t>Bobillier</a:t>
            </a:r>
            <a:endParaRPr lang="en-US" sz="3600" dirty="0" smtClean="0"/>
          </a:p>
          <a:p>
            <a:pPr>
              <a:defRPr/>
            </a:pPr>
            <a:r>
              <a:rPr lang="en-US" sz="2000" i="1" dirty="0" smtClean="0"/>
              <a:t>Executive Vice President, Asset and Performance</a:t>
            </a:r>
          </a:p>
          <a:p>
            <a:pPr marL="1828800">
              <a:defRPr/>
            </a:pPr>
            <a:endParaRPr lang="en-US" sz="2000" i="1" dirty="0" smtClean="0"/>
          </a:p>
          <a:p>
            <a:pPr marL="1828800">
              <a:defRPr/>
            </a:pPr>
            <a:endParaRPr lang="en-US" sz="2000" i="1" dirty="0" smtClean="0"/>
          </a:p>
          <a:p>
            <a:pPr marL="742950" indent="-285750">
              <a:buFont typeface="Wingdings" charset="2"/>
              <a:buChar char="ü"/>
              <a:defRPr/>
            </a:pPr>
            <a:r>
              <a:rPr lang="en-US" sz="2200" dirty="0" smtClean="0"/>
              <a:t>Joined company in 1980 as management.</a:t>
            </a:r>
          </a:p>
          <a:p>
            <a:pPr marL="742950" indent="-285750">
              <a:buFont typeface="Wingdings" charset="2"/>
              <a:buChar char="ü"/>
              <a:defRPr/>
            </a:pPr>
            <a:r>
              <a:rPr lang="en-US" sz="2200" dirty="0" smtClean="0"/>
              <a:t>Regional Manager for West Africa Region </a:t>
            </a:r>
            <a:br>
              <a:rPr lang="en-US" sz="2200" dirty="0" smtClean="0"/>
            </a:br>
            <a:r>
              <a:rPr lang="en-US" sz="2200" dirty="0" smtClean="0"/>
              <a:t>( 2001-2004)</a:t>
            </a:r>
          </a:p>
          <a:p>
            <a:pPr marL="742950" indent="-285750">
              <a:buFont typeface="Wingdings" charset="2"/>
              <a:buChar char="ü"/>
              <a:defRPr/>
            </a:pPr>
            <a:r>
              <a:rPr lang="en-US" sz="2200" dirty="0" smtClean="0"/>
              <a:t>Regional Manager for Europe and Africa (2004-2005)</a:t>
            </a:r>
          </a:p>
          <a:p>
            <a:pPr marL="742950" indent="-285750">
              <a:buFont typeface="Wingdings" charset="2"/>
              <a:buChar char="ü"/>
              <a:defRPr/>
            </a:pPr>
            <a:r>
              <a:rPr lang="en-US" sz="2200" dirty="0" smtClean="0"/>
              <a:t>Vice President of Europe and Africa (2005-2008)</a:t>
            </a:r>
          </a:p>
          <a:p>
            <a:pPr marL="742950" indent="-285750">
              <a:buFont typeface="Wingdings" charset="2"/>
              <a:buChar char="ü"/>
              <a:defRPr/>
            </a:pPr>
            <a:r>
              <a:rPr lang="en-US" sz="2200" dirty="0" smtClean="0"/>
              <a:t>Senior Vice President of Europe and Africa (2008)</a:t>
            </a:r>
          </a:p>
          <a:p>
            <a:pPr marL="742950" indent="-285750">
              <a:buFont typeface="Wingdings" charset="2"/>
              <a:buChar char="ü"/>
              <a:defRPr/>
            </a:pPr>
            <a:r>
              <a:rPr lang="en-US" sz="2200" dirty="0" smtClean="0"/>
              <a:t>Executive Vice President , Assets (2008-2010)</a:t>
            </a:r>
          </a:p>
          <a:p>
            <a:pPr marL="742950" indent="-285750">
              <a:buFont typeface="Wingdings" charset="2"/>
              <a:buChar char="ü"/>
              <a:defRPr/>
            </a:pPr>
            <a:endParaRPr lang="en-US" sz="2200" dirty="0" smtClean="0"/>
          </a:p>
          <a:p>
            <a:pPr marL="742950" indent="-285750">
              <a:buFont typeface="Wingdings" charset="2"/>
              <a:buChar char="ü"/>
              <a:defRPr/>
            </a:pPr>
            <a:r>
              <a:rPr lang="en-US" sz="2200" dirty="0" smtClean="0"/>
              <a:t>Graduated from </a:t>
            </a:r>
            <a:r>
              <a:rPr lang="en-US" sz="2200" dirty="0" err="1" smtClean="0"/>
              <a:t>Ecole</a:t>
            </a:r>
            <a:r>
              <a:rPr lang="en-US" sz="2200" dirty="0" smtClean="0"/>
              <a:t> </a:t>
            </a:r>
            <a:r>
              <a:rPr lang="en-US" sz="2200" dirty="0" err="1" smtClean="0"/>
              <a:t>Superieure</a:t>
            </a:r>
            <a:r>
              <a:rPr lang="en-US" sz="2200" dirty="0" smtClean="0"/>
              <a:t> des Techniques de </a:t>
            </a:r>
            <a:r>
              <a:rPr lang="en-US" sz="2200" dirty="0" err="1" smtClean="0"/>
              <a:t>l’ingenieur</a:t>
            </a:r>
            <a:r>
              <a:rPr lang="en-US" sz="2200" dirty="0" smtClean="0"/>
              <a:t> de Nancy, France (Engineering Degree in Fluid </a:t>
            </a:r>
            <a:r>
              <a:rPr lang="en-US" sz="2200" dirty="0" err="1" smtClean="0"/>
              <a:t>Mechanincs</a:t>
            </a:r>
            <a:r>
              <a:rPr lang="en-US" sz="2200" dirty="0" smtClean="0"/>
              <a:t> and </a:t>
            </a:r>
            <a:r>
              <a:rPr lang="en-US" sz="2200" dirty="0" err="1" smtClean="0"/>
              <a:t>Thermics</a:t>
            </a:r>
            <a:r>
              <a:rPr lang="en-US" sz="2200" dirty="0" smtClean="0"/>
              <a:t>). </a:t>
            </a:r>
          </a:p>
          <a:p>
            <a:endParaRPr lang="en-US" dirty="0"/>
          </a:p>
        </p:txBody>
      </p:sp>
      <p:pic>
        <p:nvPicPr>
          <p:cNvPr id="4" name="Picture 5"/>
          <p:cNvPicPr>
            <a:picLocks noChangeAspect="1" noChangeArrowheads="1"/>
          </p:cNvPicPr>
          <p:nvPr/>
        </p:nvPicPr>
        <p:blipFill>
          <a:blip r:embed="rId3" cstate="print"/>
          <a:srcRect/>
          <a:stretch>
            <a:fillRect/>
          </a:stretch>
        </p:blipFill>
        <p:spPr bwMode="auto">
          <a:xfrm>
            <a:off x="7038975" y="1404937"/>
            <a:ext cx="1800225" cy="250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Management</a:t>
            </a:r>
            <a:endParaRPr lang="en-US" sz="4200" dirty="0">
              <a:solidFill>
                <a:srgbClr val="FFFFFF"/>
              </a:solidFill>
            </a:endParaRPr>
          </a:p>
        </p:txBody>
      </p:sp>
      <p:sp>
        <p:nvSpPr>
          <p:cNvPr id="3" name="TextBox 2"/>
          <p:cNvSpPr txBox="1"/>
          <p:nvPr/>
        </p:nvSpPr>
        <p:spPr>
          <a:xfrm>
            <a:off x="228600" y="1295400"/>
            <a:ext cx="8458200" cy="5262979"/>
          </a:xfrm>
          <a:prstGeom prst="rect">
            <a:avLst/>
          </a:prstGeom>
          <a:noFill/>
        </p:spPr>
        <p:txBody>
          <a:bodyPr wrap="square" rtlCol="0">
            <a:spAutoFit/>
          </a:bodyPr>
          <a:lstStyle/>
          <a:p>
            <a:pPr>
              <a:defRPr/>
            </a:pPr>
            <a:r>
              <a:rPr lang="en-US" sz="3600" dirty="0" smtClean="0"/>
              <a:t>Ricardo H. Rosa</a:t>
            </a:r>
          </a:p>
          <a:p>
            <a:pPr>
              <a:defRPr/>
            </a:pPr>
            <a:r>
              <a:rPr lang="en-US" sz="2000" i="1" dirty="0" smtClean="0"/>
              <a:t>Senior Vice President and CFO</a:t>
            </a:r>
          </a:p>
          <a:p>
            <a:pPr marL="1828800">
              <a:buFont typeface="Wingdings 2"/>
              <a:buChar char=""/>
              <a:defRPr/>
            </a:pPr>
            <a:endParaRPr lang="en-US" sz="2000" i="1" dirty="0" smtClean="0"/>
          </a:p>
          <a:p>
            <a:pPr marL="742950" indent="-285750">
              <a:buFont typeface="Wingdings" charset="2"/>
              <a:buChar char="ü"/>
              <a:defRPr/>
            </a:pPr>
            <a:r>
              <a:rPr lang="en-US" sz="2200" dirty="0" smtClean="0"/>
              <a:t>Joined Schlumberger in 1983.</a:t>
            </a:r>
          </a:p>
          <a:p>
            <a:pPr marL="742950" indent="-285750">
              <a:buFont typeface="Wingdings" charset="2"/>
              <a:buChar char="ü"/>
              <a:defRPr/>
            </a:pPr>
            <a:r>
              <a:rPr lang="en-US" sz="2200" dirty="0" smtClean="0"/>
              <a:t>Held variety of international positions in finance in </a:t>
            </a:r>
            <a:br>
              <a:rPr lang="en-US" sz="2200" dirty="0" smtClean="0"/>
            </a:br>
            <a:r>
              <a:rPr lang="en-US" sz="2200" dirty="0" smtClean="0"/>
              <a:t>oilfield services for Schlumberger, (1984-2000).</a:t>
            </a:r>
          </a:p>
          <a:p>
            <a:pPr marL="742950" indent="-285750">
              <a:buFont typeface="Wingdings" charset="2"/>
              <a:buChar char="ü"/>
              <a:defRPr/>
            </a:pPr>
            <a:r>
              <a:rPr lang="en-US" sz="2200" dirty="0" smtClean="0"/>
              <a:t>Product Line Controller of </a:t>
            </a:r>
            <a:r>
              <a:rPr lang="en-US" sz="2200" dirty="0" err="1" smtClean="0"/>
              <a:t>Sedco</a:t>
            </a:r>
            <a:r>
              <a:rPr lang="en-US" sz="2200" dirty="0" smtClean="0"/>
              <a:t> </a:t>
            </a:r>
            <a:r>
              <a:rPr lang="en-US" sz="2200" dirty="0" err="1" smtClean="0"/>
              <a:t>Forax</a:t>
            </a:r>
            <a:r>
              <a:rPr lang="en-US" sz="2200" dirty="0" smtClean="0"/>
              <a:t> (1995).</a:t>
            </a:r>
          </a:p>
          <a:p>
            <a:pPr marL="742950" indent="-285750">
              <a:buFont typeface="Wingdings" charset="2"/>
              <a:buChar char="ü"/>
              <a:defRPr/>
            </a:pPr>
            <a:r>
              <a:rPr lang="en-US" sz="2200" dirty="0" smtClean="0"/>
              <a:t>VP and Controller after merge (1999).</a:t>
            </a:r>
          </a:p>
          <a:p>
            <a:pPr marL="742950" indent="-285750">
              <a:buFont typeface="Wingdings" charset="2"/>
              <a:buChar char="ü"/>
              <a:defRPr/>
            </a:pPr>
            <a:r>
              <a:rPr lang="en-US" sz="2200" dirty="0" smtClean="0"/>
              <a:t>Senior VP of Asia and Pacific Unit (2003).</a:t>
            </a:r>
          </a:p>
          <a:p>
            <a:pPr marL="742950" indent="-285750">
              <a:buFont typeface="Wingdings" charset="2"/>
              <a:buChar char="ü"/>
              <a:defRPr/>
            </a:pPr>
            <a:r>
              <a:rPr lang="en-US" sz="2200" dirty="0" smtClean="0"/>
              <a:t>Appointed CFO in September 2009, after predecessor Gregory </a:t>
            </a:r>
            <a:r>
              <a:rPr lang="en-US" sz="2200" dirty="0" err="1" smtClean="0"/>
              <a:t>Cauthen</a:t>
            </a:r>
            <a:r>
              <a:rPr lang="en-US" sz="2200" dirty="0" smtClean="0"/>
              <a:t> retires (age 51) most likely due to relocation of firm to Switzerland. </a:t>
            </a:r>
          </a:p>
          <a:p>
            <a:pPr marL="742950" indent="-285750">
              <a:buFont typeface="Wingdings" charset="2"/>
              <a:buChar char="ü"/>
              <a:defRPr/>
            </a:pPr>
            <a:r>
              <a:rPr lang="en-US" sz="2200" dirty="0" smtClean="0"/>
              <a:t>Master of Arts Degree from Oxford University. Chartered Accountant.</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7086600" y="1390650"/>
            <a:ext cx="1790700"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Management</a:t>
            </a:r>
            <a:endParaRPr lang="en-US" sz="4200" dirty="0">
              <a:solidFill>
                <a:srgbClr val="FFFFFF"/>
              </a:solidFill>
            </a:endParaRPr>
          </a:p>
        </p:txBody>
      </p:sp>
      <p:sp>
        <p:nvSpPr>
          <p:cNvPr id="3" name="TextBox 2"/>
          <p:cNvSpPr txBox="1"/>
          <p:nvPr/>
        </p:nvSpPr>
        <p:spPr>
          <a:xfrm>
            <a:off x="5339394" y="3664787"/>
            <a:ext cx="3531736" cy="769441"/>
          </a:xfrm>
          <a:prstGeom prst="rect">
            <a:avLst/>
          </a:prstGeom>
          <a:noFill/>
        </p:spPr>
        <p:txBody>
          <a:bodyPr wrap="none" rtlCol="0">
            <a:spAutoFit/>
          </a:bodyPr>
          <a:lstStyle/>
          <a:p>
            <a:r>
              <a:rPr lang="en-US" sz="2200" dirty="0" smtClean="0"/>
              <a:t>John Briscoe</a:t>
            </a:r>
            <a:br>
              <a:rPr lang="en-US" sz="2200" dirty="0" smtClean="0"/>
            </a:br>
            <a:r>
              <a:rPr lang="en-US" sz="2200" dirty="0" smtClean="0"/>
              <a:t>Vice President and Controller</a:t>
            </a:r>
            <a:endParaRPr lang="en-US" sz="2200" dirty="0"/>
          </a:p>
        </p:txBody>
      </p:sp>
      <p:sp>
        <p:nvSpPr>
          <p:cNvPr id="4" name="TextBox 3"/>
          <p:cNvSpPr txBox="1"/>
          <p:nvPr/>
        </p:nvSpPr>
        <p:spPr>
          <a:xfrm>
            <a:off x="451806" y="1832520"/>
            <a:ext cx="4887588" cy="769441"/>
          </a:xfrm>
          <a:prstGeom prst="rect">
            <a:avLst/>
          </a:prstGeom>
          <a:noFill/>
        </p:spPr>
        <p:txBody>
          <a:bodyPr wrap="none" rtlCol="0">
            <a:spAutoFit/>
          </a:bodyPr>
          <a:lstStyle/>
          <a:p>
            <a:r>
              <a:rPr lang="en-US" sz="2200" dirty="0" err="1" smtClean="0"/>
              <a:t>Ihab</a:t>
            </a:r>
            <a:r>
              <a:rPr lang="en-US" sz="2200" dirty="0" smtClean="0"/>
              <a:t> </a:t>
            </a:r>
            <a:r>
              <a:rPr lang="en-US" sz="2200" dirty="0" err="1" smtClean="0"/>
              <a:t>Toma</a:t>
            </a:r>
            <a:endParaRPr lang="en-US" sz="2200" dirty="0" smtClean="0"/>
          </a:p>
          <a:p>
            <a:r>
              <a:rPr lang="en-US" sz="2200" dirty="0" smtClean="0"/>
              <a:t>Executive Vice President, Global Business</a:t>
            </a:r>
            <a:endParaRPr lang="en-US" sz="2200" dirty="0"/>
          </a:p>
        </p:txBody>
      </p:sp>
      <p:sp>
        <p:nvSpPr>
          <p:cNvPr id="5" name="TextBox 4"/>
          <p:cNvSpPr txBox="1"/>
          <p:nvPr/>
        </p:nvSpPr>
        <p:spPr>
          <a:xfrm>
            <a:off x="1323675" y="5750004"/>
            <a:ext cx="4619925" cy="1107996"/>
          </a:xfrm>
          <a:prstGeom prst="rect">
            <a:avLst/>
          </a:prstGeom>
          <a:noFill/>
        </p:spPr>
        <p:txBody>
          <a:bodyPr wrap="none" rtlCol="0">
            <a:spAutoFit/>
          </a:bodyPr>
          <a:lstStyle/>
          <a:p>
            <a:r>
              <a:rPr lang="en-US" sz="2200" dirty="0" smtClean="0"/>
              <a:t>Nick Deeming</a:t>
            </a:r>
          </a:p>
          <a:p>
            <a:r>
              <a:rPr lang="en-US" sz="2200" dirty="0" smtClean="0"/>
              <a:t>Senior Vice President, General Counsel</a:t>
            </a:r>
            <a:br>
              <a:rPr lang="en-US" sz="2200" dirty="0" smtClean="0"/>
            </a:br>
            <a:r>
              <a:rPr lang="en-US" sz="2200" dirty="0" smtClean="0"/>
              <a:t>and Assistant Corporate Secretary</a:t>
            </a:r>
            <a:endParaRPr lang="en-US" sz="2200" dirty="0"/>
          </a:p>
        </p:txBody>
      </p:sp>
      <p:pic>
        <p:nvPicPr>
          <p:cNvPr id="6" name="Picture 5"/>
          <p:cNvPicPr>
            <a:picLocks noChangeAspect="1"/>
          </p:cNvPicPr>
          <p:nvPr/>
        </p:nvPicPr>
        <p:blipFill>
          <a:blip r:embed="rId3"/>
          <a:stretch>
            <a:fillRect/>
          </a:stretch>
        </p:blipFill>
        <p:spPr>
          <a:xfrm>
            <a:off x="1194866" y="2749550"/>
            <a:ext cx="1700734" cy="2432050"/>
          </a:xfrm>
          <a:prstGeom prst="rect">
            <a:avLst/>
          </a:prstGeom>
        </p:spPr>
      </p:pic>
      <p:pic>
        <p:nvPicPr>
          <p:cNvPr id="7" name="Picture 6"/>
          <p:cNvPicPr>
            <a:picLocks noChangeAspect="1"/>
          </p:cNvPicPr>
          <p:nvPr/>
        </p:nvPicPr>
        <p:blipFill>
          <a:blip r:embed="rId4"/>
          <a:stretch>
            <a:fillRect/>
          </a:stretch>
        </p:blipFill>
        <p:spPr>
          <a:xfrm>
            <a:off x="6324600" y="1334591"/>
            <a:ext cx="1676400" cy="2330196"/>
          </a:xfrm>
          <a:prstGeom prst="rect">
            <a:avLst/>
          </a:prstGeom>
        </p:spPr>
      </p:pic>
      <p:pic>
        <p:nvPicPr>
          <p:cNvPr id="8" name="Picture 7"/>
          <p:cNvPicPr>
            <a:picLocks noChangeAspect="1"/>
          </p:cNvPicPr>
          <p:nvPr/>
        </p:nvPicPr>
        <p:blipFill>
          <a:blip r:embed="rId5"/>
          <a:stretch>
            <a:fillRect/>
          </a:stretch>
        </p:blipFill>
        <p:spPr>
          <a:xfrm>
            <a:off x="6101394" y="4434228"/>
            <a:ext cx="1747206" cy="244608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Financial Statements</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Selected Financial Data</a:t>
            </a:r>
            <a:endParaRPr lang="en-US" sz="4200" dirty="0">
              <a:solidFill>
                <a:srgbClr val="FFFFFF"/>
              </a:solidFill>
            </a:endParaRPr>
          </a:p>
        </p:txBody>
      </p:sp>
      <p:pic>
        <p:nvPicPr>
          <p:cNvPr id="4" name="Picture 3"/>
          <p:cNvPicPr>
            <a:picLocks noChangeAspect="1"/>
          </p:cNvPicPr>
          <p:nvPr/>
        </p:nvPicPr>
        <p:blipFill>
          <a:blip r:embed="rId3"/>
          <a:stretch>
            <a:fillRect/>
          </a:stretch>
        </p:blipFill>
        <p:spPr>
          <a:xfrm>
            <a:off x="304800" y="1219199"/>
            <a:ext cx="8839200" cy="531746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Balance Sheet - Assets</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04800" y="1295400"/>
            <a:ext cx="8814364" cy="46482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Balance Sheet - Continued</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04800" y="1244600"/>
            <a:ext cx="8305800" cy="559138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Future Debt</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80999" y="2584450"/>
            <a:ext cx="8548007" cy="22161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Income Statement</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1143000" y="-1"/>
            <a:ext cx="7086600" cy="6876937"/>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Revenue Efficiency</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304800" y="1168400"/>
            <a:ext cx="8586932" cy="3022600"/>
          </a:xfrm>
          <a:prstGeom prst="rect">
            <a:avLst/>
          </a:prstGeom>
        </p:spPr>
      </p:pic>
      <p:sp>
        <p:nvSpPr>
          <p:cNvPr id="4" name="TextBox 3"/>
          <p:cNvSpPr txBox="1"/>
          <p:nvPr/>
        </p:nvSpPr>
        <p:spPr>
          <a:xfrm>
            <a:off x="2171543" y="1066800"/>
            <a:ext cx="761747" cy="2677656"/>
          </a:xfrm>
          <a:prstGeom prst="rect">
            <a:avLst/>
          </a:prstGeom>
          <a:noFill/>
        </p:spPr>
        <p:txBody>
          <a:bodyPr wrap="none" rtlCol="0" anchor="t">
            <a:spAutoFit/>
          </a:bodyPr>
          <a:lstStyle/>
          <a:p>
            <a:r>
              <a:rPr lang="en-US" sz="1400" u="sng" dirty="0" smtClean="0"/>
              <a:t>FY 2010</a:t>
            </a:r>
            <a:r>
              <a:rPr lang="en-US" sz="1400" dirty="0" smtClean="0"/>
              <a:t/>
            </a:r>
            <a:br>
              <a:rPr lang="en-US" sz="1400" dirty="0" smtClean="0"/>
            </a:br>
            <a:endParaRPr lang="en-US" sz="1400" dirty="0" smtClean="0"/>
          </a:p>
          <a:p>
            <a:r>
              <a:rPr lang="en-US" sz="1400" dirty="0" smtClean="0"/>
              <a:t>88.5%</a:t>
            </a:r>
            <a:br>
              <a:rPr lang="en-US" sz="1400" dirty="0" smtClean="0"/>
            </a:br>
            <a:r>
              <a:rPr lang="en-US" sz="1400" dirty="0" smtClean="0"/>
              <a:t>90.3%</a:t>
            </a:r>
            <a:br>
              <a:rPr lang="en-US" sz="1400" dirty="0" smtClean="0"/>
            </a:br>
            <a:r>
              <a:rPr lang="en-US" sz="1400" dirty="0" smtClean="0"/>
              <a:t>96.1%</a:t>
            </a:r>
            <a:br>
              <a:rPr lang="en-US" sz="1400" dirty="0" smtClean="0"/>
            </a:br>
            <a:r>
              <a:rPr lang="en-US" sz="1400" dirty="0" smtClean="0"/>
              <a:t>92.5%</a:t>
            </a:r>
            <a:br>
              <a:rPr lang="en-US" sz="1400" dirty="0" smtClean="0"/>
            </a:br>
            <a:r>
              <a:rPr lang="en-US" sz="1400" dirty="0" smtClean="0"/>
              <a:t>96.5%</a:t>
            </a:r>
            <a:br>
              <a:rPr lang="en-US" sz="1400" dirty="0" smtClean="0"/>
            </a:br>
            <a:r>
              <a:rPr lang="en-US" sz="1400" dirty="0" smtClean="0"/>
              <a:t>97.4%</a:t>
            </a:r>
            <a:br>
              <a:rPr lang="en-US" sz="1400" dirty="0" smtClean="0"/>
            </a:br>
            <a:r>
              <a:rPr lang="en-US" sz="1400" dirty="0" smtClean="0"/>
              <a:t>98.4%</a:t>
            </a:r>
            <a:br>
              <a:rPr lang="en-US" sz="1400" dirty="0" smtClean="0"/>
            </a:br>
            <a:r>
              <a:rPr lang="en-US" sz="1400" dirty="0" smtClean="0"/>
              <a:t/>
            </a:r>
            <a:br>
              <a:rPr lang="en-US" sz="1400" dirty="0" smtClean="0"/>
            </a:br>
            <a:r>
              <a:rPr lang="en-US" sz="1400" u="sng" dirty="0" smtClean="0"/>
              <a:t>94.2%</a:t>
            </a:r>
          </a:p>
          <a:p>
            <a:endParaRPr lang="en-US" sz="1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Cash Flow Statement</a:t>
            </a:r>
            <a:endParaRPr lang="en-US" sz="4200" dirty="0">
              <a:solidFill>
                <a:srgbClr val="FFFFFF"/>
              </a:solidFill>
            </a:endParaRPr>
          </a:p>
        </p:txBody>
      </p:sp>
      <p:pic>
        <p:nvPicPr>
          <p:cNvPr id="4" name="Picture 3"/>
          <p:cNvPicPr>
            <a:picLocks noChangeAspect="1"/>
          </p:cNvPicPr>
          <p:nvPr/>
        </p:nvPicPr>
        <p:blipFill>
          <a:blip r:embed="rId3"/>
          <a:stretch>
            <a:fillRect/>
          </a:stretch>
        </p:blipFill>
        <p:spPr>
          <a:xfrm>
            <a:off x="381000" y="1676400"/>
            <a:ext cx="8601968" cy="43434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Cash Flow Statement</a:t>
            </a:r>
            <a:endParaRPr lang="en-US" sz="4200" dirty="0">
              <a:solidFill>
                <a:srgbClr val="FFFFFF"/>
              </a:solidFill>
            </a:endParaRPr>
          </a:p>
        </p:txBody>
      </p:sp>
      <p:pic>
        <p:nvPicPr>
          <p:cNvPr id="3" name="Picture 2"/>
          <p:cNvPicPr>
            <a:picLocks noChangeAspect="1"/>
          </p:cNvPicPr>
          <p:nvPr/>
        </p:nvPicPr>
        <p:blipFill>
          <a:blip r:embed="rId3"/>
          <a:stretch>
            <a:fillRect/>
          </a:stretch>
        </p:blipFill>
        <p:spPr>
          <a:xfrm>
            <a:off x="418531" y="1143000"/>
            <a:ext cx="8649269" cy="5715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9372600" cy="6008077"/>
          </a:xfrm>
          <a:prstGeom prst="rect">
            <a:avLst/>
          </a:prstGeom>
          <a:gradFill flip="none" rotWithShape="1">
            <a:gsLst>
              <a:gs pos="100000">
                <a:schemeClr val="tx1"/>
              </a:gs>
              <a:gs pos="6000">
                <a:srgbClr val="0F275C"/>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effectLst>
                  <a:reflection stA="50000" endPos="75000" dist="12700" dir="5400000" sy="-100000" algn="bl" rotWithShape="0"/>
                </a:effectLst>
              </a:rPr>
              <a:t>Recommendation</a:t>
            </a:r>
            <a:endParaRPr lang="en-US" sz="6000" dirty="0">
              <a:effectLst>
                <a:reflection stA="50000" endPos="75000" dist="12700" dir="5400000" sy="-100000" algn="bl" rotWithShape="0"/>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51936"/>
            <a:ext cx="6324600" cy="738664"/>
          </a:xfrm>
          <a:prstGeom prst="rect">
            <a:avLst/>
          </a:prstGeom>
          <a:noFill/>
        </p:spPr>
        <p:txBody>
          <a:bodyPr wrap="square" rtlCol="0" anchor="ctr">
            <a:spAutoFit/>
          </a:bodyPr>
          <a:lstStyle/>
          <a:p>
            <a:pPr algn="ctr"/>
            <a:r>
              <a:rPr lang="en-US" sz="4200" dirty="0" smtClean="0">
                <a:solidFill>
                  <a:srgbClr val="FFFFFF"/>
                </a:solidFill>
              </a:rPr>
              <a:t>Recommendation</a:t>
            </a:r>
            <a:endParaRPr lang="en-US" sz="4200" dirty="0">
              <a:solidFill>
                <a:srgbClr val="FFFFFF"/>
              </a:solidFill>
            </a:endParaRPr>
          </a:p>
        </p:txBody>
      </p:sp>
      <p:sp>
        <p:nvSpPr>
          <p:cNvPr id="3" name="Rectangle 2"/>
          <p:cNvSpPr/>
          <p:nvPr/>
        </p:nvSpPr>
        <p:spPr>
          <a:xfrm>
            <a:off x="3412969" y="2967335"/>
            <a:ext cx="2318062"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BUY</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15616" y="1340768"/>
            <a:ext cx="6984776" cy="5675400"/>
          </a:xfrm>
          <a:prstGeom prst="rect">
            <a:avLst/>
          </a:prstGeom>
          <a:noFill/>
        </p:spPr>
        <p:txBody>
          <a:bodyPr wrap="square" rtlCol="0">
            <a:spAutoFit/>
          </a:bodyPr>
          <a:lstStyle/>
          <a:p>
            <a:pPr algn="ctr">
              <a:lnSpc>
                <a:spcPct val="90000"/>
              </a:lnSpc>
            </a:pPr>
            <a:r>
              <a:rPr lang="en-US" altLang="zh-CN" sz="3600" b="1" dirty="0" smtClean="0">
                <a:latin typeface="+mj-lt"/>
                <a:ea typeface="宋体" pitchFamily="2" charset="-122"/>
              </a:rPr>
              <a:t>Agenda</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Technical Analysis</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Company and Industry Background</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Management Team</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Financial Statement Analysis</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Moving Forward</a:t>
            </a:r>
          </a:p>
          <a:p>
            <a:pPr>
              <a:lnSpc>
                <a:spcPct val="90000"/>
              </a:lnSpc>
            </a:pPr>
            <a:endParaRPr lang="en-US" altLang="zh-CN" sz="2800" dirty="0" smtClean="0">
              <a:latin typeface="+mj-lt"/>
              <a:ea typeface="宋体" pitchFamily="2" charset="-122"/>
            </a:endParaRPr>
          </a:p>
          <a:p>
            <a:pPr>
              <a:lnSpc>
                <a:spcPct val="90000"/>
              </a:lnSpc>
            </a:pPr>
            <a:r>
              <a:rPr lang="en-US" altLang="zh-CN" sz="2800" dirty="0" smtClean="0">
                <a:latin typeface="+mj-lt"/>
                <a:ea typeface="宋体" pitchFamily="2" charset="-122"/>
              </a:rPr>
              <a:t>Recommendation</a:t>
            </a:r>
          </a:p>
          <a:p>
            <a:endParaRPr lang="en-US" sz="2800" dirty="0">
              <a:latin typeface="+mj-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26"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027" name="Picture 3"/>
          <p:cNvPicPr>
            <a:picLocks noChangeAspect="1" noChangeArrowheads="1"/>
          </p:cNvPicPr>
          <p:nvPr/>
        </p:nvPicPr>
        <p:blipFill>
          <a:blip r:embed="rId4"/>
          <a:srcRect l="23625" t="20300" r="42119" b="25101"/>
          <a:stretch>
            <a:fillRect/>
          </a:stretch>
        </p:blipFill>
        <p:spPr bwMode="auto">
          <a:xfrm>
            <a:off x="1331640" y="1124744"/>
            <a:ext cx="6264696"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2195736" y="1484784"/>
            <a:ext cx="4896544" cy="830997"/>
          </a:xfrm>
          <a:prstGeom prst="rect">
            <a:avLst/>
          </a:prstGeom>
          <a:noFill/>
        </p:spPr>
        <p:txBody>
          <a:bodyPr wrap="square" rtlCol="0">
            <a:spAutoFit/>
          </a:bodyPr>
          <a:lstStyle/>
          <a:p>
            <a:r>
              <a:rPr lang="en-US" sz="4800" b="1" dirty="0" smtClean="0"/>
              <a:t>Technical Analysis</a:t>
            </a:r>
            <a:endParaRPr lang="en-US" sz="4800" b="1" dirty="0"/>
          </a:p>
        </p:txBody>
      </p:sp>
      <p:pic>
        <p:nvPicPr>
          <p:cNvPr id="4098" name="Picture 2"/>
          <p:cNvPicPr>
            <a:picLocks noChangeAspect="1" noChangeArrowheads="1"/>
          </p:cNvPicPr>
          <p:nvPr/>
        </p:nvPicPr>
        <p:blipFill>
          <a:blip r:embed="rId4"/>
          <a:srcRect/>
          <a:stretch>
            <a:fillRect/>
          </a:stretch>
        </p:blipFill>
        <p:spPr bwMode="auto">
          <a:xfrm>
            <a:off x="2333625" y="3140968"/>
            <a:ext cx="4476750"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50"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2051" name="Picture 3"/>
          <p:cNvPicPr>
            <a:picLocks noChangeAspect="1" noChangeArrowheads="1"/>
          </p:cNvPicPr>
          <p:nvPr/>
        </p:nvPicPr>
        <p:blipFill>
          <a:blip r:embed="rId4"/>
          <a:srcRect l="25000" t="23800" r="42713" b="38233"/>
          <a:stretch>
            <a:fillRect/>
          </a:stretch>
        </p:blipFill>
        <p:spPr bwMode="auto">
          <a:xfrm>
            <a:off x="755576" y="2048110"/>
            <a:ext cx="6768752" cy="4477234"/>
          </a:xfrm>
          <a:prstGeom prst="rect">
            <a:avLst/>
          </a:prstGeom>
          <a:noFill/>
          <a:ln w="9525">
            <a:noFill/>
            <a:miter lim="800000"/>
            <a:headEnd/>
            <a:tailEnd/>
          </a:ln>
        </p:spPr>
      </p:pic>
      <p:sp>
        <p:nvSpPr>
          <p:cNvPr id="4" name="TextBox 3"/>
          <p:cNvSpPr txBox="1"/>
          <p:nvPr/>
        </p:nvSpPr>
        <p:spPr>
          <a:xfrm>
            <a:off x="3347864" y="1340768"/>
            <a:ext cx="3024336" cy="369332"/>
          </a:xfrm>
          <a:prstGeom prst="rect">
            <a:avLst/>
          </a:prstGeom>
          <a:noFill/>
        </p:spPr>
        <p:txBody>
          <a:bodyPr wrap="square" rtlCol="0">
            <a:spAutoFit/>
          </a:bodyPr>
          <a:lstStyle/>
          <a:p>
            <a:r>
              <a:rPr lang="en-US" dirty="0" smtClean="0">
                <a:latin typeface="+mj-lt"/>
              </a:rPr>
              <a:t>1 Year Technical</a:t>
            </a:r>
            <a:endParaRPr lang="en-US" dirty="0">
              <a:latin typeface="+mj-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4"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075" name="Picture 3"/>
          <p:cNvPicPr>
            <a:picLocks noChangeAspect="1" noChangeArrowheads="1"/>
          </p:cNvPicPr>
          <p:nvPr/>
        </p:nvPicPr>
        <p:blipFill>
          <a:blip r:embed="rId4"/>
          <a:srcRect l="24213" t="23800" r="42319" b="37701"/>
          <a:stretch>
            <a:fillRect/>
          </a:stretch>
        </p:blipFill>
        <p:spPr bwMode="auto">
          <a:xfrm>
            <a:off x="827584" y="1710100"/>
            <a:ext cx="7422102" cy="4802537"/>
          </a:xfrm>
          <a:prstGeom prst="rect">
            <a:avLst/>
          </a:prstGeom>
          <a:noFill/>
          <a:ln w="9525">
            <a:noFill/>
            <a:miter lim="800000"/>
            <a:headEnd/>
            <a:tailEnd/>
          </a:ln>
        </p:spPr>
      </p:pic>
      <p:sp>
        <p:nvSpPr>
          <p:cNvPr id="4" name="TextBox 3"/>
          <p:cNvSpPr txBox="1"/>
          <p:nvPr/>
        </p:nvSpPr>
        <p:spPr>
          <a:xfrm>
            <a:off x="3275856" y="1340768"/>
            <a:ext cx="3600400" cy="369332"/>
          </a:xfrm>
          <a:prstGeom prst="rect">
            <a:avLst/>
          </a:prstGeom>
          <a:noFill/>
        </p:spPr>
        <p:txBody>
          <a:bodyPr wrap="square" rtlCol="0">
            <a:spAutoFit/>
          </a:bodyPr>
          <a:lstStyle/>
          <a:p>
            <a:r>
              <a:rPr lang="en-US" dirty="0" smtClean="0"/>
              <a:t>5 Year Technical</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98"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099" name="Picture 3"/>
          <p:cNvPicPr>
            <a:picLocks noChangeAspect="1" noChangeArrowheads="1"/>
          </p:cNvPicPr>
          <p:nvPr/>
        </p:nvPicPr>
        <p:blipFill>
          <a:blip r:embed="rId4"/>
          <a:srcRect l="24606" t="23800" r="42319" b="38401"/>
          <a:stretch>
            <a:fillRect/>
          </a:stretch>
        </p:blipFill>
        <p:spPr bwMode="auto">
          <a:xfrm>
            <a:off x="1403648" y="1844824"/>
            <a:ext cx="6720747" cy="4320480"/>
          </a:xfrm>
          <a:prstGeom prst="rect">
            <a:avLst/>
          </a:prstGeom>
          <a:noFill/>
          <a:ln w="9525">
            <a:noFill/>
            <a:miter lim="800000"/>
            <a:headEnd/>
            <a:tailEnd/>
          </a:ln>
        </p:spPr>
      </p:pic>
      <p:sp>
        <p:nvSpPr>
          <p:cNvPr id="4" name="TextBox 3"/>
          <p:cNvSpPr txBox="1"/>
          <p:nvPr/>
        </p:nvSpPr>
        <p:spPr>
          <a:xfrm>
            <a:off x="3347864" y="1268760"/>
            <a:ext cx="2880320" cy="369332"/>
          </a:xfrm>
          <a:prstGeom prst="rect">
            <a:avLst/>
          </a:prstGeom>
          <a:noFill/>
        </p:spPr>
        <p:txBody>
          <a:bodyPr wrap="square" rtlCol="0">
            <a:spAutoFit/>
          </a:bodyPr>
          <a:lstStyle/>
          <a:p>
            <a:r>
              <a:rPr lang="en-US" dirty="0" smtClean="0"/>
              <a:t>10 Year Moving Average</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9154" name="Picture 2"/>
          <p:cNvPicPr>
            <a:picLocks noChangeAspect="1" noChangeArrowheads="1"/>
          </p:cNvPicPr>
          <p:nvPr/>
        </p:nvPicPr>
        <p:blipFill>
          <a:blip r:embed="rId4"/>
          <a:srcRect l="2756" t="28000" r="51176" b="17401"/>
          <a:stretch>
            <a:fillRect/>
          </a:stretch>
        </p:blipFill>
        <p:spPr bwMode="auto">
          <a:xfrm>
            <a:off x="755576" y="1700808"/>
            <a:ext cx="7128792" cy="4752528"/>
          </a:xfrm>
          <a:prstGeom prst="rect">
            <a:avLst/>
          </a:prstGeom>
          <a:noFill/>
          <a:ln w="9525">
            <a:noFill/>
            <a:miter lim="800000"/>
            <a:headEnd/>
            <a:tailEnd/>
          </a:ln>
        </p:spPr>
      </p:pic>
      <p:sp>
        <p:nvSpPr>
          <p:cNvPr id="4" name="TextBox 3"/>
          <p:cNvSpPr txBox="1"/>
          <p:nvPr/>
        </p:nvSpPr>
        <p:spPr>
          <a:xfrm>
            <a:off x="3419872" y="1268760"/>
            <a:ext cx="2376264" cy="369332"/>
          </a:xfrm>
          <a:prstGeom prst="rect">
            <a:avLst/>
          </a:prstGeom>
          <a:noFill/>
        </p:spPr>
        <p:txBody>
          <a:bodyPr wrap="square" rtlCol="0">
            <a:spAutoFit/>
          </a:bodyPr>
          <a:lstStyle/>
          <a:p>
            <a:r>
              <a:rPr lang="en-US" dirty="0" smtClean="0"/>
              <a:t>TDG </a:t>
            </a:r>
            <a:r>
              <a:rPr lang="en-US" dirty="0" err="1" smtClean="0"/>
              <a:t>vs</a:t>
            </a:r>
            <a:r>
              <a:rPr lang="en-US" dirty="0" smtClean="0"/>
              <a:t> S&amp;P Composite</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12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5123" name="Picture 3"/>
          <p:cNvPicPr>
            <a:picLocks noChangeAspect="1" noChangeArrowheads="1"/>
          </p:cNvPicPr>
          <p:nvPr/>
        </p:nvPicPr>
        <p:blipFill>
          <a:blip r:embed="rId4"/>
          <a:srcRect l="24213" t="24233" r="42319" b="37267"/>
          <a:stretch>
            <a:fillRect/>
          </a:stretch>
        </p:blipFill>
        <p:spPr bwMode="auto">
          <a:xfrm>
            <a:off x="755576" y="1700808"/>
            <a:ext cx="7456101" cy="4824536"/>
          </a:xfrm>
          <a:prstGeom prst="rect">
            <a:avLst/>
          </a:prstGeom>
          <a:noFill/>
          <a:ln w="9525">
            <a:noFill/>
            <a:miter lim="800000"/>
            <a:headEnd/>
            <a:tailEnd/>
          </a:ln>
        </p:spPr>
      </p:pic>
      <p:sp>
        <p:nvSpPr>
          <p:cNvPr id="4" name="TextBox 3"/>
          <p:cNvSpPr txBox="1"/>
          <p:nvPr/>
        </p:nvSpPr>
        <p:spPr>
          <a:xfrm>
            <a:off x="3131840" y="1268760"/>
            <a:ext cx="4464496" cy="369332"/>
          </a:xfrm>
          <a:prstGeom prst="rect">
            <a:avLst/>
          </a:prstGeom>
          <a:noFill/>
        </p:spPr>
        <p:txBody>
          <a:bodyPr wrap="square" rtlCol="0">
            <a:spAutoFit/>
          </a:bodyPr>
          <a:lstStyle/>
          <a:p>
            <a:r>
              <a:rPr lang="en-US" dirty="0" smtClean="0"/>
              <a:t>1 year TDG VS S&amp;P/TSX Weight Oil and Gas</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1115616" y="1412776"/>
            <a:ext cx="7128792" cy="646331"/>
          </a:xfrm>
          <a:prstGeom prst="rect">
            <a:avLst/>
          </a:prstGeom>
          <a:noFill/>
        </p:spPr>
        <p:txBody>
          <a:bodyPr wrap="square" rtlCol="0">
            <a:spAutoFit/>
          </a:bodyPr>
          <a:lstStyle/>
          <a:p>
            <a:r>
              <a:rPr lang="en-US" sz="3600" b="1" dirty="0" smtClean="0"/>
              <a:t>Company and Industry Background</a:t>
            </a:r>
            <a:endParaRPr lang="en-US" sz="3600" b="1" dirty="0"/>
          </a:p>
        </p:txBody>
      </p:sp>
      <p:pic>
        <p:nvPicPr>
          <p:cNvPr id="5122" name="Picture 2"/>
          <p:cNvPicPr>
            <a:picLocks noChangeAspect="1" noChangeArrowheads="1"/>
          </p:cNvPicPr>
          <p:nvPr/>
        </p:nvPicPr>
        <p:blipFill>
          <a:blip r:embed="rId4"/>
          <a:srcRect/>
          <a:stretch>
            <a:fillRect/>
          </a:stretch>
        </p:blipFill>
        <p:spPr bwMode="auto">
          <a:xfrm>
            <a:off x="2195736" y="2276872"/>
            <a:ext cx="460851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7" name="TextBox 6"/>
          <p:cNvSpPr txBox="1"/>
          <p:nvPr/>
        </p:nvSpPr>
        <p:spPr>
          <a:xfrm>
            <a:off x="467544" y="1916832"/>
            <a:ext cx="2952328" cy="2585323"/>
          </a:xfrm>
          <a:prstGeom prst="rect">
            <a:avLst/>
          </a:prstGeom>
          <a:noFill/>
        </p:spPr>
        <p:txBody>
          <a:bodyPr wrap="square" rtlCol="0">
            <a:spAutoFit/>
          </a:bodyPr>
          <a:lstStyle/>
          <a:p>
            <a:pPr>
              <a:buFont typeface="Arial" pitchFamily="34" charset="0"/>
              <a:buChar char="•"/>
            </a:pPr>
            <a:r>
              <a:rPr lang="en-US" dirty="0" smtClean="0"/>
              <a:t>Trinidad Drilling provides modern, reliable, expertly designed oil and gas drilling equipment operated by well-trained personnel. </a:t>
            </a:r>
          </a:p>
          <a:p>
            <a:endParaRPr lang="en-US" dirty="0" smtClean="0"/>
          </a:p>
          <a:p>
            <a:pPr>
              <a:buFont typeface="Arial" pitchFamily="34" charset="0"/>
              <a:buChar char="•"/>
            </a:pPr>
            <a:r>
              <a:rPr lang="en-US" dirty="0" smtClean="0"/>
              <a:t>Fast becoming a driller of unconventional and shale plays in Canada/U.S.</a:t>
            </a:r>
          </a:p>
        </p:txBody>
      </p:sp>
      <p:pic>
        <p:nvPicPr>
          <p:cNvPr id="1026" name="Picture 2"/>
          <p:cNvPicPr>
            <a:picLocks noChangeAspect="1" noChangeArrowheads="1"/>
          </p:cNvPicPr>
          <p:nvPr/>
        </p:nvPicPr>
        <p:blipFill>
          <a:blip r:embed="rId4"/>
          <a:srcRect l="38980" t="22400" r="26764" b="12501"/>
          <a:stretch>
            <a:fillRect/>
          </a:stretch>
        </p:blipFill>
        <p:spPr bwMode="auto">
          <a:xfrm>
            <a:off x="4031432" y="1788011"/>
            <a:ext cx="4352934" cy="4653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8130" name="Picture 2"/>
          <p:cNvPicPr>
            <a:picLocks noChangeAspect="1" noChangeArrowheads="1"/>
          </p:cNvPicPr>
          <p:nvPr/>
        </p:nvPicPr>
        <p:blipFill>
          <a:blip r:embed="rId4"/>
          <a:srcRect/>
          <a:stretch>
            <a:fillRect/>
          </a:stretch>
        </p:blipFill>
        <p:spPr bwMode="auto">
          <a:xfrm>
            <a:off x="971600" y="1916832"/>
            <a:ext cx="7573230"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a:xfrm>
            <a:off x="971600" y="1226783"/>
            <a:ext cx="7560840" cy="5403734"/>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3728821" y="1300118"/>
            <a:ext cx="2052228" cy="584775"/>
          </a:xfrm>
          <a:prstGeom prst="rect">
            <a:avLst/>
          </a:prstGeom>
          <a:noFill/>
        </p:spPr>
        <p:txBody>
          <a:bodyPr wrap="square" rtlCol="0">
            <a:spAutoFit/>
          </a:bodyPr>
          <a:lstStyle/>
          <a:p>
            <a:r>
              <a:rPr lang="en-US" sz="3200" b="1" dirty="0" smtClean="0"/>
              <a:t>Rigs</a:t>
            </a:r>
            <a:endParaRPr lang="en-US" sz="3200" b="1" dirty="0"/>
          </a:p>
        </p:txBody>
      </p:sp>
      <p:pic>
        <p:nvPicPr>
          <p:cNvPr id="39940" name="Picture 4" descr="Picture Trinidad Rig 47"/>
          <p:cNvPicPr>
            <a:picLocks noChangeAspect="1" noChangeArrowheads="1"/>
          </p:cNvPicPr>
          <p:nvPr/>
        </p:nvPicPr>
        <p:blipFill>
          <a:blip r:embed="rId4"/>
          <a:srcRect/>
          <a:stretch>
            <a:fillRect/>
          </a:stretch>
        </p:blipFill>
        <p:spPr bwMode="auto">
          <a:xfrm>
            <a:off x="5220072" y="1884893"/>
            <a:ext cx="3420380" cy="4563509"/>
          </a:xfrm>
          <a:prstGeom prst="rect">
            <a:avLst/>
          </a:prstGeom>
          <a:noFill/>
        </p:spPr>
      </p:pic>
      <p:pic>
        <p:nvPicPr>
          <p:cNvPr id="39941" name="Picture 5"/>
          <p:cNvPicPr>
            <a:picLocks noChangeAspect="1" noChangeArrowheads="1"/>
          </p:cNvPicPr>
          <p:nvPr/>
        </p:nvPicPr>
        <p:blipFill>
          <a:blip r:embed="rId5"/>
          <a:srcRect/>
          <a:stretch>
            <a:fillRect/>
          </a:stretch>
        </p:blipFill>
        <p:spPr bwMode="auto">
          <a:xfrm>
            <a:off x="611560" y="4621138"/>
            <a:ext cx="4143375" cy="800100"/>
          </a:xfrm>
          <a:prstGeom prst="rect">
            <a:avLst/>
          </a:prstGeom>
          <a:noFill/>
          <a:ln w="9525">
            <a:noFill/>
            <a:miter lim="800000"/>
            <a:headEnd/>
            <a:tailEnd/>
          </a:ln>
        </p:spPr>
      </p:pic>
      <p:sp>
        <p:nvSpPr>
          <p:cNvPr id="9" name="TextBox 8"/>
          <p:cNvSpPr txBox="1"/>
          <p:nvPr/>
        </p:nvSpPr>
        <p:spPr>
          <a:xfrm>
            <a:off x="611560" y="2060848"/>
            <a:ext cx="2736304" cy="1754326"/>
          </a:xfrm>
          <a:prstGeom prst="rect">
            <a:avLst/>
          </a:prstGeom>
          <a:noFill/>
        </p:spPr>
        <p:txBody>
          <a:bodyPr wrap="square" rtlCol="0">
            <a:spAutoFit/>
          </a:bodyPr>
          <a:lstStyle/>
          <a:p>
            <a:r>
              <a:rPr lang="en-US" b="1" dirty="0" smtClean="0"/>
              <a:t>	</a:t>
            </a:r>
          </a:p>
          <a:p>
            <a:pPr fontAlgn="auto">
              <a:spcAft>
                <a:spcPts val="0"/>
              </a:spcAft>
              <a:defRPr/>
            </a:pPr>
            <a:r>
              <a:rPr lang="en-CA" b="1" dirty="0" smtClean="0"/>
              <a:t>Drilling</a:t>
            </a:r>
          </a:p>
          <a:p>
            <a:pPr lvl="1" fontAlgn="auto">
              <a:spcAft>
                <a:spcPts val="0"/>
              </a:spcAft>
              <a:buFont typeface="Arial" pitchFamily="34" charset="0"/>
              <a:buChar char="•"/>
              <a:defRPr/>
            </a:pPr>
            <a:r>
              <a:rPr lang="en-CA" dirty="0" smtClean="0"/>
              <a:t>Canadian, </a:t>
            </a:r>
            <a:r>
              <a:rPr lang="en-CA" dirty="0" err="1" smtClean="0"/>
              <a:t>U.S.Land</a:t>
            </a:r>
            <a:r>
              <a:rPr lang="en-CA" dirty="0" smtClean="0"/>
              <a:t>, </a:t>
            </a:r>
          </a:p>
          <a:p>
            <a:pPr lvl="1" fontAlgn="auto">
              <a:spcAft>
                <a:spcPts val="0"/>
              </a:spcAft>
              <a:buFont typeface="Arial" pitchFamily="34" charset="0"/>
              <a:buChar char="•"/>
              <a:defRPr/>
            </a:pPr>
            <a:r>
              <a:rPr lang="en-CA" dirty="0" smtClean="0"/>
              <a:t>International (Mexico)</a:t>
            </a:r>
          </a:p>
          <a:p>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971600" y="2132856"/>
            <a:ext cx="2088232" cy="2031325"/>
          </a:xfrm>
          <a:prstGeom prst="rect">
            <a:avLst/>
          </a:prstGeom>
          <a:noFill/>
        </p:spPr>
        <p:txBody>
          <a:bodyPr wrap="square" rtlCol="0">
            <a:spAutoFit/>
          </a:bodyPr>
          <a:lstStyle/>
          <a:p>
            <a:r>
              <a:rPr lang="en-US" b="1" dirty="0" smtClean="0"/>
              <a:t>US Barge Drilling</a:t>
            </a:r>
          </a:p>
          <a:p>
            <a:pPr>
              <a:buFont typeface="Arial" pitchFamily="34" charset="0"/>
              <a:buChar char="•"/>
            </a:pPr>
            <a:endParaRPr lang="en-CA" dirty="0" smtClean="0">
              <a:latin typeface="Calibri" charset="0"/>
            </a:endParaRPr>
          </a:p>
          <a:p>
            <a:pPr>
              <a:buFont typeface="Arial" pitchFamily="34" charset="0"/>
              <a:buChar char="•"/>
            </a:pPr>
            <a:r>
              <a:rPr lang="en-CA" dirty="0" smtClean="0">
                <a:latin typeface="Calibri" charset="0"/>
              </a:rPr>
              <a:t>More cost-effective than jack up rigs when used in shallow water</a:t>
            </a:r>
          </a:p>
          <a:p>
            <a:endParaRPr lang="en-US" b="1" dirty="0"/>
          </a:p>
        </p:txBody>
      </p:sp>
      <p:pic>
        <p:nvPicPr>
          <p:cNvPr id="38914" name="Picture 2" descr="Picture FREEDOM"/>
          <p:cNvPicPr>
            <a:picLocks noChangeAspect="1" noChangeArrowheads="1"/>
          </p:cNvPicPr>
          <p:nvPr/>
        </p:nvPicPr>
        <p:blipFill>
          <a:blip r:embed="rId4"/>
          <a:srcRect/>
          <a:stretch>
            <a:fillRect/>
          </a:stretch>
        </p:blipFill>
        <p:spPr bwMode="auto">
          <a:xfrm>
            <a:off x="4067944" y="1556792"/>
            <a:ext cx="3346171" cy="4464496"/>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1331640" y="1732165"/>
            <a:ext cx="1872208" cy="369332"/>
          </a:xfrm>
          <a:prstGeom prst="rect">
            <a:avLst/>
          </a:prstGeom>
          <a:noFill/>
        </p:spPr>
        <p:txBody>
          <a:bodyPr wrap="square" rtlCol="0">
            <a:spAutoFit/>
          </a:bodyPr>
          <a:lstStyle/>
          <a:p>
            <a:r>
              <a:rPr lang="en-US" b="1" dirty="0" smtClean="0"/>
              <a:t>Well Servicing</a:t>
            </a:r>
            <a:endParaRPr lang="en-US" b="1" dirty="0"/>
          </a:p>
        </p:txBody>
      </p:sp>
      <p:pic>
        <p:nvPicPr>
          <p:cNvPr id="47110" name="Picture 6" descr="TWS Picture #1"/>
          <p:cNvPicPr>
            <a:picLocks noChangeAspect="1" noChangeArrowheads="1"/>
          </p:cNvPicPr>
          <p:nvPr/>
        </p:nvPicPr>
        <p:blipFill>
          <a:blip r:embed="rId4"/>
          <a:srcRect/>
          <a:stretch>
            <a:fillRect/>
          </a:stretch>
        </p:blipFill>
        <p:spPr bwMode="auto">
          <a:xfrm>
            <a:off x="1730233" y="4293096"/>
            <a:ext cx="2947229" cy="2220248"/>
          </a:xfrm>
          <a:prstGeom prst="rect">
            <a:avLst/>
          </a:prstGeom>
          <a:noFill/>
        </p:spPr>
      </p:pic>
      <p:pic>
        <p:nvPicPr>
          <p:cNvPr id="47112" name="Picture 8" descr="TWS Picture #3"/>
          <p:cNvPicPr>
            <a:picLocks noChangeAspect="1" noChangeArrowheads="1"/>
          </p:cNvPicPr>
          <p:nvPr/>
        </p:nvPicPr>
        <p:blipFill>
          <a:blip r:embed="rId5"/>
          <a:srcRect/>
          <a:stretch>
            <a:fillRect/>
          </a:stretch>
        </p:blipFill>
        <p:spPr bwMode="auto">
          <a:xfrm>
            <a:off x="5436096" y="4281815"/>
            <a:ext cx="2962204" cy="2231529"/>
          </a:xfrm>
          <a:prstGeom prst="rect">
            <a:avLst/>
          </a:prstGeom>
          <a:noFill/>
        </p:spPr>
      </p:pic>
      <p:pic>
        <p:nvPicPr>
          <p:cNvPr id="47114" name="Picture 10" descr="TWS Picture #2"/>
          <p:cNvPicPr>
            <a:picLocks noChangeAspect="1" noChangeArrowheads="1"/>
          </p:cNvPicPr>
          <p:nvPr/>
        </p:nvPicPr>
        <p:blipFill>
          <a:blip r:embed="rId6"/>
          <a:srcRect/>
          <a:stretch>
            <a:fillRect/>
          </a:stretch>
        </p:blipFill>
        <p:spPr bwMode="auto">
          <a:xfrm>
            <a:off x="4848622" y="1365775"/>
            <a:ext cx="3179762" cy="2395423"/>
          </a:xfrm>
          <a:prstGeom prst="rect">
            <a:avLst/>
          </a:prstGeom>
          <a:noFill/>
        </p:spPr>
      </p:pic>
      <p:sp>
        <p:nvSpPr>
          <p:cNvPr id="11" name="TextBox 10"/>
          <p:cNvSpPr txBox="1"/>
          <p:nvPr/>
        </p:nvSpPr>
        <p:spPr>
          <a:xfrm>
            <a:off x="179512" y="2382272"/>
            <a:ext cx="3949030" cy="1200329"/>
          </a:xfrm>
          <a:prstGeom prst="rect">
            <a:avLst/>
          </a:prstGeom>
          <a:noFill/>
        </p:spPr>
        <p:txBody>
          <a:bodyPr wrap="square" rtlCol="0">
            <a:spAutoFit/>
          </a:bodyPr>
          <a:lstStyle/>
          <a:p>
            <a:pPr lvl="1" fontAlgn="auto">
              <a:spcAft>
                <a:spcPts val="0"/>
              </a:spcAft>
              <a:buFont typeface="Arial" pitchFamily="34" charset="0"/>
              <a:buChar char="•"/>
              <a:defRPr/>
            </a:pPr>
            <a:r>
              <a:rPr lang="en-CA" dirty="0" smtClean="0"/>
              <a:t>Trinidad Well Servicing Ltd.(T.W.S.)</a:t>
            </a:r>
          </a:p>
          <a:p>
            <a:pPr lvl="1" fontAlgn="auto">
              <a:spcAft>
                <a:spcPts val="0"/>
              </a:spcAft>
              <a:buFont typeface="Arial" pitchFamily="34" charset="0"/>
              <a:buChar char="•"/>
              <a:defRPr/>
            </a:pPr>
            <a:r>
              <a:rPr lang="en-CA" dirty="0" smtClean="0"/>
              <a:t>The maintenance procedures performed on an oil or gas well to enhance its productivity</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1043608" y="1597442"/>
            <a:ext cx="2520280" cy="369332"/>
          </a:xfrm>
          <a:prstGeom prst="rect">
            <a:avLst/>
          </a:prstGeom>
          <a:noFill/>
        </p:spPr>
        <p:txBody>
          <a:bodyPr wrap="square" rtlCol="0">
            <a:spAutoFit/>
          </a:bodyPr>
          <a:lstStyle/>
          <a:p>
            <a:r>
              <a:rPr lang="en-US" b="1" dirty="0" smtClean="0"/>
              <a:t>Coring and Pre-Setting</a:t>
            </a:r>
            <a:endParaRPr lang="en-US" b="1" dirty="0"/>
          </a:p>
        </p:txBody>
      </p:sp>
      <p:sp>
        <p:nvSpPr>
          <p:cNvPr id="4" name="Rectangle 3"/>
          <p:cNvSpPr/>
          <p:nvPr/>
        </p:nvSpPr>
        <p:spPr>
          <a:xfrm>
            <a:off x="323528" y="2276872"/>
            <a:ext cx="4572000" cy="2308324"/>
          </a:xfrm>
          <a:prstGeom prst="rect">
            <a:avLst/>
          </a:prstGeom>
        </p:spPr>
        <p:txBody>
          <a:bodyPr>
            <a:spAutoFit/>
          </a:bodyPr>
          <a:lstStyle/>
          <a:p>
            <a:pPr lvl="1" fontAlgn="auto">
              <a:spcAft>
                <a:spcPts val="0"/>
              </a:spcAft>
              <a:buFont typeface="Arial" pitchFamily="34" charset="0"/>
              <a:buChar char="•"/>
              <a:defRPr/>
            </a:pPr>
            <a:r>
              <a:rPr lang="en-CA" dirty="0" smtClean="0"/>
              <a:t>Acquired Titan Surface Casing Ltd.</a:t>
            </a:r>
          </a:p>
          <a:p>
            <a:pPr lvl="1" fontAlgn="auto">
              <a:spcAft>
                <a:spcPts val="0"/>
              </a:spcAft>
              <a:buFont typeface="Arial" pitchFamily="34" charset="0"/>
              <a:buChar char="•"/>
              <a:defRPr/>
            </a:pPr>
            <a:r>
              <a:rPr lang="en-CA" dirty="0" smtClean="0"/>
              <a:t>Coring services drill narrow hole to help evaluate and plan underground oil sands extraction programs</a:t>
            </a:r>
          </a:p>
          <a:p>
            <a:pPr lvl="1" fontAlgn="auto">
              <a:spcAft>
                <a:spcPts val="0"/>
              </a:spcAft>
              <a:buFont typeface="Arial" pitchFamily="34" charset="0"/>
              <a:buChar char="•"/>
              <a:defRPr/>
            </a:pPr>
            <a:r>
              <a:rPr lang="en-CA" dirty="0" smtClean="0"/>
              <a:t>Pre-setting uses shallower rigs to drill and cement the first 200 to 300 metres of a new well to reduce the cost of using larger rigs</a:t>
            </a:r>
          </a:p>
        </p:txBody>
      </p:sp>
      <p:pic>
        <p:nvPicPr>
          <p:cNvPr id="5" name="Picture 4" descr="Picture Titan Rig 308"/>
          <p:cNvPicPr>
            <a:picLocks noChangeAspect="1" noChangeArrowheads="1"/>
          </p:cNvPicPr>
          <p:nvPr/>
        </p:nvPicPr>
        <p:blipFill>
          <a:blip r:embed="rId4"/>
          <a:srcRect/>
          <a:stretch>
            <a:fillRect/>
          </a:stretch>
        </p:blipFill>
        <p:spPr bwMode="auto">
          <a:xfrm>
            <a:off x="5183560" y="1412776"/>
            <a:ext cx="3708636" cy="4948103"/>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4"/>
          <a:srcRect/>
          <a:stretch>
            <a:fillRect/>
          </a:stretch>
        </p:blipFill>
        <p:spPr bwMode="auto">
          <a:xfrm>
            <a:off x="819150" y="1323975"/>
            <a:ext cx="7505700" cy="553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2771800" y="1484784"/>
            <a:ext cx="3312368" cy="369332"/>
          </a:xfrm>
          <a:prstGeom prst="rect">
            <a:avLst/>
          </a:prstGeom>
          <a:noFill/>
        </p:spPr>
        <p:txBody>
          <a:bodyPr wrap="square" rtlCol="0">
            <a:spAutoFit/>
          </a:bodyPr>
          <a:lstStyle/>
          <a:p>
            <a:pPr algn="ctr"/>
            <a:r>
              <a:rPr lang="en-US" dirty="0" smtClean="0"/>
              <a:t>Fleet</a:t>
            </a:r>
          </a:p>
        </p:txBody>
      </p:sp>
      <p:pic>
        <p:nvPicPr>
          <p:cNvPr id="4" name="Picture 2"/>
          <p:cNvPicPr>
            <a:picLocks noChangeAspect="1" noChangeArrowheads="1"/>
          </p:cNvPicPr>
          <p:nvPr/>
        </p:nvPicPr>
        <p:blipFill>
          <a:blip r:embed="rId4" cstate="print"/>
          <a:srcRect/>
          <a:stretch>
            <a:fillRect/>
          </a:stretch>
        </p:blipFill>
        <p:spPr>
          <a:xfrm>
            <a:off x="899592" y="1303090"/>
            <a:ext cx="7128792" cy="531592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2"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a:xfrm>
            <a:off x="971600" y="1196752"/>
            <a:ext cx="7200031" cy="5306019"/>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C:\Users\Mark L\Desktop\trinidad background.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a:srcRect l="27973" t="14000" r="25189" b="16001"/>
          <a:stretch>
            <a:fillRect/>
          </a:stretch>
        </p:blipFill>
        <p:spPr bwMode="auto">
          <a:xfrm>
            <a:off x="1763688" y="1196752"/>
            <a:ext cx="6510025"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834</TotalTime>
  <Words>2429</Words>
  <Application>Microsoft Office PowerPoint</Application>
  <PresentationFormat>On-screen Show (4:3)</PresentationFormat>
  <Paragraphs>453</Paragraphs>
  <Slides>173</Slides>
  <Notes>1</Notes>
  <HiddenSlides>0</HiddenSlides>
  <MMClips>0</MMClips>
  <ScaleCrop>false</ScaleCrop>
  <HeadingPairs>
    <vt:vector size="4" baseType="variant">
      <vt:variant>
        <vt:lpstr>Theme</vt:lpstr>
      </vt:variant>
      <vt:variant>
        <vt:i4>1</vt:i4>
      </vt:variant>
      <vt:variant>
        <vt:lpstr>Slide Titles</vt:lpstr>
      </vt:variant>
      <vt:variant>
        <vt:i4>173</vt:i4>
      </vt:variant>
    </vt:vector>
  </HeadingPairs>
  <TitlesOfParts>
    <vt:vector size="17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Stock Metrics</vt:lpstr>
      <vt:lpstr>Stock Chart (1-Year)</vt:lpstr>
      <vt:lpstr>Stock Chart (2-Year)</vt:lpstr>
      <vt:lpstr>Stock Chart (5-Year)</vt:lpstr>
      <vt:lpstr>Company History</vt:lpstr>
      <vt:lpstr>History</vt:lpstr>
      <vt:lpstr>History (Cont.)</vt:lpstr>
      <vt:lpstr>Company Overview </vt:lpstr>
      <vt:lpstr>Business Segments</vt:lpstr>
      <vt:lpstr>2010 Highlights</vt:lpstr>
      <vt:lpstr>Slide 143</vt:lpstr>
      <vt:lpstr>Precision Rig Locations</vt:lpstr>
      <vt:lpstr>Drilling Rig Classifications</vt:lpstr>
      <vt:lpstr>Service Rig Classification</vt:lpstr>
      <vt:lpstr>Advance in Drilling Technology</vt:lpstr>
      <vt:lpstr>Slide 148</vt:lpstr>
      <vt:lpstr>Slide 149</vt:lpstr>
      <vt:lpstr>Corporate Strategy</vt:lpstr>
      <vt:lpstr>Corporate Strategy</vt:lpstr>
      <vt:lpstr>Management Profile</vt:lpstr>
      <vt:lpstr>Slide 153</vt:lpstr>
      <vt:lpstr>Slide 154</vt:lpstr>
      <vt:lpstr>Slide 155</vt:lpstr>
      <vt:lpstr>Slide 156</vt:lpstr>
      <vt:lpstr>Slide 157</vt:lpstr>
      <vt:lpstr>Company Performance</vt:lpstr>
      <vt:lpstr>Slide 159</vt:lpstr>
      <vt:lpstr>Slide 160</vt:lpstr>
      <vt:lpstr>Slide 161</vt:lpstr>
      <vt:lpstr>Slide 162</vt:lpstr>
      <vt:lpstr>Slide 163</vt:lpstr>
      <vt:lpstr>Est. Impact of IFRS on Assets</vt:lpstr>
      <vt:lpstr>Estimated Impact of IFRS on  Liability and Shareholders’ Equity</vt:lpstr>
      <vt:lpstr>Reconciling GAAP to EBITDA</vt:lpstr>
      <vt:lpstr>Consolidated Financial Statements</vt:lpstr>
      <vt:lpstr>Balance Sheet (assets)</vt:lpstr>
      <vt:lpstr>Balance Sheet (Cont.)</vt:lpstr>
      <vt:lpstr>Income Statement</vt:lpstr>
      <vt:lpstr>Retained Earning</vt:lpstr>
      <vt:lpstr>Slide 172</vt:lpstr>
      <vt:lpstr>Recommendation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 Pirnak</dc:creator>
  <cp:lastModifiedBy>gp</cp:lastModifiedBy>
  <cp:revision>59</cp:revision>
  <dcterms:created xsi:type="dcterms:W3CDTF">2011-04-05T00:34:00Z</dcterms:created>
  <dcterms:modified xsi:type="dcterms:W3CDTF">2011-04-05T01:09:35Z</dcterms:modified>
</cp:coreProperties>
</file>