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6"/>
  </p:notesMasterIdLst>
  <p:sldIdLst>
    <p:sldId id="368" r:id="rId2"/>
    <p:sldId id="369" r:id="rId3"/>
    <p:sldId id="370" r:id="rId4"/>
    <p:sldId id="371" r:id="rId5"/>
    <p:sldId id="372" r:id="rId6"/>
    <p:sldId id="373" r:id="rId7"/>
    <p:sldId id="374" r:id="rId8"/>
    <p:sldId id="375" r:id="rId9"/>
    <p:sldId id="376" r:id="rId10"/>
    <p:sldId id="377" r:id="rId11"/>
    <p:sldId id="378" r:id="rId12"/>
    <p:sldId id="379" r:id="rId13"/>
    <p:sldId id="380" r:id="rId14"/>
    <p:sldId id="381" r:id="rId15"/>
    <p:sldId id="382" r:id="rId16"/>
    <p:sldId id="383" r:id="rId17"/>
    <p:sldId id="384" r:id="rId18"/>
    <p:sldId id="385" r:id="rId19"/>
    <p:sldId id="386" r:id="rId20"/>
    <p:sldId id="387" r:id="rId21"/>
    <p:sldId id="388" r:id="rId22"/>
    <p:sldId id="389" r:id="rId23"/>
    <p:sldId id="390" r:id="rId24"/>
    <p:sldId id="391" r:id="rId25"/>
    <p:sldId id="392" r:id="rId26"/>
    <p:sldId id="393" r:id="rId27"/>
    <p:sldId id="394" r:id="rId28"/>
    <p:sldId id="395" r:id="rId29"/>
    <p:sldId id="396" r:id="rId30"/>
    <p:sldId id="397" r:id="rId31"/>
    <p:sldId id="398" r:id="rId32"/>
    <p:sldId id="399" r:id="rId33"/>
    <p:sldId id="400" r:id="rId34"/>
    <p:sldId id="401" r:id="rId35"/>
    <p:sldId id="402" r:id="rId36"/>
    <p:sldId id="403" r:id="rId37"/>
    <p:sldId id="404" r:id="rId38"/>
    <p:sldId id="405" r:id="rId39"/>
    <p:sldId id="406" r:id="rId40"/>
    <p:sldId id="407" r:id="rId41"/>
    <p:sldId id="408" r:id="rId42"/>
    <p:sldId id="409" r:id="rId43"/>
    <p:sldId id="410" r:id="rId44"/>
    <p:sldId id="411" r:id="rId45"/>
    <p:sldId id="412" r:id="rId46"/>
    <p:sldId id="413" r:id="rId47"/>
    <p:sldId id="414" r:id="rId48"/>
    <p:sldId id="415" r:id="rId49"/>
    <p:sldId id="416" r:id="rId50"/>
    <p:sldId id="417" r:id="rId51"/>
    <p:sldId id="418" r:id="rId52"/>
    <p:sldId id="419" r:id="rId53"/>
    <p:sldId id="420" r:id="rId54"/>
    <p:sldId id="421" r:id="rId55"/>
    <p:sldId id="422" r:id="rId56"/>
    <p:sldId id="423" r:id="rId57"/>
    <p:sldId id="462" r:id="rId58"/>
    <p:sldId id="425" r:id="rId59"/>
    <p:sldId id="426" r:id="rId60"/>
    <p:sldId id="427" r:id="rId61"/>
    <p:sldId id="428" r:id="rId62"/>
    <p:sldId id="429" r:id="rId63"/>
    <p:sldId id="430" r:id="rId64"/>
    <p:sldId id="431" r:id="rId65"/>
    <p:sldId id="432" r:id="rId66"/>
    <p:sldId id="433" r:id="rId67"/>
    <p:sldId id="434" r:id="rId68"/>
    <p:sldId id="435" r:id="rId69"/>
    <p:sldId id="436" r:id="rId70"/>
    <p:sldId id="437" r:id="rId71"/>
    <p:sldId id="438" r:id="rId72"/>
    <p:sldId id="439" r:id="rId73"/>
    <p:sldId id="440" r:id="rId74"/>
    <p:sldId id="441" r:id="rId75"/>
    <p:sldId id="443" r:id="rId76"/>
    <p:sldId id="444" r:id="rId77"/>
    <p:sldId id="445" r:id="rId78"/>
    <p:sldId id="446" r:id="rId79"/>
    <p:sldId id="447" r:id="rId80"/>
    <p:sldId id="448" r:id="rId81"/>
    <p:sldId id="449" r:id="rId82"/>
    <p:sldId id="442" r:id="rId83"/>
    <p:sldId id="450" r:id="rId84"/>
    <p:sldId id="451" r:id="rId85"/>
    <p:sldId id="452" r:id="rId86"/>
    <p:sldId id="453" r:id="rId87"/>
    <p:sldId id="454" r:id="rId88"/>
    <p:sldId id="455" r:id="rId89"/>
    <p:sldId id="456" r:id="rId90"/>
    <p:sldId id="457" r:id="rId91"/>
    <p:sldId id="458" r:id="rId92"/>
    <p:sldId id="459" r:id="rId93"/>
    <p:sldId id="460" r:id="rId94"/>
    <p:sldId id="461" r:id="rId95"/>
    <p:sldId id="305" r:id="rId96"/>
    <p:sldId id="306" r:id="rId97"/>
    <p:sldId id="463" r:id="rId98"/>
    <p:sldId id="464" r:id="rId99"/>
    <p:sldId id="308" r:id="rId100"/>
    <p:sldId id="307" r:id="rId101"/>
    <p:sldId id="309" r:id="rId102"/>
    <p:sldId id="465" r:id="rId103"/>
    <p:sldId id="468" r:id="rId104"/>
    <p:sldId id="469" r:id="rId105"/>
    <p:sldId id="310" r:id="rId106"/>
    <p:sldId id="311" r:id="rId107"/>
    <p:sldId id="467" r:id="rId108"/>
    <p:sldId id="312" r:id="rId109"/>
    <p:sldId id="313" r:id="rId110"/>
    <p:sldId id="314" r:id="rId111"/>
    <p:sldId id="315" r:id="rId112"/>
    <p:sldId id="316" r:id="rId113"/>
    <p:sldId id="466" r:id="rId114"/>
    <p:sldId id="317" r:id="rId115"/>
    <p:sldId id="318" r:id="rId116"/>
    <p:sldId id="319" r:id="rId117"/>
    <p:sldId id="320" r:id="rId118"/>
    <p:sldId id="321" r:id="rId119"/>
    <p:sldId id="322" r:id="rId120"/>
    <p:sldId id="323" r:id="rId121"/>
    <p:sldId id="324" r:id="rId122"/>
    <p:sldId id="325" r:id="rId123"/>
    <p:sldId id="326" r:id="rId124"/>
    <p:sldId id="327" r:id="rId125"/>
    <p:sldId id="328" r:id="rId126"/>
    <p:sldId id="329" r:id="rId127"/>
    <p:sldId id="330" r:id="rId128"/>
    <p:sldId id="331" r:id="rId129"/>
    <p:sldId id="332" r:id="rId130"/>
    <p:sldId id="333" r:id="rId131"/>
    <p:sldId id="334" r:id="rId132"/>
    <p:sldId id="335" r:id="rId133"/>
    <p:sldId id="336" r:id="rId134"/>
    <p:sldId id="337" r:id="rId135"/>
    <p:sldId id="338" r:id="rId136"/>
    <p:sldId id="339" r:id="rId137"/>
    <p:sldId id="340" r:id="rId138"/>
    <p:sldId id="341" r:id="rId139"/>
    <p:sldId id="342" r:id="rId140"/>
    <p:sldId id="343" r:id="rId141"/>
    <p:sldId id="344" r:id="rId142"/>
    <p:sldId id="345" r:id="rId143"/>
    <p:sldId id="346" r:id="rId144"/>
    <p:sldId id="347" r:id="rId145"/>
    <p:sldId id="348" r:id="rId146"/>
    <p:sldId id="349" r:id="rId147"/>
    <p:sldId id="350" r:id="rId148"/>
    <p:sldId id="351" r:id="rId149"/>
    <p:sldId id="352" r:id="rId150"/>
    <p:sldId id="353" r:id="rId151"/>
    <p:sldId id="354" r:id="rId152"/>
    <p:sldId id="355" r:id="rId153"/>
    <p:sldId id="356" r:id="rId154"/>
    <p:sldId id="357" r:id="rId155"/>
    <p:sldId id="358" r:id="rId156"/>
    <p:sldId id="359" r:id="rId157"/>
    <p:sldId id="360" r:id="rId158"/>
    <p:sldId id="361" r:id="rId159"/>
    <p:sldId id="362" r:id="rId160"/>
    <p:sldId id="363" r:id="rId161"/>
    <p:sldId id="364" r:id="rId162"/>
    <p:sldId id="365" r:id="rId163"/>
    <p:sldId id="366" r:id="rId164"/>
    <p:sldId id="367" r:id="rId1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862F"/>
    <a:srgbClr val="857B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7" autoAdjust="0"/>
    <p:restoredTop sz="84722" autoAdjust="0"/>
  </p:normalViewPr>
  <p:slideViewPr>
    <p:cSldViewPr>
      <p:cViewPr>
        <p:scale>
          <a:sx n="70" d="100"/>
          <a:sy n="70" d="100"/>
        </p:scale>
        <p:origin x="-516" y="-60"/>
      </p:cViewPr>
      <p:guideLst>
        <p:guide orient="horz" pos="2160"/>
        <p:guide pos="2880"/>
      </p:guideLst>
    </p:cSldViewPr>
  </p:slideViewPr>
  <p:outlineViewPr>
    <p:cViewPr>
      <p:scale>
        <a:sx n="33" d="100"/>
        <a:sy n="33" d="100"/>
      </p:scale>
      <p:origin x="0" y="35765"/>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perspective val="30"/>
    </c:view3D>
    <c:floor>
      <c:thickness val="0"/>
    </c:floor>
    <c:sideWall>
      <c:thickness val="0"/>
    </c:sideWall>
    <c:backWall>
      <c:thickness val="0"/>
    </c:backWall>
    <c:plotArea>
      <c:layout>
        <c:manualLayout>
          <c:layoutTarget val="inner"/>
          <c:xMode val="edge"/>
          <c:yMode val="edge"/>
          <c:x val="0.23635492497400087"/>
          <c:y val="0.20710237101696904"/>
          <c:w val="0.84365173884514655"/>
          <c:h val="0.46345693897637802"/>
        </c:manualLayout>
      </c:layout>
      <c:bar3DChart>
        <c:barDir val="col"/>
        <c:grouping val="stacked"/>
        <c:varyColors val="0"/>
        <c:ser>
          <c:idx val="0"/>
          <c:order val="0"/>
          <c:tx>
            <c:strRef>
              <c:f>Sheet1!$B$1</c:f>
              <c:strCache>
                <c:ptCount val="1"/>
                <c:pt idx="0">
                  <c:v>欄1</c:v>
                </c:pt>
              </c:strCache>
            </c:strRef>
          </c:tx>
          <c:invertIfNegative val="0"/>
          <c:cat>
            <c:strRef>
              <c:f>Sheet1!$A$2:$A$7</c:f>
              <c:strCache>
                <c:ptCount val="6"/>
                <c:pt idx="0">
                  <c:v>High-Spec Floaters</c:v>
                </c:pt>
                <c:pt idx="1">
                  <c:v>Midwater Floaters</c:v>
                </c:pt>
                <c:pt idx="2">
                  <c:v>High-Spec Jackups</c:v>
                </c:pt>
                <c:pt idx="3">
                  <c:v>Standard Jackups</c:v>
                </c:pt>
                <c:pt idx="4">
                  <c:v>Swamp Barge</c:v>
                </c:pt>
                <c:pt idx="5">
                  <c:v>Newbuilds</c:v>
                </c:pt>
              </c:strCache>
            </c:strRef>
          </c:cat>
          <c:val>
            <c:numRef>
              <c:f>Sheet1!$B$2:$B$7</c:f>
              <c:numCache>
                <c:formatCode>General</c:formatCode>
                <c:ptCount val="6"/>
                <c:pt idx="0">
                  <c:v>48</c:v>
                </c:pt>
              </c:numCache>
            </c:numRef>
          </c:val>
        </c:ser>
        <c:ser>
          <c:idx val="1"/>
          <c:order val="1"/>
          <c:tx>
            <c:strRef>
              <c:f>Sheet1!$C$1</c:f>
              <c:strCache>
                <c:ptCount val="1"/>
                <c:pt idx="0">
                  <c:v>欄2</c:v>
                </c:pt>
              </c:strCache>
            </c:strRef>
          </c:tx>
          <c:invertIfNegative val="0"/>
          <c:cat>
            <c:strRef>
              <c:f>Sheet1!$A$2:$A$7</c:f>
              <c:strCache>
                <c:ptCount val="6"/>
                <c:pt idx="0">
                  <c:v>High-Spec Floaters</c:v>
                </c:pt>
                <c:pt idx="1">
                  <c:v>Midwater Floaters</c:v>
                </c:pt>
                <c:pt idx="2">
                  <c:v>High-Spec Jackups</c:v>
                </c:pt>
                <c:pt idx="3">
                  <c:v>Standard Jackups</c:v>
                </c:pt>
                <c:pt idx="4">
                  <c:v>Swamp Barge</c:v>
                </c:pt>
                <c:pt idx="5">
                  <c:v>Newbuilds</c:v>
                </c:pt>
              </c:strCache>
            </c:strRef>
          </c:cat>
          <c:val>
            <c:numRef>
              <c:f>Sheet1!$C$2:$C$7</c:f>
              <c:numCache>
                <c:formatCode>General</c:formatCode>
                <c:ptCount val="6"/>
                <c:pt idx="1">
                  <c:v>25</c:v>
                </c:pt>
              </c:numCache>
            </c:numRef>
          </c:val>
        </c:ser>
        <c:ser>
          <c:idx val="2"/>
          <c:order val="2"/>
          <c:tx>
            <c:strRef>
              <c:f>Sheet1!$D$1</c:f>
              <c:strCache>
                <c:ptCount val="1"/>
                <c:pt idx="0">
                  <c:v>欄3</c:v>
                </c:pt>
              </c:strCache>
            </c:strRef>
          </c:tx>
          <c:invertIfNegative val="0"/>
          <c:cat>
            <c:strRef>
              <c:f>Sheet1!$A$2:$A$7</c:f>
              <c:strCache>
                <c:ptCount val="6"/>
                <c:pt idx="0">
                  <c:v>High-Spec Floaters</c:v>
                </c:pt>
                <c:pt idx="1">
                  <c:v>Midwater Floaters</c:v>
                </c:pt>
                <c:pt idx="2">
                  <c:v>High-Spec Jackups</c:v>
                </c:pt>
                <c:pt idx="3">
                  <c:v>Standard Jackups</c:v>
                </c:pt>
                <c:pt idx="4">
                  <c:v>Swamp Barge</c:v>
                </c:pt>
                <c:pt idx="5">
                  <c:v>Newbuilds</c:v>
                </c:pt>
              </c:strCache>
            </c:strRef>
          </c:cat>
          <c:val>
            <c:numRef>
              <c:f>Sheet1!$D$2:$D$7</c:f>
              <c:numCache>
                <c:formatCode>General</c:formatCode>
                <c:ptCount val="6"/>
                <c:pt idx="2">
                  <c:v>9</c:v>
                </c:pt>
              </c:numCache>
            </c:numRef>
          </c:val>
        </c:ser>
        <c:ser>
          <c:idx val="3"/>
          <c:order val="3"/>
          <c:tx>
            <c:strRef>
              <c:f>Sheet1!$E$1</c:f>
              <c:strCache>
                <c:ptCount val="1"/>
                <c:pt idx="0">
                  <c:v>欄4</c:v>
                </c:pt>
              </c:strCache>
            </c:strRef>
          </c:tx>
          <c:invertIfNegative val="0"/>
          <c:cat>
            <c:strRef>
              <c:f>Sheet1!$A$2:$A$7</c:f>
              <c:strCache>
                <c:ptCount val="6"/>
                <c:pt idx="0">
                  <c:v>High-Spec Floaters</c:v>
                </c:pt>
                <c:pt idx="1">
                  <c:v>Midwater Floaters</c:v>
                </c:pt>
                <c:pt idx="2">
                  <c:v>High-Spec Jackups</c:v>
                </c:pt>
                <c:pt idx="3">
                  <c:v>Standard Jackups</c:v>
                </c:pt>
                <c:pt idx="4">
                  <c:v>Swamp Barge</c:v>
                </c:pt>
                <c:pt idx="5">
                  <c:v>Newbuilds</c:v>
                </c:pt>
              </c:strCache>
            </c:strRef>
          </c:cat>
          <c:val>
            <c:numRef>
              <c:f>Sheet1!$E$2:$E$7</c:f>
              <c:numCache>
                <c:formatCode>General</c:formatCode>
                <c:ptCount val="6"/>
                <c:pt idx="3">
                  <c:v>32</c:v>
                </c:pt>
              </c:numCache>
            </c:numRef>
          </c:val>
        </c:ser>
        <c:ser>
          <c:idx val="4"/>
          <c:order val="4"/>
          <c:tx>
            <c:strRef>
              <c:f>Sheet1!$F$1</c:f>
              <c:strCache>
                <c:ptCount val="1"/>
                <c:pt idx="0">
                  <c:v>欄5</c:v>
                </c:pt>
              </c:strCache>
            </c:strRef>
          </c:tx>
          <c:invertIfNegative val="0"/>
          <c:cat>
            <c:strRef>
              <c:f>Sheet1!$A$2:$A$7</c:f>
              <c:strCache>
                <c:ptCount val="6"/>
                <c:pt idx="0">
                  <c:v>High-Spec Floaters</c:v>
                </c:pt>
                <c:pt idx="1">
                  <c:v>Midwater Floaters</c:v>
                </c:pt>
                <c:pt idx="2">
                  <c:v>High-Spec Jackups</c:v>
                </c:pt>
                <c:pt idx="3">
                  <c:v>Standard Jackups</c:v>
                </c:pt>
                <c:pt idx="4">
                  <c:v>Swamp Barge</c:v>
                </c:pt>
                <c:pt idx="5">
                  <c:v>Newbuilds</c:v>
                </c:pt>
              </c:strCache>
            </c:strRef>
          </c:cat>
          <c:val>
            <c:numRef>
              <c:f>Sheet1!$F$2:$F$7</c:f>
              <c:numCache>
                <c:formatCode>General</c:formatCode>
                <c:ptCount val="6"/>
                <c:pt idx="4">
                  <c:v>1</c:v>
                </c:pt>
              </c:numCache>
            </c:numRef>
          </c:val>
        </c:ser>
        <c:ser>
          <c:idx val="5"/>
          <c:order val="5"/>
          <c:tx>
            <c:strRef>
              <c:f>Sheet1!$G$1</c:f>
              <c:strCache>
                <c:ptCount val="1"/>
                <c:pt idx="0">
                  <c:v>欄6</c:v>
                </c:pt>
              </c:strCache>
            </c:strRef>
          </c:tx>
          <c:invertIfNegative val="0"/>
          <c:cat>
            <c:strRef>
              <c:f>Sheet1!$A$2:$A$7</c:f>
              <c:strCache>
                <c:ptCount val="6"/>
                <c:pt idx="0">
                  <c:v>High-Spec Floaters</c:v>
                </c:pt>
                <c:pt idx="1">
                  <c:v>Midwater Floaters</c:v>
                </c:pt>
                <c:pt idx="2">
                  <c:v>High-Spec Jackups</c:v>
                </c:pt>
                <c:pt idx="3">
                  <c:v>Standard Jackups</c:v>
                </c:pt>
                <c:pt idx="4">
                  <c:v>Swamp Barge</c:v>
                </c:pt>
                <c:pt idx="5">
                  <c:v>Newbuilds</c:v>
                </c:pt>
              </c:strCache>
            </c:strRef>
          </c:cat>
          <c:val>
            <c:numRef>
              <c:f>Sheet1!$G$2:$G$7</c:f>
              <c:numCache>
                <c:formatCode>General</c:formatCode>
                <c:ptCount val="6"/>
                <c:pt idx="5">
                  <c:v>5</c:v>
                </c:pt>
              </c:numCache>
            </c:numRef>
          </c:val>
        </c:ser>
        <c:dLbls>
          <c:showLegendKey val="0"/>
          <c:showVal val="0"/>
          <c:showCatName val="0"/>
          <c:showSerName val="0"/>
          <c:showPercent val="0"/>
          <c:showBubbleSize val="0"/>
        </c:dLbls>
        <c:gapWidth val="150"/>
        <c:shape val="box"/>
        <c:axId val="115757440"/>
        <c:axId val="115758976"/>
        <c:axId val="0"/>
      </c:bar3DChart>
      <c:catAx>
        <c:axId val="115757440"/>
        <c:scaling>
          <c:orientation val="minMax"/>
        </c:scaling>
        <c:delete val="0"/>
        <c:axPos val="b"/>
        <c:majorTickMark val="out"/>
        <c:minorTickMark val="none"/>
        <c:tickLblPos val="nextTo"/>
        <c:crossAx val="115758976"/>
        <c:crosses val="autoZero"/>
        <c:auto val="1"/>
        <c:lblAlgn val="ctr"/>
        <c:lblOffset val="100"/>
        <c:noMultiLvlLbl val="0"/>
      </c:catAx>
      <c:valAx>
        <c:axId val="115758976"/>
        <c:scaling>
          <c:orientation val="minMax"/>
        </c:scaling>
        <c:delete val="0"/>
        <c:axPos val="l"/>
        <c:majorGridlines/>
        <c:numFmt formatCode="General" sourceLinked="1"/>
        <c:majorTickMark val="out"/>
        <c:minorTickMark val="none"/>
        <c:tickLblPos val="nextTo"/>
        <c:crossAx val="11575744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diagrams/_rels/data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 Id="rId5" Type="http://schemas.openxmlformats.org/officeDocument/2006/relationships/image" Target="../media/image51.png"/><Relationship Id="rId4" Type="http://schemas.openxmlformats.org/officeDocument/2006/relationships/image" Target="../media/image50.png"/></Relationships>
</file>

<file path=ppt/diagrams/_rels/data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image" Target="../media/image6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5366EB-54D2-47BC-ABE8-8673EF8990AB}"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1162C62F-9BE8-4A6E-B0CD-5D93A4D5ACF9}">
      <dgm:prSet phldrT="[Text]"/>
      <dgm:spPr/>
      <dgm:t>
        <a:bodyPr/>
        <a:lstStyle/>
        <a:p>
          <a:r>
            <a:rPr lang="en-US" dirty="0" smtClean="0"/>
            <a:t>Upstream</a:t>
          </a:r>
          <a:endParaRPr lang="en-US" dirty="0"/>
        </a:p>
      </dgm:t>
    </dgm:pt>
    <dgm:pt modelId="{1534F6FD-F950-4CAE-B7DE-ED1AF5C58F17}" type="parTrans" cxnId="{C84AD76B-FFBE-403C-B961-E1106D88B5EC}">
      <dgm:prSet/>
      <dgm:spPr/>
      <dgm:t>
        <a:bodyPr/>
        <a:lstStyle/>
        <a:p>
          <a:endParaRPr lang="en-US"/>
        </a:p>
      </dgm:t>
    </dgm:pt>
    <dgm:pt modelId="{44541E9D-17DC-480C-A566-89299096CFB0}" type="sibTrans" cxnId="{C84AD76B-FFBE-403C-B961-E1106D88B5EC}">
      <dgm:prSet/>
      <dgm:spPr/>
      <dgm:t>
        <a:bodyPr/>
        <a:lstStyle/>
        <a:p>
          <a:endParaRPr lang="en-US"/>
        </a:p>
      </dgm:t>
    </dgm:pt>
    <dgm:pt modelId="{5D39C0E1-8A54-4B78-B112-CFBC42122ADD}">
      <dgm:prSet phldrT="[Text]"/>
      <dgm:spPr/>
      <dgm:t>
        <a:bodyPr/>
        <a:lstStyle/>
        <a:p>
          <a:r>
            <a:rPr lang="en-US" dirty="0" smtClean="0"/>
            <a:t>Exploration</a:t>
          </a:r>
          <a:endParaRPr lang="en-US" dirty="0"/>
        </a:p>
      </dgm:t>
    </dgm:pt>
    <dgm:pt modelId="{ACD3D383-C35F-42DE-961B-5E0BB4F2CABB}" type="parTrans" cxnId="{5F0F07B6-0C43-4DEF-BF9A-6464B06D3B4B}">
      <dgm:prSet/>
      <dgm:spPr/>
      <dgm:t>
        <a:bodyPr/>
        <a:lstStyle/>
        <a:p>
          <a:endParaRPr lang="en-US"/>
        </a:p>
      </dgm:t>
    </dgm:pt>
    <dgm:pt modelId="{52B1563F-03A6-4DF8-B7A6-8DC4F98B28D9}" type="sibTrans" cxnId="{5F0F07B6-0C43-4DEF-BF9A-6464B06D3B4B}">
      <dgm:prSet/>
      <dgm:spPr/>
      <dgm:t>
        <a:bodyPr/>
        <a:lstStyle/>
        <a:p>
          <a:endParaRPr lang="en-US"/>
        </a:p>
      </dgm:t>
    </dgm:pt>
    <dgm:pt modelId="{095E1882-069A-498E-A130-04975C119FF2}">
      <dgm:prSet phldrT="[Text]"/>
      <dgm:spPr/>
      <dgm:t>
        <a:bodyPr/>
        <a:lstStyle/>
        <a:p>
          <a:r>
            <a:rPr lang="en-US" dirty="0" smtClean="0"/>
            <a:t>Production</a:t>
          </a:r>
          <a:endParaRPr lang="en-US" dirty="0"/>
        </a:p>
      </dgm:t>
    </dgm:pt>
    <dgm:pt modelId="{4649A10E-BCF2-40F0-8847-A50325297E6D}" type="parTrans" cxnId="{893553EA-9BBB-493E-8C26-84848E140A05}">
      <dgm:prSet/>
      <dgm:spPr/>
      <dgm:t>
        <a:bodyPr/>
        <a:lstStyle/>
        <a:p>
          <a:endParaRPr lang="en-US"/>
        </a:p>
      </dgm:t>
    </dgm:pt>
    <dgm:pt modelId="{C8BA7C59-9C16-4C8A-8F00-A19DDEAB27DB}" type="sibTrans" cxnId="{893553EA-9BBB-493E-8C26-84848E140A05}">
      <dgm:prSet/>
      <dgm:spPr/>
      <dgm:t>
        <a:bodyPr/>
        <a:lstStyle/>
        <a:p>
          <a:endParaRPr lang="en-US"/>
        </a:p>
      </dgm:t>
    </dgm:pt>
    <dgm:pt modelId="{4F3124A6-EDB7-4B2D-83B6-368F23B2B73E}">
      <dgm:prSet phldrT="[Text]"/>
      <dgm:spPr/>
      <dgm:t>
        <a:bodyPr/>
        <a:lstStyle/>
        <a:p>
          <a:r>
            <a:rPr lang="en-US" dirty="0" smtClean="0"/>
            <a:t>Downstream</a:t>
          </a:r>
          <a:endParaRPr lang="en-US" dirty="0"/>
        </a:p>
      </dgm:t>
    </dgm:pt>
    <dgm:pt modelId="{BA387F1A-E0E1-43F5-A208-2B0BE4455155}" type="parTrans" cxnId="{60D44FC6-068B-4EB9-BAA1-B7C228A878E3}">
      <dgm:prSet/>
      <dgm:spPr/>
      <dgm:t>
        <a:bodyPr/>
        <a:lstStyle/>
        <a:p>
          <a:endParaRPr lang="en-US"/>
        </a:p>
      </dgm:t>
    </dgm:pt>
    <dgm:pt modelId="{04B8B9BC-C511-4EBD-B465-1A8DC2AA3D04}" type="sibTrans" cxnId="{60D44FC6-068B-4EB9-BAA1-B7C228A878E3}">
      <dgm:prSet/>
      <dgm:spPr/>
      <dgm:t>
        <a:bodyPr/>
        <a:lstStyle/>
        <a:p>
          <a:endParaRPr lang="en-US"/>
        </a:p>
      </dgm:t>
    </dgm:pt>
    <dgm:pt modelId="{E16F5960-133E-414F-8EF6-DC9761A279AE}">
      <dgm:prSet phldrT="[Text]"/>
      <dgm:spPr/>
      <dgm:t>
        <a:bodyPr/>
        <a:lstStyle/>
        <a:p>
          <a:r>
            <a:rPr lang="en-US" dirty="0" smtClean="0"/>
            <a:t>Marketing</a:t>
          </a:r>
          <a:endParaRPr lang="en-US" dirty="0"/>
        </a:p>
      </dgm:t>
    </dgm:pt>
    <dgm:pt modelId="{0405FE03-ECE1-49A3-B2E1-5CD1B870CE83}" type="parTrans" cxnId="{1DA08C3C-B0FE-4638-A061-78A8A636AB1D}">
      <dgm:prSet/>
      <dgm:spPr/>
      <dgm:t>
        <a:bodyPr/>
        <a:lstStyle/>
        <a:p>
          <a:endParaRPr lang="en-US"/>
        </a:p>
      </dgm:t>
    </dgm:pt>
    <dgm:pt modelId="{6DAC1A90-217C-45B1-8108-3064DC386D38}" type="sibTrans" cxnId="{1DA08C3C-B0FE-4638-A061-78A8A636AB1D}">
      <dgm:prSet/>
      <dgm:spPr/>
      <dgm:t>
        <a:bodyPr/>
        <a:lstStyle/>
        <a:p>
          <a:endParaRPr lang="en-US"/>
        </a:p>
      </dgm:t>
    </dgm:pt>
    <dgm:pt modelId="{DF5FC083-0D02-4E4B-A480-8602922B1F53}">
      <dgm:prSet phldrT="[Text]"/>
      <dgm:spPr/>
      <dgm:t>
        <a:bodyPr/>
        <a:lstStyle/>
        <a:p>
          <a:r>
            <a:rPr lang="en-US" dirty="0" smtClean="0"/>
            <a:t>Refining</a:t>
          </a:r>
          <a:endParaRPr lang="en-US" dirty="0"/>
        </a:p>
      </dgm:t>
    </dgm:pt>
    <dgm:pt modelId="{77E021F6-A652-4142-BFB3-FFD22EC51547}" type="parTrans" cxnId="{7710E039-9F43-4042-96E1-FF00C5225127}">
      <dgm:prSet/>
      <dgm:spPr/>
      <dgm:t>
        <a:bodyPr/>
        <a:lstStyle/>
        <a:p>
          <a:endParaRPr lang="en-US"/>
        </a:p>
      </dgm:t>
    </dgm:pt>
    <dgm:pt modelId="{A7B5FDF2-26C4-4115-829F-5F804221DC10}" type="sibTrans" cxnId="{7710E039-9F43-4042-96E1-FF00C5225127}">
      <dgm:prSet/>
      <dgm:spPr/>
      <dgm:t>
        <a:bodyPr/>
        <a:lstStyle/>
        <a:p>
          <a:endParaRPr lang="en-US"/>
        </a:p>
      </dgm:t>
    </dgm:pt>
    <dgm:pt modelId="{0FA5BF74-5F27-462C-BF6C-D22071667659}" type="pres">
      <dgm:prSet presAssocID="{955366EB-54D2-47BC-ABE8-8673EF8990AB}" presName="diagram" presStyleCnt="0">
        <dgm:presLayoutVars>
          <dgm:chPref val="1"/>
          <dgm:dir/>
          <dgm:animOne val="branch"/>
          <dgm:animLvl val="lvl"/>
          <dgm:resizeHandles/>
        </dgm:presLayoutVars>
      </dgm:prSet>
      <dgm:spPr/>
      <dgm:t>
        <a:bodyPr/>
        <a:lstStyle/>
        <a:p>
          <a:endParaRPr lang="en-US"/>
        </a:p>
      </dgm:t>
    </dgm:pt>
    <dgm:pt modelId="{281D3637-E4FE-4ABC-AC02-BEAFB923B0F0}" type="pres">
      <dgm:prSet presAssocID="{1162C62F-9BE8-4A6E-B0CD-5D93A4D5ACF9}" presName="root" presStyleCnt="0"/>
      <dgm:spPr/>
    </dgm:pt>
    <dgm:pt modelId="{68B25890-EF3C-45E7-8E47-5C9BEB797D90}" type="pres">
      <dgm:prSet presAssocID="{1162C62F-9BE8-4A6E-B0CD-5D93A4D5ACF9}" presName="rootComposite" presStyleCnt="0"/>
      <dgm:spPr/>
    </dgm:pt>
    <dgm:pt modelId="{5E1B4F7C-A77C-4F99-9BE3-8BBAD5DBB14D}" type="pres">
      <dgm:prSet presAssocID="{1162C62F-9BE8-4A6E-B0CD-5D93A4D5ACF9}" presName="rootText" presStyleLbl="node1" presStyleIdx="0" presStyleCnt="2"/>
      <dgm:spPr/>
      <dgm:t>
        <a:bodyPr/>
        <a:lstStyle/>
        <a:p>
          <a:endParaRPr lang="en-US"/>
        </a:p>
      </dgm:t>
    </dgm:pt>
    <dgm:pt modelId="{9731ABA2-6E7C-4998-B59E-59D799504FB1}" type="pres">
      <dgm:prSet presAssocID="{1162C62F-9BE8-4A6E-B0CD-5D93A4D5ACF9}" presName="rootConnector" presStyleLbl="node1" presStyleIdx="0" presStyleCnt="2"/>
      <dgm:spPr/>
      <dgm:t>
        <a:bodyPr/>
        <a:lstStyle/>
        <a:p>
          <a:endParaRPr lang="en-US"/>
        </a:p>
      </dgm:t>
    </dgm:pt>
    <dgm:pt modelId="{A8FDD832-FE2C-4D03-A3E4-D6098A298780}" type="pres">
      <dgm:prSet presAssocID="{1162C62F-9BE8-4A6E-B0CD-5D93A4D5ACF9}" presName="childShape" presStyleCnt="0"/>
      <dgm:spPr/>
    </dgm:pt>
    <dgm:pt modelId="{5ED782DC-14E1-43A5-A6F0-B262E04FA0BB}" type="pres">
      <dgm:prSet presAssocID="{ACD3D383-C35F-42DE-961B-5E0BB4F2CABB}" presName="Name13" presStyleLbl="parChTrans1D2" presStyleIdx="0" presStyleCnt="4"/>
      <dgm:spPr/>
      <dgm:t>
        <a:bodyPr/>
        <a:lstStyle/>
        <a:p>
          <a:endParaRPr lang="en-US"/>
        </a:p>
      </dgm:t>
    </dgm:pt>
    <dgm:pt modelId="{9F1108E1-5A1C-46CE-8E21-8B6FC60D26C7}" type="pres">
      <dgm:prSet presAssocID="{5D39C0E1-8A54-4B78-B112-CFBC42122ADD}" presName="childText" presStyleLbl="bgAcc1" presStyleIdx="0" presStyleCnt="4">
        <dgm:presLayoutVars>
          <dgm:bulletEnabled val="1"/>
        </dgm:presLayoutVars>
      </dgm:prSet>
      <dgm:spPr/>
      <dgm:t>
        <a:bodyPr/>
        <a:lstStyle/>
        <a:p>
          <a:endParaRPr lang="en-US"/>
        </a:p>
      </dgm:t>
    </dgm:pt>
    <dgm:pt modelId="{892A87CE-15CC-452C-9C17-6DCCC8042C80}" type="pres">
      <dgm:prSet presAssocID="{4649A10E-BCF2-40F0-8847-A50325297E6D}" presName="Name13" presStyleLbl="parChTrans1D2" presStyleIdx="1" presStyleCnt="4"/>
      <dgm:spPr/>
      <dgm:t>
        <a:bodyPr/>
        <a:lstStyle/>
        <a:p>
          <a:endParaRPr lang="en-US"/>
        </a:p>
      </dgm:t>
    </dgm:pt>
    <dgm:pt modelId="{C23A75A2-A599-42A0-B84C-393A74F2965F}" type="pres">
      <dgm:prSet presAssocID="{095E1882-069A-498E-A130-04975C119FF2}" presName="childText" presStyleLbl="bgAcc1" presStyleIdx="1" presStyleCnt="4">
        <dgm:presLayoutVars>
          <dgm:bulletEnabled val="1"/>
        </dgm:presLayoutVars>
      </dgm:prSet>
      <dgm:spPr/>
      <dgm:t>
        <a:bodyPr/>
        <a:lstStyle/>
        <a:p>
          <a:endParaRPr lang="en-US"/>
        </a:p>
      </dgm:t>
    </dgm:pt>
    <dgm:pt modelId="{C684CCB2-B248-4BA9-884B-3D40AC4673FB}" type="pres">
      <dgm:prSet presAssocID="{4F3124A6-EDB7-4B2D-83B6-368F23B2B73E}" presName="root" presStyleCnt="0"/>
      <dgm:spPr/>
    </dgm:pt>
    <dgm:pt modelId="{1CE85DA5-FF5F-4881-A2E3-C9939B441540}" type="pres">
      <dgm:prSet presAssocID="{4F3124A6-EDB7-4B2D-83B6-368F23B2B73E}" presName="rootComposite" presStyleCnt="0"/>
      <dgm:spPr/>
    </dgm:pt>
    <dgm:pt modelId="{2D8D5C28-22BF-4DAF-9AA4-869FFB940EC6}" type="pres">
      <dgm:prSet presAssocID="{4F3124A6-EDB7-4B2D-83B6-368F23B2B73E}" presName="rootText" presStyleLbl="node1" presStyleIdx="1" presStyleCnt="2"/>
      <dgm:spPr/>
      <dgm:t>
        <a:bodyPr/>
        <a:lstStyle/>
        <a:p>
          <a:endParaRPr lang="en-US"/>
        </a:p>
      </dgm:t>
    </dgm:pt>
    <dgm:pt modelId="{2C05E7C5-F6B7-45CC-81B2-9982097692DD}" type="pres">
      <dgm:prSet presAssocID="{4F3124A6-EDB7-4B2D-83B6-368F23B2B73E}" presName="rootConnector" presStyleLbl="node1" presStyleIdx="1" presStyleCnt="2"/>
      <dgm:spPr/>
      <dgm:t>
        <a:bodyPr/>
        <a:lstStyle/>
        <a:p>
          <a:endParaRPr lang="en-US"/>
        </a:p>
      </dgm:t>
    </dgm:pt>
    <dgm:pt modelId="{1DA4C4CB-0AA5-4832-96C1-B133B46295BF}" type="pres">
      <dgm:prSet presAssocID="{4F3124A6-EDB7-4B2D-83B6-368F23B2B73E}" presName="childShape" presStyleCnt="0"/>
      <dgm:spPr/>
    </dgm:pt>
    <dgm:pt modelId="{1B845E9C-C425-4C46-82D9-DDFAB11561C3}" type="pres">
      <dgm:prSet presAssocID="{0405FE03-ECE1-49A3-B2E1-5CD1B870CE83}" presName="Name13" presStyleLbl="parChTrans1D2" presStyleIdx="2" presStyleCnt="4"/>
      <dgm:spPr/>
      <dgm:t>
        <a:bodyPr/>
        <a:lstStyle/>
        <a:p>
          <a:endParaRPr lang="en-US"/>
        </a:p>
      </dgm:t>
    </dgm:pt>
    <dgm:pt modelId="{1EA28E18-0291-40D7-AF10-92AA5AB1AA87}" type="pres">
      <dgm:prSet presAssocID="{E16F5960-133E-414F-8EF6-DC9761A279AE}" presName="childText" presStyleLbl="bgAcc1" presStyleIdx="2" presStyleCnt="4">
        <dgm:presLayoutVars>
          <dgm:bulletEnabled val="1"/>
        </dgm:presLayoutVars>
      </dgm:prSet>
      <dgm:spPr/>
      <dgm:t>
        <a:bodyPr/>
        <a:lstStyle/>
        <a:p>
          <a:endParaRPr lang="en-US"/>
        </a:p>
      </dgm:t>
    </dgm:pt>
    <dgm:pt modelId="{B9273E84-864A-42E6-B723-4AD2C38D1997}" type="pres">
      <dgm:prSet presAssocID="{77E021F6-A652-4142-BFB3-FFD22EC51547}" presName="Name13" presStyleLbl="parChTrans1D2" presStyleIdx="3" presStyleCnt="4"/>
      <dgm:spPr/>
      <dgm:t>
        <a:bodyPr/>
        <a:lstStyle/>
        <a:p>
          <a:endParaRPr lang="en-US"/>
        </a:p>
      </dgm:t>
    </dgm:pt>
    <dgm:pt modelId="{C421EE6A-9FB7-40FD-B150-E9D21D08B5FD}" type="pres">
      <dgm:prSet presAssocID="{DF5FC083-0D02-4E4B-A480-8602922B1F53}" presName="childText" presStyleLbl="bgAcc1" presStyleIdx="3" presStyleCnt="4">
        <dgm:presLayoutVars>
          <dgm:bulletEnabled val="1"/>
        </dgm:presLayoutVars>
      </dgm:prSet>
      <dgm:spPr/>
      <dgm:t>
        <a:bodyPr/>
        <a:lstStyle/>
        <a:p>
          <a:endParaRPr lang="en-US"/>
        </a:p>
      </dgm:t>
    </dgm:pt>
  </dgm:ptLst>
  <dgm:cxnLst>
    <dgm:cxn modelId="{22677E45-0726-CF4A-A3EB-06158910C8F7}" type="presOf" srcId="{ACD3D383-C35F-42DE-961B-5E0BB4F2CABB}" destId="{5ED782DC-14E1-43A5-A6F0-B262E04FA0BB}" srcOrd="0" destOrd="0" presId="urn:microsoft.com/office/officeart/2005/8/layout/hierarchy3"/>
    <dgm:cxn modelId="{3BD54E23-D1E6-D04C-B91A-AF10048A122E}" type="presOf" srcId="{E16F5960-133E-414F-8EF6-DC9761A279AE}" destId="{1EA28E18-0291-40D7-AF10-92AA5AB1AA87}" srcOrd="0" destOrd="0" presId="urn:microsoft.com/office/officeart/2005/8/layout/hierarchy3"/>
    <dgm:cxn modelId="{893553EA-9BBB-493E-8C26-84848E140A05}" srcId="{1162C62F-9BE8-4A6E-B0CD-5D93A4D5ACF9}" destId="{095E1882-069A-498E-A130-04975C119FF2}" srcOrd="1" destOrd="0" parTransId="{4649A10E-BCF2-40F0-8847-A50325297E6D}" sibTransId="{C8BA7C59-9C16-4C8A-8F00-A19DDEAB27DB}"/>
    <dgm:cxn modelId="{65C397A0-57C9-B74C-B601-399905C3E751}" type="presOf" srcId="{095E1882-069A-498E-A130-04975C119FF2}" destId="{C23A75A2-A599-42A0-B84C-393A74F2965F}" srcOrd="0" destOrd="0" presId="urn:microsoft.com/office/officeart/2005/8/layout/hierarchy3"/>
    <dgm:cxn modelId="{027622D8-C49B-B34B-83B9-AAEF2C147F87}" type="presOf" srcId="{DF5FC083-0D02-4E4B-A480-8602922B1F53}" destId="{C421EE6A-9FB7-40FD-B150-E9D21D08B5FD}" srcOrd="0" destOrd="0" presId="urn:microsoft.com/office/officeart/2005/8/layout/hierarchy3"/>
    <dgm:cxn modelId="{7311007C-3A1B-3147-94FB-A9E7CBFFA160}" type="presOf" srcId="{0405FE03-ECE1-49A3-B2E1-5CD1B870CE83}" destId="{1B845E9C-C425-4C46-82D9-DDFAB11561C3}" srcOrd="0" destOrd="0" presId="urn:microsoft.com/office/officeart/2005/8/layout/hierarchy3"/>
    <dgm:cxn modelId="{C84AD76B-FFBE-403C-B961-E1106D88B5EC}" srcId="{955366EB-54D2-47BC-ABE8-8673EF8990AB}" destId="{1162C62F-9BE8-4A6E-B0CD-5D93A4D5ACF9}" srcOrd="0" destOrd="0" parTransId="{1534F6FD-F950-4CAE-B7DE-ED1AF5C58F17}" sibTransId="{44541E9D-17DC-480C-A566-89299096CFB0}"/>
    <dgm:cxn modelId="{2A885B99-4DB6-3346-9602-841DF76302F2}" type="presOf" srcId="{4F3124A6-EDB7-4B2D-83B6-368F23B2B73E}" destId="{2C05E7C5-F6B7-45CC-81B2-9982097692DD}" srcOrd="1" destOrd="0" presId="urn:microsoft.com/office/officeart/2005/8/layout/hierarchy3"/>
    <dgm:cxn modelId="{80ADDE60-AB33-7A48-8353-1630014BABDD}" type="presOf" srcId="{955366EB-54D2-47BC-ABE8-8673EF8990AB}" destId="{0FA5BF74-5F27-462C-BF6C-D22071667659}" srcOrd="0" destOrd="0" presId="urn:microsoft.com/office/officeart/2005/8/layout/hierarchy3"/>
    <dgm:cxn modelId="{7710E039-9F43-4042-96E1-FF00C5225127}" srcId="{4F3124A6-EDB7-4B2D-83B6-368F23B2B73E}" destId="{DF5FC083-0D02-4E4B-A480-8602922B1F53}" srcOrd="1" destOrd="0" parTransId="{77E021F6-A652-4142-BFB3-FFD22EC51547}" sibTransId="{A7B5FDF2-26C4-4115-829F-5F804221DC10}"/>
    <dgm:cxn modelId="{1DA08C3C-B0FE-4638-A061-78A8A636AB1D}" srcId="{4F3124A6-EDB7-4B2D-83B6-368F23B2B73E}" destId="{E16F5960-133E-414F-8EF6-DC9761A279AE}" srcOrd="0" destOrd="0" parTransId="{0405FE03-ECE1-49A3-B2E1-5CD1B870CE83}" sibTransId="{6DAC1A90-217C-45B1-8108-3064DC386D38}"/>
    <dgm:cxn modelId="{A6F42A98-C1F0-954F-91AA-77CE5F001B5F}" type="presOf" srcId="{1162C62F-9BE8-4A6E-B0CD-5D93A4D5ACF9}" destId="{5E1B4F7C-A77C-4F99-9BE3-8BBAD5DBB14D}" srcOrd="0" destOrd="0" presId="urn:microsoft.com/office/officeart/2005/8/layout/hierarchy3"/>
    <dgm:cxn modelId="{B3761119-2D7D-944F-8CDA-1560DA13821C}" type="presOf" srcId="{1162C62F-9BE8-4A6E-B0CD-5D93A4D5ACF9}" destId="{9731ABA2-6E7C-4998-B59E-59D799504FB1}" srcOrd="1" destOrd="0" presId="urn:microsoft.com/office/officeart/2005/8/layout/hierarchy3"/>
    <dgm:cxn modelId="{5F0F07B6-0C43-4DEF-BF9A-6464B06D3B4B}" srcId="{1162C62F-9BE8-4A6E-B0CD-5D93A4D5ACF9}" destId="{5D39C0E1-8A54-4B78-B112-CFBC42122ADD}" srcOrd="0" destOrd="0" parTransId="{ACD3D383-C35F-42DE-961B-5E0BB4F2CABB}" sibTransId="{52B1563F-03A6-4DF8-B7A6-8DC4F98B28D9}"/>
    <dgm:cxn modelId="{8ADA4A6B-E146-104F-8B1C-43C4C08108DD}" type="presOf" srcId="{5D39C0E1-8A54-4B78-B112-CFBC42122ADD}" destId="{9F1108E1-5A1C-46CE-8E21-8B6FC60D26C7}" srcOrd="0" destOrd="0" presId="urn:microsoft.com/office/officeart/2005/8/layout/hierarchy3"/>
    <dgm:cxn modelId="{3BD05891-00A5-5B45-8821-017B389A0117}" type="presOf" srcId="{4649A10E-BCF2-40F0-8847-A50325297E6D}" destId="{892A87CE-15CC-452C-9C17-6DCCC8042C80}" srcOrd="0" destOrd="0" presId="urn:microsoft.com/office/officeart/2005/8/layout/hierarchy3"/>
    <dgm:cxn modelId="{60D44FC6-068B-4EB9-BAA1-B7C228A878E3}" srcId="{955366EB-54D2-47BC-ABE8-8673EF8990AB}" destId="{4F3124A6-EDB7-4B2D-83B6-368F23B2B73E}" srcOrd="1" destOrd="0" parTransId="{BA387F1A-E0E1-43F5-A208-2B0BE4455155}" sibTransId="{04B8B9BC-C511-4EBD-B465-1A8DC2AA3D04}"/>
    <dgm:cxn modelId="{E5D852E0-2998-D34D-9CD4-8DA531E750EB}" type="presOf" srcId="{4F3124A6-EDB7-4B2D-83B6-368F23B2B73E}" destId="{2D8D5C28-22BF-4DAF-9AA4-869FFB940EC6}" srcOrd="0" destOrd="0" presId="urn:microsoft.com/office/officeart/2005/8/layout/hierarchy3"/>
    <dgm:cxn modelId="{8CAA15B1-AFC6-D34E-AB80-A6AD21C20C54}" type="presOf" srcId="{77E021F6-A652-4142-BFB3-FFD22EC51547}" destId="{B9273E84-864A-42E6-B723-4AD2C38D1997}" srcOrd="0" destOrd="0" presId="urn:microsoft.com/office/officeart/2005/8/layout/hierarchy3"/>
    <dgm:cxn modelId="{3641D9EE-BCAA-5545-AF0E-BA8054788033}" type="presParOf" srcId="{0FA5BF74-5F27-462C-BF6C-D22071667659}" destId="{281D3637-E4FE-4ABC-AC02-BEAFB923B0F0}" srcOrd="0" destOrd="0" presId="urn:microsoft.com/office/officeart/2005/8/layout/hierarchy3"/>
    <dgm:cxn modelId="{0331F90C-ADE3-7140-B7F2-806FC3C6C047}" type="presParOf" srcId="{281D3637-E4FE-4ABC-AC02-BEAFB923B0F0}" destId="{68B25890-EF3C-45E7-8E47-5C9BEB797D90}" srcOrd="0" destOrd="0" presId="urn:microsoft.com/office/officeart/2005/8/layout/hierarchy3"/>
    <dgm:cxn modelId="{9D5874AB-146B-1740-8309-29588BF9B774}" type="presParOf" srcId="{68B25890-EF3C-45E7-8E47-5C9BEB797D90}" destId="{5E1B4F7C-A77C-4F99-9BE3-8BBAD5DBB14D}" srcOrd="0" destOrd="0" presId="urn:microsoft.com/office/officeart/2005/8/layout/hierarchy3"/>
    <dgm:cxn modelId="{93382CF9-3CB7-E345-9304-CE6A4AD65954}" type="presParOf" srcId="{68B25890-EF3C-45E7-8E47-5C9BEB797D90}" destId="{9731ABA2-6E7C-4998-B59E-59D799504FB1}" srcOrd="1" destOrd="0" presId="urn:microsoft.com/office/officeart/2005/8/layout/hierarchy3"/>
    <dgm:cxn modelId="{880E685F-653C-584B-AD03-B6249B9C23D6}" type="presParOf" srcId="{281D3637-E4FE-4ABC-AC02-BEAFB923B0F0}" destId="{A8FDD832-FE2C-4D03-A3E4-D6098A298780}" srcOrd="1" destOrd="0" presId="urn:microsoft.com/office/officeart/2005/8/layout/hierarchy3"/>
    <dgm:cxn modelId="{4469C6C0-C42E-FF4E-ACEC-012A1A5BD4D1}" type="presParOf" srcId="{A8FDD832-FE2C-4D03-A3E4-D6098A298780}" destId="{5ED782DC-14E1-43A5-A6F0-B262E04FA0BB}" srcOrd="0" destOrd="0" presId="urn:microsoft.com/office/officeart/2005/8/layout/hierarchy3"/>
    <dgm:cxn modelId="{7AF09E5B-65D0-AE45-94E3-A9DF31580F73}" type="presParOf" srcId="{A8FDD832-FE2C-4D03-A3E4-D6098A298780}" destId="{9F1108E1-5A1C-46CE-8E21-8B6FC60D26C7}" srcOrd="1" destOrd="0" presId="urn:microsoft.com/office/officeart/2005/8/layout/hierarchy3"/>
    <dgm:cxn modelId="{1C2220FB-DD2C-5846-AC79-D8109E4961B2}" type="presParOf" srcId="{A8FDD832-FE2C-4D03-A3E4-D6098A298780}" destId="{892A87CE-15CC-452C-9C17-6DCCC8042C80}" srcOrd="2" destOrd="0" presId="urn:microsoft.com/office/officeart/2005/8/layout/hierarchy3"/>
    <dgm:cxn modelId="{95D689C2-71A8-A343-BB60-8285F5A9D09B}" type="presParOf" srcId="{A8FDD832-FE2C-4D03-A3E4-D6098A298780}" destId="{C23A75A2-A599-42A0-B84C-393A74F2965F}" srcOrd="3" destOrd="0" presId="urn:microsoft.com/office/officeart/2005/8/layout/hierarchy3"/>
    <dgm:cxn modelId="{2A37985A-F59D-2D49-B05A-2D3A8AF5963F}" type="presParOf" srcId="{0FA5BF74-5F27-462C-BF6C-D22071667659}" destId="{C684CCB2-B248-4BA9-884B-3D40AC4673FB}" srcOrd="1" destOrd="0" presId="urn:microsoft.com/office/officeart/2005/8/layout/hierarchy3"/>
    <dgm:cxn modelId="{AB8D916E-9073-FC4B-B089-3DFC427A29C8}" type="presParOf" srcId="{C684CCB2-B248-4BA9-884B-3D40AC4673FB}" destId="{1CE85DA5-FF5F-4881-A2E3-C9939B441540}" srcOrd="0" destOrd="0" presId="urn:microsoft.com/office/officeart/2005/8/layout/hierarchy3"/>
    <dgm:cxn modelId="{D89B3D42-7570-0240-BB35-5C62A9BCF584}" type="presParOf" srcId="{1CE85DA5-FF5F-4881-A2E3-C9939B441540}" destId="{2D8D5C28-22BF-4DAF-9AA4-869FFB940EC6}" srcOrd="0" destOrd="0" presId="urn:microsoft.com/office/officeart/2005/8/layout/hierarchy3"/>
    <dgm:cxn modelId="{28A71874-AE7B-8E42-BF96-17FAFC7B59E4}" type="presParOf" srcId="{1CE85DA5-FF5F-4881-A2E3-C9939B441540}" destId="{2C05E7C5-F6B7-45CC-81B2-9982097692DD}" srcOrd="1" destOrd="0" presId="urn:microsoft.com/office/officeart/2005/8/layout/hierarchy3"/>
    <dgm:cxn modelId="{259F4A7D-099C-BA41-AABB-756580B8B9AA}" type="presParOf" srcId="{C684CCB2-B248-4BA9-884B-3D40AC4673FB}" destId="{1DA4C4CB-0AA5-4832-96C1-B133B46295BF}" srcOrd="1" destOrd="0" presId="urn:microsoft.com/office/officeart/2005/8/layout/hierarchy3"/>
    <dgm:cxn modelId="{AF3D6E19-0B2D-C443-8623-6FBFE04174C6}" type="presParOf" srcId="{1DA4C4CB-0AA5-4832-96C1-B133B46295BF}" destId="{1B845E9C-C425-4C46-82D9-DDFAB11561C3}" srcOrd="0" destOrd="0" presId="urn:microsoft.com/office/officeart/2005/8/layout/hierarchy3"/>
    <dgm:cxn modelId="{64CC2F02-ACD6-754F-BCA1-487F036916FA}" type="presParOf" srcId="{1DA4C4CB-0AA5-4832-96C1-B133B46295BF}" destId="{1EA28E18-0291-40D7-AF10-92AA5AB1AA87}" srcOrd="1" destOrd="0" presId="urn:microsoft.com/office/officeart/2005/8/layout/hierarchy3"/>
    <dgm:cxn modelId="{98DB508F-7134-2841-B1F6-F15DC601A2F2}" type="presParOf" srcId="{1DA4C4CB-0AA5-4832-96C1-B133B46295BF}" destId="{B9273E84-864A-42E6-B723-4AD2C38D1997}" srcOrd="2" destOrd="0" presId="urn:microsoft.com/office/officeart/2005/8/layout/hierarchy3"/>
    <dgm:cxn modelId="{A82282D4-F0E3-1542-A77A-45AB21412927}" type="presParOf" srcId="{1DA4C4CB-0AA5-4832-96C1-B133B46295BF}" destId="{C421EE6A-9FB7-40FD-B150-E9D21D08B5FD}"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970D62-844B-4B5C-BFB8-B8B50D0076DA}" type="doc">
      <dgm:prSet loTypeId="urn:microsoft.com/office/officeart/2005/8/layout/hList7#4" loCatId="list" qsTypeId="urn:microsoft.com/office/officeart/2005/8/quickstyle/simple5" qsCatId="simple" csTypeId="urn:microsoft.com/office/officeart/2005/8/colors/accent0_3" csCatId="mainScheme" phldr="1"/>
      <dgm:spPr/>
      <dgm:t>
        <a:bodyPr/>
        <a:lstStyle/>
        <a:p>
          <a:endParaRPr lang="en-GB"/>
        </a:p>
      </dgm:t>
    </dgm:pt>
    <dgm:pt modelId="{D3BC7790-4A70-4F9C-AE4D-7804A73F0A7C}">
      <dgm:prSet/>
      <dgm:spPr/>
      <dgm:t>
        <a:bodyPr/>
        <a:lstStyle/>
        <a:p>
          <a:pPr rtl="0"/>
          <a:r>
            <a:rPr lang="en-US" dirty="0" err="1" smtClean="0"/>
            <a:t>Drillships</a:t>
          </a:r>
          <a:endParaRPr lang="en-US" dirty="0"/>
        </a:p>
      </dgm:t>
    </dgm:pt>
    <dgm:pt modelId="{0229A062-7E24-4CCC-BB0E-A96745591084}" type="parTrans" cxnId="{BF25B9B6-2E2C-4F41-9D73-5F8E91362042}">
      <dgm:prSet/>
      <dgm:spPr/>
      <dgm:t>
        <a:bodyPr/>
        <a:lstStyle/>
        <a:p>
          <a:endParaRPr lang="en-GB"/>
        </a:p>
      </dgm:t>
    </dgm:pt>
    <dgm:pt modelId="{1CBB4E28-8943-4171-9A87-1D8FCDB1357C}" type="sibTrans" cxnId="{BF25B9B6-2E2C-4F41-9D73-5F8E91362042}">
      <dgm:prSet/>
      <dgm:spPr/>
      <dgm:t>
        <a:bodyPr/>
        <a:lstStyle/>
        <a:p>
          <a:endParaRPr lang="en-GB"/>
        </a:p>
      </dgm:t>
    </dgm:pt>
    <dgm:pt modelId="{438EA202-D885-4FA7-B0BE-5EB892C55F12}">
      <dgm:prSet/>
      <dgm:spPr/>
      <dgm:t>
        <a:bodyPr/>
        <a:lstStyle/>
        <a:p>
          <a:pPr rtl="0"/>
          <a:r>
            <a:rPr lang="en-US" dirty="0" smtClean="0"/>
            <a:t>Semisubmersibles</a:t>
          </a:r>
          <a:endParaRPr lang="en-GB" dirty="0"/>
        </a:p>
      </dgm:t>
    </dgm:pt>
    <dgm:pt modelId="{A2F79826-34F5-4E10-BF9B-E97001B2EE77}" type="parTrans" cxnId="{89C2CB97-2E34-4FF0-BDDD-35CE1F4F495D}">
      <dgm:prSet/>
      <dgm:spPr/>
      <dgm:t>
        <a:bodyPr/>
        <a:lstStyle/>
        <a:p>
          <a:endParaRPr lang="en-GB"/>
        </a:p>
      </dgm:t>
    </dgm:pt>
    <dgm:pt modelId="{04725314-B36C-4886-B893-3759EAD3B701}" type="sibTrans" cxnId="{89C2CB97-2E34-4FF0-BDDD-35CE1F4F495D}">
      <dgm:prSet/>
      <dgm:spPr/>
      <dgm:t>
        <a:bodyPr/>
        <a:lstStyle/>
        <a:p>
          <a:endParaRPr lang="en-GB"/>
        </a:p>
      </dgm:t>
    </dgm:pt>
    <dgm:pt modelId="{078D3386-60A1-41AD-9A68-997AA91814EB}">
      <dgm:prSet/>
      <dgm:spPr/>
      <dgm:t>
        <a:bodyPr/>
        <a:lstStyle/>
        <a:p>
          <a:pPr rtl="0"/>
          <a:r>
            <a:rPr lang="en-US" dirty="0" err="1" smtClean="0"/>
            <a:t>Jackups</a:t>
          </a:r>
          <a:endParaRPr lang="en-US" dirty="0"/>
        </a:p>
      </dgm:t>
    </dgm:pt>
    <dgm:pt modelId="{B8C8BD7E-9E9A-4AE6-902C-4FB5E1E354E4}" type="parTrans" cxnId="{425E4F03-0A9E-4EA9-BF38-32D1E4C730C6}">
      <dgm:prSet/>
      <dgm:spPr/>
      <dgm:t>
        <a:bodyPr/>
        <a:lstStyle/>
        <a:p>
          <a:endParaRPr lang="en-GB"/>
        </a:p>
      </dgm:t>
    </dgm:pt>
    <dgm:pt modelId="{9BC4CBDE-D31F-4E77-AB8A-3B71581280D6}" type="sibTrans" cxnId="{425E4F03-0A9E-4EA9-BF38-32D1E4C730C6}">
      <dgm:prSet/>
      <dgm:spPr/>
      <dgm:t>
        <a:bodyPr/>
        <a:lstStyle/>
        <a:p>
          <a:endParaRPr lang="en-GB"/>
        </a:p>
      </dgm:t>
    </dgm:pt>
    <dgm:pt modelId="{0E6C0C9B-00C1-4C07-AC03-90544B92AD8E}">
      <dgm:prSet/>
      <dgm:spPr/>
      <dgm:t>
        <a:bodyPr/>
        <a:lstStyle/>
        <a:p>
          <a:pPr rtl="0"/>
          <a:r>
            <a:rPr lang="en-US" dirty="0" smtClean="0"/>
            <a:t>For water depths of 400ft and less</a:t>
          </a:r>
          <a:endParaRPr lang="en-US" dirty="0"/>
        </a:p>
      </dgm:t>
    </dgm:pt>
    <dgm:pt modelId="{68E1341D-A76A-40B2-AA2B-7A131BFFC76D}" type="parTrans" cxnId="{8E7BB68C-6500-48B5-BE82-93530F050AF4}">
      <dgm:prSet/>
      <dgm:spPr/>
      <dgm:t>
        <a:bodyPr/>
        <a:lstStyle/>
        <a:p>
          <a:endParaRPr lang="en-GB"/>
        </a:p>
      </dgm:t>
    </dgm:pt>
    <dgm:pt modelId="{FD665BA2-988B-49D1-BC53-0F2A974A14F9}" type="sibTrans" cxnId="{8E7BB68C-6500-48B5-BE82-93530F050AF4}">
      <dgm:prSet/>
      <dgm:spPr/>
      <dgm:t>
        <a:bodyPr/>
        <a:lstStyle/>
        <a:p>
          <a:endParaRPr lang="en-GB"/>
        </a:p>
      </dgm:t>
    </dgm:pt>
    <dgm:pt modelId="{B35ADC98-8F05-4DA3-B80F-D0EE5B5E65B2}">
      <dgm:prSet/>
      <dgm:spPr/>
      <dgm:t>
        <a:bodyPr/>
        <a:lstStyle/>
        <a:p>
          <a:pPr rtl="0"/>
          <a:r>
            <a:rPr lang="en-US" dirty="0" smtClean="0"/>
            <a:t>Mid-water, Deepwater, Ultra-deepwater</a:t>
          </a:r>
          <a:endParaRPr lang="en-GB" dirty="0"/>
        </a:p>
      </dgm:t>
    </dgm:pt>
    <dgm:pt modelId="{0B963EF7-C02E-459C-A548-6C3FBF72CCCD}" type="parTrans" cxnId="{52DEBE1A-E858-47D6-9511-D2E3B67E3AF7}">
      <dgm:prSet/>
      <dgm:spPr/>
      <dgm:t>
        <a:bodyPr/>
        <a:lstStyle/>
        <a:p>
          <a:endParaRPr lang="en-GB"/>
        </a:p>
      </dgm:t>
    </dgm:pt>
    <dgm:pt modelId="{7706AB97-552F-4EB9-BFCC-D96004B36946}" type="sibTrans" cxnId="{52DEBE1A-E858-47D6-9511-D2E3B67E3AF7}">
      <dgm:prSet/>
      <dgm:spPr/>
      <dgm:t>
        <a:bodyPr/>
        <a:lstStyle/>
        <a:p>
          <a:endParaRPr lang="en-GB"/>
        </a:p>
      </dgm:t>
    </dgm:pt>
    <dgm:pt modelId="{D7DF4EE0-52AC-44AF-B1E0-E4A445BE7236}">
      <dgm:prSet/>
      <dgm:spPr/>
      <dgm:t>
        <a:bodyPr/>
        <a:lstStyle/>
        <a:p>
          <a:pPr rtl="0"/>
          <a:r>
            <a:rPr lang="en-US" dirty="0" smtClean="0"/>
            <a:t>Mid-water, Deepwater, Ultra-deepwater</a:t>
          </a:r>
          <a:endParaRPr lang="en-US" dirty="0"/>
        </a:p>
      </dgm:t>
    </dgm:pt>
    <dgm:pt modelId="{A6E5C0E7-BE06-426B-97E1-B3778C4F39C3}" type="parTrans" cxnId="{840C9838-AD32-4EB5-8900-E3C66A25235E}">
      <dgm:prSet/>
      <dgm:spPr/>
      <dgm:t>
        <a:bodyPr/>
        <a:lstStyle/>
        <a:p>
          <a:endParaRPr lang="en-GB"/>
        </a:p>
      </dgm:t>
    </dgm:pt>
    <dgm:pt modelId="{2D84DAD3-5BB9-4D7D-97A7-C1CE89A740FB}" type="sibTrans" cxnId="{840C9838-AD32-4EB5-8900-E3C66A25235E}">
      <dgm:prSet/>
      <dgm:spPr/>
      <dgm:t>
        <a:bodyPr/>
        <a:lstStyle/>
        <a:p>
          <a:endParaRPr lang="en-GB"/>
        </a:p>
      </dgm:t>
    </dgm:pt>
    <dgm:pt modelId="{2D77DFA9-D7F8-4BB7-82DA-CE574EB67FFC}" type="pres">
      <dgm:prSet presAssocID="{44970D62-844B-4B5C-BFB8-B8B50D0076DA}" presName="Name0" presStyleCnt="0">
        <dgm:presLayoutVars>
          <dgm:dir/>
          <dgm:resizeHandles val="exact"/>
        </dgm:presLayoutVars>
      </dgm:prSet>
      <dgm:spPr/>
      <dgm:t>
        <a:bodyPr/>
        <a:lstStyle/>
        <a:p>
          <a:endParaRPr lang="en-GB"/>
        </a:p>
      </dgm:t>
    </dgm:pt>
    <dgm:pt modelId="{F335FEC8-04B6-4D03-90E8-E2A095A808DD}" type="pres">
      <dgm:prSet presAssocID="{44970D62-844B-4B5C-BFB8-B8B50D0076DA}" presName="fgShape" presStyleLbl="fgShp" presStyleIdx="0" presStyleCnt="1"/>
      <dgm:spPr/>
      <dgm:t>
        <a:bodyPr/>
        <a:lstStyle/>
        <a:p>
          <a:endParaRPr lang="en-GB"/>
        </a:p>
      </dgm:t>
    </dgm:pt>
    <dgm:pt modelId="{774E845B-8B74-4376-B2B4-D9ED01912F1E}" type="pres">
      <dgm:prSet presAssocID="{44970D62-844B-4B5C-BFB8-B8B50D0076DA}" presName="linComp" presStyleCnt="0"/>
      <dgm:spPr/>
      <dgm:t>
        <a:bodyPr/>
        <a:lstStyle/>
        <a:p>
          <a:endParaRPr lang="en-GB"/>
        </a:p>
      </dgm:t>
    </dgm:pt>
    <dgm:pt modelId="{74563A8F-02AF-400C-90D8-47383B888D1D}" type="pres">
      <dgm:prSet presAssocID="{D3BC7790-4A70-4F9C-AE4D-7804A73F0A7C}" presName="compNode" presStyleCnt="0"/>
      <dgm:spPr/>
      <dgm:t>
        <a:bodyPr/>
        <a:lstStyle/>
        <a:p>
          <a:endParaRPr lang="en-GB"/>
        </a:p>
      </dgm:t>
    </dgm:pt>
    <dgm:pt modelId="{535C86AA-C34C-4211-8880-34C511E0D5D9}" type="pres">
      <dgm:prSet presAssocID="{D3BC7790-4A70-4F9C-AE4D-7804A73F0A7C}" presName="bkgdShape" presStyleLbl="node1" presStyleIdx="0" presStyleCnt="3"/>
      <dgm:spPr/>
      <dgm:t>
        <a:bodyPr/>
        <a:lstStyle/>
        <a:p>
          <a:endParaRPr lang="en-GB"/>
        </a:p>
      </dgm:t>
    </dgm:pt>
    <dgm:pt modelId="{949CC894-B854-431F-86B2-4340B87E84F6}" type="pres">
      <dgm:prSet presAssocID="{D3BC7790-4A70-4F9C-AE4D-7804A73F0A7C}" presName="nodeTx" presStyleLbl="node1" presStyleIdx="0" presStyleCnt="3">
        <dgm:presLayoutVars>
          <dgm:bulletEnabled val="1"/>
        </dgm:presLayoutVars>
      </dgm:prSet>
      <dgm:spPr/>
      <dgm:t>
        <a:bodyPr/>
        <a:lstStyle/>
        <a:p>
          <a:endParaRPr lang="en-GB"/>
        </a:p>
      </dgm:t>
    </dgm:pt>
    <dgm:pt modelId="{DB473F3B-D855-4F1A-9100-71ED60FF5A0E}" type="pres">
      <dgm:prSet presAssocID="{D3BC7790-4A70-4F9C-AE4D-7804A73F0A7C}" presName="invisiNode" presStyleLbl="node1" presStyleIdx="0" presStyleCnt="3"/>
      <dgm:spPr/>
      <dgm:t>
        <a:bodyPr/>
        <a:lstStyle/>
        <a:p>
          <a:endParaRPr lang="en-GB"/>
        </a:p>
      </dgm:t>
    </dgm:pt>
    <dgm:pt modelId="{0DDEAB9F-45DC-4573-BB4E-D12D94B38268}" type="pres">
      <dgm:prSet presAssocID="{D3BC7790-4A70-4F9C-AE4D-7804A73F0A7C}" presName="imagNode" presStyleLbl="fgImgPlace1" presStyleIdx="0" presStyleCnt="3"/>
      <dgm:spPr>
        <a:blipFill rotWithShape="0">
          <a:blip xmlns:r="http://schemas.openxmlformats.org/officeDocument/2006/relationships" r:embed="rId1"/>
          <a:stretch>
            <a:fillRect/>
          </a:stretch>
        </a:blipFill>
      </dgm:spPr>
      <dgm:t>
        <a:bodyPr/>
        <a:lstStyle/>
        <a:p>
          <a:endParaRPr lang="en-GB"/>
        </a:p>
      </dgm:t>
    </dgm:pt>
    <dgm:pt modelId="{415B79E8-6BD2-4988-9A13-06A5DF32F0E5}" type="pres">
      <dgm:prSet presAssocID="{1CBB4E28-8943-4171-9A87-1D8FCDB1357C}" presName="sibTrans" presStyleLbl="sibTrans2D1" presStyleIdx="0" presStyleCnt="0"/>
      <dgm:spPr/>
      <dgm:t>
        <a:bodyPr/>
        <a:lstStyle/>
        <a:p>
          <a:endParaRPr lang="en-GB"/>
        </a:p>
      </dgm:t>
    </dgm:pt>
    <dgm:pt modelId="{E0D517EB-9013-4926-8CED-1D0A0886CE83}" type="pres">
      <dgm:prSet presAssocID="{438EA202-D885-4FA7-B0BE-5EB892C55F12}" presName="compNode" presStyleCnt="0"/>
      <dgm:spPr/>
      <dgm:t>
        <a:bodyPr/>
        <a:lstStyle/>
        <a:p>
          <a:endParaRPr lang="en-GB"/>
        </a:p>
      </dgm:t>
    </dgm:pt>
    <dgm:pt modelId="{FC800B53-DED8-422F-ADFB-48633F551FDD}" type="pres">
      <dgm:prSet presAssocID="{438EA202-D885-4FA7-B0BE-5EB892C55F12}" presName="bkgdShape" presStyleLbl="node1" presStyleIdx="1" presStyleCnt="3"/>
      <dgm:spPr/>
      <dgm:t>
        <a:bodyPr/>
        <a:lstStyle/>
        <a:p>
          <a:endParaRPr lang="en-GB"/>
        </a:p>
      </dgm:t>
    </dgm:pt>
    <dgm:pt modelId="{88D659CF-2939-470E-92C4-3A03F9E85F2B}" type="pres">
      <dgm:prSet presAssocID="{438EA202-D885-4FA7-B0BE-5EB892C55F12}" presName="nodeTx" presStyleLbl="node1" presStyleIdx="1" presStyleCnt="3">
        <dgm:presLayoutVars>
          <dgm:bulletEnabled val="1"/>
        </dgm:presLayoutVars>
      </dgm:prSet>
      <dgm:spPr/>
      <dgm:t>
        <a:bodyPr/>
        <a:lstStyle/>
        <a:p>
          <a:endParaRPr lang="en-GB"/>
        </a:p>
      </dgm:t>
    </dgm:pt>
    <dgm:pt modelId="{17E5FA6D-3E06-40C6-BC44-960CA1CDB635}" type="pres">
      <dgm:prSet presAssocID="{438EA202-D885-4FA7-B0BE-5EB892C55F12}" presName="invisiNode" presStyleLbl="node1" presStyleIdx="1" presStyleCnt="3"/>
      <dgm:spPr/>
      <dgm:t>
        <a:bodyPr/>
        <a:lstStyle/>
        <a:p>
          <a:endParaRPr lang="en-GB"/>
        </a:p>
      </dgm:t>
    </dgm:pt>
    <dgm:pt modelId="{B6A3E44D-4ADC-4FE7-B14F-74144CC83F37}" type="pres">
      <dgm:prSet presAssocID="{438EA202-D885-4FA7-B0BE-5EB892C55F12}" presName="imagNode" presStyleLbl="fgImgPlace1" presStyleIdx="1" presStyleCnt="3"/>
      <dgm:spPr>
        <a:blipFill rotWithShape="0">
          <a:blip xmlns:r="http://schemas.openxmlformats.org/officeDocument/2006/relationships" r:embed="rId2"/>
          <a:stretch>
            <a:fillRect/>
          </a:stretch>
        </a:blipFill>
      </dgm:spPr>
      <dgm:t>
        <a:bodyPr/>
        <a:lstStyle/>
        <a:p>
          <a:endParaRPr lang="en-GB"/>
        </a:p>
      </dgm:t>
    </dgm:pt>
    <dgm:pt modelId="{BF5AE1FB-DE6F-45BD-B9ED-AE15EDF04E0A}" type="pres">
      <dgm:prSet presAssocID="{04725314-B36C-4886-B893-3759EAD3B701}" presName="sibTrans" presStyleLbl="sibTrans2D1" presStyleIdx="0" presStyleCnt="0"/>
      <dgm:spPr/>
      <dgm:t>
        <a:bodyPr/>
        <a:lstStyle/>
        <a:p>
          <a:endParaRPr lang="en-GB"/>
        </a:p>
      </dgm:t>
    </dgm:pt>
    <dgm:pt modelId="{1D6106FC-1C5E-40A9-84E1-BCBD0CEEA9A5}" type="pres">
      <dgm:prSet presAssocID="{078D3386-60A1-41AD-9A68-997AA91814EB}" presName="compNode" presStyleCnt="0"/>
      <dgm:spPr/>
      <dgm:t>
        <a:bodyPr/>
        <a:lstStyle/>
        <a:p>
          <a:endParaRPr lang="en-GB"/>
        </a:p>
      </dgm:t>
    </dgm:pt>
    <dgm:pt modelId="{228473D5-0954-4F43-8EA2-21A2EF80A18C}" type="pres">
      <dgm:prSet presAssocID="{078D3386-60A1-41AD-9A68-997AA91814EB}" presName="bkgdShape" presStyleLbl="node1" presStyleIdx="2" presStyleCnt="3"/>
      <dgm:spPr/>
      <dgm:t>
        <a:bodyPr/>
        <a:lstStyle/>
        <a:p>
          <a:endParaRPr lang="en-GB"/>
        </a:p>
      </dgm:t>
    </dgm:pt>
    <dgm:pt modelId="{31555D70-7FB0-4D0B-A85E-3F9E3C307063}" type="pres">
      <dgm:prSet presAssocID="{078D3386-60A1-41AD-9A68-997AA91814EB}" presName="nodeTx" presStyleLbl="node1" presStyleIdx="2" presStyleCnt="3">
        <dgm:presLayoutVars>
          <dgm:bulletEnabled val="1"/>
        </dgm:presLayoutVars>
      </dgm:prSet>
      <dgm:spPr/>
      <dgm:t>
        <a:bodyPr/>
        <a:lstStyle/>
        <a:p>
          <a:endParaRPr lang="en-GB"/>
        </a:p>
      </dgm:t>
    </dgm:pt>
    <dgm:pt modelId="{1A3B2AB2-CB50-4CBF-98E8-73A902E7D588}" type="pres">
      <dgm:prSet presAssocID="{078D3386-60A1-41AD-9A68-997AA91814EB}" presName="invisiNode" presStyleLbl="node1" presStyleIdx="2" presStyleCnt="3"/>
      <dgm:spPr/>
      <dgm:t>
        <a:bodyPr/>
        <a:lstStyle/>
        <a:p>
          <a:endParaRPr lang="en-GB"/>
        </a:p>
      </dgm:t>
    </dgm:pt>
    <dgm:pt modelId="{A2583B88-2D28-4ACB-9BF5-D1996E0ABDE8}" type="pres">
      <dgm:prSet presAssocID="{078D3386-60A1-41AD-9A68-997AA91814EB}" presName="imagNode" presStyleLbl="fgImgPlace1" presStyleIdx="2" presStyleCnt="3"/>
      <dgm:spPr>
        <a:blipFill rotWithShape="0">
          <a:blip xmlns:r="http://schemas.openxmlformats.org/officeDocument/2006/relationships" r:embed="rId3"/>
          <a:stretch>
            <a:fillRect/>
          </a:stretch>
        </a:blipFill>
      </dgm:spPr>
      <dgm:t>
        <a:bodyPr/>
        <a:lstStyle/>
        <a:p>
          <a:endParaRPr lang="en-GB"/>
        </a:p>
      </dgm:t>
    </dgm:pt>
  </dgm:ptLst>
  <dgm:cxnLst>
    <dgm:cxn modelId="{7471277F-4497-F845-AD80-455D16851BC6}" type="presOf" srcId="{B35ADC98-8F05-4DA3-B80F-D0EE5B5E65B2}" destId="{FC800B53-DED8-422F-ADFB-48633F551FDD}" srcOrd="0" destOrd="1" presId="urn:microsoft.com/office/officeart/2005/8/layout/hList7#4"/>
    <dgm:cxn modelId="{6DFF5C27-163C-4B49-94FB-372AAA7A1E52}" type="presOf" srcId="{D7DF4EE0-52AC-44AF-B1E0-E4A445BE7236}" destId="{949CC894-B854-431F-86B2-4340B87E84F6}" srcOrd="1" destOrd="1" presId="urn:microsoft.com/office/officeart/2005/8/layout/hList7#4"/>
    <dgm:cxn modelId="{1148398A-CB8C-EB4B-A3C9-836176BEC062}" type="presOf" srcId="{438EA202-D885-4FA7-B0BE-5EB892C55F12}" destId="{FC800B53-DED8-422F-ADFB-48633F551FDD}" srcOrd="0" destOrd="0" presId="urn:microsoft.com/office/officeart/2005/8/layout/hList7#4"/>
    <dgm:cxn modelId="{2216D2B3-06C8-684E-92EE-AB1981776DA1}" type="presOf" srcId="{078D3386-60A1-41AD-9A68-997AA91814EB}" destId="{31555D70-7FB0-4D0B-A85E-3F9E3C307063}" srcOrd="1" destOrd="0" presId="urn:microsoft.com/office/officeart/2005/8/layout/hList7#4"/>
    <dgm:cxn modelId="{52DEBE1A-E858-47D6-9511-D2E3B67E3AF7}" srcId="{438EA202-D885-4FA7-B0BE-5EB892C55F12}" destId="{B35ADC98-8F05-4DA3-B80F-D0EE5B5E65B2}" srcOrd="0" destOrd="0" parTransId="{0B963EF7-C02E-459C-A548-6C3FBF72CCCD}" sibTransId="{7706AB97-552F-4EB9-BFCC-D96004B36946}"/>
    <dgm:cxn modelId="{BBC7DCC9-5047-D74C-9696-12CAC58466AA}" type="presOf" srcId="{0E6C0C9B-00C1-4C07-AC03-90544B92AD8E}" destId="{31555D70-7FB0-4D0B-A85E-3F9E3C307063}" srcOrd="1" destOrd="1" presId="urn:microsoft.com/office/officeart/2005/8/layout/hList7#4"/>
    <dgm:cxn modelId="{7F1D44E3-1941-CF40-8A58-A4883BB8E507}" type="presOf" srcId="{0E6C0C9B-00C1-4C07-AC03-90544B92AD8E}" destId="{228473D5-0954-4F43-8EA2-21A2EF80A18C}" srcOrd="0" destOrd="1" presId="urn:microsoft.com/office/officeart/2005/8/layout/hList7#4"/>
    <dgm:cxn modelId="{917C22BA-8F28-B640-BEF1-A8F280E1DAFC}" type="presOf" srcId="{438EA202-D885-4FA7-B0BE-5EB892C55F12}" destId="{88D659CF-2939-470E-92C4-3A03F9E85F2B}" srcOrd="1" destOrd="0" presId="urn:microsoft.com/office/officeart/2005/8/layout/hList7#4"/>
    <dgm:cxn modelId="{6276FDC2-FB9E-DC4D-A85D-69C0E985B9F3}" type="presOf" srcId="{B35ADC98-8F05-4DA3-B80F-D0EE5B5E65B2}" destId="{88D659CF-2939-470E-92C4-3A03F9E85F2B}" srcOrd="1" destOrd="1" presId="urn:microsoft.com/office/officeart/2005/8/layout/hList7#4"/>
    <dgm:cxn modelId="{97F684FC-D8EF-FB40-88E9-800604C8BD67}" type="presOf" srcId="{44970D62-844B-4B5C-BFB8-B8B50D0076DA}" destId="{2D77DFA9-D7F8-4BB7-82DA-CE574EB67FFC}" srcOrd="0" destOrd="0" presId="urn:microsoft.com/office/officeart/2005/8/layout/hList7#4"/>
    <dgm:cxn modelId="{24C0A909-E95C-8347-90F9-B28E9EF6180D}" type="presOf" srcId="{04725314-B36C-4886-B893-3759EAD3B701}" destId="{BF5AE1FB-DE6F-45BD-B9ED-AE15EDF04E0A}" srcOrd="0" destOrd="0" presId="urn:microsoft.com/office/officeart/2005/8/layout/hList7#4"/>
    <dgm:cxn modelId="{BF25B9B6-2E2C-4F41-9D73-5F8E91362042}" srcId="{44970D62-844B-4B5C-BFB8-B8B50D0076DA}" destId="{D3BC7790-4A70-4F9C-AE4D-7804A73F0A7C}" srcOrd="0" destOrd="0" parTransId="{0229A062-7E24-4CCC-BB0E-A96745591084}" sibTransId="{1CBB4E28-8943-4171-9A87-1D8FCDB1357C}"/>
    <dgm:cxn modelId="{8FBF0B52-3723-9F4F-AFD8-4CAFEE9C9E9F}" type="presOf" srcId="{1CBB4E28-8943-4171-9A87-1D8FCDB1357C}" destId="{415B79E8-6BD2-4988-9A13-06A5DF32F0E5}" srcOrd="0" destOrd="0" presId="urn:microsoft.com/office/officeart/2005/8/layout/hList7#4"/>
    <dgm:cxn modelId="{94CE50F4-080F-9249-846A-31F92B69DC93}" type="presOf" srcId="{D3BC7790-4A70-4F9C-AE4D-7804A73F0A7C}" destId="{949CC894-B854-431F-86B2-4340B87E84F6}" srcOrd="1" destOrd="0" presId="urn:microsoft.com/office/officeart/2005/8/layout/hList7#4"/>
    <dgm:cxn modelId="{89C2CB97-2E34-4FF0-BDDD-35CE1F4F495D}" srcId="{44970D62-844B-4B5C-BFB8-B8B50D0076DA}" destId="{438EA202-D885-4FA7-B0BE-5EB892C55F12}" srcOrd="1" destOrd="0" parTransId="{A2F79826-34F5-4E10-BF9B-E97001B2EE77}" sibTransId="{04725314-B36C-4886-B893-3759EAD3B701}"/>
    <dgm:cxn modelId="{840C9838-AD32-4EB5-8900-E3C66A25235E}" srcId="{D3BC7790-4A70-4F9C-AE4D-7804A73F0A7C}" destId="{D7DF4EE0-52AC-44AF-B1E0-E4A445BE7236}" srcOrd="0" destOrd="0" parTransId="{A6E5C0E7-BE06-426B-97E1-B3778C4F39C3}" sibTransId="{2D84DAD3-5BB9-4D7D-97A7-C1CE89A740FB}"/>
    <dgm:cxn modelId="{FA289369-5BB7-3A4B-9D07-6E9E7CAAA471}" type="presOf" srcId="{D7DF4EE0-52AC-44AF-B1E0-E4A445BE7236}" destId="{535C86AA-C34C-4211-8880-34C511E0D5D9}" srcOrd="0" destOrd="1" presId="urn:microsoft.com/office/officeart/2005/8/layout/hList7#4"/>
    <dgm:cxn modelId="{8E7BB68C-6500-48B5-BE82-93530F050AF4}" srcId="{078D3386-60A1-41AD-9A68-997AA91814EB}" destId="{0E6C0C9B-00C1-4C07-AC03-90544B92AD8E}" srcOrd="0" destOrd="0" parTransId="{68E1341D-A76A-40B2-AA2B-7A131BFFC76D}" sibTransId="{FD665BA2-988B-49D1-BC53-0F2A974A14F9}"/>
    <dgm:cxn modelId="{425E4F03-0A9E-4EA9-BF38-32D1E4C730C6}" srcId="{44970D62-844B-4B5C-BFB8-B8B50D0076DA}" destId="{078D3386-60A1-41AD-9A68-997AA91814EB}" srcOrd="2" destOrd="0" parTransId="{B8C8BD7E-9E9A-4AE6-902C-4FB5E1E354E4}" sibTransId="{9BC4CBDE-D31F-4E77-AB8A-3B71581280D6}"/>
    <dgm:cxn modelId="{9F5AF493-165A-E944-9561-B24F9AF54197}" type="presOf" srcId="{D3BC7790-4A70-4F9C-AE4D-7804A73F0A7C}" destId="{535C86AA-C34C-4211-8880-34C511E0D5D9}" srcOrd="0" destOrd="0" presId="urn:microsoft.com/office/officeart/2005/8/layout/hList7#4"/>
    <dgm:cxn modelId="{7091DABF-13C2-1C46-AAC6-38F5E026A3C5}" type="presOf" srcId="{078D3386-60A1-41AD-9A68-997AA91814EB}" destId="{228473D5-0954-4F43-8EA2-21A2EF80A18C}" srcOrd="0" destOrd="0" presId="urn:microsoft.com/office/officeart/2005/8/layout/hList7#4"/>
    <dgm:cxn modelId="{AC1ECB0A-E157-1E42-A4BD-3B5DECEB2710}" type="presParOf" srcId="{2D77DFA9-D7F8-4BB7-82DA-CE574EB67FFC}" destId="{F335FEC8-04B6-4D03-90E8-E2A095A808DD}" srcOrd="0" destOrd="0" presId="urn:microsoft.com/office/officeart/2005/8/layout/hList7#4"/>
    <dgm:cxn modelId="{8969A47E-2056-3346-8E37-F53EC58874D7}" type="presParOf" srcId="{2D77DFA9-D7F8-4BB7-82DA-CE574EB67FFC}" destId="{774E845B-8B74-4376-B2B4-D9ED01912F1E}" srcOrd="1" destOrd="0" presId="urn:microsoft.com/office/officeart/2005/8/layout/hList7#4"/>
    <dgm:cxn modelId="{1C813FE5-3FE3-6F45-9340-B863444240AF}" type="presParOf" srcId="{774E845B-8B74-4376-B2B4-D9ED01912F1E}" destId="{74563A8F-02AF-400C-90D8-47383B888D1D}" srcOrd="0" destOrd="0" presId="urn:microsoft.com/office/officeart/2005/8/layout/hList7#4"/>
    <dgm:cxn modelId="{E6BFF4B7-DFB1-6A49-B08F-131EF785526C}" type="presParOf" srcId="{74563A8F-02AF-400C-90D8-47383B888D1D}" destId="{535C86AA-C34C-4211-8880-34C511E0D5D9}" srcOrd="0" destOrd="0" presId="urn:microsoft.com/office/officeart/2005/8/layout/hList7#4"/>
    <dgm:cxn modelId="{4675B31C-7331-5C40-8CB2-30170D843BEA}" type="presParOf" srcId="{74563A8F-02AF-400C-90D8-47383B888D1D}" destId="{949CC894-B854-431F-86B2-4340B87E84F6}" srcOrd="1" destOrd="0" presId="urn:microsoft.com/office/officeart/2005/8/layout/hList7#4"/>
    <dgm:cxn modelId="{A85E7A89-99A2-9D49-BE8C-C93226091FFB}" type="presParOf" srcId="{74563A8F-02AF-400C-90D8-47383B888D1D}" destId="{DB473F3B-D855-4F1A-9100-71ED60FF5A0E}" srcOrd="2" destOrd="0" presId="urn:microsoft.com/office/officeart/2005/8/layout/hList7#4"/>
    <dgm:cxn modelId="{ED8E47DB-10D4-9D48-B613-9562FF024230}" type="presParOf" srcId="{74563A8F-02AF-400C-90D8-47383B888D1D}" destId="{0DDEAB9F-45DC-4573-BB4E-D12D94B38268}" srcOrd="3" destOrd="0" presId="urn:microsoft.com/office/officeart/2005/8/layout/hList7#4"/>
    <dgm:cxn modelId="{4E80CA73-42A4-F14C-9AEC-B3DBD6C2B1A8}" type="presParOf" srcId="{774E845B-8B74-4376-B2B4-D9ED01912F1E}" destId="{415B79E8-6BD2-4988-9A13-06A5DF32F0E5}" srcOrd="1" destOrd="0" presId="urn:microsoft.com/office/officeart/2005/8/layout/hList7#4"/>
    <dgm:cxn modelId="{6B7A8952-9F6D-D646-ACCF-7F374DAC26DC}" type="presParOf" srcId="{774E845B-8B74-4376-B2B4-D9ED01912F1E}" destId="{E0D517EB-9013-4926-8CED-1D0A0886CE83}" srcOrd="2" destOrd="0" presId="urn:microsoft.com/office/officeart/2005/8/layout/hList7#4"/>
    <dgm:cxn modelId="{FE1BFF69-0902-DD44-A092-2E3CE4D94C08}" type="presParOf" srcId="{E0D517EB-9013-4926-8CED-1D0A0886CE83}" destId="{FC800B53-DED8-422F-ADFB-48633F551FDD}" srcOrd="0" destOrd="0" presId="urn:microsoft.com/office/officeart/2005/8/layout/hList7#4"/>
    <dgm:cxn modelId="{85E42C1A-B265-1C45-9EEE-0FC5F201130A}" type="presParOf" srcId="{E0D517EB-9013-4926-8CED-1D0A0886CE83}" destId="{88D659CF-2939-470E-92C4-3A03F9E85F2B}" srcOrd="1" destOrd="0" presId="urn:microsoft.com/office/officeart/2005/8/layout/hList7#4"/>
    <dgm:cxn modelId="{C6EDC32D-7856-B74C-977A-D183CC650CFD}" type="presParOf" srcId="{E0D517EB-9013-4926-8CED-1D0A0886CE83}" destId="{17E5FA6D-3E06-40C6-BC44-960CA1CDB635}" srcOrd="2" destOrd="0" presId="urn:microsoft.com/office/officeart/2005/8/layout/hList7#4"/>
    <dgm:cxn modelId="{970643DF-2E13-A54E-BB5E-1A7F2C5EBEB5}" type="presParOf" srcId="{E0D517EB-9013-4926-8CED-1D0A0886CE83}" destId="{B6A3E44D-4ADC-4FE7-B14F-74144CC83F37}" srcOrd="3" destOrd="0" presId="urn:microsoft.com/office/officeart/2005/8/layout/hList7#4"/>
    <dgm:cxn modelId="{AA9BFA89-D4AD-8340-A49F-A6AB34666A9D}" type="presParOf" srcId="{774E845B-8B74-4376-B2B4-D9ED01912F1E}" destId="{BF5AE1FB-DE6F-45BD-B9ED-AE15EDF04E0A}" srcOrd="3" destOrd="0" presId="urn:microsoft.com/office/officeart/2005/8/layout/hList7#4"/>
    <dgm:cxn modelId="{2A841CBC-AC2A-8445-873A-9E53C57137CC}" type="presParOf" srcId="{774E845B-8B74-4376-B2B4-D9ED01912F1E}" destId="{1D6106FC-1C5E-40A9-84E1-BCBD0CEEA9A5}" srcOrd="4" destOrd="0" presId="urn:microsoft.com/office/officeart/2005/8/layout/hList7#4"/>
    <dgm:cxn modelId="{117E2D67-3DDD-C347-8C03-778D9659CD9B}" type="presParOf" srcId="{1D6106FC-1C5E-40A9-84E1-BCBD0CEEA9A5}" destId="{228473D5-0954-4F43-8EA2-21A2EF80A18C}" srcOrd="0" destOrd="0" presId="urn:microsoft.com/office/officeart/2005/8/layout/hList7#4"/>
    <dgm:cxn modelId="{261B9BDB-8F56-0846-A5AB-4159432827A1}" type="presParOf" srcId="{1D6106FC-1C5E-40A9-84E1-BCBD0CEEA9A5}" destId="{31555D70-7FB0-4D0B-A85E-3F9E3C307063}" srcOrd="1" destOrd="0" presId="urn:microsoft.com/office/officeart/2005/8/layout/hList7#4"/>
    <dgm:cxn modelId="{9ACF7320-463A-AD4D-A13B-2969177CEBA6}" type="presParOf" srcId="{1D6106FC-1C5E-40A9-84E1-BCBD0CEEA9A5}" destId="{1A3B2AB2-CB50-4CBF-98E8-73A902E7D588}" srcOrd="2" destOrd="0" presId="urn:microsoft.com/office/officeart/2005/8/layout/hList7#4"/>
    <dgm:cxn modelId="{0D92674D-7CB2-0942-9986-EEC42F317A4C}" type="presParOf" srcId="{1D6106FC-1C5E-40A9-84E1-BCBD0CEEA9A5}" destId="{A2583B88-2D28-4ACB-9BF5-D1996E0ABDE8}" srcOrd="3" destOrd="0" presId="urn:microsoft.com/office/officeart/2005/8/layout/hList7#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75AFF1-11C2-433F-911D-FE735BA8A395}" type="doc">
      <dgm:prSet loTypeId="urn:microsoft.com/office/officeart/2005/8/layout/vList3#4" loCatId="list" qsTypeId="urn:microsoft.com/office/officeart/2005/8/quickstyle/simple1" qsCatId="simple" csTypeId="urn:microsoft.com/office/officeart/2005/8/colors/accent0_3" csCatId="mainScheme" phldr="1"/>
      <dgm:spPr/>
      <dgm:t>
        <a:bodyPr/>
        <a:lstStyle/>
        <a:p>
          <a:endParaRPr lang="en-GB"/>
        </a:p>
      </dgm:t>
    </dgm:pt>
    <dgm:pt modelId="{18D35CEB-2A44-4EED-A22E-09C6CE1A3DF9}">
      <dgm:prSet/>
      <dgm:spPr/>
      <dgm:t>
        <a:bodyPr/>
        <a:lstStyle/>
        <a:p>
          <a:pPr algn="l" rtl="0"/>
          <a:r>
            <a:rPr lang="en-US" b="1" dirty="0" smtClean="0"/>
            <a:t>F</a:t>
          </a:r>
          <a:r>
            <a:rPr lang="en-US" dirty="0" smtClean="0"/>
            <a:t>inancial Discipline: Long-term growth</a:t>
          </a:r>
          <a:endParaRPr lang="en-GB" dirty="0"/>
        </a:p>
      </dgm:t>
    </dgm:pt>
    <dgm:pt modelId="{BA16064B-AF6C-40A8-ADFE-03375A05450A}" type="parTrans" cxnId="{192C96C6-7BB2-4199-A914-61386D4DA0F8}">
      <dgm:prSet/>
      <dgm:spPr/>
      <dgm:t>
        <a:bodyPr/>
        <a:lstStyle/>
        <a:p>
          <a:endParaRPr lang="en-GB"/>
        </a:p>
      </dgm:t>
    </dgm:pt>
    <dgm:pt modelId="{C709C4E4-CECE-4CB2-AF48-4E1BF8F3F457}" type="sibTrans" cxnId="{192C96C6-7BB2-4199-A914-61386D4DA0F8}">
      <dgm:prSet/>
      <dgm:spPr/>
      <dgm:t>
        <a:bodyPr/>
        <a:lstStyle/>
        <a:p>
          <a:endParaRPr lang="en-GB"/>
        </a:p>
      </dgm:t>
    </dgm:pt>
    <dgm:pt modelId="{FF0999D0-94ED-4019-9E46-2967CF8B0652}">
      <dgm:prSet/>
      <dgm:spPr/>
      <dgm:t>
        <a:bodyPr/>
        <a:lstStyle/>
        <a:p>
          <a:pPr algn="l" rtl="0"/>
          <a:r>
            <a:rPr lang="en-US" b="1" dirty="0" smtClean="0"/>
            <a:t>I</a:t>
          </a:r>
          <a:r>
            <a:rPr lang="en-US" dirty="0" smtClean="0"/>
            <a:t>ntegrity &amp; Honesty: Highest standard of ethics</a:t>
          </a:r>
          <a:endParaRPr lang="en-GB" dirty="0"/>
        </a:p>
      </dgm:t>
    </dgm:pt>
    <dgm:pt modelId="{EACC9B44-9F82-4533-B41E-5F326056DB5B}" type="parTrans" cxnId="{90FE7507-86C0-471D-A379-7CC59E78F19B}">
      <dgm:prSet/>
      <dgm:spPr/>
      <dgm:t>
        <a:bodyPr/>
        <a:lstStyle/>
        <a:p>
          <a:endParaRPr lang="en-GB"/>
        </a:p>
      </dgm:t>
    </dgm:pt>
    <dgm:pt modelId="{47DC4B1A-9480-469A-AD9E-5222EFD3C011}" type="sibTrans" cxnId="{90FE7507-86C0-471D-A379-7CC59E78F19B}">
      <dgm:prSet/>
      <dgm:spPr/>
      <dgm:t>
        <a:bodyPr/>
        <a:lstStyle/>
        <a:p>
          <a:endParaRPr lang="en-GB"/>
        </a:p>
      </dgm:t>
    </dgm:pt>
    <dgm:pt modelId="{A5D16D94-4526-4E8E-B678-C3774DCDEEC0}">
      <dgm:prSet/>
      <dgm:spPr/>
      <dgm:t>
        <a:bodyPr/>
        <a:lstStyle/>
        <a:p>
          <a:pPr algn="l" rtl="0"/>
          <a:r>
            <a:rPr lang="en-US" b="1" dirty="0" smtClean="0"/>
            <a:t>R</a:t>
          </a:r>
          <a:r>
            <a:rPr lang="en-US" dirty="0" smtClean="0"/>
            <a:t>espect for Employees, Customers and Suppliers: Value-added service</a:t>
          </a:r>
          <a:endParaRPr lang="en-GB" dirty="0"/>
        </a:p>
      </dgm:t>
    </dgm:pt>
    <dgm:pt modelId="{1DB19E1A-40E2-4EB2-8526-13F498551BBE}" type="parTrans" cxnId="{7E6F8E8A-8358-4D50-9C73-C618034DE446}">
      <dgm:prSet/>
      <dgm:spPr/>
      <dgm:t>
        <a:bodyPr/>
        <a:lstStyle/>
        <a:p>
          <a:endParaRPr lang="en-GB"/>
        </a:p>
      </dgm:t>
    </dgm:pt>
    <dgm:pt modelId="{24D41DC5-F55D-4A80-997C-40DF9F1BE594}" type="sibTrans" cxnId="{7E6F8E8A-8358-4D50-9C73-C618034DE446}">
      <dgm:prSet/>
      <dgm:spPr/>
      <dgm:t>
        <a:bodyPr/>
        <a:lstStyle/>
        <a:p>
          <a:endParaRPr lang="en-GB"/>
        </a:p>
      </dgm:t>
    </dgm:pt>
    <dgm:pt modelId="{D6F54CEA-F4BE-49A4-9C76-92031A66A75B}">
      <dgm:prSet/>
      <dgm:spPr/>
      <dgm:t>
        <a:bodyPr/>
        <a:lstStyle/>
        <a:p>
          <a:pPr algn="l" rtl="0"/>
          <a:r>
            <a:rPr lang="en-US" b="1" dirty="0" smtClean="0"/>
            <a:t>S</a:t>
          </a:r>
          <a:r>
            <a:rPr lang="en-US" dirty="0" smtClean="0"/>
            <a:t>afety: Health and work safety</a:t>
          </a:r>
          <a:endParaRPr lang="en-US" dirty="0"/>
        </a:p>
      </dgm:t>
    </dgm:pt>
    <dgm:pt modelId="{BF9CC21A-2427-49C1-A3E3-61327A990AC7}" type="parTrans" cxnId="{05083BE3-EB79-461D-9853-84BE803E5DE1}">
      <dgm:prSet/>
      <dgm:spPr/>
      <dgm:t>
        <a:bodyPr/>
        <a:lstStyle/>
        <a:p>
          <a:endParaRPr lang="en-GB"/>
        </a:p>
      </dgm:t>
    </dgm:pt>
    <dgm:pt modelId="{2B2AC716-8350-4415-AEE0-2B6B306508A3}" type="sibTrans" cxnId="{05083BE3-EB79-461D-9853-84BE803E5DE1}">
      <dgm:prSet/>
      <dgm:spPr/>
      <dgm:t>
        <a:bodyPr/>
        <a:lstStyle/>
        <a:p>
          <a:endParaRPr lang="en-GB"/>
        </a:p>
      </dgm:t>
    </dgm:pt>
    <dgm:pt modelId="{6F37446D-C736-4F24-8A59-E9ACD749CEB6}">
      <dgm:prSet/>
      <dgm:spPr/>
      <dgm:t>
        <a:bodyPr/>
        <a:lstStyle/>
        <a:p>
          <a:pPr algn="l" rtl="0"/>
          <a:r>
            <a:rPr lang="en-US" b="1" dirty="0" smtClean="0"/>
            <a:t>T</a:t>
          </a:r>
          <a:r>
            <a:rPr lang="en-US" dirty="0" smtClean="0"/>
            <a:t>echnical Leadership: Innovative solution as competitive advantage</a:t>
          </a:r>
          <a:endParaRPr lang="en-US" dirty="0"/>
        </a:p>
      </dgm:t>
    </dgm:pt>
    <dgm:pt modelId="{BD5891E9-EDFF-4726-AAB6-07C2979BA525}" type="parTrans" cxnId="{10EA8777-9291-47F5-B89C-CCBDC9710155}">
      <dgm:prSet/>
      <dgm:spPr/>
      <dgm:t>
        <a:bodyPr/>
        <a:lstStyle/>
        <a:p>
          <a:endParaRPr lang="en-GB"/>
        </a:p>
      </dgm:t>
    </dgm:pt>
    <dgm:pt modelId="{FE078863-5324-4A8A-BD64-A14499C51BF8}" type="sibTrans" cxnId="{10EA8777-9291-47F5-B89C-CCBDC9710155}">
      <dgm:prSet/>
      <dgm:spPr/>
      <dgm:t>
        <a:bodyPr/>
        <a:lstStyle/>
        <a:p>
          <a:endParaRPr lang="en-GB"/>
        </a:p>
      </dgm:t>
    </dgm:pt>
    <dgm:pt modelId="{ED9DF94C-9BD9-485E-A4C1-C8D133244FDB}" type="pres">
      <dgm:prSet presAssocID="{0975AFF1-11C2-433F-911D-FE735BA8A395}" presName="linearFlow" presStyleCnt="0">
        <dgm:presLayoutVars>
          <dgm:dir/>
          <dgm:resizeHandles val="exact"/>
        </dgm:presLayoutVars>
      </dgm:prSet>
      <dgm:spPr/>
      <dgm:t>
        <a:bodyPr/>
        <a:lstStyle/>
        <a:p>
          <a:endParaRPr lang="en-GB"/>
        </a:p>
      </dgm:t>
    </dgm:pt>
    <dgm:pt modelId="{5948992E-98FD-497D-995A-70A3BEAB8681}" type="pres">
      <dgm:prSet presAssocID="{18D35CEB-2A44-4EED-A22E-09C6CE1A3DF9}" presName="composite" presStyleCnt="0"/>
      <dgm:spPr/>
      <dgm:t>
        <a:bodyPr/>
        <a:lstStyle/>
        <a:p>
          <a:endParaRPr lang="en-GB"/>
        </a:p>
      </dgm:t>
    </dgm:pt>
    <dgm:pt modelId="{2B71D760-420D-4346-9E34-2E7F77C2D582}" type="pres">
      <dgm:prSet presAssocID="{18D35CEB-2A44-4EED-A22E-09C6CE1A3DF9}" presName="imgShp" presStyleLbl="fgImgPlace1" presStyleIdx="0" presStyleCnt="5"/>
      <dgm:spPr>
        <a:blipFill rotWithShape="0">
          <a:blip xmlns:r="http://schemas.openxmlformats.org/officeDocument/2006/relationships" r:embed="rId1"/>
          <a:stretch>
            <a:fillRect/>
          </a:stretch>
        </a:blipFill>
      </dgm:spPr>
      <dgm:t>
        <a:bodyPr/>
        <a:lstStyle/>
        <a:p>
          <a:endParaRPr lang="en-GB"/>
        </a:p>
      </dgm:t>
    </dgm:pt>
    <dgm:pt modelId="{8BD5C3BB-C99D-4979-9203-F2C50FC73728}" type="pres">
      <dgm:prSet presAssocID="{18D35CEB-2A44-4EED-A22E-09C6CE1A3DF9}" presName="txShp" presStyleLbl="node1" presStyleIdx="0" presStyleCnt="5">
        <dgm:presLayoutVars>
          <dgm:bulletEnabled val="1"/>
        </dgm:presLayoutVars>
      </dgm:prSet>
      <dgm:spPr/>
      <dgm:t>
        <a:bodyPr/>
        <a:lstStyle/>
        <a:p>
          <a:endParaRPr lang="en-GB"/>
        </a:p>
      </dgm:t>
    </dgm:pt>
    <dgm:pt modelId="{1CA8A0B1-29A0-401B-9887-246D9B3C4AF1}" type="pres">
      <dgm:prSet presAssocID="{C709C4E4-CECE-4CB2-AF48-4E1BF8F3F457}" presName="spacing" presStyleCnt="0"/>
      <dgm:spPr/>
      <dgm:t>
        <a:bodyPr/>
        <a:lstStyle/>
        <a:p>
          <a:endParaRPr lang="en-GB"/>
        </a:p>
      </dgm:t>
    </dgm:pt>
    <dgm:pt modelId="{E295A12D-1714-43ED-856B-2065F8212C1D}" type="pres">
      <dgm:prSet presAssocID="{FF0999D0-94ED-4019-9E46-2967CF8B0652}" presName="composite" presStyleCnt="0"/>
      <dgm:spPr/>
      <dgm:t>
        <a:bodyPr/>
        <a:lstStyle/>
        <a:p>
          <a:endParaRPr lang="en-GB"/>
        </a:p>
      </dgm:t>
    </dgm:pt>
    <dgm:pt modelId="{F59306E5-BC3F-4590-B704-D2D62F9F05F9}" type="pres">
      <dgm:prSet presAssocID="{FF0999D0-94ED-4019-9E46-2967CF8B0652}" presName="imgShp" presStyleLbl="fgImgPlace1" presStyleIdx="1" presStyleCnt="5"/>
      <dgm:spPr>
        <a:blipFill rotWithShape="0">
          <a:blip xmlns:r="http://schemas.openxmlformats.org/officeDocument/2006/relationships" r:embed="rId2"/>
          <a:stretch>
            <a:fillRect/>
          </a:stretch>
        </a:blipFill>
      </dgm:spPr>
      <dgm:t>
        <a:bodyPr/>
        <a:lstStyle/>
        <a:p>
          <a:endParaRPr lang="en-GB"/>
        </a:p>
      </dgm:t>
    </dgm:pt>
    <dgm:pt modelId="{D29DB7AF-3F6E-4C68-A89F-7DFEA1C8EE9A}" type="pres">
      <dgm:prSet presAssocID="{FF0999D0-94ED-4019-9E46-2967CF8B0652}" presName="txShp" presStyleLbl="node1" presStyleIdx="1" presStyleCnt="5">
        <dgm:presLayoutVars>
          <dgm:bulletEnabled val="1"/>
        </dgm:presLayoutVars>
      </dgm:prSet>
      <dgm:spPr/>
      <dgm:t>
        <a:bodyPr/>
        <a:lstStyle/>
        <a:p>
          <a:endParaRPr lang="en-GB"/>
        </a:p>
      </dgm:t>
    </dgm:pt>
    <dgm:pt modelId="{6041EDB0-A1B1-44B3-9078-93DB3E43CC8E}" type="pres">
      <dgm:prSet presAssocID="{47DC4B1A-9480-469A-AD9E-5222EFD3C011}" presName="spacing" presStyleCnt="0"/>
      <dgm:spPr/>
      <dgm:t>
        <a:bodyPr/>
        <a:lstStyle/>
        <a:p>
          <a:endParaRPr lang="en-GB"/>
        </a:p>
      </dgm:t>
    </dgm:pt>
    <dgm:pt modelId="{9CE70468-87BC-4678-A194-7C61559C557A}" type="pres">
      <dgm:prSet presAssocID="{A5D16D94-4526-4E8E-B678-C3774DCDEEC0}" presName="composite" presStyleCnt="0"/>
      <dgm:spPr/>
      <dgm:t>
        <a:bodyPr/>
        <a:lstStyle/>
        <a:p>
          <a:endParaRPr lang="en-GB"/>
        </a:p>
      </dgm:t>
    </dgm:pt>
    <dgm:pt modelId="{5CFDB292-C200-483E-9FE1-89D31E29E9E4}" type="pres">
      <dgm:prSet presAssocID="{A5D16D94-4526-4E8E-B678-C3774DCDEEC0}" presName="imgShp" presStyleLbl="fgImgPlace1" presStyleIdx="2" presStyleCnt="5"/>
      <dgm:spPr>
        <a:blipFill rotWithShape="0">
          <a:blip xmlns:r="http://schemas.openxmlformats.org/officeDocument/2006/relationships" r:embed="rId3"/>
          <a:stretch>
            <a:fillRect/>
          </a:stretch>
        </a:blipFill>
      </dgm:spPr>
      <dgm:t>
        <a:bodyPr/>
        <a:lstStyle/>
        <a:p>
          <a:endParaRPr lang="en-GB"/>
        </a:p>
      </dgm:t>
    </dgm:pt>
    <dgm:pt modelId="{857B611A-10DD-4640-99F5-BF00F09D5CD5}" type="pres">
      <dgm:prSet presAssocID="{A5D16D94-4526-4E8E-B678-C3774DCDEEC0}" presName="txShp" presStyleLbl="node1" presStyleIdx="2" presStyleCnt="5">
        <dgm:presLayoutVars>
          <dgm:bulletEnabled val="1"/>
        </dgm:presLayoutVars>
      </dgm:prSet>
      <dgm:spPr/>
      <dgm:t>
        <a:bodyPr/>
        <a:lstStyle/>
        <a:p>
          <a:endParaRPr lang="en-GB"/>
        </a:p>
      </dgm:t>
    </dgm:pt>
    <dgm:pt modelId="{155226C5-E050-49F6-BF3C-FC7DFBF75942}" type="pres">
      <dgm:prSet presAssocID="{24D41DC5-F55D-4A80-997C-40DF9F1BE594}" presName="spacing" presStyleCnt="0"/>
      <dgm:spPr/>
      <dgm:t>
        <a:bodyPr/>
        <a:lstStyle/>
        <a:p>
          <a:endParaRPr lang="en-GB"/>
        </a:p>
      </dgm:t>
    </dgm:pt>
    <dgm:pt modelId="{01ED5698-B2F0-464D-9A43-93846E97317B}" type="pres">
      <dgm:prSet presAssocID="{D6F54CEA-F4BE-49A4-9C76-92031A66A75B}" presName="composite" presStyleCnt="0"/>
      <dgm:spPr/>
      <dgm:t>
        <a:bodyPr/>
        <a:lstStyle/>
        <a:p>
          <a:endParaRPr lang="en-GB"/>
        </a:p>
      </dgm:t>
    </dgm:pt>
    <dgm:pt modelId="{82B0FA63-A632-4A04-BAD9-3C1FBE550C03}" type="pres">
      <dgm:prSet presAssocID="{D6F54CEA-F4BE-49A4-9C76-92031A66A75B}" presName="imgShp" presStyleLbl="fgImgPlace1" presStyleIdx="3" presStyleCnt="5"/>
      <dgm:spPr>
        <a:blipFill rotWithShape="0">
          <a:blip xmlns:r="http://schemas.openxmlformats.org/officeDocument/2006/relationships" r:embed="rId4"/>
          <a:stretch>
            <a:fillRect/>
          </a:stretch>
        </a:blipFill>
      </dgm:spPr>
      <dgm:t>
        <a:bodyPr/>
        <a:lstStyle/>
        <a:p>
          <a:endParaRPr lang="en-GB"/>
        </a:p>
      </dgm:t>
    </dgm:pt>
    <dgm:pt modelId="{E83DE54C-3DC8-419D-B87E-3CF02A9EA5F1}" type="pres">
      <dgm:prSet presAssocID="{D6F54CEA-F4BE-49A4-9C76-92031A66A75B}" presName="txShp" presStyleLbl="node1" presStyleIdx="3" presStyleCnt="5">
        <dgm:presLayoutVars>
          <dgm:bulletEnabled val="1"/>
        </dgm:presLayoutVars>
      </dgm:prSet>
      <dgm:spPr/>
      <dgm:t>
        <a:bodyPr/>
        <a:lstStyle/>
        <a:p>
          <a:endParaRPr lang="en-GB"/>
        </a:p>
      </dgm:t>
    </dgm:pt>
    <dgm:pt modelId="{164B2BB2-708E-42DC-A590-0E0D8B515B28}" type="pres">
      <dgm:prSet presAssocID="{2B2AC716-8350-4415-AEE0-2B6B306508A3}" presName="spacing" presStyleCnt="0"/>
      <dgm:spPr/>
      <dgm:t>
        <a:bodyPr/>
        <a:lstStyle/>
        <a:p>
          <a:endParaRPr lang="en-GB"/>
        </a:p>
      </dgm:t>
    </dgm:pt>
    <dgm:pt modelId="{C5FA849A-2056-4DDA-A062-CF061122B27B}" type="pres">
      <dgm:prSet presAssocID="{6F37446D-C736-4F24-8A59-E9ACD749CEB6}" presName="composite" presStyleCnt="0"/>
      <dgm:spPr/>
      <dgm:t>
        <a:bodyPr/>
        <a:lstStyle/>
        <a:p>
          <a:endParaRPr lang="en-GB"/>
        </a:p>
      </dgm:t>
    </dgm:pt>
    <dgm:pt modelId="{F97A8888-7695-4915-B915-872AD8901A49}" type="pres">
      <dgm:prSet presAssocID="{6F37446D-C736-4F24-8A59-E9ACD749CEB6}" presName="imgShp" presStyleLbl="fgImgPlace1" presStyleIdx="4" presStyleCnt="5"/>
      <dgm:spPr>
        <a:blipFill rotWithShape="0">
          <a:blip xmlns:r="http://schemas.openxmlformats.org/officeDocument/2006/relationships" r:embed="rId5"/>
          <a:stretch>
            <a:fillRect/>
          </a:stretch>
        </a:blipFill>
      </dgm:spPr>
      <dgm:t>
        <a:bodyPr/>
        <a:lstStyle/>
        <a:p>
          <a:endParaRPr lang="en-GB"/>
        </a:p>
      </dgm:t>
    </dgm:pt>
    <dgm:pt modelId="{837F58FB-A26D-4EEE-BE0E-65EFAE58995D}" type="pres">
      <dgm:prSet presAssocID="{6F37446D-C736-4F24-8A59-E9ACD749CEB6}" presName="txShp" presStyleLbl="node1" presStyleIdx="4" presStyleCnt="5">
        <dgm:presLayoutVars>
          <dgm:bulletEnabled val="1"/>
        </dgm:presLayoutVars>
      </dgm:prSet>
      <dgm:spPr/>
      <dgm:t>
        <a:bodyPr/>
        <a:lstStyle/>
        <a:p>
          <a:endParaRPr lang="en-GB"/>
        </a:p>
      </dgm:t>
    </dgm:pt>
  </dgm:ptLst>
  <dgm:cxnLst>
    <dgm:cxn modelId="{7E6F8E8A-8358-4D50-9C73-C618034DE446}" srcId="{0975AFF1-11C2-433F-911D-FE735BA8A395}" destId="{A5D16D94-4526-4E8E-B678-C3774DCDEEC0}" srcOrd="2" destOrd="0" parTransId="{1DB19E1A-40E2-4EB2-8526-13F498551BBE}" sibTransId="{24D41DC5-F55D-4A80-997C-40DF9F1BE594}"/>
    <dgm:cxn modelId="{7E8101DE-54D5-B542-9869-06EB7CB1B969}" type="presOf" srcId="{0975AFF1-11C2-433F-911D-FE735BA8A395}" destId="{ED9DF94C-9BD9-485E-A4C1-C8D133244FDB}" srcOrd="0" destOrd="0" presId="urn:microsoft.com/office/officeart/2005/8/layout/vList3#4"/>
    <dgm:cxn modelId="{C668A2DF-DAFB-F74F-8D0D-F3CB10AED0A6}" type="presOf" srcId="{6F37446D-C736-4F24-8A59-E9ACD749CEB6}" destId="{837F58FB-A26D-4EEE-BE0E-65EFAE58995D}" srcOrd="0" destOrd="0" presId="urn:microsoft.com/office/officeart/2005/8/layout/vList3#4"/>
    <dgm:cxn modelId="{E5A5DD57-9CE4-7649-BE5D-4E5F674234A3}" type="presOf" srcId="{18D35CEB-2A44-4EED-A22E-09C6CE1A3DF9}" destId="{8BD5C3BB-C99D-4979-9203-F2C50FC73728}" srcOrd="0" destOrd="0" presId="urn:microsoft.com/office/officeart/2005/8/layout/vList3#4"/>
    <dgm:cxn modelId="{602F2863-1665-8747-8783-CE9CF9BE85DF}" type="presOf" srcId="{D6F54CEA-F4BE-49A4-9C76-92031A66A75B}" destId="{E83DE54C-3DC8-419D-B87E-3CF02A9EA5F1}" srcOrd="0" destOrd="0" presId="urn:microsoft.com/office/officeart/2005/8/layout/vList3#4"/>
    <dgm:cxn modelId="{2FBC41CA-2D9E-F84B-8813-47F5DE08359D}" type="presOf" srcId="{FF0999D0-94ED-4019-9E46-2967CF8B0652}" destId="{D29DB7AF-3F6E-4C68-A89F-7DFEA1C8EE9A}" srcOrd="0" destOrd="0" presId="urn:microsoft.com/office/officeart/2005/8/layout/vList3#4"/>
    <dgm:cxn modelId="{192C96C6-7BB2-4199-A914-61386D4DA0F8}" srcId="{0975AFF1-11C2-433F-911D-FE735BA8A395}" destId="{18D35CEB-2A44-4EED-A22E-09C6CE1A3DF9}" srcOrd="0" destOrd="0" parTransId="{BA16064B-AF6C-40A8-ADFE-03375A05450A}" sibTransId="{C709C4E4-CECE-4CB2-AF48-4E1BF8F3F457}"/>
    <dgm:cxn modelId="{05083BE3-EB79-461D-9853-84BE803E5DE1}" srcId="{0975AFF1-11C2-433F-911D-FE735BA8A395}" destId="{D6F54CEA-F4BE-49A4-9C76-92031A66A75B}" srcOrd="3" destOrd="0" parTransId="{BF9CC21A-2427-49C1-A3E3-61327A990AC7}" sibTransId="{2B2AC716-8350-4415-AEE0-2B6B306508A3}"/>
    <dgm:cxn modelId="{90FE7507-86C0-471D-A379-7CC59E78F19B}" srcId="{0975AFF1-11C2-433F-911D-FE735BA8A395}" destId="{FF0999D0-94ED-4019-9E46-2967CF8B0652}" srcOrd="1" destOrd="0" parTransId="{EACC9B44-9F82-4533-B41E-5F326056DB5B}" sibTransId="{47DC4B1A-9480-469A-AD9E-5222EFD3C011}"/>
    <dgm:cxn modelId="{10EA8777-9291-47F5-B89C-CCBDC9710155}" srcId="{0975AFF1-11C2-433F-911D-FE735BA8A395}" destId="{6F37446D-C736-4F24-8A59-E9ACD749CEB6}" srcOrd="4" destOrd="0" parTransId="{BD5891E9-EDFF-4726-AAB6-07C2979BA525}" sibTransId="{FE078863-5324-4A8A-BD64-A14499C51BF8}"/>
    <dgm:cxn modelId="{CFB9A338-8FE5-D542-8ADE-6651AA203DED}" type="presOf" srcId="{A5D16D94-4526-4E8E-B678-C3774DCDEEC0}" destId="{857B611A-10DD-4640-99F5-BF00F09D5CD5}" srcOrd="0" destOrd="0" presId="urn:microsoft.com/office/officeart/2005/8/layout/vList3#4"/>
    <dgm:cxn modelId="{6390FF41-FD3E-414E-8BB0-8C4DECE8E19D}" type="presParOf" srcId="{ED9DF94C-9BD9-485E-A4C1-C8D133244FDB}" destId="{5948992E-98FD-497D-995A-70A3BEAB8681}" srcOrd="0" destOrd="0" presId="urn:microsoft.com/office/officeart/2005/8/layout/vList3#4"/>
    <dgm:cxn modelId="{629E1B26-E1FC-8743-98BD-0F2210BE82D2}" type="presParOf" srcId="{5948992E-98FD-497D-995A-70A3BEAB8681}" destId="{2B71D760-420D-4346-9E34-2E7F77C2D582}" srcOrd="0" destOrd="0" presId="urn:microsoft.com/office/officeart/2005/8/layout/vList3#4"/>
    <dgm:cxn modelId="{D7D0EEA7-660E-B743-BC4B-96EC02863700}" type="presParOf" srcId="{5948992E-98FD-497D-995A-70A3BEAB8681}" destId="{8BD5C3BB-C99D-4979-9203-F2C50FC73728}" srcOrd="1" destOrd="0" presId="urn:microsoft.com/office/officeart/2005/8/layout/vList3#4"/>
    <dgm:cxn modelId="{867D7ECA-3013-2645-A679-1E9035AE8BCF}" type="presParOf" srcId="{ED9DF94C-9BD9-485E-A4C1-C8D133244FDB}" destId="{1CA8A0B1-29A0-401B-9887-246D9B3C4AF1}" srcOrd="1" destOrd="0" presId="urn:microsoft.com/office/officeart/2005/8/layout/vList3#4"/>
    <dgm:cxn modelId="{10A0DD73-E1EA-0D43-819F-9B464831582E}" type="presParOf" srcId="{ED9DF94C-9BD9-485E-A4C1-C8D133244FDB}" destId="{E295A12D-1714-43ED-856B-2065F8212C1D}" srcOrd="2" destOrd="0" presId="urn:microsoft.com/office/officeart/2005/8/layout/vList3#4"/>
    <dgm:cxn modelId="{DC717326-2A5B-274E-8D99-4EB9D2ACF366}" type="presParOf" srcId="{E295A12D-1714-43ED-856B-2065F8212C1D}" destId="{F59306E5-BC3F-4590-B704-D2D62F9F05F9}" srcOrd="0" destOrd="0" presId="urn:microsoft.com/office/officeart/2005/8/layout/vList3#4"/>
    <dgm:cxn modelId="{5168B318-19A9-F04E-BD9F-6AFF3D0F6DE3}" type="presParOf" srcId="{E295A12D-1714-43ED-856B-2065F8212C1D}" destId="{D29DB7AF-3F6E-4C68-A89F-7DFEA1C8EE9A}" srcOrd="1" destOrd="0" presId="urn:microsoft.com/office/officeart/2005/8/layout/vList3#4"/>
    <dgm:cxn modelId="{DA413C57-AFC4-6945-BE78-F990F6473CE1}" type="presParOf" srcId="{ED9DF94C-9BD9-485E-A4C1-C8D133244FDB}" destId="{6041EDB0-A1B1-44B3-9078-93DB3E43CC8E}" srcOrd="3" destOrd="0" presId="urn:microsoft.com/office/officeart/2005/8/layout/vList3#4"/>
    <dgm:cxn modelId="{D19D55D4-F502-CB44-A4E4-F921A8F3EEE3}" type="presParOf" srcId="{ED9DF94C-9BD9-485E-A4C1-C8D133244FDB}" destId="{9CE70468-87BC-4678-A194-7C61559C557A}" srcOrd="4" destOrd="0" presId="urn:microsoft.com/office/officeart/2005/8/layout/vList3#4"/>
    <dgm:cxn modelId="{DFD1A837-3097-5B4F-BC30-AC659D958E8C}" type="presParOf" srcId="{9CE70468-87BC-4678-A194-7C61559C557A}" destId="{5CFDB292-C200-483E-9FE1-89D31E29E9E4}" srcOrd="0" destOrd="0" presId="urn:microsoft.com/office/officeart/2005/8/layout/vList3#4"/>
    <dgm:cxn modelId="{DD732CE2-8310-634B-BED5-C1EE4B49F47A}" type="presParOf" srcId="{9CE70468-87BC-4678-A194-7C61559C557A}" destId="{857B611A-10DD-4640-99F5-BF00F09D5CD5}" srcOrd="1" destOrd="0" presId="urn:microsoft.com/office/officeart/2005/8/layout/vList3#4"/>
    <dgm:cxn modelId="{96CA5589-FC1D-6C4B-AAAD-4FDA32069198}" type="presParOf" srcId="{ED9DF94C-9BD9-485E-A4C1-C8D133244FDB}" destId="{155226C5-E050-49F6-BF3C-FC7DFBF75942}" srcOrd="5" destOrd="0" presId="urn:microsoft.com/office/officeart/2005/8/layout/vList3#4"/>
    <dgm:cxn modelId="{CE9B5D9C-1E9F-EE4D-A783-8C47605A0B63}" type="presParOf" srcId="{ED9DF94C-9BD9-485E-A4C1-C8D133244FDB}" destId="{01ED5698-B2F0-464D-9A43-93846E97317B}" srcOrd="6" destOrd="0" presId="urn:microsoft.com/office/officeart/2005/8/layout/vList3#4"/>
    <dgm:cxn modelId="{9BCBC4EA-95A8-A64F-A25E-FC1365ECF8A1}" type="presParOf" srcId="{01ED5698-B2F0-464D-9A43-93846E97317B}" destId="{82B0FA63-A632-4A04-BAD9-3C1FBE550C03}" srcOrd="0" destOrd="0" presId="urn:microsoft.com/office/officeart/2005/8/layout/vList3#4"/>
    <dgm:cxn modelId="{B347144C-5C90-2E44-A2F6-3CC2C12AEBF8}" type="presParOf" srcId="{01ED5698-B2F0-464D-9A43-93846E97317B}" destId="{E83DE54C-3DC8-419D-B87E-3CF02A9EA5F1}" srcOrd="1" destOrd="0" presId="urn:microsoft.com/office/officeart/2005/8/layout/vList3#4"/>
    <dgm:cxn modelId="{9112E863-0201-A746-A88F-A97F0A7D2A38}" type="presParOf" srcId="{ED9DF94C-9BD9-485E-A4C1-C8D133244FDB}" destId="{164B2BB2-708E-42DC-A590-0E0D8B515B28}" srcOrd="7" destOrd="0" presId="urn:microsoft.com/office/officeart/2005/8/layout/vList3#4"/>
    <dgm:cxn modelId="{87787E7D-30EB-D440-B576-8EFF4DE8ACB7}" type="presParOf" srcId="{ED9DF94C-9BD9-485E-A4C1-C8D133244FDB}" destId="{C5FA849A-2056-4DDA-A062-CF061122B27B}" srcOrd="8" destOrd="0" presId="urn:microsoft.com/office/officeart/2005/8/layout/vList3#4"/>
    <dgm:cxn modelId="{047919E5-2F94-C243-9E32-FA30B6989965}" type="presParOf" srcId="{C5FA849A-2056-4DDA-A062-CF061122B27B}" destId="{F97A8888-7695-4915-B915-872AD8901A49}" srcOrd="0" destOrd="0" presId="urn:microsoft.com/office/officeart/2005/8/layout/vList3#4"/>
    <dgm:cxn modelId="{449310FE-4050-5E41-A326-17F3512DA116}" type="presParOf" srcId="{C5FA849A-2056-4DDA-A062-CF061122B27B}" destId="{837F58FB-A26D-4EEE-BE0E-65EFAE58995D}" srcOrd="1" destOrd="0" presId="urn:microsoft.com/office/officeart/2005/8/layout/vList3#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944080-C1E5-4C4A-AA37-C6EDA1E2F9B4}" type="doc">
      <dgm:prSet loTypeId="urn:microsoft.com/office/officeart/2005/8/layout/vList4#4" loCatId="list" qsTypeId="urn:microsoft.com/office/officeart/2005/8/quickstyle/simple1" qsCatId="simple" csTypeId="urn:microsoft.com/office/officeart/2005/8/colors/accent0_3" csCatId="mainScheme" phldr="1"/>
      <dgm:spPr/>
    </dgm:pt>
    <dgm:pt modelId="{C4AAA218-9D75-4282-9EAD-32D278CD5C0F}">
      <dgm:prSet phldrT="[文字]"/>
      <dgm:spPr/>
      <dgm:t>
        <a:bodyPr/>
        <a:lstStyle/>
        <a:p>
          <a:r>
            <a:rPr lang="en-US" dirty="0" smtClean="0"/>
            <a:t>1. Contract Drilling</a:t>
          </a:r>
          <a:endParaRPr lang="en-GB" dirty="0"/>
        </a:p>
      </dgm:t>
    </dgm:pt>
    <dgm:pt modelId="{FA9CBFE9-BA85-42F7-919E-9242BE105393}" type="parTrans" cxnId="{BFE1A718-B6E2-45FD-8E02-8D77F4BB3555}">
      <dgm:prSet/>
      <dgm:spPr/>
      <dgm:t>
        <a:bodyPr/>
        <a:lstStyle/>
        <a:p>
          <a:endParaRPr lang="en-GB"/>
        </a:p>
      </dgm:t>
    </dgm:pt>
    <dgm:pt modelId="{99AE1D23-572A-42B7-A8C5-7BD7B0BBA315}" type="sibTrans" cxnId="{BFE1A718-B6E2-45FD-8E02-8D77F4BB3555}">
      <dgm:prSet/>
      <dgm:spPr/>
      <dgm:t>
        <a:bodyPr/>
        <a:lstStyle/>
        <a:p>
          <a:endParaRPr lang="en-GB"/>
        </a:p>
      </dgm:t>
    </dgm:pt>
    <dgm:pt modelId="{800C2194-48C2-4739-842B-5556D77F0329}">
      <dgm:prSet phldrT="[文字]"/>
      <dgm:spPr/>
      <dgm:t>
        <a:bodyPr/>
        <a:lstStyle/>
        <a:p>
          <a:r>
            <a:rPr lang="en-US" dirty="0" smtClean="0"/>
            <a:t>2. Engineering Service &amp; Project Management</a:t>
          </a:r>
          <a:endParaRPr lang="en-GB" dirty="0"/>
        </a:p>
      </dgm:t>
    </dgm:pt>
    <dgm:pt modelId="{B37E4E71-2871-4192-87A7-30B3AEDC8BEA}" type="parTrans" cxnId="{09281F45-2AB9-4C2F-B390-8F70A6F32BE0}">
      <dgm:prSet/>
      <dgm:spPr/>
      <dgm:t>
        <a:bodyPr/>
        <a:lstStyle/>
        <a:p>
          <a:endParaRPr lang="en-GB"/>
        </a:p>
      </dgm:t>
    </dgm:pt>
    <dgm:pt modelId="{81B3B99C-3634-4827-AA9A-97C261569C43}" type="sibTrans" cxnId="{09281F45-2AB9-4C2F-B390-8F70A6F32BE0}">
      <dgm:prSet/>
      <dgm:spPr/>
      <dgm:t>
        <a:bodyPr/>
        <a:lstStyle/>
        <a:p>
          <a:endParaRPr lang="en-GB"/>
        </a:p>
      </dgm:t>
    </dgm:pt>
    <dgm:pt modelId="{1558C8B3-D6FF-48FC-9680-295F0C9C4224}">
      <dgm:prSet/>
      <dgm:spPr/>
      <dgm:t>
        <a:bodyPr/>
        <a:lstStyle/>
        <a:p>
          <a:r>
            <a:rPr kumimoji="0" lang="en-US" b="0" i="0" u="none" strike="noStrike" cap="none" spc="0" normalizeH="0" baseline="0" noProof="0" dirty="0" smtClean="0">
              <a:ln/>
              <a:effectLst/>
              <a:uLnTx/>
              <a:uFillTx/>
              <a:latin typeface="+mj-lt"/>
              <a:ea typeface="+mn-ea"/>
              <a:cs typeface="+mn-cs"/>
            </a:rPr>
            <a:t>either a </a:t>
          </a:r>
          <a:r>
            <a:rPr kumimoji="0" lang="en-US" b="0" i="1" u="none" strike="noStrike" cap="none" spc="0" normalizeH="0" baseline="0" noProof="0" dirty="0" smtClean="0">
              <a:ln/>
              <a:effectLst/>
              <a:uLnTx/>
              <a:uFillTx/>
              <a:latin typeface="+mj-lt"/>
              <a:ea typeface="+mn-ea"/>
              <a:cs typeface="+mn-cs"/>
            </a:rPr>
            <a:t>day-rate basis</a:t>
          </a:r>
          <a:r>
            <a:rPr kumimoji="0" lang="en-US" b="1" i="0" u="none" strike="noStrike" cap="none" spc="0" normalizeH="0" baseline="0" noProof="0" dirty="0" smtClean="0">
              <a:ln/>
              <a:effectLst/>
              <a:uLnTx/>
              <a:uFillTx/>
              <a:latin typeface="+mj-lt"/>
              <a:ea typeface="+mn-ea"/>
              <a:cs typeface="+mn-cs"/>
            </a:rPr>
            <a:t> </a:t>
          </a:r>
          <a:r>
            <a:rPr kumimoji="0" lang="en-US" b="0" i="0" u="none" strike="noStrike" cap="none" spc="0" normalizeH="0" baseline="0" noProof="0" dirty="0" smtClean="0">
              <a:ln/>
              <a:effectLst/>
              <a:uLnTx/>
              <a:uFillTx/>
              <a:latin typeface="+mj-lt"/>
              <a:ea typeface="+mn-ea"/>
              <a:cs typeface="+mn-cs"/>
            </a:rPr>
            <a:t>or a completed-project, fixed-price basis</a:t>
          </a:r>
          <a:endParaRPr lang="en-GB" dirty="0"/>
        </a:p>
      </dgm:t>
    </dgm:pt>
    <dgm:pt modelId="{67B8E081-E0A9-4D46-9213-03A821DCBA3B}" type="parTrans" cxnId="{134C9074-49BB-4644-9080-3304DE1C4A72}">
      <dgm:prSet/>
      <dgm:spPr/>
      <dgm:t>
        <a:bodyPr/>
        <a:lstStyle/>
        <a:p>
          <a:endParaRPr lang="en-GB"/>
        </a:p>
      </dgm:t>
    </dgm:pt>
    <dgm:pt modelId="{DB48A481-5FB6-48DE-9349-CA5E487464EA}" type="sibTrans" cxnId="{134C9074-49BB-4644-9080-3304DE1C4A72}">
      <dgm:prSet/>
      <dgm:spPr/>
      <dgm:t>
        <a:bodyPr/>
        <a:lstStyle/>
        <a:p>
          <a:endParaRPr lang="en-GB"/>
        </a:p>
      </dgm:t>
    </dgm:pt>
    <dgm:pt modelId="{DEF0DD35-0652-4F0E-A15A-85026CD77FDC}">
      <dgm:prSet phldrT="[文字]"/>
      <dgm:spPr/>
      <dgm:t>
        <a:bodyPr/>
        <a:lstStyle/>
        <a:p>
          <a:r>
            <a:rPr kumimoji="0" lang="en-US" b="0" i="0" u="none" strike="noStrike" cap="none" spc="0" normalizeH="0" baseline="0" noProof="0" dirty="0" smtClean="0">
              <a:ln/>
              <a:effectLst/>
              <a:uLnTx/>
              <a:uFillTx/>
              <a:latin typeface="+mj-lt"/>
              <a:ea typeface="+mn-ea"/>
              <a:cs typeface="+mn-cs"/>
            </a:rPr>
            <a:t>Contract drilling rigs, related equipment, and work crews to drill oil and gas wells on a </a:t>
          </a:r>
          <a:r>
            <a:rPr kumimoji="0" lang="en-US" b="0" i="1" u="none" strike="noStrike" cap="none" spc="0" normalizeH="0" baseline="0" noProof="0" dirty="0" smtClean="0">
              <a:ln/>
              <a:effectLst/>
              <a:uLnTx/>
              <a:uFillTx/>
              <a:latin typeface="+mj-lt"/>
              <a:ea typeface="+mn-ea"/>
              <a:cs typeface="+mn-cs"/>
            </a:rPr>
            <a:t>day-rate</a:t>
          </a:r>
          <a:endParaRPr lang="en-GB" dirty="0"/>
        </a:p>
      </dgm:t>
    </dgm:pt>
    <dgm:pt modelId="{6B930304-CF19-45E4-9019-FEB5148CD7CF}" type="parTrans" cxnId="{362FBA63-45D9-4F63-ABF7-E7ED15A899D3}">
      <dgm:prSet/>
      <dgm:spPr/>
      <dgm:t>
        <a:bodyPr/>
        <a:lstStyle/>
        <a:p>
          <a:endParaRPr lang="en-GB"/>
        </a:p>
      </dgm:t>
    </dgm:pt>
    <dgm:pt modelId="{0501923D-09CC-42B2-9D16-08A1CE39BEC7}" type="sibTrans" cxnId="{362FBA63-45D9-4F63-ABF7-E7ED15A899D3}">
      <dgm:prSet/>
      <dgm:spPr/>
      <dgm:t>
        <a:bodyPr/>
        <a:lstStyle/>
        <a:p>
          <a:endParaRPr lang="en-GB"/>
        </a:p>
      </dgm:t>
    </dgm:pt>
    <dgm:pt modelId="{C8F2367B-F4F4-4EFF-851E-4A39452E566A}">
      <dgm:prSet phldrT="[文字]"/>
      <dgm:spPr/>
      <dgm:t>
        <a:bodyPr/>
        <a:lstStyle/>
        <a:p>
          <a:r>
            <a:rPr lang="en-US" dirty="0" smtClean="0"/>
            <a:t>Primary business</a:t>
          </a:r>
          <a:endParaRPr lang="en-GB" dirty="0"/>
        </a:p>
      </dgm:t>
    </dgm:pt>
    <dgm:pt modelId="{5C7D9C89-C510-4F52-9B7C-DB9C5F836412}" type="parTrans" cxnId="{0722C895-016E-4EF4-ADF0-33544D9DC4DE}">
      <dgm:prSet/>
      <dgm:spPr/>
    </dgm:pt>
    <dgm:pt modelId="{A2E7D3C5-F57F-4034-A8D6-1B456604BA87}" type="sibTrans" cxnId="{0722C895-016E-4EF4-ADF0-33544D9DC4DE}">
      <dgm:prSet/>
      <dgm:spPr/>
    </dgm:pt>
    <dgm:pt modelId="{A9D7AEFF-FD60-48E2-A402-16594BA84242}" type="pres">
      <dgm:prSet presAssocID="{76944080-C1E5-4C4A-AA37-C6EDA1E2F9B4}" presName="linear" presStyleCnt="0">
        <dgm:presLayoutVars>
          <dgm:dir/>
          <dgm:resizeHandles val="exact"/>
        </dgm:presLayoutVars>
      </dgm:prSet>
      <dgm:spPr/>
    </dgm:pt>
    <dgm:pt modelId="{ECED4922-6FD9-4CD9-A047-A7106EEC5B1C}" type="pres">
      <dgm:prSet presAssocID="{C4AAA218-9D75-4282-9EAD-32D278CD5C0F}" presName="comp" presStyleCnt="0"/>
      <dgm:spPr/>
    </dgm:pt>
    <dgm:pt modelId="{9FABE592-9542-4A8F-9541-20BC56790119}" type="pres">
      <dgm:prSet presAssocID="{C4AAA218-9D75-4282-9EAD-32D278CD5C0F}" presName="box" presStyleLbl="node1" presStyleIdx="0" presStyleCnt="2"/>
      <dgm:spPr/>
      <dgm:t>
        <a:bodyPr/>
        <a:lstStyle/>
        <a:p>
          <a:endParaRPr lang="en-GB"/>
        </a:p>
      </dgm:t>
    </dgm:pt>
    <dgm:pt modelId="{7A903761-B49F-4F8F-AAAE-D700C4A5284E}" type="pres">
      <dgm:prSet presAssocID="{C4AAA218-9D75-4282-9EAD-32D278CD5C0F}" presName="img" presStyleLbl="fgImgPlace1" presStyleIdx="0" presStyleCnt="2"/>
      <dgm:spPr>
        <a:blipFill rotWithShape="0">
          <a:blip xmlns:r="http://schemas.openxmlformats.org/officeDocument/2006/relationships" r:embed="rId1"/>
          <a:stretch>
            <a:fillRect/>
          </a:stretch>
        </a:blipFill>
      </dgm:spPr>
    </dgm:pt>
    <dgm:pt modelId="{7F2F33A6-5ABD-4388-AC85-13621731EE92}" type="pres">
      <dgm:prSet presAssocID="{C4AAA218-9D75-4282-9EAD-32D278CD5C0F}" presName="text" presStyleLbl="node1" presStyleIdx="0" presStyleCnt="2">
        <dgm:presLayoutVars>
          <dgm:bulletEnabled val="1"/>
        </dgm:presLayoutVars>
      </dgm:prSet>
      <dgm:spPr/>
      <dgm:t>
        <a:bodyPr/>
        <a:lstStyle/>
        <a:p>
          <a:endParaRPr lang="en-GB"/>
        </a:p>
      </dgm:t>
    </dgm:pt>
    <dgm:pt modelId="{D4CE4EFA-92F9-4064-9F1F-F7D9F46E29C8}" type="pres">
      <dgm:prSet presAssocID="{99AE1D23-572A-42B7-A8C5-7BD7B0BBA315}" presName="spacer" presStyleCnt="0"/>
      <dgm:spPr/>
    </dgm:pt>
    <dgm:pt modelId="{561C2A5A-2B9F-4D1D-ADF8-8BFB2D304FF6}" type="pres">
      <dgm:prSet presAssocID="{800C2194-48C2-4739-842B-5556D77F0329}" presName="comp" presStyleCnt="0"/>
      <dgm:spPr/>
    </dgm:pt>
    <dgm:pt modelId="{E02C615A-66F5-4722-BAB2-8E7058CDF3DE}" type="pres">
      <dgm:prSet presAssocID="{800C2194-48C2-4739-842B-5556D77F0329}" presName="box" presStyleLbl="node1" presStyleIdx="1" presStyleCnt="2" custLinFactNeighborX="39611" custLinFactNeighborY="22571"/>
      <dgm:spPr/>
      <dgm:t>
        <a:bodyPr/>
        <a:lstStyle/>
        <a:p>
          <a:endParaRPr lang="en-GB"/>
        </a:p>
      </dgm:t>
    </dgm:pt>
    <dgm:pt modelId="{8135A442-583A-49CD-ADBA-1A6E2567BD0C}" type="pres">
      <dgm:prSet presAssocID="{800C2194-48C2-4739-842B-5556D77F0329}" presName="img" presStyleLbl="fgImgPlace1" presStyleIdx="1" presStyleCnt="2" custScaleX="82858" custScaleY="101567"/>
      <dgm:spPr>
        <a:blipFill rotWithShape="0">
          <a:blip xmlns:r="http://schemas.openxmlformats.org/officeDocument/2006/relationships" r:embed="rId2"/>
          <a:stretch>
            <a:fillRect/>
          </a:stretch>
        </a:blipFill>
      </dgm:spPr>
    </dgm:pt>
    <dgm:pt modelId="{05AE4CB3-E590-4F83-ABEA-EAAB65D34BFE}" type="pres">
      <dgm:prSet presAssocID="{800C2194-48C2-4739-842B-5556D77F0329}" presName="text" presStyleLbl="node1" presStyleIdx="1" presStyleCnt="2">
        <dgm:presLayoutVars>
          <dgm:bulletEnabled val="1"/>
        </dgm:presLayoutVars>
      </dgm:prSet>
      <dgm:spPr/>
      <dgm:t>
        <a:bodyPr/>
        <a:lstStyle/>
        <a:p>
          <a:endParaRPr lang="en-GB"/>
        </a:p>
      </dgm:t>
    </dgm:pt>
  </dgm:ptLst>
  <dgm:cxnLst>
    <dgm:cxn modelId="{C715B4C8-C43A-46FE-B501-5D0B7E45943C}" type="presOf" srcId="{C8F2367B-F4F4-4EFF-851E-4A39452E566A}" destId="{9FABE592-9542-4A8F-9541-20BC56790119}" srcOrd="0" destOrd="1" presId="urn:microsoft.com/office/officeart/2005/8/layout/vList4#4"/>
    <dgm:cxn modelId="{6ACCDA4C-3728-4288-A12E-E1DF975216B9}" type="presOf" srcId="{C4AAA218-9D75-4282-9EAD-32D278CD5C0F}" destId="{9FABE592-9542-4A8F-9541-20BC56790119}" srcOrd="0" destOrd="0" presId="urn:microsoft.com/office/officeart/2005/8/layout/vList4#4"/>
    <dgm:cxn modelId="{4881644D-382C-447D-92AD-2F94205B0A70}" type="presOf" srcId="{800C2194-48C2-4739-842B-5556D77F0329}" destId="{E02C615A-66F5-4722-BAB2-8E7058CDF3DE}" srcOrd="0" destOrd="0" presId="urn:microsoft.com/office/officeart/2005/8/layout/vList4#4"/>
    <dgm:cxn modelId="{F0FE43C0-5DAB-470F-92B2-368CEB31827D}" type="presOf" srcId="{DEF0DD35-0652-4F0E-A15A-85026CD77FDC}" destId="{9FABE592-9542-4A8F-9541-20BC56790119}" srcOrd="0" destOrd="2" presId="urn:microsoft.com/office/officeart/2005/8/layout/vList4#4"/>
    <dgm:cxn modelId="{362FBA63-45D9-4F63-ABF7-E7ED15A899D3}" srcId="{C4AAA218-9D75-4282-9EAD-32D278CD5C0F}" destId="{DEF0DD35-0652-4F0E-A15A-85026CD77FDC}" srcOrd="1" destOrd="0" parTransId="{6B930304-CF19-45E4-9019-FEB5148CD7CF}" sibTransId="{0501923D-09CC-42B2-9D16-08A1CE39BEC7}"/>
    <dgm:cxn modelId="{09281F45-2AB9-4C2F-B390-8F70A6F32BE0}" srcId="{76944080-C1E5-4C4A-AA37-C6EDA1E2F9B4}" destId="{800C2194-48C2-4739-842B-5556D77F0329}" srcOrd="1" destOrd="0" parTransId="{B37E4E71-2871-4192-87A7-30B3AEDC8BEA}" sibTransId="{81B3B99C-3634-4827-AA9A-97C261569C43}"/>
    <dgm:cxn modelId="{8FAF893B-DAA3-4680-AE60-6B5AF2C82DD9}" type="presOf" srcId="{76944080-C1E5-4C4A-AA37-C6EDA1E2F9B4}" destId="{A9D7AEFF-FD60-48E2-A402-16594BA84242}" srcOrd="0" destOrd="0" presId="urn:microsoft.com/office/officeart/2005/8/layout/vList4#4"/>
    <dgm:cxn modelId="{362B4F33-B29D-46DB-9726-0D09E9F2179C}" type="presOf" srcId="{800C2194-48C2-4739-842B-5556D77F0329}" destId="{05AE4CB3-E590-4F83-ABEA-EAAB65D34BFE}" srcOrd="1" destOrd="0" presId="urn:microsoft.com/office/officeart/2005/8/layout/vList4#4"/>
    <dgm:cxn modelId="{2945CCC2-4729-4051-BA1C-C7CC260B43A4}" type="presOf" srcId="{C4AAA218-9D75-4282-9EAD-32D278CD5C0F}" destId="{7F2F33A6-5ABD-4388-AC85-13621731EE92}" srcOrd="1" destOrd="0" presId="urn:microsoft.com/office/officeart/2005/8/layout/vList4#4"/>
    <dgm:cxn modelId="{0722C895-016E-4EF4-ADF0-33544D9DC4DE}" srcId="{C4AAA218-9D75-4282-9EAD-32D278CD5C0F}" destId="{C8F2367B-F4F4-4EFF-851E-4A39452E566A}" srcOrd="0" destOrd="0" parTransId="{5C7D9C89-C510-4F52-9B7C-DB9C5F836412}" sibTransId="{A2E7D3C5-F57F-4034-A8D6-1B456604BA87}"/>
    <dgm:cxn modelId="{134C9074-49BB-4644-9080-3304DE1C4A72}" srcId="{800C2194-48C2-4739-842B-5556D77F0329}" destId="{1558C8B3-D6FF-48FC-9680-295F0C9C4224}" srcOrd="0" destOrd="0" parTransId="{67B8E081-E0A9-4D46-9213-03A821DCBA3B}" sibTransId="{DB48A481-5FB6-48DE-9349-CA5E487464EA}"/>
    <dgm:cxn modelId="{CF731A19-9F14-477C-B098-CA077A1F46CD}" type="presOf" srcId="{DEF0DD35-0652-4F0E-A15A-85026CD77FDC}" destId="{7F2F33A6-5ABD-4388-AC85-13621731EE92}" srcOrd="1" destOrd="2" presId="urn:microsoft.com/office/officeart/2005/8/layout/vList4#4"/>
    <dgm:cxn modelId="{EEEDCAE7-9E30-4F2F-A7FD-57D4A32EFAE0}" type="presOf" srcId="{1558C8B3-D6FF-48FC-9680-295F0C9C4224}" destId="{E02C615A-66F5-4722-BAB2-8E7058CDF3DE}" srcOrd="0" destOrd="1" presId="urn:microsoft.com/office/officeart/2005/8/layout/vList4#4"/>
    <dgm:cxn modelId="{B33D1782-C3E1-4687-A90C-F7EAED56BD7E}" type="presOf" srcId="{C8F2367B-F4F4-4EFF-851E-4A39452E566A}" destId="{7F2F33A6-5ABD-4388-AC85-13621731EE92}" srcOrd="1" destOrd="1" presId="urn:microsoft.com/office/officeart/2005/8/layout/vList4#4"/>
    <dgm:cxn modelId="{BFE1A718-B6E2-45FD-8E02-8D77F4BB3555}" srcId="{76944080-C1E5-4C4A-AA37-C6EDA1E2F9B4}" destId="{C4AAA218-9D75-4282-9EAD-32D278CD5C0F}" srcOrd="0" destOrd="0" parTransId="{FA9CBFE9-BA85-42F7-919E-9242BE105393}" sibTransId="{99AE1D23-572A-42B7-A8C5-7BD7B0BBA315}"/>
    <dgm:cxn modelId="{5CC4E5C5-22B3-4059-B616-98630932AA53}" type="presOf" srcId="{1558C8B3-D6FF-48FC-9680-295F0C9C4224}" destId="{05AE4CB3-E590-4F83-ABEA-EAAB65D34BFE}" srcOrd="1" destOrd="1" presId="urn:microsoft.com/office/officeart/2005/8/layout/vList4#4"/>
    <dgm:cxn modelId="{94492029-41D7-4EE1-9166-D9D78483DA22}" type="presParOf" srcId="{A9D7AEFF-FD60-48E2-A402-16594BA84242}" destId="{ECED4922-6FD9-4CD9-A047-A7106EEC5B1C}" srcOrd="0" destOrd="0" presId="urn:microsoft.com/office/officeart/2005/8/layout/vList4#4"/>
    <dgm:cxn modelId="{7A32513B-1F63-4196-9D8E-40FA5B824E4A}" type="presParOf" srcId="{ECED4922-6FD9-4CD9-A047-A7106EEC5B1C}" destId="{9FABE592-9542-4A8F-9541-20BC56790119}" srcOrd="0" destOrd="0" presId="urn:microsoft.com/office/officeart/2005/8/layout/vList4#4"/>
    <dgm:cxn modelId="{1D3C27C5-D969-4E19-80C1-7F7713C2B670}" type="presParOf" srcId="{ECED4922-6FD9-4CD9-A047-A7106EEC5B1C}" destId="{7A903761-B49F-4F8F-AAAE-D700C4A5284E}" srcOrd="1" destOrd="0" presId="urn:microsoft.com/office/officeart/2005/8/layout/vList4#4"/>
    <dgm:cxn modelId="{B0C94E0B-A4C7-419D-8D45-36B70F52F565}" type="presParOf" srcId="{ECED4922-6FD9-4CD9-A047-A7106EEC5B1C}" destId="{7F2F33A6-5ABD-4388-AC85-13621731EE92}" srcOrd="2" destOrd="0" presId="urn:microsoft.com/office/officeart/2005/8/layout/vList4#4"/>
    <dgm:cxn modelId="{08C4DD77-A80C-4C7F-A664-8466249778CF}" type="presParOf" srcId="{A9D7AEFF-FD60-48E2-A402-16594BA84242}" destId="{D4CE4EFA-92F9-4064-9F1F-F7D9F46E29C8}" srcOrd="1" destOrd="0" presId="urn:microsoft.com/office/officeart/2005/8/layout/vList4#4"/>
    <dgm:cxn modelId="{EEDC5BBC-4B6A-4203-9E9F-2AEAD6DAB8CF}" type="presParOf" srcId="{A9D7AEFF-FD60-48E2-A402-16594BA84242}" destId="{561C2A5A-2B9F-4D1D-ADF8-8BFB2D304FF6}" srcOrd="2" destOrd="0" presId="urn:microsoft.com/office/officeart/2005/8/layout/vList4#4"/>
    <dgm:cxn modelId="{579D94BA-3634-43F6-AFBD-D64E11531D47}" type="presParOf" srcId="{561C2A5A-2B9F-4D1D-ADF8-8BFB2D304FF6}" destId="{E02C615A-66F5-4722-BAB2-8E7058CDF3DE}" srcOrd="0" destOrd="0" presId="urn:microsoft.com/office/officeart/2005/8/layout/vList4#4"/>
    <dgm:cxn modelId="{41D2A6FC-B05A-475A-9FB2-5E52E03D9279}" type="presParOf" srcId="{561C2A5A-2B9F-4D1D-ADF8-8BFB2D304FF6}" destId="{8135A442-583A-49CD-ADBA-1A6E2567BD0C}" srcOrd="1" destOrd="0" presId="urn:microsoft.com/office/officeart/2005/8/layout/vList4#4"/>
    <dgm:cxn modelId="{6C16ED4C-D111-4976-895A-299E6DB28BB4}" type="presParOf" srcId="{561C2A5A-2B9F-4D1D-ADF8-8BFB2D304FF6}" destId="{05AE4CB3-E590-4F83-ABEA-EAAB65D34BFE}" srcOrd="2" destOrd="0" presId="urn:microsoft.com/office/officeart/2005/8/layout/vList4#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74C6E5-E7E7-4673-88DD-C31CD1A64807}" type="doc">
      <dgm:prSet loTypeId="urn:microsoft.com/office/officeart/2005/8/layout/hProcess9" loCatId="process" qsTypeId="urn:microsoft.com/office/officeart/2005/8/quickstyle/simple4" qsCatId="simple" csTypeId="urn:microsoft.com/office/officeart/2005/8/colors/accent1_2" csCatId="accent1" phldr="1"/>
      <dgm:spPr/>
      <dgm:t>
        <a:bodyPr/>
        <a:lstStyle/>
        <a:p>
          <a:endParaRPr lang="en-GB"/>
        </a:p>
      </dgm:t>
    </dgm:pt>
    <dgm:pt modelId="{4349ADAE-F0D8-4E54-9C75-EA707327BBF2}">
      <dgm:prSet/>
      <dgm:spPr/>
      <dgm:t>
        <a:bodyPr/>
        <a:lstStyle/>
        <a:p>
          <a:r>
            <a:rPr lang="en-US" b="1" dirty="0" smtClean="0"/>
            <a:t>1919 </a:t>
          </a:r>
        </a:p>
        <a:p>
          <a:r>
            <a:rPr lang="en-US" dirty="0" err="1" smtClean="0"/>
            <a:t>Dancinger</a:t>
          </a:r>
          <a:r>
            <a:rPr lang="en-US" dirty="0" smtClean="0"/>
            <a:t> Oil and Refinery Co. is founded. </a:t>
          </a:r>
          <a:endParaRPr lang="en-GB" dirty="0"/>
        </a:p>
      </dgm:t>
    </dgm:pt>
    <dgm:pt modelId="{6F6EE70B-0939-46B0-9678-ECE38C8BF49F}" type="parTrans" cxnId="{C7A35874-EF8E-4B01-9322-F24E0EF1BABF}">
      <dgm:prSet/>
      <dgm:spPr/>
      <dgm:t>
        <a:bodyPr/>
        <a:lstStyle/>
        <a:p>
          <a:endParaRPr lang="en-GB"/>
        </a:p>
      </dgm:t>
    </dgm:pt>
    <dgm:pt modelId="{73E8DF1A-1AE7-41A3-8498-E12B48874911}" type="sibTrans" cxnId="{C7A35874-EF8E-4B01-9322-F24E0EF1BABF}">
      <dgm:prSet/>
      <dgm:spPr/>
      <dgm:t>
        <a:bodyPr/>
        <a:lstStyle/>
        <a:p>
          <a:endParaRPr lang="en-GB"/>
        </a:p>
      </dgm:t>
    </dgm:pt>
    <dgm:pt modelId="{EBE7907F-4D6C-438C-A4E9-6F356BDFD821}">
      <dgm:prSet phldrT="[Text]"/>
      <dgm:spPr/>
      <dgm:t>
        <a:bodyPr/>
        <a:lstStyle/>
        <a:p>
          <a:r>
            <a:rPr lang="en-US" b="1" dirty="0" smtClean="0"/>
            <a:t>1993</a:t>
          </a:r>
          <a:br>
            <a:rPr lang="en-US" b="1" dirty="0" smtClean="0"/>
          </a:br>
          <a:r>
            <a:rPr lang="en-US" b="1" dirty="0" smtClean="0"/>
            <a:t>IPO of Transocean</a:t>
          </a:r>
        </a:p>
      </dgm:t>
    </dgm:pt>
    <dgm:pt modelId="{B3323267-BE10-4170-8361-DDF8A069957D}" type="parTrans" cxnId="{1BA10FD7-1695-4489-ADF1-0E84E1E93136}">
      <dgm:prSet/>
      <dgm:spPr/>
      <dgm:t>
        <a:bodyPr/>
        <a:lstStyle/>
        <a:p>
          <a:endParaRPr lang="en-GB"/>
        </a:p>
      </dgm:t>
    </dgm:pt>
    <dgm:pt modelId="{A476573B-BB9B-413D-B02F-8962527B2380}" type="sibTrans" cxnId="{1BA10FD7-1695-4489-ADF1-0E84E1E93136}">
      <dgm:prSet/>
      <dgm:spPr/>
      <dgm:t>
        <a:bodyPr/>
        <a:lstStyle/>
        <a:p>
          <a:endParaRPr lang="en-GB"/>
        </a:p>
      </dgm:t>
    </dgm:pt>
    <dgm:pt modelId="{22B2F508-9068-4122-A5C5-5B34F6D5F802}">
      <dgm:prSet phldrT="[Text]">
        <dgm:style>
          <a:lnRef idx="1">
            <a:schemeClr val="accent6"/>
          </a:lnRef>
          <a:fillRef idx="3">
            <a:schemeClr val="accent6"/>
          </a:fillRef>
          <a:effectRef idx="2">
            <a:schemeClr val="accent6"/>
          </a:effectRef>
          <a:fontRef idx="minor">
            <a:schemeClr val="lt1"/>
          </a:fontRef>
        </dgm:style>
      </dgm:prSet>
      <dgm:spPr/>
      <dgm:t>
        <a:bodyPr/>
        <a:lstStyle/>
        <a:p>
          <a:r>
            <a:rPr lang="en-US" b="1" dirty="0" smtClean="0"/>
            <a:t>1946</a:t>
          </a:r>
          <a:r>
            <a:rPr lang="en-US" dirty="0" smtClean="0"/>
            <a:t> </a:t>
          </a:r>
        </a:p>
        <a:p>
          <a:r>
            <a:rPr lang="en-US" dirty="0" smtClean="0"/>
            <a:t>Consortium (CUSS) formed to establish feasibility of offshore drilling. Also, Santa Fe Drilling is founded.</a:t>
          </a:r>
          <a:endParaRPr lang="en-GB" dirty="0"/>
        </a:p>
      </dgm:t>
    </dgm:pt>
    <dgm:pt modelId="{9975DCC2-4531-494E-B9F8-79BED469BDF1}" type="parTrans" cxnId="{725F27CF-B5D7-4C4C-88AA-FF6E0D40EBE6}">
      <dgm:prSet/>
      <dgm:spPr/>
      <dgm:t>
        <a:bodyPr/>
        <a:lstStyle/>
        <a:p>
          <a:endParaRPr lang="en-GB"/>
        </a:p>
      </dgm:t>
    </dgm:pt>
    <dgm:pt modelId="{2E9C66D7-56AE-41FB-8464-B1351D05E4B2}" type="sibTrans" cxnId="{725F27CF-B5D7-4C4C-88AA-FF6E0D40EBE6}">
      <dgm:prSet/>
      <dgm:spPr/>
      <dgm:t>
        <a:bodyPr/>
        <a:lstStyle/>
        <a:p>
          <a:endParaRPr lang="en-GB"/>
        </a:p>
      </dgm:t>
    </dgm:pt>
    <dgm:pt modelId="{E2BEC705-F12E-4124-B3CD-770090612DFB}">
      <dgm:prSet phldrT="[Text]">
        <dgm:style>
          <a:lnRef idx="1">
            <a:schemeClr val="accent6"/>
          </a:lnRef>
          <a:fillRef idx="3">
            <a:schemeClr val="accent6"/>
          </a:fillRef>
          <a:effectRef idx="2">
            <a:schemeClr val="accent6"/>
          </a:effectRef>
          <a:fontRef idx="minor">
            <a:schemeClr val="lt1"/>
          </a:fontRef>
        </dgm:style>
      </dgm:prSet>
      <dgm:spPr/>
      <dgm:t>
        <a:bodyPr/>
        <a:lstStyle/>
        <a:p>
          <a:r>
            <a:rPr lang="en-US" dirty="0" smtClean="0"/>
            <a:t>1963</a:t>
          </a:r>
          <a:br>
            <a:rPr lang="en-US" dirty="0" smtClean="0"/>
          </a:br>
          <a:r>
            <a:rPr lang="en-US" dirty="0" smtClean="0"/>
            <a:t>Santa Fe listed in NYSE.</a:t>
          </a:r>
          <a:endParaRPr lang="en-GB" dirty="0"/>
        </a:p>
      </dgm:t>
    </dgm:pt>
    <dgm:pt modelId="{613B8591-3E99-482B-A495-5F003FE3FEF5}" type="parTrans" cxnId="{48CC36B5-E6C9-4D2E-A71F-EEFB314BD7FA}">
      <dgm:prSet/>
      <dgm:spPr/>
      <dgm:t>
        <a:bodyPr/>
        <a:lstStyle/>
        <a:p>
          <a:endParaRPr lang="en-GB"/>
        </a:p>
      </dgm:t>
    </dgm:pt>
    <dgm:pt modelId="{A0F7AFC0-F376-4D69-BE57-F6891A59B447}" type="sibTrans" cxnId="{48CC36B5-E6C9-4D2E-A71F-EEFB314BD7FA}">
      <dgm:prSet/>
      <dgm:spPr/>
      <dgm:t>
        <a:bodyPr/>
        <a:lstStyle/>
        <a:p>
          <a:endParaRPr lang="en-GB"/>
        </a:p>
      </dgm:t>
    </dgm:pt>
    <dgm:pt modelId="{8CEC446C-9F97-441E-B5AE-003852E91CD9}">
      <dgm:prSet phldrT="[Text]">
        <dgm:style>
          <a:lnRef idx="1">
            <a:schemeClr val="accent4"/>
          </a:lnRef>
          <a:fillRef idx="3">
            <a:schemeClr val="accent4"/>
          </a:fillRef>
          <a:effectRef idx="2">
            <a:schemeClr val="accent4"/>
          </a:effectRef>
          <a:fontRef idx="minor">
            <a:schemeClr val="lt1"/>
          </a:fontRef>
        </dgm:style>
      </dgm:prSet>
      <dgm:spPr/>
      <dgm:t>
        <a:bodyPr/>
        <a:lstStyle/>
        <a:p>
          <a:r>
            <a:rPr lang="en-US" b="1" dirty="0" smtClean="0"/>
            <a:t>2007</a:t>
          </a:r>
          <a:br>
            <a:rPr lang="en-US" b="1" dirty="0" smtClean="0"/>
          </a:br>
          <a:r>
            <a:rPr lang="en-US" dirty="0" smtClean="0"/>
            <a:t>Transocean and GlobalSantaFe merge to form the world’s largest offshore driller.</a:t>
          </a:r>
          <a:endParaRPr lang="en-US" b="1" dirty="0" smtClean="0"/>
        </a:p>
      </dgm:t>
    </dgm:pt>
    <dgm:pt modelId="{AD11EBEE-F79A-4FDC-8FB4-CF040D3B0C79}" type="parTrans" cxnId="{DFC42530-B895-458D-B925-64667C8A2081}">
      <dgm:prSet/>
      <dgm:spPr/>
      <dgm:t>
        <a:bodyPr/>
        <a:lstStyle/>
        <a:p>
          <a:endParaRPr lang="en-GB"/>
        </a:p>
      </dgm:t>
    </dgm:pt>
    <dgm:pt modelId="{91CB5345-5DCE-47DD-BA88-C3EFBBF8CA9D}" type="sibTrans" cxnId="{DFC42530-B895-458D-B925-64667C8A2081}">
      <dgm:prSet/>
      <dgm:spPr/>
      <dgm:t>
        <a:bodyPr/>
        <a:lstStyle/>
        <a:p>
          <a:endParaRPr lang="en-GB"/>
        </a:p>
      </dgm:t>
    </dgm:pt>
    <dgm:pt modelId="{B6828BAC-0F78-4E30-9BEC-C1E9EC9090A5}">
      <dgm:prSet phldrT="[Text]"/>
      <dgm:spPr/>
      <dgm:t>
        <a:bodyPr/>
        <a:lstStyle/>
        <a:p>
          <a:r>
            <a:rPr lang="en-US" b="1" dirty="0" smtClean="0"/>
            <a:t>2003-2007</a:t>
          </a:r>
        </a:p>
        <a:p>
          <a:r>
            <a:rPr lang="en-US" dirty="0" smtClean="0"/>
            <a:t>Breaks several records for depth drilling (10,000 ft of water) and well depth (35,000 ft). </a:t>
          </a:r>
          <a:endParaRPr lang="en-US" b="1" dirty="0" smtClean="0"/>
        </a:p>
      </dgm:t>
    </dgm:pt>
    <dgm:pt modelId="{66B0A33A-4262-47F7-A89F-1C7D8F25D28D}" type="parTrans" cxnId="{1D853BFD-3959-4257-A934-9923A3881CC5}">
      <dgm:prSet/>
      <dgm:spPr/>
      <dgm:t>
        <a:bodyPr/>
        <a:lstStyle/>
        <a:p>
          <a:endParaRPr lang="en-GB"/>
        </a:p>
      </dgm:t>
    </dgm:pt>
    <dgm:pt modelId="{AD270C51-8217-4284-923B-51371166BACB}" type="sibTrans" cxnId="{1D853BFD-3959-4257-A934-9923A3881CC5}">
      <dgm:prSet/>
      <dgm:spPr/>
      <dgm:t>
        <a:bodyPr/>
        <a:lstStyle/>
        <a:p>
          <a:endParaRPr lang="en-GB"/>
        </a:p>
      </dgm:t>
    </dgm:pt>
    <dgm:pt modelId="{53FBD525-CE5B-40C2-A97F-9A4CC8E9051E}" type="pres">
      <dgm:prSet presAssocID="{7074C6E5-E7E7-4673-88DD-C31CD1A64807}" presName="CompostProcess" presStyleCnt="0">
        <dgm:presLayoutVars>
          <dgm:dir/>
          <dgm:resizeHandles val="exact"/>
        </dgm:presLayoutVars>
      </dgm:prSet>
      <dgm:spPr/>
      <dgm:t>
        <a:bodyPr/>
        <a:lstStyle/>
        <a:p>
          <a:endParaRPr lang="en-GB"/>
        </a:p>
      </dgm:t>
    </dgm:pt>
    <dgm:pt modelId="{DA2E3F48-4D3B-4C64-B9BB-595A1792A718}" type="pres">
      <dgm:prSet presAssocID="{7074C6E5-E7E7-4673-88DD-C31CD1A64807}" presName="arrow" presStyleLbl="bgShp" presStyleIdx="0" presStyleCnt="1" custLinFactNeighborY="-547"/>
      <dgm:spPr/>
    </dgm:pt>
    <dgm:pt modelId="{3DFF8F49-CE4B-4FFF-982D-A210CC0D3392}" type="pres">
      <dgm:prSet presAssocID="{7074C6E5-E7E7-4673-88DD-C31CD1A64807}" presName="linearProcess" presStyleCnt="0"/>
      <dgm:spPr/>
    </dgm:pt>
    <dgm:pt modelId="{E571A7BC-3DDA-42C7-8BAB-6AC7C8390D71}" type="pres">
      <dgm:prSet presAssocID="{4349ADAE-F0D8-4E54-9C75-EA707327BBF2}" presName="textNode" presStyleLbl="node1" presStyleIdx="0" presStyleCnt="6">
        <dgm:presLayoutVars>
          <dgm:bulletEnabled val="1"/>
        </dgm:presLayoutVars>
      </dgm:prSet>
      <dgm:spPr/>
      <dgm:t>
        <a:bodyPr/>
        <a:lstStyle/>
        <a:p>
          <a:endParaRPr lang="en-GB"/>
        </a:p>
      </dgm:t>
    </dgm:pt>
    <dgm:pt modelId="{0F9DBD03-F2A3-40B6-9AB7-C82875EC6A9C}" type="pres">
      <dgm:prSet presAssocID="{73E8DF1A-1AE7-41A3-8498-E12B48874911}" presName="sibTrans" presStyleCnt="0"/>
      <dgm:spPr/>
    </dgm:pt>
    <dgm:pt modelId="{0794811A-36D1-49B7-A8FE-9B5EFE373B69}" type="pres">
      <dgm:prSet presAssocID="{22B2F508-9068-4122-A5C5-5B34F6D5F802}" presName="textNode" presStyleLbl="node1" presStyleIdx="1" presStyleCnt="6">
        <dgm:presLayoutVars>
          <dgm:bulletEnabled val="1"/>
        </dgm:presLayoutVars>
      </dgm:prSet>
      <dgm:spPr/>
      <dgm:t>
        <a:bodyPr/>
        <a:lstStyle/>
        <a:p>
          <a:endParaRPr lang="en-GB"/>
        </a:p>
      </dgm:t>
    </dgm:pt>
    <dgm:pt modelId="{36AED9E8-3653-4DF2-A63B-30F4AA2424A9}" type="pres">
      <dgm:prSet presAssocID="{2E9C66D7-56AE-41FB-8464-B1351D05E4B2}" presName="sibTrans" presStyleCnt="0"/>
      <dgm:spPr/>
    </dgm:pt>
    <dgm:pt modelId="{CFE93F7B-5B79-4549-830E-F159D1A1D331}" type="pres">
      <dgm:prSet presAssocID="{E2BEC705-F12E-4124-B3CD-770090612DFB}" presName="textNode" presStyleLbl="node1" presStyleIdx="2" presStyleCnt="6">
        <dgm:presLayoutVars>
          <dgm:bulletEnabled val="1"/>
        </dgm:presLayoutVars>
      </dgm:prSet>
      <dgm:spPr/>
      <dgm:t>
        <a:bodyPr/>
        <a:lstStyle/>
        <a:p>
          <a:endParaRPr lang="en-GB"/>
        </a:p>
      </dgm:t>
    </dgm:pt>
    <dgm:pt modelId="{FC0BABA5-BC82-4CB7-AEFE-917D80EA2F0B}" type="pres">
      <dgm:prSet presAssocID="{A0F7AFC0-F376-4D69-BE57-F6891A59B447}" presName="sibTrans" presStyleCnt="0"/>
      <dgm:spPr/>
    </dgm:pt>
    <dgm:pt modelId="{E928165E-8CE3-400D-881C-2912553406F7}" type="pres">
      <dgm:prSet presAssocID="{EBE7907F-4D6C-438C-A4E9-6F356BDFD821}" presName="textNode" presStyleLbl="node1" presStyleIdx="3" presStyleCnt="6">
        <dgm:presLayoutVars>
          <dgm:bulletEnabled val="1"/>
        </dgm:presLayoutVars>
      </dgm:prSet>
      <dgm:spPr/>
      <dgm:t>
        <a:bodyPr/>
        <a:lstStyle/>
        <a:p>
          <a:endParaRPr lang="en-GB"/>
        </a:p>
      </dgm:t>
    </dgm:pt>
    <dgm:pt modelId="{1422AB93-8B2B-4C83-9C58-467F90BB6EC3}" type="pres">
      <dgm:prSet presAssocID="{A476573B-BB9B-413D-B02F-8962527B2380}" presName="sibTrans" presStyleCnt="0"/>
      <dgm:spPr/>
    </dgm:pt>
    <dgm:pt modelId="{23B5CCA2-3FA6-4A9C-A1C2-B1E02E5C85CA}" type="pres">
      <dgm:prSet presAssocID="{B6828BAC-0F78-4E30-9BEC-C1E9EC9090A5}" presName="textNode" presStyleLbl="node1" presStyleIdx="4" presStyleCnt="6">
        <dgm:presLayoutVars>
          <dgm:bulletEnabled val="1"/>
        </dgm:presLayoutVars>
      </dgm:prSet>
      <dgm:spPr/>
      <dgm:t>
        <a:bodyPr/>
        <a:lstStyle/>
        <a:p>
          <a:endParaRPr lang="en-GB"/>
        </a:p>
      </dgm:t>
    </dgm:pt>
    <dgm:pt modelId="{6AD7807D-B1AF-46C8-B1A2-FABD857F25F9}" type="pres">
      <dgm:prSet presAssocID="{AD270C51-8217-4284-923B-51371166BACB}" presName="sibTrans" presStyleCnt="0"/>
      <dgm:spPr/>
    </dgm:pt>
    <dgm:pt modelId="{E620DF66-BD1D-4D16-BB8F-4BDECBE7D066}" type="pres">
      <dgm:prSet presAssocID="{8CEC446C-9F97-441E-B5AE-003852E91CD9}" presName="textNode" presStyleLbl="node1" presStyleIdx="5" presStyleCnt="6">
        <dgm:presLayoutVars>
          <dgm:bulletEnabled val="1"/>
        </dgm:presLayoutVars>
      </dgm:prSet>
      <dgm:spPr/>
      <dgm:t>
        <a:bodyPr/>
        <a:lstStyle/>
        <a:p>
          <a:endParaRPr lang="en-GB"/>
        </a:p>
      </dgm:t>
    </dgm:pt>
  </dgm:ptLst>
  <dgm:cxnLst>
    <dgm:cxn modelId="{76225A57-C4E8-6740-85FC-65991D9C631E}" type="presOf" srcId="{4349ADAE-F0D8-4E54-9C75-EA707327BBF2}" destId="{E571A7BC-3DDA-42C7-8BAB-6AC7C8390D71}" srcOrd="0" destOrd="0" presId="urn:microsoft.com/office/officeart/2005/8/layout/hProcess9"/>
    <dgm:cxn modelId="{E896578E-3BBE-9848-8BAA-2BF881496EA4}" type="presOf" srcId="{7074C6E5-E7E7-4673-88DD-C31CD1A64807}" destId="{53FBD525-CE5B-40C2-A97F-9A4CC8E9051E}" srcOrd="0" destOrd="0" presId="urn:microsoft.com/office/officeart/2005/8/layout/hProcess9"/>
    <dgm:cxn modelId="{1D853BFD-3959-4257-A934-9923A3881CC5}" srcId="{7074C6E5-E7E7-4673-88DD-C31CD1A64807}" destId="{B6828BAC-0F78-4E30-9BEC-C1E9EC9090A5}" srcOrd="4" destOrd="0" parTransId="{66B0A33A-4262-47F7-A89F-1C7D8F25D28D}" sibTransId="{AD270C51-8217-4284-923B-51371166BACB}"/>
    <dgm:cxn modelId="{DFC42530-B895-458D-B925-64667C8A2081}" srcId="{7074C6E5-E7E7-4673-88DD-C31CD1A64807}" destId="{8CEC446C-9F97-441E-B5AE-003852E91CD9}" srcOrd="5" destOrd="0" parTransId="{AD11EBEE-F79A-4FDC-8FB4-CF040D3B0C79}" sibTransId="{91CB5345-5DCE-47DD-BA88-C3EFBBF8CA9D}"/>
    <dgm:cxn modelId="{4D56B24D-7F63-D044-BF86-21014AB69AEC}" type="presOf" srcId="{B6828BAC-0F78-4E30-9BEC-C1E9EC9090A5}" destId="{23B5CCA2-3FA6-4A9C-A1C2-B1E02E5C85CA}" srcOrd="0" destOrd="0" presId="urn:microsoft.com/office/officeart/2005/8/layout/hProcess9"/>
    <dgm:cxn modelId="{E906C9BA-B5F9-2D45-BAA0-DB2C18977EC0}" type="presOf" srcId="{EBE7907F-4D6C-438C-A4E9-6F356BDFD821}" destId="{E928165E-8CE3-400D-881C-2912553406F7}" srcOrd="0" destOrd="0" presId="urn:microsoft.com/office/officeart/2005/8/layout/hProcess9"/>
    <dgm:cxn modelId="{1BA10FD7-1695-4489-ADF1-0E84E1E93136}" srcId="{7074C6E5-E7E7-4673-88DD-C31CD1A64807}" destId="{EBE7907F-4D6C-438C-A4E9-6F356BDFD821}" srcOrd="3" destOrd="0" parTransId="{B3323267-BE10-4170-8361-DDF8A069957D}" sibTransId="{A476573B-BB9B-413D-B02F-8962527B2380}"/>
    <dgm:cxn modelId="{48CC36B5-E6C9-4D2E-A71F-EEFB314BD7FA}" srcId="{7074C6E5-E7E7-4673-88DD-C31CD1A64807}" destId="{E2BEC705-F12E-4124-B3CD-770090612DFB}" srcOrd="2" destOrd="0" parTransId="{613B8591-3E99-482B-A495-5F003FE3FEF5}" sibTransId="{A0F7AFC0-F376-4D69-BE57-F6891A59B447}"/>
    <dgm:cxn modelId="{F2AD8ED9-07E2-B04E-BB7B-8A77C9893E35}" type="presOf" srcId="{22B2F508-9068-4122-A5C5-5B34F6D5F802}" destId="{0794811A-36D1-49B7-A8FE-9B5EFE373B69}" srcOrd="0" destOrd="0" presId="urn:microsoft.com/office/officeart/2005/8/layout/hProcess9"/>
    <dgm:cxn modelId="{725F27CF-B5D7-4C4C-88AA-FF6E0D40EBE6}" srcId="{7074C6E5-E7E7-4673-88DD-C31CD1A64807}" destId="{22B2F508-9068-4122-A5C5-5B34F6D5F802}" srcOrd="1" destOrd="0" parTransId="{9975DCC2-4531-494E-B9F8-79BED469BDF1}" sibTransId="{2E9C66D7-56AE-41FB-8464-B1351D05E4B2}"/>
    <dgm:cxn modelId="{2B20A135-2CDF-E04E-AFA0-C2C13E3871EB}" type="presOf" srcId="{8CEC446C-9F97-441E-B5AE-003852E91CD9}" destId="{E620DF66-BD1D-4D16-BB8F-4BDECBE7D066}" srcOrd="0" destOrd="0" presId="urn:microsoft.com/office/officeart/2005/8/layout/hProcess9"/>
    <dgm:cxn modelId="{3562051F-509F-9741-AA5E-34784198D7CF}" type="presOf" srcId="{E2BEC705-F12E-4124-B3CD-770090612DFB}" destId="{CFE93F7B-5B79-4549-830E-F159D1A1D331}" srcOrd="0" destOrd="0" presId="urn:microsoft.com/office/officeart/2005/8/layout/hProcess9"/>
    <dgm:cxn modelId="{C7A35874-EF8E-4B01-9322-F24E0EF1BABF}" srcId="{7074C6E5-E7E7-4673-88DD-C31CD1A64807}" destId="{4349ADAE-F0D8-4E54-9C75-EA707327BBF2}" srcOrd="0" destOrd="0" parTransId="{6F6EE70B-0939-46B0-9678-ECE38C8BF49F}" sibTransId="{73E8DF1A-1AE7-41A3-8498-E12B48874911}"/>
    <dgm:cxn modelId="{0B070824-5F1B-8D46-BEB1-0F8D2B7D17CD}" type="presParOf" srcId="{53FBD525-CE5B-40C2-A97F-9A4CC8E9051E}" destId="{DA2E3F48-4D3B-4C64-B9BB-595A1792A718}" srcOrd="0" destOrd="0" presId="urn:microsoft.com/office/officeart/2005/8/layout/hProcess9"/>
    <dgm:cxn modelId="{CC9A4833-A31A-2941-BD65-DB131E97E992}" type="presParOf" srcId="{53FBD525-CE5B-40C2-A97F-9A4CC8E9051E}" destId="{3DFF8F49-CE4B-4FFF-982D-A210CC0D3392}" srcOrd="1" destOrd="0" presId="urn:microsoft.com/office/officeart/2005/8/layout/hProcess9"/>
    <dgm:cxn modelId="{ABB6C6AA-98B5-284C-BB04-46B5F6D55163}" type="presParOf" srcId="{3DFF8F49-CE4B-4FFF-982D-A210CC0D3392}" destId="{E571A7BC-3DDA-42C7-8BAB-6AC7C8390D71}" srcOrd="0" destOrd="0" presId="urn:microsoft.com/office/officeart/2005/8/layout/hProcess9"/>
    <dgm:cxn modelId="{ADE07A2F-B129-4F48-ABC1-4D5EF02CFCC7}" type="presParOf" srcId="{3DFF8F49-CE4B-4FFF-982D-A210CC0D3392}" destId="{0F9DBD03-F2A3-40B6-9AB7-C82875EC6A9C}" srcOrd="1" destOrd="0" presId="urn:microsoft.com/office/officeart/2005/8/layout/hProcess9"/>
    <dgm:cxn modelId="{CD918532-4AFE-804A-A742-331BC96B743D}" type="presParOf" srcId="{3DFF8F49-CE4B-4FFF-982D-A210CC0D3392}" destId="{0794811A-36D1-49B7-A8FE-9B5EFE373B69}" srcOrd="2" destOrd="0" presId="urn:microsoft.com/office/officeart/2005/8/layout/hProcess9"/>
    <dgm:cxn modelId="{86EC5CA5-982E-8C46-9516-378B4B2402C1}" type="presParOf" srcId="{3DFF8F49-CE4B-4FFF-982D-A210CC0D3392}" destId="{36AED9E8-3653-4DF2-A63B-30F4AA2424A9}" srcOrd="3" destOrd="0" presId="urn:microsoft.com/office/officeart/2005/8/layout/hProcess9"/>
    <dgm:cxn modelId="{33CD2965-6C9F-CB4A-B85C-5E0583A2FC06}" type="presParOf" srcId="{3DFF8F49-CE4B-4FFF-982D-A210CC0D3392}" destId="{CFE93F7B-5B79-4549-830E-F159D1A1D331}" srcOrd="4" destOrd="0" presId="urn:microsoft.com/office/officeart/2005/8/layout/hProcess9"/>
    <dgm:cxn modelId="{29C31AB6-6F15-6541-B369-296237D30004}" type="presParOf" srcId="{3DFF8F49-CE4B-4FFF-982D-A210CC0D3392}" destId="{FC0BABA5-BC82-4CB7-AEFE-917D80EA2F0B}" srcOrd="5" destOrd="0" presId="urn:microsoft.com/office/officeart/2005/8/layout/hProcess9"/>
    <dgm:cxn modelId="{600720F0-3DC3-BC4B-99B3-18892C9FA760}" type="presParOf" srcId="{3DFF8F49-CE4B-4FFF-982D-A210CC0D3392}" destId="{E928165E-8CE3-400D-881C-2912553406F7}" srcOrd="6" destOrd="0" presId="urn:microsoft.com/office/officeart/2005/8/layout/hProcess9"/>
    <dgm:cxn modelId="{6B39D40A-F2A5-944B-A4C7-26A38A338C32}" type="presParOf" srcId="{3DFF8F49-CE4B-4FFF-982D-A210CC0D3392}" destId="{1422AB93-8B2B-4C83-9C58-467F90BB6EC3}" srcOrd="7" destOrd="0" presId="urn:microsoft.com/office/officeart/2005/8/layout/hProcess9"/>
    <dgm:cxn modelId="{C0FC0F57-4335-654D-9AEA-3E69F1E8E6A1}" type="presParOf" srcId="{3DFF8F49-CE4B-4FFF-982D-A210CC0D3392}" destId="{23B5CCA2-3FA6-4A9C-A1C2-B1E02E5C85CA}" srcOrd="8" destOrd="0" presId="urn:microsoft.com/office/officeart/2005/8/layout/hProcess9"/>
    <dgm:cxn modelId="{B301844A-8981-6447-A56F-5076329B5CCF}" type="presParOf" srcId="{3DFF8F49-CE4B-4FFF-982D-A210CC0D3392}" destId="{6AD7807D-B1AF-46C8-B1A2-FABD857F25F9}" srcOrd="9" destOrd="0" presId="urn:microsoft.com/office/officeart/2005/8/layout/hProcess9"/>
    <dgm:cxn modelId="{AE124950-0FB7-4D4E-ADA3-92036A16309F}" type="presParOf" srcId="{3DFF8F49-CE4B-4FFF-982D-A210CC0D3392}" destId="{E620DF66-BD1D-4D16-BB8F-4BDECBE7D066}"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53962D0-0144-4EDF-B6D6-8D0D08F87755}" type="doc">
      <dgm:prSet loTypeId="urn:microsoft.com/office/officeart/2005/8/layout/hierarchy1" loCatId="hierarchy" qsTypeId="urn:microsoft.com/office/officeart/2005/8/quickstyle/simple5" qsCatId="simple" csTypeId="urn:microsoft.com/office/officeart/2005/8/colors/colorful3" csCatId="colorful" phldr="1"/>
      <dgm:spPr/>
      <dgm:t>
        <a:bodyPr/>
        <a:lstStyle/>
        <a:p>
          <a:endParaRPr lang="en-US"/>
        </a:p>
      </dgm:t>
    </dgm:pt>
    <dgm:pt modelId="{DE0403D9-1DD9-49E1-963B-DFD42CE78E3A}">
      <dgm:prSet phldrT="[Text]" custT="1"/>
      <dgm:spPr/>
      <dgm:t>
        <a:bodyPr/>
        <a:lstStyle/>
        <a:p>
          <a:r>
            <a:rPr lang="en-US" sz="1000" b="1" dirty="0" smtClean="0">
              <a:latin typeface="Calibri" pitchFamily="34" charset="0"/>
            </a:rPr>
            <a:t>2007: Transocean</a:t>
          </a:r>
          <a:endParaRPr lang="en-US" sz="1000" b="1" dirty="0">
            <a:latin typeface="Calibri" pitchFamily="34" charset="0"/>
          </a:endParaRPr>
        </a:p>
      </dgm:t>
    </dgm:pt>
    <dgm:pt modelId="{45AA53FD-13D1-4368-A1BF-3EF208B8A592}" type="parTrans" cxnId="{532109CC-B1C1-4442-9415-DB61E6DCA84C}">
      <dgm:prSet/>
      <dgm:spPr/>
      <dgm:t>
        <a:bodyPr/>
        <a:lstStyle/>
        <a:p>
          <a:endParaRPr lang="en-US"/>
        </a:p>
      </dgm:t>
    </dgm:pt>
    <dgm:pt modelId="{0C6B04C8-A4AF-4BAB-AF97-415FEFE340D8}" type="sibTrans" cxnId="{532109CC-B1C1-4442-9415-DB61E6DCA84C}">
      <dgm:prSet/>
      <dgm:spPr/>
      <dgm:t>
        <a:bodyPr/>
        <a:lstStyle/>
        <a:p>
          <a:endParaRPr lang="en-US"/>
        </a:p>
      </dgm:t>
    </dgm:pt>
    <dgm:pt modelId="{E881BD6C-5618-4751-B401-D51C2DB76869}">
      <dgm:prSet phldrT="[Text]" custT="1"/>
      <dgm:spPr/>
      <dgm:t>
        <a:bodyPr/>
        <a:lstStyle/>
        <a:p>
          <a:r>
            <a:rPr lang="en-US" sz="1000" b="1" dirty="0" smtClean="0">
              <a:latin typeface="Calibri" pitchFamily="34" charset="0"/>
            </a:rPr>
            <a:t>2001: Global </a:t>
          </a:r>
          <a:r>
            <a:rPr lang="en-US" sz="1000" b="1" dirty="0" err="1" smtClean="0">
              <a:latin typeface="Calibri" pitchFamily="34" charset="0"/>
            </a:rPr>
            <a:t>SantaFe</a:t>
          </a:r>
          <a:endParaRPr lang="en-US" sz="1000" b="1" dirty="0">
            <a:latin typeface="Calibri" pitchFamily="34" charset="0"/>
          </a:endParaRPr>
        </a:p>
      </dgm:t>
    </dgm:pt>
    <dgm:pt modelId="{EDA09B90-F00E-411C-8962-866247C9A94C}" type="parTrans" cxnId="{40470175-EA9F-4250-8050-098AA7290857}">
      <dgm:prSet/>
      <dgm:spPr/>
      <dgm:t>
        <a:bodyPr/>
        <a:lstStyle/>
        <a:p>
          <a:endParaRPr lang="en-US"/>
        </a:p>
      </dgm:t>
    </dgm:pt>
    <dgm:pt modelId="{2DD69F29-04CC-4B80-AEDA-DC8BD73B5933}" type="sibTrans" cxnId="{40470175-EA9F-4250-8050-098AA7290857}">
      <dgm:prSet/>
      <dgm:spPr/>
      <dgm:t>
        <a:bodyPr/>
        <a:lstStyle/>
        <a:p>
          <a:endParaRPr lang="en-US"/>
        </a:p>
      </dgm:t>
    </dgm:pt>
    <dgm:pt modelId="{F525936C-5F63-451C-B38B-62C6F17B24C3}">
      <dgm:prSet phldrT="[Text]" custT="1"/>
      <dgm:spPr/>
      <dgm:t>
        <a:bodyPr/>
        <a:lstStyle/>
        <a:p>
          <a:r>
            <a:rPr lang="en-US" sz="1000" b="1" dirty="0" smtClean="0">
              <a:latin typeface="Calibri" pitchFamily="34" charset="0"/>
            </a:rPr>
            <a:t>1953: Global Marine</a:t>
          </a:r>
          <a:endParaRPr lang="en-US" sz="1000" b="1" dirty="0">
            <a:latin typeface="Calibri" pitchFamily="34" charset="0"/>
          </a:endParaRPr>
        </a:p>
      </dgm:t>
    </dgm:pt>
    <dgm:pt modelId="{3339165E-736E-4EB6-9C81-424B586171FD}" type="parTrans" cxnId="{CFF0D289-EC60-4BF2-87E1-3BB9D2A405FB}">
      <dgm:prSet/>
      <dgm:spPr/>
      <dgm:t>
        <a:bodyPr/>
        <a:lstStyle/>
        <a:p>
          <a:endParaRPr lang="en-US"/>
        </a:p>
      </dgm:t>
    </dgm:pt>
    <dgm:pt modelId="{9FC0BF9C-D3AF-4FD1-AAFF-92EE5EC949CD}" type="sibTrans" cxnId="{CFF0D289-EC60-4BF2-87E1-3BB9D2A405FB}">
      <dgm:prSet/>
      <dgm:spPr/>
      <dgm:t>
        <a:bodyPr/>
        <a:lstStyle/>
        <a:p>
          <a:endParaRPr lang="en-US"/>
        </a:p>
      </dgm:t>
    </dgm:pt>
    <dgm:pt modelId="{8A432025-8F40-4752-8E7F-4D1D2B38EDB2}">
      <dgm:prSet phldrT="[Text]" custT="1"/>
      <dgm:spPr/>
      <dgm:t>
        <a:bodyPr/>
        <a:lstStyle/>
        <a:p>
          <a:r>
            <a:rPr lang="en-US" sz="1000" b="1" dirty="0" smtClean="0">
              <a:latin typeface="Calibri" pitchFamily="34" charset="0"/>
            </a:rPr>
            <a:t>1946: Santa Fe Int’l</a:t>
          </a:r>
          <a:endParaRPr lang="en-US" sz="1000" b="1" dirty="0">
            <a:latin typeface="Calibri" pitchFamily="34" charset="0"/>
          </a:endParaRPr>
        </a:p>
      </dgm:t>
    </dgm:pt>
    <dgm:pt modelId="{DC78A1CF-3CFF-4BB6-87E4-7ED724B0FD4C}" type="parTrans" cxnId="{3A1C243F-F241-4214-AFDD-61EDF7D09FEA}">
      <dgm:prSet/>
      <dgm:spPr/>
      <dgm:t>
        <a:bodyPr/>
        <a:lstStyle/>
        <a:p>
          <a:endParaRPr lang="en-US"/>
        </a:p>
      </dgm:t>
    </dgm:pt>
    <dgm:pt modelId="{DFD442DB-6B68-421F-A995-A3186866BB49}" type="sibTrans" cxnId="{3A1C243F-F241-4214-AFDD-61EDF7D09FEA}">
      <dgm:prSet/>
      <dgm:spPr/>
      <dgm:t>
        <a:bodyPr/>
        <a:lstStyle/>
        <a:p>
          <a:endParaRPr lang="en-US"/>
        </a:p>
      </dgm:t>
    </dgm:pt>
    <dgm:pt modelId="{B10500C3-44CE-481A-8728-7E80553BD818}">
      <dgm:prSet phldrT="[Text]" custT="1"/>
      <dgm:spPr/>
      <dgm:t>
        <a:bodyPr/>
        <a:lstStyle/>
        <a:p>
          <a:r>
            <a:rPr lang="en-US" sz="1000" b="1" dirty="0" smtClean="0">
              <a:latin typeface="Calibri" pitchFamily="34" charset="0"/>
            </a:rPr>
            <a:t>2001: Transocean</a:t>
          </a:r>
          <a:endParaRPr lang="en-US" sz="1000" b="1" dirty="0">
            <a:latin typeface="Calibri" pitchFamily="34" charset="0"/>
          </a:endParaRPr>
        </a:p>
      </dgm:t>
    </dgm:pt>
    <dgm:pt modelId="{A6316CE4-A16C-4155-8701-1F7C60BA5502}" type="parTrans" cxnId="{D3AEFD1D-D8B4-47F2-8DE3-8649A054F0E7}">
      <dgm:prSet/>
      <dgm:spPr/>
      <dgm:t>
        <a:bodyPr/>
        <a:lstStyle/>
        <a:p>
          <a:endParaRPr lang="en-US"/>
        </a:p>
      </dgm:t>
    </dgm:pt>
    <dgm:pt modelId="{77229574-E0DF-4E36-BF05-ABA323971EA6}" type="sibTrans" cxnId="{D3AEFD1D-D8B4-47F2-8DE3-8649A054F0E7}">
      <dgm:prSet/>
      <dgm:spPr/>
      <dgm:t>
        <a:bodyPr/>
        <a:lstStyle/>
        <a:p>
          <a:endParaRPr lang="en-US"/>
        </a:p>
      </dgm:t>
    </dgm:pt>
    <dgm:pt modelId="{A2A9A62D-3BA5-4B6B-A32E-E054A9EFF477}">
      <dgm:prSet phldrT="[Text]" custT="1"/>
      <dgm:spPr/>
      <dgm:t>
        <a:bodyPr/>
        <a:lstStyle/>
        <a:p>
          <a:r>
            <a:rPr lang="en-US" sz="1000" b="1" dirty="0" smtClean="0">
              <a:latin typeface="Calibri" pitchFamily="34" charset="0"/>
            </a:rPr>
            <a:t>1999: Transocean </a:t>
          </a:r>
          <a:r>
            <a:rPr lang="en-US" sz="1000" b="1" dirty="0" err="1" smtClean="0">
              <a:latin typeface="Calibri" pitchFamily="34" charset="0"/>
            </a:rPr>
            <a:t>Sedco</a:t>
          </a:r>
          <a:r>
            <a:rPr lang="en-US" sz="1000" b="1" dirty="0" smtClean="0">
              <a:latin typeface="Calibri" pitchFamily="34" charset="0"/>
            </a:rPr>
            <a:t> </a:t>
          </a:r>
          <a:r>
            <a:rPr lang="en-US" sz="1000" b="1" dirty="0" err="1" smtClean="0">
              <a:latin typeface="Calibri" pitchFamily="34" charset="0"/>
            </a:rPr>
            <a:t>Forex</a:t>
          </a:r>
          <a:endParaRPr lang="en-US" sz="1000" b="1" dirty="0">
            <a:latin typeface="Calibri" pitchFamily="34" charset="0"/>
          </a:endParaRPr>
        </a:p>
      </dgm:t>
    </dgm:pt>
    <dgm:pt modelId="{A17D4FD2-BFE8-4892-8F0B-15388D2F08A5}" type="parTrans" cxnId="{7AE3530A-75DC-4D10-A865-5B73923977BE}">
      <dgm:prSet/>
      <dgm:spPr/>
      <dgm:t>
        <a:bodyPr/>
        <a:lstStyle/>
        <a:p>
          <a:endParaRPr lang="en-US"/>
        </a:p>
      </dgm:t>
    </dgm:pt>
    <dgm:pt modelId="{AD9E49BC-8F19-4824-B0A1-CC81B6F6801E}" type="sibTrans" cxnId="{7AE3530A-75DC-4D10-A865-5B73923977BE}">
      <dgm:prSet/>
      <dgm:spPr/>
      <dgm:t>
        <a:bodyPr/>
        <a:lstStyle/>
        <a:p>
          <a:endParaRPr lang="en-US"/>
        </a:p>
      </dgm:t>
    </dgm:pt>
    <dgm:pt modelId="{84AA96B2-ECBE-4030-9434-904D7ED94D5C}">
      <dgm:prSet phldrT="[Text]" custT="1"/>
      <dgm:spPr/>
      <dgm:t>
        <a:bodyPr/>
        <a:lstStyle/>
        <a:p>
          <a:r>
            <a:rPr lang="en-US" sz="1000" b="1" dirty="0" smtClean="0">
              <a:latin typeface="Calibri" pitchFamily="34" charset="0"/>
            </a:rPr>
            <a:t>1997: R&amp;B Falcon</a:t>
          </a:r>
          <a:endParaRPr lang="en-US" sz="1000" b="1" dirty="0">
            <a:latin typeface="Calibri" pitchFamily="34" charset="0"/>
          </a:endParaRPr>
        </a:p>
      </dgm:t>
    </dgm:pt>
    <dgm:pt modelId="{571F5B87-2258-4536-8101-AA28D6413E96}" type="parTrans" cxnId="{CCCF943A-6429-4191-8768-81FA4FDBAF59}">
      <dgm:prSet/>
      <dgm:spPr/>
      <dgm:t>
        <a:bodyPr/>
        <a:lstStyle/>
        <a:p>
          <a:endParaRPr lang="en-US"/>
        </a:p>
      </dgm:t>
    </dgm:pt>
    <dgm:pt modelId="{21C4252E-5A28-4819-89A3-0CA8B85FCE65}" type="sibTrans" cxnId="{CCCF943A-6429-4191-8768-81FA4FDBAF59}">
      <dgm:prSet/>
      <dgm:spPr/>
      <dgm:t>
        <a:bodyPr/>
        <a:lstStyle/>
        <a:p>
          <a:endParaRPr lang="en-US"/>
        </a:p>
      </dgm:t>
    </dgm:pt>
    <dgm:pt modelId="{BFB4455E-971B-48E7-8D11-DE4A1DDF8365}">
      <dgm:prSet phldrT="[Text]" custT="1"/>
      <dgm:spPr/>
      <dgm:t>
        <a:bodyPr/>
        <a:lstStyle/>
        <a:p>
          <a:r>
            <a:rPr lang="en-US" sz="1000" b="1" dirty="0" smtClean="0">
              <a:latin typeface="Calibri" pitchFamily="34" charset="0"/>
            </a:rPr>
            <a:t>1996: Transocean Offshore</a:t>
          </a:r>
          <a:endParaRPr lang="en-US" sz="1000" b="1" dirty="0">
            <a:latin typeface="Calibri" pitchFamily="34" charset="0"/>
          </a:endParaRPr>
        </a:p>
      </dgm:t>
    </dgm:pt>
    <dgm:pt modelId="{55FFEB13-F2FC-46A9-8A02-120E91EE7F65}" type="parTrans" cxnId="{7030CCBA-2CE1-4ECA-B374-A49EFC0997C8}">
      <dgm:prSet/>
      <dgm:spPr/>
      <dgm:t>
        <a:bodyPr/>
        <a:lstStyle/>
        <a:p>
          <a:endParaRPr lang="en-US"/>
        </a:p>
      </dgm:t>
    </dgm:pt>
    <dgm:pt modelId="{883385A3-FC33-4A23-9CF1-2CF3B390EE1D}" type="sibTrans" cxnId="{7030CCBA-2CE1-4ECA-B374-A49EFC0997C8}">
      <dgm:prSet/>
      <dgm:spPr/>
      <dgm:t>
        <a:bodyPr/>
        <a:lstStyle/>
        <a:p>
          <a:endParaRPr lang="en-US"/>
        </a:p>
      </dgm:t>
    </dgm:pt>
    <dgm:pt modelId="{377EBB05-04AD-43A7-AD74-0DA505F06140}">
      <dgm:prSet phldrT="[Text]" custT="1"/>
      <dgm:spPr/>
      <dgm:t>
        <a:bodyPr/>
        <a:lstStyle/>
        <a:p>
          <a:r>
            <a:rPr lang="en-US" sz="1000" b="1" dirty="0" smtClean="0">
              <a:latin typeface="Calibri" pitchFamily="34" charset="0"/>
            </a:rPr>
            <a:t>1985: </a:t>
          </a:r>
          <a:r>
            <a:rPr lang="en-US" sz="1000" b="1" dirty="0" err="1" smtClean="0">
              <a:latin typeface="Calibri" pitchFamily="34" charset="0"/>
            </a:rPr>
            <a:t>Sedco</a:t>
          </a:r>
          <a:r>
            <a:rPr lang="en-US" sz="1000" b="1" dirty="0" smtClean="0">
              <a:latin typeface="Calibri" pitchFamily="34" charset="0"/>
            </a:rPr>
            <a:t> </a:t>
          </a:r>
          <a:r>
            <a:rPr lang="en-US" sz="1000" b="1" dirty="0" err="1" smtClean="0">
              <a:latin typeface="Calibri" pitchFamily="34" charset="0"/>
            </a:rPr>
            <a:t>Forex</a:t>
          </a:r>
          <a:r>
            <a:rPr lang="en-US" sz="1000" b="1" dirty="0" smtClean="0">
              <a:latin typeface="Calibri" pitchFamily="34" charset="0"/>
            </a:rPr>
            <a:t> by </a:t>
          </a:r>
          <a:r>
            <a:rPr lang="en-GB" sz="1000" b="1" dirty="0" smtClean="0">
              <a:latin typeface="Calibri" pitchFamily="34" charset="0"/>
            </a:rPr>
            <a:t>Schlumberger</a:t>
          </a:r>
          <a:endParaRPr lang="en-US" sz="1000" b="1" dirty="0">
            <a:latin typeface="Calibri" pitchFamily="34" charset="0"/>
          </a:endParaRPr>
        </a:p>
      </dgm:t>
    </dgm:pt>
    <dgm:pt modelId="{EEAC1F5B-2054-453B-B294-382BF3861459}" type="parTrans" cxnId="{2848C080-6F05-4B00-95CA-EE6226BEC258}">
      <dgm:prSet/>
      <dgm:spPr/>
      <dgm:t>
        <a:bodyPr/>
        <a:lstStyle/>
        <a:p>
          <a:endParaRPr lang="en-US"/>
        </a:p>
      </dgm:t>
    </dgm:pt>
    <dgm:pt modelId="{65864F42-31F7-4A0E-AC0F-307AE369F94E}" type="sibTrans" cxnId="{2848C080-6F05-4B00-95CA-EE6226BEC258}">
      <dgm:prSet/>
      <dgm:spPr/>
      <dgm:t>
        <a:bodyPr/>
        <a:lstStyle/>
        <a:p>
          <a:endParaRPr lang="en-US"/>
        </a:p>
      </dgm:t>
    </dgm:pt>
    <dgm:pt modelId="{1B3B1485-100C-4993-B7C7-DFEF87FAB8AF}">
      <dgm:prSet phldrT="[Text]" custT="1"/>
      <dgm:spPr/>
      <dgm:t>
        <a:bodyPr/>
        <a:lstStyle/>
        <a:p>
          <a:r>
            <a:rPr lang="en-US" sz="1000" b="1" dirty="0" smtClean="0">
              <a:latin typeface="Calibri" pitchFamily="34" charset="0"/>
            </a:rPr>
            <a:t>1947: </a:t>
          </a:r>
          <a:r>
            <a:rPr lang="en-US" sz="1000" b="1" dirty="0" err="1" smtClean="0">
              <a:latin typeface="Calibri" pitchFamily="34" charset="0"/>
            </a:rPr>
            <a:t>Sedco</a:t>
          </a:r>
          <a:endParaRPr lang="en-US" sz="1000" b="1" dirty="0">
            <a:latin typeface="Calibri" pitchFamily="34" charset="0"/>
          </a:endParaRPr>
        </a:p>
      </dgm:t>
    </dgm:pt>
    <dgm:pt modelId="{C23D8BC2-CD33-4967-B3A3-CD3EB6C8DC7F}" type="parTrans" cxnId="{C3B8F60B-63D3-4447-9B2B-E249FB12D044}">
      <dgm:prSet>
        <dgm:style>
          <a:lnRef idx="2">
            <a:schemeClr val="accent2"/>
          </a:lnRef>
          <a:fillRef idx="0">
            <a:schemeClr val="accent2"/>
          </a:fillRef>
          <a:effectRef idx="1">
            <a:schemeClr val="accent2"/>
          </a:effectRef>
          <a:fontRef idx="minor">
            <a:schemeClr val="tx1"/>
          </a:fontRef>
        </dgm:style>
      </dgm:prSet>
      <dgm:spPr/>
      <dgm:t>
        <a:bodyPr/>
        <a:lstStyle/>
        <a:p>
          <a:endParaRPr lang="en-US"/>
        </a:p>
      </dgm:t>
    </dgm:pt>
    <dgm:pt modelId="{481EE417-48DE-4BE5-AAF7-5C2959C98919}" type="sibTrans" cxnId="{C3B8F60B-63D3-4447-9B2B-E249FB12D044}">
      <dgm:prSet/>
      <dgm:spPr/>
      <dgm:t>
        <a:bodyPr/>
        <a:lstStyle/>
        <a:p>
          <a:endParaRPr lang="en-US"/>
        </a:p>
      </dgm:t>
    </dgm:pt>
    <dgm:pt modelId="{9006B6D9-1816-4DB1-B3D3-60DACFA433F6}">
      <dgm:prSet phldrT="[Text]" custT="1"/>
      <dgm:spPr/>
      <dgm:t>
        <a:bodyPr/>
        <a:lstStyle/>
        <a:p>
          <a:r>
            <a:rPr lang="en-US" sz="1000" b="1" dirty="0" smtClean="0">
              <a:latin typeface="Calibri" pitchFamily="34" charset="0"/>
            </a:rPr>
            <a:t>1971: </a:t>
          </a:r>
          <a:r>
            <a:rPr lang="en-US" sz="1000" b="1" dirty="0" err="1" smtClean="0">
              <a:latin typeface="Calibri" pitchFamily="34" charset="0"/>
            </a:rPr>
            <a:t>Forex</a:t>
          </a:r>
          <a:r>
            <a:rPr lang="en-US" sz="1000" b="1" dirty="0" smtClean="0">
              <a:latin typeface="Calibri" pitchFamily="34" charset="0"/>
            </a:rPr>
            <a:t> Neptune by </a:t>
          </a:r>
          <a:r>
            <a:rPr lang="en-GB" sz="1000" b="1" dirty="0" smtClean="0">
              <a:latin typeface="Calibri" pitchFamily="34" charset="0"/>
            </a:rPr>
            <a:t>Schlumberger</a:t>
          </a:r>
          <a:endParaRPr lang="en-US" sz="1000" b="1" dirty="0">
            <a:latin typeface="Calibri" pitchFamily="34" charset="0"/>
          </a:endParaRPr>
        </a:p>
      </dgm:t>
    </dgm:pt>
    <dgm:pt modelId="{CE217FD2-EEF9-4CB7-AA27-5153CCCECF64}" type="parTrans" cxnId="{B4621AFF-67BD-48B8-A968-5C1310EA3C6F}">
      <dgm:prSet>
        <dgm:style>
          <a:lnRef idx="2">
            <a:schemeClr val="accent2"/>
          </a:lnRef>
          <a:fillRef idx="0">
            <a:schemeClr val="accent2"/>
          </a:fillRef>
          <a:effectRef idx="1">
            <a:schemeClr val="accent2"/>
          </a:effectRef>
          <a:fontRef idx="minor">
            <a:schemeClr val="tx1"/>
          </a:fontRef>
        </dgm:style>
      </dgm:prSet>
      <dgm:spPr/>
      <dgm:t>
        <a:bodyPr/>
        <a:lstStyle/>
        <a:p>
          <a:endParaRPr lang="en-US"/>
        </a:p>
      </dgm:t>
    </dgm:pt>
    <dgm:pt modelId="{D93A754E-B3E9-474F-96FA-2D27D65EB8C7}" type="sibTrans" cxnId="{B4621AFF-67BD-48B8-A968-5C1310EA3C6F}">
      <dgm:prSet/>
      <dgm:spPr/>
      <dgm:t>
        <a:bodyPr/>
        <a:lstStyle/>
        <a:p>
          <a:endParaRPr lang="en-US"/>
        </a:p>
      </dgm:t>
    </dgm:pt>
    <dgm:pt modelId="{C2CE70B8-3F76-4001-A237-83B3F4A9E98B}">
      <dgm:prSet phldrT="[Text]" custT="1"/>
      <dgm:spPr/>
      <dgm:t>
        <a:bodyPr/>
        <a:lstStyle/>
        <a:p>
          <a:r>
            <a:rPr lang="en-US" sz="1000" b="1" dirty="0" smtClean="0">
              <a:latin typeface="Calibri" pitchFamily="34" charset="0"/>
            </a:rPr>
            <a:t>Transocean ASA</a:t>
          </a:r>
          <a:endParaRPr lang="en-US" sz="1000" b="1" dirty="0">
            <a:latin typeface="Calibri" pitchFamily="34" charset="0"/>
          </a:endParaRPr>
        </a:p>
      </dgm:t>
    </dgm:pt>
    <dgm:pt modelId="{B0CFD59B-4D64-4826-9207-27B3F0228F0A}" type="parTrans" cxnId="{B6BDC235-7C32-401B-AD59-21B6636FB4FD}">
      <dgm:prSet>
        <dgm:style>
          <a:lnRef idx="2">
            <a:schemeClr val="accent2"/>
          </a:lnRef>
          <a:fillRef idx="0">
            <a:schemeClr val="accent2"/>
          </a:fillRef>
          <a:effectRef idx="1">
            <a:schemeClr val="accent2"/>
          </a:effectRef>
          <a:fontRef idx="minor">
            <a:schemeClr val="tx1"/>
          </a:fontRef>
        </dgm:style>
      </dgm:prSet>
      <dgm:spPr/>
      <dgm:t>
        <a:bodyPr/>
        <a:lstStyle/>
        <a:p>
          <a:endParaRPr lang="en-US"/>
        </a:p>
      </dgm:t>
    </dgm:pt>
    <dgm:pt modelId="{45640CC8-30C9-47E5-AA34-423773E4C5EA}" type="sibTrans" cxnId="{B6BDC235-7C32-401B-AD59-21B6636FB4FD}">
      <dgm:prSet/>
      <dgm:spPr/>
      <dgm:t>
        <a:bodyPr/>
        <a:lstStyle/>
        <a:p>
          <a:endParaRPr lang="en-US"/>
        </a:p>
      </dgm:t>
    </dgm:pt>
    <dgm:pt modelId="{39276740-50E4-4272-9C4C-33FC28B87F63}">
      <dgm:prSet phldrT="[Text]" custT="1"/>
      <dgm:spPr/>
      <dgm:t>
        <a:bodyPr/>
        <a:lstStyle/>
        <a:p>
          <a:r>
            <a:rPr lang="en-US" sz="1000" b="1" dirty="0" smtClean="0">
              <a:latin typeface="Calibri" pitchFamily="34" charset="0"/>
            </a:rPr>
            <a:t>1992: SODI</a:t>
          </a:r>
          <a:endParaRPr lang="en-US" sz="1000" b="1" dirty="0">
            <a:latin typeface="Calibri" pitchFamily="34" charset="0"/>
          </a:endParaRPr>
        </a:p>
      </dgm:t>
    </dgm:pt>
    <dgm:pt modelId="{0FA037D3-6D12-4E89-8AEB-11CF572DDE72}" type="parTrans" cxnId="{8905D686-5575-4483-875F-BA584CD02EC0}">
      <dgm:prSet>
        <dgm:style>
          <a:lnRef idx="2">
            <a:schemeClr val="accent2"/>
          </a:lnRef>
          <a:fillRef idx="0">
            <a:schemeClr val="accent2"/>
          </a:fillRef>
          <a:effectRef idx="1">
            <a:schemeClr val="accent2"/>
          </a:effectRef>
          <a:fontRef idx="minor">
            <a:schemeClr val="tx1"/>
          </a:fontRef>
        </dgm:style>
      </dgm:prSet>
      <dgm:spPr/>
      <dgm:t>
        <a:bodyPr/>
        <a:lstStyle/>
        <a:p>
          <a:endParaRPr lang="en-US"/>
        </a:p>
      </dgm:t>
    </dgm:pt>
    <dgm:pt modelId="{48B32FFF-8C15-47C1-8123-E9BFEBE951C7}" type="sibTrans" cxnId="{8905D686-5575-4483-875F-BA584CD02EC0}">
      <dgm:prSet/>
      <dgm:spPr/>
      <dgm:t>
        <a:bodyPr/>
        <a:lstStyle/>
        <a:p>
          <a:endParaRPr lang="en-US"/>
        </a:p>
      </dgm:t>
    </dgm:pt>
    <dgm:pt modelId="{A7710AB3-E239-44F6-BFCB-96AB5FD0CE1D}">
      <dgm:prSet phldrT="[Text]" custT="1"/>
      <dgm:spPr/>
      <dgm:t>
        <a:bodyPr/>
        <a:lstStyle/>
        <a:p>
          <a:r>
            <a:rPr lang="en-US" sz="1000" b="1" dirty="0" smtClean="0">
              <a:latin typeface="Calibri" pitchFamily="34" charset="0"/>
            </a:rPr>
            <a:t>1953: Offshore Company</a:t>
          </a:r>
          <a:endParaRPr lang="en-US" sz="1000" b="1" dirty="0">
            <a:latin typeface="Calibri" pitchFamily="34" charset="0"/>
          </a:endParaRPr>
        </a:p>
      </dgm:t>
    </dgm:pt>
    <dgm:pt modelId="{73EB642B-B0EC-4F50-9020-38A464E7D010}" type="parTrans" cxnId="{F72DC97A-359A-4A0B-9FC5-4D739CCCE512}">
      <dgm:prSet>
        <dgm:style>
          <a:lnRef idx="2">
            <a:schemeClr val="accent1"/>
          </a:lnRef>
          <a:fillRef idx="0">
            <a:schemeClr val="accent1"/>
          </a:fillRef>
          <a:effectRef idx="1">
            <a:schemeClr val="accent1"/>
          </a:effectRef>
          <a:fontRef idx="minor">
            <a:schemeClr val="tx1"/>
          </a:fontRef>
        </dgm:style>
      </dgm:prSet>
      <dgm:spPr/>
      <dgm:t>
        <a:bodyPr/>
        <a:lstStyle/>
        <a:p>
          <a:endParaRPr lang="en-US"/>
        </a:p>
      </dgm:t>
    </dgm:pt>
    <dgm:pt modelId="{A7107A9D-0147-4623-AC61-8010DE3997CB}" type="sibTrans" cxnId="{F72DC97A-359A-4A0B-9FC5-4D739CCCE512}">
      <dgm:prSet/>
      <dgm:spPr/>
      <dgm:t>
        <a:bodyPr/>
        <a:lstStyle/>
        <a:p>
          <a:endParaRPr lang="en-US"/>
        </a:p>
      </dgm:t>
    </dgm:pt>
    <dgm:pt modelId="{CCFFE844-F7A6-442D-BDF2-2124B528EBE5}">
      <dgm:prSet phldrT="[Text]" custT="1"/>
      <dgm:spPr/>
      <dgm:t>
        <a:bodyPr/>
        <a:lstStyle/>
        <a:p>
          <a:r>
            <a:rPr lang="en-US" sz="1000" b="1" dirty="0" smtClean="0">
              <a:latin typeface="Calibri" pitchFamily="34" charset="0"/>
            </a:rPr>
            <a:t>International Drilling</a:t>
          </a:r>
          <a:endParaRPr lang="en-US" sz="1000" b="1" dirty="0">
            <a:latin typeface="Calibri" pitchFamily="34" charset="0"/>
          </a:endParaRPr>
        </a:p>
      </dgm:t>
    </dgm:pt>
    <dgm:pt modelId="{56BC43E9-A25B-4E83-9A39-D62A61251783}" type="parTrans" cxnId="{1C67AA05-7199-49B4-9A6F-3B464188E94C}">
      <dgm:prSet>
        <dgm:style>
          <a:lnRef idx="2">
            <a:schemeClr val="accent1"/>
          </a:lnRef>
          <a:fillRef idx="0">
            <a:schemeClr val="accent1"/>
          </a:fillRef>
          <a:effectRef idx="1">
            <a:schemeClr val="accent1"/>
          </a:effectRef>
          <a:fontRef idx="minor">
            <a:schemeClr val="tx1"/>
          </a:fontRef>
        </dgm:style>
      </dgm:prSet>
      <dgm:spPr/>
      <dgm:t>
        <a:bodyPr/>
        <a:lstStyle/>
        <a:p>
          <a:endParaRPr lang="en-US"/>
        </a:p>
      </dgm:t>
    </dgm:pt>
    <dgm:pt modelId="{0E171808-A11D-4E83-A19F-5CCC0DB88A0F}" type="sibTrans" cxnId="{1C67AA05-7199-49B4-9A6F-3B464188E94C}">
      <dgm:prSet/>
      <dgm:spPr/>
      <dgm:t>
        <a:bodyPr/>
        <a:lstStyle/>
        <a:p>
          <a:endParaRPr lang="en-US"/>
        </a:p>
      </dgm:t>
    </dgm:pt>
    <dgm:pt modelId="{0EBE12F3-8C75-4F98-B3F3-759BE51E039A}">
      <dgm:prSet phldrT="[Text]" custT="1"/>
      <dgm:spPr/>
      <dgm:t>
        <a:bodyPr/>
        <a:lstStyle/>
        <a:p>
          <a:r>
            <a:rPr lang="en-US" sz="1000" b="1" dirty="0" smtClean="0">
              <a:latin typeface="Calibri" pitchFamily="34" charset="0"/>
            </a:rPr>
            <a:t>1950: Southern Productions</a:t>
          </a:r>
          <a:endParaRPr lang="en-US" sz="1000" b="1" dirty="0">
            <a:latin typeface="Calibri" pitchFamily="34" charset="0"/>
          </a:endParaRPr>
        </a:p>
      </dgm:t>
    </dgm:pt>
    <dgm:pt modelId="{993643B3-07C8-4ABF-A887-1A62314BBB46}" type="parTrans" cxnId="{D6006278-CF52-4A94-BE2A-02466F49D22C}">
      <dgm:prSet>
        <dgm:style>
          <a:lnRef idx="2">
            <a:schemeClr val="accent3"/>
          </a:lnRef>
          <a:fillRef idx="0">
            <a:schemeClr val="accent3"/>
          </a:fillRef>
          <a:effectRef idx="1">
            <a:schemeClr val="accent3"/>
          </a:effectRef>
          <a:fontRef idx="minor">
            <a:schemeClr val="tx1"/>
          </a:fontRef>
        </dgm:style>
      </dgm:prSet>
      <dgm:spPr/>
      <dgm:t>
        <a:bodyPr/>
        <a:lstStyle/>
        <a:p>
          <a:endParaRPr lang="en-US"/>
        </a:p>
      </dgm:t>
    </dgm:pt>
    <dgm:pt modelId="{5B3FFFC7-8C50-401B-884F-E793C6830150}" type="sibTrans" cxnId="{D6006278-CF52-4A94-BE2A-02466F49D22C}">
      <dgm:prSet/>
      <dgm:spPr/>
      <dgm:t>
        <a:bodyPr/>
        <a:lstStyle/>
        <a:p>
          <a:endParaRPr lang="en-US"/>
        </a:p>
      </dgm:t>
    </dgm:pt>
    <dgm:pt modelId="{457A5C44-C5BE-4A07-9E91-835531447F8B}">
      <dgm:prSet custT="1"/>
      <dgm:spPr/>
      <dgm:t>
        <a:bodyPr/>
        <a:lstStyle/>
        <a:p>
          <a:r>
            <a:rPr lang="en-US" sz="1000" b="1" dirty="0" smtClean="0">
              <a:latin typeface="Calibri" pitchFamily="34" charset="0"/>
            </a:rPr>
            <a:t>1919: </a:t>
          </a:r>
          <a:r>
            <a:rPr lang="en-US" sz="1000" b="1" dirty="0" err="1" smtClean="0">
              <a:latin typeface="Calibri" pitchFamily="34" charset="0"/>
            </a:rPr>
            <a:t>Danciger</a:t>
          </a:r>
          <a:endParaRPr lang="en-US" sz="1000" b="1" dirty="0">
            <a:latin typeface="Calibri" pitchFamily="34" charset="0"/>
          </a:endParaRPr>
        </a:p>
      </dgm:t>
    </dgm:pt>
    <dgm:pt modelId="{B4472B02-22E6-49D5-96CC-7E4134734B09}" type="parTrans" cxnId="{31F52B5A-9C3C-42A9-ABB9-CF8D5C814F62}">
      <dgm:prSet/>
      <dgm:spPr/>
      <dgm:t>
        <a:bodyPr/>
        <a:lstStyle/>
        <a:p>
          <a:endParaRPr lang="en-US"/>
        </a:p>
      </dgm:t>
    </dgm:pt>
    <dgm:pt modelId="{51AA837B-221B-4DDC-AAF7-677E900AC81C}" type="sibTrans" cxnId="{31F52B5A-9C3C-42A9-ABB9-CF8D5C814F62}">
      <dgm:prSet/>
      <dgm:spPr/>
      <dgm:t>
        <a:bodyPr/>
        <a:lstStyle/>
        <a:p>
          <a:endParaRPr lang="en-US"/>
        </a:p>
      </dgm:t>
    </dgm:pt>
    <dgm:pt modelId="{39A4B94A-AAB8-4C54-8B30-4469580682DD}">
      <dgm:prSet phldrT="[Text]" custT="1"/>
      <dgm:spPr/>
      <dgm:t>
        <a:bodyPr/>
        <a:lstStyle/>
        <a:p>
          <a:r>
            <a:rPr lang="en-US" sz="1000" b="1" dirty="0" smtClean="0">
              <a:latin typeface="Calibri" pitchFamily="34" charset="0"/>
            </a:rPr>
            <a:t>1963: Offshore Company</a:t>
          </a:r>
          <a:endParaRPr lang="en-US" sz="1000" b="1" dirty="0">
            <a:latin typeface="Calibri" pitchFamily="34" charset="0"/>
          </a:endParaRPr>
        </a:p>
      </dgm:t>
    </dgm:pt>
    <dgm:pt modelId="{A3B00991-2BF1-4A06-AC19-2E6D12EEA748}" type="parTrans" cxnId="{C4ED6332-33D5-4DFD-B28C-9AEAF75A2E19}">
      <dgm:prSet/>
      <dgm:spPr/>
      <dgm:t>
        <a:bodyPr/>
        <a:lstStyle/>
        <a:p>
          <a:endParaRPr lang="en-GB"/>
        </a:p>
      </dgm:t>
    </dgm:pt>
    <dgm:pt modelId="{E3A9D51F-1C2B-4806-95AC-4F14BE8B43D9}" type="sibTrans" cxnId="{C4ED6332-33D5-4DFD-B28C-9AEAF75A2E19}">
      <dgm:prSet/>
      <dgm:spPr/>
      <dgm:t>
        <a:bodyPr/>
        <a:lstStyle/>
        <a:p>
          <a:endParaRPr lang="en-GB"/>
        </a:p>
      </dgm:t>
    </dgm:pt>
    <dgm:pt modelId="{F72D1A07-61BC-4A4E-B2E4-43213EBC4EA4}">
      <dgm:prSet phldrT="[Text]" custT="1"/>
      <dgm:spPr/>
      <dgm:t>
        <a:bodyPr/>
        <a:lstStyle/>
        <a:p>
          <a:r>
            <a:rPr lang="en-US" sz="1000" b="1" dirty="0" smtClean="0">
              <a:latin typeface="Calibri" pitchFamily="34" charset="0"/>
            </a:rPr>
            <a:t>1942: </a:t>
          </a:r>
          <a:r>
            <a:rPr lang="en-US" sz="1000" b="1" dirty="0" err="1" smtClean="0">
              <a:latin typeface="Calibri" pitchFamily="34" charset="0"/>
            </a:rPr>
            <a:t>Forex</a:t>
          </a:r>
          <a:endParaRPr lang="en-US" sz="1000" b="1" dirty="0">
            <a:latin typeface="Calibri" pitchFamily="34" charset="0"/>
          </a:endParaRPr>
        </a:p>
      </dgm:t>
    </dgm:pt>
    <dgm:pt modelId="{5A891C44-451F-4BEA-B8F4-28564E50AE53}" type="parTrans" cxnId="{42BE1A65-CFD7-4C2B-A5B0-25C51B314AAB}">
      <dgm:prSet/>
      <dgm:spPr/>
      <dgm:t>
        <a:bodyPr/>
        <a:lstStyle/>
        <a:p>
          <a:endParaRPr lang="en-GB"/>
        </a:p>
      </dgm:t>
    </dgm:pt>
    <dgm:pt modelId="{E093DA85-EBC2-4E63-BE75-71A5AA8087A6}" type="sibTrans" cxnId="{42BE1A65-CFD7-4C2B-A5B0-25C51B314AAB}">
      <dgm:prSet/>
      <dgm:spPr/>
      <dgm:t>
        <a:bodyPr/>
        <a:lstStyle/>
        <a:p>
          <a:endParaRPr lang="en-GB"/>
        </a:p>
      </dgm:t>
    </dgm:pt>
    <dgm:pt modelId="{CBA977A9-C92B-4DE1-9565-F1FBD6A8D9D9}">
      <dgm:prSet phldrT="[Text]" custT="1"/>
      <dgm:spPr/>
      <dgm:t>
        <a:bodyPr/>
        <a:lstStyle/>
        <a:p>
          <a:r>
            <a:rPr lang="en-US" sz="1000" b="1" dirty="0" smtClean="0">
              <a:latin typeface="Calibri" pitchFamily="34" charset="0"/>
            </a:rPr>
            <a:t>1962: Neptune Offshore</a:t>
          </a:r>
          <a:endParaRPr lang="en-US" sz="1000" b="1" dirty="0">
            <a:latin typeface="Calibri" pitchFamily="34" charset="0"/>
          </a:endParaRPr>
        </a:p>
      </dgm:t>
    </dgm:pt>
    <dgm:pt modelId="{38E6AF27-8574-424E-A41B-F367654BF232}" type="parTrans" cxnId="{1A83F8D1-68D9-409A-9A67-07B0F70B0F85}">
      <dgm:prSet/>
      <dgm:spPr/>
      <dgm:t>
        <a:bodyPr/>
        <a:lstStyle/>
        <a:p>
          <a:endParaRPr lang="en-GB"/>
        </a:p>
      </dgm:t>
    </dgm:pt>
    <dgm:pt modelId="{06A51CA6-C573-4ACE-BAB4-DB1AE346C7CC}" type="sibTrans" cxnId="{1A83F8D1-68D9-409A-9A67-07B0F70B0F85}">
      <dgm:prSet/>
      <dgm:spPr/>
      <dgm:t>
        <a:bodyPr/>
        <a:lstStyle/>
        <a:p>
          <a:endParaRPr lang="en-GB"/>
        </a:p>
      </dgm:t>
    </dgm:pt>
    <dgm:pt modelId="{85FBED08-1E3B-4278-99C1-B6F71F6D6843}" type="pres">
      <dgm:prSet presAssocID="{E53962D0-0144-4EDF-B6D6-8D0D08F87755}" presName="hierChild1" presStyleCnt="0">
        <dgm:presLayoutVars>
          <dgm:chPref val="1"/>
          <dgm:dir/>
          <dgm:animOne val="branch"/>
          <dgm:animLvl val="lvl"/>
          <dgm:resizeHandles/>
        </dgm:presLayoutVars>
      </dgm:prSet>
      <dgm:spPr/>
      <dgm:t>
        <a:bodyPr/>
        <a:lstStyle/>
        <a:p>
          <a:endParaRPr lang="en-US"/>
        </a:p>
      </dgm:t>
    </dgm:pt>
    <dgm:pt modelId="{0022442F-2518-4B41-AE85-B7DCDCB91B34}" type="pres">
      <dgm:prSet presAssocID="{DE0403D9-1DD9-49E1-963B-DFD42CE78E3A}" presName="hierRoot1" presStyleCnt="0"/>
      <dgm:spPr/>
      <dgm:t>
        <a:bodyPr/>
        <a:lstStyle/>
        <a:p>
          <a:endParaRPr lang="en-US"/>
        </a:p>
      </dgm:t>
    </dgm:pt>
    <dgm:pt modelId="{44D91270-B0C5-403F-BA20-5EFD68FFD492}" type="pres">
      <dgm:prSet presAssocID="{DE0403D9-1DD9-49E1-963B-DFD42CE78E3A}" presName="composite" presStyleCnt="0"/>
      <dgm:spPr/>
      <dgm:t>
        <a:bodyPr/>
        <a:lstStyle/>
        <a:p>
          <a:endParaRPr lang="en-US"/>
        </a:p>
      </dgm:t>
    </dgm:pt>
    <dgm:pt modelId="{253F882D-47A2-40E9-B187-3C111F7E7053}" type="pres">
      <dgm:prSet presAssocID="{DE0403D9-1DD9-49E1-963B-DFD42CE78E3A}" presName="background" presStyleLbl="node0" presStyleIdx="0" presStyleCnt="1"/>
      <dgm:spPr/>
      <dgm:t>
        <a:bodyPr/>
        <a:lstStyle/>
        <a:p>
          <a:endParaRPr lang="en-US"/>
        </a:p>
      </dgm:t>
    </dgm:pt>
    <dgm:pt modelId="{9CC70F10-487B-4348-AC9A-D82AF01A85AE}" type="pres">
      <dgm:prSet presAssocID="{DE0403D9-1DD9-49E1-963B-DFD42CE78E3A}" presName="text" presStyleLbl="fgAcc0" presStyleIdx="0" presStyleCnt="1" custScaleX="112998">
        <dgm:presLayoutVars>
          <dgm:chPref val="3"/>
        </dgm:presLayoutVars>
      </dgm:prSet>
      <dgm:spPr/>
      <dgm:t>
        <a:bodyPr/>
        <a:lstStyle/>
        <a:p>
          <a:endParaRPr lang="en-US"/>
        </a:p>
      </dgm:t>
    </dgm:pt>
    <dgm:pt modelId="{4C9B9DCE-D069-4A49-9426-5E575035DECE}" type="pres">
      <dgm:prSet presAssocID="{DE0403D9-1DD9-49E1-963B-DFD42CE78E3A}" presName="hierChild2" presStyleCnt="0"/>
      <dgm:spPr/>
      <dgm:t>
        <a:bodyPr/>
        <a:lstStyle/>
        <a:p>
          <a:endParaRPr lang="en-US"/>
        </a:p>
      </dgm:t>
    </dgm:pt>
    <dgm:pt modelId="{87A2D2A2-0842-4AC2-9B1B-054558FB0DCC}" type="pres">
      <dgm:prSet presAssocID="{EDA09B90-F00E-411C-8962-866247C9A94C}" presName="Name10" presStyleLbl="parChTrans1D2" presStyleIdx="0" presStyleCnt="2"/>
      <dgm:spPr/>
      <dgm:t>
        <a:bodyPr/>
        <a:lstStyle/>
        <a:p>
          <a:endParaRPr lang="en-US"/>
        </a:p>
      </dgm:t>
    </dgm:pt>
    <dgm:pt modelId="{CBC420B2-4B41-4E0A-B554-CA57876D4A38}" type="pres">
      <dgm:prSet presAssocID="{E881BD6C-5618-4751-B401-D51C2DB76869}" presName="hierRoot2" presStyleCnt="0"/>
      <dgm:spPr/>
      <dgm:t>
        <a:bodyPr/>
        <a:lstStyle/>
        <a:p>
          <a:endParaRPr lang="en-US"/>
        </a:p>
      </dgm:t>
    </dgm:pt>
    <dgm:pt modelId="{62F1BA45-FA2E-4C70-86E0-908A789093FE}" type="pres">
      <dgm:prSet presAssocID="{E881BD6C-5618-4751-B401-D51C2DB76869}" presName="composite2" presStyleCnt="0"/>
      <dgm:spPr/>
      <dgm:t>
        <a:bodyPr/>
        <a:lstStyle/>
        <a:p>
          <a:endParaRPr lang="en-US"/>
        </a:p>
      </dgm:t>
    </dgm:pt>
    <dgm:pt modelId="{654E716E-2F47-47A8-8ADD-C6DBF2861632}" type="pres">
      <dgm:prSet presAssocID="{E881BD6C-5618-4751-B401-D51C2DB76869}" presName="background2" presStyleLbl="node2" presStyleIdx="0" presStyleCnt="2"/>
      <dgm:spPr/>
      <dgm:t>
        <a:bodyPr/>
        <a:lstStyle/>
        <a:p>
          <a:endParaRPr lang="en-US"/>
        </a:p>
      </dgm:t>
    </dgm:pt>
    <dgm:pt modelId="{76F7D629-C537-4279-ABE7-CF8936C5E363}" type="pres">
      <dgm:prSet presAssocID="{E881BD6C-5618-4751-B401-D51C2DB76869}" presName="text2" presStyleLbl="fgAcc2" presStyleIdx="0" presStyleCnt="2" custLinFactX="-95209" custLinFactNeighborX="-100000" custLinFactNeighborY="1610">
        <dgm:presLayoutVars>
          <dgm:chPref val="3"/>
        </dgm:presLayoutVars>
      </dgm:prSet>
      <dgm:spPr/>
      <dgm:t>
        <a:bodyPr/>
        <a:lstStyle/>
        <a:p>
          <a:endParaRPr lang="en-US"/>
        </a:p>
      </dgm:t>
    </dgm:pt>
    <dgm:pt modelId="{F69B8A75-5EE0-4CB7-A6C1-9544A5296FA9}" type="pres">
      <dgm:prSet presAssocID="{E881BD6C-5618-4751-B401-D51C2DB76869}" presName="hierChild3" presStyleCnt="0"/>
      <dgm:spPr/>
      <dgm:t>
        <a:bodyPr/>
        <a:lstStyle/>
        <a:p>
          <a:endParaRPr lang="en-US"/>
        </a:p>
      </dgm:t>
    </dgm:pt>
    <dgm:pt modelId="{A6D80C12-4FEE-4B00-BAA7-2EF260EC8FF0}" type="pres">
      <dgm:prSet presAssocID="{3339165E-736E-4EB6-9C81-424B586171FD}" presName="Name17" presStyleLbl="parChTrans1D3" presStyleIdx="0" presStyleCnt="4"/>
      <dgm:spPr/>
      <dgm:t>
        <a:bodyPr/>
        <a:lstStyle/>
        <a:p>
          <a:endParaRPr lang="en-US"/>
        </a:p>
      </dgm:t>
    </dgm:pt>
    <dgm:pt modelId="{2FEDC0D7-BBF6-40D3-9BAD-5233E777D3D6}" type="pres">
      <dgm:prSet presAssocID="{F525936C-5F63-451C-B38B-62C6F17B24C3}" presName="hierRoot3" presStyleCnt="0"/>
      <dgm:spPr/>
      <dgm:t>
        <a:bodyPr/>
        <a:lstStyle/>
        <a:p>
          <a:endParaRPr lang="en-US"/>
        </a:p>
      </dgm:t>
    </dgm:pt>
    <dgm:pt modelId="{721F6805-D90A-4A61-9E62-8B37FED2CE35}" type="pres">
      <dgm:prSet presAssocID="{F525936C-5F63-451C-B38B-62C6F17B24C3}" presName="composite3" presStyleCnt="0"/>
      <dgm:spPr/>
      <dgm:t>
        <a:bodyPr/>
        <a:lstStyle/>
        <a:p>
          <a:endParaRPr lang="en-US"/>
        </a:p>
      </dgm:t>
    </dgm:pt>
    <dgm:pt modelId="{9CD8CC17-2E2D-44C9-96E3-B187B562FA95}" type="pres">
      <dgm:prSet presAssocID="{F525936C-5F63-451C-B38B-62C6F17B24C3}" presName="background3" presStyleLbl="node3" presStyleIdx="0" presStyleCnt="4"/>
      <dgm:spPr/>
      <dgm:t>
        <a:bodyPr/>
        <a:lstStyle/>
        <a:p>
          <a:endParaRPr lang="en-US"/>
        </a:p>
      </dgm:t>
    </dgm:pt>
    <dgm:pt modelId="{A091E1FB-DBE3-4476-9963-A24F0C358666}" type="pres">
      <dgm:prSet presAssocID="{F525936C-5F63-451C-B38B-62C6F17B24C3}" presName="text3" presStyleLbl="fgAcc3" presStyleIdx="0" presStyleCnt="4" custLinFactX="-103022" custLinFactNeighborX="-200000" custLinFactNeighborY="18379">
        <dgm:presLayoutVars>
          <dgm:chPref val="3"/>
        </dgm:presLayoutVars>
      </dgm:prSet>
      <dgm:spPr/>
      <dgm:t>
        <a:bodyPr/>
        <a:lstStyle/>
        <a:p>
          <a:endParaRPr lang="en-US"/>
        </a:p>
      </dgm:t>
    </dgm:pt>
    <dgm:pt modelId="{4D83BFF8-BF97-4576-A38E-A4F8A123A695}" type="pres">
      <dgm:prSet presAssocID="{F525936C-5F63-451C-B38B-62C6F17B24C3}" presName="hierChild4" presStyleCnt="0"/>
      <dgm:spPr/>
      <dgm:t>
        <a:bodyPr/>
        <a:lstStyle/>
        <a:p>
          <a:endParaRPr lang="en-US"/>
        </a:p>
      </dgm:t>
    </dgm:pt>
    <dgm:pt modelId="{D89AFCD0-CD66-49DE-A08E-1520E7AFD74C}" type="pres">
      <dgm:prSet presAssocID="{DC78A1CF-3CFF-4BB6-87E4-7ED724B0FD4C}" presName="Name17" presStyleLbl="parChTrans1D3" presStyleIdx="1" presStyleCnt="4"/>
      <dgm:spPr/>
      <dgm:t>
        <a:bodyPr/>
        <a:lstStyle/>
        <a:p>
          <a:endParaRPr lang="en-US"/>
        </a:p>
      </dgm:t>
    </dgm:pt>
    <dgm:pt modelId="{13809EBC-6692-4620-B54D-9E7BBB89141F}" type="pres">
      <dgm:prSet presAssocID="{8A432025-8F40-4752-8E7F-4D1D2B38EDB2}" presName="hierRoot3" presStyleCnt="0"/>
      <dgm:spPr/>
      <dgm:t>
        <a:bodyPr/>
        <a:lstStyle/>
        <a:p>
          <a:endParaRPr lang="en-US"/>
        </a:p>
      </dgm:t>
    </dgm:pt>
    <dgm:pt modelId="{104EDBC0-C364-49E9-87CA-CF25C12D0709}" type="pres">
      <dgm:prSet presAssocID="{8A432025-8F40-4752-8E7F-4D1D2B38EDB2}" presName="composite3" presStyleCnt="0"/>
      <dgm:spPr/>
      <dgm:t>
        <a:bodyPr/>
        <a:lstStyle/>
        <a:p>
          <a:endParaRPr lang="en-US"/>
        </a:p>
      </dgm:t>
    </dgm:pt>
    <dgm:pt modelId="{F8C3494D-6D28-43F7-A412-BA5419675B10}" type="pres">
      <dgm:prSet presAssocID="{8A432025-8F40-4752-8E7F-4D1D2B38EDB2}" presName="background3" presStyleLbl="node3" presStyleIdx="1" presStyleCnt="4"/>
      <dgm:spPr/>
      <dgm:t>
        <a:bodyPr/>
        <a:lstStyle/>
        <a:p>
          <a:endParaRPr lang="en-US"/>
        </a:p>
      </dgm:t>
    </dgm:pt>
    <dgm:pt modelId="{CA802F0A-ECA0-4916-8AD5-5DE7741355E6}" type="pres">
      <dgm:prSet presAssocID="{8A432025-8F40-4752-8E7F-4D1D2B38EDB2}" presName="text3" presStyleLbl="fgAcc3" presStyleIdx="1" presStyleCnt="4" custLinFactX="-43704" custLinFactNeighborX="-100000" custLinFactNeighborY="18379">
        <dgm:presLayoutVars>
          <dgm:chPref val="3"/>
        </dgm:presLayoutVars>
      </dgm:prSet>
      <dgm:spPr/>
      <dgm:t>
        <a:bodyPr/>
        <a:lstStyle/>
        <a:p>
          <a:endParaRPr lang="en-US"/>
        </a:p>
      </dgm:t>
    </dgm:pt>
    <dgm:pt modelId="{208813B6-1BCD-4959-9671-EF702A3663F8}" type="pres">
      <dgm:prSet presAssocID="{8A432025-8F40-4752-8E7F-4D1D2B38EDB2}" presName="hierChild4" presStyleCnt="0"/>
      <dgm:spPr/>
      <dgm:t>
        <a:bodyPr/>
        <a:lstStyle/>
        <a:p>
          <a:endParaRPr lang="en-US"/>
        </a:p>
      </dgm:t>
    </dgm:pt>
    <dgm:pt modelId="{4A893B48-406B-4FF8-B85A-B73DCD4E9BE0}" type="pres">
      <dgm:prSet presAssocID="{A6316CE4-A16C-4155-8701-1F7C60BA5502}" presName="Name10" presStyleLbl="parChTrans1D2" presStyleIdx="1" presStyleCnt="2"/>
      <dgm:spPr/>
      <dgm:t>
        <a:bodyPr/>
        <a:lstStyle/>
        <a:p>
          <a:endParaRPr lang="en-US"/>
        </a:p>
      </dgm:t>
    </dgm:pt>
    <dgm:pt modelId="{6B8D0B74-67DE-4673-BBB5-9629134F7F32}" type="pres">
      <dgm:prSet presAssocID="{B10500C3-44CE-481A-8728-7E80553BD818}" presName="hierRoot2" presStyleCnt="0"/>
      <dgm:spPr/>
      <dgm:t>
        <a:bodyPr/>
        <a:lstStyle/>
        <a:p>
          <a:endParaRPr lang="en-US"/>
        </a:p>
      </dgm:t>
    </dgm:pt>
    <dgm:pt modelId="{BF8B8336-2EFA-4DE7-B8DB-8DA27BFE5CCE}" type="pres">
      <dgm:prSet presAssocID="{B10500C3-44CE-481A-8728-7E80553BD818}" presName="composite2" presStyleCnt="0"/>
      <dgm:spPr/>
      <dgm:t>
        <a:bodyPr/>
        <a:lstStyle/>
        <a:p>
          <a:endParaRPr lang="en-US"/>
        </a:p>
      </dgm:t>
    </dgm:pt>
    <dgm:pt modelId="{A492B3BE-7876-469D-80AA-B52FDC365058}" type="pres">
      <dgm:prSet presAssocID="{B10500C3-44CE-481A-8728-7E80553BD818}" presName="background2" presStyleLbl="node2" presStyleIdx="1" presStyleCnt="2"/>
      <dgm:spPr/>
      <dgm:t>
        <a:bodyPr/>
        <a:lstStyle/>
        <a:p>
          <a:endParaRPr lang="en-US"/>
        </a:p>
      </dgm:t>
    </dgm:pt>
    <dgm:pt modelId="{201A7A4D-DEA1-4BF6-8EC5-81A8223444D2}" type="pres">
      <dgm:prSet presAssocID="{B10500C3-44CE-481A-8728-7E80553BD818}" presName="text2" presStyleLbl="fgAcc2" presStyleIdx="1" presStyleCnt="2" custScaleX="144551" custLinFactX="100000" custLinFactNeighborX="117276" custLinFactNeighborY="1610">
        <dgm:presLayoutVars>
          <dgm:chPref val="3"/>
        </dgm:presLayoutVars>
      </dgm:prSet>
      <dgm:spPr/>
      <dgm:t>
        <a:bodyPr/>
        <a:lstStyle/>
        <a:p>
          <a:endParaRPr lang="en-US"/>
        </a:p>
      </dgm:t>
    </dgm:pt>
    <dgm:pt modelId="{1BB6BEA6-BBC4-4F9D-A57C-E6B6D5F64F5D}" type="pres">
      <dgm:prSet presAssocID="{B10500C3-44CE-481A-8728-7E80553BD818}" presName="hierChild3" presStyleCnt="0"/>
      <dgm:spPr/>
      <dgm:t>
        <a:bodyPr/>
        <a:lstStyle/>
        <a:p>
          <a:endParaRPr lang="en-US"/>
        </a:p>
      </dgm:t>
    </dgm:pt>
    <dgm:pt modelId="{7A15F890-733D-41C8-A7BA-FAF83F76B090}" type="pres">
      <dgm:prSet presAssocID="{A17D4FD2-BFE8-4892-8F0B-15388D2F08A5}" presName="Name17" presStyleLbl="parChTrans1D3" presStyleIdx="2" presStyleCnt="4"/>
      <dgm:spPr/>
      <dgm:t>
        <a:bodyPr/>
        <a:lstStyle/>
        <a:p>
          <a:endParaRPr lang="en-US"/>
        </a:p>
      </dgm:t>
    </dgm:pt>
    <dgm:pt modelId="{E4712213-34D6-4AE7-8BF6-E0C402CF183C}" type="pres">
      <dgm:prSet presAssocID="{A2A9A62D-3BA5-4B6B-A32E-E054A9EFF477}" presName="hierRoot3" presStyleCnt="0"/>
      <dgm:spPr/>
      <dgm:t>
        <a:bodyPr/>
        <a:lstStyle/>
        <a:p>
          <a:endParaRPr lang="en-US"/>
        </a:p>
      </dgm:t>
    </dgm:pt>
    <dgm:pt modelId="{B9CD832D-48C4-4D97-A3C1-DEC4E92B5BB8}" type="pres">
      <dgm:prSet presAssocID="{A2A9A62D-3BA5-4B6B-A32E-E054A9EFF477}" presName="composite3" presStyleCnt="0"/>
      <dgm:spPr/>
      <dgm:t>
        <a:bodyPr/>
        <a:lstStyle/>
        <a:p>
          <a:endParaRPr lang="en-US"/>
        </a:p>
      </dgm:t>
    </dgm:pt>
    <dgm:pt modelId="{B3E42B75-5A04-4A63-91D7-49FB46DC3586}" type="pres">
      <dgm:prSet presAssocID="{A2A9A62D-3BA5-4B6B-A32E-E054A9EFF477}" presName="background3" presStyleLbl="node3" presStyleIdx="2" presStyleCnt="4"/>
      <dgm:spPr/>
      <dgm:t>
        <a:bodyPr/>
        <a:lstStyle/>
        <a:p>
          <a:endParaRPr lang="en-US"/>
        </a:p>
      </dgm:t>
    </dgm:pt>
    <dgm:pt modelId="{B5C93A01-4B52-4D53-BFE2-333E8770D77B}" type="pres">
      <dgm:prSet presAssocID="{A2A9A62D-3BA5-4B6B-A32E-E054A9EFF477}" presName="text3" presStyleLbl="fgAcc3" presStyleIdx="2" presStyleCnt="4" custScaleX="132727" custLinFactX="47001" custLinFactNeighborX="100000" custLinFactNeighborY="3600">
        <dgm:presLayoutVars>
          <dgm:chPref val="3"/>
        </dgm:presLayoutVars>
      </dgm:prSet>
      <dgm:spPr/>
      <dgm:t>
        <a:bodyPr/>
        <a:lstStyle/>
        <a:p>
          <a:endParaRPr lang="en-US"/>
        </a:p>
      </dgm:t>
    </dgm:pt>
    <dgm:pt modelId="{E0E98103-A3A5-4423-AACC-9F2F63A4850A}" type="pres">
      <dgm:prSet presAssocID="{A2A9A62D-3BA5-4B6B-A32E-E054A9EFF477}" presName="hierChild4" presStyleCnt="0"/>
      <dgm:spPr/>
      <dgm:t>
        <a:bodyPr/>
        <a:lstStyle/>
        <a:p>
          <a:endParaRPr lang="en-US"/>
        </a:p>
      </dgm:t>
    </dgm:pt>
    <dgm:pt modelId="{B025D403-42BE-4B48-9649-F7FD7DDCAF3E}" type="pres">
      <dgm:prSet presAssocID="{55FFEB13-F2FC-46A9-8A02-120E91EE7F65}" presName="Name23" presStyleLbl="parChTrans1D4" presStyleIdx="0" presStyleCnt="13"/>
      <dgm:spPr/>
      <dgm:t>
        <a:bodyPr/>
        <a:lstStyle/>
        <a:p>
          <a:endParaRPr lang="en-US"/>
        </a:p>
      </dgm:t>
    </dgm:pt>
    <dgm:pt modelId="{0ADEBCBE-6759-41C1-9002-F4CFF00FDA1E}" type="pres">
      <dgm:prSet presAssocID="{BFB4455E-971B-48E7-8D11-DE4A1DDF8365}" presName="hierRoot4" presStyleCnt="0"/>
      <dgm:spPr/>
      <dgm:t>
        <a:bodyPr/>
        <a:lstStyle/>
        <a:p>
          <a:endParaRPr lang="en-US"/>
        </a:p>
      </dgm:t>
    </dgm:pt>
    <dgm:pt modelId="{E24ED1A7-CCEF-46E0-BB7B-69C142226FDC}" type="pres">
      <dgm:prSet presAssocID="{BFB4455E-971B-48E7-8D11-DE4A1DDF8365}" presName="composite4" presStyleCnt="0"/>
      <dgm:spPr/>
      <dgm:t>
        <a:bodyPr/>
        <a:lstStyle/>
        <a:p>
          <a:endParaRPr lang="en-US"/>
        </a:p>
      </dgm:t>
    </dgm:pt>
    <dgm:pt modelId="{42B68BA7-42C5-4DC1-B633-5C66C0F39171}" type="pres">
      <dgm:prSet presAssocID="{BFB4455E-971B-48E7-8D11-DE4A1DDF8365}" presName="background4" presStyleLbl="node4" presStyleIdx="0" presStyleCnt="13"/>
      <dgm:spPr/>
      <dgm:t>
        <a:bodyPr/>
        <a:lstStyle/>
        <a:p>
          <a:endParaRPr lang="en-US"/>
        </a:p>
      </dgm:t>
    </dgm:pt>
    <dgm:pt modelId="{C52E3B86-FE84-43A4-866E-35554A63A75A}" type="pres">
      <dgm:prSet presAssocID="{BFB4455E-971B-48E7-8D11-DE4A1DDF8365}" presName="text4" presStyleLbl="fgAcc4" presStyleIdx="0" presStyleCnt="13" custScaleX="118702" custLinFactNeighborX="90914" custLinFactNeighborY="5590">
        <dgm:presLayoutVars>
          <dgm:chPref val="3"/>
        </dgm:presLayoutVars>
      </dgm:prSet>
      <dgm:spPr/>
      <dgm:t>
        <a:bodyPr/>
        <a:lstStyle/>
        <a:p>
          <a:endParaRPr lang="en-US"/>
        </a:p>
      </dgm:t>
    </dgm:pt>
    <dgm:pt modelId="{BD294771-7995-497F-A39C-CCAF9058DFD7}" type="pres">
      <dgm:prSet presAssocID="{BFB4455E-971B-48E7-8D11-DE4A1DDF8365}" presName="hierChild5" presStyleCnt="0"/>
      <dgm:spPr/>
      <dgm:t>
        <a:bodyPr/>
        <a:lstStyle/>
        <a:p>
          <a:endParaRPr lang="en-US"/>
        </a:p>
      </dgm:t>
    </dgm:pt>
    <dgm:pt modelId="{8AEFF082-333F-4AAD-AF97-13C88E5ACF34}" type="pres">
      <dgm:prSet presAssocID="{B0CFD59B-4D64-4826-9207-27B3F0228F0A}" presName="Name23" presStyleLbl="parChTrans1D4" presStyleIdx="1" presStyleCnt="13"/>
      <dgm:spPr/>
      <dgm:t>
        <a:bodyPr/>
        <a:lstStyle/>
        <a:p>
          <a:endParaRPr lang="en-US"/>
        </a:p>
      </dgm:t>
    </dgm:pt>
    <dgm:pt modelId="{44268DFA-2699-434C-A78C-9B91B2F03A7D}" type="pres">
      <dgm:prSet presAssocID="{C2CE70B8-3F76-4001-A237-83B3F4A9E98B}" presName="hierRoot4" presStyleCnt="0"/>
      <dgm:spPr/>
      <dgm:t>
        <a:bodyPr/>
        <a:lstStyle/>
        <a:p>
          <a:endParaRPr lang="en-US"/>
        </a:p>
      </dgm:t>
    </dgm:pt>
    <dgm:pt modelId="{B7523255-10ED-4F89-88FC-C8DC5CC58370}" type="pres">
      <dgm:prSet presAssocID="{C2CE70B8-3F76-4001-A237-83B3F4A9E98B}" presName="composite4" presStyleCnt="0"/>
      <dgm:spPr/>
      <dgm:t>
        <a:bodyPr/>
        <a:lstStyle/>
        <a:p>
          <a:endParaRPr lang="en-US"/>
        </a:p>
      </dgm:t>
    </dgm:pt>
    <dgm:pt modelId="{A8A919E6-797C-4868-B77F-698972A19D4A}" type="pres">
      <dgm:prSet presAssocID="{C2CE70B8-3F76-4001-A237-83B3F4A9E98B}" presName="background4" presStyleLbl="node4" presStyleIdx="1" presStyleCnt="13">
        <dgm:style>
          <a:lnRef idx="1">
            <a:schemeClr val="accent2"/>
          </a:lnRef>
          <a:fillRef idx="3">
            <a:schemeClr val="accent2"/>
          </a:fillRef>
          <a:effectRef idx="2">
            <a:schemeClr val="accent2"/>
          </a:effectRef>
          <a:fontRef idx="minor">
            <a:schemeClr val="lt1"/>
          </a:fontRef>
        </dgm:style>
      </dgm:prSet>
      <dgm:spPr/>
      <dgm:t>
        <a:bodyPr/>
        <a:lstStyle/>
        <a:p>
          <a:endParaRPr lang="en-US"/>
        </a:p>
      </dgm:t>
    </dgm:pt>
    <dgm:pt modelId="{04CA2FD9-87F7-4451-9011-0D984045020C}" type="pres">
      <dgm:prSet presAssocID="{C2CE70B8-3F76-4001-A237-83B3F4A9E98B}" presName="text4" presStyleLbl="fgAcc4" presStyleIdx="1" presStyleCnt="13" custScaleX="131717">
        <dgm:presLayoutVars>
          <dgm:chPref val="3"/>
        </dgm:presLayoutVars>
      </dgm:prSet>
      <dgm:spPr/>
      <dgm:t>
        <a:bodyPr/>
        <a:lstStyle/>
        <a:p>
          <a:endParaRPr lang="en-US"/>
        </a:p>
      </dgm:t>
    </dgm:pt>
    <dgm:pt modelId="{F0B2ED36-9F1E-4E59-ACC7-6F197C8A92C0}" type="pres">
      <dgm:prSet presAssocID="{C2CE70B8-3F76-4001-A237-83B3F4A9E98B}" presName="hierChild5" presStyleCnt="0"/>
      <dgm:spPr/>
      <dgm:t>
        <a:bodyPr/>
        <a:lstStyle/>
        <a:p>
          <a:endParaRPr lang="en-US"/>
        </a:p>
      </dgm:t>
    </dgm:pt>
    <dgm:pt modelId="{B2C1352D-0BBA-416F-AE0C-93B16E9FCCAF}" type="pres">
      <dgm:prSet presAssocID="{0FA037D3-6D12-4E89-8AEB-11CF572DDE72}" presName="Name23" presStyleLbl="parChTrans1D4" presStyleIdx="2" presStyleCnt="13"/>
      <dgm:spPr/>
      <dgm:t>
        <a:bodyPr/>
        <a:lstStyle/>
        <a:p>
          <a:endParaRPr lang="en-US"/>
        </a:p>
      </dgm:t>
    </dgm:pt>
    <dgm:pt modelId="{18BBFBA5-C243-442C-B8B6-424C14D9C9AF}" type="pres">
      <dgm:prSet presAssocID="{39276740-50E4-4272-9C4C-33FC28B87F63}" presName="hierRoot4" presStyleCnt="0"/>
      <dgm:spPr/>
      <dgm:t>
        <a:bodyPr/>
        <a:lstStyle/>
        <a:p>
          <a:endParaRPr lang="en-US"/>
        </a:p>
      </dgm:t>
    </dgm:pt>
    <dgm:pt modelId="{F3D1B6C7-1B48-43B9-9B85-A278110EC59A}" type="pres">
      <dgm:prSet presAssocID="{39276740-50E4-4272-9C4C-33FC28B87F63}" presName="composite4" presStyleCnt="0"/>
      <dgm:spPr/>
      <dgm:t>
        <a:bodyPr/>
        <a:lstStyle/>
        <a:p>
          <a:endParaRPr lang="en-US"/>
        </a:p>
      </dgm:t>
    </dgm:pt>
    <dgm:pt modelId="{F598EE6D-A3C9-457C-B1DD-D37F748BC598}" type="pres">
      <dgm:prSet presAssocID="{39276740-50E4-4272-9C4C-33FC28B87F63}" presName="background4" presStyleLbl="node4" presStyleIdx="2" presStyleCnt="13">
        <dgm:style>
          <a:lnRef idx="1">
            <a:schemeClr val="accent2"/>
          </a:lnRef>
          <a:fillRef idx="3">
            <a:schemeClr val="accent2"/>
          </a:fillRef>
          <a:effectRef idx="2">
            <a:schemeClr val="accent2"/>
          </a:effectRef>
          <a:fontRef idx="minor">
            <a:schemeClr val="lt1"/>
          </a:fontRef>
        </dgm:style>
      </dgm:prSet>
      <dgm:spPr/>
      <dgm:t>
        <a:bodyPr/>
        <a:lstStyle/>
        <a:p>
          <a:endParaRPr lang="en-US"/>
        </a:p>
      </dgm:t>
    </dgm:pt>
    <dgm:pt modelId="{372DA458-F860-4EBA-8785-C76CD54CC665}" type="pres">
      <dgm:prSet presAssocID="{39276740-50E4-4272-9C4C-33FC28B87F63}" presName="text4" presStyleLbl="fgAcc4" presStyleIdx="2" presStyleCnt="13" custLinFactNeighborX="98274" custLinFactNeighborY="-1317">
        <dgm:presLayoutVars>
          <dgm:chPref val="3"/>
        </dgm:presLayoutVars>
      </dgm:prSet>
      <dgm:spPr/>
      <dgm:t>
        <a:bodyPr/>
        <a:lstStyle/>
        <a:p>
          <a:endParaRPr lang="en-US"/>
        </a:p>
      </dgm:t>
    </dgm:pt>
    <dgm:pt modelId="{7F50A460-4E1F-41F0-BB86-BE133728D40F}" type="pres">
      <dgm:prSet presAssocID="{39276740-50E4-4272-9C4C-33FC28B87F63}" presName="hierChild5" presStyleCnt="0"/>
      <dgm:spPr/>
      <dgm:t>
        <a:bodyPr/>
        <a:lstStyle/>
        <a:p>
          <a:endParaRPr lang="en-US"/>
        </a:p>
      </dgm:t>
    </dgm:pt>
    <dgm:pt modelId="{77EC4307-1E53-42DD-B845-157791832F08}" type="pres">
      <dgm:prSet presAssocID="{A3B00991-2BF1-4A06-AC19-2E6D12EEA748}" presName="Name23" presStyleLbl="parChTrans1D4" presStyleIdx="3" presStyleCnt="13"/>
      <dgm:spPr/>
      <dgm:t>
        <a:bodyPr/>
        <a:lstStyle/>
        <a:p>
          <a:endParaRPr lang="en-GB"/>
        </a:p>
      </dgm:t>
    </dgm:pt>
    <dgm:pt modelId="{2117E074-35C8-45DD-AD04-836911FF792F}" type="pres">
      <dgm:prSet presAssocID="{39A4B94A-AAB8-4C54-8B30-4469580682DD}" presName="hierRoot4" presStyleCnt="0"/>
      <dgm:spPr/>
    </dgm:pt>
    <dgm:pt modelId="{C4A34104-55CA-4648-98D4-05293903C240}" type="pres">
      <dgm:prSet presAssocID="{39A4B94A-AAB8-4C54-8B30-4469580682DD}" presName="composite4" presStyleCnt="0"/>
      <dgm:spPr/>
    </dgm:pt>
    <dgm:pt modelId="{74A40913-588E-413B-B9F0-2F5BDABBF81F}" type="pres">
      <dgm:prSet presAssocID="{39A4B94A-AAB8-4C54-8B30-4469580682DD}" presName="background4" presStyleLbl="node4" presStyleIdx="3" presStyleCnt="13"/>
      <dgm:spPr/>
    </dgm:pt>
    <dgm:pt modelId="{7DF4C106-2332-492F-BC22-05C6EF33B0C3}" type="pres">
      <dgm:prSet presAssocID="{39A4B94A-AAB8-4C54-8B30-4469580682DD}" presName="text4" presStyleLbl="fgAcc4" presStyleIdx="3" presStyleCnt="13" custLinFactNeighborX="95196" custLinFactNeighborY="-10863">
        <dgm:presLayoutVars>
          <dgm:chPref val="3"/>
        </dgm:presLayoutVars>
      </dgm:prSet>
      <dgm:spPr/>
      <dgm:t>
        <a:bodyPr/>
        <a:lstStyle/>
        <a:p>
          <a:endParaRPr lang="en-GB"/>
        </a:p>
      </dgm:t>
    </dgm:pt>
    <dgm:pt modelId="{5FDB3A1B-E38F-4AE3-B263-9619230433FB}" type="pres">
      <dgm:prSet presAssocID="{39A4B94A-AAB8-4C54-8B30-4469580682DD}" presName="hierChild5" presStyleCnt="0"/>
      <dgm:spPr/>
    </dgm:pt>
    <dgm:pt modelId="{E982E7B9-8FF3-4394-8797-FFA450A4BE31}" type="pres">
      <dgm:prSet presAssocID="{73EB642B-B0EC-4F50-9020-38A464E7D010}" presName="Name23" presStyleLbl="parChTrans1D4" presStyleIdx="4" presStyleCnt="13"/>
      <dgm:spPr/>
      <dgm:t>
        <a:bodyPr/>
        <a:lstStyle/>
        <a:p>
          <a:endParaRPr lang="en-US"/>
        </a:p>
      </dgm:t>
    </dgm:pt>
    <dgm:pt modelId="{59CCC9BB-0416-44F1-A5C7-A8084753EA6E}" type="pres">
      <dgm:prSet presAssocID="{A7710AB3-E239-44F6-BFCB-96AB5FD0CE1D}" presName="hierRoot4" presStyleCnt="0"/>
      <dgm:spPr/>
      <dgm:t>
        <a:bodyPr/>
        <a:lstStyle/>
        <a:p>
          <a:endParaRPr lang="en-US"/>
        </a:p>
      </dgm:t>
    </dgm:pt>
    <dgm:pt modelId="{9943BB48-2478-43C0-8DAB-2A412774766E}" type="pres">
      <dgm:prSet presAssocID="{A7710AB3-E239-44F6-BFCB-96AB5FD0CE1D}" presName="composite4" presStyleCnt="0"/>
      <dgm:spPr/>
      <dgm:t>
        <a:bodyPr/>
        <a:lstStyle/>
        <a:p>
          <a:endParaRPr lang="en-US"/>
        </a:p>
      </dgm:t>
    </dgm:pt>
    <dgm:pt modelId="{48258046-944B-42E7-B29F-72D58B338696}" type="pres">
      <dgm:prSet presAssocID="{A7710AB3-E239-44F6-BFCB-96AB5FD0CE1D}" presName="background4" presStyleLbl="node4" presStyleIdx="4" presStyleCnt="13">
        <dgm:style>
          <a:lnRef idx="1">
            <a:schemeClr val="accent1"/>
          </a:lnRef>
          <a:fillRef idx="3">
            <a:schemeClr val="accent1"/>
          </a:fillRef>
          <a:effectRef idx="2">
            <a:schemeClr val="accent1"/>
          </a:effectRef>
          <a:fontRef idx="minor">
            <a:schemeClr val="lt1"/>
          </a:fontRef>
        </dgm:style>
      </dgm:prSet>
      <dgm:spPr/>
      <dgm:t>
        <a:bodyPr/>
        <a:lstStyle/>
        <a:p>
          <a:endParaRPr lang="en-US"/>
        </a:p>
      </dgm:t>
    </dgm:pt>
    <dgm:pt modelId="{A512BB1F-9FB5-4FFE-86A2-9B33B0DF3463}" type="pres">
      <dgm:prSet presAssocID="{A7710AB3-E239-44F6-BFCB-96AB5FD0CE1D}" presName="text4" presStyleLbl="fgAcc4" presStyleIdx="4" presStyleCnt="13" custLinFactNeighborX="70418" custLinFactNeighborY="-21832">
        <dgm:presLayoutVars>
          <dgm:chPref val="3"/>
        </dgm:presLayoutVars>
      </dgm:prSet>
      <dgm:spPr/>
      <dgm:t>
        <a:bodyPr/>
        <a:lstStyle/>
        <a:p>
          <a:endParaRPr lang="en-US"/>
        </a:p>
      </dgm:t>
    </dgm:pt>
    <dgm:pt modelId="{6F5E6830-3D21-4405-B396-4262F0EAAECE}" type="pres">
      <dgm:prSet presAssocID="{A7710AB3-E239-44F6-BFCB-96AB5FD0CE1D}" presName="hierChild5" presStyleCnt="0"/>
      <dgm:spPr/>
      <dgm:t>
        <a:bodyPr/>
        <a:lstStyle/>
        <a:p>
          <a:endParaRPr lang="en-US"/>
        </a:p>
      </dgm:t>
    </dgm:pt>
    <dgm:pt modelId="{FE665AF0-453C-41AF-AB3C-4374818BF824}" type="pres">
      <dgm:prSet presAssocID="{993643B3-07C8-4ABF-A887-1A62314BBB46}" presName="Name23" presStyleLbl="parChTrans1D4" presStyleIdx="5" presStyleCnt="13"/>
      <dgm:spPr/>
      <dgm:t>
        <a:bodyPr/>
        <a:lstStyle/>
        <a:p>
          <a:endParaRPr lang="en-US"/>
        </a:p>
      </dgm:t>
    </dgm:pt>
    <dgm:pt modelId="{A55F2B9F-8CEC-4446-9230-1BE48CB3BFB2}" type="pres">
      <dgm:prSet presAssocID="{0EBE12F3-8C75-4F98-B3F3-759BE51E039A}" presName="hierRoot4" presStyleCnt="0"/>
      <dgm:spPr/>
      <dgm:t>
        <a:bodyPr/>
        <a:lstStyle/>
        <a:p>
          <a:endParaRPr lang="en-US"/>
        </a:p>
      </dgm:t>
    </dgm:pt>
    <dgm:pt modelId="{F9962AB4-AC7C-47F4-AAEC-D6F83C3AE7BD}" type="pres">
      <dgm:prSet presAssocID="{0EBE12F3-8C75-4F98-B3F3-759BE51E039A}" presName="composite4" presStyleCnt="0"/>
      <dgm:spPr/>
      <dgm:t>
        <a:bodyPr/>
        <a:lstStyle/>
        <a:p>
          <a:endParaRPr lang="en-US"/>
        </a:p>
      </dgm:t>
    </dgm:pt>
    <dgm:pt modelId="{F5A62E8D-A76D-4148-9FF4-C10407C220FA}" type="pres">
      <dgm:prSet presAssocID="{0EBE12F3-8C75-4F98-B3F3-759BE51E039A}" presName="background4" presStyleLbl="node4" presStyleIdx="5" presStyleCnt="13">
        <dgm:style>
          <a:lnRef idx="1">
            <a:schemeClr val="accent3"/>
          </a:lnRef>
          <a:fillRef idx="3">
            <a:schemeClr val="accent3"/>
          </a:fillRef>
          <a:effectRef idx="2">
            <a:schemeClr val="accent3"/>
          </a:effectRef>
          <a:fontRef idx="minor">
            <a:schemeClr val="lt1"/>
          </a:fontRef>
        </dgm:style>
      </dgm:prSet>
      <dgm:spPr/>
      <dgm:t>
        <a:bodyPr/>
        <a:lstStyle/>
        <a:p>
          <a:endParaRPr lang="en-US"/>
        </a:p>
      </dgm:t>
    </dgm:pt>
    <dgm:pt modelId="{9FC0651E-B514-4602-B0DF-10096984F184}" type="pres">
      <dgm:prSet presAssocID="{0EBE12F3-8C75-4F98-B3F3-759BE51E039A}" presName="text4" presStyleLbl="fgAcc4" presStyleIdx="5" presStyleCnt="13" custScaleX="121180" custLinFactNeighborX="98351" custLinFactNeighborY="-21832">
        <dgm:presLayoutVars>
          <dgm:chPref val="3"/>
        </dgm:presLayoutVars>
      </dgm:prSet>
      <dgm:spPr/>
      <dgm:t>
        <a:bodyPr/>
        <a:lstStyle/>
        <a:p>
          <a:endParaRPr lang="en-US"/>
        </a:p>
      </dgm:t>
    </dgm:pt>
    <dgm:pt modelId="{F224DF9B-2F8D-4D1C-9703-598DB42A5636}" type="pres">
      <dgm:prSet presAssocID="{0EBE12F3-8C75-4F98-B3F3-759BE51E039A}" presName="hierChild5" presStyleCnt="0"/>
      <dgm:spPr/>
      <dgm:t>
        <a:bodyPr/>
        <a:lstStyle/>
        <a:p>
          <a:endParaRPr lang="en-US"/>
        </a:p>
      </dgm:t>
    </dgm:pt>
    <dgm:pt modelId="{5AAC4EDC-DE75-49F4-AFE7-1F6846C4D52A}" type="pres">
      <dgm:prSet presAssocID="{B4472B02-22E6-49D5-96CC-7E4134734B09}" presName="Name23" presStyleLbl="parChTrans1D4" presStyleIdx="6" presStyleCnt="13"/>
      <dgm:spPr/>
      <dgm:t>
        <a:bodyPr/>
        <a:lstStyle/>
        <a:p>
          <a:endParaRPr lang="en-US"/>
        </a:p>
      </dgm:t>
    </dgm:pt>
    <dgm:pt modelId="{A1FD617E-B348-46E4-A43B-76C70DA11601}" type="pres">
      <dgm:prSet presAssocID="{457A5C44-C5BE-4A07-9E91-835531447F8B}" presName="hierRoot4" presStyleCnt="0"/>
      <dgm:spPr/>
    </dgm:pt>
    <dgm:pt modelId="{D02FC105-ACA4-4A2B-BF6B-3E353125D39C}" type="pres">
      <dgm:prSet presAssocID="{457A5C44-C5BE-4A07-9E91-835531447F8B}" presName="composite4" presStyleCnt="0"/>
      <dgm:spPr/>
    </dgm:pt>
    <dgm:pt modelId="{60C8A22B-32B2-4381-B6D6-EAE466386444}" type="pres">
      <dgm:prSet presAssocID="{457A5C44-C5BE-4A07-9E91-835531447F8B}" presName="background4" presStyleLbl="node4" presStyleIdx="6" presStyleCnt="13"/>
      <dgm:spPr/>
    </dgm:pt>
    <dgm:pt modelId="{301070E5-F787-49E6-862E-07D207DC6EEC}" type="pres">
      <dgm:prSet presAssocID="{457A5C44-C5BE-4A07-9E91-835531447F8B}" presName="text4" presStyleLbl="fgAcc4" presStyleIdx="6" presStyleCnt="13" custLinFactX="96737" custLinFactNeighborX="100000">
        <dgm:presLayoutVars>
          <dgm:chPref val="3"/>
        </dgm:presLayoutVars>
      </dgm:prSet>
      <dgm:spPr/>
      <dgm:t>
        <a:bodyPr/>
        <a:lstStyle/>
        <a:p>
          <a:endParaRPr lang="en-US"/>
        </a:p>
      </dgm:t>
    </dgm:pt>
    <dgm:pt modelId="{A4AD1DD4-45F5-49DD-A420-56B5482B7923}" type="pres">
      <dgm:prSet presAssocID="{457A5C44-C5BE-4A07-9E91-835531447F8B}" presName="hierChild5" presStyleCnt="0"/>
      <dgm:spPr/>
    </dgm:pt>
    <dgm:pt modelId="{B4439501-D3D5-4059-A811-234A2BC64D34}" type="pres">
      <dgm:prSet presAssocID="{56BC43E9-A25B-4E83-9A39-D62A61251783}" presName="Name23" presStyleLbl="parChTrans1D4" presStyleIdx="7" presStyleCnt="13"/>
      <dgm:spPr/>
      <dgm:t>
        <a:bodyPr/>
        <a:lstStyle/>
        <a:p>
          <a:endParaRPr lang="en-US"/>
        </a:p>
      </dgm:t>
    </dgm:pt>
    <dgm:pt modelId="{1DF0AE49-EA29-40D6-ABBE-841458DE440E}" type="pres">
      <dgm:prSet presAssocID="{CCFFE844-F7A6-442D-BDF2-2124B528EBE5}" presName="hierRoot4" presStyleCnt="0"/>
      <dgm:spPr/>
      <dgm:t>
        <a:bodyPr/>
        <a:lstStyle/>
        <a:p>
          <a:endParaRPr lang="en-US"/>
        </a:p>
      </dgm:t>
    </dgm:pt>
    <dgm:pt modelId="{E495D001-C47C-4137-BB4F-7167DED4B894}" type="pres">
      <dgm:prSet presAssocID="{CCFFE844-F7A6-442D-BDF2-2124B528EBE5}" presName="composite4" presStyleCnt="0"/>
      <dgm:spPr/>
      <dgm:t>
        <a:bodyPr/>
        <a:lstStyle/>
        <a:p>
          <a:endParaRPr lang="en-US"/>
        </a:p>
      </dgm:t>
    </dgm:pt>
    <dgm:pt modelId="{4FC9625D-1C23-494B-B1E6-D42A63F82D89}" type="pres">
      <dgm:prSet presAssocID="{CCFFE844-F7A6-442D-BDF2-2124B528EBE5}" presName="background4" presStyleLbl="node4" presStyleIdx="7" presStyleCnt="13">
        <dgm:style>
          <a:lnRef idx="1">
            <a:schemeClr val="accent1"/>
          </a:lnRef>
          <a:fillRef idx="3">
            <a:schemeClr val="accent1"/>
          </a:fillRef>
          <a:effectRef idx="2">
            <a:schemeClr val="accent1"/>
          </a:effectRef>
          <a:fontRef idx="minor">
            <a:schemeClr val="lt1"/>
          </a:fontRef>
        </dgm:style>
      </dgm:prSet>
      <dgm:spPr/>
      <dgm:t>
        <a:bodyPr/>
        <a:lstStyle/>
        <a:p>
          <a:endParaRPr lang="en-US"/>
        </a:p>
      </dgm:t>
    </dgm:pt>
    <dgm:pt modelId="{7553087C-9244-4FD5-802A-F259120FC4BC}" type="pres">
      <dgm:prSet presAssocID="{CCFFE844-F7A6-442D-BDF2-2124B528EBE5}" presName="text4" presStyleLbl="fgAcc4" presStyleIdx="7" presStyleCnt="13" custScaleX="132073" custLinFactX="35890" custLinFactNeighborX="100000" custLinFactNeighborY="-21832">
        <dgm:presLayoutVars>
          <dgm:chPref val="3"/>
        </dgm:presLayoutVars>
      </dgm:prSet>
      <dgm:spPr/>
      <dgm:t>
        <a:bodyPr/>
        <a:lstStyle/>
        <a:p>
          <a:endParaRPr lang="en-US"/>
        </a:p>
      </dgm:t>
    </dgm:pt>
    <dgm:pt modelId="{7F90F9F5-BCCC-4305-BDEA-D68A5870C140}" type="pres">
      <dgm:prSet presAssocID="{CCFFE844-F7A6-442D-BDF2-2124B528EBE5}" presName="hierChild5" presStyleCnt="0"/>
      <dgm:spPr/>
      <dgm:t>
        <a:bodyPr/>
        <a:lstStyle/>
        <a:p>
          <a:endParaRPr lang="en-US"/>
        </a:p>
      </dgm:t>
    </dgm:pt>
    <dgm:pt modelId="{B29DBD0A-5E60-4A40-A098-F372A4B0C6EF}" type="pres">
      <dgm:prSet presAssocID="{EEAC1F5B-2054-453B-B294-382BF3861459}" presName="Name23" presStyleLbl="parChTrans1D4" presStyleIdx="8" presStyleCnt="13"/>
      <dgm:spPr/>
      <dgm:t>
        <a:bodyPr/>
        <a:lstStyle/>
        <a:p>
          <a:endParaRPr lang="en-US"/>
        </a:p>
      </dgm:t>
    </dgm:pt>
    <dgm:pt modelId="{28F56D9B-ED9D-4F00-9AE3-697F48038C24}" type="pres">
      <dgm:prSet presAssocID="{377EBB05-04AD-43A7-AD74-0DA505F06140}" presName="hierRoot4" presStyleCnt="0"/>
      <dgm:spPr/>
      <dgm:t>
        <a:bodyPr/>
        <a:lstStyle/>
        <a:p>
          <a:endParaRPr lang="en-US"/>
        </a:p>
      </dgm:t>
    </dgm:pt>
    <dgm:pt modelId="{D5BA55EE-827C-4657-B3FD-288B7DBB7400}" type="pres">
      <dgm:prSet presAssocID="{377EBB05-04AD-43A7-AD74-0DA505F06140}" presName="composite4" presStyleCnt="0"/>
      <dgm:spPr/>
      <dgm:t>
        <a:bodyPr/>
        <a:lstStyle/>
        <a:p>
          <a:endParaRPr lang="en-US"/>
        </a:p>
      </dgm:t>
    </dgm:pt>
    <dgm:pt modelId="{DDA98B0C-1407-4A64-AF6B-376C8B63D6D9}" type="pres">
      <dgm:prSet presAssocID="{377EBB05-04AD-43A7-AD74-0DA505F06140}" presName="background4" presStyleLbl="node4" presStyleIdx="8" presStyleCnt="13"/>
      <dgm:spPr/>
      <dgm:t>
        <a:bodyPr/>
        <a:lstStyle/>
        <a:p>
          <a:endParaRPr lang="en-US"/>
        </a:p>
      </dgm:t>
    </dgm:pt>
    <dgm:pt modelId="{7AD1C6EE-0423-4A7B-AAC6-F70CDE6E3EB3}" type="pres">
      <dgm:prSet presAssocID="{377EBB05-04AD-43A7-AD74-0DA505F06140}" presName="text4" presStyleLbl="fgAcc4" presStyleIdx="8" presStyleCnt="13" custScaleX="210087" custLinFactX="9241" custLinFactNeighborX="100000" custLinFactNeighborY="5590">
        <dgm:presLayoutVars>
          <dgm:chPref val="3"/>
        </dgm:presLayoutVars>
      </dgm:prSet>
      <dgm:spPr/>
      <dgm:t>
        <a:bodyPr/>
        <a:lstStyle/>
        <a:p>
          <a:endParaRPr lang="en-US"/>
        </a:p>
      </dgm:t>
    </dgm:pt>
    <dgm:pt modelId="{D839C9C9-A7CC-4CB1-89DE-260F2FC38DE1}" type="pres">
      <dgm:prSet presAssocID="{377EBB05-04AD-43A7-AD74-0DA505F06140}" presName="hierChild5" presStyleCnt="0"/>
      <dgm:spPr/>
      <dgm:t>
        <a:bodyPr/>
        <a:lstStyle/>
        <a:p>
          <a:endParaRPr lang="en-US"/>
        </a:p>
      </dgm:t>
    </dgm:pt>
    <dgm:pt modelId="{48FD159A-2972-443F-8139-A5912C5DCC04}" type="pres">
      <dgm:prSet presAssocID="{C23D8BC2-CD33-4967-B3A3-CD3EB6C8DC7F}" presName="Name23" presStyleLbl="parChTrans1D4" presStyleIdx="9" presStyleCnt="13"/>
      <dgm:spPr/>
      <dgm:t>
        <a:bodyPr/>
        <a:lstStyle/>
        <a:p>
          <a:endParaRPr lang="en-US"/>
        </a:p>
      </dgm:t>
    </dgm:pt>
    <dgm:pt modelId="{46BD244F-755C-4045-B2C1-89277D088E10}" type="pres">
      <dgm:prSet presAssocID="{1B3B1485-100C-4993-B7C7-DFEF87FAB8AF}" presName="hierRoot4" presStyleCnt="0"/>
      <dgm:spPr/>
      <dgm:t>
        <a:bodyPr/>
        <a:lstStyle/>
        <a:p>
          <a:endParaRPr lang="en-US"/>
        </a:p>
      </dgm:t>
    </dgm:pt>
    <dgm:pt modelId="{8D57B924-CFC7-4D92-B797-4BE21C780175}" type="pres">
      <dgm:prSet presAssocID="{1B3B1485-100C-4993-B7C7-DFEF87FAB8AF}" presName="composite4" presStyleCnt="0"/>
      <dgm:spPr/>
      <dgm:t>
        <a:bodyPr/>
        <a:lstStyle/>
        <a:p>
          <a:endParaRPr lang="en-US"/>
        </a:p>
      </dgm:t>
    </dgm:pt>
    <dgm:pt modelId="{D6BA01F6-CA34-47C7-99A7-9E041A142FC0}" type="pres">
      <dgm:prSet presAssocID="{1B3B1485-100C-4993-B7C7-DFEF87FAB8AF}" presName="background4" presStyleLbl="node4" presStyleIdx="9" presStyleCnt="13">
        <dgm:style>
          <a:lnRef idx="1">
            <a:schemeClr val="accent2"/>
          </a:lnRef>
          <a:fillRef idx="3">
            <a:schemeClr val="accent2"/>
          </a:fillRef>
          <a:effectRef idx="2">
            <a:schemeClr val="accent2"/>
          </a:effectRef>
          <a:fontRef idx="minor">
            <a:schemeClr val="lt1"/>
          </a:fontRef>
        </dgm:style>
      </dgm:prSet>
      <dgm:spPr/>
      <dgm:t>
        <a:bodyPr/>
        <a:lstStyle/>
        <a:p>
          <a:endParaRPr lang="en-US"/>
        </a:p>
      </dgm:t>
    </dgm:pt>
    <dgm:pt modelId="{7151B932-D6CA-4768-B35A-B34130ED9233}" type="pres">
      <dgm:prSet presAssocID="{1B3B1485-100C-4993-B7C7-DFEF87FAB8AF}" presName="text4" presStyleLbl="fgAcc4" presStyleIdx="9" presStyleCnt="13" custLinFactX="42198" custLinFactNeighborX="100000" custLinFactNeighborY="7580">
        <dgm:presLayoutVars>
          <dgm:chPref val="3"/>
        </dgm:presLayoutVars>
      </dgm:prSet>
      <dgm:spPr/>
      <dgm:t>
        <a:bodyPr/>
        <a:lstStyle/>
        <a:p>
          <a:endParaRPr lang="en-US"/>
        </a:p>
      </dgm:t>
    </dgm:pt>
    <dgm:pt modelId="{C9A6BCA0-6A08-44F6-ADD5-938DEE6B158B}" type="pres">
      <dgm:prSet presAssocID="{1B3B1485-100C-4993-B7C7-DFEF87FAB8AF}" presName="hierChild5" presStyleCnt="0"/>
      <dgm:spPr/>
      <dgm:t>
        <a:bodyPr/>
        <a:lstStyle/>
        <a:p>
          <a:endParaRPr lang="en-US"/>
        </a:p>
      </dgm:t>
    </dgm:pt>
    <dgm:pt modelId="{6A204CF5-D00C-48F3-8BC4-EB1FEB4185B8}" type="pres">
      <dgm:prSet presAssocID="{CE217FD2-EEF9-4CB7-AA27-5153CCCECF64}" presName="Name23" presStyleLbl="parChTrans1D4" presStyleIdx="10" presStyleCnt="13"/>
      <dgm:spPr/>
      <dgm:t>
        <a:bodyPr/>
        <a:lstStyle/>
        <a:p>
          <a:endParaRPr lang="en-US"/>
        </a:p>
      </dgm:t>
    </dgm:pt>
    <dgm:pt modelId="{06DB03F2-3B9D-414E-B5B4-D88665839290}" type="pres">
      <dgm:prSet presAssocID="{9006B6D9-1816-4DB1-B3D3-60DACFA433F6}" presName="hierRoot4" presStyleCnt="0"/>
      <dgm:spPr/>
      <dgm:t>
        <a:bodyPr/>
        <a:lstStyle/>
        <a:p>
          <a:endParaRPr lang="en-US"/>
        </a:p>
      </dgm:t>
    </dgm:pt>
    <dgm:pt modelId="{A74DF63B-0DF6-46EF-A79E-8E39AFB69F9F}" type="pres">
      <dgm:prSet presAssocID="{9006B6D9-1816-4DB1-B3D3-60DACFA433F6}" presName="composite4" presStyleCnt="0"/>
      <dgm:spPr/>
      <dgm:t>
        <a:bodyPr/>
        <a:lstStyle/>
        <a:p>
          <a:endParaRPr lang="en-US"/>
        </a:p>
      </dgm:t>
    </dgm:pt>
    <dgm:pt modelId="{2CAD73C5-0E50-4045-9C48-69055266AA0D}" type="pres">
      <dgm:prSet presAssocID="{9006B6D9-1816-4DB1-B3D3-60DACFA433F6}" presName="background4" presStyleLbl="node4" presStyleIdx="10" presStyleCnt="13">
        <dgm:style>
          <a:lnRef idx="1">
            <a:schemeClr val="accent2"/>
          </a:lnRef>
          <a:fillRef idx="3">
            <a:schemeClr val="accent2"/>
          </a:fillRef>
          <a:effectRef idx="2">
            <a:schemeClr val="accent2"/>
          </a:effectRef>
          <a:fontRef idx="minor">
            <a:schemeClr val="lt1"/>
          </a:fontRef>
        </dgm:style>
      </dgm:prSet>
      <dgm:spPr/>
      <dgm:t>
        <a:bodyPr/>
        <a:lstStyle/>
        <a:p>
          <a:endParaRPr lang="en-US"/>
        </a:p>
      </dgm:t>
    </dgm:pt>
    <dgm:pt modelId="{64C1140C-12B9-4A00-8E11-04DA1C40C1A6}" type="pres">
      <dgm:prSet presAssocID="{9006B6D9-1816-4DB1-B3D3-60DACFA433F6}" presName="text4" presStyleLbl="fgAcc4" presStyleIdx="10" presStyleCnt="13" custScaleX="205304" custLinFactX="100000" custLinFactNeighborX="107670" custLinFactNeighborY="7580">
        <dgm:presLayoutVars>
          <dgm:chPref val="3"/>
        </dgm:presLayoutVars>
      </dgm:prSet>
      <dgm:spPr/>
      <dgm:t>
        <a:bodyPr/>
        <a:lstStyle/>
        <a:p>
          <a:endParaRPr lang="en-US"/>
        </a:p>
      </dgm:t>
    </dgm:pt>
    <dgm:pt modelId="{330F1099-AABD-40AC-A7B8-9223E68D1642}" type="pres">
      <dgm:prSet presAssocID="{9006B6D9-1816-4DB1-B3D3-60DACFA433F6}" presName="hierChild5" presStyleCnt="0"/>
      <dgm:spPr/>
      <dgm:t>
        <a:bodyPr/>
        <a:lstStyle/>
        <a:p>
          <a:endParaRPr lang="en-US"/>
        </a:p>
      </dgm:t>
    </dgm:pt>
    <dgm:pt modelId="{C1A7C053-9BCD-4EC2-B299-0EE7AF7A34E2}" type="pres">
      <dgm:prSet presAssocID="{38E6AF27-8574-424E-A41B-F367654BF232}" presName="Name23" presStyleLbl="parChTrans1D4" presStyleIdx="11" presStyleCnt="13"/>
      <dgm:spPr/>
      <dgm:t>
        <a:bodyPr/>
        <a:lstStyle/>
        <a:p>
          <a:endParaRPr lang="en-GB"/>
        </a:p>
      </dgm:t>
    </dgm:pt>
    <dgm:pt modelId="{990047E1-7D4A-421D-A562-B9399D20FD79}" type="pres">
      <dgm:prSet presAssocID="{CBA977A9-C92B-4DE1-9565-F1FBD6A8D9D9}" presName="hierRoot4" presStyleCnt="0"/>
      <dgm:spPr/>
    </dgm:pt>
    <dgm:pt modelId="{AC15A854-88ED-4135-97F3-348782684818}" type="pres">
      <dgm:prSet presAssocID="{CBA977A9-C92B-4DE1-9565-F1FBD6A8D9D9}" presName="composite4" presStyleCnt="0"/>
      <dgm:spPr/>
    </dgm:pt>
    <dgm:pt modelId="{D9D9464A-9AFD-4270-809D-C6C8FC5AB9E4}" type="pres">
      <dgm:prSet presAssocID="{CBA977A9-C92B-4DE1-9565-F1FBD6A8D9D9}" presName="background4" presStyleLbl="node4" presStyleIdx="11" presStyleCnt="13"/>
      <dgm:spPr/>
    </dgm:pt>
    <dgm:pt modelId="{96DF974C-B614-4B0A-92C2-9578AE069CF2}" type="pres">
      <dgm:prSet presAssocID="{CBA977A9-C92B-4DE1-9565-F1FBD6A8D9D9}" presName="text4" presStyleLbl="fgAcc4" presStyleIdx="11" presStyleCnt="13" custLinFactX="77448" custLinFactNeighborX="100000" custLinFactNeighborY="28616">
        <dgm:presLayoutVars>
          <dgm:chPref val="3"/>
        </dgm:presLayoutVars>
      </dgm:prSet>
      <dgm:spPr/>
      <dgm:t>
        <a:bodyPr/>
        <a:lstStyle/>
        <a:p>
          <a:endParaRPr lang="en-GB"/>
        </a:p>
      </dgm:t>
    </dgm:pt>
    <dgm:pt modelId="{F8060246-FAE4-4791-A6DC-A0FCC94D8230}" type="pres">
      <dgm:prSet presAssocID="{CBA977A9-C92B-4DE1-9565-F1FBD6A8D9D9}" presName="hierChild5" presStyleCnt="0"/>
      <dgm:spPr/>
    </dgm:pt>
    <dgm:pt modelId="{3313CA82-4F8E-4CEC-B9B5-D607E6D363CC}" type="pres">
      <dgm:prSet presAssocID="{5A891C44-451F-4BEA-B8F4-28564E50AE53}" presName="Name23" presStyleLbl="parChTrans1D4" presStyleIdx="12" presStyleCnt="13"/>
      <dgm:spPr/>
      <dgm:t>
        <a:bodyPr/>
        <a:lstStyle/>
        <a:p>
          <a:endParaRPr lang="en-GB"/>
        </a:p>
      </dgm:t>
    </dgm:pt>
    <dgm:pt modelId="{4C6E84D3-5E5A-4834-BD70-8A8A56BAF36A}" type="pres">
      <dgm:prSet presAssocID="{F72D1A07-61BC-4A4E-B2E4-43213EBC4EA4}" presName="hierRoot4" presStyleCnt="0"/>
      <dgm:spPr/>
    </dgm:pt>
    <dgm:pt modelId="{DDD30869-CC45-46C9-823D-ADDD473F750A}" type="pres">
      <dgm:prSet presAssocID="{F72D1A07-61BC-4A4E-B2E4-43213EBC4EA4}" presName="composite4" presStyleCnt="0"/>
      <dgm:spPr/>
    </dgm:pt>
    <dgm:pt modelId="{A81F79F4-72EF-4442-A769-29A67254987C}" type="pres">
      <dgm:prSet presAssocID="{F72D1A07-61BC-4A4E-B2E4-43213EBC4EA4}" presName="background4" presStyleLbl="node4" presStyleIdx="12" presStyleCnt="13"/>
      <dgm:spPr/>
    </dgm:pt>
    <dgm:pt modelId="{6A0D9936-11A7-4AED-8166-FC176476DA82}" type="pres">
      <dgm:prSet presAssocID="{F72D1A07-61BC-4A4E-B2E4-43213EBC4EA4}" presName="text4" presStyleLbl="fgAcc4" presStyleIdx="12" presStyleCnt="13" custLinFactX="100000" custLinFactNeighborX="187488" custLinFactNeighborY="28616">
        <dgm:presLayoutVars>
          <dgm:chPref val="3"/>
        </dgm:presLayoutVars>
      </dgm:prSet>
      <dgm:spPr/>
      <dgm:t>
        <a:bodyPr/>
        <a:lstStyle/>
        <a:p>
          <a:endParaRPr lang="en-GB"/>
        </a:p>
      </dgm:t>
    </dgm:pt>
    <dgm:pt modelId="{4B493FB1-754E-40BA-9AB8-09E8E0F7878A}" type="pres">
      <dgm:prSet presAssocID="{F72D1A07-61BC-4A4E-B2E4-43213EBC4EA4}" presName="hierChild5" presStyleCnt="0"/>
      <dgm:spPr/>
    </dgm:pt>
    <dgm:pt modelId="{4BC0EA20-1760-4DA5-B2B5-E3992E53B61D}" type="pres">
      <dgm:prSet presAssocID="{571F5B87-2258-4536-8101-AA28D6413E96}" presName="Name17" presStyleLbl="parChTrans1D3" presStyleIdx="3" presStyleCnt="4"/>
      <dgm:spPr/>
      <dgm:t>
        <a:bodyPr/>
        <a:lstStyle/>
        <a:p>
          <a:endParaRPr lang="en-US"/>
        </a:p>
      </dgm:t>
    </dgm:pt>
    <dgm:pt modelId="{49E0A7FA-C1C8-477C-8802-AD0E2F57B15F}" type="pres">
      <dgm:prSet presAssocID="{84AA96B2-ECBE-4030-9434-904D7ED94D5C}" presName="hierRoot3" presStyleCnt="0"/>
      <dgm:spPr/>
      <dgm:t>
        <a:bodyPr/>
        <a:lstStyle/>
        <a:p>
          <a:endParaRPr lang="en-US"/>
        </a:p>
      </dgm:t>
    </dgm:pt>
    <dgm:pt modelId="{5B1E7B55-E1D6-4A00-B856-0065F8665AAF}" type="pres">
      <dgm:prSet presAssocID="{84AA96B2-ECBE-4030-9434-904D7ED94D5C}" presName="composite3" presStyleCnt="0"/>
      <dgm:spPr/>
      <dgm:t>
        <a:bodyPr/>
        <a:lstStyle/>
        <a:p>
          <a:endParaRPr lang="en-US"/>
        </a:p>
      </dgm:t>
    </dgm:pt>
    <dgm:pt modelId="{5AB8B660-C074-479B-8D96-D64BF78A402A}" type="pres">
      <dgm:prSet presAssocID="{84AA96B2-ECBE-4030-9434-904D7ED94D5C}" presName="background3" presStyleLbl="node3" presStyleIdx="3" presStyleCnt="4"/>
      <dgm:spPr/>
      <dgm:t>
        <a:bodyPr/>
        <a:lstStyle/>
        <a:p>
          <a:endParaRPr lang="en-US"/>
        </a:p>
      </dgm:t>
    </dgm:pt>
    <dgm:pt modelId="{DCEB1E98-0F0C-49E2-A710-6F766DB97463}" type="pres">
      <dgm:prSet presAssocID="{84AA96B2-ECBE-4030-9434-904D7ED94D5C}" presName="text3" presStyleLbl="fgAcc3" presStyleIdx="3" presStyleCnt="4" custLinFactX="143859" custLinFactNeighborX="200000" custLinFactNeighborY="3600">
        <dgm:presLayoutVars>
          <dgm:chPref val="3"/>
        </dgm:presLayoutVars>
      </dgm:prSet>
      <dgm:spPr/>
      <dgm:t>
        <a:bodyPr/>
        <a:lstStyle/>
        <a:p>
          <a:endParaRPr lang="en-US"/>
        </a:p>
      </dgm:t>
    </dgm:pt>
    <dgm:pt modelId="{970B7B8B-88B3-4D09-8798-22C71D3FE03D}" type="pres">
      <dgm:prSet presAssocID="{84AA96B2-ECBE-4030-9434-904D7ED94D5C}" presName="hierChild4" presStyleCnt="0"/>
      <dgm:spPr/>
      <dgm:t>
        <a:bodyPr/>
        <a:lstStyle/>
        <a:p>
          <a:endParaRPr lang="en-US"/>
        </a:p>
      </dgm:t>
    </dgm:pt>
  </dgm:ptLst>
  <dgm:cxnLst>
    <dgm:cxn modelId="{B4621AFF-67BD-48B8-A968-5C1310EA3C6F}" srcId="{377EBB05-04AD-43A7-AD74-0DA505F06140}" destId="{9006B6D9-1816-4DB1-B3D3-60DACFA433F6}" srcOrd="1" destOrd="0" parTransId="{CE217FD2-EEF9-4CB7-AA27-5153CCCECF64}" sibTransId="{D93A754E-B3E9-474F-96FA-2D27D65EB8C7}"/>
    <dgm:cxn modelId="{80138273-D89D-C040-BC51-3AA3B2BF43FC}" type="presOf" srcId="{457A5C44-C5BE-4A07-9E91-835531447F8B}" destId="{301070E5-F787-49E6-862E-07D207DC6EEC}" srcOrd="0" destOrd="0" presId="urn:microsoft.com/office/officeart/2005/8/layout/hierarchy1"/>
    <dgm:cxn modelId="{532109CC-B1C1-4442-9415-DB61E6DCA84C}" srcId="{E53962D0-0144-4EDF-B6D6-8D0D08F87755}" destId="{DE0403D9-1DD9-49E1-963B-DFD42CE78E3A}" srcOrd="0" destOrd="0" parTransId="{45AA53FD-13D1-4368-A1BF-3EF208B8A592}" sibTransId="{0C6B04C8-A4AF-4BAB-AF97-415FEFE340D8}"/>
    <dgm:cxn modelId="{30B1A25C-3780-A446-B9B8-0A1B236E03D8}" type="presOf" srcId="{3339165E-736E-4EB6-9C81-424B586171FD}" destId="{A6D80C12-4FEE-4B00-BAA7-2EF260EC8FF0}" srcOrd="0" destOrd="0" presId="urn:microsoft.com/office/officeart/2005/8/layout/hierarchy1"/>
    <dgm:cxn modelId="{281BBD21-7F16-DA4D-9DED-51E1F5550810}" type="presOf" srcId="{377EBB05-04AD-43A7-AD74-0DA505F06140}" destId="{7AD1C6EE-0423-4A7B-AAC6-F70CDE6E3EB3}" srcOrd="0" destOrd="0" presId="urn:microsoft.com/office/officeart/2005/8/layout/hierarchy1"/>
    <dgm:cxn modelId="{C4ED6332-33D5-4DFD-B28C-9AEAF75A2E19}" srcId="{39276740-50E4-4272-9C4C-33FC28B87F63}" destId="{39A4B94A-AAB8-4C54-8B30-4469580682DD}" srcOrd="0" destOrd="0" parTransId="{A3B00991-2BF1-4A06-AC19-2E6D12EEA748}" sibTransId="{E3A9D51F-1C2B-4806-95AC-4F14BE8B43D9}"/>
    <dgm:cxn modelId="{CCCF943A-6429-4191-8768-81FA4FDBAF59}" srcId="{B10500C3-44CE-481A-8728-7E80553BD818}" destId="{84AA96B2-ECBE-4030-9434-904D7ED94D5C}" srcOrd="1" destOrd="0" parTransId="{571F5B87-2258-4536-8101-AA28D6413E96}" sibTransId="{21C4252E-5A28-4819-89A3-0CA8B85FCE65}"/>
    <dgm:cxn modelId="{40470175-EA9F-4250-8050-098AA7290857}" srcId="{DE0403D9-1DD9-49E1-963B-DFD42CE78E3A}" destId="{E881BD6C-5618-4751-B401-D51C2DB76869}" srcOrd="0" destOrd="0" parTransId="{EDA09B90-F00E-411C-8962-866247C9A94C}" sibTransId="{2DD69F29-04CC-4B80-AEDA-DC8BD73B5933}"/>
    <dgm:cxn modelId="{E3BB09E3-5B77-7B43-9F96-52A5194AE04A}" type="presOf" srcId="{B0CFD59B-4D64-4826-9207-27B3F0228F0A}" destId="{8AEFF082-333F-4AAD-AF97-13C88E5ACF34}" srcOrd="0" destOrd="0" presId="urn:microsoft.com/office/officeart/2005/8/layout/hierarchy1"/>
    <dgm:cxn modelId="{4C2D1C98-5178-4C49-800F-37ADC59C6552}" type="presOf" srcId="{CBA977A9-C92B-4DE1-9565-F1FBD6A8D9D9}" destId="{96DF974C-B614-4B0A-92C2-9578AE069CF2}" srcOrd="0" destOrd="0" presId="urn:microsoft.com/office/officeart/2005/8/layout/hierarchy1"/>
    <dgm:cxn modelId="{3A1C243F-F241-4214-AFDD-61EDF7D09FEA}" srcId="{E881BD6C-5618-4751-B401-D51C2DB76869}" destId="{8A432025-8F40-4752-8E7F-4D1D2B38EDB2}" srcOrd="1" destOrd="0" parTransId="{DC78A1CF-3CFF-4BB6-87E4-7ED724B0FD4C}" sibTransId="{DFD442DB-6B68-421F-A995-A3186866BB49}"/>
    <dgm:cxn modelId="{F6D158E7-8444-3748-A893-E77AAFCEC177}" type="presOf" srcId="{0FA037D3-6D12-4E89-8AEB-11CF572DDE72}" destId="{B2C1352D-0BBA-416F-AE0C-93B16E9FCCAF}" srcOrd="0" destOrd="0" presId="urn:microsoft.com/office/officeart/2005/8/layout/hierarchy1"/>
    <dgm:cxn modelId="{DB1B22D0-5849-A348-A66B-56BDED72E7DB}" type="presOf" srcId="{A17D4FD2-BFE8-4892-8F0B-15388D2F08A5}" destId="{7A15F890-733D-41C8-A7BA-FAF83F76B090}" srcOrd="0" destOrd="0" presId="urn:microsoft.com/office/officeart/2005/8/layout/hierarchy1"/>
    <dgm:cxn modelId="{42BE1A65-CFD7-4C2B-A5B0-25C51B314AAB}" srcId="{9006B6D9-1816-4DB1-B3D3-60DACFA433F6}" destId="{F72D1A07-61BC-4A4E-B2E4-43213EBC4EA4}" srcOrd="1" destOrd="0" parTransId="{5A891C44-451F-4BEA-B8F4-28564E50AE53}" sibTransId="{E093DA85-EBC2-4E63-BE75-71A5AA8087A6}"/>
    <dgm:cxn modelId="{978CC62F-25FA-6247-9976-6E0C27432417}" type="presOf" srcId="{EEAC1F5B-2054-453B-B294-382BF3861459}" destId="{B29DBD0A-5E60-4A40-A098-F372A4B0C6EF}" srcOrd="0" destOrd="0" presId="urn:microsoft.com/office/officeart/2005/8/layout/hierarchy1"/>
    <dgm:cxn modelId="{5DE0F791-5419-5146-9D1C-3359A8608DFA}" type="presOf" srcId="{C2CE70B8-3F76-4001-A237-83B3F4A9E98B}" destId="{04CA2FD9-87F7-4451-9011-0D984045020C}" srcOrd="0" destOrd="0" presId="urn:microsoft.com/office/officeart/2005/8/layout/hierarchy1"/>
    <dgm:cxn modelId="{CFF0D289-EC60-4BF2-87E1-3BB9D2A405FB}" srcId="{E881BD6C-5618-4751-B401-D51C2DB76869}" destId="{F525936C-5F63-451C-B38B-62C6F17B24C3}" srcOrd="0" destOrd="0" parTransId="{3339165E-736E-4EB6-9C81-424B586171FD}" sibTransId="{9FC0BF9C-D3AF-4FD1-AAFF-92EE5EC949CD}"/>
    <dgm:cxn modelId="{5A1E8E0A-64B9-A24D-B081-D774BF10B6BA}" type="presOf" srcId="{BFB4455E-971B-48E7-8D11-DE4A1DDF8365}" destId="{C52E3B86-FE84-43A4-866E-35554A63A75A}" srcOrd="0" destOrd="0" presId="urn:microsoft.com/office/officeart/2005/8/layout/hierarchy1"/>
    <dgm:cxn modelId="{B49E46CA-4CB2-BE48-AF02-97C307A7CC2D}" type="presOf" srcId="{56BC43E9-A25B-4E83-9A39-D62A61251783}" destId="{B4439501-D3D5-4059-A811-234A2BC64D34}" srcOrd="0" destOrd="0" presId="urn:microsoft.com/office/officeart/2005/8/layout/hierarchy1"/>
    <dgm:cxn modelId="{0295FCEF-CF39-2149-8BE5-82B7BEA0CBFE}" type="presOf" srcId="{CCFFE844-F7A6-442D-BDF2-2124B528EBE5}" destId="{7553087C-9244-4FD5-802A-F259120FC4BC}" srcOrd="0" destOrd="0" presId="urn:microsoft.com/office/officeart/2005/8/layout/hierarchy1"/>
    <dgm:cxn modelId="{A0A8A359-6D3F-CA47-921B-0E48377B6FE1}" type="presOf" srcId="{A2A9A62D-3BA5-4B6B-A32E-E054A9EFF477}" destId="{B5C93A01-4B52-4D53-BFE2-333E8770D77B}" srcOrd="0" destOrd="0" presId="urn:microsoft.com/office/officeart/2005/8/layout/hierarchy1"/>
    <dgm:cxn modelId="{1A83F8D1-68D9-409A-9A67-07B0F70B0F85}" srcId="{9006B6D9-1816-4DB1-B3D3-60DACFA433F6}" destId="{CBA977A9-C92B-4DE1-9565-F1FBD6A8D9D9}" srcOrd="0" destOrd="0" parTransId="{38E6AF27-8574-424E-A41B-F367654BF232}" sibTransId="{06A51CA6-C573-4ACE-BAB4-DB1AE346C7CC}"/>
    <dgm:cxn modelId="{F3890FE6-7163-2B4F-9B8E-9B6ECD75966A}" type="presOf" srcId="{CE217FD2-EEF9-4CB7-AA27-5153CCCECF64}" destId="{6A204CF5-D00C-48F3-8BC4-EB1FEB4185B8}" srcOrd="0" destOrd="0" presId="urn:microsoft.com/office/officeart/2005/8/layout/hierarchy1"/>
    <dgm:cxn modelId="{F8EAAB79-07BC-7A47-BCA4-49069191432B}" type="presOf" srcId="{C23D8BC2-CD33-4967-B3A3-CD3EB6C8DC7F}" destId="{48FD159A-2972-443F-8139-A5912C5DCC04}" srcOrd="0" destOrd="0" presId="urn:microsoft.com/office/officeart/2005/8/layout/hierarchy1"/>
    <dgm:cxn modelId="{C37828A1-4A98-A942-8B65-77A9EEDBEB4A}" type="presOf" srcId="{E881BD6C-5618-4751-B401-D51C2DB76869}" destId="{76F7D629-C537-4279-ABE7-CF8936C5E363}" srcOrd="0" destOrd="0" presId="urn:microsoft.com/office/officeart/2005/8/layout/hierarchy1"/>
    <dgm:cxn modelId="{9C05C5E6-79A3-5940-B5A1-B263DD63F374}" type="presOf" srcId="{39276740-50E4-4272-9C4C-33FC28B87F63}" destId="{372DA458-F860-4EBA-8785-C76CD54CC665}" srcOrd="0" destOrd="0" presId="urn:microsoft.com/office/officeart/2005/8/layout/hierarchy1"/>
    <dgm:cxn modelId="{ADD69868-F25E-AC4E-A553-B3C36694A41B}" type="presOf" srcId="{38E6AF27-8574-424E-A41B-F367654BF232}" destId="{C1A7C053-9BCD-4EC2-B299-0EE7AF7A34E2}" srcOrd="0" destOrd="0" presId="urn:microsoft.com/office/officeart/2005/8/layout/hierarchy1"/>
    <dgm:cxn modelId="{1C67AA05-7199-49B4-9A6F-3B464188E94C}" srcId="{39A4B94A-AAB8-4C54-8B30-4469580682DD}" destId="{CCFFE844-F7A6-442D-BDF2-2124B528EBE5}" srcOrd="1" destOrd="0" parTransId="{56BC43E9-A25B-4E83-9A39-D62A61251783}" sibTransId="{0E171808-A11D-4E83-A19F-5CCC0DB88A0F}"/>
    <dgm:cxn modelId="{D3AEFD1D-D8B4-47F2-8DE3-8649A054F0E7}" srcId="{DE0403D9-1DD9-49E1-963B-DFD42CE78E3A}" destId="{B10500C3-44CE-481A-8728-7E80553BD818}" srcOrd="1" destOrd="0" parTransId="{A6316CE4-A16C-4155-8701-1F7C60BA5502}" sibTransId="{77229574-E0DF-4E36-BF05-ABA323971EA6}"/>
    <dgm:cxn modelId="{7AE3530A-75DC-4D10-A865-5B73923977BE}" srcId="{B10500C3-44CE-481A-8728-7E80553BD818}" destId="{A2A9A62D-3BA5-4B6B-A32E-E054A9EFF477}" srcOrd="0" destOrd="0" parTransId="{A17D4FD2-BFE8-4892-8F0B-15388D2F08A5}" sibTransId="{AD9E49BC-8F19-4824-B0A1-CC81B6F6801E}"/>
    <dgm:cxn modelId="{28925E6A-E28D-5942-9DC7-C4EBFF68EE83}" type="presOf" srcId="{A3B00991-2BF1-4A06-AC19-2E6D12EEA748}" destId="{77EC4307-1E53-42DD-B845-157791832F08}" srcOrd="0" destOrd="0" presId="urn:microsoft.com/office/officeart/2005/8/layout/hierarchy1"/>
    <dgm:cxn modelId="{54954776-AD9A-5C4D-AF16-EF39C592DF9B}" type="presOf" srcId="{A7710AB3-E239-44F6-BFCB-96AB5FD0CE1D}" destId="{A512BB1F-9FB5-4FFE-86A2-9B33B0DF3463}" srcOrd="0" destOrd="0" presId="urn:microsoft.com/office/officeart/2005/8/layout/hierarchy1"/>
    <dgm:cxn modelId="{F67D33E0-4FF3-8045-89FB-C1ACF81F3A0E}" type="presOf" srcId="{5A891C44-451F-4BEA-B8F4-28564E50AE53}" destId="{3313CA82-4F8E-4CEC-B9B5-D607E6D363CC}" srcOrd="0" destOrd="0" presId="urn:microsoft.com/office/officeart/2005/8/layout/hierarchy1"/>
    <dgm:cxn modelId="{7030CCBA-2CE1-4ECA-B374-A49EFC0997C8}" srcId="{A2A9A62D-3BA5-4B6B-A32E-E054A9EFF477}" destId="{BFB4455E-971B-48E7-8D11-DE4A1DDF8365}" srcOrd="0" destOrd="0" parTransId="{55FFEB13-F2FC-46A9-8A02-120E91EE7F65}" sibTransId="{883385A3-FC33-4A23-9CF1-2CF3B390EE1D}"/>
    <dgm:cxn modelId="{B745D448-15F5-5841-8FCC-EFDB76F44ED1}" type="presOf" srcId="{B4472B02-22E6-49D5-96CC-7E4134734B09}" destId="{5AAC4EDC-DE75-49F4-AFE7-1F6846C4D52A}" srcOrd="0" destOrd="0" presId="urn:microsoft.com/office/officeart/2005/8/layout/hierarchy1"/>
    <dgm:cxn modelId="{62F99586-3735-E44D-99B3-4A6D4B290F1E}" type="presOf" srcId="{DE0403D9-1DD9-49E1-963B-DFD42CE78E3A}" destId="{9CC70F10-487B-4348-AC9A-D82AF01A85AE}" srcOrd="0" destOrd="0" presId="urn:microsoft.com/office/officeart/2005/8/layout/hierarchy1"/>
    <dgm:cxn modelId="{8905D686-5575-4483-875F-BA584CD02EC0}" srcId="{BFB4455E-971B-48E7-8D11-DE4A1DDF8365}" destId="{39276740-50E4-4272-9C4C-33FC28B87F63}" srcOrd="1" destOrd="0" parTransId="{0FA037D3-6D12-4E89-8AEB-11CF572DDE72}" sibTransId="{48B32FFF-8C15-47C1-8123-E9BFEBE951C7}"/>
    <dgm:cxn modelId="{F7A379E3-38CD-7245-BA55-3C7BB7D3C40F}" type="presOf" srcId="{73EB642B-B0EC-4F50-9020-38A464E7D010}" destId="{E982E7B9-8FF3-4394-8797-FFA450A4BE31}" srcOrd="0" destOrd="0" presId="urn:microsoft.com/office/officeart/2005/8/layout/hierarchy1"/>
    <dgm:cxn modelId="{7E225926-E97B-3B44-B958-D1A36CF15F9C}" type="presOf" srcId="{8A432025-8F40-4752-8E7F-4D1D2B38EDB2}" destId="{CA802F0A-ECA0-4916-8AD5-5DE7741355E6}" srcOrd="0" destOrd="0" presId="urn:microsoft.com/office/officeart/2005/8/layout/hierarchy1"/>
    <dgm:cxn modelId="{E2B16937-2060-8943-87B5-05DF13881E14}" type="presOf" srcId="{39A4B94A-AAB8-4C54-8B30-4469580682DD}" destId="{7DF4C106-2332-492F-BC22-05C6EF33B0C3}" srcOrd="0" destOrd="0" presId="urn:microsoft.com/office/officeart/2005/8/layout/hierarchy1"/>
    <dgm:cxn modelId="{E363AF90-60FC-6640-9E3F-6425A4EABBA9}" type="presOf" srcId="{DC78A1CF-3CFF-4BB6-87E4-7ED724B0FD4C}" destId="{D89AFCD0-CD66-49DE-A08E-1520E7AFD74C}" srcOrd="0" destOrd="0" presId="urn:microsoft.com/office/officeart/2005/8/layout/hierarchy1"/>
    <dgm:cxn modelId="{8813A4BA-89F7-5747-A9F8-EC2F8976906B}" type="presOf" srcId="{571F5B87-2258-4536-8101-AA28D6413E96}" destId="{4BC0EA20-1760-4DA5-B2B5-E3992E53B61D}" srcOrd="0" destOrd="0" presId="urn:microsoft.com/office/officeart/2005/8/layout/hierarchy1"/>
    <dgm:cxn modelId="{B6BDC235-7C32-401B-AD59-21B6636FB4FD}" srcId="{BFB4455E-971B-48E7-8D11-DE4A1DDF8365}" destId="{C2CE70B8-3F76-4001-A237-83B3F4A9E98B}" srcOrd="0" destOrd="0" parTransId="{B0CFD59B-4D64-4826-9207-27B3F0228F0A}" sibTransId="{45640CC8-30C9-47E5-AA34-423773E4C5EA}"/>
    <dgm:cxn modelId="{7C5DBF4A-DABD-6741-9E90-3600C4D1E904}" type="presOf" srcId="{9006B6D9-1816-4DB1-B3D3-60DACFA433F6}" destId="{64C1140C-12B9-4A00-8E11-04DA1C40C1A6}" srcOrd="0" destOrd="0" presId="urn:microsoft.com/office/officeart/2005/8/layout/hierarchy1"/>
    <dgm:cxn modelId="{20661203-2D99-D94D-B84B-CDD01DB20336}" type="presOf" srcId="{84AA96B2-ECBE-4030-9434-904D7ED94D5C}" destId="{DCEB1E98-0F0C-49E2-A710-6F766DB97463}" srcOrd="0" destOrd="0" presId="urn:microsoft.com/office/officeart/2005/8/layout/hierarchy1"/>
    <dgm:cxn modelId="{300A9D3F-4877-1D4E-92AC-E369B5BE485A}" type="presOf" srcId="{EDA09B90-F00E-411C-8962-866247C9A94C}" destId="{87A2D2A2-0842-4AC2-9B1B-054558FB0DCC}" srcOrd="0" destOrd="0" presId="urn:microsoft.com/office/officeart/2005/8/layout/hierarchy1"/>
    <dgm:cxn modelId="{D6006278-CF52-4A94-BE2A-02466F49D22C}" srcId="{A7710AB3-E239-44F6-BFCB-96AB5FD0CE1D}" destId="{0EBE12F3-8C75-4F98-B3F3-759BE51E039A}" srcOrd="0" destOrd="0" parTransId="{993643B3-07C8-4ABF-A887-1A62314BBB46}" sibTransId="{5B3FFFC7-8C50-401B-884F-E793C6830150}"/>
    <dgm:cxn modelId="{31F52B5A-9C3C-42A9-ABB9-CF8D5C814F62}" srcId="{0EBE12F3-8C75-4F98-B3F3-759BE51E039A}" destId="{457A5C44-C5BE-4A07-9E91-835531447F8B}" srcOrd="0" destOrd="0" parTransId="{B4472B02-22E6-49D5-96CC-7E4134734B09}" sibTransId="{51AA837B-221B-4DDC-AAF7-677E900AC81C}"/>
    <dgm:cxn modelId="{50B5B078-4DE2-FD46-A6C2-FF627F7047AA}" type="presOf" srcId="{1B3B1485-100C-4993-B7C7-DFEF87FAB8AF}" destId="{7151B932-D6CA-4768-B35A-B34130ED9233}" srcOrd="0" destOrd="0" presId="urn:microsoft.com/office/officeart/2005/8/layout/hierarchy1"/>
    <dgm:cxn modelId="{4E5B98CB-37AE-DA4E-AC39-1DD724D6B844}" type="presOf" srcId="{55FFEB13-F2FC-46A9-8A02-120E91EE7F65}" destId="{B025D403-42BE-4B48-9649-F7FD7DDCAF3E}" srcOrd="0" destOrd="0" presId="urn:microsoft.com/office/officeart/2005/8/layout/hierarchy1"/>
    <dgm:cxn modelId="{2848C080-6F05-4B00-95CA-EE6226BEC258}" srcId="{A2A9A62D-3BA5-4B6B-A32E-E054A9EFF477}" destId="{377EBB05-04AD-43A7-AD74-0DA505F06140}" srcOrd="1" destOrd="0" parTransId="{EEAC1F5B-2054-453B-B294-382BF3861459}" sibTransId="{65864F42-31F7-4A0E-AC0F-307AE369F94E}"/>
    <dgm:cxn modelId="{F72DC97A-359A-4A0B-9FC5-4D739CCCE512}" srcId="{39A4B94A-AAB8-4C54-8B30-4469580682DD}" destId="{A7710AB3-E239-44F6-BFCB-96AB5FD0CE1D}" srcOrd="0" destOrd="0" parTransId="{73EB642B-B0EC-4F50-9020-38A464E7D010}" sibTransId="{A7107A9D-0147-4623-AC61-8010DE3997CB}"/>
    <dgm:cxn modelId="{8883CC0D-4B40-424D-AC84-6D4701BE437D}" type="presOf" srcId="{0EBE12F3-8C75-4F98-B3F3-759BE51E039A}" destId="{9FC0651E-B514-4602-B0DF-10096984F184}" srcOrd="0" destOrd="0" presId="urn:microsoft.com/office/officeart/2005/8/layout/hierarchy1"/>
    <dgm:cxn modelId="{905D2F91-D864-E74A-9F6F-89D2BB259B1C}" type="presOf" srcId="{B10500C3-44CE-481A-8728-7E80553BD818}" destId="{201A7A4D-DEA1-4BF6-8EC5-81A8223444D2}" srcOrd="0" destOrd="0" presId="urn:microsoft.com/office/officeart/2005/8/layout/hierarchy1"/>
    <dgm:cxn modelId="{C3B8F60B-63D3-4447-9B2B-E249FB12D044}" srcId="{377EBB05-04AD-43A7-AD74-0DA505F06140}" destId="{1B3B1485-100C-4993-B7C7-DFEF87FAB8AF}" srcOrd="0" destOrd="0" parTransId="{C23D8BC2-CD33-4967-B3A3-CD3EB6C8DC7F}" sibTransId="{481EE417-48DE-4BE5-AAF7-5C2959C98919}"/>
    <dgm:cxn modelId="{D1418E61-2CF5-C749-9B3A-450F262C2EE8}" type="presOf" srcId="{E53962D0-0144-4EDF-B6D6-8D0D08F87755}" destId="{85FBED08-1E3B-4278-99C1-B6F71F6D6843}" srcOrd="0" destOrd="0" presId="urn:microsoft.com/office/officeart/2005/8/layout/hierarchy1"/>
    <dgm:cxn modelId="{9324EF30-068B-C345-B46F-1E96B052EF81}" type="presOf" srcId="{F525936C-5F63-451C-B38B-62C6F17B24C3}" destId="{A091E1FB-DBE3-4476-9963-A24F0C358666}" srcOrd="0" destOrd="0" presId="urn:microsoft.com/office/officeart/2005/8/layout/hierarchy1"/>
    <dgm:cxn modelId="{EA670C6F-A433-FD4D-ABD8-8DEDD9EEA582}" type="presOf" srcId="{993643B3-07C8-4ABF-A887-1A62314BBB46}" destId="{FE665AF0-453C-41AF-AB3C-4374818BF824}" srcOrd="0" destOrd="0" presId="urn:microsoft.com/office/officeart/2005/8/layout/hierarchy1"/>
    <dgm:cxn modelId="{5BD67E55-C4C2-4A4D-A812-9C95B60BF77E}" type="presOf" srcId="{A6316CE4-A16C-4155-8701-1F7C60BA5502}" destId="{4A893B48-406B-4FF8-B85A-B73DCD4E9BE0}" srcOrd="0" destOrd="0" presId="urn:microsoft.com/office/officeart/2005/8/layout/hierarchy1"/>
    <dgm:cxn modelId="{F2AAD2BA-2970-774B-A1DF-3145F6FFA662}" type="presOf" srcId="{F72D1A07-61BC-4A4E-B2E4-43213EBC4EA4}" destId="{6A0D9936-11A7-4AED-8166-FC176476DA82}" srcOrd="0" destOrd="0" presId="urn:microsoft.com/office/officeart/2005/8/layout/hierarchy1"/>
    <dgm:cxn modelId="{3A97A9D8-D0AC-114B-8EB2-E60D58BF4F77}" type="presParOf" srcId="{85FBED08-1E3B-4278-99C1-B6F71F6D6843}" destId="{0022442F-2518-4B41-AE85-B7DCDCB91B34}" srcOrd="0" destOrd="0" presId="urn:microsoft.com/office/officeart/2005/8/layout/hierarchy1"/>
    <dgm:cxn modelId="{B2A8C34C-485C-3645-992F-AF54D6AFC320}" type="presParOf" srcId="{0022442F-2518-4B41-AE85-B7DCDCB91B34}" destId="{44D91270-B0C5-403F-BA20-5EFD68FFD492}" srcOrd="0" destOrd="0" presId="urn:microsoft.com/office/officeart/2005/8/layout/hierarchy1"/>
    <dgm:cxn modelId="{75BAB0EE-E6F6-8741-93A8-8FC3D23C2CCA}" type="presParOf" srcId="{44D91270-B0C5-403F-BA20-5EFD68FFD492}" destId="{253F882D-47A2-40E9-B187-3C111F7E7053}" srcOrd="0" destOrd="0" presId="urn:microsoft.com/office/officeart/2005/8/layout/hierarchy1"/>
    <dgm:cxn modelId="{0A2A25D1-907A-C743-8870-C558447608FE}" type="presParOf" srcId="{44D91270-B0C5-403F-BA20-5EFD68FFD492}" destId="{9CC70F10-487B-4348-AC9A-D82AF01A85AE}" srcOrd="1" destOrd="0" presId="urn:microsoft.com/office/officeart/2005/8/layout/hierarchy1"/>
    <dgm:cxn modelId="{F74A8856-03D0-8045-AB7B-EA1B8284403F}" type="presParOf" srcId="{0022442F-2518-4B41-AE85-B7DCDCB91B34}" destId="{4C9B9DCE-D069-4A49-9426-5E575035DECE}" srcOrd="1" destOrd="0" presId="urn:microsoft.com/office/officeart/2005/8/layout/hierarchy1"/>
    <dgm:cxn modelId="{2492EDE3-6EF1-6C46-8752-59A8E6C64989}" type="presParOf" srcId="{4C9B9DCE-D069-4A49-9426-5E575035DECE}" destId="{87A2D2A2-0842-4AC2-9B1B-054558FB0DCC}" srcOrd="0" destOrd="0" presId="urn:microsoft.com/office/officeart/2005/8/layout/hierarchy1"/>
    <dgm:cxn modelId="{333ED2F8-794D-4A46-89CD-107FB7B25BBE}" type="presParOf" srcId="{4C9B9DCE-D069-4A49-9426-5E575035DECE}" destId="{CBC420B2-4B41-4E0A-B554-CA57876D4A38}" srcOrd="1" destOrd="0" presId="urn:microsoft.com/office/officeart/2005/8/layout/hierarchy1"/>
    <dgm:cxn modelId="{C17E5054-6376-0E48-81B1-0BB0B9C7C461}" type="presParOf" srcId="{CBC420B2-4B41-4E0A-B554-CA57876D4A38}" destId="{62F1BA45-FA2E-4C70-86E0-908A789093FE}" srcOrd="0" destOrd="0" presId="urn:microsoft.com/office/officeart/2005/8/layout/hierarchy1"/>
    <dgm:cxn modelId="{CDD5E8B3-F040-B942-8DDB-7E7C29FAD858}" type="presParOf" srcId="{62F1BA45-FA2E-4C70-86E0-908A789093FE}" destId="{654E716E-2F47-47A8-8ADD-C6DBF2861632}" srcOrd="0" destOrd="0" presId="urn:microsoft.com/office/officeart/2005/8/layout/hierarchy1"/>
    <dgm:cxn modelId="{7C86DB55-1463-AE43-8D67-E4FF658940CA}" type="presParOf" srcId="{62F1BA45-FA2E-4C70-86E0-908A789093FE}" destId="{76F7D629-C537-4279-ABE7-CF8936C5E363}" srcOrd="1" destOrd="0" presId="urn:microsoft.com/office/officeart/2005/8/layout/hierarchy1"/>
    <dgm:cxn modelId="{C8BA2578-8D58-EA42-B09F-B7C59CF39805}" type="presParOf" srcId="{CBC420B2-4B41-4E0A-B554-CA57876D4A38}" destId="{F69B8A75-5EE0-4CB7-A6C1-9544A5296FA9}" srcOrd="1" destOrd="0" presId="urn:microsoft.com/office/officeart/2005/8/layout/hierarchy1"/>
    <dgm:cxn modelId="{70C439A8-72FC-FD4B-8786-78B10E7736AD}" type="presParOf" srcId="{F69B8A75-5EE0-4CB7-A6C1-9544A5296FA9}" destId="{A6D80C12-4FEE-4B00-BAA7-2EF260EC8FF0}" srcOrd="0" destOrd="0" presId="urn:microsoft.com/office/officeart/2005/8/layout/hierarchy1"/>
    <dgm:cxn modelId="{704777E7-B7DC-C34C-89DA-C3AE7700D7B2}" type="presParOf" srcId="{F69B8A75-5EE0-4CB7-A6C1-9544A5296FA9}" destId="{2FEDC0D7-BBF6-40D3-9BAD-5233E777D3D6}" srcOrd="1" destOrd="0" presId="urn:microsoft.com/office/officeart/2005/8/layout/hierarchy1"/>
    <dgm:cxn modelId="{3D66129F-3CAD-CE49-BF76-AF02E24D6915}" type="presParOf" srcId="{2FEDC0D7-BBF6-40D3-9BAD-5233E777D3D6}" destId="{721F6805-D90A-4A61-9E62-8B37FED2CE35}" srcOrd="0" destOrd="0" presId="urn:microsoft.com/office/officeart/2005/8/layout/hierarchy1"/>
    <dgm:cxn modelId="{E2BC5FB8-7733-274A-B4CF-E302749791D7}" type="presParOf" srcId="{721F6805-D90A-4A61-9E62-8B37FED2CE35}" destId="{9CD8CC17-2E2D-44C9-96E3-B187B562FA95}" srcOrd="0" destOrd="0" presId="urn:microsoft.com/office/officeart/2005/8/layout/hierarchy1"/>
    <dgm:cxn modelId="{E8587513-C905-5F45-A596-6562008F98F8}" type="presParOf" srcId="{721F6805-D90A-4A61-9E62-8B37FED2CE35}" destId="{A091E1FB-DBE3-4476-9963-A24F0C358666}" srcOrd="1" destOrd="0" presId="urn:microsoft.com/office/officeart/2005/8/layout/hierarchy1"/>
    <dgm:cxn modelId="{B089D56A-BDB2-6843-9189-65FB97C47939}" type="presParOf" srcId="{2FEDC0D7-BBF6-40D3-9BAD-5233E777D3D6}" destId="{4D83BFF8-BF97-4576-A38E-A4F8A123A695}" srcOrd="1" destOrd="0" presId="urn:microsoft.com/office/officeart/2005/8/layout/hierarchy1"/>
    <dgm:cxn modelId="{71382B41-3589-844E-9FC2-A9DE7FD94224}" type="presParOf" srcId="{F69B8A75-5EE0-4CB7-A6C1-9544A5296FA9}" destId="{D89AFCD0-CD66-49DE-A08E-1520E7AFD74C}" srcOrd="2" destOrd="0" presId="urn:microsoft.com/office/officeart/2005/8/layout/hierarchy1"/>
    <dgm:cxn modelId="{2A6294F0-2E86-AB4C-8924-12C47844D6E9}" type="presParOf" srcId="{F69B8A75-5EE0-4CB7-A6C1-9544A5296FA9}" destId="{13809EBC-6692-4620-B54D-9E7BBB89141F}" srcOrd="3" destOrd="0" presId="urn:microsoft.com/office/officeart/2005/8/layout/hierarchy1"/>
    <dgm:cxn modelId="{4A5B55C3-FEE6-4448-9050-B3F7F0521E57}" type="presParOf" srcId="{13809EBC-6692-4620-B54D-9E7BBB89141F}" destId="{104EDBC0-C364-49E9-87CA-CF25C12D0709}" srcOrd="0" destOrd="0" presId="urn:microsoft.com/office/officeart/2005/8/layout/hierarchy1"/>
    <dgm:cxn modelId="{A14CF961-CD83-614F-B003-30D4F0D6B541}" type="presParOf" srcId="{104EDBC0-C364-49E9-87CA-CF25C12D0709}" destId="{F8C3494D-6D28-43F7-A412-BA5419675B10}" srcOrd="0" destOrd="0" presId="urn:microsoft.com/office/officeart/2005/8/layout/hierarchy1"/>
    <dgm:cxn modelId="{2F37BBC0-39C3-D94D-B67F-71F8B79713BB}" type="presParOf" srcId="{104EDBC0-C364-49E9-87CA-CF25C12D0709}" destId="{CA802F0A-ECA0-4916-8AD5-5DE7741355E6}" srcOrd="1" destOrd="0" presId="urn:microsoft.com/office/officeart/2005/8/layout/hierarchy1"/>
    <dgm:cxn modelId="{7FA5E0C7-6FCF-1147-A0F6-C899B7B3AE09}" type="presParOf" srcId="{13809EBC-6692-4620-B54D-9E7BBB89141F}" destId="{208813B6-1BCD-4959-9671-EF702A3663F8}" srcOrd="1" destOrd="0" presId="urn:microsoft.com/office/officeart/2005/8/layout/hierarchy1"/>
    <dgm:cxn modelId="{45063DD2-6AC6-5843-935A-6A10F1416B0E}" type="presParOf" srcId="{4C9B9DCE-D069-4A49-9426-5E575035DECE}" destId="{4A893B48-406B-4FF8-B85A-B73DCD4E9BE0}" srcOrd="2" destOrd="0" presId="urn:microsoft.com/office/officeart/2005/8/layout/hierarchy1"/>
    <dgm:cxn modelId="{881F640C-94C4-AD40-88C2-E5E146C5C144}" type="presParOf" srcId="{4C9B9DCE-D069-4A49-9426-5E575035DECE}" destId="{6B8D0B74-67DE-4673-BBB5-9629134F7F32}" srcOrd="3" destOrd="0" presId="urn:microsoft.com/office/officeart/2005/8/layout/hierarchy1"/>
    <dgm:cxn modelId="{293BBB01-B8FE-A944-8FB3-572FB7959D3D}" type="presParOf" srcId="{6B8D0B74-67DE-4673-BBB5-9629134F7F32}" destId="{BF8B8336-2EFA-4DE7-B8DB-8DA27BFE5CCE}" srcOrd="0" destOrd="0" presId="urn:microsoft.com/office/officeart/2005/8/layout/hierarchy1"/>
    <dgm:cxn modelId="{9E26C16D-E8A2-7247-950D-CD0B713903C5}" type="presParOf" srcId="{BF8B8336-2EFA-4DE7-B8DB-8DA27BFE5CCE}" destId="{A492B3BE-7876-469D-80AA-B52FDC365058}" srcOrd="0" destOrd="0" presId="urn:microsoft.com/office/officeart/2005/8/layout/hierarchy1"/>
    <dgm:cxn modelId="{2107C9B0-D727-774B-BD90-8546D3AC120E}" type="presParOf" srcId="{BF8B8336-2EFA-4DE7-B8DB-8DA27BFE5CCE}" destId="{201A7A4D-DEA1-4BF6-8EC5-81A8223444D2}" srcOrd="1" destOrd="0" presId="urn:microsoft.com/office/officeart/2005/8/layout/hierarchy1"/>
    <dgm:cxn modelId="{89BE02B4-4511-C144-9091-3DF408745A23}" type="presParOf" srcId="{6B8D0B74-67DE-4673-BBB5-9629134F7F32}" destId="{1BB6BEA6-BBC4-4F9D-A57C-E6B6D5F64F5D}" srcOrd="1" destOrd="0" presId="urn:microsoft.com/office/officeart/2005/8/layout/hierarchy1"/>
    <dgm:cxn modelId="{31FE61D4-10FF-E347-B7E7-FC5B2A5DD16E}" type="presParOf" srcId="{1BB6BEA6-BBC4-4F9D-A57C-E6B6D5F64F5D}" destId="{7A15F890-733D-41C8-A7BA-FAF83F76B090}" srcOrd="0" destOrd="0" presId="urn:microsoft.com/office/officeart/2005/8/layout/hierarchy1"/>
    <dgm:cxn modelId="{EBD071CB-F991-4A45-BD42-33C81D22D16F}" type="presParOf" srcId="{1BB6BEA6-BBC4-4F9D-A57C-E6B6D5F64F5D}" destId="{E4712213-34D6-4AE7-8BF6-E0C402CF183C}" srcOrd="1" destOrd="0" presId="urn:microsoft.com/office/officeart/2005/8/layout/hierarchy1"/>
    <dgm:cxn modelId="{605D9D1B-8B51-CA4C-BBBA-E88BB2435E0B}" type="presParOf" srcId="{E4712213-34D6-4AE7-8BF6-E0C402CF183C}" destId="{B9CD832D-48C4-4D97-A3C1-DEC4E92B5BB8}" srcOrd="0" destOrd="0" presId="urn:microsoft.com/office/officeart/2005/8/layout/hierarchy1"/>
    <dgm:cxn modelId="{40489C73-10DB-7D41-8BEA-666E9D33E592}" type="presParOf" srcId="{B9CD832D-48C4-4D97-A3C1-DEC4E92B5BB8}" destId="{B3E42B75-5A04-4A63-91D7-49FB46DC3586}" srcOrd="0" destOrd="0" presId="urn:microsoft.com/office/officeart/2005/8/layout/hierarchy1"/>
    <dgm:cxn modelId="{CB74A37D-7B25-AF4D-896E-C38D0A82154C}" type="presParOf" srcId="{B9CD832D-48C4-4D97-A3C1-DEC4E92B5BB8}" destId="{B5C93A01-4B52-4D53-BFE2-333E8770D77B}" srcOrd="1" destOrd="0" presId="urn:microsoft.com/office/officeart/2005/8/layout/hierarchy1"/>
    <dgm:cxn modelId="{D1AEAC4E-3432-C847-9F73-D6816D599C6E}" type="presParOf" srcId="{E4712213-34D6-4AE7-8BF6-E0C402CF183C}" destId="{E0E98103-A3A5-4423-AACC-9F2F63A4850A}" srcOrd="1" destOrd="0" presId="urn:microsoft.com/office/officeart/2005/8/layout/hierarchy1"/>
    <dgm:cxn modelId="{C4AC3036-D2D1-7B40-BE2F-17234EE22F63}" type="presParOf" srcId="{E0E98103-A3A5-4423-AACC-9F2F63A4850A}" destId="{B025D403-42BE-4B48-9649-F7FD7DDCAF3E}" srcOrd="0" destOrd="0" presId="urn:microsoft.com/office/officeart/2005/8/layout/hierarchy1"/>
    <dgm:cxn modelId="{C4536C39-7153-F74E-85FC-FD0A4A6FA15B}" type="presParOf" srcId="{E0E98103-A3A5-4423-AACC-9F2F63A4850A}" destId="{0ADEBCBE-6759-41C1-9002-F4CFF00FDA1E}" srcOrd="1" destOrd="0" presId="urn:microsoft.com/office/officeart/2005/8/layout/hierarchy1"/>
    <dgm:cxn modelId="{742DEB1F-8CD3-CA48-ABD3-18FC2E01370A}" type="presParOf" srcId="{0ADEBCBE-6759-41C1-9002-F4CFF00FDA1E}" destId="{E24ED1A7-CCEF-46E0-BB7B-69C142226FDC}" srcOrd="0" destOrd="0" presId="urn:microsoft.com/office/officeart/2005/8/layout/hierarchy1"/>
    <dgm:cxn modelId="{5B7EBC41-D7D4-0E46-83E4-89134361E05B}" type="presParOf" srcId="{E24ED1A7-CCEF-46E0-BB7B-69C142226FDC}" destId="{42B68BA7-42C5-4DC1-B633-5C66C0F39171}" srcOrd="0" destOrd="0" presId="urn:microsoft.com/office/officeart/2005/8/layout/hierarchy1"/>
    <dgm:cxn modelId="{84CE8AB1-509D-8948-BE27-069D022E3C85}" type="presParOf" srcId="{E24ED1A7-CCEF-46E0-BB7B-69C142226FDC}" destId="{C52E3B86-FE84-43A4-866E-35554A63A75A}" srcOrd="1" destOrd="0" presId="urn:microsoft.com/office/officeart/2005/8/layout/hierarchy1"/>
    <dgm:cxn modelId="{255B4546-2AB9-FB42-B14F-31B05FB92059}" type="presParOf" srcId="{0ADEBCBE-6759-41C1-9002-F4CFF00FDA1E}" destId="{BD294771-7995-497F-A39C-CCAF9058DFD7}" srcOrd="1" destOrd="0" presId="urn:microsoft.com/office/officeart/2005/8/layout/hierarchy1"/>
    <dgm:cxn modelId="{DE3BBE67-0290-FE4E-8DE2-FF3621D30569}" type="presParOf" srcId="{BD294771-7995-497F-A39C-CCAF9058DFD7}" destId="{8AEFF082-333F-4AAD-AF97-13C88E5ACF34}" srcOrd="0" destOrd="0" presId="urn:microsoft.com/office/officeart/2005/8/layout/hierarchy1"/>
    <dgm:cxn modelId="{CD78C41D-BC6C-6348-801C-F0C87A5C5278}" type="presParOf" srcId="{BD294771-7995-497F-A39C-CCAF9058DFD7}" destId="{44268DFA-2699-434C-A78C-9B91B2F03A7D}" srcOrd="1" destOrd="0" presId="urn:microsoft.com/office/officeart/2005/8/layout/hierarchy1"/>
    <dgm:cxn modelId="{4CFF62AA-1427-534D-ACE3-346E6BB14DB9}" type="presParOf" srcId="{44268DFA-2699-434C-A78C-9B91B2F03A7D}" destId="{B7523255-10ED-4F89-88FC-C8DC5CC58370}" srcOrd="0" destOrd="0" presId="urn:microsoft.com/office/officeart/2005/8/layout/hierarchy1"/>
    <dgm:cxn modelId="{CC153FCF-84E2-4F42-A31D-B4229ECE17E1}" type="presParOf" srcId="{B7523255-10ED-4F89-88FC-C8DC5CC58370}" destId="{A8A919E6-797C-4868-B77F-698972A19D4A}" srcOrd="0" destOrd="0" presId="urn:microsoft.com/office/officeart/2005/8/layout/hierarchy1"/>
    <dgm:cxn modelId="{5AACDA42-8B8C-FF4F-A966-F0571BCABAAE}" type="presParOf" srcId="{B7523255-10ED-4F89-88FC-C8DC5CC58370}" destId="{04CA2FD9-87F7-4451-9011-0D984045020C}" srcOrd="1" destOrd="0" presId="urn:microsoft.com/office/officeart/2005/8/layout/hierarchy1"/>
    <dgm:cxn modelId="{14003DD5-4427-FE4F-A851-1B80B6BDD866}" type="presParOf" srcId="{44268DFA-2699-434C-A78C-9B91B2F03A7D}" destId="{F0B2ED36-9F1E-4E59-ACC7-6F197C8A92C0}" srcOrd="1" destOrd="0" presId="urn:microsoft.com/office/officeart/2005/8/layout/hierarchy1"/>
    <dgm:cxn modelId="{A617C885-803C-104B-9E53-12ABD7BFE479}" type="presParOf" srcId="{BD294771-7995-497F-A39C-CCAF9058DFD7}" destId="{B2C1352D-0BBA-416F-AE0C-93B16E9FCCAF}" srcOrd="2" destOrd="0" presId="urn:microsoft.com/office/officeart/2005/8/layout/hierarchy1"/>
    <dgm:cxn modelId="{73464DE9-AEBE-1847-9B7F-DF2757137F84}" type="presParOf" srcId="{BD294771-7995-497F-A39C-CCAF9058DFD7}" destId="{18BBFBA5-C243-442C-B8B6-424C14D9C9AF}" srcOrd="3" destOrd="0" presId="urn:microsoft.com/office/officeart/2005/8/layout/hierarchy1"/>
    <dgm:cxn modelId="{008AE1C7-20FE-0D40-8A7E-B095CB52362E}" type="presParOf" srcId="{18BBFBA5-C243-442C-B8B6-424C14D9C9AF}" destId="{F3D1B6C7-1B48-43B9-9B85-A278110EC59A}" srcOrd="0" destOrd="0" presId="urn:microsoft.com/office/officeart/2005/8/layout/hierarchy1"/>
    <dgm:cxn modelId="{A277486A-62A8-AA49-8275-B86F327BCA5B}" type="presParOf" srcId="{F3D1B6C7-1B48-43B9-9B85-A278110EC59A}" destId="{F598EE6D-A3C9-457C-B1DD-D37F748BC598}" srcOrd="0" destOrd="0" presId="urn:microsoft.com/office/officeart/2005/8/layout/hierarchy1"/>
    <dgm:cxn modelId="{AADDED5C-8A72-BF49-B598-7AD93E65DF12}" type="presParOf" srcId="{F3D1B6C7-1B48-43B9-9B85-A278110EC59A}" destId="{372DA458-F860-4EBA-8785-C76CD54CC665}" srcOrd="1" destOrd="0" presId="urn:microsoft.com/office/officeart/2005/8/layout/hierarchy1"/>
    <dgm:cxn modelId="{2718806A-511B-AF42-8C1A-90F863A9B5BC}" type="presParOf" srcId="{18BBFBA5-C243-442C-B8B6-424C14D9C9AF}" destId="{7F50A460-4E1F-41F0-BB86-BE133728D40F}" srcOrd="1" destOrd="0" presId="urn:microsoft.com/office/officeart/2005/8/layout/hierarchy1"/>
    <dgm:cxn modelId="{24DCE8C6-0E94-6D4B-9044-24448DD263B0}" type="presParOf" srcId="{7F50A460-4E1F-41F0-BB86-BE133728D40F}" destId="{77EC4307-1E53-42DD-B845-157791832F08}" srcOrd="0" destOrd="0" presId="urn:microsoft.com/office/officeart/2005/8/layout/hierarchy1"/>
    <dgm:cxn modelId="{72E41B5E-A32A-3B4E-9CDF-9F4A57253EB5}" type="presParOf" srcId="{7F50A460-4E1F-41F0-BB86-BE133728D40F}" destId="{2117E074-35C8-45DD-AD04-836911FF792F}" srcOrd="1" destOrd="0" presId="urn:microsoft.com/office/officeart/2005/8/layout/hierarchy1"/>
    <dgm:cxn modelId="{01F95E8C-56C5-3B40-9A9F-A4BE4F19D3E6}" type="presParOf" srcId="{2117E074-35C8-45DD-AD04-836911FF792F}" destId="{C4A34104-55CA-4648-98D4-05293903C240}" srcOrd="0" destOrd="0" presId="urn:microsoft.com/office/officeart/2005/8/layout/hierarchy1"/>
    <dgm:cxn modelId="{4C53A6DA-7F22-9344-ABC4-D894A85A28A6}" type="presParOf" srcId="{C4A34104-55CA-4648-98D4-05293903C240}" destId="{74A40913-588E-413B-B9F0-2F5BDABBF81F}" srcOrd="0" destOrd="0" presId="urn:microsoft.com/office/officeart/2005/8/layout/hierarchy1"/>
    <dgm:cxn modelId="{FEC6F56A-8F5E-FB46-877B-544E8E235E86}" type="presParOf" srcId="{C4A34104-55CA-4648-98D4-05293903C240}" destId="{7DF4C106-2332-492F-BC22-05C6EF33B0C3}" srcOrd="1" destOrd="0" presId="urn:microsoft.com/office/officeart/2005/8/layout/hierarchy1"/>
    <dgm:cxn modelId="{18964C33-8ECF-C444-9F58-A946457FABBB}" type="presParOf" srcId="{2117E074-35C8-45DD-AD04-836911FF792F}" destId="{5FDB3A1B-E38F-4AE3-B263-9619230433FB}" srcOrd="1" destOrd="0" presId="urn:microsoft.com/office/officeart/2005/8/layout/hierarchy1"/>
    <dgm:cxn modelId="{3A890A5A-1318-2943-A8C6-09CC22C0C601}" type="presParOf" srcId="{5FDB3A1B-E38F-4AE3-B263-9619230433FB}" destId="{E982E7B9-8FF3-4394-8797-FFA450A4BE31}" srcOrd="0" destOrd="0" presId="urn:microsoft.com/office/officeart/2005/8/layout/hierarchy1"/>
    <dgm:cxn modelId="{ABD4FE82-5FDA-A84E-8872-2E1C97029357}" type="presParOf" srcId="{5FDB3A1B-E38F-4AE3-B263-9619230433FB}" destId="{59CCC9BB-0416-44F1-A5C7-A8084753EA6E}" srcOrd="1" destOrd="0" presId="urn:microsoft.com/office/officeart/2005/8/layout/hierarchy1"/>
    <dgm:cxn modelId="{849D2A87-FF3A-444D-86C9-03C12FF24A55}" type="presParOf" srcId="{59CCC9BB-0416-44F1-A5C7-A8084753EA6E}" destId="{9943BB48-2478-43C0-8DAB-2A412774766E}" srcOrd="0" destOrd="0" presId="urn:microsoft.com/office/officeart/2005/8/layout/hierarchy1"/>
    <dgm:cxn modelId="{DF76F0EE-0900-8641-BA9D-EE08040332B1}" type="presParOf" srcId="{9943BB48-2478-43C0-8DAB-2A412774766E}" destId="{48258046-944B-42E7-B29F-72D58B338696}" srcOrd="0" destOrd="0" presId="urn:microsoft.com/office/officeart/2005/8/layout/hierarchy1"/>
    <dgm:cxn modelId="{8C89F8BB-AF6E-9349-9C16-BA9EE0153854}" type="presParOf" srcId="{9943BB48-2478-43C0-8DAB-2A412774766E}" destId="{A512BB1F-9FB5-4FFE-86A2-9B33B0DF3463}" srcOrd="1" destOrd="0" presId="urn:microsoft.com/office/officeart/2005/8/layout/hierarchy1"/>
    <dgm:cxn modelId="{734C2A42-9803-8B43-9440-769B24109964}" type="presParOf" srcId="{59CCC9BB-0416-44F1-A5C7-A8084753EA6E}" destId="{6F5E6830-3D21-4405-B396-4262F0EAAECE}" srcOrd="1" destOrd="0" presId="urn:microsoft.com/office/officeart/2005/8/layout/hierarchy1"/>
    <dgm:cxn modelId="{D05E8B14-9052-E34F-9DD8-A78B0FC54A63}" type="presParOf" srcId="{6F5E6830-3D21-4405-B396-4262F0EAAECE}" destId="{FE665AF0-453C-41AF-AB3C-4374818BF824}" srcOrd="0" destOrd="0" presId="urn:microsoft.com/office/officeart/2005/8/layout/hierarchy1"/>
    <dgm:cxn modelId="{228108AE-ADB5-D542-8CBF-3E234573A7B7}" type="presParOf" srcId="{6F5E6830-3D21-4405-B396-4262F0EAAECE}" destId="{A55F2B9F-8CEC-4446-9230-1BE48CB3BFB2}" srcOrd="1" destOrd="0" presId="urn:microsoft.com/office/officeart/2005/8/layout/hierarchy1"/>
    <dgm:cxn modelId="{76960D81-4846-6845-A9F7-2105F1370F4A}" type="presParOf" srcId="{A55F2B9F-8CEC-4446-9230-1BE48CB3BFB2}" destId="{F9962AB4-AC7C-47F4-AAEC-D6F83C3AE7BD}" srcOrd="0" destOrd="0" presId="urn:microsoft.com/office/officeart/2005/8/layout/hierarchy1"/>
    <dgm:cxn modelId="{D496E52E-C271-7F48-922E-2BEA99D23CCA}" type="presParOf" srcId="{F9962AB4-AC7C-47F4-AAEC-D6F83C3AE7BD}" destId="{F5A62E8D-A76D-4148-9FF4-C10407C220FA}" srcOrd="0" destOrd="0" presId="urn:microsoft.com/office/officeart/2005/8/layout/hierarchy1"/>
    <dgm:cxn modelId="{A1BD7841-7A60-F348-8FB9-0705FBDBA47D}" type="presParOf" srcId="{F9962AB4-AC7C-47F4-AAEC-D6F83C3AE7BD}" destId="{9FC0651E-B514-4602-B0DF-10096984F184}" srcOrd="1" destOrd="0" presId="urn:microsoft.com/office/officeart/2005/8/layout/hierarchy1"/>
    <dgm:cxn modelId="{ABA76D33-E272-DC44-B829-380DA16E7AB5}" type="presParOf" srcId="{A55F2B9F-8CEC-4446-9230-1BE48CB3BFB2}" destId="{F224DF9B-2F8D-4D1C-9703-598DB42A5636}" srcOrd="1" destOrd="0" presId="urn:microsoft.com/office/officeart/2005/8/layout/hierarchy1"/>
    <dgm:cxn modelId="{ECC89321-AA39-2748-9A09-D07D7B9680C7}" type="presParOf" srcId="{F224DF9B-2F8D-4D1C-9703-598DB42A5636}" destId="{5AAC4EDC-DE75-49F4-AFE7-1F6846C4D52A}" srcOrd="0" destOrd="0" presId="urn:microsoft.com/office/officeart/2005/8/layout/hierarchy1"/>
    <dgm:cxn modelId="{3C2F24EF-B8E6-8A48-BCDD-CC44F16D50B9}" type="presParOf" srcId="{F224DF9B-2F8D-4D1C-9703-598DB42A5636}" destId="{A1FD617E-B348-46E4-A43B-76C70DA11601}" srcOrd="1" destOrd="0" presId="urn:microsoft.com/office/officeart/2005/8/layout/hierarchy1"/>
    <dgm:cxn modelId="{713A9E22-B2F8-B74A-AE1D-EECDDDD83E65}" type="presParOf" srcId="{A1FD617E-B348-46E4-A43B-76C70DA11601}" destId="{D02FC105-ACA4-4A2B-BF6B-3E353125D39C}" srcOrd="0" destOrd="0" presId="urn:microsoft.com/office/officeart/2005/8/layout/hierarchy1"/>
    <dgm:cxn modelId="{23E0154C-E449-5144-AE2D-378E821A27E5}" type="presParOf" srcId="{D02FC105-ACA4-4A2B-BF6B-3E353125D39C}" destId="{60C8A22B-32B2-4381-B6D6-EAE466386444}" srcOrd="0" destOrd="0" presId="urn:microsoft.com/office/officeart/2005/8/layout/hierarchy1"/>
    <dgm:cxn modelId="{E3CBFF6B-1E2F-2844-AE97-D953A7185BBF}" type="presParOf" srcId="{D02FC105-ACA4-4A2B-BF6B-3E353125D39C}" destId="{301070E5-F787-49E6-862E-07D207DC6EEC}" srcOrd="1" destOrd="0" presId="urn:microsoft.com/office/officeart/2005/8/layout/hierarchy1"/>
    <dgm:cxn modelId="{F0D4E003-A493-4242-9A77-DC3FCEF5721F}" type="presParOf" srcId="{A1FD617E-B348-46E4-A43B-76C70DA11601}" destId="{A4AD1DD4-45F5-49DD-A420-56B5482B7923}" srcOrd="1" destOrd="0" presId="urn:microsoft.com/office/officeart/2005/8/layout/hierarchy1"/>
    <dgm:cxn modelId="{D5C35499-C03A-DF47-B4F6-3F01EA2D96D0}" type="presParOf" srcId="{5FDB3A1B-E38F-4AE3-B263-9619230433FB}" destId="{B4439501-D3D5-4059-A811-234A2BC64D34}" srcOrd="2" destOrd="0" presId="urn:microsoft.com/office/officeart/2005/8/layout/hierarchy1"/>
    <dgm:cxn modelId="{99C15C99-3C9E-4547-90B3-207AE8AF2136}" type="presParOf" srcId="{5FDB3A1B-E38F-4AE3-B263-9619230433FB}" destId="{1DF0AE49-EA29-40D6-ABBE-841458DE440E}" srcOrd="3" destOrd="0" presId="urn:microsoft.com/office/officeart/2005/8/layout/hierarchy1"/>
    <dgm:cxn modelId="{C0BCD718-E05B-3144-A83D-2987D923FB83}" type="presParOf" srcId="{1DF0AE49-EA29-40D6-ABBE-841458DE440E}" destId="{E495D001-C47C-4137-BB4F-7167DED4B894}" srcOrd="0" destOrd="0" presId="urn:microsoft.com/office/officeart/2005/8/layout/hierarchy1"/>
    <dgm:cxn modelId="{A2F666FD-C80C-234A-98DD-BE99C36354DF}" type="presParOf" srcId="{E495D001-C47C-4137-BB4F-7167DED4B894}" destId="{4FC9625D-1C23-494B-B1E6-D42A63F82D89}" srcOrd="0" destOrd="0" presId="urn:microsoft.com/office/officeart/2005/8/layout/hierarchy1"/>
    <dgm:cxn modelId="{B5DCC49C-20D3-CC4D-A402-22DD0BE213F5}" type="presParOf" srcId="{E495D001-C47C-4137-BB4F-7167DED4B894}" destId="{7553087C-9244-4FD5-802A-F259120FC4BC}" srcOrd="1" destOrd="0" presId="urn:microsoft.com/office/officeart/2005/8/layout/hierarchy1"/>
    <dgm:cxn modelId="{8F284301-F757-514F-99F9-D3ECEA7A078E}" type="presParOf" srcId="{1DF0AE49-EA29-40D6-ABBE-841458DE440E}" destId="{7F90F9F5-BCCC-4305-BDEA-D68A5870C140}" srcOrd="1" destOrd="0" presId="urn:microsoft.com/office/officeart/2005/8/layout/hierarchy1"/>
    <dgm:cxn modelId="{B799C2C0-FA3F-2F42-A264-BCA367F6EED6}" type="presParOf" srcId="{E0E98103-A3A5-4423-AACC-9F2F63A4850A}" destId="{B29DBD0A-5E60-4A40-A098-F372A4B0C6EF}" srcOrd="2" destOrd="0" presId="urn:microsoft.com/office/officeart/2005/8/layout/hierarchy1"/>
    <dgm:cxn modelId="{5C2B098C-1E6D-6F4F-A1CF-1DA17D8AADCD}" type="presParOf" srcId="{E0E98103-A3A5-4423-AACC-9F2F63A4850A}" destId="{28F56D9B-ED9D-4F00-9AE3-697F48038C24}" srcOrd="3" destOrd="0" presId="urn:microsoft.com/office/officeart/2005/8/layout/hierarchy1"/>
    <dgm:cxn modelId="{B9EFED6C-1CC7-EF46-A8E8-C3171B1F51C0}" type="presParOf" srcId="{28F56D9B-ED9D-4F00-9AE3-697F48038C24}" destId="{D5BA55EE-827C-4657-B3FD-288B7DBB7400}" srcOrd="0" destOrd="0" presId="urn:microsoft.com/office/officeart/2005/8/layout/hierarchy1"/>
    <dgm:cxn modelId="{6D591932-6BB1-2B46-AD02-838A4BFCDEFA}" type="presParOf" srcId="{D5BA55EE-827C-4657-B3FD-288B7DBB7400}" destId="{DDA98B0C-1407-4A64-AF6B-376C8B63D6D9}" srcOrd="0" destOrd="0" presId="urn:microsoft.com/office/officeart/2005/8/layout/hierarchy1"/>
    <dgm:cxn modelId="{327209F5-6103-9140-AC5F-B01BB3A11BBB}" type="presParOf" srcId="{D5BA55EE-827C-4657-B3FD-288B7DBB7400}" destId="{7AD1C6EE-0423-4A7B-AAC6-F70CDE6E3EB3}" srcOrd="1" destOrd="0" presId="urn:microsoft.com/office/officeart/2005/8/layout/hierarchy1"/>
    <dgm:cxn modelId="{5D3726C1-AE65-694D-AE2D-A4F9DB767751}" type="presParOf" srcId="{28F56D9B-ED9D-4F00-9AE3-697F48038C24}" destId="{D839C9C9-A7CC-4CB1-89DE-260F2FC38DE1}" srcOrd="1" destOrd="0" presId="urn:microsoft.com/office/officeart/2005/8/layout/hierarchy1"/>
    <dgm:cxn modelId="{4105ABF0-B2B1-2643-B1C3-858744EF05E8}" type="presParOf" srcId="{D839C9C9-A7CC-4CB1-89DE-260F2FC38DE1}" destId="{48FD159A-2972-443F-8139-A5912C5DCC04}" srcOrd="0" destOrd="0" presId="urn:microsoft.com/office/officeart/2005/8/layout/hierarchy1"/>
    <dgm:cxn modelId="{CAFEF4B0-BE70-3B41-A7A2-3A0AA94F17D4}" type="presParOf" srcId="{D839C9C9-A7CC-4CB1-89DE-260F2FC38DE1}" destId="{46BD244F-755C-4045-B2C1-89277D088E10}" srcOrd="1" destOrd="0" presId="urn:microsoft.com/office/officeart/2005/8/layout/hierarchy1"/>
    <dgm:cxn modelId="{80318272-DC7E-E247-8CB2-66C474DFC79B}" type="presParOf" srcId="{46BD244F-755C-4045-B2C1-89277D088E10}" destId="{8D57B924-CFC7-4D92-B797-4BE21C780175}" srcOrd="0" destOrd="0" presId="urn:microsoft.com/office/officeart/2005/8/layout/hierarchy1"/>
    <dgm:cxn modelId="{849A41F4-359C-B040-B368-C04E3B0982B0}" type="presParOf" srcId="{8D57B924-CFC7-4D92-B797-4BE21C780175}" destId="{D6BA01F6-CA34-47C7-99A7-9E041A142FC0}" srcOrd="0" destOrd="0" presId="urn:microsoft.com/office/officeart/2005/8/layout/hierarchy1"/>
    <dgm:cxn modelId="{A2A938C4-BD40-7A4F-BCCD-96CB7975AA1E}" type="presParOf" srcId="{8D57B924-CFC7-4D92-B797-4BE21C780175}" destId="{7151B932-D6CA-4768-B35A-B34130ED9233}" srcOrd="1" destOrd="0" presId="urn:microsoft.com/office/officeart/2005/8/layout/hierarchy1"/>
    <dgm:cxn modelId="{2F615960-4004-9C40-AA6B-19C647D362FE}" type="presParOf" srcId="{46BD244F-755C-4045-B2C1-89277D088E10}" destId="{C9A6BCA0-6A08-44F6-ADD5-938DEE6B158B}" srcOrd="1" destOrd="0" presId="urn:microsoft.com/office/officeart/2005/8/layout/hierarchy1"/>
    <dgm:cxn modelId="{30E5E1E8-F857-F249-AE1E-815390895F35}" type="presParOf" srcId="{D839C9C9-A7CC-4CB1-89DE-260F2FC38DE1}" destId="{6A204CF5-D00C-48F3-8BC4-EB1FEB4185B8}" srcOrd="2" destOrd="0" presId="urn:microsoft.com/office/officeart/2005/8/layout/hierarchy1"/>
    <dgm:cxn modelId="{EA51DF52-098D-C24A-AA14-9AD97638D3D7}" type="presParOf" srcId="{D839C9C9-A7CC-4CB1-89DE-260F2FC38DE1}" destId="{06DB03F2-3B9D-414E-B5B4-D88665839290}" srcOrd="3" destOrd="0" presId="urn:microsoft.com/office/officeart/2005/8/layout/hierarchy1"/>
    <dgm:cxn modelId="{381A1865-B4C0-1242-A481-71007F97654C}" type="presParOf" srcId="{06DB03F2-3B9D-414E-B5B4-D88665839290}" destId="{A74DF63B-0DF6-46EF-A79E-8E39AFB69F9F}" srcOrd="0" destOrd="0" presId="urn:microsoft.com/office/officeart/2005/8/layout/hierarchy1"/>
    <dgm:cxn modelId="{1278CAFC-99C8-5047-8425-B480C8F668EE}" type="presParOf" srcId="{A74DF63B-0DF6-46EF-A79E-8E39AFB69F9F}" destId="{2CAD73C5-0E50-4045-9C48-69055266AA0D}" srcOrd="0" destOrd="0" presId="urn:microsoft.com/office/officeart/2005/8/layout/hierarchy1"/>
    <dgm:cxn modelId="{7F82B662-FFFC-0B46-9ED1-3FCDC07F85C2}" type="presParOf" srcId="{A74DF63B-0DF6-46EF-A79E-8E39AFB69F9F}" destId="{64C1140C-12B9-4A00-8E11-04DA1C40C1A6}" srcOrd="1" destOrd="0" presId="urn:microsoft.com/office/officeart/2005/8/layout/hierarchy1"/>
    <dgm:cxn modelId="{86B11B21-3FBC-B241-AAE6-A2E3BBF5B7AC}" type="presParOf" srcId="{06DB03F2-3B9D-414E-B5B4-D88665839290}" destId="{330F1099-AABD-40AC-A7B8-9223E68D1642}" srcOrd="1" destOrd="0" presId="urn:microsoft.com/office/officeart/2005/8/layout/hierarchy1"/>
    <dgm:cxn modelId="{5B6F2F81-EF22-A14B-8A71-5FC2A1DBC2CB}" type="presParOf" srcId="{330F1099-AABD-40AC-A7B8-9223E68D1642}" destId="{C1A7C053-9BCD-4EC2-B299-0EE7AF7A34E2}" srcOrd="0" destOrd="0" presId="urn:microsoft.com/office/officeart/2005/8/layout/hierarchy1"/>
    <dgm:cxn modelId="{575BA681-A9C4-F44B-8F54-35A890549856}" type="presParOf" srcId="{330F1099-AABD-40AC-A7B8-9223E68D1642}" destId="{990047E1-7D4A-421D-A562-B9399D20FD79}" srcOrd="1" destOrd="0" presId="urn:microsoft.com/office/officeart/2005/8/layout/hierarchy1"/>
    <dgm:cxn modelId="{609CB6F5-4603-B041-BEE3-DA385A2024B6}" type="presParOf" srcId="{990047E1-7D4A-421D-A562-B9399D20FD79}" destId="{AC15A854-88ED-4135-97F3-348782684818}" srcOrd="0" destOrd="0" presId="urn:microsoft.com/office/officeart/2005/8/layout/hierarchy1"/>
    <dgm:cxn modelId="{C780B778-040B-194C-8887-4106146C74D6}" type="presParOf" srcId="{AC15A854-88ED-4135-97F3-348782684818}" destId="{D9D9464A-9AFD-4270-809D-C6C8FC5AB9E4}" srcOrd="0" destOrd="0" presId="urn:microsoft.com/office/officeart/2005/8/layout/hierarchy1"/>
    <dgm:cxn modelId="{5F5D6486-AF3B-6F45-B303-2AAC0CB63AA2}" type="presParOf" srcId="{AC15A854-88ED-4135-97F3-348782684818}" destId="{96DF974C-B614-4B0A-92C2-9578AE069CF2}" srcOrd="1" destOrd="0" presId="urn:microsoft.com/office/officeart/2005/8/layout/hierarchy1"/>
    <dgm:cxn modelId="{9969889C-47BC-0E40-A48E-3ED1CA3E81FC}" type="presParOf" srcId="{990047E1-7D4A-421D-A562-B9399D20FD79}" destId="{F8060246-FAE4-4791-A6DC-A0FCC94D8230}" srcOrd="1" destOrd="0" presId="urn:microsoft.com/office/officeart/2005/8/layout/hierarchy1"/>
    <dgm:cxn modelId="{C439840C-12A5-5A49-9707-624BA01818DC}" type="presParOf" srcId="{330F1099-AABD-40AC-A7B8-9223E68D1642}" destId="{3313CA82-4F8E-4CEC-B9B5-D607E6D363CC}" srcOrd="2" destOrd="0" presId="urn:microsoft.com/office/officeart/2005/8/layout/hierarchy1"/>
    <dgm:cxn modelId="{5B8A7240-5E61-624D-B553-815E5651A43A}" type="presParOf" srcId="{330F1099-AABD-40AC-A7B8-9223E68D1642}" destId="{4C6E84D3-5E5A-4834-BD70-8A8A56BAF36A}" srcOrd="3" destOrd="0" presId="urn:microsoft.com/office/officeart/2005/8/layout/hierarchy1"/>
    <dgm:cxn modelId="{203580B9-256F-1B4E-8C3A-9E044018C8E5}" type="presParOf" srcId="{4C6E84D3-5E5A-4834-BD70-8A8A56BAF36A}" destId="{DDD30869-CC45-46C9-823D-ADDD473F750A}" srcOrd="0" destOrd="0" presId="urn:microsoft.com/office/officeart/2005/8/layout/hierarchy1"/>
    <dgm:cxn modelId="{C50338D9-0509-FF48-9CA1-1FFD9C30A6F4}" type="presParOf" srcId="{DDD30869-CC45-46C9-823D-ADDD473F750A}" destId="{A81F79F4-72EF-4442-A769-29A67254987C}" srcOrd="0" destOrd="0" presId="urn:microsoft.com/office/officeart/2005/8/layout/hierarchy1"/>
    <dgm:cxn modelId="{53C4BAB0-3F8C-524B-A5DC-36D4CA7C9E81}" type="presParOf" srcId="{DDD30869-CC45-46C9-823D-ADDD473F750A}" destId="{6A0D9936-11A7-4AED-8166-FC176476DA82}" srcOrd="1" destOrd="0" presId="urn:microsoft.com/office/officeart/2005/8/layout/hierarchy1"/>
    <dgm:cxn modelId="{537AD957-81CE-7140-8260-F95946FB3A74}" type="presParOf" srcId="{4C6E84D3-5E5A-4834-BD70-8A8A56BAF36A}" destId="{4B493FB1-754E-40BA-9AB8-09E8E0F7878A}" srcOrd="1" destOrd="0" presId="urn:microsoft.com/office/officeart/2005/8/layout/hierarchy1"/>
    <dgm:cxn modelId="{324CE564-72CF-1A43-A378-D8A44398BD09}" type="presParOf" srcId="{1BB6BEA6-BBC4-4F9D-A57C-E6B6D5F64F5D}" destId="{4BC0EA20-1760-4DA5-B2B5-E3992E53B61D}" srcOrd="2" destOrd="0" presId="urn:microsoft.com/office/officeart/2005/8/layout/hierarchy1"/>
    <dgm:cxn modelId="{2B68365A-3326-9145-868A-5499078B2907}" type="presParOf" srcId="{1BB6BEA6-BBC4-4F9D-A57C-E6B6D5F64F5D}" destId="{49E0A7FA-C1C8-477C-8802-AD0E2F57B15F}" srcOrd="3" destOrd="0" presId="urn:microsoft.com/office/officeart/2005/8/layout/hierarchy1"/>
    <dgm:cxn modelId="{8093ED0D-CE50-1045-89A2-B6505131ECC6}" type="presParOf" srcId="{49E0A7FA-C1C8-477C-8802-AD0E2F57B15F}" destId="{5B1E7B55-E1D6-4A00-B856-0065F8665AAF}" srcOrd="0" destOrd="0" presId="urn:microsoft.com/office/officeart/2005/8/layout/hierarchy1"/>
    <dgm:cxn modelId="{A6F34A95-C162-B645-91E7-D5ADA316E8FA}" type="presParOf" srcId="{5B1E7B55-E1D6-4A00-B856-0065F8665AAF}" destId="{5AB8B660-C074-479B-8D96-D64BF78A402A}" srcOrd="0" destOrd="0" presId="urn:microsoft.com/office/officeart/2005/8/layout/hierarchy1"/>
    <dgm:cxn modelId="{89712E11-38BE-3847-BA26-3FA43AF9FBDC}" type="presParOf" srcId="{5B1E7B55-E1D6-4A00-B856-0065F8665AAF}" destId="{DCEB1E98-0F0C-49E2-A710-6F766DB97463}" srcOrd="1" destOrd="0" presId="urn:microsoft.com/office/officeart/2005/8/layout/hierarchy1"/>
    <dgm:cxn modelId="{5B7FDBBD-84F8-534B-8B8B-973530F7554A}" type="presParOf" srcId="{49E0A7FA-C1C8-477C-8802-AD0E2F57B15F}" destId="{970B7B8B-88B3-4D09-8798-22C71D3FE03D}"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64C017-5635-43DE-9B38-6D1E6A7B2118}"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CA"/>
        </a:p>
      </dgm:t>
    </dgm:pt>
    <dgm:pt modelId="{D83DD7DE-AD92-4BA6-AD0C-795B3663BE33}">
      <dgm:prSet phldrT="[Text]"/>
      <dgm:spPr/>
      <dgm:t>
        <a:bodyPr/>
        <a:lstStyle/>
        <a:p>
          <a:r>
            <a:rPr lang="en-CA" dirty="0" smtClean="0"/>
            <a:t>Tier 1</a:t>
          </a:r>
          <a:endParaRPr lang="en-CA" dirty="0"/>
        </a:p>
      </dgm:t>
    </dgm:pt>
    <dgm:pt modelId="{95F828AA-F68E-4B39-9F70-773F42CFEDCA}" type="parTrans" cxnId="{24051FB6-1D11-48B0-AEC2-A606C978293D}">
      <dgm:prSet/>
      <dgm:spPr/>
      <dgm:t>
        <a:bodyPr/>
        <a:lstStyle/>
        <a:p>
          <a:endParaRPr lang="en-CA"/>
        </a:p>
      </dgm:t>
    </dgm:pt>
    <dgm:pt modelId="{0275941B-E779-47A5-B7BB-6031CA77B568}" type="sibTrans" cxnId="{24051FB6-1D11-48B0-AEC2-A606C978293D}">
      <dgm:prSet/>
      <dgm:spPr/>
      <dgm:t>
        <a:bodyPr/>
        <a:lstStyle/>
        <a:p>
          <a:endParaRPr lang="en-CA"/>
        </a:p>
      </dgm:t>
    </dgm:pt>
    <dgm:pt modelId="{59F729DA-737F-4E99-9B64-4206BDB19B96}">
      <dgm:prSet phldrT="[Text]"/>
      <dgm:spPr/>
      <dgm:t>
        <a:bodyPr/>
        <a:lstStyle/>
        <a:p>
          <a:r>
            <a:rPr lang="en-CA" dirty="0" smtClean="0"/>
            <a:t>Lower pumping capacity</a:t>
          </a:r>
          <a:endParaRPr lang="en-CA" dirty="0"/>
        </a:p>
      </dgm:t>
    </dgm:pt>
    <dgm:pt modelId="{B9A5F320-13AA-48B1-B01A-0B0CFE4A07DE}">
      <dgm:prSet phldrT="[Text]"/>
      <dgm:spPr/>
      <dgm:t>
        <a:bodyPr/>
        <a:lstStyle/>
        <a:p>
          <a:r>
            <a:rPr lang="en-CA" dirty="0" smtClean="0"/>
            <a:t>Conventional rigs</a:t>
          </a:r>
          <a:endParaRPr lang="en-CA" dirty="0"/>
        </a:p>
      </dgm:t>
    </dgm:pt>
    <dgm:pt modelId="{DD495679-13AC-4F54-968E-039DACC441D5}">
      <dgm:prSet phldrT="[Text]"/>
      <dgm:spPr/>
      <dgm:t>
        <a:bodyPr/>
        <a:lstStyle/>
        <a:p>
          <a:r>
            <a:rPr lang="en-CA" dirty="0" smtClean="0"/>
            <a:t>Tier 3</a:t>
          </a:r>
          <a:endParaRPr lang="en-CA" dirty="0"/>
        </a:p>
      </dgm:t>
    </dgm:pt>
    <dgm:pt modelId="{770DC1E1-4FBA-4ED3-9626-B23AAFE4AD85}" type="sibTrans" cxnId="{E57928D9-D791-4B80-BCA0-F5FFA015B639}">
      <dgm:prSet/>
      <dgm:spPr/>
      <dgm:t>
        <a:bodyPr/>
        <a:lstStyle/>
        <a:p>
          <a:endParaRPr lang="en-CA"/>
        </a:p>
      </dgm:t>
    </dgm:pt>
    <dgm:pt modelId="{16185454-85D2-4044-8074-0E3AE3AA8282}" type="parTrans" cxnId="{E57928D9-D791-4B80-BCA0-F5FFA015B639}">
      <dgm:prSet/>
      <dgm:spPr/>
      <dgm:t>
        <a:bodyPr/>
        <a:lstStyle/>
        <a:p>
          <a:endParaRPr lang="en-CA"/>
        </a:p>
      </dgm:t>
    </dgm:pt>
    <dgm:pt modelId="{DF4C56EE-0579-4D20-9FB4-3A35F4AF1DB0}" type="sibTrans" cxnId="{EF17EDCB-6985-4308-B822-ACDF25B6AD1F}">
      <dgm:prSet/>
      <dgm:spPr/>
      <dgm:t>
        <a:bodyPr/>
        <a:lstStyle/>
        <a:p>
          <a:endParaRPr lang="en-CA"/>
        </a:p>
      </dgm:t>
    </dgm:pt>
    <dgm:pt modelId="{C49424AC-4578-427B-9DE6-43A0791C35B4}" type="parTrans" cxnId="{EF17EDCB-6985-4308-B822-ACDF25B6AD1F}">
      <dgm:prSet/>
      <dgm:spPr/>
      <dgm:t>
        <a:bodyPr/>
        <a:lstStyle/>
        <a:p>
          <a:endParaRPr lang="en-CA"/>
        </a:p>
      </dgm:t>
    </dgm:pt>
    <dgm:pt modelId="{3456CC7C-CF6E-4A2C-9E25-BCF4DF2F93E4}" type="sibTrans" cxnId="{96D577D2-FB09-435D-9815-AACB1512C87C}">
      <dgm:prSet/>
      <dgm:spPr/>
      <dgm:t>
        <a:bodyPr/>
        <a:lstStyle/>
        <a:p>
          <a:endParaRPr lang="en-CA"/>
        </a:p>
      </dgm:t>
    </dgm:pt>
    <dgm:pt modelId="{F27AEDEC-B468-4B6C-A317-E0D446DC9268}" type="parTrans" cxnId="{96D577D2-FB09-435D-9815-AACB1512C87C}">
      <dgm:prSet/>
      <dgm:spPr/>
      <dgm:t>
        <a:bodyPr/>
        <a:lstStyle/>
        <a:p>
          <a:endParaRPr lang="en-CA"/>
        </a:p>
      </dgm:t>
    </dgm:pt>
    <dgm:pt modelId="{45007614-E9B1-4785-AB3C-A351BEDDBB3C}">
      <dgm:prSet phldrT="[Text]"/>
      <dgm:spPr/>
      <dgm:t>
        <a:bodyPr/>
        <a:lstStyle/>
        <a:p>
          <a:r>
            <a:rPr lang="en-CA" dirty="0" smtClean="0"/>
            <a:t>New or upgraded equipment</a:t>
          </a:r>
          <a:endParaRPr lang="en-CA" dirty="0"/>
        </a:p>
      </dgm:t>
    </dgm:pt>
    <dgm:pt modelId="{D3A683FB-AC4F-4FE1-AA76-F71B5D1984A4}">
      <dgm:prSet phldrT="[Text]"/>
      <dgm:spPr/>
      <dgm:t>
        <a:bodyPr/>
        <a:lstStyle/>
        <a:p>
          <a:r>
            <a:rPr lang="en-CA" dirty="0" smtClean="0"/>
            <a:t>Tier 2</a:t>
          </a:r>
          <a:endParaRPr lang="en-CA" dirty="0"/>
        </a:p>
      </dgm:t>
    </dgm:pt>
    <dgm:pt modelId="{527D91E5-4992-4638-8A1A-D33CE2E5C64C}" type="sibTrans" cxnId="{3D1558C9-C5F0-425A-AEAB-9F3FEF7EABB3}">
      <dgm:prSet/>
      <dgm:spPr/>
      <dgm:t>
        <a:bodyPr/>
        <a:lstStyle/>
        <a:p>
          <a:endParaRPr lang="en-CA"/>
        </a:p>
      </dgm:t>
    </dgm:pt>
    <dgm:pt modelId="{8AE56D2C-94C0-499D-89CC-EB9856F04382}" type="parTrans" cxnId="{3D1558C9-C5F0-425A-AEAB-9F3FEF7EABB3}">
      <dgm:prSet/>
      <dgm:spPr/>
      <dgm:t>
        <a:bodyPr/>
        <a:lstStyle/>
        <a:p>
          <a:endParaRPr lang="en-CA"/>
        </a:p>
      </dgm:t>
    </dgm:pt>
    <dgm:pt modelId="{E20EFADF-69DC-4CA2-A767-303732ABEED6}" type="sibTrans" cxnId="{2C105471-EDEA-43BD-8014-9F5F60B3B5AF}">
      <dgm:prSet/>
      <dgm:spPr/>
      <dgm:t>
        <a:bodyPr/>
        <a:lstStyle/>
        <a:p>
          <a:endParaRPr lang="en-CA"/>
        </a:p>
      </dgm:t>
    </dgm:pt>
    <dgm:pt modelId="{5533A7D7-5CE4-4F7E-A4C7-62A436880C9D}" type="parTrans" cxnId="{2C105471-EDEA-43BD-8014-9F5F60B3B5AF}">
      <dgm:prSet/>
      <dgm:spPr/>
      <dgm:t>
        <a:bodyPr/>
        <a:lstStyle/>
        <a:p>
          <a:endParaRPr lang="en-CA"/>
        </a:p>
      </dgm:t>
    </dgm:pt>
    <dgm:pt modelId="{601116ED-85F4-43EE-B9D7-5DD00CFA9B73}">
      <dgm:prSet phldrT="[Text]"/>
      <dgm:spPr/>
      <dgm:t>
        <a:bodyPr/>
        <a:lstStyle/>
        <a:p>
          <a:r>
            <a:rPr lang="en-CA" dirty="0" smtClean="0"/>
            <a:t>Directional or horizontal drilling</a:t>
          </a:r>
          <a:endParaRPr lang="en-CA" dirty="0"/>
        </a:p>
      </dgm:t>
    </dgm:pt>
    <dgm:pt modelId="{EF1856D9-9F4A-4437-AB6A-644B3FD386AA}" type="sibTrans" cxnId="{FDAB25BE-5059-4B52-82F7-58102DF2BFE2}">
      <dgm:prSet/>
      <dgm:spPr/>
      <dgm:t>
        <a:bodyPr/>
        <a:lstStyle/>
        <a:p>
          <a:endParaRPr lang="en-CA"/>
        </a:p>
      </dgm:t>
    </dgm:pt>
    <dgm:pt modelId="{8C4708DD-75C4-485D-A5FD-28FEB16127C7}" type="parTrans" cxnId="{FDAB25BE-5059-4B52-82F7-58102DF2BFE2}">
      <dgm:prSet/>
      <dgm:spPr/>
      <dgm:t>
        <a:bodyPr/>
        <a:lstStyle/>
        <a:p>
          <a:endParaRPr lang="en-CA"/>
        </a:p>
      </dgm:t>
    </dgm:pt>
    <dgm:pt modelId="{250CF58F-D47D-4DD2-B8C2-A1BE77386010}">
      <dgm:prSet phldrT="[Text]"/>
      <dgm:spPr/>
      <dgm:t>
        <a:bodyPr/>
        <a:lstStyle/>
        <a:p>
          <a:r>
            <a:rPr lang="en-CA" dirty="0" smtClean="0"/>
            <a:t>Newer Designs</a:t>
          </a:r>
          <a:endParaRPr lang="en-CA" dirty="0"/>
        </a:p>
      </dgm:t>
    </dgm:pt>
    <dgm:pt modelId="{B2520F4B-CA1A-4D9C-85FF-23A6616ACEB1}" type="sibTrans" cxnId="{3651A717-A5D5-449B-B150-28D1CB60AC79}">
      <dgm:prSet/>
      <dgm:spPr/>
      <dgm:t>
        <a:bodyPr/>
        <a:lstStyle/>
        <a:p>
          <a:endParaRPr lang="en-CA"/>
        </a:p>
      </dgm:t>
    </dgm:pt>
    <dgm:pt modelId="{899F7F42-D95F-4076-BFC1-05FFE5A6ED2D}" type="parTrans" cxnId="{3651A717-A5D5-449B-B150-28D1CB60AC79}">
      <dgm:prSet/>
      <dgm:spPr/>
      <dgm:t>
        <a:bodyPr/>
        <a:lstStyle/>
        <a:p>
          <a:endParaRPr lang="en-CA"/>
        </a:p>
      </dgm:t>
    </dgm:pt>
    <dgm:pt modelId="{3899E648-7F35-4E59-B37B-278242F57300}">
      <dgm:prSet phldrT="[Text]"/>
      <dgm:spPr/>
      <dgm:t>
        <a:bodyPr/>
        <a:lstStyle/>
        <a:p>
          <a:r>
            <a:rPr lang="en-CA" dirty="0" smtClean="0"/>
            <a:t>Better suited for shale and unconventional plays</a:t>
          </a:r>
          <a:endParaRPr lang="en-CA" dirty="0"/>
        </a:p>
      </dgm:t>
    </dgm:pt>
    <dgm:pt modelId="{F8A1DB54-BDF5-4EC7-86ED-42E39457AD5F}" type="parTrans" cxnId="{0810034E-A1ED-4FE7-BE58-255B6B4DCBB1}">
      <dgm:prSet/>
      <dgm:spPr/>
      <dgm:t>
        <a:bodyPr/>
        <a:lstStyle/>
        <a:p>
          <a:endParaRPr lang="en-US"/>
        </a:p>
      </dgm:t>
    </dgm:pt>
    <dgm:pt modelId="{D3C61FC8-38A0-4C16-8986-8347B68D0A74}" type="sibTrans" cxnId="{0810034E-A1ED-4FE7-BE58-255B6B4DCBB1}">
      <dgm:prSet/>
      <dgm:spPr/>
      <dgm:t>
        <a:bodyPr/>
        <a:lstStyle/>
        <a:p>
          <a:endParaRPr lang="en-US"/>
        </a:p>
      </dgm:t>
    </dgm:pt>
    <dgm:pt modelId="{EE8AAACC-1CD9-48D0-8E9D-25E0A4525346}">
      <dgm:prSet phldrT="[Text]"/>
      <dgm:spPr/>
      <dgm:t>
        <a:bodyPr/>
        <a:lstStyle/>
        <a:p>
          <a:r>
            <a:rPr lang="en-CA" dirty="0" smtClean="0"/>
            <a:t>Highly mobile</a:t>
          </a:r>
          <a:endParaRPr lang="en-CA" dirty="0"/>
        </a:p>
      </dgm:t>
    </dgm:pt>
    <dgm:pt modelId="{947FCE32-3565-4D04-91A4-2331EBE39BDC}" type="parTrans" cxnId="{E8B0CD1C-FD3C-406E-BBA7-FBE638730E22}">
      <dgm:prSet/>
      <dgm:spPr/>
      <dgm:t>
        <a:bodyPr/>
        <a:lstStyle/>
        <a:p>
          <a:endParaRPr lang="en-US"/>
        </a:p>
      </dgm:t>
    </dgm:pt>
    <dgm:pt modelId="{D507AE10-71AF-475B-913D-3E204B51F3CB}" type="sibTrans" cxnId="{E8B0CD1C-FD3C-406E-BBA7-FBE638730E22}">
      <dgm:prSet/>
      <dgm:spPr/>
      <dgm:t>
        <a:bodyPr/>
        <a:lstStyle/>
        <a:p>
          <a:endParaRPr lang="en-US"/>
        </a:p>
      </dgm:t>
    </dgm:pt>
    <dgm:pt modelId="{2926DEF1-80BF-41A2-A473-920980B33579}">
      <dgm:prSet phldrT="[Text]"/>
      <dgm:spPr/>
      <dgm:t>
        <a:bodyPr/>
        <a:lstStyle/>
        <a:p>
          <a:r>
            <a:rPr lang="en-CA" dirty="0" smtClean="0"/>
            <a:t>Directional or horizontal drilling</a:t>
          </a:r>
          <a:endParaRPr lang="en-CA" dirty="0"/>
        </a:p>
      </dgm:t>
    </dgm:pt>
    <dgm:pt modelId="{6E91A227-9327-4D67-A836-0F71948ED2AD}" type="parTrans" cxnId="{1591BFC4-9B70-48CA-87F0-2220B0D7227B}">
      <dgm:prSet/>
      <dgm:spPr/>
      <dgm:t>
        <a:bodyPr/>
        <a:lstStyle/>
        <a:p>
          <a:endParaRPr lang="en-US"/>
        </a:p>
      </dgm:t>
    </dgm:pt>
    <dgm:pt modelId="{EBAC28F4-9BFD-4961-92B9-03FF6C6E4C0E}" type="sibTrans" cxnId="{1591BFC4-9B70-48CA-87F0-2220B0D7227B}">
      <dgm:prSet/>
      <dgm:spPr/>
      <dgm:t>
        <a:bodyPr/>
        <a:lstStyle/>
        <a:p>
          <a:endParaRPr lang="en-US"/>
        </a:p>
      </dgm:t>
    </dgm:pt>
    <dgm:pt modelId="{EA0A97F7-2AD9-4E2A-A423-EC022CF6961E}">
      <dgm:prSet phldrT="[Text]"/>
      <dgm:spPr/>
      <dgm:t>
        <a:bodyPr/>
        <a:lstStyle/>
        <a:p>
          <a:r>
            <a:rPr lang="en-CA" dirty="0" smtClean="0"/>
            <a:t>Less mobile than Tier 1</a:t>
          </a:r>
          <a:endParaRPr lang="en-CA" dirty="0"/>
        </a:p>
      </dgm:t>
    </dgm:pt>
    <dgm:pt modelId="{DEAD8941-8D0E-4975-8BCA-176DD5FE2E63}" type="parTrans" cxnId="{DBF3E5EF-4E92-4DAA-8941-FDE9DD3D4848}">
      <dgm:prSet/>
      <dgm:spPr/>
      <dgm:t>
        <a:bodyPr/>
        <a:lstStyle/>
        <a:p>
          <a:endParaRPr lang="en-US"/>
        </a:p>
      </dgm:t>
    </dgm:pt>
    <dgm:pt modelId="{9B7DFD44-4EEB-4D87-97BA-ECEDCCBD5551}" type="sibTrans" cxnId="{DBF3E5EF-4E92-4DAA-8941-FDE9DD3D4848}">
      <dgm:prSet/>
      <dgm:spPr/>
      <dgm:t>
        <a:bodyPr/>
        <a:lstStyle/>
        <a:p>
          <a:endParaRPr lang="en-US"/>
        </a:p>
      </dgm:t>
    </dgm:pt>
    <dgm:pt modelId="{AF5618C8-7EB1-4BB9-9E9A-CC3F86986C6F}" type="pres">
      <dgm:prSet presAssocID="{D964C017-5635-43DE-9B38-6D1E6A7B2118}" presName="Name0" presStyleCnt="0">
        <dgm:presLayoutVars>
          <dgm:dir/>
          <dgm:animLvl val="lvl"/>
          <dgm:resizeHandles val="exact"/>
        </dgm:presLayoutVars>
      </dgm:prSet>
      <dgm:spPr/>
      <dgm:t>
        <a:bodyPr/>
        <a:lstStyle/>
        <a:p>
          <a:endParaRPr lang="en-CA"/>
        </a:p>
      </dgm:t>
    </dgm:pt>
    <dgm:pt modelId="{A9E1BCA7-2218-4DA9-BE73-61CE9732C5C9}" type="pres">
      <dgm:prSet presAssocID="{D83DD7DE-AD92-4BA6-AD0C-795B3663BE33}" presName="composite" presStyleCnt="0"/>
      <dgm:spPr/>
      <dgm:t>
        <a:bodyPr/>
        <a:lstStyle/>
        <a:p>
          <a:endParaRPr lang="en-US"/>
        </a:p>
      </dgm:t>
    </dgm:pt>
    <dgm:pt modelId="{A03385AA-9826-4A5A-826E-03F30BF6F132}" type="pres">
      <dgm:prSet presAssocID="{D83DD7DE-AD92-4BA6-AD0C-795B3663BE33}" presName="parTx" presStyleLbl="alignNode1" presStyleIdx="0" presStyleCnt="3">
        <dgm:presLayoutVars>
          <dgm:chMax val="0"/>
          <dgm:chPref val="0"/>
          <dgm:bulletEnabled val="1"/>
        </dgm:presLayoutVars>
      </dgm:prSet>
      <dgm:spPr/>
      <dgm:t>
        <a:bodyPr/>
        <a:lstStyle/>
        <a:p>
          <a:endParaRPr lang="en-CA"/>
        </a:p>
      </dgm:t>
    </dgm:pt>
    <dgm:pt modelId="{E4A57C02-3482-453E-B147-E640995E760C}" type="pres">
      <dgm:prSet presAssocID="{D83DD7DE-AD92-4BA6-AD0C-795B3663BE33}" presName="desTx" presStyleLbl="alignAccFollowNode1" presStyleIdx="0" presStyleCnt="3">
        <dgm:presLayoutVars>
          <dgm:bulletEnabled val="1"/>
        </dgm:presLayoutVars>
      </dgm:prSet>
      <dgm:spPr/>
      <dgm:t>
        <a:bodyPr/>
        <a:lstStyle/>
        <a:p>
          <a:endParaRPr lang="en-CA"/>
        </a:p>
      </dgm:t>
    </dgm:pt>
    <dgm:pt modelId="{AD2C7DFF-0A26-4B1A-B04F-4A640F760E90}" type="pres">
      <dgm:prSet presAssocID="{0275941B-E779-47A5-B7BB-6031CA77B568}" presName="space" presStyleCnt="0"/>
      <dgm:spPr/>
      <dgm:t>
        <a:bodyPr/>
        <a:lstStyle/>
        <a:p>
          <a:endParaRPr lang="en-US"/>
        </a:p>
      </dgm:t>
    </dgm:pt>
    <dgm:pt modelId="{52B6297D-63E7-4B4B-ACEB-E06346AA00AC}" type="pres">
      <dgm:prSet presAssocID="{D3A683FB-AC4F-4FE1-AA76-F71B5D1984A4}" presName="composite" presStyleCnt="0"/>
      <dgm:spPr/>
      <dgm:t>
        <a:bodyPr/>
        <a:lstStyle/>
        <a:p>
          <a:endParaRPr lang="en-US"/>
        </a:p>
      </dgm:t>
    </dgm:pt>
    <dgm:pt modelId="{CF1DA404-7995-4188-986A-5A1EBE157869}" type="pres">
      <dgm:prSet presAssocID="{D3A683FB-AC4F-4FE1-AA76-F71B5D1984A4}" presName="parTx" presStyleLbl="alignNode1" presStyleIdx="1" presStyleCnt="3">
        <dgm:presLayoutVars>
          <dgm:chMax val="0"/>
          <dgm:chPref val="0"/>
          <dgm:bulletEnabled val="1"/>
        </dgm:presLayoutVars>
      </dgm:prSet>
      <dgm:spPr/>
      <dgm:t>
        <a:bodyPr/>
        <a:lstStyle/>
        <a:p>
          <a:endParaRPr lang="en-CA"/>
        </a:p>
      </dgm:t>
    </dgm:pt>
    <dgm:pt modelId="{34BE2EC9-7EE4-4E0B-85A9-88D9A88530C0}" type="pres">
      <dgm:prSet presAssocID="{D3A683FB-AC4F-4FE1-AA76-F71B5D1984A4}" presName="desTx" presStyleLbl="alignAccFollowNode1" presStyleIdx="1" presStyleCnt="3">
        <dgm:presLayoutVars>
          <dgm:bulletEnabled val="1"/>
        </dgm:presLayoutVars>
      </dgm:prSet>
      <dgm:spPr/>
      <dgm:t>
        <a:bodyPr/>
        <a:lstStyle/>
        <a:p>
          <a:endParaRPr lang="en-CA"/>
        </a:p>
      </dgm:t>
    </dgm:pt>
    <dgm:pt modelId="{1F7DD51B-EC42-4125-B125-42656B7E27F6}" type="pres">
      <dgm:prSet presAssocID="{527D91E5-4992-4638-8A1A-D33CE2E5C64C}" presName="space" presStyleCnt="0"/>
      <dgm:spPr/>
      <dgm:t>
        <a:bodyPr/>
        <a:lstStyle/>
        <a:p>
          <a:endParaRPr lang="en-US"/>
        </a:p>
      </dgm:t>
    </dgm:pt>
    <dgm:pt modelId="{46552A74-177A-44A0-951A-18874E6DC403}" type="pres">
      <dgm:prSet presAssocID="{DD495679-13AC-4F54-968E-039DACC441D5}" presName="composite" presStyleCnt="0"/>
      <dgm:spPr/>
      <dgm:t>
        <a:bodyPr/>
        <a:lstStyle/>
        <a:p>
          <a:endParaRPr lang="en-US"/>
        </a:p>
      </dgm:t>
    </dgm:pt>
    <dgm:pt modelId="{C9B7F7D7-A277-4878-8C9D-476890FCB773}" type="pres">
      <dgm:prSet presAssocID="{DD495679-13AC-4F54-968E-039DACC441D5}" presName="parTx" presStyleLbl="alignNode1" presStyleIdx="2" presStyleCnt="3">
        <dgm:presLayoutVars>
          <dgm:chMax val="0"/>
          <dgm:chPref val="0"/>
          <dgm:bulletEnabled val="1"/>
        </dgm:presLayoutVars>
      </dgm:prSet>
      <dgm:spPr/>
      <dgm:t>
        <a:bodyPr/>
        <a:lstStyle/>
        <a:p>
          <a:endParaRPr lang="en-CA"/>
        </a:p>
      </dgm:t>
    </dgm:pt>
    <dgm:pt modelId="{3ADAEAF8-4E4E-45FC-8C0D-693138398C40}" type="pres">
      <dgm:prSet presAssocID="{DD495679-13AC-4F54-968E-039DACC441D5}" presName="desTx" presStyleLbl="alignAccFollowNode1" presStyleIdx="2" presStyleCnt="3">
        <dgm:presLayoutVars>
          <dgm:bulletEnabled val="1"/>
        </dgm:presLayoutVars>
      </dgm:prSet>
      <dgm:spPr/>
      <dgm:t>
        <a:bodyPr/>
        <a:lstStyle/>
        <a:p>
          <a:endParaRPr lang="en-CA"/>
        </a:p>
      </dgm:t>
    </dgm:pt>
  </dgm:ptLst>
  <dgm:cxnLst>
    <dgm:cxn modelId="{117D956F-F5D7-4161-959A-C9B65FCF4BAA}" type="presOf" srcId="{601116ED-85F4-43EE-B9D7-5DD00CFA9B73}" destId="{E4A57C02-3482-453E-B147-E640995E760C}" srcOrd="0" destOrd="1" presId="urn:microsoft.com/office/officeart/2005/8/layout/hList1"/>
    <dgm:cxn modelId="{1591BFC4-9B70-48CA-87F0-2220B0D7227B}" srcId="{D3A683FB-AC4F-4FE1-AA76-F71B5D1984A4}" destId="{2926DEF1-80BF-41A2-A473-920980B33579}" srcOrd="1" destOrd="0" parTransId="{6E91A227-9327-4D67-A836-0F71948ED2AD}" sibTransId="{EBAC28F4-9BFD-4961-92B9-03FF6C6E4C0E}"/>
    <dgm:cxn modelId="{96D577D2-FB09-435D-9815-AACB1512C87C}" srcId="{DD495679-13AC-4F54-968E-039DACC441D5}" destId="{B9A5F320-13AA-48B1-B01A-0B0CFE4A07DE}" srcOrd="0" destOrd="0" parTransId="{F27AEDEC-B468-4B6C-A317-E0D446DC9268}" sibTransId="{3456CC7C-CF6E-4A2C-9E25-BCF4DF2F93E4}"/>
    <dgm:cxn modelId="{2C105471-EDEA-43BD-8014-9F5F60B3B5AF}" srcId="{D3A683FB-AC4F-4FE1-AA76-F71B5D1984A4}" destId="{45007614-E9B1-4785-AB3C-A351BEDDBB3C}" srcOrd="0" destOrd="0" parTransId="{5533A7D7-5CE4-4F7E-A4C7-62A436880C9D}" sibTransId="{E20EFADF-69DC-4CA2-A767-303732ABEED6}"/>
    <dgm:cxn modelId="{3651A717-A5D5-449B-B150-28D1CB60AC79}" srcId="{D83DD7DE-AD92-4BA6-AD0C-795B3663BE33}" destId="{250CF58F-D47D-4DD2-B8C2-A1BE77386010}" srcOrd="0" destOrd="0" parTransId="{899F7F42-D95F-4076-BFC1-05FFE5A6ED2D}" sibTransId="{B2520F4B-CA1A-4D9C-85FF-23A6616ACEB1}"/>
    <dgm:cxn modelId="{CBA86456-EEA0-4EEA-A19B-4B012A7EDACC}" type="presOf" srcId="{EA0A97F7-2AD9-4E2A-A423-EC022CF6961E}" destId="{34BE2EC9-7EE4-4E0B-85A9-88D9A88530C0}" srcOrd="0" destOrd="2" presId="urn:microsoft.com/office/officeart/2005/8/layout/hList1"/>
    <dgm:cxn modelId="{69B229B7-59C2-458F-ADE3-BE72715F527F}" type="presOf" srcId="{D83DD7DE-AD92-4BA6-AD0C-795B3663BE33}" destId="{A03385AA-9826-4A5A-826E-03F30BF6F132}" srcOrd="0" destOrd="0" presId="urn:microsoft.com/office/officeart/2005/8/layout/hList1"/>
    <dgm:cxn modelId="{A6DBEA20-A761-43EE-A7EB-DAD4607B74C9}" type="presOf" srcId="{250CF58F-D47D-4DD2-B8C2-A1BE77386010}" destId="{E4A57C02-3482-453E-B147-E640995E760C}" srcOrd="0" destOrd="0" presId="urn:microsoft.com/office/officeart/2005/8/layout/hList1"/>
    <dgm:cxn modelId="{C276145E-4007-41ED-848E-10BA63F9723D}" type="presOf" srcId="{59F729DA-737F-4E99-9B64-4206BDB19B96}" destId="{3ADAEAF8-4E4E-45FC-8C0D-693138398C40}" srcOrd="0" destOrd="1" presId="urn:microsoft.com/office/officeart/2005/8/layout/hList1"/>
    <dgm:cxn modelId="{5F6EA7AD-4EBD-437E-B917-6E388388FC1E}" type="presOf" srcId="{D964C017-5635-43DE-9B38-6D1E6A7B2118}" destId="{AF5618C8-7EB1-4BB9-9E9A-CC3F86986C6F}" srcOrd="0" destOrd="0" presId="urn:microsoft.com/office/officeart/2005/8/layout/hList1"/>
    <dgm:cxn modelId="{EF17EDCB-6985-4308-B822-ACDF25B6AD1F}" srcId="{DD495679-13AC-4F54-968E-039DACC441D5}" destId="{59F729DA-737F-4E99-9B64-4206BDB19B96}" srcOrd="1" destOrd="0" parTransId="{C49424AC-4578-427B-9DE6-43A0791C35B4}" sibTransId="{DF4C56EE-0579-4D20-9FB4-3A35F4AF1DB0}"/>
    <dgm:cxn modelId="{42B8CDFD-3944-4507-8371-EA132A85DFEB}" type="presOf" srcId="{EE8AAACC-1CD9-48D0-8E9D-25E0A4525346}" destId="{E4A57C02-3482-453E-B147-E640995E760C}" srcOrd="0" destOrd="3" presId="urn:microsoft.com/office/officeart/2005/8/layout/hList1"/>
    <dgm:cxn modelId="{0810034E-A1ED-4FE7-BE58-255B6B4DCBB1}" srcId="{D83DD7DE-AD92-4BA6-AD0C-795B3663BE33}" destId="{3899E648-7F35-4E59-B37B-278242F57300}" srcOrd="2" destOrd="0" parTransId="{F8A1DB54-BDF5-4EC7-86ED-42E39457AD5F}" sibTransId="{D3C61FC8-38A0-4C16-8986-8347B68D0A74}"/>
    <dgm:cxn modelId="{E57928D9-D791-4B80-BCA0-F5FFA015B639}" srcId="{D964C017-5635-43DE-9B38-6D1E6A7B2118}" destId="{DD495679-13AC-4F54-968E-039DACC441D5}" srcOrd="2" destOrd="0" parTransId="{16185454-85D2-4044-8074-0E3AE3AA8282}" sibTransId="{770DC1E1-4FBA-4ED3-9626-B23AAFE4AD85}"/>
    <dgm:cxn modelId="{56E4465D-E119-4A7B-8B66-70E3F780A852}" type="presOf" srcId="{B9A5F320-13AA-48B1-B01A-0B0CFE4A07DE}" destId="{3ADAEAF8-4E4E-45FC-8C0D-693138398C40}" srcOrd="0" destOrd="0" presId="urn:microsoft.com/office/officeart/2005/8/layout/hList1"/>
    <dgm:cxn modelId="{65A19DAD-F27E-400A-BAE4-135D52C2C65D}" type="presOf" srcId="{3899E648-7F35-4E59-B37B-278242F57300}" destId="{E4A57C02-3482-453E-B147-E640995E760C}" srcOrd="0" destOrd="2" presId="urn:microsoft.com/office/officeart/2005/8/layout/hList1"/>
    <dgm:cxn modelId="{446BF8B2-8B2B-4E51-BEC0-AFB6F796591D}" type="presOf" srcId="{DD495679-13AC-4F54-968E-039DACC441D5}" destId="{C9B7F7D7-A277-4878-8C9D-476890FCB773}" srcOrd="0" destOrd="0" presId="urn:microsoft.com/office/officeart/2005/8/layout/hList1"/>
    <dgm:cxn modelId="{8133CFD6-9D49-466F-A488-7658C39F36D0}" type="presOf" srcId="{45007614-E9B1-4785-AB3C-A351BEDDBB3C}" destId="{34BE2EC9-7EE4-4E0B-85A9-88D9A88530C0}" srcOrd="0" destOrd="0" presId="urn:microsoft.com/office/officeart/2005/8/layout/hList1"/>
    <dgm:cxn modelId="{E8B0CD1C-FD3C-406E-BBA7-FBE638730E22}" srcId="{D83DD7DE-AD92-4BA6-AD0C-795B3663BE33}" destId="{EE8AAACC-1CD9-48D0-8E9D-25E0A4525346}" srcOrd="3" destOrd="0" parTransId="{947FCE32-3565-4D04-91A4-2331EBE39BDC}" sibTransId="{D507AE10-71AF-475B-913D-3E204B51F3CB}"/>
    <dgm:cxn modelId="{24051FB6-1D11-48B0-AEC2-A606C978293D}" srcId="{D964C017-5635-43DE-9B38-6D1E6A7B2118}" destId="{D83DD7DE-AD92-4BA6-AD0C-795B3663BE33}" srcOrd="0" destOrd="0" parTransId="{95F828AA-F68E-4B39-9F70-773F42CFEDCA}" sibTransId="{0275941B-E779-47A5-B7BB-6031CA77B568}"/>
    <dgm:cxn modelId="{FDAB25BE-5059-4B52-82F7-58102DF2BFE2}" srcId="{D83DD7DE-AD92-4BA6-AD0C-795B3663BE33}" destId="{601116ED-85F4-43EE-B9D7-5DD00CFA9B73}" srcOrd="1" destOrd="0" parTransId="{8C4708DD-75C4-485D-A5FD-28FEB16127C7}" sibTransId="{EF1856D9-9F4A-4437-AB6A-644B3FD386AA}"/>
    <dgm:cxn modelId="{DBF3E5EF-4E92-4DAA-8941-FDE9DD3D4848}" srcId="{D3A683FB-AC4F-4FE1-AA76-F71B5D1984A4}" destId="{EA0A97F7-2AD9-4E2A-A423-EC022CF6961E}" srcOrd="2" destOrd="0" parTransId="{DEAD8941-8D0E-4975-8BCA-176DD5FE2E63}" sibTransId="{9B7DFD44-4EEB-4D87-97BA-ECEDCCBD5551}"/>
    <dgm:cxn modelId="{D8DA4122-E891-4FC6-BCCB-65E92296DFBF}" type="presOf" srcId="{2926DEF1-80BF-41A2-A473-920980B33579}" destId="{34BE2EC9-7EE4-4E0B-85A9-88D9A88530C0}" srcOrd="0" destOrd="1" presId="urn:microsoft.com/office/officeart/2005/8/layout/hList1"/>
    <dgm:cxn modelId="{3D1558C9-C5F0-425A-AEAB-9F3FEF7EABB3}" srcId="{D964C017-5635-43DE-9B38-6D1E6A7B2118}" destId="{D3A683FB-AC4F-4FE1-AA76-F71B5D1984A4}" srcOrd="1" destOrd="0" parTransId="{8AE56D2C-94C0-499D-89CC-EB9856F04382}" sibTransId="{527D91E5-4992-4638-8A1A-D33CE2E5C64C}"/>
    <dgm:cxn modelId="{AD4A3BEC-648F-49CF-B67A-8BE961EF6BC8}" type="presOf" srcId="{D3A683FB-AC4F-4FE1-AA76-F71B5D1984A4}" destId="{CF1DA404-7995-4188-986A-5A1EBE157869}" srcOrd="0" destOrd="0" presId="urn:microsoft.com/office/officeart/2005/8/layout/hList1"/>
    <dgm:cxn modelId="{3F51B48A-4BC1-4C64-ACB0-34E59979C331}" type="presParOf" srcId="{AF5618C8-7EB1-4BB9-9E9A-CC3F86986C6F}" destId="{A9E1BCA7-2218-4DA9-BE73-61CE9732C5C9}" srcOrd="0" destOrd="0" presId="urn:microsoft.com/office/officeart/2005/8/layout/hList1"/>
    <dgm:cxn modelId="{D3739545-308A-4F45-84B2-43032C674CC2}" type="presParOf" srcId="{A9E1BCA7-2218-4DA9-BE73-61CE9732C5C9}" destId="{A03385AA-9826-4A5A-826E-03F30BF6F132}" srcOrd="0" destOrd="0" presId="urn:microsoft.com/office/officeart/2005/8/layout/hList1"/>
    <dgm:cxn modelId="{4A068444-B477-4A63-92F5-FBA887981E9B}" type="presParOf" srcId="{A9E1BCA7-2218-4DA9-BE73-61CE9732C5C9}" destId="{E4A57C02-3482-453E-B147-E640995E760C}" srcOrd="1" destOrd="0" presId="urn:microsoft.com/office/officeart/2005/8/layout/hList1"/>
    <dgm:cxn modelId="{687E34E6-CF5D-4B9B-8845-BD09D3D01573}" type="presParOf" srcId="{AF5618C8-7EB1-4BB9-9E9A-CC3F86986C6F}" destId="{AD2C7DFF-0A26-4B1A-B04F-4A640F760E90}" srcOrd="1" destOrd="0" presId="urn:microsoft.com/office/officeart/2005/8/layout/hList1"/>
    <dgm:cxn modelId="{07094E50-95F5-4A18-A309-4CCC560F2ECA}" type="presParOf" srcId="{AF5618C8-7EB1-4BB9-9E9A-CC3F86986C6F}" destId="{52B6297D-63E7-4B4B-ACEB-E06346AA00AC}" srcOrd="2" destOrd="0" presId="urn:microsoft.com/office/officeart/2005/8/layout/hList1"/>
    <dgm:cxn modelId="{03FF2ABA-92B5-4257-988A-4538224B85EE}" type="presParOf" srcId="{52B6297D-63E7-4B4B-ACEB-E06346AA00AC}" destId="{CF1DA404-7995-4188-986A-5A1EBE157869}" srcOrd="0" destOrd="0" presId="urn:microsoft.com/office/officeart/2005/8/layout/hList1"/>
    <dgm:cxn modelId="{68495E97-01CF-40D2-8119-9595E246BF41}" type="presParOf" srcId="{52B6297D-63E7-4B4B-ACEB-E06346AA00AC}" destId="{34BE2EC9-7EE4-4E0B-85A9-88D9A88530C0}" srcOrd="1" destOrd="0" presId="urn:microsoft.com/office/officeart/2005/8/layout/hList1"/>
    <dgm:cxn modelId="{ED2A82ED-35D3-42E8-9432-2B44A84B26B9}" type="presParOf" srcId="{AF5618C8-7EB1-4BB9-9E9A-CC3F86986C6F}" destId="{1F7DD51B-EC42-4125-B125-42656B7E27F6}" srcOrd="3" destOrd="0" presId="urn:microsoft.com/office/officeart/2005/8/layout/hList1"/>
    <dgm:cxn modelId="{45B34B4D-FE3D-4525-8B42-5046A396CC78}" type="presParOf" srcId="{AF5618C8-7EB1-4BB9-9E9A-CC3F86986C6F}" destId="{46552A74-177A-44A0-951A-18874E6DC403}" srcOrd="4" destOrd="0" presId="urn:microsoft.com/office/officeart/2005/8/layout/hList1"/>
    <dgm:cxn modelId="{B105A33C-B0CA-4DCE-AAD4-91E3C74CCF37}" type="presParOf" srcId="{46552A74-177A-44A0-951A-18874E6DC403}" destId="{C9B7F7D7-A277-4878-8C9D-476890FCB773}" srcOrd="0" destOrd="0" presId="urn:microsoft.com/office/officeart/2005/8/layout/hList1"/>
    <dgm:cxn modelId="{9B519176-4674-4723-804D-C085627DB5A4}" type="presParOf" srcId="{46552A74-177A-44A0-951A-18874E6DC403}" destId="{3ADAEAF8-4E4E-45FC-8C0D-693138398C4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1B4F7C-A77C-4F99-9BE3-8BBAD5DBB14D}">
      <dsp:nvSpPr>
        <dsp:cNvPr id="0" name=""/>
        <dsp:cNvSpPr/>
      </dsp:nvSpPr>
      <dsp:spPr>
        <a:xfrm>
          <a:off x="511" y="110464"/>
          <a:ext cx="1862211" cy="9311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en-US" sz="2500" kern="1200" dirty="0" smtClean="0"/>
            <a:t>Upstream</a:t>
          </a:r>
          <a:endParaRPr lang="en-US" sz="2500" kern="1200" dirty="0"/>
        </a:p>
      </dsp:txBody>
      <dsp:txXfrm>
        <a:off x="27782" y="137735"/>
        <a:ext cx="1807669" cy="876563"/>
      </dsp:txXfrm>
    </dsp:sp>
    <dsp:sp modelId="{5ED782DC-14E1-43A5-A6F0-B262E04FA0BB}">
      <dsp:nvSpPr>
        <dsp:cNvPr id="0" name=""/>
        <dsp:cNvSpPr/>
      </dsp:nvSpPr>
      <dsp:spPr>
        <a:xfrm>
          <a:off x="186732" y="1041570"/>
          <a:ext cx="186221" cy="698329"/>
        </a:xfrm>
        <a:custGeom>
          <a:avLst/>
          <a:gdLst/>
          <a:ahLst/>
          <a:cxnLst/>
          <a:rect l="0" t="0" r="0" b="0"/>
          <a:pathLst>
            <a:path>
              <a:moveTo>
                <a:pt x="0" y="0"/>
              </a:moveTo>
              <a:lnTo>
                <a:pt x="0" y="698329"/>
              </a:lnTo>
              <a:lnTo>
                <a:pt x="186221" y="6983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1108E1-5A1C-46CE-8E21-8B6FC60D26C7}">
      <dsp:nvSpPr>
        <dsp:cNvPr id="0" name=""/>
        <dsp:cNvSpPr/>
      </dsp:nvSpPr>
      <dsp:spPr>
        <a:xfrm>
          <a:off x="372953" y="1274347"/>
          <a:ext cx="1489769" cy="93110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smtClean="0"/>
            <a:t>Exploration</a:t>
          </a:r>
          <a:endParaRPr lang="en-US" sz="2200" kern="1200" dirty="0"/>
        </a:p>
      </dsp:txBody>
      <dsp:txXfrm>
        <a:off x="400224" y="1301618"/>
        <a:ext cx="1435227" cy="876563"/>
      </dsp:txXfrm>
    </dsp:sp>
    <dsp:sp modelId="{892A87CE-15CC-452C-9C17-6DCCC8042C80}">
      <dsp:nvSpPr>
        <dsp:cNvPr id="0" name=""/>
        <dsp:cNvSpPr/>
      </dsp:nvSpPr>
      <dsp:spPr>
        <a:xfrm>
          <a:off x="186732" y="1041570"/>
          <a:ext cx="186221" cy="1862211"/>
        </a:xfrm>
        <a:custGeom>
          <a:avLst/>
          <a:gdLst/>
          <a:ahLst/>
          <a:cxnLst/>
          <a:rect l="0" t="0" r="0" b="0"/>
          <a:pathLst>
            <a:path>
              <a:moveTo>
                <a:pt x="0" y="0"/>
              </a:moveTo>
              <a:lnTo>
                <a:pt x="0" y="1862211"/>
              </a:lnTo>
              <a:lnTo>
                <a:pt x="186221" y="186221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3A75A2-A599-42A0-B84C-393A74F2965F}">
      <dsp:nvSpPr>
        <dsp:cNvPr id="0" name=""/>
        <dsp:cNvSpPr/>
      </dsp:nvSpPr>
      <dsp:spPr>
        <a:xfrm>
          <a:off x="372953" y="2438229"/>
          <a:ext cx="1489769" cy="93110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smtClean="0"/>
            <a:t>Production</a:t>
          </a:r>
          <a:endParaRPr lang="en-US" sz="2200" kern="1200" dirty="0"/>
        </a:p>
      </dsp:txBody>
      <dsp:txXfrm>
        <a:off x="400224" y="2465500"/>
        <a:ext cx="1435227" cy="876563"/>
      </dsp:txXfrm>
    </dsp:sp>
    <dsp:sp modelId="{2D8D5C28-22BF-4DAF-9AA4-869FFB940EC6}">
      <dsp:nvSpPr>
        <dsp:cNvPr id="0" name=""/>
        <dsp:cNvSpPr/>
      </dsp:nvSpPr>
      <dsp:spPr>
        <a:xfrm>
          <a:off x="2328276" y="110464"/>
          <a:ext cx="1862211" cy="9311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en-US" sz="2500" kern="1200" dirty="0" smtClean="0"/>
            <a:t>Downstream</a:t>
          </a:r>
          <a:endParaRPr lang="en-US" sz="2500" kern="1200" dirty="0"/>
        </a:p>
      </dsp:txBody>
      <dsp:txXfrm>
        <a:off x="2355547" y="137735"/>
        <a:ext cx="1807669" cy="876563"/>
      </dsp:txXfrm>
    </dsp:sp>
    <dsp:sp modelId="{1B845E9C-C425-4C46-82D9-DDFAB11561C3}">
      <dsp:nvSpPr>
        <dsp:cNvPr id="0" name=""/>
        <dsp:cNvSpPr/>
      </dsp:nvSpPr>
      <dsp:spPr>
        <a:xfrm>
          <a:off x="2514497" y="1041570"/>
          <a:ext cx="186221" cy="698329"/>
        </a:xfrm>
        <a:custGeom>
          <a:avLst/>
          <a:gdLst/>
          <a:ahLst/>
          <a:cxnLst/>
          <a:rect l="0" t="0" r="0" b="0"/>
          <a:pathLst>
            <a:path>
              <a:moveTo>
                <a:pt x="0" y="0"/>
              </a:moveTo>
              <a:lnTo>
                <a:pt x="0" y="698329"/>
              </a:lnTo>
              <a:lnTo>
                <a:pt x="186221" y="6983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A28E18-0291-40D7-AF10-92AA5AB1AA87}">
      <dsp:nvSpPr>
        <dsp:cNvPr id="0" name=""/>
        <dsp:cNvSpPr/>
      </dsp:nvSpPr>
      <dsp:spPr>
        <a:xfrm>
          <a:off x="2700718" y="1274347"/>
          <a:ext cx="1489769" cy="93110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smtClean="0"/>
            <a:t>Marketing</a:t>
          </a:r>
          <a:endParaRPr lang="en-US" sz="2200" kern="1200" dirty="0"/>
        </a:p>
      </dsp:txBody>
      <dsp:txXfrm>
        <a:off x="2727989" y="1301618"/>
        <a:ext cx="1435227" cy="876563"/>
      </dsp:txXfrm>
    </dsp:sp>
    <dsp:sp modelId="{B9273E84-864A-42E6-B723-4AD2C38D1997}">
      <dsp:nvSpPr>
        <dsp:cNvPr id="0" name=""/>
        <dsp:cNvSpPr/>
      </dsp:nvSpPr>
      <dsp:spPr>
        <a:xfrm>
          <a:off x="2514497" y="1041570"/>
          <a:ext cx="186221" cy="1862211"/>
        </a:xfrm>
        <a:custGeom>
          <a:avLst/>
          <a:gdLst/>
          <a:ahLst/>
          <a:cxnLst/>
          <a:rect l="0" t="0" r="0" b="0"/>
          <a:pathLst>
            <a:path>
              <a:moveTo>
                <a:pt x="0" y="0"/>
              </a:moveTo>
              <a:lnTo>
                <a:pt x="0" y="1862211"/>
              </a:lnTo>
              <a:lnTo>
                <a:pt x="186221" y="186221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21EE6A-9FB7-40FD-B150-E9D21D08B5FD}">
      <dsp:nvSpPr>
        <dsp:cNvPr id="0" name=""/>
        <dsp:cNvSpPr/>
      </dsp:nvSpPr>
      <dsp:spPr>
        <a:xfrm>
          <a:off x="2700718" y="2438229"/>
          <a:ext cx="1489769" cy="93110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smtClean="0"/>
            <a:t>Refining</a:t>
          </a:r>
          <a:endParaRPr lang="en-US" sz="2200" kern="1200" dirty="0"/>
        </a:p>
      </dsp:txBody>
      <dsp:txXfrm>
        <a:off x="2727989" y="2465500"/>
        <a:ext cx="1435227" cy="8765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4">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4">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E08DC5-70CF-4D1F-9575-8478333EF14C}" type="datetimeFigureOut">
              <a:rPr lang="en-US" smtClean="0"/>
              <a:pPr/>
              <a:t>11/5/2012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A83223-62B9-4461-B4A9-FD320702E5DB}" type="slidenum">
              <a:rPr lang="en-US" smtClean="0"/>
              <a:pPr/>
              <a:t>‹#›</a:t>
            </a:fld>
            <a:endParaRPr lang="en-US"/>
          </a:p>
        </p:txBody>
      </p:sp>
    </p:spTree>
    <p:extLst>
      <p:ext uri="{BB962C8B-B14F-4D97-AF65-F5344CB8AC3E}">
        <p14:creationId xmlns:p14="http://schemas.microsoft.com/office/powerpoint/2010/main" val="2779863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8</a:t>
            </a:fld>
            <a:endParaRPr lang="en-CA" altLang="zh-TW"/>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92500" lnSpcReduction="10000"/>
          </a:bodyPr>
          <a:lstStyle/>
          <a:p>
            <a:pPr lvl="1">
              <a:buFont typeface="Wingdings" charset="2"/>
              <a:buNone/>
            </a:pPr>
            <a:r>
              <a:rPr lang="en-US" sz="1400" kern="1200" dirty="0" smtClean="0">
                <a:solidFill>
                  <a:srgbClr val="000000"/>
                </a:solidFill>
                <a:latin typeface="+mn-lt"/>
                <a:ea typeface="+mn-ea"/>
                <a:cs typeface="+mn-cs"/>
              </a:rPr>
              <a:t>48 High-Specification </a:t>
            </a:r>
            <a:r>
              <a:rPr lang="en-US" sz="1400" kern="1200" dirty="0" err="1" smtClean="0">
                <a:solidFill>
                  <a:srgbClr val="000000"/>
                </a:solidFill>
                <a:latin typeface="+mn-lt"/>
                <a:ea typeface="+mn-ea"/>
                <a:cs typeface="+mn-cs"/>
              </a:rPr>
              <a:t>Drillships</a:t>
            </a:r>
            <a:endParaRPr lang="en-US" sz="1400" kern="1200" dirty="0" smtClean="0">
              <a:solidFill>
                <a:srgbClr val="000000"/>
              </a:solidFill>
              <a:latin typeface="+mn-lt"/>
              <a:ea typeface="+mn-ea"/>
              <a:cs typeface="+mn-cs"/>
            </a:endParaRPr>
          </a:p>
          <a:p>
            <a:pPr lvl="2">
              <a:buFont typeface="Arial" pitchFamily="34" charset="0"/>
              <a:buNone/>
            </a:pPr>
            <a:r>
              <a:rPr lang="en-US" sz="1400" kern="1200" dirty="0" smtClean="0">
                <a:solidFill>
                  <a:srgbClr val="000000"/>
                </a:solidFill>
                <a:latin typeface="+mn-lt"/>
                <a:ea typeface="+mn-ea"/>
                <a:cs typeface="+mn-cs"/>
              </a:rPr>
              <a:t> 27 Ultra-deepwater</a:t>
            </a:r>
          </a:p>
          <a:p>
            <a:pPr lvl="2">
              <a:buFont typeface="Arial" pitchFamily="34" charset="0"/>
              <a:buNone/>
            </a:pPr>
            <a:r>
              <a:rPr lang="en-US" sz="1400" kern="1200" dirty="0" smtClean="0">
                <a:solidFill>
                  <a:srgbClr val="000000"/>
                </a:solidFill>
                <a:latin typeface="+mn-lt"/>
                <a:ea typeface="+mn-ea"/>
                <a:cs typeface="+mn-cs"/>
              </a:rPr>
              <a:t> 14 Deepwater</a:t>
            </a:r>
          </a:p>
          <a:p>
            <a:pPr lvl="2">
              <a:buFont typeface="Arial" pitchFamily="34" charset="0"/>
              <a:buNone/>
            </a:pPr>
            <a:r>
              <a:rPr lang="en-US" sz="1400" kern="1200" dirty="0" smtClean="0">
                <a:solidFill>
                  <a:srgbClr val="000000"/>
                </a:solidFill>
                <a:latin typeface="+mn-lt"/>
                <a:ea typeface="+mn-ea"/>
                <a:cs typeface="+mn-cs"/>
              </a:rPr>
              <a:t> 7 Harsh Environmental</a:t>
            </a:r>
          </a:p>
          <a:p>
            <a:pPr lvl="2">
              <a:buFont typeface="Arial" pitchFamily="34" charset="0"/>
              <a:buNone/>
            </a:pPr>
            <a:endParaRPr lang="en-US" sz="1400" kern="1200" dirty="0" smtClean="0">
              <a:solidFill>
                <a:srgbClr val="000000"/>
              </a:solidFill>
              <a:latin typeface="+mn-lt"/>
              <a:ea typeface="+mn-ea"/>
              <a:cs typeface="+mn-cs"/>
            </a:endParaRPr>
          </a:p>
          <a:p>
            <a:pPr lvl="1">
              <a:buFont typeface="Wingdings" charset="2"/>
              <a:buNone/>
            </a:pPr>
            <a:r>
              <a:rPr lang="en-US" sz="1400" kern="1200" dirty="0" smtClean="0">
                <a:solidFill>
                  <a:srgbClr val="000000"/>
                </a:solidFill>
                <a:latin typeface="+mn-lt"/>
                <a:ea typeface="+mn-ea"/>
                <a:cs typeface="+mn-cs"/>
              </a:rPr>
              <a:t>25 </a:t>
            </a:r>
            <a:r>
              <a:rPr lang="en-US" sz="1400" kern="1200" dirty="0" err="1" smtClean="0">
                <a:solidFill>
                  <a:srgbClr val="000000"/>
                </a:solidFill>
                <a:latin typeface="+mn-lt"/>
                <a:ea typeface="+mn-ea"/>
                <a:cs typeface="+mn-cs"/>
              </a:rPr>
              <a:t>Midwater</a:t>
            </a:r>
            <a:r>
              <a:rPr lang="en-US" sz="1400" kern="1200" dirty="0" smtClean="0">
                <a:solidFill>
                  <a:srgbClr val="000000"/>
                </a:solidFill>
                <a:latin typeface="+mn-lt"/>
                <a:ea typeface="+mn-ea"/>
                <a:cs typeface="+mn-cs"/>
              </a:rPr>
              <a:t> </a:t>
            </a:r>
            <a:r>
              <a:rPr lang="en-US" sz="1400" dirty="0" err="1" smtClean="0">
                <a:solidFill>
                  <a:srgbClr val="000000"/>
                </a:solidFill>
              </a:rPr>
              <a:t>Drillships</a:t>
            </a:r>
            <a:endParaRPr lang="en-US" sz="1400" kern="1200" dirty="0" smtClean="0">
              <a:solidFill>
                <a:srgbClr val="000000"/>
              </a:solidFill>
              <a:latin typeface="+mn-lt"/>
              <a:ea typeface="+mn-ea"/>
              <a:cs typeface="+mn-cs"/>
            </a:endParaRPr>
          </a:p>
          <a:p>
            <a:pPr lvl="1">
              <a:buFont typeface="Wingdings" charset="2"/>
              <a:buNone/>
            </a:pPr>
            <a:endParaRPr lang="en-US" sz="1400" kern="1200" dirty="0" smtClean="0">
              <a:solidFill>
                <a:srgbClr val="000000"/>
              </a:solidFill>
              <a:latin typeface="+mn-lt"/>
              <a:ea typeface="+mn-ea"/>
              <a:cs typeface="+mn-cs"/>
            </a:endParaRPr>
          </a:p>
          <a:p>
            <a:pPr lvl="1">
              <a:buFont typeface="Wingdings" charset="2"/>
              <a:buNone/>
            </a:pPr>
            <a:r>
              <a:rPr lang="en-US" sz="1400" kern="1200" dirty="0" smtClean="0">
                <a:solidFill>
                  <a:srgbClr val="000000"/>
                </a:solidFill>
                <a:latin typeface="+mn-lt"/>
                <a:ea typeface="+mn-ea"/>
                <a:cs typeface="+mn-cs"/>
              </a:rPr>
              <a:t>9 High-Specification </a:t>
            </a:r>
            <a:r>
              <a:rPr lang="en-US" sz="1400" kern="1200" dirty="0" err="1" smtClean="0">
                <a:solidFill>
                  <a:srgbClr val="000000"/>
                </a:solidFill>
                <a:latin typeface="+mn-lt"/>
                <a:ea typeface="+mn-ea"/>
                <a:cs typeface="+mn-cs"/>
              </a:rPr>
              <a:t>Jackups</a:t>
            </a:r>
            <a:endParaRPr lang="en-US" sz="1400" kern="1200" dirty="0" smtClean="0">
              <a:solidFill>
                <a:srgbClr val="000000"/>
              </a:solidFill>
              <a:latin typeface="+mn-lt"/>
              <a:ea typeface="+mn-ea"/>
              <a:cs typeface="+mn-cs"/>
            </a:endParaRPr>
          </a:p>
          <a:p>
            <a:pPr lvl="2">
              <a:buFont typeface="Wingdings" charset="2"/>
              <a:buNone/>
            </a:pPr>
            <a:r>
              <a:rPr lang="en-US" sz="1400" kern="1200" dirty="0" smtClean="0">
                <a:solidFill>
                  <a:srgbClr val="000000"/>
                </a:solidFill>
                <a:latin typeface="+mn-lt"/>
                <a:ea typeface="+mn-ea"/>
                <a:cs typeface="+mn-cs"/>
              </a:rPr>
              <a:t>+ 4 new builds</a:t>
            </a:r>
          </a:p>
          <a:p>
            <a:pPr lvl="1">
              <a:buFont typeface="Arial" pitchFamily="34" charset="0"/>
              <a:buNone/>
            </a:pPr>
            <a:endParaRPr lang="en-US" sz="1400" kern="1200" dirty="0" smtClean="0">
              <a:solidFill>
                <a:srgbClr val="000000"/>
              </a:solidFill>
              <a:latin typeface="+mn-lt"/>
              <a:ea typeface="+mn-ea"/>
              <a:cs typeface="+mn-cs"/>
            </a:endParaRPr>
          </a:p>
          <a:p>
            <a:pPr lvl="1">
              <a:buFont typeface="Wingdings" charset="2"/>
              <a:buNone/>
            </a:pPr>
            <a:r>
              <a:rPr lang="en-US" sz="1400" kern="1200" dirty="0" smtClean="0">
                <a:solidFill>
                  <a:srgbClr val="000000"/>
                </a:solidFill>
                <a:latin typeface="+mn-lt"/>
                <a:ea typeface="+mn-ea"/>
                <a:cs typeface="+mn-cs"/>
              </a:rPr>
              <a:t>32 Standard </a:t>
            </a:r>
            <a:r>
              <a:rPr lang="en-US" sz="1400" kern="1200" dirty="0" err="1" smtClean="0">
                <a:solidFill>
                  <a:srgbClr val="000000"/>
                </a:solidFill>
                <a:latin typeface="+mn-lt"/>
                <a:ea typeface="+mn-ea"/>
                <a:cs typeface="+mn-cs"/>
              </a:rPr>
              <a:t>Jackups</a:t>
            </a:r>
            <a:endParaRPr lang="en-US" sz="1400" kern="1200" dirty="0" smtClean="0">
              <a:solidFill>
                <a:srgbClr val="000000"/>
              </a:solidFill>
              <a:latin typeface="+mn-lt"/>
              <a:ea typeface="+mn-ea"/>
              <a:cs typeface="+mn-cs"/>
            </a:endParaRPr>
          </a:p>
          <a:p>
            <a:pPr lvl="2">
              <a:buFont typeface="Wingdings" charset="2"/>
              <a:buNone/>
            </a:pPr>
            <a:r>
              <a:rPr lang="en-US" sz="1400" kern="1200" dirty="0" smtClean="0">
                <a:solidFill>
                  <a:srgbClr val="000000"/>
                </a:solidFill>
                <a:latin typeface="+mn-lt"/>
                <a:ea typeface="+mn-ea"/>
                <a:cs typeface="+mn-cs"/>
              </a:rPr>
              <a:t>Discontinued operation</a:t>
            </a:r>
          </a:p>
          <a:p>
            <a:pPr lvl="1">
              <a:buFont typeface="Wingdings" charset="2"/>
              <a:buNone/>
            </a:pPr>
            <a:r>
              <a:rPr lang="en-US" sz="1400" kern="1200" dirty="0" smtClean="0">
                <a:solidFill>
                  <a:srgbClr val="000000"/>
                </a:solidFill>
                <a:latin typeface="+mn-lt"/>
                <a:ea typeface="+mn-ea"/>
                <a:cs typeface="+mn-cs"/>
              </a:rPr>
              <a:t>12 Standard </a:t>
            </a:r>
            <a:r>
              <a:rPr lang="en-US" sz="1400" kern="1200" dirty="0" err="1" smtClean="0">
                <a:solidFill>
                  <a:srgbClr val="000000"/>
                </a:solidFill>
                <a:latin typeface="+mn-lt"/>
                <a:ea typeface="+mn-ea"/>
                <a:cs typeface="+mn-cs"/>
              </a:rPr>
              <a:t>Jackups</a:t>
            </a:r>
            <a:endParaRPr lang="en-US" sz="1400" kern="1200" dirty="0" smtClean="0">
              <a:solidFill>
                <a:srgbClr val="000000"/>
              </a:solidFill>
              <a:latin typeface="+mn-lt"/>
              <a:ea typeface="+mn-ea"/>
              <a:cs typeface="+mn-cs"/>
            </a:endParaRPr>
          </a:p>
          <a:p>
            <a:pPr lvl="2">
              <a:buFont typeface="Wingdings" charset="2"/>
              <a:buNone/>
            </a:pPr>
            <a:r>
              <a:rPr lang="en-US" sz="1400" kern="1200" dirty="0" smtClean="0">
                <a:solidFill>
                  <a:srgbClr val="000000"/>
                </a:solidFill>
                <a:latin typeface="+mn-lt"/>
                <a:ea typeface="+mn-ea"/>
                <a:cs typeface="+mn-cs"/>
              </a:rPr>
              <a:t>Hold for sale</a:t>
            </a:r>
          </a:p>
          <a:p>
            <a:pPr lvl="1">
              <a:buFont typeface="Wingdings" charset="2"/>
              <a:buNone/>
            </a:pPr>
            <a:endParaRPr lang="en-US" sz="1400" kern="1200" dirty="0" smtClean="0">
              <a:solidFill>
                <a:srgbClr val="000000"/>
              </a:solidFill>
              <a:latin typeface="+mn-lt"/>
              <a:ea typeface="+mn-ea"/>
              <a:cs typeface="+mn-cs"/>
            </a:endParaRPr>
          </a:p>
          <a:p>
            <a:pPr lvl="1">
              <a:buFont typeface="Wingdings" charset="2"/>
              <a:buNone/>
            </a:pPr>
            <a:r>
              <a:rPr lang="en-US" sz="1400" kern="1200" dirty="0" smtClean="0">
                <a:solidFill>
                  <a:schemeClr val="tx1"/>
                </a:solidFill>
                <a:latin typeface="+mn-lt"/>
                <a:ea typeface="+mn-ea"/>
                <a:cs typeface="+mn-cs"/>
              </a:rPr>
              <a:t>1  Swamp Barge</a:t>
            </a:r>
          </a:p>
          <a:p>
            <a:pPr lvl="2">
              <a:buFont typeface="Arial" pitchFamily="34" charset="0"/>
              <a:buNone/>
            </a:pPr>
            <a:r>
              <a:rPr lang="en-US" sz="1400" kern="1200" dirty="0" smtClean="0">
                <a:solidFill>
                  <a:schemeClr val="tx1"/>
                </a:solidFill>
                <a:latin typeface="+mn-lt"/>
                <a:ea typeface="+mn-ea"/>
                <a:cs typeface="+mn-cs"/>
              </a:rPr>
              <a:t>  discontinued operation</a:t>
            </a:r>
          </a:p>
          <a:p>
            <a:pPr lvl="2">
              <a:buFont typeface="Arial" pitchFamily="34" charset="0"/>
              <a:buNone/>
            </a:pPr>
            <a:endParaRPr lang="en-US" sz="1400" kern="1200" dirty="0" smtClean="0">
              <a:solidFill>
                <a:srgbClr val="000000"/>
              </a:solidFill>
              <a:latin typeface="+mn-lt"/>
              <a:ea typeface="+mn-ea"/>
              <a:cs typeface="+mn-cs"/>
            </a:endParaRPr>
          </a:p>
          <a:p>
            <a:pPr lvl="1">
              <a:buFont typeface="Wingdings" charset="2"/>
              <a:buNone/>
            </a:pPr>
            <a:r>
              <a:rPr lang="en-US" sz="1400" kern="1200" dirty="0" smtClean="0">
                <a:solidFill>
                  <a:srgbClr val="000000"/>
                </a:solidFill>
                <a:latin typeface="+mn-lt"/>
                <a:ea typeface="+mn-ea"/>
                <a:cs typeface="+mn-cs"/>
              </a:rPr>
              <a:t>5 Rigs under construction </a:t>
            </a:r>
          </a:p>
          <a:p>
            <a:pPr lvl="2">
              <a:buFont typeface="Arial" pitchFamily="34" charset="0"/>
              <a:buNone/>
            </a:pPr>
            <a:r>
              <a:rPr lang="en-US" sz="1400" kern="1200" dirty="0" smtClean="0">
                <a:solidFill>
                  <a:schemeClr val="tx1"/>
                </a:solidFill>
                <a:latin typeface="+mn-lt"/>
                <a:ea typeface="+mn-ea"/>
                <a:cs typeface="+mn-cs"/>
              </a:rPr>
              <a:t> 2 ultra-deepwater </a:t>
            </a:r>
            <a:r>
              <a:rPr lang="en-US" sz="1400" dirty="0" err="1" smtClean="0">
                <a:solidFill>
                  <a:srgbClr val="000000"/>
                </a:solidFill>
              </a:rPr>
              <a:t>Drillships</a:t>
            </a:r>
            <a:endParaRPr lang="en-US" sz="1400" kern="1200" dirty="0" smtClean="0">
              <a:solidFill>
                <a:schemeClr val="tx1"/>
              </a:solidFill>
              <a:latin typeface="+mn-lt"/>
              <a:ea typeface="+mn-ea"/>
              <a:cs typeface="+mn-cs"/>
            </a:endParaRPr>
          </a:p>
          <a:p>
            <a:pPr lvl="2">
              <a:buFont typeface="Arial" pitchFamily="34" charset="0"/>
              <a:buNone/>
            </a:pPr>
            <a:r>
              <a:rPr lang="en-US" sz="1400" kern="1200" dirty="0" smtClean="0">
                <a:solidFill>
                  <a:schemeClr val="tx1"/>
                </a:solidFill>
                <a:latin typeface="+mn-lt"/>
                <a:ea typeface="+mn-ea"/>
                <a:cs typeface="+mn-cs"/>
              </a:rPr>
              <a:t> 3 high-specification </a:t>
            </a:r>
            <a:r>
              <a:rPr lang="en-US" sz="1400" kern="1200" dirty="0" err="1" smtClean="0">
                <a:solidFill>
                  <a:schemeClr val="tx1"/>
                </a:solidFill>
                <a:latin typeface="+mn-lt"/>
                <a:ea typeface="+mn-ea"/>
                <a:cs typeface="+mn-cs"/>
              </a:rPr>
              <a:t>Jackups</a:t>
            </a:r>
            <a:endParaRPr lang="en-US" sz="1400" kern="1200" dirty="0" smtClean="0">
              <a:solidFill>
                <a:schemeClr val="tx1"/>
              </a:solidFill>
              <a:latin typeface="+mn-lt"/>
              <a:ea typeface="+mn-ea"/>
              <a:cs typeface="+mn-cs"/>
            </a:endParaRPr>
          </a:p>
          <a:p>
            <a:pPr>
              <a:buFont typeface="Arial" pitchFamily="34" charset="0"/>
              <a:buNone/>
            </a:pPr>
            <a:endParaRPr lang="en-GB" dirty="0"/>
          </a:p>
        </p:txBody>
      </p:sp>
      <p:sp>
        <p:nvSpPr>
          <p:cNvPr id="4" name="投影片編號版面配置區 3"/>
          <p:cNvSpPr>
            <a:spLocks noGrp="1"/>
          </p:cNvSpPr>
          <p:nvPr>
            <p:ph type="sldNum" sz="quarter" idx="10"/>
          </p:nvPr>
        </p:nvSpPr>
        <p:spPr/>
        <p:txBody>
          <a:bodyPr/>
          <a:lstStyle/>
          <a:p>
            <a:fld id="{1A8AE5E7-7346-4175-9D3B-6147AE9F3510}" type="slidenum">
              <a:rPr lang="en-GB" smtClean="0"/>
              <a:pPr/>
              <a:t>60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Southern Production</a:t>
            </a:r>
            <a:r>
              <a:rPr lang="en-US" b="0" baseline="0" dirty="0" smtClean="0"/>
              <a:t> Company (subsidiary of Southern Natural Gas) buys </a:t>
            </a:r>
            <a:r>
              <a:rPr lang="en-US" b="0" baseline="0" dirty="0" err="1" smtClean="0"/>
              <a:t>Danciger</a:t>
            </a:r>
            <a:r>
              <a:rPr lang="en-US" b="0" baseline="0" dirty="0" smtClean="0"/>
              <a:t> and forms The Offshore Company.</a:t>
            </a:r>
          </a:p>
          <a:p>
            <a:r>
              <a:rPr lang="en-US" b="0" baseline="0" dirty="0" smtClean="0"/>
              <a:t>The Offshore Company acquires Int’l Drilling Co. Ltd.</a:t>
            </a:r>
          </a:p>
          <a:p>
            <a:r>
              <a:rPr lang="en-US" b="0" baseline="0" dirty="0" smtClean="0"/>
              <a:t>The Offshore Company becomes </a:t>
            </a:r>
            <a:r>
              <a:rPr lang="en-US" b="0" baseline="0" dirty="0" err="1" smtClean="0"/>
              <a:t>Sonat</a:t>
            </a:r>
            <a:r>
              <a:rPr lang="en-US" b="0" baseline="0" dirty="0" smtClean="0"/>
              <a:t> OD Inc.</a:t>
            </a:r>
          </a:p>
          <a:p>
            <a:r>
              <a:rPr lang="en-US" b="0" baseline="0" dirty="0" err="1" smtClean="0"/>
              <a:t>Sonat</a:t>
            </a:r>
            <a:r>
              <a:rPr lang="en-US" b="0" baseline="0" dirty="0" smtClean="0"/>
              <a:t> OD Inc. spins off SODI.</a:t>
            </a:r>
          </a:p>
          <a:p>
            <a:r>
              <a:rPr lang="en-US" b="0" baseline="0" dirty="0" smtClean="0"/>
              <a:t>SODI acquires </a:t>
            </a:r>
            <a:r>
              <a:rPr lang="en-US" b="0" baseline="0" dirty="0" err="1" smtClean="0"/>
              <a:t>TransOcean</a:t>
            </a:r>
            <a:r>
              <a:rPr lang="en-US" b="0" baseline="0" dirty="0" smtClean="0"/>
              <a:t> ASA.</a:t>
            </a:r>
            <a:endParaRPr lang="en-US" b="0" dirty="0" smtClean="0"/>
          </a:p>
          <a:p>
            <a:r>
              <a:rPr lang="en-US" b="0" dirty="0" smtClean="0"/>
              <a:t>KPC acquires SF Int’l Corp (wholly owned subsidiary).</a:t>
            </a:r>
          </a:p>
          <a:p>
            <a:r>
              <a:rPr lang="en-US" b="0" dirty="0" smtClean="0"/>
              <a:t>Then</a:t>
            </a:r>
            <a:r>
              <a:rPr lang="en-US" b="0" baseline="0" dirty="0" smtClean="0"/>
              <a:t> divests 40 million shares through an IPO then another 31 million shares through a secondary offering.</a:t>
            </a:r>
            <a:endParaRPr lang="en-US" b="0" dirty="0" smtClean="0"/>
          </a:p>
        </p:txBody>
      </p:sp>
      <p:sp>
        <p:nvSpPr>
          <p:cNvPr id="4" name="Slide Number Placeholder 3"/>
          <p:cNvSpPr>
            <a:spLocks noGrp="1"/>
          </p:cNvSpPr>
          <p:nvPr>
            <p:ph type="sldNum" sz="quarter" idx="10"/>
          </p:nvPr>
        </p:nvSpPr>
        <p:spPr/>
        <p:txBody>
          <a:bodyPr/>
          <a:lstStyle/>
          <a:p>
            <a:fld id="{0AE875BD-5822-4296-AB96-44EA00D381CD}" type="slidenum">
              <a:rPr lang="en-US" smtClean="0"/>
              <a:pPr/>
              <a:t>64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smtClean="0"/>
          </a:p>
        </p:txBody>
      </p:sp>
      <p:sp>
        <p:nvSpPr>
          <p:cNvPr id="4" name="Slide Number Placeholder 3"/>
          <p:cNvSpPr>
            <a:spLocks noGrp="1"/>
          </p:cNvSpPr>
          <p:nvPr>
            <p:ph type="sldNum" sz="quarter" idx="10"/>
          </p:nvPr>
        </p:nvSpPr>
        <p:spPr/>
        <p:txBody>
          <a:bodyPr/>
          <a:lstStyle/>
          <a:p>
            <a:fld id="{0AE875BD-5822-4296-AB96-44EA00D381CD}" type="slidenum">
              <a:rPr lang="en-US" smtClean="0"/>
              <a:pPr/>
              <a:t>65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dirty="0" smtClean="0"/>
              <a:t>17 contracts expire in 6 months from now</a:t>
            </a:r>
            <a:endParaRPr lang="en-GB" dirty="0"/>
          </a:p>
        </p:txBody>
      </p:sp>
      <p:sp>
        <p:nvSpPr>
          <p:cNvPr id="4" name="投影片編號版面配置區 3"/>
          <p:cNvSpPr>
            <a:spLocks noGrp="1"/>
          </p:cNvSpPr>
          <p:nvPr>
            <p:ph type="sldNum" sz="quarter" idx="10"/>
          </p:nvPr>
        </p:nvSpPr>
        <p:spPr/>
        <p:txBody>
          <a:bodyPr/>
          <a:lstStyle/>
          <a:p>
            <a:fld id="{1A8AE5E7-7346-4175-9D3B-6147AE9F3510}" type="slidenum">
              <a:rPr lang="en-GB" smtClean="0"/>
              <a:pPr/>
              <a:t>71</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Revenue</a:t>
            </a:r>
            <a:r>
              <a:rPr lang="en-US" baseline="0" dirty="0" smtClean="0"/>
              <a:t> efficiency = actual contract drilling revenue divided by the highest amount of total contract drilling revenue which could have been earned during the relevant period(s). (actual/highest possible)</a:t>
            </a:r>
            <a:endParaRPr lang="en-US" dirty="0"/>
          </a:p>
        </p:txBody>
      </p:sp>
      <p:sp>
        <p:nvSpPr>
          <p:cNvPr id="4" name="Slide Number Placeholder 3"/>
          <p:cNvSpPr>
            <a:spLocks noGrp="1"/>
          </p:cNvSpPr>
          <p:nvPr>
            <p:ph type="sldNum" sz="quarter" idx="10"/>
          </p:nvPr>
        </p:nvSpPr>
        <p:spPr/>
        <p:txBody>
          <a:bodyPr/>
          <a:lstStyle/>
          <a:p>
            <a:fld id="{0AE875BD-5822-4296-AB96-44EA00D381CD}" type="slidenum">
              <a:rPr lang="en-US" smtClean="0"/>
              <a:pPr/>
              <a:t>79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en-GB" dirty="0"/>
          </a:p>
        </p:txBody>
      </p:sp>
      <p:sp>
        <p:nvSpPr>
          <p:cNvPr id="4" name="投影片編號版面配置區 3"/>
          <p:cNvSpPr>
            <a:spLocks noGrp="1"/>
          </p:cNvSpPr>
          <p:nvPr>
            <p:ph type="sldNum" sz="quarter" idx="10"/>
          </p:nvPr>
        </p:nvSpPr>
        <p:spPr/>
        <p:txBody>
          <a:bodyPr/>
          <a:lstStyle/>
          <a:p>
            <a:fld id="{1A8AE5E7-7346-4175-9D3B-6147AE9F3510}" type="slidenum">
              <a:rPr lang="en-GB" smtClean="0"/>
              <a:pPr/>
              <a:t>82</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10D635AE-5DD9-5C4C-86F0-55911CB8E7EE}" type="slidenum">
              <a:rPr lang="en-US" smtClean="0"/>
              <a:pPr/>
              <a:t>95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As a result of Plan</a:t>
            </a:r>
            <a:r>
              <a:rPr lang="en-CA" baseline="0" dirty="0" smtClean="0"/>
              <a:t> of Arrangement approved by the holders of trust units of Precision Drilling Trust and the holders of Class B limited partnership units, the Trust converted from an open-ended income trust to a corporation.</a:t>
            </a:r>
            <a:endParaRPr lang="en-CA" dirty="0" smtClean="0"/>
          </a:p>
          <a:p>
            <a:endParaRPr lang="en-CA" dirty="0"/>
          </a:p>
        </p:txBody>
      </p:sp>
      <p:sp>
        <p:nvSpPr>
          <p:cNvPr id="4" name="Slide Number Placeholder 3"/>
          <p:cNvSpPr>
            <a:spLocks noGrp="1"/>
          </p:cNvSpPr>
          <p:nvPr>
            <p:ph type="sldNum" sz="quarter" idx="10"/>
          </p:nvPr>
        </p:nvSpPr>
        <p:spPr/>
        <p:txBody>
          <a:bodyPr/>
          <a:lstStyle/>
          <a:p>
            <a:fld id="{CDA83223-62B9-4461-B4A9-FD320702E5DB}" type="slidenum">
              <a:rPr lang="en-US" smtClean="0"/>
              <a:pPr/>
              <a:t>100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CDA83223-62B9-4461-B4A9-FD320702E5DB}" type="slidenum">
              <a:rPr lang="en-US" smtClean="0"/>
              <a:pPr/>
              <a:t>101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CDA83223-62B9-4461-B4A9-FD320702E5DB}" type="slidenum">
              <a:rPr lang="en-US" smtClean="0"/>
              <a:pPr/>
              <a:t>102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smtClean="0">
                <a:solidFill>
                  <a:schemeClr val="tx1"/>
                </a:solidFill>
                <a:latin typeface="+mn-lt"/>
                <a:ea typeface="+mn-ea"/>
                <a:cs typeface="+mn-cs"/>
              </a:rPr>
              <a:t>Hydraulic fracturing is a means of natural gas extraction employed in deep natural gas well drilling. Once a well is drilled, millions of gallons of water, sand and proprietary chemicals are injected, under high pressure, into a well. The pressure fractures the shale and props open fissures that enable natural gas to flow more freely out of the well.</a:t>
            </a:r>
          </a:p>
          <a:p>
            <a:pPr marL="171450" indent="-171450">
              <a:buFont typeface="Arial"/>
              <a:buChar char="•"/>
            </a:pPr>
            <a:r>
              <a:rPr lang="en-US" altLang="zh-TW" sz="1200" b="0" kern="1200" dirty="0" smtClean="0">
                <a:solidFill>
                  <a:schemeClr val="tx1"/>
                </a:solidFill>
                <a:latin typeface="+mn-lt"/>
                <a:ea typeface="+mn-ea"/>
                <a:cs typeface="+mn-cs"/>
              </a:rPr>
              <a:t>Most widely used drilling technique.</a:t>
            </a:r>
          </a:p>
          <a:p>
            <a:endParaRPr lang="en-US" dirty="0"/>
          </a:p>
        </p:txBody>
      </p:sp>
      <p:sp>
        <p:nvSpPr>
          <p:cNvPr id="4" name="Slide Number Placeholder 3"/>
          <p:cNvSpPr>
            <a:spLocks noGrp="1"/>
          </p:cNvSpPr>
          <p:nvPr>
            <p:ph type="sldNum" sz="quarter" idx="10"/>
          </p:nvPr>
        </p:nvSpPr>
        <p:spPr/>
        <p:txBody>
          <a:bodyPr/>
          <a:lstStyle/>
          <a:p>
            <a:fld id="{CDA83223-62B9-4461-B4A9-FD320702E5DB}" type="slidenum">
              <a:rPr lang="en-US" smtClean="0"/>
              <a:pPr/>
              <a:t>16</a:t>
            </a:fld>
            <a:endParaRPr lang="en-US"/>
          </a:p>
        </p:txBody>
      </p:sp>
    </p:spTree>
    <p:extLst>
      <p:ext uri="{BB962C8B-B14F-4D97-AF65-F5344CB8AC3E}">
        <p14:creationId xmlns:p14="http://schemas.microsoft.com/office/powerpoint/2010/main" val="3046937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Terra Water Group – Provides waste water treatment services</a:t>
            </a:r>
          </a:p>
          <a:p>
            <a:r>
              <a:rPr lang="en-CA" dirty="0" smtClean="0"/>
              <a:t>Grey Wolf Inc.</a:t>
            </a:r>
            <a:r>
              <a:rPr lang="en-CA" baseline="0" dirty="0" smtClean="0"/>
              <a:t> – Play to expand into US (located in Houston, Texas) 121 rigs</a:t>
            </a:r>
          </a:p>
          <a:p>
            <a:r>
              <a:rPr lang="en-CA" baseline="0" dirty="0" smtClean="0"/>
              <a:t>Rick’s Well Servicing Ltd – 6 rigs</a:t>
            </a:r>
          </a:p>
          <a:p>
            <a:r>
              <a:rPr lang="en-CA" baseline="0" dirty="0" err="1" smtClean="0"/>
              <a:t>AIMCo</a:t>
            </a:r>
            <a:r>
              <a:rPr lang="en-CA" baseline="0" dirty="0" smtClean="0"/>
              <a:t> - $330M investment, PD debt challenged after acquisition of Grey Wolf. Purchased $175 million in 10% unsecured senior notes, 35M trust units at $3, 15M warrants exercisable at $3.22. </a:t>
            </a:r>
          </a:p>
          <a:p>
            <a:r>
              <a:rPr lang="en-CA" baseline="0" dirty="0" smtClean="0"/>
              <a:t>Drake – directional driller in Houston Texas, further expansion into US</a:t>
            </a:r>
          </a:p>
          <a:p>
            <a:r>
              <a:rPr lang="en-CA" baseline="0" dirty="0" smtClean="0"/>
              <a:t>Axis – obtain more directional drilling services in Western Canada</a:t>
            </a:r>
          </a:p>
          <a:p>
            <a:endParaRPr lang="en-CA" dirty="0"/>
          </a:p>
        </p:txBody>
      </p:sp>
      <p:sp>
        <p:nvSpPr>
          <p:cNvPr id="4" name="Slide Number Placeholder 3"/>
          <p:cNvSpPr>
            <a:spLocks noGrp="1"/>
          </p:cNvSpPr>
          <p:nvPr>
            <p:ph type="sldNum" sz="quarter" idx="10"/>
          </p:nvPr>
        </p:nvSpPr>
        <p:spPr/>
        <p:txBody>
          <a:bodyPr/>
          <a:lstStyle/>
          <a:p>
            <a:fld id="{CDA83223-62B9-4461-B4A9-FD320702E5DB}" type="slidenum">
              <a:rPr lang="en-US" smtClean="0"/>
              <a:pPr/>
              <a:t>103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CDA83223-62B9-4461-B4A9-FD320702E5DB}" type="slidenum">
              <a:rPr lang="en-US" smtClean="0"/>
              <a:pPr/>
              <a:t>104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Contract Drilling Services</a:t>
            </a:r>
            <a:r>
              <a:rPr lang="en-CA" baseline="0" dirty="0" smtClean="0"/>
              <a:t> – land drilling services, directional drilling services, camp and catering services, procurement and distribution of oilfield supplies and the manufacture and refurbishment of drilling and service rig equipment</a:t>
            </a:r>
          </a:p>
          <a:p>
            <a:endParaRPr lang="en-CA" baseline="0" dirty="0" smtClean="0"/>
          </a:p>
          <a:p>
            <a:r>
              <a:rPr lang="en-CA" baseline="0" dirty="0" smtClean="0"/>
              <a:t>Completion and Production Services – service rigs for well completion and </a:t>
            </a:r>
            <a:r>
              <a:rPr lang="en-CA" baseline="0" dirty="0" err="1" smtClean="0"/>
              <a:t>workover</a:t>
            </a:r>
            <a:r>
              <a:rPr lang="en-CA" baseline="0" dirty="0" smtClean="0"/>
              <a:t> services, snubbing services, wastewater treatment services and the rental of oilfield surface equipment, </a:t>
            </a:r>
            <a:r>
              <a:rPr lang="en-CA" baseline="0" dirty="0" err="1" smtClean="0"/>
              <a:t>tubulars</a:t>
            </a:r>
            <a:r>
              <a:rPr lang="en-CA" baseline="0" dirty="0" smtClean="0"/>
              <a:t>, well control equipment and </a:t>
            </a:r>
            <a:r>
              <a:rPr lang="en-CA" baseline="0" dirty="0" err="1" smtClean="0"/>
              <a:t>wellsite</a:t>
            </a:r>
            <a:r>
              <a:rPr lang="en-CA" baseline="0" dirty="0" smtClean="0"/>
              <a:t> accommodations</a:t>
            </a:r>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smtClean="0"/>
          </a:p>
          <a:p>
            <a:endParaRPr lang="en-CA" dirty="0"/>
          </a:p>
        </p:txBody>
      </p:sp>
      <p:sp>
        <p:nvSpPr>
          <p:cNvPr id="4" name="Slide Number Placeholder 3"/>
          <p:cNvSpPr>
            <a:spLocks noGrp="1"/>
          </p:cNvSpPr>
          <p:nvPr>
            <p:ph type="sldNum" sz="quarter" idx="10"/>
          </p:nvPr>
        </p:nvSpPr>
        <p:spPr/>
        <p:txBody>
          <a:bodyPr/>
          <a:lstStyle/>
          <a:p>
            <a:fld id="{CDA83223-62B9-4461-B4A9-FD320702E5DB}" type="slidenum">
              <a:rPr lang="en-US" smtClean="0"/>
              <a:pPr/>
              <a:t>105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baseline="0" dirty="0" smtClean="0">
                <a:solidFill>
                  <a:schemeClr val="tx1"/>
                </a:solidFill>
                <a:latin typeface="+mn-lt"/>
                <a:ea typeface="+mn-ea"/>
                <a:cs typeface="+mn-cs"/>
              </a:rPr>
              <a:t>Completion and Production Services segment revenue for the third quarter decreased by 7% from the third quarter of 2011 to $78 million and EBITDA decreased by 17% to $23 million. The decrease in revenue and EBITDA is attributed to a decrease in activity partially offset by increased service rig rates.</a:t>
            </a:r>
          </a:p>
          <a:p>
            <a:endParaRPr lang="en-CA" sz="1200" kern="1200" baseline="0" dirty="0" smtClean="0">
              <a:solidFill>
                <a:schemeClr val="tx1"/>
              </a:solidFill>
              <a:latin typeface="+mn-lt"/>
              <a:ea typeface="+mn-ea"/>
              <a:cs typeface="+mn-cs"/>
            </a:endParaRPr>
          </a:p>
          <a:p>
            <a:r>
              <a:rPr lang="en-CA" sz="1200" kern="1200" baseline="0" dirty="0" smtClean="0">
                <a:solidFill>
                  <a:schemeClr val="tx1"/>
                </a:solidFill>
                <a:latin typeface="+mn-lt"/>
                <a:ea typeface="+mn-ea"/>
                <a:cs typeface="+mn-cs"/>
              </a:rPr>
              <a:t>Started in year ended December 31, 2011, Precision changed its depreciation policy on certain Tier 3 rigs from the unit of production method to straight‐line over four years resulting in approximately $6 million in additional depreciation in the quarter.</a:t>
            </a:r>
          </a:p>
          <a:p>
            <a:endParaRPr lang="en-CA" sz="1200" kern="1200" baseline="0" dirty="0" smtClean="0">
              <a:solidFill>
                <a:schemeClr val="tx1"/>
              </a:solidFill>
              <a:latin typeface="+mn-lt"/>
              <a:ea typeface="+mn-ea"/>
              <a:cs typeface="+mn-cs"/>
            </a:endParaRPr>
          </a:p>
          <a:p>
            <a:r>
              <a:rPr lang="en-CA" sz="1200" kern="1200" baseline="0" dirty="0" smtClean="0">
                <a:solidFill>
                  <a:schemeClr val="tx1"/>
                </a:solidFill>
                <a:latin typeface="+mn-lt"/>
                <a:ea typeface="+mn-ea"/>
                <a:cs typeface="+mn-cs"/>
              </a:rPr>
              <a:t>Additional increases in depreciation are the result of a greater proportion operating days from our Tier 1 drilling rigs in 2012 relative to 2011 and depreciation from the growth in directional drilling and international contract drilling.</a:t>
            </a:r>
          </a:p>
        </p:txBody>
      </p:sp>
      <p:sp>
        <p:nvSpPr>
          <p:cNvPr id="4" name="Slide Number Placeholder 3"/>
          <p:cNvSpPr>
            <a:spLocks noGrp="1"/>
          </p:cNvSpPr>
          <p:nvPr>
            <p:ph type="sldNum" sz="quarter" idx="10"/>
          </p:nvPr>
        </p:nvSpPr>
        <p:spPr/>
        <p:txBody>
          <a:bodyPr/>
          <a:lstStyle/>
          <a:p>
            <a:fld id="{CDA83223-62B9-4461-B4A9-FD320702E5DB}" type="slidenum">
              <a:rPr lang="en-US" smtClean="0"/>
              <a:pPr/>
              <a:t>106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baseline="0" dirty="0" smtClean="0">
                <a:solidFill>
                  <a:schemeClr val="tx1"/>
                </a:solidFill>
                <a:latin typeface="+mn-lt"/>
                <a:ea typeface="+mn-ea"/>
                <a:cs typeface="+mn-cs"/>
              </a:rPr>
              <a:t>Contract Drilling Services segment revenue for the third quarter of 2012 decreased by 1% to $410 million and EBITDA decreased by 15% to $146 million compared to the same period in 2011. The decrease in revenue was due to lower activity for both Canada and the United States partially offset by higher average rates per day in Canada and the United States, increased activity internationally and higher directional drilling revenues.</a:t>
            </a:r>
          </a:p>
          <a:p>
            <a:r>
              <a:rPr lang="en-CA" sz="1200" kern="1200" baseline="0" dirty="0" smtClean="0">
                <a:solidFill>
                  <a:schemeClr val="tx1"/>
                </a:solidFill>
                <a:latin typeface="+mn-lt"/>
                <a:ea typeface="+mn-ea"/>
                <a:cs typeface="+mn-cs"/>
              </a:rPr>
              <a:t>The decrease in</a:t>
            </a:r>
          </a:p>
          <a:p>
            <a:endParaRPr lang="en-CA" sz="1200" kern="1200" baseline="0" dirty="0" smtClean="0">
              <a:solidFill>
                <a:schemeClr val="tx1"/>
              </a:solidFill>
              <a:latin typeface="+mn-lt"/>
              <a:ea typeface="+mn-ea"/>
              <a:cs typeface="+mn-cs"/>
            </a:endParaRPr>
          </a:p>
          <a:p>
            <a:r>
              <a:rPr lang="en-CA" sz="1200" kern="1200" baseline="0" dirty="0" smtClean="0">
                <a:solidFill>
                  <a:schemeClr val="tx1"/>
                </a:solidFill>
                <a:latin typeface="+mn-lt"/>
                <a:ea typeface="+mn-ea"/>
                <a:cs typeface="+mn-cs"/>
              </a:rPr>
              <a:t>EBITDA was the result of lower activity in Canada and the United States, start‐up costs internationally, lower margin in the United States as a result of increased crew labour and maintenance costs.</a:t>
            </a:r>
            <a:endParaRPr lang="en-CA" dirty="0"/>
          </a:p>
        </p:txBody>
      </p:sp>
      <p:sp>
        <p:nvSpPr>
          <p:cNvPr id="4" name="Slide Number Placeholder 3"/>
          <p:cNvSpPr>
            <a:spLocks noGrp="1"/>
          </p:cNvSpPr>
          <p:nvPr>
            <p:ph type="sldNum" sz="quarter" idx="10"/>
          </p:nvPr>
        </p:nvSpPr>
        <p:spPr/>
        <p:txBody>
          <a:bodyPr/>
          <a:lstStyle/>
          <a:p>
            <a:fld id="{CDA83223-62B9-4461-B4A9-FD320702E5DB}" type="slidenum">
              <a:rPr lang="en-US" smtClean="0"/>
              <a:pPr/>
              <a:t>107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baseline="0" dirty="0" smtClean="0">
                <a:solidFill>
                  <a:schemeClr val="tx1"/>
                </a:solidFill>
                <a:latin typeface="+mn-lt"/>
                <a:ea typeface="+mn-ea"/>
                <a:cs typeface="+mn-cs"/>
              </a:rPr>
              <a:t>Demand remains solid for existing Tier 1 Super Series rigs for both Canada and the United States, however,</a:t>
            </a:r>
          </a:p>
          <a:p>
            <a:r>
              <a:rPr lang="en-CA" sz="1200" kern="1200" baseline="0" dirty="0" smtClean="0">
                <a:solidFill>
                  <a:schemeClr val="tx1"/>
                </a:solidFill>
                <a:latin typeface="+mn-lt"/>
                <a:ea typeface="+mn-ea"/>
                <a:cs typeface="+mn-cs"/>
              </a:rPr>
              <a:t>customer’s interest in contracting new build Super Series rigs has softened.</a:t>
            </a:r>
          </a:p>
          <a:p>
            <a:endParaRPr lang="en-CA" sz="1200" kern="1200" baseline="0" dirty="0" smtClean="0">
              <a:solidFill>
                <a:schemeClr val="tx1"/>
              </a:solidFill>
              <a:latin typeface="+mn-lt"/>
              <a:ea typeface="+mn-ea"/>
              <a:cs typeface="+mn-cs"/>
            </a:endParaRPr>
          </a:p>
          <a:p>
            <a:r>
              <a:rPr lang="en-CA" sz="1200" kern="1200" baseline="0" dirty="0" smtClean="0">
                <a:solidFill>
                  <a:schemeClr val="tx1"/>
                </a:solidFill>
                <a:latin typeface="+mn-lt"/>
                <a:ea typeface="+mn-ea"/>
                <a:cs typeface="+mn-cs"/>
              </a:rPr>
              <a:t>Precision believes it will have opportunities to contract additional new build and upgraded rigs in late 2012 and during 2013, although the pace of contracts awards is likely to be significantly slower than the pace during 2011.</a:t>
            </a:r>
          </a:p>
          <a:p>
            <a:endParaRPr lang="en-CA" sz="1200" kern="1200" baseline="0" dirty="0" smtClean="0">
              <a:solidFill>
                <a:schemeClr val="tx1"/>
              </a:solidFill>
              <a:latin typeface="+mn-lt"/>
              <a:ea typeface="+mn-ea"/>
              <a:cs typeface="+mn-cs"/>
            </a:endParaRPr>
          </a:p>
          <a:p>
            <a:r>
              <a:rPr lang="en-CA" sz="1200" kern="1200" baseline="0" dirty="0" smtClean="0">
                <a:solidFill>
                  <a:schemeClr val="tx1"/>
                </a:solidFill>
                <a:latin typeface="+mn-lt"/>
                <a:ea typeface="+mn-ea"/>
                <a:cs typeface="+mn-cs"/>
              </a:rPr>
              <a:t>Industry sources, as at October 19, 2012, the United States active land drilling rig count was down 9% from the prior year period while the Canadian drilling rig count had decreased about 29%.</a:t>
            </a:r>
            <a:endParaRPr lang="en-CA" dirty="0"/>
          </a:p>
        </p:txBody>
      </p:sp>
      <p:sp>
        <p:nvSpPr>
          <p:cNvPr id="4" name="Slide Number Placeholder 3"/>
          <p:cNvSpPr>
            <a:spLocks noGrp="1"/>
          </p:cNvSpPr>
          <p:nvPr>
            <p:ph type="sldNum" sz="quarter" idx="10"/>
          </p:nvPr>
        </p:nvSpPr>
        <p:spPr/>
        <p:txBody>
          <a:bodyPr/>
          <a:lstStyle/>
          <a:p>
            <a:fld id="{CDA83223-62B9-4461-B4A9-FD320702E5DB}" type="slidenum">
              <a:rPr lang="en-US" smtClean="0"/>
              <a:pPr/>
              <a:t>109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baseline="0" dirty="0" smtClean="0">
                <a:solidFill>
                  <a:schemeClr val="tx1"/>
                </a:solidFill>
                <a:latin typeface="+mn-lt"/>
                <a:ea typeface="+mn-ea"/>
                <a:cs typeface="+mn-cs"/>
              </a:rPr>
              <a:t>Drilling rig utilization days in Canada (drilling days plus move days) during the third quarter of 2012 were 7,735, a decrease of 26% compared to 10,505 in 2011 due to lower industry activity with low natural gas prices and uncertainty in global markets with West Texas Intermediate crude oil prices dipping below $80 per barrel in late</a:t>
            </a:r>
          </a:p>
          <a:p>
            <a:r>
              <a:rPr lang="en-CA" sz="1200" kern="1200" baseline="0" dirty="0" smtClean="0">
                <a:solidFill>
                  <a:schemeClr val="tx1"/>
                </a:solidFill>
                <a:latin typeface="+mn-lt"/>
                <a:ea typeface="+mn-ea"/>
                <a:cs typeface="+mn-cs"/>
              </a:rPr>
              <a:t>9 June.</a:t>
            </a:r>
          </a:p>
          <a:p>
            <a:endParaRPr lang="en-CA" sz="1200" kern="1200" baseline="0" dirty="0" smtClean="0">
              <a:solidFill>
                <a:schemeClr val="tx1"/>
              </a:solidFill>
              <a:latin typeface="+mn-lt"/>
              <a:ea typeface="+mn-ea"/>
              <a:cs typeface="+mn-cs"/>
            </a:endParaRPr>
          </a:p>
          <a:p>
            <a:r>
              <a:rPr lang="en-CA" sz="1200" kern="1200" baseline="0" dirty="0" smtClean="0">
                <a:solidFill>
                  <a:schemeClr val="tx1"/>
                </a:solidFill>
                <a:latin typeface="+mn-lt"/>
                <a:ea typeface="+mn-ea"/>
                <a:cs typeface="+mn-cs"/>
              </a:rPr>
              <a:t>Drilling rig utilization days for Precision in the United States were 15% lower than the same quarter of 2011 due to a continued reduction in natural gas targeted drilling. On average, Precision had eight rigs working internationally as the Saudi Arabia based business ramped up and Precision had mobilized three additional rigs into Mexico during the second quarter of 2012.</a:t>
            </a:r>
            <a:endParaRPr lang="en-CA" dirty="0"/>
          </a:p>
        </p:txBody>
      </p:sp>
      <p:sp>
        <p:nvSpPr>
          <p:cNvPr id="4" name="Slide Number Placeholder 3"/>
          <p:cNvSpPr>
            <a:spLocks noGrp="1"/>
          </p:cNvSpPr>
          <p:nvPr>
            <p:ph type="sldNum" sz="quarter" idx="10"/>
          </p:nvPr>
        </p:nvSpPr>
        <p:spPr/>
        <p:txBody>
          <a:bodyPr/>
          <a:lstStyle/>
          <a:p>
            <a:fld id="{CDA83223-62B9-4461-B4A9-FD320702E5DB}" type="slidenum">
              <a:rPr lang="en-US" smtClean="0"/>
              <a:pPr/>
              <a:t>112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Canada has lower utilization days because of seasonal nature of well access</a:t>
            </a:r>
            <a:endParaRPr lang="en-CA" dirty="0"/>
          </a:p>
        </p:txBody>
      </p:sp>
      <p:sp>
        <p:nvSpPr>
          <p:cNvPr id="4" name="Slide Number Placeholder 3"/>
          <p:cNvSpPr>
            <a:spLocks noGrp="1"/>
          </p:cNvSpPr>
          <p:nvPr>
            <p:ph type="sldNum" sz="quarter" idx="10"/>
          </p:nvPr>
        </p:nvSpPr>
        <p:spPr/>
        <p:txBody>
          <a:bodyPr/>
          <a:lstStyle/>
          <a:p>
            <a:fld id="{CDA83223-62B9-4461-B4A9-FD320702E5DB}" type="slidenum">
              <a:rPr lang="en-US" smtClean="0"/>
              <a:pPr/>
              <a:t>113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baseline="0" dirty="0" smtClean="0">
                <a:solidFill>
                  <a:schemeClr val="tx1"/>
                </a:solidFill>
                <a:latin typeface="+mn-lt"/>
                <a:ea typeface="+mn-ea"/>
                <a:cs typeface="+mn-cs"/>
              </a:rPr>
              <a:t>Contract Drilling Services segment revenue for the third quarter of 2012 decreased by 1% to $410 million and EBITDA decreased by 15% to $146 million compared to the same period in 2011. The decrease in revenue was due to lower activity for both Canada and the United States partially offset by higher average rates per day in Canada and the United States, increased activity internationally and higher directional drilling revenues.</a:t>
            </a:r>
            <a:endParaRPr lang="en-CA" dirty="0"/>
          </a:p>
        </p:txBody>
      </p:sp>
      <p:sp>
        <p:nvSpPr>
          <p:cNvPr id="4" name="Slide Number Placeholder 3"/>
          <p:cNvSpPr>
            <a:spLocks noGrp="1"/>
          </p:cNvSpPr>
          <p:nvPr>
            <p:ph type="sldNum" sz="quarter" idx="10"/>
          </p:nvPr>
        </p:nvSpPr>
        <p:spPr/>
        <p:txBody>
          <a:bodyPr/>
          <a:lstStyle/>
          <a:p>
            <a:fld id="{CDA83223-62B9-4461-B4A9-FD320702E5DB}" type="slidenum">
              <a:rPr lang="en-US" smtClean="0"/>
              <a:pPr/>
              <a:t>114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Precision’s drilling rig fleet</a:t>
            </a:r>
            <a:r>
              <a:rPr lang="en-CA" baseline="0" dirty="0" smtClean="0"/>
              <a:t> is positioned in virtually every resource play from northern Canada to Southern US</a:t>
            </a:r>
            <a:endParaRPr lang="en-CA" dirty="0" smtClean="0"/>
          </a:p>
        </p:txBody>
      </p:sp>
      <p:sp>
        <p:nvSpPr>
          <p:cNvPr id="4" name="Slide Number Placeholder 3"/>
          <p:cNvSpPr>
            <a:spLocks noGrp="1"/>
          </p:cNvSpPr>
          <p:nvPr>
            <p:ph type="sldNum" sz="quarter" idx="10"/>
          </p:nvPr>
        </p:nvSpPr>
        <p:spPr/>
        <p:txBody>
          <a:bodyPr/>
          <a:lstStyle/>
          <a:p>
            <a:fld id="{CDA83223-62B9-4461-B4A9-FD320702E5DB}" type="slidenum">
              <a:rPr lang="en-US" smtClean="0"/>
              <a:pPr/>
              <a:t>116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smtClean="0">
                <a:solidFill>
                  <a:schemeClr val="tx1"/>
                </a:solidFill>
                <a:latin typeface="+mn-lt"/>
                <a:ea typeface="+mn-ea"/>
                <a:cs typeface="+mn-cs"/>
              </a:rPr>
              <a:t>SAGD employs two horizontal wells: one injection well (upper well) through which the high pressure steam is continuously injected and one production well (lower well) into which the softened bitumen continuously flows from which it can be pumped to the surface.</a:t>
            </a:r>
          </a:p>
          <a:p>
            <a:pPr marL="171450" indent="-171450">
              <a:buFont typeface="Arial"/>
              <a:buChar char="•"/>
            </a:pPr>
            <a:r>
              <a:rPr lang="en-US" sz="1200" kern="1200" dirty="0" smtClean="0">
                <a:solidFill>
                  <a:schemeClr val="tx1"/>
                </a:solidFill>
                <a:latin typeface="+mn-lt"/>
                <a:ea typeface="+mn-ea"/>
                <a:cs typeface="+mn-cs"/>
              </a:rPr>
              <a:t>the original SAGD wells were drilled horizontally from a tunnel accessed with vertical mine shafts. The development of directional drilling techniques that allowed companies to drill horizontal wells accurately, cheaply and efficiently was key to the current success of SAGD technology. With the lower cost of drilling accurately spaced horizontal well pairs, and the very high recovery rates of the SAGD process, SAGD is an economically attractive recovery technique.</a:t>
            </a:r>
            <a:endParaRPr lang="en-US" altLang="zh-TW" sz="1200" b="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DA83223-62B9-4461-B4A9-FD320702E5DB}" type="slidenum">
              <a:rPr lang="en-US" smtClean="0"/>
              <a:pPr/>
              <a:t>17</a:t>
            </a:fld>
            <a:endParaRPr lang="en-US"/>
          </a:p>
        </p:txBody>
      </p:sp>
    </p:spTree>
    <p:extLst>
      <p:ext uri="{BB962C8B-B14F-4D97-AF65-F5344CB8AC3E}">
        <p14:creationId xmlns:p14="http://schemas.microsoft.com/office/powerpoint/2010/main" val="1553395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CDA83223-62B9-4461-B4A9-FD320702E5DB}" type="slidenum">
              <a:rPr lang="en-US" smtClean="0"/>
              <a:pPr/>
              <a:t>117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baseline="0" dirty="0" smtClean="0">
                <a:solidFill>
                  <a:schemeClr val="tx1"/>
                </a:solidFill>
                <a:latin typeface="+mn-lt"/>
                <a:ea typeface="+mn-ea"/>
                <a:cs typeface="+mn-cs"/>
              </a:rPr>
              <a:t>Well servicing and snubbing activity decreased 16% from the prior year period, with the fleet generating 72,766 operating hours in the third quarter of 2012 compared with 86,146 hours in the prior year quarter for utilization of 37% and 43%, respectively.</a:t>
            </a:r>
            <a:endParaRPr lang="en-CA" dirty="0" smtClean="0"/>
          </a:p>
          <a:p>
            <a:endParaRPr lang="en-CA" dirty="0" smtClean="0"/>
          </a:p>
          <a:p>
            <a:r>
              <a:rPr lang="en-CA" sz="1200" kern="1200" baseline="0" dirty="0" smtClean="0">
                <a:solidFill>
                  <a:schemeClr val="tx1"/>
                </a:solidFill>
                <a:latin typeface="+mn-lt"/>
                <a:ea typeface="+mn-ea"/>
                <a:cs typeface="+mn-cs"/>
              </a:rPr>
              <a:t>The decrease was a result of lower service rig activity compared to the previous year which had a very active quarter with customers performing well completion and production work on a backlog of oil wells from a prolonged spring break‐up.</a:t>
            </a:r>
            <a:endParaRPr lang="en-CA" dirty="0" smtClean="0"/>
          </a:p>
          <a:p>
            <a:endParaRPr lang="en-CA" dirty="0"/>
          </a:p>
        </p:txBody>
      </p:sp>
      <p:sp>
        <p:nvSpPr>
          <p:cNvPr id="4" name="Slide Number Placeholder 3"/>
          <p:cNvSpPr>
            <a:spLocks noGrp="1"/>
          </p:cNvSpPr>
          <p:nvPr>
            <p:ph type="sldNum" sz="quarter" idx="10"/>
          </p:nvPr>
        </p:nvSpPr>
        <p:spPr/>
        <p:txBody>
          <a:bodyPr/>
          <a:lstStyle/>
          <a:p>
            <a:fld id="{CDA83223-62B9-4461-B4A9-FD320702E5DB}" type="slidenum">
              <a:rPr lang="en-US" smtClean="0"/>
              <a:pPr/>
              <a:t>118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baseline="0" dirty="0" smtClean="0">
                <a:solidFill>
                  <a:schemeClr val="tx1"/>
                </a:solidFill>
                <a:latin typeface="+mn-lt"/>
                <a:ea typeface="+mn-ea"/>
                <a:cs typeface="+mn-cs"/>
              </a:rPr>
              <a:t>Capital expenditures are expected to be approximately $921 million for 2012, of which $681 million has been expended during the first nine months of 2012. The expected 2012 total includes $139 million for sustaining and infrastructure expenditures and is based upon currently anticipated activity levels for 2012.</a:t>
            </a:r>
            <a:endParaRPr lang="en-CA" dirty="0"/>
          </a:p>
        </p:txBody>
      </p:sp>
      <p:sp>
        <p:nvSpPr>
          <p:cNvPr id="4" name="Slide Number Placeholder 3"/>
          <p:cNvSpPr>
            <a:spLocks noGrp="1"/>
          </p:cNvSpPr>
          <p:nvPr>
            <p:ph type="sldNum" sz="quarter" idx="10"/>
          </p:nvPr>
        </p:nvSpPr>
        <p:spPr/>
        <p:txBody>
          <a:bodyPr/>
          <a:lstStyle/>
          <a:p>
            <a:fld id="{CDA83223-62B9-4461-B4A9-FD320702E5DB}" type="slidenum">
              <a:rPr lang="en-US" smtClean="0"/>
              <a:pPr/>
              <a:t>119</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At Rig Solutions Group Mr. </a:t>
            </a:r>
            <a:r>
              <a:rPr lang="en-CA" dirty="0" err="1" smtClean="0"/>
              <a:t>Neveu</a:t>
            </a:r>
            <a:r>
              <a:rPr lang="en-CA" dirty="0" smtClean="0"/>
              <a:t> was responsible</a:t>
            </a:r>
            <a:r>
              <a:rPr lang="en-CA" baseline="0" dirty="0" smtClean="0"/>
              <a:t> for the company’s drilling equipment business.</a:t>
            </a:r>
          </a:p>
          <a:p>
            <a:endParaRPr lang="en-CA" baseline="0" dirty="0" smtClean="0"/>
          </a:p>
          <a:p>
            <a:endParaRPr lang="en-CA" dirty="0"/>
          </a:p>
        </p:txBody>
      </p:sp>
      <p:sp>
        <p:nvSpPr>
          <p:cNvPr id="4" name="Slide Number Placeholder 3"/>
          <p:cNvSpPr>
            <a:spLocks noGrp="1"/>
          </p:cNvSpPr>
          <p:nvPr>
            <p:ph type="sldNum" sz="quarter" idx="10"/>
          </p:nvPr>
        </p:nvSpPr>
        <p:spPr/>
        <p:txBody>
          <a:bodyPr/>
          <a:lstStyle/>
          <a:p>
            <a:fld id="{CDA83223-62B9-4461-B4A9-FD320702E5DB}" type="slidenum">
              <a:rPr lang="en-US" smtClean="0"/>
              <a:pPr/>
              <a:t>121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err="1" smtClean="0"/>
              <a:t>Kenda</a:t>
            </a:r>
            <a:r>
              <a:rPr lang="en-CA" dirty="0" smtClean="0"/>
              <a:t> Capital</a:t>
            </a:r>
            <a:r>
              <a:rPr lang="en-CA" baseline="0" dirty="0" smtClean="0"/>
              <a:t> is a leading private equity investments, strategic management and divestments of technology oriented oil service companies.</a:t>
            </a:r>
          </a:p>
          <a:p>
            <a:endParaRPr lang="en-CA" baseline="0" dirty="0" smtClean="0"/>
          </a:p>
          <a:p>
            <a:r>
              <a:rPr lang="en-CA" baseline="0" dirty="0" err="1" smtClean="0"/>
              <a:t>Dalbo</a:t>
            </a:r>
            <a:r>
              <a:rPr lang="en-CA" baseline="0" dirty="0" smtClean="0"/>
              <a:t> Holdings is a Utah based oilfield service company</a:t>
            </a:r>
          </a:p>
          <a:p>
            <a:endParaRPr lang="en-CA" baseline="0" dirty="0" smtClean="0"/>
          </a:p>
          <a:p>
            <a:r>
              <a:rPr lang="en-CA" baseline="0" dirty="0" smtClean="0"/>
              <a:t>He was with Simmons &amp; Company International for 6 years, primarily working with oil service companies on M&amp;A and capital market transactions.</a:t>
            </a:r>
            <a:endParaRPr lang="en-CA" dirty="0"/>
          </a:p>
        </p:txBody>
      </p:sp>
      <p:sp>
        <p:nvSpPr>
          <p:cNvPr id="4" name="Slide Number Placeholder 3"/>
          <p:cNvSpPr>
            <a:spLocks noGrp="1"/>
          </p:cNvSpPr>
          <p:nvPr>
            <p:ph type="sldNum" sz="quarter" idx="10"/>
          </p:nvPr>
        </p:nvSpPr>
        <p:spPr/>
        <p:txBody>
          <a:bodyPr/>
          <a:lstStyle/>
          <a:p>
            <a:fld id="{CDA83223-62B9-4461-B4A9-FD320702E5DB}" type="slidenum">
              <a:rPr lang="en-US" smtClean="0"/>
              <a:pPr/>
              <a:t>122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Type</a:t>
            </a:r>
            <a:r>
              <a:rPr lang="en-US" sz="1200" kern="1200" baseline="0" dirty="0" smtClean="0">
                <a:solidFill>
                  <a:schemeClr val="tx1"/>
                </a:solidFill>
                <a:latin typeface="+mn-lt"/>
                <a:ea typeface="+mn-ea"/>
                <a:cs typeface="+mn-cs"/>
              </a:rPr>
              <a:t> of direction drilling ,</a:t>
            </a:r>
            <a:r>
              <a:rPr lang="en-US" sz="1200" kern="1200" dirty="0" smtClean="0">
                <a:solidFill>
                  <a:schemeClr val="tx1"/>
                </a:solidFill>
                <a:latin typeface="+mn-lt"/>
                <a:ea typeface="+mn-ea"/>
                <a:cs typeface="+mn-cs"/>
              </a:rPr>
              <a:t>Unlike a directional well that is drilled to position a reservoir entry point, a horizontal well is commonly defined as any well in which the lower part of the well bore parallels the oil zone.</a:t>
            </a:r>
            <a:endParaRPr lang="en-US" altLang="zh-TW" sz="1200" b="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DA83223-62B9-4461-B4A9-FD320702E5DB}" type="slidenum">
              <a:rPr lang="en-US" smtClean="0"/>
              <a:pPr/>
              <a:t>19</a:t>
            </a:fld>
            <a:endParaRPr lang="en-US"/>
          </a:p>
        </p:txBody>
      </p:sp>
    </p:spTree>
    <p:extLst>
      <p:ext uri="{BB962C8B-B14F-4D97-AF65-F5344CB8AC3E}">
        <p14:creationId xmlns:p14="http://schemas.microsoft.com/office/powerpoint/2010/main" val="1757542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Extended Reach Drilling</a:t>
            </a:r>
            <a:r>
              <a:rPr lang="en-US" sz="1200" b="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ERD</a:t>
            </a:r>
            <a:r>
              <a:rPr lang="en-US" sz="1200" b="0" kern="1200" dirty="0" smtClean="0">
                <a:solidFill>
                  <a:schemeClr val="tx1"/>
                </a:solidFill>
                <a:latin typeface="+mn-lt"/>
                <a:ea typeface="+mn-ea"/>
                <a:cs typeface="+mn-cs"/>
              </a:rPr>
              <a:t>) is directional drilling of very long horizontal wells. The aims of ERD are: a) to reach a larger area from one surface drilling location, and b) to keep a well in a reservoir for a longer distance in order to maximize its productivity and drainage capability.</a:t>
            </a:r>
            <a:endParaRPr lang="en-US" altLang="zh-TW" sz="1200" b="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DA83223-62B9-4461-B4A9-FD320702E5DB}" type="slidenum">
              <a:rPr lang="en-US" smtClean="0"/>
              <a:pPr/>
              <a:t>20</a:t>
            </a:fld>
            <a:endParaRPr lang="en-US"/>
          </a:p>
        </p:txBody>
      </p:sp>
    </p:spTree>
    <p:extLst>
      <p:ext uri="{BB962C8B-B14F-4D97-AF65-F5344CB8AC3E}">
        <p14:creationId xmlns:p14="http://schemas.microsoft.com/office/powerpoint/2010/main" val="3895409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lnSpcReduction="10000"/>
          </a:bodyPr>
          <a:lstStyle/>
          <a:p>
            <a:pPr>
              <a:buFont typeface="Arial" pitchFamily="34" charset="0"/>
              <a:buNone/>
            </a:pPr>
            <a:r>
              <a:rPr lang="en-US" sz="1200" dirty="0" err="1" smtClean="0">
                <a:latin typeface="Calibri "/>
              </a:rPr>
              <a:t>Jackups</a:t>
            </a:r>
            <a:endParaRPr lang="en-US" sz="1200" dirty="0" smtClean="0">
              <a:latin typeface="+mn-lt"/>
            </a:endParaRPr>
          </a:p>
          <a:p>
            <a:pPr marL="2286000" indent="-285750">
              <a:buFont typeface="Wingdings" charset="2"/>
              <a:buNone/>
            </a:pPr>
            <a:r>
              <a:rPr lang="en-US" sz="1200" dirty="0" smtClean="0">
                <a:latin typeface="+mn-lt"/>
                <a:ea typeface="Calibri "/>
                <a:cs typeface="Calibri "/>
              </a:rPr>
              <a:t>Mobile self-elevating drilling platforms. </a:t>
            </a:r>
          </a:p>
          <a:p>
            <a:pPr marL="2286000" indent="-285750" algn="l">
              <a:buFont typeface="Arial" pitchFamily="34" charset="0"/>
              <a:buNone/>
            </a:pPr>
            <a:r>
              <a:rPr lang="en-US" sz="1200" dirty="0" smtClean="0">
                <a:latin typeface="+mn-lt"/>
                <a:ea typeface="Calibri "/>
                <a:cs typeface="Calibri "/>
              </a:rPr>
              <a:t>Equipped with legs that are lowered to the ocean floor for foundation.</a:t>
            </a:r>
          </a:p>
          <a:p>
            <a:pPr marL="2286000" indent="-285750">
              <a:buFont typeface="Wingdings" charset="2"/>
              <a:buNone/>
            </a:pPr>
            <a:r>
              <a:rPr lang="en-US" sz="1200" dirty="0" smtClean="0">
                <a:latin typeface="+mn-lt"/>
                <a:ea typeface="Calibri "/>
                <a:cs typeface="Calibri "/>
              </a:rPr>
              <a:t>Jacked up just above highest waves.</a:t>
            </a:r>
          </a:p>
          <a:p>
            <a:pPr marL="2286000" indent="-285750">
              <a:buFont typeface="Wingdings" charset="2"/>
              <a:buNone/>
            </a:pPr>
            <a:r>
              <a:rPr lang="en-US" sz="1200" dirty="0" smtClean="0">
                <a:latin typeface="+mn-lt"/>
                <a:ea typeface="Calibri "/>
                <a:cs typeface="Calibri "/>
              </a:rPr>
              <a:t>Suited for water depths of 400 ft and less.</a:t>
            </a:r>
          </a:p>
          <a:p>
            <a:endParaRPr lang="en-US" sz="1200" dirty="0" smtClean="0">
              <a:latin typeface="Calibri "/>
            </a:endParaRPr>
          </a:p>
          <a:p>
            <a:r>
              <a:rPr lang="en-US" dirty="0" err="1" smtClean="0"/>
              <a:t>Drillships</a:t>
            </a:r>
            <a:endParaRPr lang="en-US" dirty="0" smtClean="0"/>
          </a:p>
          <a:p>
            <a:pPr>
              <a:buFont typeface="Arial" pitchFamily="34" charset="0"/>
              <a:buChar char="•"/>
            </a:pPr>
            <a:r>
              <a:rPr lang="en-US" sz="1200" dirty="0" smtClean="0"/>
              <a:t>Dynamically positioned in that it does not require anchors</a:t>
            </a:r>
          </a:p>
          <a:p>
            <a:pPr>
              <a:buFont typeface="Arial" pitchFamily="34" charset="0"/>
              <a:buChar char="•"/>
            </a:pPr>
            <a:r>
              <a:rPr lang="en-US" sz="1200" dirty="0" smtClean="0"/>
              <a:t>Great load capacity, ideal for remote locations</a:t>
            </a:r>
          </a:p>
          <a:p>
            <a:pPr>
              <a:buFont typeface="Arial" pitchFamily="34" charset="0"/>
              <a:buChar char="•"/>
            </a:pPr>
            <a:r>
              <a:rPr lang="en-US" sz="1200" dirty="0" smtClean="0"/>
              <a:t>Limited to calmer water conditions</a:t>
            </a:r>
          </a:p>
          <a:p>
            <a:pPr>
              <a:buFont typeface="Arial" pitchFamily="34" charset="0"/>
              <a:buChar char="•"/>
            </a:pPr>
            <a:r>
              <a:rPr lang="en-US" sz="1200" dirty="0" smtClean="0"/>
              <a:t>Self-propelled and extremely mobile</a:t>
            </a:r>
          </a:p>
          <a:p>
            <a:pPr>
              <a:buFont typeface="Arial" pitchFamily="34" charset="0"/>
              <a:buChar char="•"/>
            </a:pPr>
            <a:r>
              <a:rPr lang="en-US" sz="1200" dirty="0" smtClean="0"/>
              <a:t>Dual-activity technology (on recent models)</a:t>
            </a:r>
          </a:p>
          <a:p>
            <a:pPr>
              <a:buFont typeface="Arial" pitchFamily="34" charset="0"/>
              <a:buChar char="•"/>
            </a:pPr>
            <a:r>
              <a:rPr lang="en-US" sz="1200" dirty="0" smtClean="0"/>
              <a:t>Mid-water, Deepwater, Ultra-deepwater</a:t>
            </a:r>
          </a:p>
          <a:p>
            <a:pPr>
              <a:buFont typeface="Arial" pitchFamily="34" charset="0"/>
              <a:buChar char="•"/>
            </a:pPr>
            <a:endParaRPr lang="en-US" sz="1200" dirty="0" smtClean="0"/>
          </a:p>
          <a:p>
            <a:pPr>
              <a:buFont typeface="Arial" pitchFamily="34" charset="0"/>
              <a:buNone/>
            </a:pPr>
            <a:r>
              <a:rPr lang="en-US" sz="1200" dirty="0" smtClean="0"/>
              <a:t>Semi-sub</a:t>
            </a:r>
          </a:p>
          <a:p>
            <a:pPr>
              <a:buFont typeface="Wingdings" charset="2"/>
              <a:buChar char="ü"/>
            </a:pPr>
            <a:r>
              <a:rPr lang="en-US" sz="1200" dirty="0" smtClean="0"/>
              <a:t>Floating vessels that can be submerged by water ballast system so that lower hulls are under water during drilling operations</a:t>
            </a:r>
          </a:p>
          <a:p>
            <a:pPr>
              <a:buFont typeface="Wingdings" charset="2"/>
              <a:buChar char="ü"/>
            </a:pPr>
            <a:r>
              <a:rPr lang="en-US" sz="1200" dirty="0" smtClean="0"/>
              <a:t>Maintain position through anchors or computer controlled dynamic positioning thrusters</a:t>
            </a:r>
          </a:p>
          <a:p>
            <a:pPr>
              <a:buFont typeface="Wingdings" charset="2"/>
              <a:buChar char="ü"/>
            </a:pPr>
            <a:r>
              <a:rPr lang="en-US" sz="1200" dirty="0" smtClean="0"/>
              <a:t>Moved by propellers or tugging</a:t>
            </a:r>
          </a:p>
          <a:p>
            <a:pPr>
              <a:buFont typeface="Wingdings" charset="2"/>
              <a:buChar char="ü"/>
            </a:pPr>
            <a:r>
              <a:rPr lang="en-US" sz="1200" dirty="0" smtClean="0"/>
              <a:t>Suited for rough water conditions</a:t>
            </a:r>
          </a:p>
          <a:p>
            <a:pPr>
              <a:buFont typeface="Wingdings" charset="2"/>
              <a:buChar char="ü"/>
            </a:pPr>
            <a:r>
              <a:rPr lang="en-US" sz="1200" dirty="0" smtClean="0"/>
              <a:t>Mid-water, Deepwater, Ultra-deepwater</a:t>
            </a:r>
          </a:p>
          <a:p>
            <a:pPr>
              <a:buFont typeface="Arial" pitchFamily="34" charset="0"/>
              <a:buNone/>
            </a:pPr>
            <a:endParaRPr lang="en-US" sz="1200" dirty="0" smtClean="0"/>
          </a:p>
          <a:p>
            <a:endParaRPr lang="en-GB" dirty="0"/>
          </a:p>
        </p:txBody>
      </p:sp>
      <p:sp>
        <p:nvSpPr>
          <p:cNvPr id="4" name="投影片編號版面配置區 3"/>
          <p:cNvSpPr>
            <a:spLocks noGrp="1"/>
          </p:cNvSpPr>
          <p:nvPr>
            <p:ph type="sldNum" sz="quarter" idx="10"/>
          </p:nvPr>
        </p:nvSpPr>
        <p:spPr/>
        <p:txBody>
          <a:bodyPr/>
          <a:lstStyle/>
          <a:p>
            <a:fld id="{1A8AE5E7-7346-4175-9D3B-6147AE9F3510}" type="slidenum">
              <a:rPr lang="en-GB" smtClean="0"/>
              <a:pPr/>
              <a:t>53</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decisions will be made to ensure long-term growth for the benefit of employees, customers and shareholders.</a:t>
            </a:r>
          </a:p>
          <a:p>
            <a:r>
              <a:rPr lang="en-US" dirty="0" smtClean="0"/>
              <a:t>Our actions will be conducted following the highest standard of ethics, honesty and personal integrity. This will foster and maintain trust and confidence of our employees, customers and suppliers.</a:t>
            </a:r>
          </a:p>
          <a:p>
            <a:r>
              <a:rPr lang="en-US" dirty="0" smtClean="0"/>
              <a:t>Our employees will be developed and motivated to meet the challenges ahead. Individuality and diversity will be valued and performance recognized. We will provide our customers with unsurpassed value-added service. Our relationship with suppliers will reflect respect, understanding and sound business practice.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Personal safety and employee health is our greatest responsibility, followed by the protection of our environment and company property.</a:t>
            </a:r>
          </a:p>
          <a:p>
            <a:r>
              <a:rPr lang="en-US" dirty="0" smtClean="0"/>
              <a:t>Our competitive advantage is based on continually improving our processes and finding innovative solutions to the technical challenges in meeting the needs of our customers.</a:t>
            </a:r>
            <a:endParaRPr lang="en-US" dirty="0"/>
          </a:p>
        </p:txBody>
      </p:sp>
      <p:sp>
        <p:nvSpPr>
          <p:cNvPr id="4" name="Slide Number Placeholder 3"/>
          <p:cNvSpPr>
            <a:spLocks noGrp="1"/>
          </p:cNvSpPr>
          <p:nvPr>
            <p:ph type="sldNum" sz="quarter" idx="10"/>
          </p:nvPr>
        </p:nvSpPr>
        <p:spPr/>
        <p:txBody>
          <a:bodyPr/>
          <a:lstStyle/>
          <a:p>
            <a:fld id="{0AE875BD-5822-4296-AB96-44EA00D381CD}" type="slidenum">
              <a:rPr lang="en-US" smtClean="0"/>
              <a:pPr/>
              <a:t>54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dirty="0" smtClean="0"/>
              <a:t>Bp</a:t>
            </a:r>
            <a:r>
              <a:rPr lang="en-US" baseline="0" dirty="0" smtClean="0"/>
              <a:t> accounted for about 10% of the revenue in 2011.</a:t>
            </a:r>
            <a:endParaRPr lang="en-GB" dirty="0"/>
          </a:p>
        </p:txBody>
      </p:sp>
      <p:sp>
        <p:nvSpPr>
          <p:cNvPr id="4" name="投影片編號版面配置區 3"/>
          <p:cNvSpPr>
            <a:spLocks noGrp="1"/>
          </p:cNvSpPr>
          <p:nvPr>
            <p:ph type="sldNum" sz="quarter" idx="10"/>
          </p:nvPr>
        </p:nvSpPr>
        <p:spPr/>
        <p:txBody>
          <a:bodyPr/>
          <a:lstStyle/>
          <a:p>
            <a:fld id="{1A8AE5E7-7346-4175-9D3B-6147AE9F3510}" type="slidenum">
              <a:rPr lang="en-GB" smtClean="0"/>
              <a:pPr/>
              <a:t>56</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lnSpcReduction="10000"/>
          </a:bodyPr>
          <a:lstStyle/>
          <a:p>
            <a:pPr>
              <a:buFont typeface="Arial" pitchFamily="34" charset="0"/>
              <a:buNone/>
            </a:pPr>
            <a:r>
              <a:rPr lang="en-US" sz="1200" dirty="0" err="1" smtClean="0">
                <a:latin typeface="Calibri "/>
              </a:rPr>
              <a:t>Jackups</a:t>
            </a:r>
            <a:endParaRPr lang="en-US" sz="1200" dirty="0" smtClean="0">
              <a:latin typeface="+mn-lt"/>
            </a:endParaRPr>
          </a:p>
          <a:p>
            <a:pPr marL="2286000" indent="-285750">
              <a:buFont typeface="Wingdings" charset="2"/>
              <a:buNone/>
            </a:pPr>
            <a:r>
              <a:rPr lang="en-US" sz="1200" dirty="0" smtClean="0">
                <a:latin typeface="+mn-lt"/>
                <a:ea typeface="Calibri "/>
                <a:cs typeface="Calibri "/>
              </a:rPr>
              <a:t>Mobile self-elevating drilling platforms. </a:t>
            </a:r>
          </a:p>
          <a:p>
            <a:pPr marL="2286000" indent="-285750" algn="l">
              <a:buFont typeface="Arial" pitchFamily="34" charset="0"/>
              <a:buNone/>
            </a:pPr>
            <a:r>
              <a:rPr lang="en-US" sz="1200" dirty="0" smtClean="0">
                <a:latin typeface="+mn-lt"/>
                <a:ea typeface="Calibri "/>
                <a:cs typeface="Calibri "/>
              </a:rPr>
              <a:t>Equipped with legs that are lowered to the ocean floor for foundation.</a:t>
            </a:r>
          </a:p>
          <a:p>
            <a:pPr marL="2286000" indent="-285750">
              <a:buFont typeface="Wingdings" charset="2"/>
              <a:buNone/>
            </a:pPr>
            <a:r>
              <a:rPr lang="en-US" sz="1200" dirty="0" smtClean="0">
                <a:latin typeface="+mn-lt"/>
                <a:ea typeface="Calibri "/>
                <a:cs typeface="Calibri "/>
              </a:rPr>
              <a:t>Jacked up just above highest waves.</a:t>
            </a:r>
          </a:p>
          <a:p>
            <a:pPr marL="2286000" indent="-285750">
              <a:buFont typeface="Wingdings" charset="2"/>
              <a:buNone/>
            </a:pPr>
            <a:r>
              <a:rPr lang="en-US" sz="1200" dirty="0" smtClean="0">
                <a:latin typeface="+mn-lt"/>
                <a:ea typeface="Calibri "/>
                <a:cs typeface="Calibri "/>
              </a:rPr>
              <a:t>Suited for water depths of 400 ft and less.</a:t>
            </a:r>
          </a:p>
          <a:p>
            <a:endParaRPr lang="en-US" sz="1200" dirty="0" smtClean="0">
              <a:latin typeface="Calibri "/>
            </a:endParaRPr>
          </a:p>
          <a:p>
            <a:r>
              <a:rPr lang="en-US" dirty="0" err="1" smtClean="0"/>
              <a:t>Drillships</a:t>
            </a:r>
            <a:endParaRPr lang="en-US" dirty="0" smtClean="0"/>
          </a:p>
          <a:p>
            <a:pPr>
              <a:buFont typeface="Arial" pitchFamily="34" charset="0"/>
              <a:buChar char="•"/>
            </a:pPr>
            <a:r>
              <a:rPr lang="en-US" sz="1200" dirty="0" smtClean="0"/>
              <a:t>Dynamically positioned in that it does not require anchors</a:t>
            </a:r>
          </a:p>
          <a:p>
            <a:pPr>
              <a:buFont typeface="Arial" pitchFamily="34" charset="0"/>
              <a:buChar char="•"/>
            </a:pPr>
            <a:r>
              <a:rPr lang="en-US" sz="1200" dirty="0" smtClean="0"/>
              <a:t>Great load capacity, ideal for remote locations</a:t>
            </a:r>
          </a:p>
          <a:p>
            <a:pPr>
              <a:buFont typeface="Arial" pitchFamily="34" charset="0"/>
              <a:buChar char="•"/>
            </a:pPr>
            <a:r>
              <a:rPr lang="en-US" sz="1200" dirty="0" smtClean="0"/>
              <a:t>Limited to calmer water conditions</a:t>
            </a:r>
          </a:p>
          <a:p>
            <a:pPr>
              <a:buFont typeface="Arial" pitchFamily="34" charset="0"/>
              <a:buChar char="•"/>
            </a:pPr>
            <a:r>
              <a:rPr lang="en-US" sz="1200" dirty="0" smtClean="0"/>
              <a:t>Self-propelled and extremely mobile</a:t>
            </a:r>
          </a:p>
          <a:p>
            <a:pPr>
              <a:buFont typeface="Arial" pitchFamily="34" charset="0"/>
              <a:buChar char="•"/>
            </a:pPr>
            <a:r>
              <a:rPr lang="en-US" sz="1200" dirty="0" smtClean="0"/>
              <a:t>Dual-activity technology (on recent models)</a:t>
            </a:r>
          </a:p>
          <a:p>
            <a:pPr>
              <a:buFont typeface="Arial" pitchFamily="34" charset="0"/>
              <a:buChar char="•"/>
            </a:pPr>
            <a:r>
              <a:rPr lang="en-US" sz="1200" dirty="0" smtClean="0"/>
              <a:t>Mid-water, Deepwater, Ultra-deepwater</a:t>
            </a:r>
          </a:p>
          <a:p>
            <a:pPr>
              <a:buFont typeface="Arial" pitchFamily="34" charset="0"/>
              <a:buChar char="•"/>
            </a:pPr>
            <a:endParaRPr lang="en-US" sz="1200" dirty="0" smtClean="0"/>
          </a:p>
          <a:p>
            <a:pPr>
              <a:buFont typeface="Arial" pitchFamily="34" charset="0"/>
              <a:buNone/>
            </a:pPr>
            <a:r>
              <a:rPr lang="en-US" sz="1200" dirty="0" smtClean="0"/>
              <a:t>Semi-sub</a:t>
            </a:r>
          </a:p>
          <a:p>
            <a:pPr>
              <a:buFont typeface="Wingdings" charset="2"/>
              <a:buChar char="ü"/>
            </a:pPr>
            <a:r>
              <a:rPr lang="en-US" sz="1200" dirty="0" smtClean="0"/>
              <a:t>Floating vessels that can be submerged by water ballast system so that lower hulls are under water during drilling operations</a:t>
            </a:r>
          </a:p>
          <a:p>
            <a:pPr>
              <a:buFont typeface="Wingdings" charset="2"/>
              <a:buChar char="ü"/>
            </a:pPr>
            <a:r>
              <a:rPr lang="en-US" sz="1200" dirty="0" smtClean="0"/>
              <a:t>Maintain position through anchors or computer controlled dynamic positioning thrusters</a:t>
            </a:r>
          </a:p>
          <a:p>
            <a:pPr>
              <a:buFont typeface="Wingdings" charset="2"/>
              <a:buChar char="ü"/>
            </a:pPr>
            <a:r>
              <a:rPr lang="en-US" sz="1200" dirty="0" smtClean="0"/>
              <a:t>Moved by propellers or tugging</a:t>
            </a:r>
          </a:p>
          <a:p>
            <a:pPr>
              <a:buFont typeface="Wingdings" charset="2"/>
              <a:buChar char="ü"/>
            </a:pPr>
            <a:r>
              <a:rPr lang="en-US" sz="1200" dirty="0" smtClean="0"/>
              <a:t>Suited for rough water conditions</a:t>
            </a:r>
          </a:p>
          <a:p>
            <a:pPr>
              <a:buFont typeface="Wingdings" charset="2"/>
              <a:buChar char="ü"/>
            </a:pPr>
            <a:r>
              <a:rPr lang="en-US" sz="1200" dirty="0" smtClean="0"/>
              <a:t>Mid-water, Deepwater, Ultra-deepwater</a:t>
            </a:r>
          </a:p>
          <a:p>
            <a:pPr>
              <a:buFont typeface="Arial" pitchFamily="34" charset="0"/>
              <a:buNone/>
            </a:pPr>
            <a:endParaRPr lang="en-US" sz="1200" dirty="0" smtClean="0"/>
          </a:p>
          <a:p>
            <a:endParaRPr lang="en-GB" dirty="0" smtClean="0"/>
          </a:p>
          <a:p>
            <a:endParaRPr lang="en-GB" dirty="0"/>
          </a:p>
        </p:txBody>
      </p:sp>
      <p:sp>
        <p:nvSpPr>
          <p:cNvPr id="4" name="投影片編號版面配置區 3"/>
          <p:cNvSpPr>
            <a:spLocks noGrp="1"/>
          </p:cNvSpPr>
          <p:nvPr>
            <p:ph type="sldNum" sz="quarter" idx="10"/>
          </p:nvPr>
        </p:nvSpPr>
        <p:spPr/>
        <p:txBody>
          <a:bodyPr/>
          <a:lstStyle/>
          <a:p>
            <a:fld id="{1A8AE5E7-7346-4175-9D3B-6147AE9F3510}" type="slidenum">
              <a:rPr lang="en-GB" smtClean="0"/>
              <a:pPr/>
              <a:t>59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417FB1-56D8-4E8E-BEFA-0289686B7A62}" type="datetimeFigureOut">
              <a:rPr lang="en-US" smtClean="0"/>
              <a:pPr/>
              <a:t>11/5/2012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0447E-1C62-4CA6-846C-D8F8C2B6B00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417FB1-56D8-4E8E-BEFA-0289686B7A62}" type="datetimeFigureOut">
              <a:rPr lang="en-US" smtClean="0"/>
              <a:pPr/>
              <a:t>11/5/2012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0447E-1C62-4CA6-846C-D8F8C2B6B00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417FB1-56D8-4E8E-BEFA-0289686B7A62}" type="datetimeFigureOut">
              <a:rPr lang="en-US" smtClean="0"/>
              <a:pPr/>
              <a:t>11/5/2012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0447E-1C62-4CA6-846C-D8F8C2B6B00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417FB1-56D8-4E8E-BEFA-0289686B7A62}" type="datetimeFigureOut">
              <a:rPr lang="en-US" smtClean="0"/>
              <a:pPr/>
              <a:t>11/5/2012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0447E-1C62-4CA6-846C-D8F8C2B6B00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417FB1-56D8-4E8E-BEFA-0289686B7A62}" type="datetimeFigureOut">
              <a:rPr lang="en-US" smtClean="0"/>
              <a:pPr/>
              <a:t>11/5/2012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0447E-1C62-4CA6-846C-D8F8C2B6B00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417FB1-56D8-4E8E-BEFA-0289686B7A62}" type="datetimeFigureOut">
              <a:rPr lang="en-US" smtClean="0"/>
              <a:pPr/>
              <a:t>11/5/2012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0447E-1C62-4CA6-846C-D8F8C2B6B00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417FB1-56D8-4E8E-BEFA-0289686B7A62}" type="datetimeFigureOut">
              <a:rPr lang="en-US" smtClean="0"/>
              <a:pPr/>
              <a:t>11/5/2012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00447E-1C62-4CA6-846C-D8F8C2B6B00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417FB1-56D8-4E8E-BEFA-0289686B7A62}" type="datetimeFigureOut">
              <a:rPr lang="en-US" smtClean="0"/>
              <a:pPr/>
              <a:t>11/5/2012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00447E-1C62-4CA6-846C-D8F8C2B6B00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417FB1-56D8-4E8E-BEFA-0289686B7A62}" type="datetimeFigureOut">
              <a:rPr lang="en-US" smtClean="0"/>
              <a:pPr/>
              <a:t>11/5/2012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00447E-1C62-4CA6-846C-D8F8C2B6B00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417FB1-56D8-4E8E-BEFA-0289686B7A62}" type="datetimeFigureOut">
              <a:rPr lang="en-US" smtClean="0"/>
              <a:pPr/>
              <a:t>11/5/2012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0447E-1C62-4CA6-846C-D8F8C2B6B00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417FB1-56D8-4E8E-BEFA-0289686B7A62}" type="datetimeFigureOut">
              <a:rPr lang="en-US" smtClean="0"/>
              <a:pPr/>
              <a:t>11/5/2012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0447E-1C62-4CA6-846C-D8F8C2B6B00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17FB1-56D8-4E8E-BEFA-0289686B7A62}" type="datetimeFigureOut">
              <a:rPr lang="en-US" smtClean="0"/>
              <a:pPr/>
              <a:t>11/5/2012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00447E-1C62-4CA6-846C-D8F8C2B6B00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0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0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1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1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1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1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11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12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12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7.jpe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7.jpe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37.jpeg"/><Relationship Id="rId7" Type="http://schemas.openxmlformats.org/officeDocument/2006/relationships/image" Target="../media/image56.jpeg"/><Relationship Id="rId12" Type="http://schemas.openxmlformats.org/officeDocument/2006/relationships/image" Target="../media/image61.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7.jpeg"/><Relationship Id="rId7" Type="http://schemas.openxmlformats.org/officeDocument/2006/relationships/diagramColors" Target="../diagrams/colors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67.png"/><Relationship Id="rId4" Type="http://schemas.openxmlformats.org/officeDocument/2006/relationships/diagramData" Target="../diagrams/data6.xml"/><Relationship Id="rId9" Type="http://schemas.openxmlformats.org/officeDocument/2006/relationships/image" Target="../media/image66.jpeg"/></Relationships>
</file>

<file path=ppt/slides/_rels/slide6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6.jpeg"/></Relationships>
</file>

<file path=ppt/slides/_rels/slide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png"/></Relationships>
</file>

<file path=ppt/slides/_rels/slide8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oilrigiStock_000006989913Medium_copy_3.jpg"/>
          <p:cNvPicPr>
            <a:picLocks noGrp="1" noChangeAspect="1"/>
          </p:cNvPicPr>
          <p:nvPr>
            <p:ph idx="1"/>
          </p:nvPr>
        </p:nvPicPr>
        <p:blipFill>
          <a:blip r:embed="rId2" cstate="print"/>
          <a:stretch>
            <a:fillRect/>
          </a:stretch>
        </p:blipFill>
        <p:spPr>
          <a:xfrm>
            <a:off x="0" y="0"/>
            <a:ext cx="9144000" cy="6858000"/>
          </a:xfrm>
        </p:spPr>
      </p:pic>
      <p:sp>
        <p:nvSpPr>
          <p:cNvPr id="7" name="Rectangle 6"/>
          <p:cNvSpPr/>
          <p:nvPr/>
        </p:nvSpPr>
        <p:spPr>
          <a:xfrm>
            <a:off x="0" y="0"/>
            <a:ext cx="9144000" cy="6858000"/>
          </a:xfrm>
          <a:prstGeom prst="rect">
            <a:avLst/>
          </a:prstGeom>
          <a:solidFill>
            <a:schemeClr val="tx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smtClean="0">
                <a:solidFill>
                  <a:srgbClr val="FFFFFF"/>
                </a:solidFill>
              </a:rPr>
              <a:t>Oil &amp; Gas Services</a:t>
            </a:r>
            <a:endParaRPr lang="en-US" sz="6600" dirty="0"/>
          </a:p>
        </p:txBody>
      </p:sp>
      <p:sp>
        <p:nvSpPr>
          <p:cNvPr id="8" name="Rectangle 7"/>
          <p:cNvSpPr/>
          <p:nvPr/>
        </p:nvSpPr>
        <p:spPr>
          <a:xfrm>
            <a:off x="1600200" y="4191000"/>
            <a:ext cx="4572000" cy="1477328"/>
          </a:xfrm>
          <a:prstGeom prst="rect">
            <a:avLst/>
          </a:prstGeom>
        </p:spPr>
        <p:txBody>
          <a:bodyPr>
            <a:spAutoFit/>
          </a:bodyPr>
          <a:lstStyle/>
          <a:p>
            <a:r>
              <a:rPr lang="en-US" dirty="0" smtClean="0">
                <a:solidFill>
                  <a:schemeClr val="bg1"/>
                </a:solidFill>
              </a:rPr>
              <a:t>Group Members: Parham Azizbaeigi</a:t>
            </a:r>
          </a:p>
          <a:p>
            <a:r>
              <a:rPr lang="en-US" dirty="0" smtClean="0">
                <a:solidFill>
                  <a:schemeClr val="bg1"/>
                </a:solidFill>
              </a:rPr>
              <a:t>	              Kelvin Chen</a:t>
            </a:r>
          </a:p>
          <a:p>
            <a:r>
              <a:rPr lang="en-US" dirty="0" smtClean="0">
                <a:solidFill>
                  <a:schemeClr val="bg1"/>
                </a:solidFill>
              </a:rPr>
              <a:t>	              </a:t>
            </a:r>
            <a:r>
              <a:rPr lang="en-US" dirty="0" err="1" smtClean="0">
                <a:solidFill>
                  <a:schemeClr val="bg1"/>
                </a:solidFill>
              </a:rPr>
              <a:t>Jehad</a:t>
            </a:r>
            <a:r>
              <a:rPr lang="en-US" dirty="0" smtClean="0">
                <a:solidFill>
                  <a:schemeClr val="bg1"/>
                </a:solidFill>
              </a:rPr>
              <a:t> </a:t>
            </a:r>
            <a:r>
              <a:rPr lang="en-US" dirty="0" err="1" smtClean="0">
                <a:solidFill>
                  <a:schemeClr val="bg1"/>
                </a:solidFill>
              </a:rPr>
              <a:t>Sholi</a:t>
            </a:r>
            <a:endParaRPr lang="en-US" dirty="0" smtClean="0">
              <a:solidFill>
                <a:schemeClr val="bg1"/>
              </a:solidFill>
            </a:endParaRPr>
          </a:p>
          <a:p>
            <a:r>
              <a:rPr lang="en-US" dirty="0">
                <a:solidFill>
                  <a:schemeClr val="bg1"/>
                </a:solidFill>
              </a:rPr>
              <a:t>	 </a:t>
            </a:r>
            <a:r>
              <a:rPr lang="en-US" dirty="0" smtClean="0">
                <a:solidFill>
                  <a:schemeClr val="bg1"/>
                </a:solidFill>
              </a:rPr>
              <a:t>             </a:t>
            </a:r>
            <a:r>
              <a:rPr lang="en-US" dirty="0" err="1" smtClean="0">
                <a:solidFill>
                  <a:schemeClr val="bg1"/>
                </a:solidFill>
              </a:rPr>
              <a:t>Christin</a:t>
            </a:r>
            <a:r>
              <a:rPr lang="en-US" dirty="0" smtClean="0">
                <a:solidFill>
                  <a:schemeClr val="bg1"/>
                </a:solidFill>
              </a:rPr>
              <a:t> Chen</a:t>
            </a:r>
          </a:p>
          <a:p>
            <a:r>
              <a:rPr lang="en-US" dirty="0" smtClean="0">
                <a:solidFill>
                  <a:schemeClr val="bg1"/>
                </a:solidFill>
              </a:rPr>
              <a:t>                               Lo Chiu</a:t>
            </a:r>
            <a:endParaRPr lang="en-US" dirty="0">
              <a:solidFill>
                <a:schemeClr val="bg1"/>
              </a:solidFill>
            </a:endParaRPr>
          </a:p>
        </p:txBody>
      </p:sp>
    </p:spTree>
    <p:extLst>
      <p:ext uri="{BB962C8B-B14F-4D97-AF65-F5344CB8AC3E}">
        <p14:creationId xmlns:p14="http://schemas.microsoft.com/office/powerpoint/2010/main" val="34762335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9" name="Rectangle 18"/>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96721" y="1295400"/>
            <a:ext cx="3770479" cy="4647426"/>
          </a:xfrm>
          <a:prstGeom prst="rect">
            <a:avLst/>
          </a:prstGeom>
        </p:spPr>
        <p:txBody>
          <a:bodyPr wrap="square">
            <a:spAutoFit/>
          </a:bodyPr>
          <a:lstStyle/>
          <a:p>
            <a:r>
              <a:rPr lang="en-US" sz="4000" dirty="0" smtClean="0"/>
              <a:t>Fixed Platform</a:t>
            </a:r>
          </a:p>
          <a:p>
            <a:pPr marL="457200" indent="-457200">
              <a:buFont typeface="Arial" pitchFamily="34" charset="0"/>
              <a:buChar char="•"/>
            </a:pPr>
            <a:endParaRPr lang="en-US" sz="3200" dirty="0" smtClean="0"/>
          </a:p>
          <a:p>
            <a:pPr marL="457200" indent="-457200">
              <a:buFont typeface="Arial" pitchFamily="34" charset="0"/>
              <a:buChar char="•"/>
            </a:pPr>
            <a:r>
              <a:rPr lang="en-US" sz="3200" dirty="0" smtClean="0"/>
              <a:t>Economic up to depths of 1,500 feet</a:t>
            </a:r>
          </a:p>
          <a:p>
            <a:pPr marL="457200" indent="-457200">
              <a:buFont typeface="Arial" pitchFamily="34" charset="0"/>
              <a:buChar char="•"/>
            </a:pPr>
            <a:endParaRPr lang="en-US" sz="3200" dirty="0"/>
          </a:p>
          <a:p>
            <a:pPr marL="457200" indent="-457200">
              <a:buFont typeface="Arial" pitchFamily="34" charset="0"/>
              <a:buChar char="•"/>
            </a:pPr>
            <a:r>
              <a:rPr lang="en-US" sz="3200" dirty="0" smtClean="0"/>
              <a:t>Fixed to the seafloor with piles</a:t>
            </a:r>
            <a:endParaRPr lang="en-US" sz="3200" dirty="0"/>
          </a:p>
          <a:p>
            <a:endParaRPr lang="en-US" sz="3200" dirty="0"/>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1219200"/>
            <a:ext cx="4572000" cy="5410200"/>
          </a:xfrm>
          <a:prstGeom prst="rect">
            <a:avLst/>
          </a:prstGeom>
        </p:spPr>
      </p:pic>
    </p:spTree>
    <p:extLst>
      <p:ext uri="{BB962C8B-B14F-4D97-AF65-F5344CB8AC3E}">
        <p14:creationId xmlns:p14="http://schemas.microsoft.com/office/powerpoint/2010/main" val="59105464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0" y="0"/>
            <a:ext cx="9144000" cy="6858000"/>
            <a:chOff x="0" y="0"/>
            <a:chExt cx="9144000" cy="6858000"/>
          </a:xfrm>
        </p:grpSpPr>
        <p:sp>
          <p:nvSpPr>
            <p:cNvPr id="19" name="Round Single Corner Rectangle 18"/>
            <p:cNvSpPr/>
            <p:nvPr/>
          </p:nvSpPr>
          <p:spPr>
            <a:xfrm>
              <a:off x="0" y="1219200"/>
              <a:ext cx="9144000" cy="56388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0"/>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http://rigs.precisiondrilling.com/images/logo.jpg"/>
            <p:cNvPicPr>
              <a:picLocks noChangeAspect="1" noChangeArrowheads="1"/>
            </p:cNvPicPr>
            <p:nvPr/>
          </p:nvPicPr>
          <p:blipFill>
            <a:blip r:embed="rId3" cstate="print"/>
            <a:srcRect/>
            <a:stretch>
              <a:fillRect/>
            </a:stretch>
          </p:blipFill>
          <p:spPr bwMode="auto">
            <a:xfrm>
              <a:off x="228600" y="304800"/>
              <a:ext cx="3490169" cy="914400"/>
            </a:xfrm>
            <a:prstGeom prst="rect">
              <a:avLst/>
            </a:prstGeom>
            <a:noFill/>
          </p:spPr>
        </p:pic>
        <p:sp>
          <p:nvSpPr>
            <p:cNvPr id="23" name="Rectangle 22"/>
            <p:cNvSpPr/>
            <p:nvPr/>
          </p:nvSpPr>
          <p:spPr>
            <a:xfrm>
              <a:off x="0" y="1173481"/>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 Single Corner Rectangle 23"/>
            <p:cNvSpPr/>
            <p:nvPr/>
          </p:nvSpPr>
          <p:spPr>
            <a:xfrm>
              <a:off x="5029200" y="0"/>
              <a:ext cx="4114800" cy="12192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Data 24"/>
            <p:cNvSpPr/>
            <p:nvPr/>
          </p:nvSpPr>
          <p:spPr>
            <a:xfrm>
              <a:off x="3810000" y="0"/>
              <a:ext cx="5334000" cy="1219200"/>
            </a:xfrm>
            <a:prstGeom prst="flowChartInputOutp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28600" y="1295400"/>
              <a:ext cx="86106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323528" y="877647"/>
            <a:ext cx="8229600" cy="1399032"/>
          </a:xfrm>
        </p:spPr>
        <p:txBody>
          <a:bodyPr>
            <a:normAutofit/>
          </a:bodyPr>
          <a:lstStyle/>
          <a:p>
            <a:pPr>
              <a:defRPr/>
            </a:pPr>
            <a:r>
              <a:rPr lang="en-US" sz="4800" dirty="0" smtClean="0"/>
              <a:t>History</a:t>
            </a:r>
            <a:endParaRPr lang="en-US" sz="4800" dirty="0"/>
          </a:p>
        </p:txBody>
      </p:sp>
      <p:sp>
        <p:nvSpPr>
          <p:cNvPr id="12" name="TextBox 11"/>
          <p:cNvSpPr txBox="1"/>
          <p:nvPr/>
        </p:nvSpPr>
        <p:spPr>
          <a:xfrm>
            <a:off x="304800" y="2133600"/>
            <a:ext cx="8305800" cy="3970318"/>
          </a:xfrm>
          <a:prstGeom prst="rect">
            <a:avLst/>
          </a:prstGeom>
          <a:noFill/>
        </p:spPr>
        <p:txBody>
          <a:bodyPr wrap="square" rtlCol="0">
            <a:spAutoFit/>
          </a:bodyPr>
          <a:lstStyle/>
          <a:p>
            <a:pPr>
              <a:buFont typeface="Arial" pitchFamily="34" charset="0"/>
              <a:buChar char="•"/>
            </a:pPr>
            <a:r>
              <a:rPr lang="en-US" sz="2400" dirty="0" smtClean="0"/>
              <a:t>Founded in early 1950s</a:t>
            </a:r>
          </a:p>
          <a:p>
            <a:pPr>
              <a:buFont typeface="Arial" pitchFamily="34" charset="0"/>
              <a:buChar char="•"/>
            </a:pPr>
            <a:endParaRPr lang="en-US" sz="2400" dirty="0" smtClean="0"/>
          </a:p>
          <a:p>
            <a:pPr>
              <a:buFont typeface="Arial" pitchFamily="34" charset="0"/>
              <a:buChar char="•"/>
            </a:pPr>
            <a:r>
              <a:rPr lang="en-US" sz="2400" dirty="0" smtClean="0"/>
              <a:t>Head office in Calgary, Alberta</a:t>
            </a:r>
          </a:p>
          <a:p>
            <a:pPr>
              <a:buFont typeface="Arial" pitchFamily="34" charset="0"/>
              <a:buChar char="•"/>
            </a:pPr>
            <a:endParaRPr lang="en-US" sz="2400" dirty="0" smtClean="0"/>
          </a:p>
          <a:p>
            <a:pPr>
              <a:buFont typeface="Arial" pitchFamily="34" charset="0"/>
              <a:buChar char="•"/>
            </a:pPr>
            <a:r>
              <a:rPr lang="en-US" sz="2400" dirty="0" smtClean="0"/>
              <a:t>Listed on TSX September 23, 1988</a:t>
            </a:r>
          </a:p>
          <a:p>
            <a:pPr>
              <a:buFont typeface="Arial" pitchFamily="34" charset="0"/>
              <a:buChar char="•"/>
            </a:pPr>
            <a:endParaRPr lang="en-US" sz="2400" dirty="0" smtClean="0"/>
          </a:p>
          <a:p>
            <a:pPr>
              <a:buFont typeface="Arial" pitchFamily="34" charset="0"/>
              <a:buChar char="•"/>
            </a:pPr>
            <a:r>
              <a:rPr lang="en-US" sz="2400" dirty="0" smtClean="0"/>
              <a:t>Reorganized into a Trust November 7, 2005 </a:t>
            </a:r>
          </a:p>
          <a:p>
            <a:pPr lvl="1"/>
            <a:r>
              <a:rPr lang="en-US" sz="2000" dirty="0" smtClean="0"/>
              <a:t>in 2006 a new law in Canada (SIFT) passed to impose tax on income trust distributions (the tax was to be introduced in 2011)</a:t>
            </a:r>
          </a:p>
          <a:p>
            <a:pPr lvl="1"/>
            <a:endParaRPr lang="en-US" sz="2000" dirty="0" smtClean="0"/>
          </a:p>
          <a:p>
            <a:pPr>
              <a:buFont typeface="Arial" pitchFamily="34" charset="0"/>
              <a:buChar char="•"/>
            </a:pPr>
            <a:r>
              <a:rPr lang="en-US" sz="2400" dirty="0" smtClean="0"/>
              <a:t>Reverted back to Corporation June 1, 2010</a:t>
            </a:r>
          </a:p>
        </p:txBody>
      </p:sp>
    </p:spTree>
    <p:extLst>
      <p:ext uri="{BB962C8B-B14F-4D97-AF65-F5344CB8AC3E}">
        <p14:creationId xmlns:p14="http://schemas.microsoft.com/office/powerpoint/2010/main" val="232357342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0" y="0"/>
            <a:ext cx="9144000" cy="6858000"/>
            <a:chOff x="0" y="0"/>
            <a:chExt cx="9144000" cy="6858000"/>
          </a:xfrm>
        </p:grpSpPr>
        <p:sp>
          <p:nvSpPr>
            <p:cNvPr id="19" name="Round Single Corner Rectangle 18"/>
            <p:cNvSpPr/>
            <p:nvPr/>
          </p:nvSpPr>
          <p:spPr>
            <a:xfrm>
              <a:off x="0" y="1219200"/>
              <a:ext cx="9144000" cy="56388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0"/>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http://rigs.precisiondrilling.com/images/logo.jpg"/>
            <p:cNvPicPr>
              <a:picLocks noChangeAspect="1" noChangeArrowheads="1"/>
            </p:cNvPicPr>
            <p:nvPr/>
          </p:nvPicPr>
          <p:blipFill>
            <a:blip r:embed="rId3" cstate="print"/>
            <a:srcRect/>
            <a:stretch>
              <a:fillRect/>
            </a:stretch>
          </p:blipFill>
          <p:spPr bwMode="auto">
            <a:xfrm>
              <a:off x="228600" y="304800"/>
              <a:ext cx="3490169" cy="914400"/>
            </a:xfrm>
            <a:prstGeom prst="rect">
              <a:avLst/>
            </a:prstGeom>
            <a:noFill/>
          </p:spPr>
        </p:pic>
        <p:sp>
          <p:nvSpPr>
            <p:cNvPr id="22" name="Rectangle 21"/>
            <p:cNvSpPr/>
            <p:nvPr/>
          </p:nvSpPr>
          <p:spPr>
            <a:xfrm>
              <a:off x="0" y="1173481"/>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 Single Corner Rectangle 22"/>
            <p:cNvSpPr/>
            <p:nvPr/>
          </p:nvSpPr>
          <p:spPr>
            <a:xfrm>
              <a:off x="5029200" y="0"/>
              <a:ext cx="4114800" cy="12192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ata 23"/>
            <p:cNvSpPr/>
            <p:nvPr/>
          </p:nvSpPr>
          <p:spPr>
            <a:xfrm>
              <a:off x="3810000" y="0"/>
              <a:ext cx="5334000" cy="1219200"/>
            </a:xfrm>
            <a:prstGeom prst="flowChartInputOutp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28600" y="1295400"/>
              <a:ext cx="86106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323528" y="963168"/>
            <a:ext cx="8229600" cy="1399032"/>
          </a:xfrm>
        </p:spPr>
        <p:txBody>
          <a:bodyPr>
            <a:normAutofit/>
          </a:bodyPr>
          <a:lstStyle/>
          <a:p>
            <a:pPr lvl="0" defTabSz="457200">
              <a:defRPr/>
            </a:pPr>
            <a:r>
              <a:rPr lang="en-US" sz="4800" dirty="0" smtClean="0"/>
              <a:t>2011 Achievements</a:t>
            </a:r>
            <a:endParaRPr lang="en-US" sz="4800" dirty="0"/>
          </a:p>
        </p:txBody>
      </p:sp>
      <p:sp>
        <p:nvSpPr>
          <p:cNvPr id="16" name="Content Placeholder 15"/>
          <p:cNvSpPr>
            <a:spLocks noGrp="1"/>
          </p:cNvSpPr>
          <p:nvPr>
            <p:ph idx="1"/>
          </p:nvPr>
        </p:nvSpPr>
        <p:spPr>
          <a:xfrm>
            <a:off x="457200" y="2133600"/>
            <a:ext cx="8229600" cy="4525963"/>
          </a:xfrm>
        </p:spPr>
        <p:txBody>
          <a:bodyPr/>
          <a:lstStyle/>
          <a:p>
            <a:r>
              <a:rPr lang="en-CA" dirty="0" smtClean="0"/>
              <a:t>Organic growth in the North American market</a:t>
            </a:r>
          </a:p>
          <a:p>
            <a:pPr lvl="1"/>
            <a:r>
              <a:rPr lang="en-CA" dirty="0" smtClean="0"/>
              <a:t>Completed 19 new rig builds</a:t>
            </a:r>
          </a:p>
          <a:p>
            <a:pPr lvl="1"/>
            <a:r>
              <a:rPr lang="en-CA" dirty="0" smtClean="0"/>
              <a:t>Contracting 33 additional rigs, to be completed in 2012</a:t>
            </a:r>
          </a:p>
          <a:p>
            <a:r>
              <a:rPr lang="en-CA" dirty="0" smtClean="0"/>
              <a:t>Completed 18 drilling rig upgrades, mostly tier upgrades</a:t>
            </a:r>
          </a:p>
          <a:p>
            <a:pPr lvl="1"/>
            <a:r>
              <a:rPr lang="en-CA" dirty="0" smtClean="0"/>
              <a:t>Decommissioned 36 Tier 3 drilling rigs and 13 well servicing units</a:t>
            </a:r>
          </a:p>
          <a:p>
            <a:endParaRPr lang="en-CA" dirty="0"/>
          </a:p>
        </p:txBody>
      </p:sp>
    </p:spTree>
    <p:extLst>
      <p:ext uri="{BB962C8B-B14F-4D97-AF65-F5344CB8AC3E}">
        <p14:creationId xmlns:p14="http://schemas.microsoft.com/office/powerpoint/2010/main" val="421147317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0" y="0"/>
            <a:ext cx="9144000" cy="6858000"/>
            <a:chOff x="0" y="0"/>
            <a:chExt cx="9144000" cy="6858000"/>
          </a:xfrm>
        </p:grpSpPr>
        <p:sp>
          <p:nvSpPr>
            <p:cNvPr id="19" name="Round Single Corner Rectangle 18"/>
            <p:cNvSpPr/>
            <p:nvPr/>
          </p:nvSpPr>
          <p:spPr>
            <a:xfrm>
              <a:off x="0" y="1219200"/>
              <a:ext cx="9144000" cy="56388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0"/>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http://rigs.precisiondrilling.com/images/logo.jpg"/>
            <p:cNvPicPr>
              <a:picLocks noChangeAspect="1" noChangeArrowheads="1"/>
            </p:cNvPicPr>
            <p:nvPr/>
          </p:nvPicPr>
          <p:blipFill>
            <a:blip r:embed="rId3" cstate="print"/>
            <a:srcRect/>
            <a:stretch>
              <a:fillRect/>
            </a:stretch>
          </p:blipFill>
          <p:spPr bwMode="auto">
            <a:xfrm>
              <a:off x="228600" y="304800"/>
              <a:ext cx="3490169" cy="914400"/>
            </a:xfrm>
            <a:prstGeom prst="rect">
              <a:avLst/>
            </a:prstGeom>
            <a:noFill/>
          </p:spPr>
        </p:pic>
        <p:sp>
          <p:nvSpPr>
            <p:cNvPr id="22" name="Rectangle 21"/>
            <p:cNvSpPr/>
            <p:nvPr/>
          </p:nvSpPr>
          <p:spPr>
            <a:xfrm>
              <a:off x="0" y="1173481"/>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 Single Corner Rectangle 22"/>
            <p:cNvSpPr/>
            <p:nvPr/>
          </p:nvSpPr>
          <p:spPr>
            <a:xfrm>
              <a:off x="5029200" y="0"/>
              <a:ext cx="4114800" cy="12192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ata 23"/>
            <p:cNvSpPr/>
            <p:nvPr/>
          </p:nvSpPr>
          <p:spPr>
            <a:xfrm>
              <a:off x="3810000" y="0"/>
              <a:ext cx="5334000" cy="1219200"/>
            </a:xfrm>
            <a:prstGeom prst="flowChartInputOutp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28600" y="1295400"/>
              <a:ext cx="86106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323528" y="963168"/>
            <a:ext cx="8229600" cy="1399032"/>
          </a:xfrm>
        </p:spPr>
        <p:txBody>
          <a:bodyPr>
            <a:normAutofit/>
          </a:bodyPr>
          <a:lstStyle/>
          <a:p>
            <a:pPr lvl="0" defTabSz="457200">
              <a:defRPr/>
            </a:pPr>
            <a:r>
              <a:rPr lang="en-US" sz="4800" dirty="0" smtClean="0"/>
              <a:t>2011 Achievements</a:t>
            </a:r>
            <a:endParaRPr lang="en-US" sz="4800" dirty="0"/>
          </a:p>
        </p:txBody>
      </p:sp>
      <p:sp>
        <p:nvSpPr>
          <p:cNvPr id="16" name="Content Placeholder 15"/>
          <p:cNvSpPr>
            <a:spLocks noGrp="1"/>
          </p:cNvSpPr>
          <p:nvPr>
            <p:ph idx="1"/>
          </p:nvPr>
        </p:nvSpPr>
        <p:spPr>
          <a:xfrm>
            <a:off x="457200" y="2133600"/>
            <a:ext cx="8229600" cy="4525963"/>
          </a:xfrm>
        </p:spPr>
        <p:txBody>
          <a:bodyPr/>
          <a:lstStyle/>
          <a:p>
            <a:r>
              <a:rPr lang="en-CA" dirty="0" smtClean="0"/>
              <a:t>Expanded directional drilling experience and presence in North America </a:t>
            </a:r>
          </a:p>
          <a:p>
            <a:pPr lvl="1"/>
            <a:r>
              <a:rPr lang="en-CA" dirty="0" smtClean="0"/>
              <a:t>Has the capacity to run concurrently 70 directional jobs</a:t>
            </a:r>
          </a:p>
          <a:p>
            <a:pPr lvl="1"/>
            <a:endParaRPr lang="en-CA" dirty="0" smtClean="0"/>
          </a:p>
          <a:p>
            <a:r>
              <a:rPr lang="en-CA" dirty="0" smtClean="0"/>
              <a:t>Continued organic growth in the Completion and Production Services division</a:t>
            </a:r>
          </a:p>
          <a:p>
            <a:pPr lvl="1"/>
            <a:r>
              <a:rPr lang="en-CA" dirty="0" smtClean="0"/>
              <a:t>Through addition of assets and people</a:t>
            </a:r>
          </a:p>
          <a:p>
            <a:endParaRPr lang="en-CA" dirty="0"/>
          </a:p>
        </p:txBody>
      </p:sp>
    </p:spTree>
    <p:extLst>
      <p:ext uri="{BB962C8B-B14F-4D97-AF65-F5344CB8AC3E}">
        <p14:creationId xmlns:p14="http://schemas.microsoft.com/office/powerpoint/2010/main" val="421147317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0" y="0"/>
            <a:ext cx="9144000" cy="6858000"/>
            <a:chOff x="0" y="0"/>
            <a:chExt cx="9144000" cy="6858000"/>
          </a:xfrm>
        </p:grpSpPr>
        <p:sp>
          <p:nvSpPr>
            <p:cNvPr id="19" name="Round Single Corner Rectangle 18"/>
            <p:cNvSpPr/>
            <p:nvPr/>
          </p:nvSpPr>
          <p:spPr>
            <a:xfrm>
              <a:off x="0" y="1219200"/>
              <a:ext cx="9144000" cy="56388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0"/>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http://rigs.precisiondrilling.com/images/logo.jpg"/>
            <p:cNvPicPr>
              <a:picLocks noChangeAspect="1" noChangeArrowheads="1"/>
            </p:cNvPicPr>
            <p:nvPr/>
          </p:nvPicPr>
          <p:blipFill>
            <a:blip r:embed="rId3" cstate="print"/>
            <a:srcRect/>
            <a:stretch>
              <a:fillRect/>
            </a:stretch>
          </p:blipFill>
          <p:spPr bwMode="auto">
            <a:xfrm>
              <a:off x="228600" y="304800"/>
              <a:ext cx="3490169" cy="914400"/>
            </a:xfrm>
            <a:prstGeom prst="rect">
              <a:avLst/>
            </a:prstGeom>
            <a:noFill/>
          </p:spPr>
        </p:pic>
        <p:sp>
          <p:nvSpPr>
            <p:cNvPr id="22" name="Rectangle 21"/>
            <p:cNvSpPr/>
            <p:nvPr/>
          </p:nvSpPr>
          <p:spPr>
            <a:xfrm>
              <a:off x="0" y="1173481"/>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 Single Corner Rectangle 22"/>
            <p:cNvSpPr/>
            <p:nvPr/>
          </p:nvSpPr>
          <p:spPr>
            <a:xfrm>
              <a:off x="5029200" y="0"/>
              <a:ext cx="4114800" cy="12192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ata 23"/>
            <p:cNvSpPr/>
            <p:nvPr/>
          </p:nvSpPr>
          <p:spPr>
            <a:xfrm>
              <a:off x="3810000" y="0"/>
              <a:ext cx="5334000" cy="1219200"/>
            </a:xfrm>
            <a:prstGeom prst="flowChartInputOutp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28600" y="1295400"/>
              <a:ext cx="86106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323528" y="963168"/>
            <a:ext cx="8229600" cy="1399032"/>
          </a:xfrm>
        </p:spPr>
        <p:txBody>
          <a:bodyPr>
            <a:normAutofit/>
          </a:bodyPr>
          <a:lstStyle/>
          <a:p>
            <a:pPr lvl="0" defTabSz="457200">
              <a:defRPr/>
            </a:pPr>
            <a:r>
              <a:rPr lang="en-US" sz="4800" dirty="0" smtClean="0"/>
              <a:t>Mergers and Acquisitions</a:t>
            </a:r>
            <a:endParaRPr lang="en-US" sz="4800" dirty="0"/>
          </a:p>
        </p:txBody>
      </p:sp>
      <p:sp>
        <p:nvSpPr>
          <p:cNvPr id="16" name="Content Placeholder 15"/>
          <p:cNvSpPr>
            <a:spLocks noGrp="1"/>
          </p:cNvSpPr>
          <p:nvPr>
            <p:ph idx="1"/>
          </p:nvPr>
        </p:nvSpPr>
        <p:spPr>
          <a:xfrm>
            <a:off x="457200" y="2133600"/>
            <a:ext cx="8229600" cy="4525963"/>
          </a:xfrm>
        </p:spPr>
        <p:txBody>
          <a:bodyPr/>
          <a:lstStyle/>
          <a:p>
            <a:endParaRPr lang="en-CA" dirty="0" smtClean="0"/>
          </a:p>
          <a:p>
            <a:endParaRPr lang="en-CA" dirty="0"/>
          </a:p>
        </p:txBody>
      </p:sp>
      <p:sp>
        <p:nvSpPr>
          <p:cNvPr id="12" name="Left-Right Arrow 11"/>
          <p:cNvSpPr/>
          <p:nvPr/>
        </p:nvSpPr>
        <p:spPr>
          <a:xfrm>
            <a:off x="457200" y="3886200"/>
            <a:ext cx="7996518" cy="295836"/>
          </a:xfrm>
          <a:prstGeom prst="leftRightArrow">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3" name="Down Arrow Callout 12"/>
          <p:cNvSpPr/>
          <p:nvPr/>
        </p:nvSpPr>
        <p:spPr>
          <a:xfrm>
            <a:off x="295834" y="2442882"/>
            <a:ext cx="1766049" cy="1443318"/>
          </a:xfrm>
          <a:prstGeom prst="downArrowCallout">
            <a:avLst>
              <a:gd name="adj1" fmla="val 3896"/>
              <a:gd name="adj2" fmla="val 11364"/>
              <a:gd name="adj3" fmla="val 25000"/>
              <a:gd name="adj4" fmla="val 64977"/>
            </a:avLst>
          </a:prstGeom>
          <a:solidFill>
            <a:schemeClr val="tx1">
              <a:lumMod val="95000"/>
              <a:lumOff val="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600" dirty="0" smtClean="0"/>
              <a:t>Acquired Terra Water Group Ltd</a:t>
            </a:r>
          </a:p>
          <a:p>
            <a:pPr algn="ctr"/>
            <a:r>
              <a:rPr lang="en-CA" sz="1600" b="1" dirty="0" smtClean="0"/>
              <a:t>September 2006</a:t>
            </a:r>
            <a:endParaRPr lang="en-CA" sz="1600" b="1" dirty="0"/>
          </a:p>
        </p:txBody>
      </p:sp>
      <p:sp>
        <p:nvSpPr>
          <p:cNvPr id="15" name="Up Arrow Callout 14"/>
          <p:cNvSpPr/>
          <p:nvPr/>
        </p:nvSpPr>
        <p:spPr>
          <a:xfrm>
            <a:off x="1671917" y="4182036"/>
            <a:ext cx="2124636" cy="1694329"/>
          </a:xfrm>
          <a:prstGeom prst="upArrowCallout">
            <a:avLst>
              <a:gd name="adj1" fmla="val 4702"/>
              <a:gd name="adj2" fmla="val 10786"/>
              <a:gd name="adj3" fmla="val 25000"/>
              <a:gd name="adj4" fmla="val 62438"/>
            </a:avLst>
          </a:prstGeom>
          <a:solidFill>
            <a:schemeClr val="tx1">
              <a:lumMod val="95000"/>
              <a:lumOff val="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600" b="1" dirty="0" smtClean="0"/>
              <a:t>June 2008</a:t>
            </a:r>
          </a:p>
          <a:p>
            <a:pPr algn="ctr"/>
            <a:r>
              <a:rPr lang="en-CA" sz="1600" dirty="0" smtClean="0"/>
              <a:t>Acquired Grey Wolf Inc.</a:t>
            </a:r>
            <a:endParaRPr lang="en-CA" sz="1600" dirty="0"/>
          </a:p>
        </p:txBody>
      </p:sp>
      <p:sp>
        <p:nvSpPr>
          <p:cNvPr id="17" name="Down Arrow Callout 16"/>
          <p:cNvSpPr/>
          <p:nvPr/>
        </p:nvSpPr>
        <p:spPr>
          <a:xfrm>
            <a:off x="2151530" y="2442882"/>
            <a:ext cx="1909484" cy="1443318"/>
          </a:xfrm>
          <a:prstGeom prst="downArrowCallout">
            <a:avLst>
              <a:gd name="adj1" fmla="val 3896"/>
              <a:gd name="adj2" fmla="val 11364"/>
              <a:gd name="adj3" fmla="val 25000"/>
              <a:gd name="adj4" fmla="val 64977"/>
            </a:avLst>
          </a:prstGeom>
          <a:solidFill>
            <a:schemeClr val="tx1">
              <a:lumMod val="95000"/>
              <a:lumOff val="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600" dirty="0" smtClean="0"/>
              <a:t>Acquired Rick’s Well Servicing-Rigs</a:t>
            </a:r>
          </a:p>
          <a:p>
            <a:pPr algn="ctr"/>
            <a:r>
              <a:rPr lang="en-CA" sz="1600" b="1" dirty="0" smtClean="0"/>
              <a:t>July 2008</a:t>
            </a:r>
            <a:endParaRPr lang="en-CA" sz="1600" b="1" dirty="0"/>
          </a:p>
        </p:txBody>
      </p:sp>
      <p:sp>
        <p:nvSpPr>
          <p:cNvPr id="18" name="Up Arrow Callout 17"/>
          <p:cNvSpPr/>
          <p:nvPr/>
        </p:nvSpPr>
        <p:spPr>
          <a:xfrm>
            <a:off x="4061014" y="4168587"/>
            <a:ext cx="2124636" cy="1694329"/>
          </a:xfrm>
          <a:prstGeom prst="upArrowCallout">
            <a:avLst>
              <a:gd name="adj1" fmla="val 4702"/>
              <a:gd name="adj2" fmla="val 10257"/>
              <a:gd name="adj3" fmla="val 25000"/>
              <a:gd name="adj4" fmla="val 62438"/>
            </a:avLst>
          </a:prstGeom>
          <a:solidFill>
            <a:schemeClr val="tx1">
              <a:lumMod val="95000"/>
              <a:lumOff val="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600" b="1" dirty="0" smtClean="0"/>
              <a:t>April 2009</a:t>
            </a:r>
          </a:p>
          <a:p>
            <a:pPr algn="ctr"/>
            <a:r>
              <a:rPr lang="en-CA" sz="1600" dirty="0" err="1" smtClean="0"/>
              <a:t>AIMCo</a:t>
            </a:r>
            <a:r>
              <a:rPr lang="en-CA" sz="1600" dirty="0" smtClean="0"/>
              <a:t>. acquires a 15% stake in PD</a:t>
            </a:r>
            <a:endParaRPr lang="en-CA" sz="1600" dirty="0"/>
          </a:p>
        </p:txBody>
      </p:sp>
      <p:sp>
        <p:nvSpPr>
          <p:cNvPr id="26" name="Down Arrow Callout 25"/>
          <p:cNvSpPr/>
          <p:nvPr/>
        </p:nvSpPr>
        <p:spPr>
          <a:xfrm>
            <a:off x="5481889" y="2084294"/>
            <a:ext cx="2743201" cy="1801906"/>
          </a:xfrm>
          <a:prstGeom prst="downArrowCallout">
            <a:avLst>
              <a:gd name="adj1" fmla="val 3896"/>
              <a:gd name="adj2" fmla="val 10369"/>
              <a:gd name="adj3" fmla="val 25000"/>
              <a:gd name="adj4" fmla="val 64977"/>
            </a:avLst>
          </a:prstGeom>
          <a:solidFill>
            <a:schemeClr val="tx1">
              <a:lumMod val="95000"/>
              <a:lumOff val="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600" dirty="0" smtClean="0"/>
              <a:t>Acquired Drake Directional Drilling Inc. &amp; Drake MWD Services LLC</a:t>
            </a:r>
          </a:p>
          <a:p>
            <a:pPr algn="ctr"/>
            <a:r>
              <a:rPr lang="en-CA" sz="1600" b="1" dirty="0" smtClean="0"/>
              <a:t>March 2011</a:t>
            </a:r>
            <a:endParaRPr lang="en-CA" sz="1600" b="1" dirty="0"/>
          </a:p>
        </p:txBody>
      </p:sp>
      <p:sp>
        <p:nvSpPr>
          <p:cNvPr id="27" name="Up Arrow Callout 26"/>
          <p:cNvSpPr/>
          <p:nvPr/>
        </p:nvSpPr>
        <p:spPr>
          <a:xfrm>
            <a:off x="6611443" y="4182032"/>
            <a:ext cx="2124636" cy="1694329"/>
          </a:xfrm>
          <a:prstGeom prst="upArrowCallout">
            <a:avLst>
              <a:gd name="adj1" fmla="val 4702"/>
              <a:gd name="adj2" fmla="val 10257"/>
              <a:gd name="adj3" fmla="val 25000"/>
              <a:gd name="adj4" fmla="val 62438"/>
            </a:avLst>
          </a:prstGeom>
          <a:solidFill>
            <a:schemeClr val="tx1">
              <a:lumMod val="95000"/>
              <a:lumOff val="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600" b="1" dirty="0" smtClean="0"/>
              <a:t>September 2011</a:t>
            </a:r>
          </a:p>
          <a:p>
            <a:pPr algn="ctr"/>
            <a:r>
              <a:rPr lang="en-CA" sz="1600" dirty="0" smtClean="0"/>
              <a:t>Acquired Axis Energy Services Holding</a:t>
            </a:r>
            <a:endParaRPr lang="en-CA" sz="1600" dirty="0"/>
          </a:p>
        </p:txBody>
      </p:sp>
    </p:spTree>
    <p:extLst>
      <p:ext uri="{BB962C8B-B14F-4D97-AF65-F5344CB8AC3E}">
        <p14:creationId xmlns:p14="http://schemas.microsoft.com/office/powerpoint/2010/main" val="421147317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0" y="0"/>
            <a:ext cx="9144000" cy="6858000"/>
            <a:chOff x="0" y="0"/>
            <a:chExt cx="9144000" cy="6858000"/>
          </a:xfrm>
        </p:grpSpPr>
        <p:sp>
          <p:nvSpPr>
            <p:cNvPr id="19" name="Round Single Corner Rectangle 18"/>
            <p:cNvSpPr/>
            <p:nvPr/>
          </p:nvSpPr>
          <p:spPr>
            <a:xfrm>
              <a:off x="0" y="1219200"/>
              <a:ext cx="9144000" cy="56388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0"/>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http://rigs.precisiondrilling.com/images/logo.jpg"/>
            <p:cNvPicPr>
              <a:picLocks noChangeAspect="1" noChangeArrowheads="1"/>
            </p:cNvPicPr>
            <p:nvPr/>
          </p:nvPicPr>
          <p:blipFill>
            <a:blip r:embed="rId3" cstate="print"/>
            <a:srcRect/>
            <a:stretch>
              <a:fillRect/>
            </a:stretch>
          </p:blipFill>
          <p:spPr bwMode="auto">
            <a:xfrm>
              <a:off x="228600" y="304800"/>
              <a:ext cx="3490169" cy="914400"/>
            </a:xfrm>
            <a:prstGeom prst="rect">
              <a:avLst/>
            </a:prstGeom>
            <a:noFill/>
          </p:spPr>
        </p:pic>
        <p:sp>
          <p:nvSpPr>
            <p:cNvPr id="22" name="Rectangle 21"/>
            <p:cNvSpPr/>
            <p:nvPr/>
          </p:nvSpPr>
          <p:spPr>
            <a:xfrm>
              <a:off x="0" y="1173481"/>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 Single Corner Rectangle 22"/>
            <p:cNvSpPr/>
            <p:nvPr/>
          </p:nvSpPr>
          <p:spPr>
            <a:xfrm>
              <a:off x="5029200" y="0"/>
              <a:ext cx="4114800" cy="12192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ata 23"/>
            <p:cNvSpPr/>
            <p:nvPr/>
          </p:nvSpPr>
          <p:spPr>
            <a:xfrm>
              <a:off x="3810000" y="0"/>
              <a:ext cx="5334000" cy="1219200"/>
            </a:xfrm>
            <a:prstGeom prst="flowChartInputOutp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28600" y="1295400"/>
              <a:ext cx="86106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323528" y="963168"/>
            <a:ext cx="8229600" cy="1399032"/>
          </a:xfrm>
        </p:spPr>
        <p:txBody>
          <a:bodyPr>
            <a:normAutofit/>
          </a:bodyPr>
          <a:lstStyle/>
          <a:p>
            <a:pPr lvl="0" defTabSz="457200">
              <a:defRPr/>
            </a:pPr>
            <a:r>
              <a:rPr lang="en-US" sz="4800" dirty="0" smtClean="0"/>
              <a:t>2011 Acquisitions</a:t>
            </a:r>
            <a:endParaRPr lang="en-US" sz="4800" dirty="0"/>
          </a:p>
        </p:txBody>
      </p:sp>
      <p:sp>
        <p:nvSpPr>
          <p:cNvPr id="16" name="Content Placeholder 15"/>
          <p:cNvSpPr>
            <a:spLocks noGrp="1"/>
          </p:cNvSpPr>
          <p:nvPr>
            <p:ph idx="1"/>
          </p:nvPr>
        </p:nvSpPr>
        <p:spPr>
          <a:xfrm>
            <a:off x="457200" y="2133600"/>
            <a:ext cx="8229600" cy="4525963"/>
          </a:xfrm>
        </p:spPr>
        <p:txBody>
          <a:bodyPr/>
          <a:lstStyle/>
          <a:p>
            <a:endParaRPr lang="en-CA" dirty="0" smtClean="0"/>
          </a:p>
          <a:p>
            <a:endParaRPr lang="en-CA" dirty="0"/>
          </a:p>
        </p:txBody>
      </p:sp>
      <p:sp>
        <p:nvSpPr>
          <p:cNvPr id="28" name="Rectangle 27"/>
          <p:cNvSpPr/>
          <p:nvPr/>
        </p:nvSpPr>
        <p:spPr>
          <a:xfrm>
            <a:off x="838200" y="2263676"/>
            <a:ext cx="7467600" cy="2308324"/>
          </a:xfrm>
          <a:prstGeom prst="rect">
            <a:avLst/>
          </a:prstGeom>
        </p:spPr>
        <p:txBody>
          <a:bodyPr wrap="square">
            <a:spAutoFit/>
          </a:bodyPr>
          <a:lstStyle/>
          <a:p>
            <a:pPr>
              <a:buAutoNum type="arabicParenR"/>
            </a:pPr>
            <a:r>
              <a:rPr lang="en-CA" b="1" dirty="0" smtClean="0"/>
              <a:t>Drake Directional Drilling LLC &amp; Drake MWD Services LLC</a:t>
            </a:r>
          </a:p>
          <a:p>
            <a:r>
              <a:rPr lang="en-CA" dirty="0" smtClean="0"/>
              <a:t>Directional drilling company based in Houston, Texas</a:t>
            </a:r>
          </a:p>
          <a:p>
            <a:r>
              <a:rPr lang="en-CA" dirty="0" smtClean="0"/>
              <a:t>Typically operates 10-14 directional drilling jobs per year</a:t>
            </a:r>
          </a:p>
          <a:p>
            <a:endParaRPr lang="en-CA" dirty="0" smtClean="0"/>
          </a:p>
          <a:p>
            <a:r>
              <a:rPr lang="en-CA" b="1" dirty="0" smtClean="0"/>
              <a:t>2) Axis Energy Services Holdings Inc.</a:t>
            </a:r>
          </a:p>
          <a:p>
            <a:r>
              <a:rPr lang="en-CA" dirty="0" smtClean="0"/>
              <a:t>Directional drilling company based in Calgary, Alberta</a:t>
            </a:r>
          </a:p>
          <a:p>
            <a:r>
              <a:rPr lang="en-CA" dirty="0" smtClean="0"/>
              <a:t>Primarily serves Western Canada</a:t>
            </a:r>
          </a:p>
          <a:p>
            <a:r>
              <a:rPr lang="en-CA" dirty="0" smtClean="0"/>
              <a:t>30 job capacity</a:t>
            </a:r>
          </a:p>
        </p:txBody>
      </p:sp>
    </p:spTree>
    <p:extLst>
      <p:ext uri="{BB962C8B-B14F-4D97-AF65-F5344CB8AC3E}">
        <p14:creationId xmlns:p14="http://schemas.microsoft.com/office/powerpoint/2010/main" val="421147317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0" y="0"/>
            <a:ext cx="9144000" cy="6858000"/>
            <a:chOff x="0" y="0"/>
            <a:chExt cx="9144000" cy="6858000"/>
          </a:xfrm>
        </p:grpSpPr>
        <p:sp>
          <p:nvSpPr>
            <p:cNvPr id="19" name="Round Single Corner Rectangle 18"/>
            <p:cNvSpPr/>
            <p:nvPr/>
          </p:nvSpPr>
          <p:spPr>
            <a:xfrm>
              <a:off x="0" y="1219200"/>
              <a:ext cx="9144000" cy="56388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0"/>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http://rigs.precisiondrilling.com/images/logo.jpg"/>
            <p:cNvPicPr>
              <a:picLocks noChangeAspect="1" noChangeArrowheads="1"/>
            </p:cNvPicPr>
            <p:nvPr/>
          </p:nvPicPr>
          <p:blipFill>
            <a:blip r:embed="rId3" cstate="print"/>
            <a:srcRect/>
            <a:stretch>
              <a:fillRect/>
            </a:stretch>
          </p:blipFill>
          <p:spPr bwMode="auto">
            <a:xfrm>
              <a:off x="228600" y="304800"/>
              <a:ext cx="3490169" cy="914400"/>
            </a:xfrm>
            <a:prstGeom prst="rect">
              <a:avLst/>
            </a:prstGeom>
            <a:noFill/>
          </p:spPr>
        </p:pic>
        <p:sp>
          <p:nvSpPr>
            <p:cNvPr id="22" name="Rectangle 21"/>
            <p:cNvSpPr/>
            <p:nvPr/>
          </p:nvSpPr>
          <p:spPr>
            <a:xfrm>
              <a:off x="0" y="1173481"/>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 Single Corner Rectangle 22"/>
            <p:cNvSpPr/>
            <p:nvPr/>
          </p:nvSpPr>
          <p:spPr>
            <a:xfrm>
              <a:off x="5029200" y="0"/>
              <a:ext cx="4114800" cy="12192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ata 23"/>
            <p:cNvSpPr/>
            <p:nvPr/>
          </p:nvSpPr>
          <p:spPr>
            <a:xfrm>
              <a:off x="3810000" y="0"/>
              <a:ext cx="5334000" cy="1219200"/>
            </a:xfrm>
            <a:prstGeom prst="flowChartInputOutp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28600" y="1295400"/>
              <a:ext cx="86106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323528" y="877647"/>
            <a:ext cx="8229600" cy="1399032"/>
          </a:xfrm>
        </p:spPr>
        <p:txBody>
          <a:bodyPr>
            <a:normAutofit/>
          </a:bodyPr>
          <a:lstStyle/>
          <a:p>
            <a:pPr>
              <a:defRPr/>
            </a:pPr>
            <a:r>
              <a:rPr lang="en-US" sz="4800" dirty="0" smtClean="0"/>
              <a:t>Business Segments</a:t>
            </a:r>
            <a:endParaRPr lang="en-US" sz="4800" dirty="0"/>
          </a:p>
        </p:txBody>
      </p:sp>
      <p:pic>
        <p:nvPicPr>
          <p:cNvPr id="18" name="Picture 2"/>
          <p:cNvPicPr>
            <a:picLocks noGrp="1" noChangeAspect="1" noChangeArrowheads="1"/>
          </p:cNvPicPr>
          <p:nvPr>
            <p:ph idx="1"/>
          </p:nvPr>
        </p:nvPicPr>
        <p:blipFill>
          <a:blip r:embed="rId4" cstate="print"/>
          <a:srcRect/>
          <a:stretch>
            <a:fillRect/>
          </a:stretch>
        </p:blipFill>
        <p:spPr bwMode="auto">
          <a:xfrm>
            <a:off x="533400" y="2438400"/>
            <a:ext cx="8108868" cy="2590800"/>
          </a:xfrm>
          <a:prstGeom prst="rect">
            <a:avLst/>
          </a:prstGeom>
          <a:noFill/>
          <a:ln w="9525">
            <a:noFill/>
            <a:miter lim="800000"/>
            <a:headEnd/>
            <a:tailEnd/>
          </a:ln>
        </p:spPr>
      </p:pic>
    </p:spTree>
    <p:extLst>
      <p:ext uri="{BB962C8B-B14F-4D97-AF65-F5344CB8AC3E}">
        <p14:creationId xmlns:p14="http://schemas.microsoft.com/office/powerpoint/2010/main" val="192568108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0" y="0"/>
            <a:ext cx="9144000" cy="6858000"/>
            <a:chOff x="0" y="0"/>
            <a:chExt cx="9144000" cy="6858000"/>
          </a:xfrm>
        </p:grpSpPr>
        <p:sp>
          <p:nvSpPr>
            <p:cNvPr id="19" name="Round Single Corner Rectangle 18"/>
            <p:cNvSpPr/>
            <p:nvPr/>
          </p:nvSpPr>
          <p:spPr>
            <a:xfrm>
              <a:off x="0" y="1219200"/>
              <a:ext cx="9144000" cy="56388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0"/>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http://rigs.precisiondrilling.com/images/logo.jpg"/>
            <p:cNvPicPr>
              <a:picLocks noChangeAspect="1" noChangeArrowheads="1"/>
            </p:cNvPicPr>
            <p:nvPr/>
          </p:nvPicPr>
          <p:blipFill>
            <a:blip r:embed="rId3" cstate="print"/>
            <a:srcRect/>
            <a:stretch>
              <a:fillRect/>
            </a:stretch>
          </p:blipFill>
          <p:spPr bwMode="auto">
            <a:xfrm>
              <a:off x="228600" y="304800"/>
              <a:ext cx="3490169" cy="914400"/>
            </a:xfrm>
            <a:prstGeom prst="rect">
              <a:avLst/>
            </a:prstGeom>
            <a:noFill/>
          </p:spPr>
        </p:pic>
        <p:sp>
          <p:nvSpPr>
            <p:cNvPr id="22" name="Rectangle 21"/>
            <p:cNvSpPr/>
            <p:nvPr/>
          </p:nvSpPr>
          <p:spPr>
            <a:xfrm>
              <a:off x="0" y="1173481"/>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 Single Corner Rectangle 22"/>
            <p:cNvSpPr/>
            <p:nvPr/>
          </p:nvSpPr>
          <p:spPr>
            <a:xfrm>
              <a:off x="5029200" y="0"/>
              <a:ext cx="4114800" cy="12192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ata 23"/>
            <p:cNvSpPr/>
            <p:nvPr/>
          </p:nvSpPr>
          <p:spPr>
            <a:xfrm>
              <a:off x="3810000" y="0"/>
              <a:ext cx="5334000" cy="1219200"/>
            </a:xfrm>
            <a:prstGeom prst="flowChartInputOutp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28600" y="1295400"/>
              <a:ext cx="86106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323528" y="1295400"/>
            <a:ext cx="8287072" cy="1057479"/>
          </a:xfrm>
        </p:spPr>
        <p:txBody>
          <a:bodyPr>
            <a:normAutofit fontScale="90000"/>
          </a:bodyPr>
          <a:lstStyle/>
          <a:p>
            <a:pPr lvl="0" defTabSz="457200">
              <a:defRPr/>
            </a:pPr>
            <a:r>
              <a:rPr lang="en-US" sz="4800" dirty="0" smtClean="0"/>
              <a:t>Q3 Revenue Segmentation</a:t>
            </a:r>
            <a:br>
              <a:rPr lang="en-US" sz="4800" dirty="0" smtClean="0"/>
            </a:br>
            <a:r>
              <a:rPr lang="en-US" sz="4800" dirty="0" smtClean="0"/>
              <a:t>Completion and Production Services</a:t>
            </a:r>
            <a:endParaRPr lang="en-US" sz="4800" dirty="0"/>
          </a:p>
        </p:txBody>
      </p:sp>
      <p:sp>
        <p:nvSpPr>
          <p:cNvPr id="16" name="Content Placeholder 15"/>
          <p:cNvSpPr>
            <a:spLocks noGrp="1"/>
          </p:cNvSpPr>
          <p:nvPr>
            <p:ph idx="1"/>
          </p:nvPr>
        </p:nvSpPr>
        <p:spPr>
          <a:xfrm>
            <a:off x="457200" y="1981200"/>
            <a:ext cx="8229600" cy="4525963"/>
          </a:xfrm>
        </p:spPr>
        <p:txBody>
          <a:bodyPr/>
          <a:lstStyle/>
          <a:p>
            <a:endParaRPr lang="en-CA" dirty="0"/>
          </a:p>
        </p:txBody>
      </p:sp>
      <p:pic>
        <p:nvPicPr>
          <p:cNvPr id="2050" name="Picture 2"/>
          <p:cNvPicPr>
            <a:picLocks noChangeAspect="1" noChangeArrowheads="1"/>
          </p:cNvPicPr>
          <p:nvPr/>
        </p:nvPicPr>
        <p:blipFill>
          <a:blip r:embed="rId4" cstate="print"/>
          <a:srcRect/>
          <a:stretch>
            <a:fillRect/>
          </a:stretch>
        </p:blipFill>
        <p:spPr bwMode="auto">
          <a:xfrm>
            <a:off x="838199" y="2464831"/>
            <a:ext cx="7467601" cy="3949154"/>
          </a:xfrm>
          <a:prstGeom prst="rect">
            <a:avLst/>
          </a:prstGeom>
          <a:noFill/>
          <a:ln w="9525">
            <a:noFill/>
            <a:miter lim="800000"/>
            <a:headEnd/>
            <a:tailEnd/>
          </a:ln>
        </p:spPr>
      </p:pic>
      <p:sp>
        <p:nvSpPr>
          <p:cNvPr id="13" name="Rectangle 12"/>
          <p:cNvSpPr/>
          <p:nvPr/>
        </p:nvSpPr>
        <p:spPr>
          <a:xfrm>
            <a:off x="990600" y="2895600"/>
            <a:ext cx="72390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p:nvSpPr>
        <p:spPr>
          <a:xfrm>
            <a:off x="990600" y="3733800"/>
            <a:ext cx="72390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p:cNvSpPr/>
          <p:nvPr/>
        </p:nvSpPr>
        <p:spPr>
          <a:xfrm>
            <a:off x="990600" y="3962400"/>
            <a:ext cx="72390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295088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0" y="0"/>
            <a:ext cx="9144000" cy="6858000"/>
            <a:chOff x="0" y="0"/>
            <a:chExt cx="9144000" cy="6858000"/>
          </a:xfrm>
        </p:grpSpPr>
        <p:sp>
          <p:nvSpPr>
            <p:cNvPr id="19" name="Round Single Corner Rectangle 18"/>
            <p:cNvSpPr/>
            <p:nvPr/>
          </p:nvSpPr>
          <p:spPr>
            <a:xfrm>
              <a:off x="0" y="1219200"/>
              <a:ext cx="9144000" cy="56388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0"/>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http://rigs.precisiondrilling.com/images/logo.jpg"/>
            <p:cNvPicPr>
              <a:picLocks noChangeAspect="1" noChangeArrowheads="1"/>
            </p:cNvPicPr>
            <p:nvPr/>
          </p:nvPicPr>
          <p:blipFill>
            <a:blip r:embed="rId3" cstate="print"/>
            <a:srcRect/>
            <a:stretch>
              <a:fillRect/>
            </a:stretch>
          </p:blipFill>
          <p:spPr bwMode="auto">
            <a:xfrm>
              <a:off x="228600" y="304800"/>
              <a:ext cx="3490169" cy="914400"/>
            </a:xfrm>
            <a:prstGeom prst="rect">
              <a:avLst/>
            </a:prstGeom>
            <a:noFill/>
          </p:spPr>
        </p:pic>
        <p:sp>
          <p:nvSpPr>
            <p:cNvPr id="22" name="Rectangle 21"/>
            <p:cNvSpPr/>
            <p:nvPr/>
          </p:nvSpPr>
          <p:spPr>
            <a:xfrm>
              <a:off x="0" y="1173481"/>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 Single Corner Rectangle 22"/>
            <p:cNvSpPr/>
            <p:nvPr/>
          </p:nvSpPr>
          <p:spPr>
            <a:xfrm>
              <a:off x="5029200" y="0"/>
              <a:ext cx="4114800" cy="12192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ata 23"/>
            <p:cNvSpPr/>
            <p:nvPr/>
          </p:nvSpPr>
          <p:spPr>
            <a:xfrm>
              <a:off x="3810000" y="0"/>
              <a:ext cx="5334000" cy="1219200"/>
            </a:xfrm>
            <a:prstGeom prst="flowChartInputOutp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28600" y="1295400"/>
              <a:ext cx="86106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323528" y="1295400"/>
            <a:ext cx="8287072" cy="1057479"/>
          </a:xfrm>
        </p:spPr>
        <p:txBody>
          <a:bodyPr>
            <a:normAutofit fontScale="90000"/>
          </a:bodyPr>
          <a:lstStyle/>
          <a:p>
            <a:pPr lvl="0" defTabSz="457200">
              <a:defRPr/>
            </a:pPr>
            <a:r>
              <a:rPr lang="en-US" sz="4800" dirty="0" smtClean="0"/>
              <a:t>Q3 Revenue Segmentation</a:t>
            </a:r>
            <a:br>
              <a:rPr lang="en-US" sz="4800" dirty="0" smtClean="0"/>
            </a:br>
            <a:r>
              <a:rPr lang="en-US" sz="4800" dirty="0" smtClean="0"/>
              <a:t>Contract Drilling Services</a:t>
            </a:r>
            <a:endParaRPr lang="en-US" sz="4800" dirty="0"/>
          </a:p>
        </p:txBody>
      </p:sp>
      <p:sp>
        <p:nvSpPr>
          <p:cNvPr id="16" name="Content Placeholder 15"/>
          <p:cNvSpPr>
            <a:spLocks noGrp="1"/>
          </p:cNvSpPr>
          <p:nvPr>
            <p:ph idx="1"/>
          </p:nvPr>
        </p:nvSpPr>
        <p:spPr>
          <a:xfrm>
            <a:off x="457200" y="1981200"/>
            <a:ext cx="8229600" cy="4525963"/>
          </a:xfrm>
        </p:spPr>
        <p:txBody>
          <a:bodyPr/>
          <a:lstStyle/>
          <a:p>
            <a:endParaRPr lang="en-CA" dirty="0"/>
          </a:p>
        </p:txBody>
      </p:sp>
      <p:pic>
        <p:nvPicPr>
          <p:cNvPr id="3" name="Picture 2"/>
          <p:cNvPicPr>
            <a:picLocks noChangeAspect="1" noChangeArrowheads="1"/>
          </p:cNvPicPr>
          <p:nvPr/>
        </p:nvPicPr>
        <p:blipFill>
          <a:blip r:embed="rId4" cstate="print"/>
          <a:srcRect/>
          <a:stretch>
            <a:fillRect/>
          </a:stretch>
        </p:blipFill>
        <p:spPr bwMode="auto">
          <a:xfrm>
            <a:off x="369596" y="2514600"/>
            <a:ext cx="8393404" cy="3505200"/>
          </a:xfrm>
          <a:prstGeom prst="rect">
            <a:avLst/>
          </a:prstGeom>
          <a:noFill/>
          <a:ln w="9525">
            <a:noFill/>
            <a:miter lim="800000"/>
            <a:headEnd/>
            <a:tailEnd/>
          </a:ln>
        </p:spPr>
      </p:pic>
      <p:sp>
        <p:nvSpPr>
          <p:cNvPr id="15" name="Rectangle 14"/>
          <p:cNvSpPr/>
          <p:nvPr/>
        </p:nvSpPr>
        <p:spPr>
          <a:xfrm>
            <a:off x="457200" y="3048000"/>
            <a:ext cx="82296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p:cNvSpPr/>
          <p:nvPr/>
        </p:nvSpPr>
        <p:spPr>
          <a:xfrm>
            <a:off x="457200" y="4038600"/>
            <a:ext cx="82296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295088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0" y="0"/>
            <a:ext cx="9144000" cy="6858000"/>
            <a:chOff x="0" y="0"/>
            <a:chExt cx="9144000" cy="6858000"/>
          </a:xfrm>
        </p:grpSpPr>
        <p:sp>
          <p:nvSpPr>
            <p:cNvPr id="19" name="Round Single Corner Rectangle 18"/>
            <p:cNvSpPr/>
            <p:nvPr/>
          </p:nvSpPr>
          <p:spPr>
            <a:xfrm>
              <a:off x="0" y="1219200"/>
              <a:ext cx="9144000" cy="56388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0"/>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http://rigs.precisiondrilling.com/images/logo.jpg"/>
            <p:cNvPicPr>
              <a:picLocks noChangeAspect="1" noChangeArrowheads="1"/>
            </p:cNvPicPr>
            <p:nvPr/>
          </p:nvPicPr>
          <p:blipFill>
            <a:blip r:embed="rId2" cstate="print"/>
            <a:srcRect/>
            <a:stretch>
              <a:fillRect/>
            </a:stretch>
          </p:blipFill>
          <p:spPr bwMode="auto">
            <a:xfrm>
              <a:off x="228600" y="304800"/>
              <a:ext cx="3490169" cy="914400"/>
            </a:xfrm>
            <a:prstGeom prst="rect">
              <a:avLst/>
            </a:prstGeom>
            <a:noFill/>
          </p:spPr>
        </p:pic>
        <p:sp>
          <p:nvSpPr>
            <p:cNvPr id="22" name="Rectangle 21"/>
            <p:cNvSpPr/>
            <p:nvPr/>
          </p:nvSpPr>
          <p:spPr>
            <a:xfrm>
              <a:off x="0" y="1173481"/>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 Single Corner Rectangle 22"/>
            <p:cNvSpPr/>
            <p:nvPr/>
          </p:nvSpPr>
          <p:spPr>
            <a:xfrm>
              <a:off x="5029200" y="0"/>
              <a:ext cx="4114800" cy="12192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ata 23"/>
            <p:cNvSpPr/>
            <p:nvPr/>
          </p:nvSpPr>
          <p:spPr>
            <a:xfrm>
              <a:off x="3810000" y="0"/>
              <a:ext cx="5334000" cy="1219200"/>
            </a:xfrm>
            <a:prstGeom prst="flowChartInputOutp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28600" y="1295400"/>
              <a:ext cx="86106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323528" y="877647"/>
            <a:ext cx="8229600" cy="1399032"/>
          </a:xfrm>
        </p:spPr>
        <p:txBody>
          <a:bodyPr>
            <a:normAutofit/>
          </a:bodyPr>
          <a:lstStyle/>
          <a:p>
            <a:pPr lvl="0" defTabSz="457200">
              <a:defRPr/>
            </a:pPr>
            <a:r>
              <a:rPr lang="en-US" sz="4800" dirty="0" smtClean="0"/>
              <a:t>Types of Drilling Rig</a:t>
            </a:r>
            <a:endParaRPr lang="en-US" sz="4800" dirty="0"/>
          </a:p>
        </p:txBody>
      </p:sp>
      <p:graphicFrame>
        <p:nvGraphicFramePr>
          <p:cNvPr id="18" name="Content Placeholder 17"/>
          <p:cNvGraphicFramePr>
            <a:graphicFrameLocks noGrp="1"/>
          </p:cNvGraphicFramePr>
          <p:nvPr>
            <p:ph idx="1"/>
          </p:nvPr>
        </p:nvGraphicFramePr>
        <p:xfrm>
          <a:off x="457200" y="1981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658187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0" y="0"/>
            <a:ext cx="9144000" cy="6858000"/>
            <a:chOff x="0" y="0"/>
            <a:chExt cx="9144000" cy="6858000"/>
          </a:xfrm>
        </p:grpSpPr>
        <p:sp>
          <p:nvSpPr>
            <p:cNvPr id="18" name="Round Single Corner Rectangle 17"/>
            <p:cNvSpPr/>
            <p:nvPr/>
          </p:nvSpPr>
          <p:spPr>
            <a:xfrm>
              <a:off x="0" y="1219200"/>
              <a:ext cx="9144000" cy="56388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0" y="0"/>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descr="http://rigs.precisiondrilling.com/images/logo.jpg"/>
            <p:cNvPicPr>
              <a:picLocks noChangeAspect="1" noChangeArrowheads="1"/>
            </p:cNvPicPr>
            <p:nvPr/>
          </p:nvPicPr>
          <p:blipFill>
            <a:blip r:embed="rId3" cstate="print"/>
            <a:srcRect/>
            <a:stretch>
              <a:fillRect/>
            </a:stretch>
          </p:blipFill>
          <p:spPr bwMode="auto">
            <a:xfrm>
              <a:off x="228600" y="304800"/>
              <a:ext cx="3490169" cy="914400"/>
            </a:xfrm>
            <a:prstGeom prst="rect">
              <a:avLst/>
            </a:prstGeom>
            <a:noFill/>
          </p:spPr>
        </p:pic>
        <p:sp>
          <p:nvSpPr>
            <p:cNvPr id="21" name="Rectangle 20"/>
            <p:cNvSpPr/>
            <p:nvPr/>
          </p:nvSpPr>
          <p:spPr>
            <a:xfrm>
              <a:off x="0" y="1173481"/>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Single Corner Rectangle 21"/>
            <p:cNvSpPr/>
            <p:nvPr/>
          </p:nvSpPr>
          <p:spPr>
            <a:xfrm>
              <a:off x="5029200" y="0"/>
              <a:ext cx="4114800" cy="12192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ata 22"/>
            <p:cNvSpPr/>
            <p:nvPr/>
          </p:nvSpPr>
          <p:spPr>
            <a:xfrm>
              <a:off x="3810000" y="0"/>
              <a:ext cx="5334000" cy="1219200"/>
            </a:xfrm>
            <a:prstGeom prst="flowChartInputOutp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28600" y="1295400"/>
              <a:ext cx="86106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323528" y="877647"/>
            <a:ext cx="8229600" cy="1399032"/>
          </a:xfrm>
        </p:spPr>
        <p:txBody>
          <a:bodyPr>
            <a:normAutofit/>
          </a:bodyPr>
          <a:lstStyle/>
          <a:p>
            <a:pPr lvl="0" defTabSz="457200">
              <a:defRPr/>
            </a:pPr>
            <a:r>
              <a:rPr lang="en-US" sz="4800" dirty="0" smtClean="0"/>
              <a:t>Rig Composition and Location</a:t>
            </a:r>
            <a:endParaRPr lang="en-US" sz="4800" dirty="0"/>
          </a:p>
        </p:txBody>
      </p:sp>
      <p:pic>
        <p:nvPicPr>
          <p:cNvPr id="13314" name="Picture 2"/>
          <p:cNvPicPr>
            <a:picLocks noGrp="1" noChangeAspect="1" noChangeArrowheads="1"/>
          </p:cNvPicPr>
          <p:nvPr>
            <p:ph idx="1"/>
          </p:nvPr>
        </p:nvPicPr>
        <p:blipFill>
          <a:blip r:embed="rId4" cstate="print"/>
          <a:srcRect/>
          <a:stretch>
            <a:fillRect/>
          </a:stretch>
        </p:blipFill>
        <p:spPr bwMode="auto">
          <a:xfrm>
            <a:off x="304800" y="2537577"/>
            <a:ext cx="8458200" cy="2953845"/>
          </a:xfrm>
          <a:prstGeom prst="rect">
            <a:avLst/>
          </a:prstGeom>
          <a:noFill/>
          <a:ln w="9525">
            <a:noFill/>
            <a:miter lim="800000"/>
            <a:headEnd/>
            <a:tailEnd/>
          </a:ln>
        </p:spPr>
      </p:pic>
    </p:spTree>
    <p:extLst>
      <p:ext uri="{BB962C8B-B14F-4D97-AF65-F5344CB8AC3E}">
        <p14:creationId xmlns:p14="http://schemas.microsoft.com/office/powerpoint/2010/main" val="29107002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7" name="Rectangle 16"/>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14221" y="1295400"/>
            <a:ext cx="3770479" cy="5139869"/>
          </a:xfrm>
          <a:prstGeom prst="rect">
            <a:avLst/>
          </a:prstGeom>
        </p:spPr>
        <p:txBody>
          <a:bodyPr wrap="square">
            <a:spAutoFit/>
          </a:bodyPr>
          <a:lstStyle/>
          <a:p>
            <a:r>
              <a:rPr lang="en-US" sz="4000" dirty="0" err="1" smtClean="0"/>
              <a:t>Jackups</a:t>
            </a:r>
            <a:endParaRPr lang="en-US" sz="4000" dirty="0" smtClean="0"/>
          </a:p>
          <a:p>
            <a:pPr marL="457200" indent="-457200">
              <a:buFont typeface="Arial" pitchFamily="34" charset="0"/>
              <a:buChar char="•"/>
            </a:pPr>
            <a:endParaRPr lang="en-US" sz="3200" dirty="0" smtClean="0"/>
          </a:p>
          <a:p>
            <a:pPr marL="457200" indent="-457200">
              <a:buFont typeface="Arial" pitchFamily="34" charset="0"/>
              <a:buChar char="•"/>
            </a:pPr>
            <a:r>
              <a:rPr lang="en-US" sz="3200" dirty="0" smtClean="0"/>
              <a:t>Towed to drill sites</a:t>
            </a:r>
          </a:p>
          <a:p>
            <a:pPr marL="457200" indent="-457200">
              <a:buFont typeface="Arial" pitchFamily="34" charset="0"/>
              <a:buChar char="•"/>
            </a:pPr>
            <a:endParaRPr lang="en-US" sz="3200" dirty="0"/>
          </a:p>
          <a:p>
            <a:pPr marL="457200" indent="-457200">
              <a:buFont typeface="Arial" pitchFamily="34" charset="0"/>
              <a:buChar char="•"/>
            </a:pPr>
            <a:r>
              <a:rPr lang="en-US" sz="3200" dirty="0" smtClean="0"/>
              <a:t>“Jacked” above water surface</a:t>
            </a:r>
          </a:p>
          <a:p>
            <a:pPr marL="457200" indent="-457200">
              <a:buFont typeface="Arial" pitchFamily="34" charset="0"/>
              <a:buChar char="•"/>
            </a:pPr>
            <a:endParaRPr lang="en-US" sz="3200" dirty="0"/>
          </a:p>
          <a:p>
            <a:pPr marL="457200" indent="-457200">
              <a:buFont typeface="Arial" pitchFamily="34" charset="0"/>
              <a:buChar char="•"/>
            </a:pPr>
            <a:r>
              <a:rPr lang="en-US" sz="3200" dirty="0" smtClean="0"/>
              <a:t>Most popular mobile platform</a:t>
            </a:r>
            <a:endParaRPr lang="en-US" sz="3200" dirty="0"/>
          </a:p>
          <a:p>
            <a:endParaRPr lang="en-US" sz="3200" dirty="0"/>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1219200"/>
            <a:ext cx="4495800" cy="5410200"/>
          </a:xfrm>
          <a:prstGeom prst="rect">
            <a:avLst/>
          </a:prstGeom>
        </p:spPr>
      </p:pic>
    </p:spTree>
    <p:extLst>
      <p:ext uri="{BB962C8B-B14F-4D97-AF65-F5344CB8AC3E}">
        <p14:creationId xmlns:p14="http://schemas.microsoft.com/office/powerpoint/2010/main" val="89910739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0" y="0"/>
            <a:ext cx="9144000" cy="6858000"/>
            <a:chOff x="0" y="0"/>
            <a:chExt cx="9144000" cy="6858000"/>
          </a:xfrm>
        </p:grpSpPr>
        <p:sp>
          <p:nvSpPr>
            <p:cNvPr id="18" name="Round Single Corner Rectangle 17"/>
            <p:cNvSpPr/>
            <p:nvPr/>
          </p:nvSpPr>
          <p:spPr>
            <a:xfrm>
              <a:off x="0" y="1219200"/>
              <a:ext cx="9144000" cy="56388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0" y="0"/>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descr="http://rigs.precisiondrilling.com/images/logo.jpg"/>
            <p:cNvPicPr>
              <a:picLocks noChangeAspect="1" noChangeArrowheads="1"/>
            </p:cNvPicPr>
            <p:nvPr/>
          </p:nvPicPr>
          <p:blipFill>
            <a:blip r:embed="rId2" cstate="print"/>
            <a:srcRect/>
            <a:stretch>
              <a:fillRect/>
            </a:stretch>
          </p:blipFill>
          <p:spPr bwMode="auto">
            <a:xfrm>
              <a:off x="228600" y="304800"/>
              <a:ext cx="3490169" cy="914400"/>
            </a:xfrm>
            <a:prstGeom prst="rect">
              <a:avLst/>
            </a:prstGeom>
            <a:noFill/>
          </p:spPr>
        </p:pic>
        <p:sp>
          <p:nvSpPr>
            <p:cNvPr id="21" name="Rectangle 20"/>
            <p:cNvSpPr/>
            <p:nvPr/>
          </p:nvSpPr>
          <p:spPr>
            <a:xfrm>
              <a:off x="0" y="1173481"/>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Single Corner Rectangle 21"/>
            <p:cNvSpPr/>
            <p:nvPr/>
          </p:nvSpPr>
          <p:spPr>
            <a:xfrm>
              <a:off x="5029200" y="0"/>
              <a:ext cx="4114800" cy="12192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ata 22"/>
            <p:cNvSpPr/>
            <p:nvPr/>
          </p:nvSpPr>
          <p:spPr>
            <a:xfrm>
              <a:off x="3810000" y="0"/>
              <a:ext cx="5334000" cy="1219200"/>
            </a:xfrm>
            <a:prstGeom prst="flowChartInputOutp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28600" y="1295400"/>
              <a:ext cx="86106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323528" y="877647"/>
            <a:ext cx="8229600" cy="1399032"/>
          </a:xfrm>
        </p:spPr>
        <p:txBody>
          <a:bodyPr>
            <a:normAutofit/>
          </a:bodyPr>
          <a:lstStyle/>
          <a:p>
            <a:pPr lvl="0" defTabSz="457200">
              <a:defRPr/>
            </a:pPr>
            <a:r>
              <a:rPr lang="en-US" sz="4800" dirty="0" smtClean="0"/>
              <a:t>Horizontal Drilling Growth</a:t>
            </a:r>
            <a:endParaRPr lang="en-US" sz="4800" dirty="0"/>
          </a:p>
        </p:txBody>
      </p:sp>
      <p:pic>
        <p:nvPicPr>
          <p:cNvPr id="12290" name="Picture 2"/>
          <p:cNvPicPr>
            <a:picLocks noGrp="1" noChangeAspect="1" noChangeArrowheads="1"/>
          </p:cNvPicPr>
          <p:nvPr>
            <p:ph idx="1"/>
          </p:nvPr>
        </p:nvPicPr>
        <p:blipFill>
          <a:blip r:embed="rId3" cstate="print"/>
          <a:srcRect/>
          <a:stretch>
            <a:fillRect/>
          </a:stretch>
        </p:blipFill>
        <p:spPr bwMode="auto">
          <a:xfrm>
            <a:off x="304800" y="2438399"/>
            <a:ext cx="8534400" cy="3302493"/>
          </a:xfrm>
          <a:prstGeom prst="rect">
            <a:avLst/>
          </a:prstGeom>
          <a:noFill/>
          <a:ln w="9525">
            <a:noFill/>
            <a:miter lim="800000"/>
            <a:headEnd/>
            <a:tailEnd/>
          </a:ln>
        </p:spPr>
      </p:pic>
    </p:spTree>
    <p:extLst>
      <p:ext uri="{BB962C8B-B14F-4D97-AF65-F5344CB8AC3E}">
        <p14:creationId xmlns:p14="http://schemas.microsoft.com/office/powerpoint/2010/main" val="282418555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0" y="0"/>
            <a:ext cx="9144000" cy="6858000"/>
            <a:chOff x="0" y="0"/>
            <a:chExt cx="9144000" cy="6858000"/>
          </a:xfrm>
        </p:grpSpPr>
        <p:sp>
          <p:nvSpPr>
            <p:cNvPr id="19" name="Round Single Corner Rectangle 18"/>
            <p:cNvSpPr/>
            <p:nvPr/>
          </p:nvSpPr>
          <p:spPr>
            <a:xfrm>
              <a:off x="0" y="1219200"/>
              <a:ext cx="9144000" cy="56388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0"/>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http://rigs.precisiondrilling.com/images/logo.jpg"/>
            <p:cNvPicPr>
              <a:picLocks noChangeAspect="1" noChangeArrowheads="1"/>
            </p:cNvPicPr>
            <p:nvPr/>
          </p:nvPicPr>
          <p:blipFill>
            <a:blip r:embed="rId2" cstate="print"/>
            <a:srcRect/>
            <a:stretch>
              <a:fillRect/>
            </a:stretch>
          </p:blipFill>
          <p:spPr bwMode="auto">
            <a:xfrm>
              <a:off x="228600" y="304800"/>
              <a:ext cx="3490169" cy="914400"/>
            </a:xfrm>
            <a:prstGeom prst="rect">
              <a:avLst/>
            </a:prstGeom>
            <a:noFill/>
          </p:spPr>
        </p:pic>
        <p:sp>
          <p:nvSpPr>
            <p:cNvPr id="22" name="Rectangle 21"/>
            <p:cNvSpPr/>
            <p:nvPr/>
          </p:nvSpPr>
          <p:spPr>
            <a:xfrm>
              <a:off x="0" y="1173481"/>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 Single Corner Rectangle 22"/>
            <p:cNvSpPr/>
            <p:nvPr/>
          </p:nvSpPr>
          <p:spPr>
            <a:xfrm>
              <a:off x="5029200" y="0"/>
              <a:ext cx="4114800" cy="12192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ata 23"/>
            <p:cNvSpPr/>
            <p:nvPr/>
          </p:nvSpPr>
          <p:spPr>
            <a:xfrm>
              <a:off x="3810000" y="0"/>
              <a:ext cx="5334000" cy="1219200"/>
            </a:xfrm>
            <a:prstGeom prst="flowChartInputOutp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28600" y="1295400"/>
              <a:ext cx="86106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323528" y="877647"/>
            <a:ext cx="8229600" cy="1399032"/>
          </a:xfrm>
        </p:spPr>
        <p:txBody>
          <a:bodyPr>
            <a:normAutofit/>
          </a:bodyPr>
          <a:lstStyle/>
          <a:p>
            <a:pPr lvl="0" defTabSz="457200">
              <a:defRPr/>
            </a:pPr>
            <a:r>
              <a:rPr lang="en-US" sz="4800" dirty="0" smtClean="0"/>
              <a:t>Drilling Activity</a:t>
            </a:r>
            <a:endParaRPr lang="en-US" sz="4800" dirty="0"/>
          </a:p>
        </p:txBody>
      </p:sp>
      <p:pic>
        <p:nvPicPr>
          <p:cNvPr id="3074" name="Picture 2"/>
          <p:cNvPicPr>
            <a:picLocks noChangeAspect="1" noChangeArrowheads="1"/>
          </p:cNvPicPr>
          <p:nvPr/>
        </p:nvPicPr>
        <p:blipFill>
          <a:blip r:embed="rId3" cstate="print"/>
          <a:srcRect/>
          <a:stretch>
            <a:fillRect/>
          </a:stretch>
        </p:blipFill>
        <p:spPr bwMode="auto">
          <a:xfrm>
            <a:off x="1524000" y="1981200"/>
            <a:ext cx="5943600" cy="4608145"/>
          </a:xfrm>
          <a:prstGeom prst="rect">
            <a:avLst/>
          </a:prstGeom>
          <a:noFill/>
          <a:ln w="9525">
            <a:noFill/>
            <a:miter lim="800000"/>
            <a:headEnd/>
            <a:tailEnd/>
          </a:ln>
        </p:spPr>
      </p:pic>
    </p:spTree>
    <p:extLst>
      <p:ext uri="{BB962C8B-B14F-4D97-AF65-F5344CB8AC3E}">
        <p14:creationId xmlns:p14="http://schemas.microsoft.com/office/powerpoint/2010/main" val="242198772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0" y="0"/>
            <a:ext cx="9144000" cy="6858000"/>
            <a:chOff x="0" y="0"/>
            <a:chExt cx="9144000" cy="6858000"/>
          </a:xfrm>
        </p:grpSpPr>
        <p:sp>
          <p:nvSpPr>
            <p:cNvPr id="18" name="Round Single Corner Rectangle 17"/>
            <p:cNvSpPr/>
            <p:nvPr/>
          </p:nvSpPr>
          <p:spPr>
            <a:xfrm>
              <a:off x="0" y="1219200"/>
              <a:ext cx="9144000" cy="56388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0" y="0"/>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descr="http://rigs.precisiondrilling.com/images/logo.jpg"/>
            <p:cNvPicPr>
              <a:picLocks noChangeAspect="1" noChangeArrowheads="1"/>
            </p:cNvPicPr>
            <p:nvPr/>
          </p:nvPicPr>
          <p:blipFill>
            <a:blip r:embed="rId3" cstate="print"/>
            <a:srcRect/>
            <a:stretch>
              <a:fillRect/>
            </a:stretch>
          </p:blipFill>
          <p:spPr bwMode="auto">
            <a:xfrm>
              <a:off x="228600" y="304800"/>
              <a:ext cx="3490169" cy="914400"/>
            </a:xfrm>
            <a:prstGeom prst="rect">
              <a:avLst/>
            </a:prstGeom>
            <a:noFill/>
          </p:spPr>
        </p:pic>
        <p:sp>
          <p:nvSpPr>
            <p:cNvPr id="21" name="Rectangle 20"/>
            <p:cNvSpPr/>
            <p:nvPr/>
          </p:nvSpPr>
          <p:spPr>
            <a:xfrm>
              <a:off x="0" y="1173481"/>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Single Corner Rectangle 21"/>
            <p:cNvSpPr/>
            <p:nvPr/>
          </p:nvSpPr>
          <p:spPr>
            <a:xfrm>
              <a:off x="5029200" y="0"/>
              <a:ext cx="4114800" cy="12192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ata 22"/>
            <p:cNvSpPr/>
            <p:nvPr/>
          </p:nvSpPr>
          <p:spPr>
            <a:xfrm>
              <a:off x="3810000" y="0"/>
              <a:ext cx="5334000" cy="1219200"/>
            </a:xfrm>
            <a:prstGeom prst="flowChartInputOutp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28600" y="1295400"/>
              <a:ext cx="86106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323528" y="838200"/>
            <a:ext cx="8229600" cy="1399032"/>
          </a:xfrm>
        </p:spPr>
        <p:txBody>
          <a:bodyPr>
            <a:normAutofit/>
          </a:bodyPr>
          <a:lstStyle/>
          <a:p>
            <a:pPr lvl="0" defTabSz="457200">
              <a:defRPr/>
            </a:pPr>
            <a:r>
              <a:rPr lang="en-US" sz="4800" dirty="0" smtClean="0"/>
              <a:t>Rig Utilization Days</a:t>
            </a:r>
            <a:endParaRPr lang="en-US" sz="4800" dirty="0"/>
          </a:p>
        </p:txBody>
      </p:sp>
      <p:pic>
        <p:nvPicPr>
          <p:cNvPr id="14338" name="Picture 2"/>
          <p:cNvPicPr>
            <a:picLocks noGrp="1" noChangeAspect="1" noChangeArrowheads="1"/>
          </p:cNvPicPr>
          <p:nvPr>
            <p:ph idx="1"/>
          </p:nvPr>
        </p:nvPicPr>
        <p:blipFill>
          <a:blip r:embed="rId4" cstate="print"/>
          <a:srcRect/>
          <a:stretch>
            <a:fillRect/>
          </a:stretch>
        </p:blipFill>
        <p:spPr bwMode="auto">
          <a:xfrm>
            <a:off x="278984" y="2667000"/>
            <a:ext cx="8484016" cy="1905000"/>
          </a:xfrm>
          <a:prstGeom prst="rect">
            <a:avLst/>
          </a:prstGeom>
          <a:noFill/>
          <a:ln w="9525">
            <a:noFill/>
            <a:miter lim="800000"/>
            <a:headEnd/>
            <a:tailEnd/>
          </a:ln>
        </p:spPr>
      </p:pic>
    </p:spTree>
    <p:extLst>
      <p:ext uri="{BB962C8B-B14F-4D97-AF65-F5344CB8AC3E}">
        <p14:creationId xmlns:p14="http://schemas.microsoft.com/office/powerpoint/2010/main" val="121051705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0" y="0"/>
            <a:ext cx="9144000" cy="6858000"/>
            <a:chOff x="0" y="0"/>
            <a:chExt cx="9144000" cy="6858000"/>
          </a:xfrm>
        </p:grpSpPr>
        <p:sp>
          <p:nvSpPr>
            <p:cNvPr id="18" name="Round Single Corner Rectangle 17"/>
            <p:cNvSpPr/>
            <p:nvPr/>
          </p:nvSpPr>
          <p:spPr>
            <a:xfrm>
              <a:off x="0" y="1219200"/>
              <a:ext cx="9144000" cy="56388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0" y="0"/>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descr="http://rigs.precisiondrilling.com/images/logo.jpg"/>
            <p:cNvPicPr>
              <a:picLocks noChangeAspect="1" noChangeArrowheads="1"/>
            </p:cNvPicPr>
            <p:nvPr/>
          </p:nvPicPr>
          <p:blipFill>
            <a:blip r:embed="rId3" cstate="print"/>
            <a:srcRect/>
            <a:stretch>
              <a:fillRect/>
            </a:stretch>
          </p:blipFill>
          <p:spPr bwMode="auto">
            <a:xfrm>
              <a:off x="228600" y="304800"/>
              <a:ext cx="3490169" cy="914400"/>
            </a:xfrm>
            <a:prstGeom prst="rect">
              <a:avLst/>
            </a:prstGeom>
            <a:noFill/>
          </p:spPr>
        </p:pic>
        <p:sp>
          <p:nvSpPr>
            <p:cNvPr id="21" name="Rectangle 20"/>
            <p:cNvSpPr/>
            <p:nvPr/>
          </p:nvSpPr>
          <p:spPr>
            <a:xfrm>
              <a:off x="0" y="1173481"/>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Single Corner Rectangle 21"/>
            <p:cNvSpPr/>
            <p:nvPr/>
          </p:nvSpPr>
          <p:spPr>
            <a:xfrm>
              <a:off x="5029200" y="0"/>
              <a:ext cx="4114800" cy="12192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ata 22"/>
            <p:cNvSpPr/>
            <p:nvPr/>
          </p:nvSpPr>
          <p:spPr>
            <a:xfrm>
              <a:off x="3810000" y="0"/>
              <a:ext cx="5334000" cy="1219200"/>
            </a:xfrm>
            <a:prstGeom prst="flowChartInputOutp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28600" y="1295400"/>
              <a:ext cx="86106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323528" y="838200"/>
            <a:ext cx="8229600" cy="1399032"/>
          </a:xfrm>
        </p:spPr>
        <p:txBody>
          <a:bodyPr>
            <a:normAutofit/>
          </a:bodyPr>
          <a:lstStyle/>
          <a:p>
            <a:pPr lvl="0" defTabSz="457200">
              <a:defRPr/>
            </a:pPr>
            <a:r>
              <a:rPr lang="en-US" sz="4800" dirty="0" smtClean="0"/>
              <a:t>Average Rigs in Q3</a:t>
            </a:r>
            <a:endParaRPr lang="en-US" sz="4800" dirty="0"/>
          </a:p>
        </p:txBody>
      </p:sp>
      <p:sp>
        <p:nvSpPr>
          <p:cNvPr id="12" name="Content Placeholder 11"/>
          <p:cNvSpPr>
            <a:spLocks noGrp="1"/>
          </p:cNvSpPr>
          <p:nvPr>
            <p:ph idx="1"/>
          </p:nvPr>
        </p:nvSpPr>
        <p:spPr>
          <a:xfrm>
            <a:off x="457200" y="1828800"/>
            <a:ext cx="8229600" cy="4525963"/>
          </a:xfrm>
        </p:spPr>
        <p:txBody>
          <a:bodyPr>
            <a:normAutofit fontScale="92500" lnSpcReduction="10000"/>
          </a:bodyPr>
          <a:lstStyle/>
          <a:p>
            <a:r>
              <a:rPr lang="en-CA" dirty="0" smtClean="0"/>
              <a:t>Has average of 119 rigs committed under term contracts for Q4 2012</a:t>
            </a:r>
          </a:p>
          <a:p>
            <a:r>
              <a:rPr lang="en-CA" dirty="0" smtClean="0"/>
              <a:t>Average of 100 rigs contracted for Q1 2013</a:t>
            </a:r>
          </a:p>
          <a:p>
            <a:r>
              <a:rPr lang="en-CA" dirty="0" smtClean="0"/>
              <a:t>Average of 91 for Q2 in 2013</a:t>
            </a:r>
          </a:p>
          <a:p>
            <a:endParaRPr lang="en-CA" dirty="0" smtClean="0"/>
          </a:p>
          <a:p>
            <a:r>
              <a:rPr lang="en-CA" dirty="0" smtClean="0"/>
              <a:t>In Canada, term contracted rigs normal generate 250 utilization days per rig</a:t>
            </a:r>
          </a:p>
          <a:p>
            <a:r>
              <a:rPr lang="en-CA" dirty="0" smtClean="0"/>
              <a:t>In US and International 365 utilization days per rig</a:t>
            </a:r>
            <a:endParaRPr lang="en-CA" dirty="0"/>
          </a:p>
        </p:txBody>
      </p:sp>
    </p:spTree>
    <p:extLst>
      <p:ext uri="{BB962C8B-B14F-4D97-AF65-F5344CB8AC3E}">
        <p14:creationId xmlns:p14="http://schemas.microsoft.com/office/powerpoint/2010/main" val="121051705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0" y="0"/>
            <a:ext cx="9144000" cy="6858000"/>
            <a:chOff x="0" y="0"/>
            <a:chExt cx="9144000" cy="6858000"/>
          </a:xfrm>
        </p:grpSpPr>
        <p:sp>
          <p:nvSpPr>
            <p:cNvPr id="18" name="Round Single Corner Rectangle 17"/>
            <p:cNvSpPr/>
            <p:nvPr/>
          </p:nvSpPr>
          <p:spPr>
            <a:xfrm>
              <a:off x="0" y="1219200"/>
              <a:ext cx="9144000" cy="56388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0" y="0"/>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descr="http://rigs.precisiondrilling.com/images/logo.jpg"/>
            <p:cNvPicPr>
              <a:picLocks noChangeAspect="1" noChangeArrowheads="1"/>
            </p:cNvPicPr>
            <p:nvPr/>
          </p:nvPicPr>
          <p:blipFill>
            <a:blip r:embed="rId3" cstate="print"/>
            <a:srcRect/>
            <a:stretch>
              <a:fillRect/>
            </a:stretch>
          </p:blipFill>
          <p:spPr bwMode="auto">
            <a:xfrm>
              <a:off x="228600" y="304800"/>
              <a:ext cx="3490169" cy="914400"/>
            </a:xfrm>
            <a:prstGeom prst="rect">
              <a:avLst/>
            </a:prstGeom>
            <a:noFill/>
          </p:spPr>
        </p:pic>
        <p:sp>
          <p:nvSpPr>
            <p:cNvPr id="21" name="Rectangle 20"/>
            <p:cNvSpPr/>
            <p:nvPr/>
          </p:nvSpPr>
          <p:spPr>
            <a:xfrm>
              <a:off x="0" y="1173481"/>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Single Corner Rectangle 21"/>
            <p:cNvSpPr/>
            <p:nvPr/>
          </p:nvSpPr>
          <p:spPr>
            <a:xfrm>
              <a:off x="5029200" y="0"/>
              <a:ext cx="4114800" cy="12192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ata 22"/>
            <p:cNvSpPr/>
            <p:nvPr/>
          </p:nvSpPr>
          <p:spPr>
            <a:xfrm>
              <a:off x="3810000" y="0"/>
              <a:ext cx="5334000" cy="1219200"/>
            </a:xfrm>
            <a:prstGeom prst="flowChartInputOutp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28600" y="1295400"/>
              <a:ext cx="86106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323528" y="838200"/>
            <a:ext cx="8229600" cy="1399032"/>
          </a:xfrm>
        </p:spPr>
        <p:txBody>
          <a:bodyPr>
            <a:normAutofit/>
          </a:bodyPr>
          <a:lstStyle/>
          <a:p>
            <a:pPr lvl="0" defTabSz="457200">
              <a:defRPr/>
            </a:pPr>
            <a:r>
              <a:rPr lang="en-US" sz="4800" dirty="0" smtClean="0"/>
              <a:t>Rigs in Play – Canada</a:t>
            </a:r>
            <a:endParaRPr lang="en-US" sz="4800" dirty="0"/>
          </a:p>
        </p:txBody>
      </p:sp>
      <p:pic>
        <p:nvPicPr>
          <p:cNvPr id="17410" name="Picture 2"/>
          <p:cNvPicPr>
            <a:picLocks noGrp="1" noChangeAspect="1" noChangeArrowheads="1"/>
          </p:cNvPicPr>
          <p:nvPr>
            <p:ph idx="1"/>
          </p:nvPr>
        </p:nvPicPr>
        <p:blipFill>
          <a:blip r:embed="rId4" cstate="print"/>
          <a:srcRect/>
          <a:stretch>
            <a:fillRect/>
          </a:stretch>
        </p:blipFill>
        <p:spPr bwMode="auto">
          <a:xfrm>
            <a:off x="1371600" y="2004060"/>
            <a:ext cx="6248400" cy="4587082"/>
          </a:xfrm>
          <a:prstGeom prst="rect">
            <a:avLst/>
          </a:prstGeom>
          <a:noFill/>
          <a:ln w="9525">
            <a:noFill/>
            <a:miter lim="800000"/>
            <a:headEnd/>
            <a:tailEnd/>
          </a:ln>
        </p:spPr>
      </p:pic>
      <p:sp>
        <p:nvSpPr>
          <p:cNvPr id="12" name="Rectangle 11"/>
          <p:cNvSpPr/>
          <p:nvPr/>
        </p:nvSpPr>
        <p:spPr>
          <a:xfrm>
            <a:off x="1447800" y="2514600"/>
            <a:ext cx="61722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1447800" y="2895600"/>
            <a:ext cx="61722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Rectangle 29"/>
          <p:cNvSpPr/>
          <p:nvPr/>
        </p:nvSpPr>
        <p:spPr>
          <a:xfrm>
            <a:off x="1447800" y="4800600"/>
            <a:ext cx="61722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ectangle 30"/>
          <p:cNvSpPr/>
          <p:nvPr/>
        </p:nvSpPr>
        <p:spPr>
          <a:xfrm>
            <a:off x="1447800" y="5181600"/>
            <a:ext cx="61722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7525827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0" y="0"/>
            <a:ext cx="9144000" cy="6858000"/>
            <a:chOff x="0" y="0"/>
            <a:chExt cx="9144000" cy="6858000"/>
          </a:xfrm>
        </p:grpSpPr>
        <p:sp>
          <p:nvSpPr>
            <p:cNvPr id="18" name="Round Single Corner Rectangle 17"/>
            <p:cNvSpPr/>
            <p:nvPr/>
          </p:nvSpPr>
          <p:spPr>
            <a:xfrm>
              <a:off x="0" y="1219200"/>
              <a:ext cx="9144000" cy="56388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0" y="0"/>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descr="http://rigs.precisiondrilling.com/images/logo.jpg"/>
            <p:cNvPicPr>
              <a:picLocks noChangeAspect="1" noChangeArrowheads="1"/>
            </p:cNvPicPr>
            <p:nvPr/>
          </p:nvPicPr>
          <p:blipFill>
            <a:blip r:embed="rId2" cstate="print"/>
            <a:srcRect/>
            <a:stretch>
              <a:fillRect/>
            </a:stretch>
          </p:blipFill>
          <p:spPr bwMode="auto">
            <a:xfrm>
              <a:off x="228600" y="304800"/>
              <a:ext cx="3490169" cy="914400"/>
            </a:xfrm>
            <a:prstGeom prst="rect">
              <a:avLst/>
            </a:prstGeom>
            <a:noFill/>
          </p:spPr>
        </p:pic>
        <p:sp>
          <p:nvSpPr>
            <p:cNvPr id="21" name="Rectangle 20"/>
            <p:cNvSpPr/>
            <p:nvPr/>
          </p:nvSpPr>
          <p:spPr>
            <a:xfrm>
              <a:off x="0" y="1173481"/>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Single Corner Rectangle 21"/>
            <p:cNvSpPr/>
            <p:nvPr/>
          </p:nvSpPr>
          <p:spPr>
            <a:xfrm>
              <a:off x="5029200" y="0"/>
              <a:ext cx="4114800" cy="12192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ata 22"/>
            <p:cNvSpPr/>
            <p:nvPr/>
          </p:nvSpPr>
          <p:spPr>
            <a:xfrm>
              <a:off x="3810000" y="0"/>
              <a:ext cx="5334000" cy="1219200"/>
            </a:xfrm>
            <a:prstGeom prst="flowChartInputOutp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28600" y="1295400"/>
              <a:ext cx="86106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323528" y="838200"/>
            <a:ext cx="8229600" cy="1399032"/>
          </a:xfrm>
        </p:spPr>
        <p:txBody>
          <a:bodyPr>
            <a:normAutofit/>
          </a:bodyPr>
          <a:lstStyle/>
          <a:p>
            <a:pPr lvl="0" defTabSz="457200">
              <a:defRPr/>
            </a:pPr>
            <a:r>
              <a:rPr lang="en-US" sz="4800" dirty="0" smtClean="0"/>
              <a:t>Rigs in Play – USA</a:t>
            </a:r>
            <a:endParaRPr lang="en-US" sz="4800" dirty="0"/>
          </a:p>
        </p:txBody>
      </p:sp>
      <p:pic>
        <p:nvPicPr>
          <p:cNvPr id="18434" name="Picture 2"/>
          <p:cNvPicPr>
            <a:picLocks noGrp="1" noChangeAspect="1" noChangeArrowheads="1"/>
          </p:cNvPicPr>
          <p:nvPr>
            <p:ph idx="1"/>
          </p:nvPr>
        </p:nvPicPr>
        <p:blipFill>
          <a:blip r:embed="rId3" cstate="print"/>
          <a:srcRect/>
          <a:stretch>
            <a:fillRect/>
          </a:stretch>
        </p:blipFill>
        <p:spPr bwMode="auto">
          <a:xfrm>
            <a:off x="457200" y="2286000"/>
            <a:ext cx="8077200" cy="2224501"/>
          </a:xfrm>
          <a:prstGeom prst="rect">
            <a:avLst/>
          </a:prstGeom>
          <a:noFill/>
          <a:ln w="9525">
            <a:noFill/>
            <a:miter lim="800000"/>
            <a:headEnd/>
            <a:tailEnd/>
          </a:ln>
        </p:spPr>
      </p:pic>
      <p:sp>
        <p:nvSpPr>
          <p:cNvPr id="12" name="TextBox 11"/>
          <p:cNvSpPr txBox="1"/>
          <p:nvPr/>
        </p:nvSpPr>
        <p:spPr>
          <a:xfrm>
            <a:off x="5638800" y="4419600"/>
            <a:ext cx="1524000" cy="369332"/>
          </a:xfrm>
          <a:prstGeom prst="rect">
            <a:avLst/>
          </a:prstGeom>
          <a:noFill/>
        </p:spPr>
        <p:txBody>
          <a:bodyPr wrap="square" rtlCol="0">
            <a:spAutoFit/>
          </a:bodyPr>
          <a:lstStyle/>
          <a:p>
            <a:r>
              <a:rPr lang="en-CA" dirty="0" smtClean="0"/>
              <a:t>-6% Decrease</a:t>
            </a:r>
            <a:endParaRPr lang="en-CA" dirty="0"/>
          </a:p>
        </p:txBody>
      </p:sp>
      <p:cxnSp>
        <p:nvCxnSpPr>
          <p:cNvPr id="15" name="Straight Arrow Connector 14"/>
          <p:cNvCxnSpPr>
            <a:stCxn id="12" idx="0"/>
          </p:cNvCxnSpPr>
          <p:nvPr/>
        </p:nvCxnSpPr>
        <p:spPr>
          <a:xfrm flipH="1" flipV="1">
            <a:off x="5257800" y="4114800"/>
            <a:ext cx="11430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6400800" y="4114800"/>
            <a:ext cx="8382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481645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0" y="0"/>
            <a:ext cx="9144000" cy="6858000"/>
            <a:chOff x="0" y="0"/>
            <a:chExt cx="9144000" cy="6858000"/>
          </a:xfrm>
        </p:grpSpPr>
        <p:sp>
          <p:nvSpPr>
            <p:cNvPr id="18" name="Round Single Corner Rectangle 17"/>
            <p:cNvSpPr/>
            <p:nvPr/>
          </p:nvSpPr>
          <p:spPr>
            <a:xfrm>
              <a:off x="0" y="1219200"/>
              <a:ext cx="9144000" cy="56388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0" y="0"/>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descr="http://rigs.precisiondrilling.com/images/logo.jpg"/>
            <p:cNvPicPr>
              <a:picLocks noChangeAspect="1" noChangeArrowheads="1"/>
            </p:cNvPicPr>
            <p:nvPr/>
          </p:nvPicPr>
          <p:blipFill>
            <a:blip r:embed="rId3" cstate="print"/>
            <a:srcRect/>
            <a:stretch>
              <a:fillRect/>
            </a:stretch>
          </p:blipFill>
          <p:spPr bwMode="auto">
            <a:xfrm>
              <a:off x="228600" y="304800"/>
              <a:ext cx="3490169" cy="914400"/>
            </a:xfrm>
            <a:prstGeom prst="rect">
              <a:avLst/>
            </a:prstGeom>
            <a:noFill/>
          </p:spPr>
        </p:pic>
        <p:sp>
          <p:nvSpPr>
            <p:cNvPr id="21" name="Rectangle 20"/>
            <p:cNvSpPr/>
            <p:nvPr/>
          </p:nvSpPr>
          <p:spPr>
            <a:xfrm>
              <a:off x="0" y="1173481"/>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Single Corner Rectangle 21"/>
            <p:cNvSpPr/>
            <p:nvPr/>
          </p:nvSpPr>
          <p:spPr>
            <a:xfrm>
              <a:off x="5029200" y="0"/>
              <a:ext cx="4114800" cy="12192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ata 22"/>
            <p:cNvSpPr/>
            <p:nvPr/>
          </p:nvSpPr>
          <p:spPr>
            <a:xfrm>
              <a:off x="3810000" y="0"/>
              <a:ext cx="5334000" cy="1219200"/>
            </a:xfrm>
            <a:prstGeom prst="flowChartInputOutp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28600" y="1295400"/>
              <a:ext cx="86106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323528" y="838200"/>
            <a:ext cx="8229600" cy="1399032"/>
          </a:xfrm>
        </p:spPr>
        <p:txBody>
          <a:bodyPr>
            <a:normAutofit/>
          </a:bodyPr>
          <a:lstStyle/>
          <a:p>
            <a:pPr lvl="0" defTabSz="457200">
              <a:defRPr/>
            </a:pPr>
            <a:r>
              <a:rPr lang="en-US" sz="4800" dirty="0" smtClean="0"/>
              <a:t>Unconventional Rig Locations</a:t>
            </a:r>
            <a:endParaRPr lang="en-US" sz="4800" dirty="0"/>
          </a:p>
        </p:txBody>
      </p:sp>
      <p:pic>
        <p:nvPicPr>
          <p:cNvPr id="15362" name="Picture 2"/>
          <p:cNvPicPr>
            <a:picLocks noGrp="1" noChangeAspect="1" noChangeArrowheads="1"/>
          </p:cNvPicPr>
          <p:nvPr>
            <p:ph idx="1"/>
          </p:nvPr>
        </p:nvPicPr>
        <p:blipFill>
          <a:blip r:embed="rId4" cstate="print"/>
          <a:srcRect/>
          <a:stretch>
            <a:fillRect/>
          </a:stretch>
        </p:blipFill>
        <p:spPr bwMode="auto">
          <a:xfrm>
            <a:off x="304800" y="1905000"/>
            <a:ext cx="8448801" cy="4495800"/>
          </a:xfrm>
          <a:prstGeom prst="rect">
            <a:avLst/>
          </a:prstGeom>
          <a:noFill/>
          <a:ln w="9525">
            <a:noFill/>
            <a:miter lim="800000"/>
            <a:headEnd/>
            <a:tailEnd/>
          </a:ln>
        </p:spPr>
      </p:pic>
    </p:spTree>
    <p:extLst>
      <p:ext uri="{BB962C8B-B14F-4D97-AF65-F5344CB8AC3E}">
        <p14:creationId xmlns:p14="http://schemas.microsoft.com/office/powerpoint/2010/main" val="266355700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0" y="0"/>
            <a:ext cx="9144000" cy="6858000"/>
            <a:chOff x="0" y="0"/>
            <a:chExt cx="9144000" cy="6858000"/>
          </a:xfrm>
        </p:grpSpPr>
        <p:sp>
          <p:nvSpPr>
            <p:cNvPr id="18" name="Round Single Corner Rectangle 17"/>
            <p:cNvSpPr/>
            <p:nvPr/>
          </p:nvSpPr>
          <p:spPr>
            <a:xfrm>
              <a:off x="0" y="1219200"/>
              <a:ext cx="9144000" cy="56388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0" y="0"/>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descr="http://rigs.precisiondrilling.com/images/logo.jpg"/>
            <p:cNvPicPr>
              <a:picLocks noChangeAspect="1" noChangeArrowheads="1"/>
            </p:cNvPicPr>
            <p:nvPr/>
          </p:nvPicPr>
          <p:blipFill>
            <a:blip r:embed="rId3" cstate="print"/>
            <a:srcRect/>
            <a:stretch>
              <a:fillRect/>
            </a:stretch>
          </p:blipFill>
          <p:spPr bwMode="auto">
            <a:xfrm>
              <a:off x="228600" y="304800"/>
              <a:ext cx="3490169" cy="914400"/>
            </a:xfrm>
            <a:prstGeom prst="rect">
              <a:avLst/>
            </a:prstGeom>
            <a:noFill/>
          </p:spPr>
        </p:pic>
        <p:sp>
          <p:nvSpPr>
            <p:cNvPr id="21" name="Rectangle 20"/>
            <p:cNvSpPr/>
            <p:nvPr/>
          </p:nvSpPr>
          <p:spPr>
            <a:xfrm>
              <a:off x="0" y="1173481"/>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Single Corner Rectangle 21"/>
            <p:cNvSpPr/>
            <p:nvPr/>
          </p:nvSpPr>
          <p:spPr>
            <a:xfrm>
              <a:off x="5029200" y="0"/>
              <a:ext cx="4114800" cy="12192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ata 22"/>
            <p:cNvSpPr/>
            <p:nvPr/>
          </p:nvSpPr>
          <p:spPr>
            <a:xfrm>
              <a:off x="3810000" y="0"/>
              <a:ext cx="5334000" cy="1219200"/>
            </a:xfrm>
            <a:prstGeom prst="flowChartInputOutp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28600" y="1295400"/>
              <a:ext cx="86106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323528" y="838200"/>
            <a:ext cx="8229600" cy="1399032"/>
          </a:xfrm>
        </p:spPr>
        <p:txBody>
          <a:bodyPr>
            <a:normAutofit/>
          </a:bodyPr>
          <a:lstStyle/>
          <a:p>
            <a:pPr lvl="0" defTabSz="457200">
              <a:defRPr/>
            </a:pPr>
            <a:r>
              <a:rPr lang="en-US" sz="4800" dirty="0" smtClean="0"/>
              <a:t>Service Rig Fleet</a:t>
            </a:r>
            <a:endParaRPr lang="en-US" sz="4800" dirty="0"/>
          </a:p>
        </p:txBody>
      </p:sp>
      <p:pic>
        <p:nvPicPr>
          <p:cNvPr id="16386" name="Picture 2"/>
          <p:cNvPicPr>
            <a:picLocks noGrp="1" noChangeAspect="1" noChangeArrowheads="1"/>
          </p:cNvPicPr>
          <p:nvPr>
            <p:ph idx="1"/>
          </p:nvPr>
        </p:nvPicPr>
        <p:blipFill>
          <a:blip r:embed="rId4" cstate="print"/>
          <a:srcRect/>
          <a:stretch>
            <a:fillRect/>
          </a:stretch>
        </p:blipFill>
        <p:spPr bwMode="auto">
          <a:xfrm>
            <a:off x="312964" y="2438400"/>
            <a:ext cx="8526236" cy="2971800"/>
          </a:xfrm>
          <a:prstGeom prst="rect">
            <a:avLst/>
          </a:prstGeom>
          <a:noFill/>
          <a:ln w="9525">
            <a:noFill/>
            <a:miter lim="800000"/>
            <a:headEnd/>
            <a:tailEnd/>
          </a:ln>
        </p:spPr>
      </p:pic>
    </p:spTree>
    <p:extLst>
      <p:ext uri="{BB962C8B-B14F-4D97-AF65-F5344CB8AC3E}">
        <p14:creationId xmlns:p14="http://schemas.microsoft.com/office/powerpoint/2010/main" val="88030610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0" y="0"/>
            <a:ext cx="9144000" cy="6858000"/>
            <a:chOff x="0" y="0"/>
            <a:chExt cx="9144000" cy="6858000"/>
          </a:xfrm>
        </p:grpSpPr>
        <p:sp>
          <p:nvSpPr>
            <p:cNvPr id="19" name="Round Single Corner Rectangle 18"/>
            <p:cNvSpPr/>
            <p:nvPr/>
          </p:nvSpPr>
          <p:spPr>
            <a:xfrm>
              <a:off x="0" y="1219200"/>
              <a:ext cx="9144000" cy="56388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0"/>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http://rigs.precisiondrilling.com/images/logo.jpg"/>
            <p:cNvPicPr>
              <a:picLocks noChangeAspect="1" noChangeArrowheads="1"/>
            </p:cNvPicPr>
            <p:nvPr/>
          </p:nvPicPr>
          <p:blipFill>
            <a:blip r:embed="rId3" cstate="print"/>
            <a:srcRect/>
            <a:stretch>
              <a:fillRect/>
            </a:stretch>
          </p:blipFill>
          <p:spPr bwMode="auto">
            <a:xfrm>
              <a:off x="228600" y="304800"/>
              <a:ext cx="3490169" cy="914400"/>
            </a:xfrm>
            <a:prstGeom prst="rect">
              <a:avLst/>
            </a:prstGeom>
            <a:noFill/>
          </p:spPr>
        </p:pic>
        <p:sp>
          <p:nvSpPr>
            <p:cNvPr id="22" name="Rectangle 21"/>
            <p:cNvSpPr/>
            <p:nvPr/>
          </p:nvSpPr>
          <p:spPr>
            <a:xfrm>
              <a:off x="0" y="1173481"/>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 Single Corner Rectangle 22"/>
            <p:cNvSpPr/>
            <p:nvPr/>
          </p:nvSpPr>
          <p:spPr>
            <a:xfrm>
              <a:off x="5029200" y="0"/>
              <a:ext cx="4114800" cy="12192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ata 23"/>
            <p:cNvSpPr/>
            <p:nvPr/>
          </p:nvSpPr>
          <p:spPr>
            <a:xfrm>
              <a:off x="3810000" y="0"/>
              <a:ext cx="5334000" cy="1219200"/>
            </a:xfrm>
            <a:prstGeom prst="flowChartInputOutp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28600" y="1295400"/>
              <a:ext cx="86106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323528" y="838200"/>
            <a:ext cx="8229600" cy="1399032"/>
          </a:xfrm>
        </p:spPr>
        <p:txBody>
          <a:bodyPr>
            <a:normAutofit/>
          </a:bodyPr>
          <a:lstStyle/>
          <a:p>
            <a:pPr lvl="0" defTabSz="457200">
              <a:defRPr/>
            </a:pPr>
            <a:r>
              <a:rPr lang="en-US" sz="4800" dirty="0" smtClean="0"/>
              <a:t>Service Rig Hours</a:t>
            </a:r>
            <a:endParaRPr lang="en-US" sz="4800" dirty="0"/>
          </a:p>
        </p:txBody>
      </p:sp>
      <p:pic>
        <p:nvPicPr>
          <p:cNvPr id="19458" name="Picture 2"/>
          <p:cNvPicPr>
            <a:picLocks noChangeAspect="1" noChangeArrowheads="1"/>
          </p:cNvPicPr>
          <p:nvPr/>
        </p:nvPicPr>
        <p:blipFill>
          <a:blip r:embed="rId4" cstate="print"/>
          <a:srcRect/>
          <a:stretch>
            <a:fillRect/>
          </a:stretch>
        </p:blipFill>
        <p:spPr bwMode="auto">
          <a:xfrm>
            <a:off x="304799" y="2209800"/>
            <a:ext cx="8455867" cy="2209800"/>
          </a:xfrm>
          <a:prstGeom prst="rect">
            <a:avLst/>
          </a:prstGeom>
          <a:noFill/>
          <a:ln w="9525">
            <a:noFill/>
            <a:miter lim="800000"/>
            <a:headEnd/>
            <a:tailEnd/>
          </a:ln>
        </p:spPr>
      </p:pic>
      <p:sp>
        <p:nvSpPr>
          <p:cNvPr id="12" name="Rectangle 11"/>
          <p:cNvSpPr/>
          <p:nvPr/>
        </p:nvSpPr>
        <p:spPr>
          <a:xfrm>
            <a:off x="533400" y="3276600"/>
            <a:ext cx="82296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2768796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p:nvPr/>
        </p:nvGrpSpPr>
        <p:grpSpPr>
          <a:xfrm>
            <a:off x="0" y="0"/>
            <a:ext cx="9144000" cy="6858000"/>
            <a:chOff x="0" y="0"/>
            <a:chExt cx="9144000" cy="6858000"/>
          </a:xfrm>
        </p:grpSpPr>
        <p:sp>
          <p:nvSpPr>
            <p:cNvPr id="26" name="Round Single Corner Rectangle 25"/>
            <p:cNvSpPr/>
            <p:nvPr/>
          </p:nvSpPr>
          <p:spPr>
            <a:xfrm>
              <a:off x="0" y="1219200"/>
              <a:ext cx="9144000" cy="56388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0"/>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http://rigs.precisiondrilling.com/images/logo.jpg"/>
            <p:cNvPicPr>
              <a:picLocks noChangeAspect="1" noChangeArrowheads="1"/>
            </p:cNvPicPr>
            <p:nvPr/>
          </p:nvPicPr>
          <p:blipFill>
            <a:blip r:embed="rId3" cstate="print"/>
            <a:srcRect/>
            <a:stretch>
              <a:fillRect/>
            </a:stretch>
          </p:blipFill>
          <p:spPr bwMode="auto">
            <a:xfrm>
              <a:off x="228600" y="304800"/>
              <a:ext cx="3490169" cy="914400"/>
            </a:xfrm>
            <a:prstGeom prst="rect">
              <a:avLst/>
            </a:prstGeom>
            <a:noFill/>
          </p:spPr>
        </p:pic>
        <p:sp>
          <p:nvSpPr>
            <p:cNvPr id="29" name="Rectangle 28"/>
            <p:cNvSpPr/>
            <p:nvPr/>
          </p:nvSpPr>
          <p:spPr>
            <a:xfrm>
              <a:off x="0" y="1173481"/>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 Single Corner Rectangle 29"/>
            <p:cNvSpPr/>
            <p:nvPr/>
          </p:nvSpPr>
          <p:spPr>
            <a:xfrm>
              <a:off x="5029200" y="0"/>
              <a:ext cx="4114800" cy="12192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Data 30"/>
            <p:cNvSpPr/>
            <p:nvPr/>
          </p:nvSpPr>
          <p:spPr>
            <a:xfrm>
              <a:off x="3810000" y="0"/>
              <a:ext cx="5334000" cy="1219200"/>
            </a:xfrm>
            <a:prstGeom prst="flowChartInputOutp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28600" y="1295400"/>
              <a:ext cx="86106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323528" y="838200"/>
            <a:ext cx="8229600" cy="1399032"/>
          </a:xfrm>
        </p:spPr>
        <p:txBody>
          <a:bodyPr>
            <a:normAutofit/>
          </a:bodyPr>
          <a:lstStyle/>
          <a:p>
            <a:pPr lvl="0" defTabSz="457200">
              <a:defRPr/>
            </a:pPr>
            <a:r>
              <a:rPr lang="en-US" sz="4800" dirty="0" smtClean="0"/>
              <a:t>CAPEX</a:t>
            </a:r>
            <a:endParaRPr lang="en-US" sz="4800" dirty="0"/>
          </a:p>
        </p:txBody>
      </p:sp>
      <p:pic>
        <p:nvPicPr>
          <p:cNvPr id="20482" name="Picture 2"/>
          <p:cNvPicPr>
            <a:picLocks noGrp="1" noChangeAspect="1" noChangeArrowheads="1"/>
          </p:cNvPicPr>
          <p:nvPr>
            <p:ph idx="1"/>
          </p:nvPr>
        </p:nvPicPr>
        <p:blipFill>
          <a:blip r:embed="rId4" cstate="print"/>
          <a:srcRect/>
          <a:stretch>
            <a:fillRect/>
          </a:stretch>
        </p:blipFill>
        <p:spPr bwMode="auto">
          <a:xfrm>
            <a:off x="381000" y="2057400"/>
            <a:ext cx="8308622" cy="3048000"/>
          </a:xfrm>
          <a:prstGeom prst="rect">
            <a:avLst/>
          </a:prstGeom>
          <a:noFill/>
          <a:ln w="9525">
            <a:noFill/>
            <a:miter lim="800000"/>
            <a:headEnd/>
            <a:tailEnd/>
          </a:ln>
        </p:spPr>
      </p:pic>
    </p:spTree>
    <p:extLst>
      <p:ext uri="{BB962C8B-B14F-4D97-AF65-F5344CB8AC3E}">
        <p14:creationId xmlns:p14="http://schemas.microsoft.com/office/powerpoint/2010/main" val="36738130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7" name="Rectangle 16"/>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96721" y="1325463"/>
            <a:ext cx="3770479" cy="4770537"/>
          </a:xfrm>
          <a:prstGeom prst="rect">
            <a:avLst/>
          </a:prstGeom>
        </p:spPr>
        <p:txBody>
          <a:bodyPr wrap="square">
            <a:spAutoFit/>
          </a:bodyPr>
          <a:lstStyle/>
          <a:p>
            <a:r>
              <a:rPr lang="en-US" sz="4000" dirty="0" smtClean="0"/>
              <a:t>Semi-submersible</a:t>
            </a:r>
          </a:p>
          <a:p>
            <a:pPr marL="457200" indent="-457200">
              <a:buFont typeface="Arial" pitchFamily="34" charset="0"/>
              <a:buChar char="•"/>
            </a:pPr>
            <a:endParaRPr lang="en-US" sz="3200" dirty="0" smtClean="0"/>
          </a:p>
          <a:p>
            <a:pPr marL="457200" indent="-457200">
              <a:buFont typeface="Arial" pitchFamily="34" charset="0"/>
              <a:buChar char="•"/>
            </a:pPr>
            <a:r>
              <a:rPr lang="en-US" sz="3200" dirty="0" smtClean="0"/>
              <a:t>Gains buoyancy </a:t>
            </a:r>
            <a:r>
              <a:rPr lang="en-US" sz="3200" dirty="0"/>
              <a:t>from ballasted, watertight </a:t>
            </a:r>
            <a:r>
              <a:rPr lang="en-US" sz="3200" dirty="0" smtClean="0"/>
              <a:t>pontoons</a:t>
            </a:r>
          </a:p>
          <a:p>
            <a:pPr marL="457200" indent="-457200">
              <a:buFont typeface="Arial" pitchFamily="34" charset="0"/>
              <a:buChar char="•"/>
            </a:pPr>
            <a:endParaRPr lang="en-US" sz="3200" dirty="0"/>
          </a:p>
          <a:p>
            <a:pPr marL="457200" indent="-457200">
              <a:buFont typeface="Arial" pitchFamily="34" charset="0"/>
              <a:buChar char="•"/>
            </a:pPr>
            <a:endParaRPr lang="en-US" sz="3200" dirty="0"/>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1219200"/>
            <a:ext cx="4572000" cy="5410200"/>
          </a:xfrm>
          <a:prstGeom prst="rect">
            <a:avLst/>
          </a:prstGeom>
        </p:spPr>
      </p:pic>
    </p:spTree>
    <p:extLst>
      <p:ext uri="{BB962C8B-B14F-4D97-AF65-F5344CB8AC3E}">
        <p14:creationId xmlns:p14="http://schemas.microsoft.com/office/powerpoint/2010/main" val="325821237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0" y="0"/>
            <a:ext cx="9144000" cy="6858000"/>
            <a:chOff x="0" y="0"/>
            <a:chExt cx="9144000" cy="6858000"/>
          </a:xfrm>
        </p:grpSpPr>
        <p:sp>
          <p:nvSpPr>
            <p:cNvPr id="18" name="Round Single Corner Rectangle 17"/>
            <p:cNvSpPr/>
            <p:nvPr/>
          </p:nvSpPr>
          <p:spPr>
            <a:xfrm>
              <a:off x="0" y="1219200"/>
              <a:ext cx="9144000" cy="56388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0" y="0"/>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descr="http://rigs.precisiondrilling.com/images/logo.jpg"/>
            <p:cNvPicPr>
              <a:picLocks noChangeAspect="1" noChangeArrowheads="1"/>
            </p:cNvPicPr>
            <p:nvPr/>
          </p:nvPicPr>
          <p:blipFill>
            <a:blip r:embed="rId2" cstate="print"/>
            <a:srcRect/>
            <a:stretch>
              <a:fillRect/>
            </a:stretch>
          </p:blipFill>
          <p:spPr bwMode="auto">
            <a:xfrm>
              <a:off x="228600" y="304800"/>
              <a:ext cx="3490169" cy="914400"/>
            </a:xfrm>
            <a:prstGeom prst="rect">
              <a:avLst/>
            </a:prstGeom>
            <a:noFill/>
          </p:spPr>
        </p:pic>
        <p:sp>
          <p:nvSpPr>
            <p:cNvPr id="21" name="Rectangle 20"/>
            <p:cNvSpPr/>
            <p:nvPr/>
          </p:nvSpPr>
          <p:spPr>
            <a:xfrm>
              <a:off x="0" y="1173481"/>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Single Corner Rectangle 21"/>
            <p:cNvSpPr/>
            <p:nvPr/>
          </p:nvSpPr>
          <p:spPr>
            <a:xfrm>
              <a:off x="5029200" y="0"/>
              <a:ext cx="4114800" cy="12192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ata 22"/>
            <p:cNvSpPr/>
            <p:nvPr/>
          </p:nvSpPr>
          <p:spPr>
            <a:xfrm>
              <a:off x="3810000" y="0"/>
              <a:ext cx="5334000" cy="1219200"/>
            </a:xfrm>
            <a:prstGeom prst="flowChartInputOutp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28600" y="1295400"/>
              <a:ext cx="86106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304800" y="3276600"/>
            <a:ext cx="8229600" cy="1399032"/>
          </a:xfrm>
        </p:spPr>
        <p:txBody>
          <a:bodyPr>
            <a:normAutofit/>
          </a:bodyPr>
          <a:lstStyle/>
          <a:p>
            <a:pPr lvl="0" defTabSz="457200">
              <a:defRPr/>
            </a:pPr>
            <a:r>
              <a:rPr lang="en-US" sz="4800" dirty="0" smtClean="0"/>
              <a:t>Management Team</a:t>
            </a:r>
            <a:endParaRPr lang="en-US" sz="4800" dirty="0"/>
          </a:p>
        </p:txBody>
      </p:sp>
    </p:spTree>
    <p:extLst>
      <p:ext uri="{BB962C8B-B14F-4D97-AF65-F5344CB8AC3E}">
        <p14:creationId xmlns:p14="http://schemas.microsoft.com/office/powerpoint/2010/main" val="360722587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0" y="0"/>
            <a:ext cx="9144000" cy="6858000"/>
            <a:chOff x="0" y="0"/>
            <a:chExt cx="9144000" cy="6858000"/>
          </a:xfrm>
        </p:grpSpPr>
        <p:sp>
          <p:nvSpPr>
            <p:cNvPr id="19" name="Round Single Corner Rectangle 18"/>
            <p:cNvSpPr/>
            <p:nvPr/>
          </p:nvSpPr>
          <p:spPr>
            <a:xfrm>
              <a:off x="0" y="1219200"/>
              <a:ext cx="9144000" cy="56388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0"/>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http://rigs.precisiondrilling.com/images/logo.jpg"/>
            <p:cNvPicPr>
              <a:picLocks noChangeAspect="1" noChangeArrowheads="1"/>
            </p:cNvPicPr>
            <p:nvPr/>
          </p:nvPicPr>
          <p:blipFill>
            <a:blip r:embed="rId3" cstate="print"/>
            <a:srcRect/>
            <a:stretch>
              <a:fillRect/>
            </a:stretch>
          </p:blipFill>
          <p:spPr bwMode="auto">
            <a:xfrm>
              <a:off x="228600" y="304800"/>
              <a:ext cx="3490169" cy="914400"/>
            </a:xfrm>
            <a:prstGeom prst="rect">
              <a:avLst/>
            </a:prstGeom>
            <a:noFill/>
          </p:spPr>
        </p:pic>
        <p:sp>
          <p:nvSpPr>
            <p:cNvPr id="22" name="Rectangle 21"/>
            <p:cNvSpPr/>
            <p:nvPr/>
          </p:nvSpPr>
          <p:spPr>
            <a:xfrm>
              <a:off x="0" y="1173481"/>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 Single Corner Rectangle 22"/>
            <p:cNvSpPr/>
            <p:nvPr/>
          </p:nvSpPr>
          <p:spPr>
            <a:xfrm>
              <a:off x="5029200" y="0"/>
              <a:ext cx="4114800" cy="12192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ata 23"/>
            <p:cNvSpPr/>
            <p:nvPr/>
          </p:nvSpPr>
          <p:spPr>
            <a:xfrm>
              <a:off x="3810000" y="0"/>
              <a:ext cx="5334000" cy="1219200"/>
            </a:xfrm>
            <a:prstGeom prst="flowChartInputOutp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28600" y="1295400"/>
              <a:ext cx="86106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323528" y="963168"/>
            <a:ext cx="8229600" cy="1399032"/>
          </a:xfrm>
        </p:spPr>
        <p:txBody>
          <a:bodyPr>
            <a:normAutofit/>
          </a:bodyPr>
          <a:lstStyle/>
          <a:p>
            <a:pPr lvl="0" defTabSz="457200">
              <a:defRPr/>
            </a:pPr>
            <a:r>
              <a:rPr lang="en-US" sz="4800" dirty="0" smtClean="0"/>
              <a:t>Kevin A. </a:t>
            </a:r>
            <a:r>
              <a:rPr lang="en-US" sz="4800" dirty="0" err="1" smtClean="0"/>
              <a:t>Neveu</a:t>
            </a:r>
            <a:r>
              <a:rPr lang="en-US" sz="4800" dirty="0" smtClean="0"/>
              <a:t/>
            </a:r>
            <a:br>
              <a:rPr lang="en-US" sz="4800" dirty="0" smtClean="0"/>
            </a:br>
            <a:r>
              <a:rPr lang="en-US" sz="1800" i="1" dirty="0" smtClean="0"/>
              <a:t>President &amp; Chief Executive Officer</a:t>
            </a:r>
            <a:endParaRPr lang="en-US" sz="4800" i="1" dirty="0"/>
          </a:p>
        </p:txBody>
      </p:sp>
      <p:pic>
        <p:nvPicPr>
          <p:cNvPr id="4098" name="Picture 2"/>
          <p:cNvPicPr>
            <a:picLocks noGrp="1" noChangeAspect="1" noChangeArrowheads="1"/>
          </p:cNvPicPr>
          <p:nvPr>
            <p:ph idx="1"/>
          </p:nvPr>
        </p:nvPicPr>
        <p:blipFill>
          <a:blip r:embed="rId4" cstate="print"/>
          <a:srcRect/>
          <a:stretch>
            <a:fillRect/>
          </a:stretch>
        </p:blipFill>
        <p:spPr bwMode="auto">
          <a:xfrm>
            <a:off x="6096000" y="2543414"/>
            <a:ext cx="2347051" cy="3095386"/>
          </a:xfrm>
          <a:prstGeom prst="rect">
            <a:avLst/>
          </a:prstGeom>
          <a:noFill/>
          <a:ln w="9525">
            <a:noFill/>
            <a:miter lim="800000"/>
            <a:headEnd/>
            <a:tailEnd/>
          </a:ln>
        </p:spPr>
      </p:pic>
      <p:sp>
        <p:nvSpPr>
          <p:cNvPr id="18" name="TextBox 17"/>
          <p:cNvSpPr txBox="1"/>
          <p:nvPr/>
        </p:nvSpPr>
        <p:spPr>
          <a:xfrm>
            <a:off x="609600" y="2286000"/>
            <a:ext cx="5334000" cy="3970318"/>
          </a:xfrm>
          <a:prstGeom prst="rect">
            <a:avLst/>
          </a:prstGeom>
          <a:noFill/>
        </p:spPr>
        <p:txBody>
          <a:bodyPr wrap="square" rtlCol="0">
            <a:spAutoFit/>
          </a:bodyPr>
          <a:lstStyle/>
          <a:p>
            <a:pPr>
              <a:buFont typeface="Arial" pitchFamily="34" charset="0"/>
              <a:buChar char="•"/>
            </a:pPr>
            <a:r>
              <a:rPr lang="en-CA" dirty="0" smtClean="0"/>
              <a:t>Appointed as CEO and Director of Precision in August 2007 and nominated as CEO in January 2009</a:t>
            </a:r>
          </a:p>
          <a:p>
            <a:pPr>
              <a:buFont typeface="Arial" pitchFamily="34" charset="0"/>
              <a:buChar char="•"/>
            </a:pPr>
            <a:endParaRPr lang="en-CA" dirty="0" smtClean="0"/>
          </a:p>
          <a:p>
            <a:pPr>
              <a:buFont typeface="Arial" pitchFamily="34" charset="0"/>
              <a:buChar char="•"/>
            </a:pPr>
            <a:r>
              <a:rPr lang="en-CA" dirty="0" smtClean="0"/>
              <a:t>Previously President of Rig Solutions Group of National </a:t>
            </a:r>
            <a:r>
              <a:rPr lang="en-CA" dirty="0" err="1" smtClean="0"/>
              <a:t>Oilwell</a:t>
            </a:r>
            <a:r>
              <a:rPr lang="en-CA" dirty="0" smtClean="0"/>
              <a:t> Varco</a:t>
            </a:r>
          </a:p>
          <a:p>
            <a:pPr>
              <a:buFont typeface="Arial" pitchFamily="34" charset="0"/>
              <a:buChar char="•"/>
            </a:pPr>
            <a:endParaRPr lang="en-CA" dirty="0" smtClean="0"/>
          </a:p>
          <a:p>
            <a:pPr>
              <a:buFont typeface="Arial" pitchFamily="34" charset="0"/>
              <a:buChar char="•"/>
            </a:pPr>
            <a:r>
              <a:rPr lang="en-CA" dirty="0" smtClean="0"/>
              <a:t>Serves on the board of:</a:t>
            </a:r>
          </a:p>
          <a:p>
            <a:pPr lvl="1">
              <a:buFont typeface="Arial" pitchFamily="34" charset="0"/>
              <a:buChar char="•"/>
            </a:pPr>
            <a:r>
              <a:rPr lang="en-CA" dirty="0" err="1" smtClean="0"/>
              <a:t>RigNet</a:t>
            </a:r>
            <a:r>
              <a:rPr lang="en-CA" dirty="0" smtClean="0"/>
              <a:t> Inc., Houston, Texas (Since 2004)</a:t>
            </a:r>
          </a:p>
          <a:p>
            <a:pPr lvl="1">
              <a:buFont typeface="Arial" pitchFamily="34" charset="0"/>
              <a:buChar char="•"/>
            </a:pPr>
            <a:r>
              <a:rPr lang="en-CA" dirty="0" smtClean="0"/>
              <a:t>The Heart and Stroke Foundation of Alberta (Since 2009)</a:t>
            </a:r>
          </a:p>
          <a:p>
            <a:pPr lvl="1">
              <a:buFont typeface="Arial" pitchFamily="34" charset="0"/>
              <a:buChar char="•"/>
            </a:pPr>
            <a:r>
              <a:rPr lang="en-CA" dirty="0" smtClean="0"/>
              <a:t>Member of the Board of Directors and a Member of the Executive Committee of the International Association of Drilling Contractors, Houston Texas (Since January 2010)</a:t>
            </a:r>
          </a:p>
        </p:txBody>
      </p:sp>
    </p:spTree>
    <p:extLst>
      <p:ext uri="{BB962C8B-B14F-4D97-AF65-F5344CB8AC3E}">
        <p14:creationId xmlns:p14="http://schemas.microsoft.com/office/powerpoint/2010/main" val="251336357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0" y="0"/>
            <a:ext cx="9144000" cy="6858000"/>
            <a:chOff x="0" y="0"/>
            <a:chExt cx="9144000" cy="6858000"/>
          </a:xfrm>
        </p:grpSpPr>
        <p:sp>
          <p:nvSpPr>
            <p:cNvPr id="19" name="Round Single Corner Rectangle 18"/>
            <p:cNvSpPr/>
            <p:nvPr/>
          </p:nvSpPr>
          <p:spPr>
            <a:xfrm>
              <a:off x="0" y="1219200"/>
              <a:ext cx="9144000" cy="56388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0"/>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http://rigs.precisiondrilling.com/images/logo.jpg"/>
            <p:cNvPicPr>
              <a:picLocks noChangeAspect="1" noChangeArrowheads="1"/>
            </p:cNvPicPr>
            <p:nvPr/>
          </p:nvPicPr>
          <p:blipFill>
            <a:blip r:embed="rId3" cstate="print"/>
            <a:srcRect/>
            <a:stretch>
              <a:fillRect/>
            </a:stretch>
          </p:blipFill>
          <p:spPr bwMode="auto">
            <a:xfrm>
              <a:off x="228600" y="304800"/>
              <a:ext cx="3490169" cy="914400"/>
            </a:xfrm>
            <a:prstGeom prst="rect">
              <a:avLst/>
            </a:prstGeom>
            <a:noFill/>
          </p:spPr>
        </p:pic>
        <p:sp>
          <p:nvSpPr>
            <p:cNvPr id="22" name="Rectangle 21"/>
            <p:cNvSpPr/>
            <p:nvPr/>
          </p:nvSpPr>
          <p:spPr>
            <a:xfrm>
              <a:off x="0" y="1173481"/>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 Single Corner Rectangle 22"/>
            <p:cNvSpPr/>
            <p:nvPr/>
          </p:nvSpPr>
          <p:spPr>
            <a:xfrm>
              <a:off x="5029200" y="0"/>
              <a:ext cx="4114800" cy="12192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ata 23"/>
            <p:cNvSpPr/>
            <p:nvPr/>
          </p:nvSpPr>
          <p:spPr>
            <a:xfrm>
              <a:off x="3810000" y="0"/>
              <a:ext cx="5334000" cy="1219200"/>
            </a:xfrm>
            <a:prstGeom prst="flowChartInputOutp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28600" y="1295400"/>
              <a:ext cx="86106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323528" y="1039368"/>
            <a:ext cx="8229600" cy="1399032"/>
          </a:xfrm>
        </p:spPr>
        <p:txBody>
          <a:bodyPr>
            <a:normAutofit/>
          </a:bodyPr>
          <a:lstStyle/>
          <a:p>
            <a:pPr lvl="0" defTabSz="457200">
              <a:defRPr/>
            </a:pPr>
            <a:r>
              <a:rPr lang="en-US" sz="4800" dirty="0" smtClean="0"/>
              <a:t>Rob McNally</a:t>
            </a:r>
            <a:br>
              <a:rPr lang="en-US" sz="4800" dirty="0" smtClean="0"/>
            </a:br>
            <a:r>
              <a:rPr lang="en-US" sz="1800" i="1" dirty="0" smtClean="0"/>
              <a:t>Executive Vice President and Chief Financial Officer</a:t>
            </a:r>
            <a:endParaRPr lang="en-US" sz="4800" i="1" dirty="0"/>
          </a:p>
        </p:txBody>
      </p:sp>
      <p:sp>
        <p:nvSpPr>
          <p:cNvPr id="16" name="Content Placeholder 15"/>
          <p:cNvSpPr>
            <a:spLocks noGrp="1"/>
          </p:cNvSpPr>
          <p:nvPr>
            <p:ph idx="1"/>
          </p:nvPr>
        </p:nvSpPr>
        <p:spPr>
          <a:xfrm>
            <a:off x="457200" y="2255837"/>
            <a:ext cx="5791200" cy="4525963"/>
          </a:xfrm>
        </p:spPr>
        <p:txBody>
          <a:bodyPr>
            <a:normAutofit/>
          </a:bodyPr>
          <a:lstStyle/>
          <a:p>
            <a:r>
              <a:rPr lang="en-CA" sz="1800" dirty="0" smtClean="0"/>
              <a:t>Became CFO in July 2010</a:t>
            </a:r>
          </a:p>
          <a:p>
            <a:endParaRPr lang="en-CA" sz="1800" dirty="0" smtClean="0"/>
          </a:p>
          <a:p>
            <a:r>
              <a:rPr lang="en-CA" sz="1800" dirty="0" smtClean="0"/>
              <a:t>Has over 18 years of executive management, finance, operations, mergers and acquisitions and capital markets experience in the oilfield services industry</a:t>
            </a:r>
          </a:p>
          <a:p>
            <a:endParaRPr lang="en-CA" sz="1800" dirty="0" smtClean="0"/>
          </a:p>
          <a:p>
            <a:r>
              <a:rPr lang="en-CA" sz="1800" dirty="0" smtClean="0"/>
              <a:t>Prior to joining: </a:t>
            </a:r>
          </a:p>
          <a:p>
            <a:pPr lvl="1">
              <a:buFont typeface="Arial" pitchFamily="34" charset="0"/>
              <a:buChar char="•"/>
            </a:pPr>
            <a:r>
              <a:rPr lang="en-CA" sz="1800" dirty="0" smtClean="0"/>
              <a:t>Investment Principal at </a:t>
            </a:r>
            <a:r>
              <a:rPr lang="en-CA" sz="1800" dirty="0" err="1" smtClean="0"/>
              <a:t>Kenda</a:t>
            </a:r>
            <a:r>
              <a:rPr lang="en-CA" sz="1800" dirty="0" smtClean="0"/>
              <a:t> Capital</a:t>
            </a:r>
          </a:p>
          <a:p>
            <a:pPr lvl="1">
              <a:buFont typeface="Arial" pitchFamily="34" charset="0"/>
              <a:buChar char="•"/>
            </a:pPr>
            <a:r>
              <a:rPr lang="en-CA" sz="1800" dirty="0" smtClean="0"/>
              <a:t>CEO of </a:t>
            </a:r>
            <a:r>
              <a:rPr lang="en-CA" sz="1800" dirty="0" err="1" smtClean="0"/>
              <a:t>Dalbo</a:t>
            </a:r>
            <a:r>
              <a:rPr lang="en-CA" sz="1800" dirty="0" smtClean="0"/>
              <a:t> Holdings</a:t>
            </a:r>
          </a:p>
          <a:p>
            <a:pPr lvl="1">
              <a:buFont typeface="Arial" pitchFamily="34" charset="0"/>
              <a:buChar char="•"/>
            </a:pPr>
            <a:r>
              <a:rPr lang="en-CA" sz="1800" dirty="0" smtClean="0"/>
              <a:t>Executive Vice President of Finance and Operations and a member of the board of directors for Warrior Energy Services Corporation</a:t>
            </a:r>
          </a:p>
          <a:p>
            <a:pPr lvl="1">
              <a:buFont typeface="Arial" pitchFamily="34" charset="0"/>
              <a:buChar char="•"/>
            </a:pPr>
            <a:r>
              <a:rPr lang="en-CA" sz="1800" dirty="0" smtClean="0"/>
              <a:t>Investment Banker with Simmons &amp; Company International</a:t>
            </a:r>
          </a:p>
          <a:p>
            <a:pPr lvl="1">
              <a:buFont typeface="Arial" pitchFamily="34" charset="0"/>
              <a:buChar char="•"/>
            </a:pPr>
            <a:endParaRPr lang="en-CA" sz="1800" dirty="0"/>
          </a:p>
        </p:txBody>
      </p:sp>
      <p:pic>
        <p:nvPicPr>
          <p:cNvPr id="5122" name="Picture 2"/>
          <p:cNvPicPr>
            <a:picLocks noChangeAspect="1" noChangeArrowheads="1"/>
          </p:cNvPicPr>
          <p:nvPr/>
        </p:nvPicPr>
        <p:blipFill>
          <a:blip r:embed="rId4" cstate="print"/>
          <a:srcRect/>
          <a:stretch>
            <a:fillRect/>
          </a:stretch>
        </p:blipFill>
        <p:spPr bwMode="auto">
          <a:xfrm>
            <a:off x="6246824" y="2438400"/>
            <a:ext cx="2424102" cy="3200400"/>
          </a:xfrm>
          <a:prstGeom prst="rect">
            <a:avLst/>
          </a:prstGeom>
          <a:noFill/>
          <a:ln w="9525">
            <a:noFill/>
            <a:miter lim="800000"/>
            <a:headEnd/>
            <a:tailEnd/>
          </a:ln>
        </p:spPr>
      </p:pic>
    </p:spTree>
    <p:extLst>
      <p:ext uri="{BB962C8B-B14F-4D97-AF65-F5344CB8AC3E}">
        <p14:creationId xmlns:p14="http://schemas.microsoft.com/office/powerpoint/2010/main" val="326618262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0" y="0"/>
            <a:ext cx="9144000" cy="6858000"/>
            <a:chOff x="0" y="0"/>
            <a:chExt cx="9144000" cy="6858000"/>
          </a:xfrm>
        </p:grpSpPr>
        <p:sp>
          <p:nvSpPr>
            <p:cNvPr id="18" name="Round Single Corner Rectangle 17"/>
            <p:cNvSpPr/>
            <p:nvPr/>
          </p:nvSpPr>
          <p:spPr>
            <a:xfrm>
              <a:off x="0" y="1219200"/>
              <a:ext cx="9144000" cy="56388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0" y="0"/>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descr="http://rigs.precisiondrilling.com/images/logo.jpg"/>
            <p:cNvPicPr>
              <a:picLocks noChangeAspect="1" noChangeArrowheads="1"/>
            </p:cNvPicPr>
            <p:nvPr/>
          </p:nvPicPr>
          <p:blipFill>
            <a:blip r:embed="rId2" cstate="print"/>
            <a:srcRect/>
            <a:stretch>
              <a:fillRect/>
            </a:stretch>
          </p:blipFill>
          <p:spPr bwMode="auto">
            <a:xfrm>
              <a:off x="228600" y="304800"/>
              <a:ext cx="3490169" cy="914400"/>
            </a:xfrm>
            <a:prstGeom prst="rect">
              <a:avLst/>
            </a:prstGeom>
            <a:noFill/>
          </p:spPr>
        </p:pic>
        <p:sp>
          <p:nvSpPr>
            <p:cNvPr id="21" name="Rectangle 20"/>
            <p:cNvSpPr/>
            <p:nvPr/>
          </p:nvSpPr>
          <p:spPr>
            <a:xfrm>
              <a:off x="0" y="1173481"/>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Single Corner Rectangle 21"/>
            <p:cNvSpPr/>
            <p:nvPr/>
          </p:nvSpPr>
          <p:spPr>
            <a:xfrm>
              <a:off x="5029200" y="0"/>
              <a:ext cx="4114800" cy="12192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ata 22"/>
            <p:cNvSpPr/>
            <p:nvPr/>
          </p:nvSpPr>
          <p:spPr>
            <a:xfrm>
              <a:off x="3810000" y="0"/>
              <a:ext cx="5334000" cy="1219200"/>
            </a:xfrm>
            <a:prstGeom prst="flowChartInputOutp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28600" y="1295400"/>
              <a:ext cx="86106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304800" y="3352800"/>
            <a:ext cx="8229600" cy="1399032"/>
          </a:xfrm>
        </p:spPr>
        <p:txBody>
          <a:bodyPr>
            <a:normAutofit/>
          </a:bodyPr>
          <a:lstStyle/>
          <a:p>
            <a:pPr lvl="0" defTabSz="457200">
              <a:defRPr/>
            </a:pPr>
            <a:r>
              <a:rPr lang="en-US" sz="4800" dirty="0" smtClean="0"/>
              <a:t>Financial Analysis</a:t>
            </a:r>
            <a:endParaRPr lang="en-US" sz="4800" dirty="0"/>
          </a:p>
        </p:txBody>
      </p:sp>
    </p:spTree>
    <p:extLst>
      <p:ext uri="{BB962C8B-B14F-4D97-AF65-F5344CB8AC3E}">
        <p14:creationId xmlns:p14="http://schemas.microsoft.com/office/powerpoint/2010/main" val="242958723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4" name="Title 1"/>
          <p:cNvSpPr>
            <a:spLocks noGrp="1"/>
          </p:cNvSpPr>
          <p:nvPr>
            <p:ph type="title"/>
          </p:nvPr>
        </p:nvSpPr>
        <p:spPr>
          <a:xfrm>
            <a:off x="6629400" y="457200"/>
            <a:ext cx="2514600" cy="2438400"/>
          </a:xfrm>
        </p:spPr>
        <p:txBody>
          <a:bodyPr>
            <a:normAutofit/>
          </a:bodyPr>
          <a:lstStyle/>
          <a:p>
            <a:pPr lvl="0" defTabSz="457200">
              <a:defRPr/>
            </a:pPr>
            <a:r>
              <a:rPr lang="en-US" sz="4800" dirty="0" smtClean="0"/>
              <a:t>2012 Q3 Balance Sheet</a:t>
            </a:r>
            <a:endParaRPr lang="en-US" sz="4800" dirty="0"/>
          </a:p>
        </p:txBody>
      </p:sp>
      <p:pic>
        <p:nvPicPr>
          <p:cNvPr id="6147" name="Picture 3"/>
          <p:cNvPicPr>
            <a:picLocks noChangeAspect="1" noChangeArrowheads="1"/>
          </p:cNvPicPr>
          <p:nvPr/>
        </p:nvPicPr>
        <p:blipFill>
          <a:blip r:embed="rId2" cstate="print"/>
          <a:srcRect/>
          <a:stretch>
            <a:fillRect/>
          </a:stretch>
        </p:blipFill>
        <p:spPr bwMode="auto">
          <a:xfrm>
            <a:off x="0" y="0"/>
            <a:ext cx="6705600" cy="6858000"/>
          </a:xfrm>
          <a:prstGeom prst="rect">
            <a:avLst/>
          </a:prstGeom>
          <a:noFill/>
          <a:ln w="9525">
            <a:noFill/>
            <a:miter lim="800000"/>
            <a:headEnd/>
            <a:tailEnd/>
          </a:ln>
        </p:spPr>
      </p:pic>
      <p:sp>
        <p:nvSpPr>
          <p:cNvPr id="5" name="Rectangle 4"/>
          <p:cNvSpPr/>
          <p:nvPr/>
        </p:nvSpPr>
        <p:spPr>
          <a:xfrm>
            <a:off x="228600" y="1066800"/>
            <a:ext cx="55626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228600" y="4648200"/>
            <a:ext cx="55626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152400" y="5943600"/>
            <a:ext cx="57150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61988497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4" name="Title 1"/>
          <p:cNvSpPr>
            <a:spLocks noGrp="1"/>
          </p:cNvSpPr>
          <p:nvPr>
            <p:ph type="title"/>
          </p:nvPr>
        </p:nvSpPr>
        <p:spPr>
          <a:xfrm>
            <a:off x="6096000" y="457200"/>
            <a:ext cx="3200400" cy="1295400"/>
          </a:xfrm>
        </p:spPr>
        <p:txBody>
          <a:bodyPr>
            <a:normAutofit fontScale="90000"/>
          </a:bodyPr>
          <a:lstStyle/>
          <a:p>
            <a:pPr lvl="0" defTabSz="457200">
              <a:defRPr/>
            </a:pPr>
            <a:r>
              <a:rPr lang="en-US" sz="4800" dirty="0" smtClean="0"/>
              <a:t>2011 Annual Balance Sheet</a:t>
            </a:r>
            <a:endParaRPr lang="en-US" sz="4800" dirty="0"/>
          </a:p>
        </p:txBody>
      </p:sp>
      <p:pic>
        <p:nvPicPr>
          <p:cNvPr id="7170" name="Picture 2"/>
          <p:cNvPicPr>
            <a:picLocks noChangeAspect="1" noChangeArrowheads="1"/>
          </p:cNvPicPr>
          <p:nvPr/>
        </p:nvPicPr>
        <p:blipFill>
          <a:blip r:embed="rId2" cstate="print"/>
          <a:srcRect/>
          <a:stretch>
            <a:fillRect/>
          </a:stretch>
        </p:blipFill>
        <p:spPr bwMode="auto">
          <a:xfrm>
            <a:off x="-76200" y="0"/>
            <a:ext cx="6254151" cy="6858000"/>
          </a:xfrm>
          <a:prstGeom prst="rect">
            <a:avLst/>
          </a:prstGeom>
          <a:noFill/>
          <a:ln w="9525">
            <a:noFill/>
            <a:miter lim="800000"/>
            <a:headEnd/>
            <a:tailEnd/>
          </a:ln>
        </p:spPr>
      </p:pic>
    </p:spTree>
    <p:extLst>
      <p:ext uri="{BB962C8B-B14F-4D97-AF65-F5344CB8AC3E}">
        <p14:creationId xmlns:p14="http://schemas.microsoft.com/office/powerpoint/2010/main" val="102681772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4" name="Title 1"/>
          <p:cNvSpPr>
            <a:spLocks noGrp="1"/>
          </p:cNvSpPr>
          <p:nvPr>
            <p:ph type="title"/>
          </p:nvPr>
        </p:nvSpPr>
        <p:spPr>
          <a:xfrm>
            <a:off x="457200" y="-7257"/>
            <a:ext cx="8077200" cy="1295400"/>
          </a:xfrm>
        </p:spPr>
        <p:txBody>
          <a:bodyPr>
            <a:normAutofit/>
          </a:bodyPr>
          <a:lstStyle/>
          <a:p>
            <a:pPr lvl="0" defTabSz="457200">
              <a:defRPr/>
            </a:pPr>
            <a:r>
              <a:rPr lang="en-US" sz="4800" dirty="0" smtClean="0"/>
              <a:t>2011 Annual Income Statement</a:t>
            </a:r>
            <a:endParaRPr lang="en-US" sz="4800" dirty="0"/>
          </a:p>
        </p:txBody>
      </p:sp>
      <p:pic>
        <p:nvPicPr>
          <p:cNvPr id="9218" name="Picture 2"/>
          <p:cNvPicPr>
            <a:picLocks noChangeAspect="1" noChangeArrowheads="1"/>
          </p:cNvPicPr>
          <p:nvPr/>
        </p:nvPicPr>
        <p:blipFill>
          <a:blip r:embed="rId2" cstate="print"/>
          <a:srcRect/>
          <a:stretch>
            <a:fillRect/>
          </a:stretch>
        </p:blipFill>
        <p:spPr bwMode="auto">
          <a:xfrm>
            <a:off x="457200" y="990600"/>
            <a:ext cx="7924800" cy="5867400"/>
          </a:xfrm>
          <a:prstGeom prst="rect">
            <a:avLst/>
          </a:prstGeom>
          <a:noFill/>
          <a:ln w="9525">
            <a:noFill/>
            <a:miter lim="800000"/>
            <a:headEnd/>
            <a:tailEnd/>
          </a:ln>
        </p:spPr>
      </p:pic>
      <p:sp>
        <p:nvSpPr>
          <p:cNvPr id="5" name="Rectangle 4"/>
          <p:cNvSpPr/>
          <p:nvPr/>
        </p:nvSpPr>
        <p:spPr>
          <a:xfrm>
            <a:off x="381000" y="1524000"/>
            <a:ext cx="80010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381000" y="2895600"/>
            <a:ext cx="80010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457200" y="4114800"/>
            <a:ext cx="80010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7200" y="4572000"/>
            <a:ext cx="80010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8025945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4" name="Title 1"/>
          <p:cNvSpPr>
            <a:spLocks noGrp="1"/>
          </p:cNvSpPr>
          <p:nvPr>
            <p:ph type="title"/>
          </p:nvPr>
        </p:nvSpPr>
        <p:spPr>
          <a:xfrm>
            <a:off x="6096000" y="457200"/>
            <a:ext cx="3200400" cy="1295400"/>
          </a:xfrm>
        </p:spPr>
        <p:txBody>
          <a:bodyPr>
            <a:normAutofit fontScale="90000"/>
          </a:bodyPr>
          <a:lstStyle/>
          <a:p>
            <a:pPr lvl="0" defTabSz="457200">
              <a:defRPr/>
            </a:pPr>
            <a:r>
              <a:rPr lang="en-US" sz="4800" dirty="0" smtClean="0"/>
              <a:t>2012 Q3 Income Statement</a:t>
            </a:r>
            <a:endParaRPr lang="en-US" sz="4800" dirty="0"/>
          </a:p>
        </p:txBody>
      </p:sp>
      <p:pic>
        <p:nvPicPr>
          <p:cNvPr id="8194" name="Picture 2"/>
          <p:cNvPicPr>
            <a:picLocks noChangeAspect="1" noChangeArrowheads="1"/>
          </p:cNvPicPr>
          <p:nvPr/>
        </p:nvPicPr>
        <p:blipFill>
          <a:blip r:embed="rId2" cstate="print"/>
          <a:srcRect/>
          <a:stretch>
            <a:fillRect/>
          </a:stretch>
        </p:blipFill>
        <p:spPr bwMode="auto">
          <a:xfrm>
            <a:off x="0" y="533400"/>
            <a:ext cx="6524625" cy="5724525"/>
          </a:xfrm>
          <a:prstGeom prst="rect">
            <a:avLst/>
          </a:prstGeom>
          <a:noFill/>
          <a:ln w="9525">
            <a:noFill/>
            <a:miter lim="800000"/>
            <a:headEnd/>
            <a:tailEnd/>
          </a:ln>
        </p:spPr>
      </p:pic>
      <p:sp>
        <p:nvSpPr>
          <p:cNvPr id="5" name="Rectangle 4"/>
          <p:cNvSpPr/>
          <p:nvPr/>
        </p:nvSpPr>
        <p:spPr>
          <a:xfrm>
            <a:off x="0" y="1371600"/>
            <a:ext cx="64770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0" y="5334000"/>
            <a:ext cx="64770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6020822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4" name="Title 1"/>
          <p:cNvSpPr>
            <a:spLocks noGrp="1"/>
          </p:cNvSpPr>
          <p:nvPr>
            <p:ph type="title"/>
          </p:nvPr>
        </p:nvSpPr>
        <p:spPr>
          <a:xfrm>
            <a:off x="6781800" y="-152400"/>
            <a:ext cx="2438400" cy="2971800"/>
          </a:xfrm>
        </p:spPr>
        <p:txBody>
          <a:bodyPr>
            <a:normAutofit/>
          </a:bodyPr>
          <a:lstStyle/>
          <a:p>
            <a:pPr lvl="0" defTabSz="457200">
              <a:defRPr/>
            </a:pPr>
            <a:r>
              <a:rPr lang="en-US" sz="4000" dirty="0" smtClean="0"/>
              <a:t>2011 Annual Cash Flow Statement</a:t>
            </a:r>
            <a:endParaRPr lang="en-US" sz="4000" dirty="0"/>
          </a:p>
        </p:txBody>
      </p:sp>
      <p:pic>
        <p:nvPicPr>
          <p:cNvPr id="11266" name="Picture 2"/>
          <p:cNvPicPr>
            <a:picLocks noChangeAspect="1" noChangeArrowheads="1"/>
          </p:cNvPicPr>
          <p:nvPr/>
        </p:nvPicPr>
        <p:blipFill>
          <a:blip r:embed="rId2" cstate="print"/>
          <a:srcRect/>
          <a:stretch>
            <a:fillRect/>
          </a:stretch>
        </p:blipFill>
        <p:spPr bwMode="auto">
          <a:xfrm>
            <a:off x="0" y="-1"/>
            <a:ext cx="6705600" cy="6848515"/>
          </a:xfrm>
          <a:prstGeom prst="rect">
            <a:avLst/>
          </a:prstGeom>
          <a:noFill/>
          <a:ln w="9525">
            <a:noFill/>
            <a:miter lim="800000"/>
            <a:headEnd/>
            <a:tailEnd/>
          </a:ln>
        </p:spPr>
      </p:pic>
      <p:sp>
        <p:nvSpPr>
          <p:cNvPr id="5" name="Rectangle 4"/>
          <p:cNvSpPr/>
          <p:nvPr/>
        </p:nvSpPr>
        <p:spPr>
          <a:xfrm>
            <a:off x="228600" y="685800"/>
            <a:ext cx="64770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228600" y="1295400"/>
            <a:ext cx="64770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228600" y="3657600"/>
            <a:ext cx="64770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152400" y="4419600"/>
            <a:ext cx="65532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267997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4" name="Title 1"/>
          <p:cNvSpPr>
            <a:spLocks noGrp="1"/>
          </p:cNvSpPr>
          <p:nvPr>
            <p:ph type="title"/>
          </p:nvPr>
        </p:nvSpPr>
        <p:spPr>
          <a:xfrm>
            <a:off x="6781800" y="-152400"/>
            <a:ext cx="2438400" cy="2971800"/>
          </a:xfrm>
        </p:spPr>
        <p:txBody>
          <a:bodyPr>
            <a:normAutofit/>
          </a:bodyPr>
          <a:lstStyle/>
          <a:p>
            <a:pPr lvl="0" defTabSz="457200">
              <a:defRPr/>
            </a:pPr>
            <a:r>
              <a:rPr lang="en-US" sz="4000" dirty="0" smtClean="0"/>
              <a:t>2012 Q3 Cash Flow Statement</a:t>
            </a:r>
            <a:endParaRPr lang="en-US" sz="4000" dirty="0"/>
          </a:p>
        </p:txBody>
      </p:sp>
      <p:pic>
        <p:nvPicPr>
          <p:cNvPr id="10242" name="Picture 2"/>
          <p:cNvPicPr>
            <a:picLocks noChangeAspect="1" noChangeArrowheads="1"/>
          </p:cNvPicPr>
          <p:nvPr/>
        </p:nvPicPr>
        <p:blipFill>
          <a:blip r:embed="rId2" cstate="print"/>
          <a:srcRect/>
          <a:stretch>
            <a:fillRect/>
          </a:stretch>
        </p:blipFill>
        <p:spPr bwMode="auto">
          <a:xfrm>
            <a:off x="0" y="0"/>
            <a:ext cx="6913084" cy="6858000"/>
          </a:xfrm>
          <a:prstGeom prst="rect">
            <a:avLst/>
          </a:prstGeom>
          <a:noFill/>
          <a:ln w="9525">
            <a:noFill/>
            <a:miter lim="800000"/>
            <a:headEnd/>
            <a:tailEnd/>
          </a:ln>
        </p:spPr>
      </p:pic>
      <p:sp>
        <p:nvSpPr>
          <p:cNvPr id="5" name="Rectangle 4"/>
          <p:cNvSpPr/>
          <p:nvPr/>
        </p:nvSpPr>
        <p:spPr>
          <a:xfrm>
            <a:off x="228600" y="838200"/>
            <a:ext cx="64770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152400" y="3124200"/>
            <a:ext cx="66294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152400" y="4114800"/>
            <a:ext cx="66294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974395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7" name="Rectangle 16"/>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15811" y="1301889"/>
            <a:ext cx="3770479" cy="5262979"/>
          </a:xfrm>
          <a:prstGeom prst="rect">
            <a:avLst/>
          </a:prstGeom>
        </p:spPr>
        <p:txBody>
          <a:bodyPr wrap="square">
            <a:spAutoFit/>
          </a:bodyPr>
          <a:lstStyle/>
          <a:p>
            <a:r>
              <a:rPr lang="en-US" sz="4000" dirty="0" smtClean="0"/>
              <a:t>Drill ship</a:t>
            </a:r>
          </a:p>
          <a:p>
            <a:pPr marL="457200" indent="-457200">
              <a:buFont typeface="Arial" pitchFamily="34" charset="0"/>
              <a:buChar char="•"/>
            </a:pPr>
            <a:endParaRPr lang="en-US" sz="2000" dirty="0" smtClean="0"/>
          </a:p>
          <a:p>
            <a:pPr marL="457200" indent="-457200">
              <a:buFont typeface="Arial" pitchFamily="34" charset="0"/>
              <a:buChar char="•"/>
            </a:pPr>
            <a:r>
              <a:rPr lang="en-US" sz="3200" dirty="0" smtClean="0"/>
              <a:t>Independent: High mobility</a:t>
            </a:r>
          </a:p>
          <a:p>
            <a:pPr marL="457200" indent="-457200">
              <a:buFont typeface="Arial" pitchFamily="34" charset="0"/>
              <a:buChar char="•"/>
            </a:pPr>
            <a:endParaRPr lang="en-US" sz="2000" dirty="0"/>
          </a:p>
          <a:p>
            <a:pPr marL="457200" indent="-457200">
              <a:buFont typeface="Arial" pitchFamily="34" charset="0"/>
              <a:buChar char="•"/>
            </a:pPr>
            <a:r>
              <a:rPr lang="en-US" sz="3200" dirty="0" smtClean="0"/>
              <a:t>Great for remote locations</a:t>
            </a:r>
          </a:p>
          <a:p>
            <a:pPr marL="457200" indent="-457200">
              <a:buFont typeface="Arial" pitchFamily="34" charset="0"/>
              <a:buChar char="•"/>
            </a:pPr>
            <a:endParaRPr lang="en-US" sz="2000" dirty="0"/>
          </a:p>
          <a:p>
            <a:pPr marL="457200" indent="-457200">
              <a:buFont typeface="Arial" pitchFamily="34" charset="0"/>
              <a:buChar char="•"/>
            </a:pPr>
            <a:r>
              <a:rPr lang="en-US" sz="3200" dirty="0" smtClean="0"/>
              <a:t>Dynamic positioning system </a:t>
            </a:r>
            <a:endParaRPr lang="en-US" sz="3200" dirty="0"/>
          </a:p>
          <a:p>
            <a:pPr marL="457200" indent="-457200">
              <a:buFont typeface="Arial" pitchFamily="34" charset="0"/>
              <a:buChar char="•"/>
            </a:pPr>
            <a:endParaRPr lang="en-US" sz="3200" dirty="0"/>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6290" y="1219200"/>
            <a:ext cx="4572000" cy="5410199"/>
          </a:xfrm>
          <a:prstGeom prst="rect">
            <a:avLst/>
          </a:prstGeom>
        </p:spPr>
      </p:pic>
    </p:spTree>
    <p:extLst>
      <p:ext uri="{BB962C8B-B14F-4D97-AF65-F5344CB8AC3E}">
        <p14:creationId xmlns:p14="http://schemas.microsoft.com/office/powerpoint/2010/main" val="288853832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0" y="0"/>
            <a:ext cx="9144000" cy="6858000"/>
            <a:chOff x="0" y="0"/>
            <a:chExt cx="9144000" cy="6858000"/>
          </a:xfrm>
        </p:grpSpPr>
        <p:sp>
          <p:nvSpPr>
            <p:cNvPr id="19" name="Round Single Corner Rectangle 18"/>
            <p:cNvSpPr/>
            <p:nvPr/>
          </p:nvSpPr>
          <p:spPr>
            <a:xfrm>
              <a:off x="0" y="1219200"/>
              <a:ext cx="9144000" cy="56388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0"/>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http://rigs.precisiondrilling.com/images/logo.jpg"/>
            <p:cNvPicPr>
              <a:picLocks noChangeAspect="1" noChangeArrowheads="1"/>
            </p:cNvPicPr>
            <p:nvPr/>
          </p:nvPicPr>
          <p:blipFill>
            <a:blip r:embed="rId2" cstate="print"/>
            <a:srcRect/>
            <a:stretch>
              <a:fillRect/>
            </a:stretch>
          </p:blipFill>
          <p:spPr bwMode="auto">
            <a:xfrm>
              <a:off x="228600" y="304800"/>
              <a:ext cx="3490169" cy="914400"/>
            </a:xfrm>
            <a:prstGeom prst="rect">
              <a:avLst/>
            </a:prstGeom>
            <a:noFill/>
          </p:spPr>
        </p:pic>
        <p:sp>
          <p:nvSpPr>
            <p:cNvPr id="22" name="Rectangle 21"/>
            <p:cNvSpPr/>
            <p:nvPr/>
          </p:nvSpPr>
          <p:spPr>
            <a:xfrm>
              <a:off x="0" y="1173481"/>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 Single Corner Rectangle 22"/>
            <p:cNvSpPr/>
            <p:nvPr/>
          </p:nvSpPr>
          <p:spPr>
            <a:xfrm>
              <a:off x="5029200" y="0"/>
              <a:ext cx="4114800" cy="12192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ata 23"/>
            <p:cNvSpPr/>
            <p:nvPr/>
          </p:nvSpPr>
          <p:spPr>
            <a:xfrm>
              <a:off x="3810000" y="0"/>
              <a:ext cx="5334000" cy="1219200"/>
            </a:xfrm>
            <a:prstGeom prst="flowChartInputOutp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28600" y="1295400"/>
              <a:ext cx="86106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323528" y="877647"/>
            <a:ext cx="8229600" cy="1399032"/>
          </a:xfrm>
        </p:spPr>
        <p:txBody>
          <a:bodyPr>
            <a:normAutofit/>
          </a:bodyPr>
          <a:lstStyle/>
          <a:p>
            <a:pPr lvl="0" defTabSz="457200">
              <a:defRPr/>
            </a:pPr>
            <a:r>
              <a:rPr lang="en-US" sz="4800" dirty="0" smtClean="0"/>
              <a:t>Recommendation</a:t>
            </a:r>
            <a:endParaRPr lang="en-US" sz="4800" dirty="0"/>
          </a:p>
        </p:txBody>
      </p:sp>
      <p:sp>
        <p:nvSpPr>
          <p:cNvPr id="16" name="Content Placeholder 15"/>
          <p:cNvSpPr>
            <a:spLocks noGrp="1"/>
          </p:cNvSpPr>
          <p:nvPr>
            <p:ph idx="1"/>
          </p:nvPr>
        </p:nvSpPr>
        <p:spPr>
          <a:xfrm>
            <a:off x="457200" y="1981200"/>
            <a:ext cx="8229600" cy="4525963"/>
          </a:xfrm>
        </p:spPr>
        <p:txBody>
          <a:bodyPr/>
          <a:lstStyle/>
          <a:p>
            <a:pPr algn="ctr">
              <a:buNone/>
            </a:pPr>
            <a:endParaRPr lang="en-CA" dirty="0" smtClean="0"/>
          </a:p>
          <a:p>
            <a:pPr algn="ctr">
              <a:buNone/>
            </a:pPr>
            <a:endParaRPr lang="en-CA" dirty="0" smtClean="0"/>
          </a:p>
          <a:p>
            <a:pPr algn="ctr">
              <a:buNone/>
            </a:pPr>
            <a:endParaRPr lang="en-CA" dirty="0" smtClean="0"/>
          </a:p>
          <a:p>
            <a:pPr algn="ctr">
              <a:buNone/>
            </a:pPr>
            <a:r>
              <a:rPr lang="en-CA" sz="4000" dirty="0" smtClean="0"/>
              <a:t>HOLD!</a:t>
            </a:r>
            <a:endParaRPr lang="en-CA" sz="4000" dirty="0"/>
          </a:p>
        </p:txBody>
      </p:sp>
    </p:spTree>
    <p:extLst>
      <p:ext uri="{BB962C8B-B14F-4D97-AF65-F5344CB8AC3E}">
        <p14:creationId xmlns:p14="http://schemas.microsoft.com/office/powerpoint/2010/main" val="359789287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stretch>
            <a:fillRect/>
          </a:stretch>
        </p:blipFill>
        <p:spPr>
          <a:xfrm>
            <a:off x="0" y="5664200"/>
            <a:ext cx="2908300" cy="1193800"/>
          </a:xfrm>
          <a:prstGeom prst="rect">
            <a:avLst/>
          </a:prstGeom>
        </p:spPr>
      </p:pic>
    </p:spTree>
    <p:extLst>
      <p:ext uri="{BB962C8B-B14F-4D97-AF65-F5344CB8AC3E}">
        <p14:creationId xmlns:p14="http://schemas.microsoft.com/office/powerpoint/2010/main" val="128780154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1200647"/>
          </a:xfrm>
          <a:prstGeom prst="rect">
            <a:avLst/>
          </a:prstGeom>
          <a:noFill/>
          <a:ln w="9525">
            <a:noFill/>
            <a:miter lim="800000"/>
            <a:headEnd/>
            <a:tailEnd/>
          </a:ln>
        </p:spPr>
      </p:pic>
      <p:sp>
        <p:nvSpPr>
          <p:cNvPr id="2" name="Title 1"/>
          <p:cNvSpPr>
            <a:spLocks noGrp="1"/>
          </p:cNvSpPr>
          <p:nvPr>
            <p:ph type="title"/>
          </p:nvPr>
        </p:nvSpPr>
        <p:spPr>
          <a:xfrm>
            <a:off x="-381000" y="0"/>
            <a:ext cx="5943600" cy="884238"/>
          </a:xfrm>
        </p:spPr>
        <p:txBody>
          <a:bodyPr/>
          <a:lstStyle/>
          <a:p>
            <a:r>
              <a:rPr lang="en-US" dirty="0" smtClean="0">
                <a:solidFill>
                  <a:srgbClr val="008080"/>
                </a:solidFill>
              </a:rPr>
              <a:t>Company Snapshot</a:t>
            </a:r>
            <a:endParaRPr lang="en-CA" dirty="0">
              <a:solidFill>
                <a:srgbClr val="008080"/>
              </a:solidFill>
            </a:endParaRPr>
          </a:p>
        </p:txBody>
      </p:sp>
      <p:pic>
        <p:nvPicPr>
          <p:cNvPr id="1027" name="Picture 3"/>
          <p:cNvPicPr>
            <a:picLocks noChangeAspect="1" noChangeArrowheads="1"/>
          </p:cNvPicPr>
          <p:nvPr/>
        </p:nvPicPr>
        <p:blipFill>
          <a:blip r:embed="rId3" cstate="print"/>
          <a:srcRect l="1053"/>
          <a:stretch>
            <a:fillRect/>
          </a:stretch>
        </p:blipFill>
        <p:spPr bwMode="auto">
          <a:xfrm>
            <a:off x="990600" y="1029730"/>
            <a:ext cx="7162800" cy="5828270"/>
          </a:xfrm>
          <a:prstGeom prst="rect">
            <a:avLst/>
          </a:prstGeom>
          <a:noFill/>
          <a:ln w="9525">
            <a:noFill/>
            <a:miter lim="800000"/>
            <a:headEnd/>
            <a:tailEnd/>
          </a:ln>
        </p:spPr>
      </p:pic>
    </p:spTree>
    <p:extLst>
      <p:ext uri="{BB962C8B-B14F-4D97-AF65-F5344CB8AC3E}">
        <p14:creationId xmlns:p14="http://schemas.microsoft.com/office/powerpoint/2010/main" val="33007749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1200647"/>
          </a:xfrm>
          <a:prstGeom prst="rect">
            <a:avLst/>
          </a:prstGeom>
          <a:noFill/>
          <a:ln w="9525">
            <a:noFill/>
            <a:miter lim="800000"/>
            <a:headEnd/>
            <a:tailEnd/>
          </a:ln>
        </p:spPr>
      </p:pic>
      <p:sp>
        <p:nvSpPr>
          <p:cNvPr id="2" name="Title 1"/>
          <p:cNvSpPr>
            <a:spLocks noGrp="1"/>
          </p:cNvSpPr>
          <p:nvPr>
            <p:ph type="title"/>
          </p:nvPr>
        </p:nvSpPr>
        <p:spPr>
          <a:xfrm>
            <a:off x="0" y="0"/>
            <a:ext cx="3886200" cy="884238"/>
          </a:xfrm>
        </p:spPr>
        <p:txBody>
          <a:bodyPr/>
          <a:lstStyle/>
          <a:p>
            <a:r>
              <a:rPr lang="en-US" dirty="0" smtClean="0">
                <a:solidFill>
                  <a:srgbClr val="008080"/>
                </a:solidFill>
              </a:rPr>
              <a:t>1-Year Chart</a:t>
            </a:r>
            <a:endParaRPr lang="en-CA" dirty="0">
              <a:solidFill>
                <a:srgbClr val="008080"/>
              </a:solidFill>
            </a:endParaRPr>
          </a:p>
        </p:txBody>
      </p:sp>
      <p:pic>
        <p:nvPicPr>
          <p:cNvPr id="2050" name="Picture 2"/>
          <p:cNvPicPr>
            <a:picLocks noGrp="1" noChangeAspect="1" noChangeArrowheads="1"/>
          </p:cNvPicPr>
          <p:nvPr>
            <p:ph idx="1"/>
          </p:nvPr>
        </p:nvPicPr>
        <p:blipFill>
          <a:blip r:embed="rId3" cstate="print"/>
          <a:srcRect/>
          <a:stretch>
            <a:fillRect/>
          </a:stretch>
        </p:blipFill>
        <p:spPr bwMode="auto">
          <a:xfrm>
            <a:off x="-1" y="1309895"/>
            <a:ext cx="9144001" cy="4642340"/>
          </a:xfrm>
          <a:prstGeom prst="rect">
            <a:avLst/>
          </a:prstGeom>
          <a:noFill/>
          <a:ln w="9525">
            <a:noFill/>
            <a:miter lim="800000"/>
            <a:headEnd/>
            <a:tailEnd/>
          </a:ln>
        </p:spPr>
      </p:pic>
    </p:spTree>
    <p:extLst>
      <p:ext uri="{BB962C8B-B14F-4D97-AF65-F5344CB8AC3E}">
        <p14:creationId xmlns:p14="http://schemas.microsoft.com/office/powerpoint/2010/main" val="145990531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1200647"/>
          </a:xfrm>
          <a:prstGeom prst="rect">
            <a:avLst/>
          </a:prstGeom>
          <a:noFill/>
          <a:ln w="9525">
            <a:noFill/>
            <a:miter lim="800000"/>
            <a:headEnd/>
            <a:tailEnd/>
          </a:ln>
        </p:spPr>
      </p:pic>
      <p:sp>
        <p:nvSpPr>
          <p:cNvPr id="2" name="Title 1"/>
          <p:cNvSpPr>
            <a:spLocks noGrp="1"/>
          </p:cNvSpPr>
          <p:nvPr>
            <p:ph type="title"/>
          </p:nvPr>
        </p:nvSpPr>
        <p:spPr>
          <a:xfrm>
            <a:off x="152400" y="76200"/>
            <a:ext cx="2895600" cy="808038"/>
          </a:xfrm>
        </p:spPr>
        <p:txBody>
          <a:bodyPr>
            <a:normAutofit fontScale="90000"/>
          </a:bodyPr>
          <a:lstStyle/>
          <a:p>
            <a:r>
              <a:rPr lang="en-US" dirty="0" smtClean="0">
                <a:solidFill>
                  <a:srgbClr val="008080"/>
                </a:solidFill>
              </a:rPr>
              <a:t>5-Year Chart</a:t>
            </a:r>
            <a:endParaRPr lang="en-CA" dirty="0">
              <a:solidFill>
                <a:srgbClr val="008080"/>
              </a:solidFill>
            </a:endParaRPr>
          </a:p>
        </p:txBody>
      </p:sp>
      <p:pic>
        <p:nvPicPr>
          <p:cNvPr id="3075" name="Picture 3"/>
          <p:cNvPicPr>
            <a:picLocks noGrp="1" noChangeAspect="1" noChangeArrowheads="1"/>
          </p:cNvPicPr>
          <p:nvPr>
            <p:ph idx="1"/>
          </p:nvPr>
        </p:nvPicPr>
        <p:blipFill>
          <a:blip r:embed="rId3" cstate="print"/>
          <a:srcRect/>
          <a:stretch>
            <a:fillRect/>
          </a:stretch>
        </p:blipFill>
        <p:spPr bwMode="auto">
          <a:xfrm>
            <a:off x="0" y="1295400"/>
            <a:ext cx="9079864" cy="4572000"/>
          </a:xfrm>
          <a:prstGeom prst="rect">
            <a:avLst/>
          </a:prstGeom>
          <a:noFill/>
          <a:ln w="9525">
            <a:noFill/>
            <a:miter lim="800000"/>
            <a:headEnd/>
            <a:tailEnd/>
          </a:ln>
        </p:spPr>
      </p:pic>
    </p:spTree>
    <p:extLst>
      <p:ext uri="{BB962C8B-B14F-4D97-AF65-F5344CB8AC3E}">
        <p14:creationId xmlns:p14="http://schemas.microsoft.com/office/powerpoint/2010/main" val="328593271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1200647"/>
          </a:xfrm>
          <a:prstGeom prst="rect">
            <a:avLst/>
          </a:prstGeom>
          <a:noFill/>
          <a:ln w="9525">
            <a:noFill/>
            <a:miter lim="800000"/>
            <a:headEnd/>
            <a:tailEnd/>
          </a:ln>
        </p:spPr>
      </p:pic>
      <p:sp>
        <p:nvSpPr>
          <p:cNvPr id="2" name="Title 1"/>
          <p:cNvSpPr>
            <a:spLocks noGrp="1"/>
          </p:cNvSpPr>
          <p:nvPr>
            <p:ph type="title"/>
          </p:nvPr>
        </p:nvSpPr>
        <p:spPr>
          <a:xfrm>
            <a:off x="152400" y="152400"/>
            <a:ext cx="3276600" cy="731838"/>
          </a:xfrm>
        </p:spPr>
        <p:txBody>
          <a:bodyPr>
            <a:normAutofit fontScale="90000"/>
          </a:bodyPr>
          <a:lstStyle/>
          <a:p>
            <a:r>
              <a:rPr lang="en-US" dirty="0" smtClean="0">
                <a:solidFill>
                  <a:srgbClr val="008080"/>
                </a:solidFill>
              </a:rPr>
              <a:t>10-Year Chart</a:t>
            </a:r>
            <a:endParaRPr lang="en-CA" dirty="0">
              <a:solidFill>
                <a:srgbClr val="008080"/>
              </a:solidFill>
            </a:endParaRPr>
          </a:p>
        </p:txBody>
      </p:sp>
      <p:pic>
        <p:nvPicPr>
          <p:cNvPr id="4099" name="Picture 3"/>
          <p:cNvPicPr>
            <a:picLocks noGrp="1" noChangeAspect="1" noChangeArrowheads="1"/>
          </p:cNvPicPr>
          <p:nvPr>
            <p:ph idx="1"/>
          </p:nvPr>
        </p:nvPicPr>
        <p:blipFill>
          <a:blip r:embed="rId3" cstate="print"/>
          <a:srcRect/>
          <a:stretch>
            <a:fillRect/>
          </a:stretch>
        </p:blipFill>
        <p:spPr bwMode="auto">
          <a:xfrm>
            <a:off x="0" y="1295400"/>
            <a:ext cx="9144000" cy="4676124"/>
          </a:xfrm>
          <a:prstGeom prst="rect">
            <a:avLst/>
          </a:prstGeom>
          <a:noFill/>
          <a:ln w="9525">
            <a:noFill/>
            <a:miter lim="800000"/>
            <a:headEnd/>
            <a:tailEnd/>
          </a:ln>
        </p:spPr>
      </p:pic>
    </p:spTree>
    <p:extLst>
      <p:ext uri="{BB962C8B-B14F-4D97-AF65-F5344CB8AC3E}">
        <p14:creationId xmlns:p14="http://schemas.microsoft.com/office/powerpoint/2010/main" val="186418428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1200647"/>
          </a:xfrm>
          <a:prstGeom prst="rect">
            <a:avLst/>
          </a:prstGeom>
          <a:noFill/>
          <a:ln w="9525">
            <a:noFill/>
            <a:miter lim="800000"/>
            <a:headEnd/>
            <a:tailEnd/>
          </a:ln>
        </p:spPr>
      </p:pic>
      <p:sp>
        <p:nvSpPr>
          <p:cNvPr id="2" name="Title 1"/>
          <p:cNvSpPr>
            <a:spLocks noGrp="1"/>
          </p:cNvSpPr>
          <p:nvPr>
            <p:ph type="title"/>
          </p:nvPr>
        </p:nvSpPr>
        <p:spPr>
          <a:xfrm>
            <a:off x="228600" y="0"/>
            <a:ext cx="4343400" cy="884238"/>
          </a:xfrm>
        </p:spPr>
        <p:txBody>
          <a:bodyPr>
            <a:normAutofit/>
          </a:bodyPr>
          <a:lstStyle/>
          <a:p>
            <a:r>
              <a:rPr lang="en-US" dirty="0" smtClean="0">
                <a:solidFill>
                  <a:srgbClr val="008080"/>
                </a:solidFill>
              </a:rPr>
              <a:t>Trinidad Overview</a:t>
            </a:r>
            <a:endParaRPr lang="en-CA" dirty="0">
              <a:solidFill>
                <a:srgbClr val="008080"/>
              </a:solidFill>
            </a:endParaRPr>
          </a:p>
        </p:txBody>
      </p:sp>
      <p:sp>
        <p:nvSpPr>
          <p:cNvPr id="3" name="Content Placeholder 2"/>
          <p:cNvSpPr>
            <a:spLocks noGrp="1"/>
          </p:cNvSpPr>
          <p:nvPr>
            <p:ph idx="1"/>
          </p:nvPr>
        </p:nvSpPr>
        <p:spPr/>
        <p:txBody>
          <a:bodyPr/>
          <a:lstStyle/>
          <a:p>
            <a:r>
              <a:rPr lang="en-CA" dirty="0" smtClean="0"/>
              <a:t>Founded </a:t>
            </a:r>
            <a:r>
              <a:rPr lang="en-CA" dirty="0"/>
              <a:t>in 1996, Calgary, Alberta</a:t>
            </a:r>
          </a:p>
          <a:p>
            <a:r>
              <a:rPr lang="en-CA" dirty="0" smtClean="0"/>
              <a:t>Began </a:t>
            </a:r>
            <a:r>
              <a:rPr lang="en-CA" dirty="0"/>
              <a:t>trading on TSX in 2000</a:t>
            </a:r>
          </a:p>
          <a:p>
            <a:r>
              <a:rPr lang="en-CA" dirty="0" smtClean="0"/>
              <a:t>Focused </a:t>
            </a:r>
            <a:r>
              <a:rPr lang="en-CA" dirty="0"/>
              <a:t>in the oil and gas </a:t>
            </a:r>
            <a:r>
              <a:rPr lang="en-CA" dirty="0" smtClean="0"/>
              <a:t>drilling sector</a:t>
            </a:r>
            <a:endParaRPr lang="en-CA" dirty="0"/>
          </a:p>
          <a:p>
            <a:r>
              <a:rPr lang="en-CA" dirty="0"/>
              <a:t>Strives to maintain utilization rates above industry average</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Company Overview</a:t>
            </a:r>
            <a:endParaRPr lang="en-CA" dirty="0"/>
          </a:p>
        </p:txBody>
      </p:sp>
      <p:pic>
        <p:nvPicPr>
          <p:cNvPr id="1026" name="Picture 2"/>
          <p:cNvPicPr>
            <a:picLocks noChangeAspect="1" noChangeArrowheads="1"/>
          </p:cNvPicPr>
          <p:nvPr/>
        </p:nvPicPr>
        <p:blipFill>
          <a:blip r:embed="rId2" cstate="print"/>
          <a:srcRect/>
          <a:stretch>
            <a:fillRect/>
          </a:stretch>
        </p:blipFill>
        <p:spPr bwMode="auto">
          <a:xfrm>
            <a:off x="0" y="0"/>
            <a:ext cx="9144000" cy="6123001"/>
          </a:xfrm>
          <a:prstGeom prst="rect">
            <a:avLst/>
          </a:prstGeom>
          <a:noFill/>
          <a:ln w="9525">
            <a:noFill/>
            <a:miter lim="800000"/>
            <a:headEnd/>
            <a:tailEnd/>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1200647"/>
          </a:xfrm>
          <a:prstGeom prst="rect">
            <a:avLst/>
          </a:prstGeom>
          <a:noFill/>
          <a:ln w="9525">
            <a:noFill/>
            <a:miter lim="800000"/>
            <a:headEnd/>
            <a:tailEnd/>
          </a:ln>
        </p:spPr>
      </p:pic>
      <p:sp>
        <p:nvSpPr>
          <p:cNvPr id="2" name="Title 1"/>
          <p:cNvSpPr>
            <a:spLocks noGrp="1"/>
          </p:cNvSpPr>
          <p:nvPr>
            <p:ph type="title"/>
          </p:nvPr>
        </p:nvSpPr>
        <p:spPr>
          <a:xfrm>
            <a:off x="304800" y="76200"/>
            <a:ext cx="4648200" cy="884238"/>
          </a:xfrm>
        </p:spPr>
        <p:txBody>
          <a:bodyPr>
            <a:normAutofit/>
          </a:bodyPr>
          <a:lstStyle/>
          <a:p>
            <a:r>
              <a:rPr lang="en-US" dirty="0" smtClean="0">
                <a:solidFill>
                  <a:srgbClr val="008080"/>
                </a:solidFill>
              </a:rPr>
              <a:t>Business Segments</a:t>
            </a:r>
            <a:endParaRPr lang="en-CA" dirty="0">
              <a:solidFill>
                <a:srgbClr val="008080"/>
              </a:solidFill>
            </a:endParaRPr>
          </a:p>
        </p:txBody>
      </p:sp>
      <p:sp>
        <p:nvSpPr>
          <p:cNvPr id="5" name="Content Placeholder 4"/>
          <p:cNvSpPr>
            <a:spLocks noGrp="1"/>
          </p:cNvSpPr>
          <p:nvPr>
            <p:ph idx="1"/>
          </p:nvPr>
        </p:nvSpPr>
        <p:spPr/>
        <p:txBody>
          <a:bodyPr>
            <a:normAutofit/>
          </a:bodyPr>
          <a:lstStyle/>
          <a:p>
            <a:r>
              <a:rPr lang="en-US" dirty="0" smtClean="0"/>
              <a:t>Drilling</a:t>
            </a:r>
          </a:p>
          <a:p>
            <a:pPr lvl="1"/>
            <a:r>
              <a:rPr lang="en-US" dirty="0" smtClean="0"/>
              <a:t>Operating in majority of oil and gas basins in North America</a:t>
            </a:r>
          </a:p>
          <a:p>
            <a:pPr lvl="1"/>
            <a:r>
              <a:rPr lang="en-US" dirty="0" smtClean="0"/>
              <a:t>Depth capacity from 1,000 to 6,000 meters</a:t>
            </a:r>
          </a:p>
          <a:p>
            <a:pPr lvl="1"/>
            <a:r>
              <a:rPr lang="en-US" dirty="0" smtClean="0"/>
              <a:t>Supplies to major North American Operators</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Coring and Pre-setting</a:t>
            </a:r>
          </a:p>
          <a:p>
            <a:pPr lvl="1"/>
            <a:r>
              <a:rPr lang="en-US" dirty="0" smtClean="0"/>
              <a:t>20 coring and pre-setting rigs under the name Titan</a:t>
            </a:r>
          </a:p>
          <a:p>
            <a:pPr lvl="1"/>
            <a:r>
              <a:rPr lang="en-US" dirty="0" smtClean="0"/>
              <a:t>Coring: drill narrow holes to evaluate and plan</a:t>
            </a:r>
          </a:p>
          <a:p>
            <a:pPr lvl="1"/>
            <a:r>
              <a:rPr lang="en-US" dirty="0" smtClean="0"/>
              <a:t>Pre-setting: shallower rigs to drill and cement the first 200-300 meters of a new well</a:t>
            </a:r>
            <a:endParaRPr lang="en-CA" dirty="0"/>
          </a:p>
        </p:txBody>
      </p:sp>
      <p:pic>
        <p:nvPicPr>
          <p:cNvPr id="4" name="Picture 2"/>
          <p:cNvPicPr>
            <a:picLocks noChangeAspect="1" noChangeArrowheads="1"/>
          </p:cNvPicPr>
          <p:nvPr/>
        </p:nvPicPr>
        <p:blipFill>
          <a:blip r:embed="rId2" cstate="print"/>
          <a:srcRect/>
          <a:stretch>
            <a:fillRect/>
          </a:stretch>
        </p:blipFill>
        <p:spPr bwMode="auto">
          <a:xfrm>
            <a:off x="0" y="0"/>
            <a:ext cx="9144000" cy="1200647"/>
          </a:xfrm>
          <a:prstGeom prst="rect">
            <a:avLst/>
          </a:prstGeom>
          <a:noFill/>
          <a:ln w="9525">
            <a:noFill/>
            <a:miter lim="800000"/>
            <a:headEnd/>
            <a:tailEnd/>
          </a:ln>
        </p:spPr>
      </p:pic>
      <p:sp>
        <p:nvSpPr>
          <p:cNvPr id="5" name="Title 1"/>
          <p:cNvSpPr txBox="1">
            <a:spLocks/>
          </p:cNvSpPr>
          <p:nvPr/>
        </p:nvSpPr>
        <p:spPr>
          <a:xfrm>
            <a:off x="304800" y="76200"/>
            <a:ext cx="4648200" cy="88423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rgbClr val="008080"/>
                </a:solidFill>
                <a:effectLst/>
                <a:uLnTx/>
                <a:uFillTx/>
                <a:latin typeface="+mj-lt"/>
                <a:ea typeface="+mj-ea"/>
                <a:cs typeface="+mj-cs"/>
              </a:rPr>
              <a:t>Business Segments</a:t>
            </a:r>
            <a:endParaRPr kumimoji="0" lang="en-CA" sz="4400" b="0" i="0" u="none" strike="noStrike" kern="1200" cap="none" spc="0" normalizeH="0" baseline="0" noProof="0" dirty="0">
              <a:ln>
                <a:noFill/>
              </a:ln>
              <a:solidFill>
                <a:srgbClr val="008080"/>
              </a:solidFill>
              <a:effectLst/>
              <a:uLnTx/>
              <a:uFillTx/>
              <a:latin typeface="+mj-lt"/>
              <a:ea typeface="+mj-ea"/>
              <a:cs typeface="+mj-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7" name="Rectangle 16"/>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15811" y="1295401"/>
            <a:ext cx="3770479" cy="3662541"/>
          </a:xfrm>
          <a:prstGeom prst="rect">
            <a:avLst/>
          </a:prstGeom>
        </p:spPr>
        <p:txBody>
          <a:bodyPr wrap="square">
            <a:spAutoFit/>
          </a:bodyPr>
          <a:lstStyle/>
          <a:p>
            <a:r>
              <a:rPr lang="en-US" sz="4000" dirty="0" smtClean="0"/>
              <a:t>Deep-sea Rigs</a:t>
            </a:r>
          </a:p>
          <a:p>
            <a:pPr marL="457200" indent="-457200">
              <a:buFont typeface="Arial" pitchFamily="34" charset="0"/>
              <a:buChar char="•"/>
            </a:pPr>
            <a:endParaRPr lang="en-US" sz="3200" dirty="0" smtClean="0"/>
          </a:p>
          <a:p>
            <a:pPr marL="457200" indent="-457200">
              <a:buFont typeface="Arial" pitchFamily="34" charset="0"/>
              <a:buChar char="•"/>
            </a:pPr>
            <a:r>
              <a:rPr lang="en-US" sz="3200" dirty="0" smtClean="0"/>
              <a:t>Capable of drilling to depths of 40,000 feet</a:t>
            </a:r>
          </a:p>
          <a:p>
            <a:r>
              <a:rPr lang="en-US" sz="3200" dirty="0" smtClean="0"/>
              <a:t> </a:t>
            </a:r>
            <a:endParaRPr lang="en-US" sz="3200" dirty="0"/>
          </a:p>
          <a:p>
            <a:pPr marL="457200" indent="-457200">
              <a:buFont typeface="Arial" pitchFamily="34" charset="0"/>
              <a:buChar char="•"/>
            </a:pPr>
            <a:endParaRPr lang="en-US" sz="3200" dirty="0"/>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6290" y="1219200"/>
            <a:ext cx="4590216" cy="5410200"/>
          </a:xfrm>
          <a:prstGeom prst="rect">
            <a:avLst/>
          </a:prstGeom>
        </p:spPr>
      </p:pic>
    </p:spTree>
    <p:extLst>
      <p:ext uri="{BB962C8B-B14F-4D97-AF65-F5344CB8AC3E}">
        <p14:creationId xmlns:p14="http://schemas.microsoft.com/office/powerpoint/2010/main" val="41643712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Manufacturing and Technology</a:t>
            </a:r>
          </a:p>
          <a:p>
            <a:pPr lvl="1"/>
            <a:r>
              <a:rPr lang="en-US" dirty="0" smtClean="0"/>
              <a:t>Develops technically-advanced fleet of oil and gas drilling rigs</a:t>
            </a:r>
          </a:p>
          <a:p>
            <a:pPr lvl="1"/>
            <a:r>
              <a:rPr lang="en-US" dirty="0" smtClean="0"/>
              <a:t>In-house facility</a:t>
            </a:r>
          </a:p>
        </p:txBody>
      </p:sp>
      <p:pic>
        <p:nvPicPr>
          <p:cNvPr id="4" name="Picture 2"/>
          <p:cNvPicPr>
            <a:picLocks noChangeAspect="1" noChangeArrowheads="1"/>
          </p:cNvPicPr>
          <p:nvPr/>
        </p:nvPicPr>
        <p:blipFill>
          <a:blip r:embed="rId2" cstate="print"/>
          <a:srcRect/>
          <a:stretch>
            <a:fillRect/>
          </a:stretch>
        </p:blipFill>
        <p:spPr bwMode="auto">
          <a:xfrm>
            <a:off x="0" y="0"/>
            <a:ext cx="9144000" cy="1200647"/>
          </a:xfrm>
          <a:prstGeom prst="rect">
            <a:avLst/>
          </a:prstGeom>
          <a:noFill/>
          <a:ln w="9525">
            <a:noFill/>
            <a:miter lim="800000"/>
            <a:headEnd/>
            <a:tailEnd/>
          </a:ln>
        </p:spPr>
      </p:pic>
      <p:sp>
        <p:nvSpPr>
          <p:cNvPr id="5" name="Title 1"/>
          <p:cNvSpPr txBox="1">
            <a:spLocks/>
          </p:cNvSpPr>
          <p:nvPr/>
        </p:nvSpPr>
        <p:spPr>
          <a:xfrm>
            <a:off x="304800" y="76200"/>
            <a:ext cx="4648200" cy="88423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rgbClr val="008080"/>
                </a:solidFill>
                <a:effectLst/>
                <a:uLnTx/>
                <a:uFillTx/>
                <a:latin typeface="+mj-lt"/>
                <a:ea typeface="+mj-ea"/>
                <a:cs typeface="+mj-cs"/>
              </a:rPr>
              <a:t>Business Segments</a:t>
            </a:r>
            <a:endParaRPr kumimoji="0" lang="en-CA" sz="4400" b="0" i="0" u="none" strike="noStrike" kern="1200" cap="none" spc="0" normalizeH="0" baseline="0" noProof="0" dirty="0">
              <a:ln>
                <a:noFill/>
              </a:ln>
              <a:solidFill>
                <a:srgbClr val="008080"/>
              </a:solidFill>
              <a:effectLst/>
              <a:uLnTx/>
              <a:uFillTx/>
              <a:latin typeface="+mj-lt"/>
              <a:ea typeface="+mj-ea"/>
              <a:cs typeface="+mj-cs"/>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Well servicing</a:t>
            </a:r>
          </a:p>
          <a:p>
            <a:pPr lvl="1"/>
            <a:r>
              <a:rPr lang="en-US" dirty="0" smtClean="0"/>
              <a:t>Sold to CWC Well Services Corp. on June 16, 2011</a:t>
            </a:r>
          </a:p>
          <a:p>
            <a:endParaRPr lang="en-CA" dirty="0"/>
          </a:p>
        </p:txBody>
      </p:sp>
      <p:pic>
        <p:nvPicPr>
          <p:cNvPr id="4" name="Picture 2"/>
          <p:cNvPicPr>
            <a:picLocks noChangeAspect="1" noChangeArrowheads="1"/>
          </p:cNvPicPr>
          <p:nvPr/>
        </p:nvPicPr>
        <p:blipFill>
          <a:blip r:embed="rId2" cstate="print"/>
          <a:srcRect/>
          <a:stretch>
            <a:fillRect/>
          </a:stretch>
        </p:blipFill>
        <p:spPr bwMode="auto">
          <a:xfrm>
            <a:off x="0" y="0"/>
            <a:ext cx="9144000" cy="1200647"/>
          </a:xfrm>
          <a:prstGeom prst="rect">
            <a:avLst/>
          </a:prstGeom>
          <a:noFill/>
          <a:ln w="9525">
            <a:noFill/>
            <a:miter lim="800000"/>
            <a:headEnd/>
            <a:tailEnd/>
          </a:ln>
        </p:spPr>
      </p:pic>
      <p:sp>
        <p:nvSpPr>
          <p:cNvPr id="5" name="Title 1"/>
          <p:cNvSpPr txBox="1">
            <a:spLocks/>
          </p:cNvSpPr>
          <p:nvPr/>
        </p:nvSpPr>
        <p:spPr>
          <a:xfrm>
            <a:off x="304800" y="76200"/>
            <a:ext cx="4648200" cy="88423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rgbClr val="008080"/>
                </a:solidFill>
                <a:effectLst/>
                <a:uLnTx/>
                <a:uFillTx/>
                <a:latin typeface="+mj-lt"/>
                <a:ea typeface="+mj-ea"/>
                <a:cs typeface="+mj-cs"/>
              </a:rPr>
              <a:t>Business Segments</a:t>
            </a:r>
            <a:endParaRPr kumimoji="0" lang="en-CA" sz="4400" b="0" i="0" u="none" strike="noStrike" kern="1200" cap="none" spc="0" normalizeH="0" baseline="0" noProof="0" dirty="0">
              <a:ln>
                <a:noFill/>
              </a:ln>
              <a:solidFill>
                <a:srgbClr val="008080"/>
              </a:solidFill>
              <a:effectLst/>
              <a:uLnTx/>
              <a:uFillTx/>
              <a:latin typeface="+mj-lt"/>
              <a:ea typeface="+mj-ea"/>
              <a:cs typeface="+mj-cs"/>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Operations</a:t>
            </a:r>
            <a:endParaRPr lang="en-CA" dirty="0"/>
          </a:p>
        </p:txBody>
      </p:sp>
      <p:pic>
        <p:nvPicPr>
          <p:cNvPr id="2050" name="Picture 2"/>
          <p:cNvPicPr>
            <a:picLocks noChangeAspect="1" noChangeArrowheads="1"/>
          </p:cNvPicPr>
          <p:nvPr/>
        </p:nvPicPr>
        <p:blipFill>
          <a:blip r:embed="rId2" cstate="print"/>
          <a:srcRect/>
          <a:stretch>
            <a:fillRect/>
          </a:stretch>
        </p:blipFill>
        <p:spPr bwMode="auto">
          <a:xfrm>
            <a:off x="0" y="0"/>
            <a:ext cx="9144000" cy="6110309"/>
          </a:xfrm>
          <a:prstGeom prst="rect">
            <a:avLst/>
          </a:prstGeom>
          <a:noFill/>
          <a:ln w="9525">
            <a:noFill/>
            <a:miter lim="800000"/>
            <a:headEnd/>
            <a:tailEnd/>
          </a:ln>
        </p:spPr>
      </p:pic>
    </p:spTree>
    <p:extLst>
      <p:ext uri="{BB962C8B-B14F-4D97-AF65-F5344CB8AC3E}">
        <p14:creationId xmlns:p14="http://schemas.microsoft.com/office/powerpoint/2010/main" val="429292269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3074" name="Picture 2"/>
          <p:cNvPicPr>
            <a:picLocks noChangeAspect="1" noChangeArrowheads="1"/>
          </p:cNvPicPr>
          <p:nvPr/>
        </p:nvPicPr>
        <p:blipFill>
          <a:blip r:embed="rId2" cstate="print"/>
          <a:srcRect/>
          <a:stretch>
            <a:fillRect/>
          </a:stretch>
        </p:blipFill>
        <p:spPr bwMode="auto">
          <a:xfrm>
            <a:off x="0" y="0"/>
            <a:ext cx="9144000" cy="6107142"/>
          </a:xfrm>
          <a:prstGeom prst="rect">
            <a:avLst/>
          </a:prstGeom>
          <a:noFill/>
          <a:ln w="9525">
            <a:noFill/>
            <a:miter lim="800000"/>
            <a:headEnd/>
            <a:tailEnd/>
          </a:ln>
        </p:spPr>
      </p:pic>
    </p:spTree>
    <p:extLst>
      <p:ext uri="{BB962C8B-B14F-4D97-AF65-F5344CB8AC3E}">
        <p14:creationId xmlns:p14="http://schemas.microsoft.com/office/powerpoint/2010/main" val="14357033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4099" name="Picture 3"/>
          <p:cNvPicPr>
            <a:picLocks noChangeAspect="1" noChangeArrowheads="1"/>
          </p:cNvPicPr>
          <p:nvPr/>
        </p:nvPicPr>
        <p:blipFill>
          <a:blip r:embed="rId2" cstate="print"/>
          <a:srcRect/>
          <a:stretch>
            <a:fillRect/>
          </a:stretch>
        </p:blipFill>
        <p:spPr bwMode="auto">
          <a:xfrm>
            <a:off x="0" y="0"/>
            <a:ext cx="9144000" cy="5453896"/>
          </a:xfrm>
          <a:prstGeom prst="rect">
            <a:avLst/>
          </a:prstGeom>
          <a:noFill/>
          <a:ln w="9525">
            <a:noFill/>
            <a:miter lim="800000"/>
            <a:headEnd/>
            <a:tailEnd/>
          </a:ln>
        </p:spPr>
      </p:pic>
    </p:spTree>
    <p:extLst>
      <p:ext uri="{BB962C8B-B14F-4D97-AF65-F5344CB8AC3E}">
        <p14:creationId xmlns:p14="http://schemas.microsoft.com/office/powerpoint/2010/main" val="235896952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6147" name="Picture 3"/>
          <p:cNvPicPr>
            <a:picLocks noChangeAspect="1" noChangeArrowheads="1"/>
          </p:cNvPicPr>
          <p:nvPr/>
        </p:nvPicPr>
        <p:blipFill>
          <a:blip r:embed="rId2" cstate="print"/>
          <a:srcRect/>
          <a:stretch>
            <a:fillRect/>
          </a:stretch>
        </p:blipFill>
        <p:spPr bwMode="auto">
          <a:xfrm>
            <a:off x="0" y="0"/>
            <a:ext cx="9144000" cy="6232143"/>
          </a:xfrm>
          <a:prstGeom prst="rect">
            <a:avLst/>
          </a:prstGeom>
          <a:noFill/>
          <a:ln w="9525">
            <a:noFill/>
            <a:miter lim="800000"/>
            <a:headEnd/>
            <a:tailEnd/>
          </a:ln>
        </p:spPr>
      </p:pic>
    </p:spTree>
    <p:extLst>
      <p:ext uri="{BB962C8B-B14F-4D97-AF65-F5344CB8AC3E}">
        <p14:creationId xmlns:p14="http://schemas.microsoft.com/office/powerpoint/2010/main" val="337606126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5123" name="Picture 3"/>
          <p:cNvPicPr>
            <a:picLocks noChangeAspect="1" noChangeArrowheads="1"/>
          </p:cNvPicPr>
          <p:nvPr/>
        </p:nvPicPr>
        <p:blipFill>
          <a:blip r:embed="rId2" cstate="print"/>
          <a:srcRect/>
          <a:stretch>
            <a:fillRect/>
          </a:stretch>
        </p:blipFill>
        <p:spPr bwMode="auto">
          <a:xfrm>
            <a:off x="1" y="0"/>
            <a:ext cx="9144000" cy="6013883"/>
          </a:xfrm>
          <a:prstGeom prst="rect">
            <a:avLst/>
          </a:prstGeom>
          <a:noFill/>
          <a:ln w="9525">
            <a:noFill/>
            <a:miter lim="800000"/>
            <a:headEnd/>
            <a:tailEnd/>
          </a:ln>
        </p:spPr>
      </p:pic>
    </p:spTree>
    <p:extLst>
      <p:ext uri="{BB962C8B-B14F-4D97-AF65-F5344CB8AC3E}">
        <p14:creationId xmlns:p14="http://schemas.microsoft.com/office/powerpoint/2010/main" val="248985167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7170" name="Picture 2"/>
          <p:cNvPicPr>
            <a:picLocks noChangeAspect="1" noChangeArrowheads="1"/>
          </p:cNvPicPr>
          <p:nvPr/>
        </p:nvPicPr>
        <p:blipFill>
          <a:blip r:embed="rId2" cstate="print"/>
          <a:srcRect/>
          <a:stretch>
            <a:fillRect/>
          </a:stretch>
        </p:blipFill>
        <p:spPr bwMode="auto">
          <a:xfrm>
            <a:off x="1" y="0"/>
            <a:ext cx="9144000" cy="6084846"/>
          </a:xfrm>
          <a:prstGeom prst="rect">
            <a:avLst/>
          </a:prstGeom>
          <a:noFill/>
          <a:ln w="9525">
            <a:noFill/>
            <a:miter lim="800000"/>
            <a:headEnd/>
            <a:tailEnd/>
          </a:ln>
        </p:spPr>
      </p:pic>
    </p:spTree>
    <p:extLst>
      <p:ext uri="{BB962C8B-B14F-4D97-AF65-F5344CB8AC3E}">
        <p14:creationId xmlns:p14="http://schemas.microsoft.com/office/powerpoint/2010/main" val="85750544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8194" name="Picture 2"/>
          <p:cNvPicPr>
            <a:picLocks noChangeAspect="1" noChangeArrowheads="1"/>
          </p:cNvPicPr>
          <p:nvPr/>
        </p:nvPicPr>
        <p:blipFill>
          <a:blip r:embed="rId2" cstate="print"/>
          <a:srcRect/>
          <a:stretch>
            <a:fillRect/>
          </a:stretch>
        </p:blipFill>
        <p:spPr bwMode="auto">
          <a:xfrm>
            <a:off x="0" y="0"/>
            <a:ext cx="9144000" cy="6100785"/>
          </a:xfrm>
          <a:prstGeom prst="rect">
            <a:avLst/>
          </a:prstGeom>
          <a:noFill/>
          <a:ln w="9525">
            <a:noFill/>
            <a:miter lim="800000"/>
            <a:headEnd/>
            <a:tailEnd/>
          </a:ln>
        </p:spPr>
      </p:pic>
    </p:spTree>
    <p:extLst>
      <p:ext uri="{BB962C8B-B14F-4D97-AF65-F5344CB8AC3E}">
        <p14:creationId xmlns:p14="http://schemas.microsoft.com/office/powerpoint/2010/main" val="335757583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9218" name="Picture 2"/>
          <p:cNvPicPr>
            <a:picLocks noChangeAspect="1" noChangeArrowheads="1"/>
          </p:cNvPicPr>
          <p:nvPr/>
        </p:nvPicPr>
        <p:blipFill>
          <a:blip r:embed="rId2" cstate="print"/>
          <a:srcRect/>
          <a:stretch>
            <a:fillRect/>
          </a:stretch>
        </p:blipFill>
        <p:spPr bwMode="auto">
          <a:xfrm>
            <a:off x="0" y="-1"/>
            <a:ext cx="9144000" cy="6100771"/>
          </a:xfrm>
          <a:prstGeom prst="rect">
            <a:avLst/>
          </a:prstGeom>
          <a:noFill/>
          <a:ln w="9525">
            <a:noFill/>
            <a:miter lim="800000"/>
            <a:headEnd/>
            <a:tailEnd/>
          </a:ln>
        </p:spPr>
      </p:pic>
    </p:spTree>
    <p:extLst>
      <p:ext uri="{BB962C8B-B14F-4D97-AF65-F5344CB8AC3E}">
        <p14:creationId xmlns:p14="http://schemas.microsoft.com/office/powerpoint/2010/main" val="32161927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116800" y="5357031"/>
            <a:ext cx="7239000" cy="1362075"/>
          </a:xfrm>
        </p:spPr>
        <p:txBody>
          <a:bodyPr>
            <a:normAutofit/>
          </a:bodyPr>
          <a:lstStyle/>
          <a:p>
            <a:pPr algn="l">
              <a:defRPr/>
            </a:pPr>
            <a:r>
              <a:rPr lang="en-US" sz="4800" dirty="0" smtClean="0">
                <a:solidFill>
                  <a:srgbClr val="FFFFFF"/>
                </a:solidFill>
              </a:rPr>
              <a:t>Technology</a:t>
            </a:r>
            <a:endParaRPr lang="en-US" sz="4800" dirty="0">
              <a:solidFill>
                <a:srgbClr val="FFFFFF"/>
              </a:solidFill>
            </a:endParaRPr>
          </a:p>
        </p:txBody>
      </p:sp>
      <p:pic>
        <p:nvPicPr>
          <p:cNvPr id="2" name="Picture 1"/>
          <p:cNvPicPr>
            <a:picLocks noChangeAspect="1"/>
          </p:cNvPicPr>
          <p:nvPr/>
        </p:nvPicPr>
        <p:blipFill>
          <a:blip r:embed="rId2" cstate="print"/>
          <a:stretch>
            <a:fillRect/>
          </a:stretch>
        </p:blipFill>
        <p:spPr>
          <a:xfrm>
            <a:off x="0" y="0"/>
            <a:ext cx="9144000" cy="6858000"/>
          </a:xfrm>
          <a:prstGeom prst="rect">
            <a:avLst/>
          </a:prstGeom>
        </p:spPr>
      </p:pic>
      <p:sp>
        <p:nvSpPr>
          <p:cNvPr id="7" name="Rectangle 6"/>
          <p:cNvSpPr/>
          <p:nvPr/>
        </p:nvSpPr>
        <p:spPr>
          <a:xfrm>
            <a:off x="116800" y="5569178"/>
            <a:ext cx="7540959" cy="1323439"/>
          </a:xfrm>
          <a:prstGeom prst="rect">
            <a:avLst/>
          </a:prstGeom>
        </p:spPr>
        <p:txBody>
          <a:bodyPr wrap="square">
            <a:spAutoFit/>
          </a:bodyPr>
          <a:lstStyle/>
          <a:p>
            <a:r>
              <a:rPr lang="en-US" sz="4800" dirty="0" smtClean="0">
                <a:solidFill>
                  <a:schemeClr val="bg1"/>
                </a:solidFill>
                <a:latin typeface="Calibri (heading)"/>
              </a:rPr>
              <a:t>Technology</a:t>
            </a:r>
            <a:endParaRPr lang="en-US" sz="4800" dirty="0">
              <a:solidFill>
                <a:schemeClr val="bg1"/>
              </a:solidFill>
              <a:latin typeface="Calibri (heading)"/>
            </a:endParaRPr>
          </a:p>
          <a:p>
            <a:pPr marL="457200" indent="-457200">
              <a:buFont typeface="Arial" pitchFamily="34" charset="0"/>
              <a:buChar char="•"/>
            </a:pPr>
            <a:endParaRPr lang="en-US" sz="3200" dirty="0"/>
          </a:p>
        </p:txBody>
      </p:sp>
    </p:spTree>
    <p:extLst>
      <p:ext uri="{BB962C8B-B14F-4D97-AF65-F5344CB8AC3E}">
        <p14:creationId xmlns:p14="http://schemas.microsoft.com/office/powerpoint/2010/main" val="47177765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10242" name="Picture 2"/>
          <p:cNvPicPr>
            <a:picLocks noChangeAspect="1" noChangeArrowheads="1"/>
          </p:cNvPicPr>
          <p:nvPr/>
        </p:nvPicPr>
        <p:blipFill>
          <a:blip r:embed="rId2" cstate="print"/>
          <a:srcRect/>
          <a:stretch>
            <a:fillRect/>
          </a:stretch>
        </p:blipFill>
        <p:spPr bwMode="auto">
          <a:xfrm>
            <a:off x="0" y="0"/>
            <a:ext cx="9144000" cy="6097586"/>
          </a:xfrm>
          <a:prstGeom prst="rect">
            <a:avLst/>
          </a:prstGeom>
          <a:noFill/>
          <a:ln w="9525">
            <a:noFill/>
            <a:miter lim="800000"/>
            <a:headEnd/>
            <a:tailEnd/>
          </a:ln>
        </p:spPr>
      </p:pic>
    </p:spTree>
    <p:extLst>
      <p:ext uri="{BB962C8B-B14F-4D97-AF65-F5344CB8AC3E}">
        <p14:creationId xmlns:p14="http://schemas.microsoft.com/office/powerpoint/2010/main" val="187874795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11266" name="Picture 2"/>
          <p:cNvPicPr>
            <a:picLocks noChangeAspect="1" noChangeArrowheads="1"/>
          </p:cNvPicPr>
          <p:nvPr/>
        </p:nvPicPr>
        <p:blipFill>
          <a:blip r:embed="rId2" cstate="print"/>
          <a:srcRect/>
          <a:stretch>
            <a:fillRect/>
          </a:stretch>
        </p:blipFill>
        <p:spPr bwMode="auto">
          <a:xfrm>
            <a:off x="52388" y="0"/>
            <a:ext cx="9091612" cy="6053137"/>
          </a:xfrm>
          <a:prstGeom prst="rect">
            <a:avLst/>
          </a:prstGeom>
          <a:noFill/>
          <a:ln w="9525">
            <a:noFill/>
            <a:miter lim="800000"/>
            <a:headEnd/>
            <a:tailEnd/>
          </a:ln>
        </p:spPr>
      </p:pic>
    </p:spTree>
    <p:extLst>
      <p:ext uri="{BB962C8B-B14F-4D97-AF65-F5344CB8AC3E}">
        <p14:creationId xmlns:p14="http://schemas.microsoft.com/office/powerpoint/2010/main" val="105512688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12290" name="Picture 2"/>
          <p:cNvPicPr>
            <a:picLocks noChangeAspect="1" noChangeArrowheads="1"/>
          </p:cNvPicPr>
          <p:nvPr/>
        </p:nvPicPr>
        <p:blipFill>
          <a:blip r:embed="rId2" cstate="print"/>
          <a:srcRect/>
          <a:stretch>
            <a:fillRect/>
          </a:stretch>
        </p:blipFill>
        <p:spPr bwMode="auto">
          <a:xfrm>
            <a:off x="0" y="0"/>
            <a:ext cx="9143999" cy="6072075"/>
          </a:xfrm>
          <a:prstGeom prst="rect">
            <a:avLst/>
          </a:prstGeom>
          <a:noFill/>
          <a:ln w="9525">
            <a:noFill/>
            <a:miter lim="800000"/>
            <a:headEnd/>
            <a:tailEnd/>
          </a:ln>
        </p:spPr>
      </p:pic>
    </p:spTree>
    <p:extLst>
      <p:ext uri="{BB962C8B-B14F-4D97-AF65-F5344CB8AC3E}">
        <p14:creationId xmlns:p14="http://schemas.microsoft.com/office/powerpoint/2010/main" val="108707507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13314" name="Picture 2"/>
          <p:cNvPicPr>
            <a:picLocks noChangeAspect="1" noChangeArrowheads="1"/>
          </p:cNvPicPr>
          <p:nvPr/>
        </p:nvPicPr>
        <p:blipFill>
          <a:blip r:embed="rId2" cstate="print"/>
          <a:srcRect/>
          <a:stretch>
            <a:fillRect/>
          </a:stretch>
        </p:blipFill>
        <p:spPr bwMode="auto">
          <a:xfrm>
            <a:off x="42863" y="1"/>
            <a:ext cx="9101137" cy="6062662"/>
          </a:xfrm>
          <a:prstGeom prst="rect">
            <a:avLst/>
          </a:prstGeom>
          <a:noFill/>
          <a:ln w="9525">
            <a:noFill/>
            <a:miter lim="800000"/>
            <a:headEnd/>
            <a:tailEnd/>
          </a:ln>
        </p:spPr>
      </p:pic>
    </p:spTree>
    <p:extLst>
      <p:ext uri="{BB962C8B-B14F-4D97-AF65-F5344CB8AC3E}">
        <p14:creationId xmlns:p14="http://schemas.microsoft.com/office/powerpoint/2010/main" val="335444230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8080"/>
                </a:solidFill>
              </a:rPr>
              <a:t>Management</a:t>
            </a:r>
            <a:endParaRPr lang="en-CA" dirty="0">
              <a:solidFill>
                <a:srgbClr val="008080"/>
              </a:solidFill>
            </a:endParaRPr>
          </a:p>
        </p:txBody>
      </p:sp>
      <p:pic>
        <p:nvPicPr>
          <p:cNvPr id="4" name="Picture 3"/>
          <p:cNvPicPr/>
          <p:nvPr/>
        </p:nvPicPr>
        <p:blipFill>
          <a:blip r:embed="rId2" cstate="print"/>
          <a:srcRect/>
          <a:stretch>
            <a:fillRect/>
          </a:stretch>
        </p:blipFill>
        <p:spPr bwMode="auto">
          <a:xfrm>
            <a:off x="609600" y="1600200"/>
            <a:ext cx="8077200" cy="45720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0" y="0"/>
            <a:ext cx="9144000" cy="1200647"/>
          </a:xfrm>
          <a:prstGeom prst="rect">
            <a:avLst/>
          </a:prstGeom>
          <a:noFill/>
          <a:ln w="9525">
            <a:noFill/>
            <a:miter lim="800000"/>
            <a:headEnd/>
            <a:tailEnd/>
          </a:ln>
        </p:spPr>
      </p:pic>
      <p:sp>
        <p:nvSpPr>
          <p:cNvPr id="6" name="Title 1"/>
          <p:cNvSpPr txBox="1">
            <a:spLocks/>
          </p:cNvSpPr>
          <p:nvPr/>
        </p:nvSpPr>
        <p:spPr>
          <a:xfrm>
            <a:off x="0" y="152400"/>
            <a:ext cx="3733800" cy="731838"/>
          </a:xfrm>
          <a:prstGeom prst="rect">
            <a:avLst/>
          </a:prstGeom>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rgbClr val="008080"/>
                </a:solidFill>
                <a:effectLst/>
                <a:uLnTx/>
                <a:uFillTx/>
                <a:latin typeface="+mj-lt"/>
                <a:ea typeface="+mj-ea"/>
                <a:cs typeface="+mj-cs"/>
              </a:rPr>
              <a:t>Management</a:t>
            </a:r>
            <a:endParaRPr kumimoji="0" lang="en-CA" sz="4400" b="0" i="0" u="none" strike="noStrike" kern="1200" cap="none" spc="0" normalizeH="0" baseline="0" noProof="0" dirty="0">
              <a:ln>
                <a:noFill/>
              </a:ln>
              <a:solidFill>
                <a:srgbClr val="008080"/>
              </a:solidFill>
              <a:effectLst/>
              <a:uLnTx/>
              <a:uFillTx/>
              <a:latin typeface="+mj-lt"/>
              <a:ea typeface="+mj-ea"/>
              <a:cs typeface="+mj-cs"/>
            </a:endParaRPr>
          </a:p>
        </p:txBody>
      </p:sp>
    </p:spTree>
    <p:extLst>
      <p:ext uri="{BB962C8B-B14F-4D97-AF65-F5344CB8AC3E}">
        <p14:creationId xmlns:p14="http://schemas.microsoft.com/office/powerpoint/2010/main" val="140417242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1200647"/>
          </a:xfrm>
          <a:prstGeom prst="rect">
            <a:avLst/>
          </a:prstGeom>
          <a:noFill/>
          <a:ln w="9525">
            <a:noFill/>
            <a:miter lim="800000"/>
            <a:headEnd/>
            <a:tailEnd/>
          </a:ln>
        </p:spPr>
      </p:pic>
      <p:sp>
        <p:nvSpPr>
          <p:cNvPr id="2" name="Title 1"/>
          <p:cNvSpPr>
            <a:spLocks noGrp="1"/>
          </p:cNvSpPr>
          <p:nvPr>
            <p:ph type="title"/>
          </p:nvPr>
        </p:nvSpPr>
        <p:spPr>
          <a:xfrm>
            <a:off x="0" y="152400"/>
            <a:ext cx="3733800" cy="731838"/>
          </a:xfrm>
        </p:spPr>
        <p:txBody>
          <a:bodyPr>
            <a:normAutofit fontScale="90000"/>
          </a:bodyPr>
          <a:lstStyle/>
          <a:p>
            <a:r>
              <a:rPr lang="en-US" dirty="0" smtClean="0">
                <a:solidFill>
                  <a:srgbClr val="008080"/>
                </a:solidFill>
              </a:rPr>
              <a:t>Management</a:t>
            </a:r>
            <a:endParaRPr lang="en-CA" dirty="0">
              <a:solidFill>
                <a:srgbClr val="008080"/>
              </a:solidFill>
            </a:endParaRPr>
          </a:p>
        </p:txBody>
      </p:sp>
      <p:sp>
        <p:nvSpPr>
          <p:cNvPr id="3" name="Content Placeholder 2"/>
          <p:cNvSpPr>
            <a:spLocks noGrp="1"/>
          </p:cNvSpPr>
          <p:nvPr>
            <p:ph idx="1"/>
          </p:nvPr>
        </p:nvSpPr>
        <p:spPr>
          <a:xfrm>
            <a:off x="457200" y="1600200"/>
            <a:ext cx="6400800" cy="4525963"/>
          </a:xfrm>
        </p:spPr>
        <p:txBody>
          <a:bodyPr>
            <a:normAutofit lnSpcReduction="10000"/>
          </a:bodyPr>
          <a:lstStyle/>
          <a:p>
            <a:r>
              <a:rPr lang="en-US" b="1" dirty="0" smtClean="0"/>
              <a:t>Lyle C. </a:t>
            </a:r>
            <a:r>
              <a:rPr lang="en-US" b="1" dirty="0" err="1" smtClean="0"/>
              <a:t>Whitmarsh</a:t>
            </a:r>
            <a:r>
              <a:rPr lang="en-US" dirty="0" smtClean="0"/>
              <a:t>,</a:t>
            </a:r>
            <a:br>
              <a:rPr lang="en-US" dirty="0" smtClean="0"/>
            </a:br>
            <a:r>
              <a:rPr lang="en-US" i="1" dirty="0" smtClean="0"/>
              <a:t>Chief Executive Officer</a:t>
            </a:r>
            <a:endParaRPr lang="en-US" dirty="0" smtClean="0"/>
          </a:p>
          <a:p>
            <a:pPr lvl="1">
              <a:lnSpc>
                <a:spcPct val="80000"/>
              </a:lnSpc>
            </a:pPr>
            <a:r>
              <a:rPr lang="en-CA" sz="2400" dirty="0" smtClean="0"/>
              <a:t>Graduated </a:t>
            </a:r>
            <a:r>
              <a:rPr lang="en-CA" sz="2400" dirty="0"/>
              <a:t>from high school in Medicine Hat</a:t>
            </a:r>
          </a:p>
          <a:p>
            <a:pPr lvl="1">
              <a:lnSpc>
                <a:spcPct val="80000"/>
              </a:lnSpc>
            </a:pPr>
            <a:r>
              <a:rPr lang="en-CA" sz="2400" dirty="0"/>
              <a:t>Rig manager for Champion Drilling in 1987</a:t>
            </a:r>
          </a:p>
          <a:p>
            <a:pPr lvl="1">
              <a:lnSpc>
                <a:spcPct val="80000"/>
              </a:lnSpc>
            </a:pPr>
            <a:r>
              <a:rPr lang="en-CA" sz="2400" dirty="0"/>
              <a:t>Advanced to the position of Senior Field Supervisor in 1995</a:t>
            </a:r>
          </a:p>
          <a:p>
            <a:pPr lvl="1">
              <a:lnSpc>
                <a:spcPct val="80000"/>
              </a:lnSpc>
            </a:pPr>
            <a:r>
              <a:rPr lang="en-CA" sz="2400" dirty="0"/>
              <a:t>Operations Manager in 1998</a:t>
            </a:r>
          </a:p>
          <a:p>
            <a:pPr lvl="1">
              <a:lnSpc>
                <a:spcPct val="80000"/>
              </a:lnSpc>
            </a:pPr>
            <a:r>
              <a:rPr lang="en-CA" sz="2400" dirty="0"/>
              <a:t>Formed his own company, Summit Oilfield Consulting in 1999</a:t>
            </a:r>
          </a:p>
          <a:p>
            <a:pPr lvl="1">
              <a:lnSpc>
                <a:spcPct val="80000"/>
              </a:lnSpc>
            </a:pPr>
            <a:r>
              <a:rPr lang="en-CA" sz="2400" dirty="0"/>
              <a:t>Employed with Trinidad Drilling since July 2000</a:t>
            </a:r>
          </a:p>
          <a:p>
            <a:pPr lvl="1">
              <a:lnSpc>
                <a:spcPct val="80000"/>
              </a:lnSpc>
            </a:pPr>
            <a:r>
              <a:rPr lang="en-CA" sz="2400" dirty="0"/>
              <a:t>Field Supervisor -&gt; General Manager -&gt; President of Trinidad</a:t>
            </a:r>
          </a:p>
          <a:p>
            <a:endParaRPr lang="en-CA" dirty="0"/>
          </a:p>
        </p:txBody>
      </p:sp>
      <p:pic>
        <p:nvPicPr>
          <p:cNvPr id="5" name="Picture 4" descr="whitmarshl.jpg"/>
          <p:cNvPicPr>
            <a:picLocks noChangeAspect="1"/>
          </p:cNvPicPr>
          <p:nvPr/>
        </p:nvPicPr>
        <p:blipFill>
          <a:blip r:embed="rId3" cstate="print"/>
          <a:stretch>
            <a:fillRect/>
          </a:stretch>
        </p:blipFill>
        <p:spPr>
          <a:xfrm>
            <a:off x="6629400" y="1600200"/>
            <a:ext cx="2514600" cy="3124200"/>
          </a:xfrm>
          <a:prstGeom prst="rect">
            <a:avLst/>
          </a:prstGeom>
          <a:ln>
            <a:noFill/>
          </a:ln>
          <a:effectLst>
            <a:softEdge rad="112500"/>
          </a:effectLst>
        </p:spPr>
      </p:pic>
    </p:spTree>
    <p:extLst>
      <p:ext uri="{BB962C8B-B14F-4D97-AF65-F5344CB8AC3E}">
        <p14:creationId xmlns:p14="http://schemas.microsoft.com/office/powerpoint/2010/main" val="269708879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1200647"/>
          </a:xfrm>
          <a:prstGeom prst="rect">
            <a:avLst/>
          </a:prstGeom>
          <a:noFill/>
          <a:ln w="9525">
            <a:noFill/>
            <a:miter lim="800000"/>
            <a:headEnd/>
            <a:tailEnd/>
          </a:ln>
        </p:spPr>
      </p:pic>
      <p:sp>
        <p:nvSpPr>
          <p:cNvPr id="3" name="Content Placeholder 2"/>
          <p:cNvSpPr>
            <a:spLocks noGrp="1"/>
          </p:cNvSpPr>
          <p:nvPr>
            <p:ph idx="1"/>
          </p:nvPr>
        </p:nvSpPr>
        <p:spPr>
          <a:xfrm>
            <a:off x="304800" y="1600200"/>
            <a:ext cx="6400800" cy="4525963"/>
          </a:xfrm>
        </p:spPr>
        <p:txBody>
          <a:bodyPr/>
          <a:lstStyle/>
          <a:p>
            <a:r>
              <a:rPr lang="en-CA" b="1" dirty="0" smtClean="0">
                <a:solidFill>
                  <a:srgbClr val="000000"/>
                </a:solidFill>
              </a:rPr>
              <a:t>Brent J. Conway</a:t>
            </a:r>
            <a:r>
              <a:rPr lang="en-CA" dirty="0" smtClean="0">
                <a:solidFill>
                  <a:srgbClr val="000000"/>
                </a:solidFill>
              </a:rPr>
              <a:t>,</a:t>
            </a:r>
            <a:br>
              <a:rPr lang="en-CA" dirty="0" smtClean="0">
                <a:solidFill>
                  <a:srgbClr val="000000"/>
                </a:solidFill>
              </a:rPr>
            </a:br>
            <a:r>
              <a:rPr lang="en-CA" i="1" dirty="0" smtClean="0">
                <a:solidFill>
                  <a:srgbClr val="000000"/>
                </a:solidFill>
              </a:rPr>
              <a:t>President</a:t>
            </a:r>
            <a:endParaRPr lang="en-CA" dirty="0" smtClean="0">
              <a:solidFill>
                <a:srgbClr val="000000"/>
              </a:solidFill>
            </a:endParaRPr>
          </a:p>
          <a:p>
            <a:pPr lvl="1">
              <a:lnSpc>
                <a:spcPct val="80000"/>
              </a:lnSpc>
            </a:pPr>
            <a:r>
              <a:rPr lang="en-CA" sz="2200" dirty="0" smtClean="0">
                <a:solidFill>
                  <a:srgbClr val="000000"/>
                </a:solidFill>
              </a:rPr>
              <a:t>Graduated </a:t>
            </a:r>
            <a:r>
              <a:rPr lang="en-CA" sz="2200" dirty="0">
                <a:solidFill>
                  <a:srgbClr val="000000"/>
                </a:solidFill>
              </a:rPr>
              <a:t>from the University of Calgary with a </a:t>
            </a:r>
          </a:p>
          <a:p>
            <a:pPr lvl="1">
              <a:lnSpc>
                <a:spcPct val="80000"/>
              </a:lnSpc>
              <a:buNone/>
            </a:pPr>
            <a:r>
              <a:rPr lang="en-CA" sz="2200" dirty="0">
                <a:solidFill>
                  <a:srgbClr val="000000"/>
                </a:solidFill>
              </a:rPr>
              <a:t>	Bachelor of Commerce in accounting</a:t>
            </a:r>
          </a:p>
          <a:p>
            <a:pPr lvl="1">
              <a:lnSpc>
                <a:spcPct val="80000"/>
              </a:lnSpc>
            </a:pPr>
            <a:r>
              <a:rPr lang="en-CA" sz="2200" dirty="0">
                <a:solidFill>
                  <a:srgbClr val="000000"/>
                </a:solidFill>
              </a:rPr>
              <a:t>Received CGA Designation in 1996</a:t>
            </a:r>
          </a:p>
          <a:p>
            <a:pPr lvl="1">
              <a:lnSpc>
                <a:spcPct val="80000"/>
              </a:lnSpc>
            </a:pPr>
            <a:r>
              <a:rPr lang="en-CA" sz="2200" dirty="0">
                <a:solidFill>
                  <a:srgbClr val="000000"/>
                </a:solidFill>
              </a:rPr>
              <a:t>Joined Trinidad Drilling in November </a:t>
            </a:r>
            <a:r>
              <a:rPr lang="en-CA" sz="2200" dirty="0" smtClean="0">
                <a:solidFill>
                  <a:srgbClr val="000000"/>
                </a:solidFill>
              </a:rPr>
              <a:t>2001,Previous Served as CFO from </a:t>
            </a:r>
            <a:r>
              <a:rPr lang="en-US" sz="2200" dirty="0" smtClean="0"/>
              <a:t>November </a:t>
            </a:r>
            <a:r>
              <a:rPr lang="en-US" sz="2200" dirty="0"/>
              <a:t>2001 to January </a:t>
            </a:r>
            <a:r>
              <a:rPr lang="en-US" sz="2200" dirty="0" smtClean="0"/>
              <a:t>2012 and </a:t>
            </a:r>
            <a:r>
              <a:rPr lang="en-US" sz="2200" dirty="0"/>
              <a:t>Executive Vice President from January 2008 to January </a:t>
            </a:r>
            <a:r>
              <a:rPr lang="en-US" sz="2200" dirty="0" smtClean="0"/>
              <a:t>2012</a:t>
            </a:r>
          </a:p>
          <a:p>
            <a:pPr lvl="1">
              <a:lnSpc>
                <a:spcPct val="80000"/>
              </a:lnSpc>
            </a:pPr>
            <a:r>
              <a:rPr lang="en-US" sz="2200" dirty="0" smtClean="0">
                <a:solidFill>
                  <a:srgbClr val="000000"/>
                </a:solidFill>
              </a:rPr>
              <a:t>Named president on January 2012</a:t>
            </a:r>
            <a:endParaRPr lang="en-CA" sz="2200" dirty="0">
              <a:solidFill>
                <a:srgbClr val="000000"/>
              </a:solidFill>
            </a:endParaRPr>
          </a:p>
          <a:p>
            <a:pPr lvl="1">
              <a:lnSpc>
                <a:spcPct val="80000"/>
              </a:lnSpc>
            </a:pPr>
            <a:endParaRPr lang="en-CA" sz="1100" dirty="0">
              <a:solidFill>
                <a:schemeClr val="bg1"/>
              </a:solidFill>
            </a:endParaRPr>
          </a:p>
          <a:p>
            <a:endParaRPr lang="en-CA" dirty="0"/>
          </a:p>
        </p:txBody>
      </p:sp>
      <p:sp>
        <p:nvSpPr>
          <p:cNvPr id="5" name="Title 1"/>
          <p:cNvSpPr txBox="1">
            <a:spLocks/>
          </p:cNvSpPr>
          <p:nvPr/>
        </p:nvSpPr>
        <p:spPr>
          <a:xfrm>
            <a:off x="0" y="152400"/>
            <a:ext cx="3733800" cy="731838"/>
          </a:xfrm>
          <a:prstGeom prst="rect">
            <a:avLst/>
          </a:prstGeom>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rgbClr val="008080"/>
                </a:solidFill>
                <a:effectLst/>
                <a:uLnTx/>
                <a:uFillTx/>
                <a:latin typeface="+mj-lt"/>
                <a:ea typeface="+mj-ea"/>
                <a:cs typeface="+mj-cs"/>
              </a:rPr>
              <a:t>Management</a:t>
            </a:r>
            <a:endParaRPr kumimoji="0" lang="en-CA" sz="4400" b="0" i="0" u="none" strike="noStrike" kern="1200" cap="none" spc="0" normalizeH="0" baseline="0" noProof="0" dirty="0">
              <a:ln>
                <a:noFill/>
              </a:ln>
              <a:solidFill>
                <a:srgbClr val="008080"/>
              </a:solidFill>
              <a:effectLst/>
              <a:uLnTx/>
              <a:uFillTx/>
              <a:latin typeface="+mj-lt"/>
              <a:ea typeface="+mj-ea"/>
              <a:cs typeface="+mj-cs"/>
            </a:endParaRPr>
          </a:p>
        </p:txBody>
      </p:sp>
      <p:pic>
        <p:nvPicPr>
          <p:cNvPr id="6" name="Picture 5" descr="conwayb.jpg"/>
          <p:cNvPicPr>
            <a:picLocks noChangeAspect="1"/>
          </p:cNvPicPr>
          <p:nvPr/>
        </p:nvPicPr>
        <p:blipFill>
          <a:blip r:embed="rId3" cstate="print"/>
          <a:stretch>
            <a:fillRect/>
          </a:stretch>
        </p:blipFill>
        <p:spPr>
          <a:xfrm>
            <a:off x="6629400" y="1524000"/>
            <a:ext cx="2514600" cy="3124200"/>
          </a:xfrm>
          <a:prstGeom prst="rect">
            <a:avLst/>
          </a:prstGeom>
          <a:ln>
            <a:noFill/>
          </a:ln>
          <a:effectLst>
            <a:softEdge rad="112500"/>
          </a:effectLst>
        </p:spPr>
      </p:pic>
    </p:spTree>
    <p:extLst>
      <p:ext uri="{BB962C8B-B14F-4D97-AF65-F5344CB8AC3E}">
        <p14:creationId xmlns:p14="http://schemas.microsoft.com/office/powerpoint/2010/main" val="125446642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8080"/>
                </a:solidFill>
              </a:rPr>
              <a:t>Management</a:t>
            </a:r>
            <a:endParaRPr lang="en-CA" dirty="0">
              <a:solidFill>
                <a:srgbClr val="008080"/>
              </a:solidFill>
            </a:endParaRPr>
          </a:p>
        </p:txBody>
      </p:sp>
      <p:sp>
        <p:nvSpPr>
          <p:cNvPr id="3" name="Content Placeholder 2"/>
          <p:cNvSpPr>
            <a:spLocks noGrp="1"/>
          </p:cNvSpPr>
          <p:nvPr>
            <p:ph idx="1"/>
          </p:nvPr>
        </p:nvSpPr>
        <p:spPr>
          <a:xfrm>
            <a:off x="228600" y="1600200"/>
            <a:ext cx="6553200" cy="4525963"/>
          </a:xfrm>
        </p:spPr>
        <p:txBody>
          <a:bodyPr>
            <a:normAutofit/>
          </a:bodyPr>
          <a:lstStyle/>
          <a:p>
            <a:r>
              <a:rPr lang="en-US" b="1" dirty="0" smtClean="0">
                <a:solidFill>
                  <a:srgbClr val="000000"/>
                </a:solidFill>
              </a:rPr>
              <a:t>Lesley Bolster</a:t>
            </a:r>
            <a:r>
              <a:rPr lang="en-US" dirty="0" smtClean="0">
                <a:solidFill>
                  <a:srgbClr val="000000"/>
                </a:solidFill>
              </a:rPr>
              <a:t>,</a:t>
            </a:r>
            <a:br>
              <a:rPr lang="en-US" dirty="0" smtClean="0">
                <a:solidFill>
                  <a:srgbClr val="000000"/>
                </a:solidFill>
              </a:rPr>
            </a:br>
            <a:r>
              <a:rPr lang="en-US" i="1" dirty="0" smtClean="0">
                <a:solidFill>
                  <a:srgbClr val="000000"/>
                </a:solidFill>
              </a:rPr>
              <a:t>Chief Financial Officer</a:t>
            </a:r>
          </a:p>
          <a:p>
            <a:pPr lvl="1">
              <a:lnSpc>
                <a:spcPct val="80000"/>
              </a:lnSpc>
            </a:pPr>
            <a:r>
              <a:rPr lang="en-CA" sz="2200" dirty="0">
                <a:solidFill>
                  <a:srgbClr val="000000"/>
                </a:solidFill>
              </a:rPr>
              <a:t>Graduated from the University of </a:t>
            </a:r>
            <a:r>
              <a:rPr lang="en-CA" sz="2200" dirty="0" smtClean="0">
                <a:solidFill>
                  <a:srgbClr val="000000"/>
                </a:solidFill>
              </a:rPr>
              <a:t>New Brunswick  </a:t>
            </a:r>
            <a:r>
              <a:rPr lang="en-CA" sz="2200" dirty="0">
                <a:solidFill>
                  <a:srgbClr val="000000"/>
                </a:solidFill>
              </a:rPr>
              <a:t>with a </a:t>
            </a:r>
            <a:r>
              <a:rPr lang="en-CA" sz="2200" dirty="0" smtClean="0">
                <a:solidFill>
                  <a:srgbClr val="000000"/>
                </a:solidFill>
              </a:rPr>
              <a:t>Bachelor </a:t>
            </a:r>
            <a:r>
              <a:rPr lang="en-CA" sz="2200" dirty="0">
                <a:solidFill>
                  <a:srgbClr val="000000"/>
                </a:solidFill>
              </a:rPr>
              <a:t>of </a:t>
            </a:r>
            <a:r>
              <a:rPr lang="en-CA" sz="2200" dirty="0" smtClean="0">
                <a:solidFill>
                  <a:srgbClr val="000000"/>
                </a:solidFill>
              </a:rPr>
              <a:t>Business Admin</a:t>
            </a:r>
            <a:endParaRPr lang="en-CA" sz="2200" dirty="0">
              <a:solidFill>
                <a:srgbClr val="000000"/>
              </a:solidFill>
            </a:endParaRPr>
          </a:p>
          <a:p>
            <a:pPr lvl="1">
              <a:lnSpc>
                <a:spcPct val="80000"/>
              </a:lnSpc>
            </a:pPr>
            <a:r>
              <a:rPr lang="en-CA" sz="2200" dirty="0">
                <a:solidFill>
                  <a:srgbClr val="000000"/>
                </a:solidFill>
              </a:rPr>
              <a:t>Received CGA Designation in </a:t>
            </a:r>
            <a:r>
              <a:rPr lang="en-CA" sz="2200" dirty="0" smtClean="0">
                <a:solidFill>
                  <a:srgbClr val="000000"/>
                </a:solidFill>
              </a:rPr>
              <a:t>1997 </a:t>
            </a:r>
            <a:r>
              <a:rPr lang="en-US" sz="2200" dirty="0"/>
              <a:t>at Grant Thornton, Chartered Accountants</a:t>
            </a:r>
            <a:r>
              <a:rPr lang="en-US" sz="2200" dirty="0" smtClean="0"/>
              <a:t>.</a:t>
            </a:r>
          </a:p>
          <a:p>
            <a:pPr lvl="1">
              <a:lnSpc>
                <a:spcPct val="80000"/>
              </a:lnSpc>
            </a:pPr>
            <a:r>
              <a:rPr lang="en-US" sz="2200" dirty="0"/>
              <a:t>In 1998, she joined Ernst &amp; Young, Calgary and advanced to Manager, Assurance &amp; Advisory services in 1999</a:t>
            </a:r>
            <a:r>
              <a:rPr lang="en-US" sz="2200" dirty="0" smtClean="0"/>
              <a:t>.</a:t>
            </a:r>
            <a:endParaRPr lang="en-CA" sz="2200" dirty="0">
              <a:solidFill>
                <a:srgbClr val="000000"/>
              </a:solidFill>
            </a:endParaRPr>
          </a:p>
          <a:p>
            <a:pPr lvl="1">
              <a:lnSpc>
                <a:spcPct val="80000"/>
              </a:lnSpc>
            </a:pPr>
            <a:r>
              <a:rPr lang="en-CA" sz="2200" dirty="0" smtClean="0">
                <a:solidFill>
                  <a:srgbClr val="000000"/>
                </a:solidFill>
              </a:rPr>
              <a:t>Joined </a:t>
            </a:r>
            <a:r>
              <a:rPr lang="en-CA" sz="2200" dirty="0">
                <a:solidFill>
                  <a:srgbClr val="000000"/>
                </a:solidFill>
              </a:rPr>
              <a:t>Trinidad Drilling in </a:t>
            </a:r>
            <a:r>
              <a:rPr lang="en-CA" sz="2200" dirty="0" smtClean="0">
                <a:solidFill>
                  <a:srgbClr val="000000"/>
                </a:solidFill>
              </a:rPr>
              <a:t> 2009 as Corporate controller, promoted to </a:t>
            </a:r>
            <a:r>
              <a:rPr lang="en-US" sz="2200" dirty="0" smtClean="0"/>
              <a:t> </a:t>
            </a:r>
            <a:r>
              <a:rPr lang="en-US" sz="2200" dirty="0"/>
              <a:t>Vice President, Finance &amp; </a:t>
            </a:r>
            <a:r>
              <a:rPr lang="en-US" sz="2200" dirty="0" smtClean="0"/>
              <a:t>Treasurer</a:t>
            </a:r>
          </a:p>
          <a:p>
            <a:pPr lvl="1">
              <a:lnSpc>
                <a:spcPct val="80000"/>
              </a:lnSpc>
            </a:pPr>
            <a:r>
              <a:rPr lang="en-US" sz="2200" dirty="0" smtClean="0">
                <a:solidFill>
                  <a:srgbClr val="000000"/>
                </a:solidFill>
              </a:rPr>
              <a:t>Named CFO </a:t>
            </a:r>
            <a:r>
              <a:rPr lang="en-US" sz="2200" dirty="0">
                <a:solidFill>
                  <a:srgbClr val="000000"/>
                </a:solidFill>
              </a:rPr>
              <a:t>on </a:t>
            </a:r>
            <a:r>
              <a:rPr lang="en-US" sz="2200" dirty="0" smtClean="0">
                <a:solidFill>
                  <a:srgbClr val="000000"/>
                </a:solidFill>
              </a:rPr>
              <a:t>2012</a:t>
            </a:r>
            <a:endParaRPr lang="en-CA" sz="2200" dirty="0">
              <a:solidFill>
                <a:srgbClr val="000000"/>
              </a:solidFill>
            </a:endParaRPr>
          </a:p>
          <a:p>
            <a:endParaRPr lang="en-US" dirty="0" smtClean="0">
              <a:solidFill>
                <a:srgbClr val="FF0000"/>
              </a:solidFill>
            </a:endParaRPr>
          </a:p>
        </p:txBody>
      </p:sp>
      <p:pic>
        <p:nvPicPr>
          <p:cNvPr id="4" name="Picture 2"/>
          <p:cNvPicPr>
            <a:picLocks noChangeAspect="1" noChangeArrowheads="1"/>
          </p:cNvPicPr>
          <p:nvPr/>
        </p:nvPicPr>
        <p:blipFill>
          <a:blip r:embed="rId2" cstate="print"/>
          <a:srcRect/>
          <a:stretch>
            <a:fillRect/>
          </a:stretch>
        </p:blipFill>
        <p:spPr bwMode="auto">
          <a:xfrm>
            <a:off x="0" y="0"/>
            <a:ext cx="9144000" cy="1200647"/>
          </a:xfrm>
          <a:prstGeom prst="rect">
            <a:avLst/>
          </a:prstGeom>
          <a:noFill/>
          <a:ln w="9525">
            <a:noFill/>
            <a:miter lim="800000"/>
            <a:headEnd/>
            <a:tailEnd/>
          </a:ln>
        </p:spPr>
      </p:pic>
      <p:sp>
        <p:nvSpPr>
          <p:cNvPr id="5" name="Title 1"/>
          <p:cNvSpPr txBox="1">
            <a:spLocks/>
          </p:cNvSpPr>
          <p:nvPr/>
        </p:nvSpPr>
        <p:spPr>
          <a:xfrm>
            <a:off x="0" y="152400"/>
            <a:ext cx="3733800" cy="731838"/>
          </a:xfrm>
          <a:prstGeom prst="rect">
            <a:avLst/>
          </a:prstGeom>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rgbClr val="008080"/>
                </a:solidFill>
                <a:effectLst/>
                <a:uLnTx/>
                <a:uFillTx/>
                <a:latin typeface="+mj-lt"/>
                <a:ea typeface="+mj-ea"/>
                <a:cs typeface="+mj-cs"/>
              </a:rPr>
              <a:t>Management</a:t>
            </a:r>
            <a:endParaRPr kumimoji="0" lang="en-CA" sz="4400" b="0" i="0" u="none" strike="noStrike" kern="1200" cap="none" spc="0" normalizeH="0" baseline="0" noProof="0" dirty="0">
              <a:ln>
                <a:noFill/>
              </a:ln>
              <a:solidFill>
                <a:srgbClr val="008080"/>
              </a:solidFill>
              <a:effectLst/>
              <a:uLnTx/>
              <a:uFillTx/>
              <a:latin typeface="+mj-lt"/>
              <a:ea typeface="+mj-ea"/>
              <a:cs typeface="+mj-cs"/>
            </a:endParaRPr>
          </a:p>
        </p:txBody>
      </p:sp>
      <p:pic>
        <p:nvPicPr>
          <p:cNvPr id="6" name="Picture 5"/>
          <p:cNvPicPr>
            <a:picLocks noChangeAspect="1"/>
          </p:cNvPicPr>
          <p:nvPr/>
        </p:nvPicPr>
        <p:blipFill>
          <a:blip r:embed="rId3" cstate="print"/>
          <a:stretch>
            <a:fillRect/>
          </a:stretch>
        </p:blipFill>
        <p:spPr>
          <a:xfrm>
            <a:off x="6629400" y="1600200"/>
            <a:ext cx="2514600" cy="3124200"/>
          </a:xfrm>
          <a:prstGeom prst="rect">
            <a:avLst/>
          </a:prstGeom>
        </p:spPr>
      </p:pic>
    </p:spTree>
    <p:extLst>
      <p:ext uri="{BB962C8B-B14F-4D97-AF65-F5344CB8AC3E}">
        <p14:creationId xmlns:p14="http://schemas.microsoft.com/office/powerpoint/2010/main" val="225398085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1200647"/>
          </a:xfrm>
          <a:prstGeom prst="rect">
            <a:avLst/>
          </a:prstGeom>
          <a:noFill/>
          <a:ln w="9525">
            <a:noFill/>
            <a:miter lim="800000"/>
            <a:headEnd/>
            <a:tailEnd/>
          </a:ln>
        </p:spPr>
      </p:pic>
      <p:sp>
        <p:nvSpPr>
          <p:cNvPr id="2" name="Title 1"/>
          <p:cNvSpPr>
            <a:spLocks noGrp="1"/>
          </p:cNvSpPr>
          <p:nvPr>
            <p:ph type="title"/>
          </p:nvPr>
        </p:nvSpPr>
        <p:spPr>
          <a:xfrm>
            <a:off x="228600" y="76200"/>
            <a:ext cx="5562600" cy="808038"/>
          </a:xfrm>
        </p:spPr>
        <p:txBody>
          <a:bodyPr/>
          <a:lstStyle/>
          <a:p>
            <a:r>
              <a:rPr lang="en-US" dirty="0" smtClean="0">
                <a:solidFill>
                  <a:srgbClr val="008080"/>
                </a:solidFill>
              </a:rPr>
              <a:t>2011 Q2 Balance Sheet</a:t>
            </a:r>
            <a:endParaRPr lang="en-CA" dirty="0">
              <a:solidFill>
                <a:srgbClr val="008080"/>
              </a:solidFill>
            </a:endParaRPr>
          </a:p>
        </p:txBody>
      </p:sp>
      <p:pic>
        <p:nvPicPr>
          <p:cNvPr id="10242" name="Picture 2"/>
          <p:cNvPicPr>
            <a:picLocks noGrp="1" noChangeAspect="1" noChangeArrowheads="1"/>
          </p:cNvPicPr>
          <p:nvPr>
            <p:ph idx="1"/>
          </p:nvPr>
        </p:nvPicPr>
        <p:blipFill>
          <a:blip r:embed="rId3" cstate="print"/>
          <a:srcRect/>
          <a:stretch>
            <a:fillRect/>
          </a:stretch>
        </p:blipFill>
        <p:spPr bwMode="auto">
          <a:xfrm>
            <a:off x="1295400" y="990600"/>
            <a:ext cx="6101867" cy="5867400"/>
          </a:xfrm>
          <a:prstGeom prst="rect">
            <a:avLst/>
          </a:prstGeom>
          <a:noFill/>
          <a:ln w="9525">
            <a:noFill/>
            <a:miter lim="800000"/>
            <a:headEnd/>
            <a:tailEnd/>
          </a:ln>
        </p:spPr>
      </p:pic>
    </p:spTree>
    <p:extLst>
      <p:ext uri="{BB962C8B-B14F-4D97-AF65-F5344CB8AC3E}">
        <p14:creationId xmlns:p14="http://schemas.microsoft.com/office/powerpoint/2010/main" val="51294054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1200647"/>
          </a:xfrm>
          <a:prstGeom prst="rect">
            <a:avLst/>
          </a:prstGeom>
          <a:noFill/>
          <a:ln w="9525">
            <a:noFill/>
            <a:miter lim="800000"/>
            <a:headEnd/>
            <a:tailEnd/>
          </a:ln>
        </p:spPr>
      </p:pic>
      <p:sp>
        <p:nvSpPr>
          <p:cNvPr id="2" name="Title 1"/>
          <p:cNvSpPr>
            <a:spLocks noGrp="1"/>
          </p:cNvSpPr>
          <p:nvPr>
            <p:ph type="title"/>
          </p:nvPr>
        </p:nvSpPr>
        <p:spPr>
          <a:xfrm>
            <a:off x="304800" y="76200"/>
            <a:ext cx="5943600" cy="808038"/>
          </a:xfrm>
        </p:spPr>
        <p:txBody>
          <a:bodyPr>
            <a:normAutofit fontScale="90000"/>
          </a:bodyPr>
          <a:lstStyle/>
          <a:p>
            <a:r>
              <a:rPr lang="en-US" dirty="0" smtClean="0">
                <a:solidFill>
                  <a:srgbClr val="008080"/>
                </a:solidFill>
              </a:rPr>
              <a:t>2011 Annual Balance Sheet</a:t>
            </a:r>
            <a:endParaRPr lang="en-CA" dirty="0">
              <a:solidFill>
                <a:srgbClr val="008080"/>
              </a:solidFill>
            </a:endParaRPr>
          </a:p>
        </p:txBody>
      </p:sp>
      <p:pic>
        <p:nvPicPr>
          <p:cNvPr id="5122" name="Picture 2"/>
          <p:cNvPicPr>
            <a:picLocks noGrp="1" noChangeAspect="1" noChangeArrowheads="1"/>
          </p:cNvPicPr>
          <p:nvPr>
            <p:ph idx="1"/>
          </p:nvPr>
        </p:nvPicPr>
        <p:blipFill>
          <a:blip r:embed="rId3" cstate="print"/>
          <a:srcRect/>
          <a:stretch>
            <a:fillRect/>
          </a:stretch>
        </p:blipFill>
        <p:spPr bwMode="auto">
          <a:xfrm>
            <a:off x="1981201" y="1001366"/>
            <a:ext cx="5302004" cy="5856634"/>
          </a:xfrm>
          <a:prstGeom prst="rect">
            <a:avLst/>
          </a:prstGeom>
          <a:noFill/>
          <a:ln w="9525">
            <a:noFill/>
            <a:miter lim="800000"/>
            <a:headEnd/>
            <a:tailEnd/>
          </a:ln>
        </p:spPr>
      </p:pic>
    </p:spTree>
    <p:extLst>
      <p:ext uri="{BB962C8B-B14F-4D97-AF65-F5344CB8AC3E}">
        <p14:creationId xmlns:p14="http://schemas.microsoft.com/office/powerpoint/2010/main" val="5180697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7" name="Rectangle 16"/>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403648" y="1128440"/>
            <a:ext cx="6041985" cy="928960"/>
          </a:xfrm>
        </p:spPr>
        <p:txBody>
          <a:bodyPr/>
          <a:lstStyle/>
          <a:p>
            <a:pPr>
              <a:defRPr/>
            </a:pPr>
            <a:r>
              <a:rPr lang="en-US" dirty="0" smtClean="0"/>
              <a:t>Hydraulic Fracturing</a:t>
            </a:r>
            <a:endParaRPr lang="en-US" dirty="0"/>
          </a:p>
        </p:txBody>
      </p:sp>
      <p:pic>
        <p:nvPicPr>
          <p:cNvPr id="16" name="Picture 15"/>
          <p:cNvPicPr>
            <a:picLocks noChangeAspect="1"/>
          </p:cNvPicPr>
          <p:nvPr/>
        </p:nvPicPr>
        <p:blipFill>
          <a:blip r:embed="rId3" cstate="print"/>
          <a:stretch>
            <a:fillRect/>
          </a:stretch>
        </p:blipFill>
        <p:spPr>
          <a:xfrm>
            <a:off x="304800" y="1936274"/>
            <a:ext cx="8458199" cy="4616925"/>
          </a:xfrm>
          <a:prstGeom prst="rect">
            <a:avLst/>
          </a:prstGeom>
        </p:spPr>
      </p:pic>
    </p:spTree>
    <p:extLst>
      <p:ext uri="{BB962C8B-B14F-4D97-AF65-F5344CB8AC3E}">
        <p14:creationId xmlns:p14="http://schemas.microsoft.com/office/powerpoint/2010/main" val="100506941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1200647"/>
          </a:xfrm>
          <a:prstGeom prst="rect">
            <a:avLst/>
          </a:prstGeom>
          <a:noFill/>
          <a:ln w="9525">
            <a:noFill/>
            <a:miter lim="800000"/>
            <a:headEnd/>
            <a:tailEnd/>
          </a:ln>
        </p:spPr>
      </p:pic>
      <p:sp>
        <p:nvSpPr>
          <p:cNvPr id="2" name="Title 1"/>
          <p:cNvSpPr>
            <a:spLocks noGrp="1"/>
          </p:cNvSpPr>
          <p:nvPr>
            <p:ph type="title"/>
          </p:nvPr>
        </p:nvSpPr>
        <p:spPr>
          <a:xfrm>
            <a:off x="152400" y="76200"/>
            <a:ext cx="6934200" cy="808038"/>
          </a:xfrm>
        </p:spPr>
        <p:txBody>
          <a:bodyPr>
            <a:normAutofit fontScale="90000"/>
          </a:bodyPr>
          <a:lstStyle/>
          <a:p>
            <a:r>
              <a:rPr lang="en-US" dirty="0" smtClean="0">
                <a:solidFill>
                  <a:srgbClr val="008080"/>
                </a:solidFill>
              </a:rPr>
              <a:t>2011 Annual Income Statement</a:t>
            </a:r>
            <a:endParaRPr lang="en-CA" dirty="0">
              <a:solidFill>
                <a:srgbClr val="008080"/>
              </a:solidFill>
            </a:endParaRPr>
          </a:p>
        </p:txBody>
      </p:sp>
      <p:pic>
        <p:nvPicPr>
          <p:cNvPr id="6146" name="Picture 2"/>
          <p:cNvPicPr>
            <a:picLocks noGrp="1" noChangeAspect="1" noChangeArrowheads="1"/>
          </p:cNvPicPr>
          <p:nvPr>
            <p:ph idx="1"/>
          </p:nvPr>
        </p:nvPicPr>
        <p:blipFill>
          <a:blip r:embed="rId3" cstate="print"/>
          <a:srcRect/>
          <a:stretch>
            <a:fillRect/>
          </a:stretch>
        </p:blipFill>
        <p:spPr bwMode="auto">
          <a:xfrm>
            <a:off x="1143000" y="1066800"/>
            <a:ext cx="6466297" cy="5791200"/>
          </a:xfrm>
          <a:prstGeom prst="rect">
            <a:avLst/>
          </a:prstGeom>
          <a:noFill/>
          <a:ln w="9525">
            <a:noFill/>
            <a:miter lim="800000"/>
            <a:headEnd/>
            <a:tailEnd/>
          </a:ln>
        </p:spPr>
      </p:pic>
    </p:spTree>
    <p:extLst>
      <p:ext uri="{BB962C8B-B14F-4D97-AF65-F5344CB8AC3E}">
        <p14:creationId xmlns:p14="http://schemas.microsoft.com/office/powerpoint/2010/main" val="873211622"/>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1200647"/>
          </a:xfrm>
          <a:prstGeom prst="rect">
            <a:avLst/>
          </a:prstGeom>
          <a:noFill/>
          <a:ln w="9525">
            <a:noFill/>
            <a:miter lim="800000"/>
            <a:headEnd/>
            <a:tailEnd/>
          </a:ln>
        </p:spPr>
      </p:pic>
      <p:sp>
        <p:nvSpPr>
          <p:cNvPr id="2" name="Title 1"/>
          <p:cNvSpPr>
            <a:spLocks noGrp="1"/>
          </p:cNvSpPr>
          <p:nvPr>
            <p:ph type="title"/>
          </p:nvPr>
        </p:nvSpPr>
        <p:spPr>
          <a:xfrm>
            <a:off x="228600" y="76200"/>
            <a:ext cx="6629400" cy="1036638"/>
          </a:xfrm>
        </p:spPr>
        <p:txBody>
          <a:bodyPr/>
          <a:lstStyle/>
          <a:p>
            <a:r>
              <a:rPr lang="en-US" dirty="0" smtClean="0">
                <a:solidFill>
                  <a:srgbClr val="008080"/>
                </a:solidFill>
              </a:rPr>
              <a:t>2011 Q2 Income Statement</a:t>
            </a:r>
            <a:endParaRPr lang="en-CA" dirty="0">
              <a:solidFill>
                <a:srgbClr val="008080"/>
              </a:solidFill>
            </a:endParaRPr>
          </a:p>
        </p:txBody>
      </p:sp>
      <p:pic>
        <p:nvPicPr>
          <p:cNvPr id="9218" name="Picture 2"/>
          <p:cNvPicPr>
            <a:picLocks noGrp="1" noChangeAspect="1" noChangeArrowheads="1"/>
          </p:cNvPicPr>
          <p:nvPr>
            <p:ph idx="1"/>
          </p:nvPr>
        </p:nvPicPr>
        <p:blipFill>
          <a:blip r:embed="rId3" cstate="print"/>
          <a:srcRect/>
          <a:stretch>
            <a:fillRect/>
          </a:stretch>
        </p:blipFill>
        <p:spPr bwMode="auto">
          <a:xfrm>
            <a:off x="990600" y="1066800"/>
            <a:ext cx="6637939" cy="5791200"/>
          </a:xfrm>
          <a:prstGeom prst="rect">
            <a:avLst/>
          </a:prstGeom>
          <a:noFill/>
          <a:ln w="9525">
            <a:noFill/>
            <a:miter lim="800000"/>
            <a:headEnd/>
            <a:tailEnd/>
          </a:ln>
        </p:spPr>
      </p:pic>
    </p:spTree>
    <p:extLst>
      <p:ext uri="{BB962C8B-B14F-4D97-AF65-F5344CB8AC3E}">
        <p14:creationId xmlns:p14="http://schemas.microsoft.com/office/powerpoint/2010/main" val="425781627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1200647"/>
          </a:xfrm>
          <a:prstGeom prst="rect">
            <a:avLst/>
          </a:prstGeom>
          <a:noFill/>
          <a:ln w="9525">
            <a:noFill/>
            <a:miter lim="800000"/>
            <a:headEnd/>
            <a:tailEnd/>
          </a:ln>
        </p:spPr>
      </p:pic>
      <p:sp>
        <p:nvSpPr>
          <p:cNvPr id="2" name="Title 1"/>
          <p:cNvSpPr>
            <a:spLocks noGrp="1"/>
          </p:cNvSpPr>
          <p:nvPr>
            <p:ph type="title"/>
          </p:nvPr>
        </p:nvSpPr>
        <p:spPr>
          <a:xfrm>
            <a:off x="-76200" y="152400"/>
            <a:ext cx="6477000" cy="960438"/>
          </a:xfrm>
        </p:spPr>
        <p:txBody>
          <a:bodyPr/>
          <a:lstStyle/>
          <a:p>
            <a:r>
              <a:rPr lang="en-US" dirty="0" smtClean="0">
                <a:solidFill>
                  <a:srgbClr val="008080"/>
                </a:solidFill>
              </a:rPr>
              <a:t>2011 Annual Cash Flow</a:t>
            </a:r>
            <a:endParaRPr lang="en-CA" dirty="0">
              <a:solidFill>
                <a:srgbClr val="008080"/>
              </a:solidFill>
            </a:endParaRPr>
          </a:p>
        </p:txBody>
      </p:sp>
      <p:pic>
        <p:nvPicPr>
          <p:cNvPr id="7170" name="Picture 2"/>
          <p:cNvPicPr>
            <a:picLocks noGrp="1" noChangeAspect="1" noChangeArrowheads="1"/>
          </p:cNvPicPr>
          <p:nvPr>
            <p:ph idx="1"/>
          </p:nvPr>
        </p:nvPicPr>
        <p:blipFill>
          <a:blip r:embed="rId3" cstate="print"/>
          <a:srcRect/>
          <a:stretch>
            <a:fillRect/>
          </a:stretch>
        </p:blipFill>
        <p:spPr bwMode="auto">
          <a:xfrm>
            <a:off x="1752599" y="1066800"/>
            <a:ext cx="5193231" cy="5791200"/>
          </a:xfrm>
          <a:prstGeom prst="rect">
            <a:avLst/>
          </a:prstGeom>
          <a:noFill/>
          <a:ln w="9525">
            <a:noFill/>
            <a:miter lim="800000"/>
            <a:headEnd/>
            <a:tailEnd/>
          </a:ln>
        </p:spPr>
      </p:pic>
    </p:spTree>
    <p:extLst>
      <p:ext uri="{BB962C8B-B14F-4D97-AF65-F5344CB8AC3E}">
        <p14:creationId xmlns:p14="http://schemas.microsoft.com/office/powerpoint/2010/main" val="293008514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1200647"/>
          </a:xfrm>
          <a:prstGeom prst="rect">
            <a:avLst/>
          </a:prstGeom>
          <a:noFill/>
          <a:ln w="9525">
            <a:noFill/>
            <a:miter lim="800000"/>
            <a:headEnd/>
            <a:tailEnd/>
          </a:ln>
        </p:spPr>
      </p:pic>
      <p:sp>
        <p:nvSpPr>
          <p:cNvPr id="2" name="Title 1"/>
          <p:cNvSpPr>
            <a:spLocks noGrp="1"/>
          </p:cNvSpPr>
          <p:nvPr>
            <p:ph type="title"/>
          </p:nvPr>
        </p:nvSpPr>
        <p:spPr>
          <a:xfrm>
            <a:off x="-457200" y="152400"/>
            <a:ext cx="6096000" cy="960438"/>
          </a:xfrm>
        </p:spPr>
        <p:txBody>
          <a:bodyPr/>
          <a:lstStyle/>
          <a:p>
            <a:r>
              <a:rPr lang="en-US" dirty="0" smtClean="0">
                <a:solidFill>
                  <a:srgbClr val="008080"/>
                </a:solidFill>
              </a:rPr>
              <a:t>2011 Q2 Cash Flow</a:t>
            </a:r>
            <a:endParaRPr lang="en-CA" dirty="0">
              <a:solidFill>
                <a:srgbClr val="008080"/>
              </a:solidFill>
            </a:endParaRPr>
          </a:p>
        </p:txBody>
      </p:sp>
      <p:pic>
        <p:nvPicPr>
          <p:cNvPr id="8194" name="Picture 2"/>
          <p:cNvPicPr>
            <a:picLocks noGrp="1" noChangeAspect="1" noChangeArrowheads="1"/>
          </p:cNvPicPr>
          <p:nvPr>
            <p:ph idx="1"/>
          </p:nvPr>
        </p:nvPicPr>
        <p:blipFill>
          <a:blip r:embed="rId3" cstate="print"/>
          <a:srcRect/>
          <a:stretch>
            <a:fillRect/>
          </a:stretch>
        </p:blipFill>
        <p:spPr bwMode="auto">
          <a:xfrm>
            <a:off x="1524000" y="1066800"/>
            <a:ext cx="5181600" cy="5733659"/>
          </a:xfrm>
          <a:prstGeom prst="rect">
            <a:avLst/>
          </a:prstGeom>
          <a:noFill/>
          <a:ln w="9525">
            <a:noFill/>
            <a:miter lim="800000"/>
            <a:headEnd/>
            <a:tailEnd/>
          </a:ln>
        </p:spPr>
      </p:pic>
    </p:spTree>
    <p:extLst>
      <p:ext uri="{BB962C8B-B14F-4D97-AF65-F5344CB8AC3E}">
        <p14:creationId xmlns:p14="http://schemas.microsoft.com/office/powerpoint/2010/main" val="103328107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1200647"/>
          </a:xfrm>
          <a:prstGeom prst="rect">
            <a:avLst/>
          </a:prstGeom>
          <a:noFill/>
          <a:ln w="9525">
            <a:noFill/>
            <a:miter lim="800000"/>
            <a:headEnd/>
            <a:tailEnd/>
          </a:ln>
        </p:spPr>
      </p:pic>
      <p:sp>
        <p:nvSpPr>
          <p:cNvPr id="2" name="Title 1"/>
          <p:cNvSpPr>
            <a:spLocks noGrp="1"/>
          </p:cNvSpPr>
          <p:nvPr>
            <p:ph type="title"/>
          </p:nvPr>
        </p:nvSpPr>
        <p:spPr>
          <a:xfrm>
            <a:off x="-152400" y="152400"/>
            <a:ext cx="4648200" cy="731838"/>
          </a:xfrm>
        </p:spPr>
        <p:txBody>
          <a:bodyPr>
            <a:normAutofit fontScale="90000"/>
          </a:bodyPr>
          <a:lstStyle/>
          <a:p>
            <a:r>
              <a:rPr lang="en-US" dirty="0" smtClean="0">
                <a:solidFill>
                  <a:srgbClr val="008080"/>
                </a:solidFill>
              </a:rPr>
              <a:t>Recommendation</a:t>
            </a:r>
            <a:endParaRPr lang="en-CA" dirty="0">
              <a:solidFill>
                <a:srgbClr val="008080"/>
              </a:solidFill>
            </a:endParaRPr>
          </a:p>
        </p:txBody>
      </p:sp>
      <p:sp>
        <p:nvSpPr>
          <p:cNvPr id="3" name="Content Placeholder 2"/>
          <p:cNvSpPr>
            <a:spLocks noGrp="1"/>
          </p:cNvSpPr>
          <p:nvPr>
            <p:ph idx="1"/>
          </p:nvPr>
        </p:nvSpPr>
        <p:spPr/>
        <p:txBody>
          <a:bodyPr>
            <a:normAutofit/>
          </a:bodyPr>
          <a:lstStyle/>
          <a:p>
            <a:pPr>
              <a:buNone/>
            </a:pPr>
            <a:endParaRPr lang="en-US" sz="4000" dirty="0" smtClean="0">
              <a:solidFill>
                <a:srgbClr val="FF0000"/>
              </a:solidFill>
            </a:endParaRPr>
          </a:p>
          <a:p>
            <a:pPr>
              <a:buNone/>
            </a:pPr>
            <a:endParaRPr lang="en-US" sz="4000" dirty="0" smtClean="0">
              <a:solidFill>
                <a:srgbClr val="FF0000"/>
              </a:solidFill>
            </a:endParaRPr>
          </a:p>
          <a:p>
            <a:pPr algn="ctr">
              <a:buNone/>
            </a:pPr>
            <a:r>
              <a:rPr lang="en-US" sz="4000" dirty="0" smtClean="0">
                <a:solidFill>
                  <a:srgbClr val="FF0000"/>
                </a:solidFill>
              </a:rPr>
              <a:t>HOLD/BUY</a:t>
            </a:r>
            <a:endParaRPr lang="en-CA" sz="4000" dirty="0">
              <a:solidFill>
                <a:srgbClr val="FF0000"/>
              </a:solidFill>
            </a:endParaRPr>
          </a:p>
        </p:txBody>
      </p:sp>
    </p:spTree>
    <p:extLst>
      <p:ext uri="{BB962C8B-B14F-4D97-AF65-F5344CB8AC3E}">
        <p14:creationId xmlns:p14="http://schemas.microsoft.com/office/powerpoint/2010/main" val="24449545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7" name="Rectangle 16"/>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214089" y="990600"/>
            <a:ext cx="8568952" cy="1078066"/>
          </a:xfrm>
        </p:spPr>
        <p:txBody>
          <a:bodyPr>
            <a:normAutofit/>
          </a:bodyPr>
          <a:lstStyle/>
          <a:p>
            <a:pPr>
              <a:defRPr/>
            </a:pPr>
            <a:r>
              <a:rPr lang="en-US" dirty="0" smtClean="0"/>
              <a:t>Steam Assisted Gravity Drainage</a:t>
            </a:r>
            <a:endParaRPr lang="en-US" dirty="0"/>
          </a:p>
        </p:txBody>
      </p:sp>
      <p:pic>
        <p:nvPicPr>
          <p:cNvPr id="16" name="Picture 15"/>
          <p:cNvPicPr>
            <a:picLocks noChangeAspect="1"/>
          </p:cNvPicPr>
          <p:nvPr/>
        </p:nvPicPr>
        <p:blipFill>
          <a:blip r:embed="rId3" cstate="print"/>
          <a:stretch>
            <a:fillRect/>
          </a:stretch>
        </p:blipFill>
        <p:spPr>
          <a:xfrm>
            <a:off x="304800" y="1983512"/>
            <a:ext cx="8458200" cy="4569688"/>
          </a:xfrm>
          <a:prstGeom prst="rect">
            <a:avLst/>
          </a:prstGeom>
        </p:spPr>
      </p:pic>
    </p:spTree>
    <p:extLst>
      <p:ext uri="{BB962C8B-B14F-4D97-AF65-F5344CB8AC3E}">
        <p14:creationId xmlns:p14="http://schemas.microsoft.com/office/powerpoint/2010/main" val="7396607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7" name="Rectangle 16"/>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214089" y="1055534"/>
            <a:ext cx="8568952" cy="1078066"/>
          </a:xfrm>
        </p:spPr>
        <p:txBody>
          <a:bodyPr>
            <a:normAutofit/>
          </a:bodyPr>
          <a:lstStyle/>
          <a:p>
            <a:pPr>
              <a:defRPr/>
            </a:pPr>
            <a:r>
              <a:rPr lang="en-US" dirty="0" smtClean="0"/>
              <a:t>Subsea Drilling System</a:t>
            </a:r>
            <a:endParaRPr lang="en-US" dirty="0"/>
          </a:p>
        </p:txBody>
      </p:sp>
      <p:pic>
        <p:nvPicPr>
          <p:cNvPr id="16" name="Picture 2"/>
          <p:cNvPicPr>
            <a:picLocks noChangeAspect="1" noChangeArrowheads="1"/>
          </p:cNvPicPr>
          <p:nvPr/>
        </p:nvPicPr>
        <p:blipFill>
          <a:blip r:embed="rId2" cstate="print"/>
          <a:srcRect l="13653" t="50812" r="20641" b="17688"/>
          <a:stretch>
            <a:fillRect/>
          </a:stretch>
        </p:blipFill>
        <p:spPr bwMode="auto">
          <a:xfrm>
            <a:off x="381000" y="2174546"/>
            <a:ext cx="8369714" cy="4378654"/>
          </a:xfrm>
          <a:prstGeom prst="rect">
            <a:avLst/>
          </a:prstGeom>
          <a:noFill/>
          <a:ln w="9525">
            <a:noFill/>
            <a:miter lim="800000"/>
            <a:headEnd/>
            <a:tailEnd/>
          </a:ln>
        </p:spPr>
      </p:pic>
    </p:spTree>
    <p:extLst>
      <p:ext uri="{BB962C8B-B14F-4D97-AF65-F5344CB8AC3E}">
        <p14:creationId xmlns:p14="http://schemas.microsoft.com/office/powerpoint/2010/main" val="33632406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7" name="Rectangle 16"/>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214089" y="1055534"/>
            <a:ext cx="8568952" cy="1078066"/>
          </a:xfrm>
        </p:spPr>
        <p:txBody>
          <a:bodyPr>
            <a:normAutofit/>
          </a:bodyPr>
          <a:lstStyle/>
          <a:p>
            <a:pPr>
              <a:defRPr/>
            </a:pPr>
            <a:r>
              <a:rPr lang="en-US" dirty="0" smtClean="0"/>
              <a:t>Horizontal Drilling</a:t>
            </a:r>
            <a:endParaRPr lang="en-US" dirty="0"/>
          </a:p>
        </p:txBody>
      </p:sp>
      <p:pic>
        <p:nvPicPr>
          <p:cNvPr id="16" name="Picture 15"/>
          <p:cNvPicPr>
            <a:picLocks noChangeAspect="1"/>
          </p:cNvPicPr>
          <p:nvPr/>
        </p:nvPicPr>
        <p:blipFill>
          <a:blip r:embed="rId3" cstate="print"/>
          <a:stretch>
            <a:fillRect/>
          </a:stretch>
        </p:blipFill>
        <p:spPr>
          <a:xfrm>
            <a:off x="304800" y="2174546"/>
            <a:ext cx="8382000" cy="4378654"/>
          </a:xfrm>
          <a:prstGeom prst="rect">
            <a:avLst/>
          </a:prstGeom>
        </p:spPr>
      </p:pic>
    </p:spTree>
    <p:extLst>
      <p:ext uri="{BB962C8B-B14F-4D97-AF65-F5344CB8AC3E}">
        <p14:creationId xmlns:p14="http://schemas.microsoft.com/office/powerpoint/2010/main" val="9986947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21" name="Rectangle 20"/>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p:cNvSpPr>
            <a:spLocks noGrp="1"/>
          </p:cNvSpPr>
          <p:nvPr>
            <p:ph type="title"/>
          </p:nvPr>
        </p:nvSpPr>
        <p:spPr>
          <a:xfrm>
            <a:off x="952500" y="1207568"/>
            <a:ext cx="7239000" cy="1089065"/>
          </a:xfrm>
        </p:spPr>
        <p:txBody>
          <a:bodyPr>
            <a:normAutofit/>
          </a:bodyPr>
          <a:lstStyle/>
          <a:p>
            <a:r>
              <a:rPr lang="en-CA" sz="4800" dirty="0" smtClean="0"/>
              <a:t>Agenda</a:t>
            </a:r>
            <a:endParaRPr lang="en-CA" sz="4800" dirty="0"/>
          </a:p>
        </p:txBody>
      </p:sp>
      <p:sp>
        <p:nvSpPr>
          <p:cNvPr id="20" name="Text Placeholder 2"/>
          <p:cNvSpPr txBox="1">
            <a:spLocks/>
          </p:cNvSpPr>
          <p:nvPr/>
        </p:nvSpPr>
        <p:spPr bwMode="auto">
          <a:xfrm>
            <a:off x="2628900" y="2776126"/>
            <a:ext cx="3886200" cy="228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512064" marR="0" lvl="0" indent="-457200" algn="l" defTabSz="914400" rtl="0" eaLnBrk="0" fontAlgn="base" latinLnBrk="0" hangingPunct="0">
              <a:lnSpc>
                <a:spcPct val="100000"/>
              </a:lnSpc>
              <a:spcBef>
                <a:spcPct val="20000"/>
              </a:spcBef>
              <a:spcAft>
                <a:spcPct val="0"/>
              </a:spcAft>
              <a:buClrTx/>
              <a:buSzTx/>
              <a:buFont typeface="Arial" charset="0"/>
              <a:buAutoNum type="arabicPeriod"/>
              <a:tabLst/>
              <a:defRPr/>
            </a:pPr>
            <a:r>
              <a:rPr kumimoji="0" lang="en-CA" sz="2800" i="0" u="none" strike="noStrike" kern="1200" cap="none" spc="0" normalizeH="0" baseline="0" noProof="0" dirty="0" smtClean="0">
                <a:ln>
                  <a:noFill/>
                </a:ln>
                <a:effectLst/>
                <a:uLnTx/>
                <a:uFillTx/>
                <a:latin typeface="+mn-lt"/>
                <a:ea typeface="+mn-ea"/>
                <a:cs typeface="+mn-cs"/>
              </a:rPr>
              <a:t>Industry Overview</a:t>
            </a:r>
          </a:p>
          <a:p>
            <a:pPr marL="512064" marR="0" lvl="0" indent="-457200" algn="l" defTabSz="914400" rtl="0" eaLnBrk="0" fontAlgn="base" latinLnBrk="0" hangingPunct="0">
              <a:lnSpc>
                <a:spcPct val="100000"/>
              </a:lnSpc>
              <a:spcBef>
                <a:spcPct val="20000"/>
              </a:spcBef>
              <a:spcAft>
                <a:spcPct val="0"/>
              </a:spcAft>
              <a:buClrTx/>
              <a:buSzTx/>
              <a:buFont typeface="Arial" charset="0"/>
              <a:buAutoNum type="arabicPeriod"/>
              <a:tabLst/>
              <a:defRPr/>
            </a:pPr>
            <a:r>
              <a:rPr kumimoji="0" lang="en-CA" sz="2800" i="0" u="none" strike="noStrike" kern="1200" cap="none" spc="0" normalizeH="0" baseline="0" noProof="0" dirty="0" smtClean="0">
                <a:ln>
                  <a:noFill/>
                </a:ln>
                <a:effectLst/>
                <a:uLnTx/>
                <a:uFillTx/>
                <a:latin typeface="+mn-lt"/>
                <a:ea typeface="+mn-ea"/>
                <a:cs typeface="+mn-cs"/>
              </a:rPr>
              <a:t>Transocean</a:t>
            </a:r>
          </a:p>
          <a:p>
            <a:pPr marL="512064" marR="0" lvl="0" indent="-457200" algn="l" defTabSz="914400" rtl="0" eaLnBrk="0" fontAlgn="base" latinLnBrk="0" hangingPunct="0">
              <a:lnSpc>
                <a:spcPct val="100000"/>
              </a:lnSpc>
              <a:spcBef>
                <a:spcPct val="20000"/>
              </a:spcBef>
              <a:spcAft>
                <a:spcPct val="0"/>
              </a:spcAft>
              <a:buClrTx/>
              <a:buSzTx/>
              <a:buFont typeface="Arial" charset="0"/>
              <a:buAutoNum type="arabicPeriod"/>
              <a:tabLst/>
              <a:defRPr/>
            </a:pPr>
            <a:r>
              <a:rPr kumimoji="0" lang="en-CA" sz="2800" i="0" u="none" strike="noStrike" kern="1200" cap="none" spc="0" normalizeH="0" baseline="0" noProof="0" dirty="0" smtClean="0">
                <a:ln>
                  <a:noFill/>
                </a:ln>
                <a:effectLst/>
                <a:uLnTx/>
                <a:uFillTx/>
                <a:latin typeface="+mn-lt"/>
                <a:ea typeface="+mn-ea"/>
                <a:cs typeface="+mn-cs"/>
              </a:rPr>
              <a:t>Precision</a:t>
            </a:r>
          </a:p>
          <a:p>
            <a:pPr marL="512064" marR="0" lvl="0" indent="-457200" algn="l" defTabSz="914400" rtl="0" eaLnBrk="0" fontAlgn="base" latinLnBrk="0" hangingPunct="0">
              <a:lnSpc>
                <a:spcPct val="100000"/>
              </a:lnSpc>
              <a:spcBef>
                <a:spcPct val="20000"/>
              </a:spcBef>
              <a:spcAft>
                <a:spcPct val="0"/>
              </a:spcAft>
              <a:buClrTx/>
              <a:buSzTx/>
              <a:buFont typeface="Arial" charset="0"/>
              <a:buAutoNum type="arabicPeriod"/>
              <a:tabLst/>
              <a:defRPr/>
            </a:pPr>
            <a:r>
              <a:rPr kumimoji="0" lang="en-CA" sz="2800" i="0" u="none" strike="noStrike" kern="1200" cap="none" spc="0" normalizeH="0" baseline="0" noProof="0" dirty="0" smtClean="0">
                <a:ln>
                  <a:noFill/>
                </a:ln>
                <a:effectLst/>
                <a:uLnTx/>
                <a:uFillTx/>
                <a:latin typeface="+mn-lt"/>
                <a:ea typeface="+mn-ea"/>
                <a:cs typeface="+mn-cs"/>
              </a:rPr>
              <a:t>Trinidad</a:t>
            </a:r>
            <a:endParaRPr kumimoji="0" lang="en-CA" sz="2800" i="0" u="none" strike="noStrike" kern="1200" cap="none" spc="0" normalizeH="0" baseline="0" noProof="0" dirty="0">
              <a:ln>
                <a:noFill/>
              </a:ln>
              <a:effectLst/>
              <a:uLnTx/>
              <a:uFillTx/>
              <a:latin typeface="+mn-lt"/>
              <a:ea typeface="+mn-ea"/>
              <a:cs typeface="+mn-cs"/>
            </a:endParaRPr>
          </a:p>
        </p:txBody>
      </p:sp>
    </p:spTree>
    <p:extLst>
      <p:ext uri="{BB962C8B-B14F-4D97-AF65-F5344CB8AC3E}">
        <p14:creationId xmlns:p14="http://schemas.microsoft.com/office/powerpoint/2010/main" val="9368605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7" name="Rectangle 16"/>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214089" y="1055534"/>
            <a:ext cx="8568952" cy="1078066"/>
          </a:xfrm>
        </p:spPr>
        <p:txBody>
          <a:bodyPr>
            <a:normAutofit/>
          </a:bodyPr>
          <a:lstStyle/>
          <a:p>
            <a:pPr>
              <a:defRPr/>
            </a:pPr>
            <a:r>
              <a:rPr lang="en-US" dirty="0" smtClean="0"/>
              <a:t>Extended-Reach Drilling</a:t>
            </a:r>
            <a:endParaRPr lang="en-US" dirty="0"/>
          </a:p>
        </p:txBody>
      </p:sp>
      <p:pic>
        <p:nvPicPr>
          <p:cNvPr id="16" name="Picture 15"/>
          <p:cNvPicPr>
            <a:picLocks noChangeAspect="1"/>
          </p:cNvPicPr>
          <p:nvPr/>
        </p:nvPicPr>
        <p:blipFill>
          <a:blip r:embed="rId3" cstate="print"/>
          <a:stretch>
            <a:fillRect/>
          </a:stretch>
        </p:blipFill>
        <p:spPr>
          <a:xfrm>
            <a:off x="304800" y="1983512"/>
            <a:ext cx="8382000" cy="4487232"/>
          </a:xfrm>
          <a:prstGeom prst="rect">
            <a:avLst/>
          </a:prstGeom>
        </p:spPr>
      </p:pic>
    </p:spTree>
    <p:extLst>
      <p:ext uri="{BB962C8B-B14F-4D97-AF65-F5344CB8AC3E}">
        <p14:creationId xmlns:p14="http://schemas.microsoft.com/office/powerpoint/2010/main" val="22718851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pic>
        <p:nvPicPr>
          <p:cNvPr id="64514" name="Picture 2"/>
          <p:cNvPicPr>
            <a:picLocks noChangeAspect="1" noChangeArrowheads="1"/>
          </p:cNvPicPr>
          <p:nvPr/>
        </p:nvPicPr>
        <p:blipFill>
          <a:blip r:embed="rId2" cstate="print"/>
          <a:srcRect/>
          <a:stretch>
            <a:fillRect/>
          </a:stretch>
        </p:blipFill>
        <p:spPr bwMode="auto">
          <a:xfrm>
            <a:off x="228600" y="1247775"/>
            <a:ext cx="8610600" cy="5534025"/>
          </a:xfrm>
          <a:prstGeom prst="rect">
            <a:avLst/>
          </a:prstGeom>
          <a:noFill/>
          <a:ln w="9525">
            <a:noFill/>
            <a:miter lim="800000"/>
            <a:headEnd/>
            <a:tailEnd/>
          </a:ln>
        </p:spPr>
      </p:pic>
    </p:spTree>
    <p:extLst>
      <p:ext uri="{BB962C8B-B14F-4D97-AF65-F5344CB8AC3E}">
        <p14:creationId xmlns:p14="http://schemas.microsoft.com/office/powerpoint/2010/main" val="7629163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8" name="Rectangle 17"/>
          <p:cNvSpPr/>
          <p:nvPr/>
        </p:nvSpPr>
        <p:spPr>
          <a:xfrm>
            <a:off x="228600" y="1219200"/>
            <a:ext cx="8610600" cy="5638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367260" y="1052736"/>
            <a:ext cx="8419306" cy="829814"/>
          </a:xfrm>
        </p:spPr>
        <p:txBody>
          <a:bodyPr>
            <a:noAutofit/>
          </a:bodyPr>
          <a:lstStyle/>
          <a:p>
            <a:pPr>
              <a:defRPr/>
            </a:pPr>
            <a:r>
              <a:rPr lang="en-US" sz="4000" dirty="0" smtClean="0"/>
              <a:t>Oil &amp; </a:t>
            </a:r>
            <a:r>
              <a:rPr lang="en-US" sz="4000" dirty="0"/>
              <a:t>G</a:t>
            </a:r>
            <a:r>
              <a:rPr lang="en-US" sz="4000" dirty="0" smtClean="0"/>
              <a:t>as </a:t>
            </a:r>
            <a:r>
              <a:rPr lang="en-US" sz="4000" dirty="0"/>
              <a:t>R</a:t>
            </a:r>
            <a:r>
              <a:rPr lang="en-US" sz="4000" dirty="0" smtClean="0"/>
              <a:t>eserves, Supply &amp; Demand </a:t>
            </a:r>
            <a:endParaRPr lang="en-US" sz="4000" dirty="0"/>
          </a:p>
        </p:txBody>
      </p:sp>
      <p:sp>
        <p:nvSpPr>
          <p:cNvPr id="16" name="Content Placeholder 2"/>
          <p:cNvSpPr>
            <a:spLocks noGrp="1"/>
          </p:cNvSpPr>
          <p:nvPr>
            <p:ph idx="1"/>
          </p:nvPr>
        </p:nvSpPr>
        <p:spPr>
          <a:xfrm>
            <a:off x="457200" y="1810060"/>
            <a:ext cx="8229600" cy="4525963"/>
          </a:xfrm>
        </p:spPr>
        <p:txBody>
          <a:bodyPr/>
          <a:lstStyle/>
          <a:p>
            <a:r>
              <a:rPr lang="en-US" dirty="0" smtClean="0"/>
              <a:t>OPEC</a:t>
            </a:r>
          </a:p>
          <a:p>
            <a:pPr lvl="1"/>
            <a:r>
              <a:rPr lang="en-US" dirty="0" smtClean="0"/>
              <a:t>Control 81% of the world’s proven oil reserves</a:t>
            </a:r>
          </a:p>
          <a:p>
            <a:pPr lvl="1"/>
            <a:r>
              <a:rPr lang="en-US" dirty="0" smtClean="0"/>
              <a:t>Account for 44% of the oil production</a:t>
            </a:r>
          </a:p>
          <a:p>
            <a:pPr marL="457200" lvl="1" indent="0">
              <a:buNone/>
            </a:pPr>
            <a:endParaRPr lang="en-US" dirty="0" smtClean="0"/>
          </a:p>
        </p:txBody>
      </p:sp>
      <p:pic>
        <p:nvPicPr>
          <p:cNvPr id="17" name="Picture 16"/>
          <p:cNvPicPr>
            <a:picLocks noChangeAspect="1"/>
          </p:cNvPicPr>
          <p:nvPr/>
        </p:nvPicPr>
        <p:blipFill>
          <a:blip r:embed="rId2" cstate="print"/>
          <a:stretch>
            <a:fillRect/>
          </a:stretch>
        </p:blipFill>
        <p:spPr>
          <a:xfrm>
            <a:off x="778934" y="3429000"/>
            <a:ext cx="7391400" cy="3308351"/>
          </a:xfrm>
          <a:prstGeom prst="rect">
            <a:avLst/>
          </a:prstGeom>
        </p:spPr>
      </p:pic>
    </p:spTree>
    <p:extLst>
      <p:ext uri="{BB962C8B-B14F-4D97-AF65-F5344CB8AC3E}">
        <p14:creationId xmlns:p14="http://schemas.microsoft.com/office/powerpoint/2010/main" val="14661726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pic>
        <p:nvPicPr>
          <p:cNvPr id="14" name="Picture 2"/>
          <p:cNvPicPr>
            <a:picLocks noChangeAspect="1" noChangeArrowheads="1"/>
          </p:cNvPicPr>
          <p:nvPr/>
        </p:nvPicPr>
        <p:blipFill>
          <a:blip r:embed="rId2" cstate="print"/>
          <a:srcRect l="23989" t="22266" r="8829" b="19657"/>
          <a:stretch>
            <a:fillRect/>
          </a:stretch>
        </p:blipFill>
        <p:spPr bwMode="auto">
          <a:xfrm>
            <a:off x="228600" y="1219200"/>
            <a:ext cx="8610600" cy="5410200"/>
          </a:xfrm>
          <a:prstGeom prst="rect">
            <a:avLst/>
          </a:prstGeom>
          <a:noFill/>
          <a:ln w="9525">
            <a:noFill/>
            <a:miter lim="800000"/>
            <a:headEnd/>
            <a:tailEnd/>
          </a:ln>
        </p:spPr>
      </p:pic>
    </p:spTree>
    <p:extLst>
      <p:ext uri="{BB962C8B-B14F-4D97-AF65-F5344CB8AC3E}">
        <p14:creationId xmlns:p14="http://schemas.microsoft.com/office/powerpoint/2010/main" val="6873788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pic>
        <p:nvPicPr>
          <p:cNvPr id="14" name="Picture 2"/>
          <p:cNvPicPr>
            <a:picLocks noChangeAspect="1" noChangeArrowheads="1"/>
          </p:cNvPicPr>
          <p:nvPr/>
        </p:nvPicPr>
        <p:blipFill>
          <a:blip r:embed="rId2" cstate="print"/>
          <a:srcRect l="1840" t="32484" r="55340" b="11407"/>
          <a:stretch>
            <a:fillRect/>
          </a:stretch>
        </p:blipFill>
        <p:spPr bwMode="auto">
          <a:xfrm>
            <a:off x="228600" y="1262014"/>
            <a:ext cx="8610600" cy="5367386"/>
          </a:xfrm>
          <a:prstGeom prst="rect">
            <a:avLst/>
          </a:prstGeom>
          <a:noFill/>
          <a:ln w="9525">
            <a:noFill/>
            <a:miter lim="800000"/>
            <a:headEnd/>
            <a:tailEnd/>
          </a:ln>
        </p:spPr>
      </p:pic>
    </p:spTree>
    <p:extLst>
      <p:ext uri="{BB962C8B-B14F-4D97-AF65-F5344CB8AC3E}">
        <p14:creationId xmlns:p14="http://schemas.microsoft.com/office/powerpoint/2010/main" val="20663467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Transocean</a:t>
            </a:r>
            <a:endParaRPr lang="en-US" sz="24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7" name="Rectangle 16"/>
          <p:cNvSpPr/>
          <p:nvPr/>
        </p:nvSpPr>
        <p:spPr>
          <a:xfrm>
            <a:off x="0" y="1447800"/>
            <a:ext cx="9372600" cy="5638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2" cstate="print"/>
          <a:srcRect/>
          <a:stretch>
            <a:fillRect/>
          </a:stretch>
        </p:blipFill>
        <p:spPr bwMode="auto">
          <a:xfrm>
            <a:off x="0" y="0"/>
            <a:ext cx="9144000" cy="5257800"/>
          </a:xfrm>
          <a:prstGeom prst="rect">
            <a:avLst/>
          </a:prstGeom>
          <a:noFill/>
          <a:ln w="9525">
            <a:noFill/>
            <a:miter lim="800000"/>
            <a:headEnd/>
            <a:tailEnd/>
          </a:ln>
        </p:spPr>
      </p:pic>
      <p:sp>
        <p:nvSpPr>
          <p:cNvPr id="16" name="Content Placeholder 2"/>
          <p:cNvSpPr>
            <a:spLocks noGrp="1"/>
          </p:cNvSpPr>
          <p:nvPr>
            <p:ph idx="1"/>
          </p:nvPr>
        </p:nvSpPr>
        <p:spPr>
          <a:xfrm>
            <a:off x="304800" y="5334000"/>
            <a:ext cx="8229600" cy="1524000"/>
          </a:xfrm>
        </p:spPr>
        <p:txBody>
          <a:bodyPr>
            <a:normAutofit lnSpcReduction="10000"/>
          </a:bodyPr>
          <a:lstStyle/>
          <a:p>
            <a:pPr marL="457200" lvl="1" indent="0">
              <a:buNone/>
            </a:pPr>
            <a:r>
              <a:rPr lang="en-US" dirty="0" smtClean="0"/>
              <a:t>Middle east      56%	Central &amp; south America   8%</a:t>
            </a:r>
          </a:p>
          <a:p>
            <a:pPr marL="457200" lvl="1" indent="0">
              <a:buNone/>
            </a:pPr>
            <a:r>
              <a:rPr lang="en-US" dirty="0" smtClean="0"/>
              <a:t>North America 16%     Eurasia  			  7%</a:t>
            </a:r>
          </a:p>
          <a:p>
            <a:pPr marL="457200" lvl="1" indent="0">
              <a:buNone/>
            </a:pPr>
            <a:r>
              <a:rPr lang="en-US" dirty="0" smtClean="0"/>
              <a:t>Africa  		9%     </a:t>
            </a:r>
            <a:r>
              <a:rPr lang="en-US" dirty="0"/>
              <a:t> </a:t>
            </a:r>
            <a:r>
              <a:rPr lang="en-US" dirty="0" smtClean="0"/>
              <a:t>Asia &amp; Oceana 		  3%</a:t>
            </a:r>
          </a:p>
        </p:txBody>
      </p:sp>
    </p:spTree>
    <p:extLst>
      <p:ext uri="{BB962C8B-B14F-4D97-AF65-F5344CB8AC3E}">
        <p14:creationId xmlns:p14="http://schemas.microsoft.com/office/powerpoint/2010/main" val="28766365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8" name="Rectangle 17"/>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367260" y="1052736"/>
            <a:ext cx="8419306" cy="829814"/>
          </a:xfrm>
        </p:spPr>
        <p:txBody>
          <a:bodyPr>
            <a:noAutofit/>
          </a:bodyPr>
          <a:lstStyle/>
          <a:p>
            <a:pPr>
              <a:defRPr/>
            </a:pPr>
            <a:r>
              <a:rPr lang="en-US" sz="4000" dirty="0" smtClean="0"/>
              <a:t>Oil &amp; </a:t>
            </a:r>
            <a:r>
              <a:rPr lang="en-US" sz="4000" dirty="0"/>
              <a:t>G</a:t>
            </a:r>
            <a:r>
              <a:rPr lang="en-US" sz="4000" dirty="0" smtClean="0"/>
              <a:t>as </a:t>
            </a:r>
            <a:r>
              <a:rPr lang="en-US" sz="4000" dirty="0"/>
              <a:t>R</a:t>
            </a:r>
            <a:r>
              <a:rPr lang="en-US" sz="4000" dirty="0" smtClean="0"/>
              <a:t>eserves, Supply &amp; Demand </a:t>
            </a:r>
            <a:endParaRPr lang="en-US" sz="4000" dirty="0"/>
          </a:p>
        </p:txBody>
      </p:sp>
      <p:sp>
        <p:nvSpPr>
          <p:cNvPr id="16" name="Content Placeholder 2"/>
          <p:cNvSpPr>
            <a:spLocks noGrp="1"/>
          </p:cNvSpPr>
          <p:nvPr>
            <p:ph idx="1"/>
          </p:nvPr>
        </p:nvSpPr>
        <p:spPr>
          <a:xfrm>
            <a:off x="457200" y="1810060"/>
            <a:ext cx="8229600" cy="4525963"/>
          </a:xfrm>
        </p:spPr>
        <p:txBody>
          <a:bodyPr/>
          <a:lstStyle/>
          <a:p>
            <a:r>
              <a:rPr lang="en-US" dirty="0" smtClean="0"/>
              <a:t>Non OPEC</a:t>
            </a:r>
          </a:p>
          <a:p>
            <a:pPr lvl="1"/>
            <a:r>
              <a:rPr lang="en-US" dirty="0" smtClean="0"/>
              <a:t>Account for 56% of the oil production</a:t>
            </a:r>
          </a:p>
          <a:p>
            <a:pPr marL="457200" lvl="1" indent="0">
              <a:buNone/>
            </a:pPr>
            <a:endParaRPr lang="en-US" dirty="0" smtClean="0"/>
          </a:p>
        </p:txBody>
      </p:sp>
      <p:pic>
        <p:nvPicPr>
          <p:cNvPr id="17" name="Picture 16"/>
          <p:cNvPicPr>
            <a:picLocks noChangeAspect="1"/>
          </p:cNvPicPr>
          <p:nvPr/>
        </p:nvPicPr>
        <p:blipFill>
          <a:blip r:embed="rId2" cstate="print"/>
          <a:stretch>
            <a:fillRect/>
          </a:stretch>
        </p:blipFill>
        <p:spPr>
          <a:xfrm>
            <a:off x="609601" y="2895600"/>
            <a:ext cx="8176966" cy="3657600"/>
          </a:xfrm>
          <a:prstGeom prst="rect">
            <a:avLst/>
          </a:prstGeom>
        </p:spPr>
      </p:pic>
    </p:spTree>
    <p:extLst>
      <p:ext uri="{BB962C8B-B14F-4D97-AF65-F5344CB8AC3E}">
        <p14:creationId xmlns:p14="http://schemas.microsoft.com/office/powerpoint/2010/main" val="16066031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8" name="Rectangle 17"/>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395536" y="1000733"/>
            <a:ext cx="8229600" cy="1399032"/>
          </a:xfrm>
        </p:spPr>
        <p:txBody>
          <a:bodyPr>
            <a:normAutofit/>
          </a:bodyPr>
          <a:lstStyle/>
          <a:p>
            <a:pPr>
              <a:defRPr/>
            </a:pPr>
            <a:r>
              <a:rPr lang="en-US" sz="4800" dirty="0" smtClean="0"/>
              <a:t>Oil &amp; Gas Alternatives</a:t>
            </a:r>
            <a:endParaRPr lang="en-US" sz="4800" dirty="0"/>
          </a:p>
        </p:txBody>
      </p:sp>
      <p:sp>
        <p:nvSpPr>
          <p:cNvPr id="16" name="Content Placeholder 2"/>
          <p:cNvSpPr>
            <a:spLocks noGrp="1"/>
          </p:cNvSpPr>
          <p:nvPr>
            <p:ph idx="1"/>
          </p:nvPr>
        </p:nvSpPr>
        <p:spPr>
          <a:xfrm>
            <a:off x="457200" y="2399765"/>
            <a:ext cx="8229600" cy="3951248"/>
          </a:xfrm>
        </p:spPr>
        <p:txBody>
          <a:bodyPr>
            <a:normAutofit/>
          </a:bodyPr>
          <a:lstStyle/>
          <a:p>
            <a:r>
              <a:rPr lang="en-US" sz="2800" dirty="0" smtClean="0"/>
              <a:t>Biofuels</a:t>
            </a:r>
          </a:p>
          <a:p>
            <a:r>
              <a:rPr lang="en-US" sz="2800" dirty="0" smtClean="0"/>
              <a:t>Unconventional fossil fuel</a:t>
            </a:r>
          </a:p>
          <a:p>
            <a:r>
              <a:rPr lang="en-US" sz="2800" dirty="0" smtClean="0"/>
              <a:t>Crude Oil and Natural Gas Relationship</a:t>
            </a:r>
          </a:p>
        </p:txBody>
      </p:sp>
      <p:pic>
        <p:nvPicPr>
          <p:cNvPr id="17" name="Picture 16"/>
          <p:cNvPicPr>
            <a:picLocks noChangeAspect="1"/>
          </p:cNvPicPr>
          <p:nvPr/>
        </p:nvPicPr>
        <p:blipFill>
          <a:blip r:embed="rId2" cstate="print"/>
          <a:stretch>
            <a:fillRect/>
          </a:stretch>
        </p:blipFill>
        <p:spPr>
          <a:xfrm>
            <a:off x="2743200" y="4191000"/>
            <a:ext cx="3209527" cy="2004821"/>
          </a:xfrm>
          <a:prstGeom prst="rect">
            <a:avLst/>
          </a:prstGeom>
        </p:spPr>
      </p:pic>
    </p:spTree>
    <p:extLst>
      <p:ext uri="{BB962C8B-B14F-4D97-AF65-F5344CB8AC3E}">
        <p14:creationId xmlns:p14="http://schemas.microsoft.com/office/powerpoint/2010/main" val="31049358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7" name="Rectangle 16"/>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a:spLocks noGrp="1"/>
          </p:cNvSpPr>
          <p:nvPr>
            <p:ph idx="1"/>
          </p:nvPr>
        </p:nvSpPr>
        <p:spPr>
          <a:xfrm>
            <a:off x="457200" y="1567991"/>
            <a:ext cx="8229600" cy="4783022"/>
          </a:xfrm>
        </p:spPr>
        <p:txBody>
          <a:bodyPr>
            <a:normAutofit/>
          </a:bodyPr>
          <a:lstStyle/>
          <a:p>
            <a:pPr marL="0" indent="0">
              <a:buNone/>
            </a:pPr>
            <a:r>
              <a:rPr lang="en-US" sz="3600" dirty="0" smtClean="0"/>
              <a:t>Biofuels</a:t>
            </a:r>
            <a:r>
              <a:rPr lang="en-US" sz="2800" dirty="0" smtClean="0"/>
              <a:t> </a:t>
            </a:r>
          </a:p>
          <a:p>
            <a:r>
              <a:rPr lang="en-US" sz="2800" dirty="0" smtClean="0"/>
              <a:t>2 common types ethanol and biodiesel </a:t>
            </a:r>
          </a:p>
          <a:p>
            <a:r>
              <a:rPr lang="en-US" sz="2800" dirty="0" smtClean="0"/>
              <a:t>Renewable </a:t>
            </a:r>
          </a:p>
          <a:p>
            <a:r>
              <a:rPr lang="en-US" sz="2800" dirty="0" smtClean="0"/>
              <a:t>Clean</a:t>
            </a:r>
          </a:p>
          <a:p>
            <a:r>
              <a:rPr lang="en-US" sz="2800" dirty="0" smtClean="0"/>
              <a:t>Inexpensive</a:t>
            </a:r>
          </a:p>
          <a:p>
            <a:endParaRPr lang="en-US" sz="2800" dirty="0" smtClean="0"/>
          </a:p>
        </p:txBody>
      </p:sp>
      <p:pic>
        <p:nvPicPr>
          <p:cNvPr id="16" name="Picture 15"/>
          <p:cNvPicPr>
            <a:picLocks noChangeAspect="1"/>
          </p:cNvPicPr>
          <p:nvPr/>
        </p:nvPicPr>
        <p:blipFill>
          <a:blip r:embed="rId2" cstate="print"/>
          <a:stretch>
            <a:fillRect/>
          </a:stretch>
        </p:blipFill>
        <p:spPr>
          <a:xfrm>
            <a:off x="5619408" y="3403648"/>
            <a:ext cx="2513695" cy="2811415"/>
          </a:xfrm>
          <a:prstGeom prst="rect">
            <a:avLst/>
          </a:prstGeom>
        </p:spPr>
      </p:pic>
    </p:spTree>
    <p:extLst>
      <p:ext uri="{BB962C8B-B14F-4D97-AF65-F5344CB8AC3E}">
        <p14:creationId xmlns:p14="http://schemas.microsoft.com/office/powerpoint/2010/main" val="32321864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chemeClr val="tx1"/>
              </a:solidFill>
            </a:endParaRPr>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8" name="Rectangle 17"/>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a:spLocks noGrp="1"/>
          </p:cNvSpPr>
          <p:nvPr>
            <p:ph idx="1"/>
          </p:nvPr>
        </p:nvSpPr>
        <p:spPr>
          <a:xfrm>
            <a:off x="1752600" y="1600200"/>
            <a:ext cx="5313853" cy="4783022"/>
          </a:xfrm>
        </p:spPr>
        <p:txBody>
          <a:bodyPr>
            <a:normAutofit/>
          </a:bodyPr>
          <a:lstStyle/>
          <a:p>
            <a:pPr marL="0" indent="0">
              <a:buNone/>
            </a:pPr>
            <a:r>
              <a:rPr lang="en-US" sz="3600" dirty="0" smtClean="0"/>
              <a:t>Unconventional fossil fuel</a:t>
            </a:r>
          </a:p>
          <a:p>
            <a:r>
              <a:rPr lang="en-US" sz="2800" dirty="0" smtClean="0"/>
              <a:t>Oil shale and Oil sands</a:t>
            </a:r>
          </a:p>
          <a:p>
            <a:r>
              <a:rPr lang="en-US" sz="2800" dirty="0" smtClean="0"/>
              <a:t>Less efficient</a:t>
            </a:r>
          </a:p>
          <a:p>
            <a:r>
              <a:rPr lang="en-US" sz="2800" dirty="0" smtClean="0"/>
              <a:t>Larger environmental impact</a:t>
            </a:r>
          </a:p>
          <a:p>
            <a:endParaRPr lang="en-US" sz="2800" dirty="0" smtClean="0"/>
          </a:p>
          <a:p>
            <a:pPr marL="0" indent="0">
              <a:buNone/>
            </a:pPr>
            <a:endParaRPr lang="en-US" sz="2800" dirty="0" smtClean="0"/>
          </a:p>
        </p:txBody>
      </p:sp>
      <p:pic>
        <p:nvPicPr>
          <p:cNvPr id="16" name="Picture 1" descr="p20-1"/>
          <p:cNvPicPr>
            <a:picLocks noChangeAspect="1" noChangeArrowheads="1"/>
          </p:cNvPicPr>
          <p:nvPr/>
        </p:nvPicPr>
        <p:blipFill>
          <a:blip r:embed="rId2" cstate="print"/>
          <a:srcRect/>
          <a:stretch>
            <a:fillRect/>
          </a:stretch>
        </p:blipFill>
        <p:spPr bwMode="auto">
          <a:xfrm>
            <a:off x="762000" y="4343400"/>
            <a:ext cx="3186545" cy="1754909"/>
          </a:xfrm>
          <a:prstGeom prst="rect">
            <a:avLst/>
          </a:prstGeom>
          <a:ln>
            <a:noFill/>
          </a:ln>
          <a:effectLst>
            <a:softEdge rad="112500"/>
          </a:effectLst>
        </p:spPr>
      </p:pic>
      <p:pic>
        <p:nvPicPr>
          <p:cNvPr id="17" name="Picture 2" descr="tarsands"/>
          <p:cNvPicPr>
            <a:picLocks noChangeAspect="1" noChangeArrowheads="1"/>
          </p:cNvPicPr>
          <p:nvPr/>
        </p:nvPicPr>
        <p:blipFill>
          <a:blip r:embed="rId3" cstate="print"/>
          <a:srcRect/>
          <a:stretch>
            <a:fillRect/>
          </a:stretch>
        </p:blipFill>
        <p:spPr bwMode="auto">
          <a:xfrm>
            <a:off x="4953000" y="4343400"/>
            <a:ext cx="3491346" cy="1752600"/>
          </a:xfrm>
          <a:prstGeom prst="rect">
            <a:avLst/>
          </a:prstGeom>
          <a:ln>
            <a:noFill/>
          </a:ln>
          <a:effectLst>
            <a:softEdge rad="112500"/>
          </a:effectLst>
        </p:spPr>
      </p:pic>
    </p:spTree>
    <p:extLst>
      <p:ext uri="{BB962C8B-B14F-4D97-AF65-F5344CB8AC3E}">
        <p14:creationId xmlns:p14="http://schemas.microsoft.com/office/powerpoint/2010/main" val="6898965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0" y="1"/>
            <a:ext cx="9144000" cy="6858000"/>
          </a:xfrm>
          <a:prstGeom prst="rect">
            <a:avLst/>
          </a:prstGeom>
        </p:spPr>
      </p:pic>
      <p:sp>
        <p:nvSpPr>
          <p:cNvPr id="6" name="Title 2"/>
          <p:cNvSpPr>
            <a:spLocks noGrp="1"/>
          </p:cNvSpPr>
          <p:nvPr>
            <p:ph type="title"/>
          </p:nvPr>
        </p:nvSpPr>
        <p:spPr>
          <a:xfrm>
            <a:off x="116800" y="5357031"/>
            <a:ext cx="7239000" cy="1362075"/>
          </a:xfrm>
        </p:spPr>
        <p:txBody>
          <a:bodyPr>
            <a:normAutofit/>
          </a:bodyPr>
          <a:lstStyle/>
          <a:p>
            <a:pPr algn="l">
              <a:defRPr/>
            </a:pPr>
            <a:r>
              <a:rPr lang="en-US" sz="4800" dirty="0" smtClean="0">
                <a:solidFill>
                  <a:srgbClr val="FFFFFF"/>
                </a:solidFill>
              </a:rPr>
              <a:t>Industry Overview</a:t>
            </a:r>
            <a:endParaRPr lang="en-US" sz="4800" dirty="0">
              <a:solidFill>
                <a:srgbClr val="FFFFFF"/>
              </a:solidFill>
            </a:endParaRPr>
          </a:p>
        </p:txBody>
      </p:sp>
    </p:spTree>
    <p:extLst>
      <p:ext uri="{BB962C8B-B14F-4D97-AF65-F5344CB8AC3E}">
        <p14:creationId xmlns:p14="http://schemas.microsoft.com/office/powerpoint/2010/main" val="6570790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pic>
        <p:nvPicPr>
          <p:cNvPr id="14" name="Picture 2"/>
          <p:cNvPicPr>
            <a:picLocks noGrp="1" noChangeAspect="1" noChangeArrowheads="1"/>
          </p:cNvPicPr>
          <p:nvPr>
            <p:ph idx="1"/>
          </p:nvPr>
        </p:nvPicPr>
        <p:blipFill>
          <a:blip r:embed="rId2" cstate="print"/>
          <a:srcRect/>
          <a:stretch>
            <a:fillRect/>
          </a:stretch>
        </p:blipFill>
        <p:spPr bwMode="auto">
          <a:xfrm>
            <a:off x="228600" y="1268760"/>
            <a:ext cx="8610600" cy="5319129"/>
          </a:xfrm>
          <a:prstGeom prst="rect">
            <a:avLst/>
          </a:prstGeom>
          <a:noFill/>
          <a:ln w="9525">
            <a:noFill/>
            <a:miter lim="800000"/>
            <a:headEnd/>
            <a:tailEnd/>
          </a:ln>
        </p:spPr>
      </p:pic>
    </p:spTree>
    <p:extLst>
      <p:ext uri="{BB962C8B-B14F-4D97-AF65-F5344CB8AC3E}">
        <p14:creationId xmlns:p14="http://schemas.microsoft.com/office/powerpoint/2010/main" val="34965293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7" name="Rectangle 16"/>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395536" y="1000733"/>
            <a:ext cx="8229600" cy="1399032"/>
          </a:xfrm>
        </p:spPr>
        <p:txBody>
          <a:bodyPr>
            <a:normAutofit/>
          </a:bodyPr>
          <a:lstStyle/>
          <a:p>
            <a:pPr>
              <a:defRPr/>
            </a:pPr>
            <a:r>
              <a:rPr lang="en-US" sz="4800" dirty="0"/>
              <a:t>Oil &amp; Gas Industry Characteristic</a:t>
            </a:r>
          </a:p>
        </p:txBody>
      </p:sp>
      <p:sp>
        <p:nvSpPr>
          <p:cNvPr id="16" name="Content Placeholder 2"/>
          <p:cNvSpPr>
            <a:spLocks noGrp="1"/>
          </p:cNvSpPr>
          <p:nvPr>
            <p:ph idx="1"/>
          </p:nvPr>
        </p:nvSpPr>
        <p:spPr>
          <a:xfrm>
            <a:off x="457200" y="2399765"/>
            <a:ext cx="8229600" cy="3951248"/>
          </a:xfrm>
        </p:spPr>
        <p:txBody>
          <a:bodyPr>
            <a:normAutofit/>
          </a:bodyPr>
          <a:lstStyle/>
          <a:p>
            <a:r>
              <a:rPr lang="en-US" sz="2800" dirty="0" smtClean="0"/>
              <a:t>Capital-intensive</a:t>
            </a:r>
          </a:p>
          <a:p>
            <a:r>
              <a:rPr lang="en-US" sz="2800" dirty="0" smtClean="0"/>
              <a:t>Highly Skilled</a:t>
            </a:r>
          </a:p>
          <a:p>
            <a:r>
              <a:rPr lang="en-US" sz="2800" dirty="0" smtClean="0"/>
              <a:t>Highly Regulated</a:t>
            </a:r>
          </a:p>
          <a:p>
            <a:r>
              <a:rPr lang="en-US" sz="2800" dirty="0" smtClean="0"/>
              <a:t>Highly Competitive</a:t>
            </a:r>
          </a:p>
          <a:p>
            <a:r>
              <a:rPr lang="en-US" sz="2800" dirty="0" smtClean="0"/>
              <a:t>Price dependent</a:t>
            </a:r>
          </a:p>
          <a:p>
            <a:r>
              <a:rPr lang="en-US" sz="2800" dirty="0" smtClean="0"/>
              <a:t>Essential Technological Development</a:t>
            </a:r>
          </a:p>
          <a:p>
            <a:r>
              <a:rPr lang="en-US" sz="2800" dirty="0" smtClean="0"/>
              <a:t>Others</a:t>
            </a:r>
          </a:p>
        </p:txBody>
      </p:sp>
    </p:spTree>
    <p:extLst>
      <p:ext uri="{BB962C8B-B14F-4D97-AF65-F5344CB8AC3E}">
        <p14:creationId xmlns:p14="http://schemas.microsoft.com/office/powerpoint/2010/main" val="17381111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8" name="Rectangle 17"/>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p:cNvSpPr>
            <a:spLocks noGrp="1"/>
          </p:cNvSpPr>
          <p:nvPr>
            <p:ph idx="1"/>
          </p:nvPr>
        </p:nvSpPr>
        <p:spPr>
          <a:xfrm>
            <a:off x="457200" y="1600200"/>
            <a:ext cx="8229600" cy="4525963"/>
          </a:xfrm>
        </p:spPr>
        <p:txBody>
          <a:bodyPr/>
          <a:lstStyle/>
          <a:p>
            <a:r>
              <a:rPr lang="en-US" dirty="0" smtClean="0"/>
              <a:t>Capital-intensive</a:t>
            </a:r>
          </a:p>
          <a:p>
            <a:pPr lvl="1"/>
            <a:r>
              <a:rPr lang="en-US" dirty="0" smtClean="0"/>
              <a:t>Drilling equipment's installation, operation and maintenance is very expensive to buy and maintain</a:t>
            </a:r>
          </a:p>
          <a:p>
            <a:pPr lvl="1"/>
            <a:r>
              <a:rPr lang="en-US" dirty="0" smtClean="0"/>
              <a:t>Average annual revenue per employee is about $410,000</a:t>
            </a:r>
          </a:p>
          <a:p>
            <a:pPr lvl="1"/>
            <a:r>
              <a:rPr lang="en-US" dirty="0" smtClean="0"/>
              <a:t>Barrier to entry – High fixed cost</a:t>
            </a:r>
          </a:p>
        </p:txBody>
      </p:sp>
    </p:spTree>
    <p:extLst>
      <p:ext uri="{BB962C8B-B14F-4D97-AF65-F5344CB8AC3E}">
        <p14:creationId xmlns:p14="http://schemas.microsoft.com/office/powerpoint/2010/main" val="23101134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6" name="Rectangle 15"/>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a:spLocks noGrp="1"/>
          </p:cNvSpPr>
          <p:nvPr>
            <p:ph idx="1"/>
          </p:nvPr>
        </p:nvSpPr>
        <p:spPr>
          <a:xfrm>
            <a:off x="457200" y="1258879"/>
            <a:ext cx="8229600" cy="5370521"/>
          </a:xfrm>
        </p:spPr>
        <p:txBody>
          <a:bodyPr>
            <a:normAutofit lnSpcReduction="10000"/>
          </a:bodyPr>
          <a:lstStyle/>
          <a:p>
            <a:r>
              <a:rPr lang="en-US" dirty="0" smtClean="0"/>
              <a:t>Highly Skilled</a:t>
            </a:r>
          </a:p>
          <a:p>
            <a:pPr lvl="1"/>
            <a:r>
              <a:rPr lang="en-US" dirty="0" smtClean="0"/>
              <a:t>People with skills and expertise to operate drilling equipment</a:t>
            </a:r>
          </a:p>
          <a:p>
            <a:pPr lvl="1"/>
            <a:r>
              <a:rPr lang="en-CA" dirty="0" smtClean="0"/>
              <a:t>minimum requirement of inexperienced personnel </a:t>
            </a:r>
          </a:p>
          <a:p>
            <a:r>
              <a:rPr lang="en-US" dirty="0" smtClean="0"/>
              <a:t>Highly Regulated</a:t>
            </a:r>
          </a:p>
          <a:p>
            <a:pPr lvl="1"/>
            <a:r>
              <a:rPr lang="en-US" dirty="0" smtClean="0"/>
              <a:t>Due to environmental and health and safety concerns</a:t>
            </a:r>
            <a:r>
              <a:rPr lang="en-US" b="1" dirty="0" smtClean="0"/>
              <a:t> </a:t>
            </a:r>
          </a:p>
          <a:p>
            <a:pPr lvl="1"/>
            <a:r>
              <a:rPr lang="en-US" dirty="0" smtClean="0"/>
              <a:t>Affect the operations of all the drilling companies</a:t>
            </a:r>
          </a:p>
          <a:p>
            <a:r>
              <a:rPr lang="en-US" dirty="0" smtClean="0"/>
              <a:t>Highly Competitive</a:t>
            </a:r>
          </a:p>
          <a:p>
            <a:pPr lvl="1"/>
            <a:r>
              <a:rPr lang="en-US" dirty="0" smtClean="0"/>
              <a:t>Numerous industry participants</a:t>
            </a:r>
          </a:p>
          <a:p>
            <a:pPr lvl="1"/>
            <a:r>
              <a:rPr lang="en-US" dirty="0" smtClean="0"/>
              <a:t>Intense price competition</a:t>
            </a:r>
          </a:p>
          <a:p>
            <a:pPr lvl="1"/>
            <a:endParaRPr lang="en-US" dirty="0" smtClean="0"/>
          </a:p>
          <a:p>
            <a:pPr marL="457200" lvl="1" indent="0">
              <a:buNone/>
            </a:pPr>
            <a:endParaRPr lang="en-CA" dirty="0" smtClean="0"/>
          </a:p>
        </p:txBody>
      </p:sp>
    </p:spTree>
    <p:extLst>
      <p:ext uri="{BB962C8B-B14F-4D97-AF65-F5344CB8AC3E}">
        <p14:creationId xmlns:p14="http://schemas.microsoft.com/office/powerpoint/2010/main" val="24939119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6" name="Rectangle 15"/>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a:spLocks noGrp="1"/>
          </p:cNvSpPr>
          <p:nvPr>
            <p:ph idx="1"/>
          </p:nvPr>
        </p:nvSpPr>
        <p:spPr>
          <a:xfrm>
            <a:off x="457200" y="1600200"/>
            <a:ext cx="8229600" cy="4525963"/>
          </a:xfrm>
        </p:spPr>
        <p:txBody>
          <a:bodyPr>
            <a:normAutofit fontScale="92500" lnSpcReduction="10000"/>
          </a:bodyPr>
          <a:lstStyle/>
          <a:p>
            <a:r>
              <a:rPr lang="en-US" dirty="0" smtClean="0"/>
              <a:t>Price Dependent</a:t>
            </a:r>
          </a:p>
          <a:p>
            <a:pPr lvl="1"/>
            <a:r>
              <a:rPr lang="en-US" dirty="0" smtClean="0"/>
              <a:t>Oil services</a:t>
            </a:r>
          </a:p>
          <a:p>
            <a:pPr lvl="1"/>
            <a:r>
              <a:rPr lang="en-US" dirty="0" smtClean="0"/>
              <a:t>Drilling companies</a:t>
            </a:r>
          </a:p>
          <a:p>
            <a:pPr lvl="1"/>
            <a:r>
              <a:rPr lang="en-US" dirty="0" smtClean="0"/>
              <a:t>Rigs</a:t>
            </a:r>
          </a:p>
          <a:p>
            <a:r>
              <a:rPr lang="en-US" dirty="0" smtClean="0"/>
              <a:t>Essential Technological Development</a:t>
            </a:r>
          </a:p>
          <a:p>
            <a:pPr lvl="1"/>
            <a:r>
              <a:rPr lang="en-US" dirty="0" smtClean="0"/>
              <a:t>Directional drilling</a:t>
            </a:r>
          </a:p>
          <a:p>
            <a:pPr lvl="1"/>
            <a:r>
              <a:rPr lang="en-US" dirty="0" smtClean="0"/>
              <a:t>Challenging geological locations</a:t>
            </a:r>
          </a:p>
          <a:p>
            <a:pPr lvl="1"/>
            <a:r>
              <a:rPr lang="en-US" dirty="0" smtClean="0"/>
              <a:t>Less damageable to the environment</a:t>
            </a:r>
          </a:p>
          <a:p>
            <a:pPr marL="457200" lvl="1" indent="0">
              <a:buNone/>
            </a:pPr>
            <a:endParaRPr lang="en-US" dirty="0" smtClean="0"/>
          </a:p>
          <a:p>
            <a:pPr marL="457200" lvl="1" indent="0">
              <a:buNone/>
            </a:pPr>
            <a:r>
              <a:rPr lang="en-US" dirty="0" smtClean="0"/>
              <a:t> </a:t>
            </a:r>
          </a:p>
        </p:txBody>
      </p:sp>
    </p:spTree>
    <p:extLst>
      <p:ext uri="{BB962C8B-B14F-4D97-AF65-F5344CB8AC3E}">
        <p14:creationId xmlns:p14="http://schemas.microsoft.com/office/powerpoint/2010/main" val="31374492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6" name="Rectangle 15"/>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a:spLocks noGrp="1"/>
          </p:cNvSpPr>
          <p:nvPr>
            <p:ph idx="1"/>
          </p:nvPr>
        </p:nvSpPr>
        <p:spPr>
          <a:xfrm>
            <a:off x="457200" y="1600200"/>
            <a:ext cx="8229600" cy="4525963"/>
          </a:xfrm>
        </p:spPr>
        <p:txBody>
          <a:bodyPr>
            <a:normAutofit/>
          </a:bodyPr>
          <a:lstStyle/>
          <a:p>
            <a:r>
              <a:rPr lang="en-US" dirty="0" smtClean="0"/>
              <a:t>Other Key Factors:</a:t>
            </a:r>
          </a:p>
          <a:p>
            <a:pPr lvl="1"/>
            <a:r>
              <a:rPr lang="en-US" dirty="0" smtClean="0"/>
              <a:t>Industry Cycle</a:t>
            </a:r>
          </a:p>
          <a:p>
            <a:pPr lvl="1"/>
            <a:r>
              <a:rPr lang="en-US" dirty="0" smtClean="0"/>
              <a:t>Natural calamities</a:t>
            </a:r>
          </a:p>
          <a:p>
            <a:pPr lvl="1"/>
            <a:r>
              <a:rPr lang="en-US" dirty="0" smtClean="0"/>
              <a:t>Location</a:t>
            </a:r>
          </a:p>
          <a:p>
            <a:pPr lvl="1"/>
            <a:r>
              <a:rPr lang="en-US" dirty="0" smtClean="0"/>
              <a:t>Types of Contract</a:t>
            </a:r>
          </a:p>
          <a:p>
            <a:pPr lvl="1"/>
            <a:r>
              <a:rPr lang="en-US" dirty="0" smtClean="0"/>
              <a:t>Length of Contract</a:t>
            </a:r>
          </a:p>
          <a:p>
            <a:pPr marL="457200" lvl="1" indent="0">
              <a:buNone/>
            </a:pPr>
            <a:endParaRPr lang="en-US" dirty="0" smtClean="0"/>
          </a:p>
          <a:p>
            <a:pPr marL="457200" lvl="1" indent="0">
              <a:buNone/>
            </a:pPr>
            <a:r>
              <a:rPr lang="en-US" dirty="0" smtClean="0"/>
              <a:t> </a:t>
            </a:r>
          </a:p>
        </p:txBody>
      </p:sp>
    </p:spTree>
    <p:extLst>
      <p:ext uri="{BB962C8B-B14F-4D97-AF65-F5344CB8AC3E}">
        <p14:creationId xmlns:p14="http://schemas.microsoft.com/office/powerpoint/2010/main" val="13213186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6" name="Rectangle 15"/>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09600" y="3276600"/>
            <a:ext cx="7540959" cy="707886"/>
          </a:xfrm>
          <a:prstGeom prst="rect">
            <a:avLst/>
          </a:prstGeom>
        </p:spPr>
        <p:txBody>
          <a:bodyPr wrap="square">
            <a:spAutoFit/>
          </a:bodyPr>
          <a:lstStyle/>
          <a:p>
            <a:pPr algn="ctr"/>
            <a:r>
              <a:rPr lang="en-US" sz="4000" dirty="0" smtClean="0"/>
              <a:t>Oil &amp; Gas Price Volatility</a:t>
            </a:r>
            <a:endParaRPr lang="en-US" sz="3200" dirty="0" smtClean="0"/>
          </a:p>
        </p:txBody>
      </p:sp>
    </p:spTree>
    <p:extLst>
      <p:ext uri="{BB962C8B-B14F-4D97-AF65-F5344CB8AC3E}">
        <p14:creationId xmlns:p14="http://schemas.microsoft.com/office/powerpoint/2010/main" val="8407925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7" name="Rectangle 16"/>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48288" y="1167825"/>
            <a:ext cx="8020353" cy="584775"/>
          </a:xfrm>
          <a:prstGeom prst="rect">
            <a:avLst/>
          </a:prstGeom>
        </p:spPr>
        <p:txBody>
          <a:bodyPr wrap="square">
            <a:spAutoFit/>
          </a:bodyPr>
          <a:lstStyle/>
          <a:p>
            <a:pPr algn="ctr"/>
            <a:r>
              <a:rPr lang="en-US" sz="3200" dirty="0" smtClean="0"/>
              <a:t>Rotary Rig Count</a:t>
            </a: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696477"/>
            <a:ext cx="8610600" cy="4590022"/>
          </a:xfrm>
          <a:prstGeom prst="rect">
            <a:avLst/>
          </a:prstGeom>
        </p:spPr>
      </p:pic>
    </p:spTree>
    <p:extLst>
      <p:ext uri="{BB962C8B-B14F-4D97-AF65-F5344CB8AC3E}">
        <p14:creationId xmlns:p14="http://schemas.microsoft.com/office/powerpoint/2010/main" val="20907282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7" name="Rectangle 16"/>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02464" y="1167825"/>
            <a:ext cx="7925995" cy="584775"/>
          </a:xfrm>
          <a:prstGeom prst="rect">
            <a:avLst/>
          </a:prstGeom>
        </p:spPr>
        <p:txBody>
          <a:bodyPr wrap="square">
            <a:spAutoFit/>
          </a:bodyPr>
          <a:lstStyle/>
          <a:p>
            <a:pPr algn="ctr"/>
            <a:r>
              <a:rPr lang="en-US" sz="3200" dirty="0" smtClean="0"/>
              <a:t>Rotary Rig Count</a:t>
            </a: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696477"/>
            <a:ext cx="8610600" cy="4590023"/>
          </a:xfrm>
          <a:prstGeom prst="rect">
            <a:avLst/>
          </a:prstGeom>
        </p:spPr>
      </p:pic>
    </p:spTree>
    <p:extLst>
      <p:ext uri="{BB962C8B-B14F-4D97-AF65-F5344CB8AC3E}">
        <p14:creationId xmlns:p14="http://schemas.microsoft.com/office/powerpoint/2010/main" val="34685461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7" name="Rectangle 16"/>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15812" y="1244025"/>
            <a:ext cx="7463120" cy="584775"/>
          </a:xfrm>
          <a:prstGeom prst="rect">
            <a:avLst/>
          </a:prstGeom>
        </p:spPr>
        <p:txBody>
          <a:bodyPr wrap="square">
            <a:spAutoFit/>
          </a:bodyPr>
          <a:lstStyle/>
          <a:p>
            <a:pPr algn="ctr"/>
            <a:r>
              <a:rPr lang="en-US" sz="3200" dirty="0" smtClean="0"/>
              <a:t>Offshore Competitive Rig Utilization Rate</a:t>
            </a:r>
          </a:p>
        </p:txBody>
      </p:sp>
      <p:pic>
        <p:nvPicPr>
          <p:cNvPr id="1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1767384"/>
            <a:ext cx="8588375" cy="4299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11199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4" name="Rectangle 13"/>
          <p:cNvSpPr/>
          <p:nvPr/>
        </p:nvSpPr>
        <p:spPr>
          <a:xfrm>
            <a:off x="460375" y="1709110"/>
            <a:ext cx="7540959" cy="2062103"/>
          </a:xfrm>
          <a:prstGeom prst="rect">
            <a:avLst/>
          </a:prstGeom>
        </p:spPr>
        <p:txBody>
          <a:bodyPr wrap="square">
            <a:spAutoFit/>
          </a:bodyPr>
          <a:lstStyle/>
          <a:p>
            <a:pPr marL="285750" indent="-285750">
              <a:buFont typeface="Arial"/>
              <a:buChar char="•"/>
            </a:pPr>
            <a:r>
              <a:rPr lang="en-US" sz="3200" dirty="0" smtClean="0"/>
              <a:t>Large &amp; Vital to many other industries</a:t>
            </a:r>
          </a:p>
          <a:p>
            <a:pPr marL="285750" indent="-285750">
              <a:buFont typeface="Arial"/>
              <a:buChar char="•"/>
            </a:pPr>
            <a:r>
              <a:rPr lang="en-US" sz="3200" dirty="0" smtClean="0"/>
              <a:t>Industry Structure</a:t>
            </a:r>
          </a:p>
          <a:p>
            <a:pPr marL="800100" lvl="1" indent="-342900">
              <a:buFont typeface="+mj-lt"/>
              <a:buAutoNum type="arabicPeriod"/>
            </a:pPr>
            <a:r>
              <a:rPr lang="en-US" sz="3200" dirty="0" smtClean="0"/>
              <a:t>Upstream</a:t>
            </a:r>
          </a:p>
          <a:p>
            <a:pPr marL="800100" lvl="1" indent="-342900">
              <a:buFont typeface="+mj-lt"/>
              <a:buAutoNum type="arabicPeriod"/>
            </a:pPr>
            <a:r>
              <a:rPr lang="en-US" sz="3200" dirty="0" smtClean="0"/>
              <a:t>Downstream</a:t>
            </a:r>
          </a:p>
        </p:txBody>
      </p:sp>
      <p:graphicFrame>
        <p:nvGraphicFramePr>
          <p:cNvPr id="17" name="Diagram 16"/>
          <p:cNvGraphicFramePr/>
          <p:nvPr>
            <p:extLst>
              <p:ext uri="{D42A27DB-BD31-4B8C-83A1-F6EECF244321}">
                <p14:modId xmlns:p14="http://schemas.microsoft.com/office/powerpoint/2010/main" val="3800310157"/>
              </p:ext>
            </p:extLst>
          </p:nvPr>
        </p:nvGraphicFramePr>
        <p:xfrm>
          <a:off x="4114800" y="2895600"/>
          <a:ext cx="4191000" cy="3479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15763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7" name="Rectangle 16"/>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721542"/>
            <a:ext cx="8534400" cy="4899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275746" y="1143000"/>
            <a:ext cx="8918569" cy="523220"/>
          </a:xfrm>
          <a:prstGeom prst="rect">
            <a:avLst/>
          </a:prstGeom>
        </p:spPr>
        <p:txBody>
          <a:bodyPr wrap="square">
            <a:spAutoFit/>
          </a:bodyPr>
          <a:lstStyle/>
          <a:p>
            <a:r>
              <a:rPr lang="en-US" sz="2800" dirty="0"/>
              <a:t>Historical Competitive Offshore Rig Utilization by Region</a:t>
            </a:r>
            <a:endParaRPr lang="en-US" sz="2800" dirty="0" smtClean="0"/>
          </a:p>
        </p:txBody>
      </p:sp>
    </p:spTree>
    <p:extLst>
      <p:ext uri="{BB962C8B-B14F-4D97-AF65-F5344CB8AC3E}">
        <p14:creationId xmlns:p14="http://schemas.microsoft.com/office/powerpoint/2010/main" val="6748737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7" name="Rectangle 16"/>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88788" y="1167825"/>
            <a:ext cx="7330137" cy="584775"/>
          </a:xfrm>
          <a:prstGeom prst="rect">
            <a:avLst/>
          </a:prstGeom>
        </p:spPr>
        <p:txBody>
          <a:bodyPr wrap="square">
            <a:spAutoFit/>
          </a:bodyPr>
          <a:lstStyle/>
          <a:p>
            <a:pPr algn="ctr"/>
            <a:r>
              <a:rPr lang="en-US" sz="3200" dirty="0" smtClean="0"/>
              <a:t>5 – year Oil Price Movement</a:t>
            </a:r>
          </a:p>
        </p:txBody>
      </p:sp>
      <p:pic>
        <p:nvPicPr>
          <p:cNvPr id="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599" y="1696477"/>
            <a:ext cx="8610601"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90340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7" name="Rectangle 16"/>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43624" y="1143000"/>
            <a:ext cx="7221426" cy="607275"/>
          </a:xfrm>
          <a:prstGeom prst="rect">
            <a:avLst/>
          </a:prstGeom>
        </p:spPr>
        <p:txBody>
          <a:bodyPr wrap="square">
            <a:spAutoFit/>
          </a:bodyPr>
          <a:lstStyle/>
          <a:p>
            <a:pPr algn="ctr"/>
            <a:r>
              <a:rPr lang="en-US" sz="3200" dirty="0" smtClean="0"/>
              <a:t>5 – year Natural Gas Price Movement</a:t>
            </a:r>
          </a:p>
        </p:txBody>
      </p:sp>
      <p:pic>
        <p:nvPicPr>
          <p:cNvPr id="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696477"/>
            <a:ext cx="8610600" cy="4856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49011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7" name="Rectangle 16"/>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15812" y="1167825"/>
            <a:ext cx="7401996" cy="584775"/>
          </a:xfrm>
          <a:prstGeom prst="rect">
            <a:avLst/>
          </a:prstGeom>
        </p:spPr>
        <p:txBody>
          <a:bodyPr wrap="square">
            <a:spAutoFit/>
          </a:bodyPr>
          <a:lstStyle/>
          <a:p>
            <a:pPr algn="ctr"/>
            <a:r>
              <a:rPr lang="en-US" sz="3200" dirty="0" smtClean="0"/>
              <a:t>5 – year OSX vs. XOI</a:t>
            </a:r>
          </a:p>
        </p:txBody>
      </p:sp>
      <p:pic>
        <p:nvPicPr>
          <p:cNvPr id="1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089" y="1696477"/>
            <a:ext cx="8625111"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43792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7" name="Rectangle 16"/>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88893" y="1143000"/>
            <a:ext cx="7340661" cy="584775"/>
          </a:xfrm>
          <a:prstGeom prst="rect">
            <a:avLst/>
          </a:prstGeom>
        </p:spPr>
        <p:txBody>
          <a:bodyPr wrap="square">
            <a:spAutoFit/>
          </a:bodyPr>
          <a:lstStyle/>
          <a:p>
            <a:pPr algn="ctr"/>
            <a:r>
              <a:rPr lang="en-US" sz="3200" dirty="0" smtClean="0"/>
              <a:t>5 – year OSX vs. XNG</a:t>
            </a:r>
          </a:p>
        </p:txBody>
      </p:sp>
      <p:pic>
        <p:nvPicPr>
          <p:cNvPr id="1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599" y="1696477"/>
            <a:ext cx="8610601" cy="488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23062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7" name="Rectangle 16"/>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323528" y="877647"/>
            <a:ext cx="8229600" cy="1399032"/>
          </a:xfrm>
        </p:spPr>
        <p:txBody>
          <a:bodyPr>
            <a:normAutofit/>
          </a:bodyPr>
          <a:lstStyle/>
          <a:p>
            <a:pPr>
              <a:defRPr/>
            </a:pPr>
            <a:r>
              <a:rPr lang="en-US" sz="4800" dirty="0" smtClean="0"/>
              <a:t>Future Outlook</a:t>
            </a:r>
            <a:endParaRPr lang="en-US" sz="4800" dirty="0"/>
          </a:p>
        </p:txBody>
      </p:sp>
      <p:sp>
        <p:nvSpPr>
          <p:cNvPr id="16" name="Content Placeholder 2"/>
          <p:cNvSpPr>
            <a:spLocks noGrp="1"/>
          </p:cNvSpPr>
          <p:nvPr>
            <p:ph idx="1"/>
          </p:nvPr>
        </p:nvSpPr>
        <p:spPr>
          <a:xfrm>
            <a:off x="457200" y="2103437"/>
            <a:ext cx="8229600" cy="4525963"/>
          </a:xfrm>
        </p:spPr>
        <p:txBody>
          <a:bodyPr>
            <a:normAutofit/>
          </a:bodyPr>
          <a:lstStyle/>
          <a:p>
            <a:r>
              <a:rPr lang="en-US" dirty="0" smtClean="0"/>
              <a:t>Long-term market growth</a:t>
            </a:r>
          </a:p>
          <a:p>
            <a:r>
              <a:rPr lang="en-US" dirty="0" smtClean="0"/>
              <a:t>Emerging Asia-Pacific economies (China &amp; India)</a:t>
            </a:r>
          </a:p>
          <a:p>
            <a:r>
              <a:rPr lang="en-US" dirty="0" smtClean="0"/>
              <a:t>Decline of conventional fuel (next 20-30 years)</a:t>
            </a:r>
          </a:p>
          <a:p>
            <a:r>
              <a:rPr lang="en-US" dirty="0" smtClean="0"/>
              <a:t>Peak Oil</a:t>
            </a:r>
          </a:p>
          <a:p>
            <a:r>
              <a:rPr lang="en-US" dirty="0" smtClean="0"/>
              <a:t>Switching to more environmentally friendly, cheaper and renewable alternative sources</a:t>
            </a:r>
          </a:p>
        </p:txBody>
      </p:sp>
    </p:spTree>
    <p:extLst>
      <p:ext uri="{BB962C8B-B14F-4D97-AF65-F5344CB8AC3E}">
        <p14:creationId xmlns:p14="http://schemas.microsoft.com/office/powerpoint/2010/main" val="41138761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3"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4"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5"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zh-CN" altLang="en-US" smtClean="0"/>
          </a:p>
          <a:p>
            <a:pPr lvl="1"/>
            <a:endParaRPr lang="en-US" altLang="zh-CN" sz="2400" smtClean="0"/>
          </a:p>
          <a:p>
            <a:endParaRPr lang="en-CA" sz="2400" smtClean="0"/>
          </a:p>
        </p:txBody>
      </p:sp>
      <p:sp>
        <p:nvSpPr>
          <p:cNvPr id="16"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2" name="Picture 1"/>
          <p:cNvPicPr>
            <a:picLocks noChangeAspect="1"/>
          </p:cNvPicPr>
          <p:nvPr/>
        </p:nvPicPr>
        <p:blipFill>
          <a:blip r:embed="rId2" cstate="print"/>
          <a:stretch>
            <a:fillRect/>
          </a:stretch>
        </p:blipFill>
        <p:spPr>
          <a:xfrm>
            <a:off x="-1" y="0"/>
            <a:ext cx="9144001" cy="6858000"/>
          </a:xfrm>
          <a:prstGeom prst="rect">
            <a:avLst/>
          </a:prstGeom>
        </p:spPr>
      </p:pic>
      <p:pic>
        <p:nvPicPr>
          <p:cNvPr id="3" name="Picture 2"/>
          <p:cNvPicPr>
            <a:picLocks noChangeAspect="1"/>
          </p:cNvPicPr>
          <p:nvPr/>
        </p:nvPicPr>
        <p:blipFill>
          <a:blip r:embed="rId3" cstate="print"/>
          <a:stretch>
            <a:fillRect/>
          </a:stretch>
        </p:blipFill>
        <p:spPr>
          <a:xfrm>
            <a:off x="0" y="0"/>
            <a:ext cx="2945626" cy="853521"/>
          </a:xfrm>
          <a:prstGeom prst="rect">
            <a:avLst/>
          </a:prstGeom>
        </p:spPr>
      </p:pic>
    </p:spTree>
    <p:extLst>
      <p:ext uri="{BB962C8B-B14F-4D97-AF65-F5344CB8AC3E}">
        <p14:creationId xmlns:p14="http://schemas.microsoft.com/office/powerpoint/2010/main" val="35742171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TextBox 9"/>
          <p:cNvSpPr txBox="1"/>
          <p:nvPr/>
        </p:nvSpPr>
        <p:spPr>
          <a:xfrm>
            <a:off x="6876256" y="549275"/>
            <a:ext cx="2000250" cy="369332"/>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Trinidad</a:t>
            </a: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3" name="Group 14"/>
          <p:cNvGrpSpPr/>
          <p:nvPr/>
        </p:nvGrpSpPr>
        <p:grpSpPr>
          <a:xfrm>
            <a:off x="0" y="0"/>
            <a:ext cx="9144000" cy="6858000"/>
            <a:chOff x="0" y="0"/>
            <a:chExt cx="9144000" cy="6858000"/>
          </a:xfrm>
        </p:grpSpPr>
        <p:sp>
          <p:nvSpPr>
            <p:cNvPr id="16" name="Rectangle 15"/>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ight Triangle 16"/>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19" name="Rectangle 18"/>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609600"/>
            <a:ext cx="8229600" cy="1143000"/>
          </a:xfrm>
        </p:spPr>
        <p:txBody>
          <a:bodyPr/>
          <a:lstStyle/>
          <a:p>
            <a:r>
              <a:rPr lang="en-US" sz="3600" dirty="0" smtClean="0"/>
              <a:t>Company Snapshot</a:t>
            </a:r>
            <a:endParaRPr lang="en-US" sz="3600" dirty="0"/>
          </a:p>
        </p:txBody>
      </p:sp>
      <p:pic>
        <p:nvPicPr>
          <p:cNvPr id="3074" name="Picture 2"/>
          <p:cNvPicPr>
            <a:picLocks noChangeAspect="1" noChangeArrowheads="1"/>
          </p:cNvPicPr>
          <p:nvPr/>
        </p:nvPicPr>
        <p:blipFill>
          <a:blip r:embed="rId3" cstate="print"/>
          <a:srcRect/>
          <a:stretch>
            <a:fillRect/>
          </a:stretch>
        </p:blipFill>
        <p:spPr bwMode="auto">
          <a:xfrm>
            <a:off x="1600200" y="1600200"/>
            <a:ext cx="5857875" cy="4476750"/>
          </a:xfrm>
          <a:prstGeom prst="rect">
            <a:avLst/>
          </a:prstGeom>
          <a:noFill/>
          <a:ln w="9525">
            <a:noFill/>
            <a:miter lim="800000"/>
            <a:headEnd/>
            <a:tailEnd/>
          </a:ln>
        </p:spPr>
      </p:pic>
    </p:spTree>
    <p:extLst>
      <p:ext uri="{BB962C8B-B14F-4D97-AF65-F5344CB8AC3E}">
        <p14:creationId xmlns:p14="http://schemas.microsoft.com/office/powerpoint/2010/main" val="20688770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9" name="TextBox 8"/>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0" name="TextBox 9"/>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3"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4"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5"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3" name="Group 16"/>
          <p:cNvGrpSpPr/>
          <p:nvPr/>
        </p:nvGrpSpPr>
        <p:grpSpPr>
          <a:xfrm>
            <a:off x="0" y="0"/>
            <a:ext cx="9144000" cy="6858000"/>
            <a:chOff x="0" y="0"/>
            <a:chExt cx="9144000" cy="6858000"/>
          </a:xfrm>
        </p:grpSpPr>
        <p:sp>
          <p:nvSpPr>
            <p:cNvPr id="18" name="Rectangle 17"/>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ight Triangle 18"/>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1" name="Rectangle 20"/>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81000" y="685800"/>
            <a:ext cx="8229600" cy="1143000"/>
          </a:xfrm>
        </p:spPr>
        <p:txBody>
          <a:bodyPr/>
          <a:lstStyle/>
          <a:p>
            <a:r>
              <a:rPr lang="en-US" sz="3600" dirty="0" smtClean="0"/>
              <a:t>RIG 1 Year Chart</a:t>
            </a:r>
            <a:endParaRPr lang="en-US" sz="3600" dirty="0"/>
          </a:p>
        </p:txBody>
      </p:sp>
      <p:pic>
        <p:nvPicPr>
          <p:cNvPr id="6147" name="Picture 3"/>
          <p:cNvPicPr>
            <a:picLocks noChangeAspect="1" noChangeArrowheads="1"/>
          </p:cNvPicPr>
          <p:nvPr/>
        </p:nvPicPr>
        <p:blipFill>
          <a:blip r:embed="rId3" cstate="print"/>
          <a:srcRect/>
          <a:stretch>
            <a:fillRect/>
          </a:stretch>
        </p:blipFill>
        <p:spPr bwMode="auto">
          <a:xfrm>
            <a:off x="228600" y="1752600"/>
            <a:ext cx="8673918" cy="4343400"/>
          </a:xfrm>
          <a:prstGeom prst="rect">
            <a:avLst/>
          </a:prstGeom>
          <a:noFill/>
          <a:ln w="9525">
            <a:noFill/>
            <a:miter lim="800000"/>
            <a:headEnd/>
            <a:tailEnd/>
          </a:ln>
        </p:spPr>
      </p:pic>
    </p:spTree>
    <p:extLst>
      <p:ext uri="{BB962C8B-B14F-4D97-AF65-F5344CB8AC3E}">
        <p14:creationId xmlns:p14="http://schemas.microsoft.com/office/powerpoint/2010/main" val="30556834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9" name="TextBox 8"/>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0" name="TextBox 9"/>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3"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4"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5"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3" name="Group 16"/>
          <p:cNvGrpSpPr/>
          <p:nvPr/>
        </p:nvGrpSpPr>
        <p:grpSpPr>
          <a:xfrm>
            <a:off x="0" y="0"/>
            <a:ext cx="9144000" cy="6858000"/>
            <a:chOff x="0" y="0"/>
            <a:chExt cx="9144000" cy="6858000"/>
          </a:xfrm>
        </p:grpSpPr>
        <p:sp>
          <p:nvSpPr>
            <p:cNvPr id="18" name="Rectangle 17"/>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ight Triangle 18"/>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1" name="Rectangle 20"/>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81000" y="685800"/>
            <a:ext cx="8229600" cy="1143000"/>
          </a:xfrm>
        </p:spPr>
        <p:txBody>
          <a:bodyPr/>
          <a:lstStyle/>
          <a:p>
            <a:r>
              <a:rPr lang="en-US" sz="3600" dirty="0" smtClean="0"/>
              <a:t>RIG 5 Year Chart</a:t>
            </a:r>
            <a:endParaRPr lang="en-US" sz="3600" dirty="0"/>
          </a:p>
        </p:txBody>
      </p:sp>
      <p:pic>
        <p:nvPicPr>
          <p:cNvPr id="9219" name="Picture 3"/>
          <p:cNvPicPr>
            <a:picLocks noChangeAspect="1" noChangeArrowheads="1"/>
          </p:cNvPicPr>
          <p:nvPr/>
        </p:nvPicPr>
        <p:blipFill>
          <a:blip r:embed="rId3" cstate="print"/>
          <a:srcRect/>
          <a:stretch>
            <a:fillRect/>
          </a:stretch>
        </p:blipFill>
        <p:spPr bwMode="auto">
          <a:xfrm>
            <a:off x="228601" y="1600200"/>
            <a:ext cx="8610600" cy="4724400"/>
          </a:xfrm>
          <a:prstGeom prst="rect">
            <a:avLst/>
          </a:prstGeom>
          <a:noFill/>
          <a:ln w="9525">
            <a:noFill/>
            <a:miter lim="800000"/>
            <a:headEnd/>
            <a:tailEnd/>
          </a:ln>
        </p:spPr>
      </p:pic>
    </p:spTree>
    <p:extLst>
      <p:ext uri="{BB962C8B-B14F-4D97-AF65-F5344CB8AC3E}">
        <p14:creationId xmlns:p14="http://schemas.microsoft.com/office/powerpoint/2010/main" val="19901440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chemeClr val="tx1"/>
              </a:solidFill>
            </a:endParaRPr>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6" name="Rectangle 15"/>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60375" y="1709110"/>
            <a:ext cx="7540959" cy="2554545"/>
          </a:xfrm>
          <a:prstGeom prst="rect">
            <a:avLst/>
          </a:prstGeom>
        </p:spPr>
        <p:txBody>
          <a:bodyPr wrap="square">
            <a:spAutoFit/>
          </a:bodyPr>
          <a:lstStyle/>
          <a:p>
            <a:r>
              <a:rPr lang="en-US" sz="3200" dirty="0" smtClean="0"/>
              <a:t>Two Major Areas</a:t>
            </a:r>
          </a:p>
          <a:p>
            <a:pPr marL="285750" indent="-285750">
              <a:buFont typeface="Arial"/>
              <a:buChar char="•"/>
            </a:pPr>
            <a:endParaRPr lang="en-US" sz="3200" dirty="0"/>
          </a:p>
          <a:p>
            <a:pPr marL="742950" lvl="1" indent="-285750">
              <a:buFont typeface="Arial"/>
              <a:buChar char="•"/>
            </a:pPr>
            <a:r>
              <a:rPr lang="en-US" sz="3200" dirty="0" smtClean="0"/>
              <a:t>Drilling</a:t>
            </a:r>
          </a:p>
          <a:p>
            <a:pPr marL="742950" lvl="1" indent="-285750">
              <a:buFont typeface="Arial"/>
              <a:buChar char="•"/>
            </a:pPr>
            <a:endParaRPr lang="en-US" sz="3200" dirty="0"/>
          </a:p>
          <a:p>
            <a:pPr marL="742950" lvl="1" indent="-285750">
              <a:buFont typeface="Arial"/>
              <a:buChar char="•"/>
            </a:pPr>
            <a:r>
              <a:rPr lang="en-US" sz="3200" dirty="0" smtClean="0"/>
              <a:t>Oilfield Services</a:t>
            </a:r>
          </a:p>
        </p:txBody>
      </p:sp>
    </p:spTree>
    <p:extLst>
      <p:ext uri="{BB962C8B-B14F-4D97-AF65-F5344CB8AC3E}">
        <p14:creationId xmlns:p14="http://schemas.microsoft.com/office/powerpoint/2010/main" val="15159374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a:t>
            </a:r>
            <a:r>
              <a:rPr lang="en-US" baseline="0" dirty="0" smtClean="0"/>
              <a:t> 5 year</a:t>
            </a:r>
            <a:endParaRPr lang="en-US" b="0" dirty="0"/>
          </a:p>
        </p:txBody>
      </p:sp>
      <p:sp>
        <p:nvSpPr>
          <p:cNvPr id="3" name="Content Placeholder 2"/>
          <p:cNvSpPr>
            <a:spLocks noGrp="1"/>
          </p:cNvSpPr>
          <p:nvPr>
            <p:ph idx="1"/>
          </p:nvPr>
        </p:nvSpPr>
        <p:spPr/>
        <p:txBody>
          <a:bodyPr/>
          <a:lstStyle/>
          <a:p>
            <a:endParaRPr lang="en-US"/>
          </a:p>
        </p:txBody>
      </p:sp>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10" name="Group 16"/>
          <p:cNvGrpSpPr/>
          <p:nvPr/>
        </p:nvGrpSpPr>
        <p:grpSpPr>
          <a:xfrm>
            <a:off x="0" y="0"/>
            <a:ext cx="9144000" cy="6858000"/>
            <a:chOff x="0" y="0"/>
            <a:chExt cx="9144000" cy="6858000"/>
          </a:xfrm>
        </p:grpSpPr>
        <p:sp>
          <p:nvSpPr>
            <p:cNvPr id="19" name="Rectangle 18"/>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ight Triangle 19"/>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2" name="Rectangle 21"/>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itle 1"/>
          <p:cNvSpPr txBox="1">
            <a:spLocks/>
          </p:cNvSpPr>
          <p:nvPr/>
        </p:nvSpPr>
        <p:spPr bwMode="auto">
          <a:xfrm>
            <a:off x="533400" y="7620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112" charset="0"/>
              </a:defRPr>
            </a:lvl2pPr>
            <a:lvl3pPr algn="ctr" rtl="0" eaLnBrk="0" fontAlgn="base" hangingPunct="0">
              <a:spcBef>
                <a:spcPct val="0"/>
              </a:spcBef>
              <a:spcAft>
                <a:spcPct val="0"/>
              </a:spcAft>
              <a:defRPr sz="4400">
                <a:solidFill>
                  <a:schemeClr val="tx1"/>
                </a:solidFill>
                <a:latin typeface="Calibri" pitchFamily="-112" charset="0"/>
              </a:defRPr>
            </a:lvl3pPr>
            <a:lvl4pPr algn="ctr" rtl="0" eaLnBrk="0" fontAlgn="base" hangingPunct="0">
              <a:spcBef>
                <a:spcPct val="0"/>
              </a:spcBef>
              <a:spcAft>
                <a:spcPct val="0"/>
              </a:spcAft>
              <a:defRPr sz="4400">
                <a:solidFill>
                  <a:schemeClr val="tx1"/>
                </a:solidFill>
                <a:latin typeface="Calibri" pitchFamily="-112" charset="0"/>
              </a:defRPr>
            </a:lvl4pPr>
            <a:lvl5pPr algn="ctr" rtl="0" eaLnBrk="0" fontAlgn="base" hangingPunct="0">
              <a:spcBef>
                <a:spcPct val="0"/>
              </a:spcBef>
              <a:spcAft>
                <a:spcPct val="0"/>
              </a:spcAft>
              <a:defRPr sz="4400">
                <a:solidFill>
                  <a:schemeClr val="tx1"/>
                </a:solidFill>
                <a:latin typeface="Calibri" pitchFamily="-112" charset="0"/>
              </a:defRPr>
            </a:lvl5pPr>
            <a:lvl6pPr marL="457200" algn="ctr" rtl="0" fontAlgn="base">
              <a:spcBef>
                <a:spcPct val="0"/>
              </a:spcBef>
              <a:spcAft>
                <a:spcPct val="0"/>
              </a:spcAft>
              <a:defRPr sz="4400">
                <a:solidFill>
                  <a:schemeClr val="tx1"/>
                </a:solidFill>
                <a:latin typeface="Calibri" pitchFamily="-112" charset="0"/>
              </a:defRPr>
            </a:lvl6pPr>
            <a:lvl7pPr marL="914400" algn="ctr" rtl="0" fontAlgn="base">
              <a:spcBef>
                <a:spcPct val="0"/>
              </a:spcBef>
              <a:spcAft>
                <a:spcPct val="0"/>
              </a:spcAft>
              <a:defRPr sz="4400">
                <a:solidFill>
                  <a:schemeClr val="tx1"/>
                </a:solidFill>
                <a:latin typeface="Calibri" pitchFamily="-112" charset="0"/>
              </a:defRPr>
            </a:lvl7pPr>
            <a:lvl8pPr marL="1371600" algn="ctr" rtl="0" fontAlgn="base">
              <a:spcBef>
                <a:spcPct val="0"/>
              </a:spcBef>
              <a:spcAft>
                <a:spcPct val="0"/>
              </a:spcAft>
              <a:defRPr sz="4400">
                <a:solidFill>
                  <a:schemeClr val="tx1"/>
                </a:solidFill>
                <a:latin typeface="Calibri" pitchFamily="-112" charset="0"/>
              </a:defRPr>
            </a:lvl8pPr>
            <a:lvl9pPr marL="1828800" algn="ctr" rtl="0" fontAlgn="base">
              <a:spcBef>
                <a:spcPct val="0"/>
              </a:spcBef>
              <a:spcAft>
                <a:spcPct val="0"/>
              </a:spcAft>
              <a:defRPr sz="4400">
                <a:solidFill>
                  <a:schemeClr val="tx1"/>
                </a:solidFill>
                <a:latin typeface="Calibri" pitchFamily="-112" charset="0"/>
              </a:defRPr>
            </a:lvl9pPr>
          </a:lstStyle>
          <a:p>
            <a:r>
              <a:rPr lang="en-US" dirty="0" smtClean="0"/>
              <a:t>RIG 5 Year vs. Crude Oil</a:t>
            </a:r>
            <a:endParaRPr lang="en-US" dirty="0"/>
          </a:p>
        </p:txBody>
      </p:sp>
      <p:pic>
        <p:nvPicPr>
          <p:cNvPr id="8195" name="Picture 3"/>
          <p:cNvPicPr>
            <a:picLocks noChangeAspect="1" noChangeArrowheads="1"/>
          </p:cNvPicPr>
          <p:nvPr/>
        </p:nvPicPr>
        <p:blipFill>
          <a:blip r:embed="rId3" cstate="print"/>
          <a:srcRect/>
          <a:stretch>
            <a:fillRect/>
          </a:stretch>
        </p:blipFill>
        <p:spPr bwMode="auto">
          <a:xfrm>
            <a:off x="304800" y="1600200"/>
            <a:ext cx="8534401" cy="4419600"/>
          </a:xfrm>
          <a:prstGeom prst="rect">
            <a:avLst/>
          </a:prstGeom>
          <a:noFill/>
          <a:ln w="9525">
            <a:noFill/>
            <a:miter lim="800000"/>
            <a:headEnd/>
            <a:tailEnd/>
          </a:ln>
        </p:spPr>
      </p:pic>
    </p:spTree>
    <p:extLst>
      <p:ext uri="{BB962C8B-B14F-4D97-AF65-F5344CB8AC3E}">
        <p14:creationId xmlns:p14="http://schemas.microsoft.com/office/powerpoint/2010/main" val="38458115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Rounded Rectangle 7"/>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9" name="TextBox 8"/>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3"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4"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5"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6"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3" name="Group 17"/>
          <p:cNvGrpSpPr/>
          <p:nvPr/>
        </p:nvGrpSpPr>
        <p:grpSpPr>
          <a:xfrm>
            <a:off x="0" y="0"/>
            <a:ext cx="9144000" cy="6858000"/>
            <a:chOff x="0" y="0"/>
            <a:chExt cx="9144000" cy="6858000"/>
          </a:xfrm>
        </p:grpSpPr>
        <p:sp>
          <p:nvSpPr>
            <p:cNvPr id="19" name="Rectangle 18"/>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ight Triangle 19"/>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2" name="Rectangle 21"/>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662765"/>
            <a:ext cx="8229600" cy="1143000"/>
          </a:xfrm>
        </p:spPr>
        <p:txBody>
          <a:bodyPr>
            <a:normAutofit fontScale="90000"/>
          </a:bodyPr>
          <a:lstStyle/>
          <a:p>
            <a:r>
              <a:rPr lang="en-US" b="0" dirty="0" smtClean="0"/>
              <a:t>RIG 5 year vs. Philadelphia Oil Service</a:t>
            </a:r>
            <a:endParaRPr lang="en-US" b="0" dirty="0"/>
          </a:p>
        </p:txBody>
      </p:sp>
      <p:pic>
        <p:nvPicPr>
          <p:cNvPr id="7171" name="Picture 3"/>
          <p:cNvPicPr>
            <a:picLocks noChangeAspect="1" noChangeArrowheads="1"/>
          </p:cNvPicPr>
          <p:nvPr/>
        </p:nvPicPr>
        <p:blipFill>
          <a:blip r:embed="rId3" cstate="print"/>
          <a:srcRect/>
          <a:stretch>
            <a:fillRect/>
          </a:stretch>
        </p:blipFill>
        <p:spPr bwMode="auto">
          <a:xfrm>
            <a:off x="228600" y="1600200"/>
            <a:ext cx="8629650" cy="4800600"/>
          </a:xfrm>
          <a:prstGeom prst="rect">
            <a:avLst/>
          </a:prstGeom>
          <a:noFill/>
          <a:ln w="9525">
            <a:noFill/>
            <a:miter lim="800000"/>
            <a:headEnd/>
            <a:tailEnd/>
          </a:ln>
        </p:spPr>
      </p:pic>
    </p:spTree>
    <p:extLst>
      <p:ext uri="{BB962C8B-B14F-4D97-AF65-F5344CB8AC3E}">
        <p14:creationId xmlns:p14="http://schemas.microsoft.com/office/powerpoint/2010/main" val="40372879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Rounded Rectangle 7"/>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9" name="TextBox 8"/>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3"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4"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5"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0" indent="0" algn="l" rtl="0" eaLnBrk="0" fontAlgn="base" hangingPunct="0">
              <a:spcBef>
                <a:spcPct val="20000"/>
              </a:spcBef>
              <a:spcAft>
                <a:spcPct val="0"/>
              </a:spcAft>
              <a:buFont typeface="Arial" charset="0"/>
              <a:buNone/>
              <a:defRPr sz="3200" kern="1200">
                <a:solidFill>
                  <a:schemeClr val="tx1"/>
                </a:solidFill>
                <a:latin typeface="+mn-lt"/>
                <a:ea typeface="+mn-ea"/>
                <a:cs typeface="+mn-cs"/>
              </a:defRPr>
            </a:lvl1pPr>
            <a:lvl2pPr marL="457200" indent="0" algn="l" rtl="0" eaLnBrk="0" fontAlgn="base" hangingPunct="0">
              <a:spcBef>
                <a:spcPct val="20000"/>
              </a:spcBef>
              <a:spcAft>
                <a:spcPct val="0"/>
              </a:spcAft>
              <a:buFont typeface="Arial" charset="0"/>
              <a:buNone/>
              <a:defRPr sz="2800" kern="1200">
                <a:solidFill>
                  <a:schemeClr val="tx1"/>
                </a:solidFill>
                <a:latin typeface="+mn-lt"/>
                <a:ea typeface="+mn-ea"/>
                <a:cs typeface="+mn-cs"/>
              </a:defRPr>
            </a:lvl2pPr>
            <a:lvl3pPr marL="914400" indent="0" algn="l" rtl="0" eaLnBrk="0" fontAlgn="base" hangingPunct="0">
              <a:spcBef>
                <a:spcPct val="20000"/>
              </a:spcBef>
              <a:spcAft>
                <a:spcPct val="0"/>
              </a:spcAft>
              <a:buFont typeface="Arial" charset="0"/>
              <a:buNone/>
              <a:defRPr sz="2400" kern="1200">
                <a:solidFill>
                  <a:schemeClr val="tx1"/>
                </a:solidFill>
                <a:latin typeface="+mn-lt"/>
                <a:ea typeface="+mn-ea"/>
                <a:cs typeface="+mn-cs"/>
              </a:defRPr>
            </a:lvl3pPr>
            <a:lvl4pPr marL="1371600" indent="0" algn="l" rtl="0" eaLnBrk="0" fontAlgn="base" hangingPunct="0">
              <a:spcBef>
                <a:spcPct val="20000"/>
              </a:spcBef>
              <a:spcAft>
                <a:spcPct val="0"/>
              </a:spcAft>
              <a:buFont typeface="Arial" charset="0"/>
              <a:buNone/>
              <a:defRPr sz="2000" kern="1200">
                <a:solidFill>
                  <a:schemeClr val="tx1"/>
                </a:solidFill>
                <a:latin typeface="+mn-lt"/>
                <a:ea typeface="+mn-ea"/>
                <a:cs typeface="+mn-cs"/>
              </a:defRPr>
            </a:lvl4pPr>
            <a:lvl5pPr marL="1828800" indent="0" algn="l" rtl="0" eaLnBrk="0" fontAlgn="base" hangingPunct="0">
              <a:spcBef>
                <a:spcPct val="20000"/>
              </a:spcBef>
              <a:spcAft>
                <a:spcPct val="0"/>
              </a:spcAft>
              <a:buFont typeface="Arial" charset="0"/>
              <a:buNone/>
              <a:defRPr sz="20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9pPr>
          </a:lstStyle>
          <a:p>
            <a:endParaRPr lang="zh-CN" altLang="en-US" smtClean="0"/>
          </a:p>
          <a:p>
            <a:pPr lvl="1"/>
            <a:endParaRPr lang="en-US" altLang="zh-CN" sz="2400" smtClean="0"/>
          </a:p>
          <a:p>
            <a:endParaRPr lang="en-CA" sz="2400" smtClean="0"/>
          </a:p>
        </p:txBody>
      </p:sp>
      <p:sp>
        <p:nvSpPr>
          <p:cNvPr id="16"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2" name="Group 17"/>
          <p:cNvGrpSpPr/>
          <p:nvPr/>
        </p:nvGrpSpPr>
        <p:grpSpPr>
          <a:xfrm>
            <a:off x="0" y="0"/>
            <a:ext cx="9144000" cy="6858000"/>
            <a:chOff x="0" y="0"/>
            <a:chExt cx="9144000" cy="6858000"/>
          </a:xfrm>
        </p:grpSpPr>
        <p:sp>
          <p:nvSpPr>
            <p:cNvPr id="19" name="Rectangle 18"/>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ight Triangle 20"/>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3" name="Rectangle 22"/>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標題 19"/>
          <p:cNvSpPr>
            <a:spLocks noGrp="1"/>
          </p:cNvSpPr>
          <p:nvPr>
            <p:ph type="title"/>
          </p:nvPr>
        </p:nvSpPr>
        <p:spPr>
          <a:xfrm>
            <a:off x="467544" y="692696"/>
            <a:ext cx="8229600" cy="1143000"/>
          </a:xfrm>
        </p:spPr>
        <p:txBody>
          <a:bodyPr/>
          <a:lstStyle/>
          <a:p>
            <a:r>
              <a:rPr lang="en-US" dirty="0" smtClean="0"/>
              <a:t>Company Overview</a:t>
            </a:r>
            <a:endParaRPr lang="en-GB" dirty="0"/>
          </a:p>
        </p:txBody>
      </p:sp>
      <p:pic>
        <p:nvPicPr>
          <p:cNvPr id="5" name="Picture Placeholder 4" descr="Picture1.jpg"/>
          <p:cNvPicPr>
            <a:picLocks noGrp="1" noChangeAspect="1"/>
          </p:cNvPicPr>
          <p:nvPr>
            <p:ph sz="half" idx="1"/>
          </p:nvPr>
        </p:nvPicPr>
        <p:blipFill>
          <a:blip r:embed="rId3" cstate="print"/>
          <a:stretch>
            <a:fillRect/>
          </a:stretch>
        </p:blipFill>
        <p:spPr>
          <a:xfrm>
            <a:off x="4788024" y="2033796"/>
            <a:ext cx="4038600" cy="2691348"/>
          </a:xfrm>
          <a:prstGeom prst="rect">
            <a:avLst/>
          </a:prstGeom>
          <a:ln>
            <a:noFill/>
          </a:ln>
          <a:effectLst>
            <a:softEdge rad="112500"/>
          </a:effectLst>
        </p:spPr>
      </p:pic>
      <p:sp>
        <p:nvSpPr>
          <p:cNvPr id="4" name="Text Placeholder 3"/>
          <p:cNvSpPr>
            <a:spLocks noGrp="1"/>
          </p:cNvSpPr>
          <p:nvPr>
            <p:ph sz="half" idx="2"/>
          </p:nvPr>
        </p:nvSpPr>
        <p:spPr>
          <a:xfrm>
            <a:off x="395536" y="1988840"/>
            <a:ext cx="4038600" cy="3888432"/>
          </a:xfrm>
        </p:spPr>
        <p:txBody>
          <a:bodyPr>
            <a:normAutofit/>
          </a:bodyPr>
          <a:lstStyle/>
          <a:p>
            <a:pPr>
              <a:lnSpc>
                <a:spcPct val="120000"/>
              </a:lnSpc>
            </a:pPr>
            <a:r>
              <a:rPr lang="en-US" sz="2000" dirty="0" smtClean="0">
                <a:latin typeface="+mj-lt"/>
              </a:rPr>
              <a:t>Transocean is the largest offshore contract drilling services  provider for oil and gas wells. </a:t>
            </a:r>
          </a:p>
          <a:p>
            <a:pPr>
              <a:lnSpc>
                <a:spcPct val="120000"/>
              </a:lnSpc>
            </a:pPr>
            <a:endParaRPr lang="en-US" sz="2000" dirty="0" smtClean="0">
              <a:latin typeface="+mj-lt"/>
            </a:endParaRPr>
          </a:p>
          <a:p>
            <a:pPr>
              <a:lnSpc>
                <a:spcPct val="120000"/>
              </a:lnSpc>
            </a:pPr>
            <a:r>
              <a:rPr lang="en-US" sz="2000" dirty="0" smtClean="0">
                <a:latin typeface="+mj-lt"/>
              </a:rPr>
              <a:t>Types of drilling include: </a:t>
            </a:r>
          </a:p>
          <a:p>
            <a:pPr marL="971550" lvl="1" indent="-514350">
              <a:buFont typeface="Wingdings" charset="2"/>
              <a:buAutoNum type="arabicPeriod"/>
            </a:pPr>
            <a:r>
              <a:rPr lang="en-US" sz="2000" dirty="0" smtClean="0">
                <a:latin typeface="+mj-lt"/>
              </a:rPr>
              <a:t>Deepwater drilling </a:t>
            </a:r>
          </a:p>
          <a:p>
            <a:pPr marL="971550" lvl="1" indent="-514350">
              <a:buFont typeface="Wingdings" charset="2"/>
              <a:buAutoNum type="arabicPeriod"/>
            </a:pPr>
            <a:r>
              <a:rPr lang="en-US" sz="2000" dirty="0" smtClean="0">
                <a:latin typeface="+mj-lt"/>
              </a:rPr>
              <a:t>Harsh environment drilling</a:t>
            </a:r>
          </a:p>
          <a:p>
            <a:pPr marL="971550" lvl="1" indent="-514350">
              <a:buFont typeface="Wingdings" charset="2"/>
              <a:buAutoNum type="arabicPeriod"/>
            </a:pPr>
            <a:r>
              <a:rPr lang="en-US" sz="2000" dirty="0" smtClean="0">
                <a:latin typeface="+mj-lt"/>
              </a:rPr>
              <a:t>Inland and shallow water drilling</a:t>
            </a:r>
          </a:p>
        </p:txBody>
      </p:sp>
    </p:spTree>
    <p:extLst>
      <p:ext uri="{BB962C8B-B14F-4D97-AF65-F5344CB8AC3E}">
        <p14:creationId xmlns:p14="http://schemas.microsoft.com/office/powerpoint/2010/main" val="22338353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Rounded Rectangle 7"/>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9" name="TextBox 8"/>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3"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4"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5" name="Content Placeholder 1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6"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2" name="Group 19"/>
          <p:cNvGrpSpPr/>
          <p:nvPr/>
        </p:nvGrpSpPr>
        <p:grpSpPr>
          <a:xfrm>
            <a:off x="0" y="0"/>
            <a:ext cx="9144000" cy="6858000"/>
            <a:chOff x="0" y="0"/>
            <a:chExt cx="9144000" cy="6858000"/>
          </a:xfrm>
        </p:grpSpPr>
        <p:sp>
          <p:nvSpPr>
            <p:cNvPr id="21" name="Rectangle 20"/>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ight Triangle 21"/>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4" descr="http://4.bp.blogspot.com/-KaYdW5WKUPE/TbAPObqottI/AAAAAAAAK2A/rt1sBKag_-E/s1600/Transocean.jpg"/>
            <p:cNvPicPr>
              <a:picLocks noChangeAspect="1" noChangeArrowheads="1"/>
            </p:cNvPicPr>
            <p:nvPr/>
          </p:nvPicPr>
          <p:blipFill>
            <a:blip r:embed="rId3" cstate="print"/>
            <a:srcRect/>
            <a:stretch>
              <a:fillRect/>
            </a:stretch>
          </p:blipFill>
          <p:spPr bwMode="auto">
            <a:xfrm>
              <a:off x="5791200" y="152400"/>
              <a:ext cx="3200400" cy="762000"/>
            </a:xfrm>
            <a:prstGeom prst="rect">
              <a:avLst/>
            </a:prstGeom>
            <a:noFill/>
          </p:spPr>
        </p:pic>
        <p:sp>
          <p:nvSpPr>
            <p:cNvPr id="24" name="Rectangle 23"/>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7" name="資料庫圖表 16"/>
          <p:cNvGraphicFramePr/>
          <p:nvPr/>
        </p:nvGraphicFramePr>
        <p:xfrm>
          <a:off x="251520" y="1772816"/>
          <a:ext cx="8532440" cy="49160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標題 17"/>
          <p:cNvSpPr>
            <a:spLocks noGrp="1"/>
          </p:cNvSpPr>
          <p:nvPr>
            <p:ph type="title" idx="4294967295"/>
          </p:nvPr>
        </p:nvSpPr>
        <p:spPr>
          <a:xfrm>
            <a:off x="457200" y="701824"/>
            <a:ext cx="8229600" cy="1143000"/>
          </a:xfrm>
        </p:spPr>
        <p:txBody>
          <a:bodyPr/>
          <a:lstStyle/>
          <a:p>
            <a:r>
              <a:rPr lang="en-GB" dirty="0" smtClean="0"/>
              <a:t>Drilling Rigs</a:t>
            </a:r>
            <a:endParaRPr lang="en-GB" dirty="0"/>
          </a:p>
        </p:txBody>
      </p:sp>
    </p:spTree>
    <p:extLst>
      <p:ext uri="{BB962C8B-B14F-4D97-AF65-F5344CB8AC3E}">
        <p14:creationId xmlns:p14="http://schemas.microsoft.com/office/powerpoint/2010/main" val="25222577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9" name="Rounded Rectangle 8"/>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0" name="Rounded Rectangle 9"/>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1" name="TextBox 10"/>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2" name="TextBox 11"/>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3" name="TextBox 12"/>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6"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7" name="Content Placeholder 1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2" name="Group 21"/>
          <p:cNvGrpSpPr/>
          <p:nvPr/>
        </p:nvGrpSpPr>
        <p:grpSpPr>
          <a:xfrm>
            <a:off x="0" y="0"/>
            <a:ext cx="9144000" cy="6858000"/>
            <a:chOff x="0" y="0"/>
            <a:chExt cx="9144000" cy="6858000"/>
          </a:xfrm>
        </p:grpSpPr>
        <p:sp>
          <p:nvSpPr>
            <p:cNvPr id="23" name="Rectangle 22"/>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ight Triangle 23"/>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4" descr="http://4.bp.blogspot.com/-KaYdW5WKUPE/TbAPObqottI/AAAAAAAAK2A/rt1sBKag_-E/s1600/Transocean.jpg"/>
            <p:cNvPicPr>
              <a:picLocks noChangeAspect="1" noChangeArrowheads="1"/>
            </p:cNvPicPr>
            <p:nvPr/>
          </p:nvPicPr>
          <p:blipFill>
            <a:blip r:embed="rId3" cstate="print"/>
            <a:srcRect/>
            <a:stretch>
              <a:fillRect/>
            </a:stretch>
          </p:blipFill>
          <p:spPr bwMode="auto">
            <a:xfrm>
              <a:off x="5791200" y="152400"/>
              <a:ext cx="3200400" cy="762000"/>
            </a:xfrm>
            <a:prstGeom prst="rect">
              <a:avLst/>
            </a:prstGeom>
            <a:noFill/>
          </p:spPr>
        </p:pic>
        <p:sp>
          <p:nvSpPr>
            <p:cNvPr id="26" name="Rectangle 25"/>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0" name="資料庫圖表 19"/>
          <p:cNvGraphicFramePr/>
          <p:nvPr/>
        </p:nvGraphicFramePr>
        <p:xfrm>
          <a:off x="-1676400" y="1916832"/>
          <a:ext cx="12513096" cy="46085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標題 20"/>
          <p:cNvSpPr>
            <a:spLocks noGrp="1"/>
          </p:cNvSpPr>
          <p:nvPr>
            <p:ph type="title" idx="4294967295"/>
          </p:nvPr>
        </p:nvSpPr>
        <p:spPr>
          <a:xfrm>
            <a:off x="457200" y="773832"/>
            <a:ext cx="8229600" cy="1143000"/>
          </a:xfrm>
        </p:spPr>
        <p:txBody>
          <a:bodyPr/>
          <a:lstStyle/>
          <a:p>
            <a:r>
              <a:rPr lang="en-GB" dirty="0" smtClean="0"/>
              <a:t>Core Value</a:t>
            </a:r>
            <a:endParaRPr lang="en-GB" dirty="0"/>
          </a:p>
        </p:txBody>
      </p:sp>
    </p:spTree>
    <p:extLst>
      <p:ext uri="{BB962C8B-B14F-4D97-AF65-F5344CB8AC3E}">
        <p14:creationId xmlns:p14="http://schemas.microsoft.com/office/powerpoint/2010/main" val="30223831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9" name="TextBox 8"/>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0" name="TextBox 9"/>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3"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4" name="Content Placeholder 1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5"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2" name="Group 15"/>
          <p:cNvGrpSpPr/>
          <p:nvPr/>
        </p:nvGrpSpPr>
        <p:grpSpPr>
          <a:xfrm>
            <a:off x="0" y="0"/>
            <a:ext cx="9144000" cy="6858000"/>
            <a:chOff x="0" y="0"/>
            <a:chExt cx="9144000" cy="6858000"/>
          </a:xfrm>
        </p:grpSpPr>
        <p:sp>
          <p:nvSpPr>
            <p:cNvPr id="20" name="Rectangle 19"/>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ight Triangle 20"/>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4" name="Rectangle 23"/>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標題 16"/>
          <p:cNvSpPr>
            <a:spLocks noGrp="1"/>
          </p:cNvSpPr>
          <p:nvPr>
            <p:ph type="title"/>
          </p:nvPr>
        </p:nvSpPr>
        <p:spPr>
          <a:xfrm>
            <a:off x="457200" y="685800"/>
            <a:ext cx="8229600" cy="1143000"/>
          </a:xfrm>
        </p:spPr>
        <p:txBody>
          <a:bodyPr/>
          <a:lstStyle/>
          <a:p>
            <a:r>
              <a:rPr lang="en-GB" dirty="0" smtClean="0"/>
              <a:t>Firsts &amp; Records</a:t>
            </a:r>
            <a:endParaRPr lang="en-GB" dirty="0"/>
          </a:p>
        </p:txBody>
      </p:sp>
      <p:sp>
        <p:nvSpPr>
          <p:cNvPr id="18" name="內容版面配置區 17"/>
          <p:cNvSpPr>
            <a:spLocks noGrp="1"/>
          </p:cNvSpPr>
          <p:nvPr>
            <p:ph idx="1"/>
          </p:nvPr>
        </p:nvSpPr>
        <p:spPr>
          <a:xfrm>
            <a:off x="590872" y="1556792"/>
            <a:ext cx="7941568" cy="3672408"/>
          </a:xfrm>
        </p:spPr>
        <p:txBody>
          <a:bodyPr>
            <a:normAutofit fontScale="92500" lnSpcReduction="20000"/>
          </a:bodyPr>
          <a:lstStyle/>
          <a:p>
            <a:pPr>
              <a:buNone/>
            </a:pPr>
            <a:r>
              <a:rPr lang="en-US" sz="2400" dirty="0" smtClean="0"/>
              <a:t>Firsts:</a:t>
            </a:r>
          </a:p>
          <a:p>
            <a:r>
              <a:rPr lang="en-GB" sz="2400" dirty="0" smtClean="0"/>
              <a:t>First oil and gas exploration well drilled in more than 10,000 feet of water</a:t>
            </a:r>
            <a:endParaRPr lang="en-US" sz="2400" dirty="0" smtClean="0"/>
          </a:p>
          <a:p>
            <a:r>
              <a:rPr lang="en-US" sz="2400" dirty="0" smtClean="0"/>
              <a:t>First offshore </a:t>
            </a:r>
            <a:r>
              <a:rPr lang="en-US" sz="2400" dirty="0" err="1" smtClean="0"/>
              <a:t>jackup</a:t>
            </a:r>
            <a:r>
              <a:rPr lang="en-US" sz="2400" dirty="0" smtClean="0"/>
              <a:t> drilling rig</a:t>
            </a:r>
          </a:p>
          <a:p>
            <a:r>
              <a:rPr lang="en-US" sz="2400" dirty="0" smtClean="0"/>
              <a:t>First self-propelled </a:t>
            </a:r>
            <a:r>
              <a:rPr lang="en-US" sz="2400" dirty="0" err="1" smtClean="0"/>
              <a:t>jackup</a:t>
            </a:r>
            <a:endParaRPr lang="en-US" sz="2400" dirty="0" smtClean="0"/>
          </a:p>
          <a:p>
            <a:pPr>
              <a:buNone/>
            </a:pPr>
            <a:endParaRPr lang="en-US" sz="2400" dirty="0" smtClean="0"/>
          </a:p>
          <a:p>
            <a:pPr>
              <a:buNone/>
            </a:pPr>
            <a:r>
              <a:rPr lang="en-US" sz="2400" dirty="0" smtClean="0"/>
              <a:t>Records:</a:t>
            </a:r>
          </a:p>
          <a:p>
            <a:pPr>
              <a:buNone/>
            </a:pPr>
            <a:r>
              <a:rPr lang="en-US" sz="2400" dirty="0" smtClean="0"/>
              <a:t>Water depth drilling record</a:t>
            </a:r>
          </a:p>
          <a:p>
            <a:r>
              <a:rPr lang="en-US" sz="2400" dirty="0" smtClean="0"/>
              <a:t>10,194 feet of water in India working for Reliance in 2011</a:t>
            </a:r>
          </a:p>
          <a:p>
            <a:pPr>
              <a:buNone/>
            </a:pPr>
            <a:r>
              <a:rPr lang="en-GB" sz="2400" dirty="0" smtClean="0"/>
              <a:t>Deepest extended-reach well ever drilled record</a:t>
            </a:r>
          </a:p>
          <a:p>
            <a:r>
              <a:rPr lang="en-GB" sz="2400" dirty="0" smtClean="0"/>
              <a:t>40,320 feet, in offshore Qatar in 2008</a:t>
            </a:r>
            <a:endParaRPr lang="en-US" sz="2400" dirty="0" smtClean="0"/>
          </a:p>
          <a:p>
            <a:pPr>
              <a:buNone/>
            </a:pPr>
            <a:endParaRPr lang="en-US" sz="2400" dirty="0" smtClean="0"/>
          </a:p>
        </p:txBody>
      </p:sp>
      <p:pic>
        <p:nvPicPr>
          <p:cNvPr id="22" name="Picture 4"/>
          <p:cNvPicPr>
            <a:picLocks noChangeAspect="1" noChangeArrowheads="1"/>
          </p:cNvPicPr>
          <p:nvPr/>
        </p:nvPicPr>
        <p:blipFill>
          <a:blip r:embed="rId3" cstate="print"/>
          <a:srcRect/>
          <a:stretch>
            <a:fillRect/>
          </a:stretch>
        </p:blipFill>
        <p:spPr bwMode="auto">
          <a:xfrm>
            <a:off x="5105400" y="5257800"/>
            <a:ext cx="3995936" cy="1529209"/>
          </a:xfrm>
          <a:prstGeom prst="rect">
            <a:avLst/>
          </a:prstGeom>
          <a:ln>
            <a:noFill/>
          </a:ln>
          <a:effectLst>
            <a:softEdge rad="112500"/>
          </a:effectLst>
        </p:spPr>
      </p:pic>
    </p:spTree>
    <p:extLst>
      <p:ext uri="{BB962C8B-B14F-4D97-AF65-F5344CB8AC3E}">
        <p14:creationId xmlns:p14="http://schemas.microsoft.com/office/powerpoint/2010/main" val="11887615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4" name="Rounded Rectangle 3"/>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TextBox 5"/>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7" name="TextBox 6"/>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8" name="TextBox 7"/>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1"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2" name="Content Placeholder 1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3"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2" name="Group 23"/>
          <p:cNvGrpSpPr/>
          <p:nvPr/>
        </p:nvGrpSpPr>
        <p:grpSpPr>
          <a:xfrm>
            <a:off x="0" y="0"/>
            <a:ext cx="9144000" cy="6858000"/>
            <a:chOff x="0" y="0"/>
            <a:chExt cx="9144000" cy="6858000"/>
          </a:xfrm>
        </p:grpSpPr>
        <p:sp>
          <p:nvSpPr>
            <p:cNvPr id="25" name="Rectangle 24"/>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Right Triangle 25"/>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4" descr="http://4.bp.blogspot.com/-KaYdW5WKUPE/TbAPObqottI/AAAAAAAAK2A/rt1sBKag_-E/s1600/Transocean.jpg"/>
            <p:cNvPicPr>
              <a:picLocks noChangeAspect="1" noChangeArrowheads="1"/>
            </p:cNvPicPr>
            <p:nvPr/>
          </p:nvPicPr>
          <p:blipFill>
            <a:blip r:embed="rId3" cstate="print"/>
            <a:srcRect/>
            <a:stretch>
              <a:fillRect/>
            </a:stretch>
          </p:blipFill>
          <p:spPr bwMode="auto">
            <a:xfrm>
              <a:off x="5791200" y="152400"/>
              <a:ext cx="3200400" cy="762000"/>
            </a:xfrm>
            <a:prstGeom prst="rect">
              <a:avLst/>
            </a:prstGeom>
            <a:noFill/>
          </p:spPr>
        </p:pic>
        <p:sp>
          <p:nvSpPr>
            <p:cNvPr id="28" name="Rectangle 27"/>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標題 13"/>
          <p:cNvSpPr>
            <a:spLocks noGrp="1"/>
          </p:cNvSpPr>
          <p:nvPr>
            <p:ph type="title" idx="4294967295"/>
          </p:nvPr>
        </p:nvSpPr>
        <p:spPr>
          <a:xfrm>
            <a:off x="457200" y="762000"/>
            <a:ext cx="8229600" cy="1143000"/>
          </a:xfrm>
        </p:spPr>
        <p:txBody>
          <a:bodyPr/>
          <a:lstStyle/>
          <a:p>
            <a:r>
              <a:rPr lang="en-US" dirty="0" smtClean="0"/>
              <a:t>Clients</a:t>
            </a:r>
            <a:endParaRPr lang="en-GB" dirty="0"/>
          </a:p>
        </p:txBody>
      </p:sp>
      <p:pic>
        <p:nvPicPr>
          <p:cNvPr id="15" name="Picture 2" descr="http://jeroenbours.com/staging/wp-content/themes/default/uploads/BP_logo.jpg.jpg"/>
          <p:cNvPicPr>
            <a:picLocks noChangeAspect="1" noChangeArrowheads="1"/>
          </p:cNvPicPr>
          <p:nvPr/>
        </p:nvPicPr>
        <p:blipFill>
          <a:blip r:embed="rId4" cstate="print"/>
          <a:srcRect/>
          <a:stretch>
            <a:fillRect/>
          </a:stretch>
        </p:blipFill>
        <p:spPr bwMode="auto">
          <a:xfrm>
            <a:off x="755576" y="1447800"/>
            <a:ext cx="2304256" cy="3061905"/>
          </a:xfrm>
          <a:prstGeom prst="rect">
            <a:avLst/>
          </a:prstGeom>
          <a:noFill/>
          <a:ln w="9525">
            <a:noFill/>
            <a:miter lim="800000"/>
            <a:headEnd/>
            <a:tailEnd/>
          </a:ln>
        </p:spPr>
      </p:pic>
      <p:pic>
        <p:nvPicPr>
          <p:cNvPr id="16" name="Picture 4" descr="http://mystockvoice.files.wordpress.com/2008/12/ongc2.jpg"/>
          <p:cNvPicPr>
            <a:picLocks noChangeAspect="1" noChangeArrowheads="1"/>
          </p:cNvPicPr>
          <p:nvPr/>
        </p:nvPicPr>
        <p:blipFill>
          <a:blip r:embed="rId5" cstate="print"/>
          <a:srcRect/>
          <a:stretch>
            <a:fillRect/>
          </a:stretch>
        </p:blipFill>
        <p:spPr bwMode="auto">
          <a:xfrm>
            <a:off x="7164288" y="4869160"/>
            <a:ext cx="1412875" cy="1409700"/>
          </a:xfrm>
          <a:prstGeom prst="rect">
            <a:avLst/>
          </a:prstGeom>
          <a:noFill/>
          <a:ln w="9525">
            <a:noFill/>
            <a:miter lim="800000"/>
            <a:headEnd/>
            <a:tailEnd/>
          </a:ln>
        </p:spPr>
      </p:pic>
      <p:pic>
        <p:nvPicPr>
          <p:cNvPr id="17" name="Picture 6" descr="http://blogmais.files.wordpress.com/2009/02/logo_petrobras.jpg"/>
          <p:cNvPicPr>
            <a:picLocks noChangeAspect="1" noChangeArrowheads="1"/>
          </p:cNvPicPr>
          <p:nvPr/>
        </p:nvPicPr>
        <p:blipFill>
          <a:blip r:embed="rId6" cstate="print"/>
          <a:srcRect/>
          <a:stretch>
            <a:fillRect/>
          </a:stretch>
        </p:blipFill>
        <p:spPr bwMode="auto">
          <a:xfrm>
            <a:off x="6228184" y="1484784"/>
            <a:ext cx="2000250" cy="1255713"/>
          </a:xfrm>
          <a:prstGeom prst="rect">
            <a:avLst/>
          </a:prstGeom>
          <a:noFill/>
          <a:ln w="9525">
            <a:noFill/>
            <a:miter lim="800000"/>
            <a:headEnd/>
            <a:tailEnd/>
          </a:ln>
        </p:spPr>
      </p:pic>
      <p:pic>
        <p:nvPicPr>
          <p:cNvPr id="18" name="Picture 8" descr="http://www.online-lubricants.co.uk/_borders/chevron.jpg"/>
          <p:cNvPicPr>
            <a:picLocks noChangeAspect="1" noChangeArrowheads="1"/>
          </p:cNvPicPr>
          <p:nvPr/>
        </p:nvPicPr>
        <p:blipFill>
          <a:blip r:embed="rId7" cstate="print"/>
          <a:srcRect/>
          <a:stretch>
            <a:fillRect/>
          </a:stretch>
        </p:blipFill>
        <p:spPr bwMode="auto">
          <a:xfrm>
            <a:off x="7020272" y="2924944"/>
            <a:ext cx="1462087" cy="1628775"/>
          </a:xfrm>
          <a:prstGeom prst="rect">
            <a:avLst/>
          </a:prstGeom>
          <a:noFill/>
          <a:ln w="9525">
            <a:noFill/>
            <a:miter lim="800000"/>
            <a:headEnd/>
            <a:tailEnd/>
          </a:ln>
        </p:spPr>
      </p:pic>
      <p:pic>
        <p:nvPicPr>
          <p:cNvPr id="19" name="Picture 10" descr="http://memrieconomicblog.org/images/uploaded/shell-logo-t.jpg"/>
          <p:cNvPicPr>
            <a:picLocks noChangeAspect="1" noChangeArrowheads="1"/>
          </p:cNvPicPr>
          <p:nvPr/>
        </p:nvPicPr>
        <p:blipFill>
          <a:blip r:embed="rId8" cstate="print"/>
          <a:srcRect/>
          <a:stretch>
            <a:fillRect/>
          </a:stretch>
        </p:blipFill>
        <p:spPr bwMode="auto">
          <a:xfrm>
            <a:off x="899592" y="4869160"/>
            <a:ext cx="1517650" cy="1314450"/>
          </a:xfrm>
          <a:prstGeom prst="rect">
            <a:avLst/>
          </a:prstGeom>
          <a:noFill/>
          <a:ln w="9525">
            <a:noFill/>
            <a:miter lim="800000"/>
            <a:headEnd/>
            <a:tailEnd/>
          </a:ln>
        </p:spPr>
      </p:pic>
      <p:pic>
        <p:nvPicPr>
          <p:cNvPr id="20" name="Picture 12" descr="http://confbrussels.free.fr/21fev2006/images/Statoil_big.jpg"/>
          <p:cNvPicPr>
            <a:picLocks noChangeAspect="1" noChangeArrowheads="1"/>
          </p:cNvPicPr>
          <p:nvPr/>
        </p:nvPicPr>
        <p:blipFill>
          <a:blip r:embed="rId9" cstate="print"/>
          <a:srcRect/>
          <a:stretch>
            <a:fillRect/>
          </a:stretch>
        </p:blipFill>
        <p:spPr bwMode="auto">
          <a:xfrm>
            <a:off x="3203848" y="4797152"/>
            <a:ext cx="1395412" cy="1562100"/>
          </a:xfrm>
          <a:prstGeom prst="rect">
            <a:avLst/>
          </a:prstGeom>
          <a:noFill/>
          <a:ln w="9525">
            <a:noFill/>
            <a:miter lim="800000"/>
            <a:headEnd/>
            <a:tailEnd/>
          </a:ln>
        </p:spPr>
      </p:pic>
      <p:pic>
        <p:nvPicPr>
          <p:cNvPr id="21" name="Picture 14" descr="http://seeker401.files.wordpress.com/2009/08/aramco.jpg"/>
          <p:cNvPicPr>
            <a:picLocks noChangeAspect="1" noChangeArrowheads="1"/>
          </p:cNvPicPr>
          <p:nvPr/>
        </p:nvPicPr>
        <p:blipFill>
          <a:blip r:embed="rId10" cstate="print"/>
          <a:srcRect/>
          <a:stretch>
            <a:fillRect/>
          </a:stretch>
        </p:blipFill>
        <p:spPr bwMode="auto">
          <a:xfrm>
            <a:off x="5508104" y="4869160"/>
            <a:ext cx="1357313" cy="1717675"/>
          </a:xfrm>
          <a:prstGeom prst="rect">
            <a:avLst/>
          </a:prstGeom>
          <a:noFill/>
          <a:ln w="9525">
            <a:noFill/>
            <a:miter lim="800000"/>
            <a:headEnd/>
            <a:tailEnd/>
          </a:ln>
        </p:spPr>
      </p:pic>
      <p:pic>
        <p:nvPicPr>
          <p:cNvPr id="22" name="Picture 16" descr="http://i.thisislondon.co.uk/i/pix/2008/06/bhpbilliton_415x275.jpg"/>
          <p:cNvPicPr>
            <a:picLocks noChangeAspect="1" noChangeArrowheads="1"/>
          </p:cNvPicPr>
          <p:nvPr/>
        </p:nvPicPr>
        <p:blipFill>
          <a:blip r:embed="rId11" cstate="print"/>
          <a:srcRect/>
          <a:stretch>
            <a:fillRect/>
          </a:stretch>
        </p:blipFill>
        <p:spPr bwMode="auto">
          <a:xfrm>
            <a:off x="3779912" y="2132856"/>
            <a:ext cx="1689100" cy="1119187"/>
          </a:xfrm>
          <a:prstGeom prst="rect">
            <a:avLst/>
          </a:prstGeom>
          <a:noFill/>
          <a:ln w="9525">
            <a:noFill/>
            <a:miter lim="800000"/>
            <a:headEnd/>
            <a:tailEnd/>
          </a:ln>
        </p:spPr>
      </p:pic>
      <p:pic>
        <p:nvPicPr>
          <p:cNvPr id="80898" name="Picture 2" descr="http://www.crwflags.com/fotw/images/u/us~exmob.gif"/>
          <p:cNvPicPr>
            <a:picLocks noChangeAspect="1" noChangeArrowheads="1"/>
          </p:cNvPicPr>
          <p:nvPr/>
        </p:nvPicPr>
        <p:blipFill>
          <a:blip r:embed="rId12" cstate="print"/>
          <a:srcRect/>
          <a:stretch>
            <a:fillRect/>
          </a:stretch>
        </p:blipFill>
        <p:spPr bwMode="auto">
          <a:xfrm>
            <a:off x="4067944" y="3212976"/>
            <a:ext cx="2636912" cy="1582148"/>
          </a:xfrm>
          <a:prstGeom prst="rect">
            <a:avLst/>
          </a:prstGeom>
          <a:noFill/>
        </p:spPr>
      </p:pic>
    </p:spTree>
    <p:extLst>
      <p:ext uri="{BB962C8B-B14F-4D97-AF65-F5344CB8AC3E}">
        <p14:creationId xmlns:p14="http://schemas.microsoft.com/office/powerpoint/2010/main" val="1549252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4" name="Rounded Rectangle 3"/>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TextBox 5"/>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7" name="TextBox 6"/>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8" name="TextBox 7"/>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1"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2" name="Content Placeholder 1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3"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9" name="Group 16"/>
          <p:cNvGrpSpPr/>
          <p:nvPr/>
        </p:nvGrpSpPr>
        <p:grpSpPr>
          <a:xfrm>
            <a:off x="0" y="0"/>
            <a:ext cx="9144000" cy="6858000"/>
            <a:chOff x="0" y="0"/>
            <a:chExt cx="9144000" cy="6858000"/>
          </a:xfrm>
        </p:grpSpPr>
        <p:sp>
          <p:nvSpPr>
            <p:cNvPr id="18" name="Rectangle 17"/>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ight Triangle 18"/>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1" name="Rectangle 20"/>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ontent Placeholder 2"/>
          <p:cNvSpPr txBox="1">
            <a:spLocks/>
          </p:cNvSpPr>
          <p:nvPr/>
        </p:nvSpPr>
        <p:spPr>
          <a:xfrm>
            <a:off x="107504" y="476672"/>
            <a:ext cx="8686800" cy="6105872"/>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kumimoji="0" lang="en-US" sz="2600" b="0" i="0" u="none" strike="noStrike" kern="1200" cap="none" spc="0" normalizeH="0" baseline="0" noProof="0" dirty="0" smtClean="0">
                <a:ln>
                  <a:noFill/>
                </a:ln>
                <a:solidFill>
                  <a:schemeClr val="tx2"/>
                </a:solidFill>
                <a:effectLst/>
                <a:uLnTx/>
                <a:uFillTx/>
                <a:latin typeface="+mj-lt"/>
                <a:ea typeface="+mn-ea"/>
                <a:cs typeface="+mn-cs"/>
              </a:rPr>
              <a:t>	</a:t>
            </a:r>
          </a:p>
          <a:p>
            <a:pPr marL="342900" marR="0" lvl="0" indent="-342900" algn="l" defTabSz="914400" rtl="0" eaLnBrk="1" fontAlgn="auto" latinLnBrk="0" hangingPunct="1">
              <a:lnSpc>
                <a:spcPct val="100000"/>
              </a:lnSpc>
              <a:spcBef>
                <a:spcPct val="20000"/>
              </a:spcBef>
              <a:spcAft>
                <a:spcPts val="0"/>
              </a:spcAft>
              <a:buClr>
                <a:schemeClr val="accent1"/>
              </a:buClr>
              <a:buSzPct val="70000"/>
              <a:tabLst/>
              <a:defRPr/>
            </a:pPr>
            <a:endParaRPr kumimoji="0" lang="en-US" sz="3200" b="0" i="0" u="none" strike="noStrike" kern="1200" cap="none" spc="0" normalizeH="0" baseline="0" noProof="0" dirty="0">
              <a:ln>
                <a:noFill/>
              </a:ln>
              <a:solidFill>
                <a:schemeClr val="tx2"/>
              </a:solidFill>
              <a:effectLst/>
              <a:uLnTx/>
              <a:uFillTx/>
              <a:latin typeface="+mn-lt"/>
              <a:ea typeface="+mn-ea"/>
              <a:cs typeface="+mn-cs"/>
            </a:endParaRPr>
          </a:p>
        </p:txBody>
      </p:sp>
      <p:graphicFrame>
        <p:nvGraphicFramePr>
          <p:cNvPr id="14" name="資料庫圖表 13"/>
          <p:cNvGraphicFramePr/>
          <p:nvPr/>
        </p:nvGraphicFramePr>
        <p:xfrm>
          <a:off x="395536" y="1628800"/>
          <a:ext cx="8568952" cy="4900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標題 14"/>
          <p:cNvSpPr>
            <a:spLocks noGrp="1"/>
          </p:cNvSpPr>
          <p:nvPr>
            <p:ph type="title" idx="4294967295"/>
          </p:nvPr>
        </p:nvSpPr>
        <p:spPr>
          <a:xfrm>
            <a:off x="457200" y="685800"/>
            <a:ext cx="8229600" cy="1143000"/>
          </a:xfrm>
        </p:spPr>
        <p:txBody>
          <a:bodyPr/>
          <a:lstStyle/>
          <a:p>
            <a:r>
              <a:rPr lang="en-US" dirty="0" smtClean="0"/>
              <a:t>Two Operating Segments</a:t>
            </a:r>
            <a:endParaRPr lang="en-GB" dirty="0"/>
          </a:p>
        </p:txBody>
      </p:sp>
    </p:spTree>
    <p:extLst>
      <p:ext uri="{BB962C8B-B14F-4D97-AF65-F5344CB8AC3E}">
        <p14:creationId xmlns:p14="http://schemas.microsoft.com/office/powerpoint/2010/main" val="18529304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1pPr>
            <a:lvl2pPr marL="457200" indent="0" algn="l" rtl="0" eaLnBrk="0" fontAlgn="base" hangingPunct="0">
              <a:spcBef>
                <a:spcPct val="20000"/>
              </a:spcBef>
              <a:spcAft>
                <a:spcPct val="0"/>
              </a:spcAft>
              <a:buFont typeface="Arial" charset="0"/>
              <a:buNone/>
              <a:defRPr sz="1800" kern="1200">
                <a:solidFill>
                  <a:schemeClr val="tx1">
                    <a:tint val="75000"/>
                  </a:schemeClr>
                </a:solidFill>
                <a:latin typeface="+mn-lt"/>
                <a:ea typeface="+mn-ea"/>
                <a:cs typeface="+mn-cs"/>
              </a:defRPr>
            </a:lvl2pPr>
            <a:lvl3pPr marL="914400" indent="0" algn="l" rtl="0" eaLnBrk="0" fontAlgn="base" hangingPunct="0">
              <a:spcBef>
                <a:spcPct val="20000"/>
              </a:spcBef>
              <a:spcAft>
                <a:spcPct val="0"/>
              </a:spcAft>
              <a:buFont typeface="Arial" charset="0"/>
              <a:buNone/>
              <a:defRPr sz="1600" kern="1200">
                <a:solidFill>
                  <a:schemeClr val="tx1">
                    <a:tint val="75000"/>
                  </a:schemeClr>
                </a:solidFill>
                <a:latin typeface="+mn-lt"/>
                <a:ea typeface="+mn-ea"/>
                <a:cs typeface="+mn-cs"/>
              </a:defRPr>
            </a:lvl3pPr>
            <a:lvl4pPr marL="13716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4pPr>
            <a:lvl5pPr marL="18288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zh-CN" altLang="en-US" smtClean="0"/>
          </a:p>
          <a:p>
            <a:pPr lvl="1"/>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2" name="Group 15"/>
          <p:cNvGrpSpPr/>
          <p:nvPr/>
        </p:nvGrpSpPr>
        <p:grpSpPr>
          <a:xfrm>
            <a:off x="0" y="0"/>
            <a:ext cx="9144000" cy="6858000"/>
            <a:chOff x="0" y="0"/>
            <a:chExt cx="9144000" cy="6858000"/>
          </a:xfrm>
        </p:grpSpPr>
        <p:sp>
          <p:nvSpPr>
            <p:cNvPr id="17" name="Rectangle 16"/>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ight Triangle 17"/>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0" name="Rectangle 19"/>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2"/>
          <p:cNvSpPr>
            <a:spLocks noGrp="1"/>
          </p:cNvSpPr>
          <p:nvPr>
            <p:ph type="title"/>
          </p:nvPr>
        </p:nvSpPr>
        <p:spPr>
          <a:xfrm>
            <a:off x="762000" y="3276600"/>
            <a:ext cx="7772400" cy="1362075"/>
          </a:xfrm>
        </p:spPr>
        <p:txBody>
          <a:bodyPr/>
          <a:lstStyle/>
          <a:p>
            <a:pPr algn="ctr"/>
            <a:r>
              <a:rPr lang="en-US" dirty="0" smtClean="0"/>
              <a:t>fleet</a:t>
            </a:r>
            <a:endParaRPr lang="en-US" dirty="0"/>
          </a:p>
        </p:txBody>
      </p:sp>
    </p:spTree>
    <p:extLst>
      <p:ext uri="{BB962C8B-B14F-4D97-AF65-F5344CB8AC3E}">
        <p14:creationId xmlns:p14="http://schemas.microsoft.com/office/powerpoint/2010/main" val="30240344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2" name="Rounded Rectangle 11"/>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3" name="Rounded Rectangle 12"/>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4" name="TextBox 13"/>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5" name="TextBox 14"/>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6" name="TextBox 15"/>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8"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9"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grpSp>
        <p:nvGrpSpPr>
          <p:cNvPr id="3" name="Group 21"/>
          <p:cNvGrpSpPr/>
          <p:nvPr/>
        </p:nvGrpSpPr>
        <p:grpSpPr>
          <a:xfrm>
            <a:off x="0" y="0"/>
            <a:ext cx="9144000" cy="6858000"/>
            <a:chOff x="0" y="0"/>
            <a:chExt cx="9144000" cy="6858000"/>
          </a:xfrm>
        </p:grpSpPr>
        <p:sp>
          <p:nvSpPr>
            <p:cNvPr id="23" name="Rectangle 22"/>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ight Triangle 23"/>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4" descr="http://4.bp.blogspot.com/-KaYdW5WKUPE/TbAPObqottI/AAAAAAAAK2A/rt1sBKag_-E/s1600/Transocean.jpg"/>
            <p:cNvPicPr>
              <a:picLocks noChangeAspect="1" noChangeArrowheads="1"/>
            </p:cNvPicPr>
            <p:nvPr/>
          </p:nvPicPr>
          <p:blipFill>
            <a:blip r:embed="rId3" cstate="print"/>
            <a:srcRect/>
            <a:stretch>
              <a:fillRect/>
            </a:stretch>
          </p:blipFill>
          <p:spPr bwMode="auto">
            <a:xfrm>
              <a:off x="5791200" y="152400"/>
              <a:ext cx="3200400" cy="762000"/>
            </a:xfrm>
            <a:prstGeom prst="rect">
              <a:avLst/>
            </a:prstGeom>
            <a:noFill/>
          </p:spPr>
        </p:pic>
        <p:sp>
          <p:nvSpPr>
            <p:cNvPr id="26" name="Rectangle 25"/>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749598"/>
            <a:ext cx="8229600" cy="1143000"/>
          </a:xfrm>
        </p:spPr>
        <p:txBody>
          <a:bodyPr/>
          <a:lstStyle/>
          <a:p>
            <a:r>
              <a:rPr lang="en-US" dirty="0" smtClean="0"/>
              <a:t>Fleet Lineup</a:t>
            </a:r>
            <a:endParaRPr lang="en-US" dirty="0"/>
          </a:p>
        </p:txBody>
      </p:sp>
      <p:grpSp>
        <p:nvGrpSpPr>
          <p:cNvPr id="4" name="Group 1"/>
          <p:cNvGrpSpPr>
            <a:grpSpLocks noGrp="1"/>
          </p:cNvGrpSpPr>
          <p:nvPr/>
        </p:nvGrpSpPr>
        <p:grpSpPr bwMode="auto">
          <a:xfrm>
            <a:off x="251520" y="1844824"/>
            <a:ext cx="8686800" cy="4525962"/>
            <a:chOff x="1676400" y="152400"/>
            <a:chExt cx="7823200" cy="5867401"/>
          </a:xfrm>
        </p:grpSpPr>
        <p:pic>
          <p:nvPicPr>
            <p:cNvPr id="5" name="Picture 2" descr="OilWallpaper.jpg Oil Rig Mural picture by capnbryan"/>
            <p:cNvPicPr>
              <a:picLocks noChangeAspect="1" noChangeArrowheads="1"/>
            </p:cNvPicPr>
            <p:nvPr/>
          </p:nvPicPr>
          <p:blipFill>
            <a:blip r:embed="rId4" cstate="print"/>
            <a:srcRect/>
            <a:stretch>
              <a:fillRect/>
            </a:stretch>
          </p:blipFill>
          <p:spPr bwMode="auto">
            <a:xfrm>
              <a:off x="1676400" y="152400"/>
              <a:ext cx="7823200" cy="5867401"/>
            </a:xfrm>
            <a:prstGeom prst="rect">
              <a:avLst/>
            </a:prstGeom>
            <a:noFill/>
            <a:ln w="9525">
              <a:noFill/>
              <a:miter lim="800000"/>
              <a:headEnd/>
              <a:tailEnd/>
            </a:ln>
          </p:spPr>
        </p:pic>
        <p:sp>
          <p:nvSpPr>
            <p:cNvPr id="6" name="TextBox 8"/>
            <p:cNvSpPr txBox="1">
              <a:spLocks noChangeArrowheads="1"/>
            </p:cNvSpPr>
            <p:nvPr/>
          </p:nvSpPr>
          <p:spPr bwMode="auto">
            <a:xfrm>
              <a:off x="2743200" y="685800"/>
              <a:ext cx="1571625" cy="369888"/>
            </a:xfrm>
            <a:prstGeom prst="rect">
              <a:avLst/>
            </a:prstGeom>
            <a:noFill/>
            <a:ln w="9525">
              <a:noFill/>
              <a:miter lim="800000"/>
              <a:headEnd/>
              <a:tailEnd/>
            </a:ln>
          </p:spPr>
          <p:txBody>
            <a:bodyPr>
              <a:spAutoFit/>
            </a:bodyPr>
            <a:lstStyle/>
            <a:p>
              <a:r>
                <a:rPr lang="en-US" dirty="0" err="1">
                  <a:latin typeface="Calibri" pitchFamily="34" charset="0"/>
                </a:rPr>
                <a:t>Jackups</a:t>
              </a:r>
              <a:endParaRPr lang="en-US" dirty="0">
                <a:latin typeface="Calibri" pitchFamily="34" charset="0"/>
              </a:endParaRPr>
            </a:p>
          </p:txBody>
        </p:sp>
        <p:sp>
          <p:nvSpPr>
            <p:cNvPr id="7" name="TextBox 13"/>
            <p:cNvSpPr txBox="1">
              <a:spLocks noChangeArrowheads="1"/>
            </p:cNvSpPr>
            <p:nvPr/>
          </p:nvSpPr>
          <p:spPr bwMode="auto">
            <a:xfrm>
              <a:off x="4800600" y="685800"/>
              <a:ext cx="1571625" cy="523875"/>
            </a:xfrm>
            <a:prstGeom prst="rect">
              <a:avLst/>
            </a:prstGeom>
            <a:noFill/>
            <a:ln w="9525">
              <a:noFill/>
              <a:miter lim="800000"/>
              <a:headEnd/>
              <a:tailEnd/>
            </a:ln>
          </p:spPr>
          <p:txBody>
            <a:bodyPr>
              <a:spAutoFit/>
            </a:bodyPr>
            <a:lstStyle/>
            <a:p>
              <a:pPr algn="ctr"/>
              <a:r>
                <a:rPr lang="en-US" sz="1400">
                  <a:latin typeface="Calibri" pitchFamily="34" charset="0"/>
                </a:rPr>
                <a:t>Midwater Semisubmersible</a:t>
              </a:r>
            </a:p>
          </p:txBody>
        </p:sp>
        <p:sp>
          <p:nvSpPr>
            <p:cNvPr id="8" name="TextBox 11"/>
            <p:cNvSpPr txBox="1">
              <a:spLocks noChangeArrowheads="1"/>
            </p:cNvSpPr>
            <p:nvPr/>
          </p:nvSpPr>
          <p:spPr bwMode="auto">
            <a:xfrm>
              <a:off x="6629400" y="1139825"/>
              <a:ext cx="1571625" cy="307975"/>
            </a:xfrm>
            <a:prstGeom prst="rect">
              <a:avLst/>
            </a:prstGeom>
            <a:noFill/>
            <a:ln w="9525">
              <a:noFill/>
              <a:miter lim="800000"/>
              <a:headEnd/>
              <a:tailEnd/>
            </a:ln>
          </p:spPr>
          <p:txBody>
            <a:bodyPr>
              <a:spAutoFit/>
            </a:bodyPr>
            <a:lstStyle/>
            <a:p>
              <a:r>
                <a:rPr lang="en-US" sz="1400">
                  <a:latin typeface="Calibri" pitchFamily="34" charset="0"/>
                </a:rPr>
                <a:t>Drillship</a:t>
              </a:r>
            </a:p>
          </p:txBody>
        </p:sp>
        <p:sp>
          <p:nvSpPr>
            <p:cNvPr id="9" name="TextBox 12"/>
            <p:cNvSpPr txBox="1">
              <a:spLocks noChangeArrowheads="1"/>
            </p:cNvSpPr>
            <p:nvPr/>
          </p:nvSpPr>
          <p:spPr bwMode="auto">
            <a:xfrm>
              <a:off x="7924800" y="609600"/>
              <a:ext cx="1571625" cy="523875"/>
            </a:xfrm>
            <a:prstGeom prst="rect">
              <a:avLst/>
            </a:prstGeom>
            <a:noFill/>
            <a:ln w="9525">
              <a:noFill/>
              <a:miter lim="800000"/>
              <a:headEnd/>
              <a:tailEnd/>
            </a:ln>
          </p:spPr>
          <p:txBody>
            <a:bodyPr>
              <a:spAutoFit/>
            </a:bodyPr>
            <a:lstStyle/>
            <a:p>
              <a:pPr algn="ctr"/>
              <a:r>
                <a:rPr lang="en-US" sz="1400">
                  <a:latin typeface="Calibri" pitchFamily="34" charset="0"/>
                </a:rPr>
                <a:t>Deepwater Semisubmersible</a:t>
              </a:r>
            </a:p>
          </p:txBody>
        </p:sp>
        <p:sp>
          <p:nvSpPr>
            <p:cNvPr id="10" name="TextBox 9"/>
            <p:cNvSpPr txBox="1">
              <a:spLocks noChangeArrowheads="1"/>
            </p:cNvSpPr>
            <p:nvPr/>
          </p:nvSpPr>
          <p:spPr bwMode="auto">
            <a:xfrm>
              <a:off x="6581775" y="4114800"/>
              <a:ext cx="1571625" cy="369888"/>
            </a:xfrm>
            <a:prstGeom prst="rect">
              <a:avLst/>
            </a:prstGeom>
            <a:noFill/>
            <a:ln w="9525">
              <a:noFill/>
              <a:miter lim="800000"/>
              <a:headEnd/>
              <a:tailEnd/>
            </a:ln>
          </p:spPr>
          <p:txBody>
            <a:bodyPr>
              <a:spAutoFit/>
            </a:bodyPr>
            <a:lstStyle/>
            <a:p>
              <a:r>
                <a:rPr lang="en-US">
                  <a:latin typeface="Calibri" pitchFamily="34" charset="0"/>
                </a:rPr>
                <a:t>Floaters</a:t>
              </a:r>
            </a:p>
          </p:txBody>
        </p:sp>
      </p:grpSp>
    </p:spTree>
    <p:extLst>
      <p:ext uri="{BB962C8B-B14F-4D97-AF65-F5344CB8AC3E}">
        <p14:creationId xmlns:p14="http://schemas.microsoft.com/office/powerpoint/2010/main" val="33074136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6" name="Rectangle 15"/>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15811" y="1111702"/>
            <a:ext cx="7540959" cy="6032421"/>
          </a:xfrm>
          <a:prstGeom prst="rect">
            <a:avLst/>
          </a:prstGeom>
        </p:spPr>
        <p:txBody>
          <a:bodyPr wrap="square">
            <a:spAutoFit/>
          </a:bodyPr>
          <a:lstStyle/>
          <a:p>
            <a:pPr algn="ctr"/>
            <a:r>
              <a:rPr lang="en-US" sz="4800" dirty="0" smtClean="0"/>
              <a:t>Drilling</a:t>
            </a:r>
          </a:p>
          <a:p>
            <a:pPr algn="ctr"/>
            <a:endParaRPr lang="en-US" dirty="0"/>
          </a:p>
          <a:p>
            <a:pPr marL="457200" indent="-457200">
              <a:buFont typeface="Arial" pitchFamily="34" charset="0"/>
              <a:buChar char="•"/>
            </a:pPr>
            <a:r>
              <a:rPr lang="en-US" sz="2800" dirty="0" smtClean="0"/>
              <a:t>Drilling and pumping oil and gas out of the earth</a:t>
            </a:r>
          </a:p>
          <a:p>
            <a:pPr marL="457200" indent="-457200">
              <a:buFont typeface="Arial" pitchFamily="34" charset="0"/>
              <a:buChar char="•"/>
            </a:pPr>
            <a:endParaRPr lang="en-US" sz="2000" dirty="0" smtClean="0"/>
          </a:p>
          <a:p>
            <a:pPr marL="457200" indent="-457200">
              <a:buFont typeface="Arial" pitchFamily="34" charset="0"/>
              <a:buChar char="•"/>
            </a:pPr>
            <a:r>
              <a:rPr lang="en-US" sz="2800" dirty="0" smtClean="0"/>
              <a:t>Contracted by oil companies</a:t>
            </a:r>
          </a:p>
          <a:p>
            <a:pPr marL="457200" indent="-457200">
              <a:buFont typeface="Arial" pitchFamily="34" charset="0"/>
              <a:buChar char="•"/>
            </a:pPr>
            <a:endParaRPr lang="en-US" sz="2000" dirty="0" smtClean="0"/>
          </a:p>
          <a:p>
            <a:pPr marL="457200" indent="-457200">
              <a:buFont typeface="Arial" pitchFamily="34" charset="0"/>
              <a:buChar char="•"/>
            </a:pPr>
            <a:r>
              <a:rPr lang="en-US" sz="2800" dirty="0" smtClean="0"/>
              <a:t>Specialized</a:t>
            </a:r>
          </a:p>
          <a:p>
            <a:pPr marL="457200" indent="-457200">
              <a:buFont typeface="Arial" pitchFamily="34" charset="0"/>
              <a:buChar char="•"/>
            </a:pPr>
            <a:endParaRPr lang="en-US" sz="2000" dirty="0" smtClean="0"/>
          </a:p>
          <a:p>
            <a:pPr marL="457200" indent="-457200">
              <a:buFont typeface="Arial" pitchFamily="34" charset="0"/>
              <a:buChar char="•"/>
            </a:pPr>
            <a:r>
              <a:rPr lang="en-US" sz="2800" dirty="0" smtClean="0"/>
              <a:t>Types of rigs:</a:t>
            </a:r>
          </a:p>
          <a:p>
            <a:pPr marL="914400" lvl="1" indent="-457200">
              <a:buFont typeface="Wingdings" pitchFamily="2" charset="2"/>
              <a:buChar char="ü"/>
            </a:pPr>
            <a:r>
              <a:rPr lang="en-US" sz="2800" dirty="0" smtClean="0"/>
              <a:t>Land drilling rigs</a:t>
            </a:r>
          </a:p>
          <a:p>
            <a:pPr marL="914400" lvl="1" indent="-457200">
              <a:buFont typeface="Wingdings" pitchFamily="2" charset="2"/>
              <a:buChar char="ü"/>
            </a:pPr>
            <a:r>
              <a:rPr lang="en-US" sz="2800" dirty="0" smtClean="0"/>
              <a:t>Deep-sea drilling rigs</a:t>
            </a:r>
          </a:p>
          <a:p>
            <a:pPr marL="457200" indent="-457200">
              <a:buFont typeface="Arial" pitchFamily="34" charset="0"/>
              <a:buChar char="•"/>
            </a:pPr>
            <a:endParaRPr lang="en-US" sz="3200" dirty="0"/>
          </a:p>
          <a:p>
            <a:pPr marL="457200" indent="-457200">
              <a:buFont typeface="Arial" pitchFamily="34" charset="0"/>
              <a:buChar char="•"/>
            </a:pPr>
            <a:endParaRPr lang="en-US" sz="3200" dirty="0"/>
          </a:p>
        </p:txBody>
      </p:sp>
    </p:spTree>
    <p:extLst>
      <p:ext uri="{BB962C8B-B14F-4D97-AF65-F5344CB8AC3E}">
        <p14:creationId xmlns:p14="http://schemas.microsoft.com/office/powerpoint/2010/main" val="33604001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dirty="0" smtClean="0"/>
          </a:p>
          <a:p>
            <a:pPr lvl="1">
              <a:buFont typeface="Arial" charset="0"/>
              <a:buNone/>
            </a:pPr>
            <a:endParaRPr lang="en-US" altLang="zh-CN" sz="2400" dirty="0" smtClean="0"/>
          </a:p>
          <a:p>
            <a:endParaRPr lang="en-CA" sz="2400" dirty="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Rectangle 1"/>
          <p:cNvSpPr/>
          <p:nvPr/>
        </p:nvSpPr>
        <p:spPr>
          <a:xfrm>
            <a:off x="611560" y="1547500"/>
            <a:ext cx="8610600" cy="369332"/>
          </a:xfrm>
          <a:prstGeom prst="rect">
            <a:avLst/>
          </a:prstGeom>
        </p:spPr>
        <p:txBody>
          <a:bodyPr wrap="square">
            <a:spAutoFit/>
          </a:bodyPr>
          <a:lstStyle/>
          <a:p>
            <a:r>
              <a:rPr lang="en-US" dirty="0" smtClean="0">
                <a:solidFill>
                  <a:srgbClr val="000000"/>
                </a:solidFill>
                <a:latin typeface="+mj-lt"/>
              </a:rPr>
              <a:t>Transocean owns or </a:t>
            </a:r>
            <a:r>
              <a:rPr lang="en-US" smtClean="0">
                <a:solidFill>
                  <a:srgbClr val="000000"/>
                </a:solidFill>
                <a:latin typeface="+mj-lt"/>
              </a:rPr>
              <a:t>operates </a:t>
            </a:r>
            <a:r>
              <a:rPr lang="en-US" b="1" smtClean="0">
                <a:solidFill>
                  <a:srgbClr val="000000"/>
                </a:solidFill>
                <a:latin typeface="+mj-lt"/>
              </a:rPr>
              <a:t>1</a:t>
            </a:r>
            <a:r>
              <a:rPr lang="en-US" smtClean="0">
                <a:solidFill>
                  <a:srgbClr val="000000"/>
                </a:solidFill>
                <a:latin typeface="+mj-lt"/>
              </a:rPr>
              <a:t> </a:t>
            </a:r>
            <a:r>
              <a:rPr lang="en-US" dirty="0" smtClean="0">
                <a:solidFill>
                  <a:srgbClr val="000000"/>
                </a:solidFill>
                <a:latin typeface="+mj-lt"/>
              </a:rPr>
              <a:t>mobile offshore drilling units (as of October 2012) :</a:t>
            </a:r>
          </a:p>
        </p:txBody>
      </p:sp>
      <p:grpSp>
        <p:nvGrpSpPr>
          <p:cNvPr id="3" name="Group 19"/>
          <p:cNvGrpSpPr/>
          <p:nvPr/>
        </p:nvGrpSpPr>
        <p:grpSpPr>
          <a:xfrm>
            <a:off x="0" y="0"/>
            <a:ext cx="9144000" cy="6858000"/>
            <a:chOff x="0" y="0"/>
            <a:chExt cx="9144000" cy="6858000"/>
          </a:xfrm>
        </p:grpSpPr>
        <p:sp>
          <p:nvSpPr>
            <p:cNvPr id="22" name="Rectangle 21"/>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ight Triangle 22"/>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4" descr="http://4.bp.blogspot.com/-KaYdW5WKUPE/TbAPObqottI/AAAAAAAAK2A/rt1sBKag_-E/s1600/Transocean.jpg"/>
            <p:cNvPicPr>
              <a:picLocks noChangeAspect="1" noChangeArrowheads="1"/>
            </p:cNvPicPr>
            <p:nvPr/>
          </p:nvPicPr>
          <p:blipFill>
            <a:blip r:embed="rId3" cstate="print"/>
            <a:srcRect/>
            <a:stretch>
              <a:fillRect/>
            </a:stretch>
          </p:blipFill>
          <p:spPr bwMode="auto">
            <a:xfrm>
              <a:off x="5791200" y="152400"/>
              <a:ext cx="3200400" cy="762000"/>
            </a:xfrm>
            <a:prstGeom prst="rect">
              <a:avLst/>
            </a:prstGeom>
            <a:noFill/>
          </p:spPr>
        </p:pic>
        <p:sp>
          <p:nvSpPr>
            <p:cNvPr id="25" name="Rectangle 24"/>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標題 17"/>
          <p:cNvSpPr>
            <a:spLocks noGrp="1"/>
          </p:cNvSpPr>
          <p:nvPr>
            <p:ph type="title"/>
          </p:nvPr>
        </p:nvSpPr>
        <p:spPr>
          <a:xfrm>
            <a:off x="457200" y="762000"/>
            <a:ext cx="8229600" cy="1143000"/>
          </a:xfrm>
        </p:spPr>
        <p:txBody>
          <a:bodyPr/>
          <a:lstStyle/>
          <a:p>
            <a:r>
              <a:rPr lang="en-US" dirty="0" smtClean="0"/>
              <a:t>Rigs</a:t>
            </a:r>
            <a:endParaRPr lang="en-GB" dirty="0"/>
          </a:p>
        </p:txBody>
      </p:sp>
      <p:sp>
        <p:nvSpPr>
          <p:cNvPr id="19" name="內容版面配置區 18"/>
          <p:cNvSpPr>
            <a:spLocks noGrp="1"/>
          </p:cNvSpPr>
          <p:nvPr>
            <p:ph sz="half" idx="1"/>
          </p:nvPr>
        </p:nvSpPr>
        <p:spPr>
          <a:xfrm>
            <a:off x="304800" y="1600200"/>
            <a:ext cx="4038600" cy="5257800"/>
          </a:xfrm>
        </p:spPr>
        <p:txBody>
          <a:bodyPr>
            <a:noAutofit/>
          </a:bodyPr>
          <a:lstStyle/>
          <a:p>
            <a:pPr lvl="1">
              <a:buFont typeface="Arial" pitchFamily="34" charset="0"/>
              <a:buChar char="•"/>
            </a:pPr>
            <a:r>
              <a:rPr lang="en-US" sz="1600" dirty="0" smtClean="0">
                <a:solidFill>
                  <a:srgbClr val="000000"/>
                </a:solidFill>
              </a:rPr>
              <a:t>48 High-Specification Floaters</a:t>
            </a:r>
          </a:p>
          <a:p>
            <a:pPr lvl="2"/>
            <a:r>
              <a:rPr lang="en-US" sz="1600" dirty="0" smtClean="0">
                <a:solidFill>
                  <a:srgbClr val="000000"/>
                </a:solidFill>
              </a:rPr>
              <a:t>27 Ultra-deepwater, 14 Deepwater,</a:t>
            </a:r>
          </a:p>
          <a:p>
            <a:pPr lvl="2"/>
            <a:r>
              <a:rPr lang="en-US" sz="1600" dirty="0" smtClean="0">
                <a:solidFill>
                  <a:srgbClr val="000000"/>
                </a:solidFill>
              </a:rPr>
              <a:t>7 Harsh Environmental</a:t>
            </a:r>
          </a:p>
          <a:p>
            <a:pPr lvl="2"/>
            <a:endParaRPr lang="en-US" sz="1600" dirty="0" smtClean="0">
              <a:solidFill>
                <a:srgbClr val="000000"/>
              </a:solidFill>
            </a:endParaRPr>
          </a:p>
          <a:p>
            <a:pPr lvl="1">
              <a:buFont typeface="Arial" pitchFamily="34" charset="0"/>
              <a:buChar char="•"/>
            </a:pPr>
            <a:r>
              <a:rPr lang="en-US" sz="1600" dirty="0" smtClean="0">
                <a:solidFill>
                  <a:srgbClr val="000000"/>
                </a:solidFill>
              </a:rPr>
              <a:t>25 </a:t>
            </a:r>
            <a:r>
              <a:rPr lang="en-US" sz="1600" dirty="0" err="1" smtClean="0">
                <a:solidFill>
                  <a:srgbClr val="000000"/>
                </a:solidFill>
              </a:rPr>
              <a:t>Midwater</a:t>
            </a:r>
            <a:r>
              <a:rPr lang="en-US" sz="1600" dirty="0" smtClean="0">
                <a:solidFill>
                  <a:srgbClr val="000000"/>
                </a:solidFill>
              </a:rPr>
              <a:t> Floaters</a:t>
            </a:r>
          </a:p>
          <a:p>
            <a:pPr lvl="1">
              <a:buFont typeface="Arial" pitchFamily="34" charset="0"/>
              <a:buChar char="•"/>
            </a:pPr>
            <a:endParaRPr lang="en-US" sz="1600" dirty="0" smtClean="0">
              <a:solidFill>
                <a:srgbClr val="000000"/>
              </a:solidFill>
            </a:endParaRPr>
          </a:p>
          <a:p>
            <a:pPr lvl="1">
              <a:buFont typeface="Arial" pitchFamily="34" charset="0"/>
              <a:buChar char="•"/>
            </a:pPr>
            <a:r>
              <a:rPr lang="en-US" sz="1600" dirty="0" smtClean="0">
                <a:solidFill>
                  <a:srgbClr val="000000"/>
                </a:solidFill>
              </a:rPr>
              <a:t>9 High-Specification </a:t>
            </a:r>
            <a:r>
              <a:rPr lang="en-US" sz="1600" dirty="0" err="1" smtClean="0">
                <a:solidFill>
                  <a:srgbClr val="000000"/>
                </a:solidFill>
              </a:rPr>
              <a:t>Jackups</a:t>
            </a:r>
            <a:endParaRPr lang="en-US" sz="1600" dirty="0" smtClean="0">
              <a:solidFill>
                <a:srgbClr val="000000"/>
              </a:solidFill>
            </a:endParaRPr>
          </a:p>
          <a:p>
            <a:pPr lvl="1">
              <a:buFont typeface="Arial" pitchFamily="34" charset="0"/>
              <a:buChar char="•"/>
            </a:pPr>
            <a:endParaRPr lang="en-US" sz="1600" dirty="0" smtClean="0">
              <a:solidFill>
                <a:srgbClr val="000000"/>
              </a:solidFill>
            </a:endParaRPr>
          </a:p>
          <a:p>
            <a:pPr lvl="1">
              <a:buFont typeface="Arial" pitchFamily="34" charset="0"/>
              <a:buChar char="•"/>
            </a:pPr>
            <a:r>
              <a:rPr lang="en-US" sz="1600" dirty="0" smtClean="0">
                <a:solidFill>
                  <a:srgbClr val="000000"/>
                </a:solidFill>
              </a:rPr>
              <a:t>32 Standard </a:t>
            </a:r>
            <a:r>
              <a:rPr lang="en-US" sz="1600" dirty="0" err="1" smtClean="0">
                <a:solidFill>
                  <a:srgbClr val="000000"/>
                </a:solidFill>
              </a:rPr>
              <a:t>Jackups</a:t>
            </a:r>
            <a:endParaRPr lang="en-US" sz="1600" dirty="0" smtClean="0">
              <a:solidFill>
                <a:srgbClr val="000000"/>
              </a:solidFill>
            </a:endParaRPr>
          </a:p>
          <a:p>
            <a:pPr lvl="2"/>
            <a:r>
              <a:rPr lang="en-US" sz="1400" dirty="0" smtClean="0">
                <a:solidFill>
                  <a:srgbClr val="000000"/>
                </a:solidFill>
              </a:rPr>
              <a:t>12 units holding for sale</a:t>
            </a:r>
          </a:p>
          <a:p>
            <a:pPr lvl="1">
              <a:buFont typeface="Arial" pitchFamily="34" charset="0"/>
              <a:buChar char="•"/>
            </a:pPr>
            <a:endParaRPr lang="en-US" sz="1600" dirty="0" smtClean="0">
              <a:solidFill>
                <a:srgbClr val="000000"/>
              </a:solidFill>
            </a:endParaRPr>
          </a:p>
          <a:p>
            <a:pPr lvl="1">
              <a:buFont typeface="Arial" pitchFamily="34" charset="0"/>
              <a:buChar char="•"/>
            </a:pPr>
            <a:r>
              <a:rPr lang="en-US" sz="1600" dirty="0" smtClean="0"/>
              <a:t>1  Swamp Barge</a:t>
            </a:r>
          </a:p>
          <a:p>
            <a:pPr lvl="2"/>
            <a:endParaRPr lang="en-US" sz="1600" dirty="0" smtClean="0">
              <a:solidFill>
                <a:srgbClr val="000000"/>
              </a:solidFill>
            </a:endParaRPr>
          </a:p>
          <a:p>
            <a:pPr lvl="1">
              <a:buFont typeface="Arial" pitchFamily="34" charset="0"/>
              <a:buChar char="•"/>
            </a:pPr>
            <a:r>
              <a:rPr lang="en-US" sz="1600" dirty="0" smtClean="0">
                <a:solidFill>
                  <a:srgbClr val="000000"/>
                </a:solidFill>
              </a:rPr>
              <a:t>5 Rigs under construction </a:t>
            </a:r>
          </a:p>
          <a:p>
            <a:pPr lvl="2"/>
            <a:r>
              <a:rPr lang="en-US" sz="1600" dirty="0" smtClean="0"/>
              <a:t>2 ultra-deepwater </a:t>
            </a:r>
            <a:r>
              <a:rPr lang="en-US" sz="1600" dirty="0" err="1" smtClean="0">
                <a:solidFill>
                  <a:srgbClr val="000000"/>
                </a:solidFill>
              </a:rPr>
              <a:t>Drillships</a:t>
            </a:r>
            <a:r>
              <a:rPr lang="en-US" sz="1600" dirty="0" smtClean="0"/>
              <a:t>, 3 high-specification </a:t>
            </a:r>
            <a:r>
              <a:rPr lang="en-US" sz="1600" dirty="0" err="1" smtClean="0"/>
              <a:t>Jackups</a:t>
            </a:r>
            <a:endParaRPr lang="en-US" sz="1600" dirty="0" smtClean="0"/>
          </a:p>
        </p:txBody>
      </p:sp>
      <p:graphicFrame>
        <p:nvGraphicFramePr>
          <p:cNvPr id="21" name="內容版面配置區 20"/>
          <p:cNvGraphicFramePr>
            <a:graphicFrameLocks noGrp="1"/>
          </p:cNvGraphicFramePr>
          <p:nvPr>
            <p:ph sz="half" idx="2"/>
          </p:nvPr>
        </p:nvGraphicFramePr>
        <p:xfrm>
          <a:off x="4648200" y="1600200"/>
          <a:ext cx="4038600" cy="49251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6935192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3" name="Group 15"/>
          <p:cNvGrpSpPr/>
          <p:nvPr/>
        </p:nvGrpSpPr>
        <p:grpSpPr>
          <a:xfrm>
            <a:off x="0" y="0"/>
            <a:ext cx="9144000" cy="6858000"/>
            <a:chOff x="0" y="0"/>
            <a:chExt cx="9144000" cy="6858000"/>
          </a:xfrm>
        </p:grpSpPr>
        <p:sp>
          <p:nvSpPr>
            <p:cNvPr id="17" name="Rectangle 16"/>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ight Triangle 17"/>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0" name="Rectangle 19"/>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p:cNvPicPr>
            <a:picLocks noChangeAspect="1" noChangeArrowheads="1"/>
          </p:cNvPicPr>
          <p:nvPr/>
        </p:nvPicPr>
        <p:blipFill>
          <a:blip r:embed="rId3" cstate="print"/>
          <a:srcRect/>
          <a:stretch>
            <a:fillRect/>
          </a:stretch>
        </p:blipFill>
        <p:spPr bwMode="auto">
          <a:xfrm>
            <a:off x="304800" y="1219200"/>
            <a:ext cx="8496944" cy="5454013"/>
          </a:xfrm>
          <a:prstGeom prst="rect">
            <a:avLst/>
          </a:prstGeom>
          <a:noFill/>
          <a:ln w="9525">
            <a:noFill/>
            <a:miter lim="800000"/>
            <a:headEnd/>
            <a:tailEnd/>
          </a:ln>
        </p:spPr>
      </p:pic>
      <p:sp>
        <p:nvSpPr>
          <p:cNvPr id="2" name="Title 1"/>
          <p:cNvSpPr>
            <a:spLocks noGrp="1"/>
          </p:cNvSpPr>
          <p:nvPr>
            <p:ph type="title"/>
          </p:nvPr>
        </p:nvSpPr>
        <p:spPr>
          <a:xfrm>
            <a:off x="457200" y="685800"/>
            <a:ext cx="8229600" cy="1143000"/>
          </a:xfrm>
        </p:spPr>
        <p:txBody>
          <a:bodyPr/>
          <a:lstStyle/>
          <a:p>
            <a:r>
              <a:rPr lang="en-US" dirty="0" smtClean="0"/>
              <a:t>Fleet Operations</a:t>
            </a:r>
            <a:endParaRPr lang="en-US" dirty="0"/>
          </a:p>
        </p:txBody>
      </p:sp>
    </p:spTree>
    <p:extLst>
      <p:ext uri="{BB962C8B-B14F-4D97-AF65-F5344CB8AC3E}">
        <p14:creationId xmlns:p14="http://schemas.microsoft.com/office/powerpoint/2010/main" val="395819535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1pPr>
            <a:lvl2pPr marL="457200" indent="0" algn="l" rtl="0" eaLnBrk="0" fontAlgn="base" hangingPunct="0">
              <a:spcBef>
                <a:spcPct val="20000"/>
              </a:spcBef>
              <a:spcAft>
                <a:spcPct val="0"/>
              </a:spcAft>
              <a:buFont typeface="Arial" charset="0"/>
              <a:buNone/>
              <a:defRPr sz="1800" kern="1200">
                <a:solidFill>
                  <a:schemeClr val="tx1">
                    <a:tint val="75000"/>
                  </a:schemeClr>
                </a:solidFill>
                <a:latin typeface="+mn-lt"/>
                <a:ea typeface="+mn-ea"/>
                <a:cs typeface="+mn-cs"/>
              </a:defRPr>
            </a:lvl2pPr>
            <a:lvl3pPr marL="914400" indent="0" algn="l" rtl="0" eaLnBrk="0" fontAlgn="base" hangingPunct="0">
              <a:spcBef>
                <a:spcPct val="20000"/>
              </a:spcBef>
              <a:spcAft>
                <a:spcPct val="0"/>
              </a:spcAft>
              <a:buFont typeface="Arial" charset="0"/>
              <a:buNone/>
              <a:defRPr sz="1600" kern="1200">
                <a:solidFill>
                  <a:schemeClr val="tx1">
                    <a:tint val="75000"/>
                  </a:schemeClr>
                </a:solidFill>
                <a:latin typeface="+mn-lt"/>
                <a:ea typeface="+mn-ea"/>
                <a:cs typeface="+mn-cs"/>
              </a:defRPr>
            </a:lvl3pPr>
            <a:lvl4pPr marL="13716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4pPr>
            <a:lvl5pPr marL="18288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zh-CN" altLang="en-US" smtClean="0"/>
          </a:p>
          <a:p>
            <a:pPr lvl="1"/>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2" name="Group 15"/>
          <p:cNvGrpSpPr/>
          <p:nvPr/>
        </p:nvGrpSpPr>
        <p:grpSpPr>
          <a:xfrm>
            <a:off x="0" y="0"/>
            <a:ext cx="9144000" cy="6858000"/>
            <a:chOff x="0" y="0"/>
            <a:chExt cx="9144000" cy="6858000"/>
          </a:xfrm>
        </p:grpSpPr>
        <p:sp>
          <p:nvSpPr>
            <p:cNvPr id="17" name="Rectangle 16"/>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ight Triangle 17"/>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0" name="Rectangle 19"/>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2"/>
          <p:cNvSpPr>
            <a:spLocks noGrp="1"/>
          </p:cNvSpPr>
          <p:nvPr>
            <p:ph type="title"/>
          </p:nvPr>
        </p:nvSpPr>
        <p:spPr>
          <a:xfrm>
            <a:off x="722313" y="3362325"/>
            <a:ext cx="7772400" cy="1362075"/>
          </a:xfrm>
        </p:spPr>
        <p:txBody>
          <a:bodyPr/>
          <a:lstStyle/>
          <a:p>
            <a:pPr algn="ctr"/>
            <a:r>
              <a:rPr lang="en-US" dirty="0" smtClean="0"/>
              <a:t>Firm history</a:t>
            </a:r>
            <a:endParaRPr lang="en-US" dirty="0"/>
          </a:p>
        </p:txBody>
      </p:sp>
    </p:spTree>
    <p:extLst>
      <p:ext uri="{BB962C8B-B14F-4D97-AF65-F5344CB8AC3E}">
        <p14:creationId xmlns:p14="http://schemas.microsoft.com/office/powerpoint/2010/main" val="371848924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3" name="Group 16"/>
          <p:cNvGrpSpPr/>
          <p:nvPr/>
        </p:nvGrpSpPr>
        <p:grpSpPr>
          <a:xfrm>
            <a:off x="0" y="0"/>
            <a:ext cx="9144000" cy="6858000"/>
            <a:chOff x="0" y="0"/>
            <a:chExt cx="9144000" cy="6858000"/>
          </a:xfrm>
        </p:grpSpPr>
        <p:sp>
          <p:nvSpPr>
            <p:cNvPr id="18" name="Rectangle 17"/>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ight Triangle 18"/>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1" name="Rectangle 20"/>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685800"/>
            <a:ext cx="8229600" cy="1143000"/>
          </a:xfrm>
        </p:spPr>
        <p:txBody>
          <a:bodyPr/>
          <a:lstStyle/>
          <a:p>
            <a:r>
              <a:rPr lang="en-US" dirty="0"/>
              <a:t>T</a:t>
            </a:r>
            <a:r>
              <a:rPr lang="en-US" dirty="0" smtClean="0"/>
              <a:t>imeline</a:t>
            </a:r>
            <a:endParaRPr lang="en-US" dirty="0"/>
          </a:p>
        </p:txBody>
      </p:sp>
      <p:graphicFrame>
        <p:nvGraphicFramePr>
          <p:cNvPr id="16" name="內容版面配置區 15"/>
          <p:cNvGraphicFramePr>
            <a:graphicFrameLocks noGrp="1"/>
          </p:cNvGraphicFramePr>
          <p:nvPr>
            <p:ph idx="1"/>
          </p:nvPr>
        </p:nvGraphicFramePr>
        <p:xfrm>
          <a:off x="228600" y="1447800"/>
          <a:ext cx="8610600" cy="52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093567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9" name="TextBox 8"/>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0" name="TextBox 9"/>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3"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4"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grpSp>
        <p:nvGrpSpPr>
          <p:cNvPr id="3" name="Group 18"/>
          <p:cNvGrpSpPr/>
          <p:nvPr/>
        </p:nvGrpSpPr>
        <p:grpSpPr>
          <a:xfrm>
            <a:off x="0" y="0"/>
            <a:ext cx="9144000" cy="6858000"/>
            <a:chOff x="0" y="0"/>
            <a:chExt cx="9144000" cy="6858000"/>
          </a:xfrm>
        </p:grpSpPr>
        <p:sp>
          <p:nvSpPr>
            <p:cNvPr id="20" name="Rectangle 19"/>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ight Triangle 20"/>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descr="http://4.bp.blogspot.com/-KaYdW5WKUPE/TbAPObqottI/AAAAAAAAK2A/rt1sBKag_-E/s1600/Transocean.jpg"/>
            <p:cNvPicPr>
              <a:picLocks noChangeAspect="1" noChangeArrowheads="1"/>
            </p:cNvPicPr>
            <p:nvPr/>
          </p:nvPicPr>
          <p:blipFill>
            <a:blip r:embed="rId3" cstate="print"/>
            <a:srcRect/>
            <a:stretch>
              <a:fillRect/>
            </a:stretch>
          </p:blipFill>
          <p:spPr bwMode="auto">
            <a:xfrm>
              <a:off x="5791200" y="152400"/>
              <a:ext cx="3200400" cy="762000"/>
            </a:xfrm>
            <a:prstGeom prst="rect">
              <a:avLst/>
            </a:prstGeom>
            <a:noFill/>
          </p:spPr>
        </p:pic>
        <p:sp>
          <p:nvSpPr>
            <p:cNvPr id="23" name="Rectangle 22"/>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33400" y="685800"/>
            <a:ext cx="8229600" cy="1143000"/>
          </a:xfrm>
        </p:spPr>
        <p:txBody>
          <a:bodyPr/>
          <a:lstStyle/>
          <a:p>
            <a:r>
              <a:rPr lang="en-US" dirty="0" smtClean="0"/>
              <a:t>History of Mergers &amp; Acquisitions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80178109"/>
              </p:ext>
            </p:extLst>
          </p:nvPr>
        </p:nvGraphicFramePr>
        <p:xfrm>
          <a:off x="-304800" y="1600200"/>
          <a:ext cx="9951493"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 name="Picture 2" descr="http://1.bp.blogspot.com/-JFgYGz6q6rk/TqTNh3GiyFI/AAAAAAAAAMM/xvr6lV-jOlE/s1600/Transocean.jpg"/>
          <p:cNvPicPr>
            <a:picLocks noChangeAspect="1" noChangeArrowheads="1"/>
          </p:cNvPicPr>
          <p:nvPr/>
        </p:nvPicPr>
        <p:blipFill>
          <a:blip r:embed="rId9" cstate="print"/>
          <a:srcRect/>
          <a:stretch>
            <a:fillRect/>
          </a:stretch>
        </p:blipFill>
        <p:spPr bwMode="auto">
          <a:xfrm>
            <a:off x="6084168" y="1628800"/>
            <a:ext cx="1594463" cy="357160"/>
          </a:xfrm>
          <a:prstGeom prst="rect">
            <a:avLst/>
          </a:prstGeom>
          <a:noFill/>
        </p:spPr>
      </p:pic>
      <p:pic>
        <p:nvPicPr>
          <p:cNvPr id="17" name="Picture 2"/>
          <p:cNvPicPr>
            <a:picLocks noChangeAspect="1" noChangeArrowheads="1"/>
          </p:cNvPicPr>
          <p:nvPr/>
        </p:nvPicPr>
        <p:blipFill>
          <a:blip r:embed="rId10" cstate="print"/>
          <a:srcRect/>
          <a:stretch>
            <a:fillRect/>
          </a:stretch>
        </p:blipFill>
        <p:spPr bwMode="auto">
          <a:xfrm>
            <a:off x="929898" y="1484784"/>
            <a:ext cx="1769894" cy="540373"/>
          </a:xfrm>
          <a:prstGeom prst="rect">
            <a:avLst/>
          </a:prstGeom>
          <a:noFill/>
          <a:ln w="9525">
            <a:noFill/>
            <a:miter lim="800000"/>
            <a:headEnd/>
            <a:tailEnd/>
          </a:ln>
        </p:spPr>
      </p:pic>
    </p:spTree>
    <p:extLst>
      <p:ext uri="{BB962C8B-B14F-4D97-AF65-F5344CB8AC3E}">
        <p14:creationId xmlns:p14="http://schemas.microsoft.com/office/powerpoint/2010/main" val="152649867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9" name="TextBox 8"/>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0" name="TextBox 9"/>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3"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4"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5"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3" name="Group 18"/>
          <p:cNvGrpSpPr/>
          <p:nvPr/>
        </p:nvGrpSpPr>
        <p:grpSpPr>
          <a:xfrm>
            <a:off x="0" y="0"/>
            <a:ext cx="9144000" cy="6858000"/>
            <a:chOff x="0" y="0"/>
            <a:chExt cx="9144000" cy="6858000"/>
          </a:xfrm>
        </p:grpSpPr>
        <p:sp>
          <p:nvSpPr>
            <p:cNvPr id="20" name="Rectangle 19"/>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ight Triangle 20"/>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descr="http://4.bp.blogspot.com/-KaYdW5WKUPE/TbAPObqottI/AAAAAAAAK2A/rt1sBKag_-E/s1600/Transocean.jpg"/>
            <p:cNvPicPr>
              <a:picLocks noChangeAspect="1" noChangeArrowheads="1"/>
            </p:cNvPicPr>
            <p:nvPr/>
          </p:nvPicPr>
          <p:blipFill>
            <a:blip r:embed="rId3" cstate="print"/>
            <a:srcRect/>
            <a:stretch>
              <a:fillRect/>
            </a:stretch>
          </p:blipFill>
          <p:spPr bwMode="auto">
            <a:xfrm>
              <a:off x="5791200" y="152400"/>
              <a:ext cx="3200400" cy="762000"/>
            </a:xfrm>
            <a:prstGeom prst="rect">
              <a:avLst/>
            </a:prstGeom>
            <a:noFill/>
          </p:spPr>
        </p:pic>
        <p:sp>
          <p:nvSpPr>
            <p:cNvPr id="23" name="Rectangle 22"/>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701824"/>
            <a:ext cx="8229600" cy="1143000"/>
          </a:xfrm>
        </p:spPr>
        <p:txBody>
          <a:bodyPr/>
          <a:lstStyle/>
          <a:p>
            <a:r>
              <a:rPr lang="en-US" dirty="0" smtClean="0"/>
              <a:t>Acquisition of Aker Drilling in 2011</a:t>
            </a:r>
            <a:endParaRPr lang="en-US" dirty="0"/>
          </a:p>
        </p:txBody>
      </p:sp>
      <p:sp>
        <p:nvSpPr>
          <p:cNvPr id="18" name="內容版面配置區 17"/>
          <p:cNvSpPr>
            <a:spLocks noGrp="1"/>
          </p:cNvSpPr>
          <p:nvPr>
            <p:ph idx="1"/>
          </p:nvPr>
        </p:nvSpPr>
        <p:spPr/>
        <p:txBody>
          <a:bodyPr/>
          <a:lstStyle/>
          <a:p>
            <a:endParaRPr lang="en-US" dirty="0" smtClean="0"/>
          </a:p>
          <a:p>
            <a:r>
              <a:rPr lang="en-US" dirty="0" smtClean="0"/>
              <a:t>In August 2011, Transocean agreed to buy Aker Drilling for $1.46 billion</a:t>
            </a:r>
          </a:p>
          <a:p>
            <a:pPr lvl="1"/>
            <a:r>
              <a:rPr lang="en-US" dirty="0" smtClean="0"/>
              <a:t>To increase earnings and upgrade fleet units</a:t>
            </a:r>
            <a:endParaRPr lang="en-GB" dirty="0"/>
          </a:p>
        </p:txBody>
      </p:sp>
      <p:pic>
        <p:nvPicPr>
          <p:cNvPr id="16" name="Picture 2" descr="http://1.bp.blogspot.com/-JFgYGz6q6rk/TqTNh3GiyFI/AAAAAAAAAMM/xvr6lV-jOlE/s1600/Transocean.jpg"/>
          <p:cNvPicPr>
            <a:picLocks noChangeAspect="1" noChangeArrowheads="1"/>
          </p:cNvPicPr>
          <p:nvPr/>
        </p:nvPicPr>
        <p:blipFill>
          <a:blip r:embed="rId4" cstate="print"/>
          <a:srcRect/>
          <a:stretch>
            <a:fillRect/>
          </a:stretch>
        </p:blipFill>
        <p:spPr bwMode="auto">
          <a:xfrm>
            <a:off x="683568" y="4496916"/>
            <a:ext cx="3214640" cy="720080"/>
          </a:xfrm>
          <a:prstGeom prst="rect">
            <a:avLst/>
          </a:prstGeom>
          <a:noFill/>
        </p:spPr>
      </p:pic>
      <p:pic>
        <p:nvPicPr>
          <p:cNvPr id="2050" name="Picture 2" descr="Aker drilling logo.png"/>
          <p:cNvPicPr>
            <a:picLocks noChangeAspect="1" noChangeArrowheads="1"/>
          </p:cNvPicPr>
          <p:nvPr/>
        </p:nvPicPr>
        <p:blipFill>
          <a:blip r:embed="rId5" cstate="print"/>
          <a:srcRect/>
          <a:stretch>
            <a:fillRect/>
          </a:stretch>
        </p:blipFill>
        <p:spPr bwMode="auto">
          <a:xfrm>
            <a:off x="5076056" y="4784948"/>
            <a:ext cx="3384376" cy="516260"/>
          </a:xfrm>
          <a:prstGeom prst="rect">
            <a:avLst/>
          </a:prstGeom>
          <a:noFill/>
        </p:spPr>
      </p:pic>
    </p:spTree>
    <p:extLst>
      <p:ext uri="{BB962C8B-B14F-4D97-AF65-F5344CB8AC3E}">
        <p14:creationId xmlns:p14="http://schemas.microsoft.com/office/powerpoint/2010/main" val="25504986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1pPr>
            <a:lvl2pPr marL="457200" indent="0" algn="l" rtl="0" eaLnBrk="0" fontAlgn="base" hangingPunct="0">
              <a:spcBef>
                <a:spcPct val="20000"/>
              </a:spcBef>
              <a:spcAft>
                <a:spcPct val="0"/>
              </a:spcAft>
              <a:buFont typeface="Arial" charset="0"/>
              <a:buNone/>
              <a:defRPr sz="1800" kern="1200">
                <a:solidFill>
                  <a:schemeClr val="tx1">
                    <a:tint val="75000"/>
                  </a:schemeClr>
                </a:solidFill>
                <a:latin typeface="+mn-lt"/>
                <a:ea typeface="+mn-ea"/>
                <a:cs typeface="+mn-cs"/>
              </a:defRPr>
            </a:lvl2pPr>
            <a:lvl3pPr marL="914400" indent="0" algn="l" rtl="0" eaLnBrk="0" fontAlgn="base" hangingPunct="0">
              <a:spcBef>
                <a:spcPct val="20000"/>
              </a:spcBef>
              <a:spcAft>
                <a:spcPct val="0"/>
              </a:spcAft>
              <a:buFont typeface="Arial" charset="0"/>
              <a:buNone/>
              <a:defRPr sz="1600" kern="1200">
                <a:solidFill>
                  <a:schemeClr val="tx1">
                    <a:tint val="75000"/>
                  </a:schemeClr>
                </a:solidFill>
                <a:latin typeface="+mn-lt"/>
                <a:ea typeface="+mn-ea"/>
                <a:cs typeface="+mn-cs"/>
              </a:defRPr>
            </a:lvl3pPr>
            <a:lvl4pPr marL="13716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4pPr>
            <a:lvl5pPr marL="18288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zh-CN" altLang="en-US" smtClean="0"/>
          </a:p>
          <a:p>
            <a:pPr lvl="1"/>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2" name="Group 15"/>
          <p:cNvGrpSpPr/>
          <p:nvPr/>
        </p:nvGrpSpPr>
        <p:grpSpPr>
          <a:xfrm>
            <a:off x="0" y="0"/>
            <a:ext cx="9144000" cy="6858000"/>
            <a:chOff x="0" y="0"/>
            <a:chExt cx="9144000" cy="6858000"/>
          </a:xfrm>
        </p:grpSpPr>
        <p:sp>
          <p:nvSpPr>
            <p:cNvPr id="17" name="Rectangle 16"/>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ight Triangle 17"/>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0" name="Rectangle 19"/>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2"/>
          <p:cNvSpPr>
            <a:spLocks noGrp="1"/>
          </p:cNvSpPr>
          <p:nvPr>
            <p:ph type="title"/>
          </p:nvPr>
        </p:nvSpPr>
        <p:spPr>
          <a:xfrm>
            <a:off x="762000" y="3286125"/>
            <a:ext cx="7772400" cy="1362075"/>
          </a:xfrm>
        </p:spPr>
        <p:txBody>
          <a:bodyPr/>
          <a:lstStyle/>
          <a:p>
            <a:pPr algn="ctr"/>
            <a:r>
              <a:rPr lang="en-US" dirty="0" smtClean="0"/>
              <a:t>Management Team</a:t>
            </a:r>
            <a:endParaRPr lang="en-US" dirty="0"/>
          </a:p>
        </p:txBody>
      </p:sp>
    </p:spTree>
    <p:extLst>
      <p:ext uri="{BB962C8B-B14F-4D97-AF65-F5344CB8AC3E}">
        <p14:creationId xmlns:p14="http://schemas.microsoft.com/office/powerpoint/2010/main" val="30067351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Rounded Rectangle 7"/>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9" name="Rounded Rectangle 8"/>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0" name="TextBox 9"/>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1" name="TextBox 10"/>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2" name="TextBox 11"/>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4"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5"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6"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3" name="Group 18"/>
          <p:cNvGrpSpPr/>
          <p:nvPr/>
        </p:nvGrpSpPr>
        <p:grpSpPr>
          <a:xfrm>
            <a:off x="0" y="0"/>
            <a:ext cx="9144000" cy="6858000"/>
            <a:chOff x="0" y="0"/>
            <a:chExt cx="9144000" cy="6858000"/>
          </a:xfrm>
        </p:grpSpPr>
        <p:sp>
          <p:nvSpPr>
            <p:cNvPr id="20" name="Rectangle 19"/>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ight Triangle 20"/>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3" name="Rectangle 22"/>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46856" y="836712"/>
            <a:ext cx="8229600" cy="1143000"/>
          </a:xfrm>
        </p:spPr>
        <p:txBody>
          <a:bodyPr>
            <a:normAutofit/>
          </a:bodyPr>
          <a:lstStyle/>
          <a:p>
            <a:pPr>
              <a:lnSpc>
                <a:spcPct val="50000"/>
              </a:lnSpc>
            </a:pPr>
            <a:r>
              <a:rPr lang="en-US" b="1" dirty="0" smtClean="0"/>
              <a:t>Steven L. </a:t>
            </a:r>
            <a:r>
              <a:rPr lang="en-US" b="1" dirty="0"/>
              <a:t>N</a:t>
            </a:r>
            <a:r>
              <a:rPr lang="en-US" b="1" dirty="0" smtClean="0"/>
              <a:t>ewman</a:t>
            </a:r>
            <a:br>
              <a:rPr lang="en-US" b="1" dirty="0" smtClean="0"/>
            </a:br>
            <a:r>
              <a:rPr lang="en-US" sz="200" b="1" dirty="0" smtClean="0"/>
              <a:t/>
            </a:r>
            <a:br>
              <a:rPr lang="en-US" sz="200" b="1" dirty="0" smtClean="0"/>
            </a:br>
            <a:r>
              <a:rPr lang="en-US" sz="200" b="1" dirty="0" smtClean="0"/>
              <a:t/>
            </a:r>
            <a:br>
              <a:rPr lang="en-US" sz="200" b="1" dirty="0" smtClean="0"/>
            </a:br>
            <a:r>
              <a:rPr lang="en-US" sz="200" b="1" dirty="0" smtClean="0"/>
              <a:t/>
            </a:r>
            <a:br>
              <a:rPr lang="en-US" sz="200" b="1" dirty="0" smtClean="0"/>
            </a:br>
            <a:r>
              <a:rPr lang="en-US" sz="200" b="1" dirty="0" smtClean="0"/>
              <a:t/>
            </a:r>
            <a:br>
              <a:rPr lang="en-US" sz="200" b="1" dirty="0" smtClean="0"/>
            </a:br>
            <a:r>
              <a:rPr lang="en-US" sz="200" b="1" dirty="0" smtClean="0"/>
              <a:t/>
            </a:r>
            <a:br>
              <a:rPr lang="en-US" sz="200" b="1" dirty="0" smtClean="0"/>
            </a:br>
            <a:r>
              <a:rPr lang="en-US" sz="2000" b="1" i="1" dirty="0"/>
              <a:t>P</a:t>
            </a:r>
            <a:r>
              <a:rPr lang="en-US" sz="2000" b="1" i="1" dirty="0" smtClean="0"/>
              <a:t>resident &amp; CEO</a:t>
            </a:r>
            <a:endParaRPr lang="en-US" b="1" dirty="0"/>
          </a:p>
        </p:txBody>
      </p:sp>
      <p:sp>
        <p:nvSpPr>
          <p:cNvPr id="4" name="Content Placeholder 3"/>
          <p:cNvSpPr txBox="1">
            <a:spLocks noGrp="1"/>
          </p:cNvSpPr>
          <p:nvPr>
            <p:ph idx="1"/>
          </p:nvPr>
        </p:nvSpPr>
        <p:spPr>
          <a:xfrm>
            <a:off x="304800" y="1916832"/>
            <a:ext cx="8839200" cy="4271939"/>
          </a:xfrm>
          <a:prstGeom prst="rect">
            <a:avLst/>
          </a:prstGeom>
          <a:noFill/>
        </p:spPr>
        <p:txBody>
          <a:bodyPr wrap="square" rtlCol="0">
            <a:spAutoFit/>
          </a:bodyPr>
          <a:lstStyle/>
          <a:p>
            <a:pPr>
              <a:defRPr/>
            </a:pPr>
            <a:r>
              <a:rPr lang="en-US" sz="2200" dirty="0" smtClean="0"/>
              <a:t>2010: Held his current position since March</a:t>
            </a:r>
          </a:p>
          <a:p>
            <a:pPr>
              <a:defRPr/>
            </a:pPr>
            <a:r>
              <a:rPr lang="en-US" sz="2200" dirty="0" smtClean="0"/>
              <a:t>2007-08: Executive VP of Performance and COO </a:t>
            </a:r>
          </a:p>
          <a:p>
            <a:pPr>
              <a:defRPr/>
            </a:pPr>
            <a:r>
              <a:rPr lang="en-US" sz="2200" dirty="0" smtClean="0"/>
              <a:t>2006-07: Executive VP and COO</a:t>
            </a:r>
          </a:p>
          <a:p>
            <a:pPr>
              <a:defRPr/>
            </a:pPr>
            <a:r>
              <a:rPr lang="en-US" sz="2200" dirty="0" smtClean="0"/>
              <a:t>2005-06: Senior VP of HR, Information Process </a:t>
            </a:r>
          </a:p>
          <a:p>
            <a:pPr>
              <a:buNone/>
              <a:defRPr/>
            </a:pPr>
            <a:r>
              <a:rPr lang="en-US" sz="2200" dirty="0" smtClean="0"/>
              <a:t>	Solutions, and Treasury</a:t>
            </a:r>
          </a:p>
          <a:p>
            <a:pPr>
              <a:defRPr/>
            </a:pPr>
            <a:r>
              <a:rPr lang="en-US" sz="2200" dirty="0" smtClean="0"/>
              <a:t>1994: Joined company in Corporate Planning Department</a:t>
            </a:r>
          </a:p>
          <a:p>
            <a:pPr>
              <a:defRPr/>
            </a:pPr>
            <a:r>
              <a:rPr lang="en-US" sz="2200" dirty="0" smtClean="0"/>
              <a:t>1992: MBA from Harvard Graduate School of Business</a:t>
            </a:r>
          </a:p>
          <a:p>
            <a:pPr>
              <a:defRPr/>
            </a:pPr>
            <a:r>
              <a:rPr lang="en-US" sz="2200" dirty="0" smtClean="0"/>
              <a:t>1989: BSC in Petroleum Engineering from Colorado School of Mines</a:t>
            </a:r>
          </a:p>
          <a:p>
            <a:pPr>
              <a:defRPr/>
            </a:pPr>
            <a:r>
              <a:rPr lang="en-US" sz="2200" dirty="0" smtClean="0"/>
              <a:t>Member of the Society of Petroleum Engineers</a:t>
            </a:r>
          </a:p>
          <a:p>
            <a:endParaRPr lang="en-US" dirty="0"/>
          </a:p>
        </p:txBody>
      </p:sp>
      <p:pic>
        <p:nvPicPr>
          <p:cNvPr id="5" name="Picture 2"/>
          <p:cNvPicPr>
            <a:picLocks noChangeAspect="1" noChangeArrowheads="1"/>
          </p:cNvPicPr>
          <p:nvPr/>
        </p:nvPicPr>
        <p:blipFill>
          <a:blip r:embed="rId3" cstate="print"/>
          <a:srcRect/>
          <a:stretch>
            <a:fillRect/>
          </a:stretch>
        </p:blipFill>
        <p:spPr bwMode="auto">
          <a:xfrm>
            <a:off x="7020272" y="1412776"/>
            <a:ext cx="1804351" cy="2524487"/>
          </a:xfrm>
          <a:prstGeom prst="rect">
            <a:avLst/>
          </a:prstGeom>
          <a:noFill/>
          <a:ln w="9525">
            <a:noFill/>
            <a:miter lim="800000"/>
            <a:headEnd/>
            <a:tailEnd/>
          </a:ln>
        </p:spPr>
      </p:pic>
    </p:spTree>
    <p:extLst>
      <p:ext uri="{BB962C8B-B14F-4D97-AF65-F5344CB8AC3E}">
        <p14:creationId xmlns:p14="http://schemas.microsoft.com/office/powerpoint/2010/main" val="6040255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9" name="Rounded Rectangle 8"/>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0" name="Rounded Rectangle 9"/>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1" name="TextBox 10"/>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2" name="TextBox 11"/>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3" name="TextBox 12"/>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6"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7"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3" name="Group 19"/>
          <p:cNvGrpSpPr/>
          <p:nvPr/>
        </p:nvGrpSpPr>
        <p:grpSpPr>
          <a:xfrm>
            <a:off x="0" y="0"/>
            <a:ext cx="9144000" cy="6858000"/>
            <a:chOff x="0" y="0"/>
            <a:chExt cx="9144000" cy="6858000"/>
          </a:xfrm>
        </p:grpSpPr>
        <p:sp>
          <p:nvSpPr>
            <p:cNvPr id="21" name="Rectangle 20"/>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ight Triangle 21"/>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4" name="Rectangle 23"/>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917848"/>
            <a:ext cx="8229600" cy="1143000"/>
          </a:xfrm>
        </p:spPr>
        <p:txBody>
          <a:bodyPr>
            <a:normAutofit/>
          </a:bodyPr>
          <a:lstStyle/>
          <a:p>
            <a:pPr>
              <a:lnSpc>
                <a:spcPct val="50000"/>
              </a:lnSpc>
            </a:pPr>
            <a:r>
              <a:rPr lang="en-US" b="1" dirty="0" smtClean="0"/>
              <a:t>Gregory L. </a:t>
            </a:r>
            <a:r>
              <a:rPr lang="en-US" b="1" dirty="0" err="1" smtClean="0"/>
              <a:t>Cauthen</a:t>
            </a:r>
            <a:r>
              <a:rPr lang="en-US" b="1" dirty="0" smtClean="0"/>
              <a:t/>
            </a:r>
            <a:br>
              <a:rPr lang="en-US" b="1" dirty="0" smtClean="0"/>
            </a:br>
            <a:r>
              <a:rPr lang="en-US" sz="200" b="1" dirty="0" smtClean="0"/>
              <a:t/>
            </a:r>
            <a:br>
              <a:rPr lang="en-US" sz="200" b="1" dirty="0" smtClean="0"/>
            </a:br>
            <a:r>
              <a:rPr lang="en-US" sz="200" b="1" dirty="0" smtClean="0"/>
              <a:t/>
            </a:r>
            <a:br>
              <a:rPr lang="en-US" sz="200" b="1" dirty="0" smtClean="0"/>
            </a:br>
            <a:r>
              <a:rPr lang="en-US" sz="200" b="1" dirty="0" smtClean="0"/>
              <a:t/>
            </a:r>
            <a:br>
              <a:rPr lang="en-US" sz="200" b="1" dirty="0" smtClean="0"/>
            </a:br>
            <a:r>
              <a:rPr lang="en-US" sz="200" b="1" dirty="0" smtClean="0"/>
              <a:t/>
            </a:r>
            <a:br>
              <a:rPr lang="en-US" sz="200" b="1" dirty="0" smtClean="0"/>
            </a:br>
            <a:r>
              <a:rPr lang="en-US" sz="200" b="1" dirty="0" smtClean="0"/>
              <a:t/>
            </a:r>
            <a:br>
              <a:rPr lang="en-US" sz="200" b="1" dirty="0" smtClean="0"/>
            </a:br>
            <a:r>
              <a:rPr lang="en-US" sz="2000" b="1" i="1" dirty="0"/>
              <a:t>E</a:t>
            </a:r>
            <a:r>
              <a:rPr lang="en-US" sz="2000" b="1" i="1" dirty="0" smtClean="0"/>
              <a:t>xecutive </a:t>
            </a:r>
            <a:r>
              <a:rPr lang="en-US" sz="2000" b="1" i="1" dirty="0"/>
              <a:t>V</a:t>
            </a:r>
            <a:r>
              <a:rPr lang="en-US" sz="2000" b="1" i="1" dirty="0" smtClean="0"/>
              <a:t>ice </a:t>
            </a:r>
            <a:r>
              <a:rPr lang="en-US" sz="2000" b="1" i="1" dirty="0"/>
              <a:t>P</a:t>
            </a:r>
            <a:r>
              <a:rPr lang="en-US" sz="2000" b="1" i="1" dirty="0" smtClean="0"/>
              <a:t>resident &amp; Interim CFO</a:t>
            </a:r>
            <a:endParaRPr lang="en-US" b="1" dirty="0"/>
          </a:p>
        </p:txBody>
      </p:sp>
      <p:sp>
        <p:nvSpPr>
          <p:cNvPr id="4" name="Content Placeholder 3"/>
          <p:cNvSpPr txBox="1">
            <a:spLocks noGrp="1"/>
          </p:cNvSpPr>
          <p:nvPr>
            <p:ph idx="1"/>
          </p:nvPr>
        </p:nvSpPr>
        <p:spPr>
          <a:xfrm>
            <a:off x="304800" y="2379306"/>
            <a:ext cx="8839200" cy="2129814"/>
          </a:xfrm>
          <a:prstGeom prst="rect">
            <a:avLst/>
          </a:prstGeom>
          <a:noFill/>
        </p:spPr>
        <p:txBody>
          <a:bodyPr wrap="square" rtlCol="0">
            <a:spAutoFit/>
          </a:bodyPr>
          <a:lstStyle/>
          <a:p>
            <a:pPr>
              <a:defRPr/>
            </a:pPr>
            <a:r>
              <a:rPr lang="en-US" sz="2200" dirty="0" smtClean="0"/>
              <a:t>2009-10: Consultant of the company</a:t>
            </a:r>
          </a:p>
          <a:p>
            <a:pPr>
              <a:defRPr/>
            </a:pPr>
            <a:r>
              <a:rPr lang="en-US" sz="2200" dirty="0" smtClean="0"/>
              <a:t>2001-09: Chief Finance Officer</a:t>
            </a:r>
          </a:p>
          <a:p>
            <a:pPr>
              <a:defRPr/>
            </a:pPr>
            <a:r>
              <a:rPr lang="en-GB" sz="2400" dirty="0" smtClean="0"/>
              <a:t>2001-03: Treasurer of the company from March</a:t>
            </a:r>
          </a:p>
          <a:p>
            <a:pPr>
              <a:defRPr/>
            </a:pPr>
            <a:r>
              <a:rPr lang="en-GB" sz="2400" dirty="0" smtClean="0"/>
              <a:t>2001: </a:t>
            </a:r>
            <a:r>
              <a:rPr lang="en-US" sz="2400" dirty="0" smtClean="0"/>
              <a:t>Vice President, </a:t>
            </a:r>
            <a:r>
              <a:rPr lang="en-GB" sz="2400" dirty="0" smtClean="0"/>
              <a:t>Finance</a:t>
            </a:r>
            <a:endParaRPr lang="en-US" sz="2200" dirty="0" smtClean="0"/>
          </a:p>
          <a:p>
            <a:pPr>
              <a:defRPr/>
            </a:pPr>
            <a:r>
              <a:rPr lang="en-US" sz="2200" dirty="0" smtClean="0"/>
              <a:t>Masters in Accounting degree from University of Florida, Gainesville</a:t>
            </a:r>
          </a:p>
        </p:txBody>
      </p:sp>
      <p:pic>
        <p:nvPicPr>
          <p:cNvPr id="33794" name="Picture 2" descr="http://www.deepwater.com/_filelib/ImageGallery/biopics/Greg_Cauthen.jpg"/>
          <p:cNvPicPr>
            <a:picLocks noChangeAspect="1" noChangeArrowheads="1"/>
          </p:cNvPicPr>
          <p:nvPr/>
        </p:nvPicPr>
        <p:blipFill>
          <a:blip r:embed="rId3" cstate="print"/>
          <a:srcRect/>
          <a:stretch>
            <a:fillRect/>
          </a:stretch>
        </p:blipFill>
        <p:spPr bwMode="auto">
          <a:xfrm>
            <a:off x="7092280" y="1484784"/>
            <a:ext cx="1790700" cy="2505076"/>
          </a:xfrm>
          <a:prstGeom prst="rect">
            <a:avLst/>
          </a:prstGeom>
          <a:noFill/>
        </p:spPr>
      </p:pic>
    </p:spTree>
    <p:extLst>
      <p:ext uri="{BB962C8B-B14F-4D97-AF65-F5344CB8AC3E}">
        <p14:creationId xmlns:p14="http://schemas.microsoft.com/office/powerpoint/2010/main" val="84169626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1pPr>
            <a:lvl2pPr marL="457200" indent="0" algn="l" rtl="0" eaLnBrk="0" fontAlgn="base" hangingPunct="0">
              <a:spcBef>
                <a:spcPct val="20000"/>
              </a:spcBef>
              <a:spcAft>
                <a:spcPct val="0"/>
              </a:spcAft>
              <a:buFont typeface="Arial" charset="0"/>
              <a:buNone/>
              <a:defRPr sz="1800" kern="1200">
                <a:solidFill>
                  <a:schemeClr val="tx1">
                    <a:tint val="75000"/>
                  </a:schemeClr>
                </a:solidFill>
                <a:latin typeface="+mn-lt"/>
                <a:ea typeface="+mn-ea"/>
                <a:cs typeface="+mn-cs"/>
              </a:defRPr>
            </a:lvl2pPr>
            <a:lvl3pPr marL="914400" indent="0" algn="l" rtl="0" eaLnBrk="0" fontAlgn="base" hangingPunct="0">
              <a:spcBef>
                <a:spcPct val="20000"/>
              </a:spcBef>
              <a:spcAft>
                <a:spcPct val="0"/>
              </a:spcAft>
              <a:buFont typeface="Arial" charset="0"/>
              <a:buNone/>
              <a:defRPr sz="1600" kern="1200">
                <a:solidFill>
                  <a:schemeClr val="tx1">
                    <a:tint val="75000"/>
                  </a:schemeClr>
                </a:solidFill>
                <a:latin typeface="+mn-lt"/>
                <a:ea typeface="+mn-ea"/>
                <a:cs typeface="+mn-cs"/>
              </a:defRPr>
            </a:lvl3pPr>
            <a:lvl4pPr marL="13716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4pPr>
            <a:lvl5pPr marL="18288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zh-CN" altLang="en-US" smtClean="0"/>
          </a:p>
          <a:p>
            <a:pPr lvl="1"/>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2" name="Group 15"/>
          <p:cNvGrpSpPr/>
          <p:nvPr/>
        </p:nvGrpSpPr>
        <p:grpSpPr>
          <a:xfrm>
            <a:off x="0" y="0"/>
            <a:ext cx="9144000" cy="6858000"/>
            <a:chOff x="0" y="0"/>
            <a:chExt cx="9144000" cy="6858000"/>
          </a:xfrm>
        </p:grpSpPr>
        <p:sp>
          <p:nvSpPr>
            <p:cNvPr id="17" name="Rectangle 16"/>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ight Triangle 17"/>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0" name="Rectangle 19"/>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2"/>
          <p:cNvSpPr>
            <a:spLocks noGrp="1"/>
          </p:cNvSpPr>
          <p:nvPr>
            <p:ph type="title"/>
          </p:nvPr>
        </p:nvSpPr>
        <p:spPr>
          <a:xfrm>
            <a:off x="685800" y="3352800"/>
            <a:ext cx="7772400" cy="1362075"/>
          </a:xfrm>
        </p:spPr>
        <p:txBody>
          <a:bodyPr/>
          <a:lstStyle/>
          <a:p>
            <a:pPr algn="ctr"/>
            <a:r>
              <a:rPr lang="en-US" dirty="0" smtClean="0"/>
              <a:t>Future Outlook</a:t>
            </a:r>
            <a:endParaRPr lang="en-US" dirty="0"/>
          </a:p>
        </p:txBody>
      </p:sp>
    </p:spTree>
    <p:extLst>
      <p:ext uri="{BB962C8B-B14F-4D97-AF65-F5344CB8AC3E}">
        <p14:creationId xmlns:p14="http://schemas.microsoft.com/office/powerpoint/2010/main" val="3360445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16" name="Rectangle 15"/>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15811" y="1111702"/>
            <a:ext cx="7540959" cy="4647426"/>
          </a:xfrm>
          <a:prstGeom prst="rect">
            <a:avLst/>
          </a:prstGeom>
        </p:spPr>
        <p:txBody>
          <a:bodyPr wrap="square">
            <a:spAutoFit/>
          </a:bodyPr>
          <a:lstStyle/>
          <a:p>
            <a:pPr algn="ctr"/>
            <a:endParaRPr lang="en-US" sz="4000" dirty="0" smtClean="0"/>
          </a:p>
          <a:p>
            <a:r>
              <a:rPr lang="en-US" sz="3200" dirty="0" smtClean="0"/>
              <a:t>Drilling Costs:</a:t>
            </a:r>
            <a:endParaRPr lang="en-US" sz="3200" dirty="0"/>
          </a:p>
          <a:p>
            <a:pPr marL="457200" indent="-457200">
              <a:buFont typeface="Arial" pitchFamily="34" charset="0"/>
              <a:buChar char="•"/>
            </a:pPr>
            <a:endParaRPr lang="en-US" sz="3200" dirty="0" smtClean="0"/>
          </a:p>
          <a:p>
            <a:pPr marL="457200" indent="-457200">
              <a:buFont typeface="Arial" pitchFamily="34" charset="0"/>
              <a:buChar char="•"/>
            </a:pPr>
            <a:r>
              <a:rPr lang="en-US" sz="3200" dirty="0" smtClean="0"/>
              <a:t>Non-salvageable: Design, engineering, labor and preparation (60-80%)</a:t>
            </a:r>
          </a:p>
          <a:p>
            <a:pPr marL="457200" indent="-457200">
              <a:buFont typeface="Arial" pitchFamily="34" charset="0"/>
              <a:buChar char="•"/>
            </a:pPr>
            <a:endParaRPr lang="en-US" sz="3200" dirty="0"/>
          </a:p>
          <a:p>
            <a:pPr marL="457200" indent="-457200">
              <a:buFont typeface="Arial" pitchFamily="34" charset="0"/>
              <a:buChar char="•"/>
            </a:pPr>
            <a:r>
              <a:rPr lang="en-US" sz="3200" dirty="0" smtClean="0"/>
              <a:t>Salvageable: Equipment </a:t>
            </a:r>
          </a:p>
          <a:p>
            <a:pPr marL="457200" indent="-457200">
              <a:buFont typeface="Arial" pitchFamily="34" charset="0"/>
              <a:buChar char="•"/>
            </a:pPr>
            <a:endParaRPr lang="en-US" sz="3200" dirty="0">
              <a:solidFill>
                <a:schemeClr val="bg1"/>
              </a:solidFill>
            </a:endParaRPr>
          </a:p>
          <a:p>
            <a:pPr marL="457200" indent="-457200">
              <a:buFont typeface="Arial" pitchFamily="34" charset="0"/>
              <a:buChar char="•"/>
            </a:pPr>
            <a:endParaRPr lang="en-US" sz="3200" dirty="0">
              <a:solidFill>
                <a:schemeClr val="bg1"/>
              </a:solidFill>
            </a:endParaRPr>
          </a:p>
        </p:txBody>
      </p:sp>
    </p:spTree>
    <p:extLst>
      <p:ext uri="{BB962C8B-B14F-4D97-AF65-F5344CB8AC3E}">
        <p14:creationId xmlns:p14="http://schemas.microsoft.com/office/powerpoint/2010/main" val="8433640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9" name="TextBox 8"/>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0" name="TextBox 9"/>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3"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4"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5"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4" name="Group 16"/>
          <p:cNvGrpSpPr/>
          <p:nvPr/>
        </p:nvGrpSpPr>
        <p:grpSpPr>
          <a:xfrm>
            <a:off x="0" y="0"/>
            <a:ext cx="9144000" cy="6858000"/>
            <a:chOff x="0" y="0"/>
            <a:chExt cx="9144000" cy="6858000"/>
          </a:xfrm>
        </p:grpSpPr>
        <p:sp>
          <p:nvSpPr>
            <p:cNvPr id="18" name="Rectangle 17"/>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ight Triangle 18"/>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1" name="Rectangle 20"/>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685800"/>
            <a:ext cx="8229600" cy="1143000"/>
          </a:xfrm>
        </p:spPr>
        <p:txBody>
          <a:bodyPr/>
          <a:lstStyle/>
          <a:p>
            <a:r>
              <a:rPr lang="en-US" dirty="0" smtClean="0"/>
              <a:t>Revenue Methods</a:t>
            </a:r>
            <a:endParaRPr lang="en-US" dirty="0"/>
          </a:p>
        </p:txBody>
      </p:sp>
      <p:sp>
        <p:nvSpPr>
          <p:cNvPr id="3" name="Content Placeholder 2"/>
          <p:cNvSpPr>
            <a:spLocks noGrp="1"/>
          </p:cNvSpPr>
          <p:nvPr>
            <p:ph idx="1"/>
          </p:nvPr>
        </p:nvSpPr>
        <p:spPr>
          <a:xfrm>
            <a:off x="152400" y="1493837"/>
            <a:ext cx="8686800" cy="4525963"/>
          </a:xfrm>
        </p:spPr>
        <p:txBody>
          <a:bodyPr/>
          <a:lstStyle/>
          <a:p>
            <a:pPr>
              <a:buNone/>
            </a:pPr>
            <a:r>
              <a:rPr lang="en-US" sz="2200" dirty="0" smtClean="0">
                <a:latin typeface="+mj-lt"/>
              </a:rPr>
              <a:t>	Transocean has two main methods for generating revenue from its drilling operations:</a:t>
            </a:r>
          </a:p>
          <a:p>
            <a:endParaRPr lang="en-US" sz="800" dirty="0" smtClean="0">
              <a:latin typeface="+mj-lt"/>
            </a:endParaRPr>
          </a:p>
          <a:p>
            <a:pPr lvl="1">
              <a:buNone/>
            </a:pPr>
            <a:r>
              <a:rPr lang="en-US" sz="2200" b="1" dirty="0" smtClean="0">
                <a:latin typeface="+mj-lt"/>
              </a:rPr>
              <a:t>1. OPERATING RATE</a:t>
            </a:r>
            <a:r>
              <a:rPr lang="en-US" sz="2200" dirty="0" smtClean="0">
                <a:latin typeface="+mj-lt"/>
              </a:rPr>
              <a:t>: Rate that is charged for utilization of rigs.</a:t>
            </a:r>
          </a:p>
          <a:p>
            <a:pPr lvl="1"/>
            <a:endParaRPr lang="en-US" sz="800" dirty="0" smtClean="0">
              <a:latin typeface="+mj-lt"/>
            </a:endParaRPr>
          </a:p>
          <a:p>
            <a:pPr lvl="1">
              <a:buNone/>
            </a:pPr>
            <a:r>
              <a:rPr lang="en-US" sz="2200" b="1" dirty="0" smtClean="0">
                <a:latin typeface="+mj-lt"/>
              </a:rPr>
              <a:t>2. STAND-BY RATE:</a:t>
            </a:r>
            <a:r>
              <a:rPr lang="en-US" sz="2200" dirty="0" smtClean="0">
                <a:latin typeface="+mj-lt"/>
              </a:rPr>
              <a:t> Rate charged for the rig being ready for use, regardless of whether it is actually used.</a:t>
            </a:r>
          </a:p>
          <a:p>
            <a:pPr>
              <a:buNone/>
            </a:pPr>
            <a:endParaRPr lang="en-US" dirty="0"/>
          </a:p>
        </p:txBody>
      </p:sp>
      <p:pic>
        <p:nvPicPr>
          <p:cNvPr id="45060" name="Picture 4" descr="http://www.bestwaytoinvest.com/UserFiles/Image/revenue.jpg"/>
          <p:cNvPicPr>
            <a:picLocks noChangeAspect="1" noChangeArrowheads="1"/>
          </p:cNvPicPr>
          <p:nvPr/>
        </p:nvPicPr>
        <p:blipFill>
          <a:blip r:embed="rId3" cstate="print"/>
          <a:srcRect/>
          <a:stretch>
            <a:fillRect/>
          </a:stretch>
        </p:blipFill>
        <p:spPr bwMode="auto">
          <a:xfrm>
            <a:off x="2362200" y="3753862"/>
            <a:ext cx="4419600" cy="2875538"/>
          </a:xfrm>
          <a:prstGeom prst="rect">
            <a:avLst/>
          </a:prstGeom>
          <a:noFill/>
        </p:spPr>
      </p:pic>
    </p:spTree>
    <p:extLst>
      <p:ext uri="{BB962C8B-B14F-4D97-AF65-F5344CB8AC3E}">
        <p14:creationId xmlns:p14="http://schemas.microsoft.com/office/powerpoint/2010/main" val="408229179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3" name="Group 15"/>
          <p:cNvGrpSpPr/>
          <p:nvPr/>
        </p:nvGrpSpPr>
        <p:grpSpPr>
          <a:xfrm>
            <a:off x="0" y="0"/>
            <a:ext cx="9144000" cy="6858000"/>
            <a:chOff x="0" y="0"/>
            <a:chExt cx="9144000" cy="6858000"/>
          </a:xfrm>
        </p:grpSpPr>
        <p:sp>
          <p:nvSpPr>
            <p:cNvPr id="17" name="Rectangle 16"/>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ight Triangle 17"/>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descr="http://4.bp.blogspot.com/-KaYdW5WKUPE/TbAPObqottI/AAAAAAAAK2A/rt1sBKag_-E/s1600/Transocean.jpg"/>
            <p:cNvPicPr>
              <a:picLocks noChangeAspect="1" noChangeArrowheads="1"/>
            </p:cNvPicPr>
            <p:nvPr/>
          </p:nvPicPr>
          <p:blipFill>
            <a:blip r:embed="rId3" cstate="print"/>
            <a:srcRect/>
            <a:stretch>
              <a:fillRect/>
            </a:stretch>
          </p:blipFill>
          <p:spPr bwMode="auto">
            <a:xfrm>
              <a:off x="5791200" y="152400"/>
              <a:ext cx="3200400" cy="762000"/>
            </a:xfrm>
            <a:prstGeom prst="rect">
              <a:avLst/>
            </a:prstGeom>
            <a:noFill/>
          </p:spPr>
        </p:pic>
        <p:sp>
          <p:nvSpPr>
            <p:cNvPr id="20" name="Rectangle 19"/>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685800"/>
            <a:ext cx="8229600" cy="1143000"/>
          </a:xfrm>
        </p:spPr>
        <p:txBody>
          <a:bodyPr>
            <a:normAutofit fontScale="90000"/>
          </a:bodyPr>
          <a:lstStyle/>
          <a:p>
            <a:r>
              <a:rPr lang="en-US" dirty="0" smtClean="0"/>
              <a:t>Fleet Updates (expired in 6 months)</a:t>
            </a:r>
            <a:endParaRPr lang="en-US" dirty="0"/>
          </a:p>
        </p:txBody>
      </p:sp>
      <p:sp>
        <p:nvSpPr>
          <p:cNvPr id="15" name="內容版面配置區 14"/>
          <p:cNvSpPr>
            <a:spLocks noGrp="1"/>
          </p:cNvSpPr>
          <p:nvPr>
            <p:ph idx="1"/>
          </p:nvPr>
        </p:nvSpPr>
        <p:spPr/>
        <p:txBody>
          <a:bodyPr/>
          <a:lstStyle/>
          <a:p>
            <a:endParaRPr lang="en-GB" dirty="0"/>
          </a:p>
        </p:txBody>
      </p:sp>
      <p:pic>
        <p:nvPicPr>
          <p:cNvPr id="1027" name="Picture 3"/>
          <p:cNvPicPr>
            <a:picLocks noChangeAspect="1" noChangeArrowheads="1"/>
          </p:cNvPicPr>
          <p:nvPr/>
        </p:nvPicPr>
        <p:blipFill>
          <a:blip r:embed="rId4" cstate="print"/>
          <a:srcRect/>
          <a:stretch>
            <a:fillRect/>
          </a:stretch>
        </p:blipFill>
        <p:spPr bwMode="auto">
          <a:xfrm>
            <a:off x="152400" y="1530850"/>
            <a:ext cx="8839200" cy="5174750"/>
          </a:xfrm>
          <a:prstGeom prst="rect">
            <a:avLst/>
          </a:prstGeom>
          <a:noFill/>
          <a:ln w="9525">
            <a:noFill/>
            <a:miter lim="800000"/>
            <a:headEnd/>
            <a:tailEnd/>
          </a:ln>
        </p:spPr>
      </p:pic>
    </p:spTree>
    <p:extLst>
      <p:ext uri="{BB962C8B-B14F-4D97-AF65-F5344CB8AC3E}">
        <p14:creationId xmlns:p14="http://schemas.microsoft.com/office/powerpoint/2010/main" val="192939212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4" name="Rounded Rectangle 3"/>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TextBox 5"/>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7" name="TextBox 6"/>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8" name="TextBox 7"/>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1"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2" name="Content Placeholder 1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3"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2" name="Group 14"/>
          <p:cNvGrpSpPr/>
          <p:nvPr/>
        </p:nvGrpSpPr>
        <p:grpSpPr>
          <a:xfrm>
            <a:off x="0" y="0"/>
            <a:ext cx="9144000" cy="6858000"/>
            <a:chOff x="0" y="0"/>
            <a:chExt cx="9144000" cy="6858000"/>
          </a:xfrm>
        </p:grpSpPr>
        <p:sp>
          <p:nvSpPr>
            <p:cNvPr id="16" name="Rectangle 15"/>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ight Triangle 16"/>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19" name="Rectangle 18"/>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p:cNvPicPr>
            <a:picLocks noChangeAspect="1" noChangeArrowheads="1"/>
          </p:cNvPicPr>
          <p:nvPr/>
        </p:nvPicPr>
        <p:blipFill>
          <a:blip r:embed="rId3" cstate="print"/>
          <a:srcRect/>
          <a:stretch>
            <a:fillRect/>
          </a:stretch>
        </p:blipFill>
        <p:spPr bwMode="auto">
          <a:xfrm>
            <a:off x="152400" y="990600"/>
            <a:ext cx="8834438" cy="5715000"/>
          </a:xfrm>
          <a:prstGeom prst="rect">
            <a:avLst/>
          </a:prstGeom>
          <a:noFill/>
          <a:ln w="9525">
            <a:noFill/>
            <a:miter lim="800000"/>
            <a:headEnd/>
            <a:tailEnd/>
          </a:ln>
        </p:spPr>
      </p:pic>
    </p:spTree>
    <p:extLst>
      <p:ext uri="{BB962C8B-B14F-4D97-AF65-F5344CB8AC3E}">
        <p14:creationId xmlns:p14="http://schemas.microsoft.com/office/powerpoint/2010/main" val="9294991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4" name="Rounded Rectangle 3"/>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TextBox 5"/>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7" name="TextBox 6"/>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8" name="TextBox 7"/>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1"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2" name="Content Placeholder 1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3"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2" name="Group 14"/>
          <p:cNvGrpSpPr/>
          <p:nvPr/>
        </p:nvGrpSpPr>
        <p:grpSpPr>
          <a:xfrm>
            <a:off x="0" y="0"/>
            <a:ext cx="9144000" cy="6858000"/>
            <a:chOff x="0" y="0"/>
            <a:chExt cx="9144000" cy="6858000"/>
          </a:xfrm>
        </p:grpSpPr>
        <p:sp>
          <p:nvSpPr>
            <p:cNvPr id="16" name="Rectangle 15"/>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ight Triangle 16"/>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19" name="Rectangle 18"/>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74" name="Picture 2"/>
          <p:cNvPicPr>
            <a:picLocks noChangeAspect="1" noChangeArrowheads="1"/>
          </p:cNvPicPr>
          <p:nvPr/>
        </p:nvPicPr>
        <p:blipFill>
          <a:blip r:embed="rId3" cstate="print"/>
          <a:srcRect/>
          <a:stretch>
            <a:fillRect/>
          </a:stretch>
        </p:blipFill>
        <p:spPr bwMode="auto">
          <a:xfrm>
            <a:off x="166687" y="990600"/>
            <a:ext cx="8824913" cy="5638800"/>
          </a:xfrm>
          <a:prstGeom prst="rect">
            <a:avLst/>
          </a:prstGeom>
          <a:noFill/>
          <a:ln w="9525">
            <a:noFill/>
            <a:miter lim="800000"/>
            <a:headEnd/>
            <a:tailEnd/>
          </a:ln>
        </p:spPr>
      </p:pic>
    </p:spTree>
    <p:extLst>
      <p:ext uri="{BB962C8B-B14F-4D97-AF65-F5344CB8AC3E}">
        <p14:creationId xmlns:p14="http://schemas.microsoft.com/office/powerpoint/2010/main" val="203006062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4" name="Rounded Rectangle 3"/>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TextBox 5"/>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7" name="TextBox 6"/>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8" name="TextBox 7"/>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1"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2" name="Content Placeholder 1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3"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2" name="Group 14"/>
          <p:cNvGrpSpPr/>
          <p:nvPr/>
        </p:nvGrpSpPr>
        <p:grpSpPr>
          <a:xfrm>
            <a:off x="0" y="0"/>
            <a:ext cx="9144000" cy="6858000"/>
            <a:chOff x="0" y="0"/>
            <a:chExt cx="9144000" cy="6858000"/>
          </a:xfrm>
        </p:grpSpPr>
        <p:sp>
          <p:nvSpPr>
            <p:cNvPr id="16" name="Rectangle 15"/>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ight Triangle 16"/>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19" name="Rectangle 18"/>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9" name="Picture 3"/>
          <p:cNvPicPr>
            <a:picLocks noChangeAspect="1" noChangeArrowheads="1"/>
          </p:cNvPicPr>
          <p:nvPr/>
        </p:nvPicPr>
        <p:blipFill>
          <a:blip r:embed="rId3" cstate="print"/>
          <a:srcRect/>
          <a:stretch>
            <a:fillRect/>
          </a:stretch>
        </p:blipFill>
        <p:spPr bwMode="auto">
          <a:xfrm>
            <a:off x="152400" y="990600"/>
            <a:ext cx="8839200" cy="5638800"/>
          </a:xfrm>
          <a:prstGeom prst="rect">
            <a:avLst/>
          </a:prstGeom>
          <a:noFill/>
          <a:ln w="9525">
            <a:noFill/>
            <a:miter lim="800000"/>
            <a:headEnd/>
            <a:tailEnd/>
          </a:ln>
        </p:spPr>
      </p:pic>
    </p:spTree>
    <p:extLst>
      <p:ext uri="{BB962C8B-B14F-4D97-AF65-F5344CB8AC3E}">
        <p14:creationId xmlns:p14="http://schemas.microsoft.com/office/powerpoint/2010/main" val="239754744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Rounded Rectangle 7"/>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9" name="TextBox 8"/>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3"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4"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6"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3" name="Group 20"/>
          <p:cNvGrpSpPr/>
          <p:nvPr/>
        </p:nvGrpSpPr>
        <p:grpSpPr>
          <a:xfrm>
            <a:off x="0" y="0"/>
            <a:ext cx="9144000" cy="6858000"/>
            <a:chOff x="0" y="0"/>
            <a:chExt cx="9144000" cy="6858000"/>
          </a:xfrm>
        </p:grpSpPr>
        <p:sp>
          <p:nvSpPr>
            <p:cNvPr id="22" name="Rectangle 21"/>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ight Triangle 22"/>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5" name="Rectangle 24"/>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629816"/>
            <a:ext cx="8229600" cy="1143000"/>
          </a:xfrm>
        </p:spPr>
        <p:txBody>
          <a:bodyPr/>
          <a:lstStyle/>
          <a:p>
            <a:r>
              <a:rPr lang="en-US" sz="3000" dirty="0" smtClean="0"/>
              <a:t>Fleet</a:t>
            </a:r>
            <a:r>
              <a:rPr lang="en-US" dirty="0" smtClean="0"/>
              <a:t> </a:t>
            </a:r>
            <a:r>
              <a:rPr lang="en-US" sz="3000" dirty="0" smtClean="0"/>
              <a:t>Revenue</a:t>
            </a:r>
            <a:endParaRPr lang="en-US" sz="3000" dirty="0"/>
          </a:p>
        </p:txBody>
      </p:sp>
      <p:sp>
        <p:nvSpPr>
          <p:cNvPr id="7" name="TextBox 6"/>
          <p:cNvSpPr txBox="1"/>
          <p:nvPr/>
        </p:nvSpPr>
        <p:spPr>
          <a:xfrm>
            <a:off x="7315200" y="1524000"/>
            <a:ext cx="1600200" cy="4247317"/>
          </a:xfrm>
          <a:prstGeom prst="rect">
            <a:avLst/>
          </a:prstGeom>
          <a:noFill/>
        </p:spPr>
        <p:txBody>
          <a:bodyPr wrap="square" rtlCol="0">
            <a:spAutoFit/>
          </a:bodyPr>
          <a:lstStyle/>
          <a:p>
            <a:r>
              <a:rPr lang="en-US" dirty="0" smtClean="0">
                <a:latin typeface="+mj-lt"/>
              </a:rPr>
              <a:t>NOTE: average daily revenue is defined as contract drilling revenue earned per revenue earning day. The calculation includes the revenues of rigs that are operating on standby rates.</a:t>
            </a:r>
            <a:endParaRPr lang="en-US" dirty="0">
              <a:latin typeface="+mj-lt"/>
            </a:endParaRPr>
          </a:p>
        </p:txBody>
      </p:sp>
      <p:pic>
        <p:nvPicPr>
          <p:cNvPr id="18434" name="Picture 2"/>
          <p:cNvPicPr>
            <a:picLocks noChangeAspect="1" noChangeArrowheads="1"/>
          </p:cNvPicPr>
          <p:nvPr/>
        </p:nvPicPr>
        <p:blipFill>
          <a:blip r:embed="rId3" cstate="print"/>
          <a:srcRect/>
          <a:stretch>
            <a:fillRect/>
          </a:stretch>
        </p:blipFill>
        <p:spPr bwMode="auto">
          <a:xfrm>
            <a:off x="323528" y="1412776"/>
            <a:ext cx="6643403" cy="5113561"/>
          </a:xfrm>
          <a:prstGeom prst="rect">
            <a:avLst/>
          </a:prstGeom>
          <a:noFill/>
          <a:ln w="9525">
            <a:noFill/>
            <a:miter lim="800000"/>
            <a:headEnd/>
            <a:tailEnd/>
          </a:ln>
        </p:spPr>
      </p:pic>
      <p:sp>
        <p:nvSpPr>
          <p:cNvPr id="17" name="矩形 16"/>
          <p:cNvSpPr/>
          <p:nvPr/>
        </p:nvSpPr>
        <p:spPr>
          <a:xfrm>
            <a:off x="467544" y="3573016"/>
            <a:ext cx="6408712" cy="216024"/>
          </a:xfrm>
          <a:prstGeom prst="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矩形 18"/>
          <p:cNvSpPr/>
          <p:nvPr/>
        </p:nvSpPr>
        <p:spPr>
          <a:xfrm>
            <a:off x="539552" y="2348880"/>
            <a:ext cx="6408712" cy="216024"/>
          </a:xfrm>
          <a:prstGeom prst="rect">
            <a:avLst/>
          </a:prstGeom>
          <a:noFill/>
          <a:ln>
            <a:solidFill>
              <a:srgbClr val="00B050"/>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矩形 19"/>
          <p:cNvSpPr/>
          <p:nvPr/>
        </p:nvSpPr>
        <p:spPr>
          <a:xfrm>
            <a:off x="395536" y="5877272"/>
            <a:ext cx="6408712" cy="216024"/>
          </a:xfrm>
          <a:prstGeom prst="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5742336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Rounded Rectangle 7"/>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9" name="TextBox 8"/>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3"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4"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5"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6"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3" name="Group 21"/>
          <p:cNvGrpSpPr/>
          <p:nvPr/>
        </p:nvGrpSpPr>
        <p:grpSpPr>
          <a:xfrm>
            <a:off x="0" y="0"/>
            <a:ext cx="9144000" cy="6858000"/>
            <a:chOff x="0" y="0"/>
            <a:chExt cx="9144000" cy="6858000"/>
          </a:xfrm>
        </p:grpSpPr>
        <p:sp>
          <p:nvSpPr>
            <p:cNvPr id="23" name="Rectangle 22"/>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ight Triangle 23"/>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6" name="Rectangle 25"/>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685800"/>
            <a:ext cx="8229600" cy="1143000"/>
          </a:xfrm>
        </p:spPr>
        <p:txBody>
          <a:bodyPr/>
          <a:lstStyle/>
          <a:p>
            <a:r>
              <a:rPr lang="en-US" dirty="0" smtClean="0"/>
              <a:t>Fleet Utilization </a:t>
            </a:r>
            <a:r>
              <a:rPr lang="en-US" dirty="0"/>
              <a:t>O</a:t>
            </a:r>
            <a:r>
              <a:rPr lang="en-US" dirty="0" smtClean="0"/>
              <a:t>utlook</a:t>
            </a:r>
            <a:endParaRPr lang="en-US" dirty="0"/>
          </a:p>
        </p:txBody>
      </p:sp>
      <p:sp>
        <p:nvSpPr>
          <p:cNvPr id="5" name="TextBox 4"/>
          <p:cNvSpPr txBox="1"/>
          <p:nvPr/>
        </p:nvSpPr>
        <p:spPr>
          <a:xfrm>
            <a:off x="457200" y="5692914"/>
            <a:ext cx="8686800" cy="707886"/>
          </a:xfrm>
          <a:prstGeom prst="rect">
            <a:avLst/>
          </a:prstGeom>
          <a:noFill/>
        </p:spPr>
        <p:txBody>
          <a:bodyPr wrap="square" rtlCol="0">
            <a:spAutoFit/>
          </a:bodyPr>
          <a:lstStyle/>
          <a:p>
            <a:r>
              <a:rPr lang="en-US" sz="2000" dirty="0" smtClean="0">
                <a:latin typeface="+mj-lt"/>
              </a:rPr>
              <a:t>NOTE: The uncommitted fleet rate is the number of uncommitted days as a percentage of the total number of available rig calendar days in the period.</a:t>
            </a:r>
            <a:endParaRPr lang="en-US" sz="2000" dirty="0">
              <a:latin typeface="+mj-lt"/>
            </a:endParaRPr>
          </a:p>
        </p:txBody>
      </p:sp>
      <p:pic>
        <p:nvPicPr>
          <p:cNvPr id="17409" name="Picture 1"/>
          <p:cNvPicPr>
            <a:picLocks noChangeAspect="1" noChangeArrowheads="1"/>
          </p:cNvPicPr>
          <p:nvPr/>
        </p:nvPicPr>
        <p:blipFill>
          <a:blip r:embed="rId3" cstate="print"/>
          <a:srcRect/>
          <a:stretch>
            <a:fillRect/>
          </a:stretch>
        </p:blipFill>
        <p:spPr bwMode="auto">
          <a:xfrm>
            <a:off x="251520" y="1484784"/>
            <a:ext cx="8713415" cy="4209852"/>
          </a:xfrm>
          <a:prstGeom prst="rect">
            <a:avLst/>
          </a:prstGeom>
          <a:noFill/>
          <a:ln w="9525">
            <a:noFill/>
            <a:miter lim="800000"/>
            <a:headEnd/>
            <a:tailEnd/>
          </a:ln>
        </p:spPr>
      </p:pic>
      <p:sp>
        <p:nvSpPr>
          <p:cNvPr id="19" name="矩形 18"/>
          <p:cNvSpPr/>
          <p:nvPr/>
        </p:nvSpPr>
        <p:spPr>
          <a:xfrm>
            <a:off x="1115616" y="2780928"/>
            <a:ext cx="4104456" cy="216024"/>
          </a:xfrm>
          <a:prstGeom prst="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矩形 19"/>
          <p:cNvSpPr/>
          <p:nvPr/>
        </p:nvSpPr>
        <p:spPr>
          <a:xfrm>
            <a:off x="323528" y="5157192"/>
            <a:ext cx="8640960" cy="216024"/>
          </a:xfrm>
          <a:prstGeom prst="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8159990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08720"/>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3" name="Group 22"/>
          <p:cNvGrpSpPr/>
          <p:nvPr/>
        </p:nvGrpSpPr>
        <p:grpSpPr>
          <a:xfrm>
            <a:off x="0" y="0"/>
            <a:ext cx="9144000" cy="6858000"/>
            <a:chOff x="0" y="0"/>
            <a:chExt cx="9144000" cy="6858000"/>
          </a:xfrm>
        </p:grpSpPr>
        <p:sp>
          <p:nvSpPr>
            <p:cNvPr id="24" name="Rectangle 23"/>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ight Triangle 24"/>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7" name="Rectangle 26"/>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46856" y="629816"/>
            <a:ext cx="8229600" cy="1143000"/>
          </a:xfrm>
        </p:spPr>
        <p:txBody>
          <a:bodyPr/>
          <a:lstStyle/>
          <a:p>
            <a:r>
              <a:rPr lang="en-US" sz="3000" dirty="0" smtClean="0"/>
              <a:t>Statement of Operations</a:t>
            </a:r>
            <a:endParaRPr lang="en-US" sz="3000" dirty="0"/>
          </a:p>
        </p:txBody>
      </p:sp>
      <p:pic>
        <p:nvPicPr>
          <p:cNvPr id="13314" name="Picture 2"/>
          <p:cNvPicPr>
            <a:picLocks noChangeAspect="1" noChangeArrowheads="1"/>
          </p:cNvPicPr>
          <p:nvPr/>
        </p:nvPicPr>
        <p:blipFill>
          <a:blip r:embed="rId3" cstate="print"/>
          <a:srcRect/>
          <a:stretch>
            <a:fillRect/>
          </a:stretch>
        </p:blipFill>
        <p:spPr bwMode="auto">
          <a:xfrm>
            <a:off x="1143000" y="1336576"/>
            <a:ext cx="7040927" cy="5445224"/>
          </a:xfrm>
          <a:prstGeom prst="rect">
            <a:avLst/>
          </a:prstGeom>
          <a:noFill/>
          <a:ln w="9525">
            <a:noFill/>
            <a:miter lim="800000"/>
            <a:headEnd/>
            <a:tailEnd/>
          </a:ln>
        </p:spPr>
      </p:pic>
      <p:sp>
        <p:nvSpPr>
          <p:cNvPr id="15" name="矩形 14"/>
          <p:cNvSpPr/>
          <p:nvPr/>
        </p:nvSpPr>
        <p:spPr>
          <a:xfrm>
            <a:off x="1187624" y="2060848"/>
            <a:ext cx="6984776" cy="360040"/>
          </a:xfrm>
          <a:prstGeom prst="rect">
            <a:avLst/>
          </a:prstGeom>
          <a:noFill/>
          <a:ln w="3175">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矩形 17"/>
          <p:cNvSpPr/>
          <p:nvPr/>
        </p:nvSpPr>
        <p:spPr>
          <a:xfrm>
            <a:off x="1187624" y="3645024"/>
            <a:ext cx="6984776" cy="144016"/>
          </a:xfrm>
          <a:prstGeom prst="rect">
            <a:avLst/>
          </a:prstGeom>
          <a:noFill/>
          <a:ln w="3175">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矩形 18"/>
          <p:cNvSpPr/>
          <p:nvPr/>
        </p:nvSpPr>
        <p:spPr>
          <a:xfrm>
            <a:off x="1115616" y="5373216"/>
            <a:ext cx="6984776" cy="144016"/>
          </a:xfrm>
          <a:prstGeom prst="rect">
            <a:avLst/>
          </a:prstGeom>
          <a:noFill/>
          <a:ln w="3175">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矩形 19"/>
          <p:cNvSpPr/>
          <p:nvPr/>
        </p:nvSpPr>
        <p:spPr>
          <a:xfrm>
            <a:off x="1187624" y="3933056"/>
            <a:ext cx="6984776" cy="216024"/>
          </a:xfrm>
          <a:prstGeom prst="rect">
            <a:avLst/>
          </a:prstGeom>
          <a:noFill/>
          <a:ln w="3175">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矩形 20"/>
          <p:cNvSpPr/>
          <p:nvPr/>
        </p:nvSpPr>
        <p:spPr>
          <a:xfrm>
            <a:off x="1115616" y="6525344"/>
            <a:ext cx="6984776" cy="216024"/>
          </a:xfrm>
          <a:prstGeom prst="rect">
            <a:avLst/>
          </a:prstGeom>
          <a:noFill/>
          <a:ln w="3175">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8208326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Rounded Rectangle 7"/>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9" name="TextBox 8"/>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3"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4"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5"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6"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3" name="Group 18"/>
          <p:cNvGrpSpPr/>
          <p:nvPr/>
        </p:nvGrpSpPr>
        <p:grpSpPr>
          <a:xfrm>
            <a:off x="0" y="0"/>
            <a:ext cx="9144000" cy="6858000"/>
            <a:chOff x="0" y="0"/>
            <a:chExt cx="9144000" cy="6858000"/>
          </a:xfrm>
        </p:grpSpPr>
        <p:sp>
          <p:nvSpPr>
            <p:cNvPr id="20" name="Rectangle 19"/>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ight Triangle 20"/>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3" name="Rectangle 22"/>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701824"/>
            <a:ext cx="8229600" cy="1143000"/>
          </a:xfrm>
        </p:spPr>
        <p:txBody>
          <a:bodyPr/>
          <a:lstStyle/>
          <a:p>
            <a:r>
              <a:rPr lang="en-US" dirty="0" smtClean="0"/>
              <a:t>Operating Revenues</a:t>
            </a:r>
            <a:endParaRPr lang="en-US" dirty="0"/>
          </a:p>
        </p:txBody>
      </p:sp>
      <p:pic>
        <p:nvPicPr>
          <p:cNvPr id="9219" name="Picture 3"/>
          <p:cNvPicPr>
            <a:picLocks noChangeAspect="1" noChangeArrowheads="1"/>
          </p:cNvPicPr>
          <p:nvPr/>
        </p:nvPicPr>
        <p:blipFill>
          <a:blip r:embed="rId3" cstate="print"/>
          <a:srcRect/>
          <a:stretch>
            <a:fillRect/>
          </a:stretch>
        </p:blipFill>
        <p:spPr bwMode="auto">
          <a:xfrm>
            <a:off x="395536" y="2780928"/>
            <a:ext cx="8261094" cy="2123452"/>
          </a:xfrm>
          <a:prstGeom prst="rect">
            <a:avLst/>
          </a:prstGeom>
          <a:noFill/>
          <a:ln w="9525">
            <a:noFill/>
            <a:miter lim="800000"/>
            <a:headEnd/>
            <a:tailEnd/>
          </a:ln>
        </p:spPr>
      </p:pic>
      <p:sp>
        <p:nvSpPr>
          <p:cNvPr id="18" name="矩形 17"/>
          <p:cNvSpPr/>
          <p:nvPr/>
        </p:nvSpPr>
        <p:spPr>
          <a:xfrm>
            <a:off x="395536" y="3573016"/>
            <a:ext cx="8208912" cy="288032"/>
          </a:xfrm>
          <a:prstGeom prst="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817984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2" name="Group 16"/>
          <p:cNvGrpSpPr/>
          <p:nvPr/>
        </p:nvGrpSpPr>
        <p:grpSpPr>
          <a:xfrm>
            <a:off x="0" y="0"/>
            <a:ext cx="9144000" cy="6858000"/>
            <a:chOff x="0" y="0"/>
            <a:chExt cx="9144000" cy="6858000"/>
          </a:xfrm>
        </p:grpSpPr>
        <p:sp>
          <p:nvSpPr>
            <p:cNvPr id="18" name="Rectangle 17"/>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ight Triangle 18"/>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4" descr="http://4.bp.blogspot.com/-KaYdW5WKUPE/TbAPObqottI/AAAAAAAAK2A/rt1sBKag_-E/s1600/Transocean.jpg"/>
            <p:cNvPicPr>
              <a:picLocks noChangeAspect="1" noChangeArrowheads="1"/>
            </p:cNvPicPr>
            <p:nvPr/>
          </p:nvPicPr>
          <p:blipFill>
            <a:blip r:embed="rId3" cstate="print"/>
            <a:srcRect/>
            <a:stretch>
              <a:fillRect/>
            </a:stretch>
          </p:blipFill>
          <p:spPr bwMode="auto">
            <a:xfrm>
              <a:off x="5791200" y="152400"/>
              <a:ext cx="3200400" cy="762000"/>
            </a:xfrm>
            <a:prstGeom prst="rect">
              <a:avLst/>
            </a:prstGeom>
            <a:noFill/>
          </p:spPr>
        </p:pic>
        <p:sp>
          <p:nvSpPr>
            <p:cNvPr id="21" name="Rectangle 20"/>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2"/>
          <p:cNvSpPr>
            <a:spLocks noGrp="1"/>
          </p:cNvSpPr>
          <p:nvPr>
            <p:ph type="title"/>
          </p:nvPr>
        </p:nvSpPr>
        <p:spPr>
          <a:xfrm>
            <a:off x="457200" y="685800"/>
            <a:ext cx="8229600" cy="1143000"/>
          </a:xfrm>
        </p:spPr>
        <p:txBody>
          <a:bodyPr/>
          <a:lstStyle/>
          <a:p>
            <a:r>
              <a:rPr lang="en-US" dirty="0" smtClean="0"/>
              <a:t>Revenue Efficiency</a:t>
            </a:r>
            <a:endParaRPr lang="en-US" dirty="0"/>
          </a:p>
        </p:txBody>
      </p:sp>
      <p:pic>
        <p:nvPicPr>
          <p:cNvPr id="8195" name="Picture 3"/>
          <p:cNvPicPr>
            <a:picLocks noGrp="1" noChangeAspect="1" noChangeArrowheads="1"/>
          </p:cNvPicPr>
          <p:nvPr>
            <p:ph idx="1"/>
          </p:nvPr>
        </p:nvPicPr>
        <p:blipFill>
          <a:blip r:embed="rId4" cstate="print"/>
          <a:srcRect/>
          <a:stretch>
            <a:fillRect/>
          </a:stretch>
        </p:blipFill>
        <p:spPr bwMode="auto">
          <a:xfrm>
            <a:off x="251520" y="2708920"/>
            <a:ext cx="8703095" cy="2412057"/>
          </a:xfrm>
          <a:prstGeom prst="rect">
            <a:avLst/>
          </a:prstGeom>
          <a:noFill/>
          <a:ln w="9525">
            <a:noFill/>
            <a:miter lim="800000"/>
            <a:headEnd/>
            <a:tailEnd/>
          </a:ln>
        </p:spPr>
      </p:pic>
      <p:sp>
        <p:nvSpPr>
          <p:cNvPr id="15" name="矩形 14"/>
          <p:cNvSpPr/>
          <p:nvPr/>
        </p:nvSpPr>
        <p:spPr>
          <a:xfrm>
            <a:off x="251520" y="4725144"/>
            <a:ext cx="8640960" cy="288032"/>
          </a:xfrm>
          <a:prstGeom prst="rect">
            <a:avLst/>
          </a:prstGeom>
          <a:noFill/>
          <a:ln>
            <a:solidFill>
              <a:srgbClr val="00B050"/>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26015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00"/>
            <a:ext cx="9144000" cy="6859800"/>
          </a:xfrm>
          <a:prstGeom prst="rect">
            <a:avLst/>
          </a:prstGeom>
        </p:spPr>
      </p:pic>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7" name="Rectangle 6"/>
          <p:cNvSpPr/>
          <p:nvPr/>
        </p:nvSpPr>
        <p:spPr>
          <a:xfrm>
            <a:off x="307975" y="5923212"/>
            <a:ext cx="7540959" cy="1323439"/>
          </a:xfrm>
          <a:prstGeom prst="rect">
            <a:avLst/>
          </a:prstGeom>
        </p:spPr>
        <p:txBody>
          <a:bodyPr wrap="square">
            <a:spAutoFit/>
          </a:bodyPr>
          <a:lstStyle/>
          <a:p>
            <a:r>
              <a:rPr lang="en-US" sz="4800" dirty="0" smtClean="0">
                <a:solidFill>
                  <a:schemeClr val="bg1"/>
                </a:solidFill>
                <a:latin typeface="Calibri (heading)"/>
              </a:rPr>
              <a:t>Types of Rigs</a:t>
            </a:r>
            <a:endParaRPr lang="en-US" sz="4800" dirty="0">
              <a:solidFill>
                <a:schemeClr val="bg1"/>
              </a:solidFill>
              <a:latin typeface="Calibri (heading)"/>
            </a:endParaRPr>
          </a:p>
          <a:p>
            <a:pPr marL="457200" indent="-457200">
              <a:buFont typeface="Arial" pitchFamily="34" charset="0"/>
              <a:buChar char="•"/>
            </a:pPr>
            <a:endParaRPr lang="en-US" sz="3200" dirty="0"/>
          </a:p>
        </p:txBody>
      </p:sp>
    </p:spTree>
    <p:extLst>
      <p:ext uri="{BB962C8B-B14F-4D97-AF65-F5344CB8AC3E}">
        <p14:creationId xmlns:p14="http://schemas.microsoft.com/office/powerpoint/2010/main" val="93170980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3" name="Group 16"/>
          <p:cNvGrpSpPr/>
          <p:nvPr/>
        </p:nvGrpSpPr>
        <p:grpSpPr>
          <a:xfrm>
            <a:off x="0" y="0"/>
            <a:ext cx="9144000" cy="6858000"/>
            <a:chOff x="0" y="0"/>
            <a:chExt cx="9144000" cy="6858000"/>
          </a:xfrm>
        </p:grpSpPr>
        <p:sp>
          <p:nvSpPr>
            <p:cNvPr id="18" name="Rectangle 17"/>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ight Triangle 18"/>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1" name="Rectangle 20"/>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685800"/>
            <a:ext cx="8229600" cy="1143000"/>
          </a:xfrm>
        </p:spPr>
        <p:txBody>
          <a:bodyPr/>
          <a:lstStyle/>
          <a:p>
            <a:r>
              <a:rPr lang="en-US" dirty="0" smtClean="0"/>
              <a:t>Future Debt</a:t>
            </a:r>
            <a:endParaRPr lang="en-US" dirty="0"/>
          </a:p>
        </p:txBody>
      </p:sp>
      <p:pic>
        <p:nvPicPr>
          <p:cNvPr id="6146" name="Picture 2"/>
          <p:cNvPicPr>
            <a:picLocks noGrp="1" noChangeAspect="1" noChangeArrowheads="1"/>
          </p:cNvPicPr>
          <p:nvPr>
            <p:ph idx="1"/>
          </p:nvPr>
        </p:nvPicPr>
        <p:blipFill>
          <a:blip r:embed="rId3" cstate="print"/>
          <a:srcRect/>
          <a:stretch>
            <a:fillRect/>
          </a:stretch>
        </p:blipFill>
        <p:spPr bwMode="auto">
          <a:xfrm>
            <a:off x="228600" y="2452307"/>
            <a:ext cx="8686800" cy="2558223"/>
          </a:xfrm>
          <a:prstGeom prst="rect">
            <a:avLst/>
          </a:prstGeom>
          <a:noFill/>
          <a:ln w="9525">
            <a:noFill/>
            <a:miter lim="800000"/>
            <a:headEnd/>
            <a:tailEnd/>
          </a:ln>
        </p:spPr>
      </p:pic>
      <p:sp>
        <p:nvSpPr>
          <p:cNvPr id="15" name="矩形 14"/>
          <p:cNvSpPr/>
          <p:nvPr/>
        </p:nvSpPr>
        <p:spPr>
          <a:xfrm>
            <a:off x="5508104" y="4653136"/>
            <a:ext cx="2448272" cy="288032"/>
          </a:xfrm>
          <a:prstGeom prst="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7781493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3" name="Group 18"/>
          <p:cNvGrpSpPr/>
          <p:nvPr/>
        </p:nvGrpSpPr>
        <p:grpSpPr>
          <a:xfrm>
            <a:off x="0" y="0"/>
            <a:ext cx="9144000" cy="6858000"/>
            <a:chOff x="0" y="0"/>
            <a:chExt cx="9144000" cy="6858000"/>
          </a:xfrm>
        </p:grpSpPr>
        <p:sp>
          <p:nvSpPr>
            <p:cNvPr id="20" name="Rectangle 19"/>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ight Triangle 20"/>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3" name="Rectangle 22"/>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701824"/>
            <a:ext cx="8229600" cy="1143000"/>
          </a:xfrm>
        </p:spPr>
        <p:txBody>
          <a:bodyPr/>
          <a:lstStyle/>
          <a:p>
            <a:r>
              <a:rPr lang="en-US" dirty="0" smtClean="0"/>
              <a:t>Shareholder Equity</a:t>
            </a:r>
            <a:endParaRPr lang="en-US" dirty="0"/>
          </a:p>
        </p:txBody>
      </p:sp>
      <p:pic>
        <p:nvPicPr>
          <p:cNvPr id="15" name="Picture 3"/>
          <p:cNvPicPr>
            <a:picLocks noChangeAspect="1" noChangeArrowheads="1"/>
          </p:cNvPicPr>
          <p:nvPr/>
        </p:nvPicPr>
        <p:blipFill>
          <a:blip r:embed="rId3" cstate="print"/>
          <a:srcRect/>
          <a:stretch>
            <a:fillRect/>
          </a:stretch>
        </p:blipFill>
        <p:spPr bwMode="auto">
          <a:xfrm>
            <a:off x="304800" y="2276872"/>
            <a:ext cx="8610600" cy="3258410"/>
          </a:xfrm>
          <a:prstGeom prst="rect">
            <a:avLst/>
          </a:prstGeom>
          <a:noFill/>
          <a:ln w="9525">
            <a:noFill/>
            <a:miter lim="800000"/>
            <a:headEnd/>
            <a:tailEnd/>
          </a:ln>
        </p:spPr>
      </p:pic>
      <p:sp>
        <p:nvSpPr>
          <p:cNvPr id="16" name="矩形 15"/>
          <p:cNvSpPr/>
          <p:nvPr/>
        </p:nvSpPr>
        <p:spPr>
          <a:xfrm>
            <a:off x="304800" y="3140968"/>
            <a:ext cx="8534400" cy="288032"/>
          </a:xfrm>
          <a:prstGeom prst="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矩形 17"/>
          <p:cNvSpPr/>
          <p:nvPr/>
        </p:nvSpPr>
        <p:spPr>
          <a:xfrm>
            <a:off x="304800" y="5229200"/>
            <a:ext cx="8534400" cy="257200"/>
          </a:xfrm>
          <a:prstGeom prst="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3869799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Rounded Rectangle 7"/>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9" name="TextBox 8"/>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3"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4"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5"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6"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4" name="Group 18"/>
          <p:cNvGrpSpPr/>
          <p:nvPr/>
        </p:nvGrpSpPr>
        <p:grpSpPr>
          <a:xfrm>
            <a:off x="0" y="0"/>
            <a:ext cx="9144000" cy="6858000"/>
            <a:chOff x="0" y="0"/>
            <a:chExt cx="9144000" cy="6858000"/>
          </a:xfrm>
        </p:grpSpPr>
        <p:sp>
          <p:nvSpPr>
            <p:cNvPr id="20" name="Rectangle 19"/>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ight Triangle 20"/>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descr="http://4.bp.blogspot.com/-KaYdW5WKUPE/TbAPObqottI/AAAAAAAAK2A/rt1sBKag_-E/s1600/Transocean.jpg"/>
            <p:cNvPicPr>
              <a:picLocks noChangeAspect="1" noChangeArrowheads="1"/>
            </p:cNvPicPr>
            <p:nvPr/>
          </p:nvPicPr>
          <p:blipFill>
            <a:blip r:embed="rId3" cstate="print"/>
            <a:srcRect/>
            <a:stretch>
              <a:fillRect/>
            </a:stretch>
          </p:blipFill>
          <p:spPr bwMode="auto">
            <a:xfrm>
              <a:off x="5791200" y="152400"/>
              <a:ext cx="3200400" cy="762000"/>
            </a:xfrm>
            <a:prstGeom prst="rect">
              <a:avLst/>
            </a:prstGeom>
            <a:noFill/>
          </p:spPr>
        </p:pic>
        <p:sp>
          <p:nvSpPr>
            <p:cNvPr id="23" name="Rectangle 22"/>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685800"/>
            <a:ext cx="8229600" cy="1143000"/>
          </a:xfrm>
        </p:spPr>
        <p:txBody>
          <a:bodyPr/>
          <a:lstStyle/>
          <a:p>
            <a:r>
              <a:rPr lang="en-US" dirty="0" smtClean="0"/>
              <a:t>Accidents &amp; Incidents</a:t>
            </a:r>
            <a:endParaRPr lang="en-US" dirty="0"/>
          </a:p>
        </p:txBody>
      </p:sp>
      <p:sp>
        <p:nvSpPr>
          <p:cNvPr id="3" name="Content Placeholder 2"/>
          <p:cNvSpPr>
            <a:spLocks noGrp="1"/>
          </p:cNvSpPr>
          <p:nvPr>
            <p:ph idx="1"/>
          </p:nvPr>
        </p:nvSpPr>
        <p:spPr>
          <a:xfrm>
            <a:off x="304800" y="1554162"/>
            <a:ext cx="5563344" cy="5303838"/>
          </a:xfrm>
        </p:spPr>
        <p:txBody>
          <a:bodyPr>
            <a:normAutofit fontScale="92500" lnSpcReduction="20000"/>
          </a:bodyPr>
          <a:lstStyle/>
          <a:p>
            <a:r>
              <a:rPr lang="en-US" sz="2800" dirty="0" smtClean="0"/>
              <a:t>2010: The BP Oil Spill (working for BP)</a:t>
            </a:r>
          </a:p>
          <a:p>
            <a:pPr lvl="1"/>
            <a:r>
              <a:rPr lang="en-US" sz="2400" dirty="0" smtClean="0"/>
              <a:t>The worst accidental oil spill</a:t>
            </a:r>
          </a:p>
          <a:p>
            <a:pPr lvl="1"/>
            <a:r>
              <a:rPr lang="en-US" sz="2400" dirty="0" smtClean="0"/>
              <a:t>Deepwater Horizon was drilling for BP and exploded</a:t>
            </a:r>
          </a:p>
          <a:p>
            <a:pPr lvl="1"/>
            <a:r>
              <a:rPr lang="en-US" sz="2400" dirty="0" smtClean="0"/>
              <a:t>Total lost expected to be greater than $3 billion</a:t>
            </a:r>
          </a:p>
          <a:p>
            <a:pPr lvl="1"/>
            <a:r>
              <a:rPr lang="en-US" sz="2400" dirty="0" smtClean="0"/>
              <a:t>Ongoing lawsuits</a:t>
            </a:r>
          </a:p>
          <a:p>
            <a:r>
              <a:rPr lang="en-US" sz="2800" dirty="0" smtClean="0"/>
              <a:t>2011: Oil Spill in Brazil (working for Chevron)</a:t>
            </a:r>
          </a:p>
          <a:p>
            <a:pPr lvl="1"/>
            <a:r>
              <a:rPr lang="en-US" sz="2400" dirty="0" smtClean="0"/>
              <a:t>Seeking for $20 billion in damage from Chevron and Transocean</a:t>
            </a:r>
          </a:p>
          <a:p>
            <a:pPr lvl="1"/>
            <a:r>
              <a:rPr lang="en-US" sz="2400" dirty="0" smtClean="0"/>
              <a:t>Operation in Brazil almost being suspended by the Brazil court</a:t>
            </a:r>
          </a:p>
          <a:p>
            <a:pPr lvl="1"/>
            <a:r>
              <a:rPr lang="en-US" sz="2400" dirty="0" smtClean="0"/>
              <a:t>Ongoing lawsuits </a:t>
            </a:r>
            <a:endParaRPr lang="en-US" sz="2400" dirty="0"/>
          </a:p>
        </p:txBody>
      </p:sp>
      <p:pic>
        <p:nvPicPr>
          <p:cNvPr id="17" name="Picture 3"/>
          <p:cNvPicPr>
            <a:picLocks noChangeAspect="1"/>
          </p:cNvPicPr>
          <p:nvPr/>
        </p:nvPicPr>
        <p:blipFill>
          <a:blip r:embed="rId4" cstate="print"/>
          <a:stretch>
            <a:fillRect/>
          </a:stretch>
        </p:blipFill>
        <p:spPr>
          <a:xfrm>
            <a:off x="5940152" y="1772816"/>
            <a:ext cx="2736304" cy="2052228"/>
          </a:xfrm>
          <a:prstGeom prst="rect">
            <a:avLst/>
          </a:prstGeom>
        </p:spPr>
      </p:pic>
      <p:pic>
        <p:nvPicPr>
          <p:cNvPr id="78850" name="Picture 2" descr="http://www.worldculturepictorial.com/images/content_2/brazil-deep-sea-drilling-oil-spill.jpg"/>
          <p:cNvPicPr>
            <a:picLocks noChangeAspect="1" noChangeArrowheads="1"/>
          </p:cNvPicPr>
          <p:nvPr/>
        </p:nvPicPr>
        <p:blipFill>
          <a:blip r:embed="rId5" cstate="print"/>
          <a:srcRect/>
          <a:stretch>
            <a:fillRect/>
          </a:stretch>
        </p:blipFill>
        <p:spPr bwMode="auto">
          <a:xfrm>
            <a:off x="5940152" y="4509120"/>
            <a:ext cx="2736304" cy="1824203"/>
          </a:xfrm>
          <a:prstGeom prst="rect">
            <a:avLst/>
          </a:prstGeom>
          <a:noFill/>
        </p:spPr>
      </p:pic>
    </p:spTree>
    <p:extLst>
      <p:ext uri="{BB962C8B-B14F-4D97-AF65-F5344CB8AC3E}">
        <p14:creationId xmlns:p14="http://schemas.microsoft.com/office/powerpoint/2010/main" val="328645743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1pPr>
            <a:lvl2pPr marL="457200" indent="0" algn="l" rtl="0" eaLnBrk="0" fontAlgn="base" hangingPunct="0">
              <a:spcBef>
                <a:spcPct val="20000"/>
              </a:spcBef>
              <a:spcAft>
                <a:spcPct val="0"/>
              </a:spcAft>
              <a:buFont typeface="Arial" charset="0"/>
              <a:buNone/>
              <a:defRPr sz="1800" kern="1200">
                <a:solidFill>
                  <a:schemeClr val="tx1">
                    <a:tint val="75000"/>
                  </a:schemeClr>
                </a:solidFill>
                <a:latin typeface="+mn-lt"/>
                <a:ea typeface="+mn-ea"/>
                <a:cs typeface="+mn-cs"/>
              </a:defRPr>
            </a:lvl2pPr>
            <a:lvl3pPr marL="914400" indent="0" algn="l" rtl="0" eaLnBrk="0" fontAlgn="base" hangingPunct="0">
              <a:spcBef>
                <a:spcPct val="20000"/>
              </a:spcBef>
              <a:spcAft>
                <a:spcPct val="0"/>
              </a:spcAft>
              <a:buFont typeface="Arial" charset="0"/>
              <a:buNone/>
              <a:defRPr sz="1600" kern="1200">
                <a:solidFill>
                  <a:schemeClr val="tx1">
                    <a:tint val="75000"/>
                  </a:schemeClr>
                </a:solidFill>
                <a:latin typeface="+mn-lt"/>
                <a:ea typeface="+mn-ea"/>
                <a:cs typeface="+mn-cs"/>
              </a:defRPr>
            </a:lvl3pPr>
            <a:lvl4pPr marL="13716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4pPr>
            <a:lvl5pPr marL="18288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zh-CN" altLang="en-US" smtClean="0"/>
          </a:p>
          <a:p>
            <a:pPr lvl="1"/>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2" name="Group 15"/>
          <p:cNvGrpSpPr/>
          <p:nvPr/>
        </p:nvGrpSpPr>
        <p:grpSpPr>
          <a:xfrm>
            <a:off x="0" y="0"/>
            <a:ext cx="9144000" cy="6858000"/>
            <a:chOff x="0" y="0"/>
            <a:chExt cx="9144000" cy="6858000"/>
          </a:xfrm>
        </p:grpSpPr>
        <p:sp>
          <p:nvSpPr>
            <p:cNvPr id="17" name="Rectangle 16"/>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ight Triangle 17"/>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0" name="Rectangle 19"/>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2"/>
          <p:cNvSpPr>
            <a:spLocks noGrp="1"/>
          </p:cNvSpPr>
          <p:nvPr>
            <p:ph type="title"/>
          </p:nvPr>
        </p:nvSpPr>
        <p:spPr>
          <a:xfrm>
            <a:off x="685800" y="3276600"/>
            <a:ext cx="7772400" cy="1362075"/>
          </a:xfrm>
        </p:spPr>
        <p:txBody>
          <a:bodyPr/>
          <a:lstStyle/>
          <a:p>
            <a:pPr algn="ctr"/>
            <a:r>
              <a:rPr lang="en-US" dirty="0" smtClean="0"/>
              <a:t>Financial statements</a:t>
            </a:r>
            <a:endParaRPr lang="en-US" dirty="0"/>
          </a:p>
        </p:txBody>
      </p:sp>
    </p:spTree>
    <p:extLst>
      <p:ext uri="{BB962C8B-B14F-4D97-AF65-F5344CB8AC3E}">
        <p14:creationId xmlns:p14="http://schemas.microsoft.com/office/powerpoint/2010/main" val="47815891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3" name="Group 17"/>
          <p:cNvGrpSpPr/>
          <p:nvPr/>
        </p:nvGrpSpPr>
        <p:grpSpPr>
          <a:xfrm>
            <a:off x="0" y="0"/>
            <a:ext cx="9144000" cy="6858000"/>
            <a:chOff x="0" y="0"/>
            <a:chExt cx="9144000" cy="6858000"/>
          </a:xfrm>
        </p:grpSpPr>
        <p:sp>
          <p:nvSpPr>
            <p:cNvPr id="19" name="Rectangle 18"/>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ight Triangle 19"/>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2" name="Rectangle 21"/>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762000"/>
            <a:ext cx="8229600" cy="1143000"/>
          </a:xfrm>
        </p:spPr>
        <p:txBody>
          <a:bodyPr/>
          <a:lstStyle/>
          <a:p>
            <a:r>
              <a:rPr lang="en-US" dirty="0" smtClean="0"/>
              <a:t>Balance Sheet Q2 2012</a:t>
            </a:r>
            <a:endParaRPr lang="en-US" dirty="0"/>
          </a:p>
        </p:txBody>
      </p:sp>
      <p:pic>
        <p:nvPicPr>
          <p:cNvPr id="29698" name="Picture 2"/>
          <p:cNvPicPr>
            <a:picLocks noChangeAspect="1" noChangeArrowheads="1"/>
          </p:cNvPicPr>
          <p:nvPr/>
        </p:nvPicPr>
        <p:blipFill>
          <a:blip r:embed="rId3" cstate="print"/>
          <a:srcRect/>
          <a:stretch>
            <a:fillRect/>
          </a:stretch>
        </p:blipFill>
        <p:spPr bwMode="auto">
          <a:xfrm>
            <a:off x="251520" y="1916832"/>
            <a:ext cx="8663880" cy="4332000"/>
          </a:xfrm>
          <a:prstGeom prst="rect">
            <a:avLst/>
          </a:prstGeom>
          <a:noFill/>
          <a:ln w="9525">
            <a:noFill/>
            <a:miter lim="800000"/>
            <a:headEnd/>
            <a:tailEnd/>
          </a:ln>
        </p:spPr>
      </p:pic>
      <p:sp>
        <p:nvSpPr>
          <p:cNvPr id="16" name="矩形 15"/>
          <p:cNvSpPr/>
          <p:nvPr/>
        </p:nvSpPr>
        <p:spPr>
          <a:xfrm>
            <a:off x="179512" y="5085184"/>
            <a:ext cx="8735888" cy="248816"/>
          </a:xfrm>
          <a:prstGeom prst="rect">
            <a:avLst/>
          </a:prstGeom>
          <a:noFill/>
          <a:ln>
            <a:solidFill>
              <a:srgbClr val="00B050"/>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矩形 14"/>
          <p:cNvSpPr/>
          <p:nvPr/>
        </p:nvSpPr>
        <p:spPr>
          <a:xfrm>
            <a:off x="179512" y="4869160"/>
            <a:ext cx="8735888" cy="236240"/>
          </a:xfrm>
          <a:prstGeom prst="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9105165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4" name="Rounded Rectangle 3"/>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TextBox 5"/>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7" name="TextBox 6"/>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8" name="TextBox 7"/>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1"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2" name="Content Placeholder 1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3"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2" name="Group 14"/>
          <p:cNvGrpSpPr/>
          <p:nvPr/>
        </p:nvGrpSpPr>
        <p:grpSpPr>
          <a:xfrm>
            <a:off x="0" y="0"/>
            <a:ext cx="9144000" cy="6858000"/>
            <a:chOff x="0" y="0"/>
            <a:chExt cx="9144000" cy="6858000"/>
          </a:xfrm>
        </p:grpSpPr>
        <p:sp>
          <p:nvSpPr>
            <p:cNvPr id="16" name="Rectangle 15"/>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ight Triangle 16"/>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19" name="Rectangle 18"/>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673" name="Picture 1"/>
          <p:cNvPicPr>
            <a:picLocks noChangeAspect="1" noChangeArrowheads="1"/>
          </p:cNvPicPr>
          <p:nvPr/>
        </p:nvPicPr>
        <p:blipFill>
          <a:blip r:embed="rId3" cstate="print"/>
          <a:srcRect/>
          <a:stretch>
            <a:fillRect/>
          </a:stretch>
        </p:blipFill>
        <p:spPr bwMode="auto">
          <a:xfrm>
            <a:off x="683568" y="1196752"/>
            <a:ext cx="7792169" cy="5373634"/>
          </a:xfrm>
          <a:prstGeom prst="rect">
            <a:avLst/>
          </a:prstGeom>
          <a:noFill/>
          <a:ln w="9525">
            <a:noFill/>
            <a:miter lim="800000"/>
            <a:headEnd/>
            <a:tailEnd/>
          </a:ln>
        </p:spPr>
      </p:pic>
    </p:spTree>
    <p:extLst>
      <p:ext uri="{BB962C8B-B14F-4D97-AF65-F5344CB8AC3E}">
        <p14:creationId xmlns:p14="http://schemas.microsoft.com/office/powerpoint/2010/main" val="39151777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a:spLocks noGrp="1"/>
          </p:cNvSpPr>
          <p:nvPr>
            <p:ph idx="1"/>
          </p:nvPr>
        </p:nvSpPr>
        <p:spPr>
          <a:xfrm>
            <a:off x="457200" y="1600200"/>
            <a:ext cx="8229600" cy="4525963"/>
          </a:xfrm>
        </p:spPr>
        <p:txBody>
          <a:bodyPr/>
          <a:lstStyle/>
          <a:p>
            <a:pPr>
              <a:buNone/>
            </a:pPr>
            <a:endParaRPr lang="zh-CN" altLang="en-US" dirty="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3" name="Group 17"/>
          <p:cNvGrpSpPr/>
          <p:nvPr/>
        </p:nvGrpSpPr>
        <p:grpSpPr>
          <a:xfrm>
            <a:off x="0" y="0"/>
            <a:ext cx="9144000" cy="6858000"/>
            <a:chOff x="0" y="0"/>
            <a:chExt cx="9144000" cy="6858000"/>
          </a:xfrm>
        </p:grpSpPr>
        <p:sp>
          <p:nvSpPr>
            <p:cNvPr id="19" name="Rectangle 18"/>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ight Triangle 19"/>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2" name="Rectangle 21"/>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685800"/>
            <a:ext cx="8229600" cy="1143000"/>
          </a:xfrm>
        </p:spPr>
        <p:txBody>
          <a:bodyPr/>
          <a:lstStyle/>
          <a:p>
            <a:r>
              <a:rPr lang="en-US" dirty="0" smtClean="0"/>
              <a:t>Balance Sheet 2011</a:t>
            </a:r>
            <a:endParaRPr lang="en-US" dirty="0"/>
          </a:p>
        </p:txBody>
      </p:sp>
      <p:pic>
        <p:nvPicPr>
          <p:cNvPr id="27649" name="Picture 1"/>
          <p:cNvPicPr>
            <a:picLocks noChangeAspect="1" noChangeArrowheads="1"/>
          </p:cNvPicPr>
          <p:nvPr/>
        </p:nvPicPr>
        <p:blipFill>
          <a:blip r:embed="rId3" cstate="print"/>
          <a:srcRect/>
          <a:stretch>
            <a:fillRect/>
          </a:stretch>
        </p:blipFill>
        <p:spPr bwMode="auto">
          <a:xfrm>
            <a:off x="152400" y="1668649"/>
            <a:ext cx="8843714" cy="4640671"/>
          </a:xfrm>
          <a:prstGeom prst="rect">
            <a:avLst/>
          </a:prstGeom>
          <a:noFill/>
          <a:ln w="9525">
            <a:noFill/>
            <a:miter lim="800000"/>
            <a:headEnd/>
            <a:tailEnd/>
          </a:ln>
        </p:spPr>
      </p:pic>
      <p:sp>
        <p:nvSpPr>
          <p:cNvPr id="15" name="矩形 14"/>
          <p:cNvSpPr/>
          <p:nvPr/>
        </p:nvSpPr>
        <p:spPr>
          <a:xfrm>
            <a:off x="152400" y="5589240"/>
            <a:ext cx="8856984" cy="216024"/>
          </a:xfrm>
          <a:prstGeom prst="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矩形 15"/>
          <p:cNvSpPr/>
          <p:nvPr/>
        </p:nvSpPr>
        <p:spPr>
          <a:xfrm>
            <a:off x="152400" y="4293096"/>
            <a:ext cx="8856984" cy="216024"/>
          </a:xfrm>
          <a:prstGeom prst="rect">
            <a:avLst/>
          </a:prstGeom>
          <a:noFill/>
          <a:ln>
            <a:solidFill>
              <a:srgbClr val="00B050"/>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2253524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4" name="Rounded Rectangle 3"/>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TextBox 5"/>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7" name="TextBox 6"/>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8" name="TextBox 7"/>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1"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2" name="Content Placeholder 1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3"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2" name="Group 16"/>
          <p:cNvGrpSpPr/>
          <p:nvPr/>
        </p:nvGrpSpPr>
        <p:grpSpPr>
          <a:xfrm>
            <a:off x="0" y="0"/>
            <a:ext cx="9144000" cy="6858000"/>
            <a:chOff x="0" y="0"/>
            <a:chExt cx="9144000" cy="6858000"/>
          </a:xfrm>
        </p:grpSpPr>
        <p:sp>
          <p:nvSpPr>
            <p:cNvPr id="18" name="Rectangle 17"/>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ight Triangle 18"/>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1" name="Rectangle 20"/>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625" name="Picture 1"/>
          <p:cNvPicPr>
            <a:picLocks noChangeAspect="1" noChangeArrowheads="1"/>
          </p:cNvPicPr>
          <p:nvPr/>
        </p:nvPicPr>
        <p:blipFill>
          <a:blip r:embed="rId3" cstate="print"/>
          <a:srcRect/>
          <a:stretch>
            <a:fillRect/>
          </a:stretch>
        </p:blipFill>
        <p:spPr bwMode="auto">
          <a:xfrm>
            <a:off x="539552" y="1196752"/>
            <a:ext cx="8187431" cy="5438552"/>
          </a:xfrm>
          <a:prstGeom prst="rect">
            <a:avLst/>
          </a:prstGeom>
          <a:noFill/>
          <a:ln w="9525">
            <a:noFill/>
            <a:miter lim="800000"/>
            <a:headEnd/>
            <a:tailEnd/>
          </a:ln>
        </p:spPr>
      </p:pic>
      <p:sp>
        <p:nvSpPr>
          <p:cNvPr id="14" name="矩形 13"/>
          <p:cNvSpPr/>
          <p:nvPr/>
        </p:nvSpPr>
        <p:spPr>
          <a:xfrm>
            <a:off x="323528" y="2708920"/>
            <a:ext cx="8640960" cy="216024"/>
          </a:xfrm>
          <a:prstGeom prst="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矩形 14"/>
          <p:cNvSpPr/>
          <p:nvPr/>
        </p:nvSpPr>
        <p:spPr>
          <a:xfrm>
            <a:off x="323528" y="5373216"/>
            <a:ext cx="8640960" cy="216024"/>
          </a:xfrm>
          <a:prstGeom prst="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922289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9" name="TextBox 8"/>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0" name="TextBox 9"/>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3"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4"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5"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3" name="Group 19"/>
          <p:cNvGrpSpPr/>
          <p:nvPr/>
        </p:nvGrpSpPr>
        <p:grpSpPr>
          <a:xfrm>
            <a:off x="0" y="0"/>
            <a:ext cx="9144000" cy="6858000"/>
            <a:chOff x="0" y="0"/>
            <a:chExt cx="9144000" cy="6858000"/>
          </a:xfrm>
        </p:grpSpPr>
        <p:sp>
          <p:nvSpPr>
            <p:cNvPr id="21" name="Rectangle 20"/>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ight Triangle 21"/>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4" name="Rectangle 23"/>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685800"/>
            <a:ext cx="8229600" cy="1143000"/>
          </a:xfrm>
        </p:spPr>
        <p:txBody>
          <a:bodyPr/>
          <a:lstStyle/>
          <a:p>
            <a:r>
              <a:rPr lang="en-US" dirty="0" smtClean="0"/>
              <a:t>Income Statement 2011</a:t>
            </a:r>
            <a:endParaRPr lang="en-US" dirty="0"/>
          </a:p>
        </p:txBody>
      </p:sp>
      <p:pic>
        <p:nvPicPr>
          <p:cNvPr id="24577" name="Picture 1"/>
          <p:cNvPicPr>
            <a:picLocks noChangeAspect="1" noChangeArrowheads="1"/>
          </p:cNvPicPr>
          <p:nvPr/>
        </p:nvPicPr>
        <p:blipFill>
          <a:blip r:embed="rId3" cstate="print"/>
          <a:srcRect/>
          <a:stretch>
            <a:fillRect/>
          </a:stretch>
        </p:blipFill>
        <p:spPr bwMode="auto">
          <a:xfrm>
            <a:off x="467544" y="1653229"/>
            <a:ext cx="8349183" cy="4368059"/>
          </a:xfrm>
          <a:prstGeom prst="rect">
            <a:avLst/>
          </a:prstGeom>
          <a:noFill/>
          <a:ln w="9525">
            <a:noFill/>
            <a:miter lim="800000"/>
            <a:headEnd/>
            <a:tailEnd/>
          </a:ln>
        </p:spPr>
      </p:pic>
      <p:sp>
        <p:nvSpPr>
          <p:cNvPr id="16" name="矩形 15"/>
          <p:cNvSpPr/>
          <p:nvPr/>
        </p:nvSpPr>
        <p:spPr>
          <a:xfrm>
            <a:off x="323528" y="2276872"/>
            <a:ext cx="8640960" cy="216024"/>
          </a:xfrm>
          <a:prstGeom prst="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矩形 16"/>
          <p:cNvSpPr/>
          <p:nvPr/>
        </p:nvSpPr>
        <p:spPr>
          <a:xfrm>
            <a:off x="395536" y="2924944"/>
            <a:ext cx="8640960" cy="216024"/>
          </a:xfrm>
          <a:prstGeom prst="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矩形 17"/>
          <p:cNvSpPr/>
          <p:nvPr/>
        </p:nvSpPr>
        <p:spPr>
          <a:xfrm>
            <a:off x="395536" y="4293096"/>
            <a:ext cx="8640960" cy="216024"/>
          </a:xfrm>
          <a:prstGeom prst="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311168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3" name="Group 16"/>
          <p:cNvGrpSpPr/>
          <p:nvPr/>
        </p:nvGrpSpPr>
        <p:grpSpPr>
          <a:xfrm>
            <a:off x="0" y="0"/>
            <a:ext cx="9144000" cy="6858000"/>
            <a:chOff x="0" y="0"/>
            <a:chExt cx="9144000" cy="6858000"/>
          </a:xfrm>
        </p:grpSpPr>
        <p:sp>
          <p:nvSpPr>
            <p:cNvPr id="18" name="Rectangle 17"/>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ight Triangle 18"/>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1" name="Rectangle 20"/>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685800"/>
            <a:ext cx="8229600" cy="1143000"/>
          </a:xfrm>
        </p:spPr>
        <p:txBody>
          <a:bodyPr/>
          <a:lstStyle/>
          <a:p>
            <a:r>
              <a:rPr lang="en-US" dirty="0" smtClean="0"/>
              <a:t>Income Statement Q2 2012</a:t>
            </a:r>
            <a:endParaRPr lang="en-US" dirty="0"/>
          </a:p>
        </p:txBody>
      </p:sp>
      <p:pic>
        <p:nvPicPr>
          <p:cNvPr id="25602" name="Picture 2"/>
          <p:cNvPicPr>
            <a:picLocks noChangeAspect="1" noChangeArrowheads="1"/>
          </p:cNvPicPr>
          <p:nvPr/>
        </p:nvPicPr>
        <p:blipFill>
          <a:blip r:embed="rId3" cstate="print"/>
          <a:srcRect/>
          <a:stretch>
            <a:fillRect/>
          </a:stretch>
        </p:blipFill>
        <p:spPr bwMode="auto">
          <a:xfrm>
            <a:off x="251520" y="1772816"/>
            <a:ext cx="8676456" cy="4244597"/>
          </a:xfrm>
          <a:prstGeom prst="rect">
            <a:avLst/>
          </a:prstGeom>
          <a:noFill/>
          <a:ln w="9525">
            <a:noFill/>
            <a:miter lim="800000"/>
            <a:headEnd/>
            <a:tailEnd/>
          </a:ln>
        </p:spPr>
      </p:pic>
      <p:sp>
        <p:nvSpPr>
          <p:cNvPr id="15" name="矩形 14"/>
          <p:cNvSpPr/>
          <p:nvPr/>
        </p:nvSpPr>
        <p:spPr>
          <a:xfrm>
            <a:off x="323528" y="2564904"/>
            <a:ext cx="8640960" cy="216024"/>
          </a:xfrm>
          <a:prstGeom prst="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859625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alpha val="89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chemeClr val="tx1"/>
              </a:solidFill>
            </a:endParaRPr>
          </a:p>
        </p:txBody>
      </p:sp>
      <p:sp>
        <p:nvSpPr>
          <p:cNvPr id="9" name="Pentagon 8"/>
          <p:cNvSpPr/>
          <p:nvPr/>
        </p:nvSpPr>
        <p:spPr>
          <a:xfrm>
            <a:off x="228600" y="533400"/>
            <a:ext cx="2286000" cy="609600"/>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Industry Overview</a:t>
            </a:r>
            <a:endParaRPr lang="en-US" sz="2000" dirty="0"/>
          </a:p>
        </p:txBody>
      </p:sp>
      <p:sp>
        <p:nvSpPr>
          <p:cNvPr id="10" name="Chevron 9"/>
          <p:cNvSpPr/>
          <p:nvPr/>
        </p:nvSpPr>
        <p:spPr>
          <a:xfrm>
            <a:off x="22860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Transocean</a:t>
            </a:r>
            <a:endParaRPr lang="en-US" sz="2200" dirty="0">
              <a:solidFill>
                <a:schemeClr val="bg1"/>
              </a:solidFill>
            </a:endParaRPr>
          </a:p>
        </p:txBody>
      </p:sp>
      <p:sp>
        <p:nvSpPr>
          <p:cNvPr id="13" name="Rectangle 12"/>
          <p:cNvSpPr/>
          <p:nvPr/>
        </p:nvSpPr>
        <p:spPr>
          <a:xfrm>
            <a:off x="8153400" y="533400"/>
            <a:ext cx="6858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4495800" y="533400"/>
            <a:ext cx="2438400" cy="6096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Precision</a:t>
            </a:r>
            <a:endParaRPr lang="en-US" sz="2200" dirty="0">
              <a:solidFill>
                <a:schemeClr val="bg1"/>
              </a:solidFill>
            </a:endParaRPr>
          </a:p>
        </p:txBody>
      </p:sp>
      <p:sp>
        <p:nvSpPr>
          <p:cNvPr id="12" name="Chevron 11"/>
          <p:cNvSpPr/>
          <p:nvPr/>
        </p:nvSpPr>
        <p:spPr>
          <a:xfrm>
            <a:off x="6705600" y="533400"/>
            <a:ext cx="2133600" cy="609600"/>
          </a:xfrm>
          <a:prstGeom prst="chevron">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rPr>
              <a:t>Trinidad</a:t>
            </a:r>
            <a:endParaRPr lang="en-US" sz="2200" dirty="0">
              <a:solidFill>
                <a:schemeClr val="bg1"/>
              </a:solidFill>
            </a:endParaRPr>
          </a:p>
        </p:txBody>
      </p:sp>
      <p:sp>
        <p:nvSpPr>
          <p:cNvPr id="15" name="TextBox 14"/>
          <p:cNvSpPr txBox="1"/>
          <p:nvPr/>
        </p:nvSpPr>
        <p:spPr>
          <a:xfrm>
            <a:off x="381000" y="0"/>
            <a:ext cx="8382000" cy="400110"/>
          </a:xfrm>
          <a:prstGeom prst="rect">
            <a:avLst/>
          </a:prstGeom>
          <a:noFill/>
        </p:spPr>
        <p:txBody>
          <a:bodyPr wrap="square" rtlCol="0">
            <a:spAutoFit/>
          </a:bodyPr>
          <a:lstStyle/>
          <a:p>
            <a:pPr algn="ctr"/>
            <a:r>
              <a:rPr lang="en-US" sz="2000" dirty="0" smtClean="0">
                <a:solidFill>
                  <a:schemeClr val="bg1"/>
                </a:solidFill>
              </a:rPr>
              <a:t>Oil and Gas Services</a:t>
            </a:r>
            <a:endParaRPr lang="en-US" sz="2000" dirty="0">
              <a:solidFill>
                <a:schemeClr val="bg1"/>
              </a:solidFill>
            </a:endParaRPr>
          </a:p>
        </p:txBody>
      </p:sp>
      <p:sp>
        <p:nvSpPr>
          <p:cNvPr id="22" name="Rectangle 21"/>
          <p:cNvSpPr/>
          <p:nvPr/>
        </p:nvSpPr>
        <p:spPr>
          <a:xfrm>
            <a:off x="228600" y="1219200"/>
            <a:ext cx="8610600" cy="541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33400" y="1295400"/>
            <a:ext cx="3770479" cy="4647426"/>
          </a:xfrm>
          <a:prstGeom prst="rect">
            <a:avLst/>
          </a:prstGeom>
        </p:spPr>
        <p:txBody>
          <a:bodyPr wrap="square">
            <a:spAutoFit/>
          </a:bodyPr>
          <a:lstStyle/>
          <a:p>
            <a:r>
              <a:rPr lang="en-US" sz="4000" dirty="0" smtClean="0"/>
              <a:t>Land Drilling Rigs</a:t>
            </a:r>
          </a:p>
          <a:p>
            <a:pPr marL="457200" indent="-457200">
              <a:buFont typeface="Arial" pitchFamily="34" charset="0"/>
              <a:buChar char="•"/>
            </a:pPr>
            <a:endParaRPr lang="en-US" sz="3200" dirty="0" smtClean="0"/>
          </a:p>
          <a:p>
            <a:pPr marL="457200" indent="-457200">
              <a:buFont typeface="Arial" pitchFamily="34" charset="0"/>
              <a:buChar char="•"/>
            </a:pPr>
            <a:r>
              <a:rPr lang="en-US" sz="3200" dirty="0" smtClean="0"/>
              <a:t>Drillings depth from 5,000 to 10,000 feet into the ground </a:t>
            </a:r>
          </a:p>
          <a:p>
            <a:pPr marL="457200" indent="-457200">
              <a:buFont typeface="Arial" pitchFamily="34" charset="0"/>
              <a:buChar char="•"/>
            </a:pPr>
            <a:endParaRPr lang="en-US" sz="3200" dirty="0"/>
          </a:p>
          <a:p>
            <a:pPr marL="914400" lvl="1" indent="-457200">
              <a:buFont typeface="Arial" pitchFamily="34" charset="0"/>
              <a:buChar char="•"/>
            </a:pPr>
            <a:endParaRPr lang="en-US" sz="3200" dirty="0"/>
          </a:p>
          <a:p>
            <a:pPr marL="457200" indent="-457200">
              <a:buFont typeface="Arial" pitchFamily="34" charset="0"/>
              <a:buChar char="•"/>
            </a:pPr>
            <a:endParaRPr lang="en-US" sz="3200" dirty="0"/>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1018" y="1219200"/>
            <a:ext cx="4558181" cy="5410200"/>
          </a:xfrm>
          <a:prstGeom prst="rect">
            <a:avLst/>
          </a:prstGeom>
        </p:spPr>
      </p:pic>
    </p:spTree>
    <p:extLst>
      <p:ext uri="{BB962C8B-B14F-4D97-AF65-F5344CB8AC3E}">
        <p14:creationId xmlns:p14="http://schemas.microsoft.com/office/powerpoint/2010/main" val="401464124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3" name="Group 17"/>
          <p:cNvGrpSpPr/>
          <p:nvPr/>
        </p:nvGrpSpPr>
        <p:grpSpPr>
          <a:xfrm>
            <a:off x="0" y="0"/>
            <a:ext cx="9144000" cy="6858000"/>
            <a:chOff x="0" y="0"/>
            <a:chExt cx="9144000" cy="6858000"/>
          </a:xfrm>
        </p:grpSpPr>
        <p:sp>
          <p:nvSpPr>
            <p:cNvPr id="19" name="Rectangle 18"/>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ight Triangle 19"/>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2" name="Rectangle 21"/>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762000"/>
            <a:ext cx="8229600" cy="1143000"/>
          </a:xfrm>
        </p:spPr>
        <p:txBody>
          <a:bodyPr/>
          <a:lstStyle/>
          <a:p>
            <a:r>
              <a:rPr lang="en-US" dirty="0" smtClean="0"/>
              <a:t>Cash Flow Statement 2011</a:t>
            </a:r>
            <a:endParaRPr lang="en-US" dirty="0"/>
          </a:p>
        </p:txBody>
      </p:sp>
      <p:pic>
        <p:nvPicPr>
          <p:cNvPr id="21505" name="Picture 1"/>
          <p:cNvPicPr>
            <a:picLocks noChangeAspect="1" noChangeArrowheads="1"/>
          </p:cNvPicPr>
          <p:nvPr/>
        </p:nvPicPr>
        <p:blipFill>
          <a:blip r:embed="rId3" cstate="print"/>
          <a:srcRect/>
          <a:stretch>
            <a:fillRect/>
          </a:stretch>
        </p:blipFill>
        <p:spPr bwMode="auto">
          <a:xfrm>
            <a:off x="323528" y="1700808"/>
            <a:ext cx="8646740" cy="4065391"/>
          </a:xfrm>
          <a:prstGeom prst="rect">
            <a:avLst/>
          </a:prstGeom>
          <a:noFill/>
          <a:ln w="9525">
            <a:noFill/>
            <a:miter lim="800000"/>
            <a:headEnd/>
            <a:tailEnd/>
          </a:ln>
        </p:spPr>
      </p:pic>
      <p:sp>
        <p:nvSpPr>
          <p:cNvPr id="15" name="矩形 14"/>
          <p:cNvSpPr/>
          <p:nvPr/>
        </p:nvSpPr>
        <p:spPr>
          <a:xfrm>
            <a:off x="323528" y="2564904"/>
            <a:ext cx="8640960" cy="216024"/>
          </a:xfrm>
          <a:prstGeom prst="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矩形 16"/>
          <p:cNvSpPr/>
          <p:nvPr/>
        </p:nvSpPr>
        <p:spPr>
          <a:xfrm>
            <a:off x="323528" y="5517232"/>
            <a:ext cx="8640960" cy="216024"/>
          </a:xfrm>
          <a:prstGeom prst="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991460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4" name="Rounded Rectangle 3"/>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TextBox 5"/>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7" name="TextBox 6"/>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8" name="TextBox 7"/>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1"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2" name="Content Placeholder 1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3"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2" name="Group 18"/>
          <p:cNvGrpSpPr/>
          <p:nvPr/>
        </p:nvGrpSpPr>
        <p:grpSpPr>
          <a:xfrm>
            <a:off x="0" y="0"/>
            <a:ext cx="9144000" cy="6858000"/>
            <a:chOff x="0" y="0"/>
            <a:chExt cx="9144000" cy="6858000"/>
          </a:xfrm>
        </p:grpSpPr>
        <p:sp>
          <p:nvSpPr>
            <p:cNvPr id="20" name="Rectangle 19"/>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ight Triangle 20"/>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3" name="Rectangle 22"/>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481" name="Picture 1"/>
          <p:cNvPicPr>
            <a:picLocks noChangeAspect="1" noChangeArrowheads="1"/>
          </p:cNvPicPr>
          <p:nvPr/>
        </p:nvPicPr>
        <p:blipFill>
          <a:blip r:embed="rId3" cstate="print"/>
          <a:srcRect/>
          <a:stretch>
            <a:fillRect/>
          </a:stretch>
        </p:blipFill>
        <p:spPr bwMode="auto">
          <a:xfrm>
            <a:off x="755576" y="1196752"/>
            <a:ext cx="7773119" cy="5379543"/>
          </a:xfrm>
          <a:prstGeom prst="rect">
            <a:avLst/>
          </a:prstGeom>
          <a:noFill/>
          <a:ln w="9525">
            <a:noFill/>
            <a:miter lim="800000"/>
            <a:headEnd/>
            <a:tailEnd/>
          </a:ln>
        </p:spPr>
      </p:pic>
      <p:sp>
        <p:nvSpPr>
          <p:cNvPr id="14" name="矩形 13"/>
          <p:cNvSpPr/>
          <p:nvPr/>
        </p:nvSpPr>
        <p:spPr>
          <a:xfrm>
            <a:off x="683568" y="2276872"/>
            <a:ext cx="7920880" cy="216024"/>
          </a:xfrm>
          <a:prstGeom prst="rect">
            <a:avLst/>
          </a:prstGeom>
          <a:noFill/>
          <a:ln>
            <a:solidFill>
              <a:srgbClr val="00B050"/>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矩形 14"/>
          <p:cNvSpPr/>
          <p:nvPr/>
        </p:nvSpPr>
        <p:spPr>
          <a:xfrm>
            <a:off x="683568" y="1556792"/>
            <a:ext cx="7920880" cy="216024"/>
          </a:xfrm>
          <a:prstGeom prst="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矩形 15"/>
          <p:cNvSpPr/>
          <p:nvPr/>
        </p:nvSpPr>
        <p:spPr>
          <a:xfrm>
            <a:off x="683568" y="4581128"/>
            <a:ext cx="7920880" cy="216024"/>
          </a:xfrm>
          <a:prstGeom prst="rect">
            <a:avLst/>
          </a:prstGeom>
          <a:noFill/>
          <a:ln>
            <a:solidFill>
              <a:srgbClr val="00B050"/>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矩形 16"/>
          <p:cNvSpPr/>
          <p:nvPr/>
        </p:nvSpPr>
        <p:spPr>
          <a:xfrm>
            <a:off x="683568" y="3861048"/>
            <a:ext cx="7920880" cy="216024"/>
          </a:xfrm>
          <a:prstGeom prst="rect">
            <a:avLst/>
          </a:prstGeom>
          <a:noFill/>
          <a:ln>
            <a:solidFill>
              <a:srgbClr val="00B050"/>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0517227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3" name="Group 17"/>
          <p:cNvGrpSpPr/>
          <p:nvPr/>
        </p:nvGrpSpPr>
        <p:grpSpPr>
          <a:xfrm>
            <a:off x="0" y="0"/>
            <a:ext cx="9144000" cy="6858000"/>
            <a:chOff x="0" y="0"/>
            <a:chExt cx="9144000" cy="6858000"/>
          </a:xfrm>
        </p:grpSpPr>
        <p:sp>
          <p:nvSpPr>
            <p:cNvPr id="19" name="Rectangle 18"/>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ight Triangle 19"/>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2" name="Rectangle 21"/>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838200"/>
            <a:ext cx="8229600" cy="1143000"/>
          </a:xfrm>
        </p:spPr>
        <p:txBody>
          <a:bodyPr/>
          <a:lstStyle/>
          <a:p>
            <a:r>
              <a:rPr lang="en-US" dirty="0" smtClean="0"/>
              <a:t>Cash Flow </a:t>
            </a:r>
            <a:r>
              <a:rPr lang="en-US" dirty="0"/>
              <a:t>S</a:t>
            </a:r>
            <a:r>
              <a:rPr lang="en-US" dirty="0" smtClean="0"/>
              <a:t>tatement Q2 2012</a:t>
            </a:r>
            <a:endParaRPr lang="en-US" dirty="0"/>
          </a:p>
        </p:txBody>
      </p:sp>
      <p:pic>
        <p:nvPicPr>
          <p:cNvPr id="23553" name="Picture 1"/>
          <p:cNvPicPr>
            <a:picLocks noChangeAspect="1" noChangeArrowheads="1"/>
          </p:cNvPicPr>
          <p:nvPr/>
        </p:nvPicPr>
        <p:blipFill>
          <a:blip r:embed="rId3" cstate="print"/>
          <a:srcRect/>
          <a:stretch>
            <a:fillRect/>
          </a:stretch>
        </p:blipFill>
        <p:spPr bwMode="auto">
          <a:xfrm>
            <a:off x="323528" y="1988840"/>
            <a:ext cx="8476479" cy="4124871"/>
          </a:xfrm>
          <a:prstGeom prst="rect">
            <a:avLst/>
          </a:prstGeom>
          <a:noFill/>
          <a:ln w="9525">
            <a:noFill/>
            <a:miter lim="800000"/>
            <a:headEnd/>
            <a:tailEnd/>
          </a:ln>
        </p:spPr>
      </p:pic>
      <p:sp>
        <p:nvSpPr>
          <p:cNvPr id="15" name="矩形 14"/>
          <p:cNvSpPr/>
          <p:nvPr/>
        </p:nvSpPr>
        <p:spPr>
          <a:xfrm>
            <a:off x="228600" y="2996952"/>
            <a:ext cx="8640960" cy="216024"/>
          </a:xfrm>
          <a:prstGeom prst="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矩形 15"/>
          <p:cNvSpPr/>
          <p:nvPr/>
        </p:nvSpPr>
        <p:spPr>
          <a:xfrm>
            <a:off x="152400" y="5661248"/>
            <a:ext cx="8856984" cy="216024"/>
          </a:xfrm>
          <a:prstGeom prst="rect">
            <a:avLst/>
          </a:prstGeom>
          <a:noFill/>
          <a:ln>
            <a:solidFill>
              <a:srgbClr val="00B050"/>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008496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TextBox 5"/>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7" name="TextBox 6"/>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8" name="TextBox 7"/>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1"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2" name="Content Placeholder 1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3"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2" name="Group 15"/>
          <p:cNvGrpSpPr/>
          <p:nvPr/>
        </p:nvGrpSpPr>
        <p:grpSpPr>
          <a:xfrm>
            <a:off x="0" y="0"/>
            <a:ext cx="9144000" cy="6858000"/>
            <a:chOff x="0" y="0"/>
            <a:chExt cx="9144000" cy="6858000"/>
          </a:xfrm>
        </p:grpSpPr>
        <p:sp>
          <p:nvSpPr>
            <p:cNvPr id="17" name="Rectangle 16"/>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ight Triangle 17"/>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0" name="Rectangle 19"/>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529" name="Picture 1"/>
          <p:cNvPicPr>
            <a:picLocks noChangeAspect="1" noChangeArrowheads="1"/>
          </p:cNvPicPr>
          <p:nvPr/>
        </p:nvPicPr>
        <p:blipFill>
          <a:blip r:embed="rId3" cstate="print"/>
          <a:srcRect/>
          <a:stretch>
            <a:fillRect/>
          </a:stretch>
        </p:blipFill>
        <p:spPr bwMode="auto">
          <a:xfrm>
            <a:off x="179512" y="1412776"/>
            <a:ext cx="8718748" cy="4341434"/>
          </a:xfrm>
          <a:prstGeom prst="rect">
            <a:avLst/>
          </a:prstGeom>
          <a:noFill/>
          <a:ln w="9525">
            <a:noFill/>
            <a:miter lim="800000"/>
            <a:headEnd/>
            <a:tailEnd/>
          </a:ln>
        </p:spPr>
      </p:pic>
      <p:sp>
        <p:nvSpPr>
          <p:cNvPr id="14" name="矩形 13"/>
          <p:cNvSpPr/>
          <p:nvPr/>
        </p:nvSpPr>
        <p:spPr>
          <a:xfrm>
            <a:off x="179512" y="1844824"/>
            <a:ext cx="8856984" cy="216024"/>
          </a:xfrm>
          <a:prstGeom prst="rect">
            <a:avLst/>
          </a:prstGeom>
          <a:noFill/>
          <a:ln>
            <a:solidFill>
              <a:srgbClr val="00B050"/>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5317313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1pPr>
            <a:lvl2pPr marL="457200" indent="0" algn="l" rtl="0" eaLnBrk="0" fontAlgn="base" hangingPunct="0">
              <a:spcBef>
                <a:spcPct val="20000"/>
              </a:spcBef>
              <a:spcAft>
                <a:spcPct val="0"/>
              </a:spcAft>
              <a:buFont typeface="Arial" charset="0"/>
              <a:buNone/>
              <a:defRPr sz="1800" kern="1200">
                <a:solidFill>
                  <a:schemeClr val="tx1">
                    <a:tint val="75000"/>
                  </a:schemeClr>
                </a:solidFill>
                <a:latin typeface="+mn-lt"/>
                <a:ea typeface="+mn-ea"/>
                <a:cs typeface="+mn-cs"/>
              </a:defRPr>
            </a:lvl2pPr>
            <a:lvl3pPr marL="914400" indent="0" algn="l" rtl="0" eaLnBrk="0" fontAlgn="base" hangingPunct="0">
              <a:spcBef>
                <a:spcPct val="20000"/>
              </a:spcBef>
              <a:spcAft>
                <a:spcPct val="0"/>
              </a:spcAft>
              <a:buFont typeface="Arial" charset="0"/>
              <a:buNone/>
              <a:defRPr sz="1600" kern="1200">
                <a:solidFill>
                  <a:schemeClr val="tx1">
                    <a:tint val="75000"/>
                  </a:schemeClr>
                </a:solidFill>
                <a:latin typeface="+mn-lt"/>
                <a:ea typeface="+mn-ea"/>
                <a:cs typeface="+mn-cs"/>
              </a:defRPr>
            </a:lvl3pPr>
            <a:lvl4pPr marL="13716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4pPr>
            <a:lvl5pPr marL="18288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zh-CN" altLang="en-US" smtClean="0"/>
          </a:p>
          <a:p>
            <a:pPr lvl="1"/>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grpSp>
        <p:nvGrpSpPr>
          <p:cNvPr id="2" name="Group 16"/>
          <p:cNvGrpSpPr/>
          <p:nvPr/>
        </p:nvGrpSpPr>
        <p:grpSpPr>
          <a:xfrm>
            <a:off x="0" y="0"/>
            <a:ext cx="9144000" cy="6858000"/>
            <a:chOff x="0" y="0"/>
            <a:chExt cx="9144000" cy="6858000"/>
          </a:xfrm>
        </p:grpSpPr>
        <p:sp>
          <p:nvSpPr>
            <p:cNvPr id="18" name="Rectangle 17"/>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ight Triangle 18"/>
            <p:cNvSpPr/>
            <p:nvPr/>
          </p:nvSpPr>
          <p:spPr>
            <a:xfrm>
              <a:off x="4800600" y="304800"/>
              <a:ext cx="990600" cy="609600"/>
            </a:xfrm>
            <a:prstGeom prst="rtTriangle">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4" descr="http://4.bp.blogspot.com/-KaYdW5WKUPE/TbAPObqottI/AAAAAAAAK2A/rt1sBKag_-E/s1600/Transocean.jpg"/>
            <p:cNvPicPr>
              <a:picLocks noChangeAspect="1" noChangeArrowheads="1"/>
            </p:cNvPicPr>
            <p:nvPr/>
          </p:nvPicPr>
          <p:blipFill>
            <a:blip r:embed="rId2" cstate="print"/>
            <a:srcRect/>
            <a:stretch>
              <a:fillRect/>
            </a:stretch>
          </p:blipFill>
          <p:spPr bwMode="auto">
            <a:xfrm>
              <a:off x="5791200" y="152400"/>
              <a:ext cx="3200400" cy="762000"/>
            </a:xfrm>
            <a:prstGeom prst="rect">
              <a:avLst/>
            </a:prstGeom>
            <a:noFill/>
          </p:spPr>
        </p:pic>
        <p:sp>
          <p:nvSpPr>
            <p:cNvPr id="21" name="Rectangle 20"/>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991600" y="1066800"/>
              <a:ext cx="152400" cy="5791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304800"/>
              <a:ext cx="4800600" cy="6096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0" y="0"/>
              <a:ext cx="9144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991600" y="990600"/>
              <a:ext cx="152400" cy="5867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flipH="1">
              <a:off x="0" y="6705600"/>
              <a:ext cx="9144000" cy="1524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0" y="914400"/>
              <a:ext cx="9144000" cy="762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2"/>
          <p:cNvSpPr>
            <a:spLocks noGrp="1"/>
          </p:cNvSpPr>
          <p:nvPr>
            <p:ph type="title"/>
          </p:nvPr>
        </p:nvSpPr>
        <p:spPr>
          <a:xfrm>
            <a:off x="457200" y="685800"/>
            <a:ext cx="8229600" cy="1143000"/>
          </a:xfrm>
        </p:spPr>
        <p:txBody>
          <a:bodyPr/>
          <a:lstStyle/>
          <a:p>
            <a:pPr algn="ctr"/>
            <a:r>
              <a:rPr lang="en-US" dirty="0" smtClean="0"/>
              <a:t>Recommendation</a:t>
            </a:r>
            <a:endParaRPr lang="en-US" dirty="0"/>
          </a:p>
        </p:txBody>
      </p:sp>
      <p:sp>
        <p:nvSpPr>
          <p:cNvPr id="16" name="內容版面配置區 15"/>
          <p:cNvSpPr>
            <a:spLocks noGrp="1"/>
          </p:cNvSpPr>
          <p:nvPr>
            <p:ph idx="1"/>
          </p:nvPr>
        </p:nvSpPr>
        <p:spPr/>
        <p:txBody>
          <a:bodyPr/>
          <a:lstStyle/>
          <a:p>
            <a:pPr algn="ctr">
              <a:buNone/>
            </a:pPr>
            <a:endParaRPr lang="en-US" dirty="0" smtClean="0"/>
          </a:p>
          <a:p>
            <a:pPr algn="ctr">
              <a:buNone/>
            </a:pPr>
            <a:endParaRPr lang="en-US" dirty="0" smtClean="0"/>
          </a:p>
          <a:p>
            <a:pPr algn="ctr">
              <a:buNone/>
            </a:pPr>
            <a:endParaRPr lang="en-US" dirty="0" smtClean="0"/>
          </a:p>
          <a:p>
            <a:pPr algn="ctr">
              <a:buNone/>
            </a:pPr>
            <a:r>
              <a:rPr lang="en-US" sz="4000" dirty="0" smtClean="0"/>
              <a:t>HOLD!</a:t>
            </a:r>
          </a:p>
        </p:txBody>
      </p:sp>
    </p:spTree>
    <p:extLst>
      <p:ext uri="{BB962C8B-B14F-4D97-AF65-F5344CB8AC3E}">
        <p14:creationId xmlns:p14="http://schemas.microsoft.com/office/powerpoint/2010/main" val="278437393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 name="TextBox 7"/>
          <p:cNvSpPr txBox="1"/>
          <p:nvPr/>
        </p:nvSpPr>
        <p:spPr>
          <a:xfrm>
            <a:off x="6493396" y="5796583"/>
            <a:ext cx="2847373" cy="646331"/>
          </a:xfrm>
          <a:prstGeom prst="rect">
            <a:avLst/>
          </a:prstGeom>
          <a:noFill/>
        </p:spPr>
        <p:txBody>
          <a:bodyPr wrap="square" rtlCol="0">
            <a:spAutoFit/>
          </a:bodyPr>
          <a:lstStyle/>
          <a:p>
            <a:r>
              <a:rPr lang="en-CA" i="1" dirty="0" smtClean="0">
                <a:solidFill>
                  <a:schemeClr val="bg1"/>
                </a:solidFill>
              </a:rPr>
              <a:t>“High Performance,</a:t>
            </a:r>
            <a:br>
              <a:rPr lang="en-CA" i="1" dirty="0" smtClean="0">
                <a:solidFill>
                  <a:schemeClr val="bg1"/>
                </a:solidFill>
              </a:rPr>
            </a:br>
            <a:r>
              <a:rPr lang="en-CA" i="1" dirty="0" smtClean="0">
                <a:solidFill>
                  <a:schemeClr val="bg1"/>
                </a:solidFill>
              </a:rPr>
              <a:t>  High Value”</a:t>
            </a:r>
            <a:endParaRPr lang="en-CA" i="1" dirty="0">
              <a:solidFill>
                <a:schemeClr val="bg1"/>
              </a:solidFill>
            </a:endParaRPr>
          </a:p>
        </p:txBody>
      </p:sp>
    </p:spTree>
    <p:extLst>
      <p:ext uri="{BB962C8B-B14F-4D97-AF65-F5344CB8AC3E}">
        <p14:creationId xmlns:p14="http://schemas.microsoft.com/office/powerpoint/2010/main" val="232736544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p:nvPr/>
        </p:nvGrpSpPr>
        <p:grpSpPr>
          <a:xfrm>
            <a:off x="0" y="0"/>
            <a:ext cx="9144000" cy="6858000"/>
            <a:chOff x="0" y="0"/>
            <a:chExt cx="9144000" cy="6858000"/>
          </a:xfrm>
        </p:grpSpPr>
        <p:sp>
          <p:nvSpPr>
            <p:cNvPr id="27" name="Round Single Corner Rectangle 26"/>
            <p:cNvSpPr/>
            <p:nvPr/>
          </p:nvSpPr>
          <p:spPr>
            <a:xfrm>
              <a:off x="0" y="1219200"/>
              <a:ext cx="9144000" cy="56388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0"/>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 descr="http://rigs.precisiondrilling.com/images/logo.jpg"/>
            <p:cNvPicPr>
              <a:picLocks noChangeAspect="1" noChangeArrowheads="1"/>
            </p:cNvPicPr>
            <p:nvPr/>
          </p:nvPicPr>
          <p:blipFill>
            <a:blip r:embed="rId2" cstate="print"/>
            <a:srcRect/>
            <a:stretch>
              <a:fillRect/>
            </a:stretch>
          </p:blipFill>
          <p:spPr bwMode="auto">
            <a:xfrm>
              <a:off x="228600" y="304800"/>
              <a:ext cx="3490169" cy="914400"/>
            </a:xfrm>
            <a:prstGeom prst="rect">
              <a:avLst/>
            </a:prstGeom>
            <a:noFill/>
          </p:spPr>
        </p:pic>
        <p:sp>
          <p:nvSpPr>
            <p:cNvPr id="30" name="Rectangle 29"/>
            <p:cNvSpPr/>
            <p:nvPr/>
          </p:nvSpPr>
          <p:spPr>
            <a:xfrm>
              <a:off x="0" y="1173481"/>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 Single Corner Rectangle 30"/>
            <p:cNvSpPr/>
            <p:nvPr/>
          </p:nvSpPr>
          <p:spPr>
            <a:xfrm>
              <a:off x="5029200" y="0"/>
              <a:ext cx="4114800" cy="12192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Data 31"/>
            <p:cNvSpPr/>
            <p:nvPr/>
          </p:nvSpPr>
          <p:spPr>
            <a:xfrm>
              <a:off x="3810000" y="0"/>
              <a:ext cx="5334000" cy="1219200"/>
            </a:xfrm>
            <a:prstGeom prst="flowChartInputOutp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28600" y="1295400"/>
              <a:ext cx="86106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323528" y="877647"/>
            <a:ext cx="8229600" cy="1399032"/>
          </a:xfrm>
        </p:spPr>
        <p:txBody>
          <a:bodyPr>
            <a:normAutofit/>
          </a:bodyPr>
          <a:lstStyle/>
          <a:p>
            <a:pPr lvl="0" defTabSz="457200">
              <a:defRPr/>
            </a:pPr>
            <a:r>
              <a:rPr lang="en-US" sz="4800" dirty="0" smtClean="0"/>
              <a:t>Stock Performance</a:t>
            </a:r>
            <a:endParaRPr lang="en-US" sz="4800" dirty="0"/>
          </a:p>
        </p:txBody>
      </p:sp>
      <p:pic>
        <p:nvPicPr>
          <p:cNvPr id="1026" name="Picture 2"/>
          <p:cNvPicPr>
            <a:picLocks noChangeAspect="1" noChangeArrowheads="1"/>
          </p:cNvPicPr>
          <p:nvPr/>
        </p:nvPicPr>
        <p:blipFill>
          <a:blip r:embed="rId3" cstate="print"/>
          <a:srcRect/>
          <a:stretch>
            <a:fillRect/>
          </a:stretch>
        </p:blipFill>
        <p:spPr bwMode="auto">
          <a:xfrm>
            <a:off x="609600" y="1828800"/>
            <a:ext cx="6153150" cy="4600575"/>
          </a:xfrm>
          <a:prstGeom prst="rect">
            <a:avLst/>
          </a:prstGeom>
          <a:noFill/>
          <a:ln w="9525">
            <a:noFill/>
            <a:miter lim="800000"/>
            <a:headEnd/>
            <a:tailEnd/>
          </a:ln>
        </p:spPr>
      </p:pic>
      <p:sp>
        <p:nvSpPr>
          <p:cNvPr id="18" name="TextBox 17"/>
          <p:cNvSpPr txBox="1"/>
          <p:nvPr/>
        </p:nvSpPr>
        <p:spPr>
          <a:xfrm>
            <a:off x="6705600" y="5029200"/>
            <a:ext cx="1676400" cy="923330"/>
          </a:xfrm>
          <a:prstGeom prst="rect">
            <a:avLst/>
          </a:prstGeom>
          <a:noFill/>
        </p:spPr>
        <p:txBody>
          <a:bodyPr wrap="square" rtlCol="0">
            <a:spAutoFit/>
          </a:bodyPr>
          <a:lstStyle/>
          <a:p>
            <a:r>
              <a:rPr lang="en-CA" dirty="0" smtClean="0"/>
              <a:t>Outstanding # of Shares: 76,007,667</a:t>
            </a:r>
            <a:endParaRPr lang="en-CA" dirty="0"/>
          </a:p>
        </p:txBody>
      </p:sp>
    </p:spTree>
    <p:extLst>
      <p:ext uri="{BB962C8B-B14F-4D97-AF65-F5344CB8AC3E}">
        <p14:creationId xmlns:p14="http://schemas.microsoft.com/office/powerpoint/2010/main" val="176809025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0" y="0"/>
            <a:ext cx="9144000" cy="6858000"/>
            <a:chOff x="0" y="0"/>
            <a:chExt cx="9144000" cy="6858000"/>
          </a:xfrm>
        </p:grpSpPr>
        <p:sp>
          <p:nvSpPr>
            <p:cNvPr id="19" name="Round Single Corner Rectangle 18"/>
            <p:cNvSpPr/>
            <p:nvPr/>
          </p:nvSpPr>
          <p:spPr>
            <a:xfrm>
              <a:off x="0" y="1219200"/>
              <a:ext cx="9144000" cy="56388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0"/>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http://rigs.precisiondrilling.com/images/logo.jpg"/>
            <p:cNvPicPr>
              <a:picLocks noChangeAspect="1" noChangeArrowheads="1"/>
            </p:cNvPicPr>
            <p:nvPr/>
          </p:nvPicPr>
          <p:blipFill>
            <a:blip r:embed="rId2" cstate="print"/>
            <a:srcRect/>
            <a:stretch>
              <a:fillRect/>
            </a:stretch>
          </p:blipFill>
          <p:spPr bwMode="auto">
            <a:xfrm>
              <a:off x="228600" y="304800"/>
              <a:ext cx="3490169" cy="914400"/>
            </a:xfrm>
            <a:prstGeom prst="rect">
              <a:avLst/>
            </a:prstGeom>
            <a:noFill/>
          </p:spPr>
        </p:pic>
        <p:sp>
          <p:nvSpPr>
            <p:cNvPr id="23" name="Rectangle 22"/>
            <p:cNvSpPr/>
            <p:nvPr/>
          </p:nvSpPr>
          <p:spPr>
            <a:xfrm>
              <a:off x="0" y="1173481"/>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 Single Corner Rectangle 23"/>
            <p:cNvSpPr/>
            <p:nvPr/>
          </p:nvSpPr>
          <p:spPr>
            <a:xfrm>
              <a:off x="5029200" y="0"/>
              <a:ext cx="4114800" cy="12192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Data 24"/>
            <p:cNvSpPr/>
            <p:nvPr/>
          </p:nvSpPr>
          <p:spPr>
            <a:xfrm>
              <a:off x="3810000" y="0"/>
              <a:ext cx="5334000" cy="1219200"/>
            </a:xfrm>
            <a:prstGeom prst="flowChartInputOutp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28600" y="1295400"/>
              <a:ext cx="86106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323528" y="877647"/>
            <a:ext cx="8229600" cy="1399032"/>
          </a:xfrm>
        </p:spPr>
        <p:txBody>
          <a:bodyPr>
            <a:normAutofit/>
          </a:bodyPr>
          <a:lstStyle/>
          <a:p>
            <a:pPr>
              <a:defRPr/>
            </a:pPr>
            <a:r>
              <a:rPr lang="en-US" sz="4800" dirty="0" smtClean="0"/>
              <a:t>1yr Historical Price</a:t>
            </a:r>
            <a:endParaRPr lang="en-US" sz="4800" dirty="0"/>
          </a:p>
        </p:txBody>
      </p:sp>
      <p:pic>
        <p:nvPicPr>
          <p:cNvPr id="1026" name="Picture 2"/>
          <p:cNvPicPr>
            <a:picLocks noChangeAspect="1" noChangeArrowheads="1"/>
          </p:cNvPicPr>
          <p:nvPr/>
        </p:nvPicPr>
        <p:blipFill>
          <a:blip r:embed="rId3" cstate="print"/>
          <a:srcRect/>
          <a:stretch>
            <a:fillRect/>
          </a:stretch>
        </p:blipFill>
        <p:spPr bwMode="auto">
          <a:xfrm>
            <a:off x="304800" y="1981200"/>
            <a:ext cx="8383897" cy="4267200"/>
          </a:xfrm>
          <a:prstGeom prst="rect">
            <a:avLst/>
          </a:prstGeom>
          <a:noFill/>
          <a:ln w="9525">
            <a:noFill/>
            <a:miter lim="800000"/>
            <a:headEnd/>
            <a:tailEnd/>
          </a:ln>
        </p:spPr>
      </p:pic>
    </p:spTree>
    <p:extLst>
      <p:ext uri="{BB962C8B-B14F-4D97-AF65-F5344CB8AC3E}">
        <p14:creationId xmlns:p14="http://schemas.microsoft.com/office/powerpoint/2010/main" val="232357342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0" y="0"/>
            <a:ext cx="9144000" cy="6858000"/>
            <a:chOff x="0" y="0"/>
            <a:chExt cx="9144000" cy="6858000"/>
          </a:xfrm>
        </p:grpSpPr>
        <p:sp>
          <p:nvSpPr>
            <p:cNvPr id="19" name="Round Single Corner Rectangle 18"/>
            <p:cNvSpPr/>
            <p:nvPr/>
          </p:nvSpPr>
          <p:spPr>
            <a:xfrm>
              <a:off x="0" y="1219200"/>
              <a:ext cx="9144000" cy="56388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0"/>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http://rigs.precisiondrilling.com/images/logo.jpg"/>
            <p:cNvPicPr>
              <a:picLocks noChangeAspect="1" noChangeArrowheads="1"/>
            </p:cNvPicPr>
            <p:nvPr/>
          </p:nvPicPr>
          <p:blipFill>
            <a:blip r:embed="rId2" cstate="print"/>
            <a:srcRect/>
            <a:stretch>
              <a:fillRect/>
            </a:stretch>
          </p:blipFill>
          <p:spPr bwMode="auto">
            <a:xfrm>
              <a:off x="228600" y="304800"/>
              <a:ext cx="3490169" cy="914400"/>
            </a:xfrm>
            <a:prstGeom prst="rect">
              <a:avLst/>
            </a:prstGeom>
            <a:noFill/>
          </p:spPr>
        </p:pic>
        <p:sp>
          <p:nvSpPr>
            <p:cNvPr id="23" name="Rectangle 22"/>
            <p:cNvSpPr/>
            <p:nvPr/>
          </p:nvSpPr>
          <p:spPr>
            <a:xfrm>
              <a:off x="0" y="1173481"/>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 Single Corner Rectangle 23"/>
            <p:cNvSpPr/>
            <p:nvPr/>
          </p:nvSpPr>
          <p:spPr>
            <a:xfrm>
              <a:off x="5029200" y="0"/>
              <a:ext cx="4114800" cy="12192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Data 24"/>
            <p:cNvSpPr/>
            <p:nvPr/>
          </p:nvSpPr>
          <p:spPr>
            <a:xfrm>
              <a:off x="3810000" y="0"/>
              <a:ext cx="5334000" cy="1219200"/>
            </a:xfrm>
            <a:prstGeom prst="flowChartInputOutp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28600" y="1295400"/>
              <a:ext cx="86106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323528" y="877647"/>
            <a:ext cx="8229600" cy="1399032"/>
          </a:xfrm>
        </p:spPr>
        <p:txBody>
          <a:bodyPr>
            <a:normAutofit/>
          </a:bodyPr>
          <a:lstStyle/>
          <a:p>
            <a:pPr>
              <a:defRPr/>
            </a:pPr>
            <a:r>
              <a:rPr lang="en-US" sz="4800" dirty="0" smtClean="0"/>
              <a:t>5yr Historical Price</a:t>
            </a:r>
            <a:endParaRPr lang="en-US" sz="4800" dirty="0"/>
          </a:p>
        </p:txBody>
      </p:sp>
      <p:pic>
        <p:nvPicPr>
          <p:cNvPr id="20" name="Picture 2"/>
          <p:cNvPicPr>
            <a:picLocks noChangeAspect="1" noChangeArrowheads="1"/>
          </p:cNvPicPr>
          <p:nvPr/>
        </p:nvPicPr>
        <p:blipFill>
          <a:blip r:embed="rId3" cstate="print"/>
          <a:srcRect/>
          <a:stretch>
            <a:fillRect/>
          </a:stretch>
        </p:blipFill>
        <p:spPr bwMode="auto">
          <a:xfrm>
            <a:off x="457200" y="1905000"/>
            <a:ext cx="8312296" cy="4191000"/>
          </a:xfrm>
          <a:prstGeom prst="rect">
            <a:avLst/>
          </a:prstGeom>
          <a:noFill/>
          <a:ln w="9525">
            <a:noFill/>
            <a:miter lim="800000"/>
            <a:headEnd/>
            <a:tailEnd/>
          </a:ln>
        </p:spPr>
      </p:pic>
    </p:spTree>
    <p:extLst>
      <p:ext uri="{BB962C8B-B14F-4D97-AF65-F5344CB8AC3E}">
        <p14:creationId xmlns:p14="http://schemas.microsoft.com/office/powerpoint/2010/main" val="232357342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0" y="0"/>
            <a:ext cx="9144000" cy="6858000"/>
            <a:chOff x="0" y="0"/>
            <a:chExt cx="9144000" cy="6858000"/>
          </a:xfrm>
        </p:grpSpPr>
        <p:sp>
          <p:nvSpPr>
            <p:cNvPr id="18" name="Round Single Corner Rectangle 17"/>
            <p:cNvSpPr/>
            <p:nvPr/>
          </p:nvSpPr>
          <p:spPr>
            <a:xfrm>
              <a:off x="0" y="1219200"/>
              <a:ext cx="9144000" cy="56388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0"/>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http://rigs.precisiondrilling.com/images/logo.jpg"/>
            <p:cNvPicPr>
              <a:picLocks noChangeAspect="1" noChangeArrowheads="1"/>
            </p:cNvPicPr>
            <p:nvPr/>
          </p:nvPicPr>
          <p:blipFill>
            <a:blip r:embed="rId2" cstate="print"/>
            <a:srcRect/>
            <a:stretch>
              <a:fillRect/>
            </a:stretch>
          </p:blipFill>
          <p:spPr bwMode="auto">
            <a:xfrm>
              <a:off x="228600" y="304800"/>
              <a:ext cx="3490169" cy="914400"/>
            </a:xfrm>
            <a:prstGeom prst="rect">
              <a:avLst/>
            </a:prstGeom>
            <a:noFill/>
          </p:spPr>
        </p:pic>
        <p:sp>
          <p:nvSpPr>
            <p:cNvPr id="22" name="Rectangle 21"/>
            <p:cNvSpPr/>
            <p:nvPr/>
          </p:nvSpPr>
          <p:spPr>
            <a:xfrm>
              <a:off x="0" y="1173481"/>
              <a:ext cx="9144000" cy="457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 Single Corner Rectangle 22"/>
            <p:cNvSpPr/>
            <p:nvPr/>
          </p:nvSpPr>
          <p:spPr>
            <a:xfrm>
              <a:off x="5029200" y="0"/>
              <a:ext cx="4114800" cy="1219200"/>
            </a:xfrm>
            <a:prstGeom prst="round1Rect">
              <a:avLst>
                <a:gd name="adj" fmla="val 0"/>
              </a:avLst>
            </a:prstGeom>
            <a:solidFill>
              <a:srgbClr val="009A46"/>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ata 23"/>
            <p:cNvSpPr/>
            <p:nvPr/>
          </p:nvSpPr>
          <p:spPr>
            <a:xfrm>
              <a:off x="3810000" y="0"/>
              <a:ext cx="5334000" cy="1219200"/>
            </a:xfrm>
            <a:prstGeom prst="flowChartInputOutp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28600" y="1295400"/>
              <a:ext cx="86106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title"/>
          </p:nvPr>
        </p:nvSpPr>
        <p:spPr>
          <a:xfrm>
            <a:off x="323528" y="877647"/>
            <a:ext cx="8229600" cy="1399032"/>
          </a:xfrm>
        </p:spPr>
        <p:txBody>
          <a:bodyPr>
            <a:normAutofit/>
          </a:bodyPr>
          <a:lstStyle/>
          <a:p>
            <a:pPr lvl="0" defTabSz="457200">
              <a:defRPr/>
            </a:pPr>
            <a:r>
              <a:rPr lang="en-US" sz="4800" dirty="0" smtClean="0"/>
              <a:t>10yr Historical Price</a:t>
            </a:r>
            <a:endParaRPr lang="en-US" sz="4800" dirty="0"/>
          </a:p>
        </p:txBody>
      </p:sp>
      <p:pic>
        <p:nvPicPr>
          <p:cNvPr id="19" name="Picture 2"/>
          <p:cNvPicPr>
            <a:picLocks noChangeAspect="1" noChangeArrowheads="1"/>
          </p:cNvPicPr>
          <p:nvPr/>
        </p:nvPicPr>
        <p:blipFill>
          <a:blip r:embed="rId3" cstate="print"/>
          <a:srcRect/>
          <a:stretch>
            <a:fillRect/>
          </a:stretch>
        </p:blipFill>
        <p:spPr bwMode="auto">
          <a:xfrm>
            <a:off x="457200" y="1905000"/>
            <a:ext cx="8305800" cy="4205358"/>
          </a:xfrm>
          <a:prstGeom prst="rect">
            <a:avLst/>
          </a:prstGeom>
          <a:noFill/>
          <a:ln w="9525">
            <a:noFill/>
            <a:miter lim="800000"/>
            <a:headEnd/>
            <a:tailEnd/>
          </a:ln>
        </p:spPr>
      </p:pic>
    </p:spTree>
    <p:extLst>
      <p:ext uri="{BB962C8B-B14F-4D97-AF65-F5344CB8AC3E}">
        <p14:creationId xmlns:p14="http://schemas.microsoft.com/office/powerpoint/2010/main" val="26508837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375</TotalTime>
  <Words>4711</Words>
  <Application>Microsoft Office PowerPoint</Application>
  <PresentationFormat>On-screen Show (4:3)</PresentationFormat>
  <Paragraphs>1106</Paragraphs>
  <Slides>164</Slides>
  <Notes>34</Notes>
  <HiddenSlides>0</HiddenSlides>
  <MMClips>0</MMClips>
  <ScaleCrop>false</ScaleCrop>
  <HeadingPairs>
    <vt:vector size="4" baseType="variant">
      <vt:variant>
        <vt:lpstr>Theme</vt:lpstr>
      </vt:variant>
      <vt:variant>
        <vt:i4>1</vt:i4>
      </vt:variant>
      <vt:variant>
        <vt:lpstr>Slide Titles</vt:lpstr>
      </vt:variant>
      <vt:variant>
        <vt:i4>164</vt:i4>
      </vt:variant>
    </vt:vector>
  </HeadingPairs>
  <TitlesOfParts>
    <vt:vector size="165" baseType="lpstr">
      <vt:lpstr>Office Theme</vt:lpstr>
      <vt:lpstr>PowerPoint Presentation</vt:lpstr>
      <vt:lpstr>Agenda</vt:lpstr>
      <vt:lpstr>Industry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Technology</vt:lpstr>
      <vt:lpstr>Hydraulic Fracturing</vt:lpstr>
      <vt:lpstr>Steam Assisted Gravity Drainage</vt:lpstr>
      <vt:lpstr>Subsea Drilling System</vt:lpstr>
      <vt:lpstr>Horizontal Drilling</vt:lpstr>
      <vt:lpstr>Extended-Reach Drilling</vt:lpstr>
      <vt:lpstr>PowerPoint Presentation</vt:lpstr>
      <vt:lpstr>Oil &amp; Gas Reserves, Supply &amp; Demand </vt:lpstr>
      <vt:lpstr>PowerPoint Presentation</vt:lpstr>
      <vt:lpstr>PowerPoint Presentation</vt:lpstr>
      <vt:lpstr>PowerPoint Presentation</vt:lpstr>
      <vt:lpstr>Oil &amp; Gas Reserves, Supply &amp; Demand </vt:lpstr>
      <vt:lpstr>Oil &amp; Gas Alternatives</vt:lpstr>
      <vt:lpstr>PowerPoint Presentation</vt:lpstr>
      <vt:lpstr>PowerPoint Presentation</vt:lpstr>
      <vt:lpstr>PowerPoint Presentation</vt:lpstr>
      <vt:lpstr>Oil &amp; Gas Industry Characteristic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Outlook</vt:lpstr>
      <vt:lpstr>PowerPoint Presentation</vt:lpstr>
      <vt:lpstr>Company Snapshot</vt:lpstr>
      <vt:lpstr>RIG 1 Year Chart</vt:lpstr>
      <vt:lpstr>RIG 5 Year Chart</vt:lpstr>
      <vt:lpstr>RIG 5 year</vt:lpstr>
      <vt:lpstr>RIG 5 year vs. Philadelphia Oil Service</vt:lpstr>
      <vt:lpstr>Company Overview</vt:lpstr>
      <vt:lpstr>Drilling Rigs</vt:lpstr>
      <vt:lpstr>Core Value</vt:lpstr>
      <vt:lpstr>Firsts &amp; Records</vt:lpstr>
      <vt:lpstr>Clients</vt:lpstr>
      <vt:lpstr>Two Operating Segments</vt:lpstr>
      <vt:lpstr>fleet</vt:lpstr>
      <vt:lpstr>Fleet Lineup</vt:lpstr>
      <vt:lpstr>Rigs</vt:lpstr>
      <vt:lpstr>Fleet Operations</vt:lpstr>
      <vt:lpstr>Firm history</vt:lpstr>
      <vt:lpstr>Timeline</vt:lpstr>
      <vt:lpstr>History of Mergers &amp; Acquisitions</vt:lpstr>
      <vt:lpstr>Acquisition of Aker Drilling in 2011</vt:lpstr>
      <vt:lpstr>Management Team</vt:lpstr>
      <vt:lpstr>Steven L. Newman      President &amp; CEO</vt:lpstr>
      <vt:lpstr>Gregory L. Cauthen      Executive Vice President &amp; Interim CFO</vt:lpstr>
      <vt:lpstr>Future Outlook</vt:lpstr>
      <vt:lpstr>Revenue Methods</vt:lpstr>
      <vt:lpstr>Fleet Updates (expired in 6 months)</vt:lpstr>
      <vt:lpstr>PowerPoint Presentation</vt:lpstr>
      <vt:lpstr>PowerPoint Presentation</vt:lpstr>
      <vt:lpstr>PowerPoint Presentation</vt:lpstr>
      <vt:lpstr>Fleet Revenue</vt:lpstr>
      <vt:lpstr>Fleet Utilization Outlook</vt:lpstr>
      <vt:lpstr>Statement of Operations</vt:lpstr>
      <vt:lpstr>Operating Revenues</vt:lpstr>
      <vt:lpstr>Revenue Efficiency</vt:lpstr>
      <vt:lpstr>Future Debt</vt:lpstr>
      <vt:lpstr>Shareholder Equity</vt:lpstr>
      <vt:lpstr>Accidents &amp; Incidents</vt:lpstr>
      <vt:lpstr>Financial statements</vt:lpstr>
      <vt:lpstr>Balance Sheet Q2 2012</vt:lpstr>
      <vt:lpstr>PowerPoint Presentation</vt:lpstr>
      <vt:lpstr>Balance Sheet 2011</vt:lpstr>
      <vt:lpstr>PowerPoint Presentation</vt:lpstr>
      <vt:lpstr>Income Statement 2011</vt:lpstr>
      <vt:lpstr>Income Statement Q2 2012</vt:lpstr>
      <vt:lpstr>Cash Flow Statement 2011</vt:lpstr>
      <vt:lpstr>PowerPoint Presentation</vt:lpstr>
      <vt:lpstr>Cash Flow Statement Q2 2012</vt:lpstr>
      <vt:lpstr>PowerPoint Presentation</vt:lpstr>
      <vt:lpstr>Recommendation</vt:lpstr>
      <vt:lpstr>PowerPoint Presentation</vt:lpstr>
      <vt:lpstr>Stock Performance</vt:lpstr>
      <vt:lpstr>1yr Historical Price</vt:lpstr>
      <vt:lpstr>5yr Historical Price</vt:lpstr>
      <vt:lpstr>10yr Historical Price</vt:lpstr>
      <vt:lpstr>History</vt:lpstr>
      <vt:lpstr>2011 Achievements</vt:lpstr>
      <vt:lpstr>2011 Achievements</vt:lpstr>
      <vt:lpstr>Mergers and Acquisitions</vt:lpstr>
      <vt:lpstr>2011 Acquisitions</vt:lpstr>
      <vt:lpstr>Business Segments</vt:lpstr>
      <vt:lpstr>Q3 Revenue Segmentation Completion and Production Services</vt:lpstr>
      <vt:lpstr>Q3 Revenue Segmentation Contract Drilling Services</vt:lpstr>
      <vt:lpstr>Types of Drilling Rig</vt:lpstr>
      <vt:lpstr>Rig Composition and Location</vt:lpstr>
      <vt:lpstr>Horizontal Drilling Growth</vt:lpstr>
      <vt:lpstr>Drilling Activity</vt:lpstr>
      <vt:lpstr>Rig Utilization Days</vt:lpstr>
      <vt:lpstr>Average Rigs in Q3</vt:lpstr>
      <vt:lpstr>Rigs in Play – Canada</vt:lpstr>
      <vt:lpstr>Rigs in Play – USA</vt:lpstr>
      <vt:lpstr>Unconventional Rig Locations</vt:lpstr>
      <vt:lpstr>Service Rig Fleet</vt:lpstr>
      <vt:lpstr>Service Rig Hours</vt:lpstr>
      <vt:lpstr>CAPEX</vt:lpstr>
      <vt:lpstr>Management Team</vt:lpstr>
      <vt:lpstr>Kevin A. Neveu President &amp; Chief Executive Officer</vt:lpstr>
      <vt:lpstr>Rob McNally Executive Vice President and Chief Financial Officer</vt:lpstr>
      <vt:lpstr>Financial Analysis</vt:lpstr>
      <vt:lpstr>2012 Q3 Balance Sheet</vt:lpstr>
      <vt:lpstr>2011 Annual Balance Sheet</vt:lpstr>
      <vt:lpstr>2011 Annual Income Statement</vt:lpstr>
      <vt:lpstr>2012 Q3 Income Statement</vt:lpstr>
      <vt:lpstr>2011 Annual Cash Flow Statement</vt:lpstr>
      <vt:lpstr>2012 Q3 Cash Flow Statement</vt:lpstr>
      <vt:lpstr>Recommendation</vt:lpstr>
      <vt:lpstr>PowerPoint Presentation</vt:lpstr>
      <vt:lpstr>Company Snapshot</vt:lpstr>
      <vt:lpstr>1-Year Chart</vt:lpstr>
      <vt:lpstr>5-Year Chart</vt:lpstr>
      <vt:lpstr>10-Year Chart</vt:lpstr>
      <vt:lpstr>Trinidad Overview</vt:lpstr>
      <vt:lpstr>Company Overview</vt:lpstr>
      <vt:lpstr>Business Segments</vt:lpstr>
      <vt:lpstr>PowerPoint Presentation</vt:lpstr>
      <vt:lpstr>PowerPoint Presentation</vt:lpstr>
      <vt:lpstr>PowerPoint Presentation</vt:lpstr>
      <vt:lpstr>Operations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vt:lpstr>
      <vt:lpstr>Management</vt:lpstr>
      <vt:lpstr>PowerPoint Presentation</vt:lpstr>
      <vt:lpstr>Management</vt:lpstr>
      <vt:lpstr>2011 Q2 Balance Sheet</vt:lpstr>
      <vt:lpstr>2011 Annual Balance Sheet</vt:lpstr>
      <vt:lpstr>2011 Annual Income Statement</vt:lpstr>
      <vt:lpstr>2011 Q2 Income Statement</vt:lpstr>
      <vt:lpstr>2011 Annual Cash Flow</vt:lpstr>
      <vt:lpstr>2011 Q2 Cash Flow</vt:lpstr>
      <vt:lpstr>Recommendation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JehadJamalSholi</dc:creator>
  <cp:lastModifiedBy>gp</cp:lastModifiedBy>
  <cp:revision>78</cp:revision>
  <dcterms:created xsi:type="dcterms:W3CDTF">2012-11-02T05:22:32Z</dcterms:created>
  <dcterms:modified xsi:type="dcterms:W3CDTF">2012-11-06T02:10:11Z</dcterms:modified>
</cp:coreProperties>
</file>