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428"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564" y="7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4000" dirty="0"/>
              <a:t>Sales</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1"/>
          <c:w val="0.58444225721784804"/>
          <c:h val="0.72286089238845297"/>
        </c:manualLayout>
      </c:layout>
      <c:pie3DChart>
        <c:varyColors val="1"/>
        <c:ser>
          <c:idx val="0"/>
          <c:order val="0"/>
          <c:tx>
            <c:strRef>
              <c:f>Sheet1!$B$1</c:f>
              <c:strCache>
                <c:ptCount val="1"/>
                <c:pt idx="0">
                  <c:v>Sales</c:v>
                </c:pt>
              </c:strCache>
            </c:strRef>
          </c:tx>
          <c:explosion val="25"/>
          <c:dPt>
            <c:idx val="0"/>
            <c:bubble3D val="0"/>
            <c:explosion val="4"/>
          </c:dPt>
          <c:dPt>
            <c:idx val="1"/>
            <c:bubble3D val="0"/>
            <c:explosion val="8"/>
          </c:dPt>
          <c:dPt>
            <c:idx val="2"/>
            <c:bubble3D val="0"/>
            <c:explosion val="7"/>
          </c:dPt>
          <c:dLbls>
            <c:dLbl>
              <c:idx val="0"/>
              <c:layout>
                <c:manualLayout>
                  <c:x val="-0.116252388961089"/>
                  <c:y val="4.4370488845144399E-2"/>
                </c:manualLayout>
              </c:layout>
              <c:dLblPos val="bestFit"/>
              <c:showLegendKey val="0"/>
              <c:showVal val="0"/>
              <c:showCatName val="0"/>
              <c:showSerName val="0"/>
              <c:showPercent val="1"/>
              <c:showBubbleSize val="0"/>
            </c:dLbl>
            <c:dLbl>
              <c:idx val="1"/>
              <c:layout>
                <c:manualLayout>
                  <c:x val="7.68049078816605E-2"/>
                  <c:y val="-0.20461081036745399"/>
                </c:manualLayout>
              </c:layout>
              <c:dLblPos val="bestFit"/>
              <c:showLegendKey val="0"/>
              <c:showVal val="0"/>
              <c:showCatName val="0"/>
              <c:showSerName val="0"/>
              <c:showPercent val="1"/>
              <c:showBubbleSize val="0"/>
            </c:dLbl>
            <c:dLblPos val="bestFit"/>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Manufacturing</c:v>
                </c:pt>
              </c:strCache>
            </c:strRef>
          </c:cat>
          <c:val>
            <c:numRef>
              <c:f>Sheet1!$B$2:$B$4</c:f>
              <c:numCache>
                <c:formatCode>0%</c:formatCode>
                <c:ptCount val="3"/>
                <c:pt idx="0">
                  <c:v>0.35</c:v>
                </c:pt>
                <c:pt idx="1">
                  <c:v>0.45</c:v>
                </c:pt>
                <c:pt idx="2">
                  <c:v>0.2</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5894337843691897"/>
          <c:y val="0.16940022145669301"/>
          <c:w val="0.31640929592538802"/>
          <c:h val="0.50003198818897598"/>
        </c:manualLayout>
      </c:layout>
      <c:overlay val="0"/>
      <c:txPr>
        <a:bodyPr/>
        <a:lstStyle/>
        <a:p>
          <a:pPr>
            <a:defRPr sz="2400"/>
          </a:pPr>
          <a:endParaRPr lang="en-US"/>
        </a:p>
      </c:txPr>
    </c:legend>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1"/>
          <c:w val="0.58444225721784804"/>
          <c:h val="0.72286089238845297"/>
        </c:manualLayout>
      </c:layout>
      <c:pie3DChart>
        <c:varyColors val="1"/>
        <c:dLbls>
          <c:showLegendKey val="0"/>
          <c:showVal val="0"/>
          <c:showCatName val="0"/>
          <c:showSerName val="0"/>
          <c:showPercent val="1"/>
          <c:showBubbleSize val="0"/>
          <c:showLeaderLines val="1"/>
        </c:dLbls>
      </c:pie3DChart>
    </c:plotArea>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Rig</a:t>
            </a:r>
            <a:r>
              <a:rPr lang="en-US" baseline="0" dirty="0" smtClean="0"/>
              <a:t> Type</a:t>
            </a:r>
            <a:endParaRPr lang="en-US" dirty="0"/>
          </a:p>
        </c:rich>
      </c:tx>
      <c:layout>
        <c:manualLayout>
          <c:xMode val="edge"/>
          <c:yMode val="edge"/>
          <c:x val="0.44624113475177307"/>
          <c:y val="6.2500000000000003E-3"/>
        </c:manualLayout>
      </c:layout>
      <c:overlay val="0"/>
    </c:title>
    <c:autoTitleDeleted val="0"/>
    <c:plotArea>
      <c:layout>
        <c:manualLayout>
          <c:layoutTarget val="inner"/>
          <c:xMode val="edge"/>
          <c:yMode val="edge"/>
          <c:x val="8.7158932261126934E-2"/>
          <c:y val="0.17926574803149606"/>
          <c:w val="0.54715616797900257"/>
          <c:h val="0.82073425196850391"/>
        </c:manualLayout>
      </c:layout>
      <c:doughnutChart>
        <c:varyColors val="1"/>
        <c:ser>
          <c:idx val="0"/>
          <c:order val="0"/>
          <c:tx>
            <c:strRef>
              <c:f>Sheet1!$B$1</c:f>
              <c:strCache>
                <c:ptCount val="1"/>
                <c:pt idx="0">
                  <c:v>Rigs</c:v>
                </c:pt>
              </c:strCache>
            </c:strRef>
          </c:tx>
          <c:cat>
            <c:strRef>
              <c:f>Sheet1!$A$2:$A$5</c:f>
              <c:strCache>
                <c:ptCount val="4"/>
                <c:pt idx="0">
                  <c:v>Service Rigs</c:v>
                </c:pt>
                <c:pt idx="1">
                  <c:v>Drilling rigs</c:v>
                </c:pt>
                <c:pt idx="2">
                  <c:v>Snubbing Units</c:v>
                </c:pt>
                <c:pt idx="3">
                  <c:v>Coil Tubing units</c:v>
                </c:pt>
              </c:strCache>
            </c:strRef>
          </c:cat>
          <c:val>
            <c:numRef>
              <c:f>Sheet1!$B$2:$B$5</c:f>
              <c:numCache>
                <c:formatCode>General</c:formatCode>
                <c:ptCount val="4"/>
                <c:pt idx="0">
                  <c:v>190</c:v>
                </c:pt>
                <c:pt idx="1">
                  <c:v>321</c:v>
                </c:pt>
                <c:pt idx="2">
                  <c:v>19</c:v>
                </c:pt>
                <c:pt idx="3">
                  <c:v>5</c:v>
                </c:pt>
              </c:numCache>
            </c:numRef>
          </c:val>
        </c:ser>
        <c:dLbls>
          <c:showLegendKey val="0"/>
          <c:showVal val="0"/>
          <c:showCatName val="0"/>
          <c:showSerName val="0"/>
          <c:showPercent val="0"/>
          <c:showBubbleSize val="0"/>
          <c:showLeaderLines val="1"/>
        </c:dLbls>
        <c:firstSliceAng val="0"/>
        <c:holeSize val="50"/>
      </c:doughnut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doughnutChart>
        <c:varyColors val="1"/>
        <c:ser>
          <c:idx val="0"/>
          <c:order val="0"/>
          <c:tx>
            <c:strRef>
              <c:f>Sheet1!$B$1</c:f>
              <c:strCache>
                <c:ptCount val="1"/>
                <c:pt idx="0">
                  <c:v>Rig Location</c:v>
                </c:pt>
              </c:strCache>
            </c:strRef>
          </c:tx>
          <c:cat>
            <c:strRef>
              <c:f>Sheet1!$A$2:$A$4</c:f>
              <c:strCache>
                <c:ptCount val="3"/>
                <c:pt idx="0">
                  <c:v>Canada</c:v>
                </c:pt>
                <c:pt idx="1">
                  <c:v>United States</c:v>
                </c:pt>
                <c:pt idx="2">
                  <c:v>International</c:v>
                </c:pt>
              </c:strCache>
            </c:strRef>
          </c:cat>
          <c:val>
            <c:numRef>
              <c:f>Sheet1!$B$2:$B$4</c:f>
              <c:numCache>
                <c:formatCode>General</c:formatCode>
                <c:ptCount val="3"/>
                <c:pt idx="0">
                  <c:v>390</c:v>
                </c:pt>
                <c:pt idx="1">
                  <c:v>137</c:v>
                </c:pt>
                <c:pt idx="2">
                  <c:v>8</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9699498089054659"/>
          <c:y val="0.2449809853858104"/>
          <c:w val="0.3854611594603306"/>
          <c:h val="0.7073607820946302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C4ABC-ABB0-4766-8F61-E99D742C0D1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33617F6-F66D-42D7-8DB9-7EE4AE47CA9D}">
      <dgm:prSet phldrT="[Text]"/>
      <dgm:spPr/>
      <dgm:t>
        <a:bodyPr/>
        <a:lstStyle/>
        <a:p>
          <a:r>
            <a:rPr lang="en-CA" dirty="0" smtClean="0"/>
            <a:t>Upstream</a:t>
          </a:r>
          <a:endParaRPr lang="en-US" dirty="0"/>
        </a:p>
      </dgm:t>
    </dgm:pt>
    <dgm:pt modelId="{BD548B94-159E-4868-861E-CC96A252CD68}" type="parTrans" cxnId="{140471DB-B789-41FB-9E3C-BEE6359AB6AB}">
      <dgm:prSet/>
      <dgm:spPr/>
      <dgm:t>
        <a:bodyPr/>
        <a:lstStyle/>
        <a:p>
          <a:endParaRPr lang="en-US"/>
        </a:p>
      </dgm:t>
    </dgm:pt>
    <dgm:pt modelId="{9B9FB80A-360D-475A-898C-96DA95BD0EA0}" type="sibTrans" cxnId="{140471DB-B789-41FB-9E3C-BEE6359AB6AB}">
      <dgm:prSet/>
      <dgm:spPr/>
      <dgm:t>
        <a:bodyPr/>
        <a:lstStyle/>
        <a:p>
          <a:endParaRPr lang="en-US"/>
        </a:p>
      </dgm:t>
    </dgm:pt>
    <dgm:pt modelId="{DDF6C1F0-6748-4399-B1A8-A28AF1F57682}">
      <dgm:prSet phldrT="[Text]"/>
      <dgm:spPr/>
      <dgm:t>
        <a:bodyPr/>
        <a:lstStyle/>
        <a:p>
          <a:r>
            <a:rPr lang="en-CA" dirty="0" smtClean="0"/>
            <a:t>Exploration</a:t>
          </a:r>
        </a:p>
        <a:p>
          <a:r>
            <a:rPr lang="en-CA" dirty="0" smtClean="0"/>
            <a:t>+</a:t>
          </a:r>
        </a:p>
        <a:p>
          <a:r>
            <a:rPr lang="en-CA" dirty="0" smtClean="0"/>
            <a:t>Production</a:t>
          </a:r>
          <a:endParaRPr lang="en-US" dirty="0"/>
        </a:p>
      </dgm:t>
    </dgm:pt>
    <dgm:pt modelId="{1BA34EE7-E20C-4108-86D0-389C8260CB12}" type="parTrans" cxnId="{DA07DEB5-FD2B-4654-A3FF-76C08FFC44C1}">
      <dgm:prSet/>
      <dgm:spPr/>
      <dgm:t>
        <a:bodyPr/>
        <a:lstStyle/>
        <a:p>
          <a:endParaRPr lang="en-US"/>
        </a:p>
      </dgm:t>
    </dgm:pt>
    <dgm:pt modelId="{A2FF72FD-409A-4083-85BC-0155E4A1676C}" type="sibTrans" cxnId="{DA07DEB5-FD2B-4654-A3FF-76C08FFC44C1}">
      <dgm:prSet/>
      <dgm:spPr/>
      <dgm:t>
        <a:bodyPr/>
        <a:lstStyle/>
        <a:p>
          <a:endParaRPr lang="en-US"/>
        </a:p>
      </dgm:t>
    </dgm:pt>
    <dgm:pt modelId="{B77B8181-3A70-44AC-91EB-B482A45406C5}">
      <dgm:prSet phldrT="[Text]"/>
      <dgm:spPr/>
      <dgm:t>
        <a:bodyPr/>
        <a:lstStyle/>
        <a:p>
          <a:r>
            <a:rPr lang="en-CA" dirty="0" smtClean="0"/>
            <a:t>Exploration</a:t>
          </a:r>
        </a:p>
        <a:p>
          <a:r>
            <a:rPr lang="en-CA" dirty="0" smtClean="0"/>
            <a:t>+</a:t>
          </a:r>
        </a:p>
        <a:p>
          <a:r>
            <a:rPr lang="en-CA" dirty="0" smtClean="0"/>
            <a:t>Production</a:t>
          </a:r>
          <a:endParaRPr lang="en-US" dirty="0"/>
        </a:p>
      </dgm:t>
    </dgm:pt>
    <dgm:pt modelId="{AB3438BD-A0C8-47CD-99BF-DCBD2759809E}" type="parTrans" cxnId="{20676172-A999-4FE4-9F62-CAC53A6ED296}">
      <dgm:prSet/>
      <dgm:spPr/>
      <dgm:t>
        <a:bodyPr/>
        <a:lstStyle/>
        <a:p>
          <a:endParaRPr lang="en-US"/>
        </a:p>
      </dgm:t>
    </dgm:pt>
    <dgm:pt modelId="{8107E4D0-53BE-48E8-B676-232143E309F4}" type="sibTrans" cxnId="{20676172-A999-4FE4-9F62-CAC53A6ED296}">
      <dgm:prSet/>
      <dgm:spPr/>
      <dgm:t>
        <a:bodyPr/>
        <a:lstStyle/>
        <a:p>
          <a:endParaRPr lang="en-US"/>
        </a:p>
      </dgm:t>
    </dgm:pt>
    <dgm:pt modelId="{9845BE05-473B-4FD0-A3E3-ACE106931565}">
      <dgm:prSet phldrT="[Text]"/>
      <dgm:spPr/>
      <dgm:t>
        <a:bodyPr/>
        <a:lstStyle/>
        <a:p>
          <a:r>
            <a:rPr lang="en-CA" dirty="0" smtClean="0"/>
            <a:t>Midstream</a:t>
          </a:r>
          <a:endParaRPr lang="en-US" dirty="0"/>
        </a:p>
      </dgm:t>
    </dgm:pt>
    <dgm:pt modelId="{DDAB1CB4-6D4D-4300-8F67-B4E71E27B303}" type="parTrans" cxnId="{8E40D627-81A6-42C6-9E02-AA066D470D55}">
      <dgm:prSet/>
      <dgm:spPr/>
      <dgm:t>
        <a:bodyPr/>
        <a:lstStyle/>
        <a:p>
          <a:endParaRPr lang="en-US"/>
        </a:p>
      </dgm:t>
    </dgm:pt>
    <dgm:pt modelId="{40AEEB73-D78A-4955-B4E7-4E3A9B011925}" type="sibTrans" cxnId="{8E40D627-81A6-42C6-9E02-AA066D470D55}">
      <dgm:prSet/>
      <dgm:spPr/>
      <dgm:t>
        <a:bodyPr/>
        <a:lstStyle/>
        <a:p>
          <a:endParaRPr lang="en-US"/>
        </a:p>
      </dgm:t>
    </dgm:pt>
    <dgm:pt modelId="{04C2FB0C-ECC8-4DFA-8909-7E6A56231751}">
      <dgm:prSet phldrT="[Text]"/>
      <dgm:spPr/>
      <dgm:t>
        <a:bodyPr/>
        <a:lstStyle/>
        <a:p>
          <a:r>
            <a:rPr lang="en-CA" dirty="0" smtClean="0"/>
            <a:t>Transportation</a:t>
          </a:r>
          <a:endParaRPr lang="en-US" dirty="0"/>
        </a:p>
      </dgm:t>
    </dgm:pt>
    <dgm:pt modelId="{A4234118-EA92-412A-B3E2-AA9456D7AA1B}" type="parTrans" cxnId="{5D52EDCA-BF0B-4EF9-8529-255B94BC522F}">
      <dgm:prSet/>
      <dgm:spPr/>
      <dgm:t>
        <a:bodyPr/>
        <a:lstStyle/>
        <a:p>
          <a:endParaRPr lang="en-US"/>
        </a:p>
      </dgm:t>
    </dgm:pt>
    <dgm:pt modelId="{CD93A056-8CCA-47E6-BBFA-8396C87ADDD2}" type="sibTrans" cxnId="{5D52EDCA-BF0B-4EF9-8529-255B94BC522F}">
      <dgm:prSet/>
      <dgm:spPr/>
      <dgm:t>
        <a:bodyPr/>
        <a:lstStyle/>
        <a:p>
          <a:endParaRPr lang="en-US"/>
        </a:p>
      </dgm:t>
    </dgm:pt>
    <dgm:pt modelId="{D672D442-3BFE-4DB8-B519-6927B350A0CC}">
      <dgm:prSet phldrT="[Text]"/>
      <dgm:spPr/>
      <dgm:t>
        <a:bodyPr/>
        <a:lstStyle/>
        <a:p>
          <a:r>
            <a:rPr lang="en-CA" dirty="0" smtClean="0"/>
            <a:t>Processing</a:t>
          </a:r>
        </a:p>
        <a:p>
          <a:r>
            <a:rPr lang="en-CA" dirty="0" smtClean="0"/>
            <a:t>+</a:t>
          </a:r>
        </a:p>
        <a:p>
          <a:r>
            <a:rPr lang="en-CA" dirty="0" smtClean="0"/>
            <a:t>Transportation</a:t>
          </a:r>
          <a:endParaRPr lang="en-US" dirty="0"/>
        </a:p>
      </dgm:t>
    </dgm:pt>
    <dgm:pt modelId="{2DDF853F-3DB2-4E78-8EAD-9C395C96BAEE}" type="parTrans" cxnId="{6103DAD8-B8AF-4FDD-89C6-2396D4592DFA}">
      <dgm:prSet/>
      <dgm:spPr/>
      <dgm:t>
        <a:bodyPr/>
        <a:lstStyle/>
        <a:p>
          <a:endParaRPr lang="en-US"/>
        </a:p>
      </dgm:t>
    </dgm:pt>
    <dgm:pt modelId="{B768FE70-5D30-4D74-ACB5-BFBCB35B0069}" type="sibTrans" cxnId="{6103DAD8-B8AF-4FDD-89C6-2396D4592DFA}">
      <dgm:prSet/>
      <dgm:spPr/>
      <dgm:t>
        <a:bodyPr/>
        <a:lstStyle/>
        <a:p>
          <a:endParaRPr lang="en-US"/>
        </a:p>
      </dgm:t>
    </dgm:pt>
    <dgm:pt modelId="{38751799-6115-4262-828D-B9D8E87ACBDE}">
      <dgm:prSet phldrT="[Text]"/>
      <dgm:spPr/>
      <dgm:t>
        <a:bodyPr/>
        <a:lstStyle/>
        <a:p>
          <a:r>
            <a:rPr lang="en-CA" dirty="0" smtClean="0"/>
            <a:t>Downstream</a:t>
          </a:r>
          <a:endParaRPr lang="en-US" dirty="0"/>
        </a:p>
      </dgm:t>
    </dgm:pt>
    <dgm:pt modelId="{DB2E6417-AC0D-4DFC-9076-DBC0155BB638}" type="parTrans" cxnId="{65D21C30-FF15-46E0-AA6D-080503949C0D}">
      <dgm:prSet/>
      <dgm:spPr/>
      <dgm:t>
        <a:bodyPr/>
        <a:lstStyle/>
        <a:p>
          <a:endParaRPr lang="en-US"/>
        </a:p>
      </dgm:t>
    </dgm:pt>
    <dgm:pt modelId="{01E3D05B-6740-4CB6-BDBB-A6E4B69479FF}" type="sibTrans" cxnId="{65D21C30-FF15-46E0-AA6D-080503949C0D}">
      <dgm:prSet/>
      <dgm:spPr/>
      <dgm:t>
        <a:bodyPr/>
        <a:lstStyle/>
        <a:p>
          <a:endParaRPr lang="en-US"/>
        </a:p>
      </dgm:t>
    </dgm:pt>
    <dgm:pt modelId="{4E127F0A-E769-4546-947F-4ADC1A0371F6}">
      <dgm:prSet phldrT="[Text]"/>
      <dgm:spPr/>
      <dgm:t>
        <a:bodyPr/>
        <a:lstStyle/>
        <a:p>
          <a:r>
            <a:rPr lang="en-CA" dirty="0" smtClean="0"/>
            <a:t>Refining </a:t>
          </a:r>
        </a:p>
        <a:p>
          <a:r>
            <a:rPr lang="en-CA" dirty="0" smtClean="0"/>
            <a:t>+</a:t>
          </a:r>
        </a:p>
        <a:p>
          <a:r>
            <a:rPr lang="en-CA" dirty="0" smtClean="0"/>
            <a:t>Marketing</a:t>
          </a:r>
          <a:endParaRPr lang="en-US" dirty="0"/>
        </a:p>
      </dgm:t>
    </dgm:pt>
    <dgm:pt modelId="{874B3D6F-C1B8-4DFB-B022-658F98F5AA8F}" type="parTrans" cxnId="{CD514217-4DB2-4416-9A52-198A45FEE10E}">
      <dgm:prSet/>
      <dgm:spPr/>
      <dgm:t>
        <a:bodyPr/>
        <a:lstStyle/>
        <a:p>
          <a:endParaRPr lang="en-US"/>
        </a:p>
      </dgm:t>
    </dgm:pt>
    <dgm:pt modelId="{77093790-15C6-4635-BA8B-D8A419668A0B}" type="sibTrans" cxnId="{CD514217-4DB2-4416-9A52-198A45FEE10E}">
      <dgm:prSet/>
      <dgm:spPr/>
      <dgm:t>
        <a:bodyPr/>
        <a:lstStyle/>
        <a:p>
          <a:endParaRPr lang="en-US"/>
        </a:p>
      </dgm:t>
    </dgm:pt>
    <dgm:pt modelId="{3937C039-5F1A-41E1-A000-BDE7E33DE126}">
      <dgm:prSet phldrT="[Text]"/>
      <dgm:spPr/>
      <dgm:t>
        <a:bodyPr/>
        <a:lstStyle/>
        <a:p>
          <a:r>
            <a:rPr lang="en-CA" dirty="0" smtClean="0"/>
            <a:t>Marketing</a:t>
          </a:r>
          <a:endParaRPr lang="en-US" dirty="0"/>
        </a:p>
      </dgm:t>
    </dgm:pt>
    <dgm:pt modelId="{B06A3935-B1A0-40C9-952A-B877184D19D7}" type="parTrans" cxnId="{4504A256-850C-4607-98E1-2C9074327C40}">
      <dgm:prSet/>
      <dgm:spPr/>
      <dgm:t>
        <a:bodyPr/>
        <a:lstStyle/>
        <a:p>
          <a:endParaRPr lang="en-US"/>
        </a:p>
      </dgm:t>
    </dgm:pt>
    <dgm:pt modelId="{87B91B8E-4D05-4E10-8FD3-DFD81916344C}" type="sibTrans" cxnId="{4504A256-850C-4607-98E1-2C9074327C40}">
      <dgm:prSet/>
      <dgm:spPr/>
      <dgm:t>
        <a:bodyPr/>
        <a:lstStyle/>
        <a:p>
          <a:endParaRPr lang="en-US"/>
        </a:p>
      </dgm:t>
    </dgm:pt>
    <dgm:pt modelId="{7F3CF7B1-BBB2-4FC5-88B8-49ADF5EEAFF2}" type="pres">
      <dgm:prSet presAssocID="{432C4ABC-ABB0-4766-8F61-E99D742C0D19}" presName="theList" presStyleCnt="0">
        <dgm:presLayoutVars>
          <dgm:dir/>
          <dgm:animLvl val="lvl"/>
          <dgm:resizeHandles val="exact"/>
        </dgm:presLayoutVars>
      </dgm:prSet>
      <dgm:spPr/>
      <dgm:t>
        <a:bodyPr/>
        <a:lstStyle/>
        <a:p>
          <a:endParaRPr lang="en-US"/>
        </a:p>
      </dgm:t>
    </dgm:pt>
    <dgm:pt modelId="{7CB30248-2B8B-44F3-A2F8-366C438E914F}" type="pres">
      <dgm:prSet presAssocID="{933617F6-F66D-42D7-8DB9-7EE4AE47CA9D}" presName="compNode" presStyleCnt="0"/>
      <dgm:spPr/>
    </dgm:pt>
    <dgm:pt modelId="{25BF4AA5-E957-4F37-A5B8-BA127D802A86}" type="pres">
      <dgm:prSet presAssocID="{933617F6-F66D-42D7-8DB9-7EE4AE47CA9D}" presName="aNode" presStyleLbl="bgShp" presStyleIdx="0" presStyleCnt="3"/>
      <dgm:spPr/>
      <dgm:t>
        <a:bodyPr/>
        <a:lstStyle/>
        <a:p>
          <a:endParaRPr lang="en-US"/>
        </a:p>
      </dgm:t>
    </dgm:pt>
    <dgm:pt modelId="{7C49D01E-64CA-4C6E-B1FA-087E043490F4}" type="pres">
      <dgm:prSet presAssocID="{933617F6-F66D-42D7-8DB9-7EE4AE47CA9D}" presName="textNode" presStyleLbl="bgShp" presStyleIdx="0" presStyleCnt="3"/>
      <dgm:spPr/>
      <dgm:t>
        <a:bodyPr/>
        <a:lstStyle/>
        <a:p>
          <a:endParaRPr lang="en-US"/>
        </a:p>
      </dgm:t>
    </dgm:pt>
    <dgm:pt modelId="{FFFC3183-07B7-4356-8F01-B6989689D61D}" type="pres">
      <dgm:prSet presAssocID="{933617F6-F66D-42D7-8DB9-7EE4AE47CA9D}" presName="compChildNode" presStyleCnt="0"/>
      <dgm:spPr/>
    </dgm:pt>
    <dgm:pt modelId="{FE68DF11-B35D-4C92-91DB-46BB2F559B5F}" type="pres">
      <dgm:prSet presAssocID="{933617F6-F66D-42D7-8DB9-7EE4AE47CA9D}" presName="theInnerList" presStyleCnt="0"/>
      <dgm:spPr/>
    </dgm:pt>
    <dgm:pt modelId="{6E1A39CE-8E44-43AB-ABC2-1438998C8667}" type="pres">
      <dgm:prSet presAssocID="{DDF6C1F0-6748-4399-B1A8-A28AF1F57682}" presName="childNode" presStyleLbl="node1" presStyleIdx="0" presStyleCnt="6">
        <dgm:presLayoutVars>
          <dgm:bulletEnabled val="1"/>
        </dgm:presLayoutVars>
      </dgm:prSet>
      <dgm:spPr/>
      <dgm:t>
        <a:bodyPr/>
        <a:lstStyle/>
        <a:p>
          <a:endParaRPr lang="en-US"/>
        </a:p>
      </dgm:t>
    </dgm:pt>
    <dgm:pt modelId="{4F91E514-1084-4A90-BCFB-E17143890097}" type="pres">
      <dgm:prSet presAssocID="{DDF6C1F0-6748-4399-B1A8-A28AF1F57682}" presName="aSpace2" presStyleCnt="0"/>
      <dgm:spPr/>
    </dgm:pt>
    <dgm:pt modelId="{6EE34F09-1E02-4079-BA05-C34D83B73B65}" type="pres">
      <dgm:prSet presAssocID="{B77B8181-3A70-44AC-91EB-B482A45406C5}" presName="childNode" presStyleLbl="node1" presStyleIdx="1" presStyleCnt="6">
        <dgm:presLayoutVars>
          <dgm:bulletEnabled val="1"/>
        </dgm:presLayoutVars>
      </dgm:prSet>
      <dgm:spPr/>
      <dgm:t>
        <a:bodyPr/>
        <a:lstStyle/>
        <a:p>
          <a:endParaRPr lang="en-US"/>
        </a:p>
      </dgm:t>
    </dgm:pt>
    <dgm:pt modelId="{5F73F81E-2F54-49A6-8F04-E4821147E46C}" type="pres">
      <dgm:prSet presAssocID="{933617F6-F66D-42D7-8DB9-7EE4AE47CA9D}" presName="aSpace" presStyleCnt="0"/>
      <dgm:spPr/>
    </dgm:pt>
    <dgm:pt modelId="{E34F7EBA-032B-465F-8EDA-0435225C2D75}" type="pres">
      <dgm:prSet presAssocID="{9845BE05-473B-4FD0-A3E3-ACE106931565}" presName="compNode" presStyleCnt="0"/>
      <dgm:spPr/>
    </dgm:pt>
    <dgm:pt modelId="{84F339E2-94CD-4514-8099-545321CAB946}" type="pres">
      <dgm:prSet presAssocID="{9845BE05-473B-4FD0-A3E3-ACE106931565}" presName="aNode" presStyleLbl="bgShp" presStyleIdx="1" presStyleCnt="3" custLinFactNeighborX="1371"/>
      <dgm:spPr/>
      <dgm:t>
        <a:bodyPr/>
        <a:lstStyle/>
        <a:p>
          <a:endParaRPr lang="en-US"/>
        </a:p>
      </dgm:t>
    </dgm:pt>
    <dgm:pt modelId="{21B08C44-B737-4924-9DAA-7BE3048C53A9}" type="pres">
      <dgm:prSet presAssocID="{9845BE05-473B-4FD0-A3E3-ACE106931565}" presName="textNode" presStyleLbl="bgShp" presStyleIdx="1" presStyleCnt="3"/>
      <dgm:spPr/>
      <dgm:t>
        <a:bodyPr/>
        <a:lstStyle/>
        <a:p>
          <a:endParaRPr lang="en-US"/>
        </a:p>
      </dgm:t>
    </dgm:pt>
    <dgm:pt modelId="{AE3B2A7D-B6FE-4B1B-8650-EC7A3533D57A}" type="pres">
      <dgm:prSet presAssocID="{9845BE05-473B-4FD0-A3E3-ACE106931565}" presName="compChildNode" presStyleCnt="0"/>
      <dgm:spPr/>
    </dgm:pt>
    <dgm:pt modelId="{C26A16F8-F4B1-4220-A40A-3488C50BD270}" type="pres">
      <dgm:prSet presAssocID="{9845BE05-473B-4FD0-A3E3-ACE106931565}" presName="theInnerList" presStyleCnt="0"/>
      <dgm:spPr/>
    </dgm:pt>
    <dgm:pt modelId="{E8395119-DE50-424E-9FFE-66D2D615EBE3}" type="pres">
      <dgm:prSet presAssocID="{04C2FB0C-ECC8-4DFA-8909-7E6A56231751}" presName="childNode" presStyleLbl="node1" presStyleIdx="2" presStyleCnt="6">
        <dgm:presLayoutVars>
          <dgm:bulletEnabled val="1"/>
        </dgm:presLayoutVars>
      </dgm:prSet>
      <dgm:spPr/>
      <dgm:t>
        <a:bodyPr/>
        <a:lstStyle/>
        <a:p>
          <a:endParaRPr lang="en-US"/>
        </a:p>
      </dgm:t>
    </dgm:pt>
    <dgm:pt modelId="{CA2FAFA6-3F0B-4009-8E35-B949DFE3EE6E}" type="pres">
      <dgm:prSet presAssocID="{04C2FB0C-ECC8-4DFA-8909-7E6A56231751}" presName="aSpace2" presStyleCnt="0"/>
      <dgm:spPr/>
    </dgm:pt>
    <dgm:pt modelId="{3697EAA9-4137-44DE-A4DE-3414290625B8}" type="pres">
      <dgm:prSet presAssocID="{D672D442-3BFE-4DB8-B519-6927B350A0CC}" presName="childNode" presStyleLbl="node1" presStyleIdx="3" presStyleCnt="6">
        <dgm:presLayoutVars>
          <dgm:bulletEnabled val="1"/>
        </dgm:presLayoutVars>
      </dgm:prSet>
      <dgm:spPr/>
      <dgm:t>
        <a:bodyPr/>
        <a:lstStyle/>
        <a:p>
          <a:endParaRPr lang="en-US"/>
        </a:p>
      </dgm:t>
    </dgm:pt>
    <dgm:pt modelId="{5302A4F1-5F22-43A0-BDA2-B26499838725}" type="pres">
      <dgm:prSet presAssocID="{9845BE05-473B-4FD0-A3E3-ACE106931565}" presName="aSpace" presStyleCnt="0"/>
      <dgm:spPr/>
    </dgm:pt>
    <dgm:pt modelId="{8BFC4614-DAD8-4B29-BC66-DC5702CD3D9F}" type="pres">
      <dgm:prSet presAssocID="{38751799-6115-4262-828D-B9D8E87ACBDE}" presName="compNode" presStyleCnt="0"/>
      <dgm:spPr/>
    </dgm:pt>
    <dgm:pt modelId="{B16C43FC-CE00-4ABB-92CC-D346952AD1DA}" type="pres">
      <dgm:prSet presAssocID="{38751799-6115-4262-828D-B9D8E87ACBDE}" presName="aNode" presStyleLbl="bgShp" presStyleIdx="2" presStyleCnt="3"/>
      <dgm:spPr/>
      <dgm:t>
        <a:bodyPr/>
        <a:lstStyle/>
        <a:p>
          <a:endParaRPr lang="en-US"/>
        </a:p>
      </dgm:t>
    </dgm:pt>
    <dgm:pt modelId="{D345488F-E336-4956-A40C-2DA4A8621346}" type="pres">
      <dgm:prSet presAssocID="{38751799-6115-4262-828D-B9D8E87ACBDE}" presName="textNode" presStyleLbl="bgShp" presStyleIdx="2" presStyleCnt="3"/>
      <dgm:spPr/>
      <dgm:t>
        <a:bodyPr/>
        <a:lstStyle/>
        <a:p>
          <a:endParaRPr lang="en-US"/>
        </a:p>
      </dgm:t>
    </dgm:pt>
    <dgm:pt modelId="{C35F28F1-3396-4B78-B0A6-FCA3736FAA0F}" type="pres">
      <dgm:prSet presAssocID="{38751799-6115-4262-828D-B9D8E87ACBDE}" presName="compChildNode" presStyleCnt="0"/>
      <dgm:spPr/>
    </dgm:pt>
    <dgm:pt modelId="{2EDF40C0-C45F-49EE-A7DC-58C41406803F}" type="pres">
      <dgm:prSet presAssocID="{38751799-6115-4262-828D-B9D8E87ACBDE}" presName="theInnerList" presStyleCnt="0"/>
      <dgm:spPr/>
    </dgm:pt>
    <dgm:pt modelId="{2A2F7D5C-F6B5-48E9-BB00-C4B4BDDC575F}" type="pres">
      <dgm:prSet presAssocID="{4E127F0A-E769-4546-947F-4ADC1A0371F6}" presName="childNode" presStyleLbl="node1" presStyleIdx="4" presStyleCnt="6">
        <dgm:presLayoutVars>
          <dgm:bulletEnabled val="1"/>
        </dgm:presLayoutVars>
      </dgm:prSet>
      <dgm:spPr/>
      <dgm:t>
        <a:bodyPr/>
        <a:lstStyle/>
        <a:p>
          <a:endParaRPr lang="en-US"/>
        </a:p>
      </dgm:t>
    </dgm:pt>
    <dgm:pt modelId="{A545BE60-A342-46B4-A48F-B9E2DA932D16}" type="pres">
      <dgm:prSet presAssocID="{4E127F0A-E769-4546-947F-4ADC1A0371F6}" presName="aSpace2" presStyleCnt="0"/>
      <dgm:spPr/>
    </dgm:pt>
    <dgm:pt modelId="{0EFF4970-B819-4DDD-AD45-B66249C50397}" type="pres">
      <dgm:prSet presAssocID="{3937C039-5F1A-41E1-A000-BDE7E33DE126}" presName="childNode" presStyleLbl="node1" presStyleIdx="5" presStyleCnt="6">
        <dgm:presLayoutVars>
          <dgm:bulletEnabled val="1"/>
        </dgm:presLayoutVars>
      </dgm:prSet>
      <dgm:spPr/>
      <dgm:t>
        <a:bodyPr/>
        <a:lstStyle/>
        <a:p>
          <a:endParaRPr lang="en-US"/>
        </a:p>
      </dgm:t>
    </dgm:pt>
  </dgm:ptLst>
  <dgm:cxnLst>
    <dgm:cxn modelId="{DA07DEB5-FD2B-4654-A3FF-76C08FFC44C1}" srcId="{933617F6-F66D-42D7-8DB9-7EE4AE47CA9D}" destId="{DDF6C1F0-6748-4399-B1A8-A28AF1F57682}" srcOrd="0" destOrd="0" parTransId="{1BA34EE7-E20C-4108-86D0-389C8260CB12}" sibTransId="{A2FF72FD-409A-4083-85BC-0155E4A1676C}"/>
    <dgm:cxn modelId="{65D21C30-FF15-46E0-AA6D-080503949C0D}" srcId="{432C4ABC-ABB0-4766-8F61-E99D742C0D19}" destId="{38751799-6115-4262-828D-B9D8E87ACBDE}" srcOrd="2" destOrd="0" parTransId="{DB2E6417-AC0D-4DFC-9076-DBC0155BB638}" sibTransId="{01E3D05B-6740-4CB6-BDBB-A6E4B69479FF}"/>
    <dgm:cxn modelId="{4504A256-850C-4607-98E1-2C9074327C40}" srcId="{38751799-6115-4262-828D-B9D8E87ACBDE}" destId="{3937C039-5F1A-41E1-A000-BDE7E33DE126}" srcOrd="1" destOrd="0" parTransId="{B06A3935-B1A0-40C9-952A-B877184D19D7}" sibTransId="{87B91B8E-4D05-4E10-8FD3-DFD81916344C}"/>
    <dgm:cxn modelId="{65BFF6F0-BEBB-47E3-9E86-7B8397ED2E0C}" type="presOf" srcId="{B77B8181-3A70-44AC-91EB-B482A45406C5}" destId="{6EE34F09-1E02-4079-BA05-C34D83B73B65}" srcOrd="0" destOrd="0" presId="urn:microsoft.com/office/officeart/2005/8/layout/lProcess2"/>
    <dgm:cxn modelId="{C73E54E2-C12D-4605-B75D-E3DB0A7CB6C4}" type="presOf" srcId="{933617F6-F66D-42D7-8DB9-7EE4AE47CA9D}" destId="{25BF4AA5-E957-4F37-A5B8-BA127D802A86}" srcOrd="0" destOrd="0" presId="urn:microsoft.com/office/officeart/2005/8/layout/lProcess2"/>
    <dgm:cxn modelId="{C1EAF107-E1CE-4DE2-9DF5-44CA0BE8D883}" type="presOf" srcId="{D672D442-3BFE-4DB8-B519-6927B350A0CC}" destId="{3697EAA9-4137-44DE-A4DE-3414290625B8}" srcOrd="0" destOrd="0" presId="urn:microsoft.com/office/officeart/2005/8/layout/lProcess2"/>
    <dgm:cxn modelId="{8E40D627-81A6-42C6-9E02-AA066D470D55}" srcId="{432C4ABC-ABB0-4766-8F61-E99D742C0D19}" destId="{9845BE05-473B-4FD0-A3E3-ACE106931565}" srcOrd="1" destOrd="0" parTransId="{DDAB1CB4-6D4D-4300-8F67-B4E71E27B303}" sibTransId="{40AEEB73-D78A-4955-B4E7-4E3A9B011925}"/>
    <dgm:cxn modelId="{51ED9806-556F-459B-8F61-61A506FE6591}" type="presOf" srcId="{4E127F0A-E769-4546-947F-4ADC1A0371F6}" destId="{2A2F7D5C-F6B5-48E9-BB00-C4B4BDDC575F}" srcOrd="0" destOrd="0" presId="urn:microsoft.com/office/officeart/2005/8/layout/lProcess2"/>
    <dgm:cxn modelId="{15D6F477-4359-4A33-91D4-FF14514D6019}" type="presOf" srcId="{933617F6-F66D-42D7-8DB9-7EE4AE47CA9D}" destId="{7C49D01E-64CA-4C6E-B1FA-087E043490F4}" srcOrd="1" destOrd="0" presId="urn:microsoft.com/office/officeart/2005/8/layout/lProcess2"/>
    <dgm:cxn modelId="{1F7C0876-877A-40CC-BF55-74B6EB08C6DA}" type="presOf" srcId="{432C4ABC-ABB0-4766-8F61-E99D742C0D19}" destId="{7F3CF7B1-BBB2-4FC5-88B8-49ADF5EEAFF2}" srcOrd="0" destOrd="0" presId="urn:microsoft.com/office/officeart/2005/8/layout/lProcess2"/>
    <dgm:cxn modelId="{91B151EB-A4B7-486C-B669-A697219A777D}" type="presOf" srcId="{04C2FB0C-ECC8-4DFA-8909-7E6A56231751}" destId="{E8395119-DE50-424E-9FFE-66D2D615EBE3}" srcOrd="0" destOrd="0" presId="urn:microsoft.com/office/officeart/2005/8/layout/lProcess2"/>
    <dgm:cxn modelId="{0839A94B-B93B-44E3-A61E-EAC616B6E7D1}" type="presOf" srcId="{38751799-6115-4262-828D-B9D8E87ACBDE}" destId="{B16C43FC-CE00-4ABB-92CC-D346952AD1DA}" srcOrd="0" destOrd="0" presId="urn:microsoft.com/office/officeart/2005/8/layout/lProcess2"/>
    <dgm:cxn modelId="{EE63F4DC-79E0-4CFA-ABD9-7FB66015FB85}" type="presOf" srcId="{3937C039-5F1A-41E1-A000-BDE7E33DE126}" destId="{0EFF4970-B819-4DDD-AD45-B66249C50397}" srcOrd="0" destOrd="0" presId="urn:microsoft.com/office/officeart/2005/8/layout/lProcess2"/>
    <dgm:cxn modelId="{140471DB-B789-41FB-9E3C-BEE6359AB6AB}" srcId="{432C4ABC-ABB0-4766-8F61-E99D742C0D19}" destId="{933617F6-F66D-42D7-8DB9-7EE4AE47CA9D}" srcOrd="0" destOrd="0" parTransId="{BD548B94-159E-4868-861E-CC96A252CD68}" sibTransId="{9B9FB80A-360D-475A-898C-96DA95BD0EA0}"/>
    <dgm:cxn modelId="{6103DAD8-B8AF-4FDD-89C6-2396D4592DFA}" srcId="{9845BE05-473B-4FD0-A3E3-ACE106931565}" destId="{D672D442-3BFE-4DB8-B519-6927B350A0CC}" srcOrd="1" destOrd="0" parTransId="{2DDF853F-3DB2-4E78-8EAD-9C395C96BAEE}" sibTransId="{B768FE70-5D30-4D74-ACB5-BFBCB35B0069}"/>
    <dgm:cxn modelId="{1AF253C9-EA70-4179-8AD3-E5B5B036D875}" type="presOf" srcId="{38751799-6115-4262-828D-B9D8E87ACBDE}" destId="{D345488F-E336-4956-A40C-2DA4A8621346}" srcOrd="1" destOrd="0" presId="urn:microsoft.com/office/officeart/2005/8/layout/lProcess2"/>
    <dgm:cxn modelId="{20676172-A999-4FE4-9F62-CAC53A6ED296}" srcId="{933617F6-F66D-42D7-8DB9-7EE4AE47CA9D}" destId="{B77B8181-3A70-44AC-91EB-B482A45406C5}" srcOrd="1" destOrd="0" parTransId="{AB3438BD-A0C8-47CD-99BF-DCBD2759809E}" sibTransId="{8107E4D0-53BE-48E8-B676-232143E309F4}"/>
    <dgm:cxn modelId="{5D52EDCA-BF0B-4EF9-8529-255B94BC522F}" srcId="{9845BE05-473B-4FD0-A3E3-ACE106931565}" destId="{04C2FB0C-ECC8-4DFA-8909-7E6A56231751}" srcOrd="0" destOrd="0" parTransId="{A4234118-EA92-412A-B3E2-AA9456D7AA1B}" sibTransId="{CD93A056-8CCA-47E6-BBFA-8396C87ADDD2}"/>
    <dgm:cxn modelId="{82172CAC-8DD4-4440-8F3C-4CC23B06976A}" type="presOf" srcId="{DDF6C1F0-6748-4399-B1A8-A28AF1F57682}" destId="{6E1A39CE-8E44-43AB-ABC2-1438998C8667}" srcOrd="0" destOrd="0" presId="urn:microsoft.com/office/officeart/2005/8/layout/lProcess2"/>
    <dgm:cxn modelId="{E66961C5-7CD8-4013-9A4C-40CD4A3EF426}" type="presOf" srcId="{9845BE05-473B-4FD0-A3E3-ACE106931565}" destId="{84F339E2-94CD-4514-8099-545321CAB946}" srcOrd="0" destOrd="0" presId="urn:microsoft.com/office/officeart/2005/8/layout/lProcess2"/>
    <dgm:cxn modelId="{568047FA-A7C5-4A04-8B7C-0646962E887D}" type="presOf" srcId="{9845BE05-473B-4FD0-A3E3-ACE106931565}" destId="{21B08C44-B737-4924-9DAA-7BE3048C53A9}" srcOrd="1" destOrd="0" presId="urn:microsoft.com/office/officeart/2005/8/layout/lProcess2"/>
    <dgm:cxn modelId="{CD514217-4DB2-4416-9A52-198A45FEE10E}" srcId="{38751799-6115-4262-828D-B9D8E87ACBDE}" destId="{4E127F0A-E769-4546-947F-4ADC1A0371F6}" srcOrd="0" destOrd="0" parTransId="{874B3D6F-C1B8-4DFB-B022-658F98F5AA8F}" sibTransId="{77093790-15C6-4635-BA8B-D8A419668A0B}"/>
    <dgm:cxn modelId="{5BC73935-85EE-4390-992F-23589220AEB9}" type="presParOf" srcId="{7F3CF7B1-BBB2-4FC5-88B8-49ADF5EEAFF2}" destId="{7CB30248-2B8B-44F3-A2F8-366C438E914F}" srcOrd="0" destOrd="0" presId="urn:microsoft.com/office/officeart/2005/8/layout/lProcess2"/>
    <dgm:cxn modelId="{9F02A046-09EE-42E7-85EA-4F91E702A791}" type="presParOf" srcId="{7CB30248-2B8B-44F3-A2F8-366C438E914F}" destId="{25BF4AA5-E957-4F37-A5B8-BA127D802A86}" srcOrd="0" destOrd="0" presId="urn:microsoft.com/office/officeart/2005/8/layout/lProcess2"/>
    <dgm:cxn modelId="{F2CF4728-8055-45C1-B44E-1510667C3AEA}" type="presParOf" srcId="{7CB30248-2B8B-44F3-A2F8-366C438E914F}" destId="{7C49D01E-64CA-4C6E-B1FA-087E043490F4}" srcOrd="1" destOrd="0" presId="urn:microsoft.com/office/officeart/2005/8/layout/lProcess2"/>
    <dgm:cxn modelId="{5A3A7C08-6C95-439B-8A0F-0AAD66F5EBF4}" type="presParOf" srcId="{7CB30248-2B8B-44F3-A2F8-366C438E914F}" destId="{FFFC3183-07B7-4356-8F01-B6989689D61D}" srcOrd="2" destOrd="0" presId="urn:microsoft.com/office/officeart/2005/8/layout/lProcess2"/>
    <dgm:cxn modelId="{92C5DEA9-9490-40C8-BC93-AA169DF435C6}" type="presParOf" srcId="{FFFC3183-07B7-4356-8F01-B6989689D61D}" destId="{FE68DF11-B35D-4C92-91DB-46BB2F559B5F}" srcOrd="0" destOrd="0" presId="urn:microsoft.com/office/officeart/2005/8/layout/lProcess2"/>
    <dgm:cxn modelId="{658295EB-C547-4484-9ADC-EEF190A8090F}" type="presParOf" srcId="{FE68DF11-B35D-4C92-91DB-46BB2F559B5F}" destId="{6E1A39CE-8E44-43AB-ABC2-1438998C8667}" srcOrd="0" destOrd="0" presId="urn:microsoft.com/office/officeart/2005/8/layout/lProcess2"/>
    <dgm:cxn modelId="{5A822F9B-ADB6-44F7-B8CC-35FFC43567C0}" type="presParOf" srcId="{FE68DF11-B35D-4C92-91DB-46BB2F559B5F}" destId="{4F91E514-1084-4A90-BCFB-E17143890097}" srcOrd="1" destOrd="0" presId="urn:microsoft.com/office/officeart/2005/8/layout/lProcess2"/>
    <dgm:cxn modelId="{611AFEED-9E15-4575-933C-8FA45170A4A0}" type="presParOf" srcId="{FE68DF11-B35D-4C92-91DB-46BB2F559B5F}" destId="{6EE34F09-1E02-4079-BA05-C34D83B73B65}" srcOrd="2" destOrd="0" presId="urn:microsoft.com/office/officeart/2005/8/layout/lProcess2"/>
    <dgm:cxn modelId="{B0392800-4015-47BF-BF39-AC5956C9D647}" type="presParOf" srcId="{7F3CF7B1-BBB2-4FC5-88B8-49ADF5EEAFF2}" destId="{5F73F81E-2F54-49A6-8F04-E4821147E46C}" srcOrd="1" destOrd="0" presId="urn:microsoft.com/office/officeart/2005/8/layout/lProcess2"/>
    <dgm:cxn modelId="{254FEEAF-5059-47F3-8D1D-879057164D5F}" type="presParOf" srcId="{7F3CF7B1-BBB2-4FC5-88B8-49ADF5EEAFF2}" destId="{E34F7EBA-032B-465F-8EDA-0435225C2D75}" srcOrd="2" destOrd="0" presId="urn:microsoft.com/office/officeart/2005/8/layout/lProcess2"/>
    <dgm:cxn modelId="{FE51452D-549A-4C77-B71B-8F448816BCD3}" type="presParOf" srcId="{E34F7EBA-032B-465F-8EDA-0435225C2D75}" destId="{84F339E2-94CD-4514-8099-545321CAB946}" srcOrd="0" destOrd="0" presId="urn:microsoft.com/office/officeart/2005/8/layout/lProcess2"/>
    <dgm:cxn modelId="{0CF0F4F0-7238-41A9-8F9F-861AB12113AC}" type="presParOf" srcId="{E34F7EBA-032B-465F-8EDA-0435225C2D75}" destId="{21B08C44-B737-4924-9DAA-7BE3048C53A9}" srcOrd="1" destOrd="0" presId="urn:microsoft.com/office/officeart/2005/8/layout/lProcess2"/>
    <dgm:cxn modelId="{AB56FEED-4B7E-4DC7-8204-B19BDCADF791}" type="presParOf" srcId="{E34F7EBA-032B-465F-8EDA-0435225C2D75}" destId="{AE3B2A7D-B6FE-4B1B-8650-EC7A3533D57A}" srcOrd="2" destOrd="0" presId="urn:microsoft.com/office/officeart/2005/8/layout/lProcess2"/>
    <dgm:cxn modelId="{2F5FEC2E-C512-4B3D-964E-4DED979CEFCB}" type="presParOf" srcId="{AE3B2A7D-B6FE-4B1B-8650-EC7A3533D57A}" destId="{C26A16F8-F4B1-4220-A40A-3488C50BD270}" srcOrd="0" destOrd="0" presId="urn:microsoft.com/office/officeart/2005/8/layout/lProcess2"/>
    <dgm:cxn modelId="{B4F5E0A6-4B6D-4906-B1DA-235F84E1685B}" type="presParOf" srcId="{C26A16F8-F4B1-4220-A40A-3488C50BD270}" destId="{E8395119-DE50-424E-9FFE-66D2D615EBE3}" srcOrd="0" destOrd="0" presId="urn:microsoft.com/office/officeart/2005/8/layout/lProcess2"/>
    <dgm:cxn modelId="{5BD852CB-F3D6-414C-B83B-F9AA98BEA9A7}" type="presParOf" srcId="{C26A16F8-F4B1-4220-A40A-3488C50BD270}" destId="{CA2FAFA6-3F0B-4009-8E35-B949DFE3EE6E}" srcOrd="1" destOrd="0" presId="urn:microsoft.com/office/officeart/2005/8/layout/lProcess2"/>
    <dgm:cxn modelId="{E1A88A9D-407D-4700-9A31-0503F247773D}" type="presParOf" srcId="{C26A16F8-F4B1-4220-A40A-3488C50BD270}" destId="{3697EAA9-4137-44DE-A4DE-3414290625B8}" srcOrd="2" destOrd="0" presId="urn:microsoft.com/office/officeart/2005/8/layout/lProcess2"/>
    <dgm:cxn modelId="{BFAEC126-17D7-460E-B22D-641CF551D5F6}" type="presParOf" srcId="{7F3CF7B1-BBB2-4FC5-88B8-49ADF5EEAFF2}" destId="{5302A4F1-5F22-43A0-BDA2-B26499838725}" srcOrd="3" destOrd="0" presId="urn:microsoft.com/office/officeart/2005/8/layout/lProcess2"/>
    <dgm:cxn modelId="{9B284071-EA4A-494F-AD2B-D35F64D06BBC}" type="presParOf" srcId="{7F3CF7B1-BBB2-4FC5-88B8-49ADF5EEAFF2}" destId="{8BFC4614-DAD8-4B29-BC66-DC5702CD3D9F}" srcOrd="4" destOrd="0" presId="urn:microsoft.com/office/officeart/2005/8/layout/lProcess2"/>
    <dgm:cxn modelId="{2F9D0E15-B034-45C0-88FB-86AC74F48DA0}" type="presParOf" srcId="{8BFC4614-DAD8-4B29-BC66-DC5702CD3D9F}" destId="{B16C43FC-CE00-4ABB-92CC-D346952AD1DA}" srcOrd="0" destOrd="0" presId="urn:microsoft.com/office/officeart/2005/8/layout/lProcess2"/>
    <dgm:cxn modelId="{9351A154-95D7-477F-AF3F-90098B5909FD}" type="presParOf" srcId="{8BFC4614-DAD8-4B29-BC66-DC5702CD3D9F}" destId="{D345488F-E336-4956-A40C-2DA4A8621346}" srcOrd="1" destOrd="0" presId="urn:microsoft.com/office/officeart/2005/8/layout/lProcess2"/>
    <dgm:cxn modelId="{367D9904-94DC-4825-A396-06E9084F2147}" type="presParOf" srcId="{8BFC4614-DAD8-4B29-BC66-DC5702CD3D9F}" destId="{C35F28F1-3396-4B78-B0A6-FCA3736FAA0F}" srcOrd="2" destOrd="0" presId="urn:microsoft.com/office/officeart/2005/8/layout/lProcess2"/>
    <dgm:cxn modelId="{DBB1B6FC-BDDC-4753-85E1-4D1B6026BAF6}" type="presParOf" srcId="{C35F28F1-3396-4B78-B0A6-FCA3736FAA0F}" destId="{2EDF40C0-C45F-49EE-A7DC-58C41406803F}" srcOrd="0" destOrd="0" presId="urn:microsoft.com/office/officeart/2005/8/layout/lProcess2"/>
    <dgm:cxn modelId="{501F03AD-4FBD-4A5B-8434-6DCB37B9093D}" type="presParOf" srcId="{2EDF40C0-C45F-49EE-A7DC-58C41406803F}" destId="{2A2F7D5C-F6B5-48E9-BB00-C4B4BDDC575F}" srcOrd="0" destOrd="0" presId="urn:microsoft.com/office/officeart/2005/8/layout/lProcess2"/>
    <dgm:cxn modelId="{E3B7C056-054F-4319-885A-C36E4A6D30F0}" type="presParOf" srcId="{2EDF40C0-C45F-49EE-A7DC-58C41406803F}" destId="{A545BE60-A342-46B4-A48F-B9E2DA932D16}" srcOrd="1" destOrd="0" presId="urn:microsoft.com/office/officeart/2005/8/layout/lProcess2"/>
    <dgm:cxn modelId="{C437A00D-7AF9-41D6-A137-69D2C338606B}" type="presParOf" srcId="{2EDF40C0-C45F-49EE-A7DC-58C41406803F}" destId="{0EFF4970-B819-4DDD-AD45-B66249C5039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FD0FA-DC28-41D8-BF6B-DE011E1FBF8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C7DAA3D3-7B0A-406E-8E7C-175130219C28}">
      <dgm:prSet phldrT="[Text]"/>
      <dgm:spPr/>
      <dgm:t>
        <a:bodyPr/>
        <a:lstStyle/>
        <a:p>
          <a:r>
            <a:rPr lang="en-CA" dirty="0" smtClean="0"/>
            <a:t>Oil</a:t>
          </a:r>
          <a:endParaRPr lang="en-US" dirty="0"/>
        </a:p>
      </dgm:t>
    </dgm:pt>
    <dgm:pt modelId="{37A77824-6C50-4EAF-A83A-1565990965EE}" type="parTrans" cxnId="{D382243B-7CA1-4A7C-983F-E885A9C3335A}">
      <dgm:prSet/>
      <dgm:spPr/>
      <dgm:t>
        <a:bodyPr/>
        <a:lstStyle/>
        <a:p>
          <a:endParaRPr lang="en-US"/>
        </a:p>
      </dgm:t>
    </dgm:pt>
    <dgm:pt modelId="{87EA8D8C-1B67-46C1-9CA1-8180921FDAC6}" type="sibTrans" cxnId="{D382243B-7CA1-4A7C-983F-E885A9C3335A}">
      <dgm:prSet/>
      <dgm:spPr/>
      <dgm:t>
        <a:bodyPr/>
        <a:lstStyle/>
        <a:p>
          <a:endParaRPr lang="en-US"/>
        </a:p>
      </dgm:t>
    </dgm:pt>
    <dgm:pt modelId="{25DEC487-4625-451B-A3F8-BC3C2AD341B0}">
      <dgm:prSet phldrT="[Text]"/>
      <dgm:spPr/>
      <dgm:t>
        <a:bodyPr/>
        <a:lstStyle/>
        <a:p>
          <a:r>
            <a:rPr lang="en-CA" dirty="0" smtClean="0"/>
            <a:t>Gas</a:t>
          </a:r>
          <a:endParaRPr lang="en-US" dirty="0"/>
        </a:p>
      </dgm:t>
    </dgm:pt>
    <dgm:pt modelId="{DF5785ED-B15E-494C-A69F-DDA781342645}" type="parTrans" cxnId="{568BE882-46D9-469A-BC1F-9767CD028EB3}">
      <dgm:prSet/>
      <dgm:spPr/>
      <dgm:t>
        <a:bodyPr/>
        <a:lstStyle/>
        <a:p>
          <a:endParaRPr lang="en-US"/>
        </a:p>
      </dgm:t>
    </dgm:pt>
    <dgm:pt modelId="{A09829F4-0B7E-4367-A08E-E8080C8980DC}" type="sibTrans" cxnId="{568BE882-46D9-469A-BC1F-9767CD028EB3}">
      <dgm:prSet/>
      <dgm:spPr/>
      <dgm:t>
        <a:bodyPr/>
        <a:lstStyle/>
        <a:p>
          <a:endParaRPr lang="en-US"/>
        </a:p>
      </dgm:t>
    </dgm:pt>
    <dgm:pt modelId="{26F89FAE-850C-4006-85D2-C605F571C65F}" type="pres">
      <dgm:prSet presAssocID="{498FD0FA-DC28-41D8-BF6B-DE011E1FBF8C}" presName="Name0" presStyleCnt="0">
        <dgm:presLayoutVars>
          <dgm:dir/>
          <dgm:animLvl val="lvl"/>
          <dgm:resizeHandles/>
        </dgm:presLayoutVars>
      </dgm:prSet>
      <dgm:spPr/>
      <dgm:t>
        <a:bodyPr/>
        <a:lstStyle/>
        <a:p>
          <a:endParaRPr lang="en-US"/>
        </a:p>
      </dgm:t>
    </dgm:pt>
    <dgm:pt modelId="{F4B9D836-C4A8-4C4E-A81D-C02B3D53BCD5}" type="pres">
      <dgm:prSet presAssocID="{C7DAA3D3-7B0A-406E-8E7C-175130219C28}" presName="linNode" presStyleCnt="0"/>
      <dgm:spPr/>
    </dgm:pt>
    <dgm:pt modelId="{6CAB2EB0-306D-41B5-A57D-01814A55400D}" type="pres">
      <dgm:prSet presAssocID="{C7DAA3D3-7B0A-406E-8E7C-175130219C28}" presName="parentShp" presStyleLbl="node1" presStyleIdx="0" presStyleCnt="2" custScaleX="250000" custScaleY="77997" custLinFactNeighborX="-10274" custLinFactNeighborY="4129">
        <dgm:presLayoutVars>
          <dgm:bulletEnabled val="1"/>
        </dgm:presLayoutVars>
      </dgm:prSet>
      <dgm:spPr/>
      <dgm:t>
        <a:bodyPr/>
        <a:lstStyle/>
        <a:p>
          <a:endParaRPr lang="en-US"/>
        </a:p>
      </dgm:t>
    </dgm:pt>
    <dgm:pt modelId="{F0AAB7D7-DA79-4ED0-A230-0B0F3E14CAC6}" type="pres">
      <dgm:prSet presAssocID="{C7DAA3D3-7B0A-406E-8E7C-175130219C28}" presName="childShp" presStyleLbl="bgAccFollowNode1" presStyleIdx="0" presStyleCnt="2" custFlipHor="0" custScaleX="6435" custScaleY="5271">
        <dgm:presLayoutVars>
          <dgm:bulletEnabled val="1"/>
        </dgm:presLayoutVars>
      </dgm:prSet>
      <dgm:spPr/>
      <dgm:t>
        <a:bodyPr/>
        <a:lstStyle/>
        <a:p>
          <a:endParaRPr lang="en-US"/>
        </a:p>
      </dgm:t>
    </dgm:pt>
    <dgm:pt modelId="{60D8FFB5-88FC-4FB0-A9B1-757740515AD0}" type="pres">
      <dgm:prSet presAssocID="{87EA8D8C-1B67-46C1-9CA1-8180921FDAC6}" presName="spacing" presStyleCnt="0"/>
      <dgm:spPr/>
    </dgm:pt>
    <dgm:pt modelId="{023E656C-3724-4A61-959A-002EFF85861A}" type="pres">
      <dgm:prSet presAssocID="{25DEC487-4625-451B-A3F8-BC3C2AD341B0}" presName="linNode" presStyleCnt="0"/>
      <dgm:spPr/>
    </dgm:pt>
    <dgm:pt modelId="{3A200D5B-A1A7-4AAE-BA55-020F6421FF66}" type="pres">
      <dgm:prSet presAssocID="{25DEC487-4625-451B-A3F8-BC3C2AD341B0}" presName="parentShp" presStyleLbl="node1" presStyleIdx="1" presStyleCnt="2" custScaleX="346883" custScaleY="76270">
        <dgm:presLayoutVars>
          <dgm:bulletEnabled val="1"/>
        </dgm:presLayoutVars>
      </dgm:prSet>
      <dgm:spPr/>
      <dgm:t>
        <a:bodyPr/>
        <a:lstStyle/>
        <a:p>
          <a:endParaRPr lang="en-US"/>
        </a:p>
      </dgm:t>
    </dgm:pt>
    <dgm:pt modelId="{39613ED9-791B-4A58-B6BE-2127776D41D3}" type="pres">
      <dgm:prSet presAssocID="{25DEC487-4625-451B-A3F8-BC3C2AD341B0}" presName="childShp" presStyleLbl="bgAccFollowNode1" presStyleIdx="1" presStyleCnt="2" custFlipHor="0" custScaleX="13376" custScaleY="65491">
        <dgm:presLayoutVars>
          <dgm:bulletEnabled val="1"/>
        </dgm:presLayoutVars>
      </dgm:prSet>
      <dgm:spPr/>
      <dgm:t>
        <a:bodyPr/>
        <a:lstStyle/>
        <a:p>
          <a:endParaRPr lang="en-US"/>
        </a:p>
      </dgm:t>
    </dgm:pt>
  </dgm:ptLst>
  <dgm:cxnLst>
    <dgm:cxn modelId="{EB5610D7-F5D5-4B82-80EA-A3FF4BD03049}" type="presOf" srcId="{25DEC487-4625-451B-A3F8-BC3C2AD341B0}" destId="{3A200D5B-A1A7-4AAE-BA55-020F6421FF66}" srcOrd="0" destOrd="0" presId="urn:microsoft.com/office/officeart/2005/8/layout/vList6"/>
    <dgm:cxn modelId="{568BE882-46D9-469A-BC1F-9767CD028EB3}" srcId="{498FD0FA-DC28-41D8-BF6B-DE011E1FBF8C}" destId="{25DEC487-4625-451B-A3F8-BC3C2AD341B0}" srcOrd="1" destOrd="0" parTransId="{DF5785ED-B15E-494C-A69F-DDA781342645}" sibTransId="{A09829F4-0B7E-4367-A08E-E8080C8980DC}"/>
    <dgm:cxn modelId="{D382243B-7CA1-4A7C-983F-E885A9C3335A}" srcId="{498FD0FA-DC28-41D8-BF6B-DE011E1FBF8C}" destId="{C7DAA3D3-7B0A-406E-8E7C-175130219C28}" srcOrd="0" destOrd="0" parTransId="{37A77824-6C50-4EAF-A83A-1565990965EE}" sibTransId="{87EA8D8C-1B67-46C1-9CA1-8180921FDAC6}"/>
    <dgm:cxn modelId="{8CCE7B19-C478-4B48-ADB8-48C85E3C1A31}" type="presOf" srcId="{498FD0FA-DC28-41D8-BF6B-DE011E1FBF8C}" destId="{26F89FAE-850C-4006-85D2-C605F571C65F}" srcOrd="0" destOrd="0" presId="urn:microsoft.com/office/officeart/2005/8/layout/vList6"/>
    <dgm:cxn modelId="{BBACEA9C-501A-4863-93C6-C4A93EB46064}" type="presOf" srcId="{C7DAA3D3-7B0A-406E-8E7C-175130219C28}" destId="{6CAB2EB0-306D-41B5-A57D-01814A55400D}" srcOrd="0" destOrd="0" presId="urn:microsoft.com/office/officeart/2005/8/layout/vList6"/>
    <dgm:cxn modelId="{B3AA1E59-210A-46D1-A09B-1398AC2C3DD6}" type="presParOf" srcId="{26F89FAE-850C-4006-85D2-C605F571C65F}" destId="{F4B9D836-C4A8-4C4E-A81D-C02B3D53BCD5}" srcOrd="0" destOrd="0" presId="urn:microsoft.com/office/officeart/2005/8/layout/vList6"/>
    <dgm:cxn modelId="{9DDCEAC7-89A0-4F56-BCA1-891C1F6E6854}" type="presParOf" srcId="{F4B9D836-C4A8-4C4E-A81D-C02B3D53BCD5}" destId="{6CAB2EB0-306D-41B5-A57D-01814A55400D}" srcOrd="0" destOrd="0" presId="urn:microsoft.com/office/officeart/2005/8/layout/vList6"/>
    <dgm:cxn modelId="{161526EE-89FB-4556-8914-4C5D85C126F4}" type="presParOf" srcId="{F4B9D836-C4A8-4C4E-A81D-C02B3D53BCD5}" destId="{F0AAB7D7-DA79-4ED0-A230-0B0F3E14CAC6}" srcOrd="1" destOrd="0" presId="urn:microsoft.com/office/officeart/2005/8/layout/vList6"/>
    <dgm:cxn modelId="{3E1A6A8B-80D7-4D7B-A5CF-FE4C62913FD2}" type="presParOf" srcId="{26F89FAE-850C-4006-85D2-C605F571C65F}" destId="{60D8FFB5-88FC-4FB0-A9B1-757740515AD0}" srcOrd="1" destOrd="0" presId="urn:microsoft.com/office/officeart/2005/8/layout/vList6"/>
    <dgm:cxn modelId="{82B64A40-2474-4C84-B17A-017BDC5D1458}" type="presParOf" srcId="{26F89FAE-850C-4006-85D2-C605F571C65F}" destId="{023E656C-3724-4A61-959A-002EFF85861A}" srcOrd="2" destOrd="0" presId="urn:microsoft.com/office/officeart/2005/8/layout/vList6"/>
    <dgm:cxn modelId="{41716A05-6892-4562-A991-0CC00CAE27A0}" type="presParOf" srcId="{023E656C-3724-4A61-959A-002EFF85861A}" destId="{3A200D5B-A1A7-4AAE-BA55-020F6421FF66}" srcOrd="0" destOrd="0" presId="urn:microsoft.com/office/officeart/2005/8/layout/vList6"/>
    <dgm:cxn modelId="{4C4CC2B7-3C89-4499-ADAD-C88A7F47031E}" type="presParOf" srcId="{023E656C-3724-4A61-959A-002EFF85861A}" destId="{39613ED9-791B-4A58-B6BE-2127776D41D3}"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F4AA5-E957-4F37-A5B8-BA127D802A86}">
      <dsp:nvSpPr>
        <dsp:cNvPr id="0" name=""/>
        <dsp:cNvSpPr/>
      </dsp:nvSpPr>
      <dsp:spPr>
        <a:xfrm>
          <a:off x="855" y="0"/>
          <a:ext cx="2224980" cy="36575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CA" sz="3000" kern="1200" dirty="0" smtClean="0"/>
            <a:t>Upstream</a:t>
          </a:r>
          <a:endParaRPr lang="en-US" sz="3000" kern="1200" dirty="0"/>
        </a:p>
      </dsp:txBody>
      <dsp:txXfrm>
        <a:off x="855" y="0"/>
        <a:ext cx="2224980" cy="1097280"/>
      </dsp:txXfrm>
    </dsp:sp>
    <dsp:sp modelId="{6E1A39CE-8E44-43AB-ABC2-1438998C8667}">
      <dsp:nvSpPr>
        <dsp:cNvPr id="0" name=""/>
        <dsp:cNvSpPr/>
      </dsp:nvSpPr>
      <dsp:spPr>
        <a:xfrm>
          <a:off x="223353" y="1098351"/>
          <a:ext cx="1779984" cy="1102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CA" sz="1800" kern="1200" dirty="0" smtClean="0"/>
            <a:t>Exploration</a:t>
          </a:r>
        </a:p>
        <a:p>
          <a:pPr lvl="0" algn="ctr" defTabSz="800100">
            <a:lnSpc>
              <a:spcPct val="90000"/>
            </a:lnSpc>
            <a:spcBef>
              <a:spcPct val="0"/>
            </a:spcBef>
            <a:spcAft>
              <a:spcPct val="35000"/>
            </a:spcAft>
          </a:pPr>
          <a:r>
            <a:rPr lang="en-CA" sz="1800" kern="1200" dirty="0" smtClean="0"/>
            <a:t>+</a:t>
          </a:r>
        </a:p>
        <a:p>
          <a:pPr lvl="0" algn="ctr" defTabSz="800100">
            <a:lnSpc>
              <a:spcPct val="90000"/>
            </a:lnSpc>
            <a:spcBef>
              <a:spcPct val="0"/>
            </a:spcBef>
            <a:spcAft>
              <a:spcPct val="35000"/>
            </a:spcAft>
          </a:pPr>
          <a:r>
            <a:rPr lang="en-CA" sz="1800" kern="1200" dirty="0" smtClean="0"/>
            <a:t>Production</a:t>
          </a:r>
          <a:endParaRPr lang="en-US" sz="1800" kern="1200" dirty="0"/>
        </a:p>
      </dsp:txBody>
      <dsp:txXfrm>
        <a:off x="255653" y="1130651"/>
        <a:ext cx="1715384" cy="1038216"/>
      </dsp:txXfrm>
    </dsp:sp>
    <dsp:sp modelId="{6EE34F09-1E02-4079-BA05-C34D83B73B65}">
      <dsp:nvSpPr>
        <dsp:cNvPr id="0" name=""/>
        <dsp:cNvSpPr/>
      </dsp:nvSpPr>
      <dsp:spPr>
        <a:xfrm>
          <a:off x="223353" y="2370832"/>
          <a:ext cx="1779984" cy="1102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CA" sz="1800" kern="1200" dirty="0" smtClean="0"/>
            <a:t>Exploration</a:t>
          </a:r>
        </a:p>
        <a:p>
          <a:pPr lvl="0" algn="ctr" defTabSz="800100">
            <a:lnSpc>
              <a:spcPct val="90000"/>
            </a:lnSpc>
            <a:spcBef>
              <a:spcPct val="0"/>
            </a:spcBef>
            <a:spcAft>
              <a:spcPct val="35000"/>
            </a:spcAft>
          </a:pPr>
          <a:r>
            <a:rPr lang="en-CA" sz="1800" kern="1200" dirty="0" smtClean="0"/>
            <a:t>+</a:t>
          </a:r>
        </a:p>
        <a:p>
          <a:pPr lvl="0" algn="ctr" defTabSz="800100">
            <a:lnSpc>
              <a:spcPct val="90000"/>
            </a:lnSpc>
            <a:spcBef>
              <a:spcPct val="0"/>
            </a:spcBef>
            <a:spcAft>
              <a:spcPct val="35000"/>
            </a:spcAft>
          </a:pPr>
          <a:r>
            <a:rPr lang="en-CA" sz="1800" kern="1200" dirty="0" smtClean="0"/>
            <a:t>Production</a:t>
          </a:r>
          <a:endParaRPr lang="en-US" sz="1800" kern="1200" dirty="0"/>
        </a:p>
      </dsp:txBody>
      <dsp:txXfrm>
        <a:off x="255653" y="2403132"/>
        <a:ext cx="1715384" cy="1038216"/>
      </dsp:txXfrm>
    </dsp:sp>
    <dsp:sp modelId="{84F339E2-94CD-4514-8099-545321CAB946}">
      <dsp:nvSpPr>
        <dsp:cNvPr id="0" name=""/>
        <dsp:cNvSpPr/>
      </dsp:nvSpPr>
      <dsp:spPr>
        <a:xfrm>
          <a:off x="2423214" y="0"/>
          <a:ext cx="2224980" cy="36575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CA" sz="3000" kern="1200" dirty="0" smtClean="0"/>
            <a:t>Midstream</a:t>
          </a:r>
          <a:endParaRPr lang="en-US" sz="3000" kern="1200" dirty="0"/>
        </a:p>
      </dsp:txBody>
      <dsp:txXfrm>
        <a:off x="2423214" y="0"/>
        <a:ext cx="2224980" cy="1097280"/>
      </dsp:txXfrm>
    </dsp:sp>
    <dsp:sp modelId="{E8395119-DE50-424E-9FFE-66D2D615EBE3}">
      <dsp:nvSpPr>
        <dsp:cNvPr id="0" name=""/>
        <dsp:cNvSpPr/>
      </dsp:nvSpPr>
      <dsp:spPr>
        <a:xfrm>
          <a:off x="2615207" y="1098351"/>
          <a:ext cx="1779984" cy="1102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CA" sz="1800" kern="1200" dirty="0" smtClean="0"/>
            <a:t>Transportation</a:t>
          </a:r>
          <a:endParaRPr lang="en-US" sz="1800" kern="1200" dirty="0"/>
        </a:p>
      </dsp:txBody>
      <dsp:txXfrm>
        <a:off x="2647507" y="1130651"/>
        <a:ext cx="1715384" cy="1038216"/>
      </dsp:txXfrm>
    </dsp:sp>
    <dsp:sp modelId="{3697EAA9-4137-44DE-A4DE-3414290625B8}">
      <dsp:nvSpPr>
        <dsp:cNvPr id="0" name=""/>
        <dsp:cNvSpPr/>
      </dsp:nvSpPr>
      <dsp:spPr>
        <a:xfrm>
          <a:off x="2615207" y="2370832"/>
          <a:ext cx="1779984" cy="1102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CA" sz="1800" kern="1200" dirty="0" smtClean="0"/>
            <a:t>Processing</a:t>
          </a:r>
        </a:p>
        <a:p>
          <a:pPr lvl="0" algn="ctr" defTabSz="800100">
            <a:lnSpc>
              <a:spcPct val="90000"/>
            </a:lnSpc>
            <a:spcBef>
              <a:spcPct val="0"/>
            </a:spcBef>
            <a:spcAft>
              <a:spcPct val="35000"/>
            </a:spcAft>
          </a:pPr>
          <a:r>
            <a:rPr lang="en-CA" sz="1800" kern="1200" dirty="0" smtClean="0"/>
            <a:t>+</a:t>
          </a:r>
        </a:p>
        <a:p>
          <a:pPr lvl="0" algn="ctr" defTabSz="800100">
            <a:lnSpc>
              <a:spcPct val="90000"/>
            </a:lnSpc>
            <a:spcBef>
              <a:spcPct val="0"/>
            </a:spcBef>
            <a:spcAft>
              <a:spcPct val="35000"/>
            </a:spcAft>
          </a:pPr>
          <a:r>
            <a:rPr lang="en-CA" sz="1800" kern="1200" dirty="0" smtClean="0"/>
            <a:t>Transportation</a:t>
          </a:r>
          <a:endParaRPr lang="en-US" sz="1800" kern="1200" dirty="0"/>
        </a:p>
      </dsp:txBody>
      <dsp:txXfrm>
        <a:off x="2647507" y="2403132"/>
        <a:ext cx="1715384" cy="1038216"/>
      </dsp:txXfrm>
    </dsp:sp>
    <dsp:sp modelId="{B16C43FC-CE00-4ABB-92CC-D346952AD1DA}">
      <dsp:nvSpPr>
        <dsp:cNvPr id="0" name=""/>
        <dsp:cNvSpPr/>
      </dsp:nvSpPr>
      <dsp:spPr>
        <a:xfrm>
          <a:off x="4784563" y="0"/>
          <a:ext cx="2224980" cy="36575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CA" sz="3000" kern="1200" dirty="0" smtClean="0"/>
            <a:t>Downstream</a:t>
          </a:r>
          <a:endParaRPr lang="en-US" sz="3000" kern="1200" dirty="0"/>
        </a:p>
      </dsp:txBody>
      <dsp:txXfrm>
        <a:off x="4784563" y="0"/>
        <a:ext cx="2224980" cy="1097280"/>
      </dsp:txXfrm>
    </dsp:sp>
    <dsp:sp modelId="{2A2F7D5C-F6B5-48E9-BB00-C4B4BDDC575F}">
      <dsp:nvSpPr>
        <dsp:cNvPr id="0" name=""/>
        <dsp:cNvSpPr/>
      </dsp:nvSpPr>
      <dsp:spPr>
        <a:xfrm>
          <a:off x="5007061" y="1098351"/>
          <a:ext cx="1779984" cy="1102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CA" sz="1800" kern="1200" dirty="0" smtClean="0"/>
            <a:t>Refining </a:t>
          </a:r>
        </a:p>
        <a:p>
          <a:pPr lvl="0" algn="ctr" defTabSz="800100">
            <a:lnSpc>
              <a:spcPct val="90000"/>
            </a:lnSpc>
            <a:spcBef>
              <a:spcPct val="0"/>
            </a:spcBef>
            <a:spcAft>
              <a:spcPct val="35000"/>
            </a:spcAft>
          </a:pPr>
          <a:r>
            <a:rPr lang="en-CA" sz="1800" kern="1200" dirty="0" smtClean="0"/>
            <a:t>+</a:t>
          </a:r>
        </a:p>
        <a:p>
          <a:pPr lvl="0" algn="ctr" defTabSz="800100">
            <a:lnSpc>
              <a:spcPct val="90000"/>
            </a:lnSpc>
            <a:spcBef>
              <a:spcPct val="0"/>
            </a:spcBef>
            <a:spcAft>
              <a:spcPct val="35000"/>
            </a:spcAft>
          </a:pPr>
          <a:r>
            <a:rPr lang="en-CA" sz="1800" kern="1200" dirty="0" smtClean="0"/>
            <a:t>Marketing</a:t>
          </a:r>
          <a:endParaRPr lang="en-US" sz="1800" kern="1200" dirty="0"/>
        </a:p>
      </dsp:txBody>
      <dsp:txXfrm>
        <a:off x="5039361" y="1130651"/>
        <a:ext cx="1715384" cy="1038216"/>
      </dsp:txXfrm>
    </dsp:sp>
    <dsp:sp modelId="{0EFF4970-B819-4DDD-AD45-B66249C50397}">
      <dsp:nvSpPr>
        <dsp:cNvPr id="0" name=""/>
        <dsp:cNvSpPr/>
      </dsp:nvSpPr>
      <dsp:spPr>
        <a:xfrm>
          <a:off x="5007061" y="2370832"/>
          <a:ext cx="1779984" cy="1102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CA" sz="1800" kern="1200" dirty="0" smtClean="0"/>
            <a:t>Marketing</a:t>
          </a:r>
          <a:endParaRPr lang="en-US" sz="1800" kern="1200" dirty="0"/>
        </a:p>
      </dsp:txBody>
      <dsp:txXfrm>
        <a:off x="5039361" y="2403132"/>
        <a:ext cx="1715384" cy="1038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AB7D7-DA79-4ED0-A230-0B0F3E14CAC6}">
      <dsp:nvSpPr>
        <dsp:cNvPr id="0" name=""/>
        <dsp:cNvSpPr/>
      </dsp:nvSpPr>
      <dsp:spPr>
        <a:xfrm>
          <a:off x="1246676" y="567280"/>
          <a:ext cx="48110" cy="8211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AB2EB0-306D-41B5-A57D-01814A55400D}">
      <dsp:nvSpPr>
        <dsp:cNvPr id="0" name=""/>
        <dsp:cNvSpPr/>
      </dsp:nvSpPr>
      <dsp:spPr>
        <a:xfrm>
          <a:off x="0" y="65097"/>
          <a:ext cx="1246063" cy="1215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n-CA" sz="4100" kern="1200" dirty="0" smtClean="0"/>
            <a:t>Oil</a:t>
          </a:r>
          <a:endParaRPr lang="en-US" sz="4100" kern="1200" dirty="0"/>
        </a:p>
      </dsp:txBody>
      <dsp:txXfrm>
        <a:off x="59318" y="124415"/>
        <a:ext cx="1127427" cy="1096501"/>
      </dsp:txXfrm>
    </dsp:sp>
    <dsp:sp modelId="{39613ED9-791B-4A58-B6BE-2127776D41D3}">
      <dsp:nvSpPr>
        <dsp:cNvPr id="0" name=""/>
        <dsp:cNvSpPr/>
      </dsp:nvSpPr>
      <dsp:spPr>
        <a:xfrm>
          <a:off x="1224033" y="1455666"/>
          <a:ext cx="70764" cy="102030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00D5B-A1A7-4AAE-BA55-020F6421FF66}">
      <dsp:nvSpPr>
        <dsp:cNvPr id="0" name=""/>
        <dsp:cNvSpPr/>
      </dsp:nvSpPr>
      <dsp:spPr>
        <a:xfrm>
          <a:off x="602" y="1371701"/>
          <a:ext cx="1223431" cy="11882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n-CA" sz="4100" kern="1200" dirty="0" smtClean="0"/>
            <a:t>Gas</a:t>
          </a:r>
          <a:endParaRPr lang="en-US" sz="4100" kern="1200" dirty="0"/>
        </a:p>
      </dsp:txBody>
      <dsp:txXfrm>
        <a:off x="58607" y="1429706"/>
        <a:ext cx="1107421" cy="107222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168107-CFE6-463B-933F-CDA68E4B2C75}" type="datetimeFigureOut">
              <a:rPr lang="en-US" smtClean="0"/>
              <a:t>4/3/2013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A559D8-799A-463C-AC61-DC362D64CF38}" type="slidenum">
              <a:rPr lang="en-US" smtClean="0"/>
              <a:t>‹#›</a:t>
            </a:fld>
            <a:endParaRPr lang="en-US"/>
          </a:p>
        </p:txBody>
      </p:sp>
    </p:spTree>
    <p:extLst>
      <p:ext uri="{BB962C8B-B14F-4D97-AF65-F5344CB8AC3E}">
        <p14:creationId xmlns:p14="http://schemas.microsoft.com/office/powerpoint/2010/main" val="73412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80000"/>
              </a:lnSpc>
            </a:pPr>
            <a:r>
              <a:rPr lang="en-US" sz="1200" b="0" dirty="0" smtClean="0"/>
              <a:t>So</a:t>
            </a:r>
            <a:r>
              <a:rPr lang="en-US" sz="1200" b="0" baseline="0" dirty="0" smtClean="0"/>
              <a:t> the Oil &amp; Gas industry is capital-intensive</a:t>
            </a:r>
            <a:endParaRPr lang="en-US" sz="1200" b="0" dirty="0" smtClean="0"/>
          </a:p>
          <a:p>
            <a:pPr>
              <a:lnSpc>
                <a:spcPct val="80000"/>
              </a:lnSpc>
            </a:pPr>
            <a:endParaRPr lang="en-US" sz="1200" b="1" dirty="0" smtClean="0"/>
          </a:p>
          <a:p>
            <a:pPr>
              <a:lnSpc>
                <a:spcPct val="80000"/>
              </a:lnSpc>
            </a:pPr>
            <a:r>
              <a:rPr lang="en-US" sz="1200" b="1" dirty="0" smtClean="0"/>
              <a:t>Drilling equipment is very expensive to buy and maintain, especially</a:t>
            </a:r>
            <a:r>
              <a:rPr lang="en-US" sz="1200" b="1" baseline="0" dirty="0" smtClean="0"/>
              <a:t> for offshore drilling. In addition, these rigs must be staffed, and the labor market for contract drillers is chronically tight</a:t>
            </a:r>
            <a:endParaRPr lang="en-US" sz="1200" b="0" dirty="0" smtClean="0"/>
          </a:p>
          <a:p>
            <a:pPr>
              <a:lnSpc>
                <a:spcPct val="80000"/>
              </a:lnSpc>
            </a:pPr>
            <a:endParaRPr lang="en-US" sz="1200" dirty="0" smtClean="0"/>
          </a:p>
          <a:p>
            <a:pPr>
              <a:lnSpc>
                <a:spcPct val="80000"/>
              </a:lnSpc>
            </a:pPr>
            <a:r>
              <a:rPr lang="en-US" sz="1200" dirty="0" smtClean="0"/>
              <a:t>Once a rig is ordered, its lengthy construction time keeps it off the market for about 3 years. </a:t>
            </a:r>
          </a:p>
          <a:p>
            <a:pPr>
              <a:lnSpc>
                <a:spcPct val="80000"/>
              </a:lnSpc>
            </a:pPr>
            <a:endParaRPr lang="en-US" sz="1200" dirty="0" smtClean="0"/>
          </a:p>
          <a:p>
            <a:pPr>
              <a:lnSpc>
                <a:spcPct val="80000"/>
              </a:lnSpc>
            </a:pPr>
            <a:r>
              <a:rPr lang="en-US" sz="1200" dirty="0" smtClean="0"/>
              <a:t>Intangible costs such as labor, site prep, and engineering</a:t>
            </a:r>
            <a:r>
              <a:rPr lang="en-US" sz="1200" baseline="0" dirty="0" smtClean="0"/>
              <a:t> represent 60-80 percent of the cost of the well</a:t>
            </a:r>
            <a:endParaRPr lang="en-US" sz="1200" dirty="0" smtClean="0"/>
          </a:p>
          <a:p>
            <a:pPr>
              <a:lnSpc>
                <a:spcPct val="80000"/>
              </a:lnSpc>
            </a:pPr>
            <a:endParaRPr lang="en-US" sz="1200" dirty="0" smtClean="0"/>
          </a:p>
          <a:p>
            <a:pPr>
              <a:lnSpc>
                <a:spcPct val="80000"/>
              </a:lnSpc>
            </a:pPr>
            <a:r>
              <a:rPr lang="en-US" sz="1200" b="1" dirty="0" smtClean="0"/>
              <a:t>And average annual revenue per employee is about $410,000</a:t>
            </a:r>
          </a:p>
          <a:p>
            <a:pPr>
              <a:lnSpc>
                <a:spcPct val="80000"/>
              </a:lnSpc>
            </a:pPr>
            <a:endParaRPr lang="en-US" sz="1200" b="1" dirty="0" smtClean="0"/>
          </a:p>
          <a:p>
            <a:pPr>
              <a:lnSpc>
                <a:spcPct val="80000"/>
              </a:lnSpc>
            </a:pPr>
            <a:r>
              <a:rPr lang="en-US" sz="1200" b="1" dirty="0" smtClean="0"/>
              <a:t>So all</a:t>
            </a:r>
            <a:r>
              <a:rPr lang="en-US" sz="1200" b="1" baseline="0" dirty="0" smtClean="0"/>
              <a:t> its quite clear that these high costs pose as a barrier to entry</a:t>
            </a:r>
            <a:endParaRPr lang="en-US" sz="1200" b="1" dirty="0" smtClean="0"/>
          </a:p>
          <a:p>
            <a:pPr>
              <a:lnSpc>
                <a:spcPct val="80000"/>
              </a:lnSpc>
            </a:pPr>
            <a:endParaRPr lang="en-US" sz="1200" b="1" dirty="0" smtClean="0"/>
          </a:p>
          <a:p>
            <a:pPr>
              <a:lnSpc>
                <a:spcPct val="80000"/>
              </a:lnSpc>
            </a:pPr>
            <a:endParaRPr lang="en-US" sz="1200" dirty="0" smtClean="0"/>
          </a:p>
          <a:p>
            <a:pPr>
              <a:lnSpc>
                <a:spcPct val="80000"/>
              </a:lnSpc>
            </a:pPr>
            <a:endParaRPr lang="en-US" sz="1200" dirty="0" smtClean="0"/>
          </a:p>
          <a:p>
            <a:pPr>
              <a:lnSpc>
                <a:spcPct val="80000"/>
              </a:lnSpc>
            </a:pPr>
            <a:endParaRPr lang="en-US" sz="1200" dirty="0" smtClean="0"/>
          </a:p>
          <a:p>
            <a:pPr>
              <a:lnSpc>
                <a:spcPct val="80000"/>
              </a:lnSpc>
            </a:pPr>
            <a:endParaRPr lang="en-US" sz="1200" dirty="0" smtClean="0"/>
          </a:p>
          <a:p>
            <a:pPr>
              <a:lnSpc>
                <a:spcPct val="80000"/>
              </a:lnSpc>
            </a:pPr>
            <a:r>
              <a:rPr lang="en-CA" sz="1200" dirty="0" smtClean="0"/>
              <a:t>The number of offshore rigs has almost double from 2005 to 2006. without contracts in place with oil and gas operators. In addition, these new rigs must be staffed, and the labour market for contract drillers is chronically tight. One reason is the advancing  age of worldwide mobile drilling rig fleet. On May 2006 the average age for the existing </a:t>
            </a:r>
            <a:r>
              <a:rPr lang="en-CA" sz="1200" dirty="0" err="1" smtClean="0"/>
              <a:t>jackup</a:t>
            </a:r>
            <a:r>
              <a:rPr lang="en-CA" sz="1200" dirty="0" smtClean="0"/>
              <a:t> fleet was 24 years; for the semisubmersible fleet 23 years; and for drillship fleet, 18 years</a:t>
            </a:r>
            <a:r>
              <a:rPr lang="en-US" sz="1200" dirty="0" smtClean="0"/>
              <a:t> As rigs begin to approach the end of their economic lives, drilling firms will continue to invest in rig upgrades and in new rigs to replace older ones. </a:t>
            </a:r>
          </a:p>
          <a:p>
            <a:pPr>
              <a:lnSpc>
                <a:spcPct val="80000"/>
              </a:lnSpc>
            </a:pPr>
            <a:endParaRPr lang="en-US" sz="1200" dirty="0" smtClean="0"/>
          </a:p>
          <a:p>
            <a:pPr>
              <a:lnSpc>
                <a:spcPct val="80000"/>
              </a:lnSpc>
            </a:pPr>
            <a:r>
              <a:rPr lang="en-US" sz="1200" b="1" dirty="0" smtClean="0"/>
              <a:t>When analyzing a drilling company: </a:t>
            </a:r>
            <a:r>
              <a:rPr lang="en-US" sz="1200" dirty="0" smtClean="0"/>
              <a:t>you want to take a close look at the company’s rig fleet: older rigs lack the ability to drill in remote locations or bore deep holes. Some other factors to consider are the depth of water that the offshore rigs can drill in, hole depth and horsepower. Higher quality rigs will have higher utilization rates which leads to higher revenue growth.</a:t>
            </a:r>
          </a:p>
          <a:p>
            <a:pPr>
              <a:lnSpc>
                <a:spcPct val="80000"/>
              </a:lnSpc>
            </a:pPr>
            <a:endParaRPr lang="en-US" sz="1200" dirty="0" smtClean="0"/>
          </a:p>
          <a:p>
            <a:pPr>
              <a:lnSpc>
                <a:spcPct val="80000"/>
              </a:lnSpc>
            </a:pPr>
            <a:r>
              <a:rPr lang="en-US" sz="1200" dirty="0" smtClean="0"/>
              <a:t>older rigs lack the ability to drill in remote locations or bore deep holes. Some other factors to consider are the depth of water that the offshore rigs can drill in, hole depth and horsepower. Higher quality rigs will have higher utilization rates which leads to higher revenue growth.</a:t>
            </a:r>
          </a:p>
          <a:p>
            <a:pPr>
              <a:lnSpc>
                <a:spcPct val="80000"/>
              </a:lnSpc>
            </a:pPr>
            <a:endParaRPr lang="en-US" sz="1200" dirty="0" smtClean="0"/>
          </a:p>
          <a:p>
            <a:pPr>
              <a:lnSpc>
                <a:spcPct val="80000"/>
              </a:lnSpc>
            </a:pPr>
            <a:r>
              <a:rPr lang="en-US" sz="1200" b="1" dirty="0" smtClean="0"/>
              <a:t>Barrier to entry: High fixed costs: </a:t>
            </a:r>
            <a:r>
              <a:rPr lang="en-US" sz="1200" dirty="0" smtClean="0"/>
              <a:t>capital expenditure and maintenance costs, regulations, and that there is a few players with larger</a:t>
            </a:r>
            <a:r>
              <a:rPr lang="en-US" sz="1200" b="1" dirty="0" smtClean="0"/>
              <a:t> </a:t>
            </a:r>
            <a:r>
              <a:rPr lang="en-US" sz="1200" dirty="0" smtClean="0"/>
              <a:t>market share and/or with access to greater financial and other resources. More stringent environmental regulations are expected in the next few years. Companies should try to get ready</a:t>
            </a:r>
          </a:p>
          <a:p>
            <a:pPr>
              <a:lnSpc>
                <a:spcPct val="8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9</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Major support services include preparing wells for Production, maintaining and enhancing the output of producing wells, and exploration</a:t>
            </a:r>
            <a:endParaRPr lang="en-US" dirty="0" smtClean="0"/>
          </a:p>
          <a:p>
            <a:endParaRPr lang="en-US" dirty="0" smtClean="0"/>
          </a:p>
          <a:p>
            <a:r>
              <a:rPr lang="en-US" b="1" dirty="0" smtClean="0"/>
              <a:t>Oilfield Services </a:t>
            </a:r>
            <a:r>
              <a:rPr lang="en-US" dirty="0" smtClean="0"/>
              <a:t>- Oilfield service companies assist the drilling companies in setting up oil and gas wells. In general these companies manufacture, repair and maintain equipment used in oil extraction and transport. More specifically, these services can include: </a:t>
            </a:r>
            <a:endParaRPr lang="en-US" sz="1100" dirty="0" smtClean="0"/>
          </a:p>
          <a:p>
            <a:pPr lvl="1"/>
            <a:r>
              <a:rPr lang="en-US" b="1" dirty="0" smtClean="0"/>
              <a:t>Seismic Testing</a:t>
            </a:r>
            <a:r>
              <a:rPr lang="en-US" dirty="0" smtClean="0"/>
              <a:t> - This involves mapping the geological structure beneath the surface. </a:t>
            </a:r>
            <a:endParaRPr lang="en-US" sz="1100" dirty="0" smtClean="0"/>
          </a:p>
          <a:p>
            <a:pPr lvl="1"/>
            <a:r>
              <a:rPr lang="en-US" b="1" dirty="0" smtClean="0"/>
              <a:t>Transport Services</a:t>
            </a:r>
            <a:r>
              <a:rPr lang="en-US" dirty="0" smtClean="0"/>
              <a:t> for both land and water rigs which need to be moved around at some point in time. </a:t>
            </a:r>
            <a:endParaRPr lang="en-US" sz="1100" dirty="0" smtClean="0"/>
          </a:p>
          <a:p>
            <a:pPr lvl="1"/>
            <a:r>
              <a:rPr lang="en-US" b="1" dirty="0" smtClean="0"/>
              <a:t>Directional Services</a:t>
            </a:r>
            <a:r>
              <a:rPr lang="en-US" dirty="0" smtClean="0"/>
              <a:t> - Believe it or not, all oil wells are not drilled straight down, some oil services companies specialize in drilling angled or horizontal holes.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18</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Major support services include preparing wells for Production, maintaining and enhancing the output of producing wells, and exploration</a:t>
            </a:r>
            <a:endParaRPr lang="en-US" dirty="0" smtClean="0"/>
          </a:p>
          <a:p>
            <a:endParaRPr lang="en-US" dirty="0" smtClean="0"/>
          </a:p>
          <a:p>
            <a:r>
              <a:rPr lang="en-US" b="1" dirty="0" smtClean="0"/>
              <a:t>Oilfield Services </a:t>
            </a:r>
            <a:r>
              <a:rPr lang="en-US" dirty="0" smtClean="0"/>
              <a:t>- Oilfield service companies assist the drilling companies in setting up oil and gas wells. In general these companies manufacture, repair and maintain equipment used in oil extraction and transport. More specifically, these services can include: </a:t>
            </a:r>
            <a:endParaRPr lang="en-US" sz="1100" dirty="0" smtClean="0"/>
          </a:p>
          <a:p>
            <a:pPr lvl="1"/>
            <a:r>
              <a:rPr lang="en-US" b="1" dirty="0" smtClean="0"/>
              <a:t>Seismic Testing</a:t>
            </a:r>
            <a:r>
              <a:rPr lang="en-US" dirty="0" smtClean="0"/>
              <a:t> - This involves mapping the geological structure beneath the surface. </a:t>
            </a:r>
            <a:endParaRPr lang="en-US" sz="1100" dirty="0" smtClean="0"/>
          </a:p>
          <a:p>
            <a:pPr lvl="1"/>
            <a:r>
              <a:rPr lang="en-US" b="1" dirty="0" smtClean="0"/>
              <a:t>Transport Services</a:t>
            </a:r>
            <a:r>
              <a:rPr lang="en-US" dirty="0" smtClean="0"/>
              <a:t> - Both land and water rigs which need to be moved around at some point in time. </a:t>
            </a:r>
            <a:endParaRPr lang="en-US" sz="1100" dirty="0" smtClean="0"/>
          </a:p>
          <a:p>
            <a:pPr lvl="1"/>
            <a:r>
              <a:rPr lang="en-US" b="1" dirty="0" smtClean="0"/>
              <a:t>Directional Services</a:t>
            </a:r>
            <a:r>
              <a:rPr lang="en-US" dirty="0" smtClean="0"/>
              <a:t> – Not</a:t>
            </a:r>
            <a:r>
              <a:rPr lang="en-US" baseline="0" dirty="0" smtClean="0"/>
              <a:t> </a:t>
            </a:r>
            <a:r>
              <a:rPr lang="en-US" dirty="0" smtClean="0"/>
              <a:t>all oil wells are not drilled straight down, some oil services companies specialize in drilling angled or horizontal holes.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19</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 particularly important method</a:t>
            </a:r>
            <a:r>
              <a:rPr lang="en-US" baseline="0" dirty="0" smtClean="0"/>
              <a:t> is hydraulic fracturing, also known as “</a:t>
            </a:r>
            <a:r>
              <a:rPr lang="en-US" baseline="0" dirty="0" err="1" smtClean="0"/>
              <a:t>fracking</a:t>
            </a:r>
            <a:r>
              <a:rPr lang="en-US" baseline="0" dirty="0" smtClean="0"/>
              <a:t>”</a:t>
            </a:r>
            <a:endParaRPr lang="en-US" dirty="0" smtClean="0"/>
          </a:p>
          <a:p>
            <a:endParaRPr lang="en-US" dirty="0" smtClean="0"/>
          </a:p>
          <a:p>
            <a:r>
              <a:rPr lang="en-US" dirty="0" err="1" smtClean="0"/>
              <a:t>Fracking</a:t>
            </a:r>
            <a:r>
              <a:rPr lang="en-US" dirty="0" smtClean="0"/>
              <a:t> </a:t>
            </a:r>
            <a:r>
              <a:rPr lang="en-US" baseline="0" dirty="0" smtClean="0"/>
              <a:t>has been seen as a key method of extracting unconventional oil and gas, due to the economic benefits from vast amounts of formerly inaccessible resources which the process can extract.</a:t>
            </a:r>
          </a:p>
          <a:p>
            <a:endParaRPr lang="en-US" baseline="0" dirty="0" smtClean="0"/>
          </a:p>
          <a:p>
            <a:r>
              <a:rPr lang="en-US" baseline="0" dirty="0" smtClean="0"/>
              <a:t>However, opponents point to potential environmental impacts such as contamination of ground water and surface contamination from spills. For these reasons, hydraulic fracturing has come under scrutiny internationally.</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20</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Contract drilling</a:t>
            </a:r>
            <a:r>
              <a:rPr lang="en-US" baseline="0" dirty="0" smtClean="0"/>
              <a:t> involves physically drilling and pumping oil out of the ground. A highly skilled industry where most companies own both the rigs and the skilled employees.</a:t>
            </a:r>
          </a:p>
          <a:p>
            <a:endParaRPr lang="en-US" baseline="0" dirty="0" smtClean="0"/>
          </a:p>
          <a:p>
            <a:r>
              <a:rPr lang="en-US" baseline="0" dirty="0" smtClean="0"/>
              <a:t>There are 2 types of drilling rigs: land rigs, and deep water rigs</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21</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CC25E1-0201-4A5B-B572-5A549D1DDCC3}" type="slidenum">
              <a:rPr lang="en-CA" smtClean="0"/>
              <a:pPr/>
              <a:t>22</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To handle these challenges, the industry uses large, stable, self-contained platforms to drill wells</a:t>
            </a:r>
          </a:p>
          <a:p>
            <a:endParaRPr lang="en-CA" altLang="zh-CN" dirty="0" smtClean="0"/>
          </a:p>
          <a:p>
            <a:r>
              <a:rPr lang="en-CA" altLang="zh-CN" b="1" dirty="0" smtClean="0"/>
              <a:t>3 types of wells:</a:t>
            </a:r>
            <a:r>
              <a:rPr lang="en-CA" altLang="zh-CN" dirty="0" smtClean="0"/>
              <a:t> exploration, delineation and development </a:t>
            </a:r>
          </a:p>
          <a:p>
            <a:pPr lvl="1"/>
            <a:r>
              <a:rPr lang="en-CA" altLang="zh-CN" b="1" dirty="0" smtClean="0"/>
              <a:t>-Exploration: </a:t>
            </a:r>
            <a:r>
              <a:rPr lang="en-CA" altLang="zh-CN" dirty="0" smtClean="0"/>
              <a:t> confirm whether geological formations identified from seismic surveys do contain hydrocarbons. </a:t>
            </a:r>
          </a:p>
          <a:p>
            <a:pPr lvl="1"/>
            <a:r>
              <a:rPr lang="en-CA" altLang="zh-CN" dirty="0" smtClean="0"/>
              <a:t>-If results are promising, a company may drill </a:t>
            </a:r>
            <a:r>
              <a:rPr lang="en-CA" altLang="zh-CN" b="1" dirty="0" smtClean="0"/>
              <a:t>delineation wells </a:t>
            </a:r>
            <a:r>
              <a:rPr lang="en-CA" altLang="zh-CN" dirty="0" smtClean="0"/>
              <a:t>into different areas of the formation to confirm the formation’s size as well as characteristics of the hydrocarbon resources. </a:t>
            </a:r>
          </a:p>
          <a:p>
            <a:pPr lvl="1"/>
            <a:r>
              <a:rPr lang="en-CA" altLang="zh-CN" dirty="0" smtClean="0"/>
              <a:t>-Then decides whether it will be economically attractive to produce the resource. If test results are favourable, the company will proceed to the third stage, drilling a </a:t>
            </a:r>
            <a:r>
              <a:rPr lang="en-CA" altLang="zh-CN" b="1" dirty="0" smtClean="0"/>
              <a:t>development well.</a:t>
            </a:r>
            <a:endParaRPr lang="zh-CN" altLang="en-US" b="1" dirty="0" smtClean="0"/>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23</a:t>
            </a:fld>
            <a:endParaRPr lang="zh-CN" altLang="en-US"/>
          </a:p>
        </p:txBody>
      </p:sp>
    </p:spTree>
    <p:extLst>
      <p:ext uri="{BB962C8B-B14F-4D97-AF65-F5344CB8AC3E}">
        <p14:creationId xmlns:p14="http://schemas.microsoft.com/office/powerpoint/2010/main" val="4286450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7262122-EDF7-461E-858D-D68CC9E0414D}" type="slidenum">
              <a:rPr lang="zh-CN" altLang="en-US" smtClean="0"/>
              <a:pPr/>
              <a:t>152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97059-969B-4940-85C6-97A896F8CB77}" type="slidenum">
              <a:rPr lang="en-US" smtClean="0"/>
              <a:t>165</a:t>
            </a:fld>
            <a:endParaRPr lang="en-US"/>
          </a:p>
        </p:txBody>
      </p:sp>
    </p:spTree>
    <p:extLst>
      <p:ext uri="{BB962C8B-B14F-4D97-AF65-F5344CB8AC3E}">
        <p14:creationId xmlns:p14="http://schemas.microsoft.com/office/powerpoint/2010/main" val="19571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170</a:t>
            </a:fld>
            <a:endParaRPr lang="en-US"/>
          </a:p>
        </p:txBody>
      </p:sp>
    </p:spTree>
    <p:extLst>
      <p:ext uri="{BB962C8B-B14F-4D97-AF65-F5344CB8AC3E}">
        <p14:creationId xmlns:p14="http://schemas.microsoft.com/office/powerpoint/2010/main" val="595920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The drilling industry is classified as highly skilled and labor intensive.</a:t>
            </a:r>
          </a:p>
          <a:p>
            <a:endParaRPr lang="en-US" dirty="0" smtClean="0"/>
          </a:p>
          <a:p>
            <a:r>
              <a:rPr lang="en-US" b="1" dirty="0" smtClean="0"/>
              <a:t>People with skills and expertise to operate drilling equipment are in high demand and cost a lot of money. </a:t>
            </a:r>
            <a:r>
              <a:rPr lang="en-US" dirty="0" smtClean="0"/>
              <a:t>Most oil and gas producers find it more cost-effective to hire this expertise from drilling companies.  </a:t>
            </a:r>
          </a:p>
          <a:p>
            <a:endParaRPr lang="en-US" dirty="0" smtClean="0"/>
          </a:p>
          <a:p>
            <a:r>
              <a:rPr lang="en-US" dirty="0" smtClean="0"/>
              <a:t>As the industry moves from bust to boom, qualified employees who were</a:t>
            </a:r>
            <a:r>
              <a:rPr lang="en-US" baseline="0" dirty="0" smtClean="0"/>
              <a:t> </a:t>
            </a:r>
            <a:r>
              <a:rPr lang="en-US" dirty="0" smtClean="0"/>
              <a:t>laid off are often unwilling to return. The lack of job security hinders the industry’s ability to retain experienced workers and to recruit new people. </a:t>
            </a:r>
          </a:p>
          <a:p>
            <a:endParaRPr lang="en-US" dirty="0" smtClean="0"/>
          </a:p>
          <a:p>
            <a:r>
              <a:rPr lang="en-CA" dirty="0" smtClean="0"/>
              <a:t>Oil and gas producers set the minimum requirement on the number of inexperienced personnel they will permit to work on a rig, given the high opportunity costs that downtime caused by human error can generate. </a:t>
            </a:r>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10</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This industry is highly regulated with regards to environment and health and safety concerns </a:t>
            </a:r>
          </a:p>
          <a:p>
            <a:endParaRPr lang="en-US" dirty="0" smtClean="0"/>
          </a:p>
          <a:p>
            <a:r>
              <a:rPr lang="en-US" b="0" u="none" dirty="0" smtClean="0"/>
              <a:t>The federal, provincial, state,</a:t>
            </a:r>
            <a:r>
              <a:rPr lang="en-US" b="0" u="none" baseline="0" dirty="0" smtClean="0"/>
              <a:t> </a:t>
            </a:r>
            <a:r>
              <a:rPr lang="en-US" b="0" u="none" dirty="0" smtClean="0"/>
              <a:t>foreign and local laws and regulations controlling the discharge of hazardous wastes and relating to the protection of the environment affect the operations of all the drilling companies. These regulations address oil spill prevention and also significantly expand liability exposure across all segments of the oil and gas industry. Company failure to comply with these statutes and related regulations could result in civil or criminal enforcement action.</a:t>
            </a:r>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11</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contract drilling business is highly competitive with numerous industry participants. </a:t>
            </a:r>
            <a:r>
              <a:rPr lang="en-US" b="1" dirty="0" smtClean="0"/>
              <a:t>The intense price competition and cyclicality of the drilling industry, is marked by periods of low demand, excess rig availability,</a:t>
            </a:r>
            <a:r>
              <a:rPr lang="en-US" b="1" baseline="0" dirty="0" smtClean="0"/>
              <a:t> and </a:t>
            </a:r>
            <a:r>
              <a:rPr lang="en-US" b="1" dirty="0" smtClean="0"/>
              <a:t>low day rates, all of which can have an adverse affect on the company’s operations. </a:t>
            </a:r>
            <a:endParaRPr lang="en-US" dirty="0" smtClean="0"/>
          </a:p>
          <a:p>
            <a:endParaRPr lang="en-US" dirty="0" smtClean="0"/>
          </a:p>
          <a:p>
            <a:r>
              <a:rPr lang="en-US" dirty="0" smtClean="0"/>
              <a:t>There are thousands of oil and</a:t>
            </a:r>
            <a:r>
              <a:rPr lang="en-US" baseline="0" dirty="0" smtClean="0"/>
              <a:t> oil services companies throughout the world, but the barriers to enter this industry scare away all but the serious companies, resulting in much of the oil and gas business being dominated by a handful of powerful companies.</a:t>
            </a:r>
            <a:endParaRPr lang="en-US" b="1" dirty="0" smtClean="0"/>
          </a:p>
          <a:p>
            <a:endParaRPr lang="en-US" dirty="0" smtClean="0"/>
          </a:p>
          <a:p>
            <a:r>
              <a:rPr lang="en-US" b="1" dirty="0" smtClean="0"/>
              <a:t>The industry has experienced consolidation in the 90’s when oil prices went down but there is still room for more.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12</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energy</a:t>
            </a:r>
            <a:r>
              <a:rPr lang="en-US" baseline="0" dirty="0" smtClean="0">
                <a:solidFill>
                  <a:schemeClr val="tx1"/>
                </a:solidFill>
              </a:rPr>
              <a:t> industry is not any different than most commodity-based industries as it faces long periods of boom and bust. Drilling and other service firms are highly dependent on the price and demand for petroleum. These firms are some of the first to feel the effects of increased or decreased spending. If oil prices rise, it takes time for petroleum companies to size up land, setup rigs, take out the oil, transport it and refine it before the oil company sees any profit. </a:t>
            </a:r>
          </a:p>
        </p:txBody>
      </p:sp>
      <p:sp>
        <p:nvSpPr>
          <p:cNvPr id="4" name="Slide Number Placeholder 3"/>
          <p:cNvSpPr>
            <a:spLocks noGrp="1"/>
          </p:cNvSpPr>
          <p:nvPr>
            <p:ph type="sldNum" sz="quarter" idx="10"/>
          </p:nvPr>
        </p:nvSpPr>
        <p:spPr/>
        <p:txBody>
          <a:bodyPr/>
          <a:lstStyle/>
          <a:p>
            <a:fld id="{5B0914CA-6D38-48F4-BC72-282B59ADD52D}" type="slidenum">
              <a:rPr lang="en-US" smtClean="0"/>
              <a:pPr/>
              <a:t>13</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With accelerating decline rates in mature reservoirs around the world, oil and gas producers are facing a difficult job just to maintain existing production. Potential new reservoirs are often located in challenging geological locations, but advances in technology such as directional drilling and hydraulic fracturing</a:t>
            </a:r>
            <a:r>
              <a:rPr lang="en-US" b="0" baseline="0" dirty="0" smtClean="0"/>
              <a:t> </a:t>
            </a:r>
            <a:r>
              <a:rPr lang="en-US" b="0" dirty="0" smtClean="0"/>
              <a:t>are becoming critical to generating future production gains.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Combined with strict </a:t>
            </a:r>
            <a:r>
              <a:rPr lang="en-US" b="1" dirty="0" smtClean="0"/>
              <a:t>environmental</a:t>
            </a:r>
            <a:r>
              <a:rPr lang="en-US" b="1" baseline="0" dirty="0" smtClean="0"/>
              <a:t> regulations</a:t>
            </a:r>
            <a:r>
              <a:rPr lang="en-US" b="0" baseline="0" dirty="0" smtClean="0"/>
              <a:t>, companies are needing to spend increasingly significant amounts of money on developing environmentally safe technologies for the future</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14</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When it comes to Types of Contracts: </a:t>
            </a:r>
            <a:r>
              <a:rPr lang="en-US" dirty="0" smtClean="0"/>
              <a:t>Drillers are generally paid according to one of three methods: a footage contract, a day-work contract, or a turnkey contract. The contract determines a driller’s prospects for future revenue growth. </a:t>
            </a:r>
          </a:p>
          <a:p>
            <a:endParaRPr lang="en-US" b="1" dirty="0" smtClean="0"/>
          </a:p>
          <a:p>
            <a:r>
              <a:rPr lang="en-US" b="1" dirty="0" smtClean="0"/>
              <a:t>As for the Length of Contracts: </a:t>
            </a:r>
            <a:r>
              <a:rPr lang="en-US" dirty="0" smtClean="0"/>
              <a:t>Its good to know when the company’s current contract expires, how many will expire within the next 12 months and how many rigs are locked in for three years or longer. There are advantages and disadvantages to both</a:t>
            </a:r>
            <a:r>
              <a:rPr lang="en-US" baseline="0" dirty="0" smtClean="0"/>
              <a:t> </a:t>
            </a:r>
            <a:r>
              <a:rPr lang="en-US" dirty="0" smtClean="0"/>
              <a:t>long and short-term contracts.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contract drillers, the location of their drilling rigs is of prime importance. Land rigs tend to remain domiciled within a particular region or</a:t>
            </a:r>
            <a:r>
              <a:rPr lang="en-US" baseline="0" dirty="0" smtClean="0"/>
              <a:t> </a:t>
            </a:r>
            <a:r>
              <a:rPr lang="en-US" dirty="0" smtClean="0"/>
              <a:t>country,</a:t>
            </a:r>
            <a:r>
              <a:rPr lang="en-US" baseline="0" dirty="0" smtClean="0"/>
              <a:t> while </a:t>
            </a:r>
            <a:r>
              <a:rPr lang="en-US" dirty="0" smtClean="0"/>
              <a:t>Offshore rigs are often relocated based on market demand.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Natural calamities </a:t>
            </a:r>
            <a:r>
              <a:rPr lang="en-US" dirty="0" smtClean="0"/>
              <a:t>such as hurricanes</a:t>
            </a:r>
            <a:r>
              <a:rPr lang="en-US" baseline="0" dirty="0" smtClean="0"/>
              <a:t> can</a:t>
            </a:r>
            <a:r>
              <a:rPr lang="en-US" dirty="0" smtClean="0"/>
              <a:t> destroy offshore drilling rigs and other equipment</a:t>
            </a:r>
            <a:r>
              <a:rPr lang="en-US" baseline="0" dirty="0" smtClean="0"/>
              <a:t>, which can significantly delay the delivery of services and materials to jobsites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15</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Now</a:t>
            </a:r>
            <a:r>
              <a:rPr lang="en-CA" baseline="0" dirty="0" smtClean="0"/>
              <a:t> looking at the composition of sales in the industry: </a:t>
            </a:r>
          </a:p>
          <a:p>
            <a:endParaRPr lang="en-CA" dirty="0" smtClean="0"/>
          </a:p>
          <a:p>
            <a:r>
              <a:rPr lang="en-CA" dirty="0" smtClean="0"/>
              <a:t>The US oil and gas services industry includes 10,000 companies with combined annual revenue of $110 billion (2012). Major companies include Schlumberger, Halliburton, Transocean,</a:t>
            </a:r>
            <a:r>
              <a:rPr lang="en-CA" baseline="0" dirty="0" smtClean="0"/>
              <a:t> </a:t>
            </a:r>
            <a:r>
              <a:rPr lang="en-CA" dirty="0" smtClean="0"/>
              <a:t>and Baker Hughes. </a:t>
            </a:r>
            <a:endParaRPr lang="en-US" dirty="0" smtClean="0"/>
          </a:p>
          <a:p>
            <a:endParaRPr lang="en-CA" dirty="0" smtClean="0"/>
          </a:p>
          <a:p>
            <a:r>
              <a:rPr lang="en-CA" dirty="0" smtClean="0"/>
              <a:t>Oil &amp; gas field service companies provide drilling and support services for oil and gas wells and make drilling equipment. Drilling provides about 35% of industry revenue, support services 45%, and equipment manufacturing 20%.</a:t>
            </a:r>
          </a:p>
          <a:p>
            <a:endParaRPr lang="en-CA" dirty="0" smtClean="0"/>
          </a:p>
          <a:p>
            <a:r>
              <a:rPr lang="en-CA" dirty="0" smtClean="0"/>
              <a:t>Industry</a:t>
            </a:r>
            <a:r>
              <a:rPr lang="en-CA" baseline="0" dirty="0" smtClean="0"/>
              <a:t> revenue is expected to grow 9.6% to $126 billion as continued high oil prices increase demand for new drilling activities and better credit conditions allow customers to resume funding-halted projects.</a:t>
            </a:r>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16</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Major support services include preparing wells for Production, maintaining and enhancing the output of producing wells, and exploration</a:t>
            </a:r>
            <a:endParaRPr lang="en-US" dirty="0" smtClean="0"/>
          </a:p>
          <a:p>
            <a:endParaRPr lang="en-US" dirty="0" smtClean="0"/>
          </a:p>
          <a:p>
            <a:r>
              <a:rPr lang="en-US" dirty="0" smtClean="0"/>
              <a:t>Oilfield service companies assist the drilling companies in setting up oil and gas wells. In general these companies manufacture, repair and maintain equipment used in oil extraction and transport. More specifically, these services can include: </a:t>
            </a:r>
            <a:endParaRPr lang="en-US" sz="1100" dirty="0" smtClean="0"/>
          </a:p>
          <a:p>
            <a:pPr lvl="1"/>
            <a:r>
              <a:rPr lang="en-US" b="1" dirty="0" smtClean="0"/>
              <a:t>Seismic Testing</a:t>
            </a:r>
            <a:r>
              <a:rPr lang="en-US" dirty="0" smtClean="0"/>
              <a:t> - This involves mapping the geological structure beneath the surface. </a:t>
            </a:r>
            <a:endParaRPr lang="en-US" sz="1100" dirty="0" smtClean="0"/>
          </a:p>
          <a:p>
            <a:pPr lvl="1"/>
            <a:r>
              <a:rPr lang="en-US" b="1" dirty="0" smtClean="0"/>
              <a:t>Transport Services</a:t>
            </a:r>
            <a:r>
              <a:rPr lang="en-US" dirty="0" smtClean="0"/>
              <a:t> - Both land and water rigs need to be moved around at some point in time. </a:t>
            </a:r>
            <a:endParaRPr lang="en-US" sz="1100" dirty="0" smtClean="0"/>
          </a:p>
          <a:p>
            <a:pPr lvl="1"/>
            <a:r>
              <a:rPr lang="en-US" b="1" dirty="0" smtClean="0"/>
              <a:t>Directional Services</a:t>
            </a:r>
            <a:r>
              <a:rPr lang="en-US" dirty="0" smtClean="0"/>
              <a:t> - Believe it or not, all oil wells are not drilled straight down, some oil services companies specialize in drilling angled or horizontal holes.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17</a:t>
            </a:fld>
            <a:endParaRPr lang="en-US"/>
          </a:p>
        </p:txBody>
      </p:sp>
    </p:spTree>
    <p:extLst>
      <p:ext uri="{BB962C8B-B14F-4D97-AF65-F5344CB8AC3E}">
        <p14:creationId xmlns:p14="http://schemas.microsoft.com/office/powerpoint/2010/main" val="35773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8CB680-6183-49E9-9A2B-4762A98AF716}"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167113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CB680-6183-49E9-9A2B-4762A98AF716}"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284890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CB680-6183-49E9-9A2B-4762A98AF716}"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53270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CB680-6183-49E9-9A2B-4762A98AF716}"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30583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8CB680-6183-49E9-9A2B-4762A98AF716}"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262028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8CB680-6183-49E9-9A2B-4762A98AF716}"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270054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8CB680-6183-49E9-9A2B-4762A98AF716}" type="datetimeFigureOut">
              <a:rPr lang="en-US" smtClean="0"/>
              <a:t>4/3/2013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259572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8CB680-6183-49E9-9A2B-4762A98AF716}" type="datetimeFigureOut">
              <a:rPr lang="en-US" smtClean="0"/>
              <a:t>4/3/2013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393764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CB680-6183-49E9-9A2B-4762A98AF716}" type="datetimeFigureOut">
              <a:rPr lang="en-US" smtClean="0"/>
              <a:t>4/3/2013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173303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CB680-6183-49E9-9A2B-4762A98AF716}"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379567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CB680-6183-49E9-9A2B-4762A98AF716}"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DA7B9-B529-425A-BEB8-764327774DF0}" type="slidenum">
              <a:rPr lang="en-US" smtClean="0"/>
              <a:t>‹#›</a:t>
            </a:fld>
            <a:endParaRPr lang="en-US"/>
          </a:p>
        </p:txBody>
      </p:sp>
    </p:spTree>
    <p:extLst>
      <p:ext uri="{BB962C8B-B14F-4D97-AF65-F5344CB8AC3E}">
        <p14:creationId xmlns:p14="http://schemas.microsoft.com/office/powerpoint/2010/main" val="47602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CB680-6183-49E9-9A2B-4762A98AF716}" type="datetimeFigureOut">
              <a:rPr lang="en-US" smtClean="0"/>
              <a:t>4/3/2013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DA7B9-B529-425A-BEB8-764327774DF0}" type="slidenum">
              <a:rPr lang="en-US" smtClean="0"/>
              <a:t>‹#›</a:t>
            </a:fld>
            <a:endParaRPr lang="en-US"/>
          </a:p>
        </p:txBody>
      </p:sp>
    </p:spTree>
    <p:extLst>
      <p:ext uri="{BB962C8B-B14F-4D97-AF65-F5344CB8AC3E}">
        <p14:creationId xmlns:p14="http://schemas.microsoft.com/office/powerpoint/2010/main" val="4132931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1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42"/>
            <a:ext cx="9153921" cy="686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7441"/>
            <a:ext cx="6629400" cy="769441"/>
          </a:xfrm>
          <a:prstGeom prst="rect">
            <a:avLst/>
          </a:prstGeom>
          <a:noFill/>
        </p:spPr>
        <p:txBody>
          <a:bodyPr wrap="square" rtlCol="0">
            <a:spAutoFit/>
          </a:bodyPr>
          <a:lstStyle/>
          <a:p>
            <a:r>
              <a:rPr lang="en-US" sz="4400" b="1" i="1" dirty="0" smtClean="0"/>
              <a:t>Oil &amp; Gas Service</a:t>
            </a:r>
            <a:endParaRPr lang="en-US" sz="4400" b="1" i="1" dirty="0"/>
          </a:p>
        </p:txBody>
      </p:sp>
      <p:sp>
        <p:nvSpPr>
          <p:cNvPr id="6" name="TextBox 5"/>
          <p:cNvSpPr txBox="1"/>
          <p:nvPr/>
        </p:nvSpPr>
        <p:spPr>
          <a:xfrm>
            <a:off x="-76200" y="3810000"/>
            <a:ext cx="3200400" cy="1246495"/>
          </a:xfrm>
          <a:prstGeom prst="rect">
            <a:avLst/>
          </a:prstGeom>
          <a:noFill/>
        </p:spPr>
        <p:txBody>
          <a:bodyPr wrap="square" rtlCol="0">
            <a:spAutoFit/>
          </a:bodyPr>
          <a:lstStyle/>
          <a:p>
            <a:r>
              <a:rPr lang="en-US" sz="2500" b="1" i="1" dirty="0" smtClean="0">
                <a:solidFill>
                  <a:schemeClr val="accent6">
                    <a:lumMod val="20000"/>
                    <a:lumOff val="80000"/>
                  </a:schemeClr>
                </a:solidFill>
              </a:rPr>
              <a:t>Vincent Zhou</a:t>
            </a:r>
          </a:p>
          <a:p>
            <a:r>
              <a:rPr lang="en-US" sz="2500" b="1" i="1" dirty="0" smtClean="0">
                <a:solidFill>
                  <a:schemeClr val="accent6">
                    <a:lumMod val="20000"/>
                    <a:lumOff val="80000"/>
                  </a:schemeClr>
                </a:solidFill>
              </a:rPr>
              <a:t>Andrew Harding</a:t>
            </a:r>
          </a:p>
          <a:p>
            <a:r>
              <a:rPr lang="en-US" sz="2500" b="1" i="1" dirty="0" err="1" smtClean="0">
                <a:solidFill>
                  <a:schemeClr val="accent6">
                    <a:lumMod val="20000"/>
                    <a:lumOff val="80000"/>
                  </a:schemeClr>
                </a:solidFill>
              </a:rPr>
              <a:t>Madina</a:t>
            </a:r>
            <a:r>
              <a:rPr lang="en-US" sz="2500" b="1" i="1" dirty="0" smtClean="0">
                <a:solidFill>
                  <a:schemeClr val="accent6">
                    <a:lumMod val="20000"/>
                    <a:lumOff val="80000"/>
                  </a:schemeClr>
                </a:solidFill>
              </a:rPr>
              <a:t> </a:t>
            </a:r>
            <a:r>
              <a:rPr lang="en-US" sz="2500" b="1" i="1" dirty="0" err="1" smtClean="0">
                <a:solidFill>
                  <a:schemeClr val="accent6">
                    <a:lumMod val="20000"/>
                    <a:lumOff val="80000"/>
                  </a:schemeClr>
                </a:solidFill>
              </a:rPr>
              <a:t>Zhukenova</a:t>
            </a:r>
            <a:endParaRPr lang="en-US" sz="2500" b="1" i="1" dirty="0">
              <a:solidFill>
                <a:schemeClr val="accent6">
                  <a:lumMod val="20000"/>
                  <a:lumOff val="80000"/>
                </a:schemeClr>
              </a:solidFill>
            </a:endParaRPr>
          </a:p>
        </p:txBody>
      </p:sp>
      <p:sp>
        <p:nvSpPr>
          <p:cNvPr id="7" name="TextBox 6"/>
          <p:cNvSpPr txBox="1"/>
          <p:nvPr/>
        </p:nvSpPr>
        <p:spPr>
          <a:xfrm>
            <a:off x="2057400" y="634424"/>
            <a:ext cx="3048000" cy="584776"/>
          </a:xfrm>
          <a:prstGeom prst="rect">
            <a:avLst/>
          </a:prstGeom>
          <a:noFill/>
        </p:spPr>
        <p:txBody>
          <a:bodyPr wrap="square" rtlCol="0">
            <a:spAutoFit/>
          </a:bodyPr>
          <a:lstStyle/>
          <a:p>
            <a:r>
              <a:rPr lang="en-US" sz="3200" b="1" dirty="0" smtClean="0"/>
              <a:t>North America</a:t>
            </a:r>
            <a:endParaRPr lang="en-US" sz="3200" b="1" dirty="0"/>
          </a:p>
        </p:txBody>
      </p:sp>
    </p:spTree>
    <p:extLst>
      <p:ext uri="{BB962C8B-B14F-4D97-AF65-F5344CB8AC3E}">
        <p14:creationId xmlns:p14="http://schemas.microsoft.com/office/powerpoint/2010/main" val="464543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fontScale="90000"/>
          </a:bodyPr>
          <a:lstStyle/>
          <a:p>
            <a:r>
              <a:rPr lang="en-US" dirty="0" smtClean="0"/>
              <a:t>Oil &amp; Gas Industry Characteristics</a:t>
            </a:r>
            <a:endParaRPr lang="en-US" dirty="0"/>
          </a:p>
        </p:txBody>
      </p:sp>
      <p:sp>
        <p:nvSpPr>
          <p:cNvPr id="46" name="TextBox 45"/>
          <p:cNvSpPr txBox="1"/>
          <p:nvPr/>
        </p:nvSpPr>
        <p:spPr>
          <a:xfrm>
            <a:off x="2438400" y="1295400"/>
            <a:ext cx="6172200" cy="2677656"/>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Highly skilled and labor intensive</a:t>
            </a:r>
          </a:p>
          <a:p>
            <a:endParaRPr lang="en-US" dirty="0"/>
          </a:p>
          <a:p>
            <a:r>
              <a:rPr lang="en-US" dirty="0"/>
              <a:t>Workers with expertise to operate drilling equip. are in high demand</a:t>
            </a:r>
          </a:p>
          <a:p>
            <a:endParaRPr lang="en-US" dirty="0"/>
          </a:p>
          <a:p>
            <a:r>
              <a:rPr lang="en-US" dirty="0"/>
              <a:t>Minimum requirement on the number of inexperienced personnel</a:t>
            </a:r>
          </a:p>
        </p:txBody>
      </p:sp>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150" y="3973056"/>
            <a:ext cx="4071450" cy="272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Financial Highlights</a:t>
            </a:r>
            <a:endParaRPr lang="en-US"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 y="1676400"/>
            <a:ext cx="9144000" cy="472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6918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Revenue Segmentation</a:t>
            </a:r>
            <a:endParaRPr lang="en-US"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85" y="2514600"/>
            <a:ext cx="8868029"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2547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Drilling Rigs at Dec 31, 2012</a:t>
            </a:r>
            <a:endParaRPr lang="en-US"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3780"/>
            <a:ext cx="9131121" cy="28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228600" y="4038600"/>
            <a:ext cx="8229600" cy="2697163"/>
          </a:xfrm>
        </p:spPr>
        <p:txBody>
          <a:bodyPr>
            <a:normAutofit fontScale="55000" lnSpcReduction="20000"/>
          </a:bodyPr>
          <a:lstStyle/>
          <a:p>
            <a:pPr lvl="0"/>
            <a:r>
              <a:rPr lang="en-US" dirty="0" smtClean="0"/>
              <a:t>Tier 1: </a:t>
            </a:r>
          </a:p>
          <a:p>
            <a:pPr lvl="1"/>
            <a:r>
              <a:rPr lang="en-US" dirty="0" smtClean="0"/>
              <a:t>Newer </a:t>
            </a:r>
            <a:r>
              <a:rPr lang="en-US" dirty="0"/>
              <a:t>designs</a:t>
            </a:r>
          </a:p>
          <a:p>
            <a:pPr lvl="1"/>
            <a:r>
              <a:rPr lang="en-US" dirty="0"/>
              <a:t>Directional or horizontal drilling</a:t>
            </a:r>
          </a:p>
          <a:p>
            <a:pPr lvl="1"/>
            <a:r>
              <a:rPr lang="en-US" dirty="0"/>
              <a:t>Better suited for shale and unconventional plays</a:t>
            </a:r>
          </a:p>
          <a:p>
            <a:pPr lvl="1"/>
            <a:r>
              <a:rPr lang="en-US" dirty="0"/>
              <a:t>Highly </a:t>
            </a:r>
            <a:r>
              <a:rPr lang="en-US" dirty="0" smtClean="0"/>
              <a:t>mobile</a:t>
            </a:r>
          </a:p>
          <a:p>
            <a:pPr lvl="0"/>
            <a:r>
              <a:rPr lang="en-US" dirty="0" smtClean="0"/>
              <a:t>Tier 2: </a:t>
            </a:r>
          </a:p>
          <a:p>
            <a:pPr lvl="1"/>
            <a:r>
              <a:rPr lang="en-US" dirty="0" smtClean="0"/>
              <a:t>New </a:t>
            </a:r>
            <a:r>
              <a:rPr lang="en-US" dirty="0"/>
              <a:t>or upgraded equipment</a:t>
            </a:r>
          </a:p>
          <a:p>
            <a:pPr lvl="1"/>
            <a:r>
              <a:rPr lang="en-US" dirty="0"/>
              <a:t>Directional or horizontal drilling</a:t>
            </a:r>
          </a:p>
          <a:p>
            <a:pPr lvl="1"/>
            <a:r>
              <a:rPr lang="en-US" dirty="0"/>
              <a:t>Less mobile than Tier </a:t>
            </a:r>
            <a:r>
              <a:rPr lang="en-US" dirty="0" smtClean="0"/>
              <a:t>1</a:t>
            </a:r>
          </a:p>
          <a:p>
            <a:pPr lvl="0"/>
            <a:r>
              <a:rPr lang="en-US" dirty="0" smtClean="0"/>
              <a:t>PSST: </a:t>
            </a:r>
          </a:p>
          <a:p>
            <a:pPr lvl="1"/>
            <a:r>
              <a:rPr lang="en-US" dirty="0"/>
              <a:t>Precision Seasonal Stratification and Turnkey</a:t>
            </a:r>
          </a:p>
          <a:p>
            <a:pPr lvl="0"/>
            <a:endParaRPr lang="en-US" dirty="0"/>
          </a:p>
          <a:p>
            <a:endParaRPr lang="en-US" dirty="0"/>
          </a:p>
          <a:p>
            <a:endParaRPr lang="en-US" dirty="0"/>
          </a:p>
        </p:txBody>
      </p:sp>
    </p:spTree>
    <p:extLst>
      <p:ext uri="{BB962C8B-B14F-4D97-AF65-F5344CB8AC3E}">
        <p14:creationId xmlns:p14="http://schemas.microsoft.com/office/powerpoint/2010/main" val="25192176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Service Rigs at Dec 31, 2012</a:t>
            </a:r>
            <a:endParaRPr lang="en-US"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359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hart 3"/>
          <p:cNvGraphicFramePr/>
          <p:nvPr>
            <p:extLst>
              <p:ext uri="{D42A27DB-BD31-4B8C-83A1-F6EECF244321}">
                <p14:modId xmlns:p14="http://schemas.microsoft.com/office/powerpoint/2010/main" val="156006873"/>
              </p:ext>
            </p:extLst>
          </p:nvPr>
        </p:nvGraphicFramePr>
        <p:xfrm>
          <a:off x="-914400" y="4581856"/>
          <a:ext cx="5486400" cy="2098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extLst>
              <p:ext uri="{D42A27DB-BD31-4B8C-83A1-F6EECF244321}">
                <p14:modId xmlns:p14="http://schemas.microsoft.com/office/powerpoint/2010/main" val="885450589"/>
              </p:ext>
            </p:extLst>
          </p:nvPr>
        </p:nvGraphicFramePr>
        <p:xfrm>
          <a:off x="4572000" y="4581856"/>
          <a:ext cx="4343400" cy="22761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522279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Rig Locations</a:t>
            </a:r>
            <a:endParaRPr lang="en-US" dirty="0">
              <a:solidFill>
                <a:schemeClr val="bg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111549"/>
            <a:ext cx="8458200" cy="562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7613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Drilling Technology Growth</a:t>
            </a:r>
            <a:endParaRPr lang="en-US" dirty="0">
              <a:solidFill>
                <a:schemeClr val="bg1"/>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509713"/>
            <a:ext cx="9124950"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743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Drilling Activity</a:t>
            </a:r>
            <a:endParaRPr lang="en-US" dirty="0">
              <a:solidFill>
                <a:schemeClr val="bg1"/>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1718"/>
            <a:ext cx="6400800" cy="568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3411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normAutofit/>
          </a:bodyPr>
          <a:lstStyle/>
          <a:p>
            <a:pPr algn="l"/>
            <a:r>
              <a:rPr lang="en-US" dirty="0" smtClean="0">
                <a:solidFill>
                  <a:schemeClr val="bg1"/>
                </a:solidFill>
              </a:rPr>
              <a:t>2012 Strategy</a:t>
            </a:r>
            <a:endParaRPr lang="en-US" dirty="0">
              <a:solidFill>
                <a:schemeClr val="bg1"/>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066800"/>
            <a:ext cx="9118600" cy="525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9389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1270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3352800"/>
            <a:ext cx="8229600" cy="928811"/>
          </a:xfrm>
        </p:spPr>
        <p:txBody>
          <a:bodyPr/>
          <a:lstStyle/>
          <a:p>
            <a:r>
              <a:rPr lang="en-US" dirty="0" smtClean="0"/>
              <a:t>Management Team</a:t>
            </a:r>
            <a:endParaRPr lang="en-US" dirty="0"/>
          </a:p>
        </p:txBody>
      </p:sp>
    </p:spTree>
    <p:extLst>
      <p:ext uri="{BB962C8B-B14F-4D97-AF65-F5344CB8AC3E}">
        <p14:creationId xmlns:p14="http://schemas.microsoft.com/office/powerpoint/2010/main" val="308404975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90600"/>
          </a:xfrm>
        </p:spPr>
        <p:txBody>
          <a:bodyPr>
            <a:normAutofit/>
          </a:bodyPr>
          <a:lstStyle/>
          <a:p>
            <a:pPr algn="l"/>
            <a:r>
              <a:rPr lang="en-US" dirty="0">
                <a:solidFill>
                  <a:schemeClr val="bg1"/>
                </a:solidFill>
              </a:rPr>
              <a:t>Kevin A. </a:t>
            </a:r>
            <a:r>
              <a:rPr lang="en-US" dirty="0" err="1">
                <a:solidFill>
                  <a:schemeClr val="bg1"/>
                </a:solidFill>
              </a:rPr>
              <a:t>Neveu</a:t>
            </a:r>
            <a:endParaRPr lang="en-US" dirty="0">
              <a:solidFill>
                <a:schemeClr val="bg1"/>
              </a:solidFill>
            </a:endParaRPr>
          </a:p>
        </p:txBody>
      </p:sp>
      <p:sp>
        <p:nvSpPr>
          <p:cNvPr id="4" name="Content Placeholder 3"/>
          <p:cNvSpPr>
            <a:spLocks noGrp="1"/>
          </p:cNvSpPr>
          <p:nvPr>
            <p:ph idx="1"/>
          </p:nvPr>
        </p:nvSpPr>
        <p:spPr>
          <a:xfrm>
            <a:off x="0" y="990600"/>
            <a:ext cx="6400800" cy="5715000"/>
          </a:xfrm>
        </p:spPr>
        <p:txBody>
          <a:bodyPr>
            <a:normAutofit fontScale="92500" lnSpcReduction="10000"/>
          </a:bodyPr>
          <a:lstStyle/>
          <a:p>
            <a:r>
              <a:rPr lang="en-US" dirty="0" smtClean="0"/>
              <a:t>Appointed CEO in 2009</a:t>
            </a:r>
          </a:p>
          <a:p>
            <a:r>
              <a:rPr lang="en-US" dirty="0" smtClean="0"/>
              <a:t>Previously </a:t>
            </a:r>
            <a:r>
              <a:rPr lang="en-US" dirty="0"/>
              <a:t>President of the Rig Solutions Group of National </a:t>
            </a:r>
            <a:r>
              <a:rPr lang="en-US" dirty="0" smtClean="0"/>
              <a:t>Oil well </a:t>
            </a:r>
            <a:r>
              <a:rPr lang="en-US" dirty="0"/>
              <a:t>Varco in </a:t>
            </a:r>
            <a:r>
              <a:rPr lang="en-US" dirty="0" smtClean="0"/>
              <a:t>Houston</a:t>
            </a:r>
          </a:p>
          <a:p>
            <a:r>
              <a:rPr lang="en-US" dirty="0" smtClean="0"/>
              <a:t>Holds </a:t>
            </a:r>
            <a:r>
              <a:rPr lang="en-US" dirty="0"/>
              <a:t>a Bachelor of Science degree and is a graduate of the Faculty of Engineering at the University of </a:t>
            </a:r>
            <a:r>
              <a:rPr lang="en-US" dirty="0" smtClean="0"/>
              <a:t>Alberta</a:t>
            </a:r>
          </a:p>
          <a:p>
            <a:r>
              <a:rPr lang="en-US" dirty="0" smtClean="0"/>
              <a:t>Recognized </a:t>
            </a:r>
            <a:r>
              <a:rPr lang="en-US" dirty="0"/>
              <a:t>as a Professional Engineer by the Association of Professional Engineers, Geologists and Geophysicists of Alberta</a:t>
            </a:r>
          </a:p>
        </p:txBody>
      </p:sp>
      <p:pic>
        <p:nvPicPr>
          <p:cNvPr id="24578" name="Picture 2" descr="Kevin Nev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88" y="1828801"/>
            <a:ext cx="271556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96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fontScale="90000"/>
          </a:bodyPr>
          <a:lstStyle/>
          <a:p>
            <a:r>
              <a:rPr lang="en-US" dirty="0" smtClean="0"/>
              <a:t>Oil &amp; Gas Industry Characteristics</a:t>
            </a:r>
            <a:endParaRPr lang="en-US" dirty="0"/>
          </a:p>
        </p:txBody>
      </p:sp>
      <p:sp>
        <p:nvSpPr>
          <p:cNvPr id="46" name="TextBox 45"/>
          <p:cNvSpPr txBox="1"/>
          <p:nvPr/>
        </p:nvSpPr>
        <p:spPr>
          <a:xfrm>
            <a:off x="2438400" y="1295400"/>
            <a:ext cx="61722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Strict environmental and health safety concerns</a:t>
            </a:r>
          </a:p>
          <a:p>
            <a:endParaRPr lang="en-US" dirty="0"/>
          </a:p>
          <a:p>
            <a:r>
              <a:rPr lang="en-US" dirty="0"/>
              <a:t>Significantly affect the operation of all the drilling companies</a:t>
            </a:r>
          </a:p>
        </p:txBody>
      </p:sp>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81434"/>
            <a:ext cx="4547236" cy="301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990600"/>
            <a:ext cx="6324600" cy="5867400"/>
          </a:xfrm>
        </p:spPr>
        <p:txBody>
          <a:bodyPr/>
          <a:lstStyle/>
          <a:p>
            <a:r>
              <a:rPr lang="en-US" dirty="0"/>
              <a:t>Executive Vice President and Chief Financial </a:t>
            </a:r>
            <a:r>
              <a:rPr lang="en-US" dirty="0" smtClean="0"/>
              <a:t>Officer</a:t>
            </a:r>
          </a:p>
          <a:p>
            <a:r>
              <a:rPr lang="en-US" dirty="0" smtClean="0"/>
              <a:t>Holds </a:t>
            </a:r>
            <a:r>
              <a:rPr lang="en-US" dirty="0"/>
              <a:t>a bachelor degree in Mechanical Engineering from the University of Illinois, a bachelor degree in Mathematics from Knox College and an MBA with a concentration in finance from Tulane University</a:t>
            </a:r>
          </a:p>
        </p:txBody>
      </p:sp>
      <p:sp>
        <p:nvSpPr>
          <p:cNvPr id="12" name="Title 11"/>
          <p:cNvSpPr>
            <a:spLocks noGrp="1"/>
          </p:cNvSpPr>
          <p:nvPr>
            <p:ph type="title"/>
          </p:nvPr>
        </p:nvSpPr>
        <p:spPr>
          <a:xfrm>
            <a:off x="457200" y="0"/>
            <a:ext cx="8229600" cy="928811"/>
          </a:xfrm>
        </p:spPr>
        <p:txBody>
          <a:bodyPr/>
          <a:lstStyle/>
          <a:p>
            <a:pPr algn="l"/>
            <a:r>
              <a:rPr lang="en-US" dirty="0">
                <a:solidFill>
                  <a:schemeClr val="bg1"/>
                </a:solidFill>
              </a:rPr>
              <a:t>ROB </a:t>
            </a:r>
            <a:r>
              <a:rPr lang="en-US" dirty="0" err="1">
                <a:solidFill>
                  <a:schemeClr val="bg1"/>
                </a:solidFill>
              </a:rPr>
              <a:t>McNALLY</a:t>
            </a:r>
            <a:endParaRPr lang="en-US" dirty="0">
              <a:solidFill>
                <a:schemeClr val="bg1"/>
              </a:solidFill>
            </a:endParaRPr>
          </a:p>
        </p:txBody>
      </p:sp>
      <p:pic>
        <p:nvPicPr>
          <p:cNvPr id="23554" name="Picture 2" descr="Rob McNal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050" y="1682751"/>
            <a:ext cx="2901950" cy="382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4534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990600"/>
            <a:ext cx="6248400" cy="5867400"/>
          </a:xfrm>
        </p:spPr>
        <p:txBody>
          <a:bodyPr/>
          <a:lstStyle/>
          <a:p>
            <a:r>
              <a:rPr lang="en-US" dirty="0"/>
              <a:t>President, Drilling </a:t>
            </a:r>
            <a:r>
              <a:rPr lang="en-US" dirty="0" smtClean="0"/>
              <a:t>Operations</a:t>
            </a:r>
          </a:p>
          <a:p>
            <a:r>
              <a:rPr lang="en-US" dirty="0" smtClean="0"/>
              <a:t>Began </a:t>
            </a:r>
            <a:r>
              <a:rPr lang="en-US" dirty="0"/>
              <a:t>his career with Precision in 1993 on the drilling rigs in Southern Alberta, while studying Economics and Business at the University of Calgary</a:t>
            </a:r>
          </a:p>
        </p:txBody>
      </p:sp>
      <p:sp>
        <p:nvSpPr>
          <p:cNvPr id="12" name="Title 11"/>
          <p:cNvSpPr>
            <a:spLocks noGrp="1"/>
          </p:cNvSpPr>
          <p:nvPr>
            <p:ph type="title"/>
          </p:nvPr>
        </p:nvSpPr>
        <p:spPr>
          <a:xfrm>
            <a:off x="457200" y="0"/>
            <a:ext cx="8229600" cy="928811"/>
          </a:xfrm>
        </p:spPr>
        <p:txBody>
          <a:bodyPr/>
          <a:lstStyle/>
          <a:p>
            <a:pPr algn="l"/>
            <a:r>
              <a:rPr lang="en-US" dirty="0">
                <a:solidFill>
                  <a:schemeClr val="bg1"/>
                </a:solidFill>
              </a:rPr>
              <a:t>GENE STAHL</a:t>
            </a:r>
          </a:p>
        </p:txBody>
      </p:sp>
      <p:pic>
        <p:nvPicPr>
          <p:cNvPr id="22530" name="Picture 2" descr="Gene Stah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828799"/>
            <a:ext cx="2819400" cy="37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5452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990600"/>
            <a:ext cx="6172200" cy="5867400"/>
          </a:xfrm>
        </p:spPr>
        <p:txBody>
          <a:bodyPr>
            <a:normAutofit/>
          </a:bodyPr>
          <a:lstStyle/>
          <a:p>
            <a:r>
              <a:rPr lang="en-US" dirty="0"/>
              <a:t>President, Completion and Production </a:t>
            </a:r>
            <a:r>
              <a:rPr lang="en-US" dirty="0" smtClean="0"/>
              <a:t>Services</a:t>
            </a:r>
          </a:p>
          <a:p>
            <a:r>
              <a:rPr lang="en-US" dirty="0" smtClean="0"/>
              <a:t>Has </a:t>
            </a:r>
            <a:r>
              <a:rPr lang="en-US" dirty="0"/>
              <a:t>over 25 years experience in the oilfield services </a:t>
            </a:r>
            <a:r>
              <a:rPr lang="en-US" dirty="0" smtClean="0"/>
              <a:t>industry</a:t>
            </a:r>
          </a:p>
          <a:p>
            <a:r>
              <a:rPr lang="en-US" dirty="0" smtClean="0"/>
              <a:t>Began </a:t>
            </a:r>
            <a:r>
              <a:rPr lang="en-US" dirty="0"/>
              <a:t>his career in 1982 after earning a Bachelor of Commerce degree from the University of </a:t>
            </a:r>
            <a:r>
              <a:rPr lang="en-US" dirty="0" smtClean="0"/>
              <a:t>Calgary</a:t>
            </a:r>
          </a:p>
          <a:p>
            <a:r>
              <a:rPr lang="en-US" dirty="0" smtClean="0"/>
              <a:t>Member </a:t>
            </a:r>
            <a:r>
              <a:rPr lang="en-US" dirty="0"/>
              <a:t>of the Canadian Institute of Chartered </a:t>
            </a:r>
            <a:r>
              <a:rPr lang="en-US" dirty="0" smtClean="0"/>
              <a:t>Accountants</a:t>
            </a:r>
            <a:endParaRPr lang="en-US" dirty="0"/>
          </a:p>
        </p:txBody>
      </p:sp>
      <p:sp>
        <p:nvSpPr>
          <p:cNvPr id="12" name="Title 11"/>
          <p:cNvSpPr>
            <a:spLocks noGrp="1"/>
          </p:cNvSpPr>
          <p:nvPr>
            <p:ph type="title"/>
          </p:nvPr>
        </p:nvSpPr>
        <p:spPr>
          <a:xfrm>
            <a:off x="457200" y="0"/>
            <a:ext cx="8229600" cy="928811"/>
          </a:xfrm>
        </p:spPr>
        <p:txBody>
          <a:bodyPr/>
          <a:lstStyle/>
          <a:p>
            <a:pPr algn="l"/>
            <a:r>
              <a:rPr lang="en-US" dirty="0">
                <a:solidFill>
                  <a:schemeClr val="bg1"/>
                </a:solidFill>
              </a:rPr>
              <a:t>DOUG STRONG</a:t>
            </a:r>
          </a:p>
        </p:txBody>
      </p:sp>
      <p:pic>
        <p:nvPicPr>
          <p:cNvPr id="21506" name="Picture 2" descr="Doug S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76400"/>
            <a:ext cx="2971800" cy="391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831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2982789"/>
            <a:ext cx="8229600" cy="928811"/>
          </a:xfrm>
        </p:spPr>
        <p:txBody>
          <a:bodyPr/>
          <a:lstStyle/>
          <a:p>
            <a:r>
              <a:rPr lang="en-US" dirty="0" smtClean="0"/>
              <a:t>Financial Statements</a:t>
            </a:r>
            <a:endParaRPr lang="en-US" dirty="0"/>
          </a:p>
        </p:txBody>
      </p:sp>
    </p:spTree>
    <p:extLst>
      <p:ext uri="{BB962C8B-B14F-4D97-AF65-F5344CB8AC3E}">
        <p14:creationId xmlns:p14="http://schemas.microsoft.com/office/powerpoint/2010/main" val="37822841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idx="1"/>
          </p:nvPr>
        </p:nvSpPr>
        <p:spPr>
          <a:xfrm>
            <a:off x="6810992" y="990600"/>
            <a:ext cx="2333008" cy="5867400"/>
          </a:xfrm>
        </p:spPr>
        <p:txBody>
          <a:bodyPr>
            <a:normAutofit/>
          </a:bodyPr>
          <a:lstStyle/>
          <a:p>
            <a:pPr marL="0" indent="0">
              <a:buNone/>
            </a:pPr>
            <a:r>
              <a:rPr lang="en-US" sz="4000" dirty="0" smtClean="0"/>
              <a:t>2012 </a:t>
            </a:r>
          </a:p>
          <a:p>
            <a:pPr marL="0" indent="0">
              <a:buNone/>
            </a:pPr>
            <a:r>
              <a:rPr lang="en-US" sz="4000" dirty="0" smtClean="0"/>
              <a:t>Annual Balance Sheet</a:t>
            </a:r>
            <a:endParaRPr lang="en-US" sz="40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930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8390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12700" y="12700"/>
            <a:ext cx="8229600" cy="928811"/>
          </a:xfrm>
        </p:spPr>
        <p:txBody>
          <a:bodyPr/>
          <a:lstStyle/>
          <a:p>
            <a:pPr algn="l"/>
            <a:r>
              <a:rPr lang="en-US" dirty="0" smtClean="0">
                <a:solidFill>
                  <a:schemeClr val="bg1"/>
                </a:solidFill>
              </a:rPr>
              <a:t>2012 Annual Income Statement</a:t>
            </a:r>
            <a:endParaRPr lang="en-US" dirty="0">
              <a:solidFill>
                <a:schemeClr val="bg1"/>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4229"/>
            <a:ext cx="8468466" cy="586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3405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6172200" y="1600200"/>
            <a:ext cx="2895600" cy="2514600"/>
          </a:xfrm>
        </p:spPr>
        <p:txBody>
          <a:bodyPr>
            <a:normAutofit fontScale="90000"/>
          </a:bodyPr>
          <a:lstStyle/>
          <a:p>
            <a:pPr algn="l"/>
            <a:r>
              <a:rPr lang="en-US" dirty="0" smtClean="0"/>
              <a:t>2012 Annual Cash Flow Statement</a:t>
            </a:r>
            <a:endParaRPr lang="en-US" dirty="0"/>
          </a:p>
        </p:txBody>
      </p:sp>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7"/>
            <a:ext cx="5715000" cy="688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652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Recommendation</a:t>
            </a:r>
            <a:endParaRPr lang="en-US" dirty="0">
              <a:solidFill>
                <a:schemeClr val="bg1"/>
              </a:solidFill>
            </a:endParaRPr>
          </a:p>
        </p:txBody>
      </p:sp>
      <p:pic>
        <p:nvPicPr>
          <p:cNvPr id="16386" name="Picture 2" descr="http://www.clker.com/cliparts/p/3/p/L/g/W/bu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4155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4371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8"/>
            <a:ext cx="9153676" cy="686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88672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alphaModFix/>
          </a:blip>
          <a:srcRect/>
          <a:stretch>
            <a:fillRect/>
          </a:stretch>
        </p:blipFill>
        <p:spPr bwMode="auto">
          <a:xfrm>
            <a:off x="8132" y="0"/>
            <a:ext cx="9144000" cy="6858000"/>
          </a:xfrm>
          <a:prstGeom prst="rect">
            <a:avLst/>
          </a:prstGeom>
          <a:noFill/>
        </p:spPr>
      </p:pic>
      <p:pic>
        <p:nvPicPr>
          <p:cNvPr id="4" name="Picture 3" descr="Screen Shot 2013-03-30 at 4.17.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6" y="1216954"/>
            <a:ext cx="9014119" cy="5507566"/>
          </a:xfrm>
          <a:prstGeom prst="rect">
            <a:avLst/>
          </a:prstGeom>
        </p:spPr>
      </p:pic>
    </p:spTree>
    <p:extLst>
      <p:ext uri="{BB962C8B-B14F-4D97-AF65-F5344CB8AC3E}">
        <p14:creationId xmlns:p14="http://schemas.microsoft.com/office/powerpoint/2010/main" val="713206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fontScale="90000"/>
          </a:bodyPr>
          <a:lstStyle/>
          <a:p>
            <a:r>
              <a:rPr lang="en-US" dirty="0" smtClean="0"/>
              <a:t>Oil &amp; Gas Industry Characteristics</a:t>
            </a:r>
            <a:endParaRPr lang="en-US" dirty="0"/>
          </a:p>
        </p:txBody>
      </p:sp>
      <p:sp>
        <p:nvSpPr>
          <p:cNvPr id="46" name="TextBox 45"/>
          <p:cNvSpPr txBox="1"/>
          <p:nvPr/>
        </p:nvSpPr>
        <p:spPr>
          <a:xfrm>
            <a:off x="2438400" y="1295402"/>
            <a:ext cx="6172200" cy="1200329"/>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Numerous participants</a:t>
            </a:r>
          </a:p>
          <a:p>
            <a:endParaRPr lang="en-US" dirty="0"/>
          </a:p>
          <a:p>
            <a:r>
              <a:rPr lang="en-US" dirty="0"/>
              <a:t>Intense price competition</a:t>
            </a:r>
          </a:p>
        </p:txBody>
      </p:sp>
      <p:pic>
        <p:nvPicPr>
          <p:cNvPr id="19" name="Picture 2"/>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ackgroundRemoval t="29290" b="87601" l="14970" r="87635">
                        <a14:foregroundMark x1="29004" y1="41536" x2="29004" y2="41536"/>
                        <a14:foregroundMark x1="41699" y1="74349" x2="41699" y2="74349"/>
                        <a14:foregroundMark x1="48340" y1="83594" x2="48340" y2="83594"/>
                        <a14:foregroundMark x1="45117" y1="85286" x2="45117" y2="85286"/>
                        <a14:foregroundMark x1="63379" y1="86458" x2="63379" y2="86458"/>
                        <a14:foregroundMark x1="60449" y1="78646" x2="60449" y2="78646"/>
                        <a14:foregroundMark x1="63184" y1="79818" x2="63184" y2="79818"/>
                      </a14:backgroundRemoval>
                    </a14:imgEffect>
                  </a14:imgLayer>
                </a14:imgProps>
              </a:ext>
            </a:extLst>
          </a:blip>
          <a:srcRect l="5887" t="22001" r="3282" b="5110"/>
          <a:stretch>
            <a:fillRect/>
          </a:stretch>
        </p:blipFill>
        <p:spPr bwMode="auto">
          <a:xfrm>
            <a:off x="1905000" y="1695510"/>
            <a:ext cx="8352928" cy="5452442"/>
          </a:xfrm>
          <a:prstGeom prst="rect">
            <a:avLst/>
          </a:prstGeom>
          <a:noFill/>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20" name="TextBox 19"/>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10347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195736" y="1484784"/>
            <a:ext cx="4896544" cy="830997"/>
          </a:xfrm>
          <a:prstGeom prst="rect">
            <a:avLst/>
          </a:prstGeom>
          <a:noFill/>
        </p:spPr>
        <p:txBody>
          <a:bodyPr wrap="square" rtlCol="0">
            <a:spAutoFit/>
          </a:bodyPr>
          <a:lstStyle/>
          <a:p>
            <a:r>
              <a:rPr lang="en-US" sz="4800" b="1" dirty="0" smtClean="0"/>
              <a:t>Technical Analysis</a:t>
            </a:r>
            <a:endParaRPr lang="en-US" sz="4800" b="1" dirty="0"/>
          </a:p>
        </p:txBody>
      </p:sp>
      <p:pic>
        <p:nvPicPr>
          <p:cNvPr id="4098" name="Picture 2"/>
          <p:cNvPicPr>
            <a:picLocks noChangeAspect="1" noChangeArrowheads="1"/>
          </p:cNvPicPr>
          <p:nvPr/>
        </p:nvPicPr>
        <p:blipFill>
          <a:blip r:embed="rId3" cstate="print"/>
          <a:srcRect/>
          <a:stretch>
            <a:fillRect/>
          </a:stretch>
        </p:blipFill>
        <p:spPr bwMode="auto">
          <a:xfrm>
            <a:off x="2333625" y="3140968"/>
            <a:ext cx="4476750" cy="2476500"/>
          </a:xfrm>
          <a:prstGeom prst="rect">
            <a:avLst/>
          </a:prstGeom>
          <a:noFill/>
          <a:ln w="9525">
            <a:noFill/>
            <a:miter lim="800000"/>
            <a:headEnd/>
            <a:tailEnd/>
          </a:ln>
        </p:spPr>
      </p:pic>
    </p:spTree>
    <p:extLst>
      <p:ext uri="{BB962C8B-B14F-4D97-AF65-F5344CB8AC3E}">
        <p14:creationId xmlns:p14="http://schemas.microsoft.com/office/powerpoint/2010/main" val="393745291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7" y="1196752"/>
            <a:ext cx="7356089" cy="707886"/>
          </a:xfrm>
          <a:prstGeom prst="rect">
            <a:avLst/>
          </a:prstGeom>
        </p:spPr>
        <p:txBody>
          <a:bodyPr wrap="square">
            <a:spAutoFit/>
          </a:bodyPr>
          <a:lstStyle/>
          <a:p>
            <a:r>
              <a:rPr lang="en-CA" sz="2000" b="1" cap="all" dirty="0" smtClean="0"/>
              <a:t>TECHNICAL ANALYSIS: </a:t>
            </a:r>
            <a:r>
              <a:rPr lang="en-CA" sz="2000" dirty="0" smtClean="0"/>
              <a:t>1-year </a:t>
            </a:r>
            <a:r>
              <a:rPr lang="en-US" sz="2000" dirty="0" smtClean="0"/>
              <a:t>TDG 50-200 MVAG</a:t>
            </a:r>
          </a:p>
          <a:p>
            <a:endParaRPr lang="en-CA" sz="2000" b="1" cap="all"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7" y="1550695"/>
            <a:ext cx="8954589" cy="51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7606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8388424" cy="707886"/>
          </a:xfrm>
          <a:prstGeom prst="rect">
            <a:avLst/>
          </a:prstGeom>
        </p:spPr>
        <p:txBody>
          <a:bodyPr wrap="square">
            <a:spAutoFit/>
          </a:bodyPr>
          <a:lstStyle/>
          <a:p>
            <a:r>
              <a:rPr lang="en-CA" sz="2000" b="1" cap="all" dirty="0" smtClean="0"/>
              <a:t>TECHNICAL ANALYSIS: </a:t>
            </a:r>
            <a:r>
              <a:rPr lang="en-CA" sz="2000" dirty="0" smtClean="0"/>
              <a:t>5-year </a:t>
            </a:r>
            <a:r>
              <a:rPr lang="en-US" sz="2000" dirty="0" smtClean="0"/>
              <a:t>TDG 50-200 MAVG</a:t>
            </a:r>
          </a:p>
          <a:p>
            <a:r>
              <a:rPr lang="en-CA" sz="2000" b="1" cap="all" dirty="0" smtClean="0"/>
              <a:t> </a:t>
            </a:r>
            <a:endParaRPr lang="en-CA" sz="2000" b="1" cap="al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1524000"/>
            <a:ext cx="896454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6123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7452320" cy="707886"/>
          </a:xfrm>
          <a:prstGeom prst="rect">
            <a:avLst/>
          </a:prstGeom>
        </p:spPr>
        <p:txBody>
          <a:bodyPr wrap="square">
            <a:spAutoFit/>
          </a:bodyPr>
          <a:lstStyle/>
          <a:p>
            <a:r>
              <a:rPr lang="en-CA" sz="2000" b="1" cap="all" dirty="0" smtClean="0"/>
              <a:t>TECHNICAL ANALYSIS: </a:t>
            </a:r>
            <a:r>
              <a:rPr lang="en-CA" sz="2000" dirty="0" smtClean="0"/>
              <a:t>10-year </a:t>
            </a:r>
            <a:r>
              <a:rPr lang="en-US" sz="2000" dirty="0" smtClean="0"/>
              <a:t>TDG 50-200 MAVG</a:t>
            </a:r>
          </a:p>
          <a:p>
            <a:endParaRPr lang="en-CA" sz="2000" b="1" cap="all"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4" y="1543438"/>
            <a:ext cx="9023285" cy="53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1539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7" y="1196752"/>
            <a:ext cx="9180521" cy="400110"/>
          </a:xfrm>
          <a:prstGeom prst="rect">
            <a:avLst/>
          </a:prstGeom>
        </p:spPr>
        <p:txBody>
          <a:bodyPr wrap="square">
            <a:spAutoFit/>
          </a:bodyPr>
          <a:lstStyle/>
          <a:p>
            <a:r>
              <a:rPr lang="en-CA" sz="2000" b="1" cap="all" dirty="0" smtClean="0"/>
              <a:t>TECHNICAL ANALYSIS: </a:t>
            </a:r>
            <a:r>
              <a:rPr lang="en-CA" sz="2000" dirty="0"/>
              <a:t>1</a:t>
            </a:r>
            <a:r>
              <a:rPr lang="en-CA" sz="2000" dirty="0" smtClean="0"/>
              <a:t>-year TDG vs. S&amp;P/TSX </a:t>
            </a:r>
            <a:r>
              <a:rPr lang="en-CA" sz="2000" dirty="0" err="1" smtClean="0"/>
              <a:t>Eq</a:t>
            </a:r>
            <a:r>
              <a:rPr lang="en-CA" sz="2000" dirty="0" smtClean="0"/>
              <a:t> </a:t>
            </a:r>
            <a:r>
              <a:rPr lang="en-CA" sz="2000" dirty="0" err="1" smtClean="0"/>
              <a:t>Wght</a:t>
            </a:r>
            <a:r>
              <a:rPr lang="en-CA" sz="2000" dirty="0" smtClean="0"/>
              <a:t> Oil and Gas</a:t>
            </a:r>
            <a:endParaRPr lang="en-CA" sz="2000" cap="all" dirty="0"/>
          </a:p>
        </p:txBody>
      </p:sp>
      <p:pic>
        <p:nvPicPr>
          <p:cNvPr id="4" name="Picture 3" descr="Screen Shot 2013-03-24 at 12.1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4" y="1569552"/>
            <a:ext cx="8941519" cy="5288448"/>
          </a:xfrm>
          <a:prstGeom prst="rect">
            <a:avLst/>
          </a:prstGeom>
        </p:spPr>
      </p:pic>
    </p:spTree>
    <p:extLst>
      <p:ext uri="{BB962C8B-B14F-4D97-AF65-F5344CB8AC3E}">
        <p14:creationId xmlns:p14="http://schemas.microsoft.com/office/powerpoint/2010/main" val="38374580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259012"/>
            <a:ext cx="3377031" cy="400110"/>
          </a:xfrm>
          <a:prstGeom prst="rect">
            <a:avLst/>
          </a:prstGeom>
        </p:spPr>
        <p:txBody>
          <a:bodyPr wrap="square">
            <a:spAutoFit/>
          </a:bodyPr>
          <a:lstStyle/>
          <a:p>
            <a:r>
              <a:rPr lang="en-CA" sz="2000" b="1" cap="all" dirty="0" smtClean="0"/>
              <a:t>Trinidad Overview</a:t>
            </a:r>
            <a:endParaRPr lang="en-CA" sz="2000" b="1" cap="all" dirty="0"/>
          </a:p>
        </p:txBody>
      </p:sp>
      <p:sp>
        <p:nvSpPr>
          <p:cNvPr id="4" name="Rectangle 3"/>
          <p:cNvSpPr/>
          <p:nvPr/>
        </p:nvSpPr>
        <p:spPr>
          <a:xfrm>
            <a:off x="722181" y="2690336"/>
            <a:ext cx="6748662" cy="2246769"/>
          </a:xfrm>
          <a:prstGeom prst="rect">
            <a:avLst/>
          </a:prstGeom>
        </p:spPr>
        <p:txBody>
          <a:bodyPr wrap="square">
            <a:spAutoFit/>
          </a:bodyPr>
          <a:lstStyle/>
          <a:p>
            <a:pPr marL="285750" indent="-285750">
              <a:buFont typeface="Arial"/>
              <a:buChar char="•"/>
            </a:pPr>
            <a:r>
              <a:rPr lang="en-CA" sz="2000" dirty="0" smtClean="0"/>
              <a:t>Founded in 1996, Calgary, Alberta</a:t>
            </a:r>
          </a:p>
          <a:p>
            <a:pPr marL="285750" indent="-285750">
              <a:buFont typeface="Arial"/>
              <a:buChar char="•"/>
            </a:pPr>
            <a:endParaRPr lang="en-CA" sz="2000" dirty="0" smtClean="0"/>
          </a:p>
          <a:p>
            <a:pPr marL="285750" indent="-285750">
              <a:buFont typeface="Arial"/>
              <a:buChar char="•"/>
            </a:pPr>
            <a:r>
              <a:rPr lang="en-CA" sz="2000" dirty="0" smtClean="0"/>
              <a:t>Began trading on TSX in 2000</a:t>
            </a:r>
          </a:p>
          <a:p>
            <a:pPr marL="285750" indent="-285750">
              <a:buFont typeface="Arial"/>
              <a:buChar char="•"/>
            </a:pPr>
            <a:endParaRPr lang="en-CA" sz="2000" dirty="0" smtClean="0"/>
          </a:p>
          <a:p>
            <a:pPr marL="285750" indent="-285750">
              <a:buFont typeface="Arial"/>
              <a:buChar char="•"/>
            </a:pPr>
            <a:r>
              <a:rPr lang="en-CA" sz="2000" dirty="0" smtClean="0"/>
              <a:t>Focused in the oil and gas drilling sector</a:t>
            </a:r>
          </a:p>
          <a:p>
            <a:pPr marL="285750" indent="-285750">
              <a:buFont typeface="Arial"/>
              <a:buChar char="•"/>
            </a:pPr>
            <a:endParaRPr lang="en-CA" sz="2000" dirty="0" smtClean="0"/>
          </a:p>
          <a:p>
            <a:pPr marL="285750" indent="-285750">
              <a:buFont typeface="Arial"/>
              <a:buChar char="•"/>
            </a:pPr>
            <a:r>
              <a:rPr lang="en-CA" sz="2000" dirty="0" smtClean="0"/>
              <a:t>Strives to maintain utilization rates above industry average</a:t>
            </a:r>
            <a:endParaRPr lang="en-CA" sz="2000" dirty="0"/>
          </a:p>
        </p:txBody>
      </p:sp>
    </p:spTree>
    <p:extLst>
      <p:ext uri="{BB962C8B-B14F-4D97-AF65-F5344CB8AC3E}">
        <p14:creationId xmlns:p14="http://schemas.microsoft.com/office/powerpoint/2010/main" val="42257681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2843808" cy="400110"/>
          </a:xfrm>
          <a:prstGeom prst="rect">
            <a:avLst/>
          </a:prstGeom>
        </p:spPr>
        <p:txBody>
          <a:bodyPr wrap="square">
            <a:spAutoFit/>
          </a:bodyPr>
          <a:lstStyle/>
          <a:p>
            <a:r>
              <a:rPr lang="en-CA" sz="2000" b="1" cap="all" dirty="0" smtClean="0"/>
              <a:t>MISSION statement:</a:t>
            </a:r>
            <a:endParaRPr lang="en-CA" sz="2000" b="1" cap="all"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96752"/>
            <a:ext cx="4528457" cy="483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61480" y="1603896"/>
            <a:ext cx="4620755" cy="5078314"/>
          </a:xfrm>
          <a:prstGeom prst="rect">
            <a:avLst/>
          </a:prstGeom>
        </p:spPr>
        <p:txBody>
          <a:bodyPr wrap="square">
            <a:spAutoFit/>
          </a:bodyPr>
          <a:lstStyle/>
          <a:p>
            <a:endParaRPr lang="en-CA" dirty="0"/>
          </a:p>
          <a:p>
            <a:r>
              <a:rPr lang="en-CA" dirty="0" smtClean="0"/>
              <a:t>Trinidad </a:t>
            </a:r>
            <a:r>
              <a:rPr lang="en-CA" dirty="0"/>
              <a:t>is a </a:t>
            </a:r>
            <a:r>
              <a:rPr lang="en-CA" u="sng" dirty="0"/>
              <a:t>growth-oriented, dividend-paying </a:t>
            </a:r>
            <a:r>
              <a:rPr lang="en-CA" dirty="0"/>
              <a:t>oil and natural gas services </a:t>
            </a:r>
            <a:r>
              <a:rPr lang="en-CA" u="sng" dirty="0"/>
              <a:t>provider based in Calgary, Alberta</a:t>
            </a:r>
            <a:r>
              <a:rPr lang="en-CA" dirty="0"/>
              <a:t>. Trinidad was founded with passion, persistence and a dedication to superior performance; our clear vision and commitment to our business strategy has created one of </a:t>
            </a:r>
            <a:r>
              <a:rPr lang="en-CA" u="sng" dirty="0"/>
              <a:t>North America’s leading drillers</a:t>
            </a:r>
            <a:r>
              <a:rPr lang="en-CA" dirty="0"/>
              <a:t>. Trinidad’s drilling fleet is one of the most highly capable, expertly designed, well-equipped, adaptable and competitive in the industry. Our built-for-purpose style rigs have been creating a strong reputation for Trinidad in </a:t>
            </a:r>
            <a:r>
              <a:rPr lang="en-CA" u="sng" dirty="0"/>
              <a:t>North America’s </a:t>
            </a:r>
            <a:r>
              <a:rPr lang="en-CA" dirty="0"/>
              <a:t>increasingly complex drilling environment. We are fast becoming a driller of choice in a number of existing and emerging plays in </a:t>
            </a:r>
            <a:r>
              <a:rPr lang="en-CA" u="sng" dirty="0"/>
              <a:t>both Canada and the US. </a:t>
            </a:r>
            <a:endParaRPr lang="en-CA" dirty="0"/>
          </a:p>
        </p:txBody>
      </p:sp>
    </p:spTree>
    <p:extLst>
      <p:ext uri="{BB962C8B-B14F-4D97-AF65-F5344CB8AC3E}">
        <p14:creationId xmlns:p14="http://schemas.microsoft.com/office/powerpoint/2010/main" val="31514148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6732240" cy="400110"/>
          </a:xfrm>
          <a:prstGeom prst="rect">
            <a:avLst/>
          </a:prstGeom>
        </p:spPr>
        <p:txBody>
          <a:bodyPr wrap="square">
            <a:spAutoFit/>
          </a:bodyPr>
          <a:lstStyle/>
          <a:p>
            <a:r>
              <a:rPr lang="en-CA" sz="2000" b="1" cap="all" dirty="0" smtClean="0"/>
              <a:t>GROWTH HIGHLIGHTS:</a:t>
            </a:r>
            <a:endParaRPr lang="en-CA" sz="2000" b="1" cap="all" dirty="0"/>
          </a:p>
        </p:txBody>
      </p:sp>
      <p:pic>
        <p:nvPicPr>
          <p:cNvPr id="4099" name="Picture 3"/>
          <p:cNvPicPr>
            <a:picLocks noChangeAspect="1" noChangeArrowheads="1"/>
          </p:cNvPicPr>
          <p:nvPr/>
        </p:nvPicPr>
        <p:blipFill>
          <a:blip r:embed="rId3" cstate="print"/>
          <a:srcRect/>
          <a:stretch>
            <a:fillRect/>
          </a:stretch>
        </p:blipFill>
        <p:spPr bwMode="auto">
          <a:xfrm>
            <a:off x="84459" y="1895424"/>
            <a:ext cx="8933874" cy="4464496"/>
          </a:xfrm>
          <a:prstGeom prst="rect">
            <a:avLst/>
          </a:prstGeom>
          <a:noFill/>
          <a:ln w="9525">
            <a:noFill/>
            <a:miter lim="800000"/>
            <a:headEnd/>
            <a:tailEnd/>
          </a:ln>
        </p:spPr>
      </p:pic>
    </p:spTree>
    <p:extLst>
      <p:ext uri="{BB962C8B-B14F-4D97-AF65-F5344CB8AC3E}">
        <p14:creationId xmlns:p14="http://schemas.microsoft.com/office/powerpoint/2010/main" val="34607258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971600" y="1702549"/>
            <a:ext cx="7128792" cy="646331"/>
          </a:xfrm>
          <a:prstGeom prst="rect">
            <a:avLst/>
          </a:prstGeom>
          <a:noFill/>
        </p:spPr>
        <p:txBody>
          <a:bodyPr wrap="square" rtlCol="0">
            <a:spAutoFit/>
          </a:bodyPr>
          <a:lstStyle/>
          <a:p>
            <a:pPr algn="ctr"/>
            <a:r>
              <a:rPr lang="en-US" sz="3600" b="1" dirty="0" smtClean="0"/>
              <a:t>Scope of Services</a:t>
            </a:r>
            <a:endParaRPr lang="en-US" sz="3600" b="1" dirty="0"/>
          </a:p>
        </p:txBody>
      </p:sp>
      <p:pic>
        <p:nvPicPr>
          <p:cNvPr id="5122" name="Picture 2"/>
          <p:cNvPicPr>
            <a:picLocks noChangeAspect="1" noChangeArrowheads="1"/>
          </p:cNvPicPr>
          <p:nvPr/>
        </p:nvPicPr>
        <p:blipFill>
          <a:blip r:embed="rId3" cstate="print"/>
          <a:srcRect/>
          <a:stretch>
            <a:fillRect/>
          </a:stretch>
        </p:blipFill>
        <p:spPr bwMode="auto">
          <a:xfrm>
            <a:off x="2195736" y="2564904"/>
            <a:ext cx="4608512" cy="3456384"/>
          </a:xfrm>
          <a:prstGeom prst="rect">
            <a:avLst/>
          </a:prstGeom>
          <a:noFill/>
          <a:ln w="9525">
            <a:noFill/>
            <a:miter lim="800000"/>
            <a:headEnd/>
            <a:tailEnd/>
          </a:ln>
        </p:spPr>
      </p:pic>
    </p:spTree>
    <p:extLst>
      <p:ext uri="{BB962C8B-B14F-4D97-AF65-F5344CB8AC3E}">
        <p14:creationId xmlns:p14="http://schemas.microsoft.com/office/powerpoint/2010/main" val="29070307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728821" y="1300118"/>
            <a:ext cx="2052228" cy="584775"/>
          </a:xfrm>
          <a:prstGeom prst="rect">
            <a:avLst/>
          </a:prstGeom>
          <a:noFill/>
        </p:spPr>
        <p:txBody>
          <a:bodyPr wrap="square" rtlCol="0">
            <a:spAutoFit/>
          </a:bodyPr>
          <a:lstStyle/>
          <a:p>
            <a:r>
              <a:rPr lang="en-US" sz="3200" b="1" dirty="0" smtClean="0"/>
              <a:t>Rigs</a:t>
            </a:r>
            <a:endParaRPr lang="en-US" sz="3200" b="1" dirty="0"/>
          </a:p>
        </p:txBody>
      </p:sp>
      <p:pic>
        <p:nvPicPr>
          <p:cNvPr id="39940" name="Picture 4" descr="Picture Trinidad Rig 47"/>
          <p:cNvPicPr>
            <a:picLocks noChangeAspect="1" noChangeArrowheads="1"/>
          </p:cNvPicPr>
          <p:nvPr/>
        </p:nvPicPr>
        <p:blipFill>
          <a:blip r:embed="rId3" cstate="print"/>
          <a:srcRect/>
          <a:stretch>
            <a:fillRect/>
          </a:stretch>
        </p:blipFill>
        <p:spPr bwMode="auto">
          <a:xfrm>
            <a:off x="5220072" y="1884893"/>
            <a:ext cx="3420380" cy="4563509"/>
          </a:xfrm>
          <a:prstGeom prst="rect">
            <a:avLst/>
          </a:prstGeom>
          <a:noFill/>
        </p:spPr>
      </p:pic>
      <p:pic>
        <p:nvPicPr>
          <p:cNvPr id="39941" name="Picture 5"/>
          <p:cNvPicPr>
            <a:picLocks noChangeAspect="1" noChangeArrowheads="1"/>
          </p:cNvPicPr>
          <p:nvPr/>
        </p:nvPicPr>
        <p:blipFill>
          <a:blip r:embed="rId4" cstate="print"/>
          <a:srcRect/>
          <a:stretch>
            <a:fillRect/>
          </a:stretch>
        </p:blipFill>
        <p:spPr bwMode="auto">
          <a:xfrm>
            <a:off x="611560" y="4621138"/>
            <a:ext cx="4143375" cy="800100"/>
          </a:xfrm>
          <a:prstGeom prst="rect">
            <a:avLst/>
          </a:prstGeom>
          <a:noFill/>
          <a:ln w="9525">
            <a:noFill/>
            <a:miter lim="800000"/>
            <a:headEnd/>
            <a:tailEnd/>
          </a:ln>
        </p:spPr>
      </p:pic>
      <p:sp>
        <p:nvSpPr>
          <p:cNvPr id="9" name="TextBox 8"/>
          <p:cNvSpPr txBox="1"/>
          <p:nvPr/>
        </p:nvSpPr>
        <p:spPr>
          <a:xfrm>
            <a:off x="611560" y="2060848"/>
            <a:ext cx="2736304" cy="1754326"/>
          </a:xfrm>
          <a:prstGeom prst="rect">
            <a:avLst/>
          </a:prstGeom>
          <a:noFill/>
        </p:spPr>
        <p:txBody>
          <a:bodyPr wrap="square" rtlCol="0">
            <a:spAutoFit/>
          </a:bodyPr>
          <a:lstStyle/>
          <a:p>
            <a:r>
              <a:rPr lang="en-US" b="1" dirty="0" smtClean="0"/>
              <a:t>	</a:t>
            </a:r>
          </a:p>
          <a:p>
            <a:pPr fontAlgn="auto">
              <a:spcAft>
                <a:spcPts val="0"/>
              </a:spcAft>
              <a:defRPr/>
            </a:pPr>
            <a:r>
              <a:rPr lang="en-CA" b="1" dirty="0" smtClean="0"/>
              <a:t>Drilling</a:t>
            </a:r>
          </a:p>
          <a:p>
            <a:pPr lvl="1" fontAlgn="auto">
              <a:spcAft>
                <a:spcPts val="0"/>
              </a:spcAft>
              <a:buFont typeface="Arial" pitchFamily="34" charset="0"/>
              <a:buChar char="•"/>
              <a:defRPr/>
            </a:pPr>
            <a:r>
              <a:rPr lang="en-CA" dirty="0" smtClean="0"/>
              <a:t>Canadian, </a:t>
            </a:r>
            <a:r>
              <a:rPr lang="en-CA" dirty="0" err="1" smtClean="0"/>
              <a:t>U.S.Land</a:t>
            </a:r>
            <a:r>
              <a:rPr lang="en-CA" dirty="0" smtClean="0"/>
              <a:t>, </a:t>
            </a:r>
          </a:p>
          <a:p>
            <a:pPr lvl="1" fontAlgn="auto">
              <a:spcAft>
                <a:spcPts val="0"/>
              </a:spcAft>
              <a:buFont typeface="Arial" pitchFamily="34" charset="0"/>
              <a:buChar char="•"/>
              <a:defRPr/>
            </a:pPr>
            <a:r>
              <a:rPr lang="en-CA" dirty="0" smtClean="0"/>
              <a:t>International (Mexico)</a:t>
            </a:r>
          </a:p>
          <a:p>
            <a:endParaRPr lang="en-US" dirty="0"/>
          </a:p>
        </p:txBody>
      </p:sp>
    </p:spTree>
    <p:extLst>
      <p:ext uri="{BB962C8B-B14F-4D97-AF65-F5344CB8AC3E}">
        <p14:creationId xmlns:p14="http://schemas.microsoft.com/office/powerpoint/2010/main" val="4233433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fontScale="90000"/>
          </a:bodyPr>
          <a:lstStyle/>
          <a:p>
            <a:r>
              <a:rPr lang="en-US" dirty="0" smtClean="0"/>
              <a:t>Oil &amp; Gas Industry Characteristics</a:t>
            </a:r>
            <a:endParaRPr lang="en-US" dirty="0"/>
          </a:p>
        </p:txBody>
      </p:sp>
      <p:sp>
        <p:nvSpPr>
          <p:cNvPr id="46" name="TextBox 45"/>
          <p:cNvSpPr txBox="1"/>
          <p:nvPr/>
        </p:nvSpPr>
        <p:spPr>
          <a:xfrm>
            <a:off x="2438400" y="1295400"/>
            <a:ext cx="30480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Oil services</a:t>
            </a:r>
          </a:p>
          <a:p>
            <a:endParaRPr lang="en-US" dirty="0"/>
          </a:p>
          <a:p>
            <a:r>
              <a:rPr lang="en-US" dirty="0"/>
              <a:t>Drilling companies</a:t>
            </a:r>
          </a:p>
          <a:p>
            <a:endParaRPr lang="en-US" dirty="0"/>
          </a:p>
          <a:p>
            <a:r>
              <a:rPr lang="en-US" dirty="0"/>
              <a:t>Rigs</a:t>
            </a:r>
          </a:p>
        </p:txBody>
      </p:sp>
      <p:pic>
        <p:nvPicPr>
          <p:cNvPr id="4" name="Picture 3" descr="rigs_vs_pric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76600"/>
            <a:ext cx="5309902" cy="3447288"/>
          </a:xfrm>
          <a:prstGeom prst="rect">
            <a:avLst/>
          </a:prstGeom>
          <a:ln w="38100">
            <a:solidFill>
              <a:schemeClr val="accent3"/>
            </a:solidFill>
          </a:ln>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410037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859147" y="2132856"/>
            <a:ext cx="2751759" cy="1785104"/>
          </a:xfrm>
          <a:prstGeom prst="rect">
            <a:avLst/>
          </a:prstGeom>
          <a:noFill/>
        </p:spPr>
        <p:txBody>
          <a:bodyPr wrap="square" rtlCol="0">
            <a:spAutoFit/>
          </a:bodyPr>
          <a:lstStyle/>
          <a:p>
            <a:r>
              <a:rPr lang="en-US" sz="2000" b="1" dirty="0" smtClean="0"/>
              <a:t>US Barge Drilling</a:t>
            </a:r>
          </a:p>
          <a:p>
            <a:pPr>
              <a:buFont typeface="Arial" pitchFamily="34" charset="0"/>
              <a:buChar char="•"/>
            </a:pPr>
            <a:endParaRPr lang="en-CA" dirty="0" smtClean="0">
              <a:latin typeface="Calibri" charset="0"/>
            </a:endParaRPr>
          </a:p>
          <a:p>
            <a:pPr>
              <a:buFont typeface="Arial" pitchFamily="34" charset="0"/>
              <a:buChar char="•"/>
            </a:pPr>
            <a:r>
              <a:rPr lang="en-CA" dirty="0" smtClean="0">
                <a:latin typeface="Calibri" charset="0"/>
              </a:rPr>
              <a:t>More cost-effective than jack up rigs when used in shallow water</a:t>
            </a:r>
          </a:p>
          <a:p>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15871"/>
            <a:ext cx="3429000" cy="457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21792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043608" y="1597442"/>
            <a:ext cx="3052904" cy="400110"/>
          </a:xfrm>
          <a:prstGeom prst="rect">
            <a:avLst/>
          </a:prstGeom>
          <a:noFill/>
        </p:spPr>
        <p:txBody>
          <a:bodyPr wrap="square" rtlCol="0">
            <a:spAutoFit/>
          </a:bodyPr>
          <a:lstStyle/>
          <a:p>
            <a:r>
              <a:rPr lang="en-US" sz="2000" b="1" dirty="0" smtClean="0"/>
              <a:t>Coring and Pre-Setting</a:t>
            </a:r>
            <a:endParaRPr lang="en-US" sz="2000" b="1" dirty="0"/>
          </a:p>
        </p:txBody>
      </p:sp>
      <p:sp>
        <p:nvSpPr>
          <p:cNvPr id="4" name="Rectangle 3"/>
          <p:cNvSpPr/>
          <p:nvPr/>
        </p:nvSpPr>
        <p:spPr>
          <a:xfrm>
            <a:off x="323528" y="2276872"/>
            <a:ext cx="4572000" cy="2308324"/>
          </a:xfrm>
          <a:prstGeom prst="rect">
            <a:avLst/>
          </a:prstGeom>
        </p:spPr>
        <p:txBody>
          <a:bodyPr>
            <a:spAutoFit/>
          </a:bodyPr>
          <a:lstStyle/>
          <a:p>
            <a:pPr lvl="1" fontAlgn="auto">
              <a:spcAft>
                <a:spcPts val="0"/>
              </a:spcAft>
              <a:buFont typeface="Arial" pitchFamily="34" charset="0"/>
              <a:buChar char="•"/>
              <a:defRPr/>
            </a:pPr>
            <a:r>
              <a:rPr lang="en-CA" dirty="0" smtClean="0"/>
              <a:t>Acquired Titan Surface Casing Ltd.</a:t>
            </a:r>
          </a:p>
          <a:p>
            <a:pPr lvl="1" fontAlgn="auto">
              <a:spcAft>
                <a:spcPts val="0"/>
              </a:spcAft>
              <a:buFont typeface="Arial" pitchFamily="34" charset="0"/>
              <a:buChar char="•"/>
              <a:defRPr/>
            </a:pPr>
            <a:r>
              <a:rPr lang="en-CA" dirty="0" smtClean="0"/>
              <a:t>Coring services drill narrow hole to help evaluate and plan underground oil sands extraction programs</a:t>
            </a:r>
          </a:p>
          <a:p>
            <a:pPr lvl="1" fontAlgn="auto">
              <a:spcAft>
                <a:spcPts val="0"/>
              </a:spcAft>
              <a:buFont typeface="Arial" pitchFamily="34" charset="0"/>
              <a:buChar char="•"/>
              <a:defRPr/>
            </a:pPr>
            <a:r>
              <a:rPr lang="en-CA" dirty="0" smtClean="0"/>
              <a:t>Pre-setting uses shallower rigs to drill and cement the first 200 to 300 metres of a new well to reduce the cost of using larger rigs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44614"/>
            <a:ext cx="3224240" cy="429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28915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043607" y="1597442"/>
            <a:ext cx="3314383" cy="400110"/>
          </a:xfrm>
          <a:prstGeom prst="rect">
            <a:avLst/>
          </a:prstGeom>
          <a:noFill/>
        </p:spPr>
        <p:txBody>
          <a:bodyPr wrap="square" rtlCol="0">
            <a:spAutoFit/>
          </a:bodyPr>
          <a:lstStyle/>
          <a:p>
            <a:r>
              <a:rPr lang="en-US" sz="2000" b="1" dirty="0" smtClean="0"/>
              <a:t>Well servicing</a:t>
            </a:r>
          </a:p>
        </p:txBody>
      </p:sp>
      <p:sp>
        <p:nvSpPr>
          <p:cNvPr id="4" name="Rectangle 3"/>
          <p:cNvSpPr/>
          <p:nvPr/>
        </p:nvSpPr>
        <p:spPr>
          <a:xfrm>
            <a:off x="323528" y="2276872"/>
            <a:ext cx="4731742" cy="923330"/>
          </a:xfrm>
          <a:prstGeom prst="rect">
            <a:avLst/>
          </a:prstGeom>
        </p:spPr>
        <p:txBody>
          <a:bodyPr wrap="square">
            <a:spAutoFit/>
          </a:bodyPr>
          <a:lstStyle/>
          <a:p>
            <a:pPr lvl="1"/>
            <a:r>
              <a:rPr lang="en-US" dirty="0"/>
              <a:t>Effective June 16, 2011 Trinidad sold its well servicing rigs and related equipment to CWC Well Services Corp.</a:t>
            </a:r>
            <a:endParaRPr lang="en-CA"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44614"/>
            <a:ext cx="3224240" cy="429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75737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15143"/>
            <a:ext cx="9033611" cy="5366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53925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rotWithShape="1">
          <a:blip r:embed="rId3" cstate="print"/>
          <a:srcRect t="16465"/>
          <a:stretch/>
        </p:blipFill>
        <p:spPr bwMode="auto">
          <a:xfrm>
            <a:off x="289390" y="1285999"/>
            <a:ext cx="8665699" cy="5250499"/>
          </a:xfrm>
          <a:prstGeom prst="rect">
            <a:avLst/>
          </a:prstGeom>
          <a:noFill/>
          <a:ln w="9525">
            <a:noFill/>
            <a:miter lim="800000"/>
            <a:headEnd/>
            <a:tailEnd/>
          </a:ln>
        </p:spPr>
      </p:pic>
    </p:spTree>
    <p:extLst>
      <p:ext uri="{BB962C8B-B14F-4D97-AF65-F5344CB8AC3E}">
        <p14:creationId xmlns:p14="http://schemas.microsoft.com/office/powerpoint/2010/main" val="298108644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59.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 y="1534131"/>
            <a:ext cx="8763656" cy="4891611"/>
          </a:xfrm>
          <a:prstGeom prst="rect">
            <a:avLst/>
          </a:prstGeom>
        </p:spPr>
      </p:pic>
    </p:spTree>
    <p:extLst>
      <p:ext uri="{BB962C8B-B14F-4D97-AF65-F5344CB8AC3E}">
        <p14:creationId xmlns:p14="http://schemas.microsoft.com/office/powerpoint/2010/main" val="378407515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32.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75" y="1182033"/>
            <a:ext cx="8801376" cy="5495204"/>
          </a:xfrm>
          <a:prstGeom prst="rect">
            <a:avLst/>
          </a:prstGeom>
        </p:spPr>
      </p:pic>
    </p:spTree>
    <p:extLst>
      <p:ext uri="{BB962C8B-B14F-4D97-AF65-F5344CB8AC3E}">
        <p14:creationId xmlns:p14="http://schemas.microsoft.com/office/powerpoint/2010/main" val="34499817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Screen Shot 2013-03-25 at 10.37.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74" y="1823351"/>
            <a:ext cx="8424173" cy="4514365"/>
          </a:xfrm>
          <a:prstGeom prst="rect">
            <a:avLst/>
          </a:prstGeom>
        </p:spPr>
      </p:pic>
    </p:spTree>
    <p:extLst>
      <p:ext uri="{BB962C8B-B14F-4D97-AF65-F5344CB8AC3E}">
        <p14:creationId xmlns:p14="http://schemas.microsoft.com/office/powerpoint/2010/main" val="264775728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40.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22" y="1232335"/>
            <a:ext cx="7971531" cy="5369454"/>
          </a:xfrm>
          <a:prstGeom prst="rect">
            <a:avLst/>
          </a:prstGeom>
        </p:spPr>
      </p:pic>
    </p:spTree>
    <p:extLst>
      <p:ext uri="{BB962C8B-B14F-4D97-AF65-F5344CB8AC3E}">
        <p14:creationId xmlns:p14="http://schemas.microsoft.com/office/powerpoint/2010/main" val="35185790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43.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16" y="1521555"/>
            <a:ext cx="7330302" cy="4388618"/>
          </a:xfrm>
          <a:prstGeom prst="rect">
            <a:avLst/>
          </a:prstGeom>
        </p:spPr>
      </p:pic>
    </p:spTree>
    <p:extLst>
      <p:ext uri="{BB962C8B-B14F-4D97-AF65-F5344CB8AC3E}">
        <p14:creationId xmlns:p14="http://schemas.microsoft.com/office/powerpoint/2010/main" val="3255395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fontScale="90000"/>
          </a:bodyPr>
          <a:lstStyle/>
          <a:p>
            <a:r>
              <a:rPr lang="en-US" dirty="0" smtClean="0"/>
              <a:t>Oil &amp; Gas Industry Characteristics</a:t>
            </a:r>
            <a:endParaRPr lang="en-US" dirty="0"/>
          </a:p>
        </p:txBody>
      </p:sp>
      <p:sp>
        <p:nvSpPr>
          <p:cNvPr id="46" name="TextBox 45"/>
          <p:cNvSpPr txBox="1"/>
          <p:nvPr/>
        </p:nvSpPr>
        <p:spPr>
          <a:xfrm>
            <a:off x="2438400" y="1295400"/>
            <a:ext cx="61722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Directional drilling</a:t>
            </a:r>
          </a:p>
          <a:p>
            <a:endParaRPr lang="en-US" dirty="0"/>
          </a:p>
          <a:p>
            <a:r>
              <a:rPr lang="en-US" dirty="0"/>
              <a:t>Challenging geological locations</a:t>
            </a:r>
          </a:p>
          <a:p>
            <a:endParaRPr lang="en-US" dirty="0"/>
          </a:p>
          <a:p>
            <a:r>
              <a:rPr lang="en-US" dirty="0"/>
              <a:t>Less damage to environment</a:t>
            </a:r>
          </a:p>
        </p:txBody>
      </p:sp>
      <p:sp>
        <p:nvSpPr>
          <p:cNvPr id="14" name="TextBox 13"/>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5" name="TextBox 14"/>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6" name="TextBox 15"/>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7" name="TextBox 16"/>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8" name="TextBox 17"/>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9" name="TextBox 18"/>
          <p:cNvSpPr txBox="1"/>
          <p:nvPr/>
        </p:nvSpPr>
        <p:spPr>
          <a:xfrm>
            <a:off x="76200" y="37719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20" name="TextBox 19"/>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3539308"/>
            <a:ext cx="5425006" cy="301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9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46.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82" y="1358079"/>
            <a:ext cx="8851669" cy="4841314"/>
          </a:xfrm>
          <a:prstGeom prst="rect">
            <a:avLst/>
          </a:prstGeom>
        </p:spPr>
      </p:pic>
    </p:spTree>
    <p:extLst>
      <p:ext uri="{BB962C8B-B14F-4D97-AF65-F5344CB8AC3E}">
        <p14:creationId xmlns:p14="http://schemas.microsoft.com/office/powerpoint/2010/main" val="245746250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Screen Shot 2013-03-25 at 10.3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1735"/>
            <a:ext cx="9144000" cy="5520351"/>
          </a:xfrm>
          <a:prstGeom prst="rect">
            <a:avLst/>
          </a:prstGeom>
        </p:spPr>
      </p:pic>
    </p:spTree>
    <p:extLst>
      <p:ext uri="{BB962C8B-B14F-4D97-AF65-F5344CB8AC3E}">
        <p14:creationId xmlns:p14="http://schemas.microsoft.com/office/powerpoint/2010/main" val="75682616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54.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81" y="1205088"/>
            <a:ext cx="4400677" cy="5546009"/>
          </a:xfrm>
          <a:prstGeom prst="rect">
            <a:avLst/>
          </a:prstGeom>
        </p:spPr>
      </p:pic>
      <p:pic>
        <p:nvPicPr>
          <p:cNvPr id="4" name="Picture 3" descr="Screen Shot 2013-03-25 at 10.53.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0" y="1192130"/>
            <a:ext cx="4339273" cy="5546009"/>
          </a:xfrm>
          <a:prstGeom prst="rect">
            <a:avLst/>
          </a:prstGeom>
        </p:spPr>
      </p:pic>
    </p:spTree>
    <p:extLst>
      <p:ext uri="{BB962C8B-B14F-4D97-AF65-F5344CB8AC3E}">
        <p14:creationId xmlns:p14="http://schemas.microsoft.com/office/powerpoint/2010/main" val="702745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rotWithShape="1">
          <a:blip r:embed="rId3" cstate="print"/>
          <a:srcRect l="-1362" t="16709" r="1362" b="3019"/>
          <a:stretch/>
        </p:blipFill>
        <p:spPr bwMode="auto">
          <a:xfrm>
            <a:off x="-37353" y="1805557"/>
            <a:ext cx="9144001" cy="4965278"/>
          </a:xfrm>
          <a:prstGeom prst="rect">
            <a:avLst/>
          </a:prstGeom>
          <a:noFill/>
          <a:ln w="9525">
            <a:noFill/>
            <a:miter lim="800000"/>
            <a:headEnd/>
            <a:tailEnd/>
          </a:ln>
        </p:spPr>
      </p:pic>
      <p:sp>
        <p:nvSpPr>
          <p:cNvPr id="2" name="TextBox 1"/>
          <p:cNvSpPr txBox="1"/>
          <p:nvPr/>
        </p:nvSpPr>
        <p:spPr>
          <a:xfrm>
            <a:off x="336188" y="1369732"/>
            <a:ext cx="6375119" cy="523220"/>
          </a:xfrm>
          <a:prstGeom prst="rect">
            <a:avLst/>
          </a:prstGeom>
          <a:noFill/>
        </p:spPr>
        <p:txBody>
          <a:bodyPr wrap="square" rtlCol="0">
            <a:spAutoFit/>
          </a:bodyPr>
          <a:lstStyle/>
          <a:p>
            <a:r>
              <a:rPr lang="en-US" sz="2800" b="1" dirty="0" smtClean="0"/>
              <a:t>Switch to Oil and Liquids</a:t>
            </a:r>
            <a:endParaRPr lang="en-US" sz="2800" b="1" dirty="0"/>
          </a:p>
        </p:txBody>
      </p:sp>
    </p:spTree>
    <p:extLst>
      <p:ext uri="{BB962C8B-B14F-4D97-AF65-F5344CB8AC3E}">
        <p14:creationId xmlns:p14="http://schemas.microsoft.com/office/powerpoint/2010/main" val="19690877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461567" y="3239666"/>
            <a:ext cx="8268194" cy="1989534"/>
          </a:xfrm>
          <a:prstGeom prst="rect">
            <a:avLst/>
          </a:prstGeom>
          <a:noFill/>
          <a:ln w="9525">
            <a:noFill/>
            <a:miter lim="800000"/>
            <a:headEnd/>
            <a:tailEnd/>
          </a:ln>
        </p:spPr>
      </p:pic>
      <p:sp>
        <p:nvSpPr>
          <p:cNvPr id="6" name="TextBox 5"/>
          <p:cNvSpPr txBox="1"/>
          <p:nvPr/>
        </p:nvSpPr>
        <p:spPr>
          <a:xfrm>
            <a:off x="1115616" y="1700808"/>
            <a:ext cx="6912768" cy="830997"/>
          </a:xfrm>
          <a:prstGeom prst="rect">
            <a:avLst/>
          </a:prstGeom>
          <a:noFill/>
        </p:spPr>
        <p:txBody>
          <a:bodyPr wrap="square" rtlCol="0">
            <a:spAutoFit/>
          </a:bodyPr>
          <a:lstStyle/>
          <a:p>
            <a:pPr algn="ctr"/>
            <a:r>
              <a:rPr lang="en-US" sz="4800" b="1" dirty="0" smtClean="0"/>
              <a:t>Technological Strengths</a:t>
            </a:r>
            <a:endParaRPr lang="en-US" sz="4800" b="1" dirty="0"/>
          </a:p>
        </p:txBody>
      </p:sp>
    </p:spTree>
    <p:extLst>
      <p:ext uri="{BB962C8B-B14F-4D97-AF65-F5344CB8AC3E}">
        <p14:creationId xmlns:p14="http://schemas.microsoft.com/office/powerpoint/2010/main" val="62901402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239000" cy="528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82267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09" y="1143000"/>
            <a:ext cx="868658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25928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06" y="1219200"/>
            <a:ext cx="754038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8766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1" descr="Screen Shot 2013-03-25 at 10.49.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275" y="1282632"/>
            <a:ext cx="4425834" cy="5444904"/>
          </a:xfrm>
          <a:prstGeom prst="rect">
            <a:avLst/>
          </a:prstGeom>
        </p:spPr>
      </p:pic>
      <p:pic>
        <p:nvPicPr>
          <p:cNvPr id="4" name="Picture 3" descr="Screen Shot 2013-03-25 at 10.48.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60" y="1194610"/>
            <a:ext cx="4149219" cy="5545501"/>
          </a:xfrm>
          <a:prstGeom prst="rect">
            <a:avLst/>
          </a:prstGeom>
        </p:spPr>
      </p:pic>
    </p:spTree>
    <p:extLst>
      <p:ext uri="{BB962C8B-B14F-4D97-AF65-F5344CB8AC3E}">
        <p14:creationId xmlns:p14="http://schemas.microsoft.com/office/powerpoint/2010/main" val="149167627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a:xfrm>
            <a:off x="1043608" y="1259148"/>
            <a:ext cx="7209574" cy="5266195"/>
          </a:xfrm>
          <a:prstGeom prst="rect">
            <a:avLst/>
          </a:prstGeom>
        </p:spPr>
      </p:pic>
    </p:spTree>
    <p:extLst>
      <p:ext uri="{BB962C8B-B14F-4D97-AF65-F5344CB8AC3E}">
        <p14:creationId xmlns:p14="http://schemas.microsoft.com/office/powerpoint/2010/main" val="1936500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fontScale="90000"/>
          </a:bodyPr>
          <a:lstStyle/>
          <a:p>
            <a:r>
              <a:rPr lang="en-US" dirty="0" smtClean="0"/>
              <a:t>Oil &amp; Gas Industry Characteristics</a:t>
            </a:r>
            <a:endParaRPr lang="en-US" dirty="0"/>
          </a:p>
        </p:txBody>
      </p:sp>
      <p:sp>
        <p:nvSpPr>
          <p:cNvPr id="46" name="TextBox 45"/>
          <p:cNvSpPr txBox="1"/>
          <p:nvPr/>
        </p:nvSpPr>
        <p:spPr>
          <a:xfrm>
            <a:off x="2438400" y="1295400"/>
            <a:ext cx="61722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Types of contracts / Length of contracts</a:t>
            </a:r>
          </a:p>
          <a:p>
            <a:endParaRPr lang="en-US" dirty="0"/>
          </a:p>
          <a:p>
            <a:r>
              <a:rPr lang="en-US" dirty="0"/>
              <a:t>Location</a:t>
            </a:r>
          </a:p>
          <a:p>
            <a:endParaRPr lang="en-US" dirty="0"/>
          </a:p>
          <a:p>
            <a:r>
              <a:rPr lang="en-US" dirty="0"/>
              <a:t>Natural calamities</a:t>
            </a:r>
          </a:p>
        </p:txBody>
      </p:sp>
      <p:pic>
        <p:nvPicPr>
          <p:cNvPr id="3" name="Picture 2" descr="hurrican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29000" y="3472845"/>
            <a:ext cx="4876800" cy="3220832"/>
          </a:xfrm>
          <a:prstGeom prst="rect">
            <a:avLst/>
          </a:prstGeom>
          <a:ln>
            <a:noFill/>
          </a:ln>
          <a:effectLst>
            <a:softEdge rad="112500"/>
          </a:effectLst>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414737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119063" y="1772816"/>
            <a:ext cx="8905875" cy="4819650"/>
          </a:xfrm>
          <a:prstGeom prst="rect">
            <a:avLst/>
          </a:prstGeom>
          <a:noFill/>
          <a:ln w="9525">
            <a:noFill/>
            <a:miter lim="800000"/>
            <a:headEnd/>
            <a:tailEnd/>
          </a:ln>
        </p:spPr>
      </p:pic>
      <p:sp>
        <p:nvSpPr>
          <p:cNvPr id="6" name="Rectangle 5"/>
          <p:cNvSpPr/>
          <p:nvPr/>
        </p:nvSpPr>
        <p:spPr>
          <a:xfrm>
            <a:off x="72008" y="1196752"/>
            <a:ext cx="6732240" cy="338554"/>
          </a:xfrm>
          <a:prstGeom prst="rect">
            <a:avLst/>
          </a:prstGeom>
        </p:spPr>
        <p:txBody>
          <a:bodyPr wrap="square">
            <a:spAutoFit/>
          </a:bodyPr>
          <a:lstStyle/>
          <a:p>
            <a:r>
              <a:rPr lang="en-CA" sz="1600" b="1" cap="all" dirty="0" smtClean="0"/>
              <a:t>RESULT FROM OPERATION, Q3:</a:t>
            </a:r>
            <a:endParaRPr lang="en-CA" sz="1600" b="1" cap="all" dirty="0"/>
          </a:p>
        </p:txBody>
      </p:sp>
      <p:cxnSp>
        <p:nvCxnSpPr>
          <p:cNvPr id="7" name="直接连接符 6"/>
          <p:cNvCxnSpPr/>
          <p:nvPr/>
        </p:nvCxnSpPr>
        <p:spPr>
          <a:xfrm>
            <a:off x="179512" y="4725144"/>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179512" y="4941168"/>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79512" y="5301208"/>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0"/>
          <p:cNvCxnSpPr/>
          <p:nvPr/>
        </p:nvCxnSpPr>
        <p:spPr>
          <a:xfrm>
            <a:off x="179512" y="2996952"/>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7817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6732240" cy="338554"/>
          </a:xfrm>
          <a:prstGeom prst="rect">
            <a:avLst/>
          </a:prstGeom>
        </p:spPr>
        <p:txBody>
          <a:bodyPr wrap="square">
            <a:spAutoFit/>
          </a:bodyPr>
          <a:lstStyle/>
          <a:p>
            <a:r>
              <a:rPr lang="en-CA" sz="1600" b="1" cap="all" dirty="0" smtClean="0"/>
              <a:t>RESULT FROM OPERATION, Q3:</a:t>
            </a:r>
            <a:endParaRPr lang="en-CA" sz="1600" b="1" cap="all" dirty="0"/>
          </a:p>
        </p:txBody>
      </p:sp>
      <p:pic>
        <p:nvPicPr>
          <p:cNvPr id="4098" name="Picture 2"/>
          <p:cNvPicPr>
            <a:picLocks noChangeAspect="1" noChangeArrowheads="1"/>
          </p:cNvPicPr>
          <p:nvPr/>
        </p:nvPicPr>
        <p:blipFill>
          <a:blip r:embed="rId3" cstate="print"/>
          <a:srcRect/>
          <a:stretch>
            <a:fillRect/>
          </a:stretch>
        </p:blipFill>
        <p:spPr bwMode="auto">
          <a:xfrm>
            <a:off x="107504" y="1511053"/>
            <a:ext cx="8928992" cy="5230315"/>
          </a:xfrm>
          <a:prstGeom prst="rect">
            <a:avLst/>
          </a:prstGeom>
          <a:noFill/>
          <a:ln w="9525">
            <a:noFill/>
            <a:miter lim="800000"/>
            <a:headEnd/>
            <a:tailEnd/>
          </a:ln>
        </p:spPr>
      </p:pic>
      <p:cxnSp>
        <p:nvCxnSpPr>
          <p:cNvPr id="8" name="直接连接符 7"/>
          <p:cNvCxnSpPr/>
          <p:nvPr/>
        </p:nvCxnSpPr>
        <p:spPr>
          <a:xfrm>
            <a:off x="179512" y="4005064"/>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179512" y="5661248"/>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179512" y="4365104"/>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79512" y="6021288"/>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接连接符 11"/>
          <p:cNvCxnSpPr/>
          <p:nvPr/>
        </p:nvCxnSpPr>
        <p:spPr>
          <a:xfrm>
            <a:off x="179512" y="2924944"/>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3501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5" name="Picture 3"/>
          <p:cNvPicPr>
            <a:picLocks noChangeAspect="1" noChangeArrowheads="1"/>
          </p:cNvPicPr>
          <p:nvPr/>
        </p:nvPicPr>
        <p:blipFill>
          <a:blip r:embed="rId4" cstate="print"/>
          <a:srcRect/>
          <a:stretch>
            <a:fillRect/>
          </a:stretch>
        </p:blipFill>
        <p:spPr bwMode="auto">
          <a:xfrm>
            <a:off x="321757" y="1268760"/>
            <a:ext cx="8500486" cy="4896544"/>
          </a:xfrm>
          <a:prstGeom prst="rect">
            <a:avLst/>
          </a:prstGeom>
          <a:noFill/>
          <a:ln w="9525">
            <a:noFill/>
            <a:miter lim="800000"/>
            <a:headEnd/>
            <a:tailEnd/>
          </a:ln>
        </p:spPr>
      </p:pic>
    </p:spTree>
    <p:extLst>
      <p:ext uri="{BB962C8B-B14F-4D97-AF65-F5344CB8AC3E}">
        <p14:creationId xmlns:p14="http://schemas.microsoft.com/office/powerpoint/2010/main" val="350395910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195736" y="1484784"/>
            <a:ext cx="4896544" cy="830997"/>
          </a:xfrm>
          <a:prstGeom prst="rect">
            <a:avLst/>
          </a:prstGeom>
          <a:noFill/>
        </p:spPr>
        <p:txBody>
          <a:bodyPr wrap="square" rtlCol="0">
            <a:spAutoFit/>
          </a:bodyPr>
          <a:lstStyle/>
          <a:p>
            <a:pPr algn="ctr"/>
            <a:r>
              <a:rPr lang="en-US" sz="4800" b="1" dirty="0" smtClean="0"/>
              <a:t>Management</a:t>
            </a:r>
          </a:p>
        </p:txBody>
      </p:sp>
      <p:pic>
        <p:nvPicPr>
          <p:cNvPr id="5" name="Picture 2"/>
          <p:cNvPicPr>
            <a:picLocks noChangeAspect="1" noChangeArrowheads="1"/>
          </p:cNvPicPr>
          <p:nvPr/>
        </p:nvPicPr>
        <p:blipFill>
          <a:blip r:embed="rId3" cstate="print"/>
          <a:srcRect/>
          <a:stretch>
            <a:fillRect/>
          </a:stretch>
        </p:blipFill>
        <p:spPr bwMode="auto">
          <a:xfrm>
            <a:off x="2195736" y="3068960"/>
            <a:ext cx="4886884" cy="2520280"/>
          </a:xfrm>
          <a:prstGeom prst="rect">
            <a:avLst/>
          </a:prstGeom>
          <a:noFill/>
          <a:ln w="9525">
            <a:noFill/>
            <a:miter lim="800000"/>
            <a:headEnd/>
            <a:tailEnd/>
          </a:ln>
        </p:spPr>
      </p:pic>
    </p:spTree>
    <p:extLst>
      <p:ext uri="{BB962C8B-B14F-4D97-AF65-F5344CB8AC3E}">
        <p14:creationId xmlns:p14="http://schemas.microsoft.com/office/powerpoint/2010/main" val="140055399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12958"/>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pic>
        <p:nvPicPr>
          <p:cNvPr id="25602" name="Picture 2" descr="Lyle C. Whitmarsh"/>
          <p:cNvPicPr>
            <a:picLocks noChangeAspect="1" noChangeArrowheads="1"/>
          </p:cNvPicPr>
          <p:nvPr/>
        </p:nvPicPr>
        <p:blipFill>
          <a:blip r:embed="rId3" cstate="print"/>
          <a:srcRect/>
          <a:stretch>
            <a:fillRect/>
          </a:stretch>
        </p:blipFill>
        <p:spPr bwMode="auto">
          <a:xfrm>
            <a:off x="6558041" y="1360944"/>
            <a:ext cx="1994582" cy="2664296"/>
          </a:xfrm>
          <a:prstGeom prst="rect">
            <a:avLst/>
          </a:prstGeom>
          <a:noFill/>
        </p:spPr>
      </p:pic>
      <p:sp>
        <p:nvSpPr>
          <p:cNvPr id="8" name="TextBox 7"/>
          <p:cNvSpPr txBox="1"/>
          <p:nvPr/>
        </p:nvSpPr>
        <p:spPr>
          <a:xfrm>
            <a:off x="46090" y="1865596"/>
            <a:ext cx="6757240" cy="4801315"/>
          </a:xfrm>
          <a:prstGeom prst="rect">
            <a:avLst/>
          </a:prstGeom>
          <a:noFill/>
        </p:spPr>
        <p:txBody>
          <a:bodyPr wrap="square" rtlCol="0">
            <a:spAutoFit/>
          </a:bodyPr>
          <a:lstStyle/>
          <a:p>
            <a:pPr marL="285750" indent="-285750">
              <a:buFont typeface="Arial"/>
              <a:buChar char="•"/>
            </a:pPr>
            <a:r>
              <a:rPr lang="en-US" b="1" dirty="0" smtClean="0"/>
              <a:t>CEO </a:t>
            </a:r>
            <a:r>
              <a:rPr lang="en-US" dirty="0" smtClean="0"/>
              <a:t>and</a:t>
            </a:r>
            <a:r>
              <a:rPr lang="en-US" b="1" dirty="0" smtClean="0"/>
              <a:t> President </a:t>
            </a:r>
            <a:r>
              <a:rPr lang="en-US" dirty="0" smtClean="0"/>
              <a:t>since January 2008 </a:t>
            </a:r>
          </a:p>
          <a:p>
            <a:pPr marL="285750" indent="-285750">
              <a:buFont typeface="Arial"/>
              <a:buChar char="•"/>
            </a:pPr>
            <a:endParaRPr lang="en-US" dirty="0" smtClean="0"/>
          </a:p>
          <a:p>
            <a:pPr marL="285750" indent="-285750">
              <a:buFont typeface="Arial"/>
              <a:buChar char="•"/>
            </a:pPr>
            <a:r>
              <a:rPr lang="en-US" b="1" dirty="0" smtClean="0"/>
              <a:t>President </a:t>
            </a:r>
            <a:r>
              <a:rPr lang="en-US" dirty="0" smtClean="0"/>
              <a:t>of Trinidad from November 2002 to January 2008 </a:t>
            </a:r>
          </a:p>
          <a:p>
            <a:pPr marL="285750" indent="-285750">
              <a:buFont typeface="Arial"/>
              <a:buChar char="•"/>
            </a:pPr>
            <a:endParaRPr lang="en-US" dirty="0" smtClean="0"/>
          </a:p>
          <a:p>
            <a:pPr marL="285750" indent="-285750">
              <a:buFont typeface="Arial"/>
              <a:buChar char="•"/>
            </a:pPr>
            <a:r>
              <a:rPr lang="en-US" b="1" dirty="0" smtClean="0"/>
              <a:t>General Manager</a:t>
            </a:r>
            <a:r>
              <a:rPr lang="en-US" dirty="0" smtClean="0"/>
              <a:t>, Operations of Trinidad from August 2001 to October 2002 </a:t>
            </a:r>
          </a:p>
          <a:p>
            <a:pPr marL="285750" indent="-285750">
              <a:buFont typeface="Arial"/>
              <a:buChar char="•"/>
            </a:pPr>
            <a:endParaRPr lang="en-US" dirty="0" smtClean="0"/>
          </a:p>
          <a:p>
            <a:pPr marL="285750" indent="-285750">
              <a:buFont typeface="Arial"/>
              <a:buChar char="•"/>
            </a:pPr>
            <a:r>
              <a:rPr lang="en-US" dirty="0" smtClean="0"/>
              <a:t>businessman in the oil and gas drilling industry for over </a:t>
            </a:r>
            <a:r>
              <a:rPr lang="en-US" b="1" dirty="0" smtClean="0"/>
              <a:t>15 years</a:t>
            </a:r>
            <a:endParaRPr lang="en-US" dirty="0" smtClean="0"/>
          </a:p>
          <a:p>
            <a:pPr marL="285750" indent="-285750">
              <a:buFont typeface="Arial"/>
              <a:buChar char="•"/>
            </a:pPr>
            <a:endParaRPr lang="en-US" dirty="0" smtClean="0"/>
          </a:p>
          <a:p>
            <a:pPr marL="285750" indent="-285750">
              <a:buFont typeface="Arial"/>
              <a:buChar char="•"/>
            </a:pPr>
            <a:r>
              <a:rPr lang="en-US" dirty="0" smtClean="0"/>
              <a:t>1995 he was </a:t>
            </a:r>
            <a:r>
              <a:rPr lang="en-US" b="1" dirty="0" smtClean="0"/>
              <a:t>Senior Field Supervisor </a:t>
            </a:r>
            <a:r>
              <a:rPr lang="en-US" dirty="0" smtClean="0"/>
              <a:t>which included supervision of the crews and equipment for 24 drilling rigs in western Canada</a:t>
            </a:r>
          </a:p>
          <a:p>
            <a:pPr marL="285750" indent="-285750">
              <a:buFont typeface="Arial"/>
              <a:buChar char="•"/>
            </a:pPr>
            <a:endParaRPr lang="en-US" b="1" dirty="0" smtClean="0"/>
          </a:p>
          <a:p>
            <a:pPr marL="285750" indent="-285750">
              <a:buFont typeface="Arial"/>
              <a:buChar char="•"/>
            </a:pPr>
            <a:r>
              <a:rPr lang="en-US" dirty="0" smtClean="0"/>
              <a:t>1987 when he became a </a:t>
            </a:r>
            <a:r>
              <a:rPr lang="en-US" b="1" dirty="0" smtClean="0"/>
              <a:t>Rig Manager </a:t>
            </a:r>
            <a:r>
              <a:rPr lang="en-US" dirty="0" smtClean="0"/>
              <a:t>for Champion Drilling</a:t>
            </a:r>
          </a:p>
          <a:p>
            <a:pPr marL="285750" indent="-285750">
              <a:buFont typeface="Arial"/>
              <a:buChar char="•"/>
            </a:pPr>
            <a:endParaRPr lang="en-US" dirty="0" smtClean="0"/>
          </a:p>
          <a:p>
            <a:pPr marL="285750" indent="-285750">
              <a:buFont typeface="Arial"/>
              <a:buChar char="•"/>
            </a:pPr>
            <a:r>
              <a:rPr lang="en-US" dirty="0" smtClean="0"/>
              <a:t>graduating from </a:t>
            </a:r>
            <a:r>
              <a:rPr lang="en-US" b="1" dirty="0" smtClean="0"/>
              <a:t>high school </a:t>
            </a:r>
            <a:r>
              <a:rPr lang="en-US" dirty="0" smtClean="0"/>
              <a:t>in Medicine Hat</a:t>
            </a:r>
          </a:p>
          <a:p>
            <a:pPr marL="285750" indent="-285750">
              <a:buFont typeface="Arial"/>
              <a:buChar char="•"/>
            </a:pPr>
            <a:endParaRPr lang="en-US" dirty="0" smtClean="0"/>
          </a:p>
        </p:txBody>
      </p:sp>
      <p:sp>
        <p:nvSpPr>
          <p:cNvPr id="4" name="TextBox 3"/>
          <p:cNvSpPr txBox="1"/>
          <p:nvPr/>
        </p:nvSpPr>
        <p:spPr>
          <a:xfrm>
            <a:off x="6362736" y="4101167"/>
            <a:ext cx="2785987" cy="369332"/>
          </a:xfrm>
          <a:prstGeom prst="rect">
            <a:avLst/>
          </a:prstGeom>
          <a:noFill/>
        </p:spPr>
        <p:txBody>
          <a:bodyPr wrap="square" rtlCol="0">
            <a:spAutoFit/>
          </a:bodyPr>
          <a:lstStyle/>
          <a:p>
            <a:r>
              <a:rPr lang="en-US" b="1" dirty="0" smtClean="0"/>
              <a:t>Mr. Lyle C. </a:t>
            </a:r>
            <a:r>
              <a:rPr lang="en-US" b="1" dirty="0" err="1" smtClean="0"/>
              <a:t>Whitmarsh</a:t>
            </a:r>
            <a:r>
              <a:rPr lang="en-US" b="1" dirty="0" smtClean="0"/>
              <a:t> </a:t>
            </a:r>
          </a:p>
        </p:txBody>
      </p:sp>
    </p:spTree>
    <p:extLst>
      <p:ext uri="{BB962C8B-B14F-4D97-AF65-F5344CB8AC3E}">
        <p14:creationId xmlns:p14="http://schemas.microsoft.com/office/powerpoint/2010/main" val="374903109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55668" y="1784296"/>
            <a:ext cx="7123464" cy="5078314"/>
          </a:xfrm>
          <a:prstGeom prst="rect">
            <a:avLst/>
          </a:prstGeom>
        </p:spPr>
        <p:txBody>
          <a:bodyPr wrap="square">
            <a:spAutoFit/>
          </a:bodyPr>
          <a:lstStyle/>
          <a:p>
            <a:pPr marL="285750" indent="-285750">
              <a:buFont typeface="Arial"/>
              <a:buChar char="•"/>
            </a:pPr>
            <a:r>
              <a:rPr lang="en-CA" dirty="0" smtClean="0"/>
              <a:t>In </a:t>
            </a:r>
            <a:r>
              <a:rPr lang="en-CA" dirty="0"/>
              <a:t>2012 was promoted to </a:t>
            </a:r>
            <a:r>
              <a:rPr lang="en-CA" b="1" dirty="0" smtClean="0"/>
              <a:t>President </a:t>
            </a:r>
          </a:p>
          <a:p>
            <a:pPr marL="285750" indent="-285750">
              <a:buFont typeface="Arial"/>
              <a:buChar char="•"/>
            </a:pPr>
            <a:endParaRPr lang="en-CA" b="1" dirty="0"/>
          </a:p>
          <a:p>
            <a:pPr marL="285750" indent="-285750">
              <a:buFont typeface="Arial"/>
              <a:buChar char="•"/>
            </a:pPr>
            <a:r>
              <a:rPr lang="en-CA" dirty="0" smtClean="0"/>
              <a:t>Joined Trinidad Drilling in 2001 as </a:t>
            </a:r>
            <a:r>
              <a:rPr lang="en-CA" b="1" dirty="0" smtClean="0"/>
              <a:t>Chief Financial Officer</a:t>
            </a:r>
          </a:p>
          <a:p>
            <a:pPr marL="285750" indent="-285750">
              <a:buFont typeface="Arial"/>
              <a:buChar char="•"/>
            </a:pPr>
            <a:endParaRPr lang="en-CA" b="1" dirty="0" smtClean="0"/>
          </a:p>
          <a:p>
            <a:pPr marL="285750" indent="-285750">
              <a:buFont typeface="Arial"/>
              <a:buChar char="•"/>
            </a:pPr>
            <a:r>
              <a:rPr lang="en-CA" dirty="0" smtClean="0"/>
              <a:t>In 1999 promoted again to </a:t>
            </a:r>
            <a:r>
              <a:rPr lang="en-CA" b="1" dirty="0" smtClean="0"/>
              <a:t>Vice President</a:t>
            </a:r>
            <a:r>
              <a:rPr lang="en-CA" dirty="0" smtClean="0"/>
              <a:t>, </a:t>
            </a:r>
            <a:r>
              <a:rPr lang="en-CA" b="1" dirty="0" smtClean="0"/>
              <a:t>Finance and Chief Financial Officer </a:t>
            </a:r>
            <a:r>
              <a:rPr lang="en-CA" dirty="0" smtClean="0"/>
              <a:t>of </a:t>
            </a:r>
            <a:r>
              <a:rPr lang="en-CA" b="1" dirty="0" err="1" smtClean="0"/>
              <a:t>Bowridge</a:t>
            </a:r>
            <a:r>
              <a:rPr lang="en-CA" b="1" dirty="0" smtClean="0"/>
              <a:t> Resource Group Inc.</a:t>
            </a:r>
          </a:p>
          <a:p>
            <a:pPr marL="285750" indent="-285750">
              <a:buFont typeface="Arial"/>
              <a:buChar char="•"/>
            </a:pPr>
            <a:endParaRPr lang="en-CA" dirty="0" smtClean="0"/>
          </a:p>
          <a:p>
            <a:pPr marL="285750" indent="-285750">
              <a:buFont typeface="Arial"/>
              <a:buChar char="•"/>
            </a:pPr>
            <a:r>
              <a:rPr lang="en-CA" dirty="0" smtClean="0"/>
              <a:t>In 1996 promoted to </a:t>
            </a:r>
            <a:r>
              <a:rPr lang="en-CA" b="1" dirty="0" smtClean="0"/>
              <a:t>Chief Financial Officer</a:t>
            </a:r>
          </a:p>
          <a:p>
            <a:pPr marL="285750" indent="-285750">
              <a:buFont typeface="Arial"/>
              <a:buChar char="•"/>
            </a:pPr>
            <a:endParaRPr lang="en-CA" dirty="0" smtClean="0"/>
          </a:p>
          <a:p>
            <a:pPr marL="285750" indent="-285750">
              <a:buFont typeface="Arial"/>
              <a:buChar char="•"/>
            </a:pPr>
            <a:r>
              <a:rPr lang="en-CA" dirty="0" smtClean="0"/>
              <a:t>In 1994</a:t>
            </a:r>
            <a:r>
              <a:rPr lang="en-CA" dirty="0"/>
              <a:t> </a:t>
            </a:r>
            <a:r>
              <a:rPr lang="en-CA" dirty="0" smtClean="0"/>
              <a:t>joined </a:t>
            </a:r>
            <a:r>
              <a:rPr lang="en-CA" b="1" dirty="0" err="1"/>
              <a:t>Bowridge</a:t>
            </a:r>
            <a:r>
              <a:rPr lang="en-CA" b="1" dirty="0"/>
              <a:t> Resource Group Inc.</a:t>
            </a:r>
            <a:r>
              <a:rPr lang="en-CA" dirty="0"/>
              <a:t> </a:t>
            </a:r>
            <a:r>
              <a:rPr lang="en-CA" dirty="0" smtClean="0"/>
              <a:t>serve as a Corporate </a:t>
            </a:r>
            <a:r>
              <a:rPr lang="en-CA" dirty="0"/>
              <a:t>Controller. </a:t>
            </a:r>
            <a:endParaRPr lang="en-CA" dirty="0" smtClean="0"/>
          </a:p>
          <a:p>
            <a:pPr marL="285750" indent="-285750">
              <a:buFont typeface="Arial"/>
              <a:buChar char="•"/>
            </a:pPr>
            <a:endParaRPr lang="en-CA" dirty="0" smtClean="0"/>
          </a:p>
          <a:p>
            <a:pPr marL="285750" indent="-285750">
              <a:buFont typeface="Arial"/>
              <a:buChar char="•"/>
            </a:pPr>
            <a:r>
              <a:rPr lang="en-CA" b="1" dirty="0" smtClean="0"/>
              <a:t>CGA</a:t>
            </a:r>
            <a:r>
              <a:rPr lang="en-CA" dirty="0" smtClean="0"/>
              <a:t> Designation in 1996</a:t>
            </a:r>
          </a:p>
          <a:p>
            <a:pPr marL="285750" indent="-285750">
              <a:buFont typeface="Arial"/>
              <a:buChar char="•"/>
            </a:pPr>
            <a:endParaRPr lang="en-CA" dirty="0" smtClean="0"/>
          </a:p>
          <a:p>
            <a:pPr marL="285750" indent="-285750">
              <a:buFont typeface="Arial"/>
              <a:buChar char="•"/>
            </a:pPr>
            <a:r>
              <a:rPr lang="en-CA" dirty="0" smtClean="0"/>
              <a:t>In 1991 Joined </a:t>
            </a:r>
            <a:r>
              <a:rPr lang="en-CA" b="1" dirty="0" smtClean="0"/>
              <a:t>Deloitte and </a:t>
            </a:r>
            <a:r>
              <a:rPr lang="en-CA" b="1" dirty="0" err="1" smtClean="0"/>
              <a:t>Touche</a:t>
            </a:r>
            <a:r>
              <a:rPr lang="en-CA" b="1" dirty="0"/>
              <a:t> </a:t>
            </a:r>
            <a:r>
              <a:rPr lang="en-CA" dirty="0" smtClean="0"/>
              <a:t>as a Chartered Accounts </a:t>
            </a:r>
          </a:p>
          <a:p>
            <a:endParaRPr lang="en-CA" dirty="0" smtClean="0"/>
          </a:p>
          <a:p>
            <a:pPr marL="285750" indent="-285750">
              <a:buFont typeface="Arial"/>
              <a:buChar char="•"/>
            </a:pPr>
            <a:r>
              <a:rPr lang="en-CA" dirty="0" smtClean="0"/>
              <a:t>graduated </a:t>
            </a:r>
            <a:r>
              <a:rPr lang="en-CA" dirty="0"/>
              <a:t>from </a:t>
            </a:r>
            <a:r>
              <a:rPr lang="en-CA" dirty="0" smtClean="0"/>
              <a:t>the </a:t>
            </a:r>
            <a:r>
              <a:rPr lang="en-CA" b="1" dirty="0"/>
              <a:t>Faculty of Management at the University of Calgary</a:t>
            </a:r>
            <a:r>
              <a:rPr lang="en-CA" dirty="0"/>
              <a:t> with </a:t>
            </a:r>
            <a:r>
              <a:rPr lang="en-CA" dirty="0" smtClean="0"/>
              <a:t>a </a:t>
            </a:r>
            <a:r>
              <a:rPr lang="en-CA" b="1" dirty="0" smtClean="0"/>
              <a:t>Bachelor of Commerce in accounting</a:t>
            </a:r>
            <a:endParaRPr lang="en-CA" dirty="0" smtClean="0"/>
          </a:p>
        </p:txBody>
      </p:sp>
      <p:pic>
        <p:nvPicPr>
          <p:cNvPr id="8" name="Picture 4" descr="Brent J. Conway"/>
          <p:cNvPicPr>
            <a:picLocks noChangeAspect="1" noChangeArrowheads="1"/>
          </p:cNvPicPr>
          <p:nvPr/>
        </p:nvPicPr>
        <p:blipFill>
          <a:blip r:embed="rId3" cstate="print"/>
          <a:srcRect/>
          <a:stretch>
            <a:fillRect/>
          </a:stretch>
        </p:blipFill>
        <p:spPr bwMode="auto">
          <a:xfrm>
            <a:off x="7000100" y="1526332"/>
            <a:ext cx="1872208" cy="2500834"/>
          </a:xfrm>
          <a:prstGeom prst="rect">
            <a:avLst/>
          </a:prstGeom>
          <a:noFill/>
        </p:spPr>
      </p:pic>
      <p:sp>
        <p:nvSpPr>
          <p:cNvPr id="4" name="TextBox 3"/>
          <p:cNvSpPr txBox="1"/>
          <p:nvPr/>
        </p:nvSpPr>
        <p:spPr>
          <a:xfrm>
            <a:off x="6987141" y="4146547"/>
            <a:ext cx="2071008" cy="646331"/>
          </a:xfrm>
          <a:prstGeom prst="rect">
            <a:avLst/>
          </a:prstGeom>
          <a:noFill/>
        </p:spPr>
        <p:txBody>
          <a:bodyPr wrap="square" rtlCol="0">
            <a:spAutoFit/>
          </a:bodyPr>
          <a:lstStyle/>
          <a:p>
            <a:r>
              <a:rPr lang="en-CA" b="1" dirty="0" smtClean="0"/>
              <a:t>Brent J. Conway</a:t>
            </a:r>
            <a:r>
              <a:rPr lang="en-CA" dirty="0" smtClean="0"/>
              <a:t>,</a:t>
            </a:r>
            <a:br>
              <a:rPr lang="en-CA" dirty="0" smtClean="0"/>
            </a:br>
            <a:r>
              <a:rPr lang="en-CA" i="1" dirty="0" smtClean="0"/>
              <a:t>President</a:t>
            </a:r>
            <a:endParaRPr lang="en-CA" dirty="0"/>
          </a:p>
        </p:txBody>
      </p:sp>
    </p:spTree>
    <p:extLst>
      <p:ext uri="{BB962C8B-B14F-4D97-AF65-F5344CB8AC3E}">
        <p14:creationId xmlns:p14="http://schemas.microsoft.com/office/powerpoint/2010/main" val="345607262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107504" y="1862044"/>
            <a:ext cx="6984776" cy="4801315"/>
          </a:xfrm>
          <a:prstGeom prst="rect">
            <a:avLst/>
          </a:prstGeom>
        </p:spPr>
        <p:txBody>
          <a:bodyPr wrap="square">
            <a:spAutoFit/>
          </a:bodyPr>
          <a:lstStyle/>
          <a:p>
            <a:pPr lvl="1">
              <a:buFont typeface="Arial" pitchFamily="34" charset="0"/>
              <a:buChar char="•"/>
            </a:pPr>
            <a:r>
              <a:rPr lang="en-CA" dirty="0" smtClean="0"/>
              <a:t>In 2012 promoted </a:t>
            </a:r>
            <a:r>
              <a:rPr lang="en-CA" dirty="0"/>
              <a:t>to </a:t>
            </a:r>
            <a:r>
              <a:rPr lang="en-CA" b="1" dirty="0" smtClean="0"/>
              <a:t>Chief Financial Officer</a:t>
            </a:r>
          </a:p>
          <a:p>
            <a:pPr lvl="1">
              <a:buFont typeface="Arial" pitchFamily="34" charset="0"/>
              <a:buChar char="•"/>
            </a:pPr>
            <a:endParaRPr lang="en-CA" b="1" dirty="0" smtClean="0"/>
          </a:p>
          <a:p>
            <a:pPr lvl="1">
              <a:buFont typeface="Arial" pitchFamily="34" charset="0"/>
              <a:buChar char="•"/>
            </a:pPr>
            <a:r>
              <a:rPr lang="en-CA" dirty="0" smtClean="0"/>
              <a:t> In 2011 was promoted to </a:t>
            </a:r>
            <a:r>
              <a:rPr lang="en-CA" b="1" dirty="0" smtClean="0"/>
              <a:t>Vice President, Finance &amp; Treasurer</a:t>
            </a:r>
          </a:p>
          <a:p>
            <a:pPr lvl="1"/>
            <a:endParaRPr lang="en-CA" b="1" dirty="0"/>
          </a:p>
          <a:p>
            <a:pPr lvl="1">
              <a:buFont typeface="Arial" pitchFamily="34" charset="0"/>
              <a:buChar char="•"/>
            </a:pPr>
            <a:r>
              <a:rPr lang="en-CA" dirty="0" smtClean="0"/>
              <a:t>Joined Trinidad Drilling in </a:t>
            </a:r>
            <a:r>
              <a:rPr lang="en-CA" b="1" dirty="0" smtClean="0"/>
              <a:t>2009</a:t>
            </a:r>
            <a:r>
              <a:rPr lang="en-CA" dirty="0" smtClean="0"/>
              <a:t> as </a:t>
            </a:r>
            <a:r>
              <a:rPr lang="en-CA" b="1" dirty="0" smtClean="0"/>
              <a:t>Corporate Controller</a:t>
            </a:r>
          </a:p>
          <a:p>
            <a:pPr lvl="1">
              <a:buFont typeface="Arial" pitchFamily="34" charset="0"/>
              <a:buChar char="•"/>
            </a:pPr>
            <a:endParaRPr lang="en-CA" b="1" dirty="0" smtClean="0"/>
          </a:p>
          <a:p>
            <a:pPr lvl="1">
              <a:buFont typeface="Arial" pitchFamily="34" charset="0"/>
              <a:buChar char="•"/>
            </a:pPr>
            <a:r>
              <a:rPr lang="en-CA" dirty="0"/>
              <a:t>J</a:t>
            </a:r>
            <a:r>
              <a:rPr lang="en-CA" dirty="0" smtClean="0"/>
              <a:t>oined </a:t>
            </a:r>
            <a:r>
              <a:rPr lang="en-CA" b="1" dirty="0" err="1"/>
              <a:t>Gienow</a:t>
            </a:r>
            <a:r>
              <a:rPr lang="en-CA" b="1" dirty="0"/>
              <a:t> Windows and Doors Income </a:t>
            </a:r>
            <a:r>
              <a:rPr lang="en-CA" b="1" dirty="0" smtClean="0"/>
              <a:t>Fund </a:t>
            </a:r>
            <a:r>
              <a:rPr lang="en-CA" dirty="0" smtClean="0"/>
              <a:t>in 2004, then promoted </a:t>
            </a:r>
            <a:r>
              <a:rPr lang="en-CA" dirty="0"/>
              <a:t>to </a:t>
            </a:r>
            <a:r>
              <a:rPr lang="en-CA" b="1" dirty="0"/>
              <a:t>Vice President</a:t>
            </a:r>
            <a:r>
              <a:rPr lang="en-CA" dirty="0"/>
              <a:t>, </a:t>
            </a:r>
            <a:r>
              <a:rPr lang="en-CA" dirty="0" smtClean="0"/>
              <a:t>Finance</a:t>
            </a:r>
            <a:r>
              <a:rPr lang="en-CA" dirty="0"/>
              <a:t> </a:t>
            </a:r>
            <a:r>
              <a:rPr lang="en-CA" dirty="0" smtClean="0"/>
              <a:t>in 2007</a:t>
            </a:r>
          </a:p>
          <a:p>
            <a:pPr lvl="1">
              <a:buFont typeface="Arial" pitchFamily="34" charset="0"/>
              <a:buChar char="•"/>
            </a:pPr>
            <a:endParaRPr lang="en-CA" dirty="0" smtClean="0"/>
          </a:p>
          <a:p>
            <a:pPr lvl="1">
              <a:buFont typeface="Arial" pitchFamily="34" charset="0"/>
              <a:buChar char="•"/>
            </a:pPr>
            <a:r>
              <a:rPr lang="en-CA" dirty="0" smtClean="0"/>
              <a:t>In 2001 joined </a:t>
            </a:r>
            <a:r>
              <a:rPr lang="en-CA" b="1" dirty="0" smtClean="0"/>
              <a:t>Wireless Matrix Corporation</a:t>
            </a:r>
            <a:r>
              <a:rPr lang="en-CA" dirty="0" smtClean="0"/>
              <a:t> as Controller and promoted to Interim </a:t>
            </a:r>
            <a:r>
              <a:rPr lang="en-CA" b="1" dirty="0" smtClean="0"/>
              <a:t>Chief Financial Officer </a:t>
            </a:r>
            <a:r>
              <a:rPr lang="en-CA" dirty="0" smtClean="0"/>
              <a:t>in 2004. </a:t>
            </a:r>
          </a:p>
          <a:p>
            <a:pPr lvl="1">
              <a:buFont typeface="Arial" pitchFamily="34" charset="0"/>
              <a:buChar char="•"/>
            </a:pPr>
            <a:endParaRPr lang="en-CA" dirty="0" smtClean="0"/>
          </a:p>
          <a:p>
            <a:pPr lvl="1">
              <a:buFont typeface="Arial" pitchFamily="34" charset="0"/>
              <a:buChar char="•"/>
            </a:pPr>
            <a:r>
              <a:rPr lang="en-CA" dirty="0" smtClean="0"/>
              <a:t>In 1998, she joined </a:t>
            </a:r>
            <a:r>
              <a:rPr lang="en-CA" b="1" dirty="0" smtClean="0"/>
              <a:t>Ernst &amp; Young </a:t>
            </a:r>
          </a:p>
          <a:p>
            <a:pPr lvl="1">
              <a:buFont typeface="Arial" pitchFamily="34" charset="0"/>
              <a:buChar char="•"/>
            </a:pPr>
            <a:endParaRPr lang="en-CA" dirty="0"/>
          </a:p>
          <a:p>
            <a:pPr lvl="1">
              <a:buFont typeface="Arial" pitchFamily="34" charset="0"/>
              <a:buChar char="•"/>
            </a:pPr>
            <a:r>
              <a:rPr lang="en-CA" b="1" dirty="0" smtClean="0"/>
              <a:t>CA </a:t>
            </a:r>
            <a:r>
              <a:rPr lang="en-CA" dirty="0" smtClean="0"/>
              <a:t>designation in 1997 while working at Grant Thornton</a:t>
            </a:r>
          </a:p>
          <a:p>
            <a:pPr lvl="1">
              <a:buFont typeface="Arial" pitchFamily="34" charset="0"/>
              <a:buChar char="•"/>
            </a:pPr>
            <a:endParaRPr lang="en-CA" dirty="0" smtClean="0"/>
          </a:p>
          <a:p>
            <a:pPr lvl="1">
              <a:buFont typeface="Arial" pitchFamily="34" charset="0"/>
              <a:buChar char="•"/>
            </a:pPr>
            <a:r>
              <a:rPr lang="en-CA" dirty="0" smtClean="0"/>
              <a:t>Graduated from the University of </a:t>
            </a:r>
            <a:r>
              <a:rPr lang="en-CA" b="1" dirty="0" smtClean="0"/>
              <a:t>New Brunswick with a BBA</a:t>
            </a:r>
            <a:endParaRPr lang="en-CA" b="1" dirty="0"/>
          </a:p>
        </p:txBody>
      </p:sp>
      <p:pic>
        <p:nvPicPr>
          <p:cNvPr id="29698" name="Picture 2" descr="Lesley Bolster"/>
          <p:cNvPicPr>
            <a:picLocks noChangeAspect="1" noChangeArrowheads="1"/>
          </p:cNvPicPr>
          <p:nvPr/>
        </p:nvPicPr>
        <p:blipFill>
          <a:blip r:embed="rId3" cstate="print"/>
          <a:srcRect/>
          <a:stretch>
            <a:fillRect/>
          </a:stretch>
        </p:blipFill>
        <p:spPr bwMode="auto">
          <a:xfrm>
            <a:off x="7149862" y="1543834"/>
            <a:ext cx="1880989" cy="2512563"/>
          </a:xfrm>
          <a:prstGeom prst="rect">
            <a:avLst/>
          </a:prstGeom>
          <a:noFill/>
        </p:spPr>
      </p:pic>
      <p:sp>
        <p:nvSpPr>
          <p:cNvPr id="4" name="TextBox 3"/>
          <p:cNvSpPr txBox="1"/>
          <p:nvPr/>
        </p:nvSpPr>
        <p:spPr>
          <a:xfrm>
            <a:off x="7201698" y="4146547"/>
            <a:ext cx="1687991" cy="923330"/>
          </a:xfrm>
          <a:prstGeom prst="rect">
            <a:avLst/>
          </a:prstGeom>
          <a:noFill/>
        </p:spPr>
        <p:txBody>
          <a:bodyPr wrap="square" rtlCol="0">
            <a:spAutoFit/>
          </a:bodyPr>
          <a:lstStyle/>
          <a:p>
            <a:r>
              <a:rPr lang="en-CA" b="1" dirty="0" smtClean="0"/>
              <a:t>Lesley Bolster</a:t>
            </a:r>
            <a:r>
              <a:rPr lang="en-CA" dirty="0" smtClean="0"/>
              <a:t>,</a:t>
            </a:r>
            <a:br>
              <a:rPr lang="en-CA" dirty="0" smtClean="0"/>
            </a:br>
            <a:r>
              <a:rPr lang="en-CA" i="1" dirty="0" smtClean="0"/>
              <a:t>Chief Financial Officer</a:t>
            </a:r>
            <a:endParaRPr lang="en-CA" dirty="0"/>
          </a:p>
        </p:txBody>
      </p:sp>
    </p:spTree>
    <p:extLst>
      <p:ext uri="{BB962C8B-B14F-4D97-AF65-F5344CB8AC3E}">
        <p14:creationId xmlns:p14="http://schemas.microsoft.com/office/powerpoint/2010/main" val="171221598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229809" y="2079132"/>
            <a:ext cx="6809619" cy="3416320"/>
          </a:xfrm>
          <a:prstGeom prst="rect">
            <a:avLst/>
          </a:prstGeom>
        </p:spPr>
        <p:txBody>
          <a:bodyPr wrap="square">
            <a:spAutoFit/>
          </a:bodyPr>
          <a:lstStyle/>
          <a:p>
            <a:pPr marL="742950" lvl="1" indent="-285750">
              <a:buFont typeface="Arial"/>
              <a:buChar char="•"/>
            </a:pPr>
            <a:r>
              <a:rPr lang="en-CA" dirty="0" smtClean="0"/>
              <a:t>In 2011 promoted </a:t>
            </a:r>
            <a:r>
              <a:rPr lang="en-CA" dirty="0"/>
              <a:t>to </a:t>
            </a:r>
            <a:r>
              <a:rPr lang="en-CA" b="1" dirty="0" smtClean="0"/>
              <a:t>Chief Operational Officer</a:t>
            </a:r>
          </a:p>
          <a:p>
            <a:pPr lvl="1">
              <a:buFont typeface="Arial" pitchFamily="34" charset="0"/>
              <a:buChar char="•"/>
            </a:pPr>
            <a:endParaRPr lang="en-CA" b="1" dirty="0" smtClean="0"/>
          </a:p>
          <a:p>
            <a:pPr marL="742950" lvl="1" indent="-285750">
              <a:buFont typeface="Arial"/>
              <a:buChar char="•"/>
            </a:pPr>
            <a:r>
              <a:rPr lang="en-US" dirty="0"/>
              <a:t>In 2007 Jason accepted the position of </a:t>
            </a:r>
            <a:r>
              <a:rPr lang="en-US" b="1" dirty="0"/>
              <a:t>Senior Vice President, Sales and Marketing</a:t>
            </a:r>
            <a:r>
              <a:rPr lang="en-US" dirty="0"/>
              <a:t> and played an integral part in maintaining and growing Trinidad’s US and Canadian drilling fleet.</a:t>
            </a:r>
            <a:endParaRPr lang="en-CA" b="1" dirty="0" smtClean="0"/>
          </a:p>
          <a:p>
            <a:pPr lvl="1">
              <a:buFont typeface="Arial" pitchFamily="34" charset="0"/>
              <a:buChar char="•"/>
            </a:pPr>
            <a:endParaRPr lang="en-CA" b="1" dirty="0" smtClean="0"/>
          </a:p>
          <a:p>
            <a:pPr marL="742950" lvl="1" indent="-285750">
              <a:buFont typeface="Arial"/>
              <a:buChar char="•"/>
            </a:pPr>
            <a:r>
              <a:rPr lang="en-US" dirty="0" smtClean="0"/>
              <a:t>Joined </a:t>
            </a:r>
            <a:r>
              <a:rPr lang="en-US" b="1" dirty="0"/>
              <a:t>Trinidad Drilling </a:t>
            </a:r>
            <a:r>
              <a:rPr lang="en-US" dirty="0"/>
              <a:t>through the acquisition of </a:t>
            </a:r>
            <a:r>
              <a:rPr lang="en-US" b="1" dirty="0"/>
              <a:t>Titan Drilling</a:t>
            </a:r>
            <a:r>
              <a:rPr lang="en-US" dirty="0"/>
              <a:t> in 2005 where he was </a:t>
            </a:r>
            <a:r>
              <a:rPr lang="en-US" b="1" dirty="0" smtClean="0"/>
              <a:t>President and CEO</a:t>
            </a:r>
          </a:p>
          <a:p>
            <a:pPr lvl="1">
              <a:buFont typeface="Arial" pitchFamily="34" charset="0"/>
              <a:buChar char="•"/>
            </a:pPr>
            <a:endParaRPr lang="en-CA" b="1" dirty="0" smtClean="0"/>
          </a:p>
          <a:p>
            <a:pPr marL="742950" lvl="1" indent="-285750">
              <a:buFont typeface="Arial"/>
              <a:buChar char="•"/>
            </a:pPr>
            <a:r>
              <a:rPr lang="en-US" dirty="0" smtClean="0"/>
              <a:t>In 1997 joined </a:t>
            </a:r>
            <a:r>
              <a:rPr lang="en-US" b="1" dirty="0" smtClean="0"/>
              <a:t>Gridiron Drilling Services </a:t>
            </a:r>
            <a:r>
              <a:rPr lang="en-US" dirty="0" smtClean="0"/>
              <a:t>and promoted to </a:t>
            </a:r>
            <a:r>
              <a:rPr lang="en-US" b="1" dirty="0" smtClean="0"/>
              <a:t>Senior Vice President</a:t>
            </a:r>
            <a:r>
              <a:rPr lang="en-US" dirty="0" smtClean="0"/>
              <a:t> in 2001</a:t>
            </a:r>
            <a:endParaRPr lang="en-CA" b="1" dirty="0"/>
          </a:p>
        </p:txBody>
      </p:sp>
      <p:sp>
        <p:nvSpPr>
          <p:cNvPr id="4" name="TextBox 3"/>
          <p:cNvSpPr txBox="1"/>
          <p:nvPr/>
        </p:nvSpPr>
        <p:spPr>
          <a:xfrm>
            <a:off x="6882189" y="4134452"/>
            <a:ext cx="2370666" cy="923330"/>
          </a:xfrm>
          <a:prstGeom prst="rect">
            <a:avLst/>
          </a:prstGeom>
          <a:noFill/>
        </p:spPr>
        <p:txBody>
          <a:bodyPr wrap="square" rtlCol="0">
            <a:spAutoFit/>
          </a:bodyPr>
          <a:lstStyle/>
          <a:p>
            <a:r>
              <a:rPr lang="en-US" b="1" dirty="0"/>
              <a:t>Jason </a:t>
            </a:r>
            <a:r>
              <a:rPr lang="en-US" b="1" dirty="0" err="1"/>
              <a:t>Clemett</a:t>
            </a:r>
            <a:r>
              <a:rPr lang="en-US" dirty="0"/>
              <a:t>, </a:t>
            </a:r>
            <a:r>
              <a:rPr lang="en-US" i="1" dirty="0"/>
              <a:t>Chief Operating Officer,  Canadian Operations</a:t>
            </a:r>
            <a:endParaRPr lang="en-CA" dirty="0"/>
          </a:p>
        </p:txBody>
      </p:sp>
      <p:pic>
        <p:nvPicPr>
          <p:cNvPr id="5" name="Picture 4" descr="Screen Shot 2013-03-24 at 3.11.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38" y="1754067"/>
            <a:ext cx="1765300" cy="2374900"/>
          </a:xfrm>
          <a:prstGeom prst="rect">
            <a:avLst/>
          </a:prstGeom>
        </p:spPr>
      </p:pic>
    </p:spTree>
    <p:extLst>
      <p:ext uri="{BB962C8B-B14F-4D97-AF65-F5344CB8AC3E}">
        <p14:creationId xmlns:p14="http://schemas.microsoft.com/office/powerpoint/2010/main" val="31966616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242260" y="2116488"/>
            <a:ext cx="6809619" cy="3139321"/>
          </a:xfrm>
          <a:prstGeom prst="rect">
            <a:avLst/>
          </a:prstGeom>
        </p:spPr>
        <p:txBody>
          <a:bodyPr wrap="square">
            <a:spAutoFit/>
          </a:bodyPr>
          <a:lstStyle/>
          <a:p>
            <a:pPr marL="742950" lvl="1" indent="-285750">
              <a:buFont typeface="Arial"/>
              <a:buChar char="•"/>
            </a:pPr>
            <a:r>
              <a:rPr lang="en-CA" dirty="0" smtClean="0"/>
              <a:t>Now served as </a:t>
            </a:r>
            <a:r>
              <a:rPr lang="en-CA" b="1" dirty="0" smtClean="0"/>
              <a:t>Chief Operational Officer, US and International Operations</a:t>
            </a:r>
          </a:p>
          <a:p>
            <a:pPr lvl="1"/>
            <a:endParaRPr lang="en-CA" b="1" dirty="0" smtClean="0"/>
          </a:p>
          <a:p>
            <a:pPr marL="742950" lvl="1" indent="-285750">
              <a:buFont typeface="Arial"/>
              <a:buChar char="•"/>
            </a:pPr>
            <a:r>
              <a:rPr lang="en-US" dirty="0"/>
              <a:t>J</a:t>
            </a:r>
            <a:r>
              <a:rPr lang="en-US" dirty="0" smtClean="0"/>
              <a:t>oined </a:t>
            </a:r>
            <a:r>
              <a:rPr lang="en-US" b="1" dirty="0"/>
              <a:t>Trinidad Drilling in 2003</a:t>
            </a:r>
            <a:r>
              <a:rPr lang="en-US" dirty="0"/>
              <a:t> as </a:t>
            </a:r>
            <a:r>
              <a:rPr lang="en-US" b="1" dirty="0"/>
              <a:t>Senior Vice President – Business </a:t>
            </a:r>
            <a:r>
              <a:rPr lang="en-US" b="1" dirty="0" smtClean="0"/>
              <a:t>Development</a:t>
            </a:r>
          </a:p>
          <a:p>
            <a:pPr marL="742950" lvl="1" indent="-285750">
              <a:buFont typeface="Arial"/>
              <a:buChar char="•"/>
            </a:pPr>
            <a:endParaRPr lang="en-CA" b="1" dirty="0" smtClean="0"/>
          </a:p>
          <a:p>
            <a:pPr marL="742950" lvl="1" indent="-285750">
              <a:buFont typeface="Arial"/>
              <a:buChar char="•"/>
            </a:pPr>
            <a:r>
              <a:rPr lang="en-US" dirty="0"/>
              <a:t>Prior to joining Trinidad </a:t>
            </a:r>
            <a:r>
              <a:rPr lang="en-US" dirty="0" smtClean="0"/>
              <a:t>Drilling, owned </a:t>
            </a:r>
            <a:r>
              <a:rPr lang="en-US" dirty="0"/>
              <a:t>his own successful drilling </a:t>
            </a:r>
            <a:r>
              <a:rPr lang="en-US" dirty="0" smtClean="0"/>
              <a:t>business</a:t>
            </a:r>
          </a:p>
          <a:p>
            <a:pPr marL="742950" lvl="1" indent="-285750">
              <a:buFont typeface="Arial"/>
              <a:buChar char="•"/>
            </a:pPr>
            <a:endParaRPr lang="en-US" dirty="0" smtClean="0"/>
          </a:p>
          <a:p>
            <a:pPr marL="742950" lvl="1" indent="-285750">
              <a:buFont typeface="Arial"/>
              <a:buChar char="•"/>
            </a:pPr>
            <a:r>
              <a:rPr lang="en-US" dirty="0"/>
              <a:t>E</a:t>
            </a:r>
            <a:r>
              <a:rPr lang="en-US" dirty="0" smtClean="0"/>
              <a:t>xtensive </a:t>
            </a:r>
            <a:r>
              <a:rPr lang="en-US" dirty="0"/>
              <a:t>experience in the drilling </a:t>
            </a:r>
            <a:r>
              <a:rPr lang="en-US" dirty="0" smtClean="0"/>
              <a:t>industry, worked almost </a:t>
            </a:r>
            <a:r>
              <a:rPr lang="en-US" b="1" dirty="0"/>
              <a:t>30 years in the drilling, well servicing and oil sands </a:t>
            </a:r>
            <a:r>
              <a:rPr lang="en-US" b="1" dirty="0" smtClean="0"/>
              <a:t>areas</a:t>
            </a:r>
            <a:endParaRPr lang="en-CA" b="1" dirty="0"/>
          </a:p>
        </p:txBody>
      </p:sp>
      <p:sp>
        <p:nvSpPr>
          <p:cNvPr id="4" name="TextBox 3"/>
          <p:cNvSpPr txBox="1"/>
          <p:nvPr/>
        </p:nvSpPr>
        <p:spPr>
          <a:xfrm>
            <a:off x="6821711" y="4050858"/>
            <a:ext cx="2576284" cy="1200329"/>
          </a:xfrm>
          <a:prstGeom prst="rect">
            <a:avLst/>
          </a:prstGeom>
          <a:noFill/>
        </p:spPr>
        <p:txBody>
          <a:bodyPr wrap="square" rtlCol="0">
            <a:spAutoFit/>
          </a:bodyPr>
          <a:lstStyle/>
          <a:p>
            <a:r>
              <a:rPr lang="en-US" b="1" dirty="0"/>
              <a:t>Adrian </a:t>
            </a:r>
            <a:r>
              <a:rPr lang="en-US" b="1" dirty="0" err="1"/>
              <a:t>LaChance</a:t>
            </a:r>
            <a:r>
              <a:rPr lang="en-US" dirty="0"/>
              <a:t>, </a:t>
            </a:r>
            <a:r>
              <a:rPr lang="en-US" i="1" dirty="0"/>
              <a:t>Chief Operating Officer,  US and International Operations</a:t>
            </a:r>
            <a:endParaRPr lang="en-CA" dirty="0"/>
          </a:p>
        </p:txBody>
      </p:sp>
      <p:pic>
        <p:nvPicPr>
          <p:cNvPr id="6" name="Picture 5" descr="Screen Shot 2013-03-24 at 3.2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510" y="1644953"/>
            <a:ext cx="1752600" cy="2336800"/>
          </a:xfrm>
          <a:prstGeom prst="rect">
            <a:avLst/>
          </a:prstGeom>
        </p:spPr>
      </p:pic>
    </p:spTree>
    <p:extLst>
      <p:ext uri="{BB962C8B-B14F-4D97-AF65-F5344CB8AC3E}">
        <p14:creationId xmlns:p14="http://schemas.microsoft.com/office/powerpoint/2010/main" val="371578268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907704" y="1772816"/>
            <a:ext cx="5328592" cy="1200329"/>
          </a:xfrm>
          <a:prstGeom prst="rect">
            <a:avLst/>
          </a:prstGeom>
          <a:noFill/>
        </p:spPr>
        <p:txBody>
          <a:bodyPr wrap="square" rtlCol="0">
            <a:spAutoFit/>
          </a:bodyPr>
          <a:lstStyle/>
          <a:p>
            <a:pPr algn="ctr"/>
            <a:r>
              <a:rPr lang="en-US" sz="3600" b="1" dirty="0" smtClean="0"/>
              <a:t>Financial Statement Analysis</a:t>
            </a:r>
            <a:endParaRPr lang="en-US" sz="36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3458029"/>
            <a:ext cx="3279355" cy="218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231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Autofit/>
          </a:bodyPr>
          <a:lstStyle/>
          <a:p>
            <a:r>
              <a:rPr lang="en-US" dirty="0" smtClean="0"/>
              <a:t>Industry Composition</a:t>
            </a:r>
            <a:endParaRPr lang="en-US" dirty="0"/>
          </a:p>
        </p:txBody>
      </p:sp>
      <p:graphicFrame>
        <p:nvGraphicFramePr>
          <p:cNvPr id="8" name="Chart 7"/>
          <p:cNvGraphicFramePr/>
          <p:nvPr>
            <p:extLst>
              <p:ext uri="{D42A27DB-BD31-4B8C-83A1-F6EECF244321}">
                <p14:modId xmlns:p14="http://schemas.microsoft.com/office/powerpoint/2010/main" val="1836380920"/>
              </p:ext>
            </p:extLst>
          </p:nvPr>
        </p:nvGraphicFramePr>
        <p:xfrm>
          <a:off x="609600" y="1524000"/>
          <a:ext cx="7848600" cy="48768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1295400" y="5318449"/>
            <a:ext cx="0" cy="3048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400" y="5623249"/>
            <a:ext cx="434340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38800" y="5318449"/>
            <a:ext cx="0" cy="3048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9000" y="5638800"/>
            <a:ext cx="0" cy="3048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49354" y="6010861"/>
            <a:ext cx="1257075" cy="369332"/>
          </a:xfrm>
          <a:prstGeom prst="rect">
            <a:avLst/>
          </a:prstGeom>
          <a:noFill/>
        </p:spPr>
        <p:txBody>
          <a:bodyPr wrap="none" rtlCol="0">
            <a:spAutoFit/>
          </a:bodyPr>
          <a:lstStyle/>
          <a:p>
            <a:r>
              <a:rPr lang="en-US" dirty="0" smtClean="0"/>
              <a:t>$110 billion</a:t>
            </a:r>
            <a:endParaRPr lang="en-US" dirty="0"/>
          </a:p>
        </p:txBody>
      </p:sp>
    </p:spTree>
    <p:extLst>
      <p:ext uri="{BB962C8B-B14F-4D97-AF65-F5344CB8AC3E}">
        <p14:creationId xmlns:p14="http://schemas.microsoft.com/office/powerpoint/2010/main" val="125790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cxnSp>
        <p:nvCxnSpPr>
          <p:cNvPr id="7" name="直接连接符 6"/>
          <p:cNvCxnSpPr/>
          <p:nvPr/>
        </p:nvCxnSpPr>
        <p:spPr>
          <a:xfrm>
            <a:off x="35496" y="2420888"/>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35496" y="4869160"/>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0" y="6741368"/>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6"/>
          <p:cNvCxnSpPr/>
          <p:nvPr/>
        </p:nvCxnSpPr>
        <p:spPr>
          <a:xfrm>
            <a:off x="35496" y="2996952"/>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25"/>
            <a:ext cx="9144000" cy="598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32660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3" cstate="print"/>
          <a:srcRect/>
          <a:stretch>
            <a:fillRect/>
          </a:stretch>
        </p:blipFill>
        <p:spPr bwMode="auto">
          <a:xfrm>
            <a:off x="107504" y="1196752"/>
            <a:ext cx="8928992" cy="2076450"/>
          </a:xfrm>
          <a:prstGeom prst="rect">
            <a:avLst/>
          </a:prstGeom>
          <a:noFill/>
          <a:ln w="9525">
            <a:noFill/>
            <a:miter lim="800000"/>
            <a:headEnd/>
            <a:tailEnd/>
          </a:ln>
        </p:spPr>
      </p:pic>
      <p:cxnSp>
        <p:nvCxnSpPr>
          <p:cNvPr id="6" name="直接连接符 5"/>
          <p:cNvCxnSpPr/>
          <p:nvPr/>
        </p:nvCxnSpPr>
        <p:spPr>
          <a:xfrm>
            <a:off x="107504" y="2276872"/>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3879268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cxnSp>
        <p:nvCxnSpPr>
          <p:cNvPr id="6" name="直接连接符 5"/>
          <p:cNvCxnSpPr/>
          <p:nvPr/>
        </p:nvCxnSpPr>
        <p:spPr>
          <a:xfrm>
            <a:off x="35496" y="2132856"/>
            <a:ext cx="90364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5"/>
          <p:cNvCxnSpPr/>
          <p:nvPr/>
        </p:nvCxnSpPr>
        <p:spPr>
          <a:xfrm>
            <a:off x="35496" y="2780928"/>
            <a:ext cx="90364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6660232" y="3573016"/>
            <a:ext cx="241176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5"/>
          <p:cNvCxnSpPr/>
          <p:nvPr/>
        </p:nvCxnSpPr>
        <p:spPr>
          <a:xfrm>
            <a:off x="7956376" y="3717032"/>
            <a:ext cx="1124000" cy="838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5"/>
          <p:cNvCxnSpPr/>
          <p:nvPr/>
        </p:nvCxnSpPr>
        <p:spPr>
          <a:xfrm>
            <a:off x="0" y="6165304"/>
            <a:ext cx="90364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5"/>
          <p:cNvCxnSpPr/>
          <p:nvPr/>
        </p:nvCxnSpPr>
        <p:spPr>
          <a:xfrm>
            <a:off x="0" y="3573016"/>
            <a:ext cx="327585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接连接符 5"/>
          <p:cNvCxnSpPr/>
          <p:nvPr/>
        </p:nvCxnSpPr>
        <p:spPr>
          <a:xfrm flipV="1">
            <a:off x="0" y="3717032"/>
            <a:ext cx="3275856" cy="838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5" y="890867"/>
            <a:ext cx="9025915" cy="596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2096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09256"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35415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aphicFrame>
        <p:nvGraphicFramePr>
          <p:cNvPr id="6" name="Table 5"/>
          <p:cNvGraphicFramePr>
            <a:graphicFrameLocks noGrp="1"/>
          </p:cNvGraphicFramePr>
          <p:nvPr/>
        </p:nvGraphicFramePr>
        <p:xfrm>
          <a:off x="35496" y="6021288"/>
          <a:ext cx="9108504" cy="370840"/>
        </p:xfrm>
        <a:graphic>
          <a:graphicData uri="http://schemas.openxmlformats.org/drawingml/2006/table">
            <a:tbl>
              <a:tblPr firstRow="1" bandRow="1">
                <a:tableStyleId>{C083E6E3-FA7D-4D7B-A595-EF9225AFEA82}</a:tableStyleId>
              </a:tblPr>
              <a:tblGrid>
                <a:gridCol w="6408712"/>
                <a:gridCol w="1080120"/>
                <a:gridCol w="1619672"/>
              </a:tblGrid>
              <a:tr h="370840">
                <a:tc>
                  <a:txBody>
                    <a:bodyPr/>
                    <a:lstStyle/>
                    <a:p>
                      <a:r>
                        <a:rPr lang="en-US" dirty="0" smtClean="0"/>
                        <a:t>Free Cash Flow</a:t>
                      </a:r>
                      <a:endParaRPr lang="en-CA" dirty="0"/>
                    </a:p>
                  </a:txBody>
                  <a:tcPr/>
                </a:tc>
                <a:tc>
                  <a:txBody>
                    <a:bodyPr/>
                    <a:lstStyle/>
                    <a:p>
                      <a:pPr algn="r"/>
                      <a:r>
                        <a:rPr lang="en-US" dirty="0" smtClean="0"/>
                        <a:t>48,418</a:t>
                      </a:r>
                      <a:endParaRPr lang="en-CA" dirty="0"/>
                    </a:p>
                  </a:txBody>
                  <a:tcPr/>
                </a:tc>
                <a:tc>
                  <a:txBody>
                    <a:bodyPr/>
                    <a:lstStyle/>
                    <a:p>
                      <a:pPr algn="r"/>
                      <a:r>
                        <a:rPr lang="en-US" dirty="0" smtClean="0"/>
                        <a:t>4,901</a:t>
                      </a:r>
                      <a:endParaRPr lang="en-CA" dirty="0"/>
                    </a:p>
                  </a:txBody>
                  <a:tcPr/>
                </a:tc>
              </a:tr>
            </a:tbl>
          </a:graphicData>
        </a:graphic>
      </p:graphicFrame>
      <p:cxnSp>
        <p:nvCxnSpPr>
          <p:cNvPr id="7" name="直接连接符 5"/>
          <p:cNvCxnSpPr/>
          <p:nvPr/>
        </p:nvCxnSpPr>
        <p:spPr>
          <a:xfrm>
            <a:off x="35496" y="5013176"/>
            <a:ext cx="910850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35496" y="4581128"/>
            <a:ext cx="910850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9" y="1143000"/>
            <a:ext cx="902272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56636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4" cstate="print"/>
          <a:srcRect/>
          <a:stretch>
            <a:fillRect/>
          </a:stretch>
        </p:blipFill>
        <p:spPr bwMode="auto">
          <a:xfrm>
            <a:off x="874660" y="1916832"/>
            <a:ext cx="7394682" cy="4464496"/>
          </a:xfrm>
          <a:prstGeom prst="rect">
            <a:avLst/>
          </a:prstGeom>
          <a:noFill/>
          <a:ln w="9525">
            <a:noFill/>
            <a:miter lim="800000"/>
            <a:headEnd/>
            <a:tailEnd/>
          </a:ln>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cxnSp>
        <p:nvCxnSpPr>
          <p:cNvPr id="7" name="直接连接符 5"/>
          <p:cNvCxnSpPr/>
          <p:nvPr/>
        </p:nvCxnSpPr>
        <p:spPr>
          <a:xfrm>
            <a:off x="971600" y="3789040"/>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726341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0242" name="Picture 2"/>
          <p:cNvPicPr>
            <a:picLocks noChangeAspect="1" noChangeArrowheads="1"/>
          </p:cNvPicPr>
          <p:nvPr/>
        </p:nvPicPr>
        <p:blipFill>
          <a:blip r:embed="rId3" cstate="print"/>
          <a:srcRect/>
          <a:stretch>
            <a:fillRect/>
          </a:stretch>
        </p:blipFill>
        <p:spPr bwMode="auto">
          <a:xfrm>
            <a:off x="899592" y="1326028"/>
            <a:ext cx="6984776" cy="5271324"/>
          </a:xfrm>
          <a:prstGeom prst="rect">
            <a:avLst/>
          </a:prstGeom>
          <a:noFill/>
          <a:ln w="9525">
            <a:noFill/>
            <a:miter lim="800000"/>
            <a:headEnd/>
            <a:tailEnd/>
          </a:ln>
        </p:spPr>
      </p:pic>
      <p:cxnSp>
        <p:nvCxnSpPr>
          <p:cNvPr id="8" name="直接连接符 5"/>
          <p:cNvCxnSpPr/>
          <p:nvPr/>
        </p:nvCxnSpPr>
        <p:spPr>
          <a:xfrm>
            <a:off x="827584" y="2348880"/>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827584" y="3933056"/>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5"/>
          <p:cNvCxnSpPr/>
          <p:nvPr/>
        </p:nvCxnSpPr>
        <p:spPr>
          <a:xfrm>
            <a:off x="827584" y="6021288"/>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9620585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1267" name="Picture 3"/>
          <p:cNvPicPr>
            <a:picLocks noChangeAspect="1" noChangeArrowheads="1"/>
          </p:cNvPicPr>
          <p:nvPr/>
        </p:nvPicPr>
        <p:blipFill>
          <a:blip r:embed="rId3" cstate="print"/>
          <a:srcRect/>
          <a:stretch>
            <a:fillRect/>
          </a:stretch>
        </p:blipFill>
        <p:spPr bwMode="auto">
          <a:xfrm>
            <a:off x="899592" y="1193588"/>
            <a:ext cx="7056784" cy="5475772"/>
          </a:xfrm>
          <a:prstGeom prst="rect">
            <a:avLst/>
          </a:prstGeom>
          <a:noFill/>
          <a:ln w="9525">
            <a:noFill/>
            <a:miter lim="800000"/>
            <a:headEnd/>
            <a:tailEnd/>
          </a:ln>
        </p:spPr>
      </p:pic>
      <p:cxnSp>
        <p:nvCxnSpPr>
          <p:cNvPr id="7" name="直接连接符 5"/>
          <p:cNvCxnSpPr/>
          <p:nvPr/>
        </p:nvCxnSpPr>
        <p:spPr>
          <a:xfrm>
            <a:off x="971600" y="2708920"/>
            <a:ext cx="691276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971600" y="3645024"/>
            <a:ext cx="691276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Down Arrow 11"/>
          <p:cNvSpPr/>
          <p:nvPr/>
        </p:nvSpPr>
        <p:spPr>
          <a:xfrm>
            <a:off x="5436096" y="6453336"/>
            <a:ext cx="144016" cy="14401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6056741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2290" name="Picture 2"/>
          <p:cNvPicPr>
            <a:picLocks noChangeAspect="1" noChangeArrowheads="1"/>
          </p:cNvPicPr>
          <p:nvPr/>
        </p:nvPicPr>
        <p:blipFill>
          <a:blip r:embed="rId3" cstate="print"/>
          <a:srcRect/>
          <a:stretch>
            <a:fillRect/>
          </a:stretch>
        </p:blipFill>
        <p:spPr bwMode="auto">
          <a:xfrm>
            <a:off x="755576" y="1412776"/>
            <a:ext cx="7200800" cy="2473223"/>
          </a:xfrm>
          <a:prstGeom prst="rect">
            <a:avLst/>
          </a:prstGeom>
          <a:noFill/>
          <a:ln w="9525">
            <a:noFill/>
            <a:miter lim="800000"/>
            <a:headEnd/>
            <a:tailEnd/>
          </a:ln>
        </p:spPr>
      </p:pic>
    </p:spTree>
    <p:extLst>
      <p:ext uri="{BB962C8B-B14F-4D97-AF65-F5344CB8AC3E}">
        <p14:creationId xmlns:p14="http://schemas.microsoft.com/office/powerpoint/2010/main" val="352308451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3314" name="Picture 2"/>
          <p:cNvPicPr>
            <a:picLocks noChangeAspect="1" noChangeArrowheads="1"/>
          </p:cNvPicPr>
          <p:nvPr/>
        </p:nvPicPr>
        <p:blipFill>
          <a:blip r:embed="rId3" cstate="print"/>
          <a:srcRect/>
          <a:stretch>
            <a:fillRect/>
          </a:stretch>
        </p:blipFill>
        <p:spPr bwMode="auto">
          <a:xfrm>
            <a:off x="643611" y="1197807"/>
            <a:ext cx="7248436" cy="4536504"/>
          </a:xfrm>
          <a:prstGeom prst="rect">
            <a:avLst/>
          </a:prstGeom>
          <a:noFill/>
          <a:ln w="9525">
            <a:noFill/>
            <a:miter lim="800000"/>
            <a:headEnd/>
            <a:tailEnd/>
          </a:ln>
        </p:spPr>
      </p:pic>
      <p:cxnSp>
        <p:nvCxnSpPr>
          <p:cNvPr id="17" name="直接连接符 5"/>
          <p:cNvCxnSpPr/>
          <p:nvPr/>
        </p:nvCxnSpPr>
        <p:spPr>
          <a:xfrm>
            <a:off x="2987824" y="3933056"/>
            <a:ext cx="7920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直接连接符 5"/>
          <p:cNvCxnSpPr/>
          <p:nvPr/>
        </p:nvCxnSpPr>
        <p:spPr>
          <a:xfrm>
            <a:off x="2987824" y="5805264"/>
            <a:ext cx="7920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16230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sp>
        <p:nvSpPr>
          <p:cNvPr id="9" name="TextBox 8"/>
          <p:cNvSpPr txBox="1"/>
          <p:nvPr/>
        </p:nvSpPr>
        <p:spPr>
          <a:xfrm>
            <a:off x="294504" y="1966606"/>
            <a:ext cx="8375822" cy="1997470"/>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cxnSp>
        <p:nvCxnSpPr>
          <p:cNvPr id="10" name="Straight Connector 9"/>
          <p:cNvCxnSpPr/>
          <p:nvPr/>
        </p:nvCxnSpPr>
        <p:spPr>
          <a:xfrm>
            <a:off x="0" y="44196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003958"/>
            <a:ext cx="2212889" cy="1854042"/>
          </a:xfrm>
          <a:prstGeom prst="rect">
            <a:avLst/>
          </a:prstGeom>
        </p:spPr>
      </p:pic>
      <p:sp>
        <p:nvSpPr>
          <p:cNvPr id="12" name="Rectangle 11"/>
          <p:cNvSpPr/>
          <p:nvPr/>
        </p:nvSpPr>
        <p:spPr>
          <a:xfrm>
            <a:off x="294504"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Seismic Testing</a:t>
            </a:r>
            <a:endParaRPr lang="en-US" b="1" dirty="0"/>
          </a:p>
        </p:txBody>
      </p:sp>
      <p:sp>
        <p:nvSpPr>
          <p:cNvPr id="13" name="TextBox 12"/>
          <p:cNvSpPr txBox="1"/>
          <p:nvPr/>
        </p:nvSpPr>
        <p:spPr>
          <a:xfrm>
            <a:off x="2743200" y="4749880"/>
            <a:ext cx="4104502" cy="1015663"/>
          </a:xfrm>
          <a:prstGeom prst="rect">
            <a:avLst/>
          </a:prstGeom>
          <a:noFill/>
        </p:spPr>
        <p:txBody>
          <a:bodyPr wrap="square" rtlCol="0">
            <a:spAutoFit/>
          </a:bodyPr>
          <a:lstStyle/>
          <a:p>
            <a:r>
              <a:rPr lang="en-US" sz="2000" dirty="0"/>
              <a:t>The</a:t>
            </a:r>
            <a:r>
              <a:rPr lang="en-US" sz="2000" dirty="0" smtClean="0"/>
              <a:t> use of reflected seismic waves to estimate the properties of the Earth’s surface</a:t>
            </a:r>
            <a:endParaRPr lang="en-US" sz="2000" dirty="0"/>
          </a:p>
        </p:txBody>
      </p:sp>
      <p:graphicFrame>
        <p:nvGraphicFramePr>
          <p:cNvPr id="15" name="Chart 14"/>
          <p:cNvGraphicFramePr/>
          <p:nvPr>
            <p:extLst>
              <p:ext uri="{D42A27DB-BD31-4B8C-83A1-F6EECF244321}">
                <p14:modId xmlns:p14="http://schemas.microsoft.com/office/powerpoint/2010/main" val="1223363731"/>
              </p:ext>
            </p:extLst>
          </p:nvPr>
        </p:nvGraphicFramePr>
        <p:xfrm>
          <a:off x="6248400" y="185320"/>
          <a:ext cx="2895600" cy="14478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472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4338" name="Picture 2"/>
          <p:cNvPicPr>
            <a:picLocks noChangeAspect="1" noChangeArrowheads="1"/>
          </p:cNvPicPr>
          <p:nvPr/>
        </p:nvPicPr>
        <p:blipFill>
          <a:blip r:embed="rId4" cstate="print"/>
          <a:srcRect/>
          <a:stretch>
            <a:fillRect/>
          </a:stretch>
        </p:blipFill>
        <p:spPr bwMode="auto">
          <a:xfrm>
            <a:off x="755576" y="1155604"/>
            <a:ext cx="7200800" cy="5585764"/>
          </a:xfrm>
          <a:prstGeom prst="rect">
            <a:avLst/>
          </a:prstGeom>
          <a:noFill/>
          <a:ln w="9525">
            <a:noFill/>
            <a:miter lim="800000"/>
            <a:headEnd/>
            <a:tailEnd/>
          </a:ln>
        </p:spPr>
      </p:pic>
      <p:sp>
        <p:nvSpPr>
          <p:cNvPr id="9" name="Up Arrow 8"/>
          <p:cNvSpPr/>
          <p:nvPr/>
        </p:nvSpPr>
        <p:spPr>
          <a:xfrm>
            <a:off x="6876256" y="5805264"/>
            <a:ext cx="216024" cy="216024"/>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2" name="Up Arrow 11"/>
          <p:cNvSpPr/>
          <p:nvPr/>
        </p:nvSpPr>
        <p:spPr>
          <a:xfrm>
            <a:off x="6948264" y="5229200"/>
            <a:ext cx="216024" cy="216024"/>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572370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5362" name="Picture 2"/>
          <p:cNvPicPr>
            <a:picLocks noChangeAspect="1" noChangeArrowheads="1"/>
          </p:cNvPicPr>
          <p:nvPr/>
        </p:nvPicPr>
        <p:blipFill>
          <a:blip r:embed="rId3" cstate="print"/>
          <a:srcRect/>
          <a:stretch>
            <a:fillRect/>
          </a:stretch>
        </p:blipFill>
        <p:spPr bwMode="auto">
          <a:xfrm>
            <a:off x="755578" y="1319771"/>
            <a:ext cx="7632846" cy="4218458"/>
          </a:xfrm>
          <a:prstGeom prst="rect">
            <a:avLst/>
          </a:prstGeom>
          <a:noFill/>
          <a:ln w="9525">
            <a:noFill/>
            <a:miter lim="800000"/>
            <a:headEnd/>
            <a:tailEnd/>
          </a:ln>
        </p:spPr>
      </p:pic>
      <p:sp>
        <p:nvSpPr>
          <p:cNvPr id="7" name="Flowchart: Process 6"/>
          <p:cNvSpPr/>
          <p:nvPr/>
        </p:nvSpPr>
        <p:spPr>
          <a:xfrm>
            <a:off x="6300192" y="3717032"/>
            <a:ext cx="1080120" cy="1800200"/>
          </a:xfrm>
          <a:prstGeom prst="flowChartProcess">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aphicFrame>
        <p:nvGraphicFramePr>
          <p:cNvPr id="8" name="Table 7"/>
          <p:cNvGraphicFramePr>
            <a:graphicFrameLocks noGrp="1"/>
          </p:cNvGraphicFramePr>
          <p:nvPr/>
        </p:nvGraphicFramePr>
        <p:xfrm>
          <a:off x="899592" y="5805264"/>
          <a:ext cx="7560840" cy="370840"/>
        </p:xfrm>
        <a:graphic>
          <a:graphicData uri="http://schemas.openxmlformats.org/drawingml/2006/table">
            <a:tbl>
              <a:tblPr firstRow="1" bandRow="1">
                <a:tableStyleId>{C083E6E3-FA7D-4D7B-A595-EF9225AFEA82}</a:tableStyleId>
              </a:tblPr>
              <a:tblGrid>
                <a:gridCol w="5319781"/>
                <a:gridCol w="896592"/>
                <a:gridCol w="1344467"/>
              </a:tblGrid>
              <a:tr h="370840">
                <a:tc>
                  <a:txBody>
                    <a:bodyPr/>
                    <a:lstStyle/>
                    <a:p>
                      <a:r>
                        <a:rPr lang="en-US" dirty="0" smtClean="0"/>
                        <a:t>Free Cash Flow</a:t>
                      </a:r>
                      <a:endParaRPr lang="en-CA" dirty="0"/>
                    </a:p>
                  </a:txBody>
                  <a:tcPr/>
                </a:tc>
                <a:tc>
                  <a:txBody>
                    <a:bodyPr/>
                    <a:lstStyle/>
                    <a:p>
                      <a:pPr algn="r"/>
                      <a:r>
                        <a:rPr lang="en-US" dirty="0" smtClean="0"/>
                        <a:t>46,612</a:t>
                      </a:r>
                      <a:endParaRPr lang="en-CA" dirty="0"/>
                    </a:p>
                  </a:txBody>
                  <a:tcPr/>
                </a:tc>
                <a:tc>
                  <a:txBody>
                    <a:bodyPr/>
                    <a:lstStyle/>
                    <a:p>
                      <a:pPr algn="r"/>
                      <a:r>
                        <a:rPr lang="en-US" dirty="0" smtClean="0"/>
                        <a:t>60,094</a:t>
                      </a:r>
                      <a:endParaRPr lang="en-CA" dirty="0"/>
                    </a:p>
                  </a:txBody>
                  <a:tcPr/>
                </a:tc>
              </a:tr>
            </a:tbl>
          </a:graphicData>
        </a:graphic>
      </p:graphicFrame>
    </p:spTree>
    <p:extLst>
      <p:ext uri="{BB962C8B-B14F-4D97-AF65-F5344CB8AC3E}">
        <p14:creationId xmlns:p14="http://schemas.microsoft.com/office/powerpoint/2010/main" val="3678788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483768" y="1353564"/>
            <a:ext cx="4464496" cy="584775"/>
          </a:xfrm>
          <a:prstGeom prst="rect">
            <a:avLst/>
          </a:prstGeom>
          <a:noFill/>
        </p:spPr>
        <p:txBody>
          <a:bodyPr wrap="square" rtlCol="0">
            <a:spAutoFit/>
          </a:bodyPr>
          <a:lstStyle/>
          <a:p>
            <a:pPr algn="ctr"/>
            <a:r>
              <a:rPr lang="en-US" sz="3200" b="1" dirty="0" smtClean="0"/>
              <a:t>RECOMMENDATION</a:t>
            </a:r>
            <a:endParaRPr lang="en-US" sz="3200" b="1" dirty="0"/>
          </a:p>
        </p:txBody>
      </p:sp>
      <p:pic>
        <p:nvPicPr>
          <p:cNvPr id="2052" name="Picture 4"/>
          <p:cNvPicPr>
            <a:picLocks noChangeAspect="1" noChangeArrowheads="1"/>
          </p:cNvPicPr>
          <p:nvPr/>
        </p:nvPicPr>
        <p:blipFill>
          <a:blip r:embed="rId3" cstate="print"/>
          <a:srcRect/>
          <a:stretch>
            <a:fillRect/>
          </a:stretch>
        </p:blipFill>
        <p:spPr bwMode="auto">
          <a:xfrm>
            <a:off x="3131840" y="4293096"/>
            <a:ext cx="3408412" cy="2116732"/>
          </a:xfrm>
          <a:prstGeom prst="rect">
            <a:avLst/>
          </a:prstGeom>
          <a:noFill/>
          <a:ln w="9525">
            <a:noFill/>
            <a:miter lim="800000"/>
            <a:headEnd/>
            <a:tailEnd/>
          </a:ln>
        </p:spPr>
      </p:pic>
      <p:sp>
        <p:nvSpPr>
          <p:cNvPr id="7" name="TextBox 6"/>
          <p:cNvSpPr txBox="1"/>
          <p:nvPr/>
        </p:nvSpPr>
        <p:spPr>
          <a:xfrm>
            <a:off x="2699792" y="1988840"/>
            <a:ext cx="4104456" cy="1323439"/>
          </a:xfrm>
          <a:prstGeom prst="rect">
            <a:avLst/>
          </a:prstGeom>
          <a:noFill/>
        </p:spPr>
        <p:txBody>
          <a:bodyPr wrap="square" rtlCol="0">
            <a:spAutoFit/>
          </a:bodyPr>
          <a:lstStyle/>
          <a:p>
            <a:pPr algn="ctr"/>
            <a:r>
              <a:rPr lang="en-CA" sz="8000" b="1" dirty="0" smtClean="0">
                <a:ln w="38100">
                  <a:solidFill>
                    <a:srgbClr val="AB0501"/>
                  </a:solidFill>
                  <a:prstDash val="solid"/>
                  <a:miter lim="800000"/>
                </a:ln>
                <a:noFill/>
                <a:effectLst>
                  <a:outerShdw blurRad="25500" dist="23000" dir="7020000" algn="tl">
                    <a:srgbClr val="000000">
                      <a:alpha val="50000"/>
                    </a:srgbClr>
                  </a:outerShdw>
                  <a:reflection blurRad="6350" stA="55000" endA="50" endPos="85000" dist="60007" dir="5400000" sy="-100000" algn="bl" rotWithShape="0"/>
                </a:effectLst>
              </a:rPr>
              <a:t>Hold</a:t>
            </a:r>
            <a:endParaRPr lang="en-CA" sz="8000" b="1" dirty="0">
              <a:ln w="38100">
                <a:solidFill>
                  <a:srgbClr val="AB0501"/>
                </a:solidFill>
                <a:prstDash val="solid"/>
                <a:miter lim="800000"/>
              </a:ln>
              <a:noFill/>
              <a:effectLst>
                <a:outerShdw blurRad="25500" dist="23000" dir="7020000" algn="tl">
                  <a:srgbClr val="000000">
                    <a:alpha val="50000"/>
                  </a:srgbClr>
                </a:outerShdw>
                <a:reflection blurRad="6350" stA="55000" endA="50" endPos="85000" dist="60007" dir="5400000" sy="-100000" algn="bl" rotWithShape="0"/>
              </a:effectLst>
            </a:endParaRPr>
          </a:p>
        </p:txBody>
      </p:sp>
    </p:spTree>
    <p:extLst>
      <p:ext uri="{BB962C8B-B14F-4D97-AF65-F5344CB8AC3E}">
        <p14:creationId xmlns:p14="http://schemas.microsoft.com/office/powerpoint/2010/main" val="966508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cxnSp>
        <p:nvCxnSpPr>
          <p:cNvPr id="10" name="Straight Connector 9"/>
          <p:cNvCxnSpPr/>
          <p:nvPr/>
        </p:nvCxnSpPr>
        <p:spPr>
          <a:xfrm>
            <a:off x="0" y="44958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3462468"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Transport Services</a:t>
            </a:r>
            <a:endParaRPr lang="en-US" b="1" dirty="0"/>
          </a:p>
        </p:txBody>
      </p:sp>
      <p:sp>
        <p:nvSpPr>
          <p:cNvPr id="13" name="TextBox 12"/>
          <p:cNvSpPr txBox="1"/>
          <p:nvPr/>
        </p:nvSpPr>
        <p:spPr>
          <a:xfrm>
            <a:off x="3200400" y="5437936"/>
            <a:ext cx="2743200" cy="707886"/>
          </a:xfrm>
          <a:prstGeom prst="rect">
            <a:avLst/>
          </a:prstGeom>
          <a:noFill/>
        </p:spPr>
        <p:txBody>
          <a:bodyPr wrap="square" rtlCol="0">
            <a:spAutoFit/>
          </a:bodyPr>
          <a:lstStyle/>
          <a:p>
            <a:r>
              <a:rPr lang="en-US" sz="2000" dirty="0"/>
              <a:t>Moving</a:t>
            </a:r>
            <a:r>
              <a:rPr lang="en-US" sz="2000" dirty="0" smtClean="0"/>
              <a:t> the rigs to the drill site</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06" y="4648200"/>
            <a:ext cx="2944654"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648200"/>
            <a:ext cx="2498526" cy="2090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le 1"/>
          <p:cNvSpPr>
            <a:spLocks noGrp="1"/>
          </p:cNvSpPr>
          <p:nvPr>
            <p:ph type="title"/>
          </p:nvPr>
        </p:nvSpPr>
        <p:spPr>
          <a:xfrm>
            <a:off x="228600" y="41519"/>
            <a:ext cx="4850423" cy="1034562"/>
          </a:xfrm>
        </p:spPr>
        <p:txBody>
          <a:bodyPr/>
          <a:lstStyle/>
          <a:p>
            <a:r>
              <a:rPr lang="en-US" dirty="0" smtClean="0"/>
              <a:t>Services</a:t>
            </a:r>
            <a:endParaRPr lang="en-US" dirty="0"/>
          </a:p>
        </p:txBody>
      </p:sp>
      <p:sp>
        <p:nvSpPr>
          <p:cNvPr id="18" name="TextBox 17"/>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spTree>
    <p:extLst>
      <p:ext uri="{BB962C8B-B14F-4D97-AF65-F5344CB8AC3E}">
        <p14:creationId xmlns:p14="http://schemas.microsoft.com/office/powerpoint/2010/main" val="193780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cxnSp>
        <p:nvCxnSpPr>
          <p:cNvPr id="10" name="Straight Connector 9"/>
          <p:cNvCxnSpPr/>
          <p:nvPr/>
        </p:nvCxnSpPr>
        <p:spPr>
          <a:xfrm>
            <a:off x="0" y="44196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6586668"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Directional Services</a:t>
            </a:r>
            <a:endParaRPr lang="en-US" b="1" dirty="0"/>
          </a:p>
        </p:txBody>
      </p:sp>
      <p:sp>
        <p:nvSpPr>
          <p:cNvPr id="13" name="TextBox 12"/>
          <p:cNvSpPr txBox="1"/>
          <p:nvPr/>
        </p:nvSpPr>
        <p:spPr>
          <a:xfrm>
            <a:off x="3200400" y="5437936"/>
            <a:ext cx="2743200" cy="400110"/>
          </a:xfrm>
          <a:prstGeom prst="rect">
            <a:avLst/>
          </a:prstGeom>
          <a:noFill/>
        </p:spPr>
        <p:txBody>
          <a:bodyPr wrap="square" rtlCol="0">
            <a:spAutoFit/>
          </a:bodyPr>
          <a:lstStyle/>
          <a:p>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4983027"/>
            <a:ext cx="2743200" cy="1790602"/>
          </a:xfrm>
          <a:prstGeom prst="rect">
            <a:avLst/>
          </a:prstGeom>
        </p:spPr>
      </p:pic>
      <p:sp>
        <p:nvSpPr>
          <p:cNvPr id="8" name="TextBox 7"/>
          <p:cNvSpPr txBox="1"/>
          <p:nvPr/>
        </p:nvSpPr>
        <p:spPr>
          <a:xfrm>
            <a:off x="1606796" y="5284048"/>
            <a:ext cx="4419600" cy="707886"/>
          </a:xfrm>
          <a:prstGeom prst="rect">
            <a:avLst/>
          </a:prstGeom>
          <a:noFill/>
        </p:spPr>
        <p:txBody>
          <a:bodyPr wrap="square" rtlCol="0">
            <a:spAutoFit/>
          </a:bodyPr>
          <a:lstStyle>
            <a:defPPr>
              <a:defRPr lang="en-US"/>
            </a:defPPr>
            <a:lvl1pPr>
              <a:defRPr sz="2000"/>
            </a:lvl1pPr>
          </a:lstStyle>
          <a:p>
            <a:r>
              <a:rPr lang="en-US" dirty="0"/>
              <a:t>The practice of drilling angled or non-horizontal holes</a:t>
            </a:r>
          </a:p>
        </p:txBody>
      </p:sp>
      <p:sp>
        <p:nvSpPr>
          <p:cNvPr id="14" name="Title 1"/>
          <p:cNvSpPr>
            <a:spLocks noGrp="1"/>
          </p:cNvSpPr>
          <p:nvPr>
            <p:ph type="title"/>
          </p:nvPr>
        </p:nvSpPr>
        <p:spPr>
          <a:xfrm>
            <a:off x="228600" y="41519"/>
            <a:ext cx="4850423" cy="1034562"/>
          </a:xfrm>
        </p:spPr>
        <p:txBody>
          <a:bodyPr/>
          <a:lstStyle/>
          <a:p>
            <a:r>
              <a:rPr lang="en-US" dirty="0" smtClean="0"/>
              <a:t>Services</a:t>
            </a:r>
            <a:endParaRPr lang="en-US" dirty="0"/>
          </a:p>
        </p:txBody>
      </p:sp>
      <p:sp>
        <p:nvSpPr>
          <p:cNvPr id="18" name="TextBox 17"/>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spTree>
    <p:extLst>
      <p:ext uri="{BB962C8B-B14F-4D97-AF65-F5344CB8AC3E}">
        <p14:creationId xmlns:p14="http://schemas.microsoft.com/office/powerpoint/2010/main" val="215653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Agenda</a:t>
            </a:r>
            <a:endParaRPr lang="en-US" b="1" dirty="0"/>
          </a:p>
        </p:txBody>
      </p:sp>
      <p:sp>
        <p:nvSpPr>
          <p:cNvPr id="3" name="Content Placeholder 2"/>
          <p:cNvSpPr>
            <a:spLocks noGrp="1"/>
          </p:cNvSpPr>
          <p:nvPr>
            <p:ph idx="1"/>
          </p:nvPr>
        </p:nvSpPr>
        <p:spPr/>
        <p:txBody>
          <a:bodyPr>
            <a:normAutofit/>
          </a:bodyPr>
          <a:lstStyle/>
          <a:p>
            <a:r>
              <a:rPr lang="en-US" sz="4000" dirty="0" smtClean="0"/>
              <a:t>Industry Overview</a:t>
            </a:r>
          </a:p>
          <a:p>
            <a:r>
              <a:rPr lang="en-US" sz="4000" dirty="0" smtClean="0"/>
              <a:t>Transocean</a:t>
            </a:r>
          </a:p>
          <a:p>
            <a:r>
              <a:rPr lang="en-US" sz="4000" dirty="0" smtClean="0"/>
              <a:t>Precision</a:t>
            </a:r>
          </a:p>
          <a:p>
            <a:r>
              <a:rPr lang="en-US" sz="4000" dirty="0" smtClean="0"/>
              <a:t>Trinidad</a:t>
            </a:r>
            <a:endParaRPr lang="en-US" sz="4000" dirty="0"/>
          </a:p>
        </p:txBody>
      </p:sp>
      <p:pic>
        <p:nvPicPr>
          <p:cNvPr id="4" name="Picture 3" descr="50e60a3ab868a.ima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6140" y="2362200"/>
            <a:ext cx="4013860" cy="1066799"/>
          </a:xfrm>
          <a:prstGeom prst="rect">
            <a:avLst/>
          </a:prstGeom>
        </p:spPr>
      </p:pic>
      <p:pic>
        <p:nvPicPr>
          <p:cNvPr id="5" name="Picture 4" descr="Precision Drilling new Logo Vertical RGB hig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650744"/>
            <a:ext cx="2668744" cy="1759456"/>
          </a:xfrm>
          <a:prstGeom prst="rect">
            <a:avLst/>
          </a:prstGeom>
        </p:spPr>
      </p:pic>
      <p:pic>
        <p:nvPicPr>
          <p:cNvPr id="6" name="Picture 5" descr="200px-Trinidad_Drilling_logo.svg.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638800" y="5651500"/>
            <a:ext cx="2924835" cy="1054100"/>
          </a:xfrm>
          <a:prstGeom prst="rect">
            <a:avLst/>
          </a:prstGeom>
        </p:spPr>
      </p:pic>
    </p:spTree>
    <p:extLst>
      <p:ext uri="{BB962C8B-B14F-4D97-AF65-F5344CB8AC3E}">
        <p14:creationId xmlns:p14="http://schemas.microsoft.com/office/powerpoint/2010/main" val="1229873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cxnSp>
        <p:nvCxnSpPr>
          <p:cNvPr id="10" name="Straight Connector 9"/>
          <p:cNvCxnSpPr/>
          <p:nvPr/>
        </p:nvCxnSpPr>
        <p:spPr>
          <a:xfrm>
            <a:off x="0" y="44196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6586668"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Directional Services</a:t>
            </a:r>
            <a:endParaRPr lang="en-US" b="1" dirty="0"/>
          </a:p>
        </p:txBody>
      </p:sp>
      <p:sp>
        <p:nvSpPr>
          <p:cNvPr id="13" name="TextBox 12"/>
          <p:cNvSpPr txBox="1"/>
          <p:nvPr/>
        </p:nvSpPr>
        <p:spPr>
          <a:xfrm>
            <a:off x="3200400" y="5437936"/>
            <a:ext cx="2743200" cy="400110"/>
          </a:xfrm>
          <a:prstGeom prst="rect">
            <a:avLst/>
          </a:prstGeom>
          <a:noFill/>
        </p:spPr>
        <p:txBody>
          <a:bodyPr wrap="square" rtlCol="0">
            <a:spAutoFit/>
          </a:bodyPr>
          <a:lstStyle/>
          <a:p>
            <a:endParaRPr lang="en-US" sz="2000" dirty="0"/>
          </a:p>
        </p:txBody>
      </p:sp>
      <p:sp>
        <p:nvSpPr>
          <p:cNvPr id="8" name="TextBox 7"/>
          <p:cNvSpPr txBox="1"/>
          <p:nvPr/>
        </p:nvSpPr>
        <p:spPr>
          <a:xfrm>
            <a:off x="3710423" y="5330214"/>
            <a:ext cx="5095311" cy="1015663"/>
          </a:xfrm>
          <a:prstGeom prst="rect">
            <a:avLst/>
          </a:prstGeom>
          <a:noFill/>
        </p:spPr>
        <p:txBody>
          <a:bodyPr wrap="square" rtlCol="0">
            <a:spAutoFit/>
          </a:bodyPr>
          <a:lstStyle>
            <a:defPPr>
              <a:defRPr lang="en-US"/>
            </a:defPPr>
            <a:lvl1pPr>
              <a:defRPr sz="2000"/>
            </a:lvl1pPr>
          </a:lstStyle>
          <a:p>
            <a:r>
              <a:rPr lang="en-US" dirty="0" smtClean="0"/>
              <a:t>Procedure of creating fractures in rock formations by injecting fluid into cracks to force them further open</a:t>
            </a:r>
            <a:endParaRPr lang="en-US" dirty="0"/>
          </a:p>
        </p:txBody>
      </p:sp>
      <p:sp>
        <p:nvSpPr>
          <p:cNvPr id="14" name="Title 1"/>
          <p:cNvSpPr>
            <a:spLocks noGrp="1"/>
          </p:cNvSpPr>
          <p:nvPr>
            <p:ph type="title"/>
          </p:nvPr>
        </p:nvSpPr>
        <p:spPr>
          <a:xfrm>
            <a:off x="228600" y="41519"/>
            <a:ext cx="4850423" cy="1034562"/>
          </a:xfrm>
        </p:spPr>
        <p:txBody>
          <a:bodyPr/>
          <a:lstStyle/>
          <a:p>
            <a:r>
              <a:rPr lang="en-US" dirty="0" smtClean="0"/>
              <a:t>Services</a:t>
            </a:r>
            <a:endParaRPr lang="en-US" dirty="0"/>
          </a:p>
        </p:txBody>
      </p:sp>
      <p:sp>
        <p:nvSpPr>
          <p:cNvPr id="18" name="TextBox 17"/>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531141"/>
            <a:ext cx="3124200" cy="2213700"/>
          </a:xfrm>
          <a:prstGeom prst="rect">
            <a:avLst/>
          </a:prstGeom>
          <a:ln w="38100">
            <a:solidFill>
              <a:schemeClr val="accent4">
                <a:lumMod val="75000"/>
              </a:schemeClr>
            </a:solidFill>
          </a:ln>
        </p:spPr>
      </p:pic>
      <p:sp>
        <p:nvSpPr>
          <p:cNvPr id="19" name="Rectangle 18"/>
          <p:cNvSpPr/>
          <p:nvPr/>
        </p:nvSpPr>
        <p:spPr>
          <a:xfrm>
            <a:off x="3657600" y="4526000"/>
            <a:ext cx="2219067" cy="508158"/>
          </a:xfrm>
          <a:prstGeom prst="rect">
            <a:avLst/>
          </a:prstGeom>
          <a:solidFill>
            <a:schemeClr val="accent4">
              <a:lumMod val="75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Hydraulic Fracturing</a:t>
            </a:r>
            <a:endParaRPr lang="en-US" b="1" dirty="0"/>
          </a:p>
        </p:txBody>
      </p:sp>
      <p:sp>
        <p:nvSpPr>
          <p:cNvPr id="5" name="Left Arrow 4"/>
          <p:cNvSpPr/>
          <p:nvPr/>
        </p:nvSpPr>
        <p:spPr>
          <a:xfrm>
            <a:off x="5876666" y="4658624"/>
            <a:ext cx="710001" cy="24291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51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57400"/>
            <a:ext cx="6629400" cy="4278094"/>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pPr>
              <a:lnSpc>
                <a:spcPct val="150000"/>
              </a:lnSpc>
            </a:pPr>
            <a:r>
              <a:rPr lang="en-US" dirty="0"/>
              <a:t>Physically drilling and pumping oil and gas out of the ground</a:t>
            </a:r>
          </a:p>
          <a:p>
            <a:pPr>
              <a:lnSpc>
                <a:spcPct val="150000"/>
              </a:lnSpc>
            </a:pPr>
            <a:r>
              <a:rPr lang="en-US" dirty="0"/>
              <a:t>Highly skilled industry</a:t>
            </a:r>
          </a:p>
          <a:p>
            <a:pPr>
              <a:lnSpc>
                <a:spcPct val="150000"/>
              </a:lnSpc>
            </a:pPr>
            <a:r>
              <a:rPr lang="en-US" dirty="0"/>
              <a:t>Most drilling companies are contractors hired by oil and gas producers</a:t>
            </a:r>
          </a:p>
          <a:p>
            <a:endParaRPr lang="en-US" dirty="0"/>
          </a:p>
          <a:p>
            <a:r>
              <a:rPr lang="en-US" dirty="0"/>
              <a:t>2 types of drilling </a:t>
            </a:r>
            <a:r>
              <a:rPr lang="en-US" dirty="0" smtClean="0"/>
              <a:t>rigs:</a:t>
            </a:r>
          </a:p>
          <a:p>
            <a:pPr marL="742950" lvl="1" indent="-285750">
              <a:buClr>
                <a:schemeClr val="accent3"/>
              </a:buClr>
              <a:buFont typeface="Wingdings" pitchFamily="2" charset="2"/>
              <a:buChar char="Ø"/>
            </a:pPr>
            <a:r>
              <a:rPr lang="en-US" sz="2200" dirty="0" smtClean="0"/>
              <a:t>Land rigs</a:t>
            </a:r>
          </a:p>
          <a:p>
            <a:pPr marL="742950" lvl="1" indent="-285750">
              <a:buClr>
                <a:schemeClr val="accent3"/>
              </a:buClr>
              <a:buFont typeface="Wingdings" pitchFamily="2" charset="2"/>
              <a:buChar char="Ø"/>
            </a:pPr>
            <a:r>
              <a:rPr lang="en-US" sz="2200" dirty="0" smtClean="0"/>
              <a:t>Offshore rigs</a:t>
            </a:r>
            <a:endParaRPr lang="en-US" sz="2200" dirty="0"/>
          </a:p>
        </p:txBody>
      </p:sp>
      <p:sp>
        <p:nvSpPr>
          <p:cNvPr id="4" name="TextBox 3"/>
          <p:cNvSpPr txBox="1"/>
          <p:nvPr/>
        </p:nvSpPr>
        <p:spPr>
          <a:xfrm>
            <a:off x="304802" y="1371600"/>
            <a:ext cx="2736647" cy="523220"/>
          </a:xfrm>
          <a:prstGeom prst="rect">
            <a:avLst/>
          </a:prstGeom>
          <a:noFill/>
        </p:spPr>
        <p:txBody>
          <a:bodyPr wrap="none" rtlCol="0">
            <a:spAutoFit/>
          </a:bodyPr>
          <a:lstStyle/>
          <a:p>
            <a:r>
              <a:rPr lang="en-US" sz="2800" b="1" dirty="0" smtClean="0">
                <a:solidFill>
                  <a:srgbClr val="FFC000"/>
                </a:solidFill>
              </a:rPr>
              <a:t>Contract Drilling</a:t>
            </a:r>
            <a:endParaRPr lang="en-US" sz="2800" b="1" dirty="0">
              <a:solidFill>
                <a:srgbClr val="FFC000"/>
              </a:solidFill>
            </a:endParaRPr>
          </a:p>
        </p:txBody>
      </p:sp>
      <p:sp>
        <p:nvSpPr>
          <p:cNvPr id="10" name="Title 1"/>
          <p:cNvSpPr txBox="1">
            <a:spLocks/>
          </p:cNvSpPr>
          <p:nvPr/>
        </p:nvSpPr>
        <p:spPr>
          <a:xfrm>
            <a:off x="228600" y="41519"/>
            <a:ext cx="4850423" cy="1034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400" dirty="0" smtClean="0"/>
              <a:t>Services</a:t>
            </a:r>
            <a:endParaRPr lang="en-US" sz="4400" dirty="0"/>
          </a:p>
        </p:txBody>
      </p:sp>
    </p:spTree>
    <p:extLst>
      <p:ext uri="{BB962C8B-B14F-4D97-AF65-F5344CB8AC3E}">
        <p14:creationId xmlns:p14="http://schemas.microsoft.com/office/powerpoint/2010/main" val="244204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0"/>
            <a:ext cx="8229600" cy="836712"/>
          </a:xfrm>
        </p:spPr>
        <p:txBody>
          <a:bodyPr/>
          <a:lstStyle/>
          <a:p>
            <a:r>
              <a:rPr lang="en-CA" dirty="0" smtClean="0"/>
              <a:t>Onshore Drilling</a:t>
            </a:r>
            <a:endParaRPr lang="en-US" dirty="0"/>
          </a:p>
        </p:txBody>
      </p:sp>
      <p:pic>
        <p:nvPicPr>
          <p:cNvPr id="4098" name="Picture 2"/>
          <p:cNvPicPr>
            <a:picLocks noGrp="1" noChangeAspect="1" noChangeArrowheads="1"/>
          </p:cNvPicPr>
          <p:nvPr>
            <p:ph sz="half" idx="1"/>
          </p:nvPr>
        </p:nvPicPr>
        <p:blipFill>
          <a:blip r:embed="rId3" cstate="print"/>
          <a:stretch>
            <a:fillRect/>
          </a:stretch>
        </p:blipFill>
        <p:spPr bwMode="auto">
          <a:xfrm>
            <a:off x="0" y="964265"/>
            <a:ext cx="4499992" cy="5893735"/>
          </a:xfrm>
          <a:prstGeom prst="rect">
            <a:avLst/>
          </a:prstGeom>
          <a:noFill/>
          <a:ln w="9525">
            <a:noFill/>
            <a:miter lim="800000"/>
            <a:headEnd/>
            <a:tailEnd/>
          </a:ln>
        </p:spPr>
      </p:pic>
      <p:sp>
        <p:nvSpPr>
          <p:cNvPr id="2" name="Content Placeholder 1"/>
          <p:cNvSpPr>
            <a:spLocks noGrp="1"/>
          </p:cNvSpPr>
          <p:nvPr>
            <p:ph sz="half" idx="2"/>
          </p:nvPr>
        </p:nvSpPr>
        <p:spPr/>
        <p:txBody>
          <a:bodyPr/>
          <a:lstStyle/>
          <a:p>
            <a:endParaRPr lang="en-US"/>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007" y="914400"/>
            <a:ext cx="4665993" cy="594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753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60648"/>
            <a:ext cx="5344344" cy="720080"/>
          </a:xfrm>
        </p:spPr>
        <p:txBody>
          <a:bodyPr>
            <a:noAutofit/>
          </a:bodyPr>
          <a:lstStyle/>
          <a:p>
            <a:r>
              <a:rPr lang="en-US" altLang="zh-TW" dirty="0" smtClean="0"/>
              <a:t>                                  Offshore Drilling</a:t>
            </a:r>
            <a:endParaRPr lang="zh-CN" altLang="en-US" dirty="0"/>
          </a:p>
        </p:txBody>
      </p:sp>
      <p:pic>
        <p:nvPicPr>
          <p:cNvPr id="3075" name="Picture 3"/>
          <p:cNvPicPr>
            <a:picLocks noGrp="1" noChangeAspect="1" noChangeArrowheads="1"/>
          </p:cNvPicPr>
          <p:nvPr>
            <p:ph sz="half" idx="1"/>
          </p:nvPr>
        </p:nvPicPr>
        <p:blipFill>
          <a:blip r:embed="rId3" cstate="print"/>
          <a:stretch>
            <a:fillRect/>
          </a:stretch>
        </p:blipFill>
        <p:spPr bwMode="auto">
          <a:xfrm>
            <a:off x="1" y="0"/>
            <a:ext cx="2209800" cy="2165433"/>
          </a:xfrm>
          <a:prstGeom prst="rect">
            <a:avLst/>
          </a:prstGeom>
          <a:noFill/>
          <a:ln w="9525">
            <a:noFill/>
            <a:miter lim="800000"/>
            <a:headEnd/>
            <a:tailEnd/>
          </a:ln>
        </p:spPr>
      </p:pic>
      <p:pic>
        <p:nvPicPr>
          <p:cNvPr id="3074" name="Picture 2"/>
          <p:cNvPicPr>
            <a:picLocks noGrp="1" noChangeAspect="1" noChangeArrowheads="1"/>
          </p:cNvPicPr>
          <p:nvPr>
            <p:ph sz="half" idx="2"/>
          </p:nvPr>
        </p:nvPicPr>
        <p:blipFill>
          <a:blip r:embed="rId4" cstate="print"/>
          <a:stretch>
            <a:fillRect/>
          </a:stretch>
        </p:blipFill>
        <p:spPr bwMode="auto">
          <a:xfrm>
            <a:off x="1" y="2133600"/>
            <a:ext cx="9143999" cy="4724401"/>
          </a:xfrm>
          <a:prstGeom prst="rect">
            <a:avLst/>
          </a:prstGeom>
          <a:noFill/>
          <a:ln w="9525">
            <a:noFill/>
            <a:miter lim="800000"/>
            <a:headEnd/>
            <a:tailEnd/>
          </a:ln>
        </p:spPr>
      </p:pic>
    </p:spTree>
    <p:extLst>
      <p:ext uri="{BB962C8B-B14F-4D97-AF65-F5344CB8AC3E}">
        <p14:creationId xmlns:p14="http://schemas.microsoft.com/office/powerpoint/2010/main" val="1951790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0062"/>
            <a:ext cx="9252804" cy="686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p:cNvSpPr/>
          <p:nvPr/>
        </p:nvSpPr>
        <p:spPr>
          <a:xfrm>
            <a:off x="152400" y="381000"/>
            <a:ext cx="7540959" cy="1323439"/>
          </a:xfrm>
          <a:prstGeom prst="rect">
            <a:avLst/>
          </a:prstGeom>
        </p:spPr>
        <p:txBody>
          <a:bodyPr wrap="square">
            <a:spAutoFit/>
          </a:bodyPr>
          <a:lstStyle/>
          <a:p>
            <a:r>
              <a:rPr lang="en-US" sz="4800" dirty="0" smtClean="0">
                <a:solidFill>
                  <a:schemeClr val="bg1"/>
                </a:solidFill>
                <a:latin typeface="Calibri (heading)"/>
              </a:rPr>
              <a:t>Types of Rigs</a:t>
            </a:r>
            <a:endParaRPr lang="en-US" sz="4800" dirty="0">
              <a:solidFill>
                <a:schemeClr val="bg1"/>
              </a:solidFill>
              <a:latin typeface="Calibri (heading)"/>
            </a:endParaRPr>
          </a:p>
          <a:p>
            <a:pPr marL="457200" indent="-457200">
              <a:buFont typeface="Arial" pitchFamily="34" charset="0"/>
              <a:buChar char="•"/>
            </a:pPr>
            <a:endParaRPr lang="en-US" sz="3200" dirty="0"/>
          </a:p>
        </p:txBody>
      </p:sp>
    </p:spTree>
    <p:extLst>
      <p:ext uri="{BB962C8B-B14F-4D97-AF65-F5344CB8AC3E}">
        <p14:creationId xmlns:p14="http://schemas.microsoft.com/office/powerpoint/2010/main" val="4229346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normAutofit/>
          </a:bodyPr>
          <a:lstStyle/>
          <a:p>
            <a:r>
              <a:rPr lang="en-US" dirty="0" smtClean="0"/>
              <a:t>Land Drilling Rigs</a:t>
            </a:r>
            <a:endParaRPr lang="en-US" dirty="0"/>
          </a:p>
        </p:txBody>
      </p:sp>
      <p:sp>
        <p:nvSpPr>
          <p:cNvPr id="3" name="Content Placeholder 2"/>
          <p:cNvSpPr>
            <a:spLocks noGrp="1"/>
          </p:cNvSpPr>
          <p:nvPr>
            <p:ph idx="1"/>
          </p:nvPr>
        </p:nvSpPr>
        <p:spPr>
          <a:xfrm>
            <a:off x="457200" y="1600200"/>
            <a:ext cx="3733800" cy="4525963"/>
          </a:xfrm>
        </p:spPr>
        <p:txBody>
          <a:bodyPr/>
          <a:lstStyle/>
          <a:p>
            <a:r>
              <a:rPr lang="en-US" dirty="0" smtClean="0"/>
              <a:t>Drills between 5,000 and </a:t>
            </a:r>
            <a:r>
              <a:rPr lang="en-US" dirty="0"/>
              <a:t>10,000 feet into the ground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657" y="1346200"/>
            <a:ext cx="4572000" cy="542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542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1143000"/>
          </a:xfrm>
        </p:spPr>
        <p:txBody>
          <a:bodyPr/>
          <a:lstStyle/>
          <a:p>
            <a:r>
              <a:rPr lang="en-US" dirty="0" smtClean="0"/>
              <a:t>Fixed Platform</a:t>
            </a:r>
            <a:endParaRPr lang="en-US" dirty="0"/>
          </a:p>
        </p:txBody>
      </p:sp>
      <p:sp>
        <p:nvSpPr>
          <p:cNvPr id="3" name="Content Placeholder 2"/>
          <p:cNvSpPr>
            <a:spLocks noGrp="1"/>
          </p:cNvSpPr>
          <p:nvPr>
            <p:ph idx="1"/>
          </p:nvPr>
        </p:nvSpPr>
        <p:spPr>
          <a:xfrm>
            <a:off x="0" y="1600200"/>
            <a:ext cx="4572000" cy="4800600"/>
          </a:xfrm>
        </p:spPr>
        <p:txBody>
          <a:bodyPr/>
          <a:lstStyle/>
          <a:p>
            <a:r>
              <a:rPr lang="en-US" dirty="0" smtClean="0"/>
              <a:t>Fixed to the seafloor</a:t>
            </a:r>
          </a:p>
          <a:p>
            <a:r>
              <a:rPr lang="en-US" dirty="0" smtClean="0"/>
              <a:t>Best for water 1,500 feet deep or less</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4171"/>
            <a:ext cx="4572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688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dirty="0" smtClean="0"/>
              <a:t>Semi Submersible</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a:t>Gains buoyancy from ballasted, watertight pontoons</a:t>
            </a:r>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18310"/>
            <a:ext cx="4343400" cy="513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363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419600" cy="1143000"/>
          </a:xfrm>
        </p:spPr>
        <p:txBody>
          <a:bodyPr/>
          <a:lstStyle/>
          <a:p>
            <a:r>
              <a:rPr lang="en-US" dirty="0" smtClean="0"/>
              <a:t>Jack-up Rigs</a:t>
            </a:r>
            <a:endParaRPr lang="en-US" dirty="0"/>
          </a:p>
        </p:txBody>
      </p:sp>
      <p:sp>
        <p:nvSpPr>
          <p:cNvPr id="3" name="Content Placeholder 2"/>
          <p:cNvSpPr>
            <a:spLocks noGrp="1"/>
          </p:cNvSpPr>
          <p:nvPr>
            <p:ph idx="1"/>
          </p:nvPr>
        </p:nvSpPr>
        <p:spPr>
          <a:xfrm>
            <a:off x="457200" y="1600200"/>
            <a:ext cx="4267200" cy="4525963"/>
          </a:xfrm>
        </p:spPr>
        <p:txBody>
          <a:bodyPr/>
          <a:lstStyle/>
          <a:p>
            <a:r>
              <a:rPr lang="en-US" dirty="0" smtClean="0"/>
              <a:t>Towed to drill sites</a:t>
            </a:r>
          </a:p>
          <a:p>
            <a:r>
              <a:rPr lang="en-US" dirty="0" smtClean="0"/>
              <a:t>Suspended above water surface</a:t>
            </a:r>
          </a:p>
          <a:p>
            <a:r>
              <a:rPr lang="en-US" dirty="0" smtClean="0"/>
              <a:t>The most popular mobile platform</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461110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746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Ship</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smtClean="0"/>
              <a:t>Highly mobile</a:t>
            </a:r>
          </a:p>
          <a:p>
            <a:r>
              <a:rPr lang="en-US" dirty="0" smtClean="0"/>
              <a:t>Best for remote locations</a:t>
            </a: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37970"/>
            <a:ext cx="4495800" cy="532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754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
        <p:nvSpPr>
          <p:cNvPr id="7" name="TextBox 6"/>
          <p:cNvSpPr txBox="1"/>
          <p:nvPr/>
        </p:nvSpPr>
        <p:spPr>
          <a:xfrm>
            <a:off x="4038600" y="-152400"/>
            <a:ext cx="6400800" cy="769441"/>
          </a:xfrm>
          <a:prstGeom prst="rect">
            <a:avLst/>
          </a:prstGeom>
          <a:noFill/>
        </p:spPr>
        <p:txBody>
          <a:bodyPr wrap="square" rtlCol="0">
            <a:spAutoFit/>
          </a:bodyPr>
          <a:lstStyle/>
          <a:p>
            <a:r>
              <a:rPr lang="en-US" sz="4400" b="1" dirty="0" smtClean="0"/>
              <a:t>Industry Overview</a:t>
            </a:r>
            <a:endParaRPr lang="en-US" sz="4400"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42924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1143000"/>
          </a:xfrm>
        </p:spPr>
        <p:txBody>
          <a:bodyPr/>
          <a:lstStyle/>
          <a:p>
            <a:r>
              <a:rPr lang="en-US" dirty="0" smtClean="0"/>
              <a:t>Deep Sea Rigs</a:t>
            </a:r>
            <a:endParaRPr lang="en-US" dirty="0"/>
          </a:p>
        </p:txBody>
      </p:sp>
      <p:sp>
        <p:nvSpPr>
          <p:cNvPr id="3" name="Content Placeholder 2"/>
          <p:cNvSpPr>
            <a:spLocks noGrp="1"/>
          </p:cNvSpPr>
          <p:nvPr>
            <p:ph idx="1"/>
          </p:nvPr>
        </p:nvSpPr>
        <p:spPr>
          <a:xfrm>
            <a:off x="457200" y="1600200"/>
            <a:ext cx="4096584" cy="4525963"/>
          </a:xfrm>
        </p:spPr>
        <p:txBody>
          <a:bodyPr/>
          <a:lstStyle/>
          <a:p>
            <a:r>
              <a:rPr lang="en-US" dirty="0" smtClean="0"/>
              <a:t>Ideal for drilling far away from land</a:t>
            </a:r>
          </a:p>
          <a:p>
            <a:r>
              <a:rPr lang="en-US" dirty="0" smtClean="0"/>
              <a:t>Capable of drilling 40,000 feet deep</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1447800"/>
            <a:ext cx="45910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962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r="11121" b="1100"/>
          <a:stretch/>
        </p:blipFill>
        <p:spPr>
          <a:xfrm>
            <a:off x="-740" y="0"/>
            <a:ext cx="9144000" cy="6858000"/>
          </a:xfrm>
          <a:prstGeom prst="rect">
            <a:avLst/>
          </a:prstGeom>
        </p:spPr>
      </p:pic>
      <p:sp>
        <p:nvSpPr>
          <p:cNvPr id="2" name="Заголовок 1"/>
          <p:cNvSpPr>
            <a:spLocks noGrp="1"/>
          </p:cNvSpPr>
          <p:nvPr>
            <p:ph type="ctrTitle"/>
          </p:nvPr>
        </p:nvSpPr>
        <p:spPr>
          <a:xfrm>
            <a:off x="1752600" y="838200"/>
            <a:ext cx="7772400" cy="1470025"/>
          </a:xfrm>
        </p:spPr>
        <p:txBody>
          <a:bodyPr/>
          <a:lstStyle/>
          <a:p>
            <a:r>
              <a:rPr lang="en-US" dirty="0" smtClean="0"/>
              <a:t>Price Volatilities</a:t>
            </a:r>
            <a:endParaRPr lang="ru-RU" dirty="0"/>
          </a:p>
        </p:txBody>
      </p:sp>
    </p:spTree>
    <p:extLst>
      <p:ext uri="{BB962C8B-B14F-4D97-AF65-F5344CB8AC3E}">
        <p14:creationId xmlns:p14="http://schemas.microsoft.com/office/powerpoint/2010/main" val="617004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891" r="35944" b="10204"/>
          <a:stretch/>
        </p:blipFill>
        <p:spPr bwMode="auto">
          <a:xfrm>
            <a:off x="406088" y="404313"/>
            <a:ext cx="8558400" cy="615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115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754" r="38010" b="10885"/>
          <a:stretch/>
        </p:blipFill>
        <p:spPr bwMode="auto">
          <a:xfrm>
            <a:off x="467544" y="404664"/>
            <a:ext cx="8277876" cy="611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490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95" t="33605" r="23311" b="31429"/>
          <a:stretch/>
        </p:blipFill>
        <p:spPr bwMode="auto">
          <a:xfrm>
            <a:off x="63676" y="1340768"/>
            <a:ext cx="882682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28184" y="5445224"/>
            <a:ext cx="2100447" cy="369332"/>
          </a:xfrm>
          <a:prstGeom prst="rect">
            <a:avLst/>
          </a:prstGeom>
          <a:noFill/>
        </p:spPr>
        <p:txBody>
          <a:bodyPr wrap="none" rtlCol="0">
            <a:spAutoFit/>
          </a:bodyPr>
          <a:lstStyle/>
          <a:p>
            <a:r>
              <a:rPr lang="en-US" dirty="0" smtClean="0"/>
              <a:t>Updated 3/29/2013 </a:t>
            </a:r>
            <a:endParaRPr lang="ru-RU" dirty="0"/>
          </a:p>
        </p:txBody>
      </p:sp>
      <p:sp>
        <p:nvSpPr>
          <p:cNvPr id="5" name="Rectangle 13"/>
          <p:cNvSpPr/>
          <p:nvPr/>
        </p:nvSpPr>
        <p:spPr>
          <a:xfrm>
            <a:off x="549088" y="755993"/>
            <a:ext cx="7463120" cy="584775"/>
          </a:xfrm>
          <a:prstGeom prst="rect">
            <a:avLst/>
          </a:prstGeom>
        </p:spPr>
        <p:txBody>
          <a:bodyPr wrap="square">
            <a:spAutoFit/>
          </a:bodyPr>
          <a:lstStyle/>
          <a:p>
            <a:pPr algn="ctr"/>
            <a:r>
              <a:rPr lang="en-US" sz="3200" dirty="0" smtClean="0"/>
              <a:t>Offshore Competitive Rig Utilization Rate</a:t>
            </a:r>
          </a:p>
        </p:txBody>
      </p:sp>
    </p:spTree>
    <p:extLst>
      <p:ext uri="{BB962C8B-B14F-4D97-AF65-F5344CB8AC3E}">
        <p14:creationId xmlns:p14="http://schemas.microsoft.com/office/powerpoint/2010/main" val="3615412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p:cNvSpPr/>
          <p:nvPr/>
        </p:nvSpPr>
        <p:spPr>
          <a:xfrm>
            <a:off x="0" y="0"/>
            <a:ext cx="8918569" cy="523220"/>
          </a:xfrm>
          <a:prstGeom prst="rect">
            <a:avLst/>
          </a:prstGeom>
        </p:spPr>
        <p:txBody>
          <a:bodyPr wrap="square">
            <a:spAutoFit/>
          </a:bodyPr>
          <a:lstStyle/>
          <a:p>
            <a:r>
              <a:rPr lang="en-US" sz="2800" dirty="0"/>
              <a:t>Historical Competitive Offshore Rig Utilization by Region</a:t>
            </a:r>
            <a:endParaRPr lang="en-US" sz="2800" dirty="0" smtClean="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25" t="7891" r="13980" b="7755"/>
          <a:stretch/>
        </p:blipFill>
        <p:spPr bwMode="auto">
          <a:xfrm>
            <a:off x="105711" y="58747"/>
            <a:ext cx="8812858" cy="675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778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p:nvPr/>
        </p:nvSpPr>
        <p:spPr>
          <a:xfrm>
            <a:off x="683568" y="188640"/>
            <a:ext cx="7330137" cy="584775"/>
          </a:xfrm>
          <a:prstGeom prst="rect">
            <a:avLst/>
          </a:prstGeom>
        </p:spPr>
        <p:txBody>
          <a:bodyPr wrap="square">
            <a:spAutoFit/>
          </a:bodyPr>
          <a:lstStyle/>
          <a:p>
            <a:pPr algn="ctr"/>
            <a:r>
              <a:rPr lang="en-US" sz="3200" dirty="0" smtClean="0"/>
              <a:t>5 – year Oil Price Movement</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87" t="21225" r="42908" b="16734"/>
          <a:stretch/>
        </p:blipFill>
        <p:spPr bwMode="auto">
          <a:xfrm>
            <a:off x="611560" y="692696"/>
            <a:ext cx="7632848" cy="600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947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41" t="12380" r="42067" b="25443"/>
          <a:stretch/>
        </p:blipFill>
        <p:spPr bwMode="auto">
          <a:xfrm>
            <a:off x="827584" y="404664"/>
            <a:ext cx="7459825" cy="607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523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p:nvPr/>
        </p:nvSpPr>
        <p:spPr>
          <a:xfrm>
            <a:off x="899592" y="260648"/>
            <a:ext cx="7221426" cy="607275"/>
          </a:xfrm>
          <a:prstGeom prst="rect">
            <a:avLst/>
          </a:prstGeom>
        </p:spPr>
        <p:txBody>
          <a:bodyPr wrap="square">
            <a:spAutoFit/>
          </a:bodyPr>
          <a:lstStyle/>
          <a:p>
            <a:pPr algn="ctr"/>
            <a:r>
              <a:rPr lang="en-US" sz="3200" dirty="0" smtClean="0"/>
              <a:t>5 – year Natural Gas Price Movement</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1" t="21224" r="42373" b="17143"/>
          <a:stretch/>
        </p:blipFill>
        <p:spPr bwMode="auto">
          <a:xfrm>
            <a:off x="611560" y="980728"/>
            <a:ext cx="7704855" cy="572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1001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p:nvPr/>
        </p:nvSpPr>
        <p:spPr>
          <a:xfrm>
            <a:off x="588893" y="188640"/>
            <a:ext cx="7340661" cy="584775"/>
          </a:xfrm>
          <a:prstGeom prst="rect">
            <a:avLst/>
          </a:prstGeom>
        </p:spPr>
        <p:txBody>
          <a:bodyPr wrap="square">
            <a:spAutoFit/>
          </a:bodyPr>
          <a:lstStyle/>
          <a:p>
            <a:pPr algn="ctr"/>
            <a:r>
              <a:rPr lang="en-US" sz="3200" dirty="0" smtClean="0"/>
              <a:t>5 – year OSX vs. XNG</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25" t="15646" r="12373" b="13877"/>
          <a:stretch/>
        </p:blipFill>
        <p:spPr bwMode="auto">
          <a:xfrm>
            <a:off x="179512" y="773415"/>
            <a:ext cx="8835733" cy="561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929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Rectangle 4"/>
          <p:cNvSpPr/>
          <p:nvPr/>
        </p:nvSpPr>
        <p:spPr>
          <a:xfrm>
            <a:off x="457200" y="1295400"/>
            <a:ext cx="7540959" cy="1569660"/>
          </a:xfrm>
          <a:prstGeom prst="rect">
            <a:avLst/>
          </a:prstGeom>
        </p:spPr>
        <p:txBody>
          <a:bodyPr wrap="square">
            <a:spAutoFit/>
          </a:bodyPr>
          <a:lstStyle/>
          <a:p>
            <a:pPr marL="285750" indent="-285750">
              <a:buFont typeface="Arial"/>
              <a:buChar char="•"/>
            </a:pPr>
            <a:r>
              <a:rPr lang="en-US" sz="3200" dirty="0" smtClean="0"/>
              <a:t>Large &amp; Vital to many other industries</a:t>
            </a:r>
          </a:p>
          <a:p>
            <a:pPr marL="742950" lvl="1" indent="-285750">
              <a:buFont typeface="Arial"/>
              <a:buChar char="•"/>
            </a:pPr>
            <a:r>
              <a:rPr lang="en-US" sz="3200" dirty="0"/>
              <a:t>Make up more than 85% of energy consumed in the US as of </a:t>
            </a:r>
            <a:r>
              <a:rPr lang="en-US" sz="3200" dirty="0" smtClean="0"/>
              <a:t>2012</a:t>
            </a:r>
          </a:p>
        </p:txBody>
      </p:sp>
      <p:sp>
        <p:nvSpPr>
          <p:cNvPr id="7" name="TextBox 6"/>
          <p:cNvSpPr txBox="1"/>
          <p:nvPr/>
        </p:nvSpPr>
        <p:spPr>
          <a:xfrm>
            <a:off x="2401850" y="381000"/>
            <a:ext cx="4379950" cy="769441"/>
          </a:xfrm>
          <a:prstGeom prst="rect">
            <a:avLst/>
          </a:prstGeom>
          <a:noFill/>
        </p:spPr>
        <p:txBody>
          <a:bodyPr wrap="none" rtlCol="0">
            <a:spAutoFit/>
          </a:bodyPr>
          <a:lstStyle/>
          <a:p>
            <a:r>
              <a:rPr lang="en-US" sz="4400" dirty="0" smtClean="0"/>
              <a:t>Industry Overview</a:t>
            </a:r>
            <a:endParaRPr lang="en-US" sz="4400" dirty="0"/>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4033837743"/>
              </p:ext>
            </p:extLst>
          </p:nvPr>
        </p:nvGraphicFramePr>
        <p:xfrm>
          <a:off x="1981200" y="3200401"/>
          <a:ext cx="7010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180235302"/>
              </p:ext>
            </p:extLst>
          </p:nvPr>
        </p:nvGraphicFramePr>
        <p:xfrm>
          <a:off x="457200" y="4144895"/>
          <a:ext cx="1295400" cy="25607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Rectangle 14"/>
          <p:cNvSpPr/>
          <p:nvPr/>
        </p:nvSpPr>
        <p:spPr>
          <a:xfrm>
            <a:off x="1981200" y="3200400"/>
            <a:ext cx="2209800" cy="36576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348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p:nvPr/>
        </p:nvSpPr>
        <p:spPr>
          <a:xfrm>
            <a:off x="683568" y="-29789"/>
            <a:ext cx="7401996" cy="584775"/>
          </a:xfrm>
          <a:prstGeom prst="rect">
            <a:avLst/>
          </a:prstGeom>
        </p:spPr>
        <p:txBody>
          <a:bodyPr wrap="square">
            <a:spAutoFit/>
          </a:bodyPr>
          <a:lstStyle/>
          <a:p>
            <a:pPr algn="ctr"/>
            <a:r>
              <a:rPr lang="en-US" sz="3200" dirty="0" smtClean="0"/>
              <a:t>5 – year OSX vs. XOI</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338" t="8065" r="12219" b="8979"/>
          <a:stretch/>
        </p:blipFill>
        <p:spPr bwMode="auto">
          <a:xfrm>
            <a:off x="460885" y="461239"/>
            <a:ext cx="8671182" cy="637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7876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48900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9528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5149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777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2066" y="548680"/>
            <a:ext cx="8419306" cy="82981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smtClean="0"/>
              <a:t>Oil &amp; Gas Reserves, Supply &amp; Demand </a:t>
            </a:r>
            <a:endParaRPr lang="en-US" sz="3600" dirty="0"/>
          </a:p>
        </p:txBody>
      </p:sp>
      <p:sp>
        <p:nvSpPr>
          <p:cNvPr id="3" name="Content Placeholder 2"/>
          <p:cNvSpPr txBox="1">
            <a:spLocks/>
          </p:cNvSpPr>
          <p:nvPr/>
        </p:nvSpPr>
        <p:spPr>
          <a:xfrm>
            <a:off x="457200" y="181006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OPEC</a:t>
            </a:r>
          </a:p>
          <a:p>
            <a:pPr lvl="1"/>
            <a:r>
              <a:rPr lang="en-US" dirty="0" smtClean="0"/>
              <a:t>Control 79% of the world’s proven reserves</a:t>
            </a:r>
          </a:p>
          <a:p>
            <a:pPr lvl="1"/>
            <a:r>
              <a:rPr lang="en-US" dirty="0" smtClean="0"/>
              <a:t>Account for 44% of the oil production</a:t>
            </a:r>
          </a:p>
          <a:p>
            <a:pPr lvl="1"/>
            <a:endParaRPr lang="en-US" dirty="0" smtClean="0"/>
          </a:p>
          <a:p>
            <a:r>
              <a:rPr lang="en-US" dirty="0" smtClean="0"/>
              <a:t>Political constraints</a:t>
            </a:r>
          </a:p>
          <a:p>
            <a:endParaRPr lang="en-US" dirty="0" smtClean="0"/>
          </a:p>
          <a:p>
            <a:r>
              <a:rPr lang="en-US" dirty="0" smtClean="0"/>
              <a:t>Environmental issues</a:t>
            </a:r>
          </a:p>
        </p:txBody>
      </p:sp>
    </p:spTree>
    <p:extLst>
      <p:ext uri="{BB962C8B-B14F-4D97-AF65-F5344CB8AC3E}">
        <p14:creationId xmlns:p14="http://schemas.microsoft.com/office/powerpoint/2010/main" val="20020109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8" y="609600"/>
            <a:ext cx="893390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648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63000" cy="531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1843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1438" t="22266" r="16211" b="6250"/>
          <a:stretch>
            <a:fillRect/>
          </a:stretch>
        </p:blipFill>
        <p:spPr bwMode="auto">
          <a:xfrm>
            <a:off x="323528" y="404664"/>
            <a:ext cx="8254882" cy="6117012"/>
          </a:xfrm>
          <a:prstGeom prst="rect">
            <a:avLst/>
          </a:prstGeom>
          <a:noFill/>
          <a:ln w="9525">
            <a:noFill/>
            <a:miter lim="800000"/>
            <a:headEnd/>
            <a:tailEnd/>
          </a:ln>
        </p:spPr>
      </p:pic>
    </p:spTree>
    <p:extLst>
      <p:ext uri="{BB962C8B-B14F-4D97-AF65-F5344CB8AC3E}">
        <p14:creationId xmlns:p14="http://schemas.microsoft.com/office/powerpoint/2010/main" val="4052420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8082" t="22266" r="9567" b="6250"/>
          <a:stretch>
            <a:fillRect/>
          </a:stretch>
        </p:blipFill>
        <p:spPr bwMode="auto">
          <a:xfrm>
            <a:off x="251520" y="435857"/>
            <a:ext cx="8637398" cy="6255314"/>
          </a:xfrm>
          <a:prstGeom prst="rect">
            <a:avLst/>
          </a:prstGeom>
          <a:noFill/>
          <a:ln w="9525">
            <a:noFill/>
            <a:miter lim="800000"/>
            <a:headEnd/>
            <a:tailEnd/>
          </a:ln>
        </p:spPr>
      </p:pic>
    </p:spTree>
    <p:extLst>
      <p:ext uri="{BB962C8B-B14F-4D97-AF65-F5344CB8AC3E}">
        <p14:creationId xmlns:p14="http://schemas.microsoft.com/office/powerpoint/2010/main" val="4262076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76238" y="620688"/>
            <a:ext cx="7150032" cy="5679169"/>
          </a:xfrm>
          <a:prstGeom prst="rect">
            <a:avLst/>
          </a:prstGeom>
          <a:noFill/>
          <a:ln w="9525">
            <a:noFill/>
            <a:miter lim="800000"/>
            <a:headEnd/>
            <a:tailEnd/>
          </a:ln>
        </p:spPr>
      </p:pic>
    </p:spTree>
    <p:extLst>
      <p:ext uri="{BB962C8B-B14F-4D97-AF65-F5344CB8AC3E}">
        <p14:creationId xmlns:p14="http://schemas.microsoft.com/office/powerpoint/2010/main" val="3567895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528" y="260648"/>
            <a:ext cx="8229600" cy="139903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smtClean="0"/>
              <a:t>Future Outlook</a:t>
            </a:r>
            <a:endParaRPr lang="en-US" sz="4800" dirty="0"/>
          </a:p>
        </p:txBody>
      </p:sp>
      <p:sp>
        <p:nvSpPr>
          <p:cNvPr id="3" name="Content Placeholder 2"/>
          <p:cNvSpPr txBox="1">
            <a:spLocks/>
          </p:cNvSpPr>
          <p:nvPr/>
        </p:nvSpPr>
        <p:spPr>
          <a:xfrm>
            <a:off x="323528" y="1340769"/>
            <a:ext cx="8363272" cy="50512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Market growth</a:t>
            </a:r>
          </a:p>
          <a:p>
            <a:pPr lvl="1"/>
            <a:r>
              <a:rPr lang="en-US" dirty="0"/>
              <a:t>Long-term</a:t>
            </a:r>
            <a:endParaRPr lang="en-US" dirty="0" smtClean="0"/>
          </a:p>
          <a:p>
            <a:r>
              <a:rPr lang="en-US" dirty="0" smtClean="0"/>
              <a:t>Emerging Asia-Pacific economies </a:t>
            </a:r>
          </a:p>
          <a:p>
            <a:pPr lvl="1"/>
            <a:r>
              <a:rPr lang="en-US" dirty="0" smtClean="0"/>
              <a:t>China &amp; India</a:t>
            </a:r>
          </a:p>
          <a:p>
            <a:r>
              <a:rPr lang="en-US" dirty="0" smtClean="0"/>
              <a:t>Decline of conventional fuel (next 20-30 years)</a:t>
            </a:r>
          </a:p>
          <a:p>
            <a:r>
              <a:rPr lang="en-US" dirty="0" smtClean="0"/>
              <a:t>Peak Oil</a:t>
            </a:r>
          </a:p>
          <a:p>
            <a:r>
              <a:rPr lang="en-US" dirty="0" smtClean="0"/>
              <a:t>Switching to </a:t>
            </a:r>
            <a:r>
              <a:rPr lang="en-US" dirty="0"/>
              <a:t>alternative sources </a:t>
            </a:r>
            <a:endParaRPr lang="en-US" dirty="0" smtClean="0"/>
          </a:p>
          <a:p>
            <a:pPr lvl="1"/>
            <a:r>
              <a:rPr lang="en-US" dirty="0" smtClean="0"/>
              <a:t>more environmentally friendly, cheaper and renewable </a:t>
            </a:r>
          </a:p>
        </p:txBody>
      </p:sp>
    </p:spTree>
    <p:extLst>
      <p:ext uri="{BB962C8B-B14F-4D97-AF65-F5344CB8AC3E}">
        <p14:creationId xmlns:p14="http://schemas.microsoft.com/office/powerpoint/2010/main" val="1420122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Oil Producing Countries</a:t>
            </a:r>
            <a:endParaRPr lang="en-US" dirty="0"/>
          </a:p>
        </p:txBody>
      </p:sp>
      <p:pic>
        <p:nvPicPr>
          <p:cNvPr id="4" name="Content Placeholder 3" descr="Screen Shot 2013-03-30 at 2.35.45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91" r="-3920"/>
          <a:stretch/>
        </p:blipFill>
        <p:spPr>
          <a:xfrm>
            <a:off x="0" y="1371600"/>
            <a:ext cx="9144000" cy="5181600"/>
          </a:xfrm>
        </p:spPr>
      </p:pic>
    </p:spTree>
    <p:extLst>
      <p:ext uri="{BB962C8B-B14F-4D97-AF65-F5344CB8AC3E}">
        <p14:creationId xmlns:p14="http://schemas.microsoft.com/office/powerpoint/2010/main" val="520777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a:ln>
            <a:noFill/>
          </a:ln>
        </p:spPr>
        <p:style>
          <a:lnRef idx="2">
            <a:schemeClr val="dk1"/>
          </a:lnRef>
          <a:fillRef idx="1">
            <a:schemeClr val="lt1"/>
          </a:fillRef>
          <a:effectRef idx="0">
            <a:schemeClr val="dk1"/>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 are never out of our depth.”</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p:cNvPicPr>
            <a:picLocks noChangeAspect="1" noChangeArrowheads="1"/>
          </p:cNvPicPr>
          <p:nvPr/>
        </p:nvPicPr>
        <p:blipFill>
          <a:blip r:embed="rId2"/>
          <a:srcRect/>
          <a:stretch>
            <a:fillRect/>
          </a:stretch>
        </p:blipFill>
        <p:spPr bwMode="auto">
          <a:xfrm>
            <a:off x="107504" y="1857214"/>
            <a:ext cx="8820472" cy="1943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9036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6204"/>
            <a:ext cx="8229600" cy="1143000"/>
          </a:xfrm>
        </p:spPr>
        <p:txBody>
          <a:bodyPr/>
          <a:lstStyle/>
          <a:p>
            <a:r>
              <a:rPr lang="en-US" dirty="0" smtClean="0"/>
              <a:t>Company Snapshot</a:t>
            </a:r>
            <a:endParaRPr lang="ru-RU"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84" t="9902" r="42499" b="72541"/>
          <a:stretch/>
        </p:blipFill>
        <p:spPr bwMode="auto">
          <a:xfrm>
            <a:off x="827584" y="1288785"/>
            <a:ext cx="5585988" cy="120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t="37551" r="39388" b="15238"/>
          <a:stretch/>
        </p:blipFill>
        <p:spPr bwMode="auto">
          <a:xfrm>
            <a:off x="792390" y="2492896"/>
            <a:ext cx="7458405" cy="401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0169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RIG 1 Year Chart</a:t>
            </a:r>
            <a:endParaRPr lang="ru-RU"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08" t="18640" r="12831" b="11156"/>
          <a:stretch/>
        </p:blipFill>
        <p:spPr bwMode="auto">
          <a:xfrm>
            <a:off x="107504" y="1124744"/>
            <a:ext cx="889331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1477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RIG 5 Year Chart</a:t>
            </a:r>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86" t="18912" r="13444" b="11972"/>
          <a:stretch/>
        </p:blipFill>
        <p:spPr bwMode="auto">
          <a:xfrm>
            <a:off x="29439" y="1340768"/>
            <a:ext cx="9114561" cy="51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199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en-US" dirty="0" smtClean="0"/>
              <a:t>5-year RIG vs. </a:t>
            </a:r>
            <a:r>
              <a:rPr lang="en-US" dirty="0"/>
              <a:t>Philadelphia Oil Service</a:t>
            </a:r>
            <a:endParaRPr lang="ru-RU"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27" t="11429" r="13827" b="20816"/>
          <a:stretch/>
        </p:blipFill>
        <p:spPr bwMode="auto">
          <a:xfrm>
            <a:off x="107504" y="1136810"/>
            <a:ext cx="8964220"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8955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5-year RIG vs. Crude oil</a:t>
            </a:r>
            <a:endParaRPr lang="ru-RU"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67" t="10204" r="13674" b="18231"/>
          <a:stretch/>
        </p:blipFill>
        <p:spPr bwMode="auto">
          <a:xfrm>
            <a:off x="0" y="1340768"/>
            <a:ext cx="9144000" cy="525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260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Company Overview</a:t>
            </a:r>
            <a:endParaRPr lang="ru-RU" dirty="0"/>
          </a:p>
        </p:txBody>
      </p:sp>
      <p:sp>
        <p:nvSpPr>
          <p:cNvPr id="4" name="Text Placeholder 3"/>
          <p:cNvSpPr>
            <a:spLocks noGrp="1"/>
          </p:cNvSpPr>
          <p:nvPr>
            <p:ph idx="1"/>
          </p:nvPr>
        </p:nvSpPr>
        <p:spPr>
          <a:xfrm>
            <a:off x="251520" y="1628800"/>
            <a:ext cx="439248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20000"/>
              </a:lnSpc>
            </a:pPr>
            <a:r>
              <a:rPr lang="en-US" sz="2000" dirty="0" smtClean="0">
                <a:latin typeface="+mj-lt"/>
              </a:rPr>
              <a:t>Transocean is the largest offshore contract drilling services  provider for oil and gas wells. </a:t>
            </a:r>
          </a:p>
          <a:p>
            <a:pPr>
              <a:lnSpc>
                <a:spcPct val="120000"/>
              </a:lnSpc>
            </a:pPr>
            <a:endParaRPr lang="en-US" sz="2000" dirty="0" smtClean="0">
              <a:latin typeface="+mj-lt"/>
            </a:endParaRPr>
          </a:p>
          <a:p>
            <a:pPr>
              <a:lnSpc>
                <a:spcPct val="120000"/>
              </a:lnSpc>
            </a:pPr>
            <a:r>
              <a:rPr lang="en-US" sz="2000" dirty="0" smtClean="0">
                <a:latin typeface="+mj-lt"/>
              </a:rPr>
              <a:t>Types of drilling include: </a:t>
            </a:r>
          </a:p>
          <a:p>
            <a:pPr marL="971550" lvl="1" indent="-514350">
              <a:buFont typeface="Wingdings" charset="2"/>
              <a:buAutoNum type="arabicPeriod"/>
            </a:pPr>
            <a:r>
              <a:rPr lang="en-US" sz="2000" dirty="0" smtClean="0">
                <a:latin typeface="+mj-lt"/>
              </a:rPr>
              <a:t>Deepwater drilling </a:t>
            </a:r>
          </a:p>
          <a:p>
            <a:pPr marL="971550" lvl="1" indent="-514350">
              <a:buFont typeface="Wingdings" charset="2"/>
              <a:buAutoNum type="arabicPeriod"/>
            </a:pPr>
            <a:r>
              <a:rPr lang="en-US" sz="2000" dirty="0" smtClean="0">
                <a:latin typeface="+mj-lt"/>
              </a:rPr>
              <a:t>Harsh environment drilling</a:t>
            </a:r>
          </a:p>
          <a:p>
            <a:pPr marL="971550" lvl="1" indent="-514350">
              <a:buFont typeface="Wingdings" charset="2"/>
              <a:buAutoNum type="arabicPeriod"/>
            </a:pPr>
            <a:r>
              <a:rPr lang="en-US" sz="2000" dirty="0" smtClean="0">
                <a:latin typeface="+mj-lt"/>
              </a:rPr>
              <a:t>Inland and shallow water drilling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3396343"/>
            <a:ext cx="4173629" cy="277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991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229600" cy="1143000"/>
          </a:xfrm>
        </p:spPr>
        <p:txBody>
          <a:bodyPr/>
          <a:lstStyle/>
          <a:p>
            <a:r>
              <a:rPr lang="en-GB" dirty="0" smtClean="0"/>
              <a:t>Drilling Rigs</a:t>
            </a:r>
            <a:endParaRPr lang="ru-RU" dirty="0"/>
          </a:p>
        </p:txBody>
      </p:sp>
      <p:sp>
        <p:nvSpPr>
          <p:cNvPr id="3" name="Объект 2"/>
          <p:cNvSpPr>
            <a:spLocks noGrp="1"/>
          </p:cNvSpPr>
          <p:nvPr>
            <p:ph idx="1"/>
          </p:nvPr>
        </p:nvSpPr>
        <p:spPr>
          <a:xfrm>
            <a:off x="179512" y="908720"/>
            <a:ext cx="5904657" cy="5760640"/>
          </a:xfrm>
        </p:spPr>
        <p:txBody>
          <a:bodyPr>
            <a:normAutofit fontScale="55000" lnSpcReduction="20000"/>
          </a:bodyPr>
          <a:lstStyle/>
          <a:p>
            <a:pPr lvl="0"/>
            <a:r>
              <a:rPr lang="en-US" dirty="0" err="1" smtClean="0"/>
              <a:t>Drillships</a:t>
            </a:r>
            <a:r>
              <a:rPr lang="en-US" dirty="0" smtClean="0"/>
              <a:t>:</a:t>
            </a:r>
          </a:p>
          <a:p>
            <a:pPr lvl="1"/>
            <a:r>
              <a:rPr lang="en-US" dirty="0" smtClean="0"/>
              <a:t>Dynamically positioned in that it does not require anchors</a:t>
            </a:r>
          </a:p>
          <a:p>
            <a:pPr lvl="1"/>
            <a:r>
              <a:rPr lang="en-US" dirty="0" smtClean="0"/>
              <a:t>Great load capacity, ideal for remote locations</a:t>
            </a:r>
          </a:p>
          <a:p>
            <a:pPr lvl="1"/>
            <a:r>
              <a:rPr lang="en-US" dirty="0" smtClean="0"/>
              <a:t>Limited to calmer water conditions</a:t>
            </a:r>
          </a:p>
          <a:p>
            <a:pPr lvl="1"/>
            <a:r>
              <a:rPr lang="en-US" dirty="0" smtClean="0"/>
              <a:t>Self-propelled and extremely mobile</a:t>
            </a:r>
          </a:p>
          <a:p>
            <a:pPr lvl="1"/>
            <a:r>
              <a:rPr lang="en-US" dirty="0" smtClean="0"/>
              <a:t>Dual-activity technology (on recent models)</a:t>
            </a:r>
          </a:p>
          <a:p>
            <a:pPr lvl="1"/>
            <a:r>
              <a:rPr lang="en-US" dirty="0" smtClean="0"/>
              <a:t>Mid-water, </a:t>
            </a:r>
            <a:r>
              <a:rPr lang="en-US" dirty="0" err="1" smtClean="0"/>
              <a:t>Deepwater</a:t>
            </a:r>
            <a:r>
              <a:rPr lang="en-US" dirty="0" smtClean="0"/>
              <a:t>, Ultra-</a:t>
            </a:r>
            <a:r>
              <a:rPr lang="en-US" dirty="0" err="1" smtClean="0"/>
              <a:t>deepwater</a:t>
            </a:r>
            <a:endParaRPr lang="en-US" dirty="0" smtClean="0"/>
          </a:p>
          <a:p>
            <a:pPr lvl="1">
              <a:buNone/>
            </a:pPr>
            <a:endParaRPr lang="en-US" dirty="0" smtClean="0"/>
          </a:p>
          <a:p>
            <a:pPr marL="0" lvl="0" indent="0">
              <a:buNone/>
            </a:pPr>
            <a:endParaRPr lang="en-US" dirty="0" smtClean="0"/>
          </a:p>
          <a:p>
            <a:pPr lvl="0"/>
            <a:r>
              <a:rPr lang="en-US" dirty="0" smtClean="0"/>
              <a:t>Semisubmersibles:</a:t>
            </a:r>
          </a:p>
          <a:p>
            <a:pPr lvl="1"/>
            <a:r>
              <a:rPr lang="en-US" dirty="0" smtClean="0"/>
              <a:t>Floating vessels that can be submerged by water ballast system so that lower hulls are under water during drilling operations</a:t>
            </a:r>
          </a:p>
          <a:p>
            <a:pPr lvl="1"/>
            <a:r>
              <a:rPr lang="en-US" dirty="0" smtClean="0"/>
              <a:t>Maintain position through anchors or computer controlled dynamic positioning thrusters</a:t>
            </a:r>
          </a:p>
          <a:p>
            <a:pPr lvl="1"/>
            <a:r>
              <a:rPr lang="en-US" dirty="0" smtClean="0"/>
              <a:t>Moved by propellers or tugging</a:t>
            </a:r>
          </a:p>
          <a:p>
            <a:pPr lvl="1"/>
            <a:r>
              <a:rPr lang="en-US" dirty="0" smtClean="0"/>
              <a:t>Suited for rough water conditions</a:t>
            </a:r>
          </a:p>
          <a:p>
            <a:pPr lvl="1"/>
            <a:r>
              <a:rPr lang="en-US" dirty="0" smtClean="0"/>
              <a:t>Mid-water, </a:t>
            </a:r>
            <a:r>
              <a:rPr lang="en-US" dirty="0" err="1" smtClean="0"/>
              <a:t>Deepwater</a:t>
            </a:r>
            <a:r>
              <a:rPr lang="en-US" dirty="0" smtClean="0"/>
              <a:t>, Ultra-</a:t>
            </a:r>
            <a:r>
              <a:rPr lang="en-US" dirty="0" err="1" smtClean="0"/>
              <a:t>deepwater</a:t>
            </a:r>
            <a:endParaRPr lang="en-US" dirty="0" smtClean="0"/>
          </a:p>
          <a:p>
            <a:pPr lvl="0"/>
            <a:endParaRPr lang="en-GB" dirty="0" smtClean="0"/>
          </a:p>
          <a:p>
            <a:pPr lvl="0"/>
            <a:r>
              <a:rPr lang="en-US" dirty="0" err="1" smtClean="0"/>
              <a:t>Jackups</a:t>
            </a:r>
            <a:r>
              <a:rPr lang="en-US" dirty="0" smtClean="0"/>
              <a:t>:</a:t>
            </a:r>
          </a:p>
          <a:p>
            <a:pPr lvl="1"/>
            <a:r>
              <a:rPr lang="en-US" dirty="0" smtClean="0">
                <a:ea typeface="Calibri "/>
                <a:cs typeface="Calibri "/>
              </a:rPr>
              <a:t>Mobile self-elevating drilling platforms. </a:t>
            </a:r>
          </a:p>
          <a:p>
            <a:pPr lvl="1"/>
            <a:r>
              <a:rPr lang="en-US" dirty="0" smtClean="0">
                <a:ea typeface="Calibri "/>
                <a:cs typeface="Calibri "/>
              </a:rPr>
              <a:t>Equipped with legs that are lowered to the ocean floor for foundation. </a:t>
            </a:r>
          </a:p>
          <a:p>
            <a:pPr lvl="1"/>
            <a:r>
              <a:rPr lang="en-US" dirty="0" smtClean="0">
                <a:ea typeface="Calibri "/>
                <a:cs typeface="Calibri "/>
              </a:rPr>
              <a:t>Jacked up just above highest waves. Suited for water depths of 400 </a:t>
            </a:r>
            <a:r>
              <a:rPr lang="en-US" dirty="0" err="1" smtClean="0">
                <a:ea typeface="Calibri "/>
                <a:cs typeface="Calibri "/>
              </a:rPr>
              <a:t>ft</a:t>
            </a:r>
            <a:r>
              <a:rPr lang="en-US" dirty="0" smtClean="0">
                <a:ea typeface="Calibri "/>
                <a:cs typeface="Calibri "/>
              </a:rPr>
              <a:t> and less.</a:t>
            </a:r>
          </a:p>
          <a:p>
            <a:pPr lvl="0"/>
            <a:endParaRPr lang="en-US" dirty="0" smtClean="0"/>
          </a:p>
          <a:p>
            <a:endParaRPr lang="en-US" dirty="0" smtClean="0"/>
          </a:p>
          <a:p>
            <a:pPr lvl="1"/>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291" y="692696"/>
            <a:ext cx="2215951" cy="221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398" y="2739354"/>
            <a:ext cx="2152092" cy="215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423" y="4833959"/>
            <a:ext cx="2024041" cy="202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142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 y="-18143"/>
            <a:ext cx="9136743" cy="697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7332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dirty="0" smtClean="0"/>
              <a:t>Core Value</a:t>
            </a:r>
            <a:endParaRPr lang="ru-RU" dirty="0"/>
          </a:p>
        </p:txBody>
      </p:sp>
      <p:sp>
        <p:nvSpPr>
          <p:cNvPr id="4" name="Объект 3"/>
          <p:cNvSpPr txBox="1">
            <a:spLocks noGrp="1"/>
          </p:cNvSpPr>
          <p:nvPr>
            <p:ph idx="1"/>
          </p:nvPr>
        </p:nvSpPr>
        <p:spPr>
          <a:xfrm>
            <a:off x="467544" y="1124744"/>
            <a:ext cx="5770984" cy="255454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buFont typeface="Wingdings" pitchFamily="2" charset="2"/>
              <a:buChar char="v"/>
              <a:defRPr/>
            </a:pPr>
            <a:r>
              <a:rPr lang="en-US" sz="2800" b="1" spc="50" dirty="0">
                <a:ln w="11430">
                  <a:solidFill>
                    <a:schemeClr val="tx1"/>
                  </a:solidFill>
                </a:ln>
                <a:latin typeface="+mn-lt"/>
              </a:rPr>
              <a:t>Mission:</a:t>
            </a:r>
          </a:p>
          <a:p>
            <a:pPr lvl="1" algn="dist" fontAlgn="auto">
              <a:spcBef>
                <a:spcPts val="0"/>
              </a:spcBef>
              <a:spcAft>
                <a:spcPts val="0"/>
              </a:spcAft>
              <a:defRPr/>
            </a:pPr>
            <a:r>
              <a:rPr lang="en-US" altLang="zh-CN" sz="2000" b="1" spc="50" dirty="0">
                <a:ln w="11430">
                  <a:solidFill>
                    <a:schemeClr val="tx1"/>
                  </a:solidFill>
                </a:ln>
                <a:latin typeface="+mn-lt"/>
              </a:rPr>
              <a:t>“To be the premier offshore drilling company … through the integration of motivated people, quality equipment and innovative technology, with a focus on technically demanding environments.”  </a:t>
            </a:r>
            <a:endParaRPr lang="zh-CN" altLang="en-US" sz="2000" b="1" spc="50" dirty="0">
              <a:ln w="11430">
                <a:solidFill>
                  <a:schemeClr val="tx1"/>
                </a:solidFill>
              </a:ln>
              <a:latin typeface="+mn-lt"/>
            </a:endParaRPr>
          </a:p>
          <a:p>
            <a:pPr marL="0" indent="0" fontAlgn="auto">
              <a:spcBef>
                <a:spcPts val="0"/>
              </a:spcBef>
              <a:spcAft>
                <a:spcPts val="0"/>
              </a:spcAft>
              <a:buNone/>
              <a:defRPr/>
            </a:pP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sp>
        <p:nvSpPr>
          <p:cNvPr id="5" name="TextBox 4"/>
          <p:cNvSpPr txBox="1"/>
          <p:nvPr/>
        </p:nvSpPr>
        <p:spPr>
          <a:xfrm>
            <a:off x="696293" y="3501008"/>
            <a:ext cx="7111811" cy="24929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rgbClr val="000000"/>
                </a:solidFill>
              </a:rPr>
              <a:t>F	</a:t>
            </a:r>
            <a:r>
              <a:rPr lang="en-US" sz="2400" dirty="0" err="1" smtClean="0">
                <a:solidFill>
                  <a:srgbClr val="000000"/>
                </a:solidFill>
              </a:rPr>
              <a:t>inancial</a:t>
            </a:r>
            <a:r>
              <a:rPr lang="en-US" sz="2400" dirty="0" smtClean="0">
                <a:solidFill>
                  <a:srgbClr val="000000"/>
                </a:solidFill>
              </a:rPr>
              <a:t> Discipline</a:t>
            </a:r>
          </a:p>
          <a:p>
            <a:r>
              <a:rPr lang="en-US" sz="2400" b="1" dirty="0" smtClean="0">
                <a:solidFill>
                  <a:srgbClr val="000000"/>
                </a:solidFill>
              </a:rPr>
              <a:t>I	</a:t>
            </a:r>
            <a:r>
              <a:rPr lang="en-US" sz="2400" dirty="0" err="1" smtClean="0">
                <a:solidFill>
                  <a:srgbClr val="000000"/>
                </a:solidFill>
              </a:rPr>
              <a:t>ntegrity</a:t>
            </a:r>
            <a:r>
              <a:rPr lang="en-US" sz="2400" dirty="0" smtClean="0">
                <a:solidFill>
                  <a:srgbClr val="000000"/>
                </a:solidFill>
              </a:rPr>
              <a:t> &amp; Honesty</a:t>
            </a:r>
          </a:p>
          <a:p>
            <a:r>
              <a:rPr lang="en-US" sz="2400" b="1" dirty="0" smtClean="0">
                <a:solidFill>
                  <a:srgbClr val="000000"/>
                </a:solidFill>
              </a:rPr>
              <a:t>R	</a:t>
            </a:r>
            <a:r>
              <a:rPr lang="en-US" sz="2400" dirty="0" err="1" smtClean="0">
                <a:solidFill>
                  <a:srgbClr val="000000"/>
                </a:solidFill>
              </a:rPr>
              <a:t>espect</a:t>
            </a:r>
            <a:r>
              <a:rPr lang="en-US" sz="2400" dirty="0" smtClean="0">
                <a:solidFill>
                  <a:srgbClr val="000000"/>
                </a:solidFill>
              </a:rPr>
              <a:t> for Employees, Customers and Suppliers</a:t>
            </a:r>
          </a:p>
          <a:p>
            <a:r>
              <a:rPr lang="en-US" sz="2400" b="1" dirty="0" smtClean="0">
                <a:solidFill>
                  <a:srgbClr val="000000"/>
                </a:solidFill>
              </a:rPr>
              <a:t>S	</a:t>
            </a:r>
            <a:r>
              <a:rPr lang="en-US" sz="2400" dirty="0" err="1" smtClean="0">
                <a:solidFill>
                  <a:srgbClr val="000000"/>
                </a:solidFill>
              </a:rPr>
              <a:t>afety</a:t>
            </a:r>
            <a:endParaRPr lang="en-US" sz="2400" dirty="0" smtClean="0">
              <a:solidFill>
                <a:srgbClr val="000000"/>
              </a:solidFill>
            </a:endParaRPr>
          </a:p>
          <a:p>
            <a:r>
              <a:rPr lang="en-US" sz="2400" b="1" dirty="0" smtClean="0">
                <a:solidFill>
                  <a:srgbClr val="000000"/>
                </a:solidFill>
              </a:rPr>
              <a:t>T	</a:t>
            </a:r>
            <a:r>
              <a:rPr lang="en-US" sz="2400" dirty="0" err="1" smtClean="0">
                <a:solidFill>
                  <a:srgbClr val="000000"/>
                </a:solidFill>
              </a:rPr>
              <a:t>echnical</a:t>
            </a:r>
            <a:r>
              <a:rPr lang="en-US" sz="2400" dirty="0" smtClean="0">
                <a:solidFill>
                  <a:srgbClr val="000000"/>
                </a:solidFill>
              </a:rPr>
              <a:t> Leadership</a:t>
            </a:r>
            <a:r>
              <a:rPr lang="en-US" b="1" dirty="0" smtClean="0"/>
              <a:t/>
            </a:r>
            <a:br>
              <a:rPr lang="en-US" b="1" dirty="0" smtClean="0"/>
            </a:br>
            <a:endParaRPr lang="en-US" dirty="0" smtClean="0"/>
          </a:p>
          <a:p>
            <a:endParaRPr lang="en-US" dirty="0"/>
          </a:p>
        </p:txBody>
      </p:sp>
    </p:spTree>
    <p:extLst>
      <p:ext uri="{BB962C8B-B14F-4D97-AF65-F5344CB8AC3E}">
        <p14:creationId xmlns:p14="http://schemas.microsoft.com/office/powerpoint/2010/main" val="3350549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10 Oil </a:t>
            </a:r>
            <a:r>
              <a:rPr lang="en-US" dirty="0" smtClean="0"/>
              <a:t>Reserves Countries</a:t>
            </a:r>
            <a:endParaRPr lang="en-US" dirty="0"/>
          </a:p>
        </p:txBody>
      </p:sp>
      <p:pic>
        <p:nvPicPr>
          <p:cNvPr id="4" name="Content Placeholder 3" descr="Screen Shot 2013-03-30 at 2.42.5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65" t="-1120" r="-4148" b="-1120"/>
          <a:stretch/>
        </p:blipFill>
        <p:spPr>
          <a:xfrm>
            <a:off x="0" y="1385552"/>
            <a:ext cx="9144000" cy="5272794"/>
          </a:xfrm>
        </p:spPr>
      </p:pic>
    </p:spTree>
    <p:extLst>
      <p:ext uri="{BB962C8B-B14F-4D97-AF65-F5344CB8AC3E}">
        <p14:creationId xmlns:p14="http://schemas.microsoft.com/office/powerpoint/2010/main" val="3936034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a:bodyPr>
          <a:lstStyle/>
          <a:p>
            <a:r>
              <a:rPr lang="en-US" dirty="0" smtClean="0"/>
              <a:t>History</a:t>
            </a:r>
            <a:endParaRPr lang="ru-RU" dirty="0"/>
          </a:p>
        </p:txBody>
      </p:sp>
      <p:sp>
        <p:nvSpPr>
          <p:cNvPr id="3" name="Объект 2"/>
          <p:cNvSpPr>
            <a:spLocks noGrp="1"/>
          </p:cNvSpPr>
          <p:nvPr>
            <p:ph idx="1"/>
          </p:nvPr>
        </p:nvSpPr>
        <p:spPr/>
        <p:txBody>
          <a:bodyPr/>
          <a:lstStyle/>
          <a:p>
            <a:endParaRPr lang="ru-RU"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87" t="20236" r="13464" b="14855"/>
          <a:stretch/>
        </p:blipFill>
        <p:spPr bwMode="auto">
          <a:xfrm>
            <a:off x="186769" y="1225781"/>
            <a:ext cx="8756258" cy="553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4716016" y="1700808"/>
            <a:ext cx="122413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5940152" y="1357826"/>
            <a:ext cx="792088"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6012160" y="1484784"/>
            <a:ext cx="864096" cy="4320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13" name="TextBox 12"/>
          <p:cNvSpPr txBox="1"/>
          <p:nvPr/>
        </p:nvSpPr>
        <p:spPr>
          <a:xfrm>
            <a:off x="6000827" y="1572397"/>
            <a:ext cx="864096"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50" dirty="0" smtClean="0"/>
              <a:t>Aker Drilling</a:t>
            </a:r>
            <a:endParaRPr lang="ru-RU" sz="1050" dirty="0"/>
          </a:p>
        </p:txBody>
      </p:sp>
      <p:cxnSp>
        <p:nvCxnSpPr>
          <p:cNvPr id="14" name="Прямая соединительная линия 13"/>
          <p:cNvCxnSpPr/>
          <p:nvPr/>
        </p:nvCxnSpPr>
        <p:spPr>
          <a:xfrm flipV="1">
            <a:off x="5328084" y="1319064"/>
            <a:ext cx="0" cy="3817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Скругленный прямоугольник 14"/>
          <p:cNvSpPr/>
          <p:nvPr/>
        </p:nvSpPr>
        <p:spPr>
          <a:xfrm>
            <a:off x="4900263" y="836712"/>
            <a:ext cx="792088" cy="52111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7" name="Скругленный прямоугольник 16"/>
          <p:cNvSpPr/>
          <p:nvPr/>
        </p:nvSpPr>
        <p:spPr>
          <a:xfrm>
            <a:off x="5036304" y="980728"/>
            <a:ext cx="759832" cy="4320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18" name="TextBox 17"/>
          <p:cNvSpPr txBox="1"/>
          <p:nvPr/>
        </p:nvSpPr>
        <p:spPr>
          <a:xfrm>
            <a:off x="5014600" y="1083801"/>
            <a:ext cx="864096" cy="253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50" dirty="0" smtClean="0"/>
              <a:t>Transocean</a:t>
            </a:r>
            <a:endParaRPr lang="ru-RU" sz="1050" dirty="0"/>
          </a:p>
        </p:txBody>
      </p:sp>
      <p:sp>
        <p:nvSpPr>
          <p:cNvPr id="19" name="TextBox 18"/>
          <p:cNvSpPr txBox="1"/>
          <p:nvPr/>
        </p:nvSpPr>
        <p:spPr>
          <a:xfrm>
            <a:off x="5014600" y="1657036"/>
            <a:ext cx="1141576"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2011</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70605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History</a:t>
            </a:r>
            <a:endParaRPr lang="ru-RU" dirty="0"/>
          </a:p>
        </p:txBody>
      </p:sp>
      <p:sp>
        <p:nvSpPr>
          <p:cNvPr id="3" name="Объект 2"/>
          <p:cNvSpPr>
            <a:spLocks noGrp="1"/>
          </p:cNvSpPr>
          <p:nvPr>
            <p:ph idx="1"/>
          </p:nvPr>
        </p:nvSpPr>
        <p:spPr/>
        <p:txBody>
          <a:bodyPr/>
          <a:lstStyle/>
          <a:p>
            <a:r>
              <a:rPr lang="en-US" dirty="0" smtClean="0"/>
              <a:t>Acquisition of Aker Drilling in 2011</a:t>
            </a:r>
          </a:p>
          <a:p>
            <a:pPr lvl="1"/>
            <a:r>
              <a:rPr lang="en-US" dirty="0" smtClean="0"/>
              <a:t>In August 2011, Transocean agreed to buy Aker Drilling for $1.46 billion</a:t>
            </a:r>
          </a:p>
          <a:p>
            <a:pPr lvl="2"/>
            <a:r>
              <a:rPr lang="en-US" dirty="0" smtClean="0"/>
              <a:t>To increase earnings and upgrade fleet units</a:t>
            </a:r>
            <a:endParaRPr lang="en-GB" dirty="0" smtClean="0"/>
          </a:p>
          <a:p>
            <a:pPr marL="457200" lvl="1" indent="0">
              <a:buNone/>
            </a:pP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509120"/>
            <a:ext cx="32131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722898"/>
            <a:ext cx="3382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3448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a:t>
            </a:r>
            <a:r>
              <a:rPr lang="en-US" dirty="0" smtClean="0"/>
              <a:t>chievements</a:t>
            </a:r>
            <a:endParaRPr lang="ru-RU" dirty="0"/>
          </a:p>
        </p:txBody>
      </p:sp>
      <p:sp>
        <p:nvSpPr>
          <p:cNvPr id="3" name="Объект 2"/>
          <p:cNvSpPr>
            <a:spLocks noGrp="1"/>
          </p:cNvSpPr>
          <p:nvPr>
            <p:ph idx="1"/>
          </p:nvPr>
        </p:nvSpPr>
        <p:spPr>
          <a:xfrm>
            <a:off x="395536" y="1268760"/>
            <a:ext cx="8568952" cy="4857403"/>
          </a:xfrm>
        </p:spPr>
        <p:txBody>
          <a:bodyPr>
            <a:normAutofit fontScale="85000" lnSpcReduction="10000"/>
          </a:bodyPr>
          <a:lstStyle/>
          <a:p>
            <a:pPr>
              <a:lnSpc>
                <a:spcPct val="160000"/>
              </a:lnSpc>
            </a:pPr>
            <a:r>
              <a:rPr lang="en-US" sz="2000" dirty="0" smtClean="0">
                <a:solidFill>
                  <a:srgbClr val="000000"/>
                </a:solidFill>
              </a:rPr>
              <a:t>Transocean </a:t>
            </a:r>
            <a:r>
              <a:rPr lang="en-US" sz="2000" dirty="0">
                <a:solidFill>
                  <a:srgbClr val="000000"/>
                </a:solidFill>
              </a:rPr>
              <a:t>is the world’s largest offshore drilling contractor in addition to being the: </a:t>
            </a:r>
          </a:p>
          <a:p>
            <a:pPr lvl="1">
              <a:lnSpc>
                <a:spcPct val="110000"/>
              </a:lnSpc>
            </a:pPr>
            <a:r>
              <a:rPr lang="en-US" sz="2000" dirty="0">
                <a:solidFill>
                  <a:srgbClr val="000000"/>
                </a:solidFill>
              </a:rPr>
              <a:t>Largest offshore driller with 135 mobile offshore drilling </a:t>
            </a:r>
            <a:r>
              <a:rPr lang="en-US" sz="2000" dirty="0" smtClean="0">
                <a:solidFill>
                  <a:srgbClr val="000000"/>
                </a:solidFill>
              </a:rPr>
              <a:t> </a:t>
            </a:r>
            <a:r>
              <a:rPr lang="en-US" sz="2000" dirty="0">
                <a:solidFill>
                  <a:srgbClr val="000000"/>
                </a:solidFill>
              </a:rPr>
              <a:t>units, plus an additional 8 </a:t>
            </a:r>
            <a:r>
              <a:rPr lang="en-US" sz="2000" dirty="0" err="1">
                <a:solidFill>
                  <a:srgbClr val="000000"/>
                </a:solidFill>
              </a:rPr>
              <a:t>newbuild</a:t>
            </a:r>
            <a:r>
              <a:rPr lang="en-US" sz="2000" dirty="0">
                <a:solidFill>
                  <a:srgbClr val="000000"/>
                </a:solidFill>
              </a:rPr>
              <a:t> rigs </a:t>
            </a:r>
          </a:p>
          <a:p>
            <a:pPr lvl="1">
              <a:lnSpc>
                <a:spcPct val="110000"/>
              </a:lnSpc>
            </a:pPr>
            <a:r>
              <a:rPr lang="en-US" sz="2000" dirty="0">
                <a:solidFill>
                  <a:srgbClr val="000000"/>
                </a:solidFill>
              </a:rPr>
              <a:t>Largest </a:t>
            </a:r>
            <a:r>
              <a:rPr lang="en-US" sz="2000" dirty="0" err="1">
                <a:solidFill>
                  <a:srgbClr val="000000"/>
                </a:solidFill>
              </a:rPr>
              <a:t>jackup</a:t>
            </a:r>
            <a:r>
              <a:rPr lang="en-US" sz="2000" dirty="0">
                <a:solidFill>
                  <a:srgbClr val="000000"/>
                </a:solidFill>
              </a:rPr>
              <a:t> rig driller with 59 units </a:t>
            </a:r>
          </a:p>
          <a:p>
            <a:pPr lvl="1">
              <a:lnSpc>
                <a:spcPct val="110000"/>
              </a:lnSpc>
            </a:pPr>
            <a:r>
              <a:rPr lang="en-US" sz="2000" dirty="0">
                <a:solidFill>
                  <a:srgbClr val="000000"/>
                </a:solidFill>
              </a:rPr>
              <a:t>Largest “floating” rig driller with 75 </a:t>
            </a:r>
            <a:r>
              <a:rPr lang="en-US" sz="2000" dirty="0" err="1">
                <a:solidFill>
                  <a:srgbClr val="000000"/>
                </a:solidFill>
              </a:rPr>
              <a:t>drillships</a:t>
            </a:r>
            <a:r>
              <a:rPr lang="en-US" sz="2000" dirty="0">
                <a:solidFill>
                  <a:srgbClr val="000000"/>
                </a:solidFill>
              </a:rPr>
              <a:t> and semisubmersible rigs </a:t>
            </a:r>
          </a:p>
          <a:p>
            <a:pPr lvl="1">
              <a:lnSpc>
                <a:spcPct val="110000"/>
              </a:lnSpc>
            </a:pPr>
            <a:r>
              <a:rPr lang="en-US" sz="2000" dirty="0">
                <a:solidFill>
                  <a:srgbClr val="000000"/>
                </a:solidFill>
              </a:rPr>
              <a:t>Largest </a:t>
            </a:r>
            <a:r>
              <a:rPr lang="en-US" sz="2000" dirty="0" err="1">
                <a:solidFill>
                  <a:srgbClr val="000000"/>
                </a:solidFill>
              </a:rPr>
              <a:t>deepwater</a:t>
            </a:r>
            <a:r>
              <a:rPr lang="en-US" sz="2000" dirty="0">
                <a:solidFill>
                  <a:srgbClr val="000000"/>
                </a:solidFill>
              </a:rPr>
              <a:t> driller with 43 rigs that can operate in water depths of 4,500 feet or greater </a:t>
            </a:r>
          </a:p>
          <a:p>
            <a:pPr lvl="1">
              <a:lnSpc>
                <a:spcPct val="110000"/>
              </a:lnSpc>
            </a:pPr>
            <a:r>
              <a:rPr lang="en-US" sz="2000" dirty="0">
                <a:solidFill>
                  <a:srgbClr val="000000"/>
                </a:solidFill>
              </a:rPr>
              <a:t>Largest offshore driller by equity market capitalization</a:t>
            </a:r>
          </a:p>
          <a:p>
            <a:pPr>
              <a:lnSpc>
                <a:spcPct val="110000"/>
              </a:lnSpc>
            </a:pPr>
            <a:r>
              <a:rPr lang="en-US" sz="2400" dirty="0" smtClean="0"/>
              <a:t>Records:</a:t>
            </a:r>
          </a:p>
          <a:p>
            <a:pPr lvl="1">
              <a:lnSpc>
                <a:spcPct val="110000"/>
              </a:lnSpc>
            </a:pPr>
            <a:r>
              <a:rPr lang="en-US" sz="1600" dirty="0" smtClean="0"/>
              <a:t>Transocean </a:t>
            </a:r>
            <a:r>
              <a:rPr lang="en-US" sz="1600" dirty="0"/>
              <a:t>holds most of the world records for drilling in the deepest waters. </a:t>
            </a:r>
            <a:endParaRPr lang="en-US" sz="1600" dirty="0" smtClean="0"/>
          </a:p>
          <a:p>
            <a:pPr lvl="1">
              <a:lnSpc>
                <a:spcPct val="110000"/>
              </a:lnSpc>
            </a:pPr>
            <a:r>
              <a:rPr lang="en-US" sz="1600" dirty="0" smtClean="0"/>
              <a:t>First </a:t>
            </a:r>
            <a:r>
              <a:rPr lang="en-US" sz="1600" dirty="0"/>
              <a:t>oil and gas exploration well ever drilled in more than 10,000 feet of </a:t>
            </a:r>
            <a:r>
              <a:rPr lang="en-US" sz="1600" dirty="0" smtClean="0"/>
              <a:t>water</a:t>
            </a:r>
          </a:p>
          <a:p>
            <a:pPr lvl="1">
              <a:lnSpc>
                <a:spcPct val="110000"/>
              </a:lnSpc>
            </a:pPr>
            <a:r>
              <a:rPr lang="en-US" sz="2000" dirty="0" smtClean="0"/>
              <a:t>The </a:t>
            </a:r>
            <a:r>
              <a:rPr lang="en-US" sz="2000" dirty="0"/>
              <a:t>world’s deepest subsea wells completed in approximately 9,000 feet of </a:t>
            </a:r>
            <a:r>
              <a:rPr lang="en-US" sz="2000" dirty="0" smtClean="0"/>
              <a:t>water</a:t>
            </a:r>
          </a:p>
          <a:p>
            <a:pPr lvl="1">
              <a:lnSpc>
                <a:spcPct val="110000"/>
              </a:lnSpc>
            </a:pPr>
            <a:r>
              <a:rPr lang="en-US" sz="1600" dirty="0" smtClean="0"/>
              <a:t>a </a:t>
            </a:r>
            <a:r>
              <a:rPr lang="en-US" sz="1600" dirty="0"/>
              <a:t>new world record for the deepest water depth by an offshore drilling rig of 10,385 feet of water (3,165 meters) while working for ONGC off the East coast of </a:t>
            </a:r>
            <a:r>
              <a:rPr lang="en-US" sz="1600" dirty="0" smtClean="0"/>
              <a:t>India, February 2013</a:t>
            </a:r>
            <a:endParaRPr lang="ru-RU" sz="2000" dirty="0"/>
          </a:p>
        </p:txBody>
      </p:sp>
    </p:spTree>
    <p:extLst>
      <p:ext uri="{BB962C8B-B14F-4D97-AF65-F5344CB8AC3E}">
        <p14:creationId xmlns:p14="http://schemas.microsoft.com/office/powerpoint/2010/main" val="28076369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Incidents</a:t>
            </a:r>
            <a:endParaRPr lang="ru-RU" dirty="0"/>
          </a:p>
        </p:txBody>
      </p:sp>
      <p:sp>
        <p:nvSpPr>
          <p:cNvPr id="3" name="Объект 2"/>
          <p:cNvSpPr>
            <a:spLocks noGrp="1"/>
          </p:cNvSpPr>
          <p:nvPr>
            <p:ph idx="1"/>
          </p:nvPr>
        </p:nvSpPr>
        <p:spPr>
          <a:xfrm>
            <a:off x="395536" y="1196752"/>
            <a:ext cx="8229600" cy="4525963"/>
          </a:xfrm>
        </p:spPr>
        <p:txBody>
          <a:bodyPr>
            <a:noAutofit/>
          </a:bodyPr>
          <a:lstStyle/>
          <a:p>
            <a:r>
              <a:rPr lang="en-US" sz="1800" dirty="0" smtClean="0"/>
              <a:t>April 22, 2010: ultra-</a:t>
            </a:r>
            <a:r>
              <a:rPr lang="en-US" sz="1800" dirty="0" err="1" smtClean="0"/>
              <a:t>deepwater</a:t>
            </a:r>
            <a:r>
              <a:rPr lang="en-US" sz="1800" dirty="0" smtClean="0"/>
              <a:t> floater </a:t>
            </a:r>
            <a:r>
              <a:rPr lang="en-US" sz="1800" b="1" i="1" dirty="0" err="1" smtClean="0"/>
              <a:t>Deepwater</a:t>
            </a:r>
            <a:r>
              <a:rPr lang="en-US" sz="1800" b="1" i="1" dirty="0" smtClean="0"/>
              <a:t> Horizon</a:t>
            </a:r>
            <a:r>
              <a:rPr lang="en-US" sz="1800" dirty="0" smtClean="0"/>
              <a:t> sank after a blowout of the </a:t>
            </a:r>
            <a:r>
              <a:rPr lang="en-US" sz="1800" b="1" dirty="0" err="1" smtClean="0"/>
              <a:t>Macondo</a:t>
            </a:r>
            <a:r>
              <a:rPr lang="en-US" sz="1800" b="1" dirty="0" smtClean="0"/>
              <a:t> well</a:t>
            </a:r>
            <a:r>
              <a:rPr lang="en-US" sz="1800" dirty="0" smtClean="0"/>
              <a:t> caused a fire and explosion on the rig</a:t>
            </a:r>
          </a:p>
          <a:p>
            <a:r>
              <a:rPr lang="en-US" sz="1800" dirty="0" smtClean="0"/>
              <a:t>At the time of the explosion, </a:t>
            </a:r>
            <a:r>
              <a:rPr lang="en-US" sz="1800" b="1" i="1" dirty="0" err="1" smtClean="0"/>
              <a:t>Deepwater</a:t>
            </a:r>
            <a:r>
              <a:rPr lang="en-US" sz="1800" b="1" i="1" dirty="0" smtClean="0"/>
              <a:t> Horizon</a:t>
            </a:r>
            <a:r>
              <a:rPr lang="en-US" sz="1800" i="1" dirty="0" smtClean="0"/>
              <a:t> </a:t>
            </a:r>
            <a:r>
              <a:rPr lang="en-US" sz="1800" dirty="0" smtClean="0"/>
              <a:t>was located approximately 41 miles off the coast of Louisiana and was contracted to </a:t>
            </a:r>
            <a:r>
              <a:rPr lang="en-US" sz="1800" b="1" dirty="0" smtClean="0"/>
              <a:t>BP America Production Co.</a:t>
            </a:r>
          </a:p>
          <a:p>
            <a:r>
              <a:rPr lang="en-US" sz="1800" dirty="0" smtClean="0"/>
              <a:t>As of September 30, 2011 the </a:t>
            </a:r>
          </a:p>
          <a:p>
            <a:pPr>
              <a:buNone/>
            </a:pPr>
            <a:r>
              <a:rPr lang="en-US" sz="1800" dirty="0" smtClean="0"/>
              <a:t>	amount of the estimated liability was </a:t>
            </a:r>
          </a:p>
          <a:p>
            <a:pPr>
              <a:buNone/>
            </a:pPr>
            <a:r>
              <a:rPr lang="en-US" sz="1800" dirty="0" smtClean="0"/>
              <a:t>	approximately </a:t>
            </a:r>
            <a:r>
              <a:rPr lang="en-US" sz="1800" b="1" dirty="0" smtClean="0"/>
              <a:t>$204 million</a:t>
            </a:r>
            <a:r>
              <a:rPr lang="en-US" sz="1800" dirty="0" smtClean="0"/>
              <a:t>, and the </a:t>
            </a:r>
          </a:p>
          <a:p>
            <a:pPr>
              <a:buNone/>
            </a:pPr>
            <a:r>
              <a:rPr lang="en-US" sz="1800" dirty="0" smtClean="0"/>
              <a:t>	corresponding estimated recoverable </a:t>
            </a:r>
          </a:p>
          <a:p>
            <a:pPr>
              <a:buNone/>
            </a:pPr>
            <a:r>
              <a:rPr lang="en-US" sz="1800" dirty="0" smtClean="0"/>
              <a:t>	amount was </a:t>
            </a:r>
            <a:r>
              <a:rPr lang="en-US" sz="1800" b="1" dirty="0" smtClean="0"/>
              <a:t>$184 million</a:t>
            </a:r>
            <a:r>
              <a:rPr lang="en-US" sz="1800" dirty="0" smtClean="0"/>
              <a:t> (up 51% </a:t>
            </a:r>
          </a:p>
          <a:p>
            <a:pPr>
              <a:buNone/>
            </a:pPr>
            <a:r>
              <a:rPr lang="en-US" sz="1800" dirty="0" smtClean="0"/>
              <a:t>	and 96%, respectively, from </a:t>
            </a:r>
          </a:p>
          <a:p>
            <a:pPr>
              <a:buNone/>
            </a:pPr>
            <a:r>
              <a:rPr lang="en-US" sz="1800" dirty="0" smtClean="0"/>
              <a:t>	December 31, 2010 estimates)</a:t>
            </a:r>
          </a:p>
          <a:p>
            <a:r>
              <a:rPr lang="en-US" sz="1800" b="1" dirty="0" smtClean="0"/>
              <a:t>206 claims </a:t>
            </a:r>
            <a:r>
              <a:rPr lang="en-US" sz="1800" dirty="0" smtClean="0"/>
              <a:t>made against </a:t>
            </a:r>
            <a:r>
              <a:rPr lang="en-US" sz="1800" dirty="0" err="1" smtClean="0"/>
              <a:t>TransOcean</a:t>
            </a:r>
            <a:endParaRPr lang="en-US" sz="1800" dirty="0" smtClean="0"/>
          </a:p>
          <a:p>
            <a:r>
              <a:rPr lang="en-US" sz="1800" dirty="0" smtClean="0"/>
              <a:t>Resulted in loss of </a:t>
            </a:r>
            <a:r>
              <a:rPr lang="en-US" sz="1800" b="1" dirty="0" smtClean="0"/>
              <a:t>$590 million </a:t>
            </a:r>
            <a:r>
              <a:rPr lang="en-US" sz="1800" dirty="0" smtClean="0"/>
              <a:t>of </a:t>
            </a:r>
          </a:p>
          <a:p>
            <a:pPr>
              <a:buNone/>
            </a:pPr>
            <a:r>
              <a:rPr lang="en-US" sz="1800" dirty="0" smtClean="0"/>
              <a:t>	</a:t>
            </a:r>
            <a:r>
              <a:rPr lang="en-US" sz="1800" b="1" dirty="0" smtClean="0"/>
              <a:t>backlog revenue</a:t>
            </a:r>
          </a:p>
          <a:p>
            <a:r>
              <a:rPr lang="en-US" sz="1800" dirty="0" smtClean="0"/>
              <a:t>BP has yet to honor indemnity </a:t>
            </a:r>
          </a:p>
          <a:p>
            <a:pPr>
              <a:buNone/>
            </a:pPr>
            <a:r>
              <a:rPr lang="en-US" sz="1800" dirty="0" smtClean="0"/>
              <a:t>	obligations</a:t>
            </a:r>
          </a:p>
          <a:p>
            <a:r>
              <a:rPr lang="en-US" sz="1800" dirty="0" smtClean="0"/>
              <a:t>Legal proceedings are ongoing</a:t>
            </a:r>
            <a:endParaRPr lang="ru-RU"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3276600"/>
            <a:ext cx="36684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5271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Business Model</a:t>
            </a:r>
            <a:endParaRPr lang="ru-RU" dirty="0"/>
          </a:p>
        </p:txBody>
      </p:sp>
      <p:sp>
        <p:nvSpPr>
          <p:cNvPr id="3" name="Объект 2"/>
          <p:cNvSpPr>
            <a:spLocks noGrp="1"/>
          </p:cNvSpPr>
          <p:nvPr>
            <p:ph idx="1"/>
          </p:nvPr>
        </p:nvSpPr>
        <p:spPr/>
        <p:txBody>
          <a:bodyPr/>
          <a:lstStyle/>
          <a:p>
            <a:pPr lvl="0"/>
            <a:r>
              <a:rPr lang="en-US" dirty="0" smtClean="0"/>
              <a:t>1. Contract Drilling</a:t>
            </a:r>
            <a:endParaRPr lang="en-GB" dirty="0" smtClean="0"/>
          </a:p>
          <a:p>
            <a:pPr lvl="1"/>
            <a:r>
              <a:rPr lang="en-US" dirty="0" smtClean="0"/>
              <a:t>Primary business</a:t>
            </a:r>
            <a:endParaRPr lang="en-GB" dirty="0" smtClean="0"/>
          </a:p>
          <a:p>
            <a:pPr lvl="1"/>
            <a:r>
              <a:rPr lang="en-US" dirty="0">
                <a:ln/>
              </a:rPr>
              <a:t>Contract drilling rigs, related equipment, and work crews to drill oil and gas wells on a </a:t>
            </a:r>
            <a:r>
              <a:rPr lang="en-US" i="1" dirty="0">
                <a:ln/>
              </a:rPr>
              <a:t>day-rate</a:t>
            </a:r>
            <a:endParaRPr lang="en-GB" dirty="0" smtClean="0"/>
          </a:p>
          <a:p>
            <a:pPr lvl="0"/>
            <a:r>
              <a:rPr lang="en-US" dirty="0" smtClean="0"/>
              <a:t>2. Engineering Service &amp; Project Management</a:t>
            </a:r>
            <a:endParaRPr lang="en-GB" dirty="0" smtClean="0"/>
          </a:p>
          <a:p>
            <a:pPr lvl="1"/>
            <a:r>
              <a:rPr lang="en-US" dirty="0">
                <a:ln/>
              </a:rPr>
              <a:t>either a </a:t>
            </a:r>
            <a:r>
              <a:rPr lang="en-US" i="1" dirty="0">
                <a:ln/>
              </a:rPr>
              <a:t>day-rate basis</a:t>
            </a:r>
            <a:r>
              <a:rPr lang="en-US" b="1" dirty="0">
                <a:ln/>
              </a:rPr>
              <a:t> </a:t>
            </a:r>
            <a:r>
              <a:rPr lang="en-US" dirty="0">
                <a:ln/>
              </a:rPr>
              <a:t>or a completed-project, fixed-price basis</a:t>
            </a:r>
            <a:endParaRPr lang="en-GB" dirty="0" smtClean="0"/>
          </a:p>
          <a:p>
            <a:endParaRPr lang="ru-RU" dirty="0"/>
          </a:p>
        </p:txBody>
      </p:sp>
    </p:spTree>
    <p:extLst>
      <p:ext uri="{BB962C8B-B14F-4D97-AF65-F5344CB8AC3E}">
        <p14:creationId xmlns:p14="http://schemas.microsoft.com/office/powerpoint/2010/main" val="457878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Clients</a:t>
            </a:r>
            <a:endParaRPr lang="ru-RU" dirty="0"/>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64" y="1295400"/>
            <a:ext cx="8742136" cy="518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167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FLEET</a:t>
            </a:r>
            <a:endParaRPr lang="ru-RU" dirty="0"/>
          </a:p>
        </p:txBody>
      </p:sp>
      <p:sp>
        <p:nvSpPr>
          <p:cNvPr id="4" name="內容版面配置區 18"/>
          <p:cNvSpPr>
            <a:spLocks noGrp="1"/>
          </p:cNvSpPr>
          <p:nvPr>
            <p:ph idx="1"/>
          </p:nvPr>
        </p:nvSpPr>
        <p:spPr>
          <a:xfrm>
            <a:off x="457200" y="1600201"/>
            <a:ext cx="4258816" cy="4349080"/>
          </a:xfrm>
        </p:spPr>
        <p:txBody>
          <a:bodyPr>
            <a:noAutofit/>
          </a:bodyPr>
          <a:lstStyle/>
          <a:p>
            <a:pPr marL="457200" lvl="1" indent="0">
              <a:lnSpc>
                <a:spcPct val="200000"/>
              </a:lnSpc>
              <a:buNone/>
            </a:pPr>
            <a:r>
              <a:rPr lang="en-US" sz="1600" dirty="0"/>
              <a:t>As of February 14, </a:t>
            </a:r>
            <a:r>
              <a:rPr lang="en-US" sz="1600" dirty="0" smtClean="0"/>
              <a:t>2013:</a:t>
            </a:r>
          </a:p>
          <a:p>
            <a:pPr lvl="1">
              <a:lnSpc>
                <a:spcPct val="200000"/>
              </a:lnSpc>
              <a:buFont typeface="Arial" pitchFamily="34" charset="0"/>
              <a:buChar char="•"/>
            </a:pPr>
            <a:r>
              <a:rPr lang="en-US" sz="1600" dirty="0" smtClean="0"/>
              <a:t>48 High-Specification Floaters, which are comprised of:</a:t>
            </a:r>
          </a:p>
          <a:p>
            <a:pPr lvl="2">
              <a:lnSpc>
                <a:spcPct val="200000"/>
              </a:lnSpc>
            </a:pPr>
            <a:r>
              <a:rPr lang="en-US" sz="1600" dirty="0" smtClean="0"/>
              <a:t>27 Ultra-</a:t>
            </a:r>
            <a:r>
              <a:rPr lang="en-US" sz="1600" dirty="0" err="1" smtClean="0"/>
              <a:t>Deepwater</a:t>
            </a:r>
            <a:r>
              <a:rPr lang="en-US" sz="1600" dirty="0" smtClean="0"/>
              <a:t> Floaters;</a:t>
            </a:r>
          </a:p>
          <a:p>
            <a:pPr lvl="2">
              <a:lnSpc>
                <a:spcPct val="200000"/>
              </a:lnSpc>
            </a:pPr>
            <a:r>
              <a:rPr lang="en-US" sz="1600" dirty="0" smtClean="0"/>
              <a:t>14 </a:t>
            </a:r>
            <a:r>
              <a:rPr lang="en-US" sz="1600" dirty="0" err="1" smtClean="0"/>
              <a:t>Deepwater</a:t>
            </a:r>
            <a:r>
              <a:rPr lang="en-US" sz="1600" dirty="0" smtClean="0"/>
              <a:t> Floaters; and</a:t>
            </a:r>
          </a:p>
          <a:p>
            <a:pPr lvl="2">
              <a:lnSpc>
                <a:spcPct val="200000"/>
              </a:lnSpc>
            </a:pPr>
            <a:r>
              <a:rPr lang="en-US" sz="1600" dirty="0" smtClean="0"/>
              <a:t>Seven Harsh Environment Floaters;</a:t>
            </a:r>
          </a:p>
          <a:p>
            <a:pPr lvl="2">
              <a:lnSpc>
                <a:spcPct val="200000"/>
              </a:lnSpc>
            </a:pPr>
            <a:r>
              <a:rPr lang="en-US" sz="1600" dirty="0" smtClean="0"/>
              <a:t>25 </a:t>
            </a:r>
            <a:r>
              <a:rPr lang="en-US" sz="1600" dirty="0" err="1" smtClean="0"/>
              <a:t>Midwater</a:t>
            </a:r>
            <a:r>
              <a:rPr lang="en-US" sz="1600" dirty="0" smtClean="0"/>
              <a:t> Floaters; and</a:t>
            </a:r>
          </a:p>
          <a:p>
            <a:pPr lvl="2">
              <a:lnSpc>
                <a:spcPct val="200000"/>
              </a:lnSpc>
            </a:pPr>
            <a:r>
              <a:rPr lang="en-US" sz="1600" dirty="0" smtClean="0"/>
              <a:t> Nine High-Specification </a:t>
            </a:r>
            <a:r>
              <a:rPr lang="en-US" sz="1600" dirty="0" err="1" smtClean="0"/>
              <a:t>Jackups</a:t>
            </a:r>
            <a:r>
              <a:rPr lang="en-US" sz="1600" dirty="0" smtClean="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191000" cy="511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223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Rigs under construction</a:t>
            </a:r>
            <a:endParaRPr lang="ru-RU"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61" t="25442" r="10612" b="19320"/>
          <a:stretch/>
        </p:blipFill>
        <p:spPr bwMode="auto">
          <a:xfrm>
            <a:off x="107504" y="1700808"/>
            <a:ext cx="8964488" cy="414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7969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9500" y="116632"/>
            <a:ext cx="8229600" cy="1143000"/>
          </a:xfrm>
        </p:spPr>
        <p:txBody>
          <a:bodyPr/>
          <a:lstStyle/>
          <a:p>
            <a:r>
              <a:rPr lang="en-US" dirty="0" smtClean="0"/>
              <a:t>Fleet Updates</a:t>
            </a:r>
            <a:endParaRPr lang="ru-RU" dirty="0"/>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6" t="19864" r="28673" b="15238"/>
          <a:stretch/>
        </p:blipFill>
        <p:spPr bwMode="auto">
          <a:xfrm>
            <a:off x="52104" y="980728"/>
            <a:ext cx="8984392" cy="553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3678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5" t="36599" r="27525" b="28843"/>
          <a:stretch/>
        </p:blipFill>
        <p:spPr bwMode="auto">
          <a:xfrm>
            <a:off x="200196" y="2420888"/>
            <a:ext cx="8894579" cy="260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91680" y="1484784"/>
            <a:ext cx="3727495" cy="584775"/>
          </a:xfrm>
          <a:prstGeom prst="rect">
            <a:avLst/>
          </a:prstGeom>
          <a:noFill/>
        </p:spPr>
        <p:txBody>
          <a:bodyPr wrap="none" rtlCol="0">
            <a:spAutoFit/>
          </a:bodyPr>
          <a:lstStyle/>
          <a:p>
            <a:r>
              <a:rPr lang="en-US" sz="3200" dirty="0" smtClean="0"/>
              <a:t>March 2013 Updates</a:t>
            </a:r>
            <a:r>
              <a:rPr lang="en-US" dirty="0" smtClean="0"/>
              <a:t>:</a:t>
            </a:r>
            <a:endParaRPr lang="ru-RU" dirty="0"/>
          </a:p>
        </p:txBody>
      </p:sp>
    </p:spTree>
    <p:extLst>
      <p:ext uri="{BB962C8B-B14F-4D97-AF65-F5344CB8AC3E}">
        <p14:creationId xmlns:p14="http://schemas.microsoft.com/office/powerpoint/2010/main" val="1181487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10 </a:t>
            </a:r>
            <a:r>
              <a:rPr lang="en-US" dirty="0" smtClean="0"/>
              <a:t>Gas </a:t>
            </a:r>
            <a:r>
              <a:rPr lang="en-US" dirty="0"/>
              <a:t>Producing Countries</a:t>
            </a:r>
          </a:p>
        </p:txBody>
      </p:sp>
      <p:pic>
        <p:nvPicPr>
          <p:cNvPr id="4" name="Content Placeholder 3" descr="Screen Shot 2013-03-30 at 2.41.2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1" t="-372" r="-3427" b="-4971"/>
          <a:stretch/>
        </p:blipFill>
        <p:spPr>
          <a:xfrm>
            <a:off x="0" y="1404796"/>
            <a:ext cx="9144000" cy="5453204"/>
          </a:xfrm>
        </p:spPr>
      </p:pic>
    </p:spTree>
    <p:extLst>
      <p:ext uri="{BB962C8B-B14F-4D97-AF65-F5344CB8AC3E}">
        <p14:creationId xmlns:p14="http://schemas.microsoft.com/office/powerpoint/2010/main" val="35434852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Worldwide Fleet Operations</a:t>
            </a:r>
            <a:endParaRPr lang="ru-RU" dirty="0"/>
          </a:p>
        </p:txBody>
      </p:sp>
      <p:sp>
        <p:nvSpPr>
          <p:cNvPr id="3" name="Объект 2"/>
          <p:cNvSpPr>
            <a:spLocks noGrp="1"/>
          </p:cNvSpPr>
          <p:nvPr>
            <p:ph idx="1"/>
          </p:nvPr>
        </p:nvSpPr>
        <p:spPr/>
        <p:txBody>
          <a:bodyPr/>
          <a:lstStyle/>
          <a:p>
            <a:endParaRPr lang="ru-RU"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0347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715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852936"/>
            <a:ext cx="8229600" cy="1143000"/>
          </a:xfrm>
        </p:spPr>
        <p:txBody>
          <a:bodyPr/>
          <a:lstStyle/>
          <a:p>
            <a:r>
              <a:rPr lang="en-US" dirty="0" smtClean="0"/>
              <a:t>Management Team</a:t>
            </a:r>
            <a:endParaRPr lang="ru-RU" dirty="0"/>
          </a:p>
        </p:txBody>
      </p:sp>
    </p:spTree>
    <p:extLst>
      <p:ext uri="{BB962C8B-B14F-4D97-AF65-F5344CB8AC3E}">
        <p14:creationId xmlns:p14="http://schemas.microsoft.com/office/powerpoint/2010/main" val="37540455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25760"/>
            <a:ext cx="8229600" cy="1143000"/>
          </a:xfrm>
        </p:spPr>
        <p:txBody>
          <a:bodyPr>
            <a:normAutofit/>
          </a:bodyPr>
          <a:lstStyle/>
          <a:p>
            <a:r>
              <a:rPr lang="en-US" b="1" dirty="0" smtClean="0"/>
              <a:t>Steven L. Newman</a:t>
            </a:r>
            <a:r>
              <a:rPr lang="en-US" b="1" dirty="0"/>
              <a:t/>
            </a:r>
            <a:br>
              <a:rPr lang="en-US" b="1" dirty="0"/>
            </a:br>
            <a:r>
              <a:rPr lang="en-US" sz="2000" b="1" i="1" dirty="0" smtClean="0"/>
              <a:t>President &amp; CEO</a:t>
            </a:r>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6705600" y="872952"/>
            <a:ext cx="2110925" cy="2952855"/>
          </a:xfrm>
          <a:prstGeom prst="rect">
            <a:avLst/>
          </a:prstGeom>
          <a:noFill/>
          <a:ln w="9525">
            <a:noFill/>
            <a:miter lim="800000"/>
            <a:headEnd/>
            <a:tailEnd/>
          </a:ln>
        </p:spPr>
      </p:pic>
      <p:sp>
        <p:nvSpPr>
          <p:cNvPr id="5" name="TextBox 4"/>
          <p:cNvSpPr txBox="1"/>
          <p:nvPr/>
        </p:nvSpPr>
        <p:spPr>
          <a:xfrm>
            <a:off x="228600" y="1219200"/>
            <a:ext cx="6934199" cy="4801314"/>
          </a:xfrm>
          <a:prstGeom prst="rect">
            <a:avLst/>
          </a:prstGeom>
          <a:noFill/>
        </p:spPr>
        <p:txBody>
          <a:bodyPr wrap="square" rtlCol="0">
            <a:spAutoFit/>
          </a:bodyPr>
          <a:lstStyle/>
          <a:p>
            <a:pPr marL="285750" indent="-285750">
              <a:buFont typeface="Arial" pitchFamily="34" charset="0"/>
              <a:buChar char="•"/>
              <a:defRPr/>
            </a:pPr>
            <a:r>
              <a:rPr lang="en-US" sz="2400" dirty="0"/>
              <a:t>2010: Held his current position since March</a:t>
            </a:r>
          </a:p>
          <a:p>
            <a:pPr marL="285750" indent="-285750">
              <a:buFont typeface="Arial" pitchFamily="34" charset="0"/>
              <a:buChar char="•"/>
              <a:defRPr/>
            </a:pPr>
            <a:r>
              <a:rPr lang="en-US" sz="2400" dirty="0"/>
              <a:t>2007-08: Executive VP of Performance and COO </a:t>
            </a:r>
          </a:p>
          <a:p>
            <a:pPr marL="285750" indent="-285750">
              <a:buFont typeface="Arial" pitchFamily="34" charset="0"/>
              <a:buChar char="•"/>
              <a:defRPr/>
            </a:pPr>
            <a:r>
              <a:rPr lang="en-US" sz="2400" dirty="0"/>
              <a:t>2006-07: Executive VP and COO</a:t>
            </a:r>
          </a:p>
          <a:p>
            <a:pPr marL="285750" indent="-285750">
              <a:buFont typeface="Arial" pitchFamily="34" charset="0"/>
              <a:buChar char="•"/>
              <a:defRPr/>
            </a:pPr>
            <a:r>
              <a:rPr lang="en-US" sz="2400" dirty="0"/>
              <a:t>2005-06: Senior VP of HR, Information Process </a:t>
            </a:r>
          </a:p>
          <a:p>
            <a:pPr marL="285750" indent="-285750">
              <a:buFont typeface="Arial" pitchFamily="34" charset="0"/>
              <a:buChar char="•"/>
              <a:defRPr/>
            </a:pPr>
            <a:r>
              <a:rPr lang="en-US" sz="2400" dirty="0"/>
              <a:t>	Solutions, and Treasury</a:t>
            </a:r>
          </a:p>
          <a:p>
            <a:pPr marL="285750" indent="-285750">
              <a:buFont typeface="Arial" pitchFamily="34" charset="0"/>
              <a:buChar char="•"/>
              <a:defRPr/>
            </a:pPr>
            <a:r>
              <a:rPr lang="en-US" sz="2400" dirty="0"/>
              <a:t>1994: Joined company in Corporate Planning Department</a:t>
            </a:r>
          </a:p>
          <a:p>
            <a:pPr marL="285750" indent="-285750">
              <a:buFont typeface="Arial" pitchFamily="34" charset="0"/>
              <a:buChar char="•"/>
              <a:defRPr/>
            </a:pPr>
            <a:r>
              <a:rPr lang="en-US" sz="2400" dirty="0"/>
              <a:t>1992: MBA from Harvard Graduate School of Business</a:t>
            </a:r>
          </a:p>
          <a:p>
            <a:pPr marL="285750" indent="-285750">
              <a:buFont typeface="Arial" pitchFamily="34" charset="0"/>
              <a:buChar char="•"/>
              <a:defRPr/>
            </a:pPr>
            <a:r>
              <a:rPr lang="en-US" sz="2400" dirty="0"/>
              <a:t>1989: BSC in Petroleum Engineering from Colorado School of Mines</a:t>
            </a:r>
          </a:p>
          <a:p>
            <a:pPr marL="285750" indent="-285750">
              <a:buFont typeface="Arial" pitchFamily="34" charset="0"/>
              <a:buChar char="•"/>
              <a:defRPr/>
            </a:pPr>
            <a:r>
              <a:rPr lang="en-US" sz="2400" dirty="0"/>
              <a:t>Member of the Society of Petroleum Engineers</a:t>
            </a:r>
          </a:p>
          <a:p>
            <a:endParaRPr lang="ru-RU" dirty="0"/>
          </a:p>
        </p:txBody>
      </p:sp>
    </p:spTree>
    <p:extLst>
      <p:ext uri="{BB962C8B-B14F-4D97-AF65-F5344CB8AC3E}">
        <p14:creationId xmlns:p14="http://schemas.microsoft.com/office/powerpoint/2010/main" val="21559805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97768"/>
            <a:ext cx="8229600" cy="1143000"/>
          </a:xfrm>
        </p:spPr>
        <p:txBody>
          <a:bodyPr>
            <a:noAutofit/>
          </a:bodyPr>
          <a:lstStyle/>
          <a:p>
            <a:r>
              <a:rPr lang="en-CA" sz="2800" dirty="0" err="1"/>
              <a:t>Esa</a:t>
            </a:r>
            <a:r>
              <a:rPr lang="en-CA" sz="2800" dirty="0"/>
              <a:t> </a:t>
            </a:r>
            <a:r>
              <a:rPr lang="en-CA" sz="2800" dirty="0" err="1" smtClean="0"/>
              <a:t>Ikäheimonen</a:t>
            </a:r>
            <a:r>
              <a:rPr lang="en-CA" sz="2800" dirty="0" smtClean="0"/>
              <a:t/>
            </a:r>
            <a:br>
              <a:rPr lang="en-CA" sz="2800" dirty="0" smtClean="0"/>
            </a:br>
            <a:r>
              <a:rPr lang="en-US" sz="2800" b="1" i="1" dirty="0" smtClean="0"/>
              <a:t>Executive Vice President &amp; CFO</a:t>
            </a:r>
            <a:endParaRPr lang="ru-RU" sz="2800" dirty="0"/>
          </a:p>
        </p:txBody>
      </p:sp>
      <p:sp>
        <p:nvSpPr>
          <p:cNvPr id="6" name="Объект 5"/>
          <p:cNvSpPr>
            <a:spLocks noGrp="1"/>
          </p:cNvSpPr>
          <p:nvPr>
            <p:ph idx="1"/>
          </p:nvPr>
        </p:nvSpPr>
        <p:spPr>
          <a:xfrm>
            <a:off x="323528" y="1628800"/>
            <a:ext cx="5338936" cy="4752528"/>
          </a:xfrm>
        </p:spPr>
        <p:txBody>
          <a:bodyPr>
            <a:normAutofit fontScale="55000" lnSpcReduction="20000"/>
          </a:bodyPr>
          <a:lstStyle/>
          <a:p>
            <a:r>
              <a:rPr lang="en-US" u="sng" dirty="0"/>
              <a:t>F</a:t>
            </a:r>
            <a:r>
              <a:rPr lang="en-US" u="sng" dirty="0" smtClean="0"/>
              <a:t>rom November 2012: </a:t>
            </a:r>
            <a:r>
              <a:rPr lang="en-US" dirty="0" smtClean="0"/>
              <a:t>Executive </a:t>
            </a:r>
            <a:r>
              <a:rPr lang="en-US" dirty="0"/>
              <a:t>Vice President, Chief Financial Officer of the </a:t>
            </a:r>
            <a:r>
              <a:rPr lang="en-US" dirty="0" smtClean="0"/>
              <a:t>Company </a:t>
            </a:r>
          </a:p>
          <a:p>
            <a:endParaRPr lang="en-US" dirty="0" smtClean="0"/>
          </a:p>
          <a:p>
            <a:r>
              <a:rPr lang="en-US" u="sng" dirty="0"/>
              <a:t>S</a:t>
            </a:r>
            <a:r>
              <a:rPr lang="en-US" u="sng" dirty="0" smtClean="0"/>
              <a:t>ince April 2011 to November 2012: </a:t>
            </a:r>
            <a:r>
              <a:rPr lang="en-US" dirty="0" smtClean="0"/>
              <a:t>non-executive </a:t>
            </a:r>
            <a:r>
              <a:rPr lang="en-US" dirty="0"/>
              <a:t>director and the chairman of the </a:t>
            </a:r>
            <a:r>
              <a:rPr lang="en-US" dirty="0" smtClean="0"/>
              <a:t>audit </a:t>
            </a:r>
            <a:r>
              <a:rPr lang="en-US" dirty="0"/>
              <a:t>committee of Ahlstrom </a:t>
            </a:r>
            <a:r>
              <a:rPr lang="en-US" dirty="0" smtClean="0"/>
              <a:t>Corporation. </a:t>
            </a:r>
          </a:p>
          <a:p>
            <a:endParaRPr lang="en-US" dirty="0" smtClean="0"/>
          </a:p>
          <a:p>
            <a:pPr>
              <a:lnSpc>
                <a:spcPct val="120000"/>
              </a:lnSpc>
            </a:pPr>
            <a:r>
              <a:rPr lang="en-US" u="sng" dirty="0"/>
              <a:t>F</a:t>
            </a:r>
            <a:r>
              <a:rPr lang="en-US" u="sng" dirty="0" smtClean="0"/>
              <a:t>rom March 2009 to July 2010: </a:t>
            </a:r>
            <a:r>
              <a:rPr lang="en-US" dirty="0" smtClean="0"/>
              <a:t>Senior Vice President and Chief Financial Officer of </a:t>
            </a:r>
            <a:r>
              <a:rPr lang="en-US" dirty="0" err="1" smtClean="0"/>
              <a:t>Seadrill</a:t>
            </a:r>
            <a:r>
              <a:rPr lang="en-US" dirty="0" smtClean="0"/>
              <a:t> Ltd. Executive Vice President and Chief Financial Officer of </a:t>
            </a:r>
            <a:r>
              <a:rPr lang="en-US" dirty="0" err="1" smtClean="0"/>
              <a:t>Poyry</a:t>
            </a:r>
            <a:r>
              <a:rPr lang="en-US" dirty="0" smtClean="0"/>
              <a:t> plc.</a:t>
            </a:r>
          </a:p>
          <a:p>
            <a:pPr>
              <a:lnSpc>
                <a:spcPct val="120000"/>
              </a:lnSpc>
            </a:pPr>
            <a:endParaRPr lang="en-US" dirty="0" smtClean="0"/>
          </a:p>
          <a:p>
            <a:pPr>
              <a:lnSpc>
                <a:spcPct val="120000"/>
              </a:lnSpc>
            </a:pPr>
            <a:r>
              <a:rPr lang="en-US" dirty="0" smtClean="0"/>
              <a:t>Master </a:t>
            </a:r>
            <a:r>
              <a:rPr lang="en-US" dirty="0"/>
              <a:t>of Laws degree from the University of Turku in Finland in </a:t>
            </a:r>
            <a:r>
              <a:rPr lang="en-US" dirty="0" smtClean="0"/>
              <a:t>1989 </a:t>
            </a:r>
            <a:r>
              <a:rPr lang="en-US" dirty="0"/>
              <a:t>specializing in tax law and tax planning</a:t>
            </a:r>
            <a:r>
              <a:rPr lang="en-US" dirty="0" smtClean="0"/>
              <a:t>.</a:t>
            </a:r>
            <a:endParaRPr lang="ru-RU"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268760"/>
            <a:ext cx="2553072" cy="357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0772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err="1"/>
              <a:t>Ihab</a:t>
            </a:r>
            <a:r>
              <a:rPr lang="en-US" b="1" dirty="0"/>
              <a:t> </a:t>
            </a:r>
            <a:r>
              <a:rPr lang="en-US" b="1" dirty="0" err="1"/>
              <a:t>Toma</a:t>
            </a:r>
            <a:r>
              <a:rPr lang="en-US" b="1" dirty="0"/>
              <a:t> </a:t>
            </a:r>
            <a:r>
              <a:rPr lang="en-US" dirty="0"/>
              <a:t/>
            </a:r>
            <a:br>
              <a:rPr lang="en-US" dirty="0"/>
            </a:br>
            <a:r>
              <a:rPr lang="en-US" dirty="0"/>
              <a:t>Executive Vice President, Chief of Staff</a:t>
            </a:r>
            <a:br>
              <a:rPr lang="en-US" dirty="0"/>
            </a:br>
            <a:endParaRPr lang="en-US" dirty="0"/>
          </a:p>
        </p:txBody>
      </p:sp>
      <p:sp>
        <p:nvSpPr>
          <p:cNvPr id="3" name="Content Placeholder 2"/>
          <p:cNvSpPr>
            <a:spLocks noGrp="1"/>
          </p:cNvSpPr>
          <p:nvPr>
            <p:ph idx="1"/>
          </p:nvPr>
        </p:nvSpPr>
        <p:spPr>
          <a:xfrm>
            <a:off x="165717" y="1600200"/>
            <a:ext cx="6705600" cy="4800600"/>
          </a:xfrm>
        </p:spPr>
        <p:txBody>
          <a:bodyPr>
            <a:normAutofit fontScale="70000" lnSpcReduction="20000"/>
          </a:bodyPr>
          <a:lstStyle/>
          <a:p>
            <a:r>
              <a:rPr lang="en-US" dirty="0"/>
              <a:t>R</a:t>
            </a:r>
            <a:r>
              <a:rPr lang="en-US" dirty="0" smtClean="0"/>
              <a:t>esponsible </a:t>
            </a:r>
            <a:r>
              <a:rPr lang="en-US" dirty="0"/>
              <a:t>for Human Resources, Global Supply Chain, Information Technology, Marketing and Asset Divestitures. </a:t>
            </a:r>
          </a:p>
          <a:p>
            <a:r>
              <a:rPr lang="en-US" dirty="0" smtClean="0"/>
              <a:t>Before served </a:t>
            </a:r>
            <a:r>
              <a:rPr lang="en-US" dirty="0"/>
              <a:t>as Executive Vice President, Operations, since August 2011 and previously as Executive Vice President, Global Business, and Senior Vice President of Marketing and Planning</a:t>
            </a:r>
            <a:r>
              <a:rPr lang="en-US" dirty="0" smtClean="0"/>
              <a:t>.</a:t>
            </a:r>
            <a:endParaRPr lang="en-US" dirty="0"/>
          </a:p>
          <a:p>
            <a:r>
              <a:rPr lang="en-US" dirty="0" smtClean="0"/>
              <a:t>Before </a:t>
            </a:r>
            <a:r>
              <a:rPr lang="en-US" dirty="0"/>
              <a:t>joining Transocean in 2009, </a:t>
            </a:r>
            <a:r>
              <a:rPr lang="en-US" dirty="0" smtClean="0"/>
              <a:t>served </a:t>
            </a:r>
            <a:r>
              <a:rPr lang="en-US" dirty="0"/>
              <a:t>in different capacities in Schlumberger, including product line </a:t>
            </a:r>
            <a:r>
              <a:rPr lang="en-US" u="sng" dirty="0"/>
              <a:t>President</a:t>
            </a:r>
            <a:r>
              <a:rPr lang="en-US" dirty="0"/>
              <a:t> and various other oilfield services assignments with regional and global </a:t>
            </a:r>
            <a:r>
              <a:rPr lang="en-US" dirty="0" smtClean="0"/>
              <a:t>responsibilities.</a:t>
            </a:r>
          </a:p>
          <a:p>
            <a:r>
              <a:rPr lang="en-US" dirty="0" smtClean="0"/>
              <a:t>holds </a:t>
            </a:r>
            <a:r>
              <a:rPr lang="en-US" dirty="0"/>
              <a:t>a Bachelor's degree in Electrical Engineering from Cairo University where he graduated in 1985.</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907" y="1524000"/>
            <a:ext cx="20574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125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924944"/>
            <a:ext cx="8229600" cy="1143000"/>
          </a:xfrm>
        </p:spPr>
        <p:txBody>
          <a:bodyPr/>
          <a:lstStyle/>
          <a:p>
            <a:r>
              <a:rPr lang="en-US" dirty="0" smtClean="0"/>
              <a:t>Future Outlook</a:t>
            </a:r>
            <a:endParaRPr lang="ru-RU" dirty="0"/>
          </a:p>
        </p:txBody>
      </p:sp>
    </p:spTree>
    <p:extLst>
      <p:ext uri="{BB962C8B-B14F-4D97-AF65-F5344CB8AC3E}">
        <p14:creationId xmlns:p14="http://schemas.microsoft.com/office/powerpoint/2010/main" val="19119915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Sources Of Revenue</a:t>
            </a:r>
            <a:endParaRPr lang="ru-RU" dirty="0"/>
          </a:p>
        </p:txBody>
      </p:sp>
      <p:sp>
        <p:nvSpPr>
          <p:cNvPr id="4" name="Content Placeholder 2"/>
          <p:cNvSpPr>
            <a:spLocks noGrp="1"/>
          </p:cNvSpPr>
          <p:nvPr>
            <p:ph idx="1"/>
          </p:nvPr>
        </p:nvSpPr>
        <p:spPr/>
        <p:txBody>
          <a:bodyPr/>
          <a:lstStyle/>
          <a:p>
            <a:pPr>
              <a:buNone/>
            </a:pPr>
            <a:r>
              <a:rPr lang="en-US" sz="2200" dirty="0" smtClean="0">
                <a:latin typeface="+mj-lt"/>
              </a:rPr>
              <a:t>	Transocean has two main methods for generating revenue from its drilling operations:</a:t>
            </a:r>
          </a:p>
          <a:p>
            <a:endParaRPr lang="en-US" sz="800" dirty="0" smtClean="0">
              <a:latin typeface="+mj-lt"/>
            </a:endParaRPr>
          </a:p>
          <a:p>
            <a:pPr lvl="1">
              <a:buNone/>
            </a:pPr>
            <a:r>
              <a:rPr lang="en-US" sz="2200" b="1" dirty="0" smtClean="0">
                <a:latin typeface="+mj-lt"/>
              </a:rPr>
              <a:t>1. OPERATING RATE</a:t>
            </a:r>
            <a:r>
              <a:rPr lang="en-US" sz="2200" dirty="0" smtClean="0">
                <a:latin typeface="+mj-lt"/>
              </a:rPr>
              <a:t>: Rate that is charged for utilization of rigs.</a:t>
            </a:r>
          </a:p>
          <a:p>
            <a:pPr lvl="1"/>
            <a:endParaRPr lang="en-US" sz="800" dirty="0" smtClean="0">
              <a:latin typeface="+mj-lt"/>
            </a:endParaRPr>
          </a:p>
          <a:p>
            <a:pPr lvl="1">
              <a:buNone/>
            </a:pPr>
            <a:r>
              <a:rPr lang="en-US" sz="2200" b="1" dirty="0" smtClean="0">
                <a:latin typeface="+mj-lt"/>
              </a:rPr>
              <a:t>2. STAND-BY RATE:</a:t>
            </a:r>
            <a:r>
              <a:rPr lang="en-US" sz="2200" dirty="0" smtClean="0">
                <a:latin typeface="+mj-lt"/>
              </a:rPr>
              <a:t> Rate charged for the rig being ready for use, regardless of whether it is actually used.</a:t>
            </a:r>
          </a:p>
          <a:p>
            <a:pPr>
              <a:buNone/>
            </a:pPr>
            <a:endParaRPr lang="en-US" dirty="0"/>
          </a:p>
        </p:txBody>
      </p:sp>
    </p:spTree>
    <p:extLst>
      <p:ext uri="{BB962C8B-B14F-4D97-AF65-F5344CB8AC3E}">
        <p14:creationId xmlns:p14="http://schemas.microsoft.com/office/powerpoint/2010/main" val="640753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Revenue Efficiency by RIG type</a:t>
            </a:r>
            <a:endParaRPr lang="ru-RU" dirty="0"/>
          </a:p>
        </p:txBody>
      </p:sp>
      <p:sp>
        <p:nvSpPr>
          <p:cNvPr id="3" name="Объект 2"/>
          <p:cNvSpPr>
            <a:spLocks noGrp="1"/>
          </p:cNvSpPr>
          <p:nvPr>
            <p:ph idx="1"/>
          </p:nvPr>
        </p:nvSpPr>
        <p:spPr/>
        <p:txBody>
          <a:bodyPr/>
          <a:lstStyle/>
          <a:p>
            <a:endParaRPr lang="ru-RU"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25" t="13605" r="24082" b="35918"/>
          <a:stretch/>
        </p:blipFill>
        <p:spPr bwMode="auto">
          <a:xfrm>
            <a:off x="107504" y="1340768"/>
            <a:ext cx="8844869" cy="493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270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Other Revenue Detail</a:t>
            </a:r>
            <a:endParaRPr lang="ru-RU" dirty="0"/>
          </a:p>
        </p:txBody>
      </p:sp>
      <p:sp>
        <p:nvSpPr>
          <p:cNvPr id="3" name="Объект 2"/>
          <p:cNvSpPr>
            <a:spLocks noGrp="1"/>
          </p:cNvSpPr>
          <p:nvPr>
            <p:ph idx="1"/>
          </p:nvPr>
        </p:nvSpPr>
        <p:spPr/>
        <p:txBody>
          <a:bodyPr/>
          <a:lstStyle/>
          <a:p>
            <a:endParaRPr lang="ru-RU"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76" t="11837" r="9617" b="6394"/>
          <a:stretch/>
        </p:blipFill>
        <p:spPr bwMode="auto">
          <a:xfrm>
            <a:off x="107504" y="1268760"/>
            <a:ext cx="8915614" cy="535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3441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58" t="12517" r="8702" b="12789"/>
          <a:stretch/>
        </p:blipFill>
        <p:spPr bwMode="auto">
          <a:xfrm>
            <a:off x="225561" y="260648"/>
            <a:ext cx="8708530" cy="627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1412776"/>
            <a:ext cx="1798634" cy="369332"/>
          </a:xfrm>
          <a:prstGeom prst="rect">
            <a:avLst/>
          </a:prstGeom>
          <a:noFill/>
        </p:spPr>
        <p:txBody>
          <a:bodyPr wrap="none" rtlCol="0">
            <a:spAutoFit/>
          </a:bodyPr>
          <a:lstStyle/>
          <a:p>
            <a:r>
              <a:rPr lang="en-US" dirty="0" smtClean="0"/>
              <a:t>Ultra </a:t>
            </a:r>
            <a:r>
              <a:rPr lang="en-US" dirty="0" err="1" smtClean="0"/>
              <a:t>Deepwater</a:t>
            </a:r>
            <a:r>
              <a:rPr lang="en-US" dirty="0" smtClean="0"/>
              <a:t>:</a:t>
            </a:r>
            <a:endParaRPr lang="ru-RU" dirty="0"/>
          </a:p>
        </p:txBody>
      </p:sp>
      <p:sp>
        <p:nvSpPr>
          <p:cNvPr id="6" name="TextBox 5"/>
          <p:cNvSpPr txBox="1"/>
          <p:nvPr/>
        </p:nvSpPr>
        <p:spPr>
          <a:xfrm>
            <a:off x="-54321" y="3030679"/>
            <a:ext cx="1282402" cy="369332"/>
          </a:xfrm>
          <a:prstGeom prst="rect">
            <a:avLst/>
          </a:prstGeom>
          <a:noFill/>
        </p:spPr>
        <p:txBody>
          <a:bodyPr wrap="none" rtlCol="0">
            <a:spAutoFit/>
          </a:bodyPr>
          <a:lstStyle/>
          <a:p>
            <a:r>
              <a:rPr lang="en-US" dirty="0" err="1" smtClean="0"/>
              <a:t>Deepwater</a:t>
            </a:r>
            <a:r>
              <a:rPr lang="en-US" dirty="0" smtClean="0"/>
              <a:t>:</a:t>
            </a:r>
            <a:endParaRPr lang="ru-RU" dirty="0"/>
          </a:p>
        </p:txBody>
      </p:sp>
      <p:sp>
        <p:nvSpPr>
          <p:cNvPr id="7" name="TextBox 6"/>
          <p:cNvSpPr txBox="1"/>
          <p:nvPr/>
        </p:nvSpPr>
        <p:spPr>
          <a:xfrm>
            <a:off x="-54321" y="4653136"/>
            <a:ext cx="2844240" cy="369332"/>
          </a:xfrm>
          <a:prstGeom prst="rect">
            <a:avLst/>
          </a:prstGeom>
          <a:noFill/>
        </p:spPr>
        <p:txBody>
          <a:bodyPr wrap="none" rtlCol="0">
            <a:spAutoFit/>
          </a:bodyPr>
          <a:lstStyle/>
          <a:p>
            <a:r>
              <a:rPr lang="en-US" dirty="0" smtClean="0"/>
              <a:t>Harsh Environment Floaters:</a:t>
            </a:r>
            <a:endParaRPr lang="ru-RU" dirty="0"/>
          </a:p>
        </p:txBody>
      </p:sp>
    </p:spTree>
    <p:extLst>
      <p:ext uri="{BB962C8B-B14F-4D97-AF65-F5344CB8AC3E}">
        <p14:creationId xmlns:p14="http://schemas.microsoft.com/office/powerpoint/2010/main" val="3967513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10 </a:t>
            </a:r>
            <a:r>
              <a:rPr lang="en-US" dirty="0" smtClean="0"/>
              <a:t>Gas Reserves Countries</a:t>
            </a:r>
            <a:endParaRPr lang="en-US" dirty="0"/>
          </a:p>
        </p:txBody>
      </p:sp>
      <p:pic>
        <p:nvPicPr>
          <p:cNvPr id="4" name="Content Placeholder 3" descr="Screen Shot 2013-03-30 at 2.43.3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37" t="-1106" r="-3443" b="-3683"/>
          <a:stretch/>
        </p:blipFill>
        <p:spPr>
          <a:xfrm>
            <a:off x="0" y="1385552"/>
            <a:ext cx="9144000" cy="5472448"/>
          </a:xfrm>
        </p:spPr>
      </p:pic>
    </p:spTree>
    <p:extLst>
      <p:ext uri="{BB962C8B-B14F-4D97-AF65-F5344CB8AC3E}">
        <p14:creationId xmlns:p14="http://schemas.microsoft.com/office/powerpoint/2010/main" val="42150089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15" t="28435" r="8852" b="19320"/>
          <a:stretch/>
        </p:blipFill>
        <p:spPr bwMode="auto">
          <a:xfrm>
            <a:off x="111210" y="1610773"/>
            <a:ext cx="8995773" cy="456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332" y="1638124"/>
            <a:ext cx="1760803" cy="338554"/>
          </a:xfrm>
          <a:prstGeom prst="rect">
            <a:avLst/>
          </a:prstGeom>
          <a:noFill/>
        </p:spPr>
        <p:txBody>
          <a:bodyPr wrap="none" rtlCol="0">
            <a:spAutoFit/>
          </a:bodyPr>
          <a:lstStyle/>
          <a:p>
            <a:r>
              <a:rPr lang="en-US" sz="1600" dirty="0" err="1" smtClean="0"/>
              <a:t>Midwater</a:t>
            </a:r>
            <a:r>
              <a:rPr lang="en-US" sz="1600" dirty="0" smtClean="0"/>
              <a:t> Floaters:</a:t>
            </a:r>
            <a:endParaRPr lang="ru-RU" sz="1600" dirty="0"/>
          </a:p>
        </p:txBody>
      </p:sp>
      <p:sp>
        <p:nvSpPr>
          <p:cNvPr id="5" name="TextBox 4"/>
          <p:cNvSpPr txBox="1"/>
          <p:nvPr/>
        </p:nvSpPr>
        <p:spPr>
          <a:xfrm>
            <a:off x="29332" y="3352800"/>
            <a:ext cx="1782411" cy="338554"/>
          </a:xfrm>
          <a:prstGeom prst="rect">
            <a:avLst/>
          </a:prstGeom>
          <a:noFill/>
        </p:spPr>
        <p:txBody>
          <a:bodyPr wrap="none" rtlCol="0">
            <a:spAutoFit/>
          </a:bodyPr>
          <a:lstStyle/>
          <a:p>
            <a:r>
              <a:rPr lang="en-US" sz="1600" dirty="0" smtClean="0"/>
              <a:t>High Spec </a:t>
            </a:r>
            <a:r>
              <a:rPr lang="en-US" sz="1600" dirty="0" err="1" smtClean="0"/>
              <a:t>Jackups</a:t>
            </a:r>
            <a:r>
              <a:rPr lang="en-US" sz="1600" dirty="0" smtClean="0"/>
              <a:t>: </a:t>
            </a:r>
            <a:endParaRPr lang="ru-RU" sz="1600" dirty="0"/>
          </a:p>
        </p:txBody>
      </p:sp>
      <p:sp>
        <p:nvSpPr>
          <p:cNvPr id="6" name="TextBox 5"/>
          <p:cNvSpPr txBox="1"/>
          <p:nvPr/>
        </p:nvSpPr>
        <p:spPr>
          <a:xfrm>
            <a:off x="29332" y="5029198"/>
            <a:ext cx="4202613" cy="276999"/>
          </a:xfrm>
          <a:prstGeom prst="rect">
            <a:avLst/>
          </a:prstGeom>
          <a:noFill/>
        </p:spPr>
        <p:txBody>
          <a:bodyPr wrap="square" rtlCol="0">
            <a:spAutoFit/>
          </a:bodyPr>
          <a:lstStyle/>
          <a:p>
            <a:r>
              <a:rPr lang="en-US" sz="1200" dirty="0" smtClean="0"/>
              <a:t>Drilling-Support Costs &amp; other Direct Non-Drilling Operations:</a:t>
            </a:r>
            <a:endParaRPr lang="ru-RU" sz="1200" dirty="0"/>
          </a:p>
        </p:txBody>
      </p:sp>
      <p:sp>
        <p:nvSpPr>
          <p:cNvPr id="7" name="TextBox 6"/>
          <p:cNvSpPr txBox="1"/>
          <p:nvPr/>
        </p:nvSpPr>
        <p:spPr>
          <a:xfrm>
            <a:off x="2699" y="5805264"/>
            <a:ext cx="3314497" cy="276999"/>
          </a:xfrm>
          <a:prstGeom prst="rect">
            <a:avLst/>
          </a:prstGeom>
          <a:solidFill>
            <a:schemeClr val="bg1"/>
          </a:solidFill>
        </p:spPr>
        <p:txBody>
          <a:bodyPr wrap="none" rtlCol="0">
            <a:spAutoFit/>
          </a:bodyPr>
          <a:lstStyle/>
          <a:p>
            <a:r>
              <a:rPr lang="en-US" sz="1200" dirty="0" smtClean="0"/>
              <a:t>Total Operating and Maintenance Cost($ millions):</a:t>
            </a:r>
            <a:endParaRPr lang="ru-RU" sz="1200" dirty="0"/>
          </a:p>
        </p:txBody>
      </p:sp>
    </p:spTree>
    <p:extLst>
      <p:ext uri="{BB962C8B-B14F-4D97-AF65-F5344CB8AC3E}">
        <p14:creationId xmlns:p14="http://schemas.microsoft.com/office/powerpoint/2010/main" val="8881265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01" t="28299" r="17117" b="22859"/>
          <a:stretch/>
        </p:blipFill>
        <p:spPr bwMode="auto">
          <a:xfrm>
            <a:off x="346790" y="188640"/>
            <a:ext cx="8496944" cy="334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546" t="16720" r="17549" b="36592"/>
          <a:stretch/>
        </p:blipFill>
        <p:spPr bwMode="auto">
          <a:xfrm>
            <a:off x="346790" y="3483176"/>
            <a:ext cx="8382250" cy="302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9707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755576" y="2708920"/>
            <a:ext cx="7772400" cy="1362075"/>
          </a:xfrm>
        </p:spPr>
        <p:txBody>
          <a:bodyPr/>
          <a:lstStyle/>
          <a:p>
            <a:pPr algn="ctr"/>
            <a:r>
              <a:rPr lang="en-US" dirty="0" smtClean="0"/>
              <a:t>Financial statements</a:t>
            </a:r>
            <a:endParaRPr lang="en-US" dirty="0"/>
          </a:p>
        </p:txBody>
      </p:sp>
    </p:spTree>
    <p:extLst>
      <p:ext uri="{BB962C8B-B14F-4D97-AF65-F5344CB8AC3E}">
        <p14:creationId xmlns:p14="http://schemas.microsoft.com/office/powerpoint/2010/main" val="19939424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97" t="13469" r="18648" b="17823"/>
          <a:stretch/>
        </p:blipFill>
        <p:spPr bwMode="auto">
          <a:xfrm>
            <a:off x="78620" y="381000"/>
            <a:ext cx="9029130" cy="589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304800" y="2438400"/>
            <a:ext cx="86868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500375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18" t="21936" r="19799" b="16679"/>
          <a:stretch/>
        </p:blipFill>
        <p:spPr bwMode="auto">
          <a:xfrm>
            <a:off x="107975" y="381000"/>
            <a:ext cx="9061918" cy="613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2821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7832" t="10069" r="18419" b="8299"/>
          <a:stretch/>
        </p:blipFill>
        <p:spPr bwMode="auto">
          <a:xfrm>
            <a:off x="294250" y="489012"/>
            <a:ext cx="8424936" cy="580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324600" y="3900256"/>
            <a:ext cx="609600" cy="2812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Oval 3"/>
          <p:cNvSpPr/>
          <p:nvPr/>
        </p:nvSpPr>
        <p:spPr>
          <a:xfrm>
            <a:off x="6210300" y="5831150"/>
            <a:ext cx="838200" cy="441742"/>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8029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33" t="38231" r="18112" b="11700"/>
          <a:stretch/>
        </p:blipFill>
        <p:spPr bwMode="auto">
          <a:xfrm>
            <a:off x="227011" y="1355385"/>
            <a:ext cx="8916989" cy="400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304800" y="1676400"/>
            <a:ext cx="8686800"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Oval 3"/>
          <p:cNvSpPr/>
          <p:nvPr/>
        </p:nvSpPr>
        <p:spPr>
          <a:xfrm>
            <a:off x="6527306" y="2981125"/>
            <a:ext cx="1600200" cy="2812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076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826" t="12789" r="17423" b="17279"/>
          <a:stretch/>
        </p:blipFill>
        <p:spPr bwMode="auto">
          <a:xfrm>
            <a:off x="61677" y="620687"/>
            <a:ext cx="9082323" cy="560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284650" y="2138948"/>
            <a:ext cx="1752600" cy="3574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Oval 3"/>
          <p:cNvSpPr/>
          <p:nvPr/>
        </p:nvSpPr>
        <p:spPr>
          <a:xfrm>
            <a:off x="6400800" y="5105400"/>
            <a:ext cx="1524000" cy="34565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6400800" y="5715000"/>
            <a:ext cx="1600200" cy="3574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2353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Cash Flow Statement 2012</a:t>
            </a:r>
            <a:endParaRPr lang="ru-RU" dirty="0"/>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16" t="13289" r="9272" b="27730"/>
          <a:stretch/>
        </p:blipFill>
        <p:spPr bwMode="auto">
          <a:xfrm>
            <a:off x="76200" y="655468"/>
            <a:ext cx="9067800" cy="567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266700" y="3965359"/>
            <a:ext cx="77343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266700" y="5115017"/>
            <a:ext cx="7734300"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Oval 9"/>
          <p:cNvSpPr/>
          <p:nvPr/>
        </p:nvSpPr>
        <p:spPr>
          <a:xfrm>
            <a:off x="6477000" y="5958111"/>
            <a:ext cx="1600200" cy="3574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0091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41" t="15474" r="9490" b="13622"/>
          <a:stretch/>
        </p:blipFill>
        <p:spPr bwMode="auto">
          <a:xfrm>
            <a:off x="65103" y="76200"/>
            <a:ext cx="8990120" cy="676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266700" y="685800"/>
            <a:ext cx="7734300"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Oval 4"/>
          <p:cNvSpPr/>
          <p:nvPr/>
        </p:nvSpPr>
        <p:spPr>
          <a:xfrm>
            <a:off x="6629400" y="2438400"/>
            <a:ext cx="1600200" cy="3574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 name="Straight Connector 5"/>
          <p:cNvCxnSpPr/>
          <p:nvPr/>
        </p:nvCxnSpPr>
        <p:spPr>
          <a:xfrm>
            <a:off x="239882" y="3657600"/>
            <a:ext cx="7734300"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Oval 6"/>
          <p:cNvSpPr/>
          <p:nvPr/>
        </p:nvSpPr>
        <p:spPr>
          <a:xfrm>
            <a:off x="6607206" y="5486400"/>
            <a:ext cx="1600200" cy="35749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046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8915400" cy="1034562"/>
          </a:xfrm>
        </p:spPr>
        <p:txBody>
          <a:bodyPr>
            <a:noAutofit/>
          </a:bodyPr>
          <a:lstStyle/>
          <a:p>
            <a:r>
              <a:rPr lang="en-US" dirty="0" smtClean="0"/>
              <a:t>Oil &amp; Gas Industry Characteristics</a:t>
            </a:r>
            <a:endParaRPr lang="en-US" dirty="0"/>
          </a:p>
        </p:txBody>
      </p:sp>
      <p:sp>
        <p:nvSpPr>
          <p:cNvPr id="22" name="TextBox 21"/>
          <p:cNvSpPr txBox="1"/>
          <p:nvPr/>
        </p:nvSpPr>
        <p:spPr>
          <a:xfrm>
            <a:off x="70022" y="1295400"/>
            <a:ext cx="2215978" cy="40011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30" name="TextBox 29"/>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38" name="TextBox 37"/>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39" name="TextBox 38"/>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40" name="TextBox 39"/>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41" name="TextBox 40"/>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44" name="TextBox 43"/>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
        <p:nvSpPr>
          <p:cNvPr id="46" name="TextBox 45"/>
          <p:cNvSpPr txBox="1"/>
          <p:nvPr/>
        </p:nvSpPr>
        <p:spPr>
          <a:xfrm>
            <a:off x="2438400" y="1295400"/>
            <a:ext cx="6172200" cy="4154984"/>
          </a:xfrm>
          <a:prstGeom prst="rect">
            <a:avLst/>
          </a:prstGeom>
          <a:noFill/>
        </p:spPr>
        <p:txBody>
          <a:bodyPr wrap="square" rtlCol="0">
            <a:spAutoFit/>
          </a:bodyPr>
          <a:lstStyle/>
          <a:p>
            <a:pPr marL="285750" indent="-285750">
              <a:buClr>
                <a:schemeClr val="accent3"/>
              </a:buClr>
              <a:buFont typeface="Arial" pitchFamily="34" charset="0"/>
              <a:buChar char="•"/>
            </a:pPr>
            <a:r>
              <a:rPr lang="en-US" sz="2400" dirty="0" smtClean="0"/>
              <a:t>Drilling equipment, installation, operation and maintenance is very expensive to buy and maintain</a:t>
            </a:r>
          </a:p>
          <a:p>
            <a:pPr marL="342900" indent="-342900">
              <a:buFont typeface="Arial"/>
              <a:buChar char="•"/>
            </a:pPr>
            <a:endParaRPr lang="en-US" sz="2400" dirty="0"/>
          </a:p>
          <a:p>
            <a:pPr marL="342900" indent="-342900">
              <a:buClr>
                <a:schemeClr val="accent3"/>
              </a:buClr>
              <a:buFont typeface="Arial"/>
              <a:buChar char="•"/>
            </a:pPr>
            <a:r>
              <a:rPr lang="en-US" sz="2400" dirty="0" smtClean="0"/>
              <a:t>Intangible costs represent 60-80% of the cost of the well</a:t>
            </a:r>
          </a:p>
          <a:p>
            <a:endParaRPr lang="en-US" sz="2400" dirty="0" smtClean="0"/>
          </a:p>
          <a:p>
            <a:pPr marL="285750" indent="-285750">
              <a:buClr>
                <a:schemeClr val="accent3"/>
              </a:buClr>
              <a:buFont typeface="Arial" pitchFamily="34" charset="0"/>
              <a:buChar char="•"/>
            </a:pPr>
            <a:r>
              <a:rPr lang="en-US" sz="2400" dirty="0" smtClean="0"/>
              <a:t>Average annual revenue per employee is about $410,000</a:t>
            </a:r>
          </a:p>
          <a:p>
            <a:endParaRPr lang="en-US" sz="2400" dirty="0" smtClean="0"/>
          </a:p>
          <a:p>
            <a:pPr marL="285750" indent="-285750">
              <a:buClr>
                <a:schemeClr val="accent3"/>
              </a:buClr>
              <a:buFont typeface="Arial" pitchFamily="34" charset="0"/>
              <a:buChar char="•"/>
            </a:pPr>
            <a:r>
              <a:rPr lang="en-US" sz="2400" dirty="0" smtClean="0"/>
              <a:t>Barrier to entry (high fixed costs)</a:t>
            </a:r>
            <a:endParaRPr lang="en-US" sz="2400" dirty="0"/>
          </a:p>
        </p:txBody>
      </p:sp>
    </p:spTree>
    <p:extLst>
      <p:ext uri="{BB962C8B-B14F-4D97-AF65-F5344CB8AC3E}">
        <p14:creationId xmlns:p14="http://schemas.microsoft.com/office/powerpoint/2010/main" val="292511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Recommendation:</a:t>
            </a:r>
            <a:endParaRPr lang="ru-RU" dirty="0"/>
          </a:p>
        </p:txBody>
      </p:sp>
      <p:sp>
        <p:nvSpPr>
          <p:cNvPr id="3" name="Объект 2"/>
          <p:cNvSpPr>
            <a:spLocks noGrp="1"/>
          </p:cNvSpPr>
          <p:nvPr>
            <p:ph idx="1"/>
          </p:nvPr>
        </p:nvSpPr>
        <p:spPr>
          <a:xfrm>
            <a:off x="3419872" y="2564904"/>
            <a:ext cx="4258816" cy="1396751"/>
          </a:xfrm>
        </p:spPr>
        <p:txBody>
          <a:bodyPr>
            <a:normAutofit/>
          </a:bodyPr>
          <a:lstStyle/>
          <a:p>
            <a:pPr marL="0" indent="0">
              <a:buNone/>
            </a:pPr>
            <a:r>
              <a:rPr lang="en-US" sz="5400" dirty="0" smtClean="0"/>
              <a:t>Hold</a:t>
            </a:r>
            <a:endParaRPr lang="ru-RU" sz="5400" dirty="0"/>
          </a:p>
        </p:txBody>
      </p:sp>
    </p:spTree>
    <p:extLst>
      <p:ext uri="{BB962C8B-B14F-4D97-AF65-F5344CB8AC3E}">
        <p14:creationId xmlns:p14="http://schemas.microsoft.com/office/powerpoint/2010/main" val="18697012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7442"/>
            <a:ext cx="9134534" cy="52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4338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Company Snapshot</a:t>
            </a:r>
            <a:endParaRPr lang="en-US" dirty="0">
              <a:solidFill>
                <a:schemeClr val="bg1"/>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48" y="990600"/>
            <a:ext cx="757615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7764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r>
              <a:rPr lang="en-US" dirty="0" smtClean="0"/>
              <a:t>(</a:t>
            </a:r>
            <a:r>
              <a:rPr lang="en-US" dirty="0"/>
              <a:t>edit right before presentation) get snapshot from globe investor</a:t>
            </a:r>
          </a:p>
          <a:p>
            <a:endParaRPr lang="en-US" dirty="0"/>
          </a:p>
        </p:txBody>
      </p:sp>
      <p:sp>
        <p:nvSpPr>
          <p:cNvPr id="12" name="Title 11"/>
          <p:cNvSpPr>
            <a:spLocks noGrp="1"/>
          </p:cNvSpPr>
          <p:nvPr>
            <p:ph type="title"/>
          </p:nvPr>
        </p:nvSpPr>
        <p:spPr>
          <a:xfrm>
            <a:off x="457200" y="0"/>
            <a:ext cx="8229600" cy="928811"/>
          </a:xfrm>
        </p:spPr>
        <p:txBody>
          <a:bodyPr/>
          <a:lstStyle/>
          <a:p>
            <a:pPr algn="l"/>
            <a:r>
              <a:rPr lang="en-US" dirty="0">
                <a:solidFill>
                  <a:schemeClr val="bg1"/>
                </a:solidFill>
              </a:rPr>
              <a:t>1</a:t>
            </a:r>
            <a:r>
              <a:rPr lang="en-US" dirty="0" smtClean="0">
                <a:solidFill>
                  <a:schemeClr val="bg1"/>
                </a:solidFill>
              </a:rPr>
              <a:t> year</a:t>
            </a:r>
            <a:endParaRPr lang="en-US"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840"/>
            <a:ext cx="9144000" cy="560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5997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r>
              <a:rPr lang="en-US" dirty="0" smtClean="0"/>
              <a:t>(</a:t>
            </a:r>
            <a:r>
              <a:rPr lang="en-US" dirty="0"/>
              <a:t>edit right before presentation) get snapshot from globe investor</a:t>
            </a:r>
          </a:p>
          <a:p>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5 year</a:t>
            </a:r>
            <a:endParaRPr lang="en-US"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2340"/>
            <a:ext cx="9144000" cy="566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5643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10 year</a:t>
            </a:r>
            <a:endParaRPr lang="en-US" dirty="0">
              <a:solidFill>
                <a:schemeClr val="bg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179640"/>
            <a:ext cx="9131300" cy="567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4233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normAutofit lnSpcReduction="10000"/>
          </a:bodyPr>
          <a:lstStyle/>
          <a:p>
            <a:r>
              <a:rPr lang="en-US" sz="2400" dirty="0"/>
              <a:t>Founded in early 1950s</a:t>
            </a:r>
          </a:p>
          <a:p>
            <a:endParaRPr lang="en-US" sz="2400" dirty="0"/>
          </a:p>
          <a:p>
            <a:r>
              <a:rPr lang="en-US" sz="2400" dirty="0"/>
              <a:t>Head office in Calgary, Alberta</a:t>
            </a:r>
          </a:p>
          <a:p>
            <a:endParaRPr lang="en-US" sz="2400" dirty="0"/>
          </a:p>
          <a:p>
            <a:r>
              <a:rPr lang="en-US" sz="2400" dirty="0"/>
              <a:t>Listed on TSX September 23, 1988</a:t>
            </a:r>
          </a:p>
          <a:p>
            <a:endParaRPr lang="en-US" sz="2400" dirty="0"/>
          </a:p>
          <a:p>
            <a:r>
              <a:rPr lang="en-US" sz="2400" dirty="0"/>
              <a:t>Reorganized into a Trust November 7, 2005 </a:t>
            </a:r>
          </a:p>
          <a:p>
            <a:pPr lvl="1"/>
            <a:r>
              <a:rPr lang="en-US" sz="2000" dirty="0"/>
              <a:t>in 2006 a new law in Canada (SIFT) passed to impose tax on income trust distributions (the tax was to be introduced in 2011)</a:t>
            </a:r>
          </a:p>
          <a:p>
            <a:pPr lvl="1"/>
            <a:endParaRPr lang="en-US" sz="2000" dirty="0"/>
          </a:p>
          <a:p>
            <a:r>
              <a:rPr lang="en-US" sz="2400" dirty="0"/>
              <a:t>Reverted back to Corporation June 1, 2010</a:t>
            </a:r>
          </a:p>
          <a:p>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History</a:t>
            </a:r>
            <a:endParaRPr lang="en-US" dirty="0">
              <a:solidFill>
                <a:schemeClr val="bg1"/>
              </a:solidFill>
            </a:endParaRPr>
          </a:p>
        </p:txBody>
      </p:sp>
    </p:spTree>
    <p:extLst>
      <p:ext uri="{BB962C8B-B14F-4D97-AF65-F5344CB8AC3E}">
        <p14:creationId xmlns:p14="http://schemas.microsoft.com/office/powerpoint/2010/main" val="40875946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Mergers and Acquisitions</a:t>
            </a:r>
            <a:endParaRPr lang="en-US"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45" y="1834070"/>
            <a:ext cx="8243455" cy="418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4198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Business Segments</a:t>
            </a:r>
            <a:endParaRPr lang="en-US"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7" y="990600"/>
            <a:ext cx="8993164"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0768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44000" cy="118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Single Corner Rectangle 9"/>
          <p:cNvSpPr/>
          <p:nvPr/>
        </p:nvSpPr>
        <p:spPr>
          <a:xfrm>
            <a:off x="0" y="990600"/>
            <a:ext cx="9144000" cy="5867400"/>
          </a:xfrm>
          <a:prstGeom prst="round1Rect">
            <a:avLst>
              <a:gd name="adj" fmla="val 0"/>
            </a:avLst>
          </a:prstGeom>
          <a:solidFill>
            <a:srgbClr val="92D050"/>
          </a:solid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990600"/>
            <a:ext cx="8229600" cy="5135563"/>
          </a:xfrm>
        </p:spPr>
        <p:txBody>
          <a:bodyPr/>
          <a:lstStyle/>
          <a:p>
            <a:r>
              <a:rPr lang="en-US" dirty="0" smtClean="0"/>
              <a:t>Announced decommissioning of 52 drilling rigs, including 42 Tier 3 rigs.</a:t>
            </a:r>
          </a:p>
          <a:p>
            <a:r>
              <a:rPr lang="en-US" dirty="0" smtClean="0"/>
              <a:t>Exiting Tier 3 drilling business, but are retaining 26 of these rigs as Precision Seasonal Stratification and Turnkey drilling work (PSST).</a:t>
            </a:r>
          </a:p>
          <a:p>
            <a:r>
              <a:rPr lang="en-US" dirty="0" smtClean="0"/>
              <a:t>Write-off of these lower quality rigs resulted in a net loss for 2012 Q4.</a:t>
            </a:r>
          </a:p>
          <a:p>
            <a:r>
              <a:rPr lang="en-US" dirty="0" smtClean="0"/>
              <a:t>Announced the beginning of quarterly dividend payments starting December 2012</a:t>
            </a:r>
          </a:p>
          <a:p>
            <a:endParaRPr lang="en-US" dirty="0"/>
          </a:p>
        </p:txBody>
      </p:sp>
      <p:sp>
        <p:nvSpPr>
          <p:cNvPr id="12" name="Title 11"/>
          <p:cNvSpPr>
            <a:spLocks noGrp="1"/>
          </p:cNvSpPr>
          <p:nvPr>
            <p:ph type="title"/>
          </p:nvPr>
        </p:nvSpPr>
        <p:spPr>
          <a:xfrm>
            <a:off x="457200" y="0"/>
            <a:ext cx="8229600" cy="928811"/>
          </a:xfrm>
        </p:spPr>
        <p:txBody>
          <a:bodyPr/>
          <a:lstStyle/>
          <a:p>
            <a:pPr algn="l"/>
            <a:r>
              <a:rPr lang="en-US" dirty="0" smtClean="0">
                <a:solidFill>
                  <a:schemeClr val="bg1"/>
                </a:solidFill>
              </a:rPr>
              <a:t>2012 Highlights</a:t>
            </a:r>
            <a:endParaRPr lang="en-US" dirty="0">
              <a:solidFill>
                <a:schemeClr val="bg1"/>
              </a:solidFill>
            </a:endParaRPr>
          </a:p>
        </p:txBody>
      </p:sp>
    </p:spTree>
    <p:extLst>
      <p:ext uri="{BB962C8B-B14F-4D97-AF65-F5344CB8AC3E}">
        <p14:creationId xmlns:p14="http://schemas.microsoft.com/office/powerpoint/2010/main" val="2931628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68</TotalTime>
  <Words>4155</Words>
  <Application>Microsoft Office PowerPoint</Application>
  <PresentationFormat>On-screen Show (4:3)</PresentationFormat>
  <Paragraphs>652</Paragraphs>
  <Slides>172</Slides>
  <Notes>18</Notes>
  <HiddenSlides>0</HiddenSlides>
  <MMClips>0</MMClips>
  <ScaleCrop>false</ScaleCrop>
  <HeadingPairs>
    <vt:vector size="4" baseType="variant">
      <vt:variant>
        <vt:lpstr>Theme</vt:lpstr>
      </vt:variant>
      <vt:variant>
        <vt:i4>1</vt:i4>
      </vt:variant>
      <vt:variant>
        <vt:lpstr>Slide Titles</vt:lpstr>
      </vt:variant>
      <vt:variant>
        <vt:i4>172</vt:i4>
      </vt:variant>
    </vt:vector>
  </HeadingPairs>
  <TitlesOfParts>
    <vt:vector size="173" baseType="lpstr">
      <vt:lpstr>Office Theme</vt:lpstr>
      <vt:lpstr>PowerPoint Presentation</vt:lpstr>
      <vt:lpstr>Agenda</vt:lpstr>
      <vt:lpstr>PowerPoint Presentation</vt:lpstr>
      <vt:lpstr>  </vt:lpstr>
      <vt:lpstr>Top 10 Oil Producing Countries</vt:lpstr>
      <vt:lpstr>Top 10 Oil Reserves Countries</vt:lpstr>
      <vt:lpstr>Top 10 Gas Producing Countries</vt:lpstr>
      <vt:lpstr>Top 10 Gas Reserves Countries</vt:lpstr>
      <vt:lpstr>Oil &amp; Gas Industry Characteristics</vt:lpstr>
      <vt:lpstr>Oil &amp; Gas Industry Characteristics</vt:lpstr>
      <vt:lpstr>Oil &amp; Gas Industry Characteristics</vt:lpstr>
      <vt:lpstr>Oil &amp; Gas Industry Characteristics</vt:lpstr>
      <vt:lpstr>Oil &amp; Gas Industry Characteristics</vt:lpstr>
      <vt:lpstr>Oil &amp; Gas Industry Characteristics</vt:lpstr>
      <vt:lpstr>Oil &amp; Gas Industry Characteristics</vt:lpstr>
      <vt:lpstr>Industry Composition</vt:lpstr>
      <vt:lpstr>Services</vt:lpstr>
      <vt:lpstr>Services</vt:lpstr>
      <vt:lpstr>Services</vt:lpstr>
      <vt:lpstr>Services</vt:lpstr>
      <vt:lpstr>PowerPoint Presentation</vt:lpstr>
      <vt:lpstr>Onshore Drilling</vt:lpstr>
      <vt:lpstr>                                  Offshore Drilling</vt:lpstr>
      <vt:lpstr>PowerPoint Presentation</vt:lpstr>
      <vt:lpstr>Land Drilling Rigs</vt:lpstr>
      <vt:lpstr>Fixed Platform</vt:lpstr>
      <vt:lpstr>Semi Submersible</vt:lpstr>
      <vt:lpstr>Jack-up Rigs</vt:lpstr>
      <vt:lpstr>Drill Ship</vt:lpstr>
      <vt:lpstr>Deep Sea Rigs</vt:lpstr>
      <vt:lpstr>Price Volatilities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Company Snapshot</vt:lpstr>
      <vt:lpstr>RIG 1 Year Chart</vt:lpstr>
      <vt:lpstr>RIG 5 Year Chart</vt:lpstr>
      <vt:lpstr>5-year RIG vs. Philadelphia Oil Service</vt:lpstr>
      <vt:lpstr>5-year RIG vs. Crude oil</vt:lpstr>
      <vt:lpstr>Company Overview</vt:lpstr>
      <vt:lpstr>Drilling Rigs</vt:lpstr>
      <vt:lpstr>PowerPoint Presentation</vt:lpstr>
      <vt:lpstr>Core Value</vt:lpstr>
      <vt:lpstr>History</vt:lpstr>
      <vt:lpstr>History</vt:lpstr>
      <vt:lpstr>Achievements</vt:lpstr>
      <vt:lpstr>Incidents</vt:lpstr>
      <vt:lpstr>Business Model</vt:lpstr>
      <vt:lpstr>Clients</vt:lpstr>
      <vt:lpstr>FLEET</vt:lpstr>
      <vt:lpstr>Rigs under construction</vt:lpstr>
      <vt:lpstr>Fleet Updates</vt:lpstr>
      <vt:lpstr>PowerPoint Presentation</vt:lpstr>
      <vt:lpstr>Worldwide Fleet Operations</vt:lpstr>
      <vt:lpstr>Management Team</vt:lpstr>
      <vt:lpstr>Steven L. Newman President &amp; CEO</vt:lpstr>
      <vt:lpstr>Esa Ikäheimonen Executive Vice President &amp; CFO</vt:lpstr>
      <vt:lpstr>Ihab Toma  Executive Vice President, Chief of Staff </vt:lpstr>
      <vt:lpstr>Future Outlook</vt:lpstr>
      <vt:lpstr>Sources Of Revenue</vt:lpstr>
      <vt:lpstr>Revenue Efficiency by RIG type</vt:lpstr>
      <vt:lpstr>Other Revenue Detail</vt:lpstr>
      <vt:lpstr>PowerPoint Presentation</vt:lpstr>
      <vt:lpstr>PowerPoint Presentation</vt:lpstr>
      <vt:lpstr>PowerPoint Presentation</vt:lpstr>
      <vt:lpstr>Financial statements</vt:lpstr>
      <vt:lpstr>PowerPoint Presentation</vt:lpstr>
      <vt:lpstr>PowerPoint Presentation</vt:lpstr>
      <vt:lpstr>PowerPoint Presentation</vt:lpstr>
      <vt:lpstr>PowerPoint Presentation</vt:lpstr>
      <vt:lpstr>PowerPoint Presentation</vt:lpstr>
      <vt:lpstr>Cash Flow Statement 2012</vt:lpstr>
      <vt:lpstr>PowerPoint Presentation</vt:lpstr>
      <vt:lpstr>Recommendation:</vt:lpstr>
      <vt:lpstr>PowerPoint Presentation</vt:lpstr>
      <vt:lpstr>Company Snapshot</vt:lpstr>
      <vt:lpstr>1 year</vt:lpstr>
      <vt:lpstr>5 year</vt:lpstr>
      <vt:lpstr>10 year</vt:lpstr>
      <vt:lpstr>History</vt:lpstr>
      <vt:lpstr>Mergers and Acquisitions</vt:lpstr>
      <vt:lpstr>Business Segments</vt:lpstr>
      <vt:lpstr>2012 Highlights</vt:lpstr>
      <vt:lpstr>Financial Highlights</vt:lpstr>
      <vt:lpstr>Revenue Segmentation</vt:lpstr>
      <vt:lpstr>Drilling Rigs at Dec 31, 2012</vt:lpstr>
      <vt:lpstr>Service Rigs at Dec 31, 2012</vt:lpstr>
      <vt:lpstr>Rig Locations</vt:lpstr>
      <vt:lpstr>Drilling Technology Growth</vt:lpstr>
      <vt:lpstr>Drilling Activity</vt:lpstr>
      <vt:lpstr>2012 Strategy</vt:lpstr>
      <vt:lpstr>Management Team</vt:lpstr>
      <vt:lpstr>Kevin A. Neveu</vt:lpstr>
      <vt:lpstr>ROB McNALLY</vt:lpstr>
      <vt:lpstr>GENE STAHL</vt:lpstr>
      <vt:lpstr>DOUG STRONG</vt:lpstr>
      <vt:lpstr>Financial Statements</vt:lpstr>
      <vt:lpstr>PowerPoint Presentation</vt:lpstr>
      <vt:lpstr>2012 Annual Income Statement</vt:lpstr>
      <vt:lpstr>2012 Annual Cash Flow Statement</vt:lpstr>
      <vt:lpstr>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dc:creator>
  <cp:lastModifiedBy>gp</cp:lastModifiedBy>
  <cp:revision>6</cp:revision>
  <dcterms:created xsi:type="dcterms:W3CDTF">2013-04-02T08:12:13Z</dcterms:created>
  <dcterms:modified xsi:type="dcterms:W3CDTF">2013-04-03T20:57:49Z</dcterms:modified>
</cp:coreProperties>
</file>