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notesSlides/notesSlide96.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slides/slide169.xml" ContentType="application/vnd.openxmlformats-officedocument.presentationml.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slides/slide147.xml" ContentType="application/vnd.openxmlformats-officedocument.presentationml.slide+xml"/>
  <Override PartName="/ppt/slides/slide158.xml" ContentType="application/vnd.openxmlformats-officedocument.presentationml.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notesSlides/notesSlide7.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diagrams/colors4.xml" ContentType="application/vnd.openxmlformats-officedocument.drawingml.diagramColors+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diagrams/drawing3.xml" ContentType="application/vnd.ms-office.drawingml.diagramDrawing+xml"/>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55.xml" ContentType="application/vnd.openxmlformats-officedocument.presentationml.slide+xml"/>
  <Override PartName="/ppt/theme/theme2.xml" ContentType="application/vnd.openxmlformats-officedocument.theme+xml"/>
  <Override PartName="/ppt/diagrams/quickStyle3.xml" ContentType="application/vnd.openxmlformats-officedocument.drawingml.diagramStyle+xml"/>
  <Override PartName="/ppt/notesSlides/notesSlide57.xml" ContentType="application/vnd.openxmlformats-officedocument.presentationml.notesSlide+xml"/>
  <Override PartName="/ppt/notesSlides/notesSlide102.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notesSlides/notesSlide46.xml" ContentType="application/vnd.openxmlformats-officedocument.presentationml.notesSlide+xml"/>
  <Default Extension="emf" ContentType="image/x-emf"/>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s/slide119.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Layouts/slideLayout10.xml" ContentType="application/vnd.openxmlformats-officedocument.presentationml.slideLayout+xml"/>
  <Override PartName="/ppt/slides/slide108.xml" ContentType="application/vnd.openxmlformats-officedocument.presentationml.slide+xml"/>
  <Override PartName="/ppt/slides/slide155.xml" ContentType="application/vnd.openxmlformats-officedocument.presentationml.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diagrams/colors1.xml" ContentType="application/vnd.openxmlformats-officedocument.drawingml.diagramColors+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Override PartName="/ppt/notesSlides/notesSlide65.xml" ContentType="application/vnd.openxmlformats-officedocument.presentationml.notesSlide+xml"/>
  <Override PartName="/ppt/notesSlides/notesSlide110.xml" ContentType="application/vnd.openxmlformats-officedocument.presentationml.notesSlide+xml"/>
  <Override PartName="/ppt/slides/slide41.xml" ContentType="application/vnd.openxmlformats-officedocument.presentationml.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slides/slide149.xml" ContentType="application/vnd.openxmlformats-officedocument.presentationml.slide+xml"/>
  <Override PartName="/ppt/notesSlides/notesSlide32.xml" ContentType="application/vnd.openxmlformats-officedocument.presentationml.notesSlide+xml"/>
  <Override PartName="/ppt/slides/slide138.xml" ContentType="application/vnd.openxmlformats-officedocument.presentationml.slide+xml"/>
  <Override PartName="/ppt/slides/slide185.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Layouts/slideLayout9.xml" ContentType="application/vnd.openxmlformats-officedocument.presentationml.slideLayout+xml"/>
  <Override PartName="/ppt/diagrams/drawing5.xml" ContentType="application/vnd.ms-office.drawingml.diagramDrawing+xml"/>
  <Override PartName="/ppt/slides/slide57.xml" ContentType="application/vnd.openxmlformats-officedocument.presentationml.slide+xml"/>
  <Override PartName="/ppt/slides/slide105.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diagrams/quickStyle5.xml" ContentType="application/vnd.openxmlformats-officedocument.drawingml.diagramStyle+xml"/>
  <Override PartName="/ppt/notesSlides/notesSlide104.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130.xml" ContentType="application/vnd.openxmlformats-officedocument.presentationml.slide+xml"/>
  <Override PartName="/ppt/notesSlides/notesSlide48.xml" ContentType="application/vnd.openxmlformats-officedocument.presentationml.notesSlide+xml"/>
  <Override PartName="/ppt/notesSlides/notesSlide95.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notesSlides/notesSlide37.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slides/slide168.xml" ContentType="application/vnd.openxmlformats-officedocument.presentationml.slide+xml"/>
  <Override PartName="/ppt/slides/slide179.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diagrams/layout4.xml" ContentType="application/vnd.openxmlformats-officedocument.drawingml.diagramLayout+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slides/slide139.xml" ContentType="application/vnd.openxmlformats-officedocument.presentationml.slide+xml"/>
  <Override PartName="/ppt/slides/slide157.xml" ContentType="application/vnd.openxmlformats-officedocument.presentationml.slide+xml"/>
  <Override PartName="/ppt/slides/slide186.xml" ContentType="application/vnd.openxmlformats-officedocument.presentationml.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diagrams/data5.xml" ContentType="application/vnd.openxmlformats-officedocument.drawingml.diagramData+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diagrams/drawing2.xml" ContentType="application/vnd.ms-office.drawingml.diagramDrawing+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diagrams/layout5.xml" ContentType="application/vnd.openxmlformats-officedocument.drawingml.diagramLayout+xml"/>
  <Override PartName="/ppt/slides/slide129.xml" ContentType="application/vnd.openxmlformats-officedocument.presentationml.slide+xml"/>
  <Override PartName="/ppt/slides/slide176.xml" ContentType="application/vnd.openxmlformats-officedocument.presentationml.slide+xml"/>
  <Override PartName="/ppt/notesSlides/notesSlide12.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notesSlides/notesSlide106.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Override PartName="/ppt/notesSlides/notesSlide97.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slides/slide51.xml" ContentType="application/vnd.openxmlformats-officedocument.presentationml.slide+xml"/>
  <Override PartName="/ppt/notesSlides/notesSlide53.xml" ContentType="application/vnd.openxmlformats-officedocument.presentationml.notesSlide+xml"/>
  <Override PartName="/ppt/slides/slide40.xml" ContentType="application/vnd.openxmlformats-officedocument.presentationml.slide+xml"/>
  <Override PartName="/ppt/slides/slide159.xml" ContentType="application/vnd.openxmlformats-officedocument.presentationml.slide+xml"/>
  <Override PartName="/ppt/notesSlides/notesSlide42.xml" ContentType="application/vnd.openxmlformats-officedocument.presentationml.notesSlide+xml"/>
  <Override PartName="/ppt/slides/slide148.xml" ContentType="application/vnd.openxmlformats-officedocument.presentationml.slide+xml"/>
  <Default Extension="vml" ContentType="application/vnd.openxmlformats-officedocument.vmlDrawing"/>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diagrams/layout2.xml" ContentType="application/vnd.openxmlformats-officedocument.drawingml.diagramLayout+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diagrams/data3.xml" ContentType="application/vnd.openxmlformats-officedocument.drawingml.diagramData+xml"/>
  <Override PartName="/ppt/diagrams/colors5.xml" ContentType="application/vnd.openxmlformats-officedocument.drawingml.diagramColors+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diagrams/drawing4.xml" ContentType="application/vnd.ms-office.drawingml.diagramDrawing+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diagrams/quickStyle4.xml" ContentType="application/vnd.openxmlformats-officedocument.drawingml.diagramStyle+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Default Extension="xls" ContentType="application/vnd.ms-excel"/>
  <Override PartName="/ppt/notesSlides/notesSlide36.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178.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slides/slide167.xml" ContentType="application/vnd.openxmlformats-officedocument.presentationml.slide+xml"/>
  <Override PartName="/ppt/notesSlides/notesSlide50.xml" ContentType="application/vnd.openxmlformats-officedocument.presentationml.notesSlide+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notesSlides/notesSlide108.xml" ContentType="application/vnd.openxmlformats-officedocument.presentationml.notesSlide+xml"/>
  <Override PartName="/ppt/slides/slide97.xml" ContentType="application/vnd.openxmlformats-officedocument.presentationml.slide+xml"/>
  <Override PartName="/ppt/slides/slide134.xml" ContentType="application/vnd.openxmlformats-officedocument.presentationml.slide+xml"/>
  <Override PartName="/ppt/slides/slide181.xml" ContentType="application/vnd.openxmlformats-officedocument.presentationml.slide+xml"/>
  <Override PartName="/ppt/notesSlides/notesSlide5.xml" ContentType="application/vnd.openxmlformats-officedocument.presentationml.notesSlide+xml"/>
  <Override PartName="/ppt/notesSlides/notesSlide99.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diagrams/colors2.xml" ContentType="application/vnd.openxmlformats-officedocument.drawingml.diagramColors+xml"/>
  <Override PartName="/ppt/notesSlides/notesSlide88.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diagrams/drawing1.xml" ContentType="application/vnd.ms-office.drawingml.diagramDrawing+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53.xml" ContentType="application/vnd.openxmlformats-officedocument.presentationml.slide+xml"/>
  <Default Extension="jpeg" ContentType="image/jpeg"/>
  <Override PartName="/ppt/diagrams/quickStyle1.xml" ContentType="application/vnd.openxmlformats-officedocument.drawingml.diagramStyle+xml"/>
  <Override PartName="/ppt/notesSlides/notesSlide55.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9" r:id="rId1"/>
  </p:sldMasterIdLst>
  <p:notesMasterIdLst>
    <p:notesMasterId r:id="rId190"/>
  </p:notesMasterIdLst>
  <p:sldIdLst>
    <p:sldId id="319" r:id="rId2"/>
    <p:sldId id="320" r:id="rId3"/>
    <p:sldId id="321" r:id="rId4"/>
    <p:sldId id="357" r:id="rId5"/>
    <p:sldId id="322" r:id="rId6"/>
    <p:sldId id="358" r:id="rId7"/>
    <p:sldId id="323" r:id="rId8"/>
    <p:sldId id="324" r:id="rId9"/>
    <p:sldId id="325" r:id="rId10"/>
    <p:sldId id="326" r:id="rId11"/>
    <p:sldId id="327" r:id="rId12"/>
    <p:sldId id="328" r:id="rId13"/>
    <p:sldId id="329" r:id="rId14"/>
    <p:sldId id="336" r:id="rId15"/>
    <p:sldId id="330" r:id="rId16"/>
    <p:sldId id="331" r:id="rId17"/>
    <p:sldId id="332" r:id="rId18"/>
    <p:sldId id="333" r:id="rId19"/>
    <p:sldId id="359" r:id="rId20"/>
    <p:sldId id="334" r:id="rId21"/>
    <p:sldId id="337" r:id="rId22"/>
    <p:sldId id="338" r:id="rId23"/>
    <p:sldId id="339" r:id="rId24"/>
    <p:sldId id="340" r:id="rId25"/>
    <p:sldId id="341" r:id="rId26"/>
    <p:sldId id="342" r:id="rId27"/>
    <p:sldId id="343" r:id="rId28"/>
    <p:sldId id="344" r:id="rId29"/>
    <p:sldId id="345" r:id="rId30"/>
    <p:sldId id="346" r:id="rId31"/>
    <p:sldId id="335" r:id="rId32"/>
    <p:sldId id="347" r:id="rId33"/>
    <p:sldId id="348" r:id="rId34"/>
    <p:sldId id="349" r:id="rId35"/>
    <p:sldId id="350" r:id="rId36"/>
    <p:sldId id="351" r:id="rId37"/>
    <p:sldId id="352" r:id="rId38"/>
    <p:sldId id="353" r:id="rId39"/>
    <p:sldId id="360" r:id="rId40"/>
    <p:sldId id="361" r:id="rId41"/>
    <p:sldId id="354" r:id="rId42"/>
    <p:sldId id="355" r:id="rId43"/>
    <p:sldId id="362" r:id="rId44"/>
    <p:sldId id="356" r:id="rId45"/>
    <p:sldId id="364" r:id="rId46"/>
    <p:sldId id="365" r:id="rId47"/>
    <p:sldId id="366" r:id="rId48"/>
    <p:sldId id="367" r:id="rId49"/>
    <p:sldId id="368" r:id="rId50"/>
    <p:sldId id="369" r:id="rId51"/>
    <p:sldId id="370" r:id="rId52"/>
    <p:sldId id="371" r:id="rId53"/>
    <p:sldId id="372" r:id="rId54"/>
    <p:sldId id="373" r:id="rId55"/>
    <p:sldId id="374" r:id="rId56"/>
    <p:sldId id="375" r:id="rId57"/>
    <p:sldId id="376" r:id="rId58"/>
    <p:sldId id="377" r:id="rId59"/>
    <p:sldId id="378" r:id="rId60"/>
    <p:sldId id="379" r:id="rId61"/>
    <p:sldId id="380" r:id="rId62"/>
    <p:sldId id="381" r:id="rId63"/>
    <p:sldId id="382" r:id="rId64"/>
    <p:sldId id="383" r:id="rId65"/>
    <p:sldId id="384" r:id="rId66"/>
    <p:sldId id="385" r:id="rId67"/>
    <p:sldId id="386" r:id="rId68"/>
    <p:sldId id="387" r:id="rId69"/>
    <p:sldId id="388" r:id="rId70"/>
    <p:sldId id="389" r:id="rId71"/>
    <p:sldId id="390" r:id="rId72"/>
    <p:sldId id="391" r:id="rId73"/>
    <p:sldId id="392" r:id="rId74"/>
    <p:sldId id="393" r:id="rId75"/>
    <p:sldId id="394" r:id="rId76"/>
    <p:sldId id="395" r:id="rId77"/>
    <p:sldId id="396" r:id="rId78"/>
    <p:sldId id="397" r:id="rId79"/>
    <p:sldId id="398" r:id="rId80"/>
    <p:sldId id="399" r:id="rId81"/>
    <p:sldId id="400" r:id="rId82"/>
    <p:sldId id="401" r:id="rId83"/>
    <p:sldId id="402" r:id="rId84"/>
    <p:sldId id="403" r:id="rId85"/>
    <p:sldId id="404" r:id="rId86"/>
    <p:sldId id="405" r:id="rId87"/>
    <p:sldId id="406" r:id="rId88"/>
    <p:sldId id="407" r:id="rId89"/>
    <p:sldId id="408" r:id="rId90"/>
    <p:sldId id="409" r:id="rId91"/>
    <p:sldId id="410" r:id="rId92"/>
    <p:sldId id="411" r:id="rId93"/>
    <p:sldId id="412" r:id="rId94"/>
    <p:sldId id="413" r:id="rId95"/>
    <p:sldId id="414" r:id="rId96"/>
    <p:sldId id="415" r:id="rId97"/>
    <p:sldId id="416" r:id="rId98"/>
    <p:sldId id="417" r:id="rId99"/>
    <p:sldId id="418" r:id="rId100"/>
    <p:sldId id="419" r:id="rId101"/>
    <p:sldId id="420" r:id="rId102"/>
    <p:sldId id="421" r:id="rId103"/>
    <p:sldId id="422" r:id="rId104"/>
    <p:sldId id="423" r:id="rId105"/>
    <p:sldId id="424" r:id="rId106"/>
    <p:sldId id="425" r:id="rId107"/>
    <p:sldId id="426" r:id="rId108"/>
    <p:sldId id="427" r:id="rId109"/>
    <p:sldId id="428" r:id="rId110"/>
    <p:sldId id="429" r:id="rId111"/>
    <p:sldId id="430" r:id="rId112"/>
    <p:sldId id="431" r:id="rId113"/>
    <p:sldId id="432" r:id="rId114"/>
    <p:sldId id="433" r:id="rId115"/>
    <p:sldId id="434" r:id="rId116"/>
    <p:sldId id="435" r:id="rId117"/>
    <p:sldId id="436" r:id="rId118"/>
    <p:sldId id="437" r:id="rId119"/>
    <p:sldId id="438" r:id="rId120"/>
    <p:sldId id="439" r:id="rId121"/>
    <p:sldId id="440" r:id="rId122"/>
    <p:sldId id="441" r:id="rId123"/>
    <p:sldId id="442" r:id="rId124"/>
    <p:sldId id="443" r:id="rId125"/>
    <p:sldId id="444" r:id="rId126"/>
    <p:sldId id="445" r:id="rId127"/>
    <p:sldId id="446" r:id="rId128"/>
    <p:sldId id="447" r:id="rId129"/>
    <p:sldId id="448" r:id="rId130"/>
    <p:sldId id="449" r:id="rId131"/>
    <p:sldId id="450" r:id="rId132"/>
    <p:sldId id="451" r:id="rId133"/>
    <p:sldId id="452" r:id="rId134"/>
    <p:sldId id="453" r:id="rId135"/>
    <p:sldId id="454" r:id="rId136"/>
    <p:sldId id="455" r:id="rId137"/>
    <p:sldId id="456" r:id="rId138"/>
    <p:sldId id="457" r:id="rId139"/>
    <p:sldId id="458" r:id="rId140"/>
    <p:sldId id="459" r:id="rId141"/>
    <p:sldId id="460" r:id="rId142"/>
    <p:sldId id="461" r:id="rId143"/>
    <p:sldId id="462" r:id="rId144"/>
    <p:sldId id="463" r:id="rId145"/>
    <p:sldId id="464" r:id="rId146"/>
    <p:sldId id="465" r:id="rId147"/>
    <p:sldId id="466" r:id="rId148"/>
    <p:sldId id="467" r:id="rId149"/>
    <p:sldId id="468" r:id="rId150"/>
    <p:sldId id="469" r:id="rId151"/>
    <p:sldId id="470" r:id="rId152"/>
    <p:sldId id="508" r:id="rId153"/>
    <p:sldId id="472" r:id="rId154"/>
    <p:sldId id="473" r:id="rId155"/>
    <p:sldId id="474" r:id="rId156"/>
    <p:sldId id="475" r:id="rId157"/>
    <p:sldId id="476" r:id="rId158"/>
    <p:sldId id="477" r:id="rId159"/>
    <p:sldId id="478" r:id="rId160"/>
    <p:sldId id="479" r:id="rId161"/>
    <p:sldId id="480" r:id="rId162"/>
    <p:sldId id="481" r:id="rId163"/>
    <p:sldId id="482" r:id="rId164"/>
    <p:sldId id="483" r:id="rId165"/>
    <p:sldId id="484" r:id="rId166"/>
    <p:sldId id="509" r:id="rId167"/>
    <p:sldId id="486" r:id="rId168"/>
    <p:sldId id="487" r:id="rId169"/>
    <p:sldId id="510" r:id="rId170"/>
    <p:sldId id="489" r:id="rId171"/>
    <p:sldId id="490" r:id="rId172"/>
    <p:sldId id="491" r:id="rId173"/>
    <p:sldId id="492" r:id="rId174"/>
    <p:sldId id="493" r:id="rId175"/>
    <p:sldId id="494" r:id="rId176"/>
    <p:sldId id="495" r:id="rId177"/>
    <p:sldId id="511" r:id="rId178"/>
    <p:sldId id="497" r:id="rId179"/>
    <p:sldId id="498" r:id="rId180"/>
    <p:sldId id="499" r:id="rId181"/>
    <p:sldId id="500" r:id="rId182"/>
    <p:sldId id="501" r:id="rId183"/>
    <p:sldId id="502" r:id="rId184"/>
    <p:sldId id="503" r:id="rId185"/>
    <p:sldId id="504" r:id="rId186"/>
    <p:sldId id="505" r:id="rId187"/>
    <p:sldId id="506" r:id="rId188"/>
    <p:sldId id="507" r:id="rId18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333" autoAdjust="0"/>
  </p:normalViewPr>
  <p:slideViewPr>
    <p:cSldViewPr>
      <p:cViewPr varScale="1">
        <p:scale>
          <a:sx n="37" d="100"/>
          <a:sy n="37" d="100"/>
        </p:scale>
        <p:origin x="-162" y="-78"/>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91"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viewProps" Target="view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72" Type="http://schemas.openxmlformats.org/officeDocument/2006/relationships/slide" Target="slides/slide171.xml"/><Relationship Id="rId193"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0" Type="http://schemas.openxmlformats.org/officeDocument/2006/relationships/notesMaster" Target="notesMasters/notes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s>
</file>

<file path=ppt/diagrams/colors1.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8">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6601085-5716-4DAA-B31F-E53F21D76541}" type="doc">
      <dgm:prSet loTypeId="urn:microsoft.com/office/officeart/2005/8/layout/hProcess9" loCatId="process" qsTypeId="urn:microsoft.com/office/officeart/2005/8/quickstyle/simple1#7" qsCatId="simple" csTypeId="urn:microsoft.com/office/officeart/2005/8/colors/accent3_4" csCatId="accent3" phldr="1"/>
      <dgm:spPr/>
    </dgm:pt>
    <dgm:pt modelId="{A88AD698-49AA-4833-8A2C-CD2333679A03}">
      <dgm:prSet phldrT="[Text]" custT="1">
        <dgm:style>
          <a:lnRef idx="2">
            <a:schemeClr val="accent3">
              <a:shade val="50000"/>
            </a:schemeClr>
          </a:lnRef>
          <a:fillRef idx="1">
            <a:schemeClr val="accent3"/>
          </a:fillRef>
          <a:effectRef idx="0">
            <a:schemeClr val="accent3"/>
          </a:effectRef>
          <a:fontRef idx="minor">
            <a:schemeClr val="lt1"/>
          </a:fontRef>
        </dgm:style>
      </dgm:prSet>
      <dgm:spPr/>
      <dgm:t>
        <a:bodyPr/>
        <a:lstStyle/>
        <a:p>
          <a:r>
            <a:rPr lang="en-US" sz="1600" b="1" dirty="0" smtClean="0"/>
            <a:t>1919 </a:t>
          </a:r>
        </a:p>
        <a:p>
          <a:r>
            <a:rPr lang="en-US" sz="1300" dirty="0" err="1" smtClean="0"/>
            <a:t>Dancinger</a:t>
          </a:r>
          <a:r>
            <a:rPr lang="en-US" sz="1300" dirty="0" smtClean="0"/>
            <a:t> Oil and Refinery Co. is founded. </a:t>
          </a:r>
          <a:endParaRPr lang="en-US" sz="1300" dirty="0"/>
        </a:p>
      </dgm:t>
    </dgm:pt>
    <dgm:pt modelId="{69488C4F-3D95-4F14-B406-43140E600241}" type="parTrans" cxnId="{08216CCC-D224-4CB8-913F-9BED213AF5BD}">
      <dgm:prSet/>
      <dgm:spPr/>
      <dgm:t>
        <a:bodyPr/>
        <a:lstStyle/>
        <a:p>
          <a:endParaRPr lang="en-US"/>
        </a:p>
      </dgm:t>
    </dgm:pt>
    <dgm:pt modelId="{5AFB5CFD-033A-42AF-8469-B8C4927B2B6F}" type="sibTrans" cxnId="{08216CCC-D224-4CB8-913F-9BED213AF5BD}">
      <dgm:prSet/>
      <dgm:spPr/>
      <dgm:t>
        <a:bodyPr/>
        <a:lstStyle/>
        <a:p>
          <a:endParaRPr lang="en-US"/>
        </a:p>
      </dgm:t>
    </dgm:pt>
    <dgm:pt modelId="{4F31F967-FE44-4B8A-9187-FFBB9A6595D2}">
      <dgm:prSet phldrT="[Text]" custT="1">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sz="1600" b="1" dirty="0" smtClean="0"/>
            <a:t>1946</a:t>
          </a:r>
          <a:r>
            <a:rPr lang="en-US" sz="1300" dirty="0" smtClean="0"/>
            <a:t> </a:t>
          </a:r>
        </a:p>
        <a:p>
          <a:r>
            <a:rPr lang="en-US" sz="1300" dirty="0" smtClean="0"/>
            <a:t>Consortium (CUSS) formed to establish feasibility of offshore drilling. Also, Santa Fe Drilling is founded.</a:t>
          </a:r>
          <a:endParaRPr lang="en-US" sz="1300" dirty="0"/>
        </a:p>
      </dgm:t>
    </dgm:pt>
    <dgm:pt modelId="{C5032685-A79B-4A7E-A2B4-02D42B502F59}" type="parTrans" cxnId="{D524AE92-3591-4C42-917C-530F1BC54C8E}">
      <dgm:prSet/>
      <dgm:spPr/>
      <dgm:t>
        <a:bodyPr/>
        <a:lstStyle/>
        <a:p>
          <a:endParaRPr lang="en-US"/>
        </a:p>
      </dgm:t>
    </dgm:pt>
    <dgm:pt modelId="{7F2CC946-1C63-43E5-B4EB-C5003874FCD1}" type="sibTrans" cxnId="{D524AE92-3591-4C42-917C-530F1BC54C8E}">
      <dgm:prSet/>
      <dgm:spPr/>
      <dgm:t>
        <a:bodyPr/>
        <a:lstStyle/>
        <a:p>
          <a:endParaRPr lang="en-US"/>
        </a:p>
      </dgm:t>
    </dgm:pt>
    <dgm:pt modelId="{2FF58DEC-A5AC-4CA3-AD94-E2B2762D427E}">
      <dgm:prSet phldrT="[Text]" custT="1">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sz="1600" b="1" dirty="0" smtClean="0"/>
            <a:t>1951</a:t>
          </a:r>
          <a:r>
            <a:rPr lang="en-US" sz="1300" dirty="0" smtClean="0"/>
            <a:t> </a:t>
          </a:r>
        </a:p>
        <a:p>
          <a:r>
            <a:rPr lang="en-US" sz="1300" dirty="0" smtClean="0"/>
            <a:t>CUSS builds prototype for offshore floating rig. </a:t>
          </a:r>
          <a:endParaRPr lang="en-US" sz="1300" dirty="0"/>
        </a:p>
      </dgm:t>
    </dgm:pt>
    <dgm:pt modelId="{5F2CBA64-7170-4E2C-BBD9-0729F6ED8431}" type="parTrans" cxnId="{214855DB-BFD2-4A53-BD9A-54D43B29644A}">
      <dgm:prSet/>
      <dgm:spPr/>
      <dgm:t>
        <a:bodyPr/>
        <a:lstStyle/>
        <a:p>
          <a:endParaRPr lang="en-US"/>
        </a:p>
      </dgm:t>
    </dgm:pt>
    <dgm:pt modelId="{AF4AC594-1999-4E2A-B5A1-558EDB655211}" type="sibTrans" cxnId="{214855DB-BFD2-4A53-BD9A-54D43B29644A}">
      <dgm:prSet/>
      <dgm:spPr/>
      <dgm:t>
        <a:bodyPr/>
        <a:lstStyle/>
        <a:p>
          <a:endParaRPr lang="en-US"/>
        </a:p>
      </dgm:t>
    </dgm:pt>
    <dgm:pt modelId="{64A9E611-EC1B-437D-94DF-DACBC7C3F328}">
      <dgm:prSet phldrT="[Text]" custT="1">
        <dgm:style>
          <a:lnRef idx="2">
            <a:schemeClr val="accent3">
              <a:shade val="50000"/>
            </a:schemeClr>
          </a:lnRef>
          <a:fillRef idx="1">
            <a:schemeClr val="accent3"/>
          </a:fillRef>
          <a:effectRef idx="0">
            <a:schemeClr val="accent3"/>
          </a:effectRef>
          <a:fontRef idx="minor">
            <a:schemeClr val="lt1"/>
          </a:fontRef>
        </dgm:style>
      </dgm:prSet>
      <dgm:spPr/>
      <dgm:t>
        <a:bodyPr/>
        <a:lstStyle/>
        <a:p>
          <a:r>
            <a:rPr lang="en-US" sz="1600" b="1" dirty="0" smtClean="0"/>
            <a:t>1953</a:t>
          </a:r>
          <a:r>
            <a:rPr lang="en-US" sz="1300" dirty="0" smtClean="0"/>
            <a:t> </a:t>
          </a:r>
        </a:p>
        <a:p>
          <a:r>
            <a:rPr lang="en-US" sz="1300" dirty="0" err="1" smtClean="0"/>
            <a:t>Dancinger</a:t>
          </a:r>
          <a:r>
            <a:rPr lang="en-US" sz="1300" dirty="0" smtClean="0"/>
            <a:t> merges with Offshore Drilling Co. to construct first </a:t>
          </a:r>
          <a:r>
            <a:rPr lang="en-US" sz="1300" dirty="0" err="1" smtClean="0"/>
            <a:t>jackup</a:t>
          </a:r>
          <a:r>
            <a:rPr lang="en-US" sz="1300" dirty="0" smtClean="0"/>
            <a:t> drilling rig, in operation by 1954.</a:t>
          </a:r>
          <a:endParaRPr lang="en-US" sz="1300" dirty="0"/>
        </a:p>
      </dgm:t>
    </dgm:pt>
    <dgm:pt modelId="{CD19C177-F0AA-4426-AE61-3986D4606ED4}" type="parTrans" cxnId="{FAD163E5-CB38-46E5-9512-A85A21E895FC}">
      <dgm:prSet/>
      <dgm:spPr/>
      <dgm:t>
        <a:bodyPr/>
        <a:lstStyle/>
        <a:p>
          <a:endParaRPr lang="en-US"/>
        </a:p>
      </dgm:t>
    </dgm:pt>
    <dgm:pt modelId="{CCB23F4F-D983-4333-A0CF-ACE84238DF37}" type="sibTrans" cxnId="{FAD163E5-CB38-46E5-9512-A85A21E895FC}">
      <dgm:prSet/>
      <dgm:spPr/>
      <dgm:t>
        <a:bodyPr/>
        <a:lstStyle/>
        <a:p>
          <a:endParaRPr lang="en-US"/>
        </a:p>
      </dgm:t>
    </dgm:pt>
    <dgm:pt modelId="{A8AB06BA-441D-44EF-BF91-1BE89D6FA791}">
      <dgm:prSet phldrT="[Text]" custT="1">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sz="1600" b="1" dirty="0" smtClean="0"/>
            <a:t>1958</a:t>
          </a:r>
        </a:p>
        <a:p>
          <a:r>
            <a:rPr lang="en-US" sz="1400" dirty="0" smtClean="0"/>
            <a:t>CUSS becomes Global Marine.</a:t>
          </a:r>
          <a:endParaRPr lang="en-US" sz="1400" dirty="0"/>
        </a:p>
      </dgm:t>
    </dgm:pt>
    <dgm:pt modelId="{76418127-DFB2-4DB1-9611-8F2BE3727029}" type="parTrans" cxnId="{DDF35CA4-8277-467E-9299-C5356681FDF0}">
      <dgm:prSet/>
      <dgm:spPr/>
      <dgm:t>
        <a:bodyPr/>
        <a:lstStyle/>
        <a:p>
          <a:endParaRPr lang="en-US"/>
        </a:p>
      </dgm:t>
    </dgm:pt>
    <dgm:pt modelId="{A032D169-61CE-436C-A0A0-4745A10ED3C7}" type="sibTrans" cxnId="{DDF35CA4-8277-467E-9299-C5356681FDF0}">
      <dgm:prSet/>
      <dgm:spPr/>
      <dgm:t>
        <a:bodyPr/>
        <a:lstStyle/>
        <a:p>
          <a:endParaRPr lang="en-US"/>
        </a:p>
      </dgm:t>
    </dgm:pt>
    <dgm:pt modelId="{22D92905-B670-42C9-A9DA-A556E73468DA}" type="pres">
      <dgm:prSet presAssocID="{C6601085-5716-4DAA-B31F-E53F21D76541}" presName="CompostProcess" presStyleCnt="0">
        <dgm:presLayoutVars>
          <dgm:dir/>
          <dgm:resizeHandles val="exact"/>
        </dgm:presLayoutVars>
      </dgm:prSet>
      <dgm:spPr/>
    </dgm:pt>
    <dgm:pt modelId="{A92CF38A-A01E-4E33-BC8B-FB09F6D545F3}" type="pres">
      <dgm:prSet presAssocID="{C6601085-5716-4DAA-B31F-E53F21D76541}" presName="arrow" presStyleLbl="bgShp" presStyleIdx="0" presStyleCnt="1"/>
      <dgm:spPr/>
    </dgm:pt>
    <dgm:pt modelId="{08C264E0-D54B-4408-8425-045A8375B01B}" type="pres">
      <dgm:prSet presAssocID="{C6601085-5716-4DAA-B31F-E53F21D76541}" presName="linearProcess" presStyleCnt="0"/>
      <dgm:spPr/>
    </dgm:pt>
    <dgm:pt modelId="{BA91F020-6F56-4F4D-887F-7BEFCEFDE819}" type="pres">
      <dgm:prSet presAssocID="{A88AD698-49AA-4833-8A2C-CD2333679A03}" presName="textNode" presStyleLbl="node1" presStyleIdx="0" presStyleCnt="5">
        <dgm:presLayoutVars>
          <dgm:bulletEnabled val="1"/>
        </dgm:presLayoutVars>
      </dgm:prSet>
      <dgm:spPr/>
      <dgm:t>
        <a:bodyPr/>
        <a:lstStyle/>
        <a:p>
          <a:endParaRPr lang="en-US"/>
        </a:p>
      </dgm:t>
    </dgm:pt>
    <dgm:pt modelId="{EDE38255-2F5A-424E-8D76-0F494DB0DE60}" type="pres">
      <dgm:prSet presAssocID="{5AFB5CFD-033A-42AF-8469-B8C4927B2B6F}" presName="sibTrans" presStyleCnt="0"/>
      <dgm:spPr/>
    </dgm:pt>
    <dgm:pt modelId="{680BD0DC-EFE7-4FDC-AEE8-A4F10AAA0496}" type="pres">
      <dgm:prSet presAssocID="{4F31F967-FE44-4B8A-9187-FFBB9A6595D2}" presName="textNode" presStyleLbl="node1" presStyleIdx="1" presStyleCnt="5">
        <dgm:presLayoutVars>
          <dgm:bulletEnabled val="1"/>
        </dgm:presLayoutVars>
      </dgm:prSet>
      <dgm:spPr/>
      <dgm:t>
        <a:bodyPr/>
        <a:lstStyle/>
        <a:p>
          <a:endParaRPr lang="en-US"/>
        </a:p>
      </dgm:t>
    </dgm:pt>
    <dgm:pt modelId="{B537B483-49F6-4837-AFB5-095C8E95FDCF}" type="pres">
      <dgm:prSet presAssocID="{7F2CC946-1C63-43E5-B4EB-C5003874FCD1}" presName="sibTrans" presStyleCnt="0"/>
      <dgm:spPr/>
    </dgm:pt>
    <dgm:pt modelId="{1A3F13D4-4A64-4BCB-A974-CBEED2BF4974}" type="pres">
      <dgm:prSet presAssocID="{2FF58DEC-A5AC-4CA3-AD94-E2B2762D427E}" presName="textNode" presStyleLbl="node1" presStyleIdx="2" presStyleCnt="5">
        <dgm:presLayoutVars>
          <dgm:bulletEnabled val="1"/>
        </dgm:presLayoutVars>
      </dgm:prSet>
      <dgm:spPr/>
      <dgm:t>
        <a:bodyPr/>
        <a:lstStyle/>
        <a:p>
          <a:endParaRPr lang="en-US"/>
        </a:p>
      </dgm:t>
    </dgm:pt>
    <dgm:pt modelId="{65F67FC1-153E-4BAF-8994-EA3AB8B654F3}" type="pres">
      <dgm:prSet presAssocID="{AF4AC594-1999-4E2A-B5A1-558EDB655211}" presName="sibTrans" presStyleCnt="0"/>
      <dgm:spPr/>
    </dgm:pt>
    <dgm:pt modelId="{1AAD8681-5981-4EEC-85A0-C8B4236E9DF6}" type="pres">
      <dgm:prSet presAssocID="{64A9E611-EC1B-437D-94DF-DACBC7C3F328}" presName="textNode" presStyleLbl="node1" presStyleIdx="3" presStyleCnt="5">
        <dgm:presLayoutVars>
          <dgm:bulletEnabled val="1"/>
        </dgm:presLayoutVars>
      </dgm:prSet>
      <dgm:spPr/>
      <dgm:t>
        <a:bodyPr/>
        <a:lstStyle/>
        <a:p>
          <a:endParaRPr lang="en-US"/>
        </a:p>
      </dgm:t>
    </dgm:pt>
    <dgm:pt modelId="{9B489540-D020-41F2-B37A-75AEA4E8959A}" type="pres">
      <dgm:prSet presAssocID="{CCB23F4F-D983-4333-A0CF-ACE84238DF37}" presName="sibTrans" presStyleCnt="0"/>
      <dgm:spPr/>
    </dgm:pt>
    <dgm:pt modelId="{DC8492ED-9DF1-4FA0-97A8-7ECB6CED8ABD}" type="pres">
      <dgm:prSet presAssocID="{A8AB06BA-441D-44EF-BF91-1BE89D6FA791}" presName="textNode" presStyleLbl="node1" presStyleIdx="4" presStyleCnt="5">
        <dgm:presLayoutVars>
          <dgm:bulletEnabled val="1"/>
        </dgm:presLayoutVars>
      </dgm:prSet>
      <dgm:spPr/>
      <dgm:t>
        <a:bodyPr/>
        <a:lstStyle/>
        <a:p>
          <a:endParaRPr lang="en-US"/>
        </a:p>
      </dgm:t>
    </dgm:pt>
  </dgm:ptLst>
  <dgm:cxnLst>
    <dgm:cxn modelId="{E9ECD6A7-BFC6-4806-8B63-E7C13CACB392}" type="presOf" srcId="{C6601085-5716-4DAA-B31F-E53F21D76541}" destId="{22D92905-B670-42C9-A9DA-A556E73468DA}" srcOrd="0" destOrd="0" presId="urn:microsoft.com/office/officeart/2005/8/layout/hProcess9"/>
    <dgm:cxn modelId="{BC344125-9708-4442-8258-D630D4FC4F57}" type="presOf" srcId="{64A9E611-EC1B-437D-94DF-DACBC7C3F328}" destId="{1AAD8681-5981-4EEC-85A0-C8B4236E9DF6}" srcOrd="0" destOrd="0" presId="urn:microsoft.com/office/officeart/2005/8/layout/hProcess9"/>
    <dgm:cxn modelId="{FAD163E5-CB38-46E5-9512-A85A21E895FC}" srcId="{C6601085-5716-4DAA-B31F-E53F21D76541}" destId="{64A9E611-EC1B-437D-94DF-DACBC7C3F328}" srcOrd="3" destOrd="0" parTransId="{CD19C177-F0AA-4426-AE61-3986D4606ED4}" sibTransId="{CCB23F4F-D983-4333-A0CF-ACE84238DF37}"/>
    <dgm:cxn modelId="{D524AE92-3591-4C42-917C-530F1BC54C8E}" srcId="{C6601085-5716-4DAA-B31F-E53F21D76541}" destId="{4F31F967-FE44-4B8A-9187-FFBB9A6595D2}" srcOrd="1" destOrd="0" parTransId="{C5032685-A79B-4A7E-A2B4-02D42B502F59}" sibTransId="{7F2CC946-1C63-43E5-B4EB-C5003874FCD1}"/>
    <dgm:cxn modelId="{08216CCC-D224-4CB8-913F-9BED213AF5BD}" srcId="{C6601085-5716-4DAA-B31F-E53F21D76541}" destId="{A88AD698-49AA-4833-8A2C-CD2333679A03}" srcOrd="0" destOrd="0" parTransId="{69488C4F-3D95-4F14-B406-43140E600241}" sibTransId="{5AFB5CFD-033A-42AF-8469-B8C4927B2B6F}"/>
    <dgm:cxn modelId="{214855DB-BFD2-4A53-BD9A-54D43B29644A}" srcId="{C6601085-5716-4DAA-B31F-E53F21D76541}" destId="{2FF58DEC-A5AC-4CA3-AD94-E2B2762D427E}" srcOrd="2" destOrd="0" parTransId="{5F2CBA64-7170-4E2C-BBD9-0729F6ED8431}" sibTransId="{AF4AC594-1999-4E2A-B5A1-558EDB655211}"/>
    <dgm:cxn modelId="{EBFD291F-2897-416C-8A66-342AB2906226}" type="presOf" srcId="{A8AB06BA-441D-44EF-BF91-1BE89D6FA791}" destId="{DC8492ED-9DF1-4FA0-97A8-7ECB6CED8ABD}" srcOrd="0" destOrd="0" presId="urn:microsoft.com/office/officeart/2005/8/layout/hProcess9"/>
    <dgm:cxn modelId="{DDF35CA4-8277-467E-9299-C5356681FDF0}" srcId="{C6601085-5716-4DAA-B31F-E53F21D76541}" destId="{A8AB06BA-441D-44EF-BF91-1BE89D6FA791}" srcOrd="4" destOrd="0" parTransId="{76418127-DFB2-4DB1-9611-8F2BE3727029}" sibTransId="{A032D169-61CE-436C-A0A0-4745A10ED3C7}"/>
    <dgm:cxn modelId="{C80E51A0-EBAC-4215-9E25-0E2ACDCFA12F}" type="presOf" srcId="{4F31F967-FE44-4B8A-9187-FFBB9A6595D2}" destId="{680BD0DC-EFE7-4FDC-AEE8-A4F10AAA0496}" srcOrd="0" destOrd="0" presId="urn:microsoft.com/office/officeart/2005/8/layout/hProcess9"/>
    <dgm:cxn modelId="{CB2CC555-D715-447E-9020-0831C54B6D2B}" type="presOf" srcId="{A88AD698-49AA-4833-8A2C-CD2333679A03}" destId="{BA91F020-6F56-4F4D-887F-7BEFCEFDE819}" srcOrd="0" destOrd="0" presId="urn:microsoft.com/office/officeart/2005/8/layout/hProcess9"/>
    <dgm:cxn modelId="{89AC5E68-7221-4F1D-9CD4-EA87AAE20829}" type="presOf" srcId="{2FF58DEC-A5AC-4CA3-AD94-E2B2762D427E}" destId="{1A3F13D4-4A64-4BCB-A974-CBEED2BF4974}" srcOrd="0" destOrd="0" presId="urn:microsoft.com/office/officeart/2005/8/layout/hProcess9"/>
    <dgm:cxn modelId="{6B3D666A-506F-4D62-8870-8473DF28BD7A}" type="presParOf" srcId="{22D92905-B670-42C9-A9DA-A556E73468DA}" destId="{A92CF38A-A01E-4E33-BC8B-FB09F6D545F3}" srcOrd="0" destOrd="0" presId="urn:microsoft.com/office/officeart/2005/8/layout/hProcess9"/>
    <dgm:cxn modelId="{A6E80A0E-BDDD-432A-B2E1-4F40EBB4CE6C}" type="presParOf" srcId="{22D92905-B670-42C9-A9DA-A556E73468DA}" destId="{08C264E0-D54B-4408-8425-045A8375B01B}" srcOrd="1" destOrd="0" presId="urn:microsoft.com/office/officeart/2005/8/layout/hProcess9"/>
    <dgm:cxn modelId="{761E0EB5-5C74-4B7C-A9F2-4B335DCFAE50}" type="presParOf" srcId="{08C264E0-D54B-4408-8425-045A8375B01B}" destId="{BA91F020-6F56-4F4D-887F-7BEFCEFDE819}" srcOrd="0" destOrd="0" presId="urn:microsoft.com/office/officeart/2005/8/layout/hProcess9"/>
    <dgm:cxn modelId="{83F6293A-81B6-4AE9-94F4-FF0480B2207D}" type="presParOf" srcId="{08C264E0-D54B-4408-8425-045A8375B01B}" destId="{EDE38255-2F5A-424E-8D76-0F494DB0DE60}" srcOrd="1" destOrd="0" presId="urn:microsoft.com/office/officeart/2005/8/layout/hProcess9"/>
    <dgm:cxn modelId="{F49E97E0-673F-4658-AB72-61CDF26CE43B}" type="presParOf" srcId="{08C264E0-D54B-4408-8425-045A8375B01B}" destId="{680BD0DC-EFE7-4FDC-AEE8-A4F10AAA0496}" srcOrd="2" destOrd="0" presId="urn:microsoft.com/office/officeart/2005/8/layout/hProcess9"/>
    <dgm:cxn modelId="{A805224D-7629-497F-9B05-DC5C4090CC6A}" type="presParOf" srcId="{08C264E0-D54B-4408-8425-045A8375B01B}" destId="{B537B483-49F6-4837-AFB5-095C8E95FDCF}" srcOrd="3" destOrd="0" presId="urn:microsoft.com/office/officeart/2005/8/layout/hProcess9"/>
    <dgm:cxn modelId="{3CC51AFD-321E-4C4D-A559-55840B21B16B}" type="presParOf" srcId="{08C264E0-D54B-4408-8425-045A8375B01B}" destId="{1A3F13D4-4A64-4BCB-A974-CBEED2BF4974}" srcOrd="4" destOrd="0" presId="urn:microsoft.com/office/officeart/2005/8/layout/hProcess9"/>
    <dgm:cxn modelId="{26353897-830F-4C1B-BA4A-8C6FBDF1D2A4}" type="presParOf" srcId="{08C264E0-D54B-4408-8425-045A8375B01B}" destId="{65F67FC1-153E-4BAF-8994-EA3AB8B654F3}" srcOrd="5" destOrd="0" presId="urn:microsoft.com/office/officeart/2005/8/layout/hProcess9"/>
    <dgm:cxn modelId="{80E09758-10CC-48DA-A037-DEE525ECEFE3}" type="presParOf" srcId="{08C264E0-D54B-4408-8425-045A8375B01B}" destId="{1AAD8681-5981-4EEC-85A0-C8B4236E9DF6}" srcOrd="6" destOrd="0" presId="urn:microsoft.com/office/officeart/2005/8/layout/hProcess9"/>
    <dgm:cxn modelId="{56525EB9-0666-4421-A964-C76AD1497ADC}" type="presParOf" srcId="{08C264E0-D54B-4408-8425-045A8375B01B}" destId="{9B489540-D020-41F2-B37A-75AEA4E8959A}" srcOrd="7" destOrd="0" presId="urn:microsoft.com/office/officeart/2005/8/layout/hProcess9"/>
    <dgm:cxn modelId="{0C2C9505-EBE2-4502-BAF6-C26384EEB1FC}" type="presParOf" srcId="{08C264E0-D54B-4408-8425-045A8375B01B}" destId="{DC8492ED-9DF1-4FA0-97A8-7ECB6CED8ABD}" srcOrd="8" destOrd="0" presId="urn:microsoft.com/office/officeart/2005/8/layout/hProcess9"/>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6601085-5716-4DAA-B31F-E53F21D76541}" type="doc">
      <dgm:prSet loTypeId="urn:microsoft.com/office/officeart/2005/8/layout/hProcess9" loCatId="process" qsTypeId="urn:microsoft.com/office/officeart/2005/8/quickstyle/simple1#8" qsCatId="simple" csTypeId="urn:microsoft.com/office/officeart/2005/8/colors/accent3_4" csCatId="accent3" phldr="1"/>
      <dgm:spPr/>
    </dgm:pt>
    <dgm:pt modelId="{A88AD698-49AA-4833-8A2C-CD2333679A03}">
      <dgm:prSet phldrT="[Text]" custT="1">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sz="1600" b="1" dirty="0" smtClean="0"/>
            <a:t>1964 </a:t>
          </a:r>
        </a:p>
        <a:p>
          <a:r>
            <a:rPr lang="en-US" sz="1300" dirty="0" smtClean="0"/>
            <a:t>Global Marine first to drill in North Sea. </a:t>
          </a:r>
          <a:endParaRPr lang="en-US" sz="1300" dirty="0"/>
        </a:p>
      </dgm:t>
    </dgm:pt>
    <dgm:pt modelId="{69488C4F-3D95-4F14-B406-43140E600241}" type="parTrans" cxnId="{08216CCC-D224-4CB8-913F-9BED213AF5BD}">
      <dgm:prSet/>
      <dgm:spPr/>
      <dgm:t>
        <a:bodyPr/>
        <a:lstStyle/>
        <a:p>
          <a:endParaRPr lang="en-US"/>
        </a:p>
      </dgm:t>
    </dgm:pt>
    <dgm:pt modelId="{5AFB5CFD-033A-42AF-8469-B8C4927B2B6F}" type="sibTrans" cxnId="{08216CCC-D224-4CB8-913F-9BED213AF5BD}">
      <dgm:prSet/>
      <dgm:spPr/>
      <dgm:t>
        <a:bodyPr/>
        <a:lstStyle/>
        <a:p>
          <a:endParaRPr lang="en-US"/>
        </a:p>
      </dgm:t>
    </dgm:pt>
    <dgm:pt modelId="{4F31F967-FE44-4B8A-9187-FFBB9A6595D2}">
      <dgm:prSet phldrT="[Text]" custT="1">
        <dgm:style>
          <a:lnRef idx="2">
            <a:schemeClr val="accent3">
              <a:shade val="50000"/>
            </a:schemeClr>
          </a:lnRef>
          <a:fillRef idx="1">
            <a:schemeClr val="accent3"/>
          </a:fillRef>
          <a:effectRef idx="0">
            <a:schemeClr val="accent3"/>
          </a:effectRef>
          <a:fontRef idx="minor">
            <a:schemeClr val="lt1"/>
          </a:fontRef>
        </dgm:style>
      </dgm:prSet>
      <dgm:spPr/>
      <dgm:t>
        <a:bodyPr/>
        <a:lstStyle/>
        <a:p>
          <a:r>
            <a:rPr lang="en-US" sz="1600" b="1" dirty="0" smtClean="0"/>
            <a:t>1966</a:t>
          </a:r>
          <a:r>
            <a:rPr lang="en-US" sz="1300" dirty="0" smtClean="0"/>
            <a:t> </a:t>
          </a:r>
        </a:p>
        <a:p>
          <a:r>
            <a:rPr lang="en-US" sz="1300" dirty="0" smtClean="0"/>
            <a:t>The Offshore Company designs </a:t>
          </a:r>
          <a:r>
            <a:rPr lang="en-US" sz="1300" dirty="0" err="1" smtClean="0"/>
            <a:t>jackup</a:t>
          </a:r>
          <a:r>
            <a:rPr lang="en-US" sz="1300" dirty="0" smtClean="0"/>
            <a:t> with year-round capabilities.</a:t>
          </a:r>
          <a:endParaRPr lang="en-US" sz="1300" dirty="0"/>
        </a:p>
      </dgm:t>
    </dgm:pt>
    <dgm:pt modelId="{C5032685-A79B-4A7E-A2B4-02D42B502F59}" type="parTrans" cxnId="{D524AE92-3591-4C42-917C-530F1BC54C8E}">
      <dgm:prSet/>
      <dgm:spPr/>
      <dgm:t>
        <a:bodyPr/>
        <a:lstStyle/>
        <a:p>
          <a:endParaRPr lang="en-US"/>
        </a:p>
      </dgm:t>
    </dgm:pt>
    <dgm:pt modelId="{7F2CC946-1C63-43E5-B4EB-C5003874FCD1}" type="sibTrans" cxnId="{D524AE92-3591-4C42-917C-530F1BC54C8E}">
      <dgm:prSet/>
      <dgm:spPr/>
      <dgm:t>
        <a:bodyPr/>
        <a:lstStyle/>
        <a:p>
          <a:endParaRPr lang="en-US"/>
        </a:p>
      </dgm:t>
    </dgm:pt>
    <dgm:pt modelId="{2FF58DEC-A5AC-4CA3-AD94-E2B2762D427E}">
      <dgm:prSet phldrT="[Text]" custT="1">
        <dgm:style>
          <a:lnRef idx="2">
            <a:schemeClr val="accent3">
              <a:shade val="50000"/>
            </a:schemeClr>
          </a:lnRef>
          <a:fillRef idx="1">
            <a:schemeClr val="accent3"/>
          </a:fillRef>
          <a:effectRef idx="0">
            <a:schemeClr val="accent3"/>
          </a:effectRef>
          <a:fontRef idx="minor">
            <a:schemeClr val="lt1"/>
          </a:fontRef>
        </dgm:style>
      </dgm:prSet>
      <dgm:spPr/>
      <dgm:t>
        <a:bodyPr/>
        <a:lstStyle/>
        <a:p>
          <a:r>
            <a:rPr lang="en-US" sz="1600" b="1" dirty="0" smtClean="0"/>
            <a:t>1969</a:t>
          </a:r>
          <a:endParaRPr lang="en-US" sz="1300" dirty="0" smtClean="0"/>
        </a:p>
        <a:p>
          <a:r>
            <a:rPr lang="en-US" sz="1300" dirty="0" smtClean="0"/>
            <a:t>First semisubmersible rig built by </a:t>
          </a:r>
          <a:r>
            <a:rPr lang="en-US" sz="1300" dirty="0" err="1" smtClean="0"/>
            <a:t>Forex</a:t>
          </a:r>
          <a:r>
            <a:rPr lang="en-US" sz="1300" dirty="0" smtClean="0"/>
            <a:t> Neptune.</a:t>
          </a:r>
          <a:endParaRPr lang="en-US" sz="1300" dirty="0"/>
        </a:p>
      </dgm:t>
    </dgm:pt>
    <dgm:pt modelId="{5F2CBA64-7170-4E2C-BBD9-0729F6ED8431}" type="parTrans" cxnId="{214855DB-BFD2-4A53-BD9A-54D43B29644A}">
      <dgm:prSet/>
      <dgm:spPr/>
      <dgm:t>
        <a:bodyPr/>
        <a:lstStyle/>
        <a:p>
          <a:endParaRPr lang="en-US"/>
        </a:p>
      </dgm:t>
    </dgm:pt>
    <dgm:pt modelId="{AF4AC594-1999-4E2A-B5A1-558EDB655211}" type="sibTrans" cxnId="{214855DB-BFD2-4A53-BD9A-54D43B29644A}">
      <dgm:prSet/>
      <dgm:spPr/>
      <dgm:t>
        <a:bodyPr/>
        <a:lstStyle/>
        <a:p>
          <a:endParaRPr lang="en-US"/>
        </a:p>
      </dgm:t>
    </dgm:pt>
    <dgm:pt modelId="{64A9E611-EC1B-437D-94DF-DACBC7C3F328}">
      <dgm:prSet phldrT="[Text]" custT="1">
        <dgm:style>
          <a:lnRef idx="2">
            <a:schemeClr val="accent3">
              <a:shade val="50000"/>
            </a:schemeClr>
          </a:lnRef>
          <a:fillRef idx="1">
            <a:schemeClr val="accent3"/>
          </a:fillRef>
          <a:effectRef idx="0">
            <a:schemeClr val="accent3"/>
          </a:effectRef>
          <a:fontRef idx="minor">
            <a:schemeClr val="lt1"/>
          </a:fontRef>
        </dgm:style>
      </dgm:prSet>
      <dgm:spPr/>
      <dgm:t>
        <a:bodyPr/>
        <a:lstStyle/>
        <a:p>
          <a:r>
            <a:rPr lang="en-US" sz="1600" b="1" dirty="0" smtClean="0"/>
            <a:t>1985</a:t>
          </a:r>
        </a:p>
        <a:p>
          <a:r>
            <a:rPr lang="en-US" sz="1200" dirty="0" smtClean="0"/>
            <a:t>Schlumberger combines </a:t>
          </a:r>
          <a:r>
            <a:rPr lang="en-US" sz="1200" dirty="0" err="1" smtClean="0"/>
            <a:t>Sedco</a:t>
          </a:r>
          <a:r>
            <a:rPr lang="en-US" sz="1200" dirty="0" smtClean="0"/>
            <a:t> and </a:t>
          </a:r>
          <a:r>
            <a:rPr lang="en-US" sz="1200" dirty="0" err="1" smtClean="0"/>
            <a:t>Forex</a:t>
          </a:r>
          <a:r>
            <a:rPr lang="en-US" sz="1200" dirty="0" smtClean="0"/>
            <a:t> into single company. </a:t>
          </a:r>
          <a:endParaRPr lang="en-US" sz="1200" dirty="0"/>
        </a:p>
      </dgm:t>
    </dgm:pt>
    <dgm:pt modelId="{CD19C177-F0AA-4426-AE61-3986D4606ED4}" type="parTrans" cxnId="{FAD163E5-CB38-46E5-9512-A85A21E895FC}">
      <dgm:prSet/>
      <dgm:spPr/>
      <dgm:t>
        <a:bodyPr/>
        <a:lstStyle/>
        <a:p>
          <a:endParaRPr lang="en-US"/>
        </a:p>
      </dgm:t>
    </dgm:pt>
    <dgm:pt modelId="{CCB23F4F-D983-4333-A0CF-ACE84238DF37}" type="sibTrans" cxnId="{FAD163E5-CB38-46E5-9512-A85A21E895FC}">
      <dgm:prSet/>
      <dgm:spPr/>
      <dgm:t>
        <a:bodyPr/>
        <a:lstStyle/>
        <a:p>
          <a:endParaRPr lang="en-US"/>
        </a:p>
      </dgm:t>
    </dgm:pt>
    <dgm:pt modelId="{A8AB06BA-441D-44EF-BF91-1BE89D6FA791}">
      <dgm:prSet phldrT="[Text]" custT="1">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sz="1600" b="1" dirty="0" smtClean="0"/>
            <a:t>1986-1992</a:t>
          </a:r>
        </a:p>
        <a:p>
          <a:r>
            <a:rPr lang="en-US" sz="1100" dirty="0" smtClean="0"/>
            <a:t>Global Marine files for Ch. 11 bankruptcy. Reemerges in 1989 with BOD, management and fleet intact; deleveraged by 1992.</a:t>
          </a:r>
          <a:endParaRPr lang="en-US" sz="1200" dirty="0"/>
        </a:p>
      </dgm:t>
    </dgm:pt>
    <dgm:pt modelId="{76418127-DFB2-4DB1-9611-8F2BE3727029}" type="parTrans" cxnId="{DDF35CA4-8277-467E-9299-C5356681FDF0}">
      <dgm:prSet/>
      <dgm:spPr/>
      <dgm:t>
        <a:bodyPr/>
        <a:lstStyle/>
        <a:p>
          <a:endParaRPr lang="en-US"/>
        </a:p>
      </dgm:t>
    </dgm:pt>
    <dgm:pt modelId="{A032D169-61CE-436C-A0A0-4745A10ED3C7}" type="sibTrans" cxnId="{DDF35CA4-8277-467E-9299-C5356681FDF0}">
      <dgm:prSet/>
      <dgm:spPr/>
      <dgm:t>
        <a:bodyPr/>
        <a:lstStyle/>
        <a:p>
          <a:endParaRPr lang="en-US"/>
        </a:p>
      </dgm:t>
    </dgm:pt>
    <dgm:pt modelId="{5F747452-8B26-4AA8-801D-2C6C78982EEA}">
      <dgm:prSet phldrT="[Text]" custT="1">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sz="1800" b="1" dirty="0" smtClean="0"/>
            <a:t>1996</a:t>
          </a:r>
        </a:p>
        <a:p>
          <a:r>
            <a:rPr lang="en-US" sz="1200" b="0" dirty="0" smtClean="0"/>
            <a:t>The Offshore Company (now called SODI) acquires Transocean ANA, doubling its fleet size.</a:t>
          </a:r>
          <a:endParaRPr lang="en-US" sz="1200" b="0" dirty="0"/>
        </a:p>
      </dgm:t>
    </dgm:pt>
    <dgm:pt modelId="{11021D18-943E-4F1B-A4C6-23FF34EF77D4}" type="parTrans" cxnId="{425C45B2-B629-4726-9702-5C031975ACB1}">
      <dgm:prSet/>
      <dgm:spPr/>
      <dgm:t>
        <a:bodyPr/>
        <a:lstStyle/>
        <a:p>
          <a:endParaRPr lang="en-US"/>
        </a:p>
      </dgm:t>
    </dgm:pt>
    <dgm:pt modelId="{F8598487-0CE1-4ADF-8522-9FA9187B5904}" type="sibTrans" cxnId="{425C45B2-B629-4726-9702-5C031975ACB1}">
      <dgm:prSet/>
      <dgm:spPr/>
      <dgm:t>
        <a:bodyPr/>
        <a:lstStyle/>
        <a:p>
          <a:endParaRPr lang="en-US"/>
        </a:p>
      </dgm:t>
    </dgm:pt>
    <dgm:pt modelId="{22D92905-B670-42C9-A9DA-A556E73468DA}" type="pres">
      <dgm:prSet presAssocID="{C6601085-5716-4DAA-B31F-E53F21D76541}" presName="CompostProcess" presStyleCnt="0">
        <dgm:presLayoutVars>
          <dgm:dir/>
          <dgm:resizeHandles val="exact"/>
        </dgm:presLayoutVars>
      </dgm:prSet>
      <dgm:spPr/>
    </dgm:pt>
    <dgm:pt modelId="{A92CF38A-A01E-4E33-BC8B-FB09F6D545F3}" type="pres">
      <dgm:prSet presAssocID="{C6601085-5716-4DAA-B31F-E53F21D76541}" presName="arrow" presStyleLbl="bgShp" presStyleIdx="0" presStyleCnt="1"/>
      <dgm:spPr/>
    </dgm:pt>
    <dgm:pt modelId="{08C264E0-D54B-4408-8425-045A8375B01B}" type="pres">
      <dgm:prSet presAssocID="{C6601085-5716-4DAA-B31F-E53F21D76541}" presName="linearProcess" presStyleCnt="0"/>
      <dgm:spPr/>
    </dgm:pt>
    <dgm:pt modelId="{BA91F020-6F56-4F4D-887F-7BEFCEFDE819}" type="pres">
      <dgm:prSet presAssocID="{A88AD698-49AA-4833-8A2C-CD2333679A03}" presName="textNode" presStyleLbl="node1" presStyleIdx="0" presStyleCnt="6">
        <dgm:presLayoutVars>
          <dgm:bulletEnabled val="1"/>
        </dgm:presLayoutVars>
      </dgm:prSet>
      <dgm:spPr/>
      <dgm:t>
        <a:bodyPr/>
        <a:lstStyle/>
        <a:p>
          <a:endParaRPr lang="en-US"/>
        </a:p>
      </dgm:t>
    </dgm:pt>
    <dgm:pt modelId="{EDE38255-2F5A-424E-8D76-0F494DB0DE60}" type="pres">
      <dgm:prSet presAssocID="{5AFB5CFD-033A-42AF-8469-B8C4927B2B6F}" presName="sibTrans" presStyleCnt="0"/>
      <dgm:spPr/>
    </dgm:pt>
    <dgm:pt modelId="{680BD0DC-EFE7-4FDC-AEE8-A4F10AAA0496}" type="pres">
      <dgm:prSet presAssocID="{4F31F967-FE44-4B8A-9187-FFBB9A6595D2}" presName="textNode" presStyleLbl="node1" presStyleIdx="1" presStyleCnt="6">
        <dgm:presLayoutVars>
          <dgm:bulletEnabled val="1"/>
        </dgm:presLayoutVars>
      </dgm:prSet>
      <dgm:spPr/>
      <dgm:t>
        <a:bodyPr/>
        <a:lstStyle/>
        <a:p>
          <a:endParaRPr lang="en-US"/>
        </a:p>
      </dgm:t>
    </dgm:pt>
    <dgm:pt modelId="{B537B483-49F6-4837-AFB5-095C8E95FDCF}" type="pres">
      <dgm:prSet presAssocID="{7F2CC946-1C63-43E5-B4EB-C5003874FCD1}" presName="sibTrans" presStyleCnt="0"/>
      <dgm:spPr/>
    </dgm:pt>
    <dgm:pt modelId="{1A3F13D4-4A64-4BCB-A974-CBEED2BF4974}" type="pres">
      <dgm:prSet presAssocID="{2FF58DEC-A5AC-4CA3-AD94-E2B2762D427E}" presName="textNode" presStyleLbl="node1" presStyleIdx="2" presStyleCnt="6">
        <dgm:presLayoutVars>
          <dgm:bulletEnabled val="1"/>
        </dgm:presLayoutVars>
      </dgm:prSet>
      <dgm:spPr/>
      <dgm:t>
        <a:bodyPr/>
        <a:lstStyle/>
        <a:p>
          <a:endParaRPr lang="en-US"/>
        </a:p>
      </dgm:t>
    </dgm:pt>
    <dgm:pt modelId="{65F67FC1-153E-4BAF-8994-EA3AB8B654F3}" type="pres">
      <dgm:prSet presAssocID="{AF4AC594-1999-4E2A-B5A1-558EDB655211}" presName="sibTrans" presStyleCnt="0"/>
      <dgm:spPr/>
    </dgm:pt>
    <dgm:pt modelId="{1AAD8681-5981-4EEC-85A0-C8B4236E9DF6}" type="pres">
      <dgm:prSet presAssocID="{64A9E611-EC1B-437D-94DF-DACBC7C3F328}" presName="textNode" presStyleLbl="node1" presStyleIdx="3" presStyleCnt="6">
        <dgm:presLayoutVars>
          <dgm:bulletEnabled val="1"/>
        </dgm:presLayoutVars>
      </dgm:prSet>
      <dgm:spPr/>
      <dgm:t>
        <a:bodyPr/>
        <a:lstStyle/>
        <a:p>
          <a:endParaRPr lang="en-US"/>
        </a:p>
      </dgm:t>
    </dgm:pt>
    <dgm:pt modelId="{9B489540-D020-41F2-B37A-75AEA4E8959A}" type="pres">
      <dgm:prSet presAssocID="{CCB23F4F-D983-4333-A0CF-ACE84238DF37}" presName="sibTrans" presStyleCnt="0"/>
      <dgm:spPr/>
    </dgm:pt>
    <dgm:pt modelId="{DC8492ED-9DF1-4FA0-97A8-7ECB6CED8ABD}" type="pres">
      <dgm:prSet presAssocID="{A8AB06BA-441D-44EF-BF91-1BE89D6FA791}" presName="textNode" presStyleLbl="node1" presStyleIdx="4" presStyleCnt="6">
        <dgm:presLayoutVars>
          <dgm:bulletEnabled val="1"/>
        </dgm:presLayoutVars>
      </dgm:prSet>
      <dgm:spPr/>
      <dgm:t>
        <a:bodyPr/>
        <a:lstStyle/>
        <a:p>
          <a:endParaRPr lang="en-US"/>
        </a:p>
      </dgm:t>
    </dgm:pt>
    <dgm:pt modelId="{2EA39906-C6AE-4586-8BA6-87E24E0CC81E}" type="pres">
      <dgm:prSet presAssocID="{A032D169-61CE-436C-A0A0-4745A10ED3C7}" presName="sibTrans" presStyleCnt="0"/>
      <dgm:spPr/>
    </dgm:pt>
    <dgm:pt modelId="{0A6B622B-7157-44B8-8C52-07BF9D5D01AD}" type="pres">
      <dgm:prSet presAssocID="{5F747452-8B26-4AA8-801D-2C6C78982EEA}" presName="textNode" presStyleLbl="node1" presStyleIdx="5" presStyleCnt="6">
        <dgm:presLayoutVars>
          <dgm:bulletEnabled val="1"/>
        </dgm:presLayoutVars>
      </dgm:prSet>
      <dgm:spPr/>
      <dgm:t>
        <a:bodyPr/>
        <a:lstStyle/>
        <a:p>
          <a:endParaRPr lang="en-US"/>
        </a:p>
      </dgm:t>
    </dgm:pt>
  </dgm:ptLst>
  <dgm:cxnLst>
    <dgm:cxn modelId="{DE3CF516-B96A-4EFA-87C4-F6619E306BB2}" type="presOf" srcId="{A8AB06BA-441D-44EF-BF91-1BE89D6FA791}" destId="{DC8492ED-9DF1-4FA0-97A8-7ECB6CED8ABD}" srcOrd="0" destOrd="0" presId="urn:microsoft.com/office/officeart/2005/8/layout/hProcess9"/>
    <dgm:cxn modelId="{FCAA52E6-1A4D-4B7C-BBF1-4FDE16141CBD}" type="presOf" srcId="{C6601085-5716-4DAA-B31F-E53F21D76541}" destId="{22D92905-B670-42C9-A9DA-A556E73468DA}" srcOrd="0" destOrd="0" presId="urn:microsoft.com/office/officeart/2005/8/layout/hProcess9"/>
    <dgm:cxn modelId="{D7EF8D9D-528B-45EE-8A15-500F40E4E0BC}" type="presOf" srcId="{5F747452-8B26-4AA8-801D-2C6C78982EEA}" destId="{0A6B622B-7157-44B8-8C52-07BF9D5D01AD}" srcOrd="0" destOrd="0" presId="urn:microsoft.com/office/officeart/2005/8/layout/hProcess9"/>
    <dgm:cxn modelId="{FAD163E5-CB38-46E5-9512-A85A21E895FC}" srcId="{C6601085-5716-4DAA-B31F-E53F21D76541}" destId="{64A9E611-EC1B-437D-94DF-DACBC7C3F328}" srcOrd="3" destOrd="0" parTransId="{CD19C177-F0AA-4426-AE61-3986D4606ED4}" sibTransId="{CCB23F4F-D983-4333-A0CF-ACE84238DF37}"/>
    <dgm:cxn modelId="{D524AE92-3591-4C42-917C-530F1BC54C8E}" srcId="{C6601085-5716-4DAA-B31F-E53F21D76541}" destId="{4F31F967-FE44-4B8A-9187-FFBB9A6595D2}" srcOrd="1" destOrd="0" parTransId="{C5032685-A79B-4A7E-A2B4-02D42B502F59}" sibTransId="{7F2CC946-1C63-43E5-B4EB-C5003874FCD1}"/>
    <dgm:cxn modelId="{A375583B-60D5-4C2A-B6EE-342CE95CFDF3}" type="presOf" srcId="{4F31F967-FE44-4B8A-9187-FFBB9A6595D2}" destId="{680BD0DC-EFE7-4FDC-AEE8-A4F10AAA0496}" srcOrd="0" destOrd="0" presId="urn:microsoft.com/office/officeart/2005/8/layout/hProcess9"/>
    <dgm:cxn modelId="{425C45B2-B629-4726-9702-5C031975ACB1}" srcId="{C6601085-5716-4DAA-B31F-E53F21D76541}" destId="{5F747452-8B26-4AA8-801D-2C6C78982EEA}" srcOrd="5" destOrd="0" parTransId="{11021D18-943E-4F1B-A4C6-23FF34EF77D4}" sibTransId="{F8598487-0CE1-4ADF-8522-9FA9187B5904}"/>
    <dgm:cxn modelId="{055120AC-9311-4714-B65B-07259AF3724A}" type="presOf" srcId="{2FF58DEC-A5AC-4CA3-AD94-E2B2762D427E}" destId="{1A3F13D4-4A64-4BCB-A974-CBEED2BF4974}" srcOrd="0" destOrd="0" presId="urn:microsoft.com/office/officeart/2005/8/layout/hProcess9"/>
    <dgm:cxn modelId="{08216CCC-D224-4CB8-913F-9BED213AF5BD}" srcId="{C6601085-5716-4DAA-B31F-E53F21D76541}" destId="{A88AD698-49AA-4833-8A2C-CD2333679A03}" srcOrd="0" destOrd="0" parTransId="{69488C4F-3D95-4F14-B406-43140E600241}" sibTransId="{5AFB5CFD-033A-42AF-8469-B8C4927B2B6F}"/>
    <dgm:cxn modelId="{C6B5FC34-4F77-4F8F-B930-AAC31BF73785}" type="presOf" srcId="{64A9E611-EC1B-437D-94DF-DACBC7C3F328}" destId="{1AAD8681-5981-4EEC-85A0-C8B4236E9DF6}" srcOrd="0" destOrd="0" presId="urn:microsoft.com/office/officeart/2005/8/layout/hProcess9"/>
    <dgm:cxn modelId="{214855DB-BFD2-4A53-BD9A-54D43B29644A}" srcId="{C6601085-5716-4DAA-B31F-E53F21D76541}" destId="{2FF58DEC-A5AC-4CA3-AD94-E2B2762D427E}" srcOrd="2" destOrd="0" parTransId="{5F2CBA64-7170-4E2C-BBD9-0729F6ED8431}" sibTransId="{AF4AC594-1999-4E2A-B5A1-558EDB655211}"/>
    <dgm:cxn modelId="{F0E7318B-AE0C-42DA-A492-A57DC1409624}" type="presOf" srcId="{A88AD698-49AA-4833-8A2C-CD2333679A03}" destId="{BA91F020-6F56-4F4D-887F-7BEFCEFDE819}" srcOrd="0" destOrd="0" presId="urn:microsoft.com/office/officeart/2005/8/layout/hProcess9"/>
    <dgm:cxn modelId="{DDF35CA4-8277-467E-9299-C5356681FDF0}" srcId="{C6601085-5716-4DAA-B31F-E53F21D76541}" destId="{A8AB06BA-441D-44EF-BF91-1BE89D6FA791}" srcOrd="4" destOrd="0" parTransId="{76418127-DFB2-4DB1-9611-8F2BE3727029}" sibTransId="{A032D169-61CE-436C-A0A0-4745A10ED3C7}"/>
    <dgm:cxn modelId="{9C78AB69-CC51-49C1-BDB2-42BCEC1026DC}" type="presParOf" srcId="{22D92905-B670-42C9-A9DA-A556E73468DA}" destId="{A92CF38A-A01E-4E33-BC8B-FB09F6D545F3}" srcOrd="0" destOrd="0" presId="urn:microsoft.com/office/officeart/2005/8/layout/hProcess9"/>
    <dgm:cxn modelId="{B03FA945-5F3D-4856-9E42-F4451F03227F}" type="presParOf" srcId="{22D92905-B670-42C9-A9DA-A556E73468DA}" destId="{08C264E0-D54B-4408-8425-045A8375B01B}" srcOrd="1" destOrd="0" presId="urn:microsoft.com/office/officeart/2005/8/layout/hProcess9"/>
    <dgm:cxn modelId="{76095357-B2AD-46A4-98C0-805AF4E7DCE9}" type="presParOf" srcId="{08C264E0-D54B-4408-8425-045A8375B01B}" destId="{BA91F020-6F56-4F4D-887F-7BEFCEFDE819}" srcOrd="0" destOrd="0" presId="urn:microsoft.com/office/officeart/2005/8/layout/hProcess9"/>
    <dgm:cxn modelId="{69B4C1CF-62F6-452A-A9F3-5F400F9C5807}" type="presParOf" srcId="{08C264E0-D54B-4408-8425-045A8375B01B}" destId="{EDE38255-2F5A-424E-8D76-0F494DB0DE60}" srcOrd="1" destOrd="0" presId="urn:microsoft.com/office/officeart/2005/8/layout/hProcess9"/>
    <dgm:cxn modelId="{93AA07FB-EF9F-4D06-973B-847D352AE862}" type="presParOf" srcId="{08C264E0-D54B-4408-8425-045A8375B01B}" destId="{680BD0DC-EFE7-4FDC-AEE8-A4F10AAA0496}" srcOrd="2" destOrd="0" presId="urn:microsoft.com/office/officeart/2005/8/layout/hProcess9"/>
    <dgm:cxn modelId="{A17A92BF-BFF1-492B-BBE4-F13715D0F8AF}" type="presParOf" srcId="{08C264E0-D54B-4408-8425-045A8375B01B}" destId="{B537B483-49F6-4837-AFB5-095C8E95FDCF}" srcOrd="3" destOrd="0" presId="urn:microsoft.com/office/officeart/2005/8/layout/hProcess9"/>
    <dgm:cxn modelId="{A7EF6973-2175-4112-B271-AE8F7AD38CB9}" type="presParOf" srcId="{08C264E0-D54B-4408-8425-045A8375B01B}" destId="{1A3F13D4-4A64-4BCB-A974-CBEED2BF4974}" srcOrd="4" destOrd="0" presId="urn:microsoft.com/office/officeart/2005/8/layout/hProcess9"/>
    <dgm:cxn modelId="{26C437A9-92D6-4D4D-9915-06493F6A9DD8}" type="presParOf" srcId="{08C264E0-D54B-4408-8425-045A8375B01B}" destId="{65F67FC1-153E-4BAF-8994-EA3AB8B654F3}" srcOrd="5" destOrd="0" presId="urn:microsoft.com/office/officeart/2005/8/layout/hProcess9"/>
    <dgm:cxn modelId="{2D6939C8-AD3B-43EB-832A-4F9DF4B35624}" type="presParOf" srcId="{08C264E0-D54B-4408-8425-045A8375B01B}" destId="{1AAD8681-5981-4EEC-85A0-C8B4236E9DF6}" srcOrd="6" destOrd="0" presId="urn:microsoft.com/office/officeart/2005/8/layout/hProcess9"/>
    <dgm:cxn modelId="{202927CD-9AD7-499C-BF03-700D0A6AB846}" type="presParOf" srcId="{08C264E0-D54B-4408-8425-045A8375B01B}" destId="{9B489540-D020-41F2-B37A-75AEA4E8959A}" srcOrd="7" destOrd="0" presId="urn:microsoft.com/office/officeart/2005/8/layout/hProcess9"/>
    <dgm:cxn modelId="{6EE38C84-3B33-4274-AC55-70945EB0E1D3}" type="presParOf" srcId="{08C264E0-D54B-4408-8425-045A8375B01B}" destId="{DC8492ED-9DF1-4FA0-97A8-7ECB6CED8ABD}" srcOrd="8" destOrd="0" presId="urn:microsoft.com/office/officeart/2005/8/layout/hProcess9"/>
    <dgm:cxn modelId="{E2AAD7C1-30B5-488D-A673-E875D07799EC}" type="presParOf" srcId="{08C264E0-D54B-4408-8425-045A8375B01B}" destId="{2EA39906-C6AE-4586-8BA6-87E24E0CC81E}" srcOrd="9" destOrd="0" presId="urn:microsoft.com/office/officeart/2005/8/layout/hProcess9"/>
    <dgm:cxn modelId="{8514C3A5-5F7D-45B7-9C77-C14879FB7918}" type="presParOf" srcId="{08C264E0-D54B-4408-8425-045A8375B01B}" destId="{0A6B622B-7157-44B8-8C52-07BF9D5D01AD}" srcOrd="10" destOrd="0" presId="urn:microsoft.com/office/officeart/2005/8/layout/hProcess9"/>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6601085-5716-4DAA-B31F-E53F21D76541}" type="doc">
      <dgm:prSet loTypeId="urn:microsoft.com/office/officeart/2005/8/layout/hProcess9" loCatId="process" qsTypeId="urn:microsoft.com/office/officeart/2005/8/quickstyle/simple1#9" qsCatId="simple" csTypeId="urn:microsoft.com/office/officeart/2005/8/colors/accent3_4" csCatId="accent3" phldr="1"/>
      <dgm:spPr/>
    </dgm:pt>
    <dgm:pt modelId="{4F31F967-FE44-4B8A-9187-FFBB9A6595D2}">
      <dgm:prSet phldrT="[Text]" custT="1">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sz="1600" b="1" dirty="0" smtClean="0"/>
            <a:t>1999</a:t>
          </a:r>
          <a:r>
            <a:rPr lang="en-US" sz="1300" dirty="0" smtClean="0"/>
            <a:t> </a:t>
          </a:r>
        </a:p>
        <a:p>
          <a:r>
            <a:rPr lang="en-US" sz="1300" dirty="0" smtClean="0"/>
            <a:t>Transocean Offshore merges with </a:t>
          </a:r>
          <a:r>
            <a:rPr lang="en-US" sz="1300" dirty="0" err="1" smtClean="0"/>
            <a:t>Sedco</a:t>
          </a:r>
          <a:r>
            <a:rPr lang="en-US" sz="1300" dirty="0" smtClean="0"/>
            <a:t> </a:t>
          </a:r>
          <a:r>
            <a:rPr lang="en-US" sz="1300" dirty="0" err="1" smtClean="0"/>
            <a:t>Forex</a:t>
          </a:r>
          <a:r>
            <a:rPr lang="en-US" sz="1300" dirty="0" smtClean="0"/>
            <a:t> (sold by Schlumberger).</a:t>
          </a:r>
          <a:endParaRPr lang="en-US" sz="1300" dirty="0"/>
        </a:p>
      </dgm:t>
    </dgm:pt>
    <dgm:pt modelId="{C5032685-A79B-4A7E-A2B4-02D42B502F59}" type="parTrans" cxnId="{D524AE92-3591-4C42-917C-530F1BC54C8E}">
      <dgm:prSet/>
      <dgm:spPr/>
      <dgm:t>
        <a:bodyPr/>
        <a:lstStyle/>
        <a:p>
          <a:endParaRPr lang="en-US"/>
        </a:p>
      </dgm:t>
    </dgm:pt>
    <dgm:pt modelId="{7F2CC946-1C63-43E5-B4EB-C5003874FCD1}" type="sibTrans" cxnId="{D524AE92-3591-4C42-917C-530F1BC54C8E}">
      <dgm:prSet/>
      <dgm:spPr/>
      <dgm:t>
        <a:bodyPr/>
        <a:lstStyle/>
        <a:p>
          <a:endParaRPr lang="en-US"/>
        </a:p>
      </dgm:t>
    </dgm:pt>
    <dgm:pt modelId="{2FF58DEC-A5AC-4CA3-AD94-E2B2762D427E}">
      <dgm:prSet phldrT="[Text]" custT="1">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sz="1600" b="1" dirty="0" smtClean="0"/>
            <a:t>2001</a:t>
          </a:r>
          <a:endParaRPr lang="en-US" sz="1300" dirty="0" smtClean="0"/>
        </a:p>
        <a:p>
          <a:r>
            <a:rPr lang="en-US" sz="1300" dirty="0" smtClean="0"/>
            <a:t>Transocean </a:t>
          </a:r>
          <a:r>
            <a:rPr lang="en-US" sz="1300" dirty="0" err="1" smtClean="0"/>
            <a:t>Sedco</a:t>
          </a:r>
          <a:r>
            <a:rPr lang="en-US" sz="1300" dirty="0" smtClean="0"/>
            <a:t> </a:t>
          </a:r>
          <a:r>
            <a:rPr lang="en-US" sz="1300" dirty="0" err="1" smtClean="0"/>
            <a:t>Forex</a:t>
          </a:r>
          <a:r>
            <a:rPr lang="en-US" sz="1300" dirty="0" smtClean="0"/>
            <a:t> merges with R&amp;B Falcon Corp. and form world’s largest offshore drilling company.</a:t>
          </a:r>
          <a:endParaRPr lang="en-US" sz="1300" dirty="0"/>
        </a:p>
      </dgm:t>
    </dgm:pt>
    <dgm:pt modelId="{5F2CBA64-7170-4E2C-BBD9-0729F6ED8431}" type="parTrans" cxnId="{214855DB-BFD2-4A53-BD9A-54D43B29644A}">
      <dgm:prSet/>
      <dgm:spPr/>
      <dgm:t>
        <a:bodyPr/>
        <a:lstStyle/>
        <a:p>
          <a:endParaRPr lang="en-US"/>
        </a:p>
      </dgm:t>
    </dgm:pt>
    <dgm:pt modelId="{AF4AC594-1999-4E2A-B5A1-558EDB655211}" type="sibTrans" cxnId="{214855DB-BFD2-4A53-BD9A-54D43B29644A}">
      <dgm:prSet/>
      <dgm:spPr/>
      <dgm:t>
        <a:bodyPr/>
        <a:lstStyle/>
        <a:p>
          <a:endParaRPr lang="en-US"/>
        </a:p>
      </dgm:t>
    </dgm:pt>
    <dgm:pt modelId="{64A9E611-EC1B-437D-94DF-DACBC7C3F328}">
      <dgm:prSet phldrT="[Text]" custT="1">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sz="1600" b="1" dirty="0" smtClean="0"/>
            <a:t>2003-2007</a:t>
          </a:r>
        </a:p>
        <a:p>
          <a:r>
            <a:rPr lang="en-US" sz="1200" dirty="0" smtClean="0"/>
            <a:t>Transocean breaks several records for depth drilling (10,000 ft of water) and well depth (35,000 ft). </a:t>
          </a:r>
          <a:endParaRPr lang="en-US" sz="1200" dirty="0"/>
        </a:p>
      </dgm:t>
    </dgm:pt>
    <dgm:pt modelId="{CD19C177-F0AA-4426-AE61-3986D4606ED4}" type="parTrans" cxnId="{FAD163E5-CB38-46E5-9512-A85A21E895FC}">
      <dgm:prSet/>
      <dgm:spPr/>
      <dgm:t>
        <a:bodyPr/>
        <a:lstStyle/>
        <a:p>
          <a:endParaRPr lang="en-US"/>
        </a:p>
      </dgm:t>
    </dgm:pt>
    <dgm:pt modelId="{CCB23F4F-D983-4333-A0CF-ACE84238DF37}" type="sibTrans" cxnId="{FAD163E5-CB38-46E5-9512-A85A21E895FC}">
      <dgm:prSet/>
      <dgm:spPr/>
      <dgm:t>
        <a:bodyPr/>
        <a:lstStyle/>
        <a:p>
          <a:endParaRPr lang="en-US"/>
        </a:p>
      </dgm:t>
    </dgm:pt>
    <dgm:pt modelId="{A8AB06BA-441D-44EF-BF91-1BE89D6FA791}">
      <dgm:prSet phldrT="[Text]" custT="1">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sz="1600" b="1" dirty="0" smtClean="0"/>
            <a:t>2007</a:t>
          </a:r>
        </a:p>
        <a:p>
          <a:r>
            <a:rPr lang="en-US" sz="1200" dirty="0" smtClean="0"/>
            <a:t>Transocean and GlobalSantaFe merge to form the world’s largest offshore driller.</a:t>
          </a:r>
          <a:endParaRPr lang="en-US" sz="1400" dirty="0"/>
        </a:p>
      </dgm:t>
    </dgm:pt>
    <dgm:pt modelId="{76418127-DFB2-4DB1-9611-8F2BE3727029}" type="parTrans" cxnId="{DDF35CA4-8277-467E-9299-C5356681FDF0}">
      <dgm:prSet/>
      <dgm:spPr/>
      <dgm:t>
        <a:bodyPr/>
        <a:lstStyle/>
        <a:p>
          <a:endParaRPr lang="en-US"/>
        </a:p>
      </dgm:t>
    </dgm:pt>
    <dgm:pt modelId="{A032D169-61CE-436C-A0A0-4745A10ED3C7}" type="sibTrans" cxnId="{DDF35CA4-8277-467E-9299-C5356681FDF0}">
      <dgm:prSet/>
      <dgm:spPr/>
      <dgm:t>
        <a:bodyPr/>
        <a:lstStyle/>
        <a:p>
          <a:endParaRPr lang="en-US"/>
        </a:p>
      </dgm:t>
    </dgm:pt>
    <dgm:pt modelId="{4299F6A4-D0CD-4543-B57C-EC2C7A9C70F8}">
      <dgm:prSet phldrT="[Text]" custT="1">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sz="1400" b="1" dirty="0" smtClean="0"/>
            <a:t>2008</a:t>
          </a:r>
        </a:p>
        <a:p>
          <a:r>
            <a:rPr lang="en-US" sz="1200" dirty="0" err="1" smtClean="0"/>
            <a:t>Redomesticates</a:t>
          </a:r>
          <a:r>
            <a:rPr lang="en-US" sz="1200" dirty="0" smtClean="0"/>
            <a:t> to Switzerland from Cayman Islands for geographic centrality and tax benefits.</a:t>
          </a:r>
          <a:endParaRPr lang="en-US" sz="1200" dirty="0"/>
        </a:p>
      </dgm:t>
    </dgm:pt>
    <dgm:pt modelId="{E4B2666E-51F9-44DC-AAE2-C4C52D490E70}" type="parTrans" cxnId="{6E650196-B26B-4DB6-8CB7-E5A448C2E665}">
      <dgm:prSet/>
      <dgm:spPr/>
      <dgm:t>
        <a:bodyPr/>
        <a:lstStyle/>
        <a:p>
          <a:endParaRPr lang="en-US"/>
        </a:p>
      </dgm:t>
    </dgm:pt>
    <dgm:pt modelId="{F05E17F0-8A5A-483F-8492-7ED6F3CE1988}" type="sibTrans" cxnId="{6E650196-B26B-4DB6-8CB7-E5A448C2E665}">
      <dgm:prSet/>
      <dgm:spPr/>
      <dgm:t>
        <a:bodyPr/>
        <a:lstStyle/>
        <a:p>
          <a:endParaRPr lang="en-US"/>
        </a:p>
      </dgm:t>
    </dgm:pt>
    <dgm:pt modelId="{22D92905-B670-42C9-A9DA-A556E73468DA}" type="pres">
      <dgm:prSet presAssocID="{C6601085-5716-4DAA-B31F-E53F21D76541}" presName="CompostProcess" presStyleCnt="0">
        <dgm:presLayoutVars>
          <dgm:dir/>
          <dgm:resizeHandles val="exact"/>
        </dgm:presLayoutVars>
      </dgm:prSet>
      <dgm:spPr/>
    </dgm:pt>
    <dgm:pt modelId="{A92CF38A-A01E-4E33-BC8B-FB09F6D545F3}" type="pres">
      <dgm:prSet presAssocID="{C6601085-5716-4DAA-B31F-E53F21D76541}" presName="arrow" presStyleLbl="bgShp" presStyleIdx="0" presStyleCnt="1"/>
      <dgm:spPr/>
    </dgm:pt>
    <dgm:pt modelId="{08C264E0-D54B-4408-8425-045A8375B01B}" type="pres">
      <dgm:prSet presAssocID="{C6601085-5716-4DAA-B31F-E53F21D76541}" presName="linearProcess" presStyleCnt="0"/>
      <dgm:spPr/>
    </dgm:pt>
    <dgm:pt modelId="{680BD0DC-EFE7-4FDC-AEE8-A4F10AAA0496}" type="pres">
      <dgm:prSet presAssocID="{4F31F967-FE44-4B8A-9187-FFBB9A6595D2}" presName="textNode" presStyleLbl="node1" presStyleIdx="0" presStyleCnt="5">
        <dgm:presLayoutVars>
          <dgm:bulletEnabled val="1"/>
        </dgm:presLayoutVars>
      </dgm:prSet>
      <dgm:spPr/>
      <dgm:t>
        <a:bodyPr/>
        <a:lstStyle/>
        <a:p>
          <a:endParaRPr lang="en-US"/>
        </a:p>
      </dgm:t>
    </dgm:pt>
    <dgm:pt modelId="{B537B483-49F6-4837-AFB5-095C8E95FDCF}" type="pres">
      <dgm:prSet presAssocID="{7F2CC946-1C63-43E5-B4EB-C5003874FCD1}" presName="sibTrans" presStyleCnt="0"/>
      <dgm:spPr/>
    </dgm:pt>
    <dgm:pt modelId="{1A3F13D4-4A64-4BCB-A974-CBEED2BF4974}" type="pres">
      <dgm:prSet presAssocID="{2FF58DEC-A5AC-4CA3-AD94-E2B2762D427E}" presName="textNode" presStyleLbl="node1" presStyleIdx="1" presStyleCnt="5" custLinFactNeighborX="-1790" custLinFactNeighborY="-55989">
        <dgm:presLayoutVars>
          <dgm:bulletEnabled val="1"/>
        </dgm:presLayoutVars>
      </dgm:prSet>
      <dgm:spPr/>
      <dgm:t>
        <a:bodyPr/>
        <a:lstStyle/>
        <a:p>
          <a:endParaRPr lang="en-US"/>
        </a:p>
      </dgm:t>
    </dgm:pt>
    <dgm:pt modelId="{65F67FC1-153E-4BAF-8994-EA3AB8B654F3}" type="pres">
      <dgm:prSet presAssocID="{AF4AC594-1999-4E2A-B5A1-558EDB655211}" presName="sibTrans" presStyleCnt="0"/>
      <dgm:spPr/>
    </dgm:pt>
    <dgm:pt modelId="{1AAD8681-5981-4EEC-85A0-C8B4236E9DF6}" type="pres">
      <dgm:prSet presAssocID="{64A9E611-EC1B-437D-94DF-DACBC7C3F328}" presName="textNode" presStyleLbl="node1" presStyleIdx="2" presStyleCnt="5">
        <dgm:presLayoutVars>
          <dgm:bulletEnabled val="1"/>
        </dgm:presLayoutVars>
      </dgm:prSet>
      <dgm:spPr/>
      <dgm:t>
        <a:bodyPr/>
        <a:lstStyle/>
        <a:p>
          <a:endParaRPr lang="en-US"/>
        </a:p>
      </dgm:t>
    </dgm:pt>
    <dgm:pt modelId="{9B489540-D020-41F2-B37A-75AEA4E8959A}" type="pres">
      <dgm:prSet presAssocID="{CCB23F4F-D983-4333-A0CF-ACE84238DF37}" presName="sibTrans" presStyleCnt="0"/>
      <dgm:spPr/>
    </dgm:pt>
    <dgm:pt modelId="{DC8492ED-9DF1-4FA0-97A8-7ECB6CED8ABD}" type="pres">
      <dgm:prSet presAssocID="{A8AB06BA-441D-44EF-BF91-1BE89D6FA791}" presName="textNode" presStyleLbl="node1" presStyleIdx="3" presStyleCnt="5">
        <dgm:presLayoutVars>
          <dgm:bulletEnabled val="1"/>
        </dgm:presLayoutVars>
      </dgm:prSet>
      <dgm:spPr/>
      <dgm:t>
        <a:bodyPr/>
        <a:lstStyle/>
        <a:p>
          <a:endParaRPr lang="en-US"/>
        </a:p>
      </dgm:t>
    </dgm:pt>
    <dgm:pt modelId="{BDABD024-9998-4D8B-8BAB-91B49376C4C5}" type="pres">
      <dgm:prSet presAssocID="{A032D169-61CE-436C-A0A0-4745A10ED3C7}" presName="sibTrans" presStyleCnt="0"/>
      <dgm:spPr/>
    </dgm:pt>
    <dgm:pt modelId="{B956A3FC-983D-4CB6-A8C2-2CA496B61ED4}" type="pres">
      <dgm:prSet presAssocID="{4299F6A4-D0CD-4543-B57C-EC2C7A9C70F8}" presName="textNode" presStyleLbl="node1" presStyleIdx="4" presStyleCnt="5">
        <dgm:presLayoutVars>
          <dgm:bulletEnabled val="1"/>
        </dgm:presLayoutVars>
      </dgm:prSet>
      <dgm:spPr/>
      <dgm:t>
        <a:bodyPr/>
        <a:lstStyle/>
        <a:p>
          <a:endParaRPr lang="en-US"/>
        </a:p>
      </dgm:t>
    </dgm:pt>
  </dgm:ptLst>
  <dgm:cxnLst>
    <dgm:cxn modelId="{FAD163E5-CB38-46E5-9512-A85A21E895FC}" srcId="{C6601085-5716-4DAA-B31F-E53F21D76541}" destId="{64A9E611-EC1B-437D-94DF-DACBC7C3F328}" srcOrd="2" destOrd="0" parTransId="{CD19C177-F0AA-4426-AE61-3986D4606ED4}" sibTransId="{CCB23F4F-D983-4333-A0CF-ACE84238DF37}"/>
    <dgm:cxn modelId="{4DE77CBC-6D67-43A2-9601-8EE8418C4161}" type="presOf" srcId="{64A9E611-EC1B-437D-94DF-DACBC7C3F328}" destId="{1AAD8681-5981-4EEC-85A0-C8B4236E9DF6}" srcOrd="0" destOrd="0" presId="urn:microsoft.com/office/officeart/2005/8/layout/hProcess9"/>
    <dgm:cxn modelId="{D524AE92-3591-4C42-917C-530F1BC54C8E}" srcId="{C6601085-5716-4DAA-B31F-E53F21D76541}" destId="{4F31F967-FE44-4B8A-9187-FFBB9A6595D2}" srcOrd="0" destOrd="0" parTransId="{C5032685-A79B-4A7E-A2B4-02D42B502F59}" sibTransId="{7F2CC946-1C63-43E5-B4EB-C5003874FCD1}"/>
    <dgm:cxn modelId="{1E8F4827-65C3-495F-8F5E-AB6EE9F05034}" type="presOf" srcId="{4F31F967-FE44-4B8A-9187-FFBB9A6595D2}" destId="{680BD0DC-EFE7-4FDC-AEE8-A4F10AAA0496}" srcOrd="0" destOrd="0" presId="urn:microsoft.com/office/officeart/2005/8/layout/hProcess9"/>
    <dgm:cxn modelId="{6E650196-B26B-4DB6-8CB7-E5A448C2E665}" srcId="{C6601085-5716-4DAA-B31F-E53F21D76541}" destId="{4299F6A4-D0CD-4543-B57C-EC2C7A9C70F8}" srcOrd="4" destOrd="0" parTransId="{E4B2666E-51F9-44DC-AAE2-C4C52D490E70}" sibTransId="{F05E17F0-8A5A-483F-8492-7ED6F3CE1988}"/>
    <dgm:cxn modelId="{32E2E05C-B4C6-497E-B87E-4CC5AAA1B4B6}" type="presOf" srcId="{C6601085-5716-4DAA-B31F-E53F21D76541}" destId="{22D92905-B670-42C9-A9DA-A556E73468DA}" srcOrd="0" destOrd="0" presId="urn:microsoft.com/office/officeart/2005/8/layout/hProcess9"/>
    <dgm:cxn modelId="{214855DB-BFD2-4A53-BD9A-54D43B29644A}" srcId="{C6601085-5716-4DAA-B31F-E53F21D76541}" destId="{2FF58DEC-A5AC-4CA3-AD94-E2B2762D427E}" srcOrd="1" destOrd="0" parTransId="{5F2CBA64-7170-4E2C-BBD9-0729F6ED8431}" sibTransId="{AF4AC594-1999-4E2A-B5A1-558EDB655211}"/>
    <dgm:cxn modelId="{121056B7-4355-4FA8-9407-871378E29EE3}" type="presOf" srcId="{2FF58DEC-A5AC-4CA3-AD94-E2B2762D427E}" destId="{1A3F13D4-4A64-4BCB-A974-CBEED2BF4974}" srcOrd="0" destOrd="0" presId="urn:microsoft.com/office/officeart/2005/8/layout/hProcess9"/>
    <dgm:cxn modelId="{DDF35CA4-8277-467E-9299-C5356681FDF0}" srcId="{C6601085-5716-4DAA-B31F-E53F21D76541}" destId="{A8AB06BA-441D-44EF-BF91-1BE89D6FA791}" srcOrd="3" destOrd="0" parTransId="{76418127-DFB2-4DB1-9611-8F2BE3727029}" sibTransId="{A032D169-61CE-436C-A0A0-4745A10ED3C7}"/>
    <dgm:cxn modelId="{83194F9C-BC05-49A8-8C27-894859177B20}" type="presOf" srcId="{4299F6A4-D0CD-4543-B57C-EC2C7A9C70F8}" destId="{B956A3FC-983D-4CB6-A8C2-2CA496B61ED4}" srcOrd="0" destOrd="0" presId="urn:microsoft.com/office/officeart/2005/8/layout/hProcess9"/>
    <dgm:cxn modelId="{E8F3DA5E-F391-467E-9D71-AD980575ED2C}" type="presOf" srcId="{A8AB06BA-441D-44EF-BF91-1BE89D6FA791}" destId="{DC8492ED-9DF1-4FA0-97A8-7ECB6CED8ABD}" srcOrd="0" destOrd="0" presId="urn:microsoft.com/office/officeart/2005/8/layout/hProcess9"/>
    <dgm:cxn modelId="{B07B91C1-C679-4ABF-922B-919F0F88B68A}" type="presParOf" srcId="{22D92905-B670-42C9-A9DA-A556E73468DA}" destId="{A92CF38A-A01E-4E33-BC8B-FB09F6D545F3}" srcOrd="0" destOrd="0" presId="urn:microsoft.com/office/officeart/2005/8/layout/hProcess9"/>
    <dgm:cxn modelId="{809C7F10-E64F-42CF-83B7-EB8CC3297FE2}" type="presParOf" srcId="{22D92905-B670-42C9-A9DA-A556E73468DA}" destId="{08C264E0-D54B-4408-8425-045A8375B01B}" srcOrd="1" destOrd="0" presId="urn:microsoft.com/office/officeart/2005/8/layout/hProcess9"/>
    <dgm:cxn modelId="{4FFE3466-CB01-4ACC-9E31-DBFF5044E698}" type="presParOf" srcId="{08C264E0-D54B-4408-8425-045A8375B01B}" destId="{680BD0DC-EFE7-4FDC-AEE8-A4F10AAA0496}" srcOrd="0" destOrd="0" presId="urn:microsoft.com/office/officeart/2005/8/layout/hProcess9"/>
    <dgm:cxn modelId="{ECED7566-966A-4573-AB90-6B85CD8AFF62}" type="presParOf" srcId="{08C264E0-D54B-4408-8425-045A8375B01B}" destId="{B537B483-49F6-4837-AFB5-095C8E95FDCF}" srcOrd="1" destOrd="0" presId="urn:microsoft.com/office/officeart/2005/8/layout/hProcess9"/>
    <dgm:cxn modelId="{26EAF3D3-C60B-4D31-860D-0CEBFDB18555}" type="presParOf" srcId="{08C264E0-D54B-4408-8425-045A8375B01B}" destId="{1A3F13D4-4A64-4BCB-A974-CBEED2BF4974}" srcOrd="2" destOrd="0" presId="urn:microsoft.com/office/officeart/2005/8/layout/hProcess9"/>
    <dgm:cxn modelId="{F7F569E2-B2DD-4F98-9601-0B6BDC9F5A62}" type="presParOf" srcId="{08C264E0-D54B-4408-8425-045A8375B01B}" destId="{65F67FC1-153E-4BAF-8994-EA3AB8B654F3}" srcOrd="3" destOrd="0" presId="urn:microsoft.com/office/officeart/2005/8/layout/hProcess9"/>
    <dgm:cxn modelId="{EBF3522F-046F-4F7D-8C6E-43C3BD491BFB}" type="presParOf" srcId="{08C264E0-D54B-4408-8425-045A8375B01B}" destId="{1AAD8681-5981-4EEC-85A0-C8B4236E9DF6}" srcOrd="4" destOrd="0" presId="urn:microsoft.com/office/officeart/2005/8/layout/hProcess9"/>
    <dgm:cxn modelId="{AAB40E79-7A37-46B4-891F-95A423F7F1F3}" type="presParOf" srcId="{08C264E0-D54B-4408-8425-045A8375B01B}" destId="{9B489540-D020-41F2-B37A-75AEA4E8959A}" srcOrd="5" destOrd="0" presId="urn:microsoft.com/office/officeart/2005/8/layout/hProcess9"/>
    <dgm:cxn modelId="{B757F5ED-99E5-4332-A691-2710A1D8402C}" type="presParOf" srcId="{08C264E0-D54B-4408-8425-045A8375B01B}" destId="{DC8492ED-9DF1-4FA0-97A8-7ECB6CED8ABD}" srcOrd="6" destOrd="0" presId="urn:microsoft.com/office/officeart/2005/8/layout/hProcess9"/>
    <dgm:cxn modelId="{66C8D3AF-772D-4E4D-9B76-152F76595172}" type="presParOf" srcId="{08C264E0-D54B-4408-8425-045A8375B01B}" destId="{BDABD024-9998-4D8B-8BAB-91B49376C4C5}" srcOrd="7" destOrd="0" presId="urn:microsoft.com/office/officeart/2005/8/layout/hProcess9"/>
    <dgm:cxn modelId="{0E99D365-7EEE-490A-A997-955157AAFF7A}" type="presParOf" srcId="{08C264E0-D54B-4408-8425-045A8375B01B}" destId="{B956A3FC-983D-4CB6-A8C2-2CA496B61ED4}" srcOrd="8" destOrd="0" presId="urn:microsoft.com/office/officeart/2005/8/layout/hProcess9"/>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53962D0-0144-4EDF-B6D6-8D0D08F87755}" type="doc">
      <dgm:prSet loTypeId="urn:microsoft.com/office/officeart/2005/8/layout/hierarchy1" loCatId="hierarchy" qsTypeId="urn:microsoft.com/office/officeart/2005/8/quickstyle/simple5" qsCatId="simple" csTypeId="urn:microsoft.com/office/officeart/2005/8/colors/colorful2" csCatId="colorful" phldr="1"/>
      <dgm:spPr/>
      <dgm:t>
        <a:bodyPr/>
        <a:lstStyle/>
        <a:p>
          <a:endParaRPr lang="en-US"/>
        </a:p>
      </dgm:t>
    </dgm:pt>
    <dgm:pt modelId="{DE0403D9-1DD9-49E1-963B-DFD42CE78E3A}">
      <dgm:prSet phldrT="[Text]" custT="1"/>
      <dgm:spPr/>
      <dgm:t>
        <a:bodyPr/>
        <a:lstStyle/>
        <a:p>
          <a:r>
            <a:rPr lang="en-US" sz="1000" b="1" dirty="0" smtClean="0">
              <a:latin typeface="Calibri" pitchFamily="34" charset="0"/>
            </a:rPr>
            <a:t>Transocean</a:t>
          </a:r>
          <a:endParaRPr lang="en-US" sz="1000" b="1" dirty="0">
            <a:latin typeface="Calibri" pitchFamily="34" charset="0"/>
          </a:endParaRPr>
        </a:p>
      </dgm:t>
    </dgm:pt>
    <dgm:pt modelId="{45AA53FD-13D1-4368-A1BF-3EF208B8A592}" type="parTrans" cxnId="{532109CC-B1C1-4442-9415-DB61E6DCA84C}">
      <dgm:prSet/>
      <dgm:spPr/>
      <dgm:t>
        <a:bodyPr/>
        <a:lstStyle/>
        <a:p>
          <a:endParaRPr lang="en-US"/>
        </a:p>
      </dgm:t>
    </dgm:pt>
    <dgm:pt modelId="{0C6B04C8-A4AF-4BAB-AF97-415FEFE340D8}" type="sibTrans" cxnId="{532109CC-B1C1-4442-9415-DB61E6DCA84C}">
      <dgm:prSet/>
      <dgm:spPr/>
      <dgm:t>
        <a:bodyPr/>
        <a:lstStyle/>
        <a:p>
          <a:endParaRPr lang="en-US"/>
        </a:p>
      </dgm:t>
    </dgm:pt>
    <dgm:pt modelId="{E881BD6C-5618-4751-B401-D51C2DB76869}">
      <dgm:prSet phldrT="[Text]" custT="1"/>
      <dgm:spPr/>
      <dgm:t>
        <a:bodyPr/>
        <a:lstStyle/>
        <a:p>
          <a:r>
            <a:rPr lang="en-US" sz="1000" b="1" dirty="0" smtClean="0">
              <a:latin typeface="Calibri" pitchFamily="34" charset="0"/>
            </a:rPr>
            <a:t>Global </a:t>
          </a:r>
          <a:r>
            <a:rPr lang="en-US" sz="1000" b="1" dirty="0" err="1" smtClean="0">
              <a:latin typeface="Calibri" pitchFamily="34" charset="0"/>
            </a:rPr>
            <a:t>SantaFe</a:t>
          </a:r>
          <a:endParaRPr lang="en-US" sz="1000" b="1" dirty="0">
            <a:latin typeface="Calibri" pitchFamily="34" charset="0"/>
          </a:endParaRPr>
        </a:p>
      </dgm:t>
    </dgm:pt>
    <dgm:pt modelId="{EDA09B90-F00E-411C-8962-866247C9A94C}" type="parTrans" cxnId="{40470175-EA9F-4250-8050-098AA7290857}">
      <dgm:prSet/>
      <dgm:spPr/>
      <dgm:t>
        <a:bodyPr/>
        <a:lstStyle/>
        <a:p>
          <a:endParaRPr lang="en-US"/>
        </a:p>
      </dgm:t>
    </dgm:pt>
    <dgm:pt modelId="{2DD69F29-04CC-4B80-AEDA-DC8BD73B5933}" type="sibTrans" cxnId="{40470175-EA9F-4250-8050-098AA7290857}">
      <dgm:prSet/>
      <dgm:spPr/>
      <dgm:t>
        <a:bodyPr/>
        <a:lstStyle/>
        <a:p>
          <a:endParaRPr lang="en-US"/>
        </a:p>
      </dgm:t>
    </dgm:pt>
    <dgm:pt modelId="{F525936C-5F63-451C-B38B-62C6F17B24C3}">
      <dgm:prSet phldrT="[Text]" custT="1"/>
      <dgm:spPr/>
      <dgm:t>
        <a:bodyPr/>
        <a:lstStyle/>
        <a:p>
          <a:r>
            <a:rPr lang="en-US" sz="1000" b="1" dirty="0" smtClean="0">
              <a:latin typeface="Calibri" pitchFamily="34" charset="0"/>
            </a:rPr>
            <a:t>Global Marine</a:t>
          </a:r>
          <a:endParaRPr lang="en-US" sz="1000" b="1" dirty="0">
            <a:latin typeface="Calibri" pitchFamily="34" charset="0"/>
          </a:endParaRPr>
        </a:p>
      </dgm:t>
    </dgm:pt>
    <dgm:pt modelId="{3339165E-736E-4EB6-9C81-424B586171FD}" type="parTrans" cxnId="{CFF0D289-EC60-4BF2-87E1-3BB9D2A405FB}">
      <dgm:prSet/>
      <dgm:spPr/>
      <dgm:t>
        <a:bodyPr/>
        <a:lstStyle/>
        <a:p>
          <a:endParaRPr lang="en-US"/>
        </a:p>
      </dgm:t>
    </dgm:pt>
    <dgm:pt modelId="{9FC0BF9C-D3AF-4FD1-AAFF-92EE5EC949CD}" type="sibTrans" cxnId="{CFF0D289-EC60-4BF2-87E1-3BB9D2A405FB}">
      <dgm:prSet/>
      <dgm:spPr/>
      <dgm:t>
        <a:bodyPr/>
        <a:lstStyle/>
        <a:p>
          <a:endParaRPr lang="en-US"/>
        </a:p>
      </dgm:t>
    </dgm:pt>
    <dgm:pt modelId="{8A432025-8F40-4752-8E7F-4D1D2B38EDB2}">
      <dgm:prSet phldrT="[Text]" custT="1"/>
      <dgm:spPr/>
      <dgm:t>
        <a:bodyPr/>
        <a:lstStyle/>
        <a:p>
          <a:r>
            <a:rPr lang="en-US" sz="1000" b="1" dirty="0" smtClean="0">
              <a:latin typeface="Calibri" pitchFamily="34" charset="0"/>
            </a:rPr>
            <a:t>Santa Fe Int’l</a:t>
          </a:r>
          <a:endParaRPr lang="en-US" sz="1000" b="1" dirty="0">
            <a:latin typeface="Calibri" pitchFamily="34" charset="0"/>
          </a:endParaRPr>
        </a:p>
      </dgm:t>
    </dgm:pt>
    <dgm:pt modelId="{DC78A1CF-3CFF-4BB6-87E4-7ED724B0FD4C}" type="parTrans" cxnId="{3A1C243F-F241-4214-AFDD-61EDF7D09FEA}">
      <dgm:prSet/>
      <dgm:spPr/>
      <dgm:t>
        <a:bodyPr/>
        <a:lstStyle/>
        <a:p>
          <a:endParaRPr lang="en-US"/>
        </a:p>
      </dgm:t>
    </dgm:pt>
    <dgm:pt modelId="{DFD442DB-6B68-421F-A995-A3186866BB49}" type="sibTrans" cxnId="{3A1C243F-F241-4214-AFDD-61EDF7D09FEA}">
      <dgm:prSet/>
      <dgm:spPr/>
      <dgm:t>
        <a:bodyPr/>
        <a:lstStyle/>
        <a:p>
          <a:endParaRPr lang="en-US"/>
        </a:p>
      </dgm:t>
    </dgm:pt>
    <dgm:pt modelId="{B10500C3-44CE-481A-8728-7E80553BD818}">
      <dgm:prSet phldrT="[Text]" custT="1"/>
      <dgm:spPr/>
      <dgm:t>
        <a:bodyPr/>
        <a:lstStyle/>
        <a:p>
          <a:r>
            <a:rPr lang="en-US" sz="1000" b="1" dirty="0" smtClean="0">
              <a:latin typeface="Calibri" pitchFamily="34" charset="0"/>
            </a:rPr>
            <a:t>Transocean</a:t>
          </a:r>
          <a:endParaRPr lang="en-US" sz="1000" b="1" dirty="0">
            <a:latin typeface="Calibri" pitchFamily="34" charset="0"/>
          </a:endParaRPr>
        </a:p>
      </dgm:t>
    </dgm:pt>
    <dgm:pt modelId="{A6316CE4-A16C-4155-8701-1F7C60BA5502}" type="parTrans" cxnId="{D3AEFD1D-D8B4-47F2-8DE3-8649A054F0E7}">
      <dgm:prSet/>
      <dgm:spPr/>
      <dgm:t>
        <a:bodyPr/>
        <a:lstStyle/>
        <a:p>
          <a:endParaRPr lang="en-US"/>
        </a:p>
      </dgm:t>
    </dgm:pt>
    <dgm:pt modelId="{77229574-E0DF-4E36-BF05-ABA323971EA6}" type="sibTrans" cxnId="{D3AEFD1D-D8B4-47F2-8DE3-8649A054F0E7}">
      <dgm:prSet/>
      <dgm:spPr/>
      <dgm:t>
        <a:bodyPr/>
        <a:lstStyle/>
        <a:p>
          <a:endParaRPr lang="en-US"/>
        </a:p>
      </dgm:t>
    </dgm:pt>
    <dgm:pt modelId="{A2A9A62D-3BA5-4B6B-A32E-E054A9EFF477}">
      <dgm:prSet phldrT="[Text]" custT="1"/>
      <dgm:spPr/>
      <dgm:t>
        <a:bodyPr/>
        <a:lstStyle/>
        <a:p>
          <a:r>
            <a:rPr lang="en-US" sz="1000" b="1" dirty="0" smtClean="0">
              <a:latin typeface="Calibri" pitchFamily="34" charset="0"/>
            </a:rPr>
            <a:t>Transocean </a:t>
          </a:r>
          <a:r>
            <a:rPr lang="en-US" sz="1000" b="1" dirty="0" err="1" smtClean="0">
              <a:latin typeface="Calibri" pitchFamily="34" charset="0"/>
            </a:rPr>
            <a:t>Sedco</a:t>
          </a:r>
          <a:r>
            <a:rPr lang="en-US" sz="1000" b="1" dirty="0" smtClean="0">
              <a:latin typeface="Calibri" pitchFamily="34" charset="0"/>
            </a:rPr>
            <a:t> </a:t>
          </a:r>
          <a:r>
            <a:rPr lang="en-US" sz="1000" b="1" dirty="0" err="1" smtClean="0">
              <a:latin typeface="Calibri" pitchFamily="34" charset="0"/>
            </a:rPr>
            <a:t>Forex</a:t>
          </a:r>
          <a:endParaRPr lang="en-US" sz="1000" b="1" dirty="0">
            <a:latin typeface="Calibri" pitchFamily="34" charset="0"/>
          </a:endParaRPr>
        </a:p>
      </dgm:t>
    </dgm:pt>
    <dgm:pt modelId="{A17D4FD2-BFE8-4892-8F0B-15388D2F08A5}" type="parTrans" cxnId="{7AE3530A-75DC-4D10-A865-5B73923977BE}">
      <dgm:prSet/>
      <dgm:spPr/>
      <dgm:t>
        <a:bodyPr/>
        <a:lstStyle/>
        <a:p>
          <a:endParaRPr lang="en-US"/>
        </a:p>
      </dgm:t>
    </dgm:pt>
    <dgm:pt modelId="{AD9E49BC-8F19-4824-B0A1-CC81B6F6801E}" type="sibTrans" cxnId="{7AE3530A-75DC-4D10-A865-5B73923977BE}">
      <dgm:prSet/>
      <dgm:spPr/>
      <dgm:t>
        <a:bodyPr/>
        <a:lstStyle/>
        <a:p>
          <a:endParaRPr lang="en-US"/>
        </a:p>
      </dgm:t>
    </dgm:pt>
    <dgm:pt modelId="{84AA96B2-ECBE-4030-9434-904D7ED94D5C}">
      <dgm:prSet phldrT="[Text]" custT="1"/>
      <dgm:spPr/>
      <dgm:t>
        <a:bodyPr/>
        <a:lstStyle/>
        <a:p>
          <a:r>
            <a:rPr lang="en-US" sz="1000" b="1" dirty="0" smtClean="0">
              <a:latin typeface="Calibri" pitchFamily="34" charset="0"/>
            </a:rPr>
            <a:t>R&amp;B Falcon</a:t>
          </a:r>
          <a:endParaRPr lang="en-US" sz="1000" b="1" dirty="0">
            <a:latin typeface="Calibri" pitchFamily="34" charset="0"/>
          </a:endParaRPr>
        </a:p>
      </dgm:t>
    </dgm:pt>
    <dgm:pt modelId="{571F5B87-2258-4536-8101-AA28D6413E96}" type="parTrans" cxnId="{CCCF943A-6429-4191-8768-81FA4FDBAF59}">
      <dgm:prSet/>
      <dgm:spPr/>
      <dgm:t>
        <a:bodyPr/>
        <a:lstStyle/>
        <a:p>
          <a:endParaRPr lang="en-US"/>
        </a:p>
      </dgm:t>
    </dgm:pt>
    <dgm:pt modelId="{21C4252E-5A28-4819-89A3-0CA8B85FCE65}" type="sibTrans" cxnId="{CCCF943A-6429-4191-8768-81FA4FDBAF59}">
      <dgm:prSet/>
      <dgm:spPr/>
      <dgm:t>
        <a:bodyPr/>
        <a:lstStyle/>
        <a:p>
          <a:endParaRPr lang="en-US"/>
        </a:p>
      </dgm:t>
    </dgm:pt>
    <dgm:pt modelId="{BFB4455E-971B-48E7-8D11-DE4A1DDF8365}">
      <dgm:prSet phldrT="[Text]" custT="1"/>
      <dgm:spPr/>
      <dgm:t>
        <a:bodyPr/>
        <a:lstStyle/>
        <a:p>
          <a:r>
            <a:rPr lang="en-US" sz="1000" b="1" dirty="0" smtClean="0">
              <a:latin typeface="Calibri" pitchFamily="34" charset="0"/>
            </a:rPr>
            <a:t>Transocean Offshore</a:t>
          </a:r>
          <a:endParaRPr lang="en-US" sz="1000" b="1" dirty="0">
            <a:latin typeface="Calibri" pitchFamily="34" charset="0"/>
          </a:endParaRPr>
        </a:p>
      </dgm:t>
    </dgm:pt>
    <dgm:pt modelId="{55FFEB13-F2FC-46A9-8A02-120E91EE7F65}" type="parTrans" cxnId="{7030CCBA-2CE1-4ECA-B374-A49EFC0997C8}">
      <dgm:prSet/>
      <dgm:spPr/>
      <dgm:t>
        <a:bodyPr/>
        <a:lstStyle/>
        <a:p>
          <a:endParaRPr lang="en-US"/>
        </a:p>
      </dgm:t>
    </dgm:pt>
    <dgm:pt modelId="{883385A3-FC33-4A23-9CF1-2CF3B390EE1D}" type="sibTrans" cxnId="{7030CCBA-2CE1-4ECA-B374-A49EFC0997C8}">
      <dgm:prSet/>
      <dgm:spPr/>
      <dgm:t>
        <a:bodyPr/>
        <a:lstStyle/>
        <a:p>
          <a:endParaRPr lang="en-US"/>
        </a:p>
      </dgm:t>
    </dgm:pt>
    <dgm:pt modelId="{377EBB05-04AD-43A7-AD74-0DA505F06140}">
      <dgm:prSet phldrT="[Text]" custT="1"/>
      <dgm:spPr/>
      <dgm:t>
        <a:bodyPr/>
        <a:lstStyle/>
        <a:p>
          <a:r>
            <a:rPr lang="en-US" sz="1000" b="1" dirty="0" err="1" smtClean="0">
              <a:latin typeface="Calibri" pitchFamily="34" charset="0"/>
            </a:rPr>
            <a:t>Sedco</a:t>
          </a:r>
          <a:r>
            <a:rPr lang="en-US" sz="1000" b="1" dirty="0" smtClean="0">
              <a:latin typeface="Calibri" pitchFamily="34" charset="0"/>
            </a:rPr>
            <a:t> </a:t>
          </a:r>
          <a:r>
            <a:rPr lang="en-US" sz="1000" b="1" dirty="0" err="1" smtClean="0">
              <a:latin typeface="Calibri" pitchFamily="34" charset="0"/>
            </a:rPr>
            <a:t>Forex</a:t>
          </a:r>
          <a:endParaRPr lang="en-US" sz="1000" b="1" dirty="0">
            <a:latin typeface="Calibri" pitchFamily="34" charset="0"/>
          </a:endParaRPr>
        </a:p>
      </dgm:t>
    </dgm:pt>
    <dgm:pt modelId="{EEAC1F5B-2054-453B-B294-382BF3861459}" type="parTrans" cxnId="{2848C080-6F05-4B00-95CA-EE6226BEC258}">
      <dgm:prSet/>
      <dgm:spPr/>
      <dgm:t>
        <a:bodyPr/>
        <a:lstStyle/>
        <a:p>
          <a:endParaRPr lang="en-US"/>
        </a:p>
      </dgm:t>
    </dgm:pt>
    <dgm:pt modelId="{65864F42-31F7-4A0E-AC0F-307AE369F94E}" type="sibTrans" cxnId="{2848C080-6F05-4B00-95CA-EE6226BEC258}">
      <dgm:prSet/>
      <dgm:spPr/>
      <dgm:t>
        <a:bodyPr/>
        <a:lstStyle/>
        <a:p>
          <a:endParaRPr lang="en-US"/>
        </a:p>
      </dgm:t>
    </dgm:pt>
    <dgm:pt modelId="{1B3B1485-100C-4993-B7C7-DFEF87FAB8AF}">
      <dgm:prSet phldrT="[Text]" custT="1"/>
      <dgm:spPr/>
      <dgm:t>
        <a:bodyPr/>
        <a:lstStyle/>
        <a:p>
          <a:r>
            <a:rPr lang="en-US" sz="1000" b="1" dirty="0" err="1" smtClean="0">
              <a:latin typeface="Calibri" pitchFamily="34" charset="0"/>
            </a:rPr>
            <a:t>Sedco</a:t>
          </a:r>
          <a:endParaRPr lang="en-US" sz="1000" b="1" dirty="0">
            <a:latin typeface="Calibri" pitchFamily="34" charset="0"/>
          </a:endParaRPr>
        </a:p>
      </dgm:t>
    </dgm:pt>
    <dgm:pt modelId="{C23D8BC2-CD33-4967-B3A3-CD3EB6C8DC7F}" type="parTrans" cxnId="{C3B8F60B-63D3-4447-9B2B-E249FB12D044}">
      <dgm:prSet>
        <dgm:style>
          <a:lnRef idx="2">
            <a:schemeClr val="accent2"/>
          </a:lnRef>
          <a:fillRef idx="0">
            <a:schemeClr val="accent2"/>
          </a:fillRef>
          <a:effectRef idx="1">
            <a:schemeClr val="accent2"/>
          </a:effectRef>
          <a:fontRef idx="minor">
            <a:schemeClr val="tx1"/>
          </a:fontRef>
        </dgm:style>
      </dgm:prSet>
      <dgm:spPr/>
      <dgm:t>
        <a:bodyPr/>
        <a:lstStyle/>
        <a:p>
          <a:endParaRPr lang="en-US"/>
        </a:p>
      </dgm:t>
    </dgm:pt>
    <dgm:pt modelId="{481EE417-48DE-4BE5-AAF7-5C2959C98919}" type="sibTrans" cxnId="{C3B8F60B-63D3-4447-9B2B-E249FB12D044}">
      <dgm:prSet/>
      <dgm:spPr/>
      <dgm:t>
        <a:bodyPr/>
        <a:lstStyle/>
        <a:p>
          <a:endParaRPr lang="en-US"/>
        </a:p>
      </dgm:t>
    </dgm:pt>
    <dgm:pt modelId="{9006B6D9-1816-4DB1-B3D3-60DACFA433F6}">
      <dgm:prSet phldrT="[Text]" custT="1"/>
      <dgm:spPr/>
      <dgm:t>
        <a:bodyPr/>
        <a:lstStyle/>
        <a:p>
          <a:r>
            <a:rPr lang="en-US" sz="1000" b="1" dirty="0" err="1" smtClean="0">
              <a:latin typeface="Calibri" pitchFamily="34" charset="0"/>
            </a:rPr>
            <a:t>Forex</a:t>
          </a:r>
          <a:r>
            <a:rPr lang="en-US" sz="1000" b="1" dirty="0" smtClean="0">
              <a:latin typeface="Calibri" pitchFamily="34" charset="0"/>
            </a:rPr>
            <a:t> Neptune</a:t>
          </a:r>
          <a:endParaRPr lang="en-US" sz="1000" b="1" dirty="0">
            <a:latin typeface="Calibri" pitchFamily="34" charset="0"/>
          </a:endParaRPr>
        </a:p>
      </dgm:t>
    </dgm:pt>
    <dgm:pt modelId="{CE217FD2-EEF9-4CB7-AA27-5153CCCECF64}" type="parTrans" cxnId="{B4621AFF-67BD-48B8-A968-5C1310EA3C6F}">
      <dgm:prSet>
        <dgm:style>
          <a:lnRef idx="2">
            <a:schemeClr val="accent2"/>
          </a:lnRef>
          <a:fillRef idx="0">
            <a:schemeClr val="accent2"/>
          </a:fillRef>
          <a:effectRef idx="1">
            <a:schemeClr val="accent2"/>
          </a:effectRef>
          <a:fontRef idx="minor">
            <a:schemeClr val="tx1"/>
          </a:fontRef>
        </dgm:style>
      </dgm:prSet>
      <dgm:spPr/>
      <dgm:t>
        <a:bodyPr/>
        <a:lstStyle/>
        <a:p>
          <a:endParaRPr lang="en-US"/>
        </a:p>
      </dgm:t>
    </dgm:pt>
    <dgm:pt modelId="{D93A754E-B3E9-474F-96FA-2D27D65EB8C7}" type="sibTrans" cxnId="{B4621AFF-67BD-48B8-A968-5C1310EA3C6F}">
      <dgm:prSet/>
      <dgm:spPr/>
      <dgm:t>
        <a:bodyPr/>
        <a:lstStyle/>
        <a:p>
          <a:endParaRPr lang="en-US"/>
        </a:p>
      </dgm:t>
    </dgm:pt>
    <dgm:pt modelId="{C2CE70B8-3F76-4001-A237-83B3F4A9E98B}">
      <dgm:prSet phldrT="[Text]" custT="1"/>
      <dgm:spPr/>
      <dgm:t>
        <a:bodyPr/>
        <a:lstStyle/>
        <a:p>
          <a:r>
            <a:rPr lang="en-US" sz="1000" b="1" dirty="0" smtClean="0">
              <a:latin typeface="Calibri" pitchFamily="34" charset="0"/>
            </a:rPr>
            <a:t>Transocean ASA</a:t>
          </a:r>
          <a:endParaRPr lang="en-US" sz="1000" b="1" dirty="0">
            <a:latin typeface="Calibri" pitchFamily="34" charset="0"/>
          </a:endParaRPr>
        </a:p>
      </dgm:t>
    </dgm:pt>
    <dgm:pt modelId="{B0CFD59B-4D64-4826-9207-27B3F0228F0A}" type="parTrans" cxnId="{B6BDC235-7C32-401B-AD59-21B6636FB4FD}">
      <dgm:prSet>
        <dgm:style>
          <a:lnRef idx="2">
            <a:schemeClr val="accent2"/>
          </a:lnRef>
          <a:fillRef idx="0">
            <a:schemeClr val="accent2"/>
          </a:fillRef>
          <a:effectRef idx="1">
            <a:schemeClr val="accent2"/>
          </a:effectRef>
          <a:fontRef idx="minor">
            <a:schemeClr val="tx1"/>
          </a:fontRef>
        </dgm:style>
      </dgm:prSet>
      <dgm:spPr/>
      <dgm:t>
        <a:bodyPr/>
        <a:lstStyle/>
        <a:p>
          <a:endParaRPr lang="en-US"/>
        </a:p>
      </dgm:t>
    </dgm:pt>
    <dgm:pt modelId="{45640CC8-30C9-47E5-AA34-423773E4C5EA}" type="sibTrans" cxnId="{B6BDC235-7C32-401B-AD59-21B6636FB4FD}">
      <dgm:prSet/>
      <dgm:spPr/>
      <dgm:t>
        <a:bodyPr/>
        <a:lstStyle/>
        <a:p>
          <a:endParaRPr lang="en-US"/>
        </a:p>
      </dgm:t>
    </dgm:pt>
    <dgm:pt modelId="{39276740-50E4-4272-9C4C-33FC28B87F63}">
      <dgm:prSet phldrT="[Text]" custT="1"/>
      <dgm:spPr/>
      <dgm:t>
        <a:bodyPr/>
        <a:lstStyle/>
        <a:p>
          <a:r>
            <a:rPr lang="en-US" sz="1000" b="1" dirty="0" smtClean="0">
              <a:latin typeface="Calibri" pitchFamily="34" charset="0"/>
            </a:rPr>
            <a:t>SODI</a:t>
          </a:r>
          <a:endParaRPr lang="en-US" sz="1000" b="1" dirty="0">
            <a:latin typeface="Calibri" pitchFamily="34" charset="0"/>
          </a:endParaRPr>
        </a:p>
      </dgm:t>
    </dgm:pt>
    <dgm:pt modelId="{0FA037D3-6D12-4E89-8AEB-11CF572DDE72}" type="parTrans" cxnId="{8905D686-5575-4483-875F-BA584CD02EC0}">
      <dgm:prSet>
        <dgm:style>
          <a:lnRef idx="2">
            <a:schemeClr val="accent2"/>
          </a:lnRef>
          <a:fillRef idx="0">
            <a:schemeClr val="accent2"/>
          </a:fillRef>
          <a:effectRef idx="1">
            <a:schemeClr val="accent2"/>
          </a:effectRef>
          <a:fontRef idx="minor">
            <a:schemeClr val="tx1"/>
          </a:fontRef>
        </dgm:style>
      </dgm:prSet>
      <dgm:spPr/>
      <dgm:t>
        <a:bodyPr/>
        <a:lstStyle/>
        <a:p>
          <a:endParaRPr lang="en-US"/>
        </a:p>
      </dgm:t>
    </dgm:pt>
    <dgm:pt modelId="{48B32FFF-8C15-47C1-8123-E9BFEBE951C7}" type="sibTrans" cxnId="{8905D686-5575-4483-875F-BA584CD02EC0}">
      <dgm:prSet/>
      <dgm:spPr/>
      <dgm:t>
        <a:bodyPr/>
        <a:lstStyle/>
        <a:p>
          <a:endParaRPr lang="en-US"/>
        </a:p>
      </dgm:t>
    </dgm:pt>
    <dgm:pt modelId="{A7710AB3-E239-44F6-BFCB-96AB5FD0CE1D}">
      <dgm:prSet phldrT="[Text]" custT="1"/>
      <dgm:spPr/>
      <dgm:t>
        <a:bodyPr/>
        <a:lstStyle/>
        <a:p>
          <a:r>
            <a:rPr lang="en-US" sz="1000" b="1" dirty="0" smtClean="0">
              <a:latin typeface="Calibri" pitchFamily="34" charset="0"/>
            </a:rPr>
            <a:t>Offshore Drilling</a:t>
          </a:r>
          <a:endParaRPr lang="en-US" sz="1000" b="1" dirty="0">
            <a:latin typeface="Calibri" pitchFamily="34" charset="0"/>
          </a:endParaRPr>
        </a:p>
      </dgm:t>
    </dgm:pt>
    <dgm:pt modelId="{73EB642B-B0EC-4F50-9020-38A464E7D010}" type="parTrans" cxnId="{F72DC97A-359A-4A0B-9FC5-4D739CCCE512}">
      <dgm:prSet>
        <dgm:style>
          <a:lnRef idx="2">
            <a:schemeClr val="accent1"/>
          </a:lnRef>
          <a:fillRef idx="0">
            <a:schemeClr val="accent1"/>
          </a:fillRef>
          <a:effectRef idx="1">
            <a:schemeClr val="accent1"/>
          </a:effectRef>
          <a:fontRef idx="minor">
            <a:schemeClr val="tx1"/>
          </a:fontRef>
        </dgm:style>
      </dgm:prSet>
      <dgm:spPr/>
      <dgm:t>
        <a:bodyPr/>
        <a:lstStyle/>
        <a:p>
          <a:endParaRPr lang="en-US"/>
        </a:p>
      </dgm:t>
    </dgm:pt>
    <dgm:pt modelId="{A7107A9D-0147-4623-AC61-8010DE3997CB}" type="sibTrans" cxnId="{F72DC97A-359A-4A0B-9FC5-4D739CCCE512}">
      <dgm:prSet/>
      <dgm:spPr/>
      <dgm:t>
        <a:bodyPr/>
        <a:lstStyle/>
        <a:p>
          <a:endParaRPr lang="en-US"/>
        </a:p>
      </dgm:t>
    </dgm:pt>
    <dgm:pt modelId="{CCFFE844-F7A6-442D-BDF2-2124B528EBE5}">
      <dgm:prSet phldrT="[Text]" custT="1"/>
      <dgm:spPr/>
      <dgm:t>
        <a:bodyPr/>
        <a:lstStyle/>
        <a:p>
          <a:r>
            <a:rPr lang="en-US" sz="900" b="1" dirty="0" smtClean="0">
              <a:latin typeface="Calibri" pitchFamily="34" charset="0"/>
            </a:rPr>
            <a:t>International</a:t>
          </a:r>
          <a:r>
            <a:rPr lang="en-US" sz="1000" b="1" dirty="0" smtClean="0">
              <a:latin typeface="Calibri" pitchFamily="34" charset="0"/>
            </a:rPr>
            <a:t> Drilling</a:t>
          </a:r>
          <a:endParaRPr lang="en-US" sz="1000" b="1" dirty="0">
            <a:latin typeface="Calibri" pitchFamily="34" charset="0"/>
          </a:endParaRPr>
        </a:p>
      </dgm:t>
    </dgm:pt>
    <dgm:pt modelId="{56BC43E9-A25B-4E83-9A39-D62A61251783}" type="parTrans" cxnId="{1C67AA05-7199-49B4-9A6F-3B464188E94C}">
      <dgm:prSet>
        <dgm:style>
          <a:lnRef idx="2">
            <a:schemeClr val="accent1"/>
          </a:lnRef>
          <a:fillRef idx="0">
            <a:schemeClr val="accent1"/>
          </a:fillRef>
          <a:effectRef idx="1">
            <a:schemeClr val="accent1"/>
          </a:effectRef>
          <a:fontRef idx="minor">
            <a:schemeClr val="tx1"/>
          </a:fontRef>
        </dgm:style>
      </dgm:prSet>
      <dgm:spPr/>
      <dgm:t>
        <a:bodyPr/>
        <a:lstStyle/>
        <a:p>
          <a:endParaRPr lang="en-US"/>
        </a:p>
      </dgm:t>
    </dgm:pt>
    <dgm:pt modelId="{0E171808-A11D-4E83-A19F-5CCC0DB88A0F}" type="sibTrans" cxnId="{1C67AA05-7199-49B4-9A6F-3B464188E94C}">
      <dgm:prSet/>
      <dgm:spPr/>
      <dgm:t>
        <a:bodyPr/>
        <a:lstStyle/>
        <a:p>
          <a:endParaRPr lang="en-US"/>
        </a:p>
      </dgm:t>
    </dgm:pt>
    <dgm:pt modelId="{0EBE12F3-8C75-4F98-B3F3-759BE51E039A}">
      <dgm:prSet phldrT="[Text]" custT="1"/>
      <dgm:spPr/>
      <dgm:t>
        <a:bodyPr/>
        <a:lstStyle/>
        <a:p>
          <a:r>
            <a:rPr lang="en-US" sz="1000" b="1" dirty="0" smtClean="0">
              <a:latin typeface="Calibri" pitchFamily="34" charset="0"/>
            </a:rPr>
            <a:t>Southern Productions</a:t>
          </a:r>
          <a:endParaRPr lang="en-US" sz="1000" b="1" dirty="0">
            <a:latin typeface="Calibri" pitchFamily="34" charset="0"/>
          </a:endParaRPr>
        </a:p>
      </dgm:t>
    </dgm:pt>
    <dgm:pt modelId="{993643B3-07C8-4ABF-A887-1A62314BBB46}" type="parTrans" cxnId="{D6006278-CF52-4A94-BE2A-02466F49D22C}">
      <dgm:prSet>
        <dgm:style>
          <a:lnRef idx="2">
            <a:schemeClr val="accent3"/>
          </a:lnRef>
          <a:fillRef idx="0">
            <a:schemeClr val="accent3"/>
          </a:fillRef>
          <a:effectRef idx="1">
            <a:schemeClr val="accent3"/>
          </a:effectRef>
          <a:fontRef idx="minor">
            <a:schemeClr val="tx1"/>
          </a:fontRef>
        </dgm:style>
      </dgm:prSet>
      <dgm:spPr/>
      <dgm:t>
        <a:bodyPr/>
        <a:lstStyle/>
        <a:p>
          <a:endParaRPr lang="en-US"/>
        </a:p>
      </dgm:t>
    </dgm:pt>
    <dgm:pt modelId="{5B3FFFC7-8C50-401B-884F-E793C6830150}" type="sibTrans" cxnId="{D6006278-CF52-4A94-BE2A-02466F49D22C}">
      <dgm:prSet/>
      <dgm:spPr/>
      <dgm:t>
        <a:bodyPr/>
        <a:lstStyle/>
        <a:p>
          <a:endParaRPr lang="en-US"/>
        </a:p>
      </dgm:t>
    </dgm:pt>
    <dgm:pt modelId="{8D83AE8A-80FF-4EF8-B1A8-8CDDF9087FE1}">
      <dgm:prSet phldrT="[Text]" custT="1"/>
      <dgm:spPr/>
      <dgm:t>
        <a:bodyPr/>
        <a:lstStyle/>
        <a:p>
          <a:r>
            <a:rPr lang="en-US" sz="1000" b="1" dirty="0" smtClean="0">
              <a:latin typeface="Calibri" pitchFamily="34" charset="0"/>
            </a:rPr>
            <a:t>Southern National Gas</a:t>
          </a:r>
          <a:endParaRPr lang="en-US" sz="1000" b="1" dirty="0">
            <a:latin typeface="Calibri" pitchFamily="34" charset="0"/>
          </a:endParaRPr>
        </a:p>
      </dgm:t>
    </dgm:pt>
    <dgm:pt modelId="{03BD5777-7528-442E-BB26-B605A7FD27AC}" type="parTrans" cxnId="{33EA3FA4-E08B-4F01-8029-F3EDAA04F63F}">
      <dgm:prSet>
        <dgm:style>
          <a:lnRef idx="2">
            <a:schemeClr val="accent4"/>
          </a:lnRef>
          <a:fillRef idx="0">
            <a:schemeClr val="accent4"/>
          </a:fillRef>
          <a:effectRef idx="1">
            <a:schemeClr val="accent4"/>
          </a:effectRef>
          <a:fontRef idx="minor">
            <a:schemeClr val="tx1"/>
          </a:fontRef>
        </dgm:style>
      </dgm:prSet>
      <dgm:spPr/>
      <dgm:t>
        <a:bodyPr/>
        <a:lstStyle/>
        <a:p>
          <a:endParaRPr lang="en-US"/>
        </a:p>
      </dgm:t>
    </dgm:pt>
    <dgm:pt modelId="{83DEDAE4-CF3A-430B-B551-DCA033719DCB}" type="sibTrans" cxnId="{33EA3FA4-E08B-4F01-8029-F3EDAA04F63F}">
      <dgm:prSet/>
      <dgm:spPr/>
      <dgm:t>
        <a:bodyPr/>
        <a:lstStyle/>
        <a:p>
          <a:endParaRPr lang="en-US"/>
        </a:p>
      </dgm:t>
    </dgm:pt>
    <dgm:pt modelId="{9535FBE9-A4D0-48D4-88B7-FAE41B87C637}">
      <dgm:prSet phldrT="[Text]" custT="1">
        <dgm:style>
          <a:lnRef idx="0">
            <a:schemeClr val="accent4"/>
          </a:lnRef>
          <a:fillRef idx="3">
            <a:schemeClr val="accent4"/>
          </a:fillRef>
          <a:effectRef idx="3">
            <a:schemeClr val="accent4"/>
          </a:effectRef>
          <a:fontRef idx="minor">
            <a:schemeClr val="lt1"/>
          </a:fontRef>
        </dgm:style>
      </dgm:prSet>
      <dgm:spPr/>
      <dgm:t>
        <a:bodyPr/>
        <a:lstStyle/>
        <a:p>
          <a:r>
            <a:rPr lang="en-US" sz="1200" b="1" dirty="0" err="1" smtClean="0">
              <a:solidFill>
                <a:schemeClr val="bg1"/>
              </a:solidFill>
              <a:latin typeface="Calibri" pitchFamily="34" charset="0"/>
            </a:rPr>
            <a:t>Dacinger</a:t>
          </a:r>
          <a:endParaRPr lang="en-US" sz="1200" b="1" dirty="0">
            <a:solidFill>
              <a:schemeClr val="bg1"/>
            </a:solidFill>
            <a:latin typeface="Calibri" pitchFamily="34" charset="0"/>
          </a:endParaRPr>
        </a:p>
      </dgm:t>
    </dgm:pt>
    <dgm:pt modelId="{50595DAB-6C03-4129-8BBE-30F34DCF75E2}" type="parTrans" cxnId="{E9CD5E03-C2FC-4168-816F-883BDD5F4617}">
      <dgm:prSet>
        <dgm:style>
          <a:lnRef idx="2">
            <a:schemeClr val="accent4"/>
          </a:lnRef>
          <a:fillRef idx="0">
            <a:schemeClr val="accent4"/>
          </a:fillRef>
          <a:effectRef idx="1">
            <a:schemeClr val="accent4"/>
          </a:effectRef>
          <a:fontRef idx="minor">
            <a:schemeClr val="tx1"/>
          </a:fontRef>
        </dgm:style>
      </dgm:prSet>
      <dgm:spPr/>
      <dgm:t>
        <a:bodyPr/>
        <a:lstStyle/>
        <a:p>
          <a:endParaRPr lang="en-US"/>
        </a:p>
      </dgm:t>
    </dgm:pt>
    <dgm:pt modelId="{F9B41CA2-EB05-4FDF-9D54-588AD10B57B0}" type="sibTrans" cxnId="{E9CD5E03-C2FC-4168-816F-883BDD5F4617}">
      <dgm:prSet/>
      <dgm:spPr/>
      <dgm:t>
        <a:bodyPr/>
        <a:lstStyle/>
        <a:p>
          <a:endParaRPr lang="en-US"/>
        </a:p>
      </dgm:t>
    </dgm:pt>
    <dgm:pt modelId="{85FBED08-1E3B-4278-99C1-B6F71F6D6843}" type="pres">
      <dgm:prSet presAssocID="{E53962D0-0144-4EDF-B6D6-8D0D08F87755}" presName="hierChild1" presStyleCnt="0">
        <dgm:presLayoutVars>
          <dgm:chPref val="1"/>
          <dgm:dir/>
          <dgm:animOne val="branch"/>
          <dgm:animLvl val="lvl"/>
          <dgm:resizeHandles/>
        </dgm:presLayoutVars>
      </dgm:prSet>
      <dgm:spPr/>
      <dgm:t>
        <a:bodyPr/>
        <a:lstStyle/>
        <a:p>
          <a:endParaRPr lang="en-US"/>
        </a:p>
      </dgm:t>
    </dgm:pt>
    <dgm:pt modelId="{0022442F-2518-4B41-AE85-B7DCDCB91B34}" type="pres">
      <dgm:prSet presAssocID="{DE0403D9-1DD9-49E1-963B-DFD42CE78E3A}" presName="hierRoot1" presStyleCnt="0"/>
      <dgm:spPr/>
    </dgm:pt>
    <dgm:pt modelId="{44D91270-B0C5-403F-BA20-5EFD68FFD492}" type="pres">
      <dgm:prSet presAssocID="{DE0403D9-1DD9-49E1-963B-DFD42CE78E3A}" presName="composite" presStyleCnt="0"/>
      <dgm:spPr/>
    </dgm:pt>
    <dgm:pt modelId="{253F882D-47A2-40E9-B187-3C111F7E7053}" type="pres">
      <dgm:prSet presAssocID="{DE0403D9-1DD9-49E1-963B-DFD42CE78E3A}" presName="background" presStyleLbl="node0" presStyleIdx="0" presStyleCnt="1"/>
      <dgm:spPr/>
    </dgm:pt>
    <dgm:pt modelId="{9CC70F10-487B-4348-AC9A-D82AF01A85AE}" type="pres">
      <dgm:prSet presAssocID="{DE0403D9-1DD9-49E1-963B-DFD42CE78E3A}" presName="text" presStyleLbl="fgAcc0" presStyleIdx="0" presStyleCnt="1">
        <dgm:presLayoutVars>
          <dgm:chPref val="3"/>
        </dgm:presLayoutVars>
      </dgm:prSet>
      <dgm:spPr/>
      <dgm:t>
        <a:bodyPr/>
        <a:lstStyle/>
        <a:p>
          <a:endParaRPr lang="en-US"/>
        </a:p>
      </dgm:t>
    </dgm:pt>
    <dgm:pt modelId="{4C9B9DCE-D069-4A49-9426-5E575035DECE}" type="pres">
      <dgm:prSet presAssocID="{DE0403D9-1DD9-49E1-963B-DFD42CE78E3A}" presName="hierChild2" presStyleCnt="0"/>
      <dgm:spPr/>
    </dgm:pt>
    <dgm:pt modelId="{87A2D2A2-0842-4AC2-9B1B-054558FB0DCC}" type="pres">
      <dgm:prSet presAssocID="{EDA09B90-F00E-411C-8962-866247C9A94C}" presName="Name10" presStyleLbl="parChTrans1D2" presStyleIdx="0" presStyleCnt="2"/>
      <dgm:spPr/>
      <dgm:t>
        <a:bodyPr/>
        <a:lstStyle/>
        <a:p>
          <a:endParaRPr lang="en-US"/>
        </a:p>
      </dgm:t>
    </dgm:pt>
    <dgm:pt modelId="{CBC420B2-4B41-4E0A-B554-CA57876D4A38}" type="pres">
      <dgm:prSet presAssocID="{E881BD6C-5618-4751-B401-D51C2DB76869}" presName="hierRoot2" presStyleCnt="0"/>
      <dgm:spPr/>
    </dgm:pt>
    <dgm:pt modelId="{62F1BA45-FA2E-4C70-86E0-908A789093FE}" type="pres">
      <dgm:prSet presAssocID="{E881BD6C-5618-4751-B401-D51C2DB76869}" presName="composite2" presStyleCnt="0"/>
      <dgm:spPr/>
    </dgm:pt>
    <dgm:pt modelId="{654E716E-2F47-47A8-8ADD-C6DBF2861632}" type="pres">
      <dgm:prSet presAssocID="{E881BD6C-5618-4751-B401-D51C2DB76869}" presName="background2" presStyleLbl="node2" presStyleIdx="0" presStyleCnt="2"/>
      <dgm:spPr/>
    </dgm:pt>
    <dgm:pt modelId="{76F7D629-C537-4279-ABE7-CF8936C5E363}" type="pres">
      <dgm:prSet presAssocID="{E881BD6C-5618-4751-B401-D51C2DB76869}" presName="text2" presStyleLbl="fgAcc2" presStyleIdx="0" presStyleCnt="2" custLinFactX="-95209" custLinFactNeighborX="-100000" custLinFactNeighborY="1610">
        <dgm:presLayoutVars>
          <dgm:chPref val="3"/>
        </dgm:presLayoutVars>
      </dgm:prSet>
      <dgm:spPr/>
      <dgm:t>
        <a:bodyPr/>
        <a:lstStyle/>
        <a:p>
          <a:endParaRPr lang="en-US"/>
        </a:p>
      </dgm:t>
    </dgm:pt>
    <dgm:pt modelId="{F69B8A75-5EE0-4CB7-A6C1-9544A5296FA9}" type="pres">
      <dgm:prSet presAssocID="{E881BD6C-5618-4751-B401-D51C2DB76869}" presName="hierChild3" presStyleCnt="0"/>
      <dgm:spPr/>
    </dgm:pt>
    <dgm:pt modelId="{A6D80C12-4FEE-4B00-BAA7-2EF260EC8FF0}" type="pres">
      <dgm:prSet presAssocID="{3339165E-736E-4EB6-9C81-424B586171FD}" presName="Name17" presStyleLbl="parChTrans1D3" presStyleIdx="0" presStyleCnt="4"/>
      <dgm:spPr/>
      <dgm:t>
        <a:bodyPr/>
        <a:lstStyle/>
        <a:p>
          <a:endParaRPr lang="en-US"/>
        </a:p>
      </dgm:t>
    </dgm:pt>
    <dgm:pt modelId="{2FEDC0D7-BBF6-40D3-9BAD-5233E777D3D6}" type="pres">
      <dgm:prSet presAssocID="{F525936C-5F63-451C-B38B-62C6F17B24C3}" presName="hierRoot3" presStyleCnt="0"/>
      <dgm:spPr/>
    </dgm:pt>
    <dgm:pt modelId="{721F6805-D90A-4A61-9E62-8B37FED2CE35}" type="pres">
      <dgm:prSet presAssocID="{F525936C-5F63-451C-B38B-62C6F17B24C3}" presName="composite3" presStyleCnt="0"/>
      <dgm:spPr/>
    </dgm:pt>
    <dgm:pt modelId="{9CD8CC17-2E2D-44C9-96E3-B187B562FA95}" type="pres">
      <dgm:prSet presAssocID="{F525936C-5F63-451C-B38B-62C6F17B24C3}" presName="background3" presStyleLbl="node3" presStyleIdx="0" presStyleCnt="4"/>
      <dgm:spPr/>
    </dgm:pt>
    <dgm:pt modelId="{A091E1FB-DBE3-4476-9963-A24F0C358666}" type="pres">
      <dgm:prSet presAssocID="{F525936C-5F63-451C-B38B-62C6F17B24C3}" presName="text3" presStyleLbl="fgAcc3" presStyleIdx="0" presStyleCnt="4" custLinFactX="-103022" custLinFactNeighborX="-200000" custLinFactNeighborY="18379">
        <dgm:presLayoutVars>
          <dgm:chPref val="3"/>
        </dgm:presLayoutVars>
      </dgm:prSet>
      <dgm:spPr/>
      <dgm:t>
        <a:bodyPr/>
        <a:lstStyle/>
        <a:p>
          <a:endParaRPr lang="en-US"/>
        </a:p>
      </dgm:t>
    </dgm:pt>
    <dgm:pt modelId="{4D83BFF8-BF97-4576-A38E-A4F8A123A695}" type="pres">
      <dgm:prSet presAssocID="{F525936C-5F63-451C-B38B-62C6F17B24C3}" presName="hierChild4" presStyleCnt="0"/>
      <dgm:spPr/>
    </dgm:pt>
    <dgm:pt modelId="{D89AFCD0-CD66-49DE-A08E-1520E7AFD74C}" type="pres">
      <dgm:prSet presAssocID="{DC78A1CF-3CFF-4BB6-87E4-7ED724B0FD4C}" presName="Name17" presStyleLbl="parChTrans1D3" presStyleIdx="1" presStyleCnt="4"/>
      <dgm:spPr/>
      <dgm:t>
        <a:bodyPr/>
        <a:lstStyle/>
        <a:p>
          <a:endParaRPr lang="en-US"/>
        </a:p>
      </dgm:t>
    </dgm:pt>
    <dgm:pt modelId="{13809EBC-6692-4620-B54D-9E7BBB89141F}" type="pres">
      <dgm:prSet presAssocID="{8A432025-8F40-4752-8E7F-4D1D2B38EDB2}" presName="hierRoot3" presStyleCnt="0"/>
      <dgm:spPr/>
    </dgm:pt>
    <dgm:pt modelId="{104EDBC0-C364-49E9-87CA-CF25C12D0709}" type="pres">
      <dgm:prSet presAssocID="{8A432025-8F40-4752-8E7F-4D1D2B38EDB2}" presName="composite3" presStyleCnt="0"/>
      <dgm:spPr/>
    </dgm:pt>
    <dgm:pt modelId="{F8C3494D-6D28-43F7-A412-BA5419675B10}" type="pres">
      <dgm:prSet presAssocID="{8A432025-8F40-4752-8E7F-4D1D2B38EDB2}" presName="background3" presStyleLbl="node3" presStyleIdx="1" presStyleCnt="4"/>
      <dgm:spPr/>
    </dgm:pt>
    <dgm:pt modelId="{CA802F0A-ECA0-4916-8AD5-5DE7741355E6}" type="pres">
      <dgm:prSet presAssocID="{8A432025-8F40-4752-8E7F-4D1D2B38EDB2}" presName="text3" presStyleLbl="fgAcc3" presStyleIdx="1" presStyleCnt="4" custLinFactX="-43704" custLinFactNeighborX="-100000" custLinFactNeighborY="18379">
        <dgm:presLayoutVars>
          <dgm:chPref val="3"/>
        </dgm:presLayoutVars>
      </dgm:prSet>
      <dgm:spPr/>
      <dgm:t>
        <a:bodyPr/>
        <a:lstStyle/>
        <a:p>
          <a:endParaRPr lang="en-US"/>
        </a:p>
      </dgm:t>
    </dgm:pt>
    <dgm:pt modelId="{208813B6-1BCD-4959-9671-EF702A3663F8}" type="pres">
      <dgm:prSet presAssocID="{8A432025-8F40-4752-8E7F-4D1D2B38EDB2}" presName="hierChild4" presStyleCnt="0"/>
      <dgm:spPr/>
    </dgm:pt>
    <dgm:pt modelId="{4A893B48-406B-4FF8-B85A-B73DCD4E9BE0}" type="pres">
      <dgm:prSet presAssocID="{A6316CE4-A16C-4155-8701-1F7C60BA5502}" presName="Name10" presStyleLbl="parChTrans1D2" presStyleIdx="1" presStyleCnt="2"/>
      <dgm:spPr/>
      <dgm:t>
        <a:bodyPr/>
        <a:lstStyle/>
        <a:p>
          <a:endParaRPr lang="en-US"/>
        </a:p>
      </dgm:t>
    </dgm:pt>
    <dgm:pt modelId="{6B8D0B74-67DE-4673-BBB5-9629134F7F32}" type="pres">
      <dgm:prSet presAssocID="{B10500C3-44CE-481A-8728-7E80553BD818}" presName="hierRoot2" presStyleCnt="0"/>
      <dgm:spPr/>
    </dgm:pt>
    <dgm:pt modelId="{BF8B8336-2EFA-4DE7-B8DB-8DA27BFE5CCE}" type="pres">
      <dgm:prSet presAssocID="{B10500C3-44CE-481A-8728-7E80553BD818}" presName="composite2" presStyleCnt="0"/>
      <dgm:spPr/>
    </dgm:pt>
    <dgm:pt modelId="{A492B3BE-7876-469D-80AA-B52FDC365058}" type="pres">
      <dgm:prSet presAssocID="{B10500C3-44CE-481A-8728-7E80553BD818}" presName="background2" presStyleLbl="node2" presStyleIdx="1" presStyleCnt="2"/>
      <dgm:spPr/>
    </dgm:pt>
    <dgm:pt modelId="{201A7A4D-DEA1-4BF6-8EC5-81A8223444D2}" type="pres">
      <dgm:prSet presAssocID="{B10500C3-44CE-481A-8728-7E80553BD818}" presName="text2" presStyleLbl="fgAcc2" presStyleIdx="1" presStyleCnt="2" custLinFactX="100000" custLinFactNeighborX="117276" custLinFactNeighborY="1610">
        <dgm:presLayoutVars>
          <dgm:chPref val="3"/>
        </dgm:presLayoutVars>
      </dgm:prSet>
      <dgm:spPr/>
      <dgm:t>
        <a:bodyPr/>
        <a:lstStyle/>
        <a:p>
          <a:endParaRPr lang="en-US"/>
        </a:p>
      </dgm:t>
    </dgm:pt>
    <dgm:pt modelId="{1BB6BEA6-BBC4-4F9D-A57C-E6B6D5F64F5D}" type="pres">
      <dgm:prSet presAssocID="{B10500C3-44CE-481A-8728-7E80553BD818}" presName="hierChild3" presStyleCnt="0"/>
      <dgm:spPr/>
    </dgm:pt>
    <dgm:pt modelId="{7A15F890-733D-41C8-A7BA-FAF83F76B090}" type="pres">
      <dgm:prSet presAssocID="{A17D4FD2-BFE8-4892-8F0B-15388D2F08A5}" presName="Name17" presStyleLbl="parChTrans1D3" presStyleIdx="2" presStyleCnt="4"/>
      <dgm:spPr/>
      <dgm:t>
        <a:bodyPr/>
        <a:lstStyle/>
        <a:p>
          <a:endParaRPr lang="en-US"/>
        </a:p>
      </dgm:t>
    </dgm:pt>
    <dgm:pt modelId="{E4712213-34D6-4AE7-8BF6-E0C402CF183C}" type="pres">
      <dgm:prSet presAssocID="{A2A9A62D-3BA5-4B6B-A32E-E054A9EFF477}" presName="hierRoot3" presStyleCnt="0"/>
      <dgm:spPr/>
    </dgm:pt>
    <dgm:pt modelId="{B9CD832D-48C4-4D97-A3C1-DEC4E92B5BB8}" type="pres">
      <dgm:prSet presAssocID="{A2A9A62D-3BA5-4B6B-A32E-E054A9EFF477}" presName="composite3" presStyleCnt="0"/>
      <dgm:spPr/>
    </dgm:pt>
    <dgm:pt modelId="{B3E42B75-5A04-4A63-91D7-49FB46DC3586}" type="pres">
      <dgm:prSet presAssocID="{A2A9A62D-3BA5-4B6B-A32E-E054A9EFF477}" presName="background3" presStyleLbl="node3" presStyleIdx="2" presStyleCnt="4"/>
      <dgm:spPr/>
    </dgm:pt>
    <dgm:pt modelId="{B5C93A01-4B52-4D53-BFE2-333E8770D77B}" type="pres">
      <dgm:prSet presAssocID="{A2A9A62D-3BA5-4B6B-A32E-E054A9EFF477}" presName="text3" presStyleLbl="fgAcc3" presStyleIdx="2" presStyleCnt="4" custLinFactX="47001" custLinFactNeighborX="100000" custLinFactNeighborY="3600">
        <dgm:presLayoutVars>
          <dgm:chPref val="3"/>
        </dgm:presLayoutVars>
      </dgm:prSet>
      <dgm:spPr/>
      <dgm:t>
        <a:bodyPr/>
        <a:lstStyle/>
        <a:p>
          <a:endParaRPr lang="en-US"/>
        </a:p>
      </dgm:t>
    </dgm:pt>
    <dgm:pt modelId="{E0E98103-A3A5-4423-AACC-9F2F63A4850A}" type="pres">
      <dgm:prSet presAssocID="{A2A9A62D-3BA5-4B6B-A32E-E054A9EFF477}" presName="hierChild4" presStyleCnt="0"/>
      <dgm:spPr/>
    </dgm:pt>
    <dgm:pt modelId="{B025D403-42BE-4B48-9649-F7FD7DDCAF3E}" type="pres">
      <dgm:prSet presAssocID="{55FFEB13-F2FC-46A9-8A02-120E91EE7F65}" presName="Name23" presStyleLbl="parChTrans1D4" presStyleIdx="0" presStyleCnt="11"/>
      <dgm:spPr/>
      <dgm:t>
        <a:bodyPr/>
        <a:lstStyle/>
        <a:p>
          <a:endParaRPr lang="en-US"/>
        </a:p>
      </dgm:t>
    </dgm:pt>
    <dgm:pt modelId="{0ADEBCBE-6759-41C1-9002-F4CFF00FDA1E}" type="pres">
      <dgm:prSet presAssocID="{BFB4455E-971B-48E7-8D11-DE4A1DDF8365}" presName="hierRoot4" presStyleCnt="0"/>
      <dgm:spPr/>
    </dgm:pt>
    <dgm:pt modelId="{E24ED1A7-CCEF-46E0-BB7B-69C142226FDC}" type="pres">
      <dgm:prSet presAssocID="{BFB4455E-971B-48E7-8D11-DE4A1DDF8365}" presName="composite4" presStyleCnt="0"/>
      <dgm:spPr/>
    </dgm:pt>
    <dgm:pt modelId="{42B68BA7-42C5-4DC1-B633-5C66C0F39171}" type="pres">
      <dgm:prSet presAssocID="{BFB4455E-971B-48E7-8D11-DE4A1DDF8365}" presName="background4" presStyleLbl="node4" presStyleIdx="0" presStyleCnt="11"/>
      <dgm:spPr/>
    </dgm:pt>
    <dgm:pt modelId="{C52E3B86-FE84-43A4-866E-35554A63A75A}" type="pres">
      <dgm:prSet presAssocID="{BFB4455E-971B-48E7-8D11-DE4A1DDF8365}" presName="text4" presStyleLbl="fgAcc4" presStyleIdx="0" presStyleCnt="11" custLinFactNeighborX="90914" custLinFactNeighborY="5590">
        <dgm:presLayoutVars>
          <dgm:chPref val="3"/>
        </dgm:presLayoutVars>
      </dgm:prSet>
      <dgm:spPr/>
      <dgm:t>
        <a:bodyPr/>
        <a:lstStyle/>
        <a:p>
          <a:endParaRPr lang="en-US"/>
        </a:p>
      </dgm:t>
    </dgm:pt>
    <dgm:pt modelId="{BD294771-7995-497F-A39C-CCAF9058DFD7}" type="pres">
      <dgm:prSet presAssocID="{BFB4455E-971B-48E7-8D11-DE4A1DDF8365}" presName="hierChild5" presStyleCnt="0"/>
      <dgm:spPr/>
    </dgm:pt>
    <dgm:pt modelId="{8AEFF082-333F-4AAD-AF97-13C88E5ACF34}" type="pres">
      <dgm:prSet presAssocID="{B0CFD59B-4D64-4826-9207-27B3F0228F0A}" presName="Name23" presStyleLbl="parChTrans1D4" presStyleIdx="1" presStyleCnt="11"/>
      <dgm:spPr/>
      <dgm:t>
        <a:bodyPr/>
        <a:lstStyle/>
        <a:p>
          <a:endParaRPr lang="en-US"/>
        </a:p>
      </dgm:t>
    </dgm:pt>
    <dgm:pt modelId="{44268DFA-2699-434C-A78C-9B91B2F03A7D}" type="pres">
      <dgm:prSet presAssocID="{C2CE70B8-3F76-4001-A237-83B3F4A9E98B}" presName="hierRoot4" presStyleCnt="0"/>
      <dgm:spPr/>
    </dgm:pt>
    <dgm:pt modelId="{B7523255-10ED-4F89-88FC-C8DC5CC58370}" type="pres">
      <dgm:prSet presAssocID="{C2CE70B8-3F76-4001-A237-83B3F4A9E98B}" presName="composite4" presStyleCnt="0"/>
      <dgm:spPr/>
    </dgm:pt>
    <dgm:pt modelId="{A8A919E6-797C-4868-B77F-698972A19D4A}" type="pres">
      <dgm:prSet presAssocID="{C2CE70B8-3F76-4001-A237-83B3F4A9E98B}" presName="background4" presStyleLbl="node4" presStyleIdx="1" presStyleCnt="11">
        <dgm:style>
          <a:lnRef idx="1">
            <a:schemeClr val="accent2"/>
          </a:lnRef>
          <a:fillRef idx="3">
            <a:schemeClr val="accent2"/>
          </a:fillRef>
          <a:effectRef idx="2">
            <a:schemeClr val="accent2"/>
          </a:effectRef>
          <a:fontRef idx="minor">
            <a:schemeClr val="lt1"/>
          </a:fontRef>
        </dgm:style>
      </dgm:prSet>
      <dgm:spPr/>
    </dgm:pt>
    <dgm:pt modelId="{04CA2FD9-87F7-4451-9011-0D984045020C}" type="pres">
      <dgm:prSet presAssocID="{C2CE70B8-3F76-4001-A237-83B3F4A9E98B}" presName="text4" presStyleLbl="fgAcc4" presStyleIdx="1" presStyleCnt="11">
        <dgm:presLayoutVars>
          <dgm:chPref val="3"/>
        </dgm:presLayoutVars>
      </dgm:prSet>
      <dgm:spPr/>
      <dgm:t>
        <a:bodyPr/>
        <a:lstStyle/>
        <a:p>
          <a:endParaRPr lang="en-US"/>
        </a:p>
      </dgm:t>
    </dgm:pt>
    <dgm:pt modelId="{F0B2ED36-9F1E-4E59-ACC7-6F197C8A92C0}" type="pres">
      <dgm:prSet presAssocID="{C2CE70B8-3F76-4001-A237-83B3F4A9E98B}" presName="hierChild5" presStyleCnt="0"/>
      <dgm:spPr/>
    </dgm:pt>
    <dgm:pt modelId="{B2C1352D-0BBA-416F-AE0C-93B16E9FCCAF}" type="pres">
      <dgm:prSet presAssocID="{0FA037D3-6D12-4E89-8AEB-11CF572DDE72}" presName="Name23" presStyleLbl="parChTrans1D4" presStyleIdx="2" presStyleCnt="11"/>
      <dgm:spPr/>
      <dgm:t>
        <a:bodyPr/>
        <a:lstStyle/>
        <a:p>
          <a:endParaRPr lang="en-US"/>
        </a:p>
      </dgm:t>
    </dgm:pt>
    <dgm:pt modelId="{18BBFBA5-C243-442C-B8B6-424C14D9C9AF}" type="pres">
      <dgm:prSet presAssocID="{39276740-50E4-4272-9C4C-33FC28B87F63}" presName="hierRoot4" presStyleCnt="0"/>
      <dgm:spPr/>
    </dgm:pt>
    <dgm:pt modelId="{F3D1B6C7-1B48-43B9-9B85-A278110EC59A}" type="pres">
      <dgm:prSet presAssocID="{39276740-50E4-4272-9C4C-33FC28B87F63}" presName="composite4" presStyleCnt="0"/>
      <dgm:spPr/>
    </dgm:pt>
    <dgm:pt modelId="{F598EE6D-A3C9-457C-B1DD-D37F748BC598}" type="pres">
      <dgm:prSet presAssocID="{39276740-50E4-4272-9C4C-33FC28B87F63}" presName="background4" presStyleLbl="node4" presStyleIdx="2" presStyleCnt="11">
        <dgm:style>
          <a:lnRef idx="1">
            <a:schemeClr val="accent2"/>
          </a:lnRef>
          <a:fillRef idx="3">
            <a:schemeClr val="accent2"/>
          </a:fillRef>
          <a:effectRef idx="2">
            <a:schemeClr val="accent2"/>
          </a:effectRef>
          <a:fontRef idx="minor">
            <a:schemeClr val="lt1"/>
          </a:fontRef>
        </dgm:style>
      </dgm:prSet>
      <dgm:spPr/>
    </dgm:pt>
    <dgm:pt modelId="{372DA458-F860-4EBA-8785-C76CD54CC665}" type="pres">
      <dgm:prSet presAssocID="{39276740-50E4-4272-9C4C-33FC28B87F63}" presName="text4" presStyleLbl="fgAcc4" presStyleIdx="2" presStyleCnt="11" custLinFactNeighborX="98274" custLinFactNeighborY="-1317">
        <dgm:presLayoutVars>
          <dgm:chPref val="3"/>
        </dgm:presLayoutVars>
      </dgm:prSet>
      <dgm:spPr/>
      <dgm:t>
        <a:bodyPr/>
        <a:lstStyle/>
        <a:p>
          <a:endParaRPr lang="en-US"/>
        </a:p>
      </dgm:t>
    </dgm:pt>
    <dgm:pt modelId="{7F50A460-4E1F-41F0-BB86-BE133728D40F}" type="pres">
      <dgm:prSet presAssocID="{39276740-50E4-4272-9C4C-33FC28B87F63}" presName="hierChild5" presStyleCnt="0"/>
      <dgm:spPr/>
    </dgm:pt>
    <dgm:pt modelId="{E982E7B9-8FF3-4394-8797-FFA450A4BE31}" type="pres">
      <dgm:prSet presAssocID="{73EB642B-B0EC-4F50-9020-38A464E7D010}" presName="Name23" presStyleLbl="parChTrans1D4" presStyleIdx="3" presStyleCnt="11"/>
      <dgm:spPr/>
      <dgm:t>
        <a:bodyPr/>
        <a:lstStyle/>
        <a:p>
          <a:endParaRPr lang="en-US"/>
        </a:p>
      </dgm:t>
    </dgm:pt>
    <dgm:pt modelId="{59CCC9BB-0416-44F1-A5C7-A8084753EA6E}" type="pres">
      <dgm:prSet presAssocID="{A7710AB3-E239-44F6-BFCB-96AB5FD0CE1D}" presName="hierRoot4" presStyleCnt="0"/>
      <dgm:spPr/>
    </dgm:pt>
    <dgm:pt modelId="{9943BB48-2478-43C0-8DAB-2A412774766E}" type="pres">
      <dgm:prSet presAssocID="{A7710AB3-E239-44F6-BFCB-96AB5FD0CE1D}" presName="composite4" presStyleCnt="0"/>
      <dgm:spPr/>
    </dgm:pt>
    <dgm:pt modelId="{48258046-944B-42E7-B29F-72D58B338696}" type="pres">
      <dgm:prSet presAssocID="{A7710AB3-E239-44F6-BFCB-96AB5FD0CE1D}" presName="background4" presStyleLbl="node4" presStyleIdx="3" presStyleCnt="11">
        <dgm:style>
          <a:lnRef idx="1">
            <a:schemeClr val="accent1"/>
          </a:lnRef>
          <a:fillRef idx="3">
            <a:schemeClr val="accent1"/>
          </a:fillRef>
          <a:effectRef idx="2">
            <a:schemeClr val="accent1"/>
          </a:effectRef>
          <a:fontRef idx="minor">
            <a:schemeClr val="lt1"/>
          </a:fontRef>
        </dgm:style>
      </dgm:prSet>
      <dgm:spPr/>
    </dgm:pt>
    <dgm:pt modelId="{A512BB1F-9FB5-4FFE-86A2-9B33B0DF3463}" type="pres">
      <dgm:prSet presAssocID="{A7710AB3-E239-44F6-BFCB-96AB5FD0CE1D}" presName="text4" presStyleLbl="fgAcc4" presStyleIdx="3" presStyleCnt="11" custLinFactNeighborX="70418" custLinFactNeighborY="-21832">
        <dgm:presLayoutVars>
          <dgm:chPref val="3"/>
        </dgm:presLayoutVars>
      </dgm:prSet>
      <dgm:spPr/>
      <dgm:t>
        <a:bodyPr/>
        <a:lstStyle/>
        <a:p>
          <a:endParaRPr lang="en-US"/>
        </a:p>
      </dgm:t>
    </dgm:pt>
    <dgm:pt modelId="{6F5E6830-3D21-4405-B396-4262F0EAAECE}" type="pres">
      <dgm:prSet presAssocID="{A7710AB3-E239-44F6-BFCB-96AB5FD0CE1D}" presName="hierChild5" presStyleCnt="0"/>
      <dgm:spPr/>
    </dgm:pt>
    <dgm:pt modelId="{FE665AF0-453C-41AF-AB3C-4374818BF824}" type="pres">
      <dgm:prSet presAssocID="{993643B3-07C8-4ABF-A887-1A62314BBB46}" presName="Name23" presStyleLbl="parChTrans1D4" presStyleIdx="4" presStyleCnt="11"/>
      <dgm:spPr/>
      <dgm:t>
        <a:bodyPr/>
        <a:lstStyle/>
        <a:p>
          <a:endParaRPr lang="en-US"/>
        </a:p>
      </dgm:t>
    </dgm:pt>
    <dgm:pt modelId="{A55F2B9F-8CEC-4446-9230-1BE48CB3BFB2}" type="pres">
      <dgm:prSet presAssocID="{0EBE12F3-8C75-4F98-B3F3-759BE51E039A}" presName="hierRoot4" presStyleCnt="0"/>
      <dgm:spPr/>
    </dgm:pt>
    <dgm:pt modelId="{F9962AB4-AC7C-47F4-AAEC-D6F83C3AE7BD}" type="pres">
      <dgm:prSet presAssocID="{0EBE12F3-8C75-4F98-B3F3-759BE51E039A}" presName="composite4" presStyleCnt="0"/>
      <dgm:spPr/>
    </dgm:pt>
    <dgm:pt modelId="{F5A62E8D-A76D-4148-9FF4-C10407C220FA}" type="pres">
      <dgm:prSet presAssocID="{0EBE12F3-8C75-4F98-B3F3-759BE51E039A}" presName="background4" presStyleLbl="node4" presStyleIdx="4" presStyleCnt="11">
        <dgm:style>
          <a:lnRef idx="1">
            <a:schemeClr val="accent3"/>
          </a:lnRef>
          <a:fillRef idx="3">
            <a:schemeClr val="accent3"/>
          </a:fillRef>
          <a:effectRef idx="2">
            <a:schemeClr val="accent3"/>
          </a:effectRef>
          <a:fontRef idx="minor">
            <a:schemeClr val="lt1"/>
          </a:fontRef>
        </dgm:style>
      </dgm:prSet>
      <dgm:spPr/>
    </dgm:pt>
    <dgm:pt modelId="{9FC0651E-B514-4602-B0DF-10096984F184}" type="pres">
      <dgm:prSet presAssocID="{0EBE12F3-8C75-4F98-B3F3-759BE51E039A}" presName="text4" presStyleLbl="fgAcc4" presStyleIdx="4" presStyleCnt="11" custLinFactNeighborX="98351" custLinFactNeighborY="-21832">
        <dgm:presLayoutVars>
          <dgm:chPref val="3"/>
        </dgm:presLayoutVars>
      </dgm:prSet>
      <dgm:spPr/>
      <dgm:t>
        <a:bodyPr/>
        <a:lstStyle/>
        <a:p>
          <a:endParaRPr lang="en-US"/>
        </a:p>
      </dgm:t>
    </dgm:pt>
    <dgm:pt modelId="{F224DF9B-2F8D-4D1C-9703-598DB42A5636}" type="pres">
      <dgm:prSet presAssocID="{0EBE12F3-8C75-4F98-B3F3-759BE51E039A}" presName="hierChild5" presStyleCnt="0"/>
      <dgm:spPr/>
    </dgm:pt>
    <dgm:pt modelId="{E144EC11-3F23-41B7-9E67-9B33BC1B9CF3}" type="pres">
      <dgm:prSet presAssocID="{03BD5777-7528-442E-BB26-B605A7FD27AC}" presName="Name23" presStyleLbl="parChTrans1D4" presStyleIdx="5" presStyleCnt="11"/>
      <dgm:spPr/>
      <dgm:t>
        <a:bodyPr/>
        <a:lstStyle/>
        <a:p>
          <a:endParaRPr lang="en-US"/>
        </a:p>
      </dgm:t>
    </dgm:pt>
    <dgm:pt modelId="{762D0B0A-3279-4E58-BF47-E9AB5176785D}" type="pres">
      <dgm:prSet presAssocID="{8D83AE8A-80FF-4EF8-B1A8-8CDDF9087FE1}" presName="hierRoot4" presStyleCnt="0"/>
      <dgm:spPr/>
    </dgm:pt>
    <dgm:pt modelId="{8D100B08-CE86-4750-91A2-CAE251B6E087}" type="pres">
      <dgm:prSet presAssocID="{8D83AE8A-80FF-4EF8-B1A8-8CDDF9087FE1}" presName="composite4" presStyleCnt="0"/>
      <dgm:spPr/>
    </dgm:pt>
    <dgm:pt modelId="{8BD697D1-4961-4D0C-BE71-9514B8EF69D5}" type="pres">
      <dgm:prSet presAssocID="{8D83AE8A-80FF-4EF8-B1A8-8CDDF9087FE1}" presName="background4" presStyleLbl="node4" presStyleIdx="5" presStyleCnt="11">
        <dgm:style>
          <a:lnRef idx="1">
            <a:schemeClr val="accent4"/>
          </a:lnRef>
          <a:fillRef idx="3">
            <a:schemeClr val="accent4"/>
          </a:fillRef>
          <a:effectRef idx="2">
            <a:schemeClr val="accent4"/>
          </a:effectRef>
          <a:fontRef idx="minor">
            <a:schemeClr val="lt1"/>
          </a:fontRef>
        </dgm:style>
      </dgm:prSet>
      <dgm:spPr/>
    </dgm:pt>
    <dgm:pt modelId="{24DE616B-79A7-4E04-AEFC-E573060DBD61}" type="pres">
      <dgm:prSet presAssocID="{8D83AE8A-80FF-4EF8-B1A8-8CDDF9087FE1}" presName="text4" presStyleLbl="fgAcc4" presStyleIdx="5" presStyleCnt="11" custLinFactNeighborX="56452" custLinFactNeighborY="-17852">
        <dgm:presLayoutVars>
          <dgm:chPref val="3"/>
        </dgm:presLayoutVars>
      </dgm:prSet>
      <dgm:spPr/>
      <dgm:t>
        <a:bodyPr/>
        <a:lstStyle/>
        <a:p>
          <a:endParaRPr lang="en-US"/>
        </a:p>
      </dgm:t>
    </dgm:pt>
    <dgm:pt modelId="{F5F1C22E-45C4-4F42-BB6C-DA06F1732808}" type="pres">
      <dgm:prSet presAssocID="{8D83AE8A-80FF-4EF8-B1A8-8CDDF9087FE1}" presName="hierChild5" presStyleCnt="0"/>
      <dgm:spPr/>
    </dgm:pt>
    <dgm:pt modelId="{D11A7D3B-2F43-4BD9-8DF0-E0CDE4C69B87}" type="pres">
      <dgm:prSet presAssocID="{50595DAB-6C03-4129-8BBE-30F34DCF75E2}" presName="Name23" presStyleLbl="parChTrans1D4" presStyleIdx="6" presStyleCnt="11"/>
      <dgm:spPr/>
      <dgm:t>
        <a:bodyPr/>
        <a:lstStyle/>
        <a:p>
          <a:endParaRPr lang="en-US"/>
        </a:p>
      </dgm:t>
    </dgm:pt>
    <dgm:pt modelId="{EB0BCDE4-948C-40B2-A974-7E1939384C06}" type="pres">
      <dgm:prSet presAssocID="{9535FBE9-A4D0-48D4-88B7-FAE41B87C637}" presName="hierRoot4" presStyleCnt="0"/>
      <dgm:spPr/>
    </dgm:pt>
    <dgm:pt modelId="{271E2AD5-A6A4-466F-BE49-D276C280A44D}" type="pres">
      <dgm:prSet presAssocID="{9535FBE9-A4D0-48D4-88B7-FAE41B87C637}" presName="composite4" presStyleCnt="0"/>
      <dgm:spPr/>
    </dgm:pt>
    <dgm:pt modelId="{2DBCD950-3F76-461C-8667-DEB61AC8171A}" type="pres">
      <dgm:prSet presAssocID="{9535FBE9-A4D0-48D4-88B7-FAE41B87C637}" presName="background4" presStyleLbl="node4" presStyleIdx="6" presStyleCnt="11">
        <dgm:style>
          <a:lnRef idx="1">
            <a:schemeClr val="accent4"/>
          </a:lnRef>
          <a:fillRef idx="2">
            <a:schemeClr val="accent4"/>
          </a:fillRef>
          <a:effectRef idx="1">
            <a:schemeClr val="accent4"/>
          </a:effectRef>
          <a:fontRef idx="minor">
            <a:schemeClr val="dk1"/>
          </a:fontRef>
        </dgm:style>
      </dgm:prSet>
      <dgm:spPr/>
    </dgm:pt>
    <dgm:pt modelId="{8A227BCC-375F-432E-96F2-B63A7D7B20BB}" type="pres">
      <dgm:prSet presAssocID="{9535FBE9-A4D0-48D4-88B7-FAE41B87C637}" presName="text4" presStyleLbl="fgAcc4" presStyleIdx="6" presStyleCnt="11" custLinFactX="40693" custLinFactNeighborX="100000" custLinFactNeighborY="-17852">
        <dgm:presLayoutVars>
          <dgm:chPref val="3"/>
        </dgm:presLayoutVars>
      </dgm:prSet>
      <dgm:spPr/>
      <dgm:t>
        <a:bodyPr/>
        <a:lstStyle/>
        <a:p>
          <a:endParaRPr lang="en-US"/>
        </a:p>
      </dgm:t>
    </dgm:pt>
    <dgm:pt modelId="{785D8122-3ED8-4C1F-B7B4-27C58CFB7980}" type="pres">
      <dgm:prSet presAssocID="{9535FBE9-A4D0-48D4-88B7-FAE41B87C637}" presName="hierChild5" presStyleCnt="0"/>
      <dgm:spPr/>
    </dgm:pt>
    <dgm:pt modelId="{B4439501-D3D5-4059-A811-234A2BC64D34}" type="pres">
      <dgm:prSet presAssocID="{56BC43E9-A25B-4E83-9A39-D62A61251783}" presName="Name23" presStyleLbl="parChTrans1D4" presStyleIdx="7" presStyleCnt="11"/>
      <dgm:spPr/>
      <dgm:t>
        <a:bodyPr/>
        <a:lstStyle/>
        <a:p>
          <a:endParaRPr lang="en-US"/>
        </a:p>
      </dgm:t>
    </dgm:pt>
    <dgm:pt modelId="{1DF0AE49-EA29-40D6-ABBE-841458DE440E}" type="pres">
      <dgm:prSet presAssocID="{CCFFE844-F7A6-442D-BDF2-2124B528EBE5}" presName="hierRoot4" presStyleCnt="0"/>
      <dgm:spPr/>
    </dgm:pt>
    <dgm:pt modelId="{E495D001-C47C-4137-BB4F-7167DED4B894}" type="pres">
      <dgm:prSet presAssocID="{CCFFE844-F7A6-442D-BDF2-2124B528EBE5}" presName="composite4" presStyleCnt="0"/>
      <dgm:spPr/>
    </dgm:pt>
    <dgm:pt modelId="{4FC9625D-1C23-494B-B1E6-D42A63F82D89}" type="pres">
      <dgm:prSet presAssocID="{CCFFE844-F7A6-442D-BDF2-2124B528EBE5}" presName="background4" presStyleLbl="node4" presStyleIdx="7" presStyleCnt="11">
        <dgm:style>
          <a:lnRef idx="1">
            <a:schemeClr val="accent1"/>
          </a:lnRef>
          <a:fillRef idx="3">
            <a:schemeClr val="accent1"/>
          </a:fillRef>
          <a:effectRef idx="2">
            <a:schemeClr val="accent1"/>
          </a:effectRef>
          <a:fontRef idx="minor">
            <a:schemeClr val="lt1"/>
          </a:fontRef>
        </dgm:style>
      </dgm:prSet>
      <dgm:spPr/>
    </dgm:pt>
    <dgm:pt modelId="{7553087C-9244-4FD5-802A-F259120FC4BC}" type="pres">
      <dgm:prSet presAssocID="{CCFFE844-F7A6-442D-BDF2-2124B528EBE5}" presName="text4" presStyleLbl="fgAcc4" presStyleIdx="7" presStyleCnt="11" custLinFactX="35890" custLinFactNeighborX="100000" custLinFactNeighborY="-21832">
        <dgm:presLayoutVars>
          <dgm:chPref val="3"/>
        </dgm:presLayoutVars>
      </dgm:prSet>
      <dgm:spPr/>
      <dgm:t>
        <a:bodyPr/>
        <a:lstStyle/>
        <a:p>
          <a:endParaRPr lang="en-US"/>
        </a:p>
      </dgm:t>
    </dgm:pt>
    <dgm:pt modelId="{7F90F9F5-BCCC-4305-BDEA-D68A5870C140}" type="pres">
      <dgm:prSet presAssocID="{CCFFE844-F7A6-442D-BDF2-2124B528EBE5}" presName="hierChild5" presStyleCnt="0"/>
      <dgm:spPr/>
    </dgm:pt>
    <dgm:pt modelId="{B29DBD0A-5E60-4A40-A098-F372A4B0C6EF}" type="pres">
      <dgm:prSet presAssocID="{EEAC1F5B-2054-453B-B294-382BF3861459}" presName="Name23" presStyleLbl="parChTrans1D4" presStyleIdx="8" presStyleCnt="11"/>
      <dgm:spPr/>
      <dgm:t>
        <a:bodyPr/>
        <a:lstStyle/>
        <a:p>
          <a:endParaRPr lang="en-US"/>
        </a:p>
      </dgm:t>
    </dgm:pt>
    <dgm:pt modelId="{28F56D9B-ED9D-4F00-9AE3-697F48038C24}" type="pres">
      <dgm:prSet presAssocID="{377EBB05-04AD-43A7-AD74-0DA505F06140}" presName="hierRoot4" presStyleCnt="0"/>
      <dgm:spPr/>
    </dgm:pt>
    <dgm:pt modelId="{D5BA55EE-827C-4657-B3FD-288B7DBB7400}" type="pres">
      <dgm:prSet presAssocID="{377EBB05-04AD-43A7-AD74-0DA505F06140}" presName="composite4" presStyleCnt="0"/>
      <dgm:spPr/>
    </dgm:pt>
    <dgm:pt modelId="{DDA98B0C-1407-4A64-AF6B-376C8B63D6D9}" type="pres">
      <dgm:prSet presAssocID="{377EBB05-04AD-43A7-AD74-0DA505F06140}" presName="background4" presStyleLbl="node4" presStyleIdx="8" presStyleCnt="11"/>
      <dgm:spPr/>
    </dgm:pt>
    <dgm:pt modelId="{7AD1C6EE-0423-4A7B-AAC6-F70CDE6E3EB3}" type="pres">
      <dgm:prSet presAssocID="{377EBB05-04AD-43A7-AD74-0DA505F06140}" presName="text4" presStyleLbl="fgAcc4" presStyleIdx="8" presStyleCnt="11" custLinFactX="9241" custLinFactNeighborX="100000" custLinFactNeighborY="5590">
        <dgm:presLayoutVars>
          <dgm:chPref val="3"/>
        </dgm:presLayoutVars>
      </dgm:prSet>
      <dgm:spPr/>
      <dgm:t>
        <a:bodyPr/>
        <a:lstStyle/>
        <a:p>
          <a:endParaRPr lang="en-US"/>
        </a:p>
      </dgm:t>
    </dgm:pt>
    <dgm:pt modelId="{D839C9C9-A7CC-4CB1-89DE-260F2FC38DE1}" type="pres">
      <dgm:prSet presAssocID="{377EBB05-04AD-43A7-AD74-0DA505F06140}" presName="hierChild5" presStyleCnt="0"/>
      <dgm:spPr/>
    </dgm:pt>
    <dgm:pt modelId="{48FD159A-2972-443F-8139-A5912C5DCC04}" type="pres">
      <dgm:prSet presAssocID="{C23D8BC2-CD33-4967-B3A3-CD3EB6C8DC7F}" presName="Name23" presStyleLbl="parChTrans1D4" presStyleIdx="9" presStyleCnt="11"/>
      <dgm:spPr/>
      <dgm:t>
        <a:bodyPr/>
        <a:lstStyle/>
        <a:p>
          <a:endParaRPr lang="en-US"/>
        </a:p>
      </dgm:t>
    </dgm:pt>
    <dgm:pt modelId="{46BD244F-755C-4045-B2C1-89277D088E10}" type="pres">
      <dgm:prSet presAssocID="{1B3B1485-100C-4993-B7C7-DFEF87FAB8AF}" presName="hierRoot4" presStyleCnt="0"/>
      <dgm:spPr/>
    </dgm:pt>
    <dgm:pt modelId="{8D57B924-CFC7-4D92-B797-4BE21C780175}" type="pres">
      <dgm:prSet presAssocID="{1B3B1485-100C-4993-B7C7-DFEF87FAB8AF}" presName="composite4" presStyleCnt="0"/>
      <dgm:spPr/>
    </dgm:pt>
    <dgm:pt modelId="{D6BA01F6-CA34-47C7-99A7-9E041A142FC0}" type="pres">
      <dgm:prSet presAssocID="{1B3B1485-100C-4993-B7C7-DFEF87FAB8AF}" presName="background4" presStyleLbl="node4" presStyleIdx="9" presStyleCnt="11">
        <dgm:style>
          <a:lnRef idx="1">
            <a:schemeClr val="accent2"/>
          </a:lnRef>
          <a:fillRef idx="3">
            <a:schemeClr val="accent2"/>
          </a:fillRef>
          <a:effectRef idx="2">
            <a:schemeClr val="accent2"/>
          </a:effectRef>
          <a:fontRef idx="minor">
            <a:schemeClr val="lt1"/>
          </a:fontRef>
        </dgm:style>
      </dgm:prSet>
      <dgm:spPr/>
    </dgm:pt>
    <dgm:pt modelId="{7151B932-D6CA-4768-B35A-B34130ED9233}" type="pres">
      <dgm:prSet presAssocID="{1B3B1485-100C-4993-B7C7-DFEF87FAB8AF}" presName="text4" presStyleLbl="fgAcc4" presStyleIdx="9" presStyleCnt="11" custLinFactX="42198" custLinFactNeighborX="100000" custLinFactNeighborY="7580">
        <dgm:presLayoutVars>
          <dgm:chPref val="3"/>
        </dgm:presLayoutVars>
      </dgm:prSet>
      <dgm:spPr/>
      <dgm:t>
        <a:bodyPr/>
        <a:lstStyle/>
        <a:p>
          <a:endParaRPr lang="en-US"/>
        </a:p>
      </dgm:t>
    </dgm:pt>
    <dgm:pt modelId="{C9A6BCA0-6A08-44F6-ADD5-938DEE6B158B}" type="pres">
      <dgm:prSet presAssocID="{1B3B1485-100C-4993-B7C7-DFEF87FAB8AF}" presName="hierChild5" presStyleCnt="0"/>
      <dgm:spPr/>
    </dgm:pt>
    <dgm:pt modelId="{6A204CF5-D00C-48F3-8BC4-EB1FEB4185B8}" type="pres">
      <dgm:prSet presAssocID="{CE217FD2-EEF9-4CB7-AA27-5153CCCECF64}" presName="Name23" presStyleLbl="parChTrans1D4" presStyleIdx="10" presStyleCnt="11"/>
      <dgm:spPr/>
      <dgm:t>
        <a:bodyPr/>
        <a:lstStyle/>
        <a:p>
          <a:endParaRPr lang="en-US"/>
        </a:p>
      </dgm:t>
    </dgm:pt>
    <dgm:pt modelId="{06DB03F2-3B9D-414E-B5B4-D88665839290}" type="pres">
      <dgm:prSet presAssocID="{9006B6D9-1816-4DB1-B3D3-60DACFA433F6}" presName="hierRoot4" presStyleCnt="0"/>
      <dgm:spPr/>
    </dgm:pt>
    <dgm:pt modelId="{A74DF63B-0DF6-46EF-A79E-8E39AFB69F9F}" type="pres">
      <dgm:prSet presAssocID="{9006B6D9-1816-4DB1-B3D3-60DACFA433F6}" presName="composite4" presStyleCnt="0"/>
      <dgm:spPr/>
    </dgm:pt>
    <dgm:pt modelId="{2CAD73C5-0E50-4045-9C48-69055266AA0D}" type="pres">
      <dgm:prSet presAssocID="{9006B6D9-1816-4DB1-B3D3-60DACFA433F6}" presName="background4" presStyleLbl="node4" presStyleIdx="10" presStyleCnt="11">
        <dgm:style>
          <a:lnRef idx="1">
            <a:schemeClr val="accent2"/>
          </a:lnRef>
          <a:fillRef idx="3">
            <a:schemeClr val="accent2"/>
          </a:fillRef>
          <a:effectRef idx="2">
            <a:schemeClr val="accent2"/>
          </a:effectRef>
          <a:fontRef idx="minor">
            <a:schemeClr val="lt1"/>
          </a:fontRef>
        </dgm:style>
      </dgm:prSet>
      <dgm:spPr/>
    </dgm:pt>
    <dgm:pt modelId="{64C1140C-12B9-4A00-8E11-04DA1C40C1A6}" type="pres">
      <dgm:prSet presAssocID="{9006B6D9-1816-4DB1-B3D3-60DACFA433F6}" presName="text4" presStyleLbl="fgAcc4" presStyleIdx="10" presStyleCnt="11" custLinFactX="100000" custLinFactNeighborX="107670" custLinFactNeighborY="7580">
        <dgm:presLayoutVars>
          <dgm:chPref val="3"/>
        </dgm:presLayoutVars>
      </dgm:prSet>
      <dgm:spPr/>
      <dgm:t>
        <a:bodyPr/>
        <a:lstStyle/>
        <a:p>
          <a:endParaRPr lang="en-US"/>
        </a:p>
      </dgm:t>
    </dgm:pt>
    <dgm:pt modelId="{330F1099-AABD-40AC-A7B8-9223E68D1642}" type="pres">
      <dgm:prSet presAssocID="{9006B6D9-1816-4DB1-B3D3-60DACFA433F6}" presName="hierChild5" presStyleCnt="0"/>
      <dgm:spPr/>
    </dgm:pt>
    <dgm:pt modelId="{4BC0EA20-1760-4DA5-B2B5-E3992E53B61D}" type="pres">
      <dgm:prSet presAssocID="{571F5B87-2258-4536-8101-AA28D6413E96}" presName="Name17" presStyleLbl="parChTrans1D3" presStyleIdx="3" presStyleCnt="4"/>
      <dgm:spPr/>
      <dgm:t>
        <a:bodyPr/>
        <a:lstStyle/>
        <a:p>
          <a:endParaRPr lang="en-US"/>
        </a:p>
      </dgm:t>
    </dgm:pt>
    <dgm:pt modelId="{49E0A7FA-C1C8-477C-8802-AD0E2F57B15F}" type="pres">
      <dgm:prSet presAssocID="{84AA96B2-ECBE-4030-9434-904D7ED94D5C}" presName="hierRoot3" presStyleCnt="0"/>
      <dgm:spPr/>
    </dgm:pt>
    <dgm:pt modelId="{5B1E7B55-E1D6-4A00-B856-0065F8665AAF}" type="pres">
      <dgm:prSet presAssocID="{84AA96B2-ECBE-4030-9434-904D7ED94D5C}" presName="composite3" presStyleCnt="0"/>
      <dgm:spPr/>
    </dgm:pt>
    <dgm:pt modelId="{5AB8B660-C074-479B-8D96-D64BF78A402A}" type="pres">
      <dgm:prSet presAssocID="{84AA96B2-ECBE-4030-9434-904D7ED94D5C}" presName="background3" presStyleLbl="node3" presStyleIdx="3" presStyleCnt="4"/>
      <dgm:spPr/>
    </dgm:pt>
    <dgm:pt modelId="{DCEB1E98-0F0C-49E2-A710-6F766DB97463}" type="pres">
      <dgm:prSet presAssocID="{84AA96B2-ECBE-4030-9434-904D7ED94D5C}" presName="text3" presStyleLbl="fgAcc3" presStyleIdx="3" presStyleCnt="4" custLinFactX="143859" custLinFactNeighborX="200000" custLinFactNeighborY="3600">
        <dgm:presLayoutVars>
          <dgm:chPref val="3"/>
        </dgm:presLayoutVars>
      </dgm:prSet>
      <dgm:spPr/>
      <dgm:t>
        <a:bodyPr/>
        <a:lstStyle/>
        <a:p>
          <a:endParaRPr lang="en-US"/>
        </a:p>
      </dgm:t>
    </dgm:pt>
    <dgm:pt modelId="{970B7B8B-88B3-4D09-8798-22C71D3FE03D}" type="pres">
      <dgm:prSet presAssocID="{84AA96B2-ECBE-4030-9434-904D7ED94D5C}" presName="hierChild4" presStyleCnt="0"/>
      <dgm:spPr/>
    </dgm:pt>
  </dgm:ptLst>
  <dgm:cxnLst>
    <dgm:cxn modelId="{B85E0C5E-8927-4F76-8B4A-C2238148EF9C}" type="presOf" srcId="{A7710AB3-E239-44F6-BFCB-96AB5FD0CE1D}" destId="{A512BB1F-9FB5-4FFE-86A2-9B33B0DF3463}" srcOrd="0" destOrd="0" presId="urn:microsoft.com/office/officeart/2005/8/layout/hierarchy1"/>
    <dgm:cxn modelId="{EFF4C833-08F5-43E4-A861-AB7074055BAD}" type="presOf" srcId="{03BD5777-7528-442E-BB26-B605A7FD27AC}" destId="{E144EC11-3F23-41B7-9E67-9B33BC1B9CF3}" srcOrd="0" destOrd="0" presId="urn:microsoft.com/office/officeart/2005/8/layout/hierarchy1"/>
    <dgm:cxn modelId="{B6BDC235-7C32-401B-AD59-21B6636FB4FD}" srcId="{BFB4455E-971B-48E7-8D11-DE4A1DDF8365}" destId="{C2CE70B8-3F76-4001-A237-83B3F4A9E98B}" srcOrd="0" destOrd="0" parTransId="{B0CFD59B-4D64-4826-9207-27B3F0228F0A}" sibTransId="{45640CC8-30C9-47E5-AA34-423773E4C5EA}"/>
    <dgm:cxn modelId="{F665DB39-1351-49D8-97AF-3633DADD242C}" type="presOf" srcId="{A6316CE4-A16C-4155-8701-1F7C60BA5502}" destId="{4A893B48-406B-4FF8-B85A-B73DCD4E9BE0}" srcOrd="0" destOrd="0" presId="urn:microsoft.com/office/officeart/2005/8/layout/hierarchy1"/>
    <dgm:cxn modelId="{DCFF2DF9-6819-488B-8E9D-AAA745D24EC8}" type="presOf" srcId="{DC78A1CF-3CFF-4BB6-87E4-7ED724B0FD4C}" destId="{D89AFCD0-CD66-49DE-A08E-1520E7AFD74C}" srcOrd="0" destOrd="0" presId="urn:microsoft.com/office/officeart/2005/8/layout/hierarchy1"/>
    <dgm:cxn modelId="{D3AEFD1D-D8B4-47F2-8DE3-8649A054F0E7}" srcId="{DE0403D9-1DD9-49E1-963B-DFD42CE78E3A}" destId="{B10500C3-44CE-481A-8728-7E80553BD818}" srcOrd="1" destOrd="0" parTransId="{A6316CE4-A16C-4155-8701-1F7C60BA5502}" sibTransId="{77229574-E0DF-4E36-BF05-ABA323971EA6}"/>
    <dgm:cxn modelId="{E48EDD43-C183-4D0C-96CF-3E0D6A7B755C}" type="presOf" srcId="{0EBE12F3-8C75-4F98-B3F3-759BE51E039A}" destId="{9FC0651E-B514-4602-B0DF-10096984F184}" srcOrd="0" destOrd="0" presId="urn:microsoft.com/office/officeart/2005/8/layout/hierarchy1"/>
    <dgm:cxn modelId="{D7DEFD48-0032-4241-904E-8A754FD6C9FF}" type="presOf" srcId="{8A432025-8F40-4752-8E7F-4D1D2B38EDB2}" destId="{CA802F0A-ECA0-4916-8AD5-5DE7741355E6}" srcOrd="0" destOrd="0" presId="urn:microsoft.com/office/officeart/2005/8/layout/hierarchy1"/>
    <dgm:cxn modelId="{1C67AA05-7199-49B4-9A6F-3B464188E94C}" srcId="{39276740-50E4-4272-9C4C-33FC28B87F63}" destId="{CCFFE844-F7A6-442D-BDF2-2124B528EBE5}" srcOrd="1" destOrd="0" parTransId="{56BC43E9-A25B-4E83-9A39-D62A61251783}" sibTransId="{0E171808-A11D-4E83-A19F-5CCC0DB88A0F}"/>
    <dgm:cxn modelId="{EA096D2C-7A34-49BD-89ED-44AFF065A753}" type="presOf" srcId="{571F5B87-2258-4536-8101-AA28D6413E96}" destId="{4BC0EA20-1760-4DA5-B2B5-E3992E53B61D}" srcOrd="0" destOrd="0" presId="urn:microsoft.com/office/officeart/2005/8/layout/hierarchy1"/>
    <dgm:cxn modelId="{D71D2A6F-389B-424E-A235-3D6904FB3C60}" type="presOf" srcId="{CE217FD2-EEF9-4CB7-AA27-5153CCCECF64}" destId="{6A204CF5-D00C-48F3-8BC4-EB1FEB4185B8}" srcOrd="0" destOrd="0" presId="urn:microsoft.com/office/officeart/2005/8/layout/hierarchy1"/>
    <dgm:cxn modelId="{B34114EC-AA06-4369-8E28-300FB8CC11F2}" type="presOf" srcId="{B0CFD59B-4D64-4826-9207-27B3F0228F0A}" destId="{8AEFF082-333F-4AAD-AF97-13C88E5ACF34}" srcOrd="0" destOrd="0" presId="urn:microsoft.com/office/officeart/2005/8/layout/hierarchy1"/>
    <dgm:cxn modelId="{88E665F2-AC14-4BFC-99C5-DE54EDF05E50}" type="presOf" srcId="{39276740-50E4-4272-9C4C-33FC28B87F63}" destId="{372DA458-F860-4EBA-8785-C76CD54CC665}" srcOrd="0" destOrd="0" presId="urn:microsoft.com/office/officeart/2005/8/layout/hierarchy1"/>
    <dgm:cxn modelId="{5BFE94A0-42CB-46B2-9FC5-A69CC612DCEA}" type="presOf" srcId="{B10500C3-44CE-481A-8728-7E80553BD818}" destId="{201A7A4D-DEA1-4BF6-8EC5-81A8223444D2}" srcOrd="0" destOrd="0" presId="urn:microsoft.com/office/officeart/2005/8/layout/hierarchy1"/>
    <dgm:cxn modelId="{436DD9EB-8C45-49D1-BFFB-62E8125AC782}" type="presOf" srcId="{84AA96B2-ECBE-4030-9434-904D7ED94D5C}" destId="{DCEB1E98-0F0C-49E2-A710-6F766DB97463}" srcOrd="0" destOrd="0" presId="urn:microsoft.com/office/officeart/2005/8/layout/hierarchy1"/>
    <dgm:cxn modelId="{C3B8F60B-63D3-4447-9B2B-E249FB12D044}" srcId="{377EBB05-04AD-43A7-AD74-0DA505F06140}" destId="{1B3B1485-100C-4993-B7C7-DFEF87FAB8AF}" srcOrd="0" destOrd="0" parTransId="{C23D8BC2-CD33-4967-B3A3-CD3EB6C8DC7F}" sibTransId="{481EE417-48DE-4BE5-AAF7-5C2959C98919}"/>
    <dgm:cxn modelId="{33EA3FA4-E08B-4F01-8029-F3EDAA04F63F}" srcId="{0EBE12F3-8C75-4F98-B3F3-759BE51E039A}" destId="{8D83AE8A-80FF-4EF8-B1A8-8CDDF9087FE1}" srcOrd="0" destOrd="0" parTransId="{03BD5777-7528-442E-BB26-B605A7FD27AC}" sibTransId="{83DEDAE4-CF3A-430B-B551-DCA033719DCB}"/>
    <dgm:cxn modelId="{DF2F5C65-5A19-4B32-B348-704050D4DC1E}" type="presOf" srcId="{BFB4455E-971B-48E7-8D11-DE4A1DDF8365}" destId="{C52E3B86-FE84-43A4-866E-35554A63A75A}" srcOrd="0" destOrd="0" presId="urn:microsoft.com/office/officeart/2005/8/layout/hierarchy1"/>
    <dgm:cxn modelId="{56FA7E47-6569-46BC-87E3-7E78868CB2FD}" type="presOf" srcId="{9006B6D9-1816-4DB1-B3D3-60DACFA433F6}" destId="{64C1140C-12B9-4A00-8E11-04DA1C40C1A6}" srcOrd="0" destOrd="0" presId="urn:microsoft.com/office/officeart/2005/8/layout/hierarchy1"/>
    <dgm:cxn modelId="{5E47CF65-253A-43D2-BA91-E8EEA033B3E6}" type="presOf" srcId="{0FA037D3-6D12-4E89-8AEB-11CF572DDE72}" destId="{B2C1352D-0BBA-416F-AE0C-93B16E9FCCAF}" srcOrd="0" destOrd="0" presId="urn:microsoft.com/office/officeart/2005/8/layout/hierarchy1"/>
    <dgm:cxn modelId="{B4621AFF-67BD-48B8-A968-5C1310EA3C6F}" srcId="{377EBB05-04AD-43A7-AD74-0DA505F06140}" destId="{9006B6D9-1816-4DB1-B3D3-60DACFA433F6}" srcOrd="1" destOrd="0" parTransId="{CE217FD2-EEF9-4CB7-AA27-5153CCCECF64}" sibTransId="{D93A754E-B3E9-474F-96FA-2D27D65EB8C7}"/>
    <dgm:cxn modelId="{7AE3530A-75DC-4D10-A865-5B73923977BE}" srcId="{B10500C3-44CE-481A-8728-7E80553BD818}" destId="{A2A9A62D-3BA5-4B6B-A32E-E054A9EFF477}" srcOrd="0" destOrd="0" parTransId="{A17D4FD2-BFE8-4892-8F0B-15388D2F08A5}" sibTransId="{AD9E49BC-8F19-4824-B0A1-CC81B6F6801E}"/>
    <dgm:cxn modelId="{CCCF943A-6429-4191-8768-81FA4FDBAF59}" srcId="{B10500C3-44CE-481A-8728-7E80553BD818}" destId="{84AA96B2-ECBE-4030-9434-904D7ED94D5C}" srcOrd="1" destOrd="0" parTransId="{571F5B87-2258-4536-8101-AA28D6413E96}" sibTransId="{21C4252E-5A28-4819-89A3-0CA8B85FCE65}"/>
    <dgm:cxn modelId="{CFF0D289-EC60-4BF2-87E1-3BB9D2A405FB}" srcId="{E881BD6C-5618-4751-B401-D51C2DB76869}" destId="{F525936C-5F63-451C-B38B-62C6F17B24C3}" srcOrd="0" destOrd="0" parTransId="{3339165E-736E-4EB6-9C81-424B586171FD}" sibTransId="{9FC0BF9C-D3AF-4FD1-AAFF-92EE5EC949CD}"/>
    <dgm:cxn modelId="{F72DC97A-359A-4A0B-9FC5-4D739CCCE512}" srcId="{39276740-50E4-4272-9C4C-33FC28B87F63}" destId="{A7710AB3-E239-44F6-BFCB-96AB5FD0CE1D}" srcOrd="0" destOrd="0" parTransId="{73EB642B-B0EC-4F50-9020-38A464E7D010}" sibTransId="{A7107A9D-0147-4623-AC61-8010DE3997CB}"/>
    <dgm:cxn modelId="{EF1E4569-4A21-4DBB-B473-DC375FCD8E47}" type="presOf" srcId="{C23D8BC2-CD33-4967-B3A3-CD3EB6C8DC7F}" destId="{48FD159A-2972-443F-8139-A5912C5DCC04}" srcOrd="0" destOrd="0" presId="urn:microsoft.com/office/officeart/2005/8/layout/hierarchy1"/>
    <dgm:cxn modelId="{AB79DF1F-ECE9-4102-98D3-0296DF2C8220}" type="presOf" srcId="{377EBB05-04AD-43A7-AD74-0DA505F06140}" destId="{7AD1C6EE-0423-4A7B-AAC6-F70CDE6E3EB3}" srcOrd="0" destOrd="0" presId="urn:microsoft.com/office/officeart/2005/8/layout/hierarchy1"/>
    <dgm:cxn modelId="{7030CCBA-2CE1-4ECA-B374-A49EFC0997C8}" srcId="{A2A9A62D-3BA5-4B6B-A32E-E054A9EFF477}" destId="{BFB4455E-971B-48E7-8D11-DE4A1DDF8365}" srcOrd="0" destOrd="0" parTransId="{55FFEB13-F2FC-46A9-8A02-120E91EE7F65}" sibTransId="{883385A3-FC33-4A23-9CF1-2CF3B390EE1D}"/>
    <dgm:cxn modelId="{D165633C-0E2D-4748-9EB2-544F52157439}" type="presOf" srcId="{55FFEB13-F2FC-46A9-8A02-120E91EE7F65}" destId="{B025D403-42BE-4B48-9649-F7FD7DDCAF3E}" srcOrd="0" destOrd="0" presId="urn:microsoft.com/office/officeart/2005/8/layout/hierarchy1"/>
    <dgm:cxn modelId="{F48881EA-1EFC-44C7-8BA8-D2F73C82F040}" type="presOf" srcId="{A17D4FD2-BFE8-4892-8F0B-15388D2F08A5}" destId="{7A15F890-733D-41C8-A7BA-FAF83F76B090}" srcOrd="0" destOrd="0" presId="urn:microsoft.com/office/officeart/2005/8/layout/hierarchy1"/>
    <dgm:cxn modelId="{93B5CD7D-7D00-4981-AF58-65107F9FFBFA}" type="presOf" srcId="{993643B3-07C8-4ABF-A887-1A62314BBB46}" destId="{FE665AF0-453C-41AF-AB3C-4374818BF824}" srcOrd="0" destOrd="0" presId="urn:microsoft.com/office/officeart/2005/8/layout/hierarchy1"/>
    <dgm:cxn modelId="{88B2A887-88E2-4143-8260-4FF5798325A3}" type="presOf" srcId="{F525936C-5F63-451C-B38B-62C6F17B24C3}" destId="{A091E1FB-DBE3-4476-9963-A24F0C358666}" srcOrd="0" destOrd="0" presId="urn:microsoft.com/office/officeart/2005/8/layout/hierarchy1"/>
    <dgm:cxn modelId="{3A1C243F-F241-4214-AFDD-61EDF7D09FEA}" srcId="{E881BD6C-5618-4751-B401-D51C2DB76869}" destId="{8A432025-8F40-4752-8E7F-4D1D2B38EDB2}" srcOrd="1" destOrd="0" parTransId="{DC78A1CF-3CFF-4BB6-87E4-7ED724B0FD4C}" sibTransId="{DFD442DB-6B68-421F-A995-A3186866BB49}"/>
    <dgm:cxn modelId="{E9CD5E03-C2FC-4168-816F-883BDD5F4617}" srcId="{0EBE12F3-8C75-4F98-B3F3-759BE51E039A}" destId="{9535FBE9-A4D0-48D4-88B7-FAE41B87C637}" srcOrd="1" destOrd="0" parTransId="{50595DAB-6C03-4129-8BBE-30F34DCF75E2}" sibTransId="{F9B41CA2-EB05-4FDF-9D54-588AD10B57B0}"/>
    <dgm:cxn modelId="{E4421BD5-EEFD-4850-9E7D-05FD26A96396}" type="presOf" srcId="{9535FBE9-A4D0-48D4-88B7-FAE41B87C637}" destId="{8A227BCC-375F-432E-96F2-B63A7D7B20BB}" srcOrd="0" destOrd="0" presId="urn:microsoft.com/office/officeart/2005/8/layout/hierarchy1"/>
    <dgm:cxn modelId="{0E69A14A-04E1-401E-84F8-DBB15E3CDCF1}" type="presOf" srcId="{3339165E-736E-4EB6-9C81-424B586171FD}" destId="{A6D80C12-4FEE-4B00-BAA7-2EF260EC8FF0}" srcOrd="0" destOrd="0" presId="urn:microsoft.com/office/officeart/2005/8/layout/hierarchy1"/>
    <dgm:cxn modelId="{D6006278-CF52-4A94-BE2A-02466F49D22C}" srcId="{A7710AB3-E239-44F6-BFCB-96AB5FD0CE1D}" destId="{0EBE12F3-8C75-4F98-B3F3-759BE51E039A}" srcOrd="0" destOrd="0" parTransId="{993643B3-07C8-4ABF-A887-1A62314BBB46}" sibTransId="{5B3FFFC7-8C50-401B-884F-E793C6830150}"/>
    <dgm:cxn modelId="{ABB5E8FA-D6EC-4960-BFCC-8A2AB2E256BC}" type="presOf" srcId="{DE0403D9-1DD9-49E1-963B-DFD42CE78E3A}" destId="{9CC70F10-487B-4348-AC9A-D82AF01A85AE}" srcOrd="0" destOrd="0" presId="urn:microsoft.com/office/officeart/2005/8/layout/hierarchy1"/>
    <dgm:cxn modelId="{33D05AFE-87AD-4EE4-9114-B499DD575CA9}" type="presOf" srcId="{8D83AE8A-80FF-4EF8-B1A8-8CDDF9087FE1}" destId="{24DE616B-79A7-4E04-AEFC-E573060DBD61}" srcOrd="0" destOrd="0" presId="urn:microsoft.com/office/officeart/2005/8/layout/hierarchy1"/>
    <dgm:cxn modelId="{9D0235FA-6B31-479F-A033-EB9D110C4BD3}" type="presOf" srcId="{56BC43E9-A25B-4E83-9A39-D62A61251783}" destId="{B4439501-D3D5-4059-A811-234A2BC64D34}" srcOrd="0" destOrd="0" presId="urn:microsoft.com/office/officeart/2005/8/layout/hierarchy1"/>
    <dgm:cxn modelId="{CCECA8E9-2C61-498B-8A75-4C610C948F33}" type="presOf" srcId="{E881BD6C-5618-4751-B401-D51C2DB76869}" destId="{76F7D629-C537-4279-ABE7-CF8936C5E363}" srcOrd="0" destOrd="0" presId="urn:microsoft.com/office/officeart/2005/8/layout/hierarchy1"/>
    <dgm:cxn modelId="{AD95CCBB-6AAF-4A91-97A1-BEEF933E16A6}" type="presOf" srcId="{50595DAB-6C03-4129-8BBE-30F34DCF75E2}" destId="{D11A7D3B-2F43-4BD9-8DF0-E0CDE4C69B87}" srcOrd="0" destOrd="0" presId="urn:microsoft.com/office/officeart/2005/8/layout/hierarchy1"/>
    <dgm:cxn modelId="{40470175-EA9F-4250-8050-098AA7290857}" srcId="{DE0403D9-1DD9-49E1-963B-DFD42CE78E3A}" destId="{E881BD6C-5618-4751-B401-D51C2DB76869}" srcOrd="0" destOrd="0" parTransId="{EDA09B90-F00E-411C-8962-866247C9A94C}" sibTransId="{2DD69F29-04CC-4B80-AEDA-DC8BD73B5933}"/>
    <dgm:cxn modelId="{AD6AC632-8AE5-44A6-9D5B-F1B290F5D8F8}" type="presOf" srcId="{EDA09B90-F00E-411C-8962-866247C9A94C}" destId="{87A2D2A2-0842-4AC2-9B1B-054558FB0DCC}" srcOrd="0" destOrd="0" presId="urn:microsoft.com/office/officeart/2005/8/layout/hierarchy1"/>
    <dgm:cxn modelId="{AB3B4A3D-B369-4973-8589-CB1FD09001BF}" type="presOf" srcId="{CCFFE844-F7A6-442D-BDF2-2124B528EBE5}" destId="{7553087C-9244-4FD5-802A-F259120FC4BC}" srcOrd="0" destOrd="0" presId="urn:microsoft.com/office/officeart/2005/8/layout/hierarchy1"/>
    <dgm:cxn modelId="{B49103CD-B0A6-4430-97BC-48734F89F86B}" type="presOf" srcId="{C2CE70B8-3F76-4001-A237-83B3F4A9E98B}" destId="{04CA2FD9-87F7-4451-9011-0D984045020C}" srcOrd="0" destOrd="0" presId="urn:microsoft.com/office/officeart/2005/8/layout/hierarchy1"/>
    <dgm:cxn modelId="{8905D686-5575-4483-875F-BA584CD02EC0}" srcId="{BFB4455E-971B-48E7-8D11-DE4A1DDF8365}" destId="{39276740-50E4-4272-9C4C-33FC28B87F63}" srcOrd="1" destOrd="0" parTransId="{0FA037D3-6D12-4E89-8AEB-11CF572DDE72}" sibTransId="{48B32FFF-8C15-47C1-8123-E9BFEBE951C7}"/>
    <dgm:cxn modelId="{4295BA0C-62A0-40E2-A7F5-6F2500906A1B}" type="presOf" srcId="{E53962D0-0144-4EDF-B6D6-8D0D08F87755}" destId="{85FBED08-1E3B-4278-99C1-B6F71F6D6843}" srcOrd="0" destOrd="0" presId="urn:microsoft.com/office/officeart/2005/8/layout/hierarchy1"/>
    <dgm:cxn modelId="{5A6E471E-8004-4A1C-905E-20BB21CC57DD}" type="presOf" srcId="{1B3B1485-100C-4993-B7C7-DFEF87FAB8AF}" destId="{7151B932-D6CA-4768-B35A-B34130ED9233}" srcOrd="0" destOrd="0" presId="urn:microsoft.com/office/officeart/2005/8/layout/hierarchy1"/>
    <dgm:cxn modelId="{D0AC40B7-A41A-489A-A04D-A75298A347AE}" type="presOf" srcId="{A2A9A62D-3BA5-4B6B-A32E-E054A9EFF477}" destId="{B5C93A01-4B52-4D53-BFE2-333E8770D77B}" srcOrd="0" destOrd="0" presId="urn:microsoft.com/office/officeart/2005/8/layout/hierarchy1"/>
    <dgm:cxn modelId="{104DEF5D-309B-448B-9E01-70D10FDCF612}" type="presOf" srcId="{73EB642B-B0EC-4F50-9020-38A464E7D010}" destId="{E982E7B9-8FF3-4394-8797-FFA450A4BE31}" srcOrd="0" destOrd="0" presId="urn:microsoft.com/office/officeart/2005/8/layout/hierarchy1"/>
    <dgm:cxn modelId="{83E67F9E-8E5F-419E-82F2-25295C571687}" type="presOf" srcId="{EEAC1F5B-2054-453B-B294-382BF3861459}" destId="{B29DBD0A-5E60-4A40-A098-F372A4B0C6EF}" srcOrd="0" destOrd="0" presId="urn:microsoft.com/office/officeart/2005/8/layout/hierarchy1"/>
    <dgm:cxn modelId="{532109CC-B1C1-4442-9415-DB61E6DCA84C}" srcId="{E53962D0-0144-4EDF-B6D6-8D0D08F87755}" destId="{DE0403D9-1DD9-49E1-963B-DFD42CE78E3A}" srcOrd="0" destOrd="0" parTransId="{45AA53FD-13D1-4368-A1BF-3EF208B8A592}" sibTransId="{0C6B04C8-A4AF-4BAB-AF97-415FEFE340D8}"/>
    <dgm:cxn modelId="{2848C080-6F05-4B00-95CA-EE6226BEC258}" srcId="{A2A9A62D-3BA5-4B6B-A32E-E054A9EFF477}" destId="{377EBB05-04AD-43A7-AD74-0DA505F06140}" srcOrd="1" destOrd="0" parTransId="{EEAC1F5B-2054-453B-B294-382BF3861459}" sibTransId="{65864F42-31F7-4A0E-AC0F-307AE369F94E}"/>
    <dgm:cxn modelId="{AAF3EE30-6404-4AAA-914F-138E2C9D4713}" type="presParOf" srcId="{85FBED08-1E3B-4278-99C1-B6F71F6D6843}" destId="{0022442F-2518-4B41-AE85-B7DCDCB91B34}" srcOrd="0" destOrd="0" presId="urn:microsoft.com/office/officeart/2005/8/layout/hierarchy1"/>
    <dgm:cxn modelId="{68505857-36BE-40E9-BC2F-5478DC250505}" type="presParOf" srcId="{0022442F-2518-4B41-AE85-B7DCDCB91B34}" destId="{44D91270-B0C5-403F-BA20-5EFD68FFD492}" srcOrd="0" destOrd="0" presId="urn:microsoft.com/office/officeart/2005/8/layout/hierarchy1"/>
    <dgm:cxn modelId="{8C681B12-F3F3-4055-8A8E-69F50D211D95}" type="presParOf" srcId="{44D91270-B0C5-403F-BA20-5EFD68FFD492}" destId="{253F882D-47A2-40E9-B187-3C111F7E7053}" srcOrd="0" destOrd="0" presId="urn:microsoft.com/office/officeart/2005/8/layout/hierarchy1"/>
    <dgm:cxn modelId="{3C00BB9B-3F57-4E08-A4E6-8E9F69FE2ECA}" type="presParOf" srcId="{44D91270-B0C5-403F-BA20-5EFD68FFD492}" destId="{9CC70F10-487B-4348-AC9A-D82AF01A85AE}" srcOrd="1" destOrd="0" presId="urn:microsoft.com/office/officeart/2005/8/layout/hierarchy1"/>
    <dgm:cxn modelId="{C9B2A15B-D105-4DBE-AF65-50B17C596AF7}" type="presParOf" srcId="{0022442F-2518-4B41-AE85-B7DCDCB91B34}" destId="{4C9B9DCE-D069-4A49-9426-5E575035DECE}" srcOrd="1" destOrd="0" presId="urn:microsoft.com/office/officeart/2005/8/layout/hierarchy1"/>
    <dgm:cxn modelId="{569287DC-C745-4051-95F2-2291C3886846}" type="presParOf" srcId="{4C9B9DCE-D069-4A49-9426-5E575035DECE}" destId="{87A2D2A2-0842-4AC2-9B1B-054558FB0DCC}" srcOrd="0" destOrd="0" presId="urn:microsoft.com/office/officeart/2005/8/layout/hierarchy1"/>
    <dgm:cxn modelId="{2331C76A-9DA0-4E7A-980C-0061937A801A}" type="presParOf" srcId="{4C9B9DCE-D069-4A49-9426-5E575035DECE}" destId="{CBC420B2-4B41-4E0A-B554-CA57876D4A38}" srcOrd="1" destOrd="0" presId="urn:microsoft.com/office/officeart/2005/8/layout/hierarchy1"/>
    <dgm:cxn modelId="{D9E27877-A5EB-4DCE-A2CB-10B1417561CE}" type="presParOf" srcId="{CBC420B2-4B41-4E0A-B554-CA57876D4A38}" destId="{62F1BA45-FA2E-4C70-86E0-908A789093FE}" srcOrd="0" destOrd="0" presId="urn:microsoft.com/office/officeart/2005/8/layout/hierarchy1"/>
    <dgm:cxn modelId="{F2CF1A30-E4B0-423A-8EFE-FDE6E04CFF88}" type="presParOf" srcId="{62F1BA45-FA2E-4C70-86E0-908A789093FE}" destId="{654E716E-2F47-47A8-8ADD-C6DBF2861632}" srcOrd="0" destOrd="0" presId="urn:microsoft.com/office/officeart/2005/8/layout/hierarchy1"/>
    <dgm:cxn modelId="{2A4C7A3E-C9EC-42D6-B597-D3776919CF7E}" type="presParOf" srcId="{62F1BA45-FA2E-4C70-86E0-908A789093FE}" destId="{76F7D629-C537-4279-ABE7-CF8936C5E363}" srcOrd="1" destOrd="0" presId="urn:microsoft.com/office/officeart/2005/8/layout/hierarchy1"/>
    <dgm:cxn modelId="{31BA3594-697D-43E6-BE45-E5D519069C05}" type="presParOf" srcId="{CBC420B2-4B41-4E0A-B554-CA57876D4A38}" destId="{F69B8A75-5EE0-4CB7-A6C1-9544A5296FA9}" srcOrd="1" destOrd="0" presId="urn:microsoft.com/office/officeart/2005/8/layout/hierarchy1"/>
    <dgm:cxn modelId="{9D67FC37-84D1-4595-B846-488AB3E814A3}" type="presParOf" srcId="{F69B8A75-5EE0-4CB7-A6C1-9544A5296FA9}" destId="{A6D80C12-4FEE-4B00-BAA7-2EF260EC8FF0}" srcOrd="0" destOrd="0" presId="urn:microsoft.com/office/officeart/2005/8/layout/hierarchy1"/>
    <dgm:cxn modelId="{32FEF0B0-40D6-4166-A5E5-774235D65821}" type="presParOf" srcId="{F69B8A75-5EE0-4CB7-A6C1-9544A5296FA9}" destId="{2FEDC0D7-BBF6-40D3-9BAD-5233E777D3D6}" srcOrd="1" destOrd="0" presId="urn:microsoft.com/office/officeart/2005/8/layout/hierarchy1"/>
    <dgm:cxn modelId="{BCA13B36-C1D1-4730-B821-16D7A7E46B3F}" type="presParOf" srcId="{2FEDC0D7-BBF6-40D3-9BAD-5233E777D3D6}" destId="{721F6805-D90A-4A61-9E62-8B37FED2CE35}" srcOrd="0" destOrd="0" presId="urn:microsoft.com/office/officeart/2005/8/layout/hierarchy1"/>
    <dgm:cxn modelId="{959BEF3C-E333-4BAB-AA37-2B9BBA90C60D}" type="presParOf" srcId="{721F6805-D90A-4A61-9E62-8B37FED2CE35}" destId="{9CD8CC17-2E2D-44C9-96E3-B187B562FA95}" srcOrd="0" destOrd="0" presId="urn:microsoft.com/office/officeart/2005/8/layout/hierarchy1"/>
    <dgm:cxn modelId="{B8B01E6F-5761-4505-981B-32DDB36A74F7}" type="presParOf" srcId="{721F6805-D90A-4A61-9E62-8B37FED2CE35}" destId="{A091E1FB-DBE3-4476-9963-A24F0C358666}" srcOrd="1" destOrd="0" presId="urn:microsoft.com/office/officeart/2005/8/layout/hierarchy1"/>
    <dgm:cxn modelId="{2EBA8E4D-FD21-46C9-9AF4-007088042989}" type="presParOf" srcId="{2FEDC0D7-BBF6-40D3-9BAD-5233E777D3D6}" destId="{4D83BFF8-BF97-4576-A38E-A4F8A123A695}" srcOrd="1" destOrd="0" presId="urn:microsoft.com/office/officeart/2005/8/layout/hierarchy1"/>
    <dgm:cxn modelId="{B2A7AECB-41ED-4582-BBA2-5D14351A067B}" type="presParOf" srcId="{F69B8A75-5EE0-4CB7-A6C1-9544A5296FA9}" destId="{D89AFCD0-CD66-49DE-A08E-1520E7AFD74C}" srcOrd="2" destOrd="0" presId="urn:microsoft.com/office/officeart/2005/8/layout/hierarchy1"/>
    <dgm:cxn modelId="{74C36AC1-25A4-4C6F-AE92-B17A2D30D164}" type="presParOf" srcId="{F69B8A75-5EE0-4CB7-A6C1-9544A5296FA9}" destId="{13809EBC-6692-4620-B54D-9E7BBB89141F}" srcOrd="3" destOrd="0" presId="urn:microsoft.com/office/officeart/2005/8/layout/hierarchy1"/>
    <dgm:cxn modelId="{8DCCC41E-234B-4291-8D3A-A1CEEBFD5915}" type="presParOf" srcId="{13809EBC-6692-4620-B54D-9E7BBB89141F}" destId="{104EDBC0-C364-49E9-87CA-CF25C12D0709}" srcOrd="0" destOrd="0" presId="urn:microsoft.com/office/officeart/2005/8/layout/hierarchy1"/>
    <dgm:cxn modelId="{1B506530-E9CC-409C-9197-E79C98D6F5B5}" type="presParOf" srcId="{104EDBC0-C364-49E9-87CA-CF25C12D0709}" destId="{F8C3494D-6D28-43F7-A412-BA5419675B10}" srcOrd="0" destOrd="0" presId="urn:microsoft.com/office/officeart/2005/8/layout/hierarchy1"/>
    <dgm:cxn modelId="{9393AC32-88AE-4FC9-B7C0-D5963EAD0582}" type="presParOf" srcId="{104EDBC0-C364-49E9-87CA-CF25C12D0709}" destId="{CA802F0A-ECA0-4916-8AD5-5DE7741355E6}" srcOrd="1" destOrd="0" presId="urn:microsoft.com/office/officeart/2005/8/layout/hierarchy1"/>
    <dgm:cxn modelId="{017953C3-14C1-4E6A-88C3-C8D292C665B2}" type="presParOf" srcId="{13809EBC-6692-4620-B54D-9E7BBB89141F}" destId="{208813B6-1BCD-4959-9671-EF702A3663F8}" srcOrd="1" destOrd="0" presId="urn:microsoft.com/office/officeart/2005/8/layout/hierarchy1"/>
    <dgm:cxn modelId="{700AF0FE-B20A-45CC-BD77-20C9A6C11D77}" type="presParOf" srcId="{4C9B9DCE-D069-4A49-9426-5E575035DECE}" destId="{4A893B48-406B-4FF8-B85A-B73DCD4E9BE0}" srcOrd="2" destOrd="0" presId="urn:microsoft.com/office/officeart/2005/8/layout/hierarchy1"/>
    <dgm:cxn modelId="{7F24612A-8A88-4BA7-B321-8323A15B5956}" type="presParOf" srcId="{4C9B9DCE-D069-4A49-9426-5E575035DECE}" destId="{6B8D0B74-67DE-4673-BBB5-9629134F7F32}" srcOrd="3" destOrd="0" presId="urn:microsoft.com/office/officeart/2005/8/layout/hierarchy1"/>
    <dgm:cxn modelId="{2B173162-C351-456B-9771-0B68CE1F2CF2}" type="presParOf" srcId="{6B8D0B74-67DE-4673-BBB5-9629134F7F32}" destId="{BF8B8336-2EFA-4DE7-B8DB-8DA27BFE5CCE}" srcOrd="0" destOrd="0" presId="urn:microsoft.com/office/officeart/2005/8/layout/hierarchy1"/>
    <dgm:cxn modelId="{5820BAC4-AB5C-4D4E-B492-84F563993455}" type="presParOf" srcId="{BF8B8336-2EFA-4DE7-B8DB-8DA27BFE5CCE}" destId="{A492B3BE-7876-469D-80AA-B52FDC365058}" srcOrd="0" destOrd="0" presId="urn:microsoft.com/office/officeart/2005/8/layout/hierarchy1"/>
    <dgm:cxn modelId="{0296A8F9-BCE1-4F5D-BDDF-77162B5DAC3D}" type="presParOf" srcId="{BF8B8336-2EFA-4DE7-B8DB-8DA27BFE5CCE}" destId="{201A7A4D-DEA1-4BF6-8EC5-81A8223444D2}" srcOrd="1" destOrd="0" presId="urn:microsoft.com/office/officeart/2005/8/layout/hierarchy1"/>
    <dgm:cxn modelId="{B24FD048-6606-4EEF-AB68-437882835323}" type="presParOf" srcId="{6B8D0B74-67DE-4673-BBB5-9629134F7F32}" destId="{1BB6BEA6-BBC4-4F9D-A57C-E6B6D5F64F5D}" srcOrd="1" destOrd="0" presId="urn:microsoft.com/office/officeart/2005/8/layout/hierarchy1"/>
    <dgm:cxn modelId="{98016BB6-E903-4C20-B13B-DA25E3972A93}" type="presParOf" srcId="{1BB6BEA6-BBC4-4F9D-A57C-E6B6D5F64F5D}" destId="{7A15F890-733D-41C8-A7BA-FAF83F76B090}" srcOrd="0" destOrd="0" presId="urn:microsoft.com/office/officeart/2005/8/layout/hierarchy1"/>
    <dgm:cxn modelId="{995699BB-41D3-46BA-A09F-D176E8905548}" type="presParOf" srcId="{1BB6BEA6-BBC4-4F9D-A57C-E6B6D5F64F5D}" destId="{E4712213-34D6-4AE7-8BF6-E0C402CF183C}" srcOrd="1" destOrd="0" presId="urn:microsoft.com/office/officeart/2005/8/layout/hierarchy1"/>
    <dgm:cxn modelId="{106247F8-8176-4770-B352-1803613A8781}" type="presParOf" srcId="{E4712213-34D6-4AE7-8BF6-E0C402CF183C}" destId="{B9CD832D-48C4-4D97-A3C1-DEC4E92B5BB8}" srcOrd="0" destOrd="0" presId="urn:microsoft.com/office/officeart/2005/8/layout/hierarchy1"/>
    <dgm:cxn modelId="{C9C86477-982C-4BBA-B162-0C5E35CECB5A}" type="presParOf" srcId="{B9CD832D-48C4-4D97-A3C1-DEC4E92B5BB8}" destId="{B3E42B75-5A04-4A63-91D7-49FB46DC3586}" srcOrd="0" destOrd="0" presId="urn:microsoft.com/office/officeart/2005/8/layout/hierarchy1"/>
    <dgm:cxn modelId="{296EC0A1-BAAF-45D9-922B-D2D38A4D960C}" type="presParOf" srcId="{B9CD832D-48C4-4D97-A3C1-DEC4E92B5BB8}" destId="{B5C93A01-4B52-4D53-BFE2-333E8770D77B}" srcOrd="1" destOrd="0" presId="urn:microsoft.com/office/officeart/2005/8/layout/hierarchy1"/>
    <dgm:cxn modelId="{294F86B6-07A8-4836-8381-9F25B8AF8242}" type="presParOf" srcId="{E4712213-34D6-4AE7-8BF6-E0C402CF183C}" destId="{E0E98103-A3A5-4423-AACC-9F2F63A4850A}" srcOrd="1" destOrd="0" presId="urn:microsoft.com/office/officeart/2005/8/layout/hierarchy1"/>
    <dgm:cxn modelId="{D3BFA552-7099-4176-B912-279FFB8D3BCB}" type="presParOf" srcId="{E0E98103-A3A5-4423-AACC-9F2F63A4850A}" destId="{B025D403-42BE-4B48-9649-F7FD7DDCAF3E}" srcOrd="0" destOrd="0" presId="urn:microsoft.com/office/officeart/2005/8/layout/hierarchy1"/>
    <dgm:cxn modelId="{F83F863A-7CC9-49CF-BC13-1A42CC6D928E}" type="presParOf" srcId="{E0E98103-A3A5-4423-AACC-9F2F63A4850A}" destId="{0ADEBCBE-6759-41C1-9002-F4CFF00FDA1E}" srcOrd="1" destOrd="0" presId="urn:microsoft.com/office/officeart/2005/8/layout/hierarchy1"/>
    <dgm:cxn modelId="{B387F94E-2857-4785-89AD-B14A9881B4F5}" type="presParOf" srcId="{0ADEBCBE-6759-41C1-9002-F4CFF00FDA1E}" destId="{E24ED1A7-CCEF-46E0-BB7B-69C142226FDC}" srcOrd="0" destOrd="0" presId="urn:microsoft.com/office/officeart/2005/8/layout/hierarchy1"/>
    <dgm:cxn modelId="{8B88C05E-1628-4901-89B7-C18417997F76}" type="presParOf" srcId="{E24ED1A7-CCEF-46E0-BB7B-69C142226FDC}" destId="{42B68BA7-42C5-4DC1-B633-5C66C0F39171}" srcOrd="0" destOrd="0" presId="urn:microsoft.com/office/officeart/2005/8/layout/hierarchy1"/>
    <dgm:cxn modelId="{CF9CC7E6-ADA4-4DD1-9853-B8AA607836F7}" type="presParOf" srcId="{E24ED1A7-CCEF-46E0-BB7B-69C142226FDC}" destId="{C52E3B86-FE84-43A4-866E-35554A63A75A}" srcOrd="1" destOrd="0" presId="urn:microsoft.com/office/officeart/2005/8/layout/hierarchy1"/>
    <dgm:cxn modelId="{9AFA3967-621B-4C9F-B07C-9E62D9748246}" type="presParOf" srcId="{0ADEBCBE-6759-41C1-9002-F4CFF00FDA1E}" destId="{BD294771-7995-497F-A39C-CCAF9058DFD7}" srcOrd="1" destOrd="0" presId="urn:microsoft.com/office/officeart/2005/8/layout/hierarchy1"/>
    <dgm:cxn modelId="{9DAFE6DE-9004-418C-9118-9767257DFC08}" type="presParOf" srcId="{BD294771-7995-497F-A39C-CCAF9058DFD7}" destId="{8AEFF082-333F-4AAD-AF97-13C88E5ACF34}" srcOrd="0" destOrd="0" presId="urn:microsoft.com/office/officeart/2005/8/layout/hierarchy1"/>
    <dgm:cxn modelId="{B0D220D4-A868-4FC2-9822-F3C4D2AD0EDC}" type="presParOf" srcId="{BD294771-7995-497F-A39C-CCAF9058DFD7}" destId="{44268DFA-2699-434C-A78C-9B91B2F03A7D}" srcOrd="1" destOrd="0" presId="urn:microsoft.com/office/officeart/2005/8/layout/hierarchy1"/>
    <dgm:cxn modelId="{379C9F98-A4B6-4E9D-AE41-2B1DBBFE62E2}" type="presParOf" srcId="{44268DFA-2699-434C-A78C-9B91B2F03A7D}" destId="{B7523255-10ED-4F89-88FC-C8DC5CC58370}" srcOrd="0" destOrd="0" presId="urn:microsoft.com/office/officeart/2005/8/layout/hierarchy1"/>
    <dgm:cxn modelId="{F20F22AC-A811-462C-BA9F-187E8C0F2814}" type="presParOf" srcId="{B7523255-10ED-4F89-88FC-C8DC5CC58370}" destId="{A8A919E6-797C-4868-B77F-698972A19D4A}" srcOrd="0" destOrd="0" presId="urn:microsoft.com/office/officeart/2005/8/layout/hierarchy1"/>
    <dgm:cxn modelId="{0755A083-F4DE-4BA6-AC70-C4F1A160BB7A}" type="presParOf" srcId="{B7523255-10ED-4F89-88FC-C8DC5CC58370}" destId="{04CA2FD9-87F7-4451-9011-0D984045020C}" srcOrd="1" destOrd="0" presId="urn:microsoft.com/office/officeart/2005/8/layout/hierarchy1"/>
    <dgm:cxn modelId="{C9259C30-21BD-4C3B-9FD4-79DF7C4B038E}" type="presParOf" srcId="{44268DFA-2699-434C-A78C-9B91B2F03A7D}" destId="{F0B2ED36-9F1E-4E59-ACC7-6F197C8A92C0}" srcOrd="1" destOrd="0" presId="urn:microsoft.com/office/officeart/2005/8/layout/hierarchy1"/>
    <dgm:cxn modelId="{0BA7221D-8659-4DE6-BA7A-2A0C5DD3BB33}" type="presParOf" srcId="{BD294771-7995-497F-A39C-CCAF9058DFD7}" destId="{B2C1352D-0BBA-416F-AE0C-93B16E9FCCAF}" srcOrd="2" destOrd="0" presId="urn:microsoft.com/office/officeart/2005/8/layout/hierarchy1"/>
    <dgm:cxn modelId="{475317F6-0BF5-4257-9990-781E89925193}" type="presParOf" srcId="{BD294771-7995-497F-A39C-CCAF9058DFD7}" destId="{18BBFBA5-C243-442C-B8B6-424C14D9C9AF}" srcOrd="3" destOrd="0" presId="urn:microsoft.com/office/officeart/2005/8/layout/hierarchy1"/>
    <dgm:cxn modelId="{2F21CC29-8653-4E87-B121-ED5741ADB3DA}" type="presParOf" srcId="{18BBFBA5-C243-442C-B8B6-424C14D9C9AF}" destId="{F3D1B6C7-1B48-43B9-9B85-A278110EC59A}" srcOrd="0" destOrd="0" presId="urn:microsoft.com/office/officeart/2005/8/layout/hierarchy1"/>
    <dgm:cxn modelId="{27B341FD-4E59-49C4-BD86-73F95B77AD62}" type="presParOf" srcId="{F3D1B6C7-1B48-43B9-9B85-A278110EC59A}" destId="{F598EE6D-A3C9-457C-B1DD-D37F748BC598}" srcOrd="0" destOrd="0" presId="urn:microsoft.com/office/officeart/2005/8/layout/hierarchy1"/>
    <dgm:cxn modelId="{E03E7818-0FF5-48F4-9417-9542019676F1}" type="presParOf" srcId="{F3D1B6C7-1B48-43B9-9B85-A278110EC59A}" destId="{372DA458-F860-4EBA-8785-C76CD54CC665}" srcOrd="1" destOrd="0" presId="urn:microsoft.com/office/officeart/2005/8/layout/hierarchy1"/>
    <dgm:cxn modelId="{1BE98BA8-DED3-4F18-8F13-DFC9B0E9323A}" type="presParOf" srcId="{18BBFBA5-C243-442C-B8B6-424C14D9C9AF}" destId="{7F50A460-4E1F-41F0-BB86-BE133728D40F}" srcOrd="1" destOrd="0" presId="urn:microsoft.com/office/officeart/2005/8/layout/hierarchy1"/>
    <dgm:cxn modelId="{E9E35DAD-FAFB-43DF-8B48-68B3CF069737}" type="presParOf" srcId="{7F50A460-4E1F-41F0-BB86-BE133728D40F}" destId="{E982E7B9-8FF3-4394-8797-FFA450A4BE31}" srcOrd="0" destOrd="0" presId="urn:microsoft.com/office/officeart/2005/8/layout/hierarchy1"/>
    <dgm:cxn modelId="{857C612D-56E1-44A5-82F0-1DCAB035B6DD}" type="presParOf" srcId="{7F50A460-4E1F-41F0-BB86-BE133728D40F}" destId="{59CCC9BB-0416-44F1-A5C7-A8084753EA6E}" srcOrd="1" destOrd="0" presId="urn:microsoft.com/office/officeart/2005/8/layout/hierarchy1"/>
    <dgm:cxn modelId="{630050CA-10D2-4FED-916B-21730E384C5E}" type="presParOf" srcId="{59CCC9BB-0416-44F1-A5C7-A8084753EA6E}" destId="{9943BB48-2478-43C0-8DAB-2A412774766E}" srcOrd="0" destOrd="0" presId="urn:microsoft.com/office/officeart/2005/8/layout/hierarchy1"/>
    <dgm:cxn modelId="{D17E365F-7F1C-48FC-8926-6CECB73FB376}" type="presParOf" srcId="{9943BB48-2478-43C0-8DAB-2A412774766E}" destId="{48258046-944B-42E7-B29F-72D58B338696}" srcOrd="0" destOrd="0" presId="urn:microsoft.com/office/officeart/2005/8/layout/hierarchy1"/>
    <dgm:cxn modelId="{B75E1262-870F-4807-8677-F1E811BD1071}" type="presParOf" srcId="{9943BB48-2478-43C0-8DAB-2A412774766E}" destId="{A512BB1F-9FB5-4FFE-86A2-9B33B0DF3463}" srcOrd="1" destOrd="0" presId="urn:microsoft.com/office/officeart/2005/8/layout/hierarchy1"/>
    <dgm:cxn modelId="{F35F0EA5-E271-424A-9C04-8327DEB47AA5}" type="presParOf" srcId="{59CCC9BB-0416-44F1-A5C7-A8084753EA6E}" destId="{6F5E6830-3D21-4405-B396-4262F0EAAECE}" srcOrd="1" destOrd="0" presId="urn:microsoft.com/office/officeart/2005/8/layout/hierarchy1"/>
    <dgm:cxn modelId="{72BCAE39-4443-4766-8640-3AB94931297C}" type="presParOf" srcId="{6F5E6830-3D21-4405-B396-4262F0EAAECE}" destId="{FE665AF0-453C-41AF-AB3C-4374818BF824}" srcOrd="0" destOrd="0" presId="urn:microsoft.com/office/officeart/2005/8/layout/hierarchy1"/>
    <dgm:cxn modelId="{95CB4553-DDDF-4268-B59C-C220D5E23D57}" type="presParOf" srcId="{6F5E6830-3D21-4405-B396-4262F0EAAECE}" destId="{A55F2B9F-8CEC-4446-9230-1BE48CB3BFB2}" srcOrd="1" destOrd="0" presId="urn:microsoft.com/office/officeart/2005/8/layout/hierarchy1"/>
    <dgm:cxn modelId="{D69290D9-A436-4252-898A-258F627F47BF}" type="presParOf" srcId="{A55F2B9F-8CEC-4446-9230-1BE48CB3BFB2}" destId="{F9962AB4-AC7C-47F4-AAEC-D6F83C3AE7BD}" srcOrd="0" destOrd="0" presId="urn:microsoft.com/office/officeart/2005/8/layout/hierarchy1"/>
    <dgm:cxn modelId="{6BB6A220-AEA4-4D8E-A5C8-CF6C2D052821}" type="presParOf" srcId="{F9962AB4-AC7C-47F4-AAEC-D6F83C3AE7BD}" destId="{F5A62E8D-A76D-4148-9FF4-C10407C220FA}" srcOrd="0" destOrd="0" presId="urn:microsoft.com/office/officeart/2005/8/layout/hierarchy1"/>
    <dgm:cxn modelId="{EF4B1034-9CC1-447F-90F8-3D8482599DA8}" type="presParOf" srcId="{F9962AB4-AC7C-47F4-AAEC-D6F83C3AE7BD}" destId="{9FC0651E-B514-4602-B0DF-10096984F184}" srcOrd="1" destOrd="0" presId="urn:microsoft.com/office/officeart/2005/8/layout/hierarchy1"/>
    <dgm:cxn modelId="{90216FE1-CD4E-42A2-9336-F77BC3885D70}" type="presParOf" srcId="{A55F2B9F-8CEC-4446-9230-1BE48CB3BFB2}" destId="{F224DF9B-2F8D-4D1C-9703-598DB42A5636}" srcOrd="1" destOrd="0" presId="urn:microsoft.com/office/officeart/2005/8/layout/hierarchy1"/>
    <dgm:cxn modelId="{199C5E02-F4BE-4C09-8DFF-9FA9DF54623F}" type="presParOf" srcId="{F224DF9B-2F8D-4D1C-9703-598DB42A5636}" destId="{E144EC11-3F23-41B7-9E67-9B33BC1B9CF3}" srcOrd="0" destOrd="0" presId="urn:microsoft.com/office/officeart/2005/8/layout/hierarchy1"/>
    <dgm:cxn modelId="{9AA1A277-296A-4D02-BB74-3BEA0C469C17}" type="presParOf" srcId="{F224DF9B-2F8D-4D1C-9703-598DB42A5636}" destId="{762D0B0A-3279-4E58-BF47-E9AB5176785D}" srcOrd="1" destOrd="0" presId="urn:microsoft.com/office/officeart/2005/8/layout/hierarchy1"/>
    <dgm:cxn modelId="{D6E716FE-A055-41D8-B67D-922DFE124475}" type="presParOf" srcId="{762D0B0A-3279-4E58-BF47-E9AB5176785D}" destId="{8D100B08-CE86-4750-91A2-CAE251B6E087}" srcOrd="0" destOrd="0" presId="urn:microsoft.com/office/officeart/2005/8/layout/hierarchy1"/>
    <dgm:cxn modelId="{0D2AEFCD-27B0-4FF2-A53C-906AA60021B2}" type="presParOf" srcId="{8D100B08-CE86-4750-91A2-CAE251B6E087}" destId="{8BD697D1-4961-4D0C-BE71-9514B8EF69D5}" srcOrd="0" destOrd="0" presId="urn:microsoft.com/office/officeart/2005/8/layout/hierarchy1"/>
    <dgm:cxn modelId="{74059504-F658-40B3-B3C8-6D95A662792B}" type="presParOf" srcId="{8D100B08-CE86-4750-91A2-CAE251B6E087}" destId="{24DE616B-79A7-4E04-AEFC-E573060DBD61}" srcOrd="1" destOrd="0" presId="urn:microsoft.com/office/officeart/2005/8/layout/hierarchy1"/>
    <dgm:cxn modelId="{0DB5539F-208C-4463-B52A-B4758FF24906}" type="presParOf" srcId="{762D0B0A-3279-4E58-BF47-E9AB5176785D}" destId="{F5F1C22E-45C4-4F42-BB6C-DA06F1732808}" srcOrd="1" destOrd="0" presId="urn:microsoft.com/office/officeart/2005/8/layout/hierarchy1"/>
    <dgm:cxn modelId="{380541A8-C876-479B-8E2A-024EFF3B3CD9}" type="presParOf" srcId="{F224DF9B-2F8D-4D1C-9703-598DB42A5636}" destId="{D11A7D3B-2F43-4BD9-8DF0-E0CDE4C69B87}" srcOrd="2" destOrd="0" presId="urn:microsoft.com/office/officeart/2005/8/layout/hierarchy1"/>
    <dgm:cxn modelId="{2066F4EE-23A2-4C43-9745-8EBB871C0AC4}" type="presParOf" srcId="{F224DF9B-2F8D-4D1C-9703-598DB42A5636}" destId="{EB0BCDE4-948C-40B2-A974-7E1939384C06}" srcOrd="3" destOrd="0" presId="urn:microsoft.com/office/officeart/2005/8/layout/hierarchy1"/>
    <dgm:cxn modelId="{55129964-57E6-4FFD-A596-EAB1763B25DF}" type="presParOf" srcId="{EB0BCDE4-948C-40B2-A974-7E1939384C06}" destId="{271E2AD5-A6A4-466F-BE49-D276C280A44D}" srcOrd="0" destOrd="0" presId="urn:microsoft.com/office/officeart/2005/8/layout/hierarchy1"/>
    <dgm:cxn modelId="{34C3F33E-2CBA-40CE-82C2-28B6A348511F}" type="presParOf" srcId="{271E2AD5-A6A4-466F-BE49-D276C280A44D}" destId="{2DBCD950-3F76-461C-8667-DEB61AC8171A}" srcOrd="0" destOrd="0" presId="urn:microsoft.com/office/officeart/2005/8/layout/hierarchy1"/>
    <dgm:cxn modelId="{DBDEAE0A-FB47-4661-8990-BB6715B3FA46}" type="presParOf" srcId="{271E2AD5-A6A4-466F-BE49-D276C280A44D}" destId="{8A227BCC-375F-432E-96F2-B63A7D7B20BB}" srcOrd="1" destOrd="0" presId="urn:microsoft.com/office/officeart/2005/8/layout/hierarchy1"/>
    <dgm:cxn modelId="{B6E3C450-2001-46A5-8E91-A7A4DF0EFCC1}" type="presParOf" srcId="{EB0BCDE4-948C-40B2-A974-7E1939384C06}" destId="{785D8122-3ED8-4C1F-B7B4-27C58CFB7980}" srcOrd="1" destOrd="0" presId="urn:microsoft.com/office/officeart/2005/8/layout/hierarchy1"/>
    <dgm:cxn modelId="{AA8920E0-C419-48D3-9BBB-F5EA7B2AD530}" type="presParOf" srcId="{7F50A460-4E1F-41F0-BB86-BE133728D40F}" destId="{B4439501-D3D5-4059-A811-234A2BC64D34}" srcOrd="2" destOrd="0" presId="urn:microsoft.com/office/officeart/2005/8/layout/hierarchy1"/>
    <dgm:cxn modelId="{71BD5931-E85E-43F7-8538-BEA7E86838B9}" type="presParOf" srcId="{7F50A460-4E1F-41F0-BB86-BE133728D40F}" destId="{1DF0AE49-EA29-40D6-ABBE-841458DE440E}" srcOrd="3" destOrd="0" presId="urn:microsoft.com/office/officeart/2005/8/layout/hierarchy1"/>
    <dgm:cxn modelId="{600F69DF-4461-48D6-BF51-E5FA39C5E630}" type="presParOf" srcId="{1DF0AE49-EA29-40D6-ABBE-841458DE440E}" destId="{E495D001-C47C-4137-BB4F-7167DED4B894}" srcOrd="0" destOrd="0" presId="urn:microsoft.com/office/officeart/2005/8/layout/hierarchy1"/>
    <dgm:cxn modelId="{6A68BF95-9FA1-49DC-9E62-E56ACAE6071F}" type="presParOf" srcId="{E495D001-C47C-4137-BB4F-7167DED4B894}" destId="{4FC9625D-1C23-494B-B1E6-D42A63F82D89}" srcOrd="0" destOrd="0" presId="urn:microsoft.com/office/officeart/2005/8/layout/hierarchy1"/>
    <dgm:cxn modelId="{26454227-A51D-430F-8050-6499198EACBE}" type="presParOf" srcId="{E495D001-C47C-4137-BB4F-7167DED4B894}" destId="{7553087C-9244-4FD5-802A-F259120FC4BC}" srcOrd="1" destOrd="0" presId="urn:microsoft.com/office/officeart/2005/8/layout/hierarchy1"/>
    <dgm:cxn modelId="{0BBEFE4E-0228-45E0-968D-77CF3B52BB51}" type="presParOf" srcId="{1DF0AE49-EA29-40D6-ABBE-841458DE440E}" destId="{7F90F9F5-BCCC-4305-BDEA-D68A5870C140}" srcOrd="1" destOrd="0" presId="urn:microsoft.com/office/officeart/2005/8/layout/hierarchy1"/>
    <dgm:cxn modelId="{5CB4E0D1-374C-47D2-812B-85E1F4C3CE23}" type="presParOf" srcId="{E0E98103-A3A5-4423-AACC-9F2F63A4850A}" destId="{B29DBD0A-5E60-4A40-A098-F372A4B0C6EF}" srcOrd="2" destOrd="0" presId="urn:microsoft.com/office/officeart/2005/8/layout/hierarchy1"/>
    <dgm:cxn modelId="{F5108A2B-6978-4966-BD74-8D1186F32A5F}" type="presParOf" srcId="{E0E98103-A3A5-4423-AACC-9F2F63A4850A}" destId="{28F56D9B-ED9D-4F00-9AE3-697F48038C24}" srcOrd="3" destOrd="0" presId="urn:microsoft.com/office/officeart/2005/8/layout/hierarchy1"/>
    <dgm:cxn modelId="{477FC600-7B52-4883-94C2-5F065E7856EA}" type="presParOf" srcId="{28F56D9B-ED9D-4F00-9AE3-697F48038C24}" destId="{D5BA55EE-827C-4657-B3FD-288B7DBB7400}" srcOrd="0" destOrd="0" presId="urn:microsoft.com/office/officeart/2005/8/layout/hierarchy1"/>
    <dgm:cxn modelId="{4CE58C9C-B641-49BD-AEA5-1A5F87DDEB8D}" type="presParOf" srcId="{D5BA55EE-827C-4657-B3FD-288B7DBB7400}" destId="{DDA98B0C-1407-4A64-AF6B-376C8B63D6D9}" srcOrd="0" destOrd="0" presId="urn:microsoft.com/office/officeart/2005/8/layout/hierarchy1"/>
    <dgm:cxn modelId="{E0339527-7816-4462-B869-CF00986536A4}" type="presParOf" srcId="{D5BA55EE-827C-4657-B3FD-288B7DBB7400}" destId="{7AD1C6EE-0423-4A7B-AAC6-F70CDE6E3EB3}" srcOrd="1" destOrd="0" presId="urn:microsoft.com/office/officeart/2005/8/layout/hierarchy1"/>
    <dgm:cxn modelId="{292B6CC6-67E9-4AF8-B226-A862C7A9E07E}" type="presParOf" srcId="{28F56D9B-ED9D-4F00-9AE3-697F48038C24}" destId="{D839C9C9-A7CC-4CB1-89DE-260F2FC38DE1}" srcOrd="1" destOrd="0" presId="urn:microsoft.com/office/officeart/2005/8/layout/hierarchy1"/>
    <dgm:cxn modelId="{33943E61-E886-403C-B689-8FA335FF6705}" type="presParOf" srcId="{D839C9C9-A7CC-4CB1-89DE-260F2FC38DE1}" destId="{48FD159A-2972-443F-8139-A5912C5DCC04}" srcOrd="0" destOrd="0" presId="urn:microsoft.com/office/officeart/2005/8/layout/hierarchy1"/>
    <dgm:cxn modelId="{C5BDFE8E-F79F-42E7-B023-11E715A06A55}" type="presParOf" srcId="{D839C9C9-A7CC-4CB1-89DE-260F2FC38DE1}" destId="{46BD244F-755C-4045-B2C1-89277D088E10}" srcOrd="1" destOrd="0" presId="urn:microsoft.com/office/officeart/2005/8/layout/hierarchy1"/>
    <dgm:cxn modelId="{A43F4008-FE50-4FAB-8A61-AD031702EE09}" type="presParOf" srcId="{46BD244F-755C-4045-B2C1-89277D088E10}" destId="{8D57B924-CFC7-4D92-B797-4BE21C780175}" srcOrd="0" destOrd="0" presId="urn:microsoft.com/office/officeart/2005/8/layout/hierarchy1"/>
    <dgm:cxn modelId="{926FF9C4-A384-4499-89E2-28F27E2A516C}" type="presParOf" srcId="{8D57B924-CFC7-4D92-B797-4BE21C780175}" destId="{D6BA01F6-CA34-47C7-99A7-9E041A142FC0}" srcOrd="0" destOrd="0" presId="urn:microsoft.com/office/officeart/2005/8/layout/hierarchy1"/>
    <dgm:cxn modelId="{4473EF8E-A164-45BE-8D71-4729C3DAE524}" type="presParOf" srcId="{8D57B924-CFC7-4D92-B797-4BE21C780175}" destId="{7151B932-D6CA-4768-B35A-B34130ED9233}" srcOrd="1" destOrd="0" presId="urn:microsoft.com/office/officeart/2005/8/layout/hierarchy1"/>
    <dgm:cxn modelId="{055D2C81-1E4A-4FEE-9385-2EAB24D0E2C1}" type="presParOf" srcId="{46BD244F-755C-4045-B2C1-89277D088E10}" destId="{C9A6BCA0-6A08-44F6-ADD5-938DEE6B158B}" srcOrd="1" destOrd="0" presId="urn:microsoft.com/office/officeart/2005/8/layout/hierarchy1"/>
    <dgm:cxn modelId="{19C211F5-50BE-47AC-9A7C-7F974C4D353E}" type="presParOf" srcId="{D839C9C9-A7CC-4CB1-89DE-260F2FC38DE1}" destId="{6A204CF5-D00C-48F3-8BC4-EB1FEB4185B8}" srcOrd="2" destOrd="0" presId="urn:microsoft.com/office/officeart/2005/8/layout/hierarchy1"/>
    <dgm:cxn modelId="{628D2FA5-0A84-4007-A39F-EE18BA804579}" type="presParOf" srcId="{D839C9C9-A7CC-4CB1-89DE-260F2FC38DE1}" destId="{06DB03F2-3B9D-414E-B5B4-D88665839290}" srcOrd="3" destOrd="0" presId="urn:microsoft.com/office/officeart/2005/8/layout/hierarchy1"/>
    <dgm:cxn modelId="{99903E36-A073-4E7E-AC86-C0EF553FCAC1}" type="presParOf" srcId="{06DB03F2-3B9D-414E-B5B4-D88665839290}" destId="{A74DF63B-0DF6-46EF-A79E-8E39AFB69F9F}" srcOrd="0" destOrd="0" presId="urn:microsoft.com/office/officeart/2005/8/layout/hierarchy1"/>
    <dgm:cxn modelId="{79702151-2A4F-430A-A279-1E752074AAD3}" type="presParOf" srcId="{A74DF63B-0DF6-46EF-A79E-8E39AFB69F9F}" destId="{2CAD73C5-0E50-4045-9C48-69055266AA0D}" srcOrd="0" destOrd="0" presId="urn:microsoft.com/office/officeart/2005/8/layout/hierarchy1"/>
    <dgm:cxn modelId="{02EEAD8B-ABF3-491B-9AA1-656334D3EE68}" type="presParOf" srcId="{A74DF63B-0DF6-46EF-A79E-8E39AFB69F9F}" destId="{64C1140C-12B9-4A00-8E11-04DA1C40C1A6}" srcOrd="1" destOrd="0" presId="urn:microsoft.com/office/officeart/2005/8/layout/hierarchy1"/>
    <dgm:cxn modelId="{27B5D70A-CF39-46CA-B1CC-E3C47CF4E073}" type="presParOf" srcId="{06DB03F2-3B9D-414E-B5B4-D88665839290}" destId="{330F1099-AABD-40AC-A7B8-9223E68D1642}" srcOrd="1" destOrd="0" presId="urn:microsoft.com/office/officeart/2005/8/layout/hierarchy1"/>
    <dgm:cxn modelId="{4117D076-414D-4A0C-9A44-F70AAF80B983}" type="presParOf" srcId="{1BB6BEA6-BBC4-4F9D-A57C-E6B6D5F64F5D}" destId="{4BC0EA20-1760-4DA5-B2B5-E3992E53B61D}" srcOrd="2" destOrd="0" presId="urn:microsoft.com/office/officeart/2005/8/layout/hierarchy1"/>
    <dgm:cxn modelId="{A0BD60C2-1A27-4EB3-BC77-1BB16749B4DF}" type="presParOf" srcId="{1BB6BEA6-BBC4-4F9D-A57C-E6B6D5F64F5D}" destId="{49E0A7FA-C1C8-477C-8802-AD0E2F57B15F}" srcOrd="3" destOrd="0" presId="urn:microsoft.com/office/officeart/2005/8/layout/hierarchy1"/>
    <dgm:cxn modelId="{DE6A9645-0091-4041-BF72-B98843AC0B9A}" type="presParOf" srcId="{49E0A7FA-C1C8-477C-8802-AD0E2F57B15F}" destId="{5B1E7B55-E1D6-4A00-B856-0065F8665AAF}" srcOrd="0" destOrd="0" presId="urn:microsoft.com/office/officeart/2005/8/layout/hierarchy1"/>
    <dgm:cxn modelId="{356911EE-EC8B-4A68-9B0F-7C169572742A}" type="presParOf" srcId="{5B1E7B55-E1D6-4A00-B856-0065F8665AAF}" destId="{5AB8B660-C074-479B-8D96-D64BF78A402A}" srcOrd="0" destOrd="0" presId="urn:microsoft.com/office/officeart/2005/8/layout/hierarchy1"/>
    <dgm:cxn modelId="{F113B7A8-AE03-4A9D-8891-4FB791117210}" type="presParOf" srcId="{5B1E7B55-E1D6-4A00-B856-0065F8665AAF}" destId="{DCEB1E98-0F0C-49E2-A710-6F766DB97463}" srcOrd="1" destOrd="0" presId="urn:microsoft.com/office/officeart/2005/8/layout/hierarchy1"/>
    <dgm:cxn modelId="{34616EF9-FFDB-4308-BD8F-0186A9A824EC}" type="presParOf" srcId="{49E0A7FA-C1C8-477C-8802-AD0E2F57B15F}" destId="{970B7B8B-88B3-4D09-8798-22C71D3FE03D}" srcOrd="1" destOrd="0" presId="urn:microsoft.com/office/officeart/2005/8/layout/hierarchy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5A83570-C170-4CE5-AEA7-07E0AE2F33D2}" type="doc">
      <dgm:prSet loTypeId="urn:microsoft.com/office/officeart/2005/8/layout/hProcess4" loCatId="process" qsTypeId="urn:microsoft.com/office/officeart/2005/8/quickstyle/simple1#10" qsCatId="simple" csTypeId="urn:microsoft.com/office/officeart/2005/8/colors/accent1_2#8" csCatId="accent1" phldr="1"/>
      <dgm:spPr/>
      <dgm:t>
        <a:bodyPr/>
        <a:lstStyle/>
        <a:p>
          <a:endParaRPr lang="en-CA"/>
        </a:p>
      </dgm:t>
    </dgm:pt>
    <dgm:pt modelId="{F2A79887-C7DF-482F-9EF1-66530A79C146}">
      <dgm:prSet phldrT="[Text]"/>
      <dgm:spPr>
        <a:solidFill>
          <a:schemeClr val="tx1"/>
        </a:solidFill>
      </dgm:spPr>
      <dgm:t>
        <a:bodyPr/>
        <a:lstStyle/>
        <a:p>
          <a:r>
            <a:rPr lang="en-CA" dirty="0" smtClean="0"/>
            <a:t>1996</a:t>
          </a:r>
          <a:endParaRPr lang="en-CA" dirty="0"/>
        </a:p>
      </dgm:t>
    </dgm:pt>
    <dgm:pt modelId="{326C1E4C-A857-4E91-B326-57CD8D17ACBB}" type="parTrans" cxnId="{BF43FCE8-D165-4767-A2BC-F0CD3401BF77}">
      <dgm:prSet/>
      <dgm:spPr/>
      <dgm:t>
        <a:bodyPr/>
        <a:lstStyle/>
        <a:p>
          <a:endParaRPr lang="en-CA"/>
        </a:p>
      </dgm:t>
    </dgm:pt>
    <dgm:pt modelId="{49A9ECAF-F393-4007-B064-8109E90D0BD5}" type="sibTrans" cxnId="{BF43FCE8-D165-4767-A2BC-F0CD3401BF77}">
      <dgm:prSet/>
      <dgm:spPr>
        <a:solidFill>
          <a:srgbClr val="FF0000"/>
        </a:solidFill>
      </dgm:spPr>
      <dgm:t>
        <a:bodyPr/>
        <a:lstStyle/>
        <a:p>
          <a:endParaRPr lang="en-CA"/>
        </a:p>
      </dgm:t>
    </dgm:pt>
    <dgm:pt modelId="{A1005C9C-497A-4FF0-93E4-2EF383DBCEF6}">
      <dgm:prSet phldrT="[Text]" custT="1"/>
      <dgm:spPr>
        <a:solidFill>
          <a:schemeClr val="lt1">
            <a:hueOff val="0"/>
            <a:satOff val="0"/>
            <a:lumOff val="0"/>
          </a:schemeClr>
        </a:solidFill>
        <a:ln>
          <a:solidFill>
            <a:srgbClr val="FF0000"/>
          </a:solidFill>
        </a:ln>
      </dgm:spPr>
      <dgm:t>
        <a:bodyPr/>
        <a:lstStyle/>
        <a:p>
          <a:r>
            <a:rPr lang="en-CA" sz="1200" dirty="0" smtClean="0"/>
            <a:t>Started as a small Canadian contract driller in Saskatchewan</a:t>
          </a:r>
          <a:endParaRPr lang="en-CA" sz="1200" dirty="0"/>
        </a:p>
      </dgm:t>
    </dgm:pt>
    <dgm:pt modelId="{B9FE2AF6-4426-4FA2-B25C-3C5FE0E63310}" type="parTrans" cxnId="{E4C3312B-1AAE-435F-BB2F-C88B6D48F0F3}">
      <dgm:prSet/>
      <dgm:spPr/>
      <dgm:t>
        <a:bodyPr/>
        <a:lstStyle/>
        <a:p>
          <a:endParaRPr lang="en-CA"/>
        </a:p>
      </dgm:t>
    </dgm:pt>
    <dgm:pt modelId="{EEC77B13-6D01-4217-8410-EE28CBA048F1}" type="sibTrans" cxnId="{E4C3312B-1AAE-435F-BB2F-C88B6D48F0F3}">
      <dgm:prSet/>
      <dgm:spPr/>
      <dgm:t>
        <a:bodyPr/>
        <a:lstStyle/>
        <a:p>
          <a:endParaRPr lang="en-CA"/>
        </a:p>
      </dgm:t>
    </dgm:pt>
    <dgm:pt modelId="{1D9197C8-33CF-478A-9045-BF99A7469D01}">
      <dgm:prSet phldrT="[Text]"/>
      <dgm:spPr>
        <a:solidFill>
          <a:schemeClr val="tx1"/>
        </a:solidFill>
      </dgm:spPr>
      <dgm:t>
        <a:bodyPr/>
        <a:lstStyle/>
        <a:p>
          <a:r>
            <a:rPr lang="en-CA" dirty="0" smtClean="0"/>
            <a:t>2000</a:t>
          </a:r>
          <a:endParaRPr lang="en-CA" dirty="0"/>
        </a:p>
      </dgm:t>
    </dgm:pt>
    <dgm:pt modelId="{37B31738-1CFA-4530-8F77-6A7A202489A5}" type="parTrans" cxnId="{683AAA95-C9AB-4AAC-8E88-DE88037B10C8}">
      <dgm:prSet/>
      <dgm:spPr/>
      <dgm:t>
        <a:bodyPr/>
        <a:lstStyle/>
        <a:p>
          <a:endParaRPr lang="en-CA"/>
        </a:p>
      </dgm:t>
    </dgm:pt>
    <dgm:pt modelId="{597ED73C-E9AE-4F81-BCC1-56B22C75FFDF}" type="sibTrans" cxnId="{683AAA95-C9AB-4AAC-8E88-DE88037B10C8}">
      <dgm:prSet/>
      <dgm:spPr>
        <a:solidFill>
          <a:srgbClr val="FF0000"/>
        </a:solidFill>
      </dgm:spPr>
      <dgm:t>
        <a:bodyPr/>
        <a:lstStyle/>
        <a:p>
          <a:endParaRPr lang="en-CA"/>
        </a:p>
      </dgm:t>
    </dgm:pt>
    <dgm:pt modelId="{815C8EE1-22D9-46A5-9209-7C37FD92CCD5}">
      <dgm:prSet phldrT="[Text]"/>
      <dgm:spPr>
        <a:solidFill>
          <a:schemeClr val="tx1"/>
        </a:solidFill>
      </dgm:spPr>
      <dgm:t>
        <a:bodyPr/>
        <a:lstStyle/>
        <a:p>
          <a:r>
            <a:rPr lang="en-CA" dirty="0" smtClean="0"/>
            <a:t>2002</a:t>
          </a:r>
          <a:endParaRPr lang="en-CA" dirty="0"/>
        </a:p>
      </dgm:t>
    </dgm:pt>
    <dgm:pt modelId="{D175371C-F079-44EB-BB58-74F82F11138C}" type="parTrans" cxnId="{F50CA356-ECA8-4A3C-B6B6-A67CFB337445}">
      <dgm:prSet/>
      <dgm:spPr/>
      <dgm:t>
        <a:bodyPr/>
        <a:lstStyle/>
        <a:p>
          <a:endParaRPr lang="en-CA"/>
        </a:p>
      </dgm:t>
    </dgm:pt>
    <dgm:pt modelId="{87DFC6B0-B5BD-4CF1-9AE9-9FC5BE4B261E}" type="sibTrans" cxnId="{F50CA356-ECA8-4A3C-B6B6-A67CFB337445}">
      <dgm:prSet/>
      <dgm:spPr>
        <a:solidFill>
          <a:srgbClr val="FF0000"/>
        </a:solidFill>
      </dgm:spPr>
      <dgm:t>
        <a:bodyPr/>
        <a:lstStyle/>
        <a:p>
          <a:endParaRPr lang="en-CA"/>
        </a:p>
      </dgm:t>
    </dgm:pt>
    <dgm:pt modelId="{22A14E00-709D-4B54-A86B-56EAB640C91A}">
      <dgm:prSet phldrT="[Text]" custT="1"/>
      <dgm:spPr>
        <a:solidFill>
          <a:schemeClr val="lt1">
            <a:hueOff val="0"/>
            <a:satOff val="0"/>
            <a:lumOff val="0"/>
          </a:schemeClr>
        </a:solidFill>
        <a:ln>
          <a:solidFill>
            <a:srgbClr val="FF0000"/>
          </a:solidFill>
        </a:ln>
      </dgm:spPr>
      <dgm:t>
        <a:bodyPr/>
        <a:lstStyle/>
        <a:p>
          <a:r>
            <a:rPr lang="en-CA" sz="1200" dirty="0" smtClean="0"/>
            <a:t>Converted to an Income Trust structure</a:t>
          </a:r>
          <a:endParaRPr lang="en-CA" sz="1200" dirty="0"/>
        </a:p>
      </dgm:t>
    </dgm:pt>
    <dgm:pt modelId="{61CD7CDC-E793-4E0C-B52A-2CE5B63D744D}" type="parTrans" cxnId="{DCD53D20-E70F-42FE-85BD-BD07AA2439D9}">
      <dgm:prSet/>
      <dgm:spPr/>
      <dgm:t>
        <a:bodyPr/>
        <a:lstStyle/>
        <a:p>
          <a:endParaRPr lang="en-CA"/>
        </a:p>
      </dgm:t>
    </dgm:pt>
    <dgm:pt modelId="{80938A62-02F0-4F26-BA59-9C7626093E2C}" type="sibTrans" cxnId="{DCD53D20-E70F-42FE-85BD-BD07AA2439D9}">
      <dgm:prSet/>
      <dgm:spPr/>
      <dgm:t>
        <a:bodyPr/>
        <a:lstStyle/>
        <a:p>
          <a:endParaRPr lang="en-CA"/>
        </a:p>
      </dgm:t>
    </dgm:pt>
    <dgm:pt modelId="{6506B79C-2D1B-48D1-9FBC-4F3281D86FF7}">
      <dgm:prSet phldrT="[Text]"/>
      <dgm:spPr>
        <a:solidFill>
          <a:schemeClr val="tx1"/>
        </a:solidFill>
      </dgm:spPr>
      <dgm:t>
        <a:bodyPr/>
        <a:lstStyle/>
        <a:p>
          <a:r>
            <a:rPr lang="en-CA" dirty="0" smtClean="0"/>
            <a:t>2003</a:t>
          </a:r>
          <a:endParaRPr lang="en-CA" dirty="0"/>
        </a:p>
      </dgm:t>
    </dgm:pt>
    <dgm:pt modelId="{2A855A30-1497-4136-949D-750B9CE5C75A}" type="parTrans" cxnId="{FD14A542-31BA-4661-8A3F-156726C6A06D}">
      <dgm:prSet/>
      <dgm:spPr/>
      <dgm:t>
        <a:bodyPr/>
        <a:lstStyle/>
        <a:p>
          <a:endParaRPr lang="en-CA"/>
        </a:p>
      </dgm:t>
    </dgm:pt>
    <dgm:pt modelId="{26F3E3B2-827D-430C-A203-02D5A869B8E1}" type="sibTrans" cxnId="{FD14A542-31BA-4661-8A3F-156726C6A06D}">
      <dgm:prSet/>
      <dgm:spPr>
        <a:solidFill>
          <a:srgbClr val="FF0000"/>
        </a:solidFill>
      </dgm:spPr>
      <dgm:t>
        <a:bodyPr/>
        <a:lstStyle/>
        <a:p>
          <a:endParaRPr lang="en-CA"/>
        </a:p>
      </dgm:t>
    </dgm:pt>
    <dgm:pt modelId="{B3D5B78B-21F7-485C-8E17-78B76732F240}">
      <dgm:prSet phldrT="[Text]"/>
      <dgm:spPr>
        <a:solidFill>
          <a:schemeClr val="tx1"/>
        </a:solidFill>
      </dgm:spPr>
      <dgm:t>
        <a:bodyPr/>
        <a:lstStyle/>
        <a:p>
          <a:r>
            <a:rPr lang="en-CA" dirty="0" smtClean="0"/>
            <a:t>2005</a:t>
          </a:r>
          <a:endParaRPr lang="en-CA" dirty="0"/>
        </a:p>
      </dgm:t>
    </dgm:pt>
    <dgm:pt modelId="{A01C9837-8CF9-4A8B-816E-ABE395AF5A3D}" type="parTrans" cxnId="{D66C21FE-4425-4C4F-B444-8F397A82BAAB}">
      <dgm:prSet/>
      <dgm:spPr/>
      <dgm:t>
        <a:bodyPr/>
        <a:lstStyle/>
        <a:p>
          <a:endParaRPr lang="en-CA"/>
        </a:p>
      </dgm:t>
    </dgm:pt>
    <dgm:pt modelId="{3B51DED8-7FD6-462E-BB58-6674D3A40593}" type="sibTrans" cxnId="{D66C21FE-4425-4C4F-B444-8F397A82BAAB}">
      <dgm:prSet/>
      <dgm:spPr>
        <a:solidFill>
          <a:srgbClr val="FF0000"/>
        </a:solidFill>
      </dgm:spPr>
      <dgm:t>
        <a:bodyPr/>
        <a:lstStyle/>
        <a:p>
          <a:endParaRPr lang="en-CA"/>
        </a:p>
      </dgm:t>
    </dgm:pt>
    <dgm:pt modelId="{CBBFA63C-8C67-4491-8301-63067CE353A4}">
      <dgm:prSet phldrT="[Text]" custT="1"/>
      <dgm:spPr>
        <a:ln>
          <a:solidFill>
            <a:srgbClr val="FF0000"/>
          </a:solidFill>
        </a:ln>
      </dgm:spPr>
      <dgm:t>
        <a:bodyPr/>
        <a:lstStyle/>
        <a:p>
          <a:r>
            <a:rPr lang="en-CA" sz="1200" dirty="0" smtClean="0"/>
            <a:t>Expanded to the US</a:t>
          </a:r>
          <a:endParaRPr lang="en-CA" sz="1200" dirty="0"/>
        </a:p>
      </dgm:t>
    </dgm:pt>
    <dgm:pt modelId="{A7738918-2F2E-4C7B-944A-1BBF43D74950}" type="parTrans" cxnId="{4CE01901-7784-4540-B967-EFE2DDF254B5}">
      <dgm:prSet/>
      <dgm:spPr/>
      <dgm:t>
        <a:bodyPr/>
        <a:lstStyle/>
        <a:p>
          <a:endParaRPr lang="en-CA"/>
        </a:p>
      </dgm:t>
    </dgm:pt>
    <dgm:pt modelId="{25DBFFE3-F302-45C9-B29A-E3F943D6FEFC}" type="sibTrans" cxnId="{4CE01901-7784-4540-B967-EFE2DDF254B5}">
      <dgm:prSet/>
      <dgm:spPr/>
      <dgm:t>
        <a:bodyPr/>
        <a:lstStyle/>
        <a:p>
          <a:endParaRPr lang="en-CA"/>
        </a:p>
      </dgm:t>
    </dgm:pt>
    <dgm:pt modelId="{6996F17F-19DC-442D-B0B4-E5941F57F767}">
      <dgm:prSet phldrT="[Text]"/>
      <dgm:spPr>
        <a:solidFill>
          <a:schemeClr val="tx1"/>
        </a:solidFill>
      </dgm:spPr>
      <dgm:t>
        <a:bodyPr/>
        <a:lstStyle/>
        <a:p>
          <a:r>
            <a:rPr lang="en-CA" dirty="0" smtClean="0"/>
            <a:t>2008-9</a:t>
          </a:r>
          <a:endParaRPr lang="en-CA" dirty="0"/>
        </a:p>
      </dgm:t>
    </dgm:pt>
    <dgm:pt modelId="{E76CF31B-98DE-4BDC-822D-309EC465AC72}" type="parTrans" cxnId="{B093304A-C3BB-4A63-8F70-8F91EAD7401C}">
      <dgm:prSet/>
      <dgm:spPr/>
      <dgm:t>
        <a:bodyPr/>
        <a:lstStyle/>
        <a:p>
          <a:endParaRPr lang="en-CA"/>
        </a:p>
      </dgm:t>
    </dgm:pt>
    <dgm:pt modelId="{8D9985E5-600D-4863-AC5A-373C31A23541}" type="sibTrans" cxnId="{B093304A-C3BB-4A63-8F70-8F91EAD7401C}">
      <dgm:prSet/>
      <dgm:spPr/>
      <dgm:t>
        <a:bodyPr/>
        <a:lstStyle/>
        <a:p>
          <a:endParaRPr lang="en-CA"/>
        </a:p>
      </dgm:t>
    </dgm:pt>
    <dgm:pt modelId="{36FB0FE8-7F2D-469D-9CD8-9CA56265D040}">
      <dgm:prSet phldrT="[Text]" custT="1"/>
      <dgm:spPr>
        <a:ln>
          <a:solidFill>
            <a:srgbClr val="FF0000"/>
          </a:solidFill>
        </a:ln>
      </dgm:spPr>
      <dgm:t>
        <a:bodyPr/>
        <a:lstStyle/>
        <a:p>
          <a:r>
            <a:rPr lang="en-CA" sz="1200" dirty="0" smtClean="0"/>
            <a:t>Converted back to a corporate structure</a:t>
          </a:r>
          <a:endParaRPr lang="en-CA" sz="1200" dirty="0"/>
        </a:p>
      </dgm:t>
    </dgm:pt>
    <dgm:pt modelId="{390A4C43-DDF6-42C4-B49B-6833E4443FC5}" type="parTrans" cxnId="{13C8DE34-4B73-4C30-B0DD-F2E72C4E7814}">
      <dgm:prSet/>
      <dgm:spPr/>
      <dgm:t>
        <a:bodyPr/>
        <a:lstStyle/>
        <a:p>
          <a:endParaRPr lang="en-CA"/>
        </a:p>
      </dgm:t>
    </dgm:pt>
    <dgm:pt modelId="{3445CA1B-10C4-4DD6-BECA-C97373FF22AB}" type="sibTrans" cxnId="{13C8DE34-4B73-4C30-B0DD-F2E72C4E7814}">
      <dgm:prSet/>
      <dgm:spPr/>
      <dgm:t>
        <a:bodyPr/>
        <a:lstStyle/>
        <a:p>
          <a:endParaRPr lang="en-CA"/>
        </a:p>
      </dgm:t>
    </dgm:pt>
    <dgm:pt modelId="{6F7C41D1-8B63-4149-9EB5-986D003360B7}">
      <dgm:prSet phldrT="[Text]" custT="1"/>
      <dgm:spPr>
        <a:ln>
          <a:solidFill>
            <a:srgbClr val="FF0000"/>
          </a:solidFill>
        </a:ln>
      </dgm:spPr>
      <dgm:t>
        <a:bodyPr/>
        <a:lstStyle/>
        <a:p>
          <a:r>
            <a:rPr lang="en-CA" sz="1200" dirty="0" smtClean="0"/>
            <a:t>Expanded to Mexico</a:t>
          </a:r>
          <a:endParaRPr lang="en-CA" sz="1200" dirty="0"/>
        </a:p>
      </dgm:t>
    </dgm:pt>
    <dgm:pt modelId="{91D8C63C-F172-4F59-AB8C-ABA37F0C37FF}" type="parTrans" cxnId="{F72A8207-3B5F-4311-B095-01592F7EB9CF}">
      <dgm:prSet/>
      <dgm:spPr/>
      <dgm:t>
        <a:bodyPr/>
        <a:lstStyle/>
        <a:p>
          <a:endParaRPr lang="en-CA"/>
        </a:p>
      </dgm:t>
    </dgm:pt>
    <dgm:pt modelId="{F676836C-BE81-4799-9B80-4CE54CE24411}" type="sibTrans" cxnId="{F72A8207-3B5F-4311-B095-01592F7EB9CF}">
      <dgm:prSet/>
      <dgm:spPr/>
      <dgm:t>
        <a:bodyPr/>
        <a:lstStyle/>
        <a:p>
          <a:endParaRPr lang="en-CA"/>
        </a:p>
      </dgm:t>
    </dgm:pt>
    <dgm:pt modelId="{B38DFC30-DCD3-490A-8774-EBF16CC1A001}">
      <dgm:prSet phldrT="[Text]" custT="1"/>
      <dgm:spPr>
        <a:ln>
          <a:solidFill>
            <a:srgbClr val="FF0000"/>
          </a:solidFill>
        </a:ln>
      </dgm:spPr>
      <dgm:t>
        <a:bodyPr/>
        <a:lstStyle/>
        <a:p>
          <a:r>
            <a:rPr lang="en-CA" sz="1200" dirty="0" smtClean="0"/>
            <a:t>Began trading on the TSX under the symbol TDG</a:t>
          </a:r>
          <a:endParaRPr lang="en-CA" sz="1200" dirty="0"/>
        </a:p>
      </dgm:t>
    </dgm:pt>
    <dgm:pt modelId="{14F58FCB-64EE-4CD8-8FAD-38F46A5F87E6}" type="parTrans" cxnId="{B5039AEE-B38A-4BAD-9477-BB3BC2F400E1}">
      <dgm:prSet/>
      <dgm:spPr/>
      <dgm:t>
        <a:bodyPr/>
        <a:lstStyle/>
        <a:p>
          <a:endParaRPr lang="en-CA"/>
        </a:p>
      </dgm:t>
    </dgm:pt>
    <dgm:pt modelId="{DD6B27E1-DBE0-4838-8399-F4D55B447D7F}" type="sibTrans" cxnId="{B5039AEE-B38A-4BAD-9477-BB3BC2F400E1}">
      <dgm:prSet/>
      <dgm:spPr/>
      <dgm:t>
        <a:bodyPr/>
        <a:lstStyle/>
        <a:p>
          <a:endParaRPr lang="en-CA"/>
        </a:p>
      </dgm:t>
    </dgm:pt>
    <dgm:pt modelId="{D1E3B6E1-24EB-4323-9734-8C016567D237}">
      <dgm:prSet phldrT="[Text]" custT="1"/>
      <dgm:spPr>
        <a:ln>
          <a:solidFill>
            <a:srgbClr val="FF0000"/>
          </a:solidFill>
        </a:ln>
      </dgm:spPr>
      <dgm:t>
        <a:bodyPr/>
        <a:lstStyle/>
        <a:p>
          <a:r>
            <a:rPr lang="en-CA" sz="1200" dirty="0" smtClean="0"/>
            <a:t>Signed of one of the industry’s first long-term, take-or-pay contracts</a:t>
          </a:r>
          <a:endParaRPr lang="en-CA" sz="1200" dirty="0"/>
        </a:p>
      </dgm:t>
    </dgm:pt>
    <dgm:pt modelId="{D511071A-95EB-42AC-8ABD-241EF4867D7E}" type="parTrans" cxnId="{90506754-F29B-40A3-BC87-470EA4A47E4C}">
      <dgm:prSet/>
      <dgm:spPr/>
      <dgm:t>
        <a:bodyPr/>
        <a:lstStyle/>
        <a:p>
          <a:endParaRPr lang="en-CA"/>
        </a:p>
      </dgm:t>
    </dgm:pt>
    <dgm:pt modelId="{1F4A3DD6-6C19-4C6B-865A-6910AEBAC897}" type="sibTrans" cxnId="{90506754-F29B-40A3-BC87-470EA4A47E4C}">
      <dgm:prSet/>
      <dgm:spPr/>
      <dgm:t>
        <a:bodyPr/>
        <a:lstStyle/>
        <a:p>
          <a:endParaRPr lang="en-CA"/>
        </a:p>
      </dgm:t>
    </dgm:pt>
    <dgm:pt modelId="{0B816BD4-D8E1-44BE-9288-D7ADB8B2520F}">
      <dgm:prSet phldrT="[Text]" custT="1"/>
      <dgm:spPr>
        <a:ln>
          <a:solidFill>
            <a:srgbClr val="FF0000"/>
          </a:solidFill>
        </a:ln>
      </dgm:spPr>
      <dgm:t>
        <a:bodyPr/>
        <a:lstStyle/>
        <a:p>
          <a:endParaRPr lang="en-CA" sz="1200" dirty="0"/>
        </a:p>
      </dgm:t>
    </dgm:pt>
    <dgm:pt modelId="{256C2750-C372-4399-90DA-B45202ECBB97}" type="parTrans" cxnId="{CFBA51BE-49F9-45C6-8310-8E1B6A301F40}">
      <dgm:prSet/>
      <dgm:spPr/>
      <dgm:t>
        <a:bodyPr/>
        <a:lstStyle/>
        <a:p>
          <a:endParaRPr lang="en-CA"/>
        </a:p>
      </dgm:t>
    </dgm:pt>
    <dgm:pt modelId="{50275E27-F142-45DC-8667-397657B0CEF1}" type="sibTrans" cxnId="{CFBA51BE-49F9-45C6-8310-8E1B6A301F40}">
      <dgm:prSet/>
      <dgm:spPr/>
      <dgm:t>
        <a:bodyPr/>
        <a:lstStyle/>
        <a:p>
          <a:endParaRPr lang="en-CA"/>
        </a:p>
      </dgm:t>
    </dgm:pt>
    <dgm:pt modelId="{D83C6F6B-B0A2-4661-9603-E7CEAB62C3E3}">
      <dgm:prSet phldrT="[Text]" custT="1"/>
      <dgm:spPr>
        <a:ln>
          <a:solidFill>
            <a:srgbClr val="FF0000"/>
          </a:solidFill>
        </a:ln>
      </dgm:spPr>
      <dgm:t>
        <a:bodyPr/>
        <a:lstStyle/>
        <a:p>
          <a:endParaRPr lang="en-CA" sz="1200" dirty="0"/>
        </a:p>
      </dgm:t>
    </dgm:pt>
    <dgm:pt modelId="{D6E267AB-1E33-4328-8265-102252AE9221}" type="parTrans" cxnId="{BC6DD608-886A-4A57-A6DF-D3D1F941A077}">
      <dgm:prSet/>
      <dgm:spPr/>
      <dgm:t>
        <a:bodyPr/>
        <a:lstStyle/>
        <a:p>
          <a:endParaRPr lang="en-CA"/>
        </a:p>
      </dgm:t>
    </dgm:pt>
    <dgm:pt modelId="{684EF6F3-2851-47A0-9C55-31AD2B0DD308}" type="sibTrans" cxnId="{BC6DD608-886A-4A57-A6DF-D3D1F941A077}">
      <dgm:prSet/>
      <dgm:spPr/>
      <dgm:t>
        <a:bodyPr/>
        <a:lstStyle/>
        <a:p>
          <a:endParaRPr lang="en-CA"/>
        </a:p>
      </dgm:t>
    </dgm:pt>
    <dgm:pt modelId="{A97008B5-FC4B-4FD3-B1DD-62E8F0F7A3DD}">
      <dgm:prSet phldrT="[Text]" custT="1"/>
      <dgm:spPr>
        <a:solidFill>
          <a:schemeClr val="lt1">
            <a:hueOff val="0"/>
            <a:satOff val="0"/>
            <a:lumOff val="0"/>
          </a:schemeClr>
        </a:solidFill>
        <a:ln>
          <a:solidFill>
            <a:srgbClr val="FF0000"/>
          </a:solidFill>
        </a:ln>
      </dgm:spPr>
      <dgm:t>
        <a:bodyPr/>
        <a:lstStyle/>
        <a:p>
          <a:endParaRPr lang="en-CA" sz="1200" dirty="0"/>
        </a:p>
      </dgm:t>
    </dgm:pt>
    <dgm:pt modelId="{FC6BD333-61A0-4C07-AECD-8939B184440C}" type="parTrans" cxnId="{1F7E5FD9-18D5-4AF1-B977-992DDF112603}">
      <dgm:prSet/>
      <dgm:spPr/>
      <dgm:t>
        <a:bodyPr/>
        <a:lstStyle/>
        <a:p>
          <a:endParaRPr lang="en-CA"/>
        </a:p>
      </dgm:t>
    </dgm:pt>
    <dgm:pt modelId="{4A286A26-804D-412F-BD2F-4FF9C41F4658}" type="sibTrans" cxnId="{1F7E5FD9-18D5-4AF1-B977-992DDF112603}">
      <dgm:prSet/>
      <dgm:spPr/>
      <dgm:t>
        <a:bodyPr/>
        <a:lstStyle/>
        <a:p>
          <a:endParaRPr lang="en-CA"/>
        </a:p>
      </dgm:t>
    </dgm:pt>
    <dgm:pt modelId="{77857692-5625-45AC-BA46-CDFC3730B0C5}">
      <dgm:prSet phldrT="[Text]" custT="1"/>
      <dgm:spPr>
        <a:solidFill>
          <a:schemeClr val="tx1"/>
        </a:solidFill>
        <a:ln>
          <a:solidFill>
            <a:srgbClr val="FF0000"/>
          </a:solidFill>
        </a:ln>
      </dgm:spPr>
      <dgm:t>
        <a:bodyPr/>
        <a:lstStyle/>
        <a:p>
          <a:r>
            <a:rPr lang="en-CA" sz="1600" dirty="0" smtClean="0"/>
            <a:t>2010</a:t>
          </a:r>
          <a:endParaRPr lang="en-CA" sz="1600" dirty="0"/>
        </a:p>
      </dgm:t>
    </dgm:pt>
    <dgm:pt modelId="{1B262EB4-2163-487A-855A-A0A8657E2E3D}" type="parTrans" cxnId="{75B31E27-CF49-4FD1-8414-E0498DFE4F76}">
      <dgm:prSet/>
      <dgm:spPr/>
      <dgm:t>
        <a:bodyPr/>
        <a:lstStyle/>
        <a:p>
          <a:endParaRPr lang="en-US"/>
        </a:p>
      </dgm:t>
    </dgm:pt>
    <dgm:pt modelId="{202E3F3A-0D6E-4463-9C93-F9228AB1705A}" type="sibTrans" cxnId="{75B31E27-CF49-4FD1-8414-E0498DFE4F76}">
      <dgm:prSet/>
      <dgm:spPr/>
      <dgm:t>
        <a:bodyPr/>
        <a:lstStyle/>
        <a:p>
          <a:endParaRPr lang="en-US"/>
        </a:p>
      </dgm:t>
    </dgm:pt>
    <dgm:pt modelId="{AAD585A1-D5C9-4689-B966-2C906DDADE55}">
      <dgm:prSet phldrT="[Text]" custT="1"/>
      <dgm:spPr>
        <a:ln>
          <a:solidFill>
            <a:srgbClr val="FF0000"/>
          </a:solidFill>
        </a:ln>
      </dgm:spPr>
      <dgm:t>
        <a:bodyPr/>
        <a:lstStyle/>
        <a:p>
          <a:r>
            <a:rPr lang="en-US" sz="1200" dirty="0" smtClean="0"/>
            <a:t>Resumed the construction of six new contracted drilling rigs </a:t>
          </a:r>
          <a:endParaRPr lang="en-CA" sz="1200" dirty="0"/>
        </a:p>
      </dgm:t>
    </dgm:pt>
    <dgm:pt modelId="{14456B5C-7478-4DD4-9962-2D45C2CCDBFD}" type="parTrans" cxnId="{C4042153-29E4-4847-A1AB-E51FAB591108}">
      <dgm:prSet/>
      <dgm:spPr/>
      <dgm:t>
        <a:bodyPr/>
        <a:lstStyle/>
        <a:p>
          <a:endParaRPr lang="en-US"/>
        </a:p>
      </dgm:t>
    </dgm:pt>
    <dgm:pt modelId="{FF4D3297-17AB-4D58-9B82-23D29578551A}" type="sibTrans" cxnId="{C4042153-29E4-4847-A1AB-E51FAB591108}">
      <dgm:prSet/>
      <dgm:spPr/>
      <dgm:t>
        <a:bodyPr/>
        <a:lstStyle/>
        <a:p>
          <a:endParaRPr lang="en-US"/>
        </a:p>
      </dgm:t>
    </dgm:pt>
    <dgm:pt modelId="{8C541E04-686A-412E-A0A9-0FAB4450231B}" type="pres">
      <dgm:prSet presAssocID="{E5A83570-C170-4CE5-AEA7-07E0AE2F33D2}" presName="Name0" presStyleCnt="0">
        <dgm:presLayoutVars>
          <dgm:dir/>
          <dgm:animLvl val="lvl"/>
          <dgm:resizeHandles val="exact"/>
        </dgm:presLayoutVars>
      </dgm:prSet>
      <dgm:spPr/>
      <dgm:t>
        <a:bodyPr/>
        <a:lstStyle/>
        <a:p>
          <a:endParaRPr lang="en-CA"/>
        </a:p>
      </dgm:t>
    </dgm:pt>
    <dgm:pt modelId="{302D793D-7C29-48D0-A5EA-56781879053E}" type="pres">
      <dgm:prSet presAssocID="{E5A83570-C170-4CE5-AEA7-07E0AE2F33D2}" presName="tSp" presStyleCnt="0"/>
      <dgm:spPr/>
    </dgm:pt>
    <dgm:pt modelId="{E2D9454C-6091-4FB6-8DC8-BE40748BF8C7}" type="pres">
      <dgm:prSet presAssocID="{E5A83570-C170-4CE5-AEA7-07E0AE2F33D2}" presName="bSp" presStyleCnt="0"/>
      <dgm:spPr/>
    </dgm:pt>
    <dgm:pt modelId="{35024A28-44DF-45AC-A619-91EF7BBBF666}" type="pres">
      <dgm:prSet presAssocID="{E5A83570-C170-4CE5-AEA7-07E0AE2F33D2}" presName="process" presStyleCnt="0"/>
      <dgm:spPr/>
    </dgm:pt>
    <dgm:pt modelId="{E4AA36E4-7DD7-4E62-8841-641F7EA335E7}" type="pres">
      <dgm:prSet presAssocID="{F2A79887-C7DF-482F-9EF1-66530A79C146}" presName="composite1" presStyleCnt="0"/>
      <dgm:spPr/>
    </dgm:pt>
    <dgm:pt modelId="{C3B9B6ED-EA8D-4822-B7F7-FAD7E77FC693}" type="pres">
      <dgm:prSet presAssocID="{F2A79887-C7DF-482F-9EF1-66530A79C146}" presName="dummyNode1" presStyleLbl="node1" presStyleIdx="0" presStyleCnt="7"/>
      <dgm:spPr/>
    </dgm:pt>
    <dgm:pt modelId="{C54FC3AE-2C5E-4DFB-84CD-C2184598C541}" type="pres">
      <dgm:prSet presAssocID="{F2A79887-C7DF-482F-9EF1-66530A79C146}" presName="childNode1" presStyleLbl="bgAcc1" presStyleIdx="0" presStyleCnt="7" custScaleX="140423" custScaleY="297794">
        <dgm:presLayoutVars>
          <dgm:bulletEnabled val="1"/>
        </dgm:presLayoutVars>
      </dgm:prSet>
      <dgm:spPr/>
      <dgm:t>
        <a:bodyPr/>
        <a:lstStyle/>
        <a:p>
          <a:endParaRPr lang="en-CA"/>
        </a:p>
      </dgm:t>
    </dgm:pt>
    <dgm:pt modelId="{CFC5881A-D7A1-4374-997B-8CC91771CDAB}" type="pres">
      <dgm:prSet presAssocID="{F2A79887-C7DF-482F-9EF1-66530A79C146}" presName="childNode1tx" presStyleLbl="bgAcc1" presStyleIdx="0" presStyleCnt="7">
        <dgm:presLayoutVars>
          <dgm:bulletEnabled val="1"/>
        </dgm:presLayoutVars>
      </dgm:prSet>
      <dgm:spPr/>
      <dgm:t>
        <a:bodyPr/>
        <a:lstStyle/>
        <a:p>
          <a:endParaRPr lang="en-CA"/>
        </a:p>
      </dgm:t>
    </dgm:pt>
    <dgm:pt modelId="{9C2FB69C-9AC3-4017-916F-B1758D638B6D}" type="pres">
      <dgm:prSet presAssocID="{F2A79887-C7DF-482F-9EF1-66530A79C146}" presName="parentNode1" presStyleLbl="node1" presStyleIdx="0" presStyleCnt="7" custLinFactY="100000" custLinFactNeighborX="-14780" custLinFactNeighborY="180760">
        <dgm:presLayoutVars>
          <dgm:chMax val="1"/>
          <dgm:bulletEnabled val="1"/>
        </dgm:presLayoutVars>
      </dgm:prSet>
      <dgm:spPr/>
      <dgm:t>
        <a:bodyPr/>
        <a:lstStyle/>
        <a:p>
          <a:endParaRPr lang="en-CA"/>
        </a:p>
      </dgm:t>
    </dgm:pt>
    <dgm:pt modelId="{D7892EF5-8C78-4878-92CC-992462F353D0}" type="pres">
      <dgm:prSet presAssocID="{F2A79887-C7DF-482F-9EF1-66530A79C146}" presName="connSite1" presStyleCnt="0"/>
      <dgm:spPr/>
    </dgm:pt>
    <dgm:pt modelId="{5F04F7CF-A6C1-4013-A8C9-FFFCE4CA895C}" type="pres">
      <dgm:prSet presAssocID="{49A9ECAF-F393-4007-B064-8109E90D0BD5}" presName="Name9" presStyleLbl="sibTrans2D1" presStyleIdx="0" presStyleCnt="6" custLinFactNeighborX="1532" custLinFactNeighborY="22473"/>
      <dgm:spPr/>
      <dgm:t>
        <a:bodyPr/>
        <a:lstStyle/>
        <a:p>
          <a:endParaRPr lang="en-CA"/>
        </a:p>
      </dgm:t>
    </dgm:pt>
    <dgm:pt modelId="{4BE6FFEE-247D-471A-AA57-D2E1C87E148B}" type="pres">
      <dgm:prSet presAssocID="{1D9197C8-33CF-478A-9045-BF99A7469D01}" presName="composite2" presStyleCnt="0"/>
      <dgm:spPr/>
    </dgm:pt>
    <dgm:pt modelId="{90B1C85D-4535-478C-85B0-D6FAE1C69EC0}" type="pres">
      <dgm:prSet presAssocID="{1D9197C8-33CF-478A-9045-BF99A7469D01}" presName="dummyNode2" presStyleLbl="node1" presStyleIdx="0" presStyleCnt="7"/>
      <dgm:spPr/>
    </dgm:pt>
    <dgm:pt modelId="{FEDA23AA-D05A-41BB-98D0-39AC5929B7DD}" type="pres">
      <dgm:prSet presAssocID="{1D9197C8-33CF-478A-9045-BF99A7469D01}" presName="childNode2" presStyleLbl="bgAcc1" presStyleIdx="1" presStyleCnt="7" custScaleX="120463" custScaleY="348243">
        <dgm:presLayoutVars>
          <dgm:bulletEnabled val="1"/>
        </dgm:presLayoutVars>
      </dgm:prSet>
      <dgm:spPr/>
      <dgm:t>
        <a:bodyPr/>
        <a:lstStyle/>
        <a:p>
          <a:endParaRPr lang="en-CA"/>
        </a:p>
      </dgm:t>
    </dgm:pt>
    <dgm:pt modelId="{5D123715-7DD5-4ED2-A1F6-02072A370F93}" type="pres">
      <dgm:prSet presAssocID="{1D9197C8-33CF-478A-9045-BF99A7469D01}" presName="childNode2tx" presStyleLbl="bgAcc1" presStyleIdx="1" presStyleCnt="7">
        <dgm:presLayoutVars>
          <dgm:bulletEnabled val="1"/>
        </dgm:presLayoutVars>
      </dgm:prSet>
      <dgm:spPr/>
      <dgm:t>
        <a:bodyPr/>
        <a:lstStyle/>
        <a:p>
          <a:endParaRPr lang="en-CA"/>
        </a:p>
      </dgm:t>
    </dgm:pt>
    <dgm:pt modelId="{4DF5BF0A-C824-4A61-9B38-FAA71BC887BC}" type="pres">
      <dgm:prSet presAssocID="{1D9197C8-33CF-478A-9045-BF99A7469D01}" presName="parentNode2" presStyleLbl="node1" presStyleIdx="1" presStyleCnt="7" custLinFactY="-118252" custLinFactNeighborX="-15959" custLinFactNeighborY="-200000">
        <dgm:presLayoutVars>
          <dgm:chMax val="0"/>
          <dgm:bulletEnabled val="1"/>
        </dgm:presLayoutVars>
      </dgm:prSet>
      <dgm:spPr/>
      <dgm:t>
        <a:bodyPr/>
        <a:lstStyle/>
        <a:p>
          <a:endParaRPr lang="en-CA"/>
        </a:p>
      </dgm:t>
    </dgm:pt>
    <dgm:pt modelId="{CBD8719C-12D7-419B-8D8C-9F7B219E3F58}" type="pres">
      <dgm:prSet presAssocID="{1D9197C8-33CF-478A-9045-BF99A7469D01}" presName="connSite2" presStyleCnt="0"/>
      <dgm:spPr/>
    </dgm:pt>
    <dgm:pt modelId="{6C3C99D9-3499-4E43-8780-724C41851CB9}" type="pres">
      <dgm:prSet presAssocID="{597ED73C-E9AE-4F81-BCC1-56B22C75FFDF}" presName="Name18" presStyleLbl="sibTrans2D1" presStyleIdx="1" presStyleCnt="6" custAng="21092327" custLinFactNeighborX="-2311" custLinFactNeighborY="-16605"/>
      <dgm:spPr/>
      <dgm:t>
        <a:bodyPr/>
        <a:lstStyle/>
        <a:p>
          <a:endParaRPr lang="en-CA"/>
        </a:p>
      </dgm:t>
    </dgm:pt>
    <dgm:pt modelId="{4C46EDC2-8F1D-440D-BA4F-488269519A22}" type="pres">
      <dgm:prSet presAssocID="{815C8EE1-22D9-46A5-9209-7C37FD92CCD5}" presName="composite1" presStyleCnt="0"/>
      <dgm:spPr/>
    </dgm:pt>
    <dgm:pt modelId="{63F3BF42-83D2-428B-B769-6CB7A78AC247}" type="pres">
      <dgm:prSet presAssocID="{815C8EE1-22D9-46A5-9209-7C37FD92CCD5}" presName="dummyNode1" presStyleLbl="node1" presStyleIdx="1" presStyleCnt="7"/>
      <dgm:spPr/>
    </dgm:pt>
    <dgm:pt modelId="{7343DBF0-56DB-48D0-A6EA-2D16BD752789}" type="pres">
      <dgm:prSet presAssocID="{815C8EE1-22D9-46A5-9209-7C37FD92CCD5}" presName="childNode1" presStyleLbl="bgAcc1" presStyleIdx="2" presStyleCnt="7" custScaleX="143204" custScaleY="235906">
        <dgm:presLayoutVars>
          <dgm:bulletEnabled val="1"/>
        </dgm:presLayoutVars>
      </dgm:prSet>
      <dgm:spPr/>
      <dgm:t>
        <a:bodyPr/>
        <a:lstStyle/>
        <a:p>
          <a:endParaRPr lang="en-CA"/>
        </a:p>
      </dgm:t>
    </dgm:pt>
    <dgm:pt modelId="{889FB5B7-B08C-47AF-9A97-AB5CC27ED5DD}" type="pres">
      <dgm:prSet presAssocID="{815C8EE1-22D9-46A5-9209-7C37FD92CCD5}" presName="childNode1tx" presStyleLbl="bgAcc1" presStyleIdx="2" presStyleCnt="7">
        <dgm:presLayoutVars>
          <dgm:bulletEnabled val="1"/>
        </dgm:presLayoutVars>
      </dgm:prSet>
      <dgm:spPr/>
      <dgm:t>
        <a:bodyPr/>
        <a:lstStyle/>
        <a:p>
          <a:endParaRPr lang="en-CA"/>
        </a:p>
      </dgm:t>
    </dgm:pt>
    <dgm:pt modelId="{05728E5E-1893-43BD-B1CA-8E9C19A501FE}" type="pres">
      <dgm:prSet presAssocID="{815C8EE1-22D9-46A5-9209-7C37FD92CCD5}" presName="parentNode1" presStyleLbl="node1" presStyleIdx="2" presStyleCnt="7" custLinFactY="100000" custLinFactNeighborX="-18901" custLinFactNeighborY="108558">
        <dgm:presLayoutVars>
          <dgm:chMax val="1"/>
          <dgm:bulletEnabled val="1"/>
        </dgm:presLayoutVars>
      </dgm:prSet>
      <dgm:spPr/>
      <dgm:t>
        <a:bodyPr/>
        <a:lstStyle/>
        <a:p>
          <a:endParaRPr lang="en-CA"/>
        </a:p>
      </dgm:t>
    </dgm:pt>
    <dgm:pt modelId="{888D7BB0-854E-45BE-9BD0-D911B993BCEE}" type="pres">
      <dgm:prSet presAssocID="{815C8EE1-22D9-46A5-9209-7C37FD92CCD5}" presName="connSite1" presStyleCnt="0"/>
      <dgm:spPr/>
    </dgm:pt>
    <dgm:pt modelId="{DB1044CB-3319-4D7E-BFF5-8D99BE18A9D6}" type="pres">
      <dgm:prSet presAssocID="{87DFC6B0-B5BD-4CF1-9AE9-9FC5BE4B261E}" presName="Name9" presStyleLbl="sibTrans2D1" presStyleIdx="2" presStyleCnt="6" custLinFactNeighborX="2199" custLinFactNeighborY="27482"/>
      <dgm:spPr/>
      <dgm:t>
        <a:bodyPr/>
        <a:lstStyle/>
        <a:p>
          <a:endParaRPr lang="en-CA"/>
        </a:p>
      </dgm:t>
    </dgm:pt>
    <dgm:pt modelId="{A8FFEE9A-4B13-469C-B370-01715BE9C54C}" type="pres">
      <dgm:prSet presAssocID="{6506B79C-2D1B-48D1-9FBC-4F3281D86FF7}" presName="composite2" presStyleCnt="0"/>
      <dgm:spPr/>
    </dgm:pt>
    <dgm:pt modelId="{8E3EA510-DAC4-4A30-A35E-9A067AA08B27}" type="pres">
      <dgm:prSet presAssocID="{6506B79C-2D1B-48D1-9FBC-4F3281D86FF7}" presName="dummyNode2" presStyleLbl="node1" presStyleIdx="2" presStyleCnt="7"/>
      <dgm:spPr/>
    </dgm:pt>
    <dgm:pt modelId="{C61E3C48-FD28-4681-AD3E-C77027454C95}" type="pres">
      <dgm:prSet presAssocID="{6506B79C-2D1B-48D1-9FBC-4F3281D86FF7}" presName="childNode2" presStyleLbl="bgAcc1" presStyleIdx="3" presStyleCnt="7" custScaleX="152717" custScaleY="415645">
        <dgm:presLayoutVars>
          <dgm:bulletEnabled val="1"/>
        </dgm:presLayoutVars>
      </dgm:prSet>
      <dgm:spPr/>
      <dgm:t>
        <a:bodyPr/>
        <a:lstStyle/>
        <a:p>
          <a:endParaRPr lang="en-CA"/>
        </a:p>
      </dgm:t>
    </dgm:pt>
    <dgm:pt modelId="{C5DDE10D-1DC0-441B-8F63-21820354A7B8}" type="pres">
      <dgm:prSet presAssocID="{6506B79C-2D1B-48D1-9FBC-4F3281D86FF7}" presName="childNode2tx" presStyleLbl="bgAcc1" presStyleIdx="3" presStyleCnt="7">
        <dgm:presLayoutVars>
          <dgm:bulletEnabled val="1"/>
        </dgm:presLayoutVars>
      </dgm:prSet>
      <dgm:spPr/>
      <dgm:t>
        <a:bodyPr/>
        <a:lstStyle/>
        <a:p>
          <a:endParaRPr lang="en-CA"/>
        </a:p>
      </dgm:t>
    </dgm:pt>
    <dgm:pt modelId="{CBEBE9DD-7529-4FBA-A85F-DE86F1629273}" type="pres">
      <dgm:prSet presAssocID="{6506B79C-2D1B-48D1-9FBC-4F3281D86FF7}" presName="parentNode2" presStyleLbl="node1" presStyleIdx="3" presStyleCnt="7" custLinFactY="-196888" custLinFactNeighborX="-22269" custLinFactNeighborY="-200000">
        <dgm:presLayoutVars>
          <dgm:chMax val="0"/>
          <dgm:bulletEnabled val="1"/>
        </dgm:presLayoutVars>
      </dgm:prSet>
      <dgm:spPr/>
      <dgm:t>
        <a:bodyPr/>
        <a:lstStyle/>
        <a:p>
          <a:endParaRPr lang="en-CA"/>
        </a:p>
      </dgm:t>
    </dgm:pt>
    <dgm:pt modelId="{15DE85EA-24AA-44F1-AC6C-5AA7C6DF804A}" type="pres">
      <dgm:prSet presAssocID="{6506B79C-2D1B-48D1-9FBC-4F3281D86FF7}" presName="connSite2" presStyleCnt="0"/>
      <dgm:spPr/>
    </dgm:pt>
    <dgm:pt modelId="{E65E913F-6E01-4F81-803B-B9D49F6F5858}" type="pres">
      <dgm:prSet presAssocID="{26F3E3B2-827D-430C-A203-02D5A869B8E1}" presName="Name18" presStyleLbl="sibTrans2D1" presStyleIdx="3" presStyleCnt="6" custAng="21235559" custLinFactNeighborX="-157" custLinFactNeighborY="-15036"/>
      <dgm:spPr/>
      <dgm:t>
        <a:bodyPr/>
        <a:lstStyle/>
        <a:p>
          <a:endParaRPr lang="en-CA"/>
        </a:p>
      </dgm:t>
    </dgm:pt>
    <dgm:pt modelId="{502BFF36-B677-493D-9B02-A63920B16D0B}" type="pres">
      <dgm:prSet presAssocID="{B3D5B78B-21F7-485C-8E17-78B76732F240}" presName="composite1" presStyleCnt="0"/>
      <dgm:spPr/>
    </dgm:pt>
    <dgm:pt modelId="{879657D0-8791-4E76-9905-FB251A170337}" type="pres">
      <dgm:prSet presAssocID="{B3D5B78B-21F7-485C-8E17-78B76732F240}" presName="dummyNode1" presStyleLbl="node1" presStyleIdx="3" presStyleCnt="7"/>
      <dgm:spPr/>
    </dgm:pt>
    <dgm:pt modelId="{82E2C4FD-E257-4770-9EC5-124BB90334F9}" type="pres">
      <dgm:prSet presAssocID="{B3D5B78B-21F7-485C-8E17-78B76732F240}" presName="childNode1" presStyleLbl="bgAcc1" presStyleIdx="4" presStyleCnt="7" custScaleX="123581" custScaleY="175774" custLinFactNeighborX="522" custLinFactNeighborY="-616">
        <dgm:presLayoutVars>
          <dgm:bulletEnabled val="1"/>
        </dgm:presLayoutVars>
      </dgm:prSet>
      <dgm:spPr/>
      <dgm:t>
        <a:bodyPr/>
        <a:lstStyle/>
        <a:p>
          <a:endParaRPr lang="en-CA"/>
        </a:p>
      </dgm:t>
    </dgm:pt>
    <dgm:pt modelId="{705671D8-6B1F-4DD8-981D-29495E078760}" type="pres">
      <dgm:prSet presAssocID="{B3D5B78B-21F7-485C-8E17-78B76732F240}" presName="childNode1tx" presStyleLbl="bgAcc1" presStyleIdx="4" presStyleCnt="7">
        <dgm:presLayoutVars>
          <dgm:bulletEnabled val="1"/>
        </dgm:presLayoutVars>
      </dgm:prSet>
      <dgm:spPr/>
      <dgm:t>
        <a:bodyPr/>
        <a:lstStyle/>
        <a:p>
          <a:endParaRPr lang="en-CA"/>
        </a:p>
      </dgm:t>
    </dgm:pt>
    <dgm:pt modelId="{F17CF5A0-2730-4CD5-82A5-458F9F2713F5}" type="pres">
      <dgm:prSet presAssocID="{B3D5B78B-21F7-485C-8E17-78B76732F240}" presName="parentNode1" presStyleLbl="node1" presStyleIdx="4" presStyleCnt="7" custLinFactY="29922" custLinFactNeighborX="-25024" custLinFactNeighborY="100000">
        <dgm:presLayoutVars>
          <dgm:chMax val="1"/>
          <dgm:bulletEnabled val="1"/>
        </dgm:presLayoutVars>
      </dgm:prSet>
      <dgm:spPr/>
      <dgm:t>
        <a:bodyPr/>
        <a:lstStyle/>
        <a:p>
          <a:endParaRPr lang="en-CA"/>
        </a:p>
      </dgm:t>
    </dgm:pt>
    <dgm:pt modelId="{4B01A916-44E4-4A74-92BB-59B83CF75516}" type="pres">
      <dgm:prSet presAssocID="{B3D5B78B-21F7-485C-8E17-78B76732F240}" presName="connSite1" presStyleCnt="0"/>
      <dgm:spPr/>
    </dgm:pt>
    <dgm:pt modelId="{9568ED74-490E-447F-B3C8-0D8C4AA32634}" type="pres">
      <dgm:prSet presAssocID="{3B51DED8-7FD6-462E-BB58-6674D3A40593}" presName="Name9" presStyleLbl="sibTrans2D1" presStyleIdx="4" presStyleCnt="6" custAng="610049" custLinFactNeighborX="-3049" custLinFactNeighborY="24541"/>
      <dgm:spPr/>
      <dgm:t>
        <a:bodyPr/>
        <a:lstStyle/>
        <a:p>
          <a:endParaRPr lang="en-CA"/>
        </a:p>
      </dgm:t>
    </dgm:pt>
    <dgm:pt modelId="{60CD7541-E5A0-40C1-AB77-92BF32BFDD82}" type="pres">
      <dgm:prSet presAssocID="{6996F17F-19DC-442D-B0B4-E5941F57F767}" presName="composite2" presStyleCnt="0"/>
      <dgm:spPr/>
    </dgm:pt>
    <dgm:pt modelId="{CEA4BB24-8F13-4182-B277-E46860DC563A}" type="pres">
      <dgm:prSet presAssocID="{6996F17F-19DC-442D-B0B4-E5941F57F767}" presName="dummyNode2" presStyleLbl="node1" presStyleIdx="4" presStyleCnt="7"/>
      <dgm:spPr/>
    </dgm:pt>
    <dgm:pt modelId="{F28EF63B-31DE-445C-A8B4-E0E99BAE5FC0}" type="pres">
      <dgm:prSet presAssocID="{6996F17F-19DC-442D-B0B4-E5941F57F767}" presName="childNode2" presStyleLbl="bgAcc1" presStyleIdx="5" presStyleCnt="7" custScaleX="144898" custScaleY="395806" custLinFactNeighborX="68" custLinFactNeighborY="-1314">
        <dgm:presLayoutVars>
          <dgm:bulletEnabled val="1"/>
        </dgm:presLayoutVars>
      </dgm:prSet>
      <dgm:spPr/>
      <dgm:t>
        <a:bodyPr/>
        <a:lstStyle/>
        <a:p>
          <a:endParaRPr lang="en-CA"/>
        </a:p>
      </dgm:t>
    </dgm:pt>
    <dgm:pt modelId="{8FC29DDC-D472-42E9-ABB8-F14F88A29327}" type="pres">
      <dgm:prSet presAssocID="{6996F17F-19DC-442D-B0B4-E5941F57F767}" presName="childNode2tx" presStyleLbl="bgAcc1" presStyleIdx="5" presStyleCnt="7">
        <dgm:presLayoutVars>
          <dgm:bulletEnabled val="1"/>
        </dgm:presLayoutVars>
      </dgm:prSet>
      <dgm:spPr/>
      <dgm:t>
        <a:bodyPr/>
        <a:lstStyle/>
        <a:p>
          <a:endParaRPr lang="en-CA"/>
        </a:p>
      </dgm:t>
    </dgm:pt>
    <dgm:pt modelId="{D07F4533-4899-4D18-97BD-BF4674D6D293}" type="pres">
      <dgm:prSet presAssocID="{6996F17F-19DC-442D-B0B4-E5941F57F767}" presName="parentNode2" presStyleLbl="node1" presStyleIdx="5" presStyleCnt="7" custScaleY="89004" custLinFactY="-200000" custLinFactNeighborX="-19832" custLinFactNeighborY="-202386">
        <dgm:presLayoutVars>
          <dgm:chMax val="0"/>
          <dgm:bulletEnabled val="1"/>
        </dgm:presLayoutVars>
      </dgm:prSet>
      <dgm:spPr/>
      <dgm:t>
        <a:bodyPr/>
        <a:lstStyle/>
        <a:p>
          <a:endParaRPr lang="en-CA"/>
        </a:p>
      </dgm:t>
    </dgm:pt>
    <dgm:pt modelId="{E491FE48-3B36-4416-A8D9-20BF56869B3B}" type="pres">
      <dgm:prSet presAssocID="{6996F17F-19DC-442D-B0B4-E5941F57F767}" presName="connSite2" presStyleCnt="0"/>
      <dgm:spPr/>
    </dgm:pt>
    <dgm:pt modelId="{AA2FEEE1-90F7-4984-B91A-6120429C3DBE}" type="pres">
      <dgm:prSet presAssocID="{8D9985E5-600D-4863-AC5A-373C31A23541}" presName="Name18" presStyleLbl="sibTrans2D1" presStyleIdx="5" presStyleCnt="6"/>
      <dgm:spPr/>
      <dgm:t>
        <a:bodyPr/>
        <a:lstStyle/>
        <a:p>
          <a:endParaRPr lang="en-US"/>
        </a:p>
      </dgm:t>
    </dgm:pt>
    <dgm:pt modelId="{3ABC5697-CEF1-42B8-8F79-35A8DAEE91E4}" type="pres">
      <dgm:prSet presAssocID="{77857692-5625-45AC-BA46-CDFC3730B0C5}" presName="composite1" presStyleCnt="0"/>
      <dgm:spPr/>
    </dgm:pt>
    <dgm:pt modelId="{7A5DE90C-4D94-4821-9EFC-FEDEDCA0F74D}" type="pres">
      <dgm:prSet presAssocID="{77857692-5625-45AC-BA46-CDFC3730B0C5}" presName="dummyNode1" presStyleLbl="node1" presStyleIdx="5" presStyleCnt="7"/>
      <dgm:spPr/>
    </dgm:pt>
    <dgm:pt modelId="{0E5A03A4-EF34-42BA-9BF2-0B8373E640E7}" type="pres">
      <dgm:prSet presAssocID="{77857692-5625-45AC-BA46-CDFC3730B0C5}" presName="childNode1" presStyleLbl="bgAcc1" presStyleIdx="6" presStyleCnt="7" custScaleX="170043" custScaleY="298982">
        <dgm:presLayoutVars>
          <dgm:bulletEnabled val="1"/>
        </dgm:presLayoutVars>
      </dgm:prSet>
      <dgm:spPr/>
      <dgm:t>
        <a:bodyPr/>
        <a:lstStyle/>
        <a:p>
          <a:endParaRPr lang="en-US"/>
        </a:p>
      </dgm:t>
    </dgm:pt>
    <dgm:pt modelId="{588E12C2-D052-4851-B8CB-BF3BE5D9D1C7}" type="pres">
      <dgm:prSet presAssocID="{77857692-5625-45AC-BA46-CDFC3730B0C5}" presName="childNode1tx" presStyleLbl="bgAcc1" presStyleIdx="6" presStyleCnt="7">
        <dgm:presLayoutVars>
          <dgm:bulletEnabled val="1"/>
        </dgm:presLayoutVars>
      </dgm:prSet>
      <dgm:spPr/>
      <dgm:t>
        <a:bodyPr/>
        <a:lstStyle/>
        <a:p>
          <a:endParaRPr lang="en-US"/>
        </a:p>
      </dgm:t>
    </dgm:pt>
    <dgm:pt modelId="{5B13BB6D-D6E4-4F8F-B508-5E725E15D43A}" type="pres">
      <dgm:prSet presAssocID="{77857692-5625-45AC-BA46-CDFC3730B0C5}" presName="parentNode1" presStyleLbl="node1" presStyleIdx="6" presStyleCnt="7" custLinFactY="100000" custLinFactNeighborX="395" custLinFactNeighborY="182146">
        <dgm:presLayoutVars>
          <dgm:chMax val="1"/>
          <dgm:bulletEnabled val="1"/>
        </dgm:presLayoutVars>
      </dgm:prSet>
      <dgm:spPr/>
      <dgm:t>
        <a:bodyPr/>
        <a:lstStyle/>
        <a:p>
          <a:endParaRPr lang="en-US"/>
        </a:p>
      </dgm:t>
    </dgm:pt>
    <dgm:pt modelId="{CFA92FCF-08EC-4DF6-828B-59103502B4FC}" type="pres">
      <dgm:prSet presAssocID="{77857692-5625-45AC-BA46-CDFC3730B0C5}" presName="connSite1" presStyleCnt="0"/>
      <dgm:spPr/>
    </dgm:pt>
  </dgm:ptLst>
  <dgm:cxnLst>
    <dgm:cxn modelId="{DCD53D20-E70F-42FE-85BD-BD07AA2439D9}" srcId="{815C8EE1-22D9-46A5-9209-7C37FD92CCD5}" destId="{22A14E00-709D-4B54-A86B-56EAB640C91A}" srcOrd="1" destOrd="0" parTransId="{61CD7CDC-E793-4E0C-B52A-2CE5B63D744D}" sibTransId="{80938A62-02F0-4F26-BA59-9C7626093E2C}"/>
    <dgm:cxn modelId="{13C8DE34-4B73-4C30-B0DD-F2E72C4E7814}" srcId="{6996F17F-19DC-442D-B0B4-E5941F57F767}" destId="{36FB0FE8-7F2D-469D-9CD8-9CA56265D040}" srcOrd="0" destOrd="0" parTransId="{390A4C43-DDF6-42C4-B49B-6833E4443FC5}" sibTransId="{3445CA1B-10C4-4DD6-BECA-C97373FF22AB}"/>
    <dgm:cxn modelId="{D8280371-0D74-4ABE-BF11-E9878DAC8090}" type="presOf" srcId="{597ED73C-E9AE-4F81-BCC1-56B22C75FFDF}" destId="{6C3C99D9-3499-4E43-8780-724C41851CB9}" srcOrd="0" destOrd="0" presId="urn:microsoft.com/office/officeart/2005/8/layout/hProcess4"/>
    <dgm:cxn modelId="{F72A8207-3B5F-4311-B095-01592F7EB9CF}" srcId="{6996F17F-19DC-442D-B0B4-E5941F57F767}" destId="{6F7C41D1-8B63-4149-9EB5-986D003360B7}" srcOrd="1" destOrd="0" parTransId="{91D8C63C-F172-4F59-AB8C-ABA37F0C37FF}" sibTransId="{F676836C-BE81-4799-9B80-4CE54CE24411}"/>
    <dgm:cxn modelId="{E4C3312B-1AAE-435F-BB2F-C88B6D48F0F3}" srcId="{F2A79887-C7DF-482F-9EF1-66530A79C146}" destId="{A1005C9C-497A-4FF0-93E4-2EF383DBCEF6}" srcOrd="0" destOrd="0" parTransId="{B9FE2AF6-4426-4FA2-B25C-3C5FE0E63310}" sibTransId="{EEC77B13-6D01-4217-8410-EE28CBA048F1}"/>
    <dgm:cxn modelId="{F487D470-F139-4C2F-8E11-3B94AA9A6A4D}" type="presOf" srcId="{B38DFC30-DCD3-490A-8774-EBF16CC1A001}" destId="{FEDA23AA-D05A-41BB-98D0-39AC5929B7DD}" srcOrd="0" destOrd="0" presId="urn:microsoft.com/office/officeart/2005/8/layout/hProcess4"/>
    <dgm:cxn modelId="{B093304A-C3BB-4A63-8F70-8F91EAD7401C}" srcId="{E5A83570-C170-4CE5-AEA7-07E0AE2F33D2}" destId="{6996F17F-19DC-442D-B0B4-E5941F57F767}" srcOrd="5" destOrd="0" parTransId="{E76CF31B-98DE-4BDC-822D-309EC465AC72}" sibTransId="{8D9985E5-600D-4863-AC5A-373C31A23541}"/>
    <dgm:cxn modelId="{1951F6D1-E50F-460B-98E9-EFFB1546D7F5}" type="presOf" srcId="{0B816BD4-D8E1-44BE-9288-D7ADB8B2520F}" destId="{82E2C4FD-E257-4770-9EC5-124BB90334F9}" srcOrd="0" destOrd="0" presId="urn:microsoft.com/office/officeart/2005/8/layout/hProcess4"/>
    <dgm:cxn modelId="{4CE01901-7784-4540-B967-EFE2DDF254B5}" srcId="{B3D5B78B-21F7-485C-8E17-78B76732F240}" destId="{CBBFA63C-8C67-4491-8301-63067CE353A4}" srcOrd="2" destOrd="0" parTransId="{A7738918-2F2E-4C7B-944A-1BBF43D74950}" sibTransId="{25DBFFE3-F302-45C9-B29A-E3F943D6FEFC}"/>
    <dgm:cxn modelId="{F50CA356-ECA8-4A3C-B6B6-A67CFB337445}" srcId="{E5A83570-C170-4CE5-AEA7-07E0AE2F33D2}" destId="{815C8EE1-22D9-46A5-9209-7C37FD92CCD5}" srcOrd="2" destOrd="0" parTransId="{D175371C-F079-44EB-BB58-74F82F11138C}" sibTransId="{87DFC6B0-B5BD-4CF1-9AE9-9FC5BE4B261E}"/>
    <dgm:cxn modelId="{FD14A542-31BA-4661-8A3F-156726C6A06D}" srcId="{E5A83570-C170-4CE5-AEA7-07E0AE2F33D2}" destId="{6506B79C-2D1B-48D1-9FBC-4F3281D86FF7}" srcOrd="3" destOrd="0" parTransId="{2A855A30-1497-4136-949D-750B9CE5C75A}" sibTransId="{26F3E3B2-827D-430C-A203-02D5A869B8E1}"/>
    <dgm:cxn modelId="{BED756BE-0A47-4093-BF53-23AE04F32632}" type="presOf" srcId="{AAD585A1-D5C9-4689-B966-2C906DDADE55}" destId="{588E12C2-D052-4851-B8CB-BF3BE5D9D1C7}" srcOrd="1" destOrd="0" presId="urn:microsoft.com/office/officeart/2005/8/layout/hProcess4"/>
    <dgm:cxn modelId="{4A4E6DD8-C082-4D4A-8F8B-4B9E38C78701}" type="presOf" srcId="{A97008B5-FC4B-4FD3-B1DD-62E8F0F7A3DD}" destId="{7343DBF0-56DB-48D0-A6EA-2D16BD752789}" srcOrd="0" destOrd="0" presId="urn:microsoft.com/office/officeart/2005/8/layout/hProcess4"/>
    <dgm:cxn modelId="{C098BCEF-E178-4C6C-9879-4C8EFED44E48}" type="presOf" srcId="{6F7C41D1-8B63-4149-9EB5-986D003360B7}" destId="{8FC29DDC-D472-42E9-ABB8-F14F88A29327}" srcOrd="1" destOrd="1" presId="urn:microsoft.com/office/officeart/2005/8/layout/hProcess4"/>
    <dgm:cxn modelId="{083C0B9B-2EA3-4A24-AC9E-D034AE29D976}" type="presOf" srcId="{815C8EE1-22D9-46A5-9209-7C37FD92CCD5}" destId="{05728E5E-1893-43BD-B1CA-8E9C19A501FE}" srcOrd="0" destOrd="0" presId="urn:microsoft.com/office/officeart/2005/8/layout/hProcess4"/>
    <dgm:cxn modelId="{70F5AE72-8E37-4B13-809E-A20EBFB38801}" type="presOf" srcId="{8D9985E5-600D-4863-AC5A-373C31A23541}" destId="{AA2FEEE1-90F7-4984-B91A-6120429C3DBE}" srcOrd="0" destOrd="0" presId="urn:microsoft.com/office/officeart/2005/8/layout/hProcess4"/>
    <dgm:cxn modelId="{7C319659-77DD-41C4-B30E-59C0B2C9A472}" type="presOf" srcId="{A1005C9C-497A-4FF0-93E4-2EF383DBCEF6}" destId="{CFC5881A-D7A1-4374-997B-8CC91771CDAB}" srcOrd="1" destOrd="0" presId="urn:microsoft.com/office/officeart/2005/8/layout/hProcess4"/>
    <dgm:cxn modelId="{D66C21FE-4425-4C4F-B444-8F397A82BAAB}" srcId="{E5A83570-C170-4CE5-AEA7-07E0AE2F33D2}" destId="{B3D5B78B-21F7-485C-8E17-78B76732F240}" srcOrd="4" destOrd="0" parTransId="{A01C9837-8CF9-4A8B-816E-ABE395AF5A3D}" sibTransId="{3B51DED8-7FD6-462E-BB58-6674D3A40593}"/>
    <dgm:cxn modelId="{C4042153-29E4-4847-A1AB-E51FAB591108}" srcId="{77857692-5625-45AC-BA46-CDFC3730B0C5}" destId="{AAD585A1-D5C9-4689-B966-2C906DDADE55}" srcOrd="0" destOrd="0" parTransId="{14456B5C-7478-4DD4-9962-2D45C2CCDBFD}" sibTransId="{FF4D3297-17AB-4D58-9B82-23D29578551A}"/>
    <dgm:cxn modelId="{1F4B0CBC-1FDA-41D5-8FC6-779EC2A768BE}" type="presOf" srcId="{3B51DED8-7FD6-462E-BB58-6674D3A40593}" destId="{9568ED74-490E-447F-B3C8-0D8C4AA32634}" srcOrd="0" destOrd="0" presId="urn:microsoft.com/office/officeart/2005/8/layout/hProcess4"/>
    <dgm:cxn modelId="{F33AF494-BF83-45A1-A42E-5F6FB651074D}" type="presOf" srcId="{6F7C41D1-8B63-4149-9EB5-986D003360B7}" destId="{F28EF63B-31DE-445C-A8B4-E0E99BAE5FC0}" srcOrd="0" destOrd="1" presId="urn:microsoft.com/office/officeart/2005/8/layout/hProcess4"/>
    <dgm:cxn modelId="{BC6DD608-886A-4A57-A6DF-D3D1F941A077}" srcId="{B3D5B78B-21F7-485C-8E17-78B76732F240}" destId="{D83C6F6B-B0A2-4661-9603-E7CEAB62C3E3}" srcOrd="1" destOrd="0" parTransId="{D6E267AB-1E33-4328-8265-102252AE9221}" sibTransId="{684EF6F3-2851-47A0-9C55-31AD2B0DD308}"/>
    <dgm:cxn modelId="{D2AB8D61-B09E-4306-98F2-0A6C73B52A86}" type="presOf" srcId="{6996F17F-19DC-442D-B0B4-E5941F57F767}" destId="{D07F4533-4899-4D18-97BD-BF4674D6D293}" srcOrd="0" destOrd="0" presId="urn:microsoft.com/office/officeart/2005/8/layout/hProcess4"/>
    <dgm:cxn modelId="{90506754-F29B-40A3-BC87-470EA4A47E4C}" srcId="{6506B79C-2D1B-48D1-9FBC-4F3281D86FF7}" destId="{D1E3B6E1-24EB-4323-9734-8C016567D237}" srcOrd="0" destOrd="0" parTransId="{D511071A-95EB-42AC-8ABD-241EF4867D7E}" sibTransId="{1F4A3DD6-6C19-4C6B-865A-6910AEBAC897}"/>
    <dgm:cxn modelId="{7901308F-AEBF-4F37-854F-8B5D71D1A908}" type="presOf" srcId="{0B816BD4-D8E1-44BE-9288-D7ADB8B2520F}" destId="{705671D8-6B1F-4DD8-981D-29495E078760}" srcOrd="1" destOrd="0" presId="urn:microsoft.com/office/officeart/2005/8/layout/hProcess4"/>
    <dgm:cxn modelId="{78B122A8-1AC3-4BCA-B113-6F5C3537F7CD}" type="presOf" srcId="{CBBFA63C-8C67-4491-8301-63067CE353A4}" destId="{82E2C4FD-E257-4770-9EC5-124BB90334F9}" srcOrd="0" destOrd="2" presId="urn:microsoft.com/office/officeart/2005/8/layout/hProcess4"/>
    <dgm:cxn modelId="{B74ABCA8-86C3-47A8-AFF7-C310EEE4FD55}" type="presOf" srcId="{D83C6F6B-B0A2-4661-9603-E7CEAB62C3E3}" destId="{82E2C4FD-E257-4770-9EC5-124BB90334F9}" srcOrd="0" destOrd="1" presId="urn:microsoft.com/office/officeart/2005/8/layout/hProcess4"/>
    <dgm:cxn modelId="{CFBA51BE-49F9-45C6-8310-8E1B6A301F40}" srcId="{B3D5B78B-21F7-485C-8E17-78B76732F240}" destId="{0B816BD4-D8E1-44BE-9288-D7ADB8B2520F}" srcOrd="0" destOrd="0" parTransId="{256C2750-C372-4399-90DA-B45202ECBB97}" sibTransId="{50275E27-F142-45DC-8667-397657B0CEF1}"/>
    <dgm:cxn modelId="{683AAA95-C9AB-4AAC-8E88-DE88037B10C8}" srcId="{E5A83570-C170-4CE5-AEA7-07E0AE2F33D2}" destId="{1D9197C8-33CF-478A-9045-BF99A7469D01}" srcOrd="1" destOrd="0" parTransId="{37B31738-1CFA-4530-8F77-6A7A202489A5}" sibTransId="{597ED73C-E9AE-4F81-BCC1-56B22C75FFDF}"/>
    <dgm:cxn modelId="{96EA5115-8EB3-4A77-BF57-5544791050D0}" type="presOf" srcId="{B38DFC30-DCD3-490A-8774-EBF16CC1A001}" destId="{5D123715-7DD5-4ED2-A1F6-02072A370F93}" srcOrd="1" destOrd="0" presId="urn:microsoft.com/office/officeart/2005/8/layout/hProcess4"/>
    <dgm:cxn modelId="{43751A6B-6142-4A30-8CB4-139065088265}" type="presOf" srcId="{1D9197C8-33CF-478A-9045-BF99A7469D01}" destId="{4DF5BF0A-C824-4A61-9B38-FAA71BC887BC}" srcOrd="0" destOrd="0" presId="urn:microsoft.com/office/officeart/2005/8/layout/hProcess4"/>
    <dgm:cxn modelId="{BF43FCE8-D165-4767-A2BC-F0CD3401BF77}" srcId="{E5A83570-C170-4CE5-AEA7-07E0AE2F33D2}" destId="{F2A79887-C7DF-482F-9EF1-66530A79C146}" srcOrd="0" destOrd="0" parTransId="{326C1E4C-A857-4E91-B326-57CD8D17ACBB}" sibTransId="{49A9ECAF-F393-4007-B064-8109E90D0BD5}"/>
    <dgm:cxn modelId="{64DD81D8-FFA6-488F-9708-CE52F3CFBEA1}" type="presOf" srcId="{A1005C9C-497A-4FF0-93E4-2EF383DBCEF6}" destId="{C54FC3AE-2C5E-4DFB-84CD-C2184598C541}" srcOrd="0" destOrd="0" presId="urn:microsoft.com/office/officeart/2005/8/layout/hProcess4"/>
    <dgm:cxn modelId="{CFAEF1E4-3514-477D-AC9E-16E2F13F0008}" type="presOf" srcId="{D1E3B6E1-24EB-4323-9734-8C016567D237}" destId="{C61E3C48-FD28-4681-AD3E-C77027454C95}" srcOrd="0" destOrd="0" presId="urn:microsoft.com/office/officeart/2005/8/layout/hProcess4"/>
    <dgm:cxn modelId="{542B50E6-E68B-49D7-8014-301B21BA38CD}" type="presOf" srcId="{22A14E00-709D-4B54-A86B-56EAB640C91A}" destId="{7343DBF0-56DB-48D0-A6EA-2D16BD752789}" srcOrd="0" destOrd="1" presId="urn:microsoft.com/office/officeart/2005/8/layout/hProcess4"/>
    <dgm:cxn modelId="{7D511110-8B16-40E6-BED8-17D906BD0431}" type="presOf" srcId="{6506B79C-2D1B-48D1-9FBC-4F3281D86FF7}" destId="{CBEBE9DD-7529-4FBA-A85F-DE86F1629273}" srcOrd="0" destOrd="0" presId="urn:microsoft.com/office/officeart/2005/8/layout/hProcess4"/>
    <dgm:cxn modelId="{07442523-F0CC-4E15-9E60-59D3546CA4EA}" type="presOf" srcId="{49A9ECAF-F393-4007-B064-8109E90D0BD5}" destId="{5F04F7CF-A6C1-4013-A8C9-FFFCE4CA895C}" srcOrd="0" destOrd="0" presId="urn:microsoft.com/office/officeart/2005/8/layout/hProcess4"/>
    <dgm:cxn modelId="{2457E259-6EFE-4119-B343-71E973EC049D}" type="presOf" srcId="{36FB0FE8-7F2D-469D-9CD8-9CA56265D040}" destId="{8FC29DDC-D472-42E9-ABB8-F14F88A29327}" srcOrd="1" destOrd="0" presId="urn:microsoft.com/office/officeart/2005/8/layout/hProcess4"/>
    <dgm:cxn modelId="{3E1907D4-BB92-4BCF-B188-599CDEAA3970}" type="presOf" srcId="{87DFC6B0-B5BD-4CF1-9AE9-9FC5BE4B261E}" destId="{DB1044CB-3319-4D7E-BFF5-8D99BE18A9D6}" srcOrd="0" destOrd="0" presId="urn:microsoft.com/office/officeart/2005/8/layout/hProcess4"/>
    <dgm:cxn modelId="{5313EACB-B9CA-4EA3-9106-DEAC3E5279F7}" type="presOf" srcId="{77857692-5625-45AC-BA46-CDFC3730B0C5}" destId="{5B13BB6D-D6E4-4F8F-B508-5E725E15D43A}" srcOrd="0" destOrd="0" presId="urn:microsoft.com/office/officeart/2005/8/layout/hProcess4"/>
    <dgm:cxn modelId="{5427F40F-BA6A-4DB7-A562-E8B12606955D}" type="presOf" srcId="{D83C6F6B-B0A2-4661-9603-E7CEAB62C3E3}" destId="{705671D8-6B1F-4DD8-981D-29495E078760}" srcOrd="1" destOrd="1" presId="urn:microsoft.com/office/officeart/2005/8/layout/hProcess4"/>
    <dgm:cxn modelId="{CDF96C1B-EE3F-4523-8550-C5628A6E3B8C}" type="presOf" srcId="{E5A83570-C170-4CE5-AEA7-07E0AE2F33D2}" destId="{8C541E04-686A-412E-A0A9-0FAB4450231B}" srcOrd="0" destOrd="0" presId="urn:microsoft.com/office/officeart/2005/8/layout/hProcess4"/>
    <dgm:cxn modelId="{5819EFD8-239C-41C9-81B3-D306B2B7CC25}" type="presOf" srcId="{B3D5B78B-21F7-485C-8E17-78B76732F240}" destId="{F17CF5A0-2730-4CD5-82A5-458F9F2713F5}" srcOrd="0" destOrd="0" presId="urn:microsoft.com/office/officeart/2005/8/layout/hProcess4"/>
    <dgm:cxn modelId="{1472D6FB-1174-4F61-A515-6E211A4A43C6}" type="presOf" srcId="{36FB0FE8-7F2D-469D-9CD8-9CA56265D040}" destId="{F28EF63B-31DE-445C-A8B4-E0E99BAE5FC0}" srcOrd="0" destOrd="0" presId="urn:microsoft.com/office/officeart/2005/8/layout/hProcess4"/>
    <dgm:cxn modelId="{1F7E5FD9-18D5-4AF1-B977-992DDF112603}" srcId="{815C8EE1-22D9-46A5-9209-7C37FD92CCD5}" destId="{A97008B5-FC4B-4FD3-B1DD-62E8F0F7A3DD}" srcOrd="0" destOrd="0" parTransId="{FC6BD333-61A0-4C07-AECD-8939B184440C}" sibTransId="{4A286A26-804D-412F-BD2F-4FF9C41F4658}"/>
    <dgm:cxn modelId="{312F63F8-04C0-4582-94A0-8D869E9DB639}" type="presOf" srcId="{A97008B5-FC4B-4FD3-B1DD-62E8F0F7A3DD}" destId="{889FB5B7-B08C-47AF-9A97-AB5CC27ED5DD}" srcOrd="1" destOrd="0" presId="urn:microsoft.com/office/officeart/2005/8/layout/hProcess4"/>
    <dgm:cxn modelId="{E22C0E3B-D6B6-45DE-9A75-FB2441A46C44}" type="presOf" srcId="{F2A79887-C7DF-482F-9EF1-66530A79C146}" destId="{9C2FB69C-9AC3-4017-916F-B1758D638B6D}" srcOrd="0" destOrd="0" presId="urn:microsoft.com/office/officeart/2005/8/layout/hProcess4"/>
    <dgm:cxn modelId="{21C8ED60-B862-4371-B252-5C2363714668}" type="presOf" srcId="{D1E3B6E1-24EB-4323-9734-8C016567D237}" destId="{C5DDE10D-1DC0-441B-8F63-21820354A7B8}" srcOrd="1" destOrd="0" presId="urn:microsoft.com/office/officeart/2005/8/layout/hProcess4"/>
    <dgm:cxn modelId="{B5039AEE-B38A-4BAD-9477-BB3BC2F400E1}" srcId="{1D9197C8-33CF-478A-9045-BF99A7469D01}" destId="{B38DFC30-DCD3-490A-8774-EBF16CC1A001}" srcOrd="0" destOrd="0" parTransId="{14F58FCB-64EE-4CD8-8FAD-38F46A5F87E6}" sibTransId="{DD6B27E1-DBE0-4838-8399-F4D55B447D7F}"/>
    <dgm:cxn modelId="{7DAB5BF3-7109-4501-9C16-B407B1831BBD}" type="presOf" srcId="{AAD585A1-D5C9-4689-B966-2C906DDADE55}" destId="{0E5A03A4-EF34-42BA-9BF2-0B8373E640E7}" srcOrd="0" destOrd="0" presId="urn:microsoft.com/office/officeart/2005/8/layout/hProcess4"/>
    <dgm:cxn modelId="{F116B79B-F837-4B70-B499-B7778C5966AF}" type="presOf" srcId="{26F3E3B2-827D-430C-A203-02D5A869B8E1}" destId="{E65E913F-6E01-4F81-803B-B9D49F6F5858}" srcOrd="0" destOrd="0" presId="urn:microsoft.com/office/officeart/2005/8/layout/hProcess4"/>
    <dgm:cxn modelId="{75B31E27-CF49-4FD1-8414-E0498DFE4F76}" srcId="{E5A83570-C170-4CE5-AEA7-07E0AE2F33D2}" destId="{77857692-5625-45AC-BA46-CDFC3730B0C5}" srcOrd="6" destOrd="0" parTransId="{1B262EB4-2163-487A-855A-A0A8657E2E3D}" sibTransId="{202E3F3A-0D6E-4463-9C93-F9228AB1705A}"/>
    <dgm:cxn modelId="{2850A232-BD0C-4CCA-8C45-218E55FD66FF}" type="presOf" srcId="{CBBFA63C-8C67-4491-8301-63067CE353A4}" destId="{705671D8-6B1F-4DD8-981D-29495E078760}" srcOrd="1" destOrd="2" presId="urn:microsoft.com/office/officeart/2005/8/layout/hProcess4"/>
    <dgm:cxn modelId="{11250C75-4777-4DB0-A9C4-1DF588557BEE}" type="presOf" srcId="{22A14E00-709D-4B54-A86B-56EAB640C91A}" destId="{889FB5B7-B08C-47AF-9A97-AB5CC27ED5DD}" srcOrd="1" destOrd="1" presId="urn:microsoft.com/office/officeart/2005/8/layout/hProcess4"/>
    <dgm:cxn modelId="{627F7FC8-9FB2-4640-A54D-E38F5AD24538}" type="presParOf" srcId="{8C541E04-686A-412E-A0A9-0FAB4450231B}" destId="{302D793D-7C29-48D0-A5EA-56781879053E}" srcOrd="0" destOrd="0" presId="urn:microsoft.com/office/officeart/2005/8/layout/hProcess4"/>
    <dgm:cxn modelId="{12E6CC08-3329-4232-8926-9B2623D47763}" type="presParOf" srcId="{8C541E04-686A-412E-A0A9-0FAB4450231B}" destId="{E2D9454C-6091-4FB6-8DC8-BE40748BF8C7}" srcOrd="1" destOrd="0" presId="urn:microsoft.com/office/officeart/2005/8/layout/hProcess4"/>
    <dgm:cxn modelId="{3D14614C-8A5F-4C95-A440-395857C2C114}" type="presParOf" srcId="{8C541E04-686A-412E-A0A9-0FAB4450231B}" destId="{35024A28-44DF-45AC-A619-91EF7BBBF666}" srcOrd="2" destOrd="0" presId="urn:microsoft.com/office/officeart/2005/8/layout/hProcess4"/>
    <dgm:cxn modelId="{98B94253-9952-4FFB-8CD8-5322F1F42A2E}" type="presParOf" srcId="{35024A28-44DF-45AC-A619-91EF7BBBF666}" destId="{E4AA36E4-7DD7-4E62-8841-641F7EA335E7}" srcOrd="0" destOrd="0" presId="urn:microsoft.com/office/officeart/2005/8/layout/hProcess4"/>
    <dgm:cxn modelId="{C5C165FE-FBC4-413E-B104-05C9310E539C}" type="presParOf" srcId="{E4AA36E4-7DD7-4E62-8841-641F7EA335E7}" destId="{C3B9B6ED-EA8D-4822-B7F7-FAD7E77FC693}" srcOrd="0" destOrd="0" presId="urn:microsoft.com/office/officeart/2005/8/layout/hProcess4"/>
    <dgm:cxn modelId="{789F0CBE-0081-48CB-A513-09DE55A13B72}" type="presParOf" srcId="{E4AA36E4-7DD7-4E62-8841-641F7EA335E7}" destId="{C54FC3AE-2C5E-4DFB-84CD-C2184598C541}" srcOrd="1" destOrd="0" presId="urn:microsoft.com/office/officeart/2005/8/layout/hProcess4"/>
    <dgm:cxn modelId="{EF9A832E-86A3-4976-90AC-B628925F98D8}" type="presParOf" srcId="{E4AA36E4-7DD7-4E62-8841-641F7EA335E7}" destId="{CFC5881A-D7A1-4374-997B-8CC91771CDAB}" srcOrd="2" destOrd="0" presId="urn:microsoft.com/office/officeart/2005/8/layout/hProcess4"/>
    <dgm:cxn modelId="{82888839-8357-42C6-8969-CC9834104461}" type="presParOf" srcId="{E4AA36E4-7DD7-4E62-8841-641F7EA335E7}" destId="{9C2FB69C-9AC3-4017-916F-B1758D638B6D}" srcOrd="3" destOrd="0" presId="urn:microsoft.com/office/officeart/2005/8/layout/hProcess4"/>
    <dgm:cxn modelId="{4EA0D7B3-B15F-48AC-8D20-382103390E43}" type="presParOf" srcId="{E4AA36E4-7DD7-4E62-8841-641F7EA335E7}" destId="{D7892EF5-8C78-4878-92CC-992462F353D0}" srcOrd="4" destOrd="0" presId="urn:microsoft.com/office/officeart/2005/8/layout/hProcess4"/>
    <dgm:cxn modelId="{1CDEAF09-0FC6-4C8E-84DE-C81C6A34ECF8}" type="presParOf" srcId="{35024A28-44DF-45AC-A619-91EF7BBBF666}" destId="{5F04F7CF-A6C1-4013-A8C9-FFFCE4CA895C}" srcOrd="1" destOrd="0" presId="urn:microsoft.com/office/officeart/2005/8/layout/hProcess4"/>
    <dgm:cxn modelId="{7013ACCC-A75F-4256-A6BF-8DBED49DC53C}" type="presParOf" srcId="{35024A28-44DF-45AC-A619-91EF7BBBF666}" destId="{4BE6FFEE-247D-471A-AA57-D2E1C87E148B}" srcOrd="2" destOrd="0" presId="urn:microsoft.com/office/officeart/2005/8/layout/hProcess4"/>
    <dgm:cxn modelId="{443622F0-0A78-416B-A4CC-4DF1FB9A2429}" type="presParOf" srcId="{4BE6FFEE-247D-471A-AA57-D2E1C87E148B}" destId="{90B1C85D-4535-478C-85B0-D6FAE1C69EC0}" srcOrd="0" destOrd="0" presId="urn:microsoft.com/office/officeart/2005/8/layout/hProcess4"/>
    <dgm:cxn modelId="{10881DC5-D9F2-4A0A-A4DE-B76DD5625686}" type="presParOf" srcId="{4BE6FFEE-247D-471A-AA57-D2E1C87E148B}" destId="{FEDA23AA-D05A-41BB-98D0-39AC5929B7DD}" srcOrd="1" destOrd="0" presId="urn:microsoft.com/office/officeart/2005/8/layout/hProcess4"/>
    <dgm:cxn modelId="{7BB27935-60B5-47B6-9F5E-7D600F949E1A}" type="presParOf" srcId="{4BE6FFEE-247D-471A-AA57-D2E1C87E148B}" destId="{5D123715-7DD5-4ED2-A1F6-02072A370F93}" srcOrd="2" destOrd="0" presId="urn:microsoft.com/office/officeart/2005/8/layout/hProcess4"/>
    <dgm:cxn modelId="{4B8DF571-9667-40A9-A179-19C90685BB80}" type="presParOf" srcId="{4BE6FFEE-247D-471A-AA57-D2E1C87E148B}" destId="{4DF5BF0A-C824-4A61-9B38-FAA71BC887BC}" srcOrd="3" destOrd="0" presId="urn:microsoft.com/office/officeart/2005/8/layout/hProcess4"/>
    <dgm:cxn modelId="{D36575A4-1407-4F49-96F9-1B4B92764D7B}" type="presParOf" srcId="{4BE6FFEE-247D-471A-AA57-D2E1C87E148B}" destId="{CBD8719C-12D7-419B-8D8C-9F7B219E3F58}" srcOrd="4" destOrd="0" presId="urn:microsoft.com/office/officeart/2005/8/layout/hProcess4"/>
    <dgm:cxn modelId="{60D41ADD-3DD3-426D-A096-60AEF464FE2C}" type="presParOf" srcId="{35024A28-44DF-45AC-A619-91EF7BBBF666}" destId="{6C3C99D9-3499-4E43-8780-724C41851CB9}" srcOrd="3" destOrd="0" presId="urn:microsoft.com/office/officeart/2005/8/layout/hProcess4"/>
    <dgm:cxn modelId="{1D2A735D-F254-4910-9553-94BB161742B8}" type="presParOf" srcId="{35024A28-44DF-45AC-A619-91EF7BBBF666}" destId="{4C46EDC2-8F1D-440D-BA4F-488269519A22}" srcOrd="4" destOrd="0" presId="urn:microsoft.com/office/officeart/2005/8/layout/hProcess4"/>
    <dgm:cxn modelId="{1F17177F-6E5C-49B4-A0E0-D91B2BCB40FF}" type="presParOf" srcId="{4C46EDC2-8F1D-440D-BA4F-488269519A22}" destId="{63F3BF42-83D2-428B-B769-6CB7A78AC247}" srcOrd="0" destOrd="0" presId="urn:microsoft.com/office/officeart/2005/8/layout/hProcess4"/>
    <dgm:cxn modelId="{FA54491B-74EC-4616-86BC-C6E72658CF05}" type="presParOf" srcId="{4C46EDC2-8F1D-440D-BA4F-488269519A22}" destId="{7343DBF0-56DB-48D0-A6EA-2D16BD752789}" srcOrd="1" destOrd="0" presId="urn:microsoft.com/office/officeart/2005/8/layout/hProcess4"/>
    <dgm:cxn modelId="{808AC589-A3D7-498B-9136-0EEE8FED5EBA}" type="presParOf" srcId="{4C46EDC2-8F1D-440D-BA4F-488269519A22}" destId="{889FB5B7-B08C-47AF-9A97-AB5CC27ED5DD}" srcOrd="2" destOrd="0" presId="urn:microsoft.com/office/officeart/2005/8/layout/hProcess4"/>
    <dgm:cxn modelId="{EE4E8797-62F1-41F5-AFDE-02539656667E}" type="presParOf" srcId="{4C46EDC2-8F1D-440D-BA4F-488269519A22}" destId="{05728E5E-1893-43BD-B1CA-8E9C19A501FE}" srcOrd="3" destOrd="0" presId="urn:microsoft.com/office/officeart/2005/8/layout/hProcess4"/>
    <dgm:cxn modelId="{335EBBE4-8137-41CE-9B1A-4D4F04C631EF}" type="presParOf" srcId="{4C46EDC2-8F1D-440D-BA4F-488269519A22}" destId="{888D7BB0-854E-45BE-9BD0-D911B993BCEE}" srcOrd="4" destOrd="0" presId="urn:microsoft.com/office/officeart/2005/8/layout/hProcess4"/>
    <dgm:cxn modelId="{59EAFE19-AA4B-47DC-A875-AA793BABA398}" type="presParOf" srcId="{35024A28-44DF-45AC-A619-91EF7BBBF666}" destId="{DB1044CB-3319-4D7E-BFF5-8D99BE18A9D6}" srcOrd="5" destOrd="0" presId="urn:microsoft.com/office/officeart/2005/8/layout/hProcess4"/>
    <dgm:cxn modelId="{B661F137-B418-4D57-9C62-724754026F78}" type="presParOf" srcId="{35024A28-44DF-45AC-A619-91EF7BBBF666}" destId="{A8FFEE9A-4B13-469C-B370-01715BE9C54C}" srcOrd="6" destOrd="0" presId="urn:microsoft.com/office/officeart/2005/8/layout/hProcess4"/>
    <dgm:cxn modelId="{EF1A0724-3531-4FC5-B4AA-69DE62ADAE4A}" type="presParOf" srcId="{A8FFEE9A-4B13-469C-B370-01715BE9C54C}" destId="{8E3EA510-DAC4-4A30-A35E-9A067AA08B27}" srcOrd="0" destOrd="0" presId="urn:microsoft.com/office/officeart/2005/8/layout/hProcess4"/>
    <dgm:cxn modelId="{EB223920-CF9D-47E9-A63F-418BD5F9BEE4}" type="presParOf" srcId="{A8FFEE9A-4B13-469C-B370-01715BE9C54C}" destId="{C61E3C48-FD28-4681-AD3E-C77027454C95}" srcOrd="1" destOrd="0" presId="urn:microsoft.com/office/officeart/2005/8/layout/hProcess4"/>
    <dgm:cxn modelId="{E7B4AE1E-B90A-47A8-8501-CAFDC4B4C5A9}" type="presParOf" srcId="{A8FFEE9A-4B13-469C-B370-01715BE9C54C}" destId="{C5DDE10D-1DC0-441B-8F63-21820354A7B8}" srcOrd="2" destOrd="0" presId="urn:microsoft.com/office/officeart/2005/8/layout/hProcess4"/>
    <dgm:cxn modelId="{A9E4E33C-90E7-479C-84CD-58ED7BD5D0E9}" type="presParOf" srcId="{A8FFEE9A-4B13-469C-B370-01715BE9C54C}" destId="{CBEBE9DD-7529-4FBA-A85F-DE86F1629273}" srcOrd="3" destOrd="0" presId="urn:microsoft.com/office/officeart/2005/8/layout/hProcess4"/>
    <dgm:cxn modelId="{FF21A151-17EC-44D3-A1E7-A893E73B891A}" type="presParOf" srcId="{A8FFEE9A-4B13-469C-B370-01715BE9C54C}" destId="{15DE85EA-24AA-44F1-AC6C-5AA7C6DF804A}" srcOrd="4" destOrd="0" presId="urn:microsoft.com/office/officeart/2005/8/layout/hProcess4"/>
    <dgm:cxn modelId="{4A66B82F-0455-4F8A-BDF2-F29E2C3CD5BF}" type="presParOf" srcId="{35024A28-44DF-45AC-A619-91EF7BBBF666}" destId="{E65E913F-6E01-4F81-803B-B9D49F6F5858}" srcOrd="7" destOrd="0" presId="urn:microsoft.com/office/officeart/2005/8/layout/hProcess4"/>
    <dgm:cxn modelId="{E6E27339-E055-4508-928C-5504D0681D1E}" type="presParOf" srcId="{35024A28-44DF-45AC-A619-91EF7BBBF666}" destId="{502BFF36-B677-493D-9B02-A63920B16D0B}" srcOrd="8" destOrd="0" presId="urn:microsoft.com/office/officeart/2005/8/layout/hProcess4"/>
    <dgm:cxn modelId="{DF015742-6DF4-4C0B-AD3F-585150D6146B}" type="presParOf" srcId="{502BFF36-B677-493D-9B02-A63920B16D0B}" destId="{879657D0-8791-4E76-9905-FB251A170337}" srcOrd="0" destOrd="0" presId="urn:microsoft.com/office/officeart/2005/8/layout/hProcess4"/>
    <dgm:cxn modelId="{1009BA86-F4DF-4E09-867F-1E243E2FAA4F}" type="presParOf" srcId="{502BFF36-B677-493D-9B02-A63920B16D0B}" destId="{82E2C4FD-E257-4770-9EC5-124BB90334F9}" srcOrd="1" destOrd="0" presId="urn:microsoft.com/office/officeart/2005/8/layout/hProcess4"/>
    <dgm:cxn modelId="{3BEAE1A7-E53B-4888-A1E1-E60BECE47EB4}" type="presParOf" srcId="{502BFF36-B677-493D-9B02-A63920B16D0B}" destId="{705671D8-6B1F-4DD8-981D-29495E078760}" srcOrd="2" destOrd="0" presId="urn:microsoft.com/office/officeart/2005/8/layout/hProcess4"/>
    <dgm:cxn modelId="{CD6E6C55-504D-46CA-A54E-7B48A843402D}" type="presParOf" srcId="{502BFF36-B677-493D-9B02-A63920B16D0B}" destId="{F17CF5A0-2730-4CD5-82A5-458F9F2713F5}" srcOrd="3" destOrd="0" presId="urn:microsoft.com/office/officeart/2005/8/layout/hProcess4"/>
    <dgm:cxn modelId="{7FBD3CE3-B2F7-4F8B-936B-2C87A943DF2A}" type="presParOf" srcId="{502BFF36-B677-493D-9B02-A63920B16D0B}" destId="{4B01A916-44E4-4A74-92BB-59B83CF75516}" srcOrd="4" destOrd="0" presId="urn:microsoft.com/office/officeart/2005/8/layout/hProcess4"/>
    <dgm:cxn modelId="{2A10687E-A3E0-4719-B388-620B7D5CAB78}" type="presParOf" srcId="{35024A28-44DF-45AC-A619-91EF7BBBF666}" destId="{9568ED74-490E-447F-B3C8-0D8C4AA32634}" srcOrd="9" destOrd="0" presId="urn:microsoft.com/office/officeart/2005/8/layout/hProcess4"/>
    <dgm:cxn modelId="{97245442-DDA9-4B30-90C7-76DE1B25E588}" type="presParOf" srcId="{35024A28-44DF-45AC-A619-91EF7BBBF666}" destId="{60CD7541-E5A0-40C1-AB77-92BF32BFDD82}" srcOrd="10" destOrd="0" presId="urn:microsoft.com/office/officeart/2005/8/layout/hProcess4"/>
    <dgm:cxn modelId="{BD377896-F5E3-4E32-87AF-0AA718D86B17}" type="presParOf" srcId="{60CD7541-E5A0-40C1-AB77-92BF32BFDD82}" destId="{CEA4BB24-8F13-4182-B277-E46860DC563A}" srcOrd="0" destOrd="0" presId="urn:microsoft.com/office/officeart/2005/8/layout/hProcess4"/>
    <dgm:cxn modelId="{ADF042E2-8576-4EF6-B8F9-DAB82E9DDB1D}" type="presParOf" srcId="{60CD7541-E5A0-40C1-AB77-92BF32BFDD82}" destId="{F28EF63B-31DE-445C-A8B4-E0E99BAE5FC0}" srcOrd="1" destOrd="0" presId="urn:microsoft.com/office/officeart/2005/8/layout/hProcess4"/>
    <dgm:cxn modelId="{B51937A1-ED9F-4D02-97BE-8EAF0745D519}" type="presParOf" srcId="{60CD7541-E5A0-40C1-AB77-92BF32BFDD82}" destId="{8FC29DDC-D472-42E9-ABB8-F14F88A29327}" srcOrd="2" destOrd="0" presId="urn:microsoft.com/office/officeart/2005/8/layout/hProcess4"/>
    <dgm:cxn modelId="{D577E858-2444-4E66-8562-7EB4A7CAD956}" type="presParOf" srcId="{60CD7541-E5A0-40C1-AB77-92BF32BFDD82}" destId="{D07F4533-4899-4D18-97BD-BF4674D6D293}" srcOrd="3" destOrd="0" presId="urn:microsoft.com/office/officeart/2005/8/layout/hProcess4"/>
    <dgm:cxn modelId="{CB0732EF-6D23-42FC-8FE8-569B5B1499EE}" type="presParOf" srcId="{60CD7541-E5A0-40C1-AB77-92BF32BFDD82}" destId="{E491FE48-3B36-4416-A8D9-20BF56869B3B}" srcOrd="4" destOrd="0" presId="urn:microsoft.com/office/officeart/2005/8/layout/hProcess4"/>
    <dgm:cxn modelId="{27A8581D-C584-4ACE-9CF9-2EB5E8C60E57}" type="presParOf" srcId="{35024A28-44DF-45AC-A619-91EF7BBBF666}" destId="{AA2FEEE1-90F7-4984-B91A-6120429C3DBE}" srcOrd="11" destOrd="0" presId="urn:microsoft.com/office/officeart/2005/8/layout/hProcess4"/>
    <dgm:cxn modelId="{A50AE392-F18A-408F-8ADD-27683EAFFD59}" type="presParOf" srcId="{35024A28-44DF-45AC-A619-91EF7BBBF666}" destId="{3ABC5697-CEF1-42B8-8F79-35A8DAEE91E4}" srcOrd="12" destOrd="0" presId="urn:microsoft.com/office/officeart/2005/8/layout/hProcess4"/>
    <dgm:cxn modelId="{32F74C51-416F-433F-9F51-225C47C0485F}" type="presParOf" srcId="{3ABC5697-CEF1-42B8-8F79-35A8DAEE91E4}" destId="{7A5DE90C-4D94-4821-9EFC-FEDEDCA0F74D}" srcOrd="0" destOrd="0" presId="urn:microsoft.com/office/officeart/2005/8/layout/hProcess4"/>
    <dgm:cxn modelId="{D70D0672-9142-41EA-8EFE-D07630AE6069}" type="presParOf" srcId="{3ABC5697-CEF1-42B8-8F79-35A8DAEE91E4}" destId="{0E5A03A4-EF34-42BA-9BF2-0B8373E640E7}" srcOrd="1" destOrd="0" presId="urn:microsoft.com/office/officeart/2005/8/layout/hProcess4"/>
    <dgm:cxn modelId="{C4E7DD17-DB26-463D-B9F3-CD09E48A5474}" type="presParOf" srcId="{3ABC5697-CEF1-42B8-8F79-35A8DAEE91E4}" destId="{588E12C2-D052-4851-B8CB-BF3BE5D9D1C7}" srcOrd="2" destOrd="0" presId="urn:microsoft.com/office/officeart/2005/8/layout/hProcess4"/>
    <dgm:cxn modelId="{56A62714-94D8-4B06-B06F-36F3D5486E58}" type="presParOf" srcId="{3ABC5697-CEF1-42B8-8F79-35A8DAEE91E4}" destId="{5B13BB6D-D6E4-4F8F-B508-5E725E15D43A}" srcOrd="3" destOrd="0" presId="urn:microsoft.com/office/officeart/2005/8/layout/hProcess4"/>
    <dgm:cxn modelId="{25C56CC0-111B-4B9C-AB68-F3965D4C5F2E}" type="presParOf" srcId="{3ABC5697-CEF1-42B8-8F79-35A8DAEE91E4}" destId="{CFA92FCF-08EC-4DF6-828B-59103502B4FC}" srcOrd="4" destOrd="0" presId="urn:microsoft.com/office/officeart/2005/8/layout/hProcess4"/>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92CF38A-A01E-4E33-BC8B-FB09F6D545F3}">
      <dsp:nvSpPr>
        <dsp:cNvPr id="0" name=""/>
        <dsp:cNvSpPr/>
      </dsp:nvSpPr>
      <dsp:spPr>
        <a:xfrm>
          <a:off x="664373" y="0"/>
          <a:ext cx="7529565" cy="4175140"/>
        </a:xfrm>
        <a:prstGeom prst="rightArrow">
          <a:avLst/>
        </a:prstGeom>
        <a:solidFill>
          <a:schemeClr val="accent3">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91F020-6F56-4F4D-887F-7BEFCEFDE819}">
      <dsp:nvSpPr>
        <dsp:cNvPr id="0" name=""/>
        <dsp:cNvSpPr/>
      </dsp:nvSpPr>
      <dsp:spPr>
        <a:xfrm>
          <a:off x="2595" y="1252542"/>
          <a:ext cx="1562315" cy="1670056"/>
        </a:xfrm>
        <a:prstGeom prst="roundRect">
          <a:avLst/>
        </a:prstGeom>
        <a:solidFill>
          <a:schemeClr val="accent3"/>
        </a:solidFill>
        <a:ln w="25400"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t>1919 </a:t>
          </a:r>
        </a:p>
        <a:p>
          <a:pPr lvl="0" algn="ctr" defTabSz="711200">
            <a:lnSpc>
              <a:spcPct val="90000"/>
            </a:lnSpc>
            <a:spcBef>
              <a:spcPct val="0"/>
            </a:spcBef>
            <a:spcAft>
              <a:spcPct val="35000"/>
            </a:spcAft>
          </a:pPr>
          <a:r>
            <a:rPr lang="en-US" sz="1300" kern="1200" dirty="0" err="1" smtClean="0"/>
            <a:t>Dancinger</a:t>
          </a:r>
          <a:r>
            <a:rPr lang="en-US" sz="1300" kern="1200" dirty="0" smtClean="0"/>
            <a:t> Oil and Refinery Co. is founded. </a:t>
          </a:r>
          <a:endParaRPr lang="en-US" sz="1300" kern="1200" dirty="0"/>
        </a:p>
      </dsp:txBody>
      <dsp:txXfrm>
        <a:off x="2595" y="1252542"/>
        <a:ext cx="1562315" cy="1670056"/>
      </dsp:txXfrm>
    </dsp:sp>
    <dsp:sp modelId="{680BD0DC-EFE7-4FDC-AEE8-A4F10AAA0496}">
      <dsp:nvSpPr>
        <dsp:cNvPr id="0" name=""/>
        <dsp:cNvSpPr/>
      </dsp:nvSpPr>
      <dsp:spPr>
        <a:xfrm>
          <a:off x="1825296" y="1252542"/>
          <a:ext cx="1562315" cy="1670056"/>
        </a:xfrm>
        <a:prstGeom prst="roundRect">
          <a:avLst/>
        </a:prstGeom>
        <a:solidFill>
          <a:schemeClr val="accent5"/>
        </a:solidFill>
        <a:ln w="25400" cap="flat" cmpd="sng" algn="ctr">
          <a:solidFill>
            <a:schemeClr val="accent5">
              <a:shade val="50000"/>
            </a:schemeClr>
          </a:solidFill>
          <a:prstDash val="solid"/>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t>1946</a:t>
          </a:r>
          <a:r>
            <a:rPr lang="en-US" sz="1300" kern="1200" dirty="0" smtClean="0"/>
            <a:t> </a:t>
          </a:r>
        </a:p>
        <a:p>
          <a:pPr lvl="0" algn="ctr" defTabSz="711200">
            <a:lnSpc>
              <a:spcPct val="90000"/>
            </a:lnSpc>
            <a:spcBef>
              <a:spcPct val="0"/>
            </a:spcBef>
            <a:spcAft>
              <a:spcPct val="35000"/>
            </a:spcAft>
          </a:pPr>
          <a:r>
            <a:rPr lang="en-US" sz="1300" kern="1200" dirty="0" smtClean="0"/>
            <a:t>Consortium (CUSS) formed to establish feasibility of offshore drilling. Also, Santa Fe Drilling is founded.</a:t>
          </a:r>
          <a:endParaRPr lang="en-US" sz="1300" kern="1200" dirty="0"/>
        </a:p>
      </dsp:txBody>
      <dsp:txXfrm>
        <a:off x="1825296" y="1252542"/>
        <a:ext cx="1562315" cy="1670056"/>
      </dsp:txXfrm>
    </dsp:sp>
    <dsp:sp modelId="{1A3F13D4-4A64-4BCB-A974-CBEED2BF4974}">
      <dsp:nvSpPr>
        <dsp:cNvPr id="0" name=""/>
        <dsp:cNvSpPr/>
      </dsp:nvSpPr>
      <dsp:spPr>
        <a:xfrm>
          <a:off x="3647998" y="1252542"/>
          <a:ext cx="1562315" cy="1670056"/>
        </a:xfrm>
        <a:prstGeom prst="roundRect">
          <a:avLst/>
        </a:prstGeom>
        <a:solidFill>
          <a:schemeClr val="accent5"/>
        </a:solidFill>
        <a:ln w="25400" cap="flat" cmpd="sng" algn="ctr">
          <a:solidFill>
            <a:schemeClr val="accent5">
              <a:shade val="50000"/>
            </a:schemeClr>
          </a:solidFill>
          <a:prstDash val="solid"/>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t>1951</a:t>
          </a:r>
          <a:r>
            <a:rPr lang="en-US" sz="1300" kern="1200" dirty="0" smtClean="0"/>
            <a:t> </a:t>
          </a:r>
        </a:p>
        <a:p>
          <a:pPr lvl="0" algn="ctr" defTabSz="711200">
            <a:lnSpc>
              <a:spcPct val="90000"/>
            </a:lnSpc>
            <a:spcBef>
              <a:spcPct val="0"/>
            </a:spcBef>
            <a:spcAft>
              <a:spcPct val="35000"/>
            </a:spcAft>
          </a:pPr>
          <a:r>
            <a:rPr lang="en-US" sz="1300" kern="1200" dirty="0" smtClean="0"/>
            <a:t>CUSS builds prototype for offshore floating rig. </a:t>
          </a:r>
          <a:endParaRPr lang="en-US" sz="1300" kern="1200" dirty="0"/>
        </a:p>
      </dsp:txBody>
      <dsp:txXfrm>
        <a:off x="3647998" y="1252542"/>
        <a:ext cx="1562315" cy="1670056"/>
      </dsp:txXfrm>
    </dsp:sp>
    <dsp:sp modelId="{1AAD8681-5981-4EEC-85A0-C8B4236E9DF6}">
      <dsp:nvSpPr>
        <dsp:cNvPr id="0" name=""/>
        <dsp:cNvSpPr/>
      </dsp:nvSpPr>
      <dsp:spPr>
        <a:xfrm>
          <a:off x="5470699" y="1252542"/>
          <a:ext cx="1562315" cy="1670056"/>
        </a:xfrm>
        <a:prstGeom prst="roundRect">
          <a:avLst/>
        </a:prstGeom>
        <a:solidFill>
          <a:schemeClr val="accent3"/>
        </a:solidFill>
        <a:ln w="25400"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t>1953</a:t>
          </a:r>
          <a:r>
            <a:rPr lang="en-US" sz="1300" kern="1200" dirty="0" smtClean="0"/>
            <a:t> </a:t>
          </a:r>
        </a:p>
        <a:p>
          <a:pPr lvl="0" algn="ctr" defTabSz="711200">
            <a:lnSpc>
              <a:spcPct val="90000"/>
            </a:lnSpc>
            <a:spcBef>
              <a:spcPct val="0"/>
            </a:spcBef>
            <a:spcAft>
              <a:spcPct val="35000"/>
            </a:spcAft>
          </a:pPr>
          <a:r>
            <a:rPr lang="en-US" sz="1300" kern="1200" dirty="0" err="1" smtClean="0"/>
            <a:t>Dancinger</a:t>
          </a:r>
          <a:r>
            <a:rPr lang="en-US" sz="1300" kern="1200" dirty="0" smtClean="0"/>
            <a:t> merges with Offshore Drilling Co. to construct first </a:t>
          </a:r>
          <a:r>
            <a:rPr lang="en-US" sz="1300" kern="1200" dirty="0" err="1" smtClean="0"/>
            <a:t>jackup</a:t>
          </a:r>
          <a:r>
            <a:rPr lang="en-US" sz="1300" kern="1200" dirty="0" smtClean="0"/>
            <a:t> drilling rig, in operation by 1954.</a:t>
          </a:r>
          <a:endParaRPr lang="en-US" sz="1300" kern="1200" dirty="0"/>
        </a:p>
      </dsp:txBody>
      <dsp:txXfrm>
        <a:off x="5470699" y="1252542"/>
        <a:ext cx="1562315" cy="1670056"/>
      </dsp:txXfrm>
    </dsp:sp>
    <dsp:sp modelId="{DC8492ED-9DF1-4FA0-97A8-7ECB6CED8ABD}">
      <dsp:nvSpPr>
        <dsp:cNvPr id="0" name=""/>
        <dsp:cNvSpPr/>
      </dsp:nvSpPr>
      <dsp:spPr>
        <a:xfrm>
          <a:off x="7293401" y="1252542"/>
          <a:ext cx="1562315" cy="1670056"/>
        </a:xfrm>
        <a:prstGeom prst="roundRect">
          <a:avLst/>
        </a:prstGeom>
        <a:solidFill>
          <a:schemeClr val="accent5"/>
        </a:solidFill>
        <a:ln w="25400" cap="flat" cmpd="sng" algn="ctr">
          <a:solidFill>
            <a:schemeClr val="accent5">
              <a:shade val="50000"/>
            </a:schemeClr>
          </a:solidFill>
          <a:prstDash val="solid"/>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t>1958</a:t>
          </a:r>
        </a:p>
        <a:p>
          <a:pPr lvl="0" algn="ctr" defTabSz="711200">
            <a:lnSpc>
              <a:spcPct val="90000"/>
            </a:lnSpc>
            <a:spcBef>
              <a:spcPct val="0"/>
            </a:spcBef>
            <a:spcAft>
              <a:spcPct val="35000"/>
            </a:spcAft>
          </a:pPr>
          <a:r>
            <a:rPr lang="en-US" sz="1400" kern="1200" dirty="0" smtClean="0"/>
            <a:t>CUSS becomes Global Marine.</a:t>
          </a:r>
          <a:endParaRPr lang="en-US" sz="1400" kern="1200" dirty="0"/>
        </a:p>
      </dsp:txBody>
      <dsp:txXfrm>
        <a:off x="7293401" y="1252542"/>
        <a:ext cx="1562315" cy="1670056"/>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92CF38A-A01E-4E33-BC8B-FB09F6D545F3}">
      <dsp:nvSpPr>
        <dsp:cNvPr id="0" name=""/>
        <dsp:cNvSpPr/>
      </dsp:nvSpPr>
      <dsp:spPr>
        <a:xfrm>
          <a:off x="664373" y="0"/>
          <a:ext cx="7529565" cy="4175140"/>
        </a:xfrm>
        <a:prstGeom prst="rightArrow">
          <a:avLst/>
        </a:prstGeom>
        <a:solidFill>
          <a:schemeClr val="accent3">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91F020-6F56-4F4D-887F-7BEFCEFDE819}">
      <dsp:nvSpPr>
        <dsp:cNvPr id="0" name=""/>
        <dsp:cNvSpPr/>
      </dsp:nvSpPr>
      <dsp:spPr>
        <a:xfrm>
          <a:off x="108" y="1252542"/>
          <a:ext cx="1296306" cy="1670056"/>
        </a:xfrm>
        <a:prstGeom prst="roundRect">
          <a:avLst/>
        </a:prstGeom>
        <a:solidFill>
          <a:schemeClr val="accent5"/>
        </a:solidFill>
        <a:ln w="25400" cap="flat" cmpd="sng" algn="ctr">
          <a:solidFill>
            <a:schemeClr val="accent5">
              <a:shade val="50000"/>
            </a:schemeClr>
          </a:solidFill>
          <a:prstDash val="solid"/>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t>1964 </a:t>
          </a:r>
        </a:p>
        <a:p>
          <a:pPr lvl="0" algn="ctr" defTabSz="711200">
            <a:lnSpc>
              <a:spcPct val="90000"/>
            </a:lnSpc>
            <a:spcBef>
              <a:spcPct val="0"/>
            </a:spcBef>
            <a:spcAft>
              <a:spcPct val="35000"/>
            </a:spcAft>
          </a:pPr>
          <a:r>
            <a:rPr lang="en-US" sz="1300" kern="1200" dirty="0" smtClean="0"/>
            <a:t>Global Marine first to drill in North Sea. </a:t>
          </a:r>
          <a:endParaRPr lang="en-US" sz="1300" kern="1200" dirty="0"/>
        </a:p>
      </dsp:txBody>
      <dsp:txXfrm>
        <a:off x="108" y="1252542"/>
        <a:ext cx="1296306" cy="1670056"/>
      </dsp:txXfrm>
    </dsp:sp>
    <dsp:sp modelId="{680BD0DC-EFE7-4FDC-AEE8-A4F10AAA0496}">
      <dsp:nvSpPr>
        <dsp:cNvPr id="0" name=""/>
        <dsp:cNvSpPr/>
      </dsp:nvSpPr>
      <dsp:spPr>
        <a:xfrm>
          <a:off x="1512465" y="1252542"/>
          <a:ext cx="1296306" cy="1670056"/>
        </a:xfrm>
        <a:prstGeom prst="roundRect">
          <a:avLst/>
        </a:prstGeom>
        <a:solidFill>
          <a:schemeClr val="accent3"/>
        </a:solidFill>
        <a:ln w="25400"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t>1966</a:t>
          </a:r>
          <a:r>
            <a:rPr lang="en-US" sz="1300" kern="1200" dirty="0" smtClean="0"/>
            <a:t> </a:t>
          </a:r>
        </a:p>
        <a:p>
          <a:pPr lvl="0" algn="ctr" defTabSz="711200">
            <a:lnSpc>
              <a:spcPct val="90000"/>
            </a:lnSpc>
            <a:spcBef>
              <a:spcPct val="0"/>
            </a:spcBef>
            <a:spcAft>
              <a:spcPct val="35000"/>
            </a:spcAft>
          </a:pPr>
          <a:r>
            <a:rPr lang="en-US" sz="1300" kern="1200" dirty="0" smtClean="0"/>
            <a:t>The Offshore Company designs </a:t>
          </a:r>
          <a:r>
            <a:rPr lang="en-US" sz="1300" kern="1200" dirty="0" err="1" smtClean="0"/>
            <a:t>jackup</a:t>
          </a:r>
          <a:r>
            <a:rPr lang="en-US" sz="1300" kern="1200" dirty="0" smtClean="0"/>
            <a:t> with year-round capabilities.</a:t>
          </a:r>
          <a:endParaRPr lang="en-US" sz="1300" kern="1200" dirty="0"/>
        </a:p>
      </dsp:txBody>
      <dsp:txXfrm>
        <a:off x="1512465" y="1252542"/>
        <a:ext cx="1296306" cy="1670056"/>
      </dsp:txXfrm>
    </dsp:sp>
    <dsp:sp modelId="{1A3F13D4-4A64-4BCB-A974-CBEED2BF4974}">
      <dsp:nvSpPr>
        <dsp:cNvPr id="0" name=""/>
        <dsp:cNvSpPr/>
      </dsp:nvSpPr>
      <dsp:spPr>
        <a:xfrm>
          <a:off x="3024823" y="1252542"/>
          <a:ext cx="1296306" cy="1670056"/>
        </a:xfrm>
        <a:prstGeom prst="roundRect">
          <a:avLst/>
        </a:prstGeom>
        <a:solidFill>
          <a:schemeClr val="accent3"/>
        </a:solidFill>
        <a:ln w="25400"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t>1969</a:t>
          </a:r>
          <a:endParaRPr lang="en-US" sz="1300" kern="1200" dirty="0" smtClean="0"/>
        </a:p>
        <a:p>
          <a:pPr lvl="0" algn="ctr" defTabSz="711200">
            <a:lnSpc>
              <a:spcPct val="90000"/>
            </a:lnSpc>
            <a:spcBef>
              <a:spcPct val="0"/>
            </a:spcBef>
            <a:spcAft>
              <a:spcPct val="35000"/>
            </a:spcAft>
          </a:pPr>
          <a:r>
            <a:rPr lang="en-US" sz="1300" kern="1200" dirty="0" smtClean="0"/>
            <a:t>First semisubmersible rig built by </a:t>
          </a:r>
          <a:r>
            <a:rPr lang="en-US" sz="1300" kern="1200" dirty="0" err="1" smtClean="0"/>
            <a:t>Forex</a:t>
          </a:r>
          <a:r>
            <a:rPr lang="en-US" sz="1300" kern="1200" dirty="0" smtClean="0"/>
            <a:t> Neptune.</a:t>
          </a:r>
          <a:endParaRPr lang="en-US" sz="1300" kern="1200" dirty="0"/>
        </a:p>
      </dsp:txBody>
      <dsp:txXfrm>
        <a:off x="3024823" y="1252542"/>
        <a:ext cx="1296306" cy="1670056"/>
      </dsp:txXfrm>
    </dsp:sp>
    <dsp:sp modelId="{1AAD8681-5981-4EEC-85A0-C8B4236E9DF6}">
      <dsp:nvSpPr>
        <dsp:cNvPr id="0" name=""/>
        <dsp:cNvSpPr/>
      </dsp:nvSpPr>
      <dsp:spPr>
        <a:xfrm>
          <a:off x="4537181" y="1252542"/>
          <a:ext cx="1296306" cy="1670056"/>
        </a:xfrm>
        <a:prstGeom prst="roundRect">
          <a:avLst/>
        </a:prstGeom>
        <a:solidFill>
          <a:schemeClr val="accent3"/>
        </a:solidFill>
        <a:ln w="25400"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t>1985</a:t>
          </a:r>
        </a:p>
        <a:p>
          <a:pPr lvl="0" algn="ctr" defTabSz="711200">
            <a:lnSpc>
              <a:spcPct val="90000"/>
            </a:lnSpc>
            <a:spcBef>
              <a:spcPct val="0"/>
            </a:spcBef>
            <a:spcAft>
              <a:spcPct val="35000"/>
            </a:spcAft>
          </a:pPr>
          <a:r>
            <a:rPr lang="en-US" sz="1200" kern="1200" dirty="0" smtClean="0"/>
            <a:t>Schlumberger combines </a:t>
          </a:r>
          <a:r>
            <a:rPr lang="en-US" sz="1200" kern="1200" dirty="0" err="1" smtClean="0"/>
            <a:t>Sedco</a:t>
          </a:r>
          <a:r>
            <a:rPr lang="en-US" sz="1200" kern="1200" dirty="0" smtClean="0"/>
            <a:t> and </a:t>
          </a:r>
          <a:r>
            <a:rPr lang="en-US" sz="1200" kern="1200" dirty="0" err="1" smtClean="0"/>
            <a:t>Forex</a:t>
          </a:r>
          <a:r>
            <a:rPr lang="en-US" sz="1200" kern="1200" dirty="0" smtClean="0"/>
            <a:t> into single company. </a:t>
          </a:r>
          <a:endParaRPr lang="en-US" sz="1200" kern="1200" dirty="0"/>
        </a:p>
      </dsp:txBody>
      <dsp:txXfrm>
        <a:off x="4537181" y="1252542"/>
        <a:ext cx="1296306" cy="1670056"/>
      </dsp:txXfrm>
    </dsp:sp>
    <dsp:sp modelId="{DC8492ED-9DF1-4FA0-97A8-7ECB6CED8ABD}">
      <dsp:nvSpPr>
        <dsp:cNvPr id="0" name=""/>
        <dsp:cNvSpPr/>
      </dsp:nvSpPr>
      <dsp:spPr>
        <a:xfrm>
          <a:off x="6049539" y="1252542"/>
          <a:ext cx="1296306" cy="1670056"/>
        </a:xfrm>
        <a:prstGeom prst="roundRect">
          <a:avLst/>
        </a:prstGeom>
        <a:solidFill>
          <a:schemeClr val="accent5"/>
        </a:solidFill>
        <a:ln w="25400" cap="flat" cmpd="sng" algn="ctr">
          <a:solidFill>
            <a:schemeClr val="accent5">
              <a:shade val="50000"/>
            </a:schemeClr>
          </a:solidFill>
          <a:prstDash val="solid"/>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t>1986-1992</a:t>
          </a:r>
        </a:p>
        <a:p>
          <a:pPr lvl="0" algn="ctr" defTabSz="711200">
            <a:lnSpc>
              <a:spcPct val="90000"/>
            </a:lnSpc>
            <a:spcBef>
              <a:spcPct val="0"/>
            </a:spcBef>
            <a:spcAft>
              <a:spcPct val="35000"/>
            </a:spcAft>
          </a:pPr>
          <a:r>
            <a:rPr lang="en-US" sz="1100" kern="1200" dirty="0" smtClean="0"/>
            <a:t>Global Marine files for Ch. 11 bankruptcy. Reemerges in 1989 with BOD, management and fleet intact; deleveraged by 1992.</a:t>
          </a:r>
          <a:endParaRPr lang="en-US" sz="1200" kern="1200" dirty="0"/>
        </a:p>
      </dsp:txBody>
      <dsp:txXfrm>
        <a:off x="6049539" y="1252542"/>
        <a:ext cx="1296306" cy="1670056"/>
      </dsp:txXfrm>
    </dsp:sp>
    <dsp:sp modelId="{0A6B622B-7157-44B8-8C52-07BF9D5D01AD}">
      <dsp:nvSpPr>
        <dsp:cNvPr id="0" name=""/>
        <dsp:cNvSpPr/>
      </dsp:nvSpPr>
      <dsp:spPr>
        <a:xfrm>
          <a:off x="7561897" y="1252542"/>
          <a:ext cx="1296306" cy="1670056"/>
        </a:xfrm>
        <a:prstGeom prst="roundRect">
          <a:avLst/>
        </a:prstGeom>
        <a:solidFill>
          <a:schemeClr val="accent5"/>
        </a:solidFill>
        <a:ln w="25400" cap="flat" cmpd="sng" algn="ctr">
          <a:solidFill>
            <a:schemeClr val="accent5">
              <a:shade val="50000"/>
            </a:schemeClr>
          </a:solidFill>
          <a:prstDash val="solid"/>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t>1996</a:t>
          </a:r>
        </a:p>
        <a:p>
          <a:pPr lvl="0" algn="ctr" defTabSz="800100">
            <a:lnSpc>
              <a:spcPct val="90000"/>
            </a:lnSpc>
            <a:spcBef>
              <a:spcPct val="0"/>
            </a:spcBef>
            <a:spcAft>
              <a:spcPct val="35000"/>
            </a:spcAft>
          </a:pPr>
          <a:r>
            <a:rPr lang="en-US" sz="1200" b="0" kern="1200" dirty="0" smtClean="0"/>
            <a:t>The Offshore Company (now called SODI) acquires Transocean ANA, doubling its fleet size.</a:t>
          </a:r>
          <a:endParaRPr lang="en-US" sz="1200" b="0" kern="1200" dirty="0"/>
        </a:p>
      </dsp:txBody>
      <dsp:txXfrm>
        <a:off x="7561897" y="1252542"/>
        <a:ext cx="1296306" cy="1670056"/>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92CF38A-A01E-4E33-BC8B-FB09F6D545F3}">
      <dsp:nvSpPr>
        <dsp:cNvPr id="0" name=""/>
        <dsp:cNvSpPr/>
      </dsp:nvSpPr>
      <dsp:spPr>
        <a:xfrm>
          <a:off x="664373" y="0"/>
          <a:ext cx="7529565" cy="4175140"/>
        </a:xfrm>
        <a:prstGeom prst="rightArrow">
          <a:avLst/>
        </a:prstGeom>
        <a:solidFill>
          <a:schemeClr val="accent3">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80BD0DC-EFE7-4FDC-AEE8-A4F10AAA0496}">
      <dsp:nvSpPr>
        <dsp:cNvPr id="0" name=""/>
        <dsp:cNvSpPr/>
      </dsp:nvSpPr>
      <dsp:spPr>
        <a:xfrm>
          <a:off x="2595" y="1252542"/>
          <a:ext cx="1562315" cy="1670056"/>
        </a:xfrm>
        <a:prstGeom prst="roundRect">
          <a:avLst/>
        </a:prstGeom>
        <a:solidFill>
          <a:schemeClr val="accent5"/>
        </a:solidFill>
        <a:ln w="25400" cap="flat" cmpd="sng" algn="ctr">
          <a:solidFill>
            <a:schemeClr val="accent5">
              <a:shade val="50000"/>
            </a:schemeClr>
          </a:solidFill>
          <a:prstDash val="solid"/>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t>1999</a:t>
          </a:r>
          <a:r>
            <a:rPr lang="en-US" sz="1300" kern="1200" dirty="0" smtClean="0"/>
            <a:t> </a:t>
          </a:r>
        </a:p>
        <a:p>
          <a:pPr lvl="0" algn="ctr" defTabSz="711200">
            <a:lnSpc>
              <a:spcPct val="90000"/>
            </a:lnSpc>
            <a:spcBef>
              <a:spcPct val="0"/>
            </a:spcBef>
            <a:spcAft>
              <a:spcPct val="35000"/>
            </a:spcAft>
          </a:pPr>
          <a:r>
            <a:rPr lang="en-US" sz="1300" kern="1200" dirty="0" smtClean="0"/>
            <a:t>Transocean Offshore merges with </a:t>
          </a:r>
          <a:r>
            <a:rPr lang="en-US" sz="1300" kern="1200" dirty="0" err="1" smtClean="0"/>
            <a:t>Sedco</a:t>
          </a:r>
          <a:r>
            <a:rPr lang="en-US" sz="1300" kern="1200" dirty="0" smtClean="0"/>
            <a:t> </a:t>
          </a:r>
          <a:r>
            <a:rPr lang="en-US" sz="1300" kern="1200" dirty="0" err="1" smtClean="0"/>
            <a:t>Forex</a:t>
          </a:r>
          <a:r>
            <a:rPr lang="en-US" sz="1300" kern="1200" dirty="0" smtClean="0"/>
            <a:t> (sold by Schlumberger).</a:t>
          </a:r>
          <a:endParaRPr lang="en-US" sz="1300" kern="1200" dirty="0"/>
        </a:p>
      </dsp:txBody>
      <dsp:txXfrm>
        <a:off x="2595" y="1252542"/>
        <a:ext cx="1562315" cy="1670056"/>
      </dsp:txXfrm>
    </dsp:sp>
    <dsp:sp modelId="{1A3F13D4-4A64-4BCB-A974-CBEED2BF4974}">
      <dsp:nvSpPr>
        <dsp:cNvPr id="0" name=""/>
        <dsp:cNvSpPr/>
      </dsp:nvSpPr>
      <dsp:spPr>
        <a:xfrm>
          <a:off x="1820635" y="317494"/>
          <a:ext cx="1562315" cy="1670056"/>
        </a:xfrm>
        <a:prstGeom prst="roundRect">
          <a:avLst/>
        </a:prstGeom>
        <a:solidFill>
          <a:schemeClr val="accent5"/>
        </a:solidFill>
        <a:ln w="25400" cap="flat" cmpd="sng" algn="ctr">
          <a:solidFill>
            <a:schemeClr val="accent5">
              <a:shade val="50000"/>
            </a:schemeClr>
          </a:solidFill>
          <a:prstDash val="solid"/>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t>2001</a:t>
          </a:r>
          <a:endParaRPr lang="en-US" sz="1300" kern="1200" dirty="0" smtClean="0"/>
        </a:p>
        <a:p>
          <a:pPr lvl="0" algn="ctr" defTabSz="711200">
            <a:lnSpc>
              <a:spcPct val="90000"/>
            </a:lnSpc>
            <a:spcBef>
              <a:spcPct val="0"/>
            </a:spcBef>
            <a:spcAft>
              <a:spcPct val="35000"/>
            </a:spcAft>
          </a:pPr>
          <a:r>
            <a:rPr lang="en-US" sz="1300" kern="1200" dirty="0" smtClean="0"/>
            <a:t>Transocean </a:t>
          </a:r>
          <a:r>
            <a:rPr lang="en-US" sz="1300" kern="1200" dirty="0" err="1" smtClean="0"/>
            <a:t>Sedco</a:t>
          </a:r>
          <a:r>
            <a:rPr lang="en-US" sz="1300" kern="1200" dirty="0" smtClean="0"/>
            <a:t> </a:t>
          </a:r>
          <a:r>
            <a:rPr lang="en-US" sz="1300" kern="1200" dirty="0" err="1" smtClean="0"/>
            <a:t>Forex</a:t>
          </a:r>
          <a:r>
            <a:rPr lang="en-US" sz="1300" kern="1200" dirty="0" smtClean="0"/>
            <a:t> merges with R&amp;B Falcon Corp. and form world’s largest offshore drilling company.</a:t>
          </a:r>
          <a:endParaRPr lang="en-US" sz="1300" kern="1200" dirty="0"/>
        </a:p>
      </dsp:txBody>
      <dsp:txXfrm>
        <a:off x="1820635" y="317494"/>
        <a:ext cx="1562315" cy="1670056"/>
      </dsp:txXfrm>
    </dsp:sp>
    <dsp:sp modelId="{1AAD8681-5981-4EEC-85A0-C8B4236E9DF6}">
      <dsp:nvSpPr>
        <dsp:cNvPr id="0" name=""/>
        <dsp:cNvSpPr/>
      </dsp:nvSpPr>
      <dsp:spPr>
        <a:xfrm>
          <a:off x="3647998" y="1252542"/>
          <a:ext cx="1562315" cy="1670056"/>
        </a:xfrm>
        <a:prstGeom prst="roundRect">
          <a:avLst/>
        </a:prstGeom>
        <a:solidFill>
          <a:schemeClr val="accent5"/>
        </a:solidFill>
        <a:ln w="25400" cap="flat" cmpd="sng" algn="ctr">
          <a:solidFill>
            <a:schemeClr val="accent5">
              <a:shade val="50000"/>
            </a:schemeClr>
          </a:solidFill>
          <a:prstDash val="solid"/>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t>2003-2007</a:t>
          </a:r>
        </a:p>
        <a:p>
          <a:pPr lvl="0" algn="ctr" defTabSz="711200">
            <a:lnSpc>
              <a:spcPct val="90000"/>
            </a:lnSpc>
            <a:spcBef>
              <a:spcPct val="0"/>
            </a:spcBef>
            <a:spcAft>
              <a:spcPct val="35000"/>
            </a:spcAft>
          </a:pPr>
          <a:r>
            <a:rPr lang="en-US" sz="1200" kern="1200" dirty="0" smtClean="0"/>
            <a:t>Transocean breaks several records for depth drilling (10,000 ft of water) and well depth (35,000 ft). </a:t>
          </a:r>
          <a:endParaRPr lang="en-US" sz="1200" kern="1200" dirty="0"/>
        </a:p>
      </dsp:txBody>
      <dsp:txXfrm>
        <a:off x="3647998" y="1252542"/>
        <a:ext cx="1562315" cy="1670056"/>
      </dsp:txXfrm>
    </dsp:sp>
    <dsp:sp modelId="{DC8492ED-9DF1-4FA0-97A8-7ECB6CED8ABD}">
      <dsp:nvSpPr>
        <dsp:cNvPr id="0" name=""/>
        <dsp:cNvSpPr/>
      </dsp:nvSpPr>
      <dsp:spPr>
        <a:xfrm>
          <a:off x="5470699" y="1252542"/>
          <a:ext cx="1562315" cy="1670056"/>
        </a:xfrm>
        <a:prstGeom prst="roundRect">
          <a:avLst/>
        </a:prstGeom>
        <a:solidFill>
          <a:schemeClr val="accent5"/>
        </a:solidFill>
        <a:ln w="25400" cap="flat" cmpd="sng" algn="ctr">
          <a:solidFill>
            <a:schemeClr val="accent5">
              <a:shade val="50000"/>
            </a:schemeClr>
          </a:solidFill>
          <a:prstDash val="solid"/>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t>2007</a:t>
          </a:r>
        </a:p>
        <a:p>
          <a:pPr lvl="0" algn="ctr" defTabSz="711200">
            <a:lnSpc>
              <a:spcPct val="90000"/>
            </a:lnSpc>
            <a:spcBef>
              <a:spcPct val="0"/>
            </a:spcBef>
            <a:spcAft>
              <a:spcPct val="35000"/>
            </a:spcAft>
          </a:pPr>
          <a:r>
            <a:rPr lang="en-US" sz="1200" kern="1200" dirty="0" smtClean="0"/>
            <a:t>Transocean and GlobalSantaFe merge to form the world’s largest offshore driller.</a:t>
          </a:r>
          <a:endParaRPr lang="en-US" sz="1400" kern="1200" dirty="0"/>
        </a:p>
      </dsp:txBody>
      <dsp:txXfrm>
        <a:off x="5470699" y="1252542"/>
        <a:ext cx="1562315" cy="1670056"/>
      </dsp:txXfrm>
    </dsp:sp>
    <dsp:sp modelId="{B956A3FC-983D-4CB6-A8C2-2CA496B61ED4}">
      <dsp:nvSpPr>
        <dsp:cNvPr id="0" name=""/>
        <dsp:cNvSpPr/>
      </dsp:nvSpPr>
      <dsp:spPr>
        <a:xfrm>
          <a:off x="7293401" y="1252542"/>
          <a:ext cx="1562315" cy="1670056"/>
        </a:xfrm>
        <a:prstGeom prst="roundRect">
          <a:avLst/>
        </a:prstGeom>
        <a:solidFill>
          <a:schemeClr val="accent5"/>
        </a:solidFill>
        <a:ln w="25400" cap="flat" cmpd="sng" algn="ctr">
          <a:solidFill>
            <a:schemeClr val="accent5">
              <a:shade val="50000"/>
            </a:schemeClr>
          </a:solidFill>
          <a:prstDash val="solid"/>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smtClean="0"/>
            <a:t>2008</a:t>
          </a:r>
        </a:p>
        <a:p>
          <a:pPr lvl="0" algn="ctr" defTabSz="622300">
            <a:lnSpc>
              <a:spcPct val="90000"/>
            </a:lnSpc>
            <a:spcBef>
              <a:spcPct val="0"/>
            </a:spcBef>
            <a:spcAft>
              <a:spcPct val="35000"/>
            </a:spcAft>
          </a:pPr>
          <a:r>
            <a:rPr lang="en-US" sz="1200" kern="1200" dirty="0" err="1" smtClean="0"/>
            <a:t>Redomesticates</a:t>
          </a:r>
          <a:r>
            <a:rPr lang="en-US" sz="1200" kern="1200" dirty="0" smtClean="0"/>
            <a:t> to Switzerland from Cayman Islands for geographic centrality and tax benefits.</a:t>
          </a:r>
          <a:endParaRPr lang="en-US" sz="1200" kern="1200" dirty="0"/>
        </a:p>
      </dsp:txBody>
      <dsp:txXfrm>
        <a:off x="7293401" y="1252542"/>
        <a:ext cx="1562315" cy="1670056"/>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BC0EA20-1760-4DA5-B2B5-E3992E53B61D}">
      <dsp:nvSpPr>
        <dsp:cNvPr id="0" name=""/>
        <dsp:cNvSpPr/>
      </dsp:nvSpPr>
      <dsp:spPr>
        <a:xfrm>
          <a:off x="6667154" y="1197754"/>
          <a:ext cx="1428760" cy="231006"/>
        </a:xfrm>
        <a:custGeom>
          <a:avLst/>
          <a:gdLst/>
          <a:ahLst/>
          <a:cxnLst/>
          <a:rect l="0" t="0" r="0" b="0"/>
          <a:pathLst>
            <a:path>
              <a:moveTo>
                <a:pt x="0" y="0"/>
              </a:moveTo>
              <a:lnTo>
                <a:pt x="0" y="160488"/>
              </a:lnTo>
              <a:lnTo>
                <a:pt x="1428760" y="160488"/>
              </a:lnTo>
              <a:lnTo>
                <a:pt x="1428760" y="231006"/>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A204CF5-D00C-48F3-8BC4-EB1FEB4185B8}">
      <dsp:nvSpPr>
        <dsp:cNvPr id="0" name=""/>
        <dsp:cNvSpPr/>
      </dsp:nvSpPr>
      <dsp:spPr>
        <a:xfrm>
          <a:off x="6309961" y="2626514"/>
          <a:ext cx="1214447" cy="231006"/>
        </a:xfrm>
        <a:custGeom>
          <a:avLst/>
          <a:gdLst/>
          <a:ahLst/>
          <a:cxnLst/>
          <a:rect l="0" t="0" r="0" b="0"/>
          <a:pathLst>
            <a:path>
              <a:moveTo>
                <a:pt x="0" y="0"/>
              </a:moveTo>
              <a:lnTo>
                <a:pt x="0" y="160488"/>
              </a:lnTo>
              <a:lnTo>
                <a:pt x="1214447" y="160488"/>
              </a:lnTo>
              <a:lnTo>
                <a:pt x="1214447" y="231006"/>
              </a:lnTo>
            </a:path>
          </a:pathLst>
        </a:custGeom>
        <a:noFill/>
        <a:ln w="25400" cap="flat" cmpd="sng" algn="ctr">
          <a:solidFill>
            <a:schemeClr val="accent2"/>
          </a:solidFill>
          <a:prstDash val="solid"/>
        </a:ln>
        <a:effectLst>
          <a:outerShdw blurRad="76200" dist="50800" dir="5400000" rotWithShape="0">
            <a:srgbClr val="4E3B30">
              <a:alpha val="60000"/>
            </a:srgbClr>
          </a:outerShdw>
        </a:effectLst>
      </dsp:spPr>
      <dsp:style>
        <a:lnRef idx="2">
          <a:schemeClr val="accent2"/>
        </a:lnRef>
        <a:fillRef idx="0">
          <a:schemeClr val="accent2"/>
        </a:fillRef>
        <a:effectRef idx="1">
          <a:schemeClr val="accent2"/>
        </a:effectRef>
        <a:fontRef idx="minor">
          <a:schemeClr val="tx1"/>
        </a:fontRef>
      </dsp:style>
    </dsp:sp>
    <dsp:sp modelId="{48FD159A-2972-443F-8139-A5912C5DCC04}">
      <dsp:nvSpPr>
        <dsp:cNvPr id="0" name=""/>
        <dsp:cNvSpPr/>
      </dsp:nvSpPr>
      <dsp:spPr>
        <a:xfrm>
          <a:off x="6095647" y="2626514"/>
          <a:ext cx="214314" cy="231006"/>
        </a:xfrm>
        <a:custGeom>
          <a:avLst/>
          <a:gdLst/>
          <a:ahLst/>
          <a:cxnLst/>
          <a:rect l="0" t="0" r="0" b="0"/>
          <a:pathLst>
            <a:path>
              <a:moveTo>
                <a:pt x="214314" y="0"/>
              </a:moveTo>
              <a:lnTo>
                <a:pt x="214314" y="160488"/>
              </a:lnTo>
              <a:lnTo>
                <a:pt x="0" y="160488"/>
              </a:lnTo>
              <a:lnTo>
                <a:pt x="0" y="231006"/>
              </a:lnTo>
            </a:path>
          </a:pathLst>
        </a:custGeom>
        <a:noFill/>
        <a:ln w="25400" cap="flat" cmpd="sng" algn="ctr">
          <a:solidFill>
            <a:schemeClr val="accent2"/>
          </a:solidFill>
          <a:prstDash val="solid"/>
        </a:ln>
        <a:effectLst>
          <a:outerShdw blurRad="76200" dist="50800" dir="5400000" rotWithShape="0">
            <a:srgbClr val="4E3B30">
              <a:alpha val="60000"/>
            </a:srgbClr>
          </a:outerShdw>
        </a:effectLst>
      </dsp:spPr>
      <dsp:style>
        <a:lnRef idx="2">
          <a:schemeClr val="accent2"/>
        </a:lnRef>
        <a:fillRef idx="0">
          <a:schemeClr val="accent2"/>
        </a:fillRef>
        <a:effectRef idx="1">
          <a:schemeClr val="accent2"/>
        </a:effectRef>
        <a:fontRef idx="minor">
          <a:schemeClr val="tx1"/>
        </a:fontRef>
      </dsp:style>
    </dsp:sp>
    <dsp:sp modelId="{B29DBD0A-5E60-4A40-A098-F372A4B0C6EF}">
      <dsp:nvSpPr>
        <dsp:cNvPr id="0" name=""/>
        <dsp:cNvSpPr/>
      </dsp:nvSpPr>
      <dsp:spPr>
        <a:xfrm>
          <a:off x="5667019" y="1912134"/>
          <a:ext cx="642941" cy="231006"/>
        </a:xfrm>
        <a:custGeom>
          <a:avLst/>
          <a:gdLst/>
          <a:ahLst/>
          <a:cxnLst/>
          <a:rect l="0" t="0" r="0" b="0"/>
          <a:pathLst>
            <a:path>
              <a:moveTo>
                <a:pt x="0" y="0"/>
              </a:moveTo>
              <a:lnTo>
                <a:pt x="0" y="160488"/>
              </a:lnTo>
              <a:lnTo>
                <a:pt x="642941" y="160488"/>
              </a:lnTo>
              <a:lnTo>
                <a:pt x="642941" y="231006"/>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4439501-D3D5-4059-A811-234A2BC64D34}">
      <dsp:nvSpPr>
        <dsp:cNvPr id="0" name=""/>
        <dsp:cNvSpPr/>
      </dsp:nvSpPr>
      <dsp:spPr>
        <a:xfrm>
          <a:off x="4830912" y="3297888"/>
          <a:ext cx="751528" cy="122223"/>
        </a:xfrm>
        <a:custGeom>
          <a:avLst/>
          <a:gdLst/>
          <a:ahLst/>
          <a:cxnLst/>
          <a:rect l="0" t="0" r="0" b="0"/>
          <a:pathLst>
            <a:path>
              <a:moveTo>
                <a:pt x="0" y="0"/>
              </a:moveTo>
              <a:lnTo>
                <a:pt x="0" y="51705"/>
              </a:lnTo>
              <a:lnTo>
                <a:pt x="751528" y="51705"/>
              </a:lnTo>
              <a:lnTo>
                <a:pt x="751528" y="122223"/>
              </a:lnTo>
            </a:path>
          </a:pathLst>
        </a:custGeom>
        <a:noFill/>
        <a:ln w="25400" cap="flat" cmpd="sng" algn="ctr">
          <a:solidFill>
            <a:schemeClr val="accent1"/>
          </a:solidFill>
          <a:prstDash val="solid"/>
        </a:ln>
        <a:effectLst>
          <a:outerShdw blurRad="76200" dist="50800" dir="5400000" rotWithShape="0">
            <a:srgbClr val="4E3B30">
              <a:alpha val="60000"/>
            </a:srgbClr>
          </a:outerShdw>
        </a:effectLst>
      </dsp:spPr>
      <dsp:style>
        <a:lnRef idx="2">
          <a:schemeClr val="accent1"/>
        </a:lnRef>
        <a:fillRef idx="0">
          <a:schemeClr val="accent1"/>
        </a:fillRef>
        <a:effectRef idx="1">
          <a:schemeClr val="accent1"/>
        </a:effectRef>
        <a:fontRef idx="minor">
          <a:schemeClr val="tx1"/>
        </a:fontRef>
      </dsp:style>
    </dsp:sp>
    <dsp:sp modelId="{D11A7D3B-2F43-4BD9-8DF0-E0CDE4C69B87}">
      <dsp:nvSpPr>
        <dsp:cNvPr id="0" name=""/>
        <dsp:cNvSpPr/>
      </dsp:nvSpPr>
      <dsp:spPr>
        <a:xfrm>
          <a:off x="4366310" y="4608245"/>
          <a:ext cx="787503" cy="240625"/>
        </a:xfrm>
        <a:custGeom>
          <a:avLst/>
          <a:gdLst/>
          <a:ahLst/>
          <a:cxnLst/>
          <a:rect l="0" t="0" r="0" b="0"/>
          <a:pathLst>
            <a:path>
              <a:moveTo>
                <a:pt x="0" y="0"/>
              </a:moveTo>
              <a:lnTo>
                <a:pt x="0" y="170107"/>
              </a:lnTo>
              <a:lnTo>
                <a:pt x="787503" y="170107"/>
              </a:lnTo>
              <a:lnTo>
                <a:pt x="787503" y="240625"/>
              </a:lnTo>
            </a:path>
          </a:pathLst>
        </a:custGeom>
        <a:noFill/>
        <a:ln w="25400" cap="flat" cmpd="sng" algn="ctr">
          <a:solidFill>
            <a:schemeClr val="accent4"/>
          </a:solidFill>
          <a:prstDash val="solid"/>
        </a:ln>
        <a:effectLst>
          <a:outerShdw blurRad="76200" dist="50800" dir="5400000" rotWithShape="0">
            <a:srgbClr val="4E3B30">
              <a:alpha val="60000"/>
            </a:srgbClr>
          </a:outerShdw>
        </a:effectLst>
      </dsp:spPr>
      <dsp:style>
        <a:lnRef idx="2">
          <a:schemeClr val="accent4"/>
        </a:lnRef>
        <a:fillRef idx="0">
          <a:schemeClr val="accent4"/>
        </a:fillRef>
        <a:effectRef idx="1">
          <a:schemeClr val="accent4"/>
        </a:effectRef>
        <a:fontRef idx="minor">
          <a:schemeClr val="tx1"/>
        </a:fontRef>
      </dsp:style>
    </dsp:sp>
    <dsp:sp modelId="{E144EC11-3F23-41B7-9E67-9B33BC1B9CF3}">
      <dsp:nvSpPr>
        <dsp:cNvPr id="0" name=""/>
        <dsp:cNvSpPr/>
      </dsp:nvSpPr>
      <dsp:spPr>
        <a:xfrm>
          <a:off x="3582179" y="4608245"/>
          <a:ext cx="784131" cy="240625"/>
        </a:xfrm>
        <a:custGeom>
          <a:avLst/>
          <a:gdLst/>
          <a:ahLst/>
          <a:cxnLst/>
          <a:rect l="0" t="0" r="0" b="0"/>
          <a:pathLst>
            <a:path>
              <a:moveTo>
                <a:pt x="784131" y="0"/>
              </a:moveTo>
              <a:lnTo>
                <a:pt x="784131" y="170107"/>
              </a:lnTo>
              <a:lnTo>
                <a:pt x="0" y="170107"/>
              </a:lnTo>
              <a:lnTo>
                <a:pt x="0" y="240625"/>
              </a:lnTo>
            </a:path>
          </a:pathLst>
        </a:custGeom>
        <a:noFill/>
        <a:ln w="25400" cap="flat" cmpd="sng" algn="ctr">
          <a:solidFill>
            <a:schemeClr val="accent4"/>
          </a:solidFill>
          <a:prstDash val="solid"/>
        </a:ln>
        <a:effectLst>
          <a:outerShdw blurRad="76200" dist="50800" dir="5400000" rotWithShape="0">
            <a:srgbClr val="4E3B30">
              <a:alpha val="60000"/>
            </a:srgbClr>
          </a:outerShdw>
        </a:effectLst>
      </dsp:spPr>
      <dsp:style>
        <a:lnRef idx="2">
          <a:schemeClr val="accent4"/>
        </a:lnRef>
        <a:fillRef idx="0">
          <a:schemeClr val="accent4"/>
        </a:fillRef>
        <a:effectRef idx="1">
          <a:schemeClr val="accent4"/>
        </a:effectRef>
        <a:fontRef idx="minor">
          <a:schemeClr val="tx1"/>
        </a:fontRef>
      </dsp:style>
    </dsp:sp>
    <dsp:sp modelId="{FE665AF0-453C-41AF-AB3C-4374818BF824}">
      <dsp:nvSpPr>
        <dsp:cNvPr id="0" name=""/>
        <dsp:cNvSpPr/>
      </dsp:nvSpPr>
      <dsp:spPr>
        <a:xfrm>
          <a:off x="4153679" y="3903485"/>
          <a:ext cx="212630" cy="221387"/>
        </a:xfrm>
        <a:custGeom>
          <a:avLst/>
          <a:gdLst/>
          <a:ahLst/>
          <a:cxnLst/>
          <a:rect l="0" t="0" r="0" b="0"/>
          <a:pathLst>
            <a:path>
              <a:moveTo>
                <a:pt x="0" y="0"/>
              </a:moveTo>
              <a:lnTo>
                <a:pt x="0" y="150869"/>
              </a:lnTo>
              <a:lnTo>
                <a:pt x="212630" y="150869"/>
              </a:lnTo>
              <a:lnTo>
                <a:pt x="212630" y="221387"/>
              </a:lnTo>
            </a:path>
          </a:pathLst>
        </a:custGeom>
        <a:noFill/>
        <a:ln w="25400" cap="flat" cmpd="sng" algn="ctr">
          <a:solidFill>
            <a:schemeClr val="accent3"/>
          </a:solidFill>
          <a:prstDash val="solid"/>
        </a:ln>
        <a:effectLst>
          <a:outerShdw blurRad="76200" dist="50800" dir="5400000" rotWithShape="0">
            <a:srgbClr val="4E3B30">
              <a:alpha val="60000"/>
            </a:srgbClr>
          </a:outerShdw>
        </a:effectLst>
      </dsp:spPr>
      <dsp:style>
        <a:lnRef idx="2">
          <a:schemeClr val="accent3"/>
        </a:lnRef>
        <a:fillRef idx="0">
          <a:schemeClr val="accent3"/>
        </a:fillRef>
        <a:effectRef idx="1">
          <a:schemeClr val="accent3"/>
        </a:effectRef>
        <a:fontRef idx="minor">
          <a:schemeClr val="tx1"/>
        </a:fontRef>
      </dsp:style>
    </dsp:sp>
    <dsp:sp modelId="{E982E7B9-8FF3-4394-8797-FFA450A4BE31}">
      <dsp:nvSpPr>
        <dsp:cNvPr id="0" name=""/>
        <dsp:cNvSpPr/>
      </dsp:nvSpPr>
      <dsp:spPr>
        <a:xfrm>
          <a:off x="4153679" y="3297888"/>
          <a:ext cx="677233" cy="122223"/>
        </a:xfrm>
        <a:custGeom>
          <a:avLst/>
          <a:gdLst/>
          <a:ahLst/>
          <a:cxnLst/>
          <a:rect l="0" t="0" r="0" b="0"/>
          <a:pathLst>
            <a:path>
              <a:moveTo>
                <a:pt x="677233" y="0"/>
              </a:moveTo>
              <a:lnTo>
                <a:pt x="677233" y="51705"/>
              </a:lnTo>
              <a:lnTo>
                <a:pt x="0" y="51705"/>
              </a:lnTo>
              <a:lnTo>
                <a:pt x="0" y="122223"/>
              </a:lnTo>
            </a:path>
          </a:pathLst>
        </a:custGeom>
        <a:noFill/>
        <a:ln w="25400" cap="flat" cmpd="sng" algn="ctr">
          <a:solidFill>
            <a:schemeClr val="accent1"/>
          </a:solidFill>
          <a:prstDash val="solid"/>
        </a:ln>
        <a:effectLst>
          <a:outerShdw blurRad="76200" dist="50800" dir="5400000" rotWithShape="0">
            <a:srgbClr val="4E3B30">
              <a:alpha val="60000"/>
            </a:srgbClr>
          </a:outerShdw>
        </a:effectLst>
      </dsp:spPr>
      <dsp:style>
        <a:lnRef idx="2">
          <a:schemeClr val="accent1"/>
        </a:lnRef>
        <a:fillRef idx="0">
          <a:schemeClr val="accent1"/>
        </a:fillRef>
        <a:effectRef idx="1">
          <a:schemeClr val="accent1"/>
        </a:effectRef>
        <a:fontRef idx="minor">
          <a:schemeClr val="tx1"/>
        </a:fontRef>
      </dsp:style>
    </dsp:sp>
    <dsp:sp modelId="{B2C1352D-0BBA-416F-AE0C-93B16E9FCCAF}">
      <dsp:nvSpPr>
        <dsp:cNvPr id="0" name=""/>
        <dsp:cNvSpPr/>
      </dsp:nvSpPr>
      <dsp:spPr>
        <a:xfrm>
          <a:off x="4309698" y="2626514"/>
          <a:ext cx="521214" cy="188000"/>
        </a:xfrm>
        <a:custGeom>
          <a:avLst/>
          <a:gdLst/>
          <a:ahLst/>
          <a:cxnLst/>
          <a:rect l="0" t="0" r="0" b="0"/>
          <a:pathLst>
            <a:path>
              <a:moveTo>
                <a:pt x="0" y="0"/>
              </a:moveTo>
              <a:lnTo>
                <a:pt x="0" y="117482"/>
              </a:lnTo>
              <a:lnTo>
                <a:pt x="521214" y="117482"/>
              </a:lnTo>
              <a:lnTo>
                <a:pt x="521214" y="188000"/>
              </a:lnTo>
            </a:path>
          </a:pathLst>
        </a:custGeom>
        <a:noFill/>
        <a:ln w="25400" cap="flat" cmpd="sng" algn="ctr">
          <a:solidFill>
            <a:schemeClr val="accent2"/>
          </a:solidFill>
          <a:prstDash val="solid"/>
        </a:ln>
        <a:effectLst>
          <a:outerShdw blurRad="76200" dist="50800" dir="5400000" rotWithShape="0">
            <a:srgbClr val="4E3B30">
              <a:alpha val="60000"/>
            </a:srgbClr>
          </a:outerShdw>
        </a:effectLst>
      </dsp:spPr>
      <dsp:style>
        <a:lnRef idx="2">
          <a:schemeClr val="accent2"/>
        </a:lnRef>
        <a:fillRef idx="0">
          <a:schemeClr val="accent2"/>
        </a:fillRef>
        <a:effectRef idx="1">
          <a:schemeClr val="accent2"/>
        </a:effectRef>
        <a:fontRef idx="minor">
          <a:schemeClr val="tx1"/>
        </a:fontRef>
      </dsp:style>
    </dsp:sp>
    <dsp:sp modelId="{8AEFF082-333F-4AAD-AF97-13C88E5ACF34}">
      <dsp:nvSpPr>
        <dsp:cNvPr id="0" name=""/>
        <dsp:cNvSpPr/>
      </dsp:nvSpPr>
      <dsp:spPr>
        <a:xfrm>
          <a:off x="3152456" y="2626514"/>
          <a:ext cx="1157241" cy="194366"/>
        </a:xfrm>
        <a:custGeom>
          <a:avLst/>
          <a:gdLst/>
          <a:ahLst/>
          <a:cxnLst/>
          <a:rect l="0" t="0" r="0" b="0"/>
          <a:pathLst>
            <a:path>
              <a:moveTo>
                <a:pt x="1157241" y="0"/>
              </a:moveTo>
              <a:lnTo>
                <a:pt x="1157241" y="123848"/>
              </a:lnTo>
              <a:lnTo>
                <a:pt x="0" y="123848"/>
              </a:lnTo>
              <a:lnTo>
                <a:pt x="0" y="194366"/>
              </a:lnTo>
            </a:path>
          </a:pathLst>
        </a:custGeom>
        <a:noFill/>
        <a:ln w="25400" cap="flat" cmpd="sng" algn="ctr">
          <a:solidFill>
            <a:schemeClr val="accent2"/>
          </a:solidFill>
          <a:prstDash val="solid"/>
        </a:ln>
        <a:effectLst>
          <a:outerShdw blurRad="76200" dist="50800" dir="5400000" rotWithShape="0">
            <a:srgbClr val="4E3B30">
              <a:alpha val="60000"/>
            </a:srgbClr>
          </a:outerShdw>
        </a:effectLst>
      </dsp:spPr>
      <dsp:style>
        <a:lnRef idx="2">
          <a:schemeClr val="accent2"/>
        </a:lnRef>
        <a:fillRef idx="0">
          <a:schemeClr val="accent2"/>
        </a:fillRef>
        <a:effectRef idx="1">
          <a:schemeClr val="accent2"/>
        </a:effectRef>
        <a:fontRef idx="minor">
          <a:schemeClr val="tx1"/>
        </a:fontRef>
      </dsp:style>
    </dsp:sp>
    <dsp:sp modelId="{B025D403-42BE-4B48-9649-F7FD7DDCAF3E}">
      <dsp:nvSpPr>
        <dsp:cNvPr id="0" name=""/>
        <dsp:cNvSpPr/>
      </dsp:nvSpPr>
      <dsp:spPr>
        <a:xfrm>
          <a:off x="4309698" y="1912134"/>
          <a:ext cx="1357321" cy="231006"/>
        </a:xfrm>
        <a:custGeom>
          <a:avLst/>
          <a:gdLst/>
          <a:ahLst/>
          <a:cxnLst/>
          <a:rect l="0" t="0" r="0" b="0"/>
          <a:pathLst>
            <a:path>
              <a:moveTo>
                <a:pt x="1357321" y="0"/>
              </a:moveTo>
              <a:lnTo>
                <a:pt x="1357321" y="160488"/>
              </a:lnTo>
              <a:lnTo>
                <a:pt x="0" y="160488"/>
              </a:lnTo>
              <a:lnTo>
                <a:pt x="0" y="231006"/>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A15F890-733D-41C8-A7BA-FAF83F76B090}">
      <dsp:nvSpPr>
        <dsp:cNvPr id="0" name=""/>
        <dsp:cNvSpPr/>
      </dsp:nvSpPr>
      <dsp:spPr>
        <a:xfrm>
          <a:off x="5667019" y="1197754"/>
          <a:ext cx="1000134" cy="231006"/>
        </a:xfrm>
        <a:custGeom>
          <a:avLst/>
          <a:gdLst/>
          <a:ahLst/>
          <a:cxnLst/>
          <a:rect l="0" t="0" r="0" b="0"/>
          <a:pathLst>
            <a:path>
              <a:moveTo>
                <a:pt x="1000134" y="0"/>
              </a:moveTo>
              <a:lnTo>
                <a:pt x="1000134" y="160488"/>
              </a:lnTo>
              <a:lnTo>
                <a:pt x="0" y="160488"/>
              </a:lnTo>
              <a:lnTo>
                <a:pt x="0" y="231006"/>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A893B48-406B-4FF8-B85A-B73DCD4E9BE0}">
      <dsp:nvSpPr>
        <dsp:cNvPr id="0" name=""/>
        <dsp:cNvSpPr/>
      </dsp:nvSpPr>
      <dsp:spPr>
        <a:xfrm>
          <a:off x="4082833" y="485212"/>
          <a:ext cx="2584320" cy="229169"/>
        </a:xfrm>
        <a:custGeom>
          <a:avLst/>
          <a:gdLst/>
          <a:ahLst/>
          <a:cxnLst/>
          <a:rect l="0" t="0" r="0" b="0"/>
          <a:pathLst>
            <a:path>
              <a:moveTo>
                <a:pt x="0" y="0"/>
              </a:moveTo>
              <a:lnTo>
                <a:pt x="0" y="158651"/>
              </a:lnTo>
              <a:lnTo>
                <a:pt x="2584320" y="158651"/>
              </a:lnTo>
              <a:lnTo>
                <a:pt x="2584320" y="229169"/>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89AFCD0-CD66-49DE-A08E-1520E7AFD74C}">
      <dsp:nvSpPr>
        <dsp:cNvPr id="0" name=""/>
        <dsp:cNvSpPr/>
      </dsp:nvSpPr>
      <dsp:spPr>
        <a:xfrm>
          <a:off x="1666491" y="1197754"/>
          <a:ext cx="857253" cy="302444"/>
        </a:xfrm>
        <a:custGeom>
          <a:avLst/>
          <a:gdLst/>
          <a:ahLst/>
          <a:cxnLst/>
          <a:rect l="0" t="0" r="0" b="0"/>
          <a:pathLst>
            <a:path>
              <a:moveTo>
                <a:pt x="0" y="0"/>
              </a:moveTo>
              <a:lnTo>
                <a:pt x="0" y="231925"/>
              </a:lnTo>
              <a:lnTo>
                <a:pt x="857253" y="231925"/>
              </a:lnTo>
              <a:lnTo>
                <a:pt x="857253" y="302444"/>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6D80C12-4FEE-4B00-BAA7-2EF260EC8FF0}">
      <dsp:nvSpPr>
        <dsp:cNvPr id="0" name=""/>
        <dsp:cNvSpPr/>
      </dsp:nvSpPr>
      <dsp:spPr>
        <a:xfrm>
          <a:off x="380611" y="1197754"/>
          <a:ext cx="1285880" cy="302444"/>
        </a:xfrm>
        <a:custGeom>
          <a:avLst/>
          <a:gdLst/>
          <a:ahLst/>
          <a:cxnLst/>
          <a:rect l="0" t="0" r="0" b="0"/>
          <a:pathLst>
            <a:path>
              <a:moveTo>
                <a:pt x="1285880" y="0"/>
              </a:moveTo>
              <a:lnTo>
                <a:pt x="1285880" y="231925"/>
              </a:lnTo>
              <a:lnTo>
                <a:pt x="0" y="231925"/>
              </a:lnTo>
              <a:lnTo>
                <a:pt x="0" y="302444"/>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7A2D2A2-0842-4AC2-9B1B-054558FB0DCC}">
      <dsp:nvSpPr>
        <dsp:cNvPr id="0" name=""/>
        <dsp:cNvSpPr/>
      </dsp:nvSpPr>
      <dsp:spPr>
        <a:xfrm>
          <a:off x="1666491" y="485212"/>
          <a:ext cx="2416342" cy="229169"/>
        </a:xfrm>
        <a:custGeom>
          <a:avLst/>
          <a:gdLst/>
          <a:ahLst/>
          <a:cxnLst/>
          <a:rect l="0" t="0" r="0" b="0"/>
          <a:pathLst>
            <a:path>
              <a:moveTo>
                <a:pt x="2416342" y="0"/>
              </a:moveTo>
              <a:lnTo>
                <a:pt x="2416342" y="158651"/>
              </a:lnTo>
              <a:lnTo>
                <a:pt x="0" y="158651"/>
              </a:lnTo>
              <a:lnTo>
                <a:pt x="0" y="229169"/>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53F882D-47A2-40E9-B187-3C111F7E7053}">
      <dsp:nvSpPr>
        <dsp:cNvPr id="0" name=""/>
        <dsp:cNvSpPr/>
      </dsp:nvSpPr>
      <dsp:spPr>
        <a:xfrm>
          <a:off x="3702225" y="1838"/>
          <a:ext cx="761217" cy="483373"/>
        </a:xfrm>
        <a:prstGeom prst="roundRect">
          <a:avLst>
            <a:gd name="adj" fmla="val 10000"/>
          </a:avLst>
        </a:prstGeom>
        <a:gradFill rotWithShape="0">
          <a:gsLst>
            <a:gs pos="0">
              <a:schemeClr val="accent1">
                <a:hueOff val="0"/>
                <a:satOff val="0"/>
                <a:lumOff val="0"/>
                <a:alphaOff val="0"/>
                <a:tint val="75000"/>
                <a:shade val="85000"/>
                <a:satMod val="230000"/>
              </a:schemeClr>
            </a:gs>
            <a:gs pos="25000">
              <a:schemeClr val="accent1">
                <a:hueOff val="0"/>
                <a:satOff val="0"/>
                <a:lumOff val="0"/>
                <a:alphaOff val="0"/>
                <a:tint val="90000"/>
                <a:shade val="70000"/>
                <a:satMod val="220000"/>
              </a:schemeClr>
            </a:gs>
            <a:gs pos="50000">
              <a:schemeClr val="accent1">
                <a:hueOff val="0"/>
                <a:satOff val="0"/>
                <a:lumOff val="0"/>
                <a:alphaOff val="0"/>
                <a:tint val="90000"/>
                <a:shade val="58000"/>
                <a:satMod val="225000"/>
              </a:schemeClr>
            </a:gs>
            <a:gs pos="65000">
              <a:schemeClr val="accent1">
                <a:hueOff val="0"/>
                <a:satOff val="0"/>
                <a:lumOff val="0"/>
                <a:alphaOff val="0"/>
                <a:tint val="90000"/>
                <a:shade val="58000"/>
                <a:satMod val="225000"/>
              </a:schemeClr>
            </a:gs>
            <a:gs pos="80000">
              <a:schemeClr val="accent1">
                <a:hueOff val="0"/>
                <a:satOff val="0"/>
                <a:lumOff val="0"/>
                <a:alphaOff val="0"/>
                <a:tint val="90000"/>
                <a:shade val="69000"/>
                <a:satMod val="220000"/>
              </a:schemeClr>
            </a:gs>
            <a:gs pos="100000">
              <a:schemeClr val="accent1">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accent1">
              <a:hueOff val="0"/>
              <a:satOff val="0"/>
              <a:lumOff val="0"/>
              <a:alphaOff val="0"/>
              <a:shade val="60000"/>
              <a:satMod val="110000"/>
            </a:schemeClr>
          </a:contourClr>
        </a:sp3d>
      </dsp:spPr>
      <dsp:style>
        <a:lnRef idx="0">
          <a:scrgbClr r="0" g="0" b="0"/>
        </a:lnRef>
        <a:fillRef idx="3">
          <a:scrgbClr r="0" g="0" b="0"/>
        </a:fillRef>
        <a:effectRef idx="3">
          <a:scrgbClr r="0" g="0" b="0"/>
        </a:effectRef>
        <a:fontRef idx="minor">
          <a:schemeClr val="lt1"/>
        </a:fontRef>
      </dsp:style>
    </dsp:sp>
    <dsp:sp modelId="{9CC70F10-487B-4348-AC9A-D82AF01A85AE}">
      <dsp:nvSpPr>
        <dsp:cNvPr id="0" name=""/>
        <dsp:cNvSpPr/>
      </dsp:nvSpPr>
      <dsp:spPr>
        <a:xfrm>
          <a:off x="3786804" y="82189"/>
          <a:ext cx="761217" cy="483373"/>
        </a:xfrm>
        <a:prstGeom prst="roundRect">
          <a:avLst>
            <a:gd name="adj" fmla="val 10000"/>
          </a:avLst>
        </a:prstGeom>
        <a:solidFill>
          <a:schemeClr val="lt1">
            <a:alpha val="90000"/>
            <a:hueOff val="0"/>
            <a:satOff val="0"/>
            <a:lumOff val="0"/>
            <a:alphaOff val="0"/>
          </a:schemeClr>
        </a:solidFill>
        <a:ln w="10000" cap="flat" cmpd="sng" algn="ctr">
          <a:solidFill>
            <a:schemeClr val="accent1">
              <a:hueOff val="0"/>
              <a:satOff val="0"/>
              <a:lumOff val="0"/>
              <a:alphaOff val="0"/>
            </a:schemeClr>
          </a:solidFill>
          <a:prstDash val="solid"/>
        </a:ln>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dsp:spPr>
      <dsp:style>
        <a:lnRef idx="1">
          <a:scrgbClr r="0" g="0" b="0"/>
        </a:lnRef>
        <a:fillRef idx="1">
          <a:scrgbClr r="0" g="0" b="0"/>
        </a:fillRef>
        <a:effectRef idx="2">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b="1" kern="1200" dirty="0" smtClean="0">
              <a:latin typeface="Calibri" pitchFamily="34" charset="0"/>
            </a:rPr>
            <a:t>Transocean</a:t>
          </a:r>
          <a:endParaRPr lang="en-US" sz="1000" b="1" kern="1200" dirty="0">
            <a:latin typeface="Calibri" pitchFamily="34" charset="0"/>
          </a:endParaRPr>
        </a:p>
      </dsp:txBody>
      <dsp:txXfrm>
        <a:off x="3786804" y="82189"/>
        <a:ext cx="761217" cy="483373"/>
      </dsp:txXfrm>
    </dsp:sp>
    <dsp:sp modelId="{654E716E-2F47-47A8-8ADD-C6DBF2861632}">
      <dsp:nvSpPr>
        <dsp:cNvPr id="0" name=""/>
        <dsp:cNvSpPr/>
      </dsp:nvSpPr>
      <dsp:spPr>
        <a:xfrm>
          <a:off x="1285882" y="714381"/>
          <a:ext cx="761217" cy="483373"/>
        </a:xfrm>
        <a:prstGeom prst="roundRect">
          <a:avLst>
            <a:gd name="adj" fmla="val 10000"/>
          </a:avLst>
        </a:prstGeom>
        <a:gradFill rotWithShape="0">
          <a:gsLst>
            <a:gs pos="0">
              <a:schemeClr val="accent3">
                <a:hueOff val="0"/>
                <a:satOff val="0"/>
                <a:lumOff val="0"/>
                <a:alphaOff val="0"/>
                <a:tint val="75000"/>
                <a:shade val="85000"/>
                <a:satMod val="230000"/>
              </a:schemeClr>
            </a:gs>
            <a:gs pos="25000">
              <a:schemeClr val="accent3">
                <a:hueOff val="0"/>
                <a:satOff val="0"/>
                <a:lumOff val="0"/>
                <a:alphaOff val="0"/>
                <a:tint val="90000"/>
                <a:shade val="70000"/>
                <a:satMod val="220000"/>
              </a:schemeClr>
            </a:gs>
            <a:gs pos="50000">
              <a:schemeClr val="accent3">
                <a:hueOff val="0"/>
                <a:satOff val="0"/>
                <a:lumOff val="0"/>
                <a:alphaOff val="0"/>
                <a:tint val="90000"/>
                <a:shade val="58000"/>
                <a:satMod val="225000"/>
              </a:schemeClr>
            </a:gs>
            <a:gs pos="65000">
              <a:schemeClr val="accent3">
                <a:hueOff val="0"/>
                <a:satOff val="0"/>
                <a:lumOff val="0"/>
                <a:alphaOff val="0"/>
                <a:tint val="90000"/>
                <a:shade val="58000"/>
                <a:satMod val="225000"/>
              </a:schemeClr>
            </a:gs>
            <a:gs pos="80000">
              <a:schemeClr val="accent3">
                <a:hueOff val="0"/>
                <a:satOff val="0"/>
                <a:lumOff val="0"/>
                <a:alphaOff val="0"/>
                <a:tint val="90000"/>
                <a:shade val="69000"/>
                <a:satMod val="220000"/>
              </a:schemeClr>
            </a:gs>
            <a:gs pos="100000">
              <a:schemeClr val="accent3">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accent3">
              <a:hueOff val="0"/>
              <a:satOff val="0"/>
              <a:lumOff val="0"/>
              <a:alphaOff val="0"/>
              <a:shade val="60000"/>
              <a:satMod val="110000"/>
            </a:schemeClr>
          </a:contourClr>
        </a:sp3d>
      </dsp:spPr>
      <dsp:style>
        <a:lnRef idx="0">
          <a:scrgbClr r="0" g="0" b="0"/>
        </a:lnRef>
        <a:fillRef idx="3">
          <a:scrgbClr r="0" g="0" b="0"/>
        </a:fillRef>
        <a:effectRef idx="3">
          <a:scrgbClr r="0" g="0" b="0"/>
        </a:effectRef>
        <a:fontRef idx="minor">
          <a:schemeClr val="lt1"/>
        </a:fontRef>
      </dsp:style>
    </dsp:sp>
    <dsp:sp modelId="{76F7D629-C537-4279-ABE7-CF8936C5E363}">
      <dsp:nvSpPr>
        <dsp:cNvPr id="0" name=""/>
        <dsp:cNvSpPr/>
      </dsp:nvSpPr>
      <dsp:spPr>
        <a:xfrm>
          <a:off x="1370462" y="794732"/>
          <a:ext cx="761217" cy="483373"/>
        </a:xfrm>
        <a:prstGeom prst="roundRect">
          <a:avLst>
            <a:gd name="adj" fmla="val 10000"/>
          </a:avLst>
        </a:prstGeom>
        <a:solidFill>
          <a:schemeClr val="lt1">
            <a:alpha val="90000"/>
            <a:hueOff val="0"/>
            <a:satOff val="0"/>
            <a:lumOff val="0"/>
            <a:alphaOff val="0"/>
          </a:schemeClr>
        </a:solidFill>
        <a:ln w="10000" cap="flat" cmpd="sng" algn="ctr">
          <a:solidFill>
            <a:schemeClr val="accent3">
              <a:hueOff val="0"/>
              <a:satOff val="0"/>
              <a:lumOff val="0"/>
              <a:alphaOff val="0"/>
            </a:schemeClr>
          </a:solidFill>
          <a:prstDash val="solid"/>
        </a:ln>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dsp:spPr>
      <dsp:style>
        <a:lnRef idx="1">
          <a:scrgbClr r="0" g="0" b="0"/>
        </a:lnRef>
        <a:fillRef idx="1">
          <a:scrgbClr r="0" g="0" b="0"/>
        </a:fillRef>
        <a:effectRef idx="2">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b="1" kern="1200" dirty="0" smtClean="0">
              <a:latin typeface="Calibri" pitchFamily="34" charset="0"/>
            </a:rPr>
            <a:t>Global </a:t>
          </a:r>
          <a:r>
            <a:rPr lang="en-US" sz="1000" b="1" kern="1200" dirty="0" err="1" smtClean="0">
              <a:latin typeface="Calibri" pitchFamily="34" charset="0"/>
            </a:rPr>
            <a:t>SantaFe</a:t>
          </a:r>
          <a:endParaRPr lang="en-US" sz="1000" b="1" kern="1200" dirty="0">
            <a:latin typeface="Calibri" pitchFamily="34" charset="0"/>
          </a:endParaRPr>
        </a:p>
      </dsp:txBody>
      <dsp:txXfrm>
        <a:off x="1370462" y="794732"/>
        <a:ext cx="761217" cy="483373"/>
      </dsp:txXfrm>
    </dsp:sp>
    <dsp:sp modelId="{9CD8CC17-2E2D-44C9-96E3-B187B562FA95}">
      <dsp:nvSpPr>
        <dsp:cNvPr id="0" name=""/>
        <dsp:cNvSpPr/>
      </dsp:nvSpPr>
      <dsp:spPr>
        <a:xfrm>
          <a:off x="2" y="1500199"/>
          <a:ext cx="761217" cy="483373"/>
        </a:xfrm>
        <a:prstGeom prst="roundRect">
          <a:avLst>
            <a:gd name="adj" fmla="val 10000"/>
          </a:avLst>
        </a:prstGeom>
        <a:gradFill rotWithShape="0">
          <a:gsLst>
            <a:gs pos="0">
              <a:schemeClr val="accent4">
                <a:hueOff val="0"/>
                <a:satOff val="0"/>
                <a:lumOff val="0"/>
                <a:alphaOff val="0"/>
                <a:tint val="75000"/>
                <a:shade val="85000"/>
                <a:satMod val="230000"/>
              </a:schemeClr>
            </a:gs>
            <a:gs pos="25000">
              <a:schemeClr val="accent4">
                <a:hueOff val="0"/>
                <a:satOff val="0"/>
                <a:lumOff val="0"/>
                <a:alphaOff val="0"/>
                <a:tint val="90000"/>
                <a:shade val="70000"/>
                <a:satMod val="220000"/>
              </a:schemeClr>
            </a:gs>
            <a:gs pos="50000">
              <a:schemeClr val="accent4">
                <a:hueOff val="0"/>
                <a:satOff val="0"/>
                <a:lumOff val="0"/>
                <a:alphaOff val="0"/>
                <a:tint val="90000"/>
                <a:shade val="58000"/>
                <a:satMod val="225000"/>
              </a:schemeClr>
            </a:gs>
            <a:gs pos="65000">
              <a:schemeClr val="accent4">
                <a:hueOff val="0"/>
                <a:satOff val="0"/>
                <a:lumOff val="0"/>
                <a:alphaOff val="0"/>
                <a:tint val="90000"/>
                <a:shade val="58000"/>
                <a:satMod val="225000"/>
              </a:schemeClr>
            </a:gs>
            <a:gs pos="80000">
              <a:schemeClr val="accent4">
                <a:hueOff val="0"/>
                <a:satOff val="0"/>
                <a:lumOff val="0"/>
                <a:alphaOff val="0"/>
                <a:tint val="90000"/>
                <a:shade val="69000"/>
                <a:satMod val="220000"/>
              </a:schemeClr>
            </a:gs>
            <a:gs pos="100000">
              <a:schemeClr val="accent4">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accent4">
              <a:hueOff val="0"/>
              <a:satOff val="0"/>
              <a:lumOff val="0"/>
              <a:alphaOff val="0"/>
              <a:shade val="60000"/>
              <a:satMod val="110000"/>
            </a:schemeClr>
          </a:contourClr>
        </a:sp3d>
      </dsp:spPr>
      <dsp:style>
        <a:lnRef idx="0">
          <a:scrgbClr r="0" g="0" b="0"/>
        </a:lnRef>
        <a:fillRef idx="3">
          <a:scrgbClr r="0" g="0" b="0"/>
        </a:fillRef>
        <a:effectRef idx="3">
          <a:scrgbClr r="0" g="0" b="0"/>
        </a:effectRef>
        <a:fontRef idx="minor">
          <a:schemeClr val="lt1"/>
        </a:fontRef>
      </dsp:style>
    </dsp:sp>
    <dsp:sp modelId="{A091E1FB-DBE3-4476-9963-A24F0C358666}">
      <dsp:nvSpPr>
        <dsp:cNvPr id="0" name=""/>
        <dsp:cNvSpPr/>
      </dsp:nvSpPr>
      <dsp:spPr>
        <a:xfrm>
          <a:off x="84582" y="1580550"/>
          <a:ext cx="761217" cy="483373"/>
        </a:xfrm>
        <a:prstGeom prst="roundRect">
          <a:avLst>
            <a:gd name="adj" fmla="val 10000"/>
          </a:avLst>
        </a:prstGeom>
        <a:solidFill>
          <a:schemeClr val="lt1">
            <a:alpha val="90000"/>
            <a:hueOff val="0"/>
            <a:satOff val="0"/>
            <a:lumOff val="0"/>
            <a:alphaOff val="0"/>
          </a:schemeClr>
        </a:solidFill>
        <a:ln w="10000" cap="flat" cmpd="sng" algn="ctr">
          <a:solidFill>
            <a:schemeClr val="accent4">
              <a:hueOff val="0"/>
              <a:satOff val="0"/>
              <a:lumOff val="0"/>
              <a:alphaOff val="0"/>
            </a:schemeClr>
          </a:solidFill>
          <a:prstDash val="solid"/>
        </a:ln>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dsp:spPr>
      <dsp:style>
        <a:lnRef idx="1">
          <a:scrgbClr r="0" g="0" b="0"/>
        </a:lnRef>
        <a:fillRef idx="1">
          <a:scrgbClr r="0" g="0" b="0"/>
        </a:fillRef>
        <a:effectRef idx="2">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b="1" kern="1200" dirty="0" smtClean="0">
              <a:latin typeface="Calibri" pitchFamily="34" charset="0"/>
            </a:rPr>
            <a:t>Global Marine</a:t>
          </a:r>
          <a:endParaRPr lang="en-US" sz="1000" b="1" kern="1200" dirty="0">
            <a:latin typeface="Calibri" pitchFamily="34" charset="0"/>
          </a:endParaRPr>
        </a:p>
      </dsp:txBody>
      <dsp:txXfrm>
        <a:off x="84582" y="1580550"/>
        <a:ext cx="761217" cy="483373"/>
      </dsp:txXfrm>
    </dsp:sp>
    <dsp:sp modelId="{F8C3494D-6D28-43F7-A412-BA5419675B10}">
      <dsp:nvSpPr>
        <dsp:cNvPr id="0" name=""/>
        <dsp:cNvSpPr/>
      </dsp:nvSpPr>
      <dsp:spPr>
        <a:xfrm>
          <a:off x="2143136" y="1500199"/>
          <a:ext cx="761217" cy="483373"/>
        </a:xfrm>
        <a:prstGeom prst="roundRect">
          <a:avLst>
            <a:gd name="adj" fmla="val 10000"/>
          </a:avLst>
        </a:prstGeom>
        <a:gradFill rotWithShape="0">
          <a:gsLst>
            <a:gs pos="0">
              <a:schemeClr val="accent4">
                <a:hueOff val="0"/>
                <a:satOff val="0"/>
                <a:lumOff val="0"/>
                <a:alphaOff val="0"/>
                <a:tint val="75000"/>
                <a:shade val="85000"/>
                <a:satMod val="230000"/>
              </a:schemeClr>
            </a:gs>
            <a:gs pos="25000">
              <a:schemeClr val="accent4">
                <a:hueOff val="0"/>
                <a:satOff val="0"/>
                <a:lumOff val="0"/>
                <a:alphaOff val="0"/>
                <a:tint val="90000"/>
                <a:shade val="70000"/>
                <a:satMod val="220000"/>
              </a:schemeClr>
            </a:gs>
            <a:gs pos="50000">
              <a:schemeClr val="accent4">
                <a:hueOff val="0"/>
                <a:satOff val="0"/>
                <a:lumOff val="0"/>
                <a:alphaOff val="0"/>
                <a:tint val="90000"/>
                <a:shade val="58000"/>
                <a:satMod val="225000"/>
              </a:schemeClr>
            </a:gs>
            <a:gs pos="65000">
              <a:schemeClr val="accent4">
                <a:hueOff val="0"/>
                <a:satOff val="0"/>
                <a:lumOff val="0"/>
                <a:alphaOff val="0"/>
                <a:tint val="90000"/>
                <a:shade val="58000"/>
                <a:satMod val="225000"/>
              </a:schemeClr>
            </a:gs>
            <a:gs pos="80000">
              <a:schemeClr val="accent4">
                <a:hueOff val="0"/>
                <a:satOff val="0"/>
                <a:lumOff val="0"/>
                <a:alphaOff val="0"/>
                <a:tint val="90000"/>
                <a:shade val="69000"/>
                <a:satMod val="220000"/>
              </a:schemeClr>
            </a:gs>
            <a:gs pos="100000">
              <a:schemeClr val="accent4">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accent4">
              <a:hueOff val="0"/>
              <a:satOff val="0"/>
              <a:lumOff val="0"/>
              <a:alphaOff val="0"/>
              <a:shade val="60000"/>
              <a:satMod val="110000"/>
            </a:schemeClr>
          </a:contourClr>
        </a:sp3d>
      </dsp:spPr>
      <dsp:style>
        <a:lnRef idx="0">
          <a:scrgbClr r="0" g="0" b="0"/>
        </a:lnRef>
        <a:fillRef idx="3">
          <a:scrgbClr r="0" g="0" b="0"/>
        </a:fillRef>
        <a:effectRef idx="3">
          <a:scrgbClr r="0" g="0" b="0"/>
        </a:effectRef>
        <a:fontRef idx="minor">
          <a:schemeClr val="lt1"/>
        </a:fontRef>
      </dsp:style>
    </dsp:sp>
    <dsp:sp modelId="{CA802F0A-ECA0-4916-8AD5-5DE7741355E6}">
      <dsp:nvSpPr>
        <dsp:cNvPr id="0" name=""/>
        <dsp:cNvSpPr/>
      </dsp:nvSpPr>
      <dsp:spPr>
        <a:xfrm>
          <a:off x="2227716" y="1580550"/>
          <a:ext cx="761217" cy="483373"/>
        </a:xfrm>
        <a:prstGeom prst="roundRect">
          <a:avLst>
            <a:gd name="adj" fmla="val 10000"/>
          </a:avLst>
        </a:prstGeom>
        <a:solidFill>
          <a:schemeClr val="lt1">
            <a:alpha val="90000"/>
            <a:hueOff val="0"/>
            <a:satOff val="0"/>
            <a:lumOff val="0"/>
            <a:alphaOff val="0"/>
          </a:schemeClr>
        </a:solidFill>
        <a:ln w="10000" cap="flat" cmpd="sng" algn="ctr">
          <a:solidFill>
            <a:schemeClr val="accent4">
              <a:hueOff val="0"/>
              <a:satOff val="0"/>
              <a:lumOff val="0"/>
              <a:alphaOff val="0"/>
            </a:schemeClr>
          </a:solidFill>
          <a:prstDash val="solid"/>
        </a:ln>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dsp:spPr>
      <dsp:style>
        <a:lnRef idx="1">
          <a:scrgbClr r="0" g="0" b="0"/>
        </a:lnRef>
        <a:fillRef idx="1">
          <a:scrgbClr r="0" g="0" b="0"/>
        </a:fillRef>
        <a:effectRef idx="2">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b="1" kern="1200" dirty="0" smtClean="0">
              <a:latin typeface="Calibri" pitchFamily="34" charset="0"/>
            </a:rPr>
            <a:t>Santa Fe Int’l</a:t>
          </a:r>
          <a:endParaRPr lang="en-US" sz="1000" b="1" kern="1200" dirty="0">
            <a:latin typeface="Calibri" pitchFamily="34" charset="0"/>
          </a:endParaRPr>
        </a:p>
      </dsp:txBody>
      <dsp:txXfrm>
        <a:off x="2227716" y="1580550"/>
        <a:ext cx="761217" cy="483373"/>
      </dsp:txXfrm>
    </dsp:sp>
    <dsp:sp modelId="{A492B3BE-7876-469D-80AA-B52FDC365058}">
      <dsp:nvSpPr>
        <dsp:cNvPr id="0" name=""/>
        <dsp:cNvSpPr/>
      </dsp:nvSpPr>
      <dsp:spPr>
        <a:xfrm>
          <a:off x="6286545" y="714381"/>
          <a:ext cx="761217" cy="483373"/>
        </a:xfrm>
        <a:prstGeom prst="roundRect">
          <a:avLst>
            <a:gd name="adj" fmla="val 10000"/>
          </a:avLst>
        </a:prstGeom>
        <a:gradFill rotWithShape="0">
          <a:gsLst>
            <a:gs pos="0">
              <a:schemeClr val="accent3">
                <a:hueOff val="0"/>
                <a:satOff val="0"/>
                <a:lumOff val="0"/>
                <a:alphaOff val="0"/>
                <a:tint val="75000"/>
                <a:shade val="85000"/>
                <a:satMod val="230000"/>
              </a:schemeClr>
            </a:gs>
            <a:gs pos="25000">
              <a:schemeClr val="accent3">
                <a:hueOff val="0"/>
                <a:satOff val="0"/>
                <a:lumOff val="0"/>
                <a:alphaOff val="0"/>
                <a:tint val="90000"/>
                <a:shade val="70000"/>
                <a:satMod val="220000"/>
              </a:schemeClr>
            </a:gs>
            <a:gs pos="50000">
              <a:schemeClr val="accent3">
                <a:hueOff val="0"/>
                <a:satOff val="0"/>
                <a:lumOff val="0"/>
                <a:alphaOff val="0"/>
                <a:tint val="90000"/>
                <a:shade val="58000"/>
                <a:satMod val="225000"/>
              </a:schemeClr>
            </a:gs>
            <a:gs pos="65000">
              <a:schemeClr val="accent3">
                <a:hueOff val="0"/>
                <a:satOff val="0"/>
                <a:lumOff val="0"/>
                <a:alphaOff val="0"/>
                <a:tint val="90000"/>
                <a:shade val="58000"/>
                <a:satMod val="225000"/>
              </a:schemeClr>
            </a:gs>
            <a:gs pos="80000">
              <a:schemeClr val="accent3">
                <a:hueOff val="0"/>
                <a:satOff val="0"/>
                <a:lumOff val="0"/>
                <a:alphaOff val="0"/>
                <a:tint val="90000"/>
                <a:shade val="69000"/>
                <a:satMod val="220000"/>
              </a:schemeClr>
            </a:gs>
            <a:gs pos="100000">
              <a:schemeClr val="accent3">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accent3">
              <a:hueOff val="0"/>
              <a:satOff val="0"/>
              <a:lumOff val="0"/>
              <a:alphaOff val="0"/>
              <a:shade val="60000"/>
              <a:satMod val="110000"/>
            </a:schemeClr>
          </a:contourClr>
        </a:sp3d>
      </dsp:spPr>
      <dsp:style>
        <a:lnRef idx="0">
          <a:scrgbClr r="0" g="0" b="0"/>
        </a:lnRef>
        <a:fillRef idx="3">
          <a:scrgbClr r="0" g="0" b="0"/>
        </a:fillRef>
        <a:effectRef idx="3">
          <a:scrgbClr r="0" g="0" b="0"/>
        </a:effectRef>
        <a:fontRef idx="minor">
          <a:schemeClr val="lt1"/>
        </a:fontRef>
      </dsp:style>
    </dsp:sp>
    <dsp:sp modelId="{201A7A4D-DEA1-4BF6-8EC5-81A8223444D2}">
      <dsp:nvSpPr>
        <dsp:cNvPr id="0" name=""/>
        <dsp:cNvSpPr/>
      </dsp:nvSpPr>
      <dsp:spPr>
        <a:xfrm>
          <a:off x="6371124" y="794732"/>
          <a:ext cx="761217" cy="483373"/>
        </a:xfrm>
        <a:prstGeom prst="roundRect">
          <a:avLst>
            <a:gd name="adj" fmla="val 10000"/>
          </a:avLst>
        </a:prstGeom>
        <a:solidFill>
          <a:schemeClr val="lt1">
            <a:alpha val="90000"/>
            <a:hueOff val="0"/>
            <a:satOff val="0"/>
            <a:lumOff val="0"/>
            <a:alphaOff val="0"/>
          </a:schemeClr>
        </a:solidFill>
        <a:ln w="10000" cap="flat" cmpd="sng" algn="ctr">
          <a:solidFill>
            <a:schemeClr val="accent3">
              <a:hueOff val="0"/>
              <a:satOff val="0"/>
              <a:lumOff val="0"/>
              <a:alphaOff val="0"/>
            </a:schemeClr>
          </a:solidFill>
          <a:prstDash val="solid"/>
        </a:ln>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dsp:spPr>
      <dsp:style>
        <a:lnRef idx="1">
          <a:scrgbClr r="0" g="0" b="0"/>
        </a:lnRef>
        <a:fillRef idx="1">
          <a:scrgbClr r="0" g="0" b="0"/>
        </a:fillRef>
        <a:effectRef idx="2">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b="1" kern="1200" dirty="0" smtClean="0">
              <a:latin typeface="Calibri" pitchFamily="34" charset="0"/>
            </a:rPr>
            <a:t>Transocean</a:t>
          </a:r>
          <a:endParaRPr lang="en-US" sz="1000" b="1" kern="1200" dirty="0">
            <a:latin typeface="Calibri" pitchFamily="34" charset="0"/>
          </a:endParaRPr>
        </a:p>
      </dsp:txBody>
      <dsp:txXfrm>
        <a:off x="6371124" y="794732"/>
        <a:ext cx="761217" cy="483373"/>
      </dsp:txXfrm>
    </dsp:sp>
    <dsp:sp modelId="{B3E42B75-5A04-4A63-91D7-49FB46DC3586}">
      <dsp:nvSpPr>
        <dsp:cNvPr id="0" name=""/>
        <dsp:cNvSpPr/>
      </dsp:nvSpPr>
      <dsp:spPr>
        <a:xfrm>
          <a:off x="5286411" y="1428761"/>
          <a:ext cx="761217" cy="483373"/>
        </a:xfrm>
        <a:prstGeom prst="roundRect">
          <a:avLst>
            <a:gd name="adj" fmla="val 10000"/>
          </a:avLst>
        </a:prstGeom>
        <a:gradFill rotWithShape="0">
          <a:gsLst>
            <a:gs pos="0">
              <a:schemeClr val="accent4">
                <a:hueOff val="0"/>
                <a:satOff val="0"/>
                <a:lumOff val="0"/>
                <a:alphaOff val="0"/>
                <a:tint val="75000"/>
                <a:shade val="85000"/>
                <a:satMod val="230000"/>
              </a:schemeClr>
            </a:gs>
            <a:gs pos="25000">
              <a:schemeClr val="accent4">
                <a:hueOff val="0"/>
                <a:satOff val="0"/>
                <a:lumOff val="0"/>
                <a:alphaOff val="0"/>
                <a:tint val="90000"/>
                <a:shade val="70000"/>
                <a:satMod val="220000"/>
              </a:schemeClr>
            </a:gs>
            <a:gs pos="50000">
              <a:schemeClr val="accent4">
                <a:hueOff val="0"/>
                <a:satOff val="0"/>
                <a:lumOff val="0"/>
                <a:alphaOff val="0"/>
                <a:tint val="90000"/>
                <a:shade val="58000"/>
                <a:satMod val="225000"/>
              </a:schemeClr>
            </a:gs>
            <a:gs pos="65000">
              <a:schemeClr val="accent4">
                <a:hueOff val="0"/>
                <a:satOff val="0"/>
                <a:lumOff val="0"/>
                <a:alphaOff val="0"/>
                <a:tint val="90000"/>
                <a:shade val="58000"/>
                <a:satMod val="225000"/>
              </a:schemeClr>
            </a:gs>
            <a:gs pos="80000">
              <a:schemeClr val="accent4">
                <a:hueOff val="0"/>
                <a:satOff val="0"/>
                <a:lumOff val="0"/>
                <a:alphaOff val="0"/>
                <a:tint val="90000"/>
                <a:shade val="69000"/>
                <a:satMod val="220000"/>
              </a:schemeClr>
            </a:gs>
            <a:gs pos="100000">
              <a:schemeClr val="accent4">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accent4">
              <a:hueOff val="0"/>
              <a:satOff val="0"/>
              <a:lumOff val="0"/>
              <a:alphaOff val="0"/>
              <a:shade val="60000"/>
              <a:satMod val="110000"/>
            </a:schemeClr>
          </a:contourClr>
        </a:sp3d>
      </dsp:spPr>
      <dsp:style>
        <a:lnRef idx="0">
          <a:scrgbClr r="0" g="0" b="0"/>
        </a:lnRef>
        <a:fillRef idx="3">
          <a:scrgbClr r="0" g="0" b="0"/>
        </a:fillRef>
        <a:effectRef idx="3">
          <a:scrgbClr r="0" g="0" b="0"/>
        </a:effectRef>
        <a:fontRef idx="minor">
          <a:schemeClr val="lt1"/>
        </a:fontRef>
      </dsp:style>
    </dsp:sp>
    <dsp:sp modelId="{B5C93A01-4B52-4D53-BFE2-333E8770D77B}">
      <dsp:nvSpPr>
        <dsp:cNvPr id="0" name=""/>
        <dsp:cNvSpPr/>
      </dsp:nvSpPr>
      <dsp:spPr>
        <a:xfrm>
          <a:off x="5370990" y="1509112"/>
          <a:ext cx="761217" cy="483373"/>
        </a:xfrm>
        <a:prstGeom prst="roundRect">
          <a:avLst>
            <a:gd name="adj" fmla="val 10000"/>
          </a:avLst>
        </a:prstGeom>
        <a:solidFill>
          <a:schemeClr val="lt1">
            <a:alpha val="90000"/>
            <a:hueOff val="0"/>
            <a:satOff val="0"/>
            <a:lumOff val="0"/>
            <a:alphaOff val="0"/>
          </a:schemeClr>
        </a:solidFill>
        <a:ln w="10000" cap="flat" cmpd="sng" algn="ctr">
          <a:solidFill>
            <a:schemeClr val="accent4">
              <a:hueOff val="0"/>
              <a:satOff val="0"/>
              <a:lumOff val="0"/>
              <a:alphaOff val="0"/>
            </a:schemeClr>
          </a:solidFill>
          <a:prstDash val="solid"/>
        </a:ln>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dsp:spPr>
      <dsp:style>
        <a:lnRef idx="1">
          <a:scrgbClr r="0" g="0" b="0"/>
        </a:lnRef>
        <a:fillRef idx="1">
          <a:scrgbClr r="0" g="0" b="0"/>
        </a:fillRef>
        <a:effectRef idx="2">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b="1" kern="1200" dirty="0" smtClean="0">
              <a:latin typeface="Calibri" pitchFamily="34" charset="0"/>
            </a:rPr>
            <a:t>Transocean </a:t>
          </a:r>
          <a:r>
            <a:rPr lang="en-US" sz="1000" b="1" kern="1200" dirty="0" err="1" smtClean="0">
              <a:latin typeface="Calibri" pitchFamily="34" charset="0"/>
            </a:rPr>
            <a:t>Sedco</a:t>
          </a:r>
          <a:r>
            <a:rPr lang="en-US" sz="1000" b="1" kern="1200" dirty="0" smtClean="0">
              <a:latin typeface="Calibri" pitchFamily="34" charset="0"/>
            </a:rPr>
            <a:t> </a:t>
          </a:r>
          <a:r>
            <a:rPr lang="en-US" sz="1000" b="1" kern="1200" dirty="0" err="1" smtClean="0">
              <a:latin typeface="Calibri" pitchFamily="34" charset="0"/>
            </a:rPr>
            <a:t>Forex</a:t>
          </a:r>
          <a:endParaRPr lang="en-US" sz="1000" b="1" kern="1200" dirty="0">
            <a:latin typeface="Calibri" pitchFamily="34" charset="0"/>
          </a:endParaRPr>
        </a:p>
      </dsp:txBody>
      <dsp:txXfrm>
        <a:off x="5370990" y="1509112"/>
        <a:ext cx="761217" cy="483373"/>
      </dsp:txXfrm>
    </dsp:sp>
    <dsp:sp modelId="{42B68BA7-42C5-4DC1-B633-5C66C0F39171}">
      <dsp:nvSpPr>
        <dsp:cNvPr id="0" name=""/>
        <dsp:cNvSpPr/>
      </dsp:nvSpPr>
      <dsp:spPr>
        <a:xfrm>
          <a:off x="3929089" y="2143141"/>
          <a:ext cx="761217" cy="483373"/>
        </a:xfrm>
        <a:prstGeom prst="roundRect">
          <a:avLst>
            <a:gd name="adj" fmla="val 10000"/>
          </a:avLst>
        </a:prstGeom>
        <a:gradFill rotWithShape="0">
          <a:gsLst>
            <a:gs pos="0">
              <a:schemeClr val="accent5">
                <a:hueOff val="0"/>
                <a:satOff val="0"/>
                <a:lumOff val="0"/>
                <a:alphaOff val="0"/>
                <a:tint val="75000"/>
                <a:shade val="85000"/>
                <a:satMod val="230000"/>
              </a:schemeClr>
            </a:gs>
            <a:gs pos="25000">
              <a:schemeClr val="accent5">
                <a:hueOff val="0"/>
                <a:satOff val="0"/>
                <a:lumOff val="0"/>
                <a:alphaOff val="0"/>
                <a:tint val="90000"/>
                <a:shade val="70000"/>
                <a:satMod val="220000"/>
              </a:schemeClr>
            </a:gs>
            <a:gs pos="50000">
              <a:schemeClr val="accent5">
                <a:hueOff val="0"/>
                <a:satOff val="0"/>
                <a:lumOff val="0"/>
                <a:alphaOff val="0"/>
                <a:tint val="90000"/>
                <a:shade val="58000"/>
                <a:satMod val="225000"/>
              </a:schemeClr>
            </a:gs>
            <a:gs pos="65000">
              <a:schemeClr val="accent5">
                <a:hueOff val="0"/>
                <a:satOff val="0"/>
                <a:lumOff val="0"/>
                <a:alphaOff val="0"/>
                <a:tint val="90000"/>
                <a:shade val="58000"/>
                <a:satMod val="225000"/>
              </a:schemeClr>
            </a:gs>
            <a:gs pos="80000">
              <a:schemeClr val="accent5">
                <a:hueOff val="0"/>
                <a:satOff val="0"/>
                <a:lumOff val="0"/>
                <a:alphaOff val="0"/>
                <a:tint val="90000"/>
                <a:shade val="69000"/>
                <a:satMod val="220000"/>
              </a:schemeClr>
            </a:gs>
            <a:gs pos="100000">
              <a:schemeClr val="accent5">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accent5">
              <a:hueOff val="0"/>
              <a:satOff val="0"/>
              <a:lumOff val="0"/>
              <a:alphaOff val="0"/>
              <a:shade val="60000"/>
              <a:satMod val="110000"/>
            </a:schemeClr>
          </a:contourClr>
        </a:sp3d>
      </dsp:spPr>
      <dsp:style>
        <a:lnRef idx="0">
          <a:scrgbClr r="0" g="0" b="0"/>
        </a:lnRef>
        <a:fillRef idx="3">
          <a:scrgbClr r="0" g="0" b="0"/>
        </a:fillRef>
        <a:effectRef idx="3">
          <a:scrgbClr r="0" g="0" b="0"/>
        </a:effectRef>
        <a:fontRef idx="minor">
          <a:schemeClr val="lt1"/>
        </a:fontRef>
      </dsp:style>
    </dsp:sp>
    <dsp:sp modelId="{C52E3B86-FE84-43A4-866E-35554A63A75A}">
      <dsp:nvSpPr>
        <dsp:cNvPr id="0" name=""/>
        <dsp:cNvSpPr/>
      </dsp:nvSpPr>
      <dsp:spPr>
        <a:xfrm>
          <a:off x="4013669" y="2223492"/>
          <a:ext cx="761217" cy="483373"/>
        </a:xfrm>
        <a:prstGeom prst="roundRect">
          <a:avLst>
            <a:gd name="adj" fmla="val 10000"/>
          </a:avLst>
        </a:prstGeom>
        <a:solidFill>
          <a:schemeClr val="lt1">
            <a:alpha val="90000"/>
            <a:hueOff val="0"/>
            <a:satOff val="0"/>
            <a:lumOff val="0"/>
            <a:alphaOff val="0"/>
          </a:schemeClr>
        </a:solidFill>
        <a:ln w="10000" cap="flat" cmpd="sng" algn="ctr">
          <a:solidFill>
            <a:schemeClr val="accent5">
              <a:hueOff val="0"/>
              <a:satOff val="0"/>
              <a:lumOff val="0"/>
              <a:alphaOff val="0"/>
            </a:schemeClr>
          </a:solidFill>
          <a:prstDash val="solid"/>
        </a:ln>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dsp:spPr>
      <dsp:style>
        <a:lnRef idx="1">
          <a:scrgbClr r="0" g="0" b="0"/>
        </a:lnRef>
        <a:fillRef idx="1">
          <a:scrgbClr r="0" g="0" b="0"/>
        </a:fillRef>
        <a:effectRef idx="2">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b="1" kern="1200" dirty="0" smtClean="0">
              <a:latin typeface="Calibri" pitchFamily="34" charset="0"/>
            </a:rPr>
            <a:t>Transocean Offshore</a:t>
          </a:r>
          <a:endParaRPr lang="en-US" sz="1000" b="1" kern="1200" dirty="0">
            <a:latin typeface="Calibri" pitchFamily="34" charset="0"/>
          </a:endParaRPr>
        </a:p>
      </dsp:txBody>
      <dsp:txXfrm>
        <a:off x="4013669" y="2223492"/>
        <a:ext cx="761217" cy="483373"/>
      </dsp:txXfrm>
    </dsp:sp>
    <dsp:sp modelId="{A8A919E6-797C-4868-B77F-698972A19D4A}">
      <dsp:nvSpPr>
        <dsp:cNvPr id="0" name=""/>
        <dsp:cNvSpPr/>
      </dsp:nvSpPr>
      <dsp:spPr>
        <a:xfrm>
          <a:off x="2771848" y="2820881"/>
          <a:ext cx="761217" cy="483373"/>
        </a:xfrm>
        <a:prstGeom prst="roundRect">
          <a:avLst>
            <a:gd name="adj" fmla="val 10000"/>
          </a:avLst>
        </a:prstGeom>
        <a:gradFill rotWithShape="1">
          <a:gsLst>
            <a:gs pos="0">
              <a:schemeClr val="accent2">
                <a:tint val="75000"/>
                <a:shade val="85000"/>
                <a:satMod val="230000"/>
              </a:schemeClr>
            </a:gs>
            <a:gs pos="25000">
              <a:schemeClr val="accent2">
                <a:tint val="90000"/>
                <a:shade val="70000"/>
                <a:satMod val="220000"/>
              </a:schemeClr>
            </a:gs>
            <a:gs pos="50000">
              <a:schemeClr val="accent2">
                <a:tint val="90000"/>
                <a:shade val="58000"/>
                <a:satMod val="225000"/>
              </a:schemeClr>
            </a:gs>
            <a:gs pos="65000">
              <a:schemeClr val="accent2">
                <a:tint val="90000"/>
                <a:shade val="58000"/>
                <a:satMod val="225000"/>
              </a:schemeClr>
            </a:gs>
            <a:gs pos="80000">
              <a:schemeClr val="accent2">
                <a:tint val="90000"/>
                <a:shade val="69000"/>
                <a:satMod val="220000"/>
              </a:schemeClr>
            </a:gs>
            <a:gs pos="100000">
              <a:schemeClr val="accent2">
                <a:tint val="77000"/>
                <a:shade val="80000"/>
                <a:satMod val="230000"/>
              </a:schemeClr>
            </a:gs>
          </a:gsLst>
          <a:lin ang="5400000" scaled="1"/>
        </a:gradFill>
        <a:ln w="10000" cap="flat" cmpd="sng" algn="ctr">
          <a:solidFill>
            <a:schemeClr val="accent2"/>
          </a:solidFill>
          <a:prstDash val="solid"/>
        </a:ln>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dsp:spPr>
      <dsp:style>
        <a:lnRef idx="1">
          <a:schemeClr val="accent2"/>
        </a:lnRef>
        <a:fillRef idx="3">
          <a:schemeClr val="accent2"/>
        </a:fillRef>
        <a:effectRef idx="2">
          <a:schemeClr val="accent2"/>
        </a:effectRef>
        <a:fontRef idx="minor">
          <a:schemeClr val="lt1"/>
        </a:fontRef>
      </dsp:style>
    </dsp:sp>
    <dsp:sp modelId="{04CA2FD9-87F7-4451-9011-0D984045020C}">
      <dsp:nvSpPr>
        <dsp:cNvPr id="0" name=""/>
        <dsp:cNvSpPr/>
      </dsp:nvSpPr>
      <dsp:spPr>
        <a:xfrm>
          <a:off x="2856427" y="2901232"/>
          <a:ext cx="761217" cy="483373"/>
        </a:xfrm>
        <a:prstGeom prst="roundRect">
          <a:avLst>
            <a:gd name="adj" fmla="val 10000"/>
          </a:avLst>
        </a:prstGeom>
        <a:solidFill>
          <a:schemeClr val="lt1">
            <a:alpha val="90000"/>
            <a:hueOff val="0"/>
            <a:satOff val="0"/>
            <a:lumOff val="0"/>
            <a:alphaOff val="0"/>
          </a:schemeClr>
        </a:solidFill>
        <a:ln w="10000" cap="flat" cmpd="sng" algn="ctr">
          <a:solidFill>
            <a:schemeClr val="accent5">
              <a:hueOff val="0"/>
              <a:satOff val="0"/>
              <a:lumOff val="0"/>
              <a:alphaOff val="0"/>
            </a:schemeClr>
          </a:solidFill>
          <a:prstDash val="solid"/>
        </a:ln>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dsp:spPr>
      <dsp:style>
        <a:lnRef idx="1">
          <a:scrgbClr r="0" g="0" b="0"/>
        </a:lnRef>
        <a:fillRef idx="1">
          <a:scrgbClr r="0" g="0" b="0"/>
        </a:fillRef>
        <a:effectRef idx="2">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b="1" kern="1200" dirty="0" smtClean="0">
              <a:latin typeface="Calibri" pitchFamily="34" charset="0"/>
            </a:rPr>
            <a:t>Transocean ASA</a:t>
          </a:r>
          <a:endParaRPr lang="en-US" sz="1000" b="1" kern="1200" dirty="0">
            <a:latin typeface="Calibri" pitchFamily="34" charset="0"/>
          </a:endParaRPr>
        </a:p>
      </dsp:txBody>
      <dsp:txXfrm>
        <a:off x="2856427" y="2901232"/>
        <a:ext cx="761217" cy="483373"/>
      </dsp:txXfrm>
    </dsp:sp>
    <dsp:sp modelId="{F598EE6D-A3C9-457C-B1DD-D37F748BC598}">
      <dsp:nvSpPr>
        <dsp:cNvPr id="0" name=""/>
        <dsp:cNvSpPr/>
      </dsp:nvSpPr>
      <dsp:spPr>
        <a:xfrm>
          <a:off x="4450304" y="2814515"/>
          <a:ext cx="761217" cy="483373"/>
        </a:xfrm>
        <a:prstGeom prst="roundRect">
          <a:avLst>
            <a:gd name="adj" fmla="val 10000"/>
          </a:avLst>
        </a:prstGeom>
        <a:gradFill rotWithShape="1">
          <a:gsLst>
            <a:gs pos="0">
              <a:schemeClr val="accent2">
                <a:tint val="75000"/>
                <a:shade val="85000"/>
                <a:satMod val="230000"/>
              </a:schemeClr>
            </a:gs>
            <a:gs pos="25000">
              <a:schemeClr val="accent2">
                <a:tint val="90000"/>
                <a:shade val="70000"/>
                <a:satMod val="220000"/>
              </a:schemeClr>
            </a:gs>
            <a:gs pos="50000">
              <a:schemeClr val="accent2">
                <a:tint val="90000"/>
                <a:shade val="58000"/>
                <a:satMod val="225000"/>
              </a:schemeClr>
            </a:gs>
            <a:gs pos="65000">
              <a:schemeClr val="accent2">
                <a:tint val="90000"/>
                <a:shade val="58000"/>
                <a:satMod val="225000"/>
              </a:schemeClr>
            </a:gs>
            <a:gs pos="80000">
              <a:schemeClr val="accent2">
                <a:tint val="90000"/>
                <a:shade val="69000"/>
                <a:satMod val="220000"/>
              </a:schemeClr>
            </a:gs>
            <a:gs pos="100000">
              <a:schemeClr val="accent2">
                <a:tint val="77000"/>
                <a:shade val="80000"/>
                <a:satMod val="230000"/>
              </a:schemeClr>
            </a:gs>
          </a:gsLst>
          <a:lin ang="5400000" scaled="1"/>
        </a:gradFill>
        <a:ln w="10000" cap="flat" cmpd="sng" algn="ctr">
          <a:solidFill>
            <a:schemeClr val="accent2"/>
          </a:solidFill>
          <a:prstDash val="solid"/>
        </a:ln>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dsp:spPr>
      <dsp:style>
        <a:lnRef idx="1">
          <a:schemeClr val="accent2"/>
        </a:lnRef>
        <a:fillRef idx="3">
          <a:schemeClr val="accent2"/>
        </a:fillRef>
        <a:effectRef idx="2">
          <a:schemeClr val="accent2"/>
        </a:effectRef>
        <a:fontRef idx="minor">
          <a:schemeClr val="lt1"/>
        </a:fontRef>
      </dsp:style>
    </dsp:sp>
    <dsp:sp modelId="{372DA458-F860-4EBA-8785-C76CD54CC665}">
      <dsp:nvSpPr>
        <dsp:cNvPr id="0" name=""/>
        <dsp:cNvSpPr/>
      </dsp:nvSpPr>
      <dsp:spPr>
        <a:xfrm>
          <a:off x="4534883" y="2894866"/>
          <a:ext cx="761217" cy="483373"/>
        </a:xfrm>
        <a:prstGeom prst="roundRect">
          <a:avLst>
            <a:gd name="adj" fmla="val 10000"/>
          </a:avLst>
        </a:prstGeom>
        <a:solidFill>
          <a:schemeClr val="lt1">
            <a:alpha val="90000"/>
            <a:hueOff val="0"/>
            <a:satOff val="0"/>
            <a:lumOff val="0"/>
            <a:alphaOff val="0"/>
          </a:schemeClr>
        </a:solidFill>
        <a:ln w="10000" cap="flat" cmpd="sng" algn="ctr">
          <a:solidFill>
            <a:schemeClr val="accent5">
              <a:hueOff val="0"/>
              <a:satOff val="0"/>
              <a:lumOff val="0"/>
              <a:alphaOff val="0"/>
            </a:schemeClr>
          </a:solidFill>
          <a:prstDash val="solid"/>
        </a:ln>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dsp:spPr>
      <dsp:style>
        <a:lnRef idx="1">
          <a:scrgbClr r="0" g="0" b="0"/>
        </a:lnRef>
        <a:fillRef idx="1">
          <a:scrgbClr r="0" g="0" b="0"/>
        </a:fillRef>
        <a:effectRef idx="2">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b="1" kern="1200" dirty="0" smtClean="0">
              <a:latin typeface="Calibri" pitchFamily="34" charset="0"/>
            </a:rPr>
            <a:t>SODI</a:t>
          </a:r>
          <a:endParaRPr lang="en-US" sz="1000" b="1" kern="1200" dirty="0">
            <a:latin typeface="Calibri" pitchFamily="34" charset="0"/>
          </a:endParaRPr>
        </a:p>
      </dsp:txBody>
      <dsp:txXfrm>
        <a:off x="4534883" y="2894866"/>
        <a:ext cx="761217" cy="483373"/>
      </dsp:txXfrm>
    </dsp:sp>
    <dsp:sp modelId="{48258046-944B-42E7-B29F-72D58B338696}">
      <dsp:nvSpPr>
        <dsp:cNvPr id="0" name=""/>
        <dsp:cNvSpPr/>
      </dsp:nvSpPr>
      <dsp:spPr>
        <a:xfrm>
          <a:off x="3773070" y="3420111"/>
          <a:ext cx="761217" cy="483373"/>
        </a:xfrm>
        <a:prstGeom prst="roundRect">
          <a:avLst>
            <a:gd name="adj" fmla="val 10000"/>
          </a:avLst>
        </a:prstGeom>
        <a:gradFill rotWithShape="1">
          <a:gsLst>
            <a:gs pos="0">
              <a:schemeClr val="accent1">
                <a:tint val="75000"/>
                <a:shade val="85000"/>
                <a:satMod val="230000"/>
              </a:schemeClr>
            </a:gs>
            <a:gs pos="25000">
              <a:schemeClr val="accent1">
                <a:tint val="90000"/>
                <a:shade val="70000"/>
                <a:satMod val="220000"/>
              </a:schemeClr>
            </a:gs>
            <a:gs pos="50000">
              <a:schemeClr val="accent1">
                <a:tint val="90000"/>
                <a:shade val="58000"/>
                <a:satMod val="225000"/>
              </a:schemeClr>
            </a:gs>
            <a:gs pos="65000">
              <a:schemeClr val="accent1">
                <a:tint val="90000"/>
                <a:shade val="58000"/>
                <a:satMod val="225000"/>
              </a:schemeClr>
            </a:gs>
            <a:gs pos="80000">
              <a:schemeClr val="accent1">
                <a:tint val="90000"/>
                <a:shade val="69000"/>
                <a:satMod val="220000"/>
              </a:schemeClr>
            </a:gs>
            <a:gs pos="100000">
              <a:schemeClr val="accent1">
                <a:tint val="77000"/>
                <a:shade val="80000"/>
                <a:satMod val="230000"/>
              </a:schemeClr>
            </a:gs>
          </a:gsLst>
          <a:lin ang="5400000" scaled="1"/>
        </a:gradFill>
        <a:ln w="10000" cap="flat" cmpd="sng" algn="ctr">
          <a:solidFill>
            <a:schemeClr val="accent1"/>
          </a:solidFill>
          <a:prstDash val="solid"/>
        </a:ln>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dsp:spPr>
      <dsp:style>
        <a:lnRef idx="1">
          <a:schemeClr val="accent1"/>
        </a:lnRef>
        <a:fillRef idx="3">
          <a:schemeClr val="accent1"/>
        </a:fillRef>
        <a:effectRef idx="2">
          <a:schemeClr val="accent1"/>
        </a:effectRef>
        <a:fontRef idx="minor">
          <a:schemeClr val="lt1"/>
        </a:fontRef>
      </dsp:style>
    </dsp:sp>
    <dsp:sp modelId="{A512BB1F-9FB5-4FFE-86A2-9B33B0DF3463}">
      <dsp:nvSpPr>
        <dsp:cNvPr id="0" name=""/>
        <dsp:cNvSpPr/>
      </dsp:nvSpPr>
      <dsp:spPr>
        <a:xfrm>
          <a:off x="3857650" y="3500462"/>
          <a:ext cx="761217" cy="483373"/>
        </a:xfrm>
        <a:prstGeom prst="roundRect">
          <a:avLst>
            <a:gd name="adj" fmla="val 10000"/>
          </a:avLst>
        </a:prstGeom>
        <a:solidFill>
          <a:schemeClr val="lt1">
            <a:alpha val="90000"/>
            <a:hueOff val="0"/>
            <a:satOff val="0"/>
            <a:lumOff val="0"/>
            <a:alphaOff val="0"/>
          </a:schemeClr>
        </a:solidFill>
        <a:ln w="10000" cap="flat" cmpd="sng" algn="ctr">
          <a:solidFill>
            <a:schemeClr val="accent5">
              <a:hueOff val="0"/>
              <a:satOff val="0"/>
              <a:lumOff val="0"/>
              <a:alphaOff val="0"/>
            </a:schemeClr>
          </a:solidFill>
          <a:prstDash val="solid"/>
        </a:ln>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dsp:spPr>
      <dsp:style>
        <a:lnRef idx="1">
          <a:scrgbClr r="0" g="0" b="0"/>
        </a:lnRef>
        <a:fillRef idx="1">
          <a:scrgbClr r="0" g="0" b="0"/>
        </a:fillRef>
        <a:effectRef idx="2">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b="1" kern="1200" dirty="0" smtClean="0">
              <a:latin typeface="Calibri" pitchFamily="34" charset="0"/>
            </a:rPr>
            <a:t>Offshore Drilling</a:t>
          </a:r>
          <a:endParaRPr lang="en-US" sz="1000" b="1" kern="1200" dirty="0">
            <a:latin typeface="Calibri" pitchFamily="34" charset="0"/>
          </a:endParaRPr>
        </a:p>
      </dsp:txBody>
      <dsp:txXfrm>
        <a:off x="3857650" y="3500462"/>
        <a:ext cx="761217" cy="483373"/>
      </dsp:txXfrm>
    </dsp:sp>
    <dsp:sp modelId="{F5A62E8D-A76D-4148-9FF4-C10407C220FA}">
      <dsp:nvSpPr>
        <dsp:cNvPr id="0" name=""/>
        <dsp:cNvSpPr/>
      </dsp:nvSpPr>
      <dsp:spPr>
        <a:xfrm>
          <a:off x="3985701" y="4124872"/>
          <a:ext cx="761217" cy="483373"/>
        </a:xfrm>
        <a:prstGeom prst="roundRect">
          <a:avLst>
            <a:gd name="adj" fmla="val 10000"/>
          </a:avLst>
        </a:prstGeom>
        <a:gradFill rotWithShape="1">
          <a:gsLst>
            <a:gs pos="0">
              <a:schemeClr val="accent3">
                <a:tint val="75000"/>
                <a:shade val="85000"/>
                <a:satMod val="230000"/>
              </a:schemeClr>
            </a:gs>
            <a:gs pos="25000">
              <a:schemeClr val="accent3">
                <a:tint val="90000"/>
                <a:shade val="70000"/>
                <a:satMod val="220000"/>
              </a:schemeClr>
            </a:gs>
            <a:gs pos="50000">
              <a:schemeClr val="accent3">
                <a:tint val="90000"/>
                <a:shade val="58000"/>
                <a:satMod val="225000"/>
              </a:schemeClr>
            </a:gs>
            <a:gs pos="65000">
              <a:schemeClr val="accent3">
                <a:tint val="90000"/>
                <a:shade val="58000"/>
                <a:satMod val="225000"/>
              </a:schemeClr>
            </a:gs>
            <a:gs pos="80000">
              <a:schemeClr val="accent3">
                <a:tint val="90000"/>
                <a:shade val="69000"/>
                <a:satMod val="220000"/>
              </a:schemeClr>
            </a:gs>
            <a:gs pos="100000">
              <a:schemeClr val="accent3">
                <a:tint val="77000"/>
                <a:shade val="80000"/>
                <a:satMod val="230000"/>
              </a:schemeClr>
            </a:gs>
          </a:gsLst>
          <a:lin ang="5400000" scaled="1"/>
        </a:gradFill>
        <a:ln w="10000" cap="flat" cmpd="sng" algn="ctr">
          <a:solidFill>
            <a:schemeClr val="accent3"/>
          </a:solidFill>
          <a:prstDash val="solid"/>
        </a:ln>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dsp:spPr>
      <dsp:style>
        <a:lnRef idx="1">
          <a:schemeClr val="accent3"/>
        </a:lnRef>
        <a:fillRef idx="3">
          <a:schemeClr val="accent3"/>
        </a:fillRef>
        <a:effectRef idx="2">
          <a:schemeClr val="accent3"/>
        </a:effectRef>
        <a:fontRef idx="minor">
          <a:schemeClr val="lt1"/>
        </a:fontRef>
      </dsp:style>
    </dsp:sp>
    <dsp:sp modelId="{9FC0651E-B514-4602-B0DF-10096984F184}">
      <dsp:nvSpPr>
        <dsp:cNvPr id="0" name=""/>
        <dsp:cNvSpPr/>
      </dsp:nvSpPr>
      <dsp:spPr>
        <a:xfrm>
          <a:off x="4070281" y="4205223"/>
          <a:ext cx="761217" cy="483373"/>
        </a:xfrm>
        <a:prstGeom prst="roundRect">
          <a:avLst>
            <a:gd name="adj" fmla="val 10000"/>
          </a:avLst>
        </a:prstGeom>
        <a:solidFill>
          <a:schemeClr val="lt1">
            <a:alpha val="90000"/>
            <a:hueOff val="0"/>
            <a:satOff val="0"/>
            <a:lumOff val="0"/>
            <a:alphaOff val="0"/>
          </a:schemeClr>
        </a:solidFill>
        <a:ln w="10000" cap="flat" cmpd="sng" algn="ctr">
          <a:solidFill>
            <a:schemeClr val="accent5">
              <a:hueOff val="0"/>
              <a:satOff val="0"/>
              <a:lumOff val="0"/>
              <a:alphaOff val="0"/>
            </a:schemeClr>
          </a:solidFill>
          <a:prstDash val="solid"/>
        </a:ln>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dsp:spPr>
      <dsp:style>
        <a:lnRef idx="1">
          <a:scrgbClr r="0" g="0" b="0"/>
        </a:lnRef>
        <a:fillRef idx="1">
          <a:scrgbClr r="0" g="0" b="0"/>
        </a:fillRef>
        <a:effectRef idx="2">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b="1" kern="1200" dirty="0" smtClean="0">
              <a:latin typeface="Calibri" pitchFamily="34" charset="0"/>
            </a:rPr>
            <a:t>Southern Productions</a:t>
          </a:r>
          <a:endParaRPr lang="en-US" sz="1000" b="1" kern="1200" dirty="0">
            <a:latin typeface="Calibri" pitchFamily="34" charset="0"/>
          </a:endParaRPr>
        </a:p>
      </dsp:txBody>
      <dsp:txXfrm>
        <a:off x="4070281" y="4205223"/>
        <a:ext cx="761217" cy="483373"/>
      </dsp:txXfrm>
    </dsp:sp>
    <dsp:sp modelId="{8BD697D1-4961-4D0C-BE71-9514B8EF69D5}">
      <dsp:nvSpPr>
        <dsp:cNvPr id="0" name=""/>
        <dsp:cNvSpPr/>
      </dsp:nvSpPr>
      <dsp:spPr>
        <a:xfrm>
          <a:off x="3201570" y="4848871"/>
          <a:ext cx="761217" cy="483373"/>
        </a:xfrm>
        <a:prstGeom prst="roundRect">
          <a:avLst>
            <a:gd name="adj" fmla="val 10000"/>
          </a:avLst>
        </a:prstGeom>
        <a:gradFill rotWithShape="1">
          <a:gsLst>
            <a:gs pos="0">
              <a:schemeClr val="accent4">
                <a:tint val="75000"/>
                <a:shade val="85000"/>
                <a:satMod val="230000"/>
              </a:schemeClr>
            </a:gs>
            <a:gs pos="25000">
              <a:schemeClr val="accent4">
                <a:tint val="90000"/>
                <a:shade val="70000"/>
                <a:satMod val="220000"/>
              </a:schemeClr>
            </a:gs>
            <a:gs pos="50000">
              <a:schemeClr val="accent4">
                <a:tint val="90000"/>
                <a:shade val="58000"/>
                <a:satMod val="225000"/>
              </a:schemeClr>
            </a:gs>
            <a:gs pos="65000">
              <a:schemeClr val="accent4">
                <a:tint val="90000"/>
                <a:shade val="58000"/>
                <a:satMod val="225000"/>
              </a:schemeClr>
            </a:gs>
            <a:gs pos="80000">
              <a:schemeClr val="accent4">
                <a:tint val="90000"/>
                <a:shade val="69000"/>
                <a:satMod val="220000"/>
              </a:schemeClr>
            </a:gs>
            <a:gs pos="100000">
              <a:schemeClr val="accent4">
                <a:tint val="77000"/>
                <a:shade val="80000"/>
                <a:satMod val="230000"/>
              </a:schemeClr>
            </a:gs>
          </a:gsLst>
          <a:lin ang="5400000" scaled="1"/>
        </a:gradFill>
        <a:ln w="10000" cap="flat" cmpd="sng" algn="ctr">
          <a:solidFill>
            <a:schemeClr val="accent4"/>
          </a:solidFill>
          <a:prstDash val="solid"/>
        </a:ln>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dsp:spPr>
      <dsp:style>
        <a:lnRef idx="1">
          <a:schemeClr val="accent4"/>
        </a:lnRef>
        <a:fillRef idx="3">
          <a:schemeClr val="accent4"/>
        </a:fillRef>
        <a:effectRef idx="2">
          <a:schemeClr val="accent4"/>
        </a:effectRef>
        <a:fontRef idx="minor">
          <a:schemeClr val="lt1"/>
        </a:fontRef>
      </dsp:style>
    </dsp:sp>
    <dsp:sp modelId="{24DE616B-79A7-4E04-AEFC-E573060DBD61}">
      <dsp:nvSpPr>
        <dsp:cNvPr id="0" name=""/>
        <dsp:cNvSpPr/>
      </dsp:nvSpPr>
      <dsp:spPr>
        <a:xfrm>
          <a:off x="3286150" y="4929222"/>
          <a:ext cx="761217" cy="483373"/>
        </a:xfrm>
        <a:prstGeom prst="roundRect">
          <a:avLst>
            <a:gd name="adj" fmla="val 10000"/>
          </a:avLst>
        </a:prstGeom>
        <a:solidFill>
          <a:schemeClr val="lt1">
            <a:alpha val="90000"/>
            <a:hueOff val="0"/>
            <a:satOff val="0"/>
            <a:lumOff val="0"/>
            <a:alphaOff val="0"/>
          </a:schemeClr>
        </a:solidFill>
        <a:ln w="10000" cap="flat" cmpd="sng" algn="ctr">
          <a:solidFill>
            <a:schemeClr val="accent5">
              <a:hueOff val="0"/>
              <a:satOff val="0"/>
              <a:lumOff val="0"/>
              <a:alphaOff val="0"/>
            </a:schemeClr>
          </a:solidFill>
          <a:prstDash val="solid"/>
        </a:ln>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dsp:spPr>
      <dsp:style>
        <a:lnRef idx="1">
          <a:scrgbClr r="0" g="0" b="0"/>
        </a:lnRef>
        <a:fillRef idx="1">
          <a:scrgbClr r="0" g="0" b="0"/>
        </a:fillRef>
        <a:effectRef idx="2">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b="1" kern="1200" dirty="0" smtClean="0">
              <a:latin typeface="Calibri" pitchFamily="34" charset="0"/>
            </a:rPr>
            <a:t>Southern National Gas</a:t>
          </a:r>
          <a:endParaRPr lang="en-US" sz="1000" b="1" kern="1200" dirty="0">
            <a:latin typeface="Calibri" pitchFamily="34" charset="0"/>
          </a:endParaRPr>
        </a:p>
      </dsp:txBody>
      <dsp:txXfrm>
        <a:off x="3286150" y="4929222"/>
        <a:ext cx="761217" cy="483373"/>
      </dsp:txXfrm>
    </dsp:sp>
    <dsp:sp modelId="{2DBCD950-3F76-461C-8667-DEB61AC8171A}">
      <dsp:nvSpPr>
        <dsp:cNvPr id="0" name=""/>
        <dsp:cNvSpPr/>
      </dsp:nvSpPr>
      <dsp:spPr>
        <a:xfrm>
          <a:off x="4773204" y="4848871"/>
          <a:ext cx="761217" cy="483373"/>
        </a:xfrm>
        <a:prstGeom prst="roundRect">
          <a:avLst>
            <a:gd name="adj" fmla="val 10000"/>
          </a:avLst>
        </a:prstGeom>
        <a:gradFill rotWithShape="1">
          <a:gsLst>
            <a:gs pos="0">
              <a:schemeClr val="accent4">
                <a:tint val="30000"/>
                <a:satMod val="250000"/>
              </a:schemeClr>
            </a:gs>
            <a:gs pos="72000">
              <a:schemeClr val="accent4">
                <a:tint val="75000"/>
                <a:satMod val="210000"/>
              </a:schemeClr>
            </a:gs>
            <a:gs pos="100000">
              <a:schemeClr val="accent4">
                <a:tint val="85000"/>
                <a:satMod val="210000"/>
              </a:schemeClr>
            </a:gs>
          </a:gsLst>
          <a:lin ang="5400000" scaled="1"/>
        </a:gradFill>
        <a:ln w="10000" cap="flat" cmpd="sng" algn="ctr">
          <a:solidFill>
            <a:schemeClr val="accent4"/>
          </a:solidFill>
          <a:prstDash val="solid"/>
        </a:ln>
        <a:effectLst>
          <a:outerShdw blurRad="76200" dist="50800" dir="5400000" rotWithShape="0">
            <a:srgbClr val="4E3B30">
              <a:alpha val="60000"/>
            </a:srgbClr>
          </a:outerShdw>
        </a:effectLst>
      </dsp:spPr>
      <dsp:style>
        <a:lnRef idx="1">
          <a:schemeClr val="accent4"/>
        </a:lnRef>
        <a:fillRef idx="2">
          <a:schemeClr val="accent4"/>
        </a:fillRef>
        <a:effectRef idx="1">
          <a:schemeClr val="accent4"/>
        </a:effectRef>
        <a:fontRef idx="minor">
          <a:schemeClr val="dk1"/>
        </a:fontRef>
      </dsp:style>
    </dsp:sp>
    <dsp:sp modelId="{8A227BCC-375F-432E-96F2-B63A7D7B20BB}">
      <dsp:nvSpPr>
        <dsp:cNvPr id="0" name=""/>
        <dsp:cNvSpPr/>
      </dsp:nvSpPr>
      <dsp:spPr>
        <a:xfrm>
          <a:off x="4857784" y="4929222"/>
          <a:ext cx="761217" cy="483373"/>
        </a:xfrm>
        <a:prstGeom prst="roundRect">
          <a:avLst>
            <a:gd name="adj" fmla="val 10000"/>
          </a:avLst>
        </a:prstGeom>
        <a:gradFill rotWithShape="1">
          <a:gsLst>
            <a:gs pos="0">
              <a:schemeClr val="accent4">
                <a:tint val="75000"/>
                <a:shade val="85000"/>
                <a:satMod val="230000"/>
              </a:schemeClr>
            </a:gs>
            <a:gs pos="25000">
              <a:schemeClr val="accent4">
                <a:tint val="90000"/>
                <a:shade val="70000"/>
                <a:satMod val="220000"/>
              </a:schemeClr>
            </a:gs>
            <a:gs pos="50000">
              <a:schemeClr val="accent4">
                <a:tint val="90000"/>
                <a:shade val="58000"/>
                <a:satMod val="225000"/>
              </a:schemeClr>
            </a:gs>
            <a:gs pos="65000">
              <a:schemeClr val="accent4">
                <a:tint val="90000"/>
                <a:shade val="58000"/>
                <a:satMod val="225000"/>
              </a:schemeClr>
            </a:gs>
            <a:gs pos="80000">
              <a:schemeClr val="accent4">
                <a:tint val="90000"/>
                <a:shade val="69000"/>
                <a:satMod val="220000"/>
              </a:schemeClr>
            </a:gs>
            <a:gs pos="100000">
              <a:schemeClr val="accent4">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accent4">
              <a:shade val="60000"/>
              <a:satMod val="110000"/>
            </a:schemeClr>
          </a:contourClr>
        </a:sp3d>
      </dsp:spPr>
      <dsp:style>
        <a:lnRef idx="0">
          <a:schemeClr val="accent4"/>
        </a:lnRef>
        <a:fillRef idx="3">
          <a:schemeClr val="accent4"/>
        </a:fillRef>
        <a:effectRef idx="3">
          <a:schemeClr val="accent4"/>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err="1" smtClean="0">
              <a:solidFill>
                <a:schemeClr val="bg1"/>
              </a:solidFill>
              <a:latin typeface="Calibri" pitchFamily="34" charset="0"/>
            </a:rPr>
            <a:t>Dacinger</a:t>
          </a:r>
          <a:endParaRPr lang="en-US" sz="1200" b="1" kern="1200" dirty="0">
            <a:solidFill>
              <a:schemeClr val="bg1"/>
            </a:solidFill>
            <a:latin typeface="Calibri" pitchFamily="34" charset="0"/>
          </a:endParaRPr>
        </a:p>
      </dsp:txBody>
      <dsp:txXfrm>
        <a:off x="4857784" y="4929222"/>
        <a:ext cx="761217" cy="483373"/>
      </dsp:txXfrm>
    </dsp:sp>
    <dsp:sp modelId="{4FC9625D-1C23-494B-B1E6-D42A63F82D89}">
      <dsp:nvSpPr>
        <dsp:cNvPr id="0" name=""/>
        <dsp:cNvSpPr/>
      </dsp:nvSpPr>
      <dsp:spPr>
        <a:xfrm>
          <a:off x="5201832" y="3420111"/>
          <a:ext cx="761217" cy="483373"/>
        </a:xfrm>
        <a:prstGeom prst="roundRect">
          <a:avLst>
            <a:gd name="adj" fmla="val 10000"/>
          </a:avLst>
        </a:prstGeom>
        <a:gradFill rotWithShape="1">
          <a:gsLst>
            <a:gs pos="0">
              <a:schemeClr val="accent1">
                <a:tint val="75000"/>
                <a:shade val="85000"/>
                <a:satMod val="230000"/>
              </a:schemeClr>
            </a:gs>
            <a:gs pos="25000">
              <a:schemeClr val="accent1">
                <a:tint val="90000"/>
                <a:shade val="70000"/>
                <a:satMod val="220000"/>
              </a:schemeClr>
            </a:gs>
            <a:gs pos="50000">
              <a:schemeClr val="accent1">
                <a:tint val="90000"/>
                <a:shade val="58000"/>
                <a:satMod val="225000"/>
              </a:schemeClr>
            </a:gs>
            <a:gs pos="65000">
              <a:schemeClr val="accent1">
                <a:tint val="90000"/>
                <a:shade val="58000"/>
                <a:satMod val="225000"/>
              </a:schemeClr>
            </a:gs>
            <a:gs pos="80000">
              <a:schemeClr val="accent1">
                <a:tint val="90000"/>
                <a:shade val="69000"/>
                <a:satMod val="220000"/>
              </a:schemeClr>
            </a:gs>
            <a:gs pos="100000">
              <a:schemeClr val="accent1">
                <a:tint val="77000"/>
                <a:shade val="80000"/>
                <a:satMod val="230000"/>
              </a:schemeClr>
            </a:gs>
          </a:gsLst>
          <a:lin ang="5400000" scaled="1"/>
        </a:gradFill>
        <a:ln w="10000" cap="flat" cmpd="sng" algn="ctr">
          <a:solidFill>
            <a:schemeClr val="accent1"/>
          </a:solidFill>
          <a:prstDash val="solid"/>
        </a:ln>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dsp:spPr>
      <dsp:style>
        <a:lnRef idx="1">
          <a:schemeClr val="accent1"/>
        </a:lnRef>
        <a:fillRef idx="3">
          <a:schemeClr val="accent1"/>
        </a:fillRef>
        <a:effectRef idx="2">
          <a:schemeClr val="accent1"/>
        </a:effectRef>
        <a:fontRef idx="minor">
          <a:schemeClr val="lt1"/>
        </a:fontRef>
      </dsp:style>
    </dsp:sp>
    <dsp:sp modelId="{7553087C-9244-4FD5-802A-F259120FC4BC}">
      <dsp:nvSpPr>
        <dsp:cNvPr id="0" name=""/>
        <dsp:cNvSpPr/>
      </dsp:nvSpPr>
      <dsp:spPr>
        <a:xfrm>
          <a:off x="5286411" y="3500462"/>
          <a:ext cx="761217" cy="483373"/>
        </a:xfrm>
        <a:prstGeom prst="roundRect">
          <a:avLst>
            <a:gd name="adj" fmla="val 10000"/>
          </a:avLst>
        </a:prstGeom>
        <a:solidFill>
          <a:schemeClr val="lt1">
            <a:alpha val="90000"/>
            <a:hueOff val="0"/>
            <a:satOff val="0"/>
            <a:lumOff val="0"/>
            <a:alphaOff val="0"/>
          </a:schemeClr>
        </a:solidFill>
        <a:ln w="10000" cap="flat" cmpd="sng" algn="ctr">
          <a:solidFill>
            <a:schemeClr val="accent5">
              <a:hueOff val="0"/>
              <a:satOff val="0"/>
              <a:lumOff val="0"/>
              <a:alphaOff val="0"/>
            </a:schemeClr>
          </a:solidFill>
          <a:prstDash val="solid"/>
        </a:ln>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dsp:spPr>
      <dsp:style>
        <a:lnRef idx="1">
          <a:scrgbClr r="0" g="0" b="0"/>
        </a:lnRef>
        <a:fillRef idx="1">
          <a:scrgbClr r="0" g="0" b="0"/>
        </a:fillRef>
        <a:effectRef idx="2">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b="1" kern="1200" dirty="0" smtClean="0">
              <a:latin typeface="Calibri" pitchFamily="34" charset="0"/>
            </a:rPr>
            <a:t>International</a:t>
          </a:r>
          <a:r>
            <a:rPr lang="en-US" sz="1000" b="1" kern="1200" dirty="0" smtClean="0">
              <a:latin typeface="Calibri" pitchFamily="34" charset="0"/>
            </a:rPr>
            <a:t> Drilling</a:t>
          </a:r>
          <a:endParaRPr lang="en-US" sz="1000" b="1" kern="1200" dirty="0">
            <a:latin typeface="Calibri" pitchFamily="34" charset="0"/>
          </a:endParaRPr>
        </a:p>
      </dsp:txBody>
      <dsp:txXfrm>
        <a:off x="5286411" y="3500462"/>
        <a:ext cx="761217" cy="483373"/>
      </dsp:txXfrm>
    </dsp:sp>
    <dsp:sp modelId="{DDA98B0C-1407-4A64-AF6B-376C8B63D6D9}">
      <dsp:nvSpPr>
        <dsp:cNvPr id="0" name=""/>
        <dsp:cNvSpPr/>
      </dsp:nvSpPr>
      <dsp:spPr>
        <a:xfrm>
          <a:off x="5929352" y="2143141"/>
          <a:ext cx="761217" cy="483373"/>
        </a:xfrm>
        <a:prstGeom prst="roundRect">
          <a:avLst>
            <a:gd name="adj" fmla="val 10000"/>
          </a:avLst>
        </a:prstGeom>
        <a:gradFill rotWithShape="0">
          <a:gsLst>
            <a:gs pos="0">
              <a:schemeClr val="accent5">
                <a:hueOff val="0"/>
                <a:satOff val="0"/>
                <a:lumOff val="0"/>
                <a:alphaOff val="0"/>
                <a:tint val="75000"/>
                <a:shade val="85000"/>
                <a:satMod val="230000"/>
              </a:schemeClr>
            </a:gs>
            <a:gs pos="25000">
              <a:schemeClr val="accent5">
                <a:hueOff val="0"/>
                <a:satOff val="0"/>
                <a:lumOff val="0"/>
                <a:alphaOff val="0"/>
                <a:tint val="90000"/>
                <a:shade val="70000"/>
                <a:satMod val="220000"/>
              </a:schemeClr>
            </a:gs>
            <a:gs pos="50000">
              <a:schemeClr val="accent5">
                <a:hueOff val="0"/>
                <a:satOff val="0"/>
                <a:lumOff val="0"/>
                <a:alphaOff val="0"/>
                <a:tint val="90000"/>
                <a:shade val="58000"/>
                <a:satMod val="225000"/>
              </a:schemeClr>
            </a:gs>
            <a:gs pos="65000">
              <a:schemeClr val="accent5">
                <a:hueOff val="0"/>
                <a:satOff val="0"/>
                <a:lumOff val="0"/>
                <a:alphaOff val="0"/>
                <a:tint val="90000"/>
                <a:shade val="58000"/>
                <a:satMod val="225000"/>
              </a:schemeClr>
            </a:gs>
            <a:gs pos="80000">
              <a:schemeClr val="accent5">
                <a:hueOff val="0"/>
                <a:satOff val="0"/>
                <a:lumOff val="0"/>
                <a:alphaOff val="0"/>
                <a:tint val="90000"/>
                <a:shade val="69000"/>
                <a:satMod val="220000"/>
              </a:schemeClr>
            </a:gs>
            <a:gs pos="100000">
              <a:schemeClr val="accent5">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accent5">
              <a:hueOff val="0"/>
              <a:satOff val="0"/>
              <a:lumOff val="0"/>
              <a:alphaOff val="0"/>
              <a:shade val="60000"/>
              <a:satMod val="110000"/>
            </a:schemeClr>
          </a:contourClr>
        </a:sp3d>
      </dsp:spPr>
      <dsp:style>
        <a:lnRef idx="0">
          <a:scrgbClr r="0" g="0" b="0"/>
        </a:lnRef>
        <a:fillRef idx="3">
          <a:scrgbClr r="0" g="0" b="0"/>
        </a:fillRef>
        <a:effectRef idx="3">
          <a:scrgbClr r="0" g="0" b="0"/>
        </a:effectRef>
        <a:fontRef idx="minor">
          <a:schemeClr val="lt1"/>
        </a:fontRef>
      </dsp:style>
    </dsp:sp>
    <dsp:sp modelId="{7AD1C6EE-0423-4A7B-AAC6-F70CDE6E3EB3}">
      <dsp:nvSpPr>
        <dsp:cNvPr id="0" name=""/>
        <dsp:cNvSpPr/>
      </dsp:nvSpPr>
      <dsp:spPr>
        <a:xfrm>
          <a:off x="6013932" y="2223492"/>
          <a:ext cx="761217" cy="483373"/>
        </a:xfrm>
        <a:prstGeom prst="roundRect">
          <a:avLst>
            <a:gd name="adj" fmla="val 10000"/>
          </a:avLst>
        </a:prstGeom>
        <a:solidFill>
          <a:schemeClr val="lt1">
            <a:alpha val="90000"/>
            <a:hueOff val="0"/>
            <a:satOff val="0"/>
            <a:lumOff val="0"/>
            <a:alphaOff val="0"/>
          </a:schemeClr>
        </a:solidFill>
        <a:ln w="10000" cap="flat" cmpd="sng" algn="ctr">
          <a:solidFill>
            <a:schemeClr val="accent5">
              <a:hueOff val="0"/>
              <a:satOff val="0"/>
              <a:lumOff val="0"/>
              <a:alphaOff val="0"/>
            </a:schemeClr>
          </a:solidFill>
          <a:prstDash val="solid"/>
        </a:ln>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dsp:spPr>
      <dsp:style>
        <a:lnRef idx="1">
          <a:scrgbClr r="0" g="0" b="0"/>
        </a:lnRef>
        <a:fillRef idx="1">
          <a:scrgbClr r="0" g="0" b="0"/>
        </a:fillRef>
        <a:effectRef idx="2">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b="1" kern="1200" dirty="0" err="1" smtClean="0">
              <a:latin typeface="Calibri" pitchFamily="34" charset="0"/>
            </a:rPr>
            <a:t>Sedco</a:t>
          </a:r>
          <a:r>
            <a:rPr lang="en-US" sz="1000" b="1" kern="1200" dirty="0" smtClean="0">
              <a:latin typeface="Calibri" pitchFamily="34" charset="0"/>
            </a:rPr>
            <a:t> </a:t>
          </a:r>
          <a:r>
            <a:rPr lang="en-US" sz="1000" b="1" kern="1200" dirty="0" err="1" smtClean="0">
              <a:latin typeface="Calibri" pitchFamily="34" charset="0"/>
            </a:rPr>
            <a:t>Forex</a:t>
          </a:r>
          <a:endParaRPr lang="en-US" sz="1000" b="1" kern="1200" dirty="0">
            <a:latin typeface="Calibri" pitchFamily="34" charset="0"/>
          </a:endParaRPr>
        </a:p>
      </dsp:txBody>
      <dsp:txXfrm>
        <a:off x="6013932" y="2223492"/>
        <a:ext cx="761217" cy="483373"/>
      </dsp:txXfrm>
    </dsp:sp>
    <dsp:sp modelId="{D6BA01F6-CA34-47C7-99A7-9E041A142FC0}">
      <dsp:nvSpPr>
        <dsp:cNvPr id="0" name=""/>
        <dsp:cNvSpPr/>
      </dsp:nvSpPr>
      <dsp:spPr>
        <a:xfrm>
          <a:off x="5715038" y="2857521"/>
          <a:ext cx="761217" cy="483373"/>
        </a:xfrm>
        <a:prstGeom prst="roundRect">
          <a:avLst>
            <a:gd name="adj" fmla="val 10000"/>
          </a:avLst>
        </a:prstGeom>
        <a:gradFill rotWithShape="1">
          <a:gsLst>
            <a:gs pos="0">
              <a:schemeClr val="accent2">
                <a:tint val="75000"/>
                <a:shade val="85000"/>
                <a:satMod val="230000"/>
              </a:schemeClr>
            </a:gs>
            <a:gs pos="25000">
              <a:schemeClr val="accent2">
                <a:tint val="90000"/>
                <a:shade val="70000"/>
                <a:satMod val="220000"/>
              </a:schemeClr>
            </a:gs>
            <a:gs pos="50000">
              <a:schemeClr val="accent2">
                <a:tint val="90000"/>
                <a:shade val="58000"/>
                <a:satMod val="225000"/>
              </a:schemeClr>
            </a:gs>
            <a:gs pos="65000">
              <a:schemeClr val="accent2">
                <a:tint val="90000"/>
                <a:shade val="58000"/>
                <a:satMod val="225000"/>
              </a:schemeClr>
            </a:gs>
            <a:gs pos="80000">
              <a:schemeClr val="accent2">
                <a:tint val="90000"/>
                <a:shade val="69000"/>
                <a:satMod val="220000"/>
              </a:schemeClr>
            </a:gs>
            <a:gs pos="100000">
              <a:schemeClr val="accent2">
                <a:tint val="77000"/>
                <a:shade val="80000"/>
                <a:satMod val="230000"/>
              </a:schemeClr>
            </a:gs>
          </a:gsLst>
          <a:lin ang="5400000" scaled="1"/>
        </a:gradFill>
        <a:ln w="10000" cap="flat" cmpd="sng" algn="ctr">
          <a:solidFill>
            <a:schemeClr val="accent2"/>
          </a:solidFill>
          <a:prstDash val="solid"/>
        </a:ln>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dsp:spPr>
      <dsp:style>
        <a:lnRef idx="1">
          <a:schemeClr val="accent2"/>
        </a:lnRef>
        <a:fillRef idx="3">
          <a:schemeClr val="accent2"/>
        </a:fillRef>
        <a:effectRef idx="2">
          <a:schemeClr val="accent2"/>
        </a:effectRef>
        <a:fontRef idx="minor">
          <a:schemeClr val="lt1"/>
        </a:fontRef>
      </dsp:style>
    </dsp:sp>
    <dsp:sp modelId="{7151B932-D6CA-4768-B35A-B34130ED9233}">
      <dsp:nvSpPr>
        <dsp:cNvPr id="0" name=""/>
        <dsp:cNvSpPr/>
      </dsp:nvSpPr>
      <dsp:spPr>
        <a:xfrm>
          <a:off x="5799618" y="2937871"/>
          <a:ext cx="761217" cy="483373"/>
        </a:xfrm>
        <a:prstGeom prst="roundRect">
          <a:avLst>
            <a:gd name="adj" fmla="val 10000"/>
          </a:avLst>
        </a:prstGeom>
        <a:solidFill>
          <a:schemeClr val="lt1">
            <a:alpha val="90000"/>
            <a:hueOff val="0"/>
            <a:satOff val="0"/>
            <a:lumOff val="0"/>
            <a:alphaOff val="0"/>
          </a:schemeClr>
        </a:solidFill>
        <a:ln w="10000" cap="flat" cmpd="sng" algn="ctr">
          <a:solidFill>
            <a:schemeClr val="accent5">
              <a:hueOff val="0"/>
              <a:satOff val="0"/>
              <a:lumOff val="0"/>
              <a:alphaOff val="0"/>
            </a:schemeClr>
          </a:solidFill>
          <a:prstDash val="solid"/>
        </a:ln>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dsp:spPr>
      <dsp:style>
        <a:lnRef idx="1">
          <a:scrgbClr r="0" g="0" b="0"/>
        </a:lnRef>
        <a:fillRef idx="1">
          <a:scrgbClr r="0" g="0" b="0"/>
        </a:fillRef>
        <a:effectRef idx="2">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b="1" kern="1200" dirty="0" err="1" smtClean="0">
              <a:latin typeface="Calibri" pitchFamily="34" charset="0"/>
            </a:rPr>
            <a:t>Sedco</a:t>
          </a:r>
          <a:endParaRPr lang="en-US" sz="1000" b="1" kern="1200" dirty="0">
            <a:latin typeface="Calibri" pitchFamily="34" charset="0"/>
          </a:endParaRPr>
        </a:p>
      </dsp:txBody>
      <dsp:txXfrm>
        <a:off x="5799618" y="2937871"/>
        <a:ext cx="761217" cy="483373"/>
      </dsp:txXfrm>
    </dsp:sp>
    <dsp:sp modelId="{2CAD73C5-0E50-4045-9C48-69055266AA0D}">
      <dsp:nvSpPr>
        <dsp:cNvPr id="0" name=""/>
        <dsp:cNvSpPr/>
      </dsp:nvSpPr>
      <dsp:spPr>
        <a:xfrm>
          <a:off x="7143799" y="2857521"/>
          <a:ext cx="761217" cy="483373"/>
        </a:xfrm>
        <a:prstGeom prst="roundRect">
          <a:avLst>
            <a:gd name="adj" fmla="val 10000"/>
          </a:avLst>
        </a:prstGeom>
        <a:gradFill rotWithShape="1">
          <a:gsLst>
            <a:gs pos="0">
              <a:schemeClr val="accent2">
                <a:tint val="75000"/>
                <a:shade val="85000"/>
                <a:satMod val="230000"/>
              </a:schemeClr>
            </a:gs>
            <a:gs pos="25000">
              <a:schemeClr val="accent2">
                <a:tint val="90000"/>
                <a:shade val="70000"/>
                <a:satMod val="220000"/>
              </a:schemeClr>
            </a:gs>
            <a:gs pos="50000">
              <a:schemeClr val="accent2">
                <a:tint val="90000"/>
                <a:shade val="58000"/>
                <a:satMod val="225000"/>
              </a:schemeClr>
            </a:gs>
            <a:gs pos="65000">
              <a:schemeClr val="accent2">
                <a:tint val="90000"/>
                <a:shade val="58000"/>
                <a:satMod val="225000"/>
              </a:schemeClr>
            </a:gs>
            <a:gs pos="80000">
              <a:schemeClr val="accent2">
                <a:tint val="90000"/>
                <a:shade val="69000"/>
                <a:satMod val="220000"/>
              </a:schemeClr>
            </a:gs>
            <a:gs pos="100000">
              <a:schemeClr val="accent2">
                <a:tint val="77000"/>
                <a:shade val="80000"/>
                <a:satMod val="230000"/>
              </a:schemeClr>
            </a:gs>
          </a:gsLst>
          <a:lin ang="5400000" scaled="1"/>
        </a:gradFill>
        <a:ln w="10000" cap="flat" cmpd="sng" algn="ctr">
          <a:solidFill>
            <a:schemeClr val="accent2"/>
          </a:solidFill>
          <a:prstDash val="solid"/>
        </a:ln>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dsp:spPr>
      <dsp:style>
        <a:lnRef idx="1">
          <a:schemeClr val="accent2"/>
        </a:lnRef>
        <a:fillRef idx="3">
          <a:schemeClr val="accent2"/>
        </a:fillRef>
        <a:effectRef idx="2">
          <a:schemeClr val="accent2"/>
        </a:effectRef>
        <a:fontRef idx="minor">
          <a:schemeClr val="lt1"/>
        </a:fontRef>
      </dsp:style>
    </dsp:sp>
    <dsp:sp modelId="{64C1140C-12B9-4A00-8E11-04DA1C40C1A6}">
      <dsp:nvSpPr>
        <dsp:cNvPr id="0" name=""/>
        <dsp:cNvSpPr/>
      </dsp:nvSpPr>
      <dsp:spPr>
        <a:xfrm>
          <a:off x="7228379" y="2937871"/>
          <a:ext cx="761217" cy="483373"/>
        </a:xfrm>
        <a:prstGeom prst="roundRect">
          <a:avLst>
            <a:gd name="adj" fmla="val 10000"/>
          </a:avLst>
        </a:prstGeom>
        <a:solidFill>
          <a:schemeClr val="lt1">
            <a:alpha val="90000"/>
            <a:hueOff val="0"/>
            <a:satOff val="0"/>
            <a:lumOff val="0"/>
            <a:alphaOff val="0"/>
          </a:schemeClr>
        </a:solidFill>
        <a:ln w="10000" cap="flat" cmpd="sng" algn="ctr">
          <a:solidFill>
            <a:schemeClr val="accent5">
              <a:hueOff val="0"/>
              <a:satOff val="0"/>
              <a:lumOff val="0"/>
              <a:alphaOff val="0"/>
            </a:schemeClr>
          </a:solidFill>
          <a:prstDash val="solid"/>
        </a:ln>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dsp:spPr>
      <dsp:style>
        <a:lnRef idx="1">
          <a:scrgbClr r="0" g="0" b="0"/>
        </a:lnRef>
        <a:fillRef idx="1">
          <a:scrgbClr r="0" g="0" b="0"/>
        </a:fillRef>
        <a:effectRef idx="2">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b="1" kern="1200" dirty="0" err="1" smtClean="0">
              <a:latin typeface="Calibri" pitchFamily="34" charset="0"/>
            </a:rPr>
            <a:t>Forex</a:t>
          </a:r>
          <a:r>
            <a:rPr lang="en-US" sz="1000" b="1" kern="1200" dirty="0" smtClean="0">
              <a:latin typeface="Calibri" pitchFamily="34" charset="0"/>
            </a:rPr>
            <a:t> Neptune</a:t>
          </a:r>
          <a:endParaRPr lang="en-US" sz="1000" b="1" kern="1200" dirty="0">
            <a:latin typeface="Calibri" pitchFamily="34" charset="0"/>
          </a:endParaRPr>
        </a:p>
      </dsp:txBody>
      <dsp:txXfrm>
        <a:off x="7228379" y="2937871"/>
        <a:ext cx="761217" cy="483373"/>
      </dsp:txXfrm>
    </dsp:sp>
    <dsp:sp modelId="{5AB8B660-C074-479B-8D96-D64BF78A402A}">
      <dsp:nvSpPr>
        <dsp:cNvPr id="0" name=""/>
        <dsp:cNvSpPr/>
      </dsp:nvSpPr>
      <dsp:spPr>
        <a:xfrm>
          <a:off x="7715305" y="1428761"/>
          <a:ext cx="761217" cy="483373"/>
        </a:xfrm>
        <a:prstGeom prst="roundRect">
          <a:avLst>
            <a:gd name="adj" fmla="val 10000"/>
          </a:avLst>
        </a:prstGeom>
        <a:gradFill rotWithShape="0">
          <a:gsLst>
            <a:gs pos="0">
              <a:schemeClr val="accent4">
                <a:hueOff val="0"/>
                <a:satOff val="0"/>
                <a:lumOff val="0"/>
                <a:alphaOff val="0"/>
                <a:tint val="75000"/>
                <a:shade val="85000"/>
                <a:satMod val="230000"/>
              </a:schemeClr>
            </a:gs>
            <a:gs pos="25000">
              <a:schemeClr val="accent4">
                <a:hueOff val="0"/>
                <a:satOff val="0"/>
                <a:lumOff val="0"/>
                <a:alphaOff val="0"/>
                <a:tint val="90000"/>
                <a:shade val="70000"/>
                <a:satMod val="220000"/>
              </a:schemeClr>
            </a:gs>
            <a:gs pos="50000">
              <a:schemeClr val="accent4">
                <a:hueOff val="0"/>
                <a:satOff val="0"/>
                <a:lumOff val="0"/>
                <a:alphaOff val="0"/>
                <a:tint val="90000"/>
                <a:shade val="58000"/>
                <a:satMod val="225000"/>
              </a:schemeClr>
            </a:gs>
            <a:gs pos="65000">
              <a:schemeClr val="accent4">
                <a:hueOff val="0"/>
                <a:satOff val="0"/>
                <a:lumOff val="0"/>
                <a:alphaOff val="0"/>
                <a:tint val="90000"/>
                <a:shade val="58000"/>
                <a:satMod val="225000"/>
              </a:schemeClr>
            </a:gs>
            <a:gs pos="80000">
              <a:schemeClr val="accent4">
                <a:hueOff val="0"/>
                <a:satOff val="0"/>
                <a:lumOff val="0"/>
                <a:alphaOff val="0"/>
                <a:tint val="90000"/>
                <a:shade val="69000"/>
                <a:satMod val="220000"/>
              </a:schemeClr>
            </a:gs>
            <a:gs pos="100000">
              <a:schemeClr val="accent4">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accent4">
              <a:hueOff val="0"/>
              <a:satOff val="0"/>
              <a:lumOff val="0"/>
              <a:alphaOff val="0"/>
              <a:shade val="60000"/>
              <a:satMod val="110000"/>
            </a:schemeClr>
          </a:contourClr>
        </a:sp3d>
      </dsp:spPr>
      <dsp:style>
        <a:lnRef idx="0">
          <a:scrgbClr r="0" g="0" b="0"/>
        </a:lnRef>
        <a:fillRef idx="3">
          <a:scrgbClr r="0" g="0" b="0"/>
        </a:fillRef>
        <a:effectRef idx="3">
          <a:scrgbClr r="0" g="0" b="0"/>
        </a:effectRef>
        <a:fontRef idx="minor">
          <a:schemeClr val="lt1"/>
        </a:fontRef>
      </dsp:style>
    </dsp:sp>
    <dsp:sp modelId="{DCEB1E98-0F0C-49E2-A710-6F766DB97463}">
      <dsp:nvSpPr>
        <dsp:cNvPr id="0" name=""/>
        <dsp:cNvSpPr/>
      </dsp:nvSpPr>
      <dsp:spPr>
        <a:xfrm>
          <a:off x="7799885" y="1509112"/>
          <a:ext cx="761217" cy="483373"/>
        </a:xfrm>
        <a:prstGeom prst="roundRect">
          <a:avLst>
            <a:gd name="adj" fmla="val 10000"/>
          </a:avLst>
        </a:prstGeom>
        <a:solidFill>
          <a:schemeClr val="lt1">
            <a:alpha val="90000"/>
            <a:hueOff val="0"/>
            <a:satOff val="0"/>
            <a:lumOff val="0"/>
            <a:alphaOff val="0"/>
          </a:schemeClr>
        </a:solidFill>
        <a:ln w="10000" cap="flat" cmpd="sng" algn="ctr">
          <a:solidFill>
            <a:schemeClr val="accent4">
              <a:hueOff val="0"/>
              <a:satOff val="0"/>
              <a:lumOff val="0"/>
              <a:alphaOff val="0"/>
            </a:schemeClr>
          </a:solidFill>
          <a:prstDash val="solid"/>
        </a:ln>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dsp:spPr>
      <dsp:style>
        <a:lnRef idx="1">
          <a:scrgbClr r="0" g="0" b="0"/>
        </a:lnRef>
        <a:fillRef idx="1">
          <a:scrgbClr r="0" g="0" b="0"/>
        </a:fillRef>
        <a:effectRef idx="2">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b="1" kern="1200" dirty="0" smtClean="0">
              <a:latin typeface="Calibri" pitchFamily="34" charset="0"/>
            </a:rPr>
            <a:t>R&amp;B Falcon</a:t>
          </a:r>
          <a:endParaRPr lang="en-US" sz="1000" b="1" kern="1200" dirty="0">
            <a:latin typeface="Calibri" pitchFamily="34" charset="0"/>
          </a:endParaRPr>
        </a:p>
      </dsp:txBody>
      <dsp:txXfrm>
        <a:off x="7799885" y="1509112"/>
        <a:ext cx="761217" cy="483373"/>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54FC3AE-2C5E-4DFB-84CD-C2184598C541}">
      <dsp:nvSpPr>
        <dsp:cNvPr id="0" name=""/>
        <dsp:cNvSpPr/>
      </dsp:nvSpPr>
      <dsp:spPr>
        <a:xfrm>
          <a:off x="4064" y="994565"/>
          <a:ext cx="1044687" cy="1827292"/>
        </a:xfrm>
        <a:prstGeom prst="roundRect">
          <a:avLst>
            <a:gd name="adj" fmla="val 10000"/>
          </a:avLst>
        </a:prstGeom>
        <a:solidFill>
          <a:schemeClr val="lt1">
            <a:hueOff val="0"/>
            <a:satOff val="0"/>
            <a:lumOff val="0"/>
          </a:schemeClr>
        </a:solidFill>
        <a:ln w="25400" cap="flat" cmpd="sng" algn="ctr">
          <a:solidFill>
            <a:srgbClr val="FF0000"/>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14300" lvl="1" indent="-114300" algn="l" defTabSz="533400">
            <a:lnSpc>
              <a:spcPct val="90000"/>
            </a:lnSpc>
            <a:spcBef>
              <a:spcPct val="0"/>
            </a:spcBef>
            <a:spcAft>
              <a:spcPct val="15000"/>
            </a:spcAft>
            <a:buChar char="••"/>
          </a:pPr>
          <a:r>
            <a:rPr lang="en-CA" sz="1200" kern="1200" dirty="0" smtClean="0"/>
            <a:t>Started as a small Canadian contract driller in Saskatchewan</a:t>
          </a:r>
          <a:endParaRPr lang="en-CA" sz="1200" kern="1200" dirty="0"/>
        </a:p>
      </dsp:txBody>
      <dsp:txXfrm>
        <a:off x="4064" y="994565"/>
        <a:ext cx="1044687" cy="1435729"/>
      </dsp:txXfrm>
    </dsp:sp>
    <dsp:sp modelId="{5F04F7CF-A6C1-4013-A8C9-FFFCE4CA895C}">
      <dsp:nvSpPr>
        <dsp:cNvPr id="0" name=""/>
        <dsp:cNvSpPr/>
      </dsp:nvSpPr>
      <dsp:spPr>
        <a:xfrm>
          <a:off x="122478" y="2072747"/>
          <a:ext cx="1408421" cy="1408421"/>
        </a:xfrm>
        <a:prstGeom prst="leftCircularArrow">
          <a:avLst>
            <a:gd name="adj1" fmla="val 2013"/>
            <a:gd name="adj2" fmla="val 241260"/>
            <a:gd name="adj3" fmla="val 21313136"/>
            <a:gd name="adj4" fmla="val 6720854"/>
            <a:gd name="adj5" fmla="val 2349"/>
          </a:avLst>
        </a:prstGeom>
        <a:solidFill>
          <a:srgbClr val="FF0000"/>
        </a:solidFill>
        <a:ln>
          <a:noFill/>
        </a:ln>
        <a:effectLst/>
      </dsp:spPr>
      <dsp:style>
        <a:lnRef idx="0">
          <a:scrgbClr r="0" g="0" b="0"/>
        </a:lnRef>
        <a:fillRef idx="1">
          <a:scrgbClr r="0" g="0" b="0"/>
        </a:fillRef>
        <a:effectRef idx="0">
          <a:scrgbClr r="0" g="0" b="0"/>
        </a:effectRef>
        <a:fontRef idx="minor">
          <a:schemeClr val="lt1"/>
        </a:fontRef>
      </dsp:style>
    </dsp:sp>
    <dsp:sp modelId="{9C2FB69C-9AC3-4017-916F-B1758D638B6D}">
      <dsp:nvSpPr>
        <dsp:cNvPr id="0" name=""/>
        <dsp:cNvSpPr/>
      </dsp:nvSpPr>
      <dsp:spPr>
        <a:xfrm>
          <a:off x="222013" y="2821858"/>
          <a:ext cx="661295" cy="262975"/>
        </a:xfrm>
        <a:prstGeom prst="roundRect">
          <a:avLst>
            <a:gd name="adj" fmla="val 10000"/>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n-CA" sz="1400" kern="1200" dirty="0" smtClean="0"/>
            <a:t>1996</a:t>
          </a:r>
          <a:endParaRPr lang="en-CA" sz="1400" kern="1200" dirty="0"/>
        </a:p>
      </dsp:txBody>
      <dsp:txXfrm>
        <a:off x="222013" y="2821858"/>
        <a:ext cx="661295" cy="262975"/>
      </dsp:txXfrm>
    </dsp:sp>
    <dsp:sp modelId="{FEDA23AA-D05A-41BB-98D0-39AC5929B7DD}">
      <dsp:nvSpPr>
        <dsp:cNvPr id="0" name=""/>
        <dsp:cNvSpPr/>
      </dsp:nvSpPr>
      <dsp:spPr>
        <a:xfrm>
          <a:off x="1183769" y="839786"/>
          <a:ext cx="896193" cy="2136851"/>
        </a:xfrm>
        <a:prstGeom prst="roundRect">
          <a:avLst>
            <a:gd name="adj" fmla="val 10000"/>
          </a:avLst>
        </a:prstGeom>
        <a:solidFill>
          <a:schemeClr val="lt1">
            <a:alpha val="90000"/>
            <a:hueOff val="0"/>
            <a:satOff val="0"/>
            <a:lumOff val="0"/>
            <a:alphaOff val="0"/>
          </a:schemeClr>
        </a:solidFill>
        <a:ln w="25400" cap="flat" cmpd="sng" algn="ctr">
          <a:solidFill>
            <a:srgbClr val="FF0000"/>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14300" lvl="1" indent="-114300" algn="l" defTabSz="533400">
            <a:lnSpc>
              <a:spcPct val="90000"/>
            </a:lnSpc>
            <a:spcBef>
              <a:spcPct val="0"/>
            </a:spcBef>
            <a:spcAft>
              <a:spcPct val="15000"/>
            </a:spcAft>
            <a:buChar char="••"/>
          </a:pPr>
          <a:r>
            <a:rPr lang="en-CA" sz="1200" kern="1200" dirty="0" smtClean="0"/>
            <a:t>Began trading on the TSX under the symbol TDG</a:t>
          </a:r>
          <a:endParaRPr lang="en-CA" sz="1200" kern="1200" dirty="0"/>
        </a:p>
      </dsp:txBody>
      <dsp:txXfrm>
        <a:off x="1183769" y="1297682"/>
        <a:ext cx="896193" cy="1678955"/>
      </dsp:txXfrm>
    </dsp:sp>
    <dsp:sp modelId="{6C3C99D9-3499-4E43-8780-724C41851CB9}">
      <dsp:nvSpPr>
        <dsp:cNvPr id="0" name=""/>
        <dsp:cNvSpPr/>
      </dsp:nvSpPr>
      <dsp:spPr>
        <a:xfrm rot="21092327">
          <a:off x="1100956" y="287797"/>
          <a:ext cx="1579202" cy="1579202"/>
        </a:xfrm>
        <a:prstGeom prst="circularArrow">
          <a:avLst>
            <a:gd name="adj1" fmla="val 1795"/>
            <a:gd name="adj2" fmla="val 214104"/>
            <a:gd name="adj3" fmla="val 351696"/>
            <a:gd name="adj4" fmla="val 14916821"/>
            <a:gd name="adj5" fmla="val 2095"/>
          </a:avLst>
        </a:prstGeom>
        <a:solidFill>
          <a:srgbClr val="FF0000"/>
        </a:solidFill>
        <a:ln>
          <a:noFill/>
        </a:ln>
        <a:effectLst/>
      </dsp:spPr>
      <dsp:style>
        <a:lnRef idx="0">
          <a:scrgbClr r="0" g="0" b="0"/>
        </a:lnRef>
        <a:fillRef idx="1">
          <a:scrgbClr r="0" g="0" b="0"/>
        </a:fillRef>
        <a:effectRef idx="0">
          <a:scrgbClr r="0" g="0" b="0"/>
        </a:effectRef>
        <a:fontRef idx="minor">
          <a:schemeClr val="lt1"/>
        </a:fontRef>
      </dsp:style>
    </dsp:sp>
    <dsp:sp modelId="{4DF5BF0A-C824-4A61-9B38-FAA71BC887BC}">
      <dsp:nvSpPr>
        <dsp:cNvPr id="0" name=""/>
        <dsp:cNvSpPr/>
      </dsp:nvSpPr>
      <dsp:spPr>
        <a:xfrm>
          <a:off x="1319674" y="632994"/>
          <a:ext cx="661295" cy="262975"/>
        </a:xfrm>
        <a:prstGeom prst="roundRect">
          <a:avLst>
            <a:gd name="adj" fmla="val 10000"/>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n-CA" sz="1400" kern="1200" dirty="0" smtClean="0"/>
            <a:t>2000</a:t>
          </a:r>
          <a:endParaRPr lang="en-CA" sz="1400" kern="1200" dirty="0"/>
        </a:p>
      </dsp:txBody>
      <dsp:txXfrm>
        <a:off x="1319674" y="632994"/>
        <a:ext cx="661295" cy="262975"/>
      </dsp:txXfrm>
    </dsp:sp>
    <dsp:sp modelId="{7343DBF0-56DB-48D0-A6EA-2D16BD752789}">
      <dsp:nvSpPr>
        <dsp:cNvPr id="0" name=""/>
        <dsp:cNvSpPr/>
      </dsp:nvSpPr>
      <dsp:spPr>
        <a:xfrm>
          <a:off x="2221523" y="1184441"/>
          <a:ext cx="1065377" cy="1447541"/>
        </a:xfrm>
        <a:prstGeom prst="roundRect">
          <a:avLst>
            <a:gd name="adj" fmla="val 10000"/>
          </a:avLst>
        </a:prstGeom>
        <a:solidFill>
          <a:schemeClr val="lt1">
            <a:hueOff val="0"/>
            <a:satOff val="0"/>
            <a:lumOff val="0"/>
          </a:schemeClr>
        </a:solidFill>
        <a:ln w="25400" cap="flat" cmpd="sng" algn="ctr">
          <a:solidFill>
            <a:srgbClr val="FF0000"/>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14300" lvl="1" indent="-114300" algn="l" defTabSz="533400">
            <a:lnSpc>
              <a:spcPct val="90000"/>
            </a:lnSpc>
            <a:spcBef>
              <a:spcPct val="0"/>
            </a:spcBef>
            <a:spcAft>
              <a:spcPct val="15000"/>
            </a:spcAft>
            <a:buChar char="••"/>
          </a:pPr>
          <a:endParaRPr lang="en-CA" sz="1200" kern="1200" dirty="0"/>
        </a:p>
        <a:p>
          <a:pPr marL="114300" lvl="1" indent="-114300" algn="l" defTabSz="533400">
            <a:lnSpc>
              <a:spcPct val="90000"/>
            </a:lnSpc>
            <a:spcBef>
              <a:spcPct val="0"/>
            </a:spcBef>
            <a:spcAft>
              <a:spcPct val="15000"/>
            </a:spcAft>
            <a:buChar char="••"/>
          </a:pPr>
          <a:r>
            <a:rPr lang="en-CA" sz="1200" kern="1200" dirty="0" smtClean="0"/>
            <a:t>Converted to an Income Trust structure</a:t>
          </a:r>
          <a:endParaRPr lang="en-CA" sz="1200" kern="1200" dirty="0"/>
        </a:p>
      </dsp:txBody>
      <dsp:txXfrm>
        <a:off x="2221523" y="1184441"/>
        <a:ext cx="1065377" cy="1137353"/>
      </dsp:txXfrm>
    </dsp:sp>
    <dsp:sp modelId="{DB1044CB-3319-4D7E-BFF5-8D99BE18A9D6}">
      <dsp:nvSpPr>
        <dsp:cNvPr id="0" name=""/>
        <dsp:cNvSpPr/>
      </dsp:nvSpPr>
      <dsp:spPr>
        <a:xfrm>
          <a:off x="2449564" y="1997367"/>
          <a:ext cx="1442730" cy="1442730"/>
        </a:xfrm>
        <a:prstGeom prst="leftCircularArrow">
          <a:avLst>
            <a:gd name="adj1" fmla="val 1965"/>
            <a:gd name="adj2" fmla="val 235265"/>
            <a:gd name="adj3" fmla="val 424993"/>
            <a:gd name="adj4" fmla="val 7438707"/>
            <a:gd name="adj5" fmla="val 2293"/>
          </a:avLst>
        </a:prstGeom>
        <a:solidFill>
          <a:srgbClr val="FF0000"/>
        </a:solidFill>
        <a:ln>
          <a:noFill/>
        </a:ln>
        <a:effectLst/>
      </dsp:spPr>
      <dsp:style>
        <a:lnRef idx="0">
          <a:scrgbClr r="0" g="0" b="0"/>
        </a:lnRef>
        <a:fillRef idx="1">
          <a:scrgbClr r="0" g="0" b="0"/>
        </a:fillRef>
        <a:effectRef idx="0">
          <a:scrgbClr r="0" g="0" b="0"/>
        </a:effectRef>
        <a:fontRef idx="minor">
          <a:schemeClr val="lt1"/>
        </a:fontRef>
      </dsp:style>
    </dsp:sp>
    <dsp:sp modelId="{05728E5E-1893-43BD-B1CA-8E9C19A501FE}">
      <dsp:nvSpPr>
        <dsp:cNvPr id="0" name=""/>
        <dsp:cNvSpPr/>
      </dsp:nvSpPr>
      <dsp:spPr>
        <a:xfrm>
          <a:off x="2422565" y="2631985"/>
          <a:ext cx="661295" cy="262975"/>
        </a:xfrm>
        <a:prstGeom prst="roundRect">
          <a:avLst>
            <a:gd name="adj" fmla="val 10000"/>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n-CA" sz="1400" kern="1200" dirty="0" smtClean="0"/>
            <a:t>2002</a:t>
          </a:r>
          <a:endParaRPr lang="en-CA" sz="1400" kern="1200" dirty="0"/>
        </a:p>
      </dsp:txBody>
      <dsp:txXfrm>
        <a:off x="2422565" y="2631985"/>
        <a:ext cx="661295" cy="262975"/>
      </dsp:txXfrm>
    </dsp:sp>
    <dsp:sp modelId="{C61E3C48-FD28-4681-AD3E-C77027454C95}">
      <dsp:nvSpPr>
        <dsp:cNvPr id="0" name=""/>
        <dsp:cNvSpPr/>
      </dsp:nvSpPr>
      <dsp:spPr>
        <a:xfrm>
          <a:off x="3421917" y="632993"/>
          <a:ext cx="1136149" cy="2550436"/>
        </a:xfrm>
        <a:prstGeom prst="roundRect">
          <a:avLst>
            <a:gd name="adj" fmla="val 10000"/>
          </a:avLst>
        </a:prstGeom>
        <a:solidFill>
          <a:schemeClr val="lt1">
            <a:alpha val="90000"/>
            <a:hueOff val="0"/>
            <a:satOff val="0"/>
            <a:lumOff val="0"/>
            <a:alphaOff val="0"/>
          </a:schemeClr>
        </a:solidFill>
        <a:ln w="25400" cap="flat" cmpd="sng" algn="ctr">
          <a:solidFill>
            <a:srgbClr val="FF0000"/>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14300" lvl="1" indent="-114300" algn="l" defTabSz="533400">
            <a:lnSpc>
              <a:spcPct val="90000"/>
            </a:lnSpc>
            <a:spcBef>
              <a:spcPct val="0"/>
            </a:spcBef>
            <a:spcAft>
              <a:spcPct val="15000"/>
            </a:spcAft>
            <a:buChar char="••"/>
          </a:pPr>
          <a:r>
            <a:rPr lang="en-CA" sz="1200" kern="1200" dirty="0" smtClean="0"/>
            <a:t>Signed of one of the industry’s first long-term, take-or-pay contracts</a:t>
          </a:r>
          <a:endParaRPr lang="en-CA" sz="1200" kern="1200" dirty="0"/>
        </a:p>
      </dsp:txBody>
      <dsp:txXfrm>
        <a:off x="3421917" y="1179515"/>
        <a:ext cx="1136149" cy="2003914"/>
      </dsp:txXfrm>
    </dsp:sp>
    <dsp:sp modelId="{E65E913F-6E01-4F81-803B-B9D49F6F5858}">
      <dsp:nvSpPr>
        <dsp:cNvPr id="0" name=""/>
        <dsp:cNvSpPr/>
      </dsp:nvSpPr>
      <dsp:spPr>
        <a:xfrm rot="21235559">
          <a:off x="3320639" y="83452"/>
          <a:ext cx="1809210" cy="1809210"/>
        </a:xfrm>
        <a:prstGeom prst="circularArrow">
          <a:avLst>
            <a:gd name="adj1" fmla="val 1567"/>
            <a:gd name="adj2" fmla="val 185920"/>
            <a:gd name="adj3" fmla="val 618914"/>
            <a:gd name="adj4" fmla="val 15155855"/>
            <a:gd name="adj5" fmla="val 1828"/>
          </a:avLst>
        </a:prstGeom>
        <a:solidFill>
          <a:srgbClr val="FF0000"/>
        </a:solidFill>
        <a:ln>
          <a:noFill/>
        </a:ln>
        <a:effectLst/>
      </dsp:spPr>
      <dsp:style>
        <a:lnRef idx="0">
          <a:scrgbClr r="0" g="0" b="0"/>
        </a:lnRef>
        <a:fillRef idx="1">
          <a:scrgbClr r="0" g="0" b="0"/>
        </a:fillRef>
        <a:effectRef idx="0">
          <a:scrgbClr r="0" g="0" b="0"/>
        </a:effectRef>
        <a:fontRef idx="minor">
          <a:schemeClr val="lt1"/>
        </a:fontRef>
      </dsp:style>
    </dsp:sp>
    <dsp:sp modelId="{CBEBE9DD-7529-4FBA-A85F-DE86F1629273}">
      <dsp:nvSpPr>
        <dsp:cNvPr id="0" name=""/>
        <dsp:cNvSpPr/>
      </dsp:nvSpPr>
      <dsp:spPr>
        <a:xfrm>
          <a:off x="3636073" y="426201"/>
          <a:ext cx="661295" cy="262975"/>
        </a:xfrm>
        <a:prstGeom prst="roundRect">
          <a:avLst>
            <a:gd name="adj" fmla="val 10000"/>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n-CA" sz="1400" kern="1200" dirty="0" smtClean="0"/>
            <a:t>2003</a:t>
          </a:r>
          <a:endParaRPr lang="en-CA" sz="1400" kern="1200" dirty="0"/>
        </a:p>
      </dsp:txBody>
      <dsp:txXfrm>
        <a:off x="3636073" y="426201"/>
        <a:ext cx="661295" cy="262975"/>
      </dsp:txXfrm>
    </dsp:sp>
    <dsp:sp modelId="{82E2C4FD-E257-4770-9EC5-124BB90334F9}">
      <dsp:nvSpPr>
        <dsp:cNvPr id="0" name=""/>
        <dsp:cNvSpPr/>
      </dsp:nvSpPr>
      <dsp:spPr>
        <a:xfrm>
          <a:off x="4696967" y="1365149"/>
          <a:ext cx="919390" cy="1078565"/>
        </a:xfrm>
        <a:prstGeom prst="roundRect">
          <a:avLst>
            <a:gd name="adj" fmla="val 10000"/>
          </a:avLst>
        </a:prstGeom>
        <a:solidFill>
          <a:schemeClr val="lt1">
            <a:alpha val="90000"/>
            <a:hueOff val="0"/>
            <a:satOff val="0"/>
            <a:lumOff val="0"/>
            <a:alphaOff val="0"/>
          </a:schemeClr>
        </a:solidFill>
        <a:ln w="25400" cap="flat" cmpd="sng" algn="ctr">
          <a:solidFill>
            <a:srgbClr val="FF0000"/>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14300" lvl="1" indent="-114300" algn="l" defTabSz="533400">
            <a:lnSpc>
              <a:spcPct val="90000"/>
            </a:lnSpc>
            <a:spcBef>
              <a:spcPct val="0"/>
            </a:spcBef>
            <a:spcAft>
              <a:spcPct val="15000"/>
            </a:spcAft>
            <a:buChar char="••"/>
          </a:pPr>
          <a:endParaRPr lang="en-CA" sz="1200" kern="1200" dirty="0"/>
        </a:p>
        <a:p>
          <a:pPr marL="114300" lvl="1" indent="-114300" algn="l" defTabSz="533400">
            <a:lnSpc>
              <a:spcPct val="90000"/>
            </a:lnSpc>
            <a:spcBef>
              <a:spcPct val="0"/>
            </a:spcBef>
            <a:spcAft>
              <a:spcPct val="15000"/>
            </a:spcAft>
            <a:buChar char="••"/>
          </a:pPr>
          <a:endParaRPr lang="en-CA" sz="1200" kern="1200" dirty="0"/>
        </a:p>
        <a:p>
          <a:pPr marL="114300" lvl="1" indent="-114300" algn="l" defTabSz="533400">
            <a:lnSpc>
              <a:spcPct val="90000"/>
            </a:lnSpc>
            <a:spcBef>
              <a:spcPct val="0"/>
            </a:spcBef>
            <a:spcAft>
              <a:spcPct val="15000"/>
            </a:spcAft>
            <a:buChar char="••"/>
          </a:pPr>
          <a:r>
            <a:rPr lang="en-CA" sz="1200" kern="1200" dirty="0" smtClean="0"/>
            <a:t>Expanded to the US</a:t>
          </a:r>
          <a:endParaRPr lang="en-CA" sz="1200" kern="1200" dirty="0"/>
        </a:p>
      </dsp:txBody>
      <dsp:txXfrm>
        <a:off x="4696967" y="1365149"/>
        <a:ext cx="919390" cy="847444"/>
      </dsp:txXfrm>
    </dsp:sp>
    <dsp:sp modelId="{9568ED74-490E-447F-B3C8-0D8C4AA32634}">
      <dsp:nvSpPr>
        <dsp:cNvPr id="0" name=""/>
        <dsp:cNvSpPr/>
      </dsp:nvSpPr>
      <dsp:spPr>
        <a:xfrm rot="610049">
          <a:off x="4838210" y="1903119"/>
          <a:ext cx="1290713" cy="1290713"/>
        </a:xfrm>
        <a:prstGeom prst="leftCircularArrow">
          <a:avLst>
            <a:gd name="adj1" fmla="val 2197"/>
            <a:gd name="adj2" fmla="val 264372"/>
            <a:gd name="adj3" fmla="val 938082"/>
            <a:gd name="adj4" fmla="val 7922688"/>
            <a:gd name="adj5" fmla="val 2563"/>
          </a:avLst>
        </a:prstGeom>
        <a:solidFill>
          <a:srgbClr val="FF0000"/>
        </a:solidFill>
        <a:ln>
          <a:noFill/>
        </a:ln>
        <a:effectLst/>
      </dsp:spPr>
      <dsp:style>
        <a:lnRef idx="0">
          <a:scrgbClr r="0" g="0" b="0"/>
        </a:lnRef>
        <a:fillRef idx="1">
          <a:scrgbClr r="0" g="0" b="0"/>
        </a:fillRef>
        <a:effectRef idx="0">
          <a:scrgbClr r="0" g="0" b="0"/>
        </a:effectRef>
        <a:fontRef idx="minor">
          <a:schemeClr val="lt1"/>
        </a:fontRef>
      </dsp:style>
    </dsp:sp>
    <dsp:sp modelId="{F17CF5A0-2730-4CD5-82A5-458F9F2713F5}">
      <dsp:nvSpPr>
        <dsp:cNvPr id="0" name=""/>
        <dsp:cNvSpPr/>
      </dsp:nvSpPr>
      <dsp:spPr>
        <a:xfrm>
          <a:off x="4780641" y="2425191"/>
          <a:ext cx="661295" cy="262975"/>
        </a:xfrm>
        <a:prstGeom prst="roundRect">
          <a:avLst>
            <a:gd name="adj" fmla="val 10000"/>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n-CA" sz="1400" kern="1200" dirty="0" smtClean="0"/>
            <a:t>2005</a:t>
          </a:r>
          <a:endParaRPr lang="en-CA" sz="1400" kern="1200" dirty="0"/>
        </a:p>
      </dsp:txBody>
      <dsp:txXfrm>
        <a:off x="4780641" y="2425191"/>
        <a:ext cx="661295" cy="262975"/>
      </dsp:txXfrm>
    </dsp:sp>
    <dsp:sp modelId="{F28EF63B-31DE-445C-A8B4-E0E99BAE5FC0}">
      <dsp:nvSpPr>
        <dsp:cNvPr id="0" name=""/>
        <dsp:cNvSpPr/>
      </dsp:nvSpPr>
      <dsp:spPr>
        <a:xfrm>
          <a:off x="5747996" y="685797"/>
          <a:ext cx="1077979" cy="2428702"/>
        </a:xfrm>
        <a:prstGeom prst="roundRect">
          <a:avLst>
            <a:gd name="adj" fmla="val 10000"/>
          </a:avLst>
        </a:prstGeom>
        <a:solidFill>
          <a:schemeClr val="lt1">
            <a:alpha val="90000"/>
            <a:hueOff val="0"/>
            <a:satOff val="0"/>
            <a:lumOff val="0"/>
            <a:alphaOff val="0"/>
          </a:schemeClr>
        </a:solidFill>
        <a:ln w="25400" cap="flat" cmpd="sng" algn="ctr">
          <a:solidFill>
            <a:srgbClr val="FF0000"/>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14300" lvl="1" indent="-114300" algn="l" defTabSz="533400">
            <a:lnSpc>
              <a:spcPct val="90000"/>
            </a:lnSpc>
            <a:spcBef>
              <a:spcPct val="0"/>
            </a:spcBef>
            <a:spcAft>
              <a:spcPct val="15000"/>
            </a:spcAft>
            <a:buChar char="••"/>
          </a:pPr>
          <a:r>
            <a:rPr lang="en-CA" sz="1200" kern="1200" dirty="0" smtClean="0"/>
            <a:t>Converted back to a corporate structure</a:t>
          </a:r>
          <a:endParaRPr lang="en-CA" sz="1200" kern="1200" dirty="0"/>
        </a:p>
        <a:p>
          <a:pPr marL="114300" lvl="1" indent="-114300" algn="l" defTabSz="533400">
            <a:lnSpc>
              <a:spcPct val="90000"/>
            </a:lnSpc>
            <a:spcBef>
              <a:spcPct val="0"/>
            </a:spcBef>
            <a:spcAft>
              <a:spcPct val="15000"/>
            </a:spcAft>
            <a:buChar char="••"/>
          </a:pPr>
          <a:r>
            <a:rPr lang="en-CA" sz="1200" kern="1200" dirty="0" smtClean="0"/>
            <a:t>Expanded to Mexico</a:t>
          </a:r>
          <a:endParaRPr lang="en-CA" sz="1200" kern="1200" dirty="0"/>
        </a:p>
      </dsp:txBody>
      <dsp:txXfrm>
        <a:off x="5747996" y="1206234"/>
        <a:ext cx="1077979" cy="1908266"/>
      </dsp:txXfrm>
    </dsp:sp>
    <dsp:sp modelId="{AA2FEEE1-90F7-4984-B91A-6120429C3DBE}">
      <dsp:nvSpPr>
        <dsp:cNvPr id="0" name=""/>
        <dsp:cNvSpPr/>
      </dsp:nvSpPr>
      <dsp:spPr>
        <a:xfrm>
          <a:off x="5645710" y="337106"/>
          <a:ext cx="1914621" cy="1914621"/>
        </a:xfrm>
        <a:prstGeom prst="circularArrow">
          <a:avLst>
            <a:gd name="adj1" fmla="val 1481"/>
            <a:gd name="adj2" fmla="val 175343"/>
            <a:gd name="adj3" fmla="val 446821"/>
            <a:gd name="adj4" fmla="val 14973185"/>
            <a:gd name="adj5" fmla="val 172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07F4533-4899-4D18-97BD-BF4674D6D293}">
      <dsp:nvSpPr>
        <dsp:cNvPr id="0" name=""/>
        <dsp:cNvSpPr/>
      </dsp:nvSpPr>
      <dsp:spPr>
        <a:xfrm>
          <a:off x="5948677" y="426201"/>
          <a:ext cx="661295" cy="234058"/>
        </a:xfrm>
        <a:prstGeom prst="roundRect">
          <a:avLst>
            <a:gd name="adj" fmla="val 10000"/>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n-CA" sz="1400" kern="1200" dirty="0" smtClean="0"/>
            <a:t>2008-9</a:t>
          </a:r>
          <a:endParaRPr lang="en-CA" sz="1400" kern="1200" dirty="0"/>
        </a:p>
      </dsp:txBody>
      <dsp:txXfrm>
        <a:off x="5948677" y="426201"/>
        <a:ext cx="661295" cy="234058"/>
      </dsp:txXfrm>
    </dsp:sp>
    <dsp:sp modelId="{0E5A03A4-EF34-42BA-9BF2-0B8373E640E7}">
      <dsp:nvSpPr>
        <dsp:cNvPr id="0" name=""/>
        <dsp:cNvSpPr/>
      </dsp:nvSpPr>
      <dsp:spPr>
        <a:xfrm>
          <a:off x="6960487" y="990921"/>
          <a:ext cx="1265047" cy="1834581"/>
        </a:xfrm>
        <a:prstGeom prst="roundRect">
          <a:avLst>
            <a:gd name="adj" fmla="val 10000"/>
          </a:avLst>
        </a:prstGeom>
        <a:solidFill>
          <a:schemeClr val="lt1">
            <a:alpha val="90000"/>
            <a:hueOff val="0"/>
            <a:satOff val="0"/>
            <a:lumOff val="0"/>
            <a:alphaOff val="0"/>
          </a:schemeClr>
        </a:solidFill>
        <a:ln w="25400" cap="flat" cmpd="sng" algn="ctr">
          <a:solidFill>
            <a:srgbClr val="FF0000"/>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14300" lvl="1" indent="-114300" algn="l" defTabSz="533400">
            <a:lnSpc>
              <a:spcPct val="90000"/>
            </a:lnSpc>
            <a:spcBef>
              <a:spcPct val="0"/>
            </a:spcBef>
            <a:spcAft>
              <a:spcPct val="15000"/>
            </a:spcAft>
            <a:buChar char="••"/>
          </a:pPr>
          <a:r>
            <a:rPr lang="en-US" sz="1200" kern="1200" dirty="0" smtClean="0"/>
            <a:t>Resumed the construction of six new contracted drilling rigs </a:t>
          </a:r>
          <a:endParaRPr lang="en-CA" sz="1200" kern="1200" dirty="0"/>
        </a:p>
      </dsp:txBody>
      <dsp:txXfrm>
        <a:off x="6960487" y="990921"/>
        <a:ext cx="1265047" cy="1441457"/>
      </dsp:txXfrm>
    </dsp:sp>
    <dsp:sp modelId="{5B13BB6D-D6E4-4F8F-B508-5E725E15D43A}">
      <dsp:nvSpPr>
        <dsp:cNvPr id="0" name=""/>
        <dsp:cNvSpPr/>
      </dsp:nvSpPr>
      <dsp:spPr>
        <a:xfrm>
          <a:off x="7388968" y="2825503"/>
          <a:ext cx="661295" cy="262975"/>
        </a:xfrm>
        <a:prstGeom prst="roundRect">
          <a:avLst>
            <a:gd name="adj" fmla="val 10000"/>
          </a:avLst>
        </a:prstGeom>
        <a:solidFill>
          <a:schemeClr val="tx1"/>
        </a:solidFill>
        <a:ln w="25400" cap="flat" cmpd="sng" algn="ctr">
          <a:solidFill>
            <a:srgbClr val="FF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CA" sz="1600" kern="1200" dirty="0" smtClean="0"/>
            <a:t>2010</a:t>
          </a:r>
          <a:endParaRPr lang="en-CA" sz="1600" kern="1200" dirty="0"/>
        </a:p>
      </dsp:txBody>
      <dsp:txXfrm>
        <a:off x="7388968" y="2825503"/>
        <a:ext cx="661295" cy="262975"/>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7">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8">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9">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10">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Calibri" pitchFamily="34" charset="0"/>
              </a:defRPr>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34" charset="0"/>
              </a:defRPr>
            </a:lvl1pPr>
          </a:lstStyle>
          <a:p>
            <a:fld id="{3CC7A942-D6B9-4875-B9ED-5B02F63DDFA8}" type="datetimeFigureOut">
              <a:rPr lang="en-US"/>
              <a:pPr/>
              <a:t>11/2/2010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Calibri"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34" charset="0"/>
              </a:defRPr>
            </a:lvl1pPr>
          </a:lstStyle>
          <a:p>
            <a:fld id="{EE431841-2FD6-43B7-9BBC-611170ACCAB0}" type="slidenum">
              <a:rPr lang="en-US"/>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en.wikipedia.org/wiki/Industries"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en.wikipedia.org/wiki/Middle_East" TargetMode="External"/><Relationship Id="rId5" Type="http://schemas.openxmlformats.org/officeDocument/2006/relationships/hyperlink" Target="http://en.wikipedia.org/wiki/Europe" TargetMode="External"/><Relationship Id="rId4" Type="http://schemas.openxmlformats.org/officeDocument/2006/relationships/hyperlink" Target="http://en.wikipedia.org/wiki/Civilization"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8" Type="http://schemas.openxmlformats.org/officeDocument/2006/relationships/hyperlink" Target="http://en.wikipedia.org/wiki/Biofuel#cite_note-UNEP2009-1" TargetMode="External"/><Relationship Id="rId3" Type="http://schemas.openxmlformats.org/officeDocument/2006/relationships/hyperlink" Target="http://en.wikipedia.org/wiki/Oil_price_increases_since_2003" TargetMode="External"/><Relationship Id="rId7" Type="http://schemas.openxmlformats.org/officeDocument/2006/relationships/hyperlink" Target="http://en.wikipedia.org/wiki/Fuel" TargetMode="External"/><Relationship Id="rId2" Type="http://schemas.openxmlformats.org/officeDocument/2006/relationships/slide" Target="../slides/slide31.xml"/><Relationship Id="rId1" Type="http://schemas.openxmlformats.org/officeDocument/2006/relationships/notesMaster" Target="../notesMasters/notesMaster1.xml"/><Relationship Id="rId6" Type="http://schemas.openxmlformats.org/officeDocument/2006/relationships/hyperlink" Target="http://en.wikipedia.org/wiki/Fossil_fuel" TargetMode="External"/><Relationship Id="rId5" Type="http://schemas.openxmlformats.org/officeDocument/2006/relationships/hyperlink" Target="http://en.wikipedia.org/wiki/Greenhouse_gas" TargetMode="External"/><Relationship Id="rId4" Type="http://schemas.openxmlformats.org/officeDocument/2006/relationships/hyperlink" Target="http://en.wikipedia.org/wiki/Energy_security"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en.wikipedia.org/wiki/Iraq"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en.wikipedia.org/wiki/Directional_drilling#cite_note-2" TargetMode="External"/><Relationship Id="rId4" Type="http://schemas.openxmlformats.org/officeDocument/2006/relationships/hyperlink" Target="http://en.wikipedia.org/wiki/Kuwait" TargetMode="Externa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wrap="square" numCol="1" anchor="t" anchorCtr="0" compatLnSpc="1">
            <a:prstTxWarp prst="textNoShape">
              <a:avLst/>
            </a:prstTxWarp>
          </a:bodyPr>
          <a:lstStyle/>
          <a:p>
            <a:pPr>
              <a:lnSpc>
                <a:spcPct val="80000"/>
              </a:lnSpc>
            </a:pPr>
            <a:r>
              <a:rPr lang="en-US" sz="800" smtClean="0"/>
              <a:t>1. Introduction</a:t>
            </a:r>
            <a:br>
              <a:rPr lang="en-US" sz="800" smtClean="0"/>
            </a:br>
            <a:r>
              <a:rPr lang="en-US" sz="800" smtClean="0"/>
              <a:t/>
            </a:r>
            <a:br>
              <a:rPr lang="en-US" sz="800" smtClean="0"/>
            </a:br>
            <a:r>
              <a:rPr lang="en-US" sz="800" smtClean="0"/>
              <a:t>2. Industry composition</a:t>
            </a:r>
            <a:br>
              <a:rPr lang="en-US" sz="800" smtClean="0"/>
            </a:br>
            <a:r>
              <a:rPr lang="en-US" sz="800" smtClean="0"/>
              <a:t>   1) oilfield services</a:t>
            </a:r>
            <a:br>
              <a:rPr lang="en-US" sz="800" smtClean="0"/>
            </a:br>
            <a:r>
              <a:rPr lang="en-US" sz="800" smtClean="0"/>
              <a:t>   2) contract drilling</a:t>
            </a:r>
            <a:br>
              <a:rPr lang="en-US" sz="800" smtClean="0"/>
            </a:br>
            <a:r>
              <a:rPr lang="en-US" sz="800" smtClean="0"/>
              <a:t>      a) land drilling rigs</a:t>
            </a:r>
            <a:br>
              <a:rPr lang="en-US" sz="800" smtClean="0"/>
            </a:br>
            <a:r>
              <a:rPr lang="en-US" sz="800" smtClean="0"/>
              <a:t>          i    directional drilling</a:t>
            </a:r>
            <a:br>
              <a:rPr lang="en-US" sz="800" smtClean="0"/>
            </a:br>
            <a:r>
              <a:rPr lang="en-US" sz="800" smtClean="0"/>
              <a:t>          ii   onshore drilling</a:t>
            </a:r>
            <a:br>
              <a:rPr lang="en-US" sz="800" smtClean="0"/>
            </a:br>
            <a:r>
              <a:rPr lang="en-US" sz="800" smtClean="0"/>
              <a:t>          iii  snubbing</a:t>
            </a:r>
            <a:br>
              <a:rPr lang="en-US" sz="800" smtClean="0"/>
            </a:br>
            <a:r>
              <a:rPr lang="en-US" sz="800" smtClean="0"/>
              <a:t>      b) deepwater drilling rigs</a:t>
            </a:r>
            <a:br>
              <a:rPr lang="en-US" sz="800" smtClean="0"/>
            </a:br>
            <a:r>
              <a:rPr lang="en-US" sz="800" smtClean="0"/>
              <a:t>           i   drillships</a:t>
            </a:r>
            <a:br>
              <a:rPr lang="en-US" sz="800" smtClean="0"/>
            </a:br>
            <a:r>
              <a:rPr lang="en-US" sz="800" smtClean="0"/>
              <a:t>           ii  semi-submersible rigs</a:t>
            </a:r>
            <a:br>
              <a:rPr lang="en-US" sz="800" smtClean="0"/>
            </a:br>
            <a:r>
              <a:rPr lang="en-US" sz="800" smtClean="0"/>
              <a:t>           iii “jack-up” rigs </a:t>
            </a:r>
            <a:br>
              <a:rPr lang="en-US" sz="800" smtClean="0"/>
            </a:br>
            <a:r>
              <a:rPr lang="en-US" sz="800" smtClean="0"/>
              <a:t>   3) Equipment Manufacture</a:t>
            </a:r>
            <a:br>
              <a:rPr lang="en-US" sz="800" smtClean="0"/>
            </a:br>
            <a:r>
              <a:rPr lang="en-US" sz="800" smtClean="0"/>
              <a:t/>
            </a:r>
            <a:br>
              <a:rPr lang="en-US" sz="800" smtClean="0"/>
            </a:br>
            <a:r>
              <a:rPr lang="en-US" sz="800" smtClean="0"/>
              <a:t>3. Competitive Landscape</a:t>
            </a:r>
            <a:br>
              <a:rPr lang="en-US" sz="800" smtClean="0"/>
            </a:br>
            <a:r>
              <a:rPr lang="en-US" sz="800" smtClean="0"/>
              <a:t>   1) Oil &amp; gas price volatility</a:t>
            </a:r>
            <a:br>
              <a:rPr lang="en-US" sz="800" smtClean="0"/>
            </a:br>
            <a:r>
              <a:rPr lang="en-US" sz="800" smtClean="0"/>
              <a:t>      a) events and price</a:t>
            </a:r>
            <a:br>
              <a:rPr lang="en-US" sz="800" smtClean="0"/>
            </a:br>
            <a:r>
              <a:rPr lang="en-US" sz="800" smtClean="0"/>
              <a:t>      b) rotary rig count and price</a:t>
            </a:r>
            <a:br>
              <a:rPr lang="en-US" sz="800" smtClean="0"/>
            </a:br>
            <a:r>
              <a:rPr lang="en-US" sz="800" smtClean="0"/>
              <a:t>   2) Oil &amp; gas reserves, supply and demand</a:t>
            </a:r>
            <a:br>
              <a:rPr lang="en-US" sz="800" smtClean="0"/>
            </a:br>
            <a:r>
              <a:rPr lang="en-US" sz="800" smtClean="0"/>
              <a:t>      a) oil reserves</a:t>
            </a:r>
            <a:br>
              <a:rPr lang="en-US" sz="800" smtClean="0"/>
            </a:br>
            <a:r>
              <a:rPr lang="en-US" sz="800" smtClean="0"/>
              <a:t>      b) oil production</a:t>
            </a:r>
            <a:br>
              <a:rPr lang="en-US" sz="800" smtClean="0"/>
            </a:br>
            <a:r>
              <a:rPr lang="en-US" sz="800" smtClean="0"/>
              <a:t>      c) oil consumption</a:t>
            </a:r>
            <a:br>
              <a:rPr lang="en-US" sz="800" smtClean="0"/>
            </a:br>
            <a:r>
              <a:rPr lang="en-US" sz="800" smtClean="0"/>
              <a:t>      d) natural gas reserves</a:t>
            </a:r>
            <a:br>
              <a:rPr lang="en-US" sz="800" smtClean="0"/>
            </a:br>
            <a:r>
              <a:rPr lang="en-US" sz="800" smtClean="0"/>
              <a:t>      e) natural gas production</a:t>
            </a:r>
            <a:br>
              <a:rPr lang="en-US" sz="800" smtClean="0"/>
            </a:br>
            <a:r>
              <a:rPr lang="en-US" sz="800" smtClean="0"/>
              <a:t>      f) natural gas consumption</a:t>
            </a:r>
            <a:br>
              <a:rPr lang="en-US" sz="800" smtClean="0"/>
            </a:br>
            <a:r>
              <a:rPr lang="en-US" sz="800" smtClean="0"/>
              <a:t>   3) Oil &amp; gas alternatives</a:t>
            </a:r>
            <a:br>
              <a:rPr lang="en-US" sz="800" smtClean="0"/>
            </a:br>
            <a:r>
              <a:rPr lang="en-US" sz="800" smtClean="0"/>
              <a:t>      a) Biofuel </a:t>
            </a:r>
            <a:br>
              <a:rPr lang="en-US" sz="800" smtClean="0"/>
            </a:br>
            <a:r>
              <a:rPr lang="en-US" sz="800" smtClean="0"/>
              <a:t>      b) Unconventional fossil fuel</a:t>
            </a:r>
            <a:br>
              <a:rPr lang="en-US" sz="800" smtClean="0"/>
            </a:br>
            <a:r>
              <a:rPr lang="en-US" sz="800" smtClean="0"/>
              <a:t>      c) Crude oil and natural gas relationship</a:t>
            </a:r>
            <a:br>
              <a:rPr lang="en-US" sz="800" smtClean="0"/>
            </a:br>
            <a:r>
              <a:rPr lang="en-US" sz="800" smtClean="0"/>
              <a:t>   4) Oil &amp; gas services industry characteristic</a:t>
            </a:r>
            <a:br>
              <a:rPr lang="en-US" sz="800" smtClean="0"/>
            </a:br>
            <a:r>
              <a:rPr lang="en-US" sz="800" smtClean="0"/>
              <a:t>      a) Capital-intensive</a:t>
            </a:r>
            <a:br>
              <a:rPr lang="en-US" sz="800" smtClean="0"/>
            </a:br>
            <a:r>
              <a:rPr lang="en-US" sz="800" smtClean="0"/>
              <a:t>      b) Highly Skilled</a:t>
            </a:r>
            <a:br>
              <a:rPr lang="en-US" sz="800" smtClean="0"/>
            </a:br>
            <a:r>
              <a:rPr lang="en-US" sz="800" smtClean="0"/>
              <a:t>      c) Highly Regulated</a:t>
            </a:r>
            <a:br>
              <a:rPr lang="en-US" sz="800" smtClean="0"/>
            </a:br>
            <a:r>
              <a:rPr lang="en-US" sz="800" smtClean="0"/>
              <a:t>      d) Highly Competitive</a:t>
            </a:r>
            <a:br>
              <a:rPr lang="en-US" sz="800" smtClean="0"/>
            </a:br>
            <a:r>
              <a:rPr lang="en-US" sz="800" smtClean="0"/>
              <a:t>      e) Price dependent</a:t>
            </a:r>
            <a:br>
              <a:rPr lang="en-US" sz="800" smtClean="0"/>
            </a:br>
            <a:r>
              <a:rPr lang="en-US" sz="800" smtClean="0"/>
              <a:t>      f) Essential Research and Development</a:t>
            </a:r>
            <a:br>
              <a:rPr lang="en-US" sz="800" smtClean="0"/>
            </a:br>
            <a:r>
              <a:rPr lang="en-US" sz="800" smtClean="0"/>
              <a:t>      g) Others</a:t>
            </a:r>
            <a:br>
              <a:rPr lang="en-US" sz="800" smtClean="0"/>
            </a:br>
            <a:r>
              <a:rPr lang="en-US" sz="800" smtClean="0"/>
              <a:t/>
            </a:r>
            <a:br>
              <a:rPr lang="en-US" sz="800" smtClean="0"/>
            </a:br>
            <a:r>
              <a:rPr lang="en-US" sz="800" smtClean="0"/>
              <a:t>4. Future View</a:t>
            </a:r>
          </a:p>
        </p:txBody>
      </p:sp>
      <p:sp>
        <p:nvSpPr>
          <p:cNvPr id="203780" name="Slide Number Placeholder 3"/>
          <p:cNvSpPr>
            <a:spLocks noGrp="1"/>
          </p:cNvSpPr>
          <p:nvPr>
            <p:ph type="sldNum" sz="quarter" idx="5"/>
          </p:nvPr>
        </p:nvSpPr>
        <p:spPr bwMode="auto">
          <a:noFill/>
          <a:ln>
            <a:miter lim="800000"/>
            <a:headEnd/>
            <a:tailEnd/>
          </a:ln>
        </p:spPr>
        <p:txBody>
          <a:bodyPr/>
          <a:lstStyle/>
          <a:p>
            <a:fld id="{5569FF93-08FD-4DBA-AFA9-C7CFC51ACFDF}" type="slidenum">
              <a:rPr lang="en-US"/>
              <a:pPr/>
              <a:t>3</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bwMode="auto">
          <a:noFill/>
          <a:ln>
            <a:solidFill>
              <a:srgbClr val="000000"/>
            </a:solidFill>
            <a:miter lim="800000"/>
            <a:headEnd/>
            <a:tailEnd/>
          </a:ln>
        </p:spPr>
      </p:sp>
      <p:sp>
        <p:nvSpPr>
          <p:cNvPr id="212995" name="Notes Placeholder 2"/>
          <p:cNvSpPr>
            <a:spLocks noGrp="1"/>
          </p:cNvSpPr>
          <p:nvPr>
            <p:ph type="body" idx="1"/>
          </p:nvPr>
        </p:nvSpPr>
        <p:spPr bwMode="auto">
          <a:noFill/>
        </p:spPr>
        <p:txBody>
          <a:bodyPr wrap="square" numCol="1" anchor="t" anchorCtr="0" compatLnSpc="1">
            <a:prstTxWarp prst="textNoShape">
              <a:avLst/>
            </a:prstTxWarp>
          </a:bodyPr>
          <a:lstStyle/>
          <a:p>
            <a:pPr lvl="3"/>
            <a:r>
              <a:rPr lang="en-US" smtClean="0"/>
              <a:t>Floating vessels that can be submerged by water ballast system so that lower hulls are under water during drilling operations.</a:t>
            </a:r>
          </a:p>
          <a:p>
            <a:pPr lvl="3"/>
            <a:r>
              <a:rPr lang="en-US" b="1" smtClean="0"/>
              <a:t>Maintain position </a:t>
            </a:r>
            <a:r>
              <a:rPr lang="en-US" smtClean="0"/>
              <a:t>through anchors or computer controlled dynamic positioning thrusters. </a:t>
            </a:r>
          </a:p>
          <a:p>
            <a:pPr lvl="3"/>
            <a:r>
              <a:rPr lang="en-US" b="1" smtClean="0"/>
              <a:t>Moved by propellers or tugging.</a:t>
            </a:r>
            <a:r>
              <a:rPr lang="en-US" smtClean="0"/>
              <a:t>  </a:t>
            </a:r>
          </a:p>
          <a:p>
            <a:pPr lvl="3"/>
            <a:r>
              <a:rPr lang="en-US" b="1" smtClean="0"/>
              <a:t>Suited for rough water conditions.</a:t>
            </a:r>
          </a:p>
          <a:p>
            <a:pPr lvl="3"/>
            <a:r>
              <a:rPr lang="en-US" smtClean="0"/>
              <a:t>Midwater, Deepwater, Ultra-deepwater</a:t>
            </a:r>
          </a:p>
          <a:p>
            <a:endParaRPr lang="en-US" smtClean="0"/>
          </a:p>
        </p:txBody>
      </p:sp>
      <p:sp>
        <p:nvSpPr>
          <p:cNvPr id="212996" name="Slide Number Placeholder 3"/>
          <p:cNvSpPr>
            <a:spLocks noGrp="1"/>
          </p:cNvSpPr>
          <p:nvPr>
            <p:ph type="sldNum" sz="quarter" idx="5"/>
          </p:nvPr>
        </p:nvSpPr>
        <p:spPr bwMode="auto">
          <a:noFill/>
          <a:ln>
            <a:miter lim="800000"/>
            <a:headEnd/>
            <a:tailEnd/>
          </a:ln>
        </p:spPr>
        <p:txBody>
          <a:bodyPr/>
          <a:lstStyle/>
          <a:p>
            <a:fld id="{0BA0839F-4D05-403A-B392-214B13341BF6}" type="slidenum">
              <a:rPr lang="en-US"/>
              <a:pPr/>
              <a:t>16</a:t>
            </a:fld>
            <a:endParaRPr 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Slide Image Placeholder 1"/>
          <p:cNvSpPr>
            <a:spLocks noGrp="1" noRot="1" noChangeAspect="1" noTextEdit="1"/>
          </p:cNvSpPr>
          <p:nvPr>
            <p:ph type="sldImg"/>
          </p:nvPr>
        </p:nvSpPr>
        <p:spPr bwMode="auto">
          <a:noFill/>
          <a:ln>
            <a:solidFill>
              <a:srgbClr val="000000"/>
            </a:solidFill>
            <a:miter lim="800000"/>
            <a:headEnd/>
            <a:tailEnd/>
          </a:ln>
        </p:spPr>
      </p:sp>
      <p:sp>
        <p:nvSpPr>
          <p:cNvPr id="3051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305156" name="Slide Number Placeholder 3"/>
          <p:cNvSpPr>
            <a:spLocks noGrp="1"/>
          </p:cNvSpPr>
          <p:nvPr>
            <p:ph type="sldNum" sz="quarter" idx="5"/>
          </p:nvPr>
        </p:nvSpPr>
        <p:spPr bwMode="auto">
          <a:noFill/>
          <a:ln>
            <a:miter lim="800000"/>
            <a:headEnd/>
            <a:tailEnd/>
          </a:ln>
        </p:spPr>
        <p:txBody>
          <a:bodyPr/>
          <a:lstStyle/>
          <a:p>
            <a:fld id="{38042C76-C22C-4851-ABA0-AA0844213DBD}" type="slidenum">
              <a:rPr lang="en-US"/>
              <a:pPr/>
              <a:t>176</a:t>
            </a:fld>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Slide Image Placeholder 1"/>
          <p:cNvSpPr>
            <a:spLocks noGrp="1" noRot="1" noChangeAspect="1" noTextEdit="1"/>
          </p:cNvSpPr>
          <p:nvPr>
            <p:ph type="sldImg"/>
          </p:nvPr>
        </p:nvSpPr>
        <p:spPr bwMode="auto">
          <a:noFill/>
          <a:ln>
            <a:solidFill>
              <a:srgbClr val="000000"/>
            </a:solidFill>
            <a:miter lim="800000"/>
            <a:headEnd/>
            <a:tailEnd/>
          </a:ln>
        </p:spPr>
      </p:sp>
      <p:sp>
        <p:nvSpPr>
          <p:cNvPr id="30617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306180" name="Slide Number Placeholder 3"/>
          <p:cNvSpPr>
            <a:spLocks noGrp="1"/>
          </p:cNvSpPr>
          <p:nvPr>
            <p:ph type="sldNum" sz="quarter" idx="5"/>
          </p:nvPr>
        </p:nvSpPr>
        <p:spPr bwMode="auto">
          <a:noFill/>
          <a:ln>
            <a:miter lim="800000"/>
            <a:headEnd/>
            <a:tailEnd/>
          </a:ln>
        </p:spPr>
        <p:txBody>
          <a:bodyPr/>
          <a:lstStyle/>
          <a:p>
            <a:fld id="{877DE157-D3BA-4611-ADDA-2488DC077606}" type="slidenum">
              <a:rPr lang="en-US"/>
              <a:pPr/>
              <a:t>178</a:t>
            </a:fld>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Slide Image Placeholder 1"/>
          <p:cNvSpPr>
            <a:spLocks noGrp="1" noRot="1" noChangeAspect="1" noTextEdit="1"/>
          </p:cNvSpPr>
          <p:nvPr>
            <p:ph type="sldImg"/>
          </p:nvPr>
        </p:nvSpPr>
        <p:spPr bwMode="auto">
          <a:noFill/>
          <a:ln>
            <a:solidFill>
              <a:srgbClr val="000000"/>
            </a:solidFill>
            <a:miter lim="800000"/>
            <a:headEnd/>
            <a:tailEnd/>
          </a:ln>
        </p:spPr>
      </p:sp>
      <p:sp>
        <p:nvSpPr>
          <p:cNvPr id="30720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307204" name="Slide Number Placeholder 3"/>
          <p:cNvSpPr>
            <a:spLocks noGrp="1"/>
          </p:cNvSpPr>
          <p:nvPr>
            <p:ph type="sldNum" sz="quarter" idx="5"/>
          </p:nvPr>
        </p:nvSpPr>
        <p:spPr bwMode="auto">
          <a:noFill/>
          <a:ln>
            <a:miter lim="800000"/>
            <a:headEnd/>
            <a:tailEnd/>
          </a:ln>
        </p:spPr>
        <p:txBody>
          <a:bodyPr/>
          <a:lstStyle/>
          <a:p>
            <a:fld id="{4E58F894-57E7-43BD-B931-175C9349C489}" type="slidenum">
              <a:rPr lang="en-US"/>
              <a:pPr/>
              <a:t>179</a:t>
            </a:fld>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Slide Image Placeholder 1"/>
          <p:cNvSpPr>
            <a:spLocks noGrp="1" noRot="1" noChangeAspect="1" noTextEdit="1"/>
          </p:cNvSpPr>
          <p:nvPr>
            <p:ph type="sldImg"/>
          </p:nvPr>
        </p:nvSpPr>
        <p:spPr bwMode="auto">
          <a:noFill/>
          <a:ln>
            <a:solidFill>
              <a:srgbClr val="000000"/>
            </a:solidFill>
            <a:miter lim="800000"/>
            <a:headEnd/>
            <a:tailEnd/>
          </a:ln>
        </p:spPr>
      </p:sp>
      <p:sp>
        <p:nvSpPr>
          <p:cNvPr id="30822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308228" name="Slide Number Placeholder 3"/>
          <p:cNvSpPr>
            <a:spLocks noGrp="1"/>
          </p:cNvSpPr>
          <p:nvPr>
            <p:ph type="sldNum" sz="quarter" idx="5"/>
          </p:nvPr>
        </p:nvSpPr>
        <p:spPr bwMode="auto">
          <a:noFill/>
          <a:ln>
            <a:miter lim="800000"/>
            <a:headEnd/>
            <a:tailEnd/>
          </a:ln>
        </p:spPr>
        <p:txBody>
          <a:bodyPr/>
          <a:lstStyle/>
          <a:p>
            <a:fld id="{EBE52225-0AC5-4A38-BC55-4CDDFA1D6FDE}" type="slidenum">
              <a:rPr lang="en-US"/>
              <a:pPr/>
              <a:t>180</a:t>
            </a:fld>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Slide Image Placeholder 1"/>
          <p:cNvSpPr>
            <a:spLocks noGrp="1" noRot="1" noChangeAspect="1" noTextEdit="1"/>
          </p:cNvSpPr>
          <p:nvPr>
            <p:ph type="sldImg"/>
          </p:nvPr>
        </p:nvSpPr>
        <p:spPr bwMode="auto">
          <a:noFill/>
          <a:ln>
            <a:solidFill>
              <a:srgbClr val="000000"/>
            </a:solidFill>
            <a:miter lim="800000"/>
            <a:headEnd/>
            <a:tailEnd/>
          </a:ln>
        </p:spPr>
      </p:sp>
      <p:sp>
        <p:nvSpPr>
          <p:cNvPr id="30925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309252" name="Slide Number Placeholder 3"/>
          <p:cNvSpPr>
            <a:spLocks noGrp="1"/>
          </p:cNvSpPr>
          <p:nvPr>
            <p:ph type="sldNum" sz="quarter" idx="5"/>
          </p:nvPr>
        </p:nvSpPr>
        <p:spPr bwMode="auto">
          <a:noFill/>
          <a:ln>
            <a:miter lim="800000"/>
            <a:headEnd/>
            <a:tailEnd/>
          </a:ln>
        </p:spPr>
        <p:txBody>
          <a:bodyPr/>
          <a:lstStyle/>
          <a:p>
            <a:fld id="{88A632DE-6B63-4073-9614-F24085F245A4}" type="slidenum">
              <a:rPr lang="en-US"/>
              <a:pPr/>
              <a:t>181</a:t>
            </a:fld>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Slide Image Placeholder 1"/>
          <p:cNvSpPr>
            <a:spLocks noGrp="1" noRot="1" noChangeAspect="1" noTextEdit="1"/>
          </p:cNvSpPr>
          <p:nvPr>
            <p:ph type="sldImg"/>
          </p:nvPr>
        </p:nvSpPr>
        <p:spPr bwMode="auto">
          <a:noFill/>
          <a:ln>
            <a:solidFill>
              <a:srgbClr val="000000"/>
            </a:solidFill>
            <a:miter lim="800000"/>
            <a:headEnd/>
            <a:tailEnd/>
          </a:ln>
        </p:spPr>
      </p:sp>
      <p:sp>
        <p:nvSpPr>
          <p:cNvPr id="31027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310276" name="Slide Number Placeholder 3"/>
          <p:cNvSpPr>
            <a:spLocks noGrp="1"/>
          </p:cNvSpPr>
          <p:nvPr>
            <p:ph type="sldNum" sz="quarter" idx="5"/>
          </p:nvPr>
        </p:nvSpPr>
        <p:spPr bwMode="auto">
          <a:noFill/>
          <a:ln>
            <a:miter lim="800000"/>
            <a:headEnd/>
            <a:tailEnd/>
          </a:ln>
        </p:spPr>
        <p:txBody>
          <a:bodyPr/>
          <a:lstStyle/>
          <a:p>
            <a:fld id="{BC47FFC9-D6E8-4BEC-9D0D-8E54E21159E9}" type="slidenum">
              <a:rPr lang="en-US"/>
              <a:pPr/>
              <a:t>182</a:t>
            </a:fld>
            <a:endParaRPr 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Slide Image Placeholder 1"/>
          <p:cNvSpPr>
            <a:spLocks noGrp="1" noRot="1" noChangeAspect="1" noTextEdit="1"/>
          </p:cNvSpPr>
          <p:nvPr>
            <p:ph type="sldImg"/>
          </p:nvPr>
        </p:nvSpPr>
        <p:spPr bwMode="auto">
          <a:noFill/>
          <a:ln>
            <a:solidFill>
              <a:srgbClr val="000000"/>
            </a:solidFill>
            <a:miter lim="800000"/>
            <a:headEnd/>
            <a:tailEnd/>
          </a:ln>
        </p:spPr>
      </p:sp>
      <p:sp>
        <p:nvSpPr>
          <p:cNvPr id="31129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311300" name="Slide Number Placeholder 3"/>
          <p:cNvSpPr>
            <a:spLocks noGrp="1"/>
          </p:cNvSpPr>
          <p:nvPr>
            <p:ph type="sldNum" sz="quarter" idx="5"/>
          </p:nvPr>
        </p:nvSpPr>
        <p:spPr bwMode="auto">
          <a:noFill/>
          <a:ln>
            <a:miter lim="800000"/>
            <a:headEnd/>
            <a:tailEnd/>
          </a:ln>
        </p:spPr>
        <p:txBody>
          <a:bodyPr/>
          <a:lstStyle/>
          <a:p>
            <a:fld id="{B4EAB82D-E22D-4E75-A07E-BB0450266AC3}" type="slidenum">
              <a:rPr lang="en-US"/>
              <a:pPr/>
              <a:t>183</a:t>
            </a:fld>
            <a:endParaRPr 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Slide Image Placeholder 1"/>
          <p:cNvSpPr>
            <a:spLocks noGrp="1" noRot="1" noChangeAspect="1" noTextEdit="1"/>
          </p:cNvSpPr>
          <p:nvPr>
            <p:ph type="sldImg"/>
          </p:nvPr>
        </p:nvSpPr>
        <p:spPr bwMode="auto">
          <a:noFill/>
          <a:ln>
            <a:solidFill>
              <a:srgbClr val="000000"/>
            </a:solidFill>
            <a:miter lim="800000"/>
            <a:headEnd/>
            <a:tailEnd/>
          </a:ln>
        </p:spPr>
      </p:sp>
      <p:sp>
        <p:nvSpPr>
          <p:cNvPr id="31232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312324" name="Slide Number Placeholder 3"/>
          <p:cNvSpPr>
            <a:spLocks noGrp="1"/>
          </p:cNvSpPr>
          <p:nvPr>
            <p:ph type="sldNum" sz="quarter" idx="5"/>
          </p:nvPr>
        </p:nvSpPr>
        <p:spPr bwMode="auto">
          <a:noFill/>
          <a:ln>
            <a:miter lim="800000"/>
            <a:headEnd/>
            <a:tailEnd/>
          </a:ln>
        </p:spPr>
        <p:txBody>
          <a:bodyPr/>
          <a:lstStyle/>
          <a:p>
            <a:fld id="{252845E4-5499-4B46-96F4-AA5E19823196}" type="slidenum">
              <a:rPr lang="en-US"/>
              <a:pPr/>
              <a:t>184</a:t>
            </a:fld>
            <a:endParaRPr 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Slide Image Placeholder 1"/>
          <p:cNvSpPr>
            <a:spLocks noGrp="1" noRot="1" noChangeAspect="1" noTextEdit="1"/>
          </p:cNvSpPr>
          <p:nvPr>
            <p:ph type="sldImg"/>
          </p:nvPr>
        </p:nvSpPr>
        <p:spPr bwMode="auto">
          <a:noFill/>
          <a:ln>
            <a:solidFill>
              <a:srgbClr val="000000"/>
            </a:solidFill>
            <a:miter lim="800000"/>
            <a:headEnd/>
            <a:tailEnd/>
          </a:ln>
        </p:spPr>
      </p:sp>
      <p:sp>
        <p:nvSpPr>
          <p:cNvPr id="31334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313348" name="Slide Number Placeholder 3"/>
          <p:cNvSpPr>
            <a:spLocks noGrp="1"/>
          </p:cNvSpPr>
          <p:nvPr>
            <p:ph type="sldNum" sz="quarter" idx="5"/>
          </p:nvPr>
        </p:nvSpPr>
        <p:spPr bwMode="auto">
          <a:noFill/>
          <a:ln>
            <a:miter lim="800000"/>
            <a:headEnd/>
            <a:tailEnd/>
          </a:ln>
        </p:spPr>
        <p:txBody>
          <a:bodyPr/>
          <a:lstStyle/>
          <a:p>
            <a:fld id="{A81F8302-4BD0-48E0-821A-6B6E70D0761F}" type="slidenum">
              <a:rPr lang="en-US"/>
              <a:pPr/>
              <a:t>185</a:t>
            </a:fld>
            <a:endParaRPr 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Slide Image Placeholder 1"/>
          <p:cNvSpPr>
            <a:spLocks noGrp="1" noRot="1" noChangeAspect="1" noTextEdit="1"/>
          </p:cNvSpPr>
          <p:nvPr>
            <p:ph type="sldImg"/>
          </p:nvPr>
        </p:nvSpPr>
        <p:spPr bwMode="auto">
          <a:noFill/>
          <a:ln>
            <a:solidFill>
              <a:srgbClr val="000000"/>
            </a:solidFill>
            <a:miter lim="800000"/>
            <a:headEnd/>
            <a:tailEnd/>
          </a:ln>
        </p:spPr>
      </p:sp>
      <p:sp>
        <p:nvSpPr>
          <p:cNvPr id="31437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314372" name="Slide Number Placeholder 3"/>
          <p:cNvSpPr>
            <a:spLocks noGrp="1"/>
          </p:cNvSpPr>
          <p:nvPr>
            <p:ph type="sldNum" sz="quarter" idx="5"/>
          </p:nvPr>
        </p:nvSpPr>
        <p:spPr bwMode="auto">
          <a:noFill/>
          <a:ln>
            <a:miter lim="800000"/>
            <a:headEnd/>
            <a:tailEnd/>
          </a:ln>
        </p:spPr>
        <p:txBody>
          <a:bodyPr/>
          <a:lstStyle/>
          <a:p>
            <a:fld id="{FCE3B113-4464-4C04-A2CF-2890C85A8E25}" type="slidenum">
              <a:rPr lang="en-US"/>
              <a:pPr/>
              <a:t>186</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lide Image Placeholder 1"/>
          <p:cNvSpPr>
            <a:spLocks noGrp="1" noRot="1" noChangeAspect="1" noTextEdit="1"/>
          </p:cNvSpPr>
          <p:nvPr>
            <p:ph type="sldImg"/>
          </p:nvPr>
        </p:nvSpPr>
        <p:spPr bwMode="auto">
          <a:noFill/>
          <a:ln>
            <a:solidFill>
              <a:srgbClr val="000000"/>
            </a:solidFill>
            <a:miter lim="800000"/>
            <a:headEnd/>
            <a:tailEnd/>
          </a:ln>
        </p:spPr>
      </p:sp>
      <p:sp>
        <p:nvSpPr>
          <p:cNvPr id="214019" name="Notes Placeholder 2"/>
          <p:cNvSpPr>
            <a:spLocks noGrp="1"/>
          </p:cNvSpPr>
          <p:nvPr>
            <p:ph type="body" idx="1"/>
          </p:nvPr>
        </p:nvSpPr>
        <p:spPr bwMode="auto">
          <a:noFill/>
        </p:spPr>
        <p:txBody>
          <a:bodyPr wrap="square" numCol="1" anchor="t" anchorCtr="0" compatLnSpc="1">
            <a:prstTxWarp prst="textNoShape">
              <a:avLst/>
            </a:prstTxWarp>
          </a:bodyPr>
          <a:lstStyle/>
          <a:p>
            <a:pPr lvl="3"/>
            <a:r>
              <a:rPr lang="en-US" b="1" smtClean="0"/>
              <a:t>Mobile self-elevating drilling platforms. </a:t>
            </a:r>
          </a:p>
          <a:p>
            <a:pPr lvl="3"/>
            <a:r>
              <a:rPr lang="en-US" b="1" smtClean="0"/>
              <a:t>Equipped with legs that are lowered to the ocean floor for foundation.</a:t>
            </a:r>
          </a:p>
          <a:p>
            <a:pPr lvl="3"/>
            <a:r>
              <a:rPr lang="en-US" b="1" smtClean="0"/>
              <a:t>Jacked up above highest waves.</a:t>
            </a:r>
          </a:p>
          <a:p>
            <a:pPr lvl="3"/>
            <a:r>
              <a:rPr lang="en-US" smtClean="0"/>
              <a:t>Suited for water depths of 400 ft and less.</a:t>
            </a:r>
          </a:p>
          <a:p>
            <a:endParaRPr lang="en-US" smtClean="0"/>
          </a:p>
        </p:txBody>
      </p:sp>
      <p:sp>
        <p:nvSpPr>
          <p:cNvPr id="214020" name="Slide Number Placeholder 3"/>
          <p:cNvSpPr>
            <a:spLocks noGrp="1"/>
          </p:cNvSpPr>
          <p:nvPr>
            <p:ph type="sldNum" sz="quarter" idx="5"/>
          </p:nvPr>
        </p:nvSpPr>
        <p:spPr bwMode="auto">
          <a:noFill/>
          <a:ln>
            <a:miter lim="800000"/>
            <a:headEnd/>
            <a:tailEnd/>
          </a:ln>
        </p:spPr>
        <p:txBody>
          <a:bodyPr/>
          <a:lstStyle/>
          <a:p>
            <a:fld id="{A6E990D9-541C-4600-AE07-D639C96A4802}" type="slidenum">
              <a:rPr lang="en-US"/>
              <a:pPr/>
              <a:t>17</a:t>
            </a:fld>
            <a:endParaRPr 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Slide Image Placeholder 1"/>
          <p:cNvSpPr>
            <a:spLocks noGrp="1" noRot="1" noChangeAspect="1" noTextEdit="1"/>
          </p:cNvSpPr>
          <p:nvPr>
            <p:ph type="sldImg"/>
          </p:nvPr>
        </p:nvSpPr>
        <p:spPr bwMode="auto">
          <a:noFill/>
          <a:ln>
            <a:solidFill>
              <a:srgbClr val="000000"/>
            </a:solidFill>
            <a:miter lim="800000"/>
            <a:headEnd/>
            <a:tailEnd/>
          </a:ln>
        </p:spPr>
      </p:sp>
      <p:sp>
        <p:nvSpPr>
          <p:cNvPr id="31539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315396" name="Slide Number Placeholder 3"/>
          <p:cNvSpPr>
            <a:spLocks noGrp="1"/>
          </p:cNvSpPr>
          <p:nvPr>
            <p:ph type="sldNum" sz="quarter" idx="5"/>
          </p:nvPr>
        </p:nvSpPr>
        <p:spPr bwMode="auto">
          <a:noFill/>
          <a:ln>
            <a:miter lim="800000"/>
            <a:headEnd/>
            <a:tailEnd/>
          </a:ln>
        </p:spPr>
        <p:txBody>
          <a:bodyPr/>
          <a:lstStyle/>
          <a:p>
            <a:fld id="{E9861896-7C2F-413E-A998-D7B79B5FE1B4}" type="slidenum">
              <a:rPr lang="en-US"/>
              <a:pPr/>
              <a:t>187</a:t>
            </a:fld>
            <a:endParaRPr 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Slide Image Placeholder 1"/>
          <p:cNvSpPr>
            <a:spLocks noGrp="1" noRot="1" noChangeAspect="1" noTextEdit="1"/>
          </p:cNvSpPr>
          <p:nvPr>
            <p:ph type="sldImg"/>
          </p:nvPr>
        </p:nvSpPr>
        <p:spPr bwMode="auto">
          <a:noFill/>
          <a:ln>
            <a:solidFill>
              <a:srgbClr val="000000"/>
            </a:solidFill>
            <a:miter lim="800000"/>
            <a:headEnd/>
            <a:tailEnd/>
          </a:ln>
        </p:spPr>
      </p:sp>
      <p:sp>
        <p:nvSpPr>
          <p:cNvPr id="31641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316420" name="Slide Number Placeholder 3"/>
          <p:cNvSpPr>
            <a:spLocks noGrp="1"/>
          </p:cNvSpPr>
          <p:nvPr>
            <p:ph type="sldNum" sz="quarter" idx="5"/>
          </p:nvPr>
        </p:nvSpPr>
        <p:spPr bwMode="auto">
          <a:noFill/>
          <a:ln>
            <a:miter lim="800000"/>
            <a:headEnd/>
            <a:tailEnd/>
          </a:ln>
        </p:spPr>
        <p:txBody>
          <a:bodyPr/>
          <a:lstStyle/>
          <a:p>
            <a:fld id="{60990229-8D91-4F58-AD2B-6F8FC9B25A44}" type="slidenum">
              <a:rPr lang="en-US"/>
              <a:pPr/>
              <a:t>188</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lide Image Placeholder 1"/>
          <p:cNvSpPr>
            <a:spLocks noGrp="1" noRot="1" noChangeAspect="1" noTextEdit="1"/>
          </p:cNvSpPr>
          <p:nvPr>
            <p:ph type="sldImg"/>
          </p:nvPr>
        </p:nvSpPr>
        <p:spPr bwMode="auto">
          <a:noFill/>
          <a:ln>
            <a:solidFill>
              <a:srgbClr val="000000"/>
            </a:solidFill>
            <a:miter lim="800000"/>
            <a:headEnd/>
            <a:tailEnd/>
          </a:ln>
        </p:spPr>
      </p:sp>
      <p:sp>
        <p:nvSpPr>
          <p:cNvPr id="2150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215044" name="Slide Number Placeholder 3"/>
          <p:cNvSpPr>
            <a:spLocks noGrp="1"/>
          </p:cNvSpPr>
          <p:nvPr>
            <p:ph type="sldNum" sz="quarter" idx="5"/>
          </p:nvPr>
        </p:nvSpPr>
        <p:spPr bwMode="auto">
          <a:noFill/>
          <a:ln>
            <a:miter lim="800000"/>
            <a:headEnd/>
            <a:tailEnd/>
          </a:ln>
        </p:spPr>
        <p:txBody>
          <a:bodyPr/>
          <a:lstStyle/>
          <a:p>
            <a:fld id="{8DB1A7FF-A58B-45D1-B3DF-BC028BA842F8}" type="slidenum">
              <a:rPr lang="en-US"/>
              <a:pPr/>
              <a:t>21</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Image Placeholder 1"/>
          <p:cNvSpPr>
            <a:spLocks noGrp="1" noRot="1" noChangeAspect="1" noTextEdit="1"/>
          </p:cNvSpPr>
          <p:nvPr>
            <p:ph type="sldImg"/>
          </p:nvPr>
        </p:nvSpPr>
        <p:spPr bwMode="auto">
          <a:noFill/>
          <a:ln>
            <a:solidFill>
              <a:srgbClr val="000000"/>
            </a:solidFill>
            <a:miter lim="800000"/>
            <a:headEnd/>
            <a:tailEnd/>
          </a:ln>
        </p:spPr>
      </p:sp>
      <p:sp>
        <p:nvSpPr>
          <p:cNvPr id="216067" name="Notes Placeholder 2"/>
          <p:cNvSpPr>
            <a:spLocks noGrp="1"/>
          </p:cNvSpPr>
          <p:nvPr>
            <p:ph type="body" idx="1"/>
          </p:nvPr>
        </p:nvSpPr>
        <p:spPr bwMode="auto">
          <a:noFill/>
        </p:spPr>
        <p:txBody>
          <a:bodyPr wrap="square" numCol="1" anchor="t" anchorCtr="0" compatLnSpc="1">
            <a:prstTxWarp prst="textNoShape">
              <a:avLst/>
            </a:prstTxWarp>
          </a:bodyPr>
          <a:lstStyle/>
          <a:p>
            <a:r>
              <a:rPr lang="en-CA" b="1" i="1" smtClean="0"/>
              <a:t>The Rotary Rig Count</a:t>
            </a:r>
            <a:r>
              <a:rPr lang="en-CA" smtClean="0"/>
              <a:t> is the average number of drilling rigs actively exploring for oil and gas. Drilling an oil or gas well is a capital investment in the expectation of returns from the production and sale of crude oil or natural gas. Rig count is one of the primary measures of the health of the exploration segment of the oil and gas industry.  In a very real sense it is a measure of the oil and gas industry's confidence in its own future. </a:t>
            </a:r>
            <a:endParaRPr lang="en-US" smtClean="0"/>
          </a:p>
          <a:p>
            <a:r>
              <a:rPr lang="en-CA" smtClean="0"/>
              <a:t>Source: http://www.wtrg.com/prices.htm</a:t>
            </a:r>
            <a:r>
              <a:rPr lang="en-US" smtClean="0"/>
              <a:t> </a:t>
            </a:r>
          </a:p>
          <a:p>
            <a:endParaRPr lang="en-US" smtClean="0"/>
          </a:p>
        </p:txBody>
      </p:sp>
      <p:sp>
        <p:nvSpPr>
          <p:cNvPr id="216068" name="Slide Number Placeholder 3"/>
          <p:cNvSpPr>
            <a:spLocks noGrp="1"/>
          </p:cNvSpPr>
          <p:nvPr>
            <p:ph type="sldNum" sz="quarter" idx="5"/>
          </p:nvPr>
        </p:nvSpPr>
        <p:spPr bwMode="auto">
          <a:noFill/>
          <a:ln>
            <a:miter lim="800000"/>
            <a:headEnd/>
            <a:tailEnd/>
          </a:ln>
        </p:spPr>
        <p:txBody>
          <a:bodyPr/>
          <a:lstStyle/>
          <a:p>
            <a:fld id="{85C6977B-9075-4041-B2D4-14FB0BE0E17B}" type="slidenum">
              <a:rPr lang="en-US"/>
              <a:pPr/>
              <a:t>22</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Slide Image Placeholder 1"/>
          <p:cNvSpPr>
            <a:spLocks noGrp="1" noRot="1" noChangeAspect="1" noTextEdit="1"/>
          </p:cNvSpPr>
          <p:nvPr>
            <p:ph type="sldImg"/>
          </p:nvPr>
        </p:nvSpPr>
        <p:spPr bwMode="auto">
          <a:noFill/>
          <a:ln>
            <a:solidFill>
              <a:srgbClr val="000000"/>
            </a:solidFill>
            <a:miter lim="800000"/>
            <a:headEnd/>
            <a:tailEnd/>
          </a:ln>
        </p:spPr>
      </p:sp>
      <p:sp>
        <p:nvSpPr>
          <p:cNvPr id="217091" name="Notes Placeholder 2"/>
          <p:cNvSpPr>
            <a:spLocks noGrp="1"/>
          </p:cNvSpPr>
          <p:nvPr>
            <p:ph type="body" idx="1"/>
          </p:nvPr>
        </p:nvSpPr>
        <p:spPr bwMode="auto">
          <a:noFill/>
        </p:spPr>
        <p:txBody>
          <a:bodyPr wrap="square" numCol="1" anchor="t" anchorCtr="0" compatLnSpc="1">
            <a:prstTxWarp prst="textNoShape">
              <a:avLst/>
            </a:prstTxWarp>
          </a:bodyPr>
          <a:lstStyle/>
          <a:p>
            <a:r>
              <a:rPr lang="en-CA" smtClean="0"/>
              <a:t>The </a:t>
            </a:r>
            <a:r>
              <a:rPr lang="en-CA" b="1" smtClean="0"/>
              <a:t>Organization of the Petroleum Exporting Countries</a:t>
            </a:r>
            <a:r>
              <a:rPr lang="en-CA" smtClean="0"/>
              <a:t> (</a:t>
            </a:r>
            <a:r>
              <a:rPr lang="en-CA" b="1" smtClean="0"/>
              <a:t>OPEC)</a:t>
            </a:r>
            <a:r>
              <a:rPr lang="en-CA" smtClean="0"/>
              <a:t> is a cartel of twelve countries made up of Algeria, Angola, Ecuador, Iran, Iraq, Kuwait, Libya, Nigeria, Qatar, Saudi Arabia, the United Arab Emirates, and Venezuela.</a:t>
            </a:r>
            <a:endParaRPr lang="en-US" smtClean="0"/>
          </a:p>
          <a:p>
            <a:endParaRPr lang="en-US" smtClean="0"/>
          </a:p>
          <a:p>
            <a:r>
              <a:rPr lang="en-CA" smtClean="0"/>
              <a:t>OPEC's influence on the market has been widely criticized, since it became </a:t>
            </a:r>
            <a:r>
              <a:rPr lang="en-CA" b="1" smtClean="0"/>
              <a:t>effective in determining production and prices</a:t>
            </a:r>
            <a:r>
              <a:rPr lang="en-CA" smtClean="0"/>
              <a:t>. However, OPEC's ability to control the price of oil has diminished somewhat since 1973, due to the subsequent discovery and development of large oil reserves in Alaska, the North Sea, Canada, the Gulf of Mexico, the opening up of Russia, and market modernization. </a:t>
            </a:r>
          </a:p>
          <a:p>
            <a:endParaRPr lang="en-CA" smtClean="0"/>
          </a:p>
          <a:p>
            <a:r>
              <a:rPr lang="en-US" smtClean="0"/>
              <a:t>Risks companies have taken to gain access to known reserves include investing </a:t>
            </a:r>
            <a:r>
              <a:rPr lang="en-US" b="1" smtClean="0"/>
              <a:t>in regions with high political volatility </a:t>
            </a:r>
            <a:r>
              <a:rPr lang="en-US" smtClean="0"/>
              <a:t>or </a:t>
            </a:r>
            <a:r>
              <a:rPr lang="en-US" b="1" smtClean="0"/>
              <a:t>with extremely harsh operational environments </a:t>
            </a:r>
            <a:r>
              <a:rPr lang="en-US" smtClean="0"/>
              <a:t>and weather conditions, such as the arctic basins. </a:t>
            </a:r>
            <a:r>
              <a:rPr lang="en-US" u="sng" smtClean="0"/>
              <a:t>Operating in politically uncertain regions can expose companies to challenges such unpredictable government interference, changing fiscal regimes, annulment of contracts or civil unrest. Companies that operate in environmentally harsh locations are likely to face technological and ecological challenges.</a:t>
            </a:r>
          </a:p>
          <a:p>
            <a:endParaRPr lang="en-US" smtClean="0"/>
          </a:p>
        </p:txBody>
      </p:sp>
      <p:sp>
        <p:nvSpPr>
          <p:cNvPr id="217092" name="Slide Number Placeholder 3"/>
          <p:cNvSpPr>
            <a:spLocks noGrp="1"/>
          </p:cNvSpPr>
          <p:nvPr>
            <p:ph type="sldNum" sz="quarter" idx="5"/>
          </p:nvPr>
        </p:nvSpPr>
        <p:spPr bwMode="auto">
          <a:noFill/>
          <a:ln>
            <a:miter lim="800000"/>
            <a:headEnd/>
            <a:tailEnd/>
          </a:ln>
        </p:spPr>
        <p:txBody>
          <a:bodyPr/>
          <a:lstStyle/>
          <a:p>
            <a:fld id="{7F5A3E75-7D55-4E10-B265-7177584C5BC7}" type="slidenum">
              <a:rPr lang="en-US"/>
              <a:pPr/>
              <a:t>23</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bwMode="auto">
          <a:noFill/>
          <a:ln>
            <a:solidFill>
              <a:srgbClr val="000000"/>
            </a:solidFill>
            <a:miter lim="800000"/>
            <a:headEnd/>
            <a:tailEnd/>
          </a:ln>
        </p:spPr>
      </p:sp>
      <p:sp>
        <p:nvSpPr>
          <p:cNvPr id="21811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smtClean="0"/>
              <a:t>2009 oil reserves stand at 1333.1 billion barrels</a:t>
            </a:r>
            <a:endParaRPr lang="en-US" smtClean="0"/>
          </a:p>
          <a:p>
            <a:r>
              <a:rPr lang="en-US" smtClean="0"/>
              <a:t>Global proved oil reserves in 2009 rose by 0.7 billion barrels to 1,333.1 billion barrels, with an R/P ratio of 45.7 years. Increases in Brazil, Denmark, Saudi Arabia, Egypt, and Indonesia outpaced declines in Mexico, Russia, Norway, and Vietnam. The 2008 figure was revised higher by 74.4 billion barrels, with an upward revision in Venezuela of 73 billion barrels accounting for a majority of the change.</a:t>
            </a:r>
          </a:p>
          <a:p>
            <a:endParaRPr lang="en-US" smtClean="0"/>
          </a:p>
        </p:txBody>
      </p:sp>
      <p:sp>
        <p:nvSpPr>
          <p:cNvPr id="218116" name="Slide Number Placeholder 3"/>
          <p:cNvSpPr>
            <a:spLocks noGrp="1"/>
          </p:cNvSpPr>
          <p:nvPr>
            <p:ph type="sldNum" sz="quarter" idx="5"/>
          </p:nvPr>
        </p:nvSpPr>
        <p:spPr bwMode="auto">
          <a:noFill/>
          <a:ln>
            <a:miter lim="800000"/>
            <a:headEnd/>
            <a:tailEnd/>
          </a:ln>
        </p:spPr>
        <p:txBody>
          <a:bodyPr/>
          <a:lstStyle/>
          <a:p>
            <a:fld id="{154C627D-2E65-4364-AFF7-1584F53C4182}" type="slidenum">
              <a:rPr lang="en-US"/>
              <a:pPr/>
              <a:t>24</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Image Placeholder 1"/>
          <p:cNvSpPr>
            <a:spLocks noGrp="1" noRot="1" noChangeAspect="1" noTextEdit="1"/>
          </p:cNvSpPr>
          <p:nvPr>
            <p:ph type="sldImg"/>
          </p:nvPr>
        </p:nvSpPr>
        <p:spPr bwMode="auto">
          <a:noFill/>
          <a:ln>
            <a:solidFill>
              <a:srgbClr val="000000"/>
            </a:solidFill>
            <a:miter lim="800000"/>
            <a:headEnd/>
            <a:tailEnd/>
          </a:ln>
        </p:spPr>
      </p:sp>
      <p:sp>
        <p:nvSpPr>
          <p:cNvPr id="21913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smtClean="0"/>
              <a:t>Global oil production fell by 2 million b/d in 2009, or 2.6%, the largest decline since 1982</a:t>
            </a:r>
            <a:endParaRPr lang="en-US" smtClean="0"/>
          </a:p>
          <a:p>
            <a:r>
              <a:rPr lang="en-US" smtClean="0"/>
              <a:t>OPEC production fell by 2.5 million b/d; Saudi Arabian output fell by 1.1 million b/d, the world’s largest volumetric decline. Production outside OPEC rose by 450,000b/d, led by an increase of 460,000b/d in the US, the largest increase in the world and the strongest US growth since 1970.</a:t>
            </a:r>
          </a:p>
          <a:p>
            <a:endParaRPr lang="en-US" smtClean="0"/>
          </a:p>
        </p:txBody>
      </p:sp>
      <p:sp>
        <p:nvSpPr>
          <p:cNvPr id="219140" name="Slide Number Placeholder 3"/>
          <p:cNvSpPr>
            <a:spLocks noGrp="1"/>
          </p:cNvSpPr>
          <p:nvPr>
            <p:ph type="sldNum" sz="quarter" idx="5"/>
          </p:nvPr>
        </p:nvSpPr>
        <p:spPr bwMode="auto">
          <a:noFill/>
          <a:ln>
            <a:miter lim="800000"/>
            <a:headEnd/>
            <a:tailEnd/>
          </a:ln>
        </p:spPr>
        <p:txBody>
          <a:bodyPr/>
          <a:lstStyle/>
          <a:p>
            <a:fld id="{9023BCA7-5285-4969-8434-478D3F8121F8}" type="slidenum">
              <a:rPr lang="en-US"/>
              <a:pPr/>
              <a:t>25</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bwMode="auto">
          <a:noFill/>
          <a:ln>
            <a:solidFill>
              <a:srgbClr val="000000"/>
            </a:solidFill>
            <a:miter lim="800000"/>
            <a:headEnd/>
            <a:tailEnd/>
          </a:ln>
        </p:spPr>
      </p:sp>
      <p:sp>
        <p:nvSpPr>
          <p:cNvPr id="22016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smtClean="0"/>
              <a:t>Global proved reserves of natural gas grew by 2.21 trillion cubic metres in 2009 driven by increases in Russia, Venezuela and Saudi Arabia. The global R/P ratio increased to 62.8 years</a:t>
            </a:r>
            <a:endParaRPr lang="en-US" smtClean="0"/>
          </a:p>
          <a:p>
            <a:endParaRPr lang="en-US" smtClean="0"/>
          </a:p>
        </p:txBody>
      </p:sp>
      <p:sp>
        <p:nvSpPr>
          <p:cNvPr id="220164" name="Slide Number Placeholder 3"/>
          <p:cNvSpPr>
            <a:spLocks noGrp="1"/>
          </p:cNvSpPr>
          <p:nvPr>
            <p:ph type="sldNum" sz="quarter" idx="5"/>
          </p:nvPr>
        </p:nvSpPr>
        <p:spPr bwMode="auto">
          <a:noFill/>
          <a:ln>
            <a:miter lim="800000"/>
            <a:headEnd/>
            <a:tailEnd/>
          </a:ln>
        </p:spPr>
        <p:txBody>
          <a:bodyPr/>
          <a:lstStyle/>
          <a:p>
            <a:fld id="{A744DE7B-4649-498B-9CC7-B99A23E67D8B}" type="slidenum">
              <a:rPr lang="en-US"/>
              <a:pPr/>
              <a:t>27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Slide Image Placeholder 1"/>
          <p:cNvSpPr>
            <a:spLocks noGrp="1" noRot="1" noChangeAspect="1" noTextEdit="1"/>
          </p:cNvSpPr>
          <p:nvPr>
            <p:ph type="sldImg"/>
          </p:nvPr>
        </p:nvSpPr>
        <p:spPr bwMode="auto">
          <a:noFill/>
          <a:ln>
            <a:solidFill>
              <a:srgbClr val="000000"/>
            </a:solidFill>
            <a:miter lim="800000"/>
            <a:headEnd/>
            <a:tailEnd/>
          </a:ln>
        </p:spPr>
      </p:sp>
      <p:sp>
        <p:nvSpPr>
          <p:cNvPr id="22118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smtClean="0"/>
              <a:t>Global natural gas production fell by 2.1% in 2009, the first decline on record</a:t>
            </a:r>
            <a:endParaRPr lang="en-US" smtClean="0"/>
          </a:p>
          <a:p>
            <a:r>
              <a:rPr lang="en-US" smtClean="0"/>
              <a:t>Production fell sharply in Russia (-74.2bcm) and Turkmenistan (-29.7), in each case the largest decline on record. The US recorded the largest increase in the world for the third consecutive year.</a:t>
            </a:r>
          </a:p>
          <a:p>
            <a:endParaRPr lang="en-US" smtClean="0"/>
          </a:p>
        </p:txBody>
      </p:sp>
      <p:sp>
        <p:nvSpPr>
          <p:cNvPr id="221188" name="Slide Number Placeholder 3"/>
          <p:cNvSpPr>
            <a:spLocks noGrp="1"/>
          </p:cNvSpPr>
          <p:nvPr>
            <p:ph type="sldNum" sz="quarter" idx="5"/>
          </p:nvPr>
        </p:nvSpPr>
        <p:spPr bwMode="auto">
          <a:noFill/>
          <a:ln>
            <a:miter lim="800000"/>
            <a:headEnd/>
            <a:tailEnd/>
          </a:ln>
        </p:spPr>
        <p:txBody>
          <a:bodyPr/>
          <a:lstStyle/>
          <a:p>
            <a:fld id="{4CB0307D-AD0B-421A-9CC8-CF7F1083E67B}" type="slidenum">
              <a:rPr lang="en-US"/>
              <a:pPr/>
              <a:t>28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bwMode="auto">
          <a:noFill/>
          <a:ln>
            <a:solidFill>
              <a:srgbClr val="000000"/>
            </a:solidFill>
            <a:miter lim="800000"/>
            <a:headEnd/>
            <a:tailEnd/>
          </a:ln>
        </p:spPr>
      </p:sp>
      <p:sp>
        <p:nvSpPr>
          <p:cNvPr id="22221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smtClean="0"/>
              <a:t>World natural gas consumption fell by about 2.1%, the most rapid decline on record and the sharpest decline among major fuels</a:t>
            </a:r>
            <a:endParaRPr lang="en-US" smtClean="0"/>
          </a:p>
          <a:p>
            <a:r>
              <a:rPr lang="en-US" smtClean="0"/>
              <a:t>Russia experienced the world’s largest decline, with consumption falling by 26.3bcm. Consumption growth was below average in every region.</a:t>
            </a:r>
          </a:p>
          <a:p>
            <a:endParaRPr lang="en-US" smtClean="0"/>
          </a:p>
        </p:txBody>
      </p:sp>
      <p:sp>
        <p:nvSpPr>
          <p:cNvPr id="222212" name="Slide Number Placeholder 3"/>
          <p:cNvSpPr>
            <a:spLocks noGrp="1"/>
          </p:cNvSpPr>
          <p:nvPr>
            <p:ph type="sldNum" sz="quarter" idx="5"/>
          </p:nvPr>
        </p:nvSpPr>
        <p:spPr bwMode="auto">
          <a:noFill/>
          <a:ln>
            <a:miter lim="800000"/>
            <a:headEnd/>
            <a:tailEnd/>
          </a:ln>
        </p:spPr>
        <p:txBody>
          <a:bodyPr/>
          <a:lstStyle/>
          <a:p>
            <a:fld id="{6A53E505-7227-4E91-9DF2-5484C7A75CA0}" type="slidenum">
              <a:rPr lang="en-US"/>
              <a:pPr/>
              <a:t>29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Slide Image Placeholder 1"/>
          <p:cNvSpPr>
            <a:spLocks noGrp="1" noRot="1" noChangeAspect="1" noTextEdit="1"/>
          </p:cNvSpPr>
          <p:nvPr>
            <p:ph type="sldImg"/>
          </p:nvPr>
        </p:nvSpPr>
        <p:spPr bwMode="auto">
          <a:noFill/>
          <a:ln>
            <a:solidFill>
              <a:srgbClr val="000000"/>
            </a:solidFill>
            <a:miter lim="800000"/>
            <a:headEnd/>
            <a:tailEnd/>
          </a:ln>
        </p:spPr>
      </p:sp>
      <p:sp>
        <p:nvSpPr>
          <p:cNvPr id="20480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There is no doubt that the oil/energy industry is extremely large. According to the Department of Energy (DOE), fossil fuels (including coal, oil and natural gas) make up more than 85% of the energy consumed in the U.S. as of 2008. Oil supplies 40% of U.S. energy needs. </a:t>
            </a:r>
          </a:p>
          <a:p>
            <a:endParaRPr lang="en-US" smtClean="0"/>
          </a:p>
          <a:p>
            <a:r>
              <a:rPr lang="en-US" smtClean="0"/>
              <a:t>Petroleum is vital to many </a:t>
            </a:r>
            <a:r>
              <a:rPr lang="en-US" u="sng" smtClean="0">
                <a:hlinkClick r:id="rId3" tooltip="Industries"/>
              </a:rPr>
              <a:t>industries</a:t>
            </a:r>
            <a:r>
              <a:rPr lang="en-US" smtClean="0"/>
              <a:t>, and is of importance to the maintenance of industrial </a:t>
            </a:r>
            <a:r>
              <a:rPr lang="en-US" u="sng" smtClean="0">
                <a:hlinkClick r:id="rId4" tooltip="Civilization"/>
              </a:rPr>
              <a:t>civilization</a:t>
            </a:r>
            <a:r>
              <a:rPr lang="en-US" smtClean="0"/>
              <a:t> itself, and thus is a critical concern for many nations. Oil accounts for a large percentage of the world’s energy consumption, ranging from a low of 32% for </a:t>
            </a:r>
            <a:r>
              <a:rPr lang="en-US" u="sng" smtClean="0">
                <a:hlinkClick r:id="rId5" tooltip="Europe"/>
              </a:rPr>
              <a:t>Europe</a:t>
            </a:r>
            <a:r>
              <a:rPr lang="en-US" smtClean="0"/>
              <a:t> and Asia, up to a high of 53% for the </a:t>
            </a:r>
            <a:r>
              <a:rPr lang="en-US" u="sng" smtClean="0">
                <a:hlinkClick r:id="rId6" tooltip="Middle East"/>
              </a:rPr>
              <a:t>Middle East</a:t>
            </a:r>
            <a:r>
              <a:rPr lang="en-US" smtClean="0"/>
              <a:t>.</a:t>
            </a:r>
          </a:p>
          <a:p>
            <a:endParaRPr lang="en-US" smtClean="0"/>
          </a:p>
          <a:p>
            <a:r>
              <a:rPr lang="en-US" b="1" i="1" smtClean="0"/>
              <a:t>Downstream</a:t>
            </a:r>
            <a:r>
              <a:rPr lang="en-US" smtClean="0"/>
              <a:t>: Refers to oil and gas operations after the production phase and through to the point of sale, whether at the gas pump or the home heating oil truck </a:t>
            </a:r>
            <a:br>
              <a:rPr lang="en-US" smtClean="0"/>
            </a:br>
            <a:r>
              <a:rPr lang="en-US" smtClean="0"/>
              <a:t/>
            </a:r>
            <a:br>
              <a:rPr lang="en-US" smtClean="0"/>
            </a:br>
            <a:r>
              <a:rPr lang="en-US" b="1" i="1" smtClean="0"/>
              <a:t>Upstream: </a:t>
            </a:r>
            <a:r>
              <a:rPr lang="en-US" smtClean="0"/>
              <a:t>The grass roots of the oil business, upstream refers to the exploration and production of oil and gas. Many analysts look at upstream expenditures from previous quarters to estimate future industry trends. For example, a decline in upstream expenditures usually trickles down to other areas such as transportation and marketing.</a:t>
            </a:r>
          </a:p>
          <a:p>
            <a:endParaRPr lang="en-US" smtClean="0"/>
          </a:p>
          <a:p>
            <a:endParaRPr lang="en-US" smtClean="0"/>
          </a:p>
        </p:txBody>
      </p:sp>
      <p:sp>
        <p:nvSpPr>
          <p:cNvPr id="204804" name="Slide Number Placeholder 3"/>
          <p:cNvSpPr>
            <a:spLocks noGrp="1"/>
          </p:cNvSpPr>
          <p:nvPr>
            <p:ph type="sldNum" sz="quarter" idx="5"/>
          </p:nvPr>
        </p:nvSpPr>
        <p:spPr bwMode="auto">
          <a:noFill/>
          <a:ln>
            <a:miter lim="800000"/>
            <a:headEnd/>
            <a:tailEnd/>
          </a:ln>
        </p:spPr>
        <p:txBody>
          <a:bodyPr/>
          <a:lstStyle/>
          <a:p>
            <a:fld id="{48C4B8AA-7A7C-4BA2-B9F0-A41A3F66684C}" type="slidenum">
              <a:rPr lang="en-US"/>
              <a:pPr/>
              <a:t>5</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lide Image Placeholder 1"/>
          <p:cNvSpPr>
            <a:spLocks noGrp="1" noRot="1" noChangeAspect="1" noTextEdit="1"/>
          </p:cNvSpPr>
          <p:nvPr>
            <p:ph type="sldImg"/>
          </p:nvPr>
        </p:nvSpPr>
        <p:spPr bwMode="auto">
          <a:noFill/>
          <a:ln>
            <a:solidFill>
              <a:srgbClr val="000000"/>
            </a:solidFill>
            <a:miter lim="800000"/>
            <a:headEnd/>
            <a:tailEnd/>
          </a:ln>
        </p:spPr>
      </p:sp>
      <p:sp>
        <p:nvSpPr>
          <p:cNvPr id="2232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223236" name="Slide Number Placeholder 3"/>
          <p:cNvSpPr>
            <a:spLocks noGrp="1"/>
          </p:cNvSpPr>
          <p:nvPr>
            <p:ph type="sldNum" sz="quarter" idx="5"/>
          </p:nvPr>
        </p:nvSpPr>
        <p:spPr bwMode="auto">
          <a:noFill/>
          <a:ln>
            <a:miter lim="800000"/>
            <a:headEnd/>
            <a:tailEnd/>
          </a:ln>
        </p:spPr>
        <p:txBody>
          <a:bodyPr/>
          <a:lstStyle/>
          <a:p>
            <a:fld id="{232D2CAD-3208-4738-BD9A-88542BFD3947}" type="slidenum">
              <a:rPr lang="en-US"/>
              <a:pPr/>
              <a:t>30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Image Placeholder 1"/>
          <p:cNvSpPr>
            <a:spLocks noGrp="1" noRot="1" noChangeAspect="1" noTextEdit="1"/>
          </p:cNvSpPr>
          <p:nvPr>
            <p:ph type="sldImg"/>
          </p:nvPr>
        </p:nvSpPr>
        <p:spPr bwMode="auto">
          <a:noFill/>
          <a:ln>
            <a:solidFill>
              <a:srgbClr val="000000"/>
            </a:solidFill>
            <a:miter lim="800000"/>
            <a:headEnd/>
            <a:tailEnd/>
          </a:ln>
        </p:spPr>
      </p:sp>
      <p:sp>
        <p:nvSpPr>
          <p:cNvPr id="22425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Biofuels are gaining increased public and scientific attention, driven by factors such as </a:t>
            </a:r>
            <a:r>
              <a:rPr lang="en-US" smtClean="0">
                <a:hlinkClick r:id="rId3" tooltip="Oil price increases since 2003"/>
              </a:rPr>
              <a:t>oil price spikes</a:t>
            </a:r>
            <a:r>
              <a:rPr lang="en-US" smtClean="0"/>
              <a:t>, the need for increased </a:t>
            </a:r>
            <a:r>
              <a:rPr lang="en-US" smtClean="0">
                <a:hlinkClick r:id="rId4" tooltip="Energy security"/>
              </a:rPr>
              <a:t>energy security</a:t>
            </a:r>
            <a:r>
              <a:rPr lang="en-US" smtClean="0"/>
              <a:t>, and concern over</a:t>
            </a:r>
            <a:r>
              <a:rPr lang="en-US" smtClean="0">
                <a:hlinkClick r:id="rId5" tooltip="Greenhouse gas"/>
              </a:rPr>
              <a:t>greenhouse gas</a:t>
            </a:r>
            <a:r>
              <a:rPr lang="en-US" smtClean="0"/>
              <a:t> emissions from </a:t>
            </a:r>
            <a:r>
              <a:rPr lang="en-US" smtClean="0">
                <a:hlinkClick r:id="rId6" tooltip="Fossil fuel"/>
              </a:rPr>
              <a:t>fossil fuels</a:t>
            </a:r>
            <a:r>
              <a:rPr lang="en-US" smtClean="0"/>
              <a:t>.</a:t>
            </a:r>
          </a:p>
          <a:p>
            <a:endParaRPr lang="en-US" smtClean="0"/>
          </a:p>
          <a:p>
            <a:r>
              <a:rPr lang="en-US" smtClean="0"/>
              <a:t>Vegetable oils, animal fats, sugar and starch crops</a:t>
            </a:r>
          </a:p>
          <a:p>
            <a:endParaRPr lang="en-US" smtClean="0"/>
          </a:p>
          <a:p>
            <a:r>
              <a:rPr lang="en-US" smtClean="0"/>
              <a:t>Biofuels provided 1.8% of the world's transport </a:t>
            </a:r>
            <a:r>
              <a:rPr lang="en-US" smtClean="0">
                <a:hlinkClick r:id="rId7" tooltip="Fuel"/>
              </a:rPr>
              <a:t>fuel</a:t>
            </a:r>
            <a:r>
              <a:rPr lang="en-US" smtClean="0"/>
              <a:t> in 2008. Investment into biofuels production capacity exceeded $4 billion worldwide in 2007 and is growing.</a:t>
            </a:r>
            <a:r>
              <a:rPr lang="en-US" baseline="30000" smtClean="0">
                <a:hlinkClick r:id="rId8"/>
              </a:rPr>
              <a:t>[2]</a:t>
            </a:r>
            <a:endParaRPr lang="en-US" smtClean="0"/>
          </a:p>
        </p:txBody>
      </p:sp>
      <p:sp>
        <p:nvSpPr>
          <p:cNvPr id="224260" name="Slide Number Placeholder 3"/>
          <p:cNvSpPr>
            <a:spLocks noGrp="1"/>
          </p:cNvSpPr>
          <p:nvPr>
            <p:ph type="sldNum" sz="quarter" idx="5"/>
          </p:nvPr>
        </p:nvSpPr>
        <p:spPr bwMode="auto">
          <a:noFill/>
          <a:ln>
            <a:miter lim="800000"/>
            <a:headEnd/>
            <a:tailEnd/>
          </a:ln>
        </p:spPr>
        <p:txBody>
          <a:bodyPr/>
          <a:lstStyle/>
          <a:p>
            <a:fld id="{6936464D-3502-4BFF-9564-F1E6036A043F}" type="slidenum">
              <a:rPr lang="en-US"/>
              <a:pPr/>
              <a:t>31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Image Placeholder 1"/>
          <p:cNvSpPr>
            <a:spLocks noGrp="1" noRot="1" noChangeAspect="1" noTextEdit="1"/>
          </p:cNvSpPr>
          <p:nvPr>
            <p:ph type="sldImg"/>
          </p:nvPr>
        </p:nvSpPr>
        <p:spPr bwMode="auto">
          <a:noFill/>
          <a:ln>
            <a:solidFill>
              <a:srgbClr val="000000"/>
            </a:solidFill>
            <a:miter lim="800000"/>
            <a:headEnd/>
            <a:tailEnd/>
          </a:ln>
        </p:spPr>
      </p:sp>
      <p:sp>
        <p:nvSpPr>
          <p:cNvPr id="225283" name="Notes Placeholder 2"/>
          <p:cNvSpPr>
            <a:spLocks noGrp="1"/>
          </p:cNvSpPr>
          <p:nvPr>
            <p:ph type="body" idx="1"/>
          </p:nvPr>
        </p:nvSpPr>
        <p:spPr bwMode="auto">
          <a:noFill/>
        </p:spPr>
        <p:txBody>
          <a:bodyPr wrap="square" numCol="1" anchor="t" anchorCtr="0" compatLnSpc="1">
            <a:prstTxWarp prst="textNoShape">
              <a:avLst/>
            </a:prstTxWarp>
          </a:bodyPr>
          <a:lstStyle/>
          <a:p>
            <a:pPr marL="0" lvl="2"/>
            <a:r>
              <a:rPr lang="en-CA" smtClean="0"/>
              <a:t>High oil prices have opened the window to a sea of new exploration opportunities, leading independents and majors to try to develop non-conventional oil from a variety of sources. Two of the most exciting, and most heavily watched, are oil sands and oil shale. </a:t>
            </a:r>
            <a:endParaRPr lang="en-US" smtClean="0"/>
          </a:p>
          <a:p>
            <a:endParaRPr lang="en-US" smtClean="0"/>
          </a:p>
          <a:p>
            <a:endParaRPr lang="en-US" smtClean="0"/>
          </a:p>
        </p:txBody>
      </p:sp>
      <p:sp>
        <p:nvSpPr>
          <p:cNvPr id="225284" name="Slide Number Placeholder 3"/>
          <p:cNvSpPr>
            <a:spLocks noGrp="1"/>
          </p:cNvSpPr>
          <p:nvPr>
            <p:ph type="sldNum" sz="quarter" idx="5"/>
          </p:nvPr>
        </p:nvSpPr>
        <p:spPr bwMode="auto">
          <a:noFill/>
          <a:ln>
            <a:miter lim="800000"/>
            <a:headEnd/>
            <a:tailEnd/>
          </a:ln>
        </p:spPr>
        <p:txBody>
          <a:bodyPr/>
          <a:lstStyle/>
          <a:p>
            <a:fld id="{1FE8BDAB-2ED3-4FA9-8A81-B403A2180975}" type="slidenum">
              <a:rPr lang="en-US"/>
              <a:pPr/>
              <a:t>32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Slide Image Placeholder 1"/>
          <p:cNvSpPr>
            <a:spLocks noGrp="1" noRot="1" noChangeAspect="1" noTextEdit="1"/>
          </p:cNvSpPr>
          <p:nvPr>
            <p:ph type="sldImg"/>
          </p:nvPr>
        </p:nvSpPr>
        <p:spPr bwMode="auto">
          <a:noFill/>
          <a:ln>
            <a:solidFill>
              <a:srgbClr val="000000"/>
            </a:solidFill>
            <a:miter lim="800000"/>
            <a:headEnd/>
            <a:tailEnd/>
          </a:ln>
        </p:spPr>
      </p:sp>
      <p:sp>
        <p:nvSpPr>
          <p:cNvPr id="226307" name="Notes Placeholder 2"/>
          <p:cNvSpPr>
            <a:spLocks noGrp="1"/>
          </p:cNvSpPr>
          <p:nvPr>
            <p:ph type="body" idx="1"/>
          </p:nvPr>
        </p:nvSpPr>
        <p:spPr bwMode="auto">
          <a:noFill/>
        </p:spPr>
        <p:txBody>
          <a:bodyPr wrap="square" numCol="1" anchor="t" anchorCtr="0" compatLnSpc="1">
            <a:prstTxWarp prst="textNoShape">
              <a:avLst/>
            </a:prstTxWarp>
          </a:bodyPr>
          <a:lstStyle/>
          <a:p>
            <a:pPr marL="0" lvl="2"/>
            <a:r>
              <a:rPr lang="en-CA" smtClean="0"/>
              <a:t>Currently, unconventional oil production </a:t>
            </a:r>
            <a:r>
              <a:rPr lang="en-CA" b="1" smtClean="0"/>
              <a:t>is less efficient and some types have a larger environmental impact </a:t>
            </a:r>
            <a:r>
              <a:rPr lang="en-CA" smtClean="0"/>
              <a:t>relative to conventional oil production.</a:t>
            </a:r>
          </a:p>
          <a:p>
            <a:endParaRPr lang="en-CA" smtClean="0"/>
          </a:p>
          <a:p>
            <a:r>
              <a:rPr lang="en-CA" b="1" smtClean="0"/>
              <a:t>Conventional sources </a:t>
            </a:r>
            <a:r>
              <a:rPr lang="en-CA" smtClean="0"/>
              <a:t>of oil are currently preferred because they provide a </a:t>
            </a:r>
            <a:r>
              <a:rPr lang="en-CA" b="1" smtClean="0"/>
              <a:t>much higher ratio of extracted energy over energy used in extraction and refining processes. </a:t>
            </a:r>
          </a:p>
          <a:p>
            <a:endParaRPr lang="en-CA" smtClean="0"/>
          </a:p>
          <a:p>
            <a:r>
              <a:rPr lang="en-CA" smtClean="0"/>
              <a:t>Technology, such as using steam injection in oil sands deposits, is being developed to increase the efficiency of unconventional oil production.</a:t>
            </a:r>
            <a:endParaRPr lang="en-US" smtClean="0"/>
          </a:p>
        </p:txBody>
      </p:sp>
      <p:sp>
        <p:nvSpPr>
          <p:cNvPr id="226308" name="Slide Number Placeholder 3"/>
          <p:cNvSpPr>
            <a:spLocks noGrp="1"/>
          </p:cNvSpPr>
          <p:nvPr>
            <p:ph type="sldNum" sz="quarter" idx="5"/>
          </p:nvPr>
        </p:nvSpPr>
        <p:spPr bwMode="auto">
          <a:noFill/>
          <a:ln>
            <a:miter lim="800000"/>
            <a:headEnd/>
            <a:tailEnd/>
          </a:ln>
        </p:spPr>
        <p:txBody>
          <a:bodyPr/>
          <a:lstStyle/>
          <a:p>
            <a:fld id="{49391E6C-FD2B-4F19-A991-6FE8A3DC1471}" type="slidenum">
              <a:rPr lang="en-US"/>
              <a:pPr/>
              <a:t>33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Slide Image Placeholder 1"/>
          <p:cNvSpPr>
            <a:spLocks noGrp="1" noRot="1" noChangeAspect="1" noTextEdit="1"/>
          </p:cNvSpPr>
          <p:nvPr>
            <p:ph type="sldImg"/>
          </p:nvPr>
        </p:nvSpPr>
        <p:spPr bwMode="auto">
          <a:noFill/>
          <a:ln>
            <a:solidFill>
              <a:srgbClr val="000000"/>
            </a:solidFill>
            <a:miter lim="800000"/>
            <a:headEnd/>
            <a:tailEnd/>
          </a:ln>
        </p:spPr>
      </p:sp>
      <p:sp>
        <p:nvSpPr>
          <p:cNvPr id="227331" name="Notes Placeholder 2"/>
          <p:cNvSpPr>
            <a:spLocks noGrp="1"/>
          </p:cNvSpPr>
          <p:nvPr>
            <p:ph type="body" idx="1"/>
          </p:nvPr>
        </p:nvSpPr>
        <p:spPr bwMode="auto">
          <a:noFill/>
        </p:spPr>
        <p:txBody>
          <a:bodyPr wrap="square" numCol="1" anchor="t" anchorCtr="0" compatLnSpc="1">
            <a:prstTxWarp prst="textNoShape">
              <a:avLst/>
            </a:prstTxWarp>
          </a:bodyPr>
          <a:lstStyle/>
          <a:p>
            <a:r>
              <a:rPr lang="en-CA" b="1" smtClean="0"/>
              <a:t>The oil sands in Canada </a:t>
            </a:r>
            <a:r>
              <a:rPr lang="en-CA" smtClean="0"/>
              <a:t>are particularly interesting for a number of reasons, most notably because they are estimated to hold </a:t>
            </a:r>
            <a:r>
              <a:rPr lang="en-CA" b="1" smtClean="0"/>
              <a:t>between 1.7 and 2.5 trillion</a:t>
            </a:r>
            <a:r>
              <a:rPr lang="en-CA" smtClean="0"/>
              <a:t> </a:t>
            </a:r>
            <a:r>
              <a:rPr lang="en-CA" b="1" smtClean="0"/>
              <a:t>barrels of non-conventional oil</a:t>
            </a:r>
            <a:r>
              <a:rPr lang="en-CA" smtClean="0"/>
              <a:t> (</a:t>
            </a:r>
            <a:r>
              <a:rPr lang="en-CA" b="1" smtClean="0"/>
              <a:t>by contrast, Saudi Arabia, the world's largest oil producer, has about </a:t>
            </a:r>
            <a:r>
              <a:rPr lang="en-CA" b="1" u="sng" smtClean="0"/>
              <a:t>260 billion barrels </a:t>
            </a:r>
            <a:r>
              <a:rPr lang="en-CA" b="1" smtClean="0"/>
              <a:t>of proven oil reserves</a:t>
            </a:r>
            <a:r>
              <a:rPr lang="en-CA" smtClean="0"/>
              <a:t>). The question, of course, </a:t>
            </a:r>
            <a:r>
              <a:rPr lang="en-CA" b="1" smtClean="0"/>
              <a:t>is how to get all that oil out</a:t>
            </a:r>
            <a:r>
              <a:rPr lang="en-CA" smtClean="0"/>
              <a:t>. Oil sands mix bitumen, a carbon-rich sludge, with sand, water, and clay. In order to get crude oil from the sands, the bitumen must be extracted, typically by literally digging up the sands and transporting them by truck to plants, where the bitumen can be processed and "upgraded" (by adding hydrogen) to produce what is known as "syncrude." Additional bitumen can often be recovered in situ, where steam is injected into the sands to pump liquid bitumen out of the ground. This is an energy intensive and expensive process, but it is widely recognized to be cost-effective at $30 per barrel.</a:t>
            </a:r>
          </a:p>
          <a:p>
            <a:endParaRPr lang="en-CA" smtClean="0"/>
          </a:p>
          <a:p>
            <a:pPr marL="0" lvl="2"/>
            <a:r>
              <a:rPr lang="en-CA" smtClean="0"/>
              <a:t> </a:t>
            </a:r>
            <a:r>
              <a:rPr lang="en-CA" b="1" smtClean="0"/>
              <a:t>The majority of oil still will come from conventional extraction methods in the foreseeable future.</a:t>
            </a:r>
            <a:endParaRPr lang="en-US" b="1" smtClean="0"/>
          </a:p>
          <a:p>
            <a:endParaRPr lang="en-US" smtClean="0"/>
          </a:p>
        </p:txBody>
      </p:sp>
      <p:sp>
        <p:nvSpPr>
          <p:cNvPr id="227332" name="Slide Number Placeholder 3"/>
          <p:cNvSpPr>
            <a:spLocks noGrp="1"/>
          </p:cNvSpPr>
          <p:nvPr>
            <p:ph type="sldNum" sz="quarter" idx="5"/>
          </p:nvPr>
        </p:nvSpPr>
        <p:spPr bwMode="auto">
          <a:noFill/>
          <a:ln>
            <a:miter lim="800000"/>
            <a:headEnd/>
            <a:tailEnd/>
          </a:ln>
        </p:spPr>
        <p:txBody>
          <a:bodyPr/>
          <a:lstStyle/>
          <a:p>
            <a:fld id="{0E2EBA2C-B04E-46D5-8426-81C80B7A375E}" type="slidenum">
              <a:rPr lang="en-US"/>
              <a:pPr/>
              <a:t>34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Slide Image Placeholder 1"/>
          <p:cNvSpPr>
            <a:spLocks noGrp="1" noRot="1" noChangeAspect="1" noTextEdit="1"/>
          </p:cNvSpPr>
          <p:nvPr>
            <p:ph type="sldImg"/>
          </p:nvPr>
        </p:nvSpPr>
        <p:spPr bwMode="auto">
          <a:noFill/>
          <a:ln>
            <a:solidFill>
              <a:srgbClr val="000000"/>
            </a:solidFill>
            <a:miter lim="800000"/>
            <a:headEnd/>
            <a:tailEnd/>
          </a:ln>
        </p:spPr>
      </p:sp>
      <p:sp>
        <p:nvSpPr>
          <p:cNvPr id="228355" name="Notes Placeholder 2"/>
          <p:cNvSpPr>
            <a:spLocks noGrp="1"/>
          </p:cNvSpPr>
          <p:nvPr>
            <p:ph type="body" idx="1"/>
          </p:nvPr>
        </p:nvSpPr>
        <p:spPr bwMode="auto">
          <a:noFill/>
        </p:spPr>
        <p:txBody>
          <a:bodyPr wrap="square" numCol="1" anchor="t" anchorCtr="0" compatLnSpc="1">
            <a:prstTxWarp prst="textNoShape">
              <a:avLst/>
            </a:prstTxWarp>
          </a:bodyPr>
          <a:lstStyle/>
          <a:p>
            <a:r>
              <a:rPr lang="en-CA" smtClean="0"/>
              <a:t>a significant stable relationship between the crude oil and natural gas price is identified. </a:t>
            </a:r>
          </a:p>
          <a:p>
            <a:endParaRPr lang="en-CA" smtClean="0"/>
          </a:p>
          <a:p>
            <a:pPr marL="0" lvl="2"/>
            <a:r>
              <a:rPr lang="en-CA" smtClean="0"/>
              <a:t>An increase in crude oil prices motivates consumers to substitute natural gas for petroleum products in consumption, which increases natural gas demand and hence prices.</a:t>
            </a:r>
            <a:endParaRPr lang="en-US" smtClean="0"/>
          </a:p>
          <a:p>
            <a:endParaRPr lang="en-US" smtClean="0"/>
          </a:p>
          <a:p>
            <a:pPr marL="0" lvl="2"/>
            <a:r>
              <a:rPr lang="en-CA" smtClean="0"/>
              <a:t>An increase in crude oil prices resulting from an increase in crude oil demand may lead to more drilling and development of natural gas projects, which would tend to increase production and decrease natural gas prices.</a:t>
            </a:r>
            <a:endParaRPr lang="en-US" smtClean="0"/>
          </a:p>
          <a:p>
            <a:endParaRPr lang="en-US" smtClean="0"/>
          </a:p>
          <a:p>
            <a:r>
              <a:rPr lang="en-CA" smtClean="0"/>
              <a:t>http://www.eia.doe.gov/pub/oil_gas/natural_gas/feature_articles/2006/reloilgaspri/reloilgaspri.pdf</a:t>
            </a:r>
            <a:endParaRPr lang="en-US" smtClean="0"/>
          </a:p>
        </p:txBody>
      </p:sp>
      <p:sp>
        <p:nvSpPr>
          <p:cNvPr id="228356" name="Slide Number Placeholder 3"/>
          <p:cNvSpPr>
            <a:spLocks noGrp="1"/>
          </p:cNvSpPr>
          <p:nvPr>
            <p:ph type="sldNum" sz="quarter" idx="5"/>
          </p:nvPr>
        </p:nvSpPr>
        <p:spPr bwMode="auto">
          <a:noFill/>
          <a:ln>
            <a:miter lim="800000"/>
            <a:headEnd/>
            <a:tailEnd/>
          </a:ln>
        </p:spPr>
        <p:txBody>
          <a:bodyPr/>
          <a:lstStyle/>
          <a:p>
            <a:fld id="{7179FE81-3202-417C-B027-2DA9348B431D}" type="slidenum">
              <a:rPr lang="en-US"/>
              <a:pPr/>
              <a:t>35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Image Placeholder 1"/>
          <p:cNvSpPr>
            <a:spLocks noGrp="1" noRot="1" noChangeAspect="1" noTextEdit="1"/>
          </p:cNvSpPr>
          <p:nvPr>
            <p:ph type="sldImg"/>
          </p:nvPr>
        </p:nvSpPr>
        <p:spPr bwMode="auto">
          <a:noFill/>
          <a:ln>
            <a:solidFill>
              <a:srgbClr val="000000"/>
            </a:solidFill>
            <a:miter lim="800000"/>
            <a:headEnd/>
            <a:tailEnd/>
          </a:ln>
        </p:spPr>
      </p:sp>
      <p:sp>
        <p:nvSpPr>
          <p:cNvPr id="22937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229380" name="Slide Number Placeholder 3"/>
          <p:cNvSpPr>
            <a:spLocks noGrp="1"/>
          </p:cNvSpPr>
          <p:nvPr>
            <p:ph type="sldNum" sz="quarter" idx="5"/>
          </p:nvPr>
        </p:nvSpPr>
        <p:spPr bwMode="auto">
          <a:noFill/>
          <a:ln>
            <a:miter lim="800000"/>
            <a:headEnd/>
            <a:tailEnd/>
          </a:ln>
        </p:spPr>
        <p:txBody>
          <a:bodyPr/>
          <a:lstStyle/>
          <a:p>
            <a:fld id="{354AC3C5-F67E-40B2-9890-4E27FD9976C4}" type="slidenum">
              <a:rPr lang="en-US"/>
              <a:pPr/>
              <a:t>36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wrap="square" numCol="1" anchor="t" anchorCtr="0" compatLnSpc="1">
            <a:prstTxWarp prst="textNoShape">
              <a:avLst/>
            </a:prstTxWarp>
          </a:bodyPr>
          <a:lstStyle/>
          <a:p>
            <a:pPr>
              <a:lnSpc>
                <a:spcPct val="80000"/>
              </a:lnSpc>
            </a:pPr>
            <a:r>
              <a:rPr lang="en-US" sz="1000" b="1" smtClean="0"/>
              <a:t>Drilling equipments is very expensive to buy and maintain</a:t>
            </a:r>
            <a:r>
              <a:rPr lang="en-US" sz="1000" smtClean="0"/>
              <a:t>. In order to remain competitive, drilling companies need to maintain and upgrade their rigs.</a:t>
            </a:r>
          </a:p>
          <a:p>
            <a:pPr>
              <a:lnSpc>
                <a:spcPct val="80000"/>
              </a:lnSpc>
            </a:pPr>
            <a:endParaRPr lang="en-US" sz="1000" smtClean="0"/>
          </a:p>
          <a:p>
            <a:pPr>
              <a:lnSpc>
                <a:spcPct val="80000"/>
              </a:lnSpc>
            </a:pPr>
            <a:r>
              <a:rPr lang="en-US" sz="1000" smtClean="0"/>
              <a:t>Once a rig is ordered, its lengthy construction time keeps it off the market for about 3years. </a:t>
            </a:r>
          </a:p>
          <a:p>
            <a:pPr>
              <a:lnSpc>
                <a:spcPct val="80000"/>
              </a:lnSpc>
            </a:pPr>
            <a:endParaRPr lang="en-US" sz="1000" smtClean="0"/>
          </a:p>
          <a:p>
            <a:pPr>
              <a:lnSpc>
                <a:spcPct val="80000"/>
              </a:lnSpc>
            </a:pPr>
            <a:r>
              <a:rPr lang="en-US" sz="1000" smtClean="0"/>
              <a:t>Rigs have an economical life of more than 25 years. </a:t>
            </a:r>
          </a:p>
          <a:p>
            <a:pPr>
              <a:lnSpc>
                <a:spcPct val="80000"/>
              </a:lnSpc>
            </a:pPr>
            <a:endParaRPr lang="en-US" sz="1000" smtClean="0"/>
          </a:p>
          <a:p>
            <a:pPr>
              <a:lnSpc>
                <a:spcPct val="80000"/>
              </a:lnSpc>
            </a:pPr>
            <a:r>
              <a:rPr lang="en-US" sz="1000" smtClean="0"/>
              <a:t>There are two main categories of drilling rigs: those that work on land and those that work offshore. </a:t>
            </a:r>
          </a:p>
          <a:p>
            <a:pPr>
              <a:lnSpc>
                <a:spcPct val="80000"/>
              </a:lnSpc>
            </a:pPr>
            <a:endParaRPr lang="en-US" sz="1000" smtClean="0"/>
          </a:p>
          <a:p>
            <a:pPr>
              <a:lnSpc>
                <a:spcPct val="80000"/>
              </a:lnSpc>
            </a:pPr>
            <a:r>
              <a:rPr lang="en-US" sz="1000" b="1" smtClean="0"/>
              <a:t>Average annual revenue per employee is about $410,000</a:t>
            </a:r>
          </a:p>
          <a:p>
            <a:pPr>
              <a:lnSpc>
                <a:spcPct val="80000"/>
              </a:lnSpc>
            </a:pPr>
            <a:endParaRPr lang="en-US" sz="1000" b="1" smtClean="0"/>
          </a:p>
          <a:p>
            <a:pPr>
              <a:lnSpc>
                <a:spcPct val="80000"/>
              </a:lnSpc>
            </a:pPr>
            <a:r>
              <a:rPr lang="en-US" sz="1000" b="1" smtClean="0"/>
              <a:t>Drilling equipments, their installation, operation and maintenance is very expensive </a:t>
            </a:r>
            <a:r>
              <a:rPr lang="en-US" sz="1000" smtClean="0"/>
              <a:t>especially for offshore drilling. The demand for drilling product increase directly with the rise in </a:t>
            </a:r>
          </a:p>
          <a:p>
            <a:pPr>
              <a:lnSpc>
                <a:spcPct val="80000"/>
              </a:lnSpc>
            </a:pPr>
            <a:endParaRPr lang="en-US" sz="1000" smtClean="0"/>
          </a:p>
          <a:p>
            <a:pPr>
              <a:lnSpc>
                <a:spcPct val="80000"/>
              </a:lnSpc>
            </a:pPr>
            <a:r>
              <a:rPr lang="en-CA" sz="1000" smtClean="0"/>
              <a:t>The number of offshore rigs has almost double from 2005 to 2006. without contracts in place with oil and gas operators. In addition, these new rigs must be staffed, and the labour market for contract drillers is chronically tight. One reason is the advancing  age of worldwide mobile drilling rig fleet. On May 2006 the average age for the existing jackup fleet was 24 years; for the semisubmersible fleet 23 years; and for drillship fleet, 18 years</a:t>
            </a:r>
            <a:r>
              <a:rPr lang="en-US" sz="1000" smtClean="0"/>
              <a:t> As rigs begin to approach the end of their economic lives, drilling firms will continue to invest in rig upgrades and in new rigs to replace older ones. </a:t>
            </a:r>
          </a:p>
          <a:p>
            <a:pPr>
              <a:lnSpc>
                <a:spcPct val="80000"/>
              </a:lnSpc>
            </a:pPr>
            <a:endParaRPr lang="en-US" sz="1000" smtClean="0"/>
          </a:p>
          <a:p>
            <a:pPr>
              <a:lnSpc>
                <a:spcPct val="80000"/>
              </a:lnSpc>
            </a:pPr>
            <a:r>
              <a:rPr lang="en-CA" sz="1000" b="1" smtClean="0"/>
              <a:t>Investor tips:</a:t>
            </a:r>
            <a:r>
              <a:rPr lang="en-CA" sz="1000" smtClean="0"/>
              <a:t> When analyzing drilling companies, take a close look at their rig fleet: </a:t>
            </a:r>
            <a:r>
              <a:rPr lang="en-US" sz="1000" smtClean="0"/>
              <a:t>age, quality, depth ability. </a:t>
            </a:r>
          </a:p>
          <a:p>
            <a:pPr>
              <a:lnSpc>
                <a:spcPct val="80000"/>
              </a:lnSpc>
            </a:pPr>
            <a:endParaRPr lang="en-US" sz="1000" smtClean="0"/>
          </a:p>
          <a:p>
            <a:pPr>
              <a:lnSpc>
                <a:spcPct val="80000"/>
              </a:lnSpc>
            </a:pPr>
            <a:r>
              <a:rPr lang="en-US" sz="1000" b="1" smtClean="0"/>
              <a:t>When analyzing a drilling company: </a:t>
            </a:r>
            <a:r>
              <a:rPr lang="en-US" sz="1000" smtClean="0"/>
              <a:t>you want to take a close look at the company’s rig fleet: older rigs lack the ability to drill in remote locations or bore deep holes. Some other factors to consider are the depth of water that the offshore rigs can drill in, hole depth and horsepower. Higher quality rigs will have higher utilization rates which leads to higher revenue growth.</a:t>
            </a:r>
          </a:p>
          <a:p>
            <a:pPr>
              <a:lnSpc>
                <a:spcPct val="80000"/>
              </a:lnSpc>
            </a:pPr>
            <a:endParaRPr lang="en-US" sz="1000" smtClean="0"/>
          </a:p>
          <a:p>
            <a:pPr>
              <a:lnSpc>
                <a:spcPct val="80000"/>
              </a:lnSpc>
            </a:pPr>
            <a:r>
              <a:rPr lang="en-US" sz="1000" smtClean="0"/>
              <a:t>older rigs lack the ability to drill in remote locations or bore deep holes. Some other factors to consider are the depth of water that the offshore rigs can drill in, hole depth and horsepower. Higher quality rigs will have higher utilization rates which leads to higher revenue growth.</a:t>
            </a:r>
          </a:p>
          <a:p>
            <a:pPr>
              <a:lnSpc>
                <a:spcPct val="80000"/>
              </a:lnSpc>
            </a:pPr>
            <a:endParaRPr lang="en-US" sz="1000" smtClean="0"/>
          </a:p>
          <a:p>
            <a:pPr>
              <a:lnSpc>
                <a:spcPct val="80000"/>
              </a:lnSpc>
            </a:pPr>
            <a:r>
              <a:rPr lang="en-US" sz="1000" b="1" smtClean="0"/>
              <a:t>Barrier to entry: High fixed costs: </a:t>
            </a:r>
            <a:r>
              <a:rPr lang="en-US" sz="1000" smtClean="0"/>
              <a:t>capital expenditure and maintenance costs, regulations, and that there is a few players with larger</a:t>
            </a:r>
            <a:r>
              <a:rPr lang="en-US" sz="1000" b="1" smtClean="0"/>
              <a:t> </a:t>
            </a:r>
            <a:r>
              <a:rPr lang="en-US" sz="1000" smtClean="0"/>
              <a:t>market share and/or with access to greater financial and other resources. More stringent environmental regulations are expected in the next few years. Companies should try to get ready</a:t>
            </a:r>
          </a:p>
          <a:p>
            <a:pPr>
              <a:lnSpc>
                <a:spcPct val="80000"/>
              </a:lnSpc>
            </a:pPr>
            <a:endParaRPr lang="en-US" sz="1000" smtClean="0"/>
          </a:p>
        </p:txBody>
      </p:sp>
      <p:sp>
        <p:nvSpPr>
          <p:cNvPr id="230404" name="Slide Number Placeholder 3"/>
          <p:cNvSpPr>
            <a:spLocks noGrp="1"/>
          </p:cNvSpPr>
          <p:nvPr>
            <p:ph type="sldNum" sz="quarter" idx="5"/>
          </p:nvPr>
        </p:nvSpPr>
        <p:spPr bwMode="auto">
          <a:noFill/>
          <a:ln>
            <a:miter lim="800000"/>
            <a:headEnd/>
            <a:tailEnd/>
          </a:ln>
        </p:spPr>
        <p:txBody>
          <a:bodyPr/>
          <a:lstStyle/>
          <a:p>
            <a:fld id="{1AFE1404-83AA-4808-BFAD-DB62D7C697FF}" type="slidenum">
              <a:rPr lang="en-US"/>
              <a:pPr/>
              <a:t>37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Slide Image Placeholder 1"/>
          <p:cNvSpPr>
            <a:spLocks noGrp="1" noRot="1" noChangeAspect="1" noTextEdit="1"/>
          </p:cNvSpPr>
          <p:nvPr>
            <p:ph type="sldImg"/>
          </p:nvPr>
        </p:nvSpPr>
        <p:spPr bwMode="auto">
          <a:noFill/>
          <a:ln>
            <a:solidFill>
              <a:srgbClr val="000000"/>
            </a:solidFill>
            <a:miter lim="800000"/>
            <a:headEnd/>
            <a:tailEnd/>
          </a:ln>
        </p:spPr>
      </p:sp>
      <p:sp>
        <p:nvSpPr>
          <p:cNvPr id="23142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smtClean="0"/>
              <a:t>The drilling industry is classified as highly skilled and labor intensive.</a:t>
            </a:r>
          </a:p>
          <a:p>
            <a:endParaRPr lang="en-US" smtClean="0"/>
          </a:p>
          <a:p>
            <a:r>
              <a:rPr lang="en-US" b="1" smtClean="0"/>
              <a:t>People with skills and expertise to operate drilling equipment are in high demand and cost a lot of money. </a:t>
            </a:r>
            <a:r>
              <a:rPr lang="en-US" smtClean="0"/>
              <a:t>Most oil and gas producers find it more cost-effective to hire this expertise from drilling companies.  </a:t>
            </a:r>
          </a:p>
          <a:p>
            <a:endParaRPr lang="en-US" smtClean="0"/>
          </a:p>
          <a:p>
            <a:r>
              <a:rPr lang="en-US" smtClean="0"/>
              <a:t>As the industry moves from bust to boom, qualified employees are laid off are often unwilling to return.  The lack of job security hinders the industry’s ability to retain experienced workers and to recruit new people. </a:t>
            </a:r>
          </a:p>
          <a:p>
            <a:endParaRPr lang="en-US" smtClean="0"/>
          </a:p>
          <a:p>
            <a:r>
              <a:rPr lang="en-CA" smtClean="0"/>
              <a:t>Oil and gas producers set the minimum requirement on the number of inexperienced personnel they will permit to work on a rig, given the high opportunity costs that downtime caused by human error can generate. </a:t>
            </a:r>
            <a:endParaRPr lang="en-US" smtClean="0"/>
          </a:p>
          <a:p>
            <a:endParaRPr lang="en-US" smtClean="0"/>
          </a:p>
        </p:txBody>
      </p:sp>
      <p:sp>
        <p:nvSpPr>
          <p:cNvPr id="231428" name="Slide Number Placeholder 3"/>
          <p:cNvSpPr>
            <a:spLocks noGrp="1"/>
          </p:cNvSpPr>
          <p:nvPr>
            <p:ph type="sldNum" sz="quarter" idx="5"/>
          </p:nvPr>
        </p:nvSpPr>
        <p:spPr bwMode="auto">
          <a:noFill/>
          <a:ln>
            <a:miter lim="800000"/>
            <a:headEnd/>
            <a:tailEnd/>
          </a:ln>
        </p:spPr>
        <p:txBody>
          <a:bodyPr/>
          <a:lstStyle/>
          <a:p>
            <a:fld id="{08FCB136-8B94-4FCC-834B-5505308965CD}" type="slidenum">
              <a:rPr lang="en-US"/>
              <a:pPr/>
              <a:t>38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bwMode="auto">
          <a:noFill/>
          <a:ln>
            <a:solidFill>
              <a:srgbClr val="000000"/>
            </a:solidFill>
            <a:miter lim="800000"/>
            <a:headEnd/>
            <a:tailEnd/>
          </a:ln>
        </p:spPr>
      </p:sp>
      <p:sp>
        <p:nvSpPr>
          <p:cNvPr id="23245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smtClean="0"/>
              <a:t>This industry is highly regulated with regards to environment and health and safety concerns </a:t>
            </a:r>
          </a:p>
          <a:p>
            <a:endParaRPr lang="en-US" smtClean="0"/>
          </a:p>
          <a:p>
            <a:r>
              <a:rPr lang="en-US" smtClean="0"/>
              <a:t>The federal, provinces, state, foreign and local laws and regulations </a:t>
            </a:r>
            <a:r>
              <a:rPr lang="en-US" b="1" smtClean="0"/>
              <a:t>controlling the discharge of hazardous wastes and relating to the protection of the environment affect the operations of all the drilling companies</a:t>
            </a:r>
            <a:r>
              <a:rPr lang="en-US" u="sng" smtClean="0"/>
              <a:t>. These regulations address oil spill prevention and control and also significantly expand liability exposure across all segments of the oil and gas industry</a:t>
            </a:r>
            <a:r>
              <a:rPr lang="en-US" b="1" u="sng" smtClean="0"/>
              <a:t>. Company failure to comply with these statutes and related regulations could result in civil or criminal enforcement action.</a:t>
            </a:r>
          </a:p>
          <a:p>
            <a:endParaRPr lang="en-US" smtClean="0"/>
          </a:p>
          <a:p>
            <a:r>
              <a:rPr lang="en-US" b="1" smtClean="0"/>
              <a:t>Can also mention the chemical stuff here</a:t>
            </a:r>
          </a:p>
          <a:p>
            <a:endParaRPr lang="en-US" smtClean="0"/>
          </a:p>
        </p:txBody>
      </p:sp>
      <p:sp>
        <p:nvSpPr>
          <p:cNvPr id="232452" name="Slide Number Placeholder 3"/>
          <p:cNvSpPr>
            <a:spLocks noGrp="1"/>
          </p:cNvSpPr>
          <p:nvPr>
            <p:ph type="sldNum" sz="quarter" idx="5"/>
          </p:nvPr>
        </p:nvSpPr>
        <p:spPr bwMode="auto">
          <a:noFill/>
          <a:ln>
            <a:miter lim="800000"/>
            <a:headEnd/>
            <a:tailEnd/>
          </a:ln>
        </p:spPr>
        <p:txBody>
          <a:bodyPr/>
          <a:lstStyle/>
          <a:p>
            <a:fld id="{5E088E45-7BED-4C1F-973F-0610F45004BF}" type="slidenum">
              <a:rPr lang="en-US"/>
              <a:pPr/>
              <a:t>39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bwMode="auto">
          <a:noFill/>
          <a:ln>
            <a:solidFill>
              <a:srgbClr val="000000"/>
            </a:solidFill>
            <a:miter lim="800000"/>
            <a:headEnd/>
            <a:tailEnd/>
          </a:ln>
        </p:spPr>
      </p:sp>
      <p:sp>
        <p:nvSpPr>
          <p:cNvPr id="205827" name="Notes Placeholder 2"/>
          <p:cNvSpPr>
            <a:spLocks noGrp="1"/>
          </p:cNvSpPr>
          <p:nvPr>
            <p:ph type="body" idx="1"/>
          </p:nvPr>
        </p:nvSpPr>
        <p:spPr bwMode="auto">
          <a:noFill/>
        </p:spPr>
        <p:txBody>
          <a:bodyPr wrap="square" numCol="1" anchor="t" anchorCtr="0" compatLnSpc="1">
            <a:prstTxWarp prst="textNoShape">
              <a:avLst/>
            </a:prstTxWarp>
          </a:bodyPr>
          <a:lstStyle/>
          <a:p>
            <a:r>
              <a:rPr lang="en-CA" smtClean="0"/>
              <a:t>The US oil and gas services industry includes 8000 companies with combined annual revenue of $85 billion. Major companies include Haliburton, Schlumberger, and Baker Hughes. Despite recent consolidation, the industry is still fragmented and characterized by small specialty firms: over half of companies have fewer than 5 employees.</a:t>
            </a:r>
          </a:p>
          <a:p>
            <a:endParaRPr lang="en-US" smtClean="0"/>
          </a:p>
          <a:p>
            <a:r>
              <a:rPr lang="en-CA" smtClean="0"/>
              <a:t>Oil &amp; gas field service companies provide drilling and support services for oil and gas wells and make drilling equipment. Drilling provides about 35% of industry revenue, support services 45%, and equipment manufacture 20%.</a:t>
            </a:r>
            <a:endParaRPr lang="en-US" smtClean="0"/>
          </a:p>
          <a:p>
            <a:endParaRPr lang="en-US" smtClean="0"/>
          </a:p>
        </p:txBody>
      </p:sp>
      <p:sp>
        <p:nvSpPr>
          <p:cNvPr id="205828" name="Slide Number Placeholder 3"/>
          <p:cNvSpPr>
            <a:spLocks noGrp="1"/>
          </p:cNvSpPr>
          <p:nvPr>
            <p:ph type="sldNum" sz="quarter" idx="5"/>
          </p:nvPr>
        </p:nvSpPr>
        <p:spPr bwMode="auto">
          <a:noFill/>
          <a:ln>
            <a:miter lim="800000"/>
            <a:headEnd/>
            <a:tailEnd/>
          </a:ln>
        </p:spPr>
        <p:txBody>
          <a:bodyPr/>
          <a:lstStyle/>
          <a:p>
            <a:fld id="{3E26FFA5-B35C-46BC-99BA-B94A61CC7990}" type="slidenum">
              <a:rPr lang="en-US"/>
              <a:pPr/>
              <a:t>7</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Slide Image Placeholder 1"/>
          <p:cNvSpPr>
            <a:spLocks noGrp="1" noRot="1" noChangeAspect="1" noTextEdit="1"/>
          </p:cNvSpPr>
          <p:nvPr>
            <p:ph type="sldImg"/>
          </p:nvPr>
        </p:nvSpPr>
        <p:spPr bwMode="auto">
          <a:noFill/>
          <a:ln>
            <a:solidFill>
              <a:srgbClr val="000000"/>
            </a:solidFill>
            <a:miter lim="800000"/>
            <a:headEnd/>
            <a:tailEnd/>
          </a:ln>
        </p:spPr>
      </p:sp>
      <p:sp>
        <p:nvSpPr>
          <p:cNvPr id="23347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The contract drilling business is </a:t>
            </a:r>
            <a:r>
              <a:rPr lang="en-US" b="1" smtClean="0"/>
              <a:t>highly competitive with numerous industry participants. </a:t>
            </a:r>
          </a:p>
          <a:p>
            <a:endParaRPr lang="en-US" smtClean="0"/>
          </a:p>
          <a:p>
            <a:r>
              <a:rPr lang="en-US" b="1" smtClean="0"/>
              <a:t>The industry has experienced consolidation in the 90’s when oil prices went down but there is still room for more.</a:t>
            </a:r>
          </a:p>
          <a:p>
            <a:endParaRPr lang="en-US" smtClean="0"/>
          </a:p>
          <a:p>
            <a:r>
              <a:rPr lang="en-US" smtClean="0"/>
              <a:t>Recent mergers among oil and natural gas exploration and production companies have reduced the number of available customers.</a:t>
            </a:r>
          </a:p>
          <a:p>
            <a:endParaRPr lang="en-US" smtClean="0"/>
          </a:p>
          <a:p>
            <a:r>
              <a:rPr lang="en-US" smtClean="0"/>
              <a:t>Due to the high fixed cost nature of the business, in periods of market weakness drilling contractors have aggressively lowered day-rates to sustain equipment utilization and earnings have fallen sharply.</a:t>
            </a:r>
          </a:p>
          <a:p>
            <a:endParaRPr lang="en-US" smtClean="0"/>
          </a:p>
          <a:p>
            <a:r>
              <a:rPr lang="en-US" smtClean="0"/>
              <a:t>The contract drilling business is highly competitive with numerous industry participants. </a:t>
            </a:r>
            <a:r>
              <a:rPr lang="en-US" b="1" smtClean="0"/>
              <a:t>The intense price competition and cyclicality of the drilling industry, is marked by periods of low demand, excess rig availability and low day rates, can have a material adverse affect on the company’s operations. </a:t>
            </a:r>
            <a:endParaRPr lang="en-US" smtClean="0"/>
          </a:p>
          <a:p>
            <a:endParaRPr lang="en-US" smtClean="0"/>
          </a:p>
        </p:txBody>
      </p:sp>
      <p:sp>
        <p:nvSpPr>
          <p:cNvPr id="233476" name="Slide Number Placeholder 3"/>
          <p:cNvSpPr>
            <a:spLocks noGrp="1"/>
          </p:cNvSpPr>
          <p:nvPr>
            <p:ph type="sldNum" sz="quarter" idx="5"/>
          </p:nvPr>
        </p:nvSpPr>
        <p:spPr bwMode="auto">
          <a:noFill/>
          <a:ln>
            <a:miter lim="800000"/>
            <a:headEnd/>
            <a:tailEnd/>
          </a:ln>
        </p:spPr>
        <p:txBody>
          <a:bodyPr/>
          <a:lstStyle/>
          <a:p>
            <a:fld id="{57371FCD-6138-4871-80D3-3D0FA89DA5B7}" type="slidenum">
              <a:rPr lang="en-US"/>
              <a:pPr/>
              <a:t>40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wrap="square" numCol="1" anchor="t" anchorCtr="0" compatLnSpc="1">
            <a:prstTxWarp prst="textNoShape">
              <a:avLst/>
            </a:prstTxWarp>
          </a:bodyPr>
          <a:lstStyle/>
          <a:p>
            <a:pPr>
              <a:lnSpc>
                <a:spcPct val="90000"/>
              </a:lnSpc>
            </a:pPr>
            <a:r>
              <a:rPr lang="en-US" sz="1100" smtClean="0"/>
              <a:t>Oil and natural gas prices influence drilling activity, each to various degrees.</a:t>
            </a:r>
          </a:p>
          <a:p>
            <a:pPr>
              <a:lnSpc>
                <a:spcPct val="90000"/>
              </a:lnSpc>
            </a:pPr>
            <a:endParaRPr lang="en-US" sz="1100" smtClean="0"/>
          </a:p>
          <a:p>
            <a:pPr>
              <a:lnSpc>
                <a:spcPct val="90000"/>
              </a:lnSpc>
            </a:pPr>
            <a:r>
              <a:rPr lang="en-US" sz="1100" smtClean="0"/>
              <a:t>Gas-directed rig counts tend to lag natural gas prices by several month while oil-directed rig counts tend not to be influenced by short-term swings in oil prices. Pullbacks in oil drilling take some time because oil contracts tend to be long-term in nature and are not as sensitive to commodity price.</a:t>
            </a:r>
          </a:p>
          <a:p>
            <a:pPr>
              <a:lnSpc>
                <a:spcPct val="90000"/>
              </a:lnSpc>
            </a:pPr>
            <a:endParaRPr lang="en-US" sz="1100" smtClean="0"/>
          </a:p>
          <a:p>
            <a:pPr>
              <a:lnSpc>
                <a:spcPct val="90000"/>
              </a:lnSpc>
            </a:pPr>
            <a:r>
              <a:rPr lang="en-US" sz="1100" smtClean="0"/>
              <a:t>Nevertheless, oil drilling and services companies are the first to feel the effects of increased or decrease in the industry spending</a:t>
            </a:r>
            <a:r>
              <a:rPr lang="en-US" sz="1100" b="1" smtClean="0"/>
              <a:t>. If oil prices rise, oil services and drilling companies are first on the scene when companies decide to start exploring. We can usually see large expansions in the industry during the peaks of energy cycles. </a:t>
            </a:r>
          </a:p>
          <a:p>
            <a:pPr>
              <a:lnSpc>
                <a:spcPct val="90000"/>
              </a:lnSpc>
            </a:pPr>
            <a:endParaRPr lang="en-US" sz="1100" smtClean="0"/>
          </a:p>
          <a:p>
            <a:pPr>
              <a:lnSpc>
                <a:spcPct val="90000"/>
              </a:lnSpc>
            </a:pPr>
            <a:r>
              <a:rPr lang="en-US" sz="1100" smtClean="0"/>
              <a:t>The energy industry just like most commodity based industries as it faces long periods of boom and bust. As rigs begin to approach the end of their economic lives, drilling firms will continue to invest in rig upgrades and in new rigs to replace older ones. The drilling industry has a tendency to overexpand during the peaks of the energy industry. </a:t>
            </a:r>
          </a:p>
        </p:txBody>
      </p:sp>
      <p:sp>
        <p:nvSpPr>
          <p:cNvPr id="234500" name="Slide Number Placeholder 3"/>
          <p:cNvSpPr>
            <a:spLocks noGrp="1"/>
          </p:cNvSpPr>
          <p:nvPr>
            <p:ph type="sldNum" sz="quarter" idx="5"/>
          </p:nvPr>
        </p:nvSpPr>
        <p:spPr bwMode="auto">
          <a:noFill/>
          <a:ln>
            <a:miter lim="800000"/>
            <a:headEnd/>
            <a:tailEnd/>
          </a:ln>
        </p:spPr>
        <p:txBody>
          <a:bodyPr/>
          <a:lstStyle/>
          <a:p>
            <a:fld id="{F23D270C-0687-4D11-B0E1-8965B41FEA65}" type="slidenum">
              <a:rPr lang="en-US"/>
              <a:pPr/>
              <a:t>41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bwMode="auto">
          <a:noFill/>
          <a:ln>
            <a:solidFill>
              <a:srgbClr val="000000"/>
            </a:solidFill>
            <a:miter lim="800000"/>
            <a:headEnd/>
            <a:tailEnd/>
          </a:ln>
        </p:spPr>
      </p:sp>
      <p:sp>
        <p:nvSpPr>
          <p:cNvPr id="23552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With accelerating decline rates in mature reservoirs around the world, oil and gas producers are facing a difficult job just to maintain existing production. </a:t>
            </a:r>
            <a:r>
              <a:rPr lang="en-US" b="1" smtClean="0"/>
              <a:t>Potential new reservoirs are often located in challenging geological locations, advance in technology are becoming critical to generating future production gains.</a:t>
            </a:r>
            <a:r>
              <a:rPr lang="en-US" smtClean="0"/>
              <a:t> In addition, </a:t>
            </a:r>
            <a:r>
              <a:rPr lang="en-US" b="1" smtClean="0"/>
              <a:t>companies are striving to come up with technologies that would be less damageable to the environment. </a:t>
            </a:r>
          </a:p>
          <a:p>
            <a:endParaRPr lang="en-US" smtClean="0"/>
          </a:p>
          <a:p>
            <a:r>
              <a:rPr lang="en-US" b="1" smtClean="0"/>
              <a:t>Newer Development:</a:t>
            </a:r>
            <a:endParaRPr lang="en-US" smtClean="0"/>
          </a:p>
          <a:p>
            <a:pPr lvl="1"/>
            <a:r>
              <a:rPr lang="en-US" smtClean="0"/>
              <a:t>Rapid Rig: speed up transport and rigging up</a:t>
            </a:r>
            <a:r>
              <a:rPr lang="en-US" b="1" smtClean="0"/>
              <a:t> </a:t>
            </a:r>
            <a:endParaRPr lang="en-US" smtClean="0"/>
          </a:p>
          <a:p>
            <a:pPr lvl="1"/>
            <a:r>
              <a:rPr lang="en-US" smtClean="0"/>
              <a:t>Subsea separation systems: separate hydrocarbons </a:t>
            </a:r>
          </a:p>
          <a:p>
            <a:r>
              <a:rPr lang="en-US" smtClean="0"/>
              <a:t> 	before they are sent to the surface, which saves </a:t>
            </a:r>
          </a:p>
          <a:p>
            <a:r>
              <a:rPr lang="en-US" smtClean="0"/>
              <a:t>	time and improves overall recovery from the field.</a:t>
            </a:r>
          </a:p>
          <a:p>
            <a:pPr lvl="1"/>
            <a:r>
              <a:rPr lang="en-US" smtClean="0"/>
              <a:t>Optical sensor technology</a:t>
            </a:r>
          </a:p>
          <a:p>
            <a:endParaRPr lang="en-US" smtClean="0"/>
          </a:p>
        </p:txBody>
      </p:sp>
      <p:sp>
        <p:nvSpPr>
          <p:cNvPr id="235524" name="Slide Number Placeholder 3"/>
          <p:cNvSpPr>
            <a:spLocks noGrp="1"/>
          </p:cNvSpPr>
          <p:nvPr>
            <p:ph type="sldNum" sz="quarter" idx="5"/>
          </p:nvPr>
        </p:nvSpPr>
        <p:spPr bwMode="auto">
          <a:noFill/>
          <a:ln>
            <a:miter lim="800000"/>
            <a:headEnd/>
            <a:tailEnd/>
          </a:ln>
        </p:spPr>
        <p:txBody>
          <a:bodyPr/>
          <a:lstStyle/>
          <a:p>
            <a:fld id="{B15FEEB2-FB98-4EFE-A93E-C7D5458AC56C}" type="slidenum">
              <a:rPr lang="en-US"/>
              <a:pPr/>
              <a:t>42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lide Image Placeholder 1"/>
          <p:cNvSpPr>
            <a:spLocks noGrp="1" noRot="1" noChangeAspect="1" noTextEdit="1"/>
          </p:cNvSpPr>
          <p:nvPr>
            <p:ph type="sldImg"/>
          </p:nvPr>
        </p:nvSpPr>
        <p:spPr bwMode="auto">
          <a:noFill/>
          <a:ln>
            <a:solidFill>
              <a:srgbClr val="000000"/>
            </a:solidFill>
            <a:miter lim="800000"/>
            <a:headEnd/>
            <a:tailEnd/>
          </a:ln>
        </p:spPr>
      </p:sp>
      <p:sp>
        <p:nvSpPr>
          <p:cNvPr id="23654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smtClean="0"/>
              <a:t>Industry Cycle: </a:t>
            </a:r>
            <a:r>
              <a:rPr lang="en-US" smtClean="0"/>
              <a:t>The health of the drilling and Service Industry is tied to the price of oil. High oil prices usually provoke increased in drilling activity. Fluctuates with oil prices. The energy industry just like most commodity based industries as it faces long periods of boom and bust. </a:t>
            </a:r>
          </a:p>
          <a:p>
            <a:r>
              <a:rPr lang="en-US" b="1" smtClean="0"/>
              <a:t>Natural calamities </a:t>
            </a:r>
            <a:r>
              <a:rPr lang="en-US" smtClean="0"/>
              <a:t>such as hurricanes damage offshore drilling rigs and other equipments. These can delay the delivery of services and materials to jobsites in conformity with the contracts</a:t>
            </a:r>
          </a:p>
          <a:p>
            <a:r>
              <a:rPr lang="en-US" b="1" smtClean="0"/>
              <a:t>Location: </a:t>
            </a:r>
            <a:r>
              <a:rPr lang="en-US" smtClean="0"/>
              <a:t>For contract drillers, the location of their drilling rigs is of prime importance. Land rigs tend to remain domiciled within a particular region and/or country. Offshore rigs are often relocated based on market demand. </a:t>
            </a:r>
          </a:p>
          <a:p>
            <a:r>
              <a:rPr lang="en-US" b="1" smtClean="0"/>
              <a:t>Types of Contract: </a:t>
            </a:r>
            <a:r>
              <a:rPr lang="en-US" smtClean="0"/>
              <a:t>Drillers are generally paid according to one of three methods: a footage contract, a daywork contract, or a turnkey contract. The contract determines a driller’s prospects for future revenue growth. </a:t>
            </a:r>
          </a:p>
          <a:p>
            <a:r>
              <a:rPr lang="en-US" b="1" smtClean="0"/>
              <a:t>Length of Contract: </a:t>
            </a:r>
            <a:r>
              <a:rPr lang="en-US" smtClean="0"/>
              <a:t>Its good to know when the company’s current contract expire, how many will expire within the next 12 months and how many rigs are locked in for three years or longer. There are advantages and disadvantages to both, long and short-term contract. </a:t>
            </a:r>
          </a:p>
          <a:p>
            <a:endParaRPr lang="en-US" smtClean="0"/>
          </a:p>
        </p:txBody>
      </p:sp>
      <p:sp>
        <p:nvSpPr>
          <p:cNvPr id="236548" name="Slide Number Placeholder 3"/>
          <p:cNvSpPr>
            <a:spLocks noGrp="1"/>
          </p:cNvSpPr>
          <p:nvPr>
            <p:ph type="sldNum" sz="quarter" idx="5"/>
          </p:nvPr>
        </p:nvSpPr>
        <p:spPr bwMode="auto">
          <a:noFill/>
          <a:ln>
            <a:miter lim="800000"/>
            <a:headEnd/>
            <a:tailEnd/>
          </a:ln>
        </p:spPr>
        <p:txBody>
          <a:bodyPr/>
          <a:lstStyle/>
          <a:p>
            <a:fld id="{83AFE0C8-478D-409B-B04D-7B9F89E2EE53}" type="slidenum">
              <a:rPr lang="en-US"/>
              <a:pPr/>
              <a:t>43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Slide Image Placeholder 1"/>
          <p:cNvSpPr>
            <a:spLocks noGrp="1" noRot="1" noChangeAspect="1" noTextEdit="1"/>
          </p:cNvSpPr>
          <p:nvPr>
            <p:ph type="sldImg"/>
          </p:nvPr>
        </p:nvSpPr>
        <p:spPr bwMode="auto">
          <a:noFill/>
          <a:ln>
            <a:solidFill>
              <a:srgbClr val="000000"/>
            </a:solidFill>
            <a:miter lim="800000"/>
            <a:headEnd/>
            <a:tailEnd/>
          </a:ln>
        </p:spPr>
      </p:sp>
      <p:sp>
        <p:nvSpPr>
          <p:cNvPr id="23757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Oil and gas companies are typically large, integrated players that benefit from their scales of operations. The presence of such incumbents intensifies rivalry in the market. Due to the fact that oil and gas operations are highly energy and labor intensive, fixed costs are also high and market is hard to exit as leaving would require significant divestments of assets specific to the business. Main players’ activities are usually geographically and vertically integrated however most of them present similar business models</a:t>
            </a:r>
            <a:r>
              <a:rPr lang="en-US" b="1" smtClean="0"/>
              <a:t>. Long term market growth </a:t>
            </a:r>
            <a:r>
              <a:rPr lang="en-US" smtClean="0"/>
              <a:t>caused by the rising demand for the product, especially from </a:t>
            </a:r>
            <a:r>
              <a:rPr lang="en-US" b="1" smtClean="0"/>
              <a:t>emerging Asia-Pacific economies, mainly China and India, </a:t>
            </a:r>
            <a:r>
              <a:rPr lang="en-US" smtClean="0"/>
              <a:t>tends to ease the rivalry somewhat, </a:t>
            </a:r>
            <a:r>
              <a:rPr lang="en-US" b="1" smtClean="0"/>
              <a:t>however on the other hand</a:t>
            </a:r>
            <a:r>
              <a:rPr lang="en-US" smtClean="0"/>
              <a:t> the estimations for the next 20 – 30 years show the decline in use of oil and gas that should be caused by </a:t>
            </a:r>
            <a:r>
              <a:rPr lang="en-US" b="1" smtClean="0"/>
              <a:t>switching to more environmentally friendly, cheaper and renewable alternative sources. </a:t>
            </a:r>
            <a:r>
              <a:rPr lang="en-US" smtClean="0"/>
              <a:t>These combine to produce strong rivalry within oil and gas market.</a:t>
            </a:r>
          </a:p>
          <a:p>
            <a:endParaRPr lang="en-US" smtClean="0"/>
          </a:p>
        </p:txBody>
      </p:sp>
      <p:sp>
        <p:nvSpPr>
          <p:cNvPr id="237572" name="Slide Number Placeholder 3"/>
          <p:cNvSpPr>
            <a:spLocks noGrp="1"/>
          </p:cNvSpPr>
          <p:nvPr>
            <p:ph type="sldNum" sz="quarter" idx="5"/>
          </p:nvPr>
        </p:nvSpPr>
        <p:spPr bwMode="auto">
          <a:noFill/>
          <a:ln>
            <a:miter lim="800000"/>
            <a:headEnd/>
            <a:tailEnd/>
          </a:ln>
        </p:spPr>
        <p:txBody>
          <a:bodyPr/>
          <a:lstStyle/>
          <a:p>
            <a:fld id="{626ED42B-90AB-4953-B94C-7AAF2646BAE9}" type="slidenum">
              <a:rPr lang="en-US"/>
              <a:pPr/>
              <a:t>45</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Slide Image Placeholder 1"/>
          <p:cNvSpPr>
            <a:spLocks noGrp="1" noRot="1" noChangeAspect="1" noTextEdit="1"/>
          </p:cNvSpPr>
          <p:nvPr>
            <p:ph type="sldImg"/>
          </p:nvPr>
        </p:nvSpPr>
        <p:spPr bwMode="auto">
          <a:noFill/>
          <a:ln>
            <a:solidFill>
              <a:srgbClr val="000000"/>
            </a:solidFill>
            <a:miter lim="800000"/>
            <a:headEnd/>
            <a:tailEnd/>
          </a:ln>
        </p:spPr>
      </p:sp>
      <p:sp>
        <p:nvSpPr>
          <p:cNvPr id="2385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zh-CN" smtClean="0"/>
          </a:p>
        </p:txBody>
      </p:sp>
      <p:sp>
        <p:nvSpPr>
          <p:cNvPr id="238596" name="Slide Number Placeholder 3"/>
          <p:cNvSpPr>
            <a:spLocks noGrp="1"/>
          </p:cNvSpPr>
          <p:nvPr>
            <p:ph type="sldNum" sz="quarter" idx="5"/>
          </p:nvPr>
        </p:nvSpPr>
        <p:spPr bwMode="auto">
          <a:noFill/>
          <a:ln>
            <a:miter lim="800000"/>
            <a:headEnd/>
            <a:tailEnd/>
          </a:ln>
        </p:spPr>
        <p:txBody>
          <a:bodyPr/>
          <a:lstStyle/>
          <a:p>
            <a:fld id="{B83B3603-7840-48AD-953B-61F0F01423E2}" type="slidenum">
              <a:rPr lang="en-US" altLang="zh-CN">
                <a:solidFill>
                  <a:srgbClr val="000000"/>
                </a:solidFill>
              </a:rPr>
              <a:pPr/>
              <a:t>95</a:t>
            </a:fld>
            <a:endParaRPr lang="en-US" altLang="zh-CN">
              <a:solidFill>
                <a:srgbClr val="000000"/>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Slide Image Placeholder 1"/>
          <p:cNvSpPr>
            <a:spLocks noGrp="1" noRot="1" noChangeAspect="1" noTextEdit="1"/>
          </p:cNvSpPr>
          <p:nvPr>
            <p:ph type="sldImg"/>
          </p:nvPr>
        </p:nvSpPr>
        <p:spPr bwMode="auto">
          <a:noFill/>
          <a:ln>
            <a:solidFill>
              <a:srgbClr val="000000"/>
            </a:solidFill>
            <a:miter lim="800000"/>
            <a:headEnd/>
            <a:tailEnd/>
          </a:ln>
        </p:spPr>
      </p:sp>
      <p:sp>
        <p:nvSpPr>
          <p:cNvPr id="2396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lnSpc>
                <a:spcPct val="80000"/>
              </a:lnSpc>
              <a:spcBef>
                <a:spcPct val="0"/>
              </a:spcBef>
            </a:pPr>
            <a:r>
              <a:rPr lang="de-DE" altLang="zh-CN" sz="1000" smtClean="0"/>
              <a:t>In February 09: suspended cash distributions: in response to lower financial operating performance at the start of 2009. The suspension of cash distributions allows Precision to increase debt repayment capability and balance sheet strength. -&gt; we will see this later in the balance sheet </a:t>
            </a:r>
            <a:endParaRPr lang="en-US" altLang="zh-CN" sz="1000" smtClean="0"/>
          </a:p>
          <a:p>
            <a:pPr eaLnBrk="1" hangingPunct="1">
              <a:lnSpc>
                <a:spcPct val="80000"/>
              </a:lnSpc>
              <a:spcBef>
                <a:spcPct val="0"/>
              </a:spcBef>
            </a:pPr>
            <a:r>
              <a:rPr lang="de-DE" altLang="zh-CN" sz="1000" smtClean="0"/>
              <a:t>Upon Precision's conversion to an income trust effective November 7, 2005, the Trust adopted a policy of making monthly distributions to holders of Trust units and holders of Exchangeable LP units (together "Unitholders"). </a:t>
            </a:r>
            <a:endParaRPr lang="en-US" altLang="zh-CN" sz="1000" smtClean="0"/>
          </a:p>
          <a:p>
            <a:pPr eaLnBrk="1" hangingPunct="1">
              <a:lnSpc>
                <a:spcPct val="80000"/>
              </a:lnSpc>
              <a:spcBef>
                <a:spcPct val="0"/>
              </a:spcBef>
            </a:pPr>
            <a:endParaRPr lang="de-DE" altLang="zh-CN" sz="1000" smtClean="0"/>
          </a:p>
          <a:p>
            <a:pPr eaLnBrk="1" hangingPunct="1">
              <a:lnSpc>
                <a:spcPct val="80000"/>
              </a:lnSpc>
              <a:spcBef>
                <a:spcPct val="0"/>
              </a:spcBef>
            </a:pPr>
            <a:endParaRPr lang="en-US" altLang="zh-CN" sz="1000" smtClean="0"/>
          </a:p>
          <a:p>
            <a:pPr eaLnBrk="1" hangingPunct="1">
              <a:lnSpc>
                <a:spcPct val="80000"/>
              </a:lnSpc>
              <a:spcBef>
                <a:spcPct val="0"/>
              </a:spcBef>
            </a:pPr>
            <a:endParaRPr lang="en-US" altLang="zh-CN" sz="1000" smtClean="0"/>
          </a:p>
        </p:txBody>
      </p:sp>
      <p:sp>
        <p:nvSpPr>
          <p:cNvPr id="239620" name="Slide Number Placeholder 3"/>
          <p:cNvSpPr>
            <a:spLocks noGrp="1"/>
          </p:cNvSpPr>
          <p:nvPr>
            <p:ph type="sldNum" sz="quarter" idx="5"/>
          </p:nvPr>
        </p:nvSpPr>
        <p:spPr bwMode="auto">
          <a:noFill/>
          <a:ln>
            <a:miter lim="800000"/>
            <a:headEnd/>
            <a:tailEnd/>
          </a:ln>
        </p:spPr>
        <p:txBody>
          <a:bodyPr/>
          <a:lstStyle/>
          <a:p>
            <a:fld id="{1A7D8222-CAB6-4B27-96D3-EED231701068}" type="slidenum">
              <a:rPr lang="en-US" altLang="zh-CN">
                <a:solidFill>
                  <a:srgbClr val="000000"/>
                </a:solidFill>
              </a:rPr>
              <a:pPr/>
              <a:t>96</a:t>
            </a:fld>
            <a:endParaRPr lang="en-US" altLang="zh-CN">
              <a:solidFill>
                <a:srgbClr val="000000"/>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幻灯片图像占位符 1"/>
          <p:cNvSpPr>
            <a:spLocks noGrp="1" noRot="1" noChangeAspect="1" noTextEdit="1"/>
          </p:cNvSpPr>
          <p:nvPr>
            <p:ph type="sldImg"/>
          </p:nvPr>
        </p:nvSpPr>
        <p:spPr bwMode="auto">
          <a:noFill/>
          <a:ln>
            <a:solidFill>
              <a:srgbClr val="000000"/>
            </a:solidFill>
            <a:miter lim="800000"/>
            <a:headEnd/>
            <a:tailEnd/>
          </a:ln>
        </p:spPr>
      </p:sp>
      <p:sp>
        <p:nvSpPr>
          <p:cNvPr id="240643" name="备注占位符 2"/>
          <p:cNvSpPr>
            <a:spLocks noGrp="1"/>
          </p:cNvSpPr>
          <p:nvPr>
            <p:ph type="body" idx="1"/>
          </p:nvPr>
        </p:nvSpPr>
        <p:spPr bwMode="auto">
          <a:noFill/>
        </p:spPr>
        <p:txBody>
          <a:bodyPr wrap="square" numCol="1" anchor="t" anchorCtr="0" compatLnSpc="1">
            <a:prstTxWarp prst="textNoShape">
              <a:avLst/>
            </a:prstTxWarp>
          </a:bodyPr>
          <a:lstStyle/>
          <a:p>
            <a:r>
              <a:rPr lang="en-US" altLang="zh-CN" smtClean="0"/>
              <a:t>Events? Why?</a:t>
            </a:r>
            <a:endParaRPr lang="zh-CN" altLang="en-US" smtClean="0"/>
          </a:p>
        </p:txBody>
      </p:sp>
      <p:sp>
        <p:nvSpPr>
          <p:cNvPr id="240644" name="灯片编号占位符 3"/>
          <p:cNvSpPr>
            <a:spLocks noGrp="1"/>
          </p:cNvSpPr>
          <p:nvPr>
            <p:ph type="sldNum" sz="quarter" idx="5"/>
          </p:nvPr>
        </p:nvSpPr>
        <p:spPr bwMode="auto">
          <a:noFill/>
          <a:ln>
            <a:miter lim="800000"/>
            <a:headEnd/>
            <a:tailEnd/>
          </a:ln>
        </p:spPr>
        <p:txBody>
          <a:bodyPr/>
          <a:lstStyle/>
          <a:p>
            <a:fld id="{22DF392B-88AB-4AAA-AFD0-73D3F7348D34}" type="slidenum">
              <a:rPr lang="en-CA" altLang="zh-CN"/>
              <a:pPr/>
              <a:t>97</a:t>
            </a:fld>
            <a:endParaRPr lang="en-CA" altLang="zh-CN"/>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lide Image Placeholder 1"/>
          <p:cNvSpPr>
            <a:spLocks noGrp="1" noRot="1" noChangeAspect="1" noTextEdit="1"/>
          </p:cNvSpPr>
          <p:nvPr>
            <p:ph type="sldImg"/>
          </p:nvPr>
        </p:nvSpPr>
        <p:spPr bwMode="auto">
          <a:noFill/>
          <a:ln>
            <a:solidFill>
              <a:srgbClr val="000000"/>
            </a:solidFill>
            <a:miter lim="800000"/>
            <a:headEnd/>
            <a:tailEnd/>
          </a:ln>
        </p:spPr>
      </p:sp>
      <p:sp>
        <p:nvSpPr>
          <p:cNvPr id="24166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ltLang="zh-CN" smtClean="0"/>
              <a:t>Natural gas: natural gas fields </a:t>
            </a:r>
          </a:p>
          <a:p>
            <a:r>
              <a:rPr lang="en-US" altLang="zh-CN" smtClean="0"/>
              <a:t>All kinds of shale play: Horn River shale play in British Columbia Bakken Shale in North Dakota to the Marcellus Shale</a:t>
            </a:r>
          </a:p>
          <a:p>
            <a:r>
              <a:rPr lang="en-US" altLang="zh-CN" smtClean="0"/>
              <a:t>in Pennsylvania</a:t>
            </a:r>
          </a:p>
          <a:p>
            <a:endParaRPr lang="en-US" altLang="zh-CN" smtClean="0"/>
          </a:p>
          <a:p>
            <a:r>
              <a:rPr lang="en-US" altLang="zh-CN" smtClean="0"/>
              <a:t>Shale gas play?</a:t>
            </a:r>
          </a:p>
        </p:txBody>
      </p:sp>
      <p:sp>
        <p:nvSpPr>
          <p:cNvPr id="241668" name="Slide Number Placeholder 3"/>
          <p:cNvSpPr>
            <a:spLocks noGrp="1"/>
          </p:cNvSpPr>
          <p:nvPr>
            <p:ph type="sldNum" sz="quarter" idx="5"/>
          </p:nvPr>
        </p:nvSpPr>
        <p:spPr bwMode="auto">
          <a:noFill/>
          <a:ln>
            <a:miter lim="800000"/>
            <a:headEnd/>
            <a:tailEnd/>
          </a:ln>
        </p:spPr>
        <p:txBody>
          <a:bodyPr/>
          <a:lstStyle/>
          <a:p>
            <a:fld id="{4B86B00B-7C9E-400E-9284-505464775B3B}" type="slidenum">
              <a:rPr lang="en-US" altLang="zh-CN">
                <a:solidFill>
                  <a:srgbClr val="000000"/>
                </a:solidFill>
              </a:rPr>
              <a:pPr/>
              <a:t>101</a:t>
            </a:fld>
            <a:endParaRPr lang="en-US" altLang="zh-CN">
              <a:solidFill>
                <a:srgbClr val="000000"/>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Slide Image Placeholder 1"/>
          <p:cNvSpPr>
            <a:spLocks noGrp="1" noRot="1" noChangeAspect="1" noTextEdit="1"/>
          </p:cNvSpPr>
          <p:nvPr>
            <p:ph type="sldImg"/>
          </p:nvPr>
        </p:nvSpPr>
        <p:spPr bwMode="auto">
          <a:noFill/>
          <a:ln>
            <a:solidFill>
              <a:srgbClr val="000000"/>
            </a:solidFill>
            <a:miter lim="800000"/>
            <a:headEnd/>
            <a:tailEnd/>
          </a:ln>
        </p:spPr>
      </p:sp>
      <p:sp>
        <p:nvSpPr>
          <p:cNvPr id="24269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As depicted in the map of North America,</a:t>
            </a:r>
          </a:p>
          <a:p>
            <a:r>
              <a:rPr lang="en-US" smtClean="0"/>
              <a:t>Precision’s drilling rig fleet is positioned in virtually every resource play from northern Canada to the southern United States</a:t>
            </a:r>
            <a:endParaRPr lang="en-US" altLang="zh-CN" smtClean="0"/>
          </a:p>
        </p:txBody>
      </p:sp>
      <p:sp>
        <p:nvSpPr>
          <p:cNvPr id="242692" name="Slide Number Placeholder 3"/>
          <p:cNvSpPr>
            <a:spLocks noGrp="1"/>
          </p:cNvSpPr>
          <p:nvPr>
            <p:ph type="sldNum" sz="quarter" idx="5"/>
          </p:nvPr>
        </p:nvSpPr>
        <p:spPr bwMode="auto">
          <a:noFill/>
          <a:ln>
            <a:miter lim="800000"/>
            <a:headEnd/>
            <a:tailEnd/>
          </a:ln>
        </p:spPr>
        <p:txBody>
          <a:bodyPr/>
          <a:lstStyle/>
          <a:p>
            <a:fld id="{00A902A1-0A90-412D-9B02-30118F8D0129}" type="slidenum">
              <a:rPr lang="en-US" altLang="zh-CN">
                <a:solidFill>
                  <a:srgbClr val="000000"/>
                </a:solidFill>
              </a:rPr>
              <a:pPr/>
              <a:t>102</a:t>
            </a:fld>
            <a:endParaRPr lang="en-US" altLang="zh-CN">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Image Placeholder 1"/>
          <p:cNvSpPr>
            <a:spLocks noGrp="1" noRot="1" noChangeAspect="1" noTextEdit="1"/>
          </p:cNvSpPr>
          <p:nvPr>
            <p:ph type="sldImg"/>
          </p:nvPr>
        </p:nvSpPr>
        <p:spPr bwMode="auto">
          <a:noFill/>
          <a:ln>
            <a:solidFill>
              <a:srgbClr val="000000"/>
            </a:solidFill>
            <a:miter lim="800000"/>
            <a:headEnd/>
            <a:tailEnd/>
          </a:ln>
        </p:spPr>
      </p:sp>
      <p:sp>
        <p:nvSpPr>
          <p:cNvPr id="206851" name="Notes Placeholder 2"/>
          <p:cNvSpPr>
            <a:spLocks noGrp="1"/>
          </p:cNvSpPr>
          <p:nvPr>
            <p:ph type="body" idx="1"/>
          </p:nvPr>
        </p:nvSpPr>
        <p:spPr bwMode="auto">
          <a:noFill/>
        </p:spPr>
        <p:txBody>
          <a:bodyPr wrap="square" numCol="1" anchor="t" anchorCtr="0" compatLnSpc="1">
            <a:prstTxWarp prst="textNoShape">
              <a:avLst/>
            </a:prstTxWarp>
          </a:bodyPr>
          <a:lstStyle/>
          <a:p>
            <a:r>
              <a:rPr lang="en-CA" smtClean="0"/>
              <a:t>Major support services include preparing wells for Production, maintaining and enhancing the output of producing wells, and exploration</a:t>
            </a:r>
            <a:endParaRPr lang="en-US" smtClean="0"/>
          </a:p>
          <a:p>
            <a:endParaRPr lang="en-US" smtClean="0"/>
          </a:p>
          <a:p>
            <a:r>
              <a:rPr lang="en-US" b="1" smtClean="0"/>
              <a:t>Oilfield Services </a:t>
            </a:r>
            <a:r>
              <a:rPr lang="en-US" smtClean="0"/>
              <a:t>- Oilfield service companies assist the drilling companies in setting up oil and gas wells. In general these companies manufacture, repair and maintain equipment used in oil extraction and transport. More specifically, these services can include: </a:t>
            </a:r>
            <a:endParaRPr lang="en-US" sz="1100" smtClean="0"/>
          </a:p>
          <a:p>
            <a:pPr lvl="1"/>
            <a:r>
              <a:rPr lang="en-US" b="1" smtClean="0"/>
              <a:t>Seismic Testing</a:t>
            </a:r>
            <a:r>
              <a:rPr lang="en-US" smtClean="0"/>
              <a:t> - This involves mapping the geological structure beneath the surface. </a:t>
            </a:r>
            <a:endParaRPr lang="en-US" sz="1100" smtClean="0"/>
          </a:p>
          <a:p>
            <a:pPr lvl="1"/>
            <a:r>
              <a:rPr lang="en-US" b="1" smtClean="0"/>
              <a:t>Transport Services</a:t>
            </a:r>
            <a:r>
              <a:rPr lang="en-US" smtClean="0"/>
              <a:t> - Both land and water rigs need to be moved around at some point in time. </a:t>
            </a:r>
            <a:endParaRPr lang="en-US" sz="1100" smtClean="0"/>
          </a:p>
          <a:p>
            <a:pPr lvl="1"/>
            <a:r>
              <a:rPr lang="en-US" b="1" smtClean="0"/>
              <a:t>Directional Services</a:t>
            </a:r>
            <a:r>
              <a:rPr lang="en-US" smtClean="0"/>
              <a:t> - Believe it or not, all oil wells are not drilled straight down, some oil services companies specialize in drilling angled or horizontal holes. </a:t>
            </a:r>
            <a:endParaRPr lang="en-US" sz="1100" smtClean="0"/>
          </a:p>
          <a:p>
            <a:endParaRPr lang="en-US" smtClean="0"/>
          </a:p>
        </p:txBody>
      </p:sp>
      <p:sp>
        <p:nvSpPr>
          <p:cNvPr id="206852" name="Slide Number Placeholder 3"/>
          <p:cNvSpPr>
            <a:spLocks noGrp="1"/>
          </p:cNvSpPr>
          <p:nvPr>
            <p:ph type="sldNum" sz="quarter" idx="5"/>
          </p:nvPr>
        </p:nvSpPr>
        <p:spPr bwMode="auto">
          <a:noFill/>
          <a:ln>
            <a:miter lim="800000"/>
            <a:headEnd/>
            <a:tailEnd/>
          </a:ln>
        </p:spPr>
        <p:txBody>
          <a:bodyPr/>
          <a:lstStyle/>
          <a:p>
            <a:fld id="{213A768F-B037-484B-9C77-84E4E315352F}" type="slidenum">
              <a:rPr lang="en-US"/>
              <a:pPr/>
              <a:t>9</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Slide Image Placeholder 1"/>
          <p:cNvSpPr>
            <a:spLocks noGrp="1" noRot="1" noChangeAspect="1" noTextEdit="1"/>
          </p:cNvSpPr>
          <p:nvPr>
            <p:ph type="sldImg"/>
          </p:nvPr>
        </p:nvSpPr>
        <p:spPr bwMode="auto">
          <a:noFill/>
          <a:ln>
            <a:solidFill>
              <a:srgbClr val="000000"/>
            </a:solidFill>
            <a:miter lim="800000"/>
            <a:headEnd/>
            <a:tailEnd/>
          </a:ln>
        </p:spPr>
      </p:sp>
      <p:sp>
        <p:nvSpPr>
          <p:cNvPr id="24371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Precision’s Completion and Production Services completes wells that have been drilled and provides maintenance services</a:t>
            </a:r>
          </a:p>
          <a:p>
            <a:r>
              <a:rPr lang="en-US" smtClean="0"/>
              <a:t>to wells that have been placed into production. </a:t>
            </a:r>
          </a:p>
          <a:p>
            <a:endParaRPr lang="en-US" altLang="zh-CN" smtClean="0"/>
          </a:p>
        </p:txBody>
      </p:sp>
      <p:sp>
        <p:nvSpPr>
          <p:cNvPr id="243716" name="Slide Number Placeholder 3"/>
          <p:cNvSpPr>
            <a:spLocks noGrp="1"/>
          </p:cNvSpPr>
          <p:nvPr>
            <p:ph type="sldNum" sz="quarter" idx="5"/>
          </p:nvPr>
        </p:nvSpPr>
        <p:spPr bwMode="auto">
          <a:noFill/>
          <a:ln>
            <a:miter lim="800000"/>
            <a:headEnd/>
            <a:tailEnd/>
          </a:ln>
        </p:spPr>
        <p:txBody>
          <a:bodyPr/>
          <a:lstStyle/>
          <a:p>
            <a:fld id="{D51DE5DC-A309-412D-B86E-6E4CC666E55E}" type="slidenum">
              <a:rPr lang="en-US" altLang="zh-CN">
                <a:solidFill>
                  <a:srgbClr val="000000"/>
                </a:solidFill>
              </a:rPr>
              <a:pPr/>
              <a:t>103</a:t>
            </a:fld>
            <a:endParaRPr lang="en-US" altLang="zh-CN">
              <a:solidFill>
                <a:srgbClr val="000000"/>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Slide Image Placeholder 1"/>
          <p:cNvSpPr>
            <a:spLocks noGrp="1" noRot="1" noChangeAspect="1" noTextEdit="1"/>
          </p:cNvSpPr>
          <p:nvPr>
            <p:ph type="sldImg"/>
          </p:nvPr>
        </p:nvSpPr>
        <p:spPr bwMode="auto">
          <a:noFill/>
          <a:ln>
            <a:solidFill>
              <a:srgbClr val="000000"/>
            </a:solidFill>
            <a:miter lim="800000"/>
            <a:headEnd/>
            <a:tailEnd/>
          </a:ln>
        </p:spPr>
      </p:sp>
      <p:sp>
        <p:nvSpPr>
          <p:cNvPr id="24473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09 Annual  still called trust. </a:t>
            </a:r>
          </a:p>
          <a:p>
            <a:endParaRPr lang="en-US" smtClean="0"/>
          </a:p>
          <a:p>
            <a:r>
              <a:rPr lang="en-US" smtClean="0"/>
              <a:t>Precision has been Canada’s largest oilfield services provider and with the acquisition of Grey Wolf in 2008 is the second largest North American land drilling contractor.</a:t>
            </a:r>
          </a:p>
          <a:p>
            <a:endParaRPr lang="en-US" smtClean="0"/>
          </a:p>
          <a:p>
            <a:r>
              <a:rPr lang="en-US" smtClean="0"/>
              <a:t>25% of the Canadian land drilling market</a:t>
            </a:r>
          </a:p>
          <a:p>
            <a:r>
              <a:rPr lang="en-US" smtClean="0"/>
              <a:t> 6% of the United States market</a:t>
            </a:r>
          </a:p>
          <a:p>
            <a:endParaRPr lang="en-US" smtClean="0"/>
          </a:p>
          <a:p>
            <a:r>
              <a:rPr lang="en-US" smtClean="0"/>
              <a:t>Precision’s service rigs and snubbing units each comprise about 20% of their respective Canadian markets. </a:t>
            </a:r>
          </a:p>
          <a:p>
            <a:r>
              <a:rPr lang="en-US" smtClean="0"/>
              <a:t>In addition to completing and servicing wells with rigs, the segment offers snubbing services to wells while pressurized, a broad mix of rental equipment and wastewater treatment for remote accommodations.</a:t>
            </a:r>
          </a:p>
        </p:txBody>
      </p:sp>
      <p:sp>
        <p:nvSpPr>
          <p:cNvPr id="244740" name="Slide Number Placeholder 3"/>
          <p:cNvSpPr>
            <a:spLocks noGrp="1"/>
          </p:cNvSpPr>
          <p:nvPr>
            <p:ph type="sldNum" sz="quarter" idx="5"/>
          </p:nvPr>
        </p:nvSpPr>
        <p:spPr bwMode="auto">
          <a:noFill/>
          <a:ln>
            <a:miter lim="800000"/>
            <a:headEnd/>
            <a:tailEnd/>
          </a:ln>
        </p:spPr>
        <p:txBody>
          <a:bodyPr/>
          <a:lstStyle/>
          <a:p>
            <a:fld id="{FE977C92-8AC5-4A90-A08A-67AD40F372EB}" type="slidenum">
              <a:rPr lang="en-CA" altLang="zh-CN"/>
              <a:pPr/>
              <a:t>104</a:t>
            </a:fld>
            <a:endParaRPr lang="en-CA" altLang="zh-CN"/>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wrap="square" numCol="1" anchor="t" anchorCtr="0" compatLnSpc="1">
            <a:prstTxWarp prst="textNoShape">
              <a:avLst/>
            </a:prstTxWarp>
          </a:bodyPr>
          <a:lstStyle/>
          <a:p>
            <a:pPr>
              <a:lnSpc>
                <a:spcPct val="80000"/>
              </a:lnSpc>
            </a:pPr>
            <a:r>
              <a:rPr lang="en-US" sz="800" smtClean="0"/>
              <a:t>These improvements are being driven by high customer</a:t>
            </a:r>
          </a:p>
          <a:p>
            <a:pPr>
              <a:lnSpc>
                <a:spcPct val="80000"/>
              </a:lnSpc>
            </a:pPr>
            <a:r>
              <a:rPr lang="en-US" sz="800" smtClean="0"/>
              <a:t>demand for Precision’s Tier 1 and 2 rigs in both the United States and Canada and from the re‐establishment of oil</a:t>
            </a:r>
          </a:p>
          <a:p>
            <a:pPr>
              <a:lnSpc>
                <a:spcPct val="80000"/>
              </a:lnSpc>
            </a:pPr>
            <a:r>
              <a:rPr lang="en-US" sz="800" smtClean="0"/>
              <a:t>drilling demand.</a:t>
            </a:r>
          </a:p>
          <a:p>
            <a:pPr>
              <a:lnSpc>
                <a:spcPct val="80000"/>
              </a:lnSpc>
            </a:pPr>
            <a:endParaRPr lang="en-US" sz="800" smtClean="0"/>
          </a:p>
          <a:p>
            <a:pPr>
              <a:lnSpc>
                <a:spcPct val="80000"/>
              </a:lnSpc>
            </a:pPr>
            <a:r>
              <a:rPr lang="en-US" sz="800" smtClean="0"/>
              <a:t>Dayrates: As demand for Tier 1‐Super Series and Tier 2 rigs remains strong, dayrates</a:t>
            </a:r>
          </a:p>
          <a:p>
            <a:pPr>
              <a:lnSpc>
                <a:spcPct val="80000"/>
              </a:lnSpc>
            </a:pPr>
            <a:r>
              <a:rPr lang="en-US" sz="800" smtClean="0"/>
              <a:t>in the United States markets are continuing to modestly improve from previous quarters.”</a:t>
            </a:r>
          </a:p>
          <a:p>
            <a:pPr>
              <a:lnSpc>
                <a:spcPct val="80000"/>
              </a:lnSpc>
            </a:pPr>
            <a:endParaRPr lang="en-US" sz="800" smtClean="0"/>
          </a:p>
        </p:txBody>
      </p:sp>
      <p:sp>
        <p:nvSpPr>
          <p:cNvPr id="245764" name="Slide Number Placeholder 3"/>
          <p:cNvSpPr>
            <a:spLocks noGrp="1"/>
          </p:cNvSpPr>
          <p:nvPr>
            <p:ph type="sldNum" sz="quarter" idx="5"/>
          </p:nvPr>
        </p:nvSpPr>
        <p:spPr bwMode="auto">
          <a:noFill/>
          <a:ln>
            <a:miter lim="800000"/>
            <a:headEnd/>
            <a:tailEnd/>
          </a:ln>
        </p:spPr>
        <p:txBody>
          <a:bodyPr/>
          <a:lstStyle/>
          <a:p>
            <a:fld id="{2D2E47AD-9FED-44D8-A53B-25B1B119C0D5}" type="slidenum">
              <a:rPr lang="en-CA" altLang="zh-CN"/>
              <a:pPr/>
              <a:t>105</a:t>
            </a:fld>
            <a:endParaRPr lang="en-CA" altLang="zh-CN"/>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Slide Image Placeholder 1"/>
          <p:cNvSpPr>
            <a:spLocks noGrp="1" noRot="1" noChangeAspect="1" noTextEdit="1"/>
          </p:cNvSpPr>
          <p:nvPr>
            <p:ph type="sldImg"/>
          </p:nvPr>
        </p:nvSpPr>
        <p:spPr bwMode="auto">
          <a:noFill/>
          <a:ln>
            <a:solidFill>
              <a:srgbClr val="000000"/>
            </a:solidFill>
            <a:miter lim="800000"/>
            <a:headEnd/>
            <a:tailEnd/>
          </a:ln>
        </p:spPr>
      </p:sp>
      <p:sp>
        <p:nvSpPr>
          <p:cNvPr id="24678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Average operating costs per day for drilling rigs decreased in the third quarter of 2010 to US$12,395 from the</a:t>
            </a:r>
          </a:p>
          <a:p>
            <a:r>
              <a:rPr lang="en-US" smtClean="0"/>
              <a:t>prior year third quarter of US$12,692 in the United States and from $8,802 to $8,303 in Canada. The cost decrease</a:t>
            </a:r>
          </a:p>
          <a:p>
            <a:r>
              <a:rPr lang="en-US" smtClean="0"/>
              <a:t>in Canada was primarily due to rig mix with a higher percentage of spot market work for the double and single rigs</a:t>
            </a:r>
          </a:p>
          <a:p>
            <a:r>
              <a:rPr lang="en-US" smtClean="0"/>
              <a:t>which are lower cost rigs.</a:t>
            </a:r>
          </a:p>
          <a:p>
            <a:endParaRPr lang="en-US" smtClean="0"/>
          </a:p>
          <a:p>
            <a:pPr eaLnBrk="1" hangingPunct="1">
              <a:buFontTx/>
              <a:buChar char="•"/>
            </a:pPr>
            <a:r>
              <a:rPr lang="en-US" smtClean="0"/>
              <a:t>Precision has seized market opportunities during 2010 which includes the </a:t>
            </a:r>
            <a:r>
              <a:rPr lang="en-US" smtClean="0">
                <a:solidFill>
                  <a:srgbClr val="C00000"/>
                </a:solidFill>
              </a:rPr>
              <a:t>contracting and construction of nine new rigs that were announced last quarter</a:t>
            </a:r>
            <a:r>
              <a:rPr lang="en-US" smtClean="0"/>
              <a:t>. Five of these new‐rig builds are </a:t>
            </a:r>
            <a:r>
              <a:rPr lang="en-US" smtClean="0">
                <a:solidFill>
                  <a:srgbClr val="C00000"/>
                </a:solidFill>
              </a:rPr>
              <a:t>Super Singles </a:t>
            </a:r>
            <a:r>
              <a:rPr lang="en-US" smtClean="0"/>
              <a:t>of which two have been delivered on time and on budget in Canada. Of the remaining three Super Single rigs, two are expected to be</a:t>
            </a:r>
          </a:p>
          <a:p>
            <a:pPr eaLnBrk="1" hangingPunct="1">
              <a:buFontTx/>
              <a:buChar char="•"/>
            </a:pPr>
            <a:r>
              <a:rPr lang="en-US" smtClean="0"/>
              <a:t>deployed in the United States and one in Canada. The other four new‐rig builds are </a:t>
            </a:r>
            <a:r>
              <a:rPr lang="en-US" smtClean="0">
                <a:solidFill>
                  <a:srgbClr val="C00000"/>
                </a:solidFill>
              </a:rPr>
              <a:t>Super Triple rigs </a:t>
            </a:r>
            <a:r>
              <a:rPr lang="en-US" smtClean="0"/>
              <a:t>with all four</a:t>
            </a:r>
          </a:p>
          <a:p>
            <a:pPr eaLnBrk="1" hangingPunct="1">
              <a:buFontTx/>
              <a:buChar char="•"/>
            </a:pPr>
            <a:r>
              <a:rPr lang="en-US" smtClean="0"/>
              <a:t>expected to work in the United States. </a:t>
            </a:r>
            <a:r>
              <a:rPr lang="en-US" smtClean="0">
                <a:solidFill>
                  <a:srgbClr val="C00000"/>
                </a:solidFill>
              </a:rPr>
              <a:t>All nine rigs have been contracted with an average contract term of approximately three years.</a:t>
            </a:r>
            <a:endParaRPr lang="en-US" smtClean="0"/>
          </a:p>
        </p:txBody>
      </p:sp>
      <p:sp>
        <p:nvSpPr>
          <p:cNvPr id="246788" name="Slide Number Placeholder 3"/>
          <p:cNvSpPr>
            <a:spLocks noGrp="1"/>
          </p:cNvSpPr>
          <p:nvPr>
            <p:ph type="sldNum" sz="quarter" idx="5"/>
          </p:nvPr>
        </p:nvSpPr>
        <p:spPr bwMode="auto">
          <a:noFill/>
          <a:ln>
            <a:miter lim="800000"/>
            <a:headEnd/>
            <a:tailEnd/>
          </a:ln>
        </p:spPr>
        <p:txBody>
          <a:bodyPr/>
          <a:lstStyle/>
          <a:p>
            <a:fld id="{DFB11A81-379D-49A6-8FCF-4003176FD59C}" type="slidenum">
              <a:rPr lang="en-CA" altLang="zh-CN"/>
              <a:pPr/>
              <a:t>106</a:t>
            </a:fld>
            <a:endParaRPr lang="en-CA" altLang="zh-CN"/>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p:cNvSpPr>
            <a:spLocks noGrp="1" noRot="1" noChangeAspect="1" noTextEdit="1"/>
          </p:cNvSpPr>
          <p:nvPr>
            <p:ph type="sldImg"/>
          </p:nvPr>
        </p:nvSpPr>
        <p:spPr bwMode="auto">
          <a:noFill/>
          <a:ln>
            <a:solidFill>
              <a:srgbClr val="000000"/>
            </a:solidFill>
            <a:miter lim="800000"/>
            <a:headEnd/>
            <a:tailEnd/>
          </a:ln>
        </p:spPr>
      </p:sp>
      <p:sp>
        <p:nvSpPr>
          <p:cNvPr id="24781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Revenue: %</a:t>
            </a:r>
          </a:p>
          <a:p>
            <a:r>
              <a:rPr lang="en-US" smtClean="0"/>
              <a:t>Capital expenditure: increasing</a:t>
            </a:r>
          </a:p>
          <a:p>
            <a:endParaRPr lang="en-US" smtClean="0"/>
          </a:p>
        </p:txBody>
      </p:sp>
      <p:sp>
        <p:nvSpPr>
          <p:cNvPr id="247812" name="Slide Number Placeholder 3"/>
          <p:cNvSpPr>
            <a:spLocks noGrp="1"/>
          </p:cNvSpPr>
          <p:nvPr>
            <p:ph type="sldNum" sz="quarter" idx="5"/>
          </p:nvPr>
        </p:nvSpPr>
        <p:spPr bwMode="auto">
          <a:noFill/>
          <a:ln>
            <a:miter lim="800000"/>
            <a:headEnd/>
            <a:tailEnd/>
          </a:ln>
        </p:spPr>
        <p:txBody>
          <a:bodyPr/>
          <a:lstStyle/>
          <a:p>
            <a:fld id="{A3837096-70C1-4656-8145-73C26A3A22E4}" type="slidenum">
              <a:rPr lang="en-CA" altLang="zh-CN"/>
              <a:pPr/>
              <a:t>107</a:t>
            </a:fld>
            <a:endParaRPr lang="en-CA" altLang="zh-CN"/>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Slide Image Placeholder 1"/>
          <p:cNvSpPr>
            <a:spLocks noGrp="1" noRot="1" noChangeAspect="1" noTextEdit="1"/>
          </p:cNvSpPr>
          <p:nvPr>
            <p:ph type="sldImg"/>
          </p:nvPr>
        </p:nvSpPr>
        <p:spPr bwMode="auto">
          <a:noFill/>
          <a:ln>
            <a:solidFill>
              <a:srgbClr val="000000"/>
            </a:solidFill>
            <a:miter lim="800000"/>
            <a:headEnd/>
            <a:tailEnd/>
          </a:ln>
        </p:spPr>
      </p:sp>
      <p:sp>
        <p:nvSpPr>
          <p:cNvPr id="2488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lnSpc>
                <a:spcPct val="80000"/>
              </a:lnSpc>
              <a:spcBef>
                <a:spcPct val="0"/>
              </a:spcBef>
            </a:pPr>
            <a:endParaRPr lang="en-US" altLang="zh-CN" sz="400" smtClean="0"/>
          </a:p>
          <a:p>
            <a:pPr eaLnBrk="1" hangingPunct="1">
              <a:lnSpc>
                <a:spcPct val="80000"/>
              </a:lnSpc>
              <a:spcBef>
                <a:spcPct val="0"/>
              </a:spcBef>
            </a:pPr>
            <a:endParaRPr lang="en-US" altLang="zh-CN" sz="400" smtClean="0"/>
          </a:p>
        </p:txBody>
      </p:sp>
      <p:sp>
        <p:nvSpPr>
          <p:cNvPr id="248836" name="Slide Number Placeholder 3"/>
          <p:cNvSpPr>
            <a:spLocks noGrp="1"/>
          </p:cNvSpPr>
          <p:nvPr>
            <p:ph type="sldNum" sz="quarter" idx="5"/>
          </p:nvPr>
        </p:nvSpPr>
        <p:spPr bwMode="auto">
          <a:noFill/>
          <a:ln>
            <a:miter lim="800000"/>
            <a:headEnd/>
            <a:tailEnd/>
          </a:ln>
        </p:spPr>
        <p:txBody>
          <a:bodyPr/>
          <a:lstStyle/>
          <a:p>
            <a:fld id="{DF9841F3-4DAC-4C60-8288-376C887BD8B0}" type="slidenum">
              <a:rPr lang="en-US" altLang="zh-CN"/>
              <a:pPr/>
              <a:t>109</a:t>
            </a:fld>
            <a:endParaRPr lang="en-US" altLang="zh-CN"/>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Slide Image Placeholder 1"/>
          <p:cNvSpPr>
            <a:spLocks noGrp="1" noRot="1" noChangeAspect="1" noTextEdit="1"/>
          </p:cNvSpPr>
          <p:nvPr>
            <p:ph type="sldImg"/>
          </p:nvPr>
        </p:nvSpPr>
        <p:spPr bwMode="auto">
          <a:noFill/>
          <a:ln>
            <a:solidFill>
              <a:srgbClr val="000000"/>
            </a:solidFill>
            <a:miter lim="800000"/>
            <a:headEnd/>
            <a:tailEnd/>
          </a:ln>
        </p:spPr>
      </p:sp>
      <p:sp>
        <p:nvSpPr>
          <p:cNvPr id="2498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zh-CN" smtClean="0"/>
              <a:t>Effective June 1, 2010 Precision Drilling Trust converted to a growth-oriented corporation pursuant to a plan of arrangement under the Business Corporations Act (Alberta). </a:t>
            </a:r>
          </a:p>
          <a:p>
            <a:pPr eaLnBrk="1" hangingPunct="1">
              <a:spcBef>
                <a:spcPct val="0"/>
              </a:spcBef>
            </a:pPr>
            <a:endParaRPr lang="zh-CN" altLang="zh-CN" smtClean="0"/>
          </a:p>
        </p:txBody>
      </p:sp>
      <p:sp>
        <p:nvSpPr>
          <p:cNvPr id="249860" name="Slide Number Placeholder 3"/>
          <p:cNvSpPr>
            <a:spLocks noGrp="1"/>
          </p:cNvSpPr>
          <p:nvPr>
            <p:ph type="sldNum" sz="quarter" idx="5"/>
          </p:nvPr>
        </p:nvSpPr>
        <p:spPr bwMode="auto">
          <a:noFill/>
          <a:ln>
            <a:miter lim="800000"/>
            <a:headEnd/>
            <a:tailEnd/>
          </a:ln>
        </p:spPr>
        <p:txBody>
          <a:bodyPr/>
          <a:lstStyle/>
          <a:p>
            <a:fld id="{8DCA8F43-7EE3-4A29-8627-4B1FE5C2D7A1}" type="slidenum">
              <a:rPr lang="en-US" altLang="zh-CN"/>
              <a:pPr/>
              <a:t>110</a:t>
            </a:fld>
            <a:endParaRPr lang="en-US" altLang="zh-CN"/>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Slide Image Placeholder 1"/>
          <p:cNvSpPr>
            <a:spLocks noGrp="1" noRot="1" noChangeAspect="1" noTextEdit="1"/>
          </p:cNvSpPr>
          <p:nvPr>
            <p:ph type="sldImg"/>
          </p:nvPr>
        </p:nvSpPr>
        <p:spPr bwMode="auto">
          <a:noFill/>
          <a:ln>
            <a:solidFill>
              <a:srgbClr val="000000"/>
            </a:solidFill>
            <a:miter lim="800000"/>
            <a:headEnd/>
            <a:tailEnd/>
          </a:ln>
        </p:spPr>
      </p:sp>
      <p:sp>
        <p:nvSpPr>
          <p:cNvPr id="2508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lnSpc>
                <a:spcPct val="80000"/>
              </a:lnSpc>
              <a:spcBef>
                <a:spcPct val="0"/>
              </a:spcBef>
            </a:pPr>
            <a:r>
              <a:rPr lang="en-US" altLang="zh-CN" sz="500" smtClean="0"/>
              <a:t>Picture only for Canada.</a:t>
            </a:r>
          </a:p>
          <a:p>
            <a:pPr eaLnBrk="1" hangingPunct="1">
              <a:lnSpc>
                <a:spcPct val="80000"/>
              </a:lnSpc>
              <a:spcBef>
                <a:spcPct val="0"/>
              </a:spcBef>
            </a:pPr>
            <a:endParaRPr lang="en-US" altLang="zh-CN" sz="500" smtClean="0"/>
          </a:p>
          <a:p>
            <a:pPr eaLnBrk="1" hangingPunct="1">
              <a:lnSpc>
                <a:spcPct val="80000"/>
              </a:lnSpc>
              <a:spcBef>
                <a:spcPct val="0"/>
              </a:spcBef>
            </a:pPr>
            <a:r>
              <a:rPr lang="en-US" altLang="zh-CN" sz="500" smtClean="0"/>
              <a:t>The second thing we see, is that activity in general goes down.</a:t>
            </a:r>
          </a:p>
          <a:p>
            <a:pPr eaLnBrk="1" hangingPunct="1">
              <a:lnSpc>
                <a:spcPct val="80000"/>
              </a:lnSpc>
              <a:spcBef>
                <a:spcPct val="0"/>
              </a:spcBef>
            </a:pPr>
            <a:endParaRPr lang="en-US" altLang="zh-CN" sz="500" smtClean="0"/>
          </a:p>
        </p:txBody>
      </p:sp>
      <p:sp>
        <p:nvSpPr>
          <p:cNvPr id="250884" name="Slide Number Placeholder 3"/>
          <p:cNvSpPr>
            <a:spLocks noGrp="1"/>
          </p:cNvSpPr>
          <p:nvPr>
            <p:ph type="sldNum" sz="quarter" idx="5"/>
          </p:nvPr>
        </p:nvSpPr>
        <p:spPr bwMode="auto">
          <a:noFill/>
          <a:ln>
            <a:miter lim="800000"/>
            <a:headEnd/>
            <a:tailEnd/>
          </a:ln>
        </p:spPr>
        <p:txBody>
          <a:bodyPr/>
          <a:lstStyle/>
          <a:p>
            <a:fld id="{B31B809D-4ADD-42D2-8C54-5B5B5789A840}" type="slidenum">
              <a:rPr lang="en-US" altLang="zh-CN"/>
              <a:pPr/>
              <a:t>112</a:t>
            </a:fld>
            <a:endParaRPr lang="en-US" altLang="zh-CN"/>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Image Placeholder 1"/>
          <p:cNvSpPr>
            <a:spLocks noGrp="1" noRot="1" noChangeAspect="1" noTextEdit="1"/>
          </p:cNvSpPr>
          <p:nvPr>
            <p:ph type="sldImg"/>
          </p:nvPr>
        </p:nvSpPr>
        <p:spPr bwMode="auto">
          <a:noFill/>
          <a:ln>
            <a:solidFill>
              <a:srgbClr val="000000"/>
            </a:solidFill>
            <a:miter lim="800000"/>
            <a:headEnd/>
            <a:tailEnd/>
          </a:ln>
        </p:spPr>
      </p:sp>
      <p:sp>
        <p:nvSpPr>
          <p:cNvPr id="25190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Drilling rig utilization days (spud to rig release plus move days) in Canada during the fourth quarter of 2009 were 6,595,</a:t>
            </a:r>
          </a:p>
          <a:p>
            <a:r>
              <a:rPr lang="en-US" smtClean="0"/>
              <a:t>a decrease of 27% compared to 9,066 in 2008. Drilling rig activity for Precision in the United States was 82% higher</a:t>
            </a:r>
          </a:p>
          <a:p>
            <a:r>
              <a:rPr lang="en-US" smtClean="0"/>
              <a:t>than the same quarter of 2008 due to acquisition growth in December 2008. </a:t>
            </a:r>
          </a:p>
          <a:p>
            <a:r>
              <a:rPr lang="en-US" smtClean="0"/>
              <a:t>Prior to the acquisition of Grey Wolf,</a:t>
            </a:r>
          </a:p>
          <a:p>
            <a:r>
              <a:rPr lang="en-US" smtClean="0"/>
              <a:t>Precision did not have any drilling rigs operating internationally in the fourth quarter of 2008 compared to 172 utilization</a:t>
            </a:r>
          </a:p>
          <a:p>
            <a:r>
              <a:rPr lang="en-US" smtClean="0"/>
              <a:t>days in the current quarter from operations in Mexico. </a:t>
            </a:r>
          </a:p>
          <a:p>
            <a:endParaRPr lang="en-US" smtClean="0"/>
          </a:p>
        </p:txBody>
      </p:sp>
      <p:sp>
        <p:nvSpPr>
          <p:cNvPr id="251908" name="Slide Number Placeholder 3"/>
          <p:cNvSpPr>
            <a:spLocks noGrp="1"/>
          </p:cNvSpPr>
          <p:nvPr>
            <p:ph type="sldNum" sz="quarter" idx="5"/>
          </p:nvPr>
        </p:nvSpPr>
        <p:spPr bwMode="auto">
          <a:noFill/>
          <a:ln>
            <a:miter lim="800000"/>
            <a:headEnd/>
            <a:tailEnd/>
          </a:ln>
        </p:spPr>
        <p:txBody>
          <a:bodyPr/>
          <a:lstStyle/>
          <a:p>
            <a:fld id="{2AA7A710-0468-420D-B04C-0947FA0A03A5}" type="slidenum">
              <a:rPr lang="en-CA" altLang="zh-CN"/>
              <a:pPr/>
              <a:t>114</a:t>
            </a:fld>
            <a:endParaRPr lang="en-CA" altLang="zh-CN"/>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wrap="square" numCol="1" anchor="t" anchorCtr="0" compatLnSpc="1">
            <a:prstTxWarp prst="textNoShape">
              <a:avLst/>
            </a:prstTxWarp>
          </a:bodyPr>
          <a:lstStyle/>
          <a:p>
            <a:pPr>
              <a:lnSpc>
                <a:spcPct val="80000"/>
              </a:lnSpc>
            </a:pPr>
            <a:r>
              <a:rPr lang="en-US" sz="1100" smtClean="0"/>
              <a:t>148 in the United States= .5811 .6214   </a:t>
            </a:r>
            <a:r>
              <a:rPr lang="en-US" altLang="zh-CN" sz="1100" smtClean="0"/>
              <a:t>Average days per well</a:t>
            </a:r>
          </a:p>
          <a:p>
            <a:pPr>
              <a:lnSpc>
                <a:spcPct val="80000"/>
              </a:lnSpc>
            </a:pPr>
            <a:r>
              <a:rPr lang="en-US" sz="1100" smtClean="0"/>
              <a:t>119/202</a:t>
            </a:r>
          </a:p>
          <a:p>
            <a:pPr>
              <a:lnSpc>
                <a:spcPct val="80000"/>
              </a:lnSpc>
            </a:pPr>
            <a:endParaRPr lang="en-US" sz="1100" smtClean="0"/>
          </a:p>
          <a:p>
            <a:pPr>
              <a:lnSpc>
                <a:spcPct val="80000"/>
              </a:lnSpc>
            </a:pPr>
            <a:r>
              <a:rPr lang="en-US" sz="1100" smtClean="0"/>
              <a:t>“In the United States, oil related activity has continued to strengthen. Precision’s average active rig count in the</a:t>
            </a:r>
          </a:p>
          <a:p>
            <a:pPr>
              <a:lnSpc>
                <a:spcPct val="80000"/>
              </a:lnSpc>
            </a:pPr>
            <a:r>
              <a:rPr lang="en-US" sz="1100" smtClean="0"/>
              <a:t>United States for the third quarter of 2010 was up 5% over the second quarter of the year and 76% over the same</a:t>
            </a:r>
          </a:p>
          <a:p>
            <a:pPr>
              <a:lnSpc>
                <a:spcPct val="80000"/>
              </a:lnSpc>
            </a:pPr>
            <a:r>
              <a:rPr lang="en-US" sz="1100" smtClean="0"/>
              <a:t>period in 2009. Precision’s active rig count in the United States is currently 99 and we expect it to stay at this level</a:t>
            </a:r>
          </a:p>
          <a:p>
            <a:pPr>
              <a:lnSpc>
                <a:spcPct val="80000"/>
              </a:lnSpc>
            </a:pPr>
            <a:r>
              <a:rPr lang="en-US" sz="1100" smtClean="0"/>
              <a:t>or increase modestly over the coming months. If low natural gas prices persist, there is the potential for further</a:t>
            </a:r>
          </a:p>
          <a:p>
            <a:pPr>
              <a:lnSpc>
                <a:spcPct val="80000"/>
              </a:lnSpc>
            </a:pPr>
            <a:r>
              <a:rPr lang="en-US" sz="1100" smtClean="0"/>
              <a:t>regional pullback in gas related activity; however, we would expect most of these rigs to be absorbed by oil and</a:t>
            </a:r>
          </a:p>
          <a:p>
            <a:pPr>
              <a:lnSpc>
                <a:spcPct val="80000"/>
              </a:lnSpc>
            </a:pPr>
            <a:r>
              <a:rPr lang="en-US" sz="1100" smtClean="0"/>
              <a:t>natural gas liquids rich drilling activity. As demand for Tier 1‐Super Series and Tier 2 rigs remains strong, dayrates</a:t>
            </a:r>
          </a:p>
          <a:p>
            <a:pPr>
              <a:lnSpc>
                <a:spcPct val="80000"/>
              </a:lnSpc>
            </a:pPr>
            <a:r>
              <a:rPr lang="en-US" sz="1100" smtClean="0"/>
              <a:t>in the United States markets are continuing to modestly improve from previous quarters.”</a:t>
            </a:r>
          </a:p>
          <a:p>
            <a:pPr>
              <a:lnSpc>
                <a:spcPct val="80000"/>
              </a:lnSpc>
            </a:pPr>
            <a:r>
              <a:rPr lang="en-US" sz="1100" smtClean="0"/>
              <a:t>“Higher than normal rainfall through much of the Western Canada Sedimentary Basin during the third quarter</a:t>
            </a:r>
          </a:p>
          <a:p>
            <a:pPr>
              <a:lnSpc>
                <a:spcPct val="80000"/>
              </a:lnSpc>
            </a:pPr>
            <a:r>
              <a:rPr lang="en-US" sz="1100" smtClean="0"/>
              <a:t>hampered drilling activity. Over the past few weeks, Precision has reactivated approximately 30 rigs sidelined due</a:t>
            </a:r>
          </a:p>
          <a:p>
            <a:pPr>
              <a:lnSpc>
                <a:spcPct val="80000"/>
              </a:lnSpc>
            </a:pPr>
            <a:r>
              <a:rPr lang="en-US" sz="1100" smtClean="0"/>
              <a:t>to poor weather conditions. Precision’s current active rig count in Canada is at 119 and, despite the wet weather,</a:t>
            </a:r>
          </a:p>
          <a:p>
            <a:pPr>
              <a:lnSpc>
                <a:spcPct val="80000"/>
              </a:lnSpc>
            </a:pPr>
            <a:r>
              <a:rPr lang="en-US" sz="1100" smtClean="0"/>
              <a:t>the average rig count of 82 for the third quarter of 2010 was 62% higher than the comparable quarter of 2009.</a:t>
            </a:r>
          </a:p>
          <a:p>
            <a:pPr>
              <a:lnSpc>
                <a:spcPct val="80000"/>
              </a:lnSpc>
            </a:pPr>
            <a:r>
              <a:rPr lang="en-US" sz="1100" smtClean="0"/>
              <a:t>Most of this increase is driven by unconventional horizontal drilling and completion techniques being applied to</a:t>
            </a:r>
          </a:p>
          <a:p>
            <a:pPr>
              <a:lnSpc>
                <a:spcPct val="80000"/>
              </a:lnSpc>
            </a:pPr>
            <a:r>
              <a:rPr lang="en-US" sz="1100" smtClean="0"/>
              <a:t>conventional oil reservoirs in Western Canada and we believe that the remainder of 2010 activity levels will</a:t>
            </a:r>
          </a:p>
          <a:p>
            <a:pPr>
              <a:lnSpc>
                <a:spcPct val="80000"/>
              </a:lnSpc>
            </a:pPr>
            <a:r>
              <a:rPr lang="en-US" sz="1100" smtClean="0"/>
              <a:t>exceed those achieved in 2009. While in early discussions with customers, the Canadian 2011 winter drilling</a:t>
            </a:r>
          </a:p>
          <a:p>
            <a:pPr>
              <a:lnSpc>
                <a:spcPct val="80000"/>
              </a:lnSpc>
            </a:pPr>
            <a:r>
              <a:rPr lang="en-US" sz="1100" smtClean="0"/>
              <a:t>season is expected to be at least as busy as winter 2010. We would expect there to be higher market dayrates</a:t>
            </a:r>
          </a:p>
          <a:p>
            <a:pPr>
              <a:lnSpc>
                <a:spcPct val="80000"/>
              </a:lnSpc>
            </a:pPr>
            <a:r>
              <a:rPr lang="en-US" sz="1100" smtClean="0"/>
              <a:t>because of this level of anticipated customer demand.”</a:t>
            </a:r>
          </a:p>
        </p:txBody>
      </p:sp>
      <p:sp>
        <p:nvSpPr>
          <p:cNvPr id="252932" name="Slide Number Placeholder 3"/>
          <p:cNvSpPr>
            <a:spLocks noGrp="1"/>
          </p:cNvSpPr>
          <p:nvPr>
            <p:ph type="sldNum" sz="quarter" idx="5"/>
          </p:nvPr>
        </p:nvSpPr>
        <p:spPr bwMode="auto">
          <a:noFill/>
          <a:ln>
            <a:miter lim="800000"/>
            <a:headEnd/>
            <a:tailEnd/>
          </a:ln>
        </p:spPr>
        <p:txBody>
          <a:bodyPr/>
          <a:lstStyle/>
          <a:p>
            <a:fld id="{83899302-D4BA-46CF-9093-A089EEDA0DAF}" type="slidenum">
              <a:rPr lang="en-CA" altLang="zh-CN"/>
              <a:pPr/>
              <a:t>115</a:t>
            </a:fld>
            <a:endParaRPr lang="en-CA" altLang="zh-CN"/>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bwMode="auto">
          <a:noFill/>
          <a:ln>
            <a:solidFill>
              <a:srgbClr val="000000"/>
            </a:solidFill>
            <a:miter lim="800000"/>
            <a:headEnd/>
            <a:tailEnd/>
          </a:ln>
        </p:spPr>
      </p:sp>
      <p:sp>
        <p:nvSpPr>
          <p:cNvPr id="207875" name="Notes Placeholder 2"/>
          <p:cNvSpPr>
            <a:spLocks noGrp="1"/>
          </p:cNvSpPr>
          <p:nvPr>
            <p:ph type="body" idx="1"/>
          </p:nvPr>
        </p:nvSpPr>
        <p:spPr bwMode="auto">
          <a:noFill/>
        </p:spPr>
        <p:txBody>
          <a:bodyPr wrap="square" numCol="1" anchor="t" anchorCtr="0" compatLnSpc="1">
            <a:prstTxWarp prst="textNoShape">
              <a:avLst/>
            </a:prstTxWarp>
          </a:bodyPr>
          <a:lstStyle/>
          <a:p>
            <a:r>
              <a:rPr lang="en-CA" smtClean="0"/>
              <a:t>Drill wells on land</a:t>
            </a:r>
            <a:endParaRPr lang="en-US" smtClean="0"/>
          </a:p>
        </p:txBody>
      </p:sp>
      <p:sp>
        <p:nvSpPr>
          <p:cNvPr id="207876" name="Slide Number Placeholder 3"/>
          <p:cNvSpPr>
            <a:spLocks noGrp="1"/>
          </p:cNvSpPr>
          <p:nvPr>
            <p:ph type="sldNum" sz="quarter" idx="5"/>
          </p:nvPr>
        </p:nvSpPr>
        <p:spPr bwMode="auto">
          <a:noFill/>
          <a:ln>
            <a:miter lim="800000"/>
            <a:headEnd/>
            <a:tailEnd/>
          </a:ln>
        </p:spPr>
        <p:txBody>
          <a:bodyPr/>
          <a:lstStyle/>
          <a:p>
            <a:fld id="{69DFAA44-11F3-400B-8341-3365D9B2F34C}" type="slidenum">
              <a:rPr lang="en-US"/>
              <a:pPr/>
              <a:t>11</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Slide Image Placeholder 1"/>
          <p:cNvSpPr>
            <a:spLocks noGrp="1" noRot="1" noChangeAspect="1" noTextEdit="1"/>
          </p:cNvSpPr>
          <p:nvPr>
            <p:ph type="sldImg"/>
          </p:nvPr>
        </p:nvSpPr>
        <p:spPr bwMode="auto">
          <a:noFill/>
          <a:ln>
            <a:solidFill>
              <a:srgbClr val="000000"/>
            </a:solidFill>
            <a:miter lim="800000"/>
            <a:headEnd/>
            <a:tailEnd/>
          </a:ln>
        </p:spPr>
      </p:sp>
      <p:sp>
        <p:nvSpPr>
          <p:cNvPr id="2539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lnSpc>
                <a:spcPct val="80000"/>
              </a:lnSpc>
              <a:spcBef>
                <a:spcPct val="0"/>
              </a:spcBef>
            </a:pPr>
            <a:r>
              <a:rPr lang="en-US" smtClean="0"/>
              <a:t>“Target Zero” which is Precision’s goal of no work place incidents.</a:t>
            </a:r>
          </a:p>
          <a:p>
            <a:r>
              <a:rPr lang="en-US" smtClean="0"/>
              <a:t>Precision is proud to be one of the contractors of choice for several major and large independent exploration and</a:t>
            </a:r>
          </a:p>
          <a:p>
            <a:r>
              <a:rPr lang="en-US" smtClean="0"/>
              <a:t>production companies in North America. In fact, Precision earned “Contractor of the Year” honours from a major</a:t>
            </a:r>
          </a:p>
          <a:p>
            <a:r>
              <a:rPr lang="en-US" smtClean="0"/>
              <a:t>oil company for its United States operations during 2009.</a:t>
            </a:r>
            <a:r>
              <a:rPr lang="en-US" altLang="zh-CN" sz="300" smtClean="0"/>
              <a:t/>
            </a:r>
            <a:br>
              <a:rPr lang="en-US" altLang="zh-CN" sz="300" smtClean="0"/>
            </a:br>
            <a:endParaRPr lang="en-US" altLang="zh-CN" sz="300" smtClean="0"/>
          </a:p>
          <a:p>
            <a:r>
              <a:rPr lang="en-US" smtClean="0"/>
              <a:t>Safety, environmental stewardship and employee wellness is critical for Precision and its customers. The focus on working</a:t>
            </a:r>
          </a:p>
          <a:p>
            <a:r>
              <a:rPr lang="en-US" smtClean="0"/>
              <a:t>safely is one of Precision’s most enduring values. The goal of Target Zero – Precision’s safety vision for eliminating</a:t>
            </a:r>
          </a:p>
          <a:p>
            <a:r>
              <a:rPr lang="en-US" smtClean="0"/>
              <a:t>workplace incidents – is derived from a fundamental belief that all injuries can be prevented. In 2009, 331 of Precision’s</a:t>
            </a:r>
          </a:p>
          <a:p>
            <a:r>
              <a:rPr lang="en-US" smtClean="0"/>
              <a:t>drilling rigs and 209 of Precision’s service rigs achieved Target Zero. Precision continues to embrace technological</a:t>
            </a:r>
          </a:p>
          <a:p>
            <a:r>
              <a:rPr lang="en-US" smtClean="0"/>
              <a:t>advancements which make operations safer.</a:t>
            </a:r>
          </a:p>
          <a:p>
            <a:endParaRPr lang="en-US" altLang="zh-CN" smtClean="0"/>
          </a:p>
          <a:p>
            <a:endParaRPr lang="de-DE" altLang="zh-CN" sz="300" smtClean="0"/>
          </a:p>
          <a:p>
            <a:pPr eaLnBrk="1" hangingPunct="1">
              <a:lnSpc>
                <a:spcPct val="80000"/>
              </a:lnSpc>
              <a:spcBef>
                <a:spcPct val="0"/>
              </a:spcBef>
            </a:pPr>
            <a:r>
              <a:rPr lang="de-DE" altLang="zh-CN" sz="300" smtClean="0"/>
              <a:t> </a:t>
            </a:r>
            <a:endParaRPr lang="de-DE" altLang="zh-CN" sz="300" i="1" smtClean="0"/>
          </a:p>
          <a:p>
            <a:pPr eaLnBrk="1" hangingPunct="1">
              <a:lnSpc>
                <a:spcPct val="80000"/>
              </a:lnSpc>
              <a:spcBef>
                <a:spcPct val="0"/>
              </a:spcBef>
            </a:pPr>
            <a:endParaRPr lang="de-DE" altLang="zh-CN" sz="300" i="1" smtClean="0"/>
          </a:p>
          <a:p>
            <a:pPr eaLnBrk="1" hangingPunct="1">
              <a:lnSpc>
                <a:spcPct val="80000"/>
              </a:lnSpc>
              <a:spcBef>
                <a:spcPct val="0"/>
              </a:spcBef>
            </a:pPr>
            <a:endParaRPr lang="de-DE" altLang="zh-CN" sz="300" smtClean="0"/>
          </a:p>
          <a:p>
            <a:pPr eaLnBrk="1" hangingPunct="1">
              <a:lnSpc>
                <a:spcPct val="80000"/>
              </a:lnSpc>
              <a:spcBef>
                <a:spcPct val="0"/>
              </a:spcBef>
            </a:pPr>
            <a:endParaRPr lang="de-DE" altLang="zh-CN" sz="300" smtClean="0"/>
          </a:p>
          <a:p>
            <a:pPr eaLnBrk="1" hangingPunct="1">
              <a:lnSpc>
                <a:spcPct val="80000"/>
              </a:lnSpc>
              <a:spcBef>
                <a:spcPct val="0"/>
              </a:spcBef>
            </a:pPr>
            <a:endParaRPr lang="en-US" altLang="zh-CN" sz="300" smtClean="0"/>
          </a:p>
          <a:p>
            <a:pPr eaLnBrk="1" hangingPunct="1">
              <a:lnSpc>
                <a:spcPct val="80000"/>
              </a:lnSpc>
              <a:spcBef>
                <a:spcPct val="0"/>
              </a:spcBef>
            </a:pPr>
            <a:endParaRPr lang="en-US" altLang="zh-CN" sz="300" smtClean="0"/>
          </a:p>
        </p:txBody>
      </p:sp>
      <p:sp>
        <p:nvSpPr>
          <p:cNvPr id="253956" name="Slide Number Placeholder 3"/>
          <p:cNvSpPr>
            <a:spLocks noGrp="1"/>
          </p:cNvSpPr>
          <p:nvPr>
            <p:ph type="sldNum" sz="quarter" idx="5"/>
          </p:nvPr>
        </p:nvSpPr>
        <p:spPr bwMode="auto">
          <a:noFill/>
          <a:ln>
            <a:miter lim="800000"/>
            <a:headEnd/>
            <a:tailEnd/>
          </a:ln>
        </p:spPr>
        <p:txBody>
          <a:bodyPr/>
          <a:lstStyle/>
          <a:p>
            <a:fld id="{3B3D15D9-93ED-4D58-A98C-9A74A209D582}" type="slidenum">
              <a:rPr lang="en-US" altLang="zh-CN"/>
              <a:pPr/>
              <a:t>117</a:t>
            </a:fld>
            <a:endParaRPr lang="en-US" altLang="zh-CN"/>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Slide Image Placeholder 1"/>
          <p:cNvSpPr>
            <a:spLocks noGrp="1" noRot="1" noChangeAspect="1" noTextEdit="1"/>
          </p:cNvSpPr>
          <p:nvPr>
            <p:ph type="sldImg"/>
          </p:nvPr>
        </p:nvSpPr>
        <p:spPr bwMode="auto">
          <a:noFill/>
          <a:ln>
            <a:solidFill>
              <a:srgbClr val="000000"/>
            </a:solidFill>
            <a:miter lim="800000"/>
            <a:headEnd/>
            <a:tailEnd/>
          </a:ln>
        </p:spPr>
      </p:sp>
      <p:sp>
        <p:nvSpPr>
          <p:cNvPr id="2549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de-DE" altLang="zh-CN" smtClean="0"/>
              <a:t>(decrease in 09 increase in 10? )But for 2009 capital expenditures on existing equipment have been reduced to a level that will maintain the safety and</a:t>
            </a:r>
            <a:endParaRPr lang="en-US" altLang="zh-CN" smtClean="0"/>
          </a:p>
          <a:p>
            <a:pPr eaLnBrk="1" hangingPunct="1">
              <a:spcBef>
                <a:spcPct val="0"/>
              </a:spcBef>
            </a:pPr>
            <a:r>
              <a:rPr lang="de-DE" altLang="zh-CN" smtClean="0"/>
              <a:t>overall performance of assets. We will also see this later in the Financials.\</a:t>
            </a:r>
          </a:p>
          <a:p>
            <a:pPr eaLnBrk="1" hangingPunct="1">
              <a:spcBef>
                <a:spcPct val="0"/>
              </a:spcBef>
            </a:pPr>
            <a:endParaRPr lang="de-DE" altLang="zh-CN" smtClean="0"/>
          </a:p>
          <a:p>
            <a:r>
              <a:rPr lang="en-US" b="1" smtClean="0"/>
              <a:t>Well-maintained Equipment</a:t>
            </a:r>
          </a:p>
          <a:p>
            <a:r>
              <a:rPr lang="en-US" smtClean="0"/>
              <a:t>Precision reinvests capital to sustain and upgrade existing property, plant and equipment. Equipment repair and</a:t>
            </a:r>
          </a:p>
          <a:p>
            <a:r>
              <a:rPr lang="en-US" smtClean="0"/>
              <a:t>maintenance expenses are benchmarked to activity levels in accordance with Precision’s maintenance and certification</a:t>
            </a:r>
          </a:p>
          <a:p>
            <a:r>
              <a:rPr lang="en-US" smtClean="0"/>
              <a:t>programs. Precision employs systems to track key preventative maintenance indicators for major rig components to record</a:t>
            </a:r>
          </a:p>
          <a:p>
            <a:r>
              <a:rPr lang="en-US" smtClean="0"/>
              <a:t>equipment performance history, schedule equipment certifications, reduce downtime and allow for better asset management.</a:t>
            </a:r>
          </a:p>
          <a:p>
            <a:r>
              <a:rPr lang="en-US" smtClean="0"/>
              <a:t>Precision benefits from internal services for equipment certifications and component manufacturing provided by Rostel</a:t>
            </a:r>
          </a:p>
          <a:p>
            <a:r>
              <a:rPr lang="en-US" smtClean="0"/>
              <a:t>Industries and for standardization and distribution of consumable oilfield products through Columbia Oilfield Supply in</a:t>
            </a:r>
          </a:p>
          <a:p>
            <a:r>
              <a:rPr lang="en-US" smtClean="0"/>
              <a:t>Canada and Grey Wolf Supply in the United States.</a:t>
            </a:r>
            <a:endParaRPr lang="de-DE" altLang="zh-CN" smtClean="0"/>
          </a:p>
          <a:p>
            <a:pPr eaLnBrk="1" hangingPunct="1">
              <a:spcBef>
                <a:spcPct val="0"/>
              </a:spcBef>
            </a:pPr>
            <a:endParaRPr lang="en-US" altLang="zh-CN" smtClean="0"/>
          </a:p>
          <a:p>
            <a:pPr eaLnBrk="1" hangingPunct="1">
              <a:spcBef>
                <a:spcPct val="0"/>
              </a:spcBef>
            </a:pPr>
            <a:endParaRPr lang="en-US" altLang="zh-CN" smtClean="0"/>
          </a:p>
          <a:p>
            <a:pPr eaLnBrk="1" hangingPunct="1">
              <a:spcBef>
                <a:spcPct val="0"/>
              </a:spcBef>
            </a:pPr>
            <a:endParaRPr lang="en-US" altLang="zh-CN" smtClean="0"/>
          </a:p>
        </p:txBody>
      </p:sp>
      <p:sp>
        <p:nvSpPr>
          <p:cNvPr id="254980" name="Slide Number Placeholder 3"/>
          <p:cNvSpPr>
            <a:spLocks noGrp="1"/>
          </p:cNvSpPr>
          <p:nvPr>
            <p:ph type="sldNum" sz="quarter" idx="5"/>
          </p:nvPr>
        </p:nvSpPr>
        <p:spPr bwMode="auto">
          <a:noFill/>
          <a:ln>
            <a:miter lim="800000"/>
            <a:headEnd/>
            <a:tailEnd/>
          </a:ln>
        </p:spPr>
        <p:txBody>
          <a:bodyPr/>
          <a:lstStyle/>
          <a:p>
            <a:fld id="{196F609D-BBCD-4984-AAD6-219FE241E138}" type="slidenum">
              <a:rPr lang="en-US" altLang="zh-CN"/>
              <a:pPr/>
              <a:t>118</a:t>
            </a:fld>
            <a:endParaRPr lang="en-US" altLang="zh-CN"/>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Slide Image Placeholder 1"/>
          <p:cNvSpPr>
            <a:spLocks noGrp="1" noRot="1" noChangeAspect="1" noTextEdit="1"/>
          </p:cNvSpPr>
          <p:nvPr>
            <p:ph type="sldImg"/>
          </p:nvPr>
        </p:nvSpPr>
        <p:spPr bwMode="auto">
          <a:noFill/>
          <a:ln>
            <a:solidFill>
              <a:srgbClr val="000000"/>
            </a:solidFill>
            <a:miter lim="800000"/>
            <a:headEnd/>
            <a:tailEnd/>
          </a:ln>
        </p:spPr>
      </p:sp>
      <p:sp>
        <p:nvSpPr>
          <p:cNvPr id="2560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lnSpc>
                <a:spcPct val="90000"/>
              </a:lnSpc>
              <a:spcBef>
                <a:spcPct val="0"/>
              </a:spcBef>
            </a:pPr>
            <a:endParaRPr lang="en-US" altLang="zh-CN" smtClean="0"/>
          </a:p>
          <a:p>
            <a:pPr eaLnBrk="1" hangingPunct="1">
              <a:lnSpc>
                <a:spcPct val="90000"/>
              </a:lnSpc>
              <a:spcBef>
                <a:spcPct val="0"/>
              </a:spcBef>
            </a:pPr>
            <a:r>
              <a:rPr lang="en-US" altLang="zh-CN" smtClean="0"/>
              <a:t>In 2009 US first exceed canada (more stable less foreign exchange gain)</a:t>
            </a:r>
          </a:p>
        </p:txBody>
      </p:sp>
      <p:sp>
        <p:nvSpPr>
          <p:cNvPr id="256004" name="Slide Number Placeholder 3"/>
          <p:cNvSpPr>
            <a:spLocks noGrp="1"/>
          </p:cNvSpPr>
          <p:nvPr>
            <p:ph type="sldNum" sz="quarter" idx="5"/>
          </p:nvPr>
        </p:nvSpPr>
        <p:spPr bwMode="auto">
          <a:noFill/>
          <a:ln>
            <a:miter lim="800000"/>
            <a:headEnd/>
            <a:tailEnd/>
          </a:ln>
        </p:spPr>
        <p:txBody>
          <a:bodyPr/>
          <a:lstStyle/>
          <a:p>
            <a:fld id="{FF04BD4D-70CA-4177-BB16-212C1B46E5D2}" type="slidenum">
              <a:rPr lang="en-US" altLang="zh-CN"/>
              <a:pPr/>
              <a:t>119</a:t>
            </a:fld>
            <a:endParaRPr lang="en-US" altLang="zh-CN"/>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Slide Image Placeholder 1"/>
          <p:cNvSpPr>
            <a:spLocks noGrp="1" noRot="1" noChangeAspect="1" noTextEdit="1"/>
          </p:cNvSpPr>
          <p:nvPr>
            <p:ph type="sldImg"/>
          </p:nvPr>
        </p:nvSpPr>
        <p:spPr bwMode="auto">
          <a:noFill/>
          <a:ln>
            <a:solidFill>
              <a:srgbClr val="000000"/>
            </a:solidFill>
            <a:miter lim="800000"/>
            <a:headEnd/>
            <a:tailEnd/>
          </a:ln>
        </p:spPr>
      </p:sp>
      <p:sp>
        <p:nvSpPr>
          <p:cNvPr id="2570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lnSpc>
                <a:spcPct val="80000"/>
              </a:lnSpc>
              <a:spcBef>
                <a:spcPct val="0"/>
              </a:spcBef>
            </a:pPr>
            <a:endParaRPr lang="zh-CN" altLang="zh-CN" sz="600" smtClean="0"/>
          </a:p>
        </p:txBody>
      </p:sp>
      <p:sp>
        <p:nvSpPr>
          <p:cNvPr id="257028" name="Slide Number Placeholder 3"/>
          <p:cNvSpPr>
            <a:spLocks noGrp="1"/>
          </p:cNvSpPr>
          <p:nvPr>
            <p:ph type="sldNum" sz="quarter" idx="5"/>
          </p:nvPr>
        </p:nvSpPr>
        <p:spPr bwMode="auto">
          <a:noFill/>
          <a:ln>
            <a:miter lim="800000"/>
            <a:headEnd/>
            <a:tailEnd/>
          </a:ln>
        </p:spPr>
        <p:txBody>
          <a:bodyPr/>
          <a:lstStyle/>
          <a:p>
            <a:fld id="{D7A498F0-39DC-4D0F-B758-2789F5FE6092}" type="slidenum">
              <a:rPr lang="en-US" altLang="zh-CN"/>
              <a:pPr/>
              <a:t>120</a:t>
            </a:fld>
            <a:endParaRPr lang="en-US" altLang="zh-CN"/>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Slide Image Placeholder 1"/>
          <p:cNvSpPr>
            <a:spLocks noGrp="1" noRot="1" noChangeAspect="1" noTextEdit="1"/>
          </p:cNvSpPr>
          <p:nvPr>
            <p:ph type="sldImg"/>
          </p:nvPr>
        </p:nvSpPr>
        <p:spPr bwMode="auto">
          <a:noFill/>
          <a:ln>
            <a:solidFill>
              <a:srgbClr val="000000"/>
            </a:solidFill>
            <a:miter lim="800000"/>
            <a:headEnd/>
            <a:tailEnd/>
          </a:ln>
        </p:spPr>
      </p:sp>
      <p:sp>
        <p:nvSpPr>
          <p:cNvPr id="25805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zh-CN" altLang="zh-CN" smtClean="0"/>
          </a:p>
        </p:txBody>
      </p:sp>
      <p:sp>
        <p:nvSpPr>
          <p:cNvPr id="258052" name="Slide Number Placeholder 3"/>
          <p:cNvSpPr>
            <a:spLocks noGrp="1"/>
          </p:cNvSpPr>
          <p:nvPr>
            <p:ph type="sldNum" sz="quarter" idx="5"/>
          </p:nvPr>
        </p:nvSpPr>
        <p:spPr bwMode="auto">
          <a:noFill/>
          <a:ln>
            <a:miter lim="800000"/>
            <a:headEnd/>
            <a:tailEnd/>
          </a:ln>
        </p:spPr>
        <p:txBody>
          <a:bodyPr/>
          <a:lstStyle/>
          <a:p>
            <a:fld id="{A1500375-AC04-4CF0-A239-FA3B8A9ABABA}" type="slidenum">
              <a:rPr lang="en-US" altLang="zh-CN"/>
              <a:pPr/>
              <a:t>121</a:t>
            </a:fld>
            <a:endParaRPr lang="en-US" altLang="zh-CN"/>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Slide Image Placeholder 1"/>
          <p:cNvSpPr>
            <a:spLocks noGrp="1" noRot="1" noChangeAspect="1" noTextEdit="1"/>
          </p:cNvSpPr>
          <p:nvPr>
            <p:ph type="sldImg"/>
          </p:nvPr>
        </p:nvSpPr>
        <p:spPr bwMode="auto">
          <a:noFill/>
          <a:ln>
            <a:solidFill>
              <a:srgbClr val="000000"/>
            </a:solidFill>
            <a:miter lim="800000"/>
            <a:headEnd/>
            <a:tailEnd/>
          </a:ln>
        </p:spPr>
      </p:sp>
      <p:sp>
        <p:nvSpPr>
          <p:cNvPr id="25907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smtClean="0"/>
              <a:t>FUNDAMENTALS OF THE ENERGY SERVICES INDUSTRY</a:t>
            </a:r>
          </a:p>
          <a:p>
            <a:r>
              <a:rPr lang="en-US" smtClean="0"/>
              <a:t>Management believes that hydrocarbon energy sources, oil and natural gas, are low cost energy sources and there is a</a:t>
            </a:r>
          </a:p>
          <a:p>
            <a:r>
              <a:rPr lang="en-US" smtClean="0"/>
              <a:t>continuing global dependency to replace existing production levels which will remain viable for decades. Alternate energy</a:t>
            </a:r>
          </a:p>
          <a:p>
            <a:r>
              <a:rPr lang="en-US" smtClean="0"/>
              <a:t>sources are necessary, but will take time and technology for improved economics and infrastructure to develop.</a:t>
            </a:r>
          </a:p>
          <a:p>
            <a:r>
              <a:rPr lang="en-US" smtClean="0"/>
              <a:t>The shift from conventional to unconventional oil and natural gas production requires higher capacity equipment and</a:t>
            </a:r>
          </a:p>
          <a:p>
            <a:r>
              <a:rPr lang="en-US" smtClean="0"/>
              <a:t>technical expertise. The gradual steady shift in the drilling of more horizontal wells and fewer vertical wells is evidence of</a:t>
            </a:r>
          </a:p>
          <a:p>
            <a:r>
              <a:rPr lang="en-US" smtClean="0"/>
              <a:t>this trend.</a:t>
            </a:r>
          </a:p>
          <a:p>
            <a:r>
              <a:rPr lang="en-US" smtClean="0"/>
              <a:t>Multi-stage horizontal completion techniques are re-opening many basins to renewed drilling in North America. This is</a:t>
            </a:r>
          </a:p>
          <a:p>
            <a:r>
              <a:rPr lang="en-US" smtClean="0"/>
              <a:t>an emerging development that is gaining credibility, an exciting opportunity for industry to extract greater production from</a:t>
            </a:r>
          </a:p>
          <a:p>
            <a:r>
              <a:rPr lang="en-US" smtClean="0"/>
              <a:t>known resource regions previously thought to be uneconomical.</a:t>
            </a:r>
          </a:p>
          <a:p>
            <a:endParaRPr lang="en-US" altLang="zh-CN" smtClean="0"/>
          </a:p>
          <a:p>
            <a:endParaRPr lang="en-US" altLang="zh-CN" smtClean="0"/>
          </a:p>
          <a:p>
            <a:r>
              <a:rPr lang="en-US" sz="900" smtClean="0"/>
              <a:t>the average rig count of 82 for the third quarter of 2010 was 62% higher than the comparable quarter of 2009.</a:t>
            </a:r>
          </a:p>
          <a:p>
            <a:r>
              <a:rPr lang="en-US" sz="900" smtClean="0"/>
              <a:t>Most of this increase is driven by unconventional horizontal drilling and completion techniques being applied to conventional oil reservoirs in Western Canada and we believe that the remainder of 2010 activity levels will exceed those achieved in 2009. </a:t>
            </a:r>
          </a:p>
          <a:p>
            <a:r>
              <a:rPr lang="en-US" sz="900" smtClean="0"/>
              <a:t>As previously noted, drilling dynamics have changed with recent technological advancements in fracturing, stimulation</a:t>
            </a:r>
          </a:p>
          <a:p>
            <a:r>
              <a:rPr lang="en-US" sz="900" smtClean="0"/>
              <a:t>and horizontal drilling that have brought about a paradigm shift from the development of conventional to the development</a:t>
            </a:r>
          </a:p>
          <a:p>
            <a:r>
              <a:rPr lang="en-US" sz="900" smtClean="0"/>
              <a:t>of unconventional natural gas and oil reservoirs in North America. This is especially prevalent in the exploitation of existing</a:t>
            </a:r>
          </a:p>
          <a:p>
            <a:r>
              <a:rPr lang="en-US" sz="900" smtClean="0"/>
              <a:t>and emerging shale gas plays in the United States where pipeline takeaway capacity improvements have occurred. The</a:t>
            </a:r>
          </a:p>
          <a:p>
            <a:r>
              <a:rPr lang="en-US" sz="900" smtClean="0"/>
              <a:t>application of these new technologies in unconventional drilling in North America has provided significant productivity</a:t>
            </a:r>
          </a:p>
          <a:p>
            <a:r>
              <a:rPr lang="en-US" sz="900" smtClean="0"/>
              <a:t>gains in certain United States shale gas plays.</a:t>
            </a:r>
          </a:p>
          <a:p>
            <a:r>
              <a:rPr lang="en-US" sz="900" smtClean="0"/>
              <a:t>These technological improvements are evident in the proportion of wells drilled using directional and horizontal well</a:t>
            </a:r>
          </a:p>
          <a:p>
            <a:r>
              <a:rPr lang="en-US" sz="900" smtClean="0"/>
              <a:t>programs. As shown in the graph below, the trend in Canada away from vertical wells to the more demanding requirements</a:t>
            </a:r>
          </a:p>
          <a:p>
            <a:r>
              <a:rPr lang="en-US" sz="900" smtClean="0"/>
              <a:t>of directional/horizontal well programs is very consistent. Precision’s rig fleet in Canada has been engaged by customers</a:t>
            </a:r>
          </a:p>
          <a:p>
            <a:r>
              <a:rPr lang="en-US" sz="900" smtClean="0"/>
              <a:t>on these wells to a greater degree than industry, demonstrating Precision’s high performance capabilities.</a:t>
            </a:r>
          </a:p>
          <a:p>
            <a:endParaRPr lang="en-US" sz="900" smtClean="0"/>
          </a:p>
          <a:p>
            <a:r>
              <a:rPr lang="en-US" sz="900" smtClean="0"/>
              <a:t>Technological innovations have been a major factor in the natural gas production increase for the United States. These</a:t>
            </a:r>
          </a:p>
          <a:p>
            <a:r>
              <a:rPr lang="en-US" sz="900" smtClean="0"/>
              <a:t>productivity gains have reduced the reliance on Canada as a source of natural gas supply. The following graph reflects the</a:t>
            </a:r>
          </a:p>
          <a:p>
            <a:r>
              <a:rPr lang="en-US" sz="900" smtClean="0"/>
              <a:t>natural gas production increases realized since early 2006 in the United States as new technologies have been employed</a:t>
            </a:r>
          </a:p>
          <a:p>
            <a:r>
              <a:rPr lang="en-US" sz="900" smtClean="0"/>
              <a:t>to enhance and bring forward the productive life of unconventional natural gas wells.</a:t>
            </a:r>
          </a:p>
          <a:p>
            <a:endParaRPr lang="en-US" altLang="zh-CN" sz="900" smtClean="0"/>
          </a:p>
        </p:txBody>
      </p:sp>
      <p:sp>
        <p:nvSpPr>
          <p:cNvPr id="259076" name="Slide Number Placeholder 3"/>
          <p:cNvSpPr>
            <a:spLocks noGrp="1"/>
          </p:cNvSpPr>
          <p:nvPr>
            <p:ph type="sldNum" sz="quarter" idx="5"/>
          </p:nvPr>
        </p:nvSpPr>
        <p:spPr bwMode="auto">
          <a:noFill/>
          <a:ln>
            <a:miter lim="800000"/>
            <a:headEnd/>
            <a:tailEnd/>
          </a:ln>
        </p:spPr>
        <p:txBody>
          <a:bodyPr/>
          <a:lstStyle/>
          <a:p>
            <a:fld id="{EB8FEE8B-A0E6-4F22-B62A-6407B158C89C}" type="slidenum">
              <a:rPr lang="en-US" altLang="zh-CN"/>
              <a:pPr/>
              <a:t>122</a:t>
            </a:fld>
            <a:endParaRPr lang="en-US" altLang="zh-CN"/>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Slide Image Placeholder 1"/>
          <p:cNvSpPr>
            <a:spLocks noGrp="1" noRot="1" noChangeAspect="1" noTextEdit="1"/>
          </p:cNvSpPr>
          <p:nvPr>
            <p:ph type="sldImg"/>
          </p:nvPr>
        </p:nvSpPr>
        <p:spPr bwMode="auto">
          <a:noFill/>
          <a:ln>
            <a:solidFill>
              <a:srgbClr val="000000"/>
            </a:solidFill>
            <a:miter lim="800000"/>
            <a:headEnd/>
            <a:tailEnd/>
          </a:ln>
        </p:spPr>
      </p:sp>
      <p:sp>
        <p:nvSpPr>
          <p:cNvPr id="2600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i="1" smtClean="0"/>
              <a:t>http://www.precisiondrilling.com/AboutPrecision/aboutusboardofdir/BoardOfDirectorsbio.cfm</a:t>
            </a:r>
          </a:p>
          <a:p>
            <a:pPr eaLnBrk="1" hangingPunct="1">
              <a:spcBef>
                <a:spcPct val="0"/>
              </a:spcBef>
            </a:pPr>
            <a:endParaRPr lang="en-US" i="1" smtClean="0"/>
          </a:p>
          <a:p>
            <a:pPr eaLnBrk="1" hangingPunct="1">
              <a:spcBef>
                <a:spcPct val="0"/>
              </a:spcBef>
            </a:pPr>
            <a:r>
              <a:rPr lang="en-US" i="1" smtClean="0"/>
              <a:t>President and Chief Executive Officer</a:t>
            </a:r>
            <a:r>
              <a:rPr lang="en-US" smtClean="0"/>
              <a:t/>
            </a:r>
            <a:br>
              <a:rPr lang="en-US" smtClean="0"/>
            </a:br>
            <a:r>
              <a:rPr lang="en-US" smtClean="0"/>
              <a:t>Mr. Neveu, 50, was appointed Chief Executive Officer and a Director of Precision in August 2007 and nominated President and Chief Executive Officer in January 2009. Mr. Neveu was previously President of the Rig Solutions Group of National Oilwell Varco in Houston where he was responsible for the company's drilling equipment business. Over the past 25 years, Mr. Neveu has held senior management positions with National Oilwell Varco and its predecessor companies in London, Moscow, Houston, Edmonton and Calgary. Mr. Neveu holds a Bachelor of Science degree and is a graduate of the Faculty of Engineering at the University of Alberta. In 1984, Mr. Neveu was recognized as a Professional Engineer by the Association of Professional Engineers, Geologists and Geophysicists of Alberta. Mr. Neveu also serves on the boards of; RigNet Inc., Houston, Texas (since 2004), the Heart and Stroke Foundation of Alberta (since 2009) and he was appointed a Member of the Board of Directors and a Member of the Executive Committee of the International Association of Drilling Contractors, Houston, Texas in January 2010. </a:t>
            </a:r>
          </a:p>
          <a:p>
            <a:pPr eaLnBrk="1" hangingPunct="1">
              <a:spcBef>
                <a:spcPct val="0"/>
              </a:spcBef>
            </a:pPr>
            <a:endParaRPr lang="zh-CN" altLang="zh-CN" smtClean="0"/>
          </a:p>
        </p:txBody>
      </p:sp>
      <p:sp>
        <p:nvSpPr>
          <p:cNvPr id="260100" name="Slide Number Placeholder 3"/>
          <p:cNvSpPr>
            <a:spLocks noGrp="1"/>
          </p:cNvSpPr>
          <p:nvPr>
            <p:ph type="sldNum" sz="quarter" idx="5"/>
          </p:nvPr>
        </p:nvSpPr>
        <p:spPr bwMode="auto">
          <a:noFill/>
          <a:ln>
            <a:miter lim="800000"/>
            <a:headEnd/>
            <a:tailEnd/>
          </a:ln>
        </p:spPr>
        <p:txBody>
          <a:bodyPr/>
          <a:lstStyle/>
          <a:p>
            <a:fld id="{C9D2477F-6644-4191-9567-AEA161A8C36A}" type="slidenum">
              <a:rPr lang="en-US" altLang="zh-CN"/>
              <a:pPr/>
              <a:t>123</a:t>
            </a:fld>
            <a:endParaRPr lang="en-US" altLang="zh-CN"/>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Slide Image Placeholder 1"/>
          <p:cNvSpPr>
            <a:spLocks noGrp="1" noRot="1" noChangeAspect="1" noTextEdit="1"/>
          </p:cNvSpPr>
          <p:nvPr>
            <p:ph type="sldImg"/>
          </p:nvPr>
        </p:nvSpPr>
        <p:spPr bwMode="auto">
          <a:noFill/>
          <a:ln>
            <a:solidFill>
              <a:srgbClr val="000000"/>
            </a:solidFill>
            <a:miter lim="800000"/>
            <a:headEnd/>
            <a:tailEnd/>
          </a:ln>
        </p:spPr>
      </p:sp>
      <p:sp>
        <p:nvSpPr>
          <p:cNvPr id="26112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Precision Drilling Corporation ("Precision) announces the appointment of Robert McNally as Executive Vice President and Chief Financial Officer. Doug Strong, currently Chief Financial Officer of Precision, will become President, Completion and Production Services. Both appointments will be effective July 19, 2010.</a:t>
            </a:r>
          </a:p>
          <a:p>
            <a:r>
              <a:rPr lang="en-US" smtClean="0"/>
              <a:t>"I am very excited about both of these appointments." Kevin Neveu, President and Chief Executive Officer, said. "It is rare to find a CFO like Rob who combines financial and operational experience in the oilfield services business. His energy and demonstrated leadership strengths will fit well with the Precision culture. Doug's strategic approach and deep keeled knowledge of the industry will drive our Completion and Production service areas to the next level." </a:t>
            </a:r>
          </a:p>
          <a:p>
            <a:r>
              <a:rPr lang="en-US" smtClean="0"/>
              <a:t>Mr. McNally has over 16 years of executive management, finance, operations, mergers and acquisitions and capital markets experience in the oilfield service industry. His most recent position was with a private equity firm. Earlier in his career, he spent several years in operations, sales and marketing for a large multinational service company. Mr. McNally holds a bachelor degree in Mechanical Engineering from the University of Illinois, a bachelor degree in Mathematics from Knox College and an MBA from Tulane University. </a:t>
            </a:r>
          </a:p>
          <a:p>
            <a:r>
              <a:rPr lang="en-US" smtClean="0"/>
              <a:t>Mr. Strong has over 25 years of experience in the oilfield services business. In 2005, Mr. Strong was appointed the Chief Financial Officer of Precision and previously served in various controller positions with Precision and its predecessor companies since 1994. Earlier in his career, Mr. Strong spent several years in international contract drilling for a global energy services company. He is a Chartered Accountant and holds a Bachelor of Commerce degree from the University of Calgary.</a:t>
            </a:r>
          </a:p>
          <a:p>
            <a:pPr eaLnBrk="1" hangingPunct="1">
              <a:spcBef>
                <a:spcPct val="0"/>
              </a:spcBef>
            </a:pPr>
            <a:endParaRPr lang="zh-CN" altLang="zh-CN" smtClean="0"/>
          </a:p>
        </p:txBody>
      </p:sp>
      <p:sp>
        <p:nvSpPr>
          <p:cNvPr id="261124" name="Slide Number Placeholder 3"/>
          <p:cNvSpPr>
            <a:spLocks noGrp="1"/>
          </p:cNvSpPr>
          <p:nvPr>
            <p:ph type="sldNum" sz="quarter" idx="5"/>
          </p:nvPr>
        </p:nvSpPr>
        <p:spPr bwMode="auto">
          <a:noFill/>
          <a:ln>
            <a:miter lim="800000"/>
            <a:headEnd/>
            <a:tailEnd/>
          </a:ln>
        </p:spPr>
        <p:txBody>
          <a:bodyPr/>
          <a:lstStyle/>
          <a:p>
            <a:fld id="{11518EB4-5F02-412F-A33C-0854D76845D0}" type="slidenum">
              <a:rPr lang="en-US" altLang="zh-CN"/>
              <a:pPr/>
              <a:t>124</a:t>
            </a:fld>
            <a:endParaRPr lang="en-US" altLang="zh-CN"/>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Slide Image Placeholder 1"/>
          <p:cNvSpPr>
            <a:spLocks noGrp="1" noRot="1" noChangeAspect="1" noTextEdit="1"/>
          </p:cNvSpPr>
          <p:nvPr>
            <p:ph type="sldImg"/>
          </p:nvPr>
        </p:nvSpPr>
        <p:spPr bwMode="auto">
          <a:noFill/>
          <a:ln>
            <a:solidFill>
              <a:srgbClr val="000000"/>
            </a:solidFill>
            <a:miter lim="800000"/>
            <a:headEnd/>
            <a:tailEnd/>
          </a:ln>
        </p:spPr>
      </p:sp>
      <p:sp>
        <p:nvSpPr>
          <p:cNvPr id="26214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i="1" smtClean="0"/>
              <a:t>Chairman of the Board</a:t>
            </a:r>
            <a:r>
              <a:rPr lang="en-US" smtClean="0"/>
              <a:t> </a:t>
            </a:r>
            <a:br>
              <a:rPr lang="en-US" smtClean="0"/>
            </a:br>
            <a:r>
              <a:rPr lang="en-US" smtClean="0"/>
              <a:t>Mr. Phillips, 59, was most recently President and Chief Executive Officer of BCR Group of Companies from 2001 to 2004. Previously, he was Executive Vice President at MacMillan Bloedel Limited (1999 – 2001), President and Chief Executive Officer of PTI Group Inc. (1998 – 1999) and President and Chief Executive Officer of Dreco Energy Services Ltd. (1994 – 1998). Mr. Phillips has been a Director of Precision since May 2004 and was appointed as Chairman of the Board of Directors in August 2007. He also serves on the boards of several other major Canadian corporations. </a:t>
            </a:r>
          </a:p>
          <a:p>
            <a:pPr eaLnBrk="1" hangingPunct="1">
              <a:spcBef>
                <a:spcPct val="0"/>
              </a:spcBef>
            </a:pPr>
            <a:endParaRPr lang="en-US" altLang="zh-CN" smtClean="0"/>
          </a:p>
        </p:txBody>
      </p:sp>
      <p:sp>
        <p:nvSpPr>
          <p:cNvPr id="262148" name="Slide Number Placeholder 3"/>
          <p:cNvSpPr>
            <a:spLocks noGrp="1"/>
          </p:cNvSpPr>
          <p:nvPr>
            <p:ph type="sldNum" sz="quarter" idx="5"/>
          </p:nvPr>
        </p:nvSpPr>
        <p:spPr bwMode="auto">
          <a:noFill/>
          <a:ln>
            <a:miter lim="800000"/>
            <a:headEnd/>
            <a:tailEnd/>
          </a:ln>
        </p:spPr>
        <p:txBody>
          <a:bodyPr/>
          <a:lstStyle/>
          <a:p>
            <a:fld id="{1802DDA1-052C-4784-A6D3-831D469588D1}" type="slidenum">
              <a:rPr lang="en-US" altLang="zh-CN"/>
              <a:pPr/>
              <a:t>125</a:t>
            </a:fld>
            <a:endParaRPr lang="en-US" altLang="zh-CN"/>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Slide Image Placeholder 1"/>
          <p:cNvSpPr>
            <a:spLocks noGrp="1" noRot="1" noChangeAspect="1" noTextEdit="1"/>
          </p:cNvSpPr>
          <p:nvPr>
            <p:ph type="sldImg"/>
          </p:nvPr>
        </p:nvSpPr>
        <p:spPr bwMode="auto">
          <a:noFill/>
          <a:ln>
            <a:solidFill>
              <a:srgbClr val="000000"/>
            </a:solidFill>
            <a:miter lim="800000"/>
            <a:headEnd/>
            <a:tailEnd/>
          </a:ln>
        </p:spPr>
      </p:sp>
      <p:sp>
        <p:nvSpPr>
          <p:cNvPr id="2631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lnSpc>
                <a:spcPct val="80000"/>
              </a:lnSpc>
              <a:spcBef>
                <a:spcPct val="0"/>
              </a:spcBef>
            </a:pPr>
            <a:r>
              <a:rPr lang="de-DE" altLang="zh-CN" sz="1000" smtClean="0"/>
              <a:t> </a:t>
            </a:r>
          </a:p>
          <a:p>
            <a:pPr eaLnBrk="1" hangingPunct="1">
              <a:lnSpc>
                <a:spcPct val="80000"/>
              </a:lnSpc>
              <a:spcBef>
                <a:spcPct val="0"/>
              </a:spcBef>
            </a:pPr>
            <a:r>
              <a:rPr lang="de-DE" altLang="zh-CN" sz="1000" smtClean="0"/>
              <a:t>Increase in working capital ? </a:t>
            </a:r>
          </a:p>
          <a:p>
            <a:pPr eaLnBrk="1" hangingPunct="1">
              <a:lnSpc>
                <a:spcPct val="80000"/>
              </a:lnSpc>
              <a:spcBef>
                <a:spcPct val="0"/>
              </a:spcBef>
            </a:pPr>
            <a:r>
              <a:rPr lang="de-DE" altLang="zh-CN" sz="1000" smtClean="0"/>
              <a:t>Decrease in long term debt</a:t>
            </a:r>
          </a:p>
          <a:p>
            <a:pPr eaLnBrk="1" hangingPunct="1">
              <a:lnSpc>
                <a:spcPct val="80000"/>
              </a:lnSpc>
              <a:spcBef>
                <a:spcPct val="0"/>
              </a:spcBef>
            </a:pPr>
            <a:endParaRPr lang="de-DE" altLang="zh-CN" sz="1000" smtClean="0"/>
          </a:p>
          <a:p>
            <a:pPr eaLnBrk="1" hangingPunct="1">
              <a:lnSpc>
                <a:spcPct val="80000"/>
              </a:lnSpc>
              <a:spcBef>
                <a:spcPct val="0"/>
              </a:spcBef>
            </a:pPr>
            <a:endParaRPr lang="en-US" altLang="zh-CN" sz="1000" smtClean="0"/>
          </a:p>
        </p:txBody>
      </p:sp>
      <p:sp>
        <p:nvSpPr>
          <p:cNvPr id="263172" name="Slide Number Placeholder 3"/>
          <p:cNvSpPr>
            <a:spLocks noGrp="1"/>
          </p:cNvSpPr>
          <p:nvPr>
            <p:ph type="sldNum" sz="quarter" idx="5"/>
          </p:nvPr>
        </p:nvSpPr>
        <p:spPr bwMode="auto">
          <a:noFill/>
          <a:ln>
            <a:miter lim="800000"/>
            <a:headEnd/>
            <a:tailEnd/>
          </a:ln>
        </p:spPr>
        <p:txBody>
          <a:bodyPr/>
          <a:lstStyle/>
          <a:p>
            <a:fld id="{F9432B08-6789-4241-AF8C-9AA4A25C4B31}" type="slidenum">
              <a:rPr lang="en-US" altLang="zh-CN"/>
              <a:pPr/>
              <a:t>129</a:t>
            </a:fld>
            <a:endParaRPr lang="en-US" altLang="zh-CN"/>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wrap="square" numCol="1" anchor="t" anchorCtr="0" compatLnSpc="1">
            <a:prstTxWarp prst="textNoShape">
              <a:avLst/>
            </a:prstTxWarp>
          </a:bodyPr>
          <a:lstStyle/>
          <a:p>
            <a:r>
              <a:rPr lang="en-US" b="1" u="sng" smtClean="0"/>
              <a:t>Directional drilling</a:t>
            </a:r>
            <a:r>
              <a:rPr lang="en-US" u="sng" smtClean="0"/>
              <a:t> </a:t>
            </a:r>
            <a:r>
              <a:rPr lang="en-US" smtClean="0"/>
              <a:t>(or </a:t>
            </a:r>
            <a:r>
              <a:rPr lang="en-US" b="1" smtClean="0"/>
              <a:t>slant drilling</a:t>
            </a:r>
            <a:r>
              <a:rPr lang="en-US" smtClean="0"/>
              <a:t>) is the practice of drilling non-vertical wells. It can be broken down into three main groups: Oilfield Directional Drilling, Utility Installation Directional Drilling ( or H.D.D., Horizontal Directional Drilling, Directional boring) and in-seam directional drilling (Coal-Bed methane). </a:t>
            </a:r>
          </a:p>
          <a:p>
            <a:endParaRPr lang="en-US" smtClean="0"/>
          </a:p>
          <a:p>
            <a:r>
              <a:rPr lang="en-US" smtClean="0"/>
              <a:t>Benefits:</a:t>
            </a:r>
          </a:p>
          <a:p>
            <a:pPr>
              <a:buFontTx/>
              <a:buAutoNum type="arabicPeriod"/>
            </a:pPr>
            <a:r>
              <a:rPr lang="en-US" smtClean="0"/>
              <a:t>Drilling into the reservoir where vertical access is difficult or not possible.</a:t>
            </a:r>
          </a:p>
          <a:p>
            <a:pPr>
              <a:buFontTx/>
              <a:buAutoNum type="arabicPeriod"/>
            </a:pPr>
            <a:r>
              <a:rPr lang="en-US" smtClean="0"/>
              <a:t>Increasing the exposed section length through the reservoir by drilling through the reservoir at an angle</a:t>
            </a:r>
          </a:p>
          <a:p>
            <a:pPr>
              <a:buFontTx/>
              <a:buAutoNum type="arabicPeriod"/>
            </a:pPr>
            <a:endParaRPr lang="en-US" smtClean="0"/>
          </a:p>
          <a:p>
            <a:r>
              <a:rPr lang="en-US" smtClean="0"/>
              <a:t>Disadvantages:</a:t>
            </a:r>
          </a:p>
          <a:p>
            <a:pPr>
              <a:buFontTx/>
              <a:buAutoNum type="arabicPeriod"/>
            </a:pPr>
            <a:r>
              <a:rPr lang="en-US" smtClean="0"/>
              <a:t>Environmental issue – chemical banded in some states</a:t>
            </a:r>
          </a:p>
          <a:p>
            <a:pPr>
              <a:buFontTx/>
              <a:buAutoNum type="arabicPeriod"/>
            </a:pPr>
            <a:r>
              <a:rPr lang="en-US" smtClean="0"/>
              <a:t>In 1990, </a:t>
            </a:r>
            <a:r>
              <a:rPr lang="en-US" u="sng" smtClean="0">
                <a:hlinkClick r:id="rId3" tooltip="Iraq"/>
              </a:rPr>
              <a:t>Iraq</a:t>
            </a:r>
            <a:r>
              <a:rPr lang="en-US" smtClean="0"/>
              <a:t> accused </a:t>
            </a:r>
            <a:r>
              <a:rPr lang="en-US" u="sng" smtClean="0">
                <a:hlinkClick r:id="rId4" tooltip="Kuwait"/>
              </a:rPr>
              <a:t>Kuwait</a:t>
            </a:r>
            <a:r>
              <a:rPr lang="en-US" smtClean="0"/>
              <a:t> of stealing Iraq's oil through slant drilling. The United Nations redrew the border after the 1991 Gulf war that liberated Kuwait from a seven-month Iraqi occupation under former leader Saddam Hussein. It placed 11 oil wells, some farms and an old naval base that used to be in Iraq on the Kuwaiti side.</a:t>
            </a:r>
            <a:r>
              <a:rPr lang="en-US" u="sng" baseline="30000" smtClean="0">
                <a:hlinkClick r:id="rId5"/>
              </a:rPr>
              <a:t>[3]</a:t>
            </a:r>
            <a:endParaRPr lang="en-US" smtClean="0"/>
          </a:p>
        </p:txBody>
      </p:sp>
      <p:sp>
        <p:nvSpPr>
          <p:cNvPr id="208900" name="Slide Number Placeholder 3"/>
          <p:cNvSpPr>
            <a:spLocks noGrp="1"/>
          </p:cNvSpPr>
          <p:nvPr>
            <p:ph type="sldNum" sz="quarter" idx="5"/>
          </p:nvPr>
        </p:nvSpPr>
        <p:spPr bwMode="auto">
          <a:noFill/>
          <a:ln>
            <a:miter lim="800000"/>
            <a:headEnd/>
            <a:tailEnd/>
          </a:ln>
        </p:spPr>
        <p:txBody>
          <a:bodyPr/>
          <a:lstStyle/>
          <a:p>
            <a:fld id="{311C9808-6FB6-439F-9E6D-EFDA773DD171}" type="slidenum">
              <a:rPr lang="en-US"/>
              <a:pPr/>
              <a:t>12</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bwMode="auto">
          <a:noFill/>
          <a:ln>
            <a:solidFill>
              <a:srgbClr val="000000"/>
            </a:solidFill>
            <a:miter lim="800000"/>
            <a:headEnd/>
            <a:tailEnd/>
          </a:ln>
        </p:spPr>
      </p:sp>
      <p:sp>
        <p:nvSpPr>
          <p:cNvPr id="26419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Reduction in depreciation? </a:t>
            </a:r>
          </a:p>
          <a:p>
            <a:endParaRPr lang="en-US" smtClean="0"/>
          </a:p>
          <a:p>
            <a:endParaRPr lang="en-US" smtClean="0"/>
          </a:p>
        </p:txBody>
      </p:sp>
      <p:sp>
        <p:nvSpPr>
          <p:cNvPr id="264196" name="Slide Number Placeholder 3"/>
          <p:cNvSpPr>
            <a:spLocks noGrp="1"/>
          </p:cNvSpPr>
          <p:nvPr>
            <p:ph type="sldNum" sz="quarter" idx="5"/>
          </p:nvPr>
        </p:nvSpPr>
        <p:spPr bwMode="auto">
          <a:noFill/>
          <a:ln>
            <a:miter lim="800000"/>
            <a:headEnd/>
            <a:tailEnd/>
          </a:ln>
        </p:spPr>
        <p:txBody>
          <a:bodyPr/>
          <a:lstStyle/>
          <a:p>
            <a:fld id="{64ACAF12-B27D-456D-8F08-177D325FC263}" type="slidenum">
              <a:rPr lang="en-CA" altLang="zh-CN"/>
              <a:pPr/>
              <a:t>132</a:t>
            </a:fld>
            <a:endParaRPr lang="en-CA" altLang="zh-CN"/>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Slide Image Placeholder 1"/>
          <p:cNvSpPr>
            <a:spLocks noGrp="1" noRot="1" noChangeAspect="1" noTextEdit="1"/>
          </p:cNvSpPr>
          <p:nvPr>
            <p:ph type="sldImg"/>
          </p:nvPr>
        </p:nvSpPr>
        <p:spPr bwMode="auto">
          <a:noFill/>
          <a:ln>
            <a:solidFill>
              <a:srgbClr val="000000"/>
            </a:solidFill>
            <a:miter lim="800000"/>
            <a:headEnd/>
            <a:tailEnd/>
          </a:ln>
        </p:spPr>
      </p:sp>
      <p:sp>
        <p:nvSpPr>
          <p:cNvPr id="26521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Revenue was $994 million, an increase of $83 million or 9% from the prior year due to higher activity in both of</a:t>
            </a:r>
          </a:p>
          <a:p>
            <a:r>
              <a:rPr lang="en-US" smtClean="0"/>
              <a:t>Precision’s business segments.</a:t>
            </a:r>
          </a:p>
          <a:p>
            <a:r>
              <a:rPr lang="en-US" smtClean="0"/>
              <a:t>• Operating earnings were $158 million, a decrease of $54 million or 26% from 2009. Operating earnings were</a:t>
            </a:r>
          </a:p>
          <a:p>
            <a:r>
              <a:rPr lang="en-US" smtClean="0"/>
              <a:t>16% of revenue, compared to 23% in 2009.</a:t>
            </a:r>
          </a:p>
          <a:p>
            <a:endParaRPr lang="en-US" altLang="zh-CN" smtClean="0"/>
          </a:p>
          <a:p>
            <a:r>
              <a:rPr lang="en-US" smtClean="0"/>
              <a:t>In managing foreign exchange risk, Precision endeavours to align the currency of the majority of its debt</a:t>
            </a:r>
          </a:p>
          <a:p>
            <a:r>
              <a:rPr lang="en-US" smtClean="0"/>
              <a:t>obligations and capital expenditures with the currency of the supporting operating cash flows. Interest rate risk is</a:t>
            </a:r>
          </a:p>
          <a:p>
            <a:r>
              <a:rPr lang="en-US" smtClean="0"/>
              <a:t>partially managed through hedging activities and by reducing debt.</a:t>
            </a:r>
          </a:p>
          <a:p>
            <a:endParaRPr lang="en-US" altLang="zh-CN" smtClean="0"/>
          </a:p>
          <a:p>
            <a:r>
              <a:rPr lang="en-US" smtClean="0"/>
              <a:t>Earnings before interest, taxes, depreciation and amortization</a:t>
            </a:r>
          </a:p>
          <a:p>
            <a:r>
              <a:rPr lang="en-US" smtClean="0"/>
              <a:t>and foreign exchange (“EBITDA”) were $113 million for the third quarter of 2010 compared to EBITDA of $86</a:t>
            </a:r>
          </a:p>
          <a:p>
            <a:r>
              <a:rPr lang="en-US" smtClean="0"/>
              <a:t>million for the third quarter of 2009. EBITDA is not a recognized financial measure under Generally Accepted</a:t>
            </a:r>
          </a:p>
          <a:p>
            <a:r>
              <a:rPr lang="en-US" smtClean="0"/>
              <a:t>Accounting Principles ("GAAP") see "Non‐GAAP Measures" in this report. The increase in EBITDA between the two</a:t>
            </a:r>
          </a:p>
          <a:p>
            <a:r>
              <a:rPr lang="en-US" smtClean="0"/>
              <a:t>years is due to the increase in drilling activity.</a:t>
            </a:r>
          </a:p>
          <a:p>
            <a:endParaRPr lang="zh-CN" altLang="zh-CN" smtClean="0"/>
          </a:p>
        </p:txBody>
      </p:sp>
      <p:sp>
        <p:nvSpPr>
          <p:cNvPr id="265220" name="Slide Number Placeholder 3"/>
          <p:cNvSpPr>
            <a:spLocks noGrp="1"/>
          </p:cNvSpPr>
          <p:nvPr>
            <p:ph type="sldNum" sz="quarter" idx="5"/>
          </p:nvPr>
        </p:nvSpPr>
        <p:spPr bwMode="auto">
          <a:noFill/>
          <a:ln>
            <a:miter lim="800000"/>
            <a:headEnd/>
            <a:tailEnd/>
          </a:ln>
        </p:spPr>
        <p:txBody>
          <a:bodyPr/>
          <a:lstStyle/>
          <a:p>
            <a:fld id="{DD721A98-4AB8-4B6E-B9B0-AFE3C04519C4}" type="slidenum">
              <a:rPr lang="en-US" altLang="zh-CN"/>
              <a:pPr/>
              <a:t>133</a:t>
            </a:fld>
            <a:endParaRPr lang="en-US" altLang="zh-CN"/>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Slide Image Placeholder 1"/>
          <p:cNvSpPr>
            <a:spLocks noGrp="1" noRot="1" noChangeAspect="1" noTextEdit="1"/>
          </p:cNvSpPr>
          <p:nvPr>
            <p:ph type="sldImg"/>
          </p:nvPr>
        </p:nvSpPr>
        <p:spPr bwMode="auto">
          <a:noFill/>
          <a:ln>
            <a:solidFill>
              <a:srgbClr val="000000"/>
            </a:solidFill>
            <a:miter lim="800000"/>
            <a:headEnd/>
            <a:tailEnd/>
          </a:ln>
        </p:spPr>
      </p:sp>
      <p:sp>
        <p:nvSpPr>
          <p:cNvPr id="2662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266244" name="Slide Number Placeholder 3"/>
          <p:cNvSpPr>
            <a:spLocks noGrp="1"/>
          </p:cNvSpPr>
          <p:nvPr>
            <p:ph type="sldNum" sz="quarter" idx="5"/>
          </p:nvPr>
        </p:nvSpPr>
        <p:spPr bwMode="auto">
          <a:noFill/>
          <a:ln>
            <a:miter lim="800000"/>
            <a:headEnd/>
            <a:tailEnd/>
          </a:ln>
        </p:spPr>
        <p:txBody>
          <a:bodyPr/>
          <a:lstStyle/>
          <a:p>
            <a:fld id="{A4C79049-4929-450B-B7E6-2C5D7B82B917}" type="slidenum">
              <a:rPr lang="en-CA" altLang="zh-CN"/>
              <a:pPr/>
              <a:t>134</a:t>
            </a:fld>
            <a:endParaRPr lang="en-CA" altLang="zh-CN"/>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Slide Image Placeholder 1"/>
          <p:cNvSpPr>
            <a:spLocks noGrp="1" noRot="1" noChangeAspect="1" noTextEdit="1"/>
          </p:cNvSpPr>
          <p:nvPr>
            <p:ph type="sldImg"/>
          </p:nvPr>
        </p:nvSpPr>
        <p:spPr bwMode="auto">
          <a:noFill/>
          <a:ln>
            <a:solidFill>
              <a:srgbClr val="000000"/>
            </a:solidFill>
            <a:miter lim="800000"/>
            <a:headEnd/>
            <a:tailEnd/>
          </a:ln>
        </p:spPr>
      </p:sp>
      <p:sp>
        <p:nvSpPr>
          <p:cNvPr id="2672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lnSpc>
                <a:spcPct val="80000"/>
              </a:lnSpc>
              <a:spcBef>
                <a:spcPct val="0"/>
              </a:spcBef>
            </a:pPr>
            <a:r>
              <a:rPr lang="de-DE" altLang="zh-CN" sz="800" smtClean="0"/>
              <a:t>The decline in EBITDA was due to lower rig utilization days in Canada.</a:t>
            </a:r>
            <a:endParaRPr lang="en-US" altLang="zh-CN" sz="800" smtClean="0"/>
          </a:p>
          <a:p>
            <a:pPr eaLnBrk="1" hangingPunct="1">
              <a:lnSpc>
                <a:spcPct val="80000"/>
              </a:lnSpc>
              <a:spcBef>
                <a:spcPct val="0"/>
              </a:spcBef>
            </a:pPr>
            <a:r>
              <a:rPr lang="de-DE" altLang="zh-CN" sz="800" smtClean="0"/>
              <a:t>Despite the significant drop in activity and increased pressure on day rates, EBITDA margins in contract drilling were</a:t>
            </a:r>
            <a:endParaRPr lang="en-US" altLang="zh-CN" sz="800" smtClean="0"/>
          </a:p>
          <a:p>
            <a:pPr eaLnBrk="1" hangingPunct="1">
              <a:lnSpc>
                <a:spcPct val="80000"/>
              </a:lnSpc>
              <a:spcBef>
                <a:spcPct val="0"/>
              </a:spcBef>
            </a:pPr>
            <a:r>
              <a:rPr lang="de-DE" altLang="zh-CN" sz="800" smtClean="0"/>
              <a:t>only slightly lower than prior year due to term contracts, management control over costs and efforts to minimize the</a:t>
            </a:r>
            <a:endParaRPr lang="en-US" altLang="zh-CN" sz="800" smtClean="0"/>
          </a:p>
          <a:p>
            <a:pPr eaLnBrk="1" hangingPunct="1">
              <a:lnSpc>
                <a:spcPct val="80000"/>
              </a:lnSpc>
              <a:spcBef>
                <a:spcPct val="0"/>
              </a:spcBef>
            </a:pPr>
            <a:r>
              <a:rPr lang="de-DE" altLang="zh-CN" sz="800" smtClean="0"/>
              <a:t>erosion of drilling rig day rates.</a:t>
            </a:r>
            <a:endParaRPr lang="en-US" altLang="zh-CN" sz="800" smtClean="0"/>
          </a:p>
          <a:p>
            <a:pPr eaLnBrk="1" hangingPunct="1">
              <a:lnSpc>
                <a:spcPct val="80000"/>
              </a:lnSpc>
              <a:spcBef>
                <a:spcPct val="0"/>
              </a:spcBef>
            </a:pPr>
            <a:endParaRPr lang="en-US" altLang="zh-CN" sz="800" smtClean="0"/>
          </a:p>
        </p:txBody>
      </p:sp>
      <p:sp>
        <p:nvSpPr>
          <p:cNvPr id="267268" name="Slide Number Placeholder 3"/>
          <p:cNvSpPr>
            <a:spLocks noGrp="1"/>
          </p:cNvSpPr>
          <p:nvPr>
            <p:ph type="sldNum" sz="quarter" idx="5"/>
          </p:nvPr>
        </p:nvSpPr>
        <p:spPr bwMode="auto">
          <a:noFill/>
          <a:ln>
            <a:miter lim="800000"/>
            <a:headEnd/>
            <a:tailEnd/>
          </a:ln>
        </p:spPr>
        <p:txBody>
          <a:bodyPr/>
          <a:lstStyle/>
          <a:p>
            <a:fld id="{9437C7B3-1224-4EB9-B243-2C7A1ADB8055}" type="slidenum">
              <a:rPr lang="en-US" altLang="zh-CN"/>
              <a:pPr/>
              <a:t>136</a:t>
            </a:fld>
            <a:endParaRPr lang="en-US" altLang="zh-CN"/>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92500" lnSpcReduction="20000"/>
          </a:bodyPr>
          <a:lstStyle/>
          <a:p>
            <a:pPr>
              <a:defRPr/>
            </a:pPr>
            <a:r>
              <a:rPr lang="en-US" dirty="0" smtClean="0"/>
              <a:t>Free cash flow: 70,194</a:t>
            </a:r>
          </a:p>
          <a:p>
            <a:pPr>
              <a:defRPr/>
            </a:pPr>
            <a:r>
              <a:rPr lang="en-US" dirty="0" smtClean="0"/>
              <a:t>Free cash (old): 356,135</a:t>
            </a:r>
          </a:p>
        </p:txBody>
      </p:sp>
      <p:sp>
        <p:nvSpPr>
          <p:cNvPr id="268292" name="Slide Number Placeholder 3"/>
          <p:cNvSpPr>
            <a:spLocks noGrp="1"/>
          </p:cNvSpPr>
          <p:nvPr>
            <p:ph type="sldNum" sz="quarter" idx="5"/>
          </p:nvPr>
        </p:nvSpPr>
        <p:spPr bwMode="auto">
          <a:noFill/>
          <a:ln>
            <a:miter lim="800000"/>
            <a:headEnd/>
            <a:tailEnd/>
          </a:ln>
        </p:spPr>
        <p:txBody>
          <a:bodyPr/>
          <a:lstStyle/>
          <a:p>
            <a:fld id="{C5759AEF-2893-45A4-87E1-66766E1E720B}" type="slidenum">
              <a:rPr lang="en-CA" altLang="zh-CN"/>
              <a:pPr/>
              <a:t>137</a:t>
            </a:fld>
            <a:endParaRPr lang="en-CA" altLang="zh-CN"/>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Slide Image Placeholder 1"/>
          <p:cNvSpPr>
            <a:spLocks noGrp="1" noRot="1" noChangeAspect="1" noTextEdit="1"/>
          </p:cNvSpPr>
          <p:nvPr>
            <p:ph type="sldImg"/>
          </p:nvPr>
        </p:nvSpPr>
        <p:spPr bwMode="auto">
          <a:noFill/>
          <a:ln>
            <a:solidFill>
              <a:srgbClr val="000000"/>
            </a:solidFill>
            <a:miter lim="800000"/>
            <a:headEnd/>
            <a:tailEnd/>
          </a:ln>
        </p:spPr>
      </p:sp>
      <p:sp>
        <p:nvSpPr>
          <p:cNvPr id="26931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132518</a:t>
            </a:r>
          </a:p>
        </p:txBody>
      </p:sp>
      <p:sp>
        <p:nvSpPr>
          <p:cNvPr id="269316" name="Slide Number Placeholder 3"/>
          <p:cNvSpPr>
            <a:spLocks noGrp="1"/>
          </p:cNvSpPr>
          <p:nvPr>
            <p:ph type="sldNum" sz="quarter" idx="5"/>
          </p:nvPr>
        </p:nvSpPr>
        <p:spPr bwMode="auto">
          <a:noFill/>
          <a:ln>
            <a:miter lim="800000"/>
            <a:headEnd/>
            <a:tailEnd/>
          </a:ln>
        </p:spPr>
        <p:txBody>
          <a:bodyPr/>
          <a:lstStyle/>
          <a:p>
            <a:fld id="{D2D4EA8C-8AAE-4138-B2AD-9C8DAE711F31}" type="slidenum">
              <a:rPr lang="en-CA" altLang="zh-CN"/>
              <a:pPr/>
              <a:t>138</a:t>
            </a:fld>
            <a:endParaRPr lang="en-CA" altLang="zh-CN"/>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Slide Image Placeholder 1"/>
          <p:cNvSpPr>
            <a:spLocks noGrp="1" noRot="1" noChangeAspect="1" noTextEdit="1"/>
          </p:cNvSpPr>
          <p:nvPr>
            <p:ph type="sldImg"/>
          </p:nvPr>
        </p:nvSpPr>
        <p:spPr bwMode="auto">
          <a:noFill/>
          <a:ln>
            <a:solidFill>
              <a:srgbClr val="000000"/>
            </a:solidFill>
            <a:miter lim="800000"/>
            <a:headEnd/>
            <a:tailEnd/>
          </a:ln>
        </p:spPr>
      </p:sp>
      <p:sp>
        <p:nvSpPr>
          <p:cNvPr id="2703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lnSpc>
                <a:spcPct val="80000"/>
              </a:lnSpc>
              <a:spcBef>
                <a:spcPct val="0"/>
              </a:spcBef>
            </a:pPr>
            <a:endParaRPr lang="en-US" altLang="zh-CN" sz="1100" smtClean="0"/>
          </a:p>
        </p:txBody>
      </p:sp>
      <p:sp>
        <p:nvSpPr>
          <p:cNvPr id="270340" name="Slide Number Placeholder 3"/>
          <p:cNvSpPr>
            <a:spLocks noGrp="1"/>
          </p:cNvSpPr>
          <p:nvPr>
            <p:ph type="sldNum" sz="quarter" idx="5"/>
          </p:nvPr>
        </p:nvSpPr>
        <p:spPr bwMode="auto">
          <a:noFill/>
          <a:ln>
            <a:miter lim="800000"/>
            <a:headEnd/>
            <a:tailEnd/>
          </a:ln>
        </p:spPr>
        <p:txBody>
          <a:bodyPr/>
          <a:lstStyle/>
          <a:p>
            <a:fld id="{400EFC78-E37B-4A90-B2D7-F1E3782E0B2A}" type="slidenum">
              <a:rPr lang="en-US" altLang="zh-CN"/>
              <a:pPr/>
              <a:t>139</a:t>
            </a:fld>
            <a:endParaRPr lang="en-US" altLang="zh-CN"/>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Slide Image Placeholder 1"/>
          <p:cNvSpPr>
            <a:spLocks noGrp="1" noRot="1" noChangeAspect="1" noTextEdit="1"/>
          </p:cNvSpPr>
          <p:nvPr>
            <p:ph type="sldImg"/>
          </p:nvPr>
        </p:nvSpPr>
        <p:spPr bwMode="auto">
          <a:noFill/>
          <a:ln>
            <a:solidFill>
              <a:srgbClr val="000000"/>
            </a:solidFill>
            <a:miter lim="800000"/>
            <a:headEnd/>
            <a:tailEnd/>
          </a:ln>
        </p:spPr>
      </p:sp>
      <p:sp>
        <p:nvSpPr>
          <p:cNvPr id="2713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lnSpc>
                <a:spcPct val="80000"/>
              </a:lnSpc>
              <a:spcBef>
                <a:spcPct val="0"/>
              </a:spcBef>
            </a:pPr>
            <a:endParaRPr lang="en-US" altLang="zh-CN" sz="1100" smtClean="0"/>
          </a:p>
        </p:txBody>
      </p:sp>
      <p:sp>
        <p:nvSpPr>
          <p:cNvPr id="271364" name="Slide Number Placeholder 3"/>
          <p:cNvSpPr>
            <a:spLocks noGrp="1"/>
          </p:cNvSpPr>
          <p:nvPr>
            <p:ph type="sldNum" sz="quarter" idx="5"/>
          </p:nvPr>
        </p:nvSpPr>
        <p:spPr bwMode="auto">
          <a:noFill/>
          <a:ln>
            <a:miter lim="800000"/>
            <a:headEnd/>
            <a:tailEnd/>
          </a:ln>
        </p:spPr>
        <p:txBody>
          <a:bodyPr/>
          <a:lstStyle/>
          <a:p>
            <a:fld id="{93BBEBBE-9CBD-4464-816B-0BDBD5406B71}" type="slidenum">
              <a:rPr lang="en-US" altLang="zh-CN"/>
              <a:pPr/>
              <a:t>140</a:t>
            </a:fld>
            <a:endParaRPr lang="en-US" altLang="zh-CN"/>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Slide Image Placeholder 1"/>
          <p:cNvSpPr>
            <a:spLocks noGrp="1" noRot="1" noChangeAspect="1" noTextEdit="1"/>
          </p:cNvSpPr>
          <p:nvPr>
            <p:ph type="sldImg"/>
          </p:nvPr>
        </p:nvSpPr>
        <p:spPr bwMode="auto">
          <a:noFill/>
          <a:ln>
            <a:solidFill>
              <a:srgbClr val="000000"/>
            </a:solidFill>
            <a:miter lim="800000"/>
            <a:headEnd/>
            <a:tailEnd/>
          </a:ln>
        </p:spPr>
      </p:sp>
      <p:sp>
        <p:nvSpPr>
          <p:cNvPr id="2723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zh-CN" smtClean="0"/>
              <a:t>Buy them when they are down… cash out when business is at peak </a:t>
            </a:r>
            <a:r>
              <a:rPr lang="en-US" altLang="zh-CN" smtClean="0">
                <a:sym typeface="Wingdings" pitchFamily="2" charset="2"/>
              </a:rPr>
              <a:t></a:t>
            </a:r>
            <a:endParaRPr lang="en-US" altLang="zh-CN" smtClean="0"/>
          </a:p>
        </p:txBody>
      </p:sp>
      <p:sp>
        <p:nvSpPr>
          <p:cNvPr id="272388" name="Slide Number Placeholder 3"/>
          <p:cNvSpPr>
            <a:spLocks noGrp="1"/>
          </p:cNvSpPr>
          <p:nvPr>
            <p:ph type="sldNum" sz="quarter" idx="5"/>
          </p:nvPr>
        </p:nvSpPr>
        <p:spPr bwMode="auto">
          <a:noFill/>
          <a:ln>
            <a:miter lim="800000"/>
            <a:headEnd/>
            <a:tailEnd/>
          </a:ln>
        </p:spPr>
        <p:txBody>
          <a:bodyPr/>
          <a:lstStyle/>
          <a:p>
            <a:fld id="{E09309DA-44B2-44D5-9191-5D2C87DBAC43}" type="slidenum">
              <a:rPr lang="en-US" altLang="zh-CN"/>
              <a:pPr/>
              <a:t>141</a:t>
            </a:fld>
            <a:endParaRPr lang="en-US" altLang="zh-CN"/>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Slide Image Placeholder 1"/>
          <p:cNvSpPr>
            <a:spLocks noGrp="1" noRot="1" noChangeAspect="1" noTextEdit="1"/>
          </p:cNvSpPr>
          <p:nvPr>
            <p:ph type="sldImg"/>
          </p:nvPr>
        </p:nvSpPr>
        <p:spPr bwMode="auto">
          <a:noFill/>
          <a:ln>
            <a:solidFill>
              <a:srgbClr val="000000"/>
            </a:solidFill>
            <a:miter lim="800000"/>
            <a:headEnd/>
            <a:tailEnd/>
          </a:ln>
        </p:spPr>
      </p:sp>
      <p:sp>
        <p:nvSpPr>
          <p:cNvPr id="2734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273412" name="Slide Number Placeholder 3"/>
          <p:cNvSpPr>
            <a:spLocks noGrp="1"/>
          </p:cNvSpPr>
          <p:nvPr>
            <p:ph type="sldNum" sz="quarter" idx="5"/>
          </p:nvPr>
        </p:nvSpPr>
        <p:spPr bwMode="auto">
          <a:noFill/>
          <a:ln>
            <a:miter lim="800000"/>
            <a:headEnd/>
            <a:tailEnd/>
          </a:ln>
        </p:spPr>
        <p:txBody>
          <a:bodyPr/>
          <a:lstStyle/>
          <a:p>
            <a:fld id="{FA3EAACC-4082-45D6-8D4A-5E1943DED594}" type="slidenum">
              <a:rPr lang="en-US"/>
              <a:pPr/>
              <a:t>142</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Image Placeholder 1"/>
          <p:cNvSpPr>
            <a:spLocks noGrp="1" noRot="1" noChangeAspect="1" noTextEdit="1"/>
          </p:cNvSpPr>
          <p:nvPr>
            <p:ph type="sldImg"/>
          </p:nvPr>
        </p:nvSpPr>
        <p:spPr bwMode="auto">
          <a:noFill/>
          <a:ln>
            <a:solidFill>
              <a:srgbClr val="000000"/>
            </a:solidFill>
            <a:miter lim="800000"/>
            <a:headEnd/>
            <a:tailEnd/>
          </a:ln>
        </p:spPr>
      </p:sp>
      <p:sp>
        <p:nvSpPr>
          <p:cNvPr id="20992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u="sng" smtClean="0"/>
              <a:t>Snubbing </a:t>
            </a:r>
            <a:r>
              <a:rPr lang="en-US" smtClean="0"/>
              <a:t>不压井起下油管装置 is a type of heavy well intervention performed on oil and gas wells. It involves running the BHA on a pipe string using a hydraulic workover rig. Unlike wireline or coiled tubing, the pipe is not spooled off a drum but made up and broken up while running in and pulling out, much like conventional drill pipe. </a:t>
            </a:r>
            <a:r>
              <a:rPr lang="en-US" b="1" smtClean="0"/>
              <a:t>Due to the large rigup, it is only used for the most demanding of operations when lighter intervention techniques do not offer the strength and durability. Unlike conventional drilling and completions operations, snubbing can be performed with the well still under pressure (not killed). When done so, it is called hydraulic workover. It can also be performed without having to remove the Xmas tree from the wellhead.</a:t>
            </a:r>
          </a:p>
          <a:p>
            <a:endParaRPr lang="en-US" smtClean="0"/>
          </a:p>
        </p:txBody>
      </p:sp>
      <p:sp>
        <p:nvSpPr>
          <p:cNvPr id="209924" name="Slide Number Placeholder 3"/>
          <p:cNvSpPr>
            <a:spLocks noGrp="1"/>
          </p:cNvSpPr>
          <p:nvPr>
            <p:ph type="sldNum" sz="quarter" idx="5"/>
          </p:nvPr>
        </p:nvSpPr>
        <p:spPr bwMode="auto">
          <a:noFill/>
          <a:ln>
            <a:miter lim="800000"/>
            <a:headEnd/>
            <a:tailEnd/>
          </a:ln>
        </p:spPr>
        <p:txBody>
          <a:bodyPr/>
          <a:lstStyle/>
          <a:p>
            <a:fld id="{D776FE9C-19BF-44C0-A4C2-B3E5C65D1828}" type="slidenum">
              <a:rPr lang="en-US"/>
              <a:pPr/>
              <a:t>13</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Slide Image Placeholder 1"/>
          <p:cNvSpPr>
            <a:spLocks noGrp="1" noRot="1" noChangeAspect="1" noTextEdit="1"/>
          </p:cNvSpPr>
          <p:nvPr>
            <p:ph type="sldImg"/>
          </p:nvPr>
        </p:nvSpPr>
        <p:spPr bwMode="auto">
          <a:noFill/>
          <a:ln>
            <a:solidFill>
              <a:srgbClr val="000000"/>
            </a:solidFill>
            <a:miter lim="800000"/>
            <a:headEnd/>
            <a:tailEnd/>
          </a:ln>
        </p:spPr>
      </p:sp>
      <p:sp>
        <p:nvSpPr>
          <p:cNvPr id="2744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274436" name="Slide Number Placeholder 3"/>
          <p:cNvSpPr>
            <a:spLocks noGrp="1"/>
          </p:cNvSpPr>
          <p:nvPr>
            <p:ph type="sldNum" sz="quarter" idx="5"/>
          </p:nvPr>
        </p:nvSpPr>
        <p:spPr bwMode="auto">
          <a:noFill/>
          <a:ln>
            <a:miter lim="800000"/>
            <a:headEnd/>
            <a:tailEnd/>
          </a:ln>
        </p:spPr>
        <p:txBody>
          <a:bodyPr/>
          <a:lstStyle/>
          <a:p>
            <a:fld id="{08292561-2F58-4095-A936-7BE35E1C85A6}" type="slidenum">
              <a:rPr lang="en-US"/>
              <a:pPr/>
              <a:t>143</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Slide Image Placeholder 1"/>
          <p:cNvSpPr>
            <a:spLocks noGrp="1" noRot="1" noChangeAspect="1" noTextEdit="1"/>
          </p:cNvSpPr>
          <p:nvPr>
            <p:ph type="sldImg"/>
          </p:nvPr>
        </p:nvSpPr>
        <p:spPr bwMode="auto">
          <a:noFill/>
          <a:ln>
            <a:solidFill>
              <a:srgbClr val="000000"/>
            </a:solidFill>
            <a:miter lim="800000"/>
            <a:headEnd/>
            <a:tailEnd/>
          </a:ln>
        </p:spPr>
      </p:sp>
      <p:sp>
        <p:nvSpPr>
          <p:cNvPr id="27545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275460" name="Slide Number Placeholder 3"/>
          <p:cNvSpPr>
            <a:spLocks noGrp="1"/>
          </p:cNvSpPr>
          <p:nvPr>
            <p:ph type="sldNum" sz="quarter" idx="5"/>
          </p:nvPr>
        </p:nvSpPr>
        <p:spPr bwMode="auto">
          <a:noFill/>
          <a:ln>
            <a:miter lim="800000"/>
            <a:headEnd/>
            <a:tailEnd/>
          </a:ln>
        </p:spPr>
        <p:txBody>
          <a:bodyPr/>
          <a:lstStyle/>
          <a:p>
            <a:fld id="{99B7621E-694A-47D6-AFEC-009C5B879918}" type="slidenum">
              <a:rPr lang="en-US"/>
              <a:pPr/>
              <a:t>144</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Slide Image Placeholder 1"/>
          <p:cNvSpPr>
            <a:spLocks noGrp="1" noRot="1" noChangeAspect="1" noTextEdit="1"/>
          </p:cNvSpPr>
          <p:nvPr>
            <p:ph type="sldImg"/>
          </p:nvPr>
        </p:nvSpPr>
        <p:spPr bwMode="auto">
          <a:noFill/>
          <a:ln>
            <a:solidFill>
              <a:srgbClr val="000000"/>
            </a:solidFill>
            <a:miter lim="800000"/>
            <a:headEnd/>
            <a:tailEnd/>
          </a:ln>
        </p:spPr>
      </p:sp>
      <p:sp>
        <p:nvSpPr>
          <p:cNvPr id="27648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276484" name="Slide Number Placeholder 3"/>
          <p:cNvSpPr>
            <a:spLocks noGrp="1"/>
          </p:cNvSpPr>
          <p:nvPr>
            <p:ph type="sldNum" sz="quarter" idx="5"/>
          </p:nvPr>
        </p:nvSpPr>
        <p:spPr bwMode="auto">
          <a:noFill/>
          <a:ln>
            <a:miter lim="800000"/>
            <a:headEnd/>
            <a:tailEnd/>
          </a:ln>
        </p:spPr>
        <p:txBody>
          <a:bodyPr/>
          <a:lstStyle/>
          <a:p>
            <a:fld id="{3607AA4C-F85D-4803-9A36-986AC6661F38}" type="slidenum">
              <a:rPr lang="en-US"/>
              <a:pPr/>
              <a:t>145</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Slide Image Placeholder 1"/>
          <p:cNvSpPr>
            <a:spLocks noGrp="1" noRot="1" noChangeAspect="1" noTextEdit="1"/>
          </p:cNvSpPr>
          <p:nvPr>
            <p:ph type="sldImg"/>
          </p:nvPr>
        </p:nvSpPr>
        <p:spPr bwMode="auto">
          <a:noFill/>
          <a:ln>
            <a:solidFill>
              <a:srgbClr val="000000"/>
            </a:solidFill>
            <a:miter lim="800000"/>
            <a:headEnd/>
            <a:tailEnd/>
          </a:ln>
        </p:spPr>
      </p:sp>
      <p:sp>
        <p:nvSpPr>
          <p:cNvPr id="2775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277508" name="Slide Number Placeholder 3"/>
          <p:cNvSpPr>
            <a:spLocks noGrp="1"/>
          </p:cNvSpPr>
          <p:nvPr>
            <p:ph type="sldNum" sz="quarter" idx="5"/>
          </p:nvPr>
        </p:nvSpPr>
        <p:spPr bwMode="auto">
          <a:noFill/>
          <a:ln>
            <a:miter lim="800000"/>
            <a:headEnd/>
            <a:tailEnd/>
          </a:ln>
        </p:spPr>
        <p:txBody>
          <a:bodyPr/>
          <a:lstStyle/>
          <a:p>
            <a:fld id="{8A286347-79A1-420E-B487-216A5ED8A713}" type="slidenum">
              <a:rPr lang="en-US"/>
              <a:pPr/>
              <a:t>146</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Slide Image Placeholder 1"/>
          <p:cNvSpPr>
            <a:spLocks noGrp="1" noRot="1" noChangeAspect="1" noTextEdit="1"/>
          </p:cNvSpPr>
          <p:nvPr>
            <p:ph type="sldImg"/>
          </p:nvPr>
        </p:nvSpPr>
        <p:spPr bwMode="auto">
          <a:noFill/>
          <a:ln>
            <a:solidFill>
              <a:srgbClr val="000000"/>
            </a:solidFill>
            <a:miter lim="800000"/>
            <a:headEnd/>
            <a:tailEnd/>
          </a:ln>
        </p:spPr>
      </p:sp>
      <p:sp>
        <p:nvSpPr>
          <p:cNvPr id="27853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278532" name="Slide Number Placeholder 3"/>
          <p:cNvSpPr>
            <a:spLocks noGrp="1"/>
          </p:cNvSpPr>
          <p:nvPr>
            <p:ph type="sldNum" sz="quarter" idx="5"/>
          </p:nvPr>
        </p:nvSpPr>
        <p:spPr bwMode="auto">
          <a:noFill/>
          <a:ln>
            <a:miter lim="800000"/>
            <a:headEnd/>
            <a:tailEnd/>
          </a:ln>
        </p:spPr>
        <p:txBody>
          <a:bodyPr/>
          <a:lstStyle/>
          <a:p>
            <a:fld id="{1D513D61-F248-4042-9871-1C6E12780A73}" type="slidenum">
              <a:rPr lang="en-US"/>
              <a:pPr/>
              <a:t>147</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bwMode="auto">
          <a:noFill/>
          <a:ln>
            <a:solidFill>
              <a:srgbClr val="000000"/>
            </a:solidFill>
            <a:miter lim="800000"/>
            <a:headEnd/>
            <a:tailEnd/>
          </a:ln>
        </p:spPr>
      </p:sp>
      <p:sp>
        <p:nvSpPr>
          <p:cNvPr id="2795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279556" name="Slide Number Placeholder 3"/>
          <p:cNvSpPr>
            <a:spLocks noGrp="1"/>
          </p:cNvSpPr>
          <p:nvPr>
            <p:ph type="sldNum" sz="quarter" idx="5"/>
          </p:nvPr>
        </p:nvSpPr>
        <p:spPr bwMode="auto">
          <a:noFill/>
          <a:ln>
            <a:miter lim="800000"/>
            <a:headEnd/>
            <a:tailEnd/>
          </a:ln>
        </p:spPr>
        <p:txBody>
          <a:bodyPr/>
          <a:lstStyle/>
          <a:p>
            <a:fld id="{15A861BD-7C86-4F04-A383-548986724C9F}" type="slidenum">
              <a:rPr lang="en-US"/>
              <a:pPr/>
              <a:t>148</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Slide Image Placeholder 1"/>
          <p:cNvSpPr>
            <a:spLocks noGrp="1" noRot="1" noChangeAspect="1" noTextEdit="1"/>
          </p:cNvSpPr>
          <p:nvPr>
            <p:ph type="sldImg"/>
          </p:nvPr>
        </p:nvSpPr>
        <p:spPr bwMode="auto">
          <a:noFill/>
          <a:ln>
            <a:solidFill>
              <a:srgbClr val="000000"/>
            </a:solidFill>
            <a:miter lim="800000"/>
            <a:headEnd/>
            <a:tailEnd/>
          </a:ln>
        </p:spPr>
      </p:sp>
      <p:sp>
        <p:nvSpPr>
          <p:cNvPr id="28057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280580" name="Slide Number Placeholder 3"/>
          <p:cNvSpPr>
            <a:spLocks noGrp="1"/>
          </p:cNvSpPr>
          <p:nvPr>
            <p:ph type="sldNum" sz="quarter" idx="5"/>
          </p:nvPr>
        </p:nvSpPr>
        <p:spPr bwMode="auto">
          <a:noFill/>
          <a:ln>
            <a:miter lim="800000"/>
            <a:headEnd/>
            <a:tailEnd/>
          </a:ln>
        </p:spPr>
        <p:txBody>
          <a:bodyPr/>
          <a:lstStyle/>
          <a:p>
            <a:fld id="{197E73F9-B094-43ED-91B3-311311C58272}" type="slidenum">
              <a:rPr lang="en-US"/>
              <a:pPr/>
              <a:t>149</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Slide Image Placeholder 1"/>
          <p:cNvSpPr>
            <a:spLocks noGrp="1" noRot="1" noChangeAspect="1" noTextEdit="1"/>
          </p:cNvSpPr>
          <p:nvPr>
            <p:ph type="sldImg"/>
          </p:nvPr>
        </p:nvSpPr>
        <p:spPr bwMode="auto">
          <a:noFill/>
          <a:ln>
            <a:solidFill>
              <a:srgbClr val="000000"/>
            </a:solidFill>
            <a:miter lim="800000"/>
            <a:headEnd/>
            <a:tailEnd/>
          </a:ln>
        </p:spPr>
      </p:sp>
      <p:sp>
        <p:nvSpPr>
          <p:cNvPr id="28160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281604" name="Slide Number Placeholder 3"/>
          <p:cNvSpPr>
            <a:spLocks noGrp="1"/>
          </p:cNvSpPr>
          <p:nvPr>
            <p:ph type="sldNum" sz="quarter" idx="5"/>
          </p:nvPr>
        </p:nvSpPr>
        <p:spPr bwMode="auto">
          <a:noFill/>
          <a:ln>
            <a:miter lim="800000"/>
            <a:headEnd/>
            <a:tailEnd/>
          </a:ln>
        </p:spPr>
        <p:txBody>
          <a:bodyPr/>
          <a:lstStyle/>
          <a:p>
            <a:fld id="{37C87E4C-5C17-4AA5-A55A-6236540308E2}" type="slidenum">
              <a:rPr lang="en-US"/>
              <a:pPr/>
              <a:t>150</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Slide Image Placeholder 1"/>
          <p:cNvSpPr>
            <a:spLocks noGrp="1" noRot="1" noChangeAspect="1" noTextEdit="1"/>
          </p:cNvSpPr>
          <p:nvPr>
            <p:ph type="sldImg"/>
          </p:nvPr>
        </p:nvSpPr>
        <p:spPr bwMode="auto">
          <a:noFill/>
          <a:ln>
            <a:solidFill>
              <a:srgbClr val="000000"/>
            </a:solidFill>
            <a:miter lim="800000"/>
            <a:headEnd/>
            <a:tailEnd/>
          </a:ln>
        </p:spPr>
      </p:sp>
      <p:sp>
        <p:nvSpPr>
          <p:cNvPr id="28262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282628" name="Slide Number Placeholder 3"/>
          <p:cNvSpPr>
            <a:spLocks noGrp="1"/>
          </p:cNvSpPr>
          <p:nvPr>
            <p:ph type="sldNum" sz="quarter" idx="5"/>
          </p:nvPr>
        </p:nvSpPr>
        <p:spPr bwMode="auto">
          <a:noFill/>
          <a:ln>
            <a:miter lim="800000"/>
            <a:headEnd/>
            <a:tailEnd/>
          </a:ln>
        </p:spPr>
        <p:txBody>
          <a:bodyPr/>
          <a:lstStyle/>
          <a:p>
            <a:fld id="{988F5E3A-2484-4D40-90E9-6405B3AA1434}" type="slidenum">
              <a:rPr lang="en-US"/>
              <a:pPr/>
              <a:t>151</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Slide Image Placeholder 1"/>
          <p:cNvSpPr>
            <a:spLocks noGrp="1" noRot="1" noChangeAspect="1" noTextEdit="1"/>
          </p:cNvSpPr>
          <p:nvPr>
            <p:ph type="sldImg"/>
          </p:nvPr>
        </p:nvSpPr>
        <p:spPr bwMode="auto">
          <a:noFill/>
          <a:ln>
            <a:solidFill>
              <a:srgbClr val="000000"/>
            </a:solidFill>
            <a:miter lim="800000"/>
            <a:headEnd/>
            <a:tailEnd/>
          </a:ln>
        </p:spPr>
      </p:sp>
      <p:sp>
        <p:nvSpPr>
          <p:cNvPr id="28365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283652" name="Slide Number Placeholder 3"/>
          <p:cNvSpPr>
            <a:spLocks noGrp="1"/>
          </p:cNvSpPr>
          <p:nvPr>
            <p:ph type="sldNum" sz="quarter" idx="5"/>
          </p:nvPr>
        </p:nvSpPr>
        <p:spPr bwMode="auto">
          <a:noFill/>
          <a:ln>
            <a:miter lim="800000"/>
            <a:headEnd/>
            <a:tailEnd/>
          </a:ln>
        </p:spPr>
        <p:txBody>
          <a:bodyPr/>
          <a:lstStyle/>
          <a:p>
            <a:fld id="{30EE8893-7EB6-490E-9B0F-D548CF6FF9BD}" type="slidenum">
              <a:rPr lang="en-US"/>
              <a:pPr/>
              <a:t>153</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p:cNvSpPr>
            <a:spLocks noGrp="1" noRot="1" noChangeAspect="1" noTextEdit="1"/>
          </p:cNvSpPr>
          <p:nvPr>
            <p:ph type="sldImg"/>
          </p:nvPr>
        </p:nvSpPr>
        <p:spPr bwMode="auto">
          <a:noFill/>
          <a:ln>
            <a:solidFill>
              <a:srgbClr val="000000"/>
            </a:solidFill>
            <a:miter lim="800000"/>
            <a:headEnd/>
            <a:tailEnd/>
          </a:ln>
        </p:spPr>
      </p:sp>
      <p:sp>
        <p:nvSpPr>
          <p:cNvPr id="210947" name="Notes Placeholder 2"/>
          <p:cNvSpPr>
            <a:spLocks noGrp="1"/>
          </p:cNvSpPr>
          <p:nvPr>
            <p:ph type="body" idx="1"/>
          </p:nvPr>
        </p:nvSpPr>
        <p:spPr bwMode="auto">
          <a:noFill/>
        </p:spPr>
        <p:txBody>
          <a:bodyPr wrap="square" numCol="1" anchor="t" anchorCtr="0" compatLnSpc="1">
            <a:prstTxWarp prst="textNoShape">
              <a:avLst/>
            </a:prstTxWarp>
          </a:bodyPr>
          <a:lstStyle/>
          <a:p>
            <a:r>
              <a:rPr lang="en-CA" smtClean="0"/>
              <a:t>companies are drilling further out into the sea and deeper under the ocean floor, at depths greater than 1000 feet to tap into one of the last remaining pockets of oil and natural gas in the world. Though deepwater was once prohibitively expensive, high oil prices during 2007 and the first half of 2008 made the economics of deepwater drilling feasible. Oil's collapse during the 2008 Financial Crisis has killed the margins of many in the industry, but demand for deepwater rigs is still high. Tied into long term contracts, companies continue to drill despite falling profits. Even then, new deepwater projects continue to be opened, as prices are expected to rebound in the long term because of rising global demand for energy. According to industry analysts, day rates will likely fall in the future as the shortfall in rigs is met by growing supply, and as the price of oil continues to remain low. That's good for E&amp;P companies, as they need oil. As traditional oil producing basins mature there are only a couple of places left to get oil. Renewable energy is projected to start taking away some of oil's monopoly, but that may not be for decades to come. Proven reserves of oil at the end of 2006 were at 1.15 trillion barrels, of which about 10% is deepwater - a little more than 100 billion barrels.</a:t>
            </a:r>
          </a:p>
          <a:p>
            <a:endParaRPr lang="en-US" smtClean="0"/>
          </a:p>
          <a:p>
            <a:r>
              <a:rPr lang="en-CA" smtClean="0"/>
              <a:t>Source: http://www.wikinvest.com/concept/Deepwater_Oil_Exploration</a:t>
            </a:r>
            <a:r>
              <a:rPr lang="en-US" smtClean="0"/>
              <a:t> </a:t>
            </a:r>
          </a:p>
          <a:p>
            <a:endParaRPr lang="en-US" smtClean="0"/>
          </a:p>
        </p:txBody>
      </p:sp>
      <p:sp>
        <p:nvSpPr>
          <p:cNvPr id="210948" name="Slide Number Placeholder 3"/>
          <p:cNvSpPr>
            <a:spLocks noGrp="1"/>
          </p:cNvSpPr>
          <p:nvPr>
            <p:ph type="sldNum" sz="quarter" idx="5"/>
          </p:nvPr>
        </p:nvSpPr>
        <p:spPr bwMode="auto">
          <a:noFill/>
          <a:ln>
            <a:miter lim="800000"/>
            <a:headEnd/>
            <a:tailEnd/>
          </a:ln>
        </p:spPr>
        <p:txBody>
          <a:bodyPr/>
          <a:lstStyle/>
          <a:p>
            <a:fld id="{8C4DA7C2-4251-45BA-9E02-85B4C234A157}" type="slidenum">
              <a:rPr lang="en-US"/>
              <a:pPr/>
              <a:t>14</a:t>
            </a:fld>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Slide Image Placeholder 1"/>
          <p:cNvSpPr>
            <a:spLocks noGrp="1" noRot="1" noChangeAspect="1" noTextEdit="1"/>
          </p:cNvSpPr>
          <p:nvPr>
            <p:ph type="sldImg"/>
          </p:nvPr>
        </p:nvSpPr>
        <p:spPr bwMode="auto">
          <a:noFill/>
          <a:ln>
            <a:solidFill>
              <a:srgbClr val="000000"/>
            </a:solidFill>
            <a:miter lim="800000"/>
            <a:headEnd/>
            <a:tailEnd/>
          </a:ln>
        </p:spPr>
      </p:sp>
      <p:sp>
        <p:nvSpPr>
          <p:cNvPr id="28467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284676" name="Slide Number Placeholder 3"/>
          <p:cNvSpPr>
            <a:spLocks noGrp="1"/>
          </p:cNvSpPr>
          <p:nvPr>
            <p:ph type="sldNum" sz="quarter" idx="5"/>
          </p:nvPr>
        </p:nvSpPr>
        <p:spPr bwMode="auto">
          <a:noFill/>
          <a:ln>
            <a:miter lim="800000"/>
            <a:headEnd/>
            <a:tailEnd/>
          </a:ln>
        </p:spPr>
        <p:txBody>
          <a:bodyPr/>
          <a:lstStyle/>
          <a:p>
            <a:fld id="{88644665-51A3-438E-97A2-F3752A22A650}" type="slidenum">
              <a:rPr lang="en-US"/>
              <a:pPr/>
              <a:t>154</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Slide Image Placeholder 1"/>
          <p:cNvSpPr>
            <a:spLocks noGrp="1" noRot="1" noChangeAspect="1" noTextEdit="1"/>
          </p:cNvSpPr>
          <p:nvPr>
            <p:ph type="sldImg"/>
          </p:nvPr>
        </p:nvSpPr>
        <p:spPr bwMode="auto">
          <a:noFill/>
          <a:ln>
            <a:solidFill>
              <a:srgbClr val="000000"/>
            </a:solidFill>
            <a:miter lim="800000"/>
            <a:headEnd/>
            <a:tailEnd/>
          </a:ln>
        </p:spPr>
      </p:sp>
      <p:sp>
        <p:nvSpPr>
          <p:cNvPr id="28569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285700" name="Slide Number Placeholder 3"/>
          <p:cNvSpPr>
            <a:spLocks noGrp="1"/>
          </p:cNvSpPr>
          <p:nvPr>
            <p:ph type="sldNum" sz="quarter" idx="5"/>
          </p:nvPr>
        </p:nvSpPr>
        <p:spPr bwMode="auto">
          <a:noFill/>
          <a:ln>
            <a:miter lim="800000"/>
            <a:headEnd/>
            <a:tailEnd/>
          </a:ln>
        </p:spPr>
        <p:txBody>
          <a:bodyPr/>
          <a:lstStyle/>
          <a:p>
            <a:fld id="{DAF6F56F-2770-4DB5-A049-54C7AF83A824}" type="slidenum">
              <a:rPr lang="en-US"/>
              <a:pPr/>
              <a:t>155</a:t>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Slide Image Placeholder 1"/>
          <p:cNvSpPr>
            <a:spLocks noGrp="1" noRot="1" noChangeAspect="1" noTextEdit="1"/>
          </p:cNvSpPr>
          <p:nvPr>
            <p:ph type="sldImg"/>
          </p:nvPr>
        </p:nvSpPr>
        <p:spPr bwMode="auto">
          <a:noFill/>
          <a:ln>
            <a:solidFill>
              <a:srgbClr val="000000"/>
            </a:solidFill>
            <a:miter lim="800000"/>
            <a:headEnd/>
            <a:tailEnd/>
          </a:ln>
        </p:spPr>
      </p:sp>
      <p:sp>
        <p:nvSpPr>
          <p:cNvPr id="28672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286724" name="Slide Number Placeholder 3"/>
          <p:cNvSpPr>
            <a:spLocks noGrp="1"/>
          </p:cNvSpPr>
          <p:nvPr>
            <p:ph type="sldNum" sz="quarter" idx="5"/>
          </p:nvPr>
        </p:nvSpPr>
        <p:spPr bwMode="auto">
          <a:noFill/>
          <a:ln>
            <a:miter lim="800000"/>
            <a:headEnd/>
            <a:tailEnd/>
          </a:ln>
        </p:spPr>
        <p:txBody>
          <a:bodyPr/>
          <a:lstStyle/>
          <a:p>
            <a:fld id="{42DF2B24-66BD-4E70-AB24-9854A5980ED1}" type="slidenum">
              <a:rPr lang="en-US"/>
              <a:pPr/>
              <a:t>156</a:t>
            </a:fld>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Slide Image Placeholder 1"/>
          <p:cNvSpPr>
            <a:spLocks noGrp="1" noRot="1" noChangeAspect="1" noTextEdit="1"/>
          </p:cNvSpPr>
          <p:nvPr>
            <p:ph type="sldImg"/>
          </p:nvPr>
        </p:nvSpPr>
        <p:spPr bwMode="auto">
          <a:noFill/>
          <a:ln>
            <a:solidFill>
              <a:srgbClr val="000000"/>
            </a:solidFill>
            <a:miter lim="800000"/>
            <a:headEnd/>
            <a:tailEnd/>
          </a:ln>
        </p:spPr>
      </p:sp>
      <p:sp>
        <p:nvSpPr>
          <p:cNvPr id="28774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287748" name="Slide Number Placeholder 3"/>
          <p:cNvSpPr>
            <a:spLocks noGrp="1"/>
          </p:cNvSpPr>
          <p:nvPr>
            <p:ph type="sldNum" sz="quarter" idx="5"/>
          </p:nvPr>
        </p:nvSpPr>
        <p:spPr bwMode="auto">
          <a:noFill/>
          <a:ln>
            <a:miter lim="800000"/>
            <a:headEnd/>
            <a:tailEnd/>
          </a:ln>
        </p:spPr>
        <p:txBody>
          <a:bodyPr/>
          <a:lstStyle/>
          <a:p>
            <a:fld id="{3C493E3B-B1F2-4596-8336-C2F90DDCB082}" type="slidenum">
              <a:rPr lang="en-US"/>
              <a:pPr/>
              <a:t>157</a:t>
            </a:fld>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Slide Image Placeholder 1"/>
          <p:cNvSpPr>
            <a:spLocks noGrp="1" noRot="1" noChangeAspect="1" noTextEdit="1"/>
          </p:cNvSpPr>
          <p:nvPr>
            <p:ph type="sldImg"/>
          </p:nvPr>
        </p:nvSpPr>
        <p:spPr bwMode="auto">
          <a:noFill/>
          <a:ln>
            <a:solidFill>
              <a:srgbClr val="000000"/>
            </a:solidFill>
            <a:miter lim="800000"/>
            <a:headEnd/>
            <a:tailEnd/>
          </a:ln>
        </p:spPr>
      </p:sp>
      <p:sp>
        <p:nvSpPr>
          <p:cNvPr id="28877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288772" name="Slide Number Placeholder 3"/>
          <p:cNvSpPr>
            <a:spLocks noGrp="1"/>
          </p:cNvSpPr>
          <p:nvPr>
            <p:ph type="sldNum" sz="quarter" idx="5"/>
          </p:nvPr>
        </p:nvSpPr>
        <p:spPr bwMode="auto">
          <a:noFill/>
          <a:ln>
            <a:miter lim="800000"/>
            <a:headEnd/>
            <a:tailEnd/>
          </a:ln>
        </p:spPr>
        <p:txBody>
          <a:bodyPr/>
          <a:lstStyle/>
          <a:p>
            <a:fld id="{EE164330-8037-4F52-ADA7-0740F06C908D}" type="slidenum">
              <a:rPr lang="en-US"/>
              <a:pPr/>
              <a:t>158</a:t>
            </a:fld>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Slide Image Placeholder 1"/>
          <p:cNvSpPr>
            <a:spLocks noGrp="1" noRot="1" noChangeAspect="1" noTextEdit="1"/>
          </p:cNvSpPr>
          <p:nvPr>
            <p:ph type="sldImg"/>
          </p:nvPr>
        </p:nvSpPr>
        <p:spPr bwMode="auto">
          <a:noFill/>
          <a:ln>
            <a:solidFill>
              <a:srgbClr val="000000"/>
            </a:solidFill>
            <a:miter lim="800000"/>
            <a:headEnd/>
            <a:tailEnd/>
          </a:ln>
        </p:spPr>
      </p:sp>
      <p:sp>
        <p:nvSpPr>
          <p:cNvPr id="28979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289796" name="Slide Number Placeholder 3"/>
          <p:cNvSpPr>
            <a:spLocks noGrp="1"/>
          </p:cNvSpPr>
          <p:nvPr>
            <p:ph type="sldNum" sz="quarter" idx="5"/>
          </p:nvPr>
        </p:nvSpPr>
        <p:spPr bwMode="auto">
          <a:noFill/>
          <a:ln>
            <a:miter lim="800000"/>
            <a:headEnd/>
            <a:tailEnd/>
          </a:ln>
        </p:spPr>
        <p:txBody>
          <a:bodyPr/>
          <a:lstStyle/>
          <a:p>
            <a:fld id="{E0D65A8C-BBC4-4718-A0D4-6C8FC0BB3A6D}" type="slidenum">
              <a:rPr lang="en-US"/>
              <a:pPr/>
              <a:t>159</a:t>
            </a:fld>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Slide Image Placeholder 1"/>
          <p:cNvSpPr>
            <a:spLocks noGrp="1" noRot="1" noChangeAspect="1" noTextEdit="1"/>
          </p:cNvSpPr>
          <p:nvPr>
            <p:ph type="sldImg"/>
          </p:nvPr>
        </p:nvSpPr>
        <p:spPr bwMode="auto">
          <a:noFill/>
          <a:ln>
            <a:solidFill>
              <a:srgbClr val="000000"/>
            </a:solidFill>
            <a:miter lim="800000"/>
            <a:headEnd/>
            <a:tailEnd/>
          </a:ln>
        </p:spPr>
      </p:sp>
      <p:sp>
        <p:nvSpPr>
          <p:cNvPr id="29081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290820" name="Slide Number Placeholder 3"/>
          <p:cNvSpPr>
            <a:spLocks noGrp="1"/>
          </p:cNvSpPr>
          <p:nvPr>
            <p:ph type="sldNum" sz="quarter" idx="5"/>
          </p:nvPr>
        </p:nvSpPr>
        <p:spPr bwMode="auto">
          <a:noFill/>
          <a:ln>
            <a:miter lim="800000"/>
            <a:headEnd/>
            <a:tailEnd/>
          </a:ln>
        </p:spPr>
        <p:txBody>
          <a:bodyPr/>
          <a:lstStyle/>
          <a:p>
            <a:fld id="{C93985D3-4083-4B21-94E2-95651231AC31}" type="slidenum">
              <a:rPr lang="en-US"/>
              <a:pPr/>
              <a:t>160</a:t>
            </a:fld>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Slide Image Placeholder 1"/>
          <p:cNvSpPr>
            <a:spLocks noGrp="1" noRot="1" noChangeAspect="1" noTextEdit="1"/>
          </p:cNvSpPr>
          <p:nvPr>
            <p:ph type="sldImg"/>
          </p:nvPr>
        </p:nvSpPr>
        <p:spPr bwMode="auto">
          <a:noFill/>
          <a:ln>
            <a:solidFill>
              <a:srgbClr val="000000"/>
            </a:solidFill>
            <a:miter lim="800000"/>
            <a:headEnd/>
            <a:tailEnd/>
          </a:ln>
        </p:spPr>
      </p:sp>
      <p:sp>
        <p:nvSpPr>
          <p:cNvPr id="2918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291844" name="Slide Number Placeholder 3"/>
          <p:cNvSpPr>
            <a:spLocks noGrp="1"/>
          </p:cNvSpPr>
          <p:nvPr>
            <p:ph type="sldNum" sz="quarter" idx="5"/>
          </p:nvPr>
        </p:nvSpPr>
        <p:spPr bwMode="auto">
          <a:noFill/>
          <a:ln>
            <a:miter lim="800000"/>
            <a:headEnd/>
            <a:tailEnd/>
          </a:ln>
        </p:spPr>
        <p:txBody>
          <a:bodyPr/>
          <a:lstStyle/>
          <a:p>
            <a:fld id="{A3969432-DACA-4C5A-8220-9728330C804A}" type="slidenum">
              <a:rPr lang="en-US"/>
              <a:pPr/>
              <a:t>161</a:t>
            </a:fld>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Slide Image Placeholder 1"/>
          <p:cNvSpPr>
            <a:spLocks noGrp="1" noRot="1" noChangeAspect="1" noTextEdit="1"/>
          </p:cNvSpPr>
          <p:nvPr>
            <p:ph type="sldImg"/>
          </p:nvPr>
        </p:nvSpPr>
        <p:spPr bwMode="auto">
          <a:noFill/>
          <a:ln>
            <a:solidFill>
              <a:srgbClr val="000000"/>
            </a:solidFill>
            <a:miter lim="800000"/>
            <a:headEnd/>
            <a:tailEnd/>
          </a:ln>
        </p:spPr>
      </p:sp>
      <p:sp>
        <p:nvSpPr>
          <p:cNvPr id="29286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292868" name="Slide Number Placeholder 3"/>
          <p:cNvSpPr>
            <a:spLocks noGrp="1"/>
          </p:cNvSpPr>
          <p:nvPr>
            <p:ph type="sldNum" sz="quarter" idx="5"/>
          </p:nvPr>
        </p:nvSpPr>
        <p:spPr bwMode="auto">
          <a:noFill/>
          <a:ln>
            <a:miter lim="800000"/>
            <a:headEnd/>
            <a:tailEnd/>
          </a:ln>
        </p:spPr>
        <p:txBody>
          <a:bodyPr/>
          <a:lstStyle/>
          <a:p>
            <a:fld id="{484DA7F6-D7FC-47DE-937E-7C3F3071C470}" type="slidenum">
              <a:rPr lang="en-US"/>
              <a:pPr/>
              <a:t>162</a:t>
            </a:fld>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Slide Image Placeholder 1"/>
          <p:cNvSpPr>
            <a:spLocks noGrp="1" noRot="1" noChangeAspect="1" noTextEdit="1"/>
          </p:cNvSpPr>
          <p:nvPr>
            <p:ph type="sldImg"/>
          </p:nvPr>
        </p:nvSpPr>
        <p:spPr bwMode="auto">
          <a:noFill/>
          <a:ln>
            <a:solidFill>
              <a:srgbClr val="000000"/>
            </a:solidFill>
            <a:miter lim="800000"/>
            <a:headEnd/>
            <a:tailEnd/>
          </a:ln>
        </p:spPr>
      </p:sp>
      <p:sp>
        <p:nvSpPr>
          <p:cNvPr id="2938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293892" name="Slide Number Placeholder 3"/>
          <p:cNvSpPr>
            <a:spLocks noGrp="1"/>
          </p:cNvSpPr>
          <p:nvPr>
            <p:ph type="sldNum" sz="quarter" idx="5"/>
          </p:nvPr>
        </p:nvSpPr>
        <p:spPr bwMode="auto">
          <a:noFill/>
          <a:ln>
            <a:miter lim="800000"/>
            <a:headEnd/>
            <a:tailEnd/>
          </a:ln>
        </p:spPr>
        <p:txBody>
          <a:bodyPr/>
          <a:lstStyle/>
          <a:p>
            <a:fld id="{A1187379-FC10-40D8-A9B9-119AB9B782E5}" type="slidenum">
              <a:rPr lang="en-US"/>
              <a:pPr/>
              <a:t>163</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bwMode="auto">
          <a:noFill/>
          <a:ln>
            <a:solidFill>
              <a:srgbClr val="000000"/>
            </a:solidFill>
            <a:miter lim="800000"/>
            <a:headEnd/>
            <a:tailEnd/>
          </a:ln>
        </p:spPr>
      </p:sp>
      <p:sp>
        <p:nvSpPr>
          <p:cNvPr id="211971" name="Notes Placeholder 2"/>
          <p:cNvSpPr>
            <a:spLocks noGrp="1"/>
          </p:cNvSpPr>
          <p:nvPr>
            <p:ph type="body" idx="1"/>
          </p:nvPr>
        </p:nvSpPr>
        <p:spPr bwMode="auto">
          <a:noFill/>
        </p:spPr>
        <p:txBody>
          <a:bodyPr wrap="square" numCol="1" anchor="t" anchorCtr="0" compatLnSpc="1">
            <a:prstTxWarp prst="textNoShape">
              <a:avLst/>
            </a:prstTxWarp>
          </a:bodyPr>
          <a:lstStyle/>
          <a:p>
            <a:pPr lvl="3"/>
            <a:r>
              <a:rPr lang="en-US" smtClean="0"/>
              <a:t>Self-propelled and extremely mobile.</a:t>
            </a:r>
          </a:p>
          <a:p>
            <a:pPr lvl="3"/>
            <a:r>
              <a:rPr lang="en-US" smtClean="0"/>
              <a:t>Dynamically positioned (High-spec only), does not require anchors.</a:t>
            </a:r>
          </a:p>
          <a:p>
            <a:pPr lvl="3"/>
            <a:r>
              <a:rPr lang="en-US" b="1" smtClean="0"/>
              <a:t>Great load capacity, ideal for remote locations.</a:t>
            </a:r>
          </a:p>
          <a:p>
            <a:pPr lvl="3"/>
            <a:r>
              <a:rPr lang="en-US" b="1" smtClean="0"/>
              <a:t>Limited to calmer water conditions.</a:t>
            </a:r>
          </a:p>
          <a:p>
            <a:pPr lvl="3"/>
            <a:r>
              <a:rPr lang="en-US" smtClean="0"/>
              <a:t>Dual-activity technology (on recent models). </a:t>
            </a:r>
          </a:p>
          <a:p>
            <a:pPr lvl="3"/>
            <a:r>
              <a:rPr lang="en-US" smtClean="0"/>
              <a:t>Midwater, Deepwater, Ultra-deepwater </a:t>
            </a:r>
          </a:p>
          <a:p>
            <a:endParaRPr lang="en-US" smtClean="0"/>
          </a:p>
        </p:txBody>
      </p:sp>
      <p:sp>
        <p:nvSpPr>
          <p:cNvPr id="211972" name="Slide Number Placeholder 3"/>
          <p:cNvSpPr>
            <a:spLocks noGrp="1"/>
          </p:cNvSpPr>
          <p:nvPr>
            <p:ph type="sldNum" sz="quarter" idx="5"/>
          </p:nvPr>
        </p:nvSpPr>
        <p:spPr bwMode="auto">
          <a:noFill/>
          <a:ln>
            <a:miter lim="800000"/>
            <a:headEnd/>
            <a:tailEnd/>
          </a:ln>
        </p:spPr>
        <p:txBody>
          <a:bodyPr/>
          <a:lstStyle/>
          <a:p>
            <a:fld id="{06E26C2A-5125-4EF3-AEE6-1B721E56C6E5}" type="slidenum">
              <a:rPr lang="en-US"/>
              <a:pPr/>
              <a:t>15</a:t>
            </a:fld>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Slide Image Placeholder 1"/>
          <p:cNvSpPr>
            <a:spLocks noGrp="1" noRot="1" noChangeAspect="1" noTextEdit="1"/>
          </p:cNvSpPr>
          <p:nvPr>
            <p:ph type="sldImg"/>
          </p:nvPr>
        </p:nvSpPr>
        <p:spPr bwMode="auto">
          <a:noFill/>
          <a:ln>
            <a:solidFill>
              <a:srgbClr val="000000"/>
            </a:solidFill>
            <a:miter lim="800000"/>
            <a:headEnd/>
            <a:tailEnd/>
          </a:ln>
        </p:spPr>
      </p:sp>
      <p:sp>
        <p:nvSpPr>
          <p:cNvPr id="29491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294916" name="Slide Number Placeholder 3"/>
          <p:cNvSpPr>
            <a:spLocks noGrp="1"/>
          </p:cNvSpPr>
          <p:nvPr>
            <p:ph type="sldNum" sz="quarter" idx="5"/>
          </p:nvPr>
        </p:nvSpPr>
        <p:spPr bwMode="auto">
          <a:noFill/>
          <a:ln>
            <a:miter lim="800000"/>
            <a:headEnd/>
            <a:tailEnd/>
          </a:ln>
        </p:spPr>
        <p:txBody>
          <a:bodyPr/>
          <a:lstStyle/>
          <a:p>
            <a:fld id="{718A0966-F29D-4F55-A4BF-7E683F10FE13}" type="slidenum">
              <a:rPr lang="en-US"/>
              <a:pPr/>
              <a:t>164</a:t>
            </a:fld>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Slide Image Placeholder 1"/>
          <p:cNvSpPr>
            <a:spLocks noGrp="1" noRot="1" noChangeAspect="1" noTextEdit="1"/>
          </p:cNvSpPr>
          <p:nvPr>
            <p:ph type="sldImg"/>
          </p:nvPr>
        </p:nvSpPr>
        <p:spPr bwMode="auto">
          <a:noFill/>
          <a:ln>
            <a:solidFill>
              <a:srgbClr val="000000"/>
            </a:solidFill>
            <a:miter lim="800000"/>
            <a:headEnd/>
            <a:tailEnd/>
          </a:ln>
        </p:spPr>
      </p:sp>
      <p:sp>
        <p:nvSpPr>
          <p:cNvPr id="2959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295940" name="Slide Number Placeholder 3"/>
          <p:cNvSpPr>
            <a:spLocks noGrp="1"/>
          </p:cNvSpPr>
          <p:nvPr>
            <p:ph type="sldNum" sz="quarter" idx="5"/>
          </p:nvPr>
        </p:nvSpPr>
        <p:spPr bwMode="auto">
          <a:noFill/>
          <a:ln>
            <a:miter lim="800000"/>
            <a:headEnd/>
            <a:tailEnd/>
          </a:ln>
        </p:spPr>
        <p:txBody>
          <a:bodyPr/>
          <a:lstStyle/>
          <a:p>
            <a:fld id="{12D0178C-94ED-416F-81BD-0B819A23F143}" type="slidenum">
              <a:rPr lang="en-US"/>
              <a:pPr/>
              <a:t>165</a:t>
            </a:fld>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wrap="square" numCol="1" anchor="t" anchorCtr="0" compatLnSpc="1">
            <a:prstTxWarp prst="textNoShape">
              <a:avLst/>
            </a:prstTxWarp>
          </a:bodyPr>
          <a:lstStyle/>
          <a:p>
            <a:pPr>
              <a:lnSpc>
                <a:spcPct val="90000"/>
              </a:lnSpc>
              <a:spcBef>
                <a:spcPct val="0"/>
              </a:spcBef>
            </a:pPr>
            <a:r>
              <a:rPr lang="en-CA" sz="1100" smtClean="0"/>
              <a:t>Lyle Whitmarsh has more than 15 years of oil and gas exploration experience. After graduating from high school in Medicine Hat, he gained many years of practical hands-on experience in the field by advancing through the various positions until 1987 when he became a Rig Manager for Champion Drilling (a division of Artisan Drilling). In 1995 he was advanced to the position of Senior Field Supervisor which included supervision of the crews and equipment for 24 drilling rigs in western Canada. After Ensign Resources Service Group Inc. acquired Artisan Drilling in 1998 Lyle became Operations Manager.</a:t>
            </a:r>
          </a:p>
          <a:p>
            <a:pPr>
              <a:lnSpc>
                <a:spcPct val="90000"/>
              </a:lnSpc>
              <a:spcBef>
                <a:spcPct val="0"/>
              </a:spcBef>
            </a:pPr>
            <a:r>
              <a:rPr lang="en-CA" sz="1100" smtClean="0"/>
              <a:t>In 1999 Lyle’s career took the direction of Drilling Consultant when he formed his own company, Summit Oilfield Consulting, Ltd. In this capacity Lyle gained experience in drilling horizontal, vertical and coal bed methane wells in western Canada. He also specialized in drilling high profile wells in areas with diversified technical problems and environmental issues. Mr. Whitmarsh has been employed with Trinidad Drilling since July 2000, initially as a Field Supervisor. He was promoted to General Manager in April of 2001. In November of 2002, he was appointed President and currently still holds this position.</a:t>
            </a:r>
          </a:p>
          <a:p>
            <a:pPr>
              <a:lnSpc>
                <a:spcPct val="90000"/>
              </a:lnSpc>
              <a:spcBef>
                <a:spcPct val="0"/>
              </a:spcBef>
            </a:pPr>
            <a:endParaRPr lang="en-CA" sz="1100" smtClean="0"/>
          </a:p>
          <a:p>
            <a:pPr>
              <a:lnSpc>
                <a:spcPct val="90000"/>
              </a:lnSpc>
              <a:spcBef>
                <a:spcPct val="0"/>
              </a:spcBef>
            </a:pPr>
            <a:r>
              <a:rPr lang="en-CA" sz="1100" smtClean="0"/>
              <a:t>Brent Conway graduated from the Faculty of Management at the University of Calgary with a Bachelor of Commerce in accounting. Brent received his Certified General Accountant Designation in 1996. He began his business career in 1991 joining Deloitte and Touche, Chartered Accounts where he advanced through the audit group reaching the level of Senior Accountant. </a:t>
            </a:r>
          </a:p>
          <a:p>
            <a:pPr>
              <a:lnSpc>
                <a:spcPct val="90000"/>
              </a:lnSpc>
              <a:spcBef>
                <a:spcPct val="0"/>
              </a:spcBef>
            </a:pPr>
            <a:r>
              <a:rPr lang="en-CA" sz="1100" smtClean="0"/>
              <a:t>In 1994, Brent joined Bowridge Resource Group Inc. in the capacity of Corporate Controller. He was promoted to Chief Financial Officer in 1996 and was promoted again in 1999 to Vice President Finance and Chief Financial Officer. Brent left Bowridge in November 2001 when the company was purchased and privatized. He joined Trinidad Drilling in November of 2001 as Chief Financial Officer and currently still holds this position.</a:t>
            </a:r>
          </a:p>
          <a:p>
            <a:pPr>
              <a:lnSpc>
                <a:spcPct val="90000"/>
              </a:lnSpc>
              <a:spcBef>
                <a:spcPct val="0"/>
              </a:spcBef>
            </a:pPr>
            <a:endParaRPr lang="en-CA" sz="1100" smtClean="0"/>
          </a:p>
        </p:txBody>
      </p:sp>
      <p:sp>
        <p:nvSpPr>
          <p:cNvPr id="296964" name="Slide Number Placeholder 3"/>
          <p:cNvSpPr>
            <a:spLocks noGrp="1"/>
          </p:cNvSpPr>
          <p:nvPr>
            <p:ph type="sldNum" sz="quarter" idx="5"/>
          </p:nvPr>
        </p:nvSpPr>
        <p:spPr bwMode="auto">
          <a:noFill/>
          <a:ln>
            <a:miter lim="800000"/>
            <a:headEnd/>
            <a:tailEnd/>
          </a:ln>
        </p:spPr>
        <p:txBody>
          <a:bodyPr/>
          <a:lstStyle/>
          <a:p>
            <a:fld id="{2FFB1F29-AE17-4FA5-BD1B-762B077523F7}" type="slidenum">
              <a:rPr lang="en-CA"/>
              <a:pPr/>
              <a:t>167</a:t>
            </a:fld>
            <a:endParaRPr lang="en-CA"/>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Slide Image Placeholder 1"/>
          <p:cNvSpPr>
            <a:spLocks noGrp="1" noRot="1" noChangeAspect="1" noTextEdit="1"/>
          </p:cNvSpPr>
          <p:nvPr>
            <p:ph type="sldImg"/>
          </p:nvPr>
        </p:nvSpPr>
        <p:spPr bwMode="auto">
          <a:noFill/>
          <a:ln>
            <a:solidFill>
              <a:srgbClr val="000000"/>
            </a:solidFill>
            <a:miter lim="800000"/>
            <a:headEnd/>
            <a:tailEnd/>
          </a:ln>
        </p:spPr>
      </p:sp>
      <p:sp>
        <p:nvSpPr>
          <p:cNvPr id="29798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297988" name="Slide Number Placeholder 3"/>
          <p:cNvSpPr>
            <a:spLocks noGrp="1"/>
          </p:cNvSpPr>
          <p:nvPr>
            <p:ph type="sldNum" sz="quarter" idx="5"/>
          </p:nvPr>
        </p:nvSpPr>
        <p:spPr bwMode="auto">
          <a:noFill/>
          <a:ln>
            <a:miter lim="800000"/>
            <a:headEnd/>
            <a:tailEnd/>
          </a:ln>
        </p:spPr>
        <p:txBody>
          <a:bodyPr/>
          <a:lstStyle/>
          <a:p>
            <a:fld id="{B84BEF25-FA07-4597-9C46-FC9566827910}" type="slidenum">
              <a:rPr lang="en-CA"/>
              <a:pPr/>
              <a:t>168</a:t>
            </a:fld>
            <a:endParaRPr lang="en-CA"/>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Slide Image Placeholder 1"/>
          <p:cNvSpPr>
            <a:spLocks noGrp="1" noRot="1" noChangeAspect="1" noTextEdit="1"/>
          </p:cNvSpPr>
          <p:nvPr>
            <p:ph type="sldImg"/>
          </p:nvPr>
        </p:nvSpPr>
        <p:spPr bwMode="auto">
          <a:noFill/>
          <a:ln>
            <a:solidFill>
              <a:srgbClr val="000000"/>
            </a:solidFill>
            <a:miter lim="800000"/>
            <a:headEnd/>
            <a:tailEnd/>
          </a:ln>
        </p:spPr>
      </p:sp>
      <p:sp>
        <p:nvSpPr>
          <p:cNvPr id="2990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299012" name="Slide Number Placeholder 3"/>
          <p:cNvSpPr>
            <a:spLocks noGrp="1"/>
          </p:cNvSpPr>
          <p:nvPr>
            <p:ph type="sldNum" sz="quarter" idx="5"/>
          </p:nvPr>
        </p:nvSpPr>
        <p:spPr bwMode="auto">
          <a:noFill/>
          <a:ln>
            <a:miter lim="800000"/>
            <a:headEnd/>
            <a:tailEnd/>
          </a:ln>
        </p:spPr>
        <p:txBody>
          <a:bodyPr/>
          <a:lstStyle/>
          <a:p>
            <a:fld id="{0E3A22A3-FEB3-4302-96E5-E1E87FE6FDFB}" type="slidenum">
              <a:rPr lang="en-US"/>
              <a:pPr/>
              <a:t>170</a:t>
            </a:fld>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Slide Image Placeholder 1"/>
          <p:cNvSpPr>
            <a:spLocks noGrp="1" noRot="1" noChangeAspect="1" noTextEdit="1"/>
          </p:cNvSpPr>
          <p:nvPr>
            <p:ph type="sldImg"/>
          </p:nvPr>
        </p:nvSpPr>
        <p:spPr bwMode="auto">
          <a:noFill/>
          <a:ln>
            <a:solidFill>
              <a:srgbClr val="000000"/>
            </a:solidFill>
            <a:miter lim="800000"/>
            <a:headEnd/>
            <a:tailEnd/>
          </a:ln>
        </p:spPr>
      </p:sp>
      <p:sp>
        <p:nvSpPr>
          <p:cNvPr id="3000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300036" name="Slide Number Placeholder 3"/>
          <p:cNvSpPr>
            <a:spLocks noGrp="1"/>
          </p:cNvSpPr>
          <p:nvPr>
            <p:ph type="sldNum" sz="quarter" idx="5"/>
          </p:nvPr>
        </p:nvSpPr>
        <p:spPr bwMode="auto">
          <a:noFill/>
          <a:ln>
            <a:miter lim="800000"/>
            <a:headEnd/>
            <a:tailEnd/>
          </a:ln>
        </p:spPr>
        <p:txBody>
          <a:bodyPr/>
          <a:lstStyle/>
          <a:p>
            <a:fld id="{32BBDD69-E7BE-4F3C-BEFB-1E5545446464}" type="slidenum">
              <a:rPr lang="en-US"/>
              <a:pPr/>
              <a:t>171</a:t>
            </a:fld>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Slide Image Placeholder 1"/>
          <p:cNvSpPr>
            <a:spLocks noGrp="1" noRot="1" noChangeAspect="1" noTextEdit="1"/>
          </p:cNvSpPr>
          <p:nvPr>
            <p:ph type="sldImg"/>
          </p:nvPr>
        </p:nvSpPr>
        <p:spPr bwMode="auto">
          <a:noFill/>
          <a:ln>
            <a:solidFill>
              <a:srgbClr val="000000"/>
            </a:solidFill>
            <a:miter lim="800000"/>
            <a:headEnd/>
            <a:tailEnd/>
          </a:ln>
        </p:spPr>
      </p:sp>
      <p:sp>
        <p:nvSpPr>
          <p:cNvPr id="30105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301060" name="Slide Number Placeholder 3"/>
          <p:cNvSpPr>
            <a:spLocks noGrp="1"/>
          </p:cNvSpPr>
          <p:nvPr>
            <p:ph type="sldNum" sz="quarter" idx="5"/>
          </p:nvPr>
        </p:nvSpPr>
        <p:spPr bwMode="auto">
          <a:noFill/>
          <a:ln>
            <a:miter lim="800000"/>
            <a:headEnd/>
            <a:tailEnd/>
          </a:ln>
        </p:spPr>
        <p:txBody>
          <a:bodyPr/>
          <a:lstStyle/>
          <a:p>
            <a:fld id="{54051D8D-4548-40D2-A110-F32F543B9516}" type="slidenum">
              <a:rPr lang="en-US"/>
              <a:pPr/>
              <a:t>172</a:t>
            </a:fld>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Slide Image Placeholder 1"/>
          <p:cNvSpPr>
            <a:spLocks noGrp="1" noRot="1" noChangeAspect="1" noTextEdit="1"/>
          </p:cNvSpPr>
          <p:nvPr>
            <p:ph type="sldImg"/>
          </p:nvPr>
        </p:nvSpPr>
        <p:spPr bwMode="auto">
          <a:noFill/>
          <a:ln>
            <a:solidFill>
              <a:srgbClr val="000000"/>
            </a:solidFill>
            <a:miter lim="800000"/>
            <a:headEnd/>
            <a:tailEnd/>
          </a:ln>
        </p:spPr>
      </p:sp>
      <p:sp>
        <p:nvSpPr>
          <p:cNvPr id="30208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302084" name="Slide Number Placeholder 3"/>
          <p:cNvSpPr>
            <a:spLocks noGrp="1"/>
          </p:cNvSpPr>
          <p:nvPr>
            <p:ph type="sldNum" sz="quarter" idx="5"/>
          </p:nvPr>
        </p:nvSpPr>
        <p:spPr bwMode="auto">
          <a:noFill/>
          <a:ln>
            <a:miter lim="800000"/>
            <a:headEnd/>
            <a:tailEnd/>
          </a:ln>
        </p:spPr>
        <p:txBody>
          <a:bodyPr/>
          <a:lstStyle/>
          <a:p>
            <a:fld id="{C076097A-5E64-49E3-8F0D-365B0519F274}" type="slidenum">
              <a:rPr lang="en-US"/>
              <a:pPr/>
              <a:t>173</a:t>
            </a:fld>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Slide Image Placeholder 1"/>
          <p:cNvSpPr>
            <a:spLocks noGrp="1" noRot="1" noChangeAspect="1" noTextEdit="1"/>
          </p:cNvSpPr>
          <p:nvPr>
            <p:ph type="sldImg"/>
          </p:nvPr>
        </p:nvSpPr>
        <p:spPr bwMode="auto">
          <a:noFill/>
          <a:ln>
            <a:solidFill>
              <a:srgbClr val="000000"/>
            </a:solidFill>
            <a:miter lim="800000"/>
            <a:headEnd/>
            <a:tailEnd/>
          </a:ln>
        </p:spPr>
      </p:sp>
      <p:sp>
        <p:nvSpPr>
          <p:cNvPr id="3031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303108" name="Slide Number Placeholder 3"/>
          <p:cNvSpPr>
            <a:spLocks noGrp="1"/>
          </p:cNvSpPr>
          <p:nvPr>
            <p:ph type="sldNum" sz="quarter" idx="5"/>
          </p:nvPr>
        </p:nvSpPr>
        <p:spPr bwMode="auto">
          <a:noFill/>
          <a:ln>
            <a:miter lim="800000"/>
            <a:headEnd/>
            <a:tailEnd/>
          </a:ln>
        </p:spPr>
        <p:txBody>
          <a:bodyPr/>
          <a:lstStyle/>
          <a:p>
            <a:fld id="{2880F1F9-7198-4C12-B01D-9534DC06C548}" type="slidenum">
              <a:rPr lang="en-US"/>
              <a:pPr/>
              <a:t>174</a:t>
            </a:fld>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Slide Image Placeholder 1"/>
          <p:cNvSpPr>
            <a:spLocks noGrp="1" noRot="1" noChangeAspect="1" noTextEdit="1"/>
          </p:cNvSpPr>
          <p:nvPr>
            <p:ph type="sldImg"/>
          </p:nvPr>
        </p:nvSpPr>
        <p:spPr bwMode="auto">
          <a:noFill/>
          <a:ln>
            <a:solidFill>
              <a:srgbClr val="000000"/>
            </a:solidFill>
            <a:miter lim="800000"/>
            <a:headEnd/>
            <a:tailEnd/>
          </a:ln>
        </p:spPr>
      </p:sp>
      <p:sp>
        <p:nvSpPr>
          <p:cNvPr id="30413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304132" name="Slide Number Placeholder 3"/>
          <p:cNvSpPr>
            <a:spLocks noGrp="1"/>
          </p:cNvSpPr>
          <p:nvPr>
            <p:ph type="sldNum" sz="quarter" idx="5"/>
          </p:nvPr>
        </p:nvSpPr>
        <p:spPr bwMode="auto">
          <a:noFill/>
          <a:ln>
            <a:miter lim="800000"/>
            <a:headEnd/>
            <a:tailEnd/>
          </a:ln>
        </p:spPr>
        <p:txBody>
          <a:bodyPr/>
          <a:lstStyle/>
          <a:p>
            <a:fld id="{8EFC44D0-563F-403D-8E79-B371AB1BBA92}" type="slidenum">
              <a:rPr lang="en-US"/>
              <a:pPr/>
              <a:t>175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Straight Connector 3"/>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endParaRPr lang="en-US"/>
          </a:p>
        </p:txBody>
      </p:sp>
      <p:sp>
        <p:nvSpPr>
          <p:cNvPr id="29" name="Title 28"/>
          <p:cNvSpPr>
            <a:spLocks noGrp="1"/>
          </p:cNvSpPr>
          <p:nvPr>
            <p:ph type="ctrTitle"/>
          </p:nvPr>
        </p:nvSpPr>
        <p:spPr>
          <a:xfrm>
            <a:off x="381000" y="4853411"/>
            <a:ext cx="8458200" cy="1222375"/>
          </a:xfrm>
        </p:spPr>
        <p:txBody>
          <a:bodyPr anchor="t"/>
          <a:lstStyle/>
          <a:p>
            <a:r>
              <a:rPr lang="en-US" smtClean="0"/>
              <a:t>Click to edit Master title style</a:t>
            </a:r>
            <a:endParaRPr lang="en-US" dirty="0"/>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dirty="0"/>
          </a:p>
        </p:txBody>
      </p:sp>
      <p:sp>
        <p:nvSpPr>
          <p:cNvPr id="5" name="Date Placeholder 15"/>
          <p:cNvSpPr>
            <a:spLocks noGrp="1"/>
          </p:cNvSpPr>
          <p:nvPr>
            <p:ph type="dt" sz="half" idx="10"/>
          </p:nvPr>
        </p:nvSpPr>
        <p:spPr/>
        <p:txBody>
          <a:bodyPr/>
          <a:lstStyle>
            <a:lvl1pPr>
              <a:defRPr/>
            </a:lvl1pPr>
          </a:lstStyle>
          <a:p>
            <a:fld id="{18CA4AB8-7547-4954-BD5C-9764A25734DF}" type="datetimeFigureOut">
              <a:rPr lang="en-US"/>
              <a:pPr/>
              <a:t>11/2/2010</a:t>
            </a:fld>
            <a:endParaRPr lang="en-US"/>
          </a:p>
        </p:txBody>
      </p:sp>
      <p:sp>
        <p:nvSpPr>
          <p:cNvPr id="6" name="Footer Placeholder 1"/>
          <p:cNvSpPr>
            <a:spLocks noGrp="1"/>
          </p:cNvSpPr>
          <p:nvPr>
            <p:ph type="ftr" sz="quarter" idx="11"/>
          </p:nvPr>
        </p:nvSpPr>
        <p:spPr/>
        <p:txBody>
          <a:bodyPr/>
          <a:lstStyle>
            <a:lvl1pPr>
              <a:defRPr/>
            </a:lvl1pPr>
          </a:lstStyle>
          <a:p>
            <a:endParaRPr lang="en-US"/>
          </a:p>
        </p:txBody>
      </p:sp>
      <p:sp>
        <p:nvSpPr>
          <p:cNvPr id="7" name="Slide Number Placeholder 14"/>
          <p:cNvSpPr>
            <a:spLocks noGrp="1"/>
          </p:cNvSpPr>
          <p:nvPr>
            <p:ph type="sldNum" sz="quarter" idx="12"/>
          </p:nvPr>
        </p:nvSpPr>
        <p:spPr>
          <a:xfrm>
            <a:off x="8229600" y="6473825"/>
            <a:ext cx="758825" cy="247650"/>
          </a:xfrm>
        </p:spPr>
        <p:txBody>
          <a:bodyPr/>
          <a:lstStyle>
            <a:lvl1pPr>
              <a:defRPr/>
            </a:lvl1pPr>
          </a:lstStyle>
          <a:p>
            <a:fld id="{12493F12-ADEB-4063-A56F-2CE6D1298274}"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0"/>
          <p:cNvSpPr>
            <a:spLocks noGrp="1"/>
          </p:cNvSpPr>
          <p:nvPr>
            <p:ph type="dt" sz="half" idx="10"/>
          </p:nvPr>
        </p:nvSpPr>
        <p:spPr/>
        <p:txBody>
          <a:bodyPr/>
          <a:lstStyle>
            <a:lvl1pPr>
              <a:defRPr/>
            </a:lvl1pPr>
          </a:lstStyle>
          <a:p>
            <a:fld id="{17E0E86E-BB65-4AC1-855E-5E92DDC188FD}" type="datetimeFigureOut">
              <a:rPr lang="en-US"/>
              <a:pPr/>
              <a:t>11/2/2010</a:t>
            </a:fld>
            <a:endParaRPr lang="en-US"/>
          </a:p>
        </p:txBody>
      </p:sp>
      <p:sp>
        <p:nvSpPr>
          <p:cNvPr id="5" name="Footer Placeholder 27"/>
          <p:cNvSpPr>
            <a:spLocks noGrp="1"/>
          </p:cNvSpPr>
          <p:nvPr>
            <p:ph type="ftr" sz="quarter" idx="11"/>
          </p:nvPr>
        </p:nvSpPr>
        <p:spPr/>
        <p:txBody>
          <a:bodyPr/>
          <a:lstStyle>
            <a:lvl1pPr>
              <a:defRPr/>
            </a:lvl1pPr>
          </a:lstStyle>
          <a:p>
            <a:endParaRPr lang="en-US"/>
          </a:p>
        </p:txBody>
      </p:sp>
      <p:sp>
        <p:nvSpPr>
          <p:cNvPr id="6" name="Slide Number Placeholder 4"/>
          <p:cNvSpPr>
            <a:spLocks noGrp="1"/>
          </p:cNvSpPr>
          <p:nvPr>
            <p:ph type="sldNum" sz="quarter" idx="12"/>
          </p:nvPr>
        </p:nvSpPr>
        <p:spPr/>
        <p:txBody>
          <a:bodyPr/>
          <a:lstStyle>
            <a:lvl1pPr>
              <a:defRPr/>
            </a:lvl1pPr>
          </a:lstStyle>
          <a:p>
            <a:fld id="{E9B47833-DD2F-4678-84F4-86E9AED43DB2}"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549276"/>
            <a:ext cx="6248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fld id="{148CA3B3-B8B7-435D-978E-E4B358E3D949}" type="datetimeFigureOut">
              <a:rPr lang="en-US"/>
              <a:pPr/>
              <a:t>11/2/2010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BE65DE3-2650-48EC-9741-98AF8C1FF131}"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lang="en-US" smtClean="0"/>
              <a:t>Click to edit Master title style</a:t>
            </a:r>
            <a:endParaRPr lang="en-US"/>
          </a:p>
        </p:txBody>
      </p:sp>
      <p:sp>
        <p:nvSpPr>
          <p:cNvPr id="27" name="Content Placeholder 26"/>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4"/>
          <p:cNvSpPr>
            <a:spLocks noGrp="1"/>
          </p:cNvSpPr>
          <p:nvPr>
            <p:ph type="dt" sz="half" idx="10"/>
          </p:nvPr>
        </p:nvSpPr>
        <p:spPr/>
        <p:txBody>
          <a:bodyPr/>
          <a:lstStyle>
            <a:lvl1pPr>
              <a:defRPr/>
            </a:lvl1pPr>
          </a:lstStyle>
          <a:p>
            <a:fld id="{D09E0754-75C0-4B1E-B734-E717F9362697}" type="datetimeFigureOut">
              <a:rPr lang="en-US"/>
              <a:pPr/>
              <a:t>11/2/2010</a:t>
            </a:fld>
            <a:endParaRPr lang="en-US"/>
          </a:p>
        </p:txBody>
      </p:sp>
      <p:sp>
        <p:nvSpPr>
          <p:cNvPr id="5" name="Footer Placeholder 18"/>
          <p:cNvSpPr>
            <a:spLocks noGrp="1"/>
          </p:cNvSpPr>
          <p:nvPr>
            <p:ph type="ftr" sz="quarter" idx="11"/>
          </p:nvPr>
        </p:nvSpPr>
        <p:spPr>
          <a:xfrm>
            <a:off x="3581400" y="76200"/>
            <a:ext cx="2895600" cy="288925"/>
          </a:xfrm>
        </p:spPr>
        <p:txBody>
          <a:bodyPr/>
          <a:lstStyle>
            <a:lvl1pPr>
              <a:defRPr/>
            </a:lvl1pPr>
          </a:lstStyle>
          <a:p>
            <a:endParaRPr lang="en-US"/>
          </a:p>
        </p:txBody>
      </p:sp>
      <p:sp>
        <p:nvSpPr>
          <p:cNvPr id="6" name="Slide Number Placeholder 15"/>
          <p:cNvSpPr>
            <a:spLocks noGrp="1"/>
          </p:cNvSpPr>
          <p:nvPr>
            <p:ph type="sldNum" sz="quarter" idx="12"/>
          </p:nvPr>
        </p:nvSpPr>
        <p:spPr>
          <a:xfrm>
            <a:off x="8229600" y="6473825"/>
            <a:ext cx="758825" cy="247650"/>
          </a:xfrm>
        </p:spPr>
        <p:txBody>
          <a:bodyPr/>
          <a:lstStyle>
            <a:lvl1pPr>
              <a:defRPr/>
            </a:lvl1pPr>
          </a:lstStyle>
          <a:p>
            <a:fld id="{363EB3BC-1B6B-4B92-9770-40422C657C03}"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Straight Connector 3"/>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endParaRPr lang="en-US"/>
          </a:p>
        </p:txBody>
      </p:sp>
      <p:sp>
        <p:nvSpPr>
          <p:cNvPr id="6" name="Text Placeholder 5"/>
          <p:cNvSpPr>
            <a:spLocks noGrp="1"/>
          </p:cNvSpPr>
          <p:nvPr>
            <p:ph type="body" idx="1"/>
          </p:nvPr>
        </p:nvSpPr>
        <p:spPr>
          <a:xfrm>
            <a:off x="381000" y="1676400"/>
            <a:ext cx="8458200" cy="1219200"/>
          </a:xfrm>
        </p:spPr>
        <p:txBody>
          <a:bodyPr anchor="b"/>
          <a:lstStyle>
            <a:lvl1pPr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lang="en-US" smtClean="0"/>
              <a:t>Click to edit Master title style</a:t>
            </a:r>
            <a:endParaRPr lang="en-US" dirty="0"/>
          </a:p>
        </p:txBody>
      </p:sp>
      <p:sp>
        <p:nvSpPr>
          <p:cNvPr id="5" name="Date Placeholder 18"/>
          <p:cNvSpPr>
            <a:spLocks noGrp="1"/>
          </p:cNvSpPr>
          <p:nvPr>
            <p:ph type="dt" sz="half" idx="10"/>
          </p:nvPr>
        </p:nvSpPr>
        <p:spPr/>
        <p:txBody>
          <a:bodyPr/>
          <a:lstStyle>
            <a:lvl1pPr>
              <a:defRPr/>
            </a:lvl1pPr>
          </a:lstStyle>
          <a:p>
            <a:fld id="{672F4E69-A22E-48D7-8468-A74520650078}" type="datetimeFigureOut">
              <a:rPr lang="en-US"/>
              <a:pPr/>
              <a:t>11/2/2010</a:t>
            </a:fld>
            <a:endParaRPr lang="en-US"/>
          </a:p>
        </p:txBody>
      </p:sp>
      <p:sp>
        <p:nvSpPr>
          <p:cNvPr id="7" name="Footer Placeholder 10"/>
          <p:cNvSpPr>
            <a:spLocks noGrp="1"/>
          </p:cNvSpPr>
          <p:nvPr>
            <p:ph type="ftr" sz="quarter" idx="11"/>
          </p:nvPr>
        </p:nvSpPr>
        <p:spPr/>
        <p:txBody>
          <a:bodyPr/>
          <a:lstStyle>
            <a:lvl1pPr>
              <a:defRPr/>
            </a:lvl1pPr>
          </a:lstStyle>
          <a:p>
            <a:endParaRPr lang="en-US"/>
          </a:p>
        </p:txBody>
      </p:sp>
      <p:sp>
        <p:nvSpPr>
          <p:cNvPr id="9" name="Slide Number Placeholder 15"/>
          <p:cNvSpPr>
            <a:spLocks noGrp="1"/>
          </p:cNvSpPr>
          <p:nvPr>
            <p:ph type="sldNum" sz="quarter" idx="12"/>
          </p:nvPr>
        </p:nvSpPr>
        <p:spPr/>
        <p:txBody>
          <a:bodyPr/>
          <a:lstStyle>
            <a:lvl1pPr>
              <a:defRPr/>
            </a:lvl1pPr>
          </a:lstStyle>
          <a:p>
            <a:fld id="{C4AF25E9-407A-4C5C-B867-47B3ED7B7CBA}" type="slidenum">
              <a:rPr lang="en-US"/>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lang="en-US" smtClean="0"/>
              <a:t>Click to edit Master title style</a:t>
            </a:r>
            <a:endParaRPr lang="en-US" dirty="0"/>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0"/>
          <p:cNvSpPr>
            <a:spLocks noGrp="1"/>
          </p:cNvSpPr>
          <p:nvPr>
            <p:ph type="dt" sz="half" idx="10"/>
          </p:nvPr>
        </p:nvSpPr>
        <p:spPr/>
        <p:txBody>
          <a:bodyPr/>
          <a:lstStyle>
            <a:lvl1pPr>
              <a:defRPr/>
            </a:lvl1pPr>
          </a:lstStyle>
          <a:p>
            <a:fld id="{9B5F9BAA-B2E7-43C5-A87E-B7AF615DDB32}" type="datetimeFigureOut">
              <a:rPr lang="en-US"/>
              <a:pPr/>
              <a:t>11/2/2010</a:t>
            </a:fld>
            <a:endParaRPr lang="en-US"/>
          </a:p>
        </p:txBody>
      </p:sp>
      <p:sp>
        <p:nvSpPr>
          <p:cNvPr id="6" name="Footer Placeholder 27"/>
          <p:cNvSpPr>
            <a:spLocks noGrp="1"/>
          </p:cNvSpPr>
          <p:nvPr>
            <p:ph type="ftr" sz="quarter" idx="11"/>
          </p:nvPr>
        </p:nvSpPr>
        <p:spPr/>
        <p:txBody>
          <a:bodyPr/>
          <a:lstStyle>
            <a:lvl1pPr>
              <a:defRPr/>
            </a:lvl1pPr>
          </a:lstStyle>
          <a:p>
            <a:endParaRPr lang="en-US"/>
          </a:p>
        </p:txBody>
      </p:sp>
      <p:sp>
        <p:nvSpPr>
          <p:cNvPr id="7" name="Slide Number Placeholder 4"/>
          <p:cNvSpPr>
            <a:spLocks noGrp="1"/>
          </p:cNvSpPr>
          <p:nvPr>
            <p:ph type="sldNum" sz="quarter" idx="12"/>
          </p:nvPr>
        </p:nvSpPr>
        <p:spPr/>
        <p:txBody>
          <a:bodyPr/>
          <a:lstStyle>
            <a:lvl1pPr>
              <a:defRPr/>
            </a:lvl1pPr>
          </a:lstStyle>
          <a:p>
            <a:fld id="{5D406A20-2C05-4C2A-9CF9-56BA17DBEA4D}"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endParaRPr lang="en-US"/>
          </a:p>
        </p:txBody>
      </p:sp>
      <p:sp>
        <p:nvSpPr>
          <p:cNvPr id="29" name="Title 28"/>
          <p:cNvSpPr>
            <a:spLocks noGrp="1"/>
          </p:cNvSpPr>
          <p:nvPr>
            <p:ph type="title"/>
          </p:nvPr>
        </p:nvSpPr>
        <p:spPr>
          <a:xfrm>
            <a:off x="304800" y="5410200"/>
            <a:ext cx="8610600" cy="882650"/>
          </a:xfrm>
        </p:spPr>
        <p:txBody>
          <a:bodyPr/>
          <a:lstStyle>
            <a:lvl1pPr>
              <a:defRPr/>
            </a:lvl1pPr>
          </a:lstStyle>
          <a:p>
            <a:r>
              <a:rPr lang="en-US" smtClean="0"/>
              <a:t>Click to edit Master title style</a:t>
            </a:r>
            <a:endParaRPr lang="en-US" dirty="0"/>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lt"/>
                <a:cs typeface="+mj-l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lt"/>
                <a:cs typeface="+mj-l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8" name="Content Placeholder 27"/>
          <p:cNvSpPr>
            <a:spLocks noGrp="1"/>
          </p:cNvSpPr>
          <p:nvPr>
            <p:ph sz="quarter" idx="4"/>
          </p:nvPr>
        </p:nvSpPr>
        <p:spPr>
          <a:xfrm>
            <a:off x="4648200" y="1316037"/>
            <a:ext cx="4270375" cy="39417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9"/>
          <p:cNvSpPr>
            <a:spLocks noGrp="1"/>
          </p:cNvSpPr>
          <p:nvPr>
            <p:ph type="dt" sz="half" idx="10"/>
          </p:nvPr>
        </p:nvSpPr>
        <p:spPr/>
        <p:txBody>
          <a:bodyPr/>
          <a:lstStyle>
            <a:lvl1pPr>
              <a:defRPr/>
            </a:lvl1pPr>
          </a:lstStyle>
          <a:p>
            <a:fld id="{4C8197D7-E478-4541-9E34-5DAB4B282DD5}" type="datetimeFigureOut">
              <a:rPr lang="en-US"/>
              <a:pPr/>
              <a:t>11/2/2010</a:t>
            </a:fld>
            <a:endParaRPr lang="en-US"/>
          </a:p>
        </p:txBody>
      </p:sp>
      <p:sp>
        <p:nvSpPr>
          <p:cNvPr id="9" name="Footer Placeholder 5"/>
          <p:cNvSpPr>
            <a:spLocks noGrp="1"/>
          </p:cNvSpPr>
          <p:nvPr>
            <p:ph type="ftr" sz="quarter" idx="11"/>
          </p:nvPr>
        </p:nvSpPr>
        <p:spPr/>
        <p:txBody>
          <a:bodyPr/>
          <a:lstStyle>
            <a:lvl1pPr>
              <a:defRPr/>
            </a:lvl1pPr>
          </a:lstStyle>
          <a:p>
            <a:endParaRPr lang="en-US"/>
          </a:p>
        </p:txBody>
      </p:sp>
      <p:sp>
        <p:nvSpPr>
          <p:cNvPr id="10" name="Slide Number Placeholder 6"/>
          <p:cNvSpPr>
            <a:spLocks noGrp="1"/>
          </p:cNvSpPr>
          <p:nvPr>
            <p:ph type="sldNum" sz="quarter" idx="12"/>
          </p:nvPr>
        </p:nvSpPr>
        <p:spPr>
          <a:xfrm>
            <a:off x="8229600" y="6477000"/>
            <a:ext cx="762000" cy="247650"/>
          </a:xfrm>
        </p:spPr>
        <p:txBody>
          <a:bodyPr/>
          <a:lstStyle>
            <a:lvl1pPr>
              <a:defRPr/>
            </a:lvl1pPr>
          </a:lstStyle>
          <a:p>
            <a:fld id="{9772AA58-2215-483A-9C42-2F0E8FD7FC64}"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lang="en-US" smtClean="0"/>
              <a:t>Click to edit Master title style</a:t>
            </a:r>
            <a:endParaRPr lang="en-US" dirty="0"/>
          </a:p>
        </p:txBody>
      </p:sp>
      <p:sp>
        <p:nvSpPr>
          <p:cNvPr id="3" name="Date Placeholder 10"/>
          <p:cNvSpPr>
            <a:spLocks noGrp="1"/>
          </p:cNvSpPr>
          <p:nvPr>
            <p:ph type="dt" sz="half" idx="10"/>
          </p:nvPr>
        </p:nvSpPr>
        <p:spPr/>
        <p:txBody>
          <a:bodyPr/>
          <a:lstStyle>
            <a:lvl1pPr>
              <a:defRPr/>
            </a:lvl1pPr>
          </a:lstStyle>
          <a:p>
            <a:fld id="{BCBAF394-5FEF-4918-A094-276648B9BA8F}" type="datetimeFigureOut">
              <a:rPr lang="en-US"/>
              <a:pPr/>
              <a:t>11/2/2010</a:t>
            </a:fld>
            <a:endParaRPr lang="en-US"/>
          </a:p>
        </p:txBody>
      </p:sp>
      <p:sp>
        <p:nvSpPr>
          <p:cNvPr id="4" name="Footer Placeholder 27"/>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655118FE-B6AC-446A-ABEC-D8B62C8B9C7A}"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2"/>
          <p:cNvSpPr>
            <a:spLocks noGrp="1"/>
          </p:cNvSpPr>
          <p:nvPr>
            <p:ph type="dt" sz="half" idx="10"/>
          </p:nvPr>
        </p:nvSpPr>
        <p:spPr/>
        <p:txBody>
          <a:bodyPr/>
          <a:lstStyle>
            <a:lvl1pPr>
              <a:defRPr/>
            </a:lvl1pPr>
          </a:lstStyle>
          <a:p>
            <a:fld id="{3974A6D1-9BDB-4ECB-83A7-2BAC78B4DD82}" type="datetimeFigureOut">
              <a:rPr lang="en-US"/>
              <a:pPr/>
              <a:t>11/2/2010</a:t>
            </a:fld>
            <a:endParaRPr lang="en-US"/>
          </a:p>
        </p:txBody>
      </p:sp>
      <p:sp>
        <p:nvSpPr>
          <p:cNvPr id="3" name="Footer Placeholder 23"/>
          <p:cNvSpPr>
            <a:spLocks noGrp="1"/>
          </p:cNvSpPr>
          <p:nvPr>
            <p:ph type="ftr" sz="quarter" idx="11"/>
          </p:nvPr>
        </p:nvSpPr>
        <p:spPr/>
        <p:txBody>
          <a:bodyPr/>
          <a:lstStyle>
            <a:lvl1pPr>
              <a:defRPr/>
            </a:lvl1pPr>
          </a:lstStyle>
          <a:p>
            <a:endParaRPr lang="en-US"/>
          </a:p>
        </p:txBody>
      </p:sp>
      <p:sp>
        <p:nvSpPr>
          <p:cNvPr id="4" name="Slide Number Placeholder 6"/>
          <p:cNvSpPr>
            <a:spLocks noGrp="1"/>
          </p:cNvSpPr>
          <p:nvPr>
            <p:ph type="sldNum" sz="quarter" idx="12"/>
          </p:nvPr>
        </p:nvSpPr>
        <p:spPr/>
        <p:txBody>
          <a:bodyPr/>
          <a:lstStyle>
            <a:lvl1pPr>
              <a:defRPr/>
            </a:lvl1pPr>
          </a:lstStyle>
          <a:p>
            <a:fld id="{CEEF8CC3-37C3-499C-B513-8A1E5B6C0614}"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endParaRPr lang="en-US"/>
          </a:p>
        </p:txBody>
      </p:sp>
      <p:sp>
        <p:nvSpPr>
          <p:cNvPr id="12" name="Title 11"/>
          <p:cNvSpPr>
            <a:spLocks noGrp="1"/>
          </p:cNvSpPr>
          <p:nvPr>
            <p:ph type="title"/>
          </p:nvPr>
        </p:nvSpPr>
        <p:spPr>
          <a:xfrm>
            <a:off x="457200" y="5486400"/>
            <a:ext cx="8458200" cy="520700"/>
          </a:xfrm>
        </p:spPr>
        <p:txBody>
          <a:bodyPr/>
          <a:lstStyle>
            <a:lvl1pPr algn="l">
              <a:buNone/>
              <a:defRPr sz="2000" b="1"/>
            </a:lvl1pPr>
          </a:lstStyle>
          <a:p>
            <a:r>
              <a:rPr lang="en-US" smtClean="0"/>
              <a:t>Click to edit Master title style</a:t>
            </a:r>
            <a:endParaRPr lang="en-US" dirty="0"/>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Date Placeholder 24"/>
          <p:cNvSpPr>
            <a:spLocks noGrp="1"/>
          </p:cNvSpPr>
          <p:nvPr>
            <p:ph type="dt" sz="half" idx="10"/>
          </p:nvPr>
        </p:nvSpPr>
        <p:spPr/>
        <p:txBody>
          <a:bodyPr/>
          <a:lstStyle>
            <a:lvl1pPr>
              <a:defRPr/>
            </a:lvl1pPr>
          </a:lstStyle>
          <a:p>
            <a:fld id="{540C978F-1E39-4E11-8E94-90758FAD6792}" type="datetimeFigureOut">
              <a:rPr lang="en-US"/>
              <a:pPr/>
              <a:t>11/2/2010</a:t>
            </a:fld>
            <a:endParaRPr lang="en-US"/>
          </a:p>
        </p:txBody>
      </p:sp>
      <p:sp>
        <p:nvSpPr>
          <p:cNvPr id="7" name="Footer Placeholder 28"/>
          <p:cNvSpPr>
            <a:spLocks noGrp="1"/>
          </p:cNvSpPr>
          <p:nvPr>
            <p:ph type="ftr" sz="quarter" idx="11"/>
          </p:nvPr>
        </p:nvSpPr>
        <p:spPr/>
        <p:txBody>
          <a:bodyPr/>
          <a:lstStyle>
            <a:lvl1pPr>
              <a:defRPr/>
            </a:lvl1pPr>
          </a:lstStyle>
          <a:p>
            <a:endParaRPr lang="en-US"/>
          </a:p>
        </p:txBody>
      </p:sp>
      <p:sp>
        <p:nvSpPr>
          <p:cNvPr id="8" name="Slide Number Placeholder 6"/>
          <p:cNvSpPr>
            <a:spLocks noGrp="1"/>
          </p:cNvSpPr>
          <p:nvPr>
            <p:ph type="sldNum" sz="quarter" idx="12"/>
          </p:nvPr>
        </p:nvSpPr>
        <p:spPr/>
        <p:txBody>
          <a:bodyPr/>
          <a:lstStyle>
            <a:lvl1pPr>
              <a:defRPr/>
            </a:lvl1pPr>
          </a:lstStyle>
          <a:p>
            <a:fld id="{834288F6-1DA0-40C1-B543-9609C5053463}"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normAutofit/>
          </a:bodyPr>
          <a:lstStyle>
            <a:lvl1pPr marL="0" indent="0">
              <a:buNone/>
              <a:defRPr sz="3200"/>
            </a:lvl1pPr>
          </a:lstStyle>
          <a:p>
            <a:pPr lvl="0"/>
            <a:r>
              <a:rPr lang="en-US" noProof="0" smtClean="0"/>
              <a:t>Click icon to add picture</a:t>
            </a:r>
            <a:endParaRPr lang="en-US" noProof="0" dirty="0"/>
          </a:p>
        </p:txBody>
      </p:sp>
      <p:sp>
        <p:nvSpPr>
          <p:cNvPr id="17" name="Title 16"/>
          <p:cNvSpPr>
            <a:spLocks noGrp="1"/>
          </p:cNvSpPr>
          <p:nvPr>
            <p:ph type="title"/>
          </p:nvPr>
        </p:nvSpPr>
        <p:spPr>
          <a:xfrm>
            <a:off x="381000" y="4993760"/>
            <a:ext cx="5867400" cy="522288"/>
          </a:xfrm>
        </p:spPr>
        <p:txBody>
          <a:bodyPr/>
          <a:lstStyle>
            <a:lvl1pPr algn="l">
              <a:buNone/>
              <a:defRPr sz="2000" b="1"/>
            </a:lvl1pPr>
          </a:lstStyle>
          <a:p>
            <a:r>
              <a:rPr lang="en-US" smtClean="0"/>
              <a:t>Click to edit Master title style</a:t>
            </a:r>
            <a:endParaRPr lang="en-US" dirty="0"/>
          </a:p>
        </p:txBody>
      </p:sp>
      <p:sp>
        <p:nvSpPr>
          <p:cNvPr id="26" name="Text Placeholder 25"/>
          <p:cNvSpPr>
            <a:spLocks noGrp="1"/>
          </p:cNvSpPr>
          <p:nvPr>
            <p:ph type="body" sz="half" idx="2"/>
          </p:nvPr>
        </p:nvSpPr>
        <p:spPr>
          <a:xfrm>
            <a:off x="381000" y="5533218"/>
            <a:ext cx="5867400" cy="768350"/>
          </a:xfrm>
        </p:spPr>
        <p:txBody>
          <a:bodyPr lIns="109728" tIns="0"/>
          <a:lstStyle>
            <a:lvl1pPr>
              <a:buNone/>
              <a:defRPr sz="1400"/>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6"/>
          <p:cNvSpPr>
            <a:spLocks noGrp="1"/>
          </p:cNvSpPr>
          <p:nvPr>
            <p:ph type="dt" sz="half" idx="10"/>
          </p:nvPr>
        </p:nvSpPr>
        <p:spPr/>
        <p:txBody>
          <a:bodyPr/>
          <a:lstStyle>
            <a:lvl1pPr>
              <a:defRPr/>
            </a:lvl1pPr>
          </a:lstStyle>
          <a:p>
            <a:fld id="{E7C78415-0D1C-44DB-BF9C-F38AA4E395FE}" type="datetimeFigureOut">
              <a:rPr lang="en-US"/>
              <a:pPr/>
              <a:t>11/2/2010</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30"/>
          <p:cNvSpPr>
            <a:spLocks noGrp="1"/>
          </p:cNvSpPr>
          <p:nvPr>
            <p:ph type="sldNum" sz="quarter" idx="12"/>
          </p:nvPr>
        </p:nvSpPr>
        <p:spPr/>
        <p:txBody>
          <a:bodyPr/>
          <a:lstStyle>
            <a:lvl1pPr>
              <a:defRPr/>
            </a:lvl1pPr>
          </a:lstStyle>
          <a:p>
            <a:fld id="{9A41698A-2F4F-4B5A-B94C-FA59195A1C93}"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endParaRPr lang="en-US"/>
          </a:p>
        </p:txBody>
      </p:sp>
      <p:sp>
        <p:nvSpPr>
          <p:cNvPr id="2053" name="Text Placeholder 7"/>
          <p:cNvSpPr>
            <a:spLocks noGrp="1"/>
          </p:cNvSpPr>
          <p:nvPr>
            <p:ph type="body" idx="1"/>
          </p:nvPr>
        </p:nvSpPr>
        <p:spPr bwMode="auto">
          <a:xfrm>
            <a:off x="304800" y="1554163"/>
            <a:ext cx="86868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 name="Date Placeholder 10"/>
          <p:cNvSpPr>
            <a:spLocks noGrp="1"/>
          </p:cNvSpPr>
          <p:nvPr>
            <p:ph type="dt" sz="half" idx="2"/>
          </p:nvPr>
        </p:nvSpPr>
        <p:spPr>
          <a:xfrm>
            <a:off x="6477000" y="76200"/>
            <a:ext cx="2514600" cy="288925"/>
          </a:xfrm>
          <a:prstGeom prst="rect">
            <a:avLst/>
          </a:prstGeom>
        </p:spPr>
        <p:txBody>
          <a:bodyPr vert="horz" wrap="square" lIns="91440" tIns="45720" rIns="91440" bIns="45720" numCol="1" anchor="t" anchorCtr="0" compatLnSpc="1">
            <a:prstTxWarp prst="textNoShape">
              <a:avLst/>
            </a:prstTxWarp>
          </a:bodyPr>
          <a:lstStyle>
            <a:lvl1pPr>
              <a:defRPr sz="1200">
                <a:solidFill>
                  <a:srgbClr val="D38E27"/>
                </a:solidFill>
              </a:defRPr>
            </a:lvl1pPr>
          </a:lstStyle>
          <a:p>
            <a:fld id="{BFF36A05-A85D-4AFE-BB58-63D39F306B84}" type="datetimeFigureOut">
              <a:rPr lang="en-US"/>
              <a:pPr/>
              <a:t>11/2/2010</a:t>
            </a:fld>
            <a:endParaRPr lang="en-US"/>
          </a:p>
        </p:txBody>
      </p:sp>
      <p:sp>
        <p:nvSpPr>
          <p:cNvPr id="28" name="Footer Placeholder 27"/>
          <p:cNvSpPr>
            <a:spLocks noGrp="1"/>
          </p:cNvSpPr>
          <p:nvPr>
            <p:ph type="ftr" sz="quarter" idx="3"/>
          </p:nvPr>
        </p:nvSpPr>
        <p:spPr>
          <a:xfrm>
            <a:off x="3124200" y="76200"/>
            <a:ext cx="3352800" cy="288925"/>
          </a:xfrm>
          <a:prstGeom prst="rect">
            <a:avLst/>
          </a:prstGeom>
        </p:spPr>
        <p:txBody>
          <a:bodyPr vert="horz" wrap="square" lIns="91440" tIns="45720" rIns="91440" bIns="45720" numCol="1" anchor="t" anchorCtr="0" compatLnSpc="1">
            <a:prstTxWarp prst="textNoShape">
              <a:avLst/>
            </a:prstTxWarp>
          </a:bodyPr>
          <a:lstStyle>
            <a:lvl1pPr algn="r">
              <a:defRPr sz="1200">
                <a:solidFill>
                  <a:srgbClr val="D38E27"/>
                </a:solidFill>
              </a:defRPr>
            </a:lvl1pPr>
          </a:lstStyle>
          <a:p>
            <a:endParaRPr lang="en-US"/>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wrap="square" lIns="91440" tIns="45720" rIns="91440" bIns="45720" numCol="1" anchor="t" anchorCtr="0" compatLnSpc="1">
            <a:prstTxWarp prst="textNoShape">
              <a:avLst/>
            </a:prstTxWarp>
          </a:bodyPr>
          <a:lstStyle>
            <a:lvl1pPr algn="r">
              <a:defRPr sz="1200">
                <a:solidFill>
                  <a:srgbClr val="D38E27"/>
                </a:solidFill>
              </a:defRPr>
            </a:lvl1pPr>
          </a:lstStyle>
          <a:p>
            <a:fld id="{80D5B559-0910-4E03-9F37-82B1A45D2458}" type="slidenum">
              <a:rPr lang="en-US"/>
              <a:pPr/>
              <a:t>‹#›</a:t>
            </a:fld>
            <a:endParaRPr lang="en-US"/>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lang="en-US" smtClean="0"/>
              <a:t>Click to edit Master title style</a:t>
            </a:r>
            <a:endParaRPr lang="en-US" dirty="0"/>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endParaRPr lang="en-US"/>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65" r:id="rId4"/>
    <p:sldLayoutId id="2147483771" r:id="rId5"/>
    <p:sldLayoutId id="2147483766" r:id="rId6"/>
    <p:sldLayoutId id="2147483772" r:id="rId7"/>
    <p:sldLayoutId id="2147483773" r:id="rId8"/>
    <p:sldLayoutId id="2147483774" r:id="rId9"/>
    <p:sldLayoutId id="2147483767" r:id="rId10"/>
    <p:sldLayoutId id="2147483775" r:id="rId11"/>
  </p:sldLayoutIdLst>
  <p:txStyles>
    <p:title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Franklin Gothic Medium" pitchFamily="34" charset="0"/>
        </a:defRPr>
      </a:lvl2pPr>
      <a:lvl3pPr algn="l" rtl="0" eaLnBrk="0" fontAlgn="base" hangingPunct="0">
        <a:spcBef>
          <a:spcPct val="0"/>
        </a:spcBef>
        <a:spcAft>
          <a:spcPct val="0"/>
        </a:spcAft>
        <a:defRPr sz="3600">
          <a:solidFill>
            <a:schemeClr val="tx2"/>
          </a:solidFill>
          <a:latin typeface="Franklin Gothic Medium" pitchFamily="34" charset="0"/>
        </a:defRPr>
      </a:lvl3pPr>
      <a:lvl4pPr algn="l" rtl="0" eaLnBrk="0" fontAlgn="base" hangingPunct="0">
        <a:spcBef>
          <a:spcPct val="0"/>
        </a:spcBef>
        <a:spcAft>
          <a:spcPct val="0"/>
        </a:spcAft>
        <a:defRPr sz="3600">
          <a:solidFill>
            <a:schemeClr val="tx2"/>
          </a:solidFill>
          <a:latin typeface="Franklin Gothic Medium" pitchFamily="34" charset="0"/>
        </a:defRPr>
      </a:lvl4pPr>
      <a:lvl5pPr algn="l" rtl="0" eaLnBrk="0" fontAlgn="base" hangingPunct="0">
        <a:spcBef>
          <a:spcPct val="0"/>
        </a:spcBef>
        <a:spcAft>
          <a:spcPct val="0"/>
        </a:spcAft>
        <a:defRPr sz="3600">
          <a:solidFill>
            <a:schemeClr val="tx2"/>
          </a:solidFill>
          <a:latin typeface="Franklin Gothic Medium" pitchFamily="34"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p:titleStyle>
    <p:bodyStyle>
      <a:lvl1pPr marL="342900" indent="-342900" algn="l" rtl="0" eaLnBrk="0" fontAlgn="base" hangingPunct="0">
        <a:spcBef>
          <a:spcPct val="20000"/>
        </a:spcBef>
        <a:spcAft>
          <a:spcPct val="0"/>
        </a:spcAft>
        <a:buClr>
          <a:schemeClr val="accent1"/>
        </a:buClr>
        <a:buSzPct val="70000"/>
        <a:buFont typeface="Wingdings 2" pitchFamily="18" charset="2"/>
        <a:buChar char=""/>
        <a:defRPr sz="32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1"/>
        </a:buClr>
        <a:buSzPct val="70000"/>
        <a:buFont typeface="Wingdings 2" pitchFamily="18" charset="2"/>
        <a:buChar char=""/>
        <a:defRPr sz="2800" kern="1200">
          <a:solidFill>
            <a:schemeClr val="tx2"/>
          </a:solidFill>
          <a:latin typeface="+mn-lt"/>
          <a:ea typeface="+mn-ea"/>
          <a:cs typeface="+mn-cs"/>
        </a:defRPr>
      </a:lvl2pPr>
      <a:lvl3pPr marL="1143000" indent="-228600" algn="l" rtl="0" eaLnBrk="0" fontAlgn="base" hangingPunct="0">
        <a:spcBef>
          <a:spcPct val="20000"/>
        </a:spcBef>
        <a:spcAft>
          <a:spcPct val="0"/>
        </a:spcAft>
        <a:buClr>
          <a:schemeClr val="accent1"/>
        </a:buClr>
        <a:buSzPct val="70000"/>
        <a:buFont typeface="Wingdings 2" pitchFamily="18" charset="2"/>
        <a:buChar char=""/>
        <a:defRPr sz="2400" kern="1200">
          <a:solidFill>
            <a:schemeClr val="tx2"/>
          </a:solidFill>
          <a:latin typeface="+mn-lt"/>
          <a:ea typeface="+mn-ea"/>
          <a:cs typeface="+mn-cs"/>
        </a:defRPr>
      </a:lvl3pPr>
      <a:lvl4pPr marL="1600200" indent="-228600" algn="l" rtl="0" eaLnBrk="0" fontAlgn="base" hangingPunct="0">
        <a:spcBef>
          <a:spcPct val="20000"/>
        </a:spcBef>
        <a:spcAft>
          <a:spcPct val="0"/>
        </a:spcAft>
        <a:buClr>
          <a:schemeClr val="accent1"/>
        </a:buClr>
        <a:buSzPct val="70000"/>
        <a:buFont typeface="Wingdings 2" pitchFamily="18" charset="2"/>
        <a:buChar char=""/>
        <a:defRPr sz="2000" kern="1200">
          <a:solidFill>
            <a:schemeClr val="tx2"/>
          </a:solidFill>
          <a:latin typeface="+mn-lt"/>
          <a:ea typeface="+mn-ea"/>
          <a:cs typeface="+mn-cs"/>
        </a:defRPr>
      </a:lvl4pPr>
      <a:lvl5pPr marL="2057400" indent="-228600" algn="l" rtl="0" eaLnBrk="0" fontAlgn="base" hangingPunct="0">
        <a:spcBef>
          <a:spcPct val="20000"/>
        </a:spcBef>
        <a:spcAft>
          <a:spcPct val="0"/>
        </a:spcAft>
        <a:buClr>
          <a:schemeClr val="accent1"/>
        </a:buClr>
        <a:buSzPct val="60000"/>
        <a:buFont typeface="Wingdings 2" pitchFamily="18" charset="2"/>
        <a:buChar char=""/>
        <a:defRPr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sz="1400" kern="1200" baseline="0">
          <a:solidFill>
            <a:schemeClr val="tx2"/>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11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59.xml"/><Relationship Id="rId1" Type="http://schemas.openxmlformats.org/officeDocument/2006/relationships/slideLayout" Target="../slideLayouts/slideLayout6.xml"/><Relationship Id="rId4" Type="http://schemas.openxmlformats.org/officeDocument/2006/relationships/image" Target="../media/image113.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19.emf"/><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69.xml"/><Relationship Id="rId1" Type="http://schemas.openxmlformats.org/officeDocument/2006/relationships/slideLayout" Target="../slideLayouts/slideLayout1.xml"/><Relationship Id="rId4" Type="http://schemas.openxmlformats.org/officeDocument/2006/relationships/image" Target="../media/image123.png"/></Relationships>
</file>

<file path=ppt/slides/_rels/slide14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124.png"/></Relationships>
</file>

<file path=ppt/slides/_rels/slide14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74.xml"/><Relationship Id="rId1" Type="http://schemas.openxmlformats.org/officeDocument/2006/relationships/slideLayout" Target="../slideLayouts/slideLayout2.xml"/><Relationship Id="rId5" Type="http://schemas.openxmlformats.org/officeDocument/2006/relationships/image" Target="../media/image123.png"/><Relationship Id="rId4" Type="http://schemas.openxmlformats.org/officeDocument/2006/relationships/image" Target="../media/image128.png"/></Relationships>
</file>

<file path=ppt/slides/_rels/slide148.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4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60.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7.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144.jpeg"/></Relationships>
</file>

<file path=ppt/slides/_rels/slide168.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image" Target="../media/image146.jpeg"/></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8.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diagramLayout" Target="../diagrams/layout1.xml"/><Relationship Id="rId7" Type="http://schemas.openxmlformats.org/officeDocument/2006/relationships/image" Target="../media/image44.png"/><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image" Target="../media/image47.png"/><Relationship Id="rId4" Type="http://schemas.openxmlformats.org/officeDocument/2006/relationships/diagramQuickStyle" Target="../diagrams/quickStyle1.xml"/><Relationship Id="rId9" Type="http://schemas.openxmlformats.org/officeDocument/2006/relationships/image" Target="../media/image46.png"/></Relationships>
</file>

<file path=ppt/slides/_rels/slide5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diagramLayout" Target="../diagrams/layout2.xml"/><Relationship Id="rId7" Type="http://schemas.openxmlformats.org/officeDocument/2006/relationships/image" Target="../media/image48.png"/><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 Id="rId9" Type="http://schemas.openxmlformats.org/officeDocument/2006/relationships/image" Target="../media/image5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diagramLayout" Target="../diagrams/layout3.xml"/><Relationship Id="rId7" Type="http://schemas.openxmlformats.org/officeDocument/2006/relationships/image" Target="../media/image51.png"/><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6.xml"/><Relationship Id="rId4" Type="http://schemas.openxmlformats.org/officeDocument/2006/relationships/image" Target="../media/image59.png"/></Relationships>
</file>

<file path=ppt/slides/_rels/slide69.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1.jpeg"/><Relationship Id="rId7" Type="http://schemas.openxmlformats.org/officeDocument/2006/relationships/image" Target="../media/image65.jpeg"/><Relationship Id="rId2" Type="http://schemas.openxmlformats.org/officeDocument/2006/relationships/image" Target="../media/image60.jpeg"/><Relationship Id="rId1" Type="http://schemas.openxmlformats.org/officeDocument/2006/relationships/slideLayout" Target="../slideLayouts/slideLayout6.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 Id="rId9" Type="http://schemas.openxmlformats.org/officeDocument/2006/relationships/image" Target="../media/image67.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Microsoft_Office_Excel_Chart1.xls"/></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91.png"/></Relationships>
</file>

<file path=ppt/slides/_rels/slide98.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www.lamiflex.com/tl_files/lamiflex_photogallery/products/en/lamiflex_oil_gas.jpg"/>
          <p:cNvPicPr>
            <a:picLocks noChangeAspect="1" noChangeArrowheads="1"/>
          </p:cNvPicPr>
          <p:nvPr/>
        </p:nvPicPr>
        <p:blipFill>
          <a:blip r:embed="rId2" cstate="print"/>
          <a:srcRect/>
          <a:stretch>
            <a:fillRect/>
          </a:stretch>
        </p:blipFill>
        <p:spPr bwMode="auto">
          <a:xfrm>
            <a:off x="0" y="533400"/>
            <a:ext cx="9144000" cy="4419600"/>
          </a:xfrm>
          <a:prstGeom prst="rect">
            <a:avLst/>
          </a:prstGeom>
          <a:noFill/>
          <a:ln w="9525">
            <a:noFill/>
            <a:miter lim="800000"/>
            <a:headEnd/>
            <a:tailEnd/>
          </a:ln>
        </p:spPr>
      </p:pic>
      <p:sp>
        <p:nvSpPr>
          <p:cNvPr id="5" name="Title 4"/>
          <p:cNvSpPr>
            <a:spLocks noGrp="1"/>
          </p:cNvSpPr>
          <p:nvPr>
            <p:ph type="title"/>
          </p:nvPr>
        </p:nvSpPr>
        <p:spPr/>
        <p:txBody>
          <a:bodyPr wrap="square" lIns="91440" tIns="45720" rIns="91440" bIns="45720" numCol="1" anchorCtr="0" compatLnSpc="1">
            <a:prstTxWarp prst="textNoShape">
              <a:avLst/>
            </a:prstTxWarp>
          </a:bodyPr>
          <a:lstStyle/>
          <a:p>
            <a:endParaRPr lang="en-US" cap="none" smtClean="0">
              <a:effectLst/>
            </a:endParaRPr>
          </a:p>
        </p:txBody>
      </p:sp>
      <p:sp>
        <p:nvSpPr>
          <p:cNvPr id="11268" name="Content Placeholder 2"/>
          <p:cNvSpPr>
            <a:spLocks noGrp="1"/>
          </p:cNvSpPr>
          <p:nvPr>
            <p:ph idx="1"/>
          </p:nvPr>
        </p:nvSpPr>
        <p:spPr>
          <a:xfrm>
            <a:off x="304800" y="5105400"/>
            <a:ext cx="8686800" cy="1173163"/>
          </a:xfrm>
        </p:spPr>
        <p:txBody>
          <a:bodyPr/>
          <a:lstStyle/>
          <a:p>
            <a:pPr>
              <a:buFont typeface="Wingdings 2" pitchFamily="18" charset="2"/>
              <a:buNone/>
            </a:pPr>
            <a:r>
              <a:rPr lang="en-US" smtClean="0"/>
              <a:t>William Kim    Clare Lei</a:t>
            </a:r>
          </a:p>
          <a:p>
            <a:pPr>
              <a:buFont typeface="Wingdings 2" pitchFamily="18" charset="2"/>
              <a:buNone/>
            </a:pPr>
            <a:r>
              <a:rPr lang="en-US" smtClean="0"/>
              <a:t>John Prpic       Jerry Zhang</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Contract drilling</a:t>
            </a:r>
            <a:endParaRPr lang="en-US" dirty="0"/>
          </a:p>
        </p:txBody>
      </p:sp>
      <p:sp>
        <p:nvSpPr>
          <p:cNvPr id="19459" name="Content Placeholder 2"/>
          <p:cNvSpPr>
            <a:spLocks noGrp="1"/>
          </p:cNvSpPr>
          <p:nvPr>
            <p:ph idx="1"/>
          </p:nvPr>
        </p:nvSpPr>
        <p:spPr/>
        <p:txBody>
          <a:bodyPr/>
          <a:lstStyle/>
          <a:p>
            <a:r>
              <a:rPr lang="en-US" smtClean="0"/>
              <a:t>Physically drill and pump oil out of the ground</a:t>
            </a:r>
          </a:p>
          <a:p>
            <a:r>
              <a:rPr lang="en-US" smtClean="0"/>
              <a:t>Get contract from big oil companies</a:t>
            </a:r>
          </a:p>
          <a:p>
            <a:r>
              <a:rPr lang="en-US" smtClean="0"/>
              <a:t>Specialize in drilling</a:t>
            </a:r>
          </a:p>
          <a:p>
            <a:r>
              <a:rPr lang="en-US" smtClean="0"/>
              <a:t>Own the rigs and highly-skilled employees</a:t>
            </a:r>
          </a:p>
          <a:p>
            <a:r>
              <a:rPr lang="en-US" smtClean="0"/>
              <a:t>Two types of drilling rigs</a:t>
            </a:r>
          </a:p>
          <a:p>
            <a:pPr lvl="1"/>
            <a:r>
              <a:rPr lang="en-US" smtClean="0"/>
              <a:t>Land drilling rigs</a:t>
            </a:r>
          </a:p>
          <a:p>
            <a:pPr lvl="1"/>
            <a:r>
              <a:rPr lang="en-US" smtClean="0"/>
              <a:t>Deepwater drilling rigs</a:t>
            </a:r>
          </a:p>
          <a:p>
            <a:pPr lvl="1"/>
            <a:endParaRPr lang="en-US" smtClean="0"/>
          </a:p>
          <a:p>
            <a:endParaRPr lang="en-US" smtClean="0"/>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endParaRPr lang="en-US" smtClean="0">
              <a:solidFill>
                <a:srgbClr val="DDD2B1"/>
              </a:solidFill>
            </a:endParaRPr>
          </a:p>
        </p:txBody>
      </p:sp>
      <p:sp>
        <p:nvSpPr>
          <p:cNvPr id="4" name="Title 3"/>
          <p:cNvSpPr>
            <a:spLocks noGrp="1"/>
          </p:cNvSpPr>
          <p:nvPr>
            <p:ph type="title"/>
          </p:nvPr>
        </p:nvSpPr>
        <p:spPr/>
        <p:txBody>
          <a:bodyPr>
            <a:normAutofit fontScale="90000"/>
          </a:bodyPr>
          <a:lstStyle/>
          <a:p>
            <a:pPr>
              <a:defRPr/>
            </a:pPr>
            <a:r>
              <a:rPr lang="en-US" altLang="zh-CN" dirty="0" smtClean="0"/>
              <a:t>Business and business segments</a:t>
            </a:r>
            <a:br>
              <a:rPr lang="en-US" altLang="zh-CN" dirty="0" smtClean="0"/>
            </a:br>
            <a:endParaRPr lang="en-US" dirty="0"/>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itle 1"/>
          <p:cNvSpPr>
            <a:spLocks noGrp="1"/>
          </p:cNvSpPr>
          <p:nvPr>
            <p:ph type="title"/>
          </p:nvPr>
        </p:nvSpPr>
        <p:spPr/>
        <p:txBody>
          <a:bodyPr/>
          <a:lstStyle/>
          <a:p>
            <a:pPr eaLnBrk="1" hangingPunct="1">
              <a:defRPr/>
            </a:pPr>
            <a:r>
              <a:rPr lang="en-US" altLang="zh-CN" dirty="0" smtClean="0"/>
              <a:t>Business</a:t>
            </a:r>
          </a:p>
        </p:txBody>
      </p:sp>
      <p:sp>
        <p:nvSpPr>
          <p:cNvPr id="112643" name="Content Placeholder 2"/>
          <p:cNvSpPr>
            <a:spLocks noGrp="1"/>
          </p:cNvSpPr>
          <p:nvPr>
            <p:ph idx="1"/>
          </p:nvPr>
        </p:nvSpPr>
        <p:spPr>
          <a:xfrm>
            <a:off x="457200" y="1905000"/>
            <a:ext cx="8229600" cy="4525963"/>
          </a:xfrm>
        </p:spPr>
        <p:txBody>
          <a:bodyPr/>
          <a:lstStyle/>
          <a:p>
            <a:pPr>
              <a:lnSpc>
                <a:spcPct val="80000"/>
              </a:lnSpc>
            </a:pPr>
            <a:r>
              <a:rPr lang="en-US" altLang="zh-CN" sz="2500" b="1" u="sng" smtClean="0">
                <a:cs typeface="华文楷体"/>
              </a:rPr>
              <a:t>Onshore</a:t>
            </a:r>
            <a:r>
              <a:rPr lang="en-US" altLang="zh-CN" sz="2500" smtClean="0">
                <a:cs typeface="华文楷体"/>
              </a:rPr>
              <a:t> contract driller - </a:t>
            </a:r>
            <a:r>
              <a:rPr lang="de-DE" altLang="zh-CN" sz="2500" smtClean="0">
                <a:cs typeface="华文楷体"/>
              </a:rPr>
              <a:t>one of the largest onshore drilling rig fleets in the world</a:t>
            </a:r>
          </a:p>
          <a:p>
            <a:pPr eaLnBrk="1" hangingPunct="1">
              <a:lnSpc>
                <a:spcPct val="80000"/>
              </a:lnSpc>
            </a:pPr>
            <a:endParaRPr lang="de-DE" altLang="zh-CN" sz="2500" smtClean="0">
              <a:cs typeface="华文楷体"/>
            </a:endParaRPr>
          </a:p>
          <a:p>
            <a:pPr>
              <a:lnSpc>
                <a:spcPct val="80000"/>
              </a:lnSpc>
            </a:pPr>
            <a:r>
              <a:rPr lang="en-US" altLang="zh-CN" sz="2800" smtClean="0">
                <a:cs typeface="华文楷体"/>
              </a:rPr>
              <a:t>a fleet of 352 contract drilling rigs, 200 service rigs</a:t>
            </a:r>
            <a:endParaRPr lang="en-US" altLang="zh-CN" sz="2500" smtClean="0">
              <a:cs typeface="华文楷体"/>
            </a:endParaRPr>
          </a:p>
          <a:p>
            <a:pPr eaLnBrk="1" hangingPunct="1">
              <a:lnSpc>
                <a:spcPct val="80000"/>
              </a:lnSpc>
            </a:pPr>
            <a:endParaRPr lang="en-US" altLang="zh-CN" sz="2500" smtClean="0">
              <a:cs typeface="华文楷体"/>
            </a:endParaRPr>
          </a:p>
          <a:p>
            <a:pPr eaLnBrk="1" hangingPunct="1">
              <a:lnSpc>
                <a:spcPct val="80000"/>
              </a:lnSpc>
            </a:pPr>
            <a:r>
              <a:rPr lang="en-US" altLang="zh-CN" sz="2500" smtClean="0">
                <a:cs typeface="华文楷体"/>
              </a:rPr>
              <a:t>Holds about 26% of the onshore drilling rig market in Canada, 7% in the US and about 20% of the Canadian service rig market</a:t>
            </a:r>
          </a:p>
          <a:p>
            <a:pPr eaLnBrk="1" hangingPunct="1">
              <a:lnSpc>
                <a:spcPct val="80000"/>
              </a:lnSpc>
            </a:pPr>
            <a:endParaRPr lang="de-DE" altLang="zh-CN" sz="2500" smtClean="0">
              <a:cs typeface="华文楷体"/>
            </a:endParaRPr>
          </a:p>
          <a:p>
            <a:pPr eaLnBrk="1" hangingPunct="1">
              <a:lnSpc>
                <a:spcPct val="80000"/>
              </a:lnSpc>
            </a:pPr>
            <a:r>
              <a:rPr lang="de-DE" altLang="zh-CN" sz="2500" smtClean="0">
                <a:cs typeface="华文楷体"/>
              </a:rPr>
              <a:t>Precision’s fleet can drill virtually </a:t>
            </a:r>
            <a:r>
              <a:rPr lang="de-DE" altLang="zh-CN" sz="2500" b="1" u="sng" smtClean="0">
                <a:cs typeface="华文楷体"/>
              </a:rPr>
              <a:t>all types</a:t>
            </a:r>
            <a:r>
              <a:rPr lang="en-US" altLang="zh-CN" sz="2500" b="1" u="sng" smtClean="0">
                <a:cs typeface="华文楷体"/>
              </a:rPr>
              <a:t> </a:t>
            </a:r>
            <a:r>
              <a:rPr lang="de-DE" altLang="zh-CN" sz="2500" b="1" u="sng" smtClean="0">
                <a:cs typeface="华文楷体"/>
              </a:rPr>
              <a:t>of </a:t>
            </a:r>
            <a:r>
              <a:rPr lang="de-DE" altLang="zh-CN" sz="2500" smtClean="0">
                <a:cs typeface="华文楷体"/>
              </a:rPr>
              <a:t>onshore conventional and unconventional oil and natural gas </a:t>
            </a:r>
            <a:r>
              <a:rPr lang="de-DE" altLang="zh-CN" sz="2500" b="1" u="sng" smtClean="0">
                <a:cs typeface="华文楷体"/>
              </a:rPr>
              <a:t>wells</a:t>
            </a:r>
            <a:r>
              <a:rPr lang="de-DE" altLang="zh-CN" sz="2500" smtClean="0">
                <a:cs typeface="华文楷体"/>
              </a:rPr>
              <a:t> in North America</a:t>
            </a:r>
            <a:endParaRPr lang="en-US" altLang="zh-CN" sz="2500" smtClean="0">
              <a:cs typeface="华文楷体"/>
            </a:endParaRPr>
          </a:p>
          <a:p>
            <a:pPr eaLnBrk="1" hangingPunct="1">
              <a:lnSpc>
                <a:spcPct val="80000"/>
              </a:lnSpc>
            </a:pPr>
            <a:endParaRPr lang="en-US" altLang="zh-CN" sz="2500" smtClean="0">
              <a:solidFill>
                <a:schemeClr val="bg1"/>
              </a:solidFill>
              <a:cs typeface="华文楷体"/>
            </a:endParaRPr>
          </a:p>
        </p:txBody>
      </p:sp>
    </p:spTree>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le 1"/>
          <p:cNvSpPr>
            <a:spLocks noGrp="1"/>
          </p:cNvSpPr>
          <p:nvPr>
            <p:ph type="title"/>
          </p:nvPr>
        </p:nvSpPr>
        <p:spPr/>
        <p:txBody>
          <a:bodyPr wrap="square" lIns="91440" tIns="45720" rIns="91440" bIns="45720" numCol="1" anchorCtr="0" compatLnSpc="1">
            <a:prstTxWarp prst="textNoShape">
              <a:avLst/>
            </a:prstTxWarp>
          </a:bodyPr>
          <a:lstStyle/>
          <a:p>
            <a:pPr eaLnBrk="1" hangingPunct="1"/>
            <a:endParaRPr lang="zh-CN" altLang="zh-CN" cap="none" smtClean="0">
              <a:solidFill>
                <a:schemeClr val="bg1"/>
              </a:solidFill>
              <a:effectLst/>
              <a:cs typeface="隶书"/>
            </a:endParaRPr>
          </a:p>
        </p:txBody>
      </p:sp>
      <p:pic>
        <p:nvPicPr>
          <p:cNvPr id="113667" name="Picture 1"/>
          <p:cNvPicPr>
            <a:picLocks noGrp="1" noChangeAspect="1" noChangeArrowheads="1"/>
          </p:cNvPicPr>
          <p:nvPr>
            <p:ph idx="1"/>
          </p:nvPr>
        </p:nvPicPr>
        <p:blipFill>
          <a:blip r:embed="rId3" cstate="print"/>
          <a:srcRect/>
          <a:stretch>
            <a:fillRect/>
          </a:stretch>
        </p:blipFill>
        <p:spPr>
          <a:xfrm>
            <a:off x="468313" y="1412875"/>
            <a:ext cx="8220075" cy="5184775"/>
          </a:xfrm>
        </p:spPr>
      </p:pic>
    </p:spTree>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itle 1"/>
          <p:cNvSpPr>
            <a:spLocks noGrp="1"/>
          </p:cNvSpPr>
          <p:nvPr>
            <p:ph type="title"/>
          </p:nvPr>
        </p:nvSpPr>
        <p:spPr/>
        <p:txBody>
          <a:bodyPr/>
          <a:lstStyle/>
          <a:p>
            <a:pPr eaLnBrk="1" hangingPunct="1">
              <a:defRPr/>
            </a:pPr>
            <a:r>
              <a:rPr lang="en-US" altLang="zh-CN" dirty="0" smtClean="0"/>
              <a:t>Business Segments</a:t>
            </a:r>
          </a:p>
        </p:txBody>
      </p:sp>
      <p:sp>
        <p:nvSpPr>
          <p:cNvPr id="114691" name="Content Placeholder 2"/>
          <p:cNvSpPr>
            <a:spLocks noGrp="1"/>
          </p:cNvSpPr>
          <p:nvPr>
            <p:ph idx="1"/>
          </p:nvPr>
        </p:nvSpPr>
        <p:spPr>
          <a:xfrm>
            <a:off x="457200" y="1295400"/>
            <a:ext cx="8229600" cy="4525963"/>
          </a:xfrm>
        </p:spPr>
        <p:txBody>
          <a:bodyPr/>
          <a:lstStyle/>
          <a:p>
            <a:pPr marL="514350" indent="-514350">
              <a:buFont typeface="Arial" pitchFamily="34" charset="0"/>
              <a:buAutoNum type="arabicPeriod"/>
            </a:pPr>
            <a:r>
              <a:rPr lang="en-US" altLang="zh-CN" sz="2800" smtClean="0">
                <a:cs typeface="华文楷体"/>
              </a:rPr>
              <a:t>Contract Drilling Services</a:t>
            </a:r>
          </a:p>
          <a:p>
            <a:pPr marL="1314450" lvl="2" indent="-514350">
              <a:buFont typeface="Arial" pitchFamily="34" charset="0"/>
              <a:buNone/>
            </a:pPr>
            <a:r>
              <a:rPr lang="en-US" altLang="zh-CN" sz="2800" smtClean="0">
                <a:cs typeface="华文楷体"/>
              </a:rPr>
              <a:t>	- initial drilling of oil and natural gas wells</a:t>
            </a:r>
          </a:p>
          <a:p>
            <a:pPr marL="1314450" lvl="2" indent="-514350" eaLnBrk="1" hangingPunct="1">
              <a:buFont typeface="Arial" pitchFamily="34" charset="0"/>
              <a:buNone/>
            </a:pPr>
            <a:endParaRPr lang="en-US" altLang="zh-CN" smtClean="0">
              <a:cs typeface="华文楷体"/>
            </a:endParaRPr>
          </a:p>
          <a:p>
            <a:pPr marL="514350" indent="-514350" eaLnBrk="1" hangingPunct="1">
              <a:buFont typeface="Arial" pitchFamily="34" charset="0"/>
              <a:buAutoNum type="arabicPeriod" startAt="2"/>
            </a:pPr>
            <a:r>
              <a:rPr lang="en-US" altLang="zh-CN" sz="2800" smtClean="0">
                <a:cs typeface="华文楷体"/>
              </a:rPr>
              <a:t>Completion and Production Services</a:t>
            </a:r>
          </a:p>
          <a:p>
            <a:pPr marL="1314450" lvl="2" indent="-514350" eaLnBrk="1" hangingPunct="1">
              <a:buFont typeface="Arial" pitchFamily="34" charset="0"/>
              <a:buNone/>
            </a:pPr>
            <a:r>
              <a:rPr lang="en-US" altLang="zh-CN" smtClean="0">
                <a:cs typeface="华文楷体"/>
              </a:rPr>
              <a:t>	- Subsequent completion and workover of wells to           optimize production volumes</a:t>
            </a:r>
          </a:p>
          <a:p>
            <a:pPr marL="514350" indent="-514350" eaLnBrk="1" hangingPunct="1">
              <a:buFont typeface="Arial" pitchFamily="34" charset="0"/>
              <a:buNone/>
            </a:pPr>
            <a:r>
              <a:rPr lang="en-US" altLang="zh-CN" smtClean="0">
                <a:solidFill>
                  <a:schemeClr val="bg1"/>
                </a:solidFill>
                <a:cs typeface="华文楷体"/>
              </a:rPr>
              <a:t>		</a:t>
            </a:r>
            <a:endParaRPr lang="en-US" altLang="zh-CN" sz="2400" smtClean="0">
              <a:solidFill>
                <a:schemeClr val="bg1"/>
              </a:solidFill>
              <a:cs typeface="华文楷体"/>
            </a:endParaRPr>
          </a:p>
        </p:txBody>
      </p:sp>
    </p:spTree>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lIns="91440" tIns="45720" rIns="91440" bIns="45720" numCol="1" anchorCtr="0" compatLnSpc="1">
            <a:prstTxWarp prst="textNoShape">
              <a:avLst/>
            </a:prstTxWarp>
          </a:bodyPr>
          <a:lstStyle/>
          <a:p>
            <a:endParaRPr lang="en-US" cap="none" smtClean="0">
              <a:effectLst/>
            </a:endParaRPr>
          </a:p>
        </p:txBody>
      </p:sp>
      <p:pic>
        <p:nvPicPr>
          <p:cNvPr id="115715" name="Picture 2"/>
          <p:cNvPicPr>
            <a:picLocks noGrp="1" noChangeAspect="1" noChangeArrowheads="1"/>
          </p:cNvPicPr>
          <p:nvPr>
            <p:ph idx="1"/>
          </p:nvPr>
        </p:nvPicPr>
        <p:blipFill>
          <a:blip r:embed="rId3" cstate="print"/>
          <a:srcRect/>
          <a:stretch>
            <a:fillRect/>
          </a:stretch>
        </p:blipFill>
        <p:spPr>
          <a:xfrm>
            <a:off x="827088" y="1341438"/>
            <a:ext cx="7358062" cy="4751387"/>
          </a:xfrm>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altLang="zh-CN" dirty="0" smtClean="0"/>
              <a:t>Contract Drilling Services</a:t>
            </a:r>
            <a:br>
              <a:rPr lang="en-US" altLang="zh-CN" dirty="0" smtClean="0"/>
            </a:br>
            <a:endParaRPr lang="en-US" dirty="0"/>
          </a:p>
        </p:txBody>
      </p:sp>
      <p:pic>
        <p:nvPicPr>
          <p:cNvPr id="116739" name="Picture 1"/>
          <p:cNvPicPr>
            <a:picLocks noChangeAspect="1" noChangeArrowheads="1"/>
          </p:cNvPicPr>
          <p:nvPr/>
        </p:nvPicPr>
        <p:blipFill>
          <a:blip r:embed="rId3" cstate="print"/>
          <a:srcRect/>
          <a:stretch>
            <a:fillRect/>
          </a:stretch>
        </p:blipFill>
        <p:spPr bwMode="auto">
          <a:xfrm>
            <a:off x="250825" y="1268413"/>
            <a:ext cx="8610600" cy="2952750"/>
          </a:xfrm>
          <a:prstGeom prst="rect">
            <a:avLst/>
          </a:prstGeom>
          <a:noFill/>
          <a:ln w="9525">
            <a:noFill/>
            <a:miter lim="800000"/>
            <a:headEnd/>
            <a:tailEnd/>
          </a:ln>
        </p:spPr>
      </p:pic>
      <p:sp>
        <p:nvSpPr>
          <p:cNvPr id="116740" name="Content Placeholder 4"/>
          <p:cNvSpPr>
            <a:spLocks noGrp="1"/>
          </p:cNvSpPr>
          <p:nvPr>
            <p:ph idx="1"/>
          </p:nvPr>
        </p:nvSpPr>
        <p:spPr>
          <a:xfrm>
            <a:off x="457200" y="4365625"/>
            <a:ext cx="8686800" cy="3284538"/>
          </a:xfrm>
        </p:spPr>
        <p:txBody>
          <a:bodyPr/>
          <a:lstStyle/>
          <a:p>
            <a:r>
              <a:rPr lang="en-US" sz="2400" smtClean="0"/>
              <a:t>Tier I -- North American shale and unconventional plays</a:t>
            </a:r>
          </a:p>
          <a:p>
            <a:r>
              <a:rPr lang="en-US" sz="2400" smtClean="0"/>
              <a:t>Tier II -- enhance directional and horizontal drilling capability and less mobile </a:t>
            </a:r>
          </a:p>
          <a:p>
            <a:r>
              <a:rPr lang="en-US" sz="2400" smtClean="0"/>
              <a:t>Tier III -- conventional mechanical rigs for less challenging drilling programs. </a:t>
            </a:r>
          </a:p>
          <a:p>
            <a:endParaRPr lang="en-US" smtClean="0"/>
          </a:p>
          <a:p>
            <a:endParaRPr lang="en-US" smtClean="0"/>
          </a:p>
          <a:p>
            <a:endParaRPr lang="en-US" smtClean="0"/>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altLang="zh-CN" dirty="0" smtClean="0"/>
              <a:t>Completion and Production Services</a:t>
            </a:r>
            <a:br>
              <a:rPr lang="en-US" altLang="zh-CN" dirty="0" smtClean="0"/>
            </a:br>
            <a:endParaRPr lang="en-US" dirty="0"/>
          </a:p>
        </p:txBody>
      </p:sp>
      <p:pic>
        <p:nvPicPr>
          <p:cNvPr id="117763" name="Picture 2"/>
          <p:cNvPicPr>
            <a:picLocks noGrp="1" noChangeAspect="1" noChangeArrowheads="1"/>
          </p:cNvPicPr>
          <p:nvPr>
            <p:ph idx="1"/>
          </p:nvPr>
        </p:nvPicPr>
        <p:blipFill>
          <a:blip r:embed="rId3" cstate="print"/>
          <a:srcRect/>
          <a:stretch>
            <a:fillRect/>
          </a:stretch>
        </p:blipFill>
        <p:spPr>
          <a:xfrm>
            <a:off x="684213" y="1341438"/>
            <a:ext cx="7029450" cy="4248150"/>
          </a:xfrm>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132138" y="2205038"/>
            <a:ext cx="719137" cy="215900"/>
          </a:xfrm>
          <a:prstGeom prst="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ndParaRPr>
          </a:p>
        </p:txBody>
      </p:sp>
      <p:sp>
        <p:nvSpPr>
          <p:cNvPr id="5" name="Rectangle 4"/>
          <p:cNvSpPr/>
          <p:nvPr/>
        </p:nvSpPr>
        <p:spPr>
          <a:xfrm>
            <a:off x="3203575" y="2205038"/>
            <a:ext cx="576263" cy="2159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chemeClr val="bg1"/>
              </a:solidFill>
            </a:endParaRPr>
          </a:p>
        </p:txBody>
      </p:sp>
      <p:sp>
        <p:nvSpPr>
          <p:cNvPr id="2" name="Title 1"/>
          <p:cNvSpPr>
            <a:spLocks noGrp="1"/>
          </p:cNvSpPr>
          <p:nvPr>
            <p:ph type="title"/>
          </p:nvPr>
        </p:nvSpPr>
        <p:spPr/>
        <p:txBody>
          <a:bodyPr/>
          <a:lstStyle/>
          <a:p>
            <a:pPr>
              <a:defRPr/>
            </a:pPr>
            <a:r>
              <a:rPr lang="en-US" dirty="0" smtClean="0"/>
              <a:t>Revenue composition and </a:t>
            </a:r>
            <a:r>
              <a:rPr lang="en-US" dirty="0" err="1" smtClean="0"/>
              <a:t>capex</a:t>
            </a:r>
            <a:endParaRPr lang="en-US" dirty="0"/>
          </a:p>
        </p:txBody>
      </p:sp>
      <p:pic>
        <p:nvPicPr>
          <p:cNvPr id="118789" name="Picture 2"/>
          <p:cNvPicPr>
            <a:picLocks noGrp="1" noChangeAspect="1" noChangeArrowheads="1"/>
          </p:cNvPicPr>
          <p:nvPr>
            <p:ph idx="1"/>
          </p:nvPr>
        </p:nvPicPr>
        <p:blipFill>
          <a:blip r:embed="rId3" cstate="print"/>
          <a:srcRect/>
          <a:stretch>
            <a:fillRect/>
          </a:stretch>
        </p:blipFill>
        <p:spPr>
          <a:xfrm>
            <a:off x="0" y="1341438"/>
            <a:ext cx="8964613" cy="2306637"/>
          </a:xfrm>
        </p:spPr>
      </p:pic>
      <p:pic>
        <p:nvPicPr>
          <p:cNvPr id="118790" name="Picture 3"/>
          <p:cNvPicPr>
            <a:picLocks noChangeAspect="1" noChangeArrowheads="1"/>
          </p:cNvPicPr>
          <p:nvPr/>
        </p:nvPicPr>
        <p:blipFill>
          <a:blip r:embed="rId4" cstate="print"/>
          <a:srcRect/>
          <a:stretch>
            <a:fillRect/>
          </a:stretch>
        </p:blipFill>
        <p:spPr bwMode="auto">
          <a:xfrm>
            <a:off x="0" y="3716338"/>
            <a:ext cx="8820150" cy="2736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endParaRPr lang="en-US" smtClean="0">
              <a:solidFill>
                <a:srgbClr val="DDD2B1"/>
              </a:solidFill>
            </a:endParaRPr>
          </a:p>
        </p:txBody>
      </p:sp>
      <p:sp>
        <p:nvSpPr>
          <p:cNvPr id="4" name="Title 3"/>
          <p:cNvSpPr>
            <a:spLocks noGrp="1"/>
          </p:cNvSpPr>
          <p:nvPr>
            <p:ph type="title"/>
          </p:nvPr>
        </p:nvSpPr>
        <p:spPr/>
        <p:txBody>
          <a:bodyPr>
            <a:normAutofit fontScale="90000"/>
          </a:bodyPr>
          <a:lstStyle/>
          <a:p>
            <a:pPr>
              <a:defRPr/>
            </a:pPr>
            <a:r>
              <a:rPr lang="en-US" altLang="zh-CN" dirty="0" smtClean="0"/>
              <a:t>history</a:t>
            </a:r>
            <a:br>
              <a:rPr lang="en-US" altLang="zh-CN" dirty="0" smtClean="0"/>
            </a:br>
            <a:endParaRPr lang="en-US" dirty="0"/>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Title 1"/>
          <p:cNvSpPr>
            <a:spLocks noGrp="1"/>
          </p:cNvSpPr>
          <p:nvPr>
            <p:ph type="title"/>
          </p:nvPr>
        </p:nvSpPr>
        <p:spPr/>
        <p:txBody>
          <a:bodyPr/>
          <a:lstStyle/>
          <a:p>
            <a:pPr eaLnBrk="1" hangingPunct="1">
              <a:defRPr/>
            </a:pPr>
            <a:r>
              <a:rPr lang="en-US" altLang="zh-CN" dirty="0" smtClean="0"/>
              <a:t>History</a:t>
            </a:r>
          </a:p>
        </p:txBody>
      </p:sp>
      <p:sp>
        <p:nvSpPr>
          <p:cNvPr id="120835" name="Content Placeholder 2"/>
          <p:cNvSpPr>
            <a:spLocks noGrp="1"/>
          </p:cNvSpPr>
          <p:nvPr>
            <p:ph idx="1"/>
          </p:nvPr>
        </p:nvSpPr>
        <p:spPr>
          <a:xfrm>
            <a:off x="457200" y="1600200"/>
            <a:ext cx="8382000" cy="4876800"/>
          </a:xfrm>
        </p:spPr>
        <p:txBody>
          <a:bodyPr/>
          <a:lstStyle/>
          <a:p>
            <a:pPr>
              <a:lnSpc>
                <a:spcPct val="80000"/>
              </a:lnSpc>
            </a:pPr>
            <a:r>
              <a:rPr lang="de-DE" altLang="zh-CN" sz="2400" smtClean="0">
                <a:cs typeface="华文楷体"/>
              </a:rPr>
              <a:t>Early 1950s: founded as a private land drilling contractor in Canada</a:t>
            </a:r>
          </a:p>
          <a:p>
            <a:pPr>
              <a:lnSpc>
                <a:spcPct val="80000"/>
              </a:lnSpc>
            </a:pPr>
            <a:r>
              <a:rPr lang="de-DE" altLang="zh-CN" sz="2400" smtClean="0">
                <a:cs typeface="华文楷体"/>
              </a:rPr>
              <a:t>Restructuring1980s: largest provider of oilfield services in Canada. </a:t>
            </a:r>
          </a:p>
          <a:p>
            <a:pPr>
              <a:lnSpc>
                <a:spcPct val="80000"/>
              </a:lnSpc>
            </a:pPr>
            <a:r>
              <a:rPr lang="de-DE" altLang="zh-CN" sz="2400" smtClean="0">
                <a:cs typeface="华文楷体"/>
              </a:rPr>
              <a:t>1996: acquisition of a diversified oilfield services company (EnServ Corporation).</a:t>
            </a:r>
            <a:endParaRPr lang="en-US" altLang="zh-CN" sz="2400" smtClean="0">
              <a:cs typeface="华文楷体"/>
            </a:endParaRPr>
          </a:p>
          <a:p>
            <a:pPr>
              <a:lnSpc>
                <a:spcPct val="80000"/>
              </a:lnSpc>
            </a:pPr>
            <a:r>
              <a:rPr lang="de-DE" altLang="zh-CN" sz="2400" smtClean="0">
                <a:cs typeface="华文楷体"/>
              </a:rPr>
              <a:t>1993: acquisition LRG Oilfield Services Ltd </a:t>
            </a:r>
          </a:p>
          <a:p>
            <a:pPr>
              <a:lnSpc>
                <a:spcPct val="80000"/>
              </a:lnSpc>
              <a:buFont typeface="Wingdings 2" pitchFamily="18" charset="2"/>
              <a:buNone/>
            </a:pPr>
            <a:r>
              <a:rPr lang="de-DE" altLang="zh-CN" sz="2400" smtClean="0">
                <a:cs typeface="华文楷体"/>
              </a:rPr>
              <a:t>     entered the camp and catering business </a:t>
            </a:r>
          </a:p>
          <a:p>
            <a:pPr>
              <a:lnSpc>
                <a:spcPct val="80000"/>
              </a:lnSpc>
            </a:pPr>
            <a:r>
              <a:rPr lang="de-DE" altLang="zh-CN" sz="2400" smtClean="0">
                <a:cs typeface="华文楷体"/>
              </a:rPr>
              <a:t>1996 (Rostel</a:t>
            </a:r>
            <a:r>
              <a:rPr lang="en-US" altLang="zh-CN" sz="2400" smtClean="0">
                <a:cs typeface="华文楷体"/>
              </a:rPr>
              <a:t> </a:t>
            </a:r>
            <a:r>
              <a:rPr lang="de-DE" altLang="zh-CN" sz="2400" smtClean="0">
                <a:cs typeface="华文楷体"/>
              </a:rPr>
              <a:t>Industries Ltd) and 1997 (Columbia Oilfield Supply Ltd.)  acquisitions</a:t>
            </a:r>
          </a:p>
          <a:p>
            <a:pPr>
              <a:lnSpc>
                <a:spcPct val="80000"/>
              </a:lnSpc>
              <a:buFont typeface="Wingdings 2" pitchFamily="18" charset="2"/>
              <a:buNone/>
            </a:pPr>
            <a:r>
              <a:rPr lang="de-DE" altLang="zh-CN" sz="2400" smtClean="0">
                <a:cs typeface="华文楷体"/>
              </a:rPr>
              <a:t>     increased manufacturing and logistical support capabilities</a:t>
            </a:r>
          </a:p>
          <a:p>
            <a:pPr>
              <a:lnSpc>
                <a:spcPct val="80000"/>
              </a:lnSpc>
            </a:pPr>
            <a:r>
              <a:rPr lang="de-DE" altLang="zh-CN" sz="2400" smtClean="0">
                <a:cs typeface="华文楷体"/>
              </a:rPr>
              <a:t>2006: acquisition of Terra Water Group</a:t>
            </a:r>
          </a:p>
          <a:p>
            <a:pPr>
              <a:lnSpc>
                <a:spcPct val="80000"/>
              </a:lnSpc>
              <a:buFont typeface="Wingdings 2" pitchFamily="18" charset="2"/>
              <a:buNone/>
            </a:pPr>
            <a:r>
              <a:rPr lang="de-DE" altLang="zh-CN" sz="2400" smtClean="0">
                <a:cs typeface="华文楷体"/>
              </a:rPr>
              <a:t>     entered the campsite wastewater treatment business with.</a:t>
            </a:r>
          </a:p>
          <a:p>
            <a:pPr eaLnBrk="1" hangingPunct="1">
              <a:lnSpc>
                <a:spcPct val="80000"/>
              </a:lnSpc>
            </a:pPr>
            <a:endParaRPr lang="en-US" altLang="zh-CN" sz="2400" smtClean="0">
              <a:solidFill>
                <a:schemeClr val="bg1"/>
              </a:solidFill>
              <a:cs typeface="华文楷体"/>
            </a:endParaRPr>
          </a:p>
          <a:p>
            <a:pPr eaLnBrk="1" hangingPunct="1">
              <a:lnSpc>
                <a:spcPct val="80000"/>
              </a:lnSpc>
            </a:pPr>
            <a:endParaRPr lang="en-US" altLang="zh-CN" sz="2400" smtClean="0">
              <a:solidFill>
                <a:schemeClr val="bg1"/>
              </a:solidFill>
              <a:cs typeface="华文楷体"/>
            </a:endParaRP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Land drilling rigs</a:t>
            </a:r>
            <a:endParaRPr lang="en-US" dirty="0"/>
          </a:p>
        </p:txBody>
      </p:sp>
      <p:sp>
        <p:nvSpPr>
          <p:cNvPr id="20483" name="Content Placeholder 2"/>
          <p:cNvSpPr>
            <a:spLocks noGrp="1"/>
          </p:cNvSpPr>
          <p:nvPr>
            <p:ph idx="1"/>
          </p:nvPr>
        </p:nvSpPr>
        <p:spPr/>
        <p:txBody>
          <a:bodyPr/>
          <a:lstStyle/>
          <a:p>
            <a:r>
              <a:rPr lang="en-US" smtClean="0"/>
              <a:t>Conventional onshore drilling</a:t>
            </a:r>
          </a:p>
          <a:p>
            <a:endParaRPr lang="en-US" smtClean="0"/>
          </a:p>
        </p:txBody>
      </p:sp>
      <p:pic>
        <p:nvPicPr>
          <p:cNvPr id="20484" name="Picture 1"/>
          <p:cNvPicPr>
            <a:picLocks noChangeAspect="1" noChangeArrowheads="1"/>
          </p:cNvPicPr>
          <p:nvPr/>
        </p:nvPicPr>
        <p:blipFill>
          <a:blip r:embed="rId3" cstate="print"/>
          <a:srcRect/>
          <a:stretch>
            <a:fillRect/>
          </a:stretch>
        </p:blipFill>
        <p:spPr bwMode="auto">
          <a:xfrm>
            <a:off x="6019800" y="1447800"/>
            <a:ext cx="2854325" cy="4953000"/>
          </a:xfrm>
          <a:prstGeom prst="rect">
            <a:avLst/>
          </a:prstGeom>
          <a:noFill/>
          <a:ln w="9525">
            <a:noFill/>
            <a:miter lim="800000"/>
            <a:headEnd/>
            <a:tailEnd/>
          </a:ln>
        </p:spPr>
      </p:pic>
      <p:pic>
        <p:nvPicPr>
          <p:cNvPr id="20485" name="Picture 4"/>
          <p:cNvPicPr>
            <a:picLocks noChangeAspect="1" noChangeArrowheads="1"/>
          </p:cNvPicPr>
          <p:nvPr/>
        </p:nvPicPr>
        <p:blipFill>
          <a:blip r:embed="rId4" cstate="print"/>
          <a:srcRect/>
          <a:stretch>
            <a:fillRect/>
          </a:stretch>
        </p:blipFill>
        <p:spPr bwMode="auto">
          <a:xfrm>
            <a:off x="1905000" y="2362200"/>
            <a:ext cx="2282825" cy="381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itle 1"/>
          <p:cNvSpPr>
            <a:spLocks noGrp="1"/>
          </p:cNvSpPr>
          <p:nvPr>
            <p:ph type="title"/>
          </p:nvPr>
        </p:nvSpPr>
        <p:spPr/>
        <p:txBody>
          <a:bodyPr/>
          <a:lstStyle/>
          <a:p>
            <a:pPr eaLnBrk="1" hangingPunct="1">
              <a:defRPr/>
            </a:pPr>
            <a:r>
              <a:rPr lang="en-US" altLang="zh-CN" dirty="0" smtClean="0"/>
              <a:t>History (cont’d)</a:t>
            </a:r>
          </a:p>
        </p:txBody>
      </p:sp>
      <p:sp>
        <p:nvSpPr>
          <p:cNvPr id="121859" name="Content Placeholder 2"/>
          <p:cNvSpPr>
            <a:spLocks noGrp="1"/>
          </p:cNvSpPr>
          <p:nvPr>
            <p:ph idx="1"/>
          </p:nvPr>
        </p:nvSpPr>
        <p:spPr/>
        <p:txBody>
          <a:bodyPr/>
          <a:lstStyle/>
          <a:p>
            <a:pPr eaLnBrk="1" hangingPunct="1">
              <a:lnSpc>
                <a:spcPct val="90000"/>
              </a:lnSpc>
            </a:pPr>
            <a:r>
              <a:rPr lang="de-DE" altLang="zh-CN" sz="2400" smtClean="0">
                <a:cs typeface="华文楷体"/>
              </a:rPr>
              <a:t>2005 converted to an open-ended income trust</a:t>
            </a:r>
          </a:p>
          <a:p>
            <a:pPr lvl="1">
              <a:lnSpc>
                <a:spcPct val="90000"/>
              </a:lnSpc>
            </a:pPr>
            <a:r>
              <a:rPr lang="de-DE" altLang="zh-CN" sz="2400" smtClean="0">
                <a:cs typeface="华文楷体"/>
              </a:rPr>
              <a:t>     favorable tax rules</a:t>
            </a:r>
          </a:p>
          <a:p>
            <a:pPr eaLnBrk="1" hangingPunct="1">
              <a:lnSpc>
                <a:spcPct val="90000"/>
              </a:lnSpc>
              <a:buFont typeface="Wingdings 2" pitchFamily="18" charset="2"/>
              <a:buNone/>
            </a:pPr>
            <a:endParaRPr lang="de-DE" altLang="zh-CN" sz="2400" smtClean="0">
              <a:cs typeface="华文楷体"/>
            </a:endParaRPr>
          </a:p>
          <a:p>
            <a:pPr>
              <a:lnSpc>
                <a:spcPct val="90000"/>
              </a:lnSpc>
            </a:pPr>
            <a:r>
              <a:rPr lang="de-DE" altLang="zh-CN" sz="2400" smtClean="0">
                <a:cs typeface="华文楷体"/>
              </a:rPr>
              <a:t>Grow into the US drilling market</a:t>
            </a:r>
          </a:p>
          <a:p>
            <a:pPr lvl="1" eaLnBrk="1" hangingPunct="1">
              <a:lnSpc>
                <a:spcPct val="90000"/>
              </a:lnSpc>
            </a:pPr>
            <a:r>
              <a:rPr lang="de-DE" altLang="zh-CN" sz="2400" smtClean="0">
                <a:cs typeface="华文楷体"/>
              </a:rPr>
              <a:t>began to organically grow in late 2007. </a:t>
            </a:r>
          </a:p>
          <a:p>
            <a:pPr lvl="1" eaLnBrk="1" hangingPunct="1">
              <a:lnSpc>
                <a:spcPct val="90000"/>
              </a:lnSpc>
            </a:pPr>
            <a:r>
              <a:rPr lang="de-DE" altLang="zh-CN" sz="2400" smtClean="0">
                <a:cs typeface="华文楷体"/>
              </a:rPr>
              <a:t>in late 2008, Precision acquired Grey Wolf Inc., a U.S. based driller with 123 land rigs in the United States and Mexico. </a:t>
            </a:r>
          </a:p>
          <a:p>
            <a:pPr lvl="1" eaLnBrk="1" hangingPunct="1">
              <a:lnSpc>
                <a:spcPct val="90000"/>
              </a:lnSpc>
            </a:pPr>
            <a:endParaRPr lang="en-US" altLang="zh-CN" sz="2400" smtClean="0">
              <a:cs typeface="华文楷体"/>
            </a:endParaRPr>
          </a:p>
          <a:p>
            <a:pPr>
              <a:lnSpc>
                <a:spcPct val="90000"/>
              </a:lnSpc>
            </a:pPr>
            <a:r>
              <a:rPr lang="en-US" altLang="zh-CN" sz="2400" smtClean="0">
                <a:cs typeface="华文楷体"/>
              </a:rPr>
              <a:t>June 1, 2010 converted to a growth-oriented corporation</a:t>
            </a:r>
          </a:p>
          <a:p>
            <a:pPr lvl="1">
              <a:lnSpc>
                <a:spcPct val="90000"/>
              </a:lnSpc>
            </a:pPr>
            <a:r>
              <a:rPr lang="en-US" altLang="zh-CN" sz="2400" smtClean="0">
                <a:cs typeface="华文楷体"/>
              </a:rPr>
              <a:t>Tax purpose and access to more capital</a:t>
            </a:r>
          </a:p>
        </p:txBody>
      </p:sp>
    </p:spTree>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endParaRPr lang="en-US" smtClean="0">
              <a:solidFill>
                <a:srgbClr val="DDD2B1"/>
              </a:solidFill>
            </a:endParaRPr>
          </a:p>
        </p:txBody>
      </p:sp>
      <p:sp>
        <p:nvSpPr>
          <p:cNvPr id="4" name="Title 3"/>
          <p:cNvSpPr>
            <a:spLocks noGrp="1"/>
          </p:cNvSpPr>
          <p:nvPr>
            <p:ph type="title"/>
          </p:nvPr>
        </p:nvSpPr>
        <p:spPr>
          <a:xfrm>
            <a:off x="0" y="2996952"/>
            <a:ext cx="8686800" cy="1184825"/>
          </a:xfrm>
        </p:spPr>
        <p:txBody>
          <a:bodyPr>
            <a:normAutofit fontScale="90000"/>
          </a:bodyPr>
          <a:lstStyle/>
          <a:p>
            <a:pPr>
              <a:defRPr/>
            </a:pPr>
            <a:r>
              <a:rPr lang="en-US" altLang="zh-CN" dirty="0" smtClean="0"/>
              <a:t>performance</a:t>
            </a:r>
            <a:br>
              <a:rPr lang="en-US" altLang="zh-CN" dirty="0" smtClean="0"/>
            </a:br>
            <a:endParaRPr lang="en-US" dirty="0"/>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Title 1"/>
          <p:cNvSpPr>
            <a:spLocks noGrp="1"/>
          </p:cNvSpPr>
          <p:nvPr>
            <p:ph type="title"/>
          </p:nvPr>
        </p:nvSpPr>
        <p:spPr/>
        <p:txBody>
          <a:bodyPr/>
          <a:lstStyle/>
          <a:p>
            <a:pPr eaLnBrk="1" hangingPunct="1">
              <a:defRPr/>
            </a:pPr>
            <a:r>
              <a:rPr lang="en-US" altLang="zh-CN" dirty="0" smtClean="0"/>
              <a:t>Performance</a:t>
            </a:r>
          </a:p>
        </p:txBody>
      </p:sp>
      <p:sp>
        <p:nvSpPr>
          <p:cNvPr id="123907" name="Content Placeholder 2"/>
          <p:cNvSpPr>
            <a:spLocks noGrp="1"/>
          </p:cNvSpPr>
          <p:nvPr>
            <p:ph idx="1"/>
          </p:nvPr>
        </p:nvSpPr>
        <p:spPr/>
        <p:txBody>
          <a:bodyPr/>
          <a:lstStyle/>
          <a:p>
            <a:pPr eaLnBrk="1" hangingPunct="1">
              <a:buFont typeface="Wingdings 2" pitchFamily="18" charset="2"/>
              <a:buNone/>
            </a:pPr>
            <a:r>
              <a:rPr lang="en-US" altLang="zh-CN" sz="2800" b="1" u="sng" smtClean="0">
                <a:cs typeface="华文楷体"/>
              </a:rPr>
              <a:t>Seasonality --</a:t>
            </a:r>
            <a:r>
              <a:rPr lang="en-US" sz="2800" b="1" u="sng" smtClean="0">
                <a:solidFill>
                  <a:schemeClr val="tx1"/>
                </a:solidFill>
              </a:rPr>
              <a:t>Canadian drilling </a:t>
            </a:r>
          </a:p>
          <a:p>
            <a:r>
              <a:rPr lang="en-US" altLang="zh-CN" sz="2400" smtClean="0">
                <a:cs typeface="华文楷体"/>
              </a:rPr>
              <a:t>activity peaking : fourth and first quarters. </a:t>
            </a:r>
          </a:p>
          <a:p>
            <a:pPr>
              <a:lnSpc>
                <a:spcPct val="90000"/>
              </a:lnSpc>
            </a:pPr>
            <a:r>
              <a:rPr lang="en-US" altLang="zh-CN" sz="2400" smtClean="0">
                <a:cs typeface="华文楷体"/>
              </a:rPr>
              <a:t>In the spring: </a:t>
            </a:r>
            <a:br>
              <a:rPr lang="en-US" altLang="zh-CN" sz="2400" smtClean="0">
                <a:cs typeface="华文楷体"/>
              </a:rPr>
            </a:br>
            <a:r>
              <a:rPr lang="en-US" altLang="zh-CN" sz="2400" smtClean="0">
                <a:cs typeface="华文楷体"/>
              </a:rPr>
              <a:t>temperatures rise, unstable ground unstable</a:t>
            </a:r>
          </a:p>
          <a:p>
            <a:pPr>
              <a:lnSpc>
                <a:spcPct val="90000"/>
              </a:lnSpc>
              <a:buFont typeface="Wingdings 2" pitchFamily="18" charset="2"/>
              <a:buNone/>
            </a:pPr>
            <a:r>
              <a:rPr lang="en-US" altLang="zh-CN" sz="2400" smtClean="0">
                <a:cs typeface="华文楷体"/>
              </a:rPr>
              <a:t>     Government road bans: restrict equipment movement</a:t>
            </a:r>
          </a:p>
          <a:p>
            <a:r>
              <a:rPr lang="en-US" altLang="zh-CN" sz="2400" smtClean="0">
                <a:cs typeface="华文楷体"/>
              </a:rPr>
              <a:t>lead to quarterly fluctuations in operating results and working capital requirements.</a:t>
            </a:r>
          </a:p>
          <a:p>
            <a:pPr eaLnBrk="1" hangingPunct="1"/>
            <a:endParaRPr lang="en-US" altLang="zh-CN" sz="2800" b="1" u="sng" smtClean="0">
              <a:cs typeface="华文楷体"/>
            </a:endParaRPr>
          </a:p>
        </p:txBody>
      </p:sp>
      <p:sp>
        <p:nvSpPr>
          <p:cNvPr id="123908" name="TextBox 7"/>
          <p:cNvSpPr txBox="1">
            <a:spLocks noChangeArrowheads="1"/>
          </p:cNvSpPr>
          <p:nvPr/>
        </p:nvSpPr>
        <p:spPr bwMode="auto">
          <a:xfrm>
            <a:off x="539750" y="3429000"/>
            <a:ext cx="7467600" cy="369888"/>
          </a:xfrm>
          <a:prstGeom prst="rect">
            <a:avLst/>
          </a:prstGeom>
          <a:noFill/>
          <a:ln w="9525">
            <a:noFill/>
            <a:miter lim="800000"/>
            <a:headEnd/>
            <a:tailEnd/>
          </a:ln>
        </p:spPr>
        <p:txBody>
          <a:bodyPr>
            <a:spAutoFit/>
          </a:bodyPr>
          <a:lstStyle/>
          <a:p>
            <a:r>
              <a:rPr lang="en-US" altLang="zh-CN">
                <a:latin typeface="Calibri" pitchFamily="34" charset="0"/>
                <a:cs typeface="华文楷体"/>
              </a:rPr>
              <a:t> </a:t>
            </a:r>
          </a:p>
        </p:txBody>
      </p:sp>
    </p:spTree>
  </p:cSld>
  <p:clrMapOvr>
    <a:masterClrMapping/>
  </p:clrMapOv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Not in the us</a:t>
            </a:r>
            <a:endParaRPr lang="en-US" dirty="0"/>
          </a:p>
        </p:txBody>
      </p:sp>
      <p:pic>
        <p:nvPicPr>
          <p:cNvPr id="124931" name="Picture 2"/>
          <p:cNvPicPr>
            <a:picLocks noGrp="1" noChangeAspect="1" noChangeArrowheads="1"/>
          </p:cNvPicPr>
          <p:nvPr>
            <p:ph idx="1"/>
          </p:nvPr>
        </p:nvPicPr>
        <p:blipFill>
          <a:blip r:embed="rId2" cstate="print"/>
          <a:srcRect/>
          <a:stretch>
            <a:fillRect/>
          </a:stretch>
        </p:blipFill>
        <p:spPr>
          <a:xfrm>
            <a:off x="250825" y="1196975"/>
            <a:ext cx="8301038" cy="5661025"/>
          </a:xfrm>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Drilling rig utilization days</a:t>
            </a:r>
            <a:endParaRPr lang="en-US" dirty="0"/>
          </a:p>
        </p:txBody>
      </p:sp>
      <p:pic>
        <p:nvPicPr>
          <p:cNvPr id="125955" name="Picture 2"/>
          <p:cNvPicPr>
            <a:picLocks noGrp="1" noChangeAspect="1" noChangeArrowheads="1"/>
          </p:cNvPicPr>
          <p:nvPr>
            <p:ph idx="1"/>
          </p:nvPr>
        </p:nvPicPr>
        <p:blipFill>
          <a:blip r:embed="rId3" cstate="print"/>
          <a:srcRect/>
          <a:stretch>
            <a:fillRect/>
          </a:stretch>
        </p:blipFill>
        <p:spPr>
          <a:xfrm>
            <a:off x="971550" y="1268413"/>
            <a:ext cx="7110413" cy="5040312"/>
          </a:xfrm>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altLang="zh-CN" u="sng" dirty="0" smtClean="0"/>
              <a:t>Low rig activity in general</a:t>
            </a:r>
            <a:r>
              <a:rPr lang="en-US" altLang="zh-CN" u="sng" dirty="0" smtClean="0">
                <a:solidFill>
                  <a:schemeClr val="bg1"/>
                </a:solidFill>
              </a:rPr>
              <a:t/>
            </a:r>
            <a:br>
              <a:rPr lang="en-US" altLang="zh-CN" u="sng" dirty="0" smtClean="0">
                <a:solidFill>
                  <a:schemeClr val="bg1"/>
                </a:solidFill>
              </a:rPr>
            </a:br>
            <a:endParaRPr lang="en-US" dirty="0"/>
          </a:p>
        </p:txBody>
      </p:sp>
      <p:pic>
        <p:nvPicPr>
          <p:cNvPr id="126979" name="Picture 2"/>
          <p:cNvPicPr>
            <a:picLocks noGrp="1" noChangeAspect="1" noChangeArrowheads="1"/>
          </p:cNvPicPr>
          <p:nvPr>
            <p:ph idx="1"/>
          </p:nvPr>
        </p:nvPicPr>
        <p:blipFill>
          <a:blip r:embed="rId3" cstate="print"/>
          <a:srcRect/>
          <a:stretch>
            <a:fillRect/>
          </a:stretch>
        </p:blipFill>
        <p:spPr>
          <a:xfrm>
            <a:off x="250825" y="0"/>
            <a:ext cx="7993063" cy="7172325"/>
          </a:xfrm>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endParaRPr lang="en-US" smtClean="0">
              <a:solidFill>
                <a:srgbClr val="DDD2B1"/>
              </a:solidFill>
            </a:endParaRPr>
          </a:p>
        </p:txBody>
      </p:sp>
      <p:sp>
        <p:nvSpPr>
          <p:cNvPr id="4" name="Title 3"/>
          <p:cNvSpPr>
            <a:spLocks noGrp="1"/>
          </p:cNvSpPr>
          <p:nvPr>
            <p:ph type="title"/>
          </p:nvPr>
        </p:nvSpPr>
        <p:spPr>
          <a:xfrm>
            <a:off x="0" y="2996952"/>
            <a:ext cx="8686800" cy="1184825"/>
          </a:xfrm>
        </p:spPr>
        <p:txBody>
          <a:bodyPr>
            <a:normAutofit fontScale="90000"/>
          </a:bodyPr>
          <a:lstStyle/>
          <a:p>
            <a:pPr>
              <a:defRPr/>
            </a:pPr>
            <a:r>
              <a:rPr lang="en-US" altLang="zh-CN" dirty="0" smtClean="0"/>
              <a:t>strategy</a:t>
            </a:r>
            <a:br>
              <a:rPr lang="en-US" altLang="zh-CN" dirty="0" smtClean="0"/>
            </a:br>
            <a:endParaRPr lang="en-US" dirty="0"/>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Title 1"/>
          <p:cNvSpPr>
            <a:spLocks noGrp="1"/>
          </p:cNvSpPr>
          <p:nvPr>
            <p:ph type="title"/>
          </p:nvPr>
        </p:nvSpPr>
        <p:spPr/>
        <p:txBody>
          <a:bodyPr/>
          <a:lstStyle/>
          <a:p>
            <a:pPr eaLnBrk="1" hangingPunct="1">
              <a:defRPr/>
            </a:pPr>
            <a:r>
              <a:rPr lang="en-US" altLang="zh-CN" dirty="0" smtClean="0"/>
              <a:t>Strategy</a:t>
            </a:r>
          </a:p>
        </p:txBody>
      </p:sp>
      <p:pic>
        <p:nvPicPr>
          <p:cNvPr id="129027" name="Picture 2"/>
          <p:cNvPicPr>
            <a:picLocks noChangeAspect="1" noChangeArrowheads="1"/>
          </p:cNvPicPr>
          <p:nvPr/>
        </p:nvPicPr>
        <p:blipFill>
          <a:blip r:embed="rId3" cstate="print"/>
          <a:srcRect/>
          <a:stretch>
            <a:fillRect/>
          </a:stretch>
        </p:blipFill>
        <p:spPr bwMode="auto">
          <a:xfrm>
            <a:off x="179388" y="1484313"/>
            <a:ext cx="2162175" cy="3524250"/>
          </a:xfrm>
          <a:prstGeom prst="rect">
            <a:avLst/>
          </a:prstGeom>
          <a:noFill/>
          <a:ln w="9525">
            <a:noFill/>
            <a:miter lim="800000"/>
            <a:headEnd/>
            <a:tailEnd/>
          </a:ln>
        </p:spPr>
      </p:pic>
      <p:sp>
        <p:nvSpPr>
          <p:cNvPr id="129028" name="TextBox 6"/>
          <p:cNvSpPr txBox="1">
            <a:spLocks noChangeArrowheads="1"/>
          </p:cNvSpPr>
          <p:nvPr/>
        </p:nvSpPr>
        <p:spPr bwMode="auto">
          <a:xfrm>
            <a:off x="2411413" y="1341438"/>
            <a:ext cx="6934200" cy="1200150"/>
          </a:xfrm>
          <a:prstGeom prst="rect">
            <a:avLst/>
          </a:prstGeom>
          <a:noFill/>
          <a:ln w="9525">
            <a:noFill/>
            <a:miter lim="800000"/>
            <a:headEnd/>
            <a:tailEnd/>
          </a:ln>
        </p:spPr>
        <p:txBody>
          <a:bodyPr>
            <a:spAutoFit/>
          </a:bodyPr>
          <a:lstStyle/>
          <a:p>
            <a:r>
              <a:rPr lang="de-DE" altLang="zh-CN" sz="2400">
                <a:solidFill>
                  <a:schemeClr val="tx2"/>
                </a:solidFill>
                <a:latin typeface="Calibri" pitchFamily="34" charset="0"/>
                <a:cs typeface="华文楷体"/>
              </a:rPr>
              <a:t>Want to be recognized as the high performance high value provider of services for global energy exploration</a:t>
            </a:r>
            <a:r>
              <a:rPr lang="en-US" altLang="zh-CN" sz="2400">
                <a:solidFill>
                  <a:schemeClr val="tx2"/>
                </a:solidFill>
                <a:latin typeface="Calibri" pitchFamily="34" charset="0"/>
                <a:cs typeface="华文楷体"/>
              </a:rPr>
              <a:t> </a:t>
            </a:r>
            <a:r>
              <a:rPr lang="de-DE" altLang="zh-CN" sz="2400">
                <a:solidFill>
                  <a:schemeClr val="tx2"/>
                </a:solidFill>
                <a:latin typeface="Calibri" pitchFamily="34" charset="0"/>
                <a:cs typeface="华文楷体"/>
              </a:rPr>
              <a:t>and development</a:t>
            </a:r>
            <a:endParaRPr lang="en-US" altLang="zh-CN" sz="2400">
              <a:solidFill>
                <a:schemeClr val="tx2"/>
              </a:solidFill>
              <a:latin typeface="Calibri" pitchFamily="34" charset="0"/>
              <a:cs typeface="华文楷体"/>
            </a:endParaRPr>
          </a:p>
        </p:txBody>
      </p:sp>
      <p:sp>
        <p:nvSpPr>
          <p:cNvPr id="129029" name="Rectangle 5"/>
          <p:cNvSpPr>
            <a:spLocks noChangeArrowheads="1"/>
          </p:cNvSpPr>
          <p:nvPr/>
        </p:nvSpPr>
        <p:spPr bwMode="auto">
          <a:xfrm>
            <a:off x="2484438" y="3141663"/>
            <a:ext cx="6324600" cy="2676525"/>
          </a:xfrm>
          <a:prstGeom prst="rect">
            <a:avLst/>
          </a:prstGeom>
          <a:noFill/>
          <a:ln w="9525">
            <a:noFill/>
            <a:miter lim="800000"/>
            <a:headEnd/>
            <a:tailEnd/>
          </a:ln>
        </p:spPr>
        <p:txBody>
          <a:bodyPr>
            <a:spAutoFit/>
          </a:bodyPr>
          <a:lstStyle/>
          <a:p>
            <a:pPr>
              <a:buFont typeface="Arial" pitchFamily="34" charset="0"/>
              <a:buChar char="•"/>
            </a:pPr>
            <a:r>
              <a:rPr lang="de-DE" altLang="zh-CN" sz="2400">
                <a:solidFill>
                  <a:schemeClr val="tx2"/>
                </a:solidFill>
                <a:latin typeface="Calibri" pitchFamily="34" charset="0"/>
                <a:cs typeface="华文楷体"/>
              </a:rPr>
              <a:t>A key factor considered by Precision’s customers in selecting oilfield service providers is</a:t>
            </a:r>
            <a:r>
              <a:rPr lang="en-US" altLang="zh-CN" sz="2400">
                <a:solidFill>
                  <a:schemeClr val="tx2"/>
                </a:solidFill>
                <a:latin typeface="Calibri" pitchFamily="34" charset="0"/>
                <a:cs typeface="华文楷体"/>
              </a:rPr>
              <a:t> </a:t>
            </a:r>
            <a:r>
              <a:rPr lang="de-DE" altLang="zh-CN" sz="2400">
                <a:solidFill>
                  <a:schemeClr val="tx2"/>
                </a:solidFill>
                <a:latin typeface="Calibri" pitchFamily="34" charset="0"/>
                <a:cs typeface="华文楷体"/>
              </a:rPr>
              <a:t>Safety as this is a measure of performance excellence. </a:t>
            </a:r>
          </a:p>
          <a:p>
            <a:pPr>
              <a:buFont typeface="Arial" pitchFamily="34" charset="0"/>
              <a:buChar char="•"/>
            </a:pPr>
            <a:endParaRPr lang="de-DE" altLang="zh-CN" sz="2400">
              <a:solidFill>
                <a:schemeClr val="tx2"/>
              </a:solidFill>
              <a:latin typeface="Calibri" pitchFamily="34" charset="0"/>
              <a:cs typeface="华文楷体"/>
            </a:endParaRPr>
          </a:p>
          <a:p>
            <a:pPr>
              <a:buFont typeface="Arial" pitchFamily="34" charset="0"/>
              <a:buChar char="•"/>
            </a:pPr>
            <a:r>
              <a:rPr lang="de-DE" altLang="zh-CN" sz="2400">
                <a:solidFill>
                  <a:schemeClr val="tx2"/>
                </a:solidFill>
                <a:latin typeface="Calibri" pitchFamily="34" charset="0"/>
                <a:cs typeface="华文楷体"/>
              </a:rPr>
              <a:t>Target Zero program: the workplace and organization can be free from injuries, equipment damage and negative environmental</a:t>
            </a:r>
            <a:r>
              <a:rPr lang="en-US" altLang="zh-CN" sz="2400">
                <a:solidFill>
                  <a:schemeClr val="tx2"/>
                </a:solidFill>
                <a:latin typeface="Calibri" pitchFamily="34" charset="0"/>
                <a:cs typeface="华文楷体"/>
              </a:rPr>
              <a:t> </a:t>
            </a:r>
            <a:r>
              <a:rPr lang="de-DE" altLang="zh-CN" sz="2400">
                <a:solidFill>
                  <a:schemeClr val="tx2"/>
                </a:solidFill>
                <a:latin typeface="Calibri" pitchFamily="34" charset="0"/>
                <a:cs typeface="华文楷体"/>
              </a:rPr>
              <a:t>Impact.</a:t>
            </a:r>
          </a:p>
        </p:txBody>
      </p:sp>
    </p:spTree>
  </p:cSld>
  <p:clrMapOvr>
    <a:masterClrMapping/>
  </p:clrMapOv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Title 1"/>
          <p:cNvSpPr>
            <a:spLocks noGrp="1"/>
          </p:cNvSpPr>
          <p:nvPr>
            <p:ph type="title"/>
          </p:nvPr>
        </p:nvSpPr>
        <p:spPr/>
        <p:txBody>
          <a:bodyPr/>
          <a:lstStyle/>
          <a:p>
            <a:pPr eaLnBrk="1" hangingPunct="1">
              <a:defRPr/>
            </a:pPr>
            <a:r>
              <a:rPr lang="en-US" altLang="zh-CN" dirty="0" smtClean="0"/>
              <a:t>Strategy (cont’d)</a:t>
            </a:r>
          </a:p>
        </p:txBody>
      </p:sp>
      <p:pic>
        <p:nvPicPr>
          <p:cNvPr id="130051" name="Picture 6"/>
          <p:cNvPicPr>
            <a:picLocks noGrp="1" noChangeAspect="1" noChangeArrowheads="1"/>
          </p:cNvPicPr>
          <p:nvPr>
            <p:ph idx="1"/>
          </p:nvPr>
        </p:nvPicPr>
        <p:blipFill>
          <a:blip r:embed="rId3" cstate="print"/>
          <a:srcRect/>
          <a:stretch>
            <a:fillRect/>
          </a:stretch>
        </p:blipFill>
        <p:spPr>
          <a:xfrm>
            <a:off x="539750" y="3213100"/>
            <a:ext cx="8064500" cy="2952750"/>
          </a:xfrm>
        </p:spPr>
      </p:pic>
      <p:pic>
        <p:nvPicPr>
          <p:cNvPr id="130052" name="Picture 2"/>
          <p:cNvPicPr>
            <a:picLocks noChangeAspect="1" noChangeArrowheads="1"/>
          </p:cNvPicPr>
          <p:nvPr/>
        </p:nvPicPr>
        <p:blipFill>
          <a:blip r:embed="rId4" cstate="print"/>
          <a:srcRect/>
          <a:stretch>
            <a:fillRect/>
          </a:stretch>
        </p:blipFill>
        <p:spPr bwMode="auto">
          <a:xfrm>
            <a:off x="684213" y="1125538"/>
            <a:ext cx="7559675" cy="21907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06" name="Title 1"/>
          <p:cNvSpPr>
            <a:spLocks noGrp="1"/>
          </p:cNvSpPr>
          <p:nvPr>
            <p:ph type="title"/>
          </p:nvPr>
        </p:nvSpPr>
        <p:spPr/>
        <p:txBody>
          <a:bodyPr/>
          <a:lstStyle/>
          <a:p>
            <a:pPr eaLnBrk="1" hangingPunct="1">
              <a:defRPr/>
            </a:pPr>
            <a:r>
              <a:rPr lang="en-US" altLang="zh-CN" dirty="0" smtClean="0"/>
              <a:t>Strategy (cont’d)</a:t>
            </a:r>
          </a:p>
        </p:txBody>
      </p:sp>
      <p:sp>
        <p:nvSpPr>
          <p:cNvPr id="131075" name="Content Placeholder 4"/>
          <p:cNvSpPr>
            <a:spLocks noGrp="1"/>
          </p:cNvSpPr>
          <p:nvPr>
            <p:ph idx="1"/>
          </p:nvPr>
        </p:nvSpPr>
        <p:spPr>
          <a:xfrm>
            <a:off x="457200" y="1600200"/>
            <a:ext cx="8001000" cy="1981200"/>
          </a:xfrm>
        </p:spPr>
        <p:txBody>
          <a:bodyPr/>
          <a:lstStyle/>
          <a:p>
            <a:pPr eaLnBrk="1" hangingPunct="1">
              <a:lnSpc>
                <a:spcPct val="90000"/>
              </a:lnSpc>
            </a:pPr>
            <a:r>
              <a:rPr lang="en-US" altLang="zh-CN" sz="2800" b="1" smtClean="0">
                <a:cs typeface="华文楷体"/>
              </a:rPr>
              <a:t>Expansion</a:t>
            </a:r>
          </a:p>
          <a:p>
            <a:pPr eaLnBrk="1" hangingPunct="1">
              <a:lnSpc>
                <a:spcPct val="90000"/>
              </a:lnSpc>
            </a:pPr>
            <a:endParaRPr lang="en-US" altLang="zh-CN" smtClean="0">
              <a:solidFill>
                <a:schemeClr val="bg1"/>
              </a:solidFill>
              <a:cs typeface="华文楷体"/>
            </a:endParaRPr>
          </a:p>
        </p:txBody>
      </p:sp>
      <p:pic>
        <p:nvPicPr>
          <p:cNvPr id="131076" name="Picture 2"/>
          <p:cNvPicPr>
            <a:picLocks noChangeAspect="1" noChangeArrowheads="1"/>
          </p:cNvPicPr>
          <p:nvPr/>
        </p:nvPicPr>
        <p:blipFill>
          <a:blip r:embed="rId3" cstate="print"/>
          <a:srcRect/>
          <a:stretch>
            <a:fillRect/>
          </a:stretch>
        </p:blipFill>
        <p:spPr bwMode="auto">
          <a:xfrm>
            <a:off x="684213" y="2133600"/>
            <a:ext cx="6943725" cy="3581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Land Drilling rigs</a:t>
            </a:r>
            <a:endParaRPr lang="en-US" dirty="0"/>
          </a:p>
        </p:txBody>
      </p:sp>
      <p:sp>
        <p:nvSpPr>
          <p:cNvPr id="21507" name="Content Placeholder 2"/>
          <p:cNvSpPr>
            <a:spLocks noGrp="1"/>
          </p:cNvSpPr>
          <p:nvPr>
            <p:ph idx="1"/>
          </p:nvPr>
        </p:nvSpPr>
        <p:spPr/>
        <p:txBody>
          <a:bodyPr/>
          <a:lstStyle/>
          <a:p>
            <a:r>
              <a:rPr lang="en-US" smtClean="0"/>
              <a:t>Directional drilling (slant drilling, horizontal)</a:t>
            </a:r>
          </a:p>
          <a:p>
            <a:pPr lvl="1"/>
            <a:r>
              <a:rPr lang="en-US" smtClean="0"/>
              <a:t>The practice of drilling non-vertical wells</a:t>
            </a:r>
          </a:p>
          <a:p>
            <a:endParaRPr lang="en-US" smtClean="0"/>
          </a:p>
        </p:txBody>
      </p:sp>
      <p:pic>
        <p:nvPicPr>
          <p:cNvPr id="21508" name="Picture 3"/>
          <p:cNvPicPr>
            <a:picLocks noChangeAspect="1" noChangeArrowheads="1"/>
          </p:cNvPicPr>
          <p:nvPr/>
        </p:nvPicPr>
        <p:blipFill>
          <a:blip r:embed="rId3" cstate="print"/>
          <a:srcRect/>
          <a:stretch>
            <a:fillRect/>
          </a:stretch>
        </p:blipFill>
        <p:spPr bwMode="auto">
          <a:xfrm>
            <a:off x="2209800" y="2971800"/>
            <a:ext cx="6248400" cy="3575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Title 1"/>
          <p:cNvSpPr>
            <a:spLocks noGrp="1"/>
          </p:cNvSpPr>
          <p:nvPr>
            <p:ph type="title"/>
          </p:nvPr>
        </p:nvSpPr>
        <p:spPr/>
        <p:txBody>
          <a:bodyPr/>
          <a:lstStyle/>
          <a:p>
            <a:pPr eaLnBrk="1" hangingPunct="1">
              <a:defRPr/>
            </a:pPr>
            <a:r>
              <a:rPr lang="en-US" altLang="zh-CN" dirty="0" smtClean="0"/>
              <a:t>Strategy (cont’d)</a:t>
            </a:r>
          </a:p>
        </p:txBody>
      </p:sp>
      <p:sp>
        <p:nvSpPr>
          <p:cNvPr id="132099" name="Content Placeholder 2"/>
          <p:cNvSpPr>
            <a:spLocks noGrp="1"/>
          </p:cNvSpPr>
          <p:nvPr>
            <p:ph idx="1"/>
          </p:nvPr>
        </p:nvSpPr>
        <p:spPr>
          <a:xfrm>
            <a:off x="381000" y="1371600"/>
            <a:ext cx="8458200" cy="4953000"/>
          </a:xfrm>
        </p:spPr>
        <p:txBody>
          <a:bodyPr/>
          <a:lstStyle/>
          <a:p>
            <a:pPr eaLnBrk="1" hangingPunct="1">
              <a:lnSpc>
                <a:spcPct val="80000"/>
              </a:lnSpc>
            </a:pPr>
            <a:r>
              <a:rPr lang="de-DE" altLang="zh-CN" sz="2800" b="1" smtClean="0">
                <a:cs typeface="华文楷体"/>
              </a:rPr>
              <a:t>Super technology:</a:t>
            </a:r>
          </a:p>
          <a:p>
            <a:pPr eaLnBrk="1" hangingPunct="1">
              <a:lnSpc>
                <a:spcPct val="80000"/>
              </a:lnSpc>
            </a:pPr>
            <a:endParaRPr lang="de-DE" altLang="zh-CN" sz="2800" b="1" smtClean="0">
              <a:cs typeface="华文楷体"/>
            </a:endParaRPr>
          </a:p>
          <a:p>
            <a:pPr eaLnBrk="1" hangingPunct="1">
              <a:lnSpc>
                <a:spcPct val="80000"/>
              </a:lnSpc>
            </a:pPr>
            <a:endParaRPr lang="de-DE" altLang="zh-CN" sz="2800" b="1" smtClean="0">
              <a:cs typeface="华文楷体"/>
            </a:endParaRPr>
          </a:p>
          <a:p>
            <a:pPr lvl="1" eaLnBrk="1" hangingPunct="1">
              <a:lnSpc>
                <a:spcPct val="80000"/>
              </a:lnSpc>
            </a:pPr>
            <a:r>
              <a:rPr lang="de-DE" altLang="zh-CN" sz="2400" smtClean="0">
                <a:cs typeface="华文楷体"/>
              </a:rPr>
              <a:t>Over the past 13 years Precision has been developing the Super</a:t>
            </a:r>
            <a:r>
              <a:rPr lang="en-US" altLang="zh-CN" sz="2400" smtClean="0">
                <a:cs typeface="华文楷体"/>
              </a:rPr>
              <a:t> </a:t>
            </a:r>
            <a:r>
              <a:rPr lang="de-DE" altLang="zh-CN" sz="2400" smtClean="0">
                <a:cs typeface="华文楷体"/>
              </a:rPr>
              <a:t>Series™ drilling rigs </a:t>
            </a:r>
          </a:p>
          <a:p>
            <a:pPr lvl="1" eaLnBrk="1" hangingPunct="1">
              <a:lnSpc>
                <a:spcPct val="80000"/>
              </a:lnSpc>
            </a:pPr>
            <a:endParaRPr lang="de-DE" altLang="zh-CN" sz="2400" smtClean="0">
              <a:cs typeface="华文楷体"/>
            </a:endParaRPr>
          </a:p>
          <a:p>
            <a:pPr lvl="1" eaLnBrk="1" hangingPunct="1">
              <a:lnSpc>
                <a:spcPct val="80000"/>
              </a:lnSpc>
            </a:pPr>
            <a:endParaRPr lang="de-DE" altLang="zh-CN" sz="2400" smtClean="0">
              <a:cs typeface="华文楷体"/>
            </a:endParaRPr>
          </a:p>
          <a:p>
            <a:pPr lvl="1" eaLnBrk="1" hangingPunct="1">
              <a:lnSpc>
                <a:spcPct val="80000"/>
              </a:lnSpc>
            </a:pPr>
            <a:r>
              <a:rPr lang="de-DE" altLang="zh-CN" sz="2400" smtClean="0">
                <a:cs typeface="华文楷体"/>
              </a:rPr>
              <a:t>They have large capacity mud pumps</a:t>
            </a:r>
            <a:r>
              <a:rPr lang="en-US" altLang="zh-CN" sz="2400" smtClean="0">
                <a:cs typeface="华文楷体"/>
              </a:rPr>
              <a:t>, </a:t>
            </a:r>
            <a:r>
              <a:rPr lang="de-DE" altLang="zh-CN" sz="2400" smtClean="0">
                <a:cs typeface="华文楷体"/>
              </a:rPr>
              <a:t>advanced drilling control</a:t>
            </a:r>
            <a:r>
              <a:rPr lang="en-US" altLang="zh-CN" sz="2400" smtClean="0">
                <a:cs typeface="华文楷体"/>
              </a:rPr>
              <a:t> </a:t>
            </a:r>
            <a:r>
              <a:rPr lang="de-DE" altLang="zh-CN" sz="2400" smtClean="0">
                <a:cs typeface="华文楷体"/>
              </a:rPr>
              <a:t>systems , high mobility, automated pipe handling and minimal environmental impact. That‘s required by customers for</a:t>
            </a:r>
            <a:r>
              <a:rPr lang="en-US" altLang="zh-CN" sz="2400" smtClean="0">
                <a:cs typeface="华文楷体"/>
              </a:rPr>
              <a:t> </a:t>
            </a:r>
            <a:r>
              <a:rPr lang="de-DE" altLang="zh-CN" sz="2400" smtClean="0">
                <a:cs typeface="华文楷体"/>
              </a:rPr>
              <a:t>long-section horizontal drilling</a:t>
            </a:r>
            <a:r>
              <a:rPr lang="en-US" altLang="zh-CN" sz="2400" smtClean="0">
                <a:cs typeface="华文楷体"/>
              </a:rPr>
              <a:t> </a:t>
            </a:r>
            <a:r>
              <a:rPr lang="de-DE" altLang="zh-CN" sz="2400" smtClean="0">
                <a:cs typeface="华文楷体"/>
              </a:rPr>
              <a:t>plays</a:t>
            </a:r>
          </a:p>
          <a:p>
            <a:pPr eaLnBrk="1" hangingPunct="1">
              <a:lnSpc>
                <a:spcPct val="80000"/>
              </a:lnSpc>
              <a:buFont typeface="Arial" pitchFamily="34" charset="0"/>
              <a:buNone/>
            </a:pPr>
            <a:endParaRPr lang="de-DE" altLang="zh-CN" sz="2200" smtClean="0">
              <a:solidFill>
                <a:schemeClr val="bg1"/>
              </a:solidFill>
              <a:cs typeface="华文楷体"/>
            </a:endParaRPr>
          </a:p>
          <a:p>
            <a:pPr eaLnBrk="1" hangingPunct="1">
              <a:lnSpc>
                <a:spcPct val="80000"/>
              </a:lnSpc>
            </a:pPr>
            <a:endParaRPr lang="en-US" altLang="zh-CN" sz="2200" smtClean="0">
              <a:solidFill>
                <a:schemeClr val="bg1"/>
              </a:solidFill>
              <a:cs typeface="华文楷体"/>
            </a:endParaRPr>
          </a:p>
        </p:txBody>
      </p:sp>
    </p:spTree>
  </p:cSld>
  <p:clrMapOvr>
    <a:masterClrMapping/>
  </p:clrMapOv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Title 1"/>
          <p:cNvSpPr>
            <a:spLocks noGrp="1"/>
          </p:cNvSpPr>
          <p:nvPr>
            <p:ph type="title"/>
          </p:nvPr>
        </p:nvSpPr>
        <p:spPr/>
        <p:txBody>
          <a:bodyPr/>
          <a:lstStyle/>
          <a:p>
            <a:pPr eaLnBrk="1" hangingPunct="1">
              <a:defRPr/>
            </a:pPr>
            <a:r>
              <a:rPr lang="en-US" altLang="zh-CN" dirty="0" smtClean="0"/>
              <a:t>Strategy (cont’d)</a:t>
            </a:r>
          </a:p>
        </p:txBody>
      </p:sp>
      <p:sp>
        <p:nvSpPr>
          <p:cNvPr id="133123" name="Content Placeholder 2"/>
          <p:cNvSpPr>
            <a:spLocks noGrp="1"/>
          </p:cNvSpPr>
          <p:nvPr>
            <p:ph idx="1"/>
          </p:nvPr>
        </p:nvSpPr>
        <p:spPr>
          <a:xfrm>
            <a:off x="457200" y="1600200"/>
            <a:ext cx="8305800" cy="4876800"/>
          </a:xfrm>
        </p:spPr>
        <p:txBody>
          <a:bodyPr/>
          <a:lstStyle/>
          <a:p>
            <a:r>
              <a:rPr lang="en-US" sz="2400" smtClean="0">
                <a:solidFill>
                  <a:schemeClr val="tx1"/>
                </a:solidFill>
              </a:rPr>
              <a:t>During the first nine months of 2009, 16 newly‐built Super Series drilling rigs were added to the fleet under long‐term customer contracts</a:t>
            </a:r>
          </a:p>
          <a:p>
            <a:r>
              <a:rPr lang="en-US" sz="2400" smtClean="0"/>
              <a:t>Last quarter: contracting and construction of 9 new rigs. All contracted with an average contract term of approximately three years.</a:t>
            </a:r>
            <a:endParaRPr lang="en-US" altLang="zh-CN" sz="2400" smtClean="0">
              <a:cs typeface="华文楷体"/>
            </a:endParaRPr>
          </a:p>
          <a:p>
            <a:r>
              <a:rPr lang="en-US" sz="2400" smtClean="0">
                <a:solidFill>
                  <a:schemeClr val="tx1"/>
                </a:solidFill>
              </a:rPr>
              <a:t>Since July 22, 2010, Precision added five term contracts for new build Super Series rigs expected to go to work in 2010 and 2011</a:t>
            </a:r>
            <a:endParaRPr lang="en-US" altLang="zh-CN" sz="2400" smtClean="0">
              <a:solidFill>
                <a:schemeClr val="tx1"/>
              </a:solidFill>
              <a:cs typeface="华文楷体"/>
            </a:endParaRPr>
          </a:p>
          <a:p>
            <a:r>
              <a:rPr lang="en-US" sz="2400" smtClean="0">
                <a:solidFill>
                  <a:schemeClr val="tx1"/>
                </a:solidFill>
              </a:rPr>
              <a:t>The  expansion capital program includes nine new build Super Series rigs and additional rental and water treatment equipment.</a:t>
            </a:r>
            <a:endParaRPr lang="zh-CN" altLang="zh-CN" sz="2400" smtClean="0">
              <a:cs typeface="华文楷体"/>
            </a:endParaRPr>
          </a:p>
          <a:p>
            <a:pPr eaLnBrk="1" hangingPunct="1">
              <a:lnSpc>
                <a:spcPct val="80000"/>
              </a:lnSpc>
            </a:pPr>
            <a:endParaRPr lang="en-US" altLang="zh-CN" sz="2400" smtClean="0">
              <a:cs typeface="华文楷体"/>
            </a:endParaRPr>
          </a:p>
        </p:txBody>
      </p:sp>
    </p:spTree>
  </p:cSld>
  <p:clrMapOvr>
    <a:masterClrMapping/>
  </p:clrMapOvr>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Title 1"/>
          <p:cNvSpPr>
            <a:spLocks noGrp="1"/>
          </p:cNvSpPr>
          <p:nvPr>
            <p:ph type="title"/>
          </p:nvPr>
        </p:nvSpPr>
        <p:spPr/>
        <p:txBody>
          <a:bodyPr>
            <a:normAutofit fontScale="90000"/>
          </a:bodyPr>
          <a:lstStyle/>
          <a:p>
            <a:pPr eaLnBrk="1" hangingPunct="1">
              <a:defRPr/>
            </a:pPr>
            <a:r>
              <a:rPr lang="en-US" altLang="zh-CN" dirty="0" smtClean="0"/>
              <a:t>Strategy (cont’d)</a:t>
            </a:r>
            <a:br>
              <a:rPr lang="en-US" altLang="zh-CN" dirty="0" smtClean="0"/>
            </a:br>
            <a:r>
              <a:rPr lang="en-US" altLang="zh-CN" dirty="0" smtClean="0"/>
              <a:t>horizontal  drilling</a:t>
            </a:r>
          </a:p>
        </p:txBody>
      </p:sp>
      <p:pic>
        <p:nvPicPr>
          <p:cNvPr id="134147" name="Picture 4"/>
          <p:cNvPicPr>
            <a:picLocks noGrp="1" noChangeAspect="1" noChangeArrowheads="1"/>
          </p:cNvPicPr>
          <p:nvPr>
            <p:ph idx="1"/>
          </p:nvPr>
        </p:nvPicPr>
        <p:blipFill>
          <a:blip r:embed="rId3" cstate="print"/>
          <a:srcRect/>
          <a:stretch>
            <a:fillRect/>
          </a:stretch>
        </p:blipFill>
        <p:spPr>
          <a:xfrm>
            <a:off x="0" y="2060575"/>
            <a:ext cx="8910638" cy="2987675"/>
          </a:xfrm>
        </p:spPr>
      </p:pic>
    </p:spTree>
  </p:cSld>
  <p:clrMapOvr>
    <a:masterClrMapping/>
  </p:clrMapOvr>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p:cNvPicPr>
            <a:picLocks noChangeAspect="1" noChangeArrowheads="1"/>
          </p:cNvPicPr>
          <p:nvPr/>
        </p:nvPicPr>
        <p:blipFill>
          <a:blip r:embed="rId3" cstate="print"/>
          <a:srcRect/>
          <a:stretch>
            <a:fillRect/>
          </a:stretch>
        </p:blipFill>
        <p:spPr bwMode="auto">
          <a:xfrm>
            <a:off x="381000" y="762000"/>
            <a:ext cx="2438400" cy="2438400"/>
          </a:xfrm>
          <a:prstGeom prst="rect">
            <a:avLst/>
          </a:prstGeom>
          <a:solidFill>
            <a:srgbClr val="FFFFFF"/>
          </a:solidFill>
          <a:ln w="9525">
            <a:noFill/>
            <a:miter lim="800000"/>
            <a:headEnd/>
            <a:tailEnd/>
          </a:ln>
        </p:spPr>
      </p:pic>
      <p:sp>
        <p:nvSpPr>
          <p:cNvPr id="135171" name="TextBox 5"/>
          <p:cNvSpPr txBox="1">
            <a:spLocks noChangeArrowheads="1"/>
          </p:cNvSpPr>
          <p:nvPr/>
        </p:nvSpPr>
        <p:spPr bwMode="auto">
          <a:xfrm>
            <a:off x="2971800" y="1600200"/>
            <a:ext cx="6172200" cy="4800600"/>
          </a:xfrm>
          <a:prstGeom prst="rect">
            <a:avLst/>
          </a:prstGeom>
          <a:noFill/>
          <a:ln w="9525">
            <a:noFill/>
            <a:miter lim="800000"/>
            <a:headEnd/>
            <a:tailEnd/>
          </a:ln>
        </p:spPr>
        <p:txBody>
          <a:bodyPr>
            <a:spAutoFit/>
          </a:bodyPr>
          <a:lstStyle/>
          <a:p>
            <a:r>
              <a:rPr lang="de-DE" altLang="zh-CN" sz="2400" b="1">
                <a:solidFill>
                  <a:schemeClr val="tx2"/>
                </a:solidFill>
                <a:latin typeface="Calibri" pitchFamily="34" charset="0"/>
                <a:cs typeface="华文楷体"/>
              </a:rPr>
              <a:t>KEVIN A. NEVEU - Calgary, Alberta</a:t>
            </a:r>
            <a:endParaRPr lang="en-US" altLang="zh-CN" sz="2400" b="1">
              <a:solidFill>
                <a:schemeClr val="tx2"/>
              </a:solidFill>
              <a:latin typeface="Calibri" pitchFamily="34" charset="0"/>
              <a:cs typeface="华文楷体"/>
            </a:endParaRPr>
          </a:p>
          <a:p>
            <a:r>
              <a:rPr lang="de-DE" altLang="zh-CN" sz="2400" i="1">
                <a:solidFill>
                  <a:schemeClr val="tx2"/>
                </a:solidFill>
                <a:latin typeface="Calibri" pitchFamily="34" charset="0"/>
                <a:cs typeface="华文楷体"/>
              </a:rPr>
              <a:t>President and Chief Executive Officer</a:t>
            </a:r>
            <a:r>
              <a:rPr lang="de-DE" altLang="zh-CN" sz="2400">
                <a:solidFill>
                  <a:schemeClr val="tx2"/>
                </a:solidFill>
                <a:latin typeface="Calibri" pitchFamily="34" charset="0"/>
                <a:cs typeface="华文楷体"/>
              </a:rPr>
              <a:t> </a:t>
            </a:r>
            <a:br>
              <a:rPr lang="de-DE" altLang="zh-CN" sz="2400">
                <a:solidFill>
                  <a:schemeClr val="tx2"/>
                </a:solidFill>
                <a:latin typeface="Calibri" pitchFamily="34" charset="0"/>
                <a:cs typeface="华文楷体"/>
              </a:rPr>
            </a:br>
            <a:r>
              <a:rPr lang="de-DE" altLang="zh-CN" sz="2400">
                <a:solidFill>
                  <a:schemeClr val="tx2"/>
                </a:solidFill>
                <a:latin typeface="Calibri" pitchFamily="34" charset="0"/>
                <a:cs typeface="华文楷体"/>
              </a:rPr>
              <a:t>50 years old</a:t>
            </a:r>
          </a:p>
          <a:p>
            <a:r>
              <a:rPr lang="de-DE" altLang="zh-CN" sz="2400">
                <a:solidFill>
                  <a:schemeClr val="tx2"/>
                </a:solidFill>
                <a:latin typeface="Calibri" pitchFamily="34" charset="0"/>
                <a:cs typeface="华文楷体"/>
              </a:rPr>
              <a:t>Appointed Chief Executive Officer and a Director of Precision in August 2007 (he was appointed from outside)</a:t>
            </a:r>
          </a:p>
          <a:p>
            <a:r>
              <a:rPr lang="en-US" altLang="zh-CN" sz="2400">
                <a:solidFill>
                  <a:schemeClr val="tx2"/>
                </a:solidFill>
                <a:latin typeface="Calibri" pitchFamily="34" charset="0"/>
                <a:cs typeface="华文楷体"/>
              </a:rPr>
              <a:t>Appointed president on January 13, 2009</a:t>
            </a:r>
            <a:endParaRPr lang="de-DE" altLang="zh-CN" sz="2400">
              <a:solidFill>
                <a:schemeClr val="tx2"/>
              </a:solidFill>
              <a:latin typeface="Calibri" pitchFamily="34" charset="0"/>
              <a:cs typeface="华文楷体"/>
            </a:endParaRPr>
          </a:p>
          <a:p>
            <a:r>
              <a:rPr lang="de-DE" altLang="zh-CN" sz="2400">
                <a:solidFill>
                  <a:schemeClr val="tx2"/>
                </a:solidFill>
                <a:latin typeface="Calibri" pitchFamily="34" charset="0"/>
                <a:cs typeface="华文楷体"/>
              </a:rPr>
              <a:t>Previously President of the Rig Solutions Group of National Oilwell Varco in Houston</a:t>
            </a:r>
          </a:p>
          <a:p>
            <a:r>
              <a:rPr lang="de-DE" altLang="zh-CN" sz="2400">
                <a:solidFill>
                  <a:schemeClr val="tx2"/>
                </a:solidFill>
                <a:latin typeface="Calibri" pitchFamily="34" charset="0"/>
                <a:cs typeface="华文楷体"/>
              </a:rPr>
              <a:t>Mr. Neveu is a graduate of the Faculty of Engineering at the University of Alberta. </a:t>
            </a:r>
          </a:p>
          <a:p>
            <a:r>
              <a:rPr lang="de-DE" altLang="zh-CN" sz="2400">
                <a:solidFill>
                  <a:schemeClr val="tx2"/>
                </a:solidFill>
                <a:latin typeface="Calibri" pitchFamily="34" charset="0"/>
                <a:cs typeface="华文楷体"/>
              </a:rPr>
              <a:t>Mr. Neveu also serves on the Board of RigNet.  </a:t>
            </a:r>
            <a:endParaRPr lang="en-US" altLang="zh-CN" sz="2400">
              <a:solidFill>
                <a:schemeClr val="tx2"/>
              </a:solidFill>
              <a:latin typeface="Calibri" pitchFamily="34" charset="0"/>
              <a:cs typeface="华文楷体"/>
            </a:endParaRPr>
          </a:p>
          <a:p>
            <a:endParaRPr lang="en-US" altLang="zh-CN">
              <a:solidFill>
                <a:schemeClr val="tx2"/>
              </a:solidFill>
              <a:latin typeface="Calibri" pitchFamily="34" charset="0"/>
              <a:cs typeface="华文楷体"/>
            </a:endParaRPr>
          </a:p>
        </p:txBody>
      </p:sp>
    </p:spTree>
  </p:cSld>
  <p:clrMapOvr>
    <a:masterClrMapping/>
  </p:clrMapOvr>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Title 6"/>
          <p:cNvSpPr>
            <a:spLocks noGrp="1"/>
          </p:cNvSpPr>
          <p:nvPr>
            <p:ph type="title"/>
          </p:nvPr>
        </p:nvSpPr>
        <p:spPr>
          <a:xfrm>
            <a:off x="301625" y="457200"/>
            <a:ext cx="8686800" cy="841375"/>
          </a:xfrm>
        </p:spPr>
        <p:txBody>
          <a:bodyPr wrap="square" lIns="91440" tIns="45720" rIns="91440" bIns="45720" numCol="1" anchorCtr="0" compatLnSpc="1">
            <a:prstTxWarp prst="textNoShape">
              <a:avLst/>
            </a:prstTxWarp>
          </a:bodyPr>
          <a:lstStyle/>
          <a:p>
            <a:pPr eaLnBrk="1" hangingPunct="1"/>
            <a:endParaRPr lang="zh-CN" altLang="zh-CN" cap="none" smtClean="0">
              <a:solidFill>
                <a:schemeClr val="bg1"/>
              </a:solidFill>
              <a:effectLst/>
              <a:cs typeface="隶书"/>
            </a:endParaRPr>
          </a:p>
        </p:txBody>
      </p:sp>
      <p:pic>
        <p:nvPicPr>
          <p:cNvPr id="136195" name="Picture 6"/>
          <p:cNvPicPr>
            <a:picLocks noChangeAspect="1" noChangeArrowheads="1"/>
          </p:cNvPicPr>
          <p:nvPr/>
        </p:nvPicPr>
        <p:blipFill>
          <a:blip r:embed="rId3" cstate="print"/>
          <a:srcRect r="12950"/>
          <a:stretch>
            <a:fillRect/>
          </a:stretch>
        </p:blipFill>
        <p:spPr bwMode="auto">
          <a:xfrm>
            <a:off x="304800" y="838200"/>
            <a:ext cx="2667000" cy="2498725"/>
          </a:xfrm>
          <a:prstGeom prst="rect">
            <a:avLst/>
          </a:prstGeom>
          <a:noFill/>
          <a:ln w="9525">
            <a:noFill/>
            <a:miter lim="800000"/>
            <a:headEnd/>
            <a:tailEnd/>
          </a:ln>
        </p:spPr>
      </p:pic>
      <p:sp>
        <p:nvSpPr>
          <p:cNvPr id="136196" name="TextBox 5"/>
          <p:cNvSpPr txBox="1">
            <a:spLocks noChangeArrowheads="1"/>
          </p:cNvSpPr>
          <p:nvPr/>
        </p:nvSpPr>
        <p:spPr bwMode="auto">
          <a:xfrm>
            <a:off x="3200400" y="1905000"/>
            <a:ext cx="5486400" cy="4800600"/>
          </a:xfrm>
          <a:prstGeom prst="rect">
            <a:avLst/>
          </a:prstGeom>
          <a:noFill/>
          <a:ln w="9525">
            <a:noFill/>
            <a:miter lim="800000"/>
            <a:headEnd/>
            <a:tailEnd/>
          </a:ln>
        </p:spPr>
        <p:txBody>
          <a:bodyPr>
            <a:spAutoFit/>
          </a:bodyPr>
          <a:lstStyle/>
          <a:p>
            <a:r>
              <a:rPr lang="en-US" altLang="zh-CN" sz="2400" b="1">
                <a:solidFill>
                  <a:schemeClr val="tx2"/>
                </a:solidFill>
                <a:latin typeface="Calibri" pitchFamily="34" charset="0"/>
                <a:cs typeface="华文楷体"/>
              </a:rPr>
              <a:t>Douglas J. Strong - president</a:t>
            </a:r>
          </a:p>
          <a:p>
            <a:endParaRPr lang="en-US" altLang="zh-CN" sz="2400">
              <a:solidFill>
                <a:schemeClr val="tx2"/>
              </a:solidFill>
              <a:latin typeface="Calibri" pitchFamily="34" charset="0"/>
              <a:cs typeface="华文楷体"/>
            </a:endParaRPr>
          </a:p>
          <a:p>
            <a:r>
              <a:rPr lang="en-US" altLang="zh-CN" sz="2400">
                <a:solidFill>
                  <a:schemeClr val="tx2"/>
                </a:solidFill>
                <a:latin typeface="Calibri" pitchFamily="34" charset="0"/>
                <a:cs typeface="华文楷体"/>
              </a:rPr>
              <a:t>Chief Financial Officer since November 7, 2005. </a:t>
            </a:r>
          </a:p>
          <a:p>
            <a:r>
              <a:rPr lang="en-US" altLang="zh-CN" sz="2400">
                <a:solidFill>
                  <a:schemeClr val="tx2"/>
                </a:solidFill>
                <a:latin typeface="Calibri" pitchFamily="34" charset="0"/>
                <a:cs typeface="华文楷体"/>
              </a:rPr>
              <a:t>He served as Group Controller of Precision Drilling from 2001 to 2005 </a:t>
            </a:r>
          </a:p>
          <a:p>
            <a:r>
              <a:rPr lang="en-US" altLang="zh-CN" sz="2400">
                <a:solidFill>
                  <a:schemeClr val="tx2"/>
                </a:solidFill>
                <a:latin typeface="Calibri" pitchFamily="34" charset="0"/>
                <a:cs typeface="华文楷体"/>
              </a:rPr>
              <a:t>He served as Senior Controller of Precision Drilling from 1997 to 2001. </a:t>
            </a:r>
          </a:p>
          <a:p>
            <a:r>
              <a:rPr lang="en-US" altLang="zh-CN" sz="2400">
                <a:solidFill>
                  <a:schemeClr val="tx2"/>
                </a:solidFill>
                <a:latin typeface="Calibri" pitchFamily="34" charset="0"/>
                <a:cs typeface="华文楷体"/>
              </a:rPr>
              <a:t>Nearly twenty years of domestic and international oilfield service industry experience. </a:t>
            </a:r>
          </a:p>
          <a:p>
            <a:r>
              <a:rPr lang="en-US" altLang="zh-CN" sz="2400">
                <a:solidFill>
                  <a:schemeClr val="tx2"/>
                </a:solidFill>
                <a:latin typeface="Calibri" pitchFamily="34" charset="0"/>
                <a:cs typeface="华文楷体"/>
              </a:rPr>
              <a:t>Mr. Strong is a Chartered Accountant. </a:t>
            </a:r>
          </a:p>
          <a:p>
            <a:endParaRPr lang="en-US" altLang="zh-CN">
              <a:latin typeface="Calibri" pitchFamily="34" charset="0"/>
              <a:cs typeface="华文楷体"/>
            </a:endParaRPr>
          </a:p>
        </p:txBody>
      </p:sp>
    </p:spTree>
  </p:cSld>
  <p:clrMapOvr>
    <a:masterClrMapping/>
  </p:clrMapOv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1"/>
          <p:cNvPicPr>
            <a:picLocks noChangeAspect="1" noChangeArrowheads="1"/>
          </p:cNvPicPr>
          <p:nvPr/>
        </p:nvPicPr>
        <p:blipFill>
          <a:blip r:embed="rId3" cstate="print"/>
          <a:srcRect/>
          <a:stretch>
            <a:fillRect/>
          </a:stretch>
        </p:blipFill>
        <p:spPr bwMode="auto">
          <a:xfrm>
            <a:off x="381000" y="762000"/>
            <a:ext cx="2511425" cy="2514600"/>
          </a:xfrm>
          <a:prstGeom prst="rect">
            <a:avLst/>
          </a:prstGeom>
          <a:solidFill>
            <a:srgbClr val="FFFFFF"/>
          </a:solidFill>
          <a:ln w="9525">
            <a:noFill/>
            <a:miter lim="800000"/>
            <a:headEnd/>
            <a:tailEnd/>
          </a:ln>
        </p:spPr>
      </p:pic>
      <p:sp>
        <p:nvSpPr>
          <p:cNvPr id="137219" name="TextBox 2"/>
          <p:cNvSpPr txBox="1">
            <a:spLocks noChangeArrowheads="1"/>
          </p:cNvSpPr>
          <p:nvPr/>
        </p:nvSpPr>
        <p:spPr bwMode="auto">
          <a:xfrm>
            <a:off x="3124200" y="1600200"/>
            <a:ext cx="5410200" cy="4894263"/>
          </a:xfrm>
          <a:prstGeom prst="rect">
            <a:avLst/>
          </a:prstGeom>
          <a:noFill/>
          <a:ln w="9525">
            <a:noFill/>
            <a:miter lim="800000"/>
            <a:headEnd/>
            <a:tailEnd/>
          </a:ln>
        </p:spPr>
        <p:txBody>
          <a:bodyPr>
            <a:spAutoFit/>
          </a:bodyPr>
          <a:lstStyle/>
          <a:p>
            <a:r>
              <a:rPr lang="de-DE" altLang="zh-CN" sz="2400" b="1">
                <a:solidFill>
                  <a:schemeClr val="tx2"/>
                </a:solidFill>
                <a:latin typeface="Calibri" pitchFamily="34" charset="0"/>
                <a:cs typeface="华文楷体"/>
              </a:rPr>
              <a:t>ROBERT L. PHILLIPS - Vancouver, British Columbia</a:t>
            </a:r>
            <a:endParaRPr lang="en-US" altLang="zh-CN" sz="2400" b="1">
              <a:solidFill>
                <a:schemeClr val="tx2"/>
              </a:solidFill>
              <a:latin typeface="Calibri" pitchFamily="34" charset="0"/>
              <a:cs typeface="华文楷体"/>
            </a:endParaRPr>
          </a:p>
          <a:p>
            <a:r>
              <a:rPr lang="de-DE" altLang="zh-CN" sz="2400" b="1">
                <a:solidFill>
                  <a:schemeClr val="tx2"/>
                </a:solidFill>
                <a:latin typeface="Calibri" pitchFamily="34" charset="0"/>
                <a:cs typeface="华文楷体"/>
              </a:rPr>
              <a:t>Chairman of the Board </a:t>
            </a:r>
            <a:br>
              <a:rPr lang="de-DE" altLang="zh-CN" sz="2400" b="1">
                <a:solidFill>
                  <a:schemeClr val="tx2"/>
                </a:solidFill>
                <a:latin typeface="Calibri" pitchFamily="34" charset="0"/>
                <a:cs typeface="华文楷体"/>
              </a:rPr>
            </a:br>
            <a:r>
              <a:rPr lang="de-DE" altLang="zh-CN" sz="2400" b="1">
                <a:solidFill>
                  <a:schemeClr val="tx2"/>
                </a:solidFill>
                <a:latin typeface="Calibri" pitchFamily="34" charset="0"/>
                <a:cs typeface="华文楷体"/>
              </a:rPr>
              <a:t>59 years old</a:t>
            </a:r>
          </a:p>
          <a:p>
            <a:r>
              <a:rPr lang="de-DE" altLang="zh-CN" sz="2400" b="1">
                <a:solidFill>
                  <a:schemeClr val="tx2"/>
                </a:solidFill>
                <a:latin typeface="Calibri" pitchFamily="34" charset="0"/>
                <a:cs typeface="华文楷体"/>
              </a:rPr>
              <a:t>Appointed as a Director of Precision in 2004</a:t>
            </a:r>
          </a:p>
          <a:p>
            <a:r>
              <a:rPr lang="de-DE" altLang="zh-CN" sz="2400" b="1">
                <a:solidFill>
                  <a:schemeClr val="tx2"/>
                </a:solidFill>
                <a:latin typeface="Calibri" pitchFamily="34" charset="0"/>
                <a:cs typeface="华文楷体"/>
              </a:rPr>
              <a:t>Appointed as Chairman of the Board in August 2007.</a:t>
            </a:r>
          </a:p>
          <a:p>
            <a:r>
              <a:rPr lang="de-DE" altLang="zh-CN" sz="2400" b="1">
                <a:solidFill>
                  <a:schemeClr val="tx2"/>
                </a:solidFill>
                <a:latin typeface="Calibri" pitchFamily="34" charset="0"/>
                <a:cs typeface="华文楷体"/>
              </a:rPr>
              <a:t>He was most recently President and Chief Executive Officer of BCR Group of Companies from 2001 to 2004</a:t>
            </a:r>
          </a:p>
          <a:p>
            <a:endParaRPr lang="en-US" altLang="zh-CN" sz="2400" b="1">
              <a:solidFill>
                <a:schemeClr val="tx2"/>
              </a:solidFill>
              <a:latin typeface="Calibri" pitchFamily="34" charset="0"/>
              <a:cs typeface="华文楷体"/>
            </a:endParaRPr>
          </a:p>
          <a:p>
            <a:endParaRPr lang="en-US" altLang="zh-CN" sz="2400" b="1">
              <a:solidFill>
                <a:schemeClr val="tx2"/>
              </a:solidFill>
              <a:latin typeface="Calibri" pitchFamily="34" charset="0"/>
              <a:cs typeface="华文楷体"/>
            </a:endParaRPr>
          </a:p>
        </p:txBody>
      </p:sp>
    </p:spTree>
  </p:cSld>
  <p:clrMapOvr>
    <a:masterClrMapping/>
  </p:clrMapOvr>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endParaRPr lang="en-US" smtClean="0">
              <a:solidFill>
                <a:srgbClr val="DDD2B1"/>
              </a:solidFill>
            </a:endParaRPr>
          </a:p>
        </p:txBody>
      </p:sp>
      <p:sp>
        <p:nvSpPr>
          <p:cNvPr id="4" name="Title 3"/>
          <p:cNvSpPr>
            <a:spLocks noGrp="1"/>
          </p:cNvSpPr>
          <p:nvPr>
            <p:ph type="title"/>
          </p:nvPr>
        </p:nvSpPr>
        <p:spPr>
          <a:xfrm>
            <a:off x="0" y="2996952"/>
            <a:ext cx="8686800" cy="1184825"/>
          </a:xfrm>
        </p:spPr>
        <p:txBody>
          <a:bodyPr>
            <a:normAutofit fontScale="90000"/>
          </a:bodyPr>
          <a:lstStyle/>
          <a:p>
            <a:pPr>
              <a:defRPr/>
            </a:pPr>
            <a:r>
              <a:rPr lang="en-US" altLang="zh-CN" dirty="0" smtClean="0"/>
              <a:t>financials</a:t>
            </a:r>
            <a:br>
              <a:rPr lang="en-US" altLang="zh-CN" dirty="0" smtClean="0"/>
            </a:br>
            <a:endParaRPr lang="en-US" dirty="0"/>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4082"/>
          </a:xfrm>
        </p:spPr>
        <p:txBody>
          <a:bodyPr/>
          <a:lstStyle/>
          <a:p>
            <a:pPr>
              <a:defRPr/>
            </a:pPr>
            <a:r>
              <a:rPr lang="en-US" altLang="zh-CN" sz="2000" b="1" dirty="0" smtClean="0"/>
              <a:t>CONSOLIDATED BALANCE SHEET ANNUAL</a:t>
            </a:r>
            <a:endParaRPr lang="en-US" sz="2000" dirty="0"/>
          </a:p>
        </p:txBody>
      </p:sp>
      <p:pic>
        <p:nvPicPr>
          <p:cNvPr id="139267" name="Picture 2"/>
          <p:cNvPicPr>
            <a:picLocks noGrp="1" noChangeAspect="1" noChangeArrowheads="1"/>
          </p:cNvPicPr>
          <p:nvPr>
            <p:ph idx="1"/>
          </p:nvPr>
        </p:nvPicPr>
        <p:blipFill>
          <a:blip r:embed="rId2" cstate="print"/>
          <a:srcRect/>
          <a:stretch>
            <a:fillRect/>
          </a:stretch>
        </p:blipFill>
        <p:spPr>
          <a:xfrm>
            <a:off x="827088" y="836613"/>
            <a:ext cx="6851650" cy="6021387"/>
          </a:xfrm>
        </p:spPr>
      </p:pic>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08720"/>
          </a:xfrm>
        </p:spPr>
        <p:txBody>
          <a:bodyPr/>
          <a:lstStyle/>
          <a:p>
            <a:pPr>
              <a:defRPr/>
            </a:pPr>
            <a:r>
              <a:rPr lang="en-US" altLang="zh-CN" sz="3200" b="1" dirty="0" smtClean="0"/>
              <a:t>CONSOLIDATED BALANCE SHEET QUARTERLY</a:t>
            </a:r>
            <a:endParaRPr lang="en-US" sz="3200" dirty="0"/>
          </a:p>
        </p:txBody>
      </p:sp>
      <p:pic>
        <p:nvPicPr>
          <p:cNvPr id="140291" name="Picture 2"/>
          <p:cNvPicPr>
            <a:picLocks noGrp="1" noChangeAspect="1" noChangeArrowheads="1"/>
          </p:cNvPicPr>
          <p:nvPr>
            <p:ph idx="1"/>
          </p:nvPr>
        </p:nvPicPr>
        <p:blipFill>
          <a:blip r:embed="rId2" cstate="print"/>
          <a:srcRect/>
          <a:stretch>
            <a:fillRect/>
          </a:stretch>
        </p:blipFill>
        <p:spPr>
          <a:xfrm>
            <a:off x="755650" y="620713"/>
            <a:ext cx="7488238" cy="6237287"/>
          </a:xfrm>
        </p:spPr>
      </p:pic>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71" name="Title 5"/>
          <p:cNvSpPr>
            <a:spLocks noGrp="1"/>
          </p:cNvSpPr>
          <p:nvPr>
            <p:ph type="title"/>
          </p:nvPr>
        </p:nvSpPr>
        <p:spPr/>
        <p:txBody>
          <a:bodyPr/>
          <a:lstStyle/>
          <a:p>
            <a:pPr eaLnBrk="1" hangingPunct="1">
              <a:defRPr/>
            </a:pPr>
            <a:r>
              <a:rPr lang="en-US" altLang="zh-CN" dirty="0" smtClean="0"/>
              <a:t>Balance sheet discussion</a:t>
            </a:r>
          </a:p>
        </p:txBody>
      </p:sp>
      <p:pic>
        <p:nvPicPr>
          <p:cNvPr id="141315" name="Picture 12"/>
          <p:cNvPicPr>
            <a:picLocks noChangeAspect="1" noChangeArrowheads="1"/>
          </p:cNvPicPr>
          <p:nvPr/>
        </p:nvPicPr>
        <p:blipFill>
          <a:blip r:embed="rId3" cstate="print"/>
          <a:srcRect/>
          <a:stretch>
            <a:fillRect/>
          </a:stretch>
        </p:blipFill>
        <p:spPr bwMode="auto">
          <a:xfrm>
            <a:off x="900113" y="1125538"/>
            <a:ext cx="7181850" cy="2743200"/>
          </a:xfrm>
          <a:prstGeom prst="rect">
            <a:avLst/>
          </a:prstGeom>
          <a:noFill/>
          <a:ln w="9525">
            <a:noFill/>
            <a:miter lim="800000"/>
            <a:headEnd/>
            <a:tailEnd/>
          </a:ln>
        </p:spPr>
      </p:pic>
      <p:pic>
        <p:nvPicPr>
          <p:cNvPr id="141316" name="Picture 13"/>
          <p:cNvPicPr>
            <a:picLocks noChangeAspect="1" noChangeArrowheads="1"/>
          </p:cNvPicPr>
          <p:nvPr/>
        </p:nvPicPr>
        <p:blipFill>
          <a:blip r:embed="rId4" cstate="print"/>
          <a:srcRect/>
          <a:stretch>
            <a:fillRect/>
          </a:stretch>
        </p:blipFill>
        <p:spPr bwMode="auto">
          <a:xfrm>
            <a:off x="971550" y="4005263"/>
            <a:ext cx="6934200" cy="242093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Land drilling rigs</a:t>
            </a:r>
            <a:endParaRPr lang="en-US" dirty="0"/>
          </a:p>
        </p:txBody>
      </p:sp>
      <p:sp>
        <p:nvSpPr>
          <p:cNvPr id="22531" name="Content Placeholder 2"/>
          <p:cNvSpPr>
            <a:spLocks noGrp="1"/>
          </p:cNvSpPr>
          <p:nvPr>
            <p:ph idx="1"/>
          </p:nvPr>
        </p:nvSpPr>
        <p:spPr>
          <a:xfrm>
            <a:off x="381000" y="1554163"/>
            <a:ext cx="8686800" cy="4525962"/>
          </a:xfrm>
        </p:spPr>
        <p:txBody>
          <a:bodyPr/>
          <a:lstStyle/>
          <a:p>
            <a:r>
              <a:rPr lang="en-US" smtClean="0"/>
              <a:t>Snubbing</a:t>
            </a:r>
          </a:p>
          <a:p>
            <a:pPr lvl="1"/>
            <a:r>
              <a:rPr lang="en-US" smtClean="0"/>
              <a:t>A type of heavy well intervention performed on oil and gas wells</a:t>
            </a:r>
          </a:p>
        </p:txBody>
      </p:sp>
      <p:pic>
        <p:nvPicPr>
          <p:cNvPr id="22532" name="Picture 1"/>
          <p:cNvPicPr>
            <a:picLocks noChangeAspect="1" noChangeArrowheads="1"/>
          </p:cNvPicPr>
          <p:nvPr/>
        </p:nvPicPr>
        <p:blipFill>
          <a:blip r:embed="rId3" cstate="print"/>
          <a:srcRect/>
          <a:stretch>
            <a:fillRect/>
          </a:stretch>
        </p:blipFill>
        <p:spPr bwMode="auto">
          <a:xfrm>
            <a:off x="4953000" y="2768600"/>
            <a:ext cx="3165475" cy="35131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Long term debt reduction</a:t>
            </a:r>
            <a:endParaRPr lang="en-US" dirty="0"/>
          </a:p>
        </p:txBody>
      </p:sp>
      <p:sp>
        <p:nvSpPr>
          <p:cNvPr id="3" name="Content Placeholder 2"/>
          <p:cNvSpPr>
            <a:spLocks noGrp="1"/>
          </p:cNvSpPr>
          <p:nvPr>
            <p:ph idx="1"/>
          </p:nvPr>
        </p:nvSpPr>
        <p:spPr/>
        <p:txBody>
          <a:bodyPr>
            <a:normAutofit/>
          </a:bodyPr>
          <a:lstStyle/>
          <a:p>
            <a:pPr>
              <a:lnSpc>
                <a:spcPct val="80000"/>
              </a:lnSpc>
            </a:pPr>
            <a:endParaRPr lang="en-US" sz="800" smtClean="0"/>
          </a:p>
          <a:p>
            <a:pPr>
              <a:lnSpc>
                <a:spcPct val="80000"/>
              </a:lnSpc>
            </a:pPr>
            <a:r>
              <a:rPr lang="en-US" sz="2000" smtClean="0"/>
              <a:t>Net financial charges were $22 million for the third quarter of 2010 which was down from $8 million when compared to the prior year quarter. </a:t>
            </a:r>
          </a:p>
          <a:p>
            <a:pPr>
              <a:lnSpc>
                <a:spcPct val="80000"/>
              </a:lnSpc>
            </a:pPr>
            <a:endParaRPr lang="en-US" sz="2000" smtClean="0"/>
          </a:p>
          <a:p>
            <a:pPr>
              <a:lnSpc>
                <a:spcPct val="80000"/>
              </a:lnSpc>
            </a:pPr>
            <a:endParaRPr lang="en-US" sz="2000" smtClean="0"/>
          </a:p>
          <a:p>
            <a:pPr>
              <a:lnSpc>
                <a:spcPct val="80000"/>
              </a:lnSpc>
            </a:pPr>
            <a:r>
              <a:rPr lang="en-US" sz="2000" smtClean="0"/>
              <a:t>Precision has repaid $104 million in debt during 2010 and may consider further voluntary long‐term debt reduction or refinancing as industry fundamentals stabilize and operating cash flow forecasts become clearer.</a:t>
            </a:r>
          </a:p>
          <a:p>
            <a:pPr>
              <a:lnSpc>
                <a:spcPct val="80000"/>
              </a:lnSpc>
            </a:pPr>
            <a:endParaRPr lang="en-US" sz="2000" smtClean="0"/>
          </a:p>
          <a:p>
            <a:pPr>
              <a:lnSpc>
                <a:spcPct val="80000"/>
              </a:lnSpc>
            </a:pPr>
            <a:r>
              <a:rPr lang="en-US" sz="2000" smtClean="0"/>
              <a:t>As at September 30, 2010, approximately $598 million was outstanding under the Secured Facility and $175 million was outstanding under the unsecured facility.   </a:t>
            </a:r>
          </a:p>
          <a:p>
            <a:pPr>
              <a:lnSpc>
                <a:spcPct val="80000"/>
              </a:lnSpc>
            </a:pPr>
            <a:endParaRPr lang="en-US" sz="2000" smtClean="0"/>
          </a:p>
          <a:p>
            <a:pPr>
              <a:lnSpc>
                <a:spcPct val="80000"/>
              </a:lnSpc>
            </a:pPr>
            <a:r>
              <a:rPr lang="en-US" sz="2000" smtClean="0"/>
              <a:t>Precision expects to remain in compliance with financial covenants under its Secured Facility and have complete access to credit lines during 2010. </a:t>
            </a:r>
          </a:p>
          <a:p>
            <a:pPr>
              <a:lnSpc>
                <a:spcPct val="80000"/>
              </a:lnSpc>
            </a:pPr>
            <a:endParaRPr lang="en-US" sz="2000" smtClean="0"/>
          </a:p>
          <a:p>
            <a:pPr>
              <a:lnSpc>
                <a:spcPct val="80000"/>
              </a:lnSpc>
            </a:pPr>
            <a:endParaRPr lang="en-US" sz="2000" smtClean="0"/>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2074"/>
          </a:xfrm>
        </p:spPr>
        <p:txBody>
          <a:bodyPr>
            <a:normAutofit fontScale="90000"/>
          </a:bodyPr>
          <a:lstStyle/>
          <a:p>
            <a:pPr>
              <a:defRPr/>
            </a:pPr>
            <a:r>
              <a:rPr lang="en-US" altLang="zh-CN" sz="2400" b="1" dirty="0" smtClean="0"/>
              <a:t>CONSOLIDATED STATEMENTS OF EARNINGS AND DEFICIT </a:t>
            </a:r>
            <a:r>
              <a:rPr lang="en-US" altLang="zh-CN" b="1" dirty="0" smtClean="0">
                <a:solidFill>
                  <a:schemeClr val="bg1"/>
                </a:solidFill>
              </a:rPr>
              <a:t>QUARTERLY</a:t>
            </a:r>
            <a:endParaRPr lang="en-US" dirty="0"/>
          </a:p>
        </p:txBody>
      </p:sp>
      <p:pic>
        <p:nvPicPr>
          <p:cNvPr id="143363" name="Picture 2"/>
          <p:cNvPicPr>
            <a:picLocks noGrp="1" noChangeAspect="1" noChangeArrowheads="1"/>
          </p:cNvPicPr>
          <p:nvPr>
            <p:ph idx="1"/>
          </p:nvPr>
        </p:nvPicPr>
        <p:blipFill>
          <a:blip r:embed="rId2" cstate="print"/>
          <a:srcRect/>
          <a:stretch>
            <a:fillRect/>
          </a:stretch>
        </p:blipFill>
        <p:spPr>
          <a:xfrm>
            <a:off x="971550" y="520700"/>
            <a:ext cx="7345363" cy="6337300"/>
          </a:xfrm>
        </p:spPr>
      </p:pic>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90066"/>
          </a:xfrm>
        </p:spPr>
        <p:txBody>
          <a:bodyPr/>
          <a:lstStyle/>
          <a:p>
            <a:pPr>
              <a:defRPr/>
            </a:pPr>
            <a:r>
              <a:rPr lang="en-US" altLang="zh-CN" sz="2000" b="1" dirty="0" smtClean="0"/>
              <a:t>CONSOLIDATED STATEMENTS OF EARNINGS AND DEFICIT ANNUAL</a:t>
            </a:r>
            <a:endParaRPr lang="en-US" sz="2000" dirty="0"/>
          </a:p>
        </p:txBody>
      </p:sp>
      <p:pic>
        <p:nvPicPr>
          <p:cNvPr id="144387" name="Picture 2"/>
          <p:cNvPicPr>
            <a:picLocks noChangeAspect="1" noChangeArrowheads="1"/>
          </p:cNvPicPr>
          <p:nvPr/>
        </p:nvPicPr>
        <p:blipFill>
          <a:blip r:embed="rId3" cstate="print"/>
          <a:srcRect/>
          <a:stretch>
            <a:fillRect/>
          </a:stretch>
        </p:blipFill>
        <p:spPr bwMode="auto">
          <a:xfrm>
            <a:off x="755650" y="628650"/>
            <a:ext cx="7362825" cy="6229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7" name="Title 1"/>
          <p:cNvSpPr>
            <a:spLocks noGrp="1"/>
          </p:cNvSpPr>
          <p:nvPr>
            <p:ph type="title"/>
          </p:nvPr>
        </p:nvSpPr>
        <p:spPr/>
        <p:txBody>
          <a:bodyPr/>
          <a:lstStyle/>
          <a:p>
            <a:pPr eaLnBrk="1" hangingPunct="1">
              <a:defRPr/>
            </a:pPr>
            <a:r>
              <a:rPr lang="en-US" altLang="zh-CN" dirty="0" smtClean="0"/>
              <a:t>Income statement discussion</a:t>
            </a:r>
          </a:p>
        </p:txBody>
      </p:sp>
      <p:sp>
        <p:nvSpPr>
          <p:cNvPr id="145411" name="Content Placeholder 2"/>
          <p:cNvSpPr>
            <a:spLocks noGrp="1"/>
          </p:cNvSpPr>
          <p:nvPr>
            <p:ph idx="1"/>
          </p:nvPr>
        </p:nvSpPr>
        <p:spPr>
          <a:xfrm>
            <a:off x="457200" y="1600200"/>
            <a:ext cx="7315200" cy="3276600"/>
          </a:xfrm>
        </p:spPr>
        <p:txBody>
          <a:bodyPr/>
          <a:lstStyle/>
          <a:p>
            <a:pPr eaLnBrk="1" hangingPunct="1">
              <a:lnSpc>
                <a:spcPct val="80000"/>
              </a:lnSpc>
              <a:buFont typeface="Wingdings 2" pitchFamily="18" charset="2"/>
              <a:buNone/>
            </a:pPr>
            <a:endParaRPr lang="de-DE" altLang="zh-CN" sz="1800" b="1" u="sng" smtClean="0">
              <a:cs typeface="华文楷体"/>
            </a:endParaRPr>
          </a:p>
          <a:p>
            <a:pPr eaLnBrk="1" hangingPunct="1">
              <a:lnSpc>
                <a:spcPct val="80000"/>
              </a:lnSpc>
            </a:pPr>
            <a:r>
              <a:rPr lang="de-DE" altLang="zh-CN" sz="2400" b="1" smtClean="0">
                <a:cs typeface="华文楷体"/>
              </a:rPr>
              <a:t>9 month unrealized foreign exchange gain</a:t>
            </a:r>
          </a:p>
          <a:p>
            <a:pPr>
              <a:buFont typeface="Wingdings 2" pitchFamily="18" charset="2"/>
              <a:buNone/>
            </a:pPr>
            <a:r>
              <a:rPr lang="en-US" sz="2400" smtClean="0"/>
              <a:t>       During the first nine months of the year Precision recorded a foreign exchange gain of $12 million </a:t>
            </a:r>
          </a:p>
          <a:p>
            <a:pPr>
              <a:buFont typeface="Wingdings 2" pitchFamily="18" charset="2"/>
              <a:buNone/>
            </a:pPr>
            <a:r>
              <a:rPr lang="en-US" sz="2400" smtClean="0"/>
              <a:t>      $105 million gain in 2009.</a:t>
            </a:r>
          </a:p>
          <a:p>
            <a:pPr>
              <a:buFont typeface="Wingdings 2" pitchFamily="18" charset="2"/>
              <a:buNone/>
            </a:pPr>
            <a:r>
              <a:rPr lang="en-US" sz="2400" smtClean="0"/>
              <a:t>      translation Precision’s U.S. dollar denominated credit facilities.</a:t>
            </a:r>
            <a:endParaRPr lang="de-DE" altLang="zh-CN" sz="2400" smtClean="0">
              <a:cs typeface="华文楷体"/>
            </a:endParaRPr>
          </a:p>
          <a:p>
            <a:pPr eaLnBrk="1" hangingPunct="1">
              <a:lnSpc>
                <a:spcPct val="80000"/>
              </a:lnSpc>
            </a:pPr>
            <a:endParaRPr lang="de-DE" altLang="zh-CN" sz="1800" b="1" u="sng" smtClean="0">
              <a:cs typeface="华文楷体"/>
            </a:endParaRPr>
          </a:p>
        </p:txBody>
      </p:sp>
      <p:pic>
        <p:nvPicPr>
          <p:cNvPr id="145412" name="Picture 13"/>
          <p:cNvPicPr>
            <a:picLocks noChangeAspect="1" noChangeArrowheads="1"/>
          </p:cNvPicPr>
          <p:nvPr/>
        </p:nvPicPr>
        <p:blipFill>
          <a:blip r:embed="rId3" cstate="print"/>
          <a:srcRect/>
          <a:stretch>
            <a:fillRect/>
          </a:stretch>
        </p:blipFill>
        <p:spPr bwMode="auto">
          <a:xfrm>
            <a:off x="395288" y="4508500"/>
            <a:ext cx="7705725" cy="21812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lIns="91440" tIns="45720" rIns="91440" bIns="45720" numCol="1" anchorCtr="0" compatLnSpc="1">
            <a:prstTxWarp prst="textNoShape">
              <a:avLst/>
            </a:prstTxWarp>
          </a:bodyPr>
          <a:lstStyle/>
          <a:p>
            <a:endParaRPr lang="en-US" cap="none" smtClean="0">
              <a:effectLst/>
            </a:endParaRPr>
          </a:p>
        </p:txBody>
      </p:sp>
      <p:pic>
        <p:nvPicPr>
          <p:cNvPr id="146435" name="Picture 2"/>
          <p:cNvPicPr>
            <a:picLocks noGrp="1" noChangeAspect="1" noChangeArrowheads="1"/>
          </p:cNvPicPr>
          <p:nvPr>
            <p:ph idx="1"/>
          </p:nvPr>
        </p:nvPicPr>
        <p:blipFill>
          <a:blip r:embed="rId3" cstate="print"/>
          <a:srcRect/>
          <a:stretch>
            <a:fillRect/>
          </a:stretch>
        </p:blipFill>
        <p:spPr>
          <a:xfrm>
            <a:off x="0" y="2852738"/>
            <a:ext cx="8856663" cy="3295650"/>
          </a:xfrm>
        </p:spPr>
      </p:pic>
      <p:sp>
        <p:nvSpPr>
          <p:cNvPr id="146436" name="TextBox 3"/>
          <p:cNvSpPr txBox="1">
            <a:spLocks noChangeArrowheads="1"/>
          </p:cNvSpPr>
          <p:nvPr/>
        </p:nvSpPr>
        <p:spPr bwMode="auto">
          <a:xfrm>
            <a:off x="250825" y="1484313"/>
            <a:ext cx="8424863" cy="923925"/>
          </a:xfrm>
          <a:prstGeom prst="rect">
            <a:avLst/>
          </a:prstGeom>
          <a:noFill/>
          <a:ln w="9525">
            <a:noFill/>
            <a:miter lim="800000"/>
            <a:headEnd/>
            <a:tailEnd/>
          </a:ln>
        </p:spPr>
        <p:txBody>
          <a:bodyPr>
            <a:spAutoFit/>
          </a:bodyPr>
          <a:lstStyle/>
          <a:p>
            <a:r>
              <a:rPr lang="de-DE" altLang="zh-CN">
                <a:cs typeface="华文楷体"/>
              </a:rPr>
              <a:t>Finance Charges </a:t>
            </a:r>
            <a:r>
              <a:rPr lang="en-US" altLang="zh-CN">
                <a:cs typeface="华文楷体"/>
              </a:rPr>
              <a:t>Financial charges were $22 million, a decrease of $8 million due to the reduction in long‐term debt over the prior year period.</a:t>
            </a:r>
            <a:endParaRPr lang="de-DE" altLang="zh-CN">
              <a:cs typeface="华文楷体"/>
            </a:endParaRPr>
          </a:p>
          <a:p>
            <a:endParaRPr lang="en-US"/>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lIns="91440" tIns="45720" rIns="91440" bIns="45720" numCol="1" anchorCtr="0" compatLnSpc="1">
            <a:prstTxWarp prst="textNoShape">
              <a:avLst/>
            </a:prstTxWarp>
          </a:bodyPr>
          <a:lstStyle/>
          <a:p>
            <a:endParaRPr lang="en-US" cap="none" smtClean="0">
              <a:effectLst/>
            </a:endParaRPr>
          </a:p>
        </p:txBody>
      </p:sp>
      <p:pic>
        <p:nvPicPr>
          <p:cNvPr id="147459" name="Picture 2"/>
          <p:cNvPicPr>
            <a:picLocks noGrp="1" noChangeAspect="1" noChangeArrowheads="1"/>
          </p:cNvPicPr>
          <p:nvPr>
            <p:ph idx="1"/>
          </p:nvPr>
        </p:nvPicPr>
        <p:blipFill>
          <a:blip r:embed="rId2" cstate="print"/>
          <a:srcRect/>
          <a:stretch>
            <a:fillRect/>
          </a:stretch>
        </p:blipFill>
        <p:spPr>
          <a:xfrm>
            <a:off x="755650" y="204788"/>
            <a:ext cx="7310438" cy="6653212"/>
          </a:xfrm>
        </p:spPr>
      </p:pic>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Title 1"/>
          <p:cNvSpPr>
            <a:spLocks noGrp="1"/>
          </p:cNvSpPr>
          <p:nvPr>
            <p:ph type="title"/>
          </p:nvPr>
        </p:nvSpPr>
        <p:spPr/>
        <p:txBody>
          <a:bodyPr>
            <a:normAutofit fontScale="90000"/>
          </a:bodyPr>
          <a:lstStyle/>
          <a:p>
            <a:pPr eaLnBrk="1" hangingPunct="1">
              <a:defRPr/>
            </a:pPr>
            <a:r>
              <a:rPr lang="de-DE" altLang="zh-CN" sz="4000" dirty="0" smtClean="0">
                <a:solidFill>
                  <a:schemeClr val="bg1"/>
                </a:solidFill>
              </a:rPr>
              <a:t>income statement: segment contract drilling</a:t>
            </a:r>
            <a:endParaRPr lang="en-US" altLang="zh-CN" sz="4000" dirty="0" smtClean="0">
              <a:solidFill>
                <a:schemeClr val="bg1"/>
              </a:solidFill>
            </a:endParaRPr>
          </a:p>
        </p:txBody>
      </p:sp>
      <p:sp>
        <p:nvSpPr>
          <p:cNvPr id="148483" name="Content Placeholder 2"/>
          <p:cNvSpPr>
            <a:spLocks noGrp="1"/>
          </p:cNvSpPr>
          <p:nvPr>
            <p:ph idx="1"/>
          </p:nvPr>
        </p:nvSpPr>
        <p:spPr/>
        <p:txBody>
          <a:bodyPr/>
          <a:lstStyle/>
          <a:p>
            <a:pPr eaLnBrk="1" hangingPunct="1"/>
            <a:endParaRPr lang="zh-CN" altLang="zh-CN" smtClean="0">
              <a:cs typeface="华文楷体"/>
            </a:endParaRPr>
          </a:p>
        </p:txBody>
      </p:sp>
      <p:pic>
        <p:nvPicPr>
          <p:cNvPr id="148484" name="Picture 2"/>
          <p:cNvPicPr>
            <a:picLocks noChangeAspect="1" noChangeArrowheads="1"/>
          </p:cNvPicPr>
          <p:nvPr/>
        </p:nvPicPr>
        <p:blipFill>
          <a:blip r:embed="rId3" cstate="print"/>
          <a:srcRect/>
          <a:stretch>
            <a:fillRect/>
          </a:stretch>
        </p:blipFill>
        <p:spPr bwMode="auto">
          <a:xfrm>
            <a:off x="533400" y="2362200"/>
            <a:ext cx="8115300" cy="3352800"/>
          </a:xfrm>
          <a:prstGeom prst="rect">
            <a:avLst/>
          </a:prstGeom>
          <a:solidFill>
            <a:srgbClr val="FFFFFF"/>
          </a:solidFill>
          <a:ln w="9525">
            <a:noFill/>
            <a:miter lim="800000"/>
            <a:headEnd/>
            <a:tailEnd/>
          </a:ln>
        </p:spPr>
      </p:pic>
    </p:spTree>
  </p:cSld>
  <p:clrMapOvr>
    <a:masterClrMapping/>
  </p:clrMapOvr>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0"/>
            <a:ext cx="8445624" cy="1066130"/>
          </a:xfrm>
        </p:spPr>
        <p:txBody>
          <a:bodyPr/>
          <a:lstStyle/>
          <a:p>
            <a:pPr>
              <a:defRPr/>
            </a:pPr>
            <a:r>
              <a:rPr lang="en-US" altLang="zh-CN" sz="2400" dirty="0" smtClean="0"/>
              <a:t>CONSOLIDATED STATEMENTS OF CASH FLOW -- QUARTERLY </a:t>
            </a:r>
            <a:r>
              <a:rPr lang="en-US" altLang="zh-CN" b="1" dirty="0" smtClean="0">
                <a:solidFill>
                  <a:schemeClr val="bg1"/>
                </a:solidFill>
              </a:rPr>
              <a:t/>
            </a:r>
            <a:br>
              <a:rPr lang="en-US" altLang="zh-CN" b="1" dirty="0" smtClean="0">
                <a:solidFill>
                  <a:schemeClr val="bg1"/>
                </a:solidFill>
              </a:rPr>
            </a:br>
            <a:endParaRPr lang="en-US" dirty="0"/>
          </a:p>
        </p:txBody>
      </p:sp>
      <p:pic>
        <p:nvPicPr>
          <p:cNvPr id="149507" name="Picture 2"/>
          <p:cNvPicPr>
            <a:picLocks noGrp="1" noChangeAspect="1" noChangeArrowheads="1"/>
          </p:cNvPicPr>
          <p:nvPr>
            <p:ph idx="1"/>
          </p:nvPr>
        </p:nvPicPr>
        <p:blipFill>
          <a:blip r:embed="rId3" cstate="print"/>
          <a:srcRect/>
          <a:stretch>
            <a:fillRect/>
          </a:stretch>
        </p:blipFill>
        <p:spPr>
          <a:xfrm>
            <a:off x="971550" y="333375"/>
            <a:ext cx="6264275" cy="6524625"/>
          </a:xfrm>
        </p:spPr>
      </p:pic>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90066"/>
          </a:xfrm>
        </p:spPr>
        <p:txBody>
          <a:bodyPr/>
          <a:lstStyle/>
          <a:p>
            <a:pPr>
              <a:defRPr/>
            </a:pPr>
            <a:r>
              <a:rPr lang="en-US" altLang="zh-CN" sz="2000" b="1" dirty="0" smtClean="0"/>
              <a:t>CONSOLIDATED STATEMENTS OF CASH FLOW ANNUAL </a:t>
            </a:r>
          </a:p>
        </p:txBody>
      </p:sp>
      <p:pic>
        <p:nvPicPr>
          <p:cNvPr id="150531" name="Picture 2"/>
          <p:cNvPicPr>
            <a:picLocks noGrp="1" noChangeAspect="1" noChangeArrowheads="1"/>
          </p:cNvPicPr>
          <p:nvPr>
            <p:ph idx="1"/>
          </p:nvPr>
        </p:nvPicPr>
        <p:blipFill>
          <a:blip r:embed="rId3" cstate="print"/>
          <a:srcRect/>
          <a:stretch>
            <a:fillRect/>
          </a:stretch>
        </p:blipFill>
        <p:spPr>
          <a:xfrm>
            <a:off x="1187450" y="692150"/>
            <a:ext cx="6681788" cy="6165850"/>
          </a:xfrm>
        </p:spPr>
      </p:pic>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5" name="Title 5"/>
          <p:cNvSpPr>
            <a:spLocks noGrp="1"/>
          </p:cNvSpPr>
          <p:nvPr>
            <p:ph type="title"/>
          </p:nvPr>
        </p:nvSpPr>
        <p:spPr>
          <a:xfrm>
            <a:off x="251520" y="0"/>
            <a:ext cx="8229600" cy="1143000"/>
          </a:xfrm>
        </p:spPr>
        <p:txBody>
          <a:bodyPr/>
          <a:lstStyle/>
          <a:p>
            <a:pPr eaLnBrk="1" hangingPunct="1">
              <a:defRPr/>
            </a:pPr>
            <a:r>
              <a:rPr lang="en-US" altLang="zh-CN" dirty="0" smtClean="0"/>
              <a:t>Cash flow discussion</a:t>
            </a:r>
          </a:p>
        </p:txBody>
      </p:sp>
      <p:sp>
        <p:nvSpPr>
          <p:cNvPr id="151555" name="TextBox 2"/>
          <p:cNvSpPr txBox="1">
            <a:spLocks noChangeArrowheads="1"/>
          </p:cNvSpPr>
          <p:nvPr/>
        </p:nvSpPr>
        <p:spPr bwMode="auto">
          <a:xfrm>
            <a:off x="1116013" y="1341438"/>
            <a:ext cx="7127875" cy="4524375"/>
          </a:xfrm>
          <a:prstGeom prst="rect">
            <a:avLst/>
          </a:prstGeom>
          <a:noFill/>
          <a:ln w="9525">
            <a:noFill/>
            <a:miter lim="800000"/>
            <a:headEnd/>
            <a:tailEnd/>
          </a:ln>
        </p:spPr>
        <p:txBody>
          <a:bodyPr>
            <a:spAutoFit/>
          </a:bodyPr>
          <a:lstStyle/>
          <a:p>
            <a:r>
              <a:rPr lang="en-US"/>
              <a:t>Capital expenditures for the purchase of property, plant and equipment were $65 million in 2010, a decrease of</a:t>
            </a:r>
          </a:p>
          <a:p>
            <a:r>
              <a:rPr lang="en-US"/>
              <a:t>$114 million over the same period in 2009, and included $14 million on expansionary capital initiatives and $51</a:t>
            </a:r>
          </a:p>
          <a:p>
            <a:r>
              <a:rPr lang="en-US"/>
              <a:t>million on the maintenance and upgrade of existing assets.</a:t>
            </a:r>
          </a:p>
          <a:p>
            <a:endParaRPr lang="en-US"/>
          </a:p>
          <a:p>
            <a:r>
              <a:rPr lang="en-US"/>
              <a:t>Operating within a highly variable cost structure, Precision’s maintenance capital expenditures are tightly</a:t>
            </a:r>
          </a:p>
          <a:p>
            <a:r>
              <a:rPr lang="en-US"/>
              <a:t>governed by and highly responsive to activity levels with additional cost savings leverage provided through</a:t>
            </a:r>
          </a:p>
          <a:p>
            <a:r>
              <a:rPr lang="en-US"/>
              <a:t>Precision’s internal manufacturing and supply divisions. Expansion capital for new rig build programs require 2 – 5</a:t>
            </a:r>
          </a:p>
          <a:p>
            <a:r>
              <a:rPr lang="en-US"/>
              <a:t>year term contracts in order to mitigate capital recovery risk. To capitalize on market opportunities Precision</a:t>
            </a:r>
          </a:p>
          <a:p>
            <a:r>
              <a:rPr lang="en-US"/>
              <a:t>increased its anticipated capital expenditures by $29 million to a total of $218 million for 2010.</a:t>
            </a: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Deepwater drilling</a:t>
            </a:r>
            <a:endParaRPr lang="en-US" dirty="0"/>
          </a:p>
        </p:txBody>
      </p:sp>
      <p:sp>
        <p:nvSpPr>
          <p:cNvPr id="23555" name="Content Placeholder 2"/>
          <p:cNvSpPr>
            <a:spLocks noGrp="1"/>
          </p:cNvSpPr>
          <p:nvPr>
            <p:ph idx="1"/>
          </p:nvPr>
        </p:nvSpPr>
        <p:spPr/>
        <p:txBody>
          <a:bodyPr/>
          <a:lstStyle/>
          <a:p>
            <a:r>
              <a:rPr lang="en-US" smtClean="0"/>
              <a:t>Drilling further out into the sea and deep under ocean floor</a:t>
            </a:r>
          </a:p>
          <a:p>
            <a:r>
              <a:rPr lang="en-US" smtClean="0"/>
              <a:t>Depths could be greater than 10,000 feet</a:t>
            </a:r>
          </a:p>
          <a:p>
            <a:r>
              <a:rPr lang="en-US" smtClean="0"/>
              <a:t>Expensive</a:t>
            </a:r>
          </a:p>
        </p:txBody>
      </p:sp>
      <p:pic>
        <p:nvPicPr>
          <p:cNvPr id="23556" name="Picture 2"/>
          <p:cNvPicPr>
            <a:picLocks noChangeAspect="1" noChangeArrowheads="1"/>
          </p:cNvPicPr>
          <p:nvPr/>
        </p:nvPicPr>
        <p:blipFill>
          <a:blip r:embed="rId3" cstate="print"/>
          <a:srcRect/>
          <a:stretch>
            <a:fillRect/>
          </a:stretch>
        </p:blipFill>
        <p:spPr bwMode="auto">
          <a:xfrm>
            <a:off x="3505200" y="3657600"/>
            <a:ext cx="4572000" cy="26082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5" name="Title 5"/>
          <p:cNvSpPr>
            <a:spLocks noGrp="1"/>
          </p:cNvSpPr>
          <p:nvPr>
            <p:ph type="title"/>
          </p:nvPr>
        </p:nvSpPr>
        <p:spPr>
          <a:xfrm>
            <a:off x="251520" y="0"/>
            <a:ext cx="8229600" cy="1143000"/>
          </a:xfrm>
        </p:spPr>
        <p:txBody>
          <a:bodyPr/>
          <a:lstStyle/>
          <a:p>
            <a:pPr eaLnBrk="1" hangingPunct="1">
              <a:defRPr/>
            </a:pPr>
            <a:r>
              <a:rPr lang="en-US" altLang="zh-CN" dirty="0" smtClean="0"/>
              <a:t>Cash flow discussion</a:t>
            </a:r>
          </a:p>
        </p:txBody>
      </p:sp>
      <p:sp>
        <p:nvSpPr>
          <p:cNvPr id="152579" name="TextBox 2"/>
          <p:cNvSpPr txBox="1">
            <a:spLocks noChangeArrowheads="1"/>
          </p:cNvSpPr>
          <p:nvPr/>
        </p:nvSpPr>
        <p:spPr bwMode="auto">
          <a:xfrm>
            <a:off x="1116013" y="1341438"/>
            <a:ext cx="7127875" cy="4492625"/>
          </a:xfrm>
          <a:prstGeom prst="rect">
            <a:avLst/>
          </a:prstGeom>
          <a:noFill/>
          <a:ln w="9525">
            <a:noFill/>
            <a:miter lim="800000"/>
            <a:headEnd/>
            <a:tailEnd/>
          </a:ln>
        </p:spPr>
        <p:txBody>
          <a:bodyPr>
            <a:spAutoFit/>
          </a:bodyPr>
          <a:lstStyle/>
          <a:p>
            <a:r>
              <a:rPr lang="en-US">
                <a:solidFill>
                  <a:schemeClr val="tx2"/>
                </a:solidFill>
              </a:rPr>
              <a:t>During the first quarter of 2010, Precision amended certain covenants and terms contained in the Secured Facility. These amendments included an increase in the leverage ratio test from 3.00:1 to 3.50:1 through December 31, 2011, a decrease in the interest coverage ratio test from 3.00:1 to 2.75:1 through December 31, 2011 and the removal of the restrictions on expansion related capital expenditures (limitations on total capital expenditures remained unchanged).</a:t>
            </a:r>
          </a:p>
          <a:p>
            <a:endParaRPr lang="en-US" altLang="zh-CN" sz="1600">
              <a:solidFill>
                <a:schemeClr val="tx2"/>
              </a:solidFill>
              <a:cs typeface="华文楷体"/>
            </a:endParaRPr>
          </a:p>
          <a:p>
            <a:r>
              <a:rPr lang="en-US"/>
              <a:t>During the second quarter of 2010, Precision amended the terms of the Secured Facility to increase the size of the revolving credit facility to US$410 million from US$260 million. In addition, a subsidiary of Precision arranged a new secured operating facility in the amount of US$15 million with a U.S. bank. Advances under this facility are at the bank’s prime lending rate.</a:t>
            </a:r>
          </a:p>
          <a:p>
            <a:endParaRPr lang="en-US"/>
          </a:p>
        </p:txBody>
      </p:sp>
    </p:spTree>
  </p:cSld>
  <p:clrMapOvr>
    <a:masterClrMapping/>
  </p:clrMapOvr>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Title 1"/>
          <p:cNvSpPr>
            <a:spLocks noGrp="1"/>
          </p:cNvSpPr>
          <p:nvPr>
            <p:ph type="title"/>
          </p:nvPr>
        </p:nvSpPr>
        <p:spPr/>
        <p:txBody>
          <a:bodyPr/>
          <a:lstStyle/>
          <a:p>
            <a:pPr eaLnBrk="1" hangingPunct="1">
              <a:defRPr/>
            </a:pPr>
            <a:r>
              <a:rPr lang="en-US" altLang="zh-CN" dirty="0" smtClean="0"/>
              <a:t>Recommendation</a:t>
            </a:r>
          </a:p>
        </p:txBody>
      </p:sp>
      <p:sp>
        <p:nvSpPr>
          <p:cNvPr id="153603" name="Content Placeholder 2"/>
          <p:cNvSpPr>
            <a:spLocks noGrp="1"/>
          </p:cNvSpPr>
          <p:nvPr>
            <p:ph idx="1"/>
          </p:nvPr>
        </p:nvSpPr>
        <p:spPr/>
        <p:txBody>
          <a:bodyPr/>
          <a:lstStyle/>
          <a:p>
            <a:pPr eaLnBrk="1" hangingPunct="1"/>
            <a:endParaRPr lang="zh-CN" altLang="zh-CN" smtClean="0">
              <a:cs typeface="华文楷体"/>
            </a:endParaRPr>
          </a:p>
        </p:txBody>
      </p:sp>
      <p:sp>
        <p:nvSpPr>
          <p:cNvPr id="6" name="Rechteck 5"/>
          <p:cNvSpPr/>
          <p:nvPr/>
        </p:nvSpPr>
        <p:spPr>
          <a:xfrm rot="20553070">
            <a:off x="961608" y="2114126"/>
            <a:ext cx="6319853" cy="1569660"/>
          </a:xfrm>
          <a:prstGeom prst="rect">
            <a:avLst/>
          </a:prstGeom>
          <a:noFill/>
        </p:spPr>
        <p:txBody>
          <a:bodyPr>
            <a:spAutoFit/>
          </a:bodyPr>
          <a:lstStyle/>
          <a:p>
            <a:pPr algn="ctr" fontAlgn="auto">
              <a:spcBef>
                <a:spcPts val="0"/>
              </a:spcBef>
              <a:spcAft>
                <a:spcPts val="0"/>
              </a:spcAft>
              <a:defRPr/>
            </a:pPr>
            <a:r>
              <a:rPr lang="en-US" sz="9600" b="1" spc="50" dirty="0">
                <a:ln w="12700" cmpd="sng">
                  <a:solidFill>
                    <a:schemeClr val="accent6">
                      <a:satMod val="120000"/>
                      <a:shade val="80000"/>
                    </a:schemeClr>
                  </a:solidFill>
                  <a:prstDash val="solid"/>
                </a:ln>
                <a:solidFill>
                  <a:schemeClr val="tx2"/>
                </a:solidFill>
                <a:effectLst>
                  <a:glow rad="53100">
                    <a:schemeClr val="accent6">
                      <a:satMod val="180000"/>
                      <a:alpha val="30000"/>
                    </a:schemeClr>
                  </a:glow>
                </a:effectLst>
                <a:latin typeface="+mn-lt"/>
              </a:rPr>
              <a:t>BUY</a:t>
            </a:r>
            <a:endParaRPr lang="en-GB" sz="9600" b="1" spc="50" dirty="0">
              <a:ln w="12700" cmpd="sng">
                <a:solidFill>
                  <a:schemeClr val="accent6">
                    <a:satMod val="120000"/>
                    <a:shade val="80000"/>
                  </a:schemeClr>
                </a:solidFill>
                <a:prstDash val="solid"/>
              </a:ln>
              <a:solidFill>
                <a:schemeClr val="tx2"/>
              </a:solidFill>
              <a:effectLst>
                <a:glow rad="53100">
                  <a:schemeClr val="accent6">
                    <a:satMod val="180000"/>
                    <a:alpha val="30000"/>
                  </a:schemeClr>
                </a:glow>
              </a:effectLst>
              <a:latin typeface="+mn-lt"/>
            </a:endParaRPr>
          </a:p>
        </p:txBody>
      </p:sp>
    </p:spTree>
  </p:cSld>
  <p:clrMapOvr>
    <a:masterClrMapping/>
  </p:clrMapOvr>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1520" y="260649"/>
            <a:ext cx="8640960" cy="1296144"/>
          </a:xfrm>
        </p:spPr>
        <p:txBody>
          <a:bodyPr>
            <a:normAutofit fontScale="90000"/>
          </a:bodyPr>
          <a:lstStyle/>
          <a:p>
            <a:pPr>
              <a:defRPr/>
            </a:pPr>
            <a:r>
              <a:rPr lang="en-US" sz="6700" dirty="0" smtClean="0"/>
              <a:t>Trinidad Drilling</a:t>
            </a:r>
            <a:r>
              <a:rPr lang="en-US" dirty="0" smtClean="0"/>
              <a:t/>
            </a:r>
            <a:br>
              <a:rPr lang="en-US" dirty="0" smtClean="0"/>
            </a:br>
            <a:endParaRPr lang="en-US" dirty="0"/>
          </a:p>
        </p:txBody>
      </p:sp>
      <p:sp>
        <p:nvSpPr>
          <p:cNvPr id="3" name="Subtitle 2"/>
          <p:cNvSpPr>
            <a:spLocks noGrp="1"/>
          </p:cNvSpPr>
          <p:nvPr>
            <p:ph type="subTitle" idx="1"/>
          </p:nvPr>
        </p:nvSpPr>
        <p:spPr/>
        <p:txBody>
          <a:bodyPr/>
          <a:lstStyle/>
          <a:p>
            <a:endParaRPr lang="en-US" smtClean="0">
              <a:solidFill>
                <a:srgbClr val="443329"/>
              </a:solidFill>
            </a:endParaRPr>
          </a:p>
        </p:txBody>
      </p:sp>
      <p:pic>
        <p:nvPicPr>
          <p:cNvPr id="4" name="Picture 2"/>
          <p:cNvPicPr>
            <a:picLocks noChangeAspect="1" noChangeArrowheads="1"/>
          </p:cNvPicPr>
          <p:nvPr/>
        </p:nvPicPr>
        <p:blipFill>
          <a:blip r:embed="rId3" cstate="print"/>
          <a:srcRect/>
          <a:stretch>
            <a:fillRect/>
          </a:stretch>
        </p:blipFill>
        <p:spPr bwMode="auto">
          <a:xfrm>
            <a:off x="0" y="980728"/>
            <a:ext cx="9144000" cy="5929084"/>
          </a:xfrm>
          <a:prstGeom prst="rect">
            <a:avLst/>
          </a:prstGeom>
          <a:ln>
            <a:noFill/>
          </a:ln>
          <a:effectLst>
            <a:softEdge rad="112500"/>
          </a:effectLst>
        </p:spPr>
      </p:pic>
      <p:pic>
        <p:nvPicPr>
          <p:cNvPr id="154629" name="Picture 2"/>
          <p:cNvPicPr>
            <a:picLocks noChangeAspect="1" noChangeArrowheads="1"/>
          </p:cNvPicPr>
          <p:nvPr/>
        </p:nvPicPr>
        <p:blipFill>
          <a:blip r:embed="rId4" cstate="print"/>
          <a:srcRect/>
          <a:stretch>
            <a:fillRect/>
          </a:stretch>
        </p:blipFill>
        <p:spPr bwMode="auto">
          <a:xfrm>
            <a:off x="7092950" y="188913"/>
            <a:ext cx="2051050" cy="792162"/>
          </a:xfrm>
          <a:prstGeom prst="rect">
            <a:avLst/>
          </a:prstGeom>
          <a:noFill/>
          <a:ln w="9525">
            <a:noFill/>
            <a:miter lim="800000"/>
            <a:headEnd/>
            <a:tailEnd/>
          </a:ln>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2"/>
          <p:cNvPicPr>
            <a:picLocks noChangeAspect="1" noChangeArrowheads="1"/>
          </p:cNvPicPr>
          <p:nvPr/>
        </p:nvPicPr>
        <p:blipFill>
          <a:blip r:embed="rId3" cstate="print"/>
          <a:srcRect/>
          <a:stretch>
            <a:fillRect/>
          </a:stretch>
        </p:blipFill>
        <p:spPr bwMode="auto">
          <a:xfrm>
            <a:off x="7092950" y="0"/>
            <a:ext cx="2051050" cy="792163"/>
          </a:xfrm>
          <a:prstGeom prst="rect">
            <a:avLst/>
          </a:prstGeom>
          <a:noFill/>
          <a:ln w="9525">
            <a:noFill/>
            <a:miter lim="800000"/>
            <a:headEnd/>
            <a:tailEnd/>
          </a:ln>
        </p:spPr>
      </p:pic>
      <p:pic>
        <p:nvPicPr>
          <p:cNvPr id="155651" name="Picture 2"/>
          <p:cNvPicPr>
            <a:picLocks noChangeAspect="1" noChangeArrowheads="1"/>
          </p:cNvPicPr>
          <p:nvPr/>
        </p:nvPicPr>
        <p:blipFill>
          <a:blip r:embed="rId4" cstate="print"/>
          <a:srcRect/>
          <a:stretch>
            <a:fillRect/>
          </a:stretch>
        </p:blipFill>
        <p:spPr bwMode="auto">
          <a:xfrm>
            <a:off x="1116013" y="114300"/>
            <a:ext cx="6115050" cy="6629400"/>
          </a:xfrm>
          <a:prstGeom prst="rect">
            <a:avLst/>
          </a:prstGeom>
          <a:noFill/>
          <a:ln w="9525">
            <a:noFill/>
            <a:miter lim="800000"/>
            <a:headEnd/>
            <a:tailEnd/>
          </a:ln>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lIns="91440" tIns="45720" rIns="91440" bIns="45720" numCol="1" anchorCtr="0" compatLnSpc="1">
            <a:prstTxWarp prst="textNoShape">
              <a:avLst/>
            </a:prstTxWarp>
          </a:bodyPr>
          <a:lstStyle/>
          <a:p>
            <a:endParaRPr lang="en-US" cap="none" smtClean="0">
              <a:effectLst/>
            </a:endParaRPr>
          </a:p>
        </p:txBody>
      </p:sp>
      <p:pic>
        <p:nvPicPr>
          <p:cNvPr id="156675" name="Picture 2"/>
          <p:cNvPicPr>
            <a:picLocks noGrp="1" noChangeAspect="1" noChangeArrowheads="1"/>
          </p:cNvPicPr>
          <p:nvPr>
            <p:ph idx="1"/>
          </p:nvPr>
        </p:nvPicPr>
        <p:blipFill>
          <a:blip r:embed="rId3" cstate="print"/>
          <a:srcRect/>
          <a:stretch>
            <a:fillRect/>
          </a:stretch>
        </p:blipFill>
        <p:spPr>
          <a:xfrm>
            <a:off x="468313" y="260350"/>
            <a:ext cx="8424862" cy="6264275"/>
          </a:xfrm>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sz="5400" dirty="0" smtClean="0"/>
              <a:t>2010 Highlight</a:t>
            </a:r>
            <a:endParaRPr lang="en-US" sz="5400" dirty="0"/>
          </a:p>
        </p:txBody>
      </p:sp>
      <p:sp>
        <p:nvSpPr>
          <p:cNvPr id="3" name="Content Placeholder 2"/>
          <p:cNvSpPr>
            <a:spLocks noGrp="1"/>
          </p:cNvSpPr>
          <p:nvPr>
            <p:ph idx="1"/>
          </p:nvPr>
        </p:nvSpPr>
        <p:spPr/>
        <p:txBody>
          <a:bodyPr>
            <a:normAutofit lnSpcReduction="10000"/>
          </a:bodyPr>
          <a:lstStyle/>
          <a:p>
            <a:pPr>
              <a:defRPr/>
            </a:pPr>
            <a:r>
              <a:rPr lang="en-US" dirty="0"/>
              <a:t>A</a:t>
            </a:r>
            <a:r>
              <a:rPr lang="en-US" dirty="0" smtClean="0"/>
              <a:t>greed to resume the construction of six new contracted drilling rigs that were delayed earlier in 2009 due to weak industry conditions</a:t>
            </a:r>
          </a:p>
          <a:p>
            <a:pPr>
              <a:defRPr/>
            </a:pPr>
            <a:r>
              <a:rPr lang="en-US" dirty="0" smtClean="0"/>
              <a:t>Destination:  Shale gas deposits in Haynesville,  Louisiana</a:t>
            </a:r>
          </a:p>
          <a:p>
            <a:pPr>
              <a:defRPr/>
            </a:pPr>
            <a:r>
              <a:rPr lang="en-US" dirty="0" smtClean="0"/>
              <a:t>As the rigs under construction are put into operation, Trinidad’s ability to generate free cash flow and repay debt is expected to increase</a:t>
            </a:r>
          </a:p>
        </p:txBody>
      </p:sp>
      <p:pic>
        <p:nvPicPr>
          <p:cNvPr id="157700" name="Picture 2"/>
          <p:cNvPicPr>
            <a:picLocks noChangeAspect="1" noChangeArrowheads="1"/>
          </p:cNvPicPr>
          <p:nvPr/>
        </p:nvPicPr>
        <p:blipFill>
          <a:blip r:embed="rId3" cstate="print"/>
          <a:srcRect/>
          <a:stretch>
            <a:fillRect/>
          </a:stretch>
        </p:blipFill>
        <p:spPr bwMode="auto">
          <a:xfrm>
            <a:off x="7092950" y="404813"/>
            <a:ext cx="2051050" cy="792162"/>
          </a:xfrm>
          <a:prstGeom prst="rect">
            <a:avLst/>
          </a:prstGeom>
          <a:noFill/>
          <a:ln w="9525">
            <a:noFill/>
            <a:miter lim="800000"/>
            <a:headEnd/>
            <a:tailEnd/>
          </a:ln>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lIns="91440" tIns="45720" rIns="91440" bIns="45720" numCol="1" anchorCtr="0" compatLnSpc="1">
            <a:prstTxWarp prst="textNoShape">
              <a:avLst/>
            </a:prstTxWarp>
          </a:bodyPr>
          <a:lstStyle/>
          <a:p>
            <a:endParaRPr lang="en-US" cap="none" smtClean="0">
              <a:effectLst/>
            </a:endParaRPr>
          </a:p>
        </p:txBody>
      </p:sp>
      <p:pic>
        <p:nvPicPr>
          <p:cNvPr id="158723" name="Picture 2"/>
          <p:cNvPicPr>
            <a:picLocks noGrp="1" noChangeAspect="1" noChangeArrowheads="1"/>
          </p:cNvPicPr>
          <p:nvPr>
            <p:ph idx="1"/>
          </p:nvPr>
        </p:nvPicPr>
        <p:blipFill>
          <a:blip r:embed="rId3" cstate="print"/>
          <a:srcRect/>
          <a:stretch>
            <a:fillRect/>
          </a:stretch>
        </p:blipFill>
        <p:spPr>
          <a:xfrm>
            <a:off x="395288" y="260350"/>
            <a:ext cx="8353425" cy="6337300"/>
          </a:xfrm>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sz="6000" dirty="0" smtClean="0"/>
              <a:t>Charts</a:t>
            </a:r>
            <a:endParaRPr lang="en-US" sz="6000" dirty="0"/>
          </a:p>
        </p:txBody>
      </p:sp>
      <p:sp>
        <p:nvSpPr>
          <p:cNvPr id="159747" name="TextBox 4"/>
          <p:cNvSpPr txBox="1">
            <a:spLocks noChangeArrowheads="1"/>
          </p:cNvSpPr>
          <p:nvPr/>
        </p:nvSpPr>
        <p:spPr bwMode="auto">
          <a:xfrm>
            <a:off x="611188" y="1341438"/>
            <a:ext cx="3168650" cy="1476375"/>
          </a:xfrm>
          <a:prstGeom prst="rect">
            <a:avLst/>
          </a:prstGeom>
          <a:noFill/>
          <a:ln w="9525">
            <a:noFill/>
            <a:miter lim="800000"/>
            <a:headEnd/>
            <a:tailEnd/>
          </a:ln>
        </p:spPr>
        <p:txBody>
          <a:bodyPr>
            <a:spAutoFit/>
          </a:bodyPr>
          <a:lstStyle/>
          <a:p>
            <a:r>
              <a:rPr lang="en-US" sz="3600"/>
              <a:t>5 Year Stock Performance</a:t>
            </a:r>
          </a:p>
          <a:p>
            <a:endParaRPr lang="en-US"/>
          </a:p>
        </p:txBody>
      </p:sp>
      <p:sp>
        <p:nvSpPr>
          <p:cNvPr id="159748" name="TextBox 6"/>
          <p:cNvSpPr txBox="1">
            <a:spLocks noChangeArrowheads="1"/>
          </p:cNvSpPr>
          <p:nvPr/>
        </p:nvSpPr>
        <p:spPr bwMode="auto">
          <a:xfrm>
            <a:off x="5003800" y="1484313"/>
            <a:ext cx="3384550" cy="646112"/>
          </a:xfrm>
          <a:prstGeom prst="rect">
            <a:avLst/>
          </a:prstGeom>
          <a:noFill/>
          <a:ln w="9525">
            <a:noFill/>
            <a:miter lim="800000"/>
            <a:headEnd/>
            <a:tailEnd/>
          </a:ln>
        </p:spPr>
        <p:txBody>
          <a:bodyPr>
            <a:spAutoFit/>
          </a:bodyPr>
          <a:lstStyle/>
          <a:p>
            <a:r>
              <a:rPr lang="en-US" sz="3600"/>
              <a:t>5 Year P/E Ratio</a:t>
            </a:r>
          </a:p>
        </p:txBody>
      </p:sp>
      <p:pic>
        <p:nvPicPr>
          <p:cNvPr id="159749" name="Picture 2"/>
          <p:cNvPicPr>
            <a:picLocks noGrp="1" noChangeAspect="1" noChangeArrowheads="1"/>
          </p:cNvPicPr>
          <p:nvPr>
            <p:ph idx="1"/>
          </p:nvPr>
        </p:nvPicPr>
        <p:blipFill>
          <a:blip r:embed="rId3" cstate="print"/>
          <a:srcRect/>
          <a:stretch>
            <a:fillRect/>
          </a:stretch>
        </p:blipFill>
        <p:spPr>
          <a:xfrm>
            <a:off x="395288" y="2565400"/>
            <a:ext cx="4078287" cy="3671888"/>
          </a:xfrm>
        </p:spPr>
      </p:pic>
      <p:pic>
        <p:nvPicPr>
          <p:cNvPr id="159750" name="Picture 3"/>
          <p:cNvPicPr>
            <a:picLocks noChangeAspect="1" noChangeArrowheads="1"/>
          </p:cNvPicPr>
          <p:nvPr/>
        </p:nvPicPr>
        <p:blipFill>
          <a:blip r:embed="rId4" cstate="print"/>
          <a:srcRect/>
          <a:stretch>
            <a:fillRect/>
          </a:stretch>
        </p:blipFill>
        <p:spPr bwMode="auto">
          <a:xfrm>
            <a:off x="4716463" y="2636838"/>
            <a:ext cx="3943350" cy="3529012"/>
          </a:xfrm>
          <a:prstGeom prst="rect">
            <a:avLst/>
          </a:prstGeom>
          <a:noFill/>
          <a:ln w="9525">
            <a:noFill/>
            <a:miter lim="800000"/>
            <a:headEnd/>
            <a:tailEnd/>
          </a:ln>
        </p:spPr>
      </p:pic>
      <p:pic>
        <p:nvPicPr>
          <p:cNvPr id="159751" name="Picture 2"/>
          <p:cNvPicPr>
            <a:picLocks noChangeAspect="1" noChangeArrowheads="1"/>
          </p:cNvPicPr>
          <p:nvPr/>
        </p:nvPicPr>
        <p:blipFill>
          <a:blip r:embed="rId5" cstate="print"/>
          <a:srcRect/>
          <a:stretch>
            <a:fillRect/>
          </a:stretch>
        </p:blipFill>
        <p:spPr bwMode="auto">
          <a:xfrm>
            <a:off x="7092950" y="476250"/>
            <a:ext cx="2051050" cy="792163"/>
          </a:xfrm>
          <a:prstGeom prst="rect">
            <a:avLst/>
          </a:prstGeom>
          <a:noFill/>
          <a:ln w="9525">
            <a:noFill/>
            <a:miter lim="800000"/>
            <a:headEnd/>
            <a:tailEnd/>
          </a:ln>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sz="5400" dirty="0" smtClean="0"/>
              <a:t>Basic Info/Company </a:t>
            </a:r>
            <a:br>
              <a:rPr lang="en-US" sz="5400" dirty="0" smtClean="0"/>
            </a:br>
            <a:r>
              <a:rPr lang="en-US" sz="5400" dirty="0" smtClean="0"/>
              <a:t>History</a:t>
            </a:r>
            <a:endParaRPr lang="en-US" sz="5400" dirty="0"/>
          </a:p>
        </p:txBody>
      </p:sp>
      <p:graphicFrame>
        <p:nvGraphicFramePr>
          <p:cNvPr id="4" name="Content Placeholder 3"/>
          <p:cNvGraphicFramePr>
            <a:graphicFrameLocks noGrp="1"/>
          </p:cNvGraphicFramePr>
          <p:nvPr>
            <p:ph idx="1"/>
          </p:nvPr>
        </p:nvGraphicFramePr>
        <p:xfrm>
          <a:off x="457200" y="2780928"/>
          <a:ext cx="8229600" cy="38164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0772" name="TextBox 6"/>
          <p:cNvSpPr txBox="1">
            <a:spLocks noChangeArrowheads="1"/>
          </p:cNvSpPr>
          <p:nvPr/>
        </p:nvSpPr>
        <p:spPr bwMode="auto">
          <a:xfrm>
            <a:off x="900113" y="1557338"/>
            <a:ext cx="6624637" cy="1384300"/>
          </a:xfrm>
          <a:prstGeom prst="rect">
            <a:avLst/>
          </a:prstGeom>
          <a:noFill/>
          <a:ln w="9525">
            <a:noFill/>
            <a:miter lim="800000"/>
            <a:headEnd/>
            <a:tailEnd/>
          </a:ln>
        </p:spPr>
        <p:txBody>
          <a:bodyPr>
            <a:spAutoFit/>
          </a:bodyPr>
          <a:lstStyle/>
          <a:p>
            <a:pPr>
              <a:buFont typeface="Arial" pitchFamily="34" charset="0"/>
              <a:buChar char="•"/>
            </a:pPr>
            <a:r>
              <a:rPr lang="en-US" sz="2800"/>
              <a:t>Growth-oriented dividend paying, oil and        natural gas services provider, based in Calgary </a:t>
            </a:r>
          </a:p>
        </p:txBody>
      </p:sp>
      <p:pic>
        <p:nvPicPr>
          <p:cNvPr id="160773" name="Picture 2"/>
          <p:cNvPicPr>
            <a:picLocks noChangeAspect="1" noChangeArrowheads="1"/>
          </p:cNvPicPr>
          <p:nvPr/>
        </p:nvPicPr>
        <p:blipFill>
          <a:blip r:embed="rId8" cstate="print"/>
          <a:srcRect/>
          <a:stretch>
            <a:fillRect/>
          </a:stretch>
        </p:blipFill>
        <p:spPr bwMode="auto">
          <a:xfrm>
            <a:off x="7092950" y="188913"/>
            <a:ext cx="2051050" cy="792162"/>
          </a:xfrm>
          <a:prstGeom prst="rect">
            <a:avLst/>
          </a:prstGeom>
          <a:noFill/>
          <a:ln w="9525">
            <a:noFill/>
            <a:miter lim="800000"/>
            <a:headEnd/>
            <a:tailEnd/>
          </a:ln>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lIns="91440" tIns="45720" rIns="91440" bIns="45720" numCol="1" anchorCtr="0" compatLnSpc="1">
            <a:prstTxWarp prst="textNoShape">
              <a:avLst/>
            </a:prstTxWarp>
          </a:bodyPr>
          <a:lstStyle/>
          <a:p>
            <a:endParaRPr lang="en-US" cap="none" smtClean="0">
              <a:effectLst/>
            </a:endParaRPr>
          </a:p>
        </p:txBody>
      </p:sp>
      <p:pic>
        <p:nvPicPr>
          <p:cNvPr id="161795" name="Picture 2"/>
          <p:cNvPicPr>
            <a:picLocks noGrp="1" noChangeAspect="1" noChangeArrowheads="1"/>
          </p:cNvPicPr>
          <p:nvPr>
            <p:ph idx="1"/>
          </p:nvPr>
        </p:nvPicPr>
        <p:blipFill>
          <a:blip r:embed="rId3" cstate="print"/>
          <a:srcRect/>
          <a:stretch>
            <a:fillRect/>
          </a:stretch>
        </p:blipFill>
        <p:spPr>
          <a:xfrm>
            <a:off x="395288" y="260350"/>
            <a:ext cx="8353425" cy="6264275"/>
          </a:xfr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Deepwater drilling rigs</a:t>
            </a:r>
            <a:endParaRPr lang="en-US" dirty="0"/>
          </a:p>
        </p:txBody>
      </p:sp>
      <p:sp>
        <p:nvSpPr>
          <p:cNvPr id="24579" name="Content Placeholder 2"/>
          <p:cNvSpPr>
            <a:spLocks noGrp="1"/>
          </p:cNvSpPr>
          <p:nvPr>
            <p:ph idx="1"/>
          </p:nvPr>
        </p:nvSpPr>
        <p:spPr/>
        <p:txBody>
          <a:bodyPr/>
          <a:lstStyle/>
          <a:p>
            <a:r>
              <a:rPr lang="en-US" smtClean="0"/>
              <a:t>Drillship</a:t>
            </a:r>
          </a:p>
          <a:p>
            <a:pPr lvl="1"/>
            <a:r>
              <a:rPr lang="en-US" smtClean="0"/>
              <a:t>Self-propelled and extremely mobile</a:t>
            </a:r>
          </a:p>
          <a:p>
            <a:pPr lvl="1"/>
            <a:r>
              <a:rPr lang="en-US" smtClean="0"/>
              <a:t>Ideal for remote locations</a:t>
            </a:r>
          </a:p>
          <a:p>
            <a:pPr lvl="1"/>
            <a:r>
              <a:rPr lang="en-US" smtClean="0"/>
              <a:t>Limitations</a:t>
            </a:r>
          </a:p>
        </p:txBody>
      </p:sp>
      <p:pic>
        <p:nvPicPr>
          <p:cNvPr id="24580" name="Picture 1"/>
          <p:cNvPicPr>
            <a:picLocks noChangeAspect="1" noChangeArrowheads="1"/>
          </p:cNvPicPr>
          <p:nvPr/>
        </p:nvPicPr>
        <p:blipFill>
          <a:blip r:embed="rId3" cstate="print"/>
          <a:srcRect/>
          <a:stretch>
            <a:fillRect/>
          </a:stretch>
        </p:blipFill>
        <p:spPr bwMode="auto">
          <a:xfrm>
            <a:off x="4191000" y="3276600"/>
            <a:ext cx="4318000" cy="28622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922114"/>
          </a:xfrm>
        </p:spPr>
        <p:txBody>
          <a:bodyPr/>
          <a:lstStyle/>
          <a:p>
            <a:pPr>
              <a:defRPr/>
            </a:pPr>
            <a:r>
              <a:rPr lang="en-CA" sz="5400" dirty="0" smtClean="0"/>
              <a:t>Services</a:t>
            </a:r>
            <a:endParaRPr lang="en-US" sz="5400" dirty="0"/>
          </a:p>
        </p:txBody>
      </p:sp>
      <p:sp>
        <p:nvSpPr>
          <p:cNvPr id="162819" name="Content Placeholder 2"/>
          <p:cNvSpPr>
            <a:spLocks noGrp="1"/>
          </p:cNvSpPr>
          <p:nvPr>
            <p:ph idx="1"/>
          </p:nvPr>
        </p:nvSpPr>
        <p:spPr>
          <a:xfrm>
            <a:off x="395288" y="908050"/>
            <a:ext cx="8229600" cy="5949950"/>
          </a:xfrm>
        </p:spPr>
        <p:txBody>
          <a:bodyPr/>
          <a:lstStyle/>
          <a:p>
            <a:r>
              <a:rPr lang="en-CA" sz="2000" smtClean="0"/>
              <a:t>Drilling</a:t>
            </a:r>
          </a:p>
          <a:p>
            <a:pPr lvl="1"/>
            <a:r>
              <a:rPr lang="en-CA" sz="2000" smtClean="0"/>
              <a:t>Canadian, U.S Land+Barge</a:t>
            </a:r>
          </a:p>
          <a:p>
            <a:pPr lvl="1"/>
            <a:r>
              <a:rPr lang="en-CA" sz="2000" smtClean="0"/>
              <a:t>International (Mexico)</a:t>
            </a:r>
          </a:p>
          <a:p>
            <a:r>
              <a:rPr lang="en-CA" sz="2000" smtClean="0"/>
              <a:t>Coring and Pre-Setting</a:t>
            </a:r>
          </a:p>
          <a:p>
            <a:pPr lvl="1"/>
            <a:r>
              <a:rPr lang="en-CA" sz="2000" smtClean="0"/>
              <a:t>Acquired Titan Surface Casing Ltd.</a:t>
            </a:r>
          </a:p>
          <a:p>
            <a:pPr lvl="1"/>
            <a:r>
              <a:rPr lang="en-CA" sz="2000" smtClean="0"/>
              <a:t>Coring services drill narrow hole to help evaluate and plan underground oil sands extraction programs</a:t>
            </a:r>
          </a:p>
          <a:p>
            <a:pPr lvl="1"/>
            <a:r>
              <a:rPr lang="en-CA" sz="2000" smtClean="0"/>
              <a:t>Pre-setting uses shallower rigs to drill and cement the first 200 to 300 metres of a new well to reduce the cost of using larger rigs</a:t>
            </a:r>
          </a:p>
          <a:p>
            <a:r>
              <a:rPr lang="en-CA" sz="2000" smtClean="0"/>
              <a:t>Well Servicing</a:t>
            </a:r>
          </a:p>
          <a:p>
            <a:pPr lvl="1"/>
            <a:r>
              <a:rPr lang="en-CA" sz="2000" smtClean="0"/>
              <a:t>Trinidad Well Servicing Ltd.(T.W.S.)</a:t>
            </a:r>
          </a:p>
          <a:p>
            <a:pPr lvl="1"/>
            <a:r>
              <a:rPr lang="en-CA" sz="2000" smtClean="0"/>
              <a:t>The maintenance procedures performed on an oil or gas well to enhance its productivity</a:t>
            </a:r>
          </a:p>
          <a:p>
            <a:r>
              <a:rPr lang="en-CA" sz="2000" smtClean="0"/>
              <a:t>Manufacturing and Technology</a:t>
            </a:r>
          </a:p>
          <a:p>
            <a:pPr lvl="1"/>
            <a:r>
              <a:rPr lang="en-CA" sz="2000" smtClean="0"/>
              <a:t>In-house facility</a:t>
            </a:r>
          </a:p>
          <a:p>
            <a:pPr lvl="1"/>
            <a:r>
              <a:rPr lang="en-CA" sz="2000" smtClean="0"/>
              <a:t>Acquired Victory Rig Equipment Corporation</a:t>
            </a:r>
          </a:p>
          <a:p>
            <a:endParaRPr lang="en-US" sz="2000" smtClean="0"/>
          </a:p>
        </p:txBody>
      </p:sp>
      <p:pic>
        <p:nvPicPr>
          <p:cNvPr id="162820" name="Picture 2"/>
          <p:cNvPicPr>
            <a:picLocks noChangeAspect="1" noChangeArrowheads="1"/>
          </p:cNvPicPr>
          <p:nvPr/>
        </p:nvPicPr>
        <p:blipFill>
          <a:blip r:embed="rId3" cstate="print"/>
          <a:srcRect/>
          <a:stretch>
            <a:fillRect/>
          </a:stretch>
        </p:blipFill>
        <p:spPr bwMode="auto">
          <a:xfrm>
            <a:off x="7092950" y="188913"/>
            <a:ext cx="2051050" cy="792162"/>
          </a:xfrm>
          <a:prstGeom prst="rect">
            <a:avLst/>
          </a:prstGeom>
          <a:noFill/>
          <a:ln w="9525">
            <a:noFill/>
            <a:miter lim="800000"/>
            <a:headEnd/>
            <a:tailEnd/>
          </a:ln>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CA" sz="5400" dirty="0" smtClean="0"/>
              <a:t>Business Focus</a:t>
            </a:r>
            <a:endParaRPr lang="en-US" sz="5400" dirty="0"/>
          </a:p>
        </p:txBody>
      </p:sp>
      <p:sp>
        <p:nvSpPr>
          <p:cNvPr id="163843" name="Content Placeholder 2"/>
          <p:cNvSpPr>
            <a:spLocks noGrp="1"/>
          </p:cNvSpPr>
          <p:nvPr>
            <p:ph idx="1"/>
          </p:nvPr>
        </p:nvSpPr>
        <p:spPr/>
        <p:txBody>
          <a:bodyPr/>
          <a:lstStyle/>
          <a:p>
            <a:r>
              <a:rPr lang="en-CA" smtClean="0"/>
              <a:t>Long term, take-or-pay contracts</a:t>
            </a:r>
          </a:p>
          <a:p>
            <a:pPr lvl="1"/>
            <a:r>
              <a:rPr lang="en-CA" smtClean="0"/>
              <a:t>Results in relatively high utilization rates</a:t>
            </a:r>
          </a:p>
          <a:p>
            <a:r>
              <a:rPr lang="en-CA" smtClean="0"/>
              <a:t>Deeper Capacity (onshore)</a:t>
            </a:r>
          </a:p>
          <a:p>
            <a:pPr lvl="1"/>
            <a:r>
              <a:rPr lang="en-CA" smtClean="0"/>
              <a:t>Responding to changing customer demands</a:t>
            </a:r>
          </a:p>
          <a:p>
            <a:r>
              <a:rPr lang="en-CA" smtClean="0"/>
              <a:t>Unconventional shale plays (Montney, Horn River, Bakken)</a:t>
            </a:r>
          </a:p>
          <a:p>
            <a:pPr lvl="1"/>
            <a:r>
              <a:rPr lang="en-CA" smtClean="0"/>
              <a:t>Capture the first mover advantage</a:t>
            </a:r>
            <a:endParaRPr lang="en-US" smtClean="0"/>
          </a:p>
        </p:txBody>
      </p:sp>
      <p:pic>
        <p:nvPicPr>
          <p:cNvPr id="163844" name="Picture 2"/>
          <p:cNvPicPr>
            <a:picLocks noChangeAspect="1" noChangeArrowheads="1"/>
          </p:cNvPicPr>
          <p:nvPr/>
        </p:nvPicPr>
        <p:blipFill>
          <a:blip r:embed="rId3" cstate="print"/>
          <a:srcRect/>
          <a:stretch>
            <a:fillRect/>
          </a:stretch>
        </p:blipFill>
        <p:spPr bwMode="auto">
          <a:xfrm>
            <a:off x="7092950" y="476250"/>
            <a:ext cx="2051050" cy="792163"/>
          </a:xfrm>
          <a:prstGeom prst="rect">
            <a:avLst/>
          </a:prstGeom>
          <a:noFill/>
          <a:ln w="9525">
            <a:noFill/>
            <a:miter lim="800000"/>
            <a:headEnd/>
            <a:tailEnd/>
          </a:ln>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Text Placeholder 1"/>
          <p:cNvSpPr>
            <a:spLocks noGrp="1"/>
          </p:cNvSpPr>
          <p:nvPr>
            <p:ph type="body" idx="1"/>
          </p:nvPr>
        </p:nvSpPr>
        <p:spPr/>
        <p:txBody>
          <a:bodyPr/>
          <a:lstStyle/>
          <a:p>
            <a:endParaRPr lang="en-US" smtClean="0">
              <a:solidFill>
                <a:srgbClr val="DDD2B1"/>
              </a:solidFill>
            </a:endParaRPr>
          </a:p>
        </p:txBody>
      </p:sp>
      <p:sp>
        <p:nvSpPr>
          <p:cNvPr id="3" name="Title 2"/>
          <p:cNvSpPr>
            <a:spLocks noGrp="1"/>
          </p:cNvSpPr>
          <p:nvPr>
            <p:ph type="title"/>
          </p:nvPr>
        </p:nvSpPr>
        <p:spPr/>
        <p:txBody>
          <a:bodyPr/>
          <a:lstStyle/>
          <a:p>
            <a:pPr>
              <a:defRPr/>
            </a:pPr>
            <a:r>
              <a:rPr lang="en-US" dirty="0" smtClean="0"/>
              <a:t>Trinidad operations</a:t>
            </a:r>
            <a:endParaRPr lang="en-US" dirty="0"/>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lIns="91440" tIns="45720" rIns="91440" bIns="45720" numCol="1" anchorCtr="0" compatLnSpc="1">
            <a:prstTxWarp prst="textNoShape">
              <a:avLst/>
            </a:prstTxWarp>
          </a:bodyPr>
          <a:lstStyle/>
          <a:p>
            <a:endParaRPr lang="en-US" cap="none" smtClean="0">
              <a:effectLst/>
            </a:endParaRPr>
          </a:p>
        </p:txBody>
      </p:sp>
      <p:pic>
        <p:nvPicPr>
          <p:cNvPr id="165891" name="Picture 2"/>
          <p:cNvPicPr>
            <a:picLocks noGrp="1" noChangeAspect="1" noChangeArrowheads="1"/>
          </p:cNvPicPr>
          <p:nvPr>
            <p:ph idx="1"/>
          </p:nvPr>
        </p:nvPicPr>
        <p:blipFill>
          <a:blip r:embed="rId3" cstate="print"/>
          <a:srcRect/>
          <a:stretch>
            <a:fillRect/>
          </a:stretch>
        </p:blipFill>
        <p:spPr>
          <a:xfrm>
            <a:off x="468313" y="188913"/>
            <a:ext cx="8207375" cy="6192837"/>
          </a:xfrm>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lIns="91440" tIns="45720" rIns="91440" bIns="45720" numCol="1" anchorCtr="0" compatLnSpc="1">
            <a:prstTxWarp prst="textNoShape">
              <a:avLst/>
            </a:prstTxWarp>
          </a:bodyPr>
          <a:lstStyle/>
          <a:p>
            <a:endParaRPr lang="en-US" cap="none" smtClean="0">
              <a:effectLst/>
            </a:endParaRPr>
          </a:p>
        </p:txBody>
      </p:sp>
      <p:pic>
        <p:nvPicPr>
          <p:cNvPr id="166915" name="Picture 2"/>
          <p:cNvPicPr>
            <a:picLocks noGrp="1" noChangeAspect="1" noChangeArrowheads="1"/>
          </p:cNvPicPr>
          <p:nvPr>
            <p:ph idx="1"/>
          </p:nvPr>
        </p:nvPicPr>
        <p:blipFill>
          <a:blip r:embed="rId3" cstate="print"/>
          <a:srcRect/>
          <a:stretch>
            <a:fillRect/>
          </a:stretch>
        </p:blipFill>
        <p:spPr>
          <a:xfrm>
            <a:off x="468313" y="260350"/>
            <a:ext cx="8207375" cy="5865813"/>
          </a:xfrm>
        </p:spPr>
      </p:pic>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lIns="91440" tIns="45720" rIns="91440" bIns="45720" numCol="1" anchorCtr="0" compatLnSpc="1">
            <a:prstTxWarp prst="textNoShape">
              <a:avLst/>
            </a:prstTxWarp>
          </a:bodyPr>
          <a:lstStyle/>
          <a:p>
            <a:endParaRPr lang="en-US" cap="none" smtClean="0">
              <a:effectLst/>
            </a:endParaRPr>
          </a:p>
        </p:txBody>
      </p:sp>
      <p:pic>
        <p:nvPicPr>
          <p:cNvPr id="167939" name="Picture 2"/>
          <p:cNvPicPr>
            <a:picLocks noGrp="1" noChangeAspect="1" noChangeArrowheads="1"/>
          </p:cNvPicPr>
          <p:nvPr>
            <p:ph idx="1"/>
          </p:nvPr>
        </p:nvPicPr>
        <p:blipFill>
          <a:blip r:embed="rId3" cstate="print"/>
          <a:srcRect/>
          <a:stretch>
            <a:fillRect/>
          </a:stretch>
        </p:blipFill>
        <p:spPr>
          <a:xfrm>
            <a:off x="468313" y="260350"/>
            <a:ext cx="8280400" cy="5976938"/>
          </a:xfrm>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lIns="91440" tIns="45720" rIns="91440" bIns="45720" numCol="1" anchorCtr="0" compatLnSpc="1">
            <a:prstTxWarp prst="textNoShape">
              <a:avLst/>
            </a:prstTxWarp>
          </a:bodyPr>
          <a:lstStyle/>
          <a:p>
            <a:endParaRPr lang="en-US" cap="none" smtClean="0">
              <a:effectLst/>
            </a:endParaRPr>
          </a:p>
        </p:txBody>
      </p:sp>
      <p:pic>
        <p:nvPicPr>
          <p:cNvPr id="168963" name="Picture 2"/>
          <p:cNvPicPr>
            <a:picLocks noGrp="1" noChangeAspect="1" noChangeArrowheads="1"/>
          </p:cNvPicPr>
          <p:nvPr>
            <p:ph idx="1"/>
          </p:nvPr>
        </p:nvPicPr>
        <p:blipFill>
          <a:blip r:embed="rId3" cstate="print"/>
          <a:srcRect/>
          <a:stretch>
            <a:fillRect/>
          </a:stretch>
        </p:blipFill>
        <p:spPr>
          <a:xfrm>
            <a:off x="250825" y="260350"/>
            <a:ext cx="8713788" cy="5764213"/>
          </a:xfrm>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lIns="91440" tIns="45720" rIns="91440" bIns="45720" numCol="1" anchorCtr="0" compatLnSpc="1">
            <a:prstTxWarp prst="textNoShape">
              <a:avLst/>
            </a:prstTxWarp>
          </a:bodyPr>
          <a:lstStyle/>
          <a:p>
            <a:endParaRPr lang="en-US" cap="none" smtClean="0">
              <a:effectLst/>
            </a:endParaRPr>
          </a:p>
        </p:txBody>
      </p:sp>
      <p:pic>
        <p:nvPicPr>
          <p:cNvPr id="169987" name="Picture 2"/>
          <p:cNvPicPr>
            <a:picLocks noGrp="1" noChangeAspect="1" noChangeArrowheads="1"/>
          </p:cNvPicPr>
          <p:nvPr>
            <p:ph idx="1"/>
          </p:nvPr>
        </p:nvPicPr>
        <p:blipFill>
          <a:blip r:embed="rId3" cstate="print"/>
          <a:srcRect/>
          <a:stretch>
            <a:fillRect/>
          </a:stretch>
        </p:blipFill>
        <p:spPr>
          <a:xfrm>
            <a:off x="468313" y="260350"/>
            <a:ext cx="8280400" cy="6048375"/>
          </a:xfrm>
        </p:spPr>
      </p:pic>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lIns="91440" tIns="45720" rIns="91440" bIns="45720" numCol="1" anchorCtr="0" compatLnSpc="1">
            <a:prstTxWarp prst="textNoShape">
              <a:avLst/>
            </a:prstTxWarp>
          </a:bodyPr>
          <a:lstStyle/>
          <a:p>
            <a:endParaRPr lang="en-US" cap="none" smtClean="0">
              <a:effectLst/>
            </a:endParaRPr>
          </a:p>
        </p:txBody>
      </p:sp>
      <p:pic>
        <p:nvPicPr>
          <p:cNvPr id="171011" name="Picture 2"/>
          <p:cNvPicPr>
            <a:picLocks noGrp="1" noChangeAspect="1" noChangeArrowheads="1"/>
          </p:cNvPicPr>
          <p:nvPr>
            <p:ph idx="1"/>
          </p:nvPr>
        </p:nvPicPr>
        <p:blipFill>
          <a:blip r:embed="rId3" cstate="print"/>
          <a:srcRect/>
          <a:stretch>
            <a:fillRect/>
          </a:stretch>
        </p:blipFill>
        <p:spPr>
          <a:xfrm>
            <a:off x="468313" y="260350"/>
            <a:ext cx="8135937" cy="6048375"/>
          </a:xfrm>
        </p:spPr>
      </p:pic>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lIns="91440" tIns="45720" rIns="91440" bIns="45720" numCol="1" anchorCtr="0" compatLnSpc="1">
            <a:prstTxWarp prst="textNoShape">
              <a:avLst/>
            </a:prstTxWarp>
          </a:bodyPr>
          <a:lstStyle/>
          <a:p>
            <a:endParaRPr lang="en-US" cap="none" smtClean="0">
              <a:effectLst/>
            </a:endParaRPr>
          </a:p>
        </p:txBody>
      </p:sp>
      <p:pic>
        <p:nvPicPr>
          <p:cNvPr id="172035" name="Picture 2"/>
          <p:cNvPicPr>
            <a:picLocks noGrp="1" noChangeAspect="1" noChangeArrowheads="1"/>
          </p:cNvPicPr>
          <p:nvPr>
            <p:ph idx="1"/>
          </p:nvPr>
        </p:nvPicPr>
        <p:blipFill>
          <a:blip r:embed="rId3" cstate="print"/>
          <a:srcRect/>
          <a:stretch>
            <a:fillRect/>
          </a:stretch>
        </p:blipFill>
        <p:spPr>
          <a:xfrm>
            <a:off x="395288" y="260350"/>
            <a:ext cx="8208962" cy="6121400"/>
          </a:xfr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Deepwater drilling rigs</a:t>
            </a:r>
            <a:endParaRPr lang="en-US" dirty="0"/>
          </a:p>
        </p:txBody>
      </p:sp>
      <p:sp>
        <p:nvSpPr>
          <p:cNvPr id="25603" name="Content Placeholder 2"/>
          <p:cNvSpPr>
            <a:spLocks noGrp="1"/>
          </p:cNvSpPr>
          <p:nvPr>
            <p:ph idx="1"/>
          </p:nvPr>
        </p:nvSpPr>
        <p:spPr>
          <a:xfrm>
            <a:off x="304800" y="1600200"/>
            <a:ext cx="8686800" cy="4525963"/>
          </a:xfrm>
        </p:spPr>
        <p:txBody>
          <a:bodyPr/>
          <a:lstStyle/>
          <a:p>
            <a:r>
              <a:rPr lang="en-US" smtClean="0"/>
              <a:t>Semi-submersible rigs</a:t>
            </a:r>
          </a:p>
          <a:p>
            <a:pPr lvl="1"/>
            <a:r>
              <a:rPr lang="en-US" smtClean="0"/>
              <a:t>Floating vessels</a:t>
            </a:r>
          </a:p>
        </p:txBody>
      </p:sp>
      <p:pic>
        <p:nvPicPr>
          <p:cNvPr id="25604" name="Picture 2"/>
          <p:cNvPicPr>
            <a:picLocks noChangeAspect="1" noChangeArrowheads="1"/>
          </p:cNvPicPr>
          <p:nvPr/>
        </p:nvPicPr>
        <p:blipFill>
          <a:blip r:embed="rId3" cstate="print"/>
          <a:srcRect/>
          <a:stretch>
            <a:fillRect/>
          </a:stretch>
        </p:blipFill>
        <p:spPr bwMode="auto">
          <a:xfrm>
            <a:off x="2590800" y="3886200"/>
            <a:ext cx="2592388" cy="2733675"/>
          </a:xfrm>
          <a:prstGeom prst="rect">
            <a:avLst/>
          </a:prstGeom>
          <a:noFill/>
          <a:ln w="9525">
            <a:noFill/>
            <a:miter lim="800000"/>
            <a:headEnd/>
            <a:tailEnd/>
          </a:ln>
        </p:spPr>
      </p:pic>
      <p:pic>
        <p:nvPicPr>
          <p:cNvPr id="25605" name="Picture 3"/>
          <p:cNvPicPr>
            <a:picLocks noChangeAspect="1" noChangeArrowheads="1"/>
          </p:cNvPicPr>
          <p:nvPr/>
        </p:nvPicPr>
        <p:blipFill>
          <a:blip r:embed="rId4" cstate="print"/>
          <a:srcRect/>
          <a:stretch>
            <a:fillRect/>
          </a:stretch>
        </p:blipFill>
        <p:spPr bwMode="auto">
          <a:xfrm>
            <a:off x="5715000" y="3657600"/>
            <a:ext cx="3013075" cy="29987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lIns="91440" tIns="45720" rIns="91440" bIns="45720" numCol="1" anchorCtr="0" compatLnSpc="1">
            <a:prstTxWarp prst="textNoShape">
              <a:avLst/>
            </a:prstTxWarp>
          </a:bodyPr>
          <a:lstStyle/>
          <a:p>
            <a:endParaRPr lang="en-US" cap="none" smtClean="0">
              <a:effectLst/>
            </a:endParaRPr>
          </a:p>
        </p:txBody>
      </p:sp>
      <p:pic>
        <p:nvPicPr>
          <p:cNvPr id="173059" name="Picture 2"/>
          <p:cNvPicPr>
            <a:picLocks noGrp="1" noChangeAspect="1" noChangeArrowheads="1"/>
          </p:cNvPicPr>
          <p:nvPr>
            <p:ph idx="1"/>
          </p:nvPr>
        </p:nvPicPr>
        <p:blipFill>
          <a:blip r:embed="rId3" cstate="print"/>
          <a:srcRect/>
          <a:stretch>
            <a:fillRect/>
          </a:stretch>
        </p:blipFill>
        <p:spPr>
          <a:xfrm>
            <a:off x="468313" y="260350"/>
            <a:ext cx="8207375" cy="6048375"/>
          </a:xfrm>
        </p:spPr>
      </p:pic>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lIns="91440" tIns="45720" rIns="91440" bIns="45720" numCol="1" anchorCtr="0" compatLnSpc="1">
            <a:prstTxWarp prst="textNoShape">
              <a:avLst/>
            </a:prstTxWarp>
          </a:bodyPr>
          <a:lstStyle/>
          <a:p>
            <a:endParaRPr lang="en-US" cap="none" smtClean="0">
              <a:effectLst/>
            </a:endParaRPr>
          </a:p>
        </p:txBody>
      </p:sp>
      <p:pic>
        <p:nvPicPr>
          <p:cNvPr id="174083" name="Picture 2"/>
          <p:cNvPicPr>
            <a:picLocks noGrp="1" noChangeAspect="1" noChangeArrowheads="1"/>
          </p:cNvPicPr>
          <p:nvPr>
            <p:ph idx="1"/>
          </p:nvPr>
        </p:nvPicPr>
        <p:blipFill>
          <a:blip r:embed="rId3" cstate="print"/>
          <a:srcRect/>
          <a:stretch>
            <a:fillRect/>
          </a:stretch>
        </p:blipFill>
        <p:spPr>
          <a:xfrm>
            <a:off x="468313" y="260350"/>
            <a:ext cx="8280400" cy="6048375"/>
          </a:xfrm>
        </p:spPr>
      </p:pic>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lIns="91440" tIns="45720" rIns="91440" bIns="45720" numCol="1" anchorCtr="0" compatLnSpc="1">
            <a:prstTxWarp prst="textNoShape">
              <a:avLst/>
            </a:prstTxWarp>
          </a:bodyPr>
          <a:lstStyle/>
          <a:p>
            <a:endParaRPr lang="en-US" cap="none" smtClean="0">
              <a:effectLst/>
            </a:endParaRPr>
          </a:p>
        </p:txBody>
      </p:sp>
      <p:pic>
        <p:nvPicPr>
          <p:cNvPr id="175107" name="Picture 2"/>
          <p:cNvPicPr>
            <a:picLocks noGrp="1" noChangeAspect="1" noChangeArrowheads="1"/>
          </p:cNvPicPr>
          <p:nvPr>
            <p:ph idx="1"/>
          </p:nvPr>
        </p:nvPicPr>
        <p:blipFill>
          <a:blip r:embed="rId3" cstate="print"/>
          <a:srcRect/>
          <a:stretch>
            <a:fillRect/>
          </a:stretch>
        </p:blipFill>
        <p:spPr>
          <a:xfrm>
            <a:off x="468313" y="260350"/>
            <a:ext cx="8207375" cy="6121400"/>
          </a:xfrm>
        </p:spPr>
      </p:pic>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lIns="91440" tIns="45720" rIns="91440" bIns="45720" numCol="1" anchorCtr="0" compatLnSpc="1">
            <a:prstTxWarp prst="textNoShape">
              <a:avLst/>
            </a:prstTxWarp>
          </a:bodyPr>
          <a:lstStyle/>
          <a:p>
            <a:endParaRPr lang="en-US" cap="none" smtClean="0">
              <a:effectLst/>
            </a:endParaRPr>
          </a:p>
        </p:txBody>
      </p:sp>
      <p:pic>
        <p:nvPicPr>
          <p:cNvPr id="176131" name="Picture 2"/>
          <p:cNvPicPr>
            <a:picLocks noGrp="1" noChangeAspect="1" noChangeArrowheads="1"/>
          </p:cNvPicPr>
          <p:nvPr>
            <p:ph idx="1"/>
          </p:nvPr>
        </p:nvPicPr>
        <p:blipFill>
          <a:blip r:embed="rId3" cstate="print"/>
          <a:srcRect/>
          <a:stretch>
            <a:fillRect/>
          </a:stretch>
        </p:blipFill>
        <p:spPr>
          <a:xfrm>
            <a:off x="395288" y="260350"/>
            <a:ext cx="8280400" cy="6048375"/>
          </a:xfrm>
        </p:spPr>
      </p:pic>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22114"/>
          </a:xfrm>
        </p:spPr>
        <p:txBody>
          <a:bodyPr>
            <a:normAutofit fontScale="90000"/>
          </a:bodyPr>
          <a:lstStyle/>
          <a:p>
            <a:pPr>
              <a:defRPr/>
            </a:pPr>
            <a:r>
              <a:rPr lang="en-US" dirty="0" smtClean="0"/>
              <a:t>Utilization Rates:  Trinidad </a:t>
            </a:r>
            <a:r>
              <a:rPr lang="en-US" dirty="0" err="1" smtClean="0"/>
              <a:t>vs</a:t>
            </a:r>
            <a:r>
              <a:rPr lang="en-US" dirty="0" smtClean="0"/>
              <a:t> Industry</a:t>
            </a:r>
            <a:br>
              <a:rPr lang="en-US" dirty="0" smtClean="0"/>
            </a:br>
            <a:r>
              <a:rPr lang="en-US" dirty="0" smtClean="0"/>
              <a:t>Q1 2002 – Q1 2010</a:t>
            </a:r>
            <a:endParaRPr lang="en-US" dirty="0"/>
          </a:p>
        </p:txBody>
      </p:sp>
      <p:pic>
        <p:nvPicPr>
          <p:cNvPr id="177155" name="Picture 2"/>
          <p:cNvPicPr>
            <a:picLocks noGrp="1" noChangeAspect="1" noChangeArrowheads="1"/>
          </p:cNvPicPr>
          <p:nvPr>
            <p:ph idx="1"/>
          </p:nvPr>
        </p:nvPicPr>
        <p:blipFill>
          <a:blip r:embed="rId3" cstate="print"/>
          <a:srcRect/>
          <a:stretch>
            <a:fillRect/>
          </a:stretch>
        </p:blipFill>
        <p:spPr>
          <a:xfrm>
            <a:off x="539750" y="1268413"/>
            <a:ext cx="8208963" cy="5256212"/>
          </a:xfrm>
        </p:spPr>
      </p:pic>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260648"/>
            <a:ext cx="9540552" cy="1143000"/>
          </a:xfrm>
        </p:spPr>
        <p:txBody>
          <a:bodyPr>
            <a:noAutofit/>
          </a:bodyPr>
          <a:lstStyle/>
          <a:p>
            <a:pPr>
              <a:defRPr/>
            </a:pPr>
            <a:r>
              <a:rPr lang="en-US" sz="3800" dirty="0" smtClean="0"/>
              <a:t>US Active Rig Count:  Trinidad(TDG) </a:t>
            </a:r>
            <a:r>
              <a:rPr lang="en-US" sz="3800" dirty="0" err="1" smtClean="0"/>
              <a:t>vs</a:t>
            </a:r>
            <a:r>
              <a:rPr lang="en-US" sz="3800" dirty="0" smtClean="0"/>
              <a:t> Industry    Q2 2008-Q2 2010</a:t>
            </a:r>
            <a:endParaRPr lang="en-US" sz="3800" dirty="0"/>
          </a:p>
        </p:txBody>
      </p:sp>
      <p:pic>
        <p:nvPicPr>
          <p:cNvPr id="178179" name="Picture 2"/>
          <p:cNvPicPr>
            <a:picLocks noGrp="1" noChangeAspect="1" noChangeArrowheads="1"/>
          </p:cNvPicPr>
          <p:nvPr>
            <p:ph idx="1"/>
          </p:nvPr>
        </p:nvPicPr>
        <p:blipFill>
          <a:blip r:embed="rId3" cstate="print"/>
          <a:srcRect/>
          <a:stretch>
            <a:fillRect/>
          </a:stretch>
        </p:blipFill>
        <p:spPr>
          <a:xfrm>
            <a:off x="468313" y="1484313"/>
            <a:ext cx="8280400" cy="5184775"/>
          </a:xfrm>
        </p:spPr>
      </p:pic>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Text Placeholder 1"/>
          <p:cNvSpPr>
            <a:spLocks noGrp="1"/>
          </p:cNvSpPr>
          <p:nvPr>
            <p:ph type="body" idx="1"/>
          </p:nvPr>
        </p:nvSpPr>
        <p:spPr/>
        <p:txBody>
          <a:bodyPr/>
          <a:lstStyle/>
          <a:p>
            <a:endParaRPr lang="en-US" smtClean="0">
              <a:solidFill>
                <a:srgbClr val="DDD2B1"/>
              </a:solidFill>
            </a:endParaRPr>
          </a:p>
        </p:txBody>
      </p:sp>
      <p:sp>
        <p:nvSpPr>
          <p:cNvPr id="3" name="Title 2"/>
          <p:cNvSpPr>
            <a:spLocks noGrp="1"/>
          </p:cNvSpPr>
          <p:nvPr>
            <p:ph type="title"/>
          </p:nvPr>
        </p:nvSpPr>
        <p:spPr/>
        <p:txBody>
          <a:bodyPr/>
          <a:lstStyle/>
          <a:p>
            <a:pPr>
              <a:defRPr/>
            </a:pPr>
            <a:r>
              <a:rPr lang="en-US" dirty="0" smtClean="0"/>
              <a:t> TOP Management</a:t>
            </a:r>
            <a:endParaRPr lang="en-US" dirty="0"/>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onwayb.jpg"/>
          <p:cNvPicPr>
            <a:picLocks noChangeAspect="1"/>
          </p:cNvPicPr>
          <p:nvPr/>
        </p:nvPicPr>
        <p:blipFill>
          <a:blip r:embed="rId3" cstate="print"/>
          <a:stretch>
            <a:fillRect/>
          </a:stretch>
        </p:blipFill>
        <p:spPr>
          <a:xfrm>
            <a:off x="7286644" y="4143380"/>
            <a:ext cx="1657907" cy="2214578"/>
          </a:xfrm>
          <a:prstGeom prst="rect">
            <a:avLst/>
          </a:prstGeom>
          <a:ln>
            <a:noFill/>
          </a:ln>
          <a:effectLst>
            <a:softEdge rad="112500"/>
          </a:effectLst>
        </p:spPr>
      </p:pic>
      <p:sp>
        <p:nvSpPr>
          <p:cNvPr id="222211" name="Title 1"/>
          <p:cNvSpPr>
            <a:spLocks noGrp="1"/>
          </p:cNvSpPr>
          <p:nvPr>
            <p:ph type="title"/>
          </p:nvPr>
        </p:nvSpPr>
        <p:spPr/>
        <p:txBody>
          <a:bodyPr>
            <a:normAutofit fontScale="90000"/>
          </a:bodyPr>
          <a:lstStyle/>
          <a:p>
            <a:pPr>
              <a:defRPr/>
            </a:pPr>
            <a:r>
              <a:rPr lang="en-CA" sz="5400" dirty="0" smtClean="0"/>
              <a:t>Top Management</a:t>
            </a:r>
          </a:p>
        </p:txBody>
      </p:sp>
      <p:sp>
        <p:nvSpPr>
          <p:cNvPr id="3" name="Content Placeholder 2"/>
          <p:cNvSpPr>
            <a:spLocks noGrp="1"/>
          </p:cNvSpPr>
          <p:nvPr>
            <p:ph idx="1"/>
          </p:nvPr>
        </p:nvSpPr>
        <p:spPr/>
        <p:txBody>
          <a:bodyPr>
            <a:normAutofit/>
          </a:bodyPr>
          <a:lstStyle/>
          <a:p>
            <a:pPr>
              <a:lnSpc>
                <a:spcPct val="80000"/>
              </a:lnSpc>
              <a:buFont typeface="Arial" pitchFamily="34" charset="0"/>
              <a:buChar char="•"/>
            </a:pPr>
            <a:r>
              <a:rPr lang="en-CA" sz="2300" smtClean="0"/>
              <a:t>Lyle C. Whitmarsh, CEO</a:t>
            </a:r>
          </a:p>
          <a:p>
            <a:pPr lvl="1">
              <a:lnSpc>
                <a:spcPct val="80000"/>
              </a:lnSpc>
              <a:buFont typeface="Arial" pitchFamily="34" charset="0"/>
              <a:buChar char="–"/>
            </a:pPr>
            <a:r>
              <a:rPr lang="en-CA" sz="1600" smtClean="0"/>
              <a:t>President </a:t>
            </a:r>
          </a:p>
          <a:p>
            <a:pPr lvl="1">
              <a:lnSpc>
                <a:spcPct val="80000"/>
              </a:lnSpc>
              <a:buFont typeface="Arial" pitchFamily="34" charset="0"/>
              <a:buChar char="–"/>
            </a:pPr>
            <a:r>
              <a:rPr lang="en-CA" sz="1600" smtClean="0"/>
              <a:t>Graduated from high school in Medicine Hat</a:t>
            </a:r>
          </a:p>
          <a:p>
            <a:pPr lvl="1">
              <a:lnSpc>
                <a:spcPct val="80000"/>
              </a:lnSpc>
              <a:buFont typeface="Arial" pitchFamily="34" charset="0"/>
              <a:buChar char="–"/>
            </a:pPr>
            <a:r>
              <a:rPr lang="en-CA" sz="1600" smtClean="0"/>
              <a:t>Rig manager for Champion Drilling in 1987</a:t>
            </a:r>
          </a:p>
          <a:p>
            <a:pPr lvl="1">
              <a:lnSpc>
                <a:spcPct val="80000"/>
              </a:lnSpc>
              <a:buFont typeface="Arial" pitchFamily="34" charset="0"/>
              <a:buChar char="–"/>
            </a:pPr>
            <a:r>
              <a:rPr lang="en-CA" sz="1600" smtClean="0"/>
              <a:t>Advanced to the position of Senior Field Supervisor in 1995</a:t>
            </a:r>
          </a:p>
          <a:p>
            <a:pPr lvl="1">
              <a:lnSpc>
                <a:spcPct val="80000"/>
              </a:lnSpc>
              <a:buFont typeface="Arial" pitchFamily="34" charset="0"/>
              <a:buChar char="–"/>
            </a:pPr>
            <a:r>
              <a:rPr lang="en-CA" sz="1600" smtClean="0"/>
              <a:t>Operations Manager in 1998</a:t>
            </a:r>
          </a:p>
          <a:p>
            <a:pPr lvl="1">
              <a:lnSpc>
                <a:spcPct val="80000"/>
              </a:lnSpc>
              <a:buFont typeface="Arial" pitchFamily="34" charset="0"/>
              <a:buChar char="–"/>
            </a:pPr>
            <a:r>
              <a:rPr lang="en-CA" sz="1600" smtClean="0"/>
              <a:t>Formed his own company, Summit Oilfield Consulting in 1999</a:t>
            </a:r>
          </a:p>
          <a:p>
            <a:pPr lvl="1">
              <a:lnSpc>
                <a:spcPct val="80000"/>
              </a:lnSpc>
              <a:buFont typeface="Arial" pitchFamily="34" charset="0"/>
              <a:buChar char="–"/>
            </a:pPr>
            <a:r>
              <a:rPr lang="en-CA" sz="1600" smtClean="0"/>
              <a:t>Employed with Trinidad Drilling since July 2000</a:t>
            </a:r>
          </a:p>
          <a:p>
            <a:pPr lvl="1">
              <a:lnSpc>
                <a:spcPct val="80000"/>
              </a:lnSpc>
              <a:buFont typeface="Arial" pitchFamily="34" charset="0"/>
              <a:buChar char="–"/>
            </a:pPr>
            <a:r>
              <a:rPr lang="en-CA" sz="1600" smtClean="0"/>
              <a:t>Field Supervisor -&gt; General Manager -&gt; President of Trinidad</a:t>
            </a:r>
          </a:p>
          <a:p>
            <a:pPr lvl="1">
              <a:lnSpc>
                <a:spcPct val="80000"/>
              </a:lnSpc>
              <a:buFont typeface="Arial" pitchFamily="34" charset="0"/>
              <a:buNone/>
            </a:pPr>
            <a:endParaRPr lang="en-CA" sz="1100" smtClean="0"/>
          </a:p>
          <a:p>
            <a:pPr>
              <a:lnSpc>
                <a:spcPct val="80000"/>
              </a:lnSpc>
              <a:buFont typeface="Arial" pitchFamily="34" charset="0"/>
              <a:buChar char="•"/>
            </a:pPr>
            <a:r>
              <a:rPr lang="en-CA" sz="2300" smtClean="0"/>
              <a:t>Brent J. Conway, CFO</a:t>
            </a:r>
          </a:p>
          <a:p>
            <a:pPr lvl="1">
              <a:lnSpc>
                <a:spcPct val="80000"/>
              </a:lnSpc>
              <a:buFont typeface="Arial" pitchFamily="34" charset="0"/>
              <a:buChar char="–"/>
            </a:pPr>
            <a:r>
              <a:rPr lang="en-CA" sz="1600" smtClean="0"/>
              <a:t>Executive Vice-President</a:t>
            </a:r>
          </a:p>
          <a:p>
            <a:pPr lvl="1">
              <a:lnSpc>
                <a:spcPct val="80000"/>
              </a:lnSpc>
              <a:buFont typeface="Arial" pitchFamily="34" charset="0"/>
              <a:buChar char="–"/>
            </a:pPr>
            <a:r>
              <a:rPr lang="en-CA" sz="1600" smtClean="0"/>
              <a:t>Graduated from the University of Calgary with a </a:t>
            </a:r>
          </a:p>
          <a:p>
            <a:pPr lvl="1">
              <a:lnSpc>
                <a:spcPct val="80000"/>
              </a:lnSpc>
              <a:buFont typeface="Arial" pitchFamily="34" charset="0"/>
              <a:buNone/>
            </a:pPr>
            <a:r>
              <a:rPr lang="en-CA" sz="1600" smtClean="0"/>
              <a:t>	Bachelor of Commerce in accounting</a:t>
            </a:r>
          </a:p>
          <a:p>
            <a:pPr lvl="1">
              <a:lnSpc>
                <a:spcPct val="80000"/>
              </a:lnSpc>
              <a:buFont typeface="Arial" pitchFamily="34" charset="0"/>
              <a:buChar char="–"/>
            </a:pPr>
            <a:r>
              <a:rPr lang="en-CA" sz="1600" smtClean="0"/>
              <a:t>Received CGA Designation in 1996</a:t>
            </a:r>
          </a:p>
          <a:p>
            <a:pPr lvl="1">
              <a:lnSpc>
                <a:spcPct val="80000"/>
              </a:lnSpc>
              <a:buFont typeface="Arial" pitchFamily="34" charset="0"/>
              <a:buChar char="–"/>
            </a:pPr>
            <a:r>
              <a:rPr lang="en-CA" sz="1600" smtClean="0"/>
              <a:t>Joined Trinidad Drilling in November 2001</a:t>
            </a:r>
          </a:p>
          <a:p>
            <a:pPr lvl="1">
              <a:lnSpc>
                <a:spcPct val="80000"/>
              </a:lnSpc>
              <a:buFont typeface="Arial" pitchFamily="34" charset="0"/>
              <a:buChar char="–"/>
            </a:pPr>
            <a:endParaRPr lang="en-CA" sz="1100" smtClean="0">
              <a:solidFill>
                <a:schemeClr val="bg1"/>
              </a:solidFill>
            </a:endParaRPr>
          </a:p>
          <a:p>
            <a:pPr>
              <a:lnSpc>
                <a:spcPct val="80000"/>
              </a:lnSpc>
              <a:buFont typeface="Arial" pitchFamily="34" charset="0"/>
              <a:buChar char="•"/>
            </a:pPr>
            <a:endParaRPr lang="en-CA" sz="1300" smtClean="0">
              <a:solidFill>
                <a:schemeClr val="bg1"/>
              </a:solidFill>
            </a:endParaRPr>
          </a:p>
        </p:txBody>
      </p:sp>
      <p:pic>
        <p:nvPicPr>
          <p:cNvPr id="4" name="Picture 3" descr="whitmarshl.jpg"/>
          <p:cNvPicPr>
            <a:picLocks noChangeAspect="1"/>
          </p:cNvPicPr>
          <p:nvPr/>
        </p:nvPicPr>
        <p:blipFill>
          <a:blip r:embed="rId4" cstate="print"/>
          <a:stretch>
            <a:fillRect/>
          </a:stretch>
        </p:blipFill>
        <p:spPr>
          <a:xfrm>
            <a:off x="7286644" y="1428736"/>
            <a:ext cx="1711388" cy="2286016"/>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Title 1"/>
          <p:cNvSpPr>
            <a:spLocks noGrp="1"/>
          </p:cNvSpPr>
          <p:nvPr>
            <p:ph type="title"/>
          </p:nvPr>
        </p:nvSpPr>
        <p:spPr/>
        <p:txBody>
          <a:bodyPr>
            <a:normAutofit fontScale="90000"/>
          </a:bodyPr>
          <a:lstStyle/>
          <a:p>
            <a:pPr>
              <a:defRPr/>
            </a:pPr>
            <a:r>
              <a:rPr lang="en-CA" sz="5400" dirty="0" smtClean="0"/>
              <a:t>Top</a:t>
            </a:r>
            <a:r>
              <a:rPr lang="en-CA" sz="5400" dirty="0" smtClean="0">
                <a:solidFill>
                  <a:schemeClr val="bg1"/>
                </a:solidFill>
              </a:rPr>
              <a:t> </a:t>
            </a:r>
            <a:r>
              <a:rPr lang="en-CA" sz="5400" dirty="0" smtClean="0"/>
              <a:t>Management</a:t>
            </a:r>
          </a:p>
        </p:txBody>
      </p:sp>
      <p:sp>
        <p:nvSpPr>
          <p:cNvPr id="181251" name="Content Placeholder 2"/>
          <p:cNvSpPr>
            <a:spLocks noGrp="1"/>
          </p:cNvSpPr>
          <p:nvPr>
            <p:ph idx="1"/>
          </p:nvPr>
        </p:nvSpPr>
        <p:spPr/>
        <p:txBody>
          <a:bodyPr/>
          <a:lstStyle/>
          <a:p>
            <a:r>
              <a:rPr lang="en-CA" smtClean="0"/>
              <a:t>Bob Russell, COO</a:t>
            </a:r>
          </a:p>
          <a:p>
            <a:pPr lvl="1"/>
            <a:r>
              <a:rPr lang="en-CA" smtClean="0"/>
              <a:t>Canada and Mexico Drilling Operations</a:t>
            </a:r>
          </a:p>
          <a:p>
            <a:pPr lvl="1"/>
            <a:endParaRPr lang="en-CA" smtClean="0"/>
          </a:p>
          <a:p>
            <a:pPr lvl="1">
              <a:buFont typeface="Arial" pitchFamily="34" charset="0"/>
              <a:buNone/>
            </a:pPr>
            <a:endParaRPr lang="en-CA" smtClean="0"/>
          </a:p>
          <a:p>
            <a:r>
              <a:rPr lang="en-CA" smtClean="0"/>
              <a:t>Adrian LaChance, COO</a:t>
            </a:r>
          </a:p>
          <a:p>
            <a:pPr lvl="1"/>
            <a:r>
              <a:rPr lang="en-CA" smtClean="0"/>
              <a:t>US Drilling Operations and Manufacturing</a:t>
            </a:r>
          </a:p>
          <a:p>
            <a:pPr lvl="1">
              <a:buFont typeface="Arial" pitchFamily="34" charset="0"/>
              <a:buChar char="•"/>
            </a:pPr>
            <a:endParaRPr lang="en-CA" smtClean="0">
              <a:solidFill>
                <a:schemeClr val="bg1"/>
              </a:solidFill>
            </a:endParaRPr>
          </a:p>
          <a:p>
            <a:pPr lvl="1"/>
            <a:endParaRPr lang="en-CA" smtClean="0">
              <a:solidFill>
                <a:schemeClr val="bg1"/>
              </a:solidFill>
            </a:endParaRPr>
          </a:p>
        </p:txBody>
      </p:sp>
      <p:pic>
        <p:nvPicPr>
          <p:cNvPr id="4" name="Picture 3" descr="russellb.jpg"/>
          <p:cNvPicPr>
            <a:picLocks noChangeAspect="1"/>
          </p:cNvPicPr>
          <p:nvPr/>
        </p:nvPicPr>
        <p:blipFill>
          <a:blip r:embed="rId3" cstate="print"/>
          <a:stretch>
            <a:fillRect/>
          </a:stretch>
        </p:blipFill>
        <p:spPr>
          <a:xfrm>
            <a:off x="7467600" y="1219200"/>
            <a:ext cx="1540239" cy="2057400"/>
          </a:xfrm>
          <a:prstGeom prst="rect">
            <a:avLst/>
          </a:prstGeom>
          <a:ln>
            <a:noFill/>
          </a:ln>
          <a:effectLst>
            <a:softEdge rad="112500"/>
          </a:effectLst>
        </p:spPr>
      </p:pic>
      <p:pic>
        <p:nvPicPr>
          <p:cNvPr id="5" name="Picture 4" descr="lachancea.jpg"/>
          <p:cNvPicPr>
            <a:picLocks noChangeAspect="1"/>
          </p:cNvPicPr>
          <p:nvPr/>
        </p:nvPicPr>
        <p:blipFill>
          <a:blip r:embed="rId4" cstate="print"/>
          <a:stretch>
            <a:fillRect/>
          </a:stretch>
        </p:blipFill>
        <p:spPr>
          <a:xfrm>
            <a:off x="7467600" y="4038600"/>
            <a:ext cx="1540239" cy="20574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Text Placeholder 1"/>
          <p:cNvSpPr>
            <a:spLocks noGrp="1"/>
          </p:cNvSpPr>
          <p:nvPr>
            <p:ph type="body" idx="1"/>
          </p:nvPr>
        </p:nvSpPr>
        <p:spPr/>
        <p:txBody>
          <a:bodyPr/>
          <a:lstStyle/>
          <a:p>
            <a:endParaRPr lang="en-US" smtClean="0">
              <a:solidFill>
                <a:srgbClr val="DDD2B1"/>
              </a:solidFill>
            </a:endParaRPr>
          </a:p>
        </p:txBody>
      </p:sp>
      <p:sp>
        <p:nvSpPr>
          <p:cNvPr id="3" name="Title 2"/>
          <p:cNvSpPr>
            <a:spLocks noGrp="1"/>
          </p:cNvSpPr>
          <p:nvPr>
            <p:ph type="title"/>
          </p:nvPr>
        </p:nvSpPr>
        <p:spPr/>
        <p:txBody>
          <a:bodyPr/>
          <a:lstStyle/>
          <a:p>
            <a:pPr>
              <a:defRPr/>
            </a:pPr>
            <a:r>
              <a:rPr lang="en-US" dirty="0" smtClean="0"/>
              <a:t>Financials</a:t>
            </a:r>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Deepwater drilling rigs</a:t>
            </a:r>
            <a:endParaRPr lang="en-US" dirty="0"/>
          </a:p>
        </p:txBody>
      </p:sp>
      <p:sp>
        <p:nvSpPr>
          <p:cNvPr id="26627" name="Content Placeholder 2"/>
          <p:cNvSpPr>
            <a:spLocks noGrp="1"/>
          </p:cNvSpPr>
          <p:nvPr>
            <p:ph idx="1"/>
          </p:nvPr>
        </p:nvSpPr>
        <p:spPr/>
        <p:txBody>
          <a:bodyPr/>
          <a:lstStyle/>
          <a:p>
            <a:r>
              <a:rPr lang="en-US" smtClean="0"/>
              <a:t>“Jack-up” rigs</a:t>
            </a:r>
          </a:p>
          <a:p>
            <a:pPr lvl="1"/>
            <a:r>
              <a:rPr lang="en-US" smtClean="0"/>
              <a:t>Platforms</a:t>
            </a:r>
          </a:p>
          <a:p>
            <a:pPr lvl="1"/>
            <a:r>
              <a:rPr lang="en-US" smtClean="0"/>
              <a:t>Legs</a:t>
            </a:r>
          </a:p>
          <a:p>
            <a:pPr lvl="1"/>
            <a:endParaRPr lang="en-US" smtClean="0"/>
          </a:p>
        </p:txBody>
      </p:sp>
      <p:pic>
        <p:nvPicPr>
          <p:cNvPr id="26628" name="Picture 2"/>
          <p:cNvPicPr>
            <a:picLocks noChangeAspect="1" noChangeArrowheads="1"/>
          </p:cNvPicPr>
          <p:nvPr/>
        </p:nvPicPr>
        <p:blipFill>
          <a:blip r:embed="rId3" cstate="print"/>
          <a:srcRect/>
          <a:stretch>
            <a:fillRect/>
          </a:stretch>
        </p:blipFill>
        <p:spPr bwMode="auto">
          <a:xfrm>
            <a:off x="5334000" y="2057400"/>
            <a:ext cx="3308350" cy="3886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lIns="91440" tIns="45720" rIns="91440" bIns="45720" numCol="1" anchorCtr="0" compatLnSpc="1">
            <a:prstTxWarp prst="textNoShape">
              <a:avLst/>
            </a:prstTxWarp>
          </a:bodyPr>
          <a:lstStyle/>
          <a:p>
            <a:endParaRPr lang="en-US" cap="none" smtClean="0">
              <a:effectLst/>
            </a:endParaRPr>
          </a:p>
        </p:txBody>
      </p:sp>
      <p:pic>
        <p:nvPicPr>
          <p:cNvPr id="183299" name="Picture 2"/>
          <p:cNvPicPr>
            <a:picLocks noGrp="1" noChangeAspect="1" noChangeArrowheads="1"/>
          </p:cNvPicPr>
          <p:nvPr>
            <p:ph idx="1"/>
          </p:nvPr>
        </p:nvPicPr>
        <p:blipFill>
          <a:blip r:embed="rId3" cstate="print"/>
          <a:srcRect/>
          <a:stretch>
            <a:fillRect/>
          </a:stretch>
        </p:blipFill>
        <p:spPr>
          <a:xfrm>
            <a:off x="323850" y="260350"/>
            <a:ext cx="8496300" cy="6192838"/>
          </a:xfrm>
        </p:spPr>
      </p:pic>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lIns="91440" tIns="45720" rIns="91440" bIns="45720" numCol="1" anchorCtr="0" compatLnSpc="1">
            <a:prstTxWarp prst="textNoShape">
              <a:avLst/>
            </a:prstTxWarp>
          </a:bodyPr>
          <a:lstStyle/>
          <a:p>
            <a:endParaRPr lang="en-US" cap="none" smtClean="0">
              <a:effectLst/>
            </a:endParaRPr>
          </a:p>
        </p:txBody>
      </p:sp>
      <p:pic>
        <p:nvPicPr>
          <p:cNvPr id="184323" name="Picture 2"/>
          <p:cNvPicPr>
            <a:picLocks noGrp="1" noChangeAspect="1" noChangeArrowheads="1"/>
          </p:cNvPicPr>
          <p:nvPr>
            <p:ph idx="1"/>
          </p:nvPr>
        </p:nvPicPr>
        <p:blipFill>
          <a:blip r:embed="rId3" cstate="print"/>
          <a:srcRect/>
          <a:stretch>
            <a:fillRect/>
          </a:stretch>
        </p:blipFill>
        <p:spPr>
          <a:xfrm>
            <a:off x="395288" y="260350"/>
            <a:ext cx="8569325" cy="6337300"/>
          </a:xfrm>
        </p:spPr>
      </p:pic>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lIns="91440" tIns="45720" rIns="91440" bIns="45720" numCol="1" anchorCtr="0" compatLnSpc="1">
            <a:prstTxWarp prst="textNoShape">
              <a:avLst/>
            </a:prstTxWarp>
          </a:bodyPr>
          <a:lstStyle/>
          <a:p>
            <a:endParaRPr lang="en-US" cap="none" smtClean="0">
              <a:effectLst/>
            </a:endParaRPr>
          </a:p>
        </p:txBody>
      </p:sp>
      <p:pic>
        <p:nvPicPr>
          <p:cNvPr id="185347" name="Picture 2"/>
          <p:cNvPicPr>
            <a:picLocks noGrp="1" noChangeAspect="1" noChangeArrowheads="1"/>
          </p:cNvPicPr>
          <p:nvPr>
            <p:ph idx="1"/>
          </p:nvPr>
        </p:nvPicPr>
        <p:blipFill>
          <a:blip r:embed="rId3" cstate="print"/>
          <a:srcRect/>
          <a:stretch>
            <a:fillRect/>
          </a:stretch>
        </p:blipFill>
        <p:spPr>
          <a:xfrm>
            <a:off x="250825" y="188913"/>
            <a:ext cx="8713788" cy="6408737"/>
          </a:xfrm>
        </p:spPr>
      </p:pic>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lIns="91440" tIns="45720" rIns="91440" bIns="45720" numCol="1" anchorCtr="0" compatLnSpc="1">
            <a:prstTxWarp prst="textNoShape">
              <a:avLst/>
            </a:prstTxWarp>
          </a:bodyPr>
          <a:lstStyle/>
          <a:p>
            <a:endParaRPr lang="en-US" cap="none" smtClean="0">
              <a:effectLst/>
            </a:endParaRPr>
          </a:p>
        </p:txBody>
      </p:sp>
      <p:pic>
        <p:nvPicPr>
          <p:cNvPr id="186371" name="Picture 2"/>
          <p:cNvPicPr>
            <a:picLocks noGrp="1" noChangeAspect="1" noChangeArrowheads="1"/>
          </p:cNvPicPr>
          <p:nvPr>
            <p:ph idx="1"/>
          </p:nvPr>
        </p:nvPicPr>
        <p:blipFill>
          <a:blip r:embed="rId3" cstate="print"/>
          <a:srcRect/>
          <a:stretch>
            <a:fillRect/>
          </a:stretch>
        </p:blipFill>
        <p:spPr>
          <a:xfrm>
            <a:off x="323850" y="188913"/>
            <a:ext cx="8569325" cy="6335712"/>
          </a:xfrm>
        </p:spPr>
      </p:pic>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lIns="91440" tIns="45720" rIns="91440" bIns="45720" numCol="1" anchorCtr="0" compatLnSpc="1">
            <a:prstTxWarp prst="textNoShape">
              <a:avLst/>
            </a:prstTxWarp>
          </a:bodyPr>
          <a:lstStyle/>
          <a:p>
            <a:endParaRPr lang="en-US" cap="none" smtClean="0">
              <a:effectLst/>
            </a:endParaRPr>
          </a:p>
        </p:txBody>
      </p:sp>
      <p:pic>
        <p:nvPicPr>
          <p:cNvPr id="187395" name="Picture 2"/>
          <p:cNvPicPr>
            <a:picLocks noGrp="1" noChangeAspect="1" noChangeArrowheads="1"/>
          </p:cNvPicPr>
          <p:nvPr>
            <p:ph idx="1"/>
          </p:nvPr>
        </p:nvPicPr>
        <p:blipFill>
          <a:blip r:embed="rId3" cstate="print"/>
          <a:srcRect/>
          <a:stretch>
            <a:fillRect/>
          </a:stretch>
        </p:blipFill>
        <p:spPr>
          <a:xfrm>
            <a:off x="250825" y="0"/>
            <a:ext cx="8893175" cy="6669088"/>
          </a:xfrm>
        </p:spPr>
      </p:pic>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lIns="91440" tIns="45720" rIns="91440" bIns="45720" numCol="1" anchorCtr="0" compatLnSpc="1">
            <a:prstTxWarp prst="textNoShape">
              <a:avLst/>
            </a:prstTxWarp>
          </a:bodyPr>
          <a:lstStyle/>
          <a:p>
            <a:endParaRPr lang="en-US" cap="none" smtClean="0">
              <a:effectLst/>
            </a:endParaRPr>
          </a:p>
        </p:txBody>
      </p:sp>
      <p:pic>
        <p:nvPicPr>
          <p:cNvPr id="188419" name="Picture 2"/>
          <p:cNvPicPr>
            <a:picLocks noGrp="1" noChangeAspect="1" noChangeArrowheads="1"/>
          </p:cNvPicPr>
          <p:nvPr>
            <p:ph idx="1"/>
          </p:nvPr>
        </p:nvPicPr>
        <p:blipFill>
          <a:blip r:embed="rId3" cstate="print"/>
          <a:srcRect/>
          <a:stretch>
            <a:fillRect/>
          </a:stretch>
        </p:blipFill>
        <p:spPr>
          <a:xfrm>
            <a:off x="323850" y="188913"/>
            <a:ext cx="8640763" cy="6335712"/>
          </a:xfrm>
        </p:spPr>
      </p:pic>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lIns="91440" tIns="45720" rIns="91440" bIns="45720" numCol="1" anchorCtr="0" compatLnSpc="1">
            <a:prstTxWarp prst="textNoShape">
              <a:avLst/>
            </a:prstTxWarp>
          </a:bodyPr>
          <a:lstStyle/>
          <a:p>
            <a:endParaRPr lang="en-US" cap="none" smtClean="0">
              <a:effectLst/>
            </a:endParaRPr>
          </a:p>
        </p:txBody>
      </p:sp>
      <p:pic>
        <p:nvPicPr>
          <p:cNvPr id="189443" name="Picture 2"/>
          <p:cNvPicPr>
            <a:picLocks noGrp="1" noChangeAspect="1" noChangeArrowheads="1"/>
          </p:cNvPicPr>
          <p:nvPr>
            <p:ph idx="1"/>
          </p:nvPr>
        </p:nvPicPr>
        <p:blipFill>
          <a:blip r:embed="rId3" cstate="print"/>
          <a:srcRect/>
          <a:stretch>
            <a:fillRect/>
          </a:stretch>
        </p:blipFill>
        <p:spPr>
          <a:xfrm>
            <a:off x="250825" y="0"/>
            <a:ext cx="8893175" cy="6669088"/>
          </a:xfrm>
        </p:spPr>
      </p:pic>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Text Placeholder 1"/>
          <p:cNvSpPr>
            <a:spLocks noGrp="1"/>
          </p:cNvSpPr>
          <p:nvPr>
            <p:ph type="body" idx="1"/>
          </p:nvPr>
        </p:nvSpPr>
        <p:spPr/>
        <p:txBody>
          <a:bodyPr/>
          <a:lstStyle/>
          <a:p>
            <a:endParaRPr lang="en-US" smtClean="0">
              <a:solidFill>
                <a:srgbClr val="DDD2B1"/>
              </a:solidFill>
            </a:endParaRPr>
          </a:p>
        </p:txBody>
      </p:sp>
      <p:sp>
        <p:nvSpPr>
          <p:cNvPr id="3" name="Title 2"/>
          <p:cNvSpPr>
            <a:spLocks noGrp="1"/>
          </p:cNvSpPr>
          <p:nvPr>
            <p:ph type="title"/>
          </p:nvPr>
        </p:nvSpPr>
        <p:spPr/>
        <p:txBody>
          <a:bodyPr/>
          <a:lstStyle/>
          <a:p>
            <a:pPr>
              <a:defRPr/>
            </a:pPr>
            <a:r>
              <a:rPr lang="en-US" dirty="0" smtClean="0"/>
              <a:t>Going forward…</a:t>
            </a:r>
            <a:endParaRPr lang="en-US" dirty="0"/>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lIns="91440" tIns="45720" rIns="91440" bIns="45720" numCol="1" anchorCtr="0" compatLnSpc="1">
            <a:prstTxWarp prst="textNoShape">
              <a:avLst/>
            </a:prstTxWarp>
          </a:bodyPr>
          <a:lstStyle/>
          <a:p>
            <a:endParaRPr lang="en-US" cap="none" smtClean="0">
              <a:effectLst/>
            </a:endParaRPr>
          </a:p>
        </p:txBody>
      </p:sp>
      <p:pic>
        <p:nvPicPr>
          <p:cNvPr id="191491" name="Picture 2"/>
          <p:cNvPicPr>
            <a:picLocks noGrp="1" noChangeAspect="1" noChangeArrowheads="1"/>
          </p:cNvPicPr>
          <p:nvPr>
            <p:ph idx="1"/>
          </p:nvPr>
        </p:nvPicPr>
        <p:blipFill>
          <a:blip r:embed="rId3" cstate="print"/>
          <a:srcRect/>
          <a:stretch>
            <a:fillRect/>
          </a:stretch>
        </p:blipFill>
        <p:spPr>
          <a:xfrm>
            <a:off x="323850" y="260350"/>
            <a:ext cx="8496300" cy="6337300"/>
          </a:xfrm>
        </p:spPr>
      </p:pic>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lIns="91440" tIns="45720" rIns="91440" bIns="45720" numCol="1" anchorCtr="0" compatLnSpc="1">
            <a:prstTxWarp prst="textNoShape">
              <a:avLst/>
            </a:prstTxWarp>
          </a:bodyPr>
          <a:lstStyle/>
          <a:p>
            <a:endParaRPr lang="en-US" cap="none" smtClean="0">
              <a:effectLst/>
            </a:endParaRPr>
          </a:p>
        </p:txBody>
      </p:sp>
      <p:pic>
        <p:nvPicPr>
          <p:cNvPr id="192515" name="Picture 2"/>
          <p:cNvPicPr>
            <a:picLocks noGrp="1" noChangeAspect="1" noChangeArrowheads="1"/>
          </p:cNvPicPr>
          <p:nvPr>
            <p:ph idx="1"/>
          </p:nvPr>
        </p:nvPicPr>
        <p:blipFill>
          <a:blip r:embed="rId3" cstate="print"/>
          <a:srcRect/>
          <a:stretch>
            <a:fillRect/>
          </a:stretch>
        </p:blipFill>
        <p:spPr>
          <a:xfrm>
            <a:off x="468313" y="260350"/>
            <a:ext cx="8280400" cy="6264275"/>
          </a:xfr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Contract drillers</a:t>
            </a:r>
            <a:endParaRPr lang="en-US" dirty="0"/>
          </a:p>
        </p:txBody>
      </p:sp>
      <p:sp>
        <p:nvSpPr>
          <p:cNvPr id="27651" name="Content Placeholder 2"/>
          <p:cNvSpPr>
            <a:spLocks noGrp="1"/>
          </p:cNvSpPr>
          <p:nvPr>
            <p:ph idx="1"/>
          </p:nvPr>
        </p:nvSpPr>
        <p:spPr/>
        <p:txBody>
          <a:bodyPr/>
          <a:lstStyle/>
          <a:p>
            <a:r>
              <a:rPr lang="en-US" smtClean="0"/>
              <a:t>Transocean Ltd.</a:t>
            </a:r>
          </a:p>
          <a:p>
            <a:pPr lvl="1"/>
            <a:r>
              <a:rPr lang="en-US" smtClean="0"/>
              <a:t>Deepwater drilling</a:t>
            </a:r>
          </a:p>
          <a:p>
            <a:r>
              <a:rPr lang="en-US" smtClean="0"/>
              <a:t>Precision Drilling Trust</a:t>
            </a:r>
          </a:p>
          <a:p>
            <a:pPr lvl="1"/>
            <a:r>
              <a:rPr lang="en-US" smtClean="0"/>
              <a:t>Directional drilling</a:t>
            </a:r>
          </a:p>
          <a:p>
            <a:pPr lvl="1"/>
            <a:r>
              <a:rPr lang="en-US" smtClean="0"/>
              <a:t>Onshore drilling</a:t>
            </a:r>
          </a:p>
          <a:p>
            <a:r>
              <a:rPr lang="en-US" smtClean="0"/>
              <a:t>Trinidad Drilling Ltd.</a:t>
            </a:r>
          </a:p>
          <a:p>
            <a:pPr lvl="1"/>
            <a:r>
              <a:rPr lang="en-US" smtClean="0"/>
              <a:t>Directional drilling</a:t>
            </a:r>
          </a:p>
          <a:p>
            <a:pPr lvl="1"/>
            <a:r>
              <a:rPr lang="en-US" smtClean="0"/>
              <a:t>Onshore drilling</a:t>
            </a:r>
          </a:p>
          <a:p>
            <a:endParaRPr lang="en-US" smtClean="0"/>
          </a:p>
        </p:txBody>
      </p:sp>
      <p:pic>
        <p:nvPicPr>
          <p:cNvPr id="27652" name="Picture 2" descr="http://heavenawaits.files.wordpress.com/2008/04/oil-well-2.jpeg?w=360&amp;h=351"/>
          <p:cNvPicPr>
            <a:picLocks noChangeAspect="1" noChangeArrowheads="1"/>
          </p:cNvPicPr>
          <p:nvPr/>
        </p:nvPicPr>
        <p:blipFill>
          <a:blip r:embed="rId2" cstate="print"/>
          <a:srcRect/>
          <a:stretch>
            <a:fillRect/>
          </a:stretch>
        </p:blipFill>
        <p:spPr bwMode="auto">
          <a:xfrm>
            <a:off x="5105400" y="2057400"/>
            <a:ext cx="3429000" cy="3343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lIns="91440" tIns="45720" rIns="91440" bIns="45720" numCol="1" anchorCtr="0" compatLnSpc="1">
            <a:prstTxWarp prst="textNoShape">
              <a:avLst/>
            </a:prstTxWarp>
          </a:bodyPr>
          <a:lstStyle/>
          <a:p>
            <a:endParaRPr lang="en-US" cap="none" smtClean="0">
              <a:effectLst/>
            </a:endParaRPr>
          </a:p>
        </p:txBody>
      </p:sp>
      <p:pic>
        <p:nvPicPr>
          <p:cNvPr id="193539" name="Picture 2"/>
          <p:cNvPicPr>
            <a:picLocks noGrp="1" noChangeAspect="1" noChangeArrowheads="1"/>
          </p:cNvPicPr>
          <p:nvPr>
            <p:ph idx="1"/>
          </p:nvPr>
        </p:nvPicPr>
        <p:blipFill>
          <a:blip r:embed="rId3" cstate="print"/>
          <a:srcRect/>
          <a:stretch>
            <a:fillRect/>
          </a:stretch>
        </p:blipFill>
        <p:spPr>
          <a:xfrm>
            <a:off x="395288" y="260350"/>
            <a:ext cx="8353425" cy="6337300"/>
          </a:xfrm>
        </p:spPr>
      </p:pic>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pPr>
              <a:defRPr/>
            </a:pPr>
            <a:r>
              <a:rPr lang="en-US" dirty="0" smtClean="0"/>
              <a:t>Gross Margin &amp; Net Debt 2003-2009</a:t>
            </a:r>
            <a:endParaRPr lang="en-US" dirty="0"/>
          </a:p>
        </p:txBody>
      </p:sp>
      <p:pic>
        <p:nvPicPr>
          <p:cNvPr id="194563" name="Picture 2"/>
          <p:cNvPicPr>
            <a:picLocks noGrp="1" noChangeAspect="1" noChangeArrowheads="1"/>
          </p:cNvPicPr>
          <p:nvPr>
            <p:ph idx="1"/>
          </p:nvPr>
        </p:nvPicPr>
        <p:blipFill>
          <a:blip r:embed="rId3" cstate="print"/>
          <a:srcRect/>
          <a:stretch>
            <a:fillRect/>
          </a:stretch>
        </p:blipFill>
        <p:spPr>
          <a:xfrm>
            <a:off x="395288" y="1268413"/>
            <a:ext cx="8424862" cy="5256212"/>
          </a:xfrm>
        </p:spPr>
      </p:pic>
    </p:spTree>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lIns="91440" tIns="45720" rIns="91440" bIns="45720" numCol="1" anchorCtr="0" compatLnSpc="1">
            <a:prstTxWarp prst="textNoShape">
              <a:avLst/>
            </a:prstTxWarp>
          </a:bodyPr>
          <a:lstStyle/>
          <a:p>
            <a:endParaRPr lang="en-US" cap="none" smtClean="0">
              <a:effectLst/>
            </a:endParaRPr>
          </a:p>
        </p:txBody>
      </p:sp>
      <p:pic>
        <p:nvPicPr>
          <p:cNvPr id="195587" name="Picture 2"/>
          <p:cNvPicPr>
            <a:picLocks noGrp="1" noChangeAspect="1" noChangeArrowheads="1"/>
          </p:cNvPicPr>
          <p:nvPr>
            <p:ph idx="1"/>
          </p:nvPr>
        </p:nvPicPr>
        <p:blipFill>
          <a:blip r:embed="rId3" cstate="print"/>
          <a:srcRect/>
          <a:stretch>
            <a:fillRect/>
          </a:stretch>
        </p:blipFill>
        <p:spPr>
          <a:xfrm>
            <a:off x="468313" y="260350"/>
            <a:ext cx="8424862" cy="6264275"/>
          </a:xfrm>
        </p:spPr>
      </p:pic>
    </p:spTree>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lIns="91440" tIns="45720" rIns="91440" bIns="45720" numCol="1" anchorCtr="0" compatLnSpc="1">
            <a:prstTxWarp prst="textNoShape">
              <a:avLst/>
            </a:prstTxWarp>
          </a:bodyPr>
          <a:lstStyle/>
          <a:p>
            <a:endParaRPr lang="en-US" cap="none" smtClean="0">
              <a:effectLst/>
            </a:endParaRPr>
          </a:p>
        </p:txBody>
      </p:sp>
      <p:pic>
        <p:nvPicPr>
          <p:cNvPr id="196611" name="Picture 2"/>
          <p:cNvPicPr>
            <a:picLocks noGrp="1" noChangeAspect="1" noChangeArrowheads="1"/>
          </p:cNvPicPr>
          <p:nvPr>
            <p:ph idx="1"/>
          </p:nvPr>
        </p:nvPicPr>
        <p:blipFill>
          <a:blip r:embed="rId3" cstate="print"/>
          <a:srcRect/>
          <a:stretch>
            <a:fillRect/>
          </a:stretch>
        </p:blipFill>
        <p:spPr>
          <a:xfrm>
            <a:off x="468313" y="260350"/>
            <a:ext cx="8280400" cy="5040313"/>
          </a:xfrm>
        </p:spPr>
      </p:pic>
      <p:sp>
        <p:nvSpPr>
          <p:cNvPr id="196612" name="TextBox 4"/>
          <p:cNvSpPr txBox="1">
            <a:spLocks noChangeArrowheads="1"/>
          </p:cNvSpPr>
          <p:nvPr/>
        </p:nvSpPr>
        <p:spPr bwMode="auto">
          <a:xfrm>
            <a:off x="0" y="5657850"/>
            <a:ext cx="9144000" cy="1200150"/>
          </a:xfrm>
          <a:prstGeom prst="rect">
            <a:avLst/>
          </a:prstGeom>
          <a:noFill/>
          <a:ln w="9525">
            <a:noFill/>
            <a:miter lim="800000"/>
            <a:headEnd/>
            <a:tailEnd/>
          </a:ln>
        </p:spPr>
        <p:txBody>
          <a:bodyPr>
            <a:spAutoFit/>
          </a:bodyPr>
          <a:lstStyle/>
          <a:p>
            <a:r>
              <a:rPr lang="en-US" sz="2400">
                <a:cs typeface="Arial" pitchFamily="34" charset="0"/>
              </a:rPr>
              <a:t>Based on consensus cash flow of $140m for 2010, $180m for 2011, constant for 2012; Source: Thomson Financial. Projected net debt levels assume free cash flow is applied to debt reduction</a:t>
            </a:r>
          </a:p>
        </p:txBody>
      </p:sp>
    </p:spTree>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0106"/>
          </a:xfrm>
        </p:spPr>
        <p:txBody>
          <a:bodyPr/>
          <a:lstStyle/>
          <a:p>
            <a:pPr>
              <a:defRPr/>
            </a:pPr>
            <a:r>
              <a:rPr lang="en-US" dirty="0" smtClean="0"/>
              <a:t>Sept 10/2010</a:t>
            </a:r>
            <a:endParaRPr lang="en-US" dirty="0"/>
          </a:p>
        </p:txBody>
      </p:sp>
      <p:pic>
        <p:nvPicPr>
          <p:cNvPr id="197635" name="Picture 2"/>
          <p:cNvPicPr>
            <a:picLocks noGrp="1" noChangeAspect="1" noChangeArrowheads="1"/>
          </p:cNvPicPr>
          <p:nvPr>
            <p:ph idx="1"/>
          </p:nvPr>
        </p:nvPicPr>
        <p:blipFill>
          <a:blip r:embed="rId3" cstate="print"/>
          <a:srcRect/>
          <a:stretch>
            <a:fillRect/>
          </a:stretch>
        </p:blipFill>
        <p:spPr>
          <a:xfrm>
            <a:off x="468313" y="1196975"/>
            <a:ext cx="8280400" cy="5184775"/>
          </a:xfrm>
        </p:spPr>
      </p:pic>
    </p:spTree>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lIns="91440" tIns="45720" rIns="91440" bIns="45720" numCol="1" anchorCtr="0" compatLnSpc="1">
            <a:prstTxWarp prst="textNoShape">
              <a:avLst/>
            </a:prstTxWarp>
          </a:bodyPr>
          <a:lstStyle/>
          <a:p>
            <a:endParaRPr lang="en-US" cap="none" smtClean="0">
              <a:effectLst/>
            </a:endParaRPr>
          </a:p>
        </p:txBody>
      </p:sp>
      <p:pic>
        <p:nvPicPr>
          <p:cNvPr id="198659" name="Picture 2"/>
          <p:cNvPicPr>
            <a:picLocks noGrp="1" noChangeAspect="1" noChangeArrowheads="1"/>
          </p:cNvPicPr>
          <p:nvPr>
            <p:ph idx="1"/>
          </p:nvPr>
        </p:nvPicPr>
        <p:blipFill>
          <a:blip r:embed="rId3" cstate="print"/>
          <a:srcRect/>
          <a:stretch>
            <a:fillRect/>
          </a:stretch>
        </p:blipFill>
        <p:spPr>
          <a:xfrm>
            <a:off x="395288" y="260350"/>
            <a:ext cx="8497887" cy="6264275"/>
          </a:xfrm>
        </p:spPr>
      </p:pic>
    </p:spTree>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lIns="91440" tIns="45720" rIns="91440" bIns="45720" numCol="1" anchorCtr="0" compatLnSpc="1">
            <a:prstTxWarp prst="textNoShape">
              <a:avLst/>
            </a:prstTxWarp>
          </a:bodyPr>
          <a:lstStyle/>
          <a:p>
            <a:endParaRPr lang="en-US" cap="none" smtClean="0">
              <a:effectLst/>
            </a:endParaRPr>
          </a:p>
        </p:txBody>
      </p:sp>
      <p:pic>
        <p:nvPicPr>
          <p:cNvPr id="199683" name="Picture 2"/>
          <p:cNvPicPr>
            <a:picLocks noGrp="1" noChangeAspect="1" noChangeArrowheads="1"/>
          </p:cNvPicPr>
          <p:nvPr>
            <p:ph idx="1"/>
          </p:nvPr>
        </p:nvPicPr>
        <p:blipFill>
          <a:blip r:embed="rId3" cstate="print"/>
          <a:srcRect/>
          <a:stretch>
            <a:fillRect/>
          </a:stretch>
        </p:blipFill>
        <p:spPr>
          <a:xfrm>
            <a:off x="468313" y="260350"/>
            <a:ext cx="8280400" cy="6121400"/>
          </a:xfrm>
        </p:spPr>
      </p:pic>
    </p:spTree>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96752"/>
          </a:xfrm>
        </p:spPr>
        <p:txBody>
          <a:bodyPr>
            <a:noAutofit/>
          </a:bodyPr>
          <a:lstStyle/>
          <a:p>
            <a:pPr>
              <a:defRPr/>
            </a:pPr>
            <a:r>
              <a:rPr lang="en-US" sz="9600" dirty="0" smtClean="0"/>
              <a:t>?</a:t>
            </a:r>
            <a:endParaRPr lang="en-US" sz="9600" dirty="0"/>
          </a:p>
        </p:txBody>
      </p:sp>
      <p:pic>
        <p:nvPicPr>
          <p:cNvPr id="200707" name="Picture 2"/>
          <p:cNvPicPr>
            <a:picLocks noGrp="1" noChangeAspect="1" noChangeArrowheads="1"/>
          </p:cNvPicPr>
          <p:nvPr>
            <p:ph idx="1"/>
          </p:nvPr>
        </p:nvPicPr>
        <p:blipFill>
          <a:blip r:embed="rId3" cstate="print"/>
          <a:srcRect/>
          <a:stretch>
            <a:fillRect/>
          </a:stretch>
        </p:blipFill>
        <p:spPr>
          <a:xfrm>
            <a:off x="395288" y="1125538"/>
            <a:ext cx="8424862" cy="5472112"/>
          </a:xfrm>
        </p:spPr>
      </p:pic>
    </p:spTree>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sz="5400" dirty="0" smtClean="0"/>
              <a:t>Recommendation</a:t>
            </a:r>
            <a:endParaRPr lang="en-US" sz="5400" dirty="0"/>
          </a:p>
        </p:txBody>
      </p:sp>
      <p:sp>
        <p:nvSpPr>
          <p:cNvPr id="201731" name="Content Placeholder 2"/>
          <p:cNvSpPr>
            <a:spLocks noGrp="1"/>
          </p:cNvSpPr>
          <p:nvPr>
            <p:ph idx="1"/>
          </p:nvPr>
        </p:nvSpPr>
        <p:spPr/>
        <p:txBody>
          <a:bodyPr/>
          <a:lstStyle/>
          <a:p>
            <a:pPr>
              <a:buFont typeface="Wingdings" pitchFamily="2" charset="2"/>
              <a:buChar char="§"/>
            </a:pPr>
            <a:r>
              <a:rPr lang="en-US" sz="15000" i="1" smtClean="0"/>
              <a:t>Hold</a:t>
            </a:r>
          </a:p>
        </p:txBody>
      </p:sp>
      <p:pic>
        <p:nvPicPr>
          <p:cNvPr id="201732" name="Picture 2"/>
          <p:cNvPicPr>
            <a:picLocks noChangeAspect="1" noChangeArrowheads="1"/>
          </p:cNvPicPr>
          <p:nvPr/>
        </p:nvPicPr>
        <p:blipFill>
          <a:blip r:embed="rId3" cstate="print"/>
          <a:srcRect/>
          <a:stretch>
            <a:fillRect/>
          </a:stretch>
        </p:blipFill>
        <p:spPr bwMode="auto">
          <a:xfrm>
            <a:off x="7092950" y="333375"/>
            <a:ext cx="2051050" cy="7921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Placeholder 1"/>
          <p:cNvSpPr>
            <a:spLocks noGrp="1"/>
          </p:cNvSpPr>
          <p:nvPr>
            <p:ph type="body" idx="1"/>
          </p:nvPr>
        </p:nvSpPr>
        <p:spPr/>
        <p:txBody>
          <a:bodyPr/>
          <a:lstStyle/>
          <a:p>
            <a:endParaRPr lang="en-US" smtClean="0">
              <a:solidFill>
                <a:srgbClr val="DDD2B1"/>
              </a:solidFill>
            </a:endParaRPr>
          </a:p>
        </p:txBody>
      </p:sp>
      <p:sp>
        <p:nvSpPr>
          <p:cNvPr id="3" name="Title 2"/>
          <p:cNvSpPr>
            <a:spLocks noGrp="1"/>
          </p:cNvSpPr>
          <p:nvPr>
            <p:ph type="title"/>
          </p:nvPr>
        </p:nvSpPr>
        <p:spPr/>
        <p:txBody>
          <a:bodyPr/>
          <a:lstStyle/>
          <a:p>
            <a:pPr>
              <a:defRPr/>
            </a:pPr>
            <a:r>
              <a:rPr lang="en-US" dirty="0" smtClean="0"/>
              <a:t>Competitive Landscapes</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Agenda</a:t>
            </a:r>
            <a:endParaRPr lang="en-US" dirty="0"/>
          </a:p>
        </p:txBody>
      </p:sp>
      <p:sp>
        <p:nvSpPr>
          <p:cNvPr id="12291" name="Content Placeholder 2"/>
          <p:cNvSpPr>
            <a:spLocks noGrp="1"/>
          </p:cNvSpPr>
          <p:nvPr>
            <p:ph idx="1"/>
          </p:nvPr>
        </p:nvSpPr>
        <p:spPr/>
        <p:txBody>
          <a:bodyPr/>
          <a:lstStyle/>
          <a:p>
            <a:r>
              <a:rPr lang="en-US" smtClean="0"/>
              <a:t>Oil &amp; Gas Service</a:t>
            </a:r>
          </a:p>
          <a:p>
            <a:pPr lvl="1"/>
            <a:r>
              <a:rPr lang="en-US" smtClean="0"/>
              <a:t>Industry Overview</a:t>
            </a:r>
          </a:p>
          <a:p>
            <a:endParaRPr lang="en-US" smtClean="0"/>
          </a:p>
          <a:p>
            <a:r>
              <a:rPr lang="en-US" smtClean="0"/>
              <a:t>Companies:</a:t>
            </a:r>
          </a:p>
          <a:p>
            <a:pPr lvl="1"/>
            <a:r>
              <a:rPr lang="en-US" smtClean="0"/>
              <a:t>Transocean Inc.</a:t>
            </a:r>
          </a:p>
          <a:p>
            <a:pPr lvl="1"/>
            <a:r>
              <a:rPr lang="en-US" smtClean="0"/>
              <a:t>Precision Drilling Trust</a:t>
            </a:r>
          </a:p>
          <a:p>
            <a:pPr lvl="1"/>
            <a:r>
              <a:rPr lang="en-US" smtClean="0"/>
              <a:t>Trinidad Ltd.</a:t>
            </a:r>
          </a:p>
        </p:txBody>
      </p:sp>
      <p:pic>
        <p:nvPicPr>
          <p:cNvPr id="12292" name="Picture 2" descr="http://www.enerfaxgold.com/images/oil_pumping.jpg"/>
          <p:cNvPicPr>
            <a:picLocks noChangeAspect="1" noChangeArrowheads="1"/>
          </p:cNvPicPr>
          <p:nvPr/>
        </p:nvPicPr>
        <p:blipFill>
          <a:blip r:embed="rId2" cstate="print"/>
          <a:srcRect/>
          <a:stretch>
            <a:fillRect/>
          </a:stretch>
        </p:blipFill>
        <p:spPr bwMode="auto">
          <a:xfrm>
            <a:off x="4724400" y="1447800"/>
            <a:ext cx="4181475" cy="4648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Competitive landscape </a:t>
            </a:r>
            <a:endParaRPr lang="en-US" dirty="0"/>
          </a:p>
        </p:txBody>
      </p:sp>
      <p:sp>
        <p:nvSpPr>
          <p:cNvPr id="29699" name="Content Placeholder 2"/>
          <p:cNvSpPr>
            <a:spLocks noGrp="1"/>
          </p:cNvSpPr>
          <p:nvPr>
            <p:ph idx="1"/>
          </p:nvPr>
        </p:nvSpPr>
        <p:spPr/>
        <p:txBody>
          <a:bodyPr/>
          <a:lstStyle/>
          <a:p>
            <a:r>
              <a:rPr lang="en-US" smtClean="0"/>
              <a:t>Oil &amp; gas price volatility</a:t>
            </a:r>
          </a:p>
          <a:p>
            <a:endParaRPr lang="en-US" smtClean="0"/>
          </a:p>
          <a:p>
            <a:r>
              <a:rPr lang="en-US" smtClean="0"/>
              <a:t>Oil &amp; gas reserves, supply and demand</a:t>
            </a:r>
          </a:p>
          <a:p>
            <a:endParaRPr lang="en-US" smtClean="0"/>
          </a:p>
          <a:p>
            <a:r>
              <a:rPr lang="en-US" smtClean="0"/>
              <a:t>Oil &amp; gas alternatives</a:t>
            </a:r>
          </a:p>
          <a:p>
            <a:endParaRPr lang="en-US" smtClean="0"/>
          </a:p>
          <a:p>
            <a:r>
              <a:rPr lang="en-US" smtClean="0"/>
              <a:t>Oil &amp; gas services industry characteristics</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Oil &amp; gas price volatility</a:t>
            </a:r>
            <a:endParaRPr lang="en-US" dirty="0"/>
          </a:p>
        </p:txBody>
      </p:sp>
      <p:sp>
        <p:nvSpPr>
          <p:cNvPr id="30723" name="Content Placeholder 2"/>
          <p:cNvSpPr>
            <a:spLocks noGrp="1"/>
          </p:cNvSpPr>
          <p:nvPr>
            <p:ph idx="1"/>
          </p:nvPr>
        </p:nvSpPr>
        <p:spPr/>
        <p:txBody>
          <a:bodyPr/>
          <a:lstStyle/>
          <a:p>
            <a:endParaRPr lang="en-US" smtClean="0"/>
          </a:p>
        </p:txBody>
      </p:sp>
      <p:pic>
        <p:nvPicPr>
          <p:cNvPr id="30724" name="Picture 2" descr="oilprice1970"/>
          <p:cNvPicPr>
            <a:picLocks noChangeAspect="1" noChangeArrowheads="1"/>
          </p:cNvPicPr>
          <p:nvPr/>
        </p:nvPicPr>
        <p:blipFill>
          <a:blip r:embed="rId3" cstate="print"/>
          <a:srcRect/>
          <a:stretch>
            <a:fillRect/>
          </a:stretch>
        </p:blipFill>
        <p:spPr bwMode="auto">
          <a:xfrm>
            <a:off x="228600" y="1371600"/>
            <a:ext cx="8686800" cy="5029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Oil &amp; gas price volatility</a:t>
            </a:r>
            <a:endParaRPr lang="en-US" dirty="0"/>
          </a:p>
        </p:txBody>
      </p:sp>
      <p:sp>
        <p:nvSpPr>
          <p:cNvPr id="31747" name="Content Placeholder 2"/>
          <p:cNvSpPr>
            <a:spLocks noGrp="1"/>
          </p:cNvSpPr>
          <p:nvPr>
            <p:ph idx="1"/>
          </p:nvPr>
        </p:nvSpPr>
        <p:spPr/>
        <p:txBody>
          <a:bodyPr/>
          <a:lstStyle/>
          <a:p>
            <a:r>
              <a:rPr lang="en-US" smtClean="0"/>
              <a:t>Rotary Rig Count</a:t>
            </a:r>
          </a:p>
        </p:txBody>
      </p:sp>
      <p:pic>
        <p:nvPicPr>
          <p:cNvPr id="31748" name="Picture 2"/>
          <p:cNvPicPr>
            <a:picLocks noChangeAspect="1" noChangeArrowheads="1"/>
          </p:cNvPicPr>
          <p:nvPr/>
        </p:nvPicPr>
        <p:blipFill>
          <a:blip r:embed="rId3" cstate="print"/>
          <a:srcRect/>
          <a:stretch>
            <a:fillRect/>
          </a:stretch>
        </p:blipFill>
        <p:spPr bwMode="auto">
          <a:xfrm>
            <a:off x="228600" y="2133600"/>
            <a:ext cx="8686800" cy="44402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Oil &amp; gas reserves, supply &amp; demand </a:t>
            </a:r>
            <a:endParaRPr lang="en-US" dirty="0"/>
          </a:p>
        </p:txBody>
      </p:sp>
      <p:sp>
        <p:nvSpPr>
          <p:cNvPr id="32771" name="Content Placeholder 2"/>
          <p:cNvSpPr>
            <a:spLocks noGrp="1"/>
          </p:cNvSpPr>
          <p:nvPr>
            <p:ph idx="1"/>
          </p:nvPr>
        </p:nvSpPr>
        <p:spPr/>
        <p:txBody>
          <a:bodyPr/>
          <a:lstStyle/>
          <a:p>
            <a:r>
              <a:rPr lang="en-US" smtClean="0"/>
              <a:t>OPEC</a:t>
            </a:r>
          </a:p>
          <a:p>
            <a:pPr lvl="1"/>
            <a:r>
              <a:rPr lang="en-US" smtClean="0"/>
              <a:t>Control 75% of the world’s proven reserves</a:t>
            </a:r>
          </a:p>
          <a:p>
            <a:pPr lvl="1"/>
            <a:r>
              <a:rPr lang="en-US" smtClean="0"/>
              <a:t>Account for 33.3% of the oil production</a:t>
            </a:r>
          </a:p>
          <a:p>
            <a:pPr lvl="1"/>
            <a:endParaRPr lang="en-US" smtClean="0"/>
          </a:p>
          <a:p>
            <a:r>
              <a:rPr lang="en-US" smtClean="0"/>
              <a:t>Political constraints</a:t>
            </a:r>
          </a:p>
          <a:p>
            <a:endParaRPr lang="en-US" smtClean="0"/>
          </a:p>
          <a:p>
            <a:r>
              <a:rPr lang="en-US" smtClean="0"/>
              <a:t>Environmental issues</a:t>
            </a:r>
          </a:p>
        </p:txBody>
      </p:sp>
      <p:pic>
        <p:nvPicPr>
          <p:cNvPr id="32772" name="Picture 2" descr="http://visitbulgaria.info/files/opec_4.jpg"/>
          <p:cNvPicPr>
            <a:picLocks noChangeAspect="1" noChangeArrowheads="1"/>
          </p:cNvPicPr>
          <p:nvPr/>
        </p:nvPicPr>
        <p:blipFill>
          <a:blip r:embed="rId3" cstate="print"/>
          <a:srcRect/>
          <a:stretch>
            <a:fillRect/>
          </a:stretch>
        </p:blipFill>
        <p:spPr bwMode="auto">
          <a:xfrm>
            <a:off x="4572000" y="3505200"/>
            <a:ext cx="4305300" cy="2400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Oil &amp; gas reserves, supply &amp; demand</a:t>
            </a:r>
            <a:endParaRPr lang="en-US" dirty="0"/>
          </a:p>
        </p:txBody>
      </p:sp>
      <p:sp>
        <p:nvSpPr>
          <p:cNvPr id="33795" name="Content Placeholder 2"/>
          <p:cNvSpPr>
            <a:spLocks noGrp="1"/>
          </p:cNvSpPr>
          <p:nvPr>
            <p:ph idx="1"/>
          </p:nvPr>
        </p:nvSpPr>
        <p:spPr/>
        <p:txBody>
          <a:bodyPr/>
          <a:lstStyle/>
          <a:p>
            <a:r>
              <a:rPr lang="en-US" smtClean="0"/>
              <a:t>Global Oil Reserves</a:t>
            </a:r>
          </a:p>
        </p:txBody>
      </p:sp>
      <p:pic>
        <p:nvPicPr>
          <p:cNvPr id="33796" name="Picture 1" descr="Proved oil reserves chart"/>
          <p:cNvPicPr>
            <a:picLocks noChangeAspect="1" noChangeArrowheads="1"/>
          </p:cNvPicPr>
          <p:nvPr/>
        </p:nvPicPr>
        <p:blipFill>
          <a:blip r:embed="rId3" cstate="print"/>
          <a:srcRect/>
          <a:stretch>
            <a:fillRect/>
          </a:stretch>
        </p:blipFill>
        <p:spPr bwMode="auto">
          <a:xfrm>
            <a:off x="381000" y="2209800"/>
            <a:ext cx="8458200" cy="4267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Oil &amp; gas reserves, supply &amp; demand</a:t>
            </a:r>
            <a:endParaRPr lang="en-US" dirty="0"/>
          </a:p>
        </p:txBody>
      </p:sp>
      <p:sp>
        <p:nvSpPr>
          <p:cNvPr id="34819" name="Content Placeholder 2"/>
          <p:cNvSpPr>
            <a:spLocks noGrp="1"/>
          </p:cNvSpPr>
          <p:nvPr>
            <p:ph idx="1"/>
          </p:nvPr>
        </p:nvSpPr>
        <p:spPr/>
        <p:txBody>
          <a:bodyPr/>
          <a:lstStyle/>
          <a:p>
            <a:r>
              <a:rPr lang="en-US" smtClean="0"/>
              <a:t>Global Oil Production</a:t>
            </a:r>
          </a:p>
          <a:p>
            <a:endParaRPr lang="en-US" smtClean="0"/>
          </a:p>
          <a:p>
            <a:pPr lvl="1"/>
            <a:r>
              <a:rPr lang="en-US" smtClean="0"/>
              <a:t>Global oil production fell by 2 million b/d in 2009, or 2.6%</a:t>
            </a:r>
          </a:p>
          <a:p>
            <a:pPr lvl="1"/>
            <a:r>
              <a:rPr lang="en-US" smtClean="0"/>
              <a:t>the largest decline since 1982</a:t>
            </a:r>
          </a:p>
          <a:p>
            <a:endParaRPr lang="en-US" smtClean="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Oil &amp; gas reserves, supply &amp; demand</a:t>
            </a:r>
            <a:endParaRPr lang="en-US" dirty="0"/>
          </a:p>
        </p:txBody>
      </p:sp>
      <p:sp>
        <p:nvSpPr>
          <p:cNvPr id="35843" name="Content Placeholder 2"/>
          <p:cNvSpPr>
            <a:spLocks noGrp="1"/>
          </p:cNvSpPr>
          <p:nvPr>
            <p:ph idx="1"/>
          </p:nvPr>
        </p:nvSpPr>
        <p:spPr/>
        <p:txBody>
          <a:bodyPr/>
          <a:lstStyle/>
          <a:p>
            <a:r>
              <a:rPr lang="en-US" smtClean="0"/>
              <a:t>Global Oil Consumption</a:t>
            </a:r>
          </a:p>
        </p:txBody>
      </p:sp>
      <p:pic>
        <p:nvPicPr>
          <p:cNvPr id="35844" name="Picture 1" descr="Map of oil consumption per capita"/>
          <p:cNvPicPr>
            <a:picLocks noChangeAspect="1" noChangeArrowheads="1"/>
          </p:cNvPicPr>
          <p:nvPr/>
        </p:nvPicPr>
        <p:blipFill>
          <a:blip r:embed="rId2" cstate="print"/>
          <a:srcRect/>
          <a:stretch>
            <a:fillRect/>
          </a:stretch>
        </p:blipFill>
        <p:spPr bwMode="auto">
          <a:xfrm>
            <a:off x="304800" y="2133600"/>
            <a:ext cx="8458200" cy="4343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Oil &amp; gas reserves, supply &amp; demand</a:t>
            </a:r>
            <a:endParaRPr lang="en-US" dirty="0"/>
          </a:p>
        </p:txBody>
      </p:sp>
      <p:sp>
        <p:nvSpPr>
          <p:cNvPr id="36867" name="Content Placeholder 2"/>
          <p:cNvSpPr>
            <a:spLocks noGrp="1"/>
          </p:cNvSpPr>
          <p:nvPr>
            <p:ph idx="1"/>
          </p:nvPr>
        </p:nvSpPr>
        <p:spPr/>
        <p:txBody>
          <a:bodyPr/>
          <a:lstStyle/>
          <a:p>
            <a:r>
              <a:rPr lang="en-US" smtClean="0"/>
              <a:t>Global Natural Gas Reserves</a:t>
            </a:r>
          </a:p>
        </p:txBody>
      </p:sp>
      <p:pic>
        <p:nvPicPr>
          <p:cNvPr id="36868" name="Picture 1" descr="Proved gas reserves chart"/>
          <p:cNvPicPr>
            <a:picLocks noChangeAspect="1" noChangeArrowheads="1"/>
          </p:cNvPicPr>
          <p:nvPr/>
        </p:nvPicPr>
        <p:blipFill>
          <a:blip r:embed="rId3" cstate="print"/>
          <a:srcRect/>
          <a:stretch>
            <a:fillRect/>
          </a:stretch>
        </p:blipFill>
        <p:spPr bwMode="auto">
          <a:xfrm>
            <a:off x="533400" y="2286000"/>
            <a:ext cx="8153400" cy="4267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Oil &amp; gas reserves, supply &amp; demand</a:t>
            </a:r>
            <a:endParaRPr lang="en-US" dirty="0"/>
          </a:p>
        </p:txBody>
      </p:sp>
      <p:sp>
        <p:nvSpPr>
          <p:cNvPr id="37891" name="Content Placeholder 2"/>
          <p:cNvSpPr>
            <a:spLocks noGrp="1"/>
          </p:cNvSpPr>
          <p:nvPr>
            <p:ph idx="1"/>
          </p:nvPr>
        </p:nvSpPr>
        <p:spPr/>
        <p:txBody>
          <a:bodyPr/>
          <a:lstStyle/>
          <a:p>
            <a:r>
              <a:rPr lang="en-US" smtClean="0"/>
              <a:t>Global Natural Gas Production</a:t>
            </a:r>
          </a:p>
          <a:p>
            <a:endParaRPr lang="en-US" smtClean="0"/>
          </a:p>
          <a:p>
            <a:pPr lvl="1"/>
            <a:r>
              <a:rPr lang="en-US" smtClean="0"/>
              <a:t>Global natural gas production fell by 2.1% in 2009, </a:t>
            </a:r>
          </a:p>
          <a:p>
            <a:pPr lvl="1"/>
            <a:r>
              <a:rPr lang="en-US" smtClean="0"/>
              <a:t>the first decline on record</a:t>
            </a:r>
          </a:p>
          <a:p>
            <a:pPr lvl="1"/>
            <a:endParaRPr lang="en-US" smtClean="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Oil &amp; gas reserves, supply &amp; demand</a:t>
            </a:r>
            <a:endParaRPr lang="en-US" dirty="0"/>
          </a:p>
        </p:txBody>
      </p:sp>
      <p:sp>
        <p:nvSpPr>
          <p:cNvPr id="38915" name="Content Placeholder 2"/>
          <p:cNvSpPr>
            <a:spLocks noGrp="1"/>
          </p:cNvSpPr>
          <p:nvPr>
            <p:ph idx="1"/>
          </p:nvPr>
        </p:nvSpPr>
        <p:spPr/>
        <p:txBody>
          <a:bodyPr/>
          <a:lstStyle/>
          <a:p>
            <a:r>
              <a:rPr lang="en-US" smtClean="0"/>
              <a:t>Global Natural Gas Consumption</a:t>
            </a:r>
          </a:p>
        </p:txBody>
      </p:sp>
      <p:pic>
        <p:nvPicPr>
          <p:cNvPr id="38916" name="Picture 1" descr="Map of natural gas consumption per capita"/>
          <p:cNvPicPr>
            <a:picLocks noChangeAspect="1" noChangeArrowheads="1"/>
          </p:cNvPicPr>
          <p:nvPr/>
        </p:nvPicPr>
        <p:blipFill>
          <a:blip r:embed="rId3" cstate="print"/>
          <a:srcRect/>
          <a:stretch>
            <a:fillRect/>
          </a:stretch>
        </p:blipFill>
        <p:spPr bwMode="auto">
          <a:xfrm>
            <a:off x="304800" y="2209800"/>
            <a:ext cx="8534400" cy="4343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Industry overview: outline</a:t>
            </a:r>
            <a:endParaRPr lang="en-US" dirty="0"/>
          </a:p>
        </p:txBody>
      </p:sp>
      <p:sp>
        <p:nvSpPr>
          <p:cNvPr id="13315" name="Content Placeholder 2"/>
          <p:cNvSpPr>
            <a:spLocks noGrp="1"/>
          </p:cNvSpPr>
          <p:nvPr>
            <p:ph idx="1"/>
          </p:nvPr>
        </p:nvSpPr>
        <p:spPr/>
        <p:txBody>
          <a:bodyPr/>
          <a:lstStyle/>
          <a:p>
            <a:pPr>
              <a:buFont typeface="Wingdings 2" pitchFamily="18" charset="2"/>
              <a:buNone/>
            </a:pPr>
            <a:r>
              <a:rPr lang="en-US" smtClean="0"/>
              <a:t>  	1. Introduction</a:t>
            </a:r>
            <a:br>
              <a:rPr lang="en-US" smtClean="0"/>
            </a:br>
            <a:r>
              <a:rPr lang="en-US" smtClean="0"/>
              <a:t/>
            </a:r>
            <a:br>
              <a:rPr lang="en-US" smtClean="0"/>
            </a:br>
            <a:r>
              <a:rPr lang="en-US" smtClean="0"/>
              <a:t>2. Industry Composition</a:t>
            </a:r>
            <a:br>
              <a:rPr lang="en-US" smtClean="0"/>
            </a:br>
            <a:r>
              <a:rPr lang="en-US" smtClean="0"/>
              <a:t/>
            </a:r>
            <a:br>
              <a:rPr lang="en-US" smtClean="0"/>
            </a:br>
            <a:r>
              <a:rPr lang="en-US" smtClean="0"/>
              <a:t>3. Competitive Landscape</a:t>
            </a:r>
            <a:br>
              <a:rPr lang="en-US" smtClean="0"/>
            </a:br>
            <a:r>
              <a:rPr lang="en-US" smtClean="0"/>
              <a:t/>
            </a:r>
            <a:br>
              <a:rPr lang="en-US" smtClean="0"/>
            </a:br>
            <a:r>
              <a:rPr lang="en-US" smtClean="0"/>
              <a:t>4. Future Outlook</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Oil &amp; Gas alternatives</a:t>
            </a:r>
            <a:endParaRPr lang="en-US" dirty="0"/>
          </a:p>
        </p:txBody>
      </p:sp>
      <p:sp>
        <p:nvSpPr>
          <p:cNvPr id="39939" name="Content Placeholder 2"/>
          <p:cNvSpPr>
            <a:spLocks noGrp="1"/>
          </p:cNvSpPr>
          <p:nvPr>
            <p:ph idx="1"/>
          </p:nvPr>
        </p:nvSpPr>
        <p:spPr/>
        <p:txBody>
          <a:bodyPr/>
          <a:lstStyle/>
          <a:p>
            <a:r>
              <a:rPr lang="en-US" smtClean="0"/>
              <a:t>Biofuel</a:t>
            </a:r>
          </a:p>
          <a:p>
            <a:r>
              <a:rPr lang="en-US" smtClean="0"/>
              <a:t>Unconventional fossil fuel</a:t>
            </a:r>
          </a:p>
          <a:p>
            <a:r>
              <a:rPr lang="en-US" smtClean="0"/>
              <a:t>Crude Oil and Natural Gas Relationship</a:t>
            </a:r>
          </a:p>
        </p:txBody>
      </p:sp>
      <p:pic>
        <p:nvPicPr>
          <p:cNvPr id="39940" name="Picture 2" descr="http://www.market-melange.com/wp-content/uploads/2010/02/green-fuel.jpg"/>
          <p:cNvPicPr>
            <a:picLocks noChangeAspect="1" noChangeArrowheads="1"/>
          </p:cNvPicPr>
          <p:nvPr/>
        </p:nvPicPr>
        <p:blipFill>
          <a:blip r:embed="rId3" cstate="print"/>
          <a:srcRect/>
          <a:stretch>
            <a:fillRect/>
          </a:stretch>
        </p:blipFill>
        <p:spPr bwMode="auto">
          <a:xfrm>
            <a:off x="2971800" y="3657600"/>
            <a:ext cx="2808288" cy="2495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Oil &amp; Gas alternatives</a:t>
            </a:r>
            <a:endParaRPr lang="en-US" dirty="0"/>
          </a:p>
        </p:txBody>
      </p:sp>
      <p:sp>
        <p:nvSpPr>
          <p:cNvPr id="40963" name="Content Placeholder 2"/>
          <p:cNvSpPr>
            <a:spLocks noGrp="1"/>
          </p:cNvSpPr>
          <p:nvPr>
            <p:ph idx="1"/>
          </p:nvPr>
        </p:nvSpPr>
        <p:spPr/>
        <p:txBody>
          <a:bodyPr/>
          <a:lstStyle/>
          <a:p>
            <a:r>
              <a:rPr lang="en-US" smtClean="0"/>
              <a:t>Biofuel</a:t>
            </a:r>
          </a:p>
          <a:p>
            <a:pPr lvl="1"/>
            <a:r>
              <a:rPr lang="en-US" smtClean="0"/>
              <a:t>Greenhouse gas emissions</a:t>
            </a:r>
          </a:p>
          <a:p>
            <a:pPr lvl="1"/>
            <a:r>
              <a:rPr lang="en-US" smtClean="0"/>
              <a:t>Energy security</a:t>
            </a:r>
          </a:p>
          <a:p>
            <a:pPr lvl="1"/>
            <a:endParaRPr lang="en-US" smtClean="0"/>
          </a:p>
          <a:p>
            <a:pPr lvl="1"/>
            <a:r>
              <a:rPr lang="en-US" smtClean="0"/>
              <a:t>Various sources</a:t>
            </a:r>
          </a:p>
          <a:p>
            <a:pPr lvl="1"/>
            <a:endParaRPr lang="en-US" smtClean="0"/>
          </a:p>
          <a:p>
            <a:pPr lvl="1"/>
            <a:r>
              <a:rPr lang="en-US" smtClean="0"/>
              <a:t>Growing</a:t>
            </a:r>
          </a:p>
          <a:p>
            <a:pPr lvl="1"/>
            <a:endParaRPr lang="en-US" smtClean="0"/>
          </a:p>
          <a:p>
            <a:pPr lvl="1"/>
            <a:endParaRPr lang="en-US" smtClean="0"/>
          </a:p>
        </p:txBody>
      </p:sp>
      <p:pic>
        <p:nvPicPr>
          <p:cNvPr id="40964" name="Picture 2" descr="File:Soybus.jpg"/>
          <p:cNvPicPr>
            <a:picLocks noChangeAspect="1" noChangeArrowheads="1"/>
          </p:cNvPicPr>
          <p:nvPr/>
        </p:nvPicPr>
        <p:blipFill>
          <a:blip r:embed="rId3" cstate="print"/>
          <a:srcRect/>
          <a:stretch>
            <a:fillRect/>
          </a:stretch>
        </p:blipFill>
        <p:spPr bwMode="auto">
          <a:xfrm>
            <a:off x="3886200" y="2819400"/>
            <a:ext cx="4419600" cy="31861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Oil &amp; Gas alternatives</a:t>
            </a:r>
            <a:endParaRPr lang="en-US" dirty="0"/>
          </a:p>
        </p:txBody>
      </p:sp>
      <p:sp>
        <p:nvSpPr>
          <p:cNvPr id="41987" name="Content Placeholder 2"/>
          <p:cNvSpPr>
            <a:spLocks noGrp="1"/>
          </p:cNvSpPr>
          <p:nvPr>
            <p:ph idx="1"/>
          </p:nvPr>
        </p:nvSpPr>
        <p:spPr/>
        <p:txBody>
          <a:bodyPr/>
          <a:lstStyle/>
          <a:p>
            <a:r>
              <a:rPr lang="en-US" smtClean="0"/>
              <a:t>Unconventional fossil fuel</a:t>
            </a:r>
          </a:p>
          <a:p>
            <a:pPr lvl="1"/>
            <a:r>
              <a:rPr lang="en-US" smtClean="0"/>
              <a:t>Oil shale</a:t>
            </a:r>
          </a:p>
          <a:p>
            <a:pPr lvl="1"/>
            <a:endParaRPr lang="en-US" smtClean="0"/>
          </a:p>
          <a:p>
            <a:pPr lvl="1"/>
            <a:endParaRPr lang="en-US" smtClean="0"/>
          </a:p>
          <a:p>
            <a:pPr lvl="1"/>
            <a:endParaRPr lang="en-US" smtClean="0"/>
          </a:p>
          <a:p>
            <a:pPr lvl="1"/>
            <a:r>
              <a:rPr lang="en-US" smtClean="0"/>
              <a:t>Oil sands</a:t>
            </a:r>
          </a:p>
        </p:txBody>
      </p:sp>
      <p:pic>
        <p:nvPicPr>
          <p:cNvPr id="41988" name="Picture 1" descr="p20-1"/>
          <p:cNvPicPr>
            <a:picLocks noChangeAspect="1" noChangeArrowheads="1"/>
          </p:cNvPicPr>
          <p:nvPr/>
        </p:nvPicPr>
        <p:blipFill>
          <a:blip r:embed="rId3" cstate="print"/>
          <a:srcRect/>
          <a:stretch>
            <a:fillRect/>
          </a:stretch>
        </p:blipFill>
        <p:spPr bwMode="auto">
          <a:xfrm>
            <a:off x="3581400" y="2209800"/>
            <a:ext cx="3505200" cy="1930400"/>
          </a:xfrm>
          <a:prstGeom prst="rect">
            <a:avLst/>
          </a:prstGeom>
          <a:noFill/>
          <a:ln w="9525">
            <a:noFill/>
            <a:miter lim="800000"/>
            <a:headEnd/>
            <a:tailEnd/>
          </a:ln>
        </p:spPr>
      </p:pic>
      <p:pic>
        <p:nvPicPr>
          <p:cNvPr id="41989" name="Picture 2" descr="tarsands"/>
          <p:cNvPicPr>
            <a:picLocks noChangeAspect="1" noChangeArrowheads="1"/>
          </p:cNvPicPr>
          <p:nvPr/>
        </p:nvPicPr>
        <p:blipFill>
          <a:blip r:embed="rId4" cstate="print"/>
          <a:srcRect/>
          <a:stretch>
            <a:fillRect/>
          </a:stretch>
        </p:blipFill>
        <p:spPr bwMode="auto">
          <a:xfrm>
            <a:off x="3581400" y="4495800"/>
            <a:ext cx="3505200" cy="2066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Oil &amp; Gas alternatives</a:t>
            </a:r>
            <a:endParaRPr lang="en-US" dirty="0"/>
          </a:p>
        </p:txBody>
      </p:sp>
      <p:sp>
        <p:nvSpPr>
          <p:cNvPr id="43011" name="Content Placeholder 2"/>
          <p:cNvSpPr>
            <a:spLocks noGrp="1"/>
          </p:cNvSpPr>
          <p:nvPr>
            <p:ph idx="1"/>
          </p:nvPr>
        </p:nvSpPr>
        <p:spPr/>
        <p:txBody>
          <a:bodyPr/>
          <a:lstStyle/>
          <a:p>
            <a:r>
              <a:rPr lang="en-US" smtClean="0"/>
              <a:t>Unconventional fossil fuel</a:t>
            </a:r>
          </a:p>
          <a:p>
            <a:pPr lvl="1"/>
            <a:r>
              <a:rPr lang="en-US" smtClean="0"/>
              <a:t>Less efficent</a:t>
            </a:r>
          </a:p>
          <a:p>
            <a:pPr lvl="1"/>
            <a:r>
              <a:rPr lang="en-US" smtClean="0"/>
              <a:t>Larger environmental impact</a:t>
            </a:r>
          </a:p>
          <a:p>
            <a:pPr lvl="1"/>
            <a:endParaRPr lang="en-US" smtClean="0"/>
          </a:p>
          <a:p>
            <a:pPr lvl="1"/>
            <a:r>
              <a:rPr lang="en-US" smtClean="0"/>
              <a:t>Technology</a:t>
            </a:r>
          </a:p>
        </p:txBody>
      </p:sp>
      <p:pic>
        <p:nvPicPr>
          <p:cNvPr id="43012" name="Picture 2" descr="http://static.howstuffworks.com/gif/oil-shale-3.jpg"/>
          <p:cNvPicPr>
            <a:picLocks noChangeAspect="1" noChangeArrowheads="1"/>
          </p:cNvPicPr>
          <p:nvPr/>
        </p:nvPicPr>
        <p:blipFill>
          <a:blip r:embed="rId3" cstate="print"/>
          <a:srcRect/>
          <a:stretch>
            <a:fillRect/>
          </a:stretch>
        </p:blipFill>
        <p:spPr bwMode="auto">
          <a:xfrm>
            <a:off x="3352800" y="3429000"/>
            <a:ext cx="4953000" cy="2895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Oil &amp; Gas alternatives</a:t>
            </a:r>
            <a:endParaRPr lang="en-US" dirty="0"/>
          </a:p>
        </p:txBody>
      </p:sp>
      <p:sp>
        <p:nvSpPr>
          <p:cNvPr id="44035" name="Content Placeholder 2"/>
          <p:cNvSpPr>
            <a:spLocks noGrp="1"/>
          </p:cNvSpPr>
          <p:nvPr>
            <p:ph idx="1"/>
          </p:nvPr>
        </p:nvSpPr>
        <p:spPr/>
        <p:txBody>
          <a:bodyPr/>
          <a:lstStyle/>
          <a:p>
            <a:r>
              <a:rPr lang="en-US" smtClean="0"/>
              <a:t>Oil sands in Canada (</a:t>
            </a:r>
            <a:r>
              <a:rPr lang="en-US" b="1" smtClean="0">
                <a:solidFill>
                  <a:srgbClr val="FF0000"/>
                </a:solidFill>
              </a:rPr>
              <a:t>1.7-2.5 TRILLION barrels!</a:t>
            </a:r>
            <a:r>
              <a:rPr lang="en-US" smtClean="0"/>
              <a:t>)</a:t>
            </a:r>
          </a:p>
        </p:txBody>
      </p:sp>
      <p:pic>
        <p:nvPicPr>
          <p:cNvPr id="44036" name="Picture 1" descr="alberta_oil_sands_map"/>
          <p:cNvPicPr>
            <a:picLocks noChangeAspect="1" noChangeArrowheads="1"/>
          </p:cNvPicPr>
          <p:nvPr/>
        </p:nvPicPr>
        <p:blipFill>
          <a:blip r:embed="rId3" cstate="print"/>
          <a:srcRect/>
          <a:stretch>
            <a:fillRect/>
          </a:stretch>
        </p:blipFill>
        <p:spPr bwMode="auto">
          <a:xfrm>
            <a:off x="304800" y="2209800"/>
            <a:ext cx="8534400" cy="4648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Oil &amp; Gas alternatives</a:t>
            </a:r>
            <a:endParaRPr lang="en-US" dirty="0"/>
          </a:p>
        </p:txBody>
      </p:sp>
      <p:sp>
        <p:nvSpPr>
          <p:cNvPr id="45059" name="Content Placeholder 2"/>
          <p:cNvSpPr>
            <a:spLocks noGrp="1"/>
          </p:cNvSpPr>
          <p:nvPr>
            <p:ph idx="1"/>
          </p:nvPr>
        </p:nvSpPr>
        <p:spPr/>
        <p:txBody>
          <a:bodyPr/>
          <a:lstStyle/>
          <a:p>
            <a:r>
              <a:rPr lang="en-US" smtClean="0"/>
              <a:t>Crude oil and natural gas relationship</a:t>
            </a:r>
          </a:p>
        </p:txBody>
      </p:sp>
      <p:pic>
        <p:nvPicPr>
          <p:cNvPr id="45060" name="Picture 1"/>
          <p:cNvPicPr>
            <a:picLocks noChangeAspect="1" noChangeArrowheads="1"/>
          </p:cNvPicPr>
          <p:nvPr/>
        </p:nvPicPr>
        <p:blipFill>
          <a:blip r:embed="rId3" cstate="print"/>
          <a:srcRect/>
          <a:stretch>
            <a:fillRect/>
          </a:stretch>
        </p:blipFill>
        <p:spPr bwMode="auto">
          <a:xfrm>
            <a:off x="228600" y="2133600"/>
            <a:ext cx="8686800" cy="4724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Oil &amp; Gas Industry Characteristic</a:t>
            </a:r>
            <a:endParaRPr lang="en-US" dirty="0"/>
          </a:p>
        </p:txBody>
      </p:sp>
      <p:sp>
        <p:nvSpPr>
          <p:cNvPr id="46083" name="Content Placeholder 2"/>
          <p:cNvSpPr>
            <a:spLocks noGrp="1"/>
          </p:cNvSpPr>
          <p:nvPr>
            <p:ph idx="1"/>
          </p:nvPr>
        </p:nvSpPr>
        <p:spPr/>
        <p:txBody>
          <a:bodyPr/>
          <a:lstStyle/>
          <a:p>
            <a:r>
              <a:rPr lang="en-US" smtClean="0"/>
              <a:t>Capital-intensive</a:t>
            </a:r>
          </a:p>
          <a:p>
            <a:r>
              <a:rPr lang="en-US" smtClean="0"/>
              <a:t>Highly Skilled</a:t>
            </a:r>
          </a:p>
          <a:p>
            <a:r>
              <a:rPr lang="en-US" smtClean="0"/>
              <a:t>Highly Regulated</a:t>
            </a:r>
          </a:p>
          <a:p>
            <a:r>
              <a:rPr lang="en-US" smtClean="0"/>
              <a:t>Highly Competitive</a:t>
            </a:r>
          </a:p>
          <a:p>
            <a:r>
              <a:rPr lang="en-US" smtClean="0"/>
              <a:t>Price dependent</a:t>
            </a:r>
          </a:p>
          <a:p>
            <a:r>
              <a:rPr lang="en-US" smtClean="0"/>
              <a:t>Essential Research and Development</a:t>
            </a:r>
          </a:p>
          <a:p>
            <a:r>
              <a:rPr lang="en-US" smtClean="0"/>
              <a:t>Others</a:t>
            </a:r>
          </a:p>
          <a:p>
            <a:endParaRPr lang="en-US" smtClean="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Oil &amp; Gas Industry Characteristic</a:t>
            </a:r>
            <a:endParaRPr lang="en-US" dirty="0"/>
          </a:p>
        </p:txBody>
      </p:sp>
      <p:sp>
        <p:nvSpPr>
          <p:cNvPr id="47107" name="Content Placeholder 2"/>
          <p:cNvSpPr>
            <a:spLocks noGrp="1"/>
          </p:cNvSpPr>
          <p:nvPr>
            <p:ph idx="1"/>
          </p:nvPr>
        </p:nvSpPr>
        <p:spPr/>
        <p:txBody>
          <a:bodyPr/>
          <a:lstStyle/>
          <a:p>
            <a:r>
              <a:rPr lang="en-US" smtClean="0"/>
              <a:t>Capital-intensive</a:t>
            </a:r>
          </a:p>
          <a:p>
            <a:pPr lvl="1"/>
            <a:r>
              <a:rPr lang="en-US" smtClean="0"/>
              <a:t>Drilling equipments their installation, operation and maintenance is very expensive to buy and maintain</a:t>
            </a:r>
          </a:p>
          <a:p>
            <a:pPr lvl="1"/>
            <a:r>
              <a:rPr lang="en-US" smtClean="0"/>
              <a:t>Average annual revenue per employee is about $410,000</a:t>
            </a:r>
          </a:p>
          <a:p>
            <a:pPr lvl="1"/>
            <a:r>
              <a:rPr lang="en-US" smtClean="0"/>
              <a:t>Barrier to entry – High fixed cost</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Oil &amp; Gas Industry Characteristic</a:t>
            </a:r>
            <a:endParaRPr lang="en-US" dirty="0"/>
          </a:p>
        </p:txBody>
      </p:sp>
      <p:sp>
        <p:nvSpPr>
          <p:cNvPr id="48131" name="Content Placeholder 2"/>
          <p:cNvSpPr>
            <a:spLocks noGrp="1"/>
          </p:cNvSpPr>
          <p:nvPr>
            <p:ph idx="1"/>
          </p:nvPr>
        </p:nvSpPr>
        <p:spPr/>
        <p:txBody>
          <a:bodyPr/>
          <a:lstStyle/>
          <a:p>
            <a:r>
              <a:rPr lang="en-US" smtClean="0"/>
              <a:t>Highly Skilled</a:t>
            </a:r>
          </a:p>
          <a:p>
            <a:pPr lvl="1"/>
            <a:r>
              <a:rPr lang="en-US" smtClean="0"/>
              <a:t>Highly skilled and labor intensive</a:t>
            </a:r>
          </a:p>
          <a:p>
            <a:pPr lvl="1"/>
            <a:r>
              <a:rPr lang="en-US" smtClean="0"/>
              <a:t>People with skills and expertise to operate drilling equipment</a:t>
            </a:r>
          </a:p>
          <a:p>
            <a:pPr lvl="1"/>
            <a:r>
              <a:rPr lang="en-CA" smtClean="0">
                <a:solidFill>
                  <a:schemeClr val="tx1"/>
                </a:solidFill>
              </a:rPr>
              <a:t>minimum requirement on the number of inexperienced personnel </a:t>
            </a:r>
            <a:endParaRPr lang="en-US" smtClean="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Oil &amp; Gas Industry Characteristic</a:t>
            </a:r>
            <a:endParaRPr lang="en-US" dirty="0"/>
          </a:p>
        </p:txBody>
      </p:sp>
      <p:sp>
        <p:nvSpPr>
          <p:cNvPr id="49155" name="Content Placeholder 2"/>
          <p:cNvSpPr>
            <a:spLocks noGrp="1"/>
          </p:cNvSpPr>
          <p:nvPr>
            <p:ph idx="1"/>
          </p:nvPr>
        </p:nvSpPr>
        <p:spPr/>
        <p:txBody>
          <a:bodyPr/>
          <a:lstStyle/>
          <a:p>
            <a:r>
              <a:rPr lang="en-US" smtClean="0"/>
              <a:t>Highly Regulated</a:t>
            </a:r>
          </a:p>
          <a:p>
            <a:pPr lvl="1"/>
            <a:r>
              <a:rPr lang="en-US" smtClean="0">
                <a:solidFill>
                  <a:schemeClr val="tx1"/>
                </a:solidFill>
              </a:rPr>
              <a:t>Highly regulated with regards to environment and health and safety concerns</a:t>
            </a:r>
            <a:r>
              <a:rPr lang="en-US" b="1" smtClean="0">
                <a:solidFill>
                  <a:schemeClr val="tx1"/>
                </a:solidFill>
              </a:rPr>
              <a:t> </a:t>
            </a:r>
          </a:p>
          <a:p>
            <a:pPr lvl="1"/>
            <a:r>
              <a:rPr lang="en-US" smtClean="0">
                <a:solidFill>
                  <a:schemeClr val="tx1"/>
                </a:solidFill>
              </a:rPr>
              <a:t>Affect the operations of all the drilling companies</a:t>
            </a:r>
          </a:p>
          <a:p>
            <a:pPr lvl="1"/>
            <a:endParaRPr lang="en-US" smtClean="0"/>
          </a:p>
        </p:txBody>
      </p:sp>
      <p:pic>
        <p:nvPicPr>
          <p:cNvPr id="49156" name="Picture 2" descr="http://media.pennlive.com/leftcoast/photo/-pic-un-fuel-oil-spillag1jpg-4e75a68df9629e08_large.jpg"/>
          <p:cNvPicPr>
            <a:picLocks noChangeAspect="1" noChangeArrowheads="1"/>
          </p:cNvPicPr>
          <p:nvPr/>
        </p:nvPicPr>
        <p:blipFill>
          <a:blip r:embed="rId3" cstate="print"/>
          <a:srcRect/>
          <a:stretch>
            <a:fillRect/>
          </a:stretch>
        </p:blipFill>
        <p:spPr bwMode="auto">
          <a:xfrm>
            <a:off x="2514600" y="3733800"/>
            <a:ext cx="4114800" cy="2828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Placeholder 1"/>
          <p:cNvSpPr>
            <a:spLocks noGrp="1"/>
          </p:cNvSpPr>
          <p:nvPr>
            <p:ph type="body" idx="1"/>
          </p:nvPr>
        </p:nvSpPr>
        <p:spPr/>
        <p:txBody>
          <a:bodyPr/>
          <a:lstStyle/>
          <a:p>
            <a:endParaRPr lang="en-US" smtClean="0">
              <a:solidFill>
                <a:srgbClr val="DDD2B1"/>
              </a:solidFill>
            </a:endParaRPr>
          </a:p>
        </p:txBody>
      </p:sp>
      <p:sp>
        <p:nvSpPr>
          <p:cNvPr id="3" name="Title 2"/>
          <p:cNvSpPr>
            <a:spLocks noGrp="1"/>
          </p:cNvSpPr>
          <p:nvPr>
            <p:ph type="title"/>
          </p:nvPr>
        </p:nvSpPr>
        <p:spPr/>
        <p:txBody>
          <a:bodyPr/>
          <a:lstStyle/>
          <a:p>
            <a:pPr>
              <a:defRPr/>
            </a:pPr>
            <a:r>
              <a:rPr lang="en-US" dirty="0" smtClean="0"/>
              <a:t>Introduction</a:t>
            </a:r>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Oil &amp; Gas Industry Characteristic</a:t>
            </a:r>
            <a:endParaRPr lang="en-US" dirty="0"/>
          </a:p>
        </p:txBody>
      </p:sp>
      <p:sp>
        <p:nvSpPr>
          <p:cNvPr id="50179" name="Content Placeholder 2"/>
          <p:cNvSpPr>
            <a:spLocks noGrp="1"/>
          </p:cNvSpPr>
          <p:nvPr>
            <p:ph idx="1"/>
          </p:nvPr>
        </p:nvSpPr>
        <p:spPr/>
        <p:txBody>
          <a:bodyPr/>
          <a:lstStyle/>
          <a:p>
            <a:r>
              <a:rPr lang="en-US" smtClean="0"/>
              <a:t>Highly Competitive</a:t>
            </a:r>
          </a:p>
          <a:p>
            <a:pPr lvl="1"/>
            <a:r>
              <a:rPr lang="en-US" smtClean="0"/>
              <a:t>Numerous industry participants</a:t>
            </a:r>
          </a:p>
          <a:p>
            <a:pPr lvl="1"/>
            <a:r>
              <a:rPr lang="en-US" smtClean="0"/>
              <a:t>Intense price competition</a:t>
            </a:r>
          </a:p>
          <a:p>
            <a:pPr lvl="1"/>
            <a:endParaRPr lang="en-US" smtClean="0"/>
          </a:p>
        </p:txBody>
      </p:sp>
      <p:pic>
        <p:nvPicPr>
          <p:cNvPr id="50180" name="Picture 2" descr="http://www.cbc.ca/news/background/oil/gfx/titlephoto.jpg"/>
          <p:cNvPicPr>
            <a:picLocks noChangeAspect="1" noChangeArrowheads="1"/>
          </p:cNvPicPr>
          <p:nvPr/>
        </p:nvPicPr>
        <p:blipFill>
          <a:blip r:embed="rId3" cstate="print"/>
          <a:srcRect/>
          <a:stretch>
            <a:fillRect/>
          </a:stretch>
        </p:blipFill>
        <p:spPr bwMode="auto">
          <a:xfrm>
            <a:off x="2286000" y="3276600"/>
            <a:ext cx="4476750" cy="2857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Oil &amp; Gas Industry Characteristic</a:t>
            </a:r>
            <a:endParaRPr lang="en-US" dirty="0"/>
          </a:p>
        </p:txBody>
      </p:sp>
      <p:sp>
        <p:nvSpPr>
          <p:cNvPr id="51203" name="Content Placeholder 2"/>
          <p:cNvSpPr>
            <a:spLocks noGrp="1"/>
          </p:cNvSpPr>
          <p:nvPr>
            <p:ph idx="1"/>
          </p:nvPr>
        </p:nvSpPr>
        <p:spPr/>
        <p:txBody>
          <a:bodyPr/>
          <a:lstStyle/>
          <a:p>
            <a:r>
              <a:rPr lang="en-US" smtClean="0"/>
              <a:t>Price Dependent</a:t>
            </a:r>
          </a:p>
          <a:p>
            <a:pPr lvl="1"/>
            <a:r>
              <a:rPr lang="en-US" smtClean="0"/>
              <a:t>Oil services</a:t>
            </a:r>
          </a:p>
          <a:p>
            <a:pPr lvl="1"/>
            <a:r>
              <a:rPr lang="en-US" smtClean="0"/>
              <a:t>Drilling companies</a:t>
            </a:r>
          </a:p>
          <a:p>
            <a:pPr lvl="1"/>
            <a:r>
              <a:rPr lang="en-US" smtClean="0"/>
              <a:t>Rigs </a:t>
            </a:r>
          </a:p>
        </p:txBody>
      </p:sp>
      <p:pic>
        <p:nvPicPr>
          <p:cNvPr id="51204" name="Picture 2" descr="http://www.stlouisfed.org/publications/itv/2007/b/images/oil-gas.gif"/>
          <p:cNvPicPr>
            <a:picLocks noChangeAspect="1" noChangeArrowheads="1"/>
          </p:cNvPicPr>
          <p:nvPr/>
        </p:nvPicPr>
        <p:blipFill>
          <a:blip r:embed="rId3" cstate="print"/>
          <a:srcRect/>
          <a:stretch>
            <a:fillRect/>
          </a:stretch>
        </p:blipFill>
        <p:spPr bwMode="auto">
          <a:xfrm>
            <a:off x="2362200" y="3581400"/>
            <a:ext cx="5638800" cy="2524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Oil &amp; Gas Industry Characteristic</a:t>
            </a:r>
            <a:endParaRPr lang="en-US" dirty="0"/>
          </a:p>
        </p:txBody>
      </p:sp>
      <p:sp>
        <p:nvSpPr>
          <p:cNvPr id="52227" name="Content Placeholder 2"/>
          <p:cNvSpPr>
            <a:spLocks noGrp="1"/>
          </p:cNvSpPr>
          <p:nvPr>
            <p:ph idx="1"/>
          </p:nvPr>
        </p:nvSpPr>
        <p:spPr/>
        <p:txBody>
          <a:bodyPr/>
          <a:lstStyle/>
          <a:p>
            <a:r>
              <a:rPr lang="en-US" smtClean="0"/>
              <a:t>Essential Technology Development</a:t>
            </a:r>
          </a:p>
          <a:p>
            <a:pPr lvl="1"/>
            <a:r>
              <a:rPr lang="en-US" smtClean="0"/>
              <a:t>Directional drilling</a:t>
            </a:r>
          </a:p>
          <a:p>
            <a:pPr lvl="1"/>
            <a:r>
              <a:rPr lang="en-US" smtClean="0"/>
              <a:t>Challenging geological locations</a:t>
            </a:r>
          </a:p>
          <a:p>
            <a:pPr lvl="1"/>
            <a:r>
              <a:rPr lang="en-US" smtClean="0"/>
              <a:t>Less damageable to the environment</a:t>
            </a:r>
          </a:p>
        </p:txBody>
      </p:sp>
      <p:pic>
        <p:nvPicPr>
          <p:cNvPr id="52228" name="Picture 3" descr="http://www.naturalgas.org/images/offshore_drill_platform.gif"/>
          <p:cNvPicPr>
            <a:picLocks noChangeAspect="1" noChangeArrowheads="1"/>
          </p:cNvPicPr>
          <p:nvPr/>
        </p:nvPicPr>
        <p:blipFill>
          <a:blip r:embed="rId3" cstate="print"/>
          <a:srcRect/>
          <a:stretch>
            <a:fillRect/>
          </a:stretch>
        </p:blipFill>
        <p:spPr bwMode="auto">
          <a:xfrm>
            <a:off x="2362200" y="3733800"/>
            <a:ext cx="4286250" cy="2771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Oil &amp; Gas Industry Characteristic</a:t>
            </a:r>
            <a:endParaRPr lang="en-US" dirty="0"/>
          </a:p>
        </p:txBody>
      </p:sp>
      <p:sp>
        <p:nvSpPr>
          <p:cNvPr id="53251" name="Content Placeholder 2"/>
          <p:cNvSpPr>
            <a:spLocks noGrp="1"/>
          </p:cNvSpPr>
          <p:nvPr>
            <p:ph idx="1"/>
          </p:nvPr>
        </p:nvSpPr>
        <p:spPr/>
        <p:txBody>
          <a:bodyPr/>
          <a:lstStyle/>
          <a:p>
            <a:r>
              <a:rPr lang="en-US" smtClean="0"/>
              <a:t>Other Key Factors:</a:t>
            </a:r>
          </a:p>
          <a:p>
            <a:pPr lvl="1"/>
            <a:r>
              <a:rPr lang="en-US" smtClean="0"/>
              <a:t>Industry Cycle</a:t>
            </a:r>
          </a:p>
          <a:p>
            <a:pPr lvl="1"/>
            <a:r>
              <a:rPr lang="en-US" smtClean="0"/>
              <a:t>Natural calamities</a:t>
            </a:r>
          </a:p>
          <a:p>
            <a:pPr lvl="1"/>
            <a:r>
              <a:rPr lang="en-US" smtClean="0"/>
              <a:t>Location</a:t>
            </a:r>
          </a:p>
          <a:p>
            <a:pPr lvl="1"/>
            <a:r>
              <a:rPr lang="en-US" smtClean="0"/>
              <a:t>Types of Contract</a:t>
            </a:r>
          </a:p>
          <a:p>
            <a:pPr lvl="1"/>
            <a:r>
              <a:rPr lang="en-US" smtClean="0"/>
              <a:t>Length of Contract</a:t>
            </a:r>
          </a:p>
        </p:txBody>
      </p:sp>
      <p:pic>
        <p:nvPicPr>
          <p:cNvPr id="53252" name="Picture 2" descr="http://www.examiner.com/images/blog/EXID23333/images/hurricane_fran_nasa.jpg"/>
          <p:cNvPicPr>
            <a:picLocks noChangeAspect="1" noChangeArrowheads="1"/>
          </p:cNvPicPr>
          <p:nvPr/>
        </p:nvPicPr>
        <p:blipFill>
          <a:blip r:embed="rId3" cstate="print"/>
          <a:srcRect/>
          <a:stretch>
            <a:fillRect/>
          </a:stretch>
        </p:blipFill>
        <p:spPr bwMode="auto">
          <a:xfrm>
            <a:off x="4419600" y="1752600"/>
            <a:ext cx="3962400" cy="4660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Placeholder 1"/>
          <p:cNvSpPr>
            <a:spLocks noGrp="1"/>
          </p:cNvSpPr>
          <p:nvPr>
            <p:ph type="body" idx="1"/>
          </p:nvPr>
        </p:nvSpPr>
        <p:spPr/>
        <p:txBody>
          <a:bodyPr/>
          <a:lstStyle/>
          <a:p>
            <a:endParaRPr lang="en-US" smtClean="0">
              <a:solidFill>
                <a:srgbClr val="DDD2B1"/>
              </a:solidFill>
            </a:endParaRPr>
          </a:p>
        </p:txBody>
      </p:sp>
      <p:sp>
        <p:nvSpPr>
          <p:cNvPr id="3" name="Title 2"/>
          <p:cNvSpPr>
            <a:spLocks noGrp="1"/>
          </p:cNvSpPr>
          <p:nvPr>
            <p:ph type="title"/>
          </p:nvPr>
        </p:nvSpPr>
        <p:spPr/>
        <p:txBody>
          <a:bodyPr/>
          <a:lstStyle/>
          <a:p>
            <a:pPr>
              <a:defRPr/>
            </a:pPr>
            <a:r>
              <a:rPr lang="en-US" dirty="0" smtClean="0"/>
              <a:t>Future Outlook</a:t>
            </a:r>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Future outlook</a:t>
            </a:r>
            <a:endParaRPr lang="en-US" dirty="0"/>
          </a:p>
        </p:txBody>
      </p:sp>
      <p:sp>
        <p:nvSpPr>
          <p:cNvPr id="55299" name="Content Placeholder 2"/>
          <p:cNvSpPr>
            <a:spLocks noGrp="1"/>
          </p:cNvSpPr>
          <p:nvPr>
            <p:ph idx="1"/>
          </p:nvPr>
        </p:nvSpPr>
        <p:spPr/>
        <p:txBody>
          <a:bodyPr/>
          <a:lstStyle/>
          <a:p>
            <a:r>
              <a:rPr lang="en-US" smtClean="0"/>
              <a:t>Long-term market growth</a:t>
            </a:r>
          </a:p>
          <a:p>
            <a:r>
              <a:rPr lang="en-US" smtClean="0"/>
              <a:t>Emerging Asia-Pacific economies (China &amp; India)</a:t>
            </a:r>
          </a:p>
          <a:p>
            <a:endParaRPr lang="en-US" smtClean="0"/>
          </a:p>
          <a:p>
            <a:r>
              <a:rPr lang="en-US" smtClean="0"/>
              <a:t>Decline (next 20-30 years)</a:t>
            </a:r>
          </a:p>
          <a:p>
            <a:r>
              <a:rPr lang="en-US" smtClean="0"/>
              <a:t>Switching to more environmentally friendly, cheaper and renewable alternative sources</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a:stretch>
            <a:fillRect/>
          </a:stretch>
        </p:blipFill>
        <p:spPr bwMode="auto">
          <a:xfrm>
            <a:off x="0" y="1785938"/>
            <a:ext cx="9144000" cy="2014537"/>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Placeholder 1"/>
          <p:cNvSpPr>
            <a:spLocks noGrp="1"/>
          </p:cNvSpPr>
          <p:nvPr>
            <p:ph type="body" idx="1"/>
          </p:nvPr>
        </p:nvSpPr>
        <p:spPr/>
        <p:txBody>
          <a:bodyPr/>
          <a:lstStyle/>
          <a:p>
            <a:endParaRPr lang="en-US" smtClean="0">
              <a:solidFill>
                <a:srgbClr val="DDD2B1"/>
              </a:solidFill>
            </a:endParaRPr>
          </a:p>
        </p:txBody>
      </p:sp>
      <p:sp>
        <p:nvSpPr>
          <p:cNvPr id="3" name="Title 2"/>
          <p:cNvSpPr>
            <a:spLocks noGrp="1"/>
          </p:cNvSpPr>
          <p:nvPr>
            <p:ph type="title"/>
          </p:nvPr>
        </p:nvSpPr>
        <p:spPr/>
        <p:txBody>
          <a:bodyPr/>
          <a:lstStyle/>
          <a:p>
            <a:pPr>
              <a:defRPr/>
            </a:pPr>
            <a:r>
              <a:rPr lang="en-US" dirty="0" smtClean="0"/>
              <a:t>Overview</a:t>
            </a:r>
            <a:endParaRPr lang="en-US"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3"/>
          <p:cNvPicPr>
            <a:picLocks noChangeAspect="1" noChangeArrowheads="1"/>
          </p:cNvPicPr>
          <p:nvPr/>
        </p:nvPicPr>
        <p:blipFill>
          <a:blip r:embed="rId2" cstate="print"/>
          <a:srcRect/>
          <a:stretch>
            <a:fillRect/>
          </a:stretch>
        </p:blipFill>
        <p:spPr bwMode="auto">
          <a:xfrm>
            <a:off x="1509713" y="176213"/>
            <a:ext cx="6124575" cy="6505575"/>
          </a:xfrm>
          <a:prstGeom prst="rect">
            <a:avLst/>
          </a:prstGeom>
          <a:noFill/>
          <a:ln w="9525">
            <a:noFill/>
            <a:miter lim="800000"/>
            <a:headEnd/>
            <a:tailEnd/>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3"/>
          <p:cNvPicPr>
            <a:picLocks noChangeAspect="1" noChangeArrowheads="1"/>
          </p:cNvPicPr>
          <p:nvPr/>
        </p:nvPicPr>
        <p:blipFill>
          <a:blip r:embed="rId2" cstate="print"/>
          <a:srcRect/>
          <a:stretch>
            <a:fillRect/>
          </a:stretch>
        </p:blipFill>
        <p:spPr bwMode="auto">
          <a:xfrm>
            <a:off x="1652588" y="4267200"/>
            <a:ext cx="5838825" cy="2552700"/>
          </a:xfrm>
          <a:prstGeom prst="rect">
            <a:avLst/>
          </a:prstGeom>
          <a:noFill/>
          <a:ln w="9525">
            <a:noFill/>
            <a:miter lim="800000"/>
            <a:headEnd/>
            <a:tailEnd/>
          </a:ln>
        </p:spPr>
      </p:pic>
      <p:pic>
        <p:nvPicPr>
          <p:cNvPr id="59395" name="Picture 4"/>
          <p:cNvPicPr>
            <a:picLocks noChangeAspect="1" noChangeArrowheads="1"/>
          </p:cNvPicPr>
          <p:nvPr/>
        </p:nvPicPr>
        <p:blipFill>
          <a:blip r:embed="rId3" cstate="print"/>
          <a:srcRect/>
          <a:stretch>
            <a:fillRect/>
          </a:stretch>
        </p:blipFill>
        <p:spPr bwMode="auto">
          <a:xfrm>
            <a:off x="1619250" y="723900"/>
            <a:ext cx="5905500" cy="3543300"/>
          </a:xfrm>
          <a:prstGeom prst="rect">
            <a:avLst/>
          </a:prstGeom>
          <a:noFill/>
          <a:ln w="9525">
            <a:noFill/>
            <a:miter lim="800000"/>
            <a:headEnd/>
            <a:tailEnd/>
          </a:ln>
        </p:spPr>
      </p:pic>
      <p:sp>
        <p:nvSpPr>
          <p:cNvPr id="7" name="Title 1"/>
          <p:cNvSpPr>
            <a:spLocks noGrp="1"/>
          </p:cNvSpPr>
          <p:nvPr>
            <p:ph type="title"/>
          </p:nvPr>
        </p:nvSpPr>
        <p:spPr>
          <a:xfrm>
            <a:off x="838200" y="76200"/>
            <a:ext cx="7010400" cy="762000"/>
          </a:xfrm>
        </p:spPr>
        <p:txBody>
          <a:bodyPr/>
          <a:lstStyle/>
          <a:p>
            <a:pPr eaLnBrk="1" fontAlgn="auto" hangingPunct="1">
              <a:spcAft>
                <a:spcPts val="0"/>
              </a:spcAft>
              <a:defRPr/>
            </a:pPr>
            <a:r>
              <a:rPr lang="en-US" dirty="0" smtClean="0"/>
              <a:t>10 Year RIG Price </a:t>
            </a:r>
            <a:r>
              <a:rPr lang="en-US" dirty="0" err="1" smtClean="0"/>
              <a:t>vs</a:t>
            </a:r>
            <a:r>
              <a:rPr lang="en-US" dirty="0" smtClean="0"/>
              <a:t> Crude Oil</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introduction</a:t>
            </a:r>
            <a:endParaRPr lang="en-US" dirty="0"/>
          </a:p>
        </p:txBody>
      </p:sp>
      <p:sp>
        <p:nvSpPr>
          <p:cNvPr id="15363" name="Content Placeholder 2"/>
          <p:cNvSpPr>
            <a:spLocks noGrp="1"/>
          </p:cNvSpPr>
          <p:nvPr>
            <p:ph idx="1"/>
          </p:nvPr>
        </p:nvSpPr>
        <p:spPr/>
        <p:txBody>
          <a:bodyPr/>
          <a:lstStyle/>
          <a:p>
            <a:r>
              <a:rPr lang="en-US" smtClean="0"/>
              <a:t>Large &amp; Vital to many other industries</a:t>
            </a:r>
          </a:p>
          <a:p>
            <a:r>
              <a:rPr lang="en-US" smtClean="0"/>
              <a:t>Industry Structure</a:t>
            </a:r>
          </a:p>
          <a:p>
            <a:pPr lvl="1"/>
            <a:r>
              <a:rPr lang="en-US" smtClean="0"/>
              <a:t>Upstream</a:t>
            </a:r>
          </a:p>
          <a:p>
            <a:pPr lvl="1"/>
            <a:r>
              <a:rPr lang="en-US" smtClean="0"/>
              <a:t>Downstream</a:t>
            </a:r>
          </a:p>
        </p:txBody>
      </p:sp>
      <p:pic>
        <p:nvPicPr>
          <p:cNvPr id="15364" name="Object 2"/>
          <p:cNvPicPr>
            <a:picLocks noChangeArrowheads="1"/>
          </p:cNvPicPr>
          <p:nvPr/>
        </p:nvPicPr>
        <p:blipFill>
          <a:blip r:embed="rId3" cstate="print"/>
          <a:srcRect l="-311" t="-6934" r="-409" b="-224"/>
          <a:stretch>
            <a:fillRect/>
          </a:stretch>
        </p:blipFill>
        <p:spPr bwMode="auto">
          <a:xfrm>
            <a:off x="1752600" y="3810000"/>
            <a:ext cx="6096000" cy="2555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t>1 Year RIG Price</a:t>
            </a:r>
            <a:endParaRPr lang="en-US" dirty="0"/>
          </a:p>
        </p:txBody>
      </p:sp>
      <p:pic>
        <p:nvPicPr>
          <p:cNvPr id="60419" name="Picture 2"/>
          <p:cNvPicPr>
            <a:picLocks noChangeAspect="1" noChangeArrowheads="1"/>
          </p:cNvPicPr>
          <p:nvPr/>
        </p:nvPicPr>
        <p:blipFill>
          <a:blip r:embed="rId2" cstate="print"/>
          <a:srcRect/>
          <a:stretch>
            <a:fillRect/>
          </a:stretch>
        </p:blipFill>
        <p:spPr bwMode="auto">
          <a:xfrm>
            <a:off x="1039813" y="1295400"/>
            <a:ext cx="7064375" cy="4267200"/>
          </a:xfrm>
          <a:prstGeom prst="rect">
            <a:avLst/>
          </a:prstGeom>
          <a:noFill/>
          <a:ln w="9525">
            <a:noFill/>
            <a:miter lim="800000"/>
            <a:headEnd/>
            <a:tailEnd/>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pPr eaLnBrk="1" fontAlgn="auto" hangingPunct="1">
              <a:spcAft>
                <a:spcPts val="0"/>
              </a:spcAft>
              <a:defRPr/>
            </a:pPr>
            <a:r>
              <a:rPr lang="en-US" dirty="0" smtClean="0"/>
              <a:t>Mission</a:t>
            </a:r>
          </a:p>
        </p:txBody>
      </p:sp>
      <p:sp>
        <p:nvSpPr>
          <p:cNvPr id="61443" name="Content Placeholder 2"/>
          <p:cNvSpPr>
            <a:spLocks noGrp="1"/>
          </p:cNvSpPr>
          <p:nvPr>
            <p:ph idx="1"/>
          </p:nvPr>
        </p:nvSpPr>
        <p:spPr/>
        <p:txBody>
          <a:bodyPr/>
          <a:lstStyle/>
          <a:p>
            <a:pPr eaLnBrk="1" hangingPunct="1"/>
            <a:r>
              <a:rPr lang="en-US" sz="2400" smtClean="0"/>
              <a:t>Our mission is to be the premier offshore drilling company providing worldwide rig-based, well-construction services to our customers through the integration of motivated people, quality equipment and innovative technology, with a particular focus on technically demanding environments. </a:t>
            </a:r>
          </a:p>
          <a:p>
            <a:pPr eaLnBrk="1" hangingPunct="1"/>
            <a:endParaRPr lang="en-US" smtClean="0"/>
          </a:p>
        </p:txBody>
      </p:sp>
      <p:pic>
        <p:nvPicPr>
          <p:cNvPr id="61444" name="Picture 4"/>
          <p:cNvPicPr>
            <a:picLocks noChangeAspect="1" noChangeArrowheads="1"/>
          </p:cNvPicPr>
          <p:nvPr/>
        </p:nvPicPr>
        <p:blipFill>
          <a:blip r:embed="rId2" cstate="print"/>
          <a:srcRect/>
          <a:stretch>
            <a:fillRect/>
          </a:stretch>
        </p:blipFill>
        <p:spPr bwMode="auto">
          <a:xfrm>
            <a:off x="1481138" y="3962400"/>
            <a:ext cx="6181725" cy="2390775"/>
          </a:xfrm>
          <a:prstGeom prst="rect">
            <a:avLst/>
          </a:prstGeom>
          <a:noFill/>
          <a:ln w="9525">
            <a:noFill/>
            <a:miter lim="800000"/>
            <a:headEnd/>
            <a:tailEnd/>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eaLnBrk="1" fontAlgn="auto" hangingPunct="1">
              <a:spcAft>
                <a:spcPts val="0"/>
              </a:spcAft>
              <a:defRPr/>
            </a:pPr>
            <a:r>
              <a:rPr lang="en-US" smtClean="0"/>
              <a:t>Major Products &amp; Services</a:t>
            </a:r>
          </a:p>
        </p:txBody>
      </p:sp>
      <p:sp>
        <p:nvSpPr>
          <p:cNvPr id="62467" name="Content Placeholder 2"/>
          <p:cNvSpPr>
            <a:spLocks noGrp="1"/>
          </p:cNvSpPr>
          <p:nvPr>
            <p:ph idx="1"/>
          </p:nvPr>
        </p:nvSpPr>
        <p:spPr/>
        <p:txBody>
          <a:bodyPr/>
          <a:lstStyle/>
          <a:p>
            <a:pPr eaLnBrk="1" hangingPunct="1"/>
            <a:r>
              <a:rPr lang="en-US" smtClean="0"/>
              <a:t>Transocean is a global provider of offshore contract drilling services for oil and gas wells. The company's key services include the following: </a:t>
            </a:r>
          </a:p>
          <a:p>
            <a:pPr lvl="1" eaLnBrk="1" hangingPunct="1"/>
            <a:r>
              <a:rPr lang="en-US" smtClean="0"/>
              <a:t>Deepwater drilling </a:t>
            </a:r>
          </a:p>
          <a:p>
            <a:pPr lvl="1" eaLnBrk="1" hangingPunct="1"/>
            <a:r>
              <a:rPr lang="en-US" smtClean="0"/>
              <a:t>Harsh environment drilling</a:t>
            </a:r>
          </a:p>
          <a:p>
            <a:pPr lvl="1" eaLnBrk="1" hangingPunct="1"/>
            <a:r>
              <a:rPr lang="en-US" smtClean="0"/>
              <a:t>Inland and shallow water drilling </a:t>
            </a:r>
          </a:p>
          <a:p>
            <a:pPr lvl="1" eaLnBrk="1" hangingPunct="1"/>
            <a:r>
              <a:rPr lang="en-US" smtClean="0"/>
              <a:t>Offshore drilling</a:t>
            </a:r>
          </a:p>
          <a:p>
            <a:pPr eaLnBrk="1" hangingPunct="1"/>
            <a:endParaRPr lang="en-US" smtClean="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pPr eaLnBrk="1" fontAlgn="auto" hangingPunct="1">
              <a:spcAft>
                <a:spcPts val="0"/>
              </a:spcAft>
              <a:defRPr/>
            </a:pPr>
            <a:r>
              <a:rPr lang="en-US" dirty="0" smtClean="0"/>
              <a:t>Company Overview</a:t>
            </a:r>
          </a:p>
        </p:txBody>
      </p:sp>
      <p:sp>
        <p:nvSpPr>
          <p:cNvPr id="63491" name="Content Placeholder 2"/>
          <p:cNvSpPr>
            <a:spLocks noGrp="1"/>
          </p:cNvSpPr>
          <p:nvPr>
            <p:ph idx="1"/>
          </p:nvPr>
        </p:nvSpPr>
        <p:spPr/>
        <p:txBody>
          <a:bodyPr/>
          <a:lstStyle/>
          <a:p>
            <a:pPr eaLnBrk="1" hangingPunct="1"/>
            <a:endParaRPr lang="en-US" sz="2800" smtClean="0"/>
          </a:p>
          <a:p>
            <a:pPr eaLnBrk="1" hangingPunct="1"/>
            <a:r>
              <a:rPr lang="en-US" sz="2800" smtClean="0"/>
              <a:t>Transocean principally uses three types of drilling rigs: </a:t>
            </a:r>
            <a:endParaRPr lang="en-US" smtClean="0"/>
          </a:p>
          <a:p>
            <a:pPr lvl="1" eaLnBrk="1" hangingPunct="1"/>
            <a:r>
              <a:rPr lang="en-US" sz="2400" b="1" smtClean="0"/>
              <a:t>Drill ships</a:t>
            </a:r>
          </a:p>
          <a:p>
            <a:pPr lvl="1" eaLnBrk="1" hangingPunct="1"/>
            <a:r>
              <a:rPr lang="en-US" sz="2400" b="1" smtClean="0"/>
              <a:t>Semi submersibles</a:t>
            </a:r>
          </a:p>
          <a:p>
            <a:pPr lvl="1" eaLnBrk="1" hangingPunct="1"/>
            <a:r>
              <a:rPr lang="en-US" sz="2400" b="1" smtClean="0"/>
              <a:t>Jackups</a:t>
            </a:r>
          </a:p>
          <a:p>
            <a:pPr lvl="1" eaLnBrk="1" hangingPunct="1"/>
            <a:endParaRPr lang="en-US" sz="2400" smtClean="0"/>
          </a:p>
          <a:p>
            <a:pPr lvl="1" eaLnBrk="1" hangingPunct="1">
              <a:buFont typeface="Wingdings 2" pitchFamily="18" charset="2"/>
              <a:buChar char=""/>
            </a:pPr>
            <a:r>
              <a:rPr lang="en-US" smtClean="0"/>
              <a:t>The company also operates barge drilling rigs and a coring drillship.</a:t>
            </a:r>
          </a:p>
          <a:p>
            <a:pPr eaLnBrk="1" hangingPunct="1"/>
            <a:endParaRPr lang="en-US" smtClean="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t>Company Overview</a:t>
            </a:r>
            <a:endParaRPr lang="en-US" dirty="0"/>
          </a:p>
        </p:txBody>
      </p:sp>
      <p:sp>
        <p:nvSpPr>
          <p:cNvPr id="64515" name="Content Placeholder 2"/>
          <p:cNvSpPr>
            <a:spLocks noGrp="1"/>
          </p:cNvSpPr>
          <p:nvPr>
            <p:ph idx="1"/>
          </p:nvPr>
        </p:nvSpPr>
        <p:spPr/>
        <p:txBody>
          <a:bodyPr/>
          <a:lstStyle/>
          <a:p>
            <a:pPr eaLnBrk="1" hangingPunct="1"/>
            <a:r>
              <a:rPr lang="en-US" sz="2800" smtClean="0"/>
              <a:t>At Transocean – the world’s largest offshore drilling contractor -- we are never out of our depth, from the shallow water to the ultra-deepwater. We are the: </a:t>
            </a:r>
          </a:p>
          <a:p>
            <a:pPr lvl="1" eaLnBrk="1" hangingPunct="1"/>
            <a:r>
              <a:rPr lang="en-US" sz="2000" smtClean="0"/>
              <a:t>Largest offshore driller with 139 mobile offshore drilling units, plus an additional eight newbuild rigs </a:t>
            </a:r>
          </a:p>
          <a:p>
            <a:pPr lvl="1" eaLnBrk="1" hangingPunct="1"/>
            <a:r>
              <a:rPr lang="en-US" sz="2000" smtClean="0"/>
              <a:t>Largest jackup rig driller with 65 units </a:t>
            </a:r>
          </a:p>
          <a:p>
            <a:pPr lvl="1" eaLnBrk="1" hangingPunct="1"/>
            <a:r>
              <a:rPr lang="en-US" sz="2000" smtClean="0"/>
              <a:t>Largest “floating” rig driller with 71 drillships and semisubmersible rigs </a:t>
            </a:r>
          </a:p>
          <a:p>
            <a:pPr lvl="1" eaLnBrk="1" hangingPunct="1"/>
            <a:r>
              <a:rPr lang="en-US" sz="2000" smtClean="0"/>
              <a:t>Largest deepwater driller with 40 rigs that can operate in water depths of 4,500 feet or greater </a:t>
            </a:r>
          </a:p>
          <a:p>
            <a:pPr lvl="1" eaLnBrk="1" hangingPunct="1"/>
            <a:r>
              <a:rPr lang="en-US" sz="2000" smtClean="0"/>
              <a:t>Largest offshore driller by equity market capitalization</a:t>
            </a:r>
          </a:p>
          <a:p>
            <a:pPr eaLnBrk="1" hangingPunct="1"/>
            <a:endParaRPr lang="en-US" smtClean="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Achievements</a:t>
            </a:r>
            <a:endParaRPr lang="en-US" dirty="0"/>
          </a:p>
        </p:txBody>
      </p:sp>
      <p:sp>
        <p:nvSpPr>
          <p:cNvPr id="4" name="Rectangle 4"/>
          <p:cNvSpPr>
            <a:spLocks noGrp="1"/>
          </p:cNvSpPr>
          <p:nvPr>
            <p:ph idx="1"/>
          </p:nvPr>
        </p:nvSpPr>
        <p:spPr/>
        <p:txBody>
          <a:bodyPr rtlCol="0">
            <a:normAutofit fontScale="70000" lnSpcReduction="20000"/>
          </a:bodyPr>
          <a:lstStyle/>
          <a:p>
            <a:pPr fontAlgn="auto">
              <a:spcAft>
                <a:spcPts val="0"/>
              </a:spcAft>
              <a:defRPr/>
            </a:pPr>
            <a:endParaRPr lang="en-US" dirty="0" smtClean="0">
              <a:solidFill>
                <a:schemeClr val="bg1"/>
              </a:solidFill>
            </a:endParaRPr>
          </a:p>
          <a:p>
            <a:pPr algn="ctr" fontAlgn="auto">
              <a:spcAft>
                <a:spcPts val="0"/>
              </a:spcAft>
              <a:defRPr/>
            </a:pPr>
            <a:r>
              <a:rPr lang="en-US" sz="3400" b="1" dirty="0" smtClean="0">
                <a:effectLst>
                  <a:glow rad="139700">
                    <a:schemeClr val="accent5">
                      <a:satMod val="175000"/>
                      <a:alpha val="40000"/>
                    </a:schemeClr>
                  </a:glow>
                </a:effectLst>
              </a:rPr>
              <a:t>Transocean holds 19 of the past 23 world records for drilling in the deepest waters. </a:t>
            </a:r>
          </a:p>
          <a:p>
            <a:pPr fontAlgn="auto">
              <a:spcAft>
                <a:spcPts val="0"/>
              </a:spcAft>
              <a:defRPr/>
            </a:pPr>
            <a:endParaRPr lang="en-US" dirty="0" smtClean="0"/>
          </a:p>
          <a:p>
            <a:pPr marL="457200" indent="-228600" fontAlgn="auto">
              <a:spcAft>
                <a:spcPts val="0"/>
              </a:spcAft>
              <a:buFont typeface="Wingdings" pitchFamily="2" charset="2"/>
              <a:buChar char="v"/>
              <a:defRPr/>
            </a:pPr>
            <a:r>
              <a:rPr lang="en-US" dirty="0" smtClean="0"/>
              <a:t> </a:t>
            </a:r>
            <a:r>
              <a:rPr lang="en-US" dirty="0" smtClean="0">
                <a:effectLst>
                  <a:glow rad="139700">
                    <a:schemeClr val="accent5">
                      <a:satMod val="175000"/>
                      <a:alpha val="40000"/>
                    </a:schemeClr>
                  </a:glow>
                </a:effectLst>
              </a:rPr>
              <a:t>The ultra-deepwater drillship </a:t>
            </a:r>
            <a:r>
              <a:rPr lang="en-US" i="1" dirty="0" smtClean="0">
                <a:effectLst>
                  <a:glow rad="139700">
                    <a:schemeClr val="accent5">
                      <a:satMod val="175000"/>
                      <a:alpha val="40000"/>
                    </a:schemeClr>
                  </a:glow>
                </a:effectLst>
              </a:rPr>
              <a:t>Discoverer Deep Seas </a:t>
            </a:r>
            <a:r>
              <a:rPr lang="en-US" dirty="0" smtClean="0">
                <a:effectLst>
                  <a:glow rad="139700">
                    <a:schemeClr val="accent5">
                      <a:satMod val="175000"/>
                      <a:alpha val="40000"/>
                    </a:schemeClr>
                  </a:glow>
                </a:effectLst>
              </a:rPr>
              <a:t>set the current world water-depth record in 10,011 feet (3,051 meters) of water.</a:t>
            </a:r>
          </a:p>
          <a:p>
            <a:pPr fontAlgn="auto">
              <a:spcAft>
                <a:spcPts val="0"/>
              </a:spcAft>
              <a:defRPr/>
            </a:pPr>
            <a:endParaRPr lang="en-US" dirty="0" smtClean="0"/>
          </a:p>
          <a:p>
            <a:pPr fontAlgn="auto">
              <a:spcAft>
                <a:spcPts val="0"/>
              </a:spcAft>
              <a:defRPr/>
            </a:pPr>
            <a:endParaRPr lang="en-US" dirty="0" smtClean="0"/>
          </a:p>
          <a:p>
            <a:pPr fontAlgn="auto">
              <a:spcAft>
                <a:spcPts val="0"/>
              </a:spcAft>
              <a:defRPr/>
            </a:pPr>
            <a:r>
              <a:rPr lang="en-US" sz="3400" dirty="0" smtClean="0">
                <a:effectLst>
                  <a:glow rad="139700">
                    <a:schemeClr val="accent5">
                      <a:satMod val="175000"/>
                      <a:alpha val="40000"/>
                    </a:schemeClr>
                  </a:glow>
                </a:effectLst>
              </a:rPr>
              <a:t>Other world records include:</a:t>
            </a:r>
          </a:p>
          <a:p>
            <a:pPr fontAlgn="auto">
              <a:spcAft>
                <a:spcPts val="0"/>
              </a:spcAft>
              <a:defRPr/>
            </a:pPr>
            <a:endParaRPr lang="en-US" sz="1700" dirty="0" smtClean="0">
              <a:effectLst>
                <a:glow rad="139700">
                  <a:schemeClr val="accent5">
                    <a:satMod val="175000"/>
                    <a:alpha val="40000"/>
                  </a:schemeClr>
                </a:glow>
              </a:effectLst>
            </a:endParaRPr>
          </a:p>
          <a:p>
            <a:pPr marL="571500" fontAlgn="auto">
              <a:spcAft>
                <a:spcPts val="0"/>
              </a:spcAft>
              <a:buFont typeface="Wingdings" pitchFamily="2" charset="2"/>
              <a:buChar char="v"/>
              <a:defRPr/>
            </a:pPr>
            <a:r>
              <a:rPr lang="en-US" dirty="0" smtClean="0">
                <a:effectLst>
                  <a:glow rad="139700">
                    <a:schemeClr val="accent5">
                      <a:satMod val="175000"/>
                      <a:alpha val="40000"/>
                    </a:schemeClr>
                  </a:glow>
                </a:effectLst>
              </a:rPr>
              <a:t>Deepest well ever drilled offshore at 34,189 feet. </a:t>
            </a:r>
          </a:p>
          <a:p>
            <a:pPr marL="571500" fontAlgn="auto">
              <a:spcAft>
                <a:spcPts val="0"/>
              </a:spcAft>
              <a:buFont typeface="Wingdings" pitchFamily="2" charset="2"/>
              <a:buChar char="v"/>
              <a:defRPr/>
            </a:pPr>
            <a:r>
              <a:rPr lang="en-US" dirty="0" smtClean="0">
                <a:effectLst>
                  <a:glow rad="139700">
                    <a:schemeClr val="accent5">
                      <a:satMod val="175000"/>
                      <a:alpha val="40000"/>
                    </a:schemeClr>
                  </a:glow>
                </a:effectLst>
              </a:rPr>
              <a:t>World’s water-depth record for a moored rig in 8,951 ft of water</a:t>
            </a:r>
            <a:r>
              <a:rPr lang="en-US" i="1" dirty="0" smtClean="0">
                <a:effectLst>
                  <a:glow rad="139700">
                    <a:schemeClr val="accent5">
                      <a:satMod val="175000"/>
                      <a:alpha val="40000"/>
                    </a:schemeClr>
                  </a:glow>
                </a:effectLst>
              </a:rPr>
              <a:t>.</a:t>
            </a:r>
          </a:p>
          <a:p>
            <a:pPr marL="571500" fontAlgn="auto">
              <a:spcAft>
                <a:spcPts val="0"/>
              </a:spcAft>
              <a:buFont typeface="Wingdings" pitchFamily="2" charset="2"/>
              <a:buChar char="v"/>
              <a:defRPr/>
            </a:pPr>
            <a:r>
              <a:rPr lang="en-US" dirty="0" smtClean="0">
                <a:effectLst>
                  <a:glow rad="139700">
                    <a:schemeClr val="accent5">
                      <a:satMod val="175000"/>
                      <a:alpha val="40000"/>
                    </a:schemeClr>
                  </a:glow>
                </a:effectLst>
              </a:rPr>
              <a:t>World’s deepest subsea well completed in 8,960 ft of water.</a:t>
            </a:r>
            <a:endParaRPr lang="en-US" sz="1600" dirty="0">
              <a:effectLst>
                <a:glow rad="139700">
                  <a:schemeClr val="accent5">
                    <a:satMod val="175000"/>
                    <a:alpha val="40000"/>
                  </a:schemeClr>
                </a:glow>
              </a:effectLst>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Company Overview</a:t>
            </a:r>
            <a:endParaRPr lang="en-US" dirty="0"/>
          </a:p>
        </p:txBody>
      </p:sp>
      <p:sp>
        <p:nvSpPr>
          <p:cNvPr id="4" name="Rectangle 4"/>
          <p:cNvSpPr>
            <a:spLocks noGrp="1"/>
          </p:cNvSpPr>
          <p:nvPr>
            <p:ph idx="1"/>
          </p:nvPr>
        </p:nvSpPr>
        <p:spPr/>
        <p:txBody>
          <a:bodyPr>
            <a:normAutofit/>
          </a:bodyPr>
          <a:lstStyle/>
          <a:p>
            <a:pPr marL="2743200" lvl="1">
              <a:lnSpc>
                <a:spcPct val="70000"/>
              </a:lnSpc>
              <a:buFont typeface="Wingdings" pitchFamily="2" charset="2"/>
              <a:buChar char="v"/>
            </a:pPr>
            <a:endParaRPr lang="en-US" sz="1800" smtClean="0"/>
          </a:p>
          <a:p>
            <a:pPr>
              <a:lnSpc>
                <a:spcPct val="70000"/>
              </a:lnSpc>
            </a:pPr>
            <a:r>
              <a:rPr lang="en-US" sz="2600" smtClean="0"/>
              <a:t>Deepwater Innovation:</a:t>
            </a:r>
          </a:p>
          <a:p>
            <a:pPr marL="2743200" lvl="1">
              <a:lnSpc>
                <a:spcPct val="70000"/>
              </a:lnSpc>
            </a:pPr>
            <a:r>
              <a:rPr lang="en-US" sz="2200" smtClean="0"/>
              <a:t>Offshore jackup drilling rig</a:t>
            </a:r>
          </a:p>
          <a:p>
            <a:pPr marL="2743200" lvl="1">
              <a:lnSpc>
                <a:spcPct val="70000"/>
              </a:lnSpc>
            </a:pPr>
            <a:r>
              <a:rPr lang="en-US" sz="2200" smtClean="0"/>
              <a:t>Self-propelled jackup</a:t>
            </a:r>
          </a:p>
          <a:p>
            <a:pPr marL="2743200" lvl="1">
              <a:lnSpc>
                <a:spcPct val="70000"/>
              </a:lnSpc>
            </a:pPr>
            <a:r>
              <a:rPr lang="en-US" sz="2200" smtClean="0"/>
              <a:t>Turret-moored drillship</a:t>
            </a:r>
          </a:p>
          <a:p>
            <a:pPr marL="2743200" lvl="1">
              <a:lnSpc>
                <a:spcPct val="70000"/>
              </a:lnSpc>
            </a:pPr>
            <a:r>
              <a:rPr lang="en-US" sz="2200" smtClean="0"/>
              <a:t>Dynamically positioned drillship for exploration</a:t>
            </a:r>
          </a:p>
          <a:p>
            <a:pPr marL="2743200" lvl="1">
              <a:lnSpc>
                <a:spcPct val="70000"/>
              </a:lnSpc>
            </a:pPr>
            <a:r>
              <a:rPr lang="en-US" sz="2200" smtClean="0"/>
              <a:t>Dynamically positioned semisubmersible</a:t>
            </a:r>
          </a:p>
          <a:p>
            <a:pPr marL="2743200" lvl="1">
              <a:lnSpc>
                <a:spcPct val="70000"/>
              </a:lnSpc>
            </a:pPr>
            <a:r>
              <a:rPr lang="en-US" sz="2200" smtClean="0"/>
              <a:t>Rig to drill year-round in the North Sea</a:t>
            </a:r>
          </a:p>
          <a:p>
            <a:pPr marL="2743200" lvl="1">
              <a:lnSpc>
                <a:spcPct val="70000"/>
              </a:lnSpc>
            </a:pPr>
            <a:r>
              <a:rPr lang="en-US" sz="2200" smtClean="0"/>
              <a:t>Semisubmersible for sub-arctic, year round operations</a:t>
            </a:r>
          </a:p>
          <a:p>
            <a:pPr marL="2743200" lvl="1">
              <a:lnSpc>
                <a:spcPct val="70000"/>
              </a:lnSpc>
            </a:pPr>
            <a:r>
              <a:rPr lang="en-US" sz="2200" smtClean="0"/>
              <a:t>Ultra-deepwater drillship with patented dual-activity drilling system</a:t>
            </a:r>
          </a:p>
          <a:p>
            <a:pPr marL="2743200" lvl="1">
              <a:lnSpc>
                <a:spcPct val="70000"/>
              </a:lnSpc>
            </a:pPr>
            <a:r>
              <a:rPr lang="en-US" sz="2200" smtClean="0"/>
              <a:t>Drillship capable of working in 10,000 feet of water</a:t>
            </a:r>
          </a:p>
          <a:p>
            <a:pPr marL="2743200" lvl="1">
              <a:lnSpc>
                <a:spcPct val="70000"/>
              </a:lnSpc>
            </a:pPr>
            <a:endParaRPr lang="en-US" sz="2200" smtClean="0"/>
          </a:p>
          <a:p>
            <a:pPr marL="2743200" lvl="1">
              <a:lnSpc>
                <a:spcPct val="70000"/>
              </a:lnSpc>
            </a:pPr>
            <a:endParaRPr lang="en-US" sz="1400" smtClean="0">
              <a:solidFill>
                <a:schemeClr val="bg1"/>
              </a:solidFill>
            </a:endParaRPr>
          </a:p>
          <a:p>
            <a:pPr marL="2743200" lvl="1">
              <a:lnSpc>
                <a:spcPct val="70000"/>
              </a:lnSpc>
            </a:pPr>
            <a:endParaRPr lang="en-US" sz="1400" smtClean="0">
              <a:solidFill>
                <a:schemeClr val="bg1"/>
              </a:solidFill>
            </a:endParaRPr>
          </a:p>
        </p:txBody>
      </p:sp>
      <p:pic>
        <p:nvPicPr>
          <p:cNvPr id="66564" name="Picture 4"/>
          <p:cNvPicPr>
            <a:picLocks noChangeAspect="1" noChangeArrowheads="1"/>
          </p:cNvPicPr>
          <p:nvPr/>
        </p:nvPicPr>
        <p:blipFill>
          <a:blip r:embed="rId2" cstate="print"/>
          <a:srcRect/>
          <a:stretch>
            <a:fillRect/>
          </a:stretch>
        </p:blipFill>
        <p:spPr bwMode="auto">
          <a:xfrm>
            <a:off x="5257800" y="1144588"/>
            <a:ext cx="3609975" cy="2189162"/>
          </a:xfrm>
          <a:prstGeom prst="rect">
            <a:avLst/>
          </a:prstGeom>
          <a:noFill/>
          <a:ln w="9525">
            <a:noFill/>
            <a:miter lim="800000"/>
            <a:headEnd/>
            <a:tailEnd/>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pPr eaLnBrk="1" fontAlgn="auto" hangingPunct="1">
              <a:spcAft>
                <a:spcPts val="0"/>
              </a:spcAft>
              <a:defRPr/>
            </a:pPr>
            <a:r>
              <a:rPr lang="en-US" smtClean="0"/>
              <a:t>Company Overview</a:t>
            </a:r>
          </a:p>
        </p:txBody>
      </p:sp>
      <p:sp>
        <p:nvSpPr>
          <p:cNvPr id="67587" name="Content Placeholder 2"/>
          <p:cNvSpPr>
            <a:spLocks noGrp="1"/>
          </p:cNvSpPr>
          <p:nvPr>
            <p:ph idx="1"/>
          </p:nvPr>
        </p:nvSpPr>
        <p:spPr/>
        <p:txBody>
          <a:bodyPr/>
          <a:lstStyle/>
          <a:p>
            <a:pPr eaLnBrk="1" hangingPunct="1"/>
            <a:r>
              <a:rPr lang="en-US" sz="2800" smtClean="0"/>
              <a:t>The company conducts its business through two reportable operating segments: contract drilling and other. </a:t>
            </a:r>
          </a:p>
          <a:p>
            <a:pPr lvl="1" eaLnBrk="1" hangingPunct="1"/>
            <a:r>
              <a:rPr lang="en-US" sz="2000" smtClean="0"/>
              <a:t>Contract Drilling: to contract drilling rigs, related equipment, and work crews to drill oil and gas wells on a dayrate basis as well as offshore drilling with a particular focus on deepwater and harsh environment drilling services</a:t>
            </a:r>
          </a:p>
          <a:p>
            <a:pPr lvl="1" eaLnBrk="1" hangingPunct="1"/>
            <a:endParaRPr lang="en-US" sz="2000" smtClean="0"/>
          </a:p>
          <a:p>
            <a:pPr lvl="1" eaLnBrk="1" hangingPunct="1"/>
            <a:r>
              <a:rPr lang="en-US" sz="2000" smtClean="0"/>
              <a:t>Other: Oil and gas drilling management services as well as drilling engineering on either a dayrate basis or a completed-project, fixed-price basis</a:t>
            </a:r>
          </a:p>
          <a:p>
            <a:pPr eaLnBrk="1" hangingPunct="1"/>
            <a:endParaRPr lang="en-US" smtClean="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Firm History</a:t>
            </a:r>
            <a:endParaRPr lang="en-US" dirty="0"/>
          </a:p>
        </p:txBody>
      </p:sp>
      <p:graphicFrame>
        <p:nvGraphicFramePr>
          <p:cNvPr id="4" name="Diagram 3"/>
          <p:cNvGraphicFramePr/>
          <p:nvPr/>
        </p:nvGraphicFramePr>
        <p:xfrm>
          <a:off x="142844" y="1397000"/>
          <a:ext cx="8858312" cy="41751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8612" name="Picture 2"/>
          <p:cNvPicPr>
            <a:picLocks noChangeAspect="1" noChangeArrowheads="1"/>
          </p:cNvPicPr>
          <p:nvPr/>
        </p:nvPicPr>
        <p:blipFill>
          <a:blip r:embed="rId7" cstate="print"/>
          <a:srcRect/>
          <a:stretch>
            <a:fillRect/>
          </a:stretch>
        </p:blipFill>
        <p:spPr bwMode="auto">
          <a:xfrm>
            <a:off x="285750" y="4429125"/>
            <a:ext cx="1279525" cy="1123950"/>
          </a:xfrm>
          <a:prstGeom prst="rect">
            <a:avLst/>
          </a:prstGeom>
          <a:noFill/>
          <a:ln w="9525">
            <a:noFill/>
            <a:miter lim="800000"/>
            <a:headEnd/>
            <a:tailEnd/>
          </a:ln>
        </p:spPr>
      </p:pic>
      <p:pic>
        <p:nvPicPr>
          <p:cNvPr id="68613" name="Picture 3"/>
          <p:cNvPicPr>
            <a:picLocks noChangeAspect="1" noChangeArrowheads="1"/>
          </p:cNvPicPr>
          <p:nvPr/>
        </p:nvPicPr>
        <p:blipFill>
          <a:blip r:embed="rId8" cstate="print"/>
          <a:srcRect/>
          <a:stretch>
            <a:fillRect/>
          </a:stretch>
        </p:blipFill>
        <p:spPr bwMode="auto">
          <a:xfrm>
            <a:off x="3857625" y="4429125"/>
            <a:ext cx="1473200" cy="1671638"/>
          </a:xfrm>
          <a:prstGeom prst="rect">
            <a:avLst/>
          </a:prstGeom>
          <a:noFill/>
          <a:ln w="9525">
            <a:noFill/>
            <a:miter lim="800000"/>
            <a:headEnd/>
            <a:tailEnd/>
          </a:ln>
        </p:spPr>
      </p:pic>
      <p:pic>
        <p:nvPicPr>
          <p:cNvPr id="68614" name="Picture 2"/>
          <p:cNvPicPr>
            <a:picLocks noChangeAspect="1" noChangeArrowheads="1"/>
          </p:cNvPicPr>
          <p:nvPr/>
        </p:nvPicPr>
        <p:blipFill>
          <a:blip r:embed="rId9" cstate="print"/>
          <a:srcRect/>
          <a:stretch>
            <a:fillRect/>
          </a:stretch>
        </p:blipFill>
        <p:spPr bwMode="auto">
          <a:xfrm>
            <a:off x="5715000" y="4429125"/>
            <a:ext cx="1638300" cy="1781175"/>
          </a:xfrm>
          <a:prstGeom prst="rect">
            <a:avLst/>
          </a:prstGeom>
          <a:noFill/>
          <a:ln w="9525">
            <a:noFill/>
            <a:miter lim="800000"/>
            <a:headEnd/>
            <a:tailEnd/>
          </a:ln>
        </p:spPr>
      </p:pic>
      <p:pic>
        <p:nvPicPr>
          <p:cNvPr id="68615" name="Picture 3"/>
          <p:cNvPicPr>
            <a:picLocks noChangeAspect="1" noChangeArrowheads="1"/>
          </p:cNvPicPr>
          <p:nvPr/>
        </p:nvPicPr>
        <p:blipFill>
          <a:blip r:embed="rId10" cstate="print"/>
          <a:srcRect/>
          <a:stretch>
            <a:fillRect/>
          </a:stretch>
        </p:blipFill>
        <p:spPr bwMode="auto">
          <a:xfrm>
            <a:off x="7429500" y="4429125"/>
            <a:ext cx="1338263" cy="1766888"/>
          </a:xfrm>
          <a:prstGeom prst="rect">
            <a:avLst/>
          </a:prstGeom>
          <a:noFill/>
          <a:ln w="9525">
            <a:noFill/>
            <a:miter lim="800000"/>
            <a:headEnd/>
            <a:tailEnd/>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Firm History</a:t>
            </a:r>
            <a:endParaRPr lang="en-US" dirty="0"/>
          </a:p>
        </p:txBody>
      </p:sp>
      <p:graphicFrame>
        <p:nvGraphicFramePr>
          <p:cNvPr id="3" name="Diagram 2"/>
          <p:cNvGraphicFramePr/>
          <p:nvPr/>
        </p:nvGraphicFramePr>
        <p:xfrm>
          <a:off x="142844" y="1397000"/>
          <a:ext cx="8858312" cy="41751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9636" name="Picture 3"/>
          <p:cNvPicPr>
            <a:picLocks noChangeAspect="1" noChangeArrowheads="1"/>
          </p:cNvPicPr>
          <p:nvPr/>
        </p:nvPicPr>
        <p:blipFill>
          <a:blip r:embed="rId7" cstate="print"/>
          <a:srcRect/>
          <a:stretch>
            <a:fillRect/>
          </a:stretch>
        </p:blipFill>
        <p:spPr bwMode="auto">
          <a:xfrm>
            <a:off x="3357563" y="4357688"/>
            <a:ext cx="976312" cy="2500312"/>
          </a:xfrm>
          <a:prstGeom prst="rect">
            <a:avLst/>
          </a:prstGeom>
          <a:noFill/>
          <a:ln w="9525">
            <a:noFill/>
            <a:miter lim="800000"/>
            <a:headEnd/>
            <a:tailEnd/>
          </a:ln>
        </p:spPr>
      </p:pic>
      <p:pic>
        <p:nvPicPr>
          <p:cNvPr id="69637" name="Picture 4"/>
          <p:cNvPicPr>
            <a:picLocks noChangeAspect="1" noChangeArrowheads="1"/>
          </p:cNvPicPr>
          <p:nvPr/>
        </p:nvPicPr>
        <p:blipFill>
          <a:blip r:embed="rId8" cstate="print"/>
          <a:srcRect/>
          <a:stretch>
            <a:fillRect/>
          </a:stretch>
        </p:blipFill>
        <p:spPr bwMode="auto">
          <a:xfrm>
            <a:off x="1857375" y="4357688"/>
            <a:ext cx="885825" cy="2038350"/>
          </a:xfrm>
          <a:prstGeom prst="rect">
            <a:avLst/>
          </a:prstGeom>
          <a:noFill/>
          <a:ln w="9525">
            <a:noFill/>
            <a:miter lim="800000"/>
            <a:headEnd/>
            <a:tailEnd/>
          </a:ln>
        </p:spPr>
      </p:pic>
      <p:pic>
        <p:nvPicPr>
          <p:cNvPr id="69638" name="Picture 5"/>
          <p:cNvPicPr>
            <a:picLocks noChangeAspect="1" noChangeArrowheads="1"/>
          </p:cNvPicPr>
          <p:nvPr/>
        </p:nvPicPr>
        <p:blipFill>
          <a:blip r:embed="rId9" cstate="print"/>
          <a:srcRect/>
          <a:stretch>
            <a:fillRect/>
          </a:stretch>
        </p:blipFill>
        <p:spPr bwMode="auto">
          <a:xfrm>
            <a:off x="6000750" y="4429125"/>
            <a:ext cx="1593850" cy="1057275"/>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Placeholder 1"/>
          <p:cNvSpPr>
            <a:spLocks noGrp="1"/>
          </p:cNvSpPr>
          <p:nvPr>
            <p:ph type="body" idx="1"/>
          </p:nvPr>
        </p:nvSpPr>
        <p:spPr/>
        <p:txBody>
          <a:bodyPr/>
          <a:lstStyle/>
          <a:p>
            <a:endParaRPr lang="en-US" smtClean="0">
              <a:solidFill>
                <a:srgbClr val="DDD2B1"/>
              </a:solidFill>
            </a:endParaRPr>
          </a:p>
        </p:txBody>
      </p:sp>
      <p:sp>
        <p:nvSpPr>
          <p:cNvPr id="3" name="Title 2"/>
          <p:cNvSpPr>
            <a:spLocks noGrp="1"/>
          </p:cNvSpPr>
          <p:nvPr>
            <p:ph type="title"/>
          </p:nvPr>
        </p:nvSpPr>
        <p:spPr/>
        <p:txBody>
          <a:bodyPr/>
          <a:lstStyle/>
          <a:p>
            <a:pPr>
              <a:defRPr/>
            </a:pPr>
            <a:r>
              <a:rPr lang="en-US" dirty="0" smtClean="0"/>
              <a:t>Industry composition</a:t>
            </a:r>
            <a:endParaRPr lang="en-U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Firm History</a:t>
            </a:r>
            <a:endParaRPr lang="en-US" dirty="0"/>
          </a:p>
        </p:txBody>
      </p:sp>
      <p:graphicFrame>
        <p:nvGraphicFramePr>
          <p:cNvPr id="3" name="Diagram 2"/>
          <p:cNvGraphicFramePr/>
          <p:nvPr/>
        </p:nvGraphicFramePr>
        <p:xfrm>
          <a:off x="142844" y="1397000"/>
          <a:ext cx="8858312" cy="41751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0660" name="Picture 2"/>
          <p:cNvPicPr>
            <a:picLocks noChangeAspect="1" noChangeArrowheads="1"/>
          </p:cNvPicPr>
          <p:nvPr/>
        </p:nvPicPr>
        <p:blipFill>
          <a:blip r:embed="rId7" cstate="print"/>
          <a:srcRect/>
          <a:stretch>
            <a:fillRect/>
          </a:stretch>
        </p:blipFill>
        <p:spPr bwMode="auto">
          <a:xfrm>
            <a:off x="2000250" y="5286375"/>
            <a:ext cx="1643063" cy="501650"/>
          </a:xfrm>
          <a:prstGeom prst="rect">
            <a:avLst/>
          </a:prstGeom>
          <a:noFill/>
          <a:ln w="9525">
            <a:noFill/>
            <a:miter lim="800000"/>
            <a:headEnd/>
            <a:tailEnd/>
          </a:ln>
        </p:spPr>
      </p:pic>
      <p:pic>
        <p:nvPicPr>
          <p:cNvPr id="70661" name="Picture 3"/>
          <p:cNvPicPr>
            <a:picLocks noChangeAspect="1" noChangeArrowheads="1"/>
          </p:cNvPicPr>
          <p:nvPr/>
        </p:nvPicPr>
        <p:blipFill>
          <a:blip r:embed="rId8" cstate="print"/>
          <a:srcRect/>
          <a:stretch>
            <a:fillRect/>
          </a:stretch>
        </p:blipFill>
        <p:spPr bwMode="auto">
          <a:xfrm>
            <a:off x="142875" y="4572000"/>
            <a:ext cx="1431925" cy="514350"/>
          </a:xfrm>
          <a:prstGeom prst="rect">
            <a:avLst/>
          </a:prstGeom>
          <a:noFill/>
          <a:ln w="9525">
            <a:noFill/>
            <a:miter lim="800000"/>
            <a:headEnd/>
            <a:tailEnd/>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214282" y="857232"/>
          <a:ext cx="8715436" cy="55007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3"/>
          <p:cNvSpPr txBox="1">
            <a:spLocks/>
          </p:cNvSpPr>
          <p:nvPr/>
        </p:nvSpPr>
        <p:spPr>
          <a:xfrm>
            <a:off x="500063" y="219075"/>
            <a:ext cx="8153400" cy="1000125"/>
          </a:xfrm>
          <a:prstGeom prst="rect">
            <a:avLst/>
          </a:prstGeom>
        </p:spPr>
        <p:txBody>
          <a:bodyPr>
            <a:normAutofit/>
          </a:bodyPr>
          <a:lstStyle/>
          <a:p>
            <a:pPr algn="ctr" fontAlgn="auto">
              <a:spcAft>
                <a:spcPts val="0"/>
              </a:spcAft>
              <a:defRPr/>
            </a:pPr>
            <a:r>
              <a:rPr lang="en-US" sz="3200" cap="all" dirty="0">
                <a:solidFill>
                  <a:schemeClr val="tx2"/>
                </a:solidFill>
                <a:effectLst>
                  <a:outerShdw blurRad="50800" dist="38100" dir="10800000" algn="r" rotWithShape="0">
                    <a:prstClr val="black">
                      <a:alpha val="40000"/>
                    </a:prstClr>
                  </a:outerShdw>
                </a:effectLst>
                <a:latin typeface="+mj-lt"/>
                <a:ea typeface="+mj-ea"/>
                <a:cs typeface="+mj-cs"/>
              </a:rPr>
              <a:t>A History of Mergers</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 Placeholder 1"/>
          <p:cNvSpPr>
            <a:spLocks noGrp="1"/>
          </p:cNvSpPr>
          <p:nvPr>
            <p:ph type="body" idx="1"/>
          </p:nvPr>
        </p:nvSpPr>
        <p:spPr/>
        <p:txBody>
          <a:bodyPr/>
          <a:lstStyle/>
          <a:p>
            <a:endParaRPr lang="en-US" smtClean="0">
              <a:solidFill>
                <a:srgbClr val="DDD2B1"/>
              </a:solidFill>
            </a:endParaRPr>
          </a:p>
        </p:txBody>
      </p:sp>
      <p:sp>
        <p:nvSpPr>
          <p:cNvPr id="3" name="Title 2"/>
          <p:cNvSpPr>
            <a:spLocks noGrp="1"/>
          </p:cNvSpPr>
          <p:nvPr>
            <p:ph type="title"/>
          </p:nvPr>
        </p:nvSpPr>
        <p:spPr/>
        <p:txBody>
          <a:bodyPr/>
          <a:lstStyle/>
          <a:p>
            <a:pPr>
              <a:defRPr/>
            </a:pPr>
            <a:r>
              <a:rPr lang="en-US" dirty="0" smtClean="0"/>
              <a:t>Fleet</a:t>
            </a:r>
            <a:endParaRPr lang="en-US"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730" name="Group 1"/>
          <p:cNvGrpSpPr>
            <a:grpSpLocks/>
          </p:cNvGrpSpPr>
          <p:nvPr/>
        </p:nvGrpSpPr>
        <p:grpSpPr bwMode="auto">
          <a:xfrm>
            <a:off x="685800" y="1143000"/>
            <a:ext cx="7670800" cy="5334000"/>
            <a:chOff x="1676400" y="152400"/>
            <a:chExt cx="7823200" cy="5867400"/>
          </a:xfrm>
        </p:grpSpPr>
        <p:pic>
          <p:nvPicPr>
            <p:cNvPr id="73732" name="Picture 2" descr="OilWallpaper.jpg Oil Rig Mural picture by capnbryan"/>
            <p:cNvPicPr>
              <a:picLocks noChangeAspect="1" noChangeArrowheads="1"/>
            </p:cNvPicPr>
            <p:nvPr/>
          </p:nvPicPr>
          <p:blipFill>
            <a:blip r:embed="rId2" cstate="print"/>
            <a:srcRect/>
            <a:stretch>
              <a:fillRect/>
            </a:stretch>
          </p:blipFill>
          <p:spPr bwMode="auto">
            <a:xfrm>
              <a:off x="1676400" y="152400"/>
              <a:ext cx="7823200" cy="5867400"/>
            </a:xfrm>
            <a:prstGeom prst="rect">
              <a:avLst/>
            </a:prstGeom>
            <a:noFill/>
            <a:ln w="9525">
              <a:noFill/>
              <a:miter lim="800000"/>
              <a:headEnd/>
              <a:tailEnd/>
            </a:ln>
          </p:spPr>
        </p:pic>
        <p:sp>
          <p:nvSpPr>
            <p:cNvPr id="73733" name="TextBox 8"/>
            <p:cNvSpPr txBox="1">
              <a:spLocks noChangeArrowheads="1"/>
            </p:cNvSpPr>
            <p:nvPr/>
          </p:nvSpPr>
          <p:spPr bwMode="auto">
            <a:xfrm>
              <a:off x="2743200" y="685800"/>
              <a:ext cx="1571625" cy="369888"/>
            </a:xfrm>
            <a:prstGeom prst="rect">
              <a:avLst/>
            </a:prstGeom>
            <a:noFill/>
            <a:ln w="9525">
              <a:noFill/>
              <a:miter lim="800000"/>
              <a:headEnd/>
              <a:tailEnd/>
            </a:ln>
          </p:spPr>
          <p:txBody>
            <a:bodyPr>
              <a:spAutoFit/>
            </a:bodyPr>
            <a:lstStyle/>
            <a:p>
              <a:r>
                <a:rPr lang="en-US">
                  <a:latin typeface="Calibri" pitchFamily="34" charset="0"/>
                </a:rPr>
                <a:t>Jackups</a:t>
              </a:r>
            </a:p>
          </p:txBody>
        </p:sp>
        <p:sp>
          <p:nvSpPr>
            <p:cNvPr id="73734" name="TextBox 13"/>
            <p:cNvSpPr txBox="1">
              <a:spLocks noChangeArrowheads="1"/>
            </p:cNvSpPr>
            <p:nvPr/>
          </p:nvSpPr>
          <p:spPr bwMode="auto">
            <a:xfrm>
              <a:off x="4800600" y="685800"/>
              <a:ext cx="1571625" cy="523875"/>
            </a:xfrm>
            <a:prstGeom prst="rect">
              <a:avLst/>
            </a:prstGeom>
            <a:noFill/>
            <a:ln w="9525">
              <a:noFill/>
              <a:miter lim="800000"/>
              <a:headEnd/>
              <a:tailEnd/>
            </a:ln>
          </p:spPr>
          <p:txBody>
            <a:bodyPr>
              <a:spAutoFit/>
            </a:bodyPr>
            <a:lstStyle/>
            <a:p>
              <a:pPr algn="ctr"/>
              <a:r>
                <a:rPr lang="en-US" sz="1400">
                  <a:latin typeface="Calibri" pitchFamily="34" charset="0"/>
                </a:rPr>
                <a:t>Midwater Semisubmersible</a:t>
              </a:r>
            </a:p>
          </p:txBody>
        </p:sp>
        <p:sp>
          <p:nvSpPr>
            <p:cNvPr id="73735" name="TextBox 11"/>
            <p:cNvSpPr txBox="1">
              <a:spLocks noChangeArrowheads="1"/>
            </p:cNvSpPr>
            <p:nvPr/>
          </p:nvSpPr>
          <p:spPr bwMode="auto">
            <a:xfrm>
              <a:off x="6629400" y="1139825"/>
              <a:ext cx="1571625" cy="307975"/>
            </a:xfrm>
            <a:prstGeom prst="rect">
              <a:avLst/>
            </a:prstGeom>
            <a:noFill/>
            <a:ln w="9525">
              <a:noFill/>
              <a:miter lim="800000"/>
              <a:headEnd/>
              <a:tailEnd/>
            </a:ln>
          </p:spPr>
          <p:txBody>
            <a:bodyPr>
              <a:spAutoFit/>
            </a:bodyPr>
            <a:lstStyle/>
            <a:p>
              <a:r>
                <a:rPr lang="en-US" sz="1400">
                  <a:latin typeface="Calibri" pitchFamily="34" charset="0"/>
                </a:rPr>
                <a:t>Drillship</a:t>
              </a:r>
            </a:p>
          </p:txBody>
        </p:sp>
        <p:sp>
          <p:nvSpPr>
            <p:cNvPr id="73736" name="TextBox 12"/>
            <p:cNvSpPr txBox="1">
              <a:spLocks noChangeArrowheads="1"/>
            </p:cNvSpPr>
            <p:nvPr/>
          </p:nvSpPr>
          <p:spPr bwMode="auto">
            <a:xfrm>
              <a:off x="7924800" y="609600"/>
              <a:ext cx="1571625" cy="523875"/>
            </a:xfrm>
            <a:prstGeom prst="rect">
              <a:avLst/>
            </a:prstGeom>
            <a:noFill/>
            <a:ln w="9525">
              <a:noFill/>
              <a:miter lim="800000"/>
              <a:headEnd/>
              <a:tailEnd/>
            </a:ln>
          </p:spPr>
          <p:txBody>
            <a:bodyPr>
              <a:spAutoFit/>
            </a:bodyPr>
            <a:lstStyle/>
            <a:p>
              <a:pPr algn="ctr"/>
              <a:r>
                <a:rPr lang="en-US" sz="1400">
                  <a:latin typeface="Calibri" pitchFamily="34" charset="0"/>
                </a:rPr>
                <a:t>Deepwater Semisubmersible</a:t>
              </a:r>
            </a:p>
          </p:txBody>
        </p:sp>
        <p:sp>
          <p:nvSpPr>
            <p:cNvPr id="73737" name="TextBox 9"/>
            <p:cNvSpPr txBox="1">
              <a:spLocks noChangeArrowheads="1"/>
            </p:cNvSpPr>
            <p:nvPr/>
          </p:nvSpPr>
          <p:spPr bwMode="auto">
            <a:xfrm>
              <a:off x="6581775" y="4114800"/>
              <a:ext cx="1571625" cy="369888"/>
            </a:xfrm>
            <a:prstGeom prst="rect">
              <a:avLst/>
            </a:prstGeom>
            <a:noFill/>
            <a:ln w="9525">
              <a:noFill/>
              <a:miter lim="800000"/>
              <a:headEnd/>
              <a:tailEnd/>
            </a:ln>
          </p:spPr>
          <p:txBody>
            <a:bodyPr>
              <a:spAutoFit/>
            </a:bodyPr>
            <a:lstStyle/>
            <a:p>
              <a:r>
                <a:rPr lang="en-US">
                  <a:latin typeface="Calibri" pitchFamily="34" charset="0"/>
                </a:rPr>
                <a:t>Floaters</a:t>
              </a:r>
            </a:p>
          </p:txBody>
        </p:sp>
      </p:grpSp>
      <p:sp>
        <p:nvSpPr>
          <p:cNvPr id="11" name="Title 10"/>
          <p:cNvSpPr>
            <a:spLocks noGrp="1"/>
          </p:cNvSpPr>
          <p:nvPr>
            <p:ph type="title"/>
          </p:nvPr>
        </p:nvSpPr>
        <p:spPr/>
        <p:txBody>
          <a:bodyPr/>
          <a:lstStyle/>
          <a:p>
            <a:pPr algn="ctr" eaLnBrk="1" hangingPunct="1">
              <a:defRPr/>
            </a:pPr>
            <a:r>
              <a:rPr lang="en-US" dirty="0" smtClean="0"/>
              <a:t>Fleet Lineup</a:t>
            </a:r>
            <a:endParaRPr lang="en-US"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Fleet Overview</a:t>
            </a:r>
            <a:endParaRPr lang="en-US" dirty="0"/>
          </a:p>
        </p:txBody>
      </p:sp>
      <p:sp>
        <p:nvSpPr>
          <p:cNvPr id="74755" name="Content Placeholder 2"/>
          <p:cNvSpPr>
            <a:spLocks noGrp="1"/>
          </p:cNvSpPr>
          <p:nvPr>
            <p:ph idx="1"/>
          </p:nvPr>
        </p:nvSpPr>
        <p:spPr/>
        <p:txBody>
          <a:bodyPr/>
          <a:lstStyle/>
          <a:p>
            <a:r>
              <a:rPr lang="en-US" sz="2800" smtClean="0"/>
              <a:t>Owns/partial ownership in 139 mobile offshore drilling units</a:t>
            </a:r>
          </a:p>
          <a:p>
            <a:pPr lvl="1"/>
            <a:r>
              <a:rPr lang="en-US" sz="2400" smtClean="0"/>
              <a:t>45 High-Specification Floaters (Ultra-deepwater, Deepwater and Harsh Environment semisubmersibles and drillships)</a:t>
            </a:r>
          </a:p>
          <a:p>
            <a:pPr lvl="1"/>
            <a:r>
              <a:rPr lang="en-US" sz="2400" smtClean="0"/>
              <a:t>26 Midwater Floaters</a:t>
            </a:r>
          </a:p>
          <a:p>
            <a:pPr lvl="1"/>
            <a:r>
              <a:rPr lang="en-US" sz="2400" smtClean="0"/>
              <a:t>10 High-Specification Jackups</a:t>
            </a:r>
          </a:p>
          <a:p>
            <a:pPr lvl="1"/>
            <a:r>
              <a:rPr lang="en-US" sz="2400" smtClean="0"/>
              <a:t>55 Standard Jackups </a:t>
            </a:r>
          </a:p>
          <a:p>
            <a:pPr lvl="1"/>
            <a:r>
              <a:rPr lang="en-US" sz="2400" smtClean="0"/>
              <a:t>3 Other Rigs</a:t>
            </a:r>
          </a:p>
          <a:p>
            <a:pPr lvl="1"/>
            <a:r>
              <a:rPr lang="en-US" sz="2400" smtClean="0"/>
              <a:t>3 Ultra-Deepwater Floaters under construction</a:t>
            </a:r>
          </a:p>
          <a:p>
            <a:pPr lvl="1"/>
            <a:endParaRPr lang="en-US" smtClean="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graphic"/>
          <p:cNvPicPr>
            <a:picLocks noChangeAspect="1" noChangeArrowheads="1"/>
          </p:cNvPicPr>
          <p:nvPr/>
        </p:nvPicPr>
        <p:blipFill>
          <a:blip r:embed="rId2" cstate="print"/>
          <a:srcRect/>
          <a:stretch>
            <a:fillRect/>
          </a:stretch>
        </p:blipFill>
        <p:spPr bwMode="auto">
          <a:xfrm>
            <a:off x="5181600" y="152400"/>
            <a:ext cx="3795713" cy="3938588"/>
          </a:xfrm>
          <a:prstGeom prst="rect">
            <a:avLst/>
          </a:prstGeom>
          <a:noFill/>
          <a:ln w="9525">
            <a:noFill/>
            <a:miter lim="800000"/>
            <a:headEnd/>
            <a:tailEnd/>
          </a:ln>
        </p:spPr>
      </p:pic>
      <p:grpSp>
        <p:nvGrpSpPr>
          <p:cNvPr id="75779" name="Group 5"/>
          <p:cNvGrpSpPr>
            <a:grpSpLocks/>
          </p:cNvGrpSpPr>
          <p:nvPr/>
        </p:nvGrpSpPr>
        <p:grpSpPr bwMode="auto">
          <a:xfrm>
            <a:off x="-1752600" y="3651250"/>
            <a:ext cx="9158288" cy="2216150"/>
            <a:chOff x="-304800" y="811213"/>
            <a:chExt cx="9158288" cy="2216150"/>
          </a:xfrm>
        </p:grpSpPr>
        <p:sp>
          <p:nvSpPr>
            <p:cNvPr id="75780" name="TextBox 12"/>
            <p:cNvSpPr txBox="1">
              <a:spLocks noChangeArrowheads="1"/>
            </p:cNvSpPr>
            <p:nvPr/>
          </p:nvSpPr>
          <p:spPr bwMode="auto">
            <a:xfrm>
              <a:off x="2209800" y="811213"/>
              <a:ext cx="2590800" cy="708025"/>
            </a:xfrm>
            <a:prstGeom prst="rect">
              <a:avLst/>
            </a:prstGeom>
            <a:noFill/>
            <a:ln w="9525">
              <a:noFill/>
              <a:miter lim="800000"/>
              <a:headEnd/>
              <a:tailEnd/>
            </a:ln>
          </p:spPr>
          <p:txBody>
            <a:bodyPr>
              <a:spAutoFit/>
            </a:bodyPr>
            <a:lstStyle/>
            <a:p>
              <a:r>
                <a:rPr lang="en-US" sz="4000">
                  <a:solidFill>
                    <a:schemeClr val="tx2"/>
                  </a:solidFill>
                  <a:latin typeface="Calibri" pitchFamily="34" charset="0"/>
                </a:rPr>
                <a:t>Fleet</a:t>
              </a:r>
              <a:endParaRPr lang="en-CA" sz="4000">
                <a:solidFill>
                  <a:schemeClr val="tx2"/>
                </a:solidFill>
                <a:latin typeface="Calibri" pitchFamily="34" charset="0"/>
              </a:endParaRPr>
            </a:p>
          </p:txBody>
        </p:sp>
        <p:sp>
          <p:nvSpPr>
            <p:cNvPr id="75781" name="Rectangle 3"/>
            <p:cNvSpPr>
              <a:spLocks noChangeArrowheads="1"/>
            </p:cNvSpPr>
            <p:nvPr/>
          </p:nvSpPr>
          <p:spPr bwMode="auto">
            <a:xfrm>
              <a:off x="-304800" y="1703388"/>
              <a:ext cx="9158288" cy="1323975"/>
            </a:xfrm>
            <a:prstGeom prst="rect">
              <a:avLst/>
            </a:prstGeom>
            <a:noFill/>
            <a:ln w="9525">
              <a:noFill/>
              <a:miter lim="800000"/>
              <a:headEnd/>
              <a:tailEnd/>
            </a:ln>
          </p:spPr>
          <p:txBody>
            <a:bodyPr>
              <a:spAutoFit/>
            </a:bodyPr>
            <a:lstStyle/>
            <a:p>
              <a:pPr marL="2743200" lvl="1" indent="-285750">
                <a:buFont typeface="Arial" pitchFamily="34" charset="0"/>
                <a:buChar char="•"/>
              </a:pPr>
              <a:r>
                <a:rPr lang="en-US" sz="1600">
                  <a:solidFill>
                    <a:schemeClr val="tx2"/>
                  </a:solidFill>
                  <a:latin typeface="Calibri "/>
                  <a:ea typeface="Calibri "/>
                  <a:cs typeface="Calibri "/>
                </a:rPr>
                <a:t>Mobile self-elevating drilling platforms. </a:t>
              </a:r>
            </a:p>
            <a:p>
              <a:pPr marL="2743200" lvl="1" indent="-285750">
                <a:buFont typeface="Arial" pitchFamily="34" charset="0"/>
                <a:buChar char="•"/>
              </a:pPr>
              <a:r>
                <a:rPr lang="en-US" sz="1600">
                  <a:solidFill>
                    <a:schemeClr val="tx2"/>
                  </a:solidFill>
                  <a:latin typeface="Calibri "/>
                  <a:ea typeface="Calibri "/>
                  <a:cs typeface="Calibri "/>
                </a:rPr>
                <a:t>Equipped with legs that are lowered to the ocean floor for foundation.</a:t>
              </a:r>
            </a:p>
            <a:p>
              <a:pPr marL="2743200" lvl="1" indent="-285750">
                <a:buFont typeface="Arial" pitchFamily="34" charset="0"/>
                <a:buChar char="•"/>
              </a:pPr>
              <a:r>
                <a:rPr lang="en-US" sz="1600">
                  <a:solidFill>
                    <a:schemeClr val="tx2"/>
                  </a:solidFill>
                  <a:latin typeface="Calibri "/>
                  <a:ea typeface="Calibri "/>
                  <a:cs typeface="Calibri "/>
                </a:rPr>
                <a:t>Jacked up just above highest waves.</a:t>
              </a:r>
            </a:p>
            <a:p>
              <a:pPr marL="2743200" lvl="1" indent="-285750">
                <a:buFont typeface="Arial" pitchFamily="34" charset="0"/>
                <a:buChar char="•"/>
              </a:pPr>
              <a:r>
                <a:rPr lang="en-US" sz="1600">
                  <a:solidFill>
                    <a:schemeClr val="tx2"/>
                  </a:solidFill>
                  <a:latin typeface="Calibri "/>
                  <a:ea typeface="Calibri "/>
                  <a:cs typeface="Calibri "/>
                </a:rPr>
                <a:t>Suited for water depths of 400 ft and less.</a:t>
              </a:r>
            </a:p>
            <a:p>
              <a:pPr marL="2743200" lvl="1" indent="-285750"/>
              <a:endParaRPr lang="en-US" sz="1600">
                <a:solidFill>
                  <a:schemeClr val="tx2"/>
                </a:solidFill>
                <a:latin typeface="Franklin Gothic Book" pitchFamily="34" charset="0"/>
              </a:endParaRPr>
            </a:p>
          </p:txBody>
        </p:sp>
        <p:sp>
          <p:nvSpPr>
            <p:cNvPr id="75782" name="TextBox 12"/>
            <p:cNvSpPr txBox="1">
              <a:spLocks noChangeArrowheads="1"/>
            </p:cNvSpPr>
            <p:nvPr/>
          </p:nvSpPr>
          <p:spPr bwMode="auto">
            <a:xfrm>
              <a:off x="3627438" y="914400"/>
              <a:ext cx="1554162" cy="584200"/>
            </a:xfrm>
            <a:prstGeom prst="rect">
              <a:avLst/>
            </a:prstGeom>
            <a:noFill/>
            <a:ln w="9525">
              <a:noFill/>
              <a:miter lim="800000"/>
              <a:headEnd/>
              <a:tailEnd/>
            </a:ln>
          </p:spPr>
          <p:txBody>
            <a:bodyPr wrap="none">
              <a:spAutoFit/>
            </a:bodyPr>
            <a:lstStyle/>
            <a:p>
              <a:r>
                <a:rPr lang="en-US" sz="3200">
                  <a:solidFill>
                    <a:schemeClr val="tx2"/>
                  </a:solidFill>
                  <a:latin typeface="Calibri" pitchFamily="34" charset="0"/>
                </a:rPr>
                <a:t>Jack ups</a:t>
              </a:r>
            </a:p>
          </p:txBody>
        </p:sp>
      </p:gr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802" name="Group 5"/>
          <p:cNvGrpSpPr>
            <a:grpSpLocks/>
          </p:cNvGrpSpPr>
          <p:nvPr/>
        </p:nvGrpSpPr>
        <p:grpSpPr bwMode="auto">
          <a:xfrm>
            <a:off x="-1752600" y="3048000"/>
            <a:ext cx="9158288" cy="2708275"/>
            <a:chOff x="-304800" y="811213"/>
            <a:chExt cx="9158288" cy="2708275"/>
          </a:xfrm>
        </p:grpSpPr>
        <p:sp>
          <p:nvSpPr>
            <p:cNvPr id="76804" name="TextBox 12"/>
            <p:cNvSpPr txBox="1">
              <a:spLocks noChangeArrowheads="1"/>
            </p:cNvSpPr>
            <p:nvPr/>
          </p:nvSpPr>
          <p:spPr bwMode="auto">
            <a:xfrm>
              <a:off x="2209800" y="811213"/>
              <a:ext cx="2590800" cy="708025"/>
            </a:xfrm>
            <a:prstGeom prst="rect">
              <a:avLst/>
            </a:prstGeom>
            <a:noFill/>
            <a:ln w="9525">
              <a:noFill/>
              <a:miter lim="800000"/>
              <a:headEnd/>
              <a:tailEnd/>
            </a:ln>
          </p:spPr>
          <p:txBody>
            <a:bodyPr>
              <a:spAutoFit/>
            </a:bodyPr>
            <a:lstStyle/>
            <a:p>
              <a:r>
                <a:rPr lang="en-US" sz="4000">
                  <a:solidFill>
                    <a:schemeClr val="tx2"/>
                  </a:solidFill>
                  <a:latin typeface="Calibri" pitchFamily="34" charset="0"/>
                </a:rPr>
                <a:t>Fleet</a:t>
              </a:r>
              <a:endParaRPr lang="en-CA" sz="4000">
                <a:solidFill>
                  <a:schemeClr val="tx2"/>
                </a:solidFill>
                <a:latin typeface="Calibri" pitchFamily="34" charset="0"/>
              </a:endParaRPr>
            </a:p>
          </p:txBody>
        </p:sp>
        <p:sp>
          <p:nvSpPr>
            <p:cNvPr id="76805" name="Rectangle 2"/>
            <p:cNvSpPr>
              <a:spLocks noChangeArrowheads="1"/>
            </p:cNvSpPr>
            <p:nvPr/>
          </p:nvSpPr>
          <p:spPr bwMode="auto">
            <a:xfrm>
              <a:off x="-304800" y="1703388"/>
              <a:ext cx="9158288" cy="1816100"/>
            </a:xfrm>
            <a:prstGeom prst="rect">
              <a:avLst/>
            </a:prstGeom>
            <a:noFill/>
            <a:ln w="9525">
              <a:noFill/>
              <a:miter lim="800000"/>
              <a:headEnd/>
              <a:tailEnd/>
            </a:ln>
          </p:spPr>
          <p:txBody>
            <a:bodyPr>
              <a:spAutoFit/>
            </a:bodyPr>
            <a:lstStyle/>
            <a:p>
              <a:pPr marL="2743200" lvl="1" indent="-285750">
                <a:buFont typeface="Arial" pitchFamily="34" charset="0"/>
                <a:buChar char="•"/>
              </a:pPr>
              <a:r>
                <a:rPr lang="en-US" sz="1600">
                  <a:solidFill>
                    <a:schemeClr val="tx2"/>
                  </a:solidFill>
                  <a:latin typeface="Franklin Gothic Book" pitchFamily="34" charset="0"/>
                </a:rPr>
                <a:t>Dynamically positioned in that it does not require anchors.</a:t>
              </a:r>
            </a:p>
            <a:p>
              <a:pPr marL="2743200" lvl="1" indent="-285750">
                <a:buFont typeface="Arial" pitchFamily="34" charset="0"/>
                <a:buChar char="•"/>
              </a:pPr>
              <a:r>
                <a:rPr lang="en-US" sz="1600">
                  <a:solidFill>
                    <a:schemeClr val="tx2"/>
                  </a:solidFill>
                  <a:latin typeface="Franklin Gothic Book" pitchFamily="34" charset="0"/>
                </a:rPr>
                <a:t>Great load capacity, ideal for remote locations.</a:t>
              </a:r>
            </a:p>
            <a:p>
              <a:pPr marL="2743200" lvl="1" indent="-285750">
                <a:buFont typeface="Arial" pitchFamily="34" charset="0"/>
                <a:buChar char="•"/>
              </a:pPr>
              <a:r>
                <a:rPr lang="en-US" sz="1600">
                  <a:solidFill>
                    <a:schemeClr val="tx2"/>
                  </a:solidFill>
                  <a:latin typeface="Franklin Gothic Book" pitchFamily="34" charset="0"/>
                </a:rPr>
                <a:t>Limited to calmer water conditions.</a:t>
              </a:r>
            </a:p>
            <a:p>
              <a:pPr marL="2743200" lvl="1" indent="-285750">
                <a:buFont typeface="Arial" pitchFamily="34" charset="0"/>
                <a:buChar char="•"/>
              </a:pPr>
              <a:r>
                <a:rPr lang="en-US" sz="1600">
                  <a:solidFill>
                    <a:schemeClr val="tx2"/>
                  </a:solidFill>
                  <a:latin typeface="Franklin Gothic Book" pitchFamily="34" charset="0"/>
                </a:rPr>
                <a:t>Self-propelled and extremely mobile.</a:t>
              </a:r>
            </a:p>
            <a:p>
              <a:pPr marL="2743200" lvl="1" indent="-285750">
                <a:buFont typeface="Arial" pitchFamily="34" charset="0"/>
                <a:buChar char="•"/>
              </a:pPr>
              <a:r>
                <a:rPr lang="en-US" sz="1600">
                  <a:solidFill>
                    <a:schemeClr val="tx2"/>
                  </a:solidFill>
                  <a:latin typeface="Franklin Gothic Book" pitchFamily="34" charset="0"/>
                </a:rPr>
                <a:t>Dual-activity technology (on recent models). </a:t>
              </a:r>
            </a:p>
            <a:p>
              <a:pPr marL="2743200" lvl="1" indent="-285750">
                <a:buFont typeface="Arial" pitchFamily="34" charset="0"/>
                <a:buChar char="•"/>
              </a:pPr>
              <a:r>
                <a:rPr lang="en-US" sz="1600">
                  <a:solidFill>
                    <a:schemeClr val="tx2"/>
                  </a:solidFill>
                  <a:latin typeface="Franklin Gothic Book" pitchFamily="34" charset="0"/>
                </a:rPr>
                <a:t>Midwater, Deepwater, Ultra-deepwater</a:t>
              </a:r>
              <a:endParaRPr lang="en-US" sz="1600">
                <a:solidFill>
                  <a:schemeClr val="tx2"/>
                </a:solidFill>
                <a:latin typeface="Calibri "/>
                <a:ea typeface="Calibri "/>
                <a:cs typeface="Calibri "/>
              </a:endParaRPr>
            </a:p>
            <a:p>
              <a:pPr marL="2743200" lvl="1" indent="-285750"/>
              <a:endParaRPr lang="en-US" sz="1600">
                <a:solidFill>
                  <a:schemeClr val="tx2"/>
                </a:solidFill>
                <a:latin typeface="Franklin Gothic Book" pitchFamily="34" charset="0"/>
              </a:endParaRPr>
            </a:p>
          </p:txBody>
        </p:sp>
        <p:sp>
          <p:nvSpPr>
            <p:cNvPr id="76806" name="TextBox 12"/>
            <p:cNvSpPr txBox="1">
              <a:spLocks noChangeArrowheads="1"/>
            </p:cNvSpPr>
            <p:nvPr/>
          </p:nvSpPr>
          <p:spPr bwMode="auto">
            <a:xfrm>
              <a:off x="3627438" y="914400"/>
              <a:ext cx="1798637" cy="584200"/>
            </a:xfrm>
            <a:prstGeom prst="rect">
              <a:avLst/>
            </a:prstGeom>
            <a:noFill/>
            <a:ln w="9525">
              <a:noFill/>
              <a:miter lim="800000"/>
              <a:headEnd/>
              <a:tailEnd/>
            </a:ln>
          </p:spPr>
          <p:txBody>
            <a:bodyPr wrap="none">
              <a:spAutoFit/>
            </a:bodyPr>
            <a:lstStyle/>
            <a:p>
              <a:r>
                <a:rPr lang="en-US" sz="3200">
                  <a:solidFill>
                    <a:schemeClr val="tx2"/>
                  </a:solidFill>
                  <a:latin typeface="Calibri" pitchFamily="34" charset="0"/>
                </a:rPr>
                <a:t>Drill ships</a:t>
              </a:r>
            </a:p>
          </p:txBody>
        </p:sp>
      </p:grpSp>
      <p:pic>
        <p:nvPicPr>
          <p:cNvPr id="76803" name="Picture 3"/>
          <p:cNvPicPr>
            <a:picLocks noChangeAspect="1" noChangeArrowheads="1"/>
          </p:cNvPicPr>
          <p:nvPr/>
        </p:nvPicPr>
        <p:blipFill>
          <a:blip r:embed="rId2" cstate="print"/>
          <a:srcRect/>
          <a:stretch>
            <a:fillRect/>
          </a:stretch>
        </p:blipFill>
        <p:spPr bwMode="auto">
          <a:xfrm>
            <a:off x="6400800" y="152400"/>
            <a:ext cx="2576513" cy="4081463"/>
          </a:xfrm>
          <a:prstGeom prst="rect">
            <a:avLst/>
          </a:prstGeom>
          <a:noFill/>
          <a:ln w="9525">
            <a:noFill/>
            <a:miter lim="800000"/>
            <a:headEnd/>
            <a:tailEnd/>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826" name="Group 5"/>
          <p:cNvGrpSpPr>
            <a:grpSpLocks/>
          </p:cNvGrpSpPr>
          <p:nvPr/>
        </p:nvGrpSpPr>
        <p:grpSpPr bwMode="auto">
          <a:xfrm>
            <a:off x="-2057400" y="3200400"/>
            <a:ext cx="9158288" cy="2954338"/>
            <a:chOff x="-304800" y="811213"/>
            <a:chExt cx="9158288" cy="2954337"/>
          </a:xfrm>
        </p:grpSpPr>
        <p:sp>
          <p:nvSpPr>
            <p:cNvPr id="77828" name="TextBox 12"/>
            <p:cNvSpPr txBox="1">
              <a:spLocks noChangeArrowheads="1"/>
            </p:cNvSpPr>
            <p:nvPr/>
          </p:nvSpPr>
          <p:spPr bwMode="auto">
            <a:xfrm>
              <a:off x="2209800" y="811213"/>
              <a:ext cx="2590800" cy="708025"/>
            </a:xfrm>
            <a:prstGeom prst="rect">
              <a:avLst/>
            </a:prstGeom>
            <a:noFill/>
            <a:ln w="9525">
              <a:noFill/>
              <a:miter lim="800000"/>
              <a:headEnd/>
              <a:tailEnd/>
            </a:ln>
          </p:spPr>
          <p:txBody>
            <a:bodyPr>
              <a:spAutoFit/>
            </a:bodyPr>
            <a:lstStyle/>
            <a:p>
              <a:r>
                <a:rPr lang="en-US" sz="4000">
                  <a:solidFill>
                    <a:schemeClr val="tx2"/>
                  </a:solidFill>
                  <a:latin typeface="Calibri" pitchFamily="34" charset="0"/>
                </a:rPr>
                <a:t>Fleet</a:t>
              </a:r>
              <a:endParaRPr lang="en-CA" sz="4000">
                <a:solidFill>
                  <a:schemeClr val="tx2"/>
                </a:solidFill>
                <a:latin typeface="Calibri" pitchFamily="34" charset="0"/>
              </a:endParaRPr>
            </a:p>
          </p:txBody>
        </p:sp>
        <p:sp>
          <p:nvSpPr>
            <p:cNvPr id="77829" name="Rectangle 2"/>
            <p:cNvSpPr>
              <a:spLocks noChangeArrowheads="1"/>
            </p:cNvSpPr>
            <p:nvPr/>
          </p:nvSpPr>
          <p:spPr bwMode="auto">
            <a:xfrm>
              <a:off x="-304800" y="1703388"/>
              <a:ext cx="9158288" cy="2062162"/>
            </a:xfrm>
            <a:prstGeom prst="rect">
              <a:avLst/>
            </a:prstGeom>
            <a:noFill/>
            <a:ln w="9525">
              <a:noFill/>
              <a:miter lim="800000"/>
              <a:headEnd/>
              <a:tailEnd/>
            </a:ln>
          </p:spPr>
          <p:txBody>
            <a:bodyPr>
              <a:spAutoFit/>
            </a:bodyPr>
            <a:lstStyle/>
            <a:p>
              <a:pPr marL="2743200" lvl="1" indent="-285750">
                <a:buFont typeface="Arial" pitchFamily="34" charset="0"/>
                <a:buChar char="•"/>
              </a:pPr>
              <a:r>
                <a:rPr lang="en-US" sz="1600">
                  <a:solidFill>
                    <a:schemeClr val="tx2"/>
                  </a:solidFill>
                  <a:latin typeface="Franklin Gothic Book" pitchFamily="34" charset="0"/>
                </a:rPr>
                <a:t>Floating vessels that can be submerged by water ballast system so that lower hulls are under water during drilling operations.</a:t>
              </a:r>
            </a:p>
            <a:p>
              <a:pPr marL="2743200" lvl="1" indent="-285750">
                <a:buFont typeface="Arial" pitchFamily="34" charset="0"/>
                <a:buChar char="•"/>
              </a:pPr>
              <a:r>
                <a:rPr lang="en-US" sz="1600">
                  <a:solidFill>
                    <a:schemeClr val="tx2"/>
                  </a:solidFill>
                  <a:latin typeface="Franklin Gothic Book" pitchFamily="34" charset="0"/>
                </a:rPr>
                <a:t>Maintain position through anchors or computer controlled dynamic positioning thrusters. </a:t>
              </a:r>
            </a:p>
            <a:p>
              <a:pPr marL="2743200" lvl="1" indent="-285750">
                <a:buFont typeface="Arial" pitchFamily="34" charset="0"/>
                <a:buChar char="•"/>
              </a:pPr>
              <a:r>
                <a:rPr lang="en-US" sz="1600">
                  <a:solidFill>
                    <a:schemeClr val="tx2"/>
                  </a:solidFill>
                  <a:latin typeface="Franklin Gothic Book" pitchFamily="34" charset="0"/>
                </a:rPr>
                <a:t>Moved by propellers or tugging.  </a:t>
              </a:r>
            </a:p>
            <a:p>
              <a:pPr marL="2743200" lvl="1" indent="-285750">
                <a:buFont typeface="Arial" pitchFamily="34" charset="0"/>
                <a:buChar char="•"/>
              </a:pPr>
              <a:r>
                <a:rPr lang="en-US" sz="1600">
                  <a:solidFill>
                    <a:schemeClr val="tx2"/>
                  </a:solidFill>
                  <a:latin typeface="Franklin Gothic Book" pitchFamily="34" charset="0"/>
                </a:rPr>
                <a:t>Suited for rough water conditions.</a:t>
              </a:r>
            </a:p>
            <a:p>
              <a:pPr marL="2743200" lvl="1" indent="-285750">
                <a:buFont typeface="Arial" pitchFamily="34" charset="0"/>
                <a:buChar char="•"/>
              </a:pPr>
              <a:r>
                <a:rPr lang="en-US" sz="1600">
                  <a:solidFill>
                    <a:schemeClr val="tx2"/>
                  </a:solidFill>
                  <a:latin typeface="Franklin Gothic Book" pitchFamily="34" charset="0"/>
                </a:rPr>
                <a:t>Midwater, Deepwater, Ultra-deepwater</a:t>
              </a:r>
              <a:endParaRPr lang="en-US" sz="1600">
                <a:solidFill>
                  <a:schemeClr val="tx2"/>
                </a:solidFill>
                <a:latin typeface="Calibri "/>
                <a:ea typeface="Calibri "/>
                <a:cs typeface="Calibri "/>
              </a:endParaRPr>
            </a:p>
            <a:p>
              <a:pPr marL="2743200" lvl="1" indent="-285750"/>
              <a:endParaRPr lang="en-US" sz="1600">
                <a:solidFill>
                  <a:schemeClr val="tx2"/>
                </a:solidFill>
                <a:latin typeface="Franklin Gothic Book" pitchFamily="34" charset="0"/>
              </a:endParaRPr>
            </a:p>
          </p:txBody>
        </p:sp>
        <p:sp>
          <p:nvSpPr>
            <p:cNvPr id="77830" name="TextBox 12"/>
            <p:cNvSpPr txBox="1">
              <a:spLocks noChangeArrowheads="1"/>
            </p:cNvSpPr>
            <p:nvPr/>
          </p:nvSpPr>
          <p:spPr bwMode="auto">
            <a:xfrm>
              <a:off x="3627438" y="914400"/>
              <a:ext cx="3187700" cy="584200"/>
            </a:xfrm>
            <a:prstGeom prst="rect">
              <a:avLst/>
            </a:prstGeom>
            <a:noFill/>
            <a:ln w="9525">
              <a:noFill/>
              <a:miter lim="800000"/>
              <a:headEnd/>
              <a:tailEnd/>
            </a:ln>
          </p:spPr>
          <p:txBody>
            <a:bodyPr wrap="none">
              <a:spAutoFit/>
            </a:bodyPr>
            <a:lstStyle/>
            <a:p>
              <a:r>
                <a:rPr lang="en-US" sz="3200">
                  <a:solidFill>
                    <a:schemeClr val="tx2"/>
                  </a:solidFill>
                  <a:latin typeface="Calibri" pitchFamily="34" charset="0"/>
                </a:rPr>
                <a:t>Semisubmersibles</a:t>
              </a:r>
            </a:p>
          </p:txBody>
        </p:sp>
      </p:grpSp>
      <p:pic>
        <p:nvPicPr>
          <p:cNvPr id="77827" name="Picture 2" descr="http://www.deepwater.com/_filelib/ImageGallery/fleet/JackBates.jpg"/>
          <p:cNvPicPr>
            <a:picLocks noChangeAspect="1" noChangeArrowheads="1"/>
          </p:cNvPicPr>
          <p:nvPr/>
        </p:nvPicPr>
        <p:blipFill>
          <a:blip r:embed="rId2" cstate="print"/>
          <a:srcRect/>
          <a:stretch>
            <a:fillRect/>
          </a:stretch>
        </p:blipFill>
        <p:spPr bwMode="auto">
          <a:xfrm>
            <a:off x="5867400" y="152400"/>
            <a:ext cx="3109913" cy="3581400"/>
          </a:xfrm>
          <a:prstGeom prst="rect">
            <a:avLst/>
          </a:prstGeom>
          <a:noFill/>
          <a:ln w="9525">
            <a:noFill/>
            <a:miter lim="800000"/>
            <a:headEnd/>
            <a:tailEnd/>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Transocean Operations</a:t>
            </a:r>
            <a:endParaRPr lang="en-US" dirty="0"/>
          </a:p>
        </p:txBody>
      </p:sp>
      <p:grpSp>
        <p:nvGrpSpPr>
          <p:cNvPr id="78851" name="Group 4"/>
          <p:cNvGrpSpPr>
            <a:grpSpLocks/>
          </p:cNvGrpSpPr>
          <p:nvPr/>
        </p:nvGrpSpPr>
        <p:grpSpPr bwMode="auto">
          <a:xfrm>
            <a:off x="523875" y="1371600"/>
            <a:ext cx="8086725" cy="5238750"/>
            <a:chOff x="533400" y="1524000"/>
            <a:chExt cx="8086725" cy="5238750"/>
          </a:xfrm>
        </p:grpSpPr>
        <p:grpSp>
          <p:nvGrpSpPr>
            <p:cNvPr id="78852" name="Group 5"/>
            <p:cNvGrpSpPr>
              <a:grpSpLocks/>
            </p:cNvGrpSpPr>
            <p:nvPr/>
          </p:nvGrpSpPr>
          <p:grpSpPr bwMode="auto">
            <a:xfrm>
              <a:off x="571500" y="1524000"/>
              <a:ext cx="8039101" cy="4419600"/>
              <a:chOff x="76200" y="1447800"/>
              <a:chExt cx="8915400" cy="4876800"/>
            </a:xfrm>
          </p:grpSpPr>
          <p:pic>
            <p:nvPicPr>
              <p:cNvPr id="78854" name="Picture 3"/>
              <p:cNvPicPr>
                <a:picLocks noChangeAspect="1" noChangeArrowheads="1"/>
              </p:cNvPicPr>
              <p:nvPr/>
            </p:nvPicPr>
            <p:blipFill>
              <a:blip r:embed="rId2" cstate="print"/>
              <a:srcRect/>
              <a:stretch>
                <a:fillRect/>
              </a:stretch>
            </p:blipFill>
            <p:spPr bwMode="auto">
              <a:xfrm>
                <a:off x="76200" y="1447800"/>
                <a:ext cx="3200400" cy="4876800"/>
              </a:xfrm>
              <a:prstGeom prst="rect">
                <a:avLst/>
              </a:prstGeom>
              <a:noFill/>
              <a:ln w="9525">
                <a:noFill/>
                <a:miter lim="800000"/>
                <a:headEnd/>
                <a:tailEnd/>
              </a:ln>
            </p:spPr>
          </p:pic>
          <p:pic>
            <p:nvPicPr>
              <p:cNvPr id="78855" name="Picture 4"/>
              <p:cNvPicPr>
                <a:picLocks noChangeAspect="1" noChangeArrowheads="1"/>
              </p:cNvPicPr>
              <p:nvPr/>
            </p:nvPicPr>
            <p:blipFill>
              <a:blip r:embed="rId3" cstate="print"/>
              <a:srcRect/>
              <a:stretch>
                <a:fillRect/>
              </a:stretch>
            </p:blipFill>
            <p:spPr bwMode="auto">
              <a:xfrm>
                <a:off x="3276599" y="1447800"/>
                <a:ext cx="5715001" cy="4876800"/>
              </a:xfrm>
              <a:prstGeom prst="rect">
                <a:avLst/>
              </a:prstGeom>
              <a:noFill/>
              <a:ln w="9525">
                <a:noFill/>
                <a:miter lim="800000"/>
                <a:headEnd/>
                <a:tailEnd/>
              </a:ln>
            </p:spPr>
          </p:pic>
        </p:grpSp>
        <p:pic>
          <p:nvPicPr>
            <p:cNvPr id="78853" name="Picture 5"/>
            <p:cNvPicPr>
              <a:picLocks noChangeAspect="1" noChangeArrowheads="1"/>
            </p:cNvPicPr>
            <p:nvPr/>
          </p:nvPicPr>
          <p:blipFill>
            <a:blip r:embed="rId4" cstate="print"/>
            <a:srcRect/>
            <a:stretch>
              <a:fillRect/>
            </a:stretch>
          </p:blipFill>
          <p:spPr bwMode="auto">
            <a:xfrm>
              <a:off x="533400" y="5943600"/>
              <a:ext cx="8086725" cy="819150"/>
            </a:xfrm>
            <a:prstGeom prst="rect">
              <a:avLst/>
            </a:prstGeom>
            <a:noFill/>
            <a:ln w="9525">
              <a:noFill/>
              <a:miter lim="800000"/>
              <a:headEnd/>
              <a:tailEnd/>
            </a:ln>
          </p:spPr>
        </p:pic>
      </p:gr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Major Clients</a:t>
            </a:r>
            <a:endParaRPr lang="en-US" dirty="0"/>
          </a:p>
        </p:txBody>
      </p:sp>
      <p:pic>
        <p:nvPicPr>
          <p:cNvPr id="79875" name="Picture 2" descr="http://jeroenbours.com/staging/wp-content/themes/default/uploads/BP_logo.jpg.jpg"/>
          <p:cNvPicPr>
            <a:picLocks noChangeAspect="1" noChangeArrowheads="1"/>
          </p:cNvPicPr>
          <p:nvPr/>
        </p:nvPicPr>
        <p:blipFill>
          <a:blip r:embed="rId2" cstate="print"/>
          <a:srcRect/>
          <a:stretch>
            <a:fillRect/>
          </a:stretch>
        </p:blipFill>
        <p:spPr bwMode="auto">
          <a:xfrm>
            <a:off x="785813" y="1643063"/>
            <a:ext cx="1168400" cy="1552575"/>
          </a:xfrm>
          <a:prstGeom prst="rect">
            <a:avLst/>
          </a:prstGeom>
          <a:noFill/>
          <a:ln w="9525">
            <a:noFill/>
            <a:miter lim="800000"/>
            <a:headEnd/>
            <a:tailEnd/>
          </a:ln>
        </p:spPr>
      </p:pic>
      <p:pic>
        <p:nvPicPr>
          <p:cNvPr id="79876" name="Picture 4" descr="http://mystockvoice.files.wordpress.com/2008/12/ongc2.jpg"/>
          <p:cNvPicPr>
            <a:picLocks noChangeAspect="1" noChangeArrowheads="1"/>
          </p:cNvPicPr>
          <p:nvPr/>
        </p:nvPicPr>
        <p:blipFill>
          <a:blip r:embed="rId3" cstate="print"/>
          <a:srcRect/>
          <a:stretch>
            <a:fillRect/>
          </a:stretch>
        </p:blipFill>
        <p:spPr bwMode="auto">
          <a:xfrm>
            <a:off x="2500313" y="1714500"/>
            <a:ext cx="1412875" cy="1409700"/>
          </a:xfrm>
          <a:prstGeom prst="rect">
            <a:avLst/>
          </a:prstGeom>
          <a:noFill/>
          <a:ln w="9525">
            <a:noFill/>
            <a:miter lim="800000"/>
            <a:headEnd/>
            <a:tailEnd/>
          </a:ln>
        </p:spPr>
      </p:pic>
      <p:pic>
        <p:nvPicPr>
          <p:cNvPr id="79877" name="Picture 6" descr="http://blogmais.files.wordpress.com/2009/02/logo_petrobras.jpg"/>
          <p:cNvPicPr>
            <a:picLocks noChangeAspect="1" noChangeArrowheads="1"/>
          </p:cNvPicPr>
          <p:nvPr/>
        </p:nvPicPr>
        <p:blipFill>
          <a:blip r:embed="rId4" cstate="print"/>
          <a:srcRect/>
          <a:stretch>
            <a:fillRect/>
          </a:stretch>
        </p:blipFill>
        <p:spPr bwMode="auto">
          <a:xfrm>
            <a:off x="4714875" y="1714500"/>
            <a:ext cx="2000250" cy="1255713"/>
          </a:xfrm>
          <a:prstGeom prst="rect">
            <a:avLst/>
          </a:prstGeom>
          <a:noFill/>
          <a:ln w="9525">
            <a:noFill/>
            <a:miter lim="800000"/>
            <a:headEnd/>
            <a:tailEnd/>
          </a:ln>
        </p:spPr>
      </p:pic>
      <p:pic>
        <p:nvPicPr>
          <p:cNvPr id="79878" name="Picture 8" descr="http://www.online-lubricants.co.uk/_borders/chevron.jpg"/>
          <p:cNvPicPr>
            <a:picLocks noChangeAspect="1" noChangeArrowheads="1"/>
          </p:cNvPicPr>
          <p:nvPr/>
        </p:nvPicPr>
        <p:blipFill>
          <a:blip r:embed="rId5" cstate="print"/>
          <a:srcRect/>
          <a:stretch>
            <a:fillRect/>
          </a:stretch>
        </p:blipFill>
        <p:spPr bwMode="auto">
          <a:xfrm>
            <a:off x="7072313" y="1714500"/>
            <a:ext cx="1462087" cy="1628775"/>
          </a:xfrm>
          <a:prstGeom prst="rect">
            <a:avLst/>
          </a:prstGeom>
          <a:noFill/>
          <a:ln w="9525">
            <a:noFill/>
            <a:miter lim="800000"/>
            <a:headEnd/>
            <a:tailEnd/>
          </a:ln>
        </p:spPr>
      </p:pic>
      <p:pic>
        <p:nvPicPr>
          <p:cNvPr id="79879" name="Picture 10" descr="http://memrieconomicblog.org/images/uploaded/shell-logo-t.jpg"/>
          <p:cNvPicPr>
            <a:picLocks noChangeAspect="1" noChangeArrowheads="1"/>
          </p:cNvPicPr>
          <p:nvPr/>
        </p:nvPicPr>
        <p:blipFill>
          <a:blip r:embed="rId6" cstate="print"/>
          <a:srcRect/>
          <a:stretch>
            <a:fillRect/>
          </a:stretch>
        </p:blipFill>
        <p:spPr bwMode="auto">
          <a:xfrm>
            <a:off x="785813" y="4248150"/>
            <a:ext cx="1517650" cy="1314450"/>
          </a:xfrm>
          <a:prstGeom prst="rect">
            <a:avLst/>
          </a:prstGeom>
          <a:noFill/>
          <a:ln w="9525">
            <a:noFill/>
            <a:miter lim="800000"/>
            <a:headEnd/>
            <a:tailEnd/>
          </a:ln>
        </p:spPr>
      </p:pic>
      <p:pic>
        <p:nvPicPr>
          <p:cNvPr id="79880" name="Picture 12" descr="http://confbrussels.free.fr/21fev2006/images/Statoil_big.jpg"/>
          <p:cNvPicPr>
            <a:picLocks noChangeAspect="1" noChangeArrowheads="1"/>
          </p:cNvPicPr>
          <p:nvPr/>
        </p:nvPicPr>
        <p:blipFill>
          <a:blip r:embed="rId7" cstate="print"/>
          <a:srcRect/>
          <a:stretch>
            <a:fillRect/>
          </a:stretch>
        </p:blipFill>
        <p:spPr bwMode="auto">
          <a:xfrm>
            <a:off x="2786063" y="4152900"/>
            <a:ext cx="1395412" cy="1562100"/>
          </a:xfrm>
          <a:prstGeom prst="rect">
            <a:avLst/>
          </a:prstGeom>
          <a:noFill/>
          <a:ln w="9525">
            <a:noFill/>
            <a:miter lim="800000"/>
            <a:headEnd/>
            <a:tailEnd/>
          </a:ln>
        </p:spPr>
      </p:pic>
      <p:pic>
        <p:nvPicPr>
          <p:cNvPr id="79881" name="Picture 14" descr="http://seeker401.files.wordpress.com/2009/08/aramco.jpg"/>
          <p:cNvPicPr>
            <a:picLocks noChangeAspect="1" noChangeArrowheads="1"/>
          </p:cNvPicPr>
          <p:nvPr/>
        </p:nvPicPr>
        <p:blipFill>
          <a:blip r:embed="rId8" cstate="print"/>
          <a:srcRect/>
          <a:stretch>
            <a:fillRect/>
          </a:stretch>
        </p:blipFill>
        <p:spPr bwMode="auto">
          <a:xfrm>
            <a:off x="4714875" y="4149725"/>
            <a:ext cx="1357313" cy="1717675"/>
          </a:xfrm>
          <a:prstGeom prst="rect">
            <a:avLst/>
          </a:prstGeom>
          <a:noFill/>
          <a:ln w="9525">
            <a:noFill/>
            <a:miter lim="800000"/>
            <a:headEnd/>
            <a:tailEnd/>
          </a:ln>
        </p:spPr>
      </p:pic>
      <p:pic>
        <p:nvPicPr>
          <p:cNvPr id="79882" name="Picture 16" descr="http://i.thisislondon.co.uk/i/pix/2008/06/bhpbilliton_415x275.jpg"/>
          <p:cNvPicPr>
            <a:picLocks noChangeAspect="1" noChangeArrowheads="1"/>
          </p:cNvPicPr>
          <p:nvPr/>
        </p:nvPicPr>
        <p:blipFill>
          <a:blip r:embed="rId9" cstate="print"/>
          <a:srcRect/>
          <a:stretch>
            <a:fillRect/>
          </a:stretch>
        </p:blipFill>
        <p:spPr bwMode="auto">
          <a:xfrm>
            <a:off x="6715125" y="4443413"/>
            <a:ext cx="1689100" cy="1119187"/>
          </a:xfrm>
          <a:prstGeom prst="rect">
            <a:avLst/>
          </a:prstGeom>
          <a:noFill/>
          <a:ln w="9525">
            <a:noFill/>
            <a:miter lim="800000"/>
            <a:headEnd/>
            <a:tailEnd/>
          </a:ln>
        </p:spPr>
      </p:pic>
      <p:sp>
        <p:nvSpPr>
          <p:cNvPr id="11" name="Rectangle 10"/>
          <p:cNvSpPr/>
          <p:nvPr/>
        </p:nvSpPr>
        <p:spPr>
          <a:xfrm>
            <a:off x="609600" y="3124200"/>
            <a:ext cx="1623030" cy="923330"/>
          </a:xfrm>
          <a:prstGeom prst="rect">
            <a:avLst/>
          </a:prstGeom>
          <a:noFill/>
        </p:spPr>
        <p:txBody>
          <a:bodyPr>
            <a:spAutoFit/>
          </a:bodyPr>
          <a:lstStyle/>
          <a:p>
            <a:pPr algn="ctr">
              <a:defRPr/>
            </a:pPr>
            <a:r>
              <a:rPr lang="en-US" sz="54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12%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Industry Composition</a:t>
            </a:r>
            <a:endParaRPr lang="en-US" dirty="0"/>
          </a:p>
        </p:txBody>
      </p:sp>
      <p:sp>
        <p:nvSpPr>
          <p:cNvPr id="1028" name="Content Placeholder 2"/>
          <p:cNvSpPr>
            <a:spLocks noGrp="1"/>
          </p:cNvSpPr>
          <p:nvPr>
            <p:ph idx="1"/>
          </p:nvPr>
        </p:nvSpPr>
        <p:spPr/>
        <p:txBody>
          <a:bodyPr/>
          <a:lstStyle/>
          <a:p>
            <a:r>
              <a:rPr lang="en-US" smtClean="0"/>
              <a:t>Revenue Contribution</a:t>
            </a:r>
          </a:p>
        </p:txBody>
      </p:sp>
      <p:graphicFrame>
        <p:nvGraphicFramePr>
          <p:cNvPr id="1026" name="Chart 7"/>
          <p:cNvGraphicFramePr>
            <a:graphicFrameLocks/>
          </p:cNvGraphicFramePr>
          <p:nvPr/>
        </p:nvGraphicFramePr>
        <p:xfrm>
          <a:off x="571500" y="2286000"/>
          <a:ext cx="8072438" cy="4572000"/>
        </p:xfrm>
        <a:graphic>
          <a:graphicData uri="http://schemas.openxmlformats.org/presentationml/2006/ole">
            <p:oleObj spid="_x0000_s1026" r:id="rId4" imgW="8071804" imgH="4749196" progId="Excel.Chart.8">
              <p:embed/>
            </p:oleObj>
          </a:graphicData>
        </a:graphic>
      </p:graphicFrame>
      <p:sp>
        <p:nvSpPr>
          <p:cNvPr id="7" name="TextBox 6"/>
          <p:cNvSpPr txBox="1"/>
          <p:nvPr/>
        </p:nvSpPr>
        <p:spPr>
          <a:xfrm>
            <a:off x="6705600" y="6019800"/>
            <a:ext cx="1676400" cy="400050"/>
          </a:xfrm>
          <a:prstGeom prst="rect">
            <a:avLst/>
          </a:prstGeom>
        </p:spPr>
        <p:style>
          <a:lnRef idx="3">
            <a:schemeClr val="lt1"/>
          </a:lnRef>
          <a:fillRef idx="1">
            <a:schemeClr val="accent1"/>
          </a:fillRef>
          <a:effectRef idx="1">
            <a:schemeClr val="accent1"/>
          </a:effectRef>
          <a:fontRef idx="minor">
            <a:schemeClr val="lt1"/>
          </a:fontRef>
        </p:style>
        <p:txBody>
          <a:bodyPr>
            <a:spAutoFit/>
          </a:bodyPr>
          <a:lstStyle/>
          <a:p>
            <a:pPr>
              <a:defRPr/>
            </a:pPr>
            <a:r>
              <a:rPr lang="en-US" sz="2000" dirty="0">
                <a:solidFill>
                  <a:schemeClr val="tx2"/>
                </a:solidFill>
                <a:effectLst>
                  <a:outerShdw blurRad="38100" dist="38100" dir="2700000" algn="tl">
                    <a:srgbClr val="000000">
                      <a:alpha val="43137"/>
                    </a:srgbClr>
                  </a:outerShdw>
                </a:effectLst>
              </a:rPr>
              <a:t>$ 85 billion</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ext Placeholder 1"/>
          <p:cNvSpPr>
            <a:spLocks noGrp="1"/>
          </p:cNvSpPr>
          <p:nvPr>
            <p:ph type="body" idx="1"/>
          </p:nvPr>
        </p:nvSpPr>
        <p:spPr/>
        <p:txBody>
          <a:bodyPr/>
          <a:lstStyle/>
          <a:p>
            <a:endParaRPr lang="en-US" smtClean="0">
              <a:solidFill>
                <a:srgbClr val="DDD2B1"/>
              </a:solidFill>
            </a:endParaRPr>
          </a:p>
        </p:txBody>
      </p:sp>
      <p:sp>
        <p:nvSpPr>
          <p:cNvPr id="3" name="Title 2"/>
          <p:cNvSpPr>
            <a:spLocks noGrp="1"/>
          </p:cNvSpPr>
          <p:nvPr>
            <p:ph type="title"/>
          </p:nvPr>
        </p:nvSpPr>
        <p:spPr/>
        <p:txBody>
          <a:bodyPr/>
          <a:lstStyle/>
          <a:p>
            <a:pPr>
              <a:defRPr/>
            </a:pPr>
            <a:r>
              <a:rPr lang="en-US" dirty="0" smtClean="0"/>
              <a:t>Future Outlook</a:t>
            </a:r>
            <a:endParaRPr lang="en-US"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smtClean="0"/>
              <a:t>Revenue Methods</a:t>
            </a:r>
            <a:endParaRPr lang="en-US" dirty="0"/>
          </a:p>
        </p:txBody>
      </p:sp>
      <p:sp>
        <p:nvSpPr>
          <p:cNvPr id="81923" name="Content Placeholder 2"/>
          <p:cNvSpPr>
            <a:spLocks noGrp="1"/>
          </p:cNvSpPr>
          <p:nvPr>
            <p:ph idx="1"/>
          </p:nvPr>
        </p:nvSpPr>
        <p:spPr/>
        <p:txBody>
          <a:bodyPr/>
          <a:lstStyle/>
          <a:p>
            <a:pPr eaLnBrk="1" hangingPunct="1"/>
            <a:r>
              <a:rPr lang="en-US" smtClean="0"/>
              <a:t>Transocean has two main methods for generating revenue from its drilling operations:</a:t>
            </a:r>
          </a:p>
          <a:p>
            <a:pPr lvl="1" eaLnBrk="1" hangingPunct="1"/>
            <a:r>
              <a:rPr lang="en-US" smtClean="0"/>
              <a:t>Operating rate: Rate that is charged for utilization of rigs.</a:t>
            </a:r>
          </a:p>
          <a:p>
            <a:pPr lvl="1" eaLnBrk="1" hangingPunct="1"/>
            <a:endParaRPr lang="en-US" smtClean="0"/>
          </a:p>
          <a:p>
            <a:pPr lvl="1" eaLnBrk="1" hangingPunct="1"/>
            <a:r>
              <a:rPr lang="en-US" smtClean="0"/>
              <a:t>Stand-by-rate: Rate charged for the rig being ready for use, regardless of whether it is actually used.</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eaLnBrk="1" fontAlgn="auto" hangingPunct="1">
              <a:spcAft>
                <a:spcPts val="0"/>
              </a:spcAft>
              <a:defRPr/>
            </a:pPr>
            <a:r>
              <a:rPr lang="en-US" dirty="0" smtClean="0"/>
              <a:t>Potential Risks</a:t>
            </a:r>
          </a:p>
        </p:txBody>
      </p:sp>
      <p:sp>
        <p:nvSpPr>
          <p:cNvPr id="82947" name="Content Placeholder 2"/>
          <p:cNvSpPr>
            <a:spLocks noGrp="1"/>
          </p:cNvSpPr>
          <p:nvPr>
            <p:ph idx="1"/>
          </p:nvPr>
        </p:nvSpPr>
        <p:spPr/>
        <p:txBody>
          <a:bodyPr/>
          <a:lstStyle/>
          <a:p>
            <a:pPr eaLnBrk="1" hangingPunct="1"/>
            <a:r>
              <a:rPr lang="en-US" smtClean="0"/>
              <a:t>High expiration of its fleet contracts in early 2011 which is a cause of concern for its future revenue streams</a:t>
            </a:r>
          </a:p>
          <a:p>
            <a:pPr lvl="1" eaLnBrk="1" hangingPunct="1"/>
            <a:r>
              <a:rPr lang="en-US" smtClean="0"/>
              <a:t>Impacted by the dayrate</a:t>
            </a:r>
          </a:p>
          <a:p>
            <a:pPr eaLnBrk="1" hangingPunct="1"/>
            <a:endParaRPr lang="en-US" smtClean="0"/>
          </a:p>
        </p:txBody>
      </p:sp>
      <p:pic>
        <p:nvPicPr>
          <p:cNvPr id="82948" name="Picture 4"/>
          <p:cNvPicPr>
            <a:picLocks noChangeAspect="1" noChangeArrowheads="1"/>
          </p:cNvPicPr>
          <p:nvPr/>
        </p:nvPicPr>
        <p:blipFill>
          <a:blip r:embed="rId2" cstate="print"/>
          <a:srcRect/>
          <a:stretch>
            <a:fillRect/>
          </a:stretch>
        </p:blipFill>
        <p:spPr bwMode="auto">
          <a:xfrm>
            <a:off x="3886200" y="4800600"/>
            <a:ext cx="4695825" cy="1797050"/>
          </a:xfrm>
          <a:prstGeom prst="rect">
            <a:avLst/>
          </a:prstGeom>
          <a:noFill/>
          <a:ln w="9525">
            <a:noFill/>
            <a:miter lim="800000"/>
            <a:headEnd/>
            <a:tailEnd/>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4"/>
          <p:cNvPicPr>
            <a:picLocks noChangeAspect="1" noChangeArrowheads="1"/>
          </p:cNvPicPr>
          <p:nvPr/>
        </p:nvPicPr>
        <p:blipFill>
          <a:blip r:embed="rId2" cstate="print"/>
          <a:srcRect/>
          <a:stretch>
            <a:fillRect/>
          </a:stretch>
        </p:blipFill>
        <p:spPr bwMode="auto">
          <a:xfrm>
            <a:off x="-114300" y="990600"/>
            <a:ext cx="9372600" cy="487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Potential Risks</a:t>
            </a:r>
            <a:endParaRPr lang="en-US" dirty="0"/>
          </a:p>
        </p:txBody>
      </p:sp>
      <p:sp>
        <p:nvSpPr>
          <p:cNvPr id="3" name="Content Placeholder 2"/>
          <p:cNvSpPr>
            <a:spLocks noGrp="1"/>
          </p:cNvSpPr>
          <p:nvPr>
            <p:ph idx="1"/>
          </p:nvPr>
        </p:nvSpPr>
        <p:spPr/>
        <p:txBody>
          <a:bodyPr/>
          <a:lstStyle/>
          <a:p>
            <a:pPr>
              <a:defRPr/>
            </a:pPr>
            <a:r>
              <a:rPr lang="en-US" sz="2400" dirty="0" smtClean="0">
                <a:effectLst>
                  <a:glow rad="139700">
                    <a:schemeClr val="accent5">
                      <a:satMod val="175000"/>
                      <a:alpha val="40000"/>
                    </a:schemeClr>
                  </a:glow>
                </a:effectLst>
              </a:rPr>
              <a:t>Revenues highly dependent on economic conditions of market as price of oil dictates demand. </a:t>
            </a:r>
          </a:p>
          <a:p>
            <a:pPr>
              <a:defRPr/>
            </a:pPr>
            <a:r>
              <a:rPr lang="en-US" sz="2400" dirty="0" smtClean="0">
                <a:effectLst>
                  <a:glow rad="139700">
                    <a:schemeClr val="accent5">
                      <a:satMod val="175000"/>
                      <a:alpha val="40000"/>
                    </a:schemeClr>
                  </a:glow>
                </a:effectLst>
              </a:rPr>
              <a:t>Sole focus in offshore drilling, eliminating large oil markets such as Russia and Middle East. </a:t>
            </a:r>
          </a:p>
          <a:p>
            <a:pPr>
              <a:defRPr/>
            </a:pPr>
            <a:r>
              <a:rPr lang="en-US" sz="2400" dirty="0" smtClean="0">
                <a:effectLst>
                  <a:glow rad="139700">
                    <a:schemeClr val="accent5">
                      <a:satMod val="175000"/>
                      <a:alpha val="40000"/>
                    </a:schemeClr>
                  </a:glow>
                </a:effectLst>
              </a:rPr>
              <a:t>Highly competitive and cyclical industry with intense price competition. </a:t>
            </a:r>
          </a:p>
          <a:p>
            <a:pPr>
              <a:defRPr/>
            </a:pPr>
            <a:r>
              <a:rPr lang="en-US" sz="2400" dirty="0" smtClean="0">
                <a:effectLst>
                  <a:glow rad="139700">
                    <a:schemeClr val="accent5">
                      <a:satMod val="175000"/>
                      <a:alpha val="40000"/>
                    </a:schemeClr>
                  </a:glow>
                </a:effectLst>
              </a:rPr>
              <a:t>Contracts may be terminated by a number </a:t>
            </a:r>
          </a:p>
          <a:p>
            <a:pPr>
              <a:buFont typeface="Wingdings 2" pitchFamily="18" charset="2"/>
              <a:buNone/>
              <a:defRPr/>
            </a:pPr>
            <a:r>
              <a:rPr lang="en-US" sz="2400" dirty="0" smtClean="0">
                <a:effectLst>
                  <a:glow rad="139700">
                    <a:schemeClr val="accent5">
                      <a:satMod val="175000"/>
                      <a:alpha val="40000"/>
                    </a:schemeClr>
                  </a:glow>
                </a:effectLst>
              </a:rPr>
              <a:t>     of events.</a:t>
            </a:r>
          </a:p>
          <a:p>
            <a:pPr>
              <a:defRPr/>
            </a:pPr>
            <a:r>
              <a:rPr lang="en-US" sz="2400" dirty="0" smtClean="0">
                <a:effectLst>
                  <a:glow rad="139700">
                    <a:schemeClr val="accent5">
                      <a:satMod val="175000"/>
                      <a:alpha val="40000"/>
                    </a:schemeClr>
                  </a:glow>
                </a:effectLst>
              </a:rPr>
              <a:t>Revenues concentrated on small group </a:t>
            </a:r>
          </a:p>
          <a:p>
            <a:pPr>
              <a:buFont typeface="Wingdings 2" pitchFamily="18" charset="2"/>
              <a:buNone/>
              <a:defRPr/>
            </a:pPr>
            <a:r>
              <a:rPr lang="en-US" sz="2400" dirty="0" smtClean="0">
                <a:effectLst>
                  <a:glow rad="139700">
                    <a:schemeClr val="accent5">
                      <a:satMod val="175000"/>
                      <a:alpha val="40000"/>
                    </a:schemeClr>
                  </a:glow>
                </a:effectLst>
              </a:rPr>
              <a:t>     of clients; dependent on key personnel. </a:t>
            </a:r>
          </a:p>
          <a:p>
            <a:pPr>
              <a:defRPr/>
            </a:pPr>
            <a:endParaRPr lang="en-US" dirty="0"/>
          </a:p>
        </p:txBody>
      </p:sp>
      <p:pic>
        <p:nvPicPr>
          <p:cNvPr id="84996" name="Picture 3"/>
          <p:cNvPicPr>
            <a:picLocks noChangeAspect="1" noChangeArrowheads="1"/>
          </p:cNvPicPr>
          <p:nvPr/>
        </p:nvPicPr>
        <p:blipFill>
          <a:blip r:embed="rId2" cstate="print"/>
          <a:srcRect/>
          <a:stretch>
            <a:fillRect/>
          </a:stretch>
        </p:blipFill>
        <p:spPr bwMode="auto">
          <a:xfrm>
            <a:off x="6705600" y="3581400"/>
            <a:ext cx="2251075" cy="3114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Operating Revenue by Country</a:t>
            </a:r>
            <a:endParaRPr lang="en-US" dirty="0"/>
          </a:p>
        </p:txBody>
      </p:sp>
      <p:pic>
        <p:nvPicPr>
          <p:cNvPr id="86019" name="Picture 2"/>
          <p:cNvPicPr>
            <a:picLocks noChangeAspect="1" noChangeArrowheads="1"/>
          </p:cNvPicPr>
          <p:nvPr/>
        </p:nvPicPr>
        <p:blipFill>
          <a:blip r:embed="rId2" cstate="print"/>
          <a:srcRect/>
          <a:stretch>
            <a:fillRect/>
          </a:stretch>
        </p:blipFill>
        <p:spPr bwMode="auto">
          <a:xfrm>
            <a:off x="809625" y="2414588"/>
            <a:ext cx="7524750" cy="2028825"/>
          </a:xfrm>
          <a:prstGeom prst="rect">
            <a:avLst/>
          </a:prstGeom>
          <a:noFill/>
          <a:ln w="9525">
            <a:noFill/>
            <a:miter lim="800000"/>
            <a:headEnd/>
            <a:tailEnd/>
          </a:ln>
        </p:spPr>
      </p:pic>
      <p:sp>
        <p:nvSpPr>
          <p:cNvPr id="86020" name="TextBox 3"/>
          <p:cNvSpPr txBox="1">
            <a:spLocks noChangeArrowheads="1"/>
          </p:cNvSpPr>
          <p:nvPr/>
        </p:nvSpPr>
        <p:spPr bwMode="auto">
          <a:xfrm>
            <a:off x="2514600" y="3048000"/>
            <a:ext cx="914400" cy="369888"/>
          </a:xfrm>
          <a:prstGeom prst="rect">
            <a:avLst/>
          </a:prstGeom>
          <a:noFill/>
          <a:ln w="9525">
            <a:noFill/>
            <a:miter lim="800000"/>
            <a:headEnd/>
            <a:tailEnd/>
          </a:ln>
        </p:spPr>
        <p:txBody>
          <a:bodyPr>
            <a:spAutoFit/>
          </a:bodyPr>
          <a:lstStyle/>
          <a:p>
            <a:r>
              <a:rPr lang="en-US"/>
              <a:t>19%</a:t>
            </a:r>
          </a:p>
        </p:txBody>
      </p:sp>
      <p:sp>
        <p:nvSpPr>
          <p:cNvPr id="86021" name="TextBox 4"/>
          <p:cNvSpPr txBox="1">
            <a:spLocks noChangeArrowheads="1"/>
          </p:cNvSpPr>
          <p:nvPr/>
        </p:nvSpPr>
        <p:spPr bwMode="auto">
          <a:xfrm>
            <a:off x="2514600" y="3276600"/>
            <a:ext cx="914400" cy="369888"/>
          </a:xfrm>
          <a:prstGeom prst="rect">
            <a:avLst/>
          </a:prstGeom>
          <a:noFill/>
          <a:ln w="9525">
            <a:noFill/>
            <a:miter lim="800000"/>
            <a:headEnd/>
            <a:tailEnd/>
          </a:ln>
        </p:spPr>
        <p:txBody>
          <a:bodyPr>
            <a:spAutoFit/>
          </a:bodyPr>
          <a:lstStyle/>
          <a:p>
            <a:r>
              <a:rPr lang="en-US"/>
              <a:t>14%</a:t>
            </a:r>
          </a:p>
        </p:txBody>
      </p:sp>
      <p:sp>
        <p:nvSpPr>
          <p:cNvPr id="86022" name="TextBox 5"/>
          <p:cNvSpPr txBox="1">
            <a:spLocks noChangeArrowheads="1"/>
          </p:cNvSpPr>
          <p:nvPr/>
        </p:nvSpPr>
        <p:spPr bwMode="auto">
          <a:xfrm>
            <a:off x="2590800" y="3505200"/>
            <a:ext cx="914400" cy="369888"/>
          </a:xfrm>
          <a:prstGeom prst="rect">
            <a:avLst/>
          </a:prstGeom>
          <a:noFill/>
          <a:ln w="9525">
            <a:noFill/>
            <a:miter lim="800000"/>
            <a:headEnd/>
            <a:tailEnd/>
          </a:ln>
        </p:spPr>
        <p:txBody>
          <a:bodyPr>
            <a:spAutoFit/>
          </a:bodyPr>
          <a:lstStyle/>
          <a:p>
            <a:r>
              <a:rPr lang="en-US"/>
              <a:t>9%</a:t>
            </a:r>
          </a:p>
        </p:txBody>
      </p:sp>
      <p:sp>
        <p:nvSpPr>
          <p:cNvPr id="86023" name="TextBox 6"/>
          <p:cNvSpPr txBox="1">
            <a:spLocks noChangeArrowheads="1"/>
          </p:cNvSpPr>
          <p:nvPr/>
        </p:nvSpPr>
        <p:spPr bwMode="auto">
          <a:xfrm>
            <a:off x="2514600" y="3810000"/>
            <a:ext cx="914400" cy="369888"/>
          </a:xfrm>
          <a:prstGeom prst="rect">
            <a:avLst/>
          </a:prstGeom>
          <a:noFill/>
          <a:ln w="9525">
            <a:noFill/>
            <a:miter lim="800000"/>
            <a:headEnd/>
            <a:tailEnd/>
          </a:ln>
        </p:spPr>
        <p:txBody>
          <a:bodyPr>
            <a:spAutoFit/>
          </a:bodyPr>
          <a:lstStyle/>
          <a:p>
            <a:r>
              <a:rPr lang="en-US"/>
              <a:t>58%</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Fleet Revenue</a:t>
            </a:r>
            <a:endParaRPr lang="en-US" dirty="0"/>
          </a:p>
        </p:txBody>
      </p:sp>
      <p:pic>
        <p:nvPicPr>
          <p:cNvPr id="87043" name="Picture 2"/>
          <p:cNvPicPr>
            <a:picLocks noChangeAspect="1" noChangeArrowheads="1"/>
          </p:cNvPicPr>
          <p:nvPr/>
        </p:nvPicPr>
        <p:blipFill>
          <a:blip r:embed="rId2" cstate="print"/>
          <a:srcRect/>
          <a:stretch>
            <a:fillRect/>
          </a:stretch>
        </p:blipFill>
        <p:spPr bwMode="auto">
          <a:xfrm>
            <a:off x="990600" y="1295400"/>
            <a:ext cx="6705600" cy="2667000"/>
          </a:xfrm>
          <a:prstGeom prst="rect">
            <a:avLst/>
          </a:prstGeom>
          <a:noFill/>
          <a:ln w="9525">
            <a:noFill/>
            <a:miter lim="800000"/>
            <a:headEnd/>
            <a:tailEnd/>
          </a:ln>
        </p:spPr>
      </p:pic>
      <p:pic>
        <p:nvPicPr>
          <p:cNvPr id="87044" name="Picture 4"/>
          <p:cNvPicPr>
            <a:picLocks noChangeAspect="1" noChangeArrowheads="1"/>
          </p:cNvPicPr>
          <p:nvPr/>
        </p:nvPicPr>
        <p:blipFill>
          <a:blip r:embed="rId3" cstate="print"/>
          <a:srcRect/>
          <a:stretch>
            <a:fillRect/>
          </a:stretch>
        </p:blipFill>
        <p:spPr bwMode="auto">
          <a:xfrm>
            <a:off x="990600" y="3962400"/>
            <a:ext cx="6705600" cy="2581275"/>
          </a:xfrm>
          <a:prstGeom prst="rect">
            <a:avLst/>
          </a:prstGeom>
          <a:noFill/>
          <a:ln w="9525">
            <a:noFill/>
            <a:miter lim="800000"/>
            <a:headEnd/>
            <a:tailEnd/>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Fleet Utilization Outlook</a:t>
            </a:r>
            <a:endParaRPr lang="en-US" dirty="0"/>
          </a:p>
        </p:txBody>
      </p:sp>
      <p:pic>
        <p:nvPicPr>
          <p:cNvPr id="88067" name="Picture 2"/>
          <p:cNvPicPr>
            <a:picLocks noChangeAspect="1" noChangeArrowheads="1"/>
          </p:cNvPicPr>
          <p:nvPr/>
        </p:nvPicPr>
        <p:blipFill>
          <a:blip r:embed="rId2" cstate="print"/>
          <a:srcRect/>
          <a:stretch>
            <a:fillRect/>
          </a:stretch>
        </p:blipFill>
        <p:spPr bwMode="auto">
          <a:xfrm>
            <a:off x="762000" y="1809750"/>
            <a:ext cx="7620000" cy="1543050"/>
          </a:xfrm>
          <a:prstGeom prst="rect">
            <a:avLst/>
          </a:prstGeom>
          <a:noFill/>
          <a:ln w="9525">
            <a:noFill/>
            <a:miter lim="800000"/>
            <a:headEnd/>
            <a:tailEnd/>
          </a:ln>
        </p:spPr>
      </p:pic>
      <p:pic>
        <p:nvPicPr>
          <p:cNvPr id="88068" name="Picture 3"/>
          <p:cNvPicPr>
            <a:picLocks noChangeAspect="1" noChangeArrowheads="1"/>
          </p:cNvPicPr>
          <p:nvPr/>
        </p:nvPicPr>
        <p:blipFill>
          <a:blip r:embed="rId3" cstate="print"/>
          <a:srcRect/>
          <a:stretch>
            <a:fillRect/>
          </a:stretch>
        </p:blipFill>
        <p:spPr bwMode="auto">
          <a:xfrm>
            <a:off x="228600" y="4191000"/>
            <a:ext cx="8686800" cy="1781175"/>
          </a:xfrm>
          <a:prstGeom prst="rect">
            <a:avLst/>
          </a:prstGeom>
          <a:noFill/>
          <a:ln w="9525">
            <a:noFill/>
            <a:miter lim="800000"/>
            <a:headEnd/>
            <a:tailEnd/>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Contract Backlog</a:t>
            </a:r>
            <a:endParaRPr lang="en-US" dirty="0"/>
          </a:p>
        </p:txBody>
      </p:sp>
      <p:pic>
        <p:nvPicPr>
          <p:cNvPr id="89091" name="Picture 2"/>
          <p:cNvPicPr>
            <a:picLocks noChangeAspect="1" noChangeArrowheads="1"/>
          </p:cNvPicPr>
          <p:nvPr/>
        </p:nvPicPr>
        <p:blipFill>
          <a:blip r:embed="rId2" cstate="print"/>
          <a:srcRect/>
          <a:stretch>
            <a:fillRect/>
          </a:stretch>
        </p:blipFill>
        <p:spPr bwMode="auto">
          <a:xfrm>
            <a:off x="762000" y="1657350"/>
            <a:ext cx="7610475" cy="2076450"/>
          </a:xfrm>
          <a:prstGeom prst="rect">
            <a:avLst/>
          </a:prstGeom>
          <a:noFill/>
          <a:ln w="9525">
            <a:noFill/>
            <a:miter lim="800000"/>
            <a:headEnd/>
            <a:tailEnd/>
          </a:ln>
        </p:spPr>
      </p:pic>
      <p:pic>
        <p:nvPicPr>
          <p:cNvPr id="89092" name="Picture 3"/>
          <p:cNvPicPr>
            <a:picLocks noChangeAspect="1" noChangeArrowheads="1"/>
          </p:cNvPicPr>
          <p:nvPr/>
        </p:nvPicPr>
        <p:blipFill>
          <a:blip r:embed="rId3" cstate="print"/>
          <a:srcRect/>
          <a:stretch>
            <a:fillRect/>
          </a:stretch>
        </p:blipFill>
        <p:spPr bwMode="auto">
          <a:xfrm>
            <a:off x="419100" y="4238625"/>
            <a:ext cx="8305800" cy="2238375"/>
          </a:xfrm>
          <a:prstGeom prst="rect">
            <a:avLst/>
          </a:prstGeom>
          <a:noFill/>
          <a:ln w="9525">
            <a:noFill/>
            <a:miter lim="800000"/>
            <a:headEnd/>
            <a:tailEnd/>
          </a:ln>
        </p:spPr>
      </p:pic>
      <p:sp>
        <p:nvSpPr>
          <p:cNvPr id="5" name="Rectangle 4"/>
          <p:cNvSpPr/>
          <p:nvPr/>
        </p:nvSpPr>
        <p:spPr>
          <a:xfrm>
            <a:off x="304800" y="1219200"/>
            <a:ext cx="1117600" cy="523875"/>
          </a:xfrm>
          <a:prstGeom prst="rect">
            <a:avLst/>
          </a:prstGeom>
        </p:spPr>
        <p:txBody>
          <a:bodyPr wrap="none">
            <a:spAutoFit/>
          </a:bodyPr>
          <a:lstStyle/>
          <a:p>
            <a:pPr>
              <a:defRPr/>
            </a:pPr>
            <a:r>
              <a:rPr lang="en-US" sz="2800" dirty="0">
                <a:solidFill>
                  <a:schemeClr val="tx2"/>
                </a:solidFill>
                <a:latin typeface="+mn-lt"/>
              </a:rPr>
              <a:t>Actual</a:t>
            </a:r>
          </a:p>
        </p:txBody>
      </p:sp>
      <p:sp>
        <p:nvSpPr>
          <p:cNvPr id="6" name="Rectangle 5"/>
          <p:cNvSpPr/>
          <p:nvPr/>
        </p:nvSpPr>
        <p:spPr>
          <a:xfrm>
            <a:off x="228600" y="3733800"/>
            <a:ext cx="1604963" cy="523875"/>
          </a:xfrm>
          <a:prstGeom prst="rect">
            <a:avLst/>
          </a:prstGeom>
        </p:spPr>
        <p:txBody>
          <a:bodyPr wrap="none">
            <a:spAutoFit/>
          </a:bodyPr>
          <a:lstStyle/>
          <a:p>
            <a:pPr>
              <a:defRPr/>
            </a:pPr>
            <a:r>
              <a:rPr lang="en-US" sz="2800" dirty="0">
                <a:solidFill>
                  <a:schemeClr val="tx2"/>
                </a:solidFill>
                <a:latin typeface="+mn-lt"/>
              </a:rPr>
              <a:t>Projected</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smtClean="0"/>
              <a:t>Litigations</a:t>
            </a:r>
            <a:endParaRPr lang="en-US" dirty="0"/>
          </a:p>
        </p:txBody>
      </p:sp>
      <p:sp>
        <p:nvSpPr>
          <p:cNvPr id="90115" name="Content Placeholder 2"/>
          <p:cNvSpPr>
            <a:spLocks noGrp="1"/>
          </p:cNvSpPr>
          <p:nvPr>
            <p:ph idx="1"/>
          </p:nvPr>
        </p:nvSpPr>
        <p:spPr/>
        <p:txBody>
          <a:bodyPr/>
          <a:lstStyle/>
          <a:p>
            <a:pPr eaLnBrk="1" hangingPunct="1"/>
            <a:r>
              <a:rPr lang="en-US" smtClean="0"/>
              <a:t>Macondo well indicdent</a:t>
            </a:r>
          </a:p>
          <a:p>
            <a:pPr lvl="1" eaLnBrk="1" hangingPunct="1"/>
            <a:r>
              <a:rPr lang="en-US" smtClean="0"/>
              <a:t>Ultra-Deepwater Floater, Deepwater Horizon leased to BP</a:t>
            </a:r>
          </a:p>
          <a:p>
            <a:pPr lvl="1" eaLnBrk="1" hangingPunct="1"/>
            <a:r>
              <a:rPr lang="en-US" smtClean="0"/>
              <a:t>Recognized a liability of $80 under other current liabilities</a:t>
            </a:r>
          </a:p>
          <a:p>
            <a:pPr lvl="1" eaLnBrk="1" hangingPunct="1"/>
            <a:r>
              <a:rPr lang="en-US" smtClean="0"/>
              <a:t>206 claims made against Transocean</a:t>
            </a:r>
          </a:p>
          <a:p>
            <a:pPr lvl="1" eaLnBrk="1" hangingPunct="1"/>
            <a:r>
              <a:rPr lang="en-US" smtClean="0"/>
              <a:t>Defence under contractual defence and indemnity</a:t>
            </a:r>
          </a:p>
          <a:p>
            <a:pPr lvl="1" eaLnBrk="1" hangingPunct="1"/>
            <a:r>
              <a:rPr lang="en-US" smtClean="0"/>
              <a:t>Resulted in loss of $590 million of backlog revenue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Industry composition</a:t>
            </a:r>
            <a:endParaRPr lang="en-US" dirty="0"/>
          </a:p>
        </p:txBody>
      </p:sp>
      <p:sp>
        <p:nvSpPr>
          <p:cNvPr id="3" name="Content Placeholder 2"/>
          <p:cNvSpPr>
            <a:spLocks noGrp="1"/>
          </p:cNvSpPr>
          <p:nvPr>
            <p:ph idx="1"/>
          </p:nvPr>
        </p:nvSpPr>
        <p:spPr/>
        <p:txBody>
          <a:bodyPr/>
          <a:lstStyle/>
          <a:p>
            <a:r>
              <a:rPr lang="en-US" smtClean="0"/>
              <a:t>Oilfield services</a:t>
            </a:r>
          </a:p>
          <a:p>
            <a:endParaRPr lang="en-US" smtClean="0"/>
          </a:p>
          <a:p>
            <a:r>
              <a:rPr lang="en-US" smtClean="0"/>
              <a:t>Contract drilling</a:t>
            </a:r>
          </a:p>
          <a:p>
            <a:pPr lvl="1"/>
            <a:r>
              <a:rPr lang="en-US" smtClean="0"/>
              <a:t>land drilling rigs (3)</a:t>
            </a:r>
          </a:p>
          <a:p>
            <a:pPr lvl="1"/>
            <a:r>
              <a:rPr lang="en-US" smtClean="0"/>
              <a:t>deepwater drilling rigs (3)</a:t>
            </a:r>
          </a:p>
          <a:p>
            <a:pPr lvl="1"/>
            <a:endParaRPr lang="en-US" smtClean="0"/>
          </a:p>
          <a:p>
            <a:pPr lvl="1">
              <a:buFont typeface="Wingdings 2" pitchFamily="18" charset="2"/>
              <a:buChar char=""/>
            </a:pPr>
            <a:r>
              <a:rPr lang="en-US" sz="3200" smtClean="0"/>
              <a:t>Equipment Manufacture</a:t>
            </a:r>
          </a:p>
          <a:p>
            <a:endParaRPr lang="en-US" smtClean="0"/>
          </a:p>
        </p:txBody>
      </p:sp>
      <p:pic>
        <p:nvPicPr>
          <p:cNvPr id="17412" name="Picture 2" descr="http://www.ilo.org/public/english/dialogue/sector/images/oilgas/oilgas3.jpg"/>
          <p:cNvPicPr>
            <a:picLocks noChangeAspect="1" noChangeArrowheads="1"/>
          </p:cNvPicPr>
          <p:nvPr/>
        </p:nvPicPr>
        <p:blipFill>
          <a:blip r:embed="rId2" cstate="print"/>
          <a:srcRect/>
          <a:stretch>
            <a:fillRect/>
          </a:stretch>
        </p:blipFill>
        <p:spPr bwMode="auto">
          <a:xfrm>
            <a:off x="5715000" y="1905000"/>
            <a:ext cx="3048000" cy="3733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pPr eaLnBrk="1" fontAlgn="auto" hangingPunct="1">
              <a:spcAft>
                <a:spcPts val="0"/>
              </a:spcAft>
              <a:defRPr/>
            </a:pPr>
            <a:r>
              <a:rPr lang="en-US" smtClean="0"/>
              <a:t>Regulations</a:t>
            </a:r>
          </a:p>
        </p:txBody>
      </p:sp>
      <p:sp>
        <p:nvSpPr>
          <p:cNvPr id="91139" name="Content Placeholder 2"/>
          <p:cNvSpPr>
            <a:spLocks noGrp="1"/>
          </p:cNvSpPr>
          <p:nvPr>
            <p:ph idx="1"/>
          </p:nvPr>
        </p:nvSpPr>
        <p:spPr/>
        <p:txBody>
          <a:bodyPr/>
          <a:lstStyle/>
          <a:p>
            <a:pPr eaLnBrk="1" hangingPunct="1"/>
            <a:r>
              <a:rPr lang="en-US" smtClean="0"/>
              <a:t>U.S. Government has just lifted its ban on off-shore drilling that was initiated May 30, 2010</a:t>
            </a:r>
          </a:p>
          <a:p>
            <a:pPr lvl="1" eaLnBrk="1" hangingPunct="1"/>
            <a:r>
              <a:rPr lang="en-US" smtClean="0"/>
              <a:t>Implications include higher costs to business such as executive guarantee for safety of rigs</a:t>
            </a:r>
          </a:p>
          <a:p>
            <a:pPr lvl="1" eaLnBrk="1" hangingPunct="1"/>
            <a:r>
              <a:rPr lang="en-US" smtClean="0"/>
              <a:t>14 rigs located in the U.S. Gulf of Mexico; Contracts may be terminated leading to loss of $2.1 billion</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Placeholder 1"/>
          <p:cNvSpPr>
            <a:spLocks noGrp="1"/>
          </p:cNvSpPr>
          <p:nvPr>
            <p:ph type="body" idx="1"/>
          </p:nvPr>
        </p:nvSpPr>
        <p:spPr/>
        <p:txBody>
          <a:bodyPr/>
          <a:lstStyle/>
          <a:p>
            <a:endParaRPr lang="en-US" smtClean="0">
              <a:solidFill>
                <a:srgbClr val="DDD2B1"/>
              </a:solidFill>
            </a:endParaRPr>
          </a:p>
        </p:txBody>
      </p:sp>
      <p:sp>
        <p:nvSpPr>
          <p:cNvPr id="3" name="Title 2"/>
          <p:cNvSpPr>
            <a:spLocks noGrp="1"/>
          </p:cNvSpPr>
          <p:nvPr>
            <p:ph type="title"/>
          </p:nvPr>
        </p:nvSpPr>
        <p:spPr/>
        <p:txBody>
          <a:bodyPr/>
          <a:lstStyle/>
          <a:p>
            <a:pPr>
              <a:defRPr/>
            </a:pPr>
            <a:r>
              <a:rPr lang="en-US" dirty="0" smtClean="0"/>
              <a:t>Management</a:t>
            </a:r>
            <a:endParaRPr lang="en-US"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t>Management</a:t>
            </a:r>
            <a:endParaRPr lang="en-US" dirty="0"/>
          </a:p>
        </p:txBody>
      </p:sp>
      <p:sp>
        <p:nvSpPr>
          <p:cNvPr id="3" name="Content Placeholder 2"/>
          <p:cNvSpPr>
            <a:spLocks noGrp="1"/>
          </p:cNvSpPr>
          <p:nvPr>
            <p:ph idx="1"/>
          </p:nvPr>
        </p:nvSpPr>
        <p:spPr>
          <a:xfrm>
            <a:off x="304800" y="1554162"/>
            <a:ext cx="8686800" cy="4525963"/>
          </a:xfrm>
        </p:spPr>
        <p:txBody>
          <a:bodyPr>
            <a:normAutofit fontScale="62500" lnSpcReduction="20000"/>
          </a:bodyPr>
          <a:lstStyle/>
          <a:p>
            <a:pPr eaLnBrk="1" fontAlgn="auto" hangingPunct="1">
              <a:spcAft>
                <a:spcPts val="0"/>
              </a:spcAft>
              <a:buFont typeface="Wingdings 2"/>
              <a:buChar char=""/>
              <a:defRPr/>
            </a:pPr>
            <a:r>
              <a:rPr lang="en-US" sz="5400" dirty="0" smtClean="0">
                <a:effectLst>
                  <a:glow rad="139700">
                    <a:schemeClr val="accent5">
                      <a:satMod val="175000"/>
                      <a:alpha val="40000"/>
                    </a:schemeClr>
                  </a:glow>
                </a:effectLst>
              </a:rPr>
              <a:t>Steven L. Newman</a:t>
            </a:r>
          </a:p>
          <a:p>
            <a:pPr marL="1828800" eaLnBrk="1" fontAlgn="auto" hangingPunct="1">
              <a:spcAft>
                <a:spcPts val="0"/>
              </a:spcAft>
              <a:buFont typeface="Wingdings 2"/>
              <a:buChar char=""/>
              <a:defRPr/>
            </a:pPr>
            <a:r>
              <a:rPr lang="en-US" sz="3600" i="1" dirty="0" smtClean="0">
                <a:effectLst>
                  <a:glow rad="139700">
                    <a:schemeClr val="accent5">
                      <a:satMod val="175000"/>
                      <a:alpha val="40000"/>
                    </a:schemeClr>
                  </a:glow>
                </a:effectLst>
              </a:rPr>
              <a:t>President and CEO</a:t>
            </a:r>
          </a:p>
          <a:p>
            <a:pPr marL="1828800" eaLnBrk="1" fontAlgn="auto" hangingPunct="1">
              <a:spcAft>
                <a:spcPts val="0"/>
              </a:spcAft>
              <a:buFont typeface="Wingdings 2"/>
              <a:buChar char=""/>
              <a:defRPr/>
            </a:pPr>
            <a:endParaRPr lang="en-US" sz="3600" i="1" dirty="0" smtClean="0">
              <a:effectLst>
                <a:glow rad="139700">
                  <a:schemeClr val="accent5">
                    <a:satMod val="175000"/>
                    <a:alpha val="40000"/>
                  </a:schemeClr>
                </a:glow>
              </a:effectLst>
            </a:endParaRPr>
          </a:p>
          <a:p>
            <a:pPr marL="742950" indent="-285750" eaLnBrk="1" fontAlgn="auto" hangingPunct="1">
              <a:spcAft>
                <a:spcPts val="0"/>
              </a:spcAft>
              <a:buFont typeface="Wingdings" pitchFamily="2" charset="2"/>
              <a:buChar char="v"/>
              <a:defRPr/>
            </a:pPr>
            <a:r>
              <a:rPr lang="en-US" dirty="0" smtClean="0">
                <a:effectLst>
                  <a:glow rad="139700">
                    <a:schemeClr val="accent5">
                      <a:satMod val="175000"/>
                      <a:alpha val="40000"/>
                    </a:schemeClr>
                  </a:glow>
                </a:effectLst>
              </a:rPr>
              <a:t>Joined company in 1994 in Corporate Planning Department.</a:t>
            </a:r>
          </a:p>
          <a:p>
            <a:pPr marL="742950" indent="-285750" eaLnBrk="1" fontAlgn="auto" hangingPunct="1">
              <a:spcAft>
                <a:spcPts val="0"/>
              </a:spcAft>
              <a:buFont typeface="Wingdings" pitchFamily="2" charset="2"/>
              <a:buChar char="v"/>
              <a:defRPr/>
            </a:pPr>
            <a:r>
              <a:rPr lang="en-US" dirty="0" smtClean="0">
                <a:effectLst>
                  <a:glow rad="139700">
                    <a:schemeClr val="accent5">
                      <a:satMod val="175000"/>
                      <a:alpha val="40000"/>
                    </a:schemeClr>
                  </a:glow>
                </a:effectLst>
              </a:rPr>
              <a:t>Rig Manager, Project Engineer, Division Manager, Region Marketing and Operational Manager for Asia and Australia Region.</a:t>
            </a:r>
          </a:p>
          <a:p>
            <a:pPr marL="742950" indent="-285750" eaLnBrk="1" fontAlgn="auto" hangingPunct="1">
              <a:spcAft>
                <a:spcPts val="0"/>
              </a:spcAft>
              <a:buFont typeface="Wingdings" pitchFamily="2" charset="2"/>
              <a:buChar char="v"/>
              <a:defRPr/>
            </a:pPr>
            <a:r>
              <a:rPr lang="en-US" dirty="0" smtClean="0">
                <a:effectLst>
                  <a:glow rad="139700">
                    <a:schemeClr val="accent5">
                      <a:satMod val="175000"/>
                      <a:alpha val="40000"/>
                    </a:schemeClr>
                  </a:glow>
                </a:effectLst>
              </a:rPr>
              <a:t>VP of Performance and Technology (2003-05).</a:t>
            </a:r>
          </a:p>
          <a:p>
            <a:pPr marL="742950" indent="-285750" eaLnBrk="1" fontAlgn="auto" hangingPunct="1">
              <a:spcAft>
                <a:spcPts val="0"/>
              </a:spcAft>
              <a:buFont typeface="Wingdings" pitchFamily="2" charset="2"/>
              <a:buChar char="v"/>
              <a:defRPr/>
            </a:pPr>
            <a:r>
              <a:rPr lang="en-US" dirty="0" smtClean="0">
                <a:effectLst>
                  <a:glow rad="139700">
                    <a:schemeClr val="accent5">
                      <a:satMod val="175000"/>
                      <a:alpha val="40000"/>
                    </a:schemeClr>
                  </a:glow>
                </a:effectLst>
              </a:rPr>
              <a:t>Senior VP of HR, Information Process Solutions, and Treasury (2005-06).</a:t>
            </a:r>
          </a:p>
          <a:p>
            <a:pPr marL="742950" indent="-285750" eaLnBrk="1" fontAlgn="auto" hangingPunct="1">
              <a:spcAft>
                <a:spcPts val="0"/>
              </a:spcAft>
              <a:buFont typeface="Wingdings" pitchFamily="2" charset="2"/>
              <a:buChar char="v"/>
              <a:defRPr/>
            </a:pPr>
            <a:r>
              <a:rPr lang="en-US" dirty="0" smtClean="0">
                <a:effectLst>
                  <a:glow rad="139700">
                    <a:schemeClr val="accent5">
                      <a:satMod val="175000"/>
                      <a:alpha val="40000"/>
                    </a:schemeClr>
                  </a:glow>
                </a:effectLst>
              </a:rPr>
              <a:t>Executive VP and COO (2006-07).</a:t>
            </a:r>
          </a:p>
          <a:p>
            <a:pPr marL="742950" indent="-285750" eaLnBrk="1" fontAlgn="auto" hangingPunct="1">
              <a:spcAft>
                <a:spcPts val="0"/>
              </a:spcAft>
              <a:buFont typeface="Wingdings" pitchFamily="2" charset="2"/>
              <a:buChar char="v"/>
              <a:defRPr/>
            </a:pPr>
            <a:r>
              <a:rPr lang="en-US" dirty="0" smtClean="0">
                <a:effectLst>
                  <a:glow rad="139700">
                    <a:schemeClr val="accent5">
                      <a:satMod val="175000"/>
                      <a:alpha val="40000"/>
                    </a:schemeClr>
                  </a:glow>
                </a:effectLst>
              </a:rPr>
              <a:t>Executive VP of Performance and COO (2007-08). </a:t>
            </a:r>
            <a:endParaRPr lang="en-US" sz="3600" dirty="0" smtClean="0">
              <a:effectLst>
                <a:glow rad="139700">
                  <a:schemeClr val="accent5">
                    <a:satMod val="175000"/>
                    <a:alpha val="40000"/>
                  </a:schemeClr>
                </a:glow>
              </a:effectLst>
            </a:endParaRPr>
          </a:p>
          <a:p>
            <a:pPr marL="742950" indent="-285750" eaLnBrk="1" fontAlgn="auto" hangingPunct="1">
              <a:spcAft>
                <a:spcPts val="0"/>
              </a:spcAft>
              <a:buFont typeface="Wingdings" pitchFamily="2" charset="2"/>
              <a:buChar char="v"/>
              <a:defRPr/>
            </a:pPr>
            <a:endParaRPr lang="en-US" sz="3600" dirty="0" smtClean="0">
              <a:effectLst>
                <a:glow rad="139700">
                  <a:schemeClr val="accent5">
                    <a:satMod val="175000"/>
                    <a:alpha val="40000"/>
                  </a:schemeClr>
                </a:glow>
              </a:effectLst>
            </a:endParaRPr>
          </a:p>
          <a:p>
            <a:pPr marL="742950" indent="-285750" eaLnBrk="1" fontAlgn="auto" hangingPunct="1">
              <a:spcAft>
                <a:spcPts val="0"/>
              </a:spcAft>
              <a:buFont typeface="Wingdings" pitchFamily="2" charset="2"/>
              <a:buChar char="v"/>
              <a:defRPr/>
            </a:pPr>
            <a:r>
              <a:rPr lang="en-US" sz="3600" dirty="0" smtClean="0">
                <a:effectLst>
                  <a:glow rad="139700">
                    <a:schemeClr val="accent5">
                      <a:satMod val="175000"/>
                      <a:alpha val="40000"/>
                    </a:schemeClr>
                  </a:glow>
                </a:effectLst>
              </a:rPr>
              <a:t>BSC in Petroleum Engineering from Colorado School of Mines. MBA from Harvard Graduate School of Business. </a:t>
            </a:r>
          </a:p>
          <a:p>
            <a:pPr eaLnBrk="1" fontAlgn="auto" hangingPunct="1">
              <a:spcAft>
                <a:spcPts val="0"/>
              </a:spcAft>
              <a:buFont typeface="Wingdings 2"/>
              <a:buChar char=""/>
              <a:defRPr/>
            </a:pPr>
            <a:endParaRPr lang="en-US" dirty="0">
              <a:solidFill>
                <a:schemeClr val="tx1"/>
              </a:solidFill>
            </a:endParaRPr>
          </a:p>
        </p:txBody>
      </p:sp>
      <p:pic>
        <p:nvPicPr>
          <p:cNvPr id="93188" name="Picture 2"/>
          <p:cNvPicPr>
            <a:picLocks noChangeAspect="1" noChangeArrowheads="1"/>
          </p:cNvPicPr>
          <p:nvPr/>
        </p:nvPicPr>
        <p:blipFill>
          <a:blip r:embed="rId2" cstate="print"/>
          <a:srcRect/>
          <a:stretch>
            <a:fillRect/>
          </a:stretch>
        </p:blipFill>
        <p:spPr bwMode="auto">
          <a:xfrm>
            <a:off x="7086600" y="244475"/>
            <a:ext cx="1785938" cy="2498725"/>
          </a:xfrm>
          <a:prstGeom prst="rect">
            <a:avLst/>
          </a:prstGeom>
          <a:noFill/>
          <a:ln w="9525">
            <a:noFill/>
            <a:miter lim="800000"/>
            <a:headEnd/>
            <a:tailEnd/>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err="1" smtClean="0"/>
              <a:t>Managment</a:t>
            </a:r>
            <a:endParaRPr lang="en-US" dirty="0"/>
          </a:p>
        </p:txBody>
      </p:sp>
      <p:sp>
        <p:nvSpPr>
          <p:cNvPr id="3" name="Content Placeholder 2"/>
          <p:cNvSpPr>
            <a:spLocks noGrp="1"/>
          </p:cNvSpPr>
          <p:nvPr>
            <p:ph idx="1"/>
          </p:nvPr>
        </p:nvSpPr>
        <p:spPr>
          <a:xfrm>
            <a:off x="304800" y="1554162"/>
            <a:ext cx="8686800" cy="4525963"/>
          </a:xfrm>
        </p:spPr>
        <p:txBody>
          <a:bodyPr>
            <a:normAutofit fontScale="62500" lnSpcReduction="20000"/>
          </a:bodyPr>
          <a:lstStyle/>
          <a:p>
            <a:pPr eaLnBrk="1" fontAlgn="auto" hangingPunct="1">
              <a:spcAft>
                <a:spcPts val="0"/>
              </a:spcAft>
              <a:buFont typeface="Wingdings 2"/>
              <a:buChar char=""/>
              <a:defRPr/>
            </a:pPr>
            <a:r>
              <a:rPr lang="en-US" sz="5400" dirty="0" smtClean="0">
                <a:effectLst>
                  <a:glow rad="139700">
                    <a:schemeClr val="accent5">
                      <a:satMod val="175000"/>
                      <a:alpha val="40000"/>
                    </a:schemeClr>
                  </a:glow>
                </a:effectLst>
              </a:rPr>
              <a:t>Arnaud A. Y. </a:t>
            </a:r>
            <a:r>
              <a:rPr lang="en-US" sz="5400" dirty="0" err="1" smtClean="0">
                <a:effectLst>
                  <a:glow rad="139700">
                    <a:schemeClr val="accent5">
                      <a:satMod val="175000"/>
                      <a:alpha val="40000"/>
                    </a:schemeClr>
                  </a:glow>
                </a:effectLst>
              </a:rPr>
              <a:t>Bobillier</a:t>
            </a:r>
            <a:endParaRPr lang="en-US" sz="5400" dirty="0" smtClean="0">
              <a:effectLst>
                <a:glow rad="139700">
                  <a:schemeClr val="accent5">
                    <a:satMod val="175000"/>
                    <a:alpha val="40000"/>
                  </a:schemeClr>
                </a:glow>
              </a:effectLst>
            </a:endParaRPr>
          </a:p>
          <a:p>
            <a:pPr marL="914400" eaLnBrk="1" fontAlgn="auto" hangingPunct="1">
              <a:spcAft>
                <a:spcPts val="0"/>
              </a:spcAft>
              <a:buFont typeface="Wingdings 2"/>
              <a:buChar char=""/>
              <a:defRPr/>
            </a:pPr>
            <a:r>
              <a:rPr lang="en-US" sz="3500" i="1" dirty="0" smtClean="0">
                <a:effectLst>
                  <a:glow rad="139700">
                    <a:schemeClr val="accent5">
                      <a:satMod val="175000"/>
                      <a:alpha val="40000"/>
                    </a:schemeClr>
                  </a:glow>
                </a:effectLst>
              </a:rPr>
              <a:t>Executive Vice President, Asset and Performance</a:t>
            </a:r>
          </a:p>
          <a:p>
            <a:pPr marL="1828800" eaLnBrk="1" fontAlgn="auto" hangingPunct="1">
              <a:spcAft>
                <a:spcPts val="0"/>
              </a:spcAft>
              <a:buFont typeface="Wingdings 2"/>
              <a:buChar char=""/>
              <a:defRPr/>
            </a:pPr>
            <a:endParaRPr lang="en-US" sz="3600" i="1" dirty="0" smtClean="0">
              <a:effectLst>
                <a:glow rad="139700">
                  <a:schemeClr val="accent5">
                    <a:satMod val="175000"/>
                    <a:alpha val="40000"/>
                  </a:schemeClr>
                </a:glow>
              </a:effectLst>
            </a:endParaRPr>
          </a:p>
          <a:p>
            <a:pPr marL="742950" indent="-285750" eaLnBrk="1" fontAlgn="auto" hangingPunct="1">
              <a:spcAft>
                <a:spcPts val="0"/>
              </a:spcAft>
              <a:buFont typeface="Wingdings" pitchFamily="2" charset="2"/>
              <a:buChar char="v"/>
              <a:defRPr/>
            </a:pPr>
            <a:r>
              <a:rPr lang="en-US" dirty="0" smtClean="0">
                <a:effectLst>
                  <a:glow rad="139700">
                    <a:schemeClr val="accent5">
                      <a:satMod val="175000"/>
                      <a:alpha val="40000"/>
                    </a:schemeClr>
                  </a:glow>
                </a:effectLst>
              </a:rPr>
              <a:t>Joined company in 1980 as management.</a:t>
            </a:r>
          </a:p>
          <a:p>
            <a:pPr marL="742950" indent="-285750" eaLnBrk="1" fontAlgn="auto" hangingPunct="1">
              <a:spcAft>
                <a:spcPts val="0"/>
              </a:spcAft>
              <a:buFont typeface="Wingdings" pitchFamily="2" charset="2"/>
              <a:buChar char="v"/>
              <a:defRPr/>
            </a:pPr>
            <a:r>
              <a:rPr lang="en-US" dirty="0" smtClean="0">
                <a:effectLst>
                  <a:glow rad="139700">
                    <a:schemeClr val="accent5">
                      <a:satMod val="175000"/>
                      <a:alpha val="40000"/>
                    </a:schemeClr>
                  </a:glow>
                </a:effectLst>
              </a:rPr>
              <a:t>Regional Manager for West Africa Region ( 2001-2004)</a:t>
            </a:r>
          </a:p>
          <a:p>
            <a:pPr marL="742950" indent="-285750" eaLnBrk="1" fontAlgn="auto" hangingPunct="1">
              <a:spcAft>
                <a:spcPts val="0"/>
              </a:spcAft>
              <a:buFont typeface="Wingdings" pitchFamily="2" charset="2"/>
              <a:buChar char="v"/>
              <a:defRPr/>
            </a:pPr>
            <a:r>
              <a:rPr lang="en-US" dirty="0" smtClean="0">
                <a:effectLst>
                  <a:glow rad="139700">
                    <a:schemeClr val="accent5">
                      <a:satMod val="175000"/>
                      <a:alpha val="40000"/>
                    </a:schemeClr>
                  </a:glow>
                </a:effectLst>
              </a:rPr>
              <a:t>Regional Manager for Europe and Africa (2004-2005)</a:t>
            </a:r>
          </a:p>
          <a:p>
            <a:pPr marL="742950" indent="-285750" eaLnBrk="1" fontAlgn="auto" hangingPunct="1">
              <a:spcAft>
                <a:spcPts val="0"/>
              </a:spcAft>
              <a:buFont typeface="Wingdings" pitchFamily="2" charset="2"/>
              <a:buChar char="v"/>
              <a:defRPr/>
            </a:pPr>
            <a:r>
              <a:rPr lang="en-US" dirty="0" smtClean="0">
                <a:effectLst>
                  <a:glow rad="139700">
                    <a:schemeClr val="accent5">
                      <a:satMod val="175000"/>
                      <a:alpha val="40000"/>
                    </a:schemeClr>
                  </a:glow>
                </a:effectLst>
              </a:rPr>
              <a:t>Vice President of Europe and Africa (2005-2008)</a:t>
            </a:r>
          </a:p>
          <a:p>
            <a:pPr marL="742950" indent="-285750" eaLnBrk="1" fontAlgn="auto" hangingPunct="1">
              <a:spcAft>
                <a:spcPts val="0"/>
              </a:spcAft>
              <a:buFont typeface="Wingdings" pitchFamily="2" charset="2"/>
              <a:buChar char="v"/>
              <a:defRPr/>
            </a:pPr>
            <a:r>
              <a:rPr lang="en-US" dirty="0" smtClean="0">
                <a:effectLst>
                  <a:glow rad="139700">
                    <a:schemeClr val="accent5">
                      <a:satMod val="175000"/>
                      <a:alpha val="40000"/>
                    </a:schemeClr>
                  </a:glow>
                </a:effectLst>
              </a:rPr>
              <a:t>Senior Vice President of Europe and Africa (2008)</a:t>
            </a:r>
          </a:p>
          <a:p>
            <a:pPr marL="742950" indent="-285750" eaLnBrk="1" fontAlgn="auto" hangingPunct="1">
              <a:spcAft>
                <a:spcPts val="0"/>
              </a:spcAft>
              <a:buFont typeface="Wingdings" pitchFamily="2" charset="2"/>
              <a:buChar char="v"/>
              <a:defRPr/>
            </a:pPr>
            <a:r>
              <a:rPr lang="en-US" dirty="0" smtClean="0">
                <a:effectLst>
                  <a:glow rad="139700">
                    <a:schemeClr val="accent5">
                      <a:satMod val="175000"/>
                      <a:alpha val="40000"/>
                    </a:schemeClr>
                  </a:glow>
                </a:effectLst>
              </a:rPr>
              <a:t>Executive Vice President , Assets (2008-2010)</a:t>
            </a:r>
          </a:p>
          <a:p>
            <a:pPr marL="742950" indent="-285750" eaLnBrk="1" fontAlgn="auto" hangingPunct="1">
              <a:spcAft>
                <a:spcPts val="0"/>
              </a:spcAft>
              <a:buFont typeface="Wingdings" pitchFamily="2" charset="2"/>
              <a:buChar char="v"/>
              <a:defRPr/>
            </a:pPr>
            <a:endParaRPr lang="en-US" sz="3600" dirty="0" smtClean="0">
              <a:effectLst>
                <a:glow rad="139700">
                  <a:schemeClr val="accent5">
                    <a:satMod val="175000"/>
                    <a:alpha val="40000"/>
                  </a:schemeClr>
                </a:glow>
              </a:effectLst>
            </a:endParaRPr>
          </a:p>
          <a:p>
            <a:pPr marL="742950" indent="-285750" eaLnBrk="1" fontAlgn="auto" hangingPunct="1">
              <a:spcAft>
                <a:spcPts val="0"/>
              </a:spcAft>
              <a:buFont typeface="Wingdings" pitchFamily="2" charset="2"/>
              <a:buChar char="v"/>
              <a:defRPr/>
            </a:pPr>
            <a:r>
              <a:rPr lang="en-US" sz="3600" dirty="0" smtClean="0">
                <a:effectLst>
                  <a:glow rad="139700">
                    <a:schemeClr val="accent5">
                      <a:satMod val="175000"/>
                      <a:alpha val="40000"/>
                    </a:schemeClr>
                  </a:glow>
                </a:effectLst>
              </a:rPr>
              <a:t>Graduated from </a:t>
            </a:r>
            <a:r>
              <a:rPr lang="en-US" sz="3600" dirty="0" err="1" smtClean="0">
                <a:effectLst>
                  <a:glow rad="139700">
                    <a:schemeClr val="accent5">
                      <a:satMod val="175000"/>
                      <a:alpha val="40000"/>
                    </a:schemeClr>
                  </a:glow>
                </a:effectLst>
              </a:rPr>
              <a:t>Ecole</a:t>
            </a:r>
            <a:r>
              <a:rPr lang="en-US" sz="3600" dirty="0" smtClean="0">
                <a:effectLst>
                  <a:glow rad="139700">
                    <a:schemeClr val="accent5">
                      <a:satMod val="175000"/>
                      <a:alpha val="40000"/>
                    </a:schemeClr>
                  </a:glow>
                </a:effectLst>
              </a:rPr>
              <a:t> </a:t>
            </a:r>
            <a:r>
              <a:rPr lang="en-US" sz="3600" dirty="0" err="1" smtClean="0">
                <a:effectLst>
                  <a:glow rad="139700">
                    <a:schemeClr val="accent5">
                      <a:satMod val="175000"/>
                      <a:alpha val="40000"/>
                    </a:schemeClr>
                  </a:glow>
                </a:effectLst>
              </a:rPr>
              <a:t>Superieure</a:t>
            </a:r>
            <a:r>
              <a:rPr lang="en-US" sz="3600" dirty="0" smtClean="0">
                <a:effectLst>
                  <a:glow rad="139700">
                    <a:schemeClr val="accent5">
                      <a:satMod val="175000"/>
                      <a:alpha val="40000"/>
                    </a:schemeClr>
                  </a:glow>
                </a:effectLst>
              </a:rPr>
              <a:t> des Techniques de </a:t>
            </a:r>
            <a:r>
              <a:rPr lang="en-US" sz="3600" dirty="0" err="1" smtClean="0">
                <a:effectLst>
                  <a:glow rad="139700">
                    <a:schemeClr val="accent5">
                      <a:satMod val="175000"/>
                      <a:alpha val="40000"/>
                    </a:schemeClr>
                  </a:glow>
                </a:effectLst>
              </a:rPr>
              <a:t>l’ingenieur</a:t>
            </a:r>
            <a:r>
              <a:rPr lang="en-US" sz="3600" dirty="0" smtClean="0">
                <a:effectLst>
                  <a:glow rad="139700">
                    <a:schemeClr val="accent5">
                      <a:satMod val="175000"/>
                      <a:alpha val="40000"/>
                    </a:schemeClr>
                  </a:glow>
                </a:effectLst>
              </a:rPr>
              <a:t> de Nancy, France (Engineering Degree in Fluid </a:t>
            </a:r>
            <a:r>
              <a:rPr lang="en-US" sz="3600" dirty="0" err="1" smtClean="0">
                <a:effectLst>
                  <a:glow rad="139700">
                    <a:schemeClr val="accent5">
                      <a:satMod val="175000"/>
                      <a:alpha val="40000"/>
                    </a:schemeClr>
                  </a:glow>
                </a:effectLst>
              </a:rPr>
              <a:t>Mechanincs</a:t>
            </a:r>
            <a:r>
              <a:rPr lang="en-US" sz="3600" dirty="0" smtClean="0">
                <a:effectLst>
                  <a:glow rad="139700">
                    <a:schemeClr val="accent5">
                      <a:satMod val="175000"/>
                      <a:alpha val="40000"/>
                    </a:schemeClr>
                  </a:glow>
                </a:effectLst>
              </a:rPr>
              <a:t> and </a:t>
            </a:r>
            <a:r>
              <a:rPr lang="en-US" sz="3600" dirty="0" err="1" smtClean="0">
                <a:effectLst>
                  <a:glow rad="139700">
                    <a:schemeClr val="accent5">
                      <a:satMod val="175000"/>
                      <a:alpha val="40000"/>
                    </a:schemeClr>
                  </a:glow>
                </a:effectLst>
              </a:rPr>
              <a:t>Thermics</a:t>
            </a:r>
            <a:r>
              <a:rPr lang="en-US" sz="3600" dirty="0" smtClean="0">
                <a:effectLst>
                  <a:glow rad="139700">
                    <a:schemeClr val="accent5">
                      <a:satMod val="175000"/>
                      <a:alpha val="40000"/>
                    </a:schemeClr>
                  </a:glow>
                </a:effectLst>
              </a:rPr>
              <a:t>). </a:t>
            </a:r>
          </a:p>
          <a:p>
            <a:pPr eaLnBrk="1" fontAlgn="auto" hangingPunct="1">
              <a:spcAft>
                <a:spcPts val="0"/>
              </a:spcAft>
              <a:buFont typeface="Wingdings 2"/>
              <a:buChar char=""/>
              <a:defRPr/>
            </a:pPr>
            <a:endParaRPr lang="en-US" dirty="0">
              <a:solidFill>
                <a:schemeClr val="tx1"/>
              </a:solidFill>
            </a:endParaRPr>
          </a:p>
        </p:txBody>
      </p:sp>
      <p:pic>
        <p:nvPicPr>
          <p:cNvPr id="94212" name="Picture 5"/>
          <p:cNvPicPr>
            <a:picLocks noChangeAspect="1" noChangeArrowheads="1"/>
          </p:cNvPicPr>
          <p:nvPr/>
        </p:nvPicPr>
        <p:blipFill>
          <a:blip r:embed="rId2" cstate="print"/>
          <a:srcRect/>
          <a:stretch>
            <a:fillRect/>
          </a:stretch>
        </p:blipFill>
        <p:spPr bwMode="auto">
          <a:xfrm>
            <a:off x="7191375" y="152400"/>
            <a:ext cx="1800225" cy="2505075"/>
          </a:xfrm>
          <a:prstGeom prst="rect">
            <a:avLst/>
          </a:prstGeom>
          <a:noFill/>
          <a:ln w="9525">
            <a:noFill/>
            <a:miter lim="800000"/>
            <a:headEnd/>
            <a:tailEnd/>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t>Management</a:t>
            </a:r>
            <a:endParaRPr lang="en-US" dirty="0"/>
          </a:p>
        </p:txBody>
      </p:sp>
      <p:sp>
        <p:nvSpPr>
          <p:cNvPr id="3" name="Content Placeholder 2"/>
          <p:cNvSpPr>
            <a:spLocks noGrp="1"/>
          </p:cNvSpPr>
          <p:nvPr>
            <p:ph idx="1"/>
          </p:nvPr>
        </p:nvSpPr>
        <p:spPr>
          <a:xfrm>
            <a:off x="304800" y="1554162"/>
            <a:ext cx="8686800" cy="4525963"/>
          </a:xfrm>
        </p:spPr>
        <p:txBody>
          <a:bodyPr>
            <a:normAutofit fontScale="62500" lnSpcReduction="20000"/>
          </a:bodyPr>
          <a:lstStyle/>
          <a:p>
            <a:pPr eaLnBrk="1" fontAlgn="auto" hangingPunct="1">
              <a:spcAft>
                <a:spcPts val="0"/>
              </a:spcAft>
              <a:buFont typeface="Wingdings 2"/>
              <a:buChar char=""/>
              <a:defRPr/>
            </a:pPr>
            <a:r>
              <a:rPr lang="en-US" sz="5400" dirty="0" smtClean="0">
                <a:effectLst>
                  <a:glow rad="139700">
                    <a:schemeClr val="accent5">
                      <a:satMod val="175000"/>
                      <a:alpha val="40000"/>
                    </a:schemeClr>
                  </a:glow>
                </a:effectLst>
              </a:rPr>
              <a:t>Ricardo H. Rosa</a:t>
            </a:r>
          </a:p>
          <a:p>
            <a:pPr marL="1828800" eaLnBrk="1" fontAlgn="auto" hangingPunct="1">
              <a:spcAft>
                <a:spcPts val="0"/>
              </a:spcAft>
              <a:buFont typeface="Wingdings 2"/>
              <a:buChar char=""/>
              <a:defRPr/>
            </a:pPr>
            <a:r>
              <a:rPr lang="en-US" sz="3600" i="1" dirty="0" smtClean="0">
                <a:effectLst>
                  <a:glow rad="139700">
                    <a:schemeClr val="accent5">
                      <a:satMod val="175000"/>
                      <a:alpha val="40000"/>
                    </a:schemeClr>
                  </a:glow>
                </a:effectLst>
              </a:rPr>
              <a:t>Senior Vice President and CFO</a:t>
            </a:r>
          </a:p>
          <a:p>
            <a:pPr marL="1828800" eaLnBrk="1" fontAlgn="auto" hangingPunct="1">
              <a:spcAft>
                <a:spcPts val="0"/>
              </a:spcAft>
              <a:buFont typeface="Wingdings 2"/>
              <a:buChar char=""/>
              <a:defRPr/>
            </a:pPr>
            <a:endParaRPr lang="en-US" sz="3600" i="1" dirty="0" smtClean="0">
              <a:effectLst>
                <a:glow rad="139700">
                  <a:schemeClr val="accent5">
                    <a:satMod val="175000"/>
                    <a:alpha val="40000"/>
                  </a:schemeClr>
                </a:glow>
              </a:effectLst>
            </a:endParaRPr>
          </a:p>
          <a:p>
            <a:pPr marL="742950" indent="-285750" eaLnBrk="1" fontAlgn="auto" hangingPunct="1">
              <a:spcAft>
                <a:spcPts val="0"/>
              </a:spcAft>
              <a:buFont typeface="Wingdings" pitchFamily="2" charset="2"/>
              <a:buChar char="v"/>
              <a:defRPr/>
            </a:pPr>
            <a:r>
              <a:rPr lang="en-US" dirty="0" smtClean="0">
                <a:effectLst>
                  <a:glow rad="139700">
                    <a:schemeClr val="accent5">
                      <a:satMod val="175000"/>
                      <a:alpha val="40000"/>
                    </a:schemeClr>
                  </a:glow>
                </a:effectLst>
              </a:rPr>
              <a:t>Joined Schlumberger in 1983.</a:t>
            </a:r>
          </a:p>
          <a:p>
            <a:pPr marL="742950" indent="-285750" eaLnBrk="1" fontAlgn="auto" hangingPunct="1">
              <a:spcAft>
                <a:spcPts val="0"/>
              </a:spcAft>
              <a:buFont typeface="Wingdings" pitchFamily="2" charset="2"/>
              <a:buChar char="v"/>
              <a:defRPr/>
            </a:pPr>
            <a:r>
              <a:rPr lang="en-US" dirty="0" smtClean="0">
                <a:effectLst>
                  <a:glow rad="139700">
                    <a:schemeClr val="accent5">
                      <a:satMod val="175000"/>
                      <a:alpha val="40000"/>
                    </a:schemeClr>
                  </a:glow>
                </a:effectLst>
              </a:rPr>
              <a:t>Held variety of international positions in finance in oilfield services for Schlumberger, (1984-2000).</a:t>
            </a:r>
          </a:p>
          <a:p>
            <a:pPr marL="742950" indent="-285750" eaLnBrk="1" fontAlgn="auto" hangingPunct="1">
              <a:spcAft>
                <a:spcPts val="0"/>
              </a:spcAft>
              <a:buFont typeface="Wingdings" pitchFamily="2" charset="2"/>
              <a:buChar char="v"/>
              <a:defRPr/>
            </a:pPr>
            <a:r>
              <a:rPr lang="en-US" dirty="0" smtClean="0">
                <a:effectLst>
                  <a:glow rad="139700">
                    <a:schemeClr val="accent5">
                      <a:satMod val="175000"/>
                      <a:alpha val="40000"/>
                    </a:schemeClr>
                  </a:glow>
                </a:effectLst>
              </a:rPr>
              <a:t>Product Line Controller of </a:t>
            </a:r>
            <a:r>
              <a:rPr lang="en-US" dirty="0" err="1" smtClean="0">
                <a:effectLst>
                  <a:glow rad="139700">
                    <a:schemeClr val="accent5">
                      <a:satMod val="175000"/>
                      <a:alpha val="40000"/>
                    </a:schemeClr>
                  </a:glow>
                </a:effectLst>
              </a:rPr>
              <a:t>Sedco</a:t>
            </a:r>
            <a:r>
              <a:rPr lang="en-US" dirty="0" smtClean="0">
                <a:effectLst>
                  <a:glow rad="139700">
                    <a:schemeClr val="accent5">
                      <a:satMod val="175000"/>
                      <a:alpha val="40000"/>
                    </a:schemeClr>
                  </a:glow>
                </a:effectLst>
              </a:rPr>
              <a:t> </a:t>
            </a:r>
            <a:r>
              <a:rPr lang="en-US" dirty="0" err="1" smtClean="0">
                <a:effectLst>
                  <a:glow rad="139700">
                    <a:schemeClr val="accent5">
                      <a:satMod val="175000"/>
                      <a:alpha val="40000"/>
                    </a:schemeClr>
                  </a:glow>
                </a:effectLst>
              </a:rPr>
              <a:t>Forax</a:t>
            </a:r>
            <a:r>
              <a:rPr lang="en-US" dirty="0" smtClean="0">
                <a:effectLst>
                  <a:glow rad="139700">
                    <a:schemeClr val="accent5">
                      <a:satMod val="175000"/>
                      <a:alpha val="40000"/>
                    </a:schemeClr>
                  </a:glow>
                </a:effectLst>
              </a:rPr>
              <a:t> (1995).</a:t>
            </a:r>
          </a:p>
          <a:p>
            <a:pPr marL="742950" indent="-285750" eaLnBrk="1" fontAlgn="auto" hangingPunct="1">
              <a:spcAft>
                <a:spcPts val="0"/>
              </a:spcAft>
              <a:buFont typeface="Wingdings" pitchFamily="2" charset="2"/>
              <a:buChar char="v"/>
              <a:defRPr/>
            </a:pPr>
            <a:r>
              <a:rPr lang="en-US" dirty="0" smtClean="0">
                <a:effectLst>
                  <a:glow rad="139700">
                    <a:schemeClr val="accent5">
                      <a:satMod val="175000"/>
                      <a:alpha val="40000"/>
                    </a:schemeClr>
                  </a:glow>
                </a:effectLst>
              </a:rPr>
              <a:t>VP and Controller after merge (1999).</a:t>
            </a:r>
          </a:p>
          <a:p>
            <a:pPr marL="742950" indent="-285750" eaLnBrk="1" fontAlgn="auto" hangingPunct="1">
              <a:spcAft>
                <a:spcPts val="0"/>
              </a:spcAft>
              <a:buFont typeface="Wingdings" pitchFamily="2" charset="2"/>
              <a:buChar char="v"/>
              <a:defRPr/>
            </a:pPr>
            <a:r>
              <a:rPr lang="en-US" dirty="0" smtClean="0">
                <a:effectLst>
                  <a:glow rad="139700">
                    <a:schemeClr val="accent5">
                      <a:satMod val="175000"/>
                      <a:alpha val="40000"/>
                    </a:schemeClr>
                  </a:glow>
                </a:effectLst>
              </a:rPr>
              <a:t>Senior VP of Asia and Pacific Unit (2003).</a:t>
            </a:r>
          </a:p>
          <a:p>
            <a:pPr marL="742950" indent="-285750" eaLnBrk="1" fontAlgn="auto" hangingPunct="1">
              <a:spcAft>
                <a:spcPts val="0"/>
              </a:spcAft>
              <a:buFont typeface="Wingdings" pitchFamily="2" charset="2"/>
              <a:buChar char="v"/>
              <a:defRPr/>
            </a:pPr>
            <a:r>
              <a:rPr lang="en-US" dirty="0" smtClean="0">
                <a:effectLst>
                  <a:glow rad="139700">
                    <a:schemeClr val="accent5">
                      <a:satMod val="175000"/>
                      <a:alpha val="40000"/>
                    </a:schemeClr>
                  </a:glow>
                </a:effectLst>
              </a:rPr>
              <a:t>Appointed CFO in September 2009, after predecessor Gregory </a:t>
            </a:r>
            <a:r>
              <a:rPr lang="en-US" dirty="0" err="1" smtClean="0">
                <a:effectLst>
                  <a:glow rad="139700">
                    <a:schemeClr val="accent5">
                      <a:satMod val="175000"/>
                      <a:alpha val="40000"/>
                    </a:schemeClr>
                  </a:glow>
                </a:effectLst>
              </a:rPr>
              <a:t>Cauthen</a:t>
            </a:r>
            <a:r>
              <a:rPr lang="en-US" dirty="0" smtClean="0">
                <a:effectLst>
                  <a:glow rad="139700">
                    <a:schemeClr val="accent5">
                      <a:satMod val="175000"/>
                      <a:alpha val="40000"/>
                    </a:schemeClr>
                  </a:glow>
                </a:effectLst>
              </a:rPr>
              <a:t> retires (age 51) most likely due to relocation of firm to Switzerland. </a:t>
            </a:r>
            <a:endParaRPr lang="en-US" sz="3600" dirty="0" smtClean="0">
              <a:effectLst>
                <a:glow rad="139700">
                  <a:schemeClr val="accent5">
                    <a:satMod val="175000"/>
                    <a:alpha val="40000"/>
                  </a:schemeClr>
                </a:glow>
              </a:effectLst>
            </a:endParaRPr>
          </a:p>
          <a:p>
            <a:pPr marL="742950" indent="-285750" eaLnBrk="1" fontAlgn="auto" hangingPunct="1">
              <a:spcAft>
                <a:spcPts val="0"/>
              </a:spcAft>
              <a:buFont typeface="Wingdings" pitchFamily="2" charset="2"/>
              <a:buChar char="v"/>
              <a:defRPr/>
            </a:pPr>
            <a:endParaRPr lang="en-US" sz="3600" dirty="0" smtClean="0">
              <a:effectLst>
                <a:glow rad="139700">
                  <a:schemeClr val="accent5">
                    <a:satMod val="175000"/>
                    <a:alpha val="40000"/>
                  </a:schemeClr>
                </a:glow>
              </a:effectLst>
            </a:endParaRPr>
          </a:p>
          <a:p>
            <a:pPr marL="742950" indent="-285750" eaLnBrk="1" fontAlgn="auto" hangingPunct="1">
              <a:spcAft>
                <a:spcPts val="0"/>
              </a:spcAft>
              <a:buFont typeface="Wingdings" pitchFamily="2" charset="2"/>
              <a:buChar char="v"/>
              <a:defRPr/>
            </a:pPr>
            <a:r>
              <a:rPr lang="en-US" sz="3600" dirty="0" smtClean="0">
                <a:effectLst>
                  <a:glow rad="139700">
                    <a:schemeClr val="accent5">
                      <a:satMod val="175000"/>
                      <a:alpha val="40000"/>
                    </a:schemeClr>
                  </a:glow>
                </a:effectLst>
              </a:rPr>
              <a:t>Master of Arts Degree from Oxford University. Chartered Accountant.</a:t>
            </a:r>
          </a:p>
          <a:p>
            <a:pPr marL="742950" indent="-285750" eaLnBrk="1" fontAlgn="auto" hangingPunct="1">
              <a:spcAft>
                <a:spcPts val="0"/>
              </a:spcAft>
              <a:buFont typeface="Wingdings" pitchFamily="2" charset="2"/>
              <a:buChar char="v"/>
              <a:defRPr/>
            </a:pPr>
            <a:endParaRPr lang="en-US" sz="3600" dirty="0" smtClean="0">
              <a:solidFill>
                <a:schemeClr val="bg1"/>
              </a:solidFill>
            </a:endParaRPr>
          </a:p>
          <a:p>
            <a:pPr eaLnBrk="1" fontAlgn="auto" hangingPunct="1">
              <a:spcAft>
                <a:spcPts val="0"/>
              </a:spcAft>
              <a:buFont typeface="Wingdings 2"/>
              <a:buChar char=""/>
              <a:defRPr/>
            </a:pPr>
            <a:endParaRPr lang="en-US" dirty="0"/>
          </a:p>
        </p:txBody>
      </p:sp>
      <p:pic>
        <p:nvPicPr>
          <p:cNvPr id="95236" name="Picture 2"/>
          <p:cNvPicPr>
            <a:picLocks noChangeAspect="1" noChangeArrowheads="1"/>
          </p:cNvPicPr>
          <p:nvPr/>
        </p:nvPicPr>
        <p:blipFill>
          <a:blip r:embed="rId2" cstate="print"/>
          <a:srcRect/>
          <a:stretch>
            <a:fillRect/>
          </a:stretch>
        </p:blipFill>
        <p:spPr bwMode="auto">
          <a:xfrm>
            <a:off x="7086600" y="228600"/>
            <a:ext cx="1790700" cy="2495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ext Placeholder 1"/>
          <p:cNvSpPr>
            <a:spLocks noGrp="1"/>
          </p:cNvSpPr>
          <p:nvPr>
            <p:ph type="body" idx="1"/>
          </p:nvPr>
        </p:nvSpPr>
        <p:spPr/>
        <p:txBody>
          <a:bodyPr/>
          <a:lstStyle/>
          <a:p>
            <a:endParaRPr lang="en-US" smtClean="0">
              <a:solidFill>
                <a:srgbClr val="DDD2B1"/>
              </a:solidFill>
            </a:endParaRPr>
          </a:p>
        </p:txBody>
      </p:sp>
      <p:sp>
        <p:nvSpPr>
          <p:cNvPr id="3" name="Title 2"/>
          <p:cNvSpPr>
            <a:spLocks noGrp="1"/>
          </p:cNvSpPr>
          <p:nvPr>
            <p:ph type="title"/>
          </p:nvPr>
        </p:nvSpPr>
        <p:spPr/>
        <p:txBody>
          <a:bodyPr/>
          <a:lstStyle/>
          <a:p>
            <a:pPr>
              <a:defRPr/>
            </a:pPr>
            <a:r>
              <a:rPr lang="en-US" dirty="0" smtClean="0"/>
              <a:t>Financial Statements</a:t>
            </a:r>
            <a:endParaRPr lang="en-US"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cstate="print"/>
          <a:srcRect/>
          <a:stretch>
            <a:fillRect/>
          </a:stretch>
        </p:blipFill>
        <p:spPr bwMode="auto">
          <a:xfrm>
            <a:off x="1671638" y="-76200"/>
            <a:ext cx="5800725" cy="710565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3"/>
          <p:cNvPicPr>
            <a:picLocks noChangeAspect="1" noChangeArrowheads="1"/>
          </p:cNvPicPr>
          <p:nvPr/>
        </p:nvPicPr>
        <p:blipFill>
          <a:blip r:embed="rId2" cstate="print"/>
          <a:srcRect/>
          <a:stretch>
            <a:fillRect/>
          </a:stretch>
        </p:blipFill>
        <p:spPr bwMode="auto">
          <a:xfrm>
            <a:off x="1804988" y="104775"/>
            <a:ext cx="5534025" cy="6648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3"/>
          <p:cNvPicPr>
            <a:picLocks noChangeAspect="1" noChangeArrowheads="1"/>
          </p:cNvPicPr>
          <p:nvPr/>
        </p:nvPicPr>
        <p:blipFill>
          <a:blip r:embed="rId2" cstate="print"/>
          <a:srcRect/>
          <a:stretch>
            <a:fillRect/>
          </a:stretch>
        </p:blipFill>
        <p:spPr bwMode="auto">
          <a:xfrm>
            <a:off x="609600" y="2286000"/>
            <a:ext cx="8001000" cy="2286000"/>
          </a:xfrm>
          <a:prstGeom prst="rect">
            <a:avLst/>
          </a:prstGeom>
          <a:noFill/>
          <a:ln w="9525">
            <a:noFill/>
            <a:miter lim="800000"/>
            <a:headEnd/>
            <a:tailEnd/>
          </a:ln>
        </p:spPr>
      </p:pic>
      <p:sp>
        <p:nvSpPr>
          <p:cNvPr id="5" name="Title 4"/>
          <p:cNvSpPr>
            <a:spLocks noGrp="1"/>
          </p:cNvSpPr>
          <p:nvPr>
            <p:ph type="title"/>
          </p:nvPr>
        </p:nvSpPr>
        <p:spPr/>
        <p:txBody>
          <a:bodyPr/>
          <a:lstStyle/>
          <a:p>
            <a:pPr>
              <a:defRPr/>
            </a:pPr>
            <a:r>
              <a:rPr lang="en-US" dirty="0" smtClean="0"/>
              <a:t>Future Debt </a:t>
            </a:r>
            <a:endParaRPr lang="en-US"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p:cNvPicPr>
            <a:picLocks noChangeAspect="1" noChangeArrowheads="1"/>
          </p:cNvPicPr>
          <p:nvPr/>
        </p:nvPicPr>
        <p:blipFill>
          <a:blip r:embed="rId2" cstate="print"/>
          <a:srcRect/>
          <a:stretch>
            <a:fillRect/>
          </a:stretch>
        </p:blipFill>
        <p:spPr bwMode="auto">
          <a:xfrm>
            <a:off x="1219200" y="-76200"/>
            <a:ext cx="6561138" cy="6934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Oilfield Services</a:t>
            </a:r>
            <a:endParaRPr lang="en-US" dirty="0"/>
          </a:p>
        </p:txBody>
      </p:sp>
      <p:sp>
        <p:nvSpPr>
          <p:cNvPr id="18435" name="Content Placeholder 2"/>
          <p:cNvSpPr>
            <a:spLocks noGrp="1"/>
          </p:cNvSpPr>
          <p:nvPr>
            <p:ph idx="1"/>
          </p:nvPr>
        </p:nvSpPr>
        <p:spPr/>
        <p:txBody>
          <a:bodyPr/>
          <a:lstStyle/>
          <a:p>
            <a:r>
              <a:rPr lang="en-US" smtClean="0"/>
              <a:t>Prepare wells for production </a:t>
            </a:r>
          </a:p>
          <a:p>
            <a:r>
              <a:rPr lang="en-US" smtClean="0"/>
              <a:t>Repair and Maintain</a:t>
            </a:r>
          </a:p>
          <a:p>
            <a:endParaRPr lang="en-US" smtClean="0"/>
          </a:p>
          <a:p>
            <a:r>
              <a:rPr lang="en-US" smtClean="0"/>
              <a:t>Specifically:</a:t>
            </a:r>
          </a:p>
          <a:p>
            <a:pPr lvl="1"/>
            <a:r>
              <a:rPr lang="en-US" smtClean="0"/>
              <a:t>Seismic Testing</a:t>
            </a:r>
          </a:p>
          <a:p>
            <a:pPr lvl="1"/>
            <a:r>
              <a:rPr lang="en-US" smtClean="0"/>
              <a:t>Transportation Services</a:t>
            </a:r>
          </a:p>
          <a:p>
            <a:pPr lvl="1"/>
            <a:r>
              <a:rPr lang="en-US" smtClean="0"/>
              <a:t>Directional Services</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p:cNvPicPr>
            <a:picLocks noChangeAspect="1" noChangeArrowheads="1"/>
          </p:cNvPicPr>
          <p:nvPr/>
        </p:nvPicPr>
        <p:blipFill>
          <a:blip r:embed="rId2" cstate="print"/>
          <a:srcRect/>
          <a:stretch>
            <a:fillRect/>
          </a:stretch>
        </p:blipFill>
        <p:spPr bwMode="auto">
          <a:xfrm>
            <a:off x="1252538" y="0"/>
            <a:ext cx="6596062" cy="6908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smtClean="0"/>
              <a:t>2</a:t>
            </a:r>
            <a:r>
              <a:rPr lang="en-US" baseline="30000" dirty="0" smtClean="0"/>
              <a:t>nd</a:t>
            </a:r>
            <a:r>
              <a:rPr lang="en-US" dirty="0" smtClean="0"/>
              <a:t> Quarter Expense Changes</a:t>
            </a:r>
            <a:endParaRPr lang="en-US" dirty="0"/>
          </a:p>
        </p:txBody>
      </p:sp>
      <p:sp>
        <p:nvSpPr>
          <p:cNvPr id="102403" name="Content Placeholder 2"/>
          <p:cNvSpPr>
            <a:spLocks noGrp="1"/>
          </p:cNvSpPr>
          <p:nvPr>
            <p:ph idx="1"/>
          </p:nvPr>
        </p:nvSpPr>
        <p:spPr/>
        <p:txBody>
          <a:bodyPr/>
          <a:lstStyle/>
          <a:p>
            <a:pPr eaLnBrk="1" hangingPunct="1"/>
            <a:r>
              <a:rPr lang="en-US" smtClean="0"/>
              <a:t>Decrease in revenue from the oil spill</a:t>
            </a:r>
          </a:p>
          <a:p>
            <a:pPr eaLnBrk="1" hangingPunct="1"/>
            <a:r>
              <a:rPr lang="en-US" smtClean="0"/>
              <a:t>Cap ex for completing new builds</a:t>
            </a:r>
          </a:p>
          <a:p>
            <a:pPr eaLnBrk="1" hangingPunct="1"/>
            <a:r>
              <a:rPr lang="en-US" smtClean="0"/>
              <a:t>Increase activities in operating segment</a:t>
            </a:r>
          </a:p>
          <a:p>
            <a:pPr eaLnBrk="1" hangingPunct="1"/>
            <a:r>
              <a:rPr lang="en-US" smtClean="0"/>
              <a:t>Increase in depreciation from completion of new rigs</a:t>
            </a:r>
          </a:p>
          <a:p>
            <a:pPr eaLnBrk="1" hangingPunct="1"/>
            <a:endParaRPr lang="en-US" smtClean="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p:cNvPicPr>
            <a:picLocks noChangeAspect="1" noChangeArrowheads="1"/>
          </p:cNvPicPr>
          <p:nvPr/>
        </p:nvPicPr>
        <p:blipFill>
          <a:blip r:embed="rId2" cstate="print"/>
          <a:srcRect/>
          <a:stretch>
            <a:fillRect/>
          </a:stretch>
        </p:blipFill>
        <p:spPr bwMode="auto">
          <a:xfrm>
            <a:off x="1143000" y="-76200"/>
            <a:ext cx="6819900" cy="6934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p:cNvPicPr>
            <a:picLocks noChangeAspect="1" noChangeArrowheads="1"/>
          </p:cNvPicPr>
          <p:nvPr/>
        </p:nvPicPr>
        <p:blipFill>
          <a:blip r:embed="rId2" cstate="print"/>
          <a:srcRect/>
          <a:stretch>
            <a:fillRect/>
          </a:stretch>
        </p:blipFill>
        <p:spPr bwMode="auto">
          <a:xfrm>
            <a:off x="1219200" y="0"/>
            <a:ext cx="664845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Recommendation</a:t>
            </a:r>
            <a:endParaRPr lang="en-US" dirty="0"/>
          </a:p>
        </p:txBody>
      </p:sp>
      <p:sp>
        <p:nvSpPr>
          <p:cNvPr id="3" name="Rectangle 2"/>
          <p:cNvSpPr/>
          <p:nvPr/>
        </p:nvSpPr>
        <p:spPr>
          <a:xfrm>
            <a:off x="3048001" y="2967335"/>
            <a:ext cx="3047999" cy="923330"/>
          </a:xfrm>
          <a:prstGeom prst="rect">
            <a:avLst/>
          </a:prstGeom>
          <a:noFill/>
        </p:spPr>
        <p:txBody>
          <a:bodyPr>
            <a:spAutoFit/>
          </a:bodyPr>
          <a:lstStyle/>
          <a:p>
            <a:pPr algn="ctr">
              <a:defRPr/>
            </a:pPr>
            <a:r>
              <a:rPr lang="en-US" sz="5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Hold</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itle 1"/>
          <p:cNvSpPr>
            <a:spLocks noGrp="1"/>
          </p:cNvSpPr>
          <p:nvPr>
            <p:ph type="title"/>
          </p:nvPr>
        </p:nvSpPr>
        <p:spPr/>
        <p:txBody>
          <a:bodyPr/>
          <a:lstStyle/>
          <a:p>
            <a:pPr eaLnBrk="1" hangingPunct="1">
              <a:defRPr/>
            </a:pPr>
            <a:r>
              <a:rPr lang="en-US" altLang="zh-CN" dirty="0" smtClean="0"/>
              <a:t>Precision Drilling </a:t>
            </a:r>
            <a:r>
              <a:rPr lang="en-US" altLang="zh-CN" dirty="0" err="1" smtClean="0"/>
              <a:t>cORPORATION</a:t>
            </a:r>
            <a:endParaRPr lang="en-US" altLang="zh-CN" dirty="0" smtClean="0"/>
          </a:p>
        </p:txBody>
      </p:sp>
      <p:sp>
        <p:nvSpPr>
          <p:cNvPr id="106499" name="Content Placeholder 2"/>
          <p:cNvSpPr>
            <a:spLocks noGrp="1"/>
          </p:cNvSpPr>
          <p:nvPr>
            <p:ph idx="1"/>
          </p:nvPr>
        </p:nvSpPr>
        <p:spPr/>
        <p:txBody>
          <a:bodyPr/>
          <a:lstStyle/>
          <a:p>
            <a:pPr eaLnBrk="1" hangingPunct="1"/>
            <a:endParaRPr lang="zh-CN" altLang="zh-CN" smtClean="0">
              <a:cs typeface="华文楷体"/>
            </a:endParaRPr>
          </a:p>
        </p:txBody>
      </p:sp>
      <p:pic>
        <p:nvPicPr>
          <p:cNvPr id="106500" name="Picture 1" descr="C:\Users\lei\AppData\Roaming\Tencent\Users\59437282\QQ\WinTemp\RichOle\11PX0IJ)50Y7XEE93%CSA`H.jpg"/>
          <p:cNvPicPr>
            <a:picLocks noChangeAspect="1" noChangeArrowheads="1"/>
          </p:cNvPicPr>
          <p:nvPr/>
        </p:nvPicPr>
        <p:blipFill>
          <a:blip r:embed="rId3" cstate="print"/>
          <a:srcRect/>
          <a:stretch>
            <a:fillRect/>
          </a:stretch>
        </p:blipFill>
        <p:spPr bwMode="auto">
          <a:xfrm>
            <a:off x="1979613" y="1916113"/>
            <a:ext cx="6696075" cy="183356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itle 3"/>
          <p:cNvSpPr>
            <a:spLocks noGrp="1"/>
          </p:cNvSpPr>
          <p:nvPr>
            <p:ph type="title"/>
          </p:nvPr>
        </p:nvSpPr>
        <p:spPr/>
        <p:txBody>
          <a:bodyPr/>
          <a:lstStyle/>
          <a:p>
            <a:pPr eaLnBrk="1" hangingPunct="1">
              <a:defRPr/>
            </a:pPr>
            <a:r>
              <a:rPr lang="en-US" altLang="zh-CN" dirty="0" smtClean="0"/>
              <a:t>Stock</a:t>
            </a:r>
          </a:p>
        </p:txBody>
      </p:sp>
      <p:pic>
        <p:nvPicPr>
          <p:cNvPr id="107523" name="Picture 1" descr="C:\Users\lei\AppData\Roaming\Tencent\Users\59437282\QQ\WinTemp\RichOle\W]}7`YMT9LDFFG07BIW@R]1.jpg"/>
          <p:cNvPicPr>
            <a:picLocks noChangeAspect="1" noChangeArrowheads="1"/>
          </p:cNvPicPr>
          <p:nvPr/>
        </p:nvPicPr>
        <p:blipFill>
          <a:blip r:embed="rId3" cstate="print"/>
          <a:srcRect/>
          <a:stretch>
            <a:fillRect/>
          </a:stretch>
        </p:blipFill>
        <p:spPr bwMode="auto">
          <a:xfrm>
            <a:off x="1763713" y="390525"/>
            <a:ext cx="6086475" cy="64674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defRPr/>
            </a:pPr>
            <a:r>
              <a:rPr lang="en-US" altLang="zh-CN" dirty="0" smtClean="0"/>
              <a:t>Stock 5-year</a:t>
            </a:r>
            <a:endParaRPr lang="zh-CN" altLang="en-US" dirty="0"/>
          </a:p>
        </p:txBody>
      </p:sp>
      <p:pic>
        <p:nvPicPr>
          <p:cNvPr id="108547" name="Picture 1" descr="C:\Users\lei\AppData\Roaming\Tencent\Users\871278804\QQ\WinTemp\RichOle\URW898]URSNGSZJAOL%7WOS.jpg"/>
          <p:cNvPicPr>
            <a:picLocks noChangeAspect="1" noChangeArrowheads="1"/>
          </p:cNvPicPr>
          <p:nvPr/>
        </p:nvPicPr>
        <p:blipFill>
          <a:blip r:embed="rId3" cstate="print"/>
          <a:srcRect/>
          <a:stretch>
            <a:fillRect/>
          </a:stretch>
        </p:blipFill>
        <p:spPr bwMode="auto">
          <a:xfrm>
            <a:off x="0" y="1412875"/>
            <a:ext cx="8604250" cy="3644900"/>
          </a:xfrm>
          <a:prstGeom prst="rect">
            <a:avLst/>
          </a:prstGeom>
          <a:noFill/>
          <a:ln w="9525">
            <a:noFill/>
            <a:miter lim="800000"/>
            <a:headEnd/>
            <a:tailEnd/>
          </a:ln>
        </p:spPr>
      </p:pic>
      <p:pic>
        <p:nvPicPr>
          <p:cNvPr id="108548" name="Picture 2"/>
          <p:cNvPicPr>
            <a:picLocks noChangeAspect="1" noChangeArrowheads="1"/>
          </p:cNvPicPr>
          <p:nvPr/>
        </p:nvPicPr>
        <p:blipFill>
          <a:blip r:embed="rId4" cstate="print"/>
          <a:srcRect/>
          <a:stretch>
            <a:fillRect/>
          </a:stretch>
        </p:blipFill>
        <p:spPr bwMode="auto">
          <a:xfrm>
            <a:off x="-2557463" y="4437063"/>
            <a:ext cx="10153651" cy="3108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defRPr/>
            </a:pPr>
            <a:r>
              <a:rPr lang="en-US" altLang="zh-CN" dirty="0" smtClean="0"/>
              <a:t>Stock 1-year</a:t>
            </a:r>
            <a:endParaRPr lang="zh-CN" altLang="en-US" dirty="0"/>
          </a:p>
        </p:txBody>
      </p:sp>
      <p:sp>
        <p:nvSpPr>
          <p:cNvPr id="109571" name="内容占位符 2"/>
          <p:cNvSpPr>
            <a:spLocks noGrp="1"/>
          </p:cNvSpPr>
          <p:nvPr>
            <p:ph idx="1"/>
          </p:nvPr>
        </p:nvSpPr>
        <p:spPr/>
        <p:txBody>
          <a:bodyPr/>
          <a:lstStyle/>
          <a:p>
            <a:endParaRPr lang="zh-CN" altLang="en-US" smtClean="0">
              <a:cs typeface="华文楷体"/>
            </a:endParaRPr>
          </a:p>
          <a:p>
            <a:endParaRPr lang="zh-CN" altLang="en-US" smtClean="0">
              <a:cs typeface="华文楷体"/>
            </a:endParaRPr>
          </a:p>
        </p:txBody>
      </p:sp>
      <p:pic>
        <p:nvPicPr>
          <p:cNvPr id="109572" name="Picture 1" descr="C:\Users\lei\AppData\Roaming\Tencent\Users\871278804\QQ\WinTemp\RichOle\FLQYNR9(L)VO{JQOB7Y5MNI.jpg"/>
          <p:cNvPicPr>
            <a:picLocks noChangeAspect="1" noChangeArrowheads="1"/>
          </p:cNvPicPr>
          <p:nvPr/>
        </p:nvPicPr>
        <p:blipFill>
          <a:blip r:embed="rId2" cstate="print"/>
          <a:srcRect/>
          <a:stretch>
            <a:fillRect/>
          </a:stretch>
        </p:blipFill>
        <p:spPr bwMode="auto">
          <a:xfrm>
            <a:off x="-323850" y="1577975"/>
            <a:ext cx="9791700" cy="5280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3"/>
          <p:cNvSpPr>
            <a:spLocks noGrp="1"/>
          </p:cNvSpPr>
          <p:nvPr>
            <p:ph type="title"/>
          </p:nvPr>
        </p:nvSpPr>
        <p:spPr/>
        <p:txBody>
          <a:bodyPr/>
          <a:lstStyle/>
          <a:p>
            <a:pPr eaLnBrk="1" hangingPunct="1">
              <a:defRPr/>
            </a:pPr>
            <a:r>
              <a:rPr lang="en-US" altLang="zh-CN" dirty="0" smtClean="0"/>
              <a:t>Outline</a:t>
            </a:r>
          </a:p>
        </p:txBody>
      </p:sp>
      <p:sp>
        <p:nvSpPr>
          <p:cNvPr id="110595" name="Content Placeholder 4"/>
          <p:cNvSpPr>
            <a:spLocks noGrp="1"/>
          </p:cNvSpPr>
          <p:nvPr>
            <p:ph idx="1"/>
          </p:nvPr>
        </p:nvSpPr>
        <p:spPr/>
        <p:txBody>
          <a:bodyPr/>
          <a:lstStyle/>
          <a:p>
            <a:pPr eaLnBrk="1" hangingPunct="1"/>
            <a:r>
              <a:rPr lang="en-US" altLang="zh-CN" sz="2400" smtClean="0">
                <a:cs typeface="华文楷体"/>
              </a:rPr>
              <a:t>Business and business segments</a:t>
            </a:r>
          </a:p>
          <a:p>
            <a:pPr eaLnBrk="1" hangingPunct="1"/>
            <a:r>
              <a:rPr lang="en-US" altLang="zh-CN" sz="2400" smtClean="0">
                <a:cs typeface="华文楷体"/>
              </a:rPr>
              <a:t>History</a:t>
            </a:r>
          </a:p>
          <a:p>
            <a:pPr eaLnBrk="1" hangingPunct="1"/>
            <a:r>
              <a:rPr lang="en-US" altLang="zh-CN" sz="2400" smtClean="0">
                <a:cs typeface="华文楷体"/>
              </a:rPr>
              <a:t>Performance</a:t>
            </a:r>
          </a:p>
          <a:p>
            <a:pPr eaLnBrk="1" hangingPunct="1"/>
            <a:r>
              <a:rPr lang="en-US" altLang="zh-CN" sz="2400" smtClean="0">
                <a:cs typeface="华文楷体"/>
              </a:rPr>
              <a:t>Strategy</a:t>
            </a:r>
          </a:p>
          <a:p>
            <a:pPr eaLnBrk="1" hangingPunct="1"/>
            <a:r>
              <a:rPr lang="en-US" altLang="zh-CN" sz="2400" smtClean="0">
                <a:cs typeface="华文楷体"/>
              </a:rPr>
              <a:t>Management</a:t>
            </a:r>
          </a:p>
          <a:p>
            <a:pPr eaLnBrk="1" hangingPunct="1"/>
            <a:r>
              <a:rPr lang="en-US" altLang="zh-CN" sz="2400" smtClean="0">
                <a:cs typeface="华文楷体"/>
              </a:rPr>
              <a:t>Financials</a:t>
            </a:r>
          </a:p>
        </p:txBody>
      </p:sp>
    </p:spTree>
  </p:cSld>
  <p:clrMapOvr>
    <a:masterClrMapping/>
  </p:clrMapOv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themeOverride>
</file>

<file path=docProps/app.xml><?xml version="1.0" encoding="utf-8"?>
<Properties xmlns="http://schemas.openxmlformats.org/officeDocument/2006/extended-properties" xmlns:vt="http://schemas.openxmlformats.org/officeDocument/2006/docPropsVTypes">
  <Template/>
  <TotalTime>793</TotalTime>
  <Words>9318</Words>
  <Application>Microsoft Office PowerPoint</Application>
  <PresentationFormat>On-screen Show (4:3)</PresentationFormat>
  <Paragraphs>1080</Paragraphs>
  <Slides>188</Slides>
  <Notes>111</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188</vt:i4>
      </vt:variant>
    </vt:vector>
  </HeadingPairs>
  <TitlesOfParts>
    <vt:vector size="200" baseType="lpstr">
      <vt:lpstr>Arial</vt:lpstr>
      <vt:lpstr>Franklin Gothic Medium</vt:lpstr>
      <vt:lpstr>Franklin Gothic Book</vt:lpstr>
      <vt:lpstr>Wingdings 2</vt:lpstr>
      <vt:lpstr>Calibri</vt:lpstr>
      <vt:lpstr>Wingdings</vt:lpstr>
      <vt:lpstr>Calibri </vt:lpstr>
      <vt:lpstr>华文楷体</vt:lpstr>
      <vt:lpstr>隶书</vt:lpstr>
      <vt:lpstr>SimSun</vt:lpstr>
      <vt:lpstr>Trek</vt:lpstr>
      <vt:lpstr>Microsoft Excel Chart</vt:lpstr>
      <vt:lpstr>Slide 1</vt:lpstr>
      <vt:lpstr>Agenda</vt:lpstr>
      <vt:lpstr>Industry overview: outline</vt:lpstr>
      <vt:lpstr>Introduction</vt:lpstr>
      <vt:lpstr>introduction</vt:lpstr>
      <vt:lpstr>Industry composition</vt:lpstr>
      <vt:lpstr>Industry Composition</vt:lpstr>
      <vt:lpstr>Industry composition</vt:lpstr>
      <vt:lpstr>Oilfield Services</vt:lpstr>
      <vt:lpstr>Contract drilling</vt:lpstr>
      <vt:lpstr>Land drilling rigs</vt:lpstr>
      <vt:lpstr>Land Drilling rigs</vt:lpstr>
      <vt:lpstr>Land drilling rigs</vt:lpstr>
      <vt:lpstr>Deepwater drilling</vt:lpstr>
      <vt:lpstr>Deepwater drilling rigs</vt:lpstr>
      <vt:lpstr>Deepwater drilling rigs</vt:lpstr>
      <vt:lpstr>Deepwater drilling rigs</vt:lpstr>
      <vt:lpstr>Contract drillers</vt:lpstr>
      <vt:lpstr>Competitive Landscapes</vt:lpstr>
      <vt:lpstr>Competitive landscape </vt:lpstr>
      <vt:lpstr>Oil &amp; gas price volatility</vt:lpstr>
      <vt:lpstr>Oil &amp; gas price volatility</vt:lpstr>
      <vt:lpstr>Oil &amp; gas reserves, supply &amp; demand </vt:lpstr>
      <vt:lpstr>Oil &amp; gas reserves, supply &amp; demand</vt:lpstr>
      <vt:lpstr>Oil &amp; gas reserves, supply &amp; demand</vt:lpstr>
      <vt:lpstr>Oil &amp; gas reserves, supply &amp; demand</vt:lpstr>
      <vt:lpstr>Oil &amp; gas reserves, supply &amp; demand</vt:lpstr>
      <vt:lpstr>Oil &amp; gas reserves, supply &amp; demand</vt:lpstr>
      <vt:lpstr>Oil &amp; gas reserves, supply &amp; demand</vt:lpstr>
      <vt:lpstr>Oil &amp; Gas alternatives</vt:lpstr>
      <vt:lpstr>Oil &amp; Gas alternatives</vt:lpstr>
      <vt:lpstr>Oil &amp; Gas alternatives</vt:lpstr>
      <vt:lpstr>Oil &amp; Gas alternatives</vt:lpstr>
      <vt:lpstr>Oil &amp; Gas alternatives</vt:lpstr>
      <vt:lpstr>Oil &amp; Gas alternatives</vt:lpstr>
      <vt:lpstr>Oil &amp; Gas Industry Characteristic</vt:lpstr>
      <vt:lpstr>Oil &amp; Gas Industry Characteristic</vt:lpstr>
      <vt:lpstr>Oil &amp; Gas Industry Characteristic</vt:lpstr>
      <vt:lpstr>Oil &amp; Gas Industry Characteristic</vt:lpstr>
      <vt:lpstr>Oil &amp; Gas Industry Characteristic</vt:lpstr>
      <vt:lpstr>Oil &amp; Gas Industry Characteristic</vt:lpstr>
      <vt:lpstr>Oil &amp; Gas Industry Characteristic</vt:lpstr>
      <vt:lpstr>Oil &amp; Gas Industry Characteristic</vt:lpstr>
      <vt:lpstr>Future Outlook</vt:lpstr>
      <vt:lpstr>Future outlook</vt:lpstr>
      <vt:lpstr>Slide 46</vt:lpstr>
      <vt:lpstr>Overview</vt:lpstr>
      <vt:lpstr>Slide 48</vt:lpstr>
      <vt:lpstr>10 Year RIG Price vs Crude Oil</vt:lpstr>
      <vt:lpstr>1 Year RIG Price</vt:lpstr>
      <vt:lpstr>Mission</vt:lpstr>
      <vt:lpstr>Major Products &amp; Services</vt:lpstr>
      <vt:lpstr>Company Overview</vt:lpstr>
      <vt:lpstr>Company Overview</vt:lpstr>
      <vt:lpstr>Achievements</vt:lpstr>
      <vt:lpstr>Company Overview</vt:lpstr>
      <vt:lpstr>Company Overview</vt:lpstr>
      <vt:lpstr>Firm History</vt:lpstr>
      <vt:lpstr>Firm History</vt:lpstr>
      <vt:lpstr>Firm History</vt:lpstr>
      <vt:lpstr>Slide 61</vt:lpstr>
      <vt:lpstr>Fleet</vt:lpstr>
      <vt:lpstr>Fleet Lineup</vt:lpstr>
      <vt:lpstr>Fleet Overview</vt:lpstr>
      <vt:lpstr>Slide 65</vt:lpstr>
      <vt:lpstr>Slide 66</vt:lpstr>
      <vt:lpstr>Slide 67</vt:lpstr>
      <vt:lpstr>Transocean Operations</vt:lpstr>
      <vt:lpstr>Major Clients</vt:lpstr>
      <vt:lpstr>Future Outlook</vt:lpstr>
      <vt:lpstr>Revenue Methods</vt:lpstr>
      <vt:lpstr>Potential Risks</vt:lpstr>
      <vt:lpstr>Slide 73</vt:lpstr>
      <vt:lpstr>Potential Risks</vt:lpstr>
      <vt:lpstr>Operating Revenue by Country</vt:lpstr>
      <vt:lpstr>Fleet Revenue</vt:lpstr>
      <vt:lpstr>Fleet Utilization Outlook</vt:lpstr>
      <vt:lpstr>Contract Backlog</vt:lpstr>
      <vt:lpstr>Litigations</vt:lpstr>
      <vt:lpstr>Regulations</vt:lpstr>
      <vt:lpstr>Management</vt:lpstr>
      <vt:lpstr>Management</vt:lpstr>
      <vt:lpstr>Managment</vt:lpstr>
      <vt:lpstr>Management</vt:lpstr>
      <vt:lpstr>Financial Statements</vt:lpstr>
      <vt:lpstr>Slide 86</vt:lpstr>
      <vt:lpstr>Slide 87</vt:lpstr>
      <vt:lpstr>Future Debt </vt:lpstr>
      <vt:lpstr>Slide 89</vt:lpstr>
      <vt:lpstr>Slide 90</vt:lpstr>
      <vt:lpstr>2nd Quarter Expense Changes</vt:lpstr>
      <vt:lpstr>Slide 92</vt:lpstr>
      <vt:lpstr>Slide 93</vt:lpstr>
      <vt:lpstr>Recommendation</vt:lpstr>
      <vt:lpstr>Precision Drilling cORPORATION</vt:lpstr>
      <vt:lpstr>Stock</vt:lpstr>
      <vt:lpstr>Stock 5-year</vt:lpstr>
      <vt:lpstr>Stock 1-year</vt:lpstr>
      <vt:lpstr>Outline</vt:lpstr>
      <vt:lpstr>Business and business segments </vt:lpstr>
      <vt:lpstr>Business</vt:lpstr>
      <vt:lpstr>Slide 102</vt:lpstr>
      <vt:lpstr>Business Segments</vt:lpstr>
      <vt:lpstr>Slide 104</vt:lpstr>
      <vt:lpstr>Contract Drilling Services </vt:lpstr>
      <vt:lpstr>Completion and Production Services </vt:lpstr>
      <vt:lpstr>Revenue composition and capex</vt:lpstr>
      <vt:lpstr>history </vt:lpstr>
      <vt:lpstr>History</vt:lpstr>
      <vt:lpstr>History (cont’d)</vt:lpstr>
      <vt:lpstr>performance </vt:lpstr>
      <vt:lpstr>Performance</vt:lpstr>
      <vt:lpstr>Not in the us</vt:lpstr>
      <vt:lpstr>Drilling rig utilization days</vt:lpstr>
      <vt:lpstr>Low rig activity in general </vt:lpstr>
      <vt:lpstr>strategy </vt:lpstr>
      <vt:lpstr>Strategy</vt:lpstr>
      <vt:lpstr>Strategy (cont’d)</vt:lpstr>
      <vt:lpstr>Strategy (cont’d)</vt:lpstr>
      <vt:lpstr>Strategy (cont’d)</vt:lpstr>
      <vt:lpstr>Strategy (cont’d)</vt:lpstr>
      <vt:lpstr>Strategy (cont’d) horizontal  drilling</vt:lpstr>
      <vt:lpstr>Slide 123</vt:lpstr>
      <vt:lpstr>Slide 124</vt:lpstr>
      <vt:lpstr>Slide 125</vt:lpstr>
      <vt:lpstr>financials </vt:lpstr>
      <vt:lpstr>CONSOLIDATED BALANCE SHEET ANNUAL</vt:lpstr>
      <vt:lpstr>CONSOLIDATED BALANCE SHEET QUARTERLY</vt:lpstr>
      <vt:lpstr>Balance sheet discussion</vt:lpstr>
      <vt:lpstr>Long term debt reduction</vt:lpstr>
      <vt:lpstr>CONSOLIDATED STATEMENTS OF EARNINGS AND DEFICIT QUARTERLY</vt:lpstr>
      <vt:lpstr>CONSOLIDATED STATEMENTS OF EARNINGS AND DEFICIT ANNUAL</vt:lpstr>
      <vt:lpstr>Income statement discussion</vt:lpstr>
      <vt:lpstr>Slide 134</vt:lpstr>
      <vt:lpstr>Slide 135</vt:lpstr>
      <vt:lpstr>income statement: segment contract drilling</vt:lpstr>
      <vt:lpstr>CONSOLIDATED STATEMENTS OF CASH FLOW -- QUARTERLY  </vt:lpstr>
      <vt:lpstr>CONSOLIDATED STATEMENTS OF CASH FLOW ANNUAL </vt:lpstr>
      <vt:lpstr>Cash flow discussion</vt:lpstr>
      <vt:lpstr>Cash flow discussion</vt:lpstr>
      <vt:lpstr>Recommendation</vt:lpstr>
      <vt:lpstr>Trinidad Drilling </vt:lpstr>
      <vt:lpstr>Slide 143</vt:lpstr>
      <vt:lpstr>Slide 144</vt:lpstr>
      <vt:lpstr>2010 Highlight</vt:lpstr>
      <vt:lpstr>Slide 146</vt:lpstr>
      <vt:lpstr>Charts</vt:lpstr>
      <vt:lpstr>Basic Info/Company  History</vt:lpstr>
      <vt:lpstr>Slide 149</vt:lpstr>
      <vt:lpstr>Services</vt:lpstr>
      <vt:lpstr>Business Focus</vt:lpstr>
      <vt:lpstr>Trinidad operations</vt:lpstr>
      <vt:lpstr>Slide 153</vt:lpstr>
      <vt:lpstr>Slide 154</vt:lpstr>
      <vt:lpstr>Slide 155</vt:lpstr>
      <vt:lpstr>Slide 156</vt:lpstr>
      <vt:lpstr>Slide 157</vt:lpstr>
      <vt:lpstr>Slide 158</vt:lpstr>
      <vt:lpstr>Slide 159</vt:lpstr>
      <vt:lpstr>Slide 160</vt:lpstr>
      <vt:lpstr>Slide 161</vt:lpstr>
      <vt:lpstr>Slide 162</vt:lpstr>
      <vt:lpstr>Slide 163</vt:lpstr>
      <vt:lpstr>Utilization Rates:  Trinidad vs Industry Q1 2002 – Q1 2010</vt:lpstr>
      <vt:lpstr>US Active Rig Count:  Trinidad(TDG) vs Industry    Q2 2008-Q2 2010</vt:lpstr>
      <vt:lpstr> TOP Management</vt:lpstr>
      <vt:lpstr>Top Management</vt:lpstr>
      <vt:lpstr>Top Management</vt:lpstr>
      <vt:lpstr>Financials</vt:lpstr>
      <vt:lpstr>Slide 170</vt:lpstr>
      <vt:lpstr>Slide 171</vt:lpstr>
      <vt:lpstr>Slide 172</vt:lpstr>
      <vt:lpstr>Slide 173</vt:lpstr>
      <vt:lpstr>Slide 174</vt:lpstr>
      <vt:lpstr>Slide 175</vt:lpstr>
      <vt:lpstr>Slide 176</vt:lpstr>
      <vt:lpstr>Going forward…</vt:lpstr>
      <vt:lpstr>Slide 178</vt:lpstr>
      <vt:lpstr>Slide 179</vt:lpstr>
      <vt:lpstr>Slide 180</vt:lpstr>
      <vt:lpstr>Gross Margin &amp; Net Debt 2003-2009</vt:lpstr>
      <vt:lpstr>Slide 182</vt:lpstr>
      <vt:lpstr>Slide 183</vt:lpstr>
      <vt:lpstr>Sept 10/2010</vt:lpstr>
      <vt:lpstr>Slide 185</vt:lpstr>
      <vt:lpstr>Slide 186</vt:lpstr>
      <vt:lpstr>?</vt:lpstr>
      <vt:lpstr>Recommendation</vt:lpstr>
    </vt:vector>
  </TitlesOfParts>
  <Company>Simon Fraser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Transocean</dc:title>
  <dc:creator>W.A.C. Bennett Library</dc:creator>
  <cp:lastModifiedBy> </cp:lastModifiedBy>
  <cp:revision>89</cp:revision>
  <dcterms:created xsi:type="dcterms:W3CDTF">2010-10-19T04:02:12Z</dcterms:created>
  <dcterms:modified xsi:type="dcterms:W3CDTF">2010-11-02T14:23:58Z</dcterms:modified>
</cp:coreProperties>
</file>