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18.jpg" ContentType="image/jpg"/>
  <Override PartName="/ppt/media/image120.jpg" ContentType="image/jpg"/>
  <Override PartName="/ppt/media/image122.jpg" ContentType="image/jpg"/>
  <Override PartName="/ppt/media/image124.jpg" ContentType="image/jpg"/>
  <Override PartName="/ppt/media/image126.jpg" ContentType="image/jpg"/>
  <Override PartName="/ppt/media/image128.jpg" ContentType="image/jpg"/>
  <Override PartName="/ppt/media/image130.jpg" ContentType="image/jpg"/>
  <Override PartName="/ppt/media/image132.jpg" ContentType="image/jpg"/>
  <Override PartName="/ppt/media/image134.jpg" ContentType="image/jpg"/>
  <Override PartName="/ppt/media/image137.jpg" ContentType="image/jpg"/>
  <Override PartName="/ppt/media/image139.jpg" ContentType="image/jp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74" r:id="rId2"/>
    <p:sldMasterId id="2147483688" r:id="rId3"/>
    <p:sldMasterId id="2147483658" r:id="rId4"/>
    <p:sldMasterId id="2147483667" r:id="rId5"/>
  </p:sldMasterIdLst>
  <p:notesMasterIdLst>
    <p:notesMasterId r:id="rId257"/>
  </p:notesMasterIdLst>
  <p:handoutMasterIdLst>
    <p:handoutMasterId r:id="rId258"/>
  </p:handoutMasterIdLst>
  <p:sldIdLst>
    <p:sldId id="257" r:id="rId6"/>
    <p:sldId id="432" r:id="rId7"/>
    <p:sldId id="583" r:id="rId8"/>
    <p:sldId id="406" r:id="rId9"/>
    <p:sldId id="407" r:id="rId10"/>
    <p:sldId id="408" r:id="rId11"/>
    <p:sldId id="482" r:id="rId12"/>
    <p:sldId id="483" r:id="rId13"/>
    <p:sldId id="409" r:id="rId14"/>
    <p:sldId id="410" r:id="rId15"/>
    <p:sldId id="411" r:id="rId16"/>
    <p:sldId id="412" r:id="rId17"/>
    <p:sldId id="413" r:id="rId18"/>
    <p:sldId id="414" r:id="rId19"/>
    <p:sldId id="415" r:id="rId20"/>
    <p:sldId id="416" r:id="rId21"/>
    <p:sldId id="417" r:id="rId22"/>
    <p:sldId id="418" r:id="rId23"/>
    <p:sldId id="419" r:id="rId24"/>
    <p:sldId id="420" r:id="rId25"/>
    <p:sldId id="421" r:id="rId26"/>
    <p:sldId id="422" r:id="rId27"/>
    <p:sldId id="423" r:id="rId28"/>
    <p:sldId id="424" r:id="rId29"/>
    <p:sldId id="426" r:id="rId30"/>
    <p:sldId id="427" r:id="rId31"/>
    <p:sldId id="428" r:id="rId32"/>
    <p:sldId id="430" r:id="rId33"/>
    <p:sldId id="431" r:id="rId34"/>
    <p:sldId id="256" r:id="rId35"/>
    <p:sldId id="404" r:id="rId36"/>
    <p:sldId id="581" r:id="rId37"/>
    <p:sldId id="554" r:id="rId38"/>
    <p:sldId id="580" r:id="rId39"/>
    <p:sldId id="555" r:id="rId40"/>
    <p:sldId id="556" r:id="rId41"/>
    <p:sldId id="557" r:id="rId42"/>
    <p:sldId id="558" r:id="rId43"/>
    <p:sldId id="559" r:id="rId44"/>
    <p:sldId id="560" r:id="rId45"/>
    <p:sldId id="561" r:id="rId46"/>
    <p:sldId id="265" r:id="rId47"/>
    <p:sldId id="266" r:id="rId48"/>
    <p:sldId id="267" r:id="rId49"/>
    <p:sldId id="562" r:id="rId50"/>
    <p:sldId id="563" r:id="rId51"/>
    <p:sldId id="564" r:id="rId52"/>
    <p:sldId id="565" r:id="rId53"/>
    <p:sldId id="567" r:id="rId54"/>
    <p:sldId id="260" r:id="rId55"/>
    <p:sldId id="261" r:id="rId56"/>
    <p:sldId id="568" r:id="rId57"/>
    <p:sldId id="569" r:id="rId58"/>
    <p:sldId id="305" r:id="rId59"/>
    <p:sldId id="300" r:id="rId60"/>
    <p:sldId id="306" r:id="rId61"/>
    <p:sldId id="274" r:id="rId62"/>
    <p:sldId id="299" r:id="rId63"/>
    <p:sldId id="269" r:id="rId64"/>
    <p:sldId id="570" r:id="rId65"/>
    <p:sldId id="271" r:id="rId66"/>
    <p:sldId id="286" r:id="rId67"/>
    <p:sldId id="287" r:id="rId68"/>
    <p:sldId id="288" r:id="rId69"/>
    <p:sldId id="272" r:id="rId70"/>
    <p:sldId id="290" r:id="rId71"/>
    <p:sldId id="292" r:id="rId72"/>
    <p:sldId id="291" r:id="rId73"/>
    <p:sldId id="298" r:id="rId74"/>
    <p:sldId id="275" r:id="rId75"/>
    <p:sldId id="276" r:id="rId76"/>
    <p:sldId id="277" r:id="rId77"/>
    <p:sldId id="350" r:id="rId78"/>
    <p:sldId id="351" r:id="rId79"/>
    <p:sldId id="352" r:id="rId80"/>
    <p:sldId id="353" r:id="rId81"/>
    <p:sldId id="571" r:id="rId82"/>
    <p:sldId id="279" r:id="rId83"/>
    <p:sldId id="280" r:id="rId84"/>
    <p:sldId id="357" r:id="rId85"/>
    <p:sldId id="325" r:id="rId86"/>
    <p:sldId id="326" r:id="rId87"/>
    <p:sldId id="328" r:id="rId88"/>
    <p:sldId id="327" r:id="rId89"/>
    <p:sldId id="347" r:id="rId90"/>
    <p:sldId id="572" r:id="rId91"/>
    <p:sldId id="573" r:id="rId92"/>
    <p:sldId id="574" r:id="rId93"/>
    <p:sldId id="575" r:id="rId94"/>
    <p:sldId id="576" r:id="rId95"/>
    <p:sldId id="577" r:id="rId96"/>
    <p:sldId id="578" r:id="rId97"/>
    <p:sldId id="579" r:id="rId98"/>
    <p:sldId id="315" r:id="rId99"/>
    <p:sldId id="316" r:id="rId100"/>
    <p:sldId id="317" r:id="rId101"/>
    <p:sldId id="282" r:id="rId102"/>
    <p:sldId id="283" r:id="rId103"/>
    <p:sldId id="284" r:id="rId104"/>
    <p:sldId id="307" r:id="rId105"/>
    <p:sldId id="308" r:id="rId106"/>
    <p:sldId id="309" r:id="rId107"/>
    <p:sldId id="310" r:id="rId108"/>
    <p:sldId id="318" r:id="rId109"/>
    <p:sldId id="319" r:id="rId110"/>
    <p:sldId id="320" r:id="rId111"/>
    <p:sldId id="311" r:id="rId112"/>
    <p:sldId id="312" r:id="rId113"/>
    <p:sldId id="313" r:id="rId114"/>
    <p:sldId id="314" r:id="rId115"/>
    <p:sldId id="324" r:id="rId116"/>
    <p:sldId id="321" r:id="rId117"/>
    <p:sldId id="322" r:id="rId118"/>
    <p:sldId id="323" r:id="rId119"/>
    <p:sldId id="363" r:id="rId120"/>
    <p:sldId id="364" r:id="rId121"/>
    <p:sldId id="258" r:id="rId122"/>
    <p:sldId id="433" r:id="rId123"/>
    <p:sldId id="434" r:id="rId124"/>
    <p:sldId id="435" r:id="rId125"/>
    <p:sldId id="264" r:id="rId126"/>
    <p:sldId id="436" r:id="rId127"/>
    <p:sldId id="437" r:id="rId128"/>
    <p:sldId id="438" r:id="rId129"/>
    <p:sldId id="439" r:id="rId130"/>
    <p:sldId id="440" r:id="rId131"/>
    <p:sldId id="441" r:id="rId132"/>
    <p:sldId id="273" r:id="rId133"/>
    <p:sldId id="285" r:id="rId134"/>
    <p:sldId id="442" r:id="rId135"/>
    <p:sldId id="443" r:id="rId136"/>
    <p:sldId id="444" r:id="rId137"/>
    <p:sldId id="445" r:id="rId138"/>
    <p:sldId id="289" r:id="rId139"/>
    <p:sldId id="333" r:id="rId140"/>
    <p:sldId id="446" r:id="rId141"/>
    <p:sldId id="447" r:id="rId142"/>
    <p:sldId id="448" r:id="rId143"/>
    <p:sldId id="449" r:id="rId144"/>
    <p:sldId id="450" r:id="rId145"/>
    <p:sldId id="451" r:id="rId146"/>
    <p:sldId id="452" r:id="rId147"/>
    <p:sldId id="453" r:id="rId148"/>
    <p:sldId id="454" r:id="rId149"/>
    <p:sldId id="293" r:id="rId150"/>
    <p:sldId id="331" r:id="rId151"/>
    <p:sldId id="329" r:id="rId152"/>
    <p:sldId id="330" r:id="rId153"/>
    <p:sldId id="455" r:id="rId154"/>
    <p:sldId id="456" r:id="rId155"/>
    <p:sldId id="457" r:id="rId156"/>
    <p:sldId id="332" r:id="rId157"/>
    <p:sldId id="458" r:id="rId158"/>
    <p:sldId id="459" r:id="rId159"/>
    <p:sldId id="461" r:id="rId160"/>
    <p:sldId id="462" r:id="rId161"/>
    <p:sldId id="582" r:id="rId162"/>
    <p:sldId id="463" r:id="rId163"/>
    <p:sldId id="464" r:id="rId164"/>
    <p:sldId id="465" r:id="rId165"/>
    <p:sldId id="278" r:id="rId166"/>
    <p:sldId id="466" r:id="rId167"/>
    <p:sldId id="467" r:id="rId168"/>
    <p:sldId id="281" r:id="rId169"/>
    <p:sldId id="468" r:id="rId170"/>
    <p:sldId id="469" r:id="rId171"/>
    <p:sldId id="470" r:id="rId172"/>
    <p:sldId id="471" r:id="rId173"/>
    <p:sldId id="304" r:id="rId174"/>
    <p:sldId id="472" r:id="rId175"/>
    <p:sldId id="473" r:id="rId176"/>
    <p:sldId id="474" r:id="rId177"/>
    <p:sldId id="475" r:id="rId178"/>
    <p:sldId id="460" r:id="rId179"/>
    <p:sldId id="476" r:id="rId180"/>
    <p:sldId id="477" r:id="rId181"/>
    <p:sldId id="478" r:id="rId182"/>
    <p:sldId id="479" r:id="rId183"/>
    <p:sldId id="480" r:id="rId184"/>
    <p:sldId id="259" r:id="rId185"/>
    <p:sldId id="429" r:id="rId186"/>
    <p:sldId id="488" r:id="rId187"/>
    <p:sldId id="490" r:id="rId188"/>
    <p:sldId id="672" r:id="rId189"/>
    <p:sldId id="673" r:id="rId190"/>
    <p:sldId id="492" r:id="rId191"/>
    <p:sldId id="493" r:id="rId192"/>
    <p:sldId id="494" r:id="rId193"/>
    <p:sldId id="495" r:id="rId194"/>
    <p:sldId id="496" r:id="rId195"/>
    <p:sldId id="497" r:id="rId196"/>
    <p:sldId id="498" r:id="rId197"/>
    <p:sldId id="500" r:id="rId198"/>
    <p:sldId id="499" r:id="rId199"/>
    <p:sldId id="501" r:id="rId200"/>
    <p:sldId id="502" r:id="rId201"/>
    <p:sldId id="503" r:id="rId202"/>
    <p:sldId id="504" r:id="rId203"/>
    <p:sldId id="505" r:id="rId204"/>
    <p:sldId id="506" r:id="rId205"/>
    <p:sldId id="507" r:id="rId206"/>
    <p:sldId id="508" r:id="rId207"/>
    <p:sldId id="509" r:id="rId208"/>
    <p:sldId id="510" r:id="rId209"/>
    <p:sldId id="511" r:id="rId210"/>
    <p:sldId id="512" r:id="rId211"/>
    <p:sldId id="513" r:id="rId212"/>
    <p:sldId id="514" r:id="rId213"/>
    <p:sldId id="515" r:id="rId214"/>
    <p:sldId id="368" r:id="rId215"/>
    <p:sldId id="516" r:id="rId216"/>
    <p:sldId id="366" r:id="rId217"/>
    <p:sldId id="517" r:id="rId218"/>
    <p:sldId id="518" r:id="rId219"/>
    <p:sldId id="519" r:id="rId220"/>
    <p:sldId id="520" r:id="rId221"/>
    <p:sldId id="398" r:id="rId222"/>
    <p:sldId id="399" r:id="rId223"/>
    <p:sldId id="403" r:id="rId224"/>
    <p:sldId id="402" r:id="rId225"/>
    <p:sldId id="401" r:id="rId226"/>
    <p:sldId id="400" r:id="rId227"/>
    <p:sldId id="669" r:id="rId228"/>
    <p:sldId id="670" r:id="rId229"/>
    <p:sldId id="666" r:id="rId230"/>
    <p:sldId id="529" r:id="rId231"/>
    <p:sldId id="668" r:id="rId232"/>
    <p:sldId id="334" r:id="rId233"/>
    <p:sldId id="335" r:id="rId234"/>
    <p:sldId id="658" r:id="rId235"/>
    <p:sldId id="660" r:id="rId236"/>
    <p:sldId id="535" r:id="rId237"/>
    <p:sldId id="534" r:id="rId238"/>
    <p:sldId id="538" r:id="rId239"/>
    <p:sldId id="536" r:id="rId240"/>
    <p:sldId id="539" r:id="rId241"/>
    <p:sldId id="537" r:id="rId242"/>
    <p:sldId id="540" r:id="rId243"/>
    <p:sldId id="661" r:id="rId244"/>
    <p:sldId id="674" r:id="rId245"/>
    <p:sldId id="675" r:id="rId246"/>
    <p:sldId id="544" r:id="rId247"/>
    <p:sldId id="545" r:id="rId248"/>
    <p:sldId id="546" r:id="rId249"/>
    <p:sldId id="547" r:id="rId250"/>
    <p:sldId id="548" r:id="rId251"/>
    <p:sldId id="549" r:id="rId252"/>
    <p:sldId id="550" r:id="rId253"/>
    <p:sldId id="671" r:id="rId254"/>
    <p:sldId id="552" r:id="rId255"/>
    <p:sldId id="553" r:id="rId2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BEAF8C-D703-4FB1-BB71-9898EB1E17A6}">
          <p14:sldIdLst>
            <p14:sldId id="257"/>
            <p14:sldId id="432"/>
            <p14:sldId id="583"/>
          </p14:sldIdLst>
        </p14:section>
        <p14:section name="Industry" id="{4BE90D6A-FA30-4C6C-9DD8-89F06F061A5B}">
          <p14:sldIdLst>
            <p14:sldId id="406"/>
            <p14:sldId id="407"/>
            <p14:sldId id="408"/>
            <p14:sldId id="482"/>
            <p14:sldId id="483"/>
            <p14:sldId id="409"/>
            <p14:sldId id="410"/>
            <p14:sldId id="411"/>
            <p14:sldId id="412"/>
            <p14:sldId id="413"/>
            <p14:sldId id="414"/>
            <p14:sldId id="415"/>
            <p14:sldId id="416"/>
            <p14:sldId id="417"/>
            <p14:sldId id="418"/>
            <p14:sldId id="419"/>
            <p14:sldId id="420"/>
            <p14:sldId id="421"/>
            <p14:sldId id="422"/>
            <p14:sldId id="423"/>
            <p14:sldId id="424"/>
            <p14:sldId id="426"/>
            <p14:sldId id="427"/>
            <p14:sldId id="428"/>
            <p14:sldId id="430"/>
            <p14:sldId id="431"/>
          </p14:sldIdLst>
        </p14:section>
        <p14:section name="Visa" id="{CF34CD9D-7FBF-41FA-919B-0D5ECE9E898E}">
          <p14:sldIdLst>
            <p14:sldId id="256"/>
            <p14:sldId id="404"/>
            <p14:sldId id="581"/>
            <p14:sldId id="554"/>
            <p14:sldId id="580"/>
            <p14:sldId id="555"/>
            <p14:sldId id="556"/>
            <p14:sldId id="557"/>
            <p14:sldId id="558"/>
            <p14:sldId id="559"/>
            <p14:sldId id="560"/>
            <p14:sldId id="561"/>
            <p14:sldId id="265"/>
            <p14:sldId id="266"/>
            <p14:sldId id="267"/>
            <p14:sldId id="562"/>
            <p14:sldId id="563"/>
            <p14:sldId id="564"/>
            <p14:sldId id="565"/>
            <p14:sldId id="567"/>
            <p14:sldId id="260"/>
            <p14:sldId id="261"/>
            <p14:sldId id="568"/>
            <p14:sldId id="569"/>
            <p14:sldId id="305"/>
            <p14:sldId id="300"/>
            <p14:sldId id="306"/>
            <p14:sldId id="274"/>
            <p14:sldId id="299"/>
            <p14:sldId id="269"/>
            <p14:sldId id="570"/>
            <p14:sldId id="271"/>
            <p14:sldId id="286"/>
            <p14:sldId id="287"/>
            <p14:sldId id="288"/>
            <p14:sldId id="272"/>
            <p14:sldId id="290"/>
            <p14:sldId id="292"/>
            <p14:sldId id="291"/>
            <p14:sldId id="298"/>
            <p14:sldId id="275"/>
            <p14:sldId id="276"/>
            <p14:sldId id="277"/>
            <p14:sldId id="350"/>
            <p14:sldId id="351"/>
            <p14:sldId id="352"/>
            <p14:sldId id="353"/>
            <p14:sldId id="571"/>
            <p14:sldId id="279"/>
            <p14:sldId id="280"/>
            <p14:sldId id="357"/>
            <p14:sldId id="325"/>
            <p14:sldId id="326"/>
            <p14:sldId id="328"/>
            <p14:sldId id="327"/>
            <p14:sldId id="347"/>
            <p14:sldId id="572"/>
            <p14:sldId id="573"/>
            <p14:sldId id="574"/>
            <p14:sldId id="575"/>
            <p14:sldId id="576"/>
            <p14:sldId id="577"/>
            <p14:sldId id="578"/>
            <p14:sldId id="579"/>
            <p14:sldId id="315"/>
            <p14:sldId id="316"/>
            <p14:sldId id="317"/>
            <p14:sldId id="282"/>
            <p14:sldId id="283"/>
            <p14:sldId id="284"/>
            <p14:sldId id="307"/>
            <p14:sldId id="308"/>
            <p14:sldId id="309"/>
            <p14:sldId id="310"/>
            <p14:sldId id="318"/>
            <p14:sldId id="319"/>
            <p14:sldId id="320"/>
            <p14:sldId id="311"/>
            <p14:sldId id="312"/>
            <p14:sldId id="313"/>
            <p14:sldId id="314"/>
            <p14:sldId id="324"/>
            <p14:sldId id="321"/>
            <p14:sldId id="322"/>
            <p14:sldId id="323"/>
            <p14:sldId id="363"/>
            <p14:sldId id="364"/>
          </p14:sldIdLst>
        </p14:section>
        <p14:section name="MasterCard" id="{492C7B4E-EBB4-438F-972F-0B7757A38512}">
          <p14:sldIdLst>
            <p14:sldId id="258"/>
            <p14:sldId id="433"/>
            <p14:sldId id="434"/>
            <p14:sldId id="435"/>
            <p14:sldId id="264"/>
            <p14:sldId id="436"/>
            <p14:sldId id="437"/>
            <p14:sldId id="438"/>
            <p14:sldId id="439"/>
            <p14:sldId id="440"/>
            <p14:sldId id="441"/>
            <p14:sldId id="273"/>
            <p14:sldId id="285"/>
            <p14:sldId id="442"/>
            <p14:sldId id="443"/>
            <p14:sldId id="444"/>
            <p14:sldId id="445"/>
            <p14:sldId id="289"/>
            <p14:sldId id="333"/>
            <p14:sldId id="446"/>
            <p14:sldId id="447"/>
            <p14:sldId id="448"/>
            <p14:sldId id="449"/>
            <p14:sldId id="450"/>
            <p14:sldId id="451"/>
            <p14:sldId id="452"/>
            <p14:sldId id="453"/>
            <p14:sldId id="454"/>
            <p14:sldId id="293"/>
            <p14:sldId id="331"/>
            <p14:sldId id="329"/>
            <p14:sldId id="330"/>
            <p14:sldId id="455"/>
            <p14:sldId id="456"/>
            <p14:sldId id="457"/>
            <p14:sldId id="332"/>
            <p14:sldId id="458"/>
            <p14:sldId id="459"/>
            <p14:sldId id="461"/>
            <p14:sldId id="462"/>
            <p14:sldId id="582"/>
            <p14:sldId id="463"/>
            <p14:sldId id="464"/>
            <p14:sldId id="465"/>
            <p14:sldId id="278"/>
            <p14:sldId id="466"/>
            <p14:sldId id="467"/>
            <p14:sldId id="281"/>
            <p14:sldId id="468"/>
            <p14:sldId id="469"/>
            <p14:sldId id="470"/>
            <p14:sldId id="471"/>
            <p14:sldId id="304"/>
            <p14:sldId id="472"/>
            <p14:sldId id="473"/>
            <p14:sldId id="474"/>
            <p14:sldId id="475"/>
            <p14:sldId id="460"/>
            <p14:sldId id="476"/>
            <p14:sldId id="477"/>
            <p14:sldId id="478"/>
            <p14:sldId id="479"/>
            <p14:sldId id="480"/>
          </p14:sldIdLst>
        </p14:section>
        <p14:section name="American Express" id="{A2B02384-474F-6448-866E-6537051006BA}">
          <p14:sldIdLst>
            <p14:sldId id="259"/>
            <p14:sldId id="429"/>
            <p14:sldId id="488"/>
            <p14:sldId id="490"/>
            <p14:sldId id="672"/>
            <p14:sldId id="673"/>
            <p14:sldId id="492"/>
            <p14:sldId id="493"/>
            <p14:sldId id="494"/>
            <p14:sldId id="495"/>
            <p14:sldId id="496"/>
            <p14:sldId id="497"/>
            <p14:sldId id="498"/>
            <p14:sldId id="500"/>
            <p14:sldId id="499"/>
            <p14:sldId id="501"/>
            <p14:sldId id="502"/>
            <p14:sldId id="503"/>
            <p14:sldId id="504"/>
            <p14:sldId id="505"/>
            <p14:sldId id="506"/>
            <p14:sldId id="507"/>
            <p14:sldId id="508"/>
            <p14:sldId id="509"/>
            <p14:sldId id="510"/>
            <p14:sldId id="511"/>
            <p14:sldId id="512"/>
            <p14:sldId id="513"/>
            <p14:sldId id="514"/>
            <p14:sldId id="515"/>
            <p14:sldId id="368"/>
            <p14:sldId id="516"/>
            <p14:sldId id="366"/>
            <p14:sldId id="517"/>
            <p14:sldId id="518"/>
            <p14:sldId id="519"/>
            <p14:sldId id="520"/>
            <p14:sldId id="398"/>
            <p14:sldId id="399"/>
            <p14:sldId id="403"/>
            <p14:sldId id="402"/>
            <p14:sldId id="401"/>
            <p14:sldId id="400"/>
            <p14:sldId id="669"/>
            <p14:sldId id="670"/>
            <p14:sldId id="666"/>
            <p14:sldId id="529"/>
            <p14:sldId id="668"/>
            <p14:sldId id="334"/>
            <p14:sldId id="335"/>
            <p14:sldId id="658"/>
            <p14:sldId id="660"/>
            <p14:sldId id="535"/>
            <p14:sldId id="534"/>
            <p14:sldId id="538"/>
            <p14:sldId id="536"/>
            <p14:sldId id="539"/>
            <p14:sldId id="537"/>
            <p14:sldId id="540"/>
            <p14:sldId id="661"/>
            <p14:sldId id="674"/>
            <p14:sldId id="675"/>
            <p14:sldId id="544"/>
            <p14:sldId id="545"/>
            <p14:sldId id="546"/>
            <p14:sldId id="547"/>
            <p14:sldId id="548"/>
            <p14:sldId id="549"/>
            <p14:sldId id="550"/>
            <p14:sldId id="671"/>
            <p14:sldId id="552"/>
            <p14:sldId id="5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tinder Gill" initials="JG" lastIdx="41" clrIdx="0">
    <p:extLst>
      <p:ext uri="{19B8F6BF-5375-455C-9EA6-DF929625EA0E}">
        <p15:presenceInfo xmlns:p15="http://schemas.microsoft.com/office/powerpoint/2012/main" userId="S::jsg22@sfu.ca::c7afaa90-0177-4aae-9125-3853ec3b40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5" autoAdjust="0"/>
    <p:restoredTop sz="88474"/>
  </p:normalViewPr>
  <p:slideViewPr>
    <p:cSldViewPr snapToGrid="0">
      <p:cViewPr varScale="1">
        <p:scale>
          <a:sx n="85" d="100"/>
          <a:sy n="85" d="100"/>
        </p:scale>
        <p:origin x="300" y="8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handoutMaster" Target="handoutMasters/handout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commentAuthors" Target="commentAuthors.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presProps" Target="presProps.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viewProps" Target="viewProps.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theme" Target="theme/theme1.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tableStyles" Target="tableStyle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notesMaster" Target="notesMasters/notesMaster1.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percentStacked"/>
        <c:varyColors val="0"/>
        <c:ser>
          <c:idx val="0"/>
          <c:order val="0"/>
          <c:tx>
            <c:strRef>
              <c:f>Sheet1!$B$1</c:f>
              <c:strCache>
                <c:ptCount val="1"/>
                <c:pt idx="0">
                  <c:v>Global Consumer Services Group (GCSG)</c:v>
                </c:pt>
              </c:strCache>
            </c:strRef>
          </c:tx>
          <c:spPr>
            <a:solidFill>
              <a:schemeClr val="accent1">
                <a:tint val="6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2017</c:v>
                </c:pt>
                <c:pt idx="1">
                  <c:v>2018</c:v>
                </c:pt>
                <c:pt idx="2">
                  <c:v>2019</c:v>
                </c:pt>
              </c:numCache>
            </c:numRef>
          </c:cat>
          <c:val>
            <c:numRef>
              <c:f>Sheet1!$B$2:$B$4</c:f>
              <c:numCache>
                <c:formatCode>0.0%</c:formatCode>
                <c:ptCount val="3"/>
                <c:pt idx="0">
                  <c:v>0.51600000000000001</c:v>
                </c:pt>
                <c:pt idx="1">
                  <c:v>0.52900000000000003</c:v>
                </c:pt>
                <c:pt idx="2">
                  <c:v>0.53900000000000003</c:v>
                </c:pt>
              </c:numCache>
            </c:numRef>
          </c:val>
          <c:extLst>
            <c:ext xmlns:c16="http://schemas.microsoft.com/office/drawing/2014/chart" uri="{C3380CC4-5D6E-409C-BE32-E72D297353CC}">
              <c16:uniqueId val="{00000000-E5B6-7641-97F4-691E86BDE754}"/>
            </c:ext>
          </c:extLst>
        </c:ser>
        <c:ser>
          <c:idx val="1"/>
          <c:order val="1"/>
          <c:tx>
            <c:strRef>
              <c:f>Sheet1!$C$1</c:f>
              <c:strCache>
                <c:ptCount val="1"/>
                <c:pt idx="0">
                  <c:v>Global Commercial Services (GCS)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Sheet1!$C$2:$C$4</c:f>
              <c:numCache>
                <c:formatCode>0.0%</c:formatCode>
                <c:ptCount val="3"/>
                <c:pt idx="0">
                  <c:v>0.316</c:v>
                </c:pt>
                <c:pt idx="1">
                  <c:v>0.313</c:v>
                </c:pt>
                <c:pt idx="2">
                  <c:v>0.309</c:v>
                </c:pt>
              </c:numCache>
            </c:numRef>
          </c:val>
          <c:extLst>
            <c:ext xmlns:c16="http://schemas.microsoft.com/office/drawing/2014/chart" uri="{C3380CC4-5D6E-409C-BE32-E72D297353CC}">
              <c16:uniqueId val="{00000001-E5B6-7641-97F4-691E86BDE754}"/>
            </c:ext>
          </c:extLst>
        </c:ser>
        <c:ser>
          <c:idx val="2"/>
          <c:order val="2"/>
          <c:tx>
            <c:strRef>
              <c:f>Sheet1!$D$1</c:f>
              <c:strCache>
                <c:ptCount val="1"/>
                <c:pt idx="0">
                  <c:v>Global Merchant and Network Services (GMNS) </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Sheet1!$D$2:$D$4</c:f>
              <c:numCache>
                <c:formatCode>0.0%</c:formatCode>
                <c:ptCount val="3"/>
                <c:pt idx="0">
                  <c:v>0.16899999999999998</c:v>
                </c:pt>
                <c:pt idx="1">
                  <c:v>0.158</c:v>
                </c:pt>
                <c:pt idx="2">
                  <c:v>0.152</c:v>
                </c:pt>
              </c:numCache>
            </c:numRef>
          </c:val>
          <c:extLst>
            <c:ext xmlns:c16="http://schemas.microsoft.com/office/drawing/2014/chart" uri="{C3380CC4-5D6E-409C-BE32-E72D297353CC}">
              <c16:uniqueId val="{00000002-E5B6-7641-97F4-691E86BDE754}"/>
            </c:ext>
          </c:extLst>
        </c:ser>
        <c:dLbls>
          <c:showLegendKey val="0"/>
          <c:showVal val="1"/>
          <c:showCatName val="0"/>
          <c:showSerName val="0"/>
          <c:showPercent val="0"/>
          <c:showBubbleSize val="0"/>
        </c:dLbls>
        <c:gapWidth val="150"/>
        <c:overlap val="100"/>
        <c:axId val="266919455"/>
        <c:axId val="264913263"/>
      </c:barChart>
      <c:catAx>
        <c:axId val="266919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4913263"/>
        <c:crosses val="autoZero"/>
        <c:auto val="1"/>
        <c:lblAlgn val="ctr"/>
        <c:lblOffset val="100"/>
        <c:noMultiLvlLbl val="0"/>
      </c:catAx>
      <c:valAx>
        <c:axId val="26491326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6919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percentStacked"/>
        <c:varyColors val="0"/>
        <c:ser>
          <c:idx val="0"/>
          <c:order val="0"/>
          <c:tx>
            <c:strRef>
              <c:f>Sheet1!$B$1</c:f>
              <c:strCache>
                <c:ptCount val="1"/>
                <c:pt idx="0">
                  <c:v>Global Consumer Services Group (GCSG)</c:v>
                </c:pt>
              </c:strCache>
            </c:strRef>
          </c:tx>
          <c:spPr>
            <a:solidFill>
              <a:schemeClr val="accent1">
                <a:tint val="6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1Q18</c:v>
                </c:pt>
                <c:pt idx="1">
                  <c:v>1Q19</c:v>
                </c:pt>
                <c:pt idx="2">
                  <c:v>1Q20</c:v>
                </c:pt>
              </c:strCache>
            </c:strRef>
          </c:cat>
          <c:val>
            <c:numRef>
              <c:f>Sheet1!$B$2:$B$4</c:f>
              <c:numCache>
                <c:formatCode>0.0%</c:formatCode>
                <c:ptCount val="3"/>
                <c:pt idx="0">
                  <c:v>0.52400000000000002</c:v>
                </c:pt>
                <c:pt idx="1">
                  <c:v>0.55200000000000005</c:v>
                </c:pt>
                <c:pt idx="2">
                  <c:v>0.57199999999999995</c:v>
                </c:pt>
              </c:numCache>
            </c:numRef>
          </c:val>
          <c:extLst>
            <c:ext xmlns:c16="http://schemas.microsoft.com/office/drawing/2014/chart" uri="{C3380CC4-5D6E-409C-BE32-E72D297353CC}">
              <c16:uniqueId val="{00000000-E5B6-7641-97F4-691E86BDE754}"/>
            </c:ext>
          </c:extLst>
        </c:ser>
        <c:ser>
          <c:idx val="1"/>
          <c:order val="1"/>
          <c:tx>
            <c:strRef>
              <c:f>Sheet1!$C$1</c:f>
              <c:strCache>
                <c:ptCount val="1"/>
                <c:pt idx="0">
                  <c:v>Global Commercial Services (GCS)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1Q18</c:v>
                </c:pt>
                <c:pt idx="1">
                  <c:v>1Q19</c:v>
                </c:pt>
                <c:pt idx="2">
                  <c:v>1Q20</c:v>
                </c:pt>
              </c:strCache>
            </c:strRef>
          </c:cat>
          <c:val>
            <c:numRef>
              <c:f>Sheet1!$C$2:$C$4</c:f>
              <c:numCache>
                <c:formatCode>0.0%</c:formatCode>
                <c:ptCount val="3"/>
                <c:pt idx="0">
                  <c:v>0.312</c:v>
                </c:pt>
                <c:pt idx="1">
                  <c:v>0.3</c:v>
                </c:pt>
                <c:pt idx="2">
                  <c:v>0.29499999999999998</c:v>
                </c:pt>
              </c:numCache>
            </c:numRef>
          </c:val>
          <c:extLst>
            <c:ext xmlns:c16="http://schemas.microsoft.com/office/drawing/2014/chart" uri="{C3380CC4-5D6E-409C-BE32-E72D297353CC}">
              <c16:uniqueId val="{00000001-E5B6-7641-97F4-691E86BDE754}"/>
            </c:ext>
          </c:extLst>
        </c:ser>
        <c:ser>
          <c:idx val="2"/>
          <c:order val="2"/>
          <c:tx>
            <c:strRef>
              <c:f>Sheet1!$D$1</c:f>
              <c:strCache>
                <c:ptCount val="1"/>
                <c:pt idx="0">
                  <c:v>Global Merchant and Network Services (GMNS) </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1Q18</c:v>
                </c:pt>
                <c:pt idx="1">
                  <c:v>1Q19</c:v>
                </c:pt>
                <c:pt idx="2">
                  <c:v>1Q20</c:v>
                </c:pt>
              </c:strCache>
            </c:strRef>
          </c:cat>
          <c:val>
            <c:numRef>
              <c:f>Sheet1!$D$2:$D$4</c:f>
              <c:numCache>
                <c:formatCode>0.0%</c:formatCode>
                <c:ptCount val="3"/>
                <c:pt idx="0">
                  <c:v>0.16400000000000001</c:v>
                </c:pt>
                <c:pt idx="1">
                  <c:v>0.14799999999999999</c:v>
                </c:pt>
                <c:pt idx="2">
                  <c:v>0.13300000000000001</c:v>
                </c:pt>
              </c:numCache>
            </c:numRef>
          </c:val>
          <c:extLst>
            <c:ext xmlns:c16="http://schemas.microsoft.com/office/drawing/2014/chart" uri="{C3380CC4-5D6E-409C-BE32-E72D297353CC}">
              <c16:uniqueId val="{00000002-E5B6-7641-97F4-691E86BDE754}"/>
            </c:ext>
          </c:extLst>
        </c:ser>
        <c:dLbls>
          <c:showLegendKey val="0"/>
          <c:showVal val="1"/>
          <c:showCatName val="0"/>
          <c:showSerName val="0"/>
          <c:showPercent val="0"/>
          <c:showBubbleSize val="0"/>
        </c:dLbls>
        <c:gapWidth val="150"/>
        <c:overlap val="100"/>
        <c:axId val="266919455"/>
        <c:axId val="264913263"/>
      </c:barChart>
      <c:catAx>
        <c:axId val="266919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4913263"/>
        <c:crosses val="autoZero"/>
        <c:auto val="1"/>
        <c:lblAlgn val="ctr"/>
        <c:lblOffset val="100"/>
        <c:noMultiLvlLbl val="0"/>
      </c:catAx>
      <c:valAx>
        <c:axId val="26491326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6919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percentStacked"/>
        <c:varyColors val="0"/>
        <c:ser>
          <c:idx val="0"/>
          <c:order val="0"/>
          <c:tx>
            <c:strRef>
              <c:f>Sheet1!$B$1</c:f>
              <c:strCache>
                <c:ptCount val="1"/>
                <c:pt idx="0">
                  <c:v>United States </c:v>
                </c:pt>
              </c:strCache>
            </c:strRef>
          </c:tx>
          <c:spPr>
            <a:solidFill>
              <a:schemeClr val="accent1">
                <a:tint val="77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2017</c:v>
                </c:pt>
                <c:pt idx="1">
                  <c:v>2018</c:v>
                </c:pt>
                <c:pt idx="2">
                  <c:v>2019</c:v>
                </c:pt>
              </c:numCache>
            </c:numRef>
          </c:cat>
          <c:val>
            <c:numRef>
              <c:f>Sheet1!$B$2:$B$4</c:f>
              <c:numCache>
                <c:formatCode>0.0%</c:formatCode>
                <c:ptCount val="3"/>
                <c:pt idx="0">
                  <c:v>0.73699999999999999</c:v>
                </c:pt>
                <c:pt idx="1">
                  <c:v>0.74</c:v>
                </c:pt>
                <c:pt idx="2">
                  <c:v>0.747</c:v>
                </c:pt>
              </c:numCache>
            </c:numRef>
          </c:val>
          <c:extLst>
            <c:ext xmlns:c16="http://schemas.microsoft.com/office/drawing/2014/chart" uri="{C3380CC4-5D6E-409C-BE32-E72D297353CC}">
              <c16:uniqueId val="{00000000-E5B6-7641-97F4-691E86BDE754}"/>
            </c:ext>
          </c:extLst>
        </c:ser>
        <c:ser>
          <c:idx val="1"/>
          <c:order val="1"/>
          <c:tx>
            <c:strRef>
              <c:f>Sheet1!$C$1</c:f>
              <c:strCache>
                <c:ptCount val="1"/>
                <c:pt idx="0">
                  <c:v>International</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Sheet1!$C$2:$C$4</c:f>
              <c:numCache>
                <c:formatCode>0.0%</c:formatCode>
                <c:ptCount val="3"/>
                <c:pt idx="0">
                  <c:v>0.26300000000000001</c:v>
                </c:pt>
                <c:pt idx="1">
                  <c:v>0.26</c:v>
                </c:pt>
                <c:pt idx="2">
                  <c:v>0.253</c:v>
                </c:pt>
              </c:numCache>
            </c:numRef>
          </c:val>
          <c:extLst>
            <c:ext xmlns:c16="http://schemas.microsoft.com/office/drawing/2014/chart" uri="{C3380CC4-5D6E-409C-BE32-E72D297353CC}">
              <c16:uniqueId val="{00000001-E5B6-7641-97F4-691E86BDE754}"/>
            </c:ext>
          </c:extLst>
        </c:ser>
        <c:dLbls>
          <c:showLegendKey val="0"/>
          <c:showVal val="1"/>
          <c:showCatName val="0"/>
          <c:showSerName val="0"/>
          <c:showPercent val="0"/>
          <c:showBubbleSize val="0"/>
        </c:dLbls>
        <c:gapWidth val="150"/>
        <c:overlap val="100"/>
        <c:axId val="266919455"/>
        <c:axId val="264913263"/>
      </c:barChart>
      <c:catAx>
        <c:axId val="266919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4913263"/>
        <c:crosses val="autoZero"/>
        <c:auto val="1"/>
        <c:lblAlgn val="ctr"/>
        <c:lblOffset val="100"/>
        <c:noMultiLvlLbl val="0"/>
      </c:catAx>
      <c:valAx>
        <c:axId val="26491326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6919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BD7B6E-EA39-4195-AC28-91A401CC7EA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B552D40-987E-4091-8B98-4A07E2315EF9}">
      <dgm:prSet phldrT="[Text]"/>
      <dgm:spPr/>
      <dgm:t>
        <a:bodyPr/>
        <a:lstStyle/>
        <a:p>
          <a:r>
            <a:rPr lang="en-CA" dirty="0"/>
            <a:t>6000 BC</a:t>
          </a:r>
        </a:p>
      </dgm:t>
    </dgm:pt>
    <dgm:pt modelId="{B2CD6AF4-413E-4FBC-AF4E-112942291C67}" type="parTrans" cxnId="{3458E6CB-309C-412F-AC3B-2865AC447E77}">
      <dgm:prSet/>
      <dgm:spPr/>
      <dgm:t>
        <a:bodyPr/>
        <a:lstStyle/>
        <a:p>
          <a:endParaRPr lang="en-CA"/>
        </a:p>
      </dgm:t>
    </dgm:pt>
    <dgm:pt modelId="{FCABC5DA-B670-41C5-9C2C-8B918F473346}" type="sibTrans" cxnId="{3458E6CB-309C-412F-AC3B-2865AC447E77}">
      <dgm:prSet/>
      <dgm:spPr/>
      <dgm:t>
        <a:bodyPr/>
        <a:lstStyle/>
        <a:p>
          <a:endParaRPr lang="en-CA"/>
        </a:p>
      </dgm:t>
    </dgm:pt>
    <dgm:pt modelId="{F283F03C-6FED-432A-901D-AF2D02D7F22D}">
      <dgm:prSet phldrT="[Text]"/>
      <dgm:spPr/>
      <dgm:t>
        <a:bodyPr/>
        <a:lstStyle/>
        <a:p>
          <a:r>
            <a:rPr lang="en-CA" dirty="0"/>
            <a:t>Code of Hammurabi stated the role of money in society. They set up amounts of interest on debt, fines for ‘wrongdoing’, and compensation in money for various infraction of formalized laws.</a:t>
          </a:r>
        </a:p>
      </dgm:t>
    </dgm:pt>
    <dgm:pt modelId="{E276AAC2-C4F1-4C99-8F27-FDC6B55D876B}" type="parTrans" cxnId="{C091D4A9-D068-4E8F-9B17-3B6DB513A57E}">
      <dgm:prSet/>
      <dgm:spPr/>
      <dgm:t>
        <a:bodyPr/>
        <a:lstStyle/>
        <a:p>
          <a:endParaRPr lang="en-CA"/>
        </a:p>
      </dgm:t>
    </dgm:pt>
    <dgm:pt modelId="{C8EFB652-1436-49C2-B19D-9EDEA5196BF0}" type="sibTrans" cxnId="{C091D4A9-D068-4E8F-9B17-3B6DB513A57E}">
      <dgm:prSet/>
      <dgm:spPr/>
      <dgm:t>
        <a:bodyPr/>
        <a:lstStyle/>
        <a:p>
          <a:endParaRPr lang="en-CA"/>
        </a:p>
      </dgm:t>
    </dgm:pt>
    <dgm:pt modelId="{6D900E0D-3334-4BA8-9644-A2BCF1428A77}">
      <dgm:prSet phldrT="[Text]"/>
      <dgm:spPr/>
      <dgm:t>
        <a:bodyPr/>
        <a:lstStyle/>
        <a:p>
          <a:r>
            <a:rPr lang="en-CA" dirty="0"/>
            <a:t>1000 BC</a:t>
          </a:r>
        </a:p>
      </dgm:t>
    </dgm:pt>
    <dgm:pt modelId="{38AAD0BE-683E-4E8D-A514-4178F8089B5E}" type="parTrans" cxnId="{AE9E5D05-B4F3-46B3-973C-90F177F4885E}">
      <dgm:prSet/>
      <dgm:spPr/>
      <dgm:t>
        <a:bodyPr/>
        <a:lstStyle/>
        <a:p>
          <a:endParaRPr lang="en-CA"/>
        </a:p>
      </dgm:t>
    </dgm:pt>
    <dgm:pt modelId="{F21267D1-EE94-4D47-B69A-B05A23BFCD76}" type="sibTrans" cxnId="{AE9E5D05-B4F3-46B3-973C-90F177F4885E}">
      <dgm:prSet/>
      <dgm:spPr/>
      <dgm:t>
        <a:bodyPr/>
        <a:lstStyle/>
        <a:p>
          <a:endParaRPr lang="en-CA"/>
        </a:p>
      </dgm:t>
    </dgm:pt>
    <dgm:pt modelId="{184ECCD0-B58A-4903-9AB6-F0BCC6CAD3F4}">
      <dgm:prSet phldrT="[Text]"/>
      <dgm:spPr/>
      <dgm:t>
        <a:bodyPr/>
        <a:lstStyle/>
        <a:p>
          <a:r>
            <a:rPr lang="en-CA" dirty="0"/>
            <a:t>Small knives and spades made of bronze were used in China (Zhou Dynasty)</a:t>
          </a:r>
        </a:p>
      </dgm:t>
    </dgm:pt>
    <dgm:pt modelId="{B38F26DF-EB83-4ECF-B110-CBF4BA9F148E}" type="parTrans" cxnId="{9D0E0467-D84A-4D04-897A-E8AFC6A958F7}">
      <dgm:prSet/>
      <dgm:spPr/>
      <dgm:t>
        <a:bodyPr/>
        <a:lstStyle/>
        <a:p>
          <a:endParaRPr lang="en-CA"/>
        </a:p>
      </dgm:t>
    </dgm:pt>
    <dgm:pt modelId="{1CDB6D27-0069-42F0-9245-2320EF8AFC15}" type="sibTrans" cxnId="{9D0E0467-D84A-4D04-897A-E8AFC6A958F7}">
      <dgm:prSet/>
      <dgm:spPr/>
      <dgm:t>
        <a:bodyPr/>
        <a:lstStyle/>
        <a:p>
          <a:endParaRPr lang="en-CA"/>
        </a:p>
      </dgm:t>
    </dgm:pt>
    <dgm:pt modelId="{0481E80B-A56F-4ED1-8A2C-0CF7510F30C4}">
      <dgm:prSet phldrT="[Text]"/>
      <dgm:spPr/>
      <dgm:t>
        <a:bodyPr/>
        <a:lstStyle/>
        <a:p>
          <a:r>
            <a:rPr lang="en-CA" dirty="0"/>
            <a:t>700 BC</a:t>
          </a:r>
        </a:p>
      </dgm:t>
    </dgm:pt>
    <dgm:pt modelId="{92F1A143-5A8C-4770-ADEA-E5C9C3797E7D}" type="parTrans" cxnId="{8D6C75FB-B021-442B-8D7B-E384FE07A203}">
      <dgm:prSet/>
      <dgm:spPr/>
      <dgm:t>
        <a:bodyPr/>
        <a:lstStyle/>
        <a:p>
          <a:endParaRPr lang="en-CA"/>
        </a:p>
      </dgm:t>
    </dgm:pt>
    <dgm:pt modelId="{6C19D465-BE22-433E-9F40-BF6D444D10E9}" type="sibTrans" cxnId="{8D6C75FB-B021-442B-8D7B-E384FE07A203}">
      <dgm:prSet/>
      <dgm:spPr/>
      <dgm:t>
        <a:bodyPr/>
        <a:lstStyle/>
        <a:p>
          <a:endParaRPr lang="en-CA"/>
        </a:p>
      </dgm:t>
    </dgm:pt>
    <dgm:pt modelId="{90D26D3E-C605-46CA-AEAF-005756CA50C3}">
      <dgm:prSet phldrT="[Text]"/>
      <dgm:spPr/>
      <dgm:t>
        <a:bodyPr/>
        <a:lstStyle/>
        <a:p>
          <a:r>
            <a:rPr lang="en-CA" dirty="0"/>
            <a:t>First coins in the Kingdom of Lycian (modern day Greece) had been created out of Gold and Silver. The use of coins moved from Anatolia to Europe.</a:t>
          </a:r>
        </a:p>
      </dgm:t>
    </dgm:pt>
    <dgm:pt modelId="{9D29573D-C494-4499-B588-8F90A6FA486D}" type="parTrans" cxnId="{FD83FD76-3F86-4269-8FC7-A9CE290714CA}">
      <dgm:prSet/>
      <dgm:spPr/>
      <dgm:t>
        <a:bodyPr/>
        <a:lstStyle/>
        <a:p>
          <a:endParaRPr lang="en-CA"/>
        </a:p>
      </dgm:t>
    </dgm:pt>
    <dgm:pt modelId="{52D607AE-160F-4919-BEDC-19607476BBDD}" type="sibTrans" cxnId="{FD83FD76-3F86-4269-8FC7-A9CE290714CA}">
      <dgm:prSet/>
      <dgm:spPr/>
      <dgm:t>
        <a:bodyPr/>
        <a:lstStyle/>
        <a:p>
          <a:endParaRPr lang="en-CA"/>
        </a:p>
      </dgm:t>
    </dgm:pt>
    <dgm:pt modelId="{3A191D82-C4BD-4DE1-9FF0-A3453E8AC0BB}">
      <dgm:prSet phldrT="[Text]"/>
      <dgm:spPr/>
      <dgm:t>
        <a:bodyPr/>
        <a:lstStyle/>
        <a:p>
          <a:r>
            <a:rPr lang="en-CA" dirty="0"/>
            <a:t>1700 BC</a:t>
          </a:r>
        </a:p>
      </dgm:t>
    </dgm:pt>
    <dgm:pt modelId="{00B98DE7-5D8B-49DD-9329-AC336C656FCD}" type="parTrans" cxnId="{505A03EF-52DB-4DE8-AB26-0C543A28D396}">
      <dgm:prSet/>
      <dgm:spPr/>
      <dgm:t>
        <a:bodyPr/>
        <a:lstStyle/>
        <a:p>
          <a:endParaRPr lang="en-CA"/>
        </a:p>
      </dgm:t>
    </dgm:pt>
    <dgm:pt modelId="{765F44E7-4589-42E2-B317-CCE2C9A374DA}" type="sibTrans" cxnId="{505A03EF-52DB-4DE8-AB26-0C543A28D396}">
      <dgm:prSet/>
      <dgm:spPr/>
      <dgm:t>
        <a:bodyPr/>
        <a:lstStyle/>
        <a:p>
          <a:endParaRPr lang="en-CA"/>
        </a:p>
      </dgm:t>
    </dgm:pt>
    <dgm:pt modelId="{ED974D25-323E-4D26-AC65-61F5C0CAF6DC}">
      <dgm:prSet phldrT="[Text]"/>
      <dgm:spPr/>
      <dgm:t>
        <a:bodyPr/>
        <a:lstStyle/>
        <a:p>
          <a:r>
            <a:rPr lang="en-CA" dirty="0"/>
            <a:t>Trade has been made by exchange of goods. Animals, stones and shells have been used to store value temporarily</a:t>
          </a:r>
        </a:p>
      </dgm:t>
    </dgm:pt>
    <dgm:pt modelId="{DE38742F-9F60-47B9-911E-7A6EA2DEC1BA}" type="parTrans" cxnId="{466D2BF0-84DE-44BD-9155-9974DAD96215}">
      <dgm:prSet/>
      <dgm:spPr/>
      <dgm:t>
        <a:bodyPr/>
        <a:lstStyle/>
        <a:p>
          <a:endParaRPr lang="en-CA"/>
        </a:p>
      </dgm:t>
    </dgm:pt>
    <dgm:pt modelId="{7BD169CD-F9F4-45DB-94A7-4A6A36F616DD}" type="sibTrans" cxnId="{466D2BF0-84DE-44BD-9155-9974DAD96215}">
      <dgm:prSet/>
      <dgm:spPr/>
      <dgm:t>
        <a:bodyPr/>
        <a:lstStyle/>
        <a:p>
          <a:endParaRPr lang="en-CA"/>
        </a:p>
      </dgm:t>
    </dgm:pt>
    <dgm:pt modelId="{B183BB4E-1DFE-4677-AE12-31A4BDADF2F2}" type="pres">
      <dgm:prSet presAssocID="{A0BD7B6E-EA39-4195-AC28-91A401CC7EAC}" presName="linearFlow" presStyleCnt="0">
        <dgm:presLayoutVars>
          <dgm:dir/>
          <dgm:animLvl val="lvl"/>
          <dgm:resizeHandles val="exact"/>
        </dgm:presLayoutVars>
      </dgm:prSet>
      <dgm:spPr/>
    </dgm:pt>
    <dgm:pt modelId="{21D1D01E-D5AC-4EA7-BB0C-13AE8147FA33}" type="pres">
      <dgm:prSet presAssocID="{FB552D40-987E-4091-8B98-4A07E2315EF9}" presName="composite" presStyleCnt="0"/>
      <dgm:spPr/>
    </dgm:pt>
    <dgm:pt modelId="{CD41A693-2EBF-4A92-A6FD-B7E568F66DEC}" type="pres">
      <dgm:prSet presAssocID="{FB552D40-987E-4091-8B98-4A07E2315EF9}" presName="parentText" presStyleLbl="alignNode1" presStyleIdx="0" presStyleCnt="4">
        <dgm:presLayoutVars>
          <dgm:chMax val="1"/>
          <dgm:bulletEnabled val="1"/>
        </dgm:presLayoutVars>
      </dgm:prSet>
      <dgm:spPr/>
    </dgm:pt>
    <dgm:pt modelId="{368E24AC-2331-41F5-829F-1CDF3FF34E8E}" type="pres">
      <dgm:prSet presAssocID="{FB552D40-987E-4091-8B98-4A07E2315EF9}" presName="descendantText" presStyleLbl="alignAcc1" presStyleIdx="0" presStyleCnt="4">
        <dgm:presLayoutVars>
          <dgm:bulletEnabled val="1"/>
        </dgm:presLayoutVars>
      </dgm:prSet>
      <dgm:spPr/>
    </dgm:pt>
    <dgm:pt modelId="{69911329-3DF6-4EB2-9E7D-188946F1A7B2}" type="pres">
      <dgm:prSet presAssocID="{FCABC5DA-B670-41C5-9C2C-8B918F473346}" presName="sp" presStyleCnt="0"/>
      <dgm:spPr/>
    </dgm:pt>
    <dgm:pt modelId="{33F8F1BB-C0F1-422D-A1DF-51669FCE5108}" type="pres">
      <dgm:prSet presAssocID="{3A191D82-C4BD-4DE1-9FF0-A3453E8AC0BB}" presName="composite" presStyleCnt="0"/>
      <dgm:spPr/>
    </dgm:pt>
    <dgm:pt modelId="{A61100BD-4696-4B2E-BBF3-7AD17FDBDCFE}" type="pres">
      <dgm:prSet presAssocID="{3A191D82-C4BD-4DE1-9FF0-A3453E8AC0BB}" presName="parentText" presStyleLbl="alignNode1" presStyleIdx="1" presStyleCnt="4">
        <dgm:presLayoutVars>
          <dgm:chMax val="1"/>
          <dgm:bulletEnabled val="1"/>
        </dgm:presLayoutVars>
      </dgm:prSet>
      <dgm:spPr/>
    </dgm:pt>
    <dgm:pt modelId="{E8F4CDE3-D762-48FD-9C63-722AC78B5100}" type="pres">
      <dgm:prSet presAssocID="{3A191D82-C4BD-4DE1-9FF0-A3453E8AC0BB}" presName="descendantText" presStyleLbl="alignAcc1" presStyleIdx="1" presStyleCnt="4">
        <dgm:presLayoutVars>
          <dgm:bulletEnabled val="1"/>
        </dgm:presLayoutVars>
      </dgm:prSet>
      <dgm:spPr/>
    </dgm:pt>
    <dgm:pt modelId="{6204E47E-0C6F-4A9C-928D-CEEA6A05801A}" type="pres">
      <dgm:prSet presAssocID="{765F44E7-4589-42E2-B317-CCE2C9A374DA}" presName="sp" presStyleCnt="0"/>
      <dgm:spPr/>
    </dgm:pt>
    <dgm:pt modelId="{6478ADBF-A31E-4EB0-91DE-C562C45AA81F}" type="pres">
      <dgm:prSet presAssocID="{6D900E0D-3334-4BA8-9644-A2BCF1428A77}" presName="composite" presStyleCnt="0"/>
      <dgm:spPr/>
    </dgm:pt>
    <dgm:pt modelId="{687587CB-6402-432C-9AA3-4BE8ADC2A8BA}" type="pres">
      <dgm:prSet presAssocID="{6D900E0D-3334-4BA8-9644-A2BCF1428A77}" presName="parentText" presStyleLbl="alignNode1" presStyleIdx="2" presStyleCnt="4">
        <dgm:presLayoutVars>
          <dgm:chMax val="1"/>
          <dgm:bulletEnabled val="1"/>
        </dgm:presLayoutVars>
      </dgm:prSet>
      <dgm:spPr/>
    </dgm:pt>
    <dgm:pt modelId="{716A72EE-6802-44ED-BDCE-44C3258DCF07}" type="pres">
      <dgm:prSet presAssocID="{6D900E0D-3334-4BA8-9644-A2BCF1428A77}" presName="descendantText" presStyleLbl="alignAcc1" presStyleIdx="2" presStyleCnt="4">
        <dgm:presLayoutVars>
          <dgm:bulletEnabled val="1"/>
        </dgm:presLayoutVars>
      </dgm:prSet>
      <dgm:spPr/>
    </dgm:pt>
    <dgm:pt modelId="{16028F56-8AEA-4C9A-B319-6181DAA4C6AC}" type="pres">
      <dgm:prSet presAssocID="{F21267D1-EE94-4D47-B69A-B05A23BFCD76}" presName="sp" presStyleCnt="0"/>
      <dgm:spPr/>
    </dgm:pt>
    <dgm:pt modelId="{28B9F05B-2150-4BA6-868F-647D15B504B4}" type="pres">
      <dgm:prSet presAssocID="{0481E80B-A56F-4ED1-8A2C-0CF7510F30C4}" presName="composite" presStyleCnt="0"/>
      <dgm:spPr/>
    </dgm:pt>
    <dgm:pt modelId="{A9E2E4F6-83CC-4CB5-BCD1-4F4A85F8E289}" type="pres">
      <dgm:prSet presAssocID="{0481E80B-A56F-4ED1-8A2C-0CF7510F30C4}" presName="parentText" presStyleLbl="alignNode1" presStyleIdx="3" presStyleCnt="4">
        <dgm:presLayoutVars>
          <dgm:chMax val="1"/>
          <dgm:bulletEnabled val="1"/>
        </dgm:presLayoutVars>
      </dgm:prSet>
      <dgm:spPr/>
    </dgm:pt>
    <dgm:pt modelId="{35A4F1A8-5694-4FA6-A0FB-A5D543700247}" type="pres">
      <dgm:prSet presAssocID="{0481E80B-A56F-4ED1-8A2C-0CF7510F30C4}" presName="descendantText" presStyleLbl="alignAcc1" presStyleIdx="3" presStyleCnt="4">
        <dgm:presLayoutVars>
          <dgm:bulletEnabled val="1"/>
        </dgm:presLayoutVars>
      </dgm:prSet>
      <dgm:spPr/>
    </dgm:pt>
  </dgm:ptLst>
  <dgm:cxnLst>
    <dgm:cxn modelId="{AE9E5D05-B4F3-46B3-973C-90F177F4885E}" srcId="{A0BD7B6E-EA39-4195-AC28-91A401CC7EAC}" destId="{6D900E0D-3334-4BA8-9644-A2BCF1428A77}" srcOrd="2" destOrd="0" parTransId="{38AAD0BE-683E-4E8D-A514-4178F8089B5E}" sibTransId="{F21267D1-EE94-4D47-B69A-B05A23BFCD76}"/>
    <dgm:cxn modelId="{33D5703D-F8F9-40A0-9987-5D8EDF7BC476}" type="presOf" srcId="{FB552D40-987E-4091-8B98-4A07E2315EF9}" destId="{CD41A693-2EBF-4A92-A6FD-B7E568F66DEC}" srcOrd="0" destOrd="0" presId="urn:microsoft.com/office/officeart/2005/8/layout/chevron2"/>
    <dgm:cxn modelId="{DE23F666-F84C-4614-86D7-03507525B85F}" type="presOf" srcId="{6D900E0D-3334-4BA8-9644-A2BCF1428A77}" destId="{687587CB-6402-432C-9AA3-4BE8ADC2A8BA}" srcOrd="0" destOrd="0" presId="urn:microsoft.com/office/officeart/2005/8/layout/chevron2"/>
    <dgm:cxn modelId="{9D0E0467-D84A-4D04-897A-E8AFC6A958F7}" srcId="{6D900E0D-3334-4BA8-9644-A2BCF1428A77}" destId="{184ECCD0-B58A-4903-9AB6-F0BCC6CAD3F4}" srcOrd="0" destOrd="0" parTransId="{B38F26DF-EB83-4ECF-B110-CBF4BA9F148E}" sibTransId="{1CDB6D27-0069-42F0-9245-2320EF8AFC15}"/>
    <dgm:cxn modelId="{FA498D4A-5F8A-434C-8E27-06E8FD845AB4}" type="presOf" srcId="{F283F03C-6FED-432A-901D-AF2D02D7F22D}" destId="{E8F4CDE3-D762-48FD-9C63-722AC78B5100}" srcOrd="0" destOrd="0" presId="urn:microsoft.com/office/officeart/2005/8/layout/chevron2"/>
    <dgm:cxn modelId="{AF091D72-1CD2-44EC-9470-0A3B3DEFD09D}" type="presOf" srcId="{184ECCD0-B58A-4903-9AB6-F0BCC6CAD3F4}" destId="{716A72EE-6802-44ED-BDCE-44C3258DCF07}" srcOrd="0" destOrd="0" presId="urn:microsoft.com/office/officeart/2005/8/layout/chevron2"/>
    <dgm:cxn modelId="{FD83FD76-3F86-4269-8FC7-A9CE290714CA}" srcId="{0481E80B-A56F-4ED1-8A2C-0CF7510F30C4}" destId="{90D26D3E-C605-46CA-AEAF-005756CA50C3}" srcOrd="0" destOrd="0" parTransId="{9D29573D-C494-4499-B588-8F90A6FA486D}" sibTransId="{52D607AE-160F-4919-BEDC-19607476BBDD}"/>
    <dgm:cxn modelId="{ABDB1386-8B80-4D43-B554-A82B745D9650}" type="presOf" srcId="{3A191D82-C4BD-4DE1-9FF0-A3453E8AC0BB}" destId="{A61100BD-4696-4B2E-BBF3-7AD17FDBDCFE}" srcOrd="0" destOrd="0" presId="urn:microsoft.com/office/officeart/2005/8/layout/chevron2"/>
    <dgm:cxn modelId="{C091D4A9-D068-4E8F-9B17-3B6DB513A57E}" srcId="{3A191D82-C4BD-4DE1-9FF0-A3453E8AC0BB}" destId="{F283F03C-6FED-432A-901D-AF2D02D7F22D}" srcOrd="0" destOrd="0" parTransId="{E276AAC2-C4F1-4C99-8F27-FDC6B55D876B}" sibTransId="{C8EFB652-1436-49C2-B19D-9EDEA5196BF0}"/>
    <dgm:cxn modelId="{767F0AB8-3AF0-4F3E-9399-FCE5FBBAA675}" type="presOf" srcId="{90D26D3E-C605-46CA-AEAF-005756CA50C3}" destId="{35A4F1A8-5694-4FA6-A0FB-A5D543700247}" srcOrd="0" destOrd="0" presId="urn:microsoft.com/office/officeart/2005/8/layout/chevron2"/>
    <dgm:cxn modelId="{DF7A38BC-1914-4528-A48D-778B60B7F88B}" type="presOf" srcId="{A0BD7B6E-EA39-4195-AC28-91A401CC7EAC}" destId="{B183BB4E-1DFE-4677-AE12-31A4BDADF2F2}" srcOrd="0" destOrd="0" presId="urn:microsoft.com/office/officeart/2005/8/layout/chevron2"/>
    <dgm:cxn modelId="{3458E6CB-309C-412F-AC3B-2865AC447E77}" srcId="{A0BD7B6E-EA39-4195-AC28-91A401CC7EAC}" destId="{FB552D40-987E-4091-8B98-4A07E2315EF9}" srcOrd="0" destOrd="0" parTransId="{B2CD6AF4-413E-4FBC-AF4E-112942291C67}" sibTransId="{FCABC5DA-B670-41C5-9C2C-8B918F473346}"/>
    <dgm:cxn modelId="{CA4A9ACE-E6B4-4BD3-AA1A-593203032AAE}" type="presOf" srcId="{0481E80B-A56F-4ED1-8A2C-0CF7510F30C4}" destId="{A9E2E4F6-83CC-4CB5-BCD1-4F4A85F8E289}" srcOrd="0" destOrd="0" presId="urn:microsoft.com/office/officeart/2005/8/layout/chevron2"/>
    <dgm:cxn modelId="{50017CEE-8193-48A4-B821-AC9F5C231229}" type="presOf" srcId="{ED974D25-323E-4D26-AC65-61F5C0CAF6DC}" destId="{368E24AC-2331-41F5-829F-1CDF3FF34E8E}" srcOrd="0" destOrd="0" presId="urn:microsoft.com/office/officeart/2005/8/layout/chevron2"/>
    <dgm:cxn modelId="{505A03EF-52DB-4DE8-AB26-0C543A28D396}" srcId="{A0BD7B6E-EA39-4195-AC28-91A401CC7EAC}" destId="{3A191D82-C4BD-4DE1-9FF0-A3453E8AC0BB}" srcOrd="1" destOrd="0" parTransId="{00B98DE7-5D8B-49DD-9329-AC336C656FCD}" sibTransId="{765F44E7-4589-42E2-B317-CCE2C9A374DA}"/>
    <dgm:cxn modelId="{466D2BF0-84DE-44BD-9155-9974DAD96215}" srcId="{FB552D40-987E-4091-8B98-4A07E2315EF9}" destId="{ED974D25-323E-4D26-AC65-61F5C0CAF6DC}" srcOrd="0" destOrd="0" parTransId="{DE38742F-9F60-47B9-911E-7A6EA2DEC1BA}" sibTransId="{7BD169CD-F9F4-45DB-94A7-4A6A36F616DD}"/>
    <dgm:cxn modelId="{8D6C75FB-B021-442B-8D7B-E384FE07A203}" srcId="{A0BD7B6E-EA39-4195-AC28-91A401CC7EAC}" destId="{0481E80B-A56F-4ED1-8A2C-0CF7510F30C4}" srcOrd="3" destOrd="0" parTransId="{92F1A143-5A8C-4770-ADEA-E5C9C3797E7D}" sibTransId="{6C19D465-BE22-433E-9F40-BF6D444D10E9}"/>
    <dgm:cxn modelId="{EBE32FE6-7662-48DC-AE39-AD8241C7DE4D}" type="presParOf" srcId="{B183BB4E-1DFE-4677-AE12-31A4BDADF2F2}" destId="{21D1D01E-D5AC-4EA7-BB0C-13AE8147FA33}" srcOrd="0" destOrd="0" presId="urn:microsoft.com/office/officeart/2005/8/layout/chevron2"/>
    <dgm:cxn modelId="{940DDFC8-6E8E-4E7D-B659-539A620D8F7A}" type="presParOf" srcId="{21D1D01E-D5AC-4EA7-BB0C-13AE8147FA33}" destId="{CD41A693-2EBF-4A92-A6FD-B7E568F66DEC}" srcOrd="0" destOrd="0" presId="urn:microsoft.com/office/officeart/2005/8/layout/chevron2"/>
    <dgm:cxn modelId="{F17B0869-FF53-4A34-A19B-E3ABBD7A67F2}" type="presParOf" srcId="{21D1D01E-D5AC-4EA7-BB0C-13AE8147FA33}" destId="{368E24AC-2331-41F5-829F-1CDF3FF34E8E}" srcOrd="1" destOrd="0" presId="urn:microsoft.com/office/officeart/2005/8/layout/chevron2"/>
    <dgm:cxn modelId="{CD0DBC7E-6D09-497A-9F62-74CF3F3F6687}" type="presParOf" srcId="{B183BB4E-1DFE-4677-AE12-31A4BDADF2F2}" destId="{69911329-3DF6-4EB2-9E7D-188946F1A7B2}" srcOrd="1" destOrd="0" presId="urn:microsoft.com/office/officeart/2005/8/layout/chevron2"/>
    <dgm:cxn modelId="{5E43F701-3AAF-40F2-A1D7-B5EA364B1DA8}" type="presParOf" srcId="{B183BB4E-1DFE-4677-AE12-31A4BDADF2F2}" destId="{33F8F1BB-C0F1-422D-A1DF-51669FCE5108}" srcOrd="2" destOrd="0" presId="urn:microsoft.com/office/officeart/2005/8/layout/chevron2"/>
    <dgm:cxn modelId="{7E71C007-914A-40D2-82B6-3A2FC1427CFC}" type="presParOf" srcId="{33F8F1BB-C0F1-422D-A1DF-51669FCE5108}" destId="{A61100BD-4696-4B2E-BBF3-7AD17FDBDCFE}" srcOrd="0" destOrd="0" presId="urn:microsoft.com/office/officeart/2005/8/layout/chevron2"/>
    <dgm:cxn modelId="{C4FA2B9B-FB87-4DBF-8600-59395BC27FE3}" type="presParOf" srcId="{33F8F1BB-C0F1-422D-A1DF-51669FCE5108}" destId="{E8F4CDE3-D762-48FD-9C63-722AC78B5100}" srcOrd="1" destOrd="0" presId="urn:microsoft.com/office/officeart/2005/8/layout/chevron2"/>
    <dgm:cxn modelId="{8AA89BE4-EE55-4BC5-A94F-23D3BA88A336}" type="presParOf" srcId="{B183BB4E-1DFE-4677-AE12-31A4BDADF2F2}" destId="{6204E47E-0C6F-4A9C-928D-CEEA6A05801A}" srcOrd="3" destOrd="0" presId="urn:microsoft.com/office/officeart/2005/8/layout/chevron2"/>
    <dgm:cxn modelId="{4EABF7D9-3277-42B7-82A5-D8D613D8787C}" type="presParOf" srcId="{B183BB4E-1DFE-4677-AE12-31A4BDADF2F2}" destId="{6478ADBF-A31E-4EB0-91DE-C562C45AA81F}" srcOrd="4" destOrd="0" presId="urn:microsoft.com/office/officeart/2005/8/layout/chevron2"/>
    <dgm:cxn modelId="{2CB2BF41-EDB4-4395-9887-EE96453DDDEC}" type="presParOf" srcId="{6478ADBF-A31E-4EB0-91DE-C562C45AA81F}" destId="{687587CB-6402-432C-9AA3-4BE8ADC2A8BA}" srcOrd="0" destOrd="0" presId="urn:microsoft.com/office/officeart/2005/8/layout/chevron2"/>
    <dgm:cxn modelId="{CA14B74F-3F51-4073-8E24-D723B218FEBB}" type="presParOf" srcId="{6478ADBF-A31E-4EB0-91DE-C562C45AA81F}" destId="{716A72EE-6802-44ED-BDCE-44C3258DCF07}" srcOrd="1" destOrd="0" presId="urn:microsoft.com/office/officeart/2005/8/layout/chevron2"/>
    <dgm:cxn modelId="{F3DD6DC3-3C17-4A56-85C5-C99F65CA62C0}" type="presParOf" srcId="{B183BB4E-1DFE-4677-AE12-31A4BDADF2F2}" destId="{16028F56-8AEA-4C9A-B319-6181DAA4C6AC}" srcOrd="5" destOrd="0" presId="urn:microsoft.com/office/officeart/2005/8/layout/chevron2"/>
    <dgm:cxn modelId="{7E9AD82E-DA32-41E8-B0FA-DA0D173BBE03}" type="presParOf" srcId="{B183BB4E-1DFE-4677-AE12-31A4BDADF2F2}" destId="{28B9F05B-2150-4BA6-868F-647D15B504B4}" srcOrd="6" destOrd="0" presId="urn:microsoft.com/office/officeart/2005/8/layout/chevron2"/>
    <dgm:cxn modelId="{F095D366-DCCF-4025-95B0-766B6A52CF03}" type="presParOf" srcId="{28B9F05B-2150-4BA6-868F-647D15B504B4}" destId="{A9E2E4F6-83CC-4CB5-BCD1-4F4A85F8E289}" srcOrd="0" destOrd="0" presId="urn:microsoft.com/office/officeart/2005/8/layout/chevron2"/>
    <dgm:cxn modelId="{9CE45086-38D3-4AF6-BA5D-E2151507B3C7}" type="presParOf" srcId="{28B9F05B-2150-4BA6-868F-647D15B504B4}" destId="{35A4F1A8-5694-4FA6-A0FB-A5D54370024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BD7B6E-EA39-4195-AC28-91A401CC7EA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B552D40-987E-4091-8B98-4A07E2315EF9}">
      <dgm:prSet phldrT="[Text]"/>
      <dgm:spPr/>
      <dgm:t>
        <a:bodyPr/>
        <a:lstStyle/>
        <a:p>
          <a:r>
            <a:rPr lang="en-CA" dirty="0"/>
            <a:t>1200 BC</a:t>
          </a:r>
        </a:p>
      </dgm:t>
    </dgm:pt>
    <dgm:pt modelId="{B2CD6AF4-413E-4FBC-AF4E-112942291C67}" type="parTrans" cxnId="{3458E6CB-309C-412F-AC3B-2865AC447E77}">
      <dgm:prSet/>
      <dgm:spPr/>
      <dgm:t>
        <a:bodyPr/>
        <a:lstStyle/>
        <a:p>
          <a:endParaRPr lang="en-CA"/>
        </a:p>
      </dgm:t>
    </dgm:pt>
    <dgm:pt modelId="{FCABC5DA-B670-41C5-9C2C-8B918F473346}" type="sibTrans" cxnId="{3458E6CB-309C-412F-AC3B-2865AC447E77}">
      <dgm:prSet/>
      <dgm:spPr/>
      <dgm:t>
        <a:bodyPr/>
        <a:lstStyle/>
        <a:p>
          <a:endParaRPr lang="en-CA"/>
        </a:p>
      </dgm:t>
    </dgm:pt>
    <dgm:pt modelId="{F283F03C-6FED-432A-901D-AF2D02D7F22D}">
      <dgm:prSet phldrT="[Text]"/>
      <dgm:spPr/>
      <dgm:t>
        <a:bodyPr/>
        <a:lstStyle/>
        <a:p>
          <a:r>
            <a:rPr lang="en-CA" dirty="0"/>
            <a:t>The Stockholm Banco printed the first European banknotes; however paper money was already used in China during the 11</a:t>
          </a:r>
          <a:r>
            <a:rPr lang="en-CA" baseline="30000" dirty="0"/>
            <a:t>th</a:t>
          </a:r>
          <a:r>
            <a:rPr lang="en-CA" dirty="0"/>
            <a:t> century</a:t>
          </a:r>
        </a:p>
      </dgm:t>
    </dgm:pt>
    <dgm:pt modelId="{E276AAC2-C4F1-4C99-8F27-FDC6B55D876B}" type="parTrans" cxnId="{C091D4A9-D068-4E8F-9B17-3B6DB513A57E}">
      <dgm:prSet/>
      <dgm:spPr/>
      <dgm:t>
        <a:bodyPr/>
        <a:lstStyle/>
        <a:p>
          <a:endParaRPr lang="en-CA"/>
        </a:p>
      </dgm:t>
    </dgm:pt>
    <dgm:pt modelId="{C8EFB652-1436-49C2-B19D-9EDEA5196BF0}" type="sibTrans" cxnId="{C091D4A9-D068-4E8F-9B17-3B6DB513A57E}">
      <dgm:prSet/>
      <dgm:spPr/>
      <dgm:t>
        <a:bodyPr/>
        <a:lstStyle/>
        <a:p>
          <a:endParaRPr lang="en-CA"/>
        </a:p>
      </dgm:t>
    </dgm:pt>
    <dgm:pt modelId="{184ECCD0-B58A-4903-9AB6-F0BCC6CAD3F4}">
      <dgm:prSet phldrT="[Text]"/>
      <dgm:spPr/>
      <dgm:t>
        <a:bodyPr/>
        <a:lstStyle/>
        <a:p>
          <a:r>
            <a:rPr lang="en-CA" dirty="0"/>
            <a:t>The BOE managed to gain trust in the banknotes by establishing the notes as a legal payment system.</a:t>
          </a:r>
        </a:p>
      </dgm:t>
    </dgm:pt>
    <dgm:pt modelId="{B38F26DF-EB83-4ECF-B110-CBF4BA9F148E}" type="parTrans" cxnId="{9D0E0467-D84A-4D04-897A-E8AFC6A958F7}">
      <dgm:prSet/>
      <dgm:spPr/>
      <dgm:t>
        <a:bodyPr/>
        <a:lstStyle/>
        <a:p>
          <a:endParaRPr lang="en-CA"/>
        </a:p>
      </dgm:t>
    </dgm:pt>
    <dgm:pt modelId="{1CDB6D27-0069-42F0-9245-2320EF8AFC15}" type="sibTrans" cxnId="{9D0E0467-D84A-4D04-897A-E8AFC6A958F7}">
      <dgm:prSet/>
      <dgm:spPr/>
      <dgm:t>
        <a:bodyPr/>
        <a:lstStyle/>
        <a:p>
          <a:endParaRPr lang="en-CA"/>
        </a:p>
      </dgm:t>
    </dgm:pt>
    <dgm:pt modelId="{0481E80B-A56F-4ED1-8A2C-0CF7510F30C4}">
      <dgm:prSet phldrT="[Text]"/>
      <dgm:spPr/>
      <dgm:t>
        <a:bodyPr/>
        <a:lstStyle/>
        <a:p>
          <a:r>
            <a:rPr lang="en-CA" dirty="0"/>
            <a:t>1890s</a:t>
          </a:r>
        </a:p>
      </dgm:t>
    </dgm:pt>
    <dgm:pt modelId="{92F1A143-5A8C-4770-ADEA-E5C9C3797E7D}" type="parTrans" cxnId="{8D6C75FB-B021-442B-8D7B-E384FE07A203}">
      <dgm:prSet/>
      <dgm:spPr/>
      <dgm:t>
        <a:bodyPr/>
        <a:lstStyle/>
        <a:p>
          <a:endParaRPr lang="en-CA"/>
        </a:p>
      </dgm:t>
    </dgm:pt>
    <dgm:pt modelId="{6C19D465-BE22-433E-9F40-BF6D444D10E9}" type="sibTrans" cxnId="{8D6C75FB-B021-442B-8D7B-E384FE07A203}">
      <dgm:prSet/>
      <dgm:spPr/>
      <dgm:t>
        <a:bodyPr/>
        <a:lstStyle/>
        <a:p>
          <a:endParaRPr lang="en-CA"/>
        </a:p>
      </dgm:t>
    </dgm:pt>
    <dgm:pt modelId="{90D26D3E-C605-46CA-AEAF-005756CA50C3}">
      <dgm:prSet phldrT="[Text]"/>
      <dgm:spPr/>
      <dgm:t>
        <a:bodyPr/>
        <a:lstStyle/>
        <a:p>
          <a:r>
            <a:rPr lang="en-CA" dirty="0"/>
            <a:t>The first credit card as general purpose card was established by the founder of the Diner Club</a:t>
          </a:r>
        </a:p>
      </dgm:t>
    </dgm:pt>
    <dgm:pt modelId="{9D29573D-C494-4499-B588-8F90A6FA486D}" type="parTrans" cxnId="{FD83FD76-3F86-4269-8FC7-A9CE290714CA}">
      <dgm:prSet/>
      <dgm:spPr/>
      <dgm:t>
        <a:bodyPr/>
        <a:lstStyle/>
        <a:p>
          <a:endParaRPr lang="en-CA"/>
        </a:p>
      </dgm:t>
    </dgm:pt>
    <dgm:pt modelId="{52D607AE-160F-4919-BEDC-19607476BBDD}" type="sibTrans" cxnId="{FD83FD76-3F86-4269-8FC7-A9CE290714CA}">
      <dgm:prSet/>
      <dgm:spPr/>
      <dgm:t>
        <a:bodyPr/>
        <a:lstStyle/>
        <a:p>
          <a:endParaRPr lang="en-CA"/>
        </a:p>
      </dgm:t>
    </dgm:pt>
    <dgm:pt modelId="{3A191D82-C4BD-4DE1-9FF0-A3453E8AC0BB}">
      <dgm:prSet phldrT="[Text]"/>
      <dgm:spPr/>
      <dgm:t>
        <a:bodyPr/>
        <a:lstStyle/>
        <a:p>
          <a:r>
            <a:rPr lang="en-CA" dirty="0"/>
            <a:t>1661</a:t>
          </a:r>
        </a:p>
      </dgm:t>
    </dgm:pt>
    <dgm:pt modelId="{00B98DE7-5D8B-49DD-9329-AC336C656FCD}" type="parTrans" cxnId="{505A03EF-52DB-4DE8-AB26-0C543A28D396}">
      <dgm:prSet/>
      <dgm:spPr/>
      <dgm:t>
        <a:bodyPr/>
        <a:lstStyle/>
        <a:p>
          <a:endParaRPr lang="en-CA"/>
        </a:p>
      </dgm:t>
    </dgm:pt>
    <dgm:pt modelId="{765F44E7-4589-42E2-B317-CCE2C9A374DA}" type="sibTrans" cxnId="{505A03EF-52DB-4DE8-AB26-0C543A28D396}">
      <dgm:prSet/>
      <dgm:spPr/>
      <dgm:t>
        <a:bodyPr/>
        <a:lstStyle/>
        <a:p>
          <a:endParaRPr lang="en-CA"/>
        </a:p>
      </dgm:t>
    </dgm:pt>
    <dgm:pt modelId="{ED974D25-323E-4D26-AC65-61F5C0CAF6DC}">
      <dgm:prSet phldrT="[Text]"/>
      <dgm:spPr/>
      <dgm:t>
        <a:bodyPr/>
        <a:lstStyle/>
        <a:p>
          <a:r>
            <a:rPr lang="en-CA" dirty="0"/>
            <a:t>A variety of currencies appeared in Europe because the Kingdoms started to introduce their own coins. At the same Giro money systems were established by rich families in Italy.</a:t>
          </a:r>
        </a:p>
      </dgm:t>
    </dgm:pt>
    <dgm:pt modelId="{DE38742F-9F60-47B9-911E-7A6EA2DEC1BA}" type="parTrans" cxnId="{466D2BF0-84DE-44BD-9155-9974DAD96215}">
      <dgm:prSet/>
      <dgm:spPr/>
      <dgm:t>
        <a:bodyPr/>
        <a:lstStyle/>
        <a:p>
          <a:endParaRPr lang="en-CA"/>
        </a:p>
      </dgm:t>
    </dgm:pt>
    <dgm:pt modelId="{7BD169CD-F9F4-45DB-94A7-4A6A36F616DD}" type="sibTrans" cxnId="{466D2BF0-84DE-44BD-9155-9974DAD96215}">
      <dgm:prSet/>
      <dgm:spPr/>
      <dgm:t>
        <a:bodyPr/>
        <a:lstStyle/>
        <a:p>
          <a:endParaRPr lang="en-CA"/>
        </a:p>
      </dgm:t>
    </dgm:pt>
    <dgm:pt modelId="{53450B6F-83DF-4BC7-BE0F-AB02E22EC20D}">
      <dgm:prSet phldrT="[Text]"/>
      <dgm:spPr/>
      <dgm:t>
        <a:bodyPr/>
        <a:lstStyle/>
        <a:p>
          <a:r>
            <a:rPr lang="en-CA"/>
            <a:t>1833</a:t>
          </a:r>
          <a:endParaRPr lang="en-CA" dirty="0"/>
        </a:p>
      </dgm:t>
    </dgm:pt>
    <dgm:pt modelId="{339F8B30-EB0F-416D-8134-D0F091E3DF69}" type="parTrans" cxnId="{ABB93717-6359-4CC2-8A6B-6227257AF62F}">
      <dgm:prSet/>
      <dgm:spPr/>
      <dgm:t>
        <a:bodyPr/>
        <a:lstStyle/>
        <a:p>
          <a:endParaRPr lang="en-CA"/>
        </a:p>
      </dgm:t>
    </dgm:pt>
    <dgm:pt modelId="{43924A2C-0222-49B2-AB17-10451DBC539F}" type="sibTrans" cxnId="{ABB93717-6359-4CC2-8A6B-6227257AF62F}">
      <dgm:prSet/>
      <dgm:spPr/>
      <dgm:t>
        <a:bodyPr/>
        <a:lstStyle/>
        <a:p>
          <a:endParaRPr lang="en-CA"/>
        </a:p>
      </dgm:t>
    </dgm:pt>
    <dgm:pt modelId="{B183BB4E-1DFE-4677-AE12-31A4BDADF2F2}" type="pres">
      <dgm:prSet presAssocID="{A0BD7B6E-EA39-4195-AC28-91A401CC7EAC}" presName="linearFlow" presStyleCnt="0">
        <dgm:presLayoutVars>
          <dgm:dir/>
          <dgm:animLvl val="lvl"/>
          <dgm:resizeHandles val="exact"/>
        </dgm:presLayoutVars>
      </dgm:prSet>
      <dgm:spPr/>
    </dgm:pt>
    <dgm:pt modelId="{21D1D01E-D5AC-4EA7-BB0C-13AE8147FA33}" type="pres">
      <dgm:prSet presAssocID="{FB552D40-987E-4091-8B98-4A07E2315EF9}" presName="composite" presStyleCnt="0"/>
      <dgm:spPr/>
    </dgm:pt>
    <dgm:pt modelId="{CD41A693-2EBF-4A92-A6FD-B7E568F66DEC}" type="pres">
      <dgm:prSet presAssocID="{FB552D40-987E-4091-8B98-4A07E2315EF9}" presName="parentText" presStyleLbl="alignNode1" presStyleIdx="0" presStyleCnt="4">
        <dgm:presLayoutVars>
          <dgm:chMax val="1"/>
          <dgm:bulletEnabled val="1"/>
        </dgm:presLayoutVars>
      </dgm:prSet>
      <dgm:spPr/>
    </dgm:pt>
    <dgm:pt modelId="{368E24AC-2331-41F5-829F-1CDF3FF34E8E}" type="pres">
      <dgm:prSet presAssocID="{FB552D40-987E-4091-8B98-4A07E2315EF9}" presName="descendantText" presStyleLbl="alignAcc1" presStyleIdx="0" presStyleCnt="4">
        <dgm:presLayoutVars>
          <dgm:bulletEnabled val="1"/>
        </dgm:presLayoutVars>
      </dgm:prSet>
      <dgm:spPr/>
    </dgm:pt>
    <dgm:pt modelId="{69911329-3DF6-4EB2-9E7D-188946F1A7B2}" type="pres">
      <dgm:prSet presAssocID="{FCABC5DA-B670-41C5-9C2C-8B918F473346}" presName="sp" presStyleCnt="0"/>
      <dgm:spPr/>
    </dgm:pt>
    <dgm:pt modelId="{33F8F1BB-C0F1-422D-A1DF-51669FCE5108}" type="pres">
      <dgm:prSet presAssocID="{3A191D82-C4BD-4DE1-9FF0-A3453E8AC0BB}" presName="composite" presStyleCnt="0"/>
      <dgm:spPr/>
    </dgm:pt>
    <dgm:pt modelId="{A61100BD-4696-4B2E-BBF3-7AD17FDBDCFE}" type="pres">
      <dgm:prSet presAssocID="{3A191D82-C4BD-4DE1-9FF0-A3453E8AC0BB}" presName="parentText" presStyleLbl="alignNode1" presStyleIdx="1" presStyleCnt="4">
        <dgm:presLayoutVars>
          <dgm:chMax val="1"/>
          <dgm:bulletEnabled val="1"/>
        </dgm:presLayoutVars>
      </dgm:prSet>
      <dgm:spPr/>
    </dgm:pt>
    <dgm:pt modelId="{E8F4CDE3-D762-48FD-9C63-722AC78B5100}" type="pres">
      <dgm:prSet presAssocID="{3A191D82-C4BD-4DE1-9FF0-A3453E8AC0BB}" presName="descendantText" presStyleLbl="alignAcc1" presStyleIdx="1" presStyleCnt="4">
        <dgm:presLayoutVars>
          <dgm:bulletEnabled val="1"/>
        </dgm:presLayoutVars>
      </dgm:prSet>
      <dgm:spPr/>
    </dgm:pt>
    <dgm:pt modelId="{6204E47E-0C6F-4A9C-928D-CEEA6A05801A}" type="pres">
      <dgm:prSet presAssocID="{765F44E7-4589-42E2-B317-CCE2C9A374DA}" presName="sp" presStyleCnt="0"/>
      <dgm:spPr/>
    </dgm:pt>
    <dgm:pt modelId="{CC0D852F-CF87-40C6-A529-27F08DEE4B56}" type="pres">
      <dgm:prSet presAssocID="{53450B6F-83DF-4BC7-BE0F-AB02E22EC20D}" presName="composite" presStyleCnt="0"/>
      <dgm:spPr/>
    </dgm:pt>
    <dgm:pt modelId="{3F42D20D-D60A-402F-BF13-9A3FEC23ED3C}" type="pres">
      <dgm:prSet presAssocID="{53450B6F-83DF-4BC7-BE0F-AB02E22EC20D}" presName="parentText" presStyleLbl="alignNode1" presStyleIdx="2" presStyleCnt="4">
        <dgm:presLayoutVars>
          <dgm:chMax val="1"/>
          <dgm:bulletEnabled val="1"/>
        </dgm:presLayoutVars>
      </dgm:prSet>
      <dgm:spPr/>
    </dgm:pt>
    <dgm:pt modelId="{47FF76F4-B49E-4FA2-8645-827C0933D1B7}" type="pres">
      <dgm:prSet presAssocID="{53450B6F-83DF-4BC7-BE0F-AB02E22EC20D}" presName="descendantText" presStyleLbl="alignAcc1" presStyleIdx="2" presStyleCnt="4">
        <dgm:presLayoutVars>
          <dgm:bulletEnabled val="1"/>
        </dgm:presLayoutVars>
      </dgm:prSet>
      <dgm:spPr/>
    </dgm:pt>
    <dgm:pt modelId="{CFA0FFE6-0BBB-48CA-87BB-F760723B00AF}" type="pres">
      <dgm:prSet presAssocID="{43924A2C-0222-49B2-AB17-10451DBC539F}" presName="sp" presStyleCnt="0"/>
      <dgm:spPr/>
    </dgm:pt>
    <dgm:pt modelId="{28B9F05B-2150-4BA6-868F-647D15B504B4}" type="pres">
      <dgm:prSet presAssocID="{0481E80B-A56F-4ED1-8A2C-0CF7510F30C4}" presName="composite" presStyleCnt="0"/>
      <dgm:spPr/>
    </dgm:pt>
    <dgm:pt modelId="{A9E2E4F6-83CC-4CB5-BCD1-4F4A85F8E289}" type="pres">
      <dgm:prSet presAssocID="{0481E80B-A56F-4ED1-8A2C-0CF7510F30C4}" presName="parentText" presStyleLbl="alignNode1" presStyleIdx="3" presStyleCnt="4">
        <dgm:presLayoutVars>
          <dgm:chMax val="1"/>
          <dgm:bulletEnabled val="1"/>
        </dgm:presLayoutVars>
      </dgm:prSet>
      <dgm:spPr/>
    </dgm:pt>
    <dgm:pt modelId="{35A4F1A8-5694-4FA6-A0FB-A5D543700247}" type="pres">
      <dgm:prSet presAssocID="{0481E80B-A56F-4ED1-8A2C-0CF7510F30C4}" presName="descendantText" presStyleLbl="alignAcc1" presStyleIdx="3" presStyleCnt="4">
        <dgm:presLayoutVars>
          <dgm:bulletEnabled val="1"/>
        </dgm:presLayoutVars>
      </dgm:prSet>
      <dgm:spPr/>
    </dgm:pt>
  </dgm:ptLst>
  <dgm:cxnLst>
    <dgm:cxn modelId="{CB8E3815-2B47-4E7E-98FC-366E75898786}" type="presOf" srcId="{184ECCD0-B58A-4903-9AB6-F0BCC6CAD3F4}" destId="{47FF76F4-B49E-4FA2-8645-827C0933D1B7}" srcOrd="0" destOrd="0" presId="urn:microsoft.com/office/officeart/2005/8/layout/chevron2"/>
    <dgm:cxn modelId="{ABB93717-6359-4CC2-8A6B-6227257AF62F}" srcId="{A0BD7B6E-EA39-4195-AC28-91A401CC7EAC}" destId="{53450B6F-83DF-4BC7-BE0F-AB02E22EC20D}" srcOrd="2" destOrd="0" parTransId="{339F8B30-EB0F-416D-8134-D0F091E3DF69}" sibTransId="{43924A2C-0222-49B2-AB17-10451DBC539F}"/>
    <dgm:cxn modelId="{33D5703D-F8F9-40A0-9987-5D8EDF7BC476}" type="presOf" srcId="{FB552D40-987E-4091-8B98-4A07E2315EF9}" destId="{CD41A693-2EBF-4A92-A6FD-B7E568F66DEC}" srcOrd="0" destOrd="0" presId="urn:microsoft.com/office/officeart/2005/8/layout/chevron2"/>
    <dgm:cxn modelId="{9D0E0467-D84A-4D04-897A-E8AFC6A958F7}" srcId="{53450B6F-83DF-4BC7-BE0F-AB02E22EC20D}" destId="{184ECCD0-B58A-4903-9AB6-F0BCC6CAD3F4}" srcOrd="0" destOrd="0" parTransId="{B38F26DF-EB83-4ECF-B110-CBF4BA9F148E}" sibTransId="{1CDB6D27-0069-42F0-9245-2320EF8AFC15}"/>
    <dgm:cxn modelId="{FA498D4A-5F8A-434C-8E27-06E8FD845AB4}" type="presOf" srcId="{F283F03C-6FED-432A-901D-AF2D02D7F22D}" destId="{E8F4CDE3-D762-48FD-9C63-722AC78B5100}" srcOrd="0" destOrd="0" presId="urn:microsoft.com/office/officeart/2005/8/layout/chevron2"/>
    <dgm:cxn modelId="{FD83FD76-3F86-4269-8FC7-A9CE290714CA}" srcId="{0481E80B-A56F-4ED1-8A2C-0CF7510F30C4}" destId="{90D26D3E-C605-46CA-AEAF-005756CA50C3}" srcOrd="0" destOrd="0" parTransId="{9D29573D-C494-4499-B588-8F90A6FA486D}" sibTransId="{52D607AE-160F-4919-BEDC-19607476BBDD}"/>
    <dgm:cxn modelId="{ABDB1386-8B80-4D43-B554-A82B745D9650}" type="presOf" srcId="{3A191D82-C4BD-4DE1-9FF0-A3453E8AC0BB}" destId="{A61100BD-4696-4B2E-BBF3-7AD17FDBDCFE}" srcOrd="0" destOrd="0" presId="urn:microsoft.com/office/officeart/2005/8/layout/chevron2"/>
    <dgm:cxn modelId="{C091D4A9-D068-4E8F-9B17-3B6DB513A57E}" srcId="{3A191D82-C4BD-4DE1-9FF0-A3453E8AC0BB}" destId="{F283F03C-6FED-432A-901D-AF2D02D7F22D}" srcOrd="0" destOrd="0" parTransId="{E276AAC2-C4F1-4C99-8F27-FDC6B55D876B}" sibTransId="{C8EFB652-1436-49C2-B19D-9EDEA5196BF0}"/>
    <dgm:cxn modelId="{767F0AB8-3AF0-4F3E-9399-FCE5FBBAA675}" type="presOf" srcId="{90D26D3E-C605-46CA-AEAF-005756CA50C3}" destId="{35A4F1A8-5694-4FA6-A0FB-A5D543700247}" srcOrd="0" destOrd="0" presId="urn:microsoft.com/office/officeart/2005/8/layout/chevron2"/>
    <dgm:cxn modelId="{DF7A38BC-1914-4528-A48D-778B60B7F88B}" type="presOf" srcId="{A0BD7B6E-EA39-4195-AC28-91A401CC7EAC}" destId="{B183BB4E-1DFE-4677-AE12-31A4BDADF2F2}" srcOrd="0" destOrd="0" presId="urn:microsoft.com/office/officeart/2005/8/layout/chevron2"/>
    <dgm:cxn modelId="{3458E6CB-309C-412F-AC3B-2865AC447E77}" srcId="{A0BD7B6E-EA39-4195-AC28-91A401CC7EAC}" destId="{FB552D40-987E-4091-8B98-4A07E2315EF9}" srcOrd="0" destOrd="0" parTransId="{B2CD6AF4-413E-4FBC-AF4E-112942291C67}" sibTransId="{FCABC5DA-B670-41C5-9C2C-8B918F473346}"/>
    <dgm:cxn modelId="{CA4A9ACE-E6B4-4BD3-AA1A-593203032AAE}" type="presOf" srcId="{0481E80B-A56F-4ED1-8A2C-0CF7510F30C4}" destId="{A9E2E4F6-83CC-4CB5-BCD1-4F4A85F8E289}" srcOrd="0" destOrd="0" presId="urn:microsoft.com/office/officeart/2005/8/layout/chevron2"/>
    <dgm:cxn modelId="{50017CEE-8193-48A4-B821-AC9F5C231229}" type="presOf" srcId="{ED974D25-323E-4D26-AC65-61F5C0CAF6DC}" destId="{368E24AC-2331-41F5-829F-1CDF3FF34E8E}" srcOrd="0" destOrd="0" presId="urn:microsoft.com/office/officeart/2005/8/layout/chevron2"/>
    <dgm:cxn modelId="{505A03EF-52DB-4DE8-AB26-0C543A28D396}" srcId="{A0BD7B6E-EA39-4195-AC28-91A401CC7EAC}" destId="{3A191D82-C4BD-4DE1-9FF0-A3453E8AC0BB}" srcOrd="1" destOrd="0" parTransId="{00B98DE7-5D8B-49DD-9329-AC336C656FCD}" sibTransId="{765F44E7-4589-42E2-B317-CCE2C9A374DA}"/>
    <dgm:cxn modelId="{466D2BF0-84DE-44BD-9155-9974DAD96215}" srcId="{FB552D40-987E-4091-8B98-4A07E2315EF9}" destId="{ED974D25-323E-4D26-AC65-61F5C0CAF6DC}" srcOrd="0" destOrd="0" parTransId="{DE38742F-9F60-47B9-911E-7A6EA2DEC1BA}" sibTransId="{7BD169CD-F9F4-45DB-94A7-4A6A36F616DD}"/>
    <dgm:cxn modelId="{408C97F8-3FC6-4364-8ADF-CE577CBF193B}" type="presOf" srcId="{53450B6F-83DF-4BC7-BE0F-AB02E22EC20D}" destId="{3F42D20D-D60A-402F-BF13-9A3FEC23ED3C}" srcOrd="0" destOrd="0" presId="urn:microsoft.com/office/officeart/2005/8/layout/chevron2"/>
    <dgm:cxn modelId="{8D6C75FB-B021-442B-8D7B-E384FE07A203}" srcId="{A0BD7B6E-EA39-4195-AC28-91A401CC7EAC}" destId="{0481E80B-A56F-4ED1-8A2C-0CF7510F30C4}" srcOrd="3" destOrd="0" parTransId="{92F1A143-5A8C-4770-ADEA-E5C9C3797E7D}" sibTransId="{6C19D465-BE22-433E-9F40-BF6D444D10E9}"/>
    <dgm:cxn modelId="{EBE32FE6-7662-48DC-AE39-AD8241C7DE4D}" type="presParOf" srcId="{B183BB4E-1DFE-4677-AE12-31A4BDADF2F2}" destId="{21D1D01E-D5AC-4EA7-BB0C-13AE8147FA33}" srcOrd="0" destOrd="0" presId="urn:microsoft.com/office/officeart/2005/8/layout/chevron2"/>
    <dgm:cxn modelId="{940DDFC8-6E8E-4E7D-B659-539A620D8F7A}" type="presParOf" srcId="{21D1D01E-D5AC-4EA7-BB0C-13AE8147FA33}" destId="{CD41A693-2EBF-4A92-A6FD-B7E568F66DEC}" srcOrd="0" destOrd="0" presId="urn:microsoft.com/office/officeart/2005/8/layout/chevron2"/>
    <dgm:cxn modelId="{F17B0869-FF53-4A34-A19B-E3ABBD7A67F2}" type="presParOf" srcId="{21D1D01E-D5AC-4EA7-BB0C-13AE8147FA33}" destId="{368E24AC-2331-41F5-829F-1CDF3FF34E8E}" srcOrd="1" destOrd="0" presId="urn:microsoft.com/office/officeart/2005/8/layout/chevron2"/>
    <dgm:cxn modelId="{CD0DBC7E-6D09-497A-9F62-74CF3F3F6687}" type="presParOf" srcId="{B183BB4E-1DFE-4677-AE12-31A4BDADF2F2}" destId="{69911329-3DF6-4EB2-9E7D-188946F1A7B2}" srcOrd="1" destOrd="0" presId="urn:microsoft.com/office/officeart/2005/8/layout/chevron2"/>
    <dgm:cxn modelId="{5E43F701-3AAF-40F2-A1D7-B5EA364B1DA8}" type="presParOf" srcId="{B183BB4E-1DFE-4677-AE12-31A4BDADF2F2}" destId="{33F8F1BB-C0F1-422D-A1DF-51669FCE5108}" srcOrd="2" destOrd="0" presId="urn:microsoft.com/office/officeart/2005/8/layout/chevron2"/>
    <dgm:cxn modelId="{7E71C007-914A-40D2-82B6-3A2FC1427CFC}" type="presParOf" srcId="{33F8F1BB-C0F1-422D-A1DF-51669FCE5108}" destId="{A61100BD-4696-4B2E-BBF3-7AD17FDBDCFE}" srcOrd="0" destOrd="0" presId="urn:microsoft.com/office/officeart/2005/8/layout/chevron2"/>
    <dgm:cxn modelId="{C4FA2B9B-FB87-4DBF-8600-59395BC27FE3}" type="presParOf" srcId="{33F8F1BB-C0F1-422D-A1DF-51669FCE5108}" destId="{E8F4CDE3-D762-48FD-9C63-722AC78B5100}" srcOrd="1" destOrd="0" presId="urn:microsoft.com/office/officeart/2005/8/layout/chevron2"/>
    <dgm:cxn modelId="{8AA89BE4-EE55-4BC5-A94F-23D3BA88A336}" type="presParOf" srcId="{B183BB4E-1DFE-4677-AE12-31A4BDADF2F2}" destId="{6204E47E-0C6F-4A9C-928D-CEEA6A05801A}" srcOrd="3" destOrd="0" presId="urn:microsoft.com/office/officeart/2005/8/layout/chevron2"/>
    <dgm:cxn modelId="{A0A1A2D1-9300-4565-8238-1A2C911AFBC9}" type="presParOf" srcId="{B183BB4E-1DFE-4677-AE12-31A4BDADF2F2}" destId="{CC0D852F-CF87-40C6-A529-27F08DEE4B56}" srcOrd="4" destOrd="0" presId="urn:microsoft.com/office/officeart/2005/8/layout/chevron2"/>
    <dgm:cxn modelId="{7617FFCA-3E88-4606-8819-8C3AFE49BFE4}" type="presParOf" srcId="{CC0D852F-CF87-40C6-A529-27F08DEE4B56}" destId="{3F42D20D-D60A-402F-BF13-9A3FEC23ED3C}" srcOrd="0" destOrd="0" presId="urn:microsoft.com/office/officeart/2005/8/layout/chevron2"/>
    <dgm:cxn modelId="{919230C8-66DC-4868-817D-A6ABB2A945F3}" type="presParOf" srcId="{CC0D852F-CF87-40C6-A529-27F08DEE4B56}" destId="{47FF76F4-B49E-4FA2-8645-827C0933D1B7}" srcOrd="1" destOrd="0" presId="urn:microsoft.com/office/officeart/2005/8/layout/chevron2"/>
    <dgm:cxn modelId="{00E77D3D-3BD5-4A10-A108-DCF48E0BB2ED}" type="presParOf" srcId="{B183BB4E-1DFE-4677-AE12-31A4BDADF2F2}" destId="{CFA0FFE6-0BBB-48CA-87BB-F760723B00AF}" srcOrd="5" destOrd="0" presId="urn:microsoft.com/office/officeart/2005/8/layout/chevron2"/>
    <dgm:cxn modelId="{7E9AD82E-DA32-41E8-B0FA-DA0D173BBE03}" type="presParOf" srcId="{B183BB4E-1DFE-4677-AE12-31A4BDADF2F2}" destId="{28B9F05B-2150-4BA6-868F-647D15B504B4}" srcOrd="6" destOrd="0" presId="urn:microsoft.com/office/officeart/2005/8/layout/chevron2"/>
    <dgm:cxn modelId="{F095D366-DCCF-4025-95B0-766B6A52CF03}" type="presParOf" srcId="{28B9F05B-2150-4BA6-868F-647D15B504B4}" destId="{A9E2E4F6-83CC-4CB5-BCD1-4F4A85F8E289}" srcOrd="0" destOrd="0" presId="urn:microsoft.com/office/officeart/2005/8/layout/chevron2"/>
    <dgm:cxn modelId="{9CE45086-38D3-4AF6-BA5D-E2151507B3C7}" type="presParOf" srcId="{28B9F05B-2150-4BA6-868F-647D15B504B4}" destId="{35A4F1A8-5694-4FA6-A0FB-A5D54370024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BD7B6E-EA39-4195-AC28-91A401CC7EA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B552D40-987E-4091-8B98-4A07E2315EF9}">
      <dgm:prSet phldrT="[Text]"/>
      <dgm:spPr/>
      <dgm:t>
        <a:bodyPr/>
        <a:lstStyle/>
        <a:p>
          <a:r>
            <a:rPr lang="en-CA" dirty="0"/>
            <a:t>20</a:t>
          </a:r>
          <a:r>
            <a:rPr lang="en-CA" baseline="30000" dirty="0"/>
            <a:t>th</a:t>
          </a:r>
          <a:r>
            <a:rPr lang="en-CA" dirty="0"/>
            <a:t> c.</a:t>
          </a:r>
        </a:p>
      </dgm:t>
    </dgm:pt>
    <dgm:pt modelId="{B2CD6AF4-413E-4FBC-AF4E-112942291C67}" type="parTrans" cxnId="{3458E6CB-309C-412F-AC3B-2865AC447E77}">
      <dgm:prSet/>
      <dgm:spPr/>
      <dgm:t>
        <a:bodyPr/>
        <a:lstStyle/>
        <a:p>
          <a:endParaRPr lang="en-CA"/>
        </a:p>
      </dgm:t>
    </dgm:pt>
    <dgm:pt modelId="{FCABC5DA-B670-41C5-9C2C-8B918F473346}" type="sibTrans" cxnId="{3458E6CB-309C-412F-AC3B-2865AC447E77}">
      <dgm:prSet/>
      <dgm:spPr/>
      <dgm:t>
        <a:bodyPr/>
        <a:lstStyle/>
        <a:p>
          <a:endParaRPr lang="en-CA"/>
        </a:p>
      </dgm:t>
    </dgm:pt>
    <dgm:pt modelId="{3A191D82-C4BD-4DE1-9FF0-A3453E8AC0BB}">
      <dgm:prSet phldrT="[Text]"/>
      <dgm:spPr/>
      <dgm:t>
        <a:bodyPr/>
        <a:lstStyle/>
        <a:p>
          <a:r>
            <a:rPr lang="en-CA" dirty="0"/>
            <a:t>21</a:t>
          </a:r>
          <a:r>
            <a:rPr lang="en-CA" baseline="30000" dirty="0"/>
            <a:t>st</a:t>
          </a:r>
          <a:r>
            <a:rPr lang="en-CA" dirty="0"/>
            <a:t> c.</a:t>
          </a:r>
        </a:p>
      </dgm:t>
    </dgm:pt>
    <dgm:pt modelId="{00B98DE7-5D8B-49DD-9329-AC336C656FCD}" type="parTrans" cxnId="{505A03EF-52DB-4DE8-AB26-0C543A28D396}">
      <dgm:prSet/>
      <dgm:spPr/>
      <dgm:t>
        <a:bodyPr/>
        <a:lstStyle/>
        <a:p>
          <a:endParaRPr lang="en-CA"/>
        </a:p>
      </dgm:t>
    </dgm:pt>
    <dgm:pt modelId="{765F44E7-4589-42E2-B317-CCE2C9A374DA}" type="sibTrans" cxnId="{505A03EF-52DB-4DE8-AB26-0C543A28D396}">
      <dgm:prSet/>
      <dgm:spPr/>
      <dgm:t>
        <a:bodyPr/>
        <a:lstStyle/>
        <a:p>
          <a:endParaRPr lang="en-CA"/>
        </a:p>
      </dgm:t>
    </dgm:pt>
    <dgm:pt modelId="{ED974D25-323E-4D26-AC65-61F5C0CAF6DC}">
      <dgm:prSet phldrT="[Text]"/>
      <dgm:spPr/>
      <dgm:t>
        <a:bodyPr/>
        <a:lstStyle/>
        <a:p>
          <a:r>
            <a:rPr lang="en-CA" dirty="0"/>
            <a:t>It was common not to receive wages in cash. Money was transferred directly to employees’ bank accounts or by use of cheques. Later on the online system allowed to be identified and use one cash to purchases.</a:t>
          </a:r>
        </a:p>
      </dgm:t>
    </dgm:pt>
    <dgm:pt modelId="{DE38742F-9F60-47B9-911E-7A6EA2DEC1BA}" type="parTrans" cxnId="{466D2BF0-84DE-44BD-9155-9974DAD96215}">
      <dgm:prSet/>
      <dgm:spPr/>
      <dgm:t>
        <a:bodyPr/>
        <a:lstStyle/>
        <a:p>
          <a:endParaRPr lang="en-CA"/>
        </a:p>
      </dgm:t>
    </dgm:pt>
    <dgm:pt modelId="{7BD169CD-F9F4-45DB-94A7-4A6A36F616DD}" type="sibTrans" cxnId="{466D2BF0-84DE-44BD-9155-9974DAD96215}">
      <dgm:prSet/>
      <dgm:spPr/>
      <dgm:t>
        <a:bodyPr/>
        <a:lstStyle/>
        <a:p>
          <a:endParaRPr lang="en-CA"/>
        </a:p>
      </dgm:t>
    </dgm:pt>
    <dgm:pt modelId="{5265CCA4-0691-4E4F-9CEA-CBD0571AC231}">
      <dgm:prSet phldrT="[Text]"/>
      <dgm:spPr>
        <a:noFill/>
        <a:ln>
          <a:noFill/>
        </a:ln>
      </dgm:spPr>
      <dgm:t>
        <a:bodyPr/>
        <a:lstStyle/>
        <a:p>
          <a:endParaRPr lang="en-CA" dirty="0"/>
        </a:p>
      </dgm:t>
    </dgm:pt>
    <dgm:pt modelId="{719B3104-C904-47BB-B922-C51E773BA001}" type="parTrans" cxnId="{E43863D7-2FFE-43FA-9E4D-B725D198ED40}">
      <dgm:prSet/>
      <dgm:spPr/>
      <dgm:t>
        <a:bodyPr/>
        <a:lstStyle/>
        <a:p>
          <a:endParaRPr lang="en-CA"/>
        </a:p>
      </dgm:t>
    </dgm:pt>
    <dgm:pt modelId="{869BDB77-3225-4A84-9315-E8521E6B2340}" type="sibTrans" cxnId="{E43863D7-2FFE-43FA-9E4D-B725D198ED40}">
      <dgm:prSet/>
      <dgm:spPr/>
      <dgm:t>
        <a:bodyPr/>
        <a:lstStyle/>
        <a:p>
          <a:endParaRPr lang="en-CA"/>
        </a:p>
      </dgm:t>
    </dgm:pt>
    <dgm:pt modelId="{0FE64040-60DF-4624-B995-2C4DA309BA53}">
      <dgm:prSet phldrT="[Text]"/>
      <dgm:spPr>
        <a:noFill/>
        <a:ln>
          <a:noFill/>
        </a:ln>
      </dgm:spPr>
      <dgm:t>
        <a:bodyPr/>
        <a:lstStyle/>
        <a:p>
          <a:endParaRPr lang="en-CA" dirty="0"/>
        </a:p>
      </dgm:t>
    </dgm:pt>
    <dgm:pt modelId="{49DD3276-9F78-4A7D-935B-6B4607DE45A4}" type="parTrans" cxnId="{64CBC9A8-A681-4825-815A-EA8759C8853C}">
      <dgm:prSet/>
      <dgm:spPr/>
      <dgm:t>
        <a:bodyPr/>
        <a:lstStyle/>
        <a:p>
          <a:endParaRPr lang="en-CA"/>
        </a:p>
      </dgm:t>
    </dgm:pt>
    <dgm:pt modelId="{0B48F289-4772-48B7-A441-A89DD75408B0}" type="sibTrans" cxnId="{64CBC9A8-A681-4825-815A-EA8759C8853C}">
      <dgm:prSet/>
      <dgm:spPr/>
      <dgm:t>
        <a:bodyPr/>
        <a:lstStyle/>
        <a:p>
          <a:endParaRPr lang="en-CA"/>
        </a:p>
      </dgm:t>
    </dgm:pt>
    <dgm:pt modelId="{B183BB4E-1DFE-4677-AE12-31A4BDADF2F2}" type="pres">
      <dgm:prSet presAssocID="{A0BD7B6E-EA39-4195-AC28-91A401CC7EAC}" presName="linearFlow" presStyleCnt="0">
        <dgm:presLayoutVars>
          <dgm:dir/>
          <dgm:animLvl val="lvl"/>
          <dgm:resizeHandles val="exact"/>
        </dgm:presLayoutVars>
      </dgm:prSet>
      <dgm:spPr/>
    </dgm:pt>
    <dgm:pt modelId="{21D1D01E-D5AC-4EA7-BB0C-13AE8147FA33}" type="pres">
      <dgm:prSet presAssocID="{FB552D40-987E-4091-8B98-4A07E2315EF9}" presName="composite" presStyleCnt="0"/>
      <dgm:spPr/>
    </dgm:pt>
    <dgm:pt modelId="{CD41A693-2EBF-4A92-A6FD-B7E568F66DEC}" type="pres">
      <dgm:prSet presAssocID="{FB552D40-987E-4091-8B98-4A07E2315EF9}" presName="parentText" presStyleLbl="alignNode1" presStyleIdx="0" presStyleCnt="4">
        <dgm:presLayoutVars>
          <dgm:chMax val="1"/>
          <dgm:bulletEnabled val="1"/>
        </dgm:presLayoutVars>
      </dgm:prSet>
      <dgm:spPr/>
    </dgm:pt>
    <dgm:pt modelId="{368E24AC-2331-41F5-829F-1CDF3FF34E8E}" type="pres">
      <dgm:prSet presAssocID="{FB552D40-987E-4091-8B98-4A07E2315EF9}" presName="descendantText" presStyleLbl="alignAcc1" presStyleIdx="0" presStyleCnt="4">
        <dgm:presLayoutVars>
          <dgm:bulletEnabled val="1"/>
        </dgm:presLayoutVars>
      </dgm:prSet>
      <dgm:spPr/>
    </dgm:pt>
    <dgm:pt modelId="{69911329-3DF6-4EB2-9E7D-188946F1A7B2}" type="pres">
      <dgm:prSet presAssocID="{FCABC5DA-B670-41C5-9C2C-8B918F473346}" presName="sp" presStyleCnt="0"/>
      <dgm:spPr/>
    </dgm:pt>
    <dgm:pt modelId="{33F8F1BB-C0F1-422D-A1DF-51669FCE5108}" type="pres">
      <dgm:prSet presAssocID="{3A191D82-C4BD-4DE1-9FF0-A3453E8AC0BB}" presName="composite" presStyleCnt="0"/>
      <dgm:spPr/>
    </dgm:pt>
    <dgm:pt modelId="{A61100BD-4696-4B2E-BBF3-7AD17FDBDCFE}" type="pres">
      <dgm:prSet presAssocID="{3A191D82-C4BD-4DE1-9FF0-A3453E8AC0BB}" presName="parentText" presStyleLbl="alignNode1" presStyleIdx="1" presStyleCnt="4">
        <dgm:presLayoutVars>
          <dgm:chMax val="1"/>
          <dgm:bulletEnabled val="1"/>
        </dgm:presLayoutVars>
      </dgm:prSet>
      <dgm:spPr/>
    </dgm:pt>
    <dgm:pt modelId="{E8F4CDE3-D762-48FD-9C63-722AC78B5100}" type="pres">
      <dgm:prSet presAssocID="{3A191D82-C4BD-4DE1-9FF0-A3453E8AC0BB}" presName="descendantText" presStyleLbl="alignAcc1" presStyleIdx="1" presStyleCnt="4">
        <dgm:presLayoutVars>
          <dgm:bulletEnabled val="1"/>
        </dgm:presLayoutVars>
      </dgm:prSet>
      <dgm:spPr>
        <a:ln>
          <a:noFill/>
        </a:ln>
      </dgm:spPr>
    </dgm:pt>
    <dgm:pt modelId="{8B9BDBAC-71E5-4531-BD3D-C32338763549}" type="pres">
      <dgm:prSet presAssocID="{765F44E7-4589-42E2-B317-CCE2C9A374DA}" presName="sp" presStyleCnt="0"/>
      <dgm:spPr/>
    </dgm:pt>
    <dgm:pt modelId="{15C3AA22-EC50-4779-8A90-7C0DF01A2C89}" type="pres">
      <dgm:prSet presAssocID="{0FE64040-60DF-4624-B995-2C4DA309BA53}" presName="composite" presStyleCnt="0"/>
      <dgm:spPr/>
    </dgm:pt>
    <dgm:pt modelId="{5B3E1A18-5A38-4485-B723-BD41932B6E70}" type="pres">
      <dgm:prSet presAssocID="{0FE64040-60DF-4624-B995-2C4DA309BA53}" presName="parentText" presStyleLbl="alignNode1" presStyleIdx="2" presStyleCnt="4">
        <dgm:presLayoutVars>
          <dgm:chMax val="1"/>
          <dgm:bulletEnabled val="1"/>
        </dgm:presLayoutVars>
      </dgm:prSet>
      <dgm:spPr/>
    </dgm:pt>
    <dgm:pt modelId="{5BCB6BB5-CF8F-41A3-96B7-87C1DF48C0B6}" type="pres">
      <dgm:prSet presAssocID="{0FE64040-60DF-4624-B995-2C4DA309BA53}" presName="descendantText" presStyleLbl="alignAcc1" presStyleIdx="2" presStyleCnt="4">
        <dgm:presLayoutVars>
          <dgm:bulletEnabled val="1"/>
        </dgm:presLayoutVars>
      </dgm:prSet>
      <dgm:spPr>
        <a:ln>
          <a:noFill/>
        </a:ln>
      </dgm:spPr>
    </dgm:pt>
    <dgm:pt modelId="{8957F5A8-6661-4C52-9A82-283545312216}" type="pres">
      <dgm:prSet presAssocID="{0B48F289-4772-48B7-A441-A89DD75408B0}" presName="sp" presStyleCnt="0"/>
      <dgm:spPr/>
    </dgm:pt>
    <dgm:pt modelId="{772BDF06-642A-43B7-950D-9B1D2CF557A3}" type="pres">
      <dgm:prSet presAssocID="{5265CCA4-0691-4E4F-9CEA-CBD0571AC231}" presName="composite" presStyleCnt="0"/>
      <dgm:spPr/>
    </dgm:pt>
    <dgm:pt modelId="{B9745C79-81BD-48AE-B8B1-09B1A36DD760}" type="pres">
      <dgm:prSet presAssocID="{5265CCA4-0691-4E4F-9CEA-CBD0571AC231}" presName="parentText" presStyleLbl="alignNode1" presStyleIdx="3" presStyleCnt="4">
        <dgm:presLayoutVars>
          <dgm:chMax val="1"/>
          <dgm:bulletEnabled val="1"/>
        </dgm:presLayoutVars>
      </dgm:prSet>
      <dgm:spPr/>
    </dgm:pt>
    <dgm:pt modelId="{E56A5906-D937-49CD-AC0E-752FC72054F1}" type="pres">
      <dgm:prSet presAssocID="{5265CCA4-0691-4E4F-9CEA-CBD0571AC231}" presName="descendantText" presStyleLbl="alignAcc1" presStyleIdx="3" presStyleCnt="4">
        <dgm:presLayoutVars>
          <dgm:bulletEnabled val="1"/>
        </dgm:presLayoutVars>
      </dgm:prSet>
      <dgm:spPr>
        <a:ln>
          <a:noFill/>
        </a:ln>
      </dgm:spPr>
    </dgm:pt>
  </dgm:ptLst>
  <dgm:cxnLst>
    <dgm:cxn modelId="{56656617-A293-4E76-8334-8D6BBBE30783}" type="presOf" srcId="{0FE64040-60DF-4624-B995-2C4DA309BA53}" destId="{5B3E1A18-5A38-4485-B723-BD41932B6E70}" srcOrd="0" destOrd="0" presId="urn:microsoft.com/office/officeart/2005/8/layout/chevron2"/>
    <dgm:cxn modelId="{33D5703D-F8F9-40A0-9987-5D8EDF7BC476}" type="presOf" srcId="{FB552D40-987E-4091-8B98-4A07E2315EF9}" destId="{CD41A693-2EBF-4A92-A6FD-B7E568F66DEC}" srcOrd="0" destOrd="0" presId="urn:microsoft.com/office/officeart/2005/8/layout/chevron2"/>
    <dgm:cxn modelId="{5D0C4054-ACF0-4A3F-84C5-EFBC3CC43546}" type="presOf" srcId="{5265CCA4-0691-4E4F-9CEA-CBD0571AC231}" destId="{B9745C79-81BD-48AE-B8B1-09B1A36DD760}" srcOrd="0" destOrd="0" presId="urn:microsoft.com/office/officeart/2005/8/layout/chevron2"/>
    <dgm:cxn modelId="{ABDB1386-8B80-4D43-B554-A82B745D9650}" type="presOf" srcId="{3A191D82-C4BD-4DE1-9FF0-A3453E8AC0BB}" destId="{A61100BD-4696-4B2E-BBF3-7AD17FDBDCFE}" srcOrd="0" destOrd="0" presId="urn:microsoft.com/office/officeart/2005/8/layout/chevron2"/>
    <dgm:cxn modelId="{64CBC9A8-A681-4825-815A-EA8759C8853C}" srcId="{A0BD7B6E-EA39-4195-AC28-91A401CC7EAC}" destId="{0FE64040-60DF-4624-B995-2C4DA309BA53}" srcOrd="2" destOrd="0" parTransId="{49DD3276-9F78-4A7D-935B-6B4607DE45A4}" sibTransId="{0B48F289-4772-48B7-A441-A89DD75408B0}"/>
    <dgm:cxn modelId="{DF7A38BC-1914-4528-A48D-778B60B7F88B}" type="presOf" srcId="{A0BD7B6E-EA39-4195-AC28-91A401CC7EAC}" destId="{B183BB4E-1DFE-4677-AE12-31A4BDADF2F2}" srcOrd="0" destOrd="0" presId="urn:microsoft.com/office/officeart/2005/8/layout/chevron2"/>
    <dgm:cxn modelId="{3458E6CB-309C-412F-AC3B-2865AC447E77}" srcId="{A0BD7B6E-EA39-4195-AC28-91A401CC7EAC}" destId="{FB552D40-987E-4091-8B98-4A07E2315EF9}" srcOrd="0" destOrd="0" parTransId="{B2CD6AF4-413E-4FBC-AF4E-112942291C67}" sibTransId="{FCABC5DA-B670-41C5-9C2C-8B918F473346}"/>
    <dgm:cxn modelId="{E43863D7-2FFE-43FA-9E4D-B725D198ED40}" srcId="{A0BD7B6E-EA39-4195-AC28-91A401CC7EAC}" destId="{5265CCA4-0691-4E4F-9CEA-CBD0571AC231}" srcOrd="3" destOrd="0" parTransId="{719B3104-C904-47BB-B922-C51E773BA001}" sibTransId="{869BDB77-3225-4A84-9315-E8521E6B2340}"/>
    <dgm:cxn modelId="{50017CEE-8193-48A4-B821-AC9F5C231229}" type="presOf" srcId="{ED974D25-323E-4D26-AC65-61F5C0CAF6DC}" destId="{368E24AC-2331-41F5-829F-1CDF3FF34E8E}" srcOrd="0" destOrd="0" presId="urn:microsoft.com/office/officeart/2005/8/layout/chevron2"/>
    <dgm:cxn modelId="{505A03EF-52DB-4DE8-AB26-0C543A28D396}" srcId="{A0BD7B6E-EA39-4195-AC28-91A401CC7EAC}" destId="{3A191D82-C4BD-4DE1-9FF0-A3453E8AC0BB}" srcOrd="1" destOrd="0" parTransId="{00B98DE7-5D8B-49DD-9329-AC336C656FCD}" sibTransId="{765F44E7-4589-42E2-B317-CCE2C9A374DA}"/>
    <dgm:cxn modelId="{466D2BF0-84DE-44BD-9155-9974DAD96215}" srcId="{FB552D40-987E-4091-8B98-4A07E2315EF9}" destId="{ED974D25-323E-4D26-AC65-61F5C0CAF6DC}" srcOrd="0" destOrd="0" parTransId="{DE38742F-9F60-47B9-911E-7A6EA2DEC1BA}" sibTransId="{7BD169CD-F9F4-45DB-94A7-4A6A36F616DD}"/>
    <dgm:cxn modelId="{EBE32FE6-7662-48DC-AE39-AD8241C7DE4D}" type="presParOf" srcId="{B183BB4E-1DFE-4677-AE12-31A4BDADF2F2}" destId="{21D1D01E-D5AC-4EA7-BB0C-13AE8147FA33}" srcOrd="0" destOrd="0" presId="urn:microsoft.com/office/officeart/2005/8/layout/chevron2"/>
    <dgm:cxn modelId="{940DDFC8-6E8E-4E7D-B659-539A620D8F7A}" type="presParOf" srcId="{21D1D01E-D5AC-4EA7-BB0C-13AE8147FA33}" destId="{CD41A693-2EBF-4A92-A6FD-B7E568F66DEC}" srcOrd="0" destOrd="0" presId="urn:microsoft.com/office/officeart/2005/8/layout/chevron2"/>
    <dgm:cxn modelId="{F17B0869-FF53-4A34-A19B-E3ABBD7A67F2}" type="presParOf" srcId="{21D1D01E-D5AC-4EA7-BB0C-13AE8147FA33}" destId="{368E24AC-2331-41F5-829F-1CDF3FF34E8E}" srcOrd="1" destOrd="0" presId="urn:microsoft.com/office/officeart/2005/8/layout/chevron2"/>
    <dgm:cxn modelId="{CD0DBC7E-6D09-497A-9F62-74CF3F3F6687}" type="presParOf" srcId="{B183BB4E-1DFE-4677-AE12-31A4BDADF2F2}" destId="{69911329-3DF6-4EB2-9E7D-188946F1A7B2}" srcOrd="1" destOrd="0" presId="urn:microsoft.com/office/officeart/2005/8/layout/chevron2"/>
    <dgm:cxn modelId="{5E43F701-3AAF-40F2-A1D7-B5EA364B1DA8}" type="presParOf" srcId="{B183BB4E-1DFE-4677-AE12-31A4BDADF2F2}" destId="{33F8F1BB-C0F1-422D-A1DF-51669FCE5108}" srcOrd="2" destOrd="0" presId="urn:microsoft.com/office/officeart/2005/8/layout/chevron2"/>
    <dgm:cxn modelId="{7E71C007-914A-40D2-82B6-3A2FC1427CFC}" type="presParOf" srcId="{33F8F1BB-C0F1-422D-A1DF-51669FCE5108}" destId="{A61100BD-4696-4B2E-BBF3-7AD17FDBDCFE}" srcOrd="0" destOrd="0" presId="urn:microsoft.com/office/officeart/2005/8/layout/chevron2"/>
    <dgm:cxn modelId="{C4FA2B9B-FB87-4DBF-8600-59395BC27FE3}" type="presParOf" srcId="{33F8F1BB-C0F1-422D-A1DF-51669FCE5108}" destId="{E8F4CDE3-D762-48FD-9C63-722AC78B5100}" srcOrd="1" destOrd="0" presId="urn:microsoft.com/office/officeart/2005/8/layout/chevron2"/>
    <dgm:cxn modelId="{300EC12A-43ED-4A88-859A-84DF86D05D60}" type="presParOf" srcId="{B183BB4E-1DFE-4677-AE12-31A4BDADF2F2}" destId="{8B9BDBAC-71E5-4531-BD3D-C32338763549}" srcOrd="3" destOrd="0" presId="urn:microsoft.com/office/officeart/2005/8/layout/chevron2"/>
    <dgm:cxn modelId="{88CA94C2-ECA6-4D12-B03B-2011518FE969}" type="presParOf" srcId="{B183BB4E-1DFE-4677-AE12-31A4BDADF2F2}" destId="{15C3AA22-EC50-4779-8A90-7C0DF01A2C89}" srcOrd="4" destOrd="0" presId="urn:microsoft.com/office/officeart/2005/8/layout/chevron2"/>
    <dgm:cxn modelId="{39D221FD-219A-401E-BB84-2C2048598201}" type="presParOf" srcId="{15C3AA22-EC50-4779-8A90-7C0DF01A2C89}" destId="{5B3E1A18-5A38-4485-B723-BD41932B6E70}" srcOrd="0" destOrd="0" presId="urn:microsoft.com/office/officeart/2005/8/layout/chevron2"/>
    <dgm:cxn modelId="{69842C5B-2903-4BAC-8BE4-7AB2B42D6B44}" type="presParOf" srcId="{15C3AA22-EC50-4779-8A90-7C0DF01A2C89}" destId="{5BCB6BB5-CF8F-41A3-96B7-87C1DF48C0B6}" srcOrd="1" destOrd="0" presId="urn:microsoft.com/office/officeart/2005/8/layout/chevron2"/>
    <dgm:cxn modelId="{9D6B2931-10FC-45DB-A547-AF4E19E75E53}" type="presParOf" srcId="{B183BB4E-1DFE-4677-AE12-31A4BDADF2F2}" destId="{8957F5A8-6661-4C52-9A82-283545312216}" srcOrd="5" destOrd="0" presId="urn:microsoft.com/office/officeart/2005/8/layout/chevron2"/>
    <dgm:cxn modelId="{B9252DD2-B3DF-4D2B-858C-3C9E9B6AA570}" type="presParOf" srcId="{B183BB4E-1DFE-4677-AE12-31A4BDADF2F2}" destId="{772BDF06-642A-43B7-950D-9B1D2CF557A3}" srcOrd="6" destOrd="0" presId="urn:microsoft.com/office/officeart/2005/8/layout/chevron2"/>
    <dgm:cxn modelId="{06CD80E5-AE4E-4BD3-A924-90453841D455}" type="presParOf" srcId="{772BDF06-642A-43B7-950D-9B1D2CF557A3}" destId="{B9745C79-81BD-48AE-B8B1-09B1A36DD760}" srcOrd="0" destOrd="0" presId="urn:microsoft.com/office/officeart/2005/8/layout/chevron2"/>
    <dgm:cxn modelId="{7F5F8143-D67D-4947-A1F9-4DC5A71F93E9}" type="presParOf" srcId="{772BDF06-642A-43B7-950D-9B1D2CF557A3}" destId="{E56A5906-D937-49CD-AC0E-752FC72054F1}" srcOrd="1" destOrd="0" presId="urn:microsoft.com/office/officeart/2005/8/layout/chevron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792863-DD4D-F84E-B570-C4D5DBF06B75}" type="doc">
      <dgm:prSet loTypeId="urn:microsoft.com/office/officeart/2005/8/layout/chevron1" loCatId="" qsTypeId="urn:microsoft.com/office/officeart/2005/8/quickstyle/simple1" qsCatId="simple" csTypeId="urn:microsoft.com/office/officeart/2005/8/colors/accent1_2" csCatId="accent1" phldr="1"/>
      <dgm:spPr/>
    </dgm:pt>
    <dgm:pt modelId="{919DF5D7-0DF7-F844-B370-03D262E390B4}">
      <dgm:prSet phldrT="[Text]" custT="1"/>
      <dgm:spPr/>
      <dgm:t>
        <a:bodyPr/>
        <a:lstStyle/>
        <a:p>
          <a:r>
            <a:rPr lang="en-US" sz="1400" dirty="0"/>
            <a:t>1850</a:t>
          </a:r>
        </a:p>
      </dgm:t>
    </dgm:pt>
    <dgm:pt modelId="{46883D30-246A-7C48-B325-7F751FFB4087}" type="parTrans" cxnId="{E45BD751-2146-8B4D-ACD1-FBDECF493684}">
      <dgm:prSet/>
      <dgm:spPr/>
      <dgm:t>
        <a:bodyPr/>
        <a:lstStyle/>
        <a:p>
          <a:endParaRPr lang="en-US" sz="1400"/>
        </a:p>
      </dgm:t>
    </dgm:pt>
    <dgm:pt modelId="{3168526B-8B4A-DA43-9CCB-B4F4C63A4CCB}" type="sibTrans" cxnId="{E45BD751-2146-8B4D-ACD1-FBDECF493684}">
      <dgm:prSet/>
      <dgm:spPr/>
      <dgm:t>
        <a:bodyPr/>
        <a:lstStyle/>
        <a:p>
          <a:endParaRPr lang="en-US" sz="1400"/>
        </a:p>
      </dgm:t>
    </dgm:pt>
    <dgm:pt modelId="{BBB65C52-9FBF-BE4F-BC0E-39A1E818541F}">
      <dgm:prSet phldrT="[Text]" custT="1"/>
      <dgm:spPr/>
      <dgm:t>
        <a:bodyPr/>
        <a:lstStyle/>
        <a:p>
          <a:r>
            <a:rPr lang="en-US" sz="1400" dirty="0"/>
            <a:t>1868</a:t>
          </a:r>
        </a:p>
      </dgm:t>
    </dgm:pt>
    <dgm:pt modelId="{33ACAC2E-0364-B946-BE15-76B8C3D80EF2}" type="parTrans" cxnId="{289B1171-EC30-DD48-BD95-CDFFD3F8D3A9}">
      <dgm:prSet/>
      <dgm:spPr/>
      <dgm:t>
        <a:bodyPr/>
        <a:lstStyle/>
        <a:p>
          <a:endParaRPr lang="en-US" sz="1400"/>
        </a:p>
      </dgm:t>
    </dgm:pt>
    <dgm:pt modelId="{EB235529-B21F-0146-BDD5-76D082ED4C91}" type="sibTrans" cxnId="{289B1171-EC30-DD48-BD95-CDFFD3F8D3A9}">
      <dgm:prSet/>
      <dgm:spPr/>
      <dgm:t>
        <a:bodyPr/>
        <a:lstStyle/>
        <a:p>
          <a:endParaRPr lang="en-US" sz="1400"/>
        </a:p>
      </dgm:t>
    </dgm:pt>
    <dgm:pt modelId="{103F22A7-DB03-1148-9898-A7A1372B885F}">
      <dgm:prSet phldrT="[Text]" custT="1"/>
      <dgm:spPr/>
      <dgm:t>
        <a:bodyPr/>
        <a:lstStyle/>
        <a:p>
          <a:r>
            <a:rPr lang="en-US" sz="1400" dirty="0"/>
            <a:t>1873</a:t>
          </a:r>
        </a:p>
      </dgm:t>
    </dgm:pt>
    <dgm:pt modelId="{8CE5EFD9-0F51-544A-951F-C20874355AC2}" type="parTrans" cxnId="{12348912-16B2-8C4F-B9DF-CE436706CA7A}">
      <dgm:prSet/>
      <dgm:spPr/>
      <dgm:t>
        <a:bodyPr/>
        <a:lstStyle/>
        <a:p>
          <a:endParaRPr lang="en-US" sz="1400"/>
        </a:p>
      </dgm:t>
    </dgm:pt>
    <dgm:pt modelId="{6E930B80-8CD3-8C4F-8016-FB3BAFB9A58E}" type="sibTrans" cxnId="{12348912-16B2-8C4F-B9DF-CE436706CA7A}">
      <dgm:prSet/>
      <dgm:spPr/>
      <dgm:t>
        <a:bodyPr/>
        <a:lstStyle/>
        <a:p>
          <a:endParaRPr lang="en-US" sz="1400"/>
        </a:p>
      </dgm:t>
    </dgm:pt>
    <dgm:pt modelId="{95B4D28A-D80A-E741-851E-FCD016929079}">
      <dgm:prSet phldrT="[Text]" custT="1"/>
      <dgm:spPr/>
      <dgm:t>
        <a:bodyPr/>
        <a:lstStyle/>
        <a:p>
          <a:r>
            <a:rPr lang="en-CA" sz="1400" b="0" dirty="0"/>
            <a:t>Began as a freight forwarding company through the merger of 3 companies:</a:t>
          </a:r>
          <a:endParaRPr lang="en-US" sz="1400" b="0" dirty="0"/>
        </a:p>
      </dgm:t>
    </dgm:pt>
    <dgm:pt modelId="{838E3261-8E70-FC40-92F2-40F6CCFE02EA}" type="parTrans" cxnId="{65035B47-5C39-E642-888B-E7D28AB551D8}">
      <dgm:prSet/>
      <dgm:spPr/>
      <dgm:t>
        <a:bodyPr/>
        <a:lstStyle/>
        <a:p>
          <a:endParaRPr lang="en-US" sz="1400"/>
        </a:p>
      </dgm:t>
    </dgm:pt>
    <dgm:pt modelId="{45130FAA-8BDC-754A-93A6-47ED41E8BEEF}" type="sibTrans" cxnId="{65035B47-5C39-E642-888B-E7D28AB551D8}">
      <dgm:prSet/>
      <dgm:spPr/>
      <dgm:t>
        <a:bodyPr/>
        <a:lstStyle/>
        <a:p>
          <a:endParaRPr lang="en-US" sz="1400"/>
        </a:p>
      </dgm:t>
    </dgm:pt>
    <dgm:pt modelId="{F1F85D22-DB21-B740-9AE0-AAE02D582603}">
      <dgm:prSet phldrT="[Text]" custT="1"/>
      <dgm:spPr/>
      <dgm:t>
        <a:bodyPr/>
        <a:lstStyle/>
        <a:p>
          <a:r>
            <a:rPr lang="en-CA" sz="1400" b="0" dirty="0"/>
            <a:t>Merged with Merchants Union Express Company to form the American Merchants Union Express Company. </a:t>
          </a:r>
          <a:endParaRPr lang="en-US" sz="1400" b="0" dirty="0"/>
        </a:p>
      </dgm:t>
    </dgm:pt>
    <dgm:pt modelId="{09DCF378-F96D-424E-B092-8CAEF0E80E0F}" type="parTrans" cxnId="{442E3A0D-FE53-B94A-8F4D-835BD8821DD1}">
      <dgm:prSet/>
      <dgm:spPr/>
      <dgm:t>
        <a:bodyPr/>
        <a:lstStyle/>
        <a:p>
          <a:endParaRPr lang="en-US" sz="1400"/>
        </a:p>
      </dgm:t>
    </dgm:pt>
    <dgm:pt modelId="{9FF10FA2-2BBB-1944-8DE1-57098A54E619}" type="sibTrans" cxnId="{442E3A0D-FE53-B94A-8F4D-835BD8821DD1}">
      <dgm:prSet/>
      <dgm:spPr/>
      <dgm:t>
        <a:bodyPr/>
        <a:lstStyle/>
        <a:p>
          <a:endParaRPr lang="en-US" sz="1400"/>
        </a:p>
      </dgm:t>
    </dgm:pt>
    <dgm:pt modelId="{3D505C30-B168-0647-B166-4048B270C91C}">
      <dgm:prSet phldrT="[Text]" custT="1"/>
      <dgm:spPr/>
      <dgm:t>
        <a:bodyPr/>
        <a:lstStyle/>
        <a:p>
          <a:r>
            <a:rPr lang="en-CA" sz="1400" b="0" dirty="0"/>
            <a:t>Merged company was then renamed to American Express Company </a:t>
          </a:r>
          <a:endParaRPr lang="en-US" sz="1400" b="0" dirty="0"/>
        </a:p>
      </dgm:t>
    </dgm:pt>
    <dgm:pt modelId="{43341D9E-E6A6-D947-B496-0A4AEF9BBD61}" type="parTrans" cxnId="{3C4759BF-9A91-C143-B0C8-1126BC80E734}">
      <dgm:prSet/>
      <dgm:spPr/>
      <dgm:t>
        <a:bodyPr/>
        <a:lstStyle/>
        <a:p>
          <a:endParaRPr lang="en-US" sz="1400"/>
        </a:p>
      </dgm:t>
    </dgm:pt>
    <dgm:pt modelId="{813A9217-1612-4444-9F6D-FD9357AC8E82}" type="sibTrans" cxnId="{3C4759BF-9A91-C143-B0C8-1126BC80E734}">
      <dgm:prSet/>
      <dgm:spPr/>
      <dgm:t>
        <a:bodyPr/>
        <a:lstStyle/>
        <a:p>
          <a:endParaRPr lang="en-US" sz="1400"/>
        </a:p>
      </dgm:t>
    </dgm:pt>
    <dgm:pt modelId="{29940866-7C96-6B4E-807C-24A0008E3E0C}">
      <dgm:prSet phldrT="[Text]" custT="1"/>
      <dgm:spPr/>
      <dgm:t>
        <a:bodyPr/>
        <a:lstStyle/>
        <a:p>
          <a:r>
            <a:rPr lang="en-US" sz="1400" dirty="0"/>
            <a:t>1895 - 1898</a:t>
          </a:r>
        </a:p>
      </dgm:t>
    </dgm:pt>
    <dgm:pt modelId="{25F1C220-494F-3248-B256-8576E108DF90}" type="parTrans" cxnId="{64989637-B608-2743-B076-E07ADE7410C4}">
      <dgm:prSet/>
      <dgm:spPr/>
      <dgm:t>
        <a:bodyPr/>
        <a:lstStyle/>
        <a:p>
          <a:endParaRPr lang="en-US" sz="1400"/>
        </a:p>
      </dgm:t>
    </dgm:pt>
    <dgm:pt modelId="{5C3F3367-ABC0-8C46-BB5C-6C7E4CF034F7}" type="sibTrans" cxnId="{64989637-B608-2743-B076-E07ADE7410C4}">
      <dgm:prSet/>
      <dgm:spPr/>
      <dgm:t>
        <a:bodyPr/>
        <a:lstStyle/>
        <a:p>
          <a:endParaRPr lang="en-US" sz="1400"/>
        </a:p>
      </dgm:t>
    </dgm:pt>
    <dgm:pt modelId="{9F3E5473-71B4-8B4C-80BE-37C63A9578F3}">
      <dgm:prSet phldrT="[Text]" custT="1"/>
      <dgm:spPr/>
      <dgm:t>
        <a:bodyPr/>
        <a:lstStyle/>
        <a:p>
          <a:r>
            <a:rPr lang="en-US" sz="1400" dirty="0"/>
            <a:t>1882 - 1891</a:t>
          </a:r>
        </a:p>
      </dgm:t>
    </dgm:pt>
    <dgm:pt modelId="{1829BF06-55A8-CA4F-9931-39DAA4AA9607}" type="parTrans" cxnId="{0ECF9AC2-BC12-3A49-B1EA-049605D177A1}">
      <dgm:prSet/>
      <dgm:spPr/>
      <dgm:t>
        <a:bodyPr/>
        <a:lstStyle/>
        <a:p>
          <a:endParaRPr lang="en-US" sz="1400"/>
        </a:p>
      </dgm:t>
    </dgm:pt>
    <dgm:pt modelId="{FA1D0EE3-9EF7-964F-8264-47696EAF4026}" type="sibTrans" cxnId="{0ECF9AC2-BC12-3A49-B1EA-049605D177A1}">
      <dgm:prSet/>
      <dgm:spPr/>
      <dgm:t>
        <a:bodyPr/>
        <a:lstStyle/>
        <a:p>
          <a:endParaRPr lang="en-US" sz="1400"/>
        </a:p>
      </dgm:t>
    </dgm:pt>
    <dgm:pt modelId="{0CADE09E-1872-3848-A744-EFA89F7B3358}">
      <dgm:prSet phldrT="[Text]" custT="1"/>
      <dgm:spPr/>
      <dgm:t>
        <a:bodyPr/>
        <a:lstStyle/>
        <a:p>
          <a:r>
            <a:rPr lang="en-CA" sz="1400" b="0" dirty="0"/>
            <a:t>Introduction of American Express Money Order (1822) </a:t>
          </a:r>
          <a:endParaRPr lang="en-US" sz="1400" b="0" dirty="0"/>
        </a:p>
      </dgm:t>
    </dgm:pt>
    <dgm:pt modelId="{54475E9B-8AB5-9D4E-A6C9-FE343043DEDC}" type="parTrans" cxnId="{AA9D9EF9-4AC5-C347-BFF0-C998F0E56846}">
      <dgm:prSet/>
      <dgm:spPr/>
      <dgm:t>
        <a:bodyPr/>
        <a:lstStyle/>
        <a:p>
          <a:endParaRPr lang="en-US" sz="1400"/>
        </a:p>
      </dgm:t>
    </dgm:pt>
    <dgm:pt modelId="{2B9B4383-EC13-0647-8123-49BD192824A9}" type="sibTrans" cxnId="{AA9D9EF9-4AC5-C347-BFF0-C998F0E56846}">
      <dgm:prSet/>
      <dgm:spPr/>
      <dgm:t>
        <a:bodyPr/>
        <a:lstStyle/>
        <a:p>
          <a:endParaRPr lang="en-US" sz="1400"/>
        </a:p>
      </dgm:t>
    </dgm:pt>
    <dgm:pt modelId="{C940E994-15D8-7B4B-936D-748D2F6BA486}">
      <dgm:prSet custT="1"/>
      <dgm:spPr/>
      <dgm:t>
        <a:bodyPr/>
        <a:lstStyle/>
        <a:p>
          <a:r>
            <a:rPr lang="en-CA" sz="1400" b="0" dirty="0"/>
            <a:t>Introduction of American Express Travelers Cheque (1891) </a:t>
          </a:r>
        </a:p>
      </dgm:t>
    </dgm:pt>
    <dgm:pt modelId="{B86CB5CD-8949-2144-BCC6-61B172BEAD9C}" type="parTrans" cxnId="{A21C8418-0F6E-DF49-8456-8C532267F2FB}">
      <dgm:prSet/>
      <dgm:spPr/>
      <dgm:t>
        <a:bodyPr/>
        <a:lstStyle/>
        <a:p>
          <a:endParaRPr lang="en-US" sz="1400"/>
        </a:p>
      </dgm:t>
    </dgm:pt>
    <dgm:pt modelId="{55F1100D-C2C6-2440-9145-7E4A8D6FF81B}" type="sibTrans" cxnId="{A21C8418-0F6E-DF49-8456-8C532267F2FB}">
      <dgm:prSet/>
      <dgm:spPr/>
      <dgm:t>
        <a:bodyPr/>
        <a:lstStyle/>
        <a:p>
          <a:endParaRPr lang="en-US" sz="1400"/>
        </a:p>
      </dgm:t>
    </dgm:pt>
    <dgm:pt modelId="{5FBD8A78-F22B-5A4A-A594-08013E85BE88}">
      <dgm:prSet phldrT="[Text]" custT="1"/>
      <dgm:spPr/>
      <dgm:t>
        <a:bodyPr/>
        <a:lstStyle/>
        <a:p>
          <a:r>
            <a:rPr lang="en-US" sz="1400" dirty="0"/>
            <a:t>Early 1900s</a:t>
          </a:r>
        </a:p>
      </dgm:t>
    </dgm:pt>
    <dgm:pt modelId="{CAC13EEB-642D-944E-9F50-7392C19155BA}" type="parTrans" cxnId="{3B82BF91-A836-D54D-86D9-61EFA76F4457}">
      <dgm:prSet/>
      <dgm:spPr/>
      <dgm:t>
        <a:bodyPr/>
        <a:lstStyle/>
        <a:p>
          <a:endParaRPr lang="en-US" sz="1400"/>
        </a:p>
      </dgm:t>
    </dgm:pt>
    <dgm:pt modelId="{B6FE556F-C7D4-164C-A6B7-AA8008D66A72}" type="sibTrans" cxnId="{3B82BF91-A836-D54D-86D9-61EFA76F4457}">
      <dgm:prSet/>
      <dgm:spPr/>
      <dgm:t>
        <a:bodyPr/>
        <a:lstStyle/>
        <a:p>
          <a:endParaRPr lang="en-US" sz="1400"/>
        </a:p>
      </dgm:t>
    </dgm:pt>
    <dgm:pt modelId="{AF95C1A5-DB05-BC47-9B90-09BB425BAC46}">
      <dgm:prSet phldrT="[Text]" custT="1"/>
      <dgm:spPr/>
      <dgm:t>
        <a:bodyPr/>
        <a:lstStyle/>
        <a:p>
          <a:r>
            <a:rPr lang="en-CA" sz="1400" dirty="0"/>
            <a:t>Expansion into Europe:</a:t>
          </a:r>
          <a:endParaRPr lang="en-US" sz="1400" dirty="0"/>
        </a:p>
      </dgm:t>
    </dgm:pt>
    <dgm:pt modelId="{A6055EED-99EB-6E4E-A043-ADA9F6523607}" type="parTrans" cxnId="{E9D427DD-1C4C-9448-940F-0AED7D77F39D}">
      <dgm:prSet/>
      <dgm:spPr/>
      <dgm:t>
        <a:bodyPr/>
        <a:lstStyle/>
        <a:p>
          <a:endParaRPr lang="en-US" sz="1400"/>
        </a:p>
      </dgm:t>
    </dgm:pt>
    <dgm:pt modelId="{02342B80-72A2-C646-944D-3F334041F0FD}" type="sibTrans" cxnId="{E9D427DD-1C4C-9448-940F-0AED7D77F39D}">
      <dgm:prSet/>
      <dgm:spPr/>
      <dgm:t>
        <a:bodyPr/>
        <a:lstStyle/>
        <a:p>
          <a:endParaRPr lang="en-US" sz="1400"/>
        </a:p>
      </dgm:t>
    </dgm:pt>
    <dgm:pt modelId="{0932BC9B-EBC6-4348-894F-DBAEE68DF1D6}">
      <dgm:prSet phldrT="[Text]" custT="1"/>
      <dgm:spPr/>
      <dgm:t>
        <a:bodyPr/>
        <a:lstStyle/>
        <a:p>
          <a:r>
            <a:rPr lang="en-CA" sz="1400" dirty="0"/>
            <a:t>Paris (1895)</a:t>
          </a:r>
          <a:endParaRPr lang="en-US" sz="1400" dirty="0"/>
        </a:p>
      </dgm:t>
    </dgm:pt>
    <dgm:pt modelId="{1A99EA60-157B-0245-AEC7-0338422DE199}" type="parTrans" cxnId="{408578B0-9911-B84C-A4D7-7E2DA55184EC}">
      <dgm:prSet/>
      <dgm:spPr/>
      <dgm:t>
        <a:bodyPr/>
        <a:lstStyle/>
        <a:p>
          <a:endParaRPr lang="en-US" sz="1400"/>
        </a:p>
      </dgm:t>
    </dgm:pt>
    <dgm:pt modelId="{BB31A5E4-2D98-FC47-A6FE-5CAF3121F5A5}" type="sibTrans" cxnId="{408578B0-9911-B84C-A4D7-7E2DA55184EC}">
      <dgm:prSet/>
      <dgm:spPr/>
      <dgm:t>
        <a:bodyPr/>
        <a:lstStyle/>
        <a:p>
          <a:endParaRPr lang="en-US" sz="1400"/>
        </a:p>
      </dgm:t>
    </dgm:pt>
    <dgm:pt modelId="{F4A1C115-005C-C242-A308-E7E777089F1B}">
      <dgm:prSet phldrT="[Text]" custT="1"/>
      <dgm:spPr/>
      <dgm:t>
        <a:bodyPr/>
        <a:lstStyle/>
        <a:p>
          <a:r>
            <a:rPr lang="en-CA" sz="1400" dirty="0"/>
            <a:t>England (1896)</a:t>
          </a:r>
          <a:endParaRPr lang="en-US" sz="1400" dirty="0"/>
        </a:p>
      </dgm:t>
    </dgm:pt>
    <dgm:pt modelId="{1691A0BC-F360-4E40-9789-D578CF3F6023}" type="parTrans" cxnId="{79244FA2-47EF-8144-A317-4A1EE705D277}">
      <dgm:prSet/>
      <dgm:spPr/>
      <dgm:t>
        <a:bodyPr/>
        <a:lstStyle/>
        <a:p>
          <a:endParaRPr lang="en-US" sz="1400"/>
        </a:p>
      </dgm:t>
    </dgm:pt>
    <dgm:pt modelId="{D40415BF-4DDB-234F-9341-F8D11F1647A7}" type="sibTrans" cxnId="{79244FA2-47EF-8144-A317-4A1EE705D277}">
      <dgm:prSet/>
      <dgm:spPr/>
      <dgm:t>
        <a:bodyPr/>
        <a:lstStyle/>
        <a:p>
          <a:endParaRPr lang="en-US" sz="1400"/>
        </a:p>
      </dgm:t>
    </dgm:pt>
    <dgm:pt modelId="{333CFCBD-26FA-F648-8871-67B1FE4F124E}">
      <dgm:prSet phldrT="[Text]" custT="1"/>
      <dgm:spPr/>
      <dgm:t>
        <a:bodyPr/>
        <a:lstStyle/>
        <a:p>
          <a:r>
            <a:rPr lang="en-CA" sz="1400" dirty="0"/>
            <a:t>Germany (1898) </a:t>
          </a:r>
          <a:endParaRPr lang="en-US" sz="1400" dirty="0"/>
        </a:p>
      </dgm:t>
    </dgm:pt>
    <dgm:pt modelId="{AA25B573-D68B-F344-A927-AE505DC896DE}" type="parTrans" cxnId="{BBB8B5C9-0DE0-8F40-BD33-C806A958C0F5}">
      <dgm:prSet/>
      <dgm:spPr/>
      <dgm:t>
        <a:bodyPr/>
        <a:lstStyle/>
        <a:p>
          <a:endParaRPr lang="en-US" sz="1400"/>
        </a:p>
      </dgm:t>
    </dgm:pt>
    <dgm:pt modelId="{77A0B431-8343-8F46-A42B-691B9EBEA379}" type="sibTrans" cxnId="{BBB8B5C9-0DE0-8F40-BD33-C806A958C0F5}">
      <dgm:prSet/>
      <dgm:spPr/>
      <dgm:t>
        <a:bodyPr/>
        <a:lstStyle/>
        <a:p>
          <a:endParaRPr lang="en-US" sz="1400"/>
        </a:p>
      </dgm:t>
    </dgm:pt>
    <dgm:pt modelId="{F863BF5C-479E-AB45-934C-BAE56D56990F}">
      <dgm:prSet phldrT="[Text]" custT="1"/>
      <dgm:spPr/>
      <dgm:t>
        <a:bodyPr/>
        <a:lstStyle/>
        <a:p>
          <a:r>
            <a:rPr lang="en-CA" sz="1400" dirty="0"/>
            <a:t>Further Global Expansion:</a:t>
          </a:r>
          <a:br>
            <a:rPr lang="en-CA" sz="1400" dirty="0"/>
          </a:br>
          <a:r>
            <a:rPr lang="en-CA" sz="1400" dirty="0"/>
            <a:t>Countries such as Argentina, Brazil, China, Japan, Egypt and India </a:t>
          </a:r>
          <a:endParaRPr lang="en-US" sz="1400" dirty="0"/>
        </a:p>
      </dgm:t>
    </dgm:pt>
    <dgm:pt modelId="{A76C1068-08A1-2B44-AE13-2F85B72CFB4B}" type="parTrans" cxnId="{3F84CB4D-4F5A-E24D-93E7-61E754A603DF}">
      <dgm:prSet/>
      <dgm:spPr/>
      <dgm:t>
        <a:bodyPr/>
        <a:lstStyle/>
        <a:p>
          <a:endParaRPr lang="en-US" sz="1400"/>
        </a:p>
      </dgm:t>
    </dgm:pt>
    <dgm:pt modelId="{7AF6B273-03A5-624C-AE85-400CEBBE384B}" type="sibTrans" cxnId="{3F84CB4D-4F5A-E24D-93E7-61E754A603DF}">
      <dgm:prSet/>
      <dgm:spPr/>
      <dgm:t>
        <a:bodyPr/>
        <a:lstStyle/>
        <a:p>
          <a:endParaRPr lang="en-US" sz="1400"/>
        </a:p>
      </dgm:t>
    </dgm:pt>
    <dgm:pt modelId="{7FB4CB57-4C00-C74F-AA66-04C21E8FF746}">
      <dgm:prSet phldrT="[Text]" custT="1"/>
      <dgm:spPr/>
      <dgm:t>
        <a:bodyPr/>
        <a:lstStyle/>
        <a:p>
          <a:r>
            <a:rPr lang="en-CA" sz="1400" b="0" dirty="0"/>
            <a:t>Livingston, Fargo &amp; Company</a:t>
          </a:r>
          <a:endParaRPr lang="en-US" sz="1400" b="0" dirty="0"/>
        </a:p>
      </dgm:t>
    </dgm:pt>
    <dgm:pt modelId="{72A857F0-0B7F-4640-ACC2-6D6A67FBE930}" type="parTrans" cxnId="{8AF182F8-113D-9F44-91E5-4DCBCA72E406}">
      <dgm:prSet/>
      <dgm:spPr/>
      <dgm:t>
        <a:bodyPr/>
        <a:lstStyle/>
        <a:p>
          <a:endParaRPr lang="en-US" sz="1400"/>
        </a:p>
      </dgm:t>
    </dgm:pt>
    <dgm:pt modelId="{15EE6DBA-5EDA-2849-9DBD-307542D7689E}" type="sibTrans" cxnId="{8AF182F8-113D-9F44-91E5-4DCBCA72E406}">
      <dgm:prSet/>
      <dgm:spPr/>
      <dgm:t>
        <a:bodyPr/>
        <a:lstStyle/>
        <a:p>
          <a:endParaRPr lang="en-US" sz="1400"/>
        </a:p>
      </dgm:t>
    </dgm:pt>
    <dgm:pt modelId="{4527B609-A7C4-E34E-8443-962643878110}">
      <dgm:prSet phldrT="[Text]" custT="1"/>
      <dgm:spPr/>
      <dgm:t>
        <a:bodyPr/>
        <a:lstStyle/>
        <a:p>
          <a:r>
            <a:rPr lang="en-CA" sz="1400" b="0" dirty="0"/>
            <a:t>Wells &amp; Co</a:t>
          </a:r>
          <a:endParaRPr lang="en-US" sz="1400" b="0" dirty="0"/>
        </a:p>
      </dgm:t>
    </dgm:pt>
    <dgm:pt modelId="{74938406-E69F-F54C-9B90-5638989D6D00}" type="parTrans" cxnId="{881C91E4-A454-2842-BEFB-F05DFEEC8D0D}">
      <dgm:prSet/>
      <dgm:spPr/>
      <dgm:t>
        <a:bodyPr/>
        <a:lstStyle/>
        <a:p>
          <a:endParaRPr lang="en-US" sz="1400"/>
        </a:p>
      </dgm:t>
    </dgm:pt>
    <dgm:pt modelId="{01ED037E-B38A-DF46-B616-66BE526007C6}" type="sibTrans" cxnId="{881C91E4-A454-2842-BEFB-F05DFEEC8D0D}">
      <dgm:prSet/>
      <dgm:spPr/>
      <dgm:t>
        <a:bodyPr/>
        <a:lstStyle/>
        <a:p>
          <a:endParaRPr lang="en-US" sz="1400"/>
        </a:p>
      </dgm:t>
    </dgm:pt>
    <dgm:pt modelId="{40E9B4B5-05AF-D54F-9617-81E5E27064C4}">
      <dgm:prSet phldrT="[Text]" custT="1"/>
      <dgm:spPr/>
      <dgm:t>
        <a:bodyPr/>
        <a:lstStyle/>
        <a:p>
          <a:r>
            <a:rPr lang="en-CA" sz="1400" b="0" dirty="0"/>
            <a:t>Butterfield &amp; Wasson </a:t>
          </a:r>
          <a:endParaRPr lang="en-US" sz="1400" b="0" dirty="0"/>
        </a:p>
      </dgm:t>
    </dgm:pt>
    <dgm:pt modelId="{18001905-7818-3E44-94AC-170C9C6D41D2}" type="parTrans" cxnId="{0A2D0EF4-6B3A-0B49-BAA0-42BC8B618EE3}">
      <dgm:prSet/>
      <dgm:spPr/>
      <dgm:t>
        <a:bodyPr/>
        <a:lstStyle/>
        <a:p>
          <a:endParaRPr lang="en-US" sz="1400"/>
        </a:p>
      </dgm:t>
    </dgm:pt>
    <dgm:pt modelId="{324E6869-9C8F-9843-8995-67169792F699}" type="sibTrans" cxnId="{0A2D0EF4-6B3A-0B49-BAA0-42BC8B618EE3}">
      <dgm:prSet/>
      <dgm:spPr/>
      <dgm:t>
        <a:bodyPr/>
        <a:lstStyle/>
        <a:p>
          <a:endParaRPr lang="en-US" sz="1400"/>
        </a:p>
      </dgm:t>
    </dgm:pt>
    <dgm:pt modelId="{A892976A-4C6F-AB48-89CB-4DC771BA6B5C}" type="pres">
      <dgm:prSet presAssocID="{29792863-DD4D-F84E-B570-C4D5DBF06B75}" presName="Name0" presStyleCnt="0">
        <dgm:presLayoutVars>
          <dgm:dir/>
          <dgm:animLvl val="lvl"/>
          <dgm:resizeHandles val="exact"/>
        </dgm:presLayoutVars>
      </dgm:prSet>
      <dgm:spPr/>
    </dgm:pt>
    <dgm:pt modelId="{B08D9BD5-8B1B-8746-B552-9978B83E57B1}" type="pres">
      <dgm:prSet presAssocID="{919DF5D7-0DF7-F844-B370-03D262E390B4}" presName="composite" presStyleCnt="0"/>
      <dgm:spPr/>
    </dgm:pt>
    <dgm:pt modelId="{E9A84907-0DF3-DC42-A01E-9F22B2FA53EC}" type="pres">
      <dgm:prSet presAssocID="{919DF5D7-0DF7-F844-B370-03D262E390B4}" presName="parTx" presStyleLbl="node1" presStyleIdx="0" presStyleCnt="6">
        <dgm:presLayoutVars>
          <dgm:chMax val="0"/>
          <dgm:chPref val="0"/>
          <dgm:bulletEnabled val="1"/>
        </dgm:presLayoutVars>
      </dgm:prSet>
      <dgm:spPr/>
    </dgm:pt>
    <dgm:pt modelId="{BFDA9793-D3D2-4E45-8707-E8D2F5C13526}" type="pres">
      <dgm:prSet presAssocID="{919DF5D7-0DF7-F844-B370-03D262E390B4}" presName="desTx" presStyleLbl="revTx" presStyleIdx="0" presStyleCnt="6">
        <dgm:presLayoutVars>
          <dgm:bulletEnabled val="1"/>
        </dgm:presLayoutVars>
      </dgm:prSet>
      <dgm:spPr/>
    </dgm:pt>
    <dgm:pt modelId="{88A7B9AE-7EDF-B04D-89D6-0EDCEB4EED02}" type="pres">
      <dgm:prSet presAssocID="{3168526B-8B4A-DA43-9CCB-B4F4C63A4CCB}" presName="space" presStyleCnt="0"/>
      <dgm:spPr/>
    </dgm:pt>
    <dgm:pt modelId="{E48E743A-B048-224C-B4B7-F0967448BF98}" type="pres">
      <dgm:prSet presAssocID="{BBB65C52-9FBF-BE4F-BC0E-39A1E818541F}" presName="composite" presStyleCnt="0"/>
      <dgm:spPr/>
    </dgm:pt>
    <dgm:pt modelId="{34E991E4-6D6F-5143-9CE3-30576AF4F128}" type="pres">
      <dgm:prSet presAssocID="{BBB65C52-9FBF-BE4F-BC0E-39A1E818541F}" presName="parTx" presStyleLbl="node1" presStyleIdx="1" presStyleCnt="6">
        <dgm:presLayoutVars>
          <dgm:chMax val="0"/>
          <dgm:chPref val="0"/>
          <dgm:bulletEnabled val="1"/>
        </dgm:presLayoutVars>
      </dgm:prSet>
      <dgm:spPr/>
    </dgm:pt>
    <dgm:pt modelId="{33D16040-EF25-734B-955E-A673E4A73D1B}" type="pres">
      <dgm:prSet presAssocID="{BBB65C52-9FBF-BE4F-BC0E-39A1E818541F}" presName="desTx" presStyleLbl="revTx" presStyleIdx="1" presStyleCnt="6">
        <dgm:presLayoutVars>
          <dgm:bulletEnabled val="1"/>
        </dgm:presLayoutVars>
      </dgm:prSet>
      <dgm:spPr/>
    </dgm:pt>
    <dgm:pt modelId="{AF305DAB-40FA-7143-B4A4-7A2A6EE86C60}" type="pres">
      <dgm:prSet presAssocID="{EB235529-B21F-0146-BDD5-76D082ED4C91}" presName="space" presStyleCnt="0"/>
      <dgm:spPr/>
    </dgm:pt>
    <dgm:pt modelId="{B5446A37-2EDB-B641-AF1A-DB317DC3BEDC}" type="pres">
      <dgm:prSet presAssocID="{103F22A7-DB03-1148-9898-A7A1372B885F}" presName="composite" presStyleCnt="0"/>
      <dgm:spPr/>
    </dgm:pt>
    <dgm:pt modelId="{5B4902FE-8563-7149-8156-4622F151C929}" type="pres">
      <dgm:prSet presAssocID="{103F22A7-DB03-1148-9898-A7A1372B885F}" presName="parTx" presStyleLbl="node1" presStyleIdx="2" presStyleCnt="6">
        <dgm:presLayoutVars>
          <dgm:chMax val="0"/>
          <dgm:chPref val="0"/>
          <dgm:bulletEnabled val="1"/>
        </dgm:presLayoutVars>
      </dgm:prSet>
      <dgm:spPr/>
    </dgm:pt>
    <dgm:pt modelId="{CBD0C716-F148-1B4D-A721-5674BD4B032A}" type="pres">
      <dgm:prSet presAssocID="{103F22A7-DB03-1148-9898-A7A1372B885F}" presName="desTx" presStyleLbl="revTx" presStyleIdx="2" presStyleCnt="6">
        <dgm:presLayoutVars>
          <dgm:bulletEnabled val="1"/>
        </dgm:presLayoutVars>
      </dgm:prSet>
      <dgm:spPr/>
    </dgm:pt>
    <dgm:pt modelId="{1324378E-5678-094E-876B-4A6782CD53C1}" type="pres">
      <dgm:prSet presAssocID="{6E930B80-8CD3-8C4F-8016-FB3BAFB9A58E}" presName="space" presStyleCnt="0"/>
      <dgm:spPr/>
    </dgm:pt>
    <dgm:pt modelId="{9BAD4777-0DD5-0044-9FED-649F46A9594E}" type="pres">
      <dgm:prSet presAssocID="{9F3E5473-71B4-8B4C-80BE-37C63A9578F3}" presName="composite" presStyleCnt="0"/>
      <dgm:spPr/>
    </dgm:pt>
    <dgm:pt modelId="{AA04D971-AE1B-0C4B-89C8-48D635216805}" type="pres">
      <dgm:prSet presAssocID="{9F3E5473-71B4-8B4C-80BE-37C63A9578F3}" presName="parTx" presStyleLbl="node1" presStyleIdx="3" presStyleCnt="6">
        <dgm:presLayoutVars>
          <dgm:chMax val="0"/>
          <dgm:chPref val="0"/>
          <dgm:bulletEnabled val="1"/>
        </dgm:presLayoutVars>
      </dgm:prSet>
      <dgm:spPr/>
    </dgm:pt>
    <dgm:pt modelId="{8982C915-94D1-E741-806E-A610B9E5DE31}" type="pres">
      <dgm:prSet presAssocID="{9F3E5473-71B4-8B4C-80BE-37C63A9578F3}" presName="desTx" presStyleLbl="revTx" presStyleIdx="3" presStyleCnt="6">
        <dgm:presLayoutVars>
          <dgm:bulletEnabled val="1"/>
        </dgm:presLayoutVars>
      </dgm:prSet>
      <dgm:spPr/>
    </dgm:pt>
    <dgm:pt modelId="{0321F63B-C447-B14E-96C4-CAD60BBEC912}" type="pres">
      <dgm:prSet presAssocID="{FA1D0EE3-9EF7-964F-8264-47696EAF4026}" presName="space" presStyleCnt="0"/>
      <dgm:spPr/>
    </dgm:pt>
    <dgm:pt modelId="{B28D429A-C5BD-2A43-B22B-83831C84A515}" type="pres">
      <dgm:prSet presAssocID="{29940866-7C96-6B4E-807C-24A0008E3E0C}" presName="composite" presStyleCnt="0"/>
      <dgm:spPr/>
    </dgm:pt>
    <dgm:pt modelId="{7B896691-E277-464A-BC51-BF60509BDB6B}" type="pres">
      <dgm:prSet presAssocID="{29940866-7C96-6B4E-807C-24A0008E3E0C}" presName="parTx" presStyleLbl="node1" presStyleIdx="4" presStyleCnt="6">
        <dgm:presLayoutVars>
          <dgm:chMax val="0"/>
          <dgm:chPref val="0"/>
          <dgm:bulletEnabled val="1"/>
        </dgm:presLayoutVars>
      </dgm:prSet>
      <dgm:spPr/>
    </dgm:pt>
    <dgm:pt modelId="{936FFD4D-1EE2-A84C-A241-07D17123C0F1}" type="pres">
      <dgm:prSet presAssocID="{29940866-7C96-6B4E-807C-24A0008E3E0C}" presName="desTx" presStyleLbl="revTx" presStyleIdx="4" presStyleCnt="6">
        <dgm:presLayoutVars>
          <dgm:bulletEnabled val="1"/>
        </dgm:presLayoutVars>
      </dgm:prSet>
      <dgm:spPr/>
    </dgm:pt>
    <dgm:pt modelId="{DD0AB58F-891D-754B-94D0-FF1A2C69925D}" type="pres">
      <dgm:prSet presAssocID="{5C3F3367-ABC0-8C46-BB5C-6C7E4CF034F7}" presName="space" presStyleCnt="0"/>
      <dgm:spPr/>
    </dgm:pt>
    <dgm:pt modelId="{8F4DFC49-E1FA-4148-86B2-0FC6134F37E7}" type="pres">
      <dgm:prSet presAssocID="{5FBD8A78-F22B-5A4A-A594-08013E85BE88}" presName="composite" presStyleCnt="0"/>
      <dgm:spPr/>
    </dgm:pt>
    <dgm:pt modelId="{D3843ADA-3222-8F4B-A19A-A283D9F4FAA3}" type="pres">
      <dgm:prSet presAssocID="{5FBD8A78-F22B-5A4A-A594-08013E85BE88}" presName="parTx" presStyleLbl="node1" presStyleIdx="5" presStyleCnt="6">
        <dgm:presLayoutVars>
          <dgm:chMax val="0"/>
          <dgm:chPref val="0"/>
          <dgm:bulletEnabled val="1"/>
        </dgm:presLayoutVars>
      </dgm:prSet>
      <dgm:spPr/>
    </dgm:pt>
    <dgm:pt modelId="{E0EC2E3B-F430-5346-A611-4E4BEC145A70}" type="pres">
      <dgm:prSet presAssocID="{5FBD8A78-F22B-5A4A-A594-08013E85BE88}" presName="desTx" presStyleLbl="revTx" presStyleIdx="5" presStyleCnt="6">
        <dgm:presLayoutVars>
          <dgm:bulletEnabled val="1"/>
        </dgm:presLayoutVars>
      </dgm:prSet>
      <dgm:spPr/>
    </dgm:pt>
  </dgm:ptLst>
  <dgm:cxnLst>
    <dgm:cxn modelId="{442E3A0D-FE53-B94A-8F4D-835BD8821DD1}" srcId="{BBB65C52-9FBF-BE4F-BC0E-39A1E818541F}" destId="{F1F85D22-DB21-B740-9AE0-AAE02D582603}" srcOrd="0" destOrd="0" parTransId="{09DCF378-F96D-424E-B092-8CAEF0E80E0F}" sibTransId="{9FF10FA2-2BBB-1944-8DE1-57098A54E619}"/>
    <dgm:cxn modelId="{12348912-16B2-8C4F-B9DF-CE436706CA7A}" srcId="{29792863-DD4D-F84E-B570-C4D5DBF06B75}" destId="{103F22A7-DB03-1148-9898-A7A1372B885F}" srcOrd="2" destOrd="0" parTransId="{8CE5EFD9-0F51-544A-951F-C20874355AC2}" sibTransId="{6E930B80-8CD3-8C4F-8016-FB3BAFB9A58E}"/>
    <dgm:cxn modelId="{A21C8418-0F6E-DF49-8456-8C532267F2FB}" srcId="{9F3E5473-71B4-8B4C-80BE-37C63A9578F3}" destId="{C940E994-15D8-7B4B-936D-748D2F6BA486}" srcOrd="1" destOrd="0" parTransId="{B86CB5CD-8949-2144-BCC6-61B172BEAD9C}" sibTransId="{55F1100D-C2C6-2440-9145-7E4A8D6FF81B}"/>
    <dgm:cxn modelId="{D6E88C31-31F1-3740-9AFF-91F8EE853B05}" type="presOf" srcId="{29792863-DD4D-F84E-B570-C4D5DBF06B75}" destId="{A892976A-4C6F-AB48-89CB-4DC771BA6B5C}" srcOrd="0" destOrd="0" presId="urn:microsoft.com/office/officeart/2005/8/layout/chevron1"/>
    <dgm:cxn modelId="{64989637-B608-2743-B076-E07ADE7410C4}" srcId="{29792863-DD4D-F84E-B570-C4D5DBF06B75}" destId="{29940866-7C96-6B4E-807C-24A0008E3E0C}" srcOrd="4" destOrd="0" parTransId="{25F1C220-494F-3248-B256-8576E108DF90}" sibTransId="{5C3F3367-ABC0-8C46-BB5C-6C7E4CF034F7}"/>
    <dgm:cxn modelId="{ADE70D3E-6559-DF41-9A70-6DB1F2BC7ACE}" type="presOf" srcId="{C940E994-15D8-7B4B-936D-748D2F6BA486}" destId="{8982C915-94D1-E741-806E-A610B9E5DE31}" srcOrd="0" destOrd="1" presId="urn:microsoft.com/office/officeart/2005/8/layout/chevron1"/>
    <dgm:cxn modelId="{B139E63F-7BB0-9A45-83C1-A62E3490CE94}" type="presOf" srcId="{919DF5D7-0DF7-F844-B370-03D262E390B4}" destId="{E9A84907-0DF3-DC42-A01E-9F22B2FA53EC}" srcOrd="0" destOrd="0" presId="urn:microsoft.com/office/officeart/2005/8/layout/chevron1"/>
    <dgm:cxn modelId="{BEB9375C-8739-004C-897E-7C61A1DD72D6}" type="presOf" srcId="{F863BF5C-479E-AB45-934C-BAE56D56990F}" destId="{E0EC2E3B-F430-5346-A611-4E4BEC145A70}" srcOrd="0" destOrd="0" presId="urn:microsoft.com/office/officeart/2005/8/layout/chevron1"/>
    <dgm:cxn modelId="{95726860-1F4D-0F4C-A705-8AD0D328E926}" type="presOf" srcId="{103F22A7-DB03-1148-9898-A7A1372B885F}" destId="{5B4902FE-8563-7149-8156-4622F151C929}" srcOrd="0" destOrd="0" presId="urn:microsoft.com/office/officeart/2005/8/layout/chevron1"/>
    <dgm:cxn modelId="{FBC7AC45-56AA-464E-9233-1D9085C6E050}" type="presOf" srcId="{F1F85D22-DB21-B740-9AE0-AAE02D582603}" destId="{33D16040-EF25-734B-955E-A673E4A73D1B}" srcOrd="0" destOrd="0" presId="urn:microsoft.com/office/officeart/2005/8/layout/chevron1"/>
    <dgm:cxn modelId="{65035B47-5C39-E642-888B-E7D28AB551D8}" srcId="{919DF5D7-0DF7-F844-B370-03D262E390B4}" destId="{95B4D28A-D80A-E741-851E-FCD016929079}" srcOrd="0" destOrd="0" parTransId="{838E3261-8E70-FC40-92F2-40F6CCFE02EA}" sibTransId="{45130FAA-8BDC-754A-93A6-47ED41E8BEEF}"/>
    <dgm:cxn modelId="{6CED6C4C-C85F-7F48-94E6-E809736437C7}" type="presOf" srcId="{3D505C30-B168-0647-B166-4048B270C91C}" destId="{CBD0C716-F148-1B4D-A721-5674BD4B032A}" srcOrd="0" destOrd="0" presId="urn:microsoft.com/office/officeart/2005/8/layout/chevron1"/>
    <dgm:cxn modelId="{35DB744C-F570-784A-A2DD-D0F131549325}" type="presOf" srcId="{333CFCBD-26FA-F648-8871-67B1FE4F124E}" destId="{936FFD4D-1EE2-A84C-A241-07D17123C0F1}" srcOrd="0" destOrd="3" presId="urn:microsoft.com/office/officeart/2005/8/layout/chevron1"/>
    <dgm:cxn modelId="{3F84CB4D-4F5A-E24D-93E7-61E754A603DF}" srcId="{5FBD8A78-F22B-5A4A-A594-08013E85BE88}" destId="{F863BF5C-479E-AB45-934C-BAE56D56990F}" srcOrd="0" destOrd="0" parTransId="{A76C1068-08A1-2B44-AE13-2F85B72CFB4B}" sibTransId="{7AF6B273-03A5-624C-AE85-400CEBBE384B}"/>
    <dgm:cxn modelId="{289B1171-EC30-DD48-BD95-CDFFD3F8D3A9}" srcId="{29792863-DD4D-F84E-B570-C4D5DBF06B75}" destId="{BBB65C52-9FBF-BE4F-BC0E-39A1E818541F}" srcOrd="1" destOrd="0" parTransId="{33ACAC2E-0364-B946-BE15-76B8C3D80EF2}" sibTransId="{EB235529-B21F-0146-BDD5-76D082ED4C91}"/>
    <dgm:cxn modelId="{E45BD751-2146-8B4D-ACD1-FBDECF493684}" srcId="{29792863-DD4D-F84E-B570-C4D5DBF06B75}" destId="{919DF5D7-0DF7-F844-B370-03D262E390B4}" srcOrd="0" destOrd="0" parTransId="{46883D30-246A-7C48-B325-7F751FFB4087}" sibTransId="{3168526B-8B4A-DA43-9CCB-B4F4C63A4CCB}"/>
    <dgm:cxn modelId="{F956FF72-3A3E-7B40-8E21-A0A13941F748}" type="presOf" srcId="{0CADE09E-1872-3848-A744-EFA89F7B3358}" destId="{8982C915-94D1-E741-806E-A610B9E5DE31}" srcOrd="0" destOrd="0" presId="urn:microsoft.com/office/officeart/2005/8/layout/chevron1"/>
    <dgm:cxn modelId="{B18D067B-07E7-C54E-9800-857240E4F743}" type="presOf" srcId="{9F3E5473-71B4-8B4C-80BE-37C63A9578F3}" destId="{AA04D971-AE1B-0C4B-89C8-48D635216805}" srcOrd="0" destOrd="0" presId="urn:microsoft.com/office/officeart/2005/8/layout/chevron1"/>
    <dgm:cxn modelId="{67045B84-98B3-EA46-8A73-5EEC26D7732C}" type="presOf" srcId="{95B4D28A-D80A-E741-851E-FCD016929079}" destId="{BFDA9793-D3D2-4E45-8707-E8D2F5C13526}" srcOrd="0" destOrd="0" presId="urn:microsoft.com/office/officeart/2005/8/layout/chevron1"/>
    <dgm:cxn modelId="{0F644C88-B00B-6940-8FA4-BCA011B9698D}" type="presOf" srcId="{40E9B4B5-05AF-D54F-9617-81E5E27064C4}" destId="{BFDA9793-D3D2-4E45-8707-E8D2F5C13526}" srcOrd="0" destOrd="3" presId="urn:microsoft.com/office/officeart/2005/8/layout/chevron1"/>
    <dgm:cxn modelId="{3B82BF91-A836-D54D-86D9-61EFA76F4457}" srcId="{29792863-DD4D-F84E-B570-C4D5DBF06B75}" destId="{5FBD8A78-F22B-5A4A-A594-08013E85BE88}" srcOrd="5" destOrd="0" parTransId="{CAC13EEB-642D-944E-9F50-7392C19155BA}" sibTransId="{B6FE556F-C7D4-164C-A6B7-AA8008D66A72}"/>
    <dgm:cxn modelId="{44CB1B97-814D-894B-B9DF-B47175519D03}" type="presOf" srcId="{BBB65C52-9FBF-BE4F-BC0E-39A1E818541F}" destId="{34E991E4-6D6F-5143-9CE3-30576AF4F128}" srcOrd="0" destOrd="0" presId="urn:microsoft.com/office/officeart/2005/8/layout/chevron1"/>
    <dgm:cxn modelId="{4B6BF298-E876-1D42-9B34-5E1A3FC73FED}" type="presOf" srcId="{AF95C1A5-DB05-BC47-9B90-09BB425BAC46}" destId="{936FFD4D-1EE2-A84C-A241-07D17123C0F1}" srcOrd="0" destOrd="0" presId="urn:microsoft.com/office/officeart/2005/8/layout/chevron1"/>
    <dgm:cxn modelId="{79244FA2-47EF-8144-A317-4A1EE705D277}" srcId="{AF95C1A5-DB05-BC47-9B90-09BB425BAC46}" destId="{F4A1C115-005C-C242-A308-E7E777089F1B}" srcOrd="1" destOrd="0" parTransId="{1691A0BC-F360-4E40-9789-D578CF3F6023}" sibTransId="{D40415BF-4DDB-234F-9341-F8D11F1647A7}"/>
    <dgm:cxn modelId="{408578B0-9911-B84C-A4D7-7E2DA55184EC}" srcId="{AF95C1A5-DB05-BC47-9B90-09BB425BAC46}" destId="{0932BC9B-EBC6-4348-894F-DBAEE68DF1D6}" srcOrd="0" destOrd="0" parTransId="{1A99EA60-157B-0245-AEC7-0338422DE199}" sibTransId="{BB31A5E4-2D98-FC47-A6FE-5CAF3121F5A5}"/>
    <dgm:cxn modelId="{9E6476B1-8989-C24D-AC62-D333FDCC2978}" type="presOf" srcId="{4527B609-A7C4-E34E-8443-962643878110}" destId="{BFDA9793-D3D2-4E45-8707-E8D2F5C13526}" srcOrd="0" destOrd="2" presId="urn:microsoft.com/office/officeart/2005/8/layout/chevron1"/>
    <dgm:cxn modelId="{3C4759BF-9A91-C143-B0C8-1126BC80E734}" srcId="{103F22A7-DB03-1148-9898-A7A1372B885F}" destId="{3D505C30-B168-0647-B166-4048B270C91C}" srcOrd="0" destOrd="0" parTransId="{43341D9E-E6A6-D947-B496-0A4AEF9BBD61}" sibTransId="{813A9217-1612-4444-9F6D-FD9357AC8E82}"/>
    <dgm:cxn modelId="{0ECF9AC2-BC12-3A49-B1EA-049605D177A1}" srcId="{29792863-DD4D-F84E-B570-C4D5DBF06B75}" destId="{9F3E5473-71B4-8B4C-80BE-37C63A9578F3}" srcOrd="3" destOrd="0" parTransId="{1829BF06-55A8-CA4F-9931-39DAA4AA9607}" sibTransId="{FA1D0EE3-9EF7-964F-8264-47696EAF4026}"/>
    <dgm:cxn modelId="{BBB8B5C9-0DE0-8F40-BD33-C806A958C0F5}" srcId="{AF95C1A5-DB05-BC47-9B90-09BB425BAC46}" destId="{333CFCBD-26FA-F648-8871-67B1FE4F124E}" srcOrd="2" destOrd="0" parTransId="{AA25B573-D68B-F344-A927-AE505DC896DE}" sibTransId="{77A0B431-8343-8F46-A42B-691B9EBEA379}"/>
    <dgm:cxn modelId="{06F82CD4-5ABA-D745-93EE-DD1F6F909991}" type="presOf" srcId="{5FBD8A78-F22B-5A4A-A594-08013E85BE88}" destId="{D3843ADA-3222-8F4B-A19A-A283D9F4FAA3}" srcOrd="0" destOrd="0" presId="urn:microsoft.com/office/officeart/2005/8/layout/chevron1"/>
    <dgm:cxn modelId="{7C5EE7D5-D8A7-214C-A10D-DE4388002E92}" type="presOf" srcId="{0932BC9B-EBC6-4348-894F-DBAEE68DF1D6}" destId="{936FFD4D-1EE2-A84C-A241-07D17123C0F1}" srcOrd="0" destOrd="1" presId="urn:microsoft.com/office/officeart/2005/8/layout/chevron1"/>
    <dgm:cxn modelId="{E9D427DD-1C4C-9448-940F-0AED7D77F39D}" srcId="{29940866-7C96-6B4E-807C-24A0008E3E0C}" destId="{AF95C1A5-DB05-BC47-9B90-09BB425BAC46}" srcOrd="0" destOrd="0" parTransId="{A6055EED-99EB-6E4E-A043-ADA9F6523607}" sibTransId="{02342B80-72A2-C646-944D-3F334041F0FD}"/>
    <dgm:cxn modelId="{881C91E4-A454-2842-BEFB-F05DFEEC8D0D}" srcId="{95B4D28A-D80A-E741-851E-FCD016929079}" destId="{4527B609-A7C4-E34E-8443-962643878110}" srcOrd="1" destOrd="0" parTransId="{74938406-E69F-F54C-9B90-5638989D6D00}" sibTransId="{01ED037E-B38A-DF46-B616-66BE526007C6}"/>
    <dgm:cxn modelId="{C478C6E6-CD9C-5A45-B905-79A6562A36FF}" type="presOf" srcId="{7FB4CB57-4C00-C74F-AA66-04C21E8FF746}" destId="{BFDA9793-D3D2-4E45-8707-E8D2F5C13526}" srcOrd="0" destOrd="1" presId="urn:microsoft.com/office/officeart/2005/8/layout/chevron1"/>
    <dgm:cxn modelId="{4DF9F0E7-C2D0-5641-95D1-AA2B34B42CC8}" type="presOf" srcId="{29940866-7C96-6B4E-807C-24A0008E3E0C}" destId="{7B896691-E277-464A-BC51-BF60509BDB6B}" srcOrd="0" destOrd="0" presId="urn:microsoft.com/office/officeart/2005/8/layout/chevron1"/>
    <dgm:cxn modelId="{81E771EC-61E0-BA42-B196-9185FF9FDC37}" type="presOf" srcId="{F4A1C115-005C-C242-A308-E7E777089F1B}" destId="{936FFD4D-1EE2-A84C-A241-07D17123C0F1}" srcOrd="0" destOrd="2" presId="urn:microsoft.com/office/officeart/2005/8/layout/chevron1"/>
    <dgm:cxn modelId="{0A2D0EF4-6B3A-0B49-BAA0-42BC8B618EE3}" srcId="{95B4D28A-D80A-E741-851E-FCD016929079}" destId="{40E9B4B5-05AF-D54F-9617-81E5E27064C4}" srcOrd="2" destOrd="0" parTransId="{18001905-7818-3E44-94AC-170C9C6D41D2}" sibTransId="{324E6869-9C8F-9843-8995-67169792F699}"/>
    <dgm:cxn modelId="{8AF182F8-113D-9F44-91E5-4DCBCA72E406}" srcId="{95B4D28A-D80A-E741-851E-FCD016929079}" destId="{7FB4CB57-4C00-C74F-AA66-04C21E8FF746}" srcOrd="0" destOrd="0" parTransId="{72A857F0-0B7F-4640-ACC2-6D6A67FBE930}" sibTransId="{15EE6DBA-5EDA-2849-9DBD-307542D7689E}"/>
    <dgm:cxn modelId="{AA9D9EF9-4AC5-C347-BFF0-C998F0E56846}" srcId="{9F3E5473-71B4-8B4C-80BE-37C63A9578F3}" destId="{0CADE09E-1872-3848-A744-EFA89F7B3358}" srcOrd="0" destOrd="0" parTransId="{54475E9B-8AB5-9D4E-A6C9-FE343043DEDC}" sibTransId="{2B9B4383-EC13-0647-8123-49BD192824A9}"/>
    <dgm:cxn modelId="{03C0A624-28DC-BB41-960A-CDD8D5714FAE}" type="presParOf" srcId="{A892976A-4C6F-AB48-89CB-4DC771BA6B5C}" destId="{B08D9BD5-8B1B-8746-B552-9978B83E57B1}" srcOrd="0" destOrd="0" presId="urn:microsoft.com/office/officeart/2005/8/layout/chevron1"/>
    <dgm:cxn modelId="{E9C5BCEB-17AD-064B-9C97-18CB8F3452CF}" type="presParOf" srcId="{B08D9BD5-8B1B-8746-B552-9978B83E57B1}" destId="{E9A84907-0DF3-DC42-A01E-9F22B2FA53EC}" srcOrd="0" destOrd="0" presId="urn:microsoft.com/office/officeart/2005/8/layout/chevron1"/>
    <dgm:cxn modelId="{48BF35E3-2687-204D-A417-E28F6EC3E39A}" type="presParOf" srcId="{B08D9BD5-8B1B-8746-B552-9978B83E57B1}" destId="{BFDA9793-D3D2-4E45-8707-E8D2F5C13526}" srcOrd="1" destOrd="0" presId="urn:microsoft.com/office/officeart/2005/8/layout/chevron1"/>
    <dgm:cxn modelId="{4A85ECBD-1CCE-874F-8FEE-52B75FB51460}" type="presParOf" srcId="{A892976A-4C6F-AB48-89CB-4DC771BA6B5C}" destId="{88A7B9AE-7EDF-B04D-89D6-0EDCEB4EED02}" srcOrd="1" destOrd="0" presId="urn:microsoft.com/office/officeart/2005/8/layout/chevron1"/>
    <dgm:cxn modelId="{AC284DB2-4E27-7642-8018-2DA62E69373E}" type="presParOf" srcId="{A892976A-4C6F-AB48-89CB-4DC771BA6B5C}" destId="{E48E743A-B048-224C-B4B7-F0967448BF98}" srcOrd="2" destOrd="0" presId="urn:microsoft.com/office/officeart/2005/8/layout/chevron1"/>
    <dgm:cxn modelId="{2454964A-85D0-2D45-880F-D562D4A116A3}" type="presParOf" srcId="{E48E743A-B048-224C-B4B7-F0967448BF98}" destId="{34E991E4-6D6F-5143-9CE3-30576AF4F128}" srcOrd="0" destOrd="0" presId="urn:microsoft.com/office/officeart/2005/8/layout/chevron1"/>
    <dgm:cxn modelId="{6C9A7F16-9CDE-7A4B-8A69-B767FA6B96CF}" type="presParOf" srcId="{E48E743A-B048-224C-B4B7-F0967448BF98}" destId="{33D16040-EF25-734B-955E-A673E4A73D1B}" srcOrd="1" destOrd="0" presId="urn:microsoft.com/office/officeart/2005/8/layout/chevron1"/>
    <dgm:cxn modelId="{05BB5560-FB40-6449-84CA-14C001F0C10B}" type="presParOf" srcId="{A892976A-4C6F-AB48-89CB-4DC771BA6B5C}" destId="{AF305DAB-40FA-7143-B4A4-7A2A6EE86C60}" srcOrd="3" destOrd="0" presId="urn:microsoft.com/office/officeart/2005/8/layout/chevron1"/>
    <dgm:cxn modelId="{332E16CC-5114-0148-99F2-AF84DF3C2225}" type="presParOf" srcId="{A892976A-4C6F-AB48-89CB-4DC771BA6B5C}" destId="{B5446A37-2EDB-B641-AF1A-DB317DC3BEDC}" srcOrd="4" destOrd="0" presId="urn:microsoft.com/office/officeart/2005/8/layout/chevron1"/>
    <dgm:cxn modelId="{A4028FD1-5C4D-D74E-8B5E-58852CB57820}" type="presParOf" srcId="{B5446A37-2EDB-B641-AF1A-DB317DC3BEDC}" destId="{5B4902FE-8563-7149-8156-4622F151C929}" srcOrd="0" destOrd="0" presId="urn:microsoft.com/office/officeart/2005/8/layout/chevron1"/>
    <dgm:cxn modelId="{77B77CFF-620A-974A-85BD-067BB43B6D49}" type="presParOf" srcId="{B5446A37-2EDB-B641-AF1A-DB317DC3BEDC}" destId="{CBD0C716-F148-1B4D-A721-5674BD4B032A}" srcOrd="1" destOrd="0" presId="urn:microsoft.com/office/officeart/2005/8/layout/chevron1"/>
    <dgm:cxn modelId="{ADEB4CAB-A02D-DC40-A236-84BAEE54301A}" type="presParOf" srcId="{A892976A-4C6F-AB48-89CB-4DC771BA6B5C}" destId="{1324378E-5678-094E-876B-4A6782CD53C1}" srcOrd="5" destOrd="0" presId="urn:microsoft.com/office/officeart/2005/8/layout/chevron1"/>
    <dgm:cxn modelId="{A46BC41F-6586-0348-90CD-6447C9FB15D2}" type="presParOf" srcId="{A892976A-4C6F-AB48-89CB-4DC771BA6B5C}" destId="{9BAD4777-0DD5-0044-9FED-649F46A9594E}" srcOrd="6" destOrd="0" presId="urn:microsoft.com/office/officeart/2005/8/layout/chevron1"/>
    <dgm:cxn modelId="{627A3F79-5DF6-7244-ACC1-BD739C2B1999}" type="presParOf" srcId="{9BAD4777-0DD5-0044-9FED-649F46A9594E}" destId="{AA04D971-AE1B-0C4B-89C8-48D635216805}" srcOrd="0" destOrd="0" presId="urn:microsoft.com/office/officeart/2005/8/layout/chevron1"/>
    <dgm:cxn modelId="{626DE0D5-4FF8-394C-B706-142DAD08258E}" type="presParOf" srcId="{9BAD4777-0DD5-0044-9FED-649F46A9594E}" destId="{8982C915-94D1-E741-806E-A610B9E5DE31}" srcOrd="1" destOrd="0" presId="urn:microsoft.com/office/officeart/2005/8/layout/chevron1"/>
    <dgm:cxn modelId="{5D8DAC98-47BE-7F44-8947-4C8B935BC8DC}" type="presParOf" srcId="{A892976A-4C6F-AB48-89CB-4DC771BA6B5C}" destId="{0321F63B-C447-B14E-96C4-CAD60BBEC912}" srcOrd="7" destOrd="0" presId="urn:microsoft.com/office/officeart/2005/8/layout/chevron1"/>
    <dgm:cxn modelId="{C51FAC43-96EB-564B-A024-8A221E8ADFE0}" type="presParOf" srcId="{A892976A-4C6F-AB48-89CB-4DC771BA6B5C}" destId="{B28D429A-C5BD-2A43-B22B-83831C84A515}" srcOrd="8" destOrd="0" presId="urn:microsoft.com/office/officeart/2005/8/layout/chevron1"/>
    <dgm:cxn modelId="{98563A4F-B5F8-C34D-B070-73D0F27ABE2D}" type="presParOf" srcId="{B28D429A-C5BD-2A43-B22B-83831C84A515}" destId="{7B896691-E277-464A-BC51-BF60509BDB6B}" srcOrd="0" destOrd="0" presId="urn:microsoft.com/office/officeart/2005/8/layout/chevron1"/>
    <dgm:cxn modelId="{63999DA1-FB96-7A41-9D52-99A9F40C9B62}" type="presParOf" srcId="{B28D429A-C5BD-2A43-B22B-83831C84A515}" destId="{936FFD4D-1EE2-A84C-A241-07D17123C0F1}" srcOrd="1" destOrd="0" presId="urn:microsoft.com/office/officeart/2005/8/layout/chevron1"/>
    <dgm:cxn modelId="{1F50B978-7048-D34E-ABAE-EA2F4F826EE7}" type="presParOf" srcId="{A892976A-4C6F-AB48-89CB-4DC771BA6B5C}" destId="{DD0AB58F-891D-754B-94D0-FF1A2C69925D}" srcOrd="9" destOrd="0" presId="urn:microsoft.com/office/officeart/2005/8/layout/chevron1"/>
    <dgm:cxn modelId="{9D0F5FAD-F448-324F-AC3B-B3181E816DED}" type="presParOf" srcId="{A892976A-4C6F-AB48-89CB-4DC771BA6B5C}" destId="{8F4DFC49-E1FA-4148-86B2-0FC6134F37E7}" srcOrd="10" destOrd="0" presId="urn:microsoft.com/office/officeart/2005/8/layout/chevron1"/>
    <dgm:cxn modelId="{A2EE866A-F94C-3A48-93A6-93DA7556AA6F}" type="presParOf" srcId="{8F4DFC49-E1FA-4148-86B2-0FC6134F37E7}" destId="{D3843ADA-3222-8F4B-A19A-A283D9F4FAA3}" srcOrd="0" destOrd="0" presId="urn:microsoft.com/office/officeart/2005/8/layout/chevron1"/>
    <dgm:cxn modelId="{F4D5CECB-F75D-EB4B-AB45-5A512AD08E7D}" type="presParOf" srcId="{8F4DFC49-E1FA-4148-86B2-0FC6134F37E7}" destId="{E0EC2E3B-F430-5346-A611-4E4BEC145A70}"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792863-DD4D-F84E-B570-C4D5DBF06B75}" type="doc">
      <dgm:prSet loTypeId="urn:microsoft.com/office/officeart/2005/8/layout/chevron1" loCatId="" qsTypeId="urn:microsoft.com/office/officeart/2005/8/quickstyle/simple1" qsCatId="simple" csTypeId="urn:microsoft.com/office/officeart/2005/8/colors/accent1_2" csCatId="accent1" phldr="1"/>
      <dgm:spPr/>
    </dgm:pt>
    <dgm:pt modelId="{919DF5D7-0DF7-F844-B370-03D262E390B4}">
      <dgm:prSet phldrT="[Text]" custT="1"/>
      <dgm:spPr/>
      <dgm:t>
        <a:bodyPr/>
        <a:lstStyle/>
        <a:p>
          <a:r>
            <a:rPr lang="en-US" sz="1400" dirty="0"/>
            <a:t>1958</a:t>
          </a:r>
        </a:p>
      </dgm:t>
    </dgm:pt>
    <dgm:pt modelId="{46883D30-246A-7C48-B325-7F751FFB4087}" type="parTrans" cxnId="{E45BD751-2146-8B4D-ACD1-FBDECF493684}">
      <dgm:prSet/>
      <dgm:spPr/>
      <dgm:t>
        <a:bodyPr/>
        <a:lstStyle/>
        <a:p>
          <a:endParaRPr lang="en-US" sz="1400"/>
        </a:p>
      </dgm:t>
    </dgm:pt>
    <dgm:pt modelId="{3168526B-8B4A-DA43-9CCB-B4F4C63A4CCB}" type="sibTrans" cxnId="{E45BD751-2146-8B4D-ACD1-FBDECF493684}">
      <dgm:prSet/>
      <dgm:spPr/>
      <dgm:t>
        <a:bodyPr/>
        <a:lstStyle/>
        <a:p>
          <a:endParaRPr lang="en-US" sz="1400"/>
        </a:p>
      </dgm:t>
    </dgm:pt>
    <dgm:pt modelId="{9EE3657A-740F-E64E-9906-E12316CD0C6D}">
      <dgm:prSet phldrT="[Text]" custT="1"/>
      <dgm:spPr/>
      <dgm:t>
        <a:bodyPr/>
        <a:lstStyle/>
        <a:p>
          <a:r>
            <a:rPr lang="en-US" sz="1400" dirty="0"/>
            <a:t>1961</a:t>
          </a:r>
        </a:p>
      </dgm:t>
    </dgm:pt>
    <dgm:pt modelId="{AFA4E434-26A8-9549-8950-54B02489064B}" type="parTrans" cxnId="{3CC436FA-45EE-0E44-A1AC-44AA6258ADAC}">
      <dgm:prSet/>
      <dgm:spPr/>
      <dgm:t>
        <a:bodyPr/>
        <a:lstStyle/>
        <a:p>
          <a:endParaRPr lang="en-US" sz="1400"/>
        </a:p>
      </dgm:t>
    </dgm:pt>
    <dgm:pt modelId="{FB6E2A87-9738-B948-A2B6-6DEAD0F12BA6}" type="sibTrans" cxnId="{3CC436FA-45EE-0E44-A1AC-44AA6258ADAC}">
      <dgm:prSet/>
      <dgm:spPr/>
      <dgm:t>
        <a:bodyPr/>
        <a:lstStyle/>
        <a:p>
          <a:endParaRPr lang="en-US" sz="1400"/>
        </a:p>
      </dgm:t>
    </dgm:pt>
    <dgm:pt modelId="{F0BE014B-E5B4-924A-A8EE-F9F616C1D69B}">
      <dgm:prSet phldrT="[Text]" custT="1"/>
      <dgm:spPr/>
      <dgm:t>
        <a:bodyPr/>
        <a:lstStyle/>
        <a:p>
          <a:r>
            <a:rPr lang="en-US" sz="1400" dirty="0"/>
            <a:t>1968</a:t>
          </a:r>
        </a:p>
      </dgm:t>
    </dgm:pt>
    <dgm:pt modelId="{8BA12009-05AC-3447-8238-1B197954E6EC}" type="parTrans" cxnId="{10209F23-0BA9-D742-BF56-D26BD3D6871D}">
      <dgm:prSet/>
      <dgm:spPr/>
      <dgm:t>
        <a:bodyPr/>
        <a:lstStyle/>
        <a:p>
          <a:endParaRPr lang="en-US" sz="1400"/>
        </a:p>
      </dgm:t>
    </dgm:pt>
    <dgm:pt modelId="{F5596518-F9B8-B64C-BEF2-04CB0D3AB813}" type="sibTrans" cxnId="{10209F23-0BA9-D742-BF56-D26BD3D6871D}">
      <dgm:prSet/>
      <dgm:spPr/>
      <dgm:t>
        <a:bodyPr/>
        <a:lstStyle/>
        <a:p>
          <a:endParaRPr lang="en-US" sz="1400"/>
        </a:p>
      </dgm:t>
    </dgm:pt>
    <dgm:pt modelId="{59CE9B62-AB07-684C-A881-F221AA50E519}">
      <dgm:prSet phldrT="[Text]" custT="1"/>
      <dgm:spPr/>
      <dgm:t>
        <a:bodyPr/>
        <a:lstStyle/>
        <a:p>
          <a:r>
            <a:rPr lang="en-US" sz="1400" dirty="0"/>
            <a:t>1971</a:t>
          </a:r>
        </a:p>
      </dgm:t>
    </dgm:pt>
    <dgm:pt modelId="{C7DC7C4E-D285-D742-9524-00BF7BF33632}" type="parTrans" cxnId="{DDC80A9C-0E2F-6044-B977-B46563A99713}">
      <dgm:prSet/>
      <dgm:spPr/>
      <dgm:t>
        <a:bodyPr/>
        <a:lstStyle/>
        <a:p>
          <a:endParaRPr lang="en-US" sz="1400"/>
        </a:p>
      </dgm:t>
    </dgm:pt>
    <dgm:pt modelId="{D1976E73-E857-054C-8528-8065F4FEC764}" type="sibTrans" cxnId="{DDC80A9C-0E2F-6044-B977-B46563A99713}">
      <dgm:prSet/>
      <dgm:spPr/>
      <dgm:t>
        <a:bodyPr/>
        <a:lstStyle/>
        <a:p>
          <a:endParaRPr lang="en-US" sz="1400"/>
        </a:p>
      </dgm:t>
    </dgm:pt>
    <dgm:pt modelId="{5BF1A0B4-7B44-0143-8BEF-6EFFEA763345}">
      <dgm:prSet phldrT="[Text]" custT="1"/>
      <dgm:spPr/>
      <dgm:t>
        <a:bodyPr/>
        <a:lstStyle/>
        <a:p>
          <a:r>
            <a:rPr lang="en-CA" sz="1400" dirty="0"/>
            <a:t>Introduction of the classic American Express charge card </a:t>
          </a:r>
          <a:endParaRPr lang="en-US" sz="1400" dirty="0"/>
        </a:p>
      </dgm:t>
    </dgm:pt>
    <dgm:pt modelId="{22A8F098-3312-F44D-990E-58F176749F0D}" type="parTrans" cxnId="{DF755B48-055D-BB4B-83F9-1319608C10EF}">
      <dgm:prSet/>
      <dgm:spPr/>
      <dgm:t>
        <a:bodyPr/>
        <a:lstStyle/>
        <a:p>
          <a:endParaRPr lang="en-US" sz="1400"/>
        </a:p>
      </dgm:t>
    </dgm:pt>
    <dgm:pt modelId="{81D65AC8-B0E0-854E-9296-A9ABA73B6B56}" type="sibTrans" cxnId="{DF755B48-055D-BB4B-83F9-1319608C10EF}">
      <dgm:prSet/>
      <dgm:spPr/>
      <dgm:t>
        <a:bodyPr/>
        <a:lstStyle/>
        <a:p>
          <a:endParaRPr lang="en-US" sz="1400"/>
        </a:p>
      </dgm:t>
    </dgm:pt>
    <dgm:pt modelId="{47DF5858-1608-B948-8C68-EA7D0F81BF58}">
      <dgm:prSet phldrT="[Text]" custT="1"/>
      <dgm:spPr/>
      <dgm:t>
        <a:bodyPr/>
        <a:lstStyle/>
        <a:p>
          <a:r>
            <a:rPr lang="en-CA" sz="1400" dirty="0"/>
            <a:t>AMEX received its first computer, an IBM 7070- 1401, which enabled the company to switch from manual to automated systems for converting money orders and for its accounting and payroll applications. </a:t>
          </a:r>
          <a:endParaRPr lang="en-US" sz="1400" dirty="0"/>
        </a:p>
      </dgm:t>
    </dgm:pt>
    <dgm:pt modelId="{E5C4D1BA-75C4-3E4A-BF5E-27C71B3929BB}" type="parTrans" cxnId="{B6701AC1-9BBA-A04B-A543-1C149FDB09E4}">
      <dgm:prSet/>
      <dgm:spPr/>
      <dgm:t>
        <a:bodyPr/>
        <a:lstStyle/>
        <a:p>
          <a:endParaRPr lang="en-US" sz="1400"/>
        </a:p>
      </dgm:t>
    </dgm:pt>
    <dgm:pt modelId="{692CD1DA-B817-A140-850E-E5C59EF784F3}" type="sibTrans" cxnId="{B6701AC1-9BBA-A04B-A543-1C149FDB09E4}">
      <dgm:prSet/>
      <dgm:spPr/>
      <dgm:t>
        <a:bodyPr/>
        <a:lstStyle/>
        <a:p>
          <a:endParaRPr lang="en-US" sz="1400"/>
        </a:p>
      </dgm:t>
    </dgm:pt>
    <dgm:pt modelId="{516DAE67-F67D-0445-B32D-167A974A675E}">
      <dgm:prSet phldrT="[Text]" custT="1"/>
      <dgm:spPr/>
      <dgm:t>
        <a:bodyPr/>
        <a:lstStyle/>
        <a:p>
          <a:r>
            <a:rPr lang="en-CA" sz="1400" dirty="0"/>
            <a:t>Acquired Fireman’s Fund Insurance Company to diversified holdings</a:t>
          </a:r>
          <a:endParaRPr lang="en-US" sz="1400" dirty="0"/>
        </a:p>
      </dgm:t>
    </dgm:pt>
    <dgm:pt modelId="{7F5AD3D5-3ED0-0942-95CA-D4DBAC405D1F}" type="parTrans" cxnId="{AA3C2463-CB45-BD49-8E24-FC2A255A8B3F}">
      <dgm:prSet/>
      <dgm:spPr/>
      <dgm:t>
        <a:bodyPr/>
        <a:lstStyle/>
        <a:p>
          <a:endParaRPr lang="en-US" sz="1400"/>
        </a:p>
      </dgm:t>
    </dgm:pt>
    <dgm:pt modelId="{00A58082-3750-1340-B89E-11926AE155CC}" type="sibTrans" cxnId="{AA3C2463-CB45-BD49-8E24-FC2A255A8B3F}">
      <dgm:prSet/>
      <dgm:spPr/>
      <dgm:t>
        <a:bodyPr/>
        <a:lstStyle/>
        <a:p>
          <a:endParaRPr lang="en-US" sz="1400"/>
        </a:p>
      </dgm:t>
    </dgm:pt>
    <dgm:pt modelId="{870DAD7B-2F94-A54B-AAA0-35E967AE433E}">
      <dgm:prSet phldrT="[Text]" custT="1"/>
      <dgm:spPr/>
      <dgm:t>
        <a:bodyPr/>
        <a:lstStyle/>
        <a:p>
          <a:r>
            <a:rPr lang="en-CA" sz="1400" dirty="0"/>
            <a:t>Partnered with IBM to introduce Magnetic Stripe, which increased processing speed of charge card transactions at POS systems </a:t>
          </a:r>
          <a:endParaRPr lang="en-US" sz="1400" dirty="0"/>
        </a:p>
      </dgm:t>
    </dgm:pt>
    <dgm:pt modelId="{D52D2035-0C0D-6D43-BB8A-C89265F9F8A9}" type="parTrans" cxnId="{AA67055D-4944-CC43-BF5D-7F7A97556B89}">
      <dgm:prSet/>
      <dgm:spPr/>
      <dgm:t>
        <a:bodyPr/>
        <a:lstStyle/>
        <a:p>
          <a:endParaRPr lang="en-US" sz="1400"/>
        </a:p>
      </dgm:t>
    </dgm:pt>
    <dgm:pt modelId="{936D37DC-598D-1D44-A709-4A5B7C6C5163}" type="sibTrans" cxnId="{AA67055D-4944-CC43-BF5D-7F7A97556B89}">
      <dgm:prSet/>
      <dgm:spPr/>
      <dgm:t>
        <a:bodyPr/>
        <a:lstStyle/>
        <a:p>
          <a:endParaRPr lang="en-US" sz="1400"/>
        </a:p>
      </dgm:t>
    </dgm:pt>
    <dgm:pt modelId="{E8E41773-F16B-1947-A2FA-90893E144FB8}">
      <dgm:prSet phldrT="[Text]" custT="1"/>
      <dgm:spPr/>
      <dgm:t>
        <a:bodyPr/>
        <a:lstStyle/>
        <a:p>
          <a:r>
            <a:rPr lang="en-US" sz="1400"/>
            <a:t>1918</a:t>
          </a:r>
          <a:endParaRPr lang="en-US" sz="1400" dirty="0"/>
        </a:p>
      </dgm:t>
    </dgm:pt>
    <dgm:pt modelId="{35C180D4-A675-C047-BF4B-FE00495C5B68}" type="parTrans" cxnId="{772D774D-82CE-D341-B477-0BEEA348A199}">
      <dgm:prSet/>
      <dgm:spPr/>
      <dgm:t>
        <a:bodyPr/>
        <a:lstStyle/>
        <a:p>
          <a:endParaRPr lang="en-US" sz="1400"/>
        </a:p>
      </dgm:t>
    </dgm:pt>
    <dgm:pt modelId="{D820DEB3-712A-A543-82E7-D102351E6F48}" type="sibTrans" cxnId="{772D774D-82CE-D341-B477-0BEEA348A199}">
      <dgm:prSet/>
      <dgm:spPr/>
      <dgm:t>
        <a:bodyPr/>
        <a:lstStyle/>
        <a:p>
          <a:endParaRPr lang="en-US" sz="1400"/>
        </a:p>
      </dgm:t>
    </dgm:pt>
    <dgm:pt modelId="{E77E5B3D-0125-F840-B017-807B8728A88F}">
      <dgm:prSet phldrT="[Text]" custT="1"/>
      <dgm:spPr/>
      <dgm:t>
        <a:bodyPr/>
        <a:lstStyle/>
        <a:p>
          <a:r>
            <a:rPr lang="en-CA" sz="1400" dirty="0"/>
            <a:t>U.S. federal government nationalized express industry, thereby consolidating all domestic express operations, prompting American Express to turn towards its banking operations and travel services </a:t>
          </a:r>
          <a:endParaRPr lang="en-US" sz="1400" dirty="0"/>
        </a:p>
      </dgm:t>
    </dgm:pt>
    <dgm:pt modelId="{47435B8C-663C-0447-8F19-FC664E3A5383}" type="parTrans" cxnId="{CB3DE20C-9AD5-4844-98C9-A4684822A16D}">
      <dgm:prSet/>
      <dgm:spPr/>
      <dgm:t>
        <a:bodyPr/>
        <a:lstStyle/>
        <a:p>
          <a:endParaRPr lang="en-US" sz="1400"/>
        </a:p>
      </dgm:t>
    </dgm:pt>
    <dgm:pt modelId="{0D3D70B3-20C9-DD48-9204-94AE60DD1E27}" type="sibTrans" cxnId="{CB3DE20C-9AD5-4844-98C9-A4684822A16D}">
      <dgm:prSet/>
      <dgm:spPr/>
      <dgm:t>
        <a:bodyPr/>
        <a:lstStyle/>
        <a:p>
          <a:endParaRPr lang="en-US" sz="1400"/>
        </a:p>
      </dgm:t>
    </dgm:pt>
    <dgm:pt modelId="{35172713-9E7A-5748-A7D7-3A4DFD9893FD}">
      <dgm:prSet phldrT="[Text]" custT="1"/>
      <dgm:spPr/>
      <dgm:t>
        <a:bodyPr/>
        <a:lstStyle/>
        <a:p>
          <a:r>
            <a:rPr lang="en-US" sz="1400" dirty="0"/>
            <a:t>1981</a:t>
          </a:r>
        </a:p>
      </dgm:t>
    </dgm:pt>
    <dgm:pt modelId="{529FC57B-F605-7448-A520-C1F393104C96}" type="parTrans" cxnId="{73A6CFC0-18C4-6540-B743-DEB547A6A9DD}">
      <dgm:prSet/>
      <dgm:spPr/>
      <dgm:t>
        <a:bodyPr/>
        <a:lstStyle/>
        <a:p>
          <a:endParaRPr lang="en-US" sz="1400"/>
        </a:p>
      </dgm:t>
    </dgm:pt>
    <dgm:pt modelId="{DEA01261-2271-1043-975F-E83B5786BC67}" type="sibTrans" cxnId="{73A6CFC0-18C4-6540-B743-DEB547A6A9DD}">
      <dgm:prSet/>
      <dgm:spPr/>
      <dgm:t>
        <a:bodyPr/>
        <a:lstStyle/>
        <a:p>
          <a:endParaRPr lang="en-US" sz="1400"/>
        </a:p>
      </dgm:t>
    </dgm:pt>
    <dgm:pt modelId="{A4244193-B871-384F-A0C6-1C401F3FBCD5}">
      <dgm:prSet phldrT="[Text]" custT="1"/>
      <dgm:spPr/>
      <dgm:t>
        <a:bodyPr/>
        <a:lstStyle/>
        <a:p>
          <a:r>
            <a:rPr lang="en-US" sz="1400" dirty="0"/>
            <a:t>Acquired Sanford I. Weill's Shearson Loeb Rhoades, the second-largest securities firm in the United States to form Shearson/American Express.</a:t>
          </a:r>
        </a:p>
      </dgm:t>
    </dgm:pt>
    <dgm:pt modelId="{5324DCE4-9E62-9C45-8E22-4F7C409B0276}" type="parTrans" cxnId="{9F3F6791-8B84-7E4E-8AE7-4CBA4E9AA53E}">
      <dgm:prSet/>
      <dgm:spPr/>
      <dgm:t>
        <a:bodyPr/>
        <a:lstStyle/>
        <a:p>
          <a:endParaRPr lang="en-US" sz="1400"/>
        </a:p>
      </dgm:t>
    </dgm:pt>
    <dgm:pt modelId="{62D532CB-0BF7-E34B-8419-C33936753CDE}" type="sibTrans" cxnId="{9F3F6791-8B84-7E4E-8AE7-4CBA4E9AA53E}">
      <dgm:prSet/>
      <dgm:spPr/>
      <dgm:t>
        <a:bodyPr/>
        <a:lstStyle/>
        <a:p>
          <a:endParaRPr lang="en-US" sz="1400"/>
        </a:p>
      </dgm:t>
    </dgm:pt>
    <dgm:pt modelId="{A892976A-4C6F-AB48-89CB-4DC771BA6B5C}" type="pres">
      <dgm:prSet presAssocID="{29792863-DD4D-F84E-B570-C4D5DBF06B75}" presName="Name0" presStyleCnt="0">
        <dgm:presLayoutVars>
          <dgm:dir/>
          <dgm:animLvl val="lvl"/>
          <dgm:resizeHandles val="exact"/>
        </dgm:presLayoutVars>
      </dgm:prSet>
      <dgm:spPr/>
    </dgm:pt>
    <dgm:pt modelId="{09F928F4-93E3-F947-9C77-F8A06F1EC10A}" type="pres">
      <dgm:prSet presAssocID="{E8E41773-F16B-1947-A2FA-90893E144FB8}" presName="composite" presStyleCnt="0"/>
      <dgm:spPr/>
    </dgm:pt>
    <dgm:pt modelId="{64BC7584-3F9F-BA45-A7DF-F214EAA4D32D}" type="pres">
      <dgm:prSet presAssocID="{E8E41773-F16B-1947-A2FA-90893E144FB8}" presName="parTx" presStyleLbl="node1" presStyleIdx="0" presStyleCnt="6">
        <dgm:presLayoutVars>
          <dgm:chMax val="0"/>
          <dgm:chPref val="0"/>
          <dgm:bulletEnabled val="1"/>
        </dgm:presLayoutVars>
      </dgm:prSet>
      <dgm:spPr/>
    </dgm:pt>
    <dgm:pt modelId="{1E6E4DE2-22AC-C143-91C1-26DE69A192EE}" type="pres">
      <dgm:prSet presAssocID="{E8E41773-F16B-1947-A2FA-90893E144FB8}" presName="desTx" presStyleLbl="revTx" presStyleIdx="0" presStyleCnt="6">
        <dgm:presLayoutVars>
          <dgm:bulletEnabled val="1"/>
        </dgm:presLayoutVars>
      </dgm:prSet>
      <dgm:spPr/>
    </dgm:pt>
    <dgm:pt modelId="{B194D19A-B107-8A42-82D1-9AC5A4607923}" type="pres">
      <dgm:prSet presAssocID="{D820DEB3-712A-A543-82E7-D102351E6F48}" presName="space" presStyleCnt="0"/>
      <dgm:spPr/>
    </dgm:pt>
    <dgm:pt modelId="{50094DEE-F984-AF4C-BE67-6F9C73D3AFE5}" type="pres">
      <dgm:prSet presAssocID="{919DF5D7-0DF7-F844-B370-03D262E390B4}" presName="composite" presStyleCnt="0"/>
      <dgm:spPr/>
    </dgm:pt>
    <dgm:pt modelId="{3ECC57CA-04F9-BA4B-9AC7-DF8C743BD43E}" type="pres">
      <dgm:prSet presAssocID="{919DF5D7-0DF7-F844-B370-03D262E390B4}" presName="parTx" presStyleLbl="node1" presStyleIdx="1" presStyleCnt="6">
        <dgm:presLayoutVars>
          <dgm:chMax val="0"/>
          <dgm:chPref val="0"/>
          <dgm:bulletEnabled val="1"/>
        </dgm:presLayoutVars>
      </dgm:prSet>
      <dgm:spPr/>
    </dgm:pt>
    <dgm:pt modelId="{EF32A7DB-EB2E-DC44-B1AC-EC5E28B684D3}" type="pres">
      <dgm:prSet presAssocID="{919DF5D7-0DF7-F844-B370-03D262E390B4}" presName="desTx" presStyleLbl="revTx" presStyleIdx="1" presStyleCnt="6">
        <dgm:presLayoutVars>
          <dgm:bulletEnabled val="1"/>
        </dgm:presLayoutVars>
      </dgm:prSet>
      <dgm:spPr/>
    </dgm:pt>
    <dgm:pt modelId="{E3E64B97-EA35-6644-B6D6-E930C2E57939}" type="pres">
      <dgm:prSet presAssocID="{3168526B-8B4A-DA43-9CCB-B4F4C63A4CCB}" presName="space" presStyleCnt="0"/>
      <dgm:spPr/>
    </dgm:pt>
    <dgm:pt modelId="{7D6E64EE-5549-F04D-BD28-659F72996CB2}" type="pres">
      <dgm:prSet presAssocID="{9EE3657A-740F-E64E-9906-E12316CD0C6D}" presName="composite" presStyleCnt="0"/>
      <dgm:spPr/>
    </dgm:pt>
    <dgm:pt modelId="{1C7A5862-6CCE-D84A-9A82-C1F44F16FDB4}" type="pres">
      <dgm:prSet presAssocID="{9EE3657A-740F-E64E-9906-E12316CD0C6D}" presName="parTx" presStyleLbl="node1" presStyleIdx="2" presStyleCnt="6">
        <dgm:presLayoutVars>
          <dgm:chMax val="0"/>
          <dgm:chPref val="0"/>
          <dgm:bulletEnabled val="1"/>
        </dgm:presLayoutVars>
      </dgm:prSet>
      <dgm:spPr/>
    </dgm:pt>
    <dgm:pt modelId="{8A23E9B0-4166-274E-8B46-188D17CF962E}" type="pres">
      <dgm:prSet presAssocID="{9EE3657A-740F-E64E-9906-E12316CD0C6D}" presName="desTx" presStyleLbl="revTx" presStyleIdx="2" presStyleCnt="6">
        <dgm:presLayoutVars>
          <dgm:bulletEnabled val="1"/>
        </dgm:presLayoutVars>
      </dgm:prSet>
      <dgm:spPr/>
    </dgm:pt>
    <dgm:pt modelId="{372A88A8-DFCC-0541-A987-A2156E4EBA50}" type="pres">
      <dgm:prSet presAssocID="{FB6E2A87-9738-B948-A2B6-6DEAD0F12BA6}" presName="space" presStyleCnt="0"/>
      <dgm:spPr/>
    </dgm:pt>
    <dgm:pt modelId="{C7C4BB71-EF94-444E-9467-BA2F9A020689}" type="pres">
      <dgm:prSet presAssocID="{F0BE014B-E5B4-924A-A8EE-F9F616C1D69B}" presName="composite" presStyleCnt="0"/>
      <dgm:spPr/>
    </dgm:pt>
    <dgm:pt modelId="{AADE9F0D-21C3-124A-B2AD-CFD3D6BB2AC3}" type="pres">
      <dgm:prSet presAssocID="{F0BE014B-E5B4-924A-A8EE-F9F616C1D69B}" presName="parTx" presStyleLbl="node1" presStyleIdx="3" presStyleCnt="6">
        <dgm:presLayoutVars>
          <dgm:chMax val="0"/>
          <dgm:chPref val="0"/>
          <dgm:bulletEnabled val="1"/>
        </dgm:presLayoutVars>
      </dgm:prSet>
      <dgm:spPr/>
    </dgm:pt>
    <dgm:pt modelId="{BBBF4DDE-0790-6F40-8D34-AC90EE9376A1}" type="pres">
      <dgm:prSet presAssocID="{F0BE014B-E5B4-924A-A8EE-F9F616C1D69B}" presName="desTx" presStyleLbl="revTx" presStyleIdx="3" presStyleCnt="6">
        <dgm:presLayoutVars>
          <dgm:bulletEnabled val="1"/>
        </dgm:presLayoutVars>
      </dgm:prSet>
      <dgm:spPr/>
    </dgm:pt>
    <dgm:pt modelId="{7F5D2F12-5120-0544-AF9B-89E71FE87E6E}" type="pres">
      <dgm:prSet presAssocID="{F5596518-F9B8-B64C-BEF2-04CB0D3AB813}" presName="space" presStyleCnt="0"/>
      <dgm:spPr/>
    </dgm:pt>
    <dgm:pt modelId="{4F135DB6-F92C-8F4C-A934-50D2BDCC8694}" type="pres">
      <dgm:prSet presAssocID="{59CE9B62-AB07-684C-A881-F221AA50E519}" presName="composite" presStyleCnt="0"/>
      <dgm:spPr/>
    </dgm:pt>
    <dgm:pt modelId="{01748AF8-73ED-AD4B-9714-A751EA3BE461}" type="pres">
      <dgm:prSet presAssocID="{59CE9B62-AB07-684C-A881-F221AA50E519}" presName="parTx" presStyleLbl="node1" presStyleIdx="4" presStyleCnt="6">
        <dgm:presLayoutVars>
          <dgm:chMax val="0"/>
          <dgm:chPref val="0"/>
          <dgm:bulletEnabled val="1"/>
        </dgm:presLayoutVars>
      </dgm:prSet>
      <dgm:spPr/>
    </dgm:pt>
    <dgm:pt modelId="{520A60C7-91B4-6B4B-90B3-4F54DCC20A7C}" type="pres">
      <dgm:prSet presAssocID="{59CE9B62-AB07-684C-A881-F221AA50E519}" presName="desTx" presStyleLbl="revTx" presStyleIdx="4" presStyleCnt="6">
        <dgm:presLayoutVars>
          <dgm:bulletEnabled val="1"/>
        </dgm:presLayoutVars>
      </dgm:prSet>
      <dgm:spPr/>
    </dgm:pt>
    <dgm:pt modelId="{DF843B4B-F49C-F747-B72C-9EE004E8D33B}" type="pres">
      <dgm:prSet presAssocID="{D1976E73-E857-054C-8528-8065F4FEC764}" presName="space" presStyleCnt="0"/>
      <dgm:spPr/>
    </dgm:pt>
    <dgm:pt modelId="{69D68188-631F-904D-A2E9-8BEF37D878A1}" type="pres">
      <dgm:prSet presAssocID="{35172713-9E7A-5748-A7D7-3A4DFD9893FD}" presName="composite" presStyleCnt="0"/>
      <dgm:spPr/>
    </dgm:pt>
    <dgm:pt modelId="{DD9BDD27-7EC4-4D43-B4C7-68C84A1169CE}" type="pres">
      <dgm:prSet presAssocID="{35172713-9E7A-5748-A7D7-3A4DFD9893FD}" presName="parTx" presStyleLbl="node1" presStyleIdx="5" presStyleCnt="6">
        <dgm:presLayoutVars>
          <dgm:chMax val="0"/>
          <dgm:chPref val="0"/>
          <dgm:bulletEnabled val="1"/>
        </dgm:presLayoutVars>
      </dgm:prSet>
      <dgm:spPr/>
    </dgm:pt>
    <dgm:pt modelId="{63D33B74-F3AF-A443-BF30-F6D3206C8FF8}" type="pres">
      <dgm:prSet presAssocID="{35172713-9E7A-5748-A7D7-3A4DFD9893FD}" presName="desTx" presStyleLbl="revTx" presStyleIdx="5" presStyleCnt="6">
        <dgm:presLayoutVars>
          <dgm:bulletEnabled val="1"/>
        </dgm:presLayoutVars>
      </dgm:prSet>
      <dgm:spPr/>
    </dgm:pt>
  </dgm:ptLst>
  <dgm:cxnLst>
    <dgm:cxn modelId="{CB3DE20C-9AD5-4844-98C9-A4684822A16D}" srcId="{E8E41773-F16B-1947-A2FA-90893E144FB8}" destId="{E77E5B3D-0125-F840-B017-807B8728A88F}" srcOrd="0" destOrd="0" parTransId="{47435B8C-663C-0447-8F19-FC664E3A5383}" sibTransId="{0D3D70B3-20C9-DD48-9204-94AE60DD1E27}"/>
    <dgm:cxn modelId="{02495722-A90B-134A-91DA-C13B65125277}" type="presOf" srcId="{516DAE67-F67D-0445-B32D-167A974A675E}" destId="{BBBF4DDE-0790-6F40-8D34-AC90EE9376A1}" srcOrd="0" destOrd="0" presId="urn:microsoft.com/office/officeart/2005/8/layout/chevron1"/>
    <dgm:cxn modelId="{10209F23-0BA9-D742-BF56-D26BD3D6871D}" srcId="{29792863-DD4D-F84E-B570-C4D5DBF06B75}" destId="{F0BE014B-E5B4-924A-A8EE-F9F616C1D69B}" srcOrd="3" destOrd="0" parTransId="{8BA12009-05AC-3447-8238-1B197954E6EC}" sibTransId="{F5596518-F9B8-B64C-BEF2-04CB0D3AB813}"/>
    <dgm:cxn modelId="{D6E88C31-31F1-3740-9AFF-91F8EE853B05}" type="presOf" srcId="{29792863-DD4D-F84E-B570-C4D5DBF06B75}" destId="{A892976A-4C6F-AB48-89CB-4DC771BA6B5C}" srcOrd="0" destOrd="0" presId="urn:microsoft.com/office/officeart/2005/8/layout/chevron1"/>
    <dgm:cxn modelId="{60D1B83B-C066-8548-9FAD-E74FA431C892}" type="presOf" srcId="{47DF5858-1608-B948-8C68-EA7D0F81BF58}" destId="{8A23E9B0-4166-274E-8B46-188D17CF962E}" srcOrd="0" destOrd="0" presId="urn:microsoft.com/office/officeart/2005/8/layout/chevron1"/>
    <dgm:cxn modelId="{DAB9993C-3EBD-B042-AD4A-00A6DE534A6B}" type="presOf" srcId="{5BF1A0B4-7B44-0143-8BEF-6EFFEA763345}" destId="{EF32A7DB-EB2E-DC44-B1AC-EC5E28B684D3}" srcOrd="0" destOrd="0" presId="urn:microsoft.com/office/officeart/2005/8/layout/chevron1"/>
    <dgm:cxn modelId="{AA67055D-4944-CC43-BF5D-7F7A97556B89}" srcId="{59CE9B62-AB07-684C-A881-F221AA50E519}" destId="{870DAD7B-2F94-A54B-AAA0-35E967AE433E}" srcOrd="0" destOrd="0" parTransId="{D52D2035-0C0D-6D43-BB8A-C89265F9F8A9}" sibTransId="{936D37DC-598D-1D44-A709-4A5B7C6C5163}"/>
    <dgm:cxn modelId="{7F915061-3FC0-7B44-B2B8-2A7B4CBBEB38}" type="presOf" srcId="{919DF5D7-0DF7-F844-B370-03D262E390B4}" destId="{3ECC57CA-04F9-BA4B-9AC7-DF8C743BD43E}" srcOrd="0" destOrd="0" presId="urn:microsoft.com/office/officeart/2005/8/layout/chevron1"/>
    <dgm:cxn modelId="{AA3C2463-CB45-BD49-8E24-FC2A255A8B3F}" srcId="{F0BE014B-E5B4-924A-A8EE-F9F616C1D69B}" destId="{516DAE67-F67D-0445-B32D-167A974A675E}" srcOrd="0" destOrd="0" parTransId="{7F5AD3D5-3ED0-0942-95CA-D4DBAC405D1F}" sibTransId="{00A58082-3750-1340-B89E-11926AE155CC}"/>
    <dgm:cxn modelId="{DF755B48-055D-BB4B-83F9-1319608C10EF}" srcId="{919DF5D7-0DF7-F844-B370-03D262E390B4}" destId="{5BF1A0B4-7B44-0143-8BEF-6EFFEA763345}" srcOrd="0" destOrd="0" parTransId="{22A8F098-3312-F44D-990E-58F176749F0D}" sibTransId="{81D65AC8-B0E0-854E-9296-A9ABA73B6B56}"/>
    <dgm:cxn modelId="{6279E16B-3A83-844A-A6CD-36489F3F056C}" type="presOf" srcId="{59CE9B62-AB07-684C-A881-F221AA50E519}" destId="{01748AF8-73ED-AD4B-9714-A751EA3BE461}" srcOrd="0" destOrd="0" presId="urn:microsoft.com/office/officeart/2005/8/layout/chevron1"/>
    <dgm:cxn modelId="{772D774D-82CE-D341-B477-0BEEA348A199}" srcId="{29792863-DD4D-F84E-B570-C4D5DBF06B75}" destId="{E8E41773-F16B-1947-A2FA-90893E144FB8}" srcOrd="0" destOrd="0" parTransId="{35C180D4-A675-C047-BF4B-FE00495C5B68}" sibTransId="{D820DEB3-712A-A543-82E7-D102351E6F48}"/>
    <dgm:cxn modelId="{E45BD751-2146-8B4D-ACD1-FBDECF493684}" srcId="{29792863-DD4D-F84E-B570-C4D5DBF06B75}" destId="{919DF5D7-0DF7-F844-B370-03D262E390B4}" srcOrd="1" destOrd="0" parTransId="{46883D30-246A-7C48-B325-7F751FFB4087}" sibTransId="{3168526B-8B4A-DA43-9CCB-B4F4C63A4CCB}"/>
    <dgm:cxn modelId="{CDB2F177-95FC-CC4D-8DA1-6BEFBC30F5E9}" type="presOf" srcId="{E77E5B3D-0125-F840-B017-807B8728A88F}" destId="{1E6E4DE2-22AC-C143-91C1-26DE69A192EE}" srcOrd="0" destOrd="0" presId="urn:microsoft.com/office/officeart/2005/8/layout/chevron1"/>
    <dgm:cxn modelId="{9F3F6791-8B84-7E4E-8AE7-4CBA4E9AA53E}" srcId="{35172713-9E7A-5748-A7D7-3A4DFD9893FD}" destId="{A4244193-B871-384F-A0C6-1C401F3FBCD5}" srcOrd="0" destOrd="0" parTransId="{5324DCE4-9E62-9C45-8E22-4F7C409B0276}" sibTransId="{62D532CB-0BF7-E34B-8419-C33936753CDE}"/>
    <dgm:cxn modelId="{C9FA8892-543E-E640-91CD-7D79B897FC0C}" type="presOf" srcId="{35172713-9E7A-5748-A7D7-3A4DFD9893FD}" destId="{DD9BDD27-7EC4-4D43-B4C7-68C84A1169CE}" srcOrd="0" destOrd="0" presId="urn:microsoft.com/office/officeart/2005/8/layout/chevron1"/>
    <dgm:cxn modelId="{DDC80A9C-0E2F-6044-B977-B46563A99713}" srcId="{29792863-DD4D-F84E-B570-C4D5DBF06B75}" destId="{59CE9B62-AB07-684C-A881-F221AA50E519}" srcOrd="4" destOrd="0" parTransId="{C7DC7C4E-D285-D742-9524-00BF7BF33632}" sibTransId="{D1976E73-E857-054C-8528-8065F4FEC764}"/>
    <dgm:cxn modelId="{B233EBA6-4D29-5341-8E17-AFD847D75AD7}" type="presOf" srcId="{E8E41773-F16B-1947-A2FA-90893E144FB8}" destId="{64BC7584-3F9F-BA45-A7DF-F214EAA4D32D}" srcOrd="0" destOrd="0" presId="urn:microsoft.com/office/officeart/2005/8/layout/chevron1"/>
    <dgm:cxn modelId="{73A6CFC0-18C4-6540-B743-DEB547A6A9DD}" srcId="{29792863-DD4D-F84E-B570-C4D5DBF06B75}" destId="{35172713-9E7A-5748-A7D7-3A4DFD9893FD}" srcOrd="5" destOrd="0" parTransId="{529FC57B-F605-7448-A520-C1F393104C96}" sibTransId="{DEA01261-2271-1043-975F-E83B5786BC67}"/>
    <dgm:cxn modelId="{B6701AC1-9BBA-A04B-A543-1C149FDB09E4}" srcId="{9EE3657A-740F-E64E-9906-E12316CD0C6D}" destId="{47DF5858-1608-B948-8C68-EA7D0F81BF58}" srcOrd="0" destOrd="0" parTransId="{E5C4D1BA-75C4-3E4A-BF5E-27C71B3929BB}" sibTransId="{692CD1DA-B817-A140-850E-E5C59EF784F3}"/>
    <dgm:cxn modelId="{B9EBDAD0-F08A-5E4E-B3D9-F96A6CBCEBA4}" type="presOf" srcId="{F0BE014B-E5B4-924A-A8EE-F9F616C1D69B}" destId="{AADE9F0D-21C3-124A-B2AD-CFD3D6BB2AC3}" srcOrd="0" destOrd="0" presId="urn:microsoft.com/office/officeart/2005/8/layout/chevron1"/>
    <dgm:cxn modelId="{262441D1-F815-3541-894A-6E3E85A092BD}" type="presOf" srcId="{870DAD7B-2F94-A54B-AAA0-35E967AE433E}" destId="{520A60C7-91B4-6B4B-90B3-4F54DCC20A7C}" srcOrd="0" destOrd="0" presId="urn:microsoft.com/office/officeart/2005/8/layout/chevron1"/>
    <dgm:cxn modelId="{A17D51EE-0496-CA4A-9270-8D696B13E3D0}" type="presOf" srcId="{9EE3657A-740F-E64E-9906-E12316CD0C6D}" destId="{1C7A5862-6CCE-D84A-9A82-C1F44F16FDB4}" srcOrd="0" destOrd="0" presId="urn:microsoft.com/office/officeart/2005/8/layout/chevron1"/>
    <dgm:cxn modelId="{0330F7F8-B683-264D-8DE4-FF6AB531C6C2}" type="presOf" srcId="{A4244193-B871-384F-A0C6-1C401F3FBCD5}" destId="{63D33B74-F3AF-A443-BF30-F6D3206C8FF8}" srcOrd="0" destOrd="0" presId="urn:microsoft.com/office/officeart/2005/8/layout/chevron1"/>
    <dgm:cxn modelId="{3CC436FA-45EE-0E44-A1AC-44AA6258ADAC}" srcId="{29792863-DD4D-F84E-B570-C4D5DBF06B75}" destId="{9EE3657A-740F-E64E-9906-E12316CD0C6D}" srcOrd="2" destOrd="0" parTransId="{AFA4E434-26A8-9549-8950-54B02489064B}" sibTransId="{FB6E2A87-9738-B948-A2B6-6DEAD0F12BA6}"/>
    <dgm:cxn modelId="{E7ABD273-E593-884B-9EFB-D4EC0017BB2B}" type="presParOf" srcId="{A892976A-4C6F-AB48-89CB-4DC771BA6B5C}" destId="{09F928F4-93E3-F947-9C77-F8A06F1EC10A}" srcOrd="0" destOrd="0" presId="urn:microsoft.com/office/officeart/2005/8/layout/chevron1"/>
    <dgm:cxn modelId="{EA18CE0F-FD0F-1E48-86E0-C2BC1C3EEB67}" type="presParOf" srcId="{09F928F4-93E3-F947-9C77-F8A06F1EC10A}" destId="{64BC7584-3F9F-BA45-A7DF-F214EAA4D32D}" srcOrd="0" destOrd="0" presId="urn:microsoft.com/office/officeart/2005/8/layout/chevron1"/>
    <dgm:cxn modelId="{B57543A5-7180-7A45-B32E-D0973DE87BD1}" type="presParOf" srcId="{09F928F4-93E3-F947-9C77-F8A06F1EC10A}" destId="{1E6E4DE2-22AC-C143-91C1-26DE69A192EE}" srcOrd="1" destOrd="0" presId="urn:microsoft.com/office/officeart/2005/8/layout/chevron1"/>
    <dgm:cxn modelId="{D4C34AB1-2F09-3549-A08B-84D87E5BEF4E}" type="presParOf" srcId="{A892976A-4C6F-AB48-89CB-4DC771BA6B5C}" destId="{B194D19A-B107-8A42-82D1-9AC5A4607923}" srcOrd="1" destOrd="0" presId="urn:microsoft.com/office/officeart/2005/8/layout/chevron1"/>
    <dgm:cxn modelId="{B6D3C99B-0F5A-084F-9704-F30A95D275B4}" type="presParOf" srcId="{A892976A-4C6F-AB48-89CB-4DC771BA6B5C}" destId="{50094DEE-F984-AF4C-BE67-6F9C73D3AFE5}" srcOrd="2" destOrd="0" presId="urn:microsoft.com/office/officeart/2005/8/layout/chevron1"/>
    <dgm:cxn modelId="{287078BB-3588-F54C-8A6B-531D019C3CB3}" type="presParOf" srcId="{50094DEE-F984-AF4C-BE67-6F9C73D3AFE5}" destId="{3ECC57CA-04F9-BA4B-9AC7-DF8C743BD43E}" srcOrd="0" destOrd="0" presId="urn:microsoft.com/office/officeart/2005/8/layout/chevron1"/>
    <dgm:cxn modelId="{3878B8FD-B88F-8F45-9090-487973A13425}" type="presParOf" srcId="{50094DEE-F984-AF4C-BE67-6F9C73D3AFE5}" destId="{EF32A7DB-EB2E-DC44-B1AC-EC5E28B684D3}" srcOrd="1" destOrd="0" presId="urn:microsoft.com/office/officeart/2005/8/layout/chevron1"/>
    <dgm:cxn modelId="{FF2035F8-EC86-DB4C-BF7F-40C8F32901B8}" type="presParOf" srcId="{A892976A-4C6F-AB48-89CB-4DC771BA6B5C}" destId="{E3E64B97-EA35-6644-B6D6-E930C2E57939}" srcOrd="3" destOrd="0" presId="urn:microsoft.com/office/officeart/2005/8/layout/chevron1"/>
    <dgm:cxn modelId="{0109F26A-BA9D-FC4D-B724-29F0FBC8A273}" type="presParOf" srcId="{A892976A-4C6F-AB48-89CB-4DC771BA6B5C}" destId="{7D6E64EE-5549-F04D-BD28-659F72996CB2}" srcOrd="4" destOrd="0" presId="urn:microsoft.com/office/officeart/2005/8/layout/chevron1"/>
    <dgm:cxn modelId="{70E4AF42-312A-9C43-8458-1D7929EFF3EE}" type="presParOf" srcId="{7D6E64EE-5549-F04D-BD28-659F72996CB2}" destId="{1C7A5862-6CCE-D84A-9A82-C1F44F16FDB4}" srcOrd="0" destOrd="0" presId="urn:microsoft.com/office/officeart/2005/8/layout/chevron1"/>
    <dgm:cxn modelId="{FA9227B7-44F8-0743-852C-E4275903C28D}" type="presParOf" srcId="{7D6E64EE-5549-F04D-BD28-659F72996CB2}" destId="{8A23E9B0-4166-274E-8B46-188D17CF962E}" srcOrd="1" destOrd="0" presId="urn:microsoft.com/office/officeart/2005/8/layout/chevron1"/>
    <dgm:cxn modelId="{29316422-439E-224C-88DF-67E3B91CE06A}" type="presParOf" srcId="{A892976A-4C6F-AB48-89CB-4DC771BA6B5C}" destId="{372A88A8-DFCC-0541-A987-A2156E4EBA50}" srcOrd="5" destOrd="0" presId="urn:microsoft.com/office/officeart/2005/8/layout/chevron1"/>
    <dgm:cxn modelId="{D589F6FA-8FDE-8D4B-BDA2-66F0DBF15706}" type="presParOf" srcId="{A892976A-4C6F-AB48-89CB-4DC771BA6B5C}" destId="{C7C4BB71-EF94-444E-9467-BA2F9A020689}" srcOrd="6" destOrd="0" presId="urn:microsoft.com/office/officeart/2005/8/layout/chevron1"/>
    <dgm:cxn modelId="{4E73C48E-34BD-0F41-9E12-996FD521B495}" type="presParOf" srcId="{C7C4BB71-EF94-444E-9467-BA2F9A020689}" destId="{AADE9F0D-21C3-124A-B2AD-CFD3D6BB2AC3}" srcOrd="0" destOrd="0" presId="urn:microsoft.com/office/officeart/2005/8/layout/chevron1"/>
    <dgm:cxn modelId="{3842BC81-530A-884F-AA66-08DE6C33B7A6}" type="presParOf" srcId="{C7C4BB71-EF94-444E-9467-BA2F9A020689}" destId="{BBBF4DDE-0790-6F40-8D34-AC90EE9376A1}" srcOrd="1" destOrd="0" presId="urn:microsoft.com/office/officeart/2005/8/layout/chevron1"/>
    <dgm:cxn modelId="{2D128502-7A71-864E-B019-EDF1FE418940}" type="presParOf" srcId="{A892976A-4C6F-AB48-89CB-4DC771BA6B5C}" destId="{7F5D2F12-5120-0544-AF9B-89E71FE87E6E}" srcOrd="7" destOrd="0" presId="urn:microsoft.com/office/officeart/2005/8/layout/chevron1"/>
    <dgm:cxn modelId="{E97DC851-BB7A-AF4D-B40C-B5C34C278843}" type="presParOf" srcId="{A892976A-4C6F-AB48-89CB-4DC771BA6B5C}" destId="{4F135DB6-F92C-8F4C-A934-50D2BDCC8694}" srcOrd="8" destOrd="0" presId="urn:microsoft.com/office/officeart/2005/8/layout/chevron1"/>
    <dgm:cxn modelId="{4098B2EC-24D6-D148-B5AA-FD220FC1DB58}" type="presParOf" srcId="{4F135DB6-F92C-8F4C-A934-50D2BDCC8694}" destId="{01748AF8-73ED-AD4B-9714-A751EA3BE461}" srcOrd="0" destOrd="0" presId="urn:microsoft.com/office/officeart/2005/8/layout/chevron1"/>
    <dgm:cxn modelId="{717F663D-6546-2F46-82EE-C673F3ABA714}" type="presParOf" srcId="{4F135DB6-F92C-8F4C-A934-50D2BDCC8694}" destId="{520A60C7-91B4-6B4B-90B3-4F54DCC20A7C}" srcOrd="1" destOrd="0" presId="urn:microsoft.com/office/officeart/2005/8/layout/chevron1"/>
    <dgm:cxn modelId="{430AC3AC-9391-9349-B115-3CCA0F3F368A}" type="presParOf" srcId="{A892976A-4C6F-AB48-89CB-4DC771BA6B5C}" destId="{DF843B4B-F49C-F747-B72C-9EE004E8D33B}" srcOrd="9" destOrd="0" presId="urn:microsoft.com/office/officeart/2005/8/layout/chevron1"/>
    <dgm:cxn modelId="{D78738F3-51D8-B848-8095-9C4619F45CAF}" type="presParOf" srcId="{A892976A-4C6F-AB48-89CB-4DC771BA6B5C}" destId="{69D68188-631F-904D-A2E9-8BEF37D878A1}" srcOrd="10" destOrd="0" presId="urn:microsoft.com/office/officeart/2005/8/layout/chevron1"/>
    <dgm:cxn modelId="{6D994BD8-9003-9548-B73B-C3F3276529DF}" type="presParOf" srcId="{69D68188-631F-904D-A2E9-8BEF37D878A1}" destId="{DD9BDD27-7EC4-4D43-B4C7-68C84A1169CE}" srcOrd="0" destOrd="0" presId="urn:microsoft.com/office/officeart/2005/8/layout/chevron1"/>
    <dgm:cxn modelId="{936C57DB-FE37-8545-980F-BBF425A2C2BD}" type="presParOf" srcId="{69D68188-631F-904D-A2E9-8BEF37D878A1}" destId="{63D33B74-F3AF-A443-BF30-F6D3206C8FF8}"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792863-DD4D-F84E-B570-C4D5DBF06B75}" type="doc">
      <dgm:prSet loTypeId="urn:microsoft.com/office/officeart/2005/8/layout/chevron1" loCatId="" qsTypeId="urn:microsoft.com/office/officeart/2005/8/quickstyle/simple1" qsCatId="simple" csTypeId="urn:microsoft.com/office/officeart/2005/8/colors/accent1_2" csCatId="accent1" phldr="1"/>
      <dgm:spPr/>
    </dgm:pt>
    <dgm:pt modelId="{E8E41773-F16B-1947-A2FA-90893E144FB8}">
      <dgm:prSet phldrT="[Text]" custT="1"/>
      <dgm:spPr/>
      <dgm:t>
        <a:bodyPr/>
        <a:lstStyle/>
        <a:p>
          <a:r>
            <a:rPr lang="en-US" sz="1400"/>
            <a:t>1984</a:t>
          </a:r>
          <a:endParaRPr lang="en-US" sz="1400" dirty="0"/>
        </a:p>
      </dgm:t>
    </dgm:pt>
    <dgm:pt modelId="{35C180D4-A675-C047-BF4B-FE00495C5B68}" type="parTrans" cxnId="{772D774D-82CE-D341-B477-0BEEA348A199}">
      <dgm:prSet/>
      <dgm:spPr/>
      <dgm:t>
        <a:bodyPr/>
        <a:lstStyle/>
        <a:p>
          <a:endParaRPr lang="en-US" sz="1400"/>
        </a:p>
      </dgm:t>
    </dgm:pt>
    <dgm:pt modelId="{D820DEB3-712A-A543-82E7-D102351E6F48}" type="sibTrans" cxnId="{772D774D-82CE-D341-B477-0BEEA348A199}">
      <dgm:prSet/>
      <dgm:spPr/>
      <dgm:t>
        <a:bodyPr/>
        <a:lstStyle/>
        <a:p>
          <a:endParaRPr lang="en-US" sz="1400"/>
        </a:p>
      </dgm:t>
    </dgm:pt>
    <dgm:pt modelId="{8AD1956F-FC82-B848-A8E4-29D9DE23AC96}">
      <dgm:prSet phldrT="[Text]"/>
      <dgm:spPr/>
      <dgm:t>
        <a:bodyPr/>
        <a:lstStyle/>
        <a:p>
          <a:r>
            <a:rPr lang="en-US" dirty="0"/>
            <a:t>Acquired Lehman Brothers Kuhn Loeb, an investment banking and trading firm,  to create Shearson Lehman/American Express</a:t>
          </a:r>
        </a:p>
      </dgm:t>
    </dgm:pt>
    <dgm:pt modelId="{8737FE47-48CC-C742-8FF5-9A814A5137DB}" type="parTrans" cxnId="{277CDA44-3186-924A-B9D5-A6CCB4567904}">
      <dgm:prSet/>
      <dgm:spPr/>
      <dgm:t>
        <a:bodyPr/>
        <a:lstStyle/>
        <a:p>
          <a:endParaRPr lang="en-US"/>
        </a:p>
      </dgm:t>
    </dgm:pt>
    <dgm:pt modelId="{F344C9B9-BCE3-5540-BEFE-8B382FE56B20}" type="sibTrans" cxnId="{277CDA44-3186-924A-B9D5-A6CCB4567904}">
      <dgm:prSet/>
      <dgm:spPr/>
      <dgm:t>
        <a:bodyPr/>
        <a:lstStyle/>
        <a:p>
          <a:endParaRPr lang="en-US"/>
        </a:p>
      </dgm:t>
    </dgm:pt>
    <dgm:pt modelId="{B13DEFF3-E580-2744-BB65-D965CA20CDE8}">
      <dgm:prSet phldrT="[Text]"/>
      <dgm:spPr/>
      <dgm:t>
        <a:bodyPr/>
        <a:lstStyle/>
        <a:p>
          <a:r>
            <a:rPr lang="en-US" dirty="0"/>
            <a:t>Acquired Investors Diversified Services, increasing number of financial advisors and investment products</a:t>
          </a:r>
        </a:p>
      </dgm:t>
    </dgm:pt>
    <dgm:pt modelId="{2C350662-730B-9849-94E2-B06666BFB539}" type="parTrans" cxnId="{960259FD-00DE-9D41-8833-A09A2BECE29C}">
      <dgm:prSet/>
      <dgm:spPr/>
      <dgm:t>
        <a:bodyPr/>
        <a:lstStyle/>
        <a:p>
          <a:endParaRPr lang="en-US"/>
        </a:p>
      </dgm:t>
    </dgm:pt>
    <dgm:pt modelId="{DB0A4681-AFA9-B749-A667-ED0F657C2F23}" type="sibTrans" cxnId="{960259FD-00DE-9D41-8833-A09A2BECE29C}">
      <dgm:prSet/>
      <dgm:spPr/>
      <dgm:t>
        <a:bodyPr/>
        <a:lstStyle/>
        <a:p>
          <a:endParaRPr lang="en-US"/>
        </a:p>
      </dgm:t>
    </dgm:pt>
    <dgm:pt modelId="{DCD9DCD1-A9CD-A343-8628-546D9909C214}">
      <dgm:prSet phldrT="[Text]"/>
      <dgm:spPr/>
      <dgm:t>
        <a:bodyPr/>
        <a:lstStyle/>
        <a:p>
          <a:r>
            <a:rPr lang="en-US" dirty="0"/>
            <a:t>1988</a:t>
          </a:r>
        </a:p>
      </dgm:t>
    </dgm:pt>
    <dgm:pt modelId="{A8C5EA28-0204-6D48-A487-332CDB89A040}" type="parTrans" cxnId="{046B008F-85E9-CD42-8FAE-399490B2051B}">
      <dgm:prSet/>
      <dgm:spPr/>
      <dgm:t>
        <a:bodyPr/>
        <a:lstStyle/>
        <a:p>
          <a:endParaRPr lang="en-US"/>
        </a:p>
      </dgm:t>
    </dgm:pt>
    <dgm:pt modelId="{1E89FA22-2894-9B47-9D38-7BBD70432AE3}" type="sibTrans" cxnId="{046B008F-85E9-CD42-8FAE-399490B2051B}">
      <dgm:prSet/>
      <dgm:spPr/>
      <dgm:t>
        <a:bodyPr/>
        <a:lstStyle/>
        <a:p>
          <a:endParaRPr lang="en-US"/>
        </a:p>
      </dgm:t>
    </dgm:pt>
    <dgm:pt modelId="{4361B169-EEE9-7A4F-ADA9-46EA73540D66}">
      <dgm:prSet phldrT="[Text]"/>
      <dgm:spPr/>
      <dgm:t>
        <a:bodyPr/>
        <a:lstStyle/>
        <a:p>
          <a:r>
            <a:rPr lang="en-US" dirty="0"/>
            <a:t>Acquired E.F. Hutton &amp; Co., a brokerage, to merge with the investment banking arm to create  Shearson Lehman Hutton Inc</a:t>
          </a:r>
        </a:p>
      </dgm:t>
    </dgm:pt>
    <dgm:pt modelId="{B9C81BE5-3B60-6F43-B02D-9C70584398CB}" type="parTrans" cxnId="{8856E9DE-E68E-024E-BFAD-24A751D3A498}">
      <dgm:prSet/>
      <dgm:spPr/>
      <dgm:t>
        <a:bodyPr/>
        <a:lstStyle/>
        <a:p>
          <a:endParaRPr lang="en-US"/>
        </a:p>
      </dgm:t>
    </dgm:pt>
    <dgm:pt modelId="{775DAEAE-7DD1-3741-BDD2-163514B6123D}" type="sibTrans" cxnId="{8856E9DE-E68E-024E-BFAD-24A751D3A498}">
      <dgm:prSet/>
      <dgm:spPr/>
      <dgm:t>
        <a:bodyPr/>
        <a:lstStyle/>
        <a:p>
          <a:endParaRPr lang="en-US"/>
        </a:p>
      </dgm:t>
    </dgm:pt>
    <dgm:pt modelId="{CDA6694A-A7DD-B544-9ECE-A432D27D5272}">
      <dgm:prSet phldrT="[Text]"/>
      <dgm:spPr/>
      <dgm:t>
        <a:bodyPr/>
        <a:lstStyle/>
        <a:p>
          <a:r>
            <a:rPr lang="en-US" dirty="0"/>
            <a:t>1991</a:t>
          </a:r>
        </a:p>
      </dgm:t>
    </dgm:pt>
    <dgm:pt modelId="{F34674F5-CA24-9B42-AC7D-4D7137CBA8E1}" type="parTrans" cxnId="{D2432C41-989B-684C-B7F9-E8199B6E45FD}">
      <dgm:prSet/>
      <dgm:spPr/>
      <dgm:t>
        <a:bodyPr/>
        <a:lstStyle/>
        <a:p>
          <a:endParaRPr lang="en-US"/>
        </a:p>
      </dgm:t>
    </dgm:pt>
    <dgm:pt modelId="{B945E1F6-ECDC-1145-9719-703C11FB02B0}" type="sibTrans" cxnId="{D2432C41-989B-684C-B7F9-E8199B6E45FD}">
      <dgm:prSet/>
      <dgm:spPr/>
      <dgm:t>
        <a:bodyPr/>
        <a:lstStyle/>
        <a:p>
          <a:endParaRPr lang="en-US"/>
        </a:p>
      </dgm:t>
    </dgm:pt>
    <dgm:pt modelId="{FF3383D0-B6A4-8543-931D-1C5C536A5AC4}">
      <dgm:prSet phldrT="[Text]"/>
      <dgm:spPr/>
      <dgm:t>
        <a:bodyPr/>
        <a:lstStyle/>
        <a:p>
          <a:r>
            <a:rPr lang="en-CA" dirty="0"/>
            <a:t>Introduction of Membership Rewards to provide customers with innovative benefits and relevant partnerships</a:t>
          </a:r>
          <a:endParaRPr lang="en-US" dirty="0"/>
        </a:p>
      </dgm:t>
    </dgm:pt>
    <dgm:pt modelId="{6224A012-EC9C-3345-8B3B-585EF01315D0}" type="parTrans" cxnId="{70580E9E-51D8-F745-88DC-C7D673AE7B4E}">
      <dgm:prSet/>
      <dgm:spPr/>
      <dgm:t>
        <a:bodyPr/>
        <a:lstStyle/>
        <a:p>
          <a:endParaRPr lang="en-US"/>
        </a:p>
      </dgm:t>
    </dgm:pt>
    <dgm:pt modelId="{40DD62D7-6EC5-4E44-8026-8FB02F301373}" type="sibTrans" cxnId="{70580E9E-51D8-F745-88DC-C7D673AE7B4E}">
      <dgm:prSet/>
      <dgm:spPr/>
      <dgm:t>
        <a:bodyPr/>
        <a:lstStyle/>
        <a:p>
          <a:endParaRPr lang="en-US"/>
        </a:p>
      </dgm:t>
    </dgm:pt>
    <dgm:pt modelId="{A28EC056-6F1C-CA44-943B-DB8B527289A2}">
      <dgm:prSet phldrT="[Text]"/>
      <dgm:spPr/>
      <dgm:t>
        <a:bodyPr/>
        <a:lstStyle/>
        <a:p>
          <a:r>
            <a:rPr lang="en-US" dirty="0"/>
            <a:t>1993</a:t>
          </a:r>
        </a:p>
      </dgm:t>
    </dgm:pt>
    <dgm:pt modelId="{4964AED8-26C2-7A40-BE3D-032E43CF83B5}" type="parTrans" cxnId="{CBB54200-BE40-0D4D-A52B-C3AE83A699E9}">
      <dgm:prSet/>
      <dgm:spPr/>
      <dgm:t>
        <a:bodyPr/>
        <a:lstStyle/>
        <a:p>
          <a:endParaRPr lang="en-US"/>
        </a:p>
      </dgm:t>
    </dgm:pt>
    <dgm:pt modelId="{5480717F-F250-AA4E-B5B0-1B18216EC941}" type="sibTrans" cxnId="{CBB54200-BE40-0D4D-A52B-C3AE83A699E9}">
      <dgm:prSet/>
      <dgm:spPr/>
      <dgm:t>
        <a:bodyPr/>
        <a:lstStyle/>
        <a:p>
          <a:endParaRPr lang="en-US"/>
        </a:p>
      </dgm:t>
    </dgm:pt>
    <dgm:pt modelId="{9EA04A4A-7EB2-3246-A40D-D65CE8F3764C}">
      <dgm:prSet phldrT="[Text]"/>
      <dgm:spPr/>
      <dgm:t>
        <a:bodyPr/>
        <a:lstStyle/>
        <a:p>
          <a:r>
            <a:rPr lang="en-US" dirty="0"/>
            <a:t>Decided to divest investment banking operations</a:t>
          </a:r>
        </a:p>
      </dgm:t>
    </dgm:pt>
    <dgm:pt modelId="{2781EB50-05C0-394D-8A34-5B33CEFCB3EA}" type="parTrans" cxnId="{65D317D2-B759-C24D-A7F6-CCCDF7EA2C97}">
      <dgm:prSet/>
      <dgm:spPr/>
      <dgm:t>
        <a:bodyPr/>
        <a:lstStyle/>
        <a:p>
          <a:endParaRPr lang="en-US"/>
        </a:p>
      </dgm:t>
    </dgm:pt>
    <dgm:pt modelId="{C24D4094-E3CA-064D-A27C-55651CEA5EB4}" type="sibTrans" cxnId="{65D317D2-B759-C24D-A7F6-CCCDF7EA2C97}">
      <dgm:prSet/>
      <dgm:spPr/>
      <dgm:t>
        <a:bodyPr/>
        <a:lstStyle/>
        <a:p>
          <a:endParaRPr lang="en-US"/>
        </a:p>
      </dgm:t>
    </dgm:pt>
    <dgm:pt modelId="{C6B41726-BAF5-FC4F-8D50-7C84D9F28451}">
      <dgm:prSet phldrT="[Text]"/>
      <dgm:spPr/>
      <dgm:t>
        <a:bodyPr/>
        <a:lstStyle/>
        <a:p>
          <a:r>
            <a:rPr lang="en-US" dirty="0"/>
            <a:t>Divested Shearson's retail brokerage and asset management business to Primerica</a:t>
          </a:r>
        </a:p>
      </dgm:t>
    </dgm:pt>
    <dgm:pt modelId="{04948BE3-8380-6441-B97F-A2BBC3BE4041}" type="parTrans" cxnId="{3147C40B-1E2E-2A49-A7C8-0AFF26E78F66}">
      <dgm:prSet/>
      <dgm:spPr/>
      <dgm:t>
        <a:bodyPr/>
        <a:lstStyle/>
        <a:p>
          <a:endParaRPr lang="en-US"/>
        </a:p>
      </dgm:t>
    </dgm:pt>
    <dgm:pt modelId="{588E0BD8-D35E-8C44-95CE-A8A690F6E21A}" type="sibTrans" cxnId="{3147C40B-1E2E-2A49-A7C8-0AFF26E78F66}">
      <dgm:prSet/>
      <dgm:spPr/>
      <dgm:t>
        <a:bodyPr/>
        <a:lstStyle/>
        <a:p>
          <a:endParaRPr lang="en-US"/>
        </a:p>
      </dgm:t>
    </dgm:pt>
    <dgm:pt modelId="{A9ED063A-3CF1-3643-BE3F-F60DFB9EFEAC}">
      <dgm:prSet phldrT="[Text]"/>
      <dgm:spPr/>
      <dgm:t>
        <a:bodyPr/>
        <a:lstStyle/>
        <a:p>
          <a:r>
            <a:rPr lang="en-US" dirty="0"/>
            <a:t>1994</a:t>
          </a:r>
        </a:p>
      </dgm:t>
    </dgm:pt>
    <dgm:pt modelId="{0420F4FF-8D90-8649-96F5-9814A782AE9A}" type="parTrans" cxnId="{3A3482E3-83B8-2742-A9FE-D314D275279F}">
      <dgm:prSet/>
      <dgm:spPr/>
      <dgm:t>
        <a:bodyPr/>
        <a:lstStyle/>
        <a:p>
          <a:endParaRPr lang="en-US"/>
        </a:p>
      </dgm:t>
    </dgm:pt>
    <dgm:pt modelId="{70AA80E6-1326-8540-838F-77B1C030D6E6}" type="sibTrans" cxnId="{3A3482E3-83B8-2742-A9FE-D314D275279F}">
      <dgm:prSet/>
      <dgm:spPr/>
      <dgm:t>
        <a:bodyPr/>
        <a:lstStyle/>
        <a:p>
          <a:endParaRPr lang="en-US"/>
        </a:p>
      </dgm:t>
    </dgm:pt>
    <dgm:pt modelId="{1637BDD8-7FE1-AE49-BCFD-5A78B2016091}">
      <dgm:prSet phldrT="[Text]"/>
      <dgm:spPr/>
      <dgm:t>
        <a:bodyPr/>
        <a:lstStyle/>
        <a:p>
          <a:r>
            <a:rPr lang="en-US" dirty="0"/>
            <a:t>Spun off the remaining investment banking and institutional assets as Lehman Brothers Holdings Inc.</a:t>
          </a:r>
        </a:p>
      </dgm:t>
    </dgm:pt>
    <dgm:pt modelId="{C1808F4A-3332-6348-ACFA-66642406F08F}" type="parTrans" cxnId="{B0B76114-C3A1-0C45-9DBD-B3F00E4729BB}">
      <dgm:prSet/>
      <dgm:spPr/>
      <dgm:t>
        <a:bodyPr/>
        <a:lstStyle/>
        <a:p>
          <a:endParaRPr lang="en-US"/>
        </a:p>
      </dgm:t>
    </dgm:pt>
    <dgm:pt modelId="{AEB3F5E5-64BE-EC43-A7E1-C8E57F3399E9}" type="sibTrans" cxnId="{B0B76114-C3A1-0C45-9DBD-B3F00E4729BB}">
      <dgm:prSet/>
      <dgm:spPr/>
      <dgm:t>
        <a:bodyPr/>
        <a:lstStyle/>
        <a:p>
          <a:endParaRPr lang="en-US"/>
        </a:p>
      </dgm:t>
    </dgm:pt>
    <dgm:pt modelId="{A892976A-4C6F-AB48-89CB-4DC771BA6B5C}" type="pres">
      <dgm:prSet presAssocID="{29792863-DD4D-F84E-B570-C4D5DBF06B75}" presName="Name0" presStyleCnt="0">
        <dgm:presLayoutVars>
          <dgm:dir/>
          <dgm:animLvl val="lvl"/>
          <dgm:resizeHandles val="exact"/>
        </dgm:presLayoutVars>
      </dgm:prSet>
      <dgm:spPr/>
    </dgm:pt>
    <dgm:pt modelId="{09F928F4-93E3-F947-9C77-F8A06F1EC10A}" type="pres">
      <dgm:prSet presAssocID="{E8E41773-F16B-1947-A2FA-90893E144FB8}" presName="composite" presStyleCnt="0"/>
      <dgm:spPr/>
    </dgm:pt>
    <dgm:pt modelId="{64BC7584-3F9F-BA45-A7DF-F214EAA4D32D}" type="pres">
      <dgm:prSet presAssocID="{E8E41773-F16B-1947-A2FA-90893E144FB8}" presName="parTx" presStyleLbl="node1" presStyleIdx="0" presStyleCnt="5">
        <dgm:presLayoutVars>
          <dgm:chMax val="0"/>
          <dgm:chPref val="0"/>
          <dgm:bulletEnabled val="1"/>
        </dgm:presLayoutVars>
      </dgm:prSet>
      <dgm:spPr/>
    </dgm:pt>
    <dgm:pt modelId="{1E6E4DE2-22AC-C143-91C1-26DE69A192EE}" type="pres">
      <dgm:prSet presAssocID="{E8E41773-F16B-1947-A2FA-90893E144FB8}" presName="desTx" presStyleLbl="revTx" presStyleIdx="0" presStyleCnt="5">
        <dgm:presLayoutVars>
          <dgm:bulletEnabled val="1"/>
        </dgm:presLayoutVars>
      </dgm:prSet>
      <dgm:spPr/>
    </dgm:pt>
    <dgm:pt modelId="{B194D19A-B107-8A42-82D1-9AC5A4607923}" type="pres">
      <dgm:prSet presAssocID="{D820DEB3-712A-A543-82E7-D102351E6F48}" presName="space" presStyleCnt="0"/>
      <dgm:spPr/>
    </dgm:pt>
    <dgm:pt modelId="{9A37FFE1-A287-B74C-A7A4-35BA6CA13DF7}" type="pres">
      <dgm:prSet presAssocID="{DCD9DCD1-A9CD-A343-8628-546D9909C214}" presName="composite" presStyleCnt="0"/>
      <dgm:spPr/>
    </dgm:pt>
    <dgm:pt modelId="{F655246D-7A69-5B41-8545-DAE73534D860}" type="pres">
      <dgm:prSet presAssocID="{DCD9DCD1-A9CD-A343-8628-546D9909C214}" presName="parTx" presStyleLbl="node1" presStyleIdx="1" presStyleCnt="5">
        <dgm:presLayoutVars>
          <dgm:chMax val="0"/>
          <dgm:chPref val="0"/>
          <dgm:bulletEnabled val="1"/>
        </dgm:presLayoutVars>
      </dgm:prSet>
      <dgm:spPr/>
    </dgm:pt>
    <dgm:pt modelId="{BB763A15-8AAE-EB4F-85FF-3F447C5B27B9}" type="pres">
      <dgm:prSet presAssocID="{DCD9DCD1-A9CD-A343-8628-546D9909C214}" presName="desTx" presStyleLbl="revTx" presStyleIdx="1" presStyleCnt="5">
        <dgm:presLayoutVars>
          <dgm:bulletEnabled val="1"/>
        </dgm:presLayoutVars>
      </dgm:prSet>
      <dgm:spPr/>
    </dgm:pt>
    <dgm:pt modelId="{D8B15BDF-1463-174F-AB1A-3F8D79FF2379}" type="pres">
      <dgm:prSet presAssocID="{1E89FA22-2894-9B47-9D38-7BBD70432AE3}" presName="space" presStyleCnt="0"/>
      <dgm:spPr/>
    </dgm:pt>
    <dgm:pt modelId="{D8101CFA-74C8-8A47-97C5-1C4406928D13}" type="pres">
      <dgm:prSet presAssocID="{CDA6694A-A7DD-B544-9ECE-A432D27D5272}" presName="composite" presStyleCnt="0"/>
      <dgm:spPr/>
    </dgm:pt>
    <dgm:pt modelId="{2C551146-6D43-C744-A40C-9D8ADB5DE0E5}" type="pres">
      <dgm:prSet presAssocID="{CDA6694A-A7DD-B544-9ECE-A432D27D5272}" presName="parTx" presStyleLbl="node1" presStyleIdx="2" presStyleCnt="5">
        <dgm:presLayoutVars>
          <dgm:chMax val="0"/>
          <dgm:chPref val="0"/>
          <dgm:bulletEnabled val="1"/>
        </dgm:presLayoutVars>
      </dgm:prSet>
      <dgm:spPr/>
    </dgm:pt>
    <dgm:pt modelId="{35FE2989-A083-9844-85D8-166D13584149}" type="pres">
      <dgm:prSet presAssocID="{CDA6694A-A7DD-B544-9ECE-A432D27D5272}" presName="desTx" presStyleLbl="revTx" presStyleIdx="2" presStyleCnt="5">
        <dgm:presLayoutVars>
          <dgm:bulletEnabled val="1"/>
        </dgm:presLayoutVars>
      </dgm:prSet>
      <dgm:spPr/>
    </dgm:pt>
    <dgm:pt modelId="{9D82118D-94EA-9542-AFC8-225BDD1CD1E3}" type="pres">
      <dgm:prSet presAssocID="{B945E1F6-ECDC-1145-9719-703C11FB02B0}" presName="space" presStyleCnt="0"/>
      <dgm:spPr/>
    </dgm:pt>
    <dgm:pt modelId="{ACAE2007-6C95-9C47-8D80-FA46B978124D}" type="pres">
      <dgm:prSet presAssocID="{A28EC056-6F1C-CA44-943B-DB8B527289A2}" presName="composite" presStyleCnt="0"/>
      <dgm:spPr/>
    </dgm:pt>
    <dgm:pt modelId="{FAEAB7F1-080B-2648-9D7C-5FDBEF835A2D}" type="pres">
      <dgm:prSet presAssocID="{A28EC056-6F1C-CA44-943B-DB8B527289A2}" presName="parTx" presStyleLbl="node1" presStyleIdx="3" presStyleCnt="5">
        <dgm:presLayoutVars>
          <dgm:chMax val="0"/>
          <dgm:chPref val="0"/>
          <dgm:bulletEnabled val="1"/>
        </dgm:presLayoutVars>
      </dgm:prSet>
      <dgm:spPr/>
    </dgm:pt>
    <dgm:pt modelId="{4B5F4BA8-6840-8C4E-A54D-CFFDEC42D593}" type="pres">
      <dgm:prSet presAssocID="{A28EC056-6F1C-CA44-943B-DB8B527289A2}" presName="desTx" presStyleLbl="revTx" presStyleIdx="3" presStyleCnt="5">
        <dgm:presLayoutVars>
          <dgm:bulletEnabled val="1"/>
        </dgm:presLayoutVars>
      </dgm:prSet>
      <dgm:spPr/>
    </dgm:pt>
    <dgm:pt modelId="{AEB97939-8A4E-3F48-92B7-385AF791C263}" type="pres">
      <dgm:prSet presAssocID="{5480717F-F250-AA4E-B5B0-1B18216EC941}" presName="space" presStyleCnt="0"/>
      <dgm:spPr/>
    </dgm:pt>
    <dgm:pt modelId="{95AAF133-4F0D-4346-81AC-A01F1D393585}" type="pres">
      <dgm:prSet presAssocID="{A9ED063A-3CF1-3643-BE3F-F60DFB9EFEAC}" presName="composite" presStyleCnt="0"/>
      <dgm:spPr/>
    </dgm:pt>
    <dgm:pt modelId="{0EFE377D-9074-A642-9D97-88F5434E0B61}" type="pres">
      <dgm:prSet presAssocID="{A9ED063A-3CF1-3643-BE3F-F60DFB9EFEAC}" presName="parTx" presStyleLbl="node1" presStyleIdx="4" presStyleCnt="5">
        <dgm:presLayoutVars>
          <dgm:chMax val="0"/>
          <dgm:chPref val="0"/>
          <dgm:bulletEnabled val="1"/>
        </dgm:presLayoutVars>
      </dgm:prSet>
      <dgm:spPr/>
    </dgm:pt>
    <dgm:pt modelId="{0B8C6B75-2932-CA4E-8922-F99D6AD78487}" type="pres">
      <dgm:prSet presAssocID="{A9ED063A-3CF1-3643-BE3F-F60DFB9EFEAC}" presName="desTx" presStyleLbl="revTx" presStyleIdx="4" presStyleCnt="5">
        <dgm:presLayoutVars>
          <dgm:bulletEnabled val="1"/>
        </dgm:presLayoutVars>
      </dgm:prSet>
      <dgm:spPr/>
    </dgm:pt>
  </dgm:ptLst>
  <dgm:cxnLst>
    <dgm:cxn modelId="{CBB54200-BE40-0D4D-A52B-C3AE83A699E9}" srcId="{29792863-DD4D-F84E-B570-C4D5DBF06B75}" destId="{A28EC056-6F1C-CA44-943B-DB8B527289A2}" srcOrd="3" destOrd="0" parTransId="{4964AED8-26C2-7A40-BE3D-032E43CF83B5}" sibTransId="{5480717F-F250-AA4E-B5B0-1B18216EC941}"/>
    <dgm:cxn modelId="{3147C40B-1E2E-2A49-A7C8-0AFF26E78F66}" srcId="{A28EC056-6F1C-CA44-943B-DB8B527289A2}" destId="{C6B41726-BAF5-FC4F-8D50-7C84D9F28451}" srcOrd="1" destOrd="0" parTransId="{04948BE3-8380-6441-B97F-A2BBC3BE4041}" sibTransId="{588E0BD8-D35E-8C44-95CE-A8A690F6E21A}"/>
    <dgm:cxn modelId="{B0B76114-C3A1-0C45-9DBD-B3F00E4729BB}" srcId="{A9ED063A-3CF1-3643-BE3F-F60DFB9EFEAC}" destId="{1637BDD8-7FE1-AE49-BCFD-5A78B2016091}" srcOrd="0" destOrd="0" parTransId="{C1808F4A-3332-6348-ACFA-66642406F08F}" sibTransId="{AEB3F5E5-64BE-EC43-A7E1-C8E57F3399E9}"/>
    <dgm:cxn modelId="{7F95281E-2E04-444F-BC44-84223B100CA8}" type="presOf" srcId="{CDA6694A-A7DD-B544-9ECE-A432D27D5272}" destId="{2C551146-6D43-C744-A40C-9D8ADB5DE0E5}" srcOrd="0" destOrd="0" presId="urn:microsoft.com/office/officeart/2005/8/layout/chevron1"/>
    <dgm:cxn modelId="{28CACC23-CA5B-C245-A0FB-05D53CCDFE13}" type="presOf" srcId="{A28EC056-6F1C-CA44-943B-DB8B527289A2}" destId="{FAEAB7F1-080B-2648-9D7C-5FDBEF835A2D}" srcOrd="0" destOrd="0" presId="urn:microsoft.com/office/officeart/2005/8/layout/chevron1"/>
    <dgm:cxn modelId="{D6E88C31-31F1-3740-9AFF-91F8EE853B05}" type="presOf" srcId="{29792863-DD4D-F84E-B570-C4D5DBF06B75}" destId="{A892976A-4C6F-AB48-89CB-4DC771BA6B5C}" srcOrd="0" destOrd="0" presId="urn:microsoft.com/office/officeart/2005/8/layout/chevron1"/>
    <dgm:cxn modelId="{D2432C41-989B-684C-B7F9-E8199B6E45FD}" srcId="{29792863-DD4D-F84E-B570-C4D5DBF06B75}" destId="{CDA6694A-A7DD-B544-9ECE-A432D27D5272}" srcOrd="2" destOrd="0" parTransId="{F34674F5-CA24-9B42-AC7D-4D7137CBA8E1}" sibTransId="{B945E1F6-ECDC-1145-9719-703C11FB02B0}"/>
    <dgm:cxn modelId="{A351B661-F425-7F42-90F3-9A8111BEACDF}" type="presOf" srcId="{8AD1956F-FC82-B848-A8E4-29D9DE23AC96}" destId="{1E6E4DE2-22AC-C143-91C1-26DE69A192EE}" srcOrd="0" destOrd="0" presId="urn:microsoft.com/office/officeart/2005/8/layout/chevron1"/>
    <dgm:cxn modelId="{277CDA44-3186-924A-B9D5-A6CCB4567904}" srcId="{E8E41773-F16B-1947-A2FA-90893E144FB8}" destId="{8AD1956F-FC82-B848-A8E4-29D9DE23AC96}" srcOrd="0" destOrd="0" parTransId="{8737FE47-48CC-C742-8FF5-9A814A5137DB}" sibTransId="{F344C9B9-BCE3-5540-BEFE-8B382FE56B20}"/>
    <dgm:cxn modelId="{E94C2B46-C43D-7645-8B6F-AE0EACDBA319}" type="presOf" srcId="{B13DEFF3-E580-2744-BB65-D965CA20CDE8}" destId="{1E6E4DE2-22AC-C143-91C1-26DE69A192EE}" srcOrd="0" destOrd="1" presId="urn:microsoft.com/office/officeart/2005/8/layout/chevron1"/>
    <dgm:cxn modelId="{772D774D-82CE-D341-B477-0BEEA348A199}" srcId="{29792863-DD4D-F84E-B570-C4D5DBF06B75}" destId="{E8E41773-F16B-1947-A2FA-90893E144FB8}" srcOrd="0" destOrd="0" parTransId="{35C180D4-A675-C047-BF4B-FE00495C5B68}" sibTransId="{D820DEB3-712A-A543-82E7-D102351E6F48}"/>
    <dgm:cxn modelId="{83D47C71-EEA5-AE48-96E5-1C8C2FBF5595}" type="presOf" srcId="{4361B169-EEE9-7A4F-ADA9-46EA73540D66}" destId="{BB763A15-8AAE-EB4F-85FF-3F447C5B27B9}" srcOrd="0" destOrd="0" presId="urn:microsoft.com/office/officeart/2005/8/layout/chevron1"/>
    <dgm:cxn modelId="{0DBD8E52-3FA6-D046-9D71-7B02BBA83C49}" type="presOf" srcId="{A9ED063A-3CF1-3643-BE3F-F60DFB9EFEAC}" destId="{0EFE377D-9074-A642-9D97-88F5434E0B61}" srcOrd="0" destOrd="0" presId="urn:microsoft.com/office/officeart/2005/8/layout/chevron1"/>
    <dgm:cxn modelId="{A9B77578-0ADF-744A-93D0-EB311A49A726}" type="presOf" srcId="{DCD9DCD1-A9CD-A343-8628-546D9909C214}" destId="{F655246D-7A69-5B41-8545-DAE73534D860}" srcOrd="0" destOrd="0" presId="urn:microsoft.com/office/officeart/2005/8/layout/chevron1"/>
    <dgm:cxn modelId="{47B5EA87-B050-DD4D-9CAA-892D310CB7C9}" type="presOf" srcId="{FF3383D0-B6A4-8543-931D-1C5C536A5AC4}" destId="{35FE2989-A083-9844-85D8-166D13584149}" srcOrd="0" destOrd="0" presId="urn:microsoft.com/office/officeart/2005/8/layout/chevron1"/>
    <dgm:cxn modelId="{046B008F-85E9-CD42-8FAE-399490B2051B}" srcId="{29792863-DD4D-F84E-B570-C4D5DBF06B75}" destId="{DCD9DCD1-A9CD-A343-8628-546D9909C214}" srcOrd="1" destOrd="0" parTransId="{A8C5EA28-0204-6D48-A487-332CDB89A040}" sibTransId="{1E89FA22-2894-9B47-9D38-7BBD70432AE3}"/>
    <dgm:cxn modelId="{70580E9E-51D8-F745-88DC-C7D673AE7B4E}" srcId="{CDA6694A-A7DD-B544-9ECE-A432D27D5272}" destId="{FF3383D0-B6A4-8543-931D-1C5C536A5AC4}" srcOrd="0" destOrd="0" parTransId="{6224A012-EC9C-3345-8B3B-585EF01315D0}" sibTransId="{40DD62D7-6EC5-4E44-8026-8FB02F301373}"/>
    <dgm:cxn modelId="{0E4051A2-6BAD-5244-B40D-B35F5AA33B9F}" type="presOf" srcId="{1637BDD8-7FE1-AE49-BCFD-5A78B2016091}" destId="{0B8C6B75-2932-CA4E-8922-F99D6AD78487}" srcOrd="0" destOrd="0" presId="urn:microsoft.com/office/officeart/2005/8/layout/chevron1"/>
    <dgm:cxn modelId="{B233EBA6-4D29-5341-8E17-AFD847D75AD7}" type="presOf" srcId="{E8E41773-F16B-1947-A2FA-90893E144FB8}" destId="{64BC7584-3F9F-BA45-A7DF-F214EAA4D32D}" srcOrd="0" destOrd="0" presId="urn:microsoft.com/office/officeart/2005/8/layout/chevron1"/>
    <dgm:cxn modelId="{93DD1CB7-1C26-2D47-92F6-49402F17084B}" type="presOf" srcId="{C6B41726-BAF5-FC4F-8D50-7C84D9F28451}" destId="{4B5F4BA8-6840-8C4E-A54D-CFFDEC42D593}" srcOrd="0" destOrd="1" presId="urn:microsoft.com/office/officeart/2005/8/layout/chevron1"/>
    <dgm:cxn modelId="{65D317D2-B759-C24D-A7F6-CCCDF7EA2C97}" srcId="{A28EC056-6F1C-CA44-943B-DB8B527289A2}" destId="{9EA04A4A-7EB2-3246-A40D-D65CE8F3764C}" srcOrd="0" destOrd="0" parTransId="{2781EB50-05C0-394D-8A34-5B33CEFCB3EA}" sibTransId="{C24D4094-E3CA-064D-A27C-55651CEA5EB4}"/>
    <dgm:cxn modelId="{8856E9DE-E68E-024E-BFAD-24A751D3A498}" srcId="{DCD9DCD1-A9CD-A343-8628-546D9909C214}" destId="{4361B169-EEE9-7A4F-ADA9-46EA73540D66}" srcOrd="0" destOrd="0" parTransId="{B9C81BE5-3B60-6F43-B02D-9C70584398CB}" sibTransId="{775DAEAE-7DD1-3741-BDD2-163514B6123D}"/>
    <dgm:cxn modelId="{3A3482E3-83B8-2742-A9FE-D314D275279F}" srcId="{29792863-DD4D-F84E-B570-C4D5DBF06B75}" destId="{A9ED063A-3CF1-3643-BE3F-F60DFB9EFEAC}" srcOrd="4" destOrd="0" parTransId="{0420F4FF-8D90-8649-96F5-9814A782AE9A}" sibTransId="{70AA80E6-1326-8540-838F-77B1C030D6E6}"/>
    <dgm:cxn modelId="{8FF33CF1-F46E-4B46-BF3B-B0CE96921759}" type="presOf" srcId="{9EA04A4A-7EB2-3246-A40D-D65CE8F3764C}" destId="{4B5F4BA8-6840-8C4E-A54D-CFFDEC42D593}" srcOrd="0" destOrd="0" presId="urn:microsoft.com/office/officeart/2005/8/layout/chevron1"/>
    <dgm:cxn modelId="{960259FD-00DE-9D41-8833-A09A2BECE29C}" srcId="{E8E41773-F16B-1947-A2FA-90893E144FB8}" destId="{B13DEFF3-E580-2744-BB65-D965CA20CDE8}" srcOrd="1" destOrd="0" parTransId="{2C350662-730B-9849-94E2-B06666BFB539}" sibTransId="{DB0A4681-AFA9-B749-A667-ED0F657C2F23}"/>
    <dgm:cxn modelId="{E7ABD273-E593-884B-9EFB-D4EC0017BB2B}" type="presParOf" srcId="{A892976A-4C6F-AB48-89CB-4DC771BA6B5C}" destId="{09F928F4-93E3-F947-9C77-F8A06F1EC10A}" srcOrd="0" destOrd="0" presId="urn:microsoft.com/office/officeart/2005/8/layout/chevron1"/>
    <dgm:cxn modelId="{EA18CE0F-FD0F-1E48-86E0-C2BC1C3EEB67}" type="presParOf" srcId="{09F928F4-93E3-F947-9C77-F8A06F1EC10A}" destId="{64BC7584-3F9F-BA45-A7DF-F214EAA4D32D}" srcOrd="0" destOrd="0" presId="urn:microsoft.com/office/officeart/2005/8/layout/chevron1"/>
    <dgm:cxn modelId="{B57543A5-7180-7A45-B32E-D0973DE87BD1}" type="presParOf" srcId="{09F928F4-93E3-F947-9C77-F8A06F1EC10A}" destId="{1E6E4DE2-22AC-C143-91C1-26DE69A192EE}" srcOrd="1" destOrd="0" presId="urn:microsoft.com/office/officeart/2005/8/layout/chevron1"/>
    <dgm:cxn modelId="{D4C34AB1-2F09-3549-A08B-84D87E5BEF4E}" type="presParOf" srcId="{A892976A-4C6F-AB48-89CB-4DC771BA6B5C}" destId="{B194D19A-B107-8A42-82D1-9AC5A4607923}" srcOrd="1" destOrd="0" presId="urn:microsoft.com/office/officeart/2005/8/layout/chevron1"/>
    <dgm:cxn modelId="{6B410AFE-939D-CE4F-A8AC-8CAF5BADCAF1}" type="presParOf" srcId="{A892976A-4C6F-AB48-89CB-4DC771BA6B5C}" destId="{9A37FFE1-A287-B74C-A7A4-35BA6CA13DF7}" srcOrd="2" destOrd="0" presId="urn:microsoft.com/office/officeart/2005/8/layout/chevron1"/>
    <dgm:cxn modelId="{FC03C6C4-1748-AD45-85CD-316A6C59AFED}" type="presParOf" srcId="{9A37FFE1-A287-B74C-A7A4-35BA6CA13DF7}" destId="{F655246D-7A69-5B41-8545-DAE73534D860}" srcOrd="0" destOrd="0" presId="urn:microsoft.com/office/officeart/2005/8/layout/chevron1"/>
    <dgm:cxn modelId="{C07E42C2-522B-8346-9C15-96AF1D0D573C}" type="presParOf" srcId="{9A37FFE1-A287-B74C-A7A4-35BA6CA13DF7}" destId="{BB763A15-8AAE-EB4F-85FF-3F447C5B27B9}" srcOrd="1" destOrd="0" presId="urn:microsoft.com/office/officeart/2005/8/layout/chevron1"/>
    <dgm:cxn modelId="{C501E2D4-FBE7-7B43-9397-4EB04B2D2A76}" type="presParOf" srcId="{A892976A-4C6F-AB48-89CB-4DC771BA6B5C}" destId="{D8B15BDF-1463-174F-AB1A-3F8D79FF2379}" srcOrd="3" destOrd="0" presId="urn:microsoft.com/office/officeart/2005/8/layout/chevron1"/>
    <dgm:cxn modelId="{47E1E28B-8223-B347-9B28-0BD97725DA43}" type="presParOf" srcId="{A892976A-4C6F-AB48-89CB-4DC771BA6B5C}" destId="{D8101CFA-74C8-8A47-97C5-1C4406928D13}" srcOrd="4" destOrd="0" presId="urn:microsoft.com/office/officeart/2005/8/layout/chevron1"/>
    <dgm:cxn modelId="{23528D70-0C7F-CE48-BF80-31B9D48EF9AF}" type="presParOf" srcId="{D8101CFA-74C8-8A47-97C5-1C4406928D13}" destId="{2C551146-6D43-C744-A40C-9D8ADB5DE0E5}" srcOrd="0" destOrd="0" presId="urn:microsoft.com/office/officeart/2005/8/layout/chevron1"/>
    <dgm:cxn modelId="{15231D00-EBCB-1543-843E-8FCE5453D8DE}" type="presParOf" srcId="{D8101CFA-74C8-8A47-97C5-1C4406928D13}" destId="{35FE2989-A083-9844-85D8-166D13584149}" srcOrd="1" destOrd="0" presId="urn:microsoft.com/office/officeart/2005/8/layout/chevron1"/>
    <dgm:cxn modelId="{D4C7026E-6885-A147-B512-B0E14B549A0A}" type="presParOf" srcId="{A892976A-4C6F-AB48-89CB-4DC771BA6B5C}" destId="{9D82118D-94EA-9542-AFC8-225BDD1CD1E3}" srcOrd="5" destOrd="0" presId="urn:microsoft.com/office/officeart/2005/8/layout/chevron1"/>
    <dgm:cxn modelId="{D55254B5-DF52-8A41-A94A-6D416E53B7BA}" type="presParOf" srcId="{A892976A-4C6F-AB48-89CB-4DC771BA6B5C}" destId="{ACAE2007-6C95-9C47-8D80-FA46B978124D}" srcOrd="6" destOrd="0" presId="urn:microsoft.com/office/officeart/2005/8/layout/chevron1"/>
    <dgm:cxn modelId="{6C66653D-D838-E149-A17D-BEAFA8A4067C}" type="presParOf" srcId="{ACAE2007-6C95-9C47-8D80-FA46B978124D}" destId="{FAEAB7F1-080B-2648-9D7C-5FDBEF835A2D}" srcOrd="0" destOrd="0" presId="urn:microsoft.com/office/officeart/2005/8/layout/chevron1"/>
    <dgm:cxn modelId="{826E9049-1A69-CA48-AA1B-9A551DD3E843}" type="presParOf" srcId="{ACAE2007-6C95-9C47-8D80-FA46B978124D}" destId="{4B5F4BA8-6840-8C4E-A54D-CFFDEC42D593}" srcOrd="1" destOrd="0" presId="urn:microsoft.com/office/officeart/2005/8/layout/chevron1"/>
    <dgm:cxn modelId="{2D0262F0-496B-6D40-9FA6-4363F21BB09D}" type="presParOf" srcId="{A892976A-4C6F-AB48-89CB-4DC771BA6B5C}" destId="{AEB97939-8A4E-3F48-92B7-385AF791C263}" srcOrd="7" destOrd="0" presId="urn:microsoft.com/office/officeart/2005/8/layout/chevron1"/>
    <dgm:cxn modelId="{0FDDAB23-4B1B-C547-B7A4-9ED41484E836}" type="presParOf" srcId="{A892976A-4C6F-AB48-89CB-4DC771BA6B5C}" destId="{95AAF133-4F0D-4346-81AC-A01F1D393585}" srcOrd="8" destOrd="0" presId="urn:microsoft.com/office/officeart/2005/8/layout/chevron1"/>
    <dgm:cxn modelId="{F1065850-D8FD-484C-A933-B0C10D3482B6}" type="presParOf" srcId="{95AAF133-4F0D-4346-81AC-A01F1D393585}" destId="{0EFE377D-9074-A642-9D97-88F5434E0B61}" srcOrd="0" destOrd="0" presId="urn:microsoft.com/office/officeart/2005/8/layout/chevron1"/>
    <dgm:cxn modelId="{FD1E76C1-A7DF-694B-BD55-6A74BD821A96}" type="presParOf" srcId="{95AAF133-4F0D-4346-81AC-A01F1D393585}" destId="{0B8C6B75-2932-CA4E-8922-F99D6AD78487}"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792863-DD4D-F84E-B570-C4D5DBF06B75}" type="doc">
      <dgm:prSet loTypeId="urn:microsoft.com/office/officeart/2005/8/layout/chevron1" loCatId="" qsTypeId="urn:microsoft.com/office/officeart/2005/8/quickstyle/simple1" qsCatId="simple" csTypeId="urn:microsoft.com/office/officeart/2005/8/colors/accent1_2" csCatId="accent1" phldr="1"/>
      <dgm:spPr/>
    </dgm:pt>
    <dgm:pt modelId="{E8E41773-F16B-1947-A2FA-90893E144FB8}">
      <dgm:prSet phldrT="[Text]" custT="1"/>
      <dgm:spPr/>
      <dgm:t>
        <a:bodyPr/>
        <a:lstStyle/>
        <a:p>
          <a:r>
            <a:rPr lang="en-US" sz="1400"/>
            <a:t>1995</a:t>
          </a:r>
          <a:endParaRPr lang="en-US" sz="1400" dirty="0"/>
        </a:p>
      </dgm:t>
    </dgm:pt>
    <dgm:pt modelId="{35C180D4-A675-C047-BF4B-FE00495C5B68}" type="parTrans" cxnId="{772D774D-82CE-D341-B477-0BEEA348A199}">
      <dgm:prSet/>
      <dgm:spPr/>
      <dgm:t>
        <a:bodyPr/>
        <a:lstStyle/>
        <a:p>
          <a:endParaRPr lang="en-US" sz="1400"/>
        </a:p>
      </dgm:t>
    </dgm:pt>
    <dgm:pt modelId="{D820DEB3-712A-A543-82E7-D102351E6F48}" type="sibTrans" cxnId="{772D774D-82CE-D341-B477-0BEEA348A199}">
      <dgm:prSet/>
      <dgm:spPr/>
      <dgm:t>
        <a:bodyPr/>
        <a:lstStyle/>
        <a:p>
          <a:endParaRPr lang="en-US" sz="1400"/>
        </a:p>
      </dgm:t>
    </dgm:pt>
    <dgm:pt modelId="{8308E47B-4FFD-304D-B0F8-4696D32543CE}">
      <dgm:prSet phldrT="[Text]" custT="1"/>
      <dgm:spPr/>
      <dgm:t>
        <a:bodyPr/>
        <a:lstStyle/>
        <a:p>
          <a:r>
            <a:rPr lang="en-CA" sz="1400" dirty="0"/>
            <a:t>Rolled out ExpressNet, the predecessor of current corporate site</a:t>
          </a:r>
          <a:endParaRPr lang="en-US" sz="1400" dirty="0"/>
        </a:p>
      </dgm:t>
    </dgm:pt>
    <dgm:pt modelId="{E03E61DF-CFED-9741-8E2A-5392185614FF}" type="parTrans" cxnId="{EE51CDD8-8C9D-844B-AE4E-08358FBA72E6}">
      <dgm:prSet/>
      <dgm:spPr/>
      <dgm:t>
        <a:bodyPr/>
        <a:lstStyle/>
        <a:p>
          <a:endParaRPr lang="en-US" sz="1400"/>
        </a:p>
      </dgm:t>
    </dgm:pt>
    <dgm:pt modelId="{FBE0F137-0ADC-974A-A2F8-0C3B8C2E8789}" type="sibTrans" cxnId="{EE51CDD8-8C9D-844B-AE4E-08358FBA72E6}">
      <dgm:prSet/>
      <dgm:spPr/>
      <dgm:t>
        <a:bodyPr/>
        <a:lstStyle/>
        <a:p>
          <a:endParaRPr lang="en-US" sz="1400"/>
        </a:p>
      </dgm:t>
    </dgm:pt>
    <dgm:pt modelId="{7D9B09F6-C728-5346-A546-A56175A92272}">
      <dgm:prSet phldrT="[Text]" custT="1"/>
      <dgm:spPr/>
      <dgm:t>
        <a:bodyPr/>
        <a:lstStyle/>
        <a:p>
          <a:r>
            <a:rPr lang="en-CA" sz="1400" dirty="0"/>
            <a:t>Enabled card members to check the status of their accounts and pay bills electronically</a:t>
          </a:r>
          <a:endParaRPr lang="en-US" sz="1400" dirty="0"/>
        </a:p>
      </dgm:t>
    </dgm:pt>
    <dgm:pt modelId="{FD0CA53F-D06A-D440-A2CD-F49A8C76DE5B}" type="parTrans" cxnId="{4C45D11F-0C5F-1746-AAFF-90CA1BC8ADDF}">
      <dgm:prSet/>
      <dgm:spPr/>
      <dgm:t>
        <a:bodyPr/>
        <a:lstStyle/>
        <a:p>
          <a:endParaRPr lang="en-US" sz="1400"/>
        </a:p>
      </dgm:t>
    </dgm:pt>
    <dgm:pt modelId="{3406EE67-8F73-DF44-A935-DCDE9F2B7349}" type="sibTrans" cxnId="{4C45D11F-0C5F-1746-AAFF-90CA1BC8ADDF}">
      <dgm:prSet/>
      <dgm:spPr/>
      <dgm:t>
        <a:bodyPr/>
        <a:lstStyle/>
        <a:p>
          <a:endParaRPr lang="en-US" sz="1400"/>
        </a:p>
      </dgm:t>
    </dgm:pt>
    <dgm:pt modelId="{70FC3FC1-1FF1-A84D-BDC1-4AE4B6EEC91C}">
      <dgm:prSet phldrT="[Text]" custT="1"/>
      <dgm:spPr/>
      <dgm:t>
        <a:bodyPr/>
        <a:lstStyle/>
        <a:p>
          <a:r>
            <a:rPr lang="en-CA" sz="1400" dirty="0"/>
            <a:t>Facilitated enrolment in rewards programs to take advantage of special offers</a:t>
          </a:r>
          <a:endParaRPr lang="en-US" sz="1400" dirty="0"/>
        </a:p>
      </dgm:t>
    </dgm:pt>
    <dgm:pt modelId="{C29FA0D7-AE2B-144D-97F2-B15709AA039D}" type="parTrans" cxnId="{8798816D-453A-5048-ADEC-F68770486194}">
      <dgm:prSet/>
      <dgm:spPr/>
      <dgm:t>
        <a:bodyPr/>
        <a:lstStyle/>
        <a:p>
          <a:endParaRPr lang="en-US" sz="1400"/>
        </a:p>
      </dgm:t>
    </dgm:pt>
    <dgm:pt modelId="{445F6C45-11F8-694B-A335-79B6B101833E}" type="sibTrans" cxnId="{8798816D-453A-5048-ADEC-F68770486194}">
      <dgm:prSet/>
      <dgm:spPr/>
      <dgm:t>
        <a:bodyPr/>
        <a:lstStyle/>
        <a:p>
          <a:endParaRPr lang="en-US" sz="1400"/>
        </a:p>
      </dgm:t>
    </dgm:pt>
    <dgm:pt modelId="{91065646-02EF-4449-A1FD-E1F4381A6046}">
      <dgm:prSet phldrT="[Text]" custT="1"/>
      <dgm:spPr/>
      <dgm:t>
        <a:bodyPr/>
        <a:lstStyle/>
        <a:p>
          <a:r>
            <a:rPr lang="en-US" sz="1400" dirty="0"/>
            <a:t>1999</a:t>
          </a:r>
        </a:p>
      </dgm:t>
    </dgm:pt>
    <dgm:pt modelId="{8F00BD45-4235-794E-B82C-4CA800462BEC}" type="parTrans" cxnId="{5EDA9F9F-FAF7-C348-B988-4E5E46D99B7B}">
      <dgm:prSet/>
      <dgm:spPr/>
      <dgm:t>
        <a:bodyPr/>
        <a:lstStyle/>
        <a:p>
          <a:endParaRPr lang="en-US" sz="1400"/>
        </a:p>
      </dgm:t>
    </dgm:pt>
    <dgm:pt modelId="{0819B9DA-9640-7047-A5FC-0885506A3D1F}" type="sibTrans" cxnId="{5EDA9F9F-FAF7-C348-B988-4E5E46D99B7B}">
      <dgm:prSet/>
      <dgm:spPr/>
      <dgm:t>
        <a:bodyPr/>
        <a:lstStyle/>
        <a:p>
          <a:endParaRPr lang="en-US" sz="1400"/>
        </a:p>
      </dgm:t>
    </dgm:pt>
    <dgm:pt modelId="{996F00B8-2D84-D144-9152-EDE0F291720E}">
      <dgm:prSet phldrT="[Text]" custT="1"/>
      <dgm:spPr/>
      <dgm:t>
        <a:bodyPr/>
        <a:lstStyle/>
        <a:p>
          <a:r>
            <a:rPr lang="en-CA" sz="1400" dirty="0"/>
            <a:t>Introduced the Centurion Card, commonly known referred to the “black card”, which catered towards a more affluent customer segment. </a:t>
          </a:r>
          <a:endParaRPr lang="en-US" sz="1400" dirty="0"/>
        </a:p>
      </dgm:t>
    </dgm:pt>
    <dgm:pt modelId="{3A7DA62A-2E95-0848-8253-CAA0B15E2E50}" type="parTrans" cxnId="{92135658-8BEB-3948-9E62-3E6B3C9E2B55}">
      <dgm:prSet/>
      <dgm:spPr/>
      <dgm:t>
        <a:bodyPr/>
        <a:lstStyle/>
        <a:p>
          <a:endParaRPr lang="en-US" sz="1400"/>
        </a:p>
      </dgm:t>
    </dgm:pt>
    <dgm:pt modelId="{45E09790-23B2-1D49-A08B-CEE1D5DF9014}" type="sibTrans" cxnId="{92135658-8BEB-3948-9E62-3E6B3C9E2B55}">
      <dgm:prSet/>
      <dgm:spPr/>
      <dgm:t>
        <a:bodyPr/>
        <a:lstStyle/>
        <a:p>
          <a:endParaRPr lang="en-US" sz="1400"/>
        </a:p>
      </dgm:t>
    </dgm:pt>
    <dgm:pt modelId="{B2C5535F-35A5-384C-8FC1-74A72DA2FBC6}">
      <dgm:prSet phldrT="[Text]" custT="1"/>
      <dgm:spPr/>
      <dgm:t>
        <a:bodyPr/>
        <a:lstStyle/>
        <a:p>
          <a:r>
            <a:rPr lang="en-US" sz="1400" dirty="0"/>
            <a:t>2004</a:t>
          </a:r>
        </a:p>
      </dgm:t>
    </dgm:pt>
    <dgm:pt modelId="{F4CD1C74-F7AB-5748-A9B8-4C88431540A3}" type="parTrans" cxnId="{B8523301-5D30-404C-90C1-A5834035D764}">
      <dgm:prSet/>
      <dgm:spPr/>
      <dgm:t>
        <a:bodyPr/>
        <a:lstStyle/>
        <a:p>
          <a:endParaRPr lang="en-US" sz="1400"/>
        </a:p>
      </dgm:t>
    </dgm:pt>
    <dgm:pt modelId="{26B6A6D3-F5E1-5544-A1CF-36975B5E5BB5}" type="sibTrans" cxnId="{B8523301-5D30-404C-90C1-A5834035D764}">
      <dgm:prSet/>
      <dgm:spPr/>
      <dgm:t>
        <a:bodyPr/>
        <a:lstStyle/>
        <a:p>
          <a:endParaRPr lang="en-US" sz="1400"/>
        </a:p>
      </dgm:t>
    </dgm:pt>
    <dgm:pt modelId="{D3682196-A45B-7A4C-869B-27C0166620BC}">
      <dgm:prSet phldrT="[Text]" custT="1"/>
      <dgm:spPr/>
      <dgm:t>
        <a:bodyPr/>
        <a:lstStyle/>
        <a:p>
          <a:r>
            <a:rPr lang="en-CA" sz="1400" dirty="0"/>
            <a:t>Co-branded exclusive partnership with Costco </a:t>
          </a:r>
          <a:endParaRPr lang="en-US" sz="1400" dirty="0"/>
        </a:p>
      </dgm:t>
    </dgm:pt>
    <dgm:pt modelId="{BFF4624B-AD0D-524D-9C7D-CC284AA42AB1}" type="parTrans" cxnId="{AA144021-6011-0541-BC63-9E6D50BB5219}">
      <dgm:prSet/>
      <dgm:spPr/>
      <dgm:t>
        <a:bodyPr/>
        <a:lstStyle/>
        <a:p>
          <a:endParaRPr lang="en-US" sz="1400"/>
        </a:p>
      </dgm:t>
    </dgm:pt>
    <dgm:pt modelId="{864F9415-857A-7745-9919-3B5E6D891935}" type="sibTrans" cxnId="{AA144021-6011-0541-BC63-9E6D50BB5219}">
      <dgm:prSet/>
      <dgm:spPr/>
      <dgm:t>
        <a:bodyPr/>
        <a:lstStyle/>
        <a:p>
          <a:endParaRPr lang="en-US" sz="1400"/>
        </a:p>
      </dgm:t>
    </dgm:pt>
    <dgm:pt modelId="{055464CE-364F-6C40-BCB9-D5480B66157B}">
      <dgm:prSet phldrT="[Text]" custT="1"/>
      <dgm:spPr/>
      <dgm:t>
        <a:bodyPr/>
        <a:lstStyle/>
        <a:p>
          <a:r>
            <a:rPr lang="en-US" sz="1400" dirty="0"/>
            <a:t>2005</a:t>
          </a:r>
        </a:p>
      </dgm:t>
    </dgm:pt>
    <dgm:pt modelId="{185FA1F7-959B-0840-BA56-5DEE3307E124}" type="parTrans" cxnId="{162168FD-F772-954F-BAE0-D479C5A473D5}">
      <dgm:prSet/>
      <dgm:spPr/>
      <dgm:t>
        <a:bodyPr/>
        <a:lstStyle/>
        <a:p>
          <a:endParaRPr lang="en-US" sz="1400"/>
        </a:p>
      </dgm:t>
    </dgm:pt>
    <dgm:pt modelId="{CA076D91-BC96-DC4A-932C-84AC08145AA4}" type="sibTrans" cxnId="{162168FD-F772-954F-BAE0-D479C5A473D5}">
      <dgm:prSet/>
      <dgm:spPr/>
      <dgm:t>
        <a:bodyPr/>
        <a:lstStyle/>
        <a:p>
          <a:endParaRPr lang="en-US" sz="1400"/>
        </a:p>
      </dgm:t>
    </dgm:pt>
    <dgm:pt modelId="{9255A175-A541-7D46-80E8-59FEE326A6C5}">
      <dgm:prSet phldrT="[Text]" custT="1"/>
      <dgm:spPr/>
      <dgm:t>
        <a:bodyPr/>
        <a:lstStyle/>
        <a:p>
          <a:r>
            <a:rPr lang="en-CA" sz="1400" dirty="0"/>
            <a:t>Introduced Clear, the first credit card with no fees of any kind. </a:t>
          </a:r>
          <a:endParaRPr lang="en-US" sz="1400" dirty="0"/>
        </a:p>
      </dgm:t>
    </dgm:pt>
    <dgm:pt modelId="{CB0B363C-DEEC-1841-AA2F-DDCD90FA69B8}" type="parTrans" cxnId="{5E89E611-DC2E-D541-B87D-079B8A5EEA45}">
      <dgm:prSet/>
      <dgm:spPr/>
      <dgm:t>
        <a:bodyPr/>
        <a:lstStyle/>
        <a:p>
          <a:endParaRPr lang="en-US" sz="1400"/>
        </a:p>
      </dgm:t>
    </dgm:pt>
    <dgm:pt modelId="{8C75EC5A-10C8-F445-92F4-672E40DF5AD4}" type="sibTrans" cxnId="{5E89E611-DC2E-D541-B87D-079B8A5EEA45}">
      <dgm:prSet/>
      <dgm:spPr/>
      <dgm:t>
        <a:bodyPr/>
        <a:lstStyle/>
        <a:p>
          <a:endParaRPr lang="en-US" sz="1400"/>
        </a:p>
      </dgm:t>
    </dgm:pt>
    <dgm:pt modelId="{E12C63FD-32D9-CF44-96AF-318354D737C4}">
      <dgm:prSet custT="1"/>
      <dgm:spPr/>
      <dgm:t>
        <a:bodyPr/>
        <a:lstStyle/>
        <a:p>
          <a:r>
            <a:rPr lang="en-CA" sz="1400" dirty="0"/>
            <a:t>Introduced </a:t>
          </a:r>
          <a:r>
            <a:rPr lang="en-CA" sz="1400" dirty="0" err="1"/>
            <a:t>ExpressPay</a:t>
          </a:r>
          <a:r>
            <a:rPr lang="en-CA" sz="1400" dirty="0"/>
            <a:t>, a contactless payment system based on wireless RFID </a:t>
          </a:r>
          <a:endParaRPr lang="en-US" sz="1400" dirty="0"/>
        </a:p>
      </dgm:t>
    </dgm:pt>
    <dgm:pt modelId="{92610468-79E1-8348-B99F-604EB9BCB2D7}" type="parTrans" cxnId="{7A923E7B-92BB-A143-A038-CFBDF9ACF728}">
      <dgm:prSet/>
      <dgm:spPr/>
      <dgm:t>
        <a:bodyPr/>
        <a:lstStyle/>
        <a:p>
          <a:endParaRPr lang="en-US" sz="1400"/>
        </a:p>
      </dgm:t>
    </dgm:pt>
    <dgm:pt modelId="{B36F015D-FA1B-A44B-887E-1F819C40C81A}" type="sibTrans" cxnId="{7A923E7B-92BB-A143-A038-CFBDF9ACF728}">
      <dgm:prSet/>
      <dgm:spPr/>
      <dgm:t>
        <a:bodyPr/>
        <a:lstStyle/>
        <a:p>
          <a:endParaRPr lang="en-US" sz="1400"/>
        </a:p>
      </dgm:t>
    </dgm:pt>
    <dgm:pt modelId="{AE2D9941-1968-3740-BC87-00A4DD3D4869}">
      <dgm:prSet phldrT="[Text]" custT="1"/>
      <dgm:spPr/>
      <dgm:t>
        <a:bodyPr/>
        <a:lstStyle/>
        <a:p>
          <a:r>
            <a:rPr lang="en-CA" sz="1400" dirty="0"/>
            <a:t>the status of their accounts and pay bills electronically</a:t>
          </a:r>
          <a:endParaRPr lang="en-US" sz="1400" dirty="0"/>
        </a:p>
      </dgm:t>
    </dgm:pt>
    <dgm:pt modelId="{236FDD7E-E175-954F-9984-B64B13D7C437}" type="parTrans" cxnId="{88984B17-7C97-A044-B7C7-0B24F0331729}">
      <dgm:prSet/>
      <dgm:spPr/>
      <dgm:t>
        <a:bodyPr/>
        <a:lstStyle/>
        <a:p>
          <a:endParaRPr lang="en-US" sz="1400"/>
        </a:p>
      </dgm:t>
    </dgm:pt>
    <dgm:pt modelId="{0BF80FDC-BF39-B34C-8DF7-A5FD28F9E933}" type="sibTrans" cxnId="{88984B17-7C97-A044-B7C7-0B24F0331729}">
      <dgm:prSet/>
      <dgm:spPr/>
      <dgm:t>
        <a:bodyPr/>
        <a:lstStyle/>
        <a:p>
          <a:endParaRPr lang="en-US" sz="1400"/>
        </a:p>
      </dgm:t>
    </dgm:pt>
    <dgm:pt modelId="{74B76A2B-C0E4-3947-83DC-E7F90E02B9A5}">
      <dgm:prSet phldrT="[Text]" custT="1"/>
      <dgm:spPr/>
      <dgm:t>
        <a:bodyPr/>
        <a:lstStyle/>
        <a:p>
          <a:r>
            <a:rPr lang="en-US" sz="1400"/>
            <a:t>2007</a:t>
          </a:r>
          <a:endParaRPr lang="en-US" sz="1400" dirty="0"/>
        </a:p>
      </dgm:t>
    </dgm:pt>
    <dgm:pt modelId="{286605FC-CE61-CA4A-BAC7-0314720223B2}" type="parTrans" cxnId="{C32F8613-C845-AE42-BBD9-D02D075F0D04}">
      <dgm:prSet/>
      <dgm:spPr/>
      <dgm:t>
        <a:bodyPr/>
        <a:lstStyle/>
        <a:p>
          <a:endParaRPr lang="en-US" sz="1400"/>
        </a:p>
      </dgm:t>
    </dgm:pt>
    <dgm:pt modelId="{685B1196-17F2-994F-8BC1-104BE3810B36}" type="sibTrans" cxnId="{C32F8613-C845-AE42-BBD9-D02D075F0D04}">
      <dgm:prSet/>
      <dgm:spPr/>
      <dgm:t>
        <a:bodyPr/>
        <a:lstStyle/>
        <a:p>
          <a:endParaRPr lang="en-US" sz="1400"/>
        </a:p>
      </dgm:t>
    </dgm:pt>
    <dgm:pt modelId="{C3E1E96D-9F68-FD43-B7D5-25AE8F7DCA98}">
      <dgm:prSet phldrT="[Text]" custT="1"/>
      <dgm:spPr/>
      <dgm:t>
        <a:bodyPr/>
        <a:lstStyle/>
        <a:p>
          <a:r>
            <a:rPr lang="en-CA" sz="1400" b="0" i="0" u="none" dirty="0"/>
            <a:t>Combination of acquisitions and divestitures to reflect strategic focus on globalization and payments businesses</a:t>
          </a:r>
          <a:endParaRPr lang="en-US" sz="1400" dirty="0"/>
        </a:p>
      </dgm:t>
    </dgm:pt>
    <dgm:pt modelId="{F3A535C2-DFA7-AF46-9F5B-CB61FB3ADC1A}" type="parTrans" cxnId="{2734B2D0-DEEC-1543-9A49-4F4BC5420899}">
      <dgm:prSet/>
      <dgm:spPr/>
      <dgm:t>
        <a:bodyPr/>
        <a:lstStyle/>
        <a:p>
          <a:endParaRPr lang="en-US" sz="1400"/>
        </a:p>
      </dgm:t>
    </dgm:pt>
    <dgm:pt modelId="{7A3C51E9-2A82-4443-93A6-87088A865601}" type="sibTrans" cxnId="{2734B2D0-DEEC-1543-9A49-4F4BC5420899}">
      <dgm:prSet/>
      <dgm:spPr/>
      <dgm:t>
        <a:bodyPr/>
        <a:lstStyle/>
        <a:p>
          <a:endParaRPr lang="en-US" sz="1400"/>
        </a:p>
      </dgm:t>
    </dgm:pt>
    <dgm:pt modelId="{75FE817B-47D3-5E4F-BCAA-1CA7E8E75DAB}">
      <dgm:prSet phldrT="[Text]" custT="1"/>
      <dgm:spPr/>
      <dgm:t>
        <a:bodyPr/>
        <a:lstStyle/>
        <a:p>
          <a:r>
            <a:rPr lang="en-CA" sz="1400" b="0" i="0" u="none" dirty="0"/>
            <a:t>Acquisition of full equity stake in JV: Farrington American Express Travel Services</a:t>
          </a:r>
          <a:endParaRPr lang="en-US" sz="1400" dirty="0"/>
        </a:p>
      </dgm:t>
    </dgm:pt>
    <dgm:pt modelId="{71388D0F-1316-0646-8C4C-A6C23429186C}" type="parTrans" cxnId="{6B9E6596-8A87-6B49-A09F-2428E9131F92}">
      <dgm:prSet/>
      <dgm:spPr/>
      <dgm:t>
        <a:bodyPr/>
        <a:lstStyle/>
        <a:p>
          <a:endParaRPr lang="en-US" sz="1400"/>
        </a:p>
      </dgm:t>
    </dgm:pt>
    <dgm:pt modelId="{73EF6E3B-518B-9A4C-B4F7-AAA4C15ACF5C}" type="sibTrans" cxnId="{6B9E6596-8A87-6B49-A09F-2428E9131F92}">
      <dgm:prSet/>
      <dgm:spPr/>
      <dgm:t>
        <a:bodyPr/>
        <a:lstStyle/>
        <a:p>
          <a:endParaRPr lang="en-US" sz="1400"/>
        </a:p>
      </dgm:t>
    </dgm:pt>
    <dgm:pt modelId="{8E23B9F1-9B4B-E348-9706-C6CF905CF933}">
      <dgm:prSet phldrT="[Text]" custT="1"/>
      <dgm:spPr/>
      <dgm:t>
        <a:bodyPr/>
        <a:lstStyle/>
        <a:p>
          <a:r>
            <a:rPr lang="en-CA" sz="1400" b="0" i="0" u="none" dirty="0"/>
            <a:t>Sale of international banking subsidiary, American Express Bank</a:t>
          </a:r>
          <a:endParaRPr lang="en-US" sz="1400" dirty="0"/>
        </a:p>
      </dgm:t>
    </dgm:pt>
    <dgm:pt modelId="{06B01557-8262-8E4B-9AC3-75A924A2273F}" type="parTrans" cxnId="{C9B5D2E3-22EF-274D-A129-449F11C8EB8D}">
      <dgm:prSet/>
      <dgm:spPr/>
      <dgm:t>
        <a:bodyPr/>
        <a:lstStyle/>
        <a:p>
          <a:endParaRPr lang="en-US" sz="1400"/>
        </a:p>
      </dgm:t>
    </dgm:pt>
    <dgm:pt modelId="{074813CA-9E8B-EA40-A450-32171D1C691E}" type="sibTrans" cxnId="{C9B5D2E3-22EF-274D-A129-449F11C8EB8D}">
      <dgm:prSet/>
      <dgm:spPr/>
      <dgm:t>
        <a:bodyPr/>
        <a:lstStyle/>
        <a:p>
          <a:endParaRPr lang="en-US" sz="1400"/>
        </a:p>
      </dgm:t>
    </dgm:pt>
    <dgm:pt modelId="{A892976A-4C6F-AB48-89CB-4DC771BA6B5C}" type="pres">
      <dgm:prSet presAssocID="{29792863-DD4D-F84E-B570-C4D5DBF06B75}" presName="Name0" presStyleCnt="0">
        <dgm:presLayoutVars>
          <dgm:dir/>
          <dgm:animLvl val="lvl"/>
          <dgm:resizeHandles val="exact"/>
        </dgm:presLayoutVars>
      </dgm:prSet>
      <dgm:spPr/>
    </dgm:pt>
    <dgm:pt modelId="{09F928F4-93E3-F947-9C77-F8A06F1EC10A}" type="pres">
      <dgm:prSet presAssocID="{E8E41773-F16B-1947-A2FA-90893E144FB8}" presName="composite" presStyleCnt="0"/>
      <dgm:spPr/>
    </dgm:pt>
    <dgm:pt modelId="{64BC7584-3F9F-BA45-A7DF-F214EAA4D32D}" type="pres">
      <dgm:prSet presAssocID="{E8E41773-F16B-1947-A2FA-90893E144FB8}" presName="parTx" presStyleLbl="node1" presStyleIdx="0" presStyleCnt="5">
        <dgm:presLayoutVars>
          <dgm:chMax val="0"/>
          <dgm:chPref val="0"/>
          <dgm:bulletEnabled val="1"/>
        </dgm:presLayoutVars>
      </dgm:prSet>
      <dgm:spPr/>
    </dgm:pt>
    <dgm:pt modelId="{1E6E4DE2-22AC-C143-91C1-26DE69A192EE}" type="pres">
      <dgm:prSet presAssocID="{E8E41773-F16B-1947-A2FA-90893E144FB8}" presName="desTx" presStyleLbl="revTx" presStyleIdx="0" presStyleCnt="5">
        <dgm:presLayoutVars>
          <dgm:bulletEnabled val="1"/>
        </dgm:presLayoutVars>
      </dgm:prSet>
      <dgm:spPr/>
    </dgm:pt>
    <dgm:pt modelId="{B194D19A-B107-8A42-82D1-9AC5A4607923}" type="pres">
      <dgm:prSet presAssocID="{D820DEB3-712A-A543-82E7-D102351E6F48}" presName="space" presStyleCnt="0"/>
      <dgm:spPr/>
    </dgm:pt>
    <dgm:pt modelId="{F7EA495F-5A45-3D43-8A8E-A19A958B9D35}" type="pres">
      <dgm:prSet presAssocID="{91065646-02EF-4449-A1FD-E1F4381A6046}" presName="composite" presStyleCnt="0"/>
      <dgm:spPr/>
    </dgm:pt>
    <dgm:pt modelId="{2C22BF39-949D-6246-8B70-84B30DF0713A}" type="pres">
      <dgm:prSet presAssocID="{91065646-02EF-4449-A1FD-E1F4381A6046}" presName="parTx" presStyleLbl="node1" presStyleIdx="1" presStyleCnt="5">
        <dgm:presLayoutVars>
          <dgm:chMax val="0"/>
          <dgm:chPref val="0"/>
          <dgm:bulletEnabled val="1"/>
        </dgm:presLayoutVars>
      </dgm:prSet>
      <dgm:spPr/>
    </dgm:pt>
    <dgm:pt modelId="{D96F79E5-56A0-6247-BC96-E4ED35162979}" type="pres">
      <dgm:prSet presAssocID="{91065646-02EF-4449-A1FD-E1F4381A6046}" presName="desTx" presStyleLbl="revTx" presStyleIdx="1" presStyleCnt="5">
        <dgm:presLayoutVars>
          <dgm:bulletEnabled val="1"/>
        </dgm:presLayoutVars>
      </dgm:prSet>
      <dgm:spPr/>
    </dgm:pt>
    <dgm:pt modelId="{3FCEC62E-5D51-0341-955B-28D92E622652}" type="pres">
      <dgm:prSet presAssocID="{0819B9DA-9640-7047-A5FC-0885506A3D1F}" presName="space" presStyleCnt="0"/>
      <dgm:spPr/>
    </dgm:pt>
    <dgm:pt modelId="{67244B2E-ADB3-3745-83E6-8C81EA6DF20B}" type="pres">
      <dgm:prSet presAssocID="{B2C5535F-35A5-384C-8FC1-74A72DA2FBC6}" presName="composite" presStyleCnt="0"/>
      <dgm:spPr/>
    </dgm:pt>
    <dgm:pt modelId="{124BB19F-5CAC-2647-8A86-37E643D686B0}" type="pres">
      <dgm:prSet presAssocID="{B2C5535F-35A5-384C-8FC1-74A72DA2FBC6}" presName="parTx" presStyleLbl="node1" presStyleIdx="2" presStyleCnt="5">
        <dgm:presLayoutVars>
          <dgm:chMax val="0"/>
          <dgm:chPref val="0"/>
          <dgm:bulletEnabled val="1"/>
        </dgm:presLayoutVars>
      </dgm:prSet>
      <dgm:spPr/>
    </dgm:pt>
    <dgm:pt modelId="{EBD8775A-6000-784F-8BBE-FE4502ABED6A}" type="pres">
      <dgm:prSet presAssocID="{B2C5535F-35A5-384C-8FC1-74A72DA2FBC6}" presName="desTx" presStyleLbl="revTx" presStyleIdx="2" presStyleCnt="5">
        <dgm:presLayoutVars>
          <dgm:bulletEnabled val="1"/>
        </dgm:presLayoutVars>
      </dgm:prSet>
      <dgm:spPr/>
    </dgm:pt>
    <dgm:pt modelId="{0355B574-A897-F348-A58D-226D2A7B49AE}" type="pres">
      <dgm:prSet presAssocID="{26B6A6D3-F5E1-5544-A1CF-36975B5E5BB5}" presName="space" presStyleCnt="0"/>
      <dgm:spPr/>
    </dgm:pt>
    <dgm:pt modelId="{B37FA0D6-3448-ED4B-AAAF-47F28000D161}" type="pres">
      <dgm:prSet presAssocID="{055464CE-364F-6C40-BCB9-D5480B66157B}" presName="composite" presStyleCnt="0"/>
      <dgm:spPr/>
    </dgm:pt>
    <dgm:pt modelId="{A63FD592-7DDB-9E4D-BEE7-EA78DC021011}" type="pres">
      <dgm:prSet presAssocID="{055464CE-364F-6C40-BCB9-D5480B66157B}" presName="parTx" presStyleLbl="node1" presStyleIdx="3" presStyleCnt="5">
        <dgm:presLayoutVars>
          <dgm:chMax val="0"/>
          <dgm:chPref val="0"/>
          <dgm:bulletEnabled val="1"/>
        </dgm:presLayoutVars>
      </dgm:prSet>
      <dgm:spPr/>
    </dgm:pt>
    <dgm:pt modelId="{B7931F41-D04F-D948-A824-5747AB007527}" type="pres">
      <dgm:prSet presAssocID="{055464CE-364F-6C40-BCB9-D5480B66157B}" presName="desTx" presStyleLbl="revTx" presStyleIdx="3" presStyleCnt="5">
        <dgm:presLayoutVars>
          <dgm:bulletEnabled val="1"/>
        </dgm:presLayoutVars>
      </dgm:prSet>
      <dgm:spPr/>
    </dgm:pt>
    <dgm:pt modelId="{219C24C4-33BF-2E41-B81A-F76262B489B5}" type="pres">
      <dgm:prSet presAssocID="{CA076D91-BC96-DC4A-932C-84AC08145AA4}" presName="space" presStyleCnt="0"/>
      <dgm:spPr/>
    </dgm:pt>
    <dgm:pt modelId="{2A49FD4F-B69D-0C45-8785-8DDD45E24F34}" type="pres">
      <dgm:prSet presAssocID="{74B76A2B-C0E4-3947-83DC-E7F90E02B9A5}" presName="composite" presStyleCnt="0"/>
      <dgm:spPr/>
    </dgm:pt>
    <dgm:pt modelId="{EB358951-AA75-A948-A48D-F643A039492C}" type="pres">
      <dgm:prSet presAssocID="{74B76A2B-C0E4-3947-83DC-E7F90E02B9A5}" presName="parTx" presStyleLbl="node1" presStyleIdx="4" presStyleCnt="5">
        <dgm:presLayoutVars>
          <dgm:chMax val="0"/>
          <dgm:chPref val="0"/>
          <dgm:bulletEnabled val="1"/>
        </dgm:presLayoutVars>
      </dgm:prSet>
      <dgm:spPr/>
    </dgm:pt>
    <dgm:pt modelId="{4DA0CD18-7E47-7F4B-92FB-BC9FD50CB7B7}" type="pres">
      <dgm:prSet presAssocID="{74B76A2B-C0E4-3947-83DC-E7F90E02B9A5}" presName="desTx" presStyleLbl="revTx" presStyleIdx="4" presStyleCnt="5">
        <dgm:presLayoutVars>
          <dgm:bulletEnabled val="1"/>
        </dgm:presLayoutVars>
      </dgm:prSet>
      <dgm:spPr/>
    </dgm:pt>
  </dgm:ptLst>
  <dgm:cxnLst>
    <dgm:cxn modelId="{B8523301-5D30-404C-90C1-A5834035D764}" srcId="{29792863-DD4D-F84E-B570-C4D5DBF06B75}" destId="{B2C5535F-35A5-384C-8FC1-74A72DA2FBC6}" srcOrd="2" destOrd="0" parTransId="{F4CD1C74-F7AB-5748-A9B8-4C88431540A3}" sibTransId="{26B6A6D3-F5E1-5544-A1CF-36975B5E5BB5}"/>
    <dgm:cxn modelId="{B5588D0E-2332-F842-BC0E-2C599B94529A}" type="presOf" srcId="{8E23B9F1-9B4B-E348-9706-C6CF905CF933}" destId="{4DA0CD18-7E47-7F4B-92FB-BC9FD50CB7B7}" srcOrd="0" destOrd="2" presId="urn:microsoft.com/office/officeart/2005/8/layout/chevron1"/>
    <dgm:cxn modelId="{D0752710-00E9-C647-96E5-C14B10FBA92F}" type="presOf" srcId="{AE2D9941-1968-3740-BC87-00A4DD3D4869}" destId="{B7931F41-D04F-D948-A824-5747AB007527}" srcOrd="0" destOrd="2" presId="urn:microsoft.com/office/officeart/2005/8/layout/chevron1"/>
    <dgm:cxn modelId="{5E89E611-DC2E-D541-B87D-079B8A5EEA45}" srcId="{055464CE-364F-6C40-BCB9-D5480B66157B}" destId="{9255A175-A541-7D46-80E8-59FEE326A6C5}" srcOrd="0" destOrd="0" parTransId="{CB0B363C-DEEC-1841-AA2F-DDCD90FA69B8}" sibTransId="{8C75EC5A-10C8-F445-92F4-672E40DF5AD4}"/>
    <dgm:cxn modelId="{C32F8613-C845-AE42-BBD9-D02D075F0D04}" srcId="{29792863-DD4D-F84E-B570-C4D5DBF06B75}" destId="{74B76A2B-C0E4-3947-83DC-E7F90E02B9A5}" srcOrd="4" destOrd="0" parTransId="{286605FC-CE61-CA4A-BAC7-0314720223B2}" sibTransId="{685B1196-17F2-994F-8BC1-104BE3810B36}"/>
    <dgm:cxn modelId="{88984B17-7C97-A044-B7C7-0B24F0331729}" srcId="{055464CE-364F-6C40-BCB9-D5480B66157B}" destId="{AE2D9941-1968-3740-BC87-00A4DD3D4869}" srcOrd="2" destOrd="0" parTransId="{236FDD7E-E175-954F-9984-B64B13D7C437}" sibTransId="{0BF80FDC-BF39-B34C-8DF7-A5FD28F9E933}"/>
    <dgm:cxn modelId="{4C45D11F-0C5F-1746-AAFF-90CA1BC8ADDF}" srcId="{E8E41773-F16B-1947-A2FA-90893E144FB8}" destId="{7D9B09F6-C728-5346-A546-A56175A92272}" srcOrd="1" destOrd="0" parTransId="{FD0CA53F-D06A-D440-A2CD-F49A8C76DE5B}" sibTransId="{3406EE67-8F73-DF44-A935-DCDE9F2B7349}"/>
    <dgm:cxn modelId="{AA144021-6011-0541-BC63-9E6D50BB5219}" srcId="{B2C5535F-35A5-384C-8FC1-74A72DA2FBC6}" destId="{D3682196-A45B-7A4C-869B-27C0166620BC}" srcOrd="0" destOrd="0" parTransId="{BFF4624B-AD0D-524D-9C7D-CC284AA42AB1}" sibTransId="{864F9415-857A-7745-9919-3B5E6D891935}"/>
    <dgm:cxn modelId="{D6E88C31-31F1-3740-9AFF-91F8EE853B05}" type="presOf" srcId="{29792863-DD4D-F84E-B570-C4D5DBF06B75}" destId="{A892976A-4C6F-AB48-89CB-4DC771BA6B5C}" srcOrd="0" destOrd="0" presId="urn:microsoft.com/office/officeart/2005/8/layout/chevron1"/>
    <dgm:cxn modelId="{BB67AE6C-1494-EB4E-ABA8-D592816EC7CD}" type="presOf" srcId="{C3E1E96D-9F68-FD43-B7D5-25AE8F7DCA98}" destId="{4DA0CD18-7E47-7F4B-92FB-BC9FD50CB7B7}" srcOrd="0" destOrd="0" presId="urn:microsoft.com/office/officeart/2005/8/layout/chevron1"/>
    <dgm:cxn modelId="{772D774D-82CE-D341-B477-0BEEA348A199}" srcId="{29792863-DD4D-F84E-B570-C4D5DBF06B75}" destId="{E8E41773-F16B-1947-A2FA-90893E144FB8}" srcOrd="0" destOrd="0" parTransId="{35C180D4-A675-C047-BF4B-FE00495C5B68}" sibTransId="{D820DEB3-712A-A543-82E7-D102351E6F48}"/>
    <dgm:cxn modelId="{8798816D-453A-5048-ADEC-F68770486194}" srcId="{E8E41773-F16B-1947-A2FA-90893E144FB8}" destId="{70FC3FC1-1FF1-A84D-BDC1-4AE4B6EEC91C}" srcOrd="2" destOrd="0" parTransId="{C29FA0D7-AE2B-144D-97F2-B15709AA039D}" sibTransId="{445F6C45-11F8-694B-A335-79B6B101833E}"/>
    <dgm:cxn modelId="{30826C4E-5F7B-4549-9994-A7DA7E7D4982}" type="presOf" srcId="{B2C5535F-35A5-384C-8FC1-74A72DA2FBC6}" destId="{124BB19F-5CAC-2647-8A86-37E643D686B0}" srcOrd="0" destOrd="0" presId="urn:microsoft.com/office/officeart/2005/8/layout/chevron1"/>
    <dgm:cxn modelId="{92135658-8BEB-3948-9E62-3E6B3C9E2B55}" srcId="{91065646-02EF-4449-A1FD-E1F4381A6046}" destId="{996F00B8-2D84-D144-9152-EDE0F291720E}" srcOrd="0" destOrd="0" parTransId="{3A7DA62A-2E95-0848-8253-CAA0B15E2E50}" sibTransId="{45E09790-23B2-1D49-A08B-CEE1D5DF9014}"/>
    <dgm:cxn modelId="{7A923E7B-92BB-A143-A038-CFBDF9ACF728}" srcId="{055464CE-364F-6C40-BCB9-D5480B66157B}" destId="{E12C63FD-32D9-CF44-96AF-318354D737C4}" srcOrd="1" destOrd="0" parTransId="{92610468-79E1-8348-B99F-604EB9BCB2D7}" sibTransId="{B36F015D-FA1B-A44B-887E-1F819C40C81A}"/>
    <dgm:cxn modelId="{269E8983-57A6-0E45-8C13-59D5808E266A}" type="presOf" srcId="{D3682196-A45B-7A4C-869B-27C0166620BC}" destId="{EBD8775A-6000-784F-8BBE-FE4502ABED6A}" srcOrd="0" destOrd="0" presId="urn:microsoft.com/office/officeart/2005/8/layout/chevron1"/>
    <dgm:cxn modelId="{BCE29A89-F2EC-7545-B2A5-00B2F85AB030}" type="presOf" srcId="{055464CE-364F-6C40-BCB9-D5480B66157B}" destId="{A63FD592-7DDB-9E4D-BEE7-EA78DC021011}" srcOrd="0" destOrd="0" presId="urn:microsoft.com/office/officeart/2005/8/layout/chevron1"/>
    <dgm:cxn modelId="{0AB34A91-3697-4F41-AD42-362BC51E57D3}" type="presOf" srcId="{74B76A2B-C0E4-3947-83DC-E7F90E02B9A5}" destId="{EB358951-AA75-A948-A48D-F643A039492C}" srcOrd="0" destOrd="0" presId="urn:microsoft.com/office/officeart/2005/8/layout/chevron1"/>
    <dgm:cxn modelId="{6B9E6596-8A87-6B49-A09F-2428E9131F92}" srcId="{C3E1E96D-9F68-FD43-B7D5-25AE8F7DCA98}" destId="{75FE817B-47D3-5E4F-BCAA-1CA7E8E75DAB}" srcOrd="0" destOrd="0" parTransId="{71388D0F-1316-0646-8C4C-A6C23429186C}" sibTransId="{73EF6E3B-518B-9A4C-B4F7-AAA4C15ACF5C}"/>
    <dgm:cxn modelId="{FC4A8497-5618-2341-AE6B-84B8452A5C25}" type="presOf" srcId="{70FC3FC1-1FF1-A84D-BDC1-4AE4B6EEC91C}" destId="{1E6E4DE2-22AC-C143-91C1-26DE69A192EE}" srcOrd="0" destOrd="2" presId="urn:microsoft.com/office/officeart/2005/8/layout/chevron1"/>
    <dgm:cxn modelId="{5EDA9F9F-FAF7-C348-B988-4E5E46D99B7B}" srcId="{29792863-DD4D-F84E-B570-C4D5DBF06B75}" destId="{91065646-02EF-4449-A1FD-E1F4381A6046}" srcOrd="1" destOrd="0" parTransId="{8F00BD45-4235-794E-B82C-4CA800462BEC}" sibTransId="{0819B9DA-9640-7047-A5FC-0885506A3D1F}"/>
    <dgm:cxn modelId="{B233EBA6-4D29-5341-8E17-AFD847D75AD7}" type="presOf" srcId="{E8E41773-F16B-1947-A2FA-90893E144FB8}" destId="{64BC7584-3F9F-BA45-A7DF-F214EAA4D32D}" srcOrd="0" destOrd="0" presId="urn:microsoft.com/office/officeart/2005/8/layout/chevron1"/>
    <dgm:cxn modelId="{A3904BAF-4C6B-6041-B97B-16CA916BD0F0}" type="presOf" srcId="{996F00B8-2D84-D144-9152-EDE0F291720E}" destId="{D96F79E5-56A0-6247-BC96-E4ED35162979}" srcOrd="0" destOrd="0" presId="urn:microsoft.com/office/officeart/2005/8/layout/chevron1"/>
    <dgm:cxn modelId="{FB7F2BB5-3E1A-954C-AD9B-89E238A64FA6}" type="presOf" srcId="{E12C63FD-32D9-CF44-96AF-318354D737C4}" destId="{B7931F41-D04F-D948-A824-5747AB007527}" srcOrd="0" destOrd="1" presId="urn:microsoft.com/office/officeart/2005/8/layout/chevron1"/>
    <dgm:cxn modelId="{0D9052BA-1D64-6645-A563-D77698D24F6E}" type="presOf" srcId="{75FE817B-47D3-5E4F-BCAA-1CA7E8E75DAB}" destId="{4DA0CD18-7E47-7F4B-92FB-BC9FD50CB7B7}" srcOrd="0" destOrd="1" presId="urn:microsoft.com/office/officeart/2005/8/layout/chevron1"/>
    <dgm:cxn modelId="{9164D8C0-79F8-464C-8A1C-75C40C26CB64}" type="presOf" srcId="{9255A175-A541-7D46-80E8-59FEE326A6C5}" destId="{B7931F41-D04F-D948-A824-5747AB007527}" srcOrd="0" destOrd="0" presId="urn:microsoft.com/office/officeart/2005/8/layout/chevron1"/>
    <dgm:cxn modelId="{CF79CFC1-93E1-2F47-B59B-31606ED842D1}" type="presOf" srcId="{7D9B09F6-C728-5346-A546-A56175A92272}" destId="{1E6E4DE2-22AC-C143-91C1-26DE69A192EE}" srcOrd="0" destOrd="1" presId="urn:microsoft.com/office/officeart/2005/8/layout/chevron1"/>
    <dgm:cxn modelId="{930B3DD0-0E76-5546-AA37-7DBE5B68878B}" type="presOf" srcId="{91065646-02EF-4449-A1FD-E1F4381A6046}" destId="{2C22BF39-949D-6246-8B70-84B30DF0713A}" srcOrd="0" destOrd="0" presId="urn:microsoft.com/office/officeart/2005/8/layout/chevron1"/>
    <dgm:cxn modelId="{2734B2D0-DEEC-1543-9A49-4F4BC5420899}" srcId="{74B76A2B-C0E4-3947-83DC-E7F90E02B9A5}" destId="{C3E1E96D-9F68-FD43-B7D5-25AE8F7DCA98}" srcOrd="0" destOrd="0" parTransId="{F3A535C2-DFA7-AF46-9F5B-CB61FB3ADC1A}" sibTransId="{7A3C51E9-2A82-4443-93A6-87088A865601}"/>
    <dgm:cxn modelId="{EE51CDD8-8C9D-844B-AE4E-08358FBA72E6}" srcId="{E8E41773-F16B-1947-A2FA-90893E144FB8}" destId="{8308E47B-4FFD-304D-B0F8-4696D32543CE}" srcOrd="0" destOrd="0" parTransId="{E03E61DF-CFED-9741-8E2A-5392185614FF}" sibTransId="{FBE0F137-0ADC-974A-A2F8-0C3B8C2E8789}"/>
    <dgm:cxn modelId="{C92C9CE0-4479-C744-A860-9D3E2DCC14B8}" type="presOf" srcId="{8308E47B-4FFD-304D-B0F8-4696D32543CE}" destId="{1E6E4DE2-22AC-C143-91C1-26DE69A192EE}" srcOrd="0" destOrd="0" presId="urn:microsoft.com/office/officeart/2005/8/layout/chevron1"/>
    <dgm:cxn modelId="{C9B5D2E3-22EF-274D-A129-449F11C8EB8D}" srcId="{C3E1E96D-9F68-FD43-B7D5-25AE8F7DCA98}" destId="{8E23B9F1-9B4B-E348-9706-C6CF905CF933}" srcOrd="1" destOrd="0" parTransId="{06B01557-8262-8E4B-9AC3-75A924A2273F}" sibTransId="{074813CA-9E8B-EA40-A450-32171D1C691E}"/>
    <dgm:cxn modelId="{162168FD-F772-954F-BAE0-D479C5A473D5}" srcId="{29792863-DD4D-F84E-B570-C4D5DBF06B75}" destId="{055464CE-364F-6C40-BCB9-D5480B66157B}" srcOrd="3" destOrd="0" parTransId="{185FA1F7-959B-0840-BA56-5DEE3307E124}" sibTransId="{CA076D91-BC96-DC4A-932C-84AC08145AA4}"/>
    <dgm:cxn modelId="{E7ABD273-E593-884B-9EFB-D4EC0017BB2B}" type="presParOf" srcId="{A892976A-4C6F-AB48-89CB-4DC771BA6B5C}" destId="{09F928F4-93E3-F947-9C77-F8A06F1EC10A}" srcOrd="0" destOrd="0" presId="urn:microsoft.com/office/officeart/2005/8/layout/chevron1"/>
    <dgm:cxn modelId="{EA18CE0F-FD0F-1E48-86E0-C2BC1C3EEB67}" type="presParOf" srcId="{09F928F4-93E3-F947-9C77-F8A06F1EC10A}" destId="{64BC7584-3F9F-BA45-A7DF-F214EAA4D32D}" srcOrd="0" destOrd="0" presId="urn:microsoft.com/office/officeart/2005/8/layout/chevron1"/>
    <dgm:cxn modelId="{B57543A5-7180-7A45-B32E-D0973DE87BD1}" type="presParOf" srcId="{09F928F4-93E3-F947-9C77-F8A06F1EC10A}" destId="{1E6E4DE2-22AC-C143-91C1-26DE69A192EE}" srcOrd="1" destOrd="0" presId="urn:microsoft.com/office/officeart/2005/8/layout/chevron1"/>
    <dgm:cxn modelId="{D4C34AB1-2F09-3549-A08B-84D87E5BEF4E}" type="presParOf" srcId="{A892976A-4C6F-AB48-89CB-4DC771BA6B5C}" destId="{B194D19A-B107-8A42-82D1-9AC5A4607923}" srcOrd="1" destOrd="0" presId="urn:microsoft.com/office/officeart/2005/8/layout/chevron1"/>
    <dgm:cxn modelId="{FB5173EB-3F5A-9243-8E04-63362A449BCB}" type="presParOf" srcId="{A892976A-4C6F-AB48-89CB-4DC771BA6B5C}" destId="{F7EA495F-5A45-3D43-8A8E-A19A958B9D35}" srcOrd="2" destOrd="0" presId="urn:microsoft.com/office/officeart/2005/8/layout/chevron1"/>
    <dgm:cxn modelId="{62DE294C-8DFE-BC42-AFED-151025CABD9D}" type="presParOf" srcId="{F7EA495F-5A45-3D43-8A8E-A19A958B9D35}" destId="{2C22BF39-949D-6246-8B70-84B30DF0713A}" srcOrd="0" destOrd="0" presId="urn:microsoft.com/office/officeart/2005/8/layout/chevron1"/>
    <dgm:cxn modelId="{43130CD8-B560-8D4F-B791-32B42645023C}" type="presParOf" srcId="{F7EA495F-5A45-3D43-8A8E-A19A958B9D35}" destId="{D96F79E5-56A0-6247-BC96-E4ED35162979}" srcOrd="1" destOrd="0" presId="urn:microsoft.com/office/officeart/2005/8/layout/chevron1"/>
    <dgm:cxn modelId="{C921B58C-FCBE-8945-9964-8703AD67350E}" type="presParOf" srcId="{A892976A-4C6F-AB48-89CB-4DC771BA6B5C}" destId="{3FCEC62E-5D51-0341-955B-28D92E622652}" srcOrd="3" destOrd="0" presId="urn:microsoft.com/office/officeart/2005/8/layout/chevron1"/>
    <dgm:cxn modelId="{7F5C81CF-32E7-2847-9283-B0558FDFD8A3}" type="presParOf" srcId="{A892976A-4C6F-AB48-89CB-4DC771BA6B5C}" destId="{67244B2E-ADB3-3745-83E6-8C81EA6DF20B}" srcOrd="4" destOrd="0" presId="urn:microsoft.com/office/officeart/2005/8/layout/chevron1"/>
    <dgm:cxn modelId="{7AFE7DF2-F9AA-0445-B2BC-E34BC0B9B338}" type="presParOf" srcId="{67244B2E-ADB3-3745-83E6-8C81EA6DF20B}" destId="{124BB19F-5CAC-2647-8A86-37E643D686B0}" srcOrd="0" destOrd="0" presId="urn:microsoft.com/office/officeart/2005/8/layout/chevron1"/>
    <dgm:cxn modelId="{A316D41F-D83F-AF4F-9617-3065F8D01054}" type="presParOf" srcId="{67244B2E-ADB3-3745-83E6-8C81EA6DF20B}" destId="{EBD8775A-6000-784F-8BBE-FE4502ABED6A}" srcOrd="1" destOrd="0" presId="urn:microsoft.com/office/officeart/2005/8/layout/chevron1"/>
    <dgm:cxn modelId="{6D3C3932-E02B-6A49-A008-79043A5BB2FE}" type="presParOf" srcId="{A892976A-4C6F-AB48-89CB-4DC771BA6B5C}" destId="{0355B574-A897-F348-A58D-226D2A7B49AE}" srcOrd="5" destOrd="0" presId="urn:microsoft.com/office/officeart/2005/8/layout/chevron1"/>
    <dgm:cxn modelId="{3B87EA69-2CD0-C142-992B-046A7A431330}" type="presParOf" srcId="{A892976A-4C6F-AB48-89CB-4DC771BA6B5C}" destId="{B37FA0D6-3448-ED4B-AAAF-47F28000D161}" srcOrd="6" destOrd="0" presId="urn:microsoft.com/office/officeart/2005/8/layout/chevron1"/>
    <dgm:cxn modelId="{045F499F-478C-524D-9583-96D6DC34F0EF}" type="presParOf" srcId="{B37FA0D6-3448-ED4B-AAAF-47F28000D161}" destId="{A63FD592-7DDB-9E4D-BEE7-EA78DC021011}" srcOrd="0" destOrd="0" presId="urn:microsoft.com/office/officeart/2005/8/layout/chevron1"/>
    <dgm:cxn modelId="{DF3A7F0B-3C42-F645-ABC2-00DA06CCF9F3}" type="presParOf" srcId="{B37FA0D6-3448-ED4B-AAAF-47F28000D161}" destId="{B7931F41-D04F-D948-A824-5747AB007527}" srcOrd="1" destOrd="0" presId="urn:microsoft.com/office/officeart/2005/8/layout/chevron1"/>
    <dgm:cxn modelId="{ECE8E6CD-F6C7-E04D-A040-93545DBE7FC9}" type="presParOf" srcId="{A892976A-4C6F-AB48-89CB-4DC771BA6B5C}" destId="{219C24C4-33BF-2E41-B81A-F76262B489B5}" srcOrd="7" destOrd="0" presId="urn:microsoft.com/office/officeart/2005/8/layout/chevron1"/>
    <dgm:cxn modelId="{5997CB73-1043-0143-9BDD-8B47F38DAA9B}" type="presParOf" srcId="{A892976A-4C6F-AB48-89CB-4DC771BA6B5C}" destId="{2A49FD4F-B69D-0C45-8785-8DDD45E24F34}" srcOrd="8" destOrd="0" presId="urn:microsoft.com/office/officeart/2005/8/layout/chevron1"/>
    <dgm:cxn modelId="{80B8BA40-2247-7A41-8292-8E7FE552E45C}" type="presParOf" srcId="{2A49FD4F-B69D-0C45-8785-8DDD45E24F34}" destId="{EB358951-AA75-A948-A48D-F643A039492C}" srcOrd="0" destOrd="0" presId="urn:microsoft.com/office/officeart/2005/8/layout/chevron1"/>
    <dgm:cxn modelId="{DFEEAE91-6A0B-0049-A142-900984FE5471}" type="presParOf" srcId="{2A49FD4F-B69D-0C45-8785-8DDD45E24F34}" destId="{4DA0CD18-7E47-7F4B-92FB-BC9FD50CB7B7}"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792863-DD4D-F84E-B570-C4D5DBF06B75}" type="doc">
      <dgm:prSet loTypeId="urn:microsoft.com/office/officeart/2005/8/layout/chevron1" loCatId="" qsTypeId="urn:microsoft.com/office/officeart/2005/8/quickstyle/simple1" qsCatId="simple" csTypeId="urn:microsoft.com/office/officeart/2005/8/colors/accent1_2" csCatId="accent1" phldr="1"/>
      <dgm:spPr/>
    </dgm:pt>
    <dgm:pt modelId="{BE307ADB-96AC-8C4A-A996-06C2660426D3}">
      <dgm:prSet phldrT="[Text]" custT="1"/>
      <dgm:spPr/>
      <dgm:t>
        <a:bodyPr/>
        <a:lstStyle/>
        <a:p>
          <a:r>
            <a:rPr lang="en-US" sz="1400" dirty="0"/>
            <a:t>2008 - 2009</a:t>
          </a:r>
        </a:p>
      </dgm:t>
    </dgm:pt>
    <dgm:pt modelId="{E9426ECD-0C12-AC48-871F-0F6BD97AFA66}" type="parTrans" cxnId="{D073F6D3-684C-3E4A-A30B-C264C53EB957}">
      <dgm:prSet/>
      <dgm:spPr/>
      <dgm:t>
        <a:bodyPr/>
        <a:lstStyle/>
        <a:p>
          <a:endParaRPr lang="en-US" sz="1400"/>
        </a:p>
      </dgm:t>
    </dgm:pt>
    <dgm:pt modelId="{8AF4D24A-0C83-6A4D-B658-BF3ADE04FC0A}" type="sibTrans" cxnId="{D073F6D3-684C-3E4A-A30B-C264C53EB957}">
      <dgm:prSet/>
      <dgm:spPr/>
      <dgm:t>
        <a:bodyPr/>
        <a:lstStyle/>
        <a:p>
          <a:endParaRPr lang="en-US" sz="1400"/>
        </a:p>
      </dgm:t>
    </dgm:pt>
    <dgm:pt modelId="{1D9BB629-69CF-A04C-98CA-F846085AE82C}">
      <dgm:prSet phldrT="[Text]" custT="1"/>
      <dgm:spPr/>
      <dgm:t>
        <a:bodyPr/>
        <a:lstStyle/>
        <a:p>
          <a:r>
            <a:rPr lang="en-CA" sz="1400" b="0" i="0" u="none" dirty="0"/>
            <a:t>Acquired Corporate Payment Services, a commercial credit card and corporate purchasing business, from General Electric for $1.1 Billion</a:t>
          </a:r>
          <a:endParaRPr lang="en-US" sz="1400" dirty="0"/>
        </a:p>
      </dgm:t>
    </dgm:pt>
    <dgm:pt modelId="{942B5C1F-8DAC-FF41-866D-CECCCAE56432}" type="parTrans" cxnId="{DAD264D2-20A1-6443-A89A-ECB52C8C7940}">
      <dgm:prSet/>
      <dgm:spPr/>
      <dgm:t>
        <a:bodyPr/>
        <a:lstStyle/>
        <a:p>
          <a:endParaRPr lang="en-US" sz="1400"/>
        </a:p>
      </dgm:t>
    </dgm:pt>
    <dgm:pt modelId="{84FE025C-D55F-7A48-9297-CDC30F5C3B55}" type="sibTrans" cxnId="{DAD264D2-20A1-6443-A89A-ECB52C8C7940}">
      <dgm:prSet/>
      <dgm:spPr/>
      <dgm:t>
        <a:bodyPr/>
        <a:lstStyle/>
        <a:p>
          <a:endParaRPr lang="en-US" sz="1400"/>
        </a:p>
      </dgm:t>
    </dgm:pt>
    <dgm:pt modelId="{60AD85F1-530D-184F-84A7-50DE062C5A75}">
      <dgm:prSet phldrT="[Text]" custT="1"/>
      <dgm:spPr/>
      <dgm:t>
        <a:bodyPr/>
        <a:lstStyle/>
        <a:p>
          <a:r>
            <a:rPr lang="en-CA" sz="1400" b="0" i="0" u="none" dirty="0"/>
            <a:t>Acquired Revolution Money, which facilitates secure payments through an internet-based platform, for $300 Million in efforts to develop next generation payment products</a:t>
          </a:r>
          <a:endParaRPr lang="en-US" sz="1400" dirty="0"/>
        </a:p>
      </dgm:t>
    </dgm:pt>
    <dgm:pt modelId="{71CEF9EF-4440-DC4E-BE8F-31A1091DE7E0}" type="parTrans" cxnId="{C32AD41D-8BED-744F-98EC-AD08A554713F}">
      <dgm:prSet/>
      <dgm:spPr/>
      <dgm:t>
        <a:bodyPr/>
        <a:lstStyle/>
        <a:p>
          <a:endParaRPr lang="en-US" sz="1400"/>
        </a:p>
      </dgm:t>
    </dgm:pt>
    <dgm:pt modelId="{61D47A2D-B187-744E-92FC-E63937AE6BA6}" type="sibTrans" cxnId="{C32AD41D-8BED-744F-98EC-AD08A554713F}">
      <dgm:prSet/>
      <dgm:spPr/>
      <dgm:t>
        <a:bodyPr/>
        <a:lstStyle/>
        <a:p>
          <a:endParaRPr lang="en-US" sz="1400"/>
        </a:p>
      </dgm:t>
    </dgm:pt>
    <dgm:pt modelId="{BCDE9C40-54CF-4A46-9E6B-484119001882}">
      <dgm:prSet phldrT="[Text]" custT="1"/>
      <dgm:spPr/>
      <dgm:t>
        <a:bodyPr/>
        <a:lstStyle/>
        <a:p>
          <a:r>
            <a:rPr lang="en-US" sz="1400"/>
            <a:t>2010</a:t>
          </a:r>
          <a:endParaRPr lang="en-US" sz="1400" dirty="0"/>
        </a:p>
      </dgm:t>
    </dgm:pt>
    <dgm:pt modelId="{8266806B-3B1D-1944-866F-FA7859040240}" type="parTrans" cxnId="{519E8D2C-7B2E-064E-973B-126F2F38068D}">
      <dgm:prSet/>
      <dgm:spPr/>
      <dgm:t>
        <a:bodyPr/>
        <a:lstStyle/>
        <a:p>
          <a:endParaRPr lang="en-US" sz="1400"/>
        </a:p>
      </dgm:t>
    </dgm:pt>
    <dgm:pt modelId="{7086E638-C5E4-6145-99B7-0A295306739C}" type="sibTrans" cxnId="{519E8D2C-7B2E-064E-973B-126F2F38068D}">
      <dgm:prSet/>
      <dgm:spPr/>
      <dgm:t>
        <a:bodyPr/>
        <a:lstStyle/>
        <a:p>
          <a:endParaRPr lang="en-US" sz="1400"/>
        </a:p>
      </dgm:t>
    </dgm:pt>
    <dgm:pt modelId="{DA9540DC-DE96-E94B-B094-7FFEA53CDF2B}">
      <dgm:prSet phldrT="[Text]" custT="1"/>
      <dgm:spPr/>
      <dgm:t>
        <a:bodyPr/>
        <a:lstStyle/>
        <a:p>
          <a:r>
            <a:rPr lang="en-CA" sz="1400" b="0" i="0" u="none" dirty="0"/>
            <a:t>Acquired Loyalty Partner, a leading marketing services company, for $585 Million to expand international customer base and create a leading global rewards and loyalty business</a:t>
          </a:r>
          <a:endParaRPr lang="en-US" sz="1400" b="0" dirty="0"/>
        </a:p>
      </dgm:t>
    </dgm:pt>
    <dgm:pt modelId="{E6125738-F500-4347-8F5E-99775044D5A7}" type="parTrans" cxnId="{817C584C-FD2F-6C49-B50D-534E1FE3E014}">
      <dgm:prSet/>
      <dgm:spPr/>
      <dgm:t>
        <a:bodyPr/>
        <a:lstStyle/>
        <a:p>
          <a:endParaRPr lang="en-US" sz="1400"/>
        </a:p>
      </dgm:t>
    </dgm:pt>
    <dgm:pt modelId="{2E840773-472B-9745-ABA6-982B62966A90}" type="sibTrans" cxnId="{817C584C-FD2F-6C49-B50D-534E1FE3E014}">
      <dgm:prSet/>
      <dgm:spPr/>
      <dgm:t>
        <a:bodyPr/>
        <a:lstStyle/>
        <a:p>
          <a:endParaRPr lang="en-US" sz="1400"/>
        </a:p>
      </dgm:t>
    </dgm:pt>
    <dgm:pt modelId="{2AFA8F9D-AF2D-DE45-A948-A66E016B7E27}">
      <dgm:prSet phldrT="[Text]" custT="1"/>
      <dgm:spPr/>
      <dgm:t>
        <a:bodyPr/>
        <a:lstStyle/>
        <a:p>
          <a:r>
            <a:rPr lang="en-CA" sz="1400" b="0" i="0" u="none" dirty="0"/>
            <a:t>Acquired Accertify Inc, a leading provider of solutions that help merchants combat fraudulent online and other card-not-present transactions, for $150 Million to broaden fraud prevention serv</a:t>
          </a:r>
          <a:endParaRPr lang="en-US" sz="1400" dirty="0"/>
        </a:p>
      </dgm:t>
    </dgm:pt>
    <dgm:pt modelId="{5D532A9C-7BF3-1E43-80A5-6715B3C8C585}" type="parTrans" cxnId="{99445583-EAF7-8345-B988-188EBB75A9B3}">
      <dgm:prSet/>
      <dgm:spPr/>
      <dgm:t>
        <a:bodyPr/>
        <a:lstStyle/>
        <a:p>
          <a:endParaRPr lang="en-US" sz="1400"/>
        </a:p>
      </dgm:t>
    </dgm:pt>
    <dgm:pt modelId="{9BAE6AA6-FD9E-424F-BBE4-7133C2B874B3}" type="sibTrans" cxnId="{99445583-EAF7-8345-B988-188EBB75A9B3}">
      <dgm:prSet/>
      <dgm:spPr/>
      <dgm:t>
        <a:bodyPr/>
        <a:lstStyle/>
        <a:p>
          <a:endParaRPr lang="en-US" sz="1400"/>
        </a:p>
      </dgm:t>
    </dgm:pt>
    <dgm:pt modelId="{6D8D692C-ADFC-5549-8342-30BFD77CC009}">
      <dgm:prSet phldrT="[Text]" custT="1"/>
      <dgm:spPr/>
      <dgm:t>
        <a:bodyPr/>
        <a:lstStyle/>
        <a:p>
          <a:r>
            <a:rPr lang="en-US" sz="1400"/>
            <a:t>2012</a:t>
          </a:r>
          <a:endParaRPr lang="en-US" sz="1400" dirty="0"/>
        </a:p>
      </dgm:t>
    </dgm:pt>
    <dgm:pt modelId="{61F02E6F-7744-224E-BFAC-752F2D298783}" type="parTrans" cxnId="{CE5E9E8D-79C6-E648-A679-E8861253BF62}">
      <dgm:prSet/>
      <dgm:spPr/>
      <dgm:t>
        <a:bodyPr/>
        <a:lstStyle/>
        <a:p>
          <a:endParaRPr lang="en-US" sz="1400"/>
        </a:p>
      </dgm:t>
    </dgm:pt>
    <dgm:pt modelId="{D570D54D-D74A-3C45-BE92-D62231D74FD1}" type="sibTrans" cxnId="{CE5E9E8D-79C6-E648-A679-E8861253BF62}">
      <dgm:prSet/>
      <dgm:spPr/>
      <dgm:t>
        <a:bodyPr/>
        <a:lstStyle/>
        <a:p>
          <a:endParaRPr lang="en-US" sz="1400"/>
        </a:p>
      </dgm:t>
    </dgm:pt>
    <dgm:pt modelId="{B2CDA701-2E98-964F-910E-A177B09A78DA}">
      <dgm:prSet phldrT="[Text]" custT="1"/>
      <dgm:spPr/>
      <dgm:t>
        <a:bodyPr/>
        <a:lstStyle/>
        <a:p>
          <a:r>
            <a:rPr lang="en-CA" sz="1400" b="0" i="0" u="none" dirty="0"/>
            <a:t>American Express and Walmart Launched Bluebird, a New Alternative to Debit and Checking Accounts</a:t>
          </a:r>
          <a:endParaRPr lang="en-US" sz="1400" b="0" dirty="0"/>
        </a:p>
      </dgm:t>
    </dgm:pt>
    <dgm:pt modelId="{6F5DC5B1-54EF-EA44-B893-0FB806522FAD}" type="parTrans" cxnId="{DF194EE2-D198-494D-979F-FDD39364B18A}">
      <dgm:prSet/>
      <dgm:spPr/>
      <dgm:t>
        <a:bodyPr/>
        <a:lstStyle/>
        <a:p>
          <a:endParaRPr lang="en-US" sz="1400"/>
        </a:p>
      </dgm:t>
    </dgm:pt>
    <dgm:pt modelId="{D2DA4DA9-4EAD-CE47-BF8D-50C2A50A0EBC}" type="sibTrans" cxnId="{DF194EE2-D198-494D-979F-FDD39364B18A}">
      <dgm:prSet/>
      <dgm:spPr/>
      <dgm:t>
        <a:bodyPr/>
        <a:lstStyle/>
        <a:p>
          <a:endParaRPr lang="en-US" sz="1400"/>
        </a:p>
      </dgm:t>
    </dgm:pt>
    <dgm:pt modelId="{92F33981-B765-BE42-8E12-8E43DD01EBAC}">
      <dgm:prSet phldrT="[Text]" custT="1"/>
      <dgm:spPr/>
      <dgm:t>
        <a:bodyPr/>
        <a:lstStyle/>
        <a:p>
          <a:endParaRPr lang="en-US" sz="1400" b="0" dirty="0"/>
        </a:p>
      </dgm:t>
    </dgm:pt>
    <dgm:pt modelId="{A2B33FA9-E7F2-B544-9F24-4F47D0CCB52E}" type="parTrans" cxnId="{76110B6A-58BF-6142-B947-8D77EE10ECCF}">
      <dgm:prSet/>
      <dgm:spPr/>
      <dgm:t>
        <a:bodyPr/>
        <a:lstStyle/>
        <a:p>
          <a:endParaRPr lang="en-US" sz="1400"/>
        </a:p>
      </dgm:t>
    </dgm:pt>
    <dgm:pt modelId="{89FE2DAD-44C4-1342-8366-199A29C3B670}" type="sibTrans" cxnId="{76110B6A-58BF-6142-B947-8D77EE10ECCF}">
      <dgm:prSet/>
      <dgm:spPr/>
      <dgm:t>
        <a:bodyPr/>
        <a:lstStyle/>
        <a:p>
          <a:endParaRPr lang="en-US" sz="1400"/>
        </a:p>
      </dgm:t>
    </dgm:pt>
    <dgm:pt modelId="{2B3B66B8-8BD3-BA4A-9909-930BB99930B3}">
      <dgm:prSet phldrT="[Text]" custT="1"/>
      <dgm:spPr/>
      <dgm:t>
        <a:bodyPr/>
        <a:lstStyle/>
        <a:p>
          <a:r>
            <a:rPr lang="en-US" sz="1400" dirty="0"/>
            <a:t>2018</a:t>
          </a:r>
        </a:p>
      </dgm:t>
    </dgm:pt>
    <dgm:pt modelId="{8E9CF69B-C233-7646-8E84-94E101A290F1}" type="parTrans" cxnId="{D27DF891-2094-BF4F-BC7D-D701B0B9021E}">
      <dgm:prSet/>
      <dgm:spPr/>
      <dgm:t>
        <a:bodyPr/>
        <a:lstStyle/>
        <a:p>
          <a:endParaRPr lang="en-US" sz="1400"/>
        </a:p>
      </dgm:t>
    </dgm:pt>
    <dgm:pt modelId="{0207F194-0DD4-0740-A761-303E497D7377}" type="sibTrans" cxnId="{D27DF891-2094-BF4F-BC7D-D701B0B9021E}">
      <dgm:prSet/>
      <dgm:spPr/>
      <dgm:t>
        <a:bodyPr/>
        <a:lstStyle/>
        <a:p>
          <a:endParaRPr lang="en-US" sz="1400"/>
        </a:p>
      </dgm:t>
    </dgm:pt>
    <dgm:pt modelId="{A66C2AAC-BE24-784C-9F03-95A2BD66140C}">
      <dgm:prSet phldrT="[Text]" custT="1"/>
      <dgm:spPr/>
      <dgm:t>
        <a:bodyPr/>
        <a:lstStyle/>
        <a:p>
          <a:r>
            <a:rPr lang="en-CA" sz="1400" b="0" dirty="0"/>
            <a:t>Co-branding: AXP-AMZN partnership</a:t>
          </a:r>
          <a:endParaRPr lang="en-US" sz="1400" dirty="0"/>
        </a:p>
      </dgm:t>
    </dgm:pt>
    <dgm:pt modelId="{3756000D-A7F3-054F-AF86-7D6247A22A89}" type="parTrans" cxnId="{681C7E58-4C84-B74A-9BBD-9CE767B6A024}">
      <dgm:prSet/>
      <dgm:spPr/>
      <dgm:t>
        <a:bodyPr/>
        <a:lstStyle/>
        <a:p>
          <a:endParaRPr lang="en-US" sz="1400"/>
        </a:p>
      </dgm:t>
    </dgm:pt>
    <dgm:pt modelId="{267301B0-0A84-4647-8548-3CE8E0C67FDC}" type="sibTrans" cxnId="{681C7E58-4C84-B74A-9BBD-9CE767B6A024}">
      <dgm:prSet/>
      <dgm:spPr/>
      <dgm:t>
        <a:bodyPr/>
        <a:lstStyle/>
        <a:p>
          <a:endParaRPr lang="en-US" sz="1400"/>
        </a:p>
      </dgm:t>
    </dgm:pt>
    <dgm:pt modelId="{7CA32641-C0AB-344F-B11E-D322AFEB54E0}">
      <dgm:prSet phldrT="[Text]" custT="1"/>
      <dgm:spPr/>
      <dgm:t>
        <a:bodyPr/>
        <a:lstStyle/>
        <a:p>
          <a:r>
            <a:rPr lang="en-CA" sz="1400" b="0" i="0" u="none" dirty="0"/>
            <a:t>Launched the Amazon Business American Express Card</a:t>
          </a:r>
          <a:endParaRPr lang="en-US" sz="1400" dirty="0"/>
        </a:p>
      </dgm:t>
    </dgm:pt>
    <dgm:pt modelId="{F6FA4F86-1C07-424A-AC2B-A2A442B43402}" type="parTrans" cxnId="{D31E3CBE-2E5E-604E-B256-5246D60C7EB0}">
      <dgm:prSet/>
      <dgm:spPr/>
      <dgm:t>
        <a:bodyPr/>
        <a:lstStyle/>
        <a:p>
          <a:endParaRPr lang="en-US" sz="1400"/>
        </a:p>
      </dgm:t>
    </dgm:pt>
    <dgm:pt modelId="{904A374C-6003-054E-A80E-DB9F1A9C2260}" type="sibTrans" cxnId="{D31E3CBE-2E5E-604E-B256-5246D60C7EB0}">
      <dgm:prSet/>
      <dgm:spPr/>
      <dgm:t>
        <a:bodyPr/>
        <a:lstStyle/>
        <a:p>
          <a:endParaRPr lang="en-US" sz="1400"/>
        </a:p>
      </dgm:t>
    </dgm:pt>
    <dgm:pt modelId="{C37B70A8-3D0D-DD47-AAC1-87559053018D}">
      <dgm:prSet phldrT="[Text]" custT="1"/>
      <dgm:spPr/>
      <dgm:t>
        <a:bodyPr/>
        <a:lstStyle/>
        <a:p>
          <a:r>
            <a:rPr lang="en-US" sz="1400" dirty="0"/>
            <a:t>2019</a:t>
          </a:r>
        </a:p>
      </dgm:t>
    </dgm:pt>
    <dgm:pt modelId="{7D54E529-01D9-4E45-A66E-D46568CAB9F4}" type="parTrans" cxnId="{2F227592-0EC0-DE4E-855B-6E8D8B0B9895}">
      <dgm:prSet/>
      <dgm:spPr/>
      <dgm:t>
        <a:bodyPr/>
        <a:lstStyle/>
        <a:p>
          <a:endParaRPr lang="en-US" sz="1400"/>
        </a:p>
      </dgm:t>
    </dgm:pt>
    <dgm:pt modelId="{693480FB-9D73-CD42-917E-695B67B3E256}" type="sibTrans" cxnId="{2F227592-0EC0-DE4E-855B-6E8D8B0B9895}">
      <dgm:prSet/>
      <dgm:spPr/>
      <dgm:t>
        <a:bodyPr/>
        <a:lstStyle/>
        <a:p>
          <a:endParaRPr lang="en-US" sz="1400"/>
        </a:p>
      </dgm:t>
    </dgm:pt>
    <dgm:pt modelId="{DE579D15-308F-1D49-9003-22B331F1FF0E}">
      <dgm:prSet custT="1"/>
      <dgm:spPr/>
      <dgm:t>
        <a:bodyPr/>
        <a:lstStyle/>
        <a:p>
          <a:r>
            <a:rPr lang="en-CA" sz="1400" b="0" i="0" u="none" dirty="0"/>
            <a:t>Signed an agreement to acquire </a:t>
          </a:r>
          <a:r>
            <a:rPr lang="en-CA" sz="1400" b="0" i="0" u="none" dirty="0" err="1"/>
            <a:t>Resy</a:t>
          </a:r>
          <a:r>
            <a:rPr lang="en-CA" sz="1400" b="0" i="0" u="none" dirty="0"/>
            <a:t>, the digital restaurant reservation booking and management platform, to expand growing suite of digital-first benefits and services</a:t>
          </a:r>
          <a:endParaRPr lang="en-CA" sz="1400" dirty="0"/>
        </a:p>
      </dgm:t>
    </dgm:pt>
    <dgm:pt modelId="{C625783D-BA9A-5847-B69B-2959936BFF38}" type="parTrans" cxnId="{5E307864-7AA0-A040-B56E-A087C9C62BAD}">
      <dgm:prSet/>
      <dgm:spPr/>
      <dgm:t>
        <a:bodyPr/>
        <a:lstStyle/>
        <a:p>
          <a:endParaRPr lang="en-US" sz="1400"/>
        </a:p>
      </dgm:t>
    </dgm:pt>
    <dgm:pt modelId="{1A27CE73-4C26-084B-9516-B1DA9DE491BB}" type="sibTrans" cxnId="{5E307864-7AA0-A040-B56E-A087C9C62BAD}">
      <dgm:prSet/>
      <dgm:spPr/>
      <dgm:t>
        <a:bodyPr/>
        <a:lstStyle/>
        <a:p>
          <a:endParaRPr lang="en-US" sz="1400"/>
        </a:p>
      </dgm:t>
    </dgm:pt>
    <dgm:pt modelId="{B746F1B9-E4C7-7F48-B614-383BAFD5EA70}">
      <dgm:prSet custT="1"/>
      <dgm:spPr/>
      <dgm:t>
        <a:bodyPr/>
        <a:lstStyle/>
        <a:p>
          <a:r>
            <a:rPr lang="en-US" sz="1400" dirty="0"/>
            <a:t>Signed an agreement to acquire </a:t>
          </a:r>
          <a:r>
            <a:rPr lang="en-US" sz="1400" dirty="0" err="1"/>
            <a:t>acompay</a:t>
          </a:r>
          <a:r>
            <a:rPr lang="en-US" sz="1400" dirty="0"/>
            <a:t>, a best-in-class, digital payment automation platform from ACOM Solutions to </a:t>
          </a:r>
          <a:r>
            <a:rPr lang="en-CA" sz="1400" b="0" i="0" u="none" dirty="0"/>
            <a:t>expand suite of Global Business Payment Capabilities </a:t>
          </a:r>
          <a:endParaRPr lang="en-US" sz="1400" dirty="0"/>
        </a:p>
      </dgm:t>
    </dgm:pt>
    <dgm:pt modelId="{1FE1FFE4-68CF-1E4C-96CA-43F28C340758}" type="parTrans" cxnId="{AAE2BFFA-6FBB-314D-B2F6-20E6739D7DB0}">
      <dgm:prSet/>
      <dgm:spPr/>
      <dgm:t>
        <a:bodyPr/>
        <a:lstStyle/>
        <a:p>
          <a:endParaRPr lang="en-US" sz="1400"/>
        </a:p>
      </dgm:t>
    </dgm:pt>
    <dgm:pt modelId="{CC2BD1B3-E7A3-8E4E-8EB2-823DCD36B4D8}" type="sibTrans" cxnId="{AAE2BFFA-6FBB-314D-B2F6-20E6739D7DB0}">
      <dgm:prSet/>
      <dgm:spPr/>
      <dgm:t>
        <a:bodyPr/>
        <a:lstStyle/>
        <a:p>
          <a:endParaRPr lang="en-US" sz="1400"/>
        </a:p>
      </dgm:t>
    </dgm:pt>
    <dgm:pt modelId="{A892976A-4C6F-AB48-89CB-4DC771BA6B5C}" type="pres">
      <dgm:prSet presAssocID="{29792863-DD4D-F84E-B570-C4D5DBF06B75}" presName="Name0" presStyleCnt="0">
        <dgm:presLayoutVars>
          <dgm:dir/>
          <dgm:animLvl val="lvl"/>
          <dgm:resizeHandles val="exact"/>
        </dgm:presLayoutVars>
      </dgm:prSet>
      <dgm:spPr/>
    </dgm:pt>
    <dgm:pt modelId="{D719D999-527C-BD4D-8711-D6F0296541F6}" type="pres">
      <dgm:prSet presAssocID="{BE307ADB-96AC-8C4A-A996-06C2660426D3}" presName="composite" presStyleCnt="0"/>
      <dgm:spPr/>
    </dgm:pt>
    <dgm:pt modelId="{CAC10A30-017B-7C49-B172-B4917DD237DA}" type="pres">
      <dgm:prSet presAssocID="{BE307ADB-96AC-8C4A-A996-06C2660426D3}" presName="parTx" presStyleLbl="node1" presStyleIdx="0" presStyleCnt="5">
        <dgm:presLayoutVars>
          <dgm:chMax val="0"/>
          <dgm:chPref val="0"/>
          <dgm:bulletEnabled val="1"/>
        </dgm:presLayoutVars>
      </dgm:prSet>
      <dgm:spPr/>
    </dgm:pt>
    <dgm:pt modelId="{A411BEA7-8271-264B-9DBA-EF7ED91F0318}" type="pres">
      <dgm:prSet presAssocID="{BE307ADB-96AC-8C4A-A996-06C2660426D3}" presName="desTx" presStyleLbl="revTx" presStyleIdx="0" presStyleCnt="5">
        <dgm:presLayoutVars>
          <dgm:bulletEnabled val="1"/>
        </dgm:presLayoutVars>
      </dgm:prSet>
      <dgm:spPr/>
    </dgm:pt>
    <dgm:pt modelId="{39B9F403-9ADD-D34F-9048-9444DFA57413}" type="pres">
      <dgm:prSet presAssocID="{8AF4D24A-0C83-6A4D-B658-BF3ADE04FC0A}" presName="space" presStyleCnt="0"/>
      <dgm:spPr/>
    </dgm:pt>
    <dgm:pt modelId="{1077F116-89F1-8244-89FB-C26376C1F90A}" type="pres">
      <dgm:prSet presAssocID="{BCDE9C40-54CF-4A46-9E6B-484119001882}" presName="composite" presStyleCnt="0"/>
      <dgm:spPr/>
    </dgm:pt>
    <dgm:pt modelId="{C1C58D40-6844-B347-8741-3C3EFB0FBF98}" type="pres">
      <dgm:prSet presAssocID="{BCDE9C40-54CF-4A46-9E6B-484119001882}" presName="parTx" presStyleLbl="node1" presStyleIdx="1" presStyleCnt="5">
        <dgm:presLayoutVars>
          <dgm:chMax val="0"/>
          <dgm:chPref val="0"/>
          <dgm:bulletEnabled val="1"/>
        </dgm:presLayoutVars>
      </dgm:prSet>
      <dgm:spPr/>
    </dgm:pt>
    <dgm:pt modelId="{64D4B77C-1551-C042-A9F9-FF2D42478485}" type="pres">
      <dgm:prSet presAssocID="{BCDE9C40-54CF-4A46-9E6B-484119001882}" presName="desTx" presStyleLbl="revTx" presStyleIdx="1" presStyleCnt="5">
        <dgm:presLayoutVars>
          <dgm:bulletEnabled val="1"/>
        </dgm:presLayoutVars>
      </dgm:prSet>
      <dgm:spPr/>
    </dgm:pt>
    <dgm:pt modelId="{E556FB07-BF42-F94A-8790-E5F5ACA57F54}" type="pres">
      <dgm:prSet presAssocID="{7086E638-C5E4-6145-99B7-0A295306739C}" presName="space" presStyleCnt="0"/>
      <dgm:spPr/>
    </dgm:pt>
    <dgm:pt modelId="{9799633D-D6B6-5245-A86A-8F5604F4A369}" type="pres">
      <dgm:prSet presAssocID="{6D8D692C-ADFC-5549-8342-30BFD77CC009}" presName="composite" presStyleCnt="0"/>
      <dgm:spPr/>
    </dgm:pt>
    <dgm:pt modelId="{51DA96ED-3603-374F-8812-0F161C785E43}" type="pres">
      <dgm:prSet presAssocID="{6D8D692C-ADFC-5549-8342-30BFD77CC009}" presName="parTx" presStyleLbl="node1" presStyleIdx="2" presStyleCnt="5">
        <dgm:presLayoutVars>
          <dgm:chMax val="0"/>
          <dgm:chPref val="0"/>
          <dgm:bulletEnabled val="1"/>
        </dgm:presLayoutVars>
      </dgm:prSet>
      <dgm:spPr/>
    </dgm:pt>
    <dgm:pt modelId="{6ADAD33C-842F-8D4C-97E6-CA709ECED8A8}" type="pres">
      <dgm:prSet presAssocID="{6D8D692C-ADFC-5549-8342-30BFD77CC009}" presName="desTx" presStyleLbl="revTx" presStyleIdx="2" presStyleCnt="5">
        <dgm:presLayoutVars>
          <dgm:bulletEnabled val="1"/>
        </dgm:presLayoutVars>
      </dgm:prSet>
      <dgm:spPr/>
    </dgm:pt>
    <dgm:pt modelId="{E3BD205E-A5FB-C541-B8BB-64CBD5ACAAEA}" type="pres">
      <dgm:prSet presAssocID="{D570D54D-D74A-3C45-BE92-D62231D74FD1}" presName="space" presStyleCnt="0"/>
      <dgm:spPr/>
    </dgm:pt>
    <dgm:pt modelId="{A3649C2C-EFAF-2949-A9C5-2E50D7EAF76B}" type="pres">
      <dgm:prSet presAssocID="{2B3B66B8-8BD3-BA4A-9909-930BB99930B3}" presName="composite" presStyleCnt="0"/>
      <dgm:spPr/>
    </dgm:pt>
    <dgm:pt modelId="{411E8A33-4C23-1649-A39B-7CE99424D1B7}" type="pres">
      <dgm:prSet presAssocID="{2B3B66B8-8BD3-BA4A-9909-930BB99930B3}" presName="parTx" presStyleLbl="node1" presStyleIdx="3" presStyleCnt="5">
        <dgm:presLayoutVars>
          <dgm:chMax val="0"/>
          <dgm:chPref val="0"/>
          <dgm:bulletEnabled val="1"/>
        </dgm:presLayoutVars>
      </dgm:prSet>
      <dgm:spPr/>
    </dgm:pt>
    <dgm:pt modelId="{3D229A65-BC52-3D4F-9B83-DF723A2F1C89}" type="pres">
      <dgm:prSet presAssocID="{2B3B66B8-8BD3-BA4A-9909-930BB99930B3}" presName="desTx" presStyleLbl="revTx" presStyleIdx="3" presStyleCnt="5">
        <dgm:presLayoutVars>
          <dgm:bulletEnabled val="1"/>
        </dgm:presLayoutVars>
      </dgm:prSet>
      <dgm:spPr/>
    </dgm:pt>
    <dgm:pt modelId="{5A400D53-8A84-2C4C-96DF-55135E2CABBA}" type="pres">
      <dgm:prSet presAssocID="{0207F194-0DD4-0740-A761-303E497D7377}" presName="space" presStyleCnt="0"/>
      <dgm:spPr/>
    </dgm:pt>
    <dgm:pt modelId="{34F546FC-9593-7642-9DDC-CB15EC80FA8B}" type="pres">
      <dgm:prSet presAssocID="{C37B70A8-3D0D-DD47-AAC1-87559053018D}" presName="composite" presStyleCnt="0"/>
      <dgm:spPr/>
    </dgm:pt>
    <dgm:pt modelId="{CBED3471-41F5-D743-A56E-92B7D3D74754}" type="pres">
      <dgm:prSet presAssocID="{C37B70A8-3D0D-DD47-AAC1-87559053018D}" presName="parTx" presStyleLbl="node1" presStyleIdx="4" presStyleCnt="5">
        <dgm:presLayoutVars>
          <dgm:chMax val="0"/>
          <dgm:chPref val="0"/>
          <dgm:bulletEnabled val="1"/>
        </dgm:presLayoutVars>
      </dgm:prSet>
      <dgm:spPr/>
    </dgm:pt>
    <dgm:pt modelId="{34547037-1119-514E-BDC9-276204AB2B5B}" type="pres">
      <dgm:prSet presAssocID="{C37B70A8-3D0D-DD47-AAC1-87559053018D}" presName="desTx" presStyleLbl="revTx" presStyleIdx="4" presStyleCnt="5">
        <dgm:presLayoutVars>
          <dgm:bulletEnabled val="1"/>
        </dgm:presLayoutVars>
      </dgm:prSet>
      <dgm:spPr/>
    </dgm:pt>
  </dgm:ptLst>
  <dgm:cxnLst>
    <dgm:cxn modelId="{6C959905-E71A-6748-9E01-ABAB468DBC93}" type="presOf" srcId="{6D8D692C-ADFC-5549-8342-30BFD77CC009}" destId="{51DA96ED-3603-374F-8812-0F161C785E43}" srcOrd="0" destOrd="0" presId="urn:microsoft.com/office/officeart/2005/8/layout/chevron1"/>
    <dgm:cxn modelId="{C32AD41D-8BED-744F-98EC-AD08A554713F}" srcId="{BE307ADB-96AC-8C4A-A996-06C2660426D3}" destId="{60AD85F1-530D-184F-84A7-50DE062C5A75}" srcOrd="1" destOrd="0" parTransId="{71CEF9EF-4440-DC4E-BE8F-31A1091DE7E0}" sibTransId="{61D47A2D-B187-744E-92FC-E63937AE6BA6}"/>
    <dgm:cxn modelId="{519E8D2C-7B2E-064E-973B-126F2F38068D}" srcId="{29792863-DD4D-F84E-B570-C4D5DBF06B75}" destId="{BCDE9C40-54CF-4A46-9E6B-484119001882}" srcOrd="1" destOrd="0" parTransId="{8266806B-3B1D-1944-866F-FA7859040240}" sibTransId="{7086E638-C5E4-6145-99B7-0A295306739C}"/>
    <dgm:cxn modelId="{0A9C9A2C-9EA0-444F-A6FA-66E62E2E865C}" type="presOf" srcId="{B2CDA701-2E98-964F-910E-A177B09A78DA}" destId="{6ADAD33C-842F-8D4C-97E6-CA709ECED8A8}" srcOrd="0" destOrd="0" presId="urn:microsoft.com/office/officeart/2005/8/layout/chevron1"/>
    <dgm:cxn modelId="{D6E88C31-31F1-3740-9AFF-91F8EE853B05}" type="presOf" srcId="{29792863-DD4D-F84E-B570-C4D5DBF06B75}" destId="{A892976A-4C6F-AB48-89CB-4DC771BA6B5C}" srcOrd="0" destOrd="0" presId="urn:microsoft.com/office/officeart/2005/8/layout/chevron1"/>
    <dgm:cxn modelId="{5E307864-7AA0-A040-B56E-A087C9C62BAD}" srcId="{C37B70A8-3D0D-DD47-AAC1-87559053018D}" destId="{DE579D15-308F-1D49-9003-22B331F1FF0E}" srcOrd="0" destOrd="0" parTransId="{C625783D-BA9A-5847-B69B-2959936BFF38}" sibTransId="{1A27CE73-4C26-084B-9516-B1DA9DE491BB}"/>
    <dgm:cxn modelId="{4A9DC445-9FDE-AF45-8A96-CA315133E673}" type="presOf" srcId="{A66C2AAC-BE24-784C-9F03-95A2BD66140C}" destId="{3D229A65-BC52-3D4F-9B83-DF723A2F1C89}" srcOrd="0" destOrd="0" presId="urn:microsoft.com/office/officeart/2005/8/layout/chevron1"/>
    <dgm:cxn modelId="{76110B6A-58BF-6142-B947-8D77EE10ECCF}" srcId="{6D8D692C-ADFC-5549-8342-30BFD77CC009}" destId="{92F33981-B765-BE42-8E12-8E43DD01EBAC}" srcOrd="1" destOrd="0" parTransId="{A2B33FA9-E7F2-B544-9F24-4F47D0CCB52E}" sibTransId="{89FE2DAD-44C4-1342-8366-199A29C3B670}"/>
    <dgm:cxn modelId="{817C584C-FD2F-6C49-B50D-534E1FE3E014}" srcId="{BCDE9C40-54CF-4A46-9E6B-484119001882}" destId="{DA9540DC-DE96-E94B-B094-7FFEA53CDF2B}" srcOrd="0" destOrd="0" parTransId="{E6125738-F500-4347-8F5E-99775044D5A7}" sibTransId="{2E840773-472B-9745-ABA6-982B62966A90}"/>
    <dgm:cxn modelId="{681C7E58-4C84-B74A-9BBD-9CE767B6A024}" srcId="{2B3B66B8-8BD3-BA4A-9909-930BB99930B3}" destId="{A66C2AAC-BE24-784C-9F03-95A2BD66140C}" srcOrd="0" destOrd="0" parTransId="{3756000D-A7F3-054F-AF86-7D6247A22A89}" sibTransId="{267301B0-0A84-4647-8548-3CE8E0C67FDC}"/>
    <dgm:cxn modelId="{D71AD980-BFD1-234F-BBF2-2781A9B3EBED}" type="presOf" srcId="{BE307ADB-96AC-8C4A-A996-06C2660426D3}" destId="{CAC10A30-017B-7C49-B172-B4917DD237DA}" srcOrd="0" destOrd="0" presId="urn:microsoft.com/office/officeart/2005/8/layout/chevron1"/>
    <dgm:cxn modelId="{99445583-EAF7-8345-B988-188EBB75A9B3}" srcId="{BCDE9C40-54CF-4A46-9E6B-484119001882}" destId="{2AFA8F9D-AF2D-DE45-A948-A66E016B7E27}" srcOrd="1" destOrd="0" parTransId="{5D532A9C-7BF3-1E43-80A5-6715B3C8C585}" sibTransId="{9BAE6AA6-FD9E-424F-BBE4-7133C2B874B3}"/>
    <dgm:cxn modelId="{CE5E9E8D-79C6-E648-A679-E8861253BF62}" srcId="{29792863-DD4D-F84E-B570-C4D5DBF06B75}" destId="{6D8D692C-ADFC-5549-8342-30BFD77CC009}" srcOrd="2" destOrd="0" parTransId="{61F02E6F-7744-224E-BFAC-752F2D298783}" sibTransId="{D570D54D-D74A-3C45-BE92-D62231D74FD1}"/>
    <dgm:cxn modelId="{D27DF891-2094-BF4F-BC7D-D701B0B9021E}" srcId="{29792863-DD4D-F84E-B570-C4D5DBF06B75}" destId="{2B3B66B8-8BD3-BA4A-9909-930BB99930B3}" srcOrd="3" destOrd="0" parTransId="{8E9CF69B-C233-7646-8E84-94E101A290F1}" sibTransId="{0207F194-0DD4-0740-A761-303E497D7377}"/>
    <dgm:cxn modelId="{2F227592-0EC0-DE4E-855B-6E8D8B0B9895}" srcId="{29792863-DD4D-F84E-B570-C4D5DBF06B75}" destId="{C37B70A8-3D0D-DD47-AAC1-87559053018D}" srcOrd="4" destOrd="0" parTransId="{7D54E529-01D9-4E45-A66E-D46568CAB9F4}" sibTransId="{693480FB-9D73-CD42-917E-695B67B3E256}"/>
    <dgm:cxn modelId="{FDFFF99E-13C4-7E4E-ADE7-7756A7DE0EA4}" type="presOf" srcId="{60AD85F1-530D-184F-84A7-50DE062C5A75}" destId="{A411BEA7-8271-264B-9DBA-EF7ED91F0318}" srcOrd="0" destOrd="1" presId="urn:microsoft.com/office/officeart/2005/8/layout/chevron1"/>
    <dgm:cxn modelId="{DE90DF9F-698F-2B4D-B259-EDF12BA09C8E}" type="presOf" srcId="{7CA32641-C0AB-344F-B11E-D322AFEB54E0}" destId="{3D229A65-BC52-3D4F-9B83-DF723A2F1C89}" srcOrd="0" destOrd="1" presId="urn:microsoft.com/office/officeart/2005/8/layout/chevron1"/>
    <dgm:cxn modelId="{599F21A9-99F6-2F4A-8269-FECAEAE9C6FA}" type="presOf" srcId="{C37B70A8-3D0D-DD47-AAC1-87559053018D}" destId="{CBED3471-41F5-D743-A56E-92B7D3D74754}" srcOrd="0" destOrd="0" presId="urn:microsoft.com/office/officeart/2005/8/layout/chevron1"/>
    <dgm:cxn modelId="{19291FBD-E867-3D41-B638-D13AA6B75564}" type="presOf" srcId="{2B3B66B8-8BD3-BA4A-9909-930BB99930B3}" destId="{411E8A33-4C23-1649-A39B-7CE99424D1B7}" srcOrd="0" destOrd="0" presId="urn:microsoft.com/office/officeart/2005/8/layout/chevron1"/>
    <dgm:cxn modelId="{D31E3CBE-2E5E-604E-B256-5246D60C7EB0}" srcId="{2B3B66B8-8BD3-BA4A-9909-930BB99930B3}" destId="{7CA32641-C0AB-344F-B11E-D322AFEB54E0}" srcOrd="1" destOrd="0" parTransId="{F6FA4F86-1C07-424A-AC2B-A2A442B43402}" sibTransId="{904A374C-6003-054E-A80E-DB9F1A9C2260}"/>
    <dgm:cxn modelId="{39333FC2-142A-4A41-931F-D8580D522E1F}" type="presOf" srcId="{2AFA8F9D-AF2D-DE45-A948-A66E016B7E27}" destId="{64D4B77C-1551-C042-A9F9-FF2D42478485}" srcOrd="0" destOrd="1" presId="urn:microsoft.com/office/officeart/2005/8/layout/chevron1"/>
    <dgm:cxn modelId="{42FF99C6-23DB-2046-9728-6A18C273E633}" type="presOf" srcId="{1D9BB629-69CF-A04C-98CA-F846085AE82C}" destId="{A411BEA7-8271-264B-9DBA-EF7ED91F0318}" srcOrd="0" destOrd="0" presId="urn:microsoft.com/office/officeart/2005/8/layout/chevron1"/>
    <dgm:cxn modelId="{820BDAC9-0C1A-0246-9D67-D760B0775476}" type="presOf" srcId="{DA9540DC-DE96-E94B-B094-7FFEA53CDF2B}" destId="{64D4B77C-1551-C042-A9F9-FF2D42478485}" srcOrd="0" destOrd="0" presId="urn:microsoft.com/office/officeart/2005/8/layout/chevron1"/>
    <dgm:cxn modelId="{DCA977CB-AF19-C842-A480-CFF5E9914EDD}" type="presOf" srcId="{BCDE9C40-54CF-4A46-9E6B-484119001882}" destId="{C1C58D40-6844-B347-8741-3C3EFB0FBF98}" srcOrd="0" destOrd="0" presId="urn:microsoft.com/office/officeart/2005/8/layout/chevron1"/>
    <dgm:cxn modelId="{DAD264D2-20A1-6443-A89A-ECB52C8C7940}" srcId="{BE307ADB-96AC-8C4A-A996-06C2660426D3}" destId="{1D9BB629-69CF-A04C-98CA-F846085AE82C}" srcOrd="0" destOrd="0" parTransId="{942B5C1F-8DAC-FF41-866D-CECCCAE56432}" sibTransId="{84FE025C-D55F-7A48-9297-CDC30F5C3B55}"/>
    <dgm:cxn modelId="{D073F6D3-684C-3E4A-A30B-C264C53EB957}" srcId="{29792863-DD4D-F84E-B570-C4D5DBF06B75}" destId="{BE307ADB-96AC-8C4A-A996-06C2660426D3}" srcOrd="0" destOrd="0" parTransId="{E9426ECD-0C12-AC48-871F-0F6BD97AFA66}" sibTransId="{8AF4D24A-0C83-6A4D-B658-BF3ADE04FC0A}"/>
    <dgm:cxn modelId="{42B92DD9-9991-C14D-8079-272113B7E111}" type="presOf" srcId="{B746F1B9-E4C7-7F48-B614-383BAFD5EA70}" destId="{34547037-1119-514E-BDC9-276204AB2B5B}" srcOrd="0" destOrd="1" presId="urn:microsoft.com/office/officeart/2005/8/layout/chevron1"/>
    <dgm:cxn modelId="{0B15B9E0-0C67-A44F-BA43-3EF9C852885D}" type="presOf" srcId="{DE579D15-308F-1D49-9003-22B331F1FF0E}" destId="{34547037-1119-514E-BDC9-276204AB2B5B}" srcOrd="0" destOrd="0" presId="urn:microsoft.com/office/officeart/2005/8/layout/chevron1"/>
    <dgm:cxn modelId="{DF194EE2-D198-494D-979F-FDD39364B18A}" srcId="{6D8D692C-ADFC-5549-8342-30BFD77CC009}" destId="{B2CDA701-2E98-964F-910E-A177B09A78DA}" srcOrd="0" destOrd="0" parTransId="{6F5DC5B1-54EF-EA44-B893-0FB806522FAD}" sibTransId="{D2DA4DA9-4EAD-CE47-BF8D-50C2A50A0EBC}"/>
    <dgm:cxn modelId="{CA122DE5-34D5-924C-B4E3-16F10F1E6E76}" type="presOf" srcId="{92F33981-B765-BE42-8E12-8E43DD01EBAC}" destId="{6ADAD33C-842F-8D4C-97E6-CA709ECED8A8}" srcOrd="0" destOrd="1" presId="urn:microsoft.com/office/officeart/2005/8/layout/chevron1"/>
    <dgm:cxn modelId="{AAE2BFFA-6FBB-314D-B2F6-20E6739D7DB0}" srcId="{C37B70A8-3D0D-DD47-AAC1-87559053018D}" destId="{B746F1B9-E4C7-7F48-B614-383BAFD5EA70}" srcOrd="1" destOrd="0" parTransId="{1FE1FFE4-68CF-1E4C-96CA-43F28C340758}" sibTransId="{CC2BD1B3-E7A3-8E4E-8EB2-823DCD36B4D8}"/>
    <dgm:cxn modelId="{0030D55C-733B-B14E-9640-A98088359F32}" type="presParOf" srcId="{A892976A-4C6F-AB48-89CB-4DC771BA6B5C}" destId="{D719D999-527C-BD4D-8711-D6F0296541F6}" srcOrd="0" destOrd="0" presId="urn:microsoft.com/office/officeart/2005/8/layout/chevron1"/>
    <dgm:cxn modelId="{3862F958-F231-6146-8F68-A51B0591C875}" type="presParOf" srcId="{D719D999-527C-BD4D-8711-D6F0296541F6}" destId="{CAC10A30-017B-7C49-B172-B4917DD237DA}" srcOrd="0" destOrd="0" presId="urn:microsoft.com/office/officeart/2005/8/layout/chevron1"/>
    <dgm:cxn modelId="{03B7A985-A882-804D-B9DE-2A9A04C6A401}" type="presParOf" srcId="{D719D999-527C-BD4D-8711-D6F0296541F6}" destId="{A411BEA7-8271-264B-9DBA-EF7ED91F0318}" srcOrd="1" destOrd="0" presId="urn:microsoft.com/office/officeart/2005/8/layout/chevron1"/>
    <dgm:cxn modelId="{8BB9D393-7987-2F41-9CAF-97484531DA8A}" type="presParOf" srcId="{A892976A-4C6F-AB48-89CB-4DC771BA6B5C}" destId="{39B9F403-9ADD-D34F-9048-9444DFA57413}" srcOrd="1" destOrd="0" presId="urn:microsoft.com/office/officeart/2005/8/layout/chevron1"/>
    <dgm:cxn modelId="{DD5F7A2A-D074-354F-B6B9-6FAAE6A37B11}" type="presParOf" srcId="{A892976A-4C6F-AB48-89CB-4DC771BA6B5C}" destId="{1077F116-89F1-8244-89FB-C26376C1F90A}" srcOrd="2" destOrd="0" presId="urn:microsoft.com/office/officeart/2005/8/layout/chevron1"/>
    <dgm:cxn modelId="{DFD1C5DE-A241-064E-8BE7-791A9BF3191B}" type="presParOf" srcId="{1077F116-89F1-8244-89FB-C26376C1F90A}" destId="{C1C58D40-6844-B347-8741-3C3EFB0FBF98}" srcOrd="0" destOrd="0" presId="urn:microsoft.com/office/officeart/2005/8/layout/chevron1"/>
    <dgm:cxn modelId="{4DB5DA51-BE49-124A-973F-7E2214DB8D67}" type="presParOf" srcId="{1077F116-89F1-8244-89FB-C26376C1F90A}" destId="{64D4B77C-1551-C042-A9F9-FF2D42478485}" srcOrd="1" destOrd="0" presId="urn:microsoft.com/office/officeart/2005/8/layout/chevron1"/>
    <dgm:cxn modelId="{519F74B8-5712-644B-829B-04A7A04B8555}" type="presParOf" srcId="{A892976A-4C6F-AB48-89CB-4DC771BA6B5C}" destId="{E556FB07-BF42-F94A-8790-E5F5ACA57F54}" srcOrd="3" destOrd="0" presId="urn:microsoft.com/office/officeart/2005/8/layout/chevron1"/>
    <dgm:cxn modelId="{16AC2EB9-7257-E044-ABA8-918B962CA116}" type="presParOf" srcId="{A892976A-4C6F-AB48-89CB-4DC771BA6B5C}" destId="{9799633D-D6B6-5245-A86A-8F5604F4A369}" srcOrd="4" destOrd="0" presId="urn:microsoft.com/office/officeart/2005/8/layout/chevron1"/>
    <dgm:cxn modelId="{28EFA0DA-E8E4-0F4B-8E63-3340D8B9FF7F}" type="presParOf" srcId="{9799633D-D6B6-5245-A86A-8F5604F4A369}" destId="{51DA96ED-3603-374F-8812-0F161C785E43}" srcOrd="0" destOrd="0" presId="urn:microsoft.com/office/officeart/2005/8/layout/chevron1"/>
    <dgm:cxn modelId="{BB6BA51C-825E-914D-B89F-FE96217264F2}" type="presParOf" srcId="{9799633D-D6B6-5245-A86A-8F5604F4A369}" destId="{6ADAD33C-842F-8D4C-97E6-CA709ECED8A8}" srcOrd="1" destOrd="0" presId="urn:microsoft.com/office/officeart/2005/8/layout/chevron1"/>
    <dgm:cxn modelId="{6CADFB57-91AF-A64F-8BFF-4A968A1BC445}" type="presParOf" srcId="{A892976A-4C6F-AB48-89CB-4DC771BA6B5C}" destId="{E3BD205E-A5FB-C541-B8BB-64CBD5ACAAEA}" srcOrd="5" destOrd="0" presId="urn:microsoft.com/office/officeart/2005/8/layout/chevron1"/>
    <dgm:cxn modelId="{141520B0-BDC2-0C40-9A43-160C3B861620}" type="presParOf" srcId="{A892976A-4C6F-AB48-89CB-4DC771BA6B5C}" destId="{A3649C2C-EFAF-2949-A9C5-2E50D7EAF76B}" srcOrd="6" destOrd="0" presId="urn:microsoft.com/office/officeart/2005/8/layout/chevron1"/>
    <dgm:cxn modelId="{40A338C5-AF43-C44E-A98C-02AC9DAFFFF6}" type="presParOf" srcId="{A3649C2C-EFAF-2949-A9C5-2E50D7EAF76B}" destId="{411E8A33-4C23-1649-A39B-7CE99424D1B7}" srcOrd="0" destOrd="0" presId="urn:microsoft.com/office/officeart/2005/8/layout/chevron1"/>
    <dgm:cxn modelId="{EB3881E1-D1CD-344A-A872-E7637BEA76A5}" type="presParOf" srcId="{A3649C2C-EFAF-2949-A9C5-2E50D7EAF76B}" destId="{3D229A65-BC52-3D4F-9B83-DF723A2F1C89}" srcOrd="1" destOrd="0" presId="urn:microsoft.com/office/officeart/2005/8/layout/chevron1"/>
    <dgm:cxn modelId="{E5F968D7-7EE3-F247-9B51-E2D6F6164D4E}" type="presParOf" srcId="{A892976A-4C6F-AB48-89CB-4DC771BA6B5C}" destId="{5A400D53-8A84-2C4C-96DF-55135E2CABBA}" srcOrd="7" destOrd="0" presId="urn:microsoft.com/office/officeart/2005/8/layout/chevron1"/>
    <dgm:cxn modelId="{03EFCFF5-D2A3-2848-9EF5-F6A091E65C87}" type="presParOf" srcId="{A892976A-4C6F-AB48-89CB-4DC771BA6B5C}" destId="{34F546FC-9593-7642-9DDC-CB15EC80FA8B}" srcOrd="8" destOrd="0" presId="urn:microsoft.com/office/officeart/2005/8/layout/chevron1"/>
    <dgm:cxn modelId="{65E8D306-3CC0-6549-B821-C276612712B3}" type="presParOf" srcId="{34F546FC-9593-7642-9DDC-CB15EC80FA8B}" destId="{CBED3471-41F5-D743-A56E-92B7D3D74754}" srcOrd="0" destOrd="0" presId="urn:microsoft.com/office/officeart/2005/8/layout/chevron1"/>
    <dgm:cxn modelId="{CEF1271C-822A-5B4F-91EC-0FBE67B52BFE}" type="presParOf" srcId="{34F546FC-9593-7642-9DDC-CB15EC80FA8B}" destId="{34547037-1119-514E-BDC9-276204AB2B5B}"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1A693-2EBF-4A92-A6FD-B7E568F66DEC}">
      <dsp:nvSpPr>
        <dsp:cNvPr id="0" name=""/>
        <dsp:cNvSpPr/>
      </dsp:nvSpPr>
      <dsp:spPr>
        <a:xfrm rot="5400000">
          <a:off x="-195417" y="199549"/>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6000 BC</a:t>
          </a:r>
        </a:p>
      </dsp:txBody>
      <dsp:txXfrm rot="-5400000">
        <a:off x="2" y="460106"/>
        <a:ext cx="911949" cy="390836"/>
      </dsp:txXfrm>
    </dsp:sp>
    <dsp:sp modelId="{368E24AC-2331-41F5-829F-1CDF3FF34E8E}">
      <dsp:nvSpPr>
        <dsp:cNvPr id="0" name=""/>
        <dsp:cNvSpPr/>
      </dsp:nvSpPr>
      <dsp:spPr>
        <a:xfrm rot="5400000">
          <a:off x="5290369" y="-4374288"/>
          <a:ext cx="846810" cy="960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CA" sz="1800" kern="1200" dirty="0"/>
            <a:t>Trade has been made by exchange of goods. Animals, stones and shells have been used to store value temporarily</a:t>
          </a:r>
        </a:p>
      </dsp:txBody>
      <dsp:txXfrm rot="-5400000">
        <a:off x="911949" y="45470"/>
        <a:ext cx="9562312" cy="764134"/>
      </dsp:txXfrm>
    </dsp:sp>
    <dsp:sp modelId="{A61100BD-4696-4B2E-BBF3-7AD17FDBDCFE}">
      <dsp:nvSpPr>
        <dsp:cNvPr id="0" name=""/>
        <dsp:cNvSpPr/>
      </dsp:nvSpPr>
      <dsp:spPr>
        <a:xfrm rot="5400000">
          <a:off x="-195417" y="1356383"/>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1700 BC</a:t>
          </a:r>
        </a:p>
      </dsp:txBody>
      <dsp:txXfrm rot="-5400000">
        <a:off x="2" y="1616940"/>
        <a:ext cx="911949" cy="390836"/>
      </dsp:txXfrm>
    </dsp:sp>
    <dsp:sp modelId="{E8F4CDE3-D762-48FD-9C63-722AC78B5100}">
      <dsp:nvSpPr>
        <dsp:cNvPr id="0" name=""/>
        <dsp:cNvSpPr/>
      </dsp:nvSpPr>
      <dsp:spPr>
        <a:xfrm rot="5400000">
          <a:off x="5290369" y="-3217454"/>
          <a:ext cx="846810" cy="960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CA" sz="1800" kern="1200" dirty="0"/>
            <a:t>Code of Hammurabi stated the role of money in society. They set up amounts of interest on debt, fines for ‘wrongdoing’, and compensation in money for various infraction of formalized laws.</a:t>
          </a:r>
        </a:p>
      </dsp:txBody>
      <dsp:txXfrm rot="-5400000">
        <a:off x="911949" y="1202304"/>
        <a:ext cx="9562312" cy="764134"/>
      </dsp:txXfrm>
    </dsp:sp>
    <dsp:sp modelId="{687587CB-6402-432C-9AA3-4BE8ADC2A8BA}">
      <dsp:nvSpPr>
        <dsp:cNvPr id="0" name=""/>
        <dsp:cNvSpPr/>
      </dsp:nvSpPr>
      <dsp:spPr>
        <a:xfrm rot="5400000">
          <a:off x="-195417" y="2513216"/>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1000 BC</a:t>
          </a:r>
        </a:p>
      </dsp:txBody>
      <dsp:txXfrm rot="-5400000">
        <a:off x="2" y="2773773"/>
        <a:ext cx="911949" cy="390836"/>
      </dsp:txXfrm>
    </dsp:sp>
    <dsp:sp modelId="{716A72EE-6802-44ED-BDCE-44C3258DCF07}">
      <dsp:nvSpPr>
        <dsp:cNvPr id="0" name=""/>
        <dsp:cNvSpPr/>
      </dsp:nvSpPr>
      <dsp:spPr>
        <a:xfrm rot="5400000">
          <a:off x="5290369" y="-2060620"/>
          <a:ext cx="846810" cy="960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CA" sz="1800" kern="1200" dirty="0"/>
            <a:t>Small knives and spades made of bronze were used in China (Zhou Dynasty)</a:t>
          </a:r>
        </a:p>
      </dsp:txBody>
      <dsp:txXfrm rot="-5400000">
        <a:off x="911949" y="2359138"/>
        <a:ext cx="9562312" cy="764134"/>
      </dsp:txXfrm>
    </dsp:sp>
    <dsp:sp modelId="{A9E2E4F6-83CC-4CB5-BCD1-4F4A85F8E289}">
      <dsp:nvSpPr>
        <dsp:cNvPr id="0" name=""/>
        <dsp:cNvSpPr/>
      </dsp:nvSpPr>
      <dsp:spPr>
        <a:xfrm rot="5400000">
          <a:off x="-195417" y="3670050"/>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700 BC</a:t>
          </a:r>
        </a:p>
      </dsp:txBody>
      <dsp:txXfrm rot="-5400000">
        <a:off x="2" y="3930607"/>
        <a:ext cx="911949" cy="390836"/>
      </dsp:txXfrm>
    </dsp:sp>
    <dsp:sp modelId="{35A4F1A8-5694-4FA6-A0FB-A5D543700247}">
      <dsp:nvSpPr>
        <dsp:cNvPr id="0" name=""/>
        <dsp:cNvSpPr/>
      </dsp:nvSpPr>
      <dsp:spPr>
        <a:xfrm rot="5400000">
          <a:off x="5290369" y="-903786"/>
          <a:ext cx="846810" cy="960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CA" sz="1800" kern="1200" dirty="0"/>
            <a:t>First coins in the Kingdom of Lycian (modern day Greece) had been created out of Gold and Silver. The use of coins moved from Anatolia to Europe.</a:t>
          </a:r>
        </a:p>
      </dsp:txBody>
      <dsp:txXfrm rot="-5400000">
        <a:off x="911949" y="3515972"/>
        <a:ext cx="9562312" cy="764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1A693-2EBF-4A92-A6FD-B7E568F66DEC}">
      <dsp:nvSpPr>
        <dsp:cNvPr id="0" name=""/>
        <dsp:cNvSpPr/>
      </dsp:nvSpPr>
      <dsp:spPr>
        <a:xfrm rot="5400000">
          <a:off x="-195417" y="199549"/>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1200 BC</a:t>
          </a:r>
        </a:p>
      </dsp:txBody>
      <dsp:txXfrm rot="-5400000">
        <a:off x="2" y="460106"/>
        <a:ext cx="911949" cy="390836"/>
      </dsp:txXfrm>
    </dsp:sp>
    <dsp:sp modelId="{368E24AC-2331-41F5-829F-1CDF3FF34E8E}">
      <dsp:nvSpPr>
        <dsp:cNvPr id="0" name=""/>
        <dsp:cNvSpPr/>
      </dsp:nvSpPr>
      <dsp:spPr>
        <a:xfrm rot="5400000">
          <a:off x="5290369" y="-4374288"/>
          <a:ext cx="846810" cy="960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CA" sz="1900" kern="1200" dirty="0"/>
            <a:t>A variety of currencies appeared in Europe because the Kingdoms started to introduce their own coins. At the same Giro money systems were established by rich families in Italy.</a:t>
          </a:r>
        </a:p>
      </dsp:txBody>
      <dsp:txXfrm rot="-5400000">
        <a:off x="911949" y="45470"/>
        <a:ext cx="9562312" cy="764134"/>
      </dsp:txXfrm>
    </dsp:sp>
    <dsp:sp modelId="{A61100BD-4696-4B2E-BBF3-7AD17FDBDCFE}">
      <dsp:nvSpPr>
        <dsp:cNvPr id="0" name=""/>
        <dsp:cNvSpPr/>
      </dsp:nvSpPr>
      <dsp:spPr>
        <a:xfrm rot="5400000">
          <a:off x="-195417" y="1356383"/>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1661</a:t>
          </a:r>
        </a:p>
      </dsp:txBody>
      <dsp:txXfrm rot="-5400000">
        <a:off x="2" y="1616940"/>
        <a:ext cx="911949" cy="390836"/>
      </dsp:txXfrm>
    </dsp:sp>
    <dsp:sp modelId="{E8F4CDE3-D762-48FD-9C63-722AC78B5100}">
      <dsp:nvSpPr>
        <dsp:cNvPr id="0" name=""/>
        <dsp:cNvSpPr/>
      </dsp:nvSpPr>
      <dsp:spPr>
        <a:xfrm rot="5400000">
          <a:off x="5290369" y="-3217454"/>
          <a:ext cx="846810" cy="960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CA" sz="1900" kern="1200" dirty="0"/>
            <a:t>The Stockholm Banco printed the first European banknotes; however paper money was already used in China during the 11</a:t>
          </a:r>
          <a:r>
            <a:rPr lang="en-CA" sz="1900" kern="1200" baseline="30000" dirty="0"/>
            <a:t>th</a:t>
          </a:r>
          <a:r>
            <a:rPr lang="en-CA" sz="1900" kern="1200" dirty="0"/>
            <a:t> century</a:t>
          </a:r>
        </a:p>
      </dsp:txBody>
      <dsp:txXfrm rot="-5400000">
        <a:off x="911949" y="1202304"/>
        <a:ext cx="9562312" cy="764134"/>
      </dsp:txXfrm>
    </dsp:sp>
    <dsp:sp modelId="{3F42D20D-D60A-402F-BF13-9A3FEC23ED3C}">
      <dsp:nvSpPr>
        <dsp:cNvPr id="0" name=""/>
        <dsp:cNvSpPr/>
      </dsp:nvSpPr>
      <dsp:spPr>
        <a:xfrm rot="5400000">
          <a:off x="-195417" y="2513216"/>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a:t>1833</a:t>
          </a:r>
          <a:endParaRPr lang="en-CA" sz="2000" kern="1200" dirty="0"/>
        </a:p>
      </dsp:txBody>
      <dsp:txXfrm rot="-5400000">
        <a:off x="2" y="2773773"/>
        <a:ext cx="911949" cy="390836"/>
      </dsp:txXfrm>
    </dsp:sp>
    <dsp:sp modelId="{47FF76F4-B49E-4FA2-8645-827C0933D1B7}">
      <dsp:nvSpPr>
        <dsp:cNvPr id="0" name=""/>
        <dsp:cNvSpPr/>
      </dsp:nvSpPr>
      <dsp:spPr>
        <a:xfrm rot="5400000">
          <a:off x="5290369" y="-2060620"/>
          <a:ext cx="846810" cy="960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CA" sz="1900" kern="1200" dirty="0"/>
            <a:t>The BOE managed to gain trust in the banknotes by establishing the notes as a legal payment system.</a:t>
          </a:r>
        </a:p>
      </dsp:txBody>
      <dsp:txXfrm rot="-5400000">
        <a:off x="911949" y="2359138"/>
        <a:ext cx="9562312" cy="764134"/>
      </dsp:txXfrm>
    </dsp:sp>
    <dsp:sp modelId="{A9E2E4F6-83CC-4CB5-BCD1-4F4A85F8E289}">
      <dsp:nvSpPr>
        <dsp:cNvPr id="0" name=""/>
        <dsp:cNvSpPr/>
      </dsp:nvSpPr>
      <dsp:spPr>
        <a:xfrm rot="5400000">
          <a:off x="-195417" y="3670050"/>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1890s</a:t>
          </a:r>
        </a:p>
      </dsp:txBody>
      <dsp:txXfrm rot="-5400000">
        <a:off x="2" y="3930607"/>
        <a:ext cx="911949" cy="390836"/>
      </dsp:txXfrm>
    </dsp:sp>
    <dsp:sp modelId="{35A4F1A8-5694-4FA6-A0FB-A5D543700247}">
      <dsp:nvSpPr>
        <dsp:cNvPr id="0" name=""/>
        <dsp:cNvSpPr/>
      </dsp:nvSpPr>
      <dsp:spPr>
        <a:xfrm rot="5400000">
          <a:off x="5290369" y="-903786"/>
          <a:ext cx="846810" cy="960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CA" sz="1900" kern="1200" dirty="0"/>
            <a:t>The first credit card as general purpose card was established by the founder of the Diner Club</a:t>
          </a:r>
        </a:p>
      </dsp:txBody>
      <dsp:txXfrm rot="-5400000">
        <a:off x="911949" y="3515972"/>
        <a:ext cx="9562312" cy="764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1A693-2EBF-4A92-A6FD-B7E568F66DEC}">
      <dsp:nvSpPr>
        <dsp:cNvPr id="0" name=""/>
        <dsp:cNvSpPr/>
      </dsp:nvSpPr>
      <dsp:spPr>
        <a:xfrm rot="5400000">
          <a:off x="-195417" y="199549"/>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dirty="0"/>
            <a:t>20</a:t>
          </a:r>
          <a:r>
            <a:rPr lang="en-CA" sz="2500" kern="1200" baseline="30000" dirty="0"/>
            <a:t>th</a:t>
          </a:r>
          <a:r>
            <a:rPr lang="en-CA" sz="2500" kern="1200" dirty="0"/>
            <a:t> c.</a:t>
          </a:r>
        </a:p>
      </dsp:txBody>
      <dsp:txXfrm rot="-5400000">
        <a:off x="2" y="460106"/>
        <a:ext cx="911949" cy="390836"/>
      </dsp:txXfrm>
    </dsp:sp>
    <dsp:sp modelId="{368E24AC-2331-41F5-829F-1CDF3FF34E8E}">
      <dsp:nvSpPr>
        <dsp:cNvPr id="0" name=""/>
        <dsp:cNvSpPr/>
      </dsp:nvSpPr>
      <dsp:spPr>
        <a:xfrm rot="5400000">
          <a:off x="5290369" y="-4374288"/>
          <a:ext cx="846810" cy="960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CA" sz="1700" kern="1200" dirty="0"/>
            <a:t>It was common not to receive wages in cash. Money was transferred directly to employees’ bank accounts or by use of cheques. Later on the online system allowed to be identified and use one cash to purchases.</a:t>
          </a:r>
        </a:p>
      </dsp:txBody>
      <dsp:txXfrm rot="-5400000">
        <a:off x="911949" y="45470"/>
        <a:ext cx="9562312" cy="764134"/>
      </dsp:txXfrm>
    </dsp:sp>
    <dsp:sp modelId="{A61100BD-4696-4B2E-BBF3-7AD17FDBDCFE}">
      <dsp:nvSpPr>
        <dsp:cNvPr id="0" name=""/>
        <dsp:cNvSpPr/>
      </dsp:nvSpPr>
      <dsp:spPr>
        <a:xfrm rot="5400000">
          <a:off x="-195417" y="1356383"/>
          <a:ext cx="1302785" cy="91194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dirty="0"/>
            <a:t>21</a:t>
          </a:r>
          <a:r>
            <a:rPr lang="en-CA" sz="2500" kern="1200" baseline="30000" dirty="0"/>
            <a:t>st</a:t>
          </a:r>
          <a:r>
            <a:rPr lang="en-CA" sz="2500" kern="1200" dirty="0"/>
            <a:t> c.</a:t>
          </a:r>
        </a:p>
      </dsp:txBody>
      <dsp:txXfrm rot="-5400000">
        <a:off x="2" y="1616940"/>
        <a:ext cx="911949" cy="390836"/>
      </dsp:txXfrm>
    </dsp:sp>
    <dsp:sp modelId="{E8F4CDE3-D762-48FD-9C63-722AC78B5100}">
      <dsp:nvSpPr>
        <dsp:cNvPr id="0" name=""/>
        <dsp:cNvSpPr/>
      </dsp:nvSpPr>
      <dsp:spPr>
        <a:xfrm rot="5400000">
          <a:off x="5290369" y="-3217454"/>
          <a:ext cx="846810" cy="9603650"/>
        </a:xfrm>
        <a:prstGeom prst="round2Same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B3E1A18-5A38-4485-B723-BD41932B6E70}">
      <dsp:nvSpPr>
        <dsp:cNvPr id="0" name=""/>
        <dsp:cNvSpPr/>
      </dsp:nvSpPr>
      <dsp:spPr>
        <a:xfrm rot="5400000">
          <a:off x="-195417" y="2513216"/>
          <a:ext cx="1302785" cy="91194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CA" sz="2500" kern="1200" dirty="0"/>
        </a:p>
      </dsp:txBody>
      <dsp:txXfrm rot="-5400000">
        <a:off x="2" y="2773773"/>
        <a:ext cx="911949" cy="390836"/>
      </dsp:txXfrm>
    </dsp:sp>
    <dsp:sp modelId="{5BCB6BB5-CF8F-41A3-96B7-87C1DF48C0B6}">
      <dsp:nvSpPr>
        <dsp:cNvPr id="0" name=""/>
        <dsp:cNvSpPr/>
      </dsp:nvSpPr>
      <dsp:spPr>
        <a:xfrm rot="5400000">
          <a:off x="5290369" y="-2060620"/>
          <a:ext cx="846810" cy="9603650"/>
        </a:xfrm>
        <a:prstGeom prst="round2Same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9745C79-81BD-48AE-B8B1-09B1A36DD760}">
      <dsp:nvSpPr>
        <dsp:cNvPr id="0" name=""/>
        <dsp:cNvSpPr/>
      </dsp:nvSpPr>
      <dsp:spPr>
        <a:xfrm rot="5400000">
          <a:off x="-195417" y="3670050"/>
          <a:ext cx="1302785" cy="91194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CA" sz="2500" kern="1200" dirty="0"/>
        </a:p>
      </dsp:txBody>
      <dsp:txXfrm rot="-5400000">
        <a:off x="2" y="3930607"/>
        <a:ext cx="911949" cy="390836"/>
      </dsp:txXfrm>
    </dsp:sp>
    <dsp:sp modelId="{E56A5906-D937-49CD-AC0E-752FC72054F1}">
      <dsp:nvSpPr>
        <dsp:cNvPr id="0" name=""/>
        <dsp:cNvSpPr/>
      </dsp:nvSpPr>
      <dsp:spPr>
        <a:xfrm rot="5400000">
          <a:off x="5290369" y="-903786"/>
          <a:ext cx="846810" cy="9603650"/>
        </a:xfrm>
        <a:prstGeom prst="round2Same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84907-0DF3-DC42-A01E-9F22B2FA53EC}">
      <dsp:nvSpPr>
        <dsp:cNvPr id="0" name=""/>
        <dsp:cNvSpPr/>
      </dsp:nvSpPr>
      <dsp:spPr>
        <a:xfrm>
          <a:off x="6004" y="914359"/>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1850</a:t>
          </a:r>
        </a:p>
      </dsp:txBody>
      <dsp:txXfrm>
        <a:off x="392124" y="914359"/>
        <a:ext cx="1158359" cy="772239"/>
      </dsp:txXfrm>
    </dsp:sp>
    <dsp:sp modelId="{BFDA9793-D3D2-4E45-8707-E8D2F5C13526}">
      <dsp:nvSpPr>
        <dsp:cNvPr id="0" name=""/>
        <dsp:cNvSpPr/>
      </dsp:nvSpPr>
      <dsp:spPr>
        <a:xfrm>
          <a:off x="6004" y="1783128"/>
          <a:ext cx="1544478" cy="208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kern="1200" dirty="0"/>
            <a:t>Began as a freight forwarding company through the merger of 3 companies:</a:t>
          </a:r>
          <a:endParaRPr lang="en-US" sz="1400" b="0" kern="1200" dirty="0"/>
        </a:p>
        <a:p>
          <a:pPr marL="228600" lvl="2" indent="-114300" algn="l" defTabSz="622300">
            <a:lnSpc>
              <a:spcPct val="90000"/>
            </a:lnSpc>
            <a:spcBef>
              <a:spcPct val="0"/>
            </a:spcBef>
            <a:spcAft>
              <a:spcPct val="15000"/>
            </a:spcAft>
            <a:buChar char="•"/>
          </a:pPr>
          <a:r>
            <a:rPr lang="en-CA" sz="1400" b="0" kern="1200" dirty="0"/>
            <a:t>Livingston, Fargo &amp; Company</a:t>
          </a:r>
          <a:endParaRPr lang="en-US" sz="1400" b="0" kern="1200" dirty="0"/>
        </a:p>
        <a:p>
          <a:pPr marL="228600" lvl="2" indent="-114300" algn="l" defTabSz="622300">
            <a:lnSpc>
              <a:spcPct val="90000"/>
            </a:lnSpc>
            <a:spcBef>
              <a:spcPct val="0"/>
            </a:spcBef>
            <a:spcAft>
              <a:spcPct val="15000"/>
            </a:spcAft>
            <a:buChar char="•"/>
          </a:pPr>
          <a:r>
            <a:rPr lang="en-CA" sz="1400" b="0" kern="1200" dirty="0"/>
            <a:t>Wells &amp; Co</a:t>
          </a:r>
          <a:endParaRPr lang="en-US" sz="1400" b="0" kern="1200" dirty="0"/>
        </a:p>
        <a:p>
          <a:pPr marL="228600" lvl="2" indent="-114300" algn="l" defTabSz="622300">
            <a:lnSpc>
              <a:spcPct val="90000"/>
            </a:lnSpc>
            <a:spcBef>
              <a:spcPct val="0"/>
            </a:spcBef>
            <a:spcAft>
              <a:spcPct val="15000"/>
            </a:spcAft>
            <a:buChar char="•"/>
          </a:pPr>
          <a:r>
            <a:rPr lang="en-CA" sz="1400" b="0" kern="1200" dirty="0"/>
            <a:t>Butterfield &amp; Wasson </a:t>
          </a:r>
          <a:endParaRPr lang="en-US" sz="1400" b="0" kern="1200" dirty="0"/>
        </a:p>
      </dsp:txBody>
      <dsp:txXfrm>
        <a:off x="6004" y="1783128"/>
        <a:ext cx="1544478" cy="2084062"/>
      </dsp:txXfrm>
    </dsp:sp>
    <dsp:sp modelId="{34E991E4-6D6F-5143-9CE3-30576AF4F128}">
      <dsp:nvSpPr>
        <dsp:cNvPr id="0" name=""/>
        <dsp:cNvSpPr/>
      </dsp:nvSpPr>
      <dsp:spPr>
        <a:xfrm>
          <a:off x="1720603" y="914359"/>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1868</a:t>
          </a:r>
        </a:p>
      </dsp:txBody>
      <dsp:txXfrm>
        <a:off x="2106723" y="914359"/>
        <a:ext cx="1158359" cy="772239"/>
      </dsp:txXfrm>
    </dsp:sp>
    <dsp:sp modelId="{33D16040-EF25-734B-955E-A673E4A73D1B}">
      <dsp:nvSpPr>
        <dsp:cNvPr id="0" name=""/>
        <dsp:cNvSpPr/>
      </dsp:nvSpPr>
      <dsp:spPr>
        <a:xfrm>
          <a:off x="1720603" y="1783128"/>
          <a:ext cx="1544478" cy="208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kern="1200" dirty="0"/>
            <a:t>Merged with Merchants Union Express Company to form the American Merchants Union Express Company. </a:t>
          </a:r>
          <a:endParaRPr lang="en-US" sz="1400" b="0" kern="1200" dirty="0"/>
        </a:p>
      </dsp:txBody>
      <dsp:txXfrm>
        <a:off x="1720603" y="1783128"/>
        <a:ext cx="1544478" cy="2084062"/>
      </dsp:txXfrm>
    </dsp:sp>
    <dsp:sp modelId="{5B4902FE-8563-7149-8156-4622F151C929}">
      <dsp:nvSpPr>
        <dsp:cNvPr id="0" name=""/>
        <dsp:cNvSpPr/>
      </dsp:nvSpPr>
      <dsp:spPr>
        <a:xfrm>
          <a:off x="3435201" y="914359"/>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1873</a:t>
          </a:r>
        </a:p>
      </dsp:txBody>
      <dsp:txXfrm>
        <a:off x="3821321" y="914359"/>
        <a:ext cx="1158359" cy="772239"/>
      </dsp:txXfrm>
    </dsp:sp>
    <dsp:sp modelId="{CBD0C716-F148-1B4D-A721-5674BD4B032A}">
      <dsp:nvSpPr>
        <dsp:cNvPr id="0" name=""/>
        <dsp:cNvSpPr/>
      </dsp:nvSpPr>
      <dsp:spPr>
        <a:xfrm>
          <a:off x="3435201" y="1783128"/>
          <a:ext cx="1544478" cy="208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kern="1200" dirty="0"/>
            <a:t>Merged company was then renamed to American Express Company </a:t>
          </a:r>
          <a:endParaRPr lang="en-US" sz="1400" b="0" kern="1200" dirty="0"/>
        </a:p>
      </dsp:txBody>
      <dsp:txXfrm>
        <a:off x="3435201" y="1783128"/>
        <a:ext cx="1544478" cy="2084062"/>
      </dsp:txXfrm>
    </dsp:sp>
    <dsp:sp modelId="{AA04D971-AE1B-0C4B-89C8-48D635216805}">
      <dsp:nvSpPr>
        <dsp:cNvPr id="0" name=""/>
        <dsp:cNvSpPr/>
      </dsp:nvSpPr>
      <dsp:spPr>
        <a:xfrm>
          <a:off x="5149800" y="914359"/>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1882 - 1891</a:t>
          </a:r>
        </a:p>
      </dsp:txBody>
      <dsp:txXfrm>
        <a:off x="5535920" y="914359"/>
        <a:ext cx="1158359" cy="772239"/>
      </dsp:txXfrm>
    </dsp:sp>
    <dsp:sp modelId="{8982C915-94D1-E741-806E-A610B9E5DE31}">
      <dsp:nvSpPr>
        <dsp:cNvPr id="0" name=""/>
        <dsp:cNvSpPr/>
      </dsp:nvSpPr>
      <dsp:spPr>
        <a:xfrm>
          <a:off x="5149800" y="1783128"/>
          <a:ext cx="1544478" cy="208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kern="1200" dirty="0"/>
            <a:t>Introduction of American Express Money Order (1822) </a:t>
          </a:r>
          <a:endParaRPr lang="en-US" sz="1400" b="0" kern="1200" dirty="0"/>
        </a:p>
        <a:p>
          <a:pPr marL="114300" lvl="1" indent="-114300" algn="l" defTabSz="622300">
            <a:lnSpc>
              <a:spcPct val="90000"/>
            </a:lnSpc>
            <a:spcBef>
              <a:spcPct val="0"/>
            </a:spcBef>
            <a:spcAft>
              <a:spcPct val="15000"/>
            </a:spcAft>
            <a:buChar char="•"/>
          </a:pPr>
          <a:r>
            <a:rPr lang="en-CA" sz="1400" b="0" kern="1200" dirty="0"/>
            <a:t>Introduction of American Express Travelers Cheque (1891) </a:t>
          </a:r>
        </a:p>
      </dsp:txBody>
      <dsp:txXfrm>
        <a:off x="5149800" y="1783128"/>
        <a:ext cx="1544478" cy="2084062"/>
      </dsp:txXfrm>
    </dsp:sp>
    <dsp:sp modelId="{7B896691-E277-464A-BC51-BF60509BDB6B}">
      <dsp:nvSpPr>
        <dsp:cNvPr id="0" name=""/>
        <dsp:cNvSpPr/>
      </dsp:nvSpPr>
      <dsp:spPr>
        <a:xfrm>
          <a:off x="6864398" y="914359"/>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1895 - 1898</a:t>
          </a:r>
        </a:p>
      </dsp:txBody>
      <dsp:txXfrm>
        <a:off x="7250518" y="914359"/>
        <a:ext cx="1158359" cy="772239"/>
      </dsp:txXfrm>
    </dsp:sp>
    <dsp:sp modelId="{936FFD4D-1EE2-A84C-A241-07D17123C0F1}">
      <dsp:nvSpPr>
        <dsp:cNvPr id="0" name=""/>
        <dsp:cNvSpPr/>
      </dsp:nvSpPr>
      <dsp:spPr>
        <a:xfrm>
          <a:off x="6864398" y="1783128"/>
          <a:ext cx="1544478" cy="208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Expansion into Europe:</a:t>
          </a:r>
          <a:endParaRPr lang="en-US" sz="1400" kern="1200" dirty="0"/>
        </a:p>
        <a:p>
          <a:pPr marL="228600" lvl="2" indent="-114300" algn="l" defTabSz="622300">
            <a:lnSpc>
              <a:spcPct val="90000"/>
            </a:lnSpc>
            <a:spcBef>
              <a:spcPct val="0"/>
            </a:spcBef>
            <a:spcAft>
              <a:spcPct val="15000"/>
            </a:spcAft>
            <a:buChar char="•"/>
          </a:pPr>
          <a:r>
            <a:rPr lang="en-CA" sz="1400" kern="1200" dirty="0"/>
            <a:t>Paris (1895)</a:t>
          </a:r>
          <a:endParaRPr lang="en-US" sz="1400" kern="1200" dirty="0"/>
        </a:p>
        <a:p>
          <a:pPr marL="228600" lvl="2" indent="-114300" algn="l" defTabSz="622300">
            <a:lnSpc>
              <a:spcPct val="90000"/>
            </a:lnSpc>
            <a:spcBef>
              <a:spcPct val="0"/>
            </a:spcBef>
            <a:spcAft>
              <a:spcPct val="15000"/>
            </a:spcAft>
            <a:buChar char="•"/>
          </a:pPr>
          <a:r>
            <a:rPr lang="en-CA" sz="1400" kern="1200" dirty="0"/>
            <a:t>England (1896)</a:t>
          </a:r>
          <a:endParaRPr lang="en-US" sz="1400" kern="1200" dirty="0"/>
        </a:p>
        <a:p>
          <a:pPr marL="228600" lvl="2" indent="-114300" algn="l" defTabSz="622300">
            <a:lnSpc>
              <a:spcPct val="90000"/>
            </a:lnSpc>
            <a:spcBef>
              <a:spcPct val="0"/>
            </a:spcBef>
            <a:spcAft>
              <a:spcPct val="15000"/>
            </a:spcAft>
            <a:buChar char="•"/>
          </a:pPr>
          <a:r>
            <a:rPr lang="en-CA" sz="1400" kern="1200" dirty="0"/>
            <a:t>Germany (1898) </a:t>
          </a:r>
          <a:endParaRPr lang="en-US" sz="1400" kern="1200" dirty="0"/>
        </a:p>
      </dsp:txBody>
      <dsp:txXfrm>
        <a:off x="6864398" y="1783128"/>
        <a:ext cx="1544478" cy="2084062"/>
      </dsp:txXfrm>
    </dsp:sp>
    <dsp:sp modelId="{D3843ADA-3222-8F4B-A19A-A283D9F4FAA3}">
      <dsp:nvSpPr>
        <dsp:cNvPr id="0" name=""/>
        <dsp:cNvSpPr/>
      </dsp:nvSpPr>
      <dsp:spPr>
        <a:xfrm>
          <a:off x="8578996" y="914359"/>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Early 1900s</a:t>
          </a:r>
        </a:p>
      </dsp:txBody>
      <dsp:txXfrm>
        <a:off x="8965116" y="914359"/>
        <a:ext cx="1158359" cy="772239"/>
      </dsp:txXfrm>
    </dsp:sp>
    <dsp:sp modelId="{E0EC2E3B-F430-5346-A611-4E4BEC145A70}">
      <dsp:nvSpPr>
        <dsp:cNvPr id="0" name=""/>
        <dsp:cNvSpPr/>
      </dsp:nvSpPr>
      <dsp:spPr>
        <a:xfrm>
          <a:off x="8578996" y="1783128"/>
          <a:ext cx="1544478" cy="208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Further Global Expansion:</a:t>
          </a:r>
          <a:br>
            <a:rPr lang="en-CA" sz="1400" kern="1200" dirty="0"/>
          </a:br>
          <a:r>
            <a:rPr lang="en-CA" sz="1400" kern="1200" dirty="0"/>
            <a:t>Countries such as Argentina, Brazil, China, Japan, Egypt and India </a:t>
          </a:r>
          <a:endParaRPr lang="en-US" sz="1400" kern="1200" dirty="0"/>
        </a:p>
      </dsp:txBody>
      <dsp:txXfrm>
        <a:off x="8578996" y="1783128"/>
        <a:ext cx="1544478" cy="2084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C7584-3F9F-BA45-A7DF-F214EAA4D32D}">
      <dsp:nvSpPr>
        <dsp:cNvPr id="0" name=""/>
        <dsp:cNvSpPr/>
      </dsp:nvSpPr>
      <dsp:spPr>
        <a:xfrm>
          <a:off x="6004" y="660390"/>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1918</a:t>
          </a:r>
          <a:endParaRPr lang="en-US" sz="1400" kern="1200" dirty="0"/>
        </a:p>
      </dsp:txBody>
      <dsp:txXfrm>
        <a:off x="392124" y="660390"/>
        <a:ext cx="1158359" cy="772239"/>
      </dsp:txXfrm>
    </dsp:sp>
    <dsp:sp modelId="{1E6E4DE2-22AC-C143-91C1-26DE69A192EE}">
      <dsp:nvSpPr>
        <dsp:cNvPr id="0" name=""/>
        <dsp:cNvSpPr/>
      </dsp:nvSpPr>
      <dsp:spPr>
        <a:xfrm>
          <a:off x="6004" y="1529159"/>
          <a:ext cx="1544478" cy="25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U.S. federal government nationalized express industry, thereby consolidating all domestic express operations, prompting American Express to turn towards its banking operations and travel services </a:t>
          </a:r>
          <a:endParaRPr lang="en-US" sz="1400" kern="1200" dirty="0"/>
        </a:p>
      </dsp:txBody>
      <dsp:txXfrm>
        <a:off x="6004" y="1529159"/>
        <a:ext cx="1544478" cy="2592000"/>
      </dsp:txXfrm>
    </dsp:sp>
    <dsp:sp modelId="{3ECC57CA-04F9-BA4B-9AC7-DF8C743BD43E}">
      <dsp:nvSpPr>
        <dsp:cNvPr id="0" name=""/>
        <dsp:cNvSpPr/>
      </dsp:nvSpPr>
      <dsp:spPr>
        <a:xfrm>
          <a:off x="1720603" y="660390"/>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1958</a:t>
          </a:r>
        </a:p>
      </dsp:txBody>
      <dsp:txXfrm>
        <a:off x="2106723" y="660390"/>
        <a:ext cx="1158359" cy="772239"/>
      </dsp:txXfrm>
    </dsp:sp>
    <dsp:sp modelId="{EF32A7DB-EB2E-DC44-B1AC-EC5E28B684D3}">
      <dsp:nvSpPr>
        <dsp:cNvPr id="0" name=""/>
        <dsp:cNvSpPr/>
      </dsp:nvSpPr>
      <dsp:spPr>
        <a:xfrm>
          <a:off x="1720603" y="1529159"/>
          <a:ext cx="1544478" cy="25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Introduction of the classic American Express charge card </a:t>
          </a:r>
          <a:endParaRPr lang="en-US" sz="1400" kern="1200" dirty="0"/>
        </a:p>
      </dsp:txBody>
      <dsp:txXfrm>
        <a:off x="1720603" y="1529159"/>
        <a:ext cx="1544478" cy="2592000"/>
      </dsp:txXfrm>
    </dsp:sp>
    <dsp:sp modelId="{1C7A5862-6CCE-D84A-9A82-C1F44F16FDB4}">
      <dsp:nvSpPr>
        <dsp:cNvPr id="0" name=""/>
        <dsp:cNvSpPr/>
      </dsp:nvSpPr>
      <dsp:spPr>
        <a:xfrm>
          <a:off x="3435201" y="660390"/>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1961</a:t>
          </a:r>
        </a:p>
      </dsp:txBody>
      <dsp:txXfrm>
        <a:off x="3821321" y="660390"/>
        <a:ext cx="1158359" cy="772239"/>
      </dsp:txXfrm>
    </dsp:sp>
    <dsp:sp modelId="{8A23E9B0-4166-274E-8B46-188D17CF962E}">
      <dsp:nvSpPr>
        <dsp:cNvPr id="0" name=""/>
        <dsp:cNvSpPr/>
      </dsp:nvSpPr>
      <dsp:spPr>
        <a:xfrm>
          <a:off x="3435201" y="1529159"/>
          <a:ext cx="1544478" cy="25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AMEX received its first computer, an IBM 7070- 1401, which enabled the company to switch from manual to automated systems for converting money orders and for its accounting and payroll applications. </a:t>
          </a:r>
          <a:endParaRPr lang="en-US" sz="1400" kern="1200" dirty="0"/>
        </a:p>
      </dsp:txBody>
      <dsp:txXfrm>
        <a:off x="3435201" y="1529159"/>
        <a:ext cx="1544478" cy="2592000"/>
      </dsp:txXfrm>
    </dsp:sp>
    <dsp:sp modelId="{AADE9F0D-21C3-124A-B2AD-CFD3D6BB2AC3}">
      <dsp:nvSpPr>
        <dsp:cNvPr id="0" name=""/>
        <dsp:cNvSpPr/>
      </dsp:nvSpPr>
      <dsp:spPr>
        <a:xfrm>
          <a:off x="5149800" y="660390"/>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1968</a:t>
          </a:r>
        </a:p>
      </dsp:txBody>
      <dsp:txXfrm>
        <a:off x="5535920" y="660390"/>
        <a:ext cx="1158359" cy="772239"/>
      </dsp:txXfrm>
    </dsp:sp>
    <dsp:sp modelId="{BBBF4DDE-0790-6F40-8D34-AC90EE9376A1}">
      <dsp:nvSpPr>
        <dsp:cNvPr id="0" name=""/>
        <dsp:cNvSpPr/>
      </dsp:nvSpPr>
      <dsp:spPr>
        <a:xfrm>
          <a:off x="5149800" y="1529159"/>
          <a:ext cx="1544478" cy="25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Acquired Fireman’s Fund Insurance Company to diversified holdings</a:t>
          </a:r>
          <a:endParaRPr lang="en-US" sz="1400" kern="1200" dirty="0"/>
        </a:p>
      </dsp:txBody>
      <dsp:txXfrm>
        <a:off x="5149800" y="1529159"/>
        <a:ext cx="1544478" cy="2592000"/>
      </dsp:txXfrm>
    </dsp:sp>
    <dsp:sp modelId="{01748AF8-73ED-AD4B-9714-A751EA3BE461}">
      <dsp:nvSpPr>
        <dsp:cNvPr id="0" name=""/>
        <dsp:cNvSpPr/>
      </dsp:nvSpPr>
      <dsp:spPr>
        <a:xfrm>
          <a:off x="6864398" y="660390"/>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1971</a:t>
          </a:r>
        </a:p>
      </dsp:txBody>
      <dsp:txXfrm>
        <a:off x="7250518" y="660390"/>
        <a:ext cx="1158359" cy="772239"/>
      </dsp:txXfrm>
    </dsp:sp>
    <dsp:sp modelId="{520A60C7-91B4-6B4B-90B3-4F54DCC20A7C}">
      <dsp:nvSpPr>
        <dsp:cNvPr id="0" name=""/>
        <dsp:cNvSpPr/>
      </dsp:nvSpPr>
      <dsp:spPr>
        <a:xfrm>
          <a:off x="6864398" y="1529159"/>
          <a:ext cx="1544478" cy="25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Partnered with IBM to introduce Magnetic Stripe, which increased processing speed of charge card transactions at POS systems </a:t>
          </a:r>
          <a:endParaRPr lang="en-US" sz="1400" kern="1200" dirty="0"/>
        </a:p>
      </dsp:txBody>
      <dsp:txXfrm>
        <a:off x="6864398" y="1529159"/>
        <a:ext cx="1544478" cy="2592000"/>
      </dsp:txXfrm>
    </dsp:sp>
    <dsp:sp modelId="{DD9BDD27-7EC4-4D43-B4C7-68C84A1169CE}">
      <dsp:nvSpPr>
        <dsp:cNvPr id="0" name=""/>
        <dsp:cNvSpPr/>
      </dsp:nvSpPr>
      <dsp:spPr>
        <a:xfrm>
          <a:off x="8578996" y="660390"/>
          <a:ext cx="1930598" cy="77223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1981</a:t>
          </a:r>
        </a:p>
      </dsp:txBody>
      <dsp:txXfrm>
        <a:off x="8965116" y="660390"/>
        <a:ext cx="1158359" cy="772239"/>
      </dsp:txXfrm>
    </dsp:sp>
    <dsp:sp modelId="{63D33B74-F3AF-A443-BF30-F6D3206C8FF8}">
      <dsp:nvSpPr>
        <dsp:cNvPr id="0" name=""/>
        <dsp:cNvSpPr/>
      </dsp:nvSpPr>
      <dsp:spPr>
        <a:xfrm>
          <a:off x="8578996" y="1529159"/>
          <a:ext cx="1544478" cy="25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Acquired Sanford I. Weill's Shearson Loeb Rhoades, the second-largest securities firm in the United States to form Shearson/American Express.</a:t>
          </a:r>
        </a:p>
      </dsp:txBody>
      <dsp:txXfrm>
        <a:off x="8578996" y="1529159"/>
        <a:ext cx="1544478" cy="2592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C7584-3F9F-BA45-A7DF-F214EAA4D32D}">
      <dsp:nvSpPr>
        <dsp:cNvPr id="0" name=""/>
        <dsp:cNvSpPr/>
      </dsp:nvSpPr>
      <dsp:spPr>
        <a:xfrm>
          <a:off x="3263" y="674024"/>
          <a:ext cx="2274614" cy="756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1984</a:t>
          </a:r>
          <a:endParaRPr lang="en-US" sz="1400" kern="1200" dirty="0"/>
        </a:p>
      </dsp:txBody>
      <dsp:txXfrm>
        <a:off x="381263" y="674024"/>
        <a:ext cx="1518614" cy="756000"/>
      </dsp:txXfrm>
    </dsp:sp>
    <dsp:sp modelId="{1E6E4DE2-22AC-C143-91C1-26DE69A192EE}">
      <dsp:nvSpPr>
        <dsp:cNvPr id="0" name=""/>
        <dsp:cNvSpPr/>
      </dsp:nvSpPr>
      <dsp:spPr>
        <a:xfrm>
          <a:off x="3263" y="1524524"/>
          <a:ext cx="1819691" cy="25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Acquired Lehman Brothers Kuhn Loeb, an investment banking and trading firm,  to create Shearson Lehman/American Express</a:t>
          </a:r>
        </a:p>
        <a:p>
          <a:pPr marL="114300" lvl="1" indent="-114300" algn="l" defTabSz="622300">
            <a:lnSpc>
              <a:spcPct val="90000"/>
            </a:lnSpc>
            <a:spcBef>
              <a:spcPct val="0"/>
            </a:spcBef>
            <a:spcAft>
              <a:spcPct val="15000"/>
            </a:spcAft>
            <a:buChar char="•"/>
          </a:pPr>
          <a:r>
            <a:rPr lang="en-US" sz="1400" kern="1200" dirty="0"/>
            <a:t>Acquired Investors Diversified Services, increasing number of financial advisors and investment products</a:t>
          </a:r>
        </a:p>
      </dsp:txBody>
      <dsp:txXfrm>
        <a:off x="3263" y="1524524"/>
        <a:ext cx="1819691" cy="2583000"/>
      </dsp:txXfrm>
    </dsp:sp>
    <dsp:sp modelId="{F655246D-7A69-5B41-8545-DAE73534D860}">
      <dsp:nvSpPr>
        <dsp:cNvPr id="0" name=""/>
        <dsp:cNvSpPr/>
      </dsp:nvSpPr>
      <dsp:spPr>
        <a:xfrm>
          <a:off x="2061878" y="674024"/>
          <a:ext cx="2274614" cy="756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1988</a:t>
          </a:r>
        </a:p>
      </dsp:txBody>
      <dsp:txXfrm>
        <a:off x="2439878" y="674024"/>
        <a:ext cx="1518614" cy="756000"/>
      </dsp:txXfrm>
    </dsp:sp>
    <dsp:sp modelId="{BB763A15-8AAE-EB4F-85FF-3F447C5B27B9}">
      <dsp:nvSpPr>
        <dsp:cNvPr id="0" name=""/>
        <dsp:cNvSpPr/>
      </dsp:nvSpPr>
      <dsp:spPr>
        <a:xfrm>
          <a:off x="2061878" y="1524524"/>
          <a:ext cx="1819691" cy="25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Acquired E.F. Hutton &amp; Co., a brokerage, to merge with the investment banking arm to create  Shearson Lehman Hutton Inc</a:t>
          </a:r>
        </a:p>
      </dsp:txBody>
      <dsp:txXfrm>
        <a:off x="2061878" y="1524524"/>
        <a:ext cx="1819691" cy="2583000"/>
      </dsp:txXfrm>
    </dsp:sp>
    <dsp:sp modelId="{2C551146-6D43-C744-A40C-9D8ADB5DE0E5}">
      <dsp:nvSpPr>
        <dsp:cNvPr id="0" name=""/>
        <dsp:cNvSpPr/>
      </dsp:nvSpPr>
      <dsp:spPr>
        <a:xfrm>
          <a:off x="4120492" y="674024"/>
          <a:ext cx="2274614" cy="756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1991</a:t>
          </a:r>
        </a:p>
      </dsp:txBody>
      <dsp:txXfrm>
        <a:off x="4498492" y="674024"/>
        <a:ext cx="1518614" cy="756000"/>
      </dsp:txXfrm>
    </dsp:sp>
    <dsp:sp modelId="{35FE2989-A083-9844-85D8-166D13584149}">
      <dsp:nvSpPr>
        <dsp:cNvPr id="0" name=""/>
        <dsp:cNvSpPr/>
      </dsp:nvSpPr>
      <dsp:spPr>
        <a:xfrm>
          <a:off x="4120492" y="1524524"/>
          <a:ext cx="1819691" cy="25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Introduction of Membership Rewards to provide customers with innovative benefits and relevant partnerships</a:t>
          </a:r>
          <a:endParaRPr lang="en-US" sz="1400" kern="1200" dirty="0"/>
        </a:p>
      </dsp:txBody>
      <dsp:txXfrm>
        <a:off x="4120492" y="1524524"/>
        <a:ext cx="1819691" cy="2583000"/>
      </dsp:txXfrm>
    </dsp:sp>
    <dsp:sp modelId="{FAEAB7F1-080B-2648-9D7C-5FDBEF835A2D}">
      <dsp:nvSpPr>
        <dsp:cNvPr id="0" name=""/>
        <dsp:cNvSpPr/>
      </dsp:nvSpPr>
      <dsp:spPr>
        <a:xfrm>
          <a:off x="6179107" y="674024"/>
          <a:ext cx="2274614" cy="756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1993</a:t>
          </a:r>
        </a:p>
      </dsp:txBody>
      <dsp:txXfrm>
        <a:off x="6557107" y="674024"/>
        <a:ext cx="1518614" cy="756000"/>
      </dsp:txXfrm>
    </dsp:sp>
    <dsp:sp modelId="{4B5F4BA8-6840-8C4E-A54D-CFFDEC42D593}">
      <dsp:nvSpPr>
        <dsp:cNvPr id="0" name=""/>
        <dsp:cNvSpPr/>
      </dsp:nvSpPr>
      <dsp:spPr>
        <a:xfrm>
          <a:off x="6179107" y="1524524"/>
          <a:ext cx="1819691" cy="25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Decided to divest investment banking operations</a:t>
          </a:r>
        </a:p>
        <a:p>
          <a:pPr marL="114300" lvl="1" indent="-114300" algn="l" defTabSz="622300">
            <a:lnSpc>
              <a:spcPct val="90000"/>
            </a:lnSpc>
            <a:spcBef>
              <a:spcPct val="0"/>
            </a:spcBef>
            <a:spcAft>
              <a:spcPct val="15000"/>
            </a:spcAft>
            <a:buChar char="•"/>
          </a:pPr>
          <a:r>
            <a:rPr lang="en-US" sz="1400" kern="1200" dirty="0"/>
            <a:t>Divested Shearson's retail brokerage and asset management business to Primerica</a:t>
          </a:r>
        </a:p>
      </dsp:txBody>
      <dsp:txXfrm>
        <a:off x="6179107" y="1524524"/>
        <a:ext cx="1819691" cy="2583000"/>
      </dsp:txXfrm>
    </dsp:sp>
    <dsp:sp modelId="{0EFE377D-9074-A642-9D97-88F5434E0B61}">
      <dsp:nvSpPr>
        <dsp:cNvPr id="0" name=""/>
        <dsp:cNvSpPr/>
      </dsp:nvSpPr>
      <dsp:spPr>
        <a:xfrm>
          <a:off x="8237721" y="674024"/>
          <a:ext cx="2274614" cy="756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1994</a:t>
          </a:r>
        </a:p>
      </dsp:txBody>
      <dsp:txXfrm>
        <a:off x="8615721" y="674024"/>
        <a:ext cx="1518614" cy="756000"/>
      </dsp:txXfrm>
    </dsp:sp>
    <dsp:sp modelId="{0B8C6B75-2932-CA4E-8922-F99D6AD78487}">
      <dsp:nvSpPr>
        <dsp:cNvPr id="0" name=""/>
        <dsp:cNvSpPr/>
      </dsp:nvSpPr>
      <dsp:spPr>
        <a:xfrm>
          <a:off x="8237721" y="1524524"/>
          <a:ext cx="1819691" cy="25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Spun off the remaining investment banking and institutional assets as Lehman Brothers Holdings Inc.</a:t>
          </a:r>
        </a:p>
      </dsp:txBody>
      <dsp:txXfrm>
        <a:off x="8237721" y="1524524"/>
        <a:ext cx="1819691" cy="2583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C7584-3F9F-BA45-A7DF-F214EAA4D32D}">
      <dsp:nvSpPr>
        <dsp:cNvPr id="0" name=""/>
        <dsp:cNvSpPr/>
      </dsp:nvSpPr>
      <dsp:spPr>
        <a:xfrm>
          <a:off x="3263" y="380495"/>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1995</a:t>
          </a:r>
          <a:endParaRPr lang="en-US" sz="1400" kern="1200" dirty="0"/>
        </a:p>
      </dsp:txBody>
      <dsp:txXfrm>
        <a:off x="458186" y="380495"/>
        <a:ext cx="1364769" cy="909845"/>
      </dsp:txXfrm>
    </dsp:sp>
    <dsp:sp modelId="{1E6E4DE2-22AC-C143-91C1-26DE69A192EE}">
      <dsp:nvSpPr>
        <dsp:cNvPr id="0" name=""/>
        <dsp:cNvSpPr/>
      </dsp:nvSpPr>
      <dsp:spPr>
        <a:xfrm>
          <a:off x="3263" y="1404072"/>
          <a:ext cx="1819691" cy="2996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Rolled out ExpressNet, the predecessor of current corporate site</a:t>
          </a:r>
          <a:endParaRPr lang="en-US" sz="1400" kern="1200" dirty="0"/>
        </a:p>
        <a:p>
          <a:pPr marL="114300" lvl="1" indent="-114300" algn="l" defTabSz="622300">
            <a:lnSpc>
              <a:spcPct val="90000"/>
            </a:lnSpc>
            <a:spcBef>
              <a:spcPct val="0"/>
            </a:spcBef>
            <a:spcAft>
              <a:spcPct val="15000"/>
            </a:spcAft>
            <a:buChar char="•"/>
          </a:pPr>
          <a:r>
            <a:rPr lang="en-CA" sz="1400" kern="1200" dirty="0"/>
            <a:t>Enabled card members to check the status of their accounts and pay bills electronically</a:t>
          </a:r>
          <a:endParaRPr lang="en-US" sz="1400" kern="1200" dirty="0"/>
        </a:p>
        <a:p>
          <a:pPr marL="114300" lvl="1" indent="-114300" algn="l" defTabSz="622300">
            <a:lnSpc>
              <a:spcPct val="90000"/>
            </a:lnSpc>
            <a:spcBef>
              <a:spcPct val="0"/>
            </a:spcBef>
            <a:spcAft>
              <a:spcPct val="15000"/>
            </a:spcAft>
            <a:buChar char="•"/>
          </a:pPr>
          <a:r>
            <a:rPr lang="en-CA" sz="1400" kern="1200" dirty="0"/>
            <a:t>Facilitated enrolment in rewards programs to take advantage of special offers</a:t>
          </a:r>
          <a:endParaRPr lang="en-US" sz="1400" kern="1200" dirty="0"/>
        </a:p>
      </dsp:txBody>
      <dsp:txXfrm>
        <a:off x="3263" y="1404072"/>
        <a:ext cx="1819691" cy="2996982"/>
      </dsp:txXfrm>
    </dsp:sp>
    <dsp:sp modelId="{2C22BF39-949D-6246-8B70-84B30DF0713A}">
      <dsp:nvSpPr>
        <dsp:cNvPr id="0" name=""/>
        <dsp:cNvSpPr/>
      </dsp:nvSpPr>
      <dsp:spPr>
        <a:xfrm>
          <a:off x="2061878" y="380495"/>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1999</a:t>
          </a:r>
        </a:p>
      </dsp:txBody>
      <dsp:txXfrm>
        <a:off x="2516801" y="380495"/>
        <a:ext cx="1364769" cy="909845"/>
      </dsp:txXfrm>
    </dsp:sp>
    <dsp:sp modelId="{D96F79E5-56A0-6247-BC96-E4ED35162979}">
      <dsp:nvSpPr>
        <dsp:cNvPr id="0" name=""/>
        <dsp:cNvSpPr/>
      </dsp:nvSpPr>
      <dsp:spPr>
        <a:xfrm>
          <a:off x="2061878" y="1404072"/>
          <a:ext cx="1819691" cy="2996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Introduced the Centurion Card, commonly known referred to the “black card”, which catered towards a more affluent customer segment. </a:t>
          </a:r>
          <a:endParaRPr lang="en-US" sz="1400" kern="1200" dirty="0"/>
        </a:p>
      </dsp:txBody>
      <dsp:txXfrm>
        <a:off x="2061878" y="1404072"/>
        <a:ext cx="1819691" cy="2996982"/>
      </dsp:txXfrm>
    </dsp:sp>
    <dsp:sp modelId="{124BB19F-5CAC-2647-8A86-37E643D686B0}">
      <dsp:nvSpPr>
        <dsp:cNvPr id="0" name=""/>
        <dsp:cNvSpPr/>
      </dsp:nvSpPr>
      <dsp:spPr>
        <a:xfrm>
          <a:off x="4120492" y="380495"/>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2004</a:t>
          </a:r>
        </a:p>
      </dsp:txBody>
      <dsp:txXfrm>
        <a:off x="4575415" y="380495"/>
        <a:ext cx="1364769" cy="909845"/>
      </dsp:txXfrm>
    </dsp:sp>
    <dsp:sp modelId="{EBD8775A-6000-784F-8BBE-FE4502ABED6A}">
      <dsp:nvSpPr>
        <dsp:cNvPr id="0" name=""/>
        <dsp:cNvSpPr/>
      </dsp:nvSpPr>
      <dsp:spPr>
        <a:xfrm>
          <a:off x="4120492" y="1404072"/>
          <a:ext cx="1819691" cy="2996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Co-branded exclusive partnership with Costco </a:t>
          </a:r>
          <a:endParaRPr lang="en-US" sz="1400" kern="1200" dirty="0"/>
        </a:p>
      </dsp:txBody>
      <dsp:txXfrm>
        <a:off x="4120492" y="1404072"/>
        <a:ext cx="1819691" cy="2996982"/>
      </dsp:txXfrm>
    </dsp:sp>
    <dsp:sp modelId="{A63FD592-7DDB-9E4D-BEE7-EA78DC021011}">
      <dsp:nvSpPr>
        <dsp:cNvPr id="0" name=""/>
        <dsp:cNvSpPr/>
      </dsp:nvSpPr>
      <dsp:spPr>
        <a:xfrm>
          <a:off x="6179107" y="380495"/>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2005</a:t>
          </a:r>
        </a:p>
      </dsp:txBody>
      <dsp:txXfrm>
        <a:off x="6634030" y="380495"/>
        <a:ext cx="1364769" cy="909845"/>
      </dsp:txXfrm>
    </dsp:sp>
    <dsp:sp modelId="{B7931F41-D04F-D948-A824-5747AB007527}">
      <dsp:nvSpPr>
        <dsp:cNvPr id="0" name=""/>
        <dsp:cNvSpPr/>
      </dsp:nvSpPr>
      <dsp:spPr>
        <a:xfrm>
          <a:off x="6179107" y="1404072"/>
          <a:ext cx="1819691" cy="2996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a:t>Introduced Clear, the first credit card with no fees of any kind. </a:t>
          </a:r>
          <a:endParaRPr lang="en-US" sz="1400" kern="1200" dirty="0"/>
        </a:p>
        <a:p>
          <a:pPr marL="114300" lvl="1" indent="-114300" algn="l" defTabSz="622300">
            <a:lnSpc>
              <a:spcPct val="90000"/>
            </a:lnSpc>
            <a:spcBef>
              <a:spcPct val="0"/>
            </a:spcBef>
            <a:spcAft>
              <a:spcPct val="15000"/>
            </a:spcAft>
            <a:buChar char="•"/>
          </a:pPr>
          <a:r>
            <a:rPr lang="en-CA" sz="1400" kern="1200" dirty="0"/>
            <a:t>Introduced </a:t>
          </a:r>
          <a:r>
            <a:rPr lang="en-CA" sz="1400" kern="1200" dirty="0" err="1"/>
            <a:t>ExpressPay</a:t>
          </a:r>
          <a:r>
            <a:rPr lang="en-CA" sz="1400" kern="1200" dirty="0"/>
            <a:t>, a contactless payment system based on wireless RFID </a:t>
          </a:r>
          <a:endParaRPr lang="en-US" sz="1400" kern="1200" dirty="0"/>
        </a:p>
        <a:p>
          <a:pPr marL="114300" lvl="1" indent="-114300" algn="l" defTabSz="622300">
            <a:lnSpc>
              <a:spcPct val="90000"/>
            </a:lnSpc>
            <a:spcBef>
              <a:spcPct val="0"/>
            </a:spcBef>
            <a:spcAft>
              <a:spcPct val="15000"/>
            </a:spcAft>
            <a:buChar char="•"/>
          </a:pPr>
          <a:r>
            <a:rPr lang="en-CA" sz="1400" kern="1200" dirty="0"/>
            <a:t>the status of their accounts and pay bills electronically</a:t>
          </a:r>
          <a:endParaRPr lang="en-US" sz="1400" kern="1200" dirty="0"/>
        </a:p>
      </dsp:txBody>
      <dsp:txXfrm>
        <a:off x="6179107" y="1404072"/>
        <a:ext cx="1819691" cy="2996982"/>
      </dsp:txXfrm>
    </dsp:sp>
    <dsp:sp modelId="{EB358951-AA75-A948-A48D-F643A039492C}">
      <dsp:nvSpPr>
        <dsp:cNvPr id="0" name=""/>
        <dsp:cNvSpPr/>
      </dsp:nvSpPr>
      <dsp:spPr>
        <a:xfrm>
          <a:off x="8237721" y="380495"/>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2007</a:t>
          </a:r>
          <a:endParaRPr lang="en-US" sz="1400" kern="1200" dirty="0"/>
        </a:p>
      </dsp:txBody>
      <dsp:txXfrm>
        <a:off x="8692644" y="380495"/>
        <a:ext cx="1364769" cy="909845"/>
      </dsp:txXfrm>
    </dsp:sp>
    <dsp:sp modelId="{4DA0CD18-7E47-7F4B-92FB-BC9FD50CB7B7}">
      <dsp:nvSpPr>
        <dsp:cNvPr id="0" name=""/>
        <dsp:cNvSpPr/>
      </dsp:nvSpPr>
      <dsp:spPr>
        <a:xfrm>
          <a:off x="8237721" y="1404072"/>
          <a:ext cx="1819691" cy="2996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i="0" u="none" kern="1200" dirty="0"/>
            <a:t>Combination of acquisitions and divestitures to reflect strategic focus on globalization and payments businesses</a:t>
          </a:r>
          <a:endParaRPr lang="en-US" sz="1400" kern="1200" dirty="0"/>
        </a:p>
        <a:p>
          <a:pPr marL="228600" lvl="2" indent="-114300" algn="l" defTabSz="622300">
            <a:lnSpc>
              <a:spcPct val="90000"/>
            </a:lnSpc>
            <a:spcBef>
              <a:spcPct val="0"/>
            </a:spcBef>
            <a:spcAft>
              <a:spcPct val="15000"/>
            </a:spcAft>
            <a:buChar char="•"/>
          </a:pPr>
          <a:r>
            <a:rPr lang="en-CA" sz="1400" b="0" i="0" u="none" kern="1200" dirty="0"/>
            <a:t>Acquisition of full equity stake in JV: Farrington American Express Travel Services</a:t>
          </a:r>
          <a:endParaRPr lang="en-US" sz="1400" kern="1200" dirty="0"/>
        </a:p>
        <a:p>
          <a:pPr marL="228600" lvl="2" indent="-114300" algn="l" defTabSz="622300">
            <a:lnSpc>
              <a:spcPct val="90000"/>
            </a:lnSpc>
            <a:spcBef>
              <a:spcPct val="0"/>
            </a:spcBef>
            <a:spcAft>
              <a:spcPct val="15000"/>
            </a:spcAft>
            <a:buChar char="•"/>
          </a:pPr>
          <a:r>
            <a:rPr lang="en-CA" sz="1400" b="0" i="0" u="none" kern="1200" dirty="0"/>
            <a:t>Sale of international banking subsidiary, American Express Bank</a:t>
          </a:r>
          <a:endParaRPr lang="en-US" sz="1400" kern="1200" dirty="0"/>
        </a:p>
      </dsp:txBody>
      <dsp:txXfrm>
        <a:off x="8237721" y="1404072"/>
        <a:ext cx="1819691" cy="29969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10A30-017B-7C49-B172-B4917DD237DA}">
      <dsp:nvSpPr>
        <dsp:cNvPr id="0" name=""/>
        <dsp:cNvSpPr/>
      </dsp:nvSpPr>
      <dsp:spPr>
        <a:xfrm>
          <a:off x="3263" y="101849"/>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2008 - 2009</a:t>
          </a:r>
        </a:p>
      </dsp:txBody>
      <dsp:txXfrm>
        <a:off x="458186" y="101849"/>
        <a:ext cx="1364769" cy="909845"/>
      </dsp:txXfrm>
    </dsp:sp>
    <dsp:sp modelId="{A411BEA7-8271-264B-9DBA-EF7ED91F0318}">
      <dsp:nvSpPr>
        <dsp:cNvPr id="0" name=""/>
        <dsp:cNvSpPr/>
      </dsp:nvSpPr>
      <dsp:spPr>
        <a:xfrm>
          <a:off x="3263" y="1125425"/>
          <a:ext cx="1819691" cy="355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i="0" u="none" kern="1200" dirty="0"/>
            <a:t>Acquired Corporate Payment Services, a commercial credit card and corporate purchasing business, from General Electric for $1.1 Billion</a:t>
          </a:r>
          <a:endParaRPr lang="en-US" sz="1400" kern="1200" dirty="0"/>
        </a:p>
        <a:p>
          <a:pPr marL="114300" lvl="1" indent="-114300" algn="l" defTabSz="622300">
            <a:lnSpc>
              <a:spcPct val="90000"/>
            </a:lnSpc>
            <a:spcBef>
              <a:spcPct val="0"/>
            </a:spcBef>
            <a:spcAft>
              <a:spcPct val="15000"/>
            </a:spcAft>
            <a:buChar char="•"/>
          </a:pPr>
          <a:r>
            <a:rPr lang="en-CA" sz="1400" b="0" i="0" u="none" kern="1200" dirty="0"/>
            <a:t>Acquired Revolution Money, which facilitates secure payments through an internet-based platform, for $300 Million in efforts to develop next generation payment products</a:t>
          </a:r>
          <a:endParaRPr lang="en-US" sz="1400" kern="1200" dirty="0"/>
        </a:p>
      </dsp:txBody>
      <dsp:txXfrm>
        <a:off x="3263" y="1125425"/>
        <a:ext cx="1819691" cy="3554274"/>
      </dsp:txXfrm>
    </dsp:sp>
    <dsp:sp modelId="{C1C58D40-6844-B347-8741-3C3EFB0FBF98}">
      <dsp:nvSpPr>
        <dsp:cNvPr id="0" name=""/>
        <dsp:cNvSpPr/>
      </dsp:nvSpPr>
      <dsp:spPr>
        <a:xfrm>
          <a:off x="2061878" y="101849"/>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2010</a:t>
          </a:r>
          <a:endParaRPr lang="en-US" sz="1400" kern="1200" dirty="0"/>
        </a:p>
      </dsp:txBody>
      <dsp:txXfrm>
        <a:off x="2516801" y="101849"/>
        <a:ext cx="1364769" cy="909845"/>
      </dsp:txXfrm>
    </dsp:sp>
    <dsp:sp modelId="{64D4B77C-1551-C042-A9F9-FF2D42478485}">
      <dsp:nvSpPr>
        <dsp:cNvPr id="0" name=""/>
        <dsp:cNvSpPr/>
      </dsp:nvSpPr>
      <dsp:spPr>
        <a:xfrm>
          <a:off x="2061878" y="1125425"/>
          <a:ext cx="1819691" cy="355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i="0" u="none" kern="1200" dirty="0"/>
            <a:t>Acquired Loyalty Partner, a leading marketing services company, for $585 Million to expand international customer base and create a leading global rewards and loyalty business</a:t>
          </a:r>
          <a:endParaRPr lang="en-US" sz="1400" b="0" kern="1200" dirty="0"/>
        </a:p>
        <a:p>
          <a:pPr marL="114300" lvl="1" indent="-114300" algn="l" defTabSz="622300">
            <a:lnSpc>
              <a:spcPct val="90000"/>
            </a:lnSpc>
            <a:spcBef>
              <a:spcPct val="0"/>
            </a:spcBef>
            <a:spcAft>
              <a:spcPct val="15000"/>
            </a:spcAft>
            <a:buChar char="•"/>
          </a:pPr>
          <a:r>
            <a:rPr lang="en-CA" sz="1400" b="0" i="0" u="none" kern="1200" dirty="0"/>
            <a:t>Acquired Accertify Inc, a leading provider of solutions that help merchants combat fraudulent online and other card-not-present transactions, for $150 Million to broaden fraud prevention serv</a:t>
          </a:r>
          <a:endParaRPr lang="en-US" sz="1400" kern="1200" dirty="0"/>
        </a:p>
      </dsp:txBody>
      <dsp:txXfrm>
        <a:off x="2061878" y="1125425"/>
        <a:ext cx="1819691" cy="3554274"/>
      </dsp:txXfrm>
    </dsp:sp>
    <dsp:sp modelId="{51DA96ED-3603-374F-8812-0F161C785E43}">
      <dsp:nvSpPr>
        <dsp:cNvPr id="0" name=""/>
        <dsp:cNvSpPr/>
      </dsp:nvSpPr>
      <dsp:spPr>
        <a:xfrm>
          <a:off x="4120492" y="101849"/>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2012</a:t>
          </a:r>
          <a:endParaRPr lang="en-US" sz="1400" kern="1200" dirty="0"/>
        </a:p>
      </dsp:txBody>
      <dsp:txXfrm>
        <a:off x="4575415" y="101849"/>
        <a:ext cx="1364769" cy="909845"/>
      </dsp:txXfrm>
    </dsp:sp>
    <dsp:sp modelId="{6ADAD33C-842F-8D4C-97E6-CA709ECED8A8}">
      <dsp:nvSpPr>
        <dsp:cNvPr id="0" name=""/>
        <dsp:cNvSpPr/>
      </dsp:nvSpPr>
      <dsp:spPr>
        <a:xfrm>
          <a:off x="4120492" y="1125425"/>
          <a:ext cx="1819691" cy="355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i="0" u="none" kern="1200" dirty="0"/>
            <a:t>American Express and Walmart Launched Bluebird, a New Alternative to Debit and Checking Accounts</a:t>
          </a:r>
          <a:endParaRPr lang="en-US" sz="1400" b="0" kern="1200" dirty="0"/>
        </a:p>
        <a:p>
          <a:pPr marL="114300" lvl="1" indent="-114300" algn="l" defTabSz="622300">
            <a:lnSpc>
              <a:spcPct val="90000"/>
            </a:lnSpc>
            <a:spcBef>
              <a:spcPct val="0"/>
            </a:spcBef>
            <a:spcAft>
              <a:spcPct val="15000"/>
            </a:spcAft>
            <a:buChar char="•"/>
          </a:pPr>
          <a:endParaRPr lang="en-US" sz="1400" b="0" kern="1200" dirty="0"/>
        </a:p>
      </dsp:txBody>
      <dsp:txXfrm>
        <a:off x="4120492" y="1125425"/>
        <a:ext cx="1819691" cy="3554274"/>
      </dsp:txXfrm>
    </dsp:sp>
    <dsp:sp modelId="{411E8A33-4C23-1649-A39B-7CE99424D1B7}">
      <dsp:nvSpPr>
        <dsp:cNvPr id="0" name=""/>
        <dsp:cNvSpPr/>
      </dsp:nvSpPr>
      <dsp:spPr>
        <a:xfrm>
          <a:off x="6179107" y="101849"/>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2018</a:t>
          </a:r>
        </a:p>
      </dsp:txBody>
      <dsp:txXfrm>
        <a:off x="6634030" y="101849"/>
        <a:ext cx="1364769" cy="909845"/>
      </dsp:txXfrm>
    </dsp:sp>
    <dsp:sp modelId="{3D229A65-BC52-3D4F-9B83-DF723A2F1C89}">
      <dsp:nvSpPr>
        <dsp:cNvPr id="0" name=""/>
        <dsp:cNvSpPr/>
      </dsp:nvSpPr>
      <dsp:spPr>
        <a:xfrm>
          <a:off x="6179107" y="1125425"/>
          <a:ext cx="1819691" cy="355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kern="1200" dirty="0"/>
            <a:t>Co-branding: AXP-AMZN partnership</a:t>
          </a:r>
          <a:endParaRPr lang="en-US" sz="1400" kern="1200" dirty="0"/>
        </a:p>
        <a:p>
          <a:pPr marL="114300" lvl="1" indent="-114300" algn="l" defTabSz="622300">
            <a:lnSpc>
              <a:spcPct val="90000"/>
            </a:lnSpc>
            <a:spcBef>
              <a:spcPct val="0"/>
            </a:spcBef>
            <a:spcAft>
              <a:spcPct val="15000"/>
            </a:spcAft>
            <a:buChar char="•"/>
          </a:pPr>
          <a:r>
            <a:rPr lang="en-CA" sz="1400" b="0" i="0" u="none" kern="1200" dirty="0"/>
            <a:t>Launched the Amazon Business American Express Card</a:t>
          </a:r>
          <a:endParaRPr lang="en-US" sz="1400" kern="1200" dirty="0"/>
        </a:p>
      </dsp:txBody>
      <dsp:txXfrm>
        <a:off x="6179107" y="1125425"/>
        <a:ext cx="1819691" cy="3554274"/>
      </dsp:txXfrm>
    </dsp:sp>
    <dsp:sp modelId="{CBED3471-41F5-D743-A56E-92B7D3D74754}">
      <dsp:nvSpPr>
        <dsp:cNvPr id="0" name=""/>
        <dsp:cNvSpPr/>
      </dsp:nvSpPr>
      <dsp:spPr>
        <a:xfrm>
          <a:off x="8237721" y="101849"/>
          <a:ext cx="2274614" cy="9098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2019</a:t>
          </a:r>
        </a:p>
      </dsp:txBody>
      <dsp:txXfrm>
        <a:off x="8692644" y="101849"/>
        <a:ext cx="1364769" cy="909845"/>
      </dsp:txXfrm>
    </dsp:sp>
    <dsp:sp modelId="{34547037-1119-514E-BDC9-276204AB2B5B}">
      <dsp:nvSpPr>
        <dsp:cNvPr id="0" name=""/>
        <dsp:cNvSpPr/>
      </dsp:nvSpPr>
      <dsp:spPr>
        <a:xfrm>
          <a:off x="8237721" y="1125425"/>
          <a:ext cx="1819691" cy="355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b="0" i="0" u="none" kern="1200" dirty="0"/>
            <a:t>Signed an agreement to acquire </a:t>
          </a:r>
          <a:r>
            <a:rPr lang="en-CA" sz="1400" b="0" i="0" u="none" kern="1200" dirty="0" err="1"/>
            <a:t>Resy</a:t>
          </a:r>
          <a:r>
            <a:rPr lang="en-CA" sz="1400" b="0" i="0" u="none" kern="1200" dirty="0"/>
            <a:t>, the digital restaurant reservation booking and management platform, to expand growing suite of digital-first benefits and services</a:t>
          </a:r>
          <a:endParaRPr lang="en-CA" sz="1400" kern="1200" dirty="0"/>
        </a:p>
        <a:p>
          <a:pPr marL="114300" lvl="1" indent="-114300" algn="l" defTabSz="622300">
            <a:lnSpc>
              <a:spcPct val="90000"/>
            </a:lnSpc>
            <a:spcBef>
              <a:spcPct val="0"/>
            </a:spcBef>
            <a:spcAft>
              <a:spcPct val="15000"/>
            </a:spcAft>
            <a:buChar char="•"/>
          </a:pPr>
          <a:r>
            <a:rPr lang="en-US" sz="1400" kern="1200" dirty="0"/>
            <a:t>Signed an agreement to acquire </a:t>
          </a:r>
          <a:r>
            <a:rPr lang="en-US" sz="1400" kern="1200" dirty="0" err="1"/>
            <a:t>acompay</a:t>
          </a:r>
          <a:r>
            <a:rPr lang="en-US" sz="1400" kern="1200" dirty="0"/>
            <a:t>, a best-in-class, digital payment automation platform from ACOM Solutions to </a:t>
          </a:r>
          <a:r>
            <a:rPr lang="en-CA" sz="1400" b="0" i="0" u="none" kern="1200" dirty="0"/>
            <a:t>expand suite of Global Business Payment Capabilities </a:t>
          </a:r>
          <a:endParaRPr lang="en-US" sz="1400" kern="1200" dirty="0"/>
        </a:p>
      </dsp:txBody>
      <dsp:txXfrm>
        <a:off x="8237721" y="1125425"/>
        <a:ext cx="1819691" cy="35542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BA3C06-0198-453A-AA57-163AD52E94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631929-992B-4B8E-9ACB-99BCBC616C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36BA99-073D-4E80-8AA1-2913D44B2101}" type="datetimeFigureOut">
              <a:rPr lang="en-US" smtClean="0"/>
              <a:t>7/10/2020</a:t>
            </a:fld>
            <a:endParaRPr lang="en-US"/>
          </a:p>
        </p:txBody>
      </p:sp>
      <p:sp>
        <p:nvSpPr>
          <p:cNvPr id="4" name="Footer Placeholder 3">
            <a:extLst>
              <a:ext uri="{FF2B5EF4-FFF2-40B4-BE49-F238E27FC236}">
                <a16:creationId xmlns:a16="http://schemas.microsoft.com/office/drawing/2014/main" id="{A1714998-AF24-441E-BB52-CC33C0AD94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3F8C8F-9D72-4B26-B7A9-5D42DC7EA2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01CE61-1F99-4C03-9036-A6C0D0B3084A}" type="slidenum">
              <a:rPr lang="en-US" smtClean="0"/>
              <a:t>‹#›</a:t>
            </a:fld>
            <a:endParaRPr lang="en-US"/>
          </a:p>
        </p:txBody>
      </p:sp>
    </p:spTree>
    <p:extLst>
      <p:ext uri="{BB962C8B-B14F-4D97-AF65-F5344CB8AC3E}">
        <p14:creationId xmlns:p14="http://schemas.microsoft.com/office/powerpoint/2010/main" val="2761485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8BFE38-17F8-4DF1-BB8C-9BEAC25AE0CC}" type="datetimeFigureOut">
              <a:rPr lang="en-US" smtClean="0"/>
              <a:t>7/10/2020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C9CF9-9504-4B0D-B846-3B9B5CF849A0}" type="slidenum">
              <a:rPr lang="en-US" smtClean="0"/>
              <a:t>‹#›</a:t>
            </a:fld>
            <a:endParaRPr lang="en-US"/>
          </a:p>
        </p:txBody>
      </p:sp>
    </p:spTree>
    <p:extLst>
      <p:ext uri="{BB962C8B-B14F-4D97-AF65-F5344CB8AC3E}">
        <p14:creationId xmlns:p14="http://schemas.microsoft.com/office/powerpoint/2010/main" val="3534059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31</a:t>
            </a:fld>
            <a:endParaRPr lang="en-US"/>
          </a:p>
        </p:txBody>
      </p:sp>
    </p:spTree>
    <p:extLst>
      <p:ext uri="{BB962C8B-B14F-4D97-AF65-F5344CB8AC3E}">
        <p14:creationId xmlns:p14="http://schemas.microsoft.com/office/powerpoint/2010/main" val="1679738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44</a:t>
            </a:fld>
            <a:endParaRPr lang="en-US"/>
          </a:p>
        </p:txBody>
      </p:sp>
    </p:spTree>
    <p:extLst>
      <p:ext uri="{BB962C8B-B14F-4D97-AF65-F5344CB8AC3E}">
        <p14:creationId xmlns:p14="http://schemas.microsoft.com/office/powerpoint/2010/main" val="8003639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245</a:t>
            </a:fld>
            <a:endParaRPr lang="en-US"/>
          </a:p>
        </p:txBody>
      </p:sp>
    </p:spTree>
    <p:extLst>
      <p:ext uri="{BB962C8B-B14F-4D97-AF65-F5344CB8AC3E}">
        <p14:creationId xmlns:p14="http://schemas.microsoft.com/office/powerpoint/2010/main" val="17057431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246</a:t>
            </a:fld>
            <a:endParaRPr lang="en-US"/>
          </a:p>
        </p:txBody>
      </p:sp>
    </p:spTree>
    <p:extLst>
      <p:ext uri="{BB962C8B-B14F-4D97-AF65-F5344CB8AC3E}">
        <p14:creationId xmlns:p14="http://schemas.microsoft.com/office/powerpoint/2010/main" val="22684808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247</a:t>
            </a:fld>
            <a:endParaRPr lang="en-US"/>
          </a:p>
        </p:txBody>
      </p:sp>
    </p:spTree>
    <p:extLst>
      <p:ext uri="{BB962C8B-B14F-4D97-AF65-F5344CB8AC3E}">
        <p14:creationId xmlns:p14="http://schemas.microsoft.com/office/powerpoint/2010/main" val="8223632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248</a:t>
            </a:fld>
            <a:endParaRPr lang="en-US"/>
          </a:p>
        </p:txBody>
      </p:sp>
    </p:spTree>
    <p:extLst>
      <p:ext uri="{BB962C8B-B14F-4D97-AF65-F5344CB8AC3E}">
        <p14:creationId xmlns:p14="http://schemas.microsoft.com/office/powerpoint/2010/main" val="15868205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249</a:t>
            </a:fld>
            <a:endParaRPr lang="en-US"/>
          </a:p>
        </p:txBody>
      </p:sp>
    </p:spTree>
    <p:extLst>
      <p:ext uri="{BB962C8B-B14F-4D97-AF65-F5344CB8AC3E}">
        <p14:creationId xmlns:p14="http://schemas.microsoft.com/office/powerpoint/2010/main" val="20217523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250</a:t>
            </a:fld>
            <a:endParaRPr lang="en-US"/>
          </a:p>
        </p:txBody>
      </p:sp>
    </p:spTree>
    <p:extLst>
      <p:ext uri="{BB962C8B-B14F-4D97-AF65-F5344CB8AC3E}">
        <p14:creationId xmlns:p14="http://schemas.microsoft.com/office/powerpoint/2010/main" val="3853031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45</a:t>
            </a:fld>
            <a:endParaRPr lang="en-US"/>
          </a:p>
        </p:txBody>
      </p:sp>
    </p:spTree>
    <p:extLst>
      <p:ext uri="{BB962C8B-B14F-4D97-AF65-F5344CB8AC3E}">
        <p14:creationId xmlns:p14="http://schemas.microsoft.com/office/powerpoint/2010/main" val="2500177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46</a:t>
            </a:fld>
            <a:endParaRPr lang="en-US"/>
          </a:p>
        </p:txBody>
      </p:sp>
    </p:spTree>
    <p:extLst>
      <p:ext uri="{BB962C8B-B14F-4D97-AF65-F5344CB8AC3E}">
        <p14:creationId xmlns:p14="http://schemas.microsoft.com/office/powerpoint/2010/main" val="3144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47</a:t>
            </a:fld>
            <a:endParaRPr lang="en-US"/>
          </a:p>
        </p:txBody>
      </p:sp>
    </p:spTree>
    <p:extLst>
      <p:ext uri="{BB962C8B-B14F-4D97-AF65-F5344CB8AC3E}">
        <p14:creationId xmlns:p14="http://schemas.microsoft.com/office/powerpoint/2010/main" val="317729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48</a:t>
            </a:fld>
            <a:endParaRPr lang="en-US"/>
          </a:p>
        </p:txBody>
      </p:sp>
    </p:spTree>
    <p:extLst>
      <p:ext uri="{BB962C8B-B14F-4D97-AF65-F5344CB8AC3E}">
        <p14:creationId xmlns:p14="http://schemas.microsoft.com/office/powerpoint/2010/main" val="1205893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49</a:t>
            </a:fld>
            <a:endParaRPr lang="en-US"/>
          </a:p>
        </p:txBody>
      </p:sp>
    </p:spTree>
    <p:extLst>
      <p:ext uri="{BB962C8B-B14F-4D97-AF65-F5344CB8AC3E}">
        <p14:creationId xmlns:p14="http://schemas.microsoft.com/office/powerpoint/2010/main" val="738611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51</a:t>
            </a:fld>
            <a:endParaRPr lang="en-US"/>
          </a:p>
        </p:txBody>
      </p:sp>
    </p:spTree>
    <p:extLst>
      <p:ext uri="{BB962C8B-B14F-4D97-AF65-F5344CB8AC3E}">
        <p14:creationId xmlns:p14="http://schemas.microsoft.com/office/powerpoint/2010/main" val="1721902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52</a:t>
            </a:fld>
            <a:endParaRPr lang="en-US"/>
          </a:p>
        </p:txBody>
      </p:sp>
    </p:spTree>
    <p:extLst>
      <p:ext uri="{BB962C8B-B14F-4D97-AF65-F5344CB8AC3E}">
        <p14:creationId xmlns:p14="http://schemas.microsoft.com/office/powerpoint/2010/main" val="325900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53</a:t>
            </a:fld>
            <a:endParaRPr lang="en-US"/>
          </a:p>
        </p:txBody>
      </p:sp>
    </p:spTree>
    <p:extLst>
      <p:ext uri="{BB962C8B-B14F-4D97-AF65-F5344CB8AC3E}">
        <p14:creationId xmlns:p14="http://schemas.microsoft.com/office/powerpoint/2010/main" val="3343606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56</a:t>
            </a:fld>
            <a:endParaRPr lang="en-US"/>
          </a:p>
        </p:txBody>
      </p:sp>
    </p:spTree>
    <p:extLst>
      <p:ext uri="{BB962C8B-B14F-4D97-AF65-F5344CB8AC3E}">
        <p14:creationId xmlns:p14="http://schemas.microsoft.com/office/powerpoint/2010/main" val="207420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33</a:t>
            </a:fld>
            <a:endParaRPr lang="en-US"/>
          </a:p>
        </p:txBody>
      </p:sp>
    </p:spTree>
    <p:extLst>
      <p:ext uri="{BB962C8B-B14F-4D97-AF65-F5344CB8AC3E}">
        <p14:creationId xmlns:p14="http://schemas.microsoft.com/office/powerpoint/2010/main" val="3725162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57</a:t>
            </a:fld>
            <a:endParaRPr lang="en-US"/>
          </a:p>
        </p:txBody>
      </p:sp>
    </p:spTree>
    <p:extLst>
      <p:ext uri="{BB962C8B-B14F-4D97-AF65-F5344CB8AC3E}">
        <p14:creationId xmlns:p14="http://schemas.microsoft.com/office/powerpoint/2010/main" val="3357648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58</a:t>
            </a:fld>
            <a:endParaRPr lang="en-US"/>
          </a:p>
        </p:txBody>
      </p:sp>
    </p:spTree>
    <p:extLst>
      <p:ext uri="{BB962C8B-B14F-4D97-AF65-F5344CB8AC3E}">
        <p14:creationId xmlns:p14="http://schemas.microsoft.com/office/powerpoint/2010/main" val="2657898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59</a:t>
            </a:fld>
            <a:endParaRPr lang="en-US"/>
          </a:p>
        </p:txBody>
      </p:sp>
    </p:spTree>
    <p:extLst>
      <p:ext uri="{BB962C8B-B14F-4D97-AF65-F5344CB8AC3E}">
        <p14:creationId xmlns:p14="http://schemas.microsoft.com/office/powerpoint/2010/main" val="4056401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60</a:t>
            </a:fld>
            <a:endParaRPr lang="en-US"/>
          </a:p>
        </p:txBody>
      </p:sp>
    </p:spTree>
    <p:extLst>
      <p:ext uri="{BB962C8B-B14F-4D97-AF65-F5344CB8AC3E}">
        <p14:creationId xmlns:p14="http://schemas.microsoft.com/office/powerpoint/2010/main" val="3993639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64</a:t>
            </a:fld>
            <a:endParaRPr lang="en-US"/>
          </a:p>
        </p:txBody>
      </p:sp>
    </p:spTree>
    <p:extLst>
      <p:ext uri="{BB962C8B-B14F-4D97-AF65-F5344CB8AC3E}">
        <p14:creationId xmlns:p14="http://schemas.microsoft.com/office/powerpoint/2010/main" val="765004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76</a:t>
            </a:fld>
            <a:endParaRPr lang="en-US"/>
          </a:p>
        </p:txBody>
      </p:sp>
    </p:spTree>
    <p:extLst>
      <p:ext uri="{BB962C8B-B14F-4D97-AF65-F5344CB8AC3E}">
        <p14:creationId xmlns:p14="http://schemas.microsoft.com/office/powerpoint/2010/main" val="299463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77</a:t>
            </a:fld>
            <a:endParaRPr lang="en-US"/>
          </a:p>
        </p:txBody>
      </p:sp>
    </p:spTree>
    <p:extLst>
      <p:ext uri="{BB962C8B-B14F-4D97-AF65-F5344CB8AC3E}">
        <p14:creationId xmlns:p14="http://schemas.microsoft.com/office/powerpoint/2010/main" val="890972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78</a:t>
            </a:fld>
            <a:endParaRPr lang="en-US"/>
          </a:p>
        </p:txBody>
      </p:sp>
    </p:spTree>
    <p:extLst>
      <p:ext uri="{BB962C8B-B14F-4D97-AF65-F5344CB8AC3E}">
        <p14:creationId xmlns:p14="http://schemas.microsoft.com/office/powerpoint/2010/main" val="3503416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79</a:t>
            </a:fld>
            <a:endParaRPr lang="en-US"/>
          </a:p>
        </p:txBody>
      </p:sp>
    </p:spTree>
    <p:extLst>
      <p:ext uri="{BB962C8B-B14F-4D97-AF65-F5344CB8AC3E}">
        <p14:creationId xmlns:p14="http://schemas.microsoft.com/office/powerpoint/2010/main" val="924151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81</a:t>
            </a:fld>
            <a:endParaRPr lang="en-US"/>
          </a:p>
        </p:txBody>
      </p:sp>
    </p:spTree>
    <p:extLst>
      <p:ext uri="{BB962C8B-B14F-4D97-AF65-F5344CB8AC3E}">
        <p14:creationId xmlns:p14="http://schemas.microsoft.com/office/powerpoint/2010/main" val="33659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35</a:t>
            </a:fld>
            <a:endParaRPr lang="en-US"/>
          </a:p>
        </p:txBody>
      </p:sp>
    </p:spTree>
    <p:extLst>
      <p:ext uri="{BB962C8B-B14F-4D97-AF65-F5344CB8AC3E}">
        <p14:creationId xmlns:p14="http://schemas.microsoft.com/office/powerpoint/2010/main" val="1208893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86</a:t>
            </a:fld>
            <a:endParaRPr lang="en-US"/>
          </a:p>
        </p:txBody>
      </p:sp>
    </p:spTree>
    <p:extLst>
      <p:ext uri="{BB962C8B-B14F-4D97-AF65-F5344CB8AC3E}">
        <p14:creationId xmlns:p14="http://schemas.microsoft.com/office/powerpoint/2010/main" val="2999973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87</a:t>
            </a:fld>
            <a:endParaRPr lang="en-US"/>
          </a:p>
        </p:txBody>
      </p:sp>
    </p:spTree>
    <p:extLst>
      <p:ext uri="{BB962C8B-B14F-4D97-AF65-F5344CB8AC3E}">
        <p14:creationId xmlns:p14="http://schemas.microsoft.com/office/powerpoint/2010/main" val="1748935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88</a:t>
            </a:fld>
            <a:endParaRPr lang="en-US"/>
          </a:p>
        </p:txBody>
      </p:sp>
    </p:spTree>
    <p:extLst>
      <p:ext uri="{BB962C8B-B14F-4D97-AF65-F5344CB8AC3E}">
        <p14:creationId xmlns:p14="http://schemas.microsoft.com/office/powerpoint/2010/main" val="1770258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89</a:t>
            </a:fld>
            <a:endParaRPr lang="en-US"/>
          </a:p>
        </p:txBody>
      </p:sp>
    </p:spTree>
    <p:extLst>
      <p:ext uri="{BB962C8B-B14F-4D97-AF65-F5344CB8AC3E}">
        <p14:creationId xmlns:p14="http://schemas.microsoft.com/office/powerpoint/2010/main" val="3008914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90</a:t>
            </a:fld>
            <a:endParaRPr lang="en-US"/>
          </a:p>
        </p:txBody>
      </p:sp>
    </p:spTree>
    <p:extLst>
      <p:ext uri="{BB962C8B-B14F-4D97-AF65-F5344CB8AC3E}">
        <p14:creationId xmlns:p14="http://schemas.microsoft.com/office/powerpoint/2010/main" val="2493108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91</a:t>
            </a:fld>
            <a:endParaRPr lang="en-US"/>
          </a:p>
        </p:txBody>
      </p:sp>
    </p:spTree>
    <p:extLst>
      <p:ext uri="{BB962C8B-B14F-4D97-AF65-F5344CB8AC3E}">
        <p14:creationId xmlns:p14="http://schemas.microsoft.com/office/powerpoint/2010/main" val="2683372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92</a:t>
            </a:fld>
            <a:endParaRPr lang="en-US"/>
          </a:p>
        </p:txBody>
      </p:sp>
    </p:spTree>
    <p:extLst>
      <p:ext uri="{BB962C8B-B14F-4D97-AF65-F5344CB8AC3E}">
        <p14:creationId xmlns:p14="http://schemas.microsoft.com/office/powerpoint/2010/main" val="3851194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93</a:t>
            </a:fld>
            <a:endParaRPr lang="en-US"/>
          </a:p>
        </p:txBody>
      </p:sp>
    </p:spTree>
    <p:extLst>
      <p:ext uri="{BB962C8B-B14F-4D97-AF65-F5344CB8AC3E}">
        <p14:creationId xmlns:p14="http://schemas.microsoft.com/office/powerpoint/2010/main" val="1843247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112</a:t>
            </a:fld>
            <a:endParaRPr lang="en-US"/>
          </a:p>
        </p:txBody>
      </p:sp>
    </p:spTree>
    <p:extLst>
      <p:ext uri="{BB962C8B-B14F-4D97-AF65-F5344CB8AC3E}">
        <p14:creationId xmlns:p14="http://schemas.microsoft.com/office/powerpoint/2010/main" val="2620373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C9CF9-9504-4B0D-B846-3B9B5CF849A0}" type="slidenum">
              <a:rPr lang="en-US" smtClean="0"/>
              <a:t>116</a:t>
            </a:fld>
            <a:endParaRPr lang="en-US"/>
          </a:p>
        </p:txBody>
      </p:sp>
    </p:spTree>
    <p:extLst>
      <p:ext uri="{BB962C8B-B14F-4D97-AF65-F5344CB8AC3E}">
        <p14:creationId xmlns:p14="http://schemas.microsoft.com/office/powerpoint/2010/main" val="207255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36</a:t>
            </a:fld>
            <a:endParaRPr lang="en-US"/>
          </a:p>
        </p:txBody>
      </p:sp>
    </p:spTree>
    <p:extLst>
      <p:ext uri="{BB962C8B-B14F-4D97-AF65-F5344CB8AC3E}">
        <p14:creationId xmlns:p14="http://schemas.microsoft.com/office/powerpoint/2010/main" val="103993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C9CF9-9504-4B0D-B846-3B9B5CF84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495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copied from previous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52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finance.yahoo.com</a:t>
            </a:r>
            <a:r>
              <a:rPr lang="en-US" dirty="0"/>
              <a:t>/quote/MA/</a:t>
            </a:r>
            <a:r>
              <a:rPr lang="en-US" dirty="0" err="1"/>
              <a:t>holders?p</a:t>
            </a:r>
            <a:r>
              <a:rPr lang="en-US" dirty="0"/>
              <a:t>=</a:t>
            </a:r>
            <a:r>
              <a:rPr lang="en-US" dirty="0" err="1"/>
              <a:t>MA&amp;guccounter</a:t>
            </a:r>
            <a:r>
              <a:rPr lang="en-US" dirty="0"/>
              <a:t>=1&amp;guce_referrer=aHR0cHM6Ly9maW5hbmNlLnlhaG9vLmNvbS9xdW90ZS9NQT9wPU1B&amp;guce_referrer_sig=AQAAAKQLZI9J78_vpWGEIXxB_RqO46Qie67CcyI7Irj053zAvX8NERQe4IcJ204FuPAwPHmIQwBzDeZEGWtB6LYdHYkwYiDpzFEBDyQ0qkyE56F6zTEcxWPgCArwTB9Y7_SgtMCzR-N7P9kTS1gYTTM45VfFWARciaQcg0VsLeHesFas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6632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76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729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02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www.mastercard.ca</a:t>
            </a:r>
            <a:r>
              <a:rPr lang="en-US" dirty="0"/>
              <a:t>/</a:t>
            </a:r>
            <a:r>
              <a:rPr lang="en-US" dirty="0" err="1"/>
              <a:t>en</a:t>
            </a:r>
            <a:r>
              <a:rPr lang="en-US" dirty="0"/>
              <a:t>-ca/about-</a:t>
            </a:r>
            <a:r>
              <a:rPr lang="en-US" dirty="0" err="1"/>
              <a:t>mastercard</a:t>
            </a:r>
            <a:r>
              <a:rPr lang="en-US" dirty="0"/>
              <a:t>/who-we-are/</a:t>
            </a:r>
            <a:r>
              <a:rPr lang="en-US" dirty="0" err="1"/>
              <a:t>history.html</a:t>
            </a:r>
            <a:endParaRPr lang="en-US" dirty="0"/>
          </a:p>
          <a:p>
            <a:endParaRPr lang="en-US" dirty="0"/>
          </a:p>
          <a:p>
            <a:r>
              <a:rPr lang="en-US" dirty="0"/>
              <a:t>https://</a:t>
            </a:r>
            <a:r>
              <a:rPr lang="en-US" dirty="0" err="1"/>
              <a:t>newsroom.mastercard.com</a:t>
            </a:r>
            <a:r>
              <a:rPr lang="en-US" dirty="0"/>
              <a:t>/wp-content/uploads/2013/09/</a:t>
            </a:r>
            <a:r>
              <a:rPr lang="en-US" dirty="0" err="1"/>
              <a:t>MasterStory_Our_Story.pdf</a:t>
            </a:r>
            <a:endParaRPr lang="en-K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386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www.mastercard.ca</a:t>
            </a:r>
            <a:r>
              <a:rPr lang="en-US" dirty="0"/>
              <a:t>/</a:t>
            </a:r>
            <a:r>
              <a:rPr lang="en-US" dirty="0" err="1"/>
              <a:t>en</a:t>
            </a:r>
            <a:r>
              <a:rPr lang="en-US" dirty="0"/>
              <a:t>-ca/about-</a:t>
            </a:r>
            <a:r>
              <a:rPr lang="en-US" dirty="0" err="1"/>
              <a:t>mastercard</a:t>
            </a:r>
            <a:r>
              <a:rPr lang="en-US" dirty="0"/>
              <a:t>/who-we-are/</a:t>
            </a:r>
            <a:r>
              <a:rPr lang="en-US" dirty="0" err="1"/>
              <a:t>history.html</a:t>
            </a:r>
            <a:endParaRPr lang="en-US" dirty="0"/>
          </a:p>
          <a:p>
            <a:endParaRPr lang="en-US" dirty="0"/>
          </a:p>
          <a:p>
            <a:r>
              <a:rPr lang="en-US" dirty="0"/>
              <a:t>https://</a:t>
            </a:r>
            <a:r>
              <a:rPr lang="en-US" dirty="0" err="1"/>
              <a:t>newsroom.mastercard.com</a:t>
            </a:r>
            <a:r>
              <a:rPr lang="en-US" dirty="0"/>
              <a:t>/wp-content/uploads/2013/09/</a:t>
            </a:r>
            <a:r>
              <a:rPr lang="en-US" dirty="0" err="1"/>
              <a:t>MasterStory_Our_Story.pdf</a:t>
            </a:r>
            <a:endParaRPr lang="en-K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362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www.mastercard.ca</a:t>
            </a:r>
            <a:r>
              <a:rPr lang="en-US" dirty="0"/>
              <a:t>/</a:t>
            </a:r>
            <a:r>
              <a:rPr lang="en-US" dirty="0" err="1"/>
              <a:t>en</a:t>
            </a:r>
            <a:r>
              <a:rPr lang="en-US" dirty="0"/>
              <a:t>-ca/about-</a:t>
            </a:r>
            <a:r>
              <a:rPr lang="en-US" dirty="0" err="1"/>
              <a:t>mastercard</a:t>
            </a:r>
            <a:r>
              <a:rPr lang="en-US" dirty="0"/>
              <a:t>/who-we-are/</a:t>
            </a:r>
            <a:r>
              <a:rPr lang="en-US" dirty="0" err="1"/>
              <a:t>history.html</a:t>
            </a:r>
            <a:endParaRPr lang="en-US" dirty="0"/>
          </a:p>
          <a:p>
            <a:endParaRPr lang="en-US" dirty="0"/>
          </a:p>
          <a:p>
            <a:r>
              <a:rPr lang="en-US" dirty="0"/>
              <a:t>https://</a:t>
            </a:r>
            <a:r>
              <a:rPr lang="en-US" dirty="0" err="1"/>
              <a:t>newsroom.mastercard.com</a:t>
            </a:r>
            <a:r>
              <a:rPr lang="en-US" dirty="0"/>
              <a:t>/wp-content/uploads/2013/09/</a:t>
            </a:r>
            <a:r>
              <a:rPr lang="en-US" dirty="0" err="1"/>
              <a:t>MasterStory_Our_Story.pdf</a:t>
            </a:r>
            <a:endParaRPr lang="en-K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602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newsroom.mastercard.com</a:t>
            </a:r>
            <a:r>
              <a:rPr lang="en-US" dirty="0"/>
              <a:t>/wp-content/uploads/2011/09/</a:t>
            </a:r>
            <a:r>
              <a:rPr lang="en-US" dirty="0" err="1"/>
              <a:t>banga_ajay.pdf</a:t>
            </a:r>
            <a:endParaRPr lang="en-K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843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37</a:t>
            </a:fld>
            <a:endParaRPr lang="en-US"/>
          </a:p>
        </p:txBody>
      </p:sp>
    </p:spTree>
    <p:extLst>
      <p:ext uri="{BB962C8B-B14F-4D97-AF65-F5344CB8AC3E}">
        <p14:creationId xmlns:p14="http://schemas.microsoft.com/office/powerpoint/2010/main" val="1161189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newsroom.mastercard.com</a:t>
            </a:r>
            <a:r>
              <a:rPr lang="en-US" dirty="0"/>
              <a:t>/wp-content/uploads/2011/09/</a:t>
            </a:r>
            <a:r>
              <a:rPr lang="en-US" dirty="0" err="1"/>
              <a:t>banga_ajay.pdf</a:t>
            </a:r>
            <a:endParaRPr lang="en-K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343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newsroom.mastercard.com</a:t>
            </a:r>
            <a:r>
              <a:rPr lang="en-US" dirty="0"/>
              <a:t>/wp-content/uploads/2011/09/</a:t>
            </a:r>
            <a:r>
              <a:rPr lang="en-US" dirty="0" err="1"/>
              <a:t>banga_ajay.pdf</a:t>
            </a:r>
            <a:endParaRPr lang="en-K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18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newsroom.mastercard.com</a:t>
            </a:r>
            <a:r>
              <a:rPr lang="en-US" dirty="0"/>
              <a:t>/wp-content/uploads/2011/09/</a:t>
            </a:r>
            <a:r>
              <a:rPr lang="en-US" dirty="0" err="1"/>
              <a:t>banga_ajay.pdf</a:t>
            </a:r>
            <a:endParaRPr lang="en-K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329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www.mastercard.us</a:t>
            </a:r>
            <a:r>
              <a:rPr lang="en-US" dirty="0"/>
              <a:t>/</a:t>
            </a:r>
            <a:r>
              <a:rPr lang="en-US" dirty="0" err="1"/>
              <a:t>en</a:t>
            </a:r>
            <a:r>
              <a:rPr lang="en-US" dirty="0"/>
              <a:t>-us/vision/who-we-are/executive-</a:t>
            </a:r>
            <a:r>
              <a:rPr lang="en-US" dirty="0" err="1"/>
              <a:t>management.html</a:t>
            </a:r>
            <a:endParaRPr lang="en-K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A390E-4CB5-7841-95FB-B263B1133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71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181</a:t>
            </a:fld>
            <a:endParaRPr lang="en-US"/>
          </a:p>
        </p:txBody>
      </p:sp>
    </p:spTree>
    <p:extLst>
      <p:ext uri="{BB962C8B-B14F-4D97-AF65-F5344CB8AC3E}">
        <p14:creationId xmlns:p14="http://schemas.microsoft.com/office/powerpoint/2010/main" val="29141882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182</a:t>
            </a:fld>
            <a:endParaRPr lang="en-US"/>
          </a:p>
        </p:txBody>
      </p:sp>
    </p:spTree>
    <p:extLst>
      <p:ext uri="{BB962C8B-B14F-4D97-AF65-F5344CB8AC3E}">
        <p14:creationId xmlns:p14="http://schemas.microsoft.com/office/powerpoint/2010/main" val="4139662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183</a:t>
            </a:fld>
            <a:endParaRPr lang="en-US"/>
          </a:p>
        </p:txBody>
      </p:sp>
    </p:spTree>
    <p:extLst>
      <p:ext uri="{BB962C8B-B14F-4D97-AF65-F5344CB8AC3E}">
        <p14:creationId xmlns:p14="http://schemas.microsoft.com/office/powerpoint/2010/main" val="38850462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61BAF-9C27-214A-9887-61FC8C9ED9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2285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185</a:t>
            </a:fld>
            <a:endParaRPr lang="en-US"/>
          </a:p>
        </p:txBody>
      </p:sp>
    </p:spTree>
    <p:extLst>
      <p:ext uri="{BB962C8B-B14F-4D97-AF65-F5344CB8AC3E}">
        <p14:creationId xmlns:p14="http://schemas.microsoft.com/office/powerpoint/2010/main" val="20105989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E.g. Drive numbers of transactions and/or drive spend per transaction and/or drive number of spenders (i.e. consumers)</a:t>
            </a:r>
          </a:p>
          <a:p>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193</a:t>
            </a:fld>
            <a:endParaRPr lang="en-US"/>
          </a:p>
        </p:txBody>
      </p:sp>
    </p:spTree>
    <p:extLst>
      <p:ext uri="{BB962C8B-B14F-4D97-AF65-F5344CB8AC3E}">
        <p14:creationId xmlns:p14="http://schemas.microsoft.com/office/powerpoint/2010/main" val="107380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38</a:t>
            </a:fld>
            <a:endParaRPr lang="en-US"/>
          </a:p>
        </p:txBody>
      </p:sp>
    </p:spTree>
    <p:extLst>
      <p:ext uri="{BB962C8B-B14F-4D97-AF65-F5344CB8AC3E}">
        <p14:creationId xmlns:p14="http://schemas.microsoft.com/office/powerpoint/2010/main" val="7622148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195</a:t>
            </a:fld>
            <a:endParaRPr lang="en-US"/>
          </a:p>
        </p:txBody>
      </p:sp>
    </p:spTree>
    <p:extLst>
      <p:ext uri="{BB962C8B-B14F-4D97-AF65-F5344CB8AC3E}">
        <p14:creationId xmlns:p14="http://schemas.microsoft.com/office/powerpoint/2010/main" val="10499002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196</a:t>
            </a:fld>
            <a:endParaRPr lang="en-US"/>
          </a:p>
        </p:txBody>
      </p:sp>
    </p:spTree>
    <p:extLst>
      <p:ext uri="{BB962C8B-B14F-4D97-AF65-F5344CB8AC3E}">
        <p14:creationId xmlns:p14="http://schemas.microsoft.com/office/powerpoint/2010/main" val="28319212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197</a:t>
            </a:fld>
            <a:endParaRPr lang="en-US"/>
          </a:p>
        </p:txBody>
      </p:sp>
    </p:spTree>
    <p:extLst>
      <p:ext uri="{BB962C8B-B14F-4D97-AF65-F5344CB8AC3E}">
        <p14:creationId xmlns:p14="http://schemas.microsoft.com/office/powerpoint/2010/main" val="2462746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198</a:t>
            </a:fld>
            <a:endParaRPr lang="en-US"/>
          </a:p>
        </p:txBody>
      </p:sp>
    </p:spTree>
    <p:extLst>
      <p:ext uri="{BB962C8B-B14F-4D97-AF65-F5344CB8AC3E}">
        <p14:creationId xmlns:p14="http://schemas.microsoft.com/office/powerpoint/2010/main" val="15909256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199</a:t>
            </a:fld>
            <a:endParaRPr lang="en-US"/>
          </a:p>
        </p:txBody>
      </p:sp>
    </p:spTree>
    <p:extLst>
      <p:ext uri="{BB962C8B-B14F-4D97-AF65-F5344CB8AC3E}">
        <p14:creationId xmlns:p14="http://schemas.microsoft.com/office/powerpoint/2010/main" val="1731356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200</a:t>
            </a:fld>
            <a:endParaRPr lang="en-US"/>
          </a:p>
        </p:txBody>
      </p:sp>
    </p:spTree>
    <p:extLst>
      <p:ext uri="{BB962C8B-B14F-4D97-AF65-F5344CB8AC3E}">
        <p14:creationId xmlns:p14="http://schemas.microsoft.com/office/powerpoint/2010/main" val="3359626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201</a:t>
            </a:fld>
            <a:endParaRPr lang="en-US"/>
          </a:p>
        </p:txBody>
      </p:sp>
    </p:spTree>
    <p:extLst>
      <p:ext uri="{BB962C8B-B14F-4D97-AF65-F5344CB8AC3E}">
        <p14:creationId xmlns:p14="http://schemas.microsoft.com/office/powerpoint/2010/main" val="24211072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202</a:t>
            </a:fld>
            <a:endParaRPr lang="en-US"/>
          </a:p>
        </p:txBody>
      </p:sp>
    </p:spTree>
    <p:extLst>
      <p:ext uri="{BB962C8B-B14F-4D97-AF65-F5344CB8AC3E}">
        <p14:creationId xmlns:p14="http://schemas.microsoft.com/office/powerpoint/2010/main" val="366273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203</a:t>
            </a:fld>
            <a:endParaRPr lang="en-US"/>
          </a:p>
        </p:txBody>
      </p:sp>
    </p:spTree>
    <p:extLst>
      <p:ext uri="{BB962C8B-B14F-4D97-AF65-F5344CB8AC3E}">
        <p14:creationId xmlns:p14="http://schemas.microsoft.com/office/powerpoint/2010/main" val="31934983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204</a:t>
            </a:fld>
            <a:endParaRPr lang="en-US"/>
          </a:p>
        </p:txBody>
      </p:sp>
    </p:spTree>
    <p:extLst>
      <p:ext uri="{BB962C8B-B14F-4D97-AF65-F5344CB8AC3E}">
        <p14:creationId xmlns:p14="http://schemas.microsoft.com/office/powerpoint/2010/main" val="59018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39</a:t>
            </a:fld>
            <a:endParaRPr lang="en-US"/>
          </a:p>
        </p:txBody>
      </p:sp>
    </p:spTree>
    <p:extLst>
      <p:ext uri="{BB962C8B-B14F-4D97-AF65-F5344CB8AC3E}">
        <p14:creationId xmlns:p14="http://schemas.microsoft.com/office/powerpoint/2010/main" val="7231286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205</a:t>
            </a:fld>
            <a:endParaRPr lang="en-US"/>
          </a:p>
        </p:txBody>
      </p:sp>
    </p:spTree>
    <p:extLst>
      <p:ext uri="{BB962C8B-B14F-4D97-AF65-F5344CB8AC3E}">
        <p14:creationId xmlns:p14="http://schemas.microsoft.com/office/powerpoint/2010/main" val="441379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206</a:t>
            </a:fld>
            <a:endParaRPr lang="en-US"/>
          </a:p>
        </p:txBody>
      </p:sp>
    </p:spTree>
    <p:extLst>
      <p:ext uri="{BB962C8B-B14F-4D97-AF65-F5344CB8AC3E}">
        <p14:creationId xmlns:p14="http://schemas.microsoft.com/office/powerpoint/2010/main" val="23387163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208</a:t>
            </a:fld>
            <a:endParaRPr lang="en-US"/>
          </a:p>
        </p:txBody>
      </p:sp>
    </p:spTree>
    <p:extLst>
      <p:ext uri="{BB962C8B-B14F-4D97-AF65-F5344CB8AC3E}">
        <p14:creationId xmlns:p14="http://schemas.microsoft.com/office/powerpoint/2010/main" val="27060752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213</a:t>
            </a:fld>
            <a:endParaRPr lang="en-US"/>
          </a:p>
        </p:txBody>
      </p:sp>
    </p:spTree>
    <p:extLst>
      <p:ext uri="{BB962C8B-B14F-4D97-AF65-F5344CB8AC3E}">
        <p14:creationId xmlns:p14="http://schemas.microsoft.com/office/powerpoint/2010/main" val="421890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214</a:t>
            </a:fld>
            <a:endParaRPr lang="en-US"/>
          </a:p>
        </p:txBody>
      </p:sp>
    </p:spTree>
    <p:extLst>
      <p:ext uri="{BB962C8B-B14F-4D97-AF65-F5344CB8AC3E}">
        <p14:creationId xmlns:p14="http://schemas.microsoft.com/office/powerpoint/2010/main" val="8600204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215</a:t>
            </a:fld>
            <a:endParaRPr lang="en-US"/>
          </a:p>
        </p:txBody>
      </p:sp>
    </p:spTree>
    <p:extLst>
      <p:ext uri="{BB962C8B-B14F-4D97-AF65-F5344CB8AC3E}">
        <p14:creationId xmlns:p14="http://schemas.microsoft.com/office/powerpoint/2010/main" val="32638221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216</a:t>
            </a:fld>
            <a:endParaRPr lang="en-US"/>
          </a:p>
        </p:txBody>
      </p:sp>
    </p:spTree>
    <p:extLst>
      <p:ext uri="{BB962C8B-B14F-4D97-AF65-F5344CB8AC3E}">
        <p14:creationId xmlns:p14="http://schemas.microsoft.com/office/powerpoint/2010/main" val="26872652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217</a:t>
            </a:fld>
            <a:endParaRPr lang="en-US"/>
          </a:p>
        </p:txBody>
      </p:sp>
    </p:spTree>
    <p:extLst>
      <p:ext uri="{BB962C8B-B14F-4D97-AF65-F5344CB8AC3E}">
        <p14:creationId xmlns:p14="http://schemas.microsoft.com/office/powerpoint/2010/main" val="2492306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218</a:t>
            </a:fld>
            <a:endParaRPr lang="en-US"/>
          </a:p>
        </p:txBody>
      </p:sp>
    </p:spTree>
    <p:extLst>
      <p:ext uri="{BB962C8B-B14F-4D97-AF65-F5344CB8AC3E}">
        <p14:creationId xmlns:p14="http://schemas.microsoft.com/office/powerpoint/2010/main" val="11287500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219</a:t>
            </a:fld>
            <a:endParaRPr lang="en-US"/>
          </a:p>
        </p:txBody>
      </p:sp>
    </p:spTree>
    <p:extLst>
      <p:ext uri="{BB962C8B-B14F-4D97-AF65-F5344CB8AC3E}">
        <p14:creationId xmlns:p14="http://schemas.microsoft.com/office/powerpoint/2010/main" val="641837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40</a:t>
            </a:fld>
            <a:endParaRPr lang="en-US"/>
          </a:p>
        </p:txBody>
      </p:sp>
    </p:spTree>
    <p:extLst>
      <p:ext uri="{BB962C8B-B14F-4D97-AF65-F5344CB8AC3E}">
        <p14:creationId xmlns:p14="http://schemas.microsoft.com/office/powerpoint/2010/main" val="29086924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220</a:t>
            </a:fld>
            <a:endParaRPr lang="en-US"/>
          </a:p>
        </p:txBody>
      </p:sp>
    </p:spTree>
    <p:extLst>
      <p:ext uri="{BB962C8B-B14F-4D97-AF65-F5344CB8AC3E}">
        <p14:creationId xmlns:p14="http://schemas.microsoft.com/office/powerpoint/2010/main" val="21649588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221</a:t>
            </a:fld>
            <a:endParaRPr lang="en-US"/>
          </a:p>
        </p:txBody>
      </p:sp>
    </p:spTree>
    <p:extLst>
      <p:ext uri="{BB962C8B-B14F-4D97-AF65-F5344CB8AC3E}">
        <p14:creationId xmlns:p14="http://schemas.microsoft.com/office/powerpoint/2010/main" val="30606275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222</a:t>
            </a:fld>
            <a:endParaRPr lang="en-US"/>
          </a:p>
        </p:txBody>
      </p:sp>
    </p:spTree>
    <p:extLst>
      <p:ext uri="{BB962C8B-B14F-4D97-AF65-F5344CB8AC3E}">
        <p14:creationId xmlns:p14="http://schemas.microsoft.com/office/powerpoint/2010/main" val="41286219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223</a:t>
            </a:fld>
            <a:endParaRPr lang="en-US"/>
          </a:p>
        </p:txBody>
      </p:sp>
    </p:spTree>
    <p:extLst>
      <p:ext uri="{BB962C8B-B14F-4D97-AF65-F5344CB8AC3E}">
        <p14:creationId xmlns:p14="http://schemas.microsoft.com/office/powerpoint/2010/main" val="32057977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224</a:t>
            </a:fld>
            <a:endParaRPr lang="en-US"/>
          </a:p>
        </p:txBody>
      </p:sp>
    </p:spTree>
    <p:extLst>
      <p:ext uri="{BB962C8B-B14F-4D97-AF65-F5344CB8AC3E}">
        <p14:creationId xmlns:p14="http://schemas.microsoft.com/office/powerpoint/2010/main" val="19711923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225</a:t>
            </a:fld>
            <a:endParaRPr lang="en-US"/>
          </a:p>
        </p:txBody>
      </p:sp>
    </p:spTree>
    <p:extLst>
      <p:ext uri="{BB962C8B-B14F-4D97-AF65-F5344CB8AC3E}">
        <p14:creationId xmlns:p14="http://schemas.microsoft.com/office/powerpoint/2010/main" val="2733603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 amount of long-term debt repayment due in 2020 and 2021-2022</a:t>
            </a:r>
          </a:p>
          <a:p>
            <a:r>
              <a:rPr lang="en-US" dirty="0"/>
              <a:t>Will need to refinance or issue equity</a:t>
            </a:r>
          </a:p>
          <a:p>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226</a:t>
            </a:fld>
            <a:endParaRPr lang="en-US"/>
          </a:p>
        </p:txBody>
      </p:sp>
    </p:spTree>
    <p:extLst>
      <p:ext uri="{BB962C8B-B14F-4D97-AF65-F5344CB8AC3E}">
        <p14:creationId xmlns:p14="http://schemas.microsoft.com/office/powerpoint/2010/main" val="26381969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227</a:t>
            </a:fld>
            <a:endParaRPr lang="en-US"/>
          </a:p>
        </p:txBody>
      </p:sp>
    </p:spTree>
    <p:extLst>
      <p:ext uri="{BB962C8B-B14F-4D97-AF65-F5344CB8AC3E}">
        <p14:creationId xmlns:p14="http://schemas.microsoft.com/office/powerpoint/2010/main" val="42746811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232</a:t>
            </a:fld>
            <a:endParaRPr lang="en-US"/>
          </a:p>
        </p:txBody>
      </p:sp>
    </p:spTree>
    <p:extLst>
      <p:ext uri="{BB962C8B-B14F-4D97-AF65-F5344CB8AC3E}">
        <p14:creationId xmlns:p14="http://schemas.microsoft.com/office/powerpoint/2010/main" val="3811051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233</a:t>
            </a:fld>
            <a:endParaRPr lang="en-US"/>
          </a:p>
        </p:txBody>
      </p:sp>
    </p:spTree>
    <p:extLst>
      <p:ext uri="{BB962C8B-B14F-4D97-AF65-F5344CB8AC3E}">
        <p14:creationId xmlns:p14="http://schemas.microsoft.com/office/powerpoint/2010/main" val="287436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41</a:t>
            </a:fld>
            <a:endParaRPr lang="en-US"/>
          </a:p>
        </p:txBody>
      </p:sp>
    </p:spTree>
    <p:extLst>
      <p:ext uri="{BB962C8B-B14F-4D97-AF65-F5344CB8AC3E}">
        <p14:creationId xmlns:p14="http://schemas.microsoft.com/office/powerpoint/2010/main" val="37716867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234</a:t>
            </a:fld>
            <a:endParaRPr lang="en-US"/>
          </a:p>
        </p:txBody>
      </p:sp>
    </p:spTree>
    <p:extLst>
      <p:ext uri="{BB962C8B-B14F-4D97-AF65-F5344CB8AC3E}">
        <p14:creationId xmlns:p14="http://schemas.microsoft.com/office/powerpoint/2010/main" val="36852493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235</a:t>
            </a:fld>
            <a:endParaRPr lang="en-US"/>
          </a:p>
        </p:txBody>
      </p:sp>
    </p:spTree>
    <p:extLst>
      <p:ext uri="{BB962C8B-B14F-4D97-AF65-F5344CB8AC3E}">
        <p14:creationId xmlns:p14="http://schemas.microsoft.com/office/powerpoint/2010/main" val="28678810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236</a:t>
            </a:fld>
            <a:endParaRPr lang="en-US"/>
          </a:p>
        </p:txBody>
      </p:sp>
    </p:spTree>
    <p:extLst>
      <p:ext uri="{BB962C8B-B14F-4D97-AF65-F5344CB8AC3E}">
        <p14:creationId xmlns:p14="http://schemas.microsoft.com/office/powerpoint/2010/main" val="38205557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237</a:t>
            </a:fld>
            <a:endParaRPr lang="en-US"/>
          </a:p>
        </p:txBody>
      </p:sp>
    </p:spTree>
    <p:extLst>
      <p:ext uri="{BB962C8B-B14F-4D97-AF65-F5344CB8AC3E}">
        <p14:creationId xmlns:p14="http://schemas.microsoft.com/office/powerpoint/2010/main" val="5031489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239</a:t>
            </a:fld>
            <a:endParaRPr lang="en-US"/>
          </a:p>
        </p:txBody>
      </p:sp>
    </p:spTree>
    <p:extLst>
      <p:ext uri="{BB962C8B-B14F-4D97-AF65-F5344CB8AC3E}">
        <p14:creationId xmlns:p14="http://schemas.microsoft.com/office/powerpoint/2010/main" val="27488478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240</a:t>
            </a:fld>
            <a:endParaRPr lang="en-US"/>
          </a:p>
        </p:txBody>
      </p:sp>
    </p:spTree>
    <p:extLst>
      <p:ext uri="{BB962C8B-B14F-4D97-AF65-F5344CB8AC3E}">
        <p14:creationId xmlns:p14="http://schemas.microsoft.com/office/powerpoint/2010/main" val="38448835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241</a:t>
            </a:fld>
            <a:endParaRPr lang="en-US"/>
          </a:p>
        </p:txBody>
      </p:sp>
    </p:spTree>
    <p:extLst>
      <p:ext uri="{BB962C8B-B14F-4D97-AF65-F5344CB8AC3E}">
        <p14:creationId xmlns:p14="http://schemas.microsoft.com/office/powerpoint/2010/main" val="3429649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CA" dirty="0"/>
              <a:t>In 2017, the average American Express transaction was $173 versus the average Non-American Express® credit card transaction of $92.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242</a:t>
            </a:fld>
            <a:endParaRPr lang="en-US"/>
          </a:p>
        </p:txBody>
      </p:sp>
    </p:spTree>
    <p:extLst>
      <p:ext uri="{BB962C8B-B14F-4D97-AF65-F5344CB8AC3E}">
        <p14:creationId xmlns:p14="http://schemas.microsoft.com/office/powerpoint/2010/main" val="28072399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243</a:t>
            </a:fld>
            <a:endParaRPr lang="en-US"/>
          </a:p>
        </p:txBody>
      </p:sp>
    </p:spTree>
    <p:extLst>
      <p:ext uri="{BB962C8B-B14F-4D97-AF65-F5344CB8AC3E}">
        <p14:creationId xmlns:p14="http://schemas.microsoft.com/office/powerpoint/2010/main" val="1904176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GCSG primarily issues a wide range of proprietary consumer cards globally. GCSG also provides services to consumers, including travel and lifestyle services and non-card financing products, and manages certain international joint ventures and our partnership agreements in China.</a:t>
            </a:r>
          </a:p>
          <a:p>
            <a:r>
              <a:rPr lang="en-CA" sz="1200" b="0" i="0" u="none" strike="noStrike" kern="1200" dirty="0">
                <a:solidFill>
                  <a:schemeClr val="tx1"/>
                </a:solidFill>
                <a:effectLst/>
                <a:latin typeface="+mn-lt"/>
                <a:ea typeface="+mn-ea"/>
                <a:cs typeface="+mn-cs"/>
              </a:rPr>
              <a:t>Non-interest revenues decreased, primarily driven by lower discount revenue and other fees and commissions, mostly offset by higher net card fees. </a:t>
            </a:r>
          </a:p>
          <a:p>
            <a:r>
              <a:rPr lang="en-CA" sz="1200" b="0" i="0" u="none" strike="noStrike" kern="1200" dirty="0">
                <a:solidFill>
                  <a:schemeClr val="tx1"/>
                </a:solidFill>
                <a:effectLst/>
                <a:latin typeface="+mn-lt"/>
                <a:ea typeface="+mn-ea"/>
                <a:cs typeface="+mn-cs"/>
              </a:rPr>
              <a:t>Discount revenue decreased 3 percent, reflecting a corresponding decrease in proprietary consumer billed business due to lower average spend per card. Proprietary consumer billed business increased 6 percent for both the months of January and February and decreased 25 percent for the month of March. The significant decrease in March reflected the impacts of the spread of COVID-19 globally.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fees and commissions decreased 14 percent, primarily due to the impacts of COVID-19 containment measures, including travel bans and restrictions, which resulted in lower travel commissions and fees from our consumer travel business, as well as lower foreign exchange conversion revenue related to decreased cross-border spending.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card fees increased, primarily driven by growth in the Platinum, Delta, and Gold portfolios, as well as growth across certain key international countries (Japan, United Kingdom, Mexico and India) compared to a year ago.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Net interest income increased, primarily driven by higher yields and growth in average Card Member loans and lower cost of funds. Although average Card Member loans were higher during the quarter, ending Card Member loans at March 31, 2020 decreased 6 percent as compared to March 31,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Provisions for credit losses on loans and receivables increased, primarily driven by significant reserve builds, which reflected the deterioration of the estimated global macroeconomic outlook, including unemployment and GDP, as a result of COVID-19 impacts.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Marketing, business development, and Card Member rewards and services expenses decreased primarily due to lower spending on growth initiatives, as well as lower usage of travel-related benefits, including the impact of travel restrictions and other COVID-19 containment measures.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Salaries and employee benefits and other operating expenses increased, primarily driven by higher payroll costs and incentive compensation.</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E8261BAF-9C27-214A-9887-61FC8C9ED9F7}" type="slidenum">
              <a:rPr lang="en-US" smtClean="0"/>
              <a:t>244</a:t>
            </a:fld>
            <a:endParaRPr lang="en-US"/>
          </a:p>
        </p:txBody>
      </p:sp>
    </p:spTree>
    <p:extLst>
      <p:ext uri="{BB962C8B-B14F-4D97-AF65-F5344CB8AC3E}">
        <p14:creationId xmlns:p14="http://schemas.microsoft.com/office/powerpoint/2010/main" val="2379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5440-C75D-424F-AD1C-44EF2E90ECCA}"/>
              </a:ext>
            </a:extLst>
          </p:cNvPr>
          <p:cNvSpPr>
            <a:spLocks noGrp="1"/>
          </p:cNvSpPr>
          <p:nvPr>
            <p:ph type="ctrTitle"/>
          </p:nvPr>
        </p:nvSpPr>
        <p:spPr>
          <a:xfrm>
            <a:off x="1087901" y="1041400"/>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10117FE-A632-4B9F-9DAF-8C608442AB66}"/>
              </a:ext>
            </a:extLst>
          </p:cNvPr>
          <p:cNvSpPr>
            <a:spLocks noGrp="1"/>
          </p:cNvSpPr>
          <p:nvPr>
            <p:ph type="subTitle" idx="1"/>
          </p:nvPr>
        </p:nvSpPr>
        <p:spPr>
          <a:xfrm>
            <a:off x="1087901" y="372864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5" name="Footer Placeholder 4">
            <a:extLst>
              <a:ext uri="{FF2B5EF4-FFF2-40B4-BE49-F238E27FC236}">
                <a16:creationId xmlns:a16="http://schemas.microsoft.com/office/drawing/2014/main" id="{561D68C1-C108-44C0-A6C6-3B042D475BF1}"/>
              </a:ext>
            </a:extLst>
          </p:cNvPr>
          <p:cNvSpPr>
            <a:spLocks noGrp="1"/>
          </p:cNvSpPr>
          <p:nvPr>
            <p:ph type="ftr" sz="quarter" idx="11"/>
          </p:nvPr>
        </p:nvSpPr>
        <p:spPr>
          <a:xfrm>
            <a:off x="373966" y="6356349"/>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68C2C30B-8243-46EB-8F46-DBEDA3D7CDAF}"/>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1824644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DEEFAC-9233-4381-ABC0-9EA27BBD7B3B}"/>
              </a:ext>
            </a:extLst>
          </p:cNvPr>
          <p:cNvSpPr>
            <a:spLocks noGrp="1"/>
          </p:cNvSpPr>
          <p:nvPr>
            <p:ph type="body" idx="1"/>
          </p:nvPr>
        </p:nvSpPr>
        <p:spPr>
          <a:xfrm>
            <a:off x="373966" y="808966"/>
            <a:ext cx="5157787" cy="5016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EF0AB61-6746-4ED0-8932-A6CB99319A12}"/>
              </a:ext>
            </a:extLst>
          </p:cNvPr>
          <p:cNvSpPr>
            <a:spLocks noGrp="1"/>
          </p:cNvSpPr>
          <p:nvPr>
            <p:ph sz="half" idx="2"/>
          </p:nvPr>
        </p:nvSpPr>
        <p:spPr>
          <a:xfrm>
            <a:off x="373966" y="1448971"/>
            <a:ext cx="5157787" cy="460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BE0FD383-8823-4E50-9BE6-7DB52923C89C}"/>
              </a:ext>
            </a:extLst>
          </p:cNvPr>
          <p:cNvSpPr>
            <a:spLocks noGrp="1"/>
          </p:cNvSpPr>
          <p:nvPr>
            <p:ph type="body" sz="quarter" idx="3"/>
          </p:nvPr>
        </p:nvSpPr>
        <p:spPr>
          <a:xfrm>
            <a:off x="5706378" y="808966"/>
            <a:ext cx="5183188" cy="500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11056F-6642-40B4-B2AD-ED76389A9722}"/>
              </a:ext>
            </a:extLst>
          </p:cNvPr>
          <p:cNvSpPr>
            <a:spLocks noGrp="1"/>
          </p:cNvSpPr>
          <p:nvPr>
            <p:ph sz="quarter" idx="4"/>
          </p:nvPr>
        </p:nvSpPr>
        <p:spPr>
          <a:xfrm>
            <a:off x="5706378" y="1448970"/>
            <a:ext cx="5183188" cy="46000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Footer Placeholder 7">
            <a:extLst>
              <a:ext uri="{FF2B5EF4-FFF2-40B4-BE49-F238E27FC236}">
                <a16:creationId xmlns:a16="http://schemas.microsoft.com/office/drawing/2014/main" id="{53D6E57E-2625-4689-8AD2-820DCACF7336}"/>
              </a:ext>
            </a:extLst>
          </p:cNvPr>
          <p:cNvSpPr>
            <a:spLocks noGrp="1"/>
          </p:cNvSpPr>
          <p:nvPr>
            <p:ph type="ftr" sz="quarter" idx="11"/>
          </p:nvPr>
        </p:nvSpPr>
        <p:spPr>
          <a:xfrm>
            <a:off x="373966" y="6356349"/>
            <a:ext cx="8615289" cy="365125"/>
          </a:xfrm>
        </p:spPr>
        <p:txBody>
          <a:bodyPr/>
          <a:lstStyle/>
          <a:p>
            <a:endParaRPr lang="en-CA" dirty="0"/>
          </a:p>
        </p:txBody>
      </p:sp>
      <p:sp>
        <p:nvSpPr>
          <p:cNvPr id="9" name="Slide Number Placeholder 8">
            <a:extLst>
              <a:ext uri="{FF2B5EF4-FFF2-40B4-BE49-F238E27FC236}">
                <a16:creationId xmlns:a16="http://schemas.microsoft.com/office/drawing/2014/main" id="{719BD344-3EDD-41C3-97C1-AEBD56303A8E}"/>
              </a:ext>
            </a:extLst>
          </p:cNvPr>
          <p:cNvSpPr>
            <a:spLocks noGrp="1"/>
          </p:cNvSpPr>
          <p:nvPr>
            <p:ph type="sldNum" sz="quarter" idx="12"/>
          </p:nvPr>
        </p:nvSpPr>
        <p:spPr/>
        <p:txBody>
          <a:bodyPr/>
          <a:lstStyle/>
          <a:p>
            <a:fld id="{13AFD7D3-0363-4935-AB8E-110DAA76B0E0}" type="slidenum">
              <a:rPr lang="en-CA" smtClean="0"/>
              <a:t>‹#›</a:t>
            </a:fld>
            <a:endParaRPr lang="en-CA"/>
          </a:p>
        </p:txBody>
      </p:sp>
      <p:sp>
        <p:nvSpPr>
          <p:cNvPr id="11" name="Title 1">
            <a:extLst>
              <a:ext uri="{FF2B5EF4-FFF2-40B4-BE49-F238E27FC236}">
                <a16:creationId xmlns:a16="http://schemas.microsoft.com/office/drawing/2014/main" id="{D857DE5D-67B6-46E2-A07E-7EAA09F6BA67}"/>
              </a:ext>
            </a:extLst>
          </p:cNvPr>
          <p:cNvSpPr>
            <a:spLocks noGrp="1"/>
          </p:cNvSpPr>
          <p:nvPr>
            <p:ph type="title"/>
          </p:nvPr>
        </p:nvSpPr>
        <p:spPr>
          <a:xfrm>
            <a:off x="373966" y="-322263"/>
            <a:ext cx="10515600" cy="1325563"/>
          </a:xfrm>
        </p:spPr>
        <p:txBody>
          <a:bodyPr/>
          <a:lstStyle/>
          <a:p>
            <a:r>
              <a:rPr lang="en-US" dirty="0"/>
              <a:t>Click to edit Master title style</a:t>
            </a:r>
            <a:endParaRPr lang="en-CA" dirty="0"/>
          </a:p>
        </p:txBody>
      </p:sp>
    </p:spTree>
    <p:extLst>
      <p:ext uri="{BB962C8B-B14F-4D97-AF65-F5344CB8AC3E}">
        <p14:creationId xmlns:p14="http://schemas.microsoft.com/office/powerpoint/2010/main" val="1545963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6930-A168-44B2-AC2E-F948002EE96D}"/>
              </a:ext>
            </a:extLst>
          </p:cNvPr>
          <p:cNvSpPr>
            <a:spLocks noGrp="1"/>
          </p:cNvSpPr>
          <p:nvPr>
            <p:ph type="title"/>
          </p:nvPr>
        </p:nvSpPr>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E52CBA36-A7E3-4BB4-88D3-A16C2D4238B8}"/>
              </a:ext>
            </a:extLst>
          </p:cNvPr>
          <p:cNvSpPr>
            <a:spLocks noGrp="1"/>
          </p:cNvSpPr>
          <p:nvPr>
            <p:ph type="ftr" sz="quarter" idx="11"/>
          </p:nvPr>
        </p:nvSpPr>
        <p:spPr>
          <a:xfrm>
            <a:off x="373966" y="6342281"/>
            <a:ext cx="8615289" cy="365125"/>
          </a:xfrm>
        </p:spPr>
        <p:txBody>
          <a:bodyPr/>
          <a:lstStyle/>
          <a:p>
            <a:endParaRPr lang="en-CA"/>
          </a:p>
        </p:txBody>
      </p:sp>
      <p:sp>
        <p:nvSpPr>
          <p:cNvPr id="5" name="Slide Number Placeholder 4">
            <a:extLst>
              <a:ext uri="{FF2B5EF4-FFF2-40B4-BE49-F238E27FC236}">
                <a16:creationId xmlns:a16="http://schemas.microsoft.com/office/drawing/2014/main" id="{FB420976-5215-498F-B868-E52F9A46446D}"/>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1186146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53C4E0-C46E-43B5-91B3-871024DB0010}"/>
              </a:ext>
            </a:extLst>
          </p:cNvPr>
          <p:cNvSpPr>
            <a:spLocks noGrp="1"/>
          </p:cNvSpPr>
          <p:nvPr>
            <p:ph type="ftr" sz="quarter" idx="11"/>
          </p:nvPr>
        </p:nvSpPr>
        <p:spPr>
          <a:xfrm>
            <a:off x="373966" y="6356349"/>
            <a:ext cx="8615289" cy="365125"/>
          </a:xfrm>
        </p:spPr>
        <p:txBody>
          <a:bodyPr/>
          <a:lstStyle/>
          <a:p>
            <a:endParaRPr lang="en-CA" dirty="0"/>
          </a:p>
        </p:txBody>
      </p:sp>
      <p:sp>
        <p:nvSpPr>
          <p:cNvPr id="4" name="Slide Number Placeholder 3">
            <a:extLst>
              <a:ext uri="{FF2B5EF4-FFF2-40B4-BE49-F238E27FC236}">
                <a16:creationId xmlns:a16="http://schemas.microsoft.com/office/drawing/2014/main" id="{FF502DF1-2B52-42AC-8575-F3459C4AFB2A}"/>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2276472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5440-C75D-424F-AD1C-44EF2E90ECCA}"/>
              </a:ext>
            </a:extLst>
          </p:cNvPr>
          <p:cNvSpPr>
            <a:spLocks noGrp="1"/>
          </p:cNvSpPr>
          <p:nvPr>
            <p:ph type="ctrTitle"/>
          </p:nvPr>
        </p:nvSpPr>
        <p:spPr>
          <a:xfrm>
            <a:off x="1087901" y="1041400"/>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10117FE-A632-4B9F-9DAF-8C608442AB66}"/>
              </a:ext>
            </a:extLst>
          </p:cNvPr>
          <p:cNvSpPr>
            <a:spLocks noGrp="1"/>
          </p:cNvSpPr>
          <p:nvPr>
            <p:ph type="subTitle" idx="1"/>
          </p:nvPr>
        </p:nvSpPr>
        <p:spPr>
          <a:xfrm>
            <a:off x="1087901" y="372864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5" name="Footer Placeholder 4">
            <a:extLst>
              <a:ext uri="{FF2B5EF4-FFF2-40B4-BE49-F238E27FC236}">
                <a16:creationId xmlns:a16="http://schemas.microsoft.com/office/drawing/2014/main" id="{561D68C1-C108-44C0-A6C6-3B042D475BF1}"/>
              </a:ext>
            </a:extLst>
          </p:cNvPr>
          <p:cNvSpPr>
            <a:spLocks noGrp="1"/>
          </p:cNvSpPr>
          <p:nvPr>
            <p:ph type="ftr" sz="quarter" idx="11"/>
          </p:nvPr>
        </p:nvSpPr>
        <p:spPr>
          <a:xfrm>
            <a:off x="373966" y="6356349"/>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68C2C30B-8243-46EB-8F46-DBEDA3D7CDAF}"/>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1369275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BBAF-D7D4-4519-B612-2A30C3F9199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366C798-5EF3-4254-9160-71DE29687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B37DA57A-1B82-4FDA-AAD0-EE3D7C092D44}"/>
              </a:ext>
            </a:extLst>
          </p:cNvPr>
          <p:cNvSpPr>
            <a:spLocks noGrp="1"/>
          </p:cNvSpPr>
          <p:nvPr>
            <p:ph type="ftr" sz="quarter" idx="11"/>
          </p:nvPr>
        </p:nvSpPr>
        <p:spPr>
          <a:xfrm>
            <a:off x="373966" y="6370417"/>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7547E26C-4B30-4EC1-BE5F-FD66F61D79FC}"/>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3295856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074A-796D-4DA2-9454-DB77BA24FA6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41D4B10-08F8-4A0C-8E93-EAADB6E7CA3A}"/>
              </a:ext>
            </a:extLst>
          </p:cNvPr>
          <p:cNvSpPr>
            <a:spLocks noGrp="1"/>
          </p:cNvSpPr>
          <p:nvPr>
            <p:ph sz="half" idx="1"/>
          </p:nvPr>
        </p:nvSpPr>
        <p:spPr>
          <a:xfrm>
            <a:off x="373966" y="1253330"/>
            <a:ext cx="5181600" cy="486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E5FC8DF-AA4A-4342-8434-F55E54C6CC66}"/>
              </a:ext>
            </a:extLst>
          </p:cNvPr>
          <p:cNvSpPr>
            <a:spLocks noGrp="1"/>
          </p:cNvSpPr>
          <p:nvPr>
            <p:ph sz="half" idx="2"/>
          </p:nvPr>
        </p:nvSpPr>
        <p:spPr>
          <a:xfrm>
            <a:off x="5707966" y="1253331"/>
            <a:ext cx="5181600" cy="4866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05EE75C9-81A7-46C4-9F07-AB784FDBCF68}"/>
              </a:ext>
            </a:extLst>
          </p:cNvPr>
          <p:cNvSpPr>
            <a:spLocks noGrp="1"/>
          </p:cNvSpPr>
          <p:nvPr>
            <p:ph type="ftr" sz="quarter" idx="11"/>
          </p:nvPr>
        </p:nvSpPr>
        <p:spPr>
          <a:xfrm>
            <a:off x="373966" y="6356349"/>
            <a:ext cx="8615289" cy="365125"/>
          </a:xfrm>
        </p:spPr>
        <p:txBody>
          <a:bodyPr/>
          <a:lstStyle/>
          <a:p>
            <a:endParaRPr lang="en-CA" dirty="0"/>
          </a:p>
        </p:txBody>
      </p:sp>
      <p:sp>
        <p:nvSpPr>
          <p:cNvPr id="7" name="Slide Number Placeholder 6">
            <a:extLst>
              <a:ext uri="{FF2B5EF4-FFF2-40B4-BE49-F238E27FC236}">
                <a16:creationId xmlns:a16="http://schemas.microsoft.com/office/drawing/2014/main" id="{E4097D07-3E90-4F9D-82B0-4A13A0263812}"/>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2682398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DEEFAC-9233-4381-ABC0-9EA27BBD7B3B}"/>
              </a:ext>
            </a:extLst>
          </p:cNvPr>
          <p:cNvSpPr>
            <a:spLocks noGrp="1"/>
          </p:cNvSpPr>
          <p:nvPr>
            <p:ph type="body" idx="1"/>
          </p:nvPr>
        </p:nvSpPr>
        <p:spPr>
          <a:xfrm>
            <a:off x="373966" y="808966"/>
            <a:ext cx="5157787" cy="5016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F0AB61-6746-4ED0-8932-A6CB99319A12}"/>
              </a:ext>
            </a:extLst>
          </p:cNvPr>
          <p:cNvSpPr>
            <a:spLocks noGrp="1"/>
          </p:cNvSpPr>
          <p:nvPr>
            <p:ph sz="half" idx="2"/>
          </p:nvPr>
        </p:nvSpPr>
        <p:spPr>
          <a:xfrm>
            <a:off x="373966" y="1448971"/>
            <a:ext cx="5157787" cy="460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BE0FD383-8823-4E50-9BE6-7DB52923C89C}"/>
              </a:ext>
            </a:extLst>
          </p:cNvPr>
          <p:cNvSpPr>
            <a:spLocks noGrp="1"/>
          </p:cNvSpPr>
          <p:nvPr>
            <p:ph type="body" sz="quarter" idx="3"/>
          </p:nvPr>
        </p:nvSpPr>
        <p:spPr>
          <a:xfrm>
            <a:off x="5706378" y="808966"/>
            <a:ext cx="5183188" cy="500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11056F-6642-40B4-B2AD-ED76389A9722}"/>
              </a:ext>
            </a:extLst>
          </p:cNvPr>
          <p:cNvSpPr>
            <a:spLocks noGrp="1"/>
          </p:cNvSpPr>
          <p:nvPr>
            <p:ph sz="quarter" idx="4"/>
          </p:nvPr>
        </p:nvSpPr>
        <p:spPr>
          <a:xfrm>
            <a:off x="5706378" y="1448970"/>
            <a:ext cx="5183188" cy="46000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Footer Placeholder 7">
            <a:extLst>
              <a:ext uri="{FF2B5EF4-FFF2-40B4-BE49-F238E27FC236}">
                <a16:creationId xmlns:a16="http://schemas.microsoft.com/office/drawing/2014/main" id="{53D6E57E-2625-4689-8AD2-820DCACF7336}"/>
              </a:ext>
            </a:extLst>
          </p:cNvPr>
          <p:cNvSpPr>
            <a:spLocks noGrp="1"/>
          </p:cNvSpPr>
          <p:nvPr>
            <p:ph type="ftr" sz="quarter" idx="11"/>
          </p:nvPr>
        </p:nvSpPr>
        <p:spPr>
          <a:xfrm>
            <a:off x="373966" y="6356349"/>
            <a:ext cx="8615289" cy="365125"/>
          </a:xfrm>
        </p:spPr>
        <p:txBody>
          <a:bodyPr/>
          <a:lstStyle/>
          <a:p>
            <a:endParaRPr lang="en-CA" dirty="0"/>
          </a:p>
        </p:txBody>
      </p:sp>
      <p:sp>
        <p:nvSpPr>
          <p:cNvPr id="9" name="Slide Number Placeholder 8">
            <a:extLst>
              <a:ext uri="{FF2B5EF4-FFF2-40B4-BE49-F238E27FC236}">
                <a16:creationId xmlns:a16="http://schemas.microsoft.com/office/drawing/2014/main" id="{719BD344-3EDD-41C3-97C1-AEBD56303A8E}"/>
              </a:ext>
            </a:extLst>
          </p:cNvPr>
          <p:cNvSpPr>
            <a:spLocks noGrp="1"/>
          </p:cNvSpPr>
          <p:nvPr>
            <p:ph type="sldNum" sz="quarter" idx="12"/>
          </p:nvPr>
        </p:nvSpPr>
        <p:spPr/>
        <p:txBody>
          <a:bodyPr/>
          <a:lstStyle/>
          <a:p>
            <a:fld id="{13AFD7D3-0363-4935-AB8E-110DAA76B0E0}" type="slidenum">
              <a:rPr lang="en-CA" smtClean="0"/>
              <a:t>‹#›</a:t>
            </a:fld>
            <a:endParaRPr lang="en-CA"/>
          </a:p>
        </p:txBody>
      </p:sp>
      <p:sp>
        <p:nvSpPr>
          <p:cNvPr id="10" name="Title 1">
            <a:extLst>
              <a:ext uri="{FF2B5EF4-FFF2-40B4-BE49-F238E27FC236}">
                <a16:creationId xmlns:a16="http://schemas.microsoft.com/office/drawing/2014/main" id="{4E1C79AD-7B64-42BC-84EF-89C802D09901}"/>
              </a:ext>
            </a:extLst>
          </p:cNvPr>
          <p:cNvSpPr txBox="1">
            <a:spLocks/>
          </p:cNvSpPr>
          <p:nvPr userDrawn="1"/>
        </p:nvSpPr>
        <p:spPr>
          <a:xfrm>
            <a:off x="373966" y="-3222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Click to edit Master title style</a:t>
            </a:r>
            <a:endParaRPr lang="en-CA" dirty="0">
              <a:solidFill>
                <a:schemeClr val="bg1"/>
              </a:solidFill>
            </a:endParaRPr>
          </a:p>
        </p:txBody>
      </p:sp>
    </p:spTree>
    <p:extLst>
      <p:ext uri="{BB962C8B-B14F-4D97-AF65-F5344CB8AC3E}">
        <p14:creationId xmlns:p14="http://schemas.microsoft.com/office/powerpoint/2010/main" val="2553894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6930-A168-44B2-AC2E-F948002EE96D}"/>
              </a:ext>
            </a:extLst>
          </p:cNvPr>
          <p:cNvSpPr>
            <a:spLocks noGrp="1"/>
          </p:cNvSpPr>
          <p:nvPr>
            <p:ph type="title"/>
          </p:nvPr>
        </p:nvSpPr>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E52CBA36-A7E3-4BB4-88D3-A16C2D4238B8}"/>
              </a:ext>
            </a:extLst>
          </p:cNvPr>
          <p:cNvSpPr>
            <a:spLocks noGrp="1"/>
          </p:cNvSpPr>
          <p:nvPr>
            <p:ph type="ftr" sz="quarter" idx="11"/>
          </p:nvPr>
        </p:nvSpPr>
        <p:spPr>
          <a:xfrm>
            <a:off x="373966" y="6342281"/>
            <a:ext cx="8615289" cy="365125"/>
          </a:xfrm>
        </p:spPr>
        <p:txBody>
          <a:bodyPr/>
          <a:lstStyle/>
          <a:p>
            <a:endParaRPr lang="en-CA"/>
          </a:p>
        </p:txBody>
      </p:sp>
      <p:sp>
        <p:nvSpPr>
          <p:cNvPr id="5" name="Slide Number Placeholder 4">
            <a:extLst>
              <a:ext uri="{FF2B5EF4-FFF2-40B4-BE49-F238E27FC236}">
                <a16:creationId xmlns:a16="http://schemas.microsoft.com/office/drawing/2014/main" id="{FB420976-5215-498F-B868-E52F9A46446D}"/>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4046758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53C4E0-C46E-43B5-91B3-871024DB0010}"/>
              </a:ext>
            </a:extLst>
          </p:cNvPr>
          <p:cNvSpPr>
            <a:spLocks noGrp="1"/>
          </p:cNvSpPr>
          <p:nvPr>
            <p:ph type="ftr" sz="quarter" idx="11"/>
          </p:nvPr>
        </p:nvSpPr>
        <p:spPr>
          <a:xfrm>
            <a:off x="373966" y="6356349"/>
            <a:ext cx="8615289" cy="365125"/>
          </a:xfrm>
        </p:spPr>
        <p:txBody>
          <a:bodyPr/>
          <a:lstStyle/>
          <a:p>
            <a:endParaRPr lang="en-CA" dirty="0"/>
          </a:p>
        </p:txBody>
      </p:sp>
      <p:sp>
        <p:nvSpPr>
          <p:cNvPr id="4" name="Slide Number Placeholder 3">
            <a:extLst>
              <a:ext uri="{FF2B5EF4-FFF2-40B4-BE49-F238E27FC236}">
                <a16:creationId xmlns:a16="http://schemas.microsoft.com/office/drawing/2014/main" id="{FF502DF1-2B52-42AC-8575-F3459C4AFB2A}"/>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3842814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5440-C75D-424F-AD1C-44EF2E90ECCA}"/>
              </a:ext>
            </a:extLst>
          </p:cNvPr>
          <p:cNvSpPr>
            <a:spLocks noGrp="1"/>
          </p:cNvSpPr>
          <p:nvPr>
            <p:ph type="ctrTitle"/>
          </p:nvPr>
        </p:nvSpPr>
        <p:spPr>
          <a:xfrm>
            <a:off x="1087901" y="1041400"/>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10117FE-A632-4B9F-9DAF-8C608442AB66}"/>
              </a:ext>
            </a:extLst>
          </p:cNvPr>
          <p:cNvSpPr>
            <a:spLocks noGrp="1"/>
          </p:cNvSpPr>
          <p:nvPr>
            <p:ph type="subTitle" idx="1"/>
          </p:nvPr>
        </p:nvSpPr>
        <p:spPr>
          <a:xfrm>
            <a:off x="1087901" y="372864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5" name="Footer Placeholder 4">
            <a:extLst>
              <a:ext uri="{FF2B5EF4-FFF2-40B4-BE49-F238E27FC236}">
                <a16:creationId xmlns:a16="http://schemas.microsoft.com/office/drawing/2014/main" id="{561D68C1-C108-44C0-A6C6-3B042D475BF1}"/>
              </a:ext>
            </a:extLst>
          </p:cNvPr>
          <p:cNvSpPr>
            <a:spLocks noGrp="1"/>
          </p:cNvSpPr>
          <p:nvPr>
            <p:ph type="ftr" sz="quarter" idx="11"/>
          </p:nvPr>
        </p:nvSpPr>
        <p:spPr>
          <a:xfrm>
            <a:off x="373966" y="6356349"/>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68C2C30B-8243-46EB-8F46-DBEDA3D7CDAF}"/>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727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BBAF-D7D4-4519-B612-2A30C3F9199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366C798-5EF3-4254-9160-71DE29687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B37DA57A-1B82-4FDA-AAD0-EE3D7C092D44}"/>
              </a:ext>
            </a:extLst>
          </p:cNvPr>
          <p:cNvSpPr>
            <a:spLocks noGrp="1"/>
          </p:cNvSpPr>
          <p:nvPr>
            <p:ph type="ftr" sz="quarter" idx="11"/>
          </p:nvPr>
        </p:nvSpPr>
        <p:spPr>
          <a:xfrm>
            <a:off x="373966" y="6370417"/>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7547E26C-4B30-4EC1-BE5F-FD66F61D79FC}"/>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3853691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BBAF-D7D4-4519-B612-2A30C3F9199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366C798-5EF3-4254-9160-71DE29687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B37DA57A-1B82-4FDA-AAD0-EE3D7C092D44}"/>
              </a:ext>
            </a:extLst>
          </p:cNvPr>
          <p:cNvSpPr>
            <a:spLocks noGrp="1"/>
          </p:cNvSpPr>
          <p:nvPr>
            <p:ph type="ftr" sz="quarter" idx="11"/>
          </p:nvPr>
        </p:nvSpPr>
        <p:spPr>
          <a:xfrm>
            <a:off x="373966" y="6370417"/>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7547E26C-4B30-4EC1-BE5F-FD66F61D79FC}"/>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2041487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074A-796D-4DA2-9454-DB77BA24FA6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41D4B10-08F8-4A0C-8E93-EAADB6E7CA3A}"/>
              </a:ext>
            </a:extLst>
          </p:cNvPr>
          <p:cNvSpPr>
            <a:spLocks noGrp="1"/>
          </p:cNvSpPr>
          <p:nvPr>
            <p:ph sz="half" idx="1"/>
          </p:nvPr>
        </p:nvSpPr>
        <p:spPr>
          <a:xfrm>
            <a:off x="373966" y="1253330"/>
            <a:ext cx="5181600" cy="486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E5FC8DF-AA4A-4342-8434-F55E54C6CC66}"/>
              </a:ext>
            </a:extLst>
          </p:cNvPr>
          <p:cNvSpPr>
            <a:spLocks noGrp="1"/>
          </p:cNvSpPr>
          <p:nvPr>
            <p:ph sz="half" idx="2"/>
          </p:nvPr>
        </p:nvSpPr>
        <p:spPr>
          <a:xfrm>
            <a:off x="5707966" y="1253331"/>
            <a:ext cx="5181600" cy="4866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05EE75C9-81A7-46C4-9F07-AB784FDBCF68}"/>
              </a:ext>
            </a:extLst>
          </p:cNvPr>
          <p:cNvSpPr>
            <a:spLocks noGrp="1"/>
          </p:cNvSpPr>
          <p:nvPr>
            <p:ph type="ftr" sz="quarter" idx="11"/>
          </p:nvPr>
        </p:nvSpPr>
        <p:spPr>
          <a:xfrm>
            <a:off x="373966" y="6356349"/>
            <a:ext cx="8615289" cy="365125"/>
          </a:xfrm>
        </p:spPr>
        <p:txBody>
          <a:bodyPr/>
          <a:lstStyle/>
          <a:p>
            <a:endParaRPr lang="en-CA" dirty="0"/>
          </a:p>
        </p:txBody>
      </p:sp>
      <p:sp>
        <p:nvSpPr>
          <p:cNvPr id="7" name="Slide Number Placeholder 6">
            <a:extLst>
              <a:ext uri="{FF2B5EF4-FFF2-40B4-BE49-F238E27FC236}">
                <a16:creationId xmlns:a16="http://schemas.microsoft.com/office/drawing/2014/main" id="{E4097D07-3E90-4F9D-82B0-4A13A0263812}"/>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3571154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DEEFAC-9233-4381-ABC0-9EA27BBD7B3B}"/>
              </a:ext>
            </a:extLst>
          </p:cNvPr>
          <p:cNvSpPr>
            <a:spLocks noGrp="1"/>
          </p:cNvSpPr>
          <p:nvPr>
            <p:ph type="body" idx="1"/>
          </p:nvPr>
        </p:nvSpPr>
        <p:spPr>
          <a:xfrm>
            <a:off x="373966" y="808966"/>
            <a:ext cx="5157787" cy="5016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F0AB61-6746-4ED0-8932-A6CB99319A12}"/>
              </a:ext>
            </a:extLst>
          </p:cNvPr>
          <p:cNvSpPr>
            <a:spLocks noGrp="1"/>
          </p:cNvSpPr>
          <p:nvPr>
            <p:ph sz="half" idx="2"/>
          </p:nvPr>
        </p:nvSpPr>
        <p:spPr>
          <a:xfrm>
            <a:off x="373966" y="1448971"/>
            <a:ext cx="5157787" cy="460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BE0FD383-8823-4E50-9BE6-7DB52923C89C}"/>
              </a:ext>
            </a:extLst>
          </p:cNvPr>
          <p:cNvSpPr>
            <a:spLocks noGrp="1"/>
          </p:cNvSpPr>
          <p:nvPr>
            <p:ph type="body" sz="quarter" idx="3"/>
          </p:nvPr>
        </p:nvSpPr>
        <p:spPr>
          <a:xfrm>
            <a:off x="5706378" y="808966"/>
            <a:ext cx="5183188" cy="500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11056F-6642-40B4-B2AD-ED76389A9722}"/>
              </a:ext>
            </a:extLst>
          </p:cNvPr>
          <p:cNvSpPr>
            <a:spLocks noGrp="1"/>
          </p:cNvSpPr>
          <p:nvPr>
            <p:ph sz="quarter" idx="4"/>
          </p:nvPr>
        </p:nvSpPr>
        <p:spPr>
          <a:xfrm>
            <a:off x="5706378" y="1448970"/>
            <a:ext cx="5183188" cy="46000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Footer Placeholder 7">
            <a:extLst>
              <a:ext uri="{FF2B5EF4-FFF2-40B4-BE49-F238E27FC236}">
                <a16:creationId xmlns:a16="http://schemas.microsoft.com/office/drawing/2014/main" id="{53D6E57E-2625-4689-8AD2-820DCACF7336}"/>
              </a:ext>
            </a:extLst>
          </p:cNvPr>
          <p:cNvSpPr>
            <a:spLocks noGrp="1"/>
          </p:cNvSpPr>
          <p:nvPr>
            <p:ph type="ftr" sz="quarter" idx="11"/>
          </p:nvPr>
        </p:nvSpPr>
        <p:spPr>
          <a:xfrm>
            <a:off x="373966" y="6356349"/>
            <a:ext cx="8615289" cy="365125"/>
          </a:xfrm>
        </p:spPr>
        <p:txBody>
          <a:bodyPr/>
          <a:lstStyle/>
          <a:p>
            <a:endParaRPr lang="en-CA" dirty="0"/>
          </a:p>
        </p:txBody>
      </p:sp>
      <p:sp>
        <p:nvSpPr>
          <p:cNvPr id="9" name="Slide Number Placeholder 8">
            <a:extLst>
              <a:ext uri="{FF2B5EF4-FFF2-40B4-BE49-F238E27FC236}">
                <a16:creationId xmlns:a16="http://schemas.microsoft.com/office/drawing/2014/main" id="{719BD344-3EDD-41C3-97C1-AEBD56303A8E}"/>
              </a:ext>
            </a:extLst>
          </p:cNvPr>
          <p:cNvSpPr>
            <a:spLocks noGrp="1"/>
          </p:cNvSpPr>
          <p:nvPr>
            <p:ph type="sldNum" sz="quarter" idx="12"/>
          </p:nvPr>
        </p:nvSpPr>
        <p:spPr/>
        <p:txBody>
          <a:bodyPr/>
          <a:lstStyle/>
          <a:p>
            <a:fld id="{13AFD7D3-0363-4935-AB8E-110DAA76B0E0}" type="slidenum">
              <a:rPr lang="en-CA" smtClean="0"/>
              <a:t>‹#›</a:t>
            </a:fld>
            <a:endParaRPr lang="en-CA"/>
          </a:p>
        </p:txBody>
      </p:sp>
      <p:sp>
        <p:nvSpPr>
          <p:cNvPr id="10" name="Title 1">
            <a:extLst>
              <a:ext uri="{FF2B5EF4-FFF2-40B4-BE49-F238E27FC236}">
                <a16:creationId xmlns:a16="http://schemas.microsoft.com/office/drawing/2014/main" id="{4E1C79AD-7B64-42BC-84EF-89C802D09901}"/>
              </a:ext>
            </a:extLst>
          </p:cNvPr>
          <p:cNvSpPr txBox="1">
            <a:spLocks/>
          </p:cNvSpPr>
          <p:nvPr userDrawn="1"/>
        </p:nvSpPr>
        <p:spPr>
          <a:xfrm>
            <a:off x="373966" y="-3222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CA"/>
          </a:p>
        </p:txBody>
      </p:sp>
    </p:spTree>
    <p:extLst>
      <p:ext uri="{BB962C8B-B14F-4D97-AF65-F5344CB8AC3E}">
        <p14:creationId xmlns:p14="http://schemas.microsoft.com/office/powerpoint/2010/main" val="4270731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6930-A168-44B2-AC2E-F948002EE96D}"/>
              </a:ext>
            </a:extLst>
          </p:cNvPr>
          <p:cNvSpPr>
            <a:spLocks noGrp="1"/>
          </p:cNvSpPr>
          <p:nvPr>
            <p:ph type="title"/>
          </p:nvPr>
        </p:nvSpPr>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E52CBA36-A7E3-4BB4-88D3-A16C2D4238B8}"/>
              </a:ext>
            </a:extLst>
          </p:cNvPr>
          <p:cNvSpPr>
            <a:spLocks noGrp="1"/>
          </p:cNvSpPr>
          <p:nvPr>
            <p:ph type="ftr" sz="quarter" idx="11"/>
          </p:nvPr>
        </p:nvSpPr>
        <p:spPr>
          <a:xfrm>
            <a:off x="373966" y="6342281"/>
            <a:ext cx="8615289" cy="365125"/>
          </a:xfrm>
        </p:spPr>
        <p:txBody>
          <a:bodyPr/>
          <a:lstStyle/>
          <a:p>
            <a:endParaRPr lang="en-CA"/>
          </a:p>
        </p:txBody>
      </p:sp>
      <p:sp>
        <p:nvSpPr>
          <p:cNvPr id="5" name="Slide Number Placeholder 4">
            <a:extLst>
              <a:ext uri="{FF2B5EF4-FFF2-40B4-BE49-F238E27FC236}">
                <a16:creationId xmlns:a16="http://schemas.microsoft.com/office/drawing/2014/main" id="{FB420976-5215-498F-B868-E52F9A46446D}"/>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2850793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53C4E0-C46E-43B5-91B3-871024DB0010}"/>
              </a:ext>
            </a:extLst>
          </p:cNvPr>
          <p:cNvSpPr>
            <a:spLocks noGrp="1"/>
          </p:cNvSpPr>
          <p:nvPr>
            <p:ph type="ftr" sz="quarter" idx="11"/>
          </p:nvPr>
        </p:nvSpPr>
        <p:spPr>
          <a:xfrm>
            <a:off x="373966" y="6356349"/>
            <a:ext cx="8615289" cy="365125"/>
          </a:xfrm>
        </p:spPr>
        <p:txBody>
          <a:bodyPr/>
          <a:lstStyle/>
          <a:p>
            <a:endParaRPr lang="en-CA" dirty="0"/>
          </a:p>
        </p:txBody>
      </p:sp>
      <p:sp>
        <p:nvSpPr>
          <p:cNvPr id="4" name="Slide Number Placeholder 3">
            <a:extLst>
              <a:ext uri="{FF2B5EF4-FFF2-40B4-BE49-F238E27FC236}">
                <a16:creationId xmlns:a16="http://schemas.microsoft.com/office/drawing/2014/main" id="{FF502DF1-2B52-42AC-8575-F3459C4AFB2A}"/>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3337541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5440-C75D-424F-AD1C-44EF2E90ECCA}"/>
              </a:ext>
            </a:extLst>
          </p:cNvPr>
          <p:cNvSpPr>
            <a:spLocks noGrp="1"/>
          </p:cNvSpPr>
          <p:nvPr>
            <p:ph type="ctrTitle"/>
          </p:nvPr>
        </p:nvSpPr>
        <p:spPr>
          <a:xfrm>
            <a:off x="1087901" y="1041400"/>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10117FE-A632-4B9F-9DAF-8C608442AB66}"/>
              </a:ext>
            </a:extLst>
          </p:cNvPr>
          <p:cNvSpPr>
            <a:spLocks noGrp="1"/>
          </p:cNvSpPr>
          <p:nvPr>
            <p:ph type="subTitle" idx="1"/>
          </p:nvPr>
        </p:nvSpPr>
        <p:spPr>
          <a:xfrm>
            <a:off x="1087901" y="372864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5" name="Footer Placeholder 4">
            <a:extLst>
              <a:ext uri="{FF2B5EF4-FFF2-40B4-BE49-F238E27FC236}">
                <a16:creationId xmlns:a16="http://schemas.microsoft.com/office/drawing/2014/main" id="{561D68C1-C108-44C0-A6C6-3B042D475BF1}"/>
              </a:ext>
            </a:extLst>
          </p:cNvPr>
          <p:cNvSpPr>
            <a:spLocks noGrp="1"/>
          </p:cNvSpPr>
          <p:nvPr>
            <p:ph type="ftr" sz="quarter" idx="11"/>
          </p:nvPr>
        </p:nvSpPr>
        <p:spPr>
          <a:xfrm>
            <a:off x="373966" y="6356349"/>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68C2C30B-8243-46EB-8F46-DBEDA3D7CDAF}"/>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1021918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BBAF-D7D4-4519-B612-2A30C3F9199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366C798-5EF3-4254-9160-71DE29687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B37DA57A-1B82-4FDA-AAD0-EE3D7C092D44}"/>
              </a:ext>
            </a:extLst>
          </p:cNvPr>
          <p:cNvSpPr>
            <a:spLocks noGrp="1"/>
          </p:cNvSpPr>
          <p:nvPr>
            <p:ph type="ftr" sz="quarter" idx="11"/>
          </p:nvPr>
        </p:nvSpPr>
        <p:spPr>
          <a:xfrm>
            <a:off x="373966" y="6370417"/>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7547E26C-4B30-4EC1-BE5F-FD66F61D79FC}"/>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3963007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074A-796D-4DA2-9454-DB77BA24FA6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41D4B10-08F8-4A0C-8E93-EAADB6E7CA3A}"/>
              </a:ext>
            </a:extLst>
          </p:cNvPr>
          <p:cNvSpPr>
            <a:spLocks noGrp="1"/>
          </p:cNvSpPr>
          <p:nvPr>
            <p:ph sz="half" idx="1"/>
          </p:nvPr>
        </p:nvSpPr>
        <p:spPr>
          <a:xfrm>
            <a:off x="373966" y="1253330"/>
            <a:ext cx="5181600" cy="486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E5FC8DF-AA4A-4342-8434-F55E54C6CC66}"/>
              </a:ext>
            </a:extLst>
          </p:cNvPr>
          <p:cNvSpPr>
            <a:spLocks noGrp="1"/>
          </p:cNvSpPr>
          <p:nvPr>
            <p:ph sz="half" idx="2"/>
          </p:nvPr>
        </p:nvSpPr>
        <p:spPr>
          <a:xfrm>
            <a:off x="5707966" y="1253331"/>
            <a:ext cx="5181600" cy="4866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05EE75C9-81A7-46C4-9F07-AB784FDBCF68}"/>
              </a:ext>
            </a:extLst>
          </p:cNvPr>
          <p:cNvSpPr>
            <a:spLocks noGrp="1"/>
          </p:cNvSpPr>
          <p:nvPr>
            <p:ph type="ftr" sz="quarter" idx="11"/>
          </p:nvPr>
        </p:nvSpPr>
        <p:spPr>
          <a:xfrm>
            <a:off x="373966" y="6356349"/>
            <a:ext cx="8615289" cy="365125"/>
          </a:xfrm>
        </p:spPr>
        <p:txBody>
          <a:bodyPr/>
          <a:lstStyle/>
          <a:p>
            <a:endParaRPr lang="en-CA" dirty="0"/>
          </a:p>
        </p:txBody>
      </p:sp>
      <p:sp>
        <p:nvSpPr>
          <p:cNvPr id="7" name="Slide Number Placeholder 6">
            <a:extLst>
              <a:ext uri="{FF2B5EF4-FFF2-40B4-BE49-F238E27FC236}">
                <a16:creationId xmlns:a16="http://schemas.microsoft.com/office/drawing/2014/main" id="{E4097D07-3E90-4F9D-82B0-4A13A0263812}"/>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3484953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DEEFAC-9233-4381-ABC0-9EA27BBD7B3B}"/>
              </a:ext>
            </a:extLst>
          </p:cNvPr>
          <p:cNvSpPr>
            <a:spLocks noGrp="1"/>
          </p:cNvSpPr>
          <p:nvPr>
            <p:ph type="body" idx="1"/>
          </p:nvPr>
        </p:nvSpPr>
        <p:spPr>
          <a:xfrm>
            <a:off x="373966" y="808966"/>
            <a:ext cx="5157787" cy="5016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F0AB61-6746-4ED0-8932-A6CB99319A12}"/>
              </a:ext>
            </a:extLst>
          </p:cNvPr>
          <p:cNvSpPr>
            <a:spLocks noGrp="1"/>
          </p:cNvSpPr>
          <p:nvPr>
            <p:ph sz="half" idx="2"/>
          </p:nvPr>
        </p:nvSpPr>
        <p:spPr>
          <a:xfrm>
            <a:off x="373966" y="1448971"/>
            <a:ext cx="5157787" cy="460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BE0FD383-8823-4E50-9BE6-7DB52923C89C}"/>
              </a:ext>
            </a:extLst>
          </p:cNvPr>
          <p:cNvSpPr>
            <a:spLocks noGrp="1"/>
          </p:cNvSpPr>
          <p:nvPr>
            <p:ph type="body" sz="quarter" idx="3"/>
          </p:nvPr>
        </p:nvSpPr>
        <p:spPr>
          <a:xfrm>
            <a:off x="5706378" y="808966"/>
            <a:ext cx="5183188" cy="500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11056F-6642-40B4-B2AD-ED76389A9722}"/>
              </a:ext>
            </a:extLst>
          </p:cNvPr>
          <p:cNvSpPr>
            <a:spLocks noGrp="1"/>
          </p:cNvSpPr>
          <p:nvPr>
            <p:ph sz="quarter" idx="4"/>
          </p:nvPr>
        </p:nvSpPr>
        <p:spPr>
          <a:xfrm>
            <a:off x="5706378" y="1448970"/>
            <a:ext cx="5183188" cy="46000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Footer Placeholder 7">
            <a:extLst>
              <a:ext uri="{FF2B5EF4-FFF2-40B4-BE49-F238E27FC236}">
                <a16:creationId xmlns:a16="http://schemas.microsoft.com/office/drawing/2014/main" id="{53D6E57E-2625-4689-8AD2-820DCACF7336}"/>
              </a:ext>
            </a:extLst>
          </p:cNvPr>
          <p:cNvSpPr>
            <a:spLocks noGrp="1"/>
          </p:cNvSpPr>
          <p:nvPr>
            <p:ph type="ftr" sz="quarter" idx="11"/>
          </p:nvPr>
        </p:nvSpPr>
        <p:spPr>
          <a:xfrm>
            <a:off x="373966" y="6356349"/>
            <a:ext cx="8615289" cy="365125"/>
          </a:xfrm>
        </p:spPr>
        <p:txBody>
          <a:bodyPr/>
          <a:lstStyle/>
          <a:p>
            <a:endParaRPr lang="en-CA" dirty="0"/>
          </a:p>
        </p:txBody>
      </p:sp>
      <p:sp>
        <p:nvSpPr>
          <p:cNvPr id="9" name="Slide Number Placeholder 8">
            <a:extLst>
              <a:ext uri="{FF2B5EF4-FFF2-40B4-BE49-F238E27FC236}">
                <a16:creationId xmlns:a16="http://schemas.microsoft.com/office/drawing/2014/main" id="{719BD344-3EDD-41C3-97C1-AEBD56303A8E}"/>
              </a:ext>
            </a:extLst>
          </p:cNvPr>
          <p:cNvSpPr>
            <a:spLocks noGrp="1"/>
          </p:cNvSpPr>
          <p:nvPr>
            <p:ph type="sldNum" sz="quarter" idx="12"/>
          </p:nvPr>
        </p:nvSpPr>
        <p:spPr/>
        <p:txBody>
          <a:bodyPr/>
          <a:lstStyle/>
          <a:p>
            <a:fld id="{13AFD7D3-0363-4935-AB8E-110DAA76B0E0}" type="slidenum">
              <a:rPr lang="en-CA" smtClean="0"/>
              <a:t>‹#›</a:t>
            </a:fld>
            <a:endParaRPr lang="en-CA"/>
          </a:p>
        </p:txBody>
      </p:sp>
      <p:sp>
        <p:nvSpPr>
          <p:cNvPr id="10" name="Title 1">
            <a:extLst>
              <a:ext uri="{FF2B5EF4-FFF2-40B4-BE49-F238E27FC236}">
                <a16:creationId xmlns:a16="http://schemas.microsoft.com/office/drawing/2014/main" id="{4E1C79AD-7B64-42BC-84EF-89C802D09901}"/>
              </a:ext>
            </a:extLst>
          </p:cNvPr>
          <p:cNvSpPr txBox="1">
            <a:spLocks/>
          </p:cNvSpPr>
          <p:nvPr userDrawn="1"/>
        </p:nvSpPr>
        <p:spPr>
          <a:xfrm>
            <a:off x="373966" y="-3222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Click to edit Master title style</a:t>
            </a:r>
            <a:endParaRPr lang="en-CA" dirty="0">
              <a:solidFill>
                <a:schemeClr val="bg1"/>
              </a:solidFill>
            </a:endParaRPr>
          </a:p>
        </p:txBody>
      </p:sp>
    </p:spTree>
    <p:extLst>
      <p:ext uri="{BB962C8B-B14F-4D97-AF65-F5344CB8AC3E}">
        <p14:creationId xmlns:p14="http://schemas.microsoft.com/office/powerpoint/2010/main" val="1475464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6930-A168-44B2-AC2E-F948002EE96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CA"/>
          </a:p>
        </p:txBody>
      </p:sp>
      <p:sp>
        <p:nvSpPr>
          <p:cNvPr id="4" name="Footer Placeholder 3">
            <a:extLst>
              <a:ext uri="{FF2B5EF4-FFF2-40B4-BE49-F238E27FC236}">
                <a16:creationId xmlns:a16="http://schemas.microsoft.com/office/drawing/2014/main" id="{E52CBA36-A7E3-4BB4-88D3-A16C2D4238B8}"/>
              </a:ext>
            </a:extLst>
          </p:cNvPr>
          <p:cNvSpPr>
            <a:spLocks noGrp="1"/>
          </p:cNvSpPr>
          <p:nvPr>
            <p:ph type="ftr" sz="quarter" idx="11"/>
          </p:nvPr>
        </p:nvSpPr>
        <p:spPr>
          <a:xfrm>
            <a:off x="373966" y="6342281"/>
            <a:ext cx="8615289" cy="365125"/>
          </a:xfrm>
        </p:spPr>
        <p:txBody>
          <a:bodyPr/>
          <a:lstStyle/>
          <a:p>
            <a:endParaRPr lang="en-CA"/>
          </a:p>
        </p:txBody>
      </p:sp>
      <p:sp>
        <p:nvSpPr>
          <p:cNvPr id="5" name="Slide Number Placeholder 4">
            <a:extLst>
              <a:ext uri="{FF2B5EF4-FFF2-40B4-BE49-F238E27FC236}">
                <a16:creationId xmlns:a16="http://schemas.microsoft.com/office/drawing/2014/main" id="{FB420976-5215-498F-B868-E52F9A46446D}"/>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355199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074A-796D-4DA2-9454-DB77BA24FA6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41D4B10-08F8-4A0C-8E93-EAADB6E7CA3A}"/>
              </a:ext>
            </a:extLst>
          </p:cNvPr>
          <p:cNvSpPr>
            <a:spLocks noGrp="1"/>
          </p:cNvSpPr>
          <p:nvPr>
            <p:ph sz="half" idx="1"/>
          </p:nvPr>
        </p:nvSpPr>
        <p:spPr>
          <a:xfrm>
            <a:off x="373966" y="1253330"/>
            <a:ext cx="5181600" cy="486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E5FC8DF-AA4A-4342-8434-F55E54C6CC66}"/>
              </a:ext>
            </a:extLst>
          </p:cNvPr>
          <p:cNvSpPr>
            <a:spLocks noGrp="1"/>
          </p:cNvSpPr>
          <p:nvPr>
            <p:ph sz="half" idx="2"/>
          </p:nvPr>
        </p:nvSpPr>
        <p:spPr>
          <a:xfrm>
            <a:off x="5707966" y="1253331"/>
            <a:ext cx="5181600" cy="4866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05EE75C9-81A7-46C4-9F07-AB784FDBCF68}"/>
              </a:ext>
            </a:extLst>
          </p:cNvPr>
          <p:cNvSpPr>
            <a:spLocks noGrp="1"/>
          </p:cNvSpPr>
          <p:nvPr>
            <p:ph type="ftr" sz="quarter" idx="11"/>
          </p:nvPr>
        </p:nvSpPr>
        <p:spPr>
          <a:xfrm>
            <a:off x="373966" y="6356349"/>
            <a:ext cx="8615289" cy="365125"/>
          </a:xfrm>
        </p:spPr>
        <p:txBody>
          <a:bodyPr/>
          <a:lstStyle/>
          <a:p>
            <a:endParaRPr lang="en-CA" dirty="0"/>
          </a:p>
        </p:txBody>
      </p:sp>
      <p:sp>
        <p:nvSpPr>
          <p:cNvPr id="7" name="Slide Number Placeholder 6">
            <a:extLst>
              <a:ext uri="{FF2B5EF4-FFF2-40B4-BE49-F238E27FC236}">
                <a16:creationId xmlns:a16="http://schemas.microsoft.com/office/drawing/2014/main" id="{E4097D07-3E90-4F9D-82B0-4A13A0263812}"/>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97908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53C4E0-C46E-43B5-91B3-871024DB0010}"/>
              </a:ext>
            </a:extLst>
          </p:cNvPr>
          <p:cNvSpPr>
            <a:spLocks noGrp="1"/>
          </p:cNvSpPr>
          <p:nvPr>
            <p:ph type="ftr" sz="quarter" idx="11"/>
          </p:nvPr>
        </p:nvSpPr>
        <p:spPr>
          <a:xfrm>
            <a:off x="373966" y="6356349"/>
            <a:ext cx="8615289" cy="365125"/>
          </a:xfrm>
        </p:spPr>
        <p:txBody>
          <a:bodyPr/>
          <a:lstStyle/>
          <a:p>
            <a:endParaRPr lang="en-CA" dirty="0"/>
          </a:p>
        </p:txBody>
      </p:sp>
      <p:sp>
        <p:nvSpPr>
          <p:cNvPr id="4" name="Slide Number Placeholder 3">
            <a:extLst>
              <a:ext uri="{FF2B5EF4-FFF2-40B4-BE49-F238E27FC236}">
                <a16:creationId xmlns:a16="http://schemas.microsoft.com/office/drawing/2014/main" id="{FF502DF1-2B52-42AC-8575-F3459C4AFB2A}"/>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1221834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DEEFAC-9233-4381-ABC0-9EA27BBD7B3B}"/>
              </a:ext>
            </a:extLst>
          </p:cNvPr>
          <p:cNvSpPr>
            <a:spLocks noGrp="1"/>
          </p:cNvSpPr>
          <p:nvPr>
            <p:ph type="body" idx="1"/>
          </p:nvPr>
        </p:nvSpPr>
        <p:spPr>
          <a:xfrm>
            <a:off x="373966" y="808966"/>
            <a:ext cx="5157787" cy="5016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F0AB61-6746-4ED0-8932-A6CB99319A12}"/>
              </a:ext>
            </a:extLst>
          </p:cNvPr>
          <p:cNvSpPr>
            <a:spLocks noGrp="1"/>
          </p:cNvSpPr>
          <p:nvPr>
            <p:ph sz="half" idx="2"/>
          </p:nvPr>
        </p:nvSpPr>
        <p:spPr>
          <a:xfrm>
            <a:off x="373966" y="1448971"/>
            <a:ext cx="5157787" cy="460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BE0FD383-8823-4E50-9BE6-7DB52923C89C}"/>
              </a:ext>
            </a:extLst>
          </p:cNvPr>
          <p:cNvSpPr>
            <a:spLocks noGrp="1"/>
          </p:cNvSpPr>
          <p:nvPr>
            <p:ph type="body" sz="quarter" idx="3"/>
          </p:nvPr>
        </p:nvSpPr>
        <p:spPr>
          <a:xfrm>
            <a:off x="5706378" y="808966"/>
            <a:ext cx="5183188" cy="500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11056F-6642-40B4-B2AD-ED76389A9722}"/>
              </a:ext>
            </a:extLst>
          </p:cNvPr>
          <p:cNvSpPr>
            <a:spLocks noGrp="1"/>
          </p:cNvSpPr>
          <p:nvPr>
            <p:ph sz="quarter" idx="4"/>
          </p:nvPr>
        </p:nvSpPr>
        <p:spPr>
          <a:xfrm>
            <a:off x="5706378" y="1448970"/>
            <a:ext cx="5183188" cy="46000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Footer Placeholder 7">
            <a:extLst>
              <a:ext uri="{FF2B5EF4-FFF2-40B4-BE49-F238E27FC236}">
                <a16:creationId xmlns:a16="http://schemas.microsoft.com/office/drawing/2014/main" id="{53D6E57E-2625-4689-8AD2-820DCACF7336}"/>
              </a:ext>
            </a:extLst>
          </p:cNvPr>
          <p:cNvSpPr>
            <a:spLocks noGrp="1"/>
          </p:cNvSpPr>
          <p:nvPr>
            <p:ph type="ftr" sz="quarter" idx="11"/>
          </p:nvPr>
        </p:nvSpPr>
        <p:spPr>
          <a:xfrm>
            <a:off x="373966" y="6356349"/>
            <a:ext cx="8615289" cy="365125"/>
          </a:xfrm>
        </p:spPr>
        <p:txBody>
          <a:bodyPr/>
          <a:lstStyle/>
          <a:p>
            <a:endParaRPr lang="en-CA" dirty="0"/>
          </a:p>
        </p:txBody>
      </p:sp>
      <p:sp>
        <p:nvSpPr>
          <p:cNvPr id="9" name="Slide Number Placeholder 8">
            <a:extLst>
              <a:ext uri="{FF2B5EF4-FFF2-40B4-BE49-F238E27FC236}">
                <a16:creationId xmlns:a16="http://schemas.microsoft.com/office/drawing/2014/main" id="{719BD344-3EDD-41C3-97C1-AEBD56303A8E}"/>
              </a:ext>
            </a:extLst>
          </p:cNvPr>
          <p:cNvSpPr>
            <a:spLocks noGrp="1"/>
          </p:cNvSpPr>
          <p:nvPr>
            <p:ph type="sldNum" sz="quarter" idx="12"/>
          </p:nvPr>
        </p:nvSpPr>
        <p:spPr/>
        <p:txBody>
          <a:bodyPr/>
          <a:lstStyle/>
          <a:p>
            <a:fld id="{13AFD7D3-0363-4935-AB8E-110DAA76B0E0}" type="slidenum">
              <a:rPr lang="en-CA" smtClean="0"/>
              <a:t>‹#›</a:t>
            </a:fld>
            <a:endParaRPr lang="en-CA"/>
          </a:p>
        </p:txBody>
      </p:sp>
      <p:sp>
        <p:nvSpPr>
          <p:cNvPr id="10" name="Title 1">
            <a:extLst>
              <a:ext uri="{FF2B5EF4-FFF2-40B4-BE49-F238E27FC236}">
                <a16:creationId xmlns:a16="http://schemas.microsoft.com/office/drawing/2014/main" id="{4E1C79AD-7B64-42BC-84EF-89C802D09901}"/>
              </a:ext>
            </a:extLst>
          </p:cNvPr>
          <p:cNvSpPr txBox="1">
            <a:spLocks/>
          </p:cNvSpPr>
          <p:nvPr userDrawn="1"/>
        </p:nvSpPr>
        <p:spPr>
          <a:xfrm>
            <a:off x="373966" y="-3222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CA"/>
          </a:p>
        </p:txBody>
      </p:sp>
    </p:spTree>
    <p:extLst>
      <p:ext uri="{BB962C8B-B14F-4D97-AF65-F5344CB8AC3E}">
        <p14:creationId xmlns:p14="http://schemas.microsoft.com/office/powerpoint/2010/main" val="384115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6930-A168-44B2-AC2E-F948002EE96D}"/>
              </a:ext>
            </a:extLst>
          </p:cNvPr>
          <p:cNvSpPr>
            <a:spLocks noGrp="1"/>
          </p:cNvSpPr>
          <p:nvPr>
            <p:ph type="title"/>
          </p:nvPr>
        </p:nvSpPr>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E52CBA36-A7E3-4BB4-88D3-A16C2D4238B8}"/>
              </a:ext>
            </a:extLst>
          </p:cNvPr>
          <p:cNvSpPr>
            <a:spLocks noGrp="1"/>
          </p:cNvSpPr>
          <p:nvPr>
            <p:ph type="ftr" sz="quarter" idx="11"/>
          </p:nvPr>
        </p:nvSpPr>
        <p:spPr>
          <a:xfrm>
            <a:off x="373966" y="6342281"/>
            <a:ext cx="8615289" cy="365125"/>
          </a:xfrm>
        </p:spPr>
        <p:txBody>
          <a:bodyPr/>
          <a:lstStyle/>
          <a:p>
            <a:endParaRPr lang="en-CA"/>
          </a:p>
        </p:txBody>
      </p:sp>
      <p:sp>
        <p:nvSpPr>
          <p:cNvPr id="5" name="Slide Number Placeholder 4">
            <a:extLst>
              <a:ext uri="{FF2B5EF4-FFF2-40B4-BE49-F238E27FC236}">
                <a16:creationId xmlns:a16="http://schemas.microsoft.com/office/drawing/2014/main" id="{FB420976-5215-498F-B868-E52F9A46446D}"/>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183039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53C4E0-C46E-43B5-91B3-871024DB0010}"/>
              </a:ext>
            </a:extLst>
          </p:cNvPr>
          <p:cNvSpPr>
            <a:spLocks noGrp="1"/>
          </p:cNvSpPr>
          <p:nvPr>
            <p:ph type="ftr" sz="quarter" idx="11"/>
          </p:nvPr>
        </p:nvSpPr>
        <p:spPr>
          <a:xfrm>
            <a:off x="373966" y="6356349"/>
            <a:ext cx="8615289" cy="365125"/>
          </a:xfrm>
        </p:spPr>
        <p:txBody>
          <a:bodyPr/>
          <a:lstStyle/>
          <a:p>
            <a:endParaRPr lang="en-CA" dirty="0"/>
          </a:p>
        </p:txBody>
      </p:sp>
      <p:sp>
        <p:nvSpPr>
          <p:cNvPr id="4" name="Slide Number Placeholder 3">
            <a:extLst>
              <a:ext uri="{FF2B5EF4-FFF2-40B4-BE49-F238E27FC236}">
                <a16:creationId xmlns:a16="http://schemas.microsoft.com/office/drawing/2014/main" id="{FF502DF1-2B52-42AC-8575-F3459C4AFB2A}"/>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103913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5440-C75D-424F-AD1C-44EF2E90ECCA}"/>
              </a:ext>
            </a:extLst>
          </p:cNvPr>
          <p:cNvSpPr>
            <a:spLocks noGrp="1"/>
          </p:cNvSpPr>
          <p:nvPr>
            <p:ph type="ctrTitle"/>
          </p:nvPr>
        </p:nvSpPr>
        <p:spPr>
          <a:xfrm>
            <a:off x="1087901" y="1041400"/>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10117FE-A632-4B9F-9DAF-8C608442AB66}"/>
              </a:ext>
            </a:extLst>
          </p:cNvPr>
          <p:cNvSpPr>
            <a:spLocks noGrp="1"/>
          </p:cNvSpPr>
          <p:nvPr>
            <p:ph type="subTitle" idx="1"/>
          </p:nvPr>
        </p:nvSpPr>
        <p:spPr>
          <a:xfrm>
            <a:off x="1087901" y="372864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5" name="Footer Placeholder 4">
            <a:extLst>
              <a:ext uri="{FF2B5EF4-FFF2-40B4-BE49-F238E27FC236}">
                <a16:creationId xmlns:a16="http://schemas.microsoft.com/office/drawing/2014/main" id="{561D68C1-C108-44C0-A6C6-3B042D475BF1}"/>
              </a:ext>
            </a:extLst>
          </p:cNvPr>
          <p:cNvSpPr>
            <a:spLocks noGrp="1"/>
          </p:cNvSpPr>
          <p:nvPr>
            <p:ph type="ftr" sz="quarter" idx="11"/>
          </p:nvPr>
        </p:nvSpPr>
        <p:spPr>
          <a:xfrm>
            <a:off x="373966" y="6356349"/>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68C2C30B-8243-46EB-8F46-DBEDA3D7CDAF}"/>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183870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BBAF-D7D4-4519-B612-2A30C3F9199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366C798-5EF3-4254-9160-71DE29687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B37DA57A-1B82-4FDA-AAD0-EE3D7C092D44}"/>
              </a:ext>
            </a:extLst>
          </p:cNvPr>
          <p:cNvSpPr>
            <a:spLocks noGrp="1"/>
          </p:cNvSpPr>
          <p:nvPr>
            <p:ph type="ftr" sz="quarter" idx="11"/>
          </p:nvPr>
        </p:nvSpPr>
        <p:spPr>
          <a:xfrm>
            <a:off x="373966" y="6370417"/>
            <a:ext cx="8615289" cy="365125"/>
          </a:xfrm>
        </p:spPr>
        <p:txBody>
          <a:bodyPr/>
          <a:lstStyle/>
          <a:p>
            <a:endParaRPr lang="en-CA" dirty="0"/>
          </a:p>
        </p:txBody>
      </p:sp>
      <p:sp>
        <p:nvSpPr>
          <p:cNvPr id="6" name="Slide Number Placeholder 5">
            <a:extLst>
              <a:ext uri="{FF2B5EF4-FFF2-40B4-BE49-F238E27FC236}">
                <a16:creationId xmlns:a16="http://schemas.microsoft.com/office/drawing/2014/main" id="{7547E26C-4B30-4EC1-BE5F-FD66F61D79FC}"/>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304518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074A-796D-4DA2-9454-DB77BA24FA64}"/>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941D4B10-08F8-4A0C-8E93-EAADB6E7CA3A}"/>
              </a:ext>
            </a:extLst>
          </p:cNvPr>
          <p:cNvSpPr>
            <a:spLocks noGrp="1"/>
          </p:cNvSpPr>
          <p:nvPr>
            <p:ph sz="half" idx="1"/>
          </p:nvPr>
        </p:nvSpPr>
        <p:spPr>
          <a:xfrm>
            <a:off x="373966" y="1253330"/>
            <a:ext cx="5181600" cy="486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E5FC8DF-AA4A-4342-8434-F55E54C6CC66}"/>
              </a:ext>
            </a:extLst>
          </p:cNvPr>
          <p:cNvSpPr>
            <a:spLocks noGrp="1"/>
          </p:cNvSpPr>
          <p:nvPr>
            <p:ph sz="half" idx="2"/>
          </p:nvPr>
        </p:nvSpPr>
        <p:spPr>
          <a:xfrm>
            <a:off x="5707966" y="1253331"/>
            <a:ext cx="5181600" cy="4866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05EE75C9-81A7-46C4-9F07-AB784FDBCF68}"/>
              </a:ext>
            </a:extLst>
          </p:cNvPr>
          <p:cNvSpPr>
            <a:spLocks noGrp="1"/>
          </p:cNvSpPr>
          <p:nvPr>
            <p:ph type="ftr" sz="quarter" idx="11"/>
          </p:nvPr>
        </p:nvSpPr>
        <p:spPr>
          <a:xfrm>
            <a:off x="373966" y="6356349"/>
            <a:ext cx="8615289" cy="365125"/>
          </a:xfrm>
        </p:spPr>
        <p:txBody>
          <a:bodyPr/>
          <a:lstStyle/>
          <a:p>
            <a:endParaRPr lang="en-CA" dirty="0"/>
          </a:p>
        </p:txBody>
      </p:sp>
      <p:sp>
        <p:nvSpPr>
          <p:cNvPr id="7" name="Slide Number Placeholder 6">
            <a:extLst>
              <a:ext uri="{FF2B5EF4-FFF2-40B4-BE49-F238E27FC236}">
                <a16:creationId xmlns:a16="http://schemas.microsoft.com/office/drawing/2014/main" id="{E4097D07-3E90-4F9D-82B0-4A13A0263812}"/>
              </a:ext>
            </a:extLst>
          </p:cNvPr>
          <p:cNvSpPr>
            <a:spLocks noGrp="1"/>
          </p:cNvSpPr>
          <p:nvPr>
            <p:ph type="sldNum" sz="quarter" idx="12"/>
          </p:nvPr>
        </p:nvSpPr>
        <p:spPr/>
        <p:txBody>
          <a:bodyPr/>
          <a:lstStyle/>
          <a:p>
            <a:fld id="{13AFD7D3-0363-4935-AB8E-110DAA76B0E0}" type="slidenum">
              <a:rPr lang="en-CA" smtClean="0"/>
              <a:t>‹#›</a:t>
            </a:fld>
            <a:endParaRPr lang="en-CA"/>
          </a:p>
        </p:txBody>
      </p:sp>
    </p:spTree>
    <p:extLst>
      <p:ext uri="{BB962C8B-B14F-4D97-AF65-F5344CB8AC3E}">
        <p14:creationId xmlns:p14="http://schemas.microsoft.com/office/powerpoint/2010/main" val="2662034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F98FFF-BA3F-4CD2-B272-78EEE6B883FF}"/>
              </a:ext>
            </a:extLst>
          </p:cNvPr>
          <p:cNvSpPr/>
          <p:nvPr userDrawn="1"/>
        </p:nvSpPr>
        <p:spPr>
          <a:xfrm>
            <a:off x="11353800" y="323557"/>
            <a:ext cx="838200" cy="653444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8ADF5E70-F742-4D7E-9190-45603A4BFD64}"/>
              </a:ext>
            </a:extLst>
          </p:cNvPr>
          <p:cNvSpPr/>
          <p:nvPr userDrawn="1"/>
        </p:nvSpPr>
        <p:spPr>
          <a:xfrm>
            <a:off x="0" y="1"/>
            <a:ext cx="12192000" cy="681036"/>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C045AA46-8DFB-497F-8242-4D8A7A51427D}"/>
              </a:ext>
            </a:extLst>
          </p:cNvPr>
          <p:cNvSpPr>
            <a:spLocks noGrp="1"/>
          </p:cNvSpPr>
          <p:nvPr>
            <p:ph type="title"/>
          </p:nvPr>
        </p:nvSpPr>
        <p:spPr>
          <a:xfrm>
            <a:off x="373966" y="-32226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3FFD152B-D0CC-43A1-B41E-FD80625BF970}"/>
              </a:ext>
            </a:extLst>
          </p:cNvPr>
          <p:cNvSpPr>
            <a:spLocks noGrp="1"/>
          </p:cNvSpPr>
          <p:nvPr>
            <p:ph type="body" idx="1"/>
          </p:nvPr>
        </p:nvSpPr>
        <p:spPr>
          <a:xfrm>
            <a:off x="373966" y="1253330"/>
            <a:ext cx="10515600" cy="47807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6A0D53C4-6412-44B7-B8A3-F58C31BE9B05}"/>
              </a:ext>
            </a:extLst>
          </p:cNvPr>
          <p:cNvSpPr>
            <a:spLocks noGrp="1"/>
          </p:cNvSpPr>
          <p:nvPr>
            <p:ph type="ftr" sz="quarter" idx="3"/>
          </p:nvPr>
        </p:nvSpPr>
        <p:spPr>
          <a:xfrm>
            <a:off x="373966" y="6356349"/>
            <a:ext cx="861528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3CB77668-1CAE-49E8-A823-D5DDA611E54E}"/>
              </a:ext>
            </a:extLst>
          </p:cNvPr>
          <p:cNvSpPr>
            <a:spLocks noGrp="1"/>
          </p:cNvSpPr>
          <p:nvPr>
            <p:ph type="sldNum" sz="quarter" idx="4"/>
          </p:nvPr>
        </p:nvSpPr>
        <p:spPr>
          <a:xfrm>
            <a:off x="93148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FD7D3-0363-4935-AB8E-110DAA76B0E0}" type="slidenum">
              <a:rPr lang="en-CA" smtClean="0"/>
              <a:t>‹#›</a:t>
            </a:fld>
            <a:endParaRPr lang="en-CA"/>
          </a:p>
        </p:txBody>
      </p:sp>
    </p:spTree>
    <p:extLst>
      <p:ext uri="{BB962C8B-B14F-4D97-AF65-F5344CB8AC3E}">
        <p14:creationId xmlns:p14="http://schemas.microsoft.com/office/powerpoint/2010/main" val="27709270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F98FFF-BA3F-4CD2-B272-78EEE6B883FF}"/>
              </a:ext>
            </a:extLst>
          </p:cNvPr>
          <p:cNvSpPr/>
          <p:nvPr userDrawn="1"/>
        </p:nvSpPr>
        <p:spPr>
          <a:xfrm>
            <a:off x="11353800" y="323557"/>
            <a:ext cx="838200" cy="653444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8ADF5E70-F742-4D7E-9190-45603A4BFD64}"/>
              </a:ext>
            </a:extLst>
          </p:cNvPr>
          <p:cNvSpPr/>
          <p:nvPr userDrawn="1"/>
        </p:nvSpPr>
        <p:spPr>
          <a:xfrm>
            <a:off x="0" y="1"/>
            <a:ext cx="12192000" cy="68103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C045AA46-8DFB-497F-8242-4D8A7A51427D}"/>
              </a:ext>
            </a:extLst>
          </p:cNvPr>
          <p:cNvSpPr>
            <a:spLocks noGrp="1"/>
          </p:cNvSpPr>
          <p:nvPr>
            <p:ph type="title"/>
          </p:nvPr>
        </p:nvSpPr>
        <p:spPr>
          <a:xfrm>
            <a:off x="373966" y="-32226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3FFD152B-D0CC-43A1-B41E-FD80625BF970}"/>
              </a:ext>
            </a:extLst>
          </p:cNvPr>
          <p:cNvSpPr>
            <a:spLocks noGrp="1"/>
          </p:cNvSpPr>
          <p:nvPr>
            <p:ph type="body" idx="1"/>
          </p:nvPr>
        </p:nvSpPr>
        <p:spPr>
          <a:xfrm>
            <a:off x="373966" y="1253330"/>
            <a:ext cx="10515600" cy="47807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6A0D53C4-6412-44B7-B8A3-F58C31BE9B05}"/>
              </a:ext>
            </a:extLst>
          </p:cNvPr>
          <p:cNvSpPr>
            <a:spLocks noGrp="1"/>
          </p:cNvSpPr>
          <p:nvPr>
            <p:ph type="ftr" sz="quarter" idx="3"/>
          </p:nvPr>
        </p:nvSpPr>
        <p:spPr>
          <a:xfrm>
            <a:off x="373966" y="6356349"/>
            <a:ext cx="861528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3CB77668-1CAE-49E8-A823-D5DDA611E54E}"/>
              </a:ext>
            </a:extLst>
          </p:cNvPr>
          <p:cNvSpPr>
            <a:spLocks noGrp="1"/>
          </p:cNvSpPr>
          <p:nvPr>
            <p:ph type="sldNum" sz="quarter" idx="4"/>
          </p:nvPr>
        </p:nvSpPr>
        <p:spPr>
          <a:xfrm>
            <a:off x="93148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FD7D3-0363-4935-AB8E-110DAA76B0E0}" type="slidenum">
              <a:rPr lang="en-CA" smtClean="0"/>
              <a:t>‹#›</a:t>
            </a:fld>
            <a:endParaRPr lang="en-CA"/>
          </a:p>
        </p:txBody>
      </p:sp>
    </p:spTree>
    <p:extLst>
      <p:ext uri="{BB962C8B-B14F-4D97-AF65-F5344CB8AC3E}">
        <p14:creationId xmlns:p14="http://schemas.microsoft.com/office/powerpoint/2010/main" val="27607896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F98FFF-BA3F-4CD2-B272-78EEE6B883FF}"/>
              </a:ext>
            </a:extLst>
          </p:cNvPr>
          <p:cNvSpPr/>
          <p:nvPr userDrawn="1"/>
        </p:nvSpPr>
        <p:spPr>
          <a:xfrm>
            <a:off x="11353800" y="323557"/>
            <a:ext cx="838200" cy="653444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8ADF5E70-F742-4D7E-9190-45603A4BFD64}"/>
              </a:ext>
            </a:extLst>
          </p:cNvPr>
          <p:cNvSpPr/>
          <p:nvPr userDrawn="1"/>
        </p:nvSpPr>
        <p:spPr>
          <a:xfrm>
            <a:off x="0" y="1"/>
            <a:ext cx="12192000" cy="681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C045AA46-8DFB-497F-8242-4D8A7A51427D}"/>
              </a:ext>
            </a:extLst>
          </p:cNvPr>
          <p:cNvSpPr>
            <a:spLocks noGrp="1"/>
          </p:cNvSpPr>
          <p:nvPr>
            <p:ph type="title"/>
          </p:nvPr>
        </p:nvSpPr>
        <p:spPr>
          <a:xfrm>
            <a:off x="373966" y="-32226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3FFD152B-D0CC-43A1-B41E-FD80625BF970}"/>
              </a:ext>
            </a:extLst>
          </p:cNvPr>
          <p:cNvSpPr>
            <a:spLocks noGrp="1"/>
          </p:cNvSpPr>
          <p:nvPr>
            <p:ph type="body" idx="1"/>
          </p:nvPr>
        </p:nvSpPr>
        <p:spPr>
          <a:xfrm>
            <a:off x="373966" y="1253330"/>
            <a:ext cx="10515600" cy="47807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6A0D53C4-6412-44B7-B8A3-F58C31BE9B05}"/>
              </a:ext>
            </a:extLst>
          </p:cNvPr>
          <p:cNvSpPr>
            <a:spLocks noGrp="1"/>
          </p:cNvSpPr>
          <p:nvPr>
            <p:ph type="ftr" sz="quarter" idx="3"/>
          </p:nvPr>
        </p:nvSpPr>
        <p:spPr>
          <a:xfrm>
            <a:off x="373966" y="6356349"/>
            <a:ext cx="861528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3CB77668-1CAE-49E8-A823-D5DDA611E54E}"/>
              </a:ext>
            </a:extLst>
          </p:cNvPr>
          <p:cNvSpPr>
            <a:spLocks noGrp="1"/>
          </p:cNvSpPr>
          <p:nvPr>
            <p:ph type="sldNum" sz="quarter" idx="4"/>
          </p:nvPr>
        </p:nvSpPr>
        <p:spPr>
          <a:xfrm>
            <a:off x="93148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FD7D3-0363-4935-AB8E-110DAA76B0E0}" type="slidenum">
              <a:rPr lang="en-CA" smtClean="0"/>
              <a:t>‹#›</a:t>
            </a:fld>
            <a:endParaRPr lang="en-CA"/>
          </a:p>
        </p:txBody>
      </p:sp>
      <p:pic>
        <p:nvPicPr>
          <p:cNvPr id="1026" name="Picture 2" descr="Visa To Pilot Payment Cards With On-Card Fingerprint Sensors">
            <a:extLst>
              <a:ext uri="{FF2B5EF4-FFF2-40B4-BE49-F238E27FC236}">
                <a16:creationId xmlns:a16="http://schemas.microsoft.com/office/drawing/2014/main" id="{5788C2E2-4F19-4E0B-BF20-CF5AA7433A38}"/>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2723" y="84406"/>
            <a:ext cx="865278" cy="51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759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F98FFF-BA3F-4CD2-B272-78EEE6B883FF}"/>
              </a:ext>
            </a:extLst>
          </p:cNvPr>
          <p:cNvSpPr/>
          <p:nvPr userDrawn="1"/>
        </p:nvSpPr>
        <p:spPr>
          <a:xfrm>
            <a:off x="11353800" y="323557"/>
            <a:ext cx="838200" cy="653444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8ADF5E70-F742-4D7E-9190-45603A4BFD64}"/>
              </a:ext>
            </a:extLst>
          </p:cNvPr>
          <p:cNvSpPr/>
          <p:nvPr userDrawn="1"/>
        </p:nvSpPr>
        <p:spPr>
          <a:xfrm>
            <a:off x="0" y="1"/>
            <a:ext cx="12192000" cy="68103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C045AA46-8DFB-497F-8242-4D8A7A51427D}"/>
              </a:ext>
            </a:extLst>
          </p:cNvPr>
          <p:cNvSpPr>
            <a:spLocks noGrp="1"/>
          </p:cNvSpPr>
          <p:nvPr>
            <p:ph type="title"/>
          </p:nvPr>
        </p:nvSpPr>
        <p:spPr>
          <a:xfrm>
            <a:off x="373966" y="-32226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3FFD152B-D0CC-43A1-B41E-FD80625BF970}"/>
              </a:ext>
            </a:extLst>
          </p:cNvPr>
          <p:cNvSpPr>
            <a:spLocks noGrp="1"/>
          </p:cNvSpPr>
          <p:nvPr>
            <p:ph type="body" idx="1"/>
          </p:nvPr>
        </p:nvSpPr>
        <p:spPr>
          <a:xfrm>
            <a:off x="373966" y="1253330"/>
            <a:ext cx="10515600" cy="47807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6A0D53C4-6412-44B7-B8A3-F58C31BE9B05}"/>
              </a:ext>
            </a:extLst>
          </p:cNvPr>
          <p:cNvSpPr>
            <a:spLocks noGrp="1"/>
          </p:cNvSpPr>
          <p:nvPr>
            <p:ph type="ftr" sz="quarter" idx="3"/>
          </p:nvPr>
        </p:nvSpPr>
        <p:spPr>
          <a:xfrm>
            <a:off x="373966" y="6356349"/>
            <a:ext cx="861528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3CB77668-1CAE-49E8-A823-D5DDA611E54E}"/>
              </a:ext>
            </a:extLst>
          </p:cNvPr>
          <p:cNvSpPr>
            <a:spLocks noGrp="1"/>
          </p:cNvSpPr>
          <p:nvPr>
            <p:ph type="sldNum" sz="quarter" idx="4"/>
          </p:nvPr>
        </p:nvSpPr>
        <p:spPr>
          <a:xfrm>
            <a:off x="93148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FD7D3-0363-4935-AB8E-110DAA76B0E0}" type="slidenum">
              <a:rPr lang="en-CA" smtClean="0"/>
              <a:t>‹#›</a:t>
            </a:fld>
            <a:endParaRPr lang="en-CA"/>
          </a:p>
        </p:txBody>
      </p:sp>
      <p:pic>
        <p:nvPicPr>
          <p:cNvPr id="2050" name="Picture 2" descr="Mastercard - Wikipedia">
            <a:extLst>
              <a:ext uri="{FF2B5EF4-FFF2-40B4-BE49-F238E27FC236}">
                <a16:creationId xmlns:a16="http://schemas.microsoft.com/office/drawing/2014/main" id="{BB608461-70DB-4725-A691-F56BA570431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53800" y="51811"/>
            <a:ext cx="704201" cy="54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9837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F98FFF-BA3F-4CD2-B272-78EEE6B883FF}"/>
              </a:ext>
            </a:extLst>
          </p:cNvPr>
          <p:cNvSpPr/>
          <p:nvPr userDrawn="1"/>
        </p:nvSpPr>
        <p:spPr>
          <a:xfrm>
            <a:off x="11353800" y="323557"/>
            <a:ext cx="838200" cy="653444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8ADF5E70-F742-4D7E-9190-45603A4BFD64}"/>
              </a:ext>
            </a:extLst>
          </p:cNvPr>
          <p:cNvSpPr/>
          <p:nvPr userDrawn="1"/>
        </p:nvSpPr>
        <p:spPr>
          <a:xfrm>
            <a:off x="0" y="1"/>
            <a:ext cx="12192000" cy="681036"/>
          </a:xfrm>
          <a:prstGeom prst="rect">
            <a:avLst/>
          </a:prstGeom>
          <a:solidFill>
            <a:schemeClr val="tx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C045AA46-8DFB-497F-8242-4D8A7A51427D}"/>
              </a:ext>
            </a:extLst>
          </p:cNvPr>
          <p:cNvSpPr>
            <a:spLocks noGrp="1"/>
          </p:cNvSpPr>
          <p:nvPr>
            <p:ph type="title"/>
          </p:nvPr>
        </p:nvSpPr>
        <p:spPr>
          <a:xfrm>
            <a:off x="373966" y="-322263"/>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3FFD152B-D0CC-43A1-B41E-FD80625BF970}"/>
              </a:ext>
            </a:extLst>
          </p:cNvPr>
          <p:cNvSpPr>
            <a:spLocks noGrp="1"/>
          </p:cNvSpPr>
          <p:nvPr>
            <p:ph type="body" idx="1"/>
          </p:nvPr>
        </p:nvSpPr>
        <p:spPr>
          <a:xfrm>
            <a:off x="373966" y="1253330"/>
            <a:ext cx="10515600" cy="47807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6A0D53C4-6412-44B7-B8A3-F58C31BE9B05}"/>
              </a:ext>
            </a:extLst>
          </p:cNvPr>
          <p:cNvSpPr>
            <a:spLocks noGrp="1"/>
          </p:cNvSpPr>
          <p:nvPr>
            <p:ph type="ftr" sz="quarter" idx="3"/>
          </p:nvPr>
        </p:nvSpPr>
        <p:spPr>
          <a:xfrm>
            <a:off x="373966" y="6356349"/>
            <a:ext cx="861528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3CB77668-1CAE-49E8-A823-D5DDA611E54E}"/>
              </a:ext>
            </a:extLst>
          </p:cNvPr>
          <p:cNvSpPr>
            <a:spLocks noGrp="1"/>
          </p:cNvSpPr>
          <p:nvPr>
            <p:ph type="sldNum" sz="quarter" idx="4"/>
          </p:nvPr>
        </p:nvSpPr>
        <p:spPr>
          <a:xfrm>
            <a:off x="93148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FD7D3-0363-4935-AB8E-110DAA76B0E0}" type="slidenum">
              <a:rPr lang="en-CA" smtClean="0"/>
              <a:t>‹#›</a:t>
            </a:fld>
            <a:endParaRPr lang="en-CA"/>
          </a:p>
        </p:txBody>
      </p:sp>
      <p:pic>
        <p:nvPicPr>
          <p:cNvPr id="3074" name="Picture 2" descr="American Express - Wikipedia">
            <a:extLst>
              <a:ext uri="{FF2B5EF4-FFF2-40B4-BE49-F238E27FC236}">
                <a16:creationId xmlns:a16="http://schemas.microsoft.com/office/drawing/2014/main" id="{0C003FA3-B6C5-438E-A8FD-9DCC702C6742}"/>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9004" t="15577" b="18346"/>
          <a:stretch/>
        </p:blipFill>
        <p:spPr bwMode="auto">
          <a:xfrm>
            <a:off x="11353800" y="136525"/>
            <a:ext cx="704201" cy="42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4001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3" Type="http://schemas.openxmlformats.org/officeDocument/2006/relationships/image" Target="../media/image188.tiff"/><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190.svg"/></Relationships>
</file>

<file path=ppt/slides/_rels/slide12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tiff"/><Relationship Id="rId1" Type="http://schemas.openxmlformats.org/officeDocument/2006/relationships/slideLayout" Target="../slideLayouts/slideLayout20.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3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0.xml"/><Relationship Id="rId5" Type="http://schemas.openxmlformats.org/officeDocument/2006/relationships/image" Target="../media/image203.png"/><Relationship Id="rId4" Type="http://schemas.openxmlformats.org/officeDocument/2006/relationships/image" Target="../media/image202.png"/></Relationships>
</file>

<file path=ppt/slides/_rels/slide132.xml.rels><?xml version="1.0" encoding="UTF-8" standalone="yes"?>
<Relationships xmlns="http://schemas.openxmlformats.org/package/2006/relationships"><Relationship Id="rId8" Type="http://schemas.openxmlformats.org/officeDocument/2006/relationships/image" Target="../media/image209.tiff"/><Relationship Id="rId3" Type="http://schemas.openxmlformats.org/officeDocument/2006/relationships/image" Target="../media/image204.jpg"/><Relationship Id="rId7" Type="http://schemas.openxmlformats.org/officeDocument/2006/relationships/image" Target="../media/image208.png"/><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image" Target="../media/image207.tiff"/><Relationship Id="rId5" Type="http://schemas.openxmlformats.org/officeDocument/2006/relationships/image" Target="../media/image206.png"/><Relationship Id="rId4" Type="http://schemas.openxmlformats.org/officeDocument/2006/relationships/image" Target="../media/image205.tif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3" Type="http://schemas.openxmlformats.org/officeDocument/2006/relationships/image" Target="../media/image210.tiff"/><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image" Target="../media/image213.tiff"/><Relationship Id="rId5" Type="http://schemas.openxmlformats.org/officeDocument/2006/relationships/image" Target="../media/image212.tiff"/><Relationship Id="rId4" Type="http://schemas.openxmlformats.org/officeDocument/2006/relationships/image" Target="../media/image211.tiff"/></Relationships>
</file>

<file path=ppt/slides/_rels/slide135.xml.rels><?xml version="1.0" encoding="UTF-8" standalone="yes"?>
<Relationships xmlns="http://schemas.openxmlformats.org/package/2006/relationships"><Relationship Id="rId3" Type="http://schemas.openxmlformats.org/officeDocument/2006/relationships/image" Target="../media/image214.tiff"/><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0.xml.rels><?xml version="1.0" encoding="UTF-8" standalone="yes"?>
<Relationships xmlns="http://schemas.openxmlformats.org/package/2006/relationships"><Relationship Id="rId2" Type="http://schemas.openxmlformats.org/officeDocument/2006/relationships/image" Target="../media/image217.tiff"/><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2" Type="http://schemas.openxmlformats.org/officeDocument/2006/relationships/image" Target="../media/image218.tiff"/><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2" Type="http://schemas.openxmlformats.org/officeDocument/2006/relationships/image" Target="../media/image219.tiff"/><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3" Type="http://schemas.openxmlformats.org/officeDocument/2006/relationships/image" Target="../media/image221.tiff"/><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3" Type="http://schemas.openxmlformats.org/officeDocument/2006/relationships/image" Target="../media/image222.tiff"/><Relationship Id="rId2" Type="http://schemas.openxmlformats.org/officeDocument/2006/relationships/notesSlide" Target="../notesSlides/notesSlide50.xml"/><Relationship Id="rId1" Type="http://schemas.openxmlformats.org/officeDocument/2006/relationships/slideLayout" Target="../slideLayouts/slideLayout20.xml"/><Relationship Id="rId5" Type="http://schemas.openxmlformats.org/officeDocument/2006/relationships/image" Target="../media/image224.tiff"/><Relationship Id="rId4" Type="http://schemas.openxmlformats.org/officeDocument/2006/relationships/image" Target="../media/image223.tiff"/></Relationships>
</file>

<file path=ppt/slides/_rels/slide147.xml.rels><?xml version="1.0" encoding="UTF-8" standalone="yes"?>
<Relationships xmlns="http://schemas.openxmlformats.org/package/2006/relationships"><Relationship Id="rId3" Type="http://schemas.openxmlformats.org/officeDocument/2006/relationships/image" Target="../media/image225.tiff"/><Relationship Id="rId2" Type="http://schemas.openxmlformats.org/officeDocument/2006/relationships/notesSlide" Target="../notesSlides/notesSlide51.xml"/><Relationship Id="rId1" Type="http://schemas.openxmlformats.org/officeDocument/2006/relationships/slideLayout" Target="../slideLayouts/slideLayout20.xml"/><Relationship Id="rId5" Type="http://schemas.openxmlformats.org/officeDocument/2006/relationships/image" Target="../media/image227.tiff"/><Relationship Id="rId4" Type="http://schemas.openxmlformats.org/officeDocument/2006/relationships/image" Target="../media/image226.tiff"/></Relationships>
</file>

<file path=ppt/slides/_rels/slide148.xml.rels><?xml version="1.0" encoding="UTF-8" standalone="yes"?>
<Relationships xmlns="http://schemas.openxmlformats.org/package/2006/relationships"><Relationship Id="rId3" Type="http://schemas.openxmlformats.org/officeDocument/2006/relationships/image" Target="../media/image228.tiff"/><Relationship Id="rId2" Type="http://schemas.openxmlformats.org/officeDocument/2006/relationships/notesSlide" Target="../notesSlides/notesSlide52.xml"/><Relationship Id="rId1" Type="http://schemas.openxmlformats.org/officeDocument/2006/relationships/slideLayout" Target="../slideLayouts/slideLayout20.xml"/><Relationship Id="rId5" Type="http://schemas.openxmlformats.org/officeDocument/2006/relationships/image" Target="../media/image230.tiff"/><Relationship Id="rId4" Type="http://schemas.openxmlformats.org/officeDocument/2006/relationships/image" Target="../media/image229.tiff"/></Relationships>
</file>

<file path=ppt/slides/_rels/slide149.xml.rels><?xml version="1.0" encoding="UTF-8" standalone="yes"?>
<Relationships xmlns="http://schemas.openxmlformats.org/package/2006/relationships"><Relationship Id="rId3" Type="http://schemas.openxmlformats.org/officeDocument/2006/relationships/image" Target="../media/image231.tiff"/><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232.tiff"/><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0.xml"/></Relationships>
</file>

<file path=ppt/slides/_rels/slide152.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3" Type="http://schemas.openxmlformats.org/officeDocument/2006/relationships/image" Target="../media/image236.tiff"/><Relationship Id="rId2" Type="http://schemas.openxmlformats.org/officeDocument/2006/relationships/image" Target="../media/image235.tiff"/><Relationship Id="rId1" Type="http://schemas.openxmlformats.org/officeDocument/2006/relationships/slideLayout" Target="../slideLayouts/slideLayout20.xml"/></Relationships>
</file>

<file path=ppt/slides/_rels/slide156.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2" Type="http://schemas.openxmlformats.org/officeDocument/2006/relationships/image" Target="../media/image238.tiff"/><Relationship Id="rId1" Type="http://schemas.openxmlformats.org/officeDocument/2006/relationships/slideLayout" Target="../slideLayouts/slideLayout20.xml"/></Relationships>
</file>

<file path=ppt/slides/_rels/slide158.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0.xml"/></Relationships>
</file>

<file path=ppt/slides/_rels/slide15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0.xml"/></Relationships>
</file>

<file path=ppt/slides/_rels/slide161.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0.xml"/></Relationships>
</file>

<file path=ppt/slides/_rels/slide162.xml.rels><?xml version="1.0" encoding="UTF-8" standalone="yes"?>
<Relationships xmlns="http://schemas.openxmlformats.org/package/2006/relationships"><Relationship Id="rId2" Type="http://schemas.openxmlformats.org/officeDocument/2006/relationships/image" Target="../media/image243.tiff"/><Relationship Id="rId1" Type="http://schemas.openxmlformats.org/officeDocument/2006/relationships/slideLayout" Target="../slideLayouts/slideLayout20.xml"/></Relationships>
</file>

<file path=ppt/slides/_rels/slide16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0.xml"/></Relationships>
</file>

<file path=ppt/slides/_rels/slide16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0.xml"/></Relationships>
</file>

<file path=ppt/slides/_rels/slide16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0.xml"/></Relationships>
</file>

<file path=ppt/slides/_rels/slide166.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0.xml"/></Relationships>
</file>

<file path=ppt/slides/_rels/slide167.xml.rels><?xml version="1.0" encoding="UTF-8" standalone="yes"?>
<Relationships xmlns="http://schemas.openxmlformats.org/package/2006/relationships"><Relationship Id="rId2" Type="http://schemas.openxmlformats.org/officeDocument/2006/relationships/image" Target="../media/image248.tiff"/><Relationship Id="rId1" Type="http://schemas.openxmlformats.org/officeDocument/2006/relationships/slideLayout" Target="../slideLayouts/slideLayout20.xml"/></Relationships>
</file>

<file path=ppt/slides/_rels/slide168.xml.rels><?xml version="1.0" encoding="UTF-8" standalone="yes"?>
<Relationships xmlns="http://schemas.openxmlformats.org/package/2006/relationships"><Relationship Id="rId2" Type="http://schemas.openxmlformats.org/officeDocument/2006/relationships/image" Target="../media/image249.tiff"/><Relationship Id="rId1" Type="http://schemas.openxmlformats.org/officeDocument/2006/relationships/slideLayout" Target="../slideLayouts/slideLayout20.xml"/></Relationships>
</file>

<file path=ppt/slides/_rels/slide169.xml.rels><?xml version="1.0" encoding="UTF-8" standalone="yes"?>
<Relationships xmlns="http://schemas.openxmlformats.org/package/2006/relationships"><Relationship Id="rId2" Type="http://schemas.openxmlformats.org/officeDocument/2006/relationships/image" Target="../media/image250.tif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2" Type="http://schemas.openxmlformats.org/officeDocument/2006/relationships/image" Target="../media/image251.tiff"/><Relationship Id="rId1" Type="http://schemas.openxmlformats.org/officeDocument/2006/relationships/slideLayout" Target="../slideLayouts/slideLayout20.xml"/></Relationships>
</file>

<file path=ppt/slides/_rels/slide171.xml.rels><?xml version="1.0" encoding="UTF-8" standalone="yes"?>
<Relationships xmlns="http://schemas.openxmlformats.org/package/2006/relationships"><Relationship Id="rId2" Type="http://schemas.openxmlformats.org/officeDocument/2006/relationships/image" Target="../media/image252.tiff"/><Relationship Id="rId1" Type="http://schemas.openxmlformats.org/officeDocument/2006/relationships/slideLayout" Target="../slideLayouts/slideLayout20.xml"/></Relationships>
</file>

<file path=ppt/slides/_rels/slide172.xml.rels><?xml version="1.0" encoding="UTF-8" standalone="yes"?>
<Relationships xmlns="http://schemas.openxmlformats.org/package/2006/relationships"><Relationship Id="rId2" Type="http://schemas.openxmlformats.org/officeDocument/2006/relationships/image" Target="../media/image253.tiff"/><Relationship Id="rId1" Type="http://schemas.openxmlformats.org/officeDocument/2006/relationships/slideLayout" Target="../slideLayouts/slideLayout20.xml"/></Relationships>
</file>

<file path=ppt/slides/_rels/slide173.xml.rels><?xml version="1.0" encoding="UTF-8" standalone="yes"?>
<Relationships xmlns="http://schemas.openxmlformats.org/package/2006/relationships"><Relationship Id="rId2" Type="http://schemas.openxmlformats.org/officeDocument/2006/relationships/image" Target="../media/image254.tiff"/><Relationship Id="rId1" Type="http://schemas.openxmlformats.org/officeDocument/2006/relationships/slideLayout" Target="../slideLayouts/slideLayout20.xml"/></Relationships>
</file>

<file path=ppt/slides/_rels/slide174.xml.rels><?xml version="1.0" encoding="UTF-8" standalone="yes"?>
<Relationships xmlns="http://schemas.openxmlformats.org/package/2006/relationships"><Relationship Id="rId2" Type="http://schemas.openxmlformats.org/officeDocument/2006/relationships/image" Target="../media/image255.tiff"/><Relationship Id="rId1" Type="http://schemas.openxmlformats.org/officeDocument/2006/relationships/slideLayout" Target="../slideLayouts/slideLayout2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7.xml.rels><?xml version="1.0" encoding="UTF-8" standalone="yes"?>
<Relationships xmlns="http://schemas.openxmlformats.org/package/2006/relationships"><Relationship Id="rId3" Type="http://schemas.openxmlformats.org/officeDocument/2006/relationships/image" Target="../media/image257.tiff"/><Relationship Id="rId2" Type="http://schemas.openxmlformats.org/officeDocument/2006/relationships/image" Target="../media/image256.tiff"/><Relationship Id="rId1" Type="http://schemas.openxmlformats.org/officeDocument/2006/relationships/slideLayout" Target="../slideLayouts/slideLayout20.xml"/></Relationships>
</file>

<file path=ppt/slides/_rels/slide178.xml.rels><?xml version="1.0" encoding="UTF-8" standalone="yes"?>
<Relationships xmlns="http://schemas.openxmlformats.org/package/2006/relationships"><Relationship Id="rId2" Type="http://schemas.openxmlformats.org/officeDocument/2006/relationships/image" Target="../media/image258.tiff"/><Relationship Id="rId1" Type="http://schemas.openxmlformats.org/officeDocument/2006/relationships/slideLayout" Target="../slideLayouts/slideLayout20.xml"/></Relationships>
</file>

<file path=ppt/slides/_rels/slide179.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18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18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18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268.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3" Type="http://schemas.openxmlformats.org/officeDocument/2006/relationships/image" Target="../media/image270.tiff"/><Relationship Id="rId2" Type="http://schemas.openxmlformats.org/officeDocument/2006/relationships/notesSlide" Target="../notesSlides/notesSlide61.xml"/><Relationship Id="rId1" Type="http://schemas.openxmlformats.org/officeDocument/2006/relationships/slideLayout" Target="../slideLayouts/slideLayout26.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97.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notesSlide" Target="../notesSlides/notesSlide62.xml"/><Relationship Id="rId1" Type="http://schemas.openxmlformats.org/officeDocument/2006/relationships/slideLayout" Target="../slideLayouts/slideLayout26.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emf"/></Relationships>
</file>

<file path=ppt/slides/_rels/slide198.xml.rels><?xml version="1.0" encoding="UTF-8" standalone="yes"?>
<Relationships xmlns="http://schemas.openxmlformats.org/package/2006/relationships"><Relationship Id="rId3" Type="http://schemas.openxmlformats.org/officeDocument/2006/relationships/image" Target="../media/image278.emf"/><Relationship Id="rId2" Type="http://schemas.openxmlformats.org/officeDocument/2006/relationships/notesSlide" Target="../notesSlides/notesSlide63.xml"/><Relationship Id="rId1" Type="http://schemas.openxmlformats.org/officeDocument/2006/relationships/slideLayout" Target="../slideLayouts/slideLayout26.xml"/><Relationship Id="rId6" Type="http://schemas.openxmlformats.org/officeDocument/2006/relationships/image" Target="../media/image281.emf"/><Relationship Id="rId5" Type="http://schemas.openxmlformats.org/officeDocument/2006/relationships/image" Target="../media/image280.emf"/><Relationship Id="rId4" Type="http://schemas.openxmlformats.org/officeDocument/2006/relationships/image" Target="../media/image279.emf"/></Relationships>
</file>

<file path=ppt/slides/_rels/slide19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20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20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20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204.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205.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20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209.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292.emf"/></Relationships>
</file>

<file path=ppt/slides/_rels/slide2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2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6.xml"/></Relationships>
</file>

<file path=ppt/slides/_rels/slide213.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21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21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76.xml"/><Relationship Id="rId1" Type="http://schemas.openxmlformats.org/officeDocument/2006/relationships/slideLayout" Target="../slideLayouts/slideLayout26.xml"/><Relationship Id="rId5" Type="http://schemas.openxmlformats.org/officeDocument/2006/relationships/image" Target="../media/image298.png"/><Relationship Id="rId4" Type="http://schemas.openxmlformats.org/officeDocument/2006/relationships/image" Target="../media/image297.png"/></Relationships>
</file>

<file path=ppt/slides/_rels/slide21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21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221.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222.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82.xml"/><Relationship Id="rId1" Type="http://schemas.openxmlformats.org/officeDocument/2006/relationships/slideLayout" Target="../slideLayouts/slideLayout26.xml"/></Relationships>
</file>

<file path=ppt/slides/_rels/slide223.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emf"/><Relationship Id="rId7" Type="http://schemas.openxmlformats.org/officeDocument/2006/relationships/image" Target="../media/image309.png"/><Relationship Id="rId2" Type="http://schemas.openxmlformats.org/officeDocument/2006/relationships/notesSlide" Target="../notesSlides/notesSlide83.xml"/><Relationship Id="rId1" Type="http://schemas.openxmlformats.org/officeDocument/2006/relationships/slideLayout" Target="../slideLayouts/slideLayout26.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emf"/><Relationship Id="rId9" Type="http://schemas.openxmlformats.org/officeDocument/2006/relationships/image" Target="../media/image311.png"/></Relationships>
</file>

<file path=ppt/slides/_rels/slide224.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305.emf"/><Relationship Id="rId7" Type="http://schemas.openxmlformats.org/officeDocument/2006/relationships/image" Target="../media/image309.png"/><Relationship Id="rId2" Type="http://schemas.openxmlformats.org/officeDocument/2006/relationships/notesSlide" Target="../notesSlides/notesSlide84.xml"/><Relationship Id="rId1" Type="http://schemas.openxmlformats.org/officeDocument/2006/relationships/slideLayout" Target="../slideLayouts/slideLayout26.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06.emf"/><Relationship Id="rId9" Type="http://schemas.openxmlformats.org/officeDocument/2006/relationships/image" Target="../media/image315.png"/></Relationships>
</file>

<file path=ppt/slides/_rels/slide225.xml.rels><?xml version="1.0" encoding="UTF-8" standalone="yes"?>
<Relationships xmlns="http://schemas.openxmlformats.org/package/2006/relationships"><Relationship Id="rId3" Type="http://schemas.openxmlformats.org/officeDocument/2006/relationships/image" Target="../media/image305.emf"/><Relationship Id="rId7" Type="http://schemas.openxmlformats.org/officeDocument/2006/relationships/image" Target="../media/image318.emf"/><Relationship Id="rId2" Type="http://schemas.openxmlformats.org/officeDocument/2006/relationships/notesSlide" Target="../notesSlides/notesSlide85.xml"/><Relationship Id="rId1" Type="http://schemas.openxmlformats.org/officeDocument/2006/relationships/slideLayout" Target="../slideLayouts/slideLayout26.xml"/><Relationship Id="rId6" Type="http://schemas.openxmlformats.org/officeDocument/2006/relationships/image" Target="../media/image317.png"/><Relationship Id="rId5" Type="http://schemas.openxmlformats.org/officeDocument/2006/relationships/image" Target="../media/image316.emf"/><Relationship Id="rId4" Type="http://schemas.openxmlformats.org/officeDocument/2006/relationships/image" Target="../media/image306.emf"/></Relationships>
</file>

<file path=ppt/slides/_rels/slide22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227.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05.emf"/><Relationship Id="rId7" Type="http://schemas.openxmlformats.org/officeDocument/2006/relationships/image" Target="../media/image321.png"/><Relationship Id="rId2" Type="http://schemas.openxmlformats.org/officeDocument/2006/relationships/notesSlide" Target="../notesSlides/notesSlide87.xml"/><Relationship Id="rId1" Type="http://schemas.openxmlformats.org/officeDocument/2006/relationships/slideLayout" Target="../slideLayouts/slideLayout26.xml"/><Relationship Id="rId6" Type="http://schemas.openxmlformats.org/officeDocument/2006/relationships/image" Target="../media/image309.png"/><Relationship Id="rId5" Type="http://schemas.openxmlformats.org/officeDocument/2006/relationships/image" Target="../media/image320.png"/><Relationship Id="rId4" Type="http://schemas.openxmlformats.org/officeDocument/2006/relationships/image" Target="../media/image306.emf"/></Relationships>
</file>

<file path=ppt/slides/_rels/slide228.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6.xml"/></Relationships>
</file>

<file path=ppt/slides/_rels/slide22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0.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6.xml"/></Relationships>
</file>

<file path=ppt/slides/_rels/slide231.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26.xml"/></Relationships>
</file>

<file path=ppt/slides/_rels/slide232.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23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23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23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236.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92.xml"/><Relationship Id="rId1" Type="http://schemas.openxmlformats.org/officeDocument/2006/relationships/slideLayout" Target="../slideLayouts/slideLayout26.xml"/><Relationship Id="rId4" Type="http://schemas.openxmlformats.org/officeDocument/2006/relationships/image" Target="../media/image334.png"/></Relationships>
</file>

<file path=ppt/slides/_rels/slide23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93.xml"/><Relationship Id="rId1" Type="http://schemas.openxmlformats.org/officeDocument/2006/relationships/slideLayout" Target="../slideLayouts/slideLayout26.xml"/><Relationship Id="rId4" Type="http://schemas.openxmlformats.org/officeDocument/2006/relationships/image" Target="../media/image336.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9.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94.xml"/><Relationship Id="rId1" Type="http://schemas.openxmlformats.org/officeDocument/2006/relationships/slideLayout" Target="../slideLayouts/slideLayout26.xml"/><Relationship Id="rId4" Type="http://schemas.openxmlformats.org/officeDocument/2006/relationships/image" Target="../media/image338.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40.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305.emf"/><Relationship Id="rId7" Type="http://schemas.openxmlformats.org/officeDocument/2006/relationships/image" Target="../media/image309.png"/><Relationship Id="rId2" Type="http://schemas.openxmlformats.org/officeDocument/2006/relationships/notesSlide" Target="../notesSlides/notesSlide95.xml"/><Relationship Id="rId1" Type="http://schemas.openxmlformats.org/officeDocument/2006/relationships/slideLayout" Target="../slideLayouts/slideLayout26.xml"/><Relationship Id="rId6" Type="http://schemas.openxmlformats.org/officeDocument/2006/relationships/image" Target="../media/image340.png"/><Relationship Id="rId5" Type="http://schemas.openxmlformats.org/officeDocument/2006/relationships/image" Target="../media/image339.png"/><Relationship Id="rId4" Type="http://schemas.openxmlformats.org/officeDocument/2006/relationships/image" Target="../media/image306.emf"/><Relationship Id="rId9" Type="http://schemas.openxmlformats.org/officeDocument/2006/relationships/image" Target="../media/image342.png"/></Relationships>
</file>

<file path=ppt/slides/_rels/slide241.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305.emf"/><Relationship Id="rId7" Type="http://schemas.openxmlformats.org/officeDocument/2006/relationships/image" Target="../media/image309.png"/><Relationship Id="rId2" Type="http://schemas.openxmlformats.org/officeDocument/2006/relationships/notesSlide" Target="../notesSlides/notesSlide96.xml"/><Relationship Id="rId1" Type="http://schemas.openxmlformats.org/officeDocument/2006/relationships/slideLayout" Target="../slideLayouts/slideLayout26.xml"/><Relationship Id="rId6" Type="http://schemas.openxmlformats.org/officeDocument/2006/relationships/image" Target="../media/image344.png"/><Relationship Id="rId5" Type="http://schemas.openxmlformats.org/officeDocument/2006/relationships/image" Target="../media/image343.png"/><Relationship Id="rId4" Type="http://schemas.openxmlformats.org/officeDocument/2006/relationships/image" Target="../media/image306.emf"/><Relationship Id="rId9" Type="http://schemas.openxmlformats.org/officeDocument/2006/relationships/image" Target="../media/image346.png"/></Relationships>
</file>

<file path=ppt/slides/_rels/slide242.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97.xml"/><Relationship Id="rId1" Type="http://schemas.openxmlformats.org/officeDocument/2006/relationships/slideLayout" Target="../slideLayouts/slideLayout26.xml"/></Relationships>
</file>

<file path=ppt/slides/_rels/slide243.xml.rels><?xml version="1.0" encoding="UTF-8" standalone="yes"?>
<Relationships xmlns="http://schemas.openxmlformats.org/package/2006/relationships"><Relationship Id="rId3" Type="http://schemas.openxmlformats.org/officeDocument/2006/relationships/image" Target="../media/image348.emf"/><Relationship Id="rId2" Type="http://schemas.openxmlformats.org/officeDocument/2006/relationships/notesSlide" Target="../notesSlides/notesSlide98.xml"/><Relationship Id="rId1" Type="http://schemas.openxmlformats.org/officeDocument/2006/relationships/slideLayout" Target="../slideLayouts/slideLayout26.xml"/></Relationships>
</file>

<file path=ppt/slides/_rels/slide244.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99.xml"/><Relationship Id="rId1" Type="http://schemas.openxmlformats.org/officeDocument/2006/relationships/slideLayout" Target="../slideLayouts/slideLayout26.xml"/><Relationship Id="rId6" Type="http://schemas.openxmlformats.org/officeDocument/2006/relationships/image" Target="../media/image352.jpeg"/><Relationship Id="rId5" Type="http://schemas.openxmlformats.org/officeDocument/2006/relationships/image" Target="../media/image351.jpeg"/><Relationship Id="rId4" Type="http://schemas.openxmlformats.org/officeDocument/2006/relationships/image" Target="../media/image350.jpeg"/></Relationships>
</file>

<file path=ppt/slides/_rels/slide245.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100.xml"/><Relationship Id="rId1" Type="http://schemas.openxmlformats.org/officeDocument/2006/relationships/slideLayout" Target="../slideLayouts/slideLayout26.xml"/></Relationships>
</file>

<file path=ppt/slides/_rels/slide246.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101.xml"/><Relationship Id="rId1" Type="http://schemas.openxmlformats.org/officeDocument/2006/relationships/slideLayout" Target="../slideLayouts/slideLayout26.xml"/><Relationship Id="rId5" Type="http://schemas.openxmlformats.org/officeDocument/2006/relationships/image" Target="../media/image356.png"/><Relationship Id="rId4" Type="http://schemas.openxmlformats.org/officeDocument/2006/relationships/image" Target="../media/image355.png"/></Relationships>
</file>

<file path=ppt/slides/_rels/slide247.xml.rels><?xml version="1.0" encoding="UTF-8" standalone="yes"?>
<Relationships xmlns="http://schemas.openxmlformats.org/package/2006/relationships"><Relationship Id="rId3" Type="http://schemas.openxmlformats.org/officeDocument/2006/relationships/image" Target="../media/image357.emf"/><Relationship Id="rId2" Type="http://schemas.openxmlformats.org/officeDocument/2006/relationships/notesSlide" Target="../notesSlides/notesSlide102.xml"/><Relationship Id="rId1" Type="http://schemas.openxmlformats.org/officeDocument/2006/relationships/slideLayout" Target="../slideLayouts/slideLayout26.xml"/><Relationship Id="rId5" Type="http://schemas.openxmlformats.org/officeDocument/2006/relationships/image" Target="../media/image359.emf"/><Relationship Id="rId4" Type="http://schemas.openxmlformats.org/officeDocument/2006/relationships/image" Target="../media/image358.jpeg"/></Relationships>
</file>

<file path=ppt/slides/_rels/slide24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03.xml"/><Relationship Id="rId1" Type="http://schemas.openxmlformats.org/officeDocument/2006/relationships/slideLayout" Target="../slideLayouts/slideLayout26.xml"/></Relationships>
</file>

<file path=ppt/slides/_rels/slide249.xml.rels><?xml version="1.0" encoding="UTF-8" standalone="yes"?>
<Relationships xmlns="http://schemas.openxmlformats.org/package/2006/relationships"><Relationship Id="rId3" Type="http://schemas.openxmlformats.org/officeDocument/2006/relationships/image" Target="../media/image305.emf"/><Relationship Id="rId7" Type="http://schemas.openxmlformats.org/officeDocument/2006/relationships/image" Target="../media/image363.emf"/><Relationship Id="rId2" Type="http://schemas.openxmlformats.org/officeDocument/2006/relationships/notesSlide" Target="../notesSlides/notesSlide104.xml"/><Relationship Id="rId1" Type="http://schemas.openxmlformats.org/officeDocument/2006/relationships/slideLayout" Target="../slideLayouts/slideLayout26.xml"/><Relationship Id="rId6" Type="http://schemas.openxmlformats.org/officeDocument/2006/relationships/image" Target="../media/image362.emf"/><Relationship Id="rId5" Type="http://schemas.openxmlformats.org/officeDocument/2006/relationships/image" Target="../media/image361.emf"/><Relationship Id="rId4" Type="http://schemas.openxmlformats.org/officeDocument/2006/relationships/image" Target="../media/image30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statista.com/outlook/243/100/ecommerce/worldwide" TargetMode="External"/><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3.emf"/></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notesSlide" Target="../notesSlides/notesSlide25.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14.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20.jpg"/><Relationship Id="rId5" Type="http://schemas.openxmlformats.org/officeDocument/2006/relationships/image" Target="../media/image119.png"/><Relationship Id="rId4" Type="http://schemas.openxmlformats.org/officeDocument/2006/relationships/image" Target="../media/image118.jpg"/></Relationships>
</file>

<file path=ppt/slides/_rels/slide82.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media/image128.jpg"/><Relationship Id="rId2" Type="http://schemas.openxmlformats.org/officeDocument/2006/relationships/image" Target="../media/image123.png"/><Relationship Id="rId1" Type="http://schemas.openxmlformats.org/officeDocument/2006/relationships/slideLayout" Target="../slideLayouts/slideLayout14.xml"/><Relationship Id="rId6" Type="http://schemas.openxmlformats.org/officeDocument/2006/relationships/image" Target="../media/image127.png"/><Relationship Id="rId5" Type="http://schemas.openxmlformats.org/officeDocument/2006/relationships/image" Target="../media/image126.jpg"/><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image" Target="../media/image130.jpg"/><Relationship Id="rId7" Type="http://schemas.openxmlformats.org/officeDocument/2006/relationships/image" Target="../media/image134.jpg"/><Relationship Id="rId2" Type="http://schemas.openxmlformats.org/officeDocument/2006/relationships/image" Target="../media/image129.png"/><Relationship Id="rId1" Type="http://schemas.openxmlformats.org/officeDocument/2006/relationships/slideLayout" Target="../slideLayouts/slideLayout14.xml"/><Relationship Id="rId6" Type="http://schemas.openxmlformats.org/officeDocument/2006/relationships/image" Target="../media/image133.png"/><Relationship Id="rId5" Type="http://schemas.openxmlformats.org/officeDocument/2006/relationships/image" Target="../media/image132.jpg"/><Relationship Id="rId4" Type="http://schemas.openxmlformats.org/officeDocument/2006/relationships/image" Target="../media/image131.png"/></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14.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jpg"/></Relationships>
</file>

<file path=ppt/slides/_rels/slide8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144.png"/></Relationships>
</file>

<file path=ppt/slides/_rels/slide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46.png"/></Relationships>
</file>

<file path=ppt/slides/_rels/slide8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www.mckinsey.com/~/media/mckinsey/industries/financial%20services/our%20insights/tracking%20the%20sources%20of%20robust%20payments%20growth%20mckinsey%20global%20payments%20map/global-payments-report-2019-amid-sustained-growth-vf.ashx" TargetMode="External"/><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79645-2445-402E-91B1-6D071727159A}"/>
              </a:ext>
            </a:extLst>
          </p:cNvPr>
          <p:cNvSpPr>
            <a:spLocks noGrp="1"/>
          </p:cNvSpPr>
          <p:nvPr>
            <p:ph type="ctrTitle"/>
          </p:nvPr>
        </p:nvSpPr>
        <p:spPr/>
        <p:txBody>
          <a:bodyPr/>
          <a:lstStyle/>
          <a:p>
            <a:r>
              <a:rPr lang="en-CA" dirty="0"/>
              <a:t>Payments</a:t>
            </a:r>
          </a:p>
        </p:txBody>
      </p:sp>
      <p:sp>
        <p:nvSpPr>
          <p:cNvPr id="3" name="Subtitle 2">
            <a:extLst>
              <a:ext uri="{FF2B5EF4-FFF2-40B4-BE49-F238E27FC236}">
                <a16:creationId xmlns:a16="http://schemas.microsoft.com/office/drawing/2014/main" id="{8C4A7597-9E3E-4358-84BB-60A013236BAD}"/>
              </a:ext>
            </a:extLst>
          </p:cNvPr>
          <p:cNvSpPr>
            <a:spLocks noGrp="1"/>
          </p:cNvSpPr>
          <p:nvPr>
            <p:ph type="subTitle" idx="1"/>
          </p:nvPr>
        </p:nvSpPr>
        <p:spPr/>
        <p:txBody>
          <a:bodyPr>
            <a:normAutofit lnSpcReduction="10000"/>
          </a:bodyPr>
          <a:lstStyle/>
          <a:p>
            <a:r>
              <a:rPr lang="en-CA" dirty="0"/>
              <a:t>Visa</a:t>
            </a:r>
          </a:p>
          <a:p>
            <a:r>
              <a:rPr lang="en-CA" dirty="0"/>
              <a:t>MasterCard</a:t>
            </a:r>
          </a:p>
          <a:p>
            <a:r>
              <a:rPr lang="en-CA" dirty="0"/>
              <a:t>American Express</a:t>
            </a:r>
          </a:p>
          <a:p>
            <a:r>
              <a:rPr lang="en-CA" dirty="0"/>
              <a:t>Group 2</a:t>
            </a:r>
          </a:p>
        </p:txBody>
      </p:sp>
    </p:spTree>
    <p:extLst>
      <p:ext uri="{BB962C8B-B14F-4D97-AF65-F5344CB8AC3E}">
        <p14:creationId xmlns:p14="http://schemas.microsoft.com/office/powerpoint/2010/main" val="1409130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77EA78-7A10-4359-9E80-EF4BB9BAFBF5}"/>
              </a:ext>
            </a:extLst>
          </p:cNvPr>
          <p:cNvSpPr>
            <a:spLocks noGrp="1"/>
          </p:cNvSpPr>
          <p:nvPr>
            <p:ph type="body" idx="1"/>
          </p:nvPr>
        </p:nvSpPr>
        <p:spPr>
          <a:xfrm>
            <a:off x="373966" y="808966"/>
            <a:ext cx="5157787" cy="791234"/>
          </a:xfrm>
        </p:spPr>
        <p:txBody>
          <a:bodyPr anchor="t">
            <a:normAutofit fontScale="92500"/>
          </a:bodyPr>
          <a:lstStyle/>
          <a:p>
            <a:r>
              <a:rPr lang="en-CA" dirty="0"/>
              <a:t>High multiples signal high quality companies with high growth expectations</a:t>
            </a:r>
          </a:p>
        </p:txBody>
      </p:sp>
      <p:graphicFrame>
        <p:nvGraphicFramePr>
          <p:cNvPr id="3" name="Table 7">
            <a:extLst>
              <a:ext uri="{FF2B5EF4-FFF2-40B4-BE49-F238E27FC236}">
                <a16:creationId xmlns:a16="http://schemas.microsoft.com/office/drawing/2014/main" id="{95BC67D9-A8FF-4006-B286-B2360F484F39}"/>
              </a:ext>
            </a:extLst>
          </p:cNvPr>
          <p:cNvGraphicFramePr>
            <a:graphicFrameLocks noGrp="1"/>
          </p:cNvGraphicFramePr>
          <p:nvPr>
            <p:ph sz="half" idx="2"/>
            <p:extLst>
              <p:ext uri="{D42A27DB-BD31-4B8C-83A1-F6EECF244321}">
                <p14:modId xmlns:p14="http://schemas.microsoft.com/office/powerpoint/2010/main" val="4090923661"/>
              </p:ext>
            </p:extLst>
          </p:nvPr>
        </p:nvGraphicFramePr>
        <p:xfrm>
          <a:off x="373966" y="1448966"/>
          <a:ext cx="5157785" cy="4600062"/>
        </p:xfrm>
        <a:graphic>
          <a:graphicData uri="http://schemas.openxmlformats.org/drawingml/2006/table">
            <a:tbl>
              <a:tblPr firstRow="1" bandRow="1">
                <a:tableStyleId>{5C22544A-7EE6-4342-B048-85BDC9FD1C3A}</a:tableStyleId>
              </a:tblPr>
              <a:tblGrid>
                <a:gridCol w="1031557">
                  <a:extLst>
                    <a:ext uri="{9D8B030D-6E8A-4147-A177-3AD203B41FA5}">
                      <a16:colId xmlns:a16="http://schemas.microsoft.com/office/drawing/2014/main" val="1789803127"/>
                    </a:ext>
                  </a:extLst>
                </a:gridCol>
                <a:gridCol w="1031557">
                  <a:extLst>
                    <a:ext uri="{9D8B030D-6E8A-4147-A177-3AD203B41FA5}">
                      <a16:colId xmlns:a16="http://schemas.microsoft.com/office/drawing/2014/main" val="658574698"/>
                    </a:ext>
                  </a:extLst>
                </a:gridCol>
                <a:gridCol w="1031557">
                  <a:extLst>
                    <a:ext uri="{9D8B030D-6E8A-4147-A177-3AD203B41FA5}">
                      <a16:colId xmlns:a16="http://schemas.microsoft.com/office/drawing/2014/main" val="3911062186"/>
                    </a:ext>
                  </a:extLst>
                </a:gridCol>
                <a:gridCol w="1031557">
                  <a:extLst>
                    <a:ext uri="{9D8B030D-6E8A-4147-A177-3AD203B41FA5}">
                      <a16:colId xmlns:a16="http://schemas.microsoft.com/office/drawing/2014/main" val="4030933562"/>
                    </a:ext>
                  </a:extLst>
                </a:gridCol>
                <a:gridCol w="1031557">
                  <a:extLst>
                    <a:ext uri="{9D8B030D-6E8A-4147-A177-3AD203B41FA5}">
                      <a16:colId xmlns:a16="http://schemas.microsoft.com/office/drawing/2014/main" val="2587773846"/>
                    </a:ext>
                  </a:extLst>
                </a:gridCol>
              </a:tblGrid>
              <a:tr h="766677">
                <a:tc>
                  <a:txBody>
                    <a:bodyPr/>
                    <a:lstStyle/>
                    <a:p>
                      <a:pPr algn="ctr"/>
                      <a:endParaRPr lang="en-CA" dirty="0"/>
                    </a:p>
                  </a:txBody>
                  <a:tcPr anchor="ctr"/>
                </a:tc>
                <a:tc>
                  <a:txBody>
                    <a:bodyPr/>
                    <a:lstStyle/>
                    <a:p>
                      <a:pPr algn="ctr"/>
                      <a:r>
                        <a:rPr lang="en-CA" dirty="0"/>
                        <a:t>Industry</a:t>
                      </a:r>
                    </a:p>
                  </a:txBody>
                  <a:tcPr anchor="ctr"/>
                </a:tc>
                <a:tc>
                  <a:txBody>
                    <a:bodyPr/>
                    <a:lstStyle/>
                    <a:p>
                      <a:pPr algn="ctr"/>
                      <a:r>
                        <a:rPr lang="en-CA" dirty="0"/>
                        <a:t>Visa</a:t>
                      </a:r>
                    </a:p>
                  </a:txBody>
                  <a:tcPr anchor="ctr"/>
                </a:tc>
                <a:tc>
                  <a:txBody>
                    <a:bodyPr/>
                    <a:lstStyle/>
                    <a:p>
                      <a:pPr algn="ctr"/>
                      <a:r>
                        <a:rPr lang="en-CA" dirty="0"/>
                        <a:t>Master-Card</a:t>
                      </a:r>
                    </a:p>
                  </a:txBody>
                  <a:tcPr anchor="ctr"/>
                </a:tc>
                <a:tc>
                  <a:txBody>
                    <a:bodyPr/>
                    <a:lstStyle/>
                    <a:p>
                      <a:pPr algn="ctr"/>
                      <a:r>
                        <a:rPr lang="en-CA" dirty="0"/>
                        <a:t>Amex</a:t>
                      </a:r>
                    </a:p>
                  </a:txBody>
                  <a:tcPr anchor="ctr"/>
                </a:tc>
                <a:extLst>
                  <a:ext uri="{0D108BD9-81ED-4DB2-BD59-A6C34878D82A}">
                    <a16:rowId xmlns:a16="http://schemas.microsoft.com/office/drawing/2014/main" val="2285234096"/>
                  </a:ext>
                </a:extLst>
              </a:tr>
              <a:tr h="766677">
                <a:tc>
                  <a:txBody>
                    <a:bodyPr/>
                    <a:lstStyle/>
                    <a:p>
                      <a:r>
                        <a:rPr lang="en-CA" dirty="0"/>
                        <a:t>P/E</a:t>
                      </a:r>
                    </a:p>
                  </a:txBody>
                  <a:tcPr anchor="ctr"/>
                </a:tc>
                <a:tc>
                  <a:txBody>
                    <a:bodyPr/>
                    <a:lstStyle/>
                    <a:p>
                      <a:pPr algn="ctr"/>
                      <a:r>
                        <a:rPr lang="en-CA" dirty="0"/>
                        <a:t>23.5</a:t>
                      </a:r>
                    </a:p>
                  </a:txBody>
                  <a:tcPr anchor="ctr"/>
                </a:tc>
                <a:tc>
                  <a:txBody>
                    <a:bodyPr/>
                    <a:lstStyle/>
                    <a:p>
                      <a:pPr algn="ctr"/>
                      <a:r>
                        <a:rPr lang="en-CA" dirty="0"/>
                        <a:t>35.6</a:t>
                      </a:r>
                    </a:p>
                  </a:txBody>
                  <a:tcPr anchor="ctr"/>
                </a:tc>
                <a:tc>
                  <a:txBody>
                    <a:bodyPr/>
                    <a:lstStyle/>
                    <a:p>
                      <a:pPr algn="ctr"/>
                      <a:r>
                        <a:rPr lang="en-CA" dirty="0"/>
                        <a:t>39.2</a:t>
                      </a:r>
                    </a:p>
                  </a:txBody>
                  <a:tcPr anchor="ctr"/>
                </a:tc>
                <a:tc>
                  <a:txBody>
                    <a:bodyPr/>
                    <a:lstStyle/>
                    <a:p>
                      <a:pPr algn="ctr"/>
                      <a:r>
                        <a:rPr lang="en-CA" dirty="0"/>
                        <a:t>14.6</a:t>
                      </a:r>
                    </a:p>
                  </a:txBody>
                  <a:tcPr anchor="ctr"/>
                </a:tc>
                <a:extLst>
                  <a:ext uri="{0D108BD9-81ED-4DB2-BD59-A6C34878D82A}">
                    <a16:rowId xmlns:a16="http://schemas.microsoft.com/office/drawing/2014/main" val="1372824516"/>
                  </a:ext>
                </a:extLst>
              </a:tr>
              <a:tr h="766677">
                <a:tc>
                  <a:txBody>
                    <a:bodyPr/>
                    <a:lstStyle/>
                    <a:p>
                      <a:r>
                        <a:rPr lang="en-CA" dirty="0"/>
                        <a:t>P/Sales</a:t>
                      </a:r>
                    </a:p>
                  </a:txBody>
                  <a:tcPr anchor="ctr"/>
                </a:tc>
                <a:tc>
                  <a:txBody>
                    <a:bodyPr/>
                    <a:lstStyle/>
                    <a:p>
                      <a:pPr algn="ctr"/>
                      <a:r>
                        <a:rPr lang="en-CA" dirty="0"/>
                        <a:t>5.0</a:t>
                      </a:r>
                    </a:p>
                  </a:txBody>
                  <a:tcPr anchor="ctr"/>
                </a:tc>
                <a:tc>
                  <a:txBody>
                    <a:bodyPr/>
                    <a:lstStyle/>
                    <a:p>
                      <a:pPr algn="ctr"/>
                      <a:r>
                        <a:rPr lang="en-CA" dirty="0"/>
                        <a:t>17.6</a:t>
                      </a:r>
                    </a:p>
                  </a:txBody>
                  <a:tcPr anchor="ctr"/>
                </a:tc>
                <a:tc>
                  <a:txBody>
                    <a:bodyPr/>
                    <a:lstStyle/>
                    <a:p>
                      <a:pPr algn="ctr"/>
                      <a:r>
                        <a:rPr lang="en-CA" dirty="0"/>
                        <a:t>18.0</a:t>
                      </a:r>
                    </a:p>
                  </a:txBody>
                  <a:tcPr anchor="ctr"/>
                </a:tc>
                <a:tc>
                  <a:txBody>
                    <a:bodyPr/>
                    <a:lstStyle/>
                    <a:p>
                      <a:pPr algn="ctr"/>
                      <a:r>
                        <a:rPr lang="en-CA" dirty="0"/>
                        <a:t>1.73</a:t>
                      </a:r>
                    </a:p>
                  </a:txBody>
                  <a:tcPr anchor="ctr"/>
                </a:tc>
                <a:extLst>
                  <a:ext uri="{0D108BD9-81ED-4DB2-BD59-A6C34878D82A}">
                    <a16:rowId xmlns:a16="http://schemas.microsoft.com/office/drawing/2014/main" val="1627865530"/>
                  </a:ext>
                </a:extLst>
              </a:tr>
              <a:tr h="766677">
                <a:tc>
                  <a:txBody>
                    <a:bodyPr/>
                    <a:lstStyle/>
                    <a:p>
                      <a:r>
                        <a:rPr lang="en-CA" dirty="0"/>
                        <a:t>P/Cash Flow</a:t>
                      </a:r>
                    </a:p>
                  </a:txBody>
                  <a:tcPr anchor="ctr"/>
                </a:tc>
                <a:tc>
                  <a:txBody>
                    <a:bodyPr/>
                    <a:lstStyle/>
                    <a:p>
                      <a:pPr algn="ctr"/>
                      <a:r>
                        <a:rPr lang="en-CA" dirty="0"/>
                        <a:t>24.6</a:t>
                      </a:r>
                    </a:p>
                  </a:txBody>
                  <a:tcPr anchor="ctr"/>
                </a:tc>
                <a:tc>
                  <a:txBody>
                    <a:bodyPr/>
                    <a:lstStyle/>
                    <a:p>
                      <a:pPr algn="ctr"/>
                      <a:r>
                        <a:rPr lang="en-CA" dirty="0"/>
                        <a:t>43.1</a:t>
                      </a:r>
                    </a:p>
                  </a:txBody>
                  <a:tcPr anchor="ctr"/>
                </a:tc>
                <a:tc>
                  <a:txBody>
                    <a:bodyPr/>
                    <a:lstStyle/>
                    <a:p>
                      <a:pPr algn="ctr"/>
                      <a:r>
                        <a:rPr lang="en-CA" dirty="0"/>
                        <a:t>50.2</a:t>
                      </a:r>
                    </a:p>
                  </a:txBody>
                  <a:tcPr anchor="ctr"/>
                </a:tc>
                <a:tc>
                  <a:txBody>
                    <a:bodyPr/>
                    <a:lstStyle/>
                    <a:p>
                      <a:pPr algn="ctr"/>
                      <a:r>
                        <a:rPr lang="en-CA" dirty="0"/>
                        <a:t>7.4</a:t>
                      </a:r>
                    </a:p>
                  </a:txBody>
                  <a:tcPr anchor="ctr"/>
                </a:tc>
                <a:extLst>
                  <a:ext uri="{0D108BD9-81ED-4DB2-BD59-A6C34878D82A}">
                    <a16:rowId xmlns:a16="http://schemas.microsoft.com/office/drawing/2014/main" val="3006180730"/>
                  </a:ext>
                </a:extLst>
              </a:tr>
              <a:tr h="766677">
                <a:tc>
                  <a:txBody>
                    <a:bodyPr/>
                    <a:lstStyle/>
                    <a:p>
                      <a:r>
                        <a:rPr lang="en-CA" dirty="0"/>
                        <a:t>P/B</a:t>
                      </a:r>
                    </a:p>
                  </a:txBody>
                  <a:tcPr anchor="ctr"/>
                </a:tc>
                <a:tc>
                  <a:txBody>
                    <a:bodyPr/>
                    <a:lstStyle/>
                    <a:p>
                      <a:pPr algn="ctr"/>
                      <a:r>
                        <a:rPr lang="en-CA" dirty="0"/>
                        <a:t>7.92</a:t>
                      </a:r>
                    </a:p>
                  </a:txBody>
                  <a:tcPr anchor="ctr"/>
                </a:tc>
                <a:tc>
                  <a:txBody>
                    <a:bodyPr/>
                    <a:lstStyle/>
                    <a:p>
                      <a:pPr algn="ctr"/>
                      <a:r>
                        <a:rPr lang="en-CA" dirty="0"/>
                        <a:t>14.5</a:t>
                      </a:r>
                    </a:p>
                  </a:txBody>
                  <a:tcPr anchor="ctr"/>
                </a:tc>
                <a:tc>
                  <a:txBody>
                    <a:bodyPr/>
                    <a:lstStyle/>
                    <a:p>
                      <a:pPr algn="ctr"/>
                      <a:r>
                        <a:rPr lang="en-CA" dirty="0"/>
                        <a:t>56.8</a:t>
                      </a:r>
                    </a:p>
                  </a:txBody>
                  <a:tcPr anchor="ctr"/>
                </a:tc>
                <a:tc>
                  <a:txBody>
                    <a:bodyPr/>
                    <a:lstStyle/>
                    <a:p>
                      <a:pPr algn="ctr"/>
                      <a:r>
                        <a:rPr lang="en-CA" dirty="0"/>
                        <a:t>3.7</a:t>
                      </a:r>
                    </a:p>
                  </a:txBody>
                  <a:tcPr anchor="ctr"/>
                </a:tc>
                <a:extLst>
                  <a:ext uri="{0D108BD9-81ED-4DB2-BD59-A6C34878D82A}">
                    <a16:rowId xmlns:a16="http://schemas.microsoft.com/office/drawing/2014/main" val="454581825"/>
                  </a:ext>
                </a:extLst>
              </a:tr>
              <a:tr h="766677">
                <a:tc>
                  <a:txBody>
                    <a:bodyPr/>
                    <a:lstStyle/>
                    <a:p>
                      <a:r>
                        <a:rPr lang="en-CA" dirty="0" err="1"/>
                        <a:t>Div</a:t>
                      </a:r>
                      <a:r>
                        <a:rPr lang="en-CA" dirty="0"/>
                        <a:t> Yield.</a:t>
                      </a:r>
                    </a:p>
                  </a:txBody>
                  <a:tcPr anchor="ctr"/>
                </a:tc>
                <a:tc>
                  <a:txBody>
                    <a:bodyPr/>
                    <a:lstStyle/>
                    <a:p>
                      <a:pPr algn="ctr"/>
                      <a:r>
                        <a:rPr lang="en-CA" dirty="0"/>
                        <a:t>2.0%</a:t>
                      </a:r>
                    </a:p>
                  </a:txBody>
                  <a:tcPr anchor="ctr"/>
                </a:tc>
                <a:tc>
                  <a:txBody>
                    <a:bodyPr/>
                    <a:lstStyle/>
                    <a:p>
                      <a:pPr algn="ctr"/>
                      <a:r>
                        <a:rPr lang="en-CA" dirty="0"/>
                        <a:t>0.6%</a:t>
                      </a:r>
                    </a:p>
                  </a:txBody>
                  <a:tcPr anchor="ctr"/>
                </a:tc>
                <a:tc>
                  <a:txBody>
                    <a:bodyPr/>
                    <a:lstStyle/>
                    <a:p>
                      <a:pPr algn="ctr"/>
                      <a:r>
                        <a:rPr lang="en-CA" dirty="0"/>
                        <a:t>0.5%</a:t>
                      </a:r>
                    </a:p>
                  </a:txBody>
                  <a:tcPr anchor="ctr"/>
                </a:tc>
                <a:tc>
                  <a:txBody>
                    <a:bodyPr/>
                    <a:lstStyle/>
                    <a:p>
                      <a:pPr algn="ctr"/>
                      <a:r>
                        <a:rPr lang="en-CA" dirty="0"/>
                        <a:t>1.8%</a:t>
                      </a:r>
                    </a:p>
                  </a:txBody>
                  <a:tcPr anchor="ctr"/>
                </a:tc>
                <a:extLst>
                  <a:ext uri="{0D108BD9-81ED-4DB2-BD59-A6C34878D82A}">
                    <a16:rowId xmlns:a16="http://schemas.microsoft.com/office/drawing/2014/main" val="723007370"/>
                  </a:ext>
                </a:extLst>
              </a:tr>
            </a:tbl>
          </a:graphicData>
        </a:graphic>
      </p:graphicFrame>
      <p:sp>
        <p:nvSpPr>
          <p:cNvPr id="6" name="Text Placeholder 5">
            <a:extLst>
              <a:ext uri="{FF2B5EF4-FFF2-40B4-BE49-F238E27FC236}">
                <a16:creationId xmlns:a16="http://schemas.microsoft.com/office/drawing/2014/main" id="{3406BB3B-F0DB-4B3F-9543-A8D082959BD1}"/>
              </a:ext>
            </a:extLst>
          </p:cNvPr>
          <p:cNvSpPr>
            <a:spLocks noGrp="1"/>
          </p:cNvSpPr>
          <p:nvPr>
            <p:ph type="body" sz="quarter" idx="3"/>
          </p:nvPr>
        </p:nvSpPr>
        <p:spPr>
          <a:xfrm>
            <a:off x="5706378" y="808966"/>
            <a:ext cx="5183188" cy="640000"/>
          </a:xfrm>
        </p:spPr>
        <p:txBody>
          <a:bodyPr>
            <a:normAutofit fontScale="92500" lnSpcReduction="10000"/>
          </a:bodyPr>
          <a:lstStyle/>
          <a:p>
            <a:r>
              <a:rPr lang="en-CA" dirty="0"/>
              <a:t>Amex lags the Pack, Visa and Mastercard creating value through and through</a:t>
            </a:r>
          </a:p>
        </p:txBody>
      </p:sp>
      <p:sp>
        <p:nvSpPr>
          <p:cNvPr id="2" name="Title 1">
            <a:extLst>
              <a:ext uri="{FF2B5EF4-FFF2-40B4-BE49-F238E27FC236}">
                <a16:creationId xmlns:a16="http://schemas.microsoft.com/office/drawing/2014/main" id="{0E4E9345-722B-4A44-98D4-2756F8A5D801}"/>
              </a:ext>
            </a:extLst>
          </p:cNvPr>
          <p:cNvSpPr>
            <a:spLocks noGrp="1"/>
          </p:cNvSpPr>
          <p:nvPr>
            <p:ph type="title"/>
          </p:nvPr>
        </p:nvSpPr>
        <p:spPr>
          <a:xfrm>
            <a:off x="0" y="-322263"/>
            <a:ext cx="10515600" cy="1325563"/>
          </a:xfrm>
        </p:spPr>
        <p:txBody>
          <a:bodyPr/>
          <a:lstStyle/>
          <a:p>
            <a:r>
              <a:rPr lang="en-CA" dirty="0"/>
              <a:t>Current Industry Valuation &amp; Performance</a:t>
            </a:r>
          </a:p>
        </p:txBody>
      </p:sp>
      <p:pic>
        <p:nvPicPr>
          <p:cNvPr id="13" name="Content Placeholder 12">
            <a:extLst>
              <a:ext uri="{FF2B5EF4-FFF2-40B4-BE49-F238E27FC236}">
                <a16:creationId xmlns:a16="http://schemas.microsoft.com/office/drawing/2014/main" id="{71065C50-C0A8-43EE-A582-CECFF2411F8E}"/>
              </a:ext>
            </a:extLst>
          </p:cNvPr>
          <p:cNvPicPr>
            <a:picLocks noGrp="1" noChangeAspect="1"/>
          </p:cNvPicPr>
          <p:nvPr>
            <p:ph sz="quarter" idx="4"/>
          </p:nvPr>
        </p:nvPicPr>
        <p:blipFill>
          <a:blip r:embed="rId2"/>
          <a:stretch>
            <a:fillRect/>
          </a:stretch>
        </p:blipFill>
        <p:spPr>
          <a:xfrm>
            <a:off x="5706378" y="1600200"/>
            <a:ext cx="5183187" cy="3561041"/>
          </a:xfrm>
          <a:prstGeom prst="rect">
            <a:avLst/>
          </a:prstGeom>
        </p:spPr>
      </p:pic>
    </p:spTree>
    <p:extLst>
      <p:ext uri="{BB962C8B-B14F-4D97-AF65-F5344CB8AC3E}">
        <p14:creationId xmlns:p14="http://schemas.microsoft.com/office/powerpoint/2010/main" val="5710141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7BB9-B254-4A2F-9D03-FA43A08C4FEF}"/>
              </a:ext>
            </a:extLst>
          </p:cNvPr>
          <p:cNvSpPr>
            <a:spLocks noGrp="1"/>
          </p:cNvSpPr>
          <p:nvPr>
            <p:ph type="title"/>
          </p:nvPr>
        </p:nvSpPr>
        <p:spPr/>
        <p:txBody>
          <a:bodyPr/>
          <a:lstStyle/>
          <a:p>
            <a:r>
              <a:rPr lang="en-US" dirty="0"/>
              <a:t>Balance Sheet (10K) – Equity</a:t>
            </a:r>
          </a:p>
        </p:txBody>
      </p:sp>
      <p:pic>
        <p:nvPicPr>
          <p:cNvPr id="4" name="Content Placeholder 3">
            <a:extLst>
              <a:ext uri="{FF2B5EF4-FFF2-40B4-BE49-F238E27FC236}">
                <a16:creationId xmlns:a16="http://schemas.microsoft.com/office/drawing/2014/main" id="{34B03068-CE20-4321-A0B9-89B50F2290C2}"/>
              </a:ext>
            </a:extLst>
          </p:cNvPr>
          <p:cNvPicPr>
            <a:picLocks noGrp="1" noChangeAspect="1"/>
          </p:cNvPicPr>
          <p:nvPr>
            <p:ph idx="1"/>
          </p:nvPr>
        </p:nvPicPr>
        <p:blipFill>
          <a:blip r:embed="rId2"/>
          <a:stretch>
            <a:fillRect/>
          </a:stretch>
        </p:blipFill>
        <p:spPr>
          <a:xfrm>
            <a:off x="374650" y="3059113"/>
            <a:ext cx="10515600" cy="1168400"/>
          </a:xfrm>
          <a:prstGeom prst="rect">
            <a:avLst/>
          </a:prstGeom>
        </p:spPr>
      </p:pic>
    </p:spTree>
    <p:extLst>
      <p:ext uri="{BB962C8B-B14F-4D97-AF65-F5344CB8AC3E}">
        <p14:creationId xmlns:p14="http://schemas.microsoft.com/office/powerpoint/2010/main" val="8973574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7D97-B6F2-40A1-B069-D70816020D68}"/>
              </a:ext>
            </a:extLst>
          </p:cNvPr>
          <p:cNvSpPr>
            <a:spLocks noGrp="1"/>
          </p:cNvSpPr>
          <p:nvPr>
            <p:ph type="title"/>
          </p:nvPr>
        </p:nvSpPr>
        <p:spPr/>
        <p:txBody>
          <a:bodyPr/>
          <a:lstStyle/>
          <a:p>
            <a:r>
              <a:rPr lang="en-US"/>
              <a:t>Statement of Operations (10K)</a:t>
            </a:r>
            <a:endParaRPr lang="en-US" dirty="0"/>
          </a:p>
        </p:txBody>
      </p:sp>
      <p:sp>
        <p:nvSpPr>
          <p:cNvPr id="4" name="Content Placeholder 3">
            <a:extLst>
              <a:ext uri="{FF2B5EF4-FFF2-40B4-BE49-F238E27FC236}">
                <a16:creationId xmlns:a16="http://schemas.microsoft.com/office/drawing/2014/main" id="{86847D89-D1A2-4B83-8EA3-6817F851F12A}"/>
              </a:ext>
            </a:extLst>
          </p:cNvPr>
          <p:cNvSpPr>
            <a:spLocks noGrp="1"/>
          </p:cNvSpPr>
          <p:nvPr>
            <p:ph idx="1"/>
          </p:nvPr>
        </p:nvSpPr>
        <p:spPr/>
        <p:txBody>
          <a:bodyPr/>
          <a:lstStyle/>
          <a:p>
            <a:endParaRPr lang="en-CA"/>
          </a:p>
        </p:txBody>
      </p:sp>
      <p:pic>
        <p:nvPicPr>
          <p:cNvPr id="6" name="Picture 5">
            <a:extLst>
              <a:ext uri="{FF2B5EF4-FFF2-40B4-BE49-F238E27FC236}">
                <a16:creationId xmlns:a16="http://schemas.microsoft.com/office/drawing/2014/main" id="{19E3372E-2905-4FC6-A4D7-EDD4467DF437}"/>
              </a:ext>
            </a:extLst>
          </p:cNvPr>
          <p:cNvPicPr>
            <a:picLocks noChangeAspect="1"/>
          </p:cNvPicPr>
          <p:nvPr/>
        </p:nvPicPr>
        <p:blipFill>
          <a:blip r:embed="rId2"/>
          <a:stretch>
            <a:fillRect/>
          </a:stretch>
        </p:blipFill>
        <p:spPr>
          <a:xfrm>
            <a:off x="144965" y="722375"/>
            <a:ext cx="11006254" cy="5966874"/>
          </a:xfrm>
          <a:prstGeom prst="rect">
            <a:avLst/>
          </a:prstGeom>
        </p:spPr>
      </p:pic>
      <p:sp>
        <p:nvSpPr>
          <p:cNvPr id="12" name="Rectangle 11">
            <a:extLst>
              <a:ext uri="{FF2B5EF4-FFF2-40B4-BE49-F238E27FC236}">
                <a16:creationId xmlns:a16="http://schemas.microsoft.com/office/drawing/2014/main" id="{CEA2ED1E-771A-42D7-BD9B-97A4241D3191}"/>
              </a:ext>
            </a:extLst>
          </p:cNvPr>
          <p:cNvSpPr/>
          <p:nvPr/>
        </p:nvSpPr>
        <p:spPr>
          <a:xfrm>
            <a:off x="221942" y="4105601"/>
            <a:ext cx="10848512" cy="4856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22155B6-710B-4E1D-94EB-C06D379FE6EA}"/>
              </a:ext>
            </a:extLst>
          </p:cNvPr>
          <p:cNvSpPr/>
          <p:nvPr/>
        </p:nvSpPr>
        <p:spPr>
          <a:xfrm>
            <a:off x="221942" y="1563949"/>
            <a:ext cx="10848512" cy="2589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83ADE6-12D1-4C30-9CF1-A6201774EFB4}"/>
              </a:ext>
            </a:extLst>
          </p:cNvPr>
          <p:cNvSpPr/>
          <p:nvPr/>
        </p:nvSpPr>
        <p:spPr>
          <a:xfrm>
            <a:off x="214538" y="2293399"/>
            <a:ext cx="10848512" cy="2589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937438-5ED5-4BD2-A438-28B36863C70F}"/>
              </a:ext>
            </a:extLst>
          </p:cNvPr>
          <p:cNvSpPr/>
          <p:nvPr/>
        </p:nvSpPr>
        <p:spPr>
          <a:xfrm>
            <a:off x="232297" y="6368258"/>
            <a:ext cx="10848512" cy="2589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7737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66B6-C24E-4A94-8AB5-1FFB2A6F50C5}"/>
              </a:ext>
            </a:extLst>
          </p:cNvPr>
          <p:cNvSpPr>
            <a:spLocks noGrp="1"/>
          </p:cNvSpPr>
          <p:nvPr>
            <p:ph type="title"/>
          </p:nvPr>
        </p:nvSpPr>
        <p:spPr/>
        <p:txBody>
          <a:bodyPr/>
          <a:lstStyle/>
          <a:p>
            <a:r>
              <a:rPr lang="en-US" dirty="0"/>
              <a:t>EPS Information (10K)</a:t>
            </a:r>
          </a:p>
        </p:txBody>
      </p:sp>
      <p:sp>
        <p:nvSpPr>
          <p:cNvPr id="4" name="Content Placeholder 3">
            <a:extLst>
              <a:ext uri="{FF2B5EF4-FFF2-40B4-BE49-F238E27FC236}">
                <a16:creationId xmlns:a16="http://schemas.microsoft.com/office/drawing/2014/main" id="{B829D9DA-5C1F-4741-89D8-AE22E0BAFA78}"/>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435B5016-D43B-42C4-AAAB-C2770E608682}"/>
              </a:ext>
            </a:extLst>
          </p:cNvPr>
          <p:cNvPicPr>
            <a:picLocks noChangeAspect="1"/>
          </p:cNvPicPr>
          <p:nvPr/>
        </p:nvPicPr>
        <p:blipFill>
          <a:blip r:embed="rId2"/>
          <a:stretch>
            <a:fillRect/>
          </a:stretch>
        </p:blipFill>
        <p:spPr>
          <a:xfrm>
            <a:off x="89211" y="1382750"/>
            <a:ext cx="11237832" cy="5257047"/>
          </a:xfrm>
          <a:prstGeom prst="rect">
            <a:avLst/>
          </a:prstGeom>
        </p:spPr>
      </p:pic>
    </p:spTree>
    <p:extLst>
      <p:ext uri="{BB962C8B-B14F-4D97-AF65-F5344CB8AC3E}">
        <p14:creationId xmlns:p14="http://schemas.microsoft.com/office/powerpoint/2010/main" val="32500650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69895-0FDB-4ED7-A6F3-0C4B1603C2E5}"/>
              </a:ext>
            </a:extLst>
          </p:cNvPr>
          <p:cNvSpPr>
            <a:spLocks noGrp="1"/>
          </p:cNvSpPr>
          <p:nvPr>
            <p:ph type="title"/>
          </p:nvPr>
        </p:nvSpPr>
        <p:spPr/>
        <p:txBody>
          <a:bodyPr/>
          <a:lstStyle/>
          <a:p>
            <a:r>
              <a:rPr lang="en-US" dirty="0"/>
              <a:t>Comprehensive Income Statement (10K)</a:t>
            </a:r>
          </a:p>
        </p:txBody>
      </p:sp>
      <p:sp>
        <p:nvSpPr>
          <p:cNvPr id="6" name="Content Placeholder 5">
            <a:extLst>
              <a:ext uri="{FF2B5EF4-FFF2-40B4-BE49-F238E27FC236}">
                <a16:creationId xmlns:a16="http://schemas.microsoft.com/office/drawing/2014/main" id="{E86CCD39-8271-4C6A-B25B-3F978216FBFA}"/>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58347C09-260E-457F-92AB-C9C15AD43769}"/>
              </a:ext>
            </a:extLst>
          </p:cNvPr>
          <p:cNvPicPr>
            <a:picLocks noChangeAspect="1"/>
          </p:cNvPicPr>
          <p:nvPr/>
        </p:nvPicPr>
        <p:blipFill>
          <a:blip r:embed="rId2"/>
          <a:stretch>
            <a:fillRect/>
          </a:stretch>
        </p:blipFill>
        <p:spPr>
          <a:xfrm>
            <a:off x="458000" y="829861"/>
            <a:ext cx="10431566" cy="5736628"/>
          </a:xfrm>
          <a:prstGeom prst="rect">
            <a:avLst/>
          </a:prstGeom>
        </p:spPr>
      </p:pic>
      <p:sp>
        <p:nvSpPr>
          <p:cNvPr id="5" name="Rectangle 4">
            <a:extLst>
              <a:ext uri="{FF2B5EF4-FFF2-40B4-BE49-F238E27FC236}">
                <a16:creationId xmlns:a16="http://schemas.microsoft.com/office/drawing/2014/main" id="{ABFFDAF4-E76F-4118-8EB1-CDD2D817771A}"/>
              </a:ext>
            </a:extLst>
          </p:cNvPr>
          <p:cNvSpPr/>
          <p:nvPr/>
        </p:nvSpPr>
        <p:spPr>
          <a:xfrm>
            <a:off x="457999" y="5788240"/>
            <a:ext cx="10328369" cy="2426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9855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59A40-8B5F-4AC0-A8E7-19A1F63EEE3E}"/>
              </a:ext>
            </a:extLst>
          </p:cNvPr>
          <p:cNvSpPr>
            <a:spLocks noGrp="1"/>
          </p:cNvSpPr>
          <p:nvPr>
            <p:ph type="title"/>
          </p:nvPr>
        </p:nvSpPr>
        <p:spPr/>
        <p:txBody>
          <a:bodyPr/>
          <a:lstStyle/>
          <a:p>
            <a:r>
              <a:rPr lang="en-US" dirty="0"/>
              <a:t>Statement of Operations (10Q)</a:t>
            </a:r>
          </a:p>
        </p:txBody>
      </p:sp>
      <p:sp>
        <p:nvSpPr>
          <p:cNvPr id="7" name="Content Placeholder 6">
            <a:extLst>
              <a:ext uri="{FF2B5EF4-FFF2-40B4-BE49-F238E27FC236}">
                <a16:creationId xmlns:a16="http://schemas.microsoft.com/office/drawing/2014/main" id="{7ED5F726-5BCC-46FF-B5A8-3209648B6BBE}"/>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5593F740-5520-49AB-B1AF-6B2153F80AE0}"/>
              </a:ext>
            </a:extLst>
          </p:cNvPr>
          <p:cNvPicPr>
            <a:picLocks noChangeAspect="1"/>
          </p:cNvPicPr>
          <p:nvPr/>
        </p:nvPicPr>
        <p:blipFill>
          <a:blip r:embed="rId2"/>
          <a:stretch>
            <a:fillRect/>
          </a:stretch>
        </p:blipFill>
        <p:spPr>
          <a:xfrm>
            <a:off x="373966" y="769434"/>
            <a:ext cx="10521767" cy="5795042"/>
          </a:xfrm>
          <a:prstGeom prst="rect">
            <a:avLst/>
          </a:prstGeom>
        </p:spPr>
      </p:pic>
      <p:sp>
        <p:nvSpPr>
          <p:cNvPr id="5" name="Rectangle 4">
            <a:extLst>
              <a:ext uri="{FF2B5EF4-FFF2-40B4-BE49-F238E27FC236}">
                <a16:creationId xmlns:a16="http://schemas.microsoft.com/office/drawing/2014/main" id="{0360C2CB-37C6-438D-BDD1-729000840C83}"/>
              </a:ext>
            </a:extLst>
          </p:cNvPr>
          <p:cNvSpPr/>
          <p:nvPr/>
        </p:nvSpPr>
        <p:spPr>
          <a:xfrm>
            <a:off x="409479" y="1599461"/>
            <a:ext cx="10462331" cy="2589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C44AD0-CE2B-4185-91CF-350E9632C1C9}"/>
              </a:ext>
            </a:extLst>
          </p:cNvPr>
          <p:cNvSpPr/>
          <p:nvPr/>
        </p:nvSpPr>
        <p:spPr>
          <a:xfrm>
            <a:off x="391722" y="6272993"/>
            <a:ext cx="10462331" cy="258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0567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18BD-AF15-44D8-8798-DDF6ECAA9BAB}"/>
              </a:ext>
            </a:extLst>
          </p:cNvPr>
          <p:cNvSpPr>
            <a:spLocks noGrp="1"/>
          </p:cNvSpPr>
          <p:nvPr>
            <p:ph type="title"/>
          </p:nvPr>
        </p:nvSpPr>
        <p:spPr/>
        <p:txBody>
          <a:bodyPr/>
          <a:lstStyle/>
          <a:p>
            <a:r>
              <a:rPr lang="en-US" dirty="0"/>
              <a:t>EPS Information – 10Q</a:t>
            </a:r>
          </a:p>
        </p:txBody>
      </p:sp>
      <p:sp>
        <p:nvSpPr>
          <p:cNvPr id="4" name="Content Placeholder 3">
            <a:extLst>
              <a:ext uri="{FF2B5EF4-FFF2-40B4-BE49-F238E27FC236}">
                <a16:creationId xmlns:a16="http://schemas.microsoft.com/office/drawing/2014/main" id="{0BC0B6CE-8A8A-497E-850A-406870646086}"/>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88AD70A8-6C82-4F91-B228-E066E5FD85E4}"/>
              </a:ext>
            </a:extLst>
          </p:cNvPr>
          <p:cNvPicPr>
            <a:picLocks noChangeAspect="1"/>
          </p:cNvPicPr>
          <p:nvPr/>
        </p:nvPicPr>
        <p:blipFill rotWithShape="1">
          <a:blip r:embed="rId2"/>
          <a:srcRect t="1588"/>
          <a:stretch/>
        </p:blipFill>
        <p:spPr>
          <a:xfrm>
            <a:off x="236806" y="1353311"/>
            <a:ext cx="10652760" cy="4828543"/>
          </a:xfrm>
          <a:prstGeom prst="rect">
            <a:avLst/>
          </a:prstGeom>
        </p:spPr>
      </p:pic>
    </p:spTree>
    <p:extLst>
      <p:ext uri="{BB962C8B-B14F-4D97-AF65-F5344CB8AC3E}">
        <p14:creationId xmlns:p14="http://schemas.microsoft.com/office/powerpoint/2010/main" val="25831046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123B-D2EE-484C-BB15-7CD869F8FD11}"/>
              </a:ext>
            </a:extLst>
          </p:cNvPr>
          <p:cNvSpPr>
            <a:spLocks noGrp="1"/>
          </p:cNvSpPr>
          <p:nvPr>
            <p:ph type="title"/>
          </p:nvPr>
        </p:nvSpPr>
        <p:spPr/>
        <p:txBody>
          <a:bodyPr/>
          <a:lstStyle/>
          <a:p>
            <a:r>
              <a:rPr lang="en-US" dirty="0"/>
              <a:t>Comprehensive Income Statement (10Q)</a:t>
            </a:r>
          </a:p>
        </p:txBody>
      </p:sp>
      <p:sp>
        <p:nvSpPr>
          <p:cNvPr id="6" name="Content Placeholder 5">
            <a:extLst>
              <a:ext uri="{FF2B5EF4-FFF2-40B4-BE49-F238E27FC236}">
                <a16:creationId xmlns:a16="http://schemas.microsoft.com/office/drawing/2014/main" id="{C28450AA-2C1A-4174-AAB7-E6044113FD3A}"/>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A030D5DE-80C6-4F6F-A031-DEEEF1135F77}"/>
              </a:ext>
            </a:extLst>
          </p:cNvPr>
          <p:cNvPicPr>
            <a:picLocks noChangeAspect="1"/>
          </p:cNvPicPr>
          <p:nvPr/>
        </p:nvPicPr>
        <p:blipFill>
          <a:blip r:embed="rId2"/>
          <a:stretch>
            <a:fillRect/>
          </a:stretch>
        </p:blipFill>
        <p:spPr>
          <a:xfrm>
            <a:off x="373966" y="1080288"/>
            <a:ext cx="10415016" cy="5502701"/>
          </a:xfrm>
          <a:prstGeom prst="rect">
            <a:avLst/>
          </a:prstGeom>
        </p:spPr>
      </p:pic>
      <p:sp>
        <p:nvSpPr>
          <p:cNvPr id="5" name="Rectangle 4">
            <a:extLst>
              <a:ext uri="{FF2B5EF4-FFF2-40B4-BE49-F238E27FC236}">
                <a16:creationId xmlns:a16="http://schemas.microsoft.com/office/drawing/2014/main" id="{8BB515DA-4EC1-4429-A38E-6A2B1D13A5CC}"/>
              </a:ext>
            </a:extLst>
          </p:cNvPr>
          <p:cNvSpPr/>
          <p:nvPr/>
        </p:nvSpPr>
        <p:spPr>
          <a:xfrm>
            <a:off x="373966" y="5785581"/>
            <a:ext cx="10364676" cy="258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8198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0359-8B9D-46BB-A987-53B36C949525}"/>
              </a:ext>
            </a:extLst>
          </p:cNvPr>
          <p:cNvSpPr>
            <a:spLocks noGrp="1"/>
          </p:cNvSpPr>
          <p:nvPr>
            <p:ph type="title"/>
          </p:nvPr>
        </p:nvSpPr>
        <p:spPr/>
        <p:txBody>
          <a:bodyPr/>
          <a:lstStyle/>
          <a:p>
            <a:r>
              <a:rPr lang="en-US" dirty="0"/>
              <a:t>Cash Flow Statement (10K) – Operating</a:t>
            </a:r>
          </a:p>
        </p:txBody>
      </p:sp>
      <p:sp>
        <p:nvSpPr>
          <p:cNvPr id="9" name="Content Placeholder 8">
            <a:extLst>
              <a:ext uri="{FF2B5EF4-FFF2-40B4-BE49-F238E27FC236}">
                <a16:creationId xmlns:a16="http://schemas.microsoft.com/office/drawing/2014/main" id="{F32F2B16-166B-4E4E-B3A9-54B26CCAEA1A}"/>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070D2ABE-7A81-4FFC-A9AD-052FC694A1D1}"/>
              </a:ext>
            </a:extLst>
          </p:cNvPr>
          <p:cNvPicPr>
            <a:picLocks noChangeAspect="1"/>
          </p:cNvPicPr>
          <p:nvPr/>
        </p:nvPicPr>
        <p:blipFill>
          <a:blip r:embed="rId2"/>
          <a:stretch>
            <a:fillRect/>
          </a:stretch>
        </p:blipFill>
        <p:spPr>
          <a:xfrm>
            <a:off x="524507" y="1003300"/>
            <a:ext cx="10214517" cy="5641823"/>
          </a:xfrm>
          <a:prstGeom prst="rect">
            <a:avLst/>
          </a:prstGeom>
        </p:spPr>
      </p:pic>
      <p:sp>
        <p:nvSpPr>
          <p:cNvPr id="5" name="Rectangle 4">
            <a:extLst>
              <a:ext uri="{FF2B5EF4-FFF2-40B4-BE49-F238E27FC236}">
                <a16:creationId xmlns:a16="http://schemas.microsoft.com/office/drawing/2014/main" id="{766951DF-6111-4E57-9FAF-630F518612E4}"/>
              </a:ext>
            </a:extLst>
          </p:cNvPr>
          <p:cNvSpPr/>
          <p:nvPr/>
        </p:nvSpPr>
        <p:spPr>
          <a:xfrm>
            <a:off x="524506" y="4941341"/>
            <a:ext cx="10214517" cy="258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287298-4332-4880-85A3-0ED52D9F861B}"/>
              </a:ext>
            </a:extLst>
          </p:cNvPr>
          <p:cNvSpPr/>
          <p:nvPr/>
        </p:nvSpPr>
        <p:spPr>
          <a:xfrm>
            <a:off x="524506" y="6370646"/>
            <a:ext cx="10214517" cy="258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BD86A9-6D0A-4A69-A0E8-599E8D841B15}"/>
              </a:ext>
            </a:extLst>
          </p:cNvPr>
          <p:cNvSpPr/>
          <p:nvPr/>
        </p:nvSpPr>
        <p:spPr>
          <a:xfrm>
            <a:off x="517105" y="5653032"/>
            <a:ext cx="10214517" cy="258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67B66C-C414-4ECE-841A-F0053C18DACA}"/>
              </a:ext>
            </a:extLst>
          </p:cNvPr>
          <p:cNvSpPr/>
          <p:nvPr/>
        </p:nvSpPr>
        <p:spPr>
          <a:xfrm>
            <a:off x="500823" y="4447151"/>
            <a:ext cx="10214517" cy="258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95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612C-4EDE-452A-A111-831AD7150B08}"/>
              </a:ext>
            </a:extLst>
          </p:cNvPr>
          <p:cNvSpPr>
            <a:spLocks noGrp="1"/>
          </p:cNvSpPr>
          <p:nvPr>
            <p:ph type="title"/>
          </p:nvPr>
        </p:nvSpPr>
        <p:spPr/>
        <p:txBody>
          <a:bodyPr/>
          <a:lstStyle/>
          <a:p>
            <a:r>
              <a:rPr lang="en-US" dirty="0"/>
              <a:t>Cash Flow Statement (10K) – Investing</a:t>
            </a:r>
          </a:p>
        </p:txBody>
      </p:sp>
      <p:sp>
        <p:nvSpPr>
          <p:cNvPr id="6" name="Content Placeholder 5">
            <a:extLst>
              <a:ext uri="{FF2B5EF4-FFF2-40B4-BE49-F238E27FC236}">
                <a16:creationId xmlns:a16="http://schemas.microsoft.com/office/drawing/2014/main" id="{FC291F8E-490E-4E16-9EC0-918CF2D76C0A}"/>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5980FC5F-F1F7-42D5-AD03-4D4B4851D95B}"/>
              </a:ext>
            </a:extLst>
          </p:cNvPr>
          <p:cNvPicPr>
            <a:picLocks noChangeAspect="1"/>
          </p:cNvPicPr>
          <p:nvPr/>
        </p:nvPicPr>
        <p:blipFill>
          <a:blip r:embed="rId2"/>
          <a:stretch>
            <a:fillRect/>
          </a:stretch>
        </p:blipFill>
        <p:spPr>
          <a:xfrm>
            <a:off x="223024" y="1605586"/>
            <a:ext cx="11084312" cy="3646827"/>
          </a:xfrm>
          <a:prstGeom prst="rect">
            <a:avLst/>
          </a:prstGeom>
        </p:spPr>
      </p:pic>
      <p:sp>
        <p:nvSpPr>
          <p:cNvPr id="5" name="Rectangle 4">
            <a:extLst>
              <a:ext uri="{FF2B5EF4-FFF2-40B4-BE49-F238E27FC236}">
                <a16:creationId xmlns:a16="http://schemas.microsoft.com/office/drawing/2014/main" id="{95002D3A-D1E7-4718-A2D9-FCC99CA19038}"/>
              </a:ext>
            </a:extLst>
          </p:cNvPr>
          <p:cNvSpPr/>
          <p:nvPr/>
        </p:nvSpPr>
        <p:spPr>
          <a:xfrm>
            <a:off x="214146" y="2947387"/>
            <a:ext cx="11007228" cy="273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6534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2D07-D49D-4AA0-9BA9-A7A0BA213F7F}"/>
              </a:ext>
            </a:extLst>
          </p:cNvPr>
          <p:cNvSpPr>
            <a:spLocks noGrp="1"/>
          </p:cNvSpPr>
          <p:nvPr>
            <p:ph type="title"/>
          </p:nvPr>
        </p:nvSpPr>
        <p:spPr/>
        <p:txBody>
          <a:bodyPr/>
          <a:lstStyle/>
          <a:p>
            <a:r>
              <a:rPr lang="en-US" dirty="0"/>
              <a:t>Cash Flow Statement (10K) – Financing</a:t>
            </a:r>
          </a:p>
        </p:txBody>
      </p:sp>
      <p:sp>
        <p:nvSpPr>
          <p:cNvPr id="8" name="Content Placeholder 7">
            <a:extLst>
              <a:ext uri="{FF2B5EF4-FFF2-40B4-BE49-F238E27FC236}">
                <a16:creationId xmlns:a16="http://schemas.microsoft.com/office/drawing/2014/main" id="{CAD79520-F67E-451C-BE56-484C240F9336}"/>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34F73183-4256-4EBF-B006-52AEBCEB14AD}"/>
              </a:ext>
            </a:extLst>
          </p:cNvPr>
          <p:cNvPicPr>
            <a:picLocks noChangeAspect="1"/>
          </p:cNvPicPr>
          <p:nvPr/>
        </p:nvPicPr>
        <p:blipFill>
          <a:blip r:embed="rId2"/>
          <a:stretch>
            <a:fillRect/>
          </a:stretch>
        </p:blipFill>
        <p:spPr>
          <a:xfrm>
            <a:off x="122663" y="1441250"/>
            <a:ext cx="11128917" cy="4446594"/>
          </a:xfrm>
          <a:prstGeom prst="rect">
            <a:avLst/>
          </a:prstGeom>
        </p:spPr>
      </p:pic>
      <p:sp>
        <p:nvSpPr>
          <p:cNvPr id="4" name="Rectangle 3">
            <a:extLst>
              <a:ext uri="{FF2B5EF4-FFF2-40B4-BE49-F238E27FC236}">
                <a16:creationId xmlns:a16="http://schemas.microsoft.com/office/drawing/2014/main" id="{9B317835-3A01-4127-9E4A-11B9BA9B703C}"/>
              </a:ext>
            </a:extLst>
          </p:cNvPr>
          <p:cNvSpPr/>
          <p:nvPr/>
        </p:nvSpPr>
        <p:spPr>
          <a:xfrm>
            <a:off x="113785" y="1748900"/>
            <a:ext cx="11098711" cy="273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3AA2060-1526-434B-96D8-DC938C5F29F1}"/>
              </a:ext>
            </a:extLst>
          </p:cNvPr>
          <p:cNvSpPr/>
          <p:nvPr/>
        </p:nvSpPr>
        <p:spPr>
          <a:xfrm>
            <a:off x="115262" y="2380696"/>
            <a:ext cx="11098711" cy="273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73EB81B-D94A-402B-8AE1-0750FCEAE89D}"/>
              </a:ext>
            </a:extLst>
          </p:cNvPr>
          <p:cNvSpPr/>
          <p:nvPr/>
        </p:nvSpPr>
        <p:spPr>
          <a:xfrm>
            <a:off x="116742" y="5231911"/>
            <a:ext cx="11098711" cy="5918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23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3B055-097B-4C24-A30C-698A4CE73A47}"/>
              </a:ext>
            </a:extLst>
          </p:cNvPr>
          <p:cNvSpPr>
            <a:spLocks noGrp="1"/>
          </p:cNvSpPr>
          <p:nvPr>
            <p:ph type="title"/>
          </p:nvPr>
        </p:nvSpPr>
        <p:spPr/>
        <p:txBody>
          <a:bodyPr/>
          <a:lstStyle/>
          <a:p>
            <a:r>
              <a:rPr lang="en-CA" dirty="0"/>
              <a:t>Current Industry Valuation &amp; Performance</a:t>
            </a:r>
          </a:p>
        </p:txBody>
      </p:sp>
      <p:pic>
        <p:nvPicPr>
          <p:cNvPr id="8" name="Picture 7">
            <a:extLst>
              <a:ext uri="{FF2B5EF4-FFF2-40B4-BE49-F238E27FC236}">
                <a16:creationId xmlns:a16="http://schemas.microsoft.com/office/drawing/2014/main" id="{77406C85-15E7-4E84-BE46-9A215B31ECD5}"/>
              </a:ext>
            </a:extLst>
          </p:cNvPr>
          <p:cNvPicPr>
            <a:picLocks noChangeAspect="1"/>
          </p:cNvPicPr>
          <p:nvPr/>
        </p:nvPicPr>
        <p:blipFill>
          <a:blip r:embed="rId2"/>
          <a:stretch>
            <a:fillRect/>
          </a:stretch>
        </p:blipFill>
        <p:spPr>
          <a:xfrm>
            <a:off x="1678898" y="823915"/>
            <a:ext cx="7905736" cy="4780755"/>
          </a:xfrm>
          <a:prstGeom prst="rect">
            <a:avLst/>
          </a:prstGeom>
        </p:spPr>
      </p:pic>
      <p:pic>
        <p:nvPicPr>
          <p:cNvPr id="9" name="Picture 8">
            <a:extLst>
              <a:ext uri="{FF2B5EF4-FFF2-40B4-BE49-F238E27FC236}">
                <a16:creationId xmlns:a16="http://schemas.microsoft.com/office/drawing/2014/main" id="{D00814EA-9A60-47FC-9910-E50B4A54D160}"/>
              </a:ext>
            </a:extLst>
          </p:cNvPr>
          <p:cNvPicPr>
            <a:picLocks noChangeAspect="1"/>
          </p:cNvPicPr>
          <p:nvPr/>
        </p:nvPicPr>
        <p:blipFill>
          <a:blip r:embed="rId3"/>
          <a:stretch>
            <a:fillRect/>
          </a:stretch>
        </p:blipFill>
        <p:spPr>
          <a:xfrm>
            <a:off x="858614" y="5604670"/>
            <a:ext cx="10474771" cy="596126"/>
          </a:xfrm>
          <a:prstGeom prst="rect">
            <a:avLst/>
          </a:prstGeom>
        </p:spPr>
      </p:pic>
      <p:sp>
        <p:nvSpPr>
          <p:cNvPr id="10" name="TextBox 9">
            <a:extLst>
              <a:ext uri="{FF2B5EF4-FFF2-40B4-BE49-F238E27FC236}">
                <a16:creationId xmlns:a16="http://schemas.microsoft.com/office/drawing/2014/main" id="{FF5C8DEF-E39C-44F9-B379-C19FE50DE269}"/>
              </a:ext>
            </a:extLst>
          </p:cNvPr>
          <p:cNvSpPr txBox="1"/>
          <p:nvPr/>
        </p:nvSpPr>
        <p:spPr>
          <a:xfrm>
            <a:off x="0" y="6488668"/>
            <a:ext cx="2443163" cy="369332"/>
          </a:xfrm>
          <a:prstGeom prst="rect">
            <a:avLst/>
          </a:prstGeom>
          <a:noFill/>
        </p:spPr>
        <p:txBody>
          <a:bodyPr wrap="square" rtlCol="0">
            <a:spAutoFit/>
          </a:bodyPr>
          <a:lstStyle/>
          <a:p>
            <a:r>
              <a:rPr lang="en-CA" dirty="0" err="1"/>
              <a:t>Source:SFU</a:t>
            </a:r>
            <a:r>
              <a:rPr lang="en-CA" dirty="0"/>
              <a:t> CAPIQ</a:t>
            </a:r>
          </a:p>
        </p:txBody>
      </p:sp>
    </p:spTree>
    <p:extLst>
      <p:ext uri="{BB962C8B-B14F-4D97-AF65-F5344CB8AC3E}">
        <p14:creationId xmlns:p14="http://schemas.microsoft.com/office/powerpoint/2010/main" val="26708348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6F23-D743-430F-9494-8D4168EA6B0A}"/>
              </a:ext>
            </a:extLst>
          </p:cNvPr>
          <p:cNvSpPr>
            <a:spLocks noGrp="1"/>
          </p:cNvSpPr>
          <p:nvPr>
            <p:ph type="title"/>
          </p:nvPr>
        </p:nvSpPr>
        <p:spPr/>
        <p:txBody>
          <a:bodyPr>
            <a:normAutofit/>
          </a:bodyPr>
          <a:lstStyle/>
          <a:p>
            <a:r>
              <a:rPr lang="en-US" sz="3600" dirty="0"/>
              <a:t>Cash Flow Statement (10K) – Supplemental Disclosure</a:t>
            </a:r>
          </a:p>
        </p:txBody>
      </p:sp>
      <p:sp>
        <p:nvSpPr>
          <p:cNvPr id="4" name="Content Placeholder 3">
            <a:extLst>
              <a:ext uri="{FF2B5EF4-FFF2-40B4-BE49-F238E27FC236}">
                <a16:creationId xmlns:a16="http://schemas.microsoft.com/office/drawing/2014/main" id="{AD42B1EF-5590-4C4A-AE7B-81D8C5B78B67}"/>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80E29C05-1FC3-4447-9B4D-5B2CE17E8DA4}"/>
              </a:ext>
            </a:extLst>
          </p:cNvPr>
          <p:cNvPicPr>
            <a:picLocks noChangeAspect="1"/>
          </p:cNvPicPr>
          <p:nvPr/>
        </p:nvPicPr>
        <p:blipFill>
          <a:blip r:embed="rId2"/>
          <a:stretch>
            <a:fillRect/>
          </a:stretch>
        </p:blipFill>
        <p:spPr>
          <a:xfrm>
            <a:off x="167268" y="1994776"/>
            <a:ext cx="11151220" cy="1068865"/>
          </a:xfrm>
          <a:prstGeom prst="rect">
            <a:avLst/>
          </a:prstGeom>
        </p:spPr>
      </p:pic>
      <p:pic>
        <p:nvPicPr>
          <p:cNvPr id="6" name="Picture 5">
            <a:extLst>
              <a:ext uri="{FF2B5EF4-FFF2-40B4-BE49-F238E27FC236}">
                <a16:creationId xmlns:a16="http://schemas.microsoft.com/office/drawing/2014/main" id="{029BBF7F-4E96-453C-AE09-4878914BD9C0}"/>
              </a:ext>
            </a:extLst>
          </p:cNvPr>
          <p:cNvPicPr>
            <a:picLocks noChangeAspect="1"/>
          </p:cNvPicPr>
          <p:nvPr/>
        </p:nvPicPr>
        <p:blipFill>
          <a:blip r:embed="rId3"/>
          <a:stretch>
            <a:fillRect/>
          </a:stretch>
        </p:blipFill>
        <p:spPr>
          <a:xfrm>
            <a:off x="189570" y="2977784"/>
            <a:ext cx="11140069" cy="674239"/>
          </a:xfrm>
          <a:prstGeom prst="rect">
            <a:avLst/>
          </a:prstGeom>
        </p:spPr>
      </p:pic>
    </p:spTree>
    <p:extLst>
      <p:ext uri="{BB962C8B-B14F-4D97-AF65-F5344CB8AC3E}">
        <p14:creationId xmlns:p14="http://schemas.microsoft.com/office/powerpoint/2010/main" val="33762025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90BC-536A-4F66-86A1-7B7D58E4EFF0}"/>
              </a:ext>
            </a:extLst>
          </p:cNvPr>
          <p:cNvSpPr>
            <a:spLocks noGrp="1"/>
          </p:cNvSpPr>
          <p:nvPr>
            <p:ph type="title"/>
          </p:nvPr>
        </p:nvSpPr>
        <p:spPr/>
        <p:txBody>
          <a:bodyPr/>
          <a:lstStyle/>
          <a:p>
            <a:r>
              <a:rPr lang="en-US" dirty="0"/>
              <a:t>Cash Flow Statement (10Q) - Operating</a:t>
            </a:r>
          </a:p>
        </p:txBody>
      </p:sp>
      <p:sp>
        <p:nvSpPr>
          <p:cNvPr id="7" name="Content Placeholder 6">
            <a:extLst>
              <a:ext uri="{FF2B5EF4-FFF2-40B4-BE49-F238E27FC236}">
                <a16:creationId xmlns:a16="http://schemas.microsoft.com/office/drawing/2014/main" id="{6503D13E-C4CB-4719-8B02-41BC54372649}"/>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70B90E9E-EEDD-4F3E-AC44-03DAE65AC0A5}"/>
              </a:ext>
            </a:extLst>
          </p:cNvPr>
          <p:cNvPicPr>
            <a:picLocks noChangeAspect="1"/>
          </p:cNvPicPr>
          <p:nvPr/>
        </p:nvPicPr>
        <p:blipFill>
          <a:blip r:embed="rId2"/>
          <a:stretch>
            <a:fillRect/>
          </a:stretch>
        </p:blipFill>
        <p:spPr>
          <a:xfrm>
            <a:off x="347273" y="1353311"/>
            <a:ext cx="10568985" cy="4731689"/>
          </a:xfrm>
          <a:prstGeom prst="rect">
            <a:avLst/>
          </a:prstGeom>
        </p:spPr>
      </p:pic>
      <p:sp>
        <p:nvSpPr>
          <p:cNvPr id="5" name="Rectangle 4">
            <a:extLst>
              <a:ext uri="{FF2B5EF4-FFF2-40B4-BE49-F238E27FC236}">
                <a16:creationId xmlns:a16="http://schemas.microsoft.com/office/drawing/2014/main" id="{9F61C4D3-6C95-40F5-9F53-0C46135DAA99}"/>
              </a:ext>
            </a:extLst>
          </p:cNvPr>
          <p:cNvSpPr/>
          <p:nvPr/>
        </p:nvSpPr>
        <p:spPr>
          <a:xfrm>
            <a:off x="347273" y="4225771"/>
            <a:ext cx="10568985" cy="2213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4911740-68CD-43B4-9703-75E743D307CC}"/>
              </a:ext>
            </a:extLst>
          </p:cNvPr>
          <p:cNvSpPr/>
          <p:nvPr/>
        </p:nvSpPr>
        <p:spPr>
          <a:xfrm>
            <a:off x="348749" y="5203796"/>
            <a:ext cx="10568985" cy="2213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4328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A235-AFAF-4B61-A0A5-EE6316578075}"/>
              </a:ext>
            </a:extLst>
          </p:cNvPr>
          <p:cNvSpPr>
            <a:spLocks noGrp="1"/>
          </p:cNvSpPr>
          <p:nvPr>
            <p:ph type="title"/>
          </p:nvPr>
        </p:nvSpPr>
        <p:spPr/>
        <p:txBody>
          <a:bodyPr/>
          <a:lstStyle/>
          <a:p>
            <a:r>
              <a:rPr lang="en-US" dirty="0"/>
              <a:t>Cash Flow Statement (10Q) - Investing</a:t>
            </a:r>
          </a:p>
        </p:txBody>
      </p:sp>
      <p:sp>
        <p:nvSpPr>
          <p:cNvPr id="6" name="Content Placeholder 5">
            <a:extLst>
              <a:ext uri="{FF2B5EF4-FFF2-40B4-BE49-F238E27FC236}">
                <a16:creationId xmlns:a16="http://schemas.microsoft.com/office/drawing/2014/main" id="{9C48A948-321C-445C-83B2-F876623B64C8}"/>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AC83E863-34C8-4D82-8388-4240CDBA3C76}"/>
              </a:ext>
            </a:extLst>
          </p:cNvPr>
          <p:cNvPicPr>
            <a:picLocks noChangeAspect="1"/>
          </p:cNvPicPr>
          <p:nvPr/>
        </p:nvPicPr>
        <p:blipFill>
          <a:blip r:embed="rId3"/>
          <a:stretch>
            <a:fillRect/>
          </a:stretch>
        </p:blipFill>
        <p:spPr>
          <a:xfrm>
            <a:off x="113362" y="1454500"/>
            <a:ext cx="11036808" cy="2979102"/>
          </a:xfrm>
          <a:prstGeom prst="rect">
            <a:avLst/>
          </a:prstGeom>
        </p:spPr>
      </p:pic>
      <p:sp>
        <p:nvSpPr>
          <p:cNvPr id="5" name="Rectangle 4">
            <a:extLst>
              <a:ext uri="{FF2B5EF4-FFF2-40B4-BE49-F238E27FC236}">
                <a16:creationId xmlns:a16="http://schemas.microsoft.com/office/drawing/2014/main" id="{30836FEA-B984-4D96-951F-47DFD5F55629}"/>
              </a:ext>
            </a:extLst>
          </p:cNvPr>
          <p:cNvSpPr/>
          <p:nvPr/>
        </p:nvSpPr>
        <p:spPr>
          <a:xfrm>
            <a:off x="122241" y="2246052"/>
            <a:ext cx="10965969" cy="5592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4030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C1BD-736A-4338-B974-FD46C1204CEF}"/>
              </a:ext>
            </a:extLst>
          </p:cNvPr>
          <p:cNvSpPr>
            <a:spLocks noGrp="1"/>
          </p:cNvSpPr>
          <p:nvPr>
            <p:ph type="title"/>
          </p:nvPr>
        </p:nvSpPr>
        <p:spPr/>
        <p:txBody>
          <a:bodyPr/>
          <a:lstStyle/>
          <a:p>
            <a:r>
              <a:rPr lang="en-US" dirty="0"/>
              <a:t>Cash Flow Statement (10Q) - Financing</a:t>
            </a:r>
          </a:p>
        </p:txBody>
      </p:sp>
      <p:sp>
        <p:nvSpPr>
          <p:cNvPr id="6" name="Content Placeholder 5">
            <a:extLst>
              <a:ext uri="{FF2B5EF4-FFF2-40B4-BE49-F238E27FC236}">
                <a16:creationId xmlns:a16="http://schemas.microsoft.com/office/drawing/2014/main" id="{C0ED295D-BE21-4699-AE83-BA72F165CB3A}"/>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3E345B72-A63F-402E-A540-F90188EC370F}"/>
              </a:ext>
            </a:extLst>
          </p:cNvPr>
          <p:cNvPicPr>
            <a:picLocks noChangeAspect="1"/>
          </p:cNvPicPr>
          <p:nvPr/>
        </p:nvPicPr>
        <p:blipFill>
          <a:blip r:embed="rId2"/>
          <a:stretch>
            <a:fillRect/>
          </a:stretch>
        </p:blipFill>
        <p:spPr>
          <a:xfrm>
            <a:off x="277954" y="1325880"/>
            <a:ext cx="10914302" cy="3705259"/>
          </a:xfrm>
          <a:prstGeom prst="rect">
            <a:avLst/>
          </a:prstGeom>
        </p:spPr>
      </p:pic>
      <p:sp>
        <p:nvSpPr>
          <p:cNvPr id="5" name="Rectangle 4">
            <a:extLst>
              <a:ext uri="{FF2B5EF4-FFF2-40B4-BE49-F238E27FC236}">
                <a16:creationId xmlns:a16="http://schemas.microsoft.com/office/drawing/2014/main" id="{EC933D91-A7E3-417A-B2B2-D8D97228285E}"/>
              </a:ext>
            </a:extLst>
          </p:cNvPr>
          <p:cNvSpPr/>
          <p:nvPr/>
        </p:nvSpPr>
        <p:spPr>
          <a:xfrm>
            <a:off x="286833" y="1571348"/>
            <a:ext cx="10845766" cy="6835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0438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694E-EBA0-46EC-AEF4-612B46D215E4}"/>
              </a:ext>
            </a:extLst>
          </p:cNvPr>
          <p:cNvSpPr>
            <a:spLocks noGrp="1"/>
          </p:cNvSpPr>
          <p:nvPr>
            <p:ph type="title"/>
          </p:nvPr>
        </p:nvSpPr>
        <p:spPr/>
        <p:txBody>
          <a:bodyPr>
            <a:normAutofit/>
          </a:bodyPr>
          <a:lstStyle/>
          <a:p>
            <a:r>
              <a:rPr lang="en-US" sz="3600" dirty="0"/>
              <a:t>Cash Flow Statement (10Q) – Supplemental Disclosure</a:t>
            </a:r>
          </a:p>
        </p:txBody>
      </p:sp>
      <p:sp>
        <p:nvSpPr>
          <p:cNvPr id="5" name="Content Placeholder 4">
            <a:extLst>
              <a:ext uri="{FF2B5EF4-FFF2-40B4-BE49-F238E27FC236}">
                <a16:creationId xmlns:a16="http://schemas.microsoft.com/office/drawing/2014/main" id="{D8A428D0-310E-42AE-81EB-A76342DE8BD5}"/>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7D17E338-3E47-4665-BD76-35C8FF9BC9C9}"/>
              </a:ext>
            </a:extLst>
          </p:cNvPr>
          <p:cNvPicPr>
            <a:picLocks noChangeAspect="1"/>
          </p:cNvPicPr>
          <p:nvPr/>
        </p:nvPicPr>
        <p:blipFill>
          <a:blip r:embed="rId2"/>
          <a:stretch>
            <a:fillRect/>
          </a:stretch>
        </p:blipFill>
        <p:spPr>
          <a:xfrm>
            <a:off x="159287" y="1952403"/>
            <a:ext cx="11091262" cy="1476597"/>
          </a:xfrm>
          <a:prstGeom prst="rect">
            <a:avLst/>
          </a:prstGeom>
        </p:spPr>
      </p:pic>
    </p:spTree>
    <p:extLst>
      <p:ext uri="{BB962C8B-B14F-4D97-AF65-F5344CB8AC3E}">
        <p14:creationId xmlns:p14="http://schemas.microsoft.com/office/powerpoint/2010/main" val="24239384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5B31-4630-4860-B909-22C55E7EF8B5}"/>
              </a:ext>
            </a:extLst>
          </p:cNvPr>
          <p:cNvSpPr>
            <a:spLocks noGrp="1"/>
          </p:cNvSpPr>
          <p:nvPr>
            <p:ph type="title"/>
          </p:nvPr>
        </p:nvSpPr>
        <p:spPr/>
        <p:txBody>
          <a:bodyPr/>
          <a:lstStyle/>
          <a:p>
            <a:r>
              <a:rPr lang="en-US" dirty="0"/>
              <a:t>Valuation Comparable Analysis</a:t>
            </a:r>
          </a:p>
        </p:txBody>
      </p:sp>
      <p:pic>
        <p:nvPicPr>
          <p:cNvPr id="4" name="Content Placeholder 3">
            <a:extLst>
              <a:ext uri="{FF2B5EF4-FFF2-40B4-BE49-F238E27FC236}">
                <a16:creationId xmlns:a16="http://schemas.microsoft.com/office/drawing/2014/main" id="{32067218-49B1-4560-9C1C-3440A2407FCE}"/>
              </a:ext>
            </a:extLst>
          </p:cNvPr>
          <p:cNvPicPr>
            <a:picLocks noGrp="1" noChangeAspect="1"/>
          </p:cNvPicPr>
          <p:nvPr>
            <p:ph idx="1"/>
          </p:nvPr>
        </p:nvPicPr>
        <p:blipFill>
          <a:blip r:embed="rId2"/>
          <a:stretch>
            <a:fillRect/>
          </a:stretch>
        </p:blipFill>
        <p:spPr>
          <a:xfrm>
            <a:off x="555625" y="2024063"/>
            <a:ext cx="10153650" cy="3238500"/>
          </a:xfrm>
          <a:prstGeom prst="rect">
            <a:avLst/>
          </a:prstGeom>
        </p:spPr>
      </p:pic>
    </p:spTree>
    <p:extLst>
      <p:ext uri="{BB962C8B-B14F-4D97-AF65-F5344CB8AC3E}">
        <p14:creationId xmlns:p14="http://schemas.microsoft.com/office/powerpoint/2010/main" val="27481415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E6821-7400-4404-B418-6E6754D32965}"/>
              </a:ext>
            </a:extLst>
          </p:cNvPr>
          <p:cNvSpPr>
            <a:spLocks noGrp="1"/>
          </p:cNvSpPr>
          <p:nvPr>
            <p:ph type="title"/>
          </p:nvPr>
        </p:nvSpPr>
        <p:spPr/>
        <p:txBody>
          <a:bodyPr/>
          <a:lstStyle/>
          <a:p>
            <a:r>
              <a:rPr lang="en-US" dirty="0"/>
              <a:t>Final Recommendation</a:t>
            </a:r>
          </a:p>
        </p:txBody>
      </p:sp>
      <p:sp>
        <p:nvSpPr>
          <p:cNvPr id="3" name="Content Placeholder 2">
            <a:extLst>
              <a:ext uri="{FF2B5EF4-FFF2-40B4-BE49-F238E27FC236}">
                <a16:creationId xmlns:a16="http://schemas.microsoft.com/office/drawing/2014/main" id="{3CCA5444-3162-4093-BD96-DB1C699C0216}"/>
              </a:ext>
            </a:extLst>
          </p:cNvPr>
          <p:cNvSpPr>
            <a:spLocks noGrp="1"/>
          </p:cNvSpPr>
          <p:nvPr>
            <p:ph idx="1"/>
          </p:nvPr>
        </p:nvSpPr>
        <p:spPr>
          <a:xfrm>
            <a:off x="373967" y="1253330"/>
            <a:ext cx="6384022" cy="4780755"/>
          </a:xfrm>
        </p:spPr>
        <p:txBody>
          <a:bodyPr>
            <a:normAutofit lnSpcReduction="10000"/>
          </a:bodyPr>
          <a:lstStyle/>
          <a:p>
            <a:r>
              <a:rPr lang="en-US" dirty="0"/>
              <a:t>Visa has very solid and improving financials, and is continually buying back shares which may imply that management believes it’s undervalued</a:t>
            </a:r>
          </a:p>
          <a:p>
            <a:endParaRPr lang="en-US" dirty="0"/>
          </a:p>
          <a:p>
            <a:r>
              <a:rPr lang="en-US" dirty="0"/>
              <a:t>Visa has strong growth prospects and is taking the right steps to deliver on them</a:t>
            </a:r>
          </a:p>
          <a:p>
            <a:endParaRPr lang="en-US" dirty="0"/>
          </a:p>
          <a:p>
            <a:r>
              <a:rPr lang="en-US" dirty="0"/>
              <a:t>Visa is relatively inexpensive compared to its closest industry peers on key valuation metrics</a:t>
            </a:r>
          </a:p>
        </p:txBody>
      </p:sp>
      <p:pic>
        <p:nvPicPr>
          <p:cNvPr id="5" name="Picture 4">
            <a:extLst>
              <a:ext uri="{FF2B5EF4-FFF2-40B4-BE49-F238E27FC236}">
                <a16:creationId xmlns:a16="http://schemas.microsoft.com/office/drawing/2014/main" id="{54A9EC6B-D720-4E69-B9CA-DDAEAAFB6939}"/>
              </a:ext>
            </a:extLst>
          </p:cNvPr>
          <p:cNvPicPr>
            <a:picLocks noChangeAspect="1"/>
          </p:cNvPicPr>
          <p:nvPr/>
        </p:nvPicPr>
        <p:blipFill>
          <a:blip r:embed="rId3"/>
          <a:stretch>
            <a:fillRect/>
          </a:stretch>
        </p:blipFill>
        <p:spPr>
          <a:xfrm>
            <a:off x="7696940" y="2129992"/>
            <a:ext cx="3389429" cy="1955955"/>
          </a:xfrm>
          <a:prstGeom prst="rect">
            <a:avLst/>
          </a:prstGeom>
        </p:spPr>
      </p:pic>
    </p:spTree>
    <p:extLst>
      <p:ext uri="{BB962C8B-B14F-4D97-AF65-F5344CB8AC3E}">
        <p14:creationId xmlns:p14="http://schemas.microsoft.com/office/powerpoint/2010/main" val="41250887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28EBA-0FA8-439F-BDD1-6ACFDEB68065}"/>
              </a:ext>
            </a:extLst>
          </p:cNvPr>
          <p:cNvSpPr>
            <a:spLocks noGrp="1"/>
          </p:cNvSpPr>
          <p:nvPr>
            <p:ph type="ctrTitle"/>
          </p:nvPr>
        </p:nvSpPr>
        <p:spPr/>
        <p:txBody>
          <a:bodyPr/>
          <a:lstStyle/>
          <a:p>
            <a:r>
              <a:rPr lang="en-CA" dirty="0"/>
              <a:t>MasterCard</a:t>
            </a:r>
          </a:p>
        </p:txBody>
      </p:sp>
      <p:sp>
        <p:nvSpPr>
          <p:cNvPr id="9" name="Subtitle 8">
            <a:extLst>
              <a:ext uri="{FF2B5EF4-FFF2-40B4-BE49-F238E27FC236}">
                <a16:creationId xmlns:a16="http://schemas.microsoft.com/office/drawing/2014/main" id="{C481A742-8DC4-4785-B635-EC50A8B4A03D}"/>
              </a:ext>
            </a:extLst>
          </p:cNvPr>
          <p:cNvSpPr>
            <a:spLocks noGrp="1"/>
          </p:cNvSpPr>
          <p:nvPr>
            <p:ph type="subTitle" idx="1"/>
          </p:nvPr>
        </p:nvSpPr>
        <p:spPr/>
        <p:txBody>
          <a:bodyPr/>
          <a:lstStyle/>
          <a:p>
            <a:r>
              <a:rPr lang="en-CA" dirty="0"/>
              <a:t>NYSE: MA</a:t>
            </a:r>
          </a:p>
        </p:txBody>
      </p:sp>
    </p:spTree>
    <p:extLst>
      <p:ext uri="{BB962C8B-B14F-4D97-AF65-F5344CB8AC3E}">
        <p14:creationId xmlns:p14="http://schemas.microsoft.com/office/powerpoint/2010/main" val="22033039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373966" y="-253853"/>
            <a:ext cx="10515600" cy="1325563"/>
          </a:xfrm>
        </p:spPr>
        <p:txBody>
          <a:bodyPr vert="horz" lIns="91440" tIns="45720" rIns="91440" bIns="45720" rtlCol="0" anchor="ctr">
            <a:normAutofit/>
          </a:bodyPr>
          <a:lstStyle/>
          <a:p>
            <a:r>
              <a:rPr lang="en-US" dirty="0"/>
              <a:t>Day Trading Performance – Jul 8</a:t>
            </a:r>
          </a:p>
        </p:txBody>
      </p:sp>
      <p:pic>
        <p:nvPicPr>
          <p:cNvPr id="6" name="Content Placeholder 5" descr="A screenshot of a cell phone&#10;&#10;Description automatically generated">
            <a:extLst>
              <a:ext uri="{FF2B5EF4-FFF2-40B4-BE49-F238E27FC236}">
                <a16:creationId xmlns:a16="http://schemas.microsoft.com/office/drawing/2014/main" id="{3C371929-2354-9548-8398-947E9146A2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04" y="807523"/>
            <a:ext cx="11360728" cy="6050477"/>
          </a:xfrm>
        </p:spPr>
      </p:pic>
    </p:spTree>
    <p:extLst>
      <p:ext uri="{BB962C8B-B14F-4D97-AF65-F5344CB8AC3E}">
        <p14:creationId xmlns:p14="http://schemas.microsoft.com/office/powerpoint/2010/main" val="41562240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373966" y="-253853"/>
            <a:ext cx="10515600" cy="1325563"/>
          </a:xfrm>
        </p:spPr>
        <p:txBody>
          <a:bodyPr vert="horz" lIns="91440" tIns="45720" rIns="91440" bIns="45720" rtlCol="0" anchor="ctr">
            <a:normAutofit/>
          </a:bodyPr>
          <a:lstStyle/>
          <a:p>
            <a:r>
              <a:rPr lang="en-US" dirty="0"/>
              <a:t>1 Year Performance</a:t>
            </a:r>
          </a:p>
        </p:txBody>
      </p:sp>
      <p:pic>
        <p:nvPicPr>
          <p:cNvPr id="10" name="Content Placeholder 9" descr="A screenshot of text&#10;&#10;Description automatically generated">
            <a:extLst>
              <a:ext uri="{FF2B5EF4-FFF2-40B4-BE49-F238E27FC236}">
                <a16:creationId xmlns:a16="http://schemas.microsoft.com/office/drawing/2014/main" id="{4E34A0F4-02C2-F044-88B7-C26DAC30FF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58773"/>
            <a:ext cx="11352810" cy="6199228"/>
          </a:xfrm>
        </p:spPr>
      </p:pic>
    </p:spTree>
    <p:extLst>
      <p:ext uri="{BB962C8B-B14F-4D97-AF65-F5344CB8AC3E}">
        <p14:creationId xmlns:p14="http://schemas.microsoft.com/office/powerpoint/2010/main" val="2243524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2E53-6801-45DD-8C83-9523E5BDEF4E}"/>
              </a:ext>
            </a:extLst>
          </p:cNvPr>
          <p:cNvSpPr>
            <a:spLocks noGrp="1"/>
          </p:cNvSpPr>
          <p:nvPr>
            <p:ph type="title"/>
          </p:nvPr>
        </p:nvSpPr>
        <p:spPr/>
        <p:txBody>
          <a:bodyPr/>
          <a:lstStyle/>
          <a:p>
            <a:r>
              <a:rPr lang="en-CA" dirty="0"/>
              <a:t>History of Payment Methods</a:t>
            </a:r>
          </a:p>
        </p:txBody>
      </p:sp>
      <p:graphicFrame>
        <p:nvGraphicFramePr>
          <p:cNvPr id="4" name="Content Placeholder 3">
            <a:extLst>
              <a:ext uri="{FF2B5EF4-FFF2-40B4-BE49-F238E27FC236}">
                <a16:creationId xmlns:a16="http://schemas.microsoft.com/office/drawing/2014/main" id="{5C7AFB2B-FD5C-42DC-9EB6-E63AB39EC4DE}"/>
              </a:ext>
            </a:extLst>
          </p:cNvPr>
          <p:cNvGraphicFramePr>
            <a:graphicFrameLocks noGrp="1"/>
          </p:cNvGraphicFramePr>
          <p:nvPr>
            <p:ph idx="1"/>
            <p:extLst>
              <p:ext uri="{D42A27DB-BD31-4B8C-83A1-F6EECF244321}">
                <p14:modId xmlns:p14="http://schemas.microsoft.com/office/powerpoint/2010/main" val="358388575"/>
              </p:ext>
            </p:extLst>
          </p:nvPr>
        </p:nvGraphicFramePr>
        <p:xfrm>
          <a:off x="374650" y="1252538"/>
          <a:ext cx="1051560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88398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373966" y="-253853"/>
            <a:ext cx="10515600" cy="1325563"/>
          </a:xfrm>
        </p:spPr>
        <p:txBody>
          <a:bodyPr vert="horz" lIns="91440" tIns="45720" rIns="91440" bIns="45720" rtlCol="0" anchor="ctr">
            <a:normAutofit/>
          </a:bodyPr>
          <a:lstStyle/>
          <a:p>
            <a:r>
              <a:rPr lang="en-US" dirty="0"/>
              <a:t>5 Year Performance</a:t>
            </a:r>
          </a:p>
        </p:txBody>
      </p:sp>
      <p:pic>
        <p:nvPicPr>
          <p:cNvPr id="6" name="Content Placeholder 5" descr="A close up of a map&#10;&#10;Description automatically generated">
            <a:extLst>
              <a:ext uri="{FF2B5EF4-FFF2-40B4-BE49-F238E27FC236}">
                <a16:creationId xmlns:a16="http://schemas.microsoft.com/office/drawing/2014/main" id="{9396BB9F-530B-FB4C-8F90-9D0184280E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19" y="750344"/>
            <a:ext cx="11378035" cy="6127976"/>
          </a:xfrm>
        </p:spPr>
      </p:pic>
    </p:spTree>
    <p:extLst>
      <p:ext uri="{BB962C8B-B14F-4D97-AF65-F5344CB8AC3E}">
        <p14:creationId xmlns:p14="http://schemas.microsoft.com/office/powerpoint/2010/main" val="17746802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373966" y="-253853"/>
            <a:ext cx="10515600" cy="1325563"/>
          </a:xfrm>
        </p:spPr>
        <p:txBody>
          <a:bodyPr vert="horz" lIns="91440" tIns="45720" rIns="91440" bIns="45720" rtlCol="0" anchor="ctr">
            <a:normAutofit/>
          </a:bodyPr>
          <a:lstStyle/>
          <a:p>
            <a:r>
              <a:rPr lang="en-US" dirty="0"/>
              <a:t>Max Performance</a:t>
            </a:r>
          </a:p>
        </p:txBody>
      </p:sp>
      <p:pic>
        <p:nvPicPr>
          <p:cNvPr id="6" name="Content Placeholder 5" descr="A close up of a map&#10;&#10;Description automatically generated">
            <a:extLst>
              <a:ext uri="{FF2B5EF4-FFF2-40B4-BE49-F238E27FC236}">
                <a16:creationId xmlns:a16="http://schemas.microsoft.com/office/drawing/2014/main" id="{C5530E3A-FE31-2E4E-9967-FAA1E7F357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41268"/>
            <a:ext cx="11368471" cy="6216732"/>
          </a:xfrm>
        </p:spPr>
      </p:pic>
    </p:spTree>
    <p:extLst>
      <p:ext uri="{BB962C8B-B14F-4D97-AF65-F5344CB8AC3E}">
        <p14:creationId xmlns:p14="http://schemas.microsoft.com/office/powerpoint/2010/main" val="38611694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373966" y="-253853"/>
            <a:ext cx="10515600" cy="1325563"/>
          </a:xfrm>
        </p:spPr>
        <p:txBody>
          <a:bodyPr vert="horz" lIns="91440" tIns="45720" rIns="91440" bIns="45720" rtlCol="0" anchor="ctr">
            <a:normAutofit/>
          </a:bodyPr>
          <a:lstStyle/>
          <a:p>
            <a:r>
              <a:rPr lang="en-US" dirty="0"/>
              <a:t>Comparison: MA and S&amp;P500</a:t>
            </a:r>
          </a:p>
        </p:txBody>
      </p:sp>
      <p:sp>
        <p:nvSpPr>
          <p:cNvPr id="6" name="Content Placeholder 5">
            <a:extLst>
              <a:ext uri="{FF2B5EF4-FFF2-40B4-BE49-F238E27FC236}">
                <a16:creationId xmlns:a16="http://schemas.microsoft.com/office/drawing/2014/main" id="{39131407-36C6-2140-BD0E-DAD77FEE0ADC}"/>
              </a:ext>
            </a:extLst>
          </p:cNvPr>
          <p:cNvSpPr>
            <a:spLocks noGrp="1"/>
          </p:cNvSpPr>
          <p:nvPr>
            <p:ph idx="1"/>
          </p:nvPr>
        </p:nvSpPr>
        <p:spPr/>
        <p:txBody>
          <a:bodyPr/>
          <a:lstStyle/>
          <a:p>
            <a:endParaRPr lang="en-KZ"/>
          </a:p>
        </p:txBody>
      </p:sp>
      <p:pic>
        <p:nvPicPr>
          <p:cNvPr id="8" name="Picture 7" descr="A close up of a map&#10;&#10;Description automatically generated">
            <a:extLst>
              <a:ext uri="{FF2B5EF4-FFF2-40B4-BE49-F238E27FC236}">
                <a16:creationId xmlns:a16="http://schemas.microsoft.com/office/drawing/2014/main" id="{A7C1F2BB-7CE2-734E-AD04-73BB4D1BB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9838"/>
            <a:ext cx="11388436" cy="6178162"/>
          </a:xfrm>
          <a:prstGeom prst="rect">
            <a:avLst/>
          </a:prstGeom>
        </p:spPr>
      </p:pic>
    </p:spTree>
    <p:extLst>
      <p:ext uri="{BB962C8B-B14F-4D97-AF65-F5344CB8AC3E}">
        <p14:creationId xmlns:p14="http://schemas.microsoft.com/office/powerpoint/2010/main" val="41921365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373966" y="-253853"/>
            <a:ext cx="10515600" cy="1325563"/>
          </a:xfrm>
        </p:spPr>
        <p:txBody>
          <a:bodyPr vert="horz" lIns="91440" tIns="45720" rIns="91440" bIns="45720" rtlCol="0" anchor="ctr">
            <a:normAutofit/>
          </a:bodyPr>
          <a:lstStyle/>
          <a:p>
            <a:r>
              <a:rPr lang="en-US"/>
              <a:t>Types of Common Stock</a:t>
            </a:r>
            <a:endParaRPr lang="en-US" dirty="0"/>
          </a:p>
        </p:txBody>
      </p:sp>
      <p:sp>
        <p:nvSpPr>
          <p:cNvPr id="4" name="Content Placeholder 3">
            <a:extLst>
              <a:ext uri="{FF2B5EF4-FFF2-40B4-BE49-F238E27FC236}">
                <a16:creationId xmlns:a16="http://schemas.microsoft.com/office/drawing/2014/main" id="{B29E6E92-6ED9-FA45-AA59-B41A156938DE}"/>
              </a:ext>
            </a:extLst>
          </p:cNvPr>
          <p:cNvSpPr>
            <a:spLocks noGrp="1"/>
          </p:cNvSpPr>
          <p:nvPr>
            <p:ph idx="1"/>
          </p:nvPr>
        </p:nvSpPr>
        <p:spPr>
          <a:xfrm>
            <a:off x="373966" y="1253330"/>
            <a:ext cx="10515600" cy="4780755"/>
          </a:xfrm>
        </p:spPr>
        <p:txBody>
          <a:bodyPr/>
          <a:lstStyle/>
          <a:p>
            <a:pPr marL="0" indent="0">
              <a:buNone/>
            </a:pPr>
            <a:r>
              <a:rPr lang="en-US" dirty="0"/>
              <a:t>   </a:t>
            </a:r>
            <a:r>
              <a:rPr lang="en-US" b="1" dirty="0"/>
              <a:t>Class A: Redeemable Common Stock </a:t>
            </a:r>
          </a:p>
          <a:p>
            <a:r>
              <a:rPr lang="en-US" dirty="0"/>
              <a:t>Publicly traded </a:t>
            </a:r>
          </a:p>
          <a:p>
            <a:r>
              <a:rPr lang="en-US" dirty="0"/>
              <a:t>Rights to vote </a:t>
            </a:r>
          </a:p>
          <a:p>
            <a:pPr marL="0" indent="0">
              <a:buNone/>
            </a:pPr>
            <a:endParaRPr lang="en-US" dirty="0"/>
          </a:p>
          <a:p>
            <a:pPr marL="0" indent="0">
              <a:buNone/>
            </a:pPr>
            <a:r>
              <a:rPr lang="en-US" dirty="0"/>
              <a:t>   </a:t>
            </a:r>
            <a:r>
              <a:rPr lang="en-US" b="1" dirty="0"/>
              <a:t>Class B: Convertible Common Stock </a:t>
            </a:r>
          </a:p>
          <a:p>
            <a:r>
              <a:rPr lang="en-US" u="sng" dirty="0"/>
              <a:t>Eligible members:</a:t>
            </a:r>
            <a:r>
              <a:rPr lang="en-US" dirty="0"/>
              <a:t> Class A member and affiliate </a:t>
            </a:r>
          </a:p>
          <a:p>
            <a:r>
              <a:rPr lang="en-US" dirty="0"/>
              <a:t>Members of MasterCard International Incorporated </a:t>
            </a:r>
          </a:p>
          <a:p>
            <a:r>
              <a:rPr lang="en-US" dirty="0"/>
              <a:t>No rights to vote </a:t>
            </a:r>
          </a:p>
          <a:p>
            <a:r>
              <a:rPr lang="en-US" dirty="0"/>
              <a:t>Same dividends declared for Class A stock </a:t>
            </a:r>
          </a:p>
          <a:p>
            <a:endParaRPr lang="en-US" dirty="0"/>
          </a:p>
        </p:txBody>
      </p:sp>
    </p:spTree>
    <p:extLst>
      <p:ext uri="{BB962C8B-B14F-4D97-AF65-F5344CB8AC3E}">
        <p14:creationId xmlns:p14="http://schemas.microsoft.com/office/powerpoint/2010/main" val="38531428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373966" y="-253853"/>
            <a:ext cx="10515600" cy="1325563"/>
          </a:xfrm>
        </p:spPr>
        <p:txBody>
          <a:bodyPr vert="horz" lIns="91440" tIns="45720" rIns="91440" bIns="45720" rtlCol="0" anchor="ctr">
            <a:normAutofit/>
          </a:bodyPr>
          <a:lstStyle/>
          <a:p>
            <a:r>
              <a:rPr lang="en-US" dirty="0"/>
              <a:t>Top Shareholders</a:t>
            </a:r>
          </a:p>
        </p:txBody>
      </p:sp>
      <p:sp>
        <p:nvSpPr>
          <p:cNvPr id="4" name="Content Placeholder 3">
            <a:extLst>
              <a:ext uri="{FF2B5EF4-FFF2-40B4-BE49-F238E27FC236}">
                <a16:creationId xmlns:a16="http://schemas.microsoft.com/office/drawing/2014/main" id="{B29E6E92-6ED9-FA45-AA59-B41A156938DE}"/>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DF66C35D-F543-C240-9494-53C6619AE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2" y="1071710"/>
            <a:ext cx="10948987" cy="5507286"/>
          </a:xfrm>
          <a:prstGeom prst="rect">
            <a:avLst/>
          </a:prstGeom>
        </p:spPr>
      </p:pic>
    </p:spTree>
    <p:extLst>
      <p:ext uri="{BB962C8B-B14F-4D97-AF65-F5344CB8AC3E}">
        <p14:creationId xmlns:p14="http://schemas.microsoft.com/office/powerpoint/2010/main" val="33165607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373966" y="-253853"/>
            <a:ext cx="10515600" cy="1325563"/>
          </a:xfrm>
        </p:spPr>
        <p:txBody>
          <a:bodyPr vert="horz" lIns="91440" tIns="45720" rIns="91440" bIns="45720" rtlCol="0" anchor="ctr">
            <a:normAutofit/>
          </a:bodyPr>
          <a:lstStyle/>
          <a:p>
            <a:r>
              <a:rPr lang="en-US" dirty="0"/>
              <a:t>Position Activity</a:t>
            </a:r>
          </a:p>
        </p:txBody>
      </p:sp>
      <p:sp>
        <p:nvSpPr>
          <p:cNvPr id="4" name="Content Placeholder 3">
            <a:extLst>
              <a:ext uri="{FF2B5EF4-FFF2-40B4-BE49-F238E27FC236}">
                <a16:creationId xmlns:a16="http://schemas.microsoft.com/office/drawing/2014/main" id="{B29E6E92-6ED9-FA45-AA59-B41A156938DE}"/>
              </a:ext>
            </a:extLst>
          </p:cNvPr>
          <p:cNvSpPr>
            <a:spLocks noGrp="1"/>
          </p:cNvSpPr>
          <p:nvPr>
            <p:ph idx="1"/>
          </p:nvPr>
        </p:nvSpPr>
        <p:spPr/>
        <p:txBody>
          <a:bodyPr/>
          <a:lstStyle/>
          <a:p>
            <a:pPr marL="0" indent="0">
              <a:buNone/>
            </a:pPr>
            <a:r>
              <a:rPr lang="en-US" dirty="0"/>
              <a:t>   </a:t>
            </a:r>
          </a:p>
        </p:txBody>
      </p:sp>
      <p:pic>
        <p:nvPicPr>
          <p:cNvPr id="3" name="Picture 2">
            <a:extLst>
              <a:ext uri="{FF2B5EF4-FFF2-40B4-BE49-F238E27FC236}">
                <a16:creationId xmlns:a16="http://schemas.microsoft.com/office/drawing/2014/main" id="{6678FFF9-76C8-4077-B206-FDE6FC9C051F}"/>
              </a:ext>
            </a:extLst>
          </p:cNvPr>
          <p:cNvPicPr>
            <a:picLocks noChangeAspect="1"/>
          </p:cNvPicPr>
          <p:nvPr/>
        </p:nvPicPr>
        <p:blipFill rotWithShape="1">
          <a:blip r:embed="rId3"/>
          <a:srcRect r="73893"/>
          <a:stretch/>
        </p:blipFill>
        <p:spPr>
          <a:xfrm>
            <a:off x="109112" y="2086123"/>
            <a:ext cx="3865579" cy="3057379"/>
          </a:xfrm>
          <a:prstGeom prst="rect">
            <a:avLst/>
          </a:prstGeom>
        </p:spPr>
      </p:pic>
      <p:pic>
        <p:nvPicPr>
          <p:cNvPr id="5" name="Picture 4">
            <a:extLst>
              <a:ext uri="{FF2B5EF4-FFF2-40B4-BE49-F238E27FC236}">
                <a16:creationId xmlns:a16="http://schemas.microsoft.com/office/drawing/2014/main" id="{71EFB34E-FA48-4B49-83AA-3833452200BC}"/>
              </a:ext>
            </a:extLst>
          </p:cNvPr>
          <p:cNvPicPr>
            <a:picLocks noChangeAspect="1"/>
          </p:cNvPicPr>
          <p:nvPr/>
        </p:nvPicPr>
        <p:blipFill rotWithShape="1">
          <a:blip r:embed="rId3"/>
          <a:srcRect l="50134"/>
          <a:stretch/>
        </p:blipFill>
        <p:spPr>
          <a:xfrm>
            <a:off x="3974691" y="2078140"/>
            <a:ext cx="7402724" cy="3065362"/>
          </a:xfrm>
          <a:prstGeom prst="rect">
            <a:avLst/>
          </a:prstGeom>
        </p:spPr>
      </p:pic>
    </p:spTree>
    <p:extLst>
      <p:ext uri="{BB962C8B-B14F-4D97-AF65-F5344CB8AC3E}">
        <p14:creationId xmlns:p14="http://schemas.microsoft.com/office/powerpoint/2010/main" val="9529467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373966" y="-253853"/>
            <a:ext cx="10515600" cy="1325563"/>
          </a:xfrm>
        </p:spPr>
        <p:txBody>
          <a:bodyPr vert="horz" lIns="91440" tIns="45720" rIns="91440" bIns="45720" rtlCol="0" anchor="ctr">
            <a:normAutofit/>
          </a:bodyPr>
          <a:lstStyle/>
          <a:p>
            <a:r>
              <a:rPr lang="en-US" dirty="0"/>
              <a:t>Top Mutual Fund Shareholders</a:t>
            </a:r>
          </a:p>
        </p:txBody>
      </p:sp>
      <p:sp>
        <p:nvSpPr>
          <p:cNvPr id="4" name="Content Placeholder 3">
            <a:extLst>
              <a:ext uri="{FF2B5EF4-FFF2-40B4-BE49-F238E27FC236}">
                <a16:creationId xmlns:a16="http://schemas.microsoft.com/office/drawing/2014/main" id="{B29E6E92-6ED9-FA45-AA59-B41A156938DE}"/>
              </a:ext>
            </a:extLst>
          </p:cNvPr>
          <p:cNvSpPr>
            <a:spLocks noGrp="1"/>
          </p:cNvSpPr>
          <p:nvPr>
            <p:ph idx="1"/>
          </p:nvPr>
        </p:nvSpPr>
        <p:spPr/>
        <p:txBody>
          <a:bodyPr/>
          <a:lstStyle/>
          <a:p>
            <a:pPr marL="0" indent="0">
              <a:buNone/>
            </a:pPr>
            <a:r>
              <a:rPr lang="en-US" dirty="0"/>
              <a:t>   </a:t>
            </a:r>
          </a:p>
        </p:txBody>
      </p:sp>
      <p:pic>
        <p:nvPicPr>
          <p:cNvPr id="3" name="Picture 2">
            <a:extLst>
              <a:ext uri="{FF2B5EF4-FFF2-40B4-BE49-F238E27FC236}">
                <a16:creationId xmlns:a16="http://schemas.microsoft.com/office/drawing/2014/main" id="{B8C4C460-0133-B74D-92BF-5E216A3F2E0D}"/>
              </a:ext>
            </a:extLst>
          </p:cNvPr>
          <p:cNvPicPr>
            <a:picLocks noChangeAspect="1"/>
          </p:cNvPicPr>
          <p:nvPr/>
        </p:nvPicPr>
        <p:blipFill>
          <a:blip r:embed="rId3"/>
          <a:stretch>
            <a:fillRect/>
          </a:stretch>
        </p:blipFill>
        <p:spPr>
          <a:xfrm>
            <a:off x="0" y="725486"/>
            <a:ext cx="11269362" cy="6132514"/>
          </a:xfrm>
          <a:prstGeom prst="rect">
            <a:avLst/>
          </a:prstGeom>
        </p:spPr>
      </p:pic>
    </p:spTree>
    <p:extLst>
      <p:ext uri="{BB962C8B-B14F-4D97-AF65-F5344CB8AC3E}">
        <p14:creationId xmlns:p14="http://schemas.microsoft.com/office/powerpoint/2010/main" val="4720605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332-6EF3-4B40-A68C-3F9F2B140005}"/>
              </a:ext>
            </a:extLst>
          </p:cNvPr>
          <p:cNvSpPr>
            <a:spLocks noGrp="1"/>
          </p:cNvSpPr>
          <p:nvPr>
            <p:ph type="title"/>
          </p:nvPr>
        </p:nvSpPr>
        <p:spPr>
          <a:xfrm>
            <a:off x="686834" y="1153572"/>
            <a:ext cx="3200400" cy="4461163"/>
          </a:xfrm>
        </p:spPr>
        <p:txBody>
          <a:bodyPr vert="horz" lIns="91440" tIns="45720" rIns="91440" bIns="45720" rtlCol="0">
            <a:normAutofit/>
          </a:bodyPr>
          <a:lstStyle/>
          <a:p>
            <a:r>
              <a:rPr lang="en-US" sz="4100">
                <a:solidFill>
                  <a:srgbClr val="FFFFFF"/>
                </a:solidFill>
              </a:rPr>
              <a:t>Mastercard Incorporation</a:t>
            </a:r>
          </a:p>
        </p:txBody>
      </p:sp>
      <p:sp>
        <p:nvSpPr>
          <p:cNvPr id="4" name="Content Placeholder 3">
            <a:extLst>
              <a:ext uri="{FF2B5EF4-FFF2-40B4-BE49-F238E27FC236}">
                <a16:creationId xmlns:a16="http://schemas.microsoft.com/office/drawing/2014/main" id="{B29E6E92-6ED9-FA45-AA59-B41A156938DE}"/>
              </a:ext>
            </a:extLst>
          </p:cNvPr>
          <p:cNvSpPr>
            <a:spLocks noGrp="1"/>
          </p:cNvSpPr>
          <p:nvPr>
            <p:ph idx="1"/>
          </p:nvPr>
        </p:nvSpPr>
        <p:spPr>
          <a:xfrm>
            <a:off x="4447308" y="591344"/>
            <a:ext cx="6906491" cy="5585619"/>
          </a:xfrm>
        </p:spPr>
        <p:txBody>
          <a:bodyPr anchor="ctr">
            <a:normAutofit/>
          </a:bodyPr>
          <a:lstStyle/>
          <a:p>
            <a:r>
              <a:rPr lang="en-US" dirty="0"/>
              <a:t> US based technology company in the global payment business. Mastercard, Inc. operates as a technology company, which engages in the payments industry that connects consumers, financial institutions, merchants, governments, and business. </a:t>
            </a:r>
          </a:p>
          <a:p>
            <a:r>
              <a:rPr lang="en-US" dirty="0"/>
              <a:t>Headquarter: New York, USA</a:t>
            </a:r>
          </a:p>
          <a:p>
            <a:r>
              <a:rPr lang="en-US" dirty="0"/>
              <a:t>Founded: 1966</a:t>
            </a:r>
            <a:br>
              <a:rPr lang="en-US" dirty="0"/>
            </a:br>
            <a:r>
              <a:rPr lang="en-US" dirty="0"/>
              <a:t>Employees: 18,600 (2019)</a:t>
            </a:r>
            <a:br>
              <a:rPr lang="en-US" dirty="0"/>
            </a:br>
            <a:r>
              <a:rPr lang="en-US" dirty="0"/>
              <a:t>Initial Public Offering: 2006 </a:t>
            </a:r>
          </a:p>
          <a:p>
            <a:pPr marL="0" indent="0">
              <a:buNone/>
            </a:pPr>
            <a:endParaRPr lang="en-US" dirty="0"/>
          </a:p>
        </p:txBody>
      </p:sp>
      <p:pic>
        <p:nvPicPr>
          <p:cNvPr id="5" name="Graphic 4">
            <a:extLst>
              <a:ext uri="{FF2B5EF4-FFF2-40B4-BE49-F238E27FC236}">
                <a16:creationId xmlns:a16="http://schemas.microsoft.com/office/drawing/2014/main" id="{A026A982-746C-674B-B246-DC716D9B9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666" y="2228453"/>
            <a:ext cx="5613400" cy="2311400"/>
          </a:xfrm>
          <a:prstGeom prst="rect">
            <a:avLst/>
          </a:prstGeom>
        </p:spPr>
      </p:pic>
    </p:spTree>
    <p:extLst>
      <p:ext uri="{BB962C8B-B14F-4D97-AF65-F5344CB8AC3E}">
        <p14:creationId xmlns:p14="http://schemas.microsoft.com/office/powerpoint/2010/main" val="36147971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2F10-457E-6846-8F27-C3F7142009DC}"/>
              </a:ext>
            </a:extLst>
          </p:cNvPr>
          <p:cNvSpPr>
            <a:spLocks noGrp="1"/>
          </p:cNvSpPr>
          <p:nvPr>
            <p:ph type="title"/>
          </p:nvPr>
        </p:nvSpPr>
        <p:spPr/>
        <p:txBody>
          <a:bodyPr/>
          <a:lstStyle/>
          <a:p>
            <a:r>
              <a:rPr lang="en-US" dirty="0"/>
              <a:t>About Mastercard</a:t>
            </a:r>
          </a:p>
        </p:txBody>
      </p:sp>
      <p:pic>
        <p:nvPicPr>
          <p:cNvPr id="1025" name="Picture 1" descr="page42image2240866608">
            <a:extLst>
              <a:ext uri="{FF2B5EF4-FFF2-40B4-BE49-F238E27FC236}">
                <a16:creationId xmlns:a16="http://schemas.microsoft.com/office/drawing/2014/main" id="{0FC2A355-E878-144E-8F07-C0A13E9A6D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14376"/>
            <a:ext cx="9341534" cy="601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193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8B557-B81B-A04D-B599-8F1B5D8BFEC1}"/>
              </a:ext>
            </a:extLst>
          </p:cNvPr>
          <p:cNvSpPr>
            <a:spLocks noGrp="1"/>
          </p:cNvSpPr>
          <p:nvPr>
            <p:ph type="title"/>
          </p:nvPr>
        </p:nvSpPr>
        <p:spPr/>
        <p:txBody>
          <a:bodyPr/>
          <a:lstStyle/>
          <a:p>
            <a:r>
              <a:rPr lang="en-KZ" dirty="0"/>
              <a:t>Global Presence</a:t>
            </a:r>
          </a:p>
        </p:txBody>
      </p:sp>
      <p:pic>
        <p:nvPicPr>
          <p:cNvPr id="12" name="Content Placeholder 11" descr="A screenshot of a cell phone&#10;&#10;Description automatically generated">
            <a:extLst>
              <a:ext uri="{FF2B5EF4-FFF2-40B4-BE49-F238E27FC236}">
                <a16:creationId xmlns:a16="http://schemas.microsoft.com/office/drawing/2014/main" id="{E38B5A51-6518-FF45-AADA-EF318BF19E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380" y="1229058"/>
            <a:ext cx="10515600" cy="4399883"/>
          </a:xfrm>
        </p:spPr>
      </p:pic>
    </p:spTree>
    <p:extLst>
      <p:ext uri="{BB962C8B-B14F-4D97-AF65-F5344CB8AC3E}">
        <p14:creationId xmlns:p14="http://schemas.microsoft.com/office/powerpoint/2010/main" val="91346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9A97C-C237-448B-9D17-93B999559A09}"/>
              </a:ext>
            </a:extLst>
          </p:cNvPr>
          <p:cNvSpPr>
            <a:spLocks noGrp="1"/>
          </p:cNvSpPr>
          <p:nvPr>
            <p:ph type="title"/>
          </p:nvPr>
        </p:nvSpPr>
        <p:spPr/>
        <p:txBody>
          <a:bodyPr/>
          <a:lstStyle/>
          <a:p>
            <a:r>
              <a:rPr lang="en-CA" dirty="0"/>
              <a:t>History of Payment Methods</a:t>
            </a:r>
          </a:p>
        </p:txBody>
      </p:sp>
      <p:graphicFrame>
        <p:nvGraphicFramePr>
          <p:cNvPr id="4" name="Content Placeholder 3">
            <a:extLst>
              <a:ext uri="{FF2B5EF4-FFF2-40B4-BE49-F238E27FC236}">
                <a16:creationId xmlns:a16="http://schemas.microsoft.com/office/drawing/2014/main" id="{A0037C65-7383-4870-AAD2-19AF8997CF06}"/>
              </a:ext>
            </a:extLst>
          </p:cNvPr>
          <p:cNvGraphicFramePr>
            <a:graphicFrameLocks/>
          </p:cNvGraphicFramePr>
          <p:nvPr>
            <p:extLst>
              <p:ext uri="{D42A27DB-BD31-4B8C-83A1-F6EECF244321}">
                <p14:modId xmlns:p14="http://schemas.microsoft.com/office/powerpoint/2010/main" val="2741796682"/>
              </p:ext>
            </p:extLst>
          </p:nvPr>
        </p:nvGraphicFramePr>
        <p:xfrm>
          <a:off x="374650" y="1252538"/>
          <a:ext cx="1051560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00318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E3A7-0770-284C-85F2-BA1C574F7308}"/>
              </a:ext>
            </a:extLst>
          </p:cNvPr>
          <p:cNvSpPr>
            <a:spLocks noGrp="1"/>
          </p:cNvSpPr>
          <p:nvPr>
            <p:ph type="title"/>
          </p:nvPr>
        </p:nvSpPr>
        <p:spPr/>
        <p:txBody>
          <a:bodyPr/>
          <a:lstStyle/>
          <a:p>
            <a:r>
              <a:rPr lang="en-KZ" dirty="0"/>
              <a:t>History</a:t>
            </a:r>
          </a:p>
        </p:txBody>
      </p:sp>
      <p:pic>
        <p:nvPicPr>
          <p:cNvPr id="4" name="Content Placeholder 3">
            <a:extLst>
              <a:ext uri="{FF2B5EF4-FFF2-40B4-BE49-F238E27FC236}">
                <a16:creationId xmlns:a16="http://schemas.microsoft.com/office/drawing/2014/main" id="{1A770D3F-2553-0440-95CE-6F6ED0F8BFBA}"/>
              </a:ext>
            </a:extLst>
          </p:cNvPr>
          <p:cNvPicPr>
            <a:picLocks noGrp="1" noChangeAspect="1"/>
          </p:cNvPicPr>
          <p:nvPr>
            <p:ph idx="1"/>
          </p:nvPr>
        </p:nvPicPr>
        <p:blipFill>
          <a:blip r:embed="rId2"/>
          <a:stretch>
            <a:fillRect/>
          </a:stretch>
        </p:blipFill>
        <p:spPr>
          <a:xfrm>
            <a:off x="0" y="809556"/>
            <a:ext cx="5314122" cy="1341772"/>
          </a:xfrm>
          <a:prstGeom prst="rect">
            <a:avLst/>
          </a:prstGeom>
        </p:spPr>
      </p:pic>
      <p:pic>
        <p:nvPicPr>
          <p:cNvPr id="6" name="Picture 5" descr="A picture containing knife, table&#10;&#10;Description automatically generated">
            <a:extLst>
              <a:ext uri="{FF2B5EF4-FFF2-40B4-BE49-F238E27FC236}">
                <a16:creationId xmlns:a16="http://schemas.microsoft.com/office/drawing/2014/main" id="{C4CFB3A3-3546-AD4C-9F77-E6DC69754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13836"/>
            <a:ext cx="5512904" cy="1031650"/>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890CA9C4-D337-B941-84E1-F783289A1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12" y="3483885"/>
            <a:ext cx="5414894" cy="1204364"/>
          </a:xfrm>
          <a:prstGeom prst="rect">
            <a:avLst/>
          </a:prstGeom>
        </p:spPr>
      </p:pic>
      <p:pic>
        <p:nvPicPr>
          <p:cNvPr id="10" name="Picture 9" descr="A picture containing knife&#10;&#10;Description automatically generated">
            <a:extLst>
              <a:ext uri="{FF2B5EF4-FFF2-40B4-BE49-F238E27FC236}">
                <a16:creationId xmlns:a16="http://schemas.microsoft.com/office/drawing/2014/main" id="{E4629F22-AF9E-814D-858C-B3D82DCCE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847414"/>
            <a:ext cx="5512904" cy="1313056"/>
          </a:xfrm>
          <a:prstGeom prst="rect">
            <a:avLst/>
          </a:prstGeom>
        </p:spPr>
      </p:pic>
      <p:pic>
        <p:nvPicPr>
          <p:cNvPr id="12" name="Picture 11" descr="A close up of a mans face&#10;&#10;Description automatically generated">
            <a:extLst>
              <a:ext uri="{FF2B5EF4-FFF2-40B4-BE49-F238E27FC236}">
                <a16:creationId xmlns:a16="http://schemas.microsoft.com/office/drawing/2014/main" id="{D85942EC-3227-184E-ACFF-BABDF12417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1289" y="891307"/>
            <a:ext cx="4101110" cy="1178270"/>
          </a:xfrm>
          <a:prstGeom prst="rect">
            <a:avLst/>
          </a:prstGeom>
        </p:spPr>
      </p:pic>
      <p:pic>
        <p:nvPicPr>
          <p:cNvPr id="14" name="Picture 13" descr="A picture containing knife&#10;&#10;Description automatically generated">
            <a:extLst>
              <a:ext uri="{FF2B5EF4-FFF2-40B4-BE49-F238E27FC236}">
                <a16:creationId xmlns:a16="http://schemas.microsoft.com/office/drawing/2014/main" id="{C489346F-CB13-FF4C-9370-B5590475C3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1289" y="2151328"/>
            <a:ext cx="5138530" cy="1267155"/>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6524825D-DB80-8E44-88DE-0EE9218D1B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418483"/>
            <a:ext cx="5138530" cy="3066805"/>
          </a:xfrm>
          <a:prstGeom prst="rect">
            <a:avLst/>
          </a:prstGeom>
        </p:spPr>
      </p:pic>
    </p:spTree>
    <p:extLst>
      <p:ext uri="{BB962C8B-B14F-4D97-AF65-F5344CB8AC3E}">
        <p14:creationId xmlns:p14="http://schemas.microsoft.com/office/powerpoint/2010/main" val="11434115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46C2-6321-0C4C-88A3-64DF8C107325}"/>
              </a:ext>
            </a:extLst>
          </p:cNvPr>
          <p:cNvSpPr>
            <a:spLocks noGrp="1"/>
          </p:cNvSpPr>
          <p:nvPr>
            <p:ph type="title"/>
          </p:nvPr>
        </p:nvSpPr>
        <p:spPr/>
        <p:txBody>
          <a:bodyPr/>
          <a:lstStyle/>
          <a:p>
            <a:r>
              <a:rPr lang="en-KZ" dirty="0"/>
              <a:t>History</a:t>
            </a:r>
          </a:p>
        </p:txBody>
      </p:sp>
      <p:pic>
        <p:nvPicPr>
          <p:cNvPr id="5" name="Content Placeholder 4" descr="A screenshot of a cell phone&#10;&#10;Description automatically generated">
            <a:extLst>
              <a:ext uri="{FF2B5EF4-FFF2-40B4-BE49-F238E27FC236}">
                <a16:creationId xmlns:a16="http://schemas.microsoft.com/office/drawing/2014/main" id="{BB1329E8-23A5-D74F-8906-75E894C810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919" y="1003300"/>
            <a:ext cx="5460847" cy="4781550"/>
          </a:xfrm>
        </p:spPr>
      </p:pic>
      <p:pic>
        <p:nvPicPr>
          <p:cNvPr id="8" name="Picture 7" descr="A close up of a sign&#10;&#10;Description automatically generated">
            <a:extLst>
              <a:ext uri="{FF2B5EF4-FFF2-40B4-BE49-F238E27FC236}">
                <a16:creationId xmlns:a16="http://schemas.microsoft.com/office/drawing/2014/main" id="{6D517392-80B4-2A4C-9D78-46C6A5C81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813" y="831024"/>
            <a:ext cx="1889718" cy="1325564"/>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7C3FC2A3-CB33-4349-A9E6-73228DC3E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3975" y="1122362"/>
            <a:ext cx="3493053" cy="2936638"/>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099DFEC8-227A-9945-A686-727A16389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059000"/>
            <a:ext cx="4686003" cy="2010496"/>
          </a:xfrm>
          <a:prstGeom prst="rect">
            <a:avLst/>
          </a:prstGeom>
        </p:spPr>
      </p:pic>
    </p:spTree>
    <p:extLst>
      <p:ext uri="{BB962C8B-B14F-4D97-AF65-F5344CB8AC3E}">
        <p14:creationId xmlns:p14="http://schemas.microsoft.com/office/powerpoint/2010/main" val="30156036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46C2-6321-0C4C-88A3-64DF8C107325}"/>
              </a:ext>
            </a:extLst>
          </p:cNvPr>
          <p:cNvSpPr>
            <a:spLocks noGrp="1"/>
          </p:cNvSpPr>
          <p:nvPr>
            <p:ph type="title"/>
          </p:nvPr>
        </p:nvSpPr>
        <p:spPr/>
        <p:txBody>
          <a:bodyPr/>
          <a:lstStyle/>
          <a:p>
            <a:r>
              <a:rPr lang="en-KZ" dirty="0"/>
              <a:t>History</a:t>
            </a:r>
          </a:p>
        </p:txBody>
      </p:sp>
      <p:pic>
        <p:nvPicPr>
          <p:cNvPr id="9" name="Picture 8" descr="A picture containing food, drawing&#10;&#10;Description automatically generated">
            <a:extLst>
              <a:ext uri="{FF2B5EF4-FFF2-40B4-BE49-F238E27FC236}">
                <a16:creationId xmlns:a16="http://schemas.microsoft.com/office/drawing/2014/main" id="{4CA89B2F-2C20-2745-9D62-30545E363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40" y="1003300"/>
            <a:ext cx="2218705" cy="1183309"/>
          </a:xfrm>
          <a:prstGeom prst="rect">
            <a:avLst/>
          </a:prstGeom>
        </p:spPr>
      </p:pic>
      <p:sp>
        <p:nvSpPr>
          <p:cNvPr id="11" name="TextBox 10">
            <a:extLst>
              <a:ext uri="{FF2B5EF4-FFF2-40B4-BE49-F238E27FC236}">
                <a16:creationId xmlns:a16="http://schemas.microsoft.com/office/drawing/2014/main" id="{EA3D09F9-9314-E94F-A247-FE07036998E9}"/>
              </a:ext>
            </a:extLst>
          </p:cNvPr>
          <p:cNvSpPr txBox="1"/>
          <p:nvPr/>
        </p:nvSpPr>
        <p:spPr>
          <a:xfrm>
            <a:off x="2433645" y="1040956"/>
            <a:ext cx="22973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2013-2015</a:t>
            </a:r>
          </a:p>
        </p:txBody>
      </p:sp>
      <p:pic>
        <p:nvPicPr>
          <p:cNvPr id="13" name="Picture 12">
            <a:extLst>
              <a:ext uri="{FF2B5EF4-FFF2-40B4-BE49-F238E27FC236}">
                <a16:creationId xmlns:a16="http://schemas.microsoft.com/office/drawing/2014/main" id="{C69E8D38-2A88-9D47-9CD7-54D2B1713DF0}"/>
              </a:ext>
            </a:extLst>
          </p:cNvPr>
          <p:cNvPicPr>
            <a:picLocks noChangeAspect="1"/>
          </p:cNvPicPr>
          <p:nvPr/>
        </p:nvPicPr>
        <p:blipFill>
          <a:blip r:embed="rId4"/>
          <a:stretch>
            <a:fillRect/>
          </a:stretch>
        </p:blipFill>
        <p:spPr>
          <a:xfrm>
            <a:off x="2433645" y="1394936"/>
            <a:ext cx="3492500" cy="1435100"/>
          </a:xfrm>
          <a:prstGeom prst="rect">
            <a:avLst/>
          </a:prstGeom>
        </p:spPr>
      </p:pic>
      <p:pic>
        <p:nvPicPr>
          <p:cNvPr id="17" name="Picture 16">
            <a:extLst>
              <a:ext uri="{FF2B5EF4-FFF2-40B4-BE49-F238E27FC236}">
                <a16:creationId xmlns:a16="http://schemas.microsoft.com/office/drawing/2014/main" id="{80D9ED53-CEE2-6045-9475-BEB10A732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872" y="3221672"/>
            <a:ext cx="2612517" cy="806293"/>
          </a:xfrm>
          <a:prstGeom prst="rect">
            <a:avLst/>
          </a:prstGeom>
        </p:spPr>
      </p:pic>
      <p:sp>
        <p:nvSpPr>
          <p:cNvPr id="19" name="TextBox 18">
            <a:extLst>
              <a:ext uri="{FF2B5EF4-FFF2-40B4-BE49-F238E27FC236}">
                <a16:creationId xmlns:a16="http://schemas.microsoft.com/office/drawing/2014/main" id="{47918A2E-034B-DC4A-872C-69C01041BF9A}"/>
              </a:ext>
            </a:extLst>
          </p:cNvPr>
          <p:cNvSpPr txBox="1"/>
          <p:nvPr/>
        </p:nvSpPr>
        <p:spPr>
          <a:xfrm>
            <a:off x="2261367" y="3221672"/>
            <a:ext cx="22973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2016</a:t>
            </a:r>
          </a:p>
        </p:txBody>
      </p:sp>
      <p:pic>
        <p:nvPicPr>
          <p:cNvPr id="20" name="Picture 19">
            <a:extLst>
              <a:ext uri="{FF2B5EF4-FFF2-40B4-BE49-F238E27FC236}">
                <a16:creationId xmlns:a16="http://schemas.microsoft.com/office/drawing/2014/main" id="{5E6BAF43-CF97-FD45-B4A4-4030389BFC5D}"/>
              </a:ext>
            </a:extLst>
          </p:cNvPr>
          <p:cNvPicPr>
            <a:picLocks noChangeAspect="1"/>
          </p:cNvPicPr>
          <p:nvPr/>
        </p:nvPicPr>
        <p:blipFill>
          <a:blip r:embed="rId6"/>
          <a:stretch>
            <a:fillRect/>
          </a:stretch>
        </p:blipFill>
        <p:spPr>
          <a:xfrm>
            <a:off x="2314375" y="3591004"/>
            <a:ext cx="3467100" cy="1028700"/>
          </a:xfrm>
          <a:prstGeom prst="rect">
            <a:avLst/>
          </a:prstGeom>
        </p:spPr>
      </p:pic>
      <p:pic>
        <p:nvPicPr>
          <p:cNvPr id="22" name="Picture 21" descr="A close up of a logo&#10;&#10;Description automatically generated">
            <a:extLst>
              <a:ext uri="{FF2B5EF4-FFF2-40B4-BE49-F238E27FC236}">
                <a16:creationId xmlns:a16="http://schemas.microsoft.com/office/drawing/2014/main" id="{F145EE57-5516-1B4E-AAD0-BA26B19D70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88933"/>
            <a:ext cx="2415079" cy="1562698"/>
          </a:xfrm>
          <a:prstGeom prst="rect">
            <a:avLst/>
          </a:prstGeom>
        </p:spPr>
      </p:pic>
      <p:sp>
        <p:nvSpPr>
          <p:cNvPr id="23" name="TextBox 22">
            <a:extLst>
              <a:ext uri="{FF2B5EF4-FFF2-40B4-BE49-F238E27FC236}">
                <a16:creationId xmlns:a16="http://schemas.microsoft.com/office/drawing/2014/main" id="{3B3238D9-73D1-FA45-AD8B-CBEAD51AECD5}"/>
              </a:ext>
            </a:extLst>
          </p:cNvPr>
          <p:cNvSpPr txBox="1"/>
          <p:nvPr/>
        </p:nvSpPr>
        <p:spPr>
          <a:xfrm>
            <a:off x="2314375" y="5058456"/>
            <a:ext cx="22973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2017</a:t>
            </a:r>
          </a:p>
        </p:txBody>
      </p:sp>
      <p:pic>
        <p:nvPicPr>
          <p:cNvPr id="24" name="Picture 23">
            <a:extLst>
              <a:ext uri="{FF2B5EF4-FFF2-40B4-BE49-F238E27FC236}">
                <a16:creationId xmlns:a16="http://schemas.microsoft.com/office/drawing/2014/main" id="{5B3F3754-28E8-F242-8A76-9A9EF522AF18}"/>
              </a:ext>
            </a:extLst>
          </p:cNvPr>
          <p:cNvPicPr>
            <a:picLocks noChangeAspect="1"/>
          </p:cNvPicPr>
          <p:nvPr/>
        </p:nvPicPr>
        <p:blipFill>
          <a:blip r:embed="rId8"/>
          <a:stretch>
            <a:fillRect/>
          </a:stretch>
        </p:blipFill>
        <p:spPr>
          <a:xfrm>
            <a:off x="2314375" y="5427044"/>
            <a:ext cx="3594100" cy="889000"/>
          </a:xfrm>
          <a:prstGeom prst="rect">
            <a:avLst/>
          </a:prstGeom>
        </p:spPr>
      </p:pic>
    </p:spTree>
    <p:extLst>
      <p:ext uri="{BB962C8B-B14F-4D97-AF65-F5344CB8AC3E}">
        <p14:creationId xmlns:p14="http://schemas.microsoft.com/office/powerpoint/2010/main" val="13128076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36B2-85EB-4341-B034-FFB1784633F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Core Products</a:t>
            </a:r>
            <a:r>
              <a:rPr lang="en-US" sz="7200" dirty="0"/>
              <a:t> and</a:t>
            </a:r>
            <a:r>
              <a:rPr lang="en-US" sz="7200" kern="1200" dirty="0">
                <a:solidFill>
                  <a:schemeClr val="tx1"/>
                </a:solidFill>
                <a:latin typeface="+mj-lt"/>
                <a:ea typeface="+mj-ea"/>
                <a:cs typeface="+mj-cs"/>
              </a:rPr>
              <a:t> Acquisitions</a:t>
            </a:r>
          </a:p>
        </p:txBody>
      </p:sp>
    </p:spTree>
    <p:extLst>
      <p:ext uri="{BB962C8B-B14F-4D97-AF65-F5344CB8AC3E}">
        <p14:creationId xmlns:p14="http://schemas.microsoft.com/office/powerpoint/2010/main" val="13803172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46C2-6321-0C4C-88A3-64DF8C107325}"/>
              </a:ext>
            </a:extLst>
          </p:cNvPr>
          <p:cNvSpPr>
            <a:spLocks noGrp="1"/>
          </p:cNvSpPr>
          <p:nvPr>
            <p:ph type="title"/>
          </p:nvPr>
        </p:nvSpPr>
        <p:spPr/>
        <p:txBody>
          <a:bodyPr/>
          <a:lstStyle/>
          <a:p>
            <a:r>
              <a:rPr lang="en-KZ" dirty="0"/>
              <a:t>Core products</a:t>
            </a:r>
          </a:p>
        </p:txBody>
      </p:sp>
      <p:pic>
        <p:nvPicPr>
          <p:cNvPr id="3" name="Picture 2">
            <a:extLst>
              <a:ext uri="{FF2B5EF4-FFF2-40B4-BE49-F238E27FC236}">
                <a16:creationId xmlns:a16="http://schemas.microsoft.com/office/drawing/2014/main" id="{37047C52-11AD-EB4E-A9B0-CC05C0D0E4AB}"/>
              </a:ext>
            </a:extLst>
          </p:cNvPr>
          <p:cNvPicPr>
            <a:picLocks noChangeAspect="1"/>
          </p:cNvPicPr>
          <p:nvPr/>
        </p:nvPicPr>
        <p:blipFill>
          <a:blip r:embed="rId3"/>
          <a:stretch>
            <a:fillRect/>
          </a:stretch>
        </p:blipFill>
        <p:spPr>
          <a:xfrm>
            <a:off x="373966" y="1003300"/>
            <a:ext cx="3238500" cy="520700"/>
          </a:xfrm>
          <a:prstGeom prst="rect">
            <a:avLst/>
          </a:prstGeom>
        </p:spPr>
      </p:pic>
      <p:sp>
        <p:nvSpPr>
          <p:cNvPr id="7" name="TextBox 6">
            <a:extLst>
              <a:ext uri="{FF2B5EF4-FFF2-40B4-BE49-F238E27FC236}">
                <a16:creationId xmlns:a16="http://schemas.microsoft.com/office/drawing/2014/main" id="{9B4CFBC2-0906-E443-8082-C51D670A5BA0}"/>
              </a:ext>
            </a:extLst>
          </p:cNvPr>
          <p:cNvSpPr txBox="1"/>
          <p:nvPr/>
        </p:nvSpPr>
        <p:spPr>
          <a:xfrm>
            <a:off x="426974" y="1497498"/>
            <a:ext cx="108638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Whether standard cards that address basic credit needs or premium cards that give consumers enhanced options like concierge services, we provide a variety of products that make it easier for people to pay for purchases later</a:t>
            </a:r>
            <a:endPar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7C832AA-F258-D64B-8984-6296C2F06277}"/>
              </a:ext>
            </a:extLst>
          </p:cNvPr>
          <p:cNvPicPr>
            <a:picLocks noChangeAspect="1"/>
          </p:cNvPicPr>
          <p:nvPr/>
        </p:nvPicPr>
        <p:blipFill>
          <a:blip r:embed="rId4"/>
          <a:stretch>
            <a:fillRect/>
          </a:stretch>
        </p:blipFill>
        <p:spPr>
          <a:xfrm>
            <a:off x="426974" y="2180827"/>
            <a:ext cx="2946400" cy="457200"/>
          </a:xfrm>
          <a:prstGeom prst="rect">
            <a:avLst/>
          </a:prstGeom>
        </p:spPr>
      </p:pic>
      <p:sp>
        <p:nvSpPr>
          <p:cNvPr id="12" name="TextBox 11">
            <a:extLst>
              <a:ext uri="{FF2B5EF4-FFF2-40B4-BE49-F238E27FC236}">
                <a16:creationId xmlns:a16="http://schemas.microsoft.com/office/drawing/2014/main" id="{BD7CDA5D-07E7-E045-89D1-57A86BC825FC}"/>
              </a:ext>
            </a:extLst>
          </p:cNvPr>
          <p:cNvSpPr txBox="1"/>
          <p:nvPr/>
        </p:nvSpPr>
        <p:spPr>
          <a:xfrm>
            <a:off x="400470" y="2638027"/>
            <a:ext cx="104625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Through our three debit brands — Mastercard</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Maestro</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Cirrus</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people around the world can make purchases and get cash immediately at banks and credit unions, at ATMs and even at the point of sale. </a:t>
            </a:r>
            <a:endPar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CB7264C-CF10-0541-AFA3-2A9E003A76DF}"/>
              </a:ext>
            </a:extLst>
          </p:cNvPr>
          <p:cNvPicPr>
            <a:picLocks noChangeAspect="1"/>
          </p:cNvPicPr>
          <p:nvPr/>
        </p:nvPicPr>
        <p:blipFill>
          <a:blip r:embed="rId5"/>
          <a:stretch>
            <a:fillRect/>
          </a:stretch>
        </p:blipFill>
        <p:spPr>
          <a:xfrm>
            <a:off x="373966" y="3345043"/>
            <a:ext cx="3657600" cy="482600"/>
          </a:xfrm>
          <a:prstGeom prst="rect">
            <a:avLst/>
          </a:prstGeom>
        </p:spPr>
      </p:pic>
      <p:sp>
        <p:nvSpPr>
          <p:cNvPr id="15" name="TextBox 14">
            <a:extLst>
              <a:ext uri="{FF2B5EF4-FFF2-40B4-BE49-F238E27FC236}">
                <a16:creationId xmlns:a16="http://schemas.microsoft.com/office/drawing/2014/main" id="{2A8E4ABA-D54D-CD48-93F1-2A52824F2F8B}"/>
              </a:ext>
            </a:extLst>
          </p:cNvPr>
          <p:cNvSpPr txBox="1"/>
          <p:nvPr/>
        </p:nvSpPr>
        <p:spPr>
          <a:xfrm>
            <a:off x="426974" y="3888328"/>
            <a:ext cx="104692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Prepaid programs to meet a variety of needs with a focus on government, commercial and consumer cards that can be reloaded. </a:t>
            </a:r>
            <a:endPar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14079C3-0ECA-824D-B6D7-C33067626E0F}"/>
              </a:ext>
            </a:extLst>
          </p:cNvPr>
          <p:cNvPicPr>
            <a:picLocks noChangeAspect="1"/>
          </p:cNvPicPr>
          <p:nvPr/>
        </p:nvPicPr>
        <p:blipFill>
          <a:blip r:embed="rId6"/>
          <a:stretch>
            <a:fillRect/>
          </a:stretch>
        </p:blipFill>
        <p:spPr>
          <a:xfrm>
            <a:off x="426974" y="4726872"/>
            <a:ext cx="5029200" cy="457200"/>
          </a:xfrm>
          <a:prstGeom prst="rect">
            <a:avLst/>
          </a:prstGeom>
        </p:spPr>
      </p:pic>
      <p:sp>
        <p:nvSpPr>
          <p:cNvPr id="21" name="TextBox 20">
            <a:extLst>
              <a:ext uri="{FF2B5EF4-FFF2-40B4-BE49-F238E27FC236}">
                <a16:creationId xmlns:a16="http://schemas.microsoft.com/office/drawing/2014/main" id="{63AF5BCA-4614-CF41-B993-F4DD9C687A3B}"/>
              </a:ext>
            </a:extLst>
          </p:cNvPr>
          <p:cNvSpPr txBox="1"/>
          <p:nvPr/>
        </p:nvSpPr>
        <p:spPr>
          <a:xfrm>
            <a:off x="373966" y="5300869"/>
            <a:ext cx="104890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Companies and government entities of all sizes benefit from our commercial solutions, which help them do everything from streamlining their procurement to managing information and expenses</a:t>
            </a:r>
            <a:endPar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7257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46C2-6321-0C4C-88A3-64DF8C107325}"/>
              </a:ext>
            </a:extLst>
          </p:cNvPr>
          <p:cNvSpPr>
            <a:spLocks noGrp="1"/>
          </p:cNvSpPr>
          <p:nvPr>
            <p:ph type="title"/>
          </p:nvPr>
        </p:nvSpPr>
        <p:spPr/>
        <p:txBody>
          <a:bodyPr/>
          <a:lstStyle/>
          <a:p>
            <a:r>
              <a:rPr lang="en-KZ" dirty="0"/>
              <a:t>Core products</a:t>
            </a:r>
          </a:p>
        </p:txBody>
      </p:sp>
      <p:pic>
        <p:nvPicPr>
          <p:cNvPr id="4" name="Picture 3">
            <a:extLst>
              <a:ext uri="{FF2B5EF4-FFF2-40B4-BE49-F238E27FC236}">
                <a16:creationId xmlns:a16="http://schemas.microsoft.com/office/drawing/2014/main" id="{D873E919-2EEF-A34C-BFDD-2B100FCA5CF5}"/>
              </a:ext>
            </a:extLst>
          </p:cNvPr>
          <p:cNvPicPr>
            <a:picLocks noChangeAspect="1"/>
          </p:cNvPicPr>
          <p:nvPr/>
        </p:nvPicPr>
        <p:blipFill>
          <a:blip r:embed="rId3"/>
          <a:stretch>
            <a:fillRect/>
          </a:stretch>
        </p:blipFill>
        <p:spPr>
          <a:xfrm>
            <a:off x="246965" y="1555750"/>
            <a:ext cx="10946587" cy="3181350"/>
          </a:xfrm>
          <a:prstGeom prst="rect">
            <a:avLst/>
          </a:prstGeom>
        </p:spPr>
      </p:pic>
      <p:sp>
        <p:nvSpPr>
          <p:cNvPr id="5" name="Frame 4">
            <a:extLst>
              <a:ext uri="{FF2B5EF4-FFF2-40B4-BE49-F238E27FC236}">
                <a16:creationId xmlns:a16="http://schemas.microsoft.com/office/drawing/2014/main" id="{A8C2A61D-F07B-3F4B-A730-47B71AAED538}"/>
              </a:ext>
            </a:extLst>
          </p:cNvPr>
          <p:cNvSpPr/>
          <p:nvPr/>
        </p:nvSpPr>
        <p:spPr>
          <a:xfrm>
            <a:off x="10139680" y="4206240"/>
            <a:ext cx="1280160" cy="53086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ame 5">
            <a:extLst>
              <a:ext uri="{FF2B5EF4-FFF2-40B4-BE49-F238E27FC236}">
                <a16:creationId xmlns:a16="http://schemas.microsoft.com/office/drawing/2014/main" id="{441D7A10-C68A-F240-91BD-EA473F9EA9CC}"/>
              </a:ext>
            </a:extLst>
          </p:cNvPr>
          <p:cNvSpPr/>
          <p:nvPr/>
        </p:nvSpPr>
        <p:spPr>
          <a:xfrm>
            <a:off x="6096000" y="4206240"/>
            <a:ext cx="1280160" cy="53086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966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Commercial</a:t>
            </a:r>
          </a:p>
        </p:txBody>
      </p:sp>
      <p:pic>
        <p:nvPicPr>
          <p:cNvPr id="6" name="Content Placeholder 5" descr="A screenshot of a cell phone&#10;&#10;Description automatically generated">
            <a:extLst>
              <a:ext uri="{FF2B5EF4-FFF2-40B4-BE49-F238E27FC236}">
                <a16:creationId xmlns:a16="http://schemas.microsoft.com/office/drawing/2014/main" id="{E78D0307-E88B-2C4B-B48A-BF2533F52A38}"/>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77885" y="905703"/>
            <a:ext cx="9875462" cy="4781550"/>
          </a:xfrm>
          <a:prstGeom prst="rect">
            <a:avLst/>
          </a:prstGeom>
        </p:spPr>
      </p:pic>
    </p:spTree>
    <p:extLst>
      <p:ext uri="{BB962C8B-B14F-4D97-AF65-F5344CB8AC3E}">
        <p14:creationId xmlns:p14="http://schemas.microsoft.com/office/powerpoint/2010/main" val="29696670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36B2-85EB-4341-B034-FFB1784633F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B2B Mastercard</a:t>
            </a:r>
          </a:p>
        </p:txBody>
      </p:sp>
    </p:spTree>
    <p:extLst>
      <p:ext uri="{BB962C8B-B14F-4D97-AF65-F5344CB8AC3E}">
        <p14:creationId xmlns:p14="http://schemas.microsoft.com/office/powerpoint/2010/main" val="1271863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MasterCard Track</a:t>
            </a:r>
          </a:p>
        </p:txBody>
      </p:sp>
      <p:sp>
        <p:nvSpPr>
          <p:cNvPr id="4" name="Content Placeholder 3">
            <a:extLst>
              <a:ext uri="{FF2B5EF4-FFF2-40B4-BE49-F238E27FC236}">
                <a16:creationId xmlns:a16="http://schemas.microsoft.com/office/drawing/2014/main" id="{906F9045-5EA9-824B-AD14-C67EC66CD89E}"/>
              </a:ext>
            </a:extLst>
          </p:cNvPr>
          <p:cNvSpPr>
            <a:spLocks noGrp="1"/>
          </p:cNvSpPr>
          <p:nvPr>
            <p:ph idx="1"/>
          </p:nvPr>
        </p:nvSpPr>
        <p:spPr/>
        <p:txBody>
          <a:bodyPr>
            <a:normAutofit/>
          </a:bodyPr>
          <a:lstStyle/>
          <a:p>
            <a:pPr marL="0" indent="0">
              <a:buNone/>
            </a:pPr>
            <a:r>
              <a:rPr lang="en-US" dirty="0"/>
              <a:t>MasterCard Track.</a:t>
            </a:r>
          </a:p>
          <a:p>
            <a:pPr>
              <a:buFontTx/>
              <a:buChar char="-"/>
            </a:pPr>
            <a:r>
              <a:rPr lang="en-US" dirty="0"/>
              <a:t>Reduce complexity and risk, cuts costs, and automates processes for businesses around the world. </a:t>
            </a:r>
          </a:p>
          <a:p>
            <a:pPr>
              <a:buFontTx/>
              <a:buChar char="-"/>
            </a:pPr>
            <a:r>
              <a:rPr lang="en-US" dirty="0"/>
              <a:t>Unique Mastercard solution is designed to simplify and automate the exchange of payments-related data between the world’s Buyers and Suppliers.</a:t>
            </a:r>
          </a:p>
          <a:p>
            <a:pPr>
              <a:buFontTx/>
              <a:buChar char="-"/>
            </a:pPr>
            <a:r>
              <a:rPr lang="en-US" dirty="0"/>
              <a:t>The service has launched in the US with several partners, including Fiserv and Global Payments, and Mastercard plans to expand the service to other markets and account-to-account payment rails.</a:t>
            </a:r>
            <a:endParaRPr lang="en-KZ" dirty="0"/>
          </a:p>
          <a:p>
            <a:endParaRPr lang="en-KZ" dirty="0"/>
          </a:p>
        </p:txBody>
      </p:sp>
    </p:spTree>
    <p:extLst>
      <p:ext uri="{BB962C8B-B14F-4D97-AF65-F5344CB8AC3E}">
        <p14:creationId xmlns:p14="http://schemas.microsoft.com/office/powerpoint/2010/main" val="535189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MasterCard Track</a:t>
            </a:r>
          </a:p>
        </p:txBody>
      </p:sp>
      <p:sp>
        <p:nvSpPr>
          <p:cNvPr id="5" name="Content Placeholder 4">
            <a:extLst>
              <a:ext uri="{FF2B5EF4-FFF2-40B4-BE49-F238E27FC236}">
                <a16:creationId xmlns:a16="http://schemas.microsoft.com/office/drawing/2014/main" id="{0D6351CB-BF55-1D4A-AC1F-52C02B0FA350}"/>
              </a:ext>
            </a:extLst>
          </p:cNvPr>
          <p:cNvSpPr>
            <a:spLocks noGrp="1"/>
          </p:cNvSpPr>
          <p:nvPr>
            <p:ph idx="1"/>
          </p:nvPr>
        </p:nvSpPr>
        <p:spPr/>
        <p:txBody>
          <a:bodyPr/>
          <a:lstStyle/>
          <a:p>
            <a:endParaRPr lang="en-KZ"/>
          </a:p>
        </p:txBody>
      </p:sp>
      <p:pic>
        <p:nvPicPr>
          <p:cNvPr id="6" name="Picture 5" descr="A screenshot of a cell phone&#10;&#10;Description automatically generated">
            <a:extLst>
              <a:ext uri="{FF2B5EF4-FFF2-40B4-BE49-F238E27FC236}">
                <a16:creationId xmlns:a16="http://schemas.microsoft.com/office/drawing/2014/main" id="{BFCB491D-D7FC-984D-85BD-C7D5FA1D20E7}"/>
              </a:ext>
            </a:extLst>
          </p:cNvPr>
          <p:cNvPicPr/>
          <p:nvPr/>
        </p:nvPicPr>
        <p:blipFill>
          <a:blip r:embed="rId2">
            <a:extLst>
              <a:ext uri="{28A0092B-C50C-407E-A947-70E740481C1C}">
                <a14:useLocalDpi xmlns:a14="http://schemas.microsoft.com/office/drawing/2010/main" val="0"/>
              </a:ext>
            </a:extLst>
          </a:blip>
          <a:stretch>
            <a:fillRect/>
          </a:stretch>
        </p:blipFill>
        <p:spPr>
          <a:xfrm>
            <a:off x="0" y="662609"/>
            <a:ext cx="11357113" cy="6195391"/>
          </a:xfrm>
          <a:prstGeom prst="rect">
            <a:avLst/>
          </a:prstGeom>
        </p:spPr>
      </p:pic>
    </p:spTree>
    <p:extLst>
      <p:ext uri="{BB962C8B-B14F-4D97-AF65-F5344CB8AC3E}">
        <p14:creationId xmlns:p14="http://schemas.microsoft.com/office/powerpoint/2010/main" val="3946952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7EBE-9E3A-4DEB-8A25-D338DFAF7CEC}"/>
              </a:ext>
            </a:extLst>
          </p:cNvPr>
          <p:cNvSpPr>
            <a:spLocks noGrp="1"/>
          </p:cNvSpPr>
          <p:nvPr>
            <p:ph type="title"/>
          </p:nvPr>
        </p:nvSpPr>
        <p:spPr/>
        <p:txBody>
          <a:bodyPr/>
          <a:lstStyle/>
          <a:p>
            <a:r>
              <a:rPr lang="en-CA" dirty="0"/>
              <a:t>History of Payment Methods</a:t>
            </a:r>
          </a:p>
        </p:txBody>
      </p:sp>
      <p:graphicFrame>
        <p:nvGraphicFramePr>
          <p:cNvPr id="4" name="Content Placeholder 3">
            <a:extLst>
              <a:ext uri="{FF2B5EF4-FFF2-40B4-BE49-F238E27FC236}">
                <a16:creationId xmlns:a16="http://schemas.microsoft.com/office/drawing/2014/main" id="{76EF3682-5BAC-4561-A7A1-CE5BFA1AD07E}"/>
              </a:ext>
            </a:extLst>
          </p:cNvPr>
          <p:cNvGraphicFramePr>
            <a:graphicFrameLocks/>
          </p:cNvGraphicFramePr>
          <p:nvPr>
            <p:extLst>
              <p:ext uri="{D42A27DB-BD31-4B8C-83A1-F6EECF244321}">
                <p14:modId xmlns:p14="http://schemas.microsoft.com/office/powerpoint/2010/main" val="175705919"/>
              </p:ext>
            </p:extLst>
          </p:nvPr>
        </p:nvGraphicFramePr>
        <p:xfrm>
          <a:off x="374650" y="1252538"/>
          <a:ext cx="1051560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D7CDAB54-7F17-46A7-972F-F135A1EB0CB4}"/>
              </a:ext>
            </a:extLst>
          </p:cNvPr>
          <p:cNvSpPr/>
          <p:nvPr/>
        </p:nvSpPr>
        <p:spPr>
          <a:xfrm>
            <a:off x="1287462" y="2400300"/>
            <a:ext cx="9587132" cy="3633788"/>
          </a:xfrm>
          <a:prstGeom prst="roundRect">
            <a:avLst>
              <a:gd name="adj" fmla="val 211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New concepts established at a high pace., e.g. online payments, e-wallets, cryptocurrencies and one-click payments. </a:t>
            </a:r>
          </a:p>
          <a:p>
            <a:endParaRPr lang="en-US" dirty="0">
              <a:solidFill>
                <a:schemeClr val="tx1"/>
              </a:solidFill>
            </a:endParaRPr>
          </a:p>
          <a:p>
            <a:r>
              <a:rPr lang="en-US" dirty="0">
                <a:solidFill>
                  <a:schemeClr val="tx1"/>
                </a:solidFill>
              </a:rPr>
              <a:t>PayPal was founded in 1998, competing successfully against established payment methods like direct credit authorization or “cash before delivery”. </a:t>
            </a:r>
          </a:p>
          <a:p>
            <a:endParaRPr lang="en-US" dirty="0">
              <a:solidFill>
                <a:schemeClr val="tx1"/>
              </a:solidFill>
            </a:endParaRPr>
          </a:p>
          <a:p>
            <a:r>
              <a:rPr lang="en-US" dirty="0">
                <a:solidFill>
                  <a:schemeClr val="tx1"/>
                </a:solidFill>
              </a:rPr>
              <a:t>New technologies as the NFC technology in cell phones allowed to us the device to pay. Credit cards or bank accounts can be lodged. </a:t>
            </a:r>
          </a:p>
          <a:p>
            <a:endParaRPr lang="en-US" dirty="0">
              <a:solidFill>
                <a:schemeClr val="tx1"/>
              </a:solidFill>
            </a:endParaRPr>
          </a:p>
          <a:p>
            <a:r>
              <a:rPr lang="en-US" dirty="0">
                <a:solidFill>
                  <a:schemeClr val="tx1"/>
                </a:solidFill>
              </a:rPr>
              <a:t>User-friendliness has been increased massively while costs of transactions have been decreased simultaneously. Nowadays Countries like Sweden or Norway barely use cash money in day-to-day life. </a:t>
            </a:r>
            <a:endParaRPr lang="en-CA" dirty="0">
              <a:solidFill>
                <a:schemeClr val="tx1"/>
              </a:solidFill>
            </a:endParaRPr>
          </a:p>
        </p:txBody>
      </p:sp>
    </p:spTree>
    <p:extLst>
      <p:ext uri="{BB962C8B-B14F-4D97-AF65-F5344CB8AC3E}">
        <p14:creationId xmlns:p14="http://schemas.microsoft.com/office/powerpoint/2010/main" val="15956567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MasterCard Track Business Payment Service</a:t>
            </a:r>
          </a:p>
        </p:txBody>
      </p:sp>
      <p:pic>
        <p:nvPicPr>
          <p:cNvPr id="12" name="Picture 11">
            <a:extLst>
              <a:ext uri="{FF2B5EF4-FFF2-40B4-BE49-F238E27FC236}">
                <a16:creationId xmlns:a16="http://schemas.microsoft.com/office/drawing/2014/main" id="{3476D8DF-F09F-AE49-8786-D81C2B400129}"/>
              </a:ext>
            </a:extLst>
          </p:cNvPr>
          <p:cNvPicPr>
            <a:picLocks noChangeAspect="1"/>
          </p:cNvPicPr>
          <p:nvPr/>
        </p:nvPicPr>
        <p:blipFill>
          <a:blip r:embed="rId2"/>
          <a:stretch>
            <a:fillRect/>
          </a:stretch>
        </p:blipFill>
        <p:spPr>
          <a:xfrm>
            <a:off x="373966" y="1389222"/>
            <a:ext cx="10979834" cy="4452778"/>
          </a:xfrm>
          <a:prstGeom prst="rect">
            <a:avLst/>
          </a:prstGeom>
        </p:spPr>
      </p:pic>
    </p:spTree>
    <p:extLst>
      <p:ext uri="{BB962C8B-B14F-4D97-AF65-F5344CB8AC3E}">
        <p14:creationId xmlns:p14="http://schemas.microsoft.com/office/powerpoint/2010/main" val="3344452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MasterCard Track – Buyers</a:t>
            </a:r>
          </a:p>
        </p:txBody>
      </p:sp>
      <p:pic>
        <p:nvPicPr>
          <p:cNvPr id="8" name="Picture 7">
            <a:extLst>
              <a:ext uri="{FF2B5EF4-FFF2-40B4-BE49-F238E27FC236}">
                <a16:creationId xmlns:a16="http://schemas.microsoft.com/office/drawing/2014/main" id="{99278998-2423-A148-B3AE-DCA8CA6D7327}"/>
              </a:ext>
            </a:extLst>
          </p:cNvPr>
          <p:cNvPicPr>
            <a:picLocks noChangeAspect="1"/>
          </p:cNvPicPr>
          <p:nvPr/>
        </p:nvPicPr>
        <p:blipFill>
          <a:blip r:embed="rId2"/>
          <a:stretch>
            <a:fillRect/>
          </a:stretch>
        </p:blipFill>
        <p:spPr>
          <a:xfrm>
            <a:off x="373966" y="2046617"/>
            <a:ext cx="10733087" cy="2764766"/>
          </a:xfrm>
          <a:prstGeom prst="rect">
            <a:avLst/>
          </a:prstGeom>
        </p:spPr>
      </p:pic>
    </p:spTree>
    <p:extLst>
      <p:ext uri="{BB962C8B-B14F-4D97-AF65-F5344CB8AC3E}">
        <p14:creationId xmlns:p14="http://schemas.microsoft.com/office/powerpoint/2010/main" val="40327559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5B9A-6A43-734A-8136-1782CCE0F5D6}"/>
              </a:ext>
            </a:extLst>
          </p:cNvPr>
          <p:cNvSpPr>
            <a:spLocks noGrp="1"/>
          </p:cNvSpPr>
          <p:nvPr>
            <p:ph type="title"/>
          </p:nvPr>
        </p:nvSpPr>
        <p:spPr/>
        <p:txBody>
          <a:bodyPr/>
          <a:lstStyle/>
          <a:p>
            <a:r>
              <a:rPr lang="en-KZ" dirty="0"/>
              <a:t>MasterCard Track – Suppliers</a:t>
            </a:r>
          </a:p>
        </p:txBody>
      </p:sp>
      <p:pic>
        <p:nvPicPr>
          <p:cNvPr id="5" name="Picture 4">
            <a:extLst>
              <a:ext uri="{FF2B5EF4-FFF2-40B4-BE49-F238E27FC236}">
                <a16:creationId xmlns:a16="http://schemas.microsoft.com/office/drawing/2014/main" id="{49C18D64-CECD-5D48-8172-FDB124CB64F1}"/>
              </a:ext>
            </a:extLst>
          </p:cNvPr>
          <p:cNvPicPr>
            <a:picLocks noChangeAspect="1"/>
          </p:cNvPicPr>
          <p:nvPr/>
        </p:nvPicPr>
        <p:blipFill>
          <a:blip r:embed="rId2"/>
          <a:stretch>
            <a:fillRect/>
          </a:stretch>
        </p:blipFill>
        <p:spPr>
          <a:xfrm>
            <a:off x="373966" y="1899145"/>
            <a:ext cx="10515600" cy="3059709"/>
          </a:xfrm>
          <a:prstGeom prst="rect">
            <a:avLst/>
          </a:prstGeom>
        </p:spPr>
      </p:pic>
    </p:spTree>
    <p:extLst>
      <p:ext uri="{BB962C8B-B14F-4D97-AF65-F5344CB8AC3E}">
        <p14:creationId xmlns:p14="http://schemas.microsoft.com/office/powerpoint/2010/main" val="19931412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B0A1-5501-0B47-88B0-B168789F23A8}"/>
              </a:ext>
            </a:extLst>
          </p:cNvPr>
          <p:cNvSpPr>
            <a:spLocks noGrp="1"/>
          </p:cNvSpPr>
          <p:nvPr>
            <p:ph type="title"/>
          </p:nvPr>
        </p:nvSpPr>
        <p:spPr/>
        <p:txBody>
          <a:bodyPr/>
          <a:lstStyle/>
          <a:p>
            <a:r>
              <a:rPr lang="en-KZ" dirty="0"/>
              <a:t>Acquisitions</a:t>
            </a:r>
          </a:p>
        </p:txBody>
      </p:sp>
      <p:pic>
        <p:nvPicPr>
          <p:cNvPr id="4" name="Content Placeholder 3">
            <a:extLst>
              <a:ext uri="{FF2B5EF4-FFF2-40B4-BE49-F238E27FC236}">
                <a16:creationId xmlns:a16="http://schemas.microsoft.com/office/drawing/2014/main" id="{728F6332-C30B-42DF-AD4D-ED79F8639126}"/>
              </a:ext>
            </a:extLst>
          </p:cNvPr>
          <p:cNvPicPr>
            <a:picLocks noGrp="1" noChangeAspect="1"/>
          </p:cNvPicPr>
          <p:nvPr>
            <p:ph idx="1"/>
          </p:nvPr>
        </p:nvPicPr>
        <p:blipFill rotWithShape="1">
          <a:blip r:embed="rId2"/>
          <a:srcRect r="34310"/>
          <a:stretch/>
        </p:blipFill>
        <p:spPr>
          <a:xfrm>
            <a:off x="782926" y="694947"/>
            <a:ext cx="8232499" cy="6163053"/>
          </a:xfrm>
          <a:prstGeom prst="rect">
            <a:avLst/>
          </a:prstGeom>
        </p:spPr>
      </p:pic>
      <p:pic>
        <p:nvPicPr>
          <p:cNvPr id="5" name="Picture 4">
            <a:extLst>
              <a:ext uri="{FF2B5EF4-FFF2-40B4-BE49-F238E27FC236}">
                <a16:creationId xmlns:a16="http://schemas.microsoft.com/office/drawing/2014/main" id="{2F05D404-E4A5-47C3-A0F2-608DE6E5DD2F}"/>
              </a:ext>
            </a:extLst>
          </p:cNvPr>
          <p:cNvPicPr>
            <a:picLocks noChangeAspect="1"/>
          </p:cNvPicPr>
          <p:nvPr/>
        </p:nvPicPr>
        <p:blipFill rotWithShape="1">
          <a:blip r:embed="rId2"/>
          <a:srcRect l="88739"/>
          <a:stretch/>
        </p:blipFill>
        <p:spPr>
          <a:xfrm>
            <a:off x="9015420" y="694947"/>
            <a:ext cx="1411235" cy="6163053"/>
          </a:xfrm>
          <a:prstGeom prst="rect">
            <a:avLst/>
          </a:prstGeom>
        </p:spPr>
      </p:pic>
    </p:spTree>
    <p:extLst>
      <p:ext uri="{BB962C8B-B14F-4D97-AF65-F5344CB8AC3E}">
        <p14:creationId xmlns:p14="http://schemas.microsoft.com/office/powerpoint/2010/main" val="18572377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36B2-85EB-4341-B034-FFB1784633F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Management and Ownership</a:t>
            </a:r>
          </a:p>
        </p:txBody>
      </p:sp>
    </p:spTree>
    <p:extLst>
      <p:ext uri="{BB962C8B-B14F-4D97-AF65-F5344CB8AC3E}">
        <p14:creationId xmlns:p14="http://schemas.microsoft.com/office/powerpoint/2010/main" val="31381100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B1F0-4168-D14A-A071-69924F9311C9}"/>
              </a:ext>
            </a:extLst>
          </p:cNvPr>
          <p:cNvSpPr>
            <a:spLocks noGrp="1"/>
          </p:cNvSpPr>
          <p:nvPr>
            <p:ph type="title"/>
          </p:nvPr>
        </p:nvSpPr>
        <p:spPr/>
        <p:txBody>
          <a:bodyPr/>
          <a:lstStyle/>
          <a:p>
            <a:r>
              <a:rPr lang="en-KZ" dirty="0"/>
              <a:t>Ajay Banga – President CEO</a:t>
            </a:r>
          </a:p>
        </p:txBody>
      </p:sp>
      <p:sp>
        <p:nvSpPr>
          <p:cNvPr id="5" name="TextBox 4">
            <a:extLst>
              <a:ext uri="{FF2B5EF4-FFF2-40B4-BE49-F238E27FC236}">
                <a16:creationId xmlns:a16="http://schemas.microsoft.com/office/drawing/2014/main" id="{DC507F33-001C-9D44-85EC-2AAB82F4B7DB}"/>
              </a:ext>
            </a:extLst>
          </p:cNvPr>
          <p:cNvSpPr txBox="1"/>
          <p:nvPr/>
        </p:nvSpPr>
        <p:spPr>
          <a:xfrm>
            <a:off x="3286539" y="902045"/>
            <a:ext cx="8030818"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1" i="0" u="none" strike="noStrike" kern="1200" cap="none" spc="0" normalizeH="0" baseline="0" noProof="0" dirty="0">
                <a:ln>
                  <a:noFill/>
                </a:ln>
                <a:solidFill>
                  <a:prstClr val="black"/>
                </a:solidFill>
                <a:effectLst/>
                <a:uLnTx/>
                <a:uFillTx/>
                <a:latin typeface="Calibri" panose="020F0502020204030204"/>
                <a:ea typeface="+mn-ea"/>
                <a:cs typeface="+mn-cs"/>
              </a:rPr>
              <a:t>Before MasterCard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Nestle India: 13 years, variety of positions - sales, marketing, general management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PepsiCo: 2 years, launching PepsiCo in Indian market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CitiGroup Asia Pacific: CEO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1" i="0" u="none" strike="noStrike" kern="1200" cap="none" spc="0" normalizeH="0" baseline="0" noProof="0" dirty="0">
                <a:ln>
                  <a:noFill/>
                </a:ln>
                <a:solidFill>
                  <a:prstClr val="black"/>
                </a:solidFill>
                <a:effectLst/>
                <a:uLnTx/>
                <a:uFillTx/>
                <a:latin typeface="Calibri" panose="020F0502020204030204"/>
                <a:ea typeface="+mn-ea"/>
                <a:cs typeface="+mn-cs"/>
              </a:rPr>
              <a:t>MasterCard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Joined as chief operating officer in August 2009</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Promoted to CEO and President in July 2010</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Member of the board of Directors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1" i="0" u="none" strike="noStrike" kern="1200" cap="none" spc="0" normalizeH="0" baseline="0" noProof="0" dirty="0">
                <a:ln>
                  <a:noFill/>
                </a:ln>
                <a:solidFill>
                  <a:prstClr val="black"/>
                </a:solidFill>
                <a:effectLst/>
                <a:uLnTx/>
                <a:uFillTx/>
                <a:latin typeface="Calibri" panose="020F0502020204030204"/>
                <a:ea typeface="+mn-ea"/>
                <a:cs typeface="+mn-cs"/>
              </a:rPr>
              <a:t>Beside MasterCard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Co-founder of The Cyber Readiness Institute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Board of directors of Kraft Foods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Member of Council of Foreign Relations, The Econoic Club of New York and Foreign Policy Association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Member of The Financial Services Roundtable and Business Roundtable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Chairman Emeritus of the American India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1" i="0" u="none" strike="noStrike" kern="1200" cap="none" spc="0" normalizeH="0" baseline="0" noProof="0" dirty="0">
                <a:ln>
                  <a:noFill/>
                </a:ln>
                <a:solidFill>
                  <a:prstClr val="black"/>
                </a:solidFill>
                <a:effectLst/>
                <a:uLnTx/>
                <a:uFillTx/>
                <a:latin typeface="Calibri" panose="020F0502020204030204"/>
                <a:ea typeface="+mn-ea"/>
                <a:cs typeface="+mn-cs"/>
              </a:rPr>
              <a:t>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University of Delhi; Indian Instute of Management.</a:t>
            </a:r>
          </a:p>
        </p:txBody>
      </p:sp>
      <p:pic>
        <p:nvPicPr>
          <p:cNvPr id="9" name="Picture 8">
            <a:extLst>
              <a:ext uri="{FF2B5EF4-FFF2-40B4-BE49-F238E27FC236}">
                <a16:creationId xmlns:a16="http://schemas.microsoft.com/office/drawing/2014/main" id="{CFC0D722-6BFD-C34E-BC34-16046BF4B1E0}"/>
              </a:ext>
            </a:extLst>
          </p:cNvPr>
          <p:cNvPicPr>
            <a:picLocks noChangeAspect="1"/>
          </p:cNvPicPr>
          <p:nvPr/>
        </p:nvPicPr>
        <p:blipFill>
          <a:blip r:embed="rId3"/>
          <a:stretch>
            <a:fillRect/>
          </a:stretch>
        </p:blipFill>
        <p:spPr>
          <a:xfrm>
            <a:off x="373966" y="902045"/>
            <a:ext cx="2794000" cy="5270500"/>
          </a:xfrm>
          <a:prstGeom prst="rect">
            <a:avLst/>
          </a:prstGeom>
        </p:spPr>
      </p:pic>
    </p:spTree>
    <p:extLst>
      <p:ext uri="{BB962C8B-B14F-4D97-AF65-F5344CB8AC3E}">
        <p14:creationId xmlns:p14="http://schemas.microsoft.com/office/powerpoint/2010/main" val="8572416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B1F0-4168-D14A-A071-69924F9311C9}"/>
              </a:ext>
            </a:extLst>
          </p:cNvPr>
          <p:cNvSpPr>
            <a:spLocks noGrp="1"/>
          </p:cNvSpPr>
          <p:nvPr>
            <p:ph type="title"/>
          </p:nvPr>
        </p:nvSpPr>
        <p:spPr/>
        <p:txBody>
          <a:bodyPr/>
          <a:lstStyle/>
          <a:p>
            <a:r>
              <a:rPr lang="en-KZ" dirty="0"/>
              <a:t>Mastercard Management Commitee</a:t>
            </a:r>
          </a:p>
        </p:txBody>
      </p:sp>
      <p:sp>
        <p:nvSpPr>
          <p:cNvPr id="7" name="TextBox 6">
            <a:extLst>
              <a:ext uri="{FF2B5EF4-FFF2-40B4-BE49-F238E27FC236}">
                <a16:creationId xmlns:a16="http://schemas.microsoft.com/office/drawing/2014/main" id="{57D54A54-29C2-834D-9766-15CA3DB7274D}"/>
              </a:ext>
            </a:extLst>
          </p:cNvPr>
          <p:cNvSpPr txBox="1"/>
          <p:nvPr/>
        </p:nvSpPr>
        <p:spPr>
          <a:xfrm>
            <a:off x="2311400" y="939800"/>
            <a:ext cx="857816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Sachin Mehra, Chief Financial Officer</a:t>
            </a: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Joined Mastercard in 2010 </a:t>
            </a:r>
          </a:p>
          <a:p>
            <a:pPr marL="304800" marR="0" lvl="0" indent="-304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Treasury roles at the Hess Corporation</a:t>
            </a: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Senior financial positions at GM and GMAC</a:t>
            </a: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Chair of ICE Clear Europe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MBA: University of Virginia; Bachelor’s: University of Mumbai</a:t>
            </a:r>
          </a:p>
        </p:txBody>
      </p:sp>
      <p:sp>
        <p:nvSpPr>
          <p:cNvPr id="10" name="TextBox 9">
            <a:extLst>
              <a:ext uri="{FF2B5EF4-FFF2-40B4-BE49-F238E27FC236}">
                <a16:creationId xmlns:a16="http://schemas.microsoft.com/office/drawing/2014/main" id="{C65737DB-9F29-2F48-96D4-3B71E4CBEB37}"/>
              </a:ext>
            </a:extLst>
          </p:cNvPr>
          <p:cNvSpPr txBox="1"/>
          <p:nvPr/>
        </p:nvSpPr>
        <p:spPr>
          <a:xfrm>
            <a:off x="2311400" y="2827715"/>
            <a:ext cx="857816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Michael Miebach, President and CEO-Elect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Succeeds Ajay Banga as CEO in January 1,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Joined 2016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Former Mastercard Chief Product Officer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Executive roles at Barclay’s and Citibank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MBA: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University of Passau</a:t>
            </a: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A7DF3AC-AB77-5849-8B59-612A3B759A51}"/>
              </a:ext>
            </a:extLst>
          </p:cNvPr>
          <p:cNvSpPr txBox="1"/>
          <p:nvPr/>
        </p:nvSpPr>
        <p:spPr>
          <a:xfrm>
            <a:off x="2311400" y="4868030"/>
            <a:ext cx="857816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Kevin Stanton, Chief Transformation Officer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Joined Mastercard in 2012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President of Mastercard advisors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President of Mastercard’s Canada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Practiced law as an associate in the banking divisions of several leading Boston law firms.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J.D: Tulane University 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hool of law; Bachelor’s: University of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Massachusetts </a:t>
            </a:r>
            <a:endPar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6D99EDA-628A-E448-BD8D-90416F924A22}"/>
              </a:ext>
            </a:extLst>
          </p:cNvPr>
          <p:cNvPicPr>
            <a:picLocks noChangeAspect="1"/>
          </p:cNvPicPr>
          <p:nvPr/>
        </p:nvPicPr>
        <p:blipFill>
          <a:blip r:embed="rId3"/>
          <a:stretch>
            <a:fillRect/>
          </a:stretch>
        </p:blipFill>
        <p:spPr>
          <a:xfrm>
            <a:off x="230796" y="939800"/>
            <a:ext cx="1868108" cy="1814920"/>
          </a:xfrm>
          <a:prstGeom prst="rect">
            <a:avLst/>
          </a:prstGeom>
        </p:spPr>
      </p:pic>
      <p:pic>
        <p:nvPicPr>
          <p:cNvPr id="6" name="Picture 5">
            <a:extLst>
              <a:ext uri="{FF2B5EF4-FFF2-40B4-BE49-F238E27FC236}">
                <a16:creationId xmlns:a16="http://schemas.microsoft.com/office/drawing/2014/main" id="{A0623CFA-9B0A-0445-AECA-DCE6E3556EEA}"/>
              </a:ext>
            </a:extLst>
          </p:cNvPr>
          <p:cNvPicPr>
            <a:picLocks noChangeAspect="1"/>
          </p:cNvPicPr>
          <p:nvPr/>
        </p:nvPicPr>
        <p:blipFill>
          <a:blip r:embed="rId4"/>
          <a:stretch>
            <a:fillRect/>
          </a:stretch>
        </p:blipFill>
        <p:spPr>
          <a:xfrm>
            <a:off x="230796" y="2827715"/>
            <a:ext cx="1868108" cy="1910565"/>
          </a:xfrm>
          <a:prstGeom prst="rect">
            <a:avLst/>
          </a:prstGeom>
        </p:spPr>
      </p:pic>
      <p:pic>
        <p:nvPicPr>
          <p:cNvPr id="9" name="Picture 8">
            <a:extLst>
              <a:ext uri="{FF2B5EF4-FFF2-40B4-BE49-F238E27FC236}">
                <a16:creationId xmlns:a16="http://schemas.microsoft.com/office/drawing/2014/main" id="{3AAF9145-DF76-6A48-BBE0-EA87ED003231}"/>
              </a:ext>
            </a:extLst>
          </p:cNvPr>
          <p:cNvPicPr>
            <a:picLocks noChangeAspect="1"/>
          </p:cNvPicPr>
          <p:nvPr/>
        </p:nvPicPr>
        <p:blipFill>
          <a:blip r:embed="rId5"/>
          <a:stretch>
            <a:fillRect/>
          </a:stretch>
        </p:blipFill>
        <p:spPr>
          <a:xfrm>
            <a:off x="218096" y="4864474"/>
            <a:ext cx="1868108" cy="1918597"/>
          </a:xfrm>
          <a:prstGeom prst="rect">
            <a:avLst/>
          </a:prstGeom>
        </p:spPr>
      </p:pic>
    </p:spTree>
    <p:extLst>
      <p:ext uri="{BB962C8B-B14F-4D97-AF65-F5344CB8AC3E}">
        <p14:creationId xmlns:p14="http://schemas.microsoft.com/office/powerpoint/2010/main" val="30428868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B1F0-4168-D14A-A071-69924F9311C9}"/>
              </a:ext>
            </a:extLst>
          </p:cNvPr>
          <p:cNvSpPr>
            <a:spLocks noGrp="1"/>
          </p:cNvSpPr>
          <p:nvPr>
            <p:ph type="title"/>
          </p:nvPr>
        </p:nvSpPr>
        <p:spPr/>
        <p:txBody>
          <a:bodyPr/>
          <a:lstStyle/>
          <a:p>
            <a:r>
              <a:rPr lang="en-KZ" dirty="0"/>
              <a:t>Mastercard Management Commitee</a:t>
            </a:r>
          </a:p>
        </p:txBody>
      </p:sp>
      <p:pic>
        <p:nvPicPr>
          <p:cNvPr id="3" name="Picture 2">
            <a:extLst>
              <a:ext uri="{FF2B5EF4-FFF2-40B4-BE49-F238E27FC236}">
                <a16:creationId xmlns:a16="http://schemas.microsoft.com/office/drawing/2014/main" id="{5465DA45-BA62-4348-A1BA-E8AC6630C842}"/>
              </a:ext>
            </a:extLst>
          </p:cNvPr>
          <p:cNvPicPr>
            <a:picLocks noChangeAspect="1"/>
          </p:cNvPicPr>
          <p:nvPr/>
        </p:nvPicPr>
        <p:blipFill>
          <a:blip r:embed="rId3"/>
          <a:stretch>
            <a:fillRect/>
          </a:stretch>
        </p:blipFill>
        <p:spPr>
          <a:xfrm>
            <a:off x="229284" y="1003300"/>
            <a:ext cx="1751916" cy="1751916"/>
          </a:xfrm>
          <a:prstGeom prst="rect">
            <a:avLst/>
          </a:prstGeom>
        </p:spPr>
      </p:pic>
      <p:pic>
        <p:nvPicPr>
          <p:cNvPr id="6" name="Picture 5">
            <a:extLst>
              <a:ext uri="{FF2B5EF4-FFF2-40B4-BE49-F238E27FC236}">
                <a16:creationId xmlns:a16="http://schemas.microsoft.com/office/drawing/2014/main" id="{CF082CA0-7F10-A345-B870-FF71F0366847}"/>
              </a:ext>
            </a:extLst>
          </p:cNvPr>
          <p:cNvPicPr>
            <a:picLocks noChangeAspect="1"/>
          </p:cNvPicPr>
          <p:nvPr/>
        </p:nvPicPr>
        <p:blipFill>
          <a:blip r:embed="rId4"/>
          <a:stretch>
            <a:fillRect/>
          </a:stretch>
        </p:blipFill>
        <p:spPr>
          <a:xfrm>
            <a:off x="221358" y="5058531"/>
            <a:ext cx="1759842" cy="1751916"/>
          </a:xfrm>
          <a:prstGeom prst="rect">
            <a:avLst/>
          </a:prstGeom>
        </p:spPr>
      </p:pic>
      <p:sp>
        <p:nvSpPr>
          <p:cNvPr id="7" name="TextBox 6">
            <a:extLst>
              <a:ext uri="{FF2B5EF4-FFF2-40B4-BE49-F238E27FC236}">
                <a16:creationId xmlns:a16="http://schemas.microsoft.com/office/drawing/2014/main" id="{57D54A54-29C2-834D-9766-15CA3DB7274D}"/>
              </a:ext>
            </a:extLst>
          </p:cNvPr>
          <p:cNvSpPr txBox="1"/>
          <p:nvPr/>
        </p:nvSpPr>
        <p:spPr>
          <a:xfrm>
            <a:off x="2311400" y="965200"/>
            <a:ext cx="857816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James Anderson, Executive Vice President, Commercial Products</a:t>
            </a: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Joined Mastercard in 2007   </a:t>
            </a:r>
          </a:p>
          <a:p>
            <a:pPr marL="304800" marR="0" lvl="0" indent="-304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Spent his career at the intersections of mobile,payment and internet technologies.</a:t>
            </a: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Executive Vice President of Digital Payment Products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MBA:Columbia University; Bachelor’s: Oxford University</a:t>
            </a:r>
          </a:p>
        </p:txBody>
      </p:sp>
      <p:sp>
        <p:nvSpPr>
          <p:cNvPr id="10" name="TextBox 9">
            <a:extLst>
              <a:ext uri="{FF2B5EF4-FFF2-40B4-BE49-F238E27FC236}">
                <a16:creationId xmlns:a16="http://schemas.microsoft.com/office/drawing/2014/main" id="{C65737DB-9F29-2F48-96D4-3B71E4CBEB37}"/>
              </a:ext>
            </a:extLst>
          </p:cNvPr>
          <p:cNvSpPr txBox="1"/>
          <p:nvPr/>
        </p:nvSpPr>
        <p:spPr>
          <a:xfrm>
            <a:off x="2311400" y="2827715"/>
            <a:ext cx="857816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Andrea Scerch, President, Consumer Products and Processing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Joined Mastercard in 2005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Principle of McKinsey &amp; Company, Italy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Senior Auditor with PwC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Head of Strategy in Europe for Mastercard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Transaction Network Services (Acquired by Mastercard in 2014)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MBA: INSEAD; Bachelor’s: La Sapienza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A7DF3AC-AB77-5849-8B59-612A3B759A51}"/>
              </a:ext>
            </a:extLst>
          </p:cNvPr>
          <p:cNvSpPr txBox="1"/>
          <p:nvPr/>
        </p:nvSpPr>
        <p:spPr>
          <a:xfrm>
            <a:off x="2311400" y="5033130"/>
            <a:ext cx="857816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Ajay Bhalla, President, Cyber and Intelligence Soultions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Leadership positions at HSBC and Xerox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President of the Digital Payment Services businesses MasterCard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President of MasterCard for South and South-East Asia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President of Cyber and Intellgence Solutions around the world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MBA: University of Mumbai; Bachelor’s: University of Delhi</a:t>
            </a:r>
          </a:p>
        </p:txBody>
      </p:sp>
      <p:pic>
        <p:nvPicPr>
          <p:cNvPr id="12" name="Picture 11">
            <a:extLst>
              <a:ext uri="{FF2B5EF4-FFF2-40B4-BE49-F238E27FC236}">
                <a16:creationId xmlns:a16="http://schemas.microsoft.com/office/drawing/2014/main" id="{C82A4587-380A-5A47-BAD2-279D4D6DCFA8}"/>
              </a:ext>
            </a:extLst>
          </p:cNvPr>
          <p:cNvPicPr>
            <a:picLocks noChangeAspect="1"/>
          </p:cNvPicPr>
          <p:nvPr/>
        </p:nvPicPr>
        <p:blipFill>
          <a:blip r:embed="rId5"/>
          <a:stretch>
            <a:fillRect/>
          </a:stretch>
        </p:blipFill>
        <p:spPr>
          <a:xfrm>
            <a:off x="221358" y="3022989"/>
            <a:ext cx="1759842" cy="1759842"/>
          </a:xfrm>
          <a:prstGeom prst="rect">
            <a:avLst/>
          </a:prstGeom>
        </p:spPr>
      </p:pic>
    </p:spTree>
    <p:extLst>
      <p:ext uri="{BB962C8B-B14F-4D97-AF65-F5344CB8AC3E}">
        <p14:creationId xmlns:p14="http://schemas.microsoft.com/office/powerpoint/2010/main" val="26964949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B1F0-4168-D14A-A071-69924F9311C9}"/>
              </a:ext>
            </a:extLst>
          </p:cNvPr>
          <p:cNvSpPr>
            <a:spLocks noGrp="1"/>
          </p:cNvSpPr>
          <p:nvPr>
            <p:ph type="title"/>
          </p:nvPr>
        </p:nvSpPr>
        <p:spPr/>
        <p:txBody>
          <a:bodyPr/>
          <a:lstStyle/>
          <a:p>
            <a:r>
              <a:rPr lang="en-KZ" dirty="0"/>
              <a:t>Mastercard Management Commitee</a:t>
            </a:r>
          </a:p>
        </p:txBody>
      </p:sp>
      <p:sp>
        <p:nvSpPr>
          <p:cNvPr id="7" name="TextBox 6">
            <a:extLst>
              <a:ext uri="{FF2B5EF4-FFF2-40B4-BE49-F238E27FC236}">
                <a16:creationId xmlns:a16="http://schemas.microsoft.com/office/drawing/2014/main" id="{57D54A54-29C2-834D-9766-15CA3DB7274D}"/>
              </a:ext>
            </a:extLst>
          </p:cNvPr>
          <p:cNvSpPr txBox="1"/>
          <p:nvPr/>
        </p:nvSpPr>
        <p:spPr>
          <a:xfrm>
            <a:off x="2311400" y="939800"/>
            <a:ext cx="857816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Ann Cairns, Executive Vice Chairman</a:t>
            </a: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Joined Mastercard in 2011 </a:t>
            </a:r>
          </a:p>
          <a:p>
            <a:pPr marL="304800" marR="0" lvl="0" indent="-304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Head of the Financial Services Group with Alvares &amp; Marsal</a:t>
            </a: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Senior positions at Citigroup and ABN-AMRO</a:t>
            </a: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Chair of ICE Clear Europe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     MBA:NewCastle University; Bachelor’s: Sheffield University</a:t>
            </a:r>
          </a:p>
        </p:txBody>
      </p:sp>
      <p:sp>
        <p:nvSpPr>
          <p:cNvPr id="10" name="TextBox 9">
            <a:extLst>
              <a:ext uri="{FF2B5EF4-FFF2-40B4-BE49-F238E27FC236}">
                <a16:creationId xmlns:a16="http://schemas.microsoft.com/office/drawing/2014/main" id="{C65737DB-9F29-2F48-96D4-3B71E4CBEB37}"/>
              </a:ext>
            </a:extLst>
          </p:cNvPr>
          <p:cNvSpPr txBox="1"/>
          <p:nvPr/>
        </p:nvSpPr>
        <p:spPr>
          <a:xfrm>
            <a:off x="2311400" y="2827715"/>
            <a:ext cx="857816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Michael Fraccaro, Chief People Officer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Joined Mastercard in 2012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Senior HR Position in HSBC Group for 12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Senior HR Positions in banking and financial services in Australia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MBA:University of 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chnology, Sydney; Bachelor’s: Catholic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A7DF3AC-AB77-5849-8B59-612A3B759A51}"/>
              </a:ext>
            </a:extLst>
          </p:cNvPr>
          <p:cNvSpPr txBox="1"/>
          <p:nvPr/>
        </p:nvSpPr>
        <p:spPr>
          <a:xfrm>
            <a:off x="2311400" y="5033130"/>
            <a:ext cx="857816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Ed McLaughlin, President, Operations and 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Joined Mastercard in 2005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Head of bill payment and healthcare Mastercard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CEO of Paytrust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Executive Vice President of LogicWorks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Z" sz="1800" b="0" i="0" u="none" strike="noStrike" kern="1200" cap="none" spc="0" normalizeH="0" baseline="0" noProof="0" dirty="0">
                <a:ln>
                  <a:noFill/>
                </a:ln>
                <a:solidFill>
                  <a:prstClr val="black"/>
                </a:solidFill>
                <a:effectLst/>
                <a:uLnTx/>
                <a:uFillTx/>
                <a:latin typeface="Calibri" panose="020F0502020204030204"/>
                <a:ea typeface="+mn-ea"/>
                <a:cs typeface="+mn-cs"/>
              </a:rPr>
              <a:t>AI: MIT; Bachelor’s: University of Pennsylvania</a:t>
            </a:r>
          </a:p>
        </p:txBody>
      </p:sp>
      <p:pic>
        <p:nvPicPr>
          <p:cNvPr id="4" name="Picture 3">
            <a:extLst>
              <a:ext uri="{FF2B5EF4-FFF2-40B4-BE49-F238E27FC236}">
                <a16:creationId xmlns:a16="http://schemas.microsoft.com/office/drawing/2014/main" id="{C5903CC6-39DE-F644-9DAF-93EDA7AD7101}"/>
              </a:ext>
            </a:extLst>
          </p:cNvPr>
          <p:cNvPicPr>
            <a:picLocks noChangeAspect="1"/>
          </p:cNvPicPr>
          <p:nvPr/>
        </p:nvPicPr>
        <p:blipFill>
          <a:blip r:embed="rId3"/>
          <a:stretch>
            <a:fillRect/>
          </a:stretch>
        </p:blipFill>
        <p:spPr>
          <a:xfrm>
            <a:off x="221358" y="895658"/>
            <a:ext cx="1759842" cy="1807621"/>
          </a:xfrm>
          <a:prstGeom prst="rect">
            <a:avLst/>
          </a:prstGeom>
        </p:spPr>
      </p:pic>
      <p:pic>
        <p:nvPicPr>
          <p:cNvPr id="5" name="Picture 4">
            <a:extLst>
              <a:ext uri="{FF2B5EF4-FFF2-40B4-BE49-F238E27FC236}">
                <a16:creationId xmlns:a16="http://schemas.microsoft.com/office/drawing/2014/main" id="{C594A0B2-D4E7-754B-A9CC-117DE3925D78}"/>
              </a:ext>
            </a:extLst>
          </p:cNvPr>
          <p:cNvPicPr>
            <a:picLocks noChangeAspect="1"/>
          </p:cNvPicPr>
          <p:nvPr/>
        </p:nvPicPr>
        <p:blipFill>
          <a:blip r:embed="rId4"/>
          <a:stretch>
            <a:fillRect/>
          </a:stretch>
        </p:blipFill>
        <p:spPr>
          <a:xfrm>
            <a:off x="205397" y="2977094"/>
            <a:ext cx="1775804" cy="1807621"/>
          </a:xfrm>
          <a:prstGeom prst="rect">
            <a:avLst/>
          </a:prstGeom>
        </p:spPr>
      </p:pic>
      <p:pic>
        <p:nvPicPr>
          <p:cNvPr id="8" name="Picture 7">
            <a:extLst>
              <a:ext uri="{FF2B5EF4-FFF2-40B4-BE49-F238E27FC236}">
                <a16:creationId xmlns:a16="http://schemas.microsoft.com/office/drawing/2014/main" id="{E290BC71-E82E-784E-9525-D17FFD6F9E91}"/>
              </a:ext>
            </a:extLst>
          </p:cNvPr>
          <p:cNvPicPr>
            <a:picLocks noChangeAspect="1"/>
          </p:cNvPicPr>
          <p:nvPr/>
        </p:nvPicPr>
        <p:blipFill>
          <a:blip r:embed="rId5"/>
          <a:stretch>
            <a:fillRect/>
          </a:stretch>
        </p:blipFill>
        <p:spPr>
          <a:xfrm>
            <a:off x="205396" y="5058530"/>
            <a:ext cx="1775804" cy="1814919"/>
          </a:xfrm>
          <a:prstGeom prst="rect">
            <a:avLst/>
          </a:prstGeom>
        </p:spPr>
      </p:pic>
    </p:spTree>
    <p:extLst>
      <p:ext uri="{BB962C8B-B14F-4D97-AF65-F5344CB8AC3E}">
        <p14:creationId xmlns:p14="http://schemas.microsoft.com/office/powerpoint/2010/main" val="3901765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2375F-C162-6445-8730-5A4F3D350CF1}"/>
              </a:ext>
            </a:extLst>
          </p:cNvPr>
          <p:cNvSpPr>
            <a:spLocks noGrp="1"/>
          </p:cNvSpPr>
          <p:nvPr>
            <p:ph type="title"/>
          </p:nvPr>
        </p:nvSpPr>
        <p:spPr/>
        <p:txBody>
          <a:bodyPr/>
          <a:lstStyle/>
          <a:p>
            <a:r>
              <a:rPr lang="en-KZ" dirty="0"/>
              <a:t>MasterCard Management Commitee</a:t>
            </a:r>
          </a:p>
        </p:txBody>
      </p:sp>
      <p:sp>
        <p:nvSpPr>
          <p:cNvPr id="3" name="Content Placeholder 2">
            <a:extLst>
              <a:ext uri="{FF2B5EF4-FFF2-40B4-BE49-F238E27FC236}">
                <a16:creationId xmlns:a16="http://schemas.microsoft.com/office/drawing/2014/main" id="{E30147F1-4A2D-6549-AFAD-366DA9BD8EE1}"/>
              </a:ext>
            </a:extLst>
          </p:cNvPr>
          <p:cNvSpPr>
            <a:spLocks noGrp="1"/>
          </p:cNvSpPr>
          <p:nvPr>
            <p:ph idx="1"/>
          </p:nvPr>
        </p:nvSpPr>
        <p:spPr/>
        <p:txBody>
          <a:bodyPr/>
          <a:lstStyle/>
          <a:p>
            <a:endParaRPr lang="en-KZ"/>
          </a:p>
        </p:txBody>
      </p:sp>
      <p:pic>
        <p:nvPicPr>
          <p:cNvPr id="5" name="Picture 4">
            <a:extLst>
              <a:ext uri="{FF2B5EF4-FFF2-40B4-BE49-F238E27FC236}">
                <a16:creationId xmlns:a16="http://schemas.microsoft.com/office/drawing/2014/main" id="{93700E14-16B7-9843-A065-0CBE30D6D3CE}"/>
              </a:ext>
            </a:extLst>
          </p:cNvPr>
          <p:cNvPicPr>
            <a:picLocks noChangeAspect="1"/>
          </p:cNvPicPr>
          <p:nvPr/>
        </p:nvPicPr>
        <p:blipFill>
          <a:blip r:embed="rId3"/>
          <a:stretch>
            <a:fillRect/>
          </a:stretch>
        </p:blipFill>
        <p:spPr>
          <a:xfrm>
            <a:off x="0" y="823915"/>
            <a:ext cx="11341100" cy="5647154"/>
          </a:xfrm>
          <a:prstGeom prst="rect">
            <a:avLst/>
          </a:prstGeom>
        </p:spPr>
      </p:pic>
    </p:spTree>
    <p:extLst>
      <p:ext uri="{BB962C8B-B14F-4D97-AF65-F5344CB8AC3E}">
        <p14:creationId xmlns:p14="http://schemas.microsoft.com/office/powerpoint/2010/main" val="2324119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25B9-73B6-436F-80F5-5729926B2E9E}"/>
              </a:ext>
            </a:extLst>
          </p:cNvPr>
          <p:cNvSpPr>
            <a:spLocks noGrp="1"/>
          </p:cNvSpPr>
          <p:nvPr>
            <p:ph type="title"/>
          </p:nvPr>
        </p:nvSpPr>
        <p:spPr/>
        <p:txBody>
          <a:bodyPr/>
          <a:lstStyle/>
          <a:p>
            <a:r>
              <a:rPr lang="en-CA" dirty="0"/>
              <a:t>Differences in Credit Card Issuing</a:t>
            </a:r>
          </a:p>
        </p:txBody>
      </p:sp>
      <p:pic>
        <p:nvPicPr>
          <p:cNvPr id="6" name="Content Placeholder 5">
            <a:extLst>
              <a:ext uri="{FF2B5EF4-FFF2-40B4-BE49-F238E27FC236}">
                <a16:creationId xmlns:a16="http://schemas.microsoft.com/office/drawing/2014/main" id="{548D3D97-0F25-4898-BB83-F7B12B0AB77E}"/>
              </a:ext>
            </a:extLst>
          </p:cNvPr>
          <p:cNvPicPr>
            <a:picLocks noGrp="1" noChangeAspect="1"/>
          </p:cNvPicPr>
          <p:nvPr>
            <p:ph sz="half" idx="1"/>
          </p:nvPr>
        </p:nvPicPr>
        <p:blipFill>
          <a:blip r:embed="rId2"/>
          <a:stretch>
            <a:fillRect/>
          </a:stretch>
        </p:blipFill>
        <p:spPr>
          <a:xfrm>
            <a:off x="561388" y="1252538"/>
            <a:ext cx="4808123" cy="4867275"/>
          </a:xfrm>
          <a:prstGeom prst="rect">
            <a:avLst/>
          </a:prstGeom>
        </p:spPr>
      </p:pic>
      <p:pic>
        <p:nvPicPr>
          <p:cNvPr id="8" name="Content Placeholder 7">
            <a:extLst>
              <a:ext uri="{FF2B5EF4-FFF2-40B4-BE49-F238E27FC236}">
                <a16:creationId xmlns:a16="http://schemas.microsoft.com/office/drawing/2014/main" id="{B22BB666-72E1-43C3-A3DD-0CF0DAF4C6D5}"/>
              </a:ext>
            </a:extLst>
          </p:cNvPr>
          <p:cNvPicPr>
            <a:picLocks noGrp="1" noChangeAspect="1"/>
          </p:cNvPicPr>
          <p:nvPr>
            <p:ph sz="half" idx="2"/>
          </p:nvPr>
        </p:nvPicPr>
        <p:blipFill>
          <a:blip r:embed="rId3"/>
          <a:stretch>
            <a:fillRect/>
          </a:stretch>
        </p:blipFill>
        <p:spPr>
          <a:xfrm>
            <a:off x="6503504" y="1252538"/>
            <a:ext cx="3591892" cy="4867275"/>
          </a:xfrm>
          <a:prstGeom prst="rect">
            <a:avLst/>
          </a:prstGeom>
        </p:spPr>
      </p:pic>
      <p:cxnSp>
        <p:nvCxnSpPr>
          <p:cNvPr id="10" name="Straight Connector 9">
            <a:extLst>
              <a:ext uri="{FF2B5EF4-FFF2-40B4-BE49-F238E27FC236}">
                <a16:creationId xmlns:a16="http://schemas.microsoft.com/office/drawing/2014/main" id="{5E733344-13F4-46F4-8DA3-34241BD076C0}"/>
              </a:ext>
            </a:extLst>
          </p:cNvPr>
          <p:cNvCxnSpPr/>
          <p:nvPr/>
        </p:nvCxnSpPr>
        <p:spPr>
          <a:xfrm>
            <a:off x="5715000" y="1452563"/>
            <a:ext cx="0" cy="43195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17673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CB39-6B1B-2C4F-84D5-D83948456240}"/>
              </a:ext>
            </a:extLst>
          </p:cNvPr>
          <p:cNvSpPr>
            <a:spLocks noGrp="1"/>
          </p:cNvSpPr>
          <p:nvPr>
            <p:ph type="title"/>
          </p:nvPr>
        </p:nvSpPr>
        <p:spPr/>
        <p:txBody>
          <a:bodyPr/>
          <a:lstStyle/>
          <a:p>
            <a:r>
              <a:rPr lang="en-KZ" dirty="0"/>
              <a:t>MasterCard Management Commitee</a:t>
            </a:r>
          </a:p>
        </p:txBody>
      </p:sp>
      <p:sp>
        <p:nvSpPr>
          <p:cNvPr id="3" name="Content Placeholder 2">
            <a:extLst>
              <a:ext uri="{FF2B5EF4-FFF2-40B4-BE49-F238E27FC236}">
                <a16:creationId xmlns:a16="http://schemas.microsoft.com/office/drawing/2014/main" id="{CC1914B8-FE12-C049-A327-C03757E0CD1D}"/>
              </a:ext>
            </a:extLst>
          </p:cNvPr>
          <p:cNvSpPr>
            <a:spLocks noGrp="1"/>
          </p:cNvSpPr>
          <p:nvPr>
            <p:ph idx="1"/>
          </p:nvPr>
        </p:nvSpPr>
        <p:spPr/>
        <p:txBody>
          <a:bodyPr/>
          <a:lstStyle/>
          <a:p>
            <a:endParaRPr lang="en-KZ"/>
          </a:p>
        </p:txBody>
      </p:sp>
      <p:pic>
        <p:nvPicPr>
          <p:cNvPr id="4" name="Picture 3">
            <a:extLst>
              <a:ext uri="{FF2B5EF4-FFF2-40B4-BE49-F238E27FC236}">
                <a16:creationId xmlns:a16="http://schemas.microsoft.com/office/drawing/2014/main" id="{6C0FBC14-6EBB-FB4E-AD15-494B8479EC53}"/>
              </a:ext>
            </a:extLst>
          </p:cNvPr>
          <p:cNvPicPr>
            <a:picLocks noChangeAspect="1"/>
          </p:cNvPicPr>
          <p:nvPr/>
        </p:nvPicPr>
        <p:blipFill>
          <a:blip r:embed="rId2"/>
          <a:stretch>
            <a:fillRect/>
          </a:stretch>
        </p:blipFill>
        <p:spPr>
          <a:xfrm>
            <a:off x="75516" y="823914"/>
            <a:ext cx="11303684" cy="5500685"/>
          </a:xfrm>
          <a:prstGeom prst="rect">
            <a:avLst/>
          </a:prstGeom>
        </p:spPr>
      </p:pic>
    </p:spTree>
    <p:extLst>
      <p:ext uri="{BB962C8B-B14F-4D97-AF65-F5344CB8AC3E}">
        <p14:creationId xmlns:p14="http://schemas.microsoft.com/office/powerpoint/2010/main" val="37067936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CB39-6B1B-2C4F-84D5-D83948456240}"/>
              </a:ext>
            </a:extLst>
          </p:cNvPr>
          <p:cNvSpPr>
            <a:spLocks noGrp="1"/>
          </p:cNvSpPr>
          <p:nvPr>
            <p:ph type="title"/>
          </p:nvPr>
        </p:nvSpPr>
        <p:spPr/>
        <p:txBody>
          <a:bodyPr/>
          <a:lstStyle/>
          <a:p>
            <a:r>
              <a:rPr lang="en-KZ" dirty="0"/>
              <a:t>MasterCard Management Commitee</a:t>
            </a:r>
          </a:p>
        </p:txBody>
      </p:sp>
      <p:pic>
        <p:nvPicPr>
          <p:cNvPr id="5" name="Content Placeholder 4" descr="A screenshot of a cell phone&#10;&#10;Description automatically generated">
            <a:extLst>
              <a:ext uri="{FF2B5EF4-FFF2-40B4-BE49-F238E27FC236}">
                <a16:creationId xmlns:a16="http://schemas.microsoft.com/office/drawing/2014/main" id="{7BCD5A00-2B84-3445-AFD3-F719EF35BD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25500"/>
            <a:ext cx="11188700" cy="5384800"/>
          </a:xfrm>
        </p:spPr>
      </p:pic>
    </p:spTree>
    <p:extLst>
      <p:ext uri="{BB962C8B-B14F-4D97-AF65-F5344CB8AC3E}">
        <p14:creationId xmlns:p14="http://schemas.microsoft.com/office/powerpoint/2010/main" val="36154907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CB39-6B1B-2C4F-84D5-D83948456240}"/>
              </a:ext>
            </a:extLst>
          </p:cNvPr>
          <p:cNvSpPr>
            <a:spLocks noGrp="1"/>
          </p:cNvSpPr>
          <p:nvPr>
            <p:ph type="title"/>
          </p:nvPr>
        </p:nvSpPr>
        <p:spPr/>
        <p:txBody>
          <a:bodyPr/>
          <a:lstStyle/>
          <a:p>
            <a:r>
              <a:rPr lang="en-KZ" dirty="0"/>
              <a:t>MasterCard Management Commitee</a:t>
            </a:r>
          </a:p>
        </p:txBody>
      </p:sp>
      <p:pic>
        <p:nvPicPr>
          <p:cNvPr id="5" name="Content Placeholder 4" descr="A screenshot of a cell phone&#10;&#10;Description automatically generated">
            <a:extLst>
              <a:ext uri="{FF2B5EF4-FFF2-40B4-BE49-F238E27FC236}">
                <a16:creationId xmlns:a16="http://schemas.microsoft.com/office/drawing/2014/main" id="{F4532AE3-A842-5C4B-9209-F6060B16F3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89000"/>
            <a:ext cx="11361258" cy="5524500"/>
          </a:xfrm>
        </p:spPr>
      </p:pic>
    </p:spTree>
    <p:extLst>
      <p:ext uri="{BB962C8B-B14F-4D97-AF65-F5344CB8AC3E}">
        <p14:creationId xmlns:p14="http://schemas.microsoft.com/office/powerpoint/2010/main" val="41877995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CB39-6B1B-2C4F-84D5-D83948456240}"/>
              </a:ext>
            </a:extLst>
          </p:cNvPr>
          <p:cNvSpPr>
            <a:spLocks noGrp="1"/>
          </p:cNvSpPr>
          <p:nvPr>
            <p:ph type="title"/>
          </p:nvPr>
        </p:nvSpPr>
        <p:spPr/>
        <p:txBody>
          <a:bodyPr/>
          <a:lstStyle/>
          <a:p>
            <a:r>
              <a:rPr lang="en-KZ" dirty="0"/>
              <a:t>Key Analysis</a:t>
            </a:r>
          </a:p>
        </p:txBody>
      </p:sp>
      <p:sp>
        <p:nvSpPr>
          <p:cNvPr id="3" name="Content Placeholder 2">
            <a:extLst>
              <a:ext uri="{FF2B5EF4-FFF2-40B4-BE49-F238E27FC236}">
                <a16:creationId xmlns:a16="http://schemas.microsoft.com/office/drawing/2014/main" id="{CC1914B8-FE12-C049-A327-C03757E0CD1D}"/>
              </a:ext>
            </a:extLst>
          </p:cNvPr>
          <p:cNvSpPr>
            <a:spLocks noGrp="1"/>
          </p:cNvSpPr>
          <p:nvPr>
            <p:ph idx="1"/>
          </p:nvPr>
        </p:nvSpPr>
        <p:spPr/>
        <p:txBody>
          <a:bodyPr/>
          <a:lstStyle/>
          <a:p>
            <a:r>
              <a:rPr lang="en-KZ" dirty="0"/>
              <a:t>Strong educational background</a:t>
            </a:r>
          </a:p>
          <a:p>
            <a:r>
              <a:rPr lang="en-KZ" dirty="0"/>
              <a:t>Huge experience in banking and financial sector</a:t>
            </a:r>
          </a:p>
          <a:p>
            <a:r>
              <a:rPr lang="en-KZ" dirty="0"/>
              <a:t>Extensive network</a:t>
            </a:r>
          </a:p>
          <a:p>
            <a:r>
              <a:rPr lang="en-KZ" dirty="0"/>
              <a:t>International experience</a:t>
            </a:r>
          </a:p>
        </p:txBody>
      </p:sp>
    </p:spTree>
    <p:extLst>
      <p:ext uri="{BB962C8B-B14F-4D97-AF65-F5344CB8AC3E}">
        <p14:creationId xmlns:p14="http://schemas.microsoft.com/office/powerpoint/2010/main" val="34705394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36B2-85EB-4341-B034-FFB1784633F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Financial Analysis</a:t>
            </a:r>
          </a:p>
        </p:txBody>
      </p:sp>
    </p:spTree>
    <p:extLst>
      <p:ext uri="{BB962C8B-B14F-4D97-AF65-F5344CB8AC3E}">
        <p14:creationId xmlns:p14="http://schemas.microsoft.com/office/powerpoint/2010/main" val="25447802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2289-11CD-214B-8873-E9D5C04326FD}"/>
              </a:ext>
            </a:extLst>
          </p:cNvPr>
          <p:cNvSpPr>
            <a:spLocks noGrp="1"/>
          </p:cNvSpPr>
          <p:nvPr>
            <p:ph type="title"/>
          </p:nvPr>
        </p:nvSpPr>
        <p:spPr/>
        <p:txBody>
          <a:bodyPr/>
          <a:lstStyle/>
          <a:p>
            <a:r>
              <a:rPr lang="en-KZ" dirty="0"/>
              <a:t>Revenue by Geographic Region</a:t>
            </a:r>
          </a:p>
        </p:txBody>
      </p:sp>
      <p:pic>
        <p:nvPicPr>
          <p:cNvPr id="4" name="Content Placeholder 3">
            <a:extLst>
              <a:ext uri="{FF2B5EF4-FFF2-40B4-BE49-F238E27FC236}">
                <a16:creationId xmlns:a16="http://schemas.microsoft.com/office/drawing/2014/main" id="{DDA46EC9-DBCE-4945-A56B-8A807A5ACAA5}"/>
              </a:ext>
            </a:extLst>
          </p:cNvPr>
          <p:cNvPicPr>
            <a:picLocks noGrp="1" noChangeAspect="1"/>
          </p:cNvPicPr>
          <p:nvPr>
            <p:ph idx="1"/>
          </p:nvPr>
        </p:nvPicPr>
        <p:blipFill>
          <a:blip r:embed="rId2"/>
          <a:stretch>
            <a:fillRect/>
          </a:stretch>
        </p:blipFill>
        <p:spPr>
          <a:xfrm>
            <a:off x="373966" y="2865526"/>
            <a:ext cx="10992534" cy="2201774"/>
          </a:xfrm>
          <a:prstGeom prst="rect">
            <a:avLst/>
          </a:prstGeom>
        </p:spPr>
      </p:pic>
      <p:pic>
        <p:nvPicPr>
          <p:cNvPr id="7" name="Picture 6">
            <a:extLst>
              <a:ext uri="{FF2B5EF4-FFF2-40B4-BE49-F238E27FC236}">
                <a16:creationId xmlns:a16="http://schemas.microsoft.com/office/drawing/2014/main" id="{D8CF3278-B284-EA48-9F9F-EC262EC242D9}"/>
              </a:ext>
            </a:extLst>
          </p:cNvPr>
          <p:cNvPicPr>
            <a:picLocks noChangeAspect="1"/>
          </p:cNvPicPr>
          <p:nvPr/>
        </p:nvPicPr>
        <p:blipFill>
          <a:blip r:embed="rId3"/>
          <a:stretch>
            <a:fillRect/>
          </a:stretch>
        </p:blipFill>
        <p:spPr>
          <a:xfrm>
            <a:off x="185738" y="1907094"/>
            <a:ext cx="11091862" cy="883527"/>
          </a:xfrm>
          <a:prstGeom prst="rect">
            <a:avLst/>
          </a:prstGeom>
        </p:spPr>
      </p:pic>
    </p:spTree>
    <p:extLst>
      <p:ext uri="{BB962C8B-B14F-4D97-AF65-F5344CB8AC3E}">
        <p14:creationId xmlns:p14="http://schemas.microsoft.com/office/powerpoint/2010/main" val="22863690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2289-11CD-214B-8873-E9D5C04326FD}"/>
              </a:ext>
            </a:extLst>
          </p:cNvPr>
          <p:cNvSpPr>
            <a:spLocks noGrp="1"/>
          </p:cNvSpPr>
          <p:nvPr>
            <p:ph type="title"/>
          </p:nvPr>
        </p:nvSpPr>
        <p:spPr/>
        <p:txBody>
          <a:bodyPr/>
          <a:lstStyle/>
          <a:p>
            <a:r>
              <a:rPr lang="en-KZ" dirty="0"/>
              <a:t>Volume and Transaction Growth</a:t>
            </a:r>
          </a:p>
        </p:txBody>
      </p:sp>
      <p:pic>
        <p:nvPicPr>
          <p:cNvPr id="6" name="Content Placeholder 5" descr="A screenshot of a cell phone&#10;&#10;Description automatically generated">
            <a:extLst>
              <a:ext uri="{FF2B5EF4-FFF2-40B4-BE49-F238E27FC236}">
                <a16:creationId xmlns:a16="http://schemas.microsoft.com/office/drawing/2014/main" id="{AE7B93B1-1134-C547-8130-0EF0A4AAA8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966" y="1605450"/>
            <a:ext cx="10937076" cy="3728549"/>
          </a:xfrm>
        </p:spPr>
      </p:pic>
    </p:spTree>
    <p:extLst>
      <p:ext uri="{BB962C8B-B14F-4D97-AF65-F5344CB8AC3E}">
        <p14:creationId xmlns:p14="http://schemas.microsoft.com/office/powerpoint/2010/main" val="30414493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2289-11CD-214B-8873-E9D5C04326FD}"/>
              </a:ext>
            </a:extLst>
          </p:cNvPr>
          <p:cNvSpPr>
            <a:spLocks noGrp="1"/>
          </p:cNvSpPr>
          <p:nvPr>
            <p:ph type="title"/>
          </p:nvPr>
        </p:nvSpPr>
        <p:spPr/>
        <p:txBody>
          <a:bodyPr/>
          <a:lstStyle/>
          <a:p>
            <a:r>
              <a:rPr lang="en-KZ" dirty="0"/>
              <a:t>Volume and Transaction Growth</a:t>
            </a:r>
          </a:p>
        </p:txBody>
      </p:sp>
      <p:pic>
        <p:nvPicPr>
          <p:cNvPr id="5" name="Picture 4">
            <a:extLst>
              <a:ext uri="{FF2B5EF4-FFF2-40B4-BE49-F238E27FC236}">
                <a16:creationId xmlns:a16="http://schemas.microsoft.com/office/drawing/2014/main" id="{536F9660-4AE0-8442-8B1E-111FFCD64D2D}"/>
              </a:ext>
            </a:extLst>
          </p:cNvPr>
          <p:cNvPicPr>
            <a:picLocks noChangeAspect="1"/>
          </p:cNvPicPr>
          <p:nvPr/>
        </p:nvPicPr>
        <p:blipFill>
          <a:blip r:embed="rId2"/>
          <a:stretch>
            <a:fillRect/>
          </a:stretch>
        </p:blipFill>
        <p:spPr>
          <a:xfrm>
            <a:off x="0" y="1253330"/>
            <a:ext cx="11312769" cy="3689470"/>
          </a:xfrm>
          <a:prstGeom prst="rect">
            <a:avLst/>
          </a:prstGeom>
        </p:spPr>
      </p:pic>
    </p:spTree>
    <p:extLst>
      <p:ext uri="{BB962C8B-B14F-4D97-AF65-F5344CB8AC3E}">
        <p14:creationId xmlns:p14="http://schemas.microsoft.com/office/powerpoint/2010/main" val="23430595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2F10-457E-6846-8F27-C3F7142009DC}"/>
              </a:ext>
            </a:extLst>
          </p:cNvPr>
          <p:cNvSpPr>
            <a:spLocks noGrp="1"/>
          </p:cNvSpPr>
          <p:nvPr>
            <p:ph type="title"/>
          </p:nvPr>
        </p:nvSpPr>
        <p:spPr/>
        <p:txBody>
          <a:bodyPr/>
          <a:lstStyle/>
          <a:p>
            <a:r>
              <a:rPr lang="en-US" dirty="0"/>
              <a:t>1</a:t>
            </a:r>
            <a:r>
              <a:rPr lang="en-US" baseline="30000" dirty="0"/>
              <a:t>st</a:t>
            </a:r>
            <a:r>
              <a:rPr lang="en-US" dirty="0"/>
              <a:t> Quarter Revenue</a:t>
            </a:r>
          </a:p>
        </p:txBody>
      </p:sp>
      <p:pic>
        <p:nvPicPr>
          <p:cNvPr id="6" name="Content Placeholder 5">
            <a:extLst>
              <a:ext uri="{FF2B5EF4-FFF2-40B4-BE49-F238E27FC236}">
                <a16:creationId xmlns:a16="http://schemas.microsoft.com/office/drawing/2014/main" id="{4C6F955D-4DE1-D24A-B86E-8CE4D5CE19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6751"/>
            <a:ext cx="11318790" cy="6193632"/>
          </a:xfrm>
        </p:spPr>
      </p:pic>
    </p:spTree>
    <p:extLst>
      <p:ext uri="{BB962C8B-B14F-4D97-AF65-F5344CB8AC3E}">
        <p14:creationId xmlns:p14="http://schemas.microsoft.com/office/powerpoint/2010/main" val="38448798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2F10-457E-6846-8F27-C3F7142009DC}"/>
              </a:ext>
            </a:extLst>
          </p:cNvPr>
          <p:cNvSpPr>
            <a:spLocks noGrp="1"/>
          </p:cNvSpPr>
          <p:nvPr>
            <p:ph type="title"/>
          </p:nvPr>
        </p:nvSpPr>
        <p:spPr/>
        <p:txBody>
          <a:bodyPr/>
          <a:lstStyle/>
          <a:p>
            <a:r>
              <a:rPr lang="en-US" dirty="0"/>
              <a:t>1</a:t>
            </a:r>
            <a:r>
              <a:rPr lang="en-US" baseline="30000" dirty="0"/>
              <a:t>st</a:t>
            </a:r>
            <a:r>
              <a:rPr lang="en-US" dirty="0"/>
              <a:t> Quarter Operating Expense</a:t>
            </a:r>
          </a:p>
        </p:txBody>
      </p:sp>
      <p:pic>
        <p:nvPicPr>
          <p:cNvPr id="7" name="Content Placeholder 6">
            <a:extLst>
              <a:ext uri="{FF2B5EF4-FFF2-40B4-BE49-F238E27FC236}">
                <a16:creationId xmlns:a16="http://schemas.microsoft.com/office/drawing/2014/main" id="{FB903003-13FD-E743-8249-DD79A5AD07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5325"/>
            <a:ext cx="11294076" cy="6124655"/>
          </a:xfrm>
        </p:spPr>
      </p:pic>
    </p:spTree>
    <p:extLst>
      <p:ext uri="{BB962C8B-B14F-4D97-AF65-F5344CB8AC3E}">
        <p14:creationId xmlns:p14="http://schemas.microsoft.com/office/powerpoint/2010/main" val="259194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37CE-6EA6-4883-BE58-A59AB07D4268}"/>
              </a:ext>
            </a:extLst>
          </p:cNvPr>
          <p:cNvSpPr>
            <a:spLocks noGrp="1"/>
          </p:cNvSpPr>
          <p:nvPr>
            <p:ph type="title"/>
          </p:nvPr>
        </p:nvSpPr>
        <p:spPr/>
        <p:txBody>
          <a:bodyPr/>
          <a:lstStyle/>
          <a:p>
            <a:r>
              <a:rPr lang="en-CA" dirty="0"/>
              <a:t>Market Segments</a:t>
            </a:r>
          </a:p>
        </p:txBody>
      </p:sp>
      <p:sp>
        <p:nvSpPr>
          <p:cNvPr id="3" name="Content Placeholder 2">
            <a:extLst>
              <a:ext uri="{FF2B5EF4-FFF2-40B4-BE49-F238E27FC236}">
                <a16:creationId xmlns:a16="http://schemas.microsoft.com/office/drawing/2014/main" id="{A7B0242F-1884-4E80-BC6A-03D350FE12AD}"/>
              </a:ext>
            </a:extLst>
          </p:cNvPr>
          <p:cNvSpPr>
            <a:spLocks noGrp="1"/>
          </p:cNvSpPr>
          <p:nvPr>
            <p:ph idx="1"/>
          </p:nvPr>
        </p:nvSpPr>
        <p:spPr/>
        <p:txBody>
          <a:bodyPr>
            <a:normAutofit fontScale="77500" lnSpcReduction="20000"/>
          </a:bodyPr>
          <a:lstStyle/>
          <a:p>
            <a:r>
              <a:rPr lang="en-US" b="1" u="sng" dirty="0"/>
              <a:t>Who uses credit card services?</a:t>
            </a:r>
          </a:p>
          <a:p>
            <a:endParaRPr lang="en-US" b="1" u="sng" dirty="0"/>
          </a:p>
          <a:p>
            <a:r>
              <a:rPr lang="en-US" b="1" dirty="0"/>
              <a:t>Business Services: </a:t>
            </a:r>
            <a:r>
              <a:rPr lang="en-US" dirty="0"/>
              <a:t>Businesses hand out business credit cards to employees to conduct predefined business purchases. This procedure makes billing and accounting easier. </a:t>
            </a:r>
          </a:p>
          <a:p>
            <a:endParaRPr lang="en-US" dirty="0"/>
          </a:p>
          <a:p>
            <a:r>
              <a:rPr lang="en-US" b="1" dirty="0"/>
              <a:t>Retailers &amp; Wholesalers: </a:t>
            </a:r>
            <a:r>
              <a:rPr lang="en-US" dirty="0"/>
              <a:t>Use the credit card payment method to facilitate the users’ purchase decision, shopping experience and payment process. </a:t>
            </a:r>
          </a:p>
          <a:p>
            <a:endParaRPr lang="en-US" dirty="0"/>
          </a:p>
          <a:p>
            <a:r>
              <a:rPr lang="en-US" b="1" dirty="0"/>
              <a:t>Private Users: </a:t>
            </a:r>
            <a:r>
              <a:rPr lang="en-US" dirty="0"/>
              <a:t>Simple customers use credit cards to purchase common things or goods. Additionally may be used to do spontaneously expensive purchases, for online purchases or as security for rentals. </a:t>
            </a:r>
          </a:p>
          <a:p>
            <a:endParaRPr lang="en-US" dirty="0"/>
          </a:p>
          <a:p>
            <a:r>
              <a:rPr lang="en-US" b="1" dirty="0"/>
              <a:t>Others: </a:t>
            </a:r>
            <a:r>
              <a:rPr lang="en-US" dirty="0"/>
              <a:t>Third parties as banks offer a simple way for its customers to make a payment. In case customers do not pay back on time high interest fees are applied. </a:t>
            </a:r>
            <a:endParaRPr lang="en-CA" dirty="0"/>
          </a:p>
        </p:txBody>
      </p:sp>
    </p:spTree>
    <p:extLst>
      <p:ext uri="{BB962C8B-B14F-4D97-AF65-F5344CB8AC3E}">
        <p14:creationId xmlns:p14="http://schemas.microsoft.com/office/powerpoint/2010/main" val="34976787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2F10-457E-6846-8F27-C3F7142009DC}"/>
              </a:ext>
            </a:extLst>
          </p:cNvPr>
          <p:cNvSpPr>
            <a:spLocks noGrp="1"/>
          </p:cNvSpPr>
          <p:nvPr>
            <p:ph type="title"/>
          </p:nvPr>
        </p:nvSpPr>
        <p:spPr/>
        <p:txBody>
          <a:bodyPr/>
          <a:lstStyle/>
          <a:p>
            <a:r>
              <a:rPr lang="en-US" dirty="0"/>
              <a:t>Balance Sheet: 10Q (Asset)</a:t>
            </a:r>
          </a:p>
        </p:txBody>
      </p:sp>
      <p:pic>
        <p:nvPicPr>
          <p:cNvPr id="6" name="Content Placeholder 5">
            <a:extLst>
              <a:ext uri="{FF2B5EF4-FFF2-40B4-BE49-F238E27FC236}">
                <a16:creationId xmlns:a16="http://schemas.microsoft.com/office/drawing/2014/main" id="{9121FEC1-FE74-D145-A934-F182848369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41" y="758499"/>
            <a:ext cx="10994250" cy="6001401"/>
          </a:xfrm>
        </p:spPr>
      </p:pic>
      <p:sp>
        <p:nvSpPr>
          <p:cNvPr id="4" name="Frame 3">
            <a:extLst>
              <a:ext uri="{FF2B5EF4-FFF2-40B4-BE49-F238E27FC236}">
                <a16:creationId xmlns:a16="http://schemas.microsoft.com/office/drawing/2014/main" id="{8F012340-F37A-224D-B1A2-BB549B83F1C5}"/>
              </a:ext>
            </a:extLst>
          </p:cNvPr>
          <p:cNvSpPr/>
          <p:nvPr/>
        </p:nvSpPr>
        <p:spPr>
          <a:xfrm>
            <a:off x="127000" y="2138364"/>
            <a:ext cx="11241216"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Frame 9">
            <a:extLst>
              <a:ext uri="{FF2B5EF4-FFF2-40B4-BE49-F238E27FC236}">
                <a16:creationId xmlns:a16="http://schemas.microsoft.com/office/drawing/2014/main" id="{B01BC600-A8F3-A24E-AB37-1297E5163484}"/>
              </a:ext>
            </a:extLst>
          </p:cNvPr>
          <p:cNvSpPr/>
          <p:nvPr/>
        </p:nvSpPr>
        <p:spPr>
          <a:xfrm>
            <a:off x="42864" y="6407147"/>
            <a:ext cx="11241216"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1714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2F10-457E-6846-8F27-C3F7142009DC}"/>
              </a:ext>
            </a:extLst>
          </p:cNvPr>
          <p:cNvSpPr>
            <a:spLocks noGrp="1"/>
          </p:cNvSpPr>
          <p:nvPr>
            <p:ph type="title"/>
          </p:nvPr>
        </p:nvSpPr>
        <p:spPr/>
        <p:txBody>
          <a:bodyPr/>
          <a:lstStyle/>
          <a:p>
            <a:r>
              <a:rPr lang="en-US" dirty="0"/>
              <a:t>Balance Sheet: 10Q (Liability)</a:t>
            </a:r>
          </a:p>
        </p:txBody>
      </p:sp>
      <p:pic>
        <p:nvPicPr>
          <p:cNvPr id="6" name="Content Placeholder 5">
            <a:extLst>
              <a:ext uri="{FF2B5EF4-FFF2-40B4-BE49-F238E27FC236}">
                <a16:creationId xmlns:a16="http://schemas.microsoft.com/office/drawing/2014/main" id="{6670E283-8F6C-8B47-8BD2-990299BF0D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674" y="842963"/>
            <a:ext cx="11073255" cy="6015036"/>
          </a:xfrm>
        </p:spPr>
      </p:pic>
      <p:sp>
        <p:nvSpPr>
          <p:cNvPr id="5" name="Frame 4">
            <a:extLst>
              <a:ext uri="{FF2B5EF4-FFF2-40B4-BE49-F238E27FC236}">
                <a16:creationId xmlns:a16="http://schemas.microsoft.com/office/drawing/2014/main" id="{416F7E9A-E967-6240-A531-77759D096A37}"/>
              </a:ext>
            </a:extLst>
          </p:cNvPr>
          <p:cNvSpPr/>
          <p:nvPr/>
        </p:nvSpPr>
        <p:spPr>
          <a:xfrm>
            <a:off x="214312" y="4384918"/>
            <a:ext cx="11178617"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Frame 6">
            <a:extLst>
              <a:ext uri="{FF2B5EF4-FFF2-40B4-BE49-F238E27FC236}">
                <a16:creationId xmlns:a16="http://schemas.microsoft.com/office/drawing/2014/main" id="{335BB8ED-1F6D-8944-B027-2059487CDECD}"/>
              </a:ext>
            </a:extLst>
          </p:cNvPr>
          <p:cNvSpPr/>
          <p:nvPr/>
        </p:nvSpPr>
        <p:spPr>
          <a:xfrm>
            <a:off x="214312" y="5502277"/>
            <a:ext cx="11178618"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430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2F10-457E-6846-8F27-C3F7142009DC}"/>
              </a:ext>
            </a:extLst>
          </p:cNvPr>
          <p:cNvSpPr>
            <a:spLocks noGrp="1"/>
          </p:cNvSpPr>
          <p:nvPr>
            <p:ph type="title"/>
          </p:nvPr>
        </p:nvSpPr>
        <p:spPr/>
        <p:txBody>
          <a:bodyPr/>
          <a:lstStyle/>
          <a:p>
            <a:r>
              <a:rPr lang="en-US" dirty="0"/>
              <a:t>Balance Sheet: 10Q (Equity)</a:t>
            </a:r>
          </a:p>
        </p:txBody>
      </p:sp>
      <p:pic>
        <p:nvPicPr>
          <p:cNvPr id="5" name="Content Placeholder 4">
            <a:extLst>
              <a:ext uri="{FF2B5EF4-FFF2-40B4-BE49-F238E27FC236}">
                <a16:creationId xmlns:a16="http://schemas.microsoft.com/office/drawing/2014/main" id="{BB47D18D-B445-FD4F-BF22-A0DA3FA8DC46}"/>
              </a:ext>
            </a:extLst>
          </p:cNvPr>
          <p:cNvPicPr>
            <a:picLocks noGrp="1" noChangeAspect="1"/>
          </p:cNvPicPr>
          <p:nvPr>
            <p:ph idx="1"/>
          </p:nvPr>
        </p:nvPicPr>
        <p:blipFill>
          <a:blip r:embed="rId2"/>
          <a:stretch>
            <a:fillRect/>
          </a:stretch>
        </p:blipFill>
        <p:spPr>
          <a:xfrm>
            <a:off x="369849" y="1003300"/>
            <a:ext cx="10519717" cy="5628578"/>
          </a:xfrm>
          <a:prstGeom prst="rect">
            <a:avLst/>
          </a:prstGeom>
        </p:spPr>
      </p:pic>
      <p:sp>
        <p:nvSpPr>
          <p:cNvPr id="4" name="Frame 3">
            <a:extLst>
              <a:ext uri="{FF2B5EF4-FFF2-40B4-BE49-F238E27FC236}">
                <a16:creationId xmlns:a16="http://schemas.microsoft.com/office/drawing/2014/main" id="{2D089FAF-2349-554E-9F45-CA2E0333CB80}"/>
              </a:ext>
            </a:extLst>
          </p:cNvPr>
          <p:cNvSpPr/>
          <p:nvPr/>
        </p:nvSpPr>
        <p:spPr>
          <a:xfrm>
            <a:off x="269833" y="5769568"/>
            <a:ext cx="10986009" cy="475656"/>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94357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37D6-A5F3-E04B-8C30-E5313641A2C8}"/>
              </a:ext>
            </a:extLst>
          </p:cNvPr>
          <p:cNvSpPr>
            <a:spLocks noGrp="1"/>
          </p:cNvSpPr>
          <p:nvPr>
            <p:ph type="title"/>
          </p:nvPr>
        </p:nvSpPr>
        <p:spPr/>
        <p:txBody>
          <a:bodyPr/>
          <a:lstStyle/>
          <a:p>
            <a:r>
              <a:rPr lang="en-US" dirty="0"/>
              <a:t>Balance Sheet 10-K (Assets)</a:t>
            </a:r>
          </a:p>
        </p:txBody>
      </p:sp>
      <p:pic>
        <p:nvPicPr>
          <p:cNvPr id="5" name="Content Placeholder 4">
            <a:extLst>
              <a:ext uri="{FF2B5EF4-FFF2-40B4-BE49-F238E27FC236}">
                <a16:creationId xmlns:a16="http://schemas.microsoft.com/office/drawing/2014/main" id="{7DE4C71B-B61C-4F40-B3E5-9C1A4FEEA1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613" y="915967"/>
            <a:ext cx="10659633" cy="5770577"/>
          </a:xfrm>
        </p:spPr>
      </p:pic>
      <p:sp>
        <p:nvSpPr>
          <p:cNvPr id="4" name="Frame 3">
            <a:extLst>
              <a:ext uri="{FF2B5EF4-FFF2-40B4-BE49-F238E27FC236}">
                <a16:creationId xmlns:a16="http://schemas.microsoft.com/office/drawing/2014/main" id="{0B0733AB-E5A0-6248-99CA-8EB24D17A217}"/>
              </a:ext>
            </a:extLst>
          </p:cNvPr>
          <p:cNvSpPr/>
          <p:nvPr/>
        </p:nvSpPr>
        <p:spPr>
          <a:xfrm>
            <a:off x="142874" y="5394333"/>
            <a:ext cx="10801371"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Frame 5">
            <a:extLst>
              <a:ext uri="{FF2B5EF4-FFF2-40B4-BE49-F238E27FC236}">
                <a16:creationId xmlns:a16="http://schemas.microsoft.com/office/drawing/2014/main" id="{1D0231AB-22EE-394A-A203-1968DFC0D6B7}"/>
              </a:ext>
            </a:extLst>
          </p:cNvPr>
          <p:cNvSpPr/>
          <p:nvPr/>
        </p:nvSpPr>
        <p:spPr>
          <a:xfrm>
            <a:off x="142873" y="6305544"/>
            <a:ext cx="10816991"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710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37D6-A5F3-E04B-8C30-E5313641A2C8}"/>
              </a:ext>
            </a:extLst>
          </p:cNvPr>
          <p:cNvSpPr>
            <a:spLocks noGrp="1"/>
          </p:cNvSpPr>
          <p:nvPr>
            <p:ph type="title"/>
          </p:nvPr>
        </p:nvSpPr>
        <p:spPr/>
        <p:txBody>
          <a:bodyPr/>
          <a:lstStyle/>
          <a:p>
            <a:r>
              <a:rPr lang="en-US" dirty="0"/>
              <a:t>Balance Sheet 10-K (Liabilities)</a:t>
            </a:r>
          </a:p>
        </p:txBody>
      </p:sp>
      <p:pic>
        <p:nvPicPr>
          <p:cNvPr id="7" name="Content Placeholder 6">
            <a:extLst>
              <a:ext uri="{FF2B5EF4-FFF2-40B4-BE49-F238E27FC236}">
                <a16:creationId xmlns:a16="http://schemas.microsoft.com/office/drawing/2014/main" id="{4E62D44E-6238-3541-BDF5-2C3C8C5AF3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662" y="749286"/>
            <a:ext cx="10688208" cy="5789054"/>
          </a:xfrm>
        </p:spPr>
      </p:pic>
      <p:sp>
        <p:nvSpPr>
          <p:cNvPr id="4" name="Frame 3">
            <a:extLst>
              <a:ext uri="{FF2B5EF4-FFF2-40B4-BE49-F238E27FC236}">
                <a16:creationId xmlns:a16="http://schemas.microsoft.com/office/drawing/2014/main" id="{723EEF90-3FCC-DC4C-92A7-A396569400E7}"/>
              </a:ext>
            </a:extLst>
          </p:cNvPr>
          <p:cNvSpPr/>
          <p:nvPr/>
        </p:nvSpPr>
        <p:spPr>
          <a:xfrm>
            <a:off x="171450" y="4217202"/>
            <a:ext cx="10818707"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Frame 4">
            <a:extLst>
              <a:ext uri="{FF2B5EF4-FFF2-40B4-BE49-F238E27FC236}">
                <a16:creationId xmlns:a16="http://schemas.microsoft.com/office/drawing/2014/main" id="{803F4961-273F-6649-B016-D2DAF4FB1BDF}"/>
              </a:ext>
            </a:extLst>
          </p:cNvPr>
          <p:cNvSpPr/>
          <p:nvPr/>
        </p:nvSpPr>
        <p:spPr>
          <a:xfrm>
            <a:off x="171449" y="5250650"/>
            <a:ext cx="10818707" cy="381000"/>
          </a:xfrm>
          <a:prstGeom prst="frame">
            <a:avLst>
              <a:gd name="adj1"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8318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37D6-A5F3-E04B-8C30-E5313641A2C8}"/>
              </a:ext>
            </a:extLst>
          </p:cNvPr>
          <p:cNvSpPr>
            <a:spLocks noGrp="1"/>
          </p:cNvSpPr>
          <p:nvPr>
            <p:ph type="title"/>
          </p:nvPr>
        </p:nvSpPr>
        <p:spPr/>
        <p:txBody>
          <a:bodyPr/>
          <a:lstStyle/>
          <a:p>
            <a:r>
              <a:rPr lang="en-US" dirty="0"/>
              <a:t>Balance Sheet 10-K (Equity)</a:t>
            </a:r>
          </a:p>
        </p:txBody>
      </p:sp>
      <p:pic>
        <p:nvPicPr>
          <p:cNvPr id="6" name="Content Placeholder 5">
            <a:extLst>
              <a:ext uri="{FF2B5EF4-FFF2-40B4-BE49-F238E27FC236}">
                <a16:creationId xmlns:a16="http://schemas.microsoft.com/office/drawing/2014/main" id="{23D45E1D-0D5C-BA48-9659-574FA063D9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716" y="1003300"/>
            <a:ext cx="10312099" cy="5599391"/>
          </a:xfrm>
        </p:spPr>
      </p:pic>
      <p:sp>
        <p:nvSpPr>
          <p:cNvPr id="4" name="Frame 3">
            <a:extLst>
              <a:ext uri="{FF2B5EF4-FFF2-40B4-BE49-F238E27FC236}">
                <a16:creationId xmlns:a16="http://schemas.microsoft.com/office/drawing/2014/main" id="{A8EB859A-753A-984E-95D3-BFAB2DB593AD}"/>
              </a:ext>
            </a:extLst>
          </p:cNvPr>
          <p:cNvSpPr/>
          <p:nvPr/>
        </p:nvSpPr>
        <p:spPr>
          <a:xfrm>
            <a:off x="373966" y="5557838"/>
            <a:ext cx="10515600" cy="4572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82917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37D6-A5F3-E04B-8C30-E5313641A2C8}"/>
              </a:ext>
            </a:extLst>
          </p:cNvPr>
          <p:cNvSpPr>
            <a:spLocks noGrp="1"/>
          </p:cNvSpPr>
          <p:nvPr>
            <p:ph type="title"/>
          </p:nvPr>
        </p:nvSpPr>
        <p:spPr/>
        <p:txBody>
          <a:bodyPr/>
          <a:lstStyle/>
          <a:p>
            <a:r>
              <a:rPr lang="en-US" dirty="0"/>
              <a:t>Income Statement 10-K</a:t>
            </a:r>
          </a:p>
        </p:txBody>
      </p:sp>
      <p:pic>
        <p:nvPicPr>
          <p:cNvPr id="7" name="Content Placeholder 6">
            <a:extLst>
              <a:ext uri="{FF2B5EF4-FFF2-40B4-BE49-F238E27FC236}">
                <a16:creationId xmlns:a16="http://schemas.microsoft.com/office/drawing/2014/main" id="{8850E26C-8228-5748-9FBA-06D71CA592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967" y="720724"/>
            <a:ext cx="10907754" cy="5999837"/>
          </a:xfrm>
        </p:spPr>
      </p:pic>
      <p:sp>
        <p:nvSpPr>
          <p:cNvPr id="4" name="Frame 3">
            <a:extLst>
              <a:ext uri="{FF2B5EF4-FFF2-40B4-BE49-F238E27FC236}">
                <a16:creationId xmlns:a16="http://schemas.microsoft.com/office/drawing/2014/main" id="{D985150B-7A4A-4344-84B5-EEFB668330AD}"/>
              </a:ext>
            </a:extLst>
          </p:cNvPr>
          <p:cNvSpPr/>
          <p:nvPr/>
        </p:nvSpPr>
        <p:spPr>
          <a:xfrm>
            <a:off x="263787" y="1456412"/>
            <a:ext cx="11017931" cy="29548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Frame 4">
            <a:extLst>
              <a:ext uri="{FF2B5EF4-FFF2-40B4-BE49-F238E27FC236}">
                <a16:creationId xmlns:a16="http://schemas.microsoft.com/office/drawing/2014/main" id="{ACBEEB21-9AA1-7C4C-8673-4D64A7FE7463}"/>
              </a:ext>
            </a:extLst>
          </p:cNvPr>
          <p:cNvSpPr/>
          <p:nvPr/>
        </p:nvSpPr>
        <p:spPr>
          <a:xfrm>
            <a:off x="373965" y="2188958"/>
            <a:ext cx="10907754" cy="29548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Frame 5">
            <a:extLst>
              <a:ext uri="{FF2B5EF4-FFF2-40B4-BE49-F238E27FC236}">
                <a16:creationId xmlns:a16="http://schemas.microsoft.com/office/drawing/2014/main" id="{A532567C-E8E9-6D41-8A35-1936DF868F0C}"/>
              </a:ext>
            </a:extLst>
          </p:cNvPr>
          <p:cNvSpPr/>
          <p:nvPr/>
        </p:nvSpPr>
        <p:spPr>
          <a:xfrm>
            <a:off x="263786" y="5302839"/>
            <a:ext cx="11128113" cy="29548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Frame 7">
            <a:extLst>
              <a:ext uri="{FF2B5EF4-FFF2-40B4-BE49-F238E27FC236}">
                <a16:creationId xmlns:a16="http://schemas.microsoft.com/office/drawing/2014/main" id="{72BDC314-E8E1-B444-9595-4A48B26908E8}"/>
              </a:ext>
            </a:extLst>
          </p:cNvPr>
          <p:cNvSpPr/>
          <p:nvPr/>
        </p:nvSpPr>
        <p:spPr>
          <a:xfrm>
            <a:off x="263785" y="5683252"/>
            <a:ext cx="11128113" cy="29548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5176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37D6-A5F3-E04B-8C30-E5313641A2C8}"/>
              </a:ext>
            </a:extLst>
          </p:cNvPr>
          <p:cNvSpPr>
            <a:spLocks noGrp="1"/>
          </p:cNvSpPr>
          <p:nvPr>
            <p:ph type="title"/>
          </p:nvPr>
        </p:nvSpPr>
        <p:spPr/>
        <p:txBody>
          <a:bodyPr/>
          <a:lstStyle/>
          <a:p>
            <a:r>
              <a:rPr lang="en-US" dirty="0"/>
              <a:t>Income </a:t>
            </a:r>
            <a:r>
              <a:rPr lang="en-US"/>
              <a:t>Statement 10-Q</a:t>
            </a:r>
            <a:endParaRPr lang="en-US" dirty="0"/>
          </a:p>
        </p:txBody>
      </p:sp>
      <p:pic>
        <p:nvPicPr>
          <p:cNvPr id="3" name="Picture 2">
            <a:extLst>
              <a:ext uri="{FF2B5EF4-FFF2-40B4-BE49-F238E27FC236}">
                <a16:creationId xmlns:a16="http://schemas.microsoft.com/office/drawing/2014/main" id="{F7228487-0C49-5F42-AAA1-550D6FA6B59B}"/>
              </a:ext>
            </a:extLst>
          </p:cNvPr>
          <p:cNvPicPr>
            <a:picLocks noChangeAspect="1"/>
          </p:cNvPicPr>
          <p:nvPr/>
        </p:nvPicPr>
        <p:blipFill>
          <a:blip r:embed="rId2"/>
          <a:stretch>
            <a:fillRect/>
          </a:stretch>
        </p:blipFill>
        <p:spPr>
          <a:xfrm>
            <a:off x="795130" y="823915"/>
            <a:ext cx="9925256" cy="5970244"/>
          </a:xfrm>
          <a:prstGeom prst="rect">
            <a:avLst/>
          </a:prstGeom>
        </p:spPr>
      </p:pic>
      <p:sp>
        <p:nvSpPr>
          <p:cNvPr id="5" name="Frame 4">
            <a:extLst>
              <a:ext uri="{FF2B5EF4-FFF2-40B4-BE49-F238E27FC236}">
                <a16:creationId xmlns:a16="http://schemas.microsoft.com/office/drawing/2014/main" id="{DCF043A8-9AA1-7142-9785-53E5A10F1C68}"/>
              </a:ext>
            </a:extLst>
          </p:cNvPr>
          <p:cNvSpPr/>
          <p:nvPr/>
        </p:nvSpPr>
        <p:spPr>
          <a:xfrm>
            <a:off x="881270" y="3986212"/>
            <a:ext cx="9839116" cy="214314"/>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Frame 6">
            <a:extLst>
              <a:ext uri="{FF2B5EF4-FFF2-40B4-BE49-F238E27FC236}">
                <a16:creationId xmlns:a16="http://schemas.microsoft.com/office/drawing/2014/main" id="{59ED79F8-6335-44F5-AEB5-D73708EAA82D}"/>
              </a:ext>
            </a:extLst>
          </p:cNvPr>
          <p:cNvSpPr/>
          <p:nvPr/>
        </p:nvSpPr>
        <p:spPr>
          <a:xfrm>
            <a:off x="776080" y="5442747"/>
            <a:ext cx="9839116" cy="214314"/>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6901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Cash Flow Statement: 10K (Operating)</a:t>
            </a:r>
          </a:p>
        </p:txBody>
      </p:sp>
      <p:sp>
        <p:nvSpPr>
          <p:cNvPr id="3" name="Content Placeholder 2">
            <a:extLst>
              <a:ext uri="{FF2B5EF4-FFF2-40B4-BE49-F238E27FC236}">
                <a16:creationId xmlns:a16="http://schemas.microsoft.com/office/drawing/2014/main" id="{4BCB87AB-CF3F-F347-9563-B09CBC589C2C}"/>
              </a:ext>
            </a:extLst>
          </p:cNvPr>
          <p:cNvSpPr>
            <a:spLocks noGrp="1"/>
          </p:cNvSpPr>
          <p:nvPr>
            <p:ph idx="1"/>
          </p:nvPr>
        </p:nvSpPr>
        <p:spPr/>
        <p:txBody>
          <a:bodyPr/>
          <a:lstStyle/>
          <a:p>
            <a:endParaRPr lang="en-KZ"/>
          </a:p>
        </p:txBody>
      </p:sp>
      <p:pic>
        <p:nvPicPr>
          <p:cNvPr id="4" name="Picture 3">
            <a:extLst>
              <a:ext uri="{FF2B5EF4-FFF2-40B4-BE49-F238E27FC236}">
                <a16:creationId xmlns:a16="http://schemas.microsoft.com/office/drawing/2014/main" id="{21087314-09C9-AA46-A306-FD6119D6F0FE}"/>
              </a:ext>
            </a:extLst>
          </p:cNvPr>
          <p:cNvPicPr>
            <a:picLocks noChangeAspect="1"/>
          </p:cNvPicPr>
          <p:nvPr/>
        </p:nvPicPr>
        <p:blipFill>
          <a:blip r:embed="rId2"/>
          <a:stretch>
            <a:fillRect/>
          </a:stretch>
        </p:blipFill>
        <p:spPr>
          <a:xfrm>
            <a:off x="384313" y="1003300"/>
            <a:ext cx="10654748" cy="5721365"/>
          </a:xfrm>
          <a:prstGeom prst="rect">
            <a:avLst/>
          </a:prstGeom>
        </p:spPr>
      </p:pic>
      <p:sp>
        <p:nvSpPr>
          <p:cNvPr id="5" name="Frame 4">
            <a:extLst>
              <a:ext uri="{FF2B5EF4-FFF2-40B4-BE49-F238E27FC236}">
                <a16:creationId xmlns:a16="http://schemas.microsoft.com/office/drawing/2014/main" id="{0DB61A14-E1F7-B34C-910D-72F45724FF30}"/>
              </a:ext>
            </a:extLst>
          </p:cNvPr>
          <p:cNvSpPr/>
          <p:nvPr/>
        </p:nvSpPr>
        <p:spPr>
          <a:xfrm>
            <a:off x="373966" y="6486525"/>
            <a:ext cx="10777946" cy="23814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4952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Cash Flow Statement: 10K (Investing)</a:t>
            </a:r>
          </a:p>
        </p:txBody>
      </p:sp>
      <p:pic>
        <p:nvPicPr>
          <p:cNvPr id="4" name="Picture 3">
            <a:extLst>
              <a:ext uri="{FF2B5EF4-FFF2-40B4-BE49-F238E27FC236}">
                <a16:creationId xmlns:a16="http://schemas.microsoft.com/office/drawing/2014/main" id="{B0DB7DE6-B8E2-114B-9081-9E81B80AC5FB}"/>
              </a:ext>
            </a:extLst>
          </p:cNvPr>
          <p:cNvPicPr>
            <a:picLocks noChangeAspect="1"/>
          </p:cNvPicPr>
          <p:nvPr/>
        </p:nvPicPr>
        <p:blipFill>
          <a:blip r:embed="rId2"/>
          <a:stretch>
            <a:fillRect/>
          </a:stretch>
        </p:blipFill>
        <p:spPr>
          <a:xfrm>
            <a:off x="326744" y="1284557"/>
            <a:ext cx="10841727" cy="4288885"/>
          </a:xfrm>
          <a:prstGeom prst="rect">
            <a:avLst/>
          </a:prstGeom>
        </p:spPr>
      </p:pic>
      <p:sp>
        <p:nvSpPr>
          <p:cNvPr id="5" name="Frame 4">
            <a:extLst>
              <a:ext uri="{FF2B5EF4-FFF2-40B4-BE49-F238E27FC236}">
                <a16:creationId xmlns:a16="http://schemas.microsoft.com/office/drawing/2014/main" id="{AE87FF4A-2013-FB49-A374-C0B1B369999B}"/>
              </a:ext>
            </a:extLst>
          </p:cNvPr>
          <p:cNvSpPr/>
          <p:nvPr/>
        </p:nvSpPr>
        <p:spPr>
          <a:xfrm>
            <a:off x="373966" y="2288519"/>
            <a:ext cx="10946112"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Frame 5">
            <a:extLst>
              <a:ext uri="{FF2B5EF4-FFF2-40B4-BE49-F238E27FC236}">
                <a16:creationId xmlns:a16="http://schemas.microsoft.com/office/drawing/2014/main" id="{2A11133D-0D97-CC46-9970-7AD241906F02}"/>
              </a:ext>
            </a:extLst>
          </p:cNvPr>
          <p:cNvSpPr/>
          <p:nvPr/>
        </p:nvSpPr>
        <p:spPr>
          <a:xfrm>
            <a:off x="373966" y="4434158"/>
            <a:ext cx="10946112"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Frame 6">
            <a:extLst>
              <a:ext uri="{FF2B5EF4-FFF2-40B4-BE49-F238E27FC236}">
                <a16:creationId xmlns:a16="http://schemas.microsoft.com/office/drawing/2014/main" id="{190AA68E-A118-4C4C-97D6-24DD4CC64BD9}"/>
              </a:ext>
            </a:extLst>
          </p:cNvPr>
          <p:cNvSpPr/>
          <p:nvPr/>
        </p:nvSpPr>
        <p:spPr>
          <a:xfrm>
            <a:off x="373964" y="5124991"/>
            <a:ext cx="10946113"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205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5E0A-F0F5-47F2-B154-B0DD65C3AFA6}"/>
              </a:ext>
            </a:extLst>
          </p:cNvPr>
          <p:cNvSpPr>
            <a:spLocks noGrp="1"/>
          </p:cNvSpPr>
          <p:nvPr>
            <p:ph type="title"/>
          </p:nvPr>
        </p:nvSpPr>
        <p:spPr/>
        <p:txBody>
          <a:bodyPr/>
          <a:lstStyle/>
          <a:p>
            <a:r>
              <a:rPr lang="en-CA" dirty="0"/>
              <a:t>Global Segments</a:t>
            </a:r>
          </a:p>
        </p:txBody>
      </p:sp>
      <p:pic>
        <p:nvPicPr>
          <p:cNvPr id="4" name="Content Placeholder 3">
            <a:extLst>
              <a:ext uri="{FF2B5EF4-FFF2-40B4-BE49-F238E27FC236}">
                <a16:creationId xmlns:a16="http://schemas.microsoft.com/office/drawing/2014/main" id="{60C6A5FA-B88F-4472-8375-27AE8F3E5F1E}"/>
              </a:ext>
            </a:extLst>
          </p:cNvPr>
          <p:cNvPicPr>
            <a:picLocks noGrp="1" noChangeAspect="1"/>
          </p:cNvPicPr>
          <p:nvPr>
            <p:ph sz="half" idx="1"/>
          </p:nvPr>
        </p:nvPicPr>
        <p:blipFill>
          <a:blip r:embed="rId2"/>
          <a:stretch>
            <a:fillRect/>
          </a:stretch>
        </p:blipFill>
        <p:spPr>
          <a:xfrm>
            <a:off x="374650" y="1742639"/>
            <a:ext cx="5181600" cy="3887072"/>
          </a:xfrm>
          <a:prstGeom prst="rect">
            <a:avLst/>
          </a:prstGeom>
        </p:spPr>
      </p:pic>
      <p:sp>
        <p:nvSpPr>
          <p:cNvPr id="5" name="Content Placeholder 4">
            <a:extLst>
              <a:ext uri="{FF2B5EF4-FFF2-40B4-BE49-F238E27FC236}">
                <a16:creationId xmlns:a16="http://schemas.microsoft.com/office/drawing/2014/main" id="{4237AB48-D256-4CF6-A473-17F30E6C38D2}"/>
              </a:ext>
            </a:extLst>
          </p:cNvPr>
          <p:cNvSpPr>
            <a:spLocks noGrp="1"/>
          </p:cNvSpPr>
          <p:nvPr>
            <p:ph sz="half" idx="2"/>
          </p:nvPr>
        </p:nvSpPr>
        <p:spPr/>
        <p:txBody>
          <a:bodyPr/>
          <a:lstStyle/>
          <a:p>
            <a:r>
              <a:rPr lang="en-CA" dirty="0"/>
              <a:t>There remains many subsegments within the industry that see different growth rates in different geographies</a:t>
            </a:r>
          </a:p>
          <a:p>
            <a:endParaRPr lang="en-CA" dirty="0"/>
          </a:p>
          <a:p>
            <a:r>
              <a:rPr lang="en-CA" dirty="0"/>
              <a:t>Regardless, a strong underlying theme is digital and mobile wallets as more countries gain widespread access to the internet</a:t>
            </a:r>
          </a:p>
        </p:txBody>
      </p:sp>
    </p:spTree>
    <p:extLst>
      <p:ext uri="{BB962C8B-B14F-4D97-AF65-F5344CB8AC3E}">
        <p14:creationId xmlns:p14="http://schemas.microsoft.com/office/powerpoint/2010/main" val="30252770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Cash Flow Statement: 10K (Financing)</a:t>
            </a:r>
          </a:p>
        </p:txBody>
      </p:sp>
      <p:pic>
        <p:nvPicPr>
          <p:cNvPr id="4" name="Content Placeholder 3">
            <a:extLst>
              <a:ext uri="{FF2B5EF4-FFF2-40B4-BE49-F238E27FC236}">
                <a16:creationId xmlns:a16="http://schemas.microsoft.com/office/drawing/2014/main" id="{7E542FA6-59D5-6D45-93CD-9098106563B9}"/>
              </a:ext>
            </a:extLst>
          </p:cNvPr>
          <p:cNvPicPr>
            <a:picLocks noGrp="1" noChangeAspect="1"/>
          </p:cNvPicPr>
          <p:nvPr>
            <p:ph idx="1"/>
          </p:nvPr>
        </p:nvPicPr>
        <p:blipFill>
          <a:blip r:embed="rId2"/>
          <a:stretch>
            <a:fillRect/>
          </a:stretch>
        </p:blipFill>
        <p:spPr>
          <a:xfrm>
            <a:off x="373966" y="1376914"/>
            <a:ext cx="10745724" cy="4295015"/>
          </a:xfrm>
          <a:prstGeom prst="rect">
            <a:avLst/>
          </a:prstGeom>
        </p:spPr>
      </p:pic>
      <p:sp>
        <p:nvSpPr>
          <p:cNvPr id="5" name="Frame 4">
            <a:extLst>
              <a:ext uri="{FF2B5EF4-FFF2-40B4-BE49-F238E27FC236}">
                <a16:creationId xmlns:a16="http://schemas.microsoft.com/office/drawing/2014/main" id="{7F8BCA03-79A2-9141-BFB8-B5268610318B}"/>
              </a:ext>
            </a:extLst>
          </p:cNvPr>
          <p:cNvSpPr/>
          <p:nvPr/>
        </p:nvSpPr>
        <p:spPr>
          <a:xfrm>
            <a:off x="621711" y="2222500"/>
            <a:ext cx="10497980"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Frame 6">
            <a:extLst>
              <a:ext uri="{FF2B5EF4-FFF2-40B4-BE49-F238E27FC236}">
                <a16:creationId xmlns:a16="http://schemas.microsoft.com/office/drawing/2014/main" id="{7CD36A94-2E45-EC42-96AC-66DAE723B5CD}"/>
              </a:ext>
            </a:extLst>
          </p:cNvPr>
          <p:cNvSpPr/>
          <p:nvPr/>
        </p:nvSpPr>
        <p:spPr>
          <a:xfrm>
            <a:off x="621711" y="1609207"/>
            <a:ext cx="10497980"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91200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Cash Flow Statement: 10Q (Operating)</a:t>
            </a:r>
          </a:p>
        </p:txBody>
      </p:sp>
      <p:pic>
        <p:nvPicPr>
          <p:cNvPr id="6" name="Content Placeholder 5">
            <a:extLst>
              <a:ext uri="{FF2B5EF4-FFF2-40B4-BE49-F238E27FC236}">
                <a16:creationId xmlns:a16="http://schemas.microsoft.com/office/drawing/2014/main" id="{A37F3E7A-779E-D145-8FD6-17FF071881C6}"/>
              </a:ext>
            </a:extLst>
          </p:cNvPr>
          <p:cNvPicPr>
            <a:picLocks noGrp="1" noChangeAspect="1"/>
          </p:cNvPicPr>
          <p:nvPr>
            <p:ph idx="1"/>
          </p:nvPr>
        </p:nvPicPr>
        <p:blipFill>
          <a:blip r:embed="rId2"/>
          <a:stretch>
            <a:fillRect/>
          </a:stretch>
        </p:blipFill>
        <p:spPr>
          <a:xfrm>
            <a:off x="375069" y="821916"/>
            <a:ext cx="10930138" cy="5836468"/>
          </a:xfrm>
          <a:prstGeom prst="rect">
            <a:avLst/>
          </a:prstGeom>
        </p:spPr>
      </p:pic>
      <p:sp>
        <p:nvSpPr>
          <p:cNvPr id="7" name="Frame 6">
            <a:extLst>
              <a:ext uri="{FF2B5EF4-FFF2-40B4-BE49-F238E27FC236}">
                <a16:creationId xmlns:a16="http://schemas.microsoft.com/office/drawing/2014/main" id="{3E3AFFE9-645E-B144-A8D2-DCDE1072660B}"/>
              </a:ext>
            </a:extLst>
          </p:cNvPr>
          <p:cNvSpPr/>
          <p:nvPr/>
        </p:nvSpPr>
        <p:spPr>
          <a:xfrm>
            <a:off x="373966" y="6429375"/>
            <a:ext cx="10931241" cy="229009"/>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202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Cash Flow Statement: 10Q (Investing)</a:t>
            </a:r>
          </a:p>
        </p:txBody>
      </p:sp>
      <p:pic>
        <p:nvPicPr>
          <p:cNvPr id="6" name="Picture 5">
            <a:extLst>
              <a:ext uri="{FF2B5EF4-FFF2-40B4-BE49-F238E27FC236}">
                <a16:creationId xmlns:a16="http://schemas.microsoft.com/office/drawing/2014/main" id="{9A2D0928-D751-2B41-94A3-6CED2C283CF7}"/>
              </a:ext>
            </a:extLst>
          </p:cNvPr>
          <p:cNvPicPr>
            <a:picLocks noChangeAspect="1"/>
          </p:cNvPicPr>
          <p:nvPr/>
        </p:nvPicPr>
        <p:blipFill>
          <a:blip r:embed="rId2"/>
          <a:stretch>
            <a:fillRect/>
          </a:stretch>
        </p:blipFill>
        <p:spPr>
          <a:xfrm>
            <a:off x="148748" y="1693931"/>
            <a:ext cx="11174065" cy="3805721"/>
          </a:xfrm>
          <a:prstGeom prst="rect">
            <a:avLst/>
          </a:prstGeom>
        </p:spPr>
      </p:pic>
      <p:sp>
        <p:nvSpPr>
          <p:cNvPr id="4" name="Frame 3">
            <a:extLst>
              <a:ext uri="{FF2B5EF4-FFF2-40B4-BE49-F238E27FC236}">
                <a16:creationId xmlns:a16="http://schemas.microsoft.com/office/drawing/2014/main" id="{3A8D0E56-BBA5-EC4F-9257-5D92F7D4D1B2}"/>
              </a:ext>
            </a:extLst>
          </p:cNvPr>
          <p:cNvSpPr/>
          <p:nvPr/>
        </p:nvSpPr>
        <p:spPr>
          <a:xfrm>
            <a:off x="148749" y="4186238"/>
            <a:ext cx="11241216" cy="977829"/>
          </a:xfrm>
          <a:prstGeom prst="frame">
            <a:avLst>
              <a:gd name="adj1" fmla="val 417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40099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Cash Flow Statement: 10Q (Financing)</a:t>
            </a:r>
          </a:p>
        </p:txBody>
      </p:sp>
      <p:pic>
        <p:nvPicPr>
          <p:cNvPr id="6" name="Content Placeholder 5">
            <a:extLst>
              <a:ext uri="{FF2B5EF4-FFF2-40B4-BE49-F238E27FC236}">
                <a16:creationId xmlns:a16="http://schemas.microsoft.com/office/drawing/2014/main" id="{5FA8C904-78BD-1649-A883-4201D67E8247}"/>
              </a:ext>
            </a:extLst>
          </p:cNvPr>
          <p:cNvPicPr>
            <a:picLocks noGrp="1" noChangeAspect="1"/>
          </p:cNvPicPr>
          <p:nvPr>
            <p:ph idx="1"/>
          </p:nvPr>
        </p:nvPicPr>
        <p:blipFill>
          <a:blip r:embed="rId2"/>
          <a:stretch>
            <a:fillRect/>
          </a:stretch>
        </p:blipFill>
        <p:spPr>
          <a:xfrm>
            <a:off x="373965" y="1003300"/>
            <a:ext cx="10943391" cy="3935762"/>
          </a:xfrm>
          <a:prstGeom prst="rect">
            <a:avLst/>
          </a:prstGeom>
        </p:spPr>
      </p:pic>
      <p:sp>
        <p:nvSpPr>
          <p:cNvPr id="4" name="Frame 3">
            <a:extLst>
              <a:ext uri="{FF2B5EF4-FFF2-40B4-BE49-F238E27FC236}">
                <a16:creationId xmlns:a16="http://schemas.microsoft.com/office/drawing/2014/main" id="{88187473-4DCB-A543-875A-E47FF4D7EF71}"/>
              </a:ext>
            </a:extLst>
          </p:cNvPr>
          <p:cNvSpPr/>
          <p:nvPr/>
        </p:nvSpPr>
        <p:spPr>
          <a:xfrm>
            <a:off x="345191" y="1854200"/>
            <a:ext cx="11000937"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Frame 4">
            <a:extLst>
              <a:ext uri="{FF2B5EF4-FFF2-40B4-BE49-F238E27FC236}">
                <a16:creationId xmlns:a16="http://schemas.microsoft.com/office/drawing/2014/main" id="{44AEFF3A-90D5-6E44-A4F5-FD789F5FE19C}"/>
              </a:ext>
            </a:extLst>
          </p:cNvPr>
          <p:cNvSpPr/>
          <p:nvPr/>
        </p:nvSpPr>
        <p:spPr>
          <a:xfrm>
            <a:off x="345192" y="3916363"/>
            <a:ext cx="10972164"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4599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2289-11CD-214B-8873-E9D5C04326FD}"/>
              </a:ext>
            </a:extLst>
          </p:cNvPr>
          <p:cNvSpPr>
            <a:spLocks noGrp="1"/>
          </p:cNvSpPr>
          <p:nvPr>
            <p:ph type="title"/>
          </p:nvPr>
        </p:nvSpPr>
        <p:spPr/>
        <p:txBody>
          <a:bodyPr/>
          <a:lstStyle/>
          <a:p>
            <a:r>
              <a:rPr lang="en-KZ" dirty="0"/>
              <a:t>Overall Performance</a:t>
            </a:r>
          </a:p>
        </p:txBody>
      </p:sp>
      <p:pic>
        <p:nvPicPr>
          <p:cNvPr id="4" name="Content Placeholder 3">
            <a:extLst>
              <a:ext uri="{FF2B5EF4-FFF2-40B4-BE49-F238E27FC236}">
                <a16:creationId xmlns:a16="http://schemas.microsoft.com/office/drawing/2014/main" id="{352B0680-6F2D-7D48-897E-616475007224}"/>
              </a:ext>
            </a:extLst>
          </p:cNvPr>
          <p:cNvPicPr>
            <a:picLocks noGrp="1" noChangeAspect="1"/>
          </p:cNvPicPr>
          <p:nvPr>
            <p:ph idx="1"/>
          </p:nvPr>
        </p:nvPicPr>
        <p:blipFill>
          <a:blip r:embed="rId2"/>
          <a:stretch>
            <a:fillRect/>
          </a:stretch>
        </p:blipFill>
        <p:spPr>
          <a:xfrm>
            <a:off x="-1" y="669442"/>
            <a:ext cx="11343861" cy="6188557"/>
          </a:xfrm>
          <a:prstGeom prst="rect">
            <a:avLst/>
          </a:prstGeom>
        </p:spPr>
      </p:pic>
    </p:spTree>
    <p:extLst>
      <p:ext uri="{BB962C8B-B14F-4D97-AF65-F5344CB8AC3E}">
        <p14:creationId xmlns:p14="http://schemas.microsoft.com/office/powerpoint/2010/main" val="237247248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Key Analysis</a:t>
            </a:r>
          </a:p>
        </p:txBody>
      </p:sp>
      <p:sp>
        <p:nvSpPr>
          <p:cNvPr id="5" name="Content Placeholder 4">
            <a:extLst>
              <a:ext uri="{FF2B5EF4-FFF2-40B4-BE49-F238E27FC236}">
                <a16:creationId xmlns:a16="http://schemas.microsoft.com/office/drawing/2014/main" id="{AD4842A9-40F8-A848-9903-320EB44CAFE5}"/>
              </a:ext>
            </a:extLst>
          </p:cNvPr>
          <p:cNvSpPr>
            <a:spLocks noGrp="1"/>
          </p:cNvSpPr>
          <p:nvPr>
            <p:ph idx="1"/>
          </p:nvPr>
        </p:nvSpPr>
        <p:spPr>
          <a:xfrm>
            <a:off x="373966" y="1253330"/>
            <a:ext cx="4058334" cy="4780755"/>
          </a:xfrm>
        </p:spPr>
        <p:txBody>
          <a:bodyPr/>
          <a:lstStyle/>
          <a:p>
            <a:pPr>
              <a:buFontTx/>
              <a:buChar char="-"/>
            </a:pPr>
            <a:r>
              <a:rPr lang="en-KZ" dirty="0"/>
              <a:t>2019 :</a:t>
            </a:r>
          </a:p>
          <a:p>
            <a:r>
              <a:rPr lang="en-KZ" dirty="0"/>
              <a:t>Increase in Net Revenue</a:t>
            </a:r>
          </a:p>
          <a:p>
            <a:r>
              <a:rPr lang="en-KZ" dirty="0"/>
              <a:t>Positive Cash Flow</a:t>
            </a:r>
          </a:p>
          <a:p>
            <a:r>
              <a:rPr lang="en-KZ" dirty="0"/>
              <a:t>Increase in EPS</a:t>
            </a:r>
          </a:p>
          <a:p>
            <a:r>
              <a:rPr lang="en-KZ" dirty="0"/>
              <a:t>Major Acquisitions</a:t>
            </a:r>
          </a:p>
          <a:p>
            <a:r>
              <a:rPr lang="en-KZ" dirty="0"/>
              <a:t>Increase in a goodwill</a:t>
            </a:r>
          </a:p>
          <a:p>
            <a:endParaRPr lang="en-KZ" dirty="0"/>
          </a:p>
          <a:p>
            <a:endParaRPr lang="en-KZ" dirty="0"/>
          </a:p>
          <a:p>
            <a:endParaRPr lang="en-KZ" dirty="0"/>
          </a:p>
        </p:txBody>
      </p:sp>
      <p:sp>
        <p:nvSpPr>
          <p:cNvPr id="7" name="Content Placeholder 4">
            <a:extLst>
              <a:ext uri="{FF2B5EF4-FFF2-40B4-BE49-F238E27FC236}">
                <a16:creationId xmlns:a16="http://schemas.microsoft.com/office/drawing/2014/main" id="{508DAB58-DD1D-8A4A-A210-5F7B8FE801E7}"/>
              </a:ext>
            </a:extLst>
          </p:cNvPr>
          <p:cNvSpPr txBox="1">
            <a:spLocks/>
          </p:cNvSpPr>
          <p:nvPr/>
        </p:nvSpPr>
        <p:spPr>
          <a:xfrm>
            <a:off x="5136466" y="1274760"/>
            <a:ext cx="4058334" cy="4780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KZ" sz="2800" b="0" i="0" u="none" strike="noStrike" kern="1200" cap="none" spc="0" normalizeH="0" baseline="0" noProof="0" dirty="0">
                <a:ln>
                  <a:noFill/>
                </a:ln>
                <a:solidFill>
                  <a:prstClr val="black"/>
                </a:solidFill>
                <a:effectLst/>
                <a:uLnTx/>
                <a:uFillTx/>
                <a:latin typeface="Calibri" panose="020F0502020204030204"/>
                <a:ea typeface="+mn-ea"/>
                <a:cs typeface="+mn-cs"/>
              </a:rPr>
              <a:t>1st Quarter of 2020: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KZ" sz="2800" b="0" i="0" u="none" strike="noStrike" kern="1200" cap="none" spc="0" normalizeH="0" baseline="0" noProof="0" dirty="0">
                <a:ln>
                  <a:noFill/>
                </a:ln>
                <a:solidFill>
                  <a:prstClr val="black"/>
                </a:solidFill>
                <a:effectLst/>
                <a:uLnTx/>
                <a:uFillTx/>
                <a:latin typeface="Calibri" panose="020F0502020204030204"/>
                <a:ea typeface="+mn-ea"/>
                <a:cs typeface="+mn-cs"/>
              </a:rPr>
              <a:t>Increase in cash and cash equivalents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KZ" sz="2800" b="0" i="0" u="none" strike="noStrike" kern="1200" cap="none" spc="0" normalizeH="0" baseline="0" noProof="0" dirty="0">
                <a:ln>
                  <a:noFill/>
                </a:ln>
                <a:solidFill>
                  <a:prstClr val="black"/>
                </a:solidFill>
                <a:effectLst/>
                <a:uLnTx/>
                <a:uFillTx/>
                <a:latin typeface="Calibri" panose="020F0502020204030204"/>
                <a:ea typeface="+mn-ea"/>
                <a:cs typeface="+mn-cs"/>
              </a:rPr>
              <a:t>Decrease in a net income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KZ" sz="2800" b="0" i="0" u="none" strike="noStrike" kern="1200" cap="none" spc="0" normalizeH="0" baseline="0" noProof="0" dirty="0">
                <a:ln>
                  <a:noFill/>
                </a:ln>
                <a:solidFill>
                  <a:prstClr val="black"/>
                </a:solidFill>
                <a:effectLst/>
                <a:uLnTx/>
                <a:uFillTx/>
                <a:latin typeface="Calibri" panose="020F0502020204030204"/>
                <a:ea typeface="+mn-ea"/>
                <a:cs typeface="+mn-cs"/>
              </a:rPr>
              <a:t>Positive Cashflow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KZ"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KZ"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KZ"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KZ"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2346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36B2-85EB-4341-B034-FFB1784633F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Valuation</a:t>
            </a:r>
          </a:p>
        </p:txBody>
      </p:sp>
    </p:spTree>
    <p:extLst>
      <p:ext uri="{BB962C8B-B14F-4D97-AF65-F5344CB8AC3E}">
        <p14:creationId xmlns:p14="http://schemas.microsoft.com/office/powerpoint/2010/main" val="219155493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Valuation</a:t>
            </a:r>
          </a:p>
        </p:txBody>
      </p:sp>
      <p:pic>
        <p:nvPicPr>
          <p:cNvPr id="3" name="Picture 2">
            <a:extLst>
              <a:ext uri="{FF2B5EF4-FFF2-40B4-BE49-F238E27FC236}">
                <a16:creationId xmlns:a16="http://schemas.microsoft.com/office/drawing/2014/main" id="{AF0F606F-0A43-5940-BA03-9250F2E6AF1F}"/>
              </a:ext>
            </a:extLst>
          </p:cNvPr>
          <p:cNvPicPr>
            <a:picLocks noChangeAspect="1"/>
          </p:cNvPicPr>
          <p:nvPr/>
        </p:nvPicPr>
        <p:blipFill>
          <a:blip r:embed="rId2"/>
          <a:stretch>
            <a:fillRect/>
          </a:stretch>
        </p:blipFill>
        <p:spPr>
          <a:xfrm>
            <a:off x="177800" y="1003300"/>
            <a:ext cx="10005715" cy="2737332"/>
          </a:xfrm>
          <a:prstGeom prst="rect">
            <a:avLst/>
          </a:prstGeom>
        </p:spPr>
      </p:pic>
      <p:pic>
        <p:nvPicPr>
          <p:cNvPr id="6" name="Picture 5">
            <a:extLst>
              <a:ext uri="{FF2B5EF4-FFF2-40B4-BE49-F238E27FC236}">
                <a16:creationId xmlns:a16="http://schemas.microsoft.com/office/drawing/2014/main" id="{93A7B5BB-B127-0B4A-8591-4B88404A5DB8}"/>
              </a:ext>
            </a:extLst>
          </p:cNvPr>
          <p:cNvPicPr>
            <a:picLocks noChangeAspect="1"/>
          </p:cNvPicPr>
          <p:nvPr/>
        </p:nvPicPr>
        <p:blipFill>
          <a:blip r:embed="rId3"/>
          <a:stretch>
            <a:fillRect/>
          </a:stretch>
        </p:blipFill>
        <p:spPr>
          <a:xfrm>
            <a:off x="177800" y="3917950"/>
            <a:ext cx="10005716" cy="1416050"/>
          </a:xfrm>
          <a:prstGeom prst="rect">
            <a:avLst/>
          </a:prstGeom>
        </p:spPr>
      </p:pic>
      <p:sp>
        <p:nvSpPr>
          <p:cNvPr id="7" name="Frame 6">
            <a:extLst>
              <a:ext uri="{FF2B5EF4-FFF2-40B4-BE49-F238E27FC236}">
                <a16:creationId xmlns:a16="http://schemas.microsoft.com/office/drawing/2014/main" id="{22480692-0383-5449-B153-D852EDCC1510}"/>
              </a:ext>
            </a:extLst>
          </p:cNvPr>
          <p:cNvSpPr/>
          <p:nvPr/>
        </p:nvSpPr>
        <p:spPr>
          <a:xfrm>
            <a:off x="177800" y="1889125"/>
            <a:ext cx="10005715" cy="30797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Frame 7">
            <a:extLst>
              <a:ext uri="{FF2B5EF4-FFF2-40B4-BE49-F238E27FC236}">
                <a16:creationId xmlns:a16="http://schemas.microsoft.com/office/drawing/2014/main" id="{8BCDD02C-A27D-BC4E-9BB3-362084CB4928}"/>
              </a:ext>
            </a:extLst>
          </p:cNvPr>
          <p:cNvSpPr/>
          <p:nvPr/>
        </p:nvSpPr>
        <p:spPr>
          <a:xfrm>
            <a:off x="177800" y="3082925"/>
            <a:ext cx="10005715" cy="30797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Frame 9">
            <a:extLst>
              <a:ext uri="{FF2B5EF4-FFF2-40B4-BE49-F238E27FC236}">
                <a16:creationId xmlns:a16="http://schemas.microsoft.com/office/drawing/2014/main" id="{53E1AFA0-4FB9-AB49-A158-59B55785CE2F}"/>
              </a:ext>
            </a:extLst>
          </p:cNvPr>
          <p:cNvSpPr/>
          <p:nvPr/>
        </p:nvSpPr>
        <p:spPr>
          <a:xfrm>
            <a:off x="177800" y="3959707"/>
            <a:ext cx="10005715" cy="30797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8939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Valuation </a:t>
            </a:r>
          </a:p>
        </p:txBody>
      </p:sp>
      <p:pic>
        <p:nvPicPr>
          <p:cNvPr id="4" name="Picture 3">
            <a:extLst>
              <a:ext uri="{FF2B5EF4-FFF2-40B4-BE49-F238E27FC236}">
                <a16:creationId xmlns:a16="http://schemas.microsoft.com/office/drawing/2014/main" id="{E9CDA70C-3FAD-044B-B86A-0AB9690B847A}"/>
              </a:ext>
            </a:extLst>
          </p:cNvPr>
          <p:cNvPicPr>
            <a:picLocks noChangeAspect="1"/>
          </p:cNvPicPr>
          <p:nvPr/>
        </p:nvPicPr>
        <p:blipFill>
          <a:blip r:embed="rId2"/>
          <a:stretch>
            <a:fillRect/>
          </a:stretch>
        </p:blipFill>
        <p:spPr>
          <a:xfrm>
            <a:off x="1727200" y="768350"/>
            <a:ext cx="8305800" cy="5778500"/>
          </a:xfrm>
          <a:prstGeom prst="rect">
            <a:avLst/>
          </a:prstGeom>
        </p:spPr>
      </p:pic>
    </p:spTree>
    <p:extLst>
      <p:ext uri="{BB962C8B-B14F-4D97-AF65-F5344CB8AC3E}">
        <p14:creationId xmlns:p14="http://schemas.microsoft.com/office/powerpoint/2010/main" val="399779035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FC02-C5B6-F149-A5F1-F61F6DB3E830}"/>
              </a:ext>
            </a:extLst>
          </p:cNvPr>
          <p:cNvSpPr>
            <a:spLocks noGrp="1"/>
          </p:cNvSpPr>
          <p:nvPr>
            <p:ph type="title"/>
          </p:nvPr>
        </p:nvSpPr>
        <p:spPr/>
        <p:txBody>
          <a:bodyPr/>
          <a:lstStyle/>
          <a:p>
            <a:r>
              <a:rPr lang="en-KZ" dirty="0"/>
              <a:t>Final Recommendation</a:t>
            </a:r>
          </a:p>
        </p:txBody>
      </p:sp>
      <p:sp>
        <p:nvSpPr>
          <p:cNvPr id="4" name="Content Placeholder 3">
            <a:extLst>
              <a:ext uri="{FF2B5EF4-FFF2-40B4-BE49-F238E27FC236}">
                <a16:creationId xmlns:a16="http://schemas.microsoft.com/office/drawing/2014/main" id="{7B1EEC10-2B7B-BC4B-87D8-80C00EDD784B}"/>
              </a:ext>
            </a:extLst>
          </p:cNvPr>
          <p:cNvSpPr>
            <a:spLocks noGrp="1"/>
          </p:cNvSpPr>
          <p:nvPr>
            <p:ph idx="1"/>
          </p:nvPr>
        </p:nvSpPr>
        <p:spPr>
          <a:xfrm>
            <a:off x="373966" y="1253330"/>
            <a:ext cx="5722034" cy="4780755"/>
          </a:xfrm>
        </p:spPr>
        <p:txBody>
          <a:bodyPr>
            <a:normAutofit/>
          </a:bodyPr>
          <a:lstStyle/>
          <a:p>
            <a:r>
              <a:rPr lang="en-KZ" dirty="0"/>
              <a:t>Mastercard’s new focus on B2B market with its new Mastercard Track Program helps to expand its market share and obtain huge profits.</a:t>
            </a:r>
          </a:p>
          <a:p>
            <a:r>
              <a:rPr lang="en-KZ" dirty="0"/>
              <a:t>Moving towards “online-world” also increase potential growth rate for Mastercard. </a:t>
            </a:r>
          </a:p>
          <a:p>
            <a:r>
              <a:rPr lang="en-KZ" dirty="0"/>
              <a:t>Consistent growth in Net Income</a:t>
            </a:r>
          </a:p>
          <a:p>
            <a:r>
              <a:rPr lang="en-KZ" dirty="0"/>
              <a:t>Consistent Positive Cash Flow		       </a:t>
            </a:r>
          </a:p>
        </p:txBody>
      </p:sp>
      <p:pic>
        <p:nvPicPr>
          <p:cNvPr id="5" name="Picture 4" descr="A picture containing drawing&#10;&#10;Description automatically generated">
            <a:extLst>
              <a:ext uri="{FF2B5EF4-FFF2-40B4-BE49-F238E27FC236}">
                <a16:creationId xmlns:a16="http://schemas.microsoft.com/office/drawing/2014/main" id="{3381F887-8A95-764F-9585-1E2672ACF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166" y="2048611"/>
            <a:ext cx="3270934" cy="3270934"/>
          </a:xfrm>
          <a:prstGeom prst="rect">
            <a:avLst/>
          </a:prstGeom>
        </p:spPr>
      </p:pic>
    </p:spTree>
    <p:extLst>
      <p:ext uri="{BB962C8B-B14F-4D97-AF65-F5344CB8AC3E}">
        <p14:creationId xmlns:p14="http://schemas.microsoft.com/office/powerpoint/2010/main" val="2572755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4D12-3798-4523-A3A8-F2F2CF7F2360}"/>
              </a:ext>
            </a:extLst>
          </p:cNvPr>
          <p:cNvSpPr>
            <a:spLocks noGrp="1"/>
          </p:cNvSpPr>
          <p:nvPr>
            <p:ph type="title"/>
          </p:nvPr>
        </p:nvSpPr>
        <p:spPr/>
        <p:txBody>
          <a:bodyPr/>
          <a:lstStyle/>
          <a:p>
            <a:r>
              <a:rPr lang="en-CA" dirty="0"/>
              <a:t>Geographical Markets</a:t>
            </a:r>
          </a:p>
        </p:txBody>
      </p:sp>
      <p:sp>
        <p:nvSpPr>
          <p:cNvPr id="3" name="Content Placeholder 2">
            <a:extLst>
              <a:ext uri="{FF2B5EF4-FFF2-40B4-BE49-F238E27FC236}">
                <a16:creationId xmlns:a16="http://schemas.microsoft.com/office/drawing/2014/main" id="{2B78DFBC-E5F5-4DAE-902D-0049A3C24402}"/>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C4729AB1-A390-4588-8BA8-ACE8656B923F}"/>
              </a:ext>
            </a:extLst>
          </p:cNvPr>
          <p:cNvPicPr>
            <a:picLocks noChangeAspect="1"/>
          </p:cNvPicPr>
          <p:nvPr/>
        </p:nvPicPr>
        <p:blipFill>
          <a:blip r:embed="rId2"/>
          <a:stretch>
            <a:fillRect/>
          </a:stretch>
        </p:blipFill>
        <p:spPr>
          <a:xfrm>
            <a:off x="373966" y="1003300"/>
            <a:ext cx="10515600" cy="5206699"/>
          </a:xfrm>
          <a:prstGeom prst="rect">
            <a:avLst/>
          </a:prstGeom>
        </p:spPr>
      </p:pic>
    </p:spTree>
    <p:extLst>
      <p:ext uri="{BB962C8B-B14F-4D97-AF65-F5344CB8AC3E}">
        <p14:creationId xmlns:p14="http://schemas.microsoft.com/office/powerpoint/2010/main" val="102430986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8B748B-A5B5-4151-A969-359C03769A4B}"/>
              </a:ext>
            </a:extLst>
          </p:cNvPr>
          <p:cNvSpPr>
            <a:spLocks noGrp="1"/>
          </p:cNvSpPr>
          <p:nvPr>
            <p:ph type="ctrTitle"/>
          </p:nvPr>
        </p:nvSpPr>
        <p:spPr/>
        <p:txBody>
          <a:bodyPr/>
          <a:lstStyle/>
          <a:p>
            <a:r>
              <a:rPr lang="en-CA" dirty="0"/>
              <a:t>American Express</a:t>
            </a:r>
          </a:p>
        </p:txBody>
      </p:sp>
      <p:sp>
        <p:nvSpPr>
          <p:cNvPr id="7" name="Subtitle 6">
            <a:extLst>
              <a:ext uri="{FF2B5EF4-FFF2-40B4-BE49-F238E27FC236}">
                <a16:creationId xmlns:a16="http://schemas.microsoft.com/office/drawing/2014/main" id="{DA958A3F-98FD-4691-8012-C5568F259C1F}"/>
              </a:ext>
            </a:extLst>
          </p:cNvPr>
          <p:cNvSpPr>
            <a:spLocks noGrp="1"/>
          </p:cNvSpPr>
          <p:nvPr>
            <p:ph type="subTitle" idx="1"/>
          </p:nvPr>
        </p:nvSpPr>
        <p:spPr/>
        <p:txBody>
          <a:bodyPr/>
          <a:lstStyle/>
          <a:p>
            <a:r>
              <a:rPr lang="en-CA" dirty="0"/>
              <a:t>NYSE: AXP</a:t>
            </a:r>
          </a:p>
        </p:txBody>
      </p:sp>
    </p:spTree>
    <p:extLst>
      <p:ext uri="{BB962C8B-B14F-4D97-AF65-F5344CB8AC3E}">
        <p14:creationId xmlns:p14="http://schemas.microsoft.com/office/powerpoint/2010/main" val="319727335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Financial Snapshot</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5966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1-Year Stock Performance </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06665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5-Year Stock Performance </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01343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10-Year Stock Performance </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5004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Max Stock Performance </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6671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DF59-4846-814E-910E-2076C0CFA8FC}"/>
              </a:ext>
            </a:extLst>
          </p:cNvPr>
          <p:cNvSpPr>
            <a:spLocks noGrp="1"/>
          </p:cNvSpPr>
          <p:nvPr>
            <p:ph type="title"/>
          </p:nvPr>
        </p:nvSpPr>
        <p:spPr/>
        <p:txBody>
          <a:bodyPr/>
          <a:lstStyle/>
          <a:p>
            <a:r>
              <a:rPr lang="en-US" dirty="0">
                <a:solidFill>
                  <a:schemeClr val="bg1"/>
                </a:solidFill>
              </a:rPr>
              <a:t>History</a:t>
            </a:r>
          </a:p>
        </p:txBody>
      </p:sp>
      <p:graphicFrame>
        <p:nvGraphicFramePr>
          <p:cNvPr id="4" name="Content Placeholder 3">
            <a:extLst>
              <a:ext uri="{FF2B5EF4-FFF2-40B4-BE49-F238E27FC236}">
                <a16:creationId xmlns:a16="http://schemas.microsoft.com/office/drawing/2014/main" id="{A62AA6EE-2563-544E-B69D-411ABDD4DDEC}"/>
              </a:ext>
            </a:extLst>
          </p:cNvPr>
          <p:cNvGraphicFramePr>
            <a:graphicFrameLocks noGrp="1"/>
          </p:cNvGraphicFramePr>
          <p:nvPr>
            <p:ph idx="1"/>
          </p:nvPr>
        </p:nvGraphicFramePr>
        <p:xfrm>
          <a:off x="373966" y="176464"/>
          <a:ext cx="1051560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97222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DF59-4846-814E-910E-2076C0CFA8FC}"/>
              </a:ext>
            </a:extLst>
          </p:cNvPr>
          <p:cNvSpPr>
            <a:spLocks noGrp="1"/>
          </p:cNvSpPr>
          <p:nvPr>
            <p:ph type="title"/>
          </p:nvPr>
        </p:nvSpPr>
        <p:spPr/>
        <p:txBody>
          <a:bodyPr/>
          <a:lstStyle/>
          <a:p>
            <a:r>
              <a:rPr lang="en-US" dirty="0">
                <a:solidFill>
                  <a:schemeClr val="bg1"/>
                </a:solidFill>
              </a:rPr>
              <a:t>History</a:t>
            </a:r>
          </a:p>
        </p:txBody>
      </p:sp>
      <p:graphicFrame>
        <p:nvGraphicFramePr>
          <p:cNvPr id="4" name="Content Placeholder 3">
            <a:extLst>
              <a:ext uri="{FF2B5EF4-FFF2-40B4-BE49-F238E27FC236}">
                <a16:creationId xmlns:a16="http://schemas.microsoft.com/office/drawing/2014/main" id="{A62AA6EE-2563-544E-B69D-411ABDD4DDEC}"/>
              </a:ext>
            </a:extLst>
          </p:cNvPr>
          <p:cNvGraphicFramePr>
            <a:graphicFrameLocks noGrp="1"/>
          </p:cNvGraphicFramePr>
          <p:nvPr>
            <p:ph idx="1"/>
          </p:nvPr>
        </p:nvGraphicFramePr>
        <p:xfrm>
          <a:off x="373966" y="626896"/>
          <a:ext cx="1051560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91900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DF59-4846-814E-910E-2076C0CFA8FC}"/>
              </a:ext>
            </a:extLst>
          </p:cNvPr>
          <p:cNvSpPr>
            <a:spLocks noGrp="1"/>
          </p:cNvSpPr>
          <p:nvPr>
            <p:ph type="title"/>
          </p:nvPr>
        </p:nvSpPr>
        <p:spPr/>
        <p:txBody>
          <a:bodyPr/>
          <a:lstStyle/>
          <a:p>
            <a:r>
              <a:rPr lang="en-US" dirty="0">
                <a:solidFill>
                  <a:schemeClr val="bg1"/>
                </a:solidFill>
              </a:rPr>
              <a:t>History</a:t>
            </a:r>
          </a:p>
        </p:txBody>
      </p:sp>
      <p:graphicFrame>
        <p:nvGraphicFramePr>
          <p:cNvPr id="4" name="Content Placeholder 3">
            <a:extLst>
              <a:ext uri="{FF2B5EF4-FFF2-40B4-BE49-F238E27FC236}">
                <a16:creationId xmlns:a16="http://schemas.microsoft.com/office/drawing/2014/main" id="{A62AA6EE-2563-544E-B69D-411ABDD4DDEC}"/>
              </a:ext>
            </a:extLst>
          </p:cNvPr>
          <p:cNvGraphicFramePr>
            <a:graphicFrameLocks noGrp="1"/>
          </p:cNvGraphicFramePr>
          <p:nvPr>
            <p:ph idx="1"/>
          </p:nvPr>
        </p:nvGraphicFramePr>
        <p:xfrm>
          <a:off x="373966" y="626896"/>
          <a:ext cx="1051560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58723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DF59-4846-814E-910E-2076C0CFA8FC}"/>
              </a:ext>
            </a:extLst>
          </p:cNvPr>
          <p:cNvSpPr>
            <a:spLocks noGrp="1"/>
          </p:cNvSpPr>
          <p:nvPr>
            <p:ph type="title"/>
          </p:nvPr>
        </p:nvSpPr>
        <p:spPr/>
        <p:txBody>
          <a:bodyPr/>
          <a:lstStyle/>
          <a:p>
            <a:r>
              <a:rPr lang="en-US" dirty="0">
                <a:solidFill>
                  <a:schemeClr val="bg1"/>
                </a:solidFill>
              </a:rPr>
              <a:t>History</a:t>
            </a:r>
          </a:p>
        </p:txBody>
      </p:sp>
      <p:graphicFrame>
        <p:nvGraphicFramePr>
          <p:cNvPr id="4" name="Content Placeholder 3">
            <a:extLst>
              <a:ext uri="{FF2B5EF4-FFF2-40B4-BE49-F238E27FC236}">
                <a16:creationId xmlns:a16="http://schemas.microsoft.com/office/drawing/2014/main" id="{A62AA6EE-2563-544E-B69D-411ABDD4DDEC}"/>
              </a:ext>
            </a:extLst>
          </p:cNvPr>
          <p:cNvGraphicFramePr>
            <a:graphicFrameLocks noGrp="1"/>
          </p:cNvGraphicFramePr>
          <p:nvPr>
            <p:ph idx="1"/>
          </p:nvPr>
        </p:nvGraphicFramePr>
        <p:xfrm>
          <a:off x="373966" y="1012660"/>
          <a:ext cx="1051560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6986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9609-69DD-45A3-8D0E-357CA7FC78AD}"/>
              </a:ext>
            </a:extLst>
          </p:cNvPr>
          <p:cNvSpPr>
            <a:spLocks noGrp="1"/>
          </p:cNvSpPr>
          <p:nvPr>
            <p:ph type="title"/>
          </p:nvPr>
        </p:nvSpPr>
        <p:spPr/>
        <p:txBody>
          <a:bodyPr/>
          <a:lstStyle/>
          <a:p>
            <a:r>
              <a:rPr lang="en-CA" dirty="0"/>
              <a:t>Revenue Growth</a:t>
            </a:r>
          </a:p>
        </p:txBody>
      </p:sp>
      <p:sp>
        <p:nvSpPr>
          <p:cNvPr id="3" name="Content Placeholder 2">
            <a:extLst>
              <a:ext uri="{FF2B5EF4-FFF2-40B4-BE49-F238E27FC236}">
                <a16:creationId xmlns:a16="http://schemas.microsoft.com/office/drawing/2014/main" id="{7B5F80E4-4291-48C2-9A8E-A2D4F75A87AD}"/>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87EB3A64-B0FE-4670-9F26-3051A3AC2D97}"/>
              </a:ext>
            </a:extLst>
          </p:cNvPr>
          <p:cNvPicPr>
            <a:picLocks noChangeAspect="1"/>
          </p:cNvPicPr>
          <p:nvPr/>
        </p:nvPicPr>
        <p:blipFill>
          <a:blip r:embed="rId2"/>
          <a:stretch>
            <a:fillRect/>
          </a:stretch>
        </p:blipFill>
        <p:spPr>
          <a:xfrm>
            <a:off x="230337" y="2156869"/>
            <a:ext cx="10802858" cy="3877216"/>
          </a:xfrm>
          <a:prstGeom prst="rect">
            <a:avLst/>
          </a:prstGeom>
        </p:spPr>
      </p:pic>
      <p:pic>
        <p:nvPicPr>
          <p:cNvPr id="5" name="Picture 4">
            <a:extLst>
              <a:ext uri="{FF2B5EF4-FFF2-40B4-BE49-F238E27FC236}">
                <a16:creationId xmlns:a16="http://schemas.microsoft.com/office/drawing/2014/main" id="{5708779E-90CE-4819-9057-A473EEC0468E}"/>
              </a:ext>
            </a:extLst>
          </p:cNvPr>
          <p:cNvPicPr>
            <a:picLocks noChangeAspect="1"/>
          </p:cNvPicPr>
          <p:nvPr/>
        </p:nvPicPr>
        <p:blipFill>
          <a:blip r:embed="rId3"/>
          <a:stretch>
            <a:fillRect/>
          </a:stretch>
        </p:blipFill>
        <p:spPr>
          <a:xfrm>
            <a:off x="1012853" y="1253330"/>
            <a:ext cx="9237826" cy="661195"/>
          </a:xfrm>
          <a:prstGeom prst="rect">
            <a:avLst/>
          </a:prstGeom>
        </p:spPr>
      </p:pic>
    </p:spTree>
    <p:extLst>
      <p:ext uri="{BB962C8B-B14F-4D97-AF65-F5344CB8AC3E}">
        <p14:creationId xmlns:p14="http://schemas.microsoft.com/office/powerpoint/2010/main" val="82716961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DF59-4846-814E-910E-2076C0CFA8FC}"/>
              </a:ext>
            </a:extLst>
          </p:cNvPr>
          <p:cNvSpPr>
            <a:spLocks noGrp="1"/>
          </p:cNvSpPr>
          <p:nvPr>
            <p:ph type="title"/>
          </p:nvPr>
        </p:nvSpPr>
        <p:spPr/>
        <p:txBody>
          <a:bodyPr/>
          <a:lstStyle/>
          <a:p>
            <a:r>
              <a:rPr lang="en-US" dirty="0">
                <a:solidFill>
                  <a:schemeClr val="bg1"/>
                </a:solidFill>
              </a:rPr>
              <a:t>History</a:t>
            </a:r>
          </a:p>
        </p:txBody>
      </p:sp>
      <p:graphicFrame>
        <p:nvGraphicFramePr>
          <p:cNvPr id="4" name="Content Placeholder 3">
            <a:extLst>
              <a:ext uri="{FF2B5EF4-FFF2-40B4-BE49-F238E27FC236}">
                <a16:creationId xmlns:a16="http://schemas.microsoft.com/office/drawing/2014/main" id="{A62AA6EE-2563-544E-B69D-411ABDD4DDEC}"/>
              </a:ext>
            </a:extLst>
          </p:cNvPr>
          <p:cNvGraphicFramePr>
            <a:graphicFrameLocks noGrp="1"/>
          </p:cNvGraphicFramePr>
          <p:nvPr>
            <p:ph idx="1"/>
          </p:nvPr>
        </p:nvGraphicFramePr>
        <p:xfrm>
          <a:off x="374650" y="1252538"/>
          <a:ext cx="1051560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738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1A48-F587-684E-81B4-24509D790F94}"/>
              </a:ext>
            </a:extLst>
          </p:cNvPr>
          <p:cNvSpPr>
            <a:spLocks noGrp="1"/>
          </p:cNvSpPr>
          <p:nvPr>
            <p:ph type="title"/>
          </p:nvPr>
        </p:nvSpPr>
        <p:spPr/>
        <p:txBody>
          <a:bodyPr/>
          <a:lstStyle/>
          <a:p>
            <a:r>
              <a:rPr lang="en-US" dirty="0">
                <a:solidFill>
                  <a:schemeClr val="bg1"/>
                </a:solidFill>
              </a:rPr>
              <a:t>Recent Developments – 2018</a:t>
            </a:r>
          </a:p>
        </p:txBody>
      </p:sp>
      <p:pic>
        <p:nvPicPr>
          <p:cNvPr id="9" name="Content Placeholder 8" descr="A screenshot of a cell phone&#10;&#10;Description automatically generated">
            <a:extLst>
              <a:ext uri="{FF2B5EF4-FFF2-40B4-BE49-F238E27FC236}">
                <a16:creationId xmlns:a16="http://schemas.microsoft.com/office/drawing/2014/main" id="{ABEAB5AB-EB39-B444-9587-C0EF345110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262" y="1252538"/>
            <a:ext cx="10362375" cy="4781550"/>
          </a:xfrm>
        </p:spPr>
      </p:pic>
    </p:spTree>
    <p:extLst>
      <p:ext uri="{BB962C8B-B14F-4D97-AF65-F5344CB8AC3E}">
        <p14:creationId xmlns:p14="http://schemas.microsoft.com/office/powerpoint/2010/main" val="203941795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1A48-F587-684E-81B4-24509D790F94}"/>
              </a:ext>
            </a:extLst>
          </p:cNvPr>
          <p:cNvSpPr>
            <a:spLocks noGrp="1"/>
          </p:cNvSpPr>
          <p:nvPr>
            <p:ph type="title"/>
          </p:nvPr>
        </p:nvSpPr>
        <p:spPr/>
        <p:txBody>
          <a:bodyPr/>
          <a:lstStyle/>
          <a:p>
            <a:r>
              <a:rPr lang="en-US" dirty="0">
                <a:solidFill>
                  <a:schemeClr val="bg1"/>
                </a:solidFill>
              </a:rPr>
              <a:t>Recent Developments – 2019</a:t>
            </a:r>
          </a:p>
        </p:txBody>
      </p:sp>
      <p:pic>
        <p:nvPicPr>
          <p:cNvPr id="7" name="Content Placeholder 6" descr="A screenshot of a cell phone&#10;&#10;Description automatically generated">
            <a:extLst>
              <a:ext uri="{FF2B5EF4-FFF2-40B4-BE49-F238E27FC236}">
                <a16:creationId xmlns:a16="http://schemas.microsoft.com/office/drawing/2014/main" id="{2E51571C-B9EE-4642-8F88-649C9E086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198" y="1252538"/>
            <a:ext cx="10238503" cy="4781550"/>
          </a:xfrm>
        </p:spPr>
      </p:pic>
    </p:spTree>
    <p:extLst>
      <p:ext uri="{BB962C8B-B14F-4D97-AF65-F5344CB8AC3E}">
        <p14:creationId xmlns:p14="http://schemas.microsoft.com/office/powerpoint/2010/main" val="396282901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Business Model</a:t>
            </a:r>
          </a:p>
        </p:txBody>
      </p:sp>
      <p:sp>
        <p:nvSpPr>
          <p:cNvPr id="9" name="Rectangle 8">
            <a:extLst>
              <a:ext uri="{FF2B5EF4-FFF2-40B4-BE49-F238E27FC236}">
                <a16:creationId xmlns:a16="http://schemas.microsoft.com/office/drawing/2014/main" id="{92C6B52B-0E1D-E049-8B71-B11BE1CF2A46}"/>
              </a:ext>
            </a:extLst>
          </p:cNvPr>
          <p:cNvSpPr/>
          <p:nvPr/>
        </p:nvSpPr>
        <p:spPr>
          <a:xfrm>
            <a:off x="5743075" y="802105"/>
            <a:ext cx="5146492" cy="288628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FA4D4-8B3E-B245-98C9-0F628102A8E8}"/>
              </a:ext>
            </a:extLst>
          </p:cNvPr>
          <p:cNvSpPr/>
          <p:nvPr/>
        </p:nvSpPr>
        <p:spPr>
          <a:xfrm>
            <a:off x="373965" y="802105"/>
            <a:ext cx="5146492" cy="2886289"/>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C9A532B1-8DA8-2949-91CA-37C787745842}"/>
              </a:ext>
            </a:extLst>
          </p:cNvPr>
          <p:cNvSpPr>
            <a:spLocks noGrp="1"/>
          </p:cNvSpPr>
          <p:nvPr>
            <p:ph idx="1"/>
          </p:nvPr>
        </p:nvSpPr>
        <p:spPr>
          <a:xfrm>
            <a:off x="373965" y="3972468"/>
            <a:ext cx="10515599" cy="2685094"/>
          </a:xfrm>
        </p:spPr>
        <p:txBody>
          <a:bodyPr>
            <a:normAutofit/>
          </a:bodyPr>
          <a:lstStyle/>
          <a:p>
            <a:r>
              <a:rPr lang="en-US" sz="1900" dirty="0"/>
              <a:t>Globally integrated payments company that provides customers with access to products, insights and experiences</a:t>
            </a:r>
          </a:p>
          <a:p>
            <a:r>
              <a:rPr lang="en-US" sz="1900" dirty="0"/>
              <a:t>Principal products and services include providing credit and charge cards as well as travel-related services to consumers and businesses (SMEs and large corporates) globally</a:t>
            </a:r>
          </a:p>
          <a:p>
            <a:r>
              <a:rPr lang="en-US" sz="1900" dirty="0"/>
              <a:t>Businesses are global in scope and function together to form an integrated end-to-end payments platform with a closed-loop network</a:t>
            </a:r>
          </a:p>
          <a:p>
            <a:r>
              <a:rPr lang="en-US" sz="1900" dirty="0"/>
              <a:t>Boasts a spend-centric business model that focuses primarily on driving spending on its cards</a:t>
            </a:r>
            <a:endParaRPr lang="en-US" dirty="0"/>
          </a:p>
          <a:p>
            <a:endParaRPr lang="en-US" dirty="0"/>
          </a:p>
        </p:txBody>
      </p:sp>
    </p:spTree>
    <p:extLst>
      <p:ext uri="{BB962C8B-B14F-4D97-AF65-F5344CB8AC3E}">
        <p14:creationId xmlns:p14="http://schemas.microsoft.com/office/powerpoint/2010/main" val="14620341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FEEB-F5B5-0547-9FAA-767FBDEEC83E}"/>
              </a:ext>
            </a:extLst>
          </p:cNvPr>
          <p:cNvSpPr>
            <a:spLocks noGrp="1"/>
          </p:cNvSpPr>
          <p:nvPr>
            <p:ph type="title"/>
          </p:nvPr>
        </p:nvSpPr>
        <p:spPr/>
        <p:txBody>
          <a:bodyPr/>
          <a:lstStyle/>
          <a:p>
            <a:r>
              <a:rPr lang="en-US" dirty="0">
                <a:solidFill>
                  <a:schemeClr val="bg1"/>
                </a:solidFill>
              </a:rPr>
              <a:t>Reported Operating Segments</a:t>
            </a:r>
          </a:p>
        </p:txBody>
      </p:sp>
      <p:sp>
        <p:nvSpPr>
          <p:cNvPr id="3" name="Content Placeholder 2">
            <a:extLst>
              <a:ext uri="{FF2B5EF4-FFF2-40B4-BE49-F238E27FC236}">
                <a16:creationId xmlns:a16="http://schemas.microsoft.com/office/drawing/2014/main" id="{3ABFA617-AAD6-7540-A734-7D04A83F2261}"/>
              </a:ext>
            </a:extLst>
          </p:cNvPr>
          <p:cNvSpPr>
            <a:spLocks noGrp="1"/>
          </p:cNvSpPr>
          <p:nvPr>
            <p:ph idx="1"/>
          </p:nvPr>
        </p:nvSpPr>
        <p:spPr/>
        <p:txBody>
          <a:bodyPr>
            <a:normAutofit fontScale="55000" lnSpcReduction="20000"/>
          </a:bodyPr>
          <a:lstStyle/>
          <a:p>
            <a:pPr marL="0" indent="0">
              <a:buNone/>
            </a:pPr>
            <a:r>
              <a:rPr lang="en-US" b="1" dirty="0"/>
              <a:t>Global Consumer Services Group (GCSG)</a:t>
            </a:r>
          </a:p>
          <a:p>
            <a:r>
              <a:rPr lang="en-US" dirty="0"/>
              <a:t>Issues a wide range of proprietary consumer cards </a:t>
            </a:r>
          </a:p>
          <a:p>
            <a:r>
              <a:rPr lang="en-US" dirty="0"/>
              <a:t>Provides consumers with travel services and non-card financing products</a:t>
            </a:r>
          </a:p>
          <a:p>
            <a:r>
              <a:rPr lang="en-US" dirty="0"/>
              <a:t>Manages international joint ventures &amp; partnership agreements in China</a:t>
            </a:r>
          </a:p>
          <a:p>
            <a:pPr marL="0" indent="0">
              <a:buNone/>
            </a:pPr>
            <a:endParaRPr lang="en-US" dirty="0"/>
          </a:p>
          <a:p>
            <a:pPr marL="0" indent="0">
              <a:buNone/>
            </a:pPr>
            <a:r>
              <a:rPr lang="en-US" b="1" dirty="0"/>
              <a:t>Global Commercial Services (GCS)</a:t>
            </a:r>
          </a:p>
          <a:p>
            <a:r>
              <a:rPr lang="en-US" dirty="0"/>
              <a:t>Issues a wide range of proprietary corporate and small business cards</a:t>
            </a:r>
          </a:p>
          <a:p>
            <a:r>
              <a:rPr lang="en-US" dirty="0"/>
              <a:t>Provides payment and expense management services</a:t>
            </a:r>
          </a:p>
          <a:p>
            <a:r>
              <a:rPr lang="en-US" dirty="0"/>
              <a:t>Provides commercial financing products </a:t>
            </a:r>
          </a:p>
          <a:p>
            <a:pPr marL="0" indent="0">
              <a:buNone/>
            </a:pPr>
            <a:endParaRPr lang="en-US" dirty="0"/>
          </a:p>
          <a:p>
            <a:pPr marL="0" indent="0">
              <a:buNone/>
            </a:pPr>
            <a:r>
              <a:rPr lang="en-US" b="1" dirty="0"/>
              <a:t>Global Merchant &amp; Network Services (GMNS)</a:t>
            </a:r>
          </a:p>
          <a:p>
            <a:r>
              <a:rPr lang="en-US" dirty="0"/>
              <a:t>Processes and settles card transactions</a:t>
            </a:r>
          </a:p>
          <a:p>
            <a:r>
              <a:rPr lang="en-US" dirty="0"/>
              <a:t>Acquires merchants and provides multi-channel marketing programs, services,  and capabilities including data analytics</a:t>
            </a:r>
          </a:p>
          <a:p>
            <a:r>
              <a:rPr lang="en-US" dirty="0"/>
              <a:t>Manages partnership relationship with third-party card issuers, merchant acquirers, and program managers licensing the American Express brand</a:t>
            </a:r>
          </a:p>
          <a:p>
            <a:r>
              <a:rPr lang="en-US" dirty="0"/>
              <a:t>Manages loyalty coalition business</a:t>
            </a:r>
          </a:p>
        </p:txBody>
      </p:sp>
    </p:spTree>
    <p:extLst>
      <p:ext uri="{BB962C8B-B14F-4D97-AF65-F5344CB8AC3E}">
        <p14:creationId xmlns:p14="http://schemas.microsoft.com/office/powerpoint/2010/main" val="108802572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Competitors</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Rectangle 10">
            <a:extLst>
              <a:ext uri="{FF2B5EF4-FFF2-40B4-BE49-F238E27FC236}">
                <a16:creationId xmlns:a16="http://schemas.microsoft.com/office/drawing/2014/main" id="{6F9B80D5-2FC0-BC42-850F-D7DBF4238447}"/>
              </a:ext>
            </a:extLst>
          </p:cNvPr>
          <p:cNvSpPr/>
          <p:nvPr/>
        </p:nvSpPr>
        <p:spPr>
          <a:xfrm>
            <a:off x="373966" y="1003299"/>
            <a:ext cx="10515599" cy="326390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D47E49F-319B-4849-B1E7-E54FB9316D51}"/>
              </a:ext>
            </a:extLst>
          </p:cNvPr>
          <p:cNvSpPr>
            <a:spLocks noGrp="1"/>
          </p:cNvSpPr>
          <p:nvPr>
            <p:ph idx="1"/>
          </p:nvPr>
        </p:nvSpPr>
        <p:spPr>
          <a:xfrm>
            <a:off x="373965" y="4523874"/>
            <a:ext cx="10515599" cy="2133688"/>
          </a:xfrm>
        </p:spPr>
        <p:txBody>
          <a:bodyPr>
            <a:normAutofit/>
          </a:bodyPr>
          <a:lstStyle/>
          <a:p>
            <a:r>
              <a:rPr lang="en-US" sz="2000" dirty="0"/>
              <a:t>Competes in the global payments industry with:</a:t>
            </a:r>
          </a:p>
          <a:p>
            <a:pPr lvl="1"/>
            <a:r>
              <a:rPr lang="en-US" sz="1600" dirty="0"/>
              <a:t>Card networks (e.g. Mastercard and Visa);</a:t>
            </a:r>
          </a:p>
          <a:p>
            <a:pPr lvl="1"/>
            <a:r>
              <a:rPr lang="en-US" sz="1600" dirty="0"/>
              <a:t>Issuers and acquirers (e.g. financial institutions);</a:t>
            </a:r>
          </a:p>
          <a:p>
            <a:pPr lvl="1"/>
            <a:r>
              <a:rPr lang="en-US" sz="1600" dirty="0"/>
              <a:t>Paper-based transactions (e.g., cash and checks);</a:t>
            </a:r>
          </a:p>
          <a:p>
            <a:pPr lvl="1"/>
            <a:r>
              <a:rPr lang="en-US" sz="1600" dirty="0"/>
              <a:t>Bank transfer models (e.g., wire transfers and Automated Clearing House, or ACH); and</a:t>
            </a:r>
          </a:p>
          <a:p>
            <a:pPr lvl="1"/>
            <a:r>
              <a:rPr lang="en-US" sz="1600" dirty="0"/>
              <a:t>Evolving and growing alternative payment and financing providers </a:t>
            </a:r>
          </a:p>
          <a:p>
            <a:endParaRPr lang="en-US" sz="2000" dirty="0"/>
          </a:p>
          <a:p>
            <a:endParaRPr lang="en-US" dirty="0"/>
          </a:p>
        </p:txBody>
      </p:sp>
    </p:spTree>
    <p:extLst>
      <p:ext uri="{BB962C8B-B14F-4D97-AF65-F5344CB8AC3E}">
        <p14:creationId xmlns:p14="http://schemas.microsoft.com/office/powerpoint/2010/main" val="2919069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2703-58DC-AC42-BC87-375EEA2DEEEE}"/>
              </a:ext>
            </a:extLst>
          </p:cNvPr>
          <p:cNvSpPr>
            <a:spLocks noGrp="1"/>
          </p:cNvSpPr>
          <p:nvPr>
            <p:ph type="title"/>
          </p:nvPr>
        </p:nvSpPr>
        <p:spPr/>
        <p:txBody>
          <a:bodyPr/>
          <a:lstStyle/>
          <a:p>
            <a:r>
              <a:rPr lang="en-US" dirty="0"/>
              <a:t>Executive Team</a:t>
            </a:r>
          </a:p>
        </p:txBody>
      </p:sp>
      <p:sp>
        <p:nvSpPr>
          <p:cNvPr id="3" name="TextBox 2">
            <a:extLst>
              <a:ext uri="{FF2B5EF4-FFF2-40B4-BE49-F238E27FC236}">
                <a16:creationId xmlns:a16="http://schemas.microsoft.com/office/drawing/2014/main" id="{AF5A3650-0733-B448-A6FD-74E3EBCB8F4C}"/>
              </a:ext>
            </a:extLst>
          </p:cNvPr>
          <p:cNvSpPr txBox="1"/>
          <p:nvPr/>
        </p:nvSpPr>
        <p:spPr>
          <a:xfrm>
            <a:off x="298771" y="2966085"/>
            <a:ext cx="1683434" cy="461665"/>
          </a:xfrm>
          <a:prstGeom prst="rect">
            <a:avLst/>
          </a:prstGeom>
          <a:noFill/>
        </p:spPr>
        <p:txBody>
          <a:bodyPr wrap="square" rtlCol="0">
            <a:spAutoFit/>
          </a:bodyPr>
          <a:lstStyle/>
          <a:p>
            <a:r>
              <a:rPr lang="en-US" sz="1200" b="1" dirty="0"/>
              <a:t>Stephen J. Squeri</a:t>
            </a:r>
          </a:p>
          <a:p>
            <a:r>
              <a:rPr lang="en-US" sz="1200" b="1" dirty="0"/>
              <a:t>Chairman &amp; CEO</a:t>
            </a:r>
          </a:p>
        </p:txBody>
      </p:sp>
      <p:sp>
        <p:nvSpPr>
          <p:cNvPr id="13" name="Rounded Rectangle 12">
            <a:extLst>
              <a:ext uri="{FF2B5EF4-FFF2-40B4-BE49-F238E27FC236}">
                <a16:creationId xmlns:a16="http://schemas.microsoft.com/office/drawing/2014/main" id="{4FCAFB78-49E5-804D-BADD-B31EB92F5D37}"/>
              </a:ext>
            </a:extLst>
          </p:cNvPr>
          <p:cNvSpPr/>
          <p:nvPr/>
        </p:nvSpPr>
        <p:spPr>
          <a:xfrm>
            <a:off x="9137264" y="807085"/>
            <a:ext cx="1683434" cy="2113915"/>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09CF1CD-3C58-FE46-A991-BE0DD27B6B95}"/>
              </a:ext>
            </a:extLst>
          </p:cNvPr>
          <p:cNvSpPr/>
          <p:nvPr/>
        </p:nvSpPr>
        <p:spPr>
          <a:xfrm>
            <a:off x="298771" y="807085"/>
            <a:ext cx="1683434" cy="2113915"/>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29B9FBD4-E8F7-AD4F-8605-6996DD99B072}"/>
              </a:ext>
            </a:extLst>
          </p:cNvPr>
          <p:cNvSpPr/>
          <p:nvPr/>
        </p:nvSpPr>
        <p:spPr>
          <a:xfrm>
            <a:off x="3165501" y="807085"/>
            <a:ext cx="1683434" cy="2113915"/>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33C1AA6E-F847-C945-8725-ADC2857050EF}"/>
              </a:ext>
            </a:extLst>
          </p:cNvPr>
          <p:cNvSpPr/>
          <p:nvPr/>
        </p:nvSpPr>
        <p:spPr>
          <a:xfrm>
            <a:off x="6331000" y="807085"/>
            <a:ext cx="1683434" cy="2113915"/>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E0A82F6-6CE0-B044-A153-4CE62DB6ADAD}"/>
              </a:ext>
            </a:extLst>
          </p:cNvPr>
          <p:cNvSpPr txBox="1"/>
          <p:nvPr/>
        </p:nvSpPr>
        <p:spPr>
          <a:xfrm>
            <a:off x="298770" y="3465455"/>
            <a:ext cx="1683434" cy="2677656"/>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34 years at AXP</a:t>
            </a:r>
          </a:p>
          <a:p>
            <a:pPr marL="127000" indent="-127000">
              <a:buFont typeface="Arial" panose="020B0604020202020204" pitchFamily="34" charset="0"/>
              <a:buChar char="•"/>
            </a:pPr>
            <a:r>
              <a:rPr lang="en-US" sz="1200" dirty="0"/>
              <a:t>Prior roles include Vice Chairman and Executive VP, Chief Information Officer</a:t>
            </a:r>
          </a:p>
          <a:p>
            <a:pPr marL="127000" indent="-127000">
              <a:buFont typeface="Arial" panose="020B0604020202020204" pitchFamily="34" charset="0"/>
              <a:buChar char="•"/>
            </a:pPr>
            <a:r>
              <a:rPr lang="en-US" sz="1200" dirty="0"/>
              <a:t>Spent 4 years as a Management Consultant at Arthur Anderson</a:t>
            </a:r>
          </a:p>
          <a:p>
            <a:pPr marL="127000" indent="-127000">
              <a:buFont typeface="Arial" panose="020B0604020202020204" pitchFamily="34" charset="0"/>
              <a:buChar char="•"/>
            </a:pPr>
            <a:r>
              <a:rPr lang="en-US" sz="1200" dirty="0"/>
              <a:t>M.B.A. degree, Manhattan College B.S. degree, Manhattan College </a:t>
            </a:r>
          </a:p>
        </p:txBody>
      </p:sp>
      <p:sp>
        <p:nvSpPr>
          <p:cNvPr id="29" name="TextBox 28">
            <a:extLst>
              <a:ext uri="{FF2B5EF4-FFF2-40B4-BE49-F238E27FC236}">
                <a16:creationId xmlns:a16="http://schemas.microsoft.com/office/drawing/2014/main" id="{83E977C9-4197-F949-88A1-C63D37C92E71}"/>
              </a:ext>
            </a:extLst>
          </p:cNvPr>
          <p:cNvSpPr txBox="1"/>
          <p:nvPr/>
        </p:nvSpPr>
        <p:spPr>
          <a:xfrm>
            <a:off x="3314886" y="2966087"/>
            <a:ext cx="1683434" cy="461665"/>
          </a:xfrm>
          <a:prstGeom prst="rect">
            <a:avLst/>
          </a:prstGeom>
          <a:noFill/>
        </p:spPr>
        <p:txBody>
          <a:bodyPr wrap="square" rtlCol="0">
            <a:spAutoFit/>
          </a:bodyPr>
          <a:lstStyle/>
          <a:p>
            <a:r>
              <a:rPr lang="en-US" sz="1200" b="1" dirty="0"/>
              <a:t>Jeffrey C. Campbell</a:t>
            </a:r>
          </a:p>
          <a:p>
            <a:r>
              <a:rPr lang="en-US" sz="1200" b="1" dirty="0"/>
              <a:t>Executive VP &amp; CFO</a:t>
            </a:r>
          </a:p>
        </p:txBody>
      </p:sp>
      <p:sp>
        <p:nvSpPr>
          <p:cNvPr id="30" name="TextBox 29">
            <a:extLst>
              <a:ext uri="{FF2B5EF4-FFF2-40B4-BE49-F238E27FC236}">
                <a16:creationId xmlns:a16="http://schemas.microsoft.com/office/drawing/2014/main" id="{7A5F650F-9EE8-2140-A4D0-F1F046F13545}"/>
              </a:ext>
            </a:extLst>
          </p:cNvPr>
          <p:cNvSpPr txBox="1"/>
          <p:nvPr/>
        </p:nvSpPr>
        <p:spPr>
          <a:xfrm>
            <a:off x="3314885" y="3465457"/>
            <a:ext cx="1683434" cy="2492990"/>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6 years at AXP</a:t>
            </a:r>
          </a:p>
          <a:p>
            <a:pPr marL="127000" indent="-127000">
              <a:buFont typeface="Arial" panose="020B0604020202020204" pitchFamily="34" charset="0"/>
              <a:buChar char="•"/>
            </a:pPr>
            <a:r>
              <a:rPr lang="en-US" sz="1200" dirty="0"/>
              <a:t>Prior roles include Executive VP and CFO at McKesson Corporation and CFO at AMR Corporation and its subsidiary American Airlines</a:t>
            </a:r>
          </a:p>
          <a:p>
            <a:pPr marL="127000" indent="-127000">
              <a:buFont typeface="Arial" panose="020B0604020202020204" pitchFamily="34" charset="0"/>
              <a:buChar char="•"/>
            </a:pPr>
            <a:r>
              <a:rPr lang="en-US" sz="1200" dirty="0"/>
              <a:t>M.B.A., Harvard University</a:t>
            </a:r>
          </a:p>
          <a:p>
            <a:pPr marL="127000" indent="-127000">
              <a:buFont typeface="Arial" panose="020B0604020202020204" pitchFamily="34" charset="0"/>
              <a:buChar char="•"/>
            </a:pPr>
            <a:r>
              <a:rPr lang="en-US" sz="1200" dirty="0"/>
              <a:t>A.B. in Economics, Stanford University</a:t>
            </a:r>
          </a:p>
        </p:txBody>
      </p:sp>
      <p:sp>
        <p:nvSpPr>
          <p:cNvPr id="31" name="TextBox 30">
            <a:extLst>
              <a:ext uri="{FF2B5EF4-FFF2-40B4-BE49-F238E27FC236}">
                <a16:creationId xmlns:a16="http://schemas.microsoft.com/office/drawing/2014/main" id="{9788B41A-7221-AB49-9B61-3B5F563D8B05}"/>
              </a:ext>
            </a:extLst>
          </p:cNvPr>
          <p:cNvSpPr txBox="1"/>
          <p:nvPr/>
        </p:nvSpPr>
        <p:spPr>
          <a:xfrm>
            <a:off x="6405692" y="2966086"/>
            <a:ext cx="1683434" cy="461665"/>
          </a:xfrm>
          <a:prstGeom prst="rect">
            <a:avLst/>
          </a:prstGeom>
          <a:noFill/>
        </p:spPr>
        <p:txBody>
          <a:bodyPr wrap="square" rtlCol="0">
            <a:spAutoFit/>
          </a:bodyPr>
          <a:lstStyle/>
          <a:p>
            <a:r>
              <a:rPr lang="en-US" sz="1200" b="1" dirty="0"/>
              <a:t>Douglas E. Buckminster</a:t>
            </a:r>
          </a:p>
          <a:p>
            <a:r>
              <a:rPr lang="en-US" sz="1200" b="1" dirty="0"/>
              <a:t>Group President, GCSG</a:t>
            </a:r>
          </a:p>
        </p:txBody>
      </p:sp>
      <p:sp>
        <p:nvSpPr>
          <p:cNvPr id="32" name="TextBox 31">
            <a:extLst>
              <a:ext uri="{FF2B5EF4-FFF2-40B4-BE49-F238E27FC236}">
                <a16:creationId xmlns:a16="http://schemas.microsoft.com/office/drawing/2014/main" id="{0DDD432E-CCEC-1849-AF0E-D39D9263C6EF}"/>
              </a:ext>
            </a:extLst>
          </p:cNvPr>
          <p:cNvSpPr txBox="1"/>
          <p:nvPr/>
        </p:nvSpPr>
        <p:spPr>
          <a:xfrm>
            <a:off x="6405691" y="3465456"/>
            <a:ext cx="1683434" cy="2308324"/>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32 years at AXP</a:t>
            </a:r>
          </a:p>
          <a:p>
            <a:pPr marL="127000" indent="-127000">
              <a:buFont typeface="Arial" panose="020B0604020202020204" pitchFamily="34" charset="0"/>
              <a:buChar char="•"/>
            </a:pPr>
            <a:r>
              <a:rPr lang="en-US" sz="1200" dirty="0"/>
              <a:t>Prior roles include President of GCSG, President of Global Network and International Card Services, and President of International Consumer and Small Business Services </a:t>
            </a:r>
          </a:p>
        </p:txBody>
      </p:sp>
      <p:sp>
        <p:nvSpPr>
          <p:cNvPr id="33" name="TextBox 32">
            <a:extLst>
              <a:ext uri="{FF2B5EF4-FFF2-40B4-BE49-F238E27FC236}">
                <a16:creationId xmlns:a16="http://schemas.microsoft.com/office/drawing/2014/main" id="{05AA386F-AF09-384B-AD99-24CD521F3D54}"/>
              </a:ext>
            </a:extLst>
          </p:cNvPr>
          <p:cNvSpPr txBox="1"/>
          <p:nvPr/>
        </p:nvSpPr>
        <p:spPr>
          <a:xfrm>
            <a:off x="9206133" y="2966085"/>
            <a:ext cx="1683434" cy="461665"/>
          </a:xfrm>
          <a:prstGeom prst="rect">
            <a:avLst/>
          </a:prstGeom>
          <a:noFill/>
        </p:spPr>
        <p:txBody>
          <a:bodyPr wrap="square" rtlCol="0">
            <a:spAutoFit/>
          </a:bodyPr>
          <a:lstStyle/>
          <a:p>
            <a:r>
              <a:rPr lang="en-US" sz="1200" b="1" dirty="0"/>
              <a:t>Mohammed </a:t>
            </a:r>
            <a:r>
              <a:rPr lang="en-US" sz="1200" b="1" dirty="0" err="1"/>
              <a:t>Badi</a:t>
            </a:r>
            <a:endParaRPr lang="en-US" sz="1200" b="1" dirty="0"/>
          </a:p>
          <a:p>
            <a:r>
              <a:rPr lang="en-US" sz="1200" b="1" dirty="0"/>
              <a:t>Chief Strategy Officer</a:t>
            </a:r>
          </a:p>
        </p:txBody>
      </p:sp>
      <p:sp>
        <p:nvSpPr>
          <p:cNvPr id="34" name="TextBox 33">
            <a:extLst>
              <a:ext uri="{FF2B5EF4-FFF2-40B4-BE49-F238E27FC236}">
                <a16:creationId xmlns:a16="http://schemas.microsoft.com/office/drawing/2014/main" id="{19D0BCD1-D8AB-C844-9533-522B398D16D1}"/>
              </a:ext>
            </a:extLst>
          </p:cNvPr>
          <p:cNvSpPr txBox="1"/>
          <p:nvPr/>
        </p:nvSpPr>
        <p:spPr>
          <a:xfrm>
            <a:off x="9206132" y="3465455"/>
            <a:ext cx="1683434" cy="3231654"/>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Recent addition – just over 1 year at AXP</a:t>
            </a:r>
          </a:p>
          <a:p>
            <a:pPr marL="127000" indent="-127000">
              <a:buFont typeface="Arial" panose="020B0604020202020204" pitchFamily="34" charset="0"/>
              <a:buChar char="•"/>
            </a:pPr>
            <a:r>
              <a:rPr lang="en-US" sz="1200" dirty="0"/>
              <a:t>Prior roles include Senior Partner &amp; Managing Director of the Payments &amp; Transaction Banking Practice at BCG and Project Manager at NASA</a:t>
            </a:r>
          </a:p>
          <a:p>
            <a:pPr marL="127000" indent="-127000">
              <a:buFont typeface="Arial" panose="020B0604020202020204" pitchFamily="34" charset="0"/>
              <a:buChar char="•"/>
            </a:pPr>
            <a:r>
              <a:rPr lang="en-US" sz="1200" dirty="0"/>
              <a:t>Ph.D. in Electrical Engineering, Stanford University </a:t>
            </a:r>
          </a:p>
          <a:p>
            <a:pPr marL="127000" indent="-127000">
              <a:buFont typeface="Arial" panose="020B0604020202020204" pitchFamily="34" charset="0"/>
              <a:buChar char="•"/>
            </a:pPr>
            <a:r>
              <a:rPr lang="en-US" sz="1200" dirty="0"/>
              <a:t>M.S. in Electrical Engineering, Stanford University </a:t>
            </a:r>
          </a:p>
        </p:txBody>
      </p:sp>
    </p:spTree>
    <p:extLst>
      <p:ext uri="{BB962C8B-B14F-4D97-AF65-F5344CB8AC3E}">
        <p14:creationId xmlns:p14="http://schemas.microsoft.com/office/powerpoint/2010/main" val="26578705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2703-58DC-AC42-BC87-375EEA2DEEEE}"/>
              </a:ext>
            </a:extLst>
          </p:cNvPr>
          <p:cNvSpPr>
            <a:spLocks noGrp="1"/>
          </p:cNvSpPr>
          <p:nvPr>
            <p:ph type="title"/>
          </p:nvPr>
        </p:nvSpPr>
        <p:spPr/>
        <p:txBody>
          <a:bodyPr/>
          <a:lstStyle/>
          <a:p>
            <a:r>
              <a:rPr lang="en-US" dirty="0"/>
              <a:t>Executive Team</a:t>
            </a:r>
          </a:p>
        </p:txBody>
      </p:sp>
      <p:sp>
        <p:nvSpPr>
          <p:cNvPr id="13" name="Rounded Rectangle 12">
            <a:extLst>
              <a:ext uri="{FF2B5EF4-FFF2-40B4-BE49-F238E27FC236}">
                <a16:creationId xmlns:a16="http://schemas.microsoft.com/office/drawing/2014/main" id="{4FCAFB78-49E5-804D-BADD-B31EB92F5D37}"/>
              </a:ext>
            </a:extLst>
          </p:cNvPr>
          <p:cNvSpPr/>
          <p:nvPr/>
        </p:nvSpPr>
        <p:spPr>
          <a:xfrm>
            <a:off x="9137264" y="807085"/>
            <a:ext cx="1683434" cy="2113915"/>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33C1AA6E-F847-C945-8725-ADC2857050EF}"/>
              </a:ext>
            </a:extLst>
          </p:cNvPr>
          <p:cNvSpPr/>
          <p:nvPr/>
        </p:nvSpPr>
        <p:spPr>
          <a:xfrm>
            <a:off x="6096000" y="807084"/>
            <a:ext cx="1683434" cy="2113915"/>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9788B41A-7221-AB49-9B61-3B5F563D8B05}"/>
              </a:ext>
            </a:extLst>
          </p:cNvPr>
          <p:cNvSpPr txBox="1"/>
          <p:nvPr/>
        </p:nvSpPr>
        <p:spPr>
          <a:xfrm>
            <a:off x="6170691" y="2966085"/>
            <a:ext cx="1860995" cy="461665"/>
          </a:xfrm>
          <a:prstGeom prst="rect">
            <a:avLst/>
          </a:prstGeom>
          <a:noFill/>
        </p:spPr>
        <p:txBody>
          <a:bodyPr wrap="square" rtlCol="0">
            <a:spAutoFit/>
          </a:bodyPr>
          <a:lstStyle/>
          <a:p>
            <a:r>
              <a:rPr lang="en-US" sz="1200" b="1" dirty="0"/>
              <a:t>Anré Williams</a:t>
            </a:r>
          </a:p>
          <a:p>
            <a:r>
              <a:rPr lang="en-US" sz="1200" b="1" dirty="0"/>
              <a:t>Group President, GMNS</a:t>
            </a:r>
          </a:p>
        </p:txBody>
      </p:sp>
      <p:sp>
        <p:nvSpPr>
          <p:cNvPr id="32" name="TextBox 31">
            <a:extLst>
              <a:ext uri="{FF2B5EF4-FFF2-40B4-BE49-F238E27FC236}">
                <a16:creationId xmlns:a16="http://schemas.microsoft.com/office/drawing/2014/main" id="{0DDD432E-CCEC-1849-AF0E-D39D9263C6EF}"/>
              </a:ext>
            </a:extLst>
          </p:cNvPr>
          <p:cNvSpPr txBox="1"/>
          <p:nvPr/>
        </p:nvSpPr>
        <p:spPr>
          <a:xfrm>
            <a:off x="6170691" y="3465455"/>
            <a:ext cx="1683434" cy="3231654"/>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28 years at AXP</a:t>
            </a:r>
          </a:p>
          <a:p>
            <a:pPr marL="127000" indent="-127000">
              <a:buFont typeface="Arial" panose="020B0604020202020204" pitchFamily="34" charset="0"/>
              <a:buChar char="•"/>
            </a:pPr>
            <a:r>
              <a:rPr lang="en-US" sz="1200" dirty="0"/>
              <a:t>Prior roles include President of Global Merchant Services and Loyalty, President of Global Merchant Services, President of Global Corporate Payments, and Executive Vice President of U.S. Commercial Card</a:t>
            </a:r>
          </a:p>
          <a:p>
            <a:pPr marL="127000" indent="-127000">
              <a:buFont typeface="Arial" panose="020B0604020202020204" pitchFamily="34" charset="0"/>
              <a:buChar char="•"/>
            </a:pPr>
            <a:r>
              <a:rPr lang="en-US" sz="1200" dirty="0"/>
              <a:t>M.B.A, University of Pennsylvania</a:t>
            </a:r>
          </a:p>
          <a:p>
            <a:pPr marL="127000" indent="-127000">
              <a:buFont typeface="Arial" panose="020B0604020202020204" pitchFamily="34" charset="0"/>
              <a:buChar char="•"/>
            </a:pPr>
            <a:r>
              <a:rPr lang="en-US" sz="1200" dirty="0"/>
              <a:t>B.A., Stanford University</a:t>
            </a:r>
          </a:p>
        </p:txBody>
      </p:sp>
      <p:sp>
        <p:nvSpPr>
          <p:cNvPr id="33" name="TextBox 32">
            <a:extLst>
              <a:ext uri="{FF2B5EF4-FFF2-40B4-BE49-F238E27FC236}">
                <a16:creationId xmlns:a16="http://schemas.microsoft.com/office/drawing/2014/main" id="{05AA386F-AF09-384B-AD99-24CD521F3D54}"/>
              </a:ext>
            </a:extLst>
          </p:cNvPr>
          <p:cNvSpPr txBox="1"/>
          <p:nvPr/>
        </p:nvSpPr>
        <p:spPr>
          <a:xfrm>
            <a:off x="9206133" y="2966085"/>
            <a:ext cx="1683434" cy="461665"/>
          </a:xfrm>
          <a:prstGeom prst="rect">
            <a:avLst/>
          </a:prstGeom>
          <a:noFill/>
        </p:spPr>
        <p:txBody>
          <a:bodyPr wrap="square" rtlCol="0">
            <a:spAutoFit/>
          </a:bodyPr>
          <a:lstStyle/>
          <a:p>
            <a:r>
              <a:rPr lang="en-US" sz="1200" b="1" dirty="0"/>
              <a:t>Marc D. Gordon</a:t>
            </a:r>
          </a:p>
          <a:p>
            <a:r>
              <a:rPr lang="en-US" sz="1200" b="1" dirty="0"/>
              <a:t>Executive VP &amp; CIO</a:t>
            </a:r>
          </a:p>
        </p:txBody>
      </p:sp>
      <p:sp>
        <p:nvSpPr>
          <p:cNvPr id="34" name="TextBox 33">
            <a:extLst>
              <a:ext uri="{FF2B5EF4-FFF2-40B4-BE49-F238E27FC236}">
                <a16:creationId xmlns:a16="http://schemas.microsoft.com/office/drawing/2014/main" id="{19D0BCD1-D8AB-C844-9533-522B398D16D1}"/>
              </a:ext>
            </a:extLst>
          </p:cNvPr>
          <p:cNvSpPr txBox="1"/>
          <p:nvPr/>
        </p:nvSpPr>
        <p:spPr>
          <a:xfrm>
            <a:off x="9206132" y="3465455"/>
            <a:ext cx="1683434" cy="3231654"/>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6 years at AXP</a:t>
            </a:r>
          </a:p>
          <a:p>
            <a:pPr marL="127000" indent="-127000">
              <a:buFont typeface="Arial" panose="020B0604020202020204" pitchFamily="34" charset="0"/>
              <a:buChar char="•"/>
            </a:pPr>
            <a:r>
              <a:rPr lang="en-US" sz="1200" dirty="0"/>
              <a:t>Prior roles include Enterprise Chief Information Officer (CIO) at Bank of America, Chief Technology Officer of Global Delivery Operation at Bank of America, and CIO of Global Consumer Bank at Bank of America</a:t>
            </a:r>
          </a:p>
          <a:p>
            <a:pPr marL="127000" indent="-127000">
              <a:buFont typeface="Arial" panose="020B0604020202020204" pitchFamily="34" charset="0"/>
              <a:buChar char="•"/>
            </a:pPr>
            <a:r>
              <a:rPr lang="en-US" sz="1200" dirty="0"/>
              <a:t>S.M., MIT</a:t>
            </a:r>
          </a:p>
          <a:p>
            <a:pPr marL="127000" indent="-127000">
              <a:buFont typeface="Arial" panose="020B0604020202020204" pitchFamily="34" charset="0"/>
              <a:buChar char="•"/>
            </a:pPr>
            <a:r>
              <a:rPr lang="en-US" sz="1200" dirty="0"/>
              <a:t>B.A. in Economics, Colby College</a:t>
            </a:r>
          </a:p>
        </p:txBody>
      </p:sp>
      <p:sp>
        <p:nvSpPr>
          <p:cNvPr id="20" name="TextBox 19">
            <a:extLst>
              <a:ext uri="{FF2B5EF4-FFF2-40B4-BE49-F238E27FC236}">
                <a16:creationId xmlns:a16="http://schemas.microsoft.com/office/drawing/2014/main" id="{FC55AE30-1ED6-9A4F-8B6C-424E6138915C}"/>
              </a:ext>
            </a:extLst>
          </p:cNvPr>
          <p:cNvSpPr txBox="1"/>
          <p:nvPr/>
        </p:nvSpPr>
        <p:spPr>
          <a:xfrm>
            <a:off x="298771" y="2966085"/>
            <a:ext cx="1683434" cy="646331"/>
          </a:xfrm>
          <a:prstGeom prst="rect">
            <a:avLst/>
          </a:prstGeom>
          <a:noFill/>
        </p:spPr>
        <p:txBody>
          <a:bodyPr wrap="square" rtlCol="0">
            <a:spAutoFit/>
          </a:bodyPr>
          <a:lstStyle/>
          <a:p>
            <a:r>
              <a:rPr lang="en-US" sz="1200" b="1" dirty="0"/>
              <a:t>Laureen E. Seeger Executive VP &amp; General Counsel </a:t>
            </a:r>
          </a:p>
        </p:txBody>
      </p:sp>
      <p:sp>
        <p:nvSpPr>
          <p:cNvPr id="21" name="Rounded Rectangle 20">
            <a:extLst>
              <a:ext uri="{FF2B5EF4-FFF2-40B4-BE49-F238E27FC236}">
                <a16:creationId xmlns:a16="http://schemas.microsoft.com/office/drawing/2014/main" id="{B7161B76-3825-1342-B376-8C6FBE09CEF3}"/>
              </a:ext>
            </a:extLst>
          </p:cNvPr>
          <p:cNvSpPr/>
          <p:nvPr/>
        </p:nvSpPr>
        <p:spPr>
          <a:xfrm>
            <a:off x="298771" y="807085"/>
            <a:ext cx="1683434" cy="2113915"/>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FACDCA2-48F6-004C-A708-EE5542D6A128}"/>
              </a:ext>
            </a:extLst>
          </p:cNvPr>
          <p:cNvSpPr txBox="1"/>
          <p:nvPr/>
        </p:nvSpPr>
        <p:spPr>
          <a:xfrm>
            <a:off x="298770" y="3567055"/>
            <a:ext cx="1683434" cy="3231654"/>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5 years at AXP</a:t>
            </a:r>
          </a:p>
          <a:p>
            <a:pPr marL="127000" indent="-127000">
              <a:buFont typeface="Arial" panose="020B0604020202020204" pitchFamily="34" charset="0"/>
              <a:buChar char="•"/>
            </a:pPr>
            <a:r>
              <a:rPr lang="en-US" sz="1200" dirty="0"/>
              <a:t>Prior roles include Executive VP of General Counsel , Chief Compliance Officer at McKesson Corporation, and  Commercial Litigation Partner at Morris, Manning &amp; Martin LLP.</a:t>
            </a:r>
          </a:p>
          <a:p>
            <a:pPr marL="127000" indent="-127000">
              <a:buFont typeface="Arial" panose="020B0604020202020204" pitchFamily="34" charset="0"/>
              <a:buChar char="•"/>
            </a:pPr>
            <a:r>
              <a:rPr lang="en-US" sz="1200" dirty="0"/>
              <a:t>Law degree, University of Wisconsin-Madison</a:t>
            </a:r>
          </a:p>
          <a:p>
            <a:pPr marL="127000" indent="-127000">
              <a:buFont typeface="Arial" panose="020B0604020202020204" pitchFamily="34" charset="0"/>
              <a:buChar char="•"/>
            </a:pPr>
            <a:r>
              <a:rPr lang="en-US" sz="1200" dirty="0"/>
              <a:t>B.B.A., University of Wisconsin-</a:t>
            </a:r>
            <a:r>
              <a:rPr lang="en-US" sz="1200" dirty="0" err="1"/>
              <a:t>Eau</a:t>
            </a:r>
            <a:r>
              <a:rPr lang="en-US" sz="1200" dirty="0"/>
              <a:t> Claire</a:t>
            </a:r>
          </a:p>
        </p:txBody>
      </p:sp>
      <p:sp>
        <p:nvSpPr>
          <p:cNvPr id="36" name="TextBox 35">
            <a:extLst>
              <a:ext uri="{FF2B5EF4-FFF2-40B4-BE49-F238E27FC236}">
                <a16:creationId xmlns:a16="http://schemas.microsoft.com/office/drawing/2014/main" id="{6F67000E-1444-894F-8BD3-5D71559E4C9E}"/>
              </a:ext>
            </a:extLst>
          </p:cNvPr>
          <p:cNvSpPr txBox="1"/>
          <p:nvPr/>
        </p:nvSpPr>
        <p:spPr>
          <a:xfrm>
            <a:off x="3312613" y="3612416"/>
            <a:ext cx="1683434" cy="3046988"/>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Recent addition – just over 1 year at AXP </a:t>
            </a:r>
          </a:p>
          <a:p>
            <a:pPr marL="127000" indent="-127000">
              <a:buFont typeface="Arial" panose="020B0604020202020204" pitchFamily="34" charset="0"/>
              <a:buChar char="•"/>
            </a:pPr>
            <a:r>
              <a:rPr lang="en-US" sz="1200" dirty="0"/>
              <a:t>Prior roles include CEO of ASEAN, South Asia, and Commercial and Private Banking at Standard Chartered Bank, and Partner of the Global Banking Practice (London) at McKinsey &amp; Company</a:t>
            </a:r>
          </a:p>
          <a:p>
            <a:pPr marL="127000" indent="-127000">
              <a:buFont typeface="Arial" panose="020B0604020202020204" pitchFamily="34" charset="0"/>
              <a:buChar char="•"/>
            </a:pPr>
            <a:r>
              <a:rPr lang="en-US" sz="1200" dirty="0"/>
              <a:t>M.B.A., London Business School</a:t>
            </a:r>
          </a:p>
          <a:p>
            <a:pPr marL="127000" indent="-127000">
              <a:buFont typeface="Arial" panose="020B0604020202020204" pitchFamily="34" charset="0"/>
              <a:buChar char="•"/>
            </a:pPr>
            <a:r>
              <a:rPr lang="en-US" sz="1200" dirty="0"/>
              <a:t>B.A., Northwestern University</a:t>
            </a:r>
          </a:p>
        </p:txBody>
      </p:sp>
      <p:sp>
        <p:nvSpPr>
          <p:cNvPr id="39" name="Rounded Rectangle 38">
            <a:extLst>
              <a:ext uri="{FF2B5EF4-FFF2-40B4-BE49-F238E27FC236}">
                <a16:creationId xmlns:a16="http://schemas.microsoft.com/office/drawing/2014/main" id="{3810E57B-FF1A-6446-B501-886602D648B7}"/>
              </a:ext>
            </a:extLst>
          </p:cNvPr>
          <p:cNvSpPr/>
          <p:nvPr/>
        </p:nvSpPr>
        <p:spPr>
          <a:xfrm>
            <a:off x="3165501" y="852445"/>
            <a:ext cx="1683434" cy="2113915"/>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BAF9EE4-6306-694F-A41A-74BB02B7E693}"/>
              </a:ext>
            </a:extLst>
          </p:cNvPr>
          <p:cNvSpPr txBox="1"/>
          <p:nvPr/>
        </p:nvSpPr>
        <p:spPr>
          <a:xfrm>
            <a:off x="3314886" y="3011448"/>
            <a:ext cx="1683434" cy="461665"/>
          </a:xfrm>
          <a:prstGeom prst="rect">
            <a:avLst/>
          </a:prstGeom>
          <a:noFill/>
        </p:spPr>
        <p:txBody>
          <a:bodyPr wrap="square" rtlCol="0">
            <a:spAutoFit/>
          </a:bodyPr>
          <a:lstStyle/>
          <a:p>
            <a:r>
              <a:rPr lang="en-US" sz="1200" b="1" dirty="0"/>
              <a:t>Anna Marrs</a:t>
            </a:r>
          </a:p>
          <a:p>
            <a:r>
              <a:rPr lang="en-US" sz="1200" b="1" dirty="0"/>
              <a:t>President, GCS</a:t>
            </a:r>
          </a:p>
        </p:txBody>
      </p:sp>
    </p:spTree>
    <p:extLst>
      <p:ext uri="{BB962C8B-B14F-4D97-AF65-F5344CB8AC3E}">
        <p14:creationId xmlns:p14="http://schemas.microsoft.com/office/powerpoint/2010/main" val="31029678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2703-58DC-AC42-BC87-375EEA2DEEEE}"/>
              </a:ext>
            </a:extLst>
          </p:cNvPr>
          <p:cNvSpPr>
            <a:spLocks noGrp="1"/>
          </p:cNvSpPr>
          <p:nvPr>
            <p:ph type="title"/>
          </p:nvPr>
        </p:nvSpPr>
        <p:spPr/>
        <p:txBody>
          <a:bodyPr/>
          <a:lstStyle/>
          <a:p>
            <a:r>
              <a:rPr lang="en-US" dirty="0"/>
              <a:t>Executive Team</a:t>
            </a:r>
          </a:p>
        </p:txBody>
      </p:sp>
      <p:sp>
        <p:nvSpPr>
          <p:cNvPr id="13" name="Rounded Rectangle 12">
            <a:extLst>
              <a:ext uri="{FF2B5EF4-FFF2-40B4-BE49-F238E27FC236}">
                <a16:creationId xmlns:a16="http://schemas.microsoft.com/office/drawing/2014/main" id="{4FCAFB78-49E5-804D-BADD-B31EB92F5D37}"/>
              </a:ext>
            </a:extLst>
          </p:cNvPr>
          <p:cNvSpPr/>
          <p:nvPr/>
        </p:nvSpPr>
        <p:spPr>
          <a:xfrm>
            <a:off x="9137264" y="807085"/>
            <a:ext cx="1683434" cy="2113915"/>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33C1AA6E-F847-C945-8725-ADC2857050EF}"/>
              </a:ext>
            </a:extLst>
          </p:cNvPr>
          <p:cNvSpPr/>
          <p:nvPr/>
        </p:nvSpPr>
        <p:spPr>
          <a:xfrm>
            <a:off x="6150782" y="807085"/>
            <a:ext cx="1683434" cy="2113915"/>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9788B41A-7221-AB49-9B61-3B5F563D8B05}"/>
              </a:ext>
            </a:extLst>
          </p:cNvPr>
          <p:cNvSpPr txBox="1"/>
          <p:nvPr/>
        </p:nvSpPr>
        <p:spPr>
          <a:xfrm>
            <a:off x="6225473" y="2966086"/>
            <a:ext cx="1860995" cy="461665"/>
          </a:xfrm>
          <a:prstGeom prst="rect">
            <a:avLst/>
          </a:prstGeom>
          <a:noFill/>
        </p:spPr>
        <p:txBody>
          <a:bodyPr wrap="square" rtlCol="0">
            <a:spAutoFit/>
          </a:bodyPr>
          <a:lstStyle/>
          <a:p>
            <a:r>
              <a:rPr lang="en-US" sz="1200" b="1" dirty="0"/>
              <a:t>Elizabeth Rutledge, Chief Marketing Officer </a:t>
            </a:r>
          </a:p>
        </p:txBody>
      </p:sp>
      <p:sp>
        <p:nvSpPr>
          <p:cNvPr id="32" name="TextBox 31">
            <a:extLst>
              <a:ext uri="{FF2B5EF4-FFF2-40B4-BE49-F238E27FC236}">
                <a16:creationId xmlns:a16="http://schemas.microsoft.com/office/drawing/2014/main" id="{0DDD432E-CCEC-1849-AF0E-D39D9263C6EF}"/>
              </a:ext>
            </a:extLst>
          </p:cNvPr>
          <p:cNvSpPr txBox="1"/>
          <p:nvPr/>
        </p:nvSpPr>
        <p:spPr>
          <a:xfrm>
            <a:off x="6225473" y="3465456"/>
            <a:ext cx="1683434" cy="2862322"/>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29 years at AXP</a:t>
            </a:r>
          </a:p>
          <a:p>
            <a:pPr marL="127000" indent="-127000">
              <a:buFont typeface="Arial" panose="020B0604020202020204" pitchFamily="34" charset="0"/>
              <a:buChar char="•"/>
            </a:pPr>
            <a:r>
              <a:rPr lang="en-US" sz="1200" dirty="0"/>
              <a:t>Prior roles include Executive VP of Global Advertising &amp; Media, Executive VP of Card Products &amp; Benefits, and Executive VP of Global Network Marketing &amp; Information</a:t>
            </a:r>
          </a:p>
          <a:p>
            <a:pPr marL="127000" indent="-127000">
              <a:buFont typeface="Arial" panose="020B0604020202020204" pitchFamily="34" charset="0"/>
              <a:buChar char="•"/>
            </a:pPr>
            <a:r>
              <a:rPr lang="en-US" sz="1200" dirty="0"/>
              <a:t>M.B.A, NYU Stern</a:t>
            </a:r>
          </a:p>
          <a:p>
            <a:pPr marL="127000" indent="-127000">
              <a:buFont typeface="Arial" panose="020B0604020202020204" pitchFamily="34" charset="0"/>
              <a:buChar char="•"/>
            </a:pPr>
            <a:r>
              <a:rPr lang="en-US" sz="1200" dirty="0"/>
              <a:t>B.A., Princeton University</a:t>
            </a:r>
          </a:p>
        </p:txBody>
      </p:sp>
      <p:sp>
        <p:nvSpPr>
          <p:cNvPr id="33" name="TextBox 32">
            <a:extLst>
              <a:ext uri="{FF2B5EF4-FFF2-40B4-BE49-F238E27FC236}">
                <a16:creationId xmlns:a16="http://schemas.microsoft.com/office/drawing/2014/main" id="{05AA386F-AF09-384B-AD99-24CD521F3D54}"/>
              </a:ext>
            </a:extLst>
          </p:cNvPr>
          <p:cNvSpPr txBox="1"/>
          <p:nvPr/>
        </p:nvSpPr>
        <p:spPr>
          <a:xfrm>
            <a:off x="9206133" y="2966085"/>
            <a:ext cx="1683434" cy="646331"/>
          </a:xfrm>
          <a:prstGeom prst="rect">
            <a:avLst/>
          </a:prstGeom>
          <a:noFill/>
        </p:spPr>
        <p:txBody>
          <a:bodyPr wrap="square" rtlCol="0">
            <a:spAutoFit/>
          </a:bodyPr>
          <a:lstStyle/>
          <a:p>
            <a:r>
              <a:rPr lang="en-US" sz="1200" b="1" dirty="0"/>
              <a:t>Alan Gallo</a:t>
            </a:r>
          </a:p>
          <a:p>
            <a:r>
              <a:rPr lang="en-US" sz="1200" b="1" dirty="0"/>
              <a:t>Chief Audit Executive &amp;</a:t>
            </a:r>
          </a:p>
          <a:p>
            <a:r>
              <a:rPr lang="en-US" sz="1200" b="1" dirty="0"/>
              <a:t> Executive VP</a:t>
            </a:r>
          </a:p>
        </p:txBody>
      </p:sp>
      <p:sp>
        <p:nvSpPr>
          <p:cNvPr id="34" name="TextBox 33">
            <a:extLst>
              <a:ext uri="{FF2B5EF4-FFF2-40B4-BE49-F238E27FC236}">
                <a16:creationId xmlns:a16="http://schemas.microsoft.com/office/drawing/2014/main" id="{19D0BCD1-D8AB-C844-9533-522B398D16D1}"/>
              </a:ext>
            </a:extLst>
          </p:cNvPr>
          <p:cNvSpPr txBox="1"/>
          <p:nvPr/>
        </p:nvSpPr>
        <p:spPr>
          <a:xfrm>
            <a:off x="9206132" y="3465455"/>
            <a:ext cx="1683434" cy="2492990"/>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33 years at AXP</a:t>
            </a:r>
          </a:p>
          <a:p>
            <a:pPr marL="127000" indent="-127000">
              <a:buFont typeface="Arial" panose="020B0604020202020204" pitchFamily="34" charset="0"/>
              <a:buChar char="•"/>
            </a:pPr>
            <a:r>
              <a:rPr lang="en-US" sz="1200" dirty="0"/>
              <a:t>Prior roles include Executive VP of Global Business Services, Executive VP of Enterprise Strategic Initiatives and CFO of American Express Bank</a:t>
            </a:r>
          </a:p>
          <a:p>
            <a:pPr marL="127000" indent="-127000">
              <a:buFont typeface="Arial" panose="020B0604020202020204" pitchFamily="34" charset="0"/>
              <a:buChar char="•"/>
            </a:pPr>
            <a:r>
              <a:rPr lang="en-US" sz="1200" dirty="0"/>
              <a:t>MBA, NYU Stern</a:t>
            </a:r>
          </a:p>
          <a:p>
            <a:pPr marL="127000" indent="-127000">
              <a:buFont typeface="Arial" panose="020B0604020202020204" pitchFamily="34" charset="0"/>
              <a:buChar char="•"/>
            </a:pPr>
            <a:r>
              <a:rPr lang="en-US" sz="1200" dirty="0"/>
              <a:t>B.S. in Accounting, NYU Stern</a:t>
            </a:r>
          </a:p>
        </p:txBody>
      </p:sp>
      <p:sp>
        <p:nvSpPr>
          <p:cNvPr id="20" name="TextBox 19">
            <a:extLst>
              <a:ext uri="{FF2B5EF4-FFF2-40B4-BE49-F238E27FC236}">
                <a16:creationId xmlns:a16="http://schemas.microsoft.com/office/drawing/2014/main" id="{FC55AE30-1ED6-9A4F-8B6C-424E6138915C}"/>
              </a:ext>
            </a:extLst>
          </p:cNvPr>
          <p:cNvSpPr txBox="1"/>
          <p:nvPr/>
        </p:nvSpPr>
        <p:spPr>
          <a:xfrm>
            <a:off x="298771" y="2966085"/>
            <a:ext cx="1683434" cy="646331"/>
          </a:xfrm>
          <a:prstGeom prst="rect">
            <a:avLst/>
          </a:prstGeom>
          <a:noFill/>
        </p:spPr>
        <p:txBody>
          <a:bodyPr wrap="square" rtlCol="0">
            <a:spAutoFit/>
          </a:bodyPr>
          <a:lstStyle/>
          <a:p>
            <a:r>
              <a:rPr lang="en-US" sz="1200" b="1" dirty="0"/>
              <a:t>Denise Pickett, President, Global Services Group </a:t>
            </a:r>
          </a:p>
        </p:txBody>
      </p:sp>
      <p:sp>
        <p:nvSpPr>
          <p:cNvPr id="21" name="Rounded Rectangle 20">
            <a:extLst>
              <a:ext uri="{FF2B5EF4-FFF2-40B4-BE49-F238E27FC236}">
                <a16:creationId xmlns:a16="http://schemas.microsoft.com/office/drawing/2014/main" id="{B7161B76-3825-1342-B376-8C6FBE09CEF3}"/>
              </a:ext>
            </a:extLst>
          </p:cNvPr>
          <p:cNvSpPr/>
          <p:nvPr/>
        </p:nvSpPr>
        <p:spPr>
          <a:xfrm>
            <a:off x="298771" y="807085"/>
            <a:ext cx="1683434" cy="2113915"/>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FACDCA2-48F6-004C-A708-EE5542D6A128}"/>
              </a:ext>
            </a:extLst>
          </p:cNvPr>
          <p:cNvSpPr txBox="1"/>
          <p:nvPr/>
        </p:nvSpPr>
        <p:spPr>
          <a:xfrm>
            <a:off x="298770" y="3567055"/>
            <a:ext cx="1683434" cy="2862322"/>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26 years at AXP</a:t>
            </a:r>
          </a:p>
          <a:p>
            <a:pPr marL="127000" indent="-127000">
              <a:buFont typeface="Arial" panose="020B0604020202020204" pitchFamily="34" charset="0"/>
              <a:buChar char="•"/>
            </a:pPr>
            <a:r>
              <a:rPr lang="en-US" sz="1200" dirty="0"/>
              <a:t>Prior roles include Chief Risk Officer, President of the Global Risk, Banking and Compliance division, President of U.S., and President of American Express OPEN</a:t>
            </a:r>
          </a:p>
          <a:p>
            <a:pPr marL="127000" indent="-127000">
              <a:buFont typeface="Arial" panose="020B0604020202020204" pitchFamily="34" charset="0"/>
              <a:buChar char="•"/>
            </a:pPr>
            <a:r>
              <a:rPr lang="en-US" sz="1200" dirty="0"/>
              <a:t>M.B.A. in Marketing, York University</a:t>
            </a:r>
          </a:p>
          <a:p>
            <a:pPr marL="127000" indent="-127000">
              <a:buFont typeface="Arial" panose="020B0604020202020204" pitchFamily="34" charset="0"/>
              <a:buChar char="•"/>
            </a:pPr>
            <a:r>
              <a:rPr lang="en-US" sz="1200" dirty="0"/>
              <a:t>Honors B.A., University of Toronto</a:t>
            </a:r>
          </a:p>
        </p:txBody>
      </p:sp>
      <p:sp>
        <p:nvSpPr>
          <p:cNvPr id="36" name="TextBox 35">
            <a:extLst>
              <a:ext uri="{FF2B5EF4-FFF2-40B4-BE49-F238E27FC236}">
                <a16:creationId xmlns:a16="http://schemas.microsoft.com/office/drawing/2014/main" id="{6F67000E-1444-894F-8BD3-5D71559E4C9E}"/>
              </a:ext>
            </a:extLst>
          </p:cNvPr>
          <p:cNvSpPr txBox="1"/>
          <p:nvPr/>
        </p:nvSpPr>
        <p:spPr>
          <a:xfrm>
            <a:off x="3349958" y="3567056"/>
            <a:ext cx="1683434" cy="1938992"/>
          </a:xfrm>
          <a:prstGeom prst="rect">
            <a:avLst/>
          </a:prstGeom>
          <a:noFill/>
        </p:spPr>
        <p:txBody>
          <a:bodyPr wrap="square" rtlCol="0">
            <a:spAutoFit/>
          </a:bodyPr>
          <a:lstStyle/>
          <a:p>
            <a:r>
              <a:rPr lang="en-US" sz="1200" dirty="0"/>
              <a:t>Credentials:</a:t>
            </a:r>
          </a:p>
          <a:p>
            <a:pPr marL="127000" indent="-127000">
              <a:buFont typeface="Arial" panose="020B0604020202020204" pitchFamily="34" charset="0"/>
              <a:buChar char="•"/>
            </a:pPr>
            <a:r>
              <a:rPr lang="en-US" sz="1200" dirty="0"/>
              <a:t>Over 28 years at AXP</a:t>
            </a:r>
          </a:p>
          <a:p>
            <a:pPr marL="127000" indent="-127000">
              <a:buFont typeface="Arial" panose="020B0604020202020204" pitchFamily="34" charset="0"/>
              <a:buChar char="•"/>
            </a:pPr>
            <a:r>
              <a:rPr lang="en-US" sz="1200" dirty="0"/>
              <a:t>Prior roles include Executive VP of Global Servicing Network, Executive VP of World Service, and Executive VP of Global Credit Administration</a:t>
            </a:r>
          </a:p>
        </p:txBody>
      </p:sp>
      <p:sp>
        <p:nvSpPr>
          <p:cNvPr id="39" name="Rounded Rectangle 38">
            <a:extLst>
              <a:ext uri="{FF2B5EF4-FFF2-40B4-BE49-F238E27FC236}">
                <a16:creationId xmlns:a16="http://schemas.microsoft.com/office/drawing/2014/main" id="{3810E57B-FF1A-6446-B501-886602D648B7}"/>
              </a:ext>
            </a:extLst>
          </p:cNvPr>
          <p:cNvSpPr/>
          <p:nvPr/>
        </p:nvSpPr>
        <p:spPr>
          <a:xfrm>
            <a:off x="3202846" y="807085"/>
            <a:ext cx="1683434" cy="2113915"/>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BAF9EE4-6306-694F-A41A-74BB02B7E693}"/>
              </a:ext>
            </a:extLst>
          </p:cNvPr>
          <p:cNvSpPr txBox="1"/>
          <p:nvPr/>
        </p:nvSpPr>
        <p:spPr>
          <a:xfrm>
            <a:off x="3352231" y="2966088"/>
            <a:ext cx="1683434" cy="646331"/>
          </a:xfrm>
          <a:prstGeom prst="rect">
            <a:avLst/>
          </a:prstGeom>
          <a:noFill/>
        </p:spPr>
        <p:txBody>
          <a:bodyPr wrap="square" rtlCol="0">
            <a:spAutoFit/>
          </a:bodyPr>
          <a:lstStyle/>
          <a:p>
            <a:r>
              <a:rPr lang="en-US" sz="1200" b="1" dirty="0"/>
              <a:t>Raymond </a:t>
            </a:r>
            <a:r>
              <a:rPr lang="en-US" sz="1200" b="1" dirty="0" err="1"/>
              <a:t>Joabar</a:t>
            </a:r>
            <a:endParaRPr lang="en-US" sz="1200" b="1" dirty="0"/>
          </a:p>
          <a:p>
            <a:r>
              <a:rPr lang="en-US" sz="1200" b="1" dirty="0"/>
              <a:t>Chief Risk Officer &amp; President, Global RBC</a:t>
            </a:r>
          </a:p>
        </p:txBody>
      </p:sp>
    </p:spTree>
    <p:extLst>
      <p:ext uri="{BB962C8B-B14F-4D97-AF65-F5344CB8AC3E}">
        <p14:creationId xmlns:p14="http://schemas.microsoft.com/office/powerpoint/2010/main" val="38513270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ESG Analysis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003301"/>
            <a:ext cx="10515600" cy="5253120"/>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59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79A0C-BDBC-47AA-9D0A-0B7BD10A075D}"/>
              </a:ext>
            </a:extLst>
          </p:cNvPr>
          <p:cNvSpPr>
            <a:spLocks noGrp="1"/>
          </p:cNvSpPr>
          <p:nvPr>
            <p:ph type="title"/>
          </p:nvPr>
        </p:nvSpPr>
        <p:spPr/>
        <p:txBody>
          <a:bodyPr/>
          <a:lstStyle/>
          <a:p>
            <a:r>
              <a:rPr lang="en-CA" dirty="0"/>
              <a:t>Agenda</a:t>
            </a:r>
          </a:p>
        </p:txBody>
      </p:sp>
      <p:sp>
        <p:nvSpPr>
          <p:cNvPr id="3" name="Content Placeholder 2">
            <a:extLst>
              <a:ext uri="{FF2B5EF4-FFF2-40B4-BE49-F238E27FC236}">
                <a16:creationId xmlns:a16="http://schemas.microsoft.com/office/drawing/2014/main" id="{1CC2BCB6-DC73-4594-8C27-ACF21C76E9DB}"/>
              </a:ext>
            </a:extLst>
          </p:cNvPr>
          <p:cNvSpPr>
            <a:spLocks noGrp="1"/>
          </p:cNvSpPr>
          <p:nvPr>
            <p:ph idx="1"/>
          </p:nvPr>
        </p:nvSpPr>
        <p:spPr/>
        <p:txBody>
          <a:bodyPr>
            <a:normAutofit/>
          </a:bodyPr>
          <a:lstStyle/>
          <a:p>
            <a:r>
              <a:rPr lang="en-CA" sz="3600" dirty="0"/>
              <a:t>Industry Overview</a:t>
            </a:r>
          </a:p>
          <a:p>
            <a:r>
              <a:rPr lang="en-CA" sz="3600" dirty="0"/>
              <a:t>MasterCard Analysis</a:t>
            </a:r>
          </a:p>
          <a:p>
            <a:r>
              <a:rPr lang="en-CA" sz="3600" dirty="0"/>
              <a:t>Visa Analysis</a:t>
            </a:r>
          </a:p>
          <a:p>
            <a:r>
              <a:rPr lang="en-CA" sz="3600" dirty="0"/>
              <a:t>Amex Analysis</a:t>
            </a:r>
          </a:p>
          <a:p>
            <a:r>
              <a:rPr lang="en-CA" sz="3600" dirty="0"/>
              <a:t>Final Ranking</a:t>
            </a:r>
          </a:p>
          <a:p>
            <a:r>
              <a:rPr lang="en-CA" sz="3600" dirty="0"/>
              <a:t>Appendix/Resources</a:t>
            </a:r>
          </a:p>
        </p:txBody>
      </p:sp>
    </p:spTree>
    <p:extLst>
      <p:ext uri="{BB962C8B-B14F-4D97-AF65-F5344CB8AC3E}">
        <p14:creationId xmlns:p14="http://schemas.microsoft.com/office/powerpoint/2010/main" val="2888479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D675-E3CE-4D3C-8B53-99C7F540EDC0}"/>
              </a:ext>
            </a:extLst>
          </p:cNvPr>
          <p:cNvSpPr>
            <a:spLocks noGrp="1"/>
          </p:cNvSpPr>
          <p:nvPr>
            <p:ph type="title"/>
          </p:nvPr>
        </p:nvSpPr>
        <p:spPr/>
        <p:txBody>
          <a:bodyPr/>
          <a:lstStyle/>
          <a:p>
            <a:r>
              <a:rPr lang="en-CA" dirty="0"/>
              <a:t>Market Trends</a:t>
            </a:r>
          </a:p>
        </p:txBody>
      </p:sp>
      <p:pic>
        <p:nvPicPr>
          <p:cNvPr id="4" name="Content Placeholder 4" descr="A screenshot of a cell phone&#10;&#10;Description automatically generated">
            <a:extLst>
              <a:ext uri="{FF2B5EF4-FFF2-40B4-BE49-F238E27FC236}">
                <a16:creationId xmlns:a16="http://schemas.microsoft.com/office/drawing/2014/main" id="{62CFB1AD-932D-4AAA-AC25-4A8CE660E52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9571" t="27941" r="7139" b="16177"/>
          <a:stretch/>
        </p:blipFill>
        <p:spPr>
          <a:xfrm>
            <a:off x="1474101" y="3285502"/>
            <a:ext cx="4198035" cy="3048256"/>
          </a:xfrm>
        </p:spPr>
      </p:pic>
      <p:sp>
        <p:nvSpPr>
          <p:cNvPr id="5" name="Content Placeholder 4">
            <a:extLst>
              <a:ext uri="{FF2B5EF4-FFF2-40B4-BE49-F238E27FC236}">
                <a16:creationId xmlns:a16="http://schemas.microsoft.com/office/drawing/2014/main" id="{13F7EBBD-DFD7-4600-ABC6-0327DC664636}"/>
              </a:ext>
            </a:extLst>
          </p:cNvPr>
          <p:cNvSpPr>
            <a:spLocks noGrp="1"/>
          </p:cNvSpPr>
          <p:nvPr>
            <p:ph sz="half" idx="2"/>
          </p:nvPr>
        </p:nvSpPr>
        <p:spPr>
          <a:xfrm>
            <a:off x="7043738" y="1253331"/>
            <a:ext cx="3845828" cy="4866114"/>
          </a:xfrm>
        </p:spPr>
        <p:txBody>
          <a:bodyPr>
            <a:normAutofit fontScale="92500" lnSpcReduction="20000"/>
          </a:bodyPr>
          <a:lstStyle/>
          <a:p>
            <a:r>
              <a:rPr lang="en-CA" dirty="0"/>
              <a:t>B2B is an increasing trend and area of focus for disruption</a:t>
            </a:r>
          </a:p>
          <a:p>
            <a:endParaRPr lang="en-CA" dirty="0"/>
          </a:p>
          <a:p>
            <a:r>
              <a:rPr lang="en-CA" dirty="0"/>
              <a:t>P2P through new consumer-facing apps is a growing themes (Venmo, Cash App)</a:t>
            </a:r>
          </a:p>
          <a:p>
            <a:endParaRPr lang="en-CA" dirty="0"/>
          </a:p>
          <a:p>
            <a:r>
              <a:rPr lang="en-CA" dirty="0"/>
              <a:t>As governments need to subsidize or provide financial support to citizens, government to consumer (G2C) is growing as well</a:t>
            </a:r>
          </a:p>
        </p:txBody>
      </p:sp>
      <p:pic>
        <p:nvPicPr>
          <p:cNvPr id="9" name="Picture 8">
            <a:extLst>
              <a:ext uri="{FF2B5EF4-FFF2-40B4-BE49-F238E27FC236}">
                <a16:creationId xmlns:a16="http://schemas.microsoft.com/office/drawing/2014/main" id="{1A1EAE32-8A35-4E3D-AFA3-E212BD94750C}"/>
              </a:ext>
            </a:extLst>
          </p:cNvPr>
          <p:cNvPicPr>
            <a:picLocks noChangeAspect="1"/>
          </p:cNvPicPr>
          <p:nvPr/>
        </p:nvPicPr>
        <p:blipFill>
          <a:blip r:embed="rId3"/>
          <a:stretch>
            <a:fillRect/>
          </a:stretch>
        </p:blipFill>
        <p:spPr>
          <a:xfrm>
            <a:off x="579888" y="1003300"/>
            <a:ext cx="5986463" cy="2182101"/>
          </a:xfrm>
          <a:prstGeom prst="rect">
            <a:avLst/>
          </a:prstGeom>
        </p:spPr>
      </p:pic>
    </p:spTree>
    <p:extLst>
      <p:ext uri="{BB962C8B-B14F-4D97-AF65-F5344CB8AC3E}">
        <p14:creationId xmlns:p14="http://schemas.microsoft.com/office/powerpoint/2010/main" val="41921703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ESG Analysis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25691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ESG Analysis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3021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ESG Analysis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0428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ESG Analysis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1618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Share Ownership Analysis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62811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Shares Outstanding</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24696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Top 10 Largest Shareholders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0;p26">
            <a:extLst>
              <a:ext uri="{FF2B5EF4-FFF2-40B4-BE49-F238E27FC236}">
                <a16:creationId xmlns:a16="http://schemas.microsoft.com/office/drawing/2014/main" id="{2B9F9573-124B-B840-97C4-0D2499CF00C7}"/>
              </a:ext>
            </a:extLst>
          </p:cNvPr>
          <p:cNvSpPr/>
          <p:nvPr/>
        </p:nvSpPr>
        <p:spPr>
          <a:xfrm>
            <a:off x="152400" y="2077495"/>
            <a:ext cx="11067366" cy="31010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46475948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175AE33-21E9-B441-9DE2-9A7D5D6EC6FC}"/>
              </a:ext>
            </a:extLst>
          </p:cNvPr>
          <p:cNvSpPr txBox="1">
            <a:spLocks/>
          </p:cNvSpPr>
          <p:nvPr/>
        </p:nvSpPr>
        <p:spPr>
          <a:xfrm>
            <a:off x="2861185" y="2952796"/>
            <a:ext cx="6469630" cy="952408"/>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dirty="0"/>
              <a:t>Financial Analysis</a:t>
            </a:r>
          </a:p>
        </p:txBody>
      </p:sp>
    </p:spTree>
    <p:extLst>
      <p:ext uri="{BB962C8B-B14F-4D97-AF65-F5344CB8AC3E}">
        <p14:creationId xmlns:p14="http://schemas.microsoft.com/office/powerpoint/2010/main" val="197534047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Snapshot – Financial Ratios &amp; Estimates </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50497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4D0E-ED46-6F4D-B370-18B1BA15B83C}"/>
              </a:ext>
            </a:extLst>
          </p:cNvPr>
          <p:cNvSpPr>
            <a:spLocks noGrp="1"/>
          </p:cNvSpPr>
          <p:nvPr>
            <p:ph type="title"/>
          </p:nvPr>
        </p:nvSpPr>
        <p:spPr/>
        <p:txBody>
          <a:bodyPr/>
          <a:lstStyle/>
          <a:p>
            <a:r>
              <a:rPr lang="en-US" dirty="0"/>
              <a:t>Revenue by Segment – FY</a:t>
            </a:r>
          </a:p>
        </p:txBody>
      </p:sp>
      <p:graphicFrame>
        <p:nvGraphicFramePr>
          <p:cNvPr id="6" name="Content Placeholder 5">
            <a:extLst>
              <a:ext uri="{FF2B5EF4-FFF2-40B4-BE49-F238E27FC236}">
                <a16:creationId xmlns:a16="http://schemas.microsoft.com/office/drawing/2014/main" id="{807CE330-0AB0-6047-B2F5-7E6577463D1D}"/>
              </a:ext>
            </a:extLst>
          </p:cNvPr>
          <p:cNvGraphicFramePr>
            <a:graphicFrameLocks noGrp="1"/>
          </p:cNvGraphicFramePr>
          <p:nvPr>
            <p:ph idx="1"/>
          </p:nvPr>
        </p:nvGraphicFramePr>
        <p:xfrm>
          <a:off x="398096" y="1252538"/>
          <a:ext cx="10515600" cy="478155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28D350F1-4710-944F-8CE0-36A7387A7C2A}"/>
              </a:ext>
            </a:extLst>
          </p:cNvPr>
          <p:cNvSpPr/>
          <p:nvPr/>
        </p:nvSpPr>
        <p:spPr>
          <a:xfrm>
            <a:off x="406400" y="6459216"/>
            <a:ext cx="4234877" cy="276999"/>
          </a:xfrm>
          <a:prstGeom prst="rect">
            <a:avLst/>
          </a:prstGeom>
        </p:spPr>
        <p:txBody>
          <a:bodyPr wrap="square">
            <a:spAutoFit/>
          </a:bodyPr>
          <a:lstStyle/>
          <a:p>
            <a:r>
              <a:rPr lang="en-CA" sz="1200" dirty="0">
                <a:solidFill>
                  <a:schemeClr val="bg1">
                    <a:lumMod val="50000"/>
                  </a:schemeClr>
                </a:solidFill>
                <a:latin typeface="Credit Suisse Type Light"/>
              </a:rPr>
              <a:t>Source(s): Bloomberg Data</a:t>
            </a:r>
            <a:endParaRPr lang="en-CA" sz="1200" dirty="0">
              <a:solidFill>
                <a:schemeClr val="bg1">
                  <a:lumMod val="50000"/>
                </a:schemeClr>
              </a:solidFill>
            </a:endParaRPr>
          </a:p>
        </p:txBody>
      </p:sp>
      <p:pic>
        <p:nvPicPr>
          <p:cNvPr id="8" name="Picture 7">
            <a:extLst>
              <a:ext uri="{FF2B5EF4-FFF2-40B4-BE49-F238E27FC236}">
                <a16:creationId xmlns:a16="http://schemas.microsoft.com/office/drawing/2014/main" id="{0769474F-5EFD-C246-A153-BE6758F9D6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4322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E2BA-5A9D-447C-AA70-CC08019FDAEB}"/>
              </a:ext>
            </a:extLst>
          </p:cNvPr>
          <p:cNvSpPr>
            <a:spLocks noGrp="1"/>
          </p:cNvSpPr>
          <p:nvPr>
            <p:ph type="title"/>
          </p:nvPr>
        </p:nvSpPr>
        <p:spPr/>
        <p:txBody>
          <a:bodyPr>
            <a:normAutofit/>
          </a:bodyPr>
          <a:lstStyle/>
          <a:p>
            <a:r>
              <a:rPr lang="en-CA" sz="3600" dirty="0"/>
              <a:t>Asia-pacific with great potential for credit card services</a:t>
            </a:r>
          </a:p>
        </p:txBody>
      </p:sp>
      <p:pic>
        <p:nvPicPr>
          <p:cNvPr id="6" name="Content Placeholder 5">
            <a:extLst>
              <a:ext uri="{FF2B5EF4-FFF2-40B4-BE49-F238E27FC236}">
                <a16:creationId xmlns:a16="http://schemas.microsoft.com/office/drawing/2014/main" id="{56CCB010-1812-4BF6-B3F9-422F007DA27D}"/>
              </a:ext>
            </a:extLst>
          </p:cNvPr>
          <p:cNvPicPr>
            <a:picLocks noGrp="1" noChangeAspect="1"/>
          </p:cNvPicPr>
          <p:nvPr>
            <p:ph sz="half" idx="1"/>
          </p:nvPr>
        </p:nvPicPr>
        <p:blipFill>
          <a:blip r:embed="rId2"/>
          <a:stretch>
            <a:fillRect/>
          </a:stretch>
        </p:blipFill>
        <p:spPr>
          <a:xfrm>
            <a:off x="268102" y="1219596"/>
            <a:ext cx="5287464" cy="4418807"/>
          </a:xfrm>
          <a:prstGeom prst="rect">
            <a:avLst/>
          </a:prstGeom>
        </p:spPr>
      </p:pic>
      <p:sp>
        <p:nvSpPr>
          <p:cNvPr id="5" name="Content Placeholder 4">
            <a:extLst>
              <a:ext uri="{FF2B5EF4-FFF2-40B4-BE49-F238E27FC236}">
                <a16:creationId xmlns:a16="http://schemas.microsoft.com/office/drawing/2014/main" id="{69A84CDB-9EE5-4641-B8DB-E2E63190798D}"/>
              </a:ext>
            </a:extLst>
          </p:cNvPr>
          <p:cNvSpPr>
            <a:spLocks noGrp="1"/>
          </p:cNvSpPr>
          <p:nvPr>
            <p:ph sz="half" idx="2"/>
          </p:nvPr>
        </p:nvSpPr>
        <p:spPr/>
        <p:txBody>
          <a:bodyPr/>
          <a:lstStyle/>
          <a:p>
            <a:r>
              <a:rPr lang="en-CA" dirty="0"/>
              <a:t>Large opportunities in emerging markets, specifically Asia Pacific, to take share from cash and check</a:t>
            </a:r>
          </a:p>
          <a:p>
            <a:endParaRPr lang="en-CA" dirty="0"/>
          </a:p>
          <a:p>
            <a:r>
              <a:rPr lang="en-CA" dirty="0"/>
              <a:t>North American penetration and growth although still provides a strong holistic opportunity; emerging markets have relatively more attractive opportunities</a:t>
            </a:r>
          </a:p>
        </p:txBody>
      </p:sp>
    </p:spTree>
    <p:extLst>
      <p:ext uri="{BB962C8B-B14F-4D97-AF65-F5344CB8AC3E}">
        <p14:creationId xmlns:p14="http://schemas.microsoft.com/office/powerpoint/2010/main" val="381853866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4D0E-ED46-6F4D-B370-18B1BA15B83C}"/>
              </a:ext>
            </a:extLst>
          </p:cNvPr>
          <p:cNvSpPr>
            <a:spLocks noGrp="1"/>
          </p:cNvSpPr>
          <p:nvPr>
            <p:ph type="title"/>
          </p:nvPr>
        </p:nvSpPr>
        <p:spPr/>
        <p:txBody>
          <a:bodyPr/>
          <a:lstStyle/>
          <a:p>
            <a:r>
              <a:rPr lang="en-US" dirty="0"/>
              <a:t>Revenue Growth by Segment – FY</a:t>
            </a:r>
          </a:p>
        </p:txBody>
      </p:sp>
      <p:sp>
        <p:nvSpPr>
          <p:cNvPr id="7" name="Rectangle 6">
            <a:extLst>
              <a:ext uri="{FF2B5EF4-FFF2-40B4-BE49-F238E27FC236}">
                <a16:creationId xmlns:a16="http://schemas.microsoft.com/office/drawing/2014/main" id="{28D350F1-4710-944F-8CE0-36A7387A7C2A}"/>
              </a:ext>
            </a:extLst>
          </p:cNvPr>
          <p:cNvSpPr/>
          <p:nvPr/>
        </p:nvSpPr>
        <p:spPr>
          <a:xfrm>
            <a:off x="406400" y="6459216"/>
            <a:ext cx="4234877" cy="276999"/>
          </a:xfrm>
          <a:prstGeom prst="rect">
            <a:avLst/>
          </a:prstGeom>
        </p:spPr>
        <p:txBody>
          <a:bodyPr wrap="square">
            <a:spAutoFit/>
          </a:bodyPr>
          <a:lstStyle/>
          <a:p>
            <a:r>
              <a:rPr lang="en-CA" sz="1200" dirty="0">
                <a:solidFill>
                  <a:schemeClr val="bg1">
                    <a:lumMod val="50000"/>
                  </a:schemeClr>
                </a:solidFill>
                <a:latin typeface="Credit Suisse Type Light"/>
              </a:rPr>
              <a:t>Source(s): Bloomberg Data</a:t>
            </a:r>
            <a:endParaRPr lang="en-CA" sz="1200" dirty="0">
              <a:solidFill>
                <a:schemeClr val="bg1">
                  <a:lumMod val="50000"/>
                </a:schemeClr>
              </a:solidFill>
            </a:endParaRPr>
          </a:p>
        </p:txBody>
      </p:sp>
      <p:graphicFrame>
        <p:nvGraphicFramePr>
          <p:cNvPr id="10" name="Object 9">
            <a:extLst>
              <a:ext uri="{FF2B5EF4-FFF2-40B4-BE49-F238E27FC236}">
                <a16:creationId xmlns:a16="http://schemas.microsoft.com/office/drawing/2014/main" id="{88D4264D-950A-5A4A-83BE-DA53A2E57B65}"/>
              </a:ext>
            </a:extLst>
          </p:cNvPr>
          <p:cNvGraphicFramePr>
            <a:graphicFrameLocks noChangeAspect="1"/>
          </p:cNvGraphicFramePr>
          <p:nvPr/>
        </p:nvGraphicFramePr>
        <p:xfrm>
          <a:off x="785616" y="1717045"/>
          <a:ext cx="9692299" cy="1711955"/>
        </p:xfrm>
        <a:graphic>
          <a:graphicData uri="http://schemas.openxmlformats.org/presentationml/2006/ole">
            <mc:AlternateContent xmlns:mc="http://schemas.openxmlformats.org/markup-compatibility/2006">
              <mc:Choice xmlns:v="urn:schemas-microsoft-com:vml" Requires="v">
                <p:oleObj spid="_x0000_s1045" name="Worksheet" r:id="rId3" imgW="4673600" imgH="825500" progId="Excel.Sheet.12">
                  <p:embed/>
                </p:oleObj>
              </mc:Choice>
              <mc:Fallback>
                <p:oleObj name="Worksheet" r:id="rId3" imgW="4673600" imgH="825500" progId="Excel.Sheet.12">
                  <p:embed/>
                  <p:pic>
                    <p:nvPicPr>
                      <p:cNvPr id="10" name="Object 9">
                        <a:extLst>
                          <a:ext uri="{FF2B5EF4-FFF2-40B4-BE49-F238E27FC236}">
                            <a16:creationId xmlns:a16="http://schemas.microsoft.com/office/drawing/2014/main" id="{88D4264D-950A-5A4A-83BE-DA53A2E57B65}"/>
                          </a:ext>
                        </a:extLst>
                      </p:cNvPr>
                      <p:cNvPicPr/>
                      <p:nvPr/>
                    </p:nvPicPr>
                    <p:blipFill>
                      <a:blip r:embed="rId4"/>
                      <a:stretch>
                        <a:fillRect/>
                      </a:stretch>
                    </p:blipFill>
                    <p:spPr>
                      <a:xfrm>
                        <a:off x="785616" y="1717045"/>
                        <a:ext cx="9692299" cy="1711955"/>
                      </a:xfrm>
                      <a:prstGeom prst="rect">
                        <a:avLst/>
                      </a:prstGeom>
                    </p:spPr>
                  </p:pic>
                </p:oleObj>
              </mc:Fallback>
            </mc:AlternateContent>
          </a:graphicData>
        </a:graphic>
      </p:graphicFrame>
    </p:spTree>
    <p:extLst>
      <p:ext uri="{BB962C8B-B14F-4D97-AF65-F5344CB8AC3E}">
        <p14:creationId xmlns:p14="http://schemas.microsoft.com/office/powerpoint/2010/main" val="152178976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4D0E-ED46-6F4D-B370-18B1BA15B83C}"/>
              </a:ext>
            </a:extLst>
          </p:cNvPr>
          <p:cNvSpPr>
            <a:spLocks noGrp="1"/>
          </p:cNvSpPr>
          <p:nvPr>
            <p:ph type="title"/>
          </p:nvPr>
        </p:nvSpPr>
        <p:spPr/>
        <p:txBody>
          <a:bodyPr/>
          <a:lstStyle/>
          <a:p>
            <a:r>
              <a:rPr lang="en-US" dirty="0"/>
              <a:t>Revenue by Segment – FQ1</a:t>
            </a:r>
          </a:p>
        </p:txBody>
      </p:sp>
      <p:graphicFrame>
        <p:nvGraphicFramePr>
          <p:cNvPr id="6" name="Content Placeholder 5">
            <a:extLst>
              <a:ext uri="{FF2B5EF4-FFF2-40B4-BE49-F238E27FC236}">
                <a16:creationId xmlns:a16="http://schemas.microsoft.com/office/drawing/2014/main" id="{807CE330-0AB0-6047-B2F5-7E6577463D1D}"/>
              </a:ext>
            </a:extLst>
          </p:cNvPr>
          <p:cNvGraphicFramePr>
            <a:graphicFrameLocks noGrp="1"/>
          </p:cNvGraphicFramePr>
          <p:nvPr>
            <p:ph idx="1"/>
          </p:nvPr>
        </p:nvGraphicFramePr>
        <p:xfrm>
          <a:off x="398096" y="1252538"/>
          <a:ext cx="10515600" cy="478155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FB34326D-7432-E24A-B055-99189082F730}"/>
              </a:ext>
            </a:extLst>
          </p:cNvPr>
          <p:cNvSpPr/>
          <p:nvPr/>
        </p:nvSpPr>
        <p:spPr>
          <a:xfrm>
            <a:off x="406400" y="6459216"/>
            <a:ext cx="4234877" cy="276999"/>
          </a:xfrm>
          <a:prstGeom prst="rect">
            <a:avLst/>
          </a:prstGeom>
        </p:spPr>
        <p:txBody>
          <a:bodyPr wrap="square">
            <a:spAutoFit/>
          </a:bodyPr>
          <a:lstStyle/>
          <a:p>
            <a:r>
              <a:rPr lang="en-CA" sz="1200" dirty="0">
                <a:solidFill>
                  <a:schemeClr val="bg1">
                    <a:lumMod val="50000"/>
                  </a:schemeClr>
                </a:solidFill>
                <a:latin typeface="Credit Suisse Type Light"/>
              </a:rPr>
              <a:t>Source(s):Bloomberg Data</a:t>
            </a:r>
          </a:p>
        </p:txBody>
      </p:sp>
    </p:spTree>
    <p:extLst>
      <p:ext uri="{BB962C8B-B14F-4D97-AF65-F5344CB8AC3E}">
        <p14:creationId xmlns:p14="http://schemas.microsoft.com/office/powerpoint/2010/main" val="36195236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4D0E-ED46-6F4D-B370-18B1BA15B83C}"/>
              </a:ext>
            </a:extLst>
          </p:cNvPr>
          <p:cNvSpPr>
            <a:spLocks noGrp="1"/>
          </p:cNvSpPr>
          <p:nvPr>
            <p:ph type="title"/>
          </p:nvPr>
        </p:nvSpPr>
        <p:spPr/>
        <p:txBody>
          <a:bodyPr/>
          <a:lstStyle/>
          <a:p>
            <a:r>
              <a:rPr lang="en-US" dirty="0"/>
              <a:t>Revenue by Geography – FY</a:t>
            </a:r>
          </a:p>
        </p:txBody>
      </p:sp>
      <p:graphicFrame>
        <p:nvGraphicFramePr>
          <p:cNvPr id="6" name="Content Placeholder 5">
            <a:extLst>
              <a:ext uri="{FF2B5EF4-FFF2-40B4-BE49-F238E27FC236}">
                <a16:creationId xmlns:a16="http://schemas.microsoft.com/office/drawing/2014/main" id="{807CE330-0AB0-6047-B2F5-7E6577463D1D}"/>
              </a:ext>
            </a:extLst>
          </p:cNvPr>
          <p:cNvGraphicFramePr>
            <a:graphicFrameLocks noGrp="1"/>
          </p:cNvGraphicFramePr>
          <p:nvPr>
            <p:ph idx="1"/>
          </p:nvPr>
        </p:nvGraphicFramePr>
        <p:xfrm>
          <a:off x="398096" y="1252538"/>
          <a:ext cx="10515600" cy="478155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FB34326D-7432-E24A-B055-99189082F730}"/>
              </a:ext>
            </a:extLst>
          </p:cNvPr>
          <p:cNvSpPr/>
          <p:nvPr/>
        </p:nvSpPr>
        <p:spPr>
          <a:xfrm>
            <a:off x="406400" y="6459216"/>
            <a:ext cx="4234877" cy="276999"/>
          </a:xfrm>
          <a:prstGeom prst="rect">
            <a:avLst/>
          </a:prstGeom>
        </p:spPr>
        <p:txBody>
          <a:bodyPr wrap="square">
            <a:spAutoFit/>
          </a:bodyPr>
          <a:lstStyle/>
          <a:p>
            <a:r>
              <a:rPr lang="en-CA" sz="1200" dirty="0">
                <a:solidFill>
                  <a:schemeClr val="bg1">
                    <a:lumMod val="50000"/>
                  </a:schemeClr>
                </a:solidFill>
                <a:latin typeface="Credit Suisse Type Light"/>
              </a:rPr>
              <a:t>Source(s):Bloomberg Data</a:t>
            </a:r>
          </a:p>
        </p:txBody>
      </p:sp>
    </p:spTree>
    <p:extLst>
      <p:ext uri="{BB962C8B-B14F-4D97-AF65-F5344CB8AC3E}">
        <p14:creationId xmlns:p14="http://schemas.microsoft.com/office/powerpoint/2010/main" val="306251589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Revenue Breakdown – 1Q20</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3447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Revenue Breakdown – 1Q20</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12538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Revenue Breakdown – FY19</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Rectangle 10">
            <a:extLst>
              <a:ext uri="{FF2B5EF4-FFF2-40B4-BE49-F238E27FC236}">
                <a16:creationId xmlns:a16="http://schemas.microsoft.com/office/drawing/2014/main" id="{6F9B80D5-2FC0-BC42-850F-D7DBF4238447}"/>
              </a:ext>
            </a:extLst>
          </p:cNvPr>
          <p:cNvSpPr/>
          <p:nvPr/>
        </p:nvSpPr>
        <p:spPr>
          <a:xfrm>
            <a:off x="373966" y="1003299"/>
            <a:ext cx="10515599" cy="385745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D47E49F-319B-4849-B1E7-E54FB9316D51}"/>
              </a:ext>
            </a:extLst>
          </p:cNvPr>
          <p:cNvSpPr>
            <a:spLocks noGrp="1"/>
          </p:cNvSpPr>
          <p:nvPr>
            <p:ph idx="1"/>
          </p:nvPr>
        </p:nvSpPr>
        <p:spPr>
          <a:xfrm>
            <a:off x="373965" y="5085348"/>
            <a:ext cx="10515599" cy="1572214"/>
          </a:xfrm>
        </p:spPr>
        <p:txBody>
          <a:bodyPr>
            <a:normAutofit fontScale="85000" lnSpcReduction="10000"/>
          </a:bodyPr>
          <a:lstStyle/>
          <a:p>
            <a:r>
              <a:rPr lang="en-US" sz="2000" dirty="0"/>
              <a:t>60% of total revenue is derived from discount revenue, the fee charged to merchants for accepting AMEX cards </a:t>
            </a:r>
          </a:p>
          <a:p>
            <a:r>
              <a:rPr lang="en-US" sz="2000" dirty="0"/>
              <a:t>9% of total revenue is derived from net card fees, primarily driven by growth in Platinum, Delta and Gold portfolios </a:t>
            </a:r>
          </a:p>
          <a:p>
            <a:r>
              <a:rPr lang="en-US" sz="2000" dirty="0"/>
              <a:t>11% of total revenue is classified as Other Revenue, which consists of delinquency fees, foreign exchange conversion revenue, as well as joint-venture revenues </a:t>
            </a:r>
          </a:p>
          <a:p>
            <a:r>
              <a:rPr lang="en-US" sz="2000" dirty="0"/>
              <a:t>20% of total revenue is derived from Net Interest Income, which includes card member loans </a:t>
            </a:r>
          </a:p>
          <a:p>
            <a:endParaRPr lang="en-US" dirty="0"/>
          </a:p>
        </p:txBody>
      </p:sp>
    </p:spTree>
    <p:extLst>
      <p:ext uri="{BB962C8B-B14F-4D97-AF65-F5344CB8AC3E}">
        <p14:creationId xmlns:p14="http://schemas.microsoft.com/office/powerpoint/2010/main" val="131011711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Revenue Mix by Geographic Region – FY19</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Rectangle 8">
            <a:extLst>
              <a:ext uri="{FF2B5EF4-FFF2-40B4-BE49-F238E27FC236}">
                <a16:creationId xmlns:a16="http://schemas.microsoft.com/office/drawing/2014/main" id="{92C6B52B-0E1D-E049-8B71-B11BE1CF2A46}"/>
              </a:ext>
            </a:extLst>
          </p:cNvPr>
          <p:cNvSpPr/>
          <p:nvPr/>
        </p:nvSpPr>
        <p:spPr>
          <a:xfrm>
            <a:off x="6780016" y="3932277"/>
            <a:ext cx="4109549" cy="268509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FA4D4-8B3E-B245-98C9-0F628102A8E8}"/>
              </a:ext>
            </a:extLst>
          </p:cNvPr>
          <p:cNvSpPr/>
          <p:nvPr/>
        </p:nvSpPr>
        <p:spPr>
          <a:xfrm>
            <a:off x="373961" y="3932277"/>
            <a:ext cx="4109549" cy="2685094"/>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80D5-2FC0-BC42-850F-D7DBF4238447}"/>
              </a:ext>
            </a:extLst>
          </p:cNvPr>
          <p:cNvSpPr/>
          <p:nvPr/>
        </p:nvSpPr>
        <p:spPr>
          <a:xfrm>
            <a:off x="373966" y="1003300"/>
            <a:ext cx="10515599" cy="2685094"/>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93118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Segmented Results: 10Q</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0;p26">
            <a:extLst>
              <a:ext uri="{FF2B5EF4-FFF2-40B4-BE49-F238E27FC236}">
                <a16:creationId xmlns:a16="http://schemas.microsoft.com/office/drawing/2014/main" id="{427C3109-0A54-3245-BF11-F956AB9BCE0C}"/>
              </a:ext>
            </a:extLst>
          </p:cNvPr>
          <p:cNvSpPr/>
          <p:nvPr/>
        </p:nvSpPr>
        <p:spPr>
          <a:xfrm>
            <a:off x="373965" y="2844344"/>
            <a:ext cx="8982685" cy="392284"/>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 name="Google Shape;190;p26">
            <a:extLst>
              <a:ext uri="{FF2B5EF4-FFF2-40B4-BE49-F238E27FC236}">
                <a16:creationId xmlns:a16="http://schemas.microsoft.com/office/drawing/2014/main" id="{6C647B96-3F5F-8945-BA91-90054DE56ED9}"/>
              </a:ext>
            </a:extLst>
          </p:cNvPr>
          <p:cNvSpPr/>
          <p:nvPr/>
        </p:nvSpPr>
        <p:spPr>
          <a:xfrm>
            <a:off x="10230346" y="2876428"/>
            <a:ext cx="827514" cy="392284"/>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 name="Google Shape;190;p26">
            <a:extLst>
              <a:ext uri="{FF2B5EF4-FFF2-40B4-BE49-F238E27FC236}">
                <a16:creationId xmlns:a16="http://schemas.microsoft.com/office/drawing/2014/main" id="{3772867C-552A-4947-94A4-02528BF76BEE}"/>
              </a:ext>
            </a:extLst>
          </p:cNvPr>
          <p:cNvSpPr/>
          <p:nvPr/>
        </p:nvSpPr>
        <p:spPr>
          <a:xfrm>
            <a:off x="7660811" y="5806161"/>
            <a:ext cx="827514" cy="180154"/>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 name="Google Shape;190;p26">
            <a:extLst>
              <a:ext uri="{FF2B5EF4-FFF2-40B4-BE49-F238E27FC236}">
                <a16:creationId xmlns:a16="http://schemas.microsoft.com/office/drawing/2014/main" id="{6E5F4B28-D0E9-AE46-ADCD-49360D144B32}"/>
              </a:ext>
            </a:extLst>
          </p:cNvPr>
          <p:cNvSpPr/>
          <p:nvPr/>
        </p:nvSpPr>
        <p:spPr>
          <a:xfrm>
            <a:off x="526365" y="-1516309"/>
            <a:ext cx="8982685" cy="18015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B705EAF7-74CB-497E-8DB7-CA312D071F1C}"/>
              </a:ext>
            </a:extLst>
          </p:cNvPr>
          <p:cNvSpPr/>
          <p:nvPr/>
        </p:nvSpPr>
        <p:spPr>
          <a:xfrm>
            <a:off x="373964" y="3905559"/>
            <a:ext cx="8982685" cy="180154"/>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84880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Segmented Results: 10Q</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190;p26">
            <a:extLst>
              <a:ext uri="{FF2B5EF4-FFF2-40B4-BE49-F238E27FC236}">
                <a16:creationId xmlns:a16="http://schemas.microsoft.com/office/drawing/2014/main" id="{79FDB95B-C04D-BF45-AAB5-AF443D59AAC6}"/>
              </a:ext>
            </a:extLst>
          </p:cNvPr>
          <p:cNvSpPr/>
          <p:nvPr/>
        </p:nvSpPr>
        <p:spPr>
          <a:xfrm>
            <a:off x="187384" y="2873705"/>
            <a:ext cx="9169267" cy="35435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90;p26">
            <a:extLst>
              <a:ext uri="{FF2B5EF4-FFF2-40B4-BE49-F238E27FC236}">
                <a16:creationId xmlns:a16="http://schemas.microsoft.com/office/drawing/2014/main" id="{50EBE464-29D1-0146-AD6F-89B6E1592FB3}"/>
              </a:ext>
            </a:extLst>
          </p:cNvPr>
          <p:cNvSpPr/>
          <p:nvPr/>
        </p:nvSpPr>
        <p:spPr>
          <a:xfrm>
            <a:off x="526365" y="-1516309"/>
            <a:ext cx="8982685" cy="18015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Google Shape;190;p26">
            <a:extLst>
              <a:ext uri="{FF2B5EF4-FFF2-40B4-BE49-F238E27FC236}">
                <a16:creationId xmlns:a16="http://schemas.microsoft.com/office/drawing/2014/main" id="{C75B71D9-2B77-B446-87F5-8B7532106863}"/>
              </a:ext>
            </a:extLst>
          </p:cNvPr>
          <p:cNvSpPr/>
          <p:nvPr/>
        </p:nvSpPr>
        <p:spPr>
          <a:xfrm>
            <a:off x="10248634" y="2860386"/>
            <a:ext cx="827514" cy="594522"/>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10289B72-A5CB-2347-8230-06CF711C98BB}"/>
              </a:ext>
            </a:extLst>
          </p:cNvPr>
          <p:cNvSpPr/>
          <p:nvPr/>
        </p:nvSpPr>
        <p:spPr>
          <a:xfrm>
            <a:off x="7688314" y="5617159"/>
            <a:ext cx="1820736" cy="35435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 name="Google Shape;190;p26">
            <a:extLst>
              <a:ext uri="{FF2B5EF4-FFF2-40B4-BE49-F238E27FC236}">
                <a16:creationId xmlns:a16="http://schemas.microsoft.com/office/drawing/2014/main" id="{41CD7D9F-76CA-4FF4-ABA5-459B17381A91}"/>
              </a:ext>
            </a:extLst>
          </p:cNvPr>
          <p:cNvSpPr/>
          <p:nvPr/>
        </p:nvSpPr>
        <p:spPr>
          <a:xfrm>
            <a:off x="187383" y="3889828"/>
            <a:ext cx="9169267" cy="21771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39073330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Segmented Results: 10Q</a:t>
            </a:r>
          </a:p>
        </p:txBody>
      </p:sp>
      <p:sp>
        <p:nvSpPr>
          <p:cNvPr id="4" name="Google Shape;190;p26">
            <a:extLst>
              <a:ext uri="{FF2B5EF4-FFF2-40B4-BE49-F238E27FC236}">
                <a16:creationId xmlns:a16="http://schemas.microsoft.com/office/drawing/2014/main" id="{5F4946E1-FB41-FB4F-B580-5E40D756BD8D}"/>
              </a:ext>
            </a:extLst>
          </p:cNvPr>
          <p:cNvSpPr/>
          <p:nvPr/>
        </p:nvSpPr>
        <p:spPr>
          <a:xfrm>
            <a:off x="694944" y="-92159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0;p26">
            <a:extLst>
              <a:ext uri="{FF2B5EF4-FFF2-40B4-BE49-F238E27FC236}">
                <a16:creationId xmlns:a16="http://schemas.microsoft.com/office/drawing/2014/main" id="{B268C3C5-8514-5B46-9623-1D46FB9E24C3}"/>
              </a:ext>
            </a:extLst>
          </p:cNvPr>
          <p:cNvSpPr/>
          <p:nvPr/>
        </p:nvSpPr>
        <p:spPr>
          <a:xfrm>
            <a:off x="10230345" y="2768801"/>
            <a:ext cx="886833" cy="660199"/>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90;p26">
            <a:extLst>
              <a:ext uri="{FF2B5EF4-FFF2-40B4-BE49-F238E27FC236}">
                <a16:creationId xmlns:a16="http://schemas.microsoft.com/office/drawing/2014/main" id="{42198CFE-6609-5B4B-8CEA-02A99D77CF3C}"/>
              </a:ext>
            </a:extLst>
          </p:cNvPr>
          <p:cNvSpPr/>
          <p:nvPr/>
        </p:nvSpPr>
        <p:spPr>
          <a:xfrm>
            <a:off x="277714" y="2768801"/>
            <a:ext cx="8982685" cy="21798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Google Shape;190;p26">
            <a:extLst>
              <a:ext uri="{FF2B5EF4-FFF2-40B4-BE49-F238E27FC236}">
                <a16:creationId xmlns:a16="http://schemas.microsoft.com/office/drawing/2014/main" id="{0C0E32BB-5190-394D-96E7-6D20E840B06A}"/>
              </a:ext>
            </a:extLst>
          </p:cNvPr>
          <p:cNvSpPr/>
          <p:nvPr/>
        </p:nvSpPr>
        <p:spPr>
          <a:xfrm>
            <a:off x="7542863" y="5598112"/>
            <a:ext cx="1674290" cy="24552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0DC43E45-C2E3-46D6-A96F-453C75642C6F}"/>
              </a:ext>
            </a:extLst>
          </p:cNvPr>
          <p:cNvSpPr/>
          <p:nvPr/>
        </p:nvSpPr>
        <p:spPr>
          <a:xfrm>
            <a:off x="277714" y="3762222"/>
            <a:ext cx="8982685" cy="21798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65108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DD4FC2-31D6-4E28-B0D0-BFFA536D22C5}"/>
              </a:ext>
            </a:extLst>
          </p:cNvPr>
          <p:cNvSpPr>
            <a:spLocks noGrp="1"/>
          </p:cNvSpPr>
          <p:nvPr>
            <p:ph type="body" idx="1"/>
          </p:nvPr>
        </p:nvSpPr>
        <p:spPr>
          <a:xfrm>
            <a:off x="373967" y="808966"/>
            <a:ext cx="3588433" cy="501649"/>
          </a:xfrm>
        </p:spPr>
        <p:txBody>
          <a:bodyPr/>
          <a:lstStyle/>
          <a:p>
            <a:r>
              <a:rPr lang="en-CA" u="sng" dirty="0"/>
              <a:t>Market Concentration</a:t>
            </a:r>
          </a:p>
        </p:txBody>
      </p:sp>
      <p:sp>
        <p:nvSpPr>
          <p:cNvPr id="5" name="Content Placeholder 4">
            <a:extLst>
              <a:ext uri="{FF2B5EF4-FFF2-40B4-BE49-F238E27FC236}">
                <a16:creationId xmlns:a16="http://schemas.microsoft.com/office/drawing/2014/main" id="{50C4453C-F23A-448A-AB03-F110D1BCCA7B}"/>
              </a:ext>
            </a:extLst>
          </p:cNvPr>
          <p:cNvSpPr>
            <a:spLocks noGrp="1"/>
          </p:cNvSpPr>
          <p:nvPr>
            <p:ph sz="half" idx="2"/>
          </p:nvPr>
        </p:nvSpPr>
        <p:spPr>
          <a:xfrm>
            <a:off x="373968" y="1448971"/>
            <a:ext cx="3463582" cy="4600063"/>
          </a:xfrm>
        </p:spPr>
        <p:txBody>
          <a:bodyPr>
            <a:normAutofit fontScale="92500" lnSpcReduction="20000"/>
          </a:bodyPr>
          <a:lstStyle/>
          <a:p>
            <a:r>
              <a:rPr lang="en-CA" dirty="0"/>
              <a:t>Most of the transactions have been concentrated in North America, especially in the United States.</a:t>
            </a:r>
          </a:p>
          <a:p>
            <a:endParaRPr lang="en-CA" dirty="0"/>
          </a:p>
          <a:p>
            <a:r>
              <a:rPr lang="en-CA" dirty="0"/>
              <a:t>The credit card processing and money transferring industry has a moderate level of concentration with the top four industry players controlling the majority.</a:t>
            </a:r>
          </a:p>
        </p:txBody>
      </p:sp>
      <p:sp>
        <p:nvSpPr>
          <p:cNvPr id="2" name="Title 1">
            <a:extLst>
              <a:ext uri="{FF2B5EF4-FFF2-40B4-BE49-F238E27FC236}">
                <a16:creationId xmlns:a16="http://schemas.microsoft.com/office/drawing/2014/main" id="{57080944-0A8A-4E44-9BCA-BE43C721F9F6}"/>
              </a:ext>
            </a:extLst>
          </p:cNvPr>
          <p:cNvSpPr>
            <a:spLocks noGrp="1"/>
          </p:cNvSpPr>
          <p:nvPr>
            <p:ph type="title"/>
          </p:nvPr>
        </p:nvSpPr>
        <p:spPr>
          <a:xfrm>
            <a:off x="373966" y="-322263"/>
            <a:ext cx="10515600" cy="1325563"/>
          </a:xfrm>
        </p:spPr>
        <p:txBody>
          <a:bodyPr/>
          <a:lstStyle/>
          <a:p>
            <a:r>
              <a:rPr lang="en-CA" dirty="0"/>
              <a:t>Industry Competition</a:t>
            </a:r>
          </a:p>
        </p:txBody>
      </p:sp>
      <p:sp>
        <p:nvSpPr>
          <p:cNvPr id="10" name="Text Placeholder 3">
            <a:extLst>
              <a:ext uri="{FF2B5EF4-FFF2-40B4-BE49-F238E27FC236}">
                <a16:creationId xmlns:a16="http://schemas.microsoft.com/office/drawing/2014/main" id="{2A970742-7536-4DD0-B4EF-4E145DC03FEC}"/>
              </a:ext>
            </a:extLst>
          </p:cNvPr>
          <p:cNvSpPr txBox="1">
            <a:spLocks/>
          </p:cNvSpPr>
          <p:nvPr/>
        </p:nvSpPr>
        <p:spPr>
          <a:xfrm>
            <a:off x="3962018" y="819163"/>
            <a:ext cx="3588433" cy="50164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CA" u="sng" dirty="0"/>
              <a:t>Barriers to Entry</a:t>
            </a:r>
          </a:p>
        </p:txBody>
      </p:sp>
      <p:sp>
        <p:nvSpPr>
          <p:cNvPr id="11" name="Content Placeholder 4">
            <a:extLst>
              <a:ext uri="{FF2B5EF4-FFF2-40B4-BE49-F238E27FC236}">
                <a16:creationId xmlns:a16="http://schemas.microsoft.com/office/drawing/2014/main" id="{BFDD0561-C730-4818-BF1A-76D6FAA6BA02}"/>
              </a:ext>
            </a:extLst>
          </p:cNvPr>
          <p:cNvSpPr txBox="1">
            <a:spLocks/>
          </p:cNvSpPr>
          <p:nvPr/>
        </p:nvSpPr>
        <p:spPr>
          <a:xfrm>
            <a:off x="3962400" y="1347497"/>
            <a:ext cx="3463200" cy="46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600" dirty="0"/>
              <a:t>Difficult to gain significant market share internationally since capital requirements are high</a:t>
            </a:r>
          </a:p>
          <a:p>
            <a:endParaRPr lang="en-CA" sz="2600" dirty="0"/>
          </a:p>
          <a:p>
            <a:r>
              <a:rPr lang="en-CA" sz="2600" dirty="0"/>
              <a:t>The major four players in the market create huge barriers to entry by cornering the market.</a:t>
            </a:r>
          </a:p>
        </p:txBody>
      </p:sp>
      <p:sp>
        <p:nvSpPr>
          <p:cNvPr id="12" name="Text Placeholder 3">
            <a:extLst>
              <a:ext uri="{FF2B5EF4-FFF2-40B4-BE49-F238E27FC236}">
                <a16:creationId xmlns:a16="http://schemas.microsoft.com/office/drawing/2014/main" id="{4305CFFE-FB3D-4FFE-8C88-95661F96B5B0}"/>
              </a:ext>
            </a:extLst>
          </p:cNvPr>
          <p:cNvSpPr txBox="1">
            <a:spLocks/>
          </p:cNvSpPr>
          <p:nvPr/>
        </p:nvSpPr>
        <p:spPr>
          <a:xfrm>
            <a:off x="7301131" y="804166"/>
            <a:ext cx="4034526" cy="501649"/>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CA" u="sng" dirty="0"/>
              <a:t>Purchase Transactions in 2017</a:t>
            </a:r>
          </a:p>
        </p:txBody>
      </p:sp>
      <p:sp>
        <p:nvSpPr>
          <p:cNvPr id="13" name="Content Placeholder 4">
            <a:extLst>
              <a:ext uri="{FF2B5EF4-FFF2-40B4-BE49-F238E27FC236}">
                <a16:creationId xmlns:a16="http://schemas.microsoft.com/office/drawing/2014/main" id="{A7AD3AC8-5352-44EB-B940-1E91D39B4D02}"/>
              </a:ext>
            </a:extLst>
          </p:cNvPr>
          <p:cNvSpPr txBox="1">
            <a:spLocks/>
          </p:cNvSpPr>
          <p:nvPr/>
        </p:nvSpPr>
        <p:spPr>
          <a:xfrm>
            <a:off x="7301131" y="1444171"/>
            <a:ext cx="3463200" cy="46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pic>
        <p:nvPicPr>
          <p:cNvPr id="14" name="Picture 13">
            <a:extLst>
              <a:ext uri="{FF2B5EF4-FFF2-40B4-BE49-F238E27FC236}">
                <a16:creationId xmlns:a16="http://schemas.microsoft.com/office/drawing/2014/main" id="{2A458CC0-205E-40FF-8696-660D77CF162F}"/>
              </a:ext>
            </a:extLst>
          </p:cNvPr>
          <p:cNvPicPr>
            <a:picLocks noChangeAspect="1"/>
          </p:cNvPicPr>
          <p:nvPr/>
        </p:nvPicPr>
        <p:blipFill>
          <a:blip r:embed="rId2"/>
          <a:stretch>
            <a:fillRect/>
          </a:stretch>
        </p:blipFill>
        <p:spPr>
          <a:xfrm>
            <a:off x="7970418" y="1347497"/>
            <a:ext cx="2695951" cy="4163006"/>
          </a:xfrm>
          <a:prstGeom prst="rect">
            <a:avLst/>
          </a:prstGeom>
        </p:spPr>
      </p:pic>
    </p:spTree>
    <p:extLst>
      <p:ext uri="{BB962C8B-B14F-4D97-AF65-F5344CB8AC3E}">
        <p14:creationId xmlns:p14="http://schemas.microsoft.com/office/powerpoint/2010/main" val="395900536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Segmented Results: 10K</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0;p26">
            <a:extLst>
              <a:ext uri="{FF2B5EF4-FFF2-40B4-BE49-F238E27FC236}">
                <a16:creationId xmlns:a16="http://schemas.microsoft.com/office/drawing/2014/main" id="{DD7A33C3-8110-0140-860E-ECAFA45AAA8D}"/>
              </a:ext>
            </a:extLst>
          </p:cNvPr>
          <p:cNvSpPr/>
          <p:nvPr/>
        </p:nvSpPr>
        <p:spPr>
          <a:xfrm>
            <a:off x="373966" y="2900011"/>
            <a:ext cx="8982685" cy="18015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90;p26">
            <a:extLst>
              <a:ext uri="{FF2B5EF4-FFF2-40B4-BE49-F238E27FC236}">
                <a16:creationId xmlns:a16="http://schemas.microsoft.com/office/drawing/2014/main" id="{D488D999-A264-0F4D-A5CA-280B4B79493D}"/>
              </a:ext>
            </a:extLst>
          </p:cNvPr>
          <p:cNvSpPr/>
          <p:nvPr/>
        </p:nvSpPr>
        <p:spPr>
          <a:xfrm>
            <a:off x="10248634" y="2906266"/>
            <a:ext cx="827514" cy="594522"/>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Google Shape;190;p26">
            <a:extLst>
              <a:ext uri="{FF2B5EF4-FFF2-40B4-BE49-F238E27FC236}">
                <a16:creationId xmlns:a16="http://schemas.microsoft.com/office/drawing/2014/main" id="{D1C053FF-EA28-EE46-8963-DE1F148988EC}"/>
              </a:ext>
            </a:extLst>
          </p:cNvPr>
          <p:cNvSpPr/>
          <p:nvPr/>
        </p:nvSpPr>
        <p:spPr>
          <a:xfrm>
            <a:off x="5475466" y="5708279"/>
            <a:ext cx="2644406" cy="373917"/>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5644A685-E9E8-4308-8C09-3787AEB51129}"/>
              </a:ext>
            </a:extLst>
          </p:cNvPr>
          <p:cNvSpPr/>
          <p:nvPr/>
        </p:nvSpPr>
        <p:spPr>
          <a:xfrm>
            <a:off x="373966" y="3777837"/>
            <a:ext cx="8982685" cy="18015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153395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Segmented Results: 10K</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0;p26">
            <a:extLst>
              <a:ext uri="{FF2B5EF4-FFF2-40B4-BE49-F238E27FC236}">
                <a16:creationId xmlns:a16="http://schemas.microsoft.com/office/drawing/2014/main" id="{F7DDD085-6DDD-924D-A604-97484DFEB0E0}"/>
              </a:ext>
            </a:extLst>
          </p:cNvPr>
          <p:cNvSpPr/>
          <p:nvPr/>
        </p:nvSpPr>
        <p:spPr>
          <a:xfrm>
            <a:off x="373966" y="2713828"/>
            <a:ext cx="8982685" cy="263762"/>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90;p26">
            <a:extLst>
              <a:ext uri="{FF2B5EF4-FFF2-40B4-BE49-F238E27FC236}">
                <a16:creationId xmlns:a16="http://schemas.microsoft.com/office/drawing/2014/main" id="{AC3B24CB-7948-624E-8C55-6054CA78EB3A}"/>
              </a:ext>
            </a:extLst>
          </p:cNvPr>
          <p:cNvSpPr/>
          <p:nvPr/>
        </p:nvSpPr>
        <p:spPr>
          <a:xfrm>
            <a:off x="10248634" y="2780176"/>
            <a:ext cx="827514" cy="594522"/>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Google Shape;190;p26">
            <a:extLst>
              <a:ext uri="{FF2B5EF4-FFF2-40B4-BE49-F238E27FC236}">
                <a16:creationId xmlns:a16="http://schemas.microsoft.com/office/drawing/2014/main" id="{6D04EE81-6568-364F-A899-282E07CE8D86}"/>
              </a:ext>
            </a:extLst>
          </p:cNvPr>
          <p:cNvSpPr/>
          <p:nvPr/>
        </p:nvSpPr>
        <p:spPr>
          <a:xfrm>
            <a:off x="5091418" y="5644111"/>
            <a:ext cx="2607830" cy="373917"/>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91CA0ACB-C95F-4050-BC9B-55683CA9DDCE}"/>
              </a:ext>
            </a:extLst>
          </p:cNvPr>
          <p:cNvSpPr/>
          <p:nvPr/>
        </p:nvSpPr>
        <p:spPr>
          <a:xfrm>
            <a:off x="373966" y="3880410"/>
            <a:ext cx="8982685" cy="131881"/>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9474273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Segmented Results: 10K</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0;p26">
            <a:extLst>
              <a:ext uri="{FF2B5EF4-FFF2-40B4-BE49-F238E27FC236}">
                <a16:creationId xmlns:a16="http://schemas.microsoft.com/office/drawing/2014/main" id="{D5EFCB2F-AAE4-8649-960E-4FF8CFF08294}"/>
              </a:ext>
            </a:extLst>
          </p:cNvPr>
          <p:cNvSpPr/>
          <p:nvPr/>
        </p:nvSpPr>
        <p:spPr>
          <a:xfrm>
            <a:off x="373966" y="2547087"/>
            <a:ext cx="8982685" cy="18015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90;p26">
            <a:extLst>
              <a:ext uri="{FF2B5EF4-FFF2-40B4-BE49-F238E27FC236}">
                <a16:creationId xmlns:a16="http://schemas.microsoft.com/office/drawing/2014/main" id="{98B08E72-CBEF-8E44-BA6D-991678D6081A}"/>
              </a:ext>
            </a:extLst>
          </p:cNvPr>
          <p:cNvSpPr/>
          <p:nvPr/>
        </p:nvSpPr>
        <p:spPr>
          <a:xfrm>
            <a:off x="10248634" y="2748092"/>
            <a:ext cx="827514" cy="594522"/>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Google Shape;190;p26">
            <a:extLst>
              <a:ext uri="{FF2B5EF4-FFF2-40B4-BE49-F238E27FC236}">
                <a16:creationId xmlns:a16="http://schemas.microsoft.com/office/drawing/2014/main" id="{DC3F66B4-122E-8F4A-BF6D-41D49EDC91F3}"/>
              </a:ext>
            </a:extLst>
          </p:cNvPr>
          <p:cNvSpPr/>
          <p:nvPr/>
        </p:nvSpPr>
        <p:spPr>
          <a:xfrm>
            <a:off x="5091418" y="5735551"/>
            <a:ext cx="2607830" cy="373917"/>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58632BCE-85F8-40FB-B14D-5DCD785494A7}"/>
              </a:ext>
            </a:extLst>
          </p:cNvPr>
          <p:cNvSpPr/>
          <p:nvPr/>
        </p:nvSpPr>
        <p:spPr>
          <a:xfrm>
            <a:off x="373966" y="3535625"/>
            <a:ext cx="8982685" cy="18015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62409158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Margin Analysis</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Rectangle 10">
            <a:extLst>
              <a:ext uri="{FF2B5EF4-FFF2-40B4-BE49-F238E27FC236}">
                <a16:creationId xmlns:a16="http://schemas.microsoft.com/office/drawing/2014/main" id="{6F9B80D5-2FC0-BC42-850F-D7DBF4238447}"/>
              </a:ext>
            </a:extLst>
          </p:cNvPr>
          <p:cNvSpPr/>
          <p:nvPr/>
        </p:nvSpPr>
        <p:spPr>
          <a:xfrm>
            <a:off x="373965" y="4167411"/>
            <a:ext cx="5138562" cy="24032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17" name="Rectangle 16">
            <a:extLst>
              <a:ext uri="{FF2B5EF4-FFF2-40B4-BE49-F238E27FC236}">
                <a16:creationId xmlns:a16="http://schemas.microsoft.com/office/drawing/2014/main" id="{76A156D6-541E-454E-A8C8-F2708804BB96}"/>
              </a:ext>
            </a:extLst>
          </p:cNvPr>
          <p:cNvSpPr/>
          <p:nvPr/>
        </p:nvSpPr>
        <p:spPr>
          <a:xfrm>
            <a:off x="5881910" y="1170872"/>
            <a:ext cx="5138562" cy="2403206"/>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7D12C5-2A38-8B48-992D-A25A34AF7A06}"/>
              </a:ext>
            </a:extLst>
          </p:cNvPr>
          <p:cNvSpPr/>
          <p:nvPr/>
        </p:nvSpPr>
        <p:spPr>
          <a:xfrm>
            <a:off x="5881910" y="4167411"/>
            <a:ext cx="5138562" cy="240320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7"/>
                <a:stretch>
                  <a:fillRect/>
                </a:stretch>
              </a:blipFill>
            </a:endParaRPr>
          </a:p>
        </p:txBody>
      </p:sp>
      <p:sp>
        <p:nvSpPr>
          <p:cNvPr id="19" name="Rectangle 18">
            <a:extLst>
              <a:ext uri="{FF2B5EF4-FFF2-40B4-BE49-F238E27FC236}">
                <a16:creationId xmlns:a16="http://schemas.microsoft.com/office/drawing/2014/main" id="{55AADCDC-C92B-F642-8179-0ED55B66433F}"/>
              </a:ext>
            </a:extLst>
          </p:cNvPr>
          <p:cNvSpPr/>
          <p:nvPr/>
        </p:nvSpPr>
        <p:spPr>
          <a:xfrm>
            <a:off x="373964" y="1170872"/>
            <a:ext cx="5138562" cy="2403206"/>
          </a:xfrm>
          <a:prstGeom prst="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20" name="Rectangle 19">
            <a:extLst>
              <a:ext uri="{FF2B5EF4-FFF2-40B4-BE49-F238E27FC236}">
                <a16:creationId xmlns:a16="http://schemas.microsoft.com/office/drawing/2014/main" id="{24970B53-FC04-594F-9B8C-7C7D8528BF38}"/>
              </a:ext>
            </a:extLst>
          </p:cNvPr>
          <p:cNvSpPr/>
          <p:nvPr/>
        </p:nvSpPr>
        <p:spPr>
          <a:xfrm>
            <a:off x="373964" y="4167411"/>
            <a:ext cx="5138562" cy="2403206"/>
          </a:xfrm>
          <a:prstGeom prst="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A4823B9-EE13-B448-A681-D27EDC63C3FB}"/>
              </a:ext>
            </a:extLst>
          </p:cNvPr>
          <p:cNvSpPr txBox="1">
            <a:spLocks/>
          </p:cNvSpPr>
          <p:nvPr/>
        </p:nvSpPr>
        <p:spPr>
          <a:xfrm>
            <a:off x="373964" y="744583"/>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Net Interest Margin</a:t>
            </a:r>
          </a:p>
        </p:txBody>
      </p:sp>
      <p:sp>
        <p:nvSpPr>
          <p:cNvPr id="14" name="Title 1">
            <a:extLst>
              <a:ext uri="{FF2B5EF4-FFF2-40B4-BE49-F238E27FC236}">
                <a16:creationId xmlns:a16="http://schemas.microsoft.com/office/drawing/2014/main" id="{433B6CCC-D758-404B-A933-E64DB10564B8}"/>
              </a:ext>
            </a:extLst>
          </p:cNvPr>
          <p:cNvSpPr txBox="1">
            <a:spLocks/>
          </p:cNvSpPr>
          <p:nvPr/>
        </p:nvSpPr>
        <p:spPr>
          <a:xfrm>
            <a:off x="5881910" y="774632"/>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Operating Margin</a:t>
            </a:r>
          </a:p>
        </p:txBody>
      </p:sp>
      <p:sp>
        <p:nvSpPr>
          <p:cNvPr id="15" name="Title 1">
            <a:extLst>
              <a:ext uri="{FF2B5EF4-FFF2-40B4-BE49-F238E27FC236}">
                <a16:creationId xmlns:a16="http://schemas.microsoft.com/office/drawing/2014/main" id="{BA975409-28A3-7F43-8087-1DDAC364822B}"/>
              </a:ext>
            </a:extLst>
          </p:cNvPr>
          <p:cNvSpPr txBox="1">
            <a:spLocks/>
          </p:cNvSpPr>
          <p:nvPr/>
        </p:nvSpPr>
        <p:spPr>
          <a:xfrm>
            <a:off x="373964" y="3728589"/>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Network Peers</a:t>
            </a:r>
          </a:p>
        </p:txBody>
      </p:sp>
      <p:sp>
        <p:nvSpPr>
          <p:cNvPr id="16" name="Title 1">
            <a:extLst>
              <a:ext uri="{FF2B5EF4-FFF2-40B4-BE49-F238E27FC236}">
                <a16:creationId xmlns:a16="http://schemas.microsoft.com/office/drawing/2014/main" id="{F20F3B24-55E8-E44A-9473-0C8E38BED02A}"/>
              </a:ext>
            </a:extLst>
          </p:cNvPr>
          <p:cNvSpPr txBox="1">
            <a:spLocks/>
          </p:cNvSpPr>
          <p:nvPr/>
        </p:nvSpPr>
        <p:spPr>
          <a:xfrm>
            <a:off x="5881910" y="3728588"/>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Pre-Tax &amp; Net Profit Margins </a:t>
            </a:r>
          </a:p>
        </p:txBody>
      </p:sp>
      <p:sp>
        <p:nvSpPr>
          <p:cNvPr id="21" name="Google Shape;190;p26">
            <a:extLst>
              <a:ext uri="{FF2B5EF4-FFF2-40B4-BE49-F238E27FC236}">
                <a16:creationId xmlns:a16="http://schemas.microsoft.com/office/drawing/2014/main" id="{B3F046E9-49E7-7142-8BD8-3817ECCD584A}"/>
              </a:ext>
            </a:extLst>
          </p:cNvPr>
          <p:cNvSpPr/>
          <p:nvPr/>
        </p:nvSpPr>
        <p:spPr>
          <a:xfrm>
            <a:off x="10267406" y="2207623"/>
            <a:ext cx="966651" cy="117771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Google Shape;190;p26">
            <a:extLst>
              <a:ext uri="{FF2B5EF4-FFF2-40B4-BE49-F238E27FC236}">
                <a16:creationId xmlns:a16="http://schemas.microsoft.com/office/drawing/2014/main" id="{0B2BFD8A-5B3C-4A40-BEC4-095EED9A60FB}"/>
              </a:ext>
            </a:extLst>
          </p:cNvPr>
          <p:cNvSpPr/>
          <p:nvPr/>
        </p:nvSpPr>
        <p:spPr>
          <a:xfrm>
            <a:off x="10267405" y="4780157"/>
            <a:ext cx="966651" cy="117771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 name="Google Shape;190;p26">
            <a:extLst>
              <a:ext uri="{FF2B5EF4-FFF2-40B4-BE49-F238E27FC236}">
                <a16:creationId xmlns:a16="http://schemas.microsoft.com/office/drawing/2014/main" id="{76571254-29D7-8141-B15F-BB39CF97B31B}"/>
              </a:ext>
            </a:extLst>
          </p:cNvPr>
          <p:cNvSpPr/>
          <p:nvPr/>
        </p:nvSpPr>
        <p:spPr>
          <a:xfrm>
            <a:off x="6331132" y="2128885"/>
            <a:ext cx="966651" cy="117771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 name="Google Shape;190;p26">
            <a:extLst>
              <a:ext uri="{FF2B5EF4-FFF2-40B4-BE49-F238E27FC236}">
                <a16:creationId xmlns:a16="http://schemas.microsoft.com/office/drawing/2014/main" id="{411FB0B0-D02A-AE43-9576-0976DBEF9348}"/>
              </a:ext>
            </a:extLst>
          </p:cNvPr>
          <p:cNvSpPr/>
          <p:nvPr/>
        </p:nvSpPr>
        <p:spPr>
          <a:xfrm>
            <a:off x="6331132" y="4780156"/>
            <a:ext cx="966651" cy="117771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77568611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Growth &amp; Profitability Analysis</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Rectangle 10">
            <a:extLst>
              <a:ext uri="{FF2B5EF4-FFF2-40B4-BE49-F238E27FC236}">
                <a16:creationId xmlns:a16="http://schemas.microsoft.com/office/drawing/2014/main" id="{6F9B80D5-2FC0-BC42-850F-D7DBF4238447}"/>
              </a:ext>
            </a:extLst>
          </p:cNvPr>
          <p:cNvSpPr/>
          <p:nvPr/>
        </p:nvSpPr>
        <p:spPr>
          <a:xfrm>
            <a:off x="373965" y="4167411"/>
            <a:ext cx="5138562" cy="24032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17" name="Rectangle 16">
            <a:extLst>
              <a:ext uri="{FF2B5EF4-FFF2-40B4-BE49-F238E27FC236}">
                <a16:creationId xmlns:a16="http://schemas.microsoft.com/office/drawing/2014/main" id="{76A156D6-541E-454E-A8C8-F2708804BB96}"/>
              </a:ext>
            </a:extLst>
          </p:cNvPr>
          <p:cNvSpPr/>
          <p:nvPr/>
        </p:nvSpPr>
        <p:spPr>
          <a:xfrm>
            <a:off x="5881910" y="1170872"/>
            <a:ext cx="5138562" cy="2403206"/>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7D12C5-2A38-8B48-992D-A25A34AF7A06}"/>
              </a:ext>
            </a:extLst>
          </p:cNvPr>
          <p:cNvSpPr/>
          <p:nvPr/>
        </p:nvSpPr>
        <p:spPr>
          <a:xfrm>
            <a:off x="5881910" y="4167411"/>
            <a:ext cx="5138562" cy="240320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7"/>
                <a:stretch>
                  <a:fillRect/>
                </a:stretch>
              </a:blipFill>
            </a:endParaRPr>
          </a:p>
        </p:txBody>
      </p:sp>
      <p:sp>
        <p:nvSpPr>
          <p:cNvPr id="19" name="Rectangle 18">
            <a:extLst>
              <a:ext uri="{FF2B5EF4-FFF2-40B4-BE49-F238E27FC236}">
                <a16:creationId xmlns:a16="http://schemas.microsoft.com/office/drawing/2014/main" id="{55AADCDC-C92B-F642-8179-0ED55B66433F}"/>
              </a:ext>
            </a:extLst>
          </p:cNvPr>
          <p:cNvSpPr/>
          <p:nvPr/>
        </p:nvSpPr>
        <p:spPr>
          <a:xfrm>
            <a:off x="373964" y="1170872"/>
            <a:ext cx="5138562" cy="2403206"/>
          </a:xfrm>
          <a:prstGeom prst="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20" name="Rectangle 19">
            <a:extLst>
              <a:ext uri="{FF2B5EF4-FFF2-40B4-BE49-F238E27FC236}">
                <a16:creationId xmlns:a16="http://schemas.microsoft.com/office/drawing/2014/main" id="{24970B53-FC04-594F-9B8C-7C7D8528BF38}"/>
              </a:ext>
            </a:extLst>
          </p:cNvPr>
          <p:cNvSpPr/>
          <p:nvPr/>
        </p:nvSpPr>
        <p:spPr>
          <a:xfrm>
            <a:off x="373964" y="4167411"/>
            <a:ext cx="5138562" cy="2403206"/>
          </a:xfrm>
          <a:prstGeom prst="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A4823B9-EE13-B448-A681-D27EDC63C3FB}"/>
              </a:ext>
            </a:extLst>
          </p:cNvPr>
          <p:cNvSpPr txBox="1">
            <a:spLocks/>
          </p:cNvSpPr>
          <p:nvPr/>
        </p:nvSpPr>
        <p:spPr>
          <a:xfrm>
            <a:off x="373964" y="744583"/>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Spending Volume Growth</a:t>
            </a:r>
          </a:p>
        </p:txBody>
      </p:sp>
      <p:sp>
        <p:nvSpPr>
          <p:cNvPr id="14" name="Title 1">
            <a:extLst>
              <a:ext uri="{FF2B5EF4-FFF2-40B4-BE49-F238E27FC236}">
                <a16:creationId xmlns:a16="http://schemas.microsoft.com/office/drawing/2014/main" id="{433B6CCC-D758-404B-A933-E64DB10564B8}"/>
              </a:ext>
            </a:extLst>
          </p:cNvPr>
          <p:cNvSpPr txBox="1">
            <a:spLocks/>
          </p:cNvSpPr>
          <p:nvPr/>
        </p:nvSpPr>
        <p:spPr>
          <a:xfrm>
            <a:off x="5881910" y="774632"/>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Return</a:t>
            </a:r>
          </a:p>
        </p:txBody>
      </p:sp>
      <p:sp>
        <p:nvSpPr>
          <p:cNvPr id="15" name="Title 1">
            <a:extLst>
              <a:ext uri="{FF2B5EF4-FFF2-40B4-BE49-F238E27FC236}">
                <a16:creationId xmlns:a16="http://schemas.microsoft.com/office/drawing/2014/main" id="{BA975409-28A3-7F43-8087-1DDAC364822B}"/>
              </a:ext>
            </a:extLst>
          </p:cNvPr>
          <p:cNvSpPr txBox="1">
            <a:spLocks/>
          </p:cNvSpPr>
          <p:nvPr/>
        </p:nvSpPr>
        <p:spPr>
          <a:xfrm>
            <a:off x="373964" y="3728589"/>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Revenue</a:t>
            </a:r>
          </a:p>
        </p:txBody>
      </p:sp>
      <p:sp>
        <p:nvSpPr>
          <p:cNvPr id="16" name="Title 1">
            <a:extLst>
              <a:ext uri="{FF2B5EF4-FFF2-40B4-BE49-F238E27FC236}">
                <a16:creationId xmlns:a16="http://schemas.microsoft.com/office/drawing/2014/main" id="{F20F3B24-55E8-E44A-9473-0C8E38BED02A}"/>
              </a:ext>
            </a:extLst>
          </p:cNvPr>
          <p:cNvSpPr txBox="1">
            <a:spLocks/>
          </p:cNvSpPr>
          <p:nvPr/>
        </p:nvSpPr>
        <p:spPr>
          <a:xfrm>
            <a:off x="5881910" y="3728588"/>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5-Year Revenue CAGR</a:t>
            </a:r>
          </a:p>
        </p:txBody>
      </p:sp>
      <p:sp>
        <p:nvSpPr>
          <p:cNvPr id="21" name="Google Shape;190;p26">
            <a:extLst>
              <a:ext uri="{FF2B5EF4-FFF2-40B4-BE49-F238E27FC236}">
                <a16:creationId xmlns:a16="http://schemas.microsoft.com/office/drawing/2014/main" id="{B3F046E9-49E7-7142-8BD8-3817ECCD584A}"/>
              </a:ext>
            </a:extLst>
          </p:cNvPr>
          <p:cNvSpPr/>
          <p:nvPr/>
        </p:nvSpPr>
        <p:spPr>
          <a:xfrm>
            <a:off x="9757955" y="1213454"/>
            <a:ext cx="1512661" cy="1532219"/>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 name="Google Shape;190;p26">
            <a:extLst>
              <a:ext uri="{FF2B5EF4-FFF2-40B4-BE49-F238E27FC236}">
                <a16:creationId xmlns:a16="http://schemas.microsoft.com/office/drawing/2014/main" id="{411FB0B0-D02A-AE43-9576-0976DBEF9348}"/>
              </a:ext>
            </a:extLst>
          </p:cNvPr>
          <p:cNvSpPr/>
          <p:nvPr/>
        </p:nvSpPr>
        <p:spPr>
          <a:xfrm>
            <a:off x="6514012" y="4512776"/>
            <a:ext cx="966651" cy="1776271"/>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 name="Google Shape;190;p26">
            <a:extLst>
              <a:ext uri="{FF2B5EF4-FFF2-40B4-BE49-F238E27FC236}">
                <a16:creationId xmlns:a16="http://schemas.microsoft.com/office/drawing/2014/main" id="{AD9B75DC-756A-8A4B-8CBE-4D35A99094C5}"/>
              </a:ext>
            </a:extLst>
          </p:cNvPr>
          <p:cNvSpPr/>
          <p:nvPr/>
        </p:nvSpPr>
        <p:spPr>
          <a:xfrm>
            <a:off x="3982447" y="1909691"/>
            <a:ext cx="1649319" cy="1831959"/>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 name="Google Shape;190;p26">
            <a:extLst>
              <a:ext uri="{FF2B5EF4-FFF2-40B4-BE49-F238E27FC236}">
                <a16:creationId xmlns:a16="http://schemas.microsoft.com/office/drawing/2014/main" id="{9F385D72-74E1-A04E-A424-E9FF8D339F7C}"/>
              </a:ext>
            </a:extLst>
          </p:cNvPr>
          <p:cNvSpPr/>
          <p:nvPr/>
        </p:nvSpPr>
        <p:spPr>
          <a:xfrm>
            <a:off x="4759450" y="4248581"/>
            <a:ext cx="975143" cy="71530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8260118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Financial Leverage &amp; Liquidity Position</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Rectangle 10">
            <a:extLst>
              <a:ext uri="{FF2B5EF4-FFF2-40B4-BE49-F238E27FC236}">
                <a16:creationId xmlns:a16="http://schemas.microsoft.com/office/drawing/2014/main" id="{6F9B80D5-2FC0-BC42-850F-D7DBF4238447}"/>
              </a:ext>
            </a:extLst>
          </p:cNvPr>
          <p:cNvSpPr/>
          <p:nvPr/>
        </p:nvSpPr>
        <p:spPr>
          <a:xfrm>
            <a:off x="373965" y="4167411"/>
            <a:ext cx="5138562" cy="24032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17" name="Rectangle 16">
            <a:extLst>
              <a:ext uri="{FF2B5EF4-FFF2-40B4-BE49-F238E27FC236}">
                <a16:creationId xmlns:a16="http://schemas.microsoft.com/office/drawing/2014/main" id="{76A156D6-541E-454E-A8C8-F2708804BB96}"/>
              </a:ext>
            </a:extLst>
          </p:cNvPr>
          <p:cNvSpPr/>
          <p:nvPr/>
        </p:nvSpPr>
        <p:spPr>
          <a:xfrm>
            <a:off x="5881910" y="1170872"/>
            <a:ext cx="5138562" cy="2403206"/>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7D12C5-2A38-8B48-992D-A25A34AF7A06}"/>
              </a:ext>
            </a:extLst>
          </p:cNvPr>
          <p:cNvSpPr/>
          <p:nvPr/>
        </p:nvSpPr>
        <p:spPr>
          <a:xfrm>
            <a:off x="5881910" y="4167411"/>
            <a:ext cx="5138562" cy="240320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AADCDC-C92B-F642-8179-0ED55B66433F}"/>
              </a:ext>
            </a:extLst>
          </p:cNvPr>
          <p:cNvSpPr/>
          <p:nvPr/>
        </p:nvSpPr>
        <p:spPr>
          <a:xfrm>
            <a:off x="373964" y="1170872"/>
            <a:ext cx="5138562" cy="24032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20" name="Rectangle 19">
            <a:extLst>
              <a:ext uri="{FF2B5EF4-FFF2-40B4-BE49-F238E27FC236}">
                <a16:creationId xmlns:a16="http://schemas.microsoft.com/office/drawing/2014/main" id="{24970B53-FC04-594F-9B8C-7C7D8528BF38}"/>
              </a:ext>
            </a:extLst>
          </p:cNvPr>
          <p:cNvSpPr/>
          <p:nvPr/>
        </p:nvSpPr>
        <p:spPr>
          <a:xfrm>
            <a:off x="373964" y="4167411"/>
            <a:ext cx="5138562" cy="2403206"/>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A4823B9-EE13-B448-A681-D27EDC63C3FB}"/>
              </a:ext>
            </a:extLst>
          </p:cNvPr>
          <p:cNvSpPr txBox="1">
            <a:spLocks/>
          </p:cNvSpPr>
          <p:nvPr/>
        </p:nvSpPr>
        <p:spPr>
          <a:xfrm>
            <a:off x="373964" y="744583"/>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Industry-Specific Ratios</a:t>
            </a:r>
          </a:p>
        </p:txBody>
      </p:sp>
      <p:sp>
        <p:nvSpPr>
          <p:cNvPr id="14" name="Title 1">
            <a:extLst>
              <a:ext uri="{FF2B5EF4-FFF2-40B4-BE49-F238E27FC236}">
                <a16:creationId xmlns:a16="http://schemas.microsoft.com/office/drawing/2014/main" id="{433B6CCC-D758-404B-A933-E64DB10564B8}"/>
              </a:ext>
            </a:extLst>
          </p:cNvPr>
          <p:cNvSpPr txBox="1">
            <a:spLocks/>
          </p:cNvSpPr>
          <p:nvPr/>
        </p:nvSpPr>
        <p:spPr>
          <a:xfrm>
            <a:off x="5881910" y="774632"/>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Debt to Equity Ratio</a:t>
            </a:r>
          </a:p>
        </p:txBody>
      </p:sp>
      <p:sp>
        <p:nvSpPr>
          <p:cNvPr id="15" name="Title 1">
            <a:extLst>
              <a:ext uri="{FF2B5EF4-FFF2-40B4-BE49-F238E27FC236}">
                <a16:creationId xmlns:a16="http://schemas.microsoft.com/office/drawing/2014/main" id="{BA975409-28A3-7F43-8087-1DDAC364822B}"/>
              </a:ext>
            </a:extLst>
          </p:cNvPr>
          <p:cNvSpPr txBox="1">
            <a:spLocks/>
          </p:cNvSpPr>
          <p:nvPr/>
        </p:nvSpPr>
        <p:spPr>
          <a:xfrm>
            <a:off x="373964" y="3728589"/>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Ample Liquidity</a:t>
            </a:r>
          </a:p>
        </p:txBody>
      </p:sp>
      <p:sp>
        <p:nvSpPr>
          <p:cNvPr id="16" name="Title 1">
            <a:extLst>
              <a:ext uri="{FF2B5EF4-FFF2-40B4-BE49-F238E27FC236}">
                <a16:creationId xmlns:a16="http://schemas.microsoft.com/office/drawing/2014/main" id="{F20F3B24-55E8-E44A-9473-0C8E38BED02A}"/>
              </a:ext>
            </a:extLst>
          </p:cNvPr>
          <p:cNvSpPr txBox="1">
            <a:spLocks/>
          </p:cNvSpPr>
          <p:nvPr/>
        </p:nvSpPr>
        <p:spPr>
          <a:xfrm>
            <a:off x="5881910" y="3728588"/>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Basel III Requirements</a:t>
            </a:r>
          </a:p>
        </p:txBody>
      </p:sp>
    </p:spTree>
    <p:extLst>
      <p:ext uri="{BB962C8B-B14F-4D97-AF65-F5344CB8AC3E}">
        <p14:creationId xmlns:p14="http://schemas.microsoft.com/office/powerpoint/2010/main" val="27191211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Financial Leverage &amp; Liquidity Analysis</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8"/>
            <a:ext cx="10515600" cy="259434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6">
            <a:extLst>
              <a:ext uri="{FF2B5EF4-FFF2-40B4-BE49-F238E27FC236}">
                <a16:creationId xmlns:a16="http://schemas.microsoft.com/office/drawing/2014/main" id="{3016C2AF-33B3-3C43-9FE1-FB59E358A5FA}"/>
              </a:ext>
            </a:extLst>
          </p:cNvPr>
          <p:cNvSpPr>
            <a:spLocks noGrp="1"/>
          </p:cNvSpPr>
          <p:nvPr>
            <p:ph idx="1"/>
          </p:nvPr>
        </p:nvSpPr>
        <p:spPr>
          <a:xfrm>
            <a:off x="373966" y="3948813"/>
            <a:ext cx="10515600" cy="2175540"/>
          </a:xfrm>
        </p:spPr>
        <p:txBody>
          <a:bodyPr/>
          <a:lstStyle/>
          <a:p>
            <a:r>
              <a:rPr lang="en-US" dirty="0"/>
              <a:t>Material amount of long-term debt repayment due in 2020 and 2021-2022</a:t>
            </a:r>
          </a:p>
          <a:p>
            <a:r>
              <a:rPr lang="en-US" dirty="0"/>
              <a:t>Will need to refinance or issue equity</a:t>
            </a:r>
          </a:p>
          <a:p>
            <a:endParaRPr lang="en-US" dirty="0"/>
          </a:p>
          <a:p>
            <a:endParaRPr lang="en-US" dirty="0"/>
          </a:p>
        </p:txBody>
      </p:sp>
      <p:sp>
        <p:nvSpPr>
          <p:cNvPr id="7" name="Google Shape;190;p26">
            <a:extLst>
              <a:ext uri="{FF2B5EF4-FFF2-40B4-BE49-F238E27FC236}">
                <a16:creationId xmlns:a16="http://schemas.microsoft.com/office/drawing/2014/main" id="{1D298B19-6EEF-0F42-B5C3-D7B478132D23}"/>
              </a:ext>
            </a:extLst>
          </p:cNvPr>
          <p:cNvSpPr/>
          <p:nvPr/>
        </p:nvSpPr>
        <p:spPr>
          <a:xfrm>
            <a:off x="4652506" y="1786260"/>
            <a:ext cx="2607830" cy="19602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30886216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Dividend Analysis</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Rectangle 10">
            <a:extLst>
              <a:ext uri="{FF2B5EF4-FFF2-40B4-BE49-F238E27FC236}">
                <a16:creationId xmlns:a16="http://schemas.microsoft.com/office/drawing/2014/main" id="{6F9B80D5-2FC0-BC42-850F-D7DBF4238447}"/>
              </a:ext>
            </a:extLst>
          </p:cNvPr>
          <p:cNvSpPr/>
          <p:nvPr/>
        </p:nvSpPr>
        <p:spPr>
          <a:xfrm>
            <a:off x="373965" y="4167411"/>
            <a:ext cx="5138562" cy="24032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17" name="Rectangle 16">
            <a:extLst>
              <a:ext uri="{FF2B5EF4-FFF2-40B4-BE49-F238E27FC236}">
                <a16:creationId xmlns:a16="http://schemas.microsoft.com/office/drawing/2014/main" id="{76A156D6-541E-454E-A8C8-F2708804BB96}"/>
              </a:ext>
            </a:extLst>
          </p:cNvPr>
          <p:cNvSpPr/>
          <p:nvPr/>
        </p:nvSpPr>
        <p:spPr>
          <a:xfrm>
            <a:off x="5881910" y="1170872"/>
            <a:ext cx="5138562" cy="2403206"/>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7D12C5-2A38-8B48-992D-A25A34AF7A06}"/>
              </a:ext>
            </a:extLst>
          </p:cNvPr>
          <p:cNvSpPr/>
          <p:nvPr/>
        </p:nvSpPr>
        <p:spPr>
          <a:xfrm>
            <a:off x="5881910" y="4167411"/>
            <a:ext cx="5138562" cy="240320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6"/>
                <a:stretch>
                  <a:fillRect/>
                </a:stretch>
              </a:blipFill>
            </a:endParaRPr>
          </a:p>
        </p:txBody>
      </p:sp>
      <p:sp>
        <p:nvSpPr>
          <p:cNvPr id="19" name="Rectangle 18">
            <a:extLst>
              <a:ext uri="{FF2B5EF4-FFF2-40B4-BE49-F238E27FC236}">
                <a16:creationId xmlns:a16="http://schemas.microsoft.com/office/drawing/2014/main" id="{55AADCDC-C92B-F642-8179-0ED55B66433F}"/>
              </a:ext>
            </a:extLst>
          </p:cNvPr>
          <p:cNvSpPr/>
          <p:nvPr/>
        </p:nvSpPr>
        <p:spPr>
          <a:xfrm>
            <a:off x="373964" y="1170872"/>
            <a:ext cx="5138562" cy="2403206"/>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20" name="Rectangle 19">
            <a:extLst>
              <a:ext uri="{FF2B5EF4-FFF2-40B4-BE49-F238E27FC236}">
                <a16:creationId xmlns:a16="http://schemas.microsoft.com/office/drawing/2014/main" id="{24970B53-FC04-594F-9B8C-7C7D8528BF38}"/>
              </a:ext>
            </a:extLst>
          </p:cNvPr>
          <p:cNvSpPr/>
          <p:nvPr/>
        </p:nvSpPr>
        <p:spPr>
          <a:xfrm>
            <a:off x="373964" y="4167411"/>
            <a:ext cx="5138562" cy="2403206"/>
          </a:xfrm>
          <a:prstGeom prst="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A4823B9-EE13-B448-A681-D27EDC63C3FB}"/>
              </a:ext>
            </a:extLst>
          </p:cNvPr>
          <p:cNvSpPr txBox="1">
            <a:spLocks/>
          </p:cNvSpPr>
          <p:nvPr/>
        </p:nvSpPr>
        <p:spPr>
          <a:xfrm>
            <a:off x="373964" y="744583"/>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Dividend Yield: 1.88%</a:t>
            </a:r>
          </a:p>
        </p:txBody>
      </p:sp>
      <p:sp>
        <p:nvSpPr>
          <p:cNvPr id="14" name="Title 1">
            <a:extLst>
              <a:ext uri="{FF2B5EF4-FFF2-40B4-BE49-F238E27FC236}">
                <a16:creationId xmlns:a16="http://schemas.microsoft.com/office/drawing/2014/main" id="{433B6CCC-D758-404B-A933-E64DB10564B8}"/>
              </a:ext>
            </a:extLst>
          </p:cNvPr>
          <p:cNvSpPr txBox="1">
            <a:spLocks/>
          </p:cNvSpPr>
          <p:nvPr/>
        </p:nvSpPr>
        <p:spPr>
          <a:xfrm>
            <a:off x="5881910" y="774632"/>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Dividend Payout Ratio</a:t>
            </a:r>
          </a:p>
        </p:txBody>
      </p:sp>
      <p:sp>
        <p:nvSpPr>
          <p:cNvPr id="15" name="Title 1">
            <a:extLst>
              <a:ext uri="{FF2B5EF4-FFF2-40B4-BE49-F238E27FC236}">
                <a16:creationId xmlns:a16="http://schemas.microsoft.com/office/drawing/2014/main" id="{BA975409-28A3-7F43-8087-1DDAC364822B}"/>
              </a:ext>
            </a:extLst>
          </p:cNvPr>
          <p:cNvSpPr txBox="1">
            <a:spLocks/>
          </p:cNvSpPr>
          <p:nvPr/>
        </p:nvSpPr>
        <p:spPr>
          <a:xfrm>
            <a:off x="373964" y="3728589"/>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Quarterly DPS: 0.43</a:t>
            </a:r>
          </a:p>
        </p:txBody>
      </p:sp>
      <p:sp>
        <p:nvSpPr>
          <p:cNvPr id="16" name="Title 1">
            <a:extLst>
              <a:ext uri="{FF2B5EF4-FFF2-40B4-BE49-F238E27FC236}">
                <a16:creationId xmlns:a16="http://schemas.microsoft.com/office/drawing/2014/main" id="{F20F3B24-55E8-E44A-9473-0C8E38BED02A}"/>
              </a:ext>
            </a:extLst>
          </p:cNvPr>
          <p:cNvSpPr txBox="1">
            <a:spLocks/>
          </p:cNvSpPr>
          <p:nvPr/>
        </p:nvSpPr>
        <p:spPr>
          <a:xfrm>
            <a:off x="5881910" y="3728588"/>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DPS CAGR </a:t>
            </a:r>
          </a:p>
        </p:txBody>
      </p:sp>
      <p:sp>
        <p:nvSpPr>
          <p:cNvPr id="21" name="Google Shape;190;p26">
            <a:extLst>
              <a:ext uri="{FF2B5EF4-FFF2-40B4-BE49-F238E27FC236}">
                <a16:creationId xmlns:a16="http://schemas.microsoft.com/office/drawing/2014/main" id="{B3F046E9-49E7-7142-8BD8-3817ECCD584A}"/>
              </a:ext>
            </a:extLst>
          </p:cNvPr>
          <p:cNvSpPr/>
          <p:nvPr/>
        </p:nvSpPr>
        <p:spPr>
          <a:xfrm>
            <a:off x="10332720" y="1003300"/>
            <a:ext cx="875211" cy="217038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9018481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D43-211A-BB44-9FDC-94E26BBEC206}"/>
              </a:ext>
            </a:extLst>
          </p:cNvPr>
          <p:cNvSpPr>
            <a:spLocks noGrp="1"/>
          </p:cNvSpPr>
          <p:nvPr>
            <p:ph type="title"/>
          </p:nvPr>
        </p:nvSpPr>
        <p:spPr/>
        <p:txBody>
          <a:bodyPr/>
          <a:lstStyle/>
          <a:p>
            <a:r>
              <a:rPr lang="en-US" dirty="0"/>
              <a:t>Balance Sheet: 10Q</a:t>
            </a:r>
          </a:p>
        </p:txBody>
      </p:sp>
      <p:pic>
        <p:nvPicPr>
          <p:cNvPr id="4" name="Picture 3" descr="A screenshot of a social media post&#10;&#10;Description automatically generated">
            <a:extLst>
              <a:ext uri="{FF2B5EF4-FFF2-40B4-BE49-F238E27FC236}">
                <a16:creationId xmlns:a16="http://schemas.microsoft.com/office/drawing/2014/main" id="{5FE6C5A2-8253-1546-A7A9-34034E486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966" y="1245743"/>
            <a:ext cx="10515600" cy="3561859"/>
          </a:xfrm>
          <a:prstGeom prst="rect">
            <a:avLst/>
          </a:prstGeom>
        </p:spPr>
      </p:pic>
      <p:sp>
        <p:nvSpPr>
          <p:cNvPr id="6" name="Title 1">
            <a:extLst>
              <a:ext uri="{FF2B5EF4-FFF2-40B4-BE49-F238E27FC236}">
                <a16:creationId xmlns:a16="http://schemas.microsoft.com/office/drawing/2014/main" id="{C7C0A4BD-B1EE-9544-B320-28DC14139FF7}"/>
              </a:ext>
            </a:extLst>
          </p:cNvPr>
          <p:cNvSpPr txBox="1">
            <a:spLocks/>
          </p:cNvSpPr>
          <p:nvPr/>
        </p:nvSpPr>
        <p:spPr>
          <a:xfrm>
            <a:off x="373966" y="757238"/>
            <a:ext cx="10515600" cy="719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Assets</a:t>
            </a:r>
          </a:p>
        </p:txBody>
      </p:sp>
      <p:sp>
        <p:nvSpPr>
          <p:cNvPr id="7" name="Google Shape;190;p26">
            <a:extLst>
              <a:ext uri="{FF2B5EF4-FFF2-40B4-BE49-F238E27FC236}">
                <a16:creationId xmlns:a16="http://schemas.microsoft.com/office/drawing/2014/main" id="{25AEAA3D-1F7E-654A-A08E-C155B8B438A7}"/>
              </a:ext>
            </a:extLst>
          </p:cNvPr>
          <p:cNvSpPr/>
          <p:nvPr/>
        </p:nvSpPr>
        <p:spPr>
          <a:xfrm>
            <a:off x="161314" y="2185953"/>
            <a:ext cx="10957790" cy="432486"/>
          </a:xfrm>
          <a:prstGeom prst="rect">
            <a:avLst/>
          </a:prstGeom>
          <a:noFill/>
          <a:ln w="222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90;p26">
            <a:extLst>
              <a:ext uri="{FF2B5EF4-FFF2-40B4-BE49-F238E27FC236}">
                <a16:creationId xmlns:a16="http://schemas.microsoft.com/office/drawing/2014/main" id="{9275CC91-AE68-EA4A-92DF-E9A329EC3265}"/>
              </a:ext>
            </a:extLst>
          </p:cNvPr>
          <p:cNvSpPr/>
          <p:nvPr/>
        </p:nvSpPr>
        <p:spPr>
          <a:xfrm>
            <a:off x="185378" y="3091995"/>
            <a:ext cx="10957790" cy="594634"/>
          </a:xfrm>
          <a:prstGeom prst="rect">
            <a:avLst/>
          </a:prstGeom>
          <a:noFill/>
          <a:ln w="222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35566902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ell phone&#10;&#10;Description automatically generated">
            <a:extLst>
              <a:ext uri="{FF2B5EF4-FFF2-40B4-BE49-F238E27FC236}">
                <a16:creationId xmlns:a16="http://schemas.microsoft.com/office/drawing/2014/main" id="{D8F1BBF0-DBFC-9B4D-B109-2D6D6F8A1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966" y="3993294"/>
            <a:ext cx="10515600" cy="2712305"/>
          </a:xfrm>
          <a:prstGeom prst="rect">
            <a:avLst/>
          </a:prstGeom>
        </p:spPr>
      </p:pic>
      <p:sp>
        <p:nvSpPr>
          <p:cNvPr id="2" name="Title 1">
            <a:extLst>
              <a:ext uri="{FF2B5EF4-FFF2-40B4-BE49-F238E27FC236}">
                <a16:creationId xmlns:a16="http://schemas.microsoft.com/office/drawing/2014/main" id="{98E91D43-211A-BB44-9FDC-94E26BBEC206}"/>
              </a:ext>
            </a:extLst>
          </p:cNvPr>
          <p:cNvSpPr>
            <a:spLocks noGrp="1"/>
          </p:cNvSpPr>
          <p:nvPr>
            <p:ph type="title"/>
          </p:nvPr>
        </p:nvSpPr>
        <p:spPr/>
        <p:txBody>
          <a:bodyPr/>
          <a:lstStyle/>
          <a:p>
            <a:r>
              <a:rPr lang="en-US" dirty="0"/>
              <a:t>Balance Sheet: 10Q</a:t>
            </a:r>
          </a:p>
        </p:txBody>
      </p:sp>
      <p:sp>
        <p:nvSpPr>
          <p:cNvPr id="6" name="Title 1">
            <a:extLst>
              <a:ext uri="{FF2B5EF4-FFF2-40B4-BE49-F238E27FC236}">
                <a16:creationId xmlns:a16="http://schemas.microsoft.com/office/drawing/2014/main" id="{C7C0A4BD-B1EE-9544-B320-28DC14139FF7}"/>
              </a:ext>
            </a:extLst>
          </p:cNvPr>
          <p:cNvSpPr txBox="1">
            <a:spLocks/>
          </p:cNvSpPr>
          <p:nvPr/>
        </p:nvSpPr>
        <p:spPr>
          <a:xfrm>
            <a:off x="373966" y="757238"/>
            <a:ext cx="10515600" cy="719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Liabilities</a:t>
            </a:r>
          </a:p>
        </p:txBody>
      </p:sp>
      <p:sp>
        <p:nvSpPr>
          <p:cNvPr id="9" name="Title 1">
            <a:extLst>
              <a:ext uri="{FF2B5EF4-FFF2-40B4-BE49-F238E27FC236}">
                <a16:creationId xmlns:a16="http://schemas.microsoft.com/office/drawing/2014/main" id="{6CD82E66-4DC6-2A4A-95E2-88735CC4EDB8}"/>
              </a:ext>
            </a:extLst>
          </p:cNvPr>
          <p:cNvSpPr txBox="1">
            <a:spLocks/>
          </p:cNvSpPr>
          <p:nvPr/>
        </p:nvSpPr>
        <p:spPr>
          <a:xfrm>
            <a:off x="373966" y="3391653"/>
            <a:ext cx="10515600" cy="719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Shareholders’ Equity</a:t>
            </a:r>
          </a:p>
        </p:txBody>
      </p:sp>
      <p:pic>
        <p:nvPicPr>
          <p:cNvPr id="7" name="Picture 6">
            <a:extLst>
              <a:ext uri="{FF2B5EF4-FFF2-40B4-BE49-F238E27FC236}">
                <a16:creationId xmlns:a16="http://schemas.microsoft.com/office/drawing/2014/main" id="{5C5A748D-C3B5-A843-87DF-7B84E4B4F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66" y="1338603"/>
            <a:ext cx="10515600" cy="2031656"/>
          </a:xfrm>
          <a:prstGeom prst="rect">
            <a:avLst/>
          </a:prstGeom>
        </p:spPr>
      </p:pic>
      <p:sp>
        <p:nvSpPr>
          <p:cNvPr id="11" name="Google Shape;190;p26">
            <a:extLst>
              <a:ext uri="{FF2B5EF4-FFF2-40B4-BE49-F238E27FC236}">
                <a16:creationId xmlns:a16="http://schemas.microsoft.com/office/drawing/2014/main" id="{36DC6362-408C-BF45-92F1-67DA2165E291}"/>
              </a:ext>
            </a:extLst>
          </p:cNvPr>
          <p:cNvSpPr/>
          <p:nvPr/>
        </p:nvSpPr>
        <p:spPr>
          <a:xfrm>
            <a:off x="161315" y="-1047066"/>
            <a:ext cx="10515600" cy="132013"/>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 name="Google Shape;190;p26">
            <a:extLst>
              <a:ext uri="{FF2B5EF4-FFF2-40B4-BE49-F238E27FC236}">
                <a16:creationId xmlns:a16="http://schemas.microsoft.com/office/drawing/2014/main" id="{5FE841B7-0281-7F4B-9692-C3FD957EACBE}"/>
              </a:ext>
            </a:extLst>
          </p:cNvPr>
          <p:cNvSpPr/>
          <p:nvPr/>
        </p:nvSpPr>
        <p:spPr>
          <a:xfrm>
            <a:off x="838200" y="-1541480"/>
            <a:ext cx="10515600" cy="132013"/>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 name="Google Shape;190;p26">
            <a:extLst>
              <a:ext uri="{FF2B5EF4-FFF2-40B4-BE49-F238E27FC236}">
                <a16:creationId xmlns:a16="http://schemas.microsoft.com/office/drawing/2014/main" id="{0EBA52EB-6D61-7047-8749-5D4A61457129}"/>
              </a:ext>
            </a:extLst>
          </p:cNvPr>
          <p:cNvSpPr/>
          <p:nvPr/>
        </p:nvSpPr>
        <p:spPr>
          <a:xfrm>
            <a:off x="161314" y="1626336"/>
            <a:ext cx="10957790" cy="28207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90;p26">
            <a:extLst>
              <a:ext uri="{FF2B5EF4-FFF2-40B4-BE49-F238E27FC236}">
                <a16:creationId xmlns:a16="http://schemas.microsoft.com/office/drawing/2014/main" id="{020B6BA1-22C7-5F4B-807D-AF178F7CB3F5}"/>
              </a:ext>
            </a:extLst>
          </p:cNvPr>
          <p:cNvSpPr/>
          <p:nvPr/>
        </p:nvSpPr>
        <p:spPr>
          <a:xfrm>
            <a:off x="161314" y="4933095"/>
            <a:ext cx="10957790" cy="28207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 name="Google Shape;190;p26">
            <a:extLst>
              <a:ext uri="{FF2B5EF4-FFF2-40B4-BE49-F238E27FC236}">
                <a16:creationId xmlns:a16="http://schemas.microsoft.com/office/drawing/2014/main" id="{F877DDF2-B371-45E1-B071-990576BA4D5C}"/>
              </a:ext>
            </a:extLst>
          </p:cNvPr>
          <p:cNvSpPr/>
          <p:nvPr/>
        </p:nvSpPr>
        <p:spPr>
          <a:xfrm>
            <a:off x="161314" y="2425098"/>
            <a:ext cx="10957790" cy="28207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06351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4434-A429-49CA-B840-3986CDC6FF6B}"/>
              </a:ext>
            </a:extLst>
          </p:cNvPr>
          <p:cNvSpPr>
            <a:spLocks noGrp="1"/>
          </p:cNvSpPr>
          <p:nvPr>
            <p:ph type="title"/>
          </p:nvPr>
        </p:nvSpPr>
        <p:spPr/>
        <p:txBody>
          <a:bodyPr/>
          <a:lstStyle/>
          <a:p>
            <a:r>
              <a:rPr lang="en-CA" dirty="0"/>
              <a:t>Profit Drivers</a:t>
            </a:r>
          </a:p>
        </p:txBody>
      </p:sp>
      <p:sp>
        <p:nvSpPr>
          <p:cNvPr id="4" name="Content Placeholder 3">
            <a:extLst>
              <a:ext uri="{FF2B5EF4-FFF2-40B4-BE49-F238E27FC236}">
                <a16:creationId xmlns:a16="http://schemas.microsoft.com/office/drawing/2014/main" id="{4CA56E43-CF27-4065-AE39-3731318DEF3F}"/>
              </a:ext>
            </a:extLst>
          </p:cNvPr>
          <p:cNvSpPr>
            <a:spLocks noGrp="1"/>
          </p:cNvSpPr>
          <p:nvPr>
            <p:ph sz="half" idx="1"/>
          </p:nvPr>
        </p:nvSpPr>
        <p:spPr>
          <a:xfrm>
            <a:off x="453684" y="1253331"/>
            <a:ext cx="4918416" cy="4866115"/>
          </a:xfrm>
        </p:spPr>
        <p:txBody>
          <a:bodyPr>
            <a:normAutofit/>
          </a:bodyPr>
          <a:lstStyle/>
          <a:p>
            <a:pPr marL="457200" lvl="1" indent="0">
              <a:buNone/>
            </a:pPr>
            <a:r>
              <a:rPr lang="en-US" sz="2800" b="1" dirty="0"/>
              <a:t>Revenue Drivers:</a:t>
            </a:r>
          </a:p>
          <a:p>
            <a:pPr lvl="1"/>
            <a:r>
              <a:rPr lang="en-US" sz="2800" dirty="0"/>
              <a:t>Number of purchases</a:t>
            </a:r>
          </a:p>
          <a:p>
            <a:pPr lvl="1"/>
            <a:r>
              <a:rPr lang="en-US" sz="2800" dirty="0"/>
              <a:t>Transaction fees for businesses</a:t>
            </a:r>
          </a:p>
          <a:p>
            <a:pPr lvl="1"/>
            <a:r>
              <a:rPr lang="en-US" sz="2800" dirty="0"/>
              <a:t>Interest rate by overdraft</a:t>
            </a:r>
          </a:p>
          <a:p>
            <a:pPr lvl="1"/>
            <a:r>
              <a:rPr lang="en-US" sz="2800" dirty="0"/>
              <a:t>Fees for terminals / usage by retailers </a:t>
            </a:r>
          </a:p>
          <a:p>
            <a:pPr marL="457200" lvl="1" indent="0">
              <a:buNone/>
            </a:pPr>
            <a:endParaRPr lang="en-US" sz="2800" dirty="0"/>
          </a:p>
          <a:p>
            <a:pPr marL="457200" lvl="1" indent="0">
              <a:buNone/>
            </a:pPr>
            <a:r>
              <a:rPr lang="en-US" sz="2800" dirty="0"/>
              <a:t>(Different between partner- and self-issuer.)</a:t>
            </a:r>
            <a:endParaRPr lang="en-CA" sz="2800" dirty="0"/>
          </a:p>
        </p:txBody>
      </p:sp>
      <p:sp>
        <p:nvSpPr>
          <p:cNvPr id="5" name="Content Placeholder 4">
            <a:extLst>
              <a:ext uri="{FF2B5EF4-FFF2-40B4-BE49-F238E27FC236}">
                <a16:creationId xmlns:a16="http://schemas.microsoft.com/office/drawing/2014/main" id="{62B579F6-51A8-4812-B617-FA50FE891FE4}"/>
              </a:ext>
            </a:extLst>
          </p:cNvPr>
          <p:cNvSpPr>
            <a:spLocks noGrp="1"/>
          </p:cNvSpPr>
          <p:nvPr>
            <p:ph sz="half" idx="2"/>
          </p:nvPr>
        </p:nvSpPr>
        <p:spPr>
          <a:xfrm>
            <a:off x="5874435" y="1253331"/>
            <a:ext cx="5181600" cy="4866114"/>
          </a:xfrm>
        </p:spPr>
        <p:txBody>
          <a:bodyPr>
            <a:normAutofit/>
          </a:bodyPr>
          <a:lstStyle/>
          <a:p>
            <a:pPr marL="457200" lvl="1" indent="0">
              <a:buNone/>
            </a:pPr>
            <a:r>
              <a:rPr lang="en-US" sz="2800" b="1" dirty="0"/>
              <a:t>Expense Drivers:</a:t>
            </a:r>
          </a:p>
          <a:p>
            <a:pPr lvl="1"/>
            <a:r>
              <a:rPr lang="en-US" sz="2800" dirty="0"/>
              <a:t>Marketing Activities</a:t>
            </a:r>
          </a:p>
          <a:p>
            <a:pPr lvl="1"/>
            <a:r>
              <a:rPr lang="en-US" sz="2800" dirty="0"/>
              <a:t>Reward System</a:t>
            </a:r>
          </a:p>
          <a:p>
            <a:pPr lvl="1"/>
            <a:r>
              <a:rPr lang="en-US" sz="2800" dirty="0"/>
              <a:t>Administrative Costs</a:t>
            </a:r>
          </a:p>
          <a:p>
            <a:pPr lvl="1"/>
            <a:r>
              <a:rPr lang="en-US" sz="2800" dirty="0"/>
              <a:t>Personal </a:t>
            </a:r>
            <a:endParaRPr lang="en-CA" sz="2800" dirty="0"/>
          </a:p>
        </p:txBody>
      </p:sp>
      <p:cxnSp>
        <p:nvCxnSpPr>
          <p:cNvPr id="6" name="Straight Connector 5">
            <a:extLst>
              <a:ext uri="{FF2B5EF4-FFF2-40B4-BE49-F238E27FC236}">
                <a16:creationId xmlns:a16="http://schemas.microsoft.com/office/drawing/2014/main" id="{74713D37-533E-4727-B1F4-1B8ED88F49AC}"/>
              </a:ext>
            </a:extLst>
          </p:cNvPr>
          <p:cNvCxnSpPr/>
          <p:nvPr/>
        </p:nvCxnSpPr>
        <p:spPr>
          <a:xfrm>
            <a:off x="5715000" y="1452563"/>
            <a:ext cx="0" cy="43195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5460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screenshot of a cell phone&#10;&#10;Description automatically generated">
            <a:extLst>
              <a:ext uri="{FF2B5EF4-FFF2-40B4-BE49-F238E27FC236}">
                <a16:creationId xmlns:a16="http://schemas.microsoft.com/office/drawing/2014/main" id="{B9DDE2AC-B546-3342-B412-B8F457F3BB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966" y="1352039"/>
            <a:ext cx="10515600" cy="3111186"/>
          </a:xfrm>
        </p:spPr>
      </p:pic>
      <p:sp>
        <p:nvSpPr>
          <p:cNvPr id="2" name="Title 1">
            <a:extLst>
              <a:ext uri="{FF2B5EF4-FFF2-40B4-BE49-F238E27FC236}">
                <a16:creationId xmlns:a16="http://schemas.microsoft.com/office/drawing/2014/main" id="{98E91D43-211A-BB44-9FDC-94E26BBEC206}"/>
              </a:ext>
            </a:extLst>
          </p:cNvPr>
          <p:cNvSpPr>
            <a:spLocks noGrp="1"/>
          </p:cNvSpPr>
          <p:nvPr>
            <p:ph type="title"/>
          </p:nvPr>
        </p:nvSpPr>
        <p:spPr/>
        <p:txBody>
          <a:bodyPr/>
          <a:lstStyle/>
          <a:p>
            <a:r>
              <a:rPr lang="en-US" dirty="0"/>
              <a:t>Balance Sheet: 10K</a:t>
            </a:r>
          </a:p>
        </p:txBody>
      </p:sp>
      <p:sp>
        <p:nvSpPr>
          <p:cNvPr id="6" name="Title 1">
            <a:extLst>
              <a:ext uri="{FF2B5EF4-FFF2-40B4-BE49-F238E27FC236}">
                <a16:creationId xmlns:a16="http://schemas.microsoft.com/office/drawing/2014/main" id="{C7C0A4BD-B1EE-9544-B320-28DC14139FF7}"/>
              </a:ext>
            </a:extLst>
          </p:cNvPr>
          <p:cNvSpPr txBox="1">
            <a:spLocks/>
          </p:cNvSpPr>
          <p:nvPr/>
        </p:nvSpPr>
        <p:spPr>
          <a:xfrm>
            <a:off x="373966" y="757238"/>
            <a:ext cx="10515600" cy="719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Assets</a:t>
            </a:r>
          </a:p>
        </p:txBody>
      </p:sp>
      <p:sp>
        <p:nvSpPr>
          <p:cNvPr id="7" name="Google Shape;190;p26">
            <a:extLst>
              <a:ext uri="{FF2B5EF4-FFF2-40B4-BE49-F238E27FC236}">
                <a16:creationId xmlns:a16="http://schemas.microsoft.com/office/drawing/2014/main" id="{25AEAA3D-1F7E-654A-A08E-C155B8B438A7}"/>
              </a:ext>
            </a:extLst>
          </p:cNvPr>
          <p:cNvSpPr/>
          <p:nvPr/>
        </p:nvSpPr>
        <p:spPr>
          <a:xfrm>
            <a:off x="161314" y="2185953"/>
            <a:ext cx="10957790" cy="208823"/>
          </a:xfrm>
          <a:prstGeom prst="rect">
            <a:avLst/>
          </a:prstGeom>
          <a:noFill/>
          <a:ln w="222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90;p26">
            <a:extLst>
              <a:ext uri="{FF2B5EF4-FFF2-40B4-BE49-F238E27FC236}">
                <a16:creationId xmlns:a16="http://schemas.microsoft.com/office/drawing/2014/main" id="{9275CC91-AE68-EA4A-92DF-E9A329EC3265}"/>
              </a:ext>
            </a:extLst>
          </p:cNvPr>
          <p:cNvSpPr/>
          <p:nvPr/>
        </p:nvSpPr>
        <p:spPr>
          <a:xfrm>
            <a:off x="185378" y="2859314"/>
            <a:ext cx="10957790" cy="570503"/>
          </a:xfrm>
          <a:prstGeom prst="rect">
            <a:avLst/>
          </a:prstGeom>
          <a:noFill/>
          <a:ln w="222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3861868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4">
            <a:extLst>
              <a:ext uri="{FF2B5EF4-FFF2-40B4-BE49-F238E27FC236}">
                <a16:creationId xmlns:a16="http://schemas.microsoft.com/office/drawing/2014/main" id="{611B7E12-D3E7-6E4B-ABCC-CDFC2E4DB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09" y="1307992"/>
            <a:ext cx="10515600" cy="2121007"/>
          </a:xfrm>
          <a:prstGeom prst="rect">
            <a:avLst/>
          </a:prstGeom>
        </p:spPr>
      </p:pic>
      <p:sp>
        <p:nvSpPr>
          <p:cNvPr id="2" name="Title 1">
            <a:extLst>
              <a:ext uri="{FF2B5EF4-FFF2-40B4-BE49-F238E27FC236}">
                <a16:creationId xmlns:a16="http://schemas.microsoft.com/office/drawing/2014/main" id="{98E91D43-211A-BB44-9FDC-94E26BBEC206}"/>
              </a:ext>
            </a:extLst>
          </p:cNvPr>
          <p:cNvSpPr>
            <a:spLocks noGrp="1"/>
          </p:cNvSpPr>
          <p:nvPr>
            <p:ph type="title"/>
          </p:nvPr>
        </p:nvSpPr>
        <p:spPr/>
        <p:txBody>
          <a:bodyPr/>
          <a:lstStyle/>
          <a:p>
            <a:r>
              <a:rPr lang="en-US" dirty="0"/>
              <a:t>Balance Sheet: 10K</a:t>
            </a:r>
          </a:p>
        </p:txBody>
      </p:sp>
      <p:sp>
        <p:nvSpPr>
          <p:cNvPr id="6" name="Title 1">
            <a:extLst>
              <a:ext uri="{FF2B5EF4-FFF2-40B4-BE49-F238E27FC236}">
                <a16:creationId xmlns:a16="http://schemas.microsoft.com/office/drawing/2014/main" id="{C7C0A4BD-B1EE-9544-B320-28DC14139FF7}"/>
              </a:ext>
            </a:extLst>
          </p:cNvPr>
          <p:cNvSpPr txBox="1">
            <a:spLocks/>
          </p:cNvSpPr>
          <p:nvPr/>
        </p:nvSpPr>
        <p:spPr>
          <a:xfrm>
            <a:off x="373966" y="757238"/>
            <a:ext cx="10515600" cy="719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Liabilities</a:t>
            </a:r>
          </a:p>
        </p:txBody>
      </p:sp>
      <p:sp>
        <p:nvSpPr>
          <p:cNvPr id="9" name="Title 1">
            <a:extLst>
              <a:ext uri="{FF2B5EF4-FFF2-40B4-BE49-F238E27FC236}">
                <a16:creationId xmlns:a16="http://schemas.microsoft.com/office/drawing/2014/main" id="{6CD82E66-4DC6-2A4A-95E2-88735CC4EDB8}"/>
              </a:ext>
            </a:extLst>
          </p:cNvPr>
          <p:cNvSpPr txBox="1">
            <a:spLocks/>
          </p:cNvSpPr>
          <p:nvPr/>
        </p:nvSpPr>
        <p:spPr>
          <a:xfrm>
            <a:off x="373966" y="3311443"/>
            <a:ext cx="10515600" cy="719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Shareholders’ Equity</a:t>
            </a:r>
          </a:p>
        </p:txBody>
      </p:sp>
      <p:sp>
        <p:nvSpPr>
          <p:cNvPr id="11" name="Google Shape;190;p26">
            <a:extLst>
              <a:ext uri="{FF2B5EF4-FFF2-40B4-BE49-F238E27FC236}">
                <a16:creationId xmlns:a16="http://schemas.microsoft.com/office/drawing/2014/main" id="{36DC6362-408C-BF45-92F1-67DA2165E291}"/>
              </a:ext>
            </a:extLst>
          </p:cNvPr>
          <p:cNvSpPr/>
          <p:nvPr/>
        </p:nvSpPr>
        <p:spPr>
          <a:xfrm>
            <a:off x="161315" y="-1047066"/>
            <a:ext cx="10515600" cy="132013"/>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 name="Google Shape;190;p26">
            <a:extLst>
              <a:ext uri="{FF2B5EF4-FFF2-40B4-BE49-F238E27FC236}">
                <a16:creationId xmlns:a16="http://schemas.microsoft.com/office/drawing/2014/main" id="{5FE841B7-0281-7F4B-9692-C3FD957EACBE}"/>
              </a:ext>
            </a:extLst>
          </p:cNvPr>
          <p:cNvSpPr/>
          <p:nvPr/>
        </p:nvSpPr>
        <p:spPr>
          <a:xfrm>
            <a:off x="838200" y="-1541480"/>
            <a:ext cx="10515600" cy="132013"/>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 name="Google Shape;190;p26">
            <a:extLst>
              <a:ext uri="{FF2B5EF4-FFF2-40B4-BE49-F238E27FC236}">
                <a16:creationId xmlns:a16="http://schemas.microsoft.com/office/drawing/2014/main" id="{0EBA52EB-6D61-7047-8749-5D4A61457129}"/>
              </a:ext>
            </a:extLst>
          </p:cNvPr>
          <p:cNvSpPr/>
          <p:nvPr/>
        </p:nvSpPr>
        <p:spPr>
          <a:xfrm>
            <a:off x="161314" y="1626336"/>
            <a:ext cx="10957790" cy="28207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9" name="Content Placeholder 6" descr="A screenshot of a cell phone&#10;&#10;Description automatically generated">
            <a:extLst>
              <a:ext uri="{FF2B5EF4-FFF2-40B4-BE49-F238E27FC236}">
                <a16:creationId xmlns:a16="http://schemas.microsoft.com/office/drawing/2014/main" id="{706C2C66-A739-4343-B4D4-86B5D6C41F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966" y="3866147"/>
            <a:ext cx="10515600" cy="2839452"/>
          </a:xfrm>
        </p:spPr>
      </p:pic>
      <p:sp>
        <p:nvSpPr>
          <p:cNvPr id="14" name="Google Shape;190;p26">
            <a:extLst>
              <a:ext uri="{FF2B5EF4-FFF2-40B4-BE49-F238E27FC236}">
                <a16:creationId xmlns:a16="http://schemas.microsoft.com/office/drawing/2014/main" id="{020B6BA1-22C7-5F4B-807D-AF178F7CB3F5}"/>
              </a:ext>
            </a:extLst>
          </p:cNvPr>
          <p:cNvSpPr/>
          <p:nvPr/>
        </p:nvSpPr>
        <p:spPr>
          <a:xfrm>
            <a:off x="161314" y="4933091"/>
            <a:ext cx="10957790" cy="28207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0840381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Income Statement: 10K</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808074"/>
            <a:ext cx="10515600" cy="584790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0;p26">
            <a:extLst>
              <a:ext uri="{FF2B5EF4-FFF2-40B4-BE49-F238E27FC236}">
                <a16:creationId xmlns:a16="http://schemas.microsoft.com/office/drawing/2014/main" id="{49ABB0BA-81C7-8E48-9BED-1778F25BD303}"/>
              </a:ext>
            </a:extLst>
          </p:cNvPr>
          <p:cNvSpPr/>
          <p:nvPr/>
        </p:nvSpPr>
        <p:spPr>
          <a:xfrm>
            <a:off x="161314" y="1390763"/>
            <a:ext cx="10957790" cy="321476"/>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E7DE62D1-D725-394D-A147-41074A6D81B5}"/>
              </a:ext>
            </a:extLst>
          </p:cNvPr>
          <p:cNvSpPr/>
          <p:nvPr/>
        </p:nvSpPr>
        <p:spPr>
          <a:xfrm>
            <a:off x="161314" y="2207475"/>
            <a:ext cx="10957790" cy="18848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 name="Google Shape;190;p26">
            <a:extLst>
              <a:ext uri="{FF2B5EF4-FFF2-40B4-BE49-F238E27FC236}">
                <a16:creationId xmlns:a16="http://schemas.microsoft.com/office/drawing/2014/main" id="{6D5F7811-ADAE-2847-9C00-C7F23459083A}"/>
              </a:ext>
            </a:extLst>
          </p:cNvPr>
          <p:cNvSpPr/>
          <p:nvPr/>
        </p:nvSpPr>
        <p:spPr>
          <a:xfrm>
            <a:off x="161314" y="4117296"/>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Google Shape;190;p26">
            <a:extLst>
              <a:ext uri="{FF2B5EF4-FFF2-40B4-BE49-F238E27FC236}">
                <a16:creationId xmlns:a16="http://schemas.microsoft.com/office/drawing/2014/main" id="{4088807C-76A3-D44D-A4EF-664C39AA58A2}"/>
              </a:ext>
            </a:extLst>
          </p:cNvPr>
          <p:cNvSpPr/>
          <p:nvPr/>
        </p:nvSpPr>
        <p:spPr>
          <a:xfrm>
            <a:off x="161314" y="5598855"/>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8416719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Income Statement: 10Q</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808074"/>
            <a:ext cx="10515600" cy="584790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0;p26">
            <a:extLst>
              <a:ext uri="{FF2B5EF4-FFF2-40B4-BE49-F238E27FC236}">
                <a16:creationId xmlns:a16="http://schemas.microsoft.com/office/drawing/2014/main" id="{4DBC4A83-7EAF-B246-93BF-D17504E91CE2}"/>
              </a:ext>
            </a:extLst>
          </p:cNvPr>
          <p:cNvSpPr/>
          <p:nvPr/>
        </p:nvSpPr>
        <p:spPr>
          <a:xfrm>
            <a:off x="161314" y="2195149"/>
            <a:ext cx="10957790" cy="15637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90;p26">
            <a:extLst>
              <a:ext uri="{FF2B5EF4-FFF2-40B4-BE49-F238E27FC236}">
                <a16:creationId xmlns:a16="http://schemas.microsoft.com/office/drawing/2014/main" id="{2123DDD0-CACB-8646-B359-169D435AF97D}"/>
              </a:ext>
            </a:extLst>
          </p:cNvPr>
          <p:cNvSpPr/>
          <p:nvPr/>
        </p:nvSpPr>
        <p:spPr>
          <a:xfrm>
            <a:off x="161314" y="1368507"/>
            <a:ext cx="10957790" cy="265683"/>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F052E084-6205-B848-AD08-4D32A2EEB834}"/>
              </a:ext>
            </a:extLst>
          </p:cNvPr>
          <p:cNvSpPr/>
          <p:nvPr/>
        </p:nvSpPr>
        <p:spPr>
          <a:xfrm>
            <a:off x="161314" y="4145907"/>
            <a:ext cx="10957790" cy="327462"/>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 name="Google Shape;190;p26">
            <a:extLst>
              <a:ext uri="{FF2B5EF4-FFF2-40B4-BE49-F238E27FC236}">
                <a16:creationId xmlns:a16="http://schemas.microsoft.com/office/drawing/2014/main" id="{4AEFE6C4-0AE3-0D4B-9554-FF0666A9CDB9}"/>
              </a:ext>
            </a:extLst>
          </p:cNvPr>
          <p:cNvSpPr/>
          <p:nvPr/>
        </p:nvSpPr>
        <p:spPr>
          <a:xfrm>
            <a:off x="161314" y="5668124"/>
            <a:ext cx="10957790" cy="168040"/>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4848676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Cash Flow Statement: 10K</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285735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0;p26">
            <a:extLst>
              <a:ext uri="{FF2B5EF4-FFF2-40B4-BE49-F238E27FC236}">
                <a16:creationId xmlns:a16="http://schemas.microsoft.com/office/drawing/2014/main" id="{179BF730-9DB8-E54D-AC18-3594D020C07F}"/>
              </a:ext>
            </a:extLst>
          </p:cNvPr>
          <p:cNvSpPr/>
          <p:nvPr/>
        </p:nvSpPr>
        <p:spPr>
          <a:xfrm>
            <a:off x="161314" y="2381097"/>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90;p26">
            <a:extLst>
              <a:ext uri="{FF2B5EF4-FFF2-40B4-BE49-F238E27FC236}">
                <a16:creationId xmlns:a16="http://schemas.microsoft.com/office/drawing/2014/main" id="{EDD96FC1-377C-2F40-BA8A-4DA913F45016}"/>
              </a:ext>
            </a:extLst>
          </p:cNvPr>
          <p:cNvSpPr/>
          <p:nvPr/>
        </p:nvSpPr>
        <p:spPr>
          <a:xfrm>
            <a:off x="161314" y="3608013"/>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76326202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Cash Flow Statement: 10Q</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285735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0;p26">
            <a:extLst>
              <a:ext uri="{FF2B5EF4-FFF2-40B4-BE49-F238E27FC236}">
                <a16:creationId xmlns:a16="http://schemas.microsoft.com/office/drawing/2014/main" id="{1DF89E02-3930-E246-A646-F473E0920F9C}"/>
              </a:ext>
            </a:extLst>
          </p:cNvPr>
          <p:cNvSpPr/>
          <p:nvPr/>
        </p:nvSpPr>
        <p:spPr>
          <a:xfrm>
            <a:off x="161314" y="3697968"/>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90;p26">
            <a:extLst>
              <a:ext uri="{FF2B5EF4-FFF2-40B4-BE49-F238E27FC236}">
                <a16:creationId xmlns:a16="http://schemas.microsoft.com/office/drawing/2014/main" id="{F1247098-8006-C949-9AC4-B07415384FA3}"/>
              </a:ext>
            </a:extLst>
          </p:cNvPr>
          <p:cNvSpPr/>
          <p:nvPr/>
        </p:nvSpPr>
        <p:spPr>
          <a:xfrm>
            <a:off x="161314" y="2609951"/>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9833412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Cash Flow Statement: 10K</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181462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E9AF0D-5A57-1D4D-BADB-BBA0D6ADECFE}"/>
              </a:ext>
            </a:extLst>
          </p:cNvPr>
          <p:cNvSpPr/>
          <p:nvPr/>
        </p:nvSpPr>
        <p:spPr>
          <a:xfrm>
            <a:off x="373966" y="3428999"/>
            <a:ext cx="10515600" cy="2811379"/>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90;p26">
            <a:extLst>
              <a:ext uri="{FF2B5EF4-FFF2-40B4-BE49-F238E27FC236}">
                <a16:creationId xmlns:a16="http://schemas.microsoft.com/office/drawing/2014/main" id="{7EF61EB0-88FF-6441-B323-4B99210F43BA}"/>
              </a:ext>
            </a:extLst>
          </p:cNvPr>
          <p:cNvSpPr/>
          <p:nvPr/>
        </p:nvSpPr>
        <p:spPr>
          <a:xfrm>
            <a:off x="161314" y="1828150"/>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Google Shape;190;p26">
            <a:extLst>
              <a:ext uri="{FF2B5EF4-FFF2-40B4-BE49-F238E27FC236}">
                <a16:creationId xmlns:a16="http://schemas.microsoft.com/office/drawing/2014/main" id="{E38C0229-205A-C044-9982-25DCB3386EA0}"/>
              </a:ext>
            </a:extLst>
          </p:cNvPr>
          <p:cNvSpPr/>
          <p:nvPr/>
        </p:nvSpPr>
        <p:spPr>
          <a:xfrm>
            <a:off x="161314" y="2024923"/>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42F1B07D-1148-C349-9319-A5684A41644C}"/>
              </a:ext>
            </a:extLst>
          </p:cNvPr>
          <p:cNvSpPr/>
          <p:nvPr/>
        </p:nvSpPr>
        <p:spPr>
          <a:xfrm>
            <a:off x="161314" y="3649033"/>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 name="Google Shape;190;p26">
            <a:extLst>
              <a:ext uri="{FF2B5EF4-FFF2-40B4-BE49-F238E27FC236}">
                <a16:creationId xmlns:a16="http://schemas.microsoft.com/office/drawing/2014/main" id="{38D1CEC3-892C-EC4B-B09B-B8CA65C72B68}"/>
              </a:ext>
            </a:extLst>
          </p:cNvPr>
          <p:cNvSpPr/>
          <p:nvPr/>
        </p:nvSpPr>
        <p:spPr>
          <a:xfrm>
            <a:off x="161314" y="4673581"/>
            <a:ext cx="10957790" cy="435852"/>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2906110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Cash Flow Statement: 10Q</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181462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E9AF0D-5A57-1D4D-BADB-BBA0D6ADECFE}"/>
              </a:ext>
            </a:extLst>
          </p:cNvPr>
          <p:cNvSpPr/>
          <p:nvPr/>
        </p:nvSpPr>
        <p:spPr>
          <a:xfrm>
            <a:off x="373966" y="3429000"/>
            <a:ext cx="10515600" cy="2699084"/>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90;p26">
            <a:extLst>
              <a:ext uri="{FF2B5EF4-FFF2-40B4-BE49-F238E27FC236}">
                <a16:creationId xmlns:a16="http://schemas.microsoft.com/office/drawing/2014/main" id="{AF756503-24C2-FB40-8D6F-3498418BB6A3}"/>
              </a:ext>
            </a:extLst>
          </p:cNvPr>
          <p:cNvSpPr/>
          <p:nvPr/>
        </p:nvSpPr>
        <p:spPr>
          <a:xfrm>
            <a:off x="161314" y="1918112"/>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Google Shape;190;p26">
            <a:extLst>
              <a:ext uri="{FF2B5EF4-FFF2-40B4-BE49-F238E27FC236}">
                <a16:creationId xmlns:a16="http://schemas.microsoft.com/office/drawing/2014/main" id="{BCD94E86-5050-9E4B-9C42-E5C430D23141}"/>
              </a:ext>
            </a:extLst>
          </p:cNvPr>
          <p:cNvSpPr/>
          <p:nvPr/>
        </p:nvSpPr>
        <p:spPr>
          <a:xfrm>
            <a:off x="161314" y="3654306"/>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90;p26">
            <a:extLst>
              <a:ext uri="{FF2B5EF4-FFF2-40B4-BE49-F238E27FC236}">
                <a16:creationId xmlns:a16="http://schemas.microsoft.com/office/drawing/2014/main" id="{E93C20B2-CB82-DE46-BAF0-B17D20E0F941}"/>
              </a:ext>
            </a:extLst>
          </p:cNvPr>
          <p:cNvSpPr/>
          <p:nvPr/>
        </p:nvSpPr>
        <p:spPr>
          <a:xfrm>
            <a:off x="161314" y="4656030"/>
            <a:ext cx="10957790" cy="203328"/>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9634390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175AE33-21E9-B441-9DE2-9A7D5D6EC6FC}"/>
              </a:ext>
            </a:extLst>
          </p:cNvPr>
          <p:cNvSpPr txBox="1">
            <a:spLocks/>
          </p:cNvSpPr>
          <p:nvPr/>
        </p:nvSpPr>
        <p:spPr>
          <a:xfrm>
            <a:off x="2861185" y="2952796"/>
            <a:ext cx="6469630" cy="952408"/>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dirty="0"/>
              <a:t>Valuation</a:t>
            </a:r>
          </a:p>
        </p:txBody>
      </p:sp>
    </p:spTree>
    <p:extLst>
      <p:ext uri="{BB962C8B-B14F-4D97-AF65-F5344CB8AC3E}">
        <p14:creationId xmlns:p14="http://schemas.microsoft.com/office/powerpoint/2010/main" val="19301749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Valuation Snapshot</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982929"/>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EC180428-31CA-6941-9118-4C8D6BE45383}"/>
              </a:ext>
            </a:extLst>
          </p:cNvPr>
          <p:cNvSpPr/>
          <p:nvPr/>
        </p:nvSpPr>
        <p:spPr>
          <a:xfrm>
            <a:off x="373966" y="784199"/>
            <a:ext cx="10515600" cy="1734412"/>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B601A44-278C-9649-9BC9-A9EF67F802BC}"/>
              </a:ext>
            </a:extLst>
          </p:cNvPr>
          <p:cNvSpPr/>
          <p:nvPr/>
        </p:nvSpPr>
        <p:spPr>
          <a:xfrm>
            <a:off x="373966" y="2518611"/>
            <a:ext cx="10515600" cy="4235115"/>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oogle Shape;190;p26">
            <a:extLst>
              <a:ext uri="{FF2B5EF4-FFF2-40B4-BE49-F238E27FC236}">
                <a16:creationId xmlns:a16="http://schemas.microsoft.com/office/drawing/2014/main" id="{993EDEEF-6568-8548-B17D-38EB2AC95F6D}"/>
              </a:ext>
            </a:extLst>
          </p:cNvPr>
          <p:cNvSpPr/>
          <p:nvPr/>
        </p:nvSpPr>
        <p:spPr>
          <a:xfrm>
            <a:off x="6713316" y="1448077"/>
            <a:ext cx="1261642" cy="1070534"/>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90;p26">
            <a:extLst>
              <a:ext uri="{FF2B5EF4-FFF2-40B4-BE49-F238E27FC236}">
                <a16:creationId xmlns:a16="http://schemas.microsoft.com/office/drawing/2014/main" id="{F236DEAC-3BB6-194B-9477-C96CA7F5950E}"/>
              </a:ext>
            </a:extLst>
          </p:cNvPr>
          <p:cNvSpPr/>
          <p:nvPr/>
        </p:nvSpPr>
        <p:spPr>
          <a:xfrm>
            <a:off x="8960735" y="1507879"/>
            <a:ext cx="1261642" cy="1070534"/>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77334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57DB-31E9-40FF-9D05-153E933A1362}"/>
              </a:ext>
            </a:extLst>
          </p:cNvPr>
          <p:cNvSpPr>
            <a:spLocks noGrp="1"/>
          </p:cNvSpPr>
          <p:nvPr>
            <p:ph type="title"/>
          </p:nvPr>
        </p:nvSpPr>
        <p:spPr/>
        <p:txBody>
          <a:bodyPr/>
          <a:lstStyle/>
          <a:p>
            <a:r>
              <a:rPr lang="en-CA" dirty="0"/>
              <a:t>Current Trends</a:t>
            </a:r>
          </a:p>
        </p:txBody>
      </p:sp>
      <p:pic>
        <p:nvPicPr>
          <p:cNvPr id="4" name="Content Placeholder 3">
            <a:extLst>
              <a:ext uri="{FF2B5EF4-FFF2-40B4-BE49-F238E27FC236}">
                <a16:creationId xmlns:a16="http://schemas.microsoft.com/office/drawing/2014/main" id="{01916797-E39A-4925-AA32-245C582652AA}"/>
              </a:ext>
            </a:extLst>
          </p:cNvPr>
          <p:cNvPicPr>
            <a:picLocks noGrp="1" noChangeAspect="1"/>
          </p:cNvPicPr>
          <p:nvPr>
            <p:ph idx="1"/>
          </p:nvPr>
        </p:nvPicPr>
        <p:blipFill>
          <a:blip r:embed="rId2"/>
          <a:stretch>
            <a:fillRect/>
          </a:stretch>
        </p:blipFill>
        <p:spPr>
          <a:xfrm>
            <a:off x="380298" y="1252538"/>
            <a:ext cx="10504304" cy="4781550"/>
          </a:xfrm>
          <a:prstGeom prst="rect">
            <a:avLst/>
          </a:prstGeom>
        </p:spPr>
      </p:pic>
    </p:spTree>
    <p:extLst>
      <p:ext uri="{BB962C8B-B14F-4D97-AF65-F5344CB8AC3E}">
        <p14:creationId xmlns:p14="http://schemas.microsoft.com/office/powerpoint/2010/main" val="198138903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 Valuation Metrics</a:t>
            </a:r>
          </a:p>
        </p:txBody>
      </p:sp>
      <p:sp>
        <p:nvSpPr>
          <p:cNvPr id="11" name="Rectangle 10">
            <a:extLst>
              <a:ext uri="{FF2B5EF4-FFF2-40B4-BE49-F238E27FC236}">
                <a16:creationId xmlns:a16="http://schemas.microsoft.com/office/drawing/2014/main" id="{6F9B80D5-2FC0-BC42-850F-D7DBF4238447}"/>
              </a:ext>
            </a:extLst>
          </p:cNvPr>
          <p:cNvSpPr/>
          <p:nvPr/>
        </p:nvSpPr>
        <p:spPr>
          <a:xfrm>
            <a:off x="373965" y="4167411"/>
            <a:ext cx="5138562" cy="24032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17" name="Rectangle 16">
            <a:extLst>
              <a:ext uri="{FF2B5EF4-FFF2-40B4-BE49-F238E27FC236}">
                <a16:creationId xmlns:a16="http://schemas.microsoft.com/office/drawing/2014/main" id="{76A156D6-541E-454E-A8C8-F2708804BB96}"/>
              </a:ext>
            </a:extLst>
          </p:cNvPr>
          <p:cNvSpPr/>
          <p:nvPr/>
        </p:nvSpPr>
        <p:spPr>
          <a:xfrm>
            <a:off x="5881910" y="1170872"/>
            <a:ext cx="5138562" cy="2403206"/>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7D12C5-2A38-8B48-992D-A25A34AF7A06}"/>
              </a:ext>
            </a:extLst>
          </p:cNvPr>
          <p:cNvSpPr/>
          <p:nvPr/>
        </p:nvSpPr>
        <p:spPr>
          <a:xfrm>
            <a:off x="5881910" y="4167411"/>
            <a:ext cx="5138562" cy="240320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7"/>
                <a:stretch>
                  <a:fillRect/>
                </a:stretch>
              </a:blipFill>
            </a:endParaRPr>
          </a:p>
        </p:txBody>
      </p:sp>
      <p:sp>
        <p:nvSpPr>
          <p:cNvPr id="19" name="Rectangle 18">
            <a:extLst>
              <a:ext uri="{FF2B5EF4-FFF2-40B4-BE49-F238E27FC236}">
                <a16:creationId xmlns:a16="http://schemas.microsoft.com/office/drawing/2014/main" id="{55AADCDC-C92B-F642-8179-0ED55B66433F}"/>
              </a:ext>
            </a:extLst>
          </p:cNvPr>
          <p:cNvSpPr/>
          <p:nvPr/>
        </p:nvSpPr>
        <p:spPr>
          <a:xfrm>
            <a:off x="373964" y="1170872"/>
            <a:ext cx="5138562" cy="2403206"/>
          </a:xfrm>
          <a:prstGeom prst="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20" name="Rectangle 19">
            <a:extLst>
              <a:ext uri="{FF2B5EF4-FFF2-40B4-BE49-F238E27FC236}">
                <a16:creationId xmlns:a16="http://schemas.microsoft.com/office/drawing/2014/main" id="{24970B53-FC04-594F-9B8C-7C7D8528BF38}"/>
              </a:ext>
            </a:extLst>
          </p:cNvPr>
          <p:cNvSpPr/>
          <p:nvPr/>
        </p:nvSpPr>
        <p:spPr>
          <a:xfrm>
            <a:off x="373964" y="4167411"/>
            <a:ext cx="5138562" cy="2403206"/>
          </a:xfrm>
          <a:prstGeom prst="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A4823B9-EE13-B448-A681-D27EDC63C3FB}"/>
              </a:ext>
            </a:extLst>
          </p:cNvPr>
          <p:cNvSpPr txBox="1">
            <a:spLocks/>
          </p:cNvSpPr>
          <p:nvPr/>
        </p:nvSpPr>
        <p:spPr>
          <a:xfrm>
            <a:off x="373964" y="744583"/>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Current P/E vs Forward P/E</a:t>
            </a:r>
          </a:p>
        </p:txBody>
      </p:sp>
      <p:sp>
        <p:nvSpPr>
          <p:cNvPr id="14" name="Title 1">
            <a:extLst>
              <a:ext uri="{FF2B5EF4-FFF2-40B4-BE49-F238E27FC236}">
                <a16:creationId xmlns:a16="http://schemas.microsoft.com/office/drawing/2014/main" id="{433B6CCC-D758-404B-A933-E64DB10564B8}"/>
              </a:ext>
            </a:extLst>
          </p:cNvPr>
          <p:cNvSpPr txBox="1">
            <a:spLocks/>
          </p:cNvSpPr>
          <p:nvPr/>
        </p:nvSpPr>
        <p:spPr>
          <a:xfrm>
            <a:off x="5881910" y="774632"/>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Price to Tangible Book Value </a:t>
            </a:r>
          </a:p>
        </p:txBody>
      </p:sp>
      <p:sp>
        <p:nvSpPr>
          <p:cNvPr id="15" name="Title 1">
            <a:extLst>
              <a:ext uri="{FF2B5EF4-FFF2-40B4-BE49-F238E27FC236}">
                <a16:creationId xmlns:a16="http://schemas.microsoft.com/office/drawing/2014/main" id="{BA975409-28A3-7F43-8087-1DDAC364822B}"/>
              </a:ext>
            </a:extLst>
          </p:cNvPr>
          <p:cNvSpPr txBox="1">
            <a:spLocks/>
          </p:cNvSpPr>
          <p:nvPr/>
        </p:nvSpPr>
        <p:spPr>
          <a:xfrm>
            <a:off x="373964" y="3728589"/>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Current P/BV vs Forward P/BV</a:t>
            </a:r>
          </a:p>
        </p:txBody>
      </p:sp>
      <p:sp>
        <p:nvSpPr>
          <p:cNvPr id="16" name="Title 1">
            <a:extLst>
              <a:ext uri="{FF2B5EF4-FFF2-40B4-BE49-F238E27FC236}">
                <a16:creationId xmlns:a16="http://schemas.microsoft.com/office/drawing/2014/main" id="{F20F3B24-55E8-E44A-9473-0C8E38BED02A}"/>
              </a:ext>
            </a:extLst>
          </p:cNvPr>
          <p:cNvSpPr txBox="1">
            <a:spLocks/>
          </p:cNvSpPr>
          <p:nvPr/>
        </p:nvSpPr>
        <p:spPr>
          <a:xfrm>
            <a:off x="5881910" y="3728588"/>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Current EPS</a:t>
            </a:r>
          </a:p>
        </p:txBody>
      </p:sp>
      <p:sp>
        <p:nvSpPr>
          <p:cNvPr id="21" name="Google Shape;190;p26">
            <a:extLst>
              <a:ext uri="{FF2B5EF4-FFF2-40B4-BE49-F238E27FC236}">
                <a16:creationId xmlns:a16="http://schemas.microsoft.com/office/drawing/2014/main" id="{B3F046E9-49E7-7142-8BD8-3817ECCD584A}"/>
              </a:ext>
            </a:extLst>
          </p:cNvPr>
          <p:cNvSpPr/>
          <p:nvPr/>
        </p:nvSpPr>
        <p:spPr>
          <a:xfrm>
            <a:off x="9830238" y="1720649"/>
            <a:ext cx="1337552" cy="1187444"/>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 name="Google Shape;190;p26">
            <a:extLst>
              <a:ext uri="{FF2B5EF4-FFF2-40B4-BE49-F238E27FC236}">
                <a16:creationId xmlns:a16="http://schemas.microsoft.com/office/drawing/2014/main" id="{411FB0B0-D02A-AE43-9576-0976DBEF9348}"/>
              </a:ext>
            </a:extLst>
          </p:cNvPr>
          <p:cNvSpPr/>
          <p:nvPr/>
        </p:nvSpPr>
        <p:spPr>
          <a:xfrm>
            <a:off x="10114086" y="4091477"/>
            <a:ext cx="966651" cy="1776271"/>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 name="Google Shape;190;p26">
            <a:extLst>
              <a:ext uri="{FF2B5EF4-FFF2-40B4-BE49-F238E27FC236}">
                <a16:creationId xmlns:a16="http://schemas.microsoft.com/office/drawing/2014/main" id="{AD9B75DC-756A-8A4B-8CBE-4D35A99094C5}"/>
              </a:ext>
            </a:extLst>
          </p:cNvPr>
          <p:cNvSpPr/>
          <p:nvPr/>
        </p:nvSpPr>
        <p:spPr>
          <a:xfrm>
            <a:off x="4437088" y="1280064"/>
            <a:ext cx="1297505" cy="2148936"/>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 name="Google Shape;190;p26">
            <a:extLst>
              <a:ext uri="{FF2B5EF4-FFF2-40B4-BE49-F238E27FC236}">
                <a16:creationId xmlns:a16="http://schemas.microsoft.com/office/drawing/2014/main" id="{9F385D72-74E1-A04E-A424-E9FF8D339F7C}"/>
              </a:ext>
            </a:extLst>
          </p:cNvPr>
          <p:cNvSpPr/>
          <p:nvPr/>
        </p:nvSpPr>
        <p:spPr>
          <a:xfrm>
            <a:off x="4759450" y="5043258"/>
            <a:ext cx="975143" cy="715305"/>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Google Shape;190;p26">
            <a:extLst>
              <a:ext uri="{FF2B5EF4-FFF2-40B4-BE49-F238E27FC236}">
                <a16:creationId xmlns:a16="http://schemas.microsoft.com/office/drawing/2014/main" id="{68F48F22-BE9C-584E-BF7D-80041DEB5E72}"/>
              </a:ext>
            </a:extLst>
          </p:cNvPr>
          <p:cNvSpPr/>
          <p:nvPr/>
        </p:nvSpPr>
        <p:spPr>
          <a:xfrm>
            <a:off x="594831" y="1340773"/>
            <a:ext cx="1297505" cy="1912094"/>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 name="Google Shape;190;p26">
            <a:extLst>
              <a:ext uri="{FF2B5EF4-FFF2-40B4-BE49-F238E27FC236}">
                <a16:creationId xmlns:a16="http://schemas.microsoft.com/office/drawing/2014/main" id="{0303E9C3-22A6-C249-A904-F3A54D8A4942}"/>
              </a:ext>
            </a:extLst>
          </p:cNvPr>
          <p:cNvSpPr/>
          <p:nvPr/>
        </p:nvSpPr>
        <p:spPr>
          <a:xfrm>
            <a:off x="594831" y="4480878"/>
            <a:ext cx="966651" cy="1776271"/>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5130761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 Value Drivers</a:t>
            </a:r>
          </a:p>
        </p:txBody>
      </p:sp>
      <p:sp>
        <p:nvSpPr>
          <p:cNvPr id="11" name="Rectangle 10">
            <a:extLst>
              <a:ext uri="{FF2B5EF4-FFF2-40B4-BE49-F238E27FC236}">
                <a16:creationId xmlns:a16="http://schemas.microsoft.com/office/drawing/2014/main" id="{6F9B80D5-2FC0-BC42-850F-D7DBF4238447}"/>
              </a:ext>
            </a:extLst>
          </p:cNvPr>
          <p:cNvSpPr/>
          <p:nvPr/>
        </p:nvSpPr>
        <p:spPr>
          <a:xfrm>
            <a:off x="373965" y="4167411"/>
            <a:ext cx="5138562" cy="24032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17" name="Rectangle 16">
            <a:extLst>
              <a:ext uri="{FF2B5EF4-FFF2-40B4-BE49-F238E27FC236}">
                <a16:creationId xmlns:a16="http://schemas.microsoft.com/office/drawing/2014/main" id="{76A156D6-541E-454E-A8C8-F2708804BB96}"/>
              </a:ext>
            </a:extLst>
          </p:cNvPr>
          <p:cNvSpPr/>
          <p:nvPr/>
        </p:nvSpPr>
        <p:spPr>
          <a:xfrm>
            <a:off x="5881910" y="1170872"/>
            <a:ext cx="5138562" cy="2403206"/>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7D12C5-2A38-8B48-992D-A25A34AF7A06}"/>
              </a:ext>
            </a:extLst>
          </p:cNvPr>
          <p:cNvSpPr/>
          <p:nvPr/>
        </p:nvSpPr>
        <p:spPr>
          <a:xfrm>
            <a:off x="5881910" y="4167411"/>
            <a:ext cx="5138562" cy="240320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7"/>
                <a:stretch>
                  <a:fillRect/>
                </a:stretch>
              </a:blipFill>
            </a:endParaRPr>
          </a:p>
        </p:txBody>
      </p:sp>
      <p:sp>
        <p:nvSpPr>
          <p:cNvPr id="19" name="Rectangle 18">
            <a:extLst>
              <a:ext uri="{FF2B5EF4-FFF2-40B4-BE49-F238E27FC236}">
                <a16:creationId xmlns:a16="http://schemas.microsoft.com/office/drawing/2014/main" id="{55AADCDC-C92B-F642-8179-0ED55B66433F}"/>
              </a:ext>
            </a:extLst>
          </p:cNvPr>
          <p:cNvSpPr/>
          <p:nvPr/>
        </p:nvSpPr>
        <p:spPr>
          <a:xfrm>
            <a:off x="373964" y="1170872"/>
            <a:ext cx="5138562" cy="2403206"/>
          </a:xfrm>
          <a:prstGeom prst="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4"/>
                <a:stretch>
                  <a:fillRect/>
                </a:stretch>
              </a:blipFill>
            </a:endParaRPr>
          </a:p>
        </p:txBody>
      </p:sp>
      <p:sp>
        <p:nvSpPr>
          <p:cNvPr id="20" name="Rectangle 19">
            <a:extLst>
              <a:ext uri="{FF2B5EF4-FFF2-40B4-BE49-F238E27FC236}">
                <a16:creationId xmlns:a16="http://schemas.microsoft.com/office/drawing/2014/main" id="{24970B53-FC04-594F-9B8C-7C7D8528BF38}"/>
              </a:ext>
            </a:extLst>
          </p:cNvPr>
          <p:cNvSpPr/>
          <p:nvPr/>
        </p:nvSpPr>
        <p:spPr>
          <a:xfrm>
            <a:off x="373964" y="4167411"/>
            <a:ext cx="5138562" cy="2403206"/>
          </a:xfrm>
          <a:prstGeom prst="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A4823B9-EE13-B448-A681-D27EDC63C3FB}"/>
              </a:ext>
            </a:extLst>
          </p:cNvPr>
          <p:cNvSpPr txBox="1">
            <a:spLocks/>
          </p:cNvSpPr>
          <p:nvPr/>
        </p:nvSpPr>
        <p:spPr>
          <a:xfrm>
            <a:off x="373964" y="744583"/>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NCO Rate</a:t>
            </a:r>
          </a:p>
        </p:txBody>
      </p:sp>
      <p:sp>
        <p:nvSpPr>
          <p:cNvPr id="14" name="Title 1">
            <a:extLst>
              <a:ext uri="{FF2B5EF4-FFF2-40B4-BE49-F238E27FC236}">
                <a16:creationId xmlns:a16="http://schemas.microsoft.com/office/drawing/2014/main" id="{433B6CCC-D758-404B-A933-E64DB10564B8}"/>
              </a:ext>
            </a:extLst>
          </p:cNvPr>
          <p:cNvSpPr txBox="1">
            <a:spLocks/>
          </p:cNvSpPr>
          <p:nvPr/>
        </p:nvSpPr>
        <p:spPr>
          <a:xfrm>
            <a:off x="5881910" y="774632"/>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Efficiency Ratio</a:t>
            </a:r>
          </a:p>
        </p:txBody>
      </p:sp>
      <p:sp>
        <p:nvSpPr>
          <p:cNvPr id="15" name="Title 1">
            <a:extLst>
              <a:ext uri="{FF2B5EF4-FFF2-40B4-BE49-F238E27FC236}">
                <a16:creationId xmlns:a16="http://schemas.microsoft.com/office/drawing/2014/main" id="{BA975409-28A3-7F43-8087-1DDAC364822B}"/>
              </a:ext>
            </a:extLst>
          </p:cNvPr>
          <p:cNvSpPr txBox="1">
            <a:spLocks/>
          </p:cNvSpPr>
          <p:nvPr/>
        </p:nvSpPr>
        <p:spPr>
          <a:xfrm>
            <a:off x="373964" y="3728589"/>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Loan Growth</a:t>
            </a:r>
          </a:p>
        </p:txBody>
      </p:sp>
      <p:sp>
        <p:nvSpPr>
          <p:cNvPr id="16" name="Title 1">
            <a:extLst>
              <a:ext uri="{FF2B5EF4-FFF2-40B4-BE49-F238E27FC236}">
                <a16:creationId xmlns:a16="http://schemas.microsoft.com/office/drawing/2014/main" id="{F20F3B24-55E8-E44A-9473-0C8E38BED02A}"/>
              </a:ext>
            </a:extLst>
          </p:cNvPr>
          <p:cNvSpPr txBox="1">
            <a:spLocks/>
          </p:cNvSpPr>
          <p:nvPr/>
        </p:nvSpPr>
        <p:spPr>
          <a:xfrm>
            <a:off x="5881910" y="3728588"/>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Billed Business Growth</a:t>
            </a:r>
          </a:p>
        </p:txBody>
      </p:sp>
    </p:spTree>
    <p:extLst>
      <p:ext uri="{BB962C8B-B14F-4D97-AF65-F5344CB8AC3E}">
        <p14:creationId xmlns:p14="http://schemas.microsoft.com/office/powerpoint/2010/main" val="183795295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373965" y="-322263"/>
            <a:ext cx="11336253" cy="1325563"/>
          </a:xfrm>
        </p:spPr>
        <p:txBody>
          <a:bodyPr>
            <a:normAutofit/>
          </a:bodyPr>
          <a:lstStyle/>
          <a:p>
            <a:r>
              <a:rPr lang="en-US" dirty="0"/>
              <a:t>Investment Case – </a:t>
            </a:r>
            <a:r>
              <a:rPr lang="en-US" sz="4000" dirty="0"/>
              <a:t>Leading Avg. Transaction Value   </a:t>
            </a:r>
            <a:endParaRPr lang="en-US" dirty="0"/>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3110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normAutofit/>
          </a:bodyPr>
          <a:lstStyle/>
          <a:p>
            <a:r>
              <a:rPr lang="en-US" dirty="0"/>
              <a:t>Investment Case</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52233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Investment Case</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Rectangle 8">
            <a:extLst>
              <a:ext uri="{FF2B5EF4-FFF2-40B4-BE49-F238E27FC236}">
                <a16:creationId xmlns:a16="http://schemas.microsoft.com/office/drawing/2014/main" id="{92C6B52B-0E1D-E049-8B71-B11BE1CF2A46}"/>
              </a:ext>
            </a:extLst>
          </p:cNvPr>
          <p:cNvSpPr/>
          <p:nvPr/>
        </p:nvSpPr>
        <p:spPr>
          <a:xfrm>
            <a:off x="5743075" y="1003300"/>
            <a:ext cx="5146492" cy="268509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A4FA4D4-8B3E-B245-98C9-0F628102A8E8}"/>
              </a:ext>
            </a:extLst>
          </p:cNvPr>
          <p:cNvSpPr/>
          <p:nvPr/>
        </p:nvSpPr>
        <p:spPr>
          <a:xfrm>
            <a:off x="373965" y="1003300"/>
            <a:ext cx="5146492" cy="2685094"/>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F9B80D5-2FC0-BC42-850F-D7DBF4238447}"/>
              </a:ext>
            </a:extLst>
          </p:cNvPr>
          <p:cNvSpPr/>
          <p:nvPr/>
        </p:nvSpPr>
        <p:spPr>
          <a:xfrm>
            <a:off x="373965" y="3932277"/>
            <a:ext cx="5146492" cy="2685094"/>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13FEFA-B1CB-EA4F-A5C0-3244FDEE4E8A}"/>
              </a:ext>
            </a:extLst>
          </p:cNvPr>
          <p:cNvSpPr/>
          <p:nvPr/>
        </p:nvSpPr>
        <p:spPr>
          <a:xfrm>
            <a:off x="5743075" y="3932277"/>
            <a:ext cx="5146492" cy="2685094"/>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90A159-3EFE-9149-9909-BCEFF6E5A87A}"/>
              </a:ext>
            </a:extLst>
          </p:cNvPr>
          <p:cNvSpPr/>
          <p:nvPr/>
        </p:nvSpPr>
        <p:spPr>
          <a:xfrm>
            <a:off x="373964" y="1003300"/>
            <a:ext cx="5146492" cy="2685094"/>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734495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normAutofit/>
          </a:bodyPr>
          <a:lstStyle/>
          <a:p>
            <a:r>
              <a:rPr lang="en-US" dirty="0"/>
              <a:t>Investment Case – Strategy</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07871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Investment Case</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Rectangle 8">
            <a:extLst>
              <a:ext uri="{FF2B5EF4-FFF2-40B4-BE49-F238E27FC236}">
                <a16:creationId xmlns:a16="http://schemas.microsoft.com/office/drawing/2014/main" id="{92C6B52B-0E1D-E049-8B71-B11BE1CF2A46}"/>
              </a:ext>
            </a:extLst>
          </p:cNvPr>
          <p:cNvSpPr/>
          <p:nvPr/>
        </p:nvSpPr>
        <p:spPr>
          <a:xfrm>
            <a:off x="5743071" y="3932277"/>
            <a:ext cx="5146492" cy="268509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FA4D4-8B3E-B245-98C9-0F628102A8E8}"/>
              </a:ext>
            </a:extLst>
          </p:cNvPr>
          <p:cNvSpPr/>
          <p:nvPr/>
        </p:nvSpPr>
        <p:spPr>
          <a:xfrm>
            <a:off x="373961" y="3932277"/>
            <a:ext cx="5146492" cy="2685094"/>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80D5-2FC0-BC42-850F-D7DBF4238447}"/>
              </a:ext>
            </a:extLst>
          </p:cNvPr>
          <p:cNvSpPr/>
          <p:nvPr/>
        </p:nvSpPr>
        <p:spPr>
          <a:xfrm>
            <a:off x="373966" y="1003300"/>
            <a:ext cx="10515599" cy="2685094"/>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34515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Investment Case</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Rectangle 8">
            <a:extLst>
              <a:ext uri="{FF2B5EF4-FFF2-40B4-BE49-F238E27FC236}">
                <a16:creationId xmlns:a16="http://schemas.microsoft.com/office/drawing/2014/main" id="{92C6B52B-0E1D-E049-8B71-B11BE1CF2A46}"/>
              </a:ext>
            </a:extLst>
          </p:cNvPr>
          <p:cNvSpPr/>
          <p:nvPr/>
        </p:nvSpPr>
        <p:spPr>
          <a:xfrm>
            <a:off x="5743071" y="3932277"/>
            <a:ext cx="5146492" cy="268509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FA4D4-8B3E-B245-98C9-0F628102A8E8}"/>
              </a:ext>
            </a:extLst>
          </p:cNvPr>
          <p:cNvSpPr/>
          <p:nvPr/>
        </p:nvSpPr>
        <p:spPr>
          <a:xfrm>
            <a:off x="373961" y="3932277"/>
            <a:ext cx="5146492" cy="2685094"/>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80D5-2FC0-BC42-850F-D7DBF4238447}"/>
              </a:ext>
            </a:extLst>
          </p:cNvPr>
          <p:cNvSpPr/>
          <p:nvPr/>
        </p:nvSpPr>
        <p:spPr>
          <a:xfrm>
            <a:off x="1221298" y="1003300"/>
            <a:ext cx="8598310" cy="2685094"/>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88428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normAutofit/>
          </a:bodyPr>
          <a:lstStyle/>
          <a:p>
            <a:r>
              <a:rPr lang="en-US" dirty="0"/>
              <a:t>Investment Case – Strong Market Penetration</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90;p26">
            <a:extLst>
              <a:ext uri="{FF2B5EF4-FFF2-40B4-BE49-F238E27FC236}">
                <a16:creationId xmlns:a16="http://schemas.microsoft.com/office/drawing/2014/main" id="{660F8E2D-FD3A-5D49-BD60-EB2CA2CC5D81}"/>
              </a:ext>
            </a:extLst>
          </p:cNvPr>
          <p:cNvSpPr/>
          <p:nvPr/>
        </p:nvSpPr>
        <p:spPr>
          <a:xfrm>
            <a:off x="4053449" y="1946787"/>
            <a:ext cx="3033151" cy="2728452"/>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6734046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Investment Case – Diversified Customer Base</a:t>
            </a:r>
          </a:p>
        </p:txBody>
      </p:sp>
      <p:sp>
        <p:nvSpPr>
          <p:cNvPr id="4" name="Google Shape;190;p26">
            <a:extLst>
              <a:ext uri="{FF2B5EF4-FFF2-40B4-BE49-F238E27FC236}">
                <a16:creationId xmlns:a16="http://schemas.microsoft.com/office/drawing/2014/main" id="{5F4946E1-FB41-FB4F-B580-5E40D756BD8D}"/>
              </a:ext>
            </a:extLst>
          </p:cNvPr>
          <p:cNvSpPr/>
          <p:nvPr/>
        </p:nvSpPr>
        <p:spPr>
          <a:xfrm>
            <a:off x="1243584" y="-1013036"/>
            <a:ext cx="7853758" cy="21487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Rectangle 10">
            <a:extLst>
              <a:ext uri="{FF2B5EF4-FFF2-40B4-BE49-F238E27FC236}">
                <a16:creationId xmlns:a16="http://schemas.microsoft.com/office/drawing/2014/main" id="{6F9B80D5-2FC0-BC42-850F-D7DBF4238447}"/>
              </a:ext>
            </a:extLst>
          </p:cNvPr>
          <p:cNvSpPr/>
          <p:nvPr/>
        </p:nvSpPr>
        <p:spPr>
          <a:xfrm>
            <a:off x="373965" y="4167411"/>
            <a:ext cx="5138562" cy="24032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17" name="Rectangle 16">
            <a:extLst>
              <a:ext uri="{FF2B5EF4-FFF2-40B4-BE49-F238E27FC236}">
                <a16:creationId xmlns:a16="http://schemas.microsoft.com/office/drawing/2014/main" id="{76A156D6-541E-454E-A8C8-F2708804BB96}"/>
              </a:ext>
            </a:extLst>
          </p:cNvPr>
          <p:cNvSpPr/>
          <p:nvPr/>
        </p:nvSpPr>
        <p:spPr>
          <a:xfrm>
            <a:off x="5881910" y="1170872"/>
            <a:ext cx="5138562" cy="2403206"/>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AADCDC-C92B-F642-8179-0ED55B66433F}"/>
              </a:ext>
            </a:extLst>
          </p:cNvPr>
          <p:cNvSpPr/>
          <p:nvPr/>
        </p:nvSpPr>
        <p:spPr>
          <a:xfrm>
            <a:off x="373964" y="1170872"/>
            <a:ext cx="5138562" cy="240320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20" name="Rectangle 19">
            <a:extLst>
              <a:ext uri="{FF2B5EF4-FFF2-40B4-BE49-F238E27FC236}">
                <a16:creationId xmlns:a16="http://schemas.microsoft.com/office/drawing/2014/main" id="{24970B53-FC04-594F-9B8C-7C7D8528BF38}"/>
              </a:ext>
            </a:extLst>
          </p:cNvPr>
          <p:cNvSpPr/>
          <p:nvPr/>
        </p:nvSpPr>
        <p:spPr>
          <a:xfrm>
            <a:off x="373964" y="4167411"/>
            <a:ext cx="5138562" cy="2403206"/>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A4823B9-EE13-B448-A681-D27EDC63C3FB}"/>
              </a:ext>
            </a:extLst>
          </p:cNvPr>
          <p:cNvSpPr txBox="1">
            <a:spLocks/>
          </p:cNvSpPr>
          <p:nvPr/>
        </p:nvSpPr>
        <p:spPr>
          <a:xfrm>
            <a:off x="373964" y="744583"/>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Proprietary Billings by Industry</a:t>
            </a:r>
          </a:p>
        </p:txBody>
      </p:sp>
      <p:sp>
        <p:nvSpPr>
          <p:cNvPr id="14" name="Title 1">
            <a:extLst>
              <a:ext uri="{FF2B5EF4-FFF2-40B4-BE49-F238E27FC236}">
                <a16:creationId xmlns:a16="http://schemas.microsoft.com/office/drawing/2014/main" id="{433B6CCC-D758-404B-A933-E64DB10564B8}"/>
              </a:ext>
            </a:extLst>
          </p:cNvPr>
          <p:cNvSpPr txBox="1">
            <a:spLocks/>
          </p:cNvSpPr>
          <p:nvPr/>
        </p:nvSpPr>
        <p:spPr>
          <a:xfrm>
            <a:off x="5881910" y="774632"/>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Commercial Billings by Customer Type</a:t>
            </a:r>
          </a:p>
        </p:txBody>
      </p:sp>
      <p:sp>
        <p:nvSpPr>
          <p:cNvPr id="15" name="Title 1">
            <a:extLst>
              <a:ext uri="{FF2B5EF4-FFF2-40B4-BE49-F238E27FC236}">
                <a16:creationId xmlns:a16="http://schemas.microsoft.com/office/drawing/2014/main" id="{BA975409-28A3-7F43-8087-1DDAC364822B}"/>
              </a:ext>
            </a:extLst>
          </p:cNvPr>
          <p:cNvSpPr txBox="1">
            <a:spLocks/>
          </p:cNvSpPr>
          <p:nvPr/>
        </p:nvSpPr>
        <p:spPr>
          <a:xfrm>
            <a:off x="373964" y="3728589"/>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Total Loans by Customer Type</a:t>
            </a:r>
          </a:p>
        </p:txBody>
      </p:sp>
      <p:sp>
        <p:nvSpPr>
          <p:cNvPr id="16" name="Title 1">
            <a:extLst>
              <a:ext uri="{FF2B5EF4-FFF2-40B4-BE49-F238E27FC236}">
                <a16:creationId xmlns:a16="http://schemas.microsoft.com/office/drawing/2014/main" id="{F20F3B24-55E8-E44A-9473-0C8E38BED02A}"/>
              </a:ext>
            </a:extLst>
          </p:cNvPr>
          <p:cNvSpPr txBox="1">
            <a:spLocks/>
          </p:cNvSpPr>
          <p:nvPr/>
        </p:nvSpPr>
        <p:spPr>
          <a:xfrm>
            <a:off x="5881910" y="3728588"/>
            <a:ext cx="5138562" cy="428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400" dirty="0">
                <a:solidFill>
                  <a:schemeClr val="tx1"/>
                </a:solidFill>
              </a:rPr>
              <a:t>Customer Base</a:t>
            </a:r>
          </a:p>
        </p:txBody>
      </p:sp>
      <p:sp>
        <p:nvSpPr>
          <p:cNvPr id="24" name="Content Placeholder 2">
            <a:extLst>
              <a:ext uri="{FF2B5EF4-FFF2-40B4-BE49-F238E27FC236}">
                <a16:creationId xmlns:a16="http://schemas.microsoft.com/office/drawing/2014/main" id="{EED8CDD2-04AD-EF48-9130-ADF12FEA3F67}"/>
              </a:ext>
            </a:extLst>
          </p:cNvPr>
          <p:cNvSpPr>
            <a:spLocks noGrp="1"/>
          </p:cNvSpPr>
          <p:nvPr>
            <p:ph idx="1"/>
          </p:nvPr>
        </p:nvSpPr>
        <p:spPr>
          <a:xfrm>
            <a:off x="5881910" y="4457652"/>
            <a:ext cx="5138561" cy="2112965"/>
          </a:xfrm>
        </p:spPr>
        <p:txBody>
          <a:bodyPr>
            <a:normAutofit fontScale="92500" lnSpcReduction="20000"/>
          </a:bodyPr>
          <a:lstStyle/>
          <a:p>
            <a:r>
              <a:rPr lang="en-US" sz="1900" dirty="0"/>
              <a:t>Diversified customer base, however, T&amp;E-oriented consumer value proposition still as relevant among affluent customer base</a:t>
            </a:r>
          </a:p>
          <a:p>
            <a:r>
              <a:rPr lang="en-US" sz="1900" dirty="0"/>
              <a:t>Research suggests T&amp;E-oriented customers could account for approximately 20-25% spending volume</a:t>
            </a:r>
          </a:p>
          <a:p>
            <a:r>
              <a:rPr lang="en-US" sz="1900" dirty="0"/>
              <a:t>AXP currently lags network peers with weak spending volume recovery, likely driven by lower interest in T&amp;E spending</a:t>
            </a:r>
            <a:endParaRPr lang="en-US" dirty="0"/>
          </a:p>
          <a:p>
            <a:endParaRPr lang="en-US" dirty="0"/>
          </a:p>
        </p:txBody>
      </p:sp>
      <p:cxnSp>
        <p:nvCxnSpPr>
          <p:cNvPr id="25" name="Straight Connector 24">
            <a:extLst>
              <a:ext uri="{FF2B5EF4-FFF2-40B4-BE49-F238E27FC236}">
                <a16:creationId xmlns:a16="http://schemas.microsoft.com/office/drawing/2014/main" id="{C4F3BD7B-2242-364C-9BCD-F35884FD5971}"/>
              </a:ext>
            </a:extLst>
          </p:cNvPr>
          <p:cNvCxnSpPr/>
          <p:nvPr/>
        </p:nvCxnSpPr>
        <p:spPr>
          <a:xfrm>
            <a:off x="5881910" y="4167411"/>
            <a:ext cx="5137200"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5062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1B5C-6B27-4997-BD4E-4AA9FDD4A8F4}"/>
              </a:ext>
            </a:extLst>
          </p:cNvPr>
          <p:cNvSpPr>
            <a:spLocks noGrp="1"/>
          </p:cNvSpPr>
          <p:nvPr>
            <p:ph type="title"/>
          </p:nvPr>
        </p:nvSpPr>
        <p:spPr/>
        <p:txBody>
          <a:bodyPr/>
          <a:lstStyle/>
          <a:p>
            <a:r>
              <a:rPr lang="en-CA" dirty="0"/>
              <a:t>Regulatory Forces</a:t>
            </a:r>
          </a:p>
        </p:txBody>
      </p:sp>
      <p:sp>
        <p:nvSpPr>
          <p:cNvPr id="5" name="Content Placeholder 4">
            <a:extLst>
              <a:ext uri="{FF2B5EF4-FFF2-40B4-BE49-F238E27FC236}">
                <a16:creationId xmlns:a16="http://schemas.microsoft.com/office/drawing/2014/main" id="{89D216A5-33F0-4DE1-8552-9F4DF5625027}"/>
              </a:ext>
            </a:extLst>
          </p:cNvPr>
          <p:cNvSpPr>
            <a:spLocks noGrp="1"/>
          </p:cNvSpPr>
          <p:nvPr>
            <p:ph sz="half" idx="1"/>
          </p:nvPr>
        </p:nvSpPr>
        <p:spPr/>
        <p:txBody>
          <a:bodyPr>
            <a:normAutofit fontScale="77500" lnSpcReduction="20000"/>
          </a:bodyPr>
          <a:lstStyle/>
          <a:p>
            <a:pPr marL="0" indent="0">
              <a:buNone/>
            </a:pPr>
            <a:endParaRPr lang="en-CA" dirty="0"/>
          </a:p>
          <a:p>
            <a:pPr marL="0" indent="0">
              <a:buNone/>
            </a:pPr>
            <a:r>
              <a:rPr lang="en-CA" dirty="0"/>
              <a:t>In </a:t>
            </a:r>
            <a:r>
              <a:rPr lang="en-CA" b="1" dirty="0"/>
              <a:t>Canada</a:t>
            </a:r>
            <a:r>
              <a:rPr lang="en-CA" dirty="0"/>
              <a:t> applies the </a:t>
            </a:r>
            <a:r>
              <a:rPr lang="en-CA" i="1" dirty="0"/>
              <a:t>Code of Conduct for Credit and Debit Card Industry</a:t>
            </a:r>
          </a:p>
          <a:p>
            <a:pPr marL="0" indent="0">
              <a:buNone/>
            </a:pPr>
            <a:endParaRPr lang="en-CA" i="1" dirty="0"/>
          </a:p>
          <a:p>
            <a:pPr marL="0" indent="0">
              <a:buNone/>
            </a:pPr>
            <a:r>
              <a:rPr lang="en-CA" b="1" dirty="0"/>
              <a:t>Purpose:</a:t>
            </a:r>
          </a:p>
          <a:p>
            <a:pPr marL="514350" indent="-514350">
              <a:buFont typeface="+mj-lt"/>
              <a:buAutoNum type="arabicPeriod"/>
            </a:pPr>
            <a:r>
              <a:rPr lang="en-CA" dirty="0"/>
              <a:t>Ensuring </a:t>
            </a:r>
            <a:r>
              <a:rPr lang="en-CA" b="1" dirty="0"/>
              <a:t>full transparency</a:t>
            </a:r>
            <a:r>
              <a:rPr lang="en-CA" dirty="0"/>
              <a:t> of all costs for merchants linked to the use of credit cards.</a:t>
            </a:r>
          </a:p>
          <a:p>
            <a:pPr marL="514350" indent="-514350">
              <a:buFont typeface="+mj-lt"/>
              <a:buAutoNum type="arabicPeriod"/>
            </a:pPr>
            <a:r>
              <a:rPr lang="en-CA" dirty="0"/>
              <a:t>Providing </a:t>
            </a:r>
            <a:r>
              <a:rPr lang="en-CA" b="1" dirty="0"/>
              <a:t>pricing flexibility</a:t>
            </a:r>
            <a:r>
              <a:rPr lang="en-CA" dirty="0"/>
              <a:t> to merchants to enable customers low-cost payment option.</a:t>
            </a:r>
          </a:p>
          <a:p>
            <a:pPr marL="514350" indent="-514350">
              <a:buFont typeface="+mj-lt"/>
              <a:buAutoNum type="arabicPeriod"/>
            </a:pPr>
            <a:r>
              <a:rPr lang="en-CA" dirty="0"/>
              <a:t>Allowing merchants to </a:t>
            </a:r>
            <a:r>
              <a:rPr lang="en-CA" b="1" dirty="0"/>
              <a:t>freely choose</a:t>
            </a:r>
            <a:r>
              <a:rPr lang="en-CA" dirty="0"/>
              <a:t> which payment </a:t>
            </a:r>
            <a:r>
              <a:rPr lang="en-CA" b="1" dirty="0"/>
              <a:t>options</a:t>
            </a:r>
            <a:r>
              <a:rPr lang="en-CA" dirty="0"/>
              <a:t> they will accept.</a:t>
            </a:r>
          </a:p>
          <a:p>
            <a:pPr marL="514350" indent="-514350">
              <a:buFont typeface="+mj-lt"/>
              <a:buAutoNum type="arabicPeriod"/>
            </a:pPr>
            <a:r>
              <a:rPr lang="en-CA" b="1" dirty="0"/>
              <a:t>Protect </a:t>
            </a:r>
            <a:r>
              <a:rPr lang="en-CA" dirty="0"/>
              <a:t>merchants and customer rights.</a:t>
            </a:r>
          </a:p>
        </p:txBody>
      </p:sp>
      <p:sp>
        <p:nvSpPr>
          <p:cNvPr id="6" name="Content Placeholder 5">
            <a:extLst>
              <a:ext uri="{FF2B5EF4-FFF2-40B4-BE49-F238E27FC236}">
                <a16:creationId xmlns:a16="http://schemas.microsoft.com/office/drawing/2014/main" id="{4B976B45-44F6-404A-B6E2-DD5A78A27C2E}"/>
              </a:ext>
            </a:extLst>
          </p:cNvPr>
          <p:cNvSpPr>
            <a:spLocks noGrp="1"/>
          </p:cNvSpPr>
          <p:nvPr>
            <p:ph sz="half" idx="2"/>
          </p:nvPr>
        </p:nvSpPr>
        <p:spPr/>
        <p:txBody>
          <a:bodyPr>
            <a:normAutofit fontScale="77500" lnSpcReduction="20000"/>
          </a:bodyPr>
          <a:lstStyle/>
          <a:p>
            <a:pPr marL="0" indent="0">
              <a:buNone/>
            </a:pPr>
            <a:r>
              <a:rPr lang="en-US" b="1" dirty="0"/>
              <a:t>Payment card network rules:</a:t>
            </a:r>
          </a:p>
          <a:p>
            <a:pPr marL="514350" indent="-514350">
              <a:buFont typeface="+mj-lt"/>
              <a:buAutoNum type="arabicPeriod"/>
            </a:pPr>
            <a:r>
              <a:rPr lang="en-US" dirty="0"/>
              <a:t>Information about all changes related to fees and rates in front of 90 days.</a:t>
            </a:r>
          </a:p>
          <a:p>
            <a:pPr marL="514350" indent="-514350">
              <a:buFont typeface="+mj-lt"/>
              <a:buAutoNum type="arabicPeriod"/>
            </a:pPr>
            <a:r>
              <a:rPr lang="en-US" dirty="0"/>
              <a:t>All important information need to be easily accessible on the credit card company website.</a:t>
            </a:r>
          </a:p>
          <a:p>
            <a:pPr marL="514350" indent="-514350">
              <a:buFont typeface="+mj-lt"/>
              <a:buAutoNum type="arabicPeriod"/>
            </a:pPr>
            <a:r>
              <a:rPr lang="en-US" dirty="0"/>
              <a:t>Allowing merchants to offer discounts for different payment methods.</a:t>
            </a:r>
          </a:p>
          <a:p>
            <a:pPr marL="514350" indent="-514350">
              <a:buFont typeface="+mj-lt"/>
              <a:buAutoNum type="arabicPeriod"/>
            </a:pPr>
            <a:r>
              <a:rPr lang="en-US" dirty="0"/>
              <a:t>Premium Credit Card options are only accessible for strong credit worthy clients.</a:t>
            </a:r>
          </a:p>
          <a:p>
            <a:pPr marL="514350" indent="-514350">
              <a:buFont typeface="+mj-lt"/>
              <a:buAutoNum type="arabicPeriod"/>
            </a:pPr>
            <a:r>
              <a:rPr lang="en-US" dirty="0"/>
              <a:t>No obligation for merchants to install devices for contactless-payment.</a:t>
            </a:r>
          </a:p>
          <a:p>
            <a:pPr marL="514350" indent="-514350">
              <a:buFont typeface="+mj-lt"/>
              <a:buAutoNum type="arabicPeriod"/>
            </a:pPr>
            <a:r>
              <a:rPr lang="en-US" dirty="0"/>
              <a:t>Merchants do not have to accept new services or products from card network supplier.</a:t>
            </a:r>
            <a:endParaRPr lang="en-CA" dirty="0"/>
          </a:p>
        </p:txBody>
      </p:sp>
      <p:sp>
        <p:nvSpPr>
          <p:cNvPr id="4" name="Text Placeholder 3">
            <a:extLst>
              <a:ext uri="{FF2B5EF4-FFF2-40B4-BE49-F238E27FC236}">
                <a16:creationId xmlns:a16="http://schemas.microsoft.com/office/drawing/2014/main" id="{F2B69639-9326-4603-AA65-C1C452FFC33B}"/>
              </a:ext>
            </a:extLst>
          </p:cNvPr>
          <p:cNvSpPr txBox="1">
            <a:spLocks/>
          </p:cNvSpPr>
          <p:nvPr/>
        </p:nvSpPr>
        <p:spPr>
          <a:xfrm>
            <a:off x="373966" y="808966"/>
            <a:ext cx="10515600" cy="4443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i="1" dirty="0"/>
              <a:t>Different organizations and institution regulate the operations of credit card companies</a:t>
            </a:r>
          </a:p>
        </p:txBody>
      </p:sp>
      <p:sp>
        <p:nvSpPr>
          <p:cNvPr id="7" name="Rectangle 6">
            <a:extLst>
              <a:ext uri="{FF2B5EF4-FFF2-40B4-BE49-F238E27FC236}">
                <a16:creationId xmlns:a16="http://schemas.microsoft.com/office/drawing/2014/main" id="{7C279960-CD17-47B6-AD0A-98316EFB919A}"/>
              </a:ext>
            </a:extLst>
          </p:cNvPr>
          <p:cNvSpPr/>
          <p:nvPr/>
        </p:nvSpPr>
        <p:spPr>
          <a:xfrm>
            <a:off x="0" y="6581001"/>
            <a:ext cx="11387138" cy="276999"/>
          </a:xfrm>
          <a:prstGeom prst="rect">
            <a:avLst/>
          </a:prstGeom>
        </p:spPr>
        <p:txBody>
          <a:bodyPr wrap="square">
            <a:spAutoFit/>
          </a:bodyPr>
          <a:lstStyle/>
          <a:p>
            <a:r>
              <a:rPr lang="fr-FR" sz="1200" dirty="0"/>
              <a:t>Source: https://www.canada.ca/en/financial-consumer-agency/services/industry/laws-regulations/credit-debit-code-conduct.html</a:t>
            </a:r>
            <a:endParaRPr lang="en-CA" sz="1200" dirty="0"/>
          </a:p>
        </p:txBody>
      </p:sp>
    </p:spTree>
    <p:extLst>
      <p:ext uri="{BB962C8B-B14F-4D97-AF65-F5344CB8AC3E}">
        <p14:creationId xmlns:p14="http://schemas.microsoft.com/office/powerpoint/2010/main" val="269384377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80B3-BF03-394F-B0FF-06E818672D0D}"/>
              </a:ext>
            </a:extLst>
          </p:cNvPr>
          <p:cNvSpPr>
            <a:spLocks noGrp="1"/>
          </p:cNvSpPr>
          <p:nvPr>
            <p:ph type="title"/>
          </p:nvPr>
        </p:nvSpPr>
        <p:spPr/>
        <p:txBody>
          <a:bodyPr/>
          <a:lstStyle/>
          <a:p>
            <a:r>
              <a:rPr lang="en-US" dirty="0"/>
              <a:t>Investment Case </a:t>
            </a:r>
          </a:p>
        </p:txBody>
      </p:sp>
      <p:sp>
        <p:nvSpPr>
          <p:cNvPr id="5" name="Content Placeholder 4">
            <a:extLst>
              <a:ext uri="{FF2B5EF4-FFF2-40B4-BE49-F238E27FC236}">
                <a16:creationId xmlns:a16="http://schemas.microsoft.com/office/drawing/2014/main" id="{1B92C974-9423-B24A-8AAB-D92F05859762}"/>
              </a:ext>
            </a:extLst>
          </p:cNvPr>
          <p:cNvSpPr>
            <a:spLocks noGrp="1"/>
          </p:cNvSpPr>
          <p:nvPr>
            <p:ph idx="1"/>
          </p:nvPr>
        </p:nvSpPr>
        <p:spPr>
          <a:xfrm>
            <a:off x="373965" y="1503343"/>
            <a:ext cx="5146492" cy="1238067"/>
          </a:xfrm>
        </p:spPr>
        <p:txBody>
          <a:bodyPr>
            <a:normAutofit/>
          </a:bodyPr>
          <a:lstStyle/>
          <a:p>
            <a:r>
              <a:rPr lang="en-CA" sz="1800" dirty="0"/>
              <a:t>Annual cardholder fees </a:t>
            </a:r>
          </a:p>
          <a:p>
            <a:r>
              <a:rPr lang="en-CA" sz="1800" dirty="0"/>
              <a:t>Interest on outstanding balances</a:t>
            </a:r>
          </a:p>
          <a:p>
            <a:r>
              <a:rPr lang="en-CA" sz="1800" dirty="0"/>
              <a:t>Merchant fees </a:t>
            </a:r>
          </a:p>
          <a:p>
            <a:endParaRPr lang="en-US" sz="1800" dirty="0"/>
          </a:p>
          <a:p>
            <a:endParaRPr lang="en-US" sz="1800" dirty="0"/>
          </a:p>
        </p:txBody>
      </p:sp>
      <p:sp>
        <p:nvSpPr>
          <p:cNvPr id="11" name="Rectangle 10">
            <a:extLst>
              <a:ext uri="{FF2B5EF4-FFF2-40B4-BE49-F238E27FC236}">
                <a16:creationId xmlns:a16="http://schemas.microsoft.com/office/drawing/2014/main" id="{A964D23C-7F87-1D41-9A9E-289545B920F8}"/>
              </a:ext>
            </a:extLst>
          </p:cNvPr>
          <p:cNvSpPr/>
          <p:nvPr/>
        </p:nvSpPr>
        <p:spPr>
          <a:xfrm>
            <a:off x="373965" y="1003301"/>
            <a:ext cx="5146492" cy="42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Revenue Generation</a:t>
            </a:r>
          </a:p>
        </p:txBody>
      </p:sp>
      <p:sp>
        <p:nvSpPr>
          <p:cNvPr id="13" name="Content Placeholder 4">
            <a:extLst>
              <a:ext uri="{FF2B5EF4-FFF2-40B4-BE49-F238E27FC236}">
                <a16:creationId xmlns:a16="http://schemas.microsoft.com/office/drawing/2014/main" id="{FE09A057-BDC1-7345-9919-73188B9C6550}"/>
              </a:ext>
            </a:extLst>
          </p:cNvPr>
          <p:cNvSpPr txBox="1">
            <a:spLocks/>
          </p:cNvSpPr>
          <p:nvPr/>
        </p:nvSpPr>
        <p:spPr>
          <a:xfrm>
            <a:off x="5743074" y="1503343"/>
            <a:ext cx="5146492" cy="1549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t>Further penetration of the premium space with new offerings for cardholders and merchant partners</a:t>
            </a:r>
          </a:p>
          <a:p>
            <a:r>
              <a:rPr lang="en-CA" sz="1800" dirty="0"/>
              <a:t>Strengthening network and position in commercial payments space</a:t>
            </a:r>
          </a:p>
          <a:p>
            <a:endParaRPr lang="en-CA" sz="1800" dirty="0"/>
          </a:p>
          <a:p>
            <a:endParaRPr lang="en-US" sz="1800" dirty="0"/>
          </a:p>
          <a:p>
            <a:endParaRPr lang="en-US" sz="1800" dirty="0"/>
          </a:p>
        </p:txBody>
      </p:sp>
      <p:sp>
        <p:nvSpPr>
          <p:cNvPr id="14" name="Rectangle 13">
            <a:extLst>
              <a:ext uri="{FF2B5EF4-FFF2-40B4-BE49-F238E27FC236}">
                <a16:creationId xmlns:a16="http://schemas.microsoft.com/office/drawing/2014/main" id="{42F50C2D-042F-0748-B2FC-BAA0D2BE784F}"/>
              </a:ext>
            </a:extLst>
          </p:cNvPr>
          <p:cNvSpPr/>
          <p:nvPr/>
        </p:nvSpPr>
        <p:spPr>
          <a:xfrm>
            <a:off x="5743074" y="1003301"/>
            <a:ext cx="5146492" cy="42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Growth Strategy</a:t>
            </a:r>
          </a:p>
        </p:txBody>
      </p:sp>
      <p:sp>
        <p:nvSpPr>
          <p:cNvPr id="20" name="Content Placeholder 4">
            <a:extLst>
              <a:ext uri="{FF2B5EF4-FFF2-40B4-BE49-F238E27FC236}">
                <a16:creationId xmlns:a16="http://schemas.microsoft.com/office/drawing/2014/main" id="{2F4ACF0B-6019-214D-9A39-0F73D11105B0}"/>
              </a:ext>
            </a:extLst>
          </p:cNvPr>
          <p:cNvSpPr txBox="1">
            <a:spLocks/>
          </p:cNvSpPr>
          <p:nvPr/>
        </p:nvSpPr>
        <p:spPr>
          <a:xfrm>
            <a:off x="373964" y="3929042"/>
            <a:ext cx="10515599" cy="2928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t>Premium positioning as a credit card brand and issuer</a:t>
            </a:r>
          </a:p>
          <a:p>
            <a:r>
              <a:rPr lang="en-CA" sz="1800" dirty="0"/>
              <a:t>Industry leading average transaction value due to affluent target market; material value driver</a:t>
            </a:r>
          </a:p>
          <a:p>
            <a:r>
              <a:rPr lang="en-CA" sz="1800" dirty="0"/>
              <a:t>Differentiated business model as an issuer introduces AXP to material amounts of risk not faced by network peers; for example, credit risk, interest-rate risk</a:t>
            </a:r>
          </a:p>
          <a:p>
            <a:r>
              <a:rPr lang="en-CA" sz="1800" dirty="0"/>
              <a:t>Assumed credit risk is likely to outweigh advantages of an affluent customer base in recessionary environments </a:t>
            </a:r>
          </a:p>
          <a:p>
            <a:r>
              <a:rPr lang="en-CA" sz="1800" dirty="0"/>
              <a:t>T&amp;E spending patterns likely to remain weak even post-pandemic as consumers remain wary about travel and increase in digitization drives down travel viewed prior as mandatory</a:t>
            </a:r>
          </a:p>
          <a:p>
            <a:endParaRPr lang="en-CA" sz="1800" dirty="0"/>
          </a:p>
          <a:p>
            <a:endParaRPr lang="en-CA" sz="1800" dirty="0"/>
          </a:p>
          <a:p>
            <a:endParaRPr lang="en-US" sz="1800" dirty="0"/>
          </a:p>
          <a:p>
            <a:endParaRPr lang="en-US" sz="1800" dirty="0"/>
          </a:p>
        </p:txBody>
      </p:sp>
      <p:sp>
        <p:nvSpPr>
          <p:cNvPr id="21" name="Rectangle 20">
            <a:extLst>
              <a:ext uri="{FF2B5EF4-FFF2-40B4-BE49-F238E27FC236}">
                <a16:creationId xmlns:a16="http://schemas.microsoft.com/office/drawing/2014/main" id="{BCCB0FC3-F8CE-1B44-BFE5-559FB24BAF35}"/>
              </a:ext>
            </a:extLst>
          </p:cNvPr>
          <p:cNvSpPr/>
          <p:nvPr/>
        </p:nvSpPr>
        <p:spPr>
          <a:xfrm>
            <a:off x="373965" y="3429000"/>
            <a:ext cx="10515600" cy="42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Strategic Positioning &amp; Risks</a:t>
            </a:r>
          </a:p>
        </p:txBody>
      </p:sp>
    </p:spTree>
    <p:extLst>
      <p:ext uri="{BB962C8B-B14F-4D97-AF65-F5344CB8AC3E}">
        <p14:creationId xmlns:p14="http://schemas.microsoft.com/office/powerpoint/2010/main" val="200676199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A1C0-8640-9542-B264-98DC5C7AE990}"/>
              </a:ext>
            </a:extLst>
          </p:cNvPr>
          <p:cNvSpPr>
            <a:spLocks noGrp="1"/>
          </p:cNvSpPr>
          <p:nvPr>
            <p:ph type="title"/>
          </p:nvPr>
        </p:nvSpPr>
        <p:spPr/>
        <p:txBody>
          <a:bodyPr/>
          <a:lstStyle/>
          <a:p>
            <a:r>
              <a:rPr lang="en-US" dirty="0"/>
              <a:t>Recommendation: Hold</a:t>
            </a:r>
          </a:p>
        </p:txBody>
      </p:sp>
      <p:sp>
        <p:nvSpPr>
          <p:cNvPr id="3" name="Content Placeholder 2">
            <a:extLst>
              <a:ext uri="{FF2B5EF4-FFF2-40B4-BE49-F238E27FC236}">
                <a16:creationId xmlns:a16="http://schemas.microsoft.com/office/drawing/2014/main" id="{F5B8800D-3C92-F544-8056-BC827A9C126B}"/>
              </a:ext>
            </a:extLst>
          </p:cNvPr>
          <p:cNvSpPr>
            <a:spLocks noGrp="1"/>
          </p:cNvSpPr>
          <p:nvPr>
            <p:ph idx="1"/>
          </p:nvPr>
        </p:nvSpPr>
        <p:spPr/>
        <p:txBody>
          <a:bodyPr>
            <a:normAutofit fontScale="92500" lnSpcReduction="20000"/>
          </a:bodyPr>
          <a:lstStyle/>
          <a:p>
            <a:r>
              <a:rPr lang="en-CA" dirty="0"/>
              <a:t>On a relative basis, AXP boasts a lower quality  business model with less attractive growth potential than network peers</a:t>
            </a:r>
          </a:p>
          <a:p>
            <a:r>
              <a:rPr lang="en-CA" dirty="0"/>
              <a:t>In our view, Mastercard and Visa’s higher quality and more-resilient businesses coupled with stronger growth profiles justify trading at a premium to AXP</a:t>
            </a:r>
          </a:p>
          <a:p>
            <a:r>
              <a:rPr lang="en-CA" dirty="0"/>
              <a:t>Having considered the discount attributed to AXP’s multiple, we still view its network peers to be more attractive</a:t>
            </a:r>
          </a:p>
          <a:p>
            <a:endParaRPr lang="en-CA" dirty="0"/>
          </a:p>
          <a:p>
            <a:r>
              <a:rPr lang="en-US" dirty="0"/>
              <a:t>Potential Changes in the Post-COVID Era</a:t>
            </a:r>
          </a:p>
          <a:p>
            <a:pPr lvl="1"/>
            <a:r>
              <a:rPr lang="en-US" dirty="0"/>
              <a:t>Shifting spending behaviors among its targeted affluent consumer base creates near term volume risk but may also be eroding AmEx’s core value proposition </a:t>
            </a:r>
          </a:p>
          <a:p>
            <a:pPr lvl="1"/>
            <a:r>
              <a:rPr lang="en-US" dirty="0"/>
              <a:t>Although, data suggests spending from affluent consumers is rebounding more quickly than the broader population, T&amp;E spending is not; spending volume will take a hit, at least in the near-term</a:t>
            </a:r>
            <a:endParaRPr lang="en-CA" dirty="0"/>
          </a:p>
        </p:txBody>
      </p:sp>
    </p:spTree>
    <p:extLst>
      <p:ext uri="{BB962C8B-B14F-4D97-AF65-F5344CB8AC3E}">
        <p14:creationId xmlns:p14="http://schemas.microsoft.com/office/powerpoint/2010/main" val="2172219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98FCB-B032-4D91-BA2D-FD77596A5E60}"/>
              </a:ext>
            </a:extLst>
          </p:cNvPr>
          <p:cNvSpPr>
            <a:spLocks noGrp="1"/>
          </p:cNvSpPr>
          <p:nvPr>
            <p:ph type="title"/>
          </p:nvPr>
        </p:nvSpPr>
        <p:spPr/>
        <p:txBody>
          <a:bodyPr/>
          <a:lstStyle/>
          <a:p>
            <a:r>
              <a:rPr lang="en-CA" dirty="0"/>
              <a:t>Regulatory Forces</a:t>
            </a:r>
          </a:p>
        </p:txBody>
      </p:sp>
      <p:sp>
        <p:nvSpPr>
          <p:cNvPr id="5" name="Content Placeholder 4">
            <a:extLst>
              <a:ext uri="{FF2B5EF4-FFF2-40B4-BE49-F238E27FC236}">
                <a16:creationId xmlns:a16="http://schemas.microsoft.com/office/drawing/2014/main" id="{AF16FE9F-AB48-4E5A-A27F-247FAA8CF65A}"/>
              </a:ext>
            </a:extLst>
          </p:cNvPr>
          <p:cNvSpPr>
            <a:spLocks noGrp="1"/>
          </p:cNvSpPr>
          <p:nvPr>
            <p:ph sz="half" idx="1"/>
          </p:nvPr>
        </p:nvSpPr>
        <p:spPr/>
        <p:txBody>
          <a:bodyPr>
            <a:noAutofit/>
          </a:bodyPr>
          <a:lstStyle/>
          <a:p>
            <a:pPr marL="0" indent="0">
              <a:buNone/>
            </a:pPr>
            <a:r>
              <a:rPr lang="en-CA" sz="2200" b="1" dirty="0"/>
              <a:t>European Union:</a:t>
            </a:r>
          </a:p>
          <a:p>
            <a:pPr marL="0" indent="0">
              <a:buNone/>
            </a:pPr>
            <a:r>
              <a:rPr lang="en-CA" sz="2200" dirty="0"/>
              <a:t>2017 new law was introduced to protect customers (strong-co-respondent Jonathan Hill, EU-Commissar)</a:t>
            </a:r>
          </a:p>
          <a:p>
            <a:pPr marL="0" indent="0">
              <a:buNone/>
            </a:pPr>
            <a:endParaRPr lang="en-CA" sz="2200" dirty="0"/>
          </a:p>
          <a:p>
            <a:pPr marL="0" indent="0">
              <a:buNone/>
            </a:pPr>
            <a:endParaRPr lang="en-CA" sz="2200" dirty="0"/>
          </a:p>
          <a:p>
            <a:pPr marL="0" indent="0">
              <a:buNone/>
            </a:pPr>
            <a:endParaRPr lang="en-CA" sz="2200" dirty="0"/>
          </a:p>
          <a:p>
            <a:pPr marL="514350" indent="-514350">
              <a:buFont typeface="+mj-lt"/>
              <a:buAutoNum type="arabicPeriod"/>
            </a:pPr>
            <a:r>
              <a:rPr lang="en-CA" sz="2200" dirty="0"/>
              <a:t>Introduction of maximum limit for fees. (fees &lt;0.03% of purchase volume)</a:t>
            </a:r>
          </a:p>
          <a:p>
            <a:pPr marL="514350" indent="-514350">
              <a:buFont typeface="+mj-lt"/>
              <a:buAutoNum type="arabicPeriod"/>
            </a:pPr>
            <a:r>
              <a:rPr lang="en-CA" sz="2200" dirty="0"/>
              <a:t>Prohibition of extra charges for credit card payments</a:t>
            </a:r>
          </a:p>
          <a:p>
            <a:pPr marL="514350" indent="-514350">
              <a:buFont typeface="+mj-lt"/>
              <a:buAutoNum type="arabicPeriod"/>
            </a:pPr>
            <a:r>
              <a:rPr lang="en-CA" sz="2200" dirty="0"/>
              <a:t>Reduction of Liability towards credit card users</a:t>
            </a:r>
          </a:p>
          <a:p>
            <a:endParaRPr lang="en-CA" sz="2200" dirty="0"/>
          </a:p>
        </p:txBody>
      </p:sp>
      <p:sp>
        <p:nvSpPr>
          <p:cNvPr id="6" name="Content Placeholder 5">
            <a:extLst>
              <a:ext uri="{FF2B5EF4-FFF2-40B4-BE49-F238E27FC236}">
                <a16:creationId xmlns:a16="http://schemas.microsoft.com/office/drawing/2014/main" id="{E08DB28B-DD91-4C9C-B0E4-338EF87EDD63}"/>
              </a:ext>
            </a:extLst>
          </p:cNvPr>
          <p:cNvSpPr>
            <a:spLocks noGrp="1"/>
          </p:cNvSpPr>
          <p:nvPr>
            <p:ph sz="half" idx="2"/>
          </p:nvPr>
        </p:nvSpPr>
        <p:spPr/>
        <p:txBody>
          <a:bodyPr>
            <a:noAutofit/>
          </a:bodyPr>
          <a:lstStyle/>
          <a:p>
            <a:pPr marL="0" indent="0">
              <a:buNone/>
            </a:pPr>
            <a:r>
              <a:rPr lang="en-CA" sz="2200" b="1" dirty="0"/>
              <a:t>United States</a:t>
            </a:r>
          </a:p>
          <a:p>
            <a:pPr marL="0" indent="0">
              <a:buNone/>
            </a:pPr>
            <a:r>
              <a:rPr lang="en-CA" sz="2200" dirty="0"/>
              <a:t>Bank issues are in general regulated on federal and state level.</a:t>
            </a:r>
          </a:p>
          <a:p>
            <a:pPr marL="0" indent="0">
              <a:buNone/>
            </a:pPr>
            <a:r>
              <a:rPr lang="en-CA" sz="2200" i="1" u="sng" dirty="0"/>
              <a:t>Unfair or Deceptive Acts or Practices</a:t>
            </a:r>
            <a:r>
              <a:rPr lang="en-CA" sz="2200" dirty="0"/>
              <a:t> are a proposal applying to all banks in the US enforcing the </a:t>
            </a:r>
            <a:r>
              <a:rPr lang="en-CA" sz="2200" i="1" u="sng" dirty="0"/>
              <a:t>Truth in Lending Act.</a:t>
            </a:r>
          </a:p>
          <a:p>
            <a:pPr marL="0" indent="0">
              <a:buNone/>
            </a:pPr>
            <a:endParaRPr lang="en-CA" sz="2200" i="1" u="sng" dirty="0"/>
          </a:p>
          <a:p>
            <a:pPr marL="457200" indent="-457200">
              <a:buFont typeface="+mj-lt"/>
              <a:buAutoNum type="arabicPeriod"/>
            </a:pPr>
            <a:r>
              <a:rPr lang="en-CA" sz="2200" dirty="0"/>
              <a:t>Prohibition of interest rate increase on pre-existing credit.</a:t>
            </a:r>
          </a:p>
          <a:p>
            <a:pPr marL="457200" indent="-457200">
              <a:buFont typeface="+mj-lt"/>
              <a:buAutoNum type="arabicPeriod"/>
            </a:pPr>
            <a:r>
              <a:rPr lang="en-CA" sz="2200" dirty="0"/>
              <a:t>Banks need to give a reasonable time to pay credit.</a:t>
            </a:r>
          </a:p>
          <a:p>
            <a:pPr marL="457200" indent="-457200">
              <a:buFont typeface="+mj-lt"/>
              <a:buAutoNum type="arabicPeriod"/>
            </a:pPr>
            <a:r>
              <a:rPr lang="en-CA" sz="2200" dirty="0"/>
              <a:t>Prohibition of payments in excess of the minimum in a manner to maximize interest charge.</a:t>
            </a:r>
          </a:p>
        </p:txBody>
      </p:sp>
      <p:sp>
        <p:nvSpPr>
          <p:cNvPr id="4" name="Text Placeholder 3">
            <a:extLst>
              <a:ext uri="{FF2B5EF4-FFF2-40B4-BE49-F238E27FC236}">
                <a16:creationId xmlns:a16="http://schemas.microsoft.com/office/drawing/2014/main" id="{A90A3140-9667-42D4-9DB6-F2D9A5CC07A9}"/>
              </a:ext>
            </a:extLst>
          </p:cNvPr>
          <p:cNvSpPr txBox="1">
            <a:spLocks/>
          </p:cNvSpPr>
          <p:nvPr/>
        </p:nvSpPr>
        <p:spPr>
          <a:xfrm>
            <a:off x="373966" y="808966"/>
            <a:ext cx="10515600" cy="4443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i="1" dirty="0"/>
              <a:t>Different organizations and institution regulate the operations of credit card companies</a:t>
            </a:r>
          </a:p>
        </p:txBody>
      </p:sp>
    </p:spTree>
    <p:extLst>
      <p:ext uri="{BB962C8B-B14F-4D97-AF65-F5344CB8AC3E}">
        <p14:creationId xmlns:p14="http://schemas.microsoft.com/office/powerpoint/2010/main" val="2877424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DBB6-635B-4106-8042-F9C24058F4F4}"/>
              </a:ext>
            </a:extLst>
          </p:cNvPr>
          <p:cNvSpPr>
            <a:spLocks noGrp="1"/>
          </p:cNvSpPr>
          <p:nvPr>
            <p:ph type="title"/>
          </p:nvPr>
        </p:nvSpPr>
        <p:spPr/>
        <p:txBody>
          <a:bodyPr/>
          <a:lstStyle/>
          <a:p>
            <a:r>
              <a:rPr lang="en-CA" dirty="0"/>
              <a:t>Economic Driver – Electronic Transactions</a:t>
            </a:r>
          </a:p>
        </p:txBody>
      </p:sp>
      <p:pic>
        <p:nvPicPr>
          <p:cNvPr id="1026" name="Picture 2" descr="Global payments: Expansive growth, targeted opportunities ...">
            <a:extLst>
              <a:ext uri="{FF2B5EF4-FFF2-40B4-BE49-F238E27FC236}">
                <a16:creationId xmlns:a16="http://schemas.microsoft.com/office/drawing/2014/main" id="{122928B2-458E-4735-9189-718964F98998}"/>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990" t="27889" r="2644"/>
          <a:stretch/>
        </p:blipFill>
        <p:spPr bwMode="auto">
          <a:xfrm>
            <a:off x="595086" y="1415302"/>
            <a:ext cx="7363053" cy="5155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obal payments: Expansive growth, targeted opportunities ...">
            <a:extLst>
              <a:ext uri="{FF2B5EF4-FFF2-40B4-BE49-F238E27FC236}">
                <a16:creationId xmlns:a16="http://schemas.microsoft.com/office/drawing/2014/main" id="{805B4153-910F-48FF-A5EE-AE7C464153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00" t="17906" r="55627" b="75636"/>
          <a:stretch/>
        </p:blipFill>
        <p:spPr bwMode="auto">
          <a:xfrm>
            <a:off x="8101011" y="2230908"/>
            <a:ext cx="2965809" cy="78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lobal payments: Expansive growth, targeted opportunities ...">
            <a:extLst>
              <a:ext uri="{FF2B5EF4-FFF2-40B4-BE49-F238E27FC236}">
                <a16:creationId xmlns:a16="http://schemas.microsoft.com/office/drawing/2014/main" id="{B683908A-32DF-44E6-827C-2D6859825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01" t="17601" r="31826" b="75941"/>
          <a:stretch/>
        </p:blipFill>
        <p:spPr bwMode="auto">
          <a:xfrm>
            <a:off x="7958139" y="3273895"/>
            <a:ext cx="2965809" cy="78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lobal payments: Expansive growth, targeted opportunities ...">
            <a:extLst>
              <a:ext uri="{FF2B5EF4-FFF2-40B4-BE49-F238E27FC236}">
                <a16:creationId xmlns:a16="http://schemas.microsoft.com/office/drawing/2014/main" id="{22E9769F-FD57-4F7A-B161-1191237AC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65" t="19936" r="4212" b="71845"/>
          <a:stretch/>
        </p:blipFill>
        <p:spPr bwMode="auto">
          <a:xfrm>
            <a:off x="7894022" y="4429126"/>
            <a:ext cx="3379788" cy="1000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lobal payments: Expansive growth, targeted opportunities ...">
            <a:extLst>
              <a:ext uri="{FF2B5EF4-FFF2-40B4-BE49-F238E27FC236}">
                <a16:creationId xmlns:a16="http://schemas.microsoft.com/office/drawing/2014/main" id="{9B143BF4-E7D9-48F2-9EF9-ACA85C17A0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0" t="6733" r="2644" b="85324"/>
          <a:stretch/>
        </p:blipFill>
        <p:spPr bwMode="auto">
          <a:xfrm>
            <a:off x="595086" y="843809"/>
            <a:ext cx="7584173" cy="58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678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BEF4E9-E555-46A8-ABF9-E70CDFD9EF5D}"/>
              </a:ext>
            </a:extLst>
          </p:cNvPr>
          <p:cNvSpPr>
            <a:spLocks noGrp="1"/>
          </p:cNvSpPr>
          <p:nvPr>
            <p:ph type="body" idx="1"/>
          </p:nvPr>
        </p:nvSpPr>
        <p:spPr>
          <a:xfrm>
            <a:off x="373966" y="806128"/>
            <a:ext cx="5157787" cy="840014"/>
          </a:xfrm>
        </p:spPr>
        <p:txBody>
          <a:bodyPr>
            <a:noAutofit/>
          </a:bodyPr>
          <a:lstStyle/>
          <a:p>
            <a:r>
              <a:rPr lang="en-CA" dirty="0"/>
              <a:t>Users of Ecommerce and broadband connections globally</a:t>
            </a:r>
          </a:p>
        </p:txBody>
      </p:sp>
      <p:pic>
        <p:nvPicPr>
          <p:cNvPr id="6" name="Content Placeholder 5">
            <a:extLst>
              <a:ext uri="{FF2B5EF4-FFF2-40B4-BE49-F238E27FC236}">
                <a16:creationId xmlns:a16="http://schemas.microsoft.com/office/drawing/2014/main" id="{8348CC1A-A2C9-4750-9992-529425BF345F}"/>
              </a:ext>
            </a:extLst>
          </p:cNvPr>
          <p:cNvPicPr>
            <a:picLocks noGrp="1" noChangeAspect="1"/>
          </p:cNvPicPr>
          <p:nvPr>
            <p:ph sz="half" idx="2"/>
          </p:nvPr>
        </p:nvPicPr>
        <p:blipFill>
          <a:blip r:embed="rId2"/>
          <a:stretch>
            <a:fillRect/>
          </a:stretch>
        </p:blipFill>
        <p:spPr>
          <a:xfrm>
            <a:off x="930490" y="1646142"/>
            <a:ext cx="4044731" cy="1874225"/>
          </a:xfrm>
          <a:prstGeom prst="rect">
            <a:avLst/>
          </a:prstGeom>
        </p:spPr>
      </p:pic>
      <p:sp>
        <p:nvSpPr>
          <p:cNvPr id="8" name="Text Placeholder 7">
            <a:extLst>
              <a:ext uri="{FF2B5EF4-FFF2-40B4-BE49-F238E27FC236}">
                <a16:creationId xmlns:a16="http://schemas.microsoft.com/office/drawing/2014/main" id="{DDC0816D-E075-4D1D-A6AF-5E17AE7A82AA}"/>
              </a:ext>
            </a:extLst>
          </p:cNvPr>
          <p:cNvSpPr>
            <a:spLocks noGrp="1"/>
          </p:cNvSpPr>
          <p:nvPr>
            <p:ph type="body" sz="quarter" idx="3"/>
          </p:nvPr>
        </p:nvSpPr>
        <p:spPr/>
        <p:txBody>
          <a:bodyPr/>
          <a:lstStyle/>
          <a:p>
            <a:r>
              <a:rPr lang="en-CA" dirty="0"/>
              <a:t>Online Growth</a:t>
            </a:r>
          </a:p>
        </p:txBody>
      </p:sp>
      <p:sp>
        <p:nvSpPr>
          <p:cNvPr id="9" name="Content Placeholder 8">
            <a:extLst>
              <a:ext uri="{FF2B5EF4-FFF2-40B4-BE49-F238E27FC236}">
                <a16:creationId xmlns:a16="http://schemas.microsoft.com/office/drawing/2014/main" id="{19938F24-DFF6-4BCE-B217-63DD14FDB880}"/>
              </a:ext>
            </a:extLst>
          </p:cNvPr>
          <p:cNvSpPr>
            <a:spLocks noGrp="1"/>
          </p:cNvSpPr>
          <p:nvPr>
            <p:ph sz="quarter" idx="4"/>
          </p:nvPr>
        </p:nvSpPr>
        <p:spPr/>
        <p:txBody>
          <a:bodyPr>
            <a:normAutofit fontScale="85000" lnSpcReduction="20000"/>
          </a:bodyPr>
          <a:lstStyle/>
          <a:p>
            <a:r>
              <a:rPr lang="en-CA" dirty="0"/>
              <a:t>As ecommerce and online transactions grow, the need for payments companies to facilitate those transactions will as well</a:t>
            </a:r>
          </a:p>
          <a:p>
            <a:endParaRPr lang="en-CA" dirty="0"/>
          </a:p>
          <a:p>
            <a:r>
              <a:rPr lang="en-CA" dirty="0"/>
              <a:t>Furthermore as fintech, blockchain and more develop, we believe payments companies will continue to innovate and be at the centre of those developments</a:t>
            </a:r>
          </a:p>
          <a:p>
            <a:endParaRPr lang="en-CA" dirty="0"/>
          </a:p>
          <a:p>
            <a:r>
              <a:rPr lang="en-CA" dirty="0"/>
              <a:t>It also enables new opportunities that previously could not exist such as P2P through Venmo and Cash app, faster </a:t>
            </a:r>
            <a:r>
              <a:rPr lang="en-CA" dirty="0" err="1"/>
              <a:t>interac</a:t>
            </a:r>
            <a:r>
              <a:rPr lang="en-CA" dirty="0"/>
              <a:t> transfers and more.</a:t>
            </a:r>
          </a:p>
        </p:txBody>
      </p:sp>
      <p:sp>
        <p:nvSpPr>
          <p:cNvPr id="2" name="Title 1">
            <a:extLst>
              <a:ext uri="{FF2B5EF4-FFF2-40B4-BE49-F238E27FC236}">
                <a16:creationId xmlns:a16="http://schemas.microsoft.com/office/drawing/2014/main" id="{BC8E8270-A39B-42C2-99B7-93C07BB71F3A}"/>
              </a:ext>
            </a:extLst>
          </p:cNvPr>
          <p:cNvSpPr>
            <a:spLocks noGrp="1"/>
          </p:cNvSpPr>
          <p:nvPr>
            <p:ph type="title"/>
          </p:nvPr>
        </p:nvSpPr>
        <p:spPr/>
        <p:txBody>
          <a:bodyPr/>
          <a:lstStyle/>
          <a:p>
            <a:r>
              <a:rPr lang="en-CA" dirty="0"/>
              <a:t>Economic Driver - Internet</a:t>
            </a:r>
          </a:p>
        </p:txBody>
      </p:sp>
      <p:pic>
        <p:nvPicPr>
          <p:cNvPr id="10" name="Picture 9">
            <a:extLst>
              <a:ext uri="{FF2B5EF4-FFF2-40B4-BE49-F238E27FC236}">
                <a16:creationId xmlns:a16="http://schemas.microsoft.com/office/drawing/2014/main" id="{151EC6A6-E40A-4531-A9EB-98BD93E90509}"/>
              </a:ext>
            </a:extLst>
          </p:cNvPr>
          <p:cNvPicPr>
            <a:picLocks noChangeAspect="1"/>
          </p:cNvPicPr>
          <p:nvPr/>
        </p:nvPicPr>
        <p:blipFill>
          <a:blip r:embed="rId3"/>
          <a:stretch>
            <a:fillRect/>
          </a:stretch>
        </p:blipFill>
        <p:spPr>
          <a:xfrm>
            <a:off x="930490" y="3749002"/>
            <a:ext cx="4044731" cy="2678268"/>
          </a:xfrm>
          <a:prstGeom prst="rect">
            <a:avLst/>
          </a:prstGeom>
        </p:spPr>
      </p:pic>
    </p:spTree>
    <p:extLst>
      <p:ext uri="{BB962C8B-B14F-4D97-AF65-F5344CB8AC3E}">
        <p14:creationId xmlns:p14="http://schemas.microsoft.com/office/powerpoint/2010/main" val="2249658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434082-6A37-4609-8151-AF5EAE67EF15}"/>
              </a:ext>
            </a:extLst>
          </p:cNvPr>
          <p:cNvSpPr>
            <a:spLocks noGrp="1"/>
          </p:cNvSpPr>
          <p:nvPr>
            <p:ph type="body" idx="1"/>
          </p:nvPr>
        </p:nvSpPr>
        <p:spPr>
          <a:xfrm>
            <a:off x="373966" y="1003300"/>
            <a:ext cx="5157787" cy="1219859"/>
          </a:xfrm>
        </p:spPr>
        <p:txBody>
          <a:bodyPr>
            <a:normAutofit/>
          </a:bodyPr>
          <a:lstStyle/>
          <a:p>
            <a:r>
              <a:rPr lang="en-CA" dirty="0"/>
              <a:t>Worldwide ecommerce market</a:t>
            </a:r>
          </a:p>
          <a:p>
            <a:r>
              <a:rPr lang="en-CA" dirty="0"/>
              <a:t>(Millions $USD)</a:t>
            </a:r>
          </a:p>
          <a:p>
            <a:endParaRPr lang="en-CA" dirty="0"/>
          </a:p>
        </p:txBody>
      </p:sp>
      <p:sp>
        <p:nvSpPr>
          <p:cNvPr id="6" name="Text Placeholder 5">
            <a:extLst>
              <a:ext uri="{FF2B5EF4-FFF2-40B4-BE49-F238E27FC236}">
                <a16:creationId xmlns:a16="http://schemas.microsoft.com/office/drawing/2014/main" id="{38B07121-97C9-44EA-92B3-2BABF2CF8B51}"/>
              </a:ext>
            </a:extLst>
          </p:cNvPr>
          <p:cNvSpPr>
            <a:spLocks noGrp="1"/>
          </p:cNvSpPr>
          <p:nvPr>
            <p:ph type="body" sz="quarter" idx="3"/>
          </p:nvPr>
        </p:nvSpPr>
        <p:spPr/>
        <p:txBody>
          <a:bodyPr/>
          <a:lstStyle/>
          <a:p>
            <a:r>
              <a:rPr lang="en-CA" dirty="0"/>
              <a:t>Development of ecommerce</a:t>
            </a:r>
          </a:p>
        </p:txBody>
      </p:sp>
      <p:sp>
        <p:nvSpPr>
          <p:cNvPr id="7" name="Content Placeholder 6">
            <a:extLst>
              <a:ext uri="{FF2B5EF4-FFF2-40B4-BE49-F238E27FC236}">
                <a16:creationId xmlns:a16="http://schemas.microsoft.com/office/drawing/2014/main" id="{FDC866BD-8731-4FEA-A598-8866A9842EB1}"/>
              </a:ext>
            </a:extLst>
          </p:cNvPr>
          <p:cNvSpPr>
            <a:spLocks noGrp="1"/>
          </p:cNvSpPr>
          <p:nvPr>
            <p:ph sz="quarter" idx="4"/>
          </p:nvPr>
        </p:nvSpPr>
        <p:spPr/>
        <p:txBody>
          <a:bodyPr>
            <a:normAutofit/>
          </a:bodyPr>
          <a:lstStyle/>
          <a:p>
            <a:r>
              <a:rPr lang="en-US" sz="2200" dirty="0"/>
              <a:t>As the develop of the </a:t>
            </a:r>
            <a:r>
              <a:rPr lang="en-US" sz="2200" dirty="0" err="1"/>
              <a:t>the</a:t>
            </a:r>
            <a:r>
              <a:rPr lang="en-US" sz="2200" dirty="0"/>
              <a:t> business in ECommerce, customers will get much easier to purchase items using E-transactions, and this will automatically reduce number of cash transactions.</a:t>
            </a:r>
          </a:p>
          <a:p>
            <a:r>
              <a:rPr lang="en-US" sz="2200" dirty="0"/>
              <a:t>The higher electronic payments might boost up the number of credit card transactions, however, there are risks that other platforms can be developed and take over the credit card’s market share.</a:t>
            </a:r>
          </a:p>
          <a:p>
            <a:r>
              <a:rPr lang="en-US" sz="2200" dirty="0"/>
              <a:t>Covid-19 has pushed all retail online, a large tailwind for online transactions which are predominantly credit cards or V and MA associated debit cards.</a:t>
            </a:r>
            <a:endParaRPr lang="en-CA" sz="2200" dirty="0"/>
          </a:p>
        </p:txBody>
      </p:sp>
      <p:sp>
        <p:nvSpPr>
          <p:cNvPr id="2" name="Title 1">
            <a:extLst>
              <a:ext uri="{FF2B5EF4-FFF2-40B4-BE49-F238E27FC236}">
                <a16:creationId xmlns:a16="http://schemas.microsoft.com/office/drawing/2014/main" id="{738FF858-E161-4022-B1FB-9FC047CB8346}"/>
              </a:ext>
            </a:extLst>
          </p:cNvPr>
          <p:cNvSpPr>
            <a:spLocks noGrp="1"/>
          </p:cNvSpPr>
          <p:nvPr>
            <p:ph type="title"/>
          </p:nvPr>
        </p:nvSpPr>
        <p:spPr/>
        <p:txBody>
          <a:bodyPr/>
          <a:lstStyle/>
          <a:p>
            <a:r>
              <a:rPr lang="en-CA" dirty="0"/>
              <a:t>Economic Driver - Ecommerce</a:t>
            </a:r>
          </a:p>
        </p:txBody>
      </p:sp>
      <p:pic>
        <p:nvPicPr>
          <p:cNvPr id="12" name="Content Placeholder 11">
            <a:extLst>
              <a:ext uri="{FF2B5EF4-FFF2-40B4-BE49-F238E27FC236}">
                <a16:creationId xmlns:a16="http://schemas.microsoft.com/office/drawing/2014/main" id="{44E6D065-E4DC-4BC1-970E-2917A605C72A}"/>
              </a:ext>
            </a:extLst>
          </p:cNvPr>
          <p:cNvPicPr>
            <a:picLocks noGrp="1" noChangeAspect="1"/>
          </p:cNvPicPr>
          <p:nvPr>
            <p:ph sz="half" idx="2"/>
          </p:nvPr>
        </p:nvPicPr>
        <p:blipFill>
          <a:blip r:embed="rId2"/>
          <a:stretch>
            <a:fillRect/>
          </a:stretch>
        </p:blipFill>
        <p:spPr>
          <a:xfrm>
            <a:off x="374650" y="2589805"/>
            <a:ext cx="5157788" cy="2318152"/>
          </a:xfrm>
          <a:prstGeom prst="rect">
            <a:avLst/>
          </a:prstGeom>
        </p:spPr>
      </p:pic>
      <p:sp>
        <p:nvSpPr>
          <p:cNvPr id="13" name="Rectangle 12">
            <a:extLst>
              <a:ext uri="{FF2B5EF4-FFF2-40B4-BE49-F238E27FC236}">
                <a16:creationId xmlns:a16="http://schemas.microsoft.com/office/drawing/2014/main" id="{1354341C-3FA4-498D-B223-B54EDE36411E}"/>
              </a:ext>
            </a:extLst>
          </p:cNvPr>
          <p:cNvSpPr/>
          <p:nvPr/>
        </p:nvSpPr>
        <p:spPr>
          <a:xfrm>
            <a:off x="0" y="6567306"/>
            <a:ext cx="8312834" cy="276999"/>
          </a:xfrm>
          <a:prstGeom prst="rect">
            <a:avLst/>
          </a:prstGeom>
        </p:spPr>
        <p:txBody>
          <a:bodyPr wrap="square">
            <a:spAutoFit/>
          </a:bodyPr>
          <a:lstStyle/>
          <a:p>
            <a:r>
              <a:rPr lang="en-CA" sz="1200" dirty="0">
                <a:hlinkClick r:id="rId3"/>
              </a:rPr>
              <a:t>https://www.statista.com/outlook/243/100/ecommerce/worldwide</a:t>
            </a:r>
            <a:endParaRPr lang="en-CA" sz="1200" dirty="0"/>
          </a:p>
        </p:txBody>
      </p:sp>
    </p:spTree>
    <p:extLst>
      <p:ext uri="{BB962C8B-B14F-4D97-AF65-F5344CB8AC3E}">
        <p14:creationId xmlns:p14="http://schemas.microsoft.com/office/powerpoint/2010/main" val="347857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10D8-BBCC-4FCD-9D6D-93324F62DF3B}"/>
              </a:ext>
            </a:extLst>
          </p:cNvPr>
          <p:cNvSpPr>
            <a:spLocks noGrp="1"/>
          </p:cNvSpPr>
          <p:nvPr>
            <p:ph type="title"/>
          </p:nvPr>
        </p:nvSpPr>
        <p:spPr/>
        <p:txBody>
          <a:bodyPr/>
          <a:lstStyle/>
          <a:p>
            <a:r>
              <a:rPr lang="en-CA" dirty="0"/>
              <a:t>Order of Presentation</a:t>
            </a:r>
          </a:p>
        </p:txBody>
      </p:sp>
      <p:sp>
        <p:nvSpPr>
          <p:cNvPr id="3" name="Content Placeholder 2">
            <a:extLst>
              <a:ext uri="{FF2B5EF4-FFF2-40B4-BE49-F238E27FC236}">
                <a16:creationId xmlns:a16="http://schemas.microsoft.com/office/drawing/2014/main" id="{771F5F5D-3EA9-4E87-873F-49E8EEBD79C4}"/>
              </a:ext>
            </a:extLst>
          </p:cNvPr>
          <p:cNvSpPr>
            <a:spLocks noGrp="1"/>
          </p:cNvSpPr>
          <p:nvPr>
            <p:ph idx="1"/>
          </p:nvPr>
        </p:nvSpPr>
        <p:spPr>
          <a:xfrm>
            <a:off x="57657" y="4694668"/>
            <a:ext cx="2783572" cy="1325563"/>
          </a:xfrm>
        </p:spPr>
        <p:txBody>
          <a:bodyPr>
            <a:normAutofit fontScale="92500" lnSpcReduction="20000"/>
          </a:bodyPr>
          <a:lstStyle/>
          <a:p>
            <a:pPr marL="0" indent="0" algn="ctr">
              <a:buNone/>
            </a:pPr>
            <a:r>
              <a:rPr lang="en-CA" sz="3600" dirty="0"/>
              <a:t>Perry </a:t>
            </a:r>
          </a:p>
          <a:p>
            <a:pPr marL="0" indent="0" algn="ctr">
              <a:buNone/>
            </a:pPr>
            <a:r>
              <a:rPr lang="en-CA" sz="3600" dirty="0"/>
              <a:t>Industry Overview</a:t>
            </a:r>
          </a:p>
        </p:txBody>
      </p:sp>
      <p:sp>
        <p:nvSpPr>
          <p:cNvPr id="4" name="Rectangle 3">
            <a:extLst>
              <a:ext uri="{FF2B5EF4-FFF2-40B4-BE49-F238E27FC236}">
                <a16:creationId xmlns:a16="http://schemas.microsoft.com/office/drawing/2014/main" id="{14F23CE1-0899-4C56-B316-6D15E3313C0E}"/>
              </a:ext>
            </a:extLst>
          </p:cNvPr>
          <p:cNvSpPr/>
          <p:nvPr/>
        </p:nvSpPr>
        <p:spPr>
          <a:xfrm>
            <a:off x="978601" y="4685947"/>
            <a:ext cx="6096000" cy="1217769"/>
          </a:xfrm>
          <a:prstGeom prst="rect">
            <a:avLst/>
          </a:prstGeom>
        </p:spPr>
        <p:txBody>
          <a:bodyPr vert="horz" lIns="91440" tIns="45720" rIns="91440" bIns="45720" rtlCol="0">
            <a:normAutofit/>
          </a:bodyPr>
          <a:lstStyle/>
          <a:p>
            <a:pPr algn="ctr">
              <a:lnSpc>
                <a:spcPct val="90000"/>
              </a:lnSpc>
              <a:spcBef>
                <a:spcPts val="1000"/>
              </a:spcBef>
            </a:pPr>
            <a:r>
              <a:rPr lang="en-CA" sz="3600" dirty="0"/>
              <a:t>Filip</a:t>
            </a:r>
          </a:p>
          <a:p>
            <a:pPr algn="ctr">
              <a:lnSpc>
                <a:spcPct val="90000"/>
              </a:lnSpc>
              <a:spcBef>
                <a:spcPts val="1000"/>
              </a:spcBef>
            </a:pPr>
            <a:r>
              <a:rPr lang="en-CA" sz="3600" dirty="0"/>
              <a:t>Visa</a:t>
            </a:r>
          </a:p>
        </p:txBody>
      </p:sp>
      <p:sp>
        <p:nvSpPr>
          <p:cNvPr id="5" name="Rectangle 4">
            <a:extLst>
              <a:ext uri="{FF2B5EF4-FFF2-40B4-BE49-F238E27FC236}">
                <a16:creationId xmlns:a16="http://schemas.microsoft.com/office/drawing/2014/main" id="{8FBCA448-AA4D-4A09-9A59-E04ED6309936}"/>
              </a:ext>
            </a:extLst>
          </p:cNvPr>
          <p:cNvSpPr/>
          <p:nvPr/>
        </p:nvSpPr>
        <p:spPr>
          <a:xfrm>
            <a:off x="3959436" y="4694668"/>
            <a:ext cx="6096000" cy="590931"/>
          </a:xfrm>
          <a:prstGeom prst="rect">
            <a:avLst/>
          </a:prstGeom>
        </p:spPr>
        <p:txBody>
          <a:bodyPr vert="horz" lIns="91440" tIns="45720" rIns="91440" bIns="45720" rtlCol="0">
            <a:noAutofit/>
          </a:bodyPr>
          <a:lstStyle/>
          <a:p>
            <a:pPr algn="ctr">
              <a:lnSpc>
                <a:spcPct val="90000"/>
              </a:lnSpc>
              <a:spcBef>
                <a:spcPts val="1000"/>
              </a:spcBef>
            </a:pPr>
            <a:r>
              <a:rPr lang="en-CA" sz="3600" dirty="0" err="1"/>
              <a:t>Arnur</a:t>
            </a:r>
            <a:endParaRPr lang="en-CA" sz="3600" dirty="0"/>
          </a:p>
          <a:p>
            <a:pPr algn="ctr">
              <a:lnSpc>
                <a:spcPct val="90000"/>
              </a:lnSpc>
              <a:spcBef>
                <a:spcPts val="1000"/>
              </a:spcBef>
            </a:pPr>
            <a:r>
              <a:rPr lang="en-CA" sz="3600" dirty="0"/>
              <a:t>MasterCard</a:t>
            </a:r>
          </a:p>
        </p:txBody>
      </p:sp>
      <p:sp>
        <p:nvSpPr>
          <p:cNvPr id="6" name="Rectangle 5">
            <a:extLst>
              <a:ext uri="{FF2B5EF4-FFF2-40B4-BE49-F238E27FC236}">
                <a16:creationId xmlns:a16="http://schemas.microsoft.com/office/drawing/2014/main" id="{AB6BF592-23FD-41E4-8EE6-F3602802D3D1}"/>
              </a:ext>
            </a:extLst>
          </p:cNvPr>
          <p:cNvSpPr/>
          <p:nvPr/>
        </p:nvSpPr>
        <p:spPr>
          <a:xfrm>
            <a:off x="8916491" y="4703387"/>
            <a:ext cx="1862626" cy="1200329"/>
          </a:xfrm>
          <a:prstGeom prst="rect">
            <a:avLst/>
          </a:prstGeom>
        </p:spPr>
        <p:txBody>
          <a:bodyPr wrap="none">
            <a:spAutoFit/>
          </a:bodyPr>
          <a:lstStyle/>
          <a:p>
            <a:pPr algn="ctr"/>
            <a:r>
              <a:rPr lang="en-CA" sz="3600" dirty="0" err="1"/>
              <a:t>Jastinder</a:t>
            </a:r>
            <a:endParaRPr lang="en-CA" sz="3600" dirty="0"/>
          </a:p>
          <a:p>
            <a:pPr algn="ctr"/>
            <a:r>
              <a:rPr lang="en-CA" sz="3600" dirty="0"/>
              <a:t>Amex</a:t>
            </a:r>
          </a:p>
        </p:txBody>
      </p:sp>
      <p:pic>
        <p:nvPicPr>
          <p:cNvPr id="8" name="Picture 7" descr="A person wearing a suit and tie&#10;&#10;Description automatically generated">
            <a:extLst>
              <a:ext uri="{FF2B5EF4-FFF2-40B4-BE49-F238E27FC236}">
                <a16:creationId xmlns:a16="http://schemas.microsoft.com/office/drawing/2014/main" id="{581C0EA9-E8C7-4446-AC8E-9942AFAF4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743" y="1165734"/>
            <a:ext cx="2057400" cy="3200400"/>
          </a:xfrm>
          <a:prstGeom prst="rect">
            <a:avLst/>
          </a:prstGeom>
        </p:spPr>
      </p:pic>
      <p:pic>
        <p:nvPicPr>
          <p:cNvPr id="1026" name="Picture 2">
            <a:extLst>
              <a:ext uri="{FF2B5EF4-FFF2-40B4-BE49-F238E27FC236}">
                <a16:creationId xmlns:a16="http://schemas.microsoft.com/office/drawing/2014/main" id="{9BA6A249-F086-4690-82E3-94F9AA4B6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651" y="1150829"/>
            <a:ext cx="2414587" cy="32065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 person wearing a suit and tie&#10;&#10;Description automatically generated">
            <a:extLst>
              <a:ext uri="{FF2B5EF4-FFF2-40B4-BE49-F238E27FC236}">
                <a16:creationId xmlns:a16="http://schemas.microsoft.com/office/drawing/2014/main" id="{61D5FC84-66C1-4FC5-99CA-68BA5320C553}"/>
              </a:ext>
            </a:extLst>
          </p:cNvPr>
          <p:cNvPicPr>
            <a:picLocks noChangeAspect="1"/>
          </p:cNvPicPr>
          <p:nvPr/>
        </p:nvPicPr>
        <p:blipFill rotWithShape="1">
          <a:blip r:embed="rId4"/>
          <a:srcRect l="19219" t="446" r="24024" b="443"/>
          <a:stretch/>
        </p:blipFill>
        <p:spPr>
          <a:xfrm>
            <a:off x="5716430" y="1152344"/>
            <a:ext cx="2716544" cy="3207926"/>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7C027B46-4FAE-604E-B9B6-9ECC37690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2166" y="1165734"/>
            <a:ext cx="2057400" cy="3200400"/>
          </a:xfrm>
          <a:prstGeom prst="rect">
            <a:avLst/>
          </a:prstGeom>
        </p:spPr>
      </p:pic>
    </p:spTree>
    <p:extLst>
      <p:ext uri="{BB962C8B-B14F-4D97-AF65-F5344CB8AC3E}">
        <p14:creationId xmlns:p14="http://schemas.microsoft.com/office/powerpoint/2010/main" val="353400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8E2E08-8373-4906-9CDA-007B145E3F90}"/>
              </a:ext>
            </a:extLst>
          </p:cNvPr>
          <p:cNvSpPr>
            <a:spLocks noGrp="1"/>
          </p:cNvSpPr>
          <p:nvPr>
            <p:ph type="ctrTitle"/>
          </p:nvPr>
        </p:nvSpPr>
        <p:spPr/>
        <p:txBody>
          <a:bodyPr/>
          <a:lstStyle/>
          <a:p>
            <a:r>
              <a:rPr lang="en-CA" dirty="0">
                <a:solidFill>
                  <a:schemeClr val="tx1"/>
                </a:solidFill>
              </a:rPr>
              <a:t>Visa</a:t>
            </a:r>
          </a:p>
        </p:txBody>
      </p:sp>
      <p:sp>
        <p:nvSpPr>
          <p:cNvPr id="7" name="Subtitle 6">
            <a:extLst>
              <a:ext uri="{FF2B5EF4-FFF2-40B4-BE49-F238E27FC236}">
                <a16:creationId xmlns:a16="http://schemas.microsoft.com/office/drawing/2014/main" id="{3D937884-9664-484A-B3C1-6CDFF4187125}"/>
              </a:ext>
            </a:extLst>
          </p:cNvPr>
          <p:cNvSpPr>
            <a:spLocks noGrp="1"/>
          </p:cNvSpPr>
          <p:nvPr>
            <p:ph type="subTitle" idx="1"/>
          </p:nvPr>
        </p:nvSpPr>
        <p:spPr/>
        <p:txBody>
          <a:bodyPr/>
          <a:lstStyle/>
          <a:p>
            <a:r>
              <a:rPr lang="en-CA" dirty="0"/>
              <a:t>NYSE: V</a:t>
            </a:r>
          </a:p>
        </p:txBody>
      </p:sp>
    </p:spTree>
    <p:extLst>
      <p:ext uri="{BB962C8B-B14F-4D97-AF65-F5344CB8AC3E}">
        <p14:creationId xmlns:p14="http://schemas.microsoft.com/office/powerpoint/2010/main" val="3496934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Visa Stock Information as of July 7, 2020</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742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8DA5-1A31-4E62-98BA-80A578065CEE}"/>
              </a:ext>
            </a:extLst>
          </p:cNvPr>
          <p:cNvSpPr>
            <a:spLocks noGrp="1"/>
          </p:cNvSpPr>
          <p:nvPr>
            <p:ph type="title"/>
          </p:nvPr>
        </p:nvSpPr>
        <p:spPr/>
        <p:txBody>
          <a:bodyPr/>
          <a:lstStyle/>
          <a:p>
            <a:r>
              <a:rPr lang="en-US">
                <a:cs typeface="Calibri Light"/>
              </a:rPr>
              <a:t>1-Year Stock Performance</a:t>
            </a:r>
            <a:endParaRPr lang="en-US"/>
          </a:p>
        </p:txBody>
      </p:sp>
      <p:pic>
        <p:nvPicPr>
          <p:cNvPr id="5" name="Picture 5" descr="A screenshot of a social media post&#10;&#10;Description automatically generated">
            <a:extLst>
              <a:ext uri="{FF2B5EF4-FFF2-40B4-BE49-F238E27FC236}">
                <a16:creationId xmlns:a16="http://schemas.microsoft.com/office/drawing/2014/main" id="{AD8F91D5-A409-4711-82F8-89D9D9F7BDE6}"/>
              </a:ext>
            </a:extLst>
          </p:cNvPr>
          <p:cNvPicPr>
            <a:picLocks noChangeAspect="1"/>
          </p:cNvPicPr>
          <p:nvPr/>
        </p:nvPicPr>
        <p:blipFill>
          <a:blip r:embed="rId2"/>
          <a:stretch>
            <a:fillRect/>
          </a:stretch>
        </p:blipFill>
        <p:spPr>
          <a:xfrm>
            <a:off x="397327" y="1098972"/>
            <a:ext cx="10462984" cy="5231552"/>
          </a:xfrm>
          <a:prstGeom prst="rect">
            <a:avLst/>
          </a:prstGeom>
          <a:ln>
            <a:solidFill>
              <a:srgbClr val="002060"/>
            </a:solidFill>
          </a:ln>
        </p:spPr>
      </p:pic>
    </p:spTree>
    <p:extLst>
      <p:ext uri="{BB962C8B-B14F-4D97-AF65-F5344CB8AC3E}">
        <p14:creationId xmlns:p14="http://schemas.microsoft.com/office/powerpoint/2010/main" val="11576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5-Year Stock Performance</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106378"/>
            <a:ext cx="10515600" cy="5174722"/>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194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94A9-E8B2-4D11-950E-43A78624D8F9}"/>
              </a:ext>
            </a:extLst>
          </p:cNvPr>
          <p:cNvSpPr>
            <a:spLocks noGrp="1"/>
          </p:cNvSpPr>
          <p:nvPr>
            <p:ph type="title"/>
          </p:nvPr>
        </p:nvSpPr>
        <p:spPr/>
        <p:txBody>
          <a:bodyPr/>
          <a:lstStyle/>
          <a:p>
            <a:r>
              <a:rPr lang="en-US">
                <a:cs typeface="Calibri Light"/>
              </a:rPr>
              <a:t>Max Stock Performance</a:t>
            </a:r>
            <a:endParaRPr lang="en-US"/>
          </a:p>
        </p:txBody>
      </p:sp>
      <p:sp>
        <p:nvSpPr>
          <p:cNvPr id="4" name="TextBox 3">
            <a:extLst>
              <a:ext uri="{FF2B5EF4-FFF2-40B4-BE49-F238E27FC236}">
                <a16:creationId xmlns:a16="http://schemas.microsoft.com/office/drawing/2014/main" id="{C2394CF9-E219-4C1E-A92D-434D1002287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5" name="Picture 5" descr="A screenshot of a cell phone&#10;&#10;Description automatically generated">
            <a:extLst>
              <a:ext uri="{FF2B5EF4-FFF2-40B4-BE49-F238E27FC236}">
                <a16:creationId xmlns:a16="http://schemas.microsoft.com/office/drawing/2014/main" id="{C0F38E4F-AF68-40E1-8CBF-913116C2A4B1}"/>
              </a:ext>
            </a:extLst>
          </p:cNvPr>
          <p:cNvPicPr>
            <a:picLocks noChangeAspect="1"/>
          </p:cNvPicPr>
          <p:nvPr/>
        </p:nvPicPr>
        <p:blipFill>
          <a:blip r:embed="rId2"/>
          <a:stretch>
            <a:fillRect/>
          </a:stretch>
        </p:blipFill>
        <p:spPr>
          <a:xfrm>
            <a:off x="93618" y="1453889"/>
            <a:ext cx="11062063" cy="4794955"/>
          </a:xfrm>
          <a:prstGeom prst="rect">
            <a:avLst/>
          </a:prstGeom>
        </p:spPr>
      </p:pic>
    </p:spTree>
    <p:extLst>
      <p:ext uri="{BB962C8B-B14F-4D97-AF65-F5344CB8AC3E}">
        <p14:creationId xmlns:p14="http://schemas.microsoft.com/office/powerpoint/2010/main" val="2103990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Visa vs. S&amp;P 500 Performance</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506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Visa vs. Payments Industry Performance</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269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Dividend History</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68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Ownership Summary</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8"/>
            <a:ext cx="10515600" cy="284625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51ABF5-C7A1-404E-BBB1-7066403EF0CC}"/>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8408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Ownership Summary</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74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71BD-FF8F-431A-A940-D34F44282E8A}"/>
              </a:ext>
            </a:extLst>
          </p:cNvPr>
          <p:cNvSpPr>
            <a:spLocks noGrp="1"/>
          </p:cNvSpPr>
          <p:nvPr>
            <p:ph type="ctrTitle"/>
          </p:nvPr>
        </p:nvSpPr>
        <p:spPr/>
        <p:txBody>
          <a:bodyPr/>
          <a:lstStyle/>
          <a:p>
            <a:r>
              <a:rPr lang="en-CA" dirty="0"/>
              <a:t>Industry Overview</a:t>
            </a:r>
          </a:p>
        </p:txBody>
      </p:sp>
      <p:sp>
        <p:nvSpPr>
          <p:cNvPr id="3" name="Subtitle 2">
            <a:extLst>
              <a:ext uri="{FF2B5EF4-FFF2-40B4-BE49-F238E27FC236}">
                <a16:creationId xmlns:a16="http://schemas.microsoft.com/office/drawing/2014/main" id="{9547BE25-E8AE-4343-8DE5-440A3A1F268C}"/>
              </a:ext>
            </a:extLst>
          </p:cNvPr>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498884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Visa’s business model</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607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Visa’s Most Valuable Assets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261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5B91-B902-405D-9FFF-AF7BC2142CBB}"/>
              </a:ext>
            </a:extLst>
          </p:cNvPr>
          <p:cNvSpPr>
            <a:spLocks noGrp="1"/>
          </p:cNvSpPr>
          <p:nvPr>
            <p:ph type="title"/>
          </p:nvPr>
        </p:nvSpPr>
        <p:spPr/>
        <p:txBody>
          <a:bodyPr/>
          <a:lstStyle/>
          <a:p>
            <a:r>
              <a:rPr lang="en-US" dirty="0"/>
              <a:t>Visa’s Brand Preference Advantage</a:t>
            </a:r>
          </a:p>
        </p:txBody>
      </p:sp>
      <p:sp>
        <p:nvSpPr>
          <p:cNvPr id="6" name="TextBox 5">
            <a:extLst>
              <a:ext uri="{FF2B5EF4-FFF2-40B4-BE49-F238E27FC236}">
                <a16:creationId xmlns:a16="http://schemas.microsoft.com/office/drawing/2014/main" id="{628CBBAE-41AF-4C3E-9066-B1301637A09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A picture containing screenshot&#10;&#10;Description automatically generated">
            <a:extLst>
              <a:ext uri="{FF2B5EF4-FFF2-40B4-BE49-F238E27FC236}">
                <a16:creationId xmlns:a16="http://schemas.microsoft.com/office/drawing/2014/main" id="{2E2F29A1-9222-4813-80CC-C86DF85ADD5D}"/>
              </a:ext>
            </a:extLst>
          </p:cNvPr>
          <p:cNvPicPr>
            <a:picLocks noChangeAspect="1"/>
          </p:cNvPicPr>
          <p:nvPr/>
        </p:nvPicPr>
        <p:blipFill>
          <a:blip r:embed="rId2"/>
          <a:stretch>
            <a:fillRect/>
          </a:stretch>
        </p:blipFill>
        <p:spPr>
          <a:xfrm>
            <a:off x="533401" y="1452333"/>
            <a:ext cx="10199913" cy="4243619"/>
          </a:xfrm>
          <a:prstGeom prst="rect">
            <a:avLst/>
          </a:prstGeom>
        </p:spPr>
      </p:pic>
    </p:spTree>
    <p:extLst>
      <p:ext uri="{BB962C8B-B14F-4D97-AF65-F5344CB8AC3E}">
        <p14:creationId xmlns:p14="http://schemas.microsoft.com/office/powerpoint/2010/main" val="2841801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192E4-5C5E-4D46-BDF4-8EFD45658ED0}"/>
              </a:ext>
            </a:extLst>
          </p:cNvPr>
          <p:cNvSpPr>
            <a:spLocks noGrp="1"/>
          </p:cNvSpPr>
          <p:nvPr>
            <p:ph type="title"/>
          </p:nvPr>
        </p:nvSpPr>
        <p:spPr/>
        <p:txBody>
          <a:bodyPr>
            <a:normAutofit/>
          </a:bodyPr>
          <a:lstStyle/>
          <a:p>
            <a:r>
              <a:rPr lang="en-US" sz="3600" dirty="0"/>
              <a:t>Visa’s brand is also preferred among priority customers</a:t>
            </a:r>
          </a:p>
        </p:txBody>
      </p:sp>
      <p:pic>
        <p:nvPicPr>
          <p:cNvPr id="7" name="Picture 7" descr="A screenshot of a cell phone&#10;&#10;Description automatically generated">
            <a:extLst>
              <a:ext uri="{FF2B5EF4-FFF2-40B4-BE49-F238E27FC236}">
                <a16:creationId xmlns:a16="http://schemas.microsoft.com/office/drawing/2014/main" id="{D0079791-805B-4861-B7DC-7D118513C3AA}"/>
              </a:ext>
            </a:extLst>
          </p:cNvPr>
          <p:cNvPicPr>
            <a:picLocks noChangeAspect="1"/>
          </p:cNvPicPr>
          <p:nvPr/>
        </p:nvPicPr>
        <p:blipFill>
          <a:blip r:embed="rId2"/>
          <a:stretch>
            <a:fillRect/>
          </a:stretch>
        </p:blipFill>
        <p:spPr>
          <a:xfrm>
            <a:off x="433614" y="1504731"/>
            <a:ext cx="10517414" cy="4537964"/>
          </a:xfrm>
          <a:prstGeom prst="rect">
            <a:avLst/>
          </a:prstGeom>
        </p:spPr>
      </p:pic>
    </p:spTree>
    <p:extLst>
      <p:ext uri="{BB962C8B-B14F-4D97-AF65-F5344CB8AC3E}">
        <p14:creationId xmlns:p14="http://schemas.microsoft.com/office/powerpoint/2010/main" val="4191104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E73F-905E-4E84-BD92-D0D5C28DF59E}"/>
              </a:ext>
            </a:extLst>
          </p:cNvPr>
          <p:cNvSpPr>
            <a:spLocks noGrp="1"/>
          </p:cNvSpPr>
          <p:nvPr>
            <p:ph type="title"/>
          </p:nvPr>
        </p:nvSpPr>
        <p:spPr/>
        <p:txBody>
          <a:bodyPr>
            <a:normAutofit/>
          </a:bodyPr>
          <a:lstStyle/>
          <a:p>
            <a:r>
              <a:rPr lang="en-US" sz="4000" dirty="0"/>
              <a:t>Brand preference links to higher share of </a:t>
            </a:r>
            <a:r>
              <a:rPr lang="en-US" sz="3600" dirty="0"/>
              <a:t>wallet</a:t>
            </a:r>
            <a:endParaRPr lang="en-US" sz="4000" dirty="0"/>
          </a:p>
        </p:txBody>
      </p:sp>
      <p:pic>
        <p:nvPicPr>
          <p:cNvPr id="6" name="Picture 6" descr="A screenshot of a cell phone&#10;&#10;Description automatically generated">
            <a:extLst>
              <a:ext uri="{FF2B5EF4-FFF2-40B4-BE49-F238E27FC236}">
                <a16:creationId xmlns:a16="http://schemas.microsoft.com/office/drawing/2014/main" id="{7C7FAC9D-63BE-494B-A854-241F5EA7016A}"/>
              </a:ext>
            </a:extLst>
          </p:cNvPr>
          <p:cNvPicPr>
            <a:picLocks noChangeAspect="1"/>
          </p:cNvPicPr>
          <p:nvPr/>
        </p:nvPicPr>
        <p:blipFill>
          <a:blip r:embed="rId3"/>
          <a:stretch>
            <a:fillRect/>
          </a:stretch>
        </p:blipFill>
        <p:spPr>
          <a:xfrm>
            <a:off x="370115" y="1395758"/>
            <a:ext cx="10589984" cy="4420270"/>
          </a:xfrm>
          <a:prstGeom prst="rect">
            <a:avLst/>
          </a:prstGeom>
        </p:spPr>
      </p:pic>
    </p:spTree>
    <p:extLst>
      <p:ext uri="{BB962C8B-B14F-4D97-AF65-F5344CB8AC3E}">
        <p14:creationId xmlns:p14="http://schemas.microsoft.com/office/powerpoint/2010/main" val="2441659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Visa’s history and direction</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170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Growth Strategy</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9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Growth Strategy</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28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Growth Strategy</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9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p:txBody>
          <a:bodyPr/>
          <a:lstStyle/>
          <a:p>
            <a:r>
              <a:rPr lang="en-US" dirty="0"/>
              <a:t>Growth Strategy</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87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2F1D-4CB3-4E11-94B7-F286AF40C676}"/>
              </a:ext>
            </a:extLst>
          </p:cNvPr>
          <p:cNvSpPr>
            <a:spLocks noGrp="1"/>
          </p:cNvSpPr>
          <p:nvPr>
            <p:ph type="title"/>
          </p:nvPr>
        </p:nvSpPr>
        <p:spPr/>
        <p:txBody>
          <a:bodyPr/>
          <a:lstStyle/>
          <a:p>
            <a:r>
              <a:rPr lang="en-CA" dirty="0"/>
              <a:t>Financial Services</a:t>
            </a:r>
          </a:p>
        </p:txBody>
      </p:sp>
      <p:sp>
        <p:nvSpPr>
          <p:cNvPr id="3" name="Content Placeholder 2">
            <a:extLst>
              <a:ext uri="{FF2B5EF4-FFF2-40B4-BE49-F238E27FC236}">
                <a16:creationId xmlns:a16="http://schemas.microsoft.com/office/drawing/2014/main" id="{839C93F5-E821-4F2B-A2A2-B12E73DCA76D}"/>
              </a:ext>
            </a:extLst>
          </p:cNvPr>
          <p:cNvSpPr>
            <a:spLocks noGrp="1"/>
          </p:cNvSpPr>
          <p:nvPr>
            <p:ph idx="1"/>
          </p:nvPr>
        </p:nvSpPr>
        <p:spPr>
          <a:xfrm>
            <a:off x="373966" y="1253330"/>
            <a:ext cx="7520354" cy="4780755"/>
          </a:xfrm>
        </p:spPr>
        <p:txBody>
          <a:bodyPr>
            <a:normAutofit lnSpcReduction="10000"/>
          </a:bodyPr>
          <a:lstStyle/>
          <a:p>
            <a:pPr>
              <a:spcAft>
                <a:spcPts val="1200"/>
              </a:spcAft>
            </a:pPr>
            <a:r>
              <a:rPr lang="en-US" dirty="0"/>
              <a:t>Credit Card companies simplify transactions between two parties world-wide by providing a user-friendly solution to its clients and its clients' clients.</a:t>
            </a:r>
          </a:p>
          <a:p>
            <a:pPr>
              <a:spcAft>
                <a:spcPts val="1200"/>
              </a:spcAft>
            </a:pPr>
            <a:r>
              <a:rPr lang="en-US" dirty="0"/>
              <a:t>A sophisticated and stable verification network is a prerequisite to ensure a smooth and safe payment process.</a:t>
            </a:r>
          </a:p>
          <a:p>
            <a:pPr>
              <a:spcAft>
                <a:spcPts val="1200"/>
              </a:spcAft>
            </a:pPr>
            <a:r>
              <a:rPr lang="en-US" dirty="0"/>
              <a:t>The business model can differ.</a:t>
            </a:r>
          </a:p>
          <a:p>
            <a:pPr>
              <a:spcAft>
                <a:spcPts val="1200"/>
              </a:spcAft>
            </a:pPr>
            <a:r>
              <a:rPr lang="en-US" dirty="0"/>
              <a:t>While Visa and MasterCard use other banks to offer their service as a license service, American Express does issue the credit card by itself. </a:t>
            </a:r>
            <a:endParaRPr lang="en-CA" dirty="0"/>
          </a:p>
        </p:txBody>
      </p:sp>
      <p:pic>
        <p:nvPicPr>
          <p:cNvPr id="5" name="Graphic 4" descr="Universal Access">
            <a:extLst>
              <a:ext uri="{FF2B5EF4-FFF2-40B4-BE49-F238E27FC236}">
                <a16:creationId xmlns:a16="http://schemas.microsoft.com/office/drawing/2014/main" id="{9734B934-396D-4981-AD18-55C8E93854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95818" y="1003300"/>
            <a:ext cx="1521144" cy="1521144"/>
          </a:xfrm>
          <a:prstGeom prst="rect">
            <a:avLst/>
          </a:prstGeom>
        </p:spPr>
      </p:pic>
      <p:pic>
        <p:nvPicPr>
          <p:cNvPr id="7" name="Graphic 6" descr="Social network">
            <a:extLst>
              <a:ext uri="{FF2B5EF4-FFF2-40B4-BE49-F238E27FC236}">
                <a16:creationId xmlns:a16="http://schemas.microsoft.com/office/drawing/2014/main" id="{6EC88F6E-7AAB-4CCB-BC05-DD0481033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1717" y="2112831"/>
            <a:ext cx="1521144" cy="1521144"/>
          </a:xfrm>
          <a:prstGeom prst="rect">
            <a:avLst/>
          </a:prstGeom>
        </p:spPr>
      </p:pic>
      <p:pic>
        <p:nvPicPr>
          <p:cNvPr id="9" name="Graphic 8" descr="Money">
            <a:extLst>
              <a:ext uri="{FF2B5EF4-FFF2-40B4-BE49-F238E27FC236}">
                <a16:creationId xmlns:a16="http://schemas.microsoft.com/office/drawing/2014/main" id="{FA357F76-238A-469F-BBF3-54C86476DD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11717" y="4512941"/>
            <a:ext cx="1521144" cy="1521144"/>
          </a:xfrm>
          <a:prstGeom prst="rect">
            <a:avLst/>
          </a:prstGeom>
        </p:spPr>
      </p:pic>
      <p:pic>
        <p:nvPicPr>
          <p:cNvPr id="11" name="Graphic 10" descr="Credit card">
            <a:extLst>
              <a:ext uri="{FF2B5EF4-FFF2-40B4-BE49-F238E27FC236}">
                <a16:creationId xmlns:a16="http://schemas.microsoft.com/office/drawing/2014/main" id="{795D29DF-1D2E-4515-9EC9-74D85CB8A2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5818" y="3429000"/>
            <a:ext cx="1521144" cy="1521144"/>
          </a:xfrm>
          <a:prstGeom prst="rect">
            <a:avLst/>
          </a:prstGeom>
        </p:spPr>
      </p:pic>
    </p:spTree>
    <p:extLst>
      <p:ext uri="{BB962C8B-B14F-4D97-AF65-F5344CB8AC3E}">
        <p14:creationId xmlns:p14="http://schemas.microsoft.com/office/powerpoint/2010/main" val="3996330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2EBD0-0ABA-45C4-9D2B-BEBC3D8CF192}"/>
              </a:ext>
            </a:extLst>
          </p:cNvPr>
          <p:cNvSpPr>
            <a:spLocks noGrp="1"/>
          </p:cNvSpPr>
          <p:nvPr>
            <p:ph type="title"/>
          </p:nvPr>
        </p:nvSpPr>
        <p:spPr/>
        <p:txBody>
          <a:bodyPr/>
          <a:lstStyle/>
          <a:p>
            <a:r>
              <a:rPr lang="en-US" dirty="0"/>
              <a:t>Main avenues for growth</a:t>
            </a:r>
          </a:p>
        </p:txBody>
      </p:sp>
      <p:sp>
        <p:nvSpPr>
          <p:cNvPr id="6" name="TextBox 5">
            <a:extLst>
              <a:ext uri="{FF2B5EF4-FFF2-40B4-BE49-F238E27FC236}">
                <a16:creationId xmlns:a16="http://schemas.microsoft.com/office/drawing/2014/main" id="{8E911BC5-5477-4D34-AB95-FF7AF36208E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A screenshot of a cell phone&#10;&#10;Description automatically generated">
            <a:extLst>
              <a:ext uri="{FF2B5EF4-FFF2-40B4-BE49-F238E27FC236}">
                <a16:creationId xmlns:a16="http://schemas.microsoft.com/office/drawing/2014/main" id="{BDD03035-9E7E-4296-84A9-59F7B5EB8C0C}"/>
              </a:ext>
            </a:extLst>
          </p:cNvPr>
          <p:cNvPicPr>
            <a:picLocks noChangeAspect="1"/>
          </p:cNvPicPr>
          <p:nvPr/>
        </p:nvPicPr>
        <p:blipFill>
          <a:blip r:embed="rId2"/>
          <a:stretch>
            <a:fillRect/>
          </a:stretch>
        </p:blipFill>
        <p:spPr>
          <a:xfrm>
            <a:off x="370115" y="1346677"/>
            <a:ext cx="10680699" cy="4164644"/>
          </a:xfrm>
          <a:prstGeom prst="rect">
            <a:avLst/>
          </a:prstGeom>
        </p:spPr>
      </p:pic>
    </p:spTree>
    <p:extLst>
      <p:ext uri="{BB962C8B-B14F-4D97-AF65-F5344CB8AC3E}">
        <p14:creationId xmlns:p14="http://schemas.microsoft.com/office/powerpoint/2010/main" val="390082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46-77F0-4B5C-BDF6-E87BF54683D6}"/>
              </a:ext>
            </a:extLst>
          </p:cNvPr>
          <p:cNvSpPr>
            <a:spLocks noGrp="1"/>
          </p:cNvSpPr>
          <p:nvPr>
            <p:ph type="title"/>
          </p:nvPr>
        </p:nvSpPr>
        <p:spPr/>
        <p:txBody>
          <a:bodyPr/>
          <a:lstStyle/>
          <a:p>
            <a:r>
              <a:rPr lang="en-US" dirty="0"/>
              <a:t>Expanding opportunity for growth</a:t>
            </a:r>
          </a:p>
        </p:txBody>
      </p:sp>
      <p:pic>
        <p:nvPicPr>
          <p:cNvPr id="5" name="Content Placeholder 4" descr="A screenshot of a cell phone&#10;&#10;Description automatically generated">
            <a:extLst>
              <a:ext uri="{FF2B5EF4-FFF2-40B4-BE49-F238E27FC236}">
                <a16:creationId xmlns:a16="http://schemas.microsoft.com/office/drawing/2014/main" id="{66BF34D2-44AE-46A3-B334-B14520CA8F7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121" t="27816" r="7433" b="5424"/>
          <a:stretch/>
        </p:blipFill>
        <p:spPr>
          <a:xfrm>
            <a:off x="370676" y="1336485"/>
            <a:ext cx="10699012" cy="4699853"/>
          </a:xfrm>
        </p:spPr>
      </p:pic>
    </p:spTree>
    <p:extLst>
      <p:ext uri="{BB962C8B-B14F-4D97-AF65-F5344CB8AC3E}">
        <p14:creationId xmlns:p14="http://schemas.microsoft.com/office/powerpoint/2010/main" val="3238707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Opportunities for growth – Consumer Payments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706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Opportunities for growth – Consumer Payments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227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C67A1-7A83-4124-9179-A43CDBC72607}"/>
              </a:ext>
            </a:extLst>
          </p:cNvPr>
          <p:cNvSpPr>
            <a:spLocks noGrp="1"/>
          </p:cNvSpPr>
          <p:nvPr>
            <p:ph type="title"/>
          </p:nvPr>
        </p:nvSpPr>
        <p:spPr/>
        <p:txBody>
          <a:bodyPr>
            <a:normAutofit/>
          </a:bodyPr>
          <a:lstStyle/>
          <a:p>
            <a:r>
              <a:rPr lang="en-US" sz="3200" dirty="0"/>
              <a:t>Visa is in a strong position to capitalize on these opportunities</a:t>
            </a:r>
          </a:p>
        </p:txBody>
      </p:sp>
      <p:pic>
        <p:nvPicPr>
          <p:cNvPr id="5" name="Content Placeholder 4" descr="A screenshot of a cell phone&#10;&#10;Description automatically generated">
            <a:extLst>
              <a:ext uri="{FF2B5EF4-FFF2-40B4-BE49-F238E27FC236}">
                <a16:creationId xmlns:a16="http://schemas.microsoft.com/office/drawing/2014/main" id="{BAFBDEAB-2FC4-460C-B161-41B62ECFD7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53" t="27448" r="7065" b="12276"/>
          <a:stretch/>
        </p:blipFill>
        <p:spPr>
          <a:xfrm>
            <a:off x="374531" y="1484087"/>
            <a:ext cx="10745114" cy="4257186"/>
          </a:xfrm>
        </p:spPr>
      </p:pic>
    </p:spTree>
    <p:extLst>
      <p:ext uri="{BB962C8B-B14F-4D97-AF65-F5344CB8AC3E}">
        <p14:creationId xmlns:p14="http://schemas.microsoft.com/office/powerpoint/2010/main" val="3439151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2A11-339B-4C75-B458-033E03A3BD69}"/>
              </a:ext>
            </a:extLst>
          </p:cNvPr>
          <p:cNvSpPr>
            <a:spLocks noGrp="1"/>
          </p:cNvSpPr>
          <p:nvPr>
            <p:ph type="title"/>
          </p:nvPr>
        </p:nvSpPr>
        <p:spPr/>
        <p:txBody>
          <a:bodyPr>
            <a:normAutofit/>
          </a:bodyPr>
          <a:lstStyle/>
          <a:p>
            <a:r>
              <a:rPr lang="en-US" sz="3200" dirty="0"/>
              <a:t>Focus areas to drive consumer payments revenue growth</a:t>
            </a:r>
          </a:p>
        </p:txBody>
      </p:sp>
      <p:pic>
        <p:nvPicPr>
          <p:cNvPr id="11" name="Content Placeholder 10" descr="A screenshot of a cell phone&#10;&#10;Description automatically generated">
            <a:extLst>
              <a:ext uri="{FF2B5EF4-FFF2-40B4-BE49-F238E27FC236}">
                <a16:creationId xmlns:a16="http://schemas.microsoft.com/office/drawing/2014/main" id="{7CEBCD39-FC2D-4211-9424-40A7E24A87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250" t="27762" r="7257" b="12748"/>
          <a:stretch/>
        </p:blipFill>
        <p:spPr>
          <a:xfrm>
            <a:off x="231202" y="1429658"/>
            <a:ext cx="10787386" cy="4300674"/>
          </a:xfrm>
        </p:spPr>
      </p:pic>
    </p:spTree>
    <p:extLst>
      <p:ext uri="{BB962C8B-B14F-4D97-AF65-F5344CB8AC3E}">
        <p14:creationId xmlns:p14="http://schemas.microsoft.com/office/powerpoint/2010/main" val="3098171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21F85-54B0-480D-AE6C-635DBA526446}"/>
              </a:ext>
            </a:extLst>
          </p:cNvPr>
          <p:cNvSpPr>
            <a:spLocks noGrp="1"/>
          </p:cNvSpPr>
          <p:nvPr>
            <p:ph type="title"/>
          </p:nvPr>
        </p:nvSpPr>
        <p:spPr/>
        <p:txBody>
          <a:bodyPr>
            <a:normAutofit/>
          </a:bodyPr>
          <a:lstStyle/>
          <a:p>
            <a:r>
              <a:rPr lang="en-US" sz="2400" dirty="0"/>
              <a:t>The market opportunity in new flows is 10x the opportunity in consumer payments</a:t>
            </a:r>
          </a:p>
        </p:txBody>
      </p:sp>
      <p:pic>
        <p:nvPicPr>
          <p:cNvPr id="5" name="Picture 5" descr="A screenshot of a cell phone&#10;&#10;Description automatically generated">
            <a:extLst>
              <a:ext uri="{FF2B5EF4-FFF2-40B4-BE49-F238E27FC236}">
                <a16:creationId xmlns:a16="http://schemas.microsoft.com/office/drawing/2014/main" id="{CCE10445-06FB-4454-A538-0EBEF742CEA9}"/>
              </a:ext>
            </a:extLst>
          </p:cNvPr>
          <p:cNvPicPr>
            <a:picLocks noChangeAspect="1"/>
          </p:cNvPicPr>
          <p:nvPr/>
        </p:nvPicPr>
        <p:blipFill>
          <a:blip r:embed="rId3"/>
          <a:stretch>
            <a:fillRect/>
          </a:stretch>
        </p:blipFill>
        <p:spPr>
          <a:xfrm>
            <a:off x="234043" y="1472103"/>
            <a:ext cx="10880270" cy="4249436"/>
          </a:xfrm>
          <a:prstGeom prst="rect">
            <a:avLst/>
          </a:prstGeom>
        </p:spPr>
      </p:pic>
    </p:spTree>
    <p:extLst>
      <p:ext uri="{BB962C8B-B14F-4D97-AF65-F5344CB8AC3E}">
        <p14:creationId xmlns:p14="http://schemas.microsoft.com/office/powerpoint/2010/main" val="1374066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9D0E-21A7-4D57-8059-7E6CF8E2A21D}"/>
              </a:ext>
            </a:extLst>
          </p:cNvPr>
          <p:cNvSpPr>
            <a:spLocks noGrp="1"/>
          </p:cNvSpPr>
          <p:nvPr>
            <p:ph type="title"/>
          </p:nvPr>
        </p:nvSpPr>
        <p:spPr/>
        <p:txBody>
          <a:bodyPr>
            <a:normAutofit/>
          </a:bodyPr>
          <a:lstStyle/>
          <a:p>
            <a:r>
              <a:rPr lang="en-US" sz="2400" dirty="0"/>
              <a:t>New flows and value added services have superior revenue growth to consumer payments</a:t>
            </a:r>
          </a:p>
        </p:txBody>
      </p:sp>
      <p:pic>
        <p:nvPicPr>
          <p:cNvPr id="5" name="Content Placeholder 4" descr="A screenshot of a cell phone&#10;&#10;Description automatically generated">
            <a:extLst>
              <a:ext uri="{FF2B5EF4-FFF2-40B4-BE49-F238E27FC236}">
                <a16:creationId xmlns:a16="http://schemas.microsoft.com/office/drawing/2014/main" id="{07BE25F3-D330-4865-933C-39AC31263AD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413" t="33470" r="7722" b="5761"/>
          <a:stretch/>
        </p:blipFill>
        <p:spPr>
          <a:xfrm>
            <a:off x="93939" y="1484086"/>
            <a:ext cx="11218058" cy="4516766"/>
          </a:xfrm>
        </p:spPr>
      </p:pic>
    </p:spTree>
    <p:extLst>
      <p:ext uri="{BB962C8B-B14F-4D97-AF65-F5344CB8AC3E}">
        <p14:creationId xmlns:p14="http://schemas.microsoft.com/office/powerpoint/2010/main" val="5253214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7AE5-6B57-427A-8897-1EAD863ED65E}"/>
              </a:ext>
            </a:extLst>
          </p:cNvPr>
          <p:cNvSpPr>
            <a:spLocks noGrp="1"/>
          </p:cNvSpPr>
          <p:nvPr>
            <p:ph type="title"/>
          </p:nvPr>
        </p:nvSpPr>
        <p:spPr/>
        <p:txBody>
          <a:bodyPr>
            <a:normAutofit/>
          </a:bodyPr>
          <a:lstStyle/>
          <a:p>
            <a:r>
              <a:rPr lang="en-US" sz="4000" dirty="0"/>
              <a:t>The $185T opportunity is spread around the world </a:t>
            </a:r>
          </a:p>
        </p:txBody>
      </p:sp>
      <p:sp>
        <p:nvSpPr>
          <p:cNvPr id="5" name="TextBox 4">
            <a:extLst>
              <a:ext uri="{FF2B5EF4-FFF2-40B4-BE49-F238E27FC236}">
                <a16:creationId xmlns:a16="http://schemas.microsoft.com/office/drawing/2014/main" id="{B74CB9A0-F3ED-4F7D-84EF-C0550D5CA7E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7" descr="A close up of a logo&#10;&#10;Description automatically generated">
            <a:extLst>
              <a:ext uri="{FF2B5EF4-FFF2-40B4-BE49-F238E27FC236}">
                <a16:creationId xmlns:a16="http://schemas.microsoft.com/office/drawing/2014/main" id="{89A46146-B411-4EEB-B082-77523FC31A9B}"/>
              </a:ext>
            </a:extLst>
          </p:cNvPr>
          <p:cNvPicPr>
            <a:picLocks noChangeAspect="1"/>
          </p:cNvPicPr>
          <p:nvPr/>
        </p:nvPicPr>
        <p:blipFill>
          <a:blip r:embed="rId3"/>
          <a:stretch>
            <a:fillRect/>
          </a:stretch>
        </p:blipFill>
        <p:spPr>
          <a:xfrm>
            <a:off x="152400" y="1466045"/>
            <a:ext cx="11034484" cy="4615338"/>
          </a:xfrm>
          <a:prstGeom prst="rect">
            <a:avLst/>
          </a:prstGeom>
        </p:spPr>
      </p:pic>
    </p:spTree>
    <p:extLst>
      <p:ext uri="{BB962C8B-B14F-4D97-AF65-F5344CB8AC3E}">
        <p14:creationId xmlns:p14="http://schemas.microsoft.com/office/powerpoint/2010/main" val="1356038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8E44-965B-42F3-BC57-6313C2FDBE87}"/>
              </a:ext>
            </a:extLst>
          </p:cNvPr>
          <p:cNvSpPr>
            <a:spLocks noGrp="1"/>
          </p:cNvSpPr>
          <p:nvPr>
            <p:ph type="title"/>
          </p:nvPr>
        </p:nvSpPr>
        <p:spPr/>
        <p:txBody>
          <a:bodyPr>
            <a:noAutofit/>
          </a:bodyPr>
          <a:lstStyle/>
          <a:p>
            <a:r>
              <a:rPr lang="en-US" sz="4000" dirty="0"/>
              <a:t>New Flows Transaction Types</a:t>
            </a:r>
          </a:p>
        </p:txBody>
      </p:sp>
      <p:sp>
        <p:nvSpPr>
          <p:cNvPr id="6" name="TextBox 5">
            <a:extLst>
              <a:ext uri="{FF2B5EF4-FFF2-40B4-BE49-F238E27FC236}">
                <a16:creationId xmlns:a16="http://schemas.microsoft.com/office/drawing/2014/main" id="{DFAD0A7C-EA61-4D30-9AA6-69C6DB050BA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A screenshot of a cell phone&#10;&#10;Description automatically generated">
            <a:extLst>
              <a:ext uri="{FF2B5EF4-FFF2-40B4-BE49-F238E27FC236}">
                <a16:creationId xmlns:a16="http://schemas.microsoft.com/office/drawing/2014/main" id="{CAB7183B-B271-43F0-891A-D21FF0EE58D7}"/>
              </a:ext>
            </a:extLst>
          </p:cNvPr>
          <p:cNvPicPr>
            <a:picLocks noChangeAspect="1"/>
          </p:cNvPicPr>
          <p:nvPr/>
        </p:nvPicPr>
        <p:blipFill>
          <a:blip r:embed="rId3"/>
          <a:stretch>
            <a:fillRect/>
          </a:stretch>
        </p:blipFill>
        <p:spPr>
          <a:xfrm>
            <a:off x="152400" y="1185482"/>
            <a:ext cx="11079842" cy="4405394"/>
          </a:xfrm>
          <a:prstGeom prst="rect">
            <a:avLst/>
          </a:prstGeom>
        </p:spPr>
      </p:pic>
    </p:spTree>
    <p:extLst>
      <p:ext uri="{BB962C8B-B14F-4D97-AF65-F5344CB8AC3E}">
        <p14:creationId xmlns:p14="http://schemas.microsoft.com/office/powerpoint/2010/main" val="13702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12BA7-D5F3-42D1-A035-931322013160}"/>
              </a:ext>
            </a:extLst>
          </p:cNvPr>
          <p:cNvSpPr>
            <a:spLocks noGrp="1"/>
          </p:cNvSpPr>
          <p:nvPr>
            <p:ph type="title"/>
          </p:nvPr>
        </p:nvSpPr>
        <p:spPr/>
        <p:txBody>
          <a:bodyPr/>
          <a:lstStyle/>
          <a:p>
            <a:r>
              <a:rPr lang="en-CA" dirty="0"/>
              <a:t>Historical Performance 1 Year</a:t>
            </a:r>
          </a:p>
        </p:txBody>
      </p:sp>
      <p:pic>
        <p:nvPicPr>
          <p:cNvPr id="13" name="Content Placeholder 12">
            <a:extLst>
              <a:ext uri="{FF2B5EF4-FFF2-40B4-BE49-F238E27FC236}">
                <a16:creationId xmlns:a16="http://schemas.microsoft.com/office/drawing/2014/main" id="{02A50C84-F04D-4BEA-BBCE-05A4B3C7297C}"/>
              </a:ext>
            </a:extLst>
          </p:cNvPr>
          <p:cNvPicPr>
            <a:picLocks noGrp="1" noChangeAspect="1"/>
          </p:cNvPicPr>
          <p:nvPr>
            <p:ph idx="1"/>
          </p:nvPr>
        </p:nvPicPr>
        <p:blipFill>
          <a:blip r:embed="rId2"/>
          <a:stretch>
            <a:fillRect/>
          </a:stretch>
        </p:blipFill>
        <p:spPr>
          <a:xfrm>
            <a:off x="374650" y="1765862"/>
            <a:ext cx="10515600" cy="3754902"/>
          </a:xfrm>
          <a:prstGeom prst="rect">
            <a:avLst/>
          </a:prstGeom>
        </p:spPr>
      </p:pic>
      <p:pic>
        <p:nvPicPr>
          <p:cNvPr id="14" name="Picture 13">
            <a:extLst>
              <a:ext uri="{FF2B5EF4-FFF2-40B4-BE49-F238E27FC236}">
                <a16:creationId xmlns:a16="http://schemas.microsoft.com/office/drawing/2014/main" id="{395DE102-693E-4789-BB42-16CA6349C1AE}"/>
              </a:ext>
            </a:extLst>
          </p:cNvPr>
          <p:cNvPicPr>
            <a:picLocks noChangeAspect="1"/>
          </p:cNvPicPr>
          <p:nvPr/>
        </p:nvPicPr>
        <p:blipFill>
          <a:blip r:embed="rId3"/>
          <a:stretch>
            <a:fillRect/>
          </a:stretch>
        </p:blipFill>
        <p:spPr>
          <a:xfrm>
            <a:off x="265976" y="1003300"/>
            <a:ext cx="10731579" cy="472555"/>
          </a:xfrm>
          <a:prstGeom prst="rect">
            <a:avLst/>
          </a:prstGeom>
        </p:spPr>
      </p:pic>
    </p:spTree>
    <p:extLst>
      <p:ext uri="{BB962C8B-B14F-4D97-AF65-F5344CB8AC3E}">
        <p14:creationId xmlns:p14="http://schemas.microsoft.com/office/powerpoint/2010/main" val="616793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Visa Direct</a:t>
            </a:r>
          </a:p>
        </p:txBody>
      </p:sp>
      <p:pic>
        <p:nvPicPr>
          <p:cNvPr id="3" name="Picture 3" descr="A screenshot of a map&#10;&#10;Description automatically generated">
            <a:extLst>
              <a:ext uri="{FF2B5EF4-FFF2-40B4-BE49-F238E27FC236}">
                <a16:creationId xmlns:a16="http://schemas.microsoft.com/office/drawing/2014/main" id="{F1B6C6C9-7595-40D8-B7F8-1CEC871659F4}"/>
              </a:ext>
            </a:extLst>
          </p:cNvPr>
          <p:cNvPicPr>
            <a:picLocks noChangeAspect="1"/>
          </p:cNvPicPr>
          <p:nvPr/>
        </p:nvPicPr>
        <p:blipFill>
          <a:blip r:embed="rId3"/>
          <a:stretch>
            <a:fillRect/>
          </a:stretch>
        </p:blipFill>
        <p:spPr>
          <a:xfrm>
            <a:off x="624113" y="920342"/>
            <a:ext cx="9936842" cy="5788390"/>
          </a:xfrm>
          <a:prstGeom prst="rect">
            <a:avLst/>
          </a:prstGeom>
        </p:spPr>
      </p:pic>
    </p:spTree>
    <p:extLst>
      <p:ext uri="{BB962C8B-B14F-4D97-AF65-F5344CB8AC3E}">
        <p14:creationId xmlns:p14="http://schemas.microsoft.com/office/powerpoint/2010/main" val="1160794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57C3-B3AE-409E-8435-77FD484C091C}"/>
              </a:ext>
            </a:extLst>
          </p:cNvPr>
          <p:cNvSpPr>
            <a:spLocks noGrp="1"/>
          </p:cNvSpPr>
          <p:nvPr>
            <p:ph type="title"/>
          </p:nvPr>
        </p:nvSpPr>
        <p:spPr/>
        <p:txBody>
          <a:bodyPr>
            <a:normAutofit/>
          </a:bodyPr>
          <a:lstStyle/>
          <a:p>
            <a:r>
              <a:rPr lang="en-US" sz="3200" dirty="0"/>
              <a:t>Visa Direct enables dozens of new use cases and capabilities</a:t>
            </a:r>
          </a:p>
        </p:txBody>
      </p:sp>
      <p:sp>
        <p:nvSpPr>
          <p:cNvPr id="6" name="TextBox 5">
            <a:extLst>
              <a:ext uri="{FF2B5EF4-FFF2-40B4-BE49-F238E27FC236}">
                <a16:creationId xmlns:a16="http://schemas.microsoft.com/office/drawing/2014/main" id="{69F5CD60-1E7B-433E-A1C4-BA566A60711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A screenshot of a cell phone&#10;&#10;Description automatically generated">
            <a:extLst>
              <a:ext uri="{FF2B5EF4-FFF2-40B4-BE49-F238E27FC236}">
                <a16:creationId xmlns:a16="http://schemas.microsoft.com/office/drawing/2014/main" id="{84F43DBE-C4BE-42E2-805B-6016D1AA7179}"/>
              </a:ext>
            </a:extLst>
          </p:cNvPr>
          <p:cNvPicPr>
            <a:picLocks noChangeAspect="1"/>
          </p:cNvPicPr>
          <p:nvPr/>
        </p:nvPicPr>
        <p:blipFill>
          <a:blip r:embed="rId2"/>
          <a:stretch>
            <a:fillRect/>
          </a:stretch>
        </p:blipFill>
        <p:spPr>
          <a:xfrm>
            <a:off x="88900" y="1616801"/>
            <a:ext cx="11079842" cy="4468042"/>
          </a:xfrm>
          <a:prstGeom prst="rect">
            <a:avLst/>
          </a:prstGeom>
        </p:spPr>
      </p:pic>
    </p:spTree>
    <p:extLst>
      <p:ext uri="{BB962C8B-B14F-4D97-AF65-F5344CB8AC3E}">
        <p14:creationId xmlns:p14="http://schemas.microsoft.com/office/powerpoint/2010/main" val="3521334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755D-4C48-4ECD-B99D-8A689BCEB527}"/>
              </a:ext>
            </a:extLst>
          </p:cNvPr>
          <p:cNvSpPr>
            <a:spLocks noGrp="1"/>
          </p:cNvSpPr>
          <p:nvPr>
            <p:ph type="title"/>
          </p:nvPr>
        </p:nvSpPr>
        <p:spPr/>
        <p:txBody>
          <a:bodyPr/>
          <a:lstStyle/>
          <a:p>
            <a:r>
              <a:rPr lang="en-US" dirty="0"/>
              <a:t>Visa Direct payroll solutions</a:t>
            </a:r>
          </a:p>
        </p:txBody>
      </p:sp>
      <p:pic>
        <p:nvPicPr>
          <p:cNvPr id="5" name="Content Placeholder 4" descr="A screenshot of a cell phone&#10;&#10;Description automatically generated">
            <a:extLst>
              <a:ext uri="{FF2B5EF4-FFF2-40B4-BE49-F238E27FC236}">
                <a16:creationId xmlns:a16="http://schemas.microsoft.com/office/drawing/2014/main" id="{E5BCC67C-4827-49A1-BCE3-98343F573B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943" t="13546" r="7513" b="3984"/>
          <a:stretch/>
        </p:blipFill>
        <p:spPr>
          <a:xfrm>
            <a:off x="602450" y="1003300"/>
            <a:ext cx="10113059" cy="5549114"/>
          </a:xfrm>
        </p:spPr>
      </p:pic>
    </p:spTree>
    <p:extLst>
      <p:ext uri="{BB962C8B-B14F-4D97-AF65-F5344CB8AC3E}">
        <p14:creationId xmlns:p14="http://schemas.microsoft.com/office/powerpoint/2010/main" val="3692794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ACFA-793A-4151-B230-AECA0ADBCD0F}"/>
              </a:ext>
            </a:extLst>
          </p:cNvPr>
          <p:cNvSpPr>
            <a:spLocks noGrp="1"/>
          </p:cNvSpPr>
          <p:nvPr>
            <p:ph type="title"/>
          </p:nvPr>
        </p:nvSpPr>
        <p:spPr/>
        <p:txBody>
          <a:bodyPr/>
          <a:lstStyle/>
          <a:p>
            <a:r>
              <a:rPr lang="en-US" dirty="0"/>
              <a:t>Visa Direct Gig Economy Solutions</a:t>
            </a:r>
          </a:p>
        </p:txBody>
      </p:sp>
      <p:pic>
        <p:nvPicPr>
          <p:cNvPr id="5" name="Content Placeholder 4" descr="A screenshot of a cell phone&#10;&#10;Description automatically generated">
            <a:extLst>
              <a:ext uri="{FF2B5EF4-FFF2-40B4-BE49-F238E27FC236}">
                <a16:creationId xmlns:a16="http://schemas.microsoft.com/office/drawing/2014/main" id="{366A774E-7556-48E2-8495-C5FA2F203E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615" t="15040" r="7850" b="5777"/>
          <a:stretch/>
        </p:blipFill>
        <p:spPr>
          <a:xfrm>
            <a:off x="373965" y="1003300"/>
            <a:ext cx="10515599" cy="5606911"/>
          </a:xfrm>
        </p:spPr>
      </p:pic>
    </p:spTree>
    <p:extLst>
      <p:ext uri="{BB962C8B-B14F-4D97-AF65-F5344CB8AC3E}">
        <p14:creationId xmlns:p14="http://schemas.microsoft.com/office/powerpoint/2010/main" val="3994196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14823-9DC3-4CB8-AB73-A53D84465CC8}"/>
              </a:ext>
            </a:extLst>
          </p:cNvPr>
          <p:cNvSpPr>
            <a:spLocks noGrp="1"/>
          </p:cNvSpPr>
          <p:nvPr>
            <p:ph type="title"/>
          </p:nvPr>
        </p:nvSpPr>
        <p:spPr/>
        <p:txBody>
          <a:bodyPr/>
          <a:lstStyle/>
          <a:p>
            <a:r>
              <a:rPr lang="en-US" dirty="0"/>
              <a:t>Small business solutions</a:t>
            </a:r>
          </a:p>
        </p:txBody>
      </p:sp>
      <p:pic>
        <p:nvPicPr>
          <p:cNvPr id="5" name="Content Placeholder 4" descr="A screenshot of a cell phone&#10;&#10;Description automatically generated">
            <a:extLst>
              <a:ext uri="{FF2B5EF4-FFF2-40B4-BE49-F238E27FC236}">
                <a16:creationId xmlns:a16="http://schemas.microsoft.com/office/drawing/2014/main" id="{6AEE649D-A2EB-466A-9E78-F62E2934EA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662" t="10972" r="7271" b="4306"/>
          <a:stretch/>
        </p:blipFill>
        <p:spPr>
          <a:xfrm>
            <a:off x="696680" y="1012371"/>
            <a:ext cx="9876034" cy="5532658"/>
          </a:xfrm>
        </p:spPr>
      </p:pic>
    </p:spTree>
    <p:extLst>
      <p:ext uri="{BB962C8B-B14F-4D97-AF65-F5344CB8AC3E}">
        <p14:creationId xmlns:p14="http://schemas.microsoft.com/office/powerpoint/2010/main" val="2390830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3614-6A95-4094-B119-2F6868F1D4E5}"/>
              </a:ext>
            </a:extLst>
          </p:cNvPr>
          <p:cNvSpPr>
            <a:spLocks noGrp="1"/>
          </p:cNvSpPr>
          <p:nvPr>
            <p:ph type="title"/>
          </p:nvPr>
        </p:nvSpPr>
        <p:spPr/>
        <p:txBody>
          <a:bodyPr/>
          <a:lstStyle/>
          <a:p>
            <a:r>
              <a:rPr lang="en-US" dirty="0"/>
              <a:t>Capturing the $120T B2B money flows</a:t>
            </a:r>
          </a:p>
        </p:txBody>
      </p:sp>
      <p:sp>
        <p:nvSpPr>
          <p:cNvPr id="6" name="TextBox 5">
            <a:extLst>
              <a:ext uri="{FF2B5EF4-FFF2-40B4-BE49-F238E27FC236}">
                <a16:creationId xmlns:a16="http://schemas.microsoft.com/office/drawing/2014/main" id="{3E1A474C-6A57-45E3-A38F-281B30450E8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3" name="Picture 13" descr="A screenshot of a cell phone&#10;&#10;Description automatically generated">
            <a:extLst>
              <a:ext uri="{FF2B5EF4-FFF2-40B4-BE49-F238E27FC236}">
                <a16:creationId xmlns:a16="http://schemas.microsoft.com/office/drawing/2014/main" id="{8449327C-FDF8-4831-97D7-84CED6982C08}"/>
              </a:ext>
            </a:extLst>
          </p:cNvPr>
          <p:cNvPicPr>
            <a:picLocks noChangeAspect="1"/>
          </p:cNvPicPr>
          <p:nvPr/>
        </p:nvPicPr>
        <p:blipFill>
          <a:blip r:embed="rId2"/>
          <a:stretch>
            <a:fillRect/>
          </a:stretch>
        </p:blipFill>
        <p:spPr>
          <a:xfrm>
            <a:off x="143329" y="1796924"/>
            <a:ext cx="10862127" cy="4026152"/>
          </a:xfrm>
          <a:prstGeom prst="rect">
            <a:avLst/>
          </a:prstGeom>
        </p:spPr>
      </p:pic>
    </p:spTree>
    <p:extLst>
      <p:ext uri="{BB962C8B-B14F-4D97-AF65-F5344CB8AC3E}">
        <p14:creationId xmlns:p14="http://schemas.microsoft.com/office/powerpoint/2010/main" val="1526127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9D5F-00E0-4AD3-B42A-FA473B1C5DFB}"/>
              </a:ext>
            </a:extLst>
          </p:cNvPr>
          <p:cNvSpPr>
            <a:spLocks noGrp="1"/>
          </p:cNvSpPr>
          <p:nvPr>
            <p:ph type="title"/>
          </p:nvPr>
        </p:nvSpPr>
        <p:spPr/>
        <p:txBody>
          <a:bodyPr/>
          <a:lstStyle/>
          <a:p>
            <a:r>
              <a:rPr lang="en-US" dirty="0"/>
              <a:t>Visa is the B2B Payments Volume leader</a:t>
            </a:r>
          </a:p>
        </p:txBody>
      </p:sp>
      <p:sp>
        <p:nvSpPr>
          <p:cNvPr id="6" name="TextBox 5">
            <a:extLst>
              <a:ext uri="{FF2B5EF4-FFF2-40B4-BE49-F238E27FC236}">
                <a16:creationId xmlns:a16="http://schemas.microsoft.com/office/drawing/2014/main" id="{A0BFEAEA-8F7B-403F-8301-4C9CB9E733D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A screenshot of a cell phone&#10;&#10;Description automatically generated">
            <a:extLst>
              <a:ext uri="{FF2B5EF4-FFF2-40B4-BE49-F238E27FC236}">
                <a16:creationId xmlns:a16="http://schemas.microsoft.com/office/drawing/2014/main" id="{7C53E49F-8991-4911-B9EF-845B4C09F84E}"/>
              </a:ext>
            </a:extLst>
          </p:cNvPr>
          <p:cNvPicPr>
            <a:picLocks noChangeAspect="1"/>
          </p:cNvPicPr>
          <p:nvPr/>
        </p:nvPicPr>
        <p:blipFill>
          <a:blip r:embed="rId2"/>
          <a:stretch>
            <a:fillRect/>
          </a:stretch>
        </p:blipFill>
        <p:spPr>
          <a:xfrm>
            <a:off x="234044" y="1506239"/>
            <a:ext cx="10789555" cy="4571234"/>
          </a:xfrm>
          <a:prstGeom prst="rect">
            <a:avLst/>
          </a:prstGeom>
        </p:spPr>
      </p:pic>
    </p:spTree>
    <p:extLst>
      <p:ext uri="{BB962C8B-B14F-4D97-AF65-F5344CB8AC3E}">
        <p14:creationId xmlns:p14="http://schemas.microsoft.com/office/powerpoint/2010/main" val="1239794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E7124-B0FF-4BCB-B956-07DAD9AC359C}"/>
              </a:ext>
            </a:extLst>
          </p:cNvPr>
          <p:cNvSpPr>
            <a:spLocks noGrp="1"/>
          </p:cNvSpPr>
          <p:nvPr>
            <p:ph type="title"/>
          </p:nvPr>
        </p:nvSpPr>
        <p:spPr/>
        <p:txBody>
          <a:bodyPr>
            <a:normAutofit/>
          </a:bodyPr>
          <a:lstStyle/>
          <a:p>
            <a:r>
              <a:rPr lang="en-US" sz="3600" dirty="0"/>
              <a:t>Visa B2B Connect enables cross-border transactions</a:t>
            </a:r>
          </a:p>
        </p:txBody>
      </p:sp>
      <p:sp>
        <p:nvSpPr>
          <p:cNvPr id="6" name="TextBox 5">
            <a:extLst>
              <a:ext uri="{FF2B5EF4-FFF2-40B4-BE49-F238E27FC236}">
                <a16:creationId xmlns:a16="http://schemas.microsoft.com/office/drawing/2014/main" id="{DE1038E9-6DBC-40AA-9285-ECE56C8F105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A screenshot of a cell phone&#10;&#10;Description automatically generated">
            <a:extLst>
              <a:ext uri="{FF2B5EF4-FFF2-40B4-BE49-F238E27FC236}">
                <a16:creationId xmlns:a16="http://schemas.microsoft.com/office/drawing/2014/main" id="{A8B9FD39-BB41-4D0D-8CC5-6442C2D1C344}"/>
              </a:ext>
            </a:extLst>
          </p:cNvPr>
          <p:cNvPicPr>
            <a:picLocks noChangeAspect="1"/>
          </p:cNvPicPr>
          <p:nvPr/>
        </p:nvPicPr>
        <p:blipFill>
          <a:blip r:embed="rId2"/>
          <a:stretch>
            <a:fillRect/>
          </a:stretch>
        </p:blipFill>
        <p:spPr>
          <a:xfrm>
            <a:off x="206829" y="1498036"/>
            <a:ext cx="10943771" cy="4424355"/>
          </a:xfrm>
          <a:prstGeom prst="rect">
            <a:avLst/>
          </a:prstGeom>
        </p:spPr>
      </p:pic>
    </p:spTree>
    <p:extLst>
      <p:ext uri="{BB962C8B-B14F-4D97-AF65-F5344CB8AC3E}">
        <p14:creationId xmlns:p14="http://schemas.microsoft.com/office/powerpoint/2010/main" val="1932662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AA67-D276-4554-B207-2C5467877692}"/>
              </a:ext>
            </a:extLst>
          </p:cNvPr>
          <p:cNvSpPr>
            <a:spLocks noGrp="1"/>
          </p:cNvSpPr>
          <p:nvPr>
            <p:ph type="title"/>
          </p:nvPr>
        </p:nvSpPr>
        <p:spPr/>
        <p:txBody>
          <a:bodyPr>
            <a:normAutofit/>
          </a:bodyPr>
          <a:lstStyle/>
          <a:p>
            <a:r>
              <a:rPr lang="en-US" sz="3600" dirty="0"/>
              <a:t>Partnering to address the broader AR/AP value chain</a:t>
            </a:r>
          </a:p>
        </p:txBody>
      </p:sp>
      <p:sp>
        <p:nvSpPr>
          <p:cNvPr id="6" name="TextBox 5">
            <a:extLst>
              <a:ext uri="{FF2B5EF4-FFF2-40B4-BE49-F238E27FC236}">
                <a16:creationId xmlns:a16="http://schemas.microsoft.com/office/drawing/2014/main" id="{3A51A485-4F41-43BB-9B31-1DC30A684F6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A screenshot of a cell phone&#10;&#10;Description automatically generated">
            <a:extLst>
              <a:ext uri="{FF2B5EF4-FFF2-40B4-BE49-F238E27FC236}">
                <a16:creationId xmlns:a16="http://schemas.microsoft.com/office/drawing/2014/main" id="{CA16937A-75FE-4EFB-9551-85CC3F35E938}"/>
              </a:ext>
            </a:extLst>
          </p:cNvPr>
          <p:cNvPicPr>
            <a:picLocks noChangeAspect="1"/>
          </p:cNvPicPr>
          <p:nvPr/>
        </p:nvPicPr>
        <p:blipFill>
          <a:blip r:embed="rId2"/>
          <a:stretch>
            <a:fillRect/>
          </a:stretch>
        </p:blipFill>
        <p:spPr>
          <a:xfrm>
            <a:off x="88900" y="1524068"/>
            <a:ext cx="11179627" cy="4508364"/>
          </a:xfrm>
          <a:prstGeom prst="rect">
            <a:avLst/>
          </a:prstGeom>
        </p:spPr>
      </p:pic>
    </p:spTree>
    <p:extLst>
      <p:ext uri="{BB962C8B-B14F-4D97-AF65-F5344CB8AC3E}">
        <p14:creationId xmlns:p14="http://schemas.microsoft.com/office/powerpoint/2010/main" val="1531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B09-D6A4-4CFF-B234-CCF47818B193}"/>
              </a:ext>
            </a:extLst>
          </p:cNvPr>
          <p:cNvSpPr>
            <a:spLocks noGrp="1"/>
          </p:cNvSpPr>
          <p:nvPr>
            <p:ph type="title"/>
          </p:nvPr>
        </p:nvSpPr>
        <p:spPr/>
        <p:txBody>
          <a:bodyPr/>
          <a:lstStyle/>
          <a:p>
            <a:r>
              <a:rPr lang="en-US" dirty="0"/>
              <a:t>Expanding suite of value added services</a:t>
            </a:r>
          </a:p>
        </p:txBody>
      </p:sp>
      <p:pic>
        <p:nvPicPr>
          <p:cNvPr id="6" name="Picture 6" descr="A screenshot of a cell phone&#10;&#10;Description automatically generated">
            <a:extLst>
              <a:ext uri="{FF2B5EF4-FFF2-40B4-BE49-F238E27FC236}">
                <a16:creationId xmlns:a16="http://schemas.microsoft.com/office/drawing/2014/main" id="{9F1ADA56-B507-4222-B92B-1857484A2803}"/>
              </a:ext>
            </a:extLst>
          </p:cNvPr>
          <p:cNvPicPr>
            <a:picLocks noGrp="1" noChangeAspect="1"/>
          </p:cNvPicPr>
          <p:nvPr>
            <p:ph idx="1"/>
          </p:nvPr>
        </p:nvPicPr>
        <p:blipFill>
          <a:blip r:embed="rId2"/>
          <a:stretch>
            <a:fillRect/>
          </a:stretch>
        </p:blipFill>
        <p:spPr>
          <a:xfrm>
            <a:off x="101823" y="1225040"/>
            <a:ext cx="11150599" cy="4782906"/>
          </a:xfrm>
        </p:spPr>
      </p:pic>
    </p:spTree>
    <p:extLst>
      <p:ext uri="{BB962C8B-B14F-4D97-AF65-F5344CB8AC3E}">
        <p14:creationId xmlns:p14="http://schemas.microsoft.com/office/powerpoint/2010/main" val="2626615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2571-FCCE-44BA-89F4-4813F6D3BEEB}"/>
              </a:ext>
            </a:extLst>
          </p:cNvPr>
          <p:cNvSpPr>
            <a:spLocks noGrp="1"/>
          </p:cNvSpPr>
          <p:nvPr>
            <p:ph type="title"/>
          </p:nvPr>
        </p:nvSpPr>
        <p:spPr/>
        <p:txBody>
          <a:bodyPr/>
          <a:lstStyle/>
          <a:p>
            <a:r>
              <a:rPr lang="en-CA" dirty="0"/>
              <a:t>Historical Performance S&amp;P 5 Years</a:t>
            </a:r>
          </a:p>
        </p:txBody>
      </p:sp>
      <p:pic>
        <p:nvPicPr>
          <p:cNvPr id="13" name="Content Placeholder 12">
            <a:extLst>
              <a:ext uri="{FF2B5EF4-FFF2-40B4-BE49-F238E27FC236}">
                <a16:creationId xmlns:a16="http://schemas.microsoft.com/office/drawing/2014/main" id="{1F995921-102F-4C18-A379-C1655279AD54}"/>
              </a:ext>
            </a:extLst>
          </p:cNvPr>
          <p:cNvPicPr>
            <a:picLocks noGrp="1" noChangeAspect="1"/>
          </p:cNvPicPr>
          <p:nvPr>
            <p:ph idx="1"/>
          </p:nvPr>
        </p:nvPicPr>
        <p:blipFill>
          <a:blip r:embed="rId2"/>
          <a:stretch>
            <a:fillRect/>
          </a:stretch>
        </p:blipFill>
        <p:spPr>
          <a:xfrm>
            <a:off x="374650" y="1764853"/>
            <a:ext cx="10515600" cy="3756919"/>
          </a:xfrm>
          <a:prstGeom prst="rect">
            <a:avLst/>
          </a:prstGeom>
        </p:spPr>
      </p:pic>
      <p:pic>
        <p:nvPicPr>
          <p:cNvPr id="14" name="Picture 13">
            <a:extLst>
              <a:ext uri="{FF2B5EF4-FFF2-40B4-BE49-F238E27FC236}">
                <a16:creationId xmlns:a16="http://schemas.microsoft.com/office/drawing/2014/main" id="{435C57C3-CB6A-47E1-86C1-ED329A19B7D0}"/>
              </a:ext>
            </a:extLst>
          </p:cNvPr>
          <p:cNvPicPr>
            <a:picLocks noChangeAspect="1"/>
          </p:cNvPicPr>
          <p:nvPr/>
        </p:nvPicPr>
        <p:blipFill>
          <a:blip r:embed="rId3"/>
          <a:stretch>
            <a:fillRect/>
          </a:stretch>
        </p:blipFill>
        <p:spPr>
          <a:xfrm>
            <a:off x="373967" y="1098546"/>
            <a:ext cx="10515599" cy="475363"/>
          </a:xfrm>
          <a:prstGeom prst="rect">
            <a:avLst/>
          </a:prstGeom>
        </p:spPr>
      </p:pic>
    </p:spTree>
    <p:extLst>
      <p:ext uri="{BB962C8B-B14F-4D97-AF65-F5344CB8AC3E}">
        <p14:creationId xmlns:p14="http://schemas.microsoft.com/office/powerpoint/2010/main" val="12762249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553F-3BE2-4D17-8D60-31E910AF2603}"/>
              </a:ext>
            </a:extLst>
          </p:cNvPr>
          <p:cNvSpPr>
            <a:spLocks noGrp="1"/>
          </p:cNvSpPr>
          <p:nvPr>
            <p:ph type="title"/>
          </p:nvPr>
        </p:nvSpPr>
        <p:spPr/>
        <p:txBody>
          <a:bodyPr/>
          <a:lstStyle/>
          <a:p>
            <a:r>
              <a:rPr lang="en-US" dirty="0"/>
              <a:t>Capital Allocation Priorities</a:t>
            </a:r>
          </a:p>
        </p:txBody>
      </p:sp>
      <p:pic>
        <p:nvPicPr>
          <p:cNvPr id="6" name="Picture 6" descr="A screenshot of a cell phone&#10;&#10;Description automatically generated">
            <a:extLst>
              <a:ext uri="{FF2B5EF4-FFF2-40B4-BE49-F238E27FC236}">
                <a16:creationId xmlns:a16="http://schemas.microsoft.com/office/drawing/2014/main" id="{E57A717F-0DD6-4147-982F-C2EEAB3FB776}"/>
              </a:ext>
            </a:extLst>
          </p:cNvPr>
          <p:cNvPicPr>
            <a:picLocks noChangeAspect="1"/>
          </p:cNvPicPr>
          <p:nvPr/>
        </p:nvPicPr>
        <p:blipFill>
          <a:blip r:embed="rId2"/>
          <a:stretch>
            <a:fillRect/>
          </a:stretch>
        </p:blipFill>
        <p:spPr>
          <a:xfrm>
            <a:off x="215900" y="1504567"/>
            <a:ext cx="10834913" cy="4302438"/>
          </a:xfrm>
          <a:prstGeom prst="rect">
            <a:avLst/>
          </a:prstGeom>
        </p:spPr>
      </p:pic>
    </p:spTree>
    <p:extLst>
      <p:ext uri="{BB962C8B-B14F-4D97-AF65-F5344CB8AC3E}">
        <p14:creationId xmlns:p14="http://schemas.microsoft.com/office/powerpoint/2010/main" val="2311561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004B-28C1-4AFE-9541-71E8E9EBF01B}"/>
              </a:ext>
            </a:extLst>
          </p:cNvPr>
          <p:cNvSpPr>
            <a:spLocks noGrp="1"/>
          </p:cNvSpPr>
          <p:nvPr>
            <p:ph type="title"/>
          </p:nvPr>
        </p:nvSpPr>
        <p:spPr/>
        <p:txBody>
          <a:bodyPr/>
          <a:lstStyle/>
          <a:p>
            <a:r>
              <a:rPr lang="en-US" dirty="0"/>
              <a:t>Capital Allocation Priorities</a:t>
            </a:r>
          </a:p>
        </p:txBody>
      </p:sp>
      <p:pic>
        <p:nvPicPr>
          <p:cNvPr id="6" name="Picture 6" descr="A screenshot of a cell phone&#10;&#10;Description automatically generated">
            <a:extLst>
              <a:ext uri="{FF2B5EF4-FFF2-40B4-BE49-F238E27FC236}">
                <a16:creationId xmlns:a16="http://schemas.microsoft.com/office/drawing/2014/main" id="{4638F4AD-4861-4E21-9273-FD040B30B553}"/>
              </a:ext>
            </a:extLst>
          </p:cNvPr>
          <p:cNvPicPr>
            <a:picLocks noChangeAspect="1"/>
          </p:cNvPicPr>
          <p:nvPr/>
        </p:nvPicPr>
        <p:blipFill>
          <a:blip r:embed="rId2"/>
          <a:stretch>
            <a:fillRect/>
          </a:stretch>
        </p:blipFill>
        <p:spPr>
          <a:xfrm>
            <a:off x="107042" y="1539047"/>
            <a:ext cx="11170556" cy="4550978"/>
          </a:xfrm>
          <a:prstGeom prst="rect">
            <a:avLst/>
          </a:prstGeom>
        </p:spPr>
      </p:pic>
    </p:spTree>
    <p:extLst>
      <p:ext uri="{BB962C8B-B14F-4D97-AF65-F5344CB8AC3E}">
        <p14:creationId xmlns:p14="http://schemas.microsoft.com/office/powerpoint/2010/main" val="8365502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B7CD7-2ACD-4C81-BCE1-930EEA7E1A2D}"/>
              </a:ext>
            </a:extLst>
          </p:cNvPr>
          <p:cNvSpPr>
            <a:spLocks noGrp="1"/>
          </p:cNvSpPr>
          <p:nvPr>
            <p:ph type="title"/>
          </p:nvPr>
        </p:nvSpPr>
        <p:spPr/>
        <p:txBody>
          <a:bodyPr/>
          <a:lstStyle/>
          <a:p>
            <a:r>
              <a:rPr lang="en-US" dirty="0"/>
              <a:t>Capital Allocation Priorities</a:t>
            </a:r>
          </a:p>
        </p:txBody>
      </p:sp>
      <p:pic>
        <p:nvPicPr>
          <p:cNvPr id="6" name="Picture 6" descr="A screenshot of a cell phone&#10;&#10;Description automatically generated">
            <a:extLst>
              <a:ext uri="{FF2B5EF4-FFF2-40B4-BE49-F238E27FC236}">
                <a16:creationId xmlns:a16="http://schemas.microsoft.com/office/drawing/2014/main" id="{29DC39F0-EEEC-4F24-8212-624EBD0AFA43}"/>
              </a:ext>
            </a:extLst>
          </p:cNvPr>
          <p:cNvPicPr>
            <a:picLocks noChangeAspect="1"/>
          </p:cNvPicPr>
          <p:nvPr/>
        </p:nvPicPr>
        <p:blipFill>
          <a:blip r:embed="rId2"/>
          <a:stretch>
            <a:fillRect/>
          </a:stretch>
        </p:blipFill>
        <p:spPr>
          <a:xfrm>
            <a:off x="306615" y="1327549"/>
            <a:ext cx="10780485" cy="4565758"/>
          </a:xfrm>
          <a:prstGeom prst="rect">
            <a:avLst/>
          </a:prstGeom>
        </p:spPr>
      </p:pic>
    </p:spTree>
    <p:extLst>
      <p:ext uri="{BB962C8B-B14F-4D97-AF65-F5344CB8AC3E}">
        <p14:creationId xmlns:p14="http://schemas.microsoft.com/office/powerpoint/2010/main" val="4192699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E7118-B807-4D43-9334-39BEA0EE7809}"/>
              </a:ext>
            </a:extLst>
          </p:cNvPr>
          <p:cNvPicPr>
            <a:picLocks noChangeAspect="1"/>
          </p:cNvPicPr>
          <p:nvPr/>
        </p:nvPicPr>
        <p:blipFill>
          <a:blip r:embed="rId2"/>
          <a:stretch>
            <a:fillRect/>
          </a:stretch>
        </p:blipFill>
        <p:spPr>
          <a:xfrm>
            <a:off x="199700" y="956893"/>
            <a:ext cx="10887075" cy="5476875"/>
          </a:xfrm>
          <a:prstGeom prst="rect">
            <a:avLst/>
          </a:prstGeom>
        </p:spPr>
      </p:pic>
    </p:spTree>
    <p:extLst>
      <p:ext uri="{BB962C8B-B14F-4D97-AF65-F5344CB8AC3E}">
        <p14:creationId xmlns:p14="http://schemas.microsoft.com/office/powerpoint/2010/main" val="14216398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5C08A-B30D-4EB3-8C6E-FE396E76FCA6}"/>
              </a:ext>
            </a:extLst>
          </p:cNvPr>
          <p:cNvSpPr>
            <a:spLocks noGrp="1"/>
          </p:cNvSpPr>
          <p:nvPr>
            <p:ph type="title"/>
          </p:nvPr>
        </p:nvSpPr>
        <p:spPr/>
        <p:txBody>
          <a:bodyPr/>
          <a:lstStyle/>
          <a:p>
            <a:r>
              <a:rPr lang="en-US" dirty="0"/>
              <a:t>What is Plaid?</a:t>
            </a:r>
          </a:p>
        </p:txBody>
      </p:sp>
      <p:sp>
        <p:nvSpPr>
          <p:cNvPr id="6" name="object 4">
            <a:extLst>
              <a:ext uri="{FF2B5EF4-FFF2-40B4-BE49-F238E27FC236}">
                <a16:creationId xmlns:a16="http://schemas.microsoft.com/office/drawing/2014/main" id="{0BE26F23-C39C-425B-AEC6-73C8D8D98F3E}"/>
              </a:ext>
            </a:extLst>
          </p:cNvPr>
          <p:cNvSpPr txBox="1"/>
          <p:nvPr/>
        </p:nvSpPr>
        <p:spPr>
          <a:xfrm>
            <a:off x="295275" y="1336061"/>
            <a:ext cx="6179185" cy="1784350"/>
          </a:xfrm>
          <a:prstGeom prst="rect">
            <a:avLst/>
          </a:prstGeom>
        </p:spPr>
        <p:txBody>
          <a:bodyPr vert="horz" wrap="square" lIns="0" tIns="15875" rIns="0" bIns="0" rtlCol="0">
            <a:spAutoFit/>
          </a:bodyPr>
          <a:lstStyle/>
          <a:p>
            <a:pPr marL="184150" marR="5080" indent="-171450" algn="just">
              <a:lnSpc>
                <a:spcPct val="100000"/>
              </a:lnSpc>
              <a:spcBef>
                <a:spcPts val="125"/>
              </a:spcBef>
              <a:buClr>
                <a:srgbClr val="F7B600"/>
              </a:buClr>
              <a:buFont typeface="Arial"/>
              <a:buChar char="•"/>
              <a:tabLst>
                <a:tab pos="184150" algn="l"/>
              </a:tabLst>
            </a:pPr>
            <a:r>
              <a:rPr sz="2000" spc="20" dirty="0">
                <a:solidFill>
                  <a:srgbClr val="1A1F70"/>
                </a:solidFill>
                <a:latin typeface="Segoe UI"/>
                <a:cs typeface="Segoe UI"/>
              </a:rPr>
              <a:t>Plaid</a:t>
            </a:r>
            <a:r>
              <a:rPr sz="2000" spc="-170" dirty="0">
                <a:solidFill>
                  <a:srgbClr val="1A1F70"/>
                </a:solidFill>
                <a:latin typeface="Segoe UI"/>
                <a:cs typeface="Segoe UI"/>
              </a:rPr>
              <a:t> </a:t>
            </a:r>
            <a:r>
              <a:rPr sz="2000" spc="20" dirty="0">
                <a:solidFill>
                  <a:srgbClr val="1A1F70"/>
                </a:solidFill>
                <a:latin typeface="Segoe UI"/>
                <a:cs typeface="Segoe UI"/>
              </a:rPr>
              <a:t>is </a:t>
            </a:r>
            <a:r>
              <a:rPr sz="2000" spc="10" dirty="0">
                <a:solidFill>
                  <a:srgbClr val="1A1F70"/>
                </a:solidFill>
                <a:latin typeface="Segoe UI"/>
                <a:cs typeface="Segoe UI"/>
              </a:rPr>
              <a:t>a</a:t>
            </a:r>
            <a:r>
              <a:rPr sz="2000" spc="-85" dirty="0">
                <a:solidFill>
                  <a:srgbClr val="1A1F70"/>
                </a:solidFill>
                <a:latin typeface="Segoe UI"/>
                <a:cs typeface="Segoe UI"/>
              </a:rPr>
              <a:t> </a:t>
            </a:r>
            <a:r>
              <a:rPr sz="2000" spc="5" dirty="0">
                <a:solidFill>
                  <a:srgbClr val="1A1F70"/>
                </a:solidFill>
                <a:latin typeface="Segoe UI"/>
                <a:cs typeface="Segoe UI"/>
              </a:rPr>
              <a:t>financial</a:t>
            </a:r>
            <a:r>
              <a:rPr sz="2000" spc="-65" dirty="0">
                <a:solidFill>
                  <a:srgbClr val="1A1F70"/>
                </a:solidFill>
                <a:latin typeface="Segoe UI"/>
                <a:cs typeface="Segoe UI"/>
              </a:rPr>
              <a:t> </a:t>
            </a:r>
            <a:r>
              <a:rPr sz="2000" spc="10" dirty="0">
                <a:solidFill>
                  <a:srgbClr val="1A1F70"/>
                </a:solidFill>
                <a:latin typeface="Segoe UI"/>
                <a:cs typeface="Segoe UI"/>
              </a:rPr>
              <a:t>data</a:t>
            </a:r>
            <a:r>
              <a:rPr sz="2000" spc="-80" dirty="0">
                <a:solidFill>
                  <a:srgbClr val="1A1F70"/>
                </a:solidFill>
                <a:latin typeface="Segoe UI"/>
                <a:cs typeface="Segoe UI"/>
              </a:rPr>
              <a:t> </a:t>
            </a:r>
            <a:r>
              <a:rPr sz="2000" spc="5" dirty="0">
                <a:solidFill>
                  <a:srgbClr val="1A1F70"/>
                </a:solidFill>
                <a:latin typeface="Segoe UI"/>
                <a:cs typeface="Segoe UI"/>
              </a:rPr>
              <a:t>network</a:t>
            </a:r>
            <a:r>
              <a:rPr sz="2000" spc="-60" dirty="0">
                <a:solidFill>
                  <a:srgbClr val="1A1F70"/>
                </a:solidFill>
                <a:latin typeface="Segoe UI"/>
                <a:cs typeface="Segoe UI"/>
              </a:rPr>
              <a:t> </a:t>
            </a:r>
            <a:r>
              <a:rPr sz="2000" spc="5" dirty="0">
                <a:solidFill>
                  <a:srgbClr val="1A1F70"/>
                </a:solidFill>
                <a:latin typeface="Segoe UI"/>
                <a:cs typeface="Segoe UI"/>
              </a:rPr>
              <a:t>that</a:t>
            </a:r>
            <a:r>
              <a:rPr sz="2000" spc="-30" dirty="0">
                <a:solidFill>
                  <a:srgbClr val="1A1F70"/>
                </a:solidFill>
                <a:latin typeface="Segoe UI"/>
                <a:cs typeface="Segoe UI"/>
              </a:rPr>
              <a:t> </a:t>
            </a:r>
            <a:r>
              <a:rPr sz="2000" spc="-10" dirty="0">
                <a:solidFill>
                  <a:srgbClr val="1A1F70"/>
                </a:solidFill>
                <a:latin typeface="Segoe UI"/>
                <a:cs typeface="Segoe UI"/>
              </a:rPr>
              <a:t>makes</a:t>
            </a:r>
            <a:r>
              <a:rPr sz="2000" spc="20" dirty="0">
                <a:solidFill>
                  <a:srgbClr val="1A1F70"/>
                </a:solidFill>
                <a:latin typeface="Segoe UI"/>
                <a:cs typeface="Segoe UI"/>
              </a:rPr>
              <a:t> it</a:t>
            </a:r>
            <a:r>
              <a:rPr sz="2000" spc="-35" dirty="0">
                <a:solidFill>
                  <a:srgbClr val="1A1F70"/>
                </a:solidFill>
                <a:latin typeface="Segoe UI"/>
                <a:cs typeface="Segoe UI"/>
              </a:rPr>
              <a:t> </a:t>
            </a:r>
            <a:r>
              <a:rPr sz="2000" dirty="0">
                <a:solidFill>
                  <a:srgbClr val="1A1F70"/>
                </a:solidFill>
                <a:latin typeface="Segoe UI"/>
                <a:cs typeface="Segoe UI"/>
              </a:rPr>
              <a:t>easy</a:t>
            </a:r>
            <a:r>
              <a:rPr sz="2000" spc="-25" dirty="0">
                <a:solidFill>
                  <a:srgbClr val="1A1F70"/>
                </a:solidFill>
                <a:latin typeface="Segoe UI"/>
                <a:cs typeface="Segoe UI"/>
              </a:rPr>
              <a:t> </a:t>
            </a:r>
            <a:r>
              <a:rPr sz="2000" dirty="0">
                <a:solidFill>
                  <a:srgbClr val="1A1F70"/>
                </a:solidFill>
                <a:latin typeface="Segoe UI"/>
                <a:cs typeface="Segoe UI"/>
              </a:rPr>
              <a:t>for  </a:t>
            </a:r>
            <a:r>
              <a:rPr sz="2000" spc="20" dirty="0">
                <a:solidFill>
                  <a:srgbClr val="1A1F70"/>
                </a:solidFill>
                <a:latin typeface="Segoe UI"/>
                <a:cs typeface="Segoe UI"/>
              </a:rPr>
              <a:t>people </a:t>
            </a:r>
            <a:r>
              <a:rPr sz="2000" spc="5" dirty="0">
                <a:solidFill>
                  <a:srgbClr val="1A1F70"/>
                </a:solidFill>
                <a:latin typeface="Segoe UI"/>
                <a:cs typeface="Segoe UI"/>
              </a:rPr>
              <a:t>to </a:t>
            </a:r>
            <a:r>
              <a:rPr sz="2000" spc="-5" dirty="0">
                <a:solidFill>
                  <a:srgbClr val="1A1F70"/>
                </a:solidFill>
                <a:latin typeface="Segoe UI"/>
                <a:cs typeface="Segoe UI"/>
              </a:rPr>
              <a:t>securely connect </a:t>
            </a:r>
            <a:r>
              <a:rPr sz="2000" spc="5" dirty="0">
                <a:solidFill>
                  <a:srgbClr val="1A1F70"/>
                </a:solidFill>
                <a:latin typeface="Segoe UI"/>
                <a:cs typeface="Segoe UI"/>
              </a:rPr>
              <a:t>their financial </a:t>
            </a:r>
            <a:r>
              <a:rPr sz="2000" spc="-5" dirty="0">
                <a:solidFill>
                  <a:srgbClr val="1A1F70"/>
                </a:solidFill>
                <a:latin typeface="Segoe UI"/>
                <a:cs typeface="Segoe UI"/>
              </a:rPr>
              <a:t>accounts</a:t>
            </a:r>
            <a:r>
              <a:rPr sz="2000" spc="-280" dirty="0">
                <a:solidFill>
                  <a:srgbClr val="1A1F70"/>
                </a:solidFill>
                <a:latin typeface="Segoe UI"/>
                <a:cs typeface="Segoe UI"/>
              </a:rPr>
              <a:t> </a:t>
            </a:r>
            <a:r>
              <a:rPr sz="2000" spc="5" dirty="0">
                <a:solidFill>
                  <a:srgbClr val="1A1F70"/>
                </a:solidFill>
                <a:latin typeface="Segoe UI"/>
                <a:cs typeface="Segoe UI"/>
              </a:rPr>
              <a:t>to  </a:t>
            </a:r>
            <a:r>
              <a:rPr sz="2000" spc="-5" dirty="0">
                <a:solidFill>
                  <a:srgbClr val="1A1F70"/>
                </a:solidFill>
                <a:latin typeface="Segoe UI"/>
                <a:cs typeface="Segoe UI"/>
              </a:rPr>
              <a:t>the </a:t>
            </a:r>
            <a:r>
              <a:rPr sz="2000" spc="20" dirty="0">
                <a:solidFill>
                  <a:srgbClr val="1A1F70"/>
                </a:solidFill>
                <a:latin typeface="Segoe UI"/>
                <a:cs typeface="Segoe UI"/>
              </a:rPr>
              <a:t>apps </a:t>
            </a:r>
            <a:r>
              <a:rPr sz="2000" dirty="0">
                <a:solidFill>
                  <a:srgbClr val="1A1F70"/>
                </a:solidFill>
                <a:latin typeface="Segoe UI"/>
                <a:cs typeface="Segoe UI"/>
              </a:rPr>
              <a:t>they </a:t>
            </a:r>
            <a:r>
              <a:rPr sz="2000" spc="-10" dirty="0">
                <a:solidFill>
                  <a:srgbClr val="1A1F70"/>
                </a:solidFill>
                <a:latin typeface="Segoe UI"/>
                <a:cs typeface="Segoe UI"/>
              </a:rPr>
              <a:t>use </a:t>
            </a:r>
            <a:r>
              <a:rPr sz="2000" spc="5" dirty="0">
                <a:solidFill>
                  <a:srgbClr val="1A1F70"/>
                </a:solidFill>
                <a:latin typeface="Segoe UI"/>
                <a:cs typeface="Segoe UI"/>
              </a:rPr>
              <a:t>to </a:t>
            </a:r>
            <a:r>
              <a:rPr sz="2000" spc="10" dirty="0">
                <a:solidFill>
                  <a:srgbClr val="1A1F70"/>
                </a:solidFill>
                <a:latin typeface="Segoe UI"/>
                <a:cs typeface="Segoe UI"/>
              </a:rPr>
              <a:t>manage </a:t>
            </a:r>
            <a:r>
              <a:rPr sz="2000" spc="5" dirty="0">
                <a:solidFill>
                  <a:srgbClr val="1A1F70"/>
                </a:solidFill>
                <a:latin typeface="Segoe UI"/>
                <a:cs typeface="Segoe UI"/>
              </a:rPr>
              <a:t>their financial</a:t>
            </a:r>
            <a:r>
              <a:rPr sz="2000" spc="-365" dirty="0">
                <a:solidFill>
                  <a:srgbClr val="1A1F70"/>
                </a:solidFill>
                <a:latin typeface="Segoe UI"/>
                <a:cs typeface="Segoe UI"/>
              </a:rPr>
              <a:t> </a:t>
            </a:r>
            <a:r>
              <a:rPr sz="2000" spc="20" dirty="0">
                <a:solidFill>
                  <a:srgbClr val="1A1F70"/>
                </a:solidFill>
                <a:latin typeface="Segoe UI"/>
                <a:cs typeface="Segoe UI"/>
              </a:rPr>
              <a:t>lives</a:t>
            </a:r>
            <a:endParaRPr sz="2000" dirty="0">
              <a:latin typeface="Segoe UI"/>
              <a:cs typeface="Segoe UI"/>
            </a:endParaRPr>
          </a:p>
          <a:p>
            <a:pPr marL="184150" marR="577215" indent="-171450">
              <a:lnSpc>
                <a:spcPct val="100000"/>
              </a:lnSpc>
              <a:spcBef>
                <a:spcPts val="1814"/>
              </a:spcBef>
              <a:buClr>
                <a:srgbClr val="F7B600"/>
              </a:buClr>
              <a:buFont typeface="Arial"/>
              <a:buChar char="•"/>
              <a:tabLst>
                <a:tab pos="184150" algn="l"/>
              </a:tabLst>
            </a:pPr>
            <a:r>
              <a:rPr sz="2000" spc="10" dirty="0">
                <a:solidFill>
                  <a:srgbClr val="1A1F70"/>
                </a:solidFill>
                <a:latin typeface="Segoe UI"/>
                <a:cs typeface="Segoe UI"/>
              </a:rPr>
              <a:t>Provides </a:t>
            </a:r>
            <a:r>
              <a:rPr sz="2000" spc="-5" dirty="0">
                <a:solidFill>
                  <a:srgbClr val="1A1F70"/>
                </a:solidFill>
                <a:latin typeface="Segoe UI"/>
                <a:cs typeface="Segoe UI"/>
              </a:rPr>
              <a:t>safe, </a:t>
            </a:r>
            <a:r>
              <a:rPr sz="2000" spc="-15" dirty="0">
                <a:solidFill>
                  <a:srgbClr val="1A1F70"/>
                </a:solidFill>
                <a:latin typeface="Segoe UI"/>
                <a:cs typeface="Segoe UI"/>
              </a:rPr>
              <a:t>secure </a:t>
            </a:r>
            <a:r>
              <a:rPr sz="2000" dirty="0">
                <a:solidFill>
                  <a:srgbClr val="1A1F70"/>
                </a:solidFill>
                <a:latin typeface="Segoe UI"/>
                <a:cs typeface="Segoe UI"/>
              </a:rPr>
              <a:t>connections for </a:t>
            </a:r>
            <a:r>
              <a:rPr sz="2000" spc="35" dirty="0">
                <a:solidFill>
                  <a:srgbClr val="1A1F70"/>
                </a:solidFill>
                <a:latin typeface="Segoe UI"/>
                <a:cs typeface="Segoe UI"/>
              </a:rPr>
              <a:t>80% </a:t>
            </a:r>
            <a:r>
              <a:rPr sz="2000" spc="15" dirty="0">
                <a:solidFill>
                  <a:srgbClr val="1A1F70"/>
                </a:solidFill>
                <a:latin typeface="Segoe UI"/>
                <a:cs typeface="Segoe UI"/>
              </a:rPr>
              <a:t>of</a:t>
            </a:r>
            <a:r>
              <a:rPr sz="2000" spc="-275" dirty="0">
                <a:solidFill>
                  <a:srgbClr val="1A1F70"/>
                </a:solidFill>
                <a:latin typeface="Segoe UI"/>
                <a:cs typeface="Segoe UI"/>
              </a:rPr>
              <a:t> </a:t>
            </a:r>
            <a:r>
              <a:rPr sz="2000" spc="-5" dirty="0">
                <a:solidFill>
                  <a:srgbClr val="1A1F70"/>
                </a:solidFill>
                <a:latin typeface="Segoe UI"/>
                <a:cs typeface="Segoe UI"/>
              </a:rPr>
              <a:t>the  </a:t>
            </a:r>
            <a:r>
              <a:rPr sz="2000" spc="5" dirty="0">
                <a:solidFill>
                  <a:srgbClr val="1A1F70"/>
                </a:solidFill>
                <a:latin typeface="Segoe UI"/>
                <a:cs typeface="Segoe UI"/>
              </a:rPr>
              <a:t>largest </a:t>
            </a:r>
            <a:r>
              <a:rPr sz="2000" spc="10" dirty="0">
                <a:solidFill>
                  <a:srgbClr val="1A1F70"/>
                </a:solidFill>
                <a:latin typeface="Segoe UI"/>
                <a:cs typeface="Segoe UI"/>
              </a:rPr>
              <a:t>U.S. </a:t>
            </a:r>
            <a:r>
              <a:rPr sz="2000" spc="-5" dirty="0">
                <a:solidFill>
                  <a:srgbClr val="1A1F70"/>
                </a:solidFill>
                <a:latin typeface="Segoe UI"/>
                <a:cs typeface="Segoe UI"/>
              </a:rPr>
              <a:t>fintech</a:t>
            </a:r>
            <a:r>
              <a:rPr sz="2000" spc="-185" dirty="0">
                <a:solidFill>
                  <a:srgbClr val="1A1F70"/>
                </a:solidFill>
                <a:latin typeface="Segoe UI"/>
                <a:cs typeface="Segoe UI"/>
              </a:rPr>
              <a:t> </a:t>
            </a:r>
            <a:r>
              <a:rPr sz="2000" spc="20" dirty="0">
                <a:solidFill>
                  <a:srgbClr val="1A1F70"/>
                </a:solidFill>
                <a:latin typeface="Segoe UI"/>
                <a:cs typeface="Segoe UI"/>
              </a:rPr>
              <a:t>apps</a:t>
            </a:r>
            <a:endParaRPr sz="2000" dirty="0">
              <a:latin typeface="Segoe UI"/>
              <a:cs typeface="Segoe UI"/>
            </a:endParaRPr>
          </a:p>
        </p:txBody>
      </p:sp>
      <p:sp>
        <p:nvSpPr>
          <p:cNvPr id="7" name="object 5">
            <a:extLst>
              <a:ext uri="{FF2B5EF4-FFF2-40B4-BE49-F238E27FC236}">
                <a16:creationId xmlns:a16="http://schemas.microsoft.com/office/drawing/2014/main" id="{400D922D-4227-4860-BFFB-93029E05F49F}"/>
              </a:ext>
            </a:extLst>
          </p:cNvPr>
          <p:cNvSpPr txBox="1"/>
          <p:nvPr/>
        </p:nvSpPr>
        <p:spPr>
          <a:xfrm>
            <a:off x="752792" y="3095138"/>
            <a:ext cx="5638165" cy="1475105"/>
          </a:xfrm>
          <a:prstGeom prst="rect">
            <a:avLst/>
          </a:prstGeom>
        </p:spPr>
        <p:txBody>
          <a:bodyPr vert="horz" wrap="square" lIns="0" tIns="88265" rIns="0" bIns="0" rtlCol="0">
            <a:spAutoFit/>
          </a:bodyPr>
          <a:lstStyle/>
          <a:p>
            <a:pPr marL="355600" indent="-343535">
              <a:lnSpc>
                <a:spcPct val="100000"/>
              </a:lnSpc>
              <a:spcBef>
                <a:spcPts val="695"/>
              </a:spcBef>
              <a:buClr>
                <a:srgbClr val="F7B600"/>
              </a:buClr>
              <a:buChar char="–"/>
              <a:tabLst>
                <a:tab pos="355600" algn="l"/>
                <a:tab pos="356235" algn="l"/>
              </a:tabLst>
            </a:pPr>
            <a:r>
              <a:rPr sz="2000" spc="25" dirty="0">
                <a:solidFill>
                  <a:srgbClr val="1A1F70"/>
                </a:solidFill>
                <a:latin typeface="Segoe UI"/>
                <a:cs typeface="Segoe UI"/>
              </a:rPr>
              <a:t>11,000+</a:t>
            </a:r>
            <a:r>
              <a:rPr sz="2000" spc="-430" dirty="0">
                <a:solidFill>
                  <a:srgbClr val="1A1F70"/>
                </a:solidFill>
                <a:latin typeface="Segoe UI"/>
                <a:cs typeface="Segoe UI"/>
              </a:rPr>
              <a:t> </a:t>
            </a:r>
            <a:r>
              <a:rPr sz="2000" spc="10" dirty="0">
                <a:solidFill>
                  <a:srgbClr val="1A1F70"/>
                </a:solidFill>
                <a:latin typeface="Segoe UI"/>
                <a:cs typeface="Segoe UI"/>
              </a:rPr>
              <a:t>bank and </a:t>
            </a:r>
            <a:r>
              <a:rPr sz="2000" spc="5" dirty="0">
                <a:solidFill>
                  <a:srgbClr val="1A1F70"/>
                </a:solidFill>
                <a:latin typeface="Segoe UI"/>
                <a:cs typeface="Segoe UI"/>
              </a:rPr>
              <a:t>financial services </a:t>
            </a:r>
            <a:r>
              <a:rPr sz="2000" spc="10" dirty="0">
                <a:solidFill>
                  <a:srgbClr val="1A1F70"/>
                </a:solidFill>
                <a:latin typeface="Segoe UI"/>
                <a:cs typeface="Segoe UI"/>
              </a:rPr>
              <a:t>companies</a:t>
            </a:r>
            <a:endParaRPr sz="2000" dirty="0">
              <a:latin typeface="Segoe UI"/>
              <a:cs typeface="Segoe UI"/>
            </a:endParaRPr>
          </a:p>
          <a:p>
            <a:pPr marL="355600" indent="-343535">
              <a:lnSpc>
                <a:spcPct val="100000"/>
              </a:lnSpc>
              <a:spcBef>
                <a:spcPts val="600"/>
              </a:spcBef>
              <a:buClr>
                <a:srgbClr val="F7B600"/>
              </a:buClr>
              <a:buChar char="–"/>
              <a:tabLst>
                <a:tab pos="355600" algn="l"/>
                <a:tab pos="356235" algn="l"/>
              </a:tabLst>
            </a:pPr>
            <a:r>
              <a:rPr sz="2000" spc="35" dirty="0">
                <a:solidFill>
                  <a:srgbClr val="1A1F70"/>
                </a:solidFill>
                <a:latin typeface="Segoe UI"/>
                <a:cs typeface="Segoe UI"/>
              </a:rPr>
              <a:t>2,600+ </a:t>
            </a:r>
            <a:r>
              <a:rPr sz="2000" spc="-5" dirty="0">
                <a:solidFill>
                  <a:srgbClr val="1A1F70"/>
                </a:solidFill>
                <a:latin typeface="Segoe UI"/>
                <a:cs typeface="Segoe UI"/>
              </a:rPr>
              <a:t>fintech</a:t>
            </a:r>
            <a:r>
              <a:rPr sz="2000" spc="-290" dirty="0">
                <a:solidFill>
                  <a:srgbClr val="1A1F70"/>
                </a:solidFill>
                <a:latin typeface="Segoe UI"/>
                <a:cs typeface="Segoe UI"/>
              </a:rPr>
              <a:t> </a:t>
            </a:r>
            <a:r>
              <a:rPr sz="2000" spc="10" dirty="0">
                <a:solidFill>
                  <a:srgbClr val="1A1F70"/>
                </a:solidFill>
                <a:latin typeface="Segoe UI"/>
                <a:cs typeface="Segoe UI"/>
              </a:rPr>
              <a:t>developers</a:t>
            </a:r>
            <a:endParaRPr sz="2000" dirty="0">
              <a:latin typeface="Segoe UI"/>
              <a:cs typeface="Segoe UI"/>
            </a:endParaRPr>
          </a:p>
          <a:p>
            <a:pPr marL="355600" marR="384175" indent="-343535">
              <a:lnSpc>
                <a:spcPct val="100000"/>
              </a:lnSpc>
              <a:spcBef>
                <a:spcPts val="605"/>
              </a:spcBef>
              <a:buClr>
                <a:srgbClr val="F7B600"/>
              </a:buClr>
              <a:buChar char="–"/>
              <a:tabLst>
                <a:tab pos="355600" algn="l"/>
                <a:tab pos="356235" algn="l"/>
              </a:tabLst>
            </a:pPr>
            <a:r>
              <a:rPr sz="2000" spc="35" dirty="0">
                <a:solidFill>
                  <a:srgbClr val="1A1F70"/>
                </a:solidFill>
                <a:latin typeface="Segoe UI"/>
                <a:cs typeface="Segoe UI"/>
              </a:rPr>
              <a:t>200+ </a:t>
            </a:r>
            <a:r>
              <a:rPr sz="2000" spc="25" dirty="0">
                <a:solidFill>
                  <a:srgbClr val="1A1F70"/>
                </a:solidFill>
                <a:latin typeface="Segoe UI"/>
                <a:cs typeface="Segoe UI"/>
              </a:rPr>
              <a:t>million </a:t>
            </a:r>
            <a:r>
              <a:rPr sz="2000" spc="-5" dirty="0">
                <a:solidFill>
                  <a:srgbClr val="1A1F70"/>
                </a:solidFill>
                <a:latin typeface="Segoe UI"/>
                <a:cs typeface="Segoe UI"/>
              </a:rPr>
              <a:t>consumer </a:t>
            </a:r>
            <a:r>
              <a:rPr sz="2000" spc="-10" dirty="0">
                <a:solidFill>
                  <a:srgbClr val="1A1F70"/>
                </a:solidFill>
                <a:latin typeface="Segoe UI"/>
                <a:cs typeface="Segoe UI"/>
              </a:rPr>
              <a:t>accounts, </a:t>
            </a:r>
            <a:r>
              <a:rPr sz="2000" spc="10" dirty="0">
                <a:solidFill>
                  <a:srgbClr val="1A1F70"/>
                </a:solidFill>
                <a:latin typeface="Segoe UI"/>
                <a:cs typeface="Segoe UI"/>
              </a:rPr>
              <a:t>including  one</a:t>
            </a:r>
            <a:r>
              <a:rPr sz="2000" spc="-40" dirty="0">
                <a:solidFill>
                  <a:srgbClr val="1A1F70"/>
                </a:solidFill>
                <a:latin typeface="Segoe UI"/>
                <a:cs typeface="Segoe UI"/>
              </a:rPr>
              <a:t> </a:t>
            </a:r>
            <a:r>
              <a:rPr sz="2000" spc="25" dirty="0">
                <a:solidFill>
                  <a:srgbClr val="1A1F70"/>
                </a:solidFill>
                <a:latin typeface="Segoe UI"/>
                <a:cs typeface="Segoe UI"/>
              </a:rPr>
              <a:t>in</a:t>
            </a:r>
            <a:r>
              <a:rPr sz="2000" spc="-50" dirty="0">
                <a:solidFill>
                  <a:srgbClr val="1A1F70"/>
                </a:solidFill>
                <a:latin typeface="Segoe UI"/>
                <a:cs typeface="Segoe UI"/>
              </a:rPr>
              <a:t> </a:t>
            </a:r>
            <a:r>
              <a:rPr sz="2000" dirty="0">
                <a:solidFill>
                  <a:srgbClr val="1A1F70"/>
                </a:solidFill>
                <a:latin typeface="Segoe UI"/>
                <a:cs typeface="Segoe UI"/>
              </a:rPr>
              <a:t>four</a:t>
            </a:r>
            <a:r>
              <a:rPr sz="2000" spc="20" dirty="0">
                <a:solidFill>
                  <a:srgbClr val="1A1F70"/>
                </a:solidFill>
                <a:latin typeface="Segoe UI"/>
                <a:cs typeface="Segoe UI"/>
              </a:rPr>
              <a:t> people</a:t>
            </a:r>
            <a:r>
              <a:rPr sz="2000" spc="-114" dirty="0">
                <a:solidFill>
                  <a:srgbClr val="1A1F70"/>
                </a:solidFill>
                <a:latin typeface="Segoe UI"/>
                <a:cs typeface="Segoe UI"/>
              </a:rPr>
              <a:t> </a:t>
            </a:r>
            <a:r>
              <a:rPr sz="2000" spc="20" dirty="0">
                <a:solidFill>
                  <a:srgbClr val="1A1F70"/>
                </a:solidFill>
                <a:latin typeface="Segoe UI"/>
                <a:cs typeface="Segoe UI"/>
              </a:rPr>
              <a:t>with</a:t>
            </a:r>
            <a:r>
              <a:rPr sz="2000" spc="-120" dirty="0">
                <a:solidFill>
                  <a:srgbClr val="1A1F70"/>
                </a:solidFill>
                <a:latin typeface="Segoe UI"/>
                <a:cs typeface="Segoe UI"/>
              </a:rPr>
              <a:t> </a:t>
            </a:r>
            <a:r>
              <a:rPr sz="2000" spc="10" dirty="0">
                <a:solidFill>
                  <a:srgbClr val="1A1F70"/>
                </a:solidFill>
                <a:latin typeface="Segoe UI"/>
                <a:cs typeface="Segoe UI"/>
              </a:rPr>
              <a:t>a</a:t>
            </a:r>
            <a:r>
              <a:rPr sz="2000" spc="-15" dirty="0">
                <a:solidFill>
                  <a:srgbClr val="1A1F70"/>
                </a:solidFill>
                <a:latin typeface="Segoe UI"/>
                <a:cs typeface="Segoe UI"/>
              </a:rPr>
              <a:t> </a:t>
            </a:r>
            <a:r>
              <a:rPr sz="2000" spc="20" dirty="0">
                <a:solidFill>
                  <a:srgbClr val="1A1F70"/>
                </a:solidFill>
                <a:latin typeface="Segoe UI"/>
                <a:cs typeface="Segoe UI"/>
              </a:rPr>
              <a:t>U.S.</a:t>
            </a:r>
            <a:r>
              <a:rPr sz="2000" spc="-90" dirty="0">
                <a:solidFill>
                  <a:srgbClr val="1A1F70"/>
                </a:solidFill>
                <a:latin typeface="Segoe UI"/>
                <a:cs typeface="Segoe UI"/>
              </a:rPr>
              <a:t> </a:t>
            </a:r>
            <a:r>
              <a:rPr sz="2000" spc="10" dirty="0">
                <a:solidFill>
                  <a:srgbClr val="1A1F70"/>
                </a:solidFill>
                <a:latin typeface="Segoe UI"/>
                <a:cs typeface="Segoe UI"/>
              </a:rPr>
              <a:t>bank</a:t>
            </a:r>
            <a:r>
              <a:rPr sz="2000" spc="-65" dirty="0">
                <a:solidFill>
                  <a:srgbClr val="1A1F70"/>
                </a:solidFill>
                <a:latin typeface="Segoe UI"/>
                <a:cs typeface="Segoe UI"/>
              </a:rPr>
              <a:t> </a:t>
            </a:r>
            <a:r>
              <a:rPr sz="2000" spc="-5" dirty="0">
                <a:solidFill>
                  <a:srgbClr val="1A1F70"/>
                </a:solidFill>
                <a:latin typeface="Segoe UI"/>
                <a:cs typeface="Segoe UI"/>
              </a:rPr>
              <a:t>account</a:t>
            </a:r>
            <a:endParaRPr sz="2000" dirty="0">
              <a:latin typeface="Segoe UI"/>
              <a:cs typeface="Segoe UI"/>
            </a:endParaRPr>
          </a:p>
        </p:txBody>
      </p:sp>
      <p:sp>
        <p:nvSpPr>
          <p:cNvPr id="8" name="object 6">
            <a:extLst>
              <a:ext uri="{FF2B5EF4-FFF2-40B4-BE49-F238E27FC236}">
                <a16:creationId xmlns:a16="http://schemas.microsoft.com/office/drawing/2014/main" id="{339F5950-F015-42F6-A4F3-1E0811003669}"/>
              </a:ext>
            </a:extLst>
          </p:cNvPr>
          <p:cNvSpPr txBox="1"/>
          <p:nvPr/>
        </p:nvSpPr>
        <p:spPr>
          <a:xfrm>
            <a:off x="295275" y="4769188"/>
            <a:ext cx="5798185" cy="869315"/>
          </a:xfrm>
          <a:prstGeom prst="rect">
            <a:avLst/>
          </a:prstGeom>
        </p:spPr>
        <p:txBody>
          <a:bodyPr vert="horz" wrap="square" lIns="0" tIns="16510" rIns="0" bIns="0" rtlCol="0">
            <a:spAutoFit/>
          </a:bodyPr>
          <a:lstStyle/>
          <a:p>
            <a:pPr marL="184150" indent="-171450">
              <a:lnSpc>
                <a:spcPct val="100000"/>
              </a:lnSpc>
              <a:spcBef>
                <a:spcPts val="130"/>
              </a:spcBef>
              <a:buClr>
                <a:srgbClr val="F7B600"/>
              </a:buClr>
              <a:buFont typeface="Arial"/>
              <a:buChar char="•"/>
              <a:tabLst>
                <a:tab pos="184150" algn="l"/>
              </a:tabLst>
            </a:pPr>
            <a:r>
              <a:rPr sz="2000" spc="10" dirty="0">
                <a:solidFill>
                  <a:srgbClr val="1A1F70"/>
                </a:solidFill>
                <a:latin typeface="Segoe UI"/>
                <a:cs typeface="Segoe UI"/>
              </a:rPr>
              <a:t>Headquartered </a:t>
            </a:r>
            <a:r>
              <a:rPr sz="2000" spc="25" dirty="0">
                <a:solidFill>
                  <a:srgbClr val="1A1F70"/>
                </a:solidFill>
                <a:latin typeface="Segoe UI"/>
                <a:cs typeface="Segoe UI"/>
              </a:rPr>
              <a:t>in </a:t>
            </a:r>
            <a:r>
              <a:rPr sz="2000" spc="5" dirty="0">
                <a:solidFill>
                  <a:srgbClr val="1A1F70"/>
                </a:solidFill>
                <a:latin typeface="Segoe UI"/>
                <a:cs typeface="Segoe UI"/>
              </a:rPr>
              <a:t>San </a:t>
            </a:r>
            <a:r>
              <a:rPr sz="2000" spc="-5" dirty="0">
                <a:solidFill>
                  <a:srgbClr val="1A1F70"/>
                </a:solidFill>
                <a:latin typeface="Segoe UI"/>
                <a:cs typeface="Segoe UI"/>
              </a:rPr>
              <a:t>Francisco; </a:t>
            </a:r>
            <a:r>
              <a:rPr sz="2000" spc="5" dirty="0">
                <a:solidFill>
                  <a:srgbClr val="1A1F70"/>
                </a:solidFill>
                <a:latin typeface="Segoe UI"/>
                <a:cs typeface="Segoe UI"/>
              </a:rPr>
              <a:t>Founded </a:t>
            </a:r>
            <a:r>
              <a:rPr sz="2000" spc="25" dirty="0">
                <a:solidFill>
                  <a:srgbClr val="1A1F70"/>
                </a:solidFill>
                <a:latin typeface="Segoe UI"/>
                <a:cs typeface="Segoe UI"/>
              </a:rPr>
              <a:t>in</a:t>
            </a:r>
            <a:r>
              <a:rPr sz="2000" spc="-295" dirty="0">
                <a:solidFill>
                  <a:srgbClr val="1A1F70"/>
                </a:solidFill>
                <a:latin typeface="Segoe UI"/>
                <a:cs typeface="Segoe UI"/>
              </a:rPr>
              <a:t> </a:t>
            </a:r>
            <a:r>
              <a:rPr sz="2000" spc="35" dirty="0">
                <a:solidFill>
                  <a:srgbClr val="1A1F70"/>
                </a:solidFill>
                <a:latin typeface="Segoe UI"/>
                <a:cs typeface="Segoe UI"/>
              </a:rPr>
              <a:t>2013</a:t>
            </a:r>
            <a:endParaRPr sz="2000" dirty="0">
              <a:latin typeface="Segoe UI"/>
              <a:cs typeface="Segoe UI"/>
            </a:endParaRPr>
          </a:p>
          <a:p>
            <a:pPr marL="184150" indent="-171450">
              <a:lnSpc>
                <a:spcPct val="100000"/>
              </a:lnSpc>
              <a:spcBef>
                <a:spcPts val="1805"/>
              </a:spcBef>
              <a:buClr>
                <a:srgbClr val="F7B600"/>
              </a:buClr>
              <a:buFont typeface="Arial"/>
              <a:buChar char="•"/>
              <a:tabLst>
                <a:tab pos="184150" algn="l"/>
              </a:tabLst>
            </a:pPr>
            <a:r>
              <a:rPr sz="2000" dirty="0">
                <a:solidFill>
                  <a:srgbClr val="1A1F70"/>
                </a:solidFill>
                <a:latin typeface="Segoe UI"/>
                <a:cs typeface="Segoe UI"/>
              </a:rPr>
              <a:t>Currently </a:t>
            </a:r>
            <a:r>
              <a:rPr sz="2000" spc="20" dirty="0">
                <a:solidFill>
                  <a:srgbClr val="1A1F70"/>
                </a:solidFill>
                <a:latin typeface="Segoe UI"/>
                <a:cs typeface="Segoe UI"/>
              </a:rPr>
              <a:t>~450</a:t>
            </a:r>
            <a:r>
              <a:rPr sz="2000" spc="-160" dirty="0">
                <a:solidFill>
                  <a:srgbClr val="1A1F70"/>
                </a:solidFill>
                <a:latin typeface="Segoe UI"/>
                <a:cs typeface="Segoe UI"/>
              </a:rPr>
              <a:t> </a:t>
            </a:r>
            <a:r>
              <a:rPr sz="2000" spc="10" dirty="0">
                <a:solidFill>
                  <a:srgbClr val="1A1F70"/>
                </a:solidFill>
                <a:latin typeface="Segoe UI"/>
                <a:cs typeface="Segoe UI"/>
              </a:rPr>
              <a:t>employees</a:t>
            </a:r>
            <a:endParaRPr sz="2000" dirty="0">
              <a:latin typeface="Segoe UI"/>
              <a:cs typeface="Segoe UI"/>
            </a:endParaRPr>
          </a:p>
        </p:txBody>
      </p:sp>
      <p:grpSp>
        <p:nvGrpSpPr>
          <p:cNvPr id="9" name="object 7">
            <a:extLst>
              <a:ext uri="{FF2B5EF4-FFF2-40B4-BE49-F238E27FC236}">
                <a16:creationId xmlns:a16="http://schemas.microsoft.com/office/drawing/2014/main" id="{7C8C7FBE-DFF4-4027-8111-042FE1CD0FEC}"/>
              </a:ext>
            </a:extLst>
          </p:cNvPr>
          <p:cNvGrpSpPr/>
          <p:nvPr/>
        </p:nvGrpSpPr>
        <p:grpSpPr>
          <a:xfrm>
            <a:off x="6722110" y="1213189"/>
            <a:ext cx="4524375" cy="5067300"/>
            <a:chOff x="7172325" y="1000125"/>
            <a:chExt cx="4524375" cy="5067300"/>
          </a:xfrm>
        </p:grpSpPr>
        <p:sp>
          <p:nvSpPr>
            <p:cNvPr id="10" name="object 8">
              <a:extLst>
                <a:ext uri="{FF2B5EF4-FFF2-40B4-BE49-F238E27FC236}">
                  <a16:creationId xmlns:a16="http://schemas.microsoft.com/office/drawing/2014/main" id="{42EAFC76-2643-461A-8002-816C11CF6607}"/>
                </a:ext>
              </a:extLst>
            </p:cNvPr>
            <p:cNvSpPr/>
            <p:nvPr/>
          </p:nvSpPr>
          <p:spPr>
            <a:xfrm>
              <a:off x="7810500" y="2152649"/>
              <a:ext cx="3257550" cy="1426845"/>
            </a:xfrm>
            <a:custGeom>
              <a:avLst/>
              <a:gdLst/>
              <a:ahLst/>
              <a:cxnLst/>
              <a:rect l="l" t="t" r="r" b="b"/>
              <a:pathLst>
                <a:path w="3257550" h="1426845">
                  <a:moveTo>
                    <a:pt x="76200" y="85725"/>
                  </a:moveTo>
                  <a:lnTo>
                    <a:pt x="69850" y="73025"/>
                  </a:lnTo>
                  <a:lnTo>
                    <a:pt x="38100" y="9525"/>
                  </a:lnTo>
                  <a:lnTo>
                    <a:pt x="0" y="85725"/>
                  </a:lnTo>
                  <a:lnTo>
                    <a:pt x="28575" y="85725"/>
                  </a:lnTo>
                  <a:lnTo>
                    <a:pt x="28575" y="1345946"/>
                  </a:lnTo>
                  <a:lnTo>
                    <a:pt x="0" y="1345946"/>
                  </a:lnTo>
                  <a:lnTo>
                    <a:pt x="38100" y="1422158"/>
                  </a:lnTo>
                  <a:lnTo>
                    <a:pt x="69850" y="1358646"/>
                  </a:lnTo>
                  <a:lnTo>
                    <a:pt x="76200" y="1345946"/>
                  </a:lnTo>
                  <a:lnTo>
                    <a:pt x="47625" y="1345946"/>
                  </a:lnTo>
                  <a:lnTo>
                    <a:pt x="47625" y="85725"/>
                  </a:lnTo>
                  <a:lnTo>
                    <a:pt x="76200" y="85725"/>
                  </a:lnTo>
                  <a:close/>
                </a:path>
                <a:path w="3257550" h="1426845">
                  <a:moveTo>
                    <a:pt x="3158363" y="1415542"/>
                  </a:moveTo>
                  <a:lnTo>
                    <a:pt x="3154502" y="1366012"/>
                  </a:lnTo>
                  <a:lnTo>
                    <a:pt x="3151759" y="1330579"/>
                  </a:lnTo>
                  <a:lnTo>
                    <a:pt x="3127273" y="1345349"/>
                  </a:lnTo>
                  <a:lnTo>
                    <a:pt x="2746743" y="714209"/>
                  </a:lnTo>
                  <a:lnTo>
                    <a:pt x="3115005" y="80225"/>
                  </a:lnTo>
                  <a:lnTo>
                    <a:pt x="3139694" y="94615"/>
                  </a:lnTo>
                  <a:lnTo>
                    <a:pt x="3141878" y="59690"/>
                  </a:lnTo>
                  <a:lnTo>
                    <a:pt x="3145028" y="9525"/>
                  </a:lnTo>
                  <a:lnTo>
                    <a:pt x="3073908" y="56261"/>
                  </a:lnTo>
                  <a:lnTo>
                    <a:pt x="3098533" y="70624"/>
                  </a:lnTo>
                  <a:lnTo>
                    <a:pt x="2735516" y="695579"/>
                  </a:lnTo>
                  <a:lnTo>
                    <a:pt x="2724594" y="677468"/>
                  </a:lnTo>
                  <a:lnTo>
                    <a:pt x="2724594" y="714375"/>
                  </a:lnTo>
                  <a:lnTo>
                    <a:pt x="2576703" y="968984"/>
                  </a:lnTo>
                  <a:lnTo>
                    <a:pt x="2566949" y="960589"/>
                  </a:lnTo>
                  <a:lnTo>
                    <a:pt x="2566949" y="985786"/>
                  </a:lnTo>
                  <a:lnTo>
                    <a:pt x="2478913" y="1137348"/>
                  </a:lnTo>
                  <a:lnTo>
                    <a:pt x="2278469" y="1030973"/>
                  </a:lnTo>
                  <a:lnTo>
                    <a:pt x="2275167" y="734542"/>
                  </a:lnTo>
                  <a:lnTo>
                    <a:pt x="2566949" y="985786"/>
                  </a:lnTo>
                  <a:lnTo>
                    <a:pt x="2566949" y="960589"/>
                  </a:lnTo>
                  <a:lnTo>
                    <a:pt x="2281199" y="714527"/>
                  </a:lnTo>
                  <a:lnTo>
                    <a:pt x="2571673" y="460730"/>
                  </a:lnTo>
                  <a:lnTo>
                    <a:pt x="2724594" y="714375"/>
                  </a:lnTo>
                  <a:lnTo>
                    <a:pt x="2724594" y="677468"/>
                  </a:lnTo>
                  <a:lnTo>
                    <a:pt x="2586240" y="448005"/>
                  </a:lnTo>
                  <a:lnTo>
                    <a:pt x="3022523" y="66814"/>
                  </a:lnTo>
                  <a:lnTo>
                    <a:pt x="3041396" y="88392"/>
                  </a:lnTo>
                  <a:lnTo>
                    <a:pt x="3059468" y="44196"/>
                  </a:lnTo>
                  <a:lnTo>
                    <a:pt x="3073654" y="9525"/>
                  </a:lnTo>
                  <a:lnTo>
                    <a:pt x="2991231" y="30988"/>
                  </a:lnTo>
                  <a:lnTo>
                    <a:pt x="3010027" y="52514"/>
                  </a:lnTo>
                  <a:lnTo>
                    <a:pt x="2576271" y="431469"/>
                  </a:lnTo>
                  <a:lnTo>
                    <a:pt x="2561704" y="407314"/>
                  </a:lnTo>
                  <a:lnTo>
                    <a:pt x="2561704" y="444195"/>
                  </a:lnTo>
                  <a:lnTo>
                    <a:pt x="2274735" y="694905"/>
                  </a:lnTo>
                  <a:lnTo>
                    <a:pt x="2271191" y="376504"/>
                  </a:lnTo>
                  <a:lnTo>
                    <a:pt x="2460993" y="277126"/>
                  </a:lnTo>
                  <a:lnTo>
                    <a:pt x="2561704" y="444195"/>
                  </a:lnTo>
                  <a:lnTo>
                    <a:pt x="2561704" y="407314"/>
                  </a:lnTo>
                  <a:lnTo>
                    <a:pt x="2477884" y="268287"/>
                  </a:lnTo>
                  <a:lnTo>
                    <a:pt x="2888564" y="53251"/>
                  </a:lnTo>
                  <a:lnTo>
                    <a:pt x="2901823" y="78613"/>
                  </a:lnTo>
                  <a:lnTo>
                    <a:pt x="2936583" y="30480"/>
                  </a:lnTo>
                  <a:lnTo>
                    <a:pt x="2951734" y="9525"/>
                  </a:lnTo>
                  <a:lnTo>
                    <a:pt x="2866517" y="11049"/>
                  </a:lnTo>
                  <a:lnTo>
                    <a:pt x="2879750" y="36385"/>
                  </a:lnTo>
                  <a:lnTo>
                    <a:pt x="2468041" y="251942"/>
                  </a:lnTo>
                  <a:lnTo>
                    <a:pt x="2352548" y="60375"/>
                  </a:lnTo>
                  <a:lnTo>
                    <a:pt x="2370734" y="49403"/>
                  </a:lnTo>
                  <a:lnTo>
                    <a:pt x="2377059" y="45593"/>
                  </a:lnTo>
                  <a:lnTo>
                    <a:pt x="2305050" y="0"/>
                  </a:lnTo>
                  <a:lnTo>
                    <a:pt x="2311781" y="84963"/>
                  </a:lnTo>
                  <a:lnTo>
                    <a:pt x="2336254" y="70205"/>
                  </a:lnTo>
                  <a:lnTo>
                    <a:pt x="2451138" y="260794"/>
                  </a:lnTo>
                  <a:lnTo>
                    <a:pt x="2270950" y="355130"/>
                  </a:lnTo>
                  <a:lnTo>
                    <a:pt x="2267851" y="76111"/>
                  </a:lnTo>
                  <a:lnTo>
                    <a:pt x="2296414" y="75819"/>
                  </a:lnTo>
                  <a:lnTo>
                    <a:pt x="2290013" y="63373"/>
                  </a:lnTo>
                  <a:lnTo>
                    <a:pt x="2259304" y="3657"/>
                  </a:lnTo>
                  <a:lnTo>
                    <a:pt x="2259304" y="1020800"/>
                  </a:lnTo>
                  <a:lnTo>
                    <a:pt x="2054847" y="912304"/>
                  </a:lnTo>
                  <a:lnTo>
                    <a:pt x="2256142" y="736422"/>
                  </a:lnTo>
                  <a:lnTo>
                    <a:pt x="2259304" y="1020800"/>
                  </a:lnTo>
                  <a:lnTo>
                    <a:pt x="2259304" y="3657"/>
                  </a:lnTo>
                  <a:lnTo>
                    <a:pt x="2257425" y="0"/>
                  </a:lnTo>
                  <a:lnTo>
                    <a:pt x="2255647" y="3670"/>
                  </a:lnTo>
                  <a:lnTo>
                    <a:pt x="2255647" y="692531"/>
                  </a:lnTo>
                  <a:lnTo>
                    <a:pt x="2252103" y="689483"/>
                  </a:lnTo>
                  <a:lnTo>
                    <a:pt x="2252103" y="714679"/>
                  </a:lnTo>
                  <a:lnTo>
                    <a:pt x="2036838" y="902741"/>
                  </a:lnTo>
                  <a:lnTo>
                    <a:pt x="2021459" y="894588"/>
                  </a:lnTo>
                  <a:lnTo>
                    <a:pt x="2021459" y="916178"/>
                  </a:lnTo>
                  <a:lnTo>
                    <a:pt x="1959673" y="970153"/>
                  </a:lnTo>
                  <a:lnTo>
                    <a:pt x="1945068" y="946238"/>
                  </a:lnTo>
                  <a:lnTo>
                    <a:pt x="1945068" y="982916"/>
                  </a:lnTo>
                  <a:lnTo>
                    <a:pt x="1775244" y="1131277"/>
                  </a:lnTo>
                  <a:lnTo>
                    <a:pt x="1618970" y="1019238"/>
                  </a:lnTo>
                  <a:lnTo>
                    <a:pt x="1760651" y="777786"/>
                  </a:lnTo>
                  <a:lnTo>
                    <a:pt x="1848205" y="824255"/>
                  </a:lnTo>
                  <a:lnTo>
                    <a:pt x="1945068" y="982916"/>
                  </a:lnTo>
                  <a:lnTo>
                    <a:pt x="1945068" y="946238"/>
                  </a:lnTo>
                  <a:lnTo>
                    <a:pt x="1881339" y="841832"/>
                  </a:lnTo>
                  <a:lnTo>
                    <a:pt x="2021459" y="916178"/>
                  </a:lnTo>
                  <a:lnTo>
                    <a:pt x="2021459" y="894588"/>
                  </a:lnTo>
                  <a:lnTo>
                    <a:pt x="1861832" y="809891"/>
                  </a:lnTo>
                  <a:lnTo>
                    <a:pt x="1828698" y="755624"/>
                  </a:lnTo>
                  <a:lnTo>
                    <a:pt x="1828698" y="792302"/>
                  </a:lnTo>
                  <a:lnTo>
                    <a:pt x="1770316" y="761314"/>
                  </a:lnTo>
                  <a:lnTo>
                    <a:pt x="1789658" y="728345"/>
                  </a:lnTo>
                  <a:lnTo>
                    <a:pt x="1828698" y="792302"/>
                  </a:lnTo>
                  <a:lnTo>
                    <a:pt x="1828698" y="755624"/>
                  </a:lnTo>
                  <a:lnTo>
                    <a:pt x="1800631" y="709637"/>
                  </a:lnTo>
                  <a:lnTo>
                    <a:pt x="1874139" y="584377"/>
                  </a:lnTo>
                  <a:lnTo>
                    <a:pt x="2015083" y="510578"/>
                  </a:lnTo>
                  <a:lnTo>
                    <a:pt x="2252103" y="714679"/>
                  </a:lnTo>
                  <a:lnTo>
                    <a:pt x="2252103" y="689483"/>
                  </a:lnTo>
                  <a:lnTo>
                    <a:pt x="2033282" y="501053"/>
                  </a:lnTo>
                  <a:lnTo>
                    <a:pt x="2252243" y="386410"/>
                  </a:lnTo>
                  <a:lnTo>
                    <a:pt x="2255647" y="692531"/>
                  </a:lnTo>
                  <a:lnTo>
                    <a:pt x="2255647" y="3670"/>
                  </a:lnTo>
                  <a:lnTo>
                    <a:pt x="2220214" y="76581"/>
                  </a:lnTo>
                  <a:lnTo>
                    <a:pt x="2248801" y="76301"/>
                  </a:lnTo>
                  <a:lnTo>
                    <a:pt x="2252014" y="365036"/>
                  </a:lnTo>
                  <a:lnTo>
                    <a:pt x="2017750" y="487680"/>
                  </a:lnTo>
                  <a:lnTo>
                    <a:pt x="1999551" y="472008"/>
                  </a:lnTo>
                  <a:lnTo>
                    <a:pt x="1999551" y="497205"/>
                  </a:lnTo>
                  <a:lnTo>
                    <a:pt x="1892363" y="553326"/>
                  </a:lnTo>
                  <a:lnTo>
                    <a:pt x="1950224" y="454723"/>
                  </a:lnTo>
                  <a:lnTo>
                    <a:pt x="1999551" y="497205"/>
                  </a:lnTo>
                  <a:lnTo>
                    <a:pt x="1999551" y="472008"/>
                  </a:lnTo>
                  <a:lnTo>
                    <a:pt x="1960041" y="437984"/>
                  </a:lnTo>
                  <a:lnTo>
                    <a:pt x="2175687" y="70510"/>
                  </a:lnTo>
                  <a:lnTo>
                    <a:pt x="2200402" y="84963"/>
                  </a:lnTo>
                  <a:lnTo>
                    <a:pt x="2202751" y="49911"/>
                  </a:lnTo>
                  <a:lnTo>
                    <a:pt x="2206117" y="0"/>
                  </a:lnTo>
                  <a:lnTo>
                    <a:pt x="2134616" y="46482"/>
                  </a:lnTo>
                  <a:lnTo>
                    <a:pt x="2159266" y="60909"/>
                  </a:lnTo>
                  <a:lnTo>
                    <a:pt x="1945373" y="425361"/>
                  </a:lnTo>
                  <a:lnTo>
                    <a:pt x="1935543" y="416902"/>
                  </a:lnTo>
                  <a:lnTo>
                    <a:pt x="1935543" y="442087"/>
                  </a:lnTo>
                  <a:lnTo>
                    <a:pt x="1860461" y="570026"/>
                  </a:lnTo>
                  <a:lnTo>
                    <a:pt x="1842236" y="579577"/>
                  </a:lnTo>
                  <a:lnTo>
                    <a:pt x="1842236" y="601091"/>
                  </a:lnTo>
                  <a:lnTo>
                    <a:pt x="1789366" y="691172"/>
                  </a:lnTo>
                  <a:lnTo>
                    <a:pt x="1778381" y="673188"/>
                  </a:lnTo>
                  <a:lnTo>
                    <a:pt x="1778381" y="709879"/>
                  </a:lnTo>
                  <a:lnTo>
                    <a:pt x="1753450" y="752360"/>
                  </a:lnTo>
                  <a:lnTo>
                    <a:pt x="1743786" y="747242"/>
                  </a:lnTo>
                  <a:lnTo>
                    <a:pt x="1743786" y="768832"/>
                  </a:lnTo>
                  <a:lnTo>
                    <a:pt x="1603375" y="1008075"/>
                  </a:lnTo>
                  <a:lnTo>
                    <a:pt x="1376133" y="845134"/>
                  </a:lnTo>
                  <a:lnTo>
                    <a:pt x="1633575" y="710336"/>
                  </a:lnTo>
                  <a:lnTo>
                    <a:pt x="1743786" y="768832"/>
                  </a:lnTo>
                  <a:lnTo>
                    <a:pt x="1743786" y="747242"/>
                  </a:lnTo>
                  <a:lnTo>
                    <a:pt x="1654073" y="699604"/>
                  </a:lnTo>
                  <a:lnTo>
                    <a:pt x="1743519" y="652780"/>
                  </a:lnTo>
                  <a:lnTo>
                    <a:pt x="1778381" y="709879"/>
                  </a:lnTo>
                  <a:lnTo>
                    <a:pt x="1778381" y="673188"/>
                  </a:lnTo>
                  <a:lnTo>
                    <a:pt x="1760499" y="643890"/>
                  </a:lnTo>
                  <a:lnTo>
                    <a:pt x="1842236" y="601091"/>
                  </a:lnTo>
                  <a:lnTo>
                    <a:pt x="1842236" y="579577"/>
                  </a:lnTo>
                  <a:lnTo>
                    <a:pt x="1750542" y="627570"/>
                  </a:lnTo>
                  <a:lnTo>
                    <a:pt x="1733562" y="599757"/>
                  </a:lnTo>
                  <a:lnTo>
                    <a:pt x="1733562" y="636473"/>
                  </a:lnTo>
                  <a:lnTo>
                    <a:pt x="1633651" y="688771"/>
                  </a:lnTo>
                  <a:lnTo>
                    <a:pt x="1613166" y="677900"/>
                  </a:lnTo>
                  <a:lnTo>
                    <a:pt x="1613166" y="699503"/>
                  </a:lnTo>
                  <a:lnTo>
                    <a:pt x="1358773" y="832688"/>
                  </a:lnTo>
                  <a:lnTo>
                    <a:pt x="1339900" y="819162"/>
                  </a:lnTo>
                  <a:lnTo>
                    <a:pt x="1339900" y="842568"/>
                  </a:lnTo>
                  <a:lnTo>
                    <a:pt x="1333500" y="845921"/>
                  </a:lnTo>
                  <a:lnTo>
                    <a:pt x="1333500" y="837971"/>
                  </a:lnTo>
                  <a:lnTo>
                    <a:pt x="1339900" y="842568"/>
                  </a:lnTo>
                  <a:lnTo>
                    <a:pt x="1339900" y="819162"/>
                  </a:lnTo>
                  <a:lnTo>
                    <a:pt x="1333500" y="814565"/>
                  </a:lnTo>
                  <a:lnTo>
                    <a:pt x="1333500" y="590829"/>
                  </a:lnTo>
                  <a:lnTo>
                    <a:pt x="1365542" y="568096"/>
                  </a:lnTo>
                  <a:lnTo>
                    <a:pt x="1613166" y="699503"/>
                  </a:lnTo>
                  <a:lnTo>
                    <a:pt x="1613166" y="677900"/>
                  </a:lnTo>
                  <a:lnTo>
                    <a:pt x="1382953" y="555726"/>
                  </a:lnTo>
                  <a:lnTo>
                    <a:pt x="1593176" y="406514"/>
                  </a:lnTo>
                  <a:lnTo>
                    <a:pt x="1733562" y="636473"/>
                  </a:lnTo>
                  <a:lnTo>
                    <a:pt x="1733562" y="599757"/>
                  </a:lnTo>
                  <a:lnTo>
                    <a:pt x="1608810" y="395401"/>
                  </a:lnTo>
                  <a:lnTo>
                    <a:pt x="1758188" y="289369"/>
                  </a:lnTo>
                  <a:lnTo>
                    <a:pt x="1935543" y="442087"/>
                  </a:lnTo>
                  <a:lnTo>
                    <a:pt x="1935543" y="416902"/>
                  </a:lnTo>
                  <a:lnTo>
                    <a:pt x="1774228" y="277990"/>
                  </a:lnTo>
                  <a:lnTo>
                    <a:pt x="2079345" y="61417"/>
                  </a:lnTo>
                  <a:lnTo>
                    <a:pt x="2095881" y="84709"/>
                  </a:lnTo>
                  <a:lnTo>
                    <a:pt x="2120544" y="38481"/>
                  </a:lnTo>
                  <a:lnTo>
                    <a:pt x="2136013" y="9525"/>
                  </a:lnTo>
                  <a:lnTo>
                    <a:pt x="2051812" y="22606"/>
                  </a:lnTo>
                  <a:lnTo>
                    <a:pt x="2068271" y="45821"/>
                  </a:lnTo>
                  <a:lnTo>
                    <a:pt x="1759318" y="265150"/>
                  </a:lnTo>
                  <a:lnTo>
                    <a:pt x="1511769" y="51981"/>
                  </a:lnTo>
                  <a:lnTo>
                    <a:pt x="1518881" y="43688"/>
                  </a:lnTo>
                  <a:lnTo>
                    <a:pt x="1530350" y="30353"/>
                  </a:lnTo>
                  <a:lnTo>
                    <a:pt x="1447800" y="9525"/>
                  </a:lnTo>
                  <a:lnTo>
                    <a:pt x="1480693" y="88138"/>
                  </a:lnTo>
                  <a:lnTo>
                    <a:pt x="1499323" y="66459"/>
                  </a:lnTo>
                  <a:lnTo>
                    <a:pt x="1743278" y="276529"/>
                  </a:lnTo>
                  <a:lnTo>
                    <a:pt x="1598841" y="379069"/>
                  </a:lnTo>
                  <a:lnTo>
                    <a:pt x="1409941" y="69608"/>
                  </a:lnTo>
                  <a:lnTo>
                    <a:pt x="1427657" y="58801"/>
                  </a:lnTo>
                  <a:lnTo>
                    <a:pt x="1434338" y="54737"/>
                  </a:lnTo>
                  <a:lnTo>
                    <a:pt x="1362075" y="9525"/>
                  </a:lnTo>
                  <a:lnTo>
                    <a:pt x="1369314" y="94361"/>
                  </a:lnTo>
                  <a:lnTo>
                    <a:pt x="1393583" y="79565"/>
                  </a:lnTo>
                  <a:lnTo>
                    <a:pt x="1583194" y="390169"/>
                  </a:lnTo>
                  <a:lnTo>
                    <a:pt x="1364081" y="545719"/>
                  </a:lnTo>
                  <a:lnTo>
                    <a:pt x="1346669" y="536486"/>
                  </a:lnTo>
                  <a:lnTo>
                    <a:pt x="1346669" y="558076"/>
                  </a:lnTo>
                  <a:lnTo>
                    <a:pt x="1333500" y="567423"/>
                  </a:lnTo>
                  <a:lnTo>
                    <a:pt x="1333500" y="551091"/>
                  </a:lnTo>
                  <a:lnTo>
                    <a:pt x="1346669" y="558076"/>
                  </a:lnTo>
                  <a:lnTo>
                    <a:pt x="1346669" y="536486"/>
                  </a:lnTo>
                  <a:lnTo>
                    <a:pt x="1333500" y="529488"/>
                  </a:lnTo>
                  <a:lnTo>
                    <a:pt x="1333500" y="76200"/>
                  </a:lnTo>
                  <a:lnTo>
                    <a:pt x="1362075" y="76200"/>
                  </a:lnTo>
                  <a:lnTo>
                    <a:pt x="1355725" y="63500"/>
                  </a:lnTo>
                  <a:lnTo>
                    <a:pt x="1323975" y="0"/>
                  </a:lnTo>
                  <a:lnTo>
                    <a:pt x="1285875" y="76200"/>
                  </a:lnTo>
                  <a:lnTo>
                    <a:pt x="1314450" y="76200"/>
                  </a:lnTo>
                  <a:lnTo>
                    <a:pt x="1314450" y="519379"/>
                  </a:lnTo>
                  <a:lnTo>
                    <a:pt x="1314450" y="855903"/>
                  </a:lnTo>
                  <a:lnTo>
                    <a:pt x="971003" y="1035710"/>
                  </a:lnTo>
                  <a:lnTo>
                    <a:pt x="873569" y="917295"/>
                  </a:lnTo>
                  <a:lnTo>
                    <a:pt x="1160284" y="713790"/>
                  </a:lnTo>
                  <a:lnTo>
                    <a:pt x="1314450" y="824318"/>
                  </a:lnTo>
                  <a:lnTo>
                    <a:pt x="1314450" y="800912"/>
                  </a:lnTo>
                  <a:lnTo>
                    <a:pt x="1176693" y="702144"/>
                  </a:lnTo>
                  <a:lnTo>
                    <a:pt x="1314450" y="604354"/>
                  </a:lnTo>
                  <a:lnTo>
                    <a:pt x="1314450" y="580948"/>
                  </a:lnTo>
                  <a:lnTo>
                    <a:pt x="1160284" y="690384"/>
                  </a:lnTo>
                  <a:lnTo>
                    <a:pt x="1143889" y="678637"/>
                  </a:lnTo>
                  <a:lnTo>
                    <a:pt x="1143889" y="702030"/>
                  </a:lnTo>
                  <a:lnTo>
                    <a:pt x="861428" y="902538"/>
                  </a:lnTo>
                  <a:lnTo>
                    <a:pt x="695909" y="701357"/>
                  </a:lnTo>
                  <a:lnTo>
                    <a:pt x="864577" y="501777"/>
                  </a:lnTo>
                  <a:lnTo>
                    <a:pt x="1143889" y="702030"/>
                  </a:lnTo>
                  <a:lnTo>
                    <a:pt x="1143889" y="678637"/>
                  </a:lnTo>
                  <a:lnTo>
                    <a:pt x="876896" y="487197"/>
                  </a:lnTo>
                  <a:lnTo>
                    <a:pt x="980998" y="364020"/>
                  </a:lnTo>
                  <a:lnTo>
                    <a:pt x="1314450" y="540981"/>
                  </a:lnTo>
                  <a:lnTo>
                    <a:pt x="1314450" y="519379"/>
                  </a:lnTo>
                  <a:lnTo>
                    <a:pt x="993597" y="349110"/>
                  </a:lnTo>
                  <a:lnTo>
                    <a:pt x="1226223" y="73850"/>
                  </a:lnTo>
                  <a:lnTo>
                    <a:pt x="1248156" y="92329"/>
                  </a:lnTo>
                  <a:lnTo>
                    <a:pt x="1257973" y="51816"/>
                  </a:lnTo>
                  <a:lnTo>
                    <a:pt x="1268222" y="9525"/>
                  </a:lnTo>
                  <a:lnTo>
                    <a:pt x="1189863" y="43180"/>
                  </a:lnTo>
                  <a:lnTo>
                    <a:pt x="1211694" y="61595"/>
                  </a:lnTo>
                  <a:lnTo>
                    <a:pt x="976401" y="339979"/>
                  </a:lnTo>
                  <a:lnTo>
                    <a:pt x="405155" y="36817"/>
                  </a:lnTo>
                  <a:lnTo>
                    <a:pt x="408317" y="30861"/>
                  </a:lnTo>
                  <a:lnTo>
                    <a:pt x="418592" y="11557"/>
                  </a:lnTo>
                  <a:lnTo>
                    <a:pt x="333375" y="9525"/>
                  </a:lnTo>
                  <a:lnTo>
                    <a:pt x="382778" y="78867"/>
                  </a:lnTo>
                  <a:lnTo>
                    <a:pt x="396189" y="53657"/>
                  </a:lnTo>
                  <a:lnTo>
                    <a:pt x="963803" y="354888"/>
                  </a:lnTo>
                  <a:lnTo>
                    <a:pt x="861377" y="476072"/>
                  </a:lnTo>
                  <a:lnTo>
                    <a:pt x="248450" y="36626"/>
                  </a:lnTo>
                  <a:lnTo>
                    <a:pt x="253758" y="29210"/>
                  </a:lnTo>
                  <a:lnTo>
                    <a:pt x="265049" y="13462"/>
                  </a:lnTo>
                  <a:lnTo>
                    <a:pt x="180975" y="0"/>
                  </a:lnTo>
                  <a:lnTo>
                    <a:pt x="220726" y="75311"/>
                  </a:lnTo>
                  <a:lnTo>
                    <a:pt x="237363" y="52095"/>
                  </a:lnTo>
                  <a:lnTo>
                    <a:pt x="849058" y="490651"/>
                  </a:lnTo>
                  <a:lnTo>
                    <a:pt x="683602" y="686409"/>
                  </a:lnTo>
                  <a:lnTo>
                    <a:pt x="170141" y="62306"/>
                  </a:lnTo>
                  <a:lnTo>
                    <a:pt x="182118" y="52451"/>
                  </a:lnTo>
                  <a:lnTo>
                    <a:pt x="192151" y="44196"/>
                  </a:lnTo>
                  <a:lnTo>
                    <a:pt x="114300" y="9525"/>
                  </a:lnTo>
                  <a:lnTo>
                    <a:pt x="133350" y="92583"/>
                  </a:lnTo>
                  <a:lnTo>
                    <a:pt x="155384" y="74460"/>
                  </a:lnTo>
                  <a:lnTo>
                    <a:pt x="671093" y="701217"/>
                  </a:lnTo>
                  <a:lnTo>
                    <a:pt x="118021" y="1355585"/>
                  </a:lnTo>
                  <a:lnTo>
                    <a:pt x="96266" y="1337183"/>
                  </a:lnTo>
                  <a:lnTo>
                    <a:pt x="76200" y="1419860"/>
                  </a:lnTo>
                  <a:lnTo>
                    <a:pt x="154432" y="1386344"/>
                  </a:lnTo>
                  <a:lnTo>
                    <a:pt x="144056" y="1377581"/>
                  </a:lnTo>
                  <a:lnTo>
                    <a:pt x="132613" y="1367917"/>
                  </a:lnTo>
                  <a:lnTo>
                    <a:pt x="683399" y="716178"/>
                  </a:lnTo>
                  <a:lnTo>
                    <a:pt x="845845" y="913599"/>
                  </a:lnTo>
                  <a:lnTo>
                    <a:pt x="218541" y="1358900"/>
                  </a:lnTo>
                  <a:lnTo>
                    <a:pt x="202057" y="1335659"/>
                  </a:lnTo>
                  <a:lnTo>
                    <a:pt x="161925" y="1410716"/>
                  </a:lnTo>
                  <a:lnTo>
                    <a:pt x="246126" y="1397762"/>
                  </a:lnTo>
                  <a:lnTo>
                    <a:pt x="234759" y="1381760"/>
                  </a:lnTo>
                  <a:lnTo>
                    <a:pt x="229552" y="1374419"/>
                  </a:lnTo>
                  <a:lnTo>
                    <a:pt x="857986" y="928357"/>
                  </a:lnTo>
                  <a:lnTo>
                    <a:pt x="953757" y="1044740"/>
                  </a:lnTo>
                  <a:lnTo>
                    <a:pt x="329768" y="1371422"/>
                  </a:lnTo>
                  <a:lnTo>
                    <a:pt x="316484" y="1346073"/>
                  </a:lnTo>
                  <a:lnTo>
                    <a:pt x="266700" y="1415161"/>
                  </a:lnTo>
                  <a:lnTo>
                    <a:pt x="351917" y="1413637"/>
                  </a:lnTo>
                  <a:lnTo>
                    <a:pt x="341718" y="1394206"/>
                  </a:lnTo>
                  <a:lnTo>
                    <a:pt x="338632" y="1388325"/>
                  </a:lnTo>
                  <a:lnTo>
                    <a:pt x="966139" y="1059789"/>
                  </a:lnTo>
                  <a:lnTo>
                    <a:pt x="1220965" y="1369466"/>
                  </a:lnTo>
                  <a:lnTo>
                    <a:pt x="1198880" y="1387602"/>
                  </a:lnTo>
                  <a:lnTo>
                    <a:pt x="1276731" y="1422273"/>
                  </a:lnTo>
                  <a:lnTo>
                    <a:pt x="1266939" y="1379347"/>
                  </a:lnTo>
                  <a:lnTo>
                    <a:pt x="1257808" y="1339215"/>
                  </a:lnTo>
                  <a:lnTo>
                    <a:pt x="1235671" y="1357388"/>
                  </a:lnTo>
                  <a:lnTo>
                    <a:pt x="983386" y="1050759"/>
                  </a:lnTo>
                  <a:lnTo>
                    <a:pt x="1314450" y="877417"/>
                  </a:lnTo>
                  <a:lnTo>
                    <a:pt x="1314450" y="1347216"/>
                  </a:lnTo>
                  <a:lnTo>
                    <a:pt x="1285875" y="1347216"/>
                  </a:lnTo>
                  <a:lnTo>
                    <a:pt x="1323975" y="1423416"/>
                  </a:lnTo>
                  <a:lnTo>
                    <a:pt x="1355725" y="1359916"/>
                  </a:lnTo>
                  <a:lnTo>
                    <a:pt x="1362075" y="1347216"/>
                  </a:lnTo>
                  <a:lnTo>
                    <a:pt x="1333500" y="1347216"/>
                  </a:lnTo>
                  <a:lnTo>
                    <a:pt x="1333500" y="867448"/>
                  </a:lnTo>
                  <a:lnTo>
                    <a:pt x="1357261" y="855014"/>
                  </a:lnTo>
                  <a:lnTo>
                    <a:pt x="1593710" y="1024547"/>
                  </a:lnTo>
                  <a:lnTo>
                    <a:pt x="1401889" y="1351394"/>
                  </a:lnTo>
                  <a:lnTo>
                    <a:pt x="1377315" y="1336929"/>
                  </a:lnTo>
                  <a:lnTo>
                    <a:pt x="1371600" y="1421892"/>
                  </a:lnTo>
                  <a:lnTo>
                    <a:pt x="1442974" y="1375537"/>
                  </a:lnTo>
                  <a:lnTo>
                    <a:pt x="1436916" y="1371981"/>
                  </a:lnTo>
                  <a:lnTo>
                    <a:pt x="1418374" y="1361084"/>
                  </a:lnTo>
                  <a:lnTo>
                    <a:pt x="1609293" y="1035723"/>
                  </a:lnTo>
                  <a:lnTo>
                    <a:pt x="1760524" y="1144130"/>
                  </a:lnTo>
                  <a:lnTo>
                    <a:pt x="1508379" y="1364424"/>
                  </a:lnTo>
                  <a:lnTo>
                    <a:pt x="1489583" y="1342898"/>
                  </a:lnTo>
                  <a:lnTo>
                    <a:pt x="1457325" y="1421765"/>
                  </a:lnTo>
                  <a:lnTo>
                    <a:pt x="1539748" y="1400302"/>
                  </a:lnTo>
                  <a:lnTo>
                    <a:pt x="1528203" y="1387106"/>
                  </a:lnTo>
                  <a:lnTo>
                    <a:pt x="1520939" y="1378788"/>
                  </a:lnTo>
                  <a:lnTo>
                    <a:pt x="1776450" y="1155547"/>
                  </a:lnTo>
                  <a:lnTo>
                    <a:pt x="2088159" y="1379016"/>
                  </a:lnTo>
                  <a:lnTo>
                    <a:pt x="2071497" y="1402219"/>
                  </a:lnTo>
                  <a:lnTo>
                    <a:pt x="2155698" y="1415681"/>
                  </a:lnTo>
                  <a:lnTo>
                    <a:pt x="2140280" y="1386471"/>
                  </a:lnTo>
                  <a:lnTo>
                    <a:pt x="2115947" y="1340358"/>
                  </a:lnTo>
                  <a:lnTo>
                    <a:pt x="2099259" y="1363573"/>
                  </a:lnTo>
                  <a:lnTo>
                    <a:pt x="1791157" y="1142695"/>
                  </a:lnTo>
                  <a:lnTo>
                    <a:pt x="1955139" y="999413"/>
                  </a:lnTo>
                  <a:lnTo>
                    <a:pt x="2173554" y="1357160"/>
                  </a:lnTo>
                  <a:lnTo>
                    <a:pt x="2149221" y="1371981"/>
                  </a:lnTo>
                  <a:lnTo>
                    <a:pt x="2221357" y="1417193"/>
                  </a:lnTo>
                  <a:lnTo>
                    <a:pt x="2217229" y="1368044"/>
                  </a:lnTo>
                  <a:lnTo>
                    <a:pt x="2214245" y="1332357"/>
                  </a:lnTo>
                  <a:lnTo>
                    <a:pt x="2189861" y="1347216"/>
                  </a:lnTo>
                  <a:lnTo>
                    <a:pt x="1969744" y="986663"/>
                  </a:lnTo>
                  <a:lnTo>
                    <a:pt x="2039467" y="925741"/>
                  </a:lnTo>
                  <a:lnTo>
                    <a:pt x="2259546" y="1042530"/>
                  </a:lnTo>
                  <a:lnTo>
                    <a:pt x="2262987" y="1350619"/>
                  </a:lnTo>
                  <a:lnTo>
                    <a:pt x="2234311" y="1350899"/>
                  </a:lnTo>
                  <a:lnTo>
                    <a:pt x="2273300" y="1426718"/>
                  </a:lnTo>
                  <a:lnTo>
                    <a:pt x="2304084" y="1363345"/>
                  </a:lnTo>
                  <a:lnTo>
                    <a:pt x="2310511" y="1350137"/>
                  </a:lnTo>
                  <a:lnTo>
                    <a:pt x="2282037" y="1350429"/>
                  </a:lnTo>
                  <a:lnTo>
                    <a:pt x="2278710" y="1052703"/>
                  </a:lnTo>
                  <a:lnTo>
                    <a:pt x="2469324" y="1153858"/>
                  </a:lnTo>
                  <a:lnTo>
                    <a:pt x="2354122" y="1352194"/>
                  </a:lnTo>
                  <a:lnTo>
                    <a:pt x="2329434" y="1337818"/>
                  </a:lnTo>
                  <a:lnTo>
                    <a:pt x="2324100" y="1422920"/>
                  </a:lnTo>
                  <a:lnTo>
                    <a:pt x="2395347" y="1376172"/>
                  </a:lnTo>
                  <a:lnTo>
                    <a:pt x="2389441" y="1372743"/>
                  </a:lnTo>
                  <a:lnTo>
                    <a:pt x="2370594" y="1361782"/>
                  </a:lnTo>
                  <a:lnTo>
                    <a:pt x="2486177" y="1162799"/>
                  </a:lnTo>
                  <a:lnTo>
                    <a:pt x="2923209" y="1394726"/>
                  </a:lnTo>
                  <a:lnTo>
                    <a:pt x="2909824" y="1419987"/>
                  </a:lnTo>
                  <a:lnTo>
                    <a:pt x="2995041" y="1422031"/>
                  </a:lnTo>
                  <a:lnTo>
                    <a:pt x="2979801" y="1400695"/>
                  </a:lnTo>
                  <a:lnTo>
                    <a:pt x="2945511" y="1352677"/>
                  </a:lnTo>
                  <a:lnTo>
                    <a:pt x="2932150" y="1377861"/>
                  </a:lnTo>
                  <a:lnTo>
                    <a:pt x="2495766" y="1146289"/>
                  </a:lnTo>
                  <a:lnTo>
                    <a:pt x="2581643" y="998435"/>
                  </a:lnTo>
                  <a:lnTo>
                    <a:pt x="3018663" y="1374736"/>
                  </a:lnTo>
                  <a:lnTo>
                    <a:pt x="2999994" y="1396365"/>
                  </a:lnTo>
                  <a:lnTo>
                    <a:pt x="3082671" y="1417332"/>
                  </a:lnTo>
                  <a:lnTo>
                    <a:pt x="3068320" y="1383030"/>
                  </a:lnTo>
                  <a:lnTo>
                    <a:pt x="3049778" y="1338707"/>
                  </a:lnTo>
                  <a:lnTo>
                    <a:pt x="3031147" y="1360284"/>
                  </a:lnTo>
                  <a:lnTo>
                    <a:pt x="2591397" y="981646"/>
                  </a:lnTo>
                  <a:lnTo>
                    <a:pt x="2735821" y="733005"/>
                  </a:lnTo>
                  <a:lnTo>
                    <a:pt x="3110941" y="1355204"/>
                  </a:lnTo>
                  <a:lnTo>
                    <a:pt x="3086481" y="1369949"/>
                  </a:lnTo>
                  <a:lnTo>
                    <a:pt x="3158363" y="1415542"/>
                  </a:lnTo>
                  <a:close/>
                </a:path>
                <a:path w="3257550" h="1426845">
                  <a:moveTo>
                    <a:pt x="3257550" y="85725"/>
                  </a:moveTo>
                  <a:lnTo>
                    <a:pt x="3251200" y="73025"/>
                  </a:lnTo>
                  <a:lnTo>
                    <a:pt x="3219450" y="9525"/>
                  </a:lnTo>
                  <a:lnTo>
                    <a:pt x="3181350" y="85725"/>
                  </a:lnTo>
                  <a:lnTo>
                    <a:pt x="3209925" y="85725"/>
                  </a:lnTo>
                  <a:lnTo>
                    <a:pt x="3209925" y="1345946"/>
                  </a:lnTo>
                  <a:lnTo>
                    <a:pt x="3181350" y="1345946"/>
                  </a:lnTo>
                  <a:lnTo>
                    <a:pt x="3219450" y="1422158"/>
                  </a:lnTo>
                  <a:lnTo>
                    <a:pt x="3251200" y="1358646"/>
                  </a:lnTo>
                  <a:lnTo>
                    <a:pt x="3257550" y="1345946"/>
                  </a:lnTo>
                  <a:lnTo>
                    <a:pt x="3228975" y="1345946"/>
                  </a:lnTo>
                  <a:lnTo>
                    <a:pt x="3228975" y="85725"/>
                  </a:lnTo>
                  <a:lnTo>
                    <a:pt x="3257550" y="85725"/>
                  </a:lnTo>
                  <a:close/>
                </a:path>
              </a:pathLst>
            </a:custGeom>
            <a:solidFill>
              <a:srgbClr val="585858"/>
            </a:solidFill>
          </p:spPr>
          <p:txBody>
            <a:bodyPr wrap="square" lIns="0" tIns="0" rIns="0" bIns="0" rtlCol="0"/>
            <a:lstStyle/>
            <a:p>
              <a:endParaRPr/>
            </a:p>
          </p:txBody>
        </p:sp>
        <p:sp>
          <p:nvSpPr>
            <p:cNvPr id="11" name="object 9">
              <a:extLst>
                <a:ext uri="{FF2B5EF4-FFF2-40B4-BE49-F238E27FC236}">
                  <a16:creationId xmlns:a16="http://schemas.microsoft.com/office/drawing/2014/main" id="{A68BD369-7CF2-4FA4-A44E-BBFEDE3CF8BA}"/>
                </a:ext>
              </a:extLst>
            </p:cNvPr>
            <p:cNvSpPr/>
            <p:nvPr/>
          </p:nvSpPr>
          <p:spPr>
            <a:xfrm>
              <a:off x="7172325" y="1000125"/>
              <a:ext cx="4514850" cy="1162050"/>
            </a:xfrm>
            <a:custGeom>
              <a:avLst/>
              <a:gdLst/>
              <a:ahLst/>
              <a:cxnLst/>
              <a:rect l="l" t="t" r="r" b="b"/>
              <a:pathLst>
                <a:path w="4514850" h="1162050">
                  <a:moveTo>
                    <a:pt x="2932556" y="0"/>
                  </a:moveTo>
                  <a:lnTo>
                    <a:pt x="2753359" y="179324"/>
                  </a:lnTo>
                  <a:lnTo>
                    <a:pt x="2843022" y="179324"/>
                  </a:lnTo>
                  <a:lnTo>
                    <a:pt x="2843022" y="572388"/>
                  </a:lnTo>
                  <a:lnTo>
                    <a:pt x="98171" y="572388"/>
                  </a:lnTo>
                  <a:lnTo>
                    <a:pt x="59953" y="580122"/>
                  </a:lnTo>
                  <a:lnTo>
                    <a:pt x="28749" y="601202"/>
                  </a:lnTo>
                  <a:lnTo>
                    <a:pt x="7713" y="632450"/>
                  </a:lnTo>
                  <a:lnTo>
                    <a:pt x="0" y="670687"/>
                  </a:lnTo>
                  <a:lnTo>
                    <a:pt x="0" y="1063752"/>
                  </a:lnTo>
                  <a:lnTo>
                    <a:pt x="7713" y="1102042"/>
                  </a:lnTo>
                  <a:lnTo>
                    <a:pt x="28749" y="1133284"/>
                  </a:lnTo>
                  <a:lnTo>
                    <a:pt x="59953" y="1154334"/>
                  </a:lnTo>
                  <a:lnTo>
                    <a:pt x="98171" y="1162050"/>
                  </a:lnTo>
                  <a:lnTo>
                    <a:pt x="4416679" y="1162050"/>
                  </a:lnTo>
                  <a:lnTo>
                    <a:pt x="4454896" y="1154334"/>
                  </a:lnTo>
                  <a:lnTo>
                    <a:pt x="4486100" y="1133284"/>
                  </a:lnTo>
                  <a:lnTo>
                    <a:pt x="4507136" y="1102042"/>
                  </a:lnTo>
                  <a:lnTo>
                    <a:pt x="4514850" y="1063752"/>
                  </a:lnTo>
                  <a:lnTo>
                    <a:pt x="4514850" y="670687"/>
                  </a:lnTo>
                  <a:lnTo>
                    <a:pt x="4507136" y="632450"/>
                  </a:lnTo>
                  <a:lnTo>
                    <a:pt x="4486100" y="601202"/>
                  </a:lnTo>
                  <a:lnTo>
                    <a:pt x="4454896" y="580122"/>
                  </a:lnTo>
                  <a:lnTo>
                    <a:pt x="4416679" y="572388"/>
                  </a:lnTo>
                  <a:lnTo>
                    <a:pt x="3022219" y="572388"/>
                  </a:lnTo>
                  <a:lnTo>
                    <a:pt x="3022219" y="179324"/>
                  </a:lnTo>
                  <a:lnTo>
                    <a:pt x="3111754" y="179324"/>
                  </a:lnTo>
                  <a:lnTo>
                    <a:pt x="2932556" y="0"/>
                  </a:lnTo>
                  <a:close/>
                </a:path>
              </a:pathLst>
            </a:custGeom>
            <a:solidFill>
              <a:srgbClr val="003DA9"/>
            </a:solidFill>
          </p:spPr>
          <p:txBody>
            <a:bodyPr wrap="square" lIns="0" tIns="0" rIns="0" bIns="0" rtlCol="0"/>
            <a:lstStyle/>
            <a:p>
              <a:endParaRPr/>
            </a:p>
          </p:txBody>
        </p:sp>
        <p:sp>
          <p:nvSpPr>
            <p:cNvPr id="12" name="object 10">
              <a:extLst>
                <a:ext uri="{FF2B5EF4-FFF2-40B4-BE49-F238E27FC236}">
                  <a16:creationId xmlns:a16="http://schemas.microsoft.com/office/drawing/2014/main" id="{1535B157-51A5-4C4D-A59F-15ADEA34B271}"/>
                </a:ext>
              </a:extLst>
            </p:cNvPr>
            <p:cNvSpPr/>
            <p:nvPr/>
          </p:nvSpPr>
          <p:spPr>
            <a:xfrm>
              <a:off x="7172325" y="4953000"/>
              <a:ext cx="4524375" cy="1114425"/>
            </a:xfrm>
            <a:custGeom>
              <a:avLst/>
              <a:gdLst/>
              <a:ahLst/>
              <a:cxnLst/>
              <a:rect l="l" t="t" r="r" b="b"/>
              <a:pathLst>
                <a:path w="4524375" h="1114425">
                  <a:moveTo>
                    <a:pt x="4397375" y="0"/>
                  </a:moveTo>
                  <a:lnTo>
                    <a:pt x="127000" y="0"/>
                  </a:lnTo>
                  <a:lnTo>
                    <a:pt x="77581" y="9985"/>
                  </a:lnTo>
                  <a:lnTo>
                    <a:pt x="37210" y="37210"/>
                  </a:lnTo>
                  <a:lnTo>
                    <a:pt x="9985" y="77581"/>
                  </a:lnTo>
                  <a:lnTo>
                    <a:pt x="0" y="127000"/>
                  </a:lnTo>
                  <a:lnTo>
                    <a:pt x="0" y="987399"/>
                  </a:lnTo>
                  <a:lnTo>
                    <a:pt x="9985" y="1036843"/>
                  </a:lnTo>
                  <a:lnTo>
                    <a:pt x="37210" y="1077220"/>
                  </a:lnTo>
                  <a:lnTo>
                    <a:pt x="77581" y="1104442"/>
                  </a:lnTo>
                  <a:lnTo>
                    <a:pt x="127000" y="1114425"/>
                  </a:lnTo>
                  <a:lnTo>
                    <a:pt x="4397375" y="1114425"/>
                  </a:lnTo>
                  <a:lnTo>
                    <a:pt x="4446793" y="1104442"/>
                  </a:lnTo>
                  <a:lnTo>
                    <a:pt x="4487164" y="1077220"/>
                  </a:lnTo>
                  <a:lnTo>
                    <a:pt x="4514389" y="1036843"/>
                  </a:lnTo>
                  <a:lnTo>
                    <a:pt x="4524375" y="987399"/>
                  </a:lnTo>
                  <a:lnTo>
                    <a:pt x="4524375" y="127000"/>
                  </a:lnTo>
                  <a:lnTo>
                    <a:pt x="4514389" y="77581"/>
                  </a:lnTo>
                  <a:lnTo>
                    <a:pt x="4487164" y="37211"/>
                  </a:lnTo>
                  <a:lnTo>
                    <a:pt x="4446793" y="9985"/>
                  </a:lnTo>
                  <a:lnTo>
                    <a:pt x="4397375" y="0"/>
                  </a:lnTo>
                  <a:close/>
                </a:path>
              </a:pathLst>
            </a:custGeom>
            <a:solidFill>
              <a:srgbClr val="EE8400"/>
            </a:solidFill>
          </p:spPr>
          <p:txBody>
            <a:bodyPr wrap="square" lIns="0" tIns="0" rIns="0" bIns="0" rtlCol="0"/>
            <a:lstStyle/>
            <a:p>
              <a:endParaRPr/>
            </a:p>
          </p:txBody>
        </p:sp>
      </p:grpSp>
      <p:sp>
        <p:nvSpPr>
          <p:cNvPr id="13" name="object 11">
            <a:extLst>
              <a:ext uri="{FF2B5EF4-FFF2-40B4-BE49-F238E27FC236}">
                <a16:creationId xmlns:a16="http://schemas.microsoft.com/office/drawing/2014/main" id="{1DCCA41D-320B-4EC5-B4B0-FAF22B4769DE}"/>
              </a:ext>
            </a:extLst>
          </p:cNvPr>
          <p:cNvSpPr txBox="1"/>
          <p:nvPr/>
        </p:nvSpPr>
        <p:spPr>
          <a:xfrm>
            <a:off x="10162286" y="1212871"/>
            <a:ext cx="942975" cy="533400"/>
          </a:xfrm>
          <a:prstGeom prst="rect">
            <a:avLst/>
          </a:prstGeom>
        </p:spPr>
        <p:txBody>
          <a:bodyPr vert="horz" wrap="square" lIns="0" tIns="34925" rIns="0" bIns="0" rtlCol="0">
            <a:spAutoFit/>
          </a:bodyPr>
          <a:lstStyle/>
          <a:p>
            <a:pPr marL="12065" marR="5080" indent="-6350" algn="ctr">
              <a:lnSpc>
                <a:spcPts val="1280"/>
              </a:lnSpc>
              <a:spcBef>
                <a:spcPts val="275"/>
              </a:spcBef>
            </a:pPr>
            <a:r>
              <a:rPr sz="1200" b="1" spc="5" dirty="0">
                <a:solidFill>
                  <a:srgbClr val="003DA9"/>
                </a:solidFill>
                <a:latin typeface="Segoe UI"/>
                <a:cs typeface="Segoe UI"/>
              </a:rPr>
              <a:t>Fintech  </a:t>
            </a:r>
            <a:r>
              <a:rPr sz="1200" b="1" dirty="0">
                <a:solidFill>
                  <a:srgbClr val="003DA9"/>
                </a:solidFill>
                <a:latin typeface="Segoe UI"/>
                <a:cs typeface="Segoe UI"/>
              </a:rPr>
              <a:t>Products &amp;  </a:t>
            </a:r>
            <a:r>
              <a:rPr sz="1200" b="1" spc="-20" dirty="0">
                <a:solidFill>
                  <a:srgbClr val="003DA9"/>
                </a:solidFill>
                <a:latin typeface="Segoe UI"/>
                <a:cs typeface="Segoe UI"/>
              </a:rPr>
              <a:t>A</a:t>
            </a:r>
            <a:r>
              <a:rPr sz="1200" b="1" spc="5" dirty="0">
                <a:solidFill>
                  <a:srgbClr val="003DA9"/>
                </a:solidFill>
                <a:latin typeface="Segoe UI"/>
                <a:cs typeface="Segoe UI"/>
              </a:rPr>
              <a:t>pp</a:t>
            </a:r>
            <a:r>
              <a:rPr sz="1200" b="1" spc="35" dirty="0">
                <a:solidFill>
                  <a:srgbClr val="003DA9"/>
                </a:solidFill>
                <a:latin typeface="Segoe UI"/>
                <a:cs typeface="Segoe UI"/>
              </a:rPr>
              <a:t>li</a:t>
            </a:r>
            <a:r>
              <a:rPr sz="1200" b="1" spc="25" dirty="0">
                <a:solidFill>
                  <a:srgbClr val="003DA9"/>
                </a:solidFill>
                <a:latin typeface="Segoe UI"/>
                <a:cs typeface="Segoe UI"/>
              </a:rPr>
              <a:t>c</a:t>
            </a:r>
            <a:r>
              <a:rPr sz="1200" b="1" spc="30" dirty="0">
                <a:solidFill>
                  <a:srgbClr val="003DA9"/>
                </a:solidFill>
                <a:latin typeface="Segoe UI"/>
                <a:cs typeface="Segoe UI"/>
              </a:rPr>
              <a:t>a</a:t>
            </a:r>
            <a:r>
              <a:rPr sz="1200" b="1" spc="-15" dirty="0">
                <a:solidFill>
                  <a:srgbClr val="003DA9"/>
                </a:solidFill>
                <a:latin typeface="Segoe UI"/>
                <a:cs typeface="Segoe UI"/>
              </a:rPr>
              <a:t>t</a:t>
            </a:r>
            <a:r>
              <a:rPr sz="1200" b="1" spc="35" dirty="0">
                <a:solidFill>
                  <a:srgbClr val="003DA9"/>
                </a:solidFill>
                <a:latin typeface="Segoe UI"/>
                <a:cs typeface="Segoe UI"/>
              </a:rPr>
              <a:t>i</a:t>
            </a:r>
            <a:r>
              <a:rPr sz="1200" b="1" spc="15" dirty="0">
                <a:solidFill>
                  <a:srgbClr val="003DA9"/>
                </a:solidFill>
                <a:latin typeface="Segoe UI"/>
                <a:cs typeface="Segoe UI"/>
              </a:rPr>
              <a:t>o</a:t>
            </a:r>
            <a:r>
              <a:rPr sz="1200" b="1" spc="25" dirty="0">
                <a:solidFill>
                  <a:srgbClr val="003DA9"/>
                </a:solidFill>
                <a:latin typeface="Segoe UI"/>
                <a:cs typeface="Segoe UI"/>
              </a:rPr>
              <a:t>n</a:t>
            </a:r>
            <a:r>
              <a:rPr sz="1200" b="1" dirty="0">
                <a:solidFill>
                  <a:srgbClr val="003DA9"/>
                </a:solidFill>
                <a:latin typeface="Segoe UI"/>
                <a:cs typeface="Segoe UI"/>
              </a:rPr>
              <a:t>s</a:t>
            </a:r>
            <a:endParaRPr sz="1200">
              <a:latin typeface="Segoe UI"/>
              <a:cs typeface="Segoe UI"/>
            </a:endParaRPr>
          </a:p>
        </p:txBody>
      </p:sp>
      <p:grpSp>
        <p:nvGrpSpPr>
          <p:cNvPr id="14" name="object 12">
            <a:extLst>
              <a:ext uri="{FF2B5EF4-FFF2-40B4-BE49-F238E27FC236}">
                <a16:creationId xmlns:a16="http://schemas.microsoft.com/office/drawing/2014/main" id="{79DE3328-24EC-4C8A-ABD6-58445C0CB1AA}"/>
              </a:ext>
            </a:extLst>
          </p:cNvPr>
          <p:cNvGrpSpPr/>
          <p:nvPr/>
        </p:nvGrpSpPr>
        <p:grpSpPr>
          <a:xfrm>
            <a:off x="6712585" y="889339"/>
            <a:ext cx="4533900" cy="3552825"/>
            <a:chOff x="7162800" y="676275"/>
            <a:chExt cx="4533900" cy="3552825"/>
          </a:xfrm>
        </p:grpSpPr>
        <p:sp>
          <p:nvSpPr>
            <p:cNvPr id="15" name="object 13">
              <a:extLst>
                <a:ext uri="{FF2B5EF4-FFF2-40B4-BE49-F238E27FC236}">
                  <a16:creationId xmlns:a16="http://schemas.microsoft.com/office/drawing/2014/main" id="{FC73337E-4CE0-4B73-B2F1-73F445814501}"/>
                </a:ext>
              </a:extLst>
            </p:cNvPr>
            <p:cNvSpPr/>
            <p:nvPr/>
          </p:nvSpPr>
          <p:spPr>
            <a:xfrm>
              <a:off x="7172325" y="676275"/>
              <a:ext cx="4514850" cy="885825"/>
            </a:xfrm>
            <a:custGeom>
              <a:avLst/>
              <a:gdLst/>
              <a:ahLst/>
              <a:cxnLst/>
              <a:rect l="l" t="t" r="r" b="b"/>
              <a:pathLst>
                <a:path w="4514850" h="885825">
                  <a:moveTo>
                    <a:pt x="4460367" y="0"/>
                  </a:moveTo>
                  <a:lnTo>
                    <a:pt x="54482" y="0"/>
                  </a:lnTo>
                  <a:lnTo>
                    <a:pt x="33272" y="4256"/>
                  </a:lnTo>
                  <a:lnTo>
                    <a:pt x="15954" y="15859"/>
                  </a:lnTo>
                  <a:lnTo>
                    <a:pt x="4280" y="33057"/>
                  </a:lnTo>
                  <a:lnTo>
                    <a:pt x="0" y="54101"/>
                  </a:lnTo>
                  <a:lnTo>
                    <a:pt x="0" y="270383"/>
                  </a:lnTo>
                  <a:lnTo>
                    <a:pt x="4280" y="291407"/>
                  </a:lnTo>
                  <a:lnTo>
                    <a:pt x="15954" y="308562"/>
                  </a:lnTo>
                  <a:lnTo>
                    <a:pt x="33272" y="320121"/>
                  </a:lnTo>
                  <a:lnTo>
                    <a:pt x="54482" y="324358"/>
                  </a:lnTo>
                  <a:lnTo>
                    <a:pt x="1475740" y="324358"/>
                  </a:lnTo>
                  <a:lnTo>
                    <a:pt x="1475740" y="707898"/>
                  </a:lnTo>
                  <a:lnTo>
                    <a:pt x="1386077" y="707898"/>
                  </a:lnTo>
                  <a:lnTo>
                    <a:pt x="1565275" y="885825"/>
                  </a:lnTo>
                  <a:lnTo>
                    <a:pt x="1744472" y="707898"/>
                  </a:lnTo>
                  <a:lnTo>
                    <a:pt x="1654936" y="707898"/>
                  </a:lnTo>
                  <a:lnTo>
                    <a:pt x="1654936" y="324358"/>
                  </a:lnTo>
                  <a:lnTo>
                    <a:pt x="4460367" y="324358"/>
                  </a:lnTo>
                  <a:lnTo>
                    <a:pt x="4481577" y="320121"/>
                  </a:lnTo>
                  <a:lnTo>
                    <a:pt x="4498895" y="308562"/>
                  </a:lnTo>
                  <a:lnTo>
                    <a:pt x="4510569" y="291407"/>
                  </a:lnTo>
                  <a:lnTo>
                    <a:pt x="4514850" y="270383"/>
                  </a:lnTo>
                  <a:lnTo>
                    <a:pt x="4514850" y="54101"/>
                  </a:lnTo>
                  <a:lnTo>
                    <a:pt x="4510569" y="33057"/>
                  </a:lnTo>
                  <a:lnTo>
                    <a:pt x="4498895" y="15859"/>
                  </a:lnTo>
                  <a:lnTo>
                    <a:pt x="4481577" y="4256"/>
                  </a:lnTo>
                  <a:lnTo>
                    <a:pt x="4460367" y="0"/>
                  </a:lnTo>
                  <a:close/>
                </a:path>
              </a:pathLst>
            </a:custGeom>
            <a:solidFill>
              <a:srgbClr val="1A1F70"/>
            </a:solidFill>
          </p:spPr>
          <p:txBody>
            <a:bodyPr wrap="square" lIns="0" tIns="0" rIns="0" bIns="0" rtlCol="0"/>
            <a:lstStyle/>
            <a:p>
              <a:endParaRPr/>
            </a:p>
          </p:txBody>
        </p:sp>
        <p:sp>
          <p:nvSpPr>
            <p:cNvPr id="16" name="object 14">
              <a:extLst>
                <a:ext uri="{FF2B5EF4-FFF2-40B4-BE49-F238E27FC236}">
                  <a16:creationId xmlns:a16="http://schemas.microsoft.com/office/drawing/2014/main" id="{77215406-6C5C-48FE-82E2-ADACB2CEDEFE}"/>
                </a:ext>
              </a:extLst>
            </p:cNvPr>
            <p:cNvSpPr/>
            <p:nvPr/>
          </p:nvSpPr>
          <p:spPr>
            <a:xfrm>
              <a:off x="7248525" y="1857374"/>
              <a:ext cx="4371975" cy="209550"/>
            </a:xfrm>
            <a:custGeom>
              <a:avLst/>
              <a:gdLst/>
              <a:ahLst/>
              <a:cxnLst/>
              <a:rect l="l" t="t" r="r" b="b"/>
              <a:pathLst>
                <a:path w="4371975" h="209550">
                  <a:moveTo>
                    <a:pt x="1200150" y="34925"/>
                  </a:moveTo>
                  <a:lnTo>
                    <a:pt x="1197406" y="21336"/>
                  </a:lnTo>
                  <a:lnTo>
                    <a:pt x="1189926" y="10223"/>
                  </a:lnTo>
                  <a:lnTo>
                    <a:pt x="1178814" y="2743"/>
                  </a:lnTo>
                  <a:lnTo>
                    <a:pt x="1165225" y="0"/>
                  </a:lnTo>
                  <a:lnTo>
                    <a:pt x="34925" y="0"/>
                  </a:lnTo>
                  <a:lnTo>
                    <a:pt x="21323" y="2743"/>
                  </a:lnTo>
                  <a:lnTo>
                    <a:pt x="10223" y="10223"/>
                  </a:lnTo>
                  <a:lnTo>
                    <a:pt x="2730" y="21336"/>
                  </a:lnTo>
                  <a:lnTo>
                    <a:pt x="0" y="34925"/>
                  </a:lnTo>
                  <a:lnTo>
                    <a:pt x="0" y="174625"/>
                  </a:lnTo>
                  <a:lnTo>
                    <a:pt x="2730" y="188226"/>
                  </a:lnTo>
                  <a:lnTo>
                    <a:pt x="10223" y="199326"/>
                  </a:lnTo>
                  <a:lnTo>
                    <a:pt x="21323" y="206819"/>
                  </a:lnTo>
                  <a:lnTo>
                    <a:pt x="34925" y="209550"/>
                  </a:lnTo>
                  <a:lnTo>
                    <a:pt x="1165225" y="209550"/>
                  </a:lnTo>
                  <a:lnTo>
                    <a:pt x="1178814" y="206819"/>
                  </a:lnTo>
                  <a:lnTo>
                    <a:pt x="1189926" y="199326"/>
                  </a:lnTo>
                  <a:lnTo>
                    <a:pt x="1197406" y="188226"/>
                  </a:lnTo>
                  <a:lnTo>
                    <a:pt x="1200150" y="174625"/>
                  </a:lnTo>
                  <a:lnTo>
                    <a:pt x="1200150" y="34925"/>
                  </a:lnTo>
                  <a:close/>
                </a:path>
                <a:path w="4371975" h="209550">
                  <a:moveTo>
                    <a:pt x="2486025" y="34925"/>
                  </a:moveTo>
                  <a:lnTo>
                    <a:pt x="2483281" y="21336"/>
                  </a:lnTo>
                  <a:lnTo>
                    <a:pt x="2475801" y="10223"/>
                  </a:lnTo>
                  <a:lnTo>
                    <a:pt x="2464689" y="2743"/>
                  </a:lnTo>
                  <a:lnTo>
                    <a:pt x="2451100" y="0"/>
                  </a:lnTo>
                  <a:lnTo>
                    <a:pt x="1320800" y="0"/>
                  </a:lnTo>
                  <a:lnTo>
                    <a:pt x="1307198" y="2743"/>
                  </a:lnTo>
                  <a:lnTo>
                    <a:pt x="1296098" y="10223"/>
                  </a:lnTo>
                  <a:lnTo>
                    <a:pt x="1288605" y="21336"/>
                  </a:lnTo>
                  <a:lnTo>
                    <a:pt x="1285875" y="34925"/>
                  </a:lnTo>
                  <a:lnTo>
                    <a:pt x="1285875" y="174625"/>
                  </a:lnTo>
                  <a:lnTo>
                    <a:pt x="1288605" y="188226"/>
                  </a:lnTo>
                  <a:lnTo>
                    <a:pt x="1296098" y="199326"/>
                  </a:lnTo>
                  <a:lnTo>
                    <a:pt x="1307198" y="206819"/>
                  </a:lnTo>
                  <a:lnTo>
                    <a:pt x="1320800" y="209550"/>
                  </a:lnTo>
                  <a:lnTo>
                    <a:pt x="2451100" y="209550"/>
                  </a:lnTo>
                  <a:lnTo>
                    <a:pt x="2464689" y="206819"/>
                  </a:lnTo>
                  <a:lnTo>
                    <a:pt x="2475801" y="199326"/>
                  </a:lnTo>
                  <a:lnTo>
                    <a:pt x="2483281" y="188226"/>
                  </a:lnTo>
                  <a:lnTo>
                    <a:pt x="2486025" y="174625"/>
                  </a:lnTo>
                  <a:lnTo>
                    <a:pt x="2486025" y="34925"/>
                  </a:lnTo>
                  <a:close/>
                </a:path>
                <a:path w="4371975" h="209550">
                  <a:moveTo>
                    <a:pt x="4371975" y="34925"/>
                  </a:moveTo>
                  <a:lnTo>
                    <a:pt x="4369232" y="21336"/>
                  </a:lnTo>
                  <a:lnTo>
                    <a:pt x="4361751" y="10223"/>
                  </a:lnTo>
                  <a:lnTo>
                    <a:pt x="4350639" y="2743"/>
                  </a:lnTo>
                  <a:lnTo>
                    <a:pt x="4337050" y="0"/>
                  </a:lnTo>
                  <a:lnTo>
                    <a:pt x="3206750" y="0"/>
                  </a:lnTo>
                  <a:lnTo>
                    <a:pt x="3193148" y="2743"/>
                  </a:lnTo>
                  <a:lnTo>
                    <a:pt x="3182048" y="10223"/>
                  </a:lnTo>
                  <a:lnTo>
                    <a:pt x="3174555" y="21336"/>
                  </a:lnTo>
                  <a:lnTo>
                    <a:pt x="3171825" y="34925"/>
                  </a:lnTo>
                  <a:lnTo>
                    <a:pt x="3171825" y="174625"/>
                  </a:lnTo>
                  <a:lnTo>
                    <a:pt x="3174555" y="188226"/>
                  </a:lnTo>
                  <a:lnTo>
                    <a:pt x="3182048" y="199326"/>
                  </a:lnTo>
                  <a:lnTo>
                    <a:pt x="3193148" y="206819"/>
                  </a:lnTo>
                  <a:lnTo>
                    <a:pt x="3206750" y="209550"/>
                  </a:lnTo>
                  <a:lnTo>
                    <a:pt x="4337050" y="209550"/>
                  </a:lnTo>
                  <a:lnTo>
                    <a:pt x="4350639" y="206819"/>
                  </a:lnTo>
                  <a:lnTo>
                    <a:pt x="4361751" y="199326"/>
                  </a:lnTo>
                  <a:lnTo>
                    <a:pt x="4369232" y="188226"/>
                  </a:lnTo>
                  <a:lnTo>
                    <a:pt x="4371975" y="174625"/>
                  </a:lnTo>
                  <a:lnTo>
                    <a:pt x="4371975" y="34925"/>
                  </a:lnTo>
                  <a:close/>
                </a:path>
              </a:pathLst>
            </a:custGeom>
            <a:solidFill>
              <a:srgbClr val="0051E1"/>
            </a:solidFill>
          </p:spPr>
          <p:txBody>
            <a:bodyPr wrap="square" lIns="0" tIns="0" rIns="0" bIns="0" rtlCol="0"/>
            <a:lstStyle/>
            <a:p>
              <a:endParaRPr/>
            </a:p>
          </p:txBody>
        </p:sp>
        <p:sp>
          <p:nvSpPr>
            <p:cNvPr id="17" name="object 15">
              <a:extLst>
                <a:ext uri="{FF2B5EF4-FFF2-40B4-BE49-F238E27FC236}">
                  <a16:creationId xmlns:a16="http://schemas.microsoft.com/office/drawing/2014/main" id="{4A293005-AEA5-4164-9E99-41932463F51B}"/>
                </a:ext>
              </a:extLst>
            </p:cNvPr>
            <p:cNvSpPr/>
            <p:nvPr/>
          </p:nvSpPr>
          <p:spPr>
            <a:xfrm>
              <a:off x="9810750" y="1943100"/>
              <a:ext cx="123825" cy="123825"/>
            </a:xfrm>
            <a:prstGeom prst="rect">
              <a:avLst/>
            </a:prstGeom>
            <a:blipFill>
              <a:blip r:embed="rId2" cstate="print"/>
              <a:stretch>
                <a:fillRect/>
              </a:stretch>
            </a:blipFill>
          </p:spPr>
          <p:txBody>
            <a:bodyPr wrap="square" lIns="0" tIns="0" rIns="0" bIns="0" rtlCol="0"/>
            <a:lstStyle/>
            <a:p>
              <a:endParaRPr/>
            </a:p>
          </p:txBody>
        </p:sp>
        <p:sp>
          <p:nvSpPr>
            <p:cNvPr id="18" name="object 16">
              <a:extLst>
                <a:ext uri="{FF2B5EF4-FFF2-40B4-BE49-F238E27FC236}">
                  <a16:creationId xmlns:a16="http://schemas.microsoft.com/office/drawing/2014/main" id="{CE570E23-056E-4B4F-9A6D-2B8278873469}"/>
                </a:ext>
              </a:extLst>
            </p:cNvPr>
            <p:cNvSpPr/>
            <p:nvPr/>
          </p:nvSpPr>
          <p:spPr>
            <a:xfrm>
              <a:off x="10010775" y="1943100"/>
              <a:ext cx="123825" cy="123825"/>
            </a:xfrm>
            <a:prstGeom prst="rect">
              <a:avLst/>
            </a:prstGeom>
            <a:blipFill>
              <a:blip r:embed="rId2" cstate="print"/>
              <a:stretch>
                <a:fillRect/>
              </a:stretch>
            </a:blipFill>
          </p:spPr>
          <p:txBody>
            <a:bodyPr wrap="square" lIns="0" tIns="0" rIns="0" bIns="0" rtlCol="0"/>
            <a:lstStyle/>
            <a:p>
              <a:endParaRPr/>
            </a:p>
          </p:txBody>
        </p:sp>
        <p:sp>
          <p:nvSpPr>
            <p:cNvPr id="19" name="object 17">
              <a:extLst>
                <a:ext uri="{FF2B5EF4-FFF2-40B4-BE49-F238E27FC236}">
                  <a16:creationId xmlns:a16="http://schemas.microsoft.com/office/drawing/2014/main" id="{10356CD8-BA30-4121-8825-E161134CD167}"/>
                </a:ext>
              </a:extLst>
            </p:cNvPr>
            <p:cNvSpPr/>
            <p:nvPr/>
          </p:nvSpPr>
          <p:spPr>
            <a:xfrm>
              <a:off x="10210800" y="1943100"/>
              <a:ext cx="123825" cy="123825"/>
            </a:xfrm>
            <a:prstGeom prst="rect">
              <a:avLst/>
            </a:prstGeom>
            <a:blipFill>
              <a:blip r:embed="rId2" cstate="print"/>
              <a:stretch>
                <a:fillRect/>
              </a:stretch>
            </a:blipFill>
          </p:spPr>
          <p:txBody>
            <a:bodyPr wrap="square" lIns="0" tIns="0" rIns="0" bIns="0" rtlCol="0"/>
            <a:lstStyle/>
            <a:p>
              <a:endParaRPr/>
            </a:p>
          </p:txBody>
        </p:sp>
        <p:sp>
          <p:nvSpPr>
            <p:cNvPr id="20" name="object 18">
              <a:extLst>
                <a:ext uri="{FF2B5EF4-FFF2-40B4-BE49-F238E27FC236}">
                  <a16:creationId xmlns:a16="http://schemas.microsoft.com/office/drawing/2014/main" id="{318B8E07-ECFB-4128-AA06-A703B27F1DA7}"/>
                </a:ext>
              </a:extLst>
            </p:cNvPr>
            <p:cNvSpPr/>
            <p:nvPr/>
          </p:nvSpPr>
          <p:spPr>
            <a:xfrm>
              <a:off x="7172325" y="3571875"/>
              <a:ext cx="4524375" cy="657225"/>
            </a:xfrm>
            <a:custGeom>
              <a:avLst/>
              <a:gdLst/>
              <a:ahLst/>
              <a:cxnLst/>
              <a:rect l="l" t="t" r="r" b="b"/>
              <a:pathLst>
                <a:path w="4524375" h="657225">
                  <a:moveTo>
                    <a:pt x="4414901" y="0"/>
                  </a:moveTo>
                  <a:lnTo>
                    <a:pt x="109474" y="0"/>
                  </a:lnTo>
                  <a:lnTo>
                    <a:pt x="66865" y="8604"/>
                  </a:lnTo>
                  <a:lnTo>
                    <a:pt x="32067" y="32067"/>
                  </a:lnTo>
                  <a:lnTo>
                    <a:pt x="8604" y="66865"/>
                  </a:lnTo>
                  <a:lnTo>
                    <a:pt x="0" y="109474"/>
                  </a:lnTo>
                  <a:lnTo>
                    <a:pt x="0" y="547624"/>
                  </a:lnTo>
                  <a:lnTo>
                    <a:pt x="8604" y="590305"/>
                  </a:lnTo>
                  <a:lnTo>
                    <a:pt x="32067" y="625141"/>
                  </a:lnTo>
                  <a:lnTo>
                    <a:pt x="66865" y="648618"/>
                  </a:lnTo>
                  <a:lnTo>
                    <a:pt x="109474" y="657225"/>
                  </a:lnTo>
                  <a:lnTo>
                    <a:pt x="4414901" y="657225"/>
                  </a:lnTo>
                  <a:lnTo>
                    <a:pt x="4457509" y="648618"/>
                  </a:lnTo>
                  <a:lnTo>
                    <a:pt x="4492307" y="625141"/>
                  </a:lnTo>
                  <a:lnTo>
                    <a:pt x="4515770" y="590305"/>
                  </a:lnTo>
                  <a:lnTo>
                    <a:pt x="4524375" y="547624"/>
                  </a:lnTo>
                  <a:lnTo>
                    <a:pt x="4524375" y="109474"/>
                  </a:lnTo>
                  <a:lnTo>
                    <a:pt x="4515770" y="66865"/>
                  </a:lnTo>
                  <a:lnTo>
                    <a:pt x="4492307" y="32067"/>
                  </a:lnTo>
                  <a:lnTo>
                    <a:pt x="4457509" y="8604"/>
                  </a:lnTo>
                  <a:lnTo>
                    <a:pt x="4414901" y="0"/>
                  </a:lnTo>
                  <a:close/>
                </a:path>
              </a:pathLst>
            </a:custGeom>
            <a:solidFill>
              <a:srgbClr val="F7B600"/>
            </a:solidFill>
          </p:spPr>
          <p:txBody>
            <a:bodyPr wrap="square" lIns="0" tIns="0" rIns="0" bIns="0" rtlCol="0"/>
            <a:lstStyle/>
            <a:p>
              <a:endParaRPr/>
            </a:p>
          </p:txBody>
        </p:sp>
        <p:sp>
          <p:nvSpPr>
            <p:cNvPr id="21" name="object 19">
              <a:extLst>
                <a:ext uri="{FF2B5EF4-FFF2-40B4-BE49-F238E27FC236}">
                  <a16:creationId xmlns:a16="http://schemas.microsoft.com/office/drawing/2014/main" id="{8F122A85-664B-4064-8697-441E699809C7}"/>
                </a:ext>
              </a:extLst>
            </p:cNvPr>
            <p:cNvSpPr/>
            <p:nvPr/>
          </p:nvSpPr>
          <p:spPr>
            <a:xfrm>
              <a:off x="7248525" y="3676649"/>
              <a:ext cx="4371975" cy="219075"/>
            </a:xfrm>
            <a:custGeom>
              <a:avLst/>
              <a:gdLst/>
              <a:ahLst/>
              <a:cxnLst/>
              <a:rect l="l" t="t" r="r" b="b"/>
              <a:pathLst>
                <a:path w="4371975" h="219075">
                  <a:moveTo>
                    <a:pt x="1200150" y="36576"/>
                  </a:moveTo>
                  <a:lnTo>
                    <a:pt x="1197267" y="22352"/>
                  </a:lnTo>
                  <a:lnTo>
                    <a:pt x="1189431" y="10718"/>
                  </a:lnTo>
                  <a:lnTo>
                    <a:pt x="1177798" y="2882"/>
                  </a:lnTo>
                  <a:lnTo>
                    <a:pt x="1163574" y="0"/>
                  </a:lnTo>
                  <a:lnTo>
                    <a:pt x="36576" y="0"/>
                  </a:lnTo>
                  <a:lnTo>
                    <a:pt x="22339" y="2882"/>
                  </a:lnTo>
                  <a:lnTo>
                    <a:pt x="10706" y="10718"/>
                  </a:lnTo>
                  <a:lnTo>
                    <a:pt x="2870" y="22352"/>
                  </a:lnTo>
                  <a:lnTo>
                    <a:pt x="0" y="36576"/>
                  </a:lnTo>
                  <a:lnTo>
                    <a:pt x="0" y="182499"/>
                  </a:lnTo>
                  <a:lnTo>
                    <a:pt x="2870" y="196735"/>
                  </a:lnTo>
                  <a:lnTo>
                    <a:pt x="10706" y="208368"/>
                  </a:lnTo>
                  <a:lnTo>
                    <a:pt x="22339" y="216204"/>
                  </a:lnTo>
                  <a:lnTo>
                    <a:pt x="36576" y="219075"/>
                  </a:lnTo>
                  <a:lnTo>
                    <a:pt x="1163574" y="219075"/>
                  </a:lnTo>
                  <a:lnTo>
                    <a:pt x="1177798" y="216204"/>
                  </a:lnTo>
                  <a:lnTo>
                    <a:pt x="1189431" y="208368"/>
                  </a:lnTo>
                  <a:lnTo>
                    <a:pt x="1197267" y="196735"/>
                  </a:lnTo>
                  <a:lnTo>
                    <a:pt x="1200150" y="182499"/>
                  </a:lnTo>
                  <a:lnTo>
                    <a:pt x="1200150" y="36576"/>
                  </a:lnTo>
                  <a:close/>
                </a:path>
                <a:path w="4371975" h="219075">
                  <a:moveTo>
                    <a:pt x="2486025" y="36576"/>
                  </a:moveTo>
                  <a:lnTo>
                    <a:pt x="2483142" y="22352"/>
                  </a:lnTo>
                  <a:lnTo>
                    <a:pt x="2475306" y="10718"/>
                  </a:lnTo>
                  <a:lnTo>
                    <a:pt x="2463673" y="2882"/>
                  </a:lnTo>
                  <a:lnTo>
                    <a:pt x="2449449" y="0"/>
                  </a:lnTo>
                  <a:lnTo>
                    <a:pt x="1322451" y="0"/>
                  </a:lnTo>
                  <a:lnTo>
                    <a:pt x="1308214" y="2882"/>
                  </a:lnTo>
                  <a:lnTo>
                    <a:pt x="1296581" y="10718"/>
                  </a:lnTo>
                  <a:lnTo>
                    <a:pt x="1288745" y="22352"/>
                  </a:lnTo>
                  <a:lnTo>
                    <a:pt x="1285875" y="36576"/>
                  </a:lnTo>
                  <a:lnTo>
                    <a:pt x="1285875" y="182499"/>
                  </a:lnTo>
                  <a:lnTo>
                    <a:pt x="1288745" y="196735"/>
                  </a:lnTo>
                  <a:lnTo>
                    <a:pt x="1296581" y="208368"/>
                  </a:lnTo>
                  <a:lnTo>
                    <a:pt x="1308214" y="216204"/>
                  </a:lnTo>
                  <a:lnTo>
                    <a:pt x="1322451" y="219075"/>
                  </a:lnTo>
                  <a:lnTo>
                    <a:pt x="2449449" y="219075"/>
                  </a:lnTo>
                  <a:lnTo>
                    <a:pt x="2463673" y="216204"/>
                  </a:lnTo>
                  <a:lnTo>
                    <a:pt x="2475306" y="208368"/>
                  </a:lnTo>
                  <a:lnTo>
                    <a:pt x="2483142" y="196735"/>
                  </a:lnTo>
                  <a:lnTo>
                    <a:pt x="2486025" y="182499"/>
                  </a:lnTo>
                  <a:lnTo>
                    <a:pt x="2486025" y="36576"/>
                  </a:lnTo>
                  <a:close/>
                </a:path>
                <a:path w="4371975" h="219075">
                  <a:moveTo>
                    <a:pt x="4371975" y="36576"/>
                  </a:moveTo>
                  <a:lnTo>
                    <a:pt x="4369092" y="22352"/>
                  </a:lnTo>
                  <a:lnTo>
                    <a:pt x="4361256" y="10718"/>
                  </a:lnTo>
                  <a:lnTo>
                    <a:pt x="4349623" y="2882"/>
                  </a:lnTo>
                  <a:lnTo>
                    <a:pt x="4335399" y="0"/>
                  </a:lnTo>
                  <a:lnTo>
                    <a:pt x="3208401" y="0"/>
                  </a:lnTo>
                  <a:lnTo>
                    <a:pt x="3194164" y="2882"/>
                  </a:lnTo>
                  <a:lnTo>
                    <a:pt x="3182531" y="10718"/>
                  </a:lnTo>
                  <a:lnTo>
                    <a:pt x="3174695" y="22352"/>
                  </a:lnTo>
                  <a:lnTo>
                    <a:pt x="3171825" y="36576"/>
                  </a:lnTo>
                  <a:lnTo>
                    <a:pt x="3171825" y="182499"/>
                  </a:lnTo>
                  <a:lnTo>
                    <a:pt x="3174695" y="196735"/>
                  </a:lnTo>
                  <a:lnTo>
                    <a:pt x="3182531" y="208368"/>
                  </a:lnTo>
                  <a:lnTo>
                    <a:pt x="3194164" y="216204"/>
                  </a:lnTo>
                  <a:lnTo>
                    <a:pt x="3208401" y="219075"/>
                  </a:lnTo>
                  <a:lnTo>
                    <a:pt x="4335399" y="219075"/>
                  </a:lnTo>
                  <a:lnTo>
                    <a:pt x="4349623" y="216204"/>
                  </a:lnTo>
                  <a:lnTo>
                    <a:pt x="4361256" y="208368"/>
                  </a:lnTo>
                  <a:lnTo>
                    <a:pt x="4369092" y="196735"/>
                  </a:lnTo>
                  <a:lnTo>
                    <a:pt x="4371975" y="182499"/>
                  </a:lnTo>
                  <a:lnTo>
                    <a:pt x="4371975" y="36576"/>
                  </a:lnTo>
                  <a:close/>
                </a:path>
              </a:pathLst>
            </a:custGeom>
            <a:solidFill>
              <a:srgbClr val="FFC82E"/>
            </a:solidFill>
          </p:spPr>
          <p:txBody>
            <a:bodyPr wrap="square" lIns="0" tIns="0" rIns="0" bIns="0" rtlCol="0"/>
            <a:lstStyle/>
            <a:p>
              <a:endParaRPr/>
            </a:p>
          </p:txBody>
        </p:sp>
        <p:sp>
          <p:nvSpPr>
            <p:cNvPr id="22" name="object 20">
              <a:extLst>
                <a:ext uri="{FF2B5EF4-FFF2-40B4-BE49-F238E27FC236}">
                  <a16:creationId xmlns:a16="http://schemas.microsoft.com/office/drawing/2014/main" id="{66B04573-58FD-414C-BF50-6D88A09B5C15}"/>
                </a:ext>
              </a:extLst>
            </p:cNvPr>
            <p:cNvSpPr/>
            <p:nvPr/>
          </p:nvSpPr>
          <p:spPr>
            <a:xfrm>
              <a:off x="9810750" y="3771900"/>
              <a:ext cx="123825" cy="123825"/>
            </a:xfrm>
            <a:prstGeom prst="rect">
              <a:avLst/>
            </a:prstGeom>
            <a:blipFill>
              <a:blip r:embed="rId3" cstate="print"/>
              <a:stretch>
                <a:fillRect/>
              </a:stretch>
            </a:blipFill>
          </p:spPr>
          <p:txBody>
            <a:bodyPr wrap="square" lIns="0" tIns="0" rIns="0" bIns="0" rtlCol="0"/>
            <a:lstStyle/>
            <a:p>
              <a:endParaRPr/>
            </a:p>
          </p:txBody>
        </p:sp>
        <p:sp>
          <p:nvSpPr>
            <p:cNvPr id="23" name="object 21">
              <a:extLst>
                <a:ext uri="{FF2B5EF4-FFF2-40B4-BE49-F238E27FC236}">
                  <a16:creationId xmlns:a16="http://schemas.microsoft.com/office/drawing/2014/main" id="{98D2500D-33B2-49AF-BBC6-7FE5F969A720}"/>
                </a:ext>
              </a:extLst>
            </p:cNvPr>
            <p:cNvSpPr/>
            <p:nvPr/>
          </p:nvSpPr>
          <p:spPr>
            <a:xfrm>
              <a:off x="10020300" y="3771900"/>
              <a:ext cx="123825" cy="123825"/>
            </a:xfrm>
            <a:prstGeom prst="rect">
              <a:avLst/>
            </a:prstGeom>
            <a:blipFill>
              <a:blip r:embed="rId3" cstate="print"/>
              <a:stretch>
                <a:fillRect/>
              </a:stretch>
            </a:blipFill>
          </p:spPr>
          <p:txBody>
            <a:bodyPr wrap="square" lIns="0" tIns="0" rIns="0" bIns="0" rtlCol="0"/>
            <a:lstStyle/>
            <a:p>
              <a:endParaRPr/>
            </a:p>
          </p:txBody>
        </p:sp>
        <p:sp>
          <p:nvSpPr>
            <p:cNvPr id="24" name="object 22">
              <a:extLst>
                <a:ext uri="{FF2B5EF4-FFF2-40B4-BE49-F238E27FC236}">
                  <a16:creationId xmlns:a16="http://schemas.microsoft.com/office/drawing/2014/main" id="{A343AD3F-0A64-4A05-B6D9-A74A16257F10}"/>
                </a:ext>
              </a:extLst>
            </p:cNvPr>
            <p:cNvSpPr/>
            <p:nvPr/>
          </p:nvSpPr>
          <p:spPr>
            <a:xfrm>
              <a:off x="10220325" y="3771900"/>
              <a:ext cx="123825" cy="123825"/>
            </a:xfrm>
            <a:prstGeom prst="rect">
              <a:avLst/>
            </a:prstGeom>
            <a:blipFill>
              <a:blip r:embed="rId3" cstate="print"/>
              <a:stretch>
                <a:fillRect/>
              </a:stretch>
            </a:blipFill>
          </p:spPr>
          <p:txBody>
            <a:bodyPr wrap="square" lIns="0" tIns="0" rIns="0" bIns="0" rtlCol="0"/>
            <a:lstStyle/>
            <a:p>
              <a:endParaRPr/>
            </a:p>
          </p:txBody>
        </p:sp>
        <p:sp>
          <p:nvSpPr>
            <p:cNvPr id="25" name="object 23">
              <a:extLst>
                <a:ext uri="{FF2B5EF4-FFF2-40B4-BE49-F238E27FC236}">
                  <a16:creationId xmlns:a16="http://schemas.microsoft.com/office/drawing/2014/main" id="{F4D7FFFE-5222-493C-A0D9-D97167C301B5}"/>
                </a:ext>
              </a:extLst>
            </p:cNvPr>
            <p:cNvSpPr/>
            <p:nvPr/>
          </p:nvSpPr>
          <p:spPr>
            <a:xfrm>
              <a:off x="7162800" y="2390775"/>
              <a:ext cx="4524375" cy="885825"/>
            </a:xfrm>
            <a:custGeom>
              <a:avLst/>
              <a:gdLst/>
              <a:ahLst/>
              <a:cxnLst/>
              <a:rect l="l" t="t" r="r" b="b"/>
              <a:pathLst>
                <a:path w="4524375" h="885825">
                  <a:moveTo>
                    <a:pt x="4376674" y="0"/>
                  </a:moveTo>
                  <a:lnTo>
                    <a:pt x="147700" y="0"/>
                  </a:lnTo>
                  <a:lnTo>
                    <a:pt x="100982" y="7521"/>
                  </a:lnTo>
                  <a:lnTo>
                    <a:pt x="60432" y="28472"/>
                  </a:lnTo>
                  <a:lnTo>
                    <a:pt x="28472" y="60432"/>
                  </a:lnTo>
                  <a:lnTo>
                    <a:pt x="7521" y="100982"/>
                  </a:lnTo>
                  <a:lnTo>
                    <a:pt x="0" y="147700"/>
                  </a:lnTo>
                  <a:lnTo>
                    <a:pt x="0" y="738124"/>
                  </a:lnTo>
                  <a:lnTo>
                    <a:pt x="7521" y="784842"/>
                  </a:lnTo>
                  <a:lnTo>
                    <a:pt x="28472" y="825392"/>
                  </a:lnTo>
                  <a:lnTo>
                    <a:pt x="60432" y="857352"/>
                  </a:lnTo>
                  <a:lnTo>
                    <a:pt x="100982" y="878303"/>
                  </a:lnTo>
                  <a:lnTo>
                    <a:pt x="147700" y="885825"/>
                  </a:lnTo>
                  <a:lnTo>
                    <a:pt x="4376674" y="885825"/>
                  </a:lnTo>
                  <a:lnTo>
                    <a:pt x="4423392" y="878303"/>
                  </a:lnTo>
                  <a:lnTo>
                    <a:pt x="4463942" y="857352"/>
                  </a:lnTo>
                  <a:lnTo>
                    <a:pt x="4495902" y="825392"/>
                  </a:lnTo>
                  <a:lnTo>
                    <a:pt x="4516853" y="784842"/>
                  </a:lnTo>
                  <a:lnTo>
                    <a:pt x="4524375" y="738124"/>
                  </a:lnTo>
                  <a:lnTo>
                    <a:pt x="4524375" y="147700"/>
                  </a:lnTo>
                  <a:lnTo>
                    <a:pt x="4516853" y="100982"/>
                  </a:lnTo>
                  <a:lnTo>
                    <a:pt x="4495902" y="60432"/>
                  </a:lnTo>
                  <a:lnTo>
                    <a:pt x="4463942" y="28472"/>
                  </a:lnTo>
                  <a:lnTo>
                    <a:pt x="4423392" y="7521"/>
                  </a:lnTo>
                  <a:lnTo>
                    <a:pt x="4376674" y="0"/>
                  </a:lnTo>
                  <a:close/>
                </a:path>
              </a:pathLst>
            </a:custGeom>
            <a:solidFill>
              <a:srgbClr val="000000"/>
            </a:solidFill>
          </p:spPr>
          <p:txBody>
            <a:bodyPr wrap="square" lIns="0" tIns="0" rIns="0" bIns="0" rtlCol="0"/>
            <a:lstStyle/>
            <a:p>
              <a:endParaRPr/>
            </a:p>
          </p:txBody>
        </p:sp>
      </p:grpSp>
      <p:sp>
        <p:nvSpPr>
          <p:cNvPr id="26" name="object 24">
            <a:extLst>
              <a:ext uri="{FF2B5EF4-FFF2-40B4-BE49-F238E27FC236}">
                <a16:creationId xmlns:a16="http://schemas.microsoft.com/office/drawing/2014/main" id="{BE28BD92-89BC-4CB9-B02B-DC1883BB8B0E}"/>
              </a:ext>
            </a:extLst>
          </p:cNvPr>
          <p:cNvSpPr txBox="1"/>
          <p:nvPr/>
        </p:nvSpPr>
        <p:spPr>
          <a:xfrm>
            <a:off x="7596886" y="3120411"/>
            <a:ext cx="2760980" cy="243204"/>
          </a:xfrm>
          <a:prstGeom prst="rect">
            <a:avLst/>
          </a:prstGeom>
        </p:spPr>
        <p:txBody>
          <a:bodyPr vert="horz" wrap="square" lIns="0" tIns="15875" rIns="0" bIns="0" rtlCol="0">
            <a:spAutoFit/>
          </a:bodyPr>
          <a:lstStyle/>
          <a:p>
            <a:pPr marL="12700">
              <a:lnSpc>
                <a:spcPct val="100000"/>
              </a:lnSpc>
              <a:spcBef>
                <a:spcPts val="125"/>
              </a:spcBef>
            </a:pPr>
            <a:r>
              <a:rPr sz="1400" b="1" spc="5" dirty="0">
                <a:solidFill>
                  <a:srgbClr val="FFFFFF"/>
                </a:solidFill>
                <a:latin typeface="Segoe UI"/>
                <a:cs typeface="Segoe UI"/>
              </a:rPr>
              <a:t>Integrate </a:t>
            </a:r>
            <a:r>
              <a:rPr sz="1400" b="1" spc="-5" dirty="0">
                <a:solidFill>
                  <a:srgbClr val="FFFFFF"/>
                </a:solidFill>
                <a:latin typeface="Segoe UI"/>
                <a:cs typeface="Segoe UI"/>
              </a:rPr>
              <a:t>With </a:t>
            </a:r>
            <a:r>
              <a:rPr sz="1400" b="1" spc="10" dirty="0">
                <a:solidFill>
                  <a:srgbClr val="FFFFFF"/>
                </a:solidFill>
                <a:latin typeface="Segoe UI"/>
                <a:cs typeface="Segoe UI"/>
              </a:rPr>
              <a:t>a Single</a:t>
            </a:r>
            <a:r>
              <a:rPr sz="1400" b="1" spc="-180" dirty="0">
                <a:solidFill>
                  <a:srgbClr val="FFFFFF"/>
                </a:solidFill>
                <a:latin typeface="Segoe UI"/>
                <a:cs typeface="Segoe UI"/>
              </a:rPr>
              <a:t> </a:t>
            </a:r>
            <a:r>
              <a:rPr sz="1400" b="1" spc="5" dirty="0">
                <a:solidFill>
                  <a:srgbClr val="FFFFFF"/>
                </a:solidFill>
                <a:latin typeface="Segoe UI"/>
                <a:cs typeface="Segoe UI"/>
              </a:rPr>
              <a:t>Platform</a:t>
            </a:r>
            <a:endParaRPr sz="1400">
              <a:latin typeface="Segoe UI"/>
              <a:cs typeface="Segoe UI"/>
            </a:endParaRPr>
          </a:p>
        </p:txBody>
      </p:sp>
      <p:grpSp>
        <p:nvGrpSpPr>
          <p:cNvPr id="27" name="object 25">
            <a:extLst>
              <a:ext uri="{FF2B5EF4-FFF2-40B4-BE49-F238E27FC236}">
                <a16:creationId xmlns:a16="http://schemas.microsoft.com/office/drawing/2014/main" id="{DCDE4393-BD84-4CCD-A727-281E107D8345}"/>
              </a:ext>
            </a:extLst>
          </p:cNvPr>
          <p:cNvGrpSpPr/>
          <p:nvPr/>
        </p:nvGrpSpPr>
        <p:grpSpPr>
          <a:xfrm>
            <a:off x="6722110" y="4442164"/>
            <a:ext cx="4524375" cy="752475"/>
            <a:chOff x="7172325" y="4229100"/>
            <a:chExt cx="4524375" cy="752475"/>
          </a:xfrm>
        </p:grpSpPr>
        <p:sp>
          <p:nvSpPr>
            <p:cNvPr id="28" name="object 26">
              <a:extLst>
                <a:ext uri="{FF2B5EF4-FFF2-40B4-BE49-F238E27FC236}">
                  <a16:creationId xmlns:a16="http://schemas.microsoft.com/office/drawing/2014/main" id="{A5BEAD24-5DF0-4A19-A762-A4050A5865B5}"/>
                </a:ext>
              </a:extLst>
            </p:cNvPr>
            <p:cNvSpPr/>
            <p:nvPr/>
          </p:nvSpPr>
          <p:spPr>
            <a:xfrm>
              <a:off x="7172325" y="4229100"/>
              <a:ext cx="4524375" cy="752475"/>
            </a:xfrm>
            <a:custGeom>
              <a:avLst/>
              <a:gdLst/>
              <a:ahLst/>
              <a:cxnLst/>
              <a:rect l="l" t="t" r="r" b="b"/>
              <a:pathLst>
                <a:path w="4524375" h="752475">
                  <a:moveTo>
                    <a:pt x="4336288" y="0"/>
                  </a:moveTo>
                  <a:lnTo>
                    <a:pt x="188086" y="0"/>
                  </a:lnTo>
                  <a:lnTo>
                    <a:pt x="0" y="752475"/>
                  </a:lnTo>
                  <a:lnTo>
                    <a:pt x="4524375" y="752475"/>
                  </a:lnTo>
                  <a:lnTo>
                    <a:pt x="4336288" y="0"/>
                  </a:lnTo>
                  <a:close/>
                </a:path>
              </a:pathLst>
            </a:custGeom>
            <a:solidFill>
              <a:srgbClr val="FFF0C9"/>
            </a:solidFill>
          </p:spPr>
          <p:txBody>
            <a:bodyPr wrap="square" lIns="0" tIns="0" rIns="0" bIns="0" rtlCol="0"/>
            <a:lstStyle/>
            <a:p>
              <a:endParaRPr/>
            </a:p>
          </p:txBody>
        </p:sp>
        <p:sp>
          <p:nvSpPr>
            <p:cNvPr id="29" name="object 27">
              <a:extLst>
                <a:ext uri="{FF2B5EF4-FFF2-40B4-BE49-F238E27FC236}">
                  <a16:creationId xmlns:a16="http://schemas.microsoft.com/office/drawing/2014/main" id="{D3E25D14-9286-4A09-A175-B97B4248B9C8}"/>
                </a:ext>
              </a:extLst>
            </p:cNvPr>
            <p:cNvSpPr/>
            <p:nvPr/>
          </p:nvSpPr>
          <p:spPr>
            <a:xfrm>
              <a:off x="7362825" y="4600574"/>
              <a:ext cx="4124325" cy="219075"/>
            </a:xfrm>
            <a:custGeom>
              <a:avLst/>
              <a:gdLst/>
              <a:ahLst/>
              <a:cxnLst/>
              <a:rect l="l" t="t" r="r" b="b"/>
              <a:pathLst>
                <a:path w="4124325" h="219075">
                  <a:moveTo>
                    <a:pt x="914400" y="36576"/>
                  </a:moveTo>
                  <a:lnTo>
                    <a:pt x="911517" y="22352"/>
                  </a:lnTo>
                  <a:lnTo>
                    <a:pt x="903681" y="10718"/>
                  </a:lnTo>
                  <a:lnTo>
                    <a:pt x="892048" y="2882"/>
                  </a:lnTo>
                  <a:lnTo>
                    <a:pt x="877824" y="0"/>
                  </a:lnTo>
                  <a:lnTo>
                    <a:pt x="36576" y="0"/>
                  </a:lnTo>
                  <a:lnTo>
                    <a:pt x="22339" y="2882"/>
                  </a:lnTo>
                  <a:lnTo>
                    <a:pt x="10706" y="10718"/>
                  </a:lnTo>
                  <a:lnTo>
                    <a:pt x="2870" y="22352"/>
                  </a:lnTo>
                  <a:lnTo>
                    <a:pt x="0" y="36576"/>
                  </a:lnTo>
                  <a:lnTo>
                    <a:pt x="0" y="182499"/>
                  </a:lnTo>
                  <a:lnTo>
                    <a:pt x="2870" y="196735"/>
                  </a:lnTo>
                  <a:lnTo>
                    <a:pt x="10706" y="208368"/>
                  </a:lnTo>
                  <a:lnTo>
                    <a:pt x="22339" y="216204"/>
                  </a:lnTo>
                  <a:lnTo>
                    <a:pt x="36576" y="219075"/>
                  </a:lnTo>
                  <a:lnTo>
                    <a:pt x="877824" y="219075"/>
                  </a:lnTo>
                  <a:lnTo>
                    <a:pt x="892048" y="216204"/>
                  </a:lnTo>
                  <a:lnTo>
                    <a:pt x="903681" y="208368"/>
                  </a:lnTo>
                  <a:lnTo>
                    <a:pt x="911517" y="196735"/>
                  </a:lnTo>
                  <a:lnTo>
                    <a:pt x="914400" y="182499"/>
                  </a:lnTo>
                  <a:lnTo>
                    <a:pt x="914400" y="36576"/>
                  </a:lnTo>
                  <a:close/>
                </a:path>
                <a:path w="4124325" h="219075">
                  <a:moveTo>
                    <a:pt x="1981200" y="36576"/>
                  </a:moveTo>
                  <a:lnTo>
                    <a:pt x="1978317" y="22352"/>
                  </a:lnTo>
                  <a:lnTo>
                    <a:pt x="1970481" y="10718"/>
                  </a:lnTo>
                  <a:lnTo>
                    <a:pt x="1958848" y="2882"/>
                  </a:lnTo>
                  <a:lnTo>
                    <a:pt x="1944624" y="0"/>
                  </a:lnTo>
                  <a:lnTo>
                    <a:pt x="1103376" y="0"/>
                  </a:lnTo>
                  <a:lnTo>
                    <a:pt x="1089139" y="2882"/>
                  </a:lnTo>
                  <a:lnTo>
                    <a:pt x="1077506" y="10718"/>
                  </a:lnTo>
                  <a:lnTo>
                    <a:pt x="1069670" y="22352"/>
                  </a:lnTo>
                  <a:lnTo>
                    <a:pt x="1066800" y="36576"/>
                  </a:lnTo>
                  <a:lnTo>
                    <a:pt x="1066800" y="182499"/>
                  </a:lnTo>
                  <a:lnTo>
                    <a:pt x="1069670" y="196735"/>
                  </a:lnTo>
                  <a:lnTo>
                    <a:pt x="1077506" y="208368"/>
                  </a:lnTo>
                  <a:lnTo>
                    <a:pt x="1089139" y="216204"/>
                  </a:lnTo>
                  <a:lnTo>
                    <a:pt x="1103376" y="219075"/>
                  </a:lnTo>
                  <a:lnTo>
                    <a:pt x="1944624" y="219075"/>
                  </a:lnTo>
                  <a:lnTo>
                    <a:pt x="1958848" y="216204"/>
                  </a:lnTo>
                  <a:lnTo>
                    <a:pt x="1970481" y="208368"/>
                  </a:lnTo>
                  <a:lnTo>
                    <a:pt x="1978317" y="196735"/>
                  </a:lnTo>
                  <a:lnTo>
                    <a:pt x="1981200" y="182499"/>
                  </a:lnTo>
                  <a:lnTo>
                    <a:pt x="1981200" y="36576"/>
                  </a:lnTo>
                  <a:close/>
                </a:path>
                <a:path w="4124325" h="219075">
                  <a:moveTo>
                    <a:pt x="3048000" y="36576"/>
                  </a:moveTo>
                  <a:lnTo>
                    <a:pt x="3045117" y="22352"/>
                  </a:lnTo>
                  <a:lnTo>
                    <a:pt x="3037281" y="10718"/>
                  </a:lnTo>
                  <a:lnTo>
                    <a:pt x="3025648" y="2882"/>
                  </a:lnTo>
                  <a:lnTo>
                    <a:pt x="3011424" y="0"/>
                  </a:lnTo>
                  <a:lnTo>
                    <a:pt x="2170176" y="0"/>
                  </a:lnTo>
                  <a:lnTo>
                    <a:pt x="2155939" y="2882"/>
                  </a:lnTo>
                  <a:lnTo>
                    <a:pt x="2144306" y="10718"/>
                  </a:lnTo>
                  <a:lnTo>
                    <a:pt x="2136470" y="22352"/>
                  </a:lnTo>
                  <a:lnTo>
                    <a:pt x="2133600" y="36576"/>
                  </a:lnTo>
                  <a:lnTo>
                    <a:pt x="2133600" y="182499"/>
                  </a:lnTo>
                  <a:lnTo>
                    <a:pt x="2136470" y="196735"/>
                  </a:lnTo>
                  <a:lnTo>
                    <a:pt x="2144306" y="208368"/>
                  </a:lnTo>
                  <a:lnTo>
                    <a:pt x="2155939" y="216204"/>
                  </a:lnTo>
                  <a:lnTo>
                    <a:pt x="2170176" y="219075"/>
                  </a:lnTo>
                  <a:lnTo>
                    <a:pt x="3011424" y="219075"/>
                  </a:lnTo>
                  <a:lnTo>
                    <a:pt x="3025648" y="216204"/>
                  </a:lnTo>
                  <a:lnTo>
                    <a:pt x="3037281" y="208368"/>
                  </a:lnTo>
                  <a:lnTo>
                    <a:pt x="3045117" y="196735"/>
                  </a:lnTo>
                  <a:lnTo>
                    <a:pt x="3048000" y="182499"/>
                  </a:lnTo>
                  <a:lnTo>
                    <a:pt x="3048000" y="36576"/>
                  </a:lnTo>
                  <a:close/>
                </a:path>
                <a:path w="4124325" h="219075">
                  <a:moveTo>
                    <a:pt x="4124325" y="36576"/>
                  </a:moveTo>
                  <a:lnTo>
                    <a:pt x="4121442" y="22352"/>
                  </a:lnTo>
                  <a:lnTo>
                    <a:pt x="4113606" y="10718"/>
                  </a:lnTo>
                  <a:lnTo>
                    <a:pt x="4101973" y="2882"/>
                  </a:lnTo>
                  <a:lnTo>
                    <a:pt x="4087749" y="0"/>
                  </a:lnTo>
                  <a:lnTo>
                    <a:pt x="3246501" y="0"/>
                  </a:lnTo>
                  <a:lnTo>
                    <a:pt x="3232264" y="2882"/>
                  </a:lnTo>
                  <a:lnTo>
                    <a:pt x="3220631" y="10718"/>
                  </a:lnTo>
                  <a:lnTo>
                    <a:pt x="3212795" y="22352"/>
                  </a:lnTo>
                  <a:lnTo>
                    <a:pt x="3209925" y="36576"/>
                  </a:lnTo>
                  <a:lnTo>
                    <a:pt x="3209925" y="182499"/>
                  </a:lnTo>
                  <a:lnTo>
                    <a:pt x="3212795" y="196735"/>
                  </a:lnTo>
                  <a:lnTo>
                    <a:pt x="3220631" y="208368"/>
                  </a:lnTo>
                  <a:lnTo>
                    <a:pt x="3232264" y="216204"/>
                  </a:lnTo>
                  <a:lnTo>
                    <a:pt x="3246501" y="219075"/>
                  </a:lnTo>
                  <a:lnTo>
                    <a:pt x="4087749" y="219075"/>
                  </a:lnTo>
                  <a:lnTo>
                    <a:pt x="4101973" y="216204"/>
                  </a:lnTo>
                  <a:lnTo>
                    <a:pt x="4113606" y="208368"/>
                  </a:lnTo>
                  <a:lnTo>
                    <a:pt x="4121442" y="196735"/>
                  </a:lnTo>
                  <a:lnTo>
                    <a:pt x="4124325" y="182499"/>
                  </a:lnTo>
                  <a:lnTo>
                    <a:pt x="4124325" y="36576"/>
                  </a:lnTo>
                  <a:close/>
                </a:path>
              </a:pathLst>
            </a:custGeom>
            <a:solidFill>
              <a:srgbClr val="F7B600"/>
            </a:solidFill>
          </p:spPr>
          <p:txBody>
            <a:bodyPr wrap="square" lIns="0" tIns="0" rIns="0" bIns="0" rtlCol="0"/>
            <a:lstStyle/>
            <a:p>
              <a:endParaRPr/>
            </a:p>
          </p:txBody>
        </p:sp>
      </p:grpSp>
      <p:sp>
        <p:nvSpPr>
          <p:cNvPr id="30" name="object 28">
            <a:extLst>
              <a:ext uri="{FF2B5EF4-FFF2-40B4-BE49-F238E27FC236}">
                <a16:creationId xmlns:a16="http://schemas.microsoft.com/office/drawing/2014/main" id="{AB303C9F-0D85-4261-9E8E-56FE39E658D7}"/>
              </a:ext>
            </a:extLst>
          </p:cNvPr>
          <p:cNvSpPr txBox="1"/>
          <p:nvPr/>
        </p:nvSpPr>
        <p:spPr>
          <a:xfrm>
            <a:off x="6985635" y="3837336"/>
            <a:ext cx="4186554" cy="1199515"/>
          </a:xfrm>
          <a:prstGeom prst="rect">
            <a:avLst/>
          </a:prstGeom>
        </p:spPr>
        <p:txBody>
          <a:bodyPr vert="horz" wrap="square" lIns="0" tIns="75565" rIns="0" bIns="0" rtlCol="0">
            <a:spAutoFit/>
          </a:bodyPr>
          <a:lstStyle/>
          <a:p>
            <a:pPr marL="77470">
              <a:lnSpc>
                <a:spcPct val="100000"/>
              </a:lnSpc>
              <a:spcBef>
                <a:spcPts val="595"/>
              </a:spcBef>
              <a:tabLst>
                <a:tab pos="1358265" algn="l"/>
                <a:tab pos="3020060" algn="l"/>
              </a:tabLst>
            </a:pPr>
            <a:r>
              <a:rPr sz="1200" dirty="0">
                <a:solidFill>
                  <a:srgbClr val="FFFFFF"/>
                </a:solidFill>
                <a:latin typeface="Segoe UI"/>
                <a:cs typeface="Segoe UI"/>
              </a:rPr>
              <a:t>Fin.</a:t>
            </a:r>
            <a:r>
              <a:rPr sz="1200" spc="-70" dirty="0">
                <a:solidFill>
                  <a:srgbClr val="FFFFFF"/>
                </a:solidFill>
                <a:latin typeface="Segoe UI"/>
                <a:cs typeface="Segoe UI"/>
              </a:rPr>
              <a:t> </a:t>
            </a:r>
            <a:r>
              <a:rPr sz="1200" spc="-10" dirty="0">
                <a:solidFill>
                  <a:srgbClr val="FFFFFF"/>
                </a:solidFill>
                <a:latin typeface="Segoe UI"/>
                <a:cs typeface="Segoe UI"/>
              </a:rPr>
              <a:t>Inst.</a:t>
            </a:r>
            <a:r>
              <a:rPr sz="1200" spc="90" dirty="0">
                <a:solidFill>
                  <a:srgbClr val="FFFFFF"/>
                </a:solidFill>
                <a:latin typeface="Segoe UI"/>
                <a:cs typeface="Segoe UI"/>
              </a:rPr>
              <a:t> </a:t>
            </a:r>
            <a:r>
              <a:rPr sz="1200" dirty="0">
                <a:solidFill>
                  <a:srgbClr val="FFFFFF"/>
                </a:solidFill>
                <a:latin typeface="Segoe UI"/>
                <a:cs typeface="Segoe UI"/>
              </a:rPr>
              <a:t>1	</a:t>
            </a:r>
            <a:r>
              <a:rPr sz="1200" spc="5" dirty="0">
                <a:solidFill>
                  <a:srgbClr val="FFFFFF"/>
                </a:solidFill>
                <a:latin typeface="Segoe UI"/>
                <a:cs typeface="Segoe UI"/>
              </a:rPr>
              <a:t>Fin.</a:t>
            </a:r>
            <a:r>
              <a:rPr sz="1200" spc="-65" dirty="0">
                <a:solidFill>
                  <a:srgbClr val="FFFFFF"/>
                </a:solidFill>
                <a:latin typeface="Segoe UI"/>
                <a:cs typeface="Segoe UI"/>
              </a:rPr>
              <a:t> </a:t>
            </a:r>
            <a:r>
              <a:rPr sz="1200" spc="-10" dirty="0">
                <a:solidFill>
                  <a:srgbClr val="FFFFFF"/>
                </a:solidFill>
                <a:latin typeface="Segoe UI"/>
                <a:cs typeface="Segoe UI"/>
              </a:rPr>
              <a:t>Inst.</a:t>
            </a:r>
            <a:r>
              <a:rPr sz="1200" spc="95" dirty="0">
                <a:solidFill>
                  <a:srgbClr val="FFFFFF"/>
                </a:solidFill>
                <a:latin typeface="Segoe UI"/>
                <a:cs typeface="Segoe UI"/>
              </a:rPr>
              <a:t> </a:t>
            </a:r>
            <a:r>
              <a:rPr sz="1200" dirty="0">
                <a:solidFill>
                  <a:srgbClr val="FFFFFF"/>
                </a:solidFill>
                <a:latin typeface="Segoe UI"/>
                <a:cs typeface="Segoe UI"/>
              </a:rPr>
              <a:t>2	Fin. </a:t>
            </a:r>
            <a:r>
              <a:rPr sz="1200" spc="-15" dirty="0">
                <a:solidFill>
                  <a:srgbClr val="FFFFFF"/>
                </a:solidFill>
                <a:latin typeface="Segoe UI"/>
                <a:cs typeface="Segoe UI"/>
              </a:rPr>
              <a:t>Inst. </a:t>
            </a:r>
            <a:r>
              <a:rPr sz="1200" spc="10" dirty="0">
                <a:solidFill>
                  <a:srgbClr val="FFFFFF"/>
                </a:solidFill>
                <a:latin typeface="Segoe UI"/>
                <a:cs typeface="Segoe UI"/>
              </a:rPr>
              <a:t>11,000+</a:t>
            </a:r>
            <a:endParaRPr sz="1200" dirty="0">
              <a:latin typeface="Segoe UI"/>
              <a:cs typeface="Segoe UI"/>
            </a:endParaRPr>
          </a:p>
          <a:p>
            <a:pPr marL="12700">
              <a:lnSpc>
                <a:spcPct val="100000"/>
              </a:lnSpc>
              <a:spcBef>
                <a:spcPts val="615"/>
              </a:spcBef>
            </a:pPr>
            <a:r>
              <a:rPr sz="1400" b="1" spc="10" dirty="0">
                <a:solidFill>
                  <a:srgbClr val="FFFFFF"/>
                </a:solidFill>
                <a:latin typeface="Segoe UI"/>
                <a:cs typeface="Segoe UI"/>
              </a:rPr>
              <a:t>11,000+</a:t>
            </a:r>
            <a:r>
              <a:rPr sz="1400" b="1" spc="-120" dirty="0">
                <a:solidFill>
                  <a:srgbClr val="FFFFFF"/>
                </a:solidFill>
                <a:latin typeface="Segoe UI"/>
                <a:cs typeface="Segoe UI"/>
              </a:rPr>
              <a:t> </a:t>
            </a:r>
            <a:r>
              <a:rPr sz="1400" b="1" spc="10" dirty="0">
                <a:solidFill>
                  <a:srgbClr val="FFFFFF"/>
                </a:solidFill>
                <a:latin typeface="Segoe UI"/>
                <a:cs typeface="Segoe UI"/>
              </a:rPr>
              <a:t>Connected</a:t>
            </a:r>
            <a:r>
              <a:rPr sz="1400" b="1" spc="-140" dirty="0">
                <a:solidFill>
                  <a:srgbClr val="FFFFFF"/>
                </a:solidFill>
                <a:latin typeface="Segoe UI"/>
                <a:cs typeface="Segoe UI"/>
              </a:rPr>
              <a:t> </a:t>
            </a:r>
            <a:r>
              <a:rPr sz="1400" b="1" dirty="0">
                <a:solidFill>
                  <a:srgbClr val="FFFFFF"/>
                </a:solidFill>
                <a:latin typeface="Segoe UI"/>
                <a:cs typeface="Segoe UI"/>
              </a:rPr>
              <a:t>Institutions</a:t>
            </a:r>
            <a:r>
              <a:rPr sz="1400" b="1" spc="-110" dirty="0">
                <a:solidFill>
                  <a:srgbClr val="FFFFFF"/>
                </a:solidFill>
                <a:latin typeface="Segoe UI"/>
                <a:cs typeface="Segoe UI"/>
              </a:rPr>
              <a:t> </a:t>
            </a:r>
            <a:r>
              <a:rPr sz="1400" b="1" spc="20" dirty="0">
                <a:solidFill>
                  <a:srgbClr val="FFFFFF"/>
                </a:solidFill>
                <a:latin typeface="Segoe UI"/>
                <a:cs typeface="Segoe UI"/>
              </a:rPr>
              <a:t>&amp;</a:t>
            </a:r>
            <a:r>
              <a:rPr sz="1400" b="1" spc="-10" dirty="0">
                <a:solidFill>
                  <a:srgbClr val="FFFFFF"/>
                </a:solidFill>
                <a:latin typeface="Segoe UI"/>
                <a:cs typeface="Segoe UI"/>
              </a:rPr>
              <a:t> </a:t>
            </a:r>
            <a:r>
              <a:rPr sz="1400" b="1" spc="-5" dirty="0">
                <a:solidFill>
                  <a:srgbClr val="FFFFFF"/>
                </a:solidFill>
                <a:latin typeface="Segoe UI"/>
                <a:cs typeface="Segoe UI"/>
              </a:rPr>
              <a:t>Data</a:t>
            </a:r>
            <a:r>
              <a:rPr sz="1400" b="1" spc="-25" dirty="0">
                <a:solidFill>
                  <a:srgbClr val="FFFFFF"/>
                </a:solidFill>
                <a:latin typeface="Segoe UI"/>
                <a:cs typeface="Segoe UI"/>
              </a:rPr>
              <a:t> </a:t>
            </a:r>
            <a:r>
              <a:rPr sz="1400" b="1" spc="20" dirty="0">
                <a:solidFill>
                  <a:srgbClr val="FFFFFF"/>
                </a:solidFill>
                <a:latin typeface="Segoe UI"/>
                <a:cs typeface="Segoe UI"/>
              </a:rPr>
              <a:t>Sources</a:t>
            </a:r>
            <a:endParaRPr sz="1400" dirty="0">
              <a:latin typeface="Segoe UI"/>
              <a:cs typeface="Segoe UI"/>
            </a:endParaRPr>
          </a:p>
          <a:p>
            <a:pPr marL="1228725">
              <a:lnSpc>
                <a:spcPct val="100000"/>
              </a:lnSpc>
              <a:spcBef>
                <a:spcPts val="780"/>
              </a:spcBef>
            </a:pPr>
            <a:r>
              <a:rPr sz="1550" b="1" spc="15" dirty="0">
                <a:solidFill>
                  <a:srgbClr val="F7B600"/>
                </a:solidFill>
                <a:latin typeface="Segoe UI"/>
                <a:cs typeface="Segoe UI"/>
              </a:rPr>
              <a:t>Linked Accounts</a:t>
            </a:r>
            <a:endParaRPr sz="1550" dirty="0">
              <a:latin typeface="Segoe UI"/>
              <a:cs typeface="Segoe UI"/>
            </a:endParaRPr>
          </a:p>
          <a:p>
            <a:pPr marL="83820">
              <a:lnSpc>
                <a:spcPct val="100000"/>
              </a:lnSpc>
              <a:spcBef>
                <a:spcPts val="930"/>
              </a:spcBef>
              <a:tabLst>
                <a:tab pos="1202055" algn="l"/>
                <a:tab pos="2329815" algn="l"/>
                <a:tab pos="3257550" algn="l"/>
              </a:tabLst>
            </a:pPr>
            <a:r>
              <a:rPr sz="1200" spc="-10" dirty="0">
                <a:solidFill>
                  <a:srgbClr val="FFFFFF"/>
                </a:solidFill>
                <a:latin typeface="Segoe UI"/>
                <a:cs typeface="Segoe UI"/>
              </a:rPr>
              <a:t>Checking	</a:t>
            </a:r>
            <a:r>
              <a:rPr sz="1200" dirty="0">
                <a:solidFill>
                  <a:srgbClr val="FFFFFF"/>
                </a:solidFill>
                <a:latin typeface="Segoe UI"/>
                <a:cs typeface="Segoe UI"/>
              </a:rPr>
              <a:t>Savings	</a:t>
            </a:r>
            <a:r>
              <a:rPr sz="1200" spc="-5" dirty="0">
                <a:solidFill>
                  <a:srgbClr val="FFFFFF"/>
                </a:solidFill>
                <a:latin typeface="Segoe UI"/>
                <a:cs typeface="Segoe UI"/>
              </a:rPr>
              <a:t>Credit	</a:t>
            </a:r>
            <a:r>
              <a:rPr sz="1200" spc="-10" dirty="0">
                <a:solidFill>
                  <a:srgbClr val="FFFFFF"/>
                </a:solidFill>
                <a:latin typeface="Segoe UI"/>
                <a:cs typeface="Segoe UI"/>
              </a:rPr>
              <a:t>Brokerage</a:t>
            </a:r>
            <a:endParaRPr sz="1200" dirty="0">
              <a:latin typeface="Segoe UI"/>
              <a:cs typeface="Segoe UI"/>
            </a:endParaRPr>
          </a:p>
        </p:txBody>
      </p:sp>
      <p:sp>
        <p:nvSpPr>
          <p:cNvPr id="31" name="object 29">
            <a:extLst>
              <a:ext uri="{FF2B5EF4-FFF2-40B4-BE49-F238E27FC236}">
                <a16:creationId xmlns:a16="http://schemas.microsoft.com/office/drawing/2014/main" id="{5B2BF4B4-725B-4BE4-95A4-5A9D30789224}"/>
              </a:ext>
            </a:extLst>
          </p:cNvPr>
          <p:cNvSpPr txBox="1"/>
          <p:nvPr/>
        </p:nvSpPr>
        <p:spPr>
          <a:xfrm>
            <a:off x="6888226" y="799774"/>
            <a:ext cx="3231515" cy="946785"/>
          </a:xfrm>
          <a:prstGeom prst="rect">
            <a:avLst/>
          </a:prstGeom>
        </p:spPr>
        <p:txBody>
          <a:bodyPr vert="horz" wrap="square" lIns="0" tIns="121920" rIns="0" bIns="0" rtlCol="0">
            <a:spAutoFit/>
          </a:bodyPr>
          <a:lstStyle/>
          <a:p>
            <a:pPr marL="892175">
              <a:lnSpc>
                <a:spcPct val="100000"/>
              </a:lnSpc>
              <a:spcBef>
                <a:spcPts val="960"/>
              </a:spcBef>
            </a:pPr>
            <a:r>
              <a:rPr sz="1400" b="1" spc="15" dirty="0">
                <a:solidFill>
                  <a:srgbClr val="FFFFFF"/>
                </a:solidFill>
                <a:latin typeface="Segoe UI"/>
                <a:cs typeface="Segoe UI"/>
              </a:rPr>
              <a:t>200+ </a:t>
            </a:r>
            <a:r>
              <a:rPr sz="1400" b="1" spc="-10" dirty="0">
                <a:solidFill>
                  <a:srgbClr val="FFFFFF"/>
                </a:solidFill>
                <a:latin typeface="Segoe UI"/>
                <a:cs typeface="Segoe UI"/>
              </a:rPr>
              <a:t>Million </a:t>
            </a:r>
            <a:r>
              <a:rPr sz="1400" b="1" dirty="0">
                <a:solidFill>
                  <a:srgbClr val="FFFFFF"/>
                </a:solidFill>
                <a:latin typeface="Segoe UI"/>
                <a:cs typeface="Segoe UI"/>
              </a:rPr>
              <a:t>User</a:t>
            </a:r>
            <a:r>
              <a:rPr sz="1400" b="1" spc="-105" dirty="0">
                <a:solidFill>
                  <a:srgbClr val="FFFFFF"/>
                </a:solidFill>
                <a:latin typeface="Segoe UI"/>
                <a:cs typeface="Segoe UI"/>
              </a:rPr>
              <a:t> </a:t>
            </a:r>
            <a:r>
              <a:rPr sz="1400" b="1" spc="10" dirty="0">
                <a:solidFill>
                  <a:srgbClr val="FFFFFF"/>
                </a:solidFill>
                <a:latin typeface="Segoe UI"/>
                <a:cs typeface="Segoe UI"/>
              </a:rPr>
              <a:t>Accounts</a:t>
            </a:r>
            <a:endParaRPr sz="1400">
              <a:latin typeface="Segoe UI"/>
              <a:cs typeface="Segoe UI"/>
            </a:endParaRPr>
          </a:p>
          <a:p>
            <a:pPr marL="12700" marR="2033905" indent="17145" algn="ctr">
              <a:lnSpc>
                <a:spcPts val="1280"/>
              </a:lnSpc>
              <a:spcBef>
                <a:spcPts val="890"/>
              </a:spcBef>
            </a:pPr>
            <a:r>
              <a:rPr sz="1200" b="1" spc="10" dirty="0">
                <a:solidFill>
                  <a:srgbClr val="1A1F70"/>
                </a:solidFill>
                <a:latin typeface="Segoe UI"/>
                <a:cs typeface="Segoe UI"/>
              </a:rPr>
              <a:t>Account  </a:t>
            </a:r>
            <a:r>
              <a:rPr sz="1200" b="1" spc="5" dirty="0">
                <a:solidFill>
                  <a:srgbClr val="1A1F70"/>
                </a:solidFill>
                <a:latin typeface="Segoe UI"/>
                <a:cs typeface="Segoe UI"/>
              </a:rPr>
              <a:t>Authentication  </a:t>
            </a:r>
            <a:r>
              <a:rPr sz="1200" b="1" dirty="0">
                <a:solidFill>
                  <a:srgbClr val="1A1F70"/>
                </a:solidFill>
                <a:latin typeface="Segoe UI"/>
                <a:cs typeface="Segoe UI"/>
              </a:rPr>
              <a:t>&amp;</a:t>
            </a:r>
            <a:r>
              <a:rPr sz="1200" b="1" spc="-80" dirty="0">
                <a:solidFill>
                  <a:srgbClr val="1A1F70"/>
                </a:solidFill>
                <a:latin typeface="Segoe UI"/>
                <a:cs typeface="Segoe UI"/>
              </a:rPr>
              <a:t> </a:t>
            </a:r>
            <a:r>
              <a:rPr sz="1200" b="1" spc="5" dirty="0">
                <a:solidFill>
                  <a:srgbClr val="1A1F70"/>
                </a:solidFill>
                <a:latin typeface="Segoe UI"/>
                <a:cs typeface="Segoe UI"/>
              </a:rPr>
              <a:t>Authorization</a:t>
            </a:r>
            <a:endParaRPr sz="1200">
              <a:latin typeface="Segoe UI"/>
              <a:cs typeface="Segoe UI"/>
            </a:endParaRPr>
          </a:p>
        </p:txBody>
      </p:sp>
      <p:sp>
        <p:nvSpPr>
          <p:cNvPr id="32" name="object 30">
            <a:extLst>
              <a:ext uri="{FF2B5EF4-FFF2-40B4-BE49-F238E27FC236}">
                <a16:creationId xmlns:a16="http://schemas.microsoft.com/office/drawing/2014/main" id="{2E0BB5AD-29F9-47FD-B67A-14A29E4B6114}"/>
              </a:ext>
            </a:extLst>
          </p:cNvPr>
          <p:cNvSpPr txBox="1"/>
          <p:nvPr/>
        </p:nvSpPr>
        <p:spPr>
          <a:xfrm>
            <a:off x="6869176" y="1708555"/>
            <a:ext cx="4171315" cy="572770"/>
          </a:xfrm>
          <a:prstGeom prst="rect">
            <a:avLst/>
          </a:prstGeom>
        </p:spPr>
        <p:txBody>
          <a:bodyPr vert="horz" wrap="square" lIns="0" tIns="95250" rIns="0" bIns="0" rtlCol="0">
            <a:spAutoFit/>
          </a:bodyPr>
          <a:lstStyle/>
          <a:p>
            <a:pPr marR="5080" algn="r">
              <a:lnSpc>
                <a:spcPct val="100000"/>
              </a:lnSpc>
              <a:spcBef>
                <a:spcPts val="750"/>
              </a:spcBef>
            </a:pPr>
            <a:r>
              <a:rPr sz="1400" b="1" spc="10" dirty="0">
                <a:solidFill>
                  <a:srgbClr val="FFFFFF"/>
                </a:solidFill>
                <a:latin typeface="Segoe UI"/>
                <a:cs typeface="Segoe UI"/>
              </a:rPr>
              <a:t>2,600+</a:t>
            </a:r>
            <a:r>
              <a:rPr sz="1400" b="1" spc="-125" dirty="0">
                <a:solidFill>
                  <a:srgbClr val="FFFFFF"/>
                </a:solidFill>
                <a:latin typeface="Segoe UI"/>
                <a:cs typeface="Segoe UI"/>
              </a:rPr>
              <a:t> </a:t>
            </a:r>
            <a:r>
              <a:rPr sz="1400" b="1" dirty="0">
                <a:solidFill>
                  <a:srgbClr val="FFFFFF"/>
                </a:solidFill>
                <a:latin typeface="Segoe UI"/>
                <a:cs typeface="Segoe UI"/>
              </a:rPr>
              <a:t>Fintech</a:t>
            </a:r>
            <a:r>
              <a:rPr sz="1400" b="1" spc="-50" dirty="0">
                <a:solidFill>
                  <a:srgbClr val="FFFFFF"/>
                </a:solidFill>
                <a:latin typeface="Segoe UI"/>
                <a:cs typeface="Segoe UI"/>
              </a:rPr>
              <a:t> </a:t>
            </a:r>
            <a:r>
              <a:rPr sz="1400" b="1" spc="20" dirty="0">
                <a:solidFill>
                  <a:srgbClr val="FFFFFF"/>
                </a:solidFill>
                <a:latin typeface="Segoe UI"/>
                <a:cs typeface="Segoe UI"/>
              </a:rPr>
              <a:t>&amp;</a:t>
            </a:r>
            <a:r>
              <a:rPr sz="1400" b="1" spc="-30" dirty="0">
                <a:solidFill>
                  <a:srgbClr val="FFFFFF"/>
                </a:solidFill>
                <a:latin typeface="Segoe UI"/>
                <a:cs typeface="Segoe UI"/>
              </a:rPr>
              <a:t> </a:t>
            </a:r>
            <a:r>
              <a:rPr sz="1400" b="1" spc="5" dirty="0">
                <a:solidFill>
                  <a:srgbClr val="FFFFFF"/>
                </a:solidFill>
                <a:latin typeface="Segoe UI"/>
                <a:cs typeface="Segoe UI"/>
              </a:rPr>
              <a:t>Financial</a:t>
            </a:r>
            <a:r>
              <a:rPr sz="1400" b="1" spc="-50" dirty="0">
                <a:solidFill>
                  <a:srgbClr val="FFFFFF"/>
                </a:solidFill>
                <a:latin typeface="Segoe UI"/>
                <a:cs typeface="Segoe UI"/>
              </a:rPr>
              <a:t> </a:t>
            </a:r>
            <a:r>
              <a:rPr sz="1400" b="1" dirty="0">
                <a:solidFill>
                  <a:srgbClr val="FFFFFF"/>
                </a:solidFill>
                <a:latin typeface="Segoe UI"/>
                <a:cs typeface="Segoe UI"/>
              </a:rPr>
              <a:t>Institution</a:t>
            </a:r>
            <a:r>
              <a:rPr sz="1400" b="1" spc="-55" dirty="0">
                <a:solidFill>
                  <a:srgbClr val="FFFFFF"/>
                </a:solidFill>
                <a:latin typeface="Segoe UI"/>
                <a:cs typeface="Segoe UI"/>
              </a:rPr>
              <a:t> </a:t>
            </a:r>
            <a:r>
              <a:rPr sz="1400" b="1" spc="5" dirty="0">
                <a:solidFill>
                  <a:srgbClr val="FFFFFF"/>
                </a:solidFill>
                <a:latin typeface="Segoe UI"/>
                <a:cs typeface="Segoe UI"/>
              </a:rPr>
              <a:t>Developers</a:t>
            </a:r>
            <a:endParaRPr sz="1400">
              <a:latin typeface="Segoe UI"/>
              <a:cs typeface="Segoe UI"/>
            </a:endParaRPr>
          </a:p>
          <a:p>
            <a:pPr marR="34925" algn="r">
              <a:lnSpc>
                <a:spcPct val="100000"/>
              </a:lnSpc>
              <a:spcBef>
                <a:spcPts val="540"/>
              </a:spcBef>
              <a:tabLst>
                <a:tab pos="1204595" algn="l"/>
                <a:tab pos="3047365" algn="l"/>
              </a:tabLst>
            </a:pPr>
            <a:r>
              <a:rPr sz="1200" spc="-10" dirty="0">
                <a:solidFill>
                  <a:srgbClr val="FFFFFF"/>
                </a:solidFill>
                <a:latin typeface="Segoe UI"/>
                <a:cs typeface="Segoe UI"/>
              </a:rPr>
              <a:t>Fintech</a:t>
            </a:r>
            <a:r>
              <a:rPr sz="1200" spc="30" dirty="0">
                <a:solidFill>
                  <a:srgbClr val="FFFFFF"/>
                </a:solidFill>
                <a:latin typeface="Segoe UI"/>
                <a:cs typeface="Segoe UI"/>
              </a:rPr>
              <a:t> </a:t>
            </a:r>
            <a:r>
              <a:rPr sz="1200" dirty="0">
                <a:solidFill>
                  <a:srgbClr val="FFFFFF"/>
                </a:solidFill>
                <a:latin typeface="Segoe UI"/>
                <a:cs typeface="Segoe UI"/>
              </a:rPr>
              <a:t>1	</a:t>
            </a:r>
            <a:r>
              <a:rPr sz="1200" spc="5" dirty="0">
                <a:solidFill>
                  <a:srgbClr val="FFFFFF"/>
                </a:solidFill>
                <a:latin typeface="Segoe UI"/>
                <a:cs typeface="Segoe UI"/>
              </a:rPr>
              <a:t>Fin.</a:t>
            </a:r>
            <a:r>
              <a:rPr sz="1200" spc="-70" dirty="0">
                <a:solidFill>
                  <a:srgbClr val="FFFFFF"/>
                </a:solidFill>
                <a:latin typeface="Segoe UI"/>
                <a:cs typeface="Segoe UI"/>
              </a:rPr>
              <a:t> </a:t>
            </a:r>
            <a:r>
              <a:rPr sz="1200" spc="-15" dirty="0">
                <a:solidFill>
                  <a:srgbClr val="FFFFFF"/>
                </a:solidFill>
                <a:latin typeface="Segoe UI"/>
                <a:cs typeface="Segoe UI"/>
              </a:rPr>
              <a:t>Instit.</a:t>
            </a:r>
            <a:r>
              <a:rPr sz="1200" spc="90" dirty="0">
                <a:solidFill>
                  <a:srgbClr val="FFFFFF"/>
                </a:solidFill>
                <a:latin typeface="Segoe UI"/>
                <a:cs typeface="Segoe UI"/>
              </a:rPr>
              <a:t> </a:t>
            </a:r>
            <a:r>
              <a:rPr sz="1200" dirty="0">
                <a:solidFill>
                  <a:srgbClr val="FFFFFF"/>
                </a:solidFill>
                <a:latin typeface="Segoe UI"/>
                <a:cs typeface="Segoe UI"/>
              </a:rPr>
              <a:t>2	</a:t>
            </a:r>
            <a:r>
              <a:rPr sz="1200" spc="-5" dirty="0">
                <a:solidFill>
                  <a:srgbClr val="FFFFFF"/>
                </a:solidFill>
                <a:latin typeface="Segoe UI"/>
                <a:cs typeface="Segoe UI"/>
              </a:rPr>
              <a:t>Cust.</a:t>
            </a:r>
            <a:r>
              <a:rPr sz="1200" spc="-80" dirty="0">
                <a:solidFill>
                  <a:srgbClr val="FFFFFF"/>
                </a:solidFill>
                <a:latin typeface="Segoe UI"/>
                <a:cs typeface="Segoe UI"/>
              </a:rPr>
              <a:t> </a:t>
            </a:r>
            <a:r>
              <a:rPr sz="1200" spc="10" dirty="0">
                <a:solidFill>
                  <a:srgbClr val="FFFFFF"/>
                </a:solidFill>
                <a:latin typeface="Segoe UI"/>
                <a:cs typeface="Segoe UI"/>
              </a:rPr>
              <a:t>2,600+</a:t>
            </a:r>
            <a:endParaRPr sz="1200">
              <a:latin typeface="Segoe UI"/>
              <a:cs typeface="Segoe UI"/>
            </a:endParaRPr>
          </a:p>
        </p:txBody>
      </p:sp>
      <p:sp>
        <p:nvSpPr>
          <p:cNvPr id="33" name="object 31">
            <a:extLst>
              <a:ext uri="{FF2B5EF4-FFF2-40B4-BE49-F238E27FC236}">
                <a16:creationId xmlns:a16="http://schemas.microsoft.com/office/drawing/2014/main" id="{A0DDF2D0-6F12-45D8-92C8-FAAA8746C818}"/>
              </a:ext>
            </a:extLst>
          </p:cNvPr>
          <p:cNvSpPr/>
          <p:nvPr/>
        </p:nvSpPr>
        <p:spPr>
          <a:xfrm>
            <a:off x="6798310" y="5556589"/>
            <a:ext cx="4371975" cy="600075"/>
          </a:xfrm>
          <a:custGeom>
            <a:avLst/>
            <a:gdLst/>
            <a:ahLst/>
            <a:cxnLst/>
            <a:rect l="l" t="t" r="r" b="b"/>
            <a:pathLst>
              <a:path w="4371975" h="600075">
                <a:moveTo>
                  <a:pt x="1028700" y="385762"/>
                </a:moveTo>
                <a:lnTo>
                  <a:pt x="1025321" y="369087"/>
                </a:lnTo>
                <a:lnTo>
                  <a:pt x="1016139" y="355460"/>
                </a:lnTo>
                <a:lnTo>
                  <a:pt x="1002499" y="346278"/>
                </a:lnTo>
                <a:lnTo>
                  <a:pt x="985774" y="342900"/>
                </a:lnTo>
                <a:lnTo>
                  <a:pt x="42926" y="342900"/>
                </a:lnTo>
                <a:lnTo>
                  <a:pt x="26187" y="346278"/>
                </a:lnTo>
                <a:lnTo>
                  <a:pt x="12547" y="355460"/>
                </a:lnTo>
                <a:lnTo>
                  <a:pt x="3365" y="369087"/>
                </a:lnTo>
                <a:lnTo>
                  <a:pt x="0" y="385762"/>
                </a:lnTo>
                <a:lnTo>
                  <a:pt x="0" y="557212"/>
                </a:lnTo>
                <a:lnTo>
                  <a:pt x="3365" y="573900"/>
                </a:lnTo>
                <a:lnTo>
                  <a:pt x="12547" y="587527"/>
                </a:lnTo>
                <a:lnTo>
                  <a:pt x="26187" y="596709"/>
                </a:lnTo>
                <a:lnTo>
                  <a:pt x="42926" y="600075"/>
                </a:lnTo>
                <a:lnTo>
                  <a:pt x="985774" y="600075"/>
                </a:lnTo>
                <a:lnTo>
                  <a:pt x="1002499" y="596709"/>
                </a:lnTo>
                <a:lnTo>
                  <a:pt x="1016139" y="587527"/>
                </a:lnTo>
                <a:lnTo>
                  <a:pt x="1025321" y="573900"/>
                </a:lnTo>
                <a:lnTo>
                  <a:pt x="1028700" y="557212"/>
                </a:lnTo>
                <a:lnTo>
                  <a:pt x="1028700" y="385762"/>
                </a:lnTo>
                <a:close/>
              </a:path>
              <a:path w="4371975" h="600075">
                <a:moveTo>
                  <a:pt x="1504950" y="42926"/>
                </a:moveTo>
                <a:lnTo>
                  <a:pt x="1501571" y="26200"/>
                </a:lnTo>
                <a:lnTo>
                  <a:pt x="1492389" y="12560"/>
                </a:lnTo>
                <a:lnTo>
                  <a:pt x="1478749" y="3378"/>
                </a:lnTo>
                <a:lnTo>
                  <a:pt x="1462024" y="0"/>
                </a:lnTo>
                <a:lnTo>
                  <a:pt x="42926" y="0"/>
                </a:lnTo>
                <a:lnTo>
                  <a:pt x="26187" y="3378"/>
                </a:lnTo>
                <a:lnTo>
                  <a:pt x="12547" y="12560"/>
                </a:lnTo>
                <a:lnTo>
                  <a:pt x="3365" y="26200"/>
                </a:lnTo>
                <a:lnTo>
                  <a:pt x="0" y="42926"/>
                </a:lnTo>
                <a:lnTo>
                  <a:pt x="0" y="214249"/>
                </a:lnTo>
                <a:lnTo>
                  <a:pt x="3365" y="230987"/>
                </a:lnTo>
                <a:lnTo>
                  <a:pt x="12547" y="244627"/>
                </a:lnTo>
                <a:lnTo>
                  <a:pt x="26187" y="253809"/>
                </a:lnTo>
                <a:lnTo>
                  <a:pt x="42926" y="257175"/>
                </a:lnTo>
                <a:lnTo>
                  <a:pt x="1462024" y="257175"/>
                </a:lnTo>
                <a:lnTo>
                  <a:pt x="1478749" y="253809"/>
                </a:lnTo>
                <a:lnTo>
                  <a:pt x="1492389" y="244627"/>
                </a:lnTo>
                <a:lnTo>
                  <a:pt x="1501571" y="230987"/>
                </a:lnTo>
                <a:lnTo>
                  <a:pt x="1504950" y="214249"/>
                </a:lnTo>
                <a:lnTo>
                  <a:pt x="1504950" y="42926"/>
                </a:lnTo>
                <a:close/>
              </a:path>
              <a:path w="4371975" h="600075">
                <a:moveTo>
                  <a:pt x="2152650" y="385762"/>
                </a:moveTo>
                <a:lnTo>
                  <a:pt x="2149271" y="369087"/>
                </a:lnTo>
                <a:lnTo>
                  <a:pt x="2140089" y="355460"/>
                </a:lnTo>
                <a:lnTo>
                  <a:pt x="2126450" y="346278"/>
                </a:lnTo>
                <a:lnTo>
                  <a:pt x="2109724" y="342900"/>
                </a:lnTo>
                <a:lnTo>
                  <a:pt x="1166876" y="342900"/>
                </a:lnTo>
                <a:lnTo>
                  <a:pt x="1150137" y="346278"/>
                </a:lnTo>
                <a:lnTo>
                  <a:pt x="1136497" y="355460"/>
                </a:lnTo>
                <a:lnTo>
                  <a:pt x="1127315" y="369087"/>
                </a:lnTo>
                <a:lnTo>
                  <a:pt x="1123950" y="385762"/>
                </a:lnTo>
                <a:lnTo>
                  <a:pt x="1123950" y="557212"/>
                </a:lnTo>
                <a:lnTo>
                  <a:pt x="1127315" y="573900"/>
                </a:lnTo>
                <a:lnTo>
                  <a:pt x="1136497" y="587527"/>
                </a:lnTo>
                <a:lnTo>
                  <a:pt x="1150137" y="596709"/>
                </a:lnTo>
                <a:lnTo>
                  <a:pt x="1166876" y="600075"/>
                </a:lnTo>
                <a:lnTo>
                  <a:pt x="2109724" y="600075"/>
                </a:lnTo>
                <a:lnTo>
                  <a:pt x="2126450" y="596709"/>
                </a:lnTo>
                <a:lnTo>
                  <a:pt x="2140089" y="587527"/>
                </a:lnTo>
                <a:lnTo>
                  <a:pt x="2149271" y="573900"/>
                </a:lnTo>
                <a:lnTo>
                  <a:pt x="2152650" y="557212"/>
                </a:lnTo>
                <a:lnTo>
                  <a:pt x="2152650" y="385762"/>
                </a:lnTo>
                <a:close/>
              </a:path>
              <a:path w="4371975" h="600075">
                <a:moveTo>
                  <a:pt x="2933700" y="42926"/>
                </a:moveTo>
                <a:lnTo>
                  <a:pt x="2930321" y="26200"/>
                </a:lnTo>
                <a:lnTo>
                  <a:pt x="2921139" y="12560"/>
                </a:lnTo>
                <a:lnTo>
                  <a:pt x="2907500" y="3378"/>
                </a:lnTo>
                <a:lnTo>
                  <a:pt x="2890774" y="0"/>
                </a:lnTo>
                <a:lnTo>
                  <a:pt x="1662176" y="0"/>
                </a:lnTo>
                <a:lnTo>
                  <a:pt x="1645437" y="3378"/>
                </a:lnTo>
                <a:lnTo>
                  <a:pt x="1631797" y="12560"/>
                </a:lnTo>
                <a:lnTo>
                  <a:pt x="1622615" y="26200"/>
                </a:lnTo>
                <a:lnTo>
                  <a:pt x="1619250" y="42926"/>
                </a:lnTo>
                <a:lnTo>
                  <a:pt x="1619250" y="214249"/>
                </a:lnTo>
                <a:lnTo>
                  <a:pt x="1622615" y="230987"/>
                </a:lnTo>
                <a:lnTo>
                  <a:pt x="1631797" y="244627"/>
                </a:lnTo>
                <a:lnTo>
                  <a:pt x="1645437" y="253809"/>
                </a:lnTo>
                <a:lnTo>
                  <a:pt x="1662176" y="257175"/>
                </a:lnTo>
                <a:lnTo>
                  <a:pt x="2890774" y="257175"/>
                </a:lnTo>
                <a:lnTo>
                  <a:pt x="2907500" y="253809"/>
                </a:lnTo>
                <a:lnTo>
                  <a:pt x="2921139" y="244627"/>
                </a:lnTo>
                <a:lnTo>
                  <a:pt x="2930321" y="230987"/>
                </a:lnTo>
                <a:lnTo>
                  <a:pt x="2933700" y="214249"/>
                </a:lnTo>
                <a:lnTo>
                  <a:pt x="2933700" y="42926"/>
                </a:lnTo>
                <a:close/>
              </a:path>
              <a:path w="4371975" h="600075">
                <a:moveTo>
                  <a:pt x="4371975" y="42926"/>
                </a:moveTo>
                <a:lnTo>
                  <a:pt x="4368597" y="26200"/>
                </a:lnTo>
                <a:lnTo>
                  <a:pt x="4359427" y="12560"/>
                </a:lnTo>
                <a:lnTo>
                  <a:pt x="4345825" y="3378"/>
                </a:lnTo>
                <a:lnTo>
                  <a:pt x="4329176" y="0"/>
                </a:lnTo>
                <a:lnTo>
                  <a:pt x="3090926" y="0"/>
                </a:lnTo>
                <a:lnTo>
                  <a:pt x="3074187" y="3378"/>
                </a:lnTo>
                <a:lnTo>
                  <a:pt x="3060547" y="12560"/>
                </a:lnTo>
                <a:lnTo>
                  <a:pt x="3051365" y="26200"/>
                </a:lnTo>
                <a:lnTo>
                  <a:pt x="3048000" y="42926"/>
                </a:lnTo>
                <a:lnTo>
                  <a:pt x="3048000" y="214249"/>
                </a:lnTo>
                <a:lnTo>
                  <a:pt x="3051365" y="230987"/>
                </a:lnTo>
                <a:lnTo>
                  <a:pt x="3060547" y="244627"/>
                </a:lnTo>
                <a:lnTo>
                  <a:pt x="3074187" y="253809"/>
                </a:lnTo>
                <a:lnTo>
                  <a:pt x="3090926" y="257175"/>
                </a:lnTo>
                <a:lnTo>
                  <a:pt x="4329176" y="257175"/>
                </a:lnTo>
                <a:lnTo>
                  <a:pt x="4345825" y="253809"/>
                </a:lnTo>
                <a:lnTo>
                  <a:pt x="4359427" y="244627"/>
                </a:lnTo>
                <a:lnTo>
                  <a:pt x="4368609" y="230987"/>
                </a:lnTo>
                <a:lnTo>
                  <a:pt x="4371975" y="214249"/>
                </a:lnTo>
                <a:lnTo>
                  <a:pt x="4371975" y="42926"/>
                </a:lnTo>
                <a:close/>
              </a:path>
            </a:pathLst>
          </a:custGeom>
          <a:solidFill>
            <a:srgbClr val="FF9415"/>
          </a:solidFill>
        </p:spPr>
        <p:txBody>
          <a:bodyPr wrap="square" lIns="0" tIns="0" rIns="0" bIns="0" rtlCol="0"/>
          <a:lstStyle/>
          <a:p>
            <a:endParaRPr/>
          </a:p>
        </p:txBody>
      </p:sp>
      <p:sp>
        <p:nvSpPr>
          <p:cNvPr id="34" name="object 32">
            <a:extLst>
              <a:ext uri="{FF2B5EF4-FFF2-40B4-BE49-F238E27FC236}">
                <a16:creationId xmlns:a16="http://schemas.microsoft.com/office/drawing/2014/main" id="{8B438E6B-0DE4-4FBF-B819-98114C45A5EF}"/>
              </a:ext>
            </a:extLst>
          </p:cNvPr>
          <p:cNvSpPr txBox="1"/>
          <p:nvPr/>
        </p:nvSpPr>
        <p:spPr>
          <a:xfrm>
            <a:off x="6851650" y="5592530"/>
            <a:ext cx="1849120" cy="552450"/>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FFFFFF"/>
                </a:solidFill>
                <a:latin typeface="Segoe UI"/>
                <a:cs typeface="Segoe UI"/>
              </a:rPr>
              <a:t>Account</a:t>
            </a:r>
            <a:r>
              <a:rPr sz="1200" spc="85" dirty="0">
                <a:solidFill>
                  <a:srgbClr val="FFFFFF"/>
                </a:solidFill>
                <a:latin typeface="Segoe UI"/>
                <a:cs typeface="Segoe UI"/>
              </a:rPr>
              <a:t> </a:t>
            </a:r>
            <a:r>
              <a:rPr sz="1200" spc="-10" dirty="0">
                <a:solidFill>
                  <a:srgbClr val="FFFFFF"/>
                </a:solidFill>
                <a:latin typeface="Segoe UI"/>
                <a:cs typeface="Segoe UI"/>
              </a:rPr>
              <a:t>Information</a:t>
            </a:r>
            <a:endParaRPr sz="1200">
              <a:latin typeface="Segoe UI"/>
              <a:cs typeface="Segoe UI"/>
            </a:endParaRPr>
          </a:p>
          <a:p>
            <a:pPr marL="222250">
              <a:lnSpc>
                <a:spcPct val="100000"/>
              </a:lnSpc>
              <a:spcBef>
                <a:spcPts val="1265"/>
              </a:spcBef>
              <a:tabLst>
                <a:tab pos="1346200" algn="l"/>
              </a:tabLst>
            </a:pPr>
            <a:r>
              <a:rPr sz="1200" spc="-25" dirty="0">
                <a:solidFill>
                  <a:srgbClr val="FFFFFF"/>
                </a:solidFill>
                <a:latin typeface="Segoe UI"/>
                <a:cs typeface="Segoe UI"/>
              </a:rPr>
              <a:t>I</a:t>
            </a:r>
            <a:r>
              <a:rPr sz="1200" spc="-35" dirty="0">
                <a:solidFill>
                  <a:srgbClr val="FFFFFF"/>
                </a:solidFill>
                <a:latin typeface="Segoe UI"/>
                <a:cs typeface="Segoe UI"/>
              </a:rPr>
              <a:t>d</a:t>
            </a:r>
            <a:r>
              <a:rPr sz="1200" spc="-30" dirty="0">
                <a:solidFill>
                  <a:srgbClr val="FFFFFF"/>
                </a:solidFill>
                <a:latin typeface="Segoe UI"/>
                <a:cs typeface="Segoe UI"/>
              </a:rPr>
              <a:t>e</a:t>
            </a:r>
            <a:r>
              <a:rPr sz="1200" spc="-10" dirty="0">
                <a:solidFill>
                  <a:srgbClr val="FFFFFF"/>
                </a:solidFill>
                <a:latin typeface="Segoe UI"/>
                <a:cs typeface="Segoe UI"/>
              </a:rPr>
              <a:t>n</a:t>
            </a:r>
            <a:r>
              <a:rPr sz="1200" spc="-35" dirty="0">
                <a:solidFill>
                  <a:srgbClr val="FFFFFF"/>
                </a:solidFill>
                <a:latin typeface="Segoe UI"/>
                <a:cs typeface="Segoe UI"/>
              </a:rPr>
              <a:t>t</a:t>
            </a:r>
            <a:r>
              <a:rPr sz="1200" spc="5" dirty="0">
                <a:solidFill>
                  <a:srgbClr val="FFFFFF"/>
                </a:solidFill>
                <a:latin typeface="Segoe UI"/>
                <a:cs typeface="Segoe UI"/>
              </a:rPr>
              <a:t>i</a:t>
            </a:r>
            <a:r>
              <a:rPr sz="1200" spc="-35" dirty="0">
                <a:solidFill>
                  <a:srgbClr val="FFFFFF"/>
                </a:solidFill>
                <a:latin typeface="Segoe UI"/>
                <a:cs typeface="Segoe UI"/>
              </a:rPr>
              <a:t>t</a:t>
            </a:r>
            <a:r>
              <a:rPr sz="1200" dirty="0">
                <a:solidFill>
                  <a:srgbClr val="FFFFFF"/>
                </a:solidFill>
                <a:latin typeface="Segoe UI"/>
                <a:cs typeface="Segoe UI"/>
              </a:rPr>
              <a:t>y	</a:t>
            </a:r>
            <a:r>
              <a:rPr sz="1200" spc="-25" dirty="0">
                <a:solidFill>
                  <a:srgbClr val="FFFFFF"/>
                </a:solidFill>
                <a:latin typeface="Segoe UI"/>
                <a:cs typeface="Segoe UI"/>
              </a:rPr>
              <a:t>I</a:t>
            </a:r>
            <a:r>
              <a:rPr sz="1200" spc="-10" dirty="0">
                <a:solidFill>
                  <a:srgbClr val="FFFFFF"/>
                </a:solidFill>
                <a:latin typeface="Segoe UI"/>
                <a:cs typeface="Segoe UI"/>
              </a:rPr>
              <a:t>n</a:t>
            </a:r>
            <a:r>
              <a:rPr sz="1200" spc="-30" dirty="0">
                <a:solidFill>
                  <a:srgbClr val="FFFFFF"/>
                </a:solidFill>
                <a:latin typeface="Segoe UI"/>
                <a:cs typeface="Segoe UI"/>
              </a:rPr>
              <a:t>co</a:t>
            </a:r>
            <a:r>
              <a:rPr sz="1200" spc="15" dirty="0">
                <a:solidFill>
                  <a:srgbClr val="FFFFFF"/>
                </a:solidFill>
                <a:latin typeface="Segoe UI"/>
                <a:cs typeface="Segoe UI"/>
              </a:rPr>
              <a:t>m</a:t>
            </a:r>
            <a:r>
              <a:rPr sz="1200" dirty="0">
                <a:solidFill>
                  <a:srgbClr val="FFFFFF"/>
                </a:solidFill>
                <a:latin typeface="Segoe UI"/>
                <a:cs typeface="Segoe UI"/>
              </a:rPr>
              <a:t>e</a:t>
            </a:r>
            <a:endParaRPr sz="1200">
              <a:latin typeface="Segoe UI"/>
              <a:cs typeface="Segoe UI"/>
            </a:endParaRPr>
          </a:p>
        </p:txBody>
      </p:sp>
      <p:sp>
        <p:nvSpPr>
          <p:cNvPr id="35" name="object 33">
            <a:extLst>
              <a:ext uri="{FF2B5EF4-FFF2-40B4-BE49-F238E27FC236}">
                <a16:creationId xmlns:a16="http://schemas.microsoft.com/office/drawing/2014/main" id="{195941AA-C1A2-4C51-9815-C62D2298FF5C}"/>
              </a:ext>
            </a:extLst>
          </p:cNvPr>
          <p:cNvSpPr/>
          <p:nvPr/>
        </p:nvSpPr>
        <p:spPr>
          <a:xfrm>
            <a:off x="9027160" y="5899489"/>
            <a:ext cx="1038225" cy="257175"/>
          </a:xfrm>
          <a:custGeom>
            <a:avLst/>
            <a:gdLst/>
            <a:ahLst/>
            <a:cxnLst/>
            <a:rect l="l" t="t" r="r" b="b"/>
            <a:pathLst>
              <a:path w="1038225" h="257175">
                <a:moveTo>
                  <a:pt x="995299" y="0"/>
                </a:moveTo>
                <a:lnTo>
                  <a:pt x="42925" y="0"/>
                </a:lnTo>
                <a:lnTo>
                  <a:pt x="26199" y="3368"/>
                </a:lnTo>
                <a:lnTo>
                  <a:pt x="12557" y="12553"/>
                </a:lnTo>
                <a:lnTo>
                  <a:pt x="3367" y="26178"/>
                </a:lnTo>
                <a:lnTo>
                  <a:pt x="0" y="42862"/>
                </a:lnTo>
                <a:lnTo>
                  <a:pt x="0" y="214312"/>
                </a:lnTo>
                <a:lnTo>
                  <a:pt x="3367" y="230996"/>
                </a:lnTo>
                <a:lnTo>
                  <a:pt x="12557" y="244621"/>
                </a:lnTo>
                <a:lnTo>
                  <a:pt x="26199" y="253806"/>
                </a:lnTo>
                <a:lnTo>
                  <a:pt x="42925" y="257175"/>
                </a:lnTo>
                <a:lnTo>
                  <a:pt x="995299" y="257175"/>
                </a:lnTo>
                <a:lnTo>
                  <a:pt x="1012025" y="253806"/>
                </a:lnTo>
                <a:lnTo>
                  <a:pt x="1025667" y="244621"/>
                </a:lnTo>
                <a:lnTo>
                  <a:pt x="1034857" y="230996"/>
                </a:lnTo>
                <a:lnTo>
                  <a:pt x="1038225" y="214312"/>
                </a:lnTo>
                <a:lnTo>
                  <a:pt x="1038225" y="42862"/>
                </a:lnTo>
                <a:lnTo>
                  <a:pt x="1034857" y="26178"/>
                </a:lnTo>
                <a:lnTo>
                  <a:pt x="1025667" y="12553"/>
                </a:lnTo>
                <a:lnTo>
                  <a:pt x="1012025" y="3368"/>
                </a:lnTo>
                <a:lnTo>
                  <a:pt x="995299" y="0"/>
                </a:lnTo>
                <a:close/>
              </a:path>
            </a:pathLst>
          </a:custGeom>
          <a:solidFill>
            <a:srgbClr val="FF9415"/>
          </a:solidFill>
        </p:spPr>
        <p:txBody>
          <a:bodyPr wrap="square" lIns="0" tIns="0" rIns="0" bIns="0" rtlCol="0"/>
          <a:lstStyle/>
          <a:p>
            <a:endParaRPr/>
          </a:p>
        </p:txBody>
      </p:sp>
      <p:sp>
        <p:nvSpPr>
          <p:cNvPr id="36" name="object 34">
            <a:extLst>
              <a:ext uri="{FF2B5EF4-FFF2-40B4-BE49-F238E27FC236}">
                <a16:creationId xmlns:a16="http://schemas.microsoft.com/office/drawing/2014/main" id="{B5314304-497D-4623-A321-B492341540C0}"/>
              </a:ext>
            </a:extLst>
          </p:cNvPr>
          <p:cNvSpPr txBox="1"/>
          <p:nvPr/>
        </p:nvSpPr>
        <p:spPr>
          <a:xfrm>
            <a:off x="8756268" y="5237501"/>
            <a:ext cx="1017269" cy="907415"/>
          </a:xfrm>
          <a:prstGeom prst="rect">
            <a:avLst/>
          </a:prstGeom>
        </p:spPr>
        <p:txBody>
          <a:bodyPr vert="horz" wrap="square" lIns="0" tIns="15875" rIns="0" bIns="0" rtlCol="0">
            <a:spAutoFit/>
          </a:bodyPr>
          <a:lstStyle/>
          <a:p>
            <a:pPr marL="17780">
              <a:lnSpc>
                <a:spcPct val="100000"/>
              </a:lnSpc>
              <a:spcBef>
                <a:spcPts val="125"/>
              </a:spcBef>
            </a:pPr>
            <a:r>
              <a:rPr sz="1550" b="1" spc="-5" dirty="0">
                <a:solidFill>
                  <a:srgbClr val="FFFFFF"/>
                </a:solidFill>
                <a:latin typeface="Segoe UI"/>
                <a:cs typeface="Segoe UI"/>
              </a:rPr>
              <a:t>Data</a:t>
            </a:r>
            <a:endParaRPr sz="1550">
              <a:latin typeface="Segoe UI"/>
              <a:cs typeface="Segoe UI"/>
            </a:endParaRPr>
          </a:p>
          <a:p>
            <a:pPr marL="12700">
              <a:lnSpc>
                <a:spcPct val="100000"/>
              </a:lnSpc>
              <a:spcBef>
                <a:spcPts val="910"/>
              </a:spcBef>
            </a:pPr>
            <a:r>
              <a:rPr sz="1200" spc="-10" dirty="0">
                <a:solidFill>
                  <a:srgbClr val="FFFFFF"/>
                </a:solidFill>
                <a:latin typeface="Segoe UI"/>
                <a:cs typeface="Segoe UI"/>
              </a:rPr>
              <a:t>Liabilities</a:t>
            </a:r>
            <a:endParaRPr sz="1200">
              <a:latin typeface="Segoe UI"/>
              <a:cs typeface="Segoe UI"/>
            </a:endParaRPr>
          </a:p>
          <a:p>
            <a:pPr marL="587375">
              <a:lnSpc>
                <a:spcPct val="100000"/>
              </a:lnSpc>
              <a:spcBef>
                <a:spcPts val="1265"/>
              </a:spcBef>
            </a:pPr>
            <a:r>
              <a:rPr sz="1200" spc="-15" dirty="0">
                <a:solidFill>
                  <a:srgbClr val="FFFFFF"/>
                </a:solidFill>
                <a:latin typeface="Segoe UI"/>
                <a:cs typeface="Segoe UI"/>
              </a:rPr>
              <a:t>Assets</a:t>
            </a:r>
            <a:endParaRPr sz="1200">
              <a:latin typeface="Segoe UI"/>
              <a:cs typeface="Segoe UI"/>
            </a:endParaRPr>
          </a:p>
        </p:txBody>
      </p:sp>
      <p:sp>
        <p:nvSpPr>
          <p:cNvPr id="37" name="object 35">
            <a:extLst>
              <a:ext uri="{FF2B5EF4-FFF2-40B4-BE49-F238E27FC236}">
                <a16:creationId xmlns:a16="http://schemas.microsoft.com/office/drawing/2014/main" id="{2B2A9F0B-4999-43E8-BED2-8F505652F2CB}"/>
              </a:ext>
            </a:extLst>
          </p:cNvPr>
          <p:cNvSpPr/>
          <p:nvPr/>
        </p:nvSpPr>
        <p:spPr>
          <a:xfrm>
            <a:off x="10132060" y="5899489"/>
            <a:ext cx="1028700" cy="257175"/>
          </a:xfrm>
          <a:custGeom>
            <a:avLst/>
            <a:gdLst/>
            <a:ahLst/>
            <a:cxnLst/>
            <a:rect l="l" t="t" r="r" b="b"/>
            <a:pathLst>
              <a:path w="1028700" h="257175">
                <a:moveTo>
                  <a:pt x="985774" y="0"/>
                </a:moveTo>
                <a:lnTo>
                  <a:pt x="42925" y="0"/>
                </a:lnTo>
                <a:lnTo>
                  <a:pt x="26199" y="3368"/>
                </a:lnTo>
                <a:lnTo>
                  <a:pt x="12557" y="12553"/>
                </a:lnTo>
                <a:lnTo>
                  <a:pt x="3367" y="26178"/>
                </a:lnTo>
                <a:lnTo>
                  <a:pt x="0" y="42862"/>
                </a:lnTo>
                <a:lnTo>
                  <a:pt x="0" y="214312"/>
                </a:lnTo>
                <a:lnTo>
                  <a:pt x="3367" y="230996"/>
                </a:lnTo>
                <a:lnTo>
                  <a:pt x="12557" y="244621"/>
                </a:lnTo>
                <a:lnTo>
                  <a:pt x="26199" y="253806"/>
                </a:lnTo>
                <a:lnTo>
                  <a:pt x="42925" y="257175"/>
                </a:lnTo>
                <a:lnTo>
                  <a:pt x="985774" y="257175"/>
                </a:lnTo>
                <a:lnTo>
                  <a:pt x="1002500" y="253806"/>
                </a:lnTo>
                <a:lnTo>
                  <a:pt x="1016142" y="244621"/>
                </a:lnTo>
                <a:lnTo>
                  <a:pt x="1025332" y="230996"/>
                </a:lnTo>
                <a:lnTo>
                  <a:pt x="1028700" y="214312"/>
                </a:lnTo>
                <a:lnTo>
                  <a:pt x="1028700" y="42862"/>
                </a:lnTo>
                <a:lnTo>
                  <a:pt x="1025332" y="26178"/>
                </a:lnTo>
                <a:lnTo>
                  <a:pt x="1016142" y="12553"/>
                </a:lnTo>
                <a:lnTo>
                  <a:pt x="1002500" y="3368"/>
                </a:lnTo>
                <a:lnTo>
                  <a:pt x="985774" y="0"/>
                </a:lnTo>
                <a:close/>
              </a:path>
            </a:pathLst>
          </a:custGeom>
          <a:solidFill>
            <a:srgbClr val="FF9415"/>
          </a:solidFill>
        </p:spPr>
        <p:txBody>
          <a:bodyPr wrap="square" lIns="0" tIns="0" rIns="0" bIns="0" rtlCol="0"/>
          <a:lstStyle/>
          <a:p>
            <a:endParaRPr/>
          </a:p>
        </p:txBody>
      </p:sp>
      <p:sp>
        <p:nvSpPr>
          <p:cNvPr id="38" name="object 36">
            <a:extLst>
              <a:ext uri="{FF2B5EF4-FFF2-40B4-BE49-F238E27FC236}">
                <a16:creationId xmlns:a16="http://schemas.microsoft.com/office/drawing/2014/main" id="{BA9A1581-590C-4769-A7ED-5049C520F983}"/>
              </a:ext>
            </a:extLst>
          </p:cNvPr>
          <p:cNvSpPr txBox="1"/>
          <p:nvPr/>
        </p:nvSpPr>
        <p:spPr>
          <a:xfrm>
            <a:off x="9951466" y="5592530"/>
            <a:ext cx="1131570" cy="552450"/>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FFFFFF"/>
                </a:solidFill>
                <a:latin typeface="Segoe UI"/>
                <a:cs typeface="Segoe UI"/>
              </a:rPr>
              <a:t>Transaction</a:t>
            </a:r>
            <a:r>
              <a:rPr sz="1200" dirty="0">
                <a:solidFill>
                  <a:srgbClr val="FFFFFF"/>
                </a:solidFill>
                <a:latin typeface="Segoe UI"/>
                <a:cs typeface="Segoe UI"/>
              </a:rPr>
              <a:t> </a:t>
            </a:r>
            <a:r>
              <a:rPr sz="1200" spc="-20" dirty="0">
                <a:solidFill>
                  <a:srgbClr val="FFFFFF"/>
                </a:solidFill>
                <a:latin typeface="Segoe UI"/>
                <a:cs typeface="Segoe UI"/>
              </a:rPr>
              <a:t>Data</a:t>
            </a:r>
            <a:endParaRPr sz="1200">
              <a:latin typeface="Segoe UI"/>
              <a:cs typeface="Segoe UI"/>
            </a:endParaRPr>
          </a:p>
          <a:p>
            <a:pPr marL="445770">
              <a:lnSpc>
                <a:spcPct val="100000"/>
              </a:lnSpc>
              <a:spcBef>
                <a:spcPts val="1265"/>
              </a:spcBef>
            </a:pPr>
            <a:r>
              <a:rPr sz="1200" spc="-10" dirty="0">
                <a:solidFill>
                  <a:srgbClr val="FFFFFF"/>
                </a:solidFill>
                <a:latin typeface="Segoe UI"/>
                <a:cs typeface="Segoe UI"/>
              </a:rPr>
              <a:t>Balance</a:t>
            </a:r>
            <a:endParaRPr sz="1200">
              <a:latin typeface="Segoe UI"/>
              <a:cs typeface="Segoe UI"/>
            </a:endParaRPr>
          </a:p>
        </p:txBody>
      </p:sp>
      <p:grpSp>
        <p:nvGrpSpPr>
          <p:cNvPr id="39" name="object 37">
            <a:extLst>
              <a:ext uri="{FF2B5EF4-FFF2-40B4-BE49-F238E27FC236}">
                <a16:creationId xmlns:a16="http://schemas.microsoft.com/office/drawing/2014/main" id="{36311CC5-529D-4C57-B444-A496822B677A}"/>
              </a:ext>
            </a:extLst>
          </p:cNvPr>
          <p:cNvGrpSpPr/>
          <p:nvPr/>
        </p:nvGrpSpPr>
        <p:grpSpPr>
          <a:xfrm>
            <a:off x="8417560" y="2746714"/>
            <a:ext cx="1028700" cy="361950"/>
            <a:chOff x="8867775" y="2533650"/>
            <a:chExt cx="1028700" cy="361950"/>
          </a:xfrm>
        </p:grpSpPr>
        <p:sp>
          <p:nvSpPr>
            <p:cNvPr id="40" name="object 38">
              <a:extLst>
                <a:ext uri="{FF2B5EF4-FFF2-40B4-BE49-F238E27FC236}">
                  <a16:creationId xmlns:a16="http://schemas.microsoft.com/office/drawing/2014/main" id="{AB9714D7-6A9F-4556-9D89-6A7EC9735EE1}"/>
                </a:ext>
              </a:extLst>
            </p:cNvPr>
            <p:cNvSpPr/>
            <p:nvPr/>
          </p:nvSpPr>
          <p:spPr>
            <a:xfrm>
              <a:off x="8867775" y="2533650"/>
              <a:ext cx="485775" cy="361950"/>
            </a:xfrm>
            <a:prstGeom prst="rect">
              <a:avLst/>
            </a:prstGeom>
            <a:blipFill>
              <a:blip r:embed="rId4" cstate="print"/>
              <a:stretch>
                <a:fillRect/>
              </a:stretch>
            </a:blipFill>
          </p:spPr>
          <p:txBody>
            <a:bodyPr wrap="square" lIns="0" tIns="0" rIns="0" bIns="0" rtlCol="0"/>
            <a:lstStyle/>
            <a:p>
              <a:endParaRPr/>
            </a:p>
          </p:txBody>
        </p:sp>
        <p:sp>
          <p:nvSpPr>
            <p:cNvPr id="41" name="object 39">
              <a:extLst>
                <a:ext uri="{FF2B5EF4-FFF2-40B4-BE49-F238E27FC236}">
                  <a16:creationId xmlns:a16="http://schemas.microsoft.com/office/drawing/2014/main" id="{61F967F7-E7A0-4E86-A604-E05FBA11EFAB}"/>
                </a:ext>
              </a:extLst>
            </p:cNvPr>
            <p:cNvSpPr/>
            <p:nvPr/>
          </p:nvSpPr>
          <p:spPr>
            <a:xfrm>
              <a:off x="9363075" y="2600325"/>
              <a:ext cx="533400" cy="171450"/>
            </a:xfrm>
            <a:prstGeom prst="rect">
              <a:avLst/>
            </a:prstGeom>
            <a:blipFill>
              <a:blip r:embed="rId5"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7822138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373C-21CE-47A6-AD63-3DBB6E154CAC}"/>
              </a:ext>
            </a:extLst>
          </p:cNvPr>
          <p:cNvSpPr>
            <a:spLocks noGrp="1"/>
          </p:cNvSpPr>
          <p:nvPr>
            <p:ph type="title"/>
          </p:nvPr>
        </p:nvSpPr>
        <p:spPr/>
        <p:txBody>
          <a:bodyPr/>
          <a:lstStyle/>
          <a:p>
            <a:r>
              <a:rPr lang="en-US" spc="-5" dirty="0"/>
              <a:t>Plaid </a:t>
            </a:r>
            <a:r>
              <a:rPr lang="en-US" spc="10" dirty="0"/>
              <a:t>Offers </a:t>
            </a:r>
            <a:r>
              <a:rPr lang="en-US" dirty="0"/>
              <a:t>a </a:t>
            </a:r>
            <a:r>
              <a:rPr lang="en-US" spc="5" dirty="0"/>
              <a:t>Compelling </a:t>
            </a:r>
            <a:r>
              <a:rPr lang="en-US" spc="-40" dirty="0"/>
              <a:t>Value </a:t>
            </a:r>
            <a:r>
              <a:rPr lang="en-US" spc="-10" dirty="0"/>
              <a:t>Proposition</a:t>
            </a:r>
            <a:endParaRPr lang="en-US" dirty="0"/>
          </a:p>
        </p:txBody>
      </p:sp>
      <p:sp>
        <p:nvSpPr>
          <p:cNvPr id="5" name="object 3">
            <a:extLst>
              <a:ext uri="{FF2B5EF4-FFF2-40B4-BE49-F238E27FC236}">
                <a16:creationId xmlns:a16="http://schemas.microsoft.com/office/drawing/2014/main" id="{9C467F50-66A9-4C44-8162-28CB53FAF541}"/>
              </a:ext>
            </a:extLst>
          </p:cNvPr>
          <p:cNvSpPr/>
          <p:nvPr/>
        </p:nvSpPr>
        <p:spPr>
          <a:xfrm>
            <a:off x="349559" y="5762625"/>
            <a:ext cx="533400" cy="180975"/>
          </a:xfrm>
          <a:custGeom>
            <a:avLst/>
            <a:gdLst/>
            <a:ahLst/>
            <a:cxnLst/>
            <a:rect l="l" t="t" r="r" b="b"/>
            <a:pathLst>
              <a:path w="533400" h="180975">
                <a:moveTo>
                  <a:pt x="533400" y="0"/>
                </a:moveTo>
                <a:lnTo>
                  <a:pt x="0" y="0"/>
                </a:lnTo>
                <a:lnTo>
                  <a:pt x="0" y="180975"/>
                </a:lnTo>
                <a:lnTo>
                  <a:pt x="533400" y="180975"/>
                </a:lnTo>
                <a:lnTo>
                  <a:pt x="533400" y="0"/>
                </a:lnTo>
                <a:close/>
              </a:path>
            </a:pathLst>
          </a:custGeom>
          <a:solidFill>
            <a:srgbClr val="1A1F70"/>
          </a:solidFill>
        </p:spPr>
        <p:txBody>
          <a:bodyPr wrap="square" lIns="0" tIns="0" rIns="0" bIns="0" rtlCol="0"/>
          <a:lstStyle/>
          <a:p>
            <a:endParaRPr/>
          </a:p>
        </p:txBody>
      </p:sp>
      <p:sp>
        <p:nvSpPr>
          <p:cNvPr id="6" name="object 4">
            <a:extLst>
              <a:ext uri="{FF2B5EF4-FFF2-40B4-BE49-F238E27FC236}">
                <a16:creationId xmlns:a16="http://schemas.microsoft.com/office/drawing/2014/main" id="{16904867-3C5B-4EC5-9CDC-6996846DFA9D}"/>
              </a:ext>
            </a:extLst>
          </p:cNvPr>
          <p:cNvSpPr/>
          <p:nvPr/>
        </p:nvSpPr>
        <p:spPr>
          <a:xfrm>
            <a:off x="1102034" y="3686175"/>
            <a:ext cx="2028825" cy="2257425"/>
          </a:xfrm>
          <a:custGeom>
            <a:avLst/>
            <a:gdLst/>
            <a:ahLst/>
            <a:cxnLst/>
            <a:rect l="l" t="t" r="r" b="b"/>
            <a:pathLst>
              <a:path w="2028825" h="2257425">
                <a:moveTo>
                  <a:pt x="533400" y="1733550"/>
                </a:moveTo>
                <a:lnTo>
                  <a:pt x="0" y="1733550"/>
                </a:lnTo>
                <a:lnTo>
                  <a:pt x="0" y="2257425"/>
                </a:lnTo>
                <a:lnTo>
                  <a:pt x="533400" y="2257425"/>
                </a:lnTo>
                <a:lnTo>
                  <a:pt x="533400" y="1733550"/>
                </a:lnTo>
                <a:close/>
              </a:path>
              <a:path w="2028825" h="2257425">
                <a:moveTo>
                  <a:pt x="1276350" y="990600"/>
                </a:moveTo>
                <a:lnTo>
                  <a:pt x="742950" y="990600"/>
                </a:lnTo>
                <a:lnTo>
                  <a:pt x="742950" y="2257425"/>
                </a:lnTo>
                <a:lnTo>
                  <a:pt x="1276350" y="2257425"/>
                </a:lnTo>
                <a:lnTo>
                  <a:pt x="1276350" y="990600"/>
                </a:lnTo>
                <a:close/>
              </a:path>
              <a:path w="2028825" h="2257425">
                <a:moveTo>
                  <a:pt x="2028825" y="0"/>
                </a:moveTo>
                <a:lnTo>
                  <a:pt x="1495425" y="0"/>
                </a:lnTo>
                <a:lnTo>
                  <a:pt x="1495425" y="2257425"/>
                </a:lnTo>
                <a:lnTo>
                  <a:pt x="2028825" y="2257425"/>
                </a:lnTo>
                <a:lnTo>
                  <a:pt x="2028825" y="0"/>
                </a:lnTo>
                <a:close/>
              </a:path>
            </a:pathLst>
          </a:custGeom>
          <a:solidFill>
            <a:srgbClr val="1A1F70"/>
          </a:solidFill>
        </p:spPr>
        <p:txBody>
          <a:bodyPr wrap="square" lIns="0" tIns="0" rIns="0" bIns="0" rtlCol="0"/>
          <a:lstStyle/>
          <a:p>
            <a:endParaRPr/>
          </a:p>
        </p:txBody>
      </p:sp>
      <p:sp>
        <p:nvSpPr>
          <p:cNvPr id="7" name="object 5">
            <a:extLst>
              <a:ext uri="{FF2B5EF4-FFF2-40B4-BE49-F238E27FC236}">
                <a16:creationId xmlns:a16="http://schemas.microsoft.com/office/drawing/2014/main" id="{59DA7AC2-168F-41CD-B750-7088998E098B}"/>
              </a:ext>
            </a:extLst>
          </p:cNvPr>
          <p:cNvSpPr txBox="1"/>
          <p:nvPr/>
        </p:nvSpPr>
        <p:spPr>
          <a:xfrm>
            <a:off x="236846" y="5701029"/>
            <a:ext cx="3759835" cy="254557"/>
          </a:xfrm>
          <a:prstGeom prst="rect">
            <a:avLst/>
          </a:prstGeom>
        </p:spPr>
        <p:txBody>
          <a:bodyPr vert="horz" wrap="square" lIns="0" tIns="15875" rIns="0" bIns="0" rtlCol="0">
            <a:spAutoFit/>
          </a:bodyPr>
          <a:lstStyle/>
          <a:p>
            <a:pPr marL="12700">
              <a:lnSpc>
                <a:spcPct val="100000"/>
              </a:lnSpc>
              <a:spcBef>
                <a:spcPts val="125"/>
              </a:spcBef>
              <a:tabLst>
                <a:tab pos="271780" algn="l"/>
                <a:tab pos="3746500" algn="l"/>
              </a:tabLst>
            </a:pPr>
            <a:r>
              <a:rPr sz="1550" u="sng" spc="5" dirty="0">
                <a:solidFill>
                  <a:srgbClr val="FFFFFF"/>
                </a:solidFill>
                <a:uFill>
                  <a:solidFill>
                    <a:srgbClr val="7E7E7E"/>
                  </a:solidFill>
                </a:uFill>
                <a:latin typeface="Segoe UI"/>
                <a:cs typeface="Segoe UI"/>
              </a:rPr>
              <a:t> 	</a:t>
            </a:r>
            <a:r>
              <a:rPr sz="1550" u="sng" spc="-5" dirty="0">
                <a:solidFill>
                  <a:srgbClr val="FFFFFF"/>
                </a:solidFill>
                <a:uFill>
                  <a:solidFill>
                    <a:srgbClr val="7E7E7E"/>
                  </a:solidFill>
                </a:uFill>
                <a:latin typeface="Segoe UI"/>
                <a:cs typeface="Segoe UI"/>
              </a:rPr>
              <a:t>10	</a:t>
            </a:r>
            <a:endParaRPr sz="1550">
              <a:latin typeface="Segoe UI"/>
              <a:cs typeface="Segoe UI"/>
            </a:endParaRPr>
          </a:p>
        </p:txBody>
      </p:sp>
      <p:sp>
        <p:nvSpPr>
          <p:cNvPr id="8" name="object 6">
            <a:extLst>
              <a:ext uri="{FF2B5EF4-FFF2-40B4-BE49-F238E27FC236}">
                <a16:creationId xmlns:a16="http://schemas.microsoft.com/office/drawing/2014/main" id="{1AB808F5-0899-411C-A9D1-3B1304261B24}"/>
              </a:ext>
            </a:extLst>
          </p:cNvPr>
          <p:cNvSpPr txBox="1"/>
          <p:nvPr/>
        </p:nvSpPr>
        <p:spPr>
          <a:xfrm>
            <a:off x="1102034" y="5419725"/>
            <a:ext cx="533400" cy="322524"/>
          </a:xfrm>
          <a:prstGeom prst="rect">
            <a:avLst/>
          </a:prstGeom>
        </p:spPr>
        <p:txBody>
          <a:bodyPr vert="horz" wrap="square" lIns="0" tIns="83185" rIns="0" bIns="0" rtlCol="0">
            <a:spAutoFit/>
          </a:bodyPr>
          <a:lstStyle/>
          <a:p>
            <a:pPr marL="155575">
              <a:lnSpc>
                <a:spcPct val="100000"/>
              </a:lnSpc>
              <a:spcBef>
                <a:spcPts val="655"/>
              </a:spcBef>
            </a:pPr>
            <a:r>
              <a:rPr sz="1550" spc="-20" dirty="0">
                <a:solidFill>
                  <a:srgbClr val="FFFFFF"/>
                </a:solidFill>
                <a:latin typeface="Segoe UI"/>
                <a:cs typeface="Segoe UI"/>
              </a:rPr>
              <a:t>30</a:t>
            </a:r>
            <a:endParaRPr sz="1550">
              <a:latin typeface="Segoe UI"/>
              <a:cs typeface="Segoe UI"/>
            </a:endParaRPr>
          </a:p>
        </p:txBody>
      </p:sp>
      <p:sp>
        <p:nvSpPr>
          <p:cNvPr id="9" name="object 7">
            <a:extLst>
              <a:ext uri="{FF2B5EF4-FFF2-40B4-BE49-F238E27FC236}">
                <a16:creationId xmlns:a16="http://schemas.microsoft.com/office/drawing/2014/main" id="{D30855BC-FBD9-4288-B2E0-336C1AEB2E0F}"/>
              </a:ext>
            </a:extLst>
          </p:cNvPr>
          <p:cNvSpPr txBox="1"/>
          <p:nvPr/>
        </p:nvSpPr>
        <p:spPr>
          <a:xfrm>
            <a:off x="1844984" y="4676775"/>
            <a:ext cx="533400" cy="329577"/>
          </a:xfrm>
          <a:prstGeom prst="rect">
            <a:avLst/>
          </a:prstGeom>
        </p:spPr>
        <p:txBody>
          <a:bodyPr vert="horz" wrap="square" lIns="0" tIns="90170" rIns="0" bIns="0" rtlCol="0">
            <a:spAutoFit/>
          </a:bodyPr>
          <a:lstStyle/>
          <a:p>
            <a:pPr marL="160655">
              <a:lnSpc>
                <a:spcPct val="100000"/>
              </a:lnSpc>
              <a:spcBef>
                <a:spcPts val="710"/>
              </a:spcBef>
            </a:pPr>
            <a:r>
              <a:rPr sz="1550" spc="-20" dirty="0">
                <a:solidFill>
                  <a:srgbClr val="FFFFFF"/>
                </a:solidFill>
                <a:latin typeface="Segoe UI"/>
                <a:cs typeface="Segoe UI"/>
              </a:rPr>
              <a:t>72</a:t>
            </a:r>
            <a:endParaRPr sz="1550">
              <a:latin typeface="Segoe UI"/>
              <a:cs typeface="Segoe UI"/>
            </a:endParaRPr>
          </a:p>
        </p:txBody>
      </p:sp>
      <p:sp>
        <p:nvSpPr>
          <p:cNvPr id="10" name="object 8">
            <a:extLst>
              <a:ext uri="{FF2B5EF4-FFF2-40B4-BE49-F238E27FC236}">
                <a16:creationId xmlns:a16="http://schemas.microsoft.com/office/drawing/2014/main" id="{6D94423A-C156-432D-9EE7-64A3182234A8}"/>
              </a:ext>
            </a:extLst>
          </p:cNvPr>
          <p:cNvSpPr txBox="1"/>
          <p:nvPr/>
        </p:nvSpPr>
        <p:spPr>
          <a:xfrm>
            <a:off x="2597459" y="3686175"/>
            <a:ext cx="533400" cy="321242"/>
          </a:xfrm>
          <a:prstGeom prst="rect">
            <a:avLst/>
          </a:prstGeom>
        </p:spPr>
        <p:txBody>
          <a:bodyPr vert="horz" wrap="square" lIns="0" tIns="81915" rIns="0" bIns="0" rtlCol="0">
            <a:spAutoFit/>
          </a:bodyPr>
          <a:lstStyle/>
          <a:p>
            <a:pPr marL="108585">
              <a:lnSpc>
                <a:spcPct val="100000"/>
              </a:lnSpc>
              <a:spcBef>
                <a:spcPts val="645"/>
              </a:spcBef>
            </a:pPr>
            <a:r>
              <a:rPr sz="1550" spc="-20" dirty="0">
                <a:solidFill>
                  <a:srgbClr val="FFFFFF"/>
                </a:solidFill>
                <a:latin typeface="Segoe UI"/>
                <a:cs typeface="Segoe UI"/>
              </a:rPr>
              <a:t>129</a:t>
            </a:r>
            <a:endParaRPr sz="1550">
              <a:latin typeface="Segoe UI"/>
              <a:cs typeface="Segoe UI"/>
            </a:endParaRPr>
          </a:p>
        </p:txBody>
      </p:sp>
      <p:sp>
        <p:nvSpPr>
          <p:cNvPr id="11" name="object 9">
            <a:extLst>
              <a:ext uri="{FF2B5EF4-FFF2-40B4-BE49-F238E27FC236}">
                <a16:creationId xmlns:a16="http://schemas.microsoft.com/office/drawing/2014/main" id="{818F79FA-8CA6-4173-A908-6BCDDB323B66}"/>
              </a:ext>
            </a:extLst>
          </p:cNvPr>
          <p:cNvSpPr txBox="1"/>
          <p:nvPr/>
        </p:nvSpPr>
        <p:spPr>
          <a:xfrm>
            <a:off x="3340409" y="2200275"/>
            <a:ext cx="533400" cy="323807"/>
          </a:xfrm>
          <a:prstGeom prst="rect">
            <a:avLst/>
          </a:prstGeom>
          <a:solidFill>
            <a:srgbClr val="1A1F70"/>
          </a:solidFill>
        </p:spPr>
        <p:txBody>
          <a:bodyPr vert="horz" wrap="square" lIns="0" tIns="84455" rIns="0" bIns="0" rtlCol="0">
            <a:spAutoFit/>
          </a:bodyPr>
          <a:lstStyle/>
          <a:p>
            <a:pPr marL="47625">
              <a:lnSpc>
                <a:spcPct val="100000"/>
              </a:lnSpc>
              <a:spcBef>
                <a:spcPts val="665"/>
              </a:spcBef>
            </a:pPr>
            <a:r>
              <a:rPr sz="1550" spc="-15" dirty="0">
                <a:solidFill>
                  <a:srgbClr val="FFFFFF"/>
                </a:solidFill>
                <a:latin typeface="Segoe UI"/>
                <a:cs typeface="Segoe UI"/>
              </a:rPr>
              <a:t>200+</a:t>
            </a:r>
            <a:endParaRPr sz="1550">
              <a:latin typeface="Segoe UI"/>
              <a:cs typeface="Segoe UI"/>
            </a:endParaRPr>
          </a:p>
        </p:txBody>
      </p:sp>
      <p:sp>
        <p:nvSpPr>
          <p:cNvPr id="13" name="object 11">
            <a:extLst>
              <a:ext uri="{FF2B5EF4-FFF2-40B4-BE49-F238E27FC236}">
                <a16:creationId xmlns:a16="http://schemas.microsoft.com/office/drawing/2014/main" id="{5E2E023E-EEB5-48DA-B113-5994C4C8AB07}"/>
              </a:ext>
            </a:extLst>
          </p:cNvPr>
          <p:cNvSpPr txBox="1"/>
          <p:nvPr/>
        </p:nvSpPr>
        <p:spPr>
          <a:xfrm>
            <a:off x="1191187" y="6055359"/>
            <a:ext cx="355600" cy="197490"/>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1A1F70"/>
                </a:solidFill>
                <a:latin typeface="Segoe UI"/>
                <a:cs typeface="Segoe UI"/>
              </a:rPr>
              <a:t>2</a:t>
            </a:r>
            <a:r>
              <a:rPr sz="1200" spc="-50" dirty="0">
                <a:solidFill>
                  <a:srgbClr val="1A1F70"/>
                </a:solidFill>
                <a:latin typeface="Segoe UI"/>
                <a:cs typeface="Segoe UI"/>
              </a:rPr>
              <a:t>0</a:t>
            </a:r>
            <a:r>
              <a:rPr sz="1200" spc="25" dirty="0">
                <a:solidFill>
                  <a:srgbClr val="1A1F70"/>
                </a:solidFill>
                <a:latin typeface="Segoe UI"/>
                <a:cs typeface="Segoe UI"/>
              </a:rPr>
              <a:t>1</a:t>
            </a:r>
            <a:r>
              <a:rPr sz="1200" dirty="0">
                <a:solidFill>
                  <a:srgbClr val="1A1F70"/>
                </a:solidFill>
                <a:latin typeface="Segoe UI"/>
                <a:cs typeface="Segoe UI"/>
              </a:rPr>
              <a:t>6</a:t>
            </a:r>
            <a:endParaRPr sz="1200">
              <a:latin typeface="Segoe UI"/>
              <a:cs typeface="Segoe UI"/>
            </a:endParaRPr>
          </a:p>
        </p:txBody>
      </p:sp>
      <p:sp>
        <p:nvSpPr>
          <p:cNvPr id="14" name="object 12">
            <a:extLst>
              <a:ext uri="{FF2B5EF4-FFF2-40B4-BE49-F238E27FC236}">
                <a16:creationId xmlns:a16="http://schemas.microsoft.com/office/drawing/2014/main" id="{55051B16-3DCE-480F-BCEF-0FA392ED35B2}"/>
              </a:ext>
            </a:extLst>
          </p:cNvPr>
          <p:cNvSpPr txBox="1"/>
          <p:nvPr/>
        </p:nvSpPr>
        <p:spPr>
          <a:xfrm>
            <a:off x="1939217" y="6055359"/>
            <a:ext cx="356235" cy="197490"/>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1A1F70"/>
                </a:solidFill>
                <a:latin typeface="Segoe UI"/>
                <a:cs typeface="Segoe UI"/>
              </a:rPr>
              <a:t>2</a:t>
            </a:r>
            <a:r>
              <a:rPr sz="1200" spc="-50" dirty="0">
                <a:solidFill>
                  <a:srgbClr val="1A1F70"/>
                </a:solidFill>
                <a:latin typeface="Segoe UI"/>
                <a:cs typeface="Segoe UI"/>
              </a:rPr>
              <a:t>0</a:t>
            </a:r>
            <a:r>
              <a:rPr sz="1200" spc="25" dirty="0">
                <a:solidFill>
                  <a:srgbClr val="1A1F70"/>
                </a:solidFill>
                <a:latin typeface="Segoe UI"/>
                <a:cs typeface="Segoe UI"/>
              </a:rPr>
              <a:t>1</a:t>
            </a:r>
            <a:r>
              <a:rPr sz="1200" dirty="0">
                <a:solidFill>
                  <a:srgbClr val="1A1F70"/>
                </a:solidFill>
                <a:latin typeface="Segoe UI"/>
                <a:cs typeface="Segoe UI"/>
              </a:rPr>
              <a:t>7</a:t>
            </a:r>
            <a:endParaRPr sz="1200">
              <a:latin typeface="Segoe UI"/>
              <a:cs typeface="Segoe UI"/>
            </a:endParaRPr>
          </a:p>
        </p:txBody>
      </p:sp>
      <p:sp>
        <p:nvSpPr>
          <p:cNvPr id="15" name="object 13">
            <a:extLst>
              <a:ext uri="{FF2B5EF4-FFF2-40B4-BE49-F238E27FC236}">
                <a16:creationId xmlns:a16="http://schemas.microsoft.com/office/drawing/2014/main" id="{8E8372FA-1BDA-4B59-A241-7F98272E5A86}"/>
              </a:ext>
            </a:extLst>
          </p:cNvPr>
          <p:cNvSpPr txBox="1"/>
          <p:nvPr/>
        </p:nvSpPr>
        <p:spPr>
          <a:xfrm>
            <a:off x="2687629" y="6055359"/>
            <a:ext cx="355600" cy="197490"/>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1A1F70"/>
                </a:solidFill>
                <a:latin typeface="Segoe UI"/>
                <a:cs typeface="Segoe UI"/>
              </a:rPr>
              <a:t>2</a:t>
            </a:r>
            <a:r>
              <a:rPr sz="1200" spc="-50" dirty="0">
                <a:solidFill>
                  <a:srgbClr val="1A1F70"/>
                </a:solidFill>
                <a:latin typeface="Segoe UI"/>
                <a:cs typeface="Segoe UI"/>
              </a:rPr>
              <a:t>0</a:t>
            </a:r>
            <a:r>
              <a:rPr sz="1200" spc="25" dirty="0">
                <a:solidFill>
                  <a:srgbClr val="1A1F70"/>
                </a:solidFill>
                <a:latin typeface="Segoe UI"/>
                <a:cs typeface="Segoe UI"/>
              </a:rPr>
              <a:t>1</a:t>
            </a:r>
            <a:r>
              <a:rPr sz="1200" dirty="0">
                <a:solidFill>
                  <a:srgbClr val="1A1F70"/>
                </a:solidFill>
                <a:latin typeface="Segoe UI"/>
                <a:cs typeface="Segoe UI"/>
              </a:rPr>
              <a:t>8</a:t>
            </a:r>
            <a:endParaRPr sz="1200">
              <a:latin typeface="Segoe UI"/>
              <a:cs typeface="Segoe UI"/>
            </a:endParaRPr>
          </a:p>
        </p:txBody>
      </p:sp>
      <p:sp>
        <p:nvSpPr>
          <p:cNvPr id="16" name="object 14">
            <a:extLst>
              <a:ext uri="{FF2B5EF4-FFF2-40B4-BE49-F238E27FC236}">
                <a16:creationId xmlns:a16="http://schemas.microsoft.com/office/drawing/2014/main" id="{F90419D3-2B5F-4632-9D28-801777B6F040}"/>
              </a:ext>
            </a:extLst>
          </p:cNvPr>
          <p:cNvSpPr txBox="1"/>
          <p:nvPr/>
        </p:nvSpPr>
        <p:spPr>
          <a:xfrm>
            <a:off x="3435912" y="6055359"/>
            <a:ext cx="355600" cy="197490"/>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1A1F70"/>
                </a:solidFill>
                <a:latin typeface="Segoe UI"/>
                <a:cs typeface="Segoe UI"/>
              </a:rPr>
              <a:t>2</a:t>
            </a:r>
            <a:r>
              <a:rPr sz="1200" spc="-50" dirty="0">
                <a:solidFill>
                  <a:srgbClr val="1A1F70"/>
                </a:solidFill>
                <a:latin typeface="Segoe UI"/>
                <a:cs typeface="Segoe UI"/>
              </a:rPr>
              <a:t>0</a:t>
            </a:r>
            <a:r>
              <a:rPr sz="1200" spc="25" dirty="0">
                <a:solidFill>
                  <a:srgbClr val="1A1F70"/>
                </a:solidFill>
                <a:latin typeface="Segoe UI"/>
                <a:cs typeface="Segoe UI"/>
              </a:rPr>
              <a:t>1</a:t>
            </a:r>
            <a:r>
              <a:rPr sz="1200" dirty="0">
                <a:solidFill>
                  <a:srgbClr val="1A1F70"/>
                </a:solidFill>
                <a:latin typeface="Segoe UI"/>
                <a:cs typeface="Segoe UI"/>
              </a:rPr>
              <a:t>9</a:t>
            </a:r>
            <a:endParaRPr sz="1200">
              <a:latin typeface="Segoe UI"/>
              <a:cs typeface="Segoe UI"/>
            </a:endParaRPr>
          </a:p>
        </p:txBody>
      </p:sp>
      <p:grpSp>
        <p:nvGrpSpPr>
          <p:cNvPr id="17" name="object 15">
            <a:extLst>
              <a:ext uri="{FF2B5EF4-FFF2-40B4-BE49-F238E27FC236}">
                <a16:creationId xmlns:a16="http://schemas.microsoft.com/office/drawing/2014/main" id="{65F6A299-6276-49C3-8E30-A25E376FEFC6}"/>
              </a:ext>
            </a:extLst>
          </p:cNvPr>
          <p:cNvGrpSpPr/>
          <p:nvPr/>
        </p:nvGrpSpPr>
        <p:grpSpPr>
          <a:xfrm>
            <a:off x="342345" y="2257425"/>
            <a:ext cx="2883535" cy="3340100"/>
            <a:chOff x="564286" y="2257425"/>
            <a:chExt cx="2883535" cy="3340100"/>
          </a:xfrm>
        </p:grpSpPr>
        <p:sp>
          <p:nvSpPr>
            <p:cNvPr id="18" name="object 16">
              <a:extLst>
                <a:ext uri="{FF2B5EF4-FFF2-40B4-BE49-F238E27FC236}">
                  <a16:creationId xmlns:a16="http://schemas.microsoft.com/office/drawing/2014/main" id="{104135DB-0EF8-430E-8592-94687B54FF41}"/>
                </a:ext>
              </a:extLst>
            </p:cNvPr>
            <p:cNvSpPr/>
            <p:nvPr/>
          </p:nvSpPr>
          <p:spPr>
            <a:xfrm>
              <a:off x="564286" y="2257425"/>
              <a:ext cx="2883535" cy="3340100"/>
            </a:xfrm>
            <a:custGeom>
              <a:avLst/>
              <a:gdLst/>
              <a:ahLst/>
              <a:cxnLst/>
              <a:rect l="l" t="t" r="r" b="b"/>
              <a:pathLst>
                <a:path w="2883535" h="3340100">
                  <a:moveTo>
                    <a:pt x="2826396" y="51454"/>
                  </a:moveTo>
                  <a:lnTo>
                    <a:pt x="0" y="3327146"/>
                  </a:lnTo>
                  <a:lnTo>
                    <a:pt x="14427" y="3339630"/>
                  </a:lnTo>
                  <a:lnTo>
                    <a:pt x="2840853" y="63924"/>
                  </a:lnTo>
                  <a:lnTo>
                    <a:pt x="2826396" y="51454"/>
                  </a:lnTo>
                  <a:close/>
                </a:path>
                <a:path w="2883535" h="3340100">
                  <a:moveTo>
                    <a:pt x="2882687" y="41783"/>
                  </a:moveTo>
                  <a:lnTo>
                    <a:pt x="2834741" y="41783"/>
                  </a:lnTo>
                  <a:lnTo>
                    <a:pt x="2849219" y="54228"/>
                  </a:lnTo>
                  <a:lnTo>
                    <a:pt x="2840853" y="63924"/>
                  </a:lnTo>
                  <a:lnTo>
                    <a:pt x="2881731" y="99187"/>
                  </a:lnTo>
                  <a:lnTo>
                    <a:pt x="2882687" y="41783"/>
                  </a:lnTo>
                  <a:close/>
                </a:path>
                <a:path w="2883535" h="3340100">
                  <a:moveTo>
                    <a:pt x="2834741" y="41783"/>
                  </a:moveTo>
                  <a:lnTo>
                    <a:pt x="2826396" y="51454"/>
                  </a:lnTo>
                  <a:lnTo>
                    <a:pt x="2840853" y="63924"/>
                  </a:lnTo>
                  <a:lnTo>
                    <a:pt x="2849219" y="54228"/>
                  </a:lnTo>
                  <a:lnTo>
                    <a:pt x="2834741" y="41783"/>
                  </a:lnTo>
                  <a:close/>
                </a:path>
                <a:path w="2883535" h="3340100">
                  <a:moveTo>
                    <a:pt x="2883382" y="0"/>
                  </a:moveTo>
                  <a:lnTo>
                    <a:pt x="2785592" y="16255"/>
                  </a:lnTo>
                  <a:lnTo>
                    <a:pt x="2826396" y="51454"/>
                  </a:lnTo>
                  <a:lnTo>
                    <a:pt x="2834741" y="41783"/>
                  </a:lnTo>
                  <a:lnTo>
                    <a:pt x="2882687" y="41783"/>
                  </a:lnTo>
                  <a:lnTo>
                    <a:pt x="2883382" y="0"/>
                  </a:lnTo>
                  <a:close/>
                </a:path>
              </a:pathLst>
            </a:custGeom>
            <a:solidFill>
              <a:srgbClr val="003DA9"/>
            </a:solidFill>
          </p:spPr>
          <p:txBody>
            <a:bodyPr wrap="square" lIns="0" tIns="0" rIns="0" bIns="0" rtlCol="0"/>
            <a:lstStyle/>
            <a:p>
              <a:endParaRPr/>
            </a:p>
          </p:txBody>
        </p:sp>
        <p:sp>
          <p:nvSpPr>
            <p:cNvPr id="19" name="object 17">
              <a:extLst>
                <a:ext uri="{FF2B5EF4-FFF2-40B4-BE49-F238E27FC236}">
                  <a16:creationId xmlns:a16="http://schemas.microsoft.com/office/drawing/2014/main" id="{17F2D74A-6D95-4F2D-AF24-141577C8C84D}"/>
                </a:ext>
              </a:extLst>
            </p:cNvPr>
            <p:cNvSpPr/>
            <p:nvPr/>
          </p:nvSpPr>
          <p:spPr>
            <a:xfrm>
              <a:off x="1676400" y="3400425"/>
              <a:ext cx="800100" cy="790575"/>
            </a:xfrm>
            <a:custGeom>
              <a:avLst/>
              <a:gdLst/>
              <a:ahLst/>
              <a:cxnLst/>
              <a:rect l="l" t="t" r="r" b="b"/>
              <a:pathLst>
                <a:path w="800100" h="790575">
                  <a:moveTo>
                    <a:pt x="400050" y="0"/>
                  </a:moveTo>
                  <a:lnTo>
                    <a:pt x="353388" y="2660"/>
                  </a:lnTo>
                  <a:lnTo>
                    <a:pt x="308310" y="10442"/>
                  </a:lnTo>
                  <a:lnTo>
                    <a:pt x="265114" y="23050"/>
                  </a:lnTo>
                  <a:lnTo>
                    <a:pt x="224101" y="40186"/>
                  </a:lnTo>
                  <a:lnTo>
                    <a:pt x="185570" y="61553"/>
                  </a:lnTo>
                  <a:lnTo>
                    <a:pt x="149822" y="86854"/>
                  </a:lnTo>
                  <a:lnTo>
                    <a:pt x="117157" y="115792"/>
                  </a:lnTo>
                  <a:lnTo>
                    <a:pt x="87874" y="148069"/>
                  </a:lnTo>
                  <a:lnTo>
                    <a:pt x="62273" y="183389"/>
                  </a:lnTo>
                  <a:lnTo>
                    <a:pt x="40654" y="221453"/>
                  </a:lnTo>
                  <a:lnTo>
                    <a:pt x="23318" y="261967"/>
                  </a:lnTo>
                  <a:lnTo>
                    <a:pt x="10563" y="304631"/>
                  </a:lnTo>
                  <a:lnTo>
                    <a:pt x="2690" y="349149"/>
                  </a:lnTo>
                  <a:lnTo>
                    <a:pt x="0" y="395224"/>
                  </a:lnTo>
                  <a:lnTo>
                    <a:pt x="2690" y="441324"/>
                  </a:lnTo>
                  <a:lnTo>
                    <a:pt x="10563" y="485863"/>
                  </a:lnTo>
                  <a:lnTo>
                    <a:pt x="23318" y="528546"/>
                  </a:lnTo>
                  <a:lnTo>
                    <a:pt x="40654" y="569074"/>
                  </a:lnTo>
                  <a:lnTo>
                    <a:pt x="62273" y="607152"/>
                  </a:lnTo>
                  <a:lnTo>
                    <a:pt x="87874" y="642481"/>
                  </a:lnTo>
                  <a:lnTo>
                    <a:pt x="117157" y="674766"/>
                  </a:lnTo>
                  <a:lnTo>
                    <a:pt x="149822" y="703710"/>
                  </a:lnTo>
                  <a:lnTo>
                    <a:pt x="185570" y="729015"/>
                  </a:lnTo>
                  <a:lnTo>
                    <a:pt x="224101" y="750385"/>
                  </a:lnTo>
                  <a:lnTo>
                    <a:pt x="265114" y="767522"/>
                  </a:lnTo>
                  <a:lnTo>
                    <a:pt x="308310" y="780131"/>
                  </a:lnTo>
                  <a:lnTo>
                    <a:pt x="353388" y="787914"/>
                  </a:lnTo>
                  <a:lnTo>
                    <a:pt x="400050" y="790575"/>
                  </a:lnTo>
                  <a:lnTo>
                    <a:pt x="446711" y="787914"/>
                  </a:lnTo>
                  <a:lnTo>
                    <a:pt x="491789" y="780131"/>
                  </a:lnTo>
                  <a:lnTo>
                    <a:pt x="534985" y="767522"/>
                  </a:lnTo>
                  <a:lnTo>
                    <a:pt x="575998" y="750385"/>
                  </a:lnTo>
                  <a:lnTo>
                    <a:pt x="614529" y="729015"/>
                  </a:lnTo>
                  <a:lnTo>
                    <a:pt x="650277" y="703710"/>
                  </a:lnTo>
                  <a:lnTo>
                    <a:pt x="682942" y="674766"/>
                  </a:lnTo>
                  <a:lnTo>
                    <a:pt x="712225" y="642481"/>
                  </a:lnTo>
                  <a:lnTo>
                    <a:pt x="737826" y="607152"/>
                  </a:lnTo>
                  <a:lnTo>
                    <a:pt x="759445" y="569074"/>
                  </a:lnTo>
                  <a:lnTo>
                    <a:pt x="776781" y="528546"/>
                  </a:lnTo>
                  <a:lnTo>
                    <a:pt x="789536" y="485863"/>
                  </a:lnTo>
                  <a:lnTo>
                    <a:pt x="797409" y="441324"/>
                  </a:lnTo>
                  <a:lnTo>
                    <a:pt x="800100" y="395224"/>
                  </a:lnTo>
                  <a:lnTo>
                    <a:pt x="797409" y="349149"/>
                  </a:lnTo>
                  <a:lnTo>
                    <a:pt x="789536" y="304631"/>
                  </a:lnTo>
                  <a:lnTo>
                    <a:pt x="776781" y="261967"/>
                  </a:lnTo>
                  <a:lnTo>
                    <a:pt x="759445" y="221453"/>
                  </a:lnTo>
                  <a:lnTo>
                    <a:pt x="737826" y="183389"/>
                  </a:lnTo>
                  <a:lnTo>
                    <a:pt x="712225" y="148069"/>
                  </a:lnTo>
                  <a:lnTo>
                    <a:pt x="682942" y="115792"/>
                  </a:lnTo>
                  <a:lnTo>
                    <a:pt x="650277" y="86854"/>
                  </a:lnTo>
                  <a:lnTo>
                    <a:pt x="614529" y="61553"/>
                  </a:lnTo>
                  <a:lnTo>
                    <a:pt x="575998" y="40186"/>
                  </a:lnTo>
                  <a:lnTo>
                    <a:pt x="534985" y="23050"/>
                  </a:lnTo>
                  <a:lnTo>
                    <a:pt x="491789" y="10442"/>
                  </a:lnTo>
                  <a:lnTo>
                    <a:pt x="446711" y="2660"/>
                  </a:lnTo>
                  <a:lnTo>
                    <a:pt x="400050" y="0"/>
                  </a:lnTo>
                  <a:close/>
                </a:path>
              </a:pathLst>
            </a:custGeom>
            <a:solidFill>
              <a:srgbClr val="003DA9"/>
            </a:solidFill>
          </p:spPr>
          <p:txBody>
            <a:bodyPr wrap="square" lIns="0" tIns="0" rIns="0" bIns="0" rtlCol="0"/>
            <a:lstStyle/>
            <a:p>
              <a:endParaRPr/>
            </a:p>
          </p:txBody>
        </p:sp>
      </p:grpSp>
      <p:sp>
        <p:nvSpPr>
          <p:cNvPr id="20" name="object 18">
            <a:extLst>
              <a:ext uri="{FF2B5EF4-FFF2-40B4-BE49-F238E27FC236}">
                <a16:creationId xmlns:a16="http://schemas.microsoft.com/office/drawing/2014/main" id="{DBA16C65-94BE-4BF5-8CA3-BA796A86192C}"/>
              </a:ext>
            </a:extLst>
          </p:cNvPr>
          <p:cNvSpPr/>
          <p:nvPr/>
        </p:nvSpPr>
        <p:spPr>
          <a:xfrm>
            <a:off x="4169084" y="1238250"/>
            <a:ext cx="0" cy="5140325"/>
          </a:xfrm>
          <a:custGeom>
            <a:avLst/>
            <a:gdLst/>
            <a:ahLst/>
            <a:cxnLst/>
            <a:rect l="l" t="t" r="r" b="b"/>
            <a:pathLst>
              <a:path h="5140325">
                <a:moveTo>
                  <a:pt x="0" y="0"/>
                </a:moveTo>
                <a:lnTo>
                  <a:pt x="0" y="5140210"/>
                </a:lnTo>
              </a:path>
            </a:pathLst>
          </a:custGeom>
          <a:ln w="19050">
            <a:solidFill>
              <a:srgbClr val="F7B600"/>
            </a:solidFill>
          </a:ln>
        </p:spPr>
        <p:txBody>
          <a:bodyPr wrap="square" lIns="0" tIns="0" rIns="0" bIns="0" rtlCol="0"/>
          <a:lstStyle/>
          <a:p>
            <a:endParaRPr/>
          </a:p>
        </p:txBody>
      </p:sp>
      <p:sp>
        <p:nvSpPr>
          <p:cNvPr id="21" name="object 19">
            <a:extLst>
              <a:ext uri="{FF2B5EF4-FFF2-40B4-BE49-F238E27FC236}">
                <a16:creationId xmlns:a16="http://schemas.microsoft.com/office/drawing/2014/main" id="{D5D140F0-E919-4B0F-93EE-18B7F1947D8D}"/>
              </a:ext>
            </a:extLst>
          </p:cNvPr>
          <p:cNvSpPr/>
          <p:nvPr/>
        </p:nvSpPr>
        <p:spPr>
          <a:xfrm>
            <a:off x="7783768" y="1238250"/>
            <a:ext cx="0" cy="5140325"/>
          </a:xfrm>
          <a:custGeom>
            <a:avLst/>
            <a:gdLst/>
            <a:ahLst/>
            <a:cxnLst/>
            <a:rect l="l" t="t" r="r" b="b"/>
            <a:pathLst>
              <a:path h="5140325">
                <a:moveTo>
                  <a:pt x="0" y="0"/>
                </a:moveTo>
                <a:lnTo>
                  <a:pt x="0" y="5140210"/>
                </a:lnTo>
              </a:path>
            </a:pathLst>
          </a:custGeom>
          <a:ln w="19050">
            <a:solidFill>
              <a:srgbClr val="F7B600"/>
            </a:solidFill>
          </a:ln>
        </p:spPr>
        <p:txBody>
          <a:bodyPr wrap="square" lIns="0" tIns="0" rIns="0" bIns="0" rtlCol="0"/>
          <a:lstStyle/>
          <a:p>
            <a:endParaRPr/>
          </a:p>
        </p:txBody>
      </p:sp>
      <p:graphicFrame>
        <p:nvGraphicFramePr>
          <p:cNvPr id="23" name="object 21">
            <a:extLst>
              <a:ext uri="{FF2B5EF4-FFF2-40B4-BE49-F238E27FC236}">
                <a16:creationId xmlns:a16="http://schemas.microsoft.com/office/drawing/2014/main" id="{D8AA6138-D6CD-42A8-8C6B-3527303C64F6}"/>
              </a:ext>
            </a:extLst>
          </p:cNvPr>
          <p:cNvGraphicFramePr>
            <a:graphicFrameLocks noGrp="1"/>
          </p:cNvGraphicFramePr>
          <p:nvPr/>
        </p:nvGraphicFramePr>
        <p:xfrm>
          <a:off x="3920500" y="1886394"/>
          <a:ext cx="3808729" cy="4477777"/>
        </p:xfrm>
        <a:graphic>
          <a:graphicData uri="http://schemas.openxmlformats.org/drawingml/2006/table">
            <a:tbl>
              <a:tblPr firstRow="1" bandRow="1">
                <a:tableStyleId>{2D5ABB26-0587-4C30-8999-92F81FD0307C}</a:tableStyleId>
              </a:tblPr>
              <a:tblGrid>
                <a:gridCol w="295275">
                  <a:extLst>
                    <a:ext uri="{9D8B030D-6E8A-4147-A177-3AD203B41FA5}">
                      <a16:colId xmlns:a16="http://schemas.microsoft.com/office/drawing/2014/main" val="20000"/>
                    </a:ext>
                  </a:extLst>
                </a:gridCol>
                <a:gridCol w="960119">
                  <a:extLst>
                    <a:ext uri="{9D8B030D-6E8A-4147-A177-3AD203B41FA5}">
                      <a16:colId xmlns:a16="http://schemas.microsoft.com/office/drawing/2014/main" val="20001"/>
                    </a:ext>
                  </a:extLst>
                </a:gridCol>
                <a:gridCol w="2553335">
                  <a:extLst>
                    <a:ext uri="{9D8B030D-6E8A-4147-A177-3AD203B41FA5}">
                      <a16:colId xmlns:a16="http://schemas.microsoft.com/office/drawing/2014/main" val="20002"/>
                    </a:ext>
                  </a:extLst>
                </a:gridCol>
              </a:tblGrid>
              <a:tr h="1103376">
                <a:tc>
                  <a:txBody>
                    <a:bodyPr/>
                    <a:lstStyle/>
                    <a:p>
                      <a:pPr>
                        <a:lnSpc>
                          <a:spcPct val="100000"/>
                        </a:lnSpc>
                      </a:pPr>
                      <a:endParaRPr sz="1300">
                        <a:latin typeface="Times New Roman"/>
                        <a:cs typeface="Times New Roman"/>
                      </a:endParaRPr>
                    </a:p>
                  </a:txBody>
                  <a:tcPr marL="0" marR="0" marT="0" marB="0">
                    <a:lnR w="28575">
                      <a:solidFill>
                        <a:srgbClr val="FFFFFF"/>
                      </a:solidFill>
                      <a:prstDash val="solid"/>
                    </a:lnR>
                  </a:tcPr>
                </a:tc>
                <a:tc>
                  <a:txBody>
                    <a:bodyPr/>
                    <a:lstStyle/>
                    <a:p>
                      <a:pPr>
                        <a:lnSpc>
                          <a:spcPct val="100000"/>
                        </a:lnSpc>
                        <a:spcBef>
                          <a:spcPts val="20"/>
                        </a:spcBef>
                      </a:pPr>
                      <a:endParaRPr sz="1950">
                        <a:latin typeface="Times New Roman"/>
                        <a:cs typeface="Times New Roman"/>
                      </a:endParaRPr>
                    </a:p>
                    <a:p>
                      <a:pPr marL="97155" marR="96520" indent="7620" algn="ctr">
                        <a:lnSpc>
                          <a:spcPts val="1430"/>
                        </a:lnSpc>
                      </a:pPr>
                      <a:r>
                        <a:rPr sz="1200" b="1" spc="15" dirty="0">
                          <a:solidFill>
                            <a:srgbClr val="003DA9"/>
                          </a:solidFill>
                          <a:latin typeface="Segoe UI"/>
                          <a:cs typeface="Segoe UI"/>
                        </a:rPr>
                        <a:t>Financial  </a:t>
                      </a:r>
                      <a:r>
                        <a:rPr sz="1200" b="1" spc="-10" dirty="0">
                          <a:solidFill>
                            <a:srgbClr val="003DA9"/>
                          </a:solidFill>
                          <a:latin typeface="Segoe UI"/>
                          <a:cs typeface="Segoe UI"/>
                        </a:rPr>
                        <a:t>I</a:t>
                      </a:r>
                      <a:r>
                        <a:rPr sz="1200" b="1" spc="20" dirty="0">
                          <a:solidFill>
                            <a:srgbClr val="003DA9"/>
                          </a:solidFill>
                          <a:latin typeface="Segoe UI"/>
                          <a:cs typeface="Segoe UI"/>
                        </a:rPr>
                        <a:t>n</a:t>
                      </a:r>
                      <a:r>
                        <a:rPr sz="1200" b="1" spc="-5" dirty="0">
                          <a:solidFill>
                            <a:srgbClr val="003DA9"/>
                          </a:solidFill>
                          <a:latin typeface="Segoe UI"/>
                          <a:cs typeface="Segoe UI"/>
                        </a:rPr>
                        <a:t>s</a:t>
                      </a:r>
                      <a:r>
                        <a:rPr sz="1200" b="1" spc="-20" dirty="0">
                          <a:solidFill>
                            <a:srgbClr val="003DA9"/>
                          </a:solidFill>
                          <a:latin typeface="Segoe UI"/>
                          <a:cs typeface="Segoe UI"/>
                        </a:rPr>
                        <a:t>t</a:t>
                      </a:r>
                      <a:r>
                        <a:rPr sz="1200" b="1" spc="30" dirty="0">
                          <a:solidFill>
                            <a:srgbClr val="003DA9"/>
                          </a:solidFill>
                          <a:latin typeface="Segoe UI"/>
                          <a:cs typeface="Segoe UI"/>
                        </a:rPr>
                        <a:t>i</a:t>
                      </a:r>
                      <a:r>
                        <a:rPr sz="1200" b="1" spc="-20" dirty="0">
                          <a:solidFill>
                            <a:srgbClr val="003DA9"/>
                          </a:solidFill>
                          <a:latin typeface="Segoe UI"/>
                          <a:cs typeface="Segoe UI"/>
                        </a:rPr>
                        <a:t>t</a:t>
                      </a:r>
                      <a:r>
                        <a:rPr sz="1200" b="1" spc="20" dirty="0">
                          <a:solidFill>
                            <a:srgbClr val="003DA9"/>
                          </a:solidFill>
                          <a:latin typeface="Segoe UI"/>
                          <a:cs typeface="Segoe UI"/>
                        </a:rPr>
                        <a:t>u</a:t>
                      </a:r>
                      <a:r>
                        <a:rPr sz="1200" b="1" spc="-20" dirty="0">
                          <a:solidFill>
                            <a:srgbClr val="003DA9"/>
                          </a:solidFill>
                          <a:latin typeface="Segoe UI"/>
                          <a:cs typeface="Segoe UI"/>
                        </a:rPr>
                        <a:t>t</a:t>
                      </a:r>
                      <a:r>
                        <a:rPr sz="1200" b="1" spc="30" dirty="0">
                          <a:solidFill>
                            <a:srgbClr val="003DA9"/>
                          </a:solidFill>
                          <a:latin typeface="Segoe UI"/>
                          <a:cs typeface="Segoe UI"/>
                        </a:rPr>
                        <a:t>i</a:t>
                      </a:r>
                      <a:r>
                        <a:rPr sz="1200" b="1" spc="10" dirty="0">
                          <a:solidFill>
                            <a:srgbClr val="003DA9"/>
                          </a:solidFill>
                          <a:latin typeface="Segoe UI"/>
                          <a:cs typeface="Segoe UI"/>
                        </a:rPr>
                        <a:t>o</a:t>
                      </a:r>
                      <a:r>
                        <a:rPr sz="1200" b="1" dirty="0">
                          <a:solidFill>
                            <a:srgbClr val="003DA9"/>
                          </a:solidFill>
                          <a:latin typeface="Segoe UI"/>
                          <a:cs typeface="Segoe UI"/>
                        </a:rPr>
                        <a:t>n  </a:t>
                      </a:r>
                      <a:r>
                        <a:rPr sz="1200" b="1" spc="5" dirty="0">
                          <a:solidFill>
                            <a:srgbClr val="003DA9"/>
                          </a:solidFill>
                          <a:latin typeface="Segoe UI"/>
                          <a:cs typeface="Segoe UI"/>
                        </a:rPr>
                        <a:t>Coverage</a:t>
                      </a:r>
                      <a:endParaRPr sz="1200">
                        <a:latin typeface="Segoe UI"/>
                        <a:cs typeface="Segoe UI"/>
                      </a:endParaRPr>
                    </a:p>
                  </a:txBody>
                  <a:tcPr marL="0" marR="0" marT="2540" marB="0">
                    <a:lnL w="28575">
                      <a:solidFill>
                        <a:srgbClr val="FFFFFF"/>
                      </a:solidFill>
                      <a:prstDash val="solid"/>
                    </a:lnL>
                    <a:lnT w="28575">
                      <a:solidFill>
                        <a:srgbClr val="FFFFFF"/>
                      </a:solidFill>
                      <a:prstDash val="solid"/>
                    </a:lnT>
                    <a:lnB w="12700">
                      <a:solidFill>
                        <a:srgbClr val="ACACAC"/>
                      </a:solidFill>
                      <a:prstDash val="solid"/>
                    </a:lnB>
                  </a:tcPr>
                </a:tc>
                <a:tc>
                  <a:txBody>
                    <a:bodyPr/>
                    <a:lstStyle/>
                    <a:p>
                      <a:pPr>
                        <a:lnSpc>
                          <a:spcPct val="100000"/>
                        </a:lnSpc>
                      </a:pPr>
                      <a:endParaRPr sz="1600">
                        <a:latin typeface="Times New Roman"/>
                        <a:cs typeface="Times New Roman"/>
                      </a:endParaRPr>
                    </a:p>
                    <a:p>
                      <a:pPr marL="173355" marR="744220">
                        <a:lnSpc>
                          <a:spcPts val="1430"/>
                        </a:lnSpc>
                        <a:spcBef>
                          <a:spcPts val="1145"/>
                        </a:spcBef>
                      </a:pPr>
                      <a:r>
                        <a:rPr sz="1200" spc="-20" dirty="0">
                          <a:solidFill>
                            <a:srgbClr val="1A1F70"/>
                          </a:solidFill>
                          <a:latin typeface="Segoe UI"/>
                          <a:cs typeface="Segoe UI"/>
                        </a:rPr>
                        <a:t>Integrated </a:t>
                      </a:r>
                      <a:r>
                        <a:rPr sz="1200" dirty="0">
                          <a:solidFill>
                            <a:srgbClr val="1A1F70"/>
                          </a:solidFill>
                          <a:latin typeface="Segoe UI"/>
                          <a:cs typeface="Segoe UI"/>
                        </a:rPr>
                        <a:t>with </a:t>
                      </a:r>
                      <a:r>
                        <a:rPr sz="1200" spc="10" dirty="0">
                          <a:solidFill>
                            <a:srgbClr val="1A1F70"/>
                          </a:solidFill>
                          <a:latin typeface="Segoe UI"/>
                          <a:cs typeface="Segoe UI"/>
                        </a:rPr>
                        <a:t>11,000+  </a:t>
                      </a:r>
                      <a:r>
                        <a:rPr sz="1200" spc="-10" dirty="0">
                          <a:solidFill>
                            <a:srgbClr val="1A1F70"/>
                          </a:solidFill>
                          <a:latin typeface="Segoe UI"/>
                          <a:cs typeface="Segoe UI"/>
                        </a:rPr>
                        <a:t>financial</a:t>
                      </a:r>
                      <a:r>
                        <a:rPr sz="1200" spc="-30" dirty="0">
                          <a:solidFill>
                            <a:srgbClr val="1A1F70"/>
                          </a:solidFill>
                          <a:latin typeface="Segoe UI"/>
                          <a:cs typeface="Segoe UI"/>
                        </a:rPr>
                        <a:t> </a:t>
                      </a:r>
                      <a:r>
                        <a:rPr sz="1200" spc="-15" dirty="0">
                          <a:solidFill>
                            <a:srgbClr val="1A1F70"/>
                          </a:solidFill>
                          <a:latin typeface="Segoe UI"/>
                          <a:cs typeface="Segoe UI"/>
                        </a:rPr>
                        <a:t>institutions</a:t>
                      </a:r>
                      <a:endParaRPr sz="1200">
                        <a:latin typeface="Segoe UI"/>
                        <a:cs typeface="Segoe UI"/>
                      </a:endParaRPr>
                    </a:p>
                  </a:txBody>
                  <a:tcPr marL="0" marR="0" marT="0" marB="0">
                    <a:lnB w="12700">
                      <a:solidFill>
                        <a:srgbClr val="ACACAC"/>
                      </a:solidFill>
                      <a:prstDash val="solid"/>
                    </a:lnB>
                  </a:tcPr>
                </a:tc>
                <a:extLst>
                  <a:ext uri="{0D108BD9-81ED-4DB2-BD59-A6C34878D82A}">
                    <a16:rowId xmlns:a16="http://schemas.microsoft.com/office/drawing/2014/main" val="10000"/>
                  </a:ext>
                </a:extLst>
              </a:tr>
              <a:tr h="1103375">
                <a:tc>
                  <a:txBody>
                    <a:bodyPr/>
                    <a:lstStyle/>
                    <a:p>
                      <a:pPr>
                        <a:lnSpc>
                          <a:spcPct val="100000"/>
                        </a:lnSpc>
                      </a:pPr>
                      <a:endParaRPr sz="1300">
                        <a:latin typeface="Times New Roman"/>
                        <a:cs typeface="Times New Roman"/>
                      </a:endParaRPr>
                    </a:p>
                  </a:txBody>
                  <a:tcPr marL="0" marR="0" marT="0" marB="0">
                    <a:lnR w="28575">
                      <a:solidFill>
                        <a:srgbClr val="FFFFFF"/>
                      </a:solidFill>
                      <a:prstDash val="solid"/>
                    </a:lnR>
                  </a:tcPr>
                </a:tc>
                <a:tc>
                  <a:txBody>
                    <a:bodyPr/>
                    <a:lstStyle/>
                    <a:p>
                      <a:pPr>
                        <a:lnSpc>
                          <a:spcPct val="100000"/>
                        </a:lnSpc>
                      </a:pPr>
                      <a:endParaRPr sz="1600">
                        <a:latin typeface="Times New Roman"/>
                        <a:cs typeface="Times New Roman"/>
                      </a:endParaRPr>
                    </a:p>
                    <a:p>
                      <a:pPr>
                        <a:lnSpc>
                          <a:spcPct val="100000"/>
                        </a:lnSpc>
                        <a:spcBef>
                          <a:spcPts val="40"/>
                        </a:spcBef>
                      </a:pPr>
                      <a:endParaRPr sz="1550">
                        <a:latin typeface="Times New Roman"/>
                        <a:cs typeface="Times New Roman"/>
                      </a:endParaRPr>
                    </a:p>
                    <a:p>
                      <a:pPr marR="107314" algn="r">
                        <a:lnSpc>
                          <a:spcPct val="100000"/>
                        </a:lnSpc>
                      </a:pPr>
                      <a:r>
                        <a:rPr sz="1200" b="1" spc="-35" dirty="0">
                          <a:solidFill>
                            <a:srgbClr val="003DA9"/>
                          </a:solidFill>
                          <a:latin typeface="Segoe UI"/>
                          <a:cs typeface="Segoe UI"/>
                        </a:rPr>
                        <a:t>R</a:t>
                      </a:r>
                      <a:r>
                        <a:rPr sz="1200" b="1" spc="20" dirty="0">
                          <a:solidFill>
                            <a:srgbClr val="003DA9"/>
                          </a:solidFill>
                          <a:latin typeface="Segoe UI"/>
                          <a:cs typeface="Segoe UI"/>
                        </a:rPr>
                        <a:t>e</a:t>
                      </a:r>
                      <a:r>
                        <a:rPr sz="1200" b="1" spc="30" dirty="0">
                          <a:solidFill>
                            <a:srgbClr val="003DA9"/>
                          </a:solidFill>
                          <a:latin typeface="Segoe UI"/>
                          <a:cs typeface="Segoe UI"/>
                        </a:rPr>
                        <a:t>li</a:t>
                      </a:r>
                      <a:r>
                        <a:rPr sz="1200" b="1" spc="25" dirty="0">
                          <a:solidFill>
                            <a:srgbClr val="003DA9"/>
                          </a:solidFill>
                          <a:latin typeface="Segoe UI"/>
                          <a:cs typeface="Segoe UI"/>
                        </a:rPr>
                        <a:t>a</a:t>
                      </a:r>
                      <a:r>
                        <a:rPr sz="1200" b="1" dirty="0">
                          <a:solidFill>
                            <a:srgbClr val="003DA9"/>
                          </a:solidFill>
                          <a:latin typeface="Segoe UI"/>
                          <a:cs typeface="Segoe UI"/>
                        </a:rPr>
                        <a:t>b</a:t>
                      </a:r>
                      <a:r>
                        <a:rPr sz="1200" b="1" spc="30" dirty="0">
                          <a:solidFill>
                            <a:srgbClr val="003DA9"/>
                          </a:solidFill>
                          <a:latin typeface="Segoe UI"/>
                          <a:cs typeface="Segoe UI"/>
                        </a:rPr>
                        <a:t>ili</a:t>
                      </a:r>
                      <a:r>
                        <a:rPr sz="1200" b="1" spc="-20" dirty="0">
                          <a:solidFill>
                            <a:srgbClr val="003DA9"/>
                          </a:solidFill>
                          <a:latin typeface="Segoe UI"/>
                          <a:cs typeface="Segoe UI"/>
                        </a:rPr>
                        <a:t>t</a:t>
                      </a:r>
                      <a:r>
                        <a:rPr sz="1200" b="1" dirty="0">
                          <a:solidFill>
                            <a:srgbClr val="003DA9"/>
                          </a:solidFill>
                          <a:latin typeface="Segoe UI"/>
                          <a:cs typeface="Segoe UI"/>
                        </a:rPr>
                        <a:t>y</a:t>
                      </a:r>
                      <a:endParaRPr sz="1200">
                        <a:latin typeface="Segoe UI"/>
                        <a:cs typeface="Segoe UI"/>
                      </a:endParaRPr>
                    </a:p>
                  </a:txBody>
                  <a:tcPr marL="0" marR="0" marT="0" marB="0">
                    <a:lnL w="28575">
                      <a:solidFill>
                        <a:srgbClr val="FFFFFF"/>
                      </a:solidFill>
                      <a:prstDash val="solid"/>
                    </a:lnL>
                    <a:lnT w="12700">
                      <a:solidFill>
                        <a:srgbClr val="ACACAC"/>
                      </a:solidFill>
                      <a:prstDash val="solid"/>
                    </a:lnT>
                    <a:lnB w="12700">
                      <a:solidFill>
                        <a:srgbClr val="ACACAC"/>
                      </a:solidFill>
                      <a:prstDash val="solid"/>
                    </a:lnB>
                  </a:tcPr>
                </a:tc>
                <a:tc>
                  <a:txBody>
                    <a:bodyPr/>
                    <a:lstStyle/>
                    <a:p>
                      <a:pPr>
                        <a:lnSpc>
                          <a:spcPct val="100000"/>
                        </a:lnSpc>
                        <a:spcBef>
                          <a:spcPts val="30"/>
                        </a:spcBef>
                      </a:pPr>
                      <a:endParaRPr sz="1950" dirty="0">
                        <a:latin typeface="Times New Roman"/>
                        <a:cs typeface="Times New Roman"/>
                      </a:endParaRPr>
                    </a:p>
                    <a:p>
                      <a:pPr marL="173355" marR="639445">
                        <a:lnSpc>
                          <a:spcPts val="1430"/>
                        </a:lnSpc>
                        <a:spcBef>
                          <a:spcPts val="5"/>
                        </a:spcBef>
                      </a:pPr>
                      <a:r>
                        <a:rPr sz="1200" spc="-10" dirty="0">
                          <a:solidFill>
                            <a:srgbClr val="1A1F70"/>
                          </a:solidFill>
                          <a:latin typeface="Segoe UI"/>
                          <a:cs typeface="Segoe UI"/>
                        </a:rPr>
                        <a:t>Uptime and </a:t>
                      </a:r>
                      <a:r>
                        <a:rPr sz="1200" spc="-20" dirty="0">
                          <a:solidFill>
                            <a:srgbClr val="1A1F70"/>
                          </a:solidFill>
                          <a:latin typeface="Segoe UI"/>
                          <a:cs typeface="Segoe UI"/>
                        </a:rPr>
                        <a:t>tools </a:t>
                      </a:r>
                      <a:r>
                        <a:rPr sz="1200" dirty="0">
                          <a:solidFill>
                            <a:srgbClr val="1A1F70"/>
                          </a:solidFill>
                          <a:latin typeface="Segoe UI"/>
                          <a:cs typeface="Segoe UI"/>
                        </a:rPr>
                        <a:t>result in  </a:t>
                      </a:r>
                      <a:r>
                        <a:rPr sz="1200" spc="-5" dirty="0">
                          <a:solidFill>
                            <a:srgbClr val="1A1F70"/>
                          </a:solidFill>
                          <a:latin typeface="Segoe UI"/>
                          <a:cs typeface="Segoe UI"/>
                        </a:rPr>
                        <a:t>fewer </a:t>
                      </a:r>
                      <a:r>
                        <a:rPr sz="1200" spc="5" dirty="0">
                          <a:solidFill>
                            <a:srgbClr val="1A1F70"/>
                          </a:solidFill>
                          <a:latin typeface="Segoe UI"/>
                          <a:cs typeface="Segoe UI"/>
                        </a:rPr>
                        <a:t>errors </a:t>
                      </a:r>
                      <a:r>
                        <a:rPr sz="1200" spc="-10" dirty="0">
                          <a:solidFill>
                            <a:srgbClr val="1A1F70"/>
                          </a:solidFill>
                          <a:latin typeface="Segoe UI"/>
                          <a:cs typeface="Segoe UI"/>
                        </a:rPr>
                        <a:t>and </a:t>
                      </a:r>
                      <a:r>
                        <a:rPr sz="1200" spc="-15" dirty="0">
                          <a:solidFill>
                            <a:srgbClr val="1A1F70"/>
                          </a:solidFill>
                          <a:latin typeface="Segoe UI"/>
                          <a:cs typeface="Segoe UI"/>
                        </a:rPr>
                        <a:t>higher  </a:t>
                      </a:r>
                      <a:r>
                        <a:rPr sz="1200" spc="-10" dirty="0">
                          <a:solidFill>
                            <a:srgbClr val="1A1F70"/>
                          </a:solidFill>
                          <a:latin typeface="Segoe UI"/>
                          <a:cs typeface="Segoe UI"/>
                        </a:rPr>
                        <a:t>approval</a:t>
                      </a:r>
                      <a:r>
                        <a:rPr sz="1200" spc="-30" dirty="0">
                          <a:solidFill>
                            <a:srgbClr val="1A1F70"/>
                          </a:solidFill>
                          <a:latin typeface="Segoe UI"/>
                          <a:cs typeface="Segoe UI"/>
                        </a:rPr>
                        <a:t> </a:t>
                      </a:r>
                      <a:r>
                        <a:rPr sz="1200" spc="-10" dirty="0">
                          <a:solidFill>
                            <a:srgbClr val="1A1F70"/>
                          </a:solidFill>
                          <a:latin typeface="Segoe UI"/>
                          <a:cs typeface="Segoe UI"/>
                        </a:rPr>
                        <a:t>rates</a:t>
                      </a:r>
                      <a:endParaRPr sz="1200" dirty="0">
                        <a:latin typeface="Segoe UI"/>
                        <a:cs typeface="Segoe UI"/>
                      </a:endParaRPr>
                    </a:p>
                  </a:txBody>
                  <a:tcPr marL="0" marR="0" marT="3810" marB="0">
                    <a:lnT w="12700">
                      <a:solidFill>
                        <a:srgbClr val="ACACAC"/>
                      </a:solidFill>
                      <a:prstDash val="solid"/>
                    </a:lnT>
                    <a:lnB w="12700">
                      <a:solidFill>
                        <a:srgbClr val="ACACAC"/>
                      </a:solidFill>
                      <a:prstDash val="solid"/>
                    </a:lnB>
                  </a:tcPr>
                </a:tc>
                <a:extLst>
                  <a:ext uri="{0D108BD9-81ED-4DB2-BD59-A6C34878D82A}">
                    <a16:rowId xmlns:a16="http://schemas.microsoft.com/office/drawing/2014/main" val="10001"/>
                  </a:ext>
                </a:extLst>
              </a:tr>
              <a:tr h="1103376">
                <a:tc>
                  <a:txBody>
                    <a:bodyPr/>
                    <a:lstStyle/>
                    <a:p>
                      <a:pPr>
                        <a:lnSpc>
                          <a:spcPct val="100000"/>
                        </a:lnSpc>
                      </a:pPr>
                      <a:endParaRPr sz="1300">
                        <a:latin typeface="Times New Roman"/>
                        <a:cs typeface="Times New Roman"/>
                      </a:endParaRPr>
                    </a:p>
                  </a:txBody>
                  <a:tcPr marL="0" marR="0" marT="0" marB="0">
                    <a:lnR w="28575">
                      <a:solidFill>
                        <a:srgbClr val="FFFFFF"/>
                      </a:solidFill>
                      <a:prstDash val="solid"/>
                    </a:lnR>
                  </a:tcPr>
                </a:tc>
                <a:tc>
                  <a:txBody>
                    <a:bodyPr/>
                    <a:lstStyle/>
                    <a:p>
                      <a:pPr>
                        <a:lnSpc>
                          <a:spcPct val="100000"/>
                        </a:lnSpc>
                      </a:pPr>
                      <a:endParaRPr sz="1600">
                        <a:latin typeface="Times New Roman"/>
                        <a:cs typeface="Times New Roman"/>
                      </a:endParaRPr>
                    </a:p>
                    <a:p>
                      <a:pPr>
                        <a:lnSpc>
                          <a:spcPct val="100000"/>
                        </a:lnSpc>
                        <a:spcBef>
                          <a:spcPts val="50"/>
                        </a:spcBef>
                      </a:pPr>
                      <a:endParaRPr sz="1550">
                        <a:latin typeface="Times New Roman"/>
                        <a:cs typeface="Times New Roman"/>
                      </a:endParaRPr>
                    </a:p>
                    <a:p>
                      <a:pPr marR="144780" algn="r">
                        <a:lnSpc>
                          <a:spcPct val="100000"/>
                        </a:lnSpc>
                      </a:pPr>
                      <a:r>
                        <a:rPr sz="1200" b="1" spc="-25" dirty="0">
                          <a:solidFill>
                            <a:srgbClr val="003DA9"/>
                          </a:solidFill>
                          <a:latin typeface="Segoe UI"/>
                          <a:cs typeface="Segoe UI"/>
                        </a:rPr>
                        <a:t>A</a:t>
                      </a:r>
                      <a:r>
                        <a:rPr sz="1200" b="1" spc="20" dirty="0">
                          <a:solidFill>
                            <a:srgbClr val="003DA9"/>
                          </a:solidFill>
                          <a:latin typeface="Segoe UI"/>
                          <a:cs typeface="Segoe UI"/>
                        </a:rPr>
                        <a:t>ccu</a:t>
                      </a:r>
                      <a:r>
                        <a:rPr sz="1200" b="1" spc="-30" dirty="0">
                          <a:solidFill>
                            <a:srgbClr val="003DA9"/>
                          </a:solidFill>
                          <a:latin typeface="Segoe UI"/>
                          <a:cs typeface="Segoe UI"/>
                        </a:rPr>
                        <a:t>r</a:t>
                      </a:r>
                      <a:r>
                        <a:rPr sz="1200" b="1" spc="25" dirty="0">
                          <a:solidFill>
                            <a:srgbClr val="003DA9"/>
                          </a:solidFill>
                          <a:latin typeface="Segoe UI"/>
                          <a:cs typeface="Segoe UI"/>
                        </a:rPr>
                        <a:t>a</a:t>
                      </a:r>
                      <a:r>
                        <a:rPr sz="1200" b="1" spc="20" dirty="0">
                          <a:solidFill>
                            <a:srgbClr val="003DA9"/>
                          </a:solidFill>
                          <a:latin typeface="Segoe UI"/>
                          <a:cs typeface="Segoe UI"/>
                        </a:rPr>
                        <a:t>c</a:t>
                      </a:r>
                      <a:r>
                        <a:rPr sz="1200" b="1" dirty="0">
                          <a:solidFill>
                            <a:srgbClr val="003DA9"/>
                          </a:solidFill>
                          <a:latin typeface="Segoe UI"/>
                          <a:cs typeface="Segoe UI"/>
                        </a:rPr>
                        <a:t>y</a:t>
                      </a:r>
                      <a:endParaRPr sz="1200">
                        <a:latin typeface="Segoe UI"/>
                        <a:cs typeface="Segoe UI"/>
                      </a:endParaRPr>
                    </a:p>
                  </a:txBody>
                  <a:tcPr marL="0" marR="0" marT="0" marB="0">
                    <a:lnL w="28575">
                      <a:solidFill>
                        <a:srgbClr val="FFFFFF"/>
                      </a:solidFill>
                      <a:prstDash val="solid"/>
                    </a:lnL>
                    <a:lnT w="12700">
                      <a:solidFill>
                        <a:srgbClr val="ACACAC"/>
                      </a:solidFill>
                      <a:prstDash val="solid"/>
                    </a:lnT>
                    <a:lnB w="12700">
                      <a:solidFill>
                        <a:srgbClr val="ACACAC"/>
                      </a:solidFill>
                      <a:prstDash val="solid"/>
                    </a:lnB>
                  </a:tcPr>
                </a:tc>
                <a:tc>
                  <a:txBody>
                    <a:bodyPr/>
                    <a:lstStyle/>
                    <a:p>
                      <a:pPr>
                        <a:lnSpc>
                          <a:spcPct val="100000"/>
                        </a:lnSpc>
                        <a:spcBef>
                          <a:spcPts val="45"/>
                        </a:spcBef>
                      </a:pPr>
                      <a:endParaRPr sz="1950" dirty="0">
                        <a:latin typeface="Times New Roman"/>
                        <a:cs typeface="Times New Roman"/>
                      </a:endParaRPr>
                    </a:p>
                    <a:p>
                      <a:pPr marL="173355" marR="365125">
                        <a:lnSpc>
                          <a:spcPts val="1430"/>
                        </a:lnSpc>
                      </a:pPr>
                      <a:r>
                        <a:rPr sz="1200" spc="-20" dirty="0">
                          <a:solidFill>
                            <a:srgbClr val="1A1F70"/>
                          </a:solidFill>
                          <a:latin typeface="Segoe UI"/>
                          <a:cs typeface="Segoe UI"/>
                        </a:rPr>
                        <a:t>Standardized data </a:t>
                      </a:r>
                      <a:r>
                        <a:rPr sz="1200" spc="-15" dirty="0">
                          <a:solidFill>
                            <a:srgbClr val="1A1F70"/>
                          </a:solidFill>
                          <a:latin typeface="Segoe UI"/>
                          <a:cs typeface="Segoe UI"/>
                        </a:rPr>
                        <a:t>definitions  </a:t>
                      </a:r>
                      <a:r>
                        <a:rPr sz="1200" spc="-10" dirty="0">
                          <a:solidFill>
                            <a:srgbClr val="1A1F70"/>
                          </a:solidFill>
                          <a:latin typeface="Segoe UI"/>
                          <a:cs typeface="Segoe UI"/>
                        </a:rPr>
                        <a:t>and classifications </a:t>
                      </a:r>
                      <a:r>
                        <a:rPr sz="1200" spc="5" dirty="0">
                          <a:solidFill>
                            <a:srgbClr val="1A1F70"/>
                          </a:solidFill>
                          <a:latin typeface="Segoe UI"/>
                          <a:cs typeface="Segoe UI"/>
                        </a:rPr>
                        <a:t>drive </a:t>
                      </a:r>
                      <a:r>
                        <a:rPr sz="1200" spc="-30" dirty="0">
                          <a:solidFill>
                            <a:srgbClr val="1A1F70"/>
                          </a:solidFill>
                          <a:latin typeface="Segoe UI"/>
                          <a:cs typeface="Segoe UI"/>
                        </a:rPr>
                        <a:t>better  </a:t>
                      </a:r>
                      <a:r>
                        <a:rPr sz="1200" spc="-25" dirty="0">
                          <a:solidFill>
                            <a:srgbClr val="1A1F70"/>
                          </a:solidFill>
                          <a:latin typeface="Segoe UI"/>
                          <a:cs typeface="Segoe UI"/>
                        </a:rPr>
                        <a:t>data </a:t>
                      </a:r>
                      <a:r>
                        <a:rPr sz="1200" spc="-15" dirty="0">
                          <a:solidFill>
                            <a:srgbClr val="1A1F70"/>
                          </a:solidFill>
                          <a:latin typeface="Segoe UI"/>
                          <a:cs typeface="Segoe UI"/>
                        </a:rPr>
                        <a:t>accuracy </a:t>
                      </a:r>
                      <a:r>
                        <a:rPr sz="1200" spc="-10" dirty="0">
                          <a:solidFill>
                            <a:srgbClr val="1A1F70"/>
                          </a:solidFill>
                          <a:latin typeface="Segoe UI"/>
                          <a:cs typeface="Segoe UI"/>
                        </a:rPr>
                        <a:t>and</a:t>
                      </a:r>
                      <a:r>
                        <a:rPr sz="1200" spc="-155" dirty="0">
                          <a:solidFill>
                            <a:srgbClr val="1A1F70"/>
                          </a:solidFill>
                          <a:latin typeface="Segoe UI"/>
                          <a:cs typeface="Segoe UI"/>
                        </a:rPr>
                        <a:t> </a:t>
                      </a:r>
                      <a:r>
                        <a:rPr sz="1200" spc="-15" dirty="0">
                          <a:solidFill>
                            <a:srgbClr val="1A1F70"/>
                          </a:solidFill>
                          <a:latin typeface="Segoe UI"/>
                          <a:cs typeface="Segoe UI"/>
                        </a:rPr>
                        <a:t>utilization</a:t>
                      </a:r>
                      <a:endParaRPr sz="1200" dirty="0">
                        <a:latin typeface="Segoe UI"/>
                        <a:cs typeface="Segoe UI"/>
                      </a:endParaRPr>
                    </a:p>
                  </a:txBody>
                  <a:tcPr marL="0" marR="0" marT="5715" marB="0">
                    <a:lnT w="12700">
                      <a:solidFill>
                        <a:srgbClr val="ACACAC"/>
                      </a:solidFill>
                      <a:prstDash val="solid"/>
                    </a:lnT>
                    <a:lnB w="12700">
                      <a:solidFill>
                        <a:srgbClr val="ACACAC"/>
                      </a:solidFill>
                      <a:prstDash val="solid"/>
                    </a:lnB>
                  </a:tcPr>
                </a:tc>
                <a:extLst>
                  <a:ext uri="{0D108BD9-81ED-4DB2-BD59-A6C34878D82A}">
                    <a16:rowId xmlns:a16="http://schemas.microsoft.com/office/drawing/2014/main" val="10002"/>
                  </a:ext>
                </a:extLst>
              </a:tr>
              <a:tr h="1103376">
                <a:tc>
                  <a:txBody>
                    <a:bodyPr/>
                    <a:lstStyle/>
                    <a:p>
                      <a:pPr>
                        <a:lnSpc>
                          <a:spcPct val="100000"/>
                        </a:lnSpc>
                      </a:pPr>
                      <a:endParaRPr sz="1300">
                        <a:latin typeface="Times New Roman"/>
                        <a:cs typeface="Times New Roman"/>
                      </a:endParaRPr>
                    </a:p>
                  </a:txBody>
                  <a:tcPr marL="0" marR="0" marT="0" marB="0">
                    <a:lnR w="28575">
                      <a:solidFill>
                        <a:srgbClr val="FFFFFF"/>
                      </a:solidFill>
                      <a:prstDash val="solid"/>
                    </a:lnR>
                  </a:tcPr>
                </a:tc>
                <a:tc>
                  <a:txBody>
                    <a:bodyPr/>
                    <a:lstStyle/>
                    <a:p>
                      <a:pPr>
                        <a:lnSpc>
                          <a:spcPct val="100000"/>
                        </a:lnSpc>
                      </a:pPr>
                      <a:endParaRPr sz="1600">
                        <a:latin typeface="Times New Roman"/>
                        <a:cs typeface="Times New Roman"/>
                      </a:endParaRPr>
                    </a:p>
                    <a:p>
                      <a:pPr marL="78105" marR="79375" indent="238125">
                        <a:lnSpc>
                          <a:spcPts val="1430"/>
                        </a:lnSpc>
                        <a:spcBef>
                          <a:spcPts val="1180"/>
                        </a:spcBef>
                      </a:pPr>
                      <a:r>
                        <a:rPr sz="1200" b="1" spc="10" dirty="0">
                          <a:solidFill>
                            <a:srgbClr val="003DA9"/>
                          </a:solidFill>
                          <a:latin typeface="Segoe UI"/>
                          <a:cs typeface="Segoe UI"/>
                        </a:rPr>
                        <a:t>User  </a:t>
                      </a:r>
                      <a:r>
                        <a:rPr sz="1200" b="1" spc="30" dirty="0">
                          <a:solidFill>
                            <a:srgbClr val="003DA9"/>
                          </a:solidFill>
                          <a:latin typeface="Segoe UI"/>
                          <a:cs typeface="Segoe UI"/>
                        </a:rPr>
                        <a:t>E</a:t>
                      </a:r>
                      <a:r>
                        <a:rPr sz="1200" b="1" spc="5" dirty="0">
                          <a:solidFill>
                            <a:srgbClr val="003DA9"/>
                          </a:solidFill>
                          <a:latin typeface="Segoe UI"/>
                          <a:cs typeface="Segoe UI"/>
                        </a:rPr>
                        <a:t>x</a:t>
                      </a:r>
                      <a:r>
                        <a:rPr sz="1200" b="1" dirty="0">
                          <a:solidFill>
                            <a:srgbClr val="003DA9"/>
                          </a:solidFill>
                          <a:latin typeface="Segoe UI"/>
                          <a:cs typeface="Segoe UI"/>
                        </a:rPr>
                        <a:t>p</a:t>
                      </a:r>
                      <a:r>
                        <a:rPr sz="1200" b="1" spc="20" dirty="0">
                          <a:solidFill>
                            <a:srgbClr val="003DA9"/>
                          </a:solidFill>
                          <a:latin typeface="Segoe UI"/>
                          <a:cs typeface="Segoe UI"/>
                        </a:rPr>
                        <a:t>e</a:t>
                      </a:r>
                      <a:r>
                        <a:rPr sz="1200" b="1" spc="-30" dirty="0">
                          <a:solidFill>
                            <a:srgbClr val="003DA9"/>
                          </a:solidFill>
                          <a:latin typeface="Segoe UI"/>
                          <a:cs typeface="Segoe UI"/>
                        </a:rPr>
                        <a:t>r</a:t>
                      </a:r>
                      <a:r>
                        <a:rPr sz="1200" b="1" spc="30" dirty="0">
                          <a:solidFill>
                            <a:srgbClr val="003DA9"/>
                          </a:solidFill>
                          <a:latin typeface="Segoe UI"/>
                          <a:cs typeface="Segoe UI"/>
                        </a:rPr>
                        <a:t>i</a:t>
                      </a:r>
                      <a:r>
                        <a:rPr sz="1200" b="1" spc="20" dirty="0">
                          <a:solidFill>
                            <a:srgbClr val="003DA9"/>
                          </a:solidFill>
                          <a:latin typeface="Segoe UI"/>
                          <a:cs typeface="Segoe UI"/>
                        </a:rPr>
                        <a:t>enc</a:t>
                      </a:r>
                      <a:r>
                        <a:rPr sz="1200" b="1" dirty="0">
                          <a:solidFill>
                            <a:srgbClr val="003DA9"/>
                          </a:solidFill>
                          <a:latin typeface="Segoe UI"/>
                          <a:cs typeface="Segoe UI"/>
                        </a:rPr>
                        <a:t>e</a:t>
                      </a:r>
                      <a:endParaRPr sz="1200">
                        <a:latin typeface="Segoe UI"/>
                        <a:cs typeface="Segoe UI"/>
                      </a:endParaRPr>
                    </a:p>
                  </a:txBody>
                  <a:tcPr marL="0" marR="0" marT="0" marB="0">
                    <a:lnL w="28575">
                      <a:solidFill>
                        <a:srgbClr val="FFFFFF"/>
                      </a:solidFill>
                      <a:prstDash val="solid"/>
                    </a:lnL>
                    <a:lnT w="12700">
                      <a:solidFill>
                        <a:srgbClr val="ACACAC"/>
                      </a:solidFill>
                      <a:prstDash val="solid"/>
                    </a:lnT>
                  </a:tcPr>
                </a:tc>
                <a:tc>
                  <a:txBody>
                    <a:bodyPr/>
                    <a:lstStyle/>
                    <a:p>
                      <a:pPr>
                        <a:lnSpc>
                          <a:spcPct val="100000"/>
                        </a:lnSpc>
                      </a:pPr>
                      <a:endParaRPr sz="1600">
                        <a:latin typeface="Times New Roman"/>
                        <a:cs typeface="Times New Roman"/>
                      </a:endParaRPr>
                    </a:p>
                    <a:p>
                      <a:pPr marL="173355" marR="465455">
                        <a:lnSpc>
                          <a:spcPts val="1430"/>
                        </a:lnSpc>
                        <a:spcBef>
                          <a:spcPts val="1180"/>
                        </a:spcBef>
                      </a:pPr>
                      <a:r>
                        <a:rPr sz="1200" dirty="0">
                          <a:solidFill>
                            <a:srgbClr val="1A1F70"/>
                          </a:solidFill>
                          <a:latin typeface="Segoe UI"/>
                          <a:cs typeface="Segoe UI"/>
                        </a:rPr>
                        <a:t>Simple </a:t>
                      </a:r>
                      <a:r>
                        <a:rPr sz="1200" spc="-10" dirty="0">
                          <a:solidFill>
                            <a:srgbClr val="1A1F70"/>
                          </a:solidFill>
                          <a:latin typeface="Segoe UI"/>
                          <a:cs typeface="Segoe UI"/>
                        </a:rPr>
                        <a:t>and </a:t>
                      </a:r>
                      <a:r>
                        <a:rPr sz="1200" spc="-20" dirty="0">
                          <a:solidFill>
                            <a:srgbClr val="1A1F70"/>
                          </a:solidFill>
                          <a:latin typeface="Segoe UI"/>
                          <a:cs typeface="Segoe UI"/>
                        </a:rPr>
                        <a:t>elegant </a:t>
                      </a:r>
                      <a:r>
                        <a:rPr sz="1200" spc="-10" dirty="0">
                          <a:solidFill>
                            <a:srgbClr val="1A1F70"/>
                          </a:solidFill>
                          <a:latin typeface="Segoe UI"/>
                          <a:cs typeface="Segoe UI"/>
                        </a:rPr>
                        <a:t>interface  and user</a:t>
                      </a:r>
                      <a:r>
                        <a:rPr sz="1200" spc="10" dirty="0">
                          <a:solidFill>
                            <a:srgbClr val="1A1F70"/>
                          </a:solidFill>
                          <a:latin typeface="Segoe UI"/>
                          <a:cs typeface="Segoe UI"/>
                        </a:rPr>
                        <a:t> </a:t>
                      </a:r>
                      <a:r>
                        <a:rPr sz="1200" spc="-15" dirty="0">
                          <a:solidFill>
                            <a:srgbClr val="1A1F70"/>
                          </a:solidFill>
                          <a:latin typeface="Segoe UI"/>
                          <a:cs typeface="Segoe UI"/>
                        </a:rPr>
                        <a:t>experience</a:t>
                      </a:r>
                      <a:endParaRPr sz="1200">
                        <a:latin typeface="Segoe UI"/>
                        <a:cs typeface="Segoe UI"/>
                      </a:endParaRPr>
                    </a:p>
                  </a:txBody>
                  <a:tcPr marL="0" marR="0" marT="0" marB="0">
                    <a:lnT w="12700">
                      <a:solidFill>
                        <a:srgbClr val="ACACAC"/>
                      </a:solidFill>
                      <a:prstDash val="solid"/>
                    </a:lnT>
                  </a:tcPr>
                </a:tc>
                <a:extLst>
                  <a:ext uri="{0D108BD9-81ED-4DB2-BD59-A6C34878D82A}">
                    <a16:rowId xmlns:a16="http://schemas.microsoft.com/office/drawing/2014/main" val="10003"/>
                  </a:ext>
                </a:extLst>
              </a:tr>
              <a:tr h="64274">
                <a:tc>
                  <a:txBody>
                    <a:bodyPr/>
                    <a:lstStyle/>
                    <a:p>
                      <a:pPr>
                        <a:lnSpc>
                          <a:spcPct val="100000"/>
                        </a:lnSpc>
                      </a:pPr>
                      <a:endParaRPr sz="200">
                        <a:latin typeface="Times New Roman"/>
                        <a:cs typeface="Times New Roman"/>
                      </a:endParaRPr>
                    </a:p>
                  </a:txBody>
                  <a:tcPr marL="0" marR="0" marT="0" marB="0"/>
                </a:tc>
                <a:tc>
                  <a:txBody>
                    <a:bodyPr/>
                    <a:lstStyle/>
                    <a:p>
                      <a:pPr>
                        <a:lnSpc>
                          <a:spcPct val="100000"/>
                        </a:lnSpc>
                      </a:pPr>
                      <a:endParaRPr sz="200">
                        <a:latin typeface="Times New Roman"/>
                        <a:cs typeface="Times New Roman"/>
                      </a:endParaRPr>
                    </a:p>
                  </a:txBody>
                  <a:tcPr marL="0" marR="0" marT="0" marB="0"/>
                </a:tc>
                <a:tc>
                  <a:txBody>
                    <a:bodyPr/>
                    <a:lstStyle/>
                    <a:p>
                      <a:pPr>
                        <a:lnSpc>
                          <a:spcPct val="100000"/>
                        </a:lnSpc>
                      </a:pPr>
                      <a:endParaRPr sz="200" dirty="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graphicFrame>
        <p:nvGraphicFramePr>
          <p:cNvPr id="24" name="object 22">
            <a:extLst>
              <a:ext uri="{FF2B5EF4-FFF2-40B4-BE49-F238E27FC236}">
                <a16:creationId xmlns:a16="http://schemas.microsoft.com/office/drawing/2014/main" id="{C11F7CF9-24F3-495E-B94A-234743E02C40}"/>
              </a:ext>
            </a:extLst>
          </p:cNvPr>
          <p:cNvGraphicFramePr>
            <a:graphicFrameLocks noGrp="1"/>
          </p:cNvGraphicFramePr>
          <p:nvPr/>
        </p:nvGraphicFramePr>
        <p:xfrm>
          <a:off x="7835609" y="1886394"/>
          <a:ext cx="3158490" cy="4413503"/>
        </p:xfrm>
        <a:graphic>
          <a:graphicData uri="http://schemas.openxmlformats.org/drawingml/2006/table">
            <a:tbl>
              <a:tblPr firstRow="1" bandRow="1">
                <a:tableStyleId>{2D5ABB26-0587-4C30-8999-92F81FD0307C}</a:tableStyleId>
              </a:tblPr>
              <a:tblGrid>
                <a:gridCol w="962025">
                  <a:extLst>
                    <a:ext uri="{9D8B030D-6E8A-4147-A177-3AD203B41FA5}">
                      <a16:colId xmlns:a16="http://schemas.microsoft.com/office/drawing/2014/main" val="20000"/>
                    </a:ext>
                  </a:extLst>
                </a:gridCol>
                <a:gridCol w="2196465">
                  <a:extLst>
                    <a:ext uri="{9D8B030D-6E8A-4147-A177-3AD203B41FA5}">
                      <a16:colId xmlns:a16="http://schemas.microsoft.com/office/drawing/2014/main" val="20001"/>
                    </a:ext>
                  </a:extLst>
                </a:gridCol>
              </a:tblGrid>
              <a:tr h="1103376">
                <a:tc>
                  <a:txBody>
                    <a:bodyPr/>
                    <a:lstStyle/>
                    <a:p>
                      <a:pPr>
                        <a:lnSpc>
                          <a:spcPct val="100000"/>
                        </a:lnSpc>
                        <a:spcBef>
                          <a:spcPts val="20"/>
                        </a:spcBef>
                      </a:pPr>
                      <a:endParaRPr sz="1950">
                        <a:latin typeface="Times New Roman"/>
                        <a:cs typeface="Times New Roman"/>
                      </a:endParaRPr>
                    </a:p>
                    <a:p>
                      <a:pPr marL="52069" marR="75565" indent="57150" algn="just">
                        <a:lnSpc>
                          <a:spcPts val="1430"/>
                        </a:lnSpc>
                      </a:pPr>
                      <a:r>
                        <a:rPr sz="1200" b="1" spc="10" dirty="0">
                          <a:solidFill>
                            <a:srgbClr val="003DA9"/>
                          </a:solidFill>
                          <a:latin typeface="Segoe UI"/>
                          <a:cs typeface="Segoe UI"/>
                        </a:rPr>
                        <a:t>Customer  </a:t>
                      </a:r>
                      <a:r>
                        <a:rPr sz="1200" b="1" spc="5" dirty="0">
                          <a:solidFill>
                            <a:srgbClr val="003DA9"/>
                          </a:solidFill>
                          <a:latin typeface="Segoe UI"/>
                          <a:cs typeface="Segoe UI"/>
                        </a:rPr>
                        <a:t>Retention/  </a:t>
                      </a:r>
                      <a:r>
                        <a:rPr sz="1200" b="1" spc="-20" dirty="0">
                          <a:solidFill>
                            <a:srgbClr val="003DA9"/>
                          </a:solidFill>
                          <a:latin typeface="Segoe UI"/>
                          <a:cs typeface="Segoe UI"/>
                        </a:rPr>
                        <a:t>A</a:t>
                      </a:r>
                      <a:r>
                        <a:rPr sz="1200" b="1" spc="20" dirty="0">
                          <a:solidFill>
                            <a:srgbClr val="003DA9"/>
                          </a:solidFill>
                          <a:latin typeface="Segoe UI"/>
                          <a:cs typeface="Segoe UI"/>
                        </a:rPr>
                        <a:t>c</a:t>
                      </a:r>
                      <a:r>
                        <a:rPr sz="1200" b="1" spc="5" dirty="0">
                          <a:solidFill>
                            <a:srgbClr val="003DA9"/>
                          </a:solidFill>
                          <a:latin typeface="Segoe UI"/>
                          <a:cs typeface="Segoe UI"/>
                        </a:rPr>
                        <a:t>q</a:t>
                      </a:r>
                      <a:r>
                        <a:rPr sz="1200" b="1" spc="25" dirty="0">
                          <a:solidFill>
                            <a:srgbClr val="003DA9"/>
                          </a:solidFill>
                          <a:latin typeface="Segoe UI"/>
                          <a:cs typeface="Segoe UI"/>
                        </a:rPr>
                        <a:t>u</a:t>
                      </a:r>
                      <a:r>
                        <a:rPr sz="1200" b="1" spc="30" dirty="0">
                          <a:solidFill>
                            <a:srgbClr val="003DA9"/>
                          </a:solidFill>
                          <a:latin typeface="Segoe UI"/>
                          <a:cs typeface="Segoe UI"/>
                        </a:rPr>
                        <a:t>i</a:t>
                      </a:r>
                      <a:r>
                        <a:rPr sz="1200" b="1" dirty="0">
                          <a:solidFill>
                            <a:srgbClr val="003DA9"/>
                          </a:solidFill>
                          <a:latin typeface="Segoe UI"/>
                          <a:cs typeface="Segoe UI"/>
                        </a:rPr>
                        <a:t>s</a:t>
                      </a:r>
                      <a:r>
                        <a:rPr sz="1200" b="1" spc="30" dirty="0">
                          <a:solidFill>
                            <a:srgbClr val="003DA9"/>
                          </a:solidFill>
                          <a:latin typeface="Segoe UI"/>
                          <a:cs typeface="Segoe UI"/>
                        </a:rPr>
                        <a:t>i</a:t>
                      </a:r>
                      <a:r>
                        <a:rPr sz="1200" b="1" spc="-20" dirty="0">
                          <a:solidFill>
                            <a:srgbClr val="003DA9"/>
                          </a:solidFill>
                          <a:latin typeface="Segoe UI"/>
                          <a:cs typeface="Segoe UI"/>
                        </a:rPr>
                        <a:t>t</a:t>
                      </a:r>
                      <a:r>
                        <a:rPr sz="1200" b="1" spc="30" dirty="0">
                          <a:solidFill>
                            <a:srgbClr val="003DA9"/>
                          </a:solidFill>
                          <a:latin typeface="Segoe UI"/>
                          <a:cs typeface="Segoe UI"/>
                        </a:rPr>
                        <a:t>i</a:t>
                      </a:r>
                      <a:r>
                        <a:rPr sz="1200" b="1" spc="15" dirty="0">
                          <a:solidFill>
                            <a:srgbClr val="003DA9"/>
                          </a:solidFill>
                          <a:latin typeface="Segoe UI"/>
                          <a:cs typeface="Segoe UI"/>
                        </a:rPr>
                        <a:t>o</a:t>
                      </a:r>
                      <a:r>
                        <a:rPr sz="1200" b="1" dirty="0">
                          <a:solidFill>
                            <a:srgbClr val="003DA9"/>
                          </a:solidFill>
                          <a:latin typeface="Segoe UI"/>
                          <a:cs typeface="Segoe UI"/>
                        </a:rPr>
                        <a:t>n</a:t>
                      </a:r>
                      <a:endParaRPr sz="1200">
                        <a:latin typeface="Segoe UI"/>
                        <a:cs typeface="Segoe UI"/>
                      </a:endParaRPr>
                    </a:p>
                  </a:txBody>
                  <a:tcPr marL="0" marR="0" marT="2540" marB="0">
                    <a:lnL w="28575">
                      <a:solidFill>
                        <a:srgbClr val="FFFFFF"/>
                      </a:solidFill>
                      <a:prstDash val="solid"/>
                    </a:lnL>
                    <a:lnT w="28575">
                      <a:solidFill>
                        <a:srgbClr val="FFFFFF"/>
                      </a:solidFill>
                      <a:prstDash val="solid"/>
                    </a:lnT>
                    <a:lnB w="12700">
                      <a:solidFill>
                        <a:srgbClr val="ACACAC"/>
                      </a:solidFill>
                      <a:prstDash val="solid"/>
                    </a:lnB>
                  </a:tcPr>
                </a:tc>
                <a:tc>
                  <a:txBody>
                    <a:bodyPr/>
                    <a:lstStyle/>
                    <a:p>
                      <a:pPr>
                        <a:lnSpc>
                          <a:spcPct val="100000"/>
                        </a:lnSpc>
                        <a:spcBef>
                          <a:spcPts val="5"/>
                        </a:spcBef>
                      </a:pPr>
                      <a:endParaRPr sz="1300" dirty="0">
                        <a:latin typeface="Times New Roman"/>
                        <a:cs typeface="Times New Roman"/>
                      </a:endParaRPr>
                    </a:p>
                    <a:p>
                      <a:pPr marL="83185" marR="434975">
                        <a:lnSpc>
                          <a:spcPct val="99100"/>
                        </a:lnSpc>
                      </a:pPr>
                      <a:r>
                        <a:rPr sz="1200" spc="-5" dirty="0">
                          <a:solidFill>
                            <a:srgbClr val="1A1F70"/>
                          </a:solidFill>
                          <a:latin typeface="Segoe UI"/>
                          <a:cs typeface="Segoe UI"/>
                        </a:rPr>
                        <a:t>Easy </a:t>
                      </a:r>
                      <a:r>
                        <a:rPr sz="1200" spc="-10" dirty="0">
                          <a:solidFill>
                            <a:srgbClr val="1A1F70"/>
                          </a:solidFill>
                          <a:latin typeface="Segoe UI"/>
                          <a:cs typeface="Segoe UI"/>
                        </a:rPr>
                        <a:t>and persistent  </a:t>
                      </a:r>
                      <a:r>
                        <a:rPr sz="1200" spc="-20" dirty="0">
                          <a:solidFill>
                            <a:srgbClr val="1A1F70"/>
                          </a:solidFill>
                          <a:latin typeface="Segoe UI"/>
                          <a:cs typeface="Segoe UI"/>
                        </a:rPr>
                        <a:t>connections </a:t>
                      </a:r>
                      <a:r>
                        <a:rPr sz="1200" spc="-15" dirty="0">
                          <a:solidFill>
                            <a:srgbClr val="1A1F70"/>
                          </a:solidFill>
                          <a:latin typeface="Segoe UI"/>
                          <a:cs typeface="Segoe UI"/>
                        </a:rPr>
                        <a:t>reduce </a:t>
                      </a:r>
                      <a:r>
                        <a:rPr sz="1200" spc="-10" dirty="0">
                          <a:solidFill>
                            <a:srgbClr val="1A1F70"/>
                          </a:solidFill>
                          <a:latin typeface="Segoe UI"/>
                          <a:cs typeface="Segoe UI"/>
                        </a:rPr>
                        <a:t>user  </a:t>
                      </a:r>
                      <a:r>
                        <a:rPr sz="1200" spc="-15" dirty="0">
                          <a:solidFill>
                            <a:srgbClr val="1A1F70"/>
                          </a:solidFill>
                          <a:latin typeface="Segoe UI"/>
                          <a:cs typeface="Segoe UI"/>
                        </a:rPr>
                        <a:t>attrition </a:t>
                      </a:r>
                      <a:r>
                        <a:rPr sz="1200" spc="-10" dirty="0">
                          <a:solidFill>
                            <a:srgbClr val="1A1F70"/>
                          </a:solidFill>
                          <a:latin typeface="Segoe UI"/>
                          <a:cs typeface="Segoe UI"/>
                        </a:rPr>
                        <a:t>and </a:t>
                      </a:r>
                      <a:r>
                        <a:rPr sz="1200" spc="5" dirty="0">
                          <a:solidFill>
                            <a:srgbClr val="1A1F70"/>
                          </a:solidFill>
                          <a:latin typeface="Segoe UI"/>
                          <a:cs typeface="Segoe UI"/>
                        </a:rPr>
                        <a:t>drive </a:t>
                      </a:r>
                      <a:r>
                        <a:rPr sz="1200" spc="-15" dirty="0">
                          <a:solidFill>
                            <a:srgbClr val="1A1F70"/>
                          </a:solidFill>
                          <a:latin typeface="Segoe UI"/>
                          <a:cs typeface="Segoe UI"/>
                        </a:rPr>
                        <a:t>higher  </a:t>
                      </a:r>
                      <a:r>
                        <a:rPr sz="1200" spc="-10" dirty="0">
                          <a:solidFill>
                            <a:srgbClr val="1A1F70"/>
                          </a:solidFill>
                          <a:latin typeface="Segoe UI"/>
                          <a:cs typeface="Segoe UI"/>
                        </a:rPr>
                        <a:t>satisfaction</a:t>
                      </a:r>
                      <a:endParaRPr sz="1200" dirty="0">
                        <a:latin typeface="Segoe UI"/>
                        <a:cs typeface="Segoe UI"/>
                      </a:endParaRPr>
                    </a:p>
                  </a:txBody>
                  <a:tcPr marL="0" marR="0" marT="635" marB="0">
                    <a:lnB w="12700">
                      <a:solidFill>
                        <a:srgbClr val="ACACAC"/>
                      </a:solidFill>
                      <a:prstDash val="solid"/>
                    </a:lnB>
                  </a:tcPr>
                </a:tc>
                <a:extLst>
                  <a:ext uri="{0D108BD9-81ED-4DB2-BD59-A6C34878D82A}">
                    <a16:rowId xmlns:a16="http://schemas.microsoft.com/office/drawing/2014/main" val="10000"/>
                  </a:ext>
                </a:extLst>
              </a:tr>
              <a:tr h="1103375">
                <a:tc>
                  <a:txBody>
                    <a:bodyPr/>
                    <a:lstStyle/>
                    <a:p>
                      <a:pPr>
                        <a:lnSpc>
                          <a:spcPct val="100000"/>
                        </a:lnSpc>
                      </a:pPr>
                      <a:endParaRPr sz="1600">
                        <a:latin typeface="Times New Roman"/>
                        <a:cs typeface="Times New Roman"/>
                      </a:endParaRPr>
                    </a:p>
                    <a:p>
                      <a:pPr marL="176530" marR="215265" indent="123825">
                        <a:lnSpc>
                          <a:spcPts val="1430"/>
                        </a:lnSpc>
                        <a:spcBef>
                          <a:spcPts val="1155"/>
                        </a:spcBef>
                      </a:pPr>
                      <a:r>
                        <a:rPr sz="1200" b="1" dirty="0">
                          <a:solidFill>
                            <a:srgbClr val="003DA9"/>
                          </a:solidFill>
                          <a:latin typeface="Segoe UI"/>
                          <a:cs typeface="Segoe UI"/>
                        </a:rPr>
                        <a:t>Cost  S</a:t>
                      </a:r>
                      <a:r>
                        <a:rPr sz="1200" b="1" spc="25" dirty="0">
                          <a:solidFill>
                            <a:srgbClr val="003DA9"/>
                          </a:solidFill>
                          <a:latin typeface="Segoe UI"/>
                          <a:cs typeface="Segoe UI"/>
                        </a:rPr>
                        <a:t>a</a:t>
                      </a:r>
                      <a:r>
                        <a:rPr sz="1200" b="1" spc="20" dirty="0">
                          <a:solidFill>
                            <a:srgbClr val="003DA9"/>
                          </a:solidFill>
                          <a:latin typeface="Segoe UI"/>
                          <a:cs typeface="Segoe UI"/>
                        </a:rPr>
                        <a:t>v</a:t>
                      </a:r>
                      <a:r>
                        <a:rPr sz="1200" b="1" spc="30" dirty="0">
                          <a:solidFill>
                            <a:srgbClr val="003DA9"/>
                          </a:solidFill>
                          <a:latin typeface="Segoe UI"/>
                          <a:cs typeface="Segoe UI"/>
                        </a:rPr>
                        <a:t>i</a:t>
                      </a:r>
                      <a:r>
                        <a:rPr sz="1200" b="1" spc="20" dirty="0">
                          <a:solidFill>
                            <a:srgbClr val="003DA9"/>
                          </a:solidFill>
                          <a:latin typeface="Segoe UI"/>
                          <a:cs typeface="Segoe UI"/>
                        </a:rPr>
                        <a:t>n</a:t>
                      </a:r>
                      <a:r>
                        <a:rPr sz="1200" b="1" dirty="0">
                          <a:solidFill>
                            <a:srgbClr val="003DA9"/>
                          </a:solidFill>
                          <a:latin typeface="Segoe UI"/>
                          <a:cs typeface="Segoe UI"/>
                        </a:rPr>
                        <a:t>gs</a:t>
                      </a:r>
                      <a:endParaRPr sz="1200">
                        <a:latin typeface="Segoe UI"/>
                        <a:cs typeface="Segoe UI"/>
                      </a:endParaRPr>
                    </a:p>
                  </a:txBody>
                  <a:tcPr marL="0" marR="0" marT="0" marB="0">
                    <a:lnL w="28575">
                      <a:solidFill>
                        <a:srgbClr val="FFFFFF"/>
                      </a:solidFill>
                      <a:prstDash val="solid"/>
                    </a:lnL>
                    <a:lnT w="12700">
                      <a:solidFill>
                        <a:srgbClr val="ACACAC"/>
                      </a:solidFill>
                      <a:prstDash val="solid"/>
                    </a:lnT>
                    <a:lnB w="12700">
                      <a:solidFill>
                        <a:srgbClr val="ACACAC"/>
                      </a:solidFill>
                      <a:prstDash val="solid"/>
                    </a:lnB>
                  </a:tcPr>
                </a:tc>
                <a:tc>
                  <a:txBody>
                    <a:bodyPr/>
                    <a:lstStyle/>
                    <a:p>
                      <a:pPr>
                        <a:lnSpc>
                          <a:spcPct val="100000"/>
                        </a:lnSpc>
                        <a:spcBef>
                          <a:spcPts val="15"/>
                        </a:spcBef>
                      </a:pPr>
                      <a:endParaRPr sz="1300">
                        <a:latin typeface="Times New Roman"/>
                        <a:cs typeface="Times New Roman"/>
                      </a:endParaRPr>
                    </a:p>
                    <a:p>
                      <a:pPr marL="83185" marR="121285">
                        <a:lnSpc>
                          <a:spcPct val="99100"/>
                        </a:lnSpc>
                        <a:spcBef>
                          <a:spcPts val="5"/>
                        </a:spcBef>
                      </a:pPr>
                      <a:r>
                        <a:rPr sz="1200" dirty="0">
                          <a:solidFill>
                            <a:srgbClr val="1A1F70"/>
                          </a:solidFill>
                          <a:latin typeface="Segoe UI"/>
                          <a:cs typeface="Segoe UI"/>
                        </a:rPr>
                        <a:t>A </a:t>
                      </a:r>
                      <a:r>
                        <a:rPr sz="1200" spc="-5" dirty="0">
                          <a:solidFill>
                            <a:srgbClr val="1A1F70"/>
                          </a:solidFill>
                          <a:latin typeface="Segoe UI"/>
                          <a:cs typeface="Segoe UI"/>
                        </a:rPr>
                        <a:t>single </a:t>
                      </a:r>
                      <a:r>
                        <a:rPr sz="1200" spc="-15" dirty="0">
                          <a:solidFill>
                            <a:srgbClr val="1A1F70"/>
                          </a:solidFill>
                          <a:latin typeface="Segoe UI"/>
                          <a:cs typeface="Segoe UI"/>
                        </a:rPr>
                        <a:t>integration </a:t>
                      </a:r>
                      <a:r>
                        <a:rPr sz="1200" spc="-25" dirty="0">
                          <a:solidFill>
                            <a:srgbClr val="1A1F70"/>
                          </a:solidFill>
                          <a:latin typeface="Segoe UI"/>
                          <a:cs typeface="Segoe UI"/>
                        </a:rPr>
                        <a:t>gets  </a:t>
                      </a:r>
                      <a:r>
                        <a:rPr sz="1200" spc="-15" dirty="0">
                          <a:solidFill>
                            <a:srgbClr val="1A1F70"/>
                          </a:solidFill>
                          <a:latin typeface="Segoe UI"/>
                          <a:cs typeface="Segoe UI"/>
                        </a:rPr>
                        <a:t>developers </a:t>
                      </a:r>
                      <a:r>
                        <a:rPr sz="1200" spc="-5" dirty="0">
                          <a:solidFill>
                            <a:srgbClr val="1A1F70"/>
                          </a:solidFill>
                          <a:latin typeface="Segoe UI"/>
                          <a:cs typeface="Segoe UI"/>
                        </a:rPr>
                        <a:t>full </a:t>
                      </a:r>
                      <a:r>
                        <a:rPr sz="1200" spc="-10" dirty="0">
                          <a:solidFill>
                            <a:srgbClr val="1A1F70"/>
                          </a:solidFill>
                          <a:latin typeface="Segoe UI"/>
                          <a:cs typeface="Segoe UI"/>
                        </a:rPr>
                        <a:t>coverage </a:t>
                      </a:r>
                      <a:r>
                        <a:rPr sz="1200" spc="-15" dirty="0">
                          <a:solidFill>
                            <a:srgbClr val="1A1F70"/>
                          </a:solidFill>
                          <a:latin typeface="Segoe UI"/>
                          <a:cs typeface="Segoe UI"/>
                        </a:rPr>
                        <a:t>of  their </a:t>
                      </a:r>
                      <a:r>
                        <a:rPr sz="1200" dirty="0">
                          <a:solidFill>
                            <a:srgbClr val="1A1F70"/>
                          </a:solidFill>
                          <a:latin typeface="Segoe UI"/>
                          <a:cs typeface="Segoe UI"/>
                        </a:rPr>
                        <a:t>users’ </a:t>
                      </a:r>
                      <a:r>
                        <a:rPr sz="1200" spc="-10" dirty="0">
                          <a:solidFill>
                            <a:srgbClr val="1A1F70"/>
                          </a:solidFill>
                          <a:latin typeface="Segoe UI"/>
                          <a:cs typeface="Segoe UI"/>
                        </a:rPr>
                        <a:t>financial </a:t>
                      </a:r>
                      <a:r>
                        <a:rPr sz="1200" spc="-20" dirty="0">
                          <a:solidFill>
                            <a:srgbClr val="1A1F70"/>
                          </a:solidFill>
                          <a:latin typeface="Segoe UI"/>
                          <a:cs typeface="Segoe UI"/>
                        </a:rPr>
                        <a:t>accounts,  </a:t>
                      </a:r>
                      <a:r>
                        <a:rPr sz="1200" dirty="0">
                          <a:solidFill>
                            <a:srgbClr val="1A1F70"/>
                          </a:solidFill>
                          <a:latin typeface="Segoe UI"/>
                          <a:cs typeface="Segoe UI"/>
                        </a:rPr>
                        <a:t>saving </a:t>
                      </a:r>
                      <a:r>
                        <a:rPr sz="1200" spc="-5" dirty="0">
                          <a:solidFill>
                            <a:srgbClr val="1A1F70"/>
                          </a:solidFill>
                          <a:latin typeface="Segoe UI"/>
                          <a:cs typeface="Segoe UI"/>
                        </a:rPr>
                        <a:t>time </a:t>
                      </a:r>
                      <a:r>
                        <a:rPr sz="1200" spc="-10" dirty="0">
                          <a:solidFill>
                            <a:srgbClr val="1A1F70"/>
                          </a:solidFill>
                          <a:latin typeface="Segoe UI"/>
                          <a:cs typeface="Segoe UI"/>
                        </a:rPr>
                        <a:t>and</a:t>
                      </a:r>
                      <a:r>
                        <a:rPr sz="1200" spc="-50" dirty="0">
                          <a:solidFill>
                            <a:srgbClr val="1A1F70"/>
                          </a:solidFill>
                          <a:latin typeface="Segoe UI"/>
                          <a:cs typeface="Segoe UI"/>
                        </a:rPr>
                        <a:t> </a:t>
                      </a:r>
                      <a:r>
                        <a:rPr sz="1200" spc="-10" dirty="0">
                          <a:solidFill>
                            <a:srgbClr val="1A1F70"/>
                          </a:solidFill>
                          <a:latin typeface="Segoe UI"/>
                          <a:cs typeface="Segoe UI"/>
                        </a:rPr>
                        <a:t>money</a:t>
                      </a:r>
                      <a:endParaRPr sz="1200">
                        <a:latin typeface="Segoe UI"/>
                        <a:cs typeface="Segoe UI"/>
                      </a:endParaRPr>
                    </a:p>
                  </a:txBody>
                  <a:tcPr marL="0" marR="0" marT="1905" marB="0">
                    <a:lnT w="12700">
                      <a:solidFill>
                        <a:srgbClr val="ACACAC"/>
                      </a:solidFill>
                      <a:prstDash val="solid"/>
                    </a:lnT>
                    <a:lnB w="12700">
                      <a:solidFill>
                        <a:srgbClr val="ACACAC"/>
                      </a:solidFill>
                      <a:prstDash val="solid"/>
                    </a:lnB>
                  </a:tcPr>
                </a:tc>
                <a:extLst>
                  <a:ext uri="{0D108BD9-81ED-4DB2-BD59-A6C34878D82A}">
                    <a16:rowId xmlns:a16="http://schemas.microsoft.com/office/drawing/2014/main" val="10001"/>
                  </a:ext>
                </a:extLst>
              </a:tr>
              <a:tr h="1103376">
                <a:tc>
                  <a:txBody>
                    <a:bodyPr/>
                    <a:lstStyle/>
                    <a:p>
                      <a:pPr>
                        <a:lnSpc>
                          <a:spcPct val="100000"/>
                        </a:lnSpc>
                      </a:pPr>
                      <a:endParaRPr sz="1600">
                        <a:latin typeface="Times New Roman"/>
                        <a:cs typeface="Times New Roman"/>
                      </a:endParaRPr>
                    </a:p>
                    <a:p>
                      <a:pPr marL="90170" marR="83820" indent="-38735">
                        <a:lnSpc>
                          <a:spcPts val="1430"/>
                        </a:lnSpc>
                        <a:spcBef>
                          <a:spcPts val="1170"/>
                        </a:spcBef>
                      </a:pPr>
                      <a:r>
                        <a:rPr sz="1200" b="1" spc="-105" dirty="0">
                          <a:solidFill>
                            <a:srgbClr val="003DA9"/>
                          </a:solidFill>
                          <a:latin typeface="Segoe UI"/>
                          <a:cs typeface="Segoe UI"/>
                        </a:rPr>
                        <a:t>T</a:t>
                      </a:r>
                      <a:r>
                        <a:rPr sz="1200" b="1" spc="-30" dirty="0">
                          <a:solidFill>
                            <a:srgbClr val="003DA9"/>
                          </a:solidFill>
                          <a:latin typeface="Segoe UI"/>
                          <a:cs typeface="Segoe UI"/>
                        </a:rPr>
                        <a:t>r</a:t>
                      </a:r>
                      <a:r>
                        <a:rPr sz="1200" b="1" spc="25" dirty="0">
                          <a:solidFill>
                            <a:srgbClr val="003DA9"/>
                          </a:solidFill>
                          <a:latin typeface="Segoe UI"/>
                          <a:cs typeface="Segoe UI"/>
                        </a:rPr>
                        <a:t>a</a:t>
                      </a:r>
                      <a:r>
                        <a:rPr sz="1200" b="1" spc="20" dirty="0">
                          <a:solidFill>
                            <a:srgbClr val="003DA9"/>
                          </a:solidFill>
                          <a:latin typeface="Segoe UI"/>
                          <a:cs typeface="Segoe UI"/>
                        </a:rPr>
                        <a:t>n</a:t>
                      </a:r>
                      <a:r>
                        <a:rPr sz="1200" b="1" dirty="0">
                          <a:solidFill>
                            <a:srgbClr val="003DA9"/>
                          </a:solidFill>
                          <a:latin typeface="Segoe UI"/>
                          <a:cs typeface="Segoe UI"/>
                        </a:rPr>
                        <a:t>s</a:t>
                      </a:r>
                      <a:r>
                        <a:rPr sz="1200" b="1" spc="25" dirty="0">
                          <a:solidFill>
                            <a:srgbClr val="003DA9"/>
                          </a:solidFill>
                          <a:latin typeface="Segoe UI"/>
                          <a:cs typeface="Segoe UI"/>
                        </a:rPr>
                        <a:t>a</a:t>
                      </a:r>
                      <a:r>
                        <a:rPr sz="1200" b="1" spc="20" dirty="0">
                          <a:solidFill>
                            <a:srgbClr val="003DA9"/>
                          </a:solidFill>
                          <a:latin typeface="Segoe UI"/>
                          <a:cs typeface="Segoe UI"/>
                        </a:rPr>
                        <a:t>c</a:t>
                      </a:r>
                      <a:r>
                        <a:rPr sz="1200" b="1" spc="-20" dirty="0">
                          <a:solidFill>
                            <a:srgbClr val="003DA9"/>
                          </a:solidFill>
                          <a:latin typeface="Segoe UI"/>
                          <a:cs typeface="Segoe UI"/>
                        </a:rPr>
                        <a:t>t</a:t>
                      </a:r>
                      <a:r>
                        <a:rPr sz="1200" b="1" spc="-45" dirty="0">
                          <a:solidFill>
                            <a:srgbClr val="003DA9"/>
                          </a:solidFill>
                          <a:latin typeface="Segoe UI"/>
                          <a:cs typeface="Segoe UI"/>
                        </a:rPr>
                        <a:t>i</a:t>
                      </a:r>
                      <a:r>
                        <a:rPr sz="1200" b="1" spc="-60" dirty="0">
                          <a:solidFill>
                            <a:srgbClr val="003DA9"/>
                          </a:solidFill>
                          <a:latin typeface="Segoe UI"/>
                          <a:cs typeface="Segoe UI"/>
                        </a:rPr>
                        <a:t>o</a:t>
                      </a:r>
                      <a:r>
                        <a:rPr sz="1200" b="1" dirty="0">
                          <a:solidFill>
                            <a:srgbClr val="003DA9"/>
                          </a:solidFill>
                          <a:latin typeface="Segoe UI"/>
                          <a:cs typeface="Segoe UI"/>
                        </a:rPr>
                        <a:t>n  </a:t>
                      </a:r>
                      <a:r>
                        <a:rPr sz="1200" b="1" spc="10" dirty="0">
                          <a:solidFill>
                            <a:srgbClr val="003DA9"/>
                          </a:solidFill>
                          <a:latin typeface="Segoe UI"/>
                          <a:cs typeface="Segoe UI"/>
                        </a:rPr>
                        <a:t>Reliability</a:t>
                      </a:r>
                      <a:endParaRPr sz="1200">
                        <a:latin typeface="Segoe UI"/>
                        <a:cs typeface="Segoe UI"/>
                      </a:endParaRPr>
                    </a:p>
                  </a:txBody>
                  <a:tcPr marL="0" marR="0" marT="0" marB="0">
                    <a:lnL w="28575">
                      <a:solidFill>
                        <a:srgbClr val="FFFFFF"/>
                      </a:solidFill>
                      <a:prstDash val="solid"/>
                    </a:lnL>
                    <a:lnT w="12700">
                      <a:solidFill>
                        <a:srgbClr val="ACACAC"/>
                      </a:solidFill>
                      <a:prstDash val="solid"/>
                    </a:lnT>
                    <a:lnB w="12700">
                      <a:solidFill>
                        <a:srgbClr val="ACACAC"/>
                      </a:solidFill>
                      <a:prstDash val="solid"/>
                    </a:lnB>
                  </a:tcPr>
                </a:tc>
                <a:tc>
                  <a:txBody>
                    <a:bodyPr/>
                    <a:lstStyle/>
                    <a:p>
                      <a:pPr>
                        <a:lnSpc>
                          <a:spcPct val="100000"/>
                        </a:lnSpc>
                        <a:spcBef>
                          <a:spcPts val="45"/>
                        </a:spcBef>
                      </a:pPr>
                      <a:endParaRPr sz="1950">
                        <a:latin typeface="Times New Roman"/>
                        <a:cs typeface="Times New Roman"/>
                      </a:endParaRPr>
                    </a:p>
                    <a:p>
                      <a:pPr marL="83185" marR="63500">
                        <a:lnSpc>
                          <a:spcPts val="1430"/>
                        </a:lnSpc>
                      </a:pPr>
                      <a:r>
                        <a:rPr sz="1200" dirty="0">
                          <a:solidFill>
                            <a:srgbClr val="1A1F70"/>
                          </a:solidFill>
                          <a:latin typeface="Segoe UI"/>
                          <a:cs typeface="Segoe UI"/>
                        </a:rPr>
                        <a:t>Fresh, </a:t>
                      </a:r>
                      <a:r>
                        <a:rPr sz="1200" spc="-15" dirty="0">
                          <a:solidFill>
                            <a:srgbClr val="1A1F70"/>
                          </a:solidFill>
                          <a:latin typeface="Segoe UI"/>
                          <a:cs typeface="Segoe UI"/>
                        </a:rPr>
                        <a:t>accurate </a:t>
                      </a:r>
                      <a:r>
                        <a:rPr sz="1200" spc="-10" dirty="0">
                          <a:solidFill>
                            <a:srgbClr val="1A1F70"/>
                          </a:solidFill>
                          <a:latin typeface="Segoe UI"/>
                          <a:cs typeface="Segoe UI"/>
                        </a:rPr>
                        <a:t>and </a:t>
                      </a:r>
                      <a:r>
                        <a:rPr sz="1200" spc="5" dirty="0">
                          <a:solidFill>
                            <a:srgbClr val="1A1F70"/>
                          </a:solidFill>
                          <a:latin typeface="Segoe UI"/>
                          <a:cs typeface="Segoe UI"/>
                        </a:rPr>
                        <a:t>well-  </a:t>
                      </a:r>
                      <a:r>
                        <a:rPr sz="1200" spc="-10" dirty="0">
                          <a:solidFill>
                            <a:srgbClr val="1A1F70"/>
                          </a:solidFill>
                          <a:latin typeface="Segoe UI"/>
                          <a:cs typeface="Segoe UI"/>
                        </a:rPr>
                        <a:t>structured </a:t>
                      </a:r>
                      <a:r>
                        <a:rPr sz="1200" spc="-20" dirty="0">
                          <a:solidFill>
                            <a:srgbClr val="1A1F70"/>
                          </a:solidFill>
                          <a:latin typeface="Segoe UI"/>
                          <a:cs typeface="Segoe UI"/>
                        </a:rPr>
                        <a:t>data </a:t>
                      </a:r>
                      <a:r>
                        <a:rPr sz="1200" spc="-5" dirty="0">
                          <a:solidFill>
                            <a:srgbClr val="1A1F70"/>
                          </a:solidFill>
                          <a:latin typeface="Segoe UI"/>
                          <a:cs typeface="Segoe UI"/>
                        </a:rPr>
                        <a:t>delivers </a:t>
                      </a:r>
                      <a:r>
                        <a:rPr sz="1200" spc="-15" dirty="0">
                          <a:solidFill>
                            <a:srgbClr val="1A1F70"/>
                          </a:solidFill>
                          <a:latin typeface="Segoe UI"/>
                          <a:cs typeface="Segoe UI"/>
                        </a:rPr>
                        <a:t>higher  transaction </a:t>
                      </a:r>
                      <a:r>
                        <a:rPr sz="1200" spc="-10" dirty="0">
                          <a:solidFill>
                            <a:srgbClr val="1A1F70"/>
                          </a:solidFill>
                          <a:latin typeface="Segoe UI"/>
                          <a:cs typeface="Segoe UI"/>
                        </a:rPr>
                        <a:t>success</a:t>
                      </a:r>
                      <a:r>
                        <a:rPr sz="1200" spc="105" dirty="0">
                          <a:solidFill>
                            <a:srgbClr val="1A1F70"/>
                          </a:solidFill>
                          <a:latin typeface="Segoe UI"/>
                          <a:cs typeface="Segoe UI"/>
                        </a:rPr>
                        <a:t> </a:t>
                      </a:r>
                      <a:r>
                        <a:rPr sz="1200" spc="-10" dirty="0">
                          <a:solidFill>
                            <a:srgbClr val="1A1F70"/>
                          </a:solidFill>
                          <a:latin typeface="Segoe UI"/>
                          <a:cs typeface="Segoe UI"/>
                        </a:rPr>
                        <a:t>rates</a:t>
                      </a:r>
                      <a:endParaRPr sz="1200">
                        <a:latin typeface="Segoe UI"/>
                        <a:cs typeface="Segoe UI"/>
                      </a:endParaRPr>
                    </a:p>
                  </a:txBody>
                  <a:tcPr marL="0" marR="0" marT="5715" marB="0">
                    <a:lnT w="12700">
                      <a:solidFill>
                        <a:srgbClr val="ACACAC"/>
                      </a:solidFill>
                      <a:prstDash val="solid"/>
                    </a:lnT>
                    <a:lnB w="12700">
                      <a:solidFill>
                        <a:srgbClr val="ACACAC"/>
                      </a:solidFill>
                      <a:prstDash val="solid"/>
                    </a:lnB>
                  </a:tcPr>
                </a:tc>
                <a:extLst>
                  <a:ext uri="{0D108BD9-81ED-4DB2-BD59-A6C34878D82A}">
                    <a16:rowId xmlns:a16="http://schemas.microsoft.com/office/drawing/2014/main" val="10002"/>
                  </a:ext>
                </a:extLst>
              </a:tr>
              <a:tr h="1103376">
                <a:tc>
                  <a:txBody>
                    <a:bodyPr/>
                    <a:lstStyle/>
                    <a:p>
                      <a:pPr>
                        <a:lnSpc>
                          <a:spcPct val="100000"/>
                        </a:lnSpc>
                      </a:pPr>
                      <a:endParaRPr sz="1600">
                        <a:latin typeface="Times New Roman"/>
                        <a:cs typeface="Times New Roman"/>
                      </a:endParaRPr>
                    </a:p>
                    <a:p>
                      <a:pPr>
                        <a:lnSpc>
                          <a:spcPct val="100000"/>
                        </a:lnSpc>
                        <a:spcBef>
                          <a:spcPts val="5"/>
                        </a:spcBef>
                      </a:pPr>
                      <a:endParaRPr sz="1600">
                        <a:latin typeface="Times New Roman"/>
                        <a:cs typeface="Times New Roman"/>
                      </a:endParaRPr>
                    </a:p>
                    <a:p>
                      <a:pPr marL="167005">
                        <a:lnSpc>
                          <a:spcPct val="100000"/>
                        </a:lnSpc>
                      </a:pPr>
                      <a:r>
                        <a:rPr sz="1200" b="1" spc="5" dirty="0">
                          <a:solidFill>
                            <a:srgbClr val="003DA9"/>
                          </a:solidFill>
                          <a:latin typeface="Segoe UI"/>
                          <a:cs typeface="Segoe UI"/>
                        </a:rPr>
                        <a:t>Security</a:t>
                      </a:r>
                      <a:endParaRPr sz="1200">
                        <a:latin typeface="Segoe UI"/>
                        <a:cs typeface="Segoe UI"/>
                      </a:endParaRPr>
                    </a:p>
                  </a:txBody>
                  <a:tcPr marL="0" marR="0" marT="0" marB="0">
                    <a:lnL w="28575">
                      <a:solidFill>
                        <a:srgbClr val="FFFFFF"/>
                      </a:solidFill>
                      <a:prstDash val="solid"/>
                    </a:lnL>
                    <a:lnT w="12700">
                      <a:solidFill>
                        <a:srgbClr val="ACACAC"/>
                      </a:solidFill>
                      <a:prstDash val="solid"/>
                    </a:lnT>
                  </a:tcPr>
                </a:tc>
                <a:tc>
                  <a:txBody>
                    <a:bodyPr/>
                    <a:lstStyle/>
                    <a:p>
                      <a:pPr>
                        <a:lnSpc>
                          <a:spcPct val="100000"/>
                        </a:lnSpc>
                        <a:spcBef>
                          <a:spcPts val="40"/>
                        </a:spcBef>
                      </a:pPr>
                      <a:endParaRPr sz="1300" dirty="0">
                        <a:latin typeface="Times New Roman"/>
                        <a:cs typeface="Times New Roman"/>
                      </a:endParaRPr>
                    </a:p>
                    <a:p>
                      <a:pPr marL="83185" marR="53975">
                        <a:lnSpc>
                          <a:spcPct val="99100"/>
                        </a:lnSpc>
                      </a:pPr>
                      <a:r>
                        <a:rPr sz="1200" dirty="0">
                          <a:solidFill>
                            <a:srgbClr val="1A1F70"/>
                          </a:solidFill>
                          <a:latin typeface="Segoe UI"/>
                          <a:cs typeface="Segoe UI"/>
                        </a:rPr>
                        <a:t>Layered </a:t>
                      </a:r>
                      <a:r>
                        <a:rPr sz="1200" spc="-10" dirty="0">
                          <a:solidFill>
                            <a:srgbClr val="1A1F70"/>
                          </a:solidFill>
                          <a:latin typeface="Segoe UI"/>
                          <a:cs typeface="Segoe UI"/>
                        </a:rPr>
                        <a:t>security and </a:t>
                      </a:r>
                      <a:r>
                        <a:rPr sz="1200" spc="-5" dirty="0">
                          <a:solidFill>
                            <a:srgbClr val="1A1F70"/>
                          </a:solidFill>
                          <a:latin typeface="Segoe UI"/>
                          <a:cs typeface="Segoe UI"/>
                        </a:rPr>
                        <a:t>strong  </a:t>
                      </a:r>
                      <a:r>
                        <a:rPr sz="1200" spc="-20" dirty="0">
                          <a:solidFill>
                            <a:srgbClr val="1A1F70"/>
                          </a:solidFill>
                          <a:latin typeface="Segoe UI"/>
                          <a:cs typeface="Segoe UI"/>
                        </a:rPr>
                        <a:t>authentication </a:t>
                      </a:r>
                      <a:r>
                        <a:rPr sz="1200" spc="5" dirty="0">
                          <a:solidFill>
                            <a:srgbClr val="1A1F70"/>
                          </a:solidFill>
                          <a:latin typeface="Segoe UI"/>
                          <a:cs typeface="Segoe UI"/>
                        </a:rPr>
                        <a:t>drive </a:t>
                      </a:r>
                      <a:r>
                        <a:rPr sz="1200" spc="-10" dirty="0">
                          <a:solidFill>
                            <a:srgbClr val="1A1F70"/>
                          </a:solidFill>
                          <a:latin typeface="Segoe UI"/>
                          <a:cs typeface="Segoe UI"/>
                        </a:rPr>
                        <a:t>down  </a:t>
                      </a:r>
                      <a:r>
                        <a:rPr sz="1200" spc="-25" dirty="0">
                          <a:solidFill>
                            <a:srgbClr val="1A1F70"/>
                          </a:solidFill>
                          <a:latin typeface="Segoe UI"/>
                          <a:cs typeface="Segoe UI"/>
                        </a:rPr>
                        <a:t>both </a:t>
                      </a:r>
                      <a:r>
                        <a:rPr sz="1200" spc="-20" dirty="0">
                          <a:solidFill>
                            <a:srgbClr val="1A1F70"/>
                          </a:solidFill>
                          <a:latin typeface="Segoe UI"/>
                          <a:cs typeface="Segoe UI"/>
                        </a:rPr>
                        <a:t>suspected </a:t>
                      </a:r>
                      <a:r>
                        <a:rPr sz="1200" spc="-10" dirty="0">
                          <a:solidFill>
                            <a:srgbClr val="1A1F70"/>
                          </a:solidFill>
                          <a:latin typeface="Segoe UI"/>
                          <a:cs typeface="Segoe UI"/>
                        </a:rPr>
                        <a:t>and </a:t>
                      </a:r>
                      <a:r>
                        <a:rPr sz="1200" spc="-5" dirty="0">
                          <a:solidFill>
                            <a:srgbClr val="1A1F70"/>
                          </a:solidFill>
                          <a:latin typeface="Segoe UI"/>
                          <a:cs typeface="Segoe UI"/>
                        </a:rPr>
                        <a:t>confirmed  </a:t>
                      </a:r>
                      <a:r>
                        <a:rPr sz="1200" dirty="0">
                          <a:solidFill>
                            <a:srgbClr val="1A1F70"/>
                          </a:solidFill>
                          <a:latin typeface="Segoe UI"/>
                          <a:cs typeface="Segoe UI"/>
                        </a:rPr>
                        <a:t>fraud</a:t>
                      </a:r>
                      <a:r>
                        <a:rPr sz="1200" spc="-70" dirty="0">
                          <a:solidFill>
                            <a:srgbClr val="1A1F70"/>
                          </a:solidFill>
                          <a:latin typeface="Segoe UI"/>
                          <a:cs typeface="Segoe UI"/>
                        </a:rPr>
                        <a:t> </a:t>
                      </a:r>
                      <a:r>
                        <a:rPr sz="1200" spc="-10" dirty="0">
                          <a:solidFill>
                            <a:srgbClr val="1A1F70"/>
                          </a:solidFill>
                          <a:latin typeface="Segoe UI"/>
                          <a:cs typeface="Segoe UI"/>
                        </a:rPr>
                        <a:t>rates</a:t>
                      </a:r>
                      <a:endParaRPr sz="1200" dirty="0">
                        <a:latin typeface="Segoe UI"/>
                        <a:cs typeface="Segoe UI"/>
                      </a:endParaRPr>
                    </a:p>
                  </a:txBody>
                  <a:tcPr marL="0" marR="0" marT="5080" marB="0">
                    <a:lnT w="12700">
                      <a:solidFill>
                        <a:srgbClr val="ACACAC"/>
                      </a:solidFill>
                      <a:prstDash val="solid"/>
                    </a:lnT>
                  </a:tcPr>
                </a:tc>
                <a:extLst>
                  <a:ext uri="{0D108BD9-81ED-4DB2-BD59-A6C34878D82A}">
                    <a16:rowId xmlns:a16="http://schemas.microsoft.com/office/drawing/2014/main" val="10003"/>
                  </a:ext>
                </a:extLst>
              </a:tr>
            </a:tbl>
          </a:graphicData>
        </a:graphic>
      </p:graphicFrame>
      <p:sp>
        <p:nvSpPr>
          <p:cNvPr id="25" name="object 23">
            <a:extLst>
              <a:ext uri="{FF2B5EF4-FFF2-40B4-BE49-F238E27FC236}">
                <a16:creationId xmlns:a16="http://schemas.microsoft.com/office/drawing/2014/main" id="{3D048E84-14DC-4CD9-A0BD-A6B42F042FE3}"/>
              </a:ext>
            </a:extLst>
          </p:cNvPr>
          <p:cNvSpPr txBox="1"/>
          <p:nvPr/>
        </p:nvSpPr>
        <p:spPr>
          <a:xfrm>
            <a:off x="4366761" y="1185227"/>
            <a:ext cx="2540000" cy="639445"/>
          </a:xfrm>
          <a:prstGeom prst="rect">
            <a:avLst/>
          </a:prstGeom>
        </p:spPr>
        <p:txBody>
          <a:bodyPr vert="horz" wrap="square" lIns="0" tIns="15875" rIns="0" bIns="0" rtlCol="0">
            <a:spAutoFit/>
          </a:bodyPr>
          <a:lstStyle/>
          <a:p>
            <a:pPr marL="12700" marR="5080">
              <a:lnSpc>
                <a:spcPct val="100000"/>
              </a:lnSpc>
              <a:spcBef>
                <a:spcPts val="125"/>
              </a:spcBef>
            </a:pPr>
            <a:r>
              <a:rPr sz="2000" b="1" spc="5" dirty="0">
                <a:solidFill>
                  <a:srgbClr val="1A1F70"/>
                </a:solidFill>
                <a:latin typeface="Segoe UI"/>
                <a:cs typeface="Segoe UI"/>
              </a:rPr>
              <a:t>Why </a:t>
            </a:r>
            <a:r>
              <a:rPr sz="2000" b="1" spc="15" dirty="0">
                <a:solidFill>
                  <a:srgbClr val="1A1F70"/>
                </a:solidFill>
                <a:latin typeface="Segoe UI"/>
                <a:cs typeface="Segoe UI"/>
              </a:rPr>
              <a:t>Fintechs and</a:t>
            </a:r>
            <a:r>
              <a:rPr sz="2000" b="1" spc="-340" dirty="0">
                <a:solidFill>
                  <a:srgbClr val="1A1F70"/>
                </a:solidFill>
                <a:latin typeface="Segoe UI"/>
                <a:cs typeface="Segoe UI"/>
              </a:rPr>
              <a:t> </a:t>
            </a:r>
            <a:r>
              <a:rPr sz="2000" b="1" spc="20" dirty="0">
                <a:solidFill>
                  <a:srgbClr val="1A1F70"/>
                </a:solidFill>
                <a:latin typeface="Segoe UI"/>
                <a:cs typeface="Segoe UI"/>
              </a:rPr>
              <a:t>FIs  Choose</a:t>
            </a:r>
            <a:r>
              <a:rPr sz="2000" b="1" spc="-160" dirty="0">
                <a:solidFill>
                  <a:srgbClr val="1A1F70"/>
                </a:solidFill>
                <a:latin typeface="Segoe UI"/>
                <a:cs typeface="Segoe UI"/>
              </a:rPr>
              <a:t> </a:t>
            </a:r>
            <a:r>
              <a:rPr sz="2000" b="1" spc="30" dirty="0">
                <a:solidFill>
                  <a:srgbClr val="1A1F70"/>
                </a:solidFill>
                <a:latin typeface="Segoe UI"/>
                <a:cs typeface="Segoe UI"/>
              </a:rPr>
              <a:t>Plaid</a:t>
            </a:r>
            <a:endParaRPr sz="2000">
              <a:latin typeface="Segoe UI"/>
              <a:cs typeface="Segoe UI"/>
            </a:endParaRPr>
          </a:p>
        </p:txBody>
      </p:sp>
      <p:sp>
        <p:nvSpPr>
          <p:cNvPr id="26" name="object 24">
            <a:extLst>
              <a:ext uri="{FF2B5EF4-FFF2-40B4-BE49-F238E27FC236}">
                <a16:creationId xmlns:a16="http://schemas.microsoft.com/office/drawing/2014/main" id="{237186FC-6C97-470F-A6E5-C89236F3076F}"/>
              </a:ext>
            </a:extLst>
          </p:cNvPr>
          <p:cNvSpPr txBox="1"/>
          <p:nvPr/>
        </p:nvSpPr>
        <p:spPr>
          <a:xfrm>
            <a:off x="8266930" y="1185227"/>
            <a:ext cx="2276475" cy="639445"/>
          </a:xfrm>
          <a:prstGeom prst="rect">
            <a:avLst/>
          </a:prstGeom>
        </p:spPr>
        <p:txBody>
          <a:bodyPr vert="horz" wrap="square" lIns="0" tIns="15875" rIns="0" bIns="0" rtlCol="0">
            <a:spAutoFit/>
          </a:bodyPr>
          <a:lstStyle/>
          <a:p>
            <a:pPr marL="12700" marR="5080">
              <a:lnSpc>
                <a:spcPct val="100000"/>
              </a:lnSpc>
              <a:spcBef>
                <a:spcPts val="125"/>
              </a:spcBef>
            </a:pPr>
            <a:r>
              <a:rPr sz="2000" b="1" spc="15" dirty="0">
                <a:solidFill>
                  <a:srgbClr val="1A1F70"/>
                </a:solidFill>
                <a:latin typeface="Segoe UI"/>
                <a:cs typeface="Segoe UI"/>
              </a:rPr>
              <a:t>Benefits </a:t>
            </a:r>
            <a:r>
              <a:rPr sz="2000" b="1" spc="30" dirty="0">
                <a:solidFill>
                  <a:srgbClr val="1A1F70"/>
                </a:solidFill>
                <a:latin typeface="Segoe UI"/>
                <a:cs typeface="Segoe UI"/>
              </a:rPr>
              <a:t>to</a:t>
            </a:r>
            <a:r>
              <a:rPr sz="2000" b="1" spc="-310" dirty="0">
                <a:solidFill>
                  <a:srgbClr val="1A1F70"/>
                </a:solidFill>
                <a:latin typeface="Segoe UI"/>
                <a:cs typeface="Segoe UI"/>
              </a:rPr>
              <a:t> </a:t>
            </a:r>
            <a:r>
              <a:rPr sz="2000" b="1" spc="15" dirty="0">
                <a:solidFill>
                  <a:srgbClr val="1A1F70"/>
                </a:solidFill>
                <a:latin typeface="Segoe UI"/>
                <a:cs typeface="Segoe UI"/>
              </a:rPr>
              <a:t>Fintech  </a:t>
            </a:r>
            <a:r>
              <a:rPr sz="2000" b="1" spc="25" dirty="0">
                <a:solidFill>
                  <a:srgbClr val="1A1F70"/>
                </a:solidFill>
                <a:latin typeface="Segoe UI"/>
                <a:cs typeface="Segoe UI"/>
              </a:rPr>
              <a:t>Developers</a:t>
            </a:r>
            <a:endParaRPr sz="2000" dirty="0">
              <a:latin typeface="Segoe UI"/>
              <a:cs typeface="Segoe UI"/>
            </a:endParaRPr>
          </a:p>
        </p:txBody>
      </p:sp>
      <p:sp>
        <p:nvSpPr>
          <p:cNvPr id="27" name="object 25">
            <a:extLst>
              <a:ext uri="{FF2B5EF4-FFF2-40B4-BE49-F238E27FC236}">
                <a16:creationId xmlns:a16="http://schemas.microsoft.com/office/drawing/2014/main" id="{12564F97-DE82-46DB-88D0-D2977965D567}"/>
              </a:ext>
            </a:extLst>
          </p:cNvPr>
          <p:cNvSpPr txBox="1"/>
          <p:nvPr/>
        </p:nvSpPr>
        <p:spPr>
          <a:xfrm>
            <a:off x="508562" y="1192847"/>
            <a:ext cx="2992120" cy="581025"/>
          </a:xfrm>
          <a:prstGeom prst="rect">
            <a:avLst/>
          </a:prstGeom>
        </p:spPr>
        <p:txBody>
          <a:bodyPr vert="horz" wrap="square" lIns="0" tIns="15875" rIns="0" bIns="0" rtlCol="0">
            <a:spAutoFit/>
          </a:bodyPr>
          <a:lstStyle/>
          <a:p>
            <a:pPr marL="12700">
              <a:lnSpc>
                <a:spcPct val="100000"/>
              </a:lnSpc>
              <a:spcBef>
                <a:spcPts val="125"/>
              </a:spcBef>
            </a:pPr>
            <a:r>
              <a:rPr sz="2000" b="1" spc="10" dirty="0">
                <a:solidFill>
                  <a:srgbClr val="1A1F70"/>
                </a:solidFill>
                <a:latin typeface="Segoe UI"/>
                <a:cs typeface="Segoe UI"/>
              </a:rPr>
              <a:t>Accounts </a:t>
            </a:r>
            <a:r>
              <a:rPr sz="2000" b="1" spc="15" dirty="0">
                <a:solidFill>
                  <a:srgbClr val="1A1F70"/>
                </a:solidFill>
                <a:latin typeface="Segoe UI"/>
                <a:cs typeface="Segoe UI"/>
              </a:rPr>
              <a:t>Linked </a:t>
            </a:r>
            <a:r>
              <a:rPr sz="2000" b="1" spc="25" dirty="0">
                <a:solidFill>
                  <a:srgbClr val="1A1F70"/>
                </a:solidFill>
                <a:latin typeface="Segoe UI"/>
                <a:cs typeface="Segoe UI"/>
              </a:rPr>
              <a:t>to</a:t>
            </a:r>
            <a:r>
              <a:rPr sz="2000" b="1" spc="-395" dirty="0">
                <a:solidFill>
                  <a:srgbClr val="1A1F70"/>
                </a:solidFill>
                <a:latin typeface="Segoe UI"/>
                <a:cs typeface="Segoe UI"/>
              </a:rPr>
              <a:t> </a:t>
            </a:r>
            <a:r>
              <a:rPr sz="2000" b="1" spc="30" dirty="0">
                <a:solidFill>
                  <a:srgbClr val="1A1F70"/>
                </a:solidFill>
                <a:latin typeface="Segoe UI"/>
                <a:cs typeface="Segoe UI"/>
              </a:rPr>
              <a:t>Plaid</a:t>
            </a:r>
            <a:endParaRPr sz="2000" dirty="0">
              <a:latin typeface="Segoe UI"/>
              <a:cs typeface="Segoe UI"/>
            </a:endParaRPr>
          </a:p>
          <a:p>
            <a:pPr marL="12700">
              <a:lnSpc>
                <a:spcPct val="100000"/>
              </a:lnSpc>
              <a:spcBef>
                <a:spcPts val="80"/>
              </a:spcBef>
            </a:pPr>
            <a:r>
              <a:rPr sz="1550" dirty="0">
                <a:solidFill>
                  <a:srgbClr val="1A1F70"/>
                </a:solidFill>
                <a:latin typeface="Segoe UI"/>
                <a:cs typeface="Segoe UI"/>
              </a:rPr>
              <a:t>(Millions)</a:t>
            </a:r>
            <a:endParaRPr sz="1550" dirty="0">
              <a:latin typeface="Segoe UI"/>
              <a:cs typeface="Segoe UI"/>
            </a:endParaRPr>
          </a:p>
        </p:txBody>
      </p:sp>
      <p:sp>
        <p:nvSpPr>
          <p:cNvPr id="28" name="object 26">
            <a:extLst>
              <a:ext uri="{FF2B5EF4-FFF2-40B4-BE49-F238E27FC236}">
                <a16:creationId xmlns:a16="http://schemas.microsoft.com/office/drawing/2014/main" id="{E090F9FA-B718-4559-86BA-3CAAD7B4C276}"/>
              </a:ext>
            </a:extLst>
          </p:cNvPr>
          <p:cNvSpPr txBox="1"/>
          <p:nvPr/>
        </p:nvSpPr>
        <p:spPr>
          <a:xfrm>
            <a:off x="1536373" y="3470211"/>
            <a:ext cx="600710" cy="552780"/>
          </a:xfrm>
          <a:prstGeom prst="rect">
            <a:avLst/>
          </a:prstGeom>
        </p:spPr>
        <p:txBody>
          <a:bodyPr vert="horz" wrap="square" lIns="0" tIns="10795" rIns="0" bIns="0" rtlCol="0">
            <a:spAutoFit/>
          </a:bodyPr>
          <a:lstStyle/>
          <a:p>
            <a:pPr marL="12700" marR="5080" indent="9525">
              <a:lnSpc>
                <a:spcPct val="100800"/>
              </a:lnSpc>
              <a:spcBef>
                <a:spcPts val="85"/>
              </a:spcBef>
            </a:pPr>
            <a:r>
              <a:rPr sz="1800" spc="-5" dirty="0">
                <a:solidFill>
                  <a:srgbClr val="FFFFFF"/>
                </a:solidFill>
                <a:latin typeface="Segoe UI"/>
                <a:cs typeface="Segoe UI"/>
              </a:rPr>
              <a:t>1</a:t>
            </a:r>
            <a:r>
              <a:rPr sz="1800" spc="5" dirty="0">
                <a:solidFill>
                  <a:srgbClr val="FFFFFF"/>
                </a:solidFill>
                <a:latin typeface="Segoe UI"/>
                <a:cs typeface="Segoe UI"/>
              </a:rPr>
              <a:t>1</a:t>
            </a:r>
            <a:r>
              <a:rPr sz="1800" spc="-5" dirty="0">
                <a:solidFill>
                  <a:srgbClr val="FFFFFF"/>
                </a:solidFill>
                <a:latin typeface="Segoe UI"/>
                <a:cs typeface="Segoe UI"/>
              </a:rPr>
              <a:t>5%  </a:t>
            </a:r>
            <a:r>
              <a:rPr sz="1800" spc="5" dirty="0">
                <a:solidFill>
                  <a:srgbClr val="FFFFFF"/>
                </a:solidFill>
                <a:latin typeface="Segoe UI"/>
                <a:cs typeface="Segoe UI"/>
              </a:rPr>
              <a:t>C</a:t>
            </a:r>
            <a:r>
              <a:rPr sz="1800" spc="-40" dirty="0">
                <a:solidFill>
                  <a:srgbClr val="FFFFFF"/>
                </a:solidFill>
                <a:latin typeface="Segoe UI"/>
                <a:cs typeface="Segoe UI"/>
              </a:rPr>
              <a:t>AG</a:t>
            </a:r>
            <a:r>
              <a:rPr sz="1800" dirty="0">
                <a:solidFill>
                  <a:srgbClr val="FFFFFF"/>
                </a:solidFill>
                <a:latin typeface="Segoe UI"/>
                <a:cs typeface="Segoe UI"/>
              </a:rPr>
              <a:t>R</a:t>
            </a:r>
            <a:endParaRPr sz="1800">
              <a:latin typeface="Segoe UI"/>
              <a:cs typeface="Segoe UI"/>
            </a:endParaRPr>
          </a:p>
        </p:txBody>
      </p:sp>
    </p:spTree>
    <p:extLst>
      <p:ext uri="{BB962C8B-B14F-4D97-AF65-F5344CB8AC3E}">
        <p14:creationId xmlns:p14="http://schemas.microsoft.com/office/powerpoint/2010/main" val="2474326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EC5E-384D-4483-A006-09B4B67C5F58}"/>
              </a:ext>
            </a:extLst>
          </p:cNvPr>
          <p:cNvSpPr>
            <a:spLocks noGrp="1"/>
          </p:cNvSpPr>
          <p:nvPr>
            <p:ph type="title"/>
          </p:nvPr>
        </p:nvSpPr>
        <p:spPr/>
        <p:txBody>
          <a:bodyPr/>
          <a:lstStyle/>
          <a:p>
            <a:r>
              <a:rPr lang="en-US" spc="-5" dirty="0"/>
              <a:t>Plaid </a:t>
            </a:r>
            <a:r>
              <a:rPr lang="en-US" spc="-10" dirty="0"/>
              <a:t>Expands </a:t>
            </a:r>
            <a:r>
              <a:rPr lang="en-US" spc="-30" dirty="0"/>
              <a:t>Visa’s </a:t>
            </a:r>
            <a:r>
              <a:rPr lang="en-US" dirty="0"/>
              <a:t>Addressable</a:t>
            </a:r>
            <a:r>
              <a:rPr lang="en-US" spc="-65" dirty="0"/>
              <a:t> </a:t>
            </a:r>
            <a:r>
              <a:rPr lang="en-US" spc="-15" dirty="0"/>
              <a:t>Market</a:t>
            </a:r>
            <a:endParaRPr lang="en-US" dirty="0"/>
          </a:p>
        </p:txBody>
      </p:sp>
      <p:sp>
        <p:nvSpPr>
          <p:cNvPr id="69" name="object 6">
            <a:extLst>
              <a:ext uri="{FF2B5EF4-FFF2-40B4-BE49-F238E27FC236}">
                <a16:creationId xmlns:a16="http://schemas.microsoft.com/office/drawing/2014/main" id="{B1554FE4-0210-4995-8FC7-77E4AA5ADF84}"/>
              </a:ext>
            </a:extLst>
          </p:cNvPr>
          <p:cNvSpPr txBox="1"/>
          <p:nvPr/>
        </p:nvSpPr>
        <p:spPr>
          <a:xfrm>
            <a:off x="162329" y="1080610"/>
            <a:ext cx="6096000" cy="790575"/>
          </a:xfrm>
          <a:prstGeom prst="rect">
            <a:avLst/>
          </a:prstGeom>
        </p:spPr>
        <p:txBody>
          <a:bodyPr vert="horz" wrap="square" lIns="0" tIns="137160" rIns="0" bIns="0" rtlCol="0">
            <a:spAutoFit/>
          </a:bodyPr>
          <a:lstStyle/>
          <a:p>
            <a:pPr marL="12700">
              <a:lnSpc>
                <a:spcPct val="100000"/>
              </a:lnSpc>
              <a:spcBef>
                <a:spcPts val="1080"/>
              </a:spcBef>
            </a:pPr>
            <a:r>
              <a:rPr sz="2000" b="1" spc="30" dirty="0">
                <a:solidFill>
                  <a:srgbClr val="1A1F70"/>
                </a:solidFill>
                <a:latin typeface="Segoe UI"/>
                <a:cs typeface="Segoe UI"/>
              </a:rPr>
              <a:t>Growth</a:t>
            </a:r>
            <a:r>
              <a:rPr sz="2000" b="1" spc="-204" dirty="0">
                <a:solidFill>
                  <a:srgbClr val="1A1F70"/>
                </a:solidFill>
                <a:latin typeface="Segoe UI"/>
                <a:cs typeface="Segoe UI"/>
              </a:rPr>
              <a:t> </a:t>
            </a:r>
            <a:r>
              <a:rPr sz="2000" b="1" spc="15" dirty="0">
                <a:solidFill>
                  <a:srgbClr val="1A1F70"/>
                </a:solidFill>
                <a:latin typeface="Segoe UI"/>
                <a:cs typeface="Segoe UI"/>
              </a:rPr>
              <a:t>Opportunities</a:t>
            </a:r>
            <a:r>
              <a:rPr sz="2000" b="1" spc="-254" dirty="0">
                <a:solidFill>
                  <a:srgbClr val="1A1F70"/>
                </a:solidFill>
                <a:latin typeface="Segoe UI"/>
                <a:cs typeface="Segoe UI"/>
              </a:rPr>
              <a:t> </a:t>
            </a:r>
            <a:r>
              <a:rPr sz="2000" b="1" spc="20" dirty="0">
                <a:solidFill>
                  <a:srgbClr val="1A1F70"/>
                </a:solidFill>
                <a:latin typeface="Segoe UI"/>
                <a:cs typeface="Segoe UI"/>
              </a:rPr>
              <a:t>in</a:t>
            </a:r>
            <a:r>
              <a:rPr sz="2000" b="1" spc="-60" dirty="0">
                <a:solidFill>
                  <a:srgbClr val="1A1F70"/>
                </a:solidFill>
                <a:latin typeface="Segoe UI"/>
                <a:cs typeface="Segoe UI"/>
              </a:rPr>
              <a:t> </a:t>
            </a:r>
            <a:r>
              <a:rPr sz="2000" b="1" spc="30" dirty="0">
                <a:solidFill>
                  <a:srgbClr val="1A1F70"/>
                </a:solidFill>
                <a:latin typeface="Segoe UI"/>
                <a:cs typeface="Segoe UI"/>
              </a:rPr>
              <a:t>Key</a:t>
            </a:r>
            <a:r>
              <a:rPr sz="2000" b="1" spc="-75" dirty="0">
                <a:solidFill>
                  <a:srgbClr val="1A1F70"/>
                </a:solidFill>
                <a:latin typeface="Segoe UI"/>
                <a:cs typeface="Segoe UI"/>
              </a:rPr>
              <a:t> </a:t>
            </a:r>
            <a:r>
              <a:rPr sz="2000" b="1" spc="10" dirty="0">
                <a:solidFill>
                  <a:srgbClr val="1A1F70"/>
                </a:solidFill>
                <a:latin typeface="Segoe UI"/>
                <a:cs typeface="Segoe UI"/>
              </a:rPr>
              <a:t>N.A.</a:t>
            </a:r>
            <a:r>
              <a:rPr sz="2000" b="1" spc="-60" dirty="0">
                <a:solidFill>
                  <a:srgbClr val="1A1F70"/>
                </a:solidFill>
                <a:latin typeface="Segoe UI"/>
                <a:cs typeface="Segoe UI"/>
              </a:rPr>
              <a:t> </a:t>
            </a:r>
            <a:r>
              <a:rPr sz="2000" b="1" spc="15" dirty="0">
                <a:solidFill>
                  <a:srgbClr val="1A1F70"/>
                </a:solidFill>
                <a:latin typeface="Segoe UI"/>
                <a:cs typeface="Segoe UI"/>
              </a:rPr>
              <a:t>Fintech</a:t>
            </a:r>
            <a:r>
              <a:rPr sz="2000" b="1" spc="-190" dirty="0">
                <a:solidFill>
                  <a:srgbClr val="1A1F70"/>
                </a:solidFill>
                <a:latin typeface="Segoe UI"/>
                <a:cs typeface="Segoe UI"/>
              </a:rPr>
              <a:t> </a:t>
            </a:r>
            <a:r>
              <a:rPr sz="2000" b="1" spc="20" dirty="0">
                <a:solidFill>
                  <a:srgbClr val="1A1F70"/>
                </a:solidFill>
                <a:latin typeface="Segoe UI"/>
                <a:cs typeface="Segoe UI"/>
              </a:rPr>
              <a:t>Verticals</a:t>
            </a:r>
            <a:endParaRPr sz="2000">
              <a:latin typeface="Segoe UI"/>
              <a:cs typeface="Segoe UI"/>
            </a:endParaRPr>
          </a:p>
          <a:p>
            <a:pPr marL="266700">
              <a:lnSpc>
                <a:spcPct val="100000"/>
              </a:lnSpc>
              <a:spcBef>
                <a:spcPts val="775"/>
              </a:spcBef>
              <a:tabLst>
                <a:tab pos="2257425" algn="l"/>
              </a:tabLst>
            </a:pPr>
            <a:r>
              <a:rPr sz="2325" spc="15" baseline="1792" dirty="0">
                <a:solidFill>
                  <a:srgbClr val="1A1F70"/>
                </a:solidFill>
                <a:latin typeface="Segoe UI"/>
                <a:cs typeface="Segoe UI"/>
              </a:rPr>
              <a:t>Plaid</a:t>
            </a:r>
            <a:r>
              <a:rPr sz="2325" spc="7" baseline="1792" dirty="0">
                <a:solidFill>
                  <a:srgbClr val="1A1F70"/>
                </a:solidFill>
                <a:latin typeface="Segoe UI"/>
                <a:cs typeface="Segoe UI"/>
              </a:rPr>
              <a:t> </a:t>
            </a:r>
            <a:r>
              <a:rPr sz="2325" baseline="1792" dirty="0">
                <a:solidFill>
                  <a:srgbClr val="1A1F70"/>
                </a:solidFill>
                <a:latin typeface="Segoe UI"/>
                <a:cs typeface="Segoe UI"/>
              </a:rPr>
              <a:t>Penetration	</a:t>
            </a:r>
            <a:r>
              <a:rPr sz="1550" dirty="0">
                <a:solidFill>
                  <a:srgbClr val="1A1F70"/>
                </a:solidFill>
                <a:latin typeface="Segoe UI"/>
                <a:cs typeface="Segoe UI"/>
              </a:rPr>
              <a:t>Portion </a:t>
            </a:r>
            <a:r>
              <a:rPr sz="1550" spc="-5" dirty="0">
                <a:solidFill>
                  <a:srgbClr val="1A1F70"/>
                </a:solidFill>
                <a:latin typeface="Segoe UI"/>
                <a:cs typeface="Segoe UI"/>
              </a:rPr>
              <a:t>of </a:t>
            </a:r>
            <a:r>
              <a:rPr sz="1550" spc="5" dirty="0">
                <a:solidFill>
                  <a:srgbClr val="1A1F70"/>
                </a:solidFill>
                <a:latin typeface="Segoe UI"/>
                <a:cs typeface="Segoe UI"/>
              </a:rPr>
              <a:t>Vertical </a:t>
            </a:r>
            <a:r>
              <a:rPr sz="1550" spc="10" dirty="0">
                <a:solidFill>
                  <a:srgbClr val="1A1F70"/>
                </a:solidFill>
                <a:latin typeface="Segoe UI"/>
                <a:cs typeface="Segoe UI"/>
              </a:rPr>
              <a:t>Not</a:t>
            </a:r>
            <a:r>
              <a:rPr sz="1550" spc="245" dirty="0">
                <a:solidFill>
                  <a:srgbClr val="1A1F70"/>
                </a:solidFill>
                <a:latin typeface="Segoe UI"/>
                <a:cs typeface="Segoe UI"/>
              </a:rPr>
              <a:t> </a:t>
            </a:r>
            <a:r>
              <a:rPr sz="1550" spc="5" dirty="0">
                <a:solidFill>
                  <a:srgbClr val="1A1F70"/>
                </a:solidFill>
                <a:latin typeface="Segoe UI"/>
                <a:cs typeface="Segoe UI"/>
              </a:rPr>
              <a:t>Penetrated</a:t>
            </a:r>
            <a:endParaRPr sz="1550">
              <a:latin typeface="Segoe UI"/>
              <a:cs typeface="Segoe UI"/>
            </a:endParaRPr>
          </a:p>
        </p:txBody>
      </p:sp>
      <p:grpSp>
        <p:nvGrpSpPr>
          <p:cNvPr id="70" name="object 7">
            <a:extLst>
              <a:ext uri="{FF2B5EF4-FFF2-40B4-BE49-F238E27FC236}">
                <a16:creationId xmlns:a16="http://schemas.microsoft.com/office/drawing/2014/main" id="{7241F5AC-6A82-4A86-8DB9-5E0CD69031D5}"/>
              </a:ext>
            </a:extLst>
          </p:cNvPr>
          <p:cNvGrpSpPr/>
          <p:nvPr/>
        </p:nvGrpSpPr>
        <p:grpSpPr>
          <a:xfrm>
            <a:off x="230910" y="1666291"/>
            <a:ext cx="142875" cy="142875"/>
            <a:chOff x="523875" y="1657413"/>
            <a:chExt cx="142875" cy="142875"/>
          </a:xfrm>
        </p:grpSpPr>
        <p:sp>
          <p:nvSpPr>
            <p:cNvPr id="71" name="object 8">
              <a:extLst>
                <a:ext uri="{FF2B5EF4-FFF2-40B4-BE49-F238E27FC236}">
                  <a16:creationId xmlns:a16="http://schemas.microsoft.com/office/drawing/2014/main" id="{B4392D66-2121-45C9-A9B3-85BB1AA08052}"/>
                </a:ext>
              </a:extLst>
            </p:cNvPr>
            <p:cNvSpPr/>
            <p:nvPr/>
          </p:nvSpPr>
          <p:spPr>
            <a:xfrm>
              <a:off x="528637" y="1662176"/>
              <a:ext cx="133350" cy="133350"/>
            </a:xfrm>
            <a:custGeom>
              <a:avLst/>
              <a:gdLst/>
              <a:ahLst/>
              <a:cxnLst/>
              <a:rect l="l" t="t" r="r" b="b"/>
              <a:pathLst>
                <a:path w="133350" h="133350">
                  <a:moveTo>
                    <a:pt x="133350" y="0"/>
                  </a:moveTo>
                  <a:lnTo>
                    <a:pt x="0" y="0"/>
                  </a:lnTo>
                  <a:lnTo>
                    <a:pt x="0" y="133350"/>
                  </a:lnTo>
                  <a:lnTo>
                    <a:pt x="133350" y="133350"/>
                  </a:lnTo>
                  <a:lnTo>
                    <a:pt x="133350" y="0"/>
                  </a:lnTo>
                  <a:close/>
                </a:path>
              </a:pathLst>
            </a:custGeom>
            <a:solidFill>
              <a:srgbClr val="EE8400"/>
            </a:solidFill>
          </p:spPr>
          <p:txBody>
            <a:bodyPr wrap="square" lIns="0" tIns="0" rIns="0" bIns="0" rtlCol="0"/>
            <a:lstStyle/>
            <a:p>
              <a:endParaRPr/>
            </a:p>
          </p:txBody>
        </p:sp>
        <p:sp>
          <p:nvSpPr>
            <p:cNvPr id="72" name="object 9">
              <a:extLst>
                <a:ext uri="{FF2B5EF4-FFF2-40B4-BE49-F238E27FC236}">
                  <a16:creationId xmlns:a16="http://schemas.microsoft.com/office/drawing/2014/main" id="{5D9C6ED6-AFBA-44B5-B607-C7322E5DCD45}"/>
                </a:ext>
              </a:extLst>
            </p:cNvPr>
            <p:cNvSpPr/>
            <p:nvPr/>
          </p:nvSpPr>
          <p:spPr>
            <a:xfrm>
              <a:off x="528637" y="1662176"/>
              <a:ext cx="133350" cy="133350"/>
            </a:xfrm>
            <a:custGeom>
              <a:avLst/>
              <a:gdLst/>
              <a:ahLst/>
              <a:cxnLst/>
              <a:rect l="l" t="t" r="r" b="b"/>
              <a:pathLst>
                <a:path w="133350" h="133350">
                  <a:moveTo>
                    <a:pt x="0" y="133350"/>
                  </a:moveTo>
                  <a:lnTo>
                    <a:pt x="133350" y="133350"/>
                  </a:lnTo>
                  <a:lnTo>
                    <a:pt x="133350" y="0"/>
                  </a:lnTo>
                  <a:lnTo>
                    <a:pt x="0" y="0"/>
                  </a:lnTo>
                  <a:lnTo>
                    <a:pt x="0" y="133350"/>
                  </a:lnTo>
                  <a:close/>
                </a:path>
              </a:pathLst>
            </a:custGeom>
            <a:ln w="9525">
              <a:solidFill>
                <a:srgbClr val="EE8400"/>
              </a:solidFill>
            </a:ln>
          </p:spPr>
          <p:txBody>
            <a:bodyPr wrap="square" lIns="0" tIns="0" rIns="0" bIns="0" rtlCol="0"/>
            <a:lstStyle/>
            <a:p>
              <a:endParaRPr/>
            </a:p>
          </p:txBody>
        </p:sp>
      </p:grpSp>
      <p:grpSp>
        <p:nvGrpSpPr>
          <p:cNvPr id="73" name="object 10">
            <a:extLst>
              <a:ext uri="{FF2B5EF4-FFF2-40B4-BE49-F238E27FC236}">
                <a16:creationId xmlns:a16="http://schemas.microsoft.com/office/drawing/2014/main" id="{7734A1BA-4A9D-480A-8987-700BE8015D7A}"/>
              </a:ext>
            </a:extLst>
          </p:cNvPr>
          <p:cNvGrpSpPr/>
          <p:nvPr/>
        </p:nvGrpSpPr>
        <p:grpSpPr>
          <a:xfrm>
            <a:off x="2221698" y="1666291"/>
            <a:ext cx="142875" cy="142875"/>
            <a:chOff x="2514663" y="1657413"/>
            <a:chExt cx="142875" cy="142875"/>
          </a:xfrm>
        </p:grpSpPr>
        <p:sp>
          <p:nvSpPr>
            <p:cNvPr id="74" name="object 11">
              <a:extLst>
                <a:ext uri="{FF2B5EF4-FFF2-40B4-BE49-F238E27FC236}">
                  <a16:creationId xmlns:a16="http://schemas.microsoft.com/office/drawing/2014/main" id="{4A0E1443-D0DB-4EB7-B956-A09F2E5F7BB9}"/>
                </a:ext>
              </a:extLst>
            </p:cNvPr>
            <p:cNvSpPr/>
            <p:nvPr/>
          </p:nvSpPr>
          <p:spPr>
            <a:xfrm>
              <a:off x="2519426" y="1662176"/>
              <a:ext cx="133350" cy="133350"/>
            </a:xfrm>
            <a:custGeom>
              <a:avLst/>
              <a:gdLst/>
              <a:ahLst/>
              <a:cxnLst/>
              <a:rect l="l" t="t" r="r" b="b"/>
              <a:pathLst>
                <a:path w="133350" h="133350">
                  <a:moveTo>
                    <a:pt x="133350" y="0"/>
                  </a:moveTo>
                  <a:lnTo>
                    <a:pt x="0" y="0"/>
                  </a:lnTo>
                  <a:lnTo>
                    <a:pt x="0" y="133350"/>
                  </a:lnTo>
                  <a:lnTo>
                    <a:pt x="133350" y="133350"/>
                  </a:lnTo>
                  <a:lnTo>
                    <a:pt x="133350" y="0"/>
                  </a:lnTo>
                  <a:close/>
                </a:path>
              </a:pathLst>
            </a:custGeom>
            <a:solidFill>
              <a:srgbClr val="DEDEDE"/>
            </a:solidFill>
          </p:spPr>
          <p:txBody>
            <a:bodyPr wrap="square" lIns="0" tIns="0" rIns="0" bIns="0" rtlCol="0"/>
            <a:lstStyle/>
            <a:p>
              <a:endParaRPr/>
            </a:p>
          </p:txBody>
        </p:sp>
        <p:sp>
          <p:nvSpPr>
            <p:cNvPr id="75" name="object 12">
              <a:extLst>
                <a:ext uri="{FF2B5EF4-FFF2-40B4-BE49-F238E27FC236}">
                  <a16:creationId xmlns:a16="http://schemas.microsoft.com/office/drawing/2014/main" id="{DA05A2D6-D8AE-4908-846F-751192B7454F}"/>
                </a:ext>
              </a:extLst>
            </p:cNvPr>
            <p:cNvSpPr/>
            <p:nvPr/>
          </p:nvSpPr>
          <p:spPr>
            <a:xfrm>
              <a:off x="2519426" y="1662176"/>
              <a:ext cx="133350" cy="133350"/>
            </a:xfrm>
            <a:custGeom>
              <a:avLst/>
              <a:gdLst/>
              <a:ahLst/>
              <a:cxnLst/>
              <a:rect l="l" t="t" r="r" b="b"/>
              <a:pathLst>
                <a:path w="133350" h="133350">
                  <a:moveTo>
                    <a:pt x="0" y="133350"/>
                  </a:moveTo>
                  <a:lnTo>
                    <a:pt x="133350" y="133350"/>
                  </a:lnTo>
                  <a:lnTo>
                    <a:pt x="133350" y="0"/>
                  </a:lnTo>
                  <a:lnTo>
                    <a:pt x="0" y="0"/>
                  </a:lnTo>
                  <a:lnTo>
                    <a:pt x="0" y="133350"/>
                  </a:lnTo>
                  <a:close/>
                </a:path>
              </a:pathLst>
            </a:custGeom>
            <a:ln w="9525">
              <a:solidFill>
                <a:srgbClr val="BEBEBE"/>
              </a:solidFill>
            </a:ln>
          </p:spPr>
          <p:txBody>
            <a:bodyPr wrap="square" lIns="0" tIns="0" rIns="0" bIns="0" rtlCol="0"/>
            <a:lstStyle/>
            <a:p>
              <a:endParaRPr/>
            </a:p>
          </p:txBody>
        </p:sp>
      </p:grpSp>
      <p:grpSp>
        <p:nvGrpSpPr>
          <p:cNvPr id="76" name="object 13">
            <a:extLst>
              <a:ext uri="{FF2B5EF4-FFF2-40B4-BE49-F238E27FC236}">
                <a16:creationId xmlns:a16="http://schemas.microsoft.com/office/drawing/2014/main" id="{54718F76-8397-42F9-89F7-E5509355B650}"/>
              </a:ext>
            </a:extLst>
          </p:cNvPr>
          <p:cNvGrpSpPr/>
          <p:nvPr/>
        </p:nvGrpSpPr>
        <p:grpSpPr>
          <a:xfrm>
            <a:off x="535710" y="3266491"/>
            <a:ext cx="3734435" cy="361950"/>
            <a:chOff x="828675" y="3257613"/>
            <a:chExt cx="3734435" cy="361950"/>
          </a:xfrm>
        </p:grpSpPr>
        <p:sp>
          <p:nvSpPr>
            <p:cNvPr id="77" name="object 14">
              <a:extLst>
                <a:ext uri="{FF2B5EF4-FFF2-40B4-BE49-F238E27FC236}">
                  <a16:creationId xmlns:a16="http://schemas.microsoft.com/office/drawing/2014/main" id="{74392899-2C9C-4831-A552-86203C8DE92C}"/>
                </a:ext>
              </a:extLst>
            </p:cNvPr>
            <p:cNvSpPr/>
            <p:nvPr/>
          </p:nvSpPr>
          <p:spPr>
            <a:xfrm>
              <a:off x="833437" y="3262376"/>
              <a:ext cx="76200" cy="352425"/>
            </a:xfrm>
            <a:custGeom>
              <a:avLst/>
              <a:gdLst/>
              <a:ahLst/>
              <a:cxnLst/>
              <a:rect l="l" t="t" r="r" b="b"/>
              <a:pathLst>
                <a:path w="76200" h="352425">
                  <a:moveTo>
                    <a:pt x="76200" y="0"/>
                  </a:moveTo>
                  <a:lnTo>
                    <a:pt x="0" y="0"/>
                  </a:lnTo>
                  <a:lnTo>
                    <a:pt x="0" y="352298"/>
                  </a:lnTo>
                  <a:lnTo>
                    <a:pt x="76200" y="352298"/>
                  </a:lnTo>
                  <a:lnTo>
                    <a:pt x="76200" y="0"/>
                  </a:lnTo>
                  <a:close/>
                </a:path>
              </a:pathLst>
            </a:custGeom>
            <a:solidFill>
              <a:srgbClr val="EE8400"/>
            </a:solidFill>
          </p:spPr>
          <p:txBody>
            <a:bodyPr wrap="square" lIns="0" tIns="0" rIns="0" bIns="0" rtlCol="0"/>
            <a:lstStyle/>
            <a:p>
              <a:endParaRPr/>
            </a:p>
          </p:txBody>
        </p:sp>
        <p:sp>
          <p:nvSpPr>
            <p:cNvPr id="78" name="object 15">
              <a:extLst>
                <a:ext uri="{FF2B5EF4-FFF2-40B4-BE49-F238E27FC236}">
                  <a16:creationId xmlns:a16="http://schemas.microsoft.com/office/drawing/2014/main" id="{6B5A143A-AF1D-464D-880E-A70E050A7E3C}"/>
                </a:ext>
              </a:extLst>
            </p:cNvPr>
            <p:cNvSpPr/>
            <p:nvPr/>
          </p:nvSpPr>
          <p:spPr>
            <a:xfrm>
              <a:off x="833437" y="3262376"/>
              <a:ext cx="76200" cy="352425"/>
            </a:xfrm>
            <a:custGeom>
              <a:avLst/>
              <a:gdLst/>
              <a:ahLst/>
              <a:cxnLst/>
              <a:rect l="l" t="t" r="r" b="b"/>
              <a:pathLst>
                <a:path w="76200" h="352425">
                  <a:moveTo>
                    <a:pt x="76200" y="352298"/>
                  </a:moveTo>
                  <a:lnTo>
                    <a:pt x="0" y="352298"/>
                  </a:lnTo>
                  <a:lnTo>
                    <a:pt x="0" y="0"/>
                  </a:lnTo>
                  <a:lnTo>
                    <a:pt x="76200" y="0"/>
                  </a:lnTo>
                  <a:lnTo>
                    <a:pt x="76200" y="352298"/>
                  </a:lnTo>
                  <a:close/>
                </a:path>
              </a:pathLst>
            </a:custGeom>
            <a:ln w="9525">
              <a:solidFill>
                <a:srgbClr val="EE8400"/>
              </a:solidFill>
            </a:ln>
          </p:spPr>
          <p:txBody>
            <a:bodyPr wrap="square" lIns="0" tIns="0" rIns="0" bIns="0" rtlCol="0"/>
            <a:lstStyle/>
            <a:p>
              <a:endParaRPr/>
            </a:p>
          </p:txBody>
        </p:sp>
        <p:sp>
          <p:nvSpPr>
            <p:cNvPr id="79" name="object 16">
              <a:extLst>
                <a:ext uri="{FF2B5EF4-FFF2-40B4-BE49-F238E27FC236}">
                  <a16:creationId xmlns:a16="http://schemas.microsoft.com/office/drawing/2014/main" id="{969E507D-6D13-495B-B13B-83071AA5EE5C}"/>
                </a:ext>
              </a:extLst>
            </p:cNvPr>
            <p:cNvSpPr/>
            <p:nvPr/>
          </p:nvSpPr>
          <p:spPr>
            <a:xfrm>
              <a:off x="909637" y="3262376"/>
              <a:ext cx="3648710" cy="352425"/>
            </a:xfrm>
            <a:custGeom>
              <a:avLst/>
              <a:gdLst/>
              <a:ahLst/>
              <a:cxnLst/>
              <a:rect l="l" t="t" r="r" b="b"/>
              <a:pathLst>
                <a:path w="3648710" h="352425">
                  <a:moveTo>
                    <a:pt x="3648138" y="0"/>
                  </a:moveTo>
                  <a:lnTo>
                    <a:pt x="0" y="0"/>
                  </a:lnTo>
                  <a:lnTo>
                    <a:pt x="0" y="352298"/>
                  </a:lnTo>
                  <a:lnTo>
                    <a:pt x="3648138" y="352298"/>
                  </a:lnTo>
                  <a:lnTo>
                    <a:pt x="3648138" y="0"/>
                  </a:lnTo>
                  <a:close/>
                </a:path>
              </a:pathLst>
            </a:custGeom>
            <a:solidFill>
              <a:srgbClr val="DEDEDE"/>
            </a:solidFill>
          </p:spPr>
          <p:txBody>
            <a:bodyPr wrap="square" lIns="0" tIns="0" rIns="0" bIns="0" rtlCol="0"/>
            <a:lstStyle/>
            <a:p>
              <a:endParaRPr/>
            </a:p>
          </p:txBody>
        </p:sp>
        <p:sp>
          <p:nvSpPr>
            <p:cNvPr id="80" name="object 17">
              <a:extLst>
                <a:ext uri="{FF2B5EF4-FFF2-40B4-BE49-F238E27FC236}">
                  <a16:creationId xmlns:a16="http://schemas.microsoft.com/office/drawing/2014/main" id="{42FE5748-3F42-43C8-9D49-33D60818AD2A}"/>
                </a:ext>
              </a:extLst>
            </p:cNvPr>
            <p:cNvSpPr/>
            <p:nvPr/>
          </p:nvSpPr>
          <p:spPr>
            <a:xfrm>
              <a:off x="909637" y="3262376"/>
              <a:ext cx="3648710" cy="352425"/>
            </a:xfrm>
            <a:custGeom>
              <a:avLst/>
              <a:gdLst/>
              <a:ahLst/>
              <a:cxnLst/>
              <a:rect l="l" t="t" r="r" b="b"/>
              <a:pathLst>
                <a:path w="3648710" h="352425">
                  <a:moveTo>
                    <a:pt x="3648138" y="352298"/>
                  </a:moveTo>
                  <a:lnTo>
                    <a:pt x="0" y="352298"/>
                  </a:lnTo>
                  <a:lnTo>
                    <a:pt x="0" y="0"/>
                  </a:lnTo>
                  <a:lnTo>
                    <a:pt x="3648138" y="0"/>
                  </a:lnTo>
                  <a:lnTo>
                    <a:pt x="3648138" y="352298"/>
                  </a:lnTo>
                  <a:close/>
                </a:path>
              </a:pathLst>
            </a:custGeom>
            <a:ln w="9525">
              <a:solidFill>
                <a:srgbClr val="BEBEBE"/>
              </a:solidFill>
            </a:ln>
          </p:spPr>
          <p:txBody>
            <a:bodyPr wrap="square" lIns="0" tIns="0" rIns="0" bIns="0" rtlCol="0"/>
            <a:lstStyle/>
            <a:p>
              <a:endParaRPr/>
            </a:p>
          </p:txBody>
        </p:sp>
      </p:grpSp>
      <p:grpSp>
        <p:nvGrpSpPr>
          <p:cNvPr id="81" name="object 18">
            <a:extLst>
              <a:ext uri="{FF2B5EF4-FFF2-40B4-BE49-F238E27FC236}">
                <a16:creationId xmlns:a16="http://schemas.microsoft.com/office/drawing/2014/main" id="{D4CD6267-4B0E-4B1A-9330-802548BE44DC}"/>
              </a:ext>
            </a:extLst>
          </p:cNvPr>
          <p:cNvGrpSpPr/>
          <p:nvPr/>
        </p:nvGrpSpPr>
        <p:grpSpPr>
          <a:xfrm>
            <a:off x="583335" y="5790553"/>
            <a:ext cx="705485" cy="361950"/>
            <a:chOff x="876300" y="5781675"/>
            <a:chExt cx="705485" cy="361950"/>
          </a:xfrm>
        </p:grpSpPr>
        <p:sp>
          <p:nvSpPr>
            <p:cNvPr id="82" name="object 19">
              <a:extLst>
                <a:ext uri="{FF2B5EF4-FFF2-40B4-BE49-F238E27FC236}">
                  <a16:creationId xmlns:a16="http://schemas.microsoft.com/office/drawing/2014/main" id="{C42BB821-60F3-45A3-BFD0-431401233E2A}"/>
                </a:ext>
              </a:extLst>
            </p:cNvPr>
            <p:cNvSpPr/>
            <p:nvPr/>
          </p:nvSpPr>
          <p:spPr>
            <a:xfrm>
              <a:off x="881062" y="5786437"/>
              <a:ext cx="695960" cy="352425"/>
            </a:xfrm>
            <a:custGeom>
              <a:avLst/>
              <a:gdLst/>
              <a:ahLst/>
              <a:cxnLst/>
              <a:rect l="l" t="t" r="r" b="b"/>
              <a:pathLst>
                <a:path w="695960" h="352425">
                  <a:moveTo>
                    <a:pt x="695388" y="0"/>
                  </a:moveTo>
                  <a:lnTo>
                    <a:pt x="0" y="0"/>
                  </a:lnTo>
                  <a:lnTo>
                    <a:pt x="0" y="352425"/>
                  </a:lnTo>
                  <a:lnTo>
                    <a:pt x="695388" y="352425"/>
                  </a:lnTo>
                  <a:lnTo>
                    <a:pt x="695388" y="0"/>
                  </a:lnTo>
                  <a:close/>
                </a:path>
              </a:pathLst>
            </a:custGeom>
            <a:solidFill>
              <a:srgbClr val="DEDEDE"/>
            </a:solidFill>
          </p:spPr>
          <p:txBody>
            <a:bodyPr wrap="square" lIns="0" tIns="0" rIns="0" bIns="0" rtlCol="0"/>
            <a:lstStyle/>
            <a:p>
              <a:endParaRPr/>
            </a:p>
          </p:txBody>
        </p:sp>
        <p:sp>
          <p:nvSpPr>
            <p:cNvPr id="83" name="object 20">
              <a:extLst>
                <a:ext uri="{FF2B5EF4-FFF2-40B4-BE49-F238E27FC236}">
                  <a16:creationId xmlns:a16="http://schemas.microsoft.com/office/drawing/2014/main" id="{FC687684-0270-4175-A43C-502F59F7B6CA}"/>
                </a:ext>
              </a:extLst>
            </p:cNvPr>
            <p:cNvSpPr/>
            <p:nvPr/>
          </p:nvSpPr>
          <p:spPr>
            <a:xfrm>
              <a:off x="881062" y="5786437"/>
              <a:ext cx="695960" cy="352425"/>
            </a:xfrm>
            <a:custGeom>
              <a:avLst/>
              <a:gdLst/>
              <a:ahLst/>
              <a:cxnLst/>
              <a:rect l="l" t="t" r="r" b="b"/>
              <a:pathLst>
                <a:path w="695960" h="352425">
                  <a:moveTo>
                    <a:pt x="695388" y="352425"/>
                  </a:moveTo>
                  <a:lnTo>
                    <a:pt x="0" y="352425"/>
                  </a:lnTo>
                  <a:lnTo>
                    <a:pt x="0" y="0"/>
                  </a:lnTo>
                  <a:lnTo>
                    <a:pt x="695388" y="0"/>
                  </a:lnTo>
                  <a:lnTo>
                    <a:pt x="695388" y="352425"/>
                  </a:lnTo>
                  <a:close/>
                </a:path>
              </a:pathLst>
            </a:custGeom>
            <a:ln w="9525">
              <a:solidFill>
                <a:srgbClr val="BEBEBE"/>
              </a:solidFill>
            </a:ln>
          </p:spPr>
          <p:txBody>
            <a:bodyPr wrap="square" lIns="0" tIns="0" rIns="0" bIns="0" rtlCol="0"/>
            <a:lstStyle/>
            <a:p>
              <a:endParaRPr/>
            </a:p>
          </p:txBody>
        </p:sp>
      </p:grpSp>
      <p:grpSp>
        <p:nvGrpSpPr>
          <p:cNvPr id="84" name="object 21">
            <a:extLst>
              <a:ext uri="{FF2B5EF4-FFF2-40B4-BE49-F238E27FC236}">
                <a16:creationId xmlns:a16="http://schemas.microsoft.com/office/drawing/2014/main" id="{CBAEC3FB-0AC9-4AE8-9CCA-1E6D39484F51}"/>
              </a:ext>
            </a:extLst>
          </p:cNvPr>
          <p:cNvGrpSpPr/>
          <p:nvPr/>
        </p:nvGrpSpPr>
        <p:grpSpPr>
          <a:xfrm>
            <a:off x="583335" y="4952289"/>
            <a:ext cx="1267460" cy="362585"/>
            <a:chOff x="876300" y="4943411"/>
            <a:chExt cx="1267460" cy="362585"/>
          </a:xfrm>
        </p:grpSpPr>
        <p:sp>
          <p:nvSpPr>
            <p:cNvPr id="85" name="object 22">
              <a:extLst>
                <a:ext uri="{FF2B5EF4-FFF2-40B4-BE49-F238E27FC236}">
                  <a16:creationId xmlns:a16="http://schemas.microsoft.com/office/drawing/2014/main" id="{70B6616E-CDC1-46FD-944E-768732724551}"/>
                </a:ext>
              </a:extLst>
            </p:cNvPr>
            <p:cNvSpPr/>
            <p:nvPr/>
          </p:nvSpPr>
          <p:spPr>
            <a:xfrm>
              <a:off x="881062" y="4948173"/>
              <a:ext cx="1257935" cy="353060"/>
            </a:xfrm>
            <a:custGeom>
              <a:avLst/>
              <a:gdLst/>
              <a:ahLst/>
              <a:cxnLst/>
              <a:rect l="l" t="t" r="r" b="b"/>
              <a:pathLst>
                <a:path w="1257935" h="353060">
                  <a:moveTo>
                    <a:pt x="1257363" y="0"/>
                  </a:moveTo>
                  <a:lnTo>
                    <a:pt x="0" y="0"/>
                  </a:lnTo>
                  <a:lnTo>
                    <a:pt x="0" y="352551"/>
                  </a:lnTo>
                  <a:lnTo>
                    <a:pt x="1257363" y="352551"/>
                  </a:lnTo>
                  <a:lnTo>
                    <a:pt x="1257363" y="0"/>
                  </a:lnTo>
                  <a:close/>
                </a:path>
              </a:pathLst>
            </a:custGeom>
            <a:solidFill>
              <a:srgbClr val="DEDEDE"/>
            </a:solidFill>
          </p:spPr>
          <p:txBody>
            <a:bodyPr wrap="square" lIns="0" tIns="0" rIns="0" bIns="0" rtlCol="0"/>
            <a:lstStyle/>
            <a:p>
              <a:endParaRPr/>
            </a:p>
          </p:txBody>
        </p:sp>
        <p:sp>
          <p:nvSpPr>
            <p:cNvPr id="86" name="object 23">
              <a:extLst>
                <a:ext uri="{FF2B5EF4-FFF2-40B4-BE49-F238E27FC236}">
                  <a16:creationId xmlns:a16="http://schemas.microsoft.com/office/drawing/2014/main" id="{0980E7FC-029A-4A1C-9FB8-4A4042308482}"/>
                </a:ext>
              </a:extLst>
            </p:cNvPr>
            <p:cNvSpPr/>
            <p:nvPr/>
          </p:nvSpPr>
          <p:spPr>
            <a:xfrm>
              <a:off x="881062" y="4948173"/>
              <a:ext cx="1257935" cy="353060"/>
            </a:xfrm>
            <a:custGeom>
              <a:avLst/>
              <a:gdLst/>
              <a:ahLst/>
              <a:cxnLst/>
              <a:rect l="l" t="t" r="r" b="b"/>
              <a:pathLst>
                <a:path w="1257935" h="353060">
                  <a:moveTo>
                    <a:pt x="1257363" y="352551"/>
                  </a:moveTo>
                  <a:lnTo>
                    <a:pt x="0" y="352551"/>
                  </a:lnTo>
                  <a:lnTo>
                    <a:pt x="0" y="0"/>
                  </a:lnTo>
                  <a:lnTo>
                    <a:pt x="1257363" y="0"/>
                  </a:lnTo>
                  <a:lnTo>
                    <a:pt x="1257363" y="352551"/>
                  </a:lnTo>
                  <a:close/>
                </a:path>
              </a:pathLst>
            </a:custGeom>
            <a:ln w="9525">
              <a:solidFill>
                <a:srgbClr val="BEBEBE"/>
              </a:solidFill>
            </a:ln>
          </p:spPr>
          <p:txBody>
            <a:bodyPr wrap="square" lIns="0" tIns="0" rIns="0" bIns="0" rtlCol="0"/>
            <a:lstStyle/>
            <a:p>
              <a:endParaRPr/>
            </a:p>
          </p:txBody>
        </p:sp>
      </p:grpSp>
      <p:grpSp>
        <p:nvGrpSpPr>
          <p:cNvPr id="87" name="object 24">
            <a:extLst>
              <a:ext uri="{FF2B5EF4-FFF2-40B4-BE49-F238E27FC236}">
                <a16:creationId xmlns:a16="http://schemas.microsoft.com/office/drawing/2014/main" id="{C7734F86-425E-4C51-81EA-F306CC153604}"/>
              </a:ext>
            </a:extLst>
          </p:cNvPr>
          <p:cNvGrpSpPr/>
          <p:nvPr/>
        </p:nvGrpSpPr>
        <p:grpSpPr>
          <a:xfrm>
            <a:off x="4564785" y="2390128"/>
            <a:ext cx="1562100" cy="647700"/>
            <a:chOff x="4857750" y="2381250"/>
            <a:chExt cx="1562100" cy="647700"/>
          </a:xfrm>
        </p:grpSpPr>
        <p:sp>
          <p:nvSpPr>
            <p:cNvPr id="88" name="object 25">
              <a:extLst>
                <a:ext uri="{FF2B5EF4-FFF2-40B4-BE49-F238E27FC236}">
                  <a16:creationId xmlns:a16="http://schemas.microsoft.com/office/drawing/2014/main" id="{55EFCD0A-BA8E-491E-B989-3955C9B198DE}"/>
                </a:ext>
              </a:extLst>
            </p:cNvPr>
            <p:cNvSpPr/>
            <p:nvPr/>
          </p:nvSpPr>
          <p:spPr>
            <a:xfrm>
              <a:off x="4857750" y="2438400"/>
              <a:ext cx="390525" cy="171450"/>
            </a:xfrm>
            <a:prstGeom prst="rect">
              <a:avLst/>
            </a:prstGeom>
            <a:blipFill>
              <a:blip r:embed="rId3" cstate="print"/>
              <a:stretch>
                <a:fillRect/>
              </a:stretch>
            </a:blipFill>
          </p:spPr>
          <p:txBody>
            <a:bodyPr wrap="square" lIns="0" tIns="0" rIns="0" bIns="0" rtlCol="0"/>
            <a:lstStyle/>
            <a:p>
              <a:endParaRPr/>
            </a:p>
          </p:txBody>
        </p:sp>
        <p:sp>
          <p:nvSpPr>
            <p:cNvPr id="89" name="object 26">
              <a:extLst>
                <a:ext uri="{FF2B5EF4-FFF2-40B4-BE49-F238E27FC236}">
                  <a16:creationId xmlns:a16="http://schemas.microsoft.com/office/drawing/2014/main" id="{FC3F01E3-F021-4C9B-914E-F682389B85BF}"/>
                </a:ext>
              </a:extLst>
            </p:cNvPr>
            <p:cNvSpPr/>
            <p:nvPr/>
          </p:nvSpPr>
          <p:spPr>
            <a:xfrm>
              <a:off x="5353050" y="2466975"/>
              <a:ext cx="485775" cy="123825"/>
            </a:xfrm>
            <a:prstGeom prst="rect">
              <a:avLst/>
            </a:prstGeom>
            <a:blipFill>
              <a:blip r:embed="rId4" cstate="print"/>
              <a:stretch>
                <a:fillRect/>
              </a:stretch>
            </a:blipFill>
          </p:spPr>
          <p:txBody>
            <a:bodyPr wrap="square" lIns="0" tIns="0" rIns="0" bIns="0" rtlCol="0"/>
            <a:lstStyle/>
            <a:p>
              <a:endParaRPr/>
            </a:p>
          </p:txBody>
        </p:sp>
        <p:sp>
          <p:nvSpPr>
            <p:cNvPr id="90" name="object 27">
              <a:extLst>
                <a:ext uri="{FF2B5EF4-FFF2-40B4-BE49-F238E27FC236}">
                  <a16:creationId xmlns:a16="http://schemas.microsoft.com/office/drawing/2014/main" id="{158086AC-DC78-4F21-A042-4C6948C578A7}"/>
                </a:ext>
              </a:extLst>
            </p:cNvPr>
            <p:cNvSpPr/>
            <p:nvPr/>
          </p:nvSpPr>
          <p:spPr>
            <a:xfrm>
              <a:off x="4943475" y="2533650"/>
              <a:ext cx="647700" cy="352425"/>
            </a:xfrm>
            <a:prstGeom prst="rect">
              <a:avLst/>
            </a:prstGeom>
            <a:blipFill>
              <a:blip r:embed="rId5" cstate="print"/>
              <a:stretch>
                <a:fillRect/>
              </a:stretch>
            </a:blipFill>
          </p:spPr>
          <p:txBody>
            <a:bodyPr wrap="square" lIns="0" tIns="0" rIns="0" bIns="0" rtlCol="0"/>
            <a:lstStyle/>
            <a:p>
              <a:endParaRPr/>
            </a:p>
          </p:txBody>
        </p:sp>
        <p:sp>
          <p:nvSpPr>
            <p:cNvPr id="91" name="object 28">
              <a:extLst>
                <a:ext uri="{FF2B5EF4-FFF2-40B4-BE49-F238E27FC236}">
                  <a16:creationId xmlns:a16="http://schemas.microsoft.com/office/drawing/2014/main" id="{F5933CC9-9D7E-463E-91CF-DEAC4F57F2B7}"/>
                </a:ext>
              </a:extLst>
            </p:cNvPr>
            <p:cNvSpPr/>
            <p:nvPr/>
          </p:nvSpPr>
          <p:spPr>
            <a:xfrm>
              <a:off x="5915025" y="2457450"/>
              <a:ext cx="504825" cy="142875"/>
            </a:xfrm>
            <a:prstGeom prst="rect">
              <a:avLst/>
            </a:prstGeom>
            <a:blipFill>
              <a:blip r:embed="rId6" cstate="print"/>
              <a:stretch>
                <a:fillRect/>
              </a:stretch>
            </a:blipFill>
          </p:spPr>
          <p:txBody>
            <a:bodyPr wrap="square" lIns="0" tIns="0" rIns="0" bIns="0" rtlCol="0"/>
            <a:lstStyle/>
            <a:p>
              <a:endParaRPr/>
            </a:p>
          </p:txBody>
        </p:sp>
        <p:sp>
          <p:nvSpPr>
            <p:cNvPr id="92" name="object 29">
              <a:extLst>
                <a:ext uri="{FF2B5EF4-FFF2-40B4-BE49-F238E27FC236}">
                  <a16:creationId xmlns:a16="http://schemas.microsoft.com/office/drawing/2014/main" id="{25623F8C-B585-4630-9508-6F26591B21E9}"/>
                </a:ext>
              </a:extLst>
            </p:cNvPr>
            <p:cNvSpPr/>
            <p:nvPr/>
          </p:nvSpPr>
          <p:spPr>
            <a:xfrm>
              <a:off x="5686425" y="2381250"/>
              <a:ext cx="609600" cy="647700"/>
            </a:xfrm>
            <a:prstGeom prst="rect">
              <a:avLst/>
            </a:prstGeom>
            <a:blipFill>
              <a:blip r:embed="rId7" cstate="print"/>
              <a:stretch>
                <a:fillRect/>
              </a:stretch>
            </a:blipFill>
          </p:spPr>
          <p:txBody>
            <a:bodyPr wrap="square" lIns="0" tIns="0" rIns="0" bIns="0" rtlCol="0"/>
            <a:lstStyle/>
            <a:p>
              <a:endParaRPr/>
            </a:p>
          </p:txBody>
        </p:sp>
      </p:grpSp>
      <p:sp>
        <p:nvSpPr>
          <p:cNvPr id="93" name="object 30">
            <a:extLst>
              <a:ext uri="{FF2B5EF4-FFF2-40B4-BE49-F238E27FC236}">
                <a16:creationId xmlns:a16="http://schemas.microsoft.com/office/drawing/2014/main" id="{8F8EF41D-E99E-45D9-AF40-C4E3F60DF8A2}"/>
              </a:ext>
            </a:extLst>
          </p:cNvPr>
          <p:cNvSpPr/>
          <p:nvPr/>
        </p:nvSpPr>
        <p:spPr>
          <a:xfrm>
            <a:off x="4574310" y="3333103"/>
            <a:ext cx="628650" cy="104775"/>
          </a:xfrm>
          <a:prstGeom prst="rect">
            <a:avLst/>
          </a:prstGeom>
          <a:blipFill>
            <a:blip r:embed="rId8" cstate="print"/>
            <a:stretch>
              <a:fillRect/>
            </a:stretch>
          </a:blipFill>
        </p:spPr>
        <p:txBody>
          <a:bodyPr wrap="square" lIns="0" tIns="0" rIns="0" bIns="0" rtlCol="0"/>
          <a:lstStyle/>
          <a:p>
            <a:endParaRPr/>
          </a:p>
        </p:txBody>
      </p:sp>
      <p:sp>
        <p:nvSpPr>
          <p:cNvPr id="94" name="object 31">
            <a:extLst>
              <a:ext uri="{FF2B5EF4-FFF2-40B4-BE49-F238E27FC236}">
                <a16:creationId xmlns:a16="http://schemas.microsoft.com/office/drawing/2014/main" id="{6EAE707E-AB8B-4E7F-9076-D0624DC728F5}"/>
              </a:ext>
            </a:extLst>
          </p:cNvPr>
          <p:cNvSpPr/>
          <p:nvPr/>
        </p:nvSpPr>
        <p:spPr>
          <a:xfrm>
            <a:off x="5269635" y="3304528"/>
            <a:ext cx="495300" cy="133350"/>
          </a:xfrm>
          <a:prstGeom prst="rect">
            <a:avLst/>
          </a:prstGeom>
          <a:blipFill>
            <a:blip r:embed="rId9" cstate="print"/>
            <a:stretch>
              <a:fillRect/>
            </a:stretch>
          </a:blipFill>
        </p:spPr>
        <p:txBody>
          <a:bodyPr wrap="square" lIns="0" tIns="0" rIns="0" bIns="0" rtlCol="0"/>
          <a:lstStyle/>
          <a:p>
            <a:endParaRPr/>
          </a:p>
        </p:txBody>
      </p:sp>
      <p:sp>
        <p:nvSpPr>
          <p:cNvPr id="95" name="object 32">
            <a:extLst>
              <a:ext uri="{FF2B5EF4-FFF2-40B4-BE49-F238E27FC236}">
                <a16:creationId xmlns:a16="http://schemas.microsoft.com/office/drawing/2014/main" id="{F9255889-BE12-4AF9-BBE3-17C3412CE56B}"/>
              </a:ext>
            </a:extLst>
          </p:cNvPr>
          <p:cNvSpPr/>
          <p:nvPr/>
        </p:nvSpPr>
        <p:spPr>
          <a:xfrm>
            <a:off x="5841135" y="3323578"/>
            <a:ext cx="285750" cy="114300"/>
          </a:xfrm>
          <a:prstGeom prst="rect">
            <a:avLst/>
          </a:prstGeom>
          <a:blipFill>
            <a:blip r:embed="rId10" cstate="print"/>
            <a:stretch>
              <a:fillRect/>
            </a:stretch>
          </a:blipFill>
        </p:spPr>
        <p:txBody>
          <a:bodyPr wrap="square" lIns="0" tIns="0" rIns="0" bIns="0" rtlCol="0"/>
          <a:lstStyle/>
          <a:p>
            <a:endParaRPr/>
          </a:p>
        </p:txBody>
      </p:sp>
      <p:sp>
        <p:nvSpPr>
          <p:cNvPr id="96" name="object 33">
            <a:extLst>
              <a:ext uri="{FF2B5EF4-FFF2-40B4-BE49-F238E27FC236}">
                <a16:creationId xmlns:a16="http://schemas.microsoft.com/office/drawing/2014/main" id="{D342B4B1-8703-44F5-95E0-F50E3C7EE7EE}"/>
              </a:ext>
            </a:extLst>
          </p:cNvPr>
          <p:cNvSpPr/>
          <p:nvPr/>
        </p:nvSpPr>
        <p:spPr>
          <a:xfrm>
            <a:off x="4660035" y="3495028"/>
            <a:ext cx="714375" cy="95250"/>
          </a:xfrm>
          <a:prstGeom prst="rect">
            <a:avLst/>
          </a:prstGeom>
          <a:blipFill>
            <a:blip r:embed="rId11" cstate="print"/>
            <a:stretch>
              <a:fillRect/>
            </a:stretch>
          </a:blipFill>
        </p:spPr>
        <p:txBody>
          <a:bodyPr wrap="square" lIns="0" tIns="0" rIns="0" bIns="0" rtlCol="0"/>
          <a:lstStyle/>
          <a:p>
            <a:endParaRPr/>
          </a:p>
        </p:txBody>
      </p:sp>
      <p:sp>
        <p:nvSpPr>
          <p:cNvPr id="97" name="object 34">
            <a:extLst>
              <a:ext uri="{FF2B5EF4-FFF2-40B4-BE49-F238E27FC236}">
                <a16:creationId xmlns:a16="http://schemas.microsoft.com/office/drawing/2014/main" id="{50204D49-7C8B-4D1D-A072-626406C4A4D0}"/>
              </a:ext>
            </a:extLst>
          </p:cNvPr>
          <p:cNvSpPr/>
          <p:nvPr/>
        </p:nvSpPr>
        <p:spPr>
          <a:xfrm>
            <a:off x="5545860" y="3504553"/>
            <a:ext cx="457200" cy="76200"/>
          </a:xfrm>
          <a:prstGeom prst="rect">
            <a:avLst/>
          </a:prstGeom>
          <a:blipFill>
            <a:blip r:embed="rId12" cstate="print"/>
            <a:stretch>
              <a:fillRect/>
            </a:stretch>
          </a:blipFill>
        </p:spPr>
        <p:txBody>
          <a:bodyPr wrap="square" lIns="0" tIns="0" rIns="0" bIns="0" rtlCol="0"/>
          <a:lstStyle/>
          <a:p>
            <a:endParaRPr/>
          </a:p>
        </p:txBody>
      </p:sp>
      <p:sp>
        <p:nvSpPr>
          <p:cNvPr id="98" name="object 35">
            <a:extLst>
              <a:ext uri="{FF2B5EF4-FFF2-40B4-BE49-F238E27FC236}">
                <a16:creationId xmlns:a16="http://schemas.microsoft.com/office/drawing/2014/main" id="{1F3CB191-F087-4A08-A0E2-74CFEC7DDEE2}"/>
              </a:ext>
            </a:extLst>
          </p:cNvPr>
          <p:cNvSpPr/>
          <p:nvPr/>
        </p:nvSpPr>
        <p:spPr>
          <a:xfrm>
            <a:off x="4650510" y="4152253"/>
            <a:ext cx="447675" cy="95250"/>
          </a:xfrm>
          <a:prstGeom prst="rect">
            <a:avLst/>
          </a:prstGeom>
          <a:blipFill>
            <a:blip r:embed="rId13" cstate="print"/>
            <a:stretch>
              <a:fillRect/>
            </a:stretch>
          </a:blipFill>
        </p:spPr>
        <p:txBody>
          <a:bodyPr wrap="square" lIns="0" tIns="0" rIns="0" bIns="0" rtlCol="0"/>
          <a:lstStyle/>
          <a:p>
            <a:endParaRPr/>
          </a:p>
        </p:txBody>
      </p:sp>
      <p:sp>
        <p:nvSpPr>
          <p:cNvPr id="99" name="object 36">
            <a:extLst>
              <a:ext uri="{FF2B5EF4-FFF2-40B4-BE49-F238E27FC236}">
                <a16:creationId xmlns:a16="http://schemas.microsoft.com/office/drawing/2014/main" id="{3BA87154-DEA3-4C4E-9FBD-FCCF24972902}"/>
              </a:ext>
            </a:extLst>
          </p:cNvPr>
          <p:cNvSpPr/>
          <p:nvPr/>
        </p:nvSpPr>
        <p:spPr>
          <a:xfrm>
            <a:off x="5212485" y="4133203"/>
            <a:ext cx="457200" cy="133350"/>
          </a:xfrm>
          <a:prstGeom prst="rect">
            <a:avLst/>
          </a:prstGeom>
          <a:blipFill>
            <a:blip r:embed="rId14" cstate="print"/>
            <a:stretch>
              <a:fillRect/>
            </a:stretch>
          </a:blipFill>
        </p:spPr>
        <p:txBody>
          <a:bodyPr wrap="square" lIns="0" tIns="0" rIns="0" bIns="0" rtlCol="0"/>
          <a:lstStyle/>
          <a:p>
            <a:endParaRPr/>
          </a:p>
        </p:txBody>
      </p:sp>
      <p:sp>
        <p:nvSpPr>
          <p:cNvPr id="100" name="object 37">
            <a:extLst>
              <a:ext uri="{FF2B5EF4-FFF2-40B4-BE49-F238E27FC236}">
                <a16:creationId xmlns:a16="http://schemas.microsoft.com/office/drawing/2014/main" id="{33FF6326-A8A6-422A-9257-C2B0697CD676}"/>
              </a:ext>
            </a:extLst>
          </p:cNvPr>
          <p:cNvSpPr/>
          <p:nvPr/>
        </p:nvSpPr>
        <p:spPr>
          <a:xfrm>
            <a:off x="5736360" y="4123678"/>
            <a:ext cx="333375" cy="152400"/>
          </a:xfrm>
          <a:prstGeom prst="rect">
            <a:avLst/>
          </a:prstGeom>
          <a:blipFill>
            <a:blip r:embed="rId15" cstate="print"/>
            <a:stretch>
              <a:fillRect/>
            </a:stretch>
          </a:blipFill>
        </p:spPr>
        <p:txBody>
          <a:bodyPr wrap="square" lIns="0" tIns="0" rIns="0" bIns="0" rtlCol="0"/>
          <a:lstStyle/>
          <a:p>
            <a:endParaRPr/>
          </a:p>
        </p:txBody>
      </p:sp>
      <p:sp>
        <p:nvSpPr>
          <p:cNvPr id="101" name="object 38">
            <a:extLst>
              <a:ext uri="{FF2B5EF4-FFF2-40B4-BE49-F238E27FC236}">
                <a16:creationId xmlns:a16="http://schemas.microsoft.com/office/drawing/2014/main" id="{3CC57D23-6812-4C89-BA36-277CA67566A7}"/>
              </a:ext>
            </a:extLst>
          </p:cNvPr>
          <p:cNvSpPr/>
          <p:nvPr/>
        </p:nvSpPr>
        <p:spPr>
          <a:xfrm>
            <a:off x="4774335" y="4314178"/>
            <a:ext cx="428625" cy="133350"/>
          </a:xfrm>
          <a:prstGeom prst="rect">
            <a:avLst/>
          </a:prstGeom>
          <a:blipFill>
            <a:blip r:embed="rId16" cstate="print"/>
            <a:stretch>
              <a:fillRect/>
            </a:stretch>
          </a:blipFill>
        </p:spPr>
        <p:txBody>
          <a:bodyPr wrap="square" lIns="0" tIns="0" rIns="0" bIns="0" rtlCol="0"/>
          <a:lstStyle/>
          <a:p>
            <a:endParaRPr/>
          </a:p>
        </p:txBody>
      </p:sp>
      <p:sp>
        <p:nvSpPr>
          <p:cNvPr id="102" name="object 39">
            <a:extLst>
              <a:ext uri="{FF2B5EF4-FFF2-40B4-BE49-F238E27FC236}">
                <a16:creationId xmlns:a16="http://schemas.microsoft.com/office/drawing/2014/main" id="{05EC447C-EA87-4589-A4D7-E24AB13D1264}"/>
              </a:ext>
            </a:extLst>
          </p:cNvPr>
          <p:cNvSpPr/>
          <p:nvPr/>
        </p:nvSpPr>
        <p:spPr>
          <a:xfrm>
            <a:off x="5317260" y="4295128"/>
            <a:ext cx="638175" cy="123825"/>
          </a:xfrm>
          <a:prstGeom prst="rect">
            <a:avLst/>
          </a:prstGeom>
          <a:blipFill>
            <a:blip r:embed="rId17" cstate="print"/>
            <a:stretch>
              <a:fillRect/>
            </a:stretch>
          </a:blipFill>
        </p:spPr>
        <p:txBody>
          <a:bodyPr wrap="square" lIns="0" tIns="0" rIns="0" bIns="0" rtlCol="0"/>
          <a:lstStyle/>
          <a:p>
            <a:endParaRPr/>
          </a:p>
        </p:txBody>
      </p:sp>
      <p:sp>
        <p:nvSpPr>
          <p:cNvPr id="103" name="object 40">
            <a:extLst>
              <a:ext uri="{FF2B5EF4-FFF2-40B4-BE49-F238E27FC236}">
                <a16:creationId xmlns:a16="http://schemas.microsoft.com/office/drawing/2014/main" id="{1F6E20FB-C686-4687-B288-4FEF3F3709BF}"/>
              </a:ext>
            </a:extLst>
          </p:cNvPr>
          <p:cNvSpPr/>
          <p:nvPr/>
        </p:nvSpPr>
        <p:spPr>
          <a:xfrm>
            <a:off x="4736235" y="4980928"/>
            <a:ext cx="723900" cy="123825"/>
          </a:xfrm>
          <a:prstGeom prst="rect">
            <a:avLst/>
          </a:prstGeom>
          <a:blipFill>
            <a:blip r:embed="rId18" cstate="print"/>
            <a:stretch>
              <a:fillRect/>
            </a:stretch>
          </a:blipFill>
        </p:spPr>
        <p:txBody>
          <a:bodyPr wrap="square" lIns="0" tIns="0" rIns="0" bIns="0" rtlCol="0"/>
          <a:lstStyle/>
          <a:p>
            <a:endParaRPr/>
          </a:p>
        </p:txBody>
      </p:sp>
      <p:grpSp>
        <p:nvGrpSpPr>
          <p:cNvPr id="104" name="object 41">
            <a:extLst>
              <a:ext uri="{FF2B5EF4-FFF2-40B4-BE49-F238E27FC236}">
                <a16:creationId xmlns:a16="http://schemas.microsoft.com/office/drawing/2014/main" id="{4E6A64DB-2CF8-4CA4-B619-C58D6CD9C6E5}"/>
              </a:ext>
            </a:extLst>
          </p:cNvPr>
          <p:cNvGrpSpPr/>
          <p:nvPr/>
        </p:nvGrpSpPr>
        <p:grpSpPr>
          <a:xfrm>
            <a:off x="4974360" y="4847578"/>
            <a:ext cx="981075" cy="476250"/>
            <a:chOff x="5267325" y="4838700"/>
            <a:chExt cx="981075" cy="476250"/>
          </a:xfrm>
        </p:grpSpPr>
        <p:sp>
          <p:nvSpPr>
            <p:cNvPr id="105" name="object 42">
              <a:extLst>
                <a:ext uri="{FF2B5EF4-FFF2-40B4-BE49-F238E27FC236}">
                  <a16:creationId xmlns:a16="http://schemas.microsoft.com/office/drawing/2014/main" id="{23C672D5-D99F-4027-9384-EA63057FCB1B}"/>
                </a:ext>
              </a:extLst>
            </p:cNvPr>
            <p:cNvSpPr/>
            <p:nvPr/>
          </p:nvSpPr>
          <p:spPr>
            <a:xfrm>
              <a:off x="5267325" y="5143500"/>
              <a:ext cx="809625" cy="171450"/>
            </a:xfrm>
            <a:prstGeom prst="rect">
              <a:avLst/>
            </a:prstGeom>
            <a:blipFill>
              <a:blip r:embed="rId19" cstate="print"/>
              <a:stretch>
                <a:fillRect/>
              </a:stretch>
            </a:blipFill>
          </p:spPr>
          <p:txBody>
            <a:bodyPr wrap="square" lIns="0" tIns="0" rIns="0" bIns="0" rtlCol="0"/>
            <a:lstStyle/>
            <a:p>
              <a:endParaRPr/>
            </a:p>
          </p:txBody>
        </p:sp>
        <p:sp>
          <p:nvSpPr>
            <p:cNvPr id="106" name="object 43">
              <a:extLst>
                <a:ext uri="{FF2B5EF4-FFF2-40B4-BE49-F238E27FC236}">
                  <a16:creationId xmlns:a16="http://schemas.microsoft.com/office/drawing/2014/main" id="{CFBFC970-7D24-478D-BB1B-F54832E4F581}"/>
                </a:ext>
              </a:extLst>
            </p:cNvPr>
            <p:cNvSpPr/>
            <p:nvPr/>
          </p:nvSpPr>
          <p:spPr>
            <a:xfrm>
              <a:off x="5886450" y="4838700"/>
              <a:ext cx="361950" cy="438150"/>
            </a:xfrm>
            <a:prstGeom prst="rect">
              <a:avLst/>
            </a:prstGeom>
            <a:blipFill>
              <a:blip r:embed="rId20" cstate="print"/>
              <a:stretch>
                <a:fillRect/>
              </a:stretch>
            </a:blipFill>
          </p:spPr>
          <p:txBody>
            <a:bodyPr wrap="square" lIns="0" tIns="0" rIns="0" bIns="0" rtlCol="0"/>
            <a:lstStyle/>
            <a:p>
              <a:endParaRPr/>
            </a:p>
          </p:txBody>
        </p:sp>
      </p:grpSp>
      <p:grpSp>
        <p:nvGrpSpPr>
          <p:cNvPr id="107" name="object 44">
            <a:extLst>
              <a:ext uri="{FF2B5EF4-FFF2-40B4-BE49-F238E27FC236}">
                <a16:creationId xmlns:a16="http://schemas.microsoft.com/office/drawing/2014/main" id="{1ABE1908-F002-411F-80E7-3A8FF222A718}"/>
              </a:ext>
            </a:extLst>
          </p:cNvPr>
          <p:cNvGrpSpPr/>
          <p:nvPr/>
        </p:nvGrpSpPr>
        <p:grpSpPr>
          <a:xfrm>
            <a:off x="4936260" y="5828653"/>
            <a:ext cx="714375" cy="457200"/>
            <a:chOff x="5229225" y="5819775"/>
            <a:chExt cx="714375" cy="457200"/>
          </a:xfrm>
        </p:grpSpPr>
        <p:sp>
          <p:nvSpPr>
            <p:cNvPr id="108" name="object 45">
              <a:extLst>
                <a:ext uri="{FF2B5EF4-FFF2-40B4-BE49-F238E27FC236}">
                  <a16:creationId xmlns:a16="http://schemas.microsoft.com/office/drawing/2014/main" id="{B46BBAC7-A0B0-4F17-9BC3-0A805CA0DF70}"/>
                </a:ext>
              </a:extLst>
            </p:cNvPr>
            <p:cNvSpPr/>
            <p:nvPr/>
          </p:nvSpPr>
          <p:spPr>
            <a:xfrm>
              <a:off x="5229225" y="5819775"/>
              <a:ext cx="342900" cy="104775"/>
            </a:xfrm>
            <a:prstGeom prst="rect">
              <a:avLst/>
            </a:prstGeom>
            <a:blipFill>
              <a:blip r:embed="rId21" cstate="print"/>
              <a:stretch>
                <a:fillRect/>
              </a:stretch>
            </a:blipFill>
          </p:spPr>
          <p:txBody>
            <a:bodyPr wrap="square" lIns="0" tIns="0" rIns="0" bIns="0" rtlCol="0"/>
            <a:lstStyle/>
            <a:p>
              <a:endParaRPr/>
            </a:p>
          </p:txBody>
        </p:sp>
        <p:sp>
          <p:nvSpPr>
            <p:cNvPr id="109" name="object 46">
              <a:extLst>
                <a:ext uri="{FF2B5EF4-FFF2-40B4-BE49-F238E27FC236}">
                  <a16:creationId xmlns:a16="http://schemas.microsoft.com/office/drawing/2014/main" id="{1561B526-E68B-4D36-B417-EDA8BDD061C3}"/>
                </a:ext>
              </a:extLst>
            </p:cNvPr>
            <p:cNvSpPr/>
            <p:nvPr/>
          </p:nvSpPr>
          <p:spPr>
            <a:xfrm>
              <a:off x="5324475" y="5819775"/>
              <a:ext cx="619125" cy="457200"/>
            </a:xfrm>
            <a:prstGeom prst="rect">
              <a:avLst/>
            </a:prstGeom>
            <a:blipFill>
              <a:blip r:embed="rId22" cstate="print"/>
              <a:stretch>
                <a:fillRect/>
              </a:stretch>
            </a:blipFill>
          </p:spPr>
          <p:txBody>
            <a:bodyPr wrap="square" lIns="0" tIns="0" rIns="0" bIns="0" rtlCol="0"/>
            <a:lstStyle/>
            <a:p>
              <a:endParaRPr/>
            </a:p>
          </p:txBody>
        </p:sp>
      </p:grpSp>
      <p:sp>
        <p:nvSpPr>
          <p:cNvPr id="110" name="object 47">
            <a:extLst>
              <a:ext uri="{FF2B5EF4-FFF2-40B4-BE49-F238E27FC236}">
                <a16:creationId xmlns:a16="http://schemas.microsoft.com/office/drawing/2014/main" id="{CC9C2BB8-DF51-4704-AA3F-7F14F33DD40B}"/>
              </a:ext>
            </a:extLst>
          </p:cNvPr>
          <p:cNvSpPr/>
          <p:nvPr/>
        </p:nvSpPr>
        <p:spPr>
          <a:xfrm>
            <a:off x="5422035" y="5828653"/>
            <a:ext cx="323850" cy="133350"/>
          </a:xfrm>
          <a:prstGeom prst="rect">
            <a:avLst/>
          </a:prstGeom>
          <a:blipFill>
            <a:blip r:embed="rId23" cstate="print"/>
            <a:stretch>
              <a:fillRect/>
            </a:stretch>
          </a:blipFill>
        </p:spPr>
        <p:txBody>
          <a:bodyPr wrap="square" lIns="0" tIns="0" rIns="0" bIns="0" rtlCol="0"/>
          <a:lstStyle/>
          <a:p>
            <a:endParaRPr/>
          </a:p>
        </p:txBody>
      </p:sp>
      <p:graphicFrame>
        <p:nvGraphicFramePr>
          <p:cNvPr id="111" name="object 48">
            <a:extLst>
              <a:ext uri="{FF2B5EF4-FFF2-40B4-BE49-F238E27FC236}">
                <a16:creationId xmlns:a16="http://schemas.microsoft.com/office/drawing/2014/main" id="{0E2710A2-3253-4DD0-965B-CDD269857108}"/>
              </a:ext>
            </a:extLst>
          </p:cNvPr>
          <p:cNvGraphicFramePr>
            <a:graphicFrameLocks noGrp="1"/>
          </p:cNvGraphicFramePr>
          <p:nvPr>
            <p:extLst>
              <p:ext uri="{D42A27DB-BD31-4B8C-83A1-F6EECF244321}">
                <p14:modId xmlns:p14="http://schemas.microsoft.com/office/powerpoint/2010/main" val="711054961"/>
              </p:ext>
            </p:extLst>
          </p:nvPr>
        </p:nvGraphicFramePr>
        <p:xfrm>
          <a:off x="535710" y="1975854"/>
          <a:ext cx="5611495" cy="3707272"/>
        </p:xfrm>
        <a:graphic>
          <a:graphicData uri="http://schemas.openxmlformats.org/drawingml/2006/table">
            <a:tbl>
              <a:tblPr firstRow="1" bandRow="1">
                <a:tableStyleId>{2D5ABB26-0587-4C30-8999-92F81FD0307C}</a:tableStyleId>
              </a:tblPr>
              <a:tblGrid>
                <a:gridCol w="114300">
                  <a:extLst>
                    <a:ext uri="{9D8B030D-6E8A-4147-A177-3AD203B41FA5}">
                      <a16:colId xmlns:a16="http://schemas.microsoft.com/office/drawing/2014/main" val="20000"/>
                    </a:ext>
                  </a:extLst>
                </a:gridCol>
                <a:gridCol w="2305050">
                  <a:extLst>
                    <a:ext uri="{9D8B030D-6E8A-4147-A177-3AD203B41FA5}">
                      <a16:colId xmlns:a16="http://schemas.microsoft.com/office/drawing/2014/main" val="20001"/>
                    </a:ext>
                  </a:extLst>
                </a:gridCol>
                <a:gridCol w="1114425">
                  <a:extLst>
                    <a:ext uri="{9D8B030D-6E8A-4147-A177-3AD203B41FA5}">
                      <a16:colId xmlns:a16="http://schemas.microsoft.com/office/drawing/2014/main" val="20002"/>
                    </a:ext>
                  </a:extLst>
                </a:gridCol>
                <a:gridCol w="2077720">
                  <a:extLst>
                    <a:ext uri="{9D8B030D-6E8A-4147-A177-3AD203B41FA5}">
                      <a16:colId xmlns:a16="http://schemas.microsoft.com/office/drawing/2014/main" val="20003"/>
                    </a:ext>
                  </a:extLst>
                </a:gridCol>
              </a:tblGrid>
              <a:tr h="457200">
                <a:tc gridSpan="4">
                  <a:txBody>
                    <a:bodyPr/>
                    <a:lstStyle/>
                    <a:p>
                      <a:pPr marR="328295" algn="r">
                        <a:lnSpc>
                          <a:spcPts val="725"/>
                        </a:lnSpc>
                      </a:pPr>
                      <a:r>
                        <a:rPr sz="1200" dirty="0">
                          <a:solidFill>
                            <a:srgbClr val="EE8400"/>
                          </a:solidFill>
                          <a:latin typeface="Segoe UI"/>
                          <a:cs typeface="Segoe UI"/>
                        </a:rPr>
                        <a:t>Current</a:t>
                      </a:r>
                      <a:r>
                        <a:rPr sz="1200" spc="-145" dirty="0">
                          <a:solidFill>
                            <a:srgbClr val="EE8400"/>
                          </a:solidFill>
                          <a:latin typeface="Segoe UI"/>
                          <a:cs typeface="Segoe UI"/>
                        </a:rPr>
                        <a:t> </a:t>
                      </a:r>
                      <a:r>
                        <a:rPr sz="1200" spc="-5" dirty="0">
                          <a:solidFill>
                            <a:srgbClr val="EE8400"/>
                          </a:solidFill>
                          <a:latin typeface="Segoe UI"/>
                          <a:cs typeface="Segoe UI"/>
                        </a:rPr>
                        <a:t>Client</a:t>
                      </a:r>
                      <a:endParaRPr sz="1200">
                        <a:latin typeface="Segoe UI"/>
                        <a:cs typeface="Segoe UI"/>
                      </a:endParaRPr>
                    </a:p>
                    <a:p>
                      <a:pPr>
                        <a:lnSpc>
                          <a:spcPct val="100000"/>
                        </a:lnSpc>
                        <a:spcBef>
                          <a:spcPts val="635"/>
                        </a:spcBef>
                        <a:tabLst>
                          <a:tab pos="4500880" algn="l"/>
                        </a:tabLst>
                      </a:pPr>
                      <a:r>
                        <a:rPr sz="1550" b="1" spc="10" dirty="0">
                          <a:solidFill>
                            <a:srgbClr val="003DA9"/>
                          </a:solidFill>
                          <a:latin typeface="Segoe UI"/>
                          <a:cs typeface="Segoe UI"/>
                        </a:rPr>
                        <a:t>Banking </a:t>
                      </a:r>
                      <a:r>
                        <a:rPr sz="1550" b="1" spc="20" dirty="0">
                          <a:solidFill>
                            <a:srgbClr val="003DA9"/>
                          </a:solidFill>
                          <a:latin typeface="Segoe UI"/>
                          <a:cs typeface="Segoe UI"/>
                        </a:rPr>
                        <a:t>&amp; </a:t>
                      </a:r>
                      <a:r>
                        <a:rPr sz="1550" b="1" spc="5" dirty="0">
                          <a:solidFill>
                            <a:srgbClr val="003DA9"/>
                          </a:solidFill>
                          <a:latin typeface="Segoe UI"/>
                          <a:cs typeface="Segoe UI"/>
                        </a:rPr>
                        <a:t>Investing: </a:t>
                      </a:r>
                      <a:r>
                        <a:rPr sz="1550" dirty="0">
                          <a:solidFill>
                            <a:srgbClr val="003DA9"/>
                          </a:solidFill>
                          <a:latin typeface="Segoe UI"/>
                          <a:cs typeface="Segoe UI"/>
                        </a:rPr>
                        <a:t>5% </a:t>
                      </a:r>
                      <a:r>
                        <a:rPr sz="1550" spc="-5" dirty="0">
                          <a:solidFill>
                            <a:srgbClr val="003DA9"/>
                          </a:solidFill>
                          <a:latin typeface="Segoe UI"/>
                          <a:cs typeface="Segoe UI"/>
                        </a:rPr>
                        <a:t>of</a:t>
                      </a:r>
                      <a:r>
                        <a:rPr sz="1550" spc="315" dirty="0">
                          <a:solidFill>
                            <a:srgbClr val="003DA9"/>
                          </a:solidFill>
                          <a:latin typeface="Segoe UI"/>
                          <a:cs typeface="Segoe UI"/>
                        </a:rPr>
                        <a:t> </a:t>
                      </a:r>
                      <a:r>
                        <a:rPr sz="1550" spc="-10" dirty="0">
                          <a:solidFill>
                            <a:srgbClr val="003DA9"/>
                          </a:solidFill>
                          <a:latin typeface="Segoe UI"/>
                          <a:cs typeface="Segoe UI"/>
                        </a:rPr>
                        <a:t>~$650M</a:t>
                      </a:r>
                      <a:r>
                        <a:rPr sz="1550" spc="275" dirty="0">
                          <a:solidFill>
                            <a:srgbClr val="003DA9"/>
                          </a:solidFill>
                          <a:latin typeface="Segoe UI"/>
                          <a:cs typeface="Segoe UI"/>
                        </a:rPr>
                        <a:t> </a:t>
                      </a:r>
                      <a:r>
                        <a:rPr sz="1550" spc="-25" dirty="0">
                          <a:solidFill>
                            <a:srgbClr val="003DA9"/>
                          </a:solidFill>
                          <a:latin typeface="Segoe UI"/>
                          <a:cs typeface="Segoe UI"/>
                        </a:rPr>
                        <a:t>TAM	</a:t>
                      </a:r>
                      <a:r>
                        <a:rPr sz="1800" spc="-22" baseline="46296" dirty="0">
                          <a:solidFill>
                            <a:srgbClr val="EE8400"/>
                          </a:solidFill>
                          <a:latin typeface="Segoe UI"/>
                          <a:cs typeface="Segoe UI"/>
                        </a:rPr>
                        <a:t>Examples</a:t>
                      </a:r>
                      <a:endParaRPr sz="1800" baseline="46296">
                        <a:latin typeface="Segoe UI"/>
                        <a:cs typeface="Segoe UI"/>
                      </a:endParaRPr>
                    </a:p>
                  </a:txBody>
                  <a:tcPr marL="0" marR="0" marT="0" marB="0">
                    <a:lnL w="9525">
                      <a:solidFill>
                        <a:srgbClr val="FFFFFF"/>
                      </a:solidFill>
                      <a:prstDash val="solid"/>
                    </a:ln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52425">
                <a:tc>
                  <a:txBody>
                    <a:bodyPr/>
                    <a:lstStyle/>
                    <a:p>
                      <a:pPr>
                        <a:lnSpc>
                          <a:spcPct val="100000"/>
                        </a:lnSpc>
                      </a:pPr>
                      <a:endParaRPr sz="1700">
                        <a:latin typeface="Times New Roman"/>
                        <a:cs typeface="Times New Roman"/>
                      </a:endParaRPr>
                    </a:p>
                  </a:txBody>
                  <a:tcPr marL="0" marR="0" marT="0" marB="0">
                    <a:lnL w="9525">
                      <a:solidFill>
                        <a:srgbClr val="FFFFFF"/>
                      </a:solidFill>
                      <a:prstDash val="solid"/>
                    </a:lnL>
                    <a:lnR w="9525">
                      <a:solidFill>
                        <a:srgbClr val="BEBEBE"/>
                      </a:solidFill>
                      <a:prstDash val="solid"/>
                    </a:lnR>
                    <a:solidFill>
                      <a:srgbClr val="EE8400"/>
                    </a:solidFill>
                  </a:tcPr>
                </a:tc>
                <a:tc>
                  <a:txBody>
                    <a:bodyPr/>
                    <a:lstStyle/>
                    <a:p>
                      <a:pPr>
                        <a:lnSpc>
                          <a:spcPct val="100000"/>
                        </a:lnSpc>
                      </a:pPr>
                      <a:endParaRPr sz="1700">
                        <a:latin typeface="Times New Roman"/>
                        <a:cs typeface="Times New Roman"/>
                      </a:endParaRPr>
                    </a:p>
                  </a:txBody>
                  <a:tcPr marL="0" marR="0" marT="0" marB="0">
                    <a:lnL w="9525">
                      <a:solidFill>
                        <a:srgbClr val="BEBEBE"/>
                      </a:solidFill>
                      <a:prstDash val="solid"/>
                    </a:lnL>
                    <a:lnR w="9525">
                      <a:solidFill>
                        <a:srgbClr val="BEBEBE"/>
                      </a:solidFill>
                      <a:prstDash val="solid"/>
                    </a:lnR>
                    <a:lnT w="9525">
                      <a:solidFill>
                        <a:srgbClr val="BEBEBE"/>
                      </a:solidFill>
                      <a:prstDash val="solid"/>
                    </a:lnT>
                    <a:lnB w="9525">
                      <a:solidFill>
                        <a:srgbClr val="BEBEBE"/>
                      </a:solidFill>
                      <a:prstDash val="solid"/>
                    </a:lnB>
                    <a:solidFill>
                      <a:srgbClr val="DEDEDE"/>
                    </a:solidFill>
                  </a:tcPr>
                </a:tc>
                <a:tc gridSpan="2">
                  <a:txBody>
                    <a:bodyPr/>
                    <a:lstStyle/>
                    <a:p>
                      <a:pPr>
                        <a:lnSpc>
                          <a:spcPct val="100000"/>
                        </a:lnSpc>
                      </a:pPr>
                      <a:endParaRPr sz="1700">
                        <a:latin typeface="Times New Roman"/>
                        <a:cs typeface="Times New Roman"/>
                      </a:endParaRPr>
                    </a:p>
                  </a:txBody>
                  <a:tcPr marL="0" marR="0" marT="0" marB="0">
                    <a:lnL w="9525">
                      <a:solidFill>
                        <a:srgbClr val="BEBEBE"/>
                      </a:solidFill>
                      <a:prstDash val="solid"/>
                    </a:lnL>
                  </a:tcPr>
                </a:tc>
                <a:tc hMerge="1">
                  <a:txBody>
                    <a:bodyPr/>
                    <a:lstStyle/>
                    <a:p>
                      <a:endParaRPr/>
                    </a:p>
                  </a:txBody>
                  <a:tcPr marL="0" marR="0" marT="0" marB="0"/>
                </a:tc>
                <a:extLst>
                  <a:ext uri="{0D108BD9-81ED-4DB2-BD59-A6C34878D82A}">
                    <a16:rowId xmlns:a16="http://schemas.microsoft.com/office/drawing/2014/main" val="10001"/>
                  </a:ext>
                </a:extLst>
              </a:tr>
              <a:tr h="118999">
                <a:tc gridSpan="4">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B w="19050">
                      <a:solidFill>
                        <a:srgbClr val="D7D7D7"/>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354537">
                <a:tc gridSpan="4">
                  <a:txBody>
                    <a:bodyPr/>
                    <a:lstStyle/>
                    <a:p>
                      <a:pPr>
                        <a:lnSpc>
                          <a:spcPct val="100000"/>
                        </a:lnSpc>
                        <a:spcBef>
                          <a:spcPts val="655"/>
                        </a:spcBef>
                      </a:pPr>
                      <a:r>
                        <a:rPr sz="1550" b="1" spc="15" dirty="0">
                          <a:solidFill>
                            <a:srgbClr val="003DA9"/>
                          </a:solidFill>
                          <a:latin typeface="Segoe UI"/>
                          <a:cs typeface="Segoe UI"/>
                        </a:rPr>
                        <a:t>Lending: </a:t>
                      </a:r>
                      <a:r>
                        <a:rPr sz="1550" dirty="0">
                          <a:solidFill>
                            <a:srgbClr val="003DA9"/>
                          </a:solidFill>
                          <a:latin typeface="Segoe UI"/>
                          <a:cs typeface="Segoe UI"/>
                        </a:rPr>
                        <a:t>2% </a:t>
                      </a:r>
                      <a:r>
                        <a:rPr sz="1550" spc="-5" dirty="0">
                          <a:solidFill>
                            <a:srgbClr val="003DA9"/>
                          </a:solidFill>
                          <a:latin typeface="Segoe UI"/>
                          <a:cs typeface="Segoe UI"/>
                        </a:rPr>
                        <a:t>of </a:t>
                      </a:r>
                      <a:r>
                        <a:rPr sz="1550" spc="-10" dirty="0">
                          <a:solidFill>
                            <a:srgbClr val="003DA9"/>
                          </a:solidFill>
                          <a:latin typeface="Segoe UI"/>
                          <a:cs typeface="Segoe UI"/>
                        </a:rPr>
                        <a:t>~$1000M</a:t>
                      </a:r>
                      <a:r>
                        <a:rPr sz="1550" spc="5" dirty="0">
                          <a:solidFill>
                            <a:srgbClr val="003DA9"/>
                          </a:solidFill>
                          <a:latin typeface="Segoe UI"/>
                          <a:cs typeface="Segoe UI"/>
                        </a:rPr>
                        <a:t> </a:t>
                      </a:r>
                      <a:r>
                        <a:rPr sz="1550" spc="-25" dirty="0">
                          <a:solidFill>
                            <a:srgbClr val="003DA9"/>
                          </a:solidFill>
                          <a:latin typeface="Segoe UI"/>
                          <a:cs typeface="Segoe UI"/>
                        </a:rPr>
                        <a:t>TAM</a:t>
                      </a:r>
                      <a:endParaRPr sz="1550" dirty="0">
                        <a:latin typeface="Segoe UI"/>
                        <a:cs typeface="Segoe UI"/>
                      </a:endParaRPr>
                    </a:p>
                  </a:txBody>
                  <a:tcPr marL="0" marR="0" marT="83185" marB="0">
                    <a:lnL w="9525">
                      <a:solidFill>
                        <a:srgbClr val="FFFFFF"/>
                      </a:solidFill>
                      <a:prstDash val="solid"/>
                    </a:lnL>
                    <a:lnT w="19050">
                      <a:solidFill>
                        <a:srgbClr val="D7D7D7"/>
                      </a:solidFill>
                      <a:prstDash val="solid"/>
                    </a:lnT>
                    <a:lnB w="19050">
                      <a:solidFill>
                        <a:srgbClr val="D7D7D7"/>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357124">
                <a:tc gridSpan="4">
                  <a:txBody>
                    <a:bodyPr/>
                    <a:lstStyle/>
                    <a:p>
                      <a:pPr>
                        <a:lnSpc>
                          <a:spcPct val="100000"/>
                        </a:lnSpc>
                        <a:spcBef>
                          <a:spcPts val="585"/>
                        </a:spcBef>
                      </a:pPr>
                      <a:r>
                        <a:rPr sz="1550" b="1" spc="10" dirty="0">
                          <a:solidFill>
                            <a:srgbClr val="003DA9"/>
                          </a:solidFill>
                          <a:latin typeface="Segoe UI"/>
                          <a:cs typeface="Segoe UI"/>
                        </a:rPr>
                        <a:t>Consumer </a:t>
                      </a:r>
                      <a:r>
                        <a:rPr sz="1550" b="1" spc="-10" dirty="0">
                          <a:solidFill>
                            <a:srgbClr val="003DA9"/>
                          </a:solidFill>
                          <a:latin typeface="Segoe UI"/>
                          <a:cs typeface="Segoe UI"/>
                        </a:rPr>
                        <a:t>Payments: </a:t>
                      </a:r>
                      <a:r>
                        <a:rPr sz="1550" dirty="0">
                          <a:solidFill>
                            <a:srgbClr val="003DA9"/>
                          </a:solidFill>
                          <a:latin typeface="Segoe UI"/>
                          <a:cs typeface="Segoe UI"/>
                        </a:rPr>
                        <a:t>3% </a:t>
                      </a:r>
                      <a:r>
                        <a:rPr sz="1550" spc="-5" dirty="0">
                          <a:solidFill>
                            <a:srgbClr val="003DA9"/>
                          </a:solidFill>
                          <a:latin typeface="Segoe UI"/>
                          <a:cs typeface="Segoe UI"/>
                        </a:rPr>
                        <a:t>of</a:t>
                      </a:r>
                      <a:r>
                        <a:rPr sz="1550" spc="30" dirty="0">
                          <a:solidFill>
                            <a:srgbClr val="003DA9"/>
                          </a:solidFill>
                          <a:latin typeface="Segoe UI"/>
                          <a:cs typeface="Segoe UI"/>
                        </a:rPr>
                        <a:t> </a:t>
                      </a:r>
                      <a:r>
                        <a:rPr sz="1550" spc="-10" dirty="0">
                          <a:solidFill>
                            <a:srgbClr val="003DA9"/>
                          </a:solidFill>
                          <a:latin typeface="Segoe UI"/>
                          <a:cs typeface="Segoe UI"/>
                        </a:rPr>
                        <a:t>~$950M</a:t>
                      </a:r>
                      <a:endParaRPr sz="1550">
                        <a:latin typeface="Segoe UI"/>
                        <a:cs typeface="Segoe UI"/>
                      </a:endParaRPr>
                    </a:p>
                  </a:txBody>
                  <a:tcPr marL="0" marR="0" marT="74295" marB="0">
                    <a:lnL w="9525">
                      <a:solidFill>
                        <a:srgbClr val="FFFFFF"/>
                      </a:solidFill>
                      <a:prstDash val="solid"/>
                    </a:lnL>
                    <a:lnT w="19050">
                      <a:solidFill>
                        <a:srgbClr val="D7D7D7"/>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52425">
                <a:tc>
                  <a:txBody>
                    <a:bodyPr/>
                    <a:lstStyle/>
                    <a:p>
                      <a:pPr>
                        <a:lnSpc>
                          <a:spcPct val="100000"/>
                        </a:lnSpc>
                      </a:pPr>
                      <a:endParaRPr sz="1700">
                        <a:latin typeface="Times New Roman"/>
                        <a:cs typeface="Times New Roman"/>
                      </a:endParaRPr>
                    </a:p>
                  </a:txBody>
                  <a:tcPr marL="0" marR="0" marT="0" marB="0">
                    <a:lnL w="9525">
                      <a:solidFill>
                        <a:srgbClr val="FFFFFF"/>
                      </a:solidFill>
                      <a:prstDash val="solid"/>
                    </a:lnL>
                    <a:lnR w="9525">
                      <a:solidFill>
                        <a:srgbClr val="BEBEBE"/>
                      </a:solidFill>
                      <a:prstDash val="solid"/>
                    </a:lnR>
                    <a:solidFill>
                      <a:srgbClr val="EE8400"/>
                    </a:solidFill>
                  </a:tcPr>
                </a:tc>
                <a:tc gridSpan="2">
                  <a:txBody>
                    <a:bodyPr/>
                    <a:lstStyle/>
                    <a:p>
                      <a:pPr>
                        <a:lnSpc>
                          <a:spcPct val="100000"/>
                        </a:lnSpc>
                      </a:pPr>
                      <a:endParaRPr sz="1700">
                        <a:latin typeface="Times New Roman"/>
                        <a:cs typeface="Times New Roman"/>
                      </a:endParaRPr>
                    </a:p>
                  </a:txBody>
                  <a:tcPr marL="0" marR="0" marT="0" marB="0">
                    <a:lnL w="9525">
                      <a:solidFill>
                        <a:srgbClr val="BEBEBE"/>
                      </a:solidFill>
                      <a:prstDash val="solid"/>
                    </a:lnL>
                    <a:lnR w="9525">
                      <a:solidFill>
                        <a:srgbClr val="BEBEBE"/>
                      </a:solidFill>
                      <a:prstDash val="solid"/>
                    </a:lnR>
                    <a:lnT w="9525">
                      <a:solidFill>
                        <a:srgbClr val="BEBEBE"/>
                      </a:solidFill>
                      <a:prstDash val="solid"/>
                    </a:lnT>
                    <a:lnB w="9525">
                      <a:solidFill>
                        <a:srgbClr val="BEBEBE"/>
                      </a:solidFill>
                      <a:prstDash val="solid"/>
                    </a:lnB>
                    <a:solidFill>
                      <a:srgbClr val="DEDEDE"/>
                    </a:solidFill>
                  </a:tcPr>
                </a:tc>
                <a:tc hMerge="1">
                  <a:txBody>
                    <a:bodyPr/>
                    <a:lstStyle/>
                    <a:p>
                      <a:endParaRPr/>
                    </a:p>
                  </a:txBody>
                  <a:tcPr marL="0" marR="0" marT="0" marB="0"/>
                </a:tc>
                <a:tc>
                  <a:txBody>
                    <a:bodyPr/>
                    <a:lstStyle/>
                    <a:p>
                      <a:pPr>
                        <a:lnSpc>
                          <a:spcPct val="100000"/>
                        </a:lnSpc>
                      </a:pPr>
                      <a:endParaRPr sz="1700">
                        <a:latin typeface="Times New Roman"/>
                        <a:cs typeface="Times New Roman"/>
                      </a:endParaRPr>
                    </a:p>
                  </a:txBody>
                  <a:tcPr marL="0" marR="0" marT="0" marB="0">
                    <a:lnL w="9525">
                      <a:solidFill>
                        <a:srgbClr val="BEBEBE"/>
                      </a:solidFill>
                      <a:prstDash val="solid"/>
                    </a:lnL>
                  </a:tcPr>
                </a:tc>
                <a:extLst>
                  <a:ext uri="{0D108BD9-81ED-4DB2-BD59-A6C34878D82A}">
                    <a16:rowId xmlns:a16="http://schemas.microsoft.com/office/drawing/2014/main" val="10005"/>
                  </a:ext>
                </a:extLst>
              </a:tr>
              <a:tr h="119125">
                <a:tc gridSpan="4">
                  <a:txBody>
                    <a:bodyPr/>
                    <a:lstStyle/>
                    <a:p>
                      <a:pPr>
                        <a:lnSpc>
                          <a:spcPct val="100000"/>
                        </a:lnSpc>
                      </a:pPr>
                      <a:endParaRPr sz="600" dirty="0">
                        <a:latin typeface="Times New Roman"/>
                        <a:cs typeface="Times New Roman"/>
                      </a:endParaRPr>
                    </a:p>
                  </a:txBody>
                  <a:tcPr marL="0" marR="0" marT="0" marB="0">
                    <a:lnL w="9525">
                      <a:solidFill>
                        <a:srgbClr val="FFFFFF"/>
                      </a:solidFill>
                      <a:prstDash val="solid"/>
                    </a:lnL>
                    <a:lnB w="19050">
                      <a:solidFill>
                        <a:srgbClr val="D7D7D7"/>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838200">
                <a:tc gridSpan="4">
                  <a:txBody>
                    <a:bodyPr/>
                    <a:lstStyle/>
                    <a:p>
                      <a:pPr>
                        <a:lnSpc>
                          <a:spcPct val="100000"/>
                        </a:lnSpc>
                        <a:spcBef>
                          <a:spcPts val="675"/>
                        </a:spcBef>
                      </a:pPr>
                      <a:r>
                        <a:rPr sz="1550" b="1" spc="10" dirty="0">
                          <a:solidFill>
                            <a:srgbClr val="003DA9"/>
                          </a:solidFill>
                          <a:latin typeface="Segoe UI"/>
                          <a:cs typeface="Segoe UI"/>
                        </a:rPr>
                        <a:t>Financial </a:t>
                      </a:r>
                      <a:r>
                        <a:rPr sz="1550" b="1" spc="5" dirty="0">
                          <a:solidFill>
                            <a:srgbClr val="003DA9"/>
                          </a:solidFill>
                          <a:latin typeface="Segoe UI"/>
                          <a:cs typeface="Segoe UI"/>
                        </a:rPr>
                        <a:t>Management: </a:t>
                      </a:r>
                      <a:r>
                        <a:rPr sz="1550" dirty="0">
                          <a:solidFill>
                            <a:srgbClr val="003DA9"/>
                          </a:solidFill>
                          <a:latin typeface="Segoe UI"/>
                          <a:cs typeface="Segoe UI"/>
                        </a:rPr>
                        <a:t>4% </a:t>
                      </a:r>
                      <a:r>
                        <a:rPr sz="1550" spc="-5" dirty="0">
                          <a:solidFill>
                            <a:srgbClr val="003DA9"/>
                          </a:solidFill>
                          <a:latin typeface="Segoe UI"/>
                          <a:cs typeface="Segoe UI"/>
                        </a:rPr>
                        <a:t>of </a:t>
                      </a:r>
                      <a:r>
                        <a:rPr sz="1550" spc="-10" dirty="0">
                          <a:solidFill>
                            <a:srgbClr val="003DA9"/>
                          </a:solidFill>
                          <a:latin typeface="Segoe UI"/>
                          <a:cs typeface="Segoe UI"/>
                        </a:rPr>
                        <a:t>~$350M</a:t>
                      </a:r>
                      <a:r>
                        <a:rPr sz="1550" spc="200" dirty="0">
                          <a:solidFill>
                            <a:srgbClr val="003DA9"/>
                          </a:solidFill>
                          <a:latin typeface="Segoe UI"/>
                          <a:cs typeface="Segoe UI"/>
                        </a:rPr>
                        <a:t> </a:t>
                      </a:r>
                      <a:r>
                        <a:rPr sz="1550" spc="-25" dirty="0">
                          <a:solidFill>
                            <a:srgbClr val="003DA9"/>
                          </a:solidFill>
                          <a:latin typeface="Segoe UI"/>
                          <a:cs typeface="Segoe UI"/>
                        </a:rPr>
                        <a:t>TAM</a:t>
                      </a:r>
                      <a:endParaRPr sz="1550" dirty="0">
                        <a:latin typeface="Segoe UI"/>
                        <a:cs typeface="Segoe UI"/>
                      </a:endParaRPr>
                    </a:p>
                  </a:txBody>
                  <a:tcPr marL="0" marR="0" marT="85725" marB="0">
                    <a:lnL w="9525">
                      <a:solidFill>
                        <a:srgbClr val="EE8400"/>
                      </a:solidFill>
                      <a:prstDash val="solid"/>
                    </a:lnL>
                    <a:lnT w="19050">
                      <a:solidFill>
                        <a:srgbClr val="D7D7D7"/>
                      </a:solidFill>
                      <a:prstDash val="solid"/>
                    </a:lnT>
                    <a:lnB w="19050">
                      <a:solidFill>
                        <a:srgbClr val="D7D7D7"/>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757237">
                <a:tc gridSpan="4">
                  <a:txBody>
                    <a:bodyPr/>
                    <a:lstStyle/>
                    <a:p>
                      <a:pPr>
                        <a:lnSpc>
                          <a:spcPct val="100000"/>
                        </a:lnSpc>
                        <a:spcBef>
                          <a:spcPts val="685"/>
                        </a:spcBef>
                      </a:pPr>
                      <a:r>
                        <a:rPr sz="1550" b="1" dirty="0">
                          <a:solidFill>
                            <a:srgbClr val="003DA9"/>
                          </a:solidFill>
                          <a:latin typeface="Segoe UI"/>
                          <a:cs typeface="Segoe UI"/>
                        </a:rPr>
                        <a:t>Business </a:t>
                      </a:r>
                      <a:r>
                        <a:rPr sz="1550" b="1" spc="5" dirty="0">
                          <a:solidFill>
                            <a:srgbClr val="003DA9"/>
                          </a:solidFill>
                          <a:latin typeface="Segoe UI"/>
                          <a:cs typeface="Segoe UI"/>
                        </a:rPr>
                        <a:t>Services: </a:t>
                      </a:r>
                      <a:r>
                        <a:rPr sz="1550" dirty="0">
                          <a:solidFill>
                            <a:srgbClr val="003DA9"/>
                          </a:solidFill>
                          <a:latin typeface="Segoe UI"/>
                          <a:cs typeface="Segoe UI"/>
                        </a:rPr>
                        <a:t>7% </a:t>
                      </a:r>
                      <a:r>
                        <a:rPr sz="1550" spc="-5" dirty="0">
                          <a:solidFill>
                            <a:srgbClr val="003DA9"/>
                          </a:solidFill>
                          <a:latin typeface="Segoe UI"/>
                          <a:cs typeface="Segoe UI"/>
                        </a:rPr>
                        <a:t>of </a:t>
                      </a:r>
                      <a:r>
                        <a:rPr sz="1550" spc="-10" dirty="0">
                          <a:solidFill>
                            <a:srgbClr val="003DA9"/>
                          </a:solidFill>
                          <a:latin typeface="Segoe UI"/>
                          <a:cs typeface="Segoe UI"/>
                        </a:rPr>
                        <a:t>~$200M</a:t>
                      </a:r>
                      <a:r>
                        <a:rPr sz="1550" spc="-204" dirty="0">
                          <a:solidFill>
                            <a:srgbClr val="003DA9"/>
                          </a:solidFill>
                          <a:latin typeface="Segoe UI"/>
                          <a:cs typeface="Segoe UI"/>
                        </a:rPr>
                        <a:t> </a:t>
                      </a:r>
                      <a:r>
                        <a:rPr sz="1550" spc="-25" dirty="0">
                          <a:solidFill>
                            <a:srgbClr val="003DA9"/>
                          </a:solidFill>
                          <a:latin typeface="Segoe UI"/>
                          <a:cs typeface="Segoe UI"/>
                        </a:rPr>
                        <a:t>TAM</a:t>
                      </a:r>
                      <a:endParaRPr sz="1550" dirty="0">
                        <a:latin typeface="Segoe UI"/>
                        <a:cs typeface="Segoe UI"/>
                      </a:endParaRPr>
                    </a:p>
                  </a:txBody>
                  <a:tcPr marL="0" marR="0" marT="86995" marB="0">
                    <a:lnL w="9525">
                      <a:solidFill>
                        <a:srgbClr val="EE8400"/>
                      </a:solidFill>
                      <a:prstDash val="solid"/>
                    </a:lnL>
                    <a:lnT w="19050">
                      <a:solidFill>
                        <a:srgbClr val="D7D7D7"/>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bl>
          </a:graphicData>
        </a:graphic>
      </p:graphicFrame>
      <p:sp>
        <p:nvSpPr>
          <p:cNvPr id="112" name="object 49">
            <a:extLst>
              <a:ext uri="{FF2B5EF4-FFF2-40B4-BE49-F238E27FC236}">
                <a16:creationId xmlns:a16="http://schemas.microsoft.com/office/drawing/2014/main" id="{89892E17-28B9-4F48-B750-A5B9D76DBBA0}"/>
              </a:ext>
            </a:extLst>
          </p:cNvPr>
          <p:cNvSpPr txBox="1"/>
          <p:nvPr/>
        </p:nvSpPr>
        <p:spPr>
          <a:xfrm>
            <a:off x="6599526" y="1197927"/>
            <a:ext cx="4476750" cy="819150"/>
          </a:xfrm>
          <a:prstGeom prst="rect">
            <a:avLst/>
          </a:prstGeom>
        </p:spPr>
        <p:txBody>
          <a:bodyPr vert="horz" wrap="square" lIns="0" tIns="15875" rIns="0" bIns="0" rtlCol="0">
            <a:spAutoFit/>
          </a:bodyPr>
          <a:lstStyle/>
          <a:p>
            <a:pPr marL="12700">
              <a:lnSpc>
                <a:spcPct val="100000"/>
              </a:lnSpc>
              <a:spcBef>
                <a:spcPts val="125"/>
              </a:spcBef>
            </a:pPr>
            <a:r>
              <a:rPr sz="2000" b="1" spc="15" dirty="0">
                <a:solidFill>
                  <a:srgbClr val="1A1F70"/>
                </a:solidFill>
                <a:latin typeface="Segoe UI"/>
                <a:cs typeface="Segoe UI"/>
              </a:rPr>
              <a:t>International</a:t>
            </a:r>
            <a:r>
              <a:rPr sz="2000" b="1" spc="-250" dirty="0">
                <a:solidFill>
                  <a:srgbClr val="1A1F70"/>
                </a:solidFill>
                <a:latin typeface="Segoe UI"/>
                <a:cs typeface="Segoe UI"/>
              </a:rPr>
              <a:t> </a:t>
            </a:r>
            <a:r>
              <a:rPr sz="2000" b="1" spc="20" dirty="0">
                <a:solidFill>
                  <a:srgbClr val="1A1F70"/>
                </a:solidFill>
                <a:latin typeface="Segoe UI"/>
                <a:cs typeface="Segoe UI"/>
              </a:rPr>
              <a:t>Expansion</a:t>
            </a:r>
            <a:r>
              <a:rPr sz="2000" b="1" spc="-225" dirty="0">
                <a:solidFill>
                  <a:srgbClr val="1A1F70"/>
                </a:solidFill>
                <a:latin typeface="Segoe UI"/>
                <a:cs typeface="Segoe UI"/>
              </a:rPr>
              <a:t> </a:t>
            </a:r>
            <a:r>
              <a:rPr sz="2000" b="1" spc="20" dirty="0">
                <a:solidFill>
                  <a:srgbClr val="1A1F70"/>
                </a:solidFill>
                <a:latin typeface="Segoe UI"/>
                <a:cs typeface="Segoe UI"/>
              </a:rPr>
              <a:t>Opportunity</a:t>
            </a:r>
            <a:endParaRPr sz="2000">
              <a:latin typeface="Segoe UI"/>
              <a:cs typeface="Segoe UI"/>
            </a:endParaRPr>
          </a:p>
          <a:p>
            <a:pPr marL="12700" marR="5080">
              <a:lnSpc>
                <a:spcPct val="101000"/>
              </a:lnSpc>
              <a:spcBef>
                <a:spcPts val="60"/>
              </a:spcBef>
            </a:pPr>
            <a:r>
              <a:rPr sz="1550" spc="10" dirty="0">
                <a:solidFill>
                  <a:srgbClr val="1A1F70"/>
                </a:solidFill>
                <a:latin typeface="Segoe UI"/>
                <a:cs typeface="Segoe UI"/>
              </a:rPr>
              <a:t>There are </a:t>
            </a:r>
            <a:r>
              <a:rPr sz="1550" spc="-5" dirty="0">
                <a:solidFill>
                  <a:srgbClr val="1A1F70"/>
                </a:solidFill>
                <a:latin typeface="Segoe UI"/>
                <a:cs typeface="Segoe UI"/>
              </a:rPr>
              <a:t>~15x </a:t>
            </a:r>
            <a:r>
              <a:rPr sz="1550" dirty="0">
                <a:solidFill>
                  <a:srgbClr val="1A1F70"/>
                </a:solidFill>
                <a:latin typeface="Segoe UI"/>
                <a:cs typeface="Segoe UI"/>
              </a:rPr>
              <a:t>more </a:t>
            </a:r>
            <a:r>
              <a:rPr sz="1550" spc="15" dirty="0">
                <a:solidFill>
                  <a:srgbClr val="1A1F70"/>
                </a:solidFill>
                <a:latin typeface="Segoe UI"/>
                <a:cs typeface="Segoe UI"/>
              </a:rPr>
              <a:t>fintech </a:t>
            </a:r>
            <a:r>
              <a:rPr sz="1550" spc="5" dirty="0">
                <a:solidFill>
                  <a:srgbClr val="1A1F70"/>
                </a:solidFill>
                <a:latin typeface="Segoe UI"/>
                <a:cs typeface="Segoe UI"/>
              </a:rPr>
              <a:t>users in </a:t>
            </a:r>
            <a:r>
              <a:rPr sz="1550" spc="10" dirty="0">
                <a:solidFill>
                  <a:srgbClr val="1A1F70"/>
                </a:solidFill>
                <a:latin typeface="Segoe UI"/>
                <a:cs typeface="Segoe UI"/>
              </a:rPr>
              <a:t>International  </a:t>
            </a:r>
            <a:r>
              <a:rPr sz="1550" spc="5" dirty="0">
                <a:solidFill>
                  <a:srgbClr val="1A1F70"/>
                </a:solidFill>
                <a:latin typeface="Segoe UI"/>
                <a:cs typeface="Segoe UI"/>
              </a:rPr>
              <a:t>markets </a:t>
            </a:r>
            <a:r>
              <a:rPr sz="1550" spc="10" dirty="0">
                <a:solidFill>
                  <a:srgbClr val="1A1F70"/>
                </a:solidFill>
                <a:latin typeface="Segoe UI"/>
                <a:cs typeface="Segoe UI"/>
              </a:rPr>
              <a:t>vs.</a:t>
            </a:r>
            <a:r>
              <a:rPr sz="1550" spc="150" dirty="0">
                <a:solidFill>
                  <a:srgbClr val="1A1F70"/>
                </a:solidFill>
                <a:latin typeface="Segoe UI"/>
                <a:cs typeface="Segoe UI"/>
              </a:rPr>
              <a:t> </a:t>
            </a:r>
            <a:r>
              <a:rPr sz="1550" spc="5" dirty="0">
                <a:solidFill>
                  <a:srgbClr val="1A1F70"/>
                </a:solidFill>
                <a:latin typeface="Segoe UI"/>
                <a:cs typeface="Segoe UI"/>
              </a:rPr>
              <a:t>U.S.</a:t>
            </a:r>
            <a:endParaRPr sz="1550">
              <a:latin typeface="Segoe UI"/>
              <a:cs typeface="Segoe UI"/>
            </a:endParaRPr>
          </a:p>
        </p:txBody>
      </p:sp>
      <p:grpSp>
        <p:nvGrpSpPr>
          <p:cNvPr id="113" name="object 50">
            <a:extLst>
              <a:ext uri="{FF2B5EF4-FFF2-40B4-BE49-F238E27FC236}">
                <a16:creationId xmlns:a16="http://schemas.microsoft.com/office/drawing/2014/main" id="{1CDFDAFC-F760-4485-BEE8-E3D2738B08A7}"/>
              </a:ext>
            </a:extLst>
          </p:cNvPr>
          <p:cNvGrpSpPr/>
          <p:nvPr/>
        </p:nvGrpSpPr>
        <p:grpSpPr>
          <a:xfrm>
            <a:off x="7210420" y="2218678"/>
            <a:ext cx="895350" cy="2562225"/>
            <a:chOff x="8124825" y="2209800"/>
            <a:chExt cx="895350" cy="2562225"/>
          </a:xfrm>
        </p:grpSpPr>
        <p:sp>
          <p:nvSpPr>
            <p:cNvPr id="114" name="object 51">
              <a:extLst>
                <a:ext uri="{FF2B5EF4-FFF2-40B4-BE49-F238E27FC236}">
                  <a16:creationId xmlns:a16="http://schemas.microsoft.com/office/drawing/2014/main" id="{05FE424B-F264-4939-A086-A267E8FB25F8}"/>
                </a:ext>
              </a:extLst>
            </p:cNvPr>
            <p:cNvSpPr/>
            <p:nvPr/>
          </p:nvSpPr>
          <p:spPr>
            <a:xfrm>
              <a:off x="8124825" y="2381250"/>
              <a:ext cx="895350" cy="2390775"/>
            </a:xfrm>
            <a:custGeom>
              <a:avLst/>
              <a:gdLst/>
              <a:ahLst/>
              <a:cxnLst/>
              <a:rect l="l" t="t" r="r" b="b"/>
              <a:pathLst>
                <a:path w="895350" h="2390775">
                  <a:moveTo>
                    <a:pt x="895350" y="0"/>
                  </a:moveTo>
                  <a:lnTo>
                    <a:pt x="0" y="0"/>
                  </a:lnTo>
                  <a:lnTo>
                    <a:pt x="0" y="2390775"/>
                  </a:lnTo>
                  <a:lnTo>
                    <a:pt x="895350" y="2390775"/>
                  </a:lnTo>
                  <a:lnTo>
                    <a:pt x="895350" y="0"/>
                  </a:lnTo>
                  <a:close/>
                </a:path>
              </a:pathLst>
            </a:custGeom>
            <a:solidFill>
              <a:srgbClr val="003DA9"/>
            </a:solidFill>
          </p:spPr>
          <p:txBody>
            <a:bodyPr wrap="square" lIns="0" tIns="0" rIns="0" bIns="0" rtlCol="0"/>
            <a:lstStyle/>
            <a:p>
              <a:endParaRPr/>
            </a:p>
          </p:txBody>
        </p:sp>
        <p:sp>
          <p:nvSpPr>
            <p:cNvPr id="115" name="object 52">
              <a:extLst>
                <a:ext uri="{FF2B5EF4-FFF2-40B4-BE49-F238E27FC236}">
                  <a16:creationId xmlns:a16="http://schemas.microsoft.com/office/drawing/2014/main" id="{571D0169-51B0-4AAE-AB1A-4A9933E5B6DC}"/>
                </a:ext>
              </a:extLst>
            </p:cNvPr>
            <p:cNvSpPr/>
            <p:nvPr/>
          </p:nvSpPr>
          <p:spPr>
            <a:xfrm>
              <a:off x="8124825" y="2209800"/>
              <a:ext cx="895350" cy="171450"/>
            </a:xfrm>
            <a:custGeom>
              <a:avLst/>
              <a:gdLst/>
              <a:ahLst/>
              <a:cxnLst/>
              <a:rect l="l" t="t" r="r" b="b"/>
              <a:pathLst>
                <a:path w="895350" h="171450">
                  <a:moveTo>
                    <a:pt x="895350" y="0"/>
                  </a:moveTo>
                  <a:lnTo>
                    <a:pt x="0" y="0"/>
                  </a:lnTo>
                  <a:lnTo>
                    <a:pt x="0" y="171450"/>
                  </a:lnTo>
                  <a:lnTo>
                    <a:pt x="895350" y="171450"/>
                  </a:lnTo>
                  <a:lnTo>
                    <a:pt x="895350" y="0"/>
                  </a:lnTo>
                  <a:close/>
                </a:path>
              </a:pathLst>
            </a:custGeom>
            <a:solidFill>
              <a:srgbClr val="F7B600"/>
            </a:solidFill>
          </p:spPr>
          <p:txBody>
            <a:bodyPr wrap="square" lIns="0" tIns="0" rIns="0" bIns="0" rtlCol="0"/>
            <a:lstStyle/>
            <a:p>
              <a:endParaRPr/>
            </a:p>
          </p:txBody>
        </p:sp>
      </p:grpSp>
      <p:sp>
        <p:nvSpPr>
          <p:cNvPr id="116" name="object 53">
            <a:extLst>
              <a:ext uri="{FF2B5EF4-FFF2-40B4-BE49-F238E27FC236}">
                <a16:creationId xmlns:a16="http://schemas.microsoft.com/office/drawing/2014/main" id="{D395BAF2-BF1C-4A05-A93F-601F07EB5E89}"/>
              </a:ext>
            </a:extLst>
          </p:cNvPr>
          <p:cNvSpPr/>
          <p:nvPr/>
        </p:nvSpPr>
        <p:spPr>
          <a:xfrm>
            <a:off x="8924920" y="2218678"/>
            <a:ext cx="895350" cy="2352675"/>
          </a:xfrm>
          <a:custGeom>
            <a:avLst/>
            <a:gdLst/>
            <a:ahLst/>
            <a:cxnLst/>
            <a:rect l="l" t="t" r="r" b="b"/>
            <a:pathLst>
              <a:path w="895350" h="2352675">
                <a:moveTo>
                  <a:pt x="895350" y="0"/>
                </a:moveTo>
                <a:lnTo>
                  <a:pt x="0" y="0"/>
                </a:lnTo>
                <a:lnTo>
                  <a:pt x="0" y="2352675"/>
                </a:lnTo>
                <a:lnTo>
                  <a:pt x="895350" y="2352675"/>
                </a:lnTo>
                <a:lnTo>
                  <a:pt x="895350" y="0"/>
                </a:lnTo>
                <a:close/>
              </a:path>
            </a:pathLst>
          </a:custGeom>
          <a:solidFill>
            <a:srgbClr val="F7B600"/>
          </a:solidFill>
        </p:spPr>
        <p:txBody>
          <a:bodyPr wrap="square" lIns="0" tIns="0" rIns="0" bIns="0" rtlCol="0"/>
          <a:lstStyle/>
          <a:p>
            <a:endParaRPr/>
          </a:p>
        </p:txBody>
      </p:sp>
      <p:sp>
        <p:nvSpPr>
          <p:cNvPr id="117" name="object 54">
            <a:extLst>
              <a:ext uri="{FF2B5EF4-FFF2-40B4-BE49-F238E27FC236}">
                <a16:creationId xmlns:a16="http://schemas.microsoft.com/office/drawing/2014/main" id="{A86429B4-74D9-4F2E-9AD1-5C7CFC6699D8}"/>
              </a:ext>
            </a:extLst>
          </p:cNvPr>
          <p:cNvSpPr txBox="1"/>
          <p:nvPr/>
        </p:nvSpPr>
        <p:spPr>
          <a:xfrm>
            <a:off x="7474961" y="3464230"/>
            <a:ext cx="381000" cy="266065"/>
          </a:xfrm>
          <a:prstGeom prst="rect">
            <a:avLst/>
          </a:prstGeom>
        </p:spPr>
        <p:txBody>
          <a:bodyPr vert="horz" wrap="square" lIns="0" tIns="15875" rIns="0" bIns="0" rtlCol="0">
            <a:spAutoFit/>
          </a:bodyPr>
          <a:lstStyle/>
          <a:p>
            <a:pPr>
              <a:lnSpc>
                <a:spcPct val="100000"/>
              </a:lnSpc>
              <a:spcBef>
                <a:spcPts val="125"/>
              </a:spcBef>
            </a:pPr>
            <a:r>
              <a:rPr sz="1550" b="1" spc="-5" dirty="0">
                <a:solidFill>
                  <a:srgbClr val="FFFFFF"/>
                </a:solidFill>
                <a:latin typeface="Segoe UI"/>
                <a:cs typeface="Segoe UI"/>
              </a:rPr>
              <a:t>U</a:t>
            </a:r>
            <a:r>
              <a:rPr sz="1550" b="1" spc="25" dirty="0">
                <a:solidFill>
                  <a:srgbClr val="FFFFFF"/>
                </a:solidFill>
                <a:latin typeface="Segoe UI"/>
                <a:cs typeface="Segoe UI"/>
              </a:rPr>
              <a:t>.S</a:t>
            </a:r>
            <a:r>
              <a:rPr sz="1550" b="1" spc="5" dirty="0">
                <a:solidFill>
                  <a:srgbClr val="FFFFFF"/>
                </a:solidFill>
                <a:latin typeface="Segoe UI"/>
                <a:cs typeface="Segoe UI"/>
              </a:rPr>
              <a:t>.</a:t>
            </a:r>
            <a:endParaRPr sz="1550">
              <a:latin typeface="Segoe UI"/>
              <a:cs typeface="Segoe UI"/>
            </a:endParaRPr>
          </a:p>
        </p:txBody>
      </p:sp>
      <p:sp>
        <p:nvSpPr>
          <p:cNvPr id="118" name="object 55">
            <a:extLst>
              <a:ext uri="{FF2B5EF4-FFF2-40B4-BE49-F238E27FC236}">
                <a16:creationId xmlns:a16="http://schemas.microsoft.com/office/drawing/2014/main" id="{B2436FF6-2355-4777-9223-9A18EDEEE8A9}"/>
              </a:ext>
            </a:extLst>
          </p:cNvPr>
          <p:cNvSpPr txBox="1"/>
          <p:nvPr/>
        </p:nvSpPr>
        <p:spPr>
          <a:xfrm>
            <a:off x="8924920" y="4571353"/>
            <a:ext cx="895350" cy="209550"/>
          </a:xfrm>
          <a:prstGeom prst="rect">
            <a:avLst/>
          </a:prstGeom>
          <a:solidFill>
            <a:srgbClr val="003DA9"/>
          </a:solidFill>
        </p:spPr>
        <p:txBody>
          <a:bodyPr vert="horz" wrap="square" lIns="0" tIns="0" rIns="0" bIns="0" rtlCol="0">
            <a:spAutoFit/>
          </a:bodyPr>
          <a:lstStyle/>
          <a:p>
            <a:pPr marL="265430">
              <a:lnSpc>
                <a:spcPts val="1650"/>
              </a:lnSpc>
            </a:pPr>
            <a:r>
              <a:rPr sz="1550" b="1" spc="15" dirty="0">
                <a:solidFill>
                  <a:srgbClr val="FFFFFF"/>
                </a:solidFill>
                <a:latin typeface="Segoe UI"/>
                <a:cs typeface="Segoe UI"/>
              </a:rPr>
              <a:t>U.S.</a:t>
            </a:r>
            <a:endParaRPr sz="1550">
              <a:latin typeface="Segoe UI"/>
              <a:cs typeface="Segoe UI"/>
            </a:endParaRPr>
          </a:p>
        </p:txBody>
      </p:sp>
      <p:sp>
        <p:nvSpPr>
          <p:cNvPr id="119" name="object 56">
            <a:extLst>
              <a:ext uri="{FF2B5EF4-FFF2-40B4-BE49-F238E27FC236}">
                <a16:creationId xmlns:a16="http://schemas.microsoft.com/office/drawing/2014/main" id="{3BB26B76-033A-45B2-8756-FA892C8C0745}"/>
              </a:ext>
            </a:extLst>
          </p:cNvPr>
          <p:cNvSpPr txBox="1"/>
          <p:nvPr/>
        </p:nvSpPr>
        <p:spPr>
          <a:xfrm>
            <a:off x="7210420" y="2218678"/>
            <a:ext cx="895350" cy="171450"/>
          </a:xfrm>
          <a:prstGeom prst="rect">
            <a:avLst/>
          </a:prstGeom>
          <a:solidFill>
            <a:srgbClr val="F7B600"/>
          </a:solidFill>
        </p:spPr>
        <p:txBody>
          <a:bodyPr vert="horz" wrap="square" lIns="0" tIns="0" rIns="0" bIns="0" rtlCol="0">
            <a:spAutoFit/>
          </a:bodyPr>
          <a:lstStyle/>
          <a:p>
            <a:pPr marL="264160">
              <a:lnSpc>
                <a:spcPts val="1350"/>
              </a:lnSpc>
            </a:pPr>
            <a:r>
              <a:rPr sz="1550" b="1" spc="10" dirty="0">
                <a:solidFill>
                  <a:srgbClr val="FFFFFF"/>
                </a:solidFill>
                <a:latin typeface="Segoe UI"/>
                <a:cs typeface="Segoe UI"/>
              </a:rPr>
              <a:t>Int'l</a:t>
            </a:r>
            <a:endParaRPr sz="1550">
              <a:latin typeface="Segoe UI"/>
              <a:cs typeface="Segoe UI"/>
            </a:endParaRPr>
          </a:p>
        </p:txBody>
      </p:sp>
      <p:sp>
        <p:nvSpPr>
          <p:cNvPr id="120" name="object 57">
            <a:extLst>
              <a:ext uri="{FF2B5EF4-FFF2-40B4-BE49-F238E27FC236}">
                <a16:creationId xmlns:a16="http://schemas.microsoft.com/office/drawing/2014/main" id="{6AA5E418-C6DD-4FB7-9583-EA8DEE8A4806}"/>
              </a:ext>
            </a:extLst>
          </p:cNvPr>
          <p:cNvSpPr txBox="1"/>
          <p:nvPr/>
        </p:nvSpPr>
        <p:spPr>
          <a:xfrm>
            <a:off x="9190603" y="3268650"/>
            <a:ext cx="393700" cy="266065"/>
          </a:xfrm>
          <a:prstGeom prst="rect">
            <a:avLst/>
          </a:prstGeom>
        </p:spPr>
        <p:txBody>
          <a:bodyPr vert="horz" wrap="square" lIns="0" tIns="15875" rIns="0" bIns="0" rtlCol="0">
            <a:spAutoFit/>
          </a:bodyPr>
          <a:lstStyle/>
          <a:p>
            <a:pPr>
              <a:lnSpc>
                <a:spcPct val="100000"/>
              </a:lnSpc>
              <a:spcBef>
                <a:spcPts val="125"/>
              </a:spcBef>
            </a:pPr>
            <a:r>
              <a:rPr sz="1550" b="1" spc="30" dirty="0">
                <a:solidFill>
                  <a:srgbClr val="FFFFFF"/>
                </a:solidFill>
                <a:latin typeface="Segoe UI"/>
                <a:cs typeface="Segoe UI"/>
              </a:rPr>
              <a:t>In</a:t>
            </a:r>
            <a:r>
              <a:rPr sz="1550" b="1" spc="-10" dirty="0">
                <a:solidFill>
                  <a:srgbClr val="FFFFFF"/>
                </a:solidFill>
                <a:latin typeface="Segoe UI"/>
                <a:cs typeface="Segoe UI"/>
              </a:rPr>
              <a:t>t'</a:t>
            </a:r>
            <a:r>
              <a:rPr sz="1550" b="1" spc="5" dirty="0">
                <a:solidFill>
                  <a:srgbClr val="FFFFFF"/>
                </a:solidFill>
                <a:latin typeface="Segoe UI"/>
                <a:cs typeface="Segoe UI"/>
              </a:rPr>
              <a:t>l</a:t>
            </a:r>
            <a:endParaRPr sz="1550">
              <a:latin typeface="Segoe UI"/>
              <a:cs typeface="Segoe UI"/>
            </a:endParaRPr>
          </a:p>
        </p:txBody>
      </p:sp>
      <p:sp>
        <p:nvSpPr>
          <p:cNvPr id="121" name="object 58">
            <a:extLst>
              <a:ext uri="{FF2B5EF4-FFF2-40B4-BE49-F238E27FC236}">
                <a16:creationId xmlns:a16="http://schemas.microsoft.com/office/drawing/2014/main" id="{553DC8E4-405F-44CC-BB1C-5348F95A1C3F}"/>
              </a:ext>
            </a:extLst>
          </p:cNvPr>
          <p:cNvSpPr txBox="1"/>
          <p:nvPr/>
        </p:nvSpPr>
        <p:spPr>
          <a:xfrm>
            <a:off x="7488803" y="4894885"/>
            <a:ext cx="353695" cy="208915"/>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1A1F70"/>
                </a:solidFill>
                <a:latin typeface="Segoe UI"/>
                <a:cs typeface="Segoe UI"/>
              </a:rPr>
              <a:t>P</a:t>
            </a:r>
            <a:r>
              <a:rPr sz="1200" spc="5" dirty="0">
                <a:solidFill>
                  <a:srgbClr val="1A1F70"/>
                </a:solidFill>
                <a:latin typeface="Segoe UI"/>
                <a:cs typeface="Segoe UI"/>
              </a:rPr>
              <a:t>l</a:t>
            </a:r>
            <a:r>
              <a:rPr sz="1200" spc="-15" dirty="0">
                <a:solidFill>
                  <a:srgbClr val="1A1F70"/>
                </a:solidFill>
                <a:latin typeface="Segoe UI"/>
                <a:cs typeface="Segoe UI"/>
              </a:rPr>
              <a:t>a</a:t>
            </a:r>
            <a:r>
              <a:rPr sz="1200" spc="5" dirty="0">
                <a:solidFill>
                  <a:srgbClr val="1A1F70"/>
                </a:solidFill>
                <a:latin typeface="Segoe UI"/>
                <a:cs typeface="Segoe UI"/>
              </a:rPr>
              <a:t>i</a:t>
            </a:r>
            <a:r>
              <a:rPr sz="1200" dirty="0">
                <a:solidFill>
                  <a:srgbClr val="1A1F70"/>
                </a:solidFill>
                <a:latin typeface="Segoe UI"/>
                <a:cs typeface="Segoe UI"/>
              </a:rPr>
              <a:t>d</a:t>
            </a:r>
            <a:endParaRPr sz="1200">
              <a:latin typeface="Segoe UI"/>
              <a:cs typeface="Segoe UI"/>
            </a:endParaRPr>
          </a:p>
        </p:txBody>
      </p:sp>
      <p:sp>
        <p:nvSpPr>
          <p:cNvPr id="122" name="object 59">
            <a:extLst>
              <a:ext uri="{FF2B5EF4-FFF2-40B4-BE49-F238E27FC236}">
                <a16:creationId xmlns:a16="http://schemas.microsoft.com/office/drawing/2014/main" id="{F0256104-242D-4D32-A5F2-268A6938F13F}"/>
              </a:ext>
            </a:extLst>
          </p:cNvPr>
          <p:cNvSpPr txBox="1"/>
          <p:nvPr/>
        </p:nvSpPr>
        <p:spPr>
          <a:xfrm>
            <a:off x="8866753" y="4894885"/>
            <a:ext cx="1029335" cy="208915"/>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1A1F70"/>
                </a:solidFill>
                <a:latin typeface="Segoe UI"/>
                <a:cs typeface="Segoe UI"/>
              </a:rPr>
              <a:t>Fintech</a:t>
            </a:r>
            <a:r>
              <a:rPr sz="1200" spc="-75" dirty="0">
                <a:solidFill>
                  <a:srgbClr val="1A1F70"/>
                </a:solidFill>
                <a:latin typeface="Segoe UI"/>
                <a:cs typeface="Segoe UI"/>
              </a:rPr>
              <a:t> </a:t>
            </a:r>
            <a:r>
              <a:rPr sz="1200" dirty="0">
                <a:solidFill>
                  <a:srgbClr val="1A1F70"/>
                </a:solidFill>
                <a:latin typeface="Segoe UI"/>
                <a:cs typeface="Segoe UI"/>
              </a:rPr>
              <a:t>Market</a:t>
            </a:r>
            <a:endParaRPr sz="1200">
              <a:latin typeface="Segoe UI"/>
              <a:cs typeface="Segoe UI"/>
            </a:endParaRPr>
          </a:p>
        </p:txBody>
      </p:sp>
      <p:sp>
        <p:nvSpPr>
          <p:cNvPr id="123" name="object 60">
            <a:extLst>
              <a:ext uri="{FF2B5EF4-FFF2-40B4-BE49-F238E27FC236}">
                <a16:creationId xmlns:a16="http://schemas.microsoft.com/office/drawing/2014/main" id="{1DE10472-CF60-4B3D-9CAA-DFFF8D04D654}"/>
              </a:ext>
            </a:extLst>
          </p:cNvPr>
          <p:cNvSpPr txBox="1"/>
          <p:nvPr/>
        </p:nvSpPr>
        <p:spPr>
          <a:xfrm>
            <a:off x="7482200" y="5464162"/>
            <a:ext cx="2907030" cy="640080"/>
          </a:xfrm>
          <a:prstGeom prst="rect">
            <a:avLst/>
          </a:prstGeom>
        </p:spPr>
        <p:txBody>
          <a:bodyPr vert="horz" wrap="square" lIns="0" tIns="15875" rIns="0" bIns="0" rtlCol="0">
            <a:spAutoFit/>
          </a:bodyPr>
          <a:lstStyle/>
          <a:p>
            <a:pPr marL="12700" marR="5080">
              <a:lnSpc>
                <a:spcPct val="100000"/>
              </a:lnSpc>
              <a:spcBef>
                <a:spcPts val="125"/>
              </a:spcBef>
            </a:pPr>
            <a:r>
              <a:rPr sz="2000" b="1" i="1" spc="20" dirty="0">
                <a:solidFill>
                  <a:srgbClr val="003DA9"/>
                </a:solidFill>
                <a:latin typeface="Segoe UI"/>
                <a:cs typeface="Segoe UI"/>
              </a:rPr>
              <a:t>Visa </a:t>
            </a:r>
            <a:r>
              <a:rPr sz="2000" b="1" i="1" spc="5" dirty="0">
                <a:solidFill>
                  <a:srgbClr val="003DA9"/>
                </a:solidFill>
                <a:latin typeface="Segoe UI"/>
                <a:cs typeface="Segoe UI"/>
              </a:rPr>
              <a:t>Accelerates </a:t>
            </a:r>
            <a:r>
              <a:rPr sz="2000" b="1" i="1" dirty="0">
                <a:solidFill>
                  <a:srgbClr val="003DA9"/>
                </a:solidFill>
                <a:latin typeface="Segoe UI"/>
                <a:cs typeface="Segoe UI"/>
              </a:rPr>
              <a:t>Plaid’s  </a:t>
            </a:r>
            <a:r>
              <a:rPr sz="2000" b="1" i="1" spc="15" dirty="0">
                <a:solidFill>
                  <a:srgbClr val="003DA9"/>
                </a:solidFill>
                <a:latin typeface="Segoe UI"/>
                <a:cs typeface="Segoe UI"/>
              </a:rPr>
              <a:t>International</a:t>
            </a:r>
            <a:r>
              <a:rPr sz="2000" b="1" i="1" spc="-270" dirty="0">
                <a:solidFill>
                  <a:srgbClr val="003DA9"/>
                </a:solidFill>
                <a:latin typeface="Segoe UI"/>
                <a:cs typeface="Segoe UI"/>
              </a:rPr>
              <a:t> </a:t>
            </a:r>
            <a:r>
              <a:rPr sz="2000" b="1" i="1" spc="15" dirty="0">
                <a:solidFill>
                  <a:srgbClr val="003DA9"/>
                </a:solidFill>
                <a:latin typeface="Segoe UI"/>
                <a:cs typeface="Segoe UI"/>
              </a:rPr>
              <a:t>Expansion</a:t>
            </a:r>
            <a:endParaRPr sz="2000">
              <a:latin typeface="Segoe UI"/>
              <a:cs typeface="Segoe UI"/>
            </a:endParaRPr>
          </a:p>
        </p:txBody>
      </p:sp>
      <p:sp>
        <p:nvSpPr>
          <p:cNvPr id="124" name="object 61">
            <a:extLst>
              <a:ext uri="{FF2B5EF4-FFF2-40B4-BE49-F238E27FC236}">
                <a16:creationId xmlns:a16="http://schemas.microsoft.com/office/drawing/2014/main" id="{38F2609F-5D47-4F86-B379-9E44AA1C6D03}"/>
              </a:ext>
            </a:extLst>
          </p:cNvPr>
          <p:cNvSpPr/>
          <p:nvPr/>
        </p:nvSpPr>
        <p:spPr>
          <a:xfrm>
            <a:off x="6487536" y="5429618"/>
            <a:ext cx="579627" cy="674916"/>
          </a:xfrm>
          <a:prstGeom prst="rect">
            <a:avLst/>
          </a:prstGeom>
          <a:blipFill>
            <a:blip r:embed="rId24" cstate="print"/>
            <a:stretch>
              <a:fillRect/>
            </a:stretch>
          </a:blipFill>
        </p:spPr>
        <p:txBody>
          <a:bodyPr wrap="square" lIns="0" tIns="0" rIns="0" bIns="0" rtlCol="0"/>
          <a:lstStyle/>
          <a:p>
            <a:endParaRPr/>
          </a:p>
        </p:txBody>
      </p:sp>
      <p:sp>
        <p:nvSpPr>
          <p:cNvPr id="125" name="object 62">
            <a:extLst>
              <a:ext uri="{FF2B5EF4-FFF2-40B4-BE49-F238E27FC236}">
                <a16:creationId xmlns:a16="http://schemas.microsoft.com/office/drawing/2014/main" id="{02EB6488-7099-4AFB-B65B-2B8084DDC252}"/>
              </a:ext>
            </a:extLst>
          </p:cNvPr>
          <p:cNvSpPr/>
          <p:nvPr/>
        </p:nvSpPr>
        <p:spPr>
          <a:xfrm>
            <a:off x="7258045" y="5504803"/>
            <a:ext cx="0" cy="556260"/>
          </a:xfrm>
          <a:custGeom>
            <a:avLst/>
            <a:gdLst/>
            <a:ahLst/>
            <a:cxnLst/>
            <a:rect l="l" t="t" r="r" b="b"/>
            <a:pathLst>
              <a:path h="556260">
                <a:moveTo>
                  <a:pt x="0" y="0"/>
                </a:moveTo>
                <a:lnTo>
                  <a:pt x="0" y="556056"/>
                </a:lnTo>
              </a:path>
            </a:pathLst>
          </a:custGeom>
          <a:ln w="19050">
            <a:solidFill>
              <a:srgbClr val="003DA9"/>
            </a:solidFill>
          </a:ln>
        </p:spPr>
        <p:txBody>
          <a:bodyPr wrap="square" lIns="0" tIns="0" rIns="0" bIns="0" rtlCol="0"/>
          <a:lstStyle/>
          <a:p>
            <a:endParaRPr/>
          </a:p>
        </p:txBody>
      </p:sp>
    </p:spTree>
    <p:extLst>
      <p:ext uri="{BB962C8B-B14F-4D97-AF65-F5344CB8AC3E}">
        <p14:creationId xmlns:p14="http://schemas.microsoft.com/office/powerpoint/2010/main" val="4076971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Transaction Overview</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478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7703-3C37-4FD0-BC2D-A4110957C482}"/>
              </a:ext>
            </a:extLst>
          </p:cNvPr>
          <p:cNvSpPr>
            <a:spLocks noGrp="1"/>
          </p:cNvSpPr>
          <p:nvPr>
            <p:ph type="title"/>
          </p:nvPr>
        </p:nvSpPr>
        <p:spPr/>
        <p:txBody>
          <a:bodyPr/>
          <a:lstStyle/>
          <a:p>
            <a:r>
              <a:rPr lang="en-US" dirty="0"/>
              <a:t>Capital Allocation Priorities</a:t>
            </a:r>
          </a:p>
        </p:txBody>
      </p:sp>
      <p:sp>
        <p:nvSpPr>
          <p:cNvPr id="6" name="TextBox 5">
            <a:extLst>
              <a:ext uri="{FF2B5EF4-FFF2-40B4-BE49-F238E27FC236}">
                <a16:creationId xmlns:a16="http://schemas.microsoft.com/office/drawing/2014/main" id="{C2168D80-8F47-4373-B928-9A245D4CD83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A screenshot of a cell phone&#10;&#10;Description automatically generated">
            <a:extLst>
              <a:ext uri="{FF2B5EF4-FFF2-40B4-BE49-F238E27FC236}">
                <a16:creationId xmlns:a16="http://schemas.microsoft.com/office/drawing/2014/main" id="{B1BCC788-E92F-472B-A61B-2316C1CCB3DD}"/>
              </a:ext>
            </a:extLst>
          </p:cNvPr>
          <p:cNvPicPr>
            <a:picLocks noChangeAspect="1"/>
          </p:cNvPicPr>
          <p:nvPr/>
        </p:nvPicPr>
        <p:blipFill>
          <a:blip r:embed="rId3"/>
          <a:stretch>
            <a:fillRect/>
          </a:stretch>
        </p:blipFill>
        <p:spPr>
          <a:xfrm>
            <a:off x="107043" y="1219175"/>
            <a:ext cx="11134270" cy="4846006"/>
          </a:xfrm>
          <a:prstGeom prst="rect">
            <a:avLst/>
          </a:prstGeom>
        </p:spPr>
      </p:pic>
    </p:spTree>
    <p:extLst>
      <p:ext uri="{BB962C8B-B14F-4D97-AF65-F5344CB8AC3E}">
        <p14:creationId xmlns:p14="http://schemas.microsoft.com/office/powerpoint/2010/main" val="3034160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C5F1-BDC5-4B35-8FD0-6E1588CD3C69}"/>
              </a:ext>
            </a:extLst>
          </p:cNvPr>
          <p:cNvSpPr>
            <a:spLocks noGrp="1"/>
          </p:cNvSpPr>
          <p:nvPr>
            <p:ph type="title"/>
          </p:nvPr>
        </p:nvSpPr>
        <p:spPr/>
        <p:txBody>
          <a:bodyPr/>
          <a:lstStyle/>
          <a:p>
            <a:r>
              <a:rPr lang="en-US" dirty="0"/>
              <a:t>Capital Allocation Priorities</a:t>
            </a:r>
          </a:p>
        </p:txBody>
      </p:sp>
      <p:sp>
        <p:nvSpPr>
          <p:cNvPr id="6" name="TextBox 5">
            <a:extLst>
              <a:ext uri="{FF2B5EF4-FFF2-40B4-BE49-F238E27FC236}">
                <a16:creationId xmlns:a16="http://schemas.microsoft.com/office/drawing/2014/main" id="{D8D0FA1C-0353-474E-9EC1-2B8F256F7C4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7" descr="A screenshot of a cell phone&#10;&#10;Description automatically generated">
            <a:extLst>
              <a:ext uri="{FF2B5EF4-FFF2-40B4-BE49-F238E27FC236}">
                <a16:creationId xmlns:a16="http://schemas.microsoft.com/office/drawing/2014/main" id="{BF36F1A4-A911-41F1-B869-E62DEC65174B}"/>
              </a:ext>
            </a:extLst>
          </p:cNvPr>
          <p:cNvPicPr>
            <a:picLocks noChangeAspect="1"/>
          </p:cNvPicPr>
          <p:nvPr/>
        </p:nvPicPr>
        <p:blipFill>
          <a:blip r:embed="rId3"/>
          <a:stretch>
            <a:fillRect/>
          </a:stretch>
        </p:blipFill>
        <p:spPr>
          <a:xfrm>
            <a:off x="224972" y="1198602"/>
            <a:ext cx="10916556" cy="4751080"/>
          </a:xfrm>
          <a:prstGeom prst="rect">
            <a:avLst/>
          </a:prstGeom>
        </p:spPr>
      </p:pic>
    </p:spTree>
    <p:extLst>
      <p:ext uri="{BB962C8B-B14F-4D97-AF65-F5344CB8AC3E}">
        <p14:creationId xmlns:p14="http://schemas.microsoft.com/office/powerpoint/2010/main" val="1151387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E79B-85B6-497A-B197-3A720408C12A}"/>
              </a:ext>
            </a:extLst>
          </p:cNvPr>
          <p:cNvSpPr>
            <a:spLocks noGrp="1"/>
          </p:cNvSpPr>
          <p:nvPr>
            <p:ph type="title"/>
          </p:nvPr>
        </p:nvSpPr>
        <p:spPr/>
        <p:txBody>
          <a:bodyPr/>
          <a:lstStyle/>
          <a:p>
            <a:r>
              <a:rPr lang="en-CA" dirty="0"/>
              <a:t>Historical Performance S&amp;P 10 Years</a:t>
            </a:r>
          </a:p>
        </p:txBody>
      </p:sp>
      <p:pic>
        <p:nvPicPr>
          <p:cNvPr id="10" name="Content Placeholder 9">
            <a:extLst>
              <a:ext uri="{FF2B5EF4-FFF2-40B4-BE49-F238E27FC236}">
                <a16:creationId xmlns:a16="http://schemas.microsoft.com/office/drawing/2014/main" id="{1A4B1793-F84E-4729-A822-CB9F7AD37A5F}"/>
              </a:ext>
            </a:extLst>
          </p:cNvPr>
          <p:cNvPicPr>
            <a:picLocks noGrp="1" noChangeAspect="1"/>
          </p:cNvPicPr>
          <p:nvPr>
            <p:ph idx="1"/>
          </p:nvPr>
        </p:nvPicPr>
        <p:blipFill>
          <a:blip r:embed="rId2"/>
          <a:stretch>
            <a:fillRect/>
          </a:stretch>
        </p:blipFill>
        <p:spPr>
          <a:xfrm>
            <a:off x="374650" y="1749948"/>
            <a:ext cx="10515600" cy="3786729"/>
          </a:xfrm>
          <a:prstGeom prst="rect">
            <a:avLst/>
          </a:prstGeom>
        </p:spPr>
      </p:pic>
      <p:pic>
        <p:nvPicPr>
          <p:cNvPr id="11" name="Picture 10">
            <a:extLst>
              <a:ext uri="{FF2B5EF4-FFF2-40B4-BE49-F238E27FC236}">
                <a16:creationId xmlns:a16="http://schemas.microsoft.com/office/drawing/2014/main" id="{99D824F8-0791-4B33-98E5-A4E7263C8675}"/>
              </a:ext>
            </a:extLst>
          </p:cNvPr>
          <p:cNvPicPr>
            <a:picLocks noChangeAspect="1"/>
          </p:cNvPicPr>
          <p:nvPr/>
        </p:nvPicPr>
        <p:blipFill>
          <a:blip r:embed="rId3"/>
          <a:stretch>
            <a:fillRect/>
          </a:stretch>
        </p:blipFill>
        <p:spPr>
          <a:xfrm>
            <a:off x="373967" y="1299480"/>
            <a:ext cx="10515599" cy="450468"/>
          </a:xfrm>
          <a:prstGeom prst="rect">
            <a:avLst/>
          </a:prstGeom>
        </p:spPr>
      </p:pic>
    </p:spTree>
    <p:extLst>
      <p:ext uri="{BB962C8B-B14F-4D97-AF65-F5344CB8AC3E}">
        <p14:creationId xmlns:p14="http://schemas.microsoft.com/office/powerpoint/2010/main" val="39771509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E9D1-DB4E-4712-B55A-CB41BB11EFA3}"/>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B5399FC9-08A7-4794-A2CE-AF4FE696AF2B}"/>
              </a:ext>
            </a:extLst>
          </p:cNvPr>
          <p:cNvSpPr>
            <a:spLocks noGrp="1"/>
          </p:cNvSpPr>
          <p:nvPr>
            <p:ph idx="1"/>
          </p:nvPr>
        </p:nvSpPr>
        <p:spPr/>
        <p:txBody>
          <a:bodyPr>
            <a:normAutofit/>
          </a:bodyPr>
          <a:lstStyle/>
          <a:p>
            <a:r>
              <a:rPr lang="en-US" dirty="0"/>
              <a:t>There is significant growth potential in New Flows and Value-Added Services, and Visa is well positioned to deliver on this growth</a:t>
            </a:r>
          </a:p>
          <a:p>
            <a:r>
              <a:rPr lang="en-US" dirty="0"/>
              <a:t>Visa has strong foundational assets through its brand and technology platforms</a:t>
            </a:r>
          </a:p>
          <a:p>
            <a:r>
              <a:rPr lang="en-US" dirty="0"/>
              <a:t>Visa’s capital allocation priorities are focused on delivering growth and generating value for shareholders</a:t>
            </a:r>
          </a:p>
          <a:p>
            <a:endParaRPr lang="en-US" dirty="0"/>
          </a:p>
        </p:txBody>
      </p:sp>
    </p:spTree>
    <p:extLst>
      <p:ext uri="{BB962C8B-B14F-4D97-AF65-F5344CB8AC3E}">
        <p14:creationId xmlns:p14="http://schemas.microsoft.com/office/powerpoint/2010/main" val="17468028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8006-68CD-405E-A13D-E4F567F5D2C6}"/>
              </a:ext>
            </a:extLst>
          </p:cNvPr>
          <p:cNvSpPr>
            <a:spLocks noGrp="1"/>
          </p:cNvSpPr>
          <p:nvPr>
            <p:ph type="title"/>
          </p:nvPr>
        </p:nvSpPr>
        <p:spPr/>
        <p:txBody>
          <a:bodyPr/>
          <a:lstStyle/>
          <a:p>
            <a:r>
              <a:rPr lang="en-US" dirty="0"/>
              <a:t>Management Committee</a:t>
            </a:r>
          </a:p>
        </p:txBody>
      </p:sp>
      <p:grpSp>
        <p:nvGrpSpPr>
          <p:cNvPr id="6" name="object 3">
            <a:extLst>
              <a:ext uri="{FF2B5EF4-FFF2-40B4-BE49-F238E27FC236}">
                <a16:creationId xmlns:a16="http://schemas.microsoft.com/office/drawing/2014/main" id="{F807D3A3-6D77-4E49-9900-164CE96C8BFE}"/>
              </a:ext>
            </a:extLst>
          </p:cNvPr>
          <p:cNvGrpSpPr/>
          <p:nvPr/>
        </p:nvGrpSpPr>
        <p:grpSpPr>
          <a:xfrm>
            <a:off x="265174" y="1181100"/>
            <a:ext cx="2354450" cy="5118222"/>
            <a:chOff x="265175" y="1203787"/>
            <a:chExt cx="1681480" cy="3369945"/>
          </a:xfrm>
        </p:grpSpPr>
        <p:sp>
          <p:nvSpPr>
            <p:cNvPr id="7" name="object 4">
              <a:extLst>
                <a:ext uri="{FF2B5EF4-FFF2-40B4-BE49-F238E27FC236}">
                  <a16:creationId xmlns:a16="http://schemas.microsoft.com/office/drawing/2014/main" id="{CA914BF4-7F21-4D82-B4F2-87491D9C8265}"/>
                </a:ext>
              </a:extLst>
            </p:cNvPr>
            <p:cNvSpPr/>
            <p:nvPr/>
          </p:nvSpPr>
          <p:spPr>
            <a:xfrm>
              <a:off x="292288" y="1203787"/>
              <a:ext cx="1626747" cy="1201092"/>
            </a:xfrm>
            <a:prstGeom prst="rect">
              <a:avLst/>
            </a:prstGeom>
            <a:blipFill>
              <a:blip r:embed="rId3" cstate="print"/>
              <a:stretch>
                <a:fillRect/>
              </a:stretch>
            </a:blipFill>
          </p:spPr>
          <p:txBody>
            <a:bodyPr wrap="square" lIns="0" tIns="0" rIns="0" bIns="0" rtlCol="0"/>
            <a:lstStyle/>
            <a:p>
              <a:endParaRPr/>
            </a:p>
          </p:txBody>
        </p:sp>
        <p:sp>
          <p:nvSpPr>
            <p:cNvPr id="8" name="object 5">
              <a:extLst>
                <a:ext uri="{FF2B5EF4-FFF2-40B4-BE49-F238E27FC236}">
                  <a16:creationId xmlns:a16="http://schemas.microsoft.com/office/drawing/2014/main" id="{3D5B0062-060C-4F4A-99D9-656B872A37FD}"/>
                </a:ext>
              </a:extLst>
            </p:cNvPr>
            <p:cNvSpPr/>
            <p:nvPr/>
          </p:nvSpPr>
          <p:spPr>
            <a:xfrm>
              <a:off x="457199" y="1368552"/>
              <a:ext cx="1310639" cy="885444"/>
            </a:xfrm>
            <a:prstGeom prst="rect">
              <a:avLst/>
            </a:prstGeom>
            <a:blipFill>
              <a:blip r:embed="rId4"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BD9DA178-0A35-47FA-9DE2-65E84157E142}"/>
                </a:ext>
              </a:extLst>
            </p:cNvPr>
            <p:cNvSpPr/>
            <p:nvPr/>
          </p:nvSpPr>
          <p:spPr>
            <a:xfrm>
              <a:off x="265175" y="2206752"/>
              <a:ext cx="1680972" cy="1271016"/>
            </a:xfrm>
            <a:prstGeom prst="rect">
              <a:avLst/>
            </a:prstGeom>
            <a:blipFill>
              <a:blip r:embed="rId5" cstate="print"/>
              <a:stretch>
                <a:fillRect/>
              </a:stretch>
            </a:blipFill>
          </p:spPr>
          <p:txBody>
            <a:bodyPr wrap="square" lIns="0" tIns="0" rIns="0" bIns="0" rtlCol="0"/>
            <a:lstStyle/>
            <a:p>
              <a:endParaRPr/>
            </a:p>
          </p:txBody>
        </p:sp>
        <p:sp>
          <p:nvSpPr>
            <p:cNvPr id="10" name="object 7">
              <a:extLst>
                <a:ext uri="{FF2B5EF4-FFF2-40B4-BE49-F238E27FC236}">
                  <a16:creationId xmlns:a16="http://schemas.microsoft.com/office/drawing/2014/main" id="{7B6B7606-847B-4BF9-AAA9-8CB5126B3B3F}"/>
                </a:ext>
              </a:extLst>
            </p:cNvPr>
            <p:cNvSpPr/>
            <p:nvPr/>
          </p:nvSpPr>
          <p:spPr>
            <a:xfrm>
              <a:off x="457199" y="2398776"/>
              <a:ext cx="1310639" cy="900684"/>
            </a:xfrm>
            <a:prstGeom prst="rect">
              <a:avLst/>
            </a:prstGeom>
            <a:blipFill>
              <a:blip r:embed="rId6" cstate="print"/>
              <a:stretch>
                <a:fillRect/>
              </a:stretch>
            </a:blipFill>
          </p:spPr>
          <p:txBody>
            <a:bodyPr wrap="square" lIns="0" tIns="0" rIns="0" bIns="0" rtlCol="0"/>
            <a:lstStyle/>
            <a:p>
              <a:endParaRPr/>
            </a:p>
          </p:txBody>
        </p:sp>
        <p:sp>
          <p:nvSpPr>
            <p:cNvPr id="11" name="object 8">
              <a:extLst>
                <a:ext uri="{FF2B5EF4-FFF2-40B4-BE49-F238E27FC236}">
                  <a16:creationId xmlns:a16="http://schemas.microsoft.com/office/drawing/2014/main" id="{C58F75EA-9CC7-4EE5-AA99-85FB9F2A7B28}"/>
                </a:ext>
              </a:extLst>
            </p:cNvPr>
            <p:cNvSpPr/>
            <p:nvPr/>
          </p:nvSpPr>
          <p:spPr>
            <a:xfrm>
              <a:off x="265175" y="3253727"/>
              <a:ext cx="1680972" cy="1319911"/>
            </a:xfrm>
            <a:prstGeom prst="rect">
              <a:avLst/>
            </a:prstGeom>
            <a:blipFill>
              <a:blip r:embed="rId7" cstate="print"/>
              <a:stretch>
                <a:fillRect/>
              </a:stretch>
            </a:blipFill>
          </p:spPr>
          <p:txBody>
            <a:bodyPr wrap="square" lIns="0" tIns="0" rIns="0" bIns="0" rtlCol="0"/>
            <a:lstStyle/>
            <a:p>
              <a:endParaRPr/>
            </a:p>
          </p:txBody>
        </p:sp>
        <p:sp>
          <p:nvSpPr>
            <p:cNvPr id="12" name="object 9">
              <a:extLst>
                <a:ext uri="{FF2B5EF4-FFF2-40B4-BE49-F238E27FC236}">
                  <a16:creationId xmlns:a16="http://schemas.microsoft.com/office/drawing/2014/main" id="{D4B2EE54-E0F7-45A6-89A5-CDD2201003A9}"/>
                </a:ext>
              </a:extLst>
            </p:cNvPr>
            <p:cNvSpPr/>
            <p:nvPr/>
          </p:nvSpPr>
          <p:spPr>
            <a:xfrm>
              <a:off x="457199" y="3445763"/>
              <a:ext cx="1310639" cy="949452"/>
            </a:xfrm>
            <a:prstGeom prst="rect">
              <a:avLst/>
            </a:prstGeom>
            <a:blipFill>
              <a:blip r:embed="rId8" cstate="print"/>
              <a:stretch>
                <a:fillRect/>
              </a:stretch>
            </a:blipFill>
          </p:spPr>
          <p:txBody>
            <a:bodyPr wrap="square" lIns="0" tIns="0" rIns="0" bIns="0" rtlCol="0"/>
            <a:lstStyle/>
            <a:p>
              <a:endParaRPr/>
            </a:p>
          </p:txBody>
        </p:sp>
      </p:grpSp>
      <p:sp>
        <p:nvSpPr>
          <p:cNvPr id="14" name="object 2">
            <a:extLst>
              <a:ext uri="{FF2B5EF4-FFF2-40B4-BE49-F238E27FC236}">
                <a16:creationId xmlns:a16="http://schemas.microsoft.com/office/drawing/2014/main" id="{144CE635-95C7-4AD8-AF79-A4BFD43D1ACC}"/>
              </a:ext>
            </a:extLst>
          </p:cNvPr>
          <p:cNvSpPr txBox="1"/>
          <p:nvPr/>
        </p:nvSpPr>
        <p:spPr>
          <a:xfrm>
            <a:off x="2675927" y="1531660"/>
            <a:ext cx="8134101" cy="4329390"/>
          </a:xfrm>
          <a:prstGeom prst="rect">
            <a:avLst/>
          </a:prstGeom>
        </p:spPr>
        <p:txBody>
          <a:bodyPr vert="horz" wrap="square" lIns="0" tIns="12700" rIns="0" bIns="0" rtlCol="0">
            <a:spAutoFit/>
          </a:bodyPr>
          <a:lstStyle/>
          <a:p>
            <a:pPr marL="12700">
              <a:spcBef>
                <a:spcPts val="100"/>
              </a:spcBef>
            </a:pPr>
            <a:r>
              <a:rPr sz="1600" b="1" dirty="0">
                <a:latin typeface="Calibri"/>
                <a:cs typeface="Calibri"/>
              </a:rPr>
              <a:t>Alfred F. Kelly, </a:t>
            </a:r>
            <a:r>
              <a:rPr sz="1600" b="1" spc="-5" dirty="0">
                <a:latin typeface="Calibri"/>
                <a:cs typeface="Calibri"/>
              </a:rPr>
              <a:t>Jr., </a:t>
            </a:r>
            <a:r>
              <a:rPr sz="1600" spc="-5" dirty="0">
                <a:latin typeface="Calibri"/>
                <a:cs typeface="Calibri"/>
              </a:rPr>
              <a:t>Chairman </a:t>
            </a:r>
            <a:r>
              <a:rPr sz="1600" dirty="0">
                <a:latin typeface="Calibri"/>
                <a:cs typeface="Calibri"/>
              </a:rPr>
              <a:t>and </a:t>
            </a:r>
            <a:r>
              <a:rPr sz="1600" spc="-5" dirty="0">
                <a:latin typeface="Calibri"/>
                <a:cs typeface="Calibri"/>
              </a:rPr>
              <a:t>Chief Executive</a:t>
            </a:r>
            <a:r>
              <a:rPr sz="1600" spc="-40" dirty="0">
                <a:latin typeface="Calibri"/>
                <a:cs typeface="Calibri"/>
              </a:rPr>
              <a:t> </a:t>
            </a:r>
            <a:r>
              <a:rPr sz="1600" spc="-5" dirty="0">
                <a:latin typeface="Calibri"/>
                <a:cs typeface="Calibri"/>
              </a:rPr>
              <a:t>Officer</a:t>
            </a:r>
            <a:endParaRPr sz="1600" dirty="0">
              <a:latin typeface="Calibri"/>
              <a:cs typeface="Calibri"/>
            </a:endParaRPr>
          </a:p>
          <a:p>
            <a:pPr marL="190500" indent="-178435">
              <a:buFont typeface="Arial"/>
              <a:buChar char="•"/>
              <a:tabLst>
                <a:tab pos="191135" algn="l"/>
              </a:tabLst>
            </a:pPr>
            <a:r>
              <a:rPr sz="1600" spc="-5" dirty="0">
                <a:latin typeface="Calibri"/>
                <a:cs typeface="Calibri"/>
              </a:rPr>
              <a:t>CEO since </a:t>
            </a:r>
            <a:r>
              <a:rPr sz="1600" dirty="0">
                <a:latin typeface="Calibri"/>
                <a:cs typeface="Calibri"/>
              </a:rPr>
              <a:t>December 2016 and </a:t>
            </a:r>
            <a:r>
              <a:rPr sz="1600" spc="-5" dirty="0">
                <a:latin typeface="Calibri"/>
                <a:cs typeface="Calibri"/>
              </a:rPr>
              <a:t>Chairman of </a:t>
            </a:r>
            <a:r>
              <a:rPr sz="1600" dirty="0">
                <a:latin typeface="Calibri"/>
                <a:cs typeface="Calibri"/>
              </a:rPr>
              <a:t>the </a:t>
            </a:r>
            <a:r>
              <a:rPr sz="1600" spc="-5" dirty="0">
                <a:latin typeface="Calibri"/>
                <a:cs typeface="Calibri"/>
              </a:rPr>
              <a:t>Board since </a:t>
            </a:r>
            <a:r>
              <a:rPr sz="1600" dirty="0">
                <a:latin typeface="Calibri"/>
                <a:cs typeface="Calibri"/>
              </a:rPr>
              <a:t>April</a:t>
            </a:r>
            <a:r>
              <a:rPr sz="1600" spc="-30" dirty="0">
                <a:latin typeface="Calibri"/>
                <a:cs typeface="Calibri"/>
              </a:rPr>
              <a:t> </a:t>
            </a:r>
            <a:r>
              <a:rPr sz="1600" dirty="0">
                <a:latin typeface="Calibri"/>
                <a:cs typeface="Calibri"/>
              </a:rPr>
              <a:t>2019</a:t>
            </a:r>
          </a:p>
          <a:p>
            <a:pPr marL="190500" indent="-178435">
              <a:buFont typeface="Arial"/>
              <a:buChar char="•"/>
              <a:tabLst>
                <a:tab pos="191135" algn="l"/>
              </a:tabLst>
            </a:pPr>
            <a:r>
              <a:rPr sz="1600" spc="-5" dirty="0">
                <a:latin typeface="Calibri"/>
                <a:cs typeface="Calibri"/>
              </a:rPr>
              <a:t>Previously, </a:t>
            </a:r>
            <a:r>
              <a:rPr sz="1600" dirty="0">
                <a:latin typeface="Calibri"/>
                <a:cs typeface="Calibri"/>
              </a:rPr>
              <a:t>he </a:t>
            </a:r>
            <a:r>
              <a:rPr sz="1600" spc="-5" dirty="0">
                <a:latin typeface="Calibri"/>
                <a:cs typeface="Calibri"/>
              </a:rPr>
              <a:t>was president of </a:t>
            </a:r>
            <a:r>
              <a:rPr sz="1600" dirty="0">
                <a:latin typeface="Calibri"/>
                <a:cs typeface="Calibri"/>
              </a:rPr>
              <a:t>the </a:t>
            </a:r>
            <a:r>
              <a:rPr sz="1600" spc="-5" dirty="0">
                <a:latin typeface="Calibri"/>
                <a:cs typeface="Calibri"/>
              </a:rPr>
              <a:t>American Express</a:t>
            </a:r>
            <a:r>
              <a:rPr sz="1600" spc="-15" dirty="0">
                <a:latin typeface="Calibri"/>
                <a:cs typeface="Calibri"/>
              </a:rPr>
              <a:t> </a:t>
            </a:r>
            <a:r>
              <a:rPr sz="1600" dirty="0">
                <a:latin typeface="Calibri"/>
                <a:cs typeface="Calibri"/>
              </a:rPr>
              <a:t>Company</a:t>
            </a:r>
          </a:p>
          <a:p>
            <a:pPr marL="190500" indent="-178435">
              <a:buFont typeface="Arial"/>
              <a:buChar char="•"/>
              <a:tabLst>
                <a:tab pos="191135" algn="l"/>
              </a:tabLst>
            </a:pPr>
            <a:r>
              <a:rPr sz="1600" spc="-5" dirty="0">
                <a:latin typeface="Calibri"/>
                <a:cs typeface="Calibri"/>
              </a:rPr>
              <a:t>Most recently, </a:t>
            </a:r>
            <a:r>
              <a:rPr sz="1600" dirty="0">
                <a:latin typeface="Calibri"/>
                <a:cs typeface="Calibri"/>
              </a:rPr>
              <a:t>he </a:t>
            </a:r>
            <a:r>
              <a:rPr sz="1600" spc="-5" dirty="0">
                <a:latin typeface="Calibri"/>
                <a:cs typeface="Calibri"/>
              </a:rPr>
              <a:t>was president </a:t>
            </a:r>
            <a:r>
              <a:rPr sz="1600" dirty="0">
                <a:latin typeface="Calibri"/>
                <a:cs typeface="Calibri"/>
              </a:rPr>
              <a:t>and </a:t>
            </a:r>
            <a:r>
              <a:rPr sz="1600" spc="-5" dirty="0">
                <a:latin typeface="Calibri"/>
                <a:cs typeface="Calibri"/>
              </a:rPr>
              <a:t>CEO of</a:t>
            </a:r>
            <a:r>
              <a:rPr sz="1600" spc="-20" dirty="0">
                <a:latin typeface="Calibri"/>
                <a:cs typeface="Calibri"/>
              </a:rPr>
              <a:t> </a:t>
            </a:r>
            <a:r>
              <a:rPr sz="1600" spc="-5" dirty="0">
                <a:latin typeface="Calibri"/>
                <a:cs typeface="Calibri"/>
              </a:rPr>
              <a:t>Intersection</a:t>
            </a:r>
            <a:endParaRPr sz="1600" dirty="0">
              <a:latin typeface="Calibri"/>
              <a:cs typeface="Calibri"/>
            </a:endParaRPr>
          </a:p>
          <a:p>
            <a:pPr marL="190500" indent="-178435">
              <a:buFont typeface="Arial"/>
              <a:buChar char="•"/>
              <a:tabLst>
                <a:tab pos="191135" algn="l"/>
              </a:tabLst>
            </a:pPr>
            <a:r>
              <a:rPr sz="1600" spc="-5" dirty="0">
                <a:latin typeface="Calibri"/>
                <a:cs typeface="Calibri"/>
              </a:rPr>
              <a:t>He received </a:t>
            </a:r>
            <a:r>
              <a:rPr sz="1600" dirty="0">
                <a:latin typeface="Calibri"/>
                <a:cs typeface="Calibri"/>
              </a:rPr>
              <a:t>a bachelor’s degree as </a:t>
            </a:r>
            <a:r>
              <a:rPr sz="1600" spc="-5" dirty="0">
                <a:latin typeface="Calibri"/>
                <a:cs typeface="Calibri"/>
              </a:rPr>
              <a:t>well </a:t>
            </a:r>
            <a:r>
              <a:rPr sz="1600" dirty="0">
                <a:latin typeface="Calibri"/>
                <a:cs typeface="Calibri"/>
              </a:rPr>
              <a:t>as an MBA from Iona</a:t>
            </a:r>
            <a:r>
              <a:rPr sz="1600" spc="-20" dirty="0">
                <a:latin typeface="Calibri"/>
                <a:cs typeface="Calibri"/>
              </a:rPr>
              <a:t> </a:t>
            </a:r>
            <a:r>
              <a:rPr sz="1600" spc="-5" dirty="0">
                <a:latin typeface="Calibri"/>
                <a:cs typeface="Calibri"/>
              </a:rPr>
              <a:t>College</a:t>
            </a:r>
            <a:endParaRPr sz="1600" dirty="0">
              <a:latin typeface="Calibri"/>
              <a:cs typeface="Calibri"/>
            </a:endParaRPr>
          </a:p>
          <a:p>
            <a:pPr marL="12700">
              <a:spcBef>
                <a:spcPts val="1045"/>
              </a:spcBef>
            </a:pPr>
            <a:r>
              <a:rPr sz="1600" b="1" spc="-5" dirty="0">
                <a:latin typeface="Calibri"/>
                <a:cs typeface="Calibri"/>
              </a:rPr>
              <a:t>Lynne Biggar, </a:t>
            </a:r>
            <a:r>
              <a:rPr sz="1600" spc="-5" dirty="0">
                <a:latin typeface="Calibri"/>
                <a:cs typeface="Calibri"/>
              </a:rPr>
              <a:t>Executive Vice </a:t>
            </a:r>
            <a:r>
              <a:rPr sz="1600" dirty="0">
                <a:latin typeface="Calibri"/>
                <a:cs typeface="Calibri"/>
              </a:rPr>
              <a:t>President, </a:t>
            </a:r>
            <a:r>
              <a:rPr sz="1600" spc="-5" dirty="0">
                <a:latin typeface="Calibri"/>
                <a:cs typeface="Calibri"/>
              </a:rPr>
              <a:t>Chief </a:t>
            </a:r>
            <a:r>
              <a:rPr sz="1600" dirty="0">
                <a:latin typeface="Calibri"/>
                <a:cs typeface="Calibri"/>
              </a:rPr>
              <a:t>Marketing and </a:t>
            </a:r>
            <a:r>
              <a:rPr lang="en-US" sz="1600" spc="-5" dirty="0">
                <a:latin typeface="Calibri"/>
                <a:cs typeface="Calibri"/>
              </a:rPr>
              <a:t>Communications</a:t>
            </a:r>
            <a:r>
              <a:rPr sz="1600" spc="-25" dirty="0">
                <a:latin typeface="Calibri"/>
                <a:cs typeface="Calibri"/>
              </a:rPr>
              <a:t> </a:t>
            </a:r>
            <a:r>
              <a:rPr sz="1600" spc="-5" dirty="0">
                <a:latin typeface="Calibri"/>
                <a:cs typeface="Calibri"/>
              </a:rPr>
              <a:t>Officer</a:t>
            </a:r>
            <a:endParaRPr sz="1600" dirty="0">
              <a:latin typeface="Calibri"/>
              <a:cs typeface="Calibri"/>
            </a:endParaRPr>
          </a:p>
          <a:p>
            <a:pPr marL="190500" indent="-178435">
              <a:buFont typeface="Arial"/>
              <a:buChar char="•"/>
              <a:tabLst>
                <a:tab pos="191135" algn="l"/>
              </a:tabLst>
            </a:pPr>
            <a:r>
              <a:rPr sz="1600" dirty="0">
                <a:latin typeface="Calibri"/>
                <a:cs typeface="Calibri"/>
              </a:rPr>
              <a:t>Join</a:t>
            </a:r>
            <a:r>
              <a:rPr lang="en-CA" sz="1600" dirty="0">
                <a:latin typeface="Calibri"/>
                <a:cs typeface="Calibri"/>
              </a:rPr>
              <a:t>ed</a:t>
            </a:r>
            <a:r>
              <a:rPr sz="1600" dirty="0">
                <a:latin typeface="Calibri"/>
                <a:cs typeface="Calibri"/>
              </a:rPr>
              <a:t> </a:t>
            </a:r>
            <a:r>
              <a:rPr sz="1600" spc="-5" dirty="0">
                <a:latin typeface="Calibri"/>
                <a:cs typeface="Calibri"/>
              </a:rPr>
              <a:t>Visa </a:t>
            </a:r>
            <a:r>
              <a:rPr sz="1600" dirty="0">
                <a:latin typeface="Calibri"/>
                <a:cs typeface="Calibri"/>
              </a:rPr>
              <a:t>from </a:t>
            </a:r>
            <a:r>
              <a:rPr sz="1600" spc="-5" dirty="0">
                <a:latin typeface="Calibri"/>
                <a:cs typeface="Calibri"/>
              </a:rPr>
              <a:t>Time Inc., where she was executive vice </a:t>
            </a:r>
            <a:r>
              <a:rPr sz="1600" dirty="0">
                <a:latin typeface="Calibri"/>
                <a:cs typeface="Calibri"/>
              </a:rPr>
              <a:t>president </a:t>
            </a:r>
            <a:r>
              <a:rPr sz="1600" spc="-5" dirty="0">
                <a:latin typeface="Calibri"/>
                <a:cs typeface="Calibri"/>
              </a:rPr>
              <a:t>of consumer </a:t>
            </a:r>
            <a:r>
              <a:rPr sz="1600" dirty="0">
                <a:latin typeface="Calibri"/>
                <a:cs typeface="Calibri"/>
              </a:rPr>
              <a:t>marketing</a:t>
            </a:r>
            <a:r>
              <a:rPr sz="1600" spc="70" dirty="0">
                <a:latin typeface="Calibri"/>
                <a:cs typeface="Calibri"/>
              </a:rPr>
              <a:t> </a:t>
            </a:r>
            <a:r>
              <a:rPr sz="1600" dirty="0">
                <a:latin typeface="Calibri"/>
                <a:cs typeface="Calibri"/>
              </a:rPr>
              <a:t>and</a:t>
            </a:r>
          </a:p>
          <a:p>
            <a:pPr marL="190500"/>
            <a:r>
              <a:rPr lang="en-CA" sz="1600" dirty="0">
                <a:latin typeface="Calibri"/>
                <a:cs typeface="Calibri"/>
              </a:rPr>
              <a:t>R</a:t>
            </a:r>
            <a:r>
              <a:rPr sz="1600" dirty="0" err="1">
                <a:latin typeface="Calibri"/>
                <a:cs typeface="Calibri"/>
              </a:rPr>
              <a:t>evenue</a:t>
            </a:r>
            <a:r>
              <a:rPr lang="en-CA" sz="1600" dirty="0">
                <a:latin typeface="Calibri"/>
                <a:cs typeface="Calibri"/>
              </a:rPr>
              <a:t>, has been in her role since 2016</a:t>
            </a:r>
            <a:endParaRPr sz="1600" dirty="0">
              <a:latin typeface="Calibri"/>
              <a:cs typeface="Calibri"/>
            </a:endParaRPr>
          </a:p>
          <a:p>
            <a:pPr marL="190500" indent="-178435">
              <a:buFont typeface="Arial"/>
              <a:buChar char="•"/>
              <a:tabLst>
                <a:tab pos="191135" algn="l"/>
              </a:tabLst>
            </a:pPr>
            <a:r>
              <a:rPr sz="1600" dirty="0">
                <a:latin typeface="Calibri"/>
                <a:cs typeface="Calibri"/>
              </a:rPr>
              <a:t>Prior to her role at </a:t>
            </a:r>
            <a:r>
              <a:rPr sz="1600" spc="-5" dirty="0">
                <a:latin typeface="Calibri"/>
                <a:cs typeface="Calibri"/>
              </a:rPr>
              <a:t>Time Inc., </a:t>
            </a:r>
            <a:r>
              <a:rPr sz="1600" dirty="0">
                <a:latin typeface="Calibri"/>
                <a:cs typeface="Calibri"/>
              </a:rPr>
              <a:t>she spent more than 20 years at </a:t>
            </a:r>
            <a:r>
              <a:rPr sz="1600" spc="-5" dirty="0">
                <a:latin typeface="Calibri"/>
                <a:cs typeface="Calibri"/>
              </a:rPr>
              <a:t>American</a:t>
            </a:r>
            <a:r>
              <a:rPr sz="1600" spc="-60" dirty="0">
                <a:latin typeface="Calibri"/>
                <a:cs typeface="Calibri"/>
              </a:rPr>
              <a:t> </a:t>
            </a:r>
            <a:r>
              <a:rPr sz="1600" spc="-5" dirty="0">
                <a:latin typeface="Calibri"/>
                <a:cs typeface="Calibri"/>
              </a:rPr>
              <a:t>Express</a:t>
            </a:r>
            <a:endParaRPr sz="1600" dirty="0">
              <a:latin typeface="Calibri"/>
              <a:cs typeface="Calibri"/>
            </a:endParaRPr>
          </a:p>
          <a:p>
            <a:pPr marL="190500" marR="396240" indent="-178435">
              <a:spcBef>
                <a:spcPts val="90"/>
              </a:spcBef>
              <a:buFont typeface="Arial"/>
              <a:buChar char="•"/>
              <a:tabLst>
                <a:tab pos="191135" algn="l"/>
              </a:tabLst>
            </a:pPr>
            <a:r>
              <a:rPr sz="1600" dirty="0">
                <a:latin typeface="Calibri"/>
                <a:cs typeface="Calibri"/>
              </a:rPr>
              <a:t>Ms. </a:t>
            </a:r>
            <a:r>
              <a:rPr sz="1600" spc="-5" dirty="0">
                <a:latin typeface="Calibri"/>
                <a:cs typeface="Calibri"/>
              </a:rPr>
              <a:t>Biggar holds </a:t>
            </a:r>
            <a:r>
              <a:rPr sz="1600" dirty="0">
                <a:latin typeface="Calibri"/>
                <a:cs typeface="Calibri"/>
              </a:rPr>
              <a:t>a </a:t>
            </a:r>
            <a:r>
              <a:rPr sz="1600" spc="-5" dirty="0">
                <a:latin typeface="Calibri"/>
                <a:cs typeface="Calibri"/>
              </a:rPr>
              <a:t>BA </a:t>
            </a:r>
            <a:r>
              <a:rPr sz="1600" dirty="0">
                <a:latin typeface="Calibri"/>
                <a:cs typeface="Calibri"/>
              </a:rPr>
              <a:t>in international relations from Stanford University and an MBA</a:t>
            </a:r>
            <a:r>
              <a:rPr sz="1600" spc="-185" dirty="0">
                <a:latin typeface="Calibri"/>
                <a:cs typeface="Calibri"/>
              </a:rPr>
              <a:t> </a:t>
            </a:r>
            <a:r>
              <a:rPr sz="1600" dirty="0">
                <a:latin typeface="Calibri"/>
                <a:cs typeface="Calibri"/>
              </a:rPr>
              <a:t>from  </a:t>
            </a:r>
            <a:r>
              <a:rPr sz="1600" spc="-5" dirty="0">
                <a:latin typeface="Calibri"/>
                <a:cs typeface="Calibri"/>
              </a:rPr>
              <a:t>Columbia</a:t>
            </a:r>
            <a:r>
              <a:rPr sz="1600" spc="-25" dirty="0">
                <a:latin typeface="Calibri"/>
                <a:cs typeface="Calibri"/>
              </a:rPr>
              <a:t> </a:t>
            </a:r>
            <a:r>
              <a:rPr sz="1600" dirty="0">
                <a:latin typeface="Calibri"/>
                <a:cs typeface="Calibri"/>
              </a:rPr>
              <a:t>University.</a:t>
            </a:r>
          </a:p>
          <a:p>
            <a:pPr>
              <a:spcBef>
                <a:spcPts val="25"/>
              </a:spcBef>
              <a:buFont typeface="Arial"/>
              <a:buChar char="•"/>
            </a:pPr>
            <a:endParaRPr sz="1050" dirty="0">
              <a:latin typeface="Calibri"/>
              <a:cs typeface="Calibri"/>
            </a:endParaRPr>
          </a:p>
          <a:p>
            <a:pPr marL="12700"/>
            <a:r>
              <a:rPr sz="1600" b="1" spc="-5" dirty="0">
                <a:latin typeface="Calibri"/>
                <a:cs typeface="Calibri"/>
              </a:rPr>
              <a:t>Vasant Brabhu, </a:t>
            </a:r>
            <a:r>
              <a:rPr sz="1600" spc="-5" dirty="0">
                <a:latin typeface="Calibri"/>
                <a:cs typeface="Calibri"/>
              </a:rPr>
              <a:t>Vice Chairman </a:t>
            </a:r>
            <a:r>
              <a:rPr sz="1600" dirty="0">
                <a:latin typeface="Calibri"/>
                <a:cs typeface="Calibri"/>
              </a:rPr>
              <a:t>and </a:t>
            </a:r>
            <a:r>
              <a:rPr sz="1600" spc="-5" dirty="0">
                <a:latin typeface="Calibri"/>
                <a:cs typeface="Calibri"/>
              </a:rPr>
              <a:t>Chief Financial</a:t>
            </a:r>
            <a:r>
              <a:rPr sz="1600" spc="-20" dirty="0">
                <a:latin typeface="Calibri"/>
                <a:cs typeface="Calibri"/>
              </a:rPr>
              <a:t> </a:t>
            </a:r>
            <a:r>
              <a:rPr sz="1600" spc="-5" dirty="0">
                <a:latin typeface="Calibri"/>
                <a:cs typeface="Calibri"/>
              </a:rPr>
              <a:t>Officer</a:t>
            </a:r>
            <a:endParaRPr sz="1600" dirty="0">
              <a:latin typeface="Calibri"/>
              <a:cs typeface="Calibri"/>
            </a:endParaRPr>
          </a:p>
          <a:p>
            <a:pPr marL="190500" indent="-178435">
              <a:buFont typeface="Arial"/>
              <a:buChar char="•"/>
              <a:tabLst>
                <a:tab pos="191135" algn="l"/>
              </a:tabLst>
            </a:pPr>
            <a:r>
              <a:rPr sz="1600" dirty="0">
                <a:latin typeface="Calibri"/>
                <a:cs typeface="Calibri"/>
              </a:rPr>
              <a:t>Join</a:t>
            </a:r>
            <a:r>
              <a:rPr lang="en-CA" sz="1600" dirty="0">
                <a:latin typeface="Calibri"/>
                <a:cs typeface="Calibri"/>
              </a:rPr>
              <a:t>ed</a:t>
            </a:r>
            <a:r>
              <a:rPr sz="1600" dirty="0">
                <a:latin typeface="Calibri"/>
                <a:cs typeface="Calibri"/>
              </a:rPr>
              <a:t> </a:t>
            </a:r>
            <a:r>
              <a:rPr sz="1600" spc="-5" dirty="0">
                <a:latin typeface="Calibri"/>
                <a:cs typeface="Calibri"/>
              </a:rPr>
              <a:t>Visa </a:t>
            </a:r>
            <a:r>
              <a:rPr sz="1600" dirty="0">
                <a:latin typeface="Calibri"/>
                <a:cs typeface="Calibri"/>
              </a:rPr>
              <a:t>in </a:t>
            </a:r>
            <a:r>
              <a:rPr sz="1600" spc="-5" dirty="0">
                <a:latin typeface="Calibri"/>
                <a:cs typeface="Calibri"/>
              </a:rPr>
              <a:t>February </a:t>
            </a:r>
            <a:r>
              <a:rPr sz="1600" dirty="0">
                <a:latin typeface="Calibri"/>
                <a:cs typeface="Calibri"/>
              </a:rPr>
              <a:t>2015, from </a:t>
            </a:r>
            <a:r>
              <a:rPr sz="1600" spc="-5" dirty="0">
                <a:latin typeface="Calibri"/>
                <a:cs typeface="Calibri"/>
              </a:rPr>
              <a:t>NBCUniversal </a:t>
            </a:r>
            <a:r>
              <a:rPr sz="1600" dirty="0">
                <a:latin typeface="Calibri"/>
                <a:cs typeface="Calibri"/>
              </a:rPr>
              <a:t>Media, </a:t>
            </a:r>
            <a:r>
              <a:rPr sz="1600" spc="-5" dirty="0">
                <a:latin typeface="Calibri"/>
                <a:cs typeface="Calibri"/>
              </a:rPr>
              <a:t>LLC, where </a:t>
            </a:r>
            <a:r>
              <a:rPr sz="1600" dirty="0">
                <a:latin typeface="Calibri"/>
                <a:cs typeface="Calibri"/>
              </a:rPr>
              <a:t>he </a:t>
            </a:r>
            <a:r>
              <a:rPr sz="1600" spc="-5" dirty="0">
                <a:latin typeface="Calibri"/>
                <a:cs typeface="Calibri"/>
              </a:rPr>
              <a:t>served </a:t>
            </a:r>
            <a:r>
              <a:rPr sz="1600" dirty="0">
                <a:latin typeface="Calibri"/>
                <a:cs typeface="Calibri"/>
              </a:rPr>
              <a:t>as</a:t>
            </a:r>
            <a:r>
              <a:rPr sz="1600" spc="-65" dirty="0">
                <a:latin typeface="Calibri"/>
                <a:cs typeface="Calibri"/>
              </a:rPr>
              <a:t> </a:t>
            </a:r>
            <a:r>
              <a:rPr sz="1600" spc="-5" dirty="0">
                <a:latin typeface="Calibri"/>
                <a:cs typeface="Calibri"/>
              </a:rPr>
              <a:t>CFO</a:t>
            </a:r>
            <a:endParaRPr sz="1600" dirty="0">
              <a:latin typeface="Calibri"/>
              <a:cs typeface="Calibri"/>
            </a:endParaRPr>
          </a:p>
          <a:p>
            <a:pPr marL="190500" indent="-178435">
              <a:buFont typeface="Arial"/>
              <a:buChar char="•"/>
              <a:tabLst>
                <a:tab pos="191135" algn="l"/>
              </a:tabLst>
            </a:pPr>
            <a:r>
              <a:rPr sz="1600" dirty="0">
                <a:latin typeface="Calibri"/>
                <a:cs typeface="Calibri"/>
              </a:rPr>
              <a:t>2004-2014: Mr. Brabhu </a:t>
            </a:r>
            <a:r>
              <a:rPr sz="1600" spc="-5" dirty="0">
                <a:latin typeface="Calibri"/>
                <a:cs typeface="Calibri"/>
              </a:rPr>
              <a:t>served </a:t>
            </a:r>
            <a:r>
              <a:rPr sz="1600" dirty="0">
                <a:latin typeface="Calibri"/>
                <a:cs typeface="Calibri"/>
              </a:rPr>
              <a:t>as the </a:t>
            </a:r>
            <a:r>
              <a:rPr sz="1600" spc="-5" dirty="0">
                <a:latin typeface="Calibri"/>
                <a:cs typeface="Calibri"/>
              </a:rPr>
              <a:t>CFO for Starwood Hotels </a:t>
            </a:r>
            <a:r>
              <a:rPr sz="1600" dirty="0">
                <a:latin typeface="Calibri"/>
                <a:cs typeface="Calibri"/>
              </a:rPr>
              <a:t>and Resorts Worldwide,</a:t>
            </a:r>
            <a:r>
              <a:rPr sz="1600" spc="-75" dirty="0">
                <a:latin typeface="Calibri"/>
                <a:cs typeface="Calibri"/>
              </a:rPr>
              <a:t> </a:t>
            </a:r>
            <a:r>
              <a:rPr sz="1600" spc="-5" dirty="0">
                <a:latin typeface="Calibri"/>
                <a:cs typeface="Calibri"/>
              </a:rPr>
              <a:t>Inc.</a:t>
            </a:r>
            <a:endParaRPr sz="1600" dirty="0">
              <a:latin typeface="Calibri"/>
              <a:cs typeface="Calibri"/>
            </a:endParaRPr>
          </a:p>
          <a:p>
            <a:pPr marL="190500" marR="5080" indent="-178435">
              <a:spcBef>
                <a:spcPts val="90"/>
              </a:spcBef>
              <a:buFont typeface="Arial"/>
              <a:buChar char="•"/>
              <a:tabLst>
                <a:tab pos="191135" algn="l"/>
              </a:tabLst>
            </a:pPr>
            <a:r>
              <a:rPr sz="1600" dirty="0">
                <a:latin typeface="Calibri"/>
                <a:cs typeface="Calibri"/>
              </a:rPr>
              <a:t>Mr. Brabhu </a:t>
            </a:r>
            <a:r>
              <a:rPr sz="1600" spc="-5" dirty="0">
                <a:latin typeface="Calibri"/>
                <a:cs typeface="Calibri"/>
              </a:rPr>
              <a:t>holds </a:t>
            </a:r>
            <a:r>
              <a:rPr sz="1600" dirty="0">
                <a:latin typeface="Calibri"/>
                <a:cs typeface="Calibri"/>
              </a:rPr>
              <a:t>a </a:t>
            </a:r>
            <a:r>
              <a:rPr sz="1600" spc="-5" dirty="0">
                <a:latin typeface="Calibri"/>
                <a:cs typeface="Calibri"/>
              </a:rPr>
              <a:t>B.S. </a:t>
            </a:r>
            <a:r>
              <a:rPr sz="1600" dirty="0">
                <a:latin typeface="Calibri"/>
                <a:cs typeface="Calibri"/>
              </a:rPr>
              <a:t>in </a:t>
            </a:r>
            <a:r>
              <a:rPr sz="1600" spc="-5" dirty="0">
                <a:latin typeface="Calibri"/>
                <a:cs typeface="Calibri"/>
              </a:rPr>
              <a:t>Engineering </a:t>
            </a:r>
            <a:r>
              <a:rPr sz="1600" dirty="0">
                <a:latin typeface="Calibri"/>
                <a:cs typeface="Calibri"/>
              </a:rPr>
              <a:t>from the Indian Institute </a:t>
            </a:r>
            <a:r>
              <a:rPr sz="1600" spc="-5" dirty="0">
                <a:latin typeface="Calibri"/>
                <a:cs typeface="Calibri"/>
              </a:rPr>
              <a:t>of Technology </a:t>
            </a:r>
            <a:r>
              <a:rPr sz="1600" dirty="0">
                <a:latin typeface="Calibri"/>
                <a:cs typeface="Calibri"/>
              </a:rPr>
              <a:t>and an </a:t>
            </a:r>
            <a:r>
              <a:rPr sz="1600" spc="-5" dirty="0">
                <a:latin typeface="Calibri"/>
                <a:cs typeface="Calibri"/>
              </a:rPr>
              <a:t>MBA </a:t>
            </a:r>
            <a:r>
              <a:rPr sz="1600" dirty="0">
                <a:latin typeface="Calibri"/>
                <a:cs typeface="Calibri"/>
              </a:rPr>
              <a:t>from  the University </a:t>
            </a:r>
            <a:r>
              <a:rPr sz="1600" spc="-5" dirty="0">
                <a:latin typeface="Calibri"/>
                <a:cs typeface="Calibri"/>
              </a:rPr>
              <a:t>of</a:t>
            </a:r>
            <a:r>
              <a:rPr sz="1600" spc="-35" dirty="0">
                <a:latin typeface="Calibri"/>
                <a:cs typeface="Calibri"/>
              </a:rPr>
              <a:t> </a:t>
            </a:r>
            <a:r>
              <a:rPr sz="1600" spc="-5" dirty="0">
                <a:latin typeface="Calibri"/>
                <a:cs typeface="Calibri"/>
              </a:rPr>
              <a:t>Chicago.</a:t>
            </a:r>
            <a:endParaRPr sz="1600" dirty="0">
              <a:latin typeface="Calibri"/>
              <a:cs typeface="Calibri"/>
            </a:endParaRPr>
          </a:p>
        </p:txBody>
      </p:sp>
    </p:spTree>
    <p:extLst>
      <p:ext uri="{BB962C8B-B14F-4D97-AF65-F5344CB8AC3E}">
        <p14:creationId xmlns:p14="http://schemas.microsoft.com/office/powerpoint/2010/main" val="27157080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0EC3-75CF-410E-89F2-8339CEADF2A4}"/>
              </a:ext>
            </a:extLst>
          </p:cNvPr>
          <p:cNvSpPr>
            <a:spLocks noGrp="1"/>
          </p:cNvSpPr>
          <p:nvPr>
            <p:ph type="title"/>
          </p:nvPr>
        </p:nvSpPr>
        <p:spPr/>
        <p:txBody>
          <a:bodyPr/>
          <a:lstStyle/>
          <a:p>
            <a:r>
              <a:rPr lang="en-US" dirty="0"/>
              <a:t>Management Committee</a:t>
            </a:r>
          </a:p>
        </p:txBody>
      </p:sp>
      <p:sp>
        <p:nvSpPr>
          <p:cNvPr id="5" name="object 2">
            <a:extLst>
              <a:ext uri="{FF2B5EF4-FFF2-40B4-BE49-F238E27FC236}">
                <a16:creationId xmlns:a16="http://schemas.microsoft.com/office/drawing/2014/main" id="{D10F6995-D7D9-43FB-BFB8-69221D9C10CE}"/>
              </a:ext>
            </a:extLst>
          </p:cNvPr>
          <p:cNvSpPr txBox="1"/>
          <p:nvPr/>
        </p:nvSpPr>
        <p:spPr>
          <a:xfrm>
            <a:off x="2583264" y="1526906"/>
            <a:ext cx="8589562" cy="4309513"/>
          </a:xfrm>
          <a:prstGeom prst="rect">
            <a:avLst/>
          </a:prstGeom>
        </p:spPr>
        <p:txBody>
          <a:bodyPr vert="horz" wrap="square" lIns="0" tIns="13335" rIns="0" bIns="0" rtlCol="0">
            <a:spAutoFit/>
          </a:bodyPr>
          <a:lstStyle/>
          <a:p>
            <a:pPr marL="12700">
              <a:spcBef>
                <a:spcPts val="105"/>
              </a:spcBef>
            </a:pPr>
            <a:r>
              <a:rPr sz="1500" b="1" dirty="0">
                <a:latin typeface="Calibri"/>
                <a:cs typeface="Calibri"/>
              </a:rPr>
              <a:t>Chris </a:t>
            </a:r>
            <a:r>
              <a:rPr sz="1500" b="1" spc="-5" dirty="0">
                <a:latin typeface="Calibri"/>
                <a:cs typeface="Calibri"/>
              </a:rPr>
              <a:t>Clark, </a:t>
            </a:r>
            <a:r>
              <a:rPr sz="1500" dirty="0">
                <a:latin typeface="Calibri"/>
                <a:cs typeface="Calibri"/>
              </a:rPr>
              <a:t>Executive </a:t>
            </a:r>
            <a:r>
              <a:rPr sz="1500" spc="-5" dirty="0">
                <a:latin typeface="Calibri"/>
                <a:cs typeface="Calibri"/>
              </a:rPr>
              <a:t>Vice </a:t>
            </a:r>
            <a:r>
              <a:rPr sz="1500" dirty="0">
                <a:latin typeface="Calibri"/>
                <a:cs typeface="Calibri"/>
              </a:rPr>
              <a:t>President and Regional President, Asia</a:t>
            </a:r>
            <a:r>
              <a:rPr sz="1500" spc="-175" dirty="0">
                <a:latin typeface="Calibri"/>
                <a:cs typeface="Calibri"/>
              </a:rPr>
              <a:t> </a:t>
            </a:r>
            <a:r>
              <a:rPr sz="1500" dirty="0">
                <a:latin typeface="Calibri"/>
                <a:cs typeface="Calibri"/>
              </a:rPr>
              <a:t>Pacific</a:t>
            </a:r>
          </a:p>
          <a:p>
            <a:pPr marL="190500" indent="-172720">
              <a:buFont typeface="Arial"/>
              <a:buChar char="•"/>
              <a:tabLst>
                <a:tab pos="191135" algn="l"/>
              </a:tabLst>
            </a:pPr>
            <a:r>
              <a:rPr sz="1500" dirty="0">
                <a:latin typeface="Calibri"/>
                <a:cs typeface="Calibri"/>
              </a:rPr>
              <a:t>Based in </a:t>
            </a:r>
            <a:r>
              <a:rPr sz="1500" spc="-5" dirty="0">
                <a:latin typeface="Calibri"/>
                <a:cs typeface="Calibri"/>
              </a:rPr>
              <a:t>Singapore, he </a:t>
            </a:r>
            <a:r>
              <a:rPr sz="1500" dirty="0">
                <a:latin typeface="Calibri"/>
                <a:cs typeface="Calibri"/>
              </a:rPr>
              <a:t>is </a:t>
            </a:r>
            <a:r>
              <a:rPr sz="1500" spc="-5" dirty="0">
                <a:latin typeface="Calibri"/>
                <a:cs typeface="Calibri"/>
              </a:rPr>
              <a:t>responsible for business </a:t>
            </a:r>
            <a:r>
              <a:rPr sz="1500" dirty="0">
                <a:latin typeface="Calibri"/>
                <a:cs typeface="Calibri"/>
              </a:rPr>
              <a:t>operations, </a:t>
            </a:r>
            <a:r>
              <a:rPr sz="1500" spc="-5" dirty="0">
                <a:latin typeface="Calibri"/>
                <a:cs typeface="Calibri"/>
              </a:rPr>
              <a:t>strategy </a:t>
            </a:r>
            <a:r>
              <a:rPr sz="1500" dirty="0">
                <a:latin typeface="Calibri"/>
                <a:cs typeface="Calibri"/>
              </a:rPr>
              <a:t>development and management</a:t>
            </a:r>
            <a:r>
              <a:rPr sz="1500" spc="-155" dirty="0">
                <a:latin typeface="Calibri"/>
                <a:cs typeface="Calibri"/>
              </a:rPr>
              <a:t> </a:t>
            </a:r>
            <a:r>
              <a:rPr sz="1500" dirty="0">
                <a:latin typeface="Calibri"/>
                <a:cs typeface="Calibri"/>
              </a:rPr>
              <a:t>of</a:t>
            </a:r>
          </a:p>
          <a:p>
            <a:pPr marL="190500"/>
            <a:r>
              <a:rPr sz="1500" spc="-5" dirty="0">
                <a:latin typeface="Calibri"/>
                <a:cs typeface="Calibri"/>
              </a:rPr>
              <a:t>Visa’s business </a:t>
            </a:r>
            <a:r>
              <a:rPr sz="1500" dirty="0">
                <a:latin typeface="Calibri"/>
                <a:cs typeface="Calibri"/>
              </a:rPr>
              <a:t>in the</a:t>
            </a:r>
            <a:r>
              <a:rPr sz="1500" spc="-65" dirty="0">
                <a:latin typeface="Calibri"/>
                <a:cs typeface="Calibri"/>
              </a:rPr>
              <a:t> </a:t>
            </a:r>
            <a:r>
              <a:rPr sz="1500" dirty="0">
                <a:latin typeface="Calibri"/>
                <a:cs typeface="Calibri"/>
              </a:rPr>
              <a:t>region</a:t>
            </a:r>
            <a:r>
              <a:rPr lang="en-CA" sz="1500" dirty="0">
                <a:latin typeface="Calibri"/>
                <a:cs typeface="Calibri"/>
              </a:rPr>
              <a:t>, joined in 2002</a:t>
            </a:r>
            <a:endParaRPr sz="1500" dirty="0">
              <a:latin typeface="Calibri"/>
              <a:cs typeface="Calibri"/>
            </a:endParaRPr>
          </a:p>
          <a:p>
            <a:pPr marL="190500" indent="-172720">
              <a:buFont typeface="Arial"/>
              <a:buChar char="•"/>
              <a:tabLst>
                <a:tab pos="191135" algn="l"/>
              </a:tabLst>
            </a:pPr>
            <a:r>
              <a:rPr sz="1500" dirty="0">
                <a:latin typeface="Calibri"/>
                <a:cs typeface="Calibri"/>
              </a:rPr>
              <a:t>Bejore</a:t>
            </a:r>
            <a:r>
              <a:rPr sz="1500" spc="-10" dirty="0">
                <a:latin typeface="Calibri"/>
                <a:cs typeface="Calibri"/>
              </a:rPr>
              <a:t> </a:t>
            </a:r>
            <a:r>
              <a:rPr sz="1500" dirty="0">
                <a:latin typeface="Calibri"/>
                <a:cs typeface="Calibri"/>
              </a:rPr>
              <a:t>joining</a:t>
            </a:r>
            <a:r>
              <a:rPr sz="1500" spc="-40" dirty="0">
                <a:latin typeface="Calibri"/>
                <a:cs typeface="Calibri"/>
              </a:rPr>
              <a:t> </a:t>
            </a:r>
            <a:r>
              <a:rPr sz="1500" spc="-5" dirty="0">
                <a:latin typeface="Calibri"/>
                <a:cs typeface="Calibri"/>
              </a:rPr>
              <a:t>Visa,</a:t>
            </a:r>
            <a:r>
              <a:rPr sz="1500" spc="-10" dirty="0">
                <a:latin typeface="Calibri"/>
                <a:cs typeface="Calibri"/>
              </a:rPr>
              <a:t> </a:t>
            </a:r>
            <a:r>
              <a:rPr sz="1500" dirty="0">
                <a:latin typeface="Calibri"/>
                <a:cs typeface="Calibri"/>
              </a:rPr>
              <a:t>Mr.</a:t>
            </a:r>
            <a:r>
              <a:rPr sz="1500" spc="-15" dirty="0">
                <a:latin typeface="Calibri"/>
                <a:cs typeface="Calibri"/>
              </a:rPr>
              <a:t> </a:t>
            </a:r>
            <a:r>
              <a:rPr sz="1500" spc="-5" dirty="0">
                <a:latin typeface="Calibri"/>
                <a:cs typeface="Calibri"/>
              </a:rPr>
              <a:t>Clark</a:t>
            </a:r>
            <a:r>
              <a:rPr sz="1500" spc="5" dirty="0">
                <a:latin typeface="Calibri"/>
                <a:cs typeface="Calibri"/>
              </a:rPr>
              <a:t> </a:t>
            </a:r>
            <a:r>
              <a:rPr sz="1500" dirty="0">
                <a:latin typeface="Calibri"/>
                <a:cs typeface="Calibri"/>
              </a:rPr>
              <a:t>served</a:t>
            </a:r>
            <a:r>
              <a:rPr sz="1500" spc="-5" dirty="0">
                <a:latin typeface="Calibri"/>
                <a:cs typeface="Calibri"/>
              </a:rPr>
              <a:t> </a:t>
            </a:r>
            <a:r>
              <a:rPr sz="1500" dirty="0">
                <a:latin typeface="Calibri"/>
                <a:cs typeface="Calibri"/>
              </a:rPr>
              <a:t>14</a:t>
            </a:r>
            <a:r>
              <a:rPr sz="1500" spc="-10" dirty="0">
                <a:latin typeface="Calibri"/>
                <a:cs typeface="Calibri"/>
              </a:rPr>
              <a:t> </a:t>
            </a:r>
            <a:r>
              <a:rPr sz="1500" dirty="0">
                <a:latin typeface="Calibri"/>
                <a:cs typeface="Calibri"/>
              </a:rPr>
              <a:t>years</a:t>
            </a:r>
            <a:r>
              <a:rPr sz="1500" spc="-10" dirty="0">
                <a:latin typeface="Calibri"/>
                <a:cs typeface="Calibri"/>
              </a:rPr>
              <a:t> </a:t>
            </a:r>
            <a:r>
              <a:rPr sz="1500" dirty="0">
                <a:latin typeface="Calibri"/>
                <a:cs typeface="Calibri"/>
              </a:rPr>
              <a:t>in</a:t>
            </a:r>
            <a:r>
              <a:rPr sz="1500" spc="-5" dirty="0">
                <a:latin typeface="Calibri"/>
                <a:cs typeface="Calibri"/>
              </a:rPr>
              <a:t> </a:t>
            </a:r>
            <a:r>
              <a:rPr sz="1500" dirty="0">
                <a:latin typeface="Calibri"/>
                <a:cs typeface="Calibri"/>
              </a:rPr>
              <a:t>senior</a:t>
            </a:r>
            <a:r>
              <a:rPr sz="1500" spc="-25" dirty="0">
                <a:latin typeface="Calibri"/>
                <a:cs typeface="Calibri"/>
              </a:rPr>
              <a:t> </a:t>
            </a:r>
            <a:r>
              <a:rPr sz="1500" spc="-5" dirty="0">
                <a:latin typeface="Calibri"/>
                <a:cs typeface="Calibri"/>
              </a:rPr>
              <a:t>positions</a:t>
            </a:r>
            <a:r>
              <a:rPr sz="1500" spc="-40" dirty="0">
                <a:latin typeface="Calibri"/>
                <a:cs typeface="Calibri"/>
              </a:rPr>
              <a:t> </a:t>
            </a:r>
            <a:r>
              <a:rPr sz="1500" dirty="0">
                <a:latin typeface="Calibri"/>
                <a:cs typeface="Calibri"/>
              </a:rPr>
              <a:t>at</a:t>
            </a:r>
            <a:r>
              <a:rPr sz="1500" spc="-10" dirty="0">
                <a:latin typeface="Calibri"/>
                <a:cs typeface="Calibri"/>
              </a:rPr>
              <a:t> </a:t>
            </a:r>
            <a:r>
              <a:rPr sz="1500" dirty="0">
                <a:latin typeface="Calibri"/>
                <a:cs typeface="Calibri"/>
              </a:rPr>
              <a:t>National</a:t>
            </a:r>
            <a:r>
              <a:rPr sz="1500" spc="-40" dirty="0">
                <a:latin typeface="Calibri"/>
                <a:cs typeface="Calibri"/>
              </a:rPr>
              <a:t> </a:t>
            </a:r>
            <a:r>
              <a:rPr sz="1500" spc="-5" dirty="0">
                <a:latin typeface="Calibri"/>
                <a:cs typeface="Calibri"/>
              </a:rPr>
              <a:t>Australia</a:t>
            </a:r>
            <a:r>
              <a:rPr sz="1500" spc="-25" dirty="0">
                <a:latin typeface="Calibri"/>
                <a:cs typeface="Calibri"/>
              </a:rPr>
              <a:t> </a:t>
            </a:r>
            <a:r>
              <a:rPr sz="1500" spc="-5" dirty="0">
                <a:latin typeface="Calibri"/>
                <a:cs typeface="Calibri"/>
              </a:rPr>
              <a:t>Bank</a:t>
            </a:r>
            <a:endParaRPr sz="1500" dirty="0">
              <a:latin typeface="Calibri"/>
              <a:cs typeface="Calibri"/>
            </a:endParaRPr>
          </a:p>
          <a:p>
            <a:pPr marL="190500" marR="99060" indent="-172720">
              <a:spcBef>
                <a:spcPts val="80"/>
              </a:spcBef>
              <a:buFont typeface="Arial"/>
              <a:buChar char="•"/>
              <a:tabLst>
                <a:tab pos="191135" algn="l"/>
              </a:tabLst>
            </a:pPr>
            <a:r>
              <a:rPr sz="1500" dirty="0">
                <a:latin typeface="Calibri"/>
                <a:cs typeface="Calibri"/>
              </a:rPr>
              <a:t>Mr. </a:t>
            </a:r>
            <a:r>
              <a:rPr sz="1500" spc="-5" dirty="0">
                <a:latin typeface="Calibri"/>
                <a:cs typeface="Calibri"/>
              </a:rPr>
              <a:t>Clark </a:t>
            </a:r>
            <a:r>
              <a:rPr sz="1500" dirty="0">
                <a:latin typeface="Calibri"/>
                <a:cs typeface="Calibri"/>
              </a:rPr>
              <a:t>is a </a:t>
            </a:r>
            <a:r>
              <a:rPr sz="1500" spc="-5" dirty="0">
                <a:latin typeface="Calibri"/>
                <a:cs typeface="Calibri"/>
              </a:rPr>
              <a:t>fluent </a:t>
            </a:r>
            <a:r>
              <a:rPr sz="1500" dirty="0">
                <a:latin typeface="Calibri"/>
                <a:cs typeface="Calibri"/>
              </a:rPr>
              <a:t>Mandarin </a:t>
            </a:r>
            <a:r>
              <a:rPr sz="1500" spc="-5" dirty="0">
                <a:latin typeface="Calibri"/>
                <a:cs typeface="Calibri"/>
              </a:rPr>
              <a:t>speaker, </a:t>
            </a:r>
            <a:r>
              <a:rPr sz="1500" dirty="0">
                <a:latin typeface="Calibri"/>
                <a:cs typeface="Calibri"/>
              </a:rPr>
              <a:t>has a Bachelor of Commerce </a:t>
            </a:r>
            <a:r>
              <a:rPr sz="1500" spc="-5" dirty="0">
                <a:latin typeface="Calibri"/>
                <a:cs typeface="Calibri"/>
              </a:rPr>
              <a:t>from </a:t>
            </a:r>
            <a:r>
              <a:rPr sz="1500" dirty="0">
                <a:latin typeface="Calibri"/>
                <a:cs typeface="Calibri"/>
              </a:rPr>
              <a:t>University of Melbourne</a:t>
            </a:r>
            <a:r>
              <a:rPr sz="1500" spc="-180" dirty="0">
                <a:latin typeface="Calibri"/>
                <a:cs typeface="Calibri"/>
              </a:rPr>
              <a:t> </a:t>
            </a:r>
            <a:r>
              <a:rPr sz="1500" dirty="0">
                <a:latin typeface="Calibri"/>
                <a:cs typeface="Calibri"/>
              </a:rPr>
              <a:t>and  completed</a:t>
            </a:r>
            <a:r>
              <a:rPr sz="1500" spc="-40" dirty="0">
                <a:latin typeface="Calibri"/>
                <a:cs typeface="Calibri"/>
              </a:rPr>
              <a:t> </a:t>
            </a:r>
            <a:r>
              <a:rPr sz="1500" dirty="0">
                <a:latin typeface="Calibri"/>
                <a:cs typeface="Calibri"/>
              </a:rPr>
              <a:t>executive</a:t>
            </a:r>
            <a:r>
              <a:rPr sz="1500" spc="-30" dirty="0">
                <a:latin typeface="Calibri"/>
                <a:cs typeface="Calibri"/>
              </a:rPr>
              <a:t> </a:t>
            </a:r>
            <a:r>
              <a:rPr sz="1500" dirty="0">
                <a:latin typeface="Calibri"/>
                <a:cs typeface="Calibri"/>
              </a:rPr>
              <a:t>programs</a:t>
            </a:r>
            <a:r>
              <a:rPr sz="1500" spc="-35" dirty="0">
                <a:latin typeface="Calibri"/>
                <a:cs typeface="Calibri"/>
              </a:rPr>
              <a:t> </a:t>
            </a:r>
            <a:r>
              <a:rPr sz="1500" dirty="0">
                <a:latin typeface="Calibri"/>
                <a:cs typeface="Calibri"/>
              </a:rPr>
              <a:t>at</a:t>
            </a:r>
            <a:r>
              <a:rPr sz="1500" spc="-10" dirty="0">
                <a:latin typeface="Calibri"/>
                <a:cs typeface="Calibri"/>
              </a:rPr>
              <a:t> </a:t>
            </a:r>
            <a:r>
              <a:rPr sz="1500" dirty="0">
                <a:latin typeface="Calibri"/>
                <a:cs typeface="Calibri"/>
              </a:rPr>
              <a:t>both</a:t>
            </a:r>
            <a:r>
              <a:rPr sz="1500" spc="-35" dirty="0">
                <a:latin typeface="Calibri"/>
                <a:cs typeface="Calibri"/>
              </a:rPr>
              <a:t> </a:t>
            </a:r>
            <a:r>
              <a:rPr sz="1500" spc="-5" dirty="0">
                <a:latin typeface="Calibri"/>
                <a:cs typeface="Calibri"/>
              </a:rPr>
              <a:t>INSEAD </a:t>
            </a:r>
            <a:r>
              <a:rPr sz="1500" dirty="0">
                <a:latin typeface="Calibri"/>
                <a:cs typeface="Calibri"/>
              </a:rPr>
              <a:t>and</a:t>
            </a:r>
            <a:r>
              <a:rPr sz="1500" spc="-5" dirty="0">
                <a:latin typeface="Calibri"/>
                <a:cs typeface="Calibri"/>
              </a:rPr>
              <a:t> Stanford</a:t>
            </a:r>
            <a:r>
              <a:rPr sz="1500" spc="-40" dirty="0">
                <a:latin typeface="Calibri"/>
                <a:cs typeface="Calibri"/>
              </a:rPr>
              <a:t> </a:t>
            </a:r>
            <a:r>
              <a:rPr sz="1500" dirty="0">
                <a:latin typeface="Calibri"/>
                <a:cs typeface="Calibri"/>
              </a:rPr>
              <a:t>University.</a:t>
            </a:r>
          </a:p>
          <a:p>
            <a:pPr marL="12700">
              <a:spcBef>
                <a:spcPts val="930"/>
              </a:spcBef>
            </a:pPr>
            <a:r>
              <a:rPr sz="1500" b="1" spc="-5" dirty="0">
                <a:latin typeface="Calibri"/>
                <a:cs typeface="Calibri"/>
              </a:rPr>
              <a:t>Paul D. Fabara, </a:t>
            </a:r>
            <a:r>
              <a:rPr sz="1500" dirty="0">
                <a:latin typeface="Calibri"/>
                <a:cs typeface="Calibri"/>
              </a:rPr>
              <a:t>Executive </a:t>
            </a:r>
            <a:r>
              <a:rPr sz="1500" spc="-5" dirty="0">
                <a:latin typeface="Calibri"/>
                <a:cs typeface="Calibri"/>
              </a:rPr>
              <a:t>Vice </a:t>
            </a:r>
            <a:r>
              <a:rPr sz="1500" dirty="0">
                <a:latin typeface="Calibri"/>
                <a:cs typeface="Calibri"/>
              </a:rPr>
              <a:t>President and </a:t>
            </a:r>
            <a:r>
              <a:rPr sz="1500" spc="-5" dirty="0">
                <a:latin typeface="Calibri"/>
                <a:cs typeface="Calibri"/>
              </a:rPr>
              <a:t>Chief </a:t>
            </a:r>
            <a:r>
              <a:rPr sz="1500" dirty="0">
                <a:latin typeface="Calibri"/>
                <a:cs typeface="Calibri"/>
              </a:rPr>
              <a:t>Risk</a:t>
            </a:r>
            <a:r>
              <a:rPr sz="1500" spc="-110" dirty="0">
                <a:latin typeface="Calibri"/>
                <a:cs typeface="Calibri"/>
              </a:rPr>
              <a:t> </a:t>
            </a:r>
            <a:r>
              <a:rPr sz="1500" spc="-5" dirty="0">
                <a:latin typeface="Calibri"/>
                <a:cs typeface="Calibri"/>
              </a:rPr>
              <a:t>Officer</a:t>
            </a:r>
            <a:endParaRPr sz="1500" dirty="0">
              <a:latin typeface="Calibri"/>
              <a:cs typeface="Calibri"/>
            </a:endParaRPr>
          </a:p>
          <a:p>
            <a:pPr marL="190500" indent="-172720">
              <a:buFont typeface="Arial"/>
              <a:buChar char="•"/>
              <a:tabLst>
                <a:tab pos="191135" algn="l"/>
              </a:tabLst>
            </a:pPr>
            <a:r>
              <a:rPr sz="1500" dirty="0">
                <a:latin typeface="Calibri"/>
                <a:cs typeface="Calibri"/>
              </a:rPr>
              <a:t>Mr.</a:t>
            </a:r>
            <a:r>
              <a:rPr sz="1500" spc="-15" dirty="0">
                <a:latin typeface="Calibri"/>
                <a:cs typeface="Calibri"/>
              </a:rPr>
              <a:t> </a:t>
            </a:r>
            <a:r>
              <a:rPr sz="1500" spc="-5" dirty="0">
                <a:latin typeface="Calibri"/>
                <a:cs typeface="Calibri"/>
              </a:rPr>
              <a:t>Fabara</a:t>
            </a:r>
            <a:r>
              <a:rPr sz="1500" spc="-10" dirty="0">
                <a:latin typeface="Calibri"/>
                <a:cs typeface="Calibri"/>
              </a:rPr>
              <a:t> </a:t>
            </a:r>
            <a:r>
              <a:rPr sz="1500" dirty="0">
                <a:latin typeface="Calibri"/>
                <a:cs typeface="Calibri"/>
              </a:rPr>
              <a:t>is</a:t>
            </a:r>
            <a:r>
              <a:rPr sz="1500" spc="-15" dirty="0">
                <a:latin typeface="Calibri"/>
                <a:cs typeface="Calibri"/>
              </a:rPr>
              <a:t> </a:t>
            </a:r>
            <a:r>
              <a:rPr sz="1500" spc="-5" dirty="0">
                <a:latin typeface="Calibri"/>
                <a:cs typeface="Calibri"/>
              </a:rPr>
              <a:t>responsible</a:t>
            </a:r>
            <a:r>
              <a:rPr sz="1500" spc="-30" dirty="0">
                <a:latin typeface="Calibri"/>
                <a:cs typeface="Calibri"/>
              </a:rPr>
              <a:t> </a:t>
            </a:r>
            <a:r>
              <a:rPr sz="1500" dirty="0">
                <a:latin typeface="Calibri"/>
                <a:cs typeface="Calibri"/>
              </a:rPr>
              <a:t>for</a:t>
            </a:r>
            <a:r>
              <a:rPr sz="1500" spc="-5" dirty="0">
                <a:latin typeface="Calibri"/>
                <a:cs typeface="Calibri"/>
              </a:rPr>
              <a:t> </a:t>
            </a:r>
            <a:r>
              <a:rPr sz="1500" dirty="0">
                <a:latin typeface="Calibri"/>
                <a:cs typeface="Calibri"/>
              </a:rPr>
              <a:t>maintaining</a:t>
            </a:r>
            <a:r>
              <a:rPr sz="1500" spc="-40" dirty="0">
                <a:latin typeface="Calibri"/>
                <a:cs typeface="Calibri"/>
              </a:rPr>
              <a:t> </a:t>
            </a:r>
            <a:r>
              <a:rPr sz="1500" dirty="0">
                <a:latin typeface="Calibri"/>
                <a:cs typeface="Calibri"/>
              </a:rPr>
              <a:t>the</a:t>
            </a:r>
            <a:r>
              <a:rPr sz="1500" spc="-5" dirty="0">
                <a:latin typeface="Calibri"/>
                <a:cs typeface="Calibri"/>
              </a:rPr>
              <a:t> </a:t>
            </a:r>
            <a:r>
              <a:rPr sz="1500" dirty="0">
                <a:latin typeface="Calibri"/>
                <a:cs typeface="Calibri"/>
              </a:rPr>
              <a:t>integrity</a:t>
            </a:r>
            <a:r>
              <a:rPr sz="1500" spc="-25" dirty="0">
                <a:latin typeface="Calibri"/>
                <a:cs typeface="Calibri"/>
              </a:rPr>
              <a:t> </a:t>
            </a:r>
            <a:r>
              <a:rPr sz="1500" spc="-5" dirty="0">
                <a:latin typeface="Calibri"/>
                <a:cs typeface="Calibri"/>
              </a:rPr>
              <a:t>and</a:t>
            </a:r>
            <a:r>
              <a:rPr sz="1500" spc="-15" dirty="0">
                <a:latin typeface="Calibri"/>
                <a:cs typeface="Calibri"/>
              </a:rPr>
              <a:t> </a:t>
            </a:r>
            <a:r>
              <a:rPr sz="1500" spc="-5" dirty="0">
                <a:latin typeface="Calibri"/>
                <a:cs typeface="Calibri"/>
              </a:rPr>
              <a:t>security</a:t>
            </a:r>
            <a:r>
              <a:rPr sz="1500" spc="-15" dirty="0">
                <a:latin typeface="Calibri"/>
                <a:cs typeface="Calibri"/>
              </a:rPr>
              <a:t> </a:t>
            </a:r>
            <a:r>
              <a:rPr sz="1500" dirty="0">
                <a:latin typeface="Calibri"/>
                <a:cs typeface="Calibri"/>
              </a:rPr>
              <a:t>of</a:t>
            </a:r>
            <a:r>
              <a:rPr sz="1500" spc="-10" dirty="0">
                <a:latin typeface="Calibri"/>
                <a:cs typeface="Calibri"/>
              </a:rPr>
              <a:t> </a:t>
            </a:r>
            <a:r>
              <a:rPr sz="1500" dirty="0">
                <a:latin typeface="Calibri"/>
                <a:cs typeface="Calibri"/>
              </a:rPr>
              <a:t>the</a:t>
            </a:r>
            <a:r>
              <a:rPr sz="1500" spc="-10" dirty="0">
                <a:latin typeface="Calibri"/>
                <a:cs typeface="Calibri"/>
              </a:rPr>
              <a:t> </a:t>
            </a:r>
            <a:r>
              <a:rPr sz="1500" dirty="0">
                <a:latin typeface="Calibri"/>
                <a:cs typeface="Calibri"/>
              </a:rPr>
              <a:t>Visa</a:t>
            </a:r>
            <a:r>
              <a:rPr sz="1500" spc="-25" dirty="0">
                <a:latin typeface="Calibri"/>
                <a:cs typeface="Calibri"/>
              </a:rPr>
              <a:t> </a:t>
            </a:r>
            <a:r>
              <a:rPr sz="1500" dirty="0">
                <a:latin typeface="Calibri"/>
                <a:cs typeface="Calibri"/>
              </a:rPr>
              <a:t>payment</a:t>
            </a:r>
            <a:r>
              <a:rPr sz="1500" spc="-35" dirty="0">
                <a:latin typeface="Calibri"/>
                <a:cs typeface="Calibri"/>
              </a:rPr>
              <a:t> </a:t>
            </a:r>
            <a:r>
              <a:rPr sz="1500" spc="-5" dirty="0">
                <a:latin typeface="Calibri"/>
                <a:cs typeface="Calibri"/>
              </a:rPr>
              <a:t>system</a:t>
            </a:r>
            <a:endParaRPr sz="1500" dirty="0">
              <a:latin typeface="Calibri"/>
              <a:cs typeface="Calibri"/>
            </a:endParaRPr>
          </a:p>
          <a:p>
            <a:pPr marL="190500" indent="-172720">
              <a:buFont typeface="Arial"/>
              <a:buChar char="•"/>
              <a:tabLst>
                <a:tab pos="191135" algn="l"/>
              </a:tabLst>
            </a:pPr>
            <a:r>
              <a:rPr sz="1500" dirty="0">
                <a:latin typeface="Calibri"/>
                <a:cs typeface="Calibri"/>
              </a:rPr>
              <a:t>Prior</a:t>
            </a:r>
            <a:r>
              <a:rPr sz="1500" spc="-20" dirty="0">
                <a:latin typeface="Calibri"/>
                <a:cs typeface="Calibri"/>
              </a:rPr>
              <a:t> </a:t>
            </a:r>
            <a:r>
              <a:rPr sz="1500" dirty="0">
                <a:latin typeface="Calibri"/>
                <a:cs typeface="Calibri"/>
              </a:rPr>
              <a:t>to</a:t>
            </a:r>
            <a:r>
              <a:rPr sz="1500" spc="-15" dirty="0">
                <a:latin typeface="Calibri"/>
                <a:cs typeface="Calibri"/>
              </a:rPr>
              <a:t> </a:t>
            </a:r>
            <a:r>
              <a:rPr sz="1500" spc="-5" dirty="0">
                <a:latin typeface="Calibri"/>
                <a:cs typeface="Calibri"/>
              </a:rPr>
              <a:t>Visa,</a:t>
            </a:r>
            <a:r>
              <a:rPr sz="1500" spc="-10" dirty="0">
                <a:latin typeface="Calibri"/>
                <a:cs typeface="Calibri"/>
              </a:rPr>
              <a:t> </a:t>
            </a:r>
            <a:r>
              <a:rPr sz="1500" dirty="0">
                <a:latin typeface="Calibri"/>
                <a:cs typeface="Calibri"/>
              </a:rPr>
              <a:t>Mr.</a:t>
            </a:r>
            <a:r>
              <a:rPr sz="1500" spc="-10" dirty="0">
                <a:latin typeface="Calibri"/>
                <a:cs typeface="Calibri"/>
              </a:rPr>
              <a:t> </a:t>
            </a:r>
            <a:r>
              <a:rPr sz="1500" spc="-5" dirty="0">
                <a:latin typeface="Calibri"/>
                <a:cs typeface="Calibri"/>
              </a:rPr>
              <a:t>Fabara</a:t>
            </a:r>
            <a:r>
              <a:rPr sz="1500" spc="-15" dirty="0">
                <a:latin typeface="Calibri"/>
                <a:cs typeface="Calibri"/>
              </a:rPr>
              <a:t> </a:t>
            </a:r>
            <a:r>
              <a:rPr sz="1500" dirty="0">
                <a:latin typeface="Calibri"/>
                <a:cs typeface="Calibri"/>
              </a:rPr>
              <a:t>held</a:t>
            </a:r>
            <a:r>
              <a:rPr sz="1500" spc="-15" dirty="0">
                <a:latin typeface="Calibri"/>
                <a:cs typeface="Calibri"/>
              </a:rPr>
              <a:t> </a:t>
            </a:r>
            <a:r>
              <a:rPr sz="1500" dirty="0">
                <a:latin typeface="Calibri"/>
                <a:cs typeface="Calibri"/>
              </a:rPr>
              <a:t>a </a:t>
            </a:r>
            <a:r>
              <a:rPr sz="1500" spc="-5" dirty="0">
                <a:latin typeface="Calibri"/>
                <a:cs typeface="Calibri"/>
              </a:rPr>
              <a:t>number </a:t>
            </a:r>
            <a:r>
              <a:rPr sz="1500" dirty="0">
                <a:latin typeface="Calibri"/>
                <a:cs typeface="Calibri"/>
              </a:rPr>
              <a:t>of</a:t>
            </a:r>
            <a:r>
              <a:rPr sz="1500" spc="-25" dirty="0">
                <a:latin typeface="Calibri"/>
                <a:cs typeface="Calibri"/>
              </a:rPr>
              <a:t> </a:t>
            </a:r>
            <a:r>
              <a:rPr sz="1500" dirty="0">
                <a:latin typeface="Calibri"/>
                <a:cs typeface="Calibri"/>
              </a:rPr>
              <a:t>key</a:t>
            </a:r>
            <a:r>
              <a:rPr sz="1500" spc="-10" dirty="0">
                <a:latin typeface="Calibri"/>
                <a:cs typeface="Calibri"/>
              </a:rPr>
              <a:t> </a:t>
            </a:r>
            <a:r>
              <a:rPr sz="1500" dirty="0">
                <a:latin typeface="Calibri"/>
                <a:cs typeface="Calibri"/>
              </a:rPr>
              <a:t>leadership</a:t>
            </a:r>
            <a:r>
              <a:rPr sz="1500" spc="-15" dirty="0">
                <a:latin typeface="Calibri"/>
                <a:cs typeface="Calibri"/>
              </a:rPr>
              <a:t> </a:t>
            </a:r>
            <a:r>
              <a:rPr sz="1500" dirty="0">
                <a:latin typeface="Calibri"/>
                <a:cs typeface="Calibri"/>
              </a:rPr>
              <a:t>roles</a:t>
            </a:r>
            <a:r>
              <a:rPr sz="1500" spc="-15" dirty="0">
                <a:latin typeface="Calibri"/>
                <a:cs typeface="Calibri"/>
              </a:rPr>
              <a:t> </a:t>
            </a:r>
            <a:r>
              <a:rPr sz="1500" dirty="0">
                <a:latin typeface="Calibri"/>
                <a:cs typeface="Calibri"/>
              </a:rPr>
              <a:t>at</a:t>
            </a:r>
            <a:r>
              <a:rPr sz="1500" spc="-10" dirty="0">
                <a:latin typeface="Calibri"/>
                <a:cs typeface="Calibri"/>
              </a:rPr>
              <a:t> </a:t>
            </a:r>
            <a:r>
              <a:rPr sz="1500" dirty="0">
                <a:latin typeface="Calibri"/>
                <a:cs typeface="Calibri"/>
              </a:rPr>
              <a:t>AMEX</a:t>
            </a:r>
            <a:r>
              <a:rPr sz="1500" spc="-20" dirty="0">
                <a:latin typeface="Calibri"/>
                <a:cs typeface="Calibri"/>
              </a:rPr>
              <a:t> </a:t>
            </a:r>
            <a:r>
              <a:rPr sz="1500" dirty="0">
                <a:latin typeface="Calibri"/>
                <a:cs typeface="Calibri"/>
              </a:rPr>
              <a:t>and served</a:t>
            </a:r>
            <a:r>
              <a:rPr sz="1500" spc="-10" dirty="0">
                <a:latin typeface="Calibri"/>
                <a:cs typeface="Calibri"/>
              </a:rPr>
              <a:t> </a:t>
            </a:r>
            <a:r>
              <a:rPr sz="1500" dirty="0">
                <a:latin typeface="Calibri"/>
                <a:cs typeface="Calibri"/>
              </a:rPr>
              <a:t>as</a:t>
            </a:r>
            <a:r>
              <a:rPr sz="1500" spc="-10" dirty="0">
                <a:latin typeface="Calibri"/>
                <a:cs typeface="Calibri"/>
              </a:rPr>
              <a:t> </a:t>
            </a:r>
            <a:r>
              <a:rPr sz="1500" dirty="0">
                <a:latin typeface="Calibri"/>
                <a:cs typeface="Calibri"/>
              </a:rPr>
              <a:t>global</a:t>
            </a:r>
            <a:r>
              <a:rPr sz="1500" spc="-40" dirty="0">
                <a:latin typeface="Calibri"/>
                <a:cs typeface="Calibri"/>
              </a:rPr>
              <a:t> </a:t>
            </a:r>
            <a:r>
              <a:rPr sz="1500" dirty="0">
                <a:latin typeface="Calibri"/>
                <a:cs typeface="Calibri"/>
              </a:rPr>
              <a:t>chief</a:t>
            </a:r>
          </a:p>
          <a:p>
            <a:pPr marL="190500"/>
            <a:r>
              <a:rPr sz="1500" dirty="0">
                <a:latin typeface="Calibri"/>
                <a:cs typeface="Calibri"/>
              </a:rPr>
              <a:t>operating officer </a:t>
            </a:r>
            <a:r>
              <a:rPr sz="1500" spc="-5" dirty="0">
                <a:latin typeface="Calibri"/>
                <a:cs typeface="Calibri"/>
              </a:rPr>
              <a:t>for </a:t>
            </a:r>
            <a:r>
              <a:rPr sz="1500" dirty="0">
                <a:latin typeface="Calibri"/>
                <a:cs typeface="Calibri"/>
              </a:rPr>
              <a:t>Barclay’s credit card</a:t>
            </a:r>
            <a:r>
              <a:rPr sz="1500" spc="-105" dirty="0">
                <a:latin typeface="Calibri"/>
                <a:cs typeface="Calibri"/>
              </a:rPr>
              <a:t> </a:t>
            </a:r>
            <a:r>
              <a:rPr sz="1500" spc="-5" dirty="0">
                <a:latin typeface="Calibri"/>
                <a:cs typeface="Calibri"/>
              </a:rPr>
              <a:t>business</a:t>
            </a:r>
            <a:r>
              <a:rPr lang="en-CA" sz="1500" spc="-5" dirty="0">
                <a:latin typeface="Calibri"/>
                <a:cs typeface="Calibri"/>
              </a:rPr>
              <a:t>, joined in 2019</a:t>
            </a:r>
            <a:endParaRPr sz="1500" dirty="0">
              <a:latin typeface="Calibri"/>
              <a:cs typeface="Calibri"/>
            </a:endParaRPr>
          </a:p>
          <a:p>
            <a:pPr>
              <a:spcBef>
                <a:spcPts val="15"/>
              </a:spcBef>
            </a:pPr>
            <a:endParaRPr sz="1500" dirty="0">
              <a:latin typeface="Calibri"/>
              <a:cs typeface="Calibri"/>
            </a:endParaRPr>
          </a:p>
          <a:p>
            <a:pPr marL="12700"/>
            <a:r>
              <a:rPr sz="1500" b="1" spc="-5" dirty="0">
                <a:latin typeface="Calibri"/>
                <a:cs typeface="Calibri"/>
              </a:rPr>
              <a:t>Jennifer Grant, </a:t>
            </a:r>
            <a:r>
              <a:rPr sz="1500" dirty="0">
                <a:latin typeface="Calibri"/>
                <a:cs typeface="Calibri"/>
              </a:rPr>
              <a:t>Executive </a:t>
            </a:r>
            <a:r>
              <a:rPr sz="1500" spc="-5" dirty="0">
                <a:latin typeface="Calibri"/>
                <a:cs typeface="Calibri"/>
              </a:rPr>
              <a:t>Vice </a:t>
            </a:r>
            <a:r>
              <a:rPr sz="1500" dirty="0">
                <a:latin typeface="Calibri"/>
                <a:cs typeface="Calibri"/>
              </a:rPr>
              <a:t>President, Human Resources and </a:t>
            </a:r>
            <a:r>
              <a:rPr sz="1500" spc="-5" dirty="0">
                <a:latin typeface="Calibri"/>
                <a:cs typeface="Calibri"/>
              </a:rPr>
              <a:t>Chief </a:t>
            </a:r>
            <a:r>
              <a:rPr sz="1500" dirty="0">
                <a:latin typeface="Calibri"/>
                <a:cs typeface="Calibri"/>
              </a:rPr>
              <a:t>Human Resources</a:t>
            </a:r>
            <a:r>
              <a:rPr sz="1500" spc="-165" dirty="0">
                <a:latin typeface="Calibri"/>
                <a:cs typeface="Calibri"/>
              </a:rPr>
              <a:t> </a:t>
            </a:r>
            <a:r>
              <a:rPr sz="1500" spc="-5" dirty="0">
                <a:latin typeface="Calibri"/>
                <a:cs typeface="Calibri"/>
              </a:rPr>
              <a:t>Officer</a:t>
            </a:r>
            <a:endParaRPr sz="1500" dirty="0">
              <a:latin typeface="Calibri"/>
              <a:cs typeface="Calibri"/>
            </a:endParaRPr>
          </a:p>
          <a:p>
            <a:pPr marL="190500" marR="5080" indent="-172720">
              <a:spcBef>
                <a:spcPts val="85"/>
              </a:spcBef>
              <a:buFont typeface="Arial"/>
              <a:buChar char="•"/>
              <a:tabLst>
                <a:tab pos="191135" algn="l"/>
              </a:tabLst>
            </a:pPr>
            <a:r>
              <a:rPr sz="1500" dirty="0">
                <a:latin typeface="Calibri"/>
                <a:cs typeface="Calibri"/>
              </a:rPr>
              <a:t>Prior</a:t>
            </a:r>
            <a:r>
              <a:rPr sz="1500" spc="-20" dirty="0">
                <a:latin typeface="Calibri"/>
                <a:cs typeface="Calibri"/>
              </a:rPr>
              <a:t> </a:t>
            </a:r>
            <a:r>
              <a:rPr sz="1500" dirty="0">
                <a:latin typeface="Calibri"/>
                <a:cs typeface="Calibri"/>
              </a:rPr>
              <a:t>to</a:t>
            </a:r>
            <a:r>
              <a:rPr sz="1500" spc="-15" dirty="0">
                <a:latin typeface="Calibri"/>
                <a:cs typeface="Calibri"/>
              </a:rPr>
              <a:t> </a:t>
            </a:r>
            <a:r>
              <a:rPr sz="1500" dirty="0">
                <a:latin typeface="Calibri"/>
                <a:cs typeface="Calibri"/>
              </a:rPr>
              <a:t>joining</a:t>
            </a:r>
            <a:r>
              <a:rPr sz="1500" spc="-25" dirty="0">
                <a:latin typeface="Calibri"/>
                <a:cs typeface="Calibri"/>
              </a:rPr>
              <a:t> </a:t>
            </a:r>
            <a:r>
              <a:rPr sz="1500" spc="-5" dirty="0">
                <a:latin typeface="Calibri"/>
                <a:cs typeface="Calibri"/>
              </a:rPr>
              <a:t>Visa</a:t>
            </a:r>
            <a:r>
              <a:rPr sz="1500" spc="-10" dirty="0">
                <a:latin typeface="Calibri"/>
                <a:cs typeface="Calibri"/>
              </a:rPr>
              <a:t> </a:t>
            </a:r>
            <a:r>
              <a:rPr sz="1500" dirty="0">
                <a:latin typeface="Calibri"/>
                <a:cs typeface="Calibri"/>
              </a:rPr>
              <a:t>in</a:t>
            </a:r>
            <a:r>
              <a:rPr sz="1500" spc="-15" dirty="0">
                <a:latin typeface="Calibri"/>
                <a:cs typeface="Calibri"/>
              </a:rPr>
              <a:t> </a:t>
            </a:r>
            <a:r>
              <a:rPr sz="1500" dirty="0">
                <a:latin typeface="Calibri"/>
                <a:cs typeface="Calibri"/>
              </a:rPr>
              <a:t>2018,</a:t>
            </a:r>
            <a:r>
              <a:rPr sz="1500" spc="5" dirty="0">
                <a:latin typeface="Calibri"/>
                <a:cs typeface="Calibri"/>
              </a:rPr>
              <a:t> </a:t>
            </a:r>
            <a:r>
              <a:rPr sz="1500" spc="-5" dirty="0">
                <a:latin typeface="Calibri"/>
                <a:cs typeface="Calibri"/>
              </a:rPr>
              <a:t>she</a:t>
            </a:r>
            <a:r>
              <a:rPr sz="1500" spc="-10" dirty="0">
                <a:latin typeface="Calibri"/>
                <a:cs typeface="Calibri"/>
              </a:rPr>
              <a:t> </a:t>
            </a:r>
            <a:r>
              <a:rPr sz="1500" dirty="0">
                <a:latin typeface="Calibri"/>
                <a:cs typeface="Calibri"/>
              </a:rPr>
              <a:t>served</a:t>
            </a:r>
            <a:r>
              <a:rPr sz="1500" spc="-25" dirty="0">
                <a:latin typeface="Calibri"/>
                <a:cs typeface="Calibri"/>
              </a:rPr>
              <a:t> </a:t>
            </a:r>
            <a:r>
              <a:rPr sz="1500" dirty="0">
                <a:latin typeface="Calibri"/>
                <a:cs typeface="Calibri"/>
              </a:rPr>
              <a:t>as</a:t>
            </a:r>
            <a:r>
              <a:rPr sz="1500" spc="-10" dirty="0">
                <a:latin typeface="Calibri"/>
                <a:cs typeface="Calibri"/>
              </a:rPr>
              <a:t> </a:t>
            </a:r>
            <a:r>
              <a:rPr sz="1500" dirty="0">
                <a:latin typeface="Calibri"/>
                <a:cs typeface="Calibri"/>
              </a:rPr>
              <a:t>executive</a:t>
            </a:r>
            <a:r>
              <a:rPr sz="1500" spc="-30" dirty="0">
                <a:latin typeface="Calibri"/>
                <a:cs typeface="Calibri"/>
              </a:rPr>
              <a:t> </a:t>
            </a:r>
            <a:r>
              <a:rPr sz="1500" dirty="0">
                <a:latin typeface="Calibri"/>
                <a:cs typeface="Calibri"/>
              </a:rPr>
              <a:t>vice</a:t>
            </a:r>
            <a:r>
              <a:rPr sz="1500" spc="-10" dirty="0">
                <a:latin typeface="Calibri"/>
                <a:cs typeface="Calibri"/>
              </a:rPr>
              <a:t> </a:t>
            </a:r>
            <a:r>
              <a:rPr sz="1500" dirty="0">
                <a:latin typeface="Calibri"/>
                <a:cs typeface="Calibri"/>
              </a:rPr>
              <a:t>president</a:t>
            </a:r>
            <a:r>
              <a:rPr sz="1500" spc="-15" dirty="0">
                <a:latin typeface="Calibri"/>
                <a:cs typeface="Calibri"/>
              </a:rPr>
              <a:t> </a:t>
            </a:r>
            <a:r>
              <a:rPr sz="1500" dirty="0">
                <a:latin typeface="Calibri"/>
                <a:cs typeface="Calibri"/>
              </a:rPr>
              <a:t>and</a:t>
            </a:r>
            <a:r>
              <a:rPr sz="1500" spc="-5" dirty="0">
                <a:latin typeface="Calibri"/>
                <a:cs typeface="Calibri"/>
              </a:rPr>
              <a:t> </a:t>
            </a:r>
            <a:r>
              <a:rPr sz="1500" dirty="0">
                <a:latin typeface="Calibri"/>
                <a:cs typeface="Calibri"/>
              </a:rPr>
              <a:t>chief</a:t>
            </a:r>
            <a:r>
              <a:rPr sz="1500" spc="-10" dirty="0">
                <a:latin typeface="Calibri"/>
                <a:cs typeface="Calibri"/>
              </a:rPr>
              <a:t> </a:t>
            </a:r>
            <a:r>
              <a:rPr sz="1500" dirty="0">
                <a:latin typeface="Calibri"/>
                <a:cs typeface="Calibri"/>
              </a:rPr>
              <a:t>human</a:t>
            </a:r>
            <a:r>
              <a:rPr sz="1500" spc="-25" dirty="0">
                <a:latin typeface="Calibri"/>
                <a:cs typeface="Calibri"/>
              </a:rPr>
              <a:t> </a:t>
            </a:r>
            <a:r>
              <a:rPr sz="1500" dirty="0">
                <a:latin typeface="Calibri"/>
                <a:cs typeface="Calibri"/>
              </a:rPr>
              <a:t>resources</a:t>
            </a:r>
            <a:r>
              <a:rPr sz="1500" spc="-30" dirty="0">
                <a:latin typeface="Calibri"/>
                <a:cs typeface="Calibri"/>
              </a:rPr>
              <a:t> </a:t>
            </a:r>
            <a:r>
              <a:rPr sz="1500" dirty="0">
                <a:latin typeface="Calibri"/>
                <a:cs typeface="Calibri"/>
              </a:rPr>
              <a:t>officer</a:t>
            </a:r>
            <a:r>
              <a:rPr sz="1500" spc="-10" dirty="0">
                <a:latin typeface="Calibri"/>
                <a:cs typeface="Calibri"/>
              </a:rPr>
              <a:t> </a:t>
            </a:r>
            <a:r>
              <a:rPr sz="1500" spc="-5" dirty="0">
                <a:latin typeface="Calibri"/>
                <a:cs typeface="Calibri"/>
              </a:rPr>
              <a:t>for  Air </a:t>
            </a:r>
            <a:r>
              <a:rPr sz="1500" dirty="0">
                <a:latin typeface="Calibri"/>
                <a:cs typeface="Calibri"/>
              </a:rPr>
              <a:t>Products &amp;</a:t>
            </a:r>
            <a:r>
              <a:rPr sz="1500" spc="-55" dirty="0">
                <a:latin typeface="Calibri"/>
                <a:cs typeface="Calibri"/>
              </a:rPr>
              <a:t> </a:t>
            </a:r>
            <a:r>
              <a:rPr sz="1500" dirty="0">
                <a:latin typeface="Calibri"/>
                <a:cs typeface="Calibri"/>
              </a:rPr>
              <a:t>Chemicals</a:t>
            </a:r>
          </a:p>
          <a:p>
            <a:pPr marL="190500" indent="-172720">
              <a:buFont typeface="Arial"/>
              <a:buChar char="•"/>
              <a:tabLst>
                <a:tab pos="191135" algn="l"/>
              </a:tabLst>
            </a:pPr>
            <a:r>
              <a:rPr sz="1500" dirty="0">
                <a:latin typeface="Calibri"/>
                <a:cs typeface="Calibri"/>
              </a:rPr>
              <a:t>Prior</a:t>
            </a:r>
            <a:r>
              <a:rPr sz="1500" spc="-20" dirty="0">
                <a:latin typeface="Calibri"/>
                <a:cs typeface="Calibri"/>
              </a:rPr>
              <a:t> </a:t>
            </a:r>
            <a:r>
              <a:rPr sz="1500" dirty="0">
                <a:latin typeface="Calibri"/>
                <a:cs typeface="Calibri"/>
              </a:rPr>
              <a:t>to</a:t>
            </a:r>
            <a:r>
              <a:rPr sz="1500" spc="-15" dirty="0">
                <a:latin typeface="Calibri"/>
                <a:cs typeface="Calibri"/>
              </a:rPr>
              <a:t> </a:t>
            </a:r>
            <a:r>
              <a:rPr sz="1500" dirty="0">
                <a:latin typeface="Calibri"/>
                <a:cs typeface="Calibri"/>
              </a:rPr>
              <a:t>joining</a:t>
            </a:r>
            <a:r>
              <a:rPr sz="1500" spc="-25" dirty="0">
                <a:latin typeface="Calibri"/>
                <a:cs typeface="Calibri"/>
              </a:rPr>
              <a:t> </a:t>
            </a:r>
            <a:r>
              <a:rPr sz="1500" spc="-5" dirty="0">
                <a:latin typeface="Calibri"/>
                <a:cs typeface="Calibri"/>
              </a:rPr>
              <a:t>Air</a:t>
            </a:r>
            <a:r>
              <a:rPr sz="1500" spc="5" dirty="0">
                <a:latin typeface="Calibri"/>
                <a:cs typeface="Calibri"/>
              </a:rPr>
              <a:t> </a:t>
            </a:r>
            <a:r>
              <a:rPr sz="1500" dirty="0">
                <a:latin typeface="Calibri"/>
                <a:cs typeface="Calibri"/>
              </a:rPr>
              <a:t>Products,</a:t>
            </a:r>
            <a:r>
              <a:rPr sz="1500" spc="-35" dirty="0">
                <a:latin typeface="Calibri"/>
                <a:cs typeface="Calibri"/>
              </a:rPr>
              <a:t> </a:t>
            </a:r>
            <a:r>
              <a:rPr sz="1500" dirty="0">
                <a:latin typeface="Calibri"/>
                <a:cs typeface="Calibri"/>
              </a:rPr>
              <a:t>Ms.</a:t>
            </a:r>
            <a:r>
              <a:rPr sz="1500" spc="-25" dirty="0">
                <a:latin typeface="Calibri"/>
                <a:cs typeface="Calibri"/>
              </a:rPr>
              <a:t> </a:t>
            </a:r>
            <a:r>
              <a:rPr sz="1500" spc="-5" dirty="0">
                <a:latin typeface="Calibri"/>
                <a:cs typeface="Calibri"/>
              </a:rPr>
              <a:t>Grant </a:t>
            </a:r>
            <a:r>
              <a:rPr sz="1500" dirty="0">
                <a:latin typeface="Calibri"/>
                <a:cs typeface="Calibri"/>
              </a:rPr>
              <a:t>served</a:t>
            </a:r>
            <a:r>
              <a:rPr sz="1500" spc="-10" dirty="0">
                <a:latin typeface="Calibri"/>
                <a:cs typeface="Calibri"/>
              </a:rPr>
              <a:t> </a:t>
            </a:r>
            <a:r>
              <a:rPr sz="1500" dirty="0">
                <a:latin typeface="Calibri"/>
                <a:cs typeface="Calibri"/>
              </a:rPr>
              <a:t>as</a:t>
            </a:r>
            <a:r>
              <a:rPr sz="1500" spc="-10" dirty="0">
                <a:latin typeface="Calibri"/>
                <a:cs typeface="Calibri"/>
              </a:rPr>
              <a:t> </a:t>
            </a:r>
            <a:r>
              <a:rPr sz="1500" dirty="0">
                <a:latin typeface="Calibri"/>
                <a:cs typeface="Calibri"/>
              </a:rPr>
              <a:t>the</a:t>
            </a:r>
            <a:r>
              <a:rPr sz="1500" spc="-5" dirty="0">
                <a:latin typeface="Calibri"/>
                <a:cs typeface="Calibri"/>
              </a:rPr>
              <a:t> </a:t>
            </a:r>
            <a:r>
              <a:rPr sz="1500" dirty="0">
                <a:latin typeface="Calibri"/>
                <a:cs typeface="Calibri"/>
              </a:rPr>
              <a:t>vice</a:t>
            </a:r>
            <a:r>
              <a:rPr sz="1500" spc="-10" dirty="0">
                <a:latin typeface="Calibri"/>
                <a:cs typeface="Calibri"/>
              </a:rPr>
              <a:t> </a:t>
            </a:r>
            <a:r>
              <a:rPr sz="1500" dirty="0">
                <a:latin typeface="Calibri"/>
                <a:cs typeface="Calibri"/>
              </a:rPr>
              <a:t>president</a:t>
            </a:r>
            <a:r>
              <a:rPr sz="1500" spc="-20" dirty="0">
                <a:latin typeface="Calibri"/>
                <a:cs typeface="Calibri"/>
              </a:rPr>
              <a:t> </a:t>
            </a:r>
            <a:r>
              <a:rPr sz="1500" dirty="0">
                <a:latin typeface="Calibri"/>
                <a:cs typeface="Calibri"/>
              </a:rPr>
              <a:t>of</a:t>
            </a:r>
            <a:r>
              <a:rPr sz="1500" spc="-5" dirty="0">
                <a:latin typeface="Calibri"/>
                <a:cs typeface="Calibri"/>
              </a:rPr>
              <a:t> </a:t>
            </a:r>
            <a:r>
              <a:rPr sz="1500" dirty="0">
                <a:latin typeface="Calibri"/>
                <a:cs typeface="Calibri"/>
              </a:rPr>
              <a:t>human</a:t>
            </a:r>
            <a:r>
              <a:rPr sz="1500" spc="-25" dirty="0">
                <a:latin typeface="Calibri"/>
                <a:cs typeface="Calibri"/>
              </a:rPr>
              <a:t> </a:t>
            </a:r>
            <a:r>
              <a:rPr sz="1500" dirty="0">
                <a:latin typeface="Calibri"/>
                <a:cs typeface="Calibri"/>
              </a:rPr>
              <a:t>resources</a:t>
            </a:r>
            <a:r>
              <a:rPr sz="1500" spc="-30" dirty="0">
                <a:latin typeface="Calibri"/>
                <a:cs typeface="Calibri"/>
              </a:rPr>
              <a:t> </a:t>
            </a:r>
            <a:r>
              <a:rPr sz="1500" spc="-5" dirty="0">
                <a:latin typeface="Calibri"/>
                <a:cs typeface="Calibri"/>
              </a:rPr>
              <a:t>for Pfizer’s</a:t>
            </a:r>
            <a:endParaRPr sz="1500" dirty="0">
              <a:latin typeface="Calibri"/>
              <a:cs typeface="Calibri"/>
            </a:endParaRPr>
          </a:p>
          <a:p>
            <a:pPr marL="190500"/>
            <a:r>
              <a:rPr sz="1500" spc="-5" dirty="0">
                <a:latin typeface="Calibri"/>
                <a:cs typeface="Calibri"/>
              </a:rPr>
              <a:t>specialty products </a:t>
            </a:r>
            <a:r>
              <a:rPr sz="1500" dirty="0">
                <a:latin typeface="Calibri"/>
                <a:cs typeface="Calibri"/>
              </a:rPr>
              <a:t>and oncology</a:t>
            </a:r>
            <a:r>
              <a:rPr sz="1500" spc="-114" dirty="0">
                <a:latin typeface="Calibri"/>
                <a:cs typeface="Calibri"/>
              </a:rPr>
              <a:t> </a:t>
            </a:r>
            <a:r>
              <a:rPr sz="1500" dirty="0">
                <a:latin typeface="Calibri"/>
                <a:cs typeface="Calibri"/>
              </a:rPr>
              <a:t>divisions.</a:t>
            </a:r>
          </a:p>
          <a:p>
            <a:pPr marL="190500" indent="-172720">
              <a:buFont typeface="Arial"/>
              <a:buChar char="•"/>
              <a:tabLst>
                <a:tab pos="191135" algn="l"/>
              </a:tabLst>
            </a:pPr>
            <a:r>
              <a:rPr sz="1500" dirty="0">
                <a:latin typeface="Calibri"/>
                <a:cs typeface="Calibri"/>
              </a:rPr>
              <a:t>Ms.</a:t>
            </a:r>
            <a:r>
              <a:rPr sz="1500" spc="-25" dirty="0">
                <a:latin typeface="Calibri"/>
                <a:cs typeface="Calibri"/>
              </a:rPr>
              <a:t> </a:t>
            </a:r>
            <a:r>
              <a:rPr sz="1500" spc="-5" dirty="0">
                <a:latin typeface="Calibri"/>
                <a:cs typeface="Calibri"/>
              </a:rPr>
              <a:t>Grant</a:t>
            </a:r>
            <a:r>
              <a:rPr sz="1500" spc="5" dirty="0">
                <a:latin typeface="Calibri"/>
                <a:cs typeface="Calibri"/>
              </a:rPr>
              <a:t> </a:t>
            </a:r>
            <a:r>
              <a:rPr sz="1500" dirty="0">
                <a:latin typeface="Calibri"/>
                <a:cs typeface="Calibri"/>
              </a:rPr>
              <a:t>holds</a:t>
            </a:r>
            <a:r>
              <a:rPr sz="1500" spc="-30" dirty="0">
                <a:latin typeface="Calibri"/>
                <a:cs typeface="Calibri"/>
              </a:rPr>
              <a:t> </a:t>
            </a:r>
            <a:r>
              <a:rPr sz="1500" dirty="0">
                <a:latin typeface="Calibri"/>
                <a:cs typeface="Calibri"/>
              </a:rPr>
              <a:t>a </a:t>
            </a:r>
            <a:r>
              <a:rPr sz="1500" spc="-5" dirty="0">
                <a:latin typeface="Calibri"/>
                <a:cs typeface="Calibri"/>
              </a:rPr>
              <a:t>bachelor’s</a:t>
            </a:r>
            <a:r>
              <a:rPr sz="1500" spc="-30" dirty="0">
                <a:latin typeface="Calibri"/>
                <a:cs typeface="Calibri"/>
              </a:rPr>
              <a:t> </a:t>
            </a:r>
            <a:r>
              <a:rPr sz="1500" dirty="0">
                <a:latin typeface="Calibri"/>
                <a:cs typeface="Calibri"/>
              </a:rPr>
              <a:t>begree</a:t>
            </a:r>
            <a:r>
              <a:rPr sz="1500" spc="-5" dirty="0">
                <a:latin typeface="Calibri"/>
                <a:cs typeface="Calibri"/>
              </a:rPr>
              <a:t> from </a:t>
            </a:r>
            <a:r>
              <a:rPr sz="1500" dirty="0">
                <a:latin typeface="Calibri"/>
                <a:cs typeface="Calibri"/>
              </a:rPr>
              <a:t>University</a:t>
            </a:r>
            <a:r>
              <a:rPr sz="1500" spc="-40" dirty="0">
                <a:latin typeface="Calibri"/>
                <a:cs typeface="Calibri"/>
              </a:rPr>
              <a:t> </a:t>
            </a:r>
            <a:r>
              <a:rPr sz="1500" dirty="0">
                <a:latin typeface="Calibri"/>
                <a:cs typeface="Calibri"/>
              </a:rPr>
              <a:t>of</a:t>
            </a:r>
            <a:r>
              <a:rPr sz="1500" spc="-5" dirty="0">
                <a:latin typeface="Calibri"/>
                <a:cs typeface="Calibri"/>
              </a:rPr>
              <a:t> </a:t>
            </a:r>
            <a:r>
              <a:rPr sz="1500" dirty="0">
                <a:latin typeface="Calibri"/>
                <a:cs typeface="Calibri"/>
              </a:rPr>
              <a:t>Michigan</a:t>
            </a:r>
            <a:r>
              <a:rPr sz="1500" spc="-25" dirty="0">
                <a:latin typeface="Calibri"/>
                <a:cs typeface="Calibri"/>
              </a:rPr>
              <a:t> </a:t>
            </a:r>
            <a:r>
              <a:rPr sz="1500" dirty="0">
                <a:latin typeface="Calibri"/>
                <a:cs typeface="Calibri"/>
              </a:rPr>
              <a:t>and</a:t>
            </a:r>
            <a:r>
              <a:rPr sz="1500" spc="-10" dirty="0">
                <a:latin typeface="Calibri"/>
                <a:cs typeface="Calibri"/>
              </a:rPr>
              <a:t> </a:t>
            </a:r>
            <a:r>
              <a:rPr sz="1500" dirty="0">
                <a:latin typeface="Calibri"/>
                <a:cs typeface="Calibri"/>
              </a:rPr>
              <a:t>a</a:t>
            </a:r>
            <a:r>
              <a:rPr sz="1500" spc="5" dirty="0">
                <a:latin typeface="Calibri"/>
                <a:cs typeface="Calibri"/>
              </a:rPr>
              <a:t> </a:t>
            </a:r>
            <a:r>
              <a:rPr sz="1500" dirty="0">
                <a:latin typeface="Calibri"/>
                <a:cs typeface="Calibri"/>
              </a:rPr>
              <a:t>master’s</a:t>
            </a:r>
            <a:r>
              <a:rPr sz="1500" spc="-50" dirty="0">
                <a:latin typeface="Calibri"/>
                <a:cs typeface="Calibri"/>
              </a:rPr>
              <a:t> </a:t>
            </a:r>
            <a:r>
              <a:rPr sz="1500" dirty="0">
                <a:latin typeface="Calibri"/>
                <a:cs typeface="Calibri"/>
              </a:rPr>
              <a:t>degree</a:t>
            </a:r>
            <a:r>
              <a:rPr sz="1500" spc="5" dirty="0">
                <a:latin typeface="Calibri"/>
                <a:cs typeface="Calibri"/>
              </a:rPr>
              <a:t> </a:t>
            </a:r>
            <a:r>
              <a:rPr sz="1500" dirty="0">
                <a:latin typeface="Calibri"/>
                <a:cs typeface="Calibri"/>
              </a:rPr>
              <a:t>in</a:t>
            </a:r>
            <a:r>
              <a:rPr sz="1500" spc="-10" dirty="0">
                <a:latin typeface="Calibri"/>
                <a:cs typeface="Calibri"/>
              </a:rPr>
              <a:t> </a:t>
            </a:r>
            <a:r>
              <a:rPr sz="1500" spc="-5" dirty="0">
                <a:latin typeface="Calibri"/>
                <a:cs typeface="Calibri"/>
              </a:rPr>
              <a:t>business</a:t>
            </a:r>
            <a:endParaRPr sz="1500" dirty="0">
              <a:latin typeface="Calibri"/>
              <a:cs typeface="Calibri"/>
            </a:endParaRPr>
          </a:p>
          <a:p>
            <a:pPr marL="190500"/>
            <a:r>
              <a:rPr sz="1500" spc="-5" dirty="0">
                <a:latin typeface="Calibri"/>
                <a:cs typeface="Calibri"/>
              </a:rPr>
              <a:t>administration from </a:t>
            </a:r>
            <a:r>
              <a:rPr sz="1500" dirty="0">
                <a:latin typeface="Calibri"/>
                <a:cs typeface="Calibri"/>
              </a:rPr>
              <a:t>the Krannert School of Management</a:t>
            </a:r>
            <a:r>
              <a:rPr sz="1500" spc="-190" dirty="0">
                <a:latin typeface="Calibri"/>
                <a:cs typeface="Calibri"/>
              </a:rPr>
              <a:t> </a:t>
            </a:r>
            <a:r>
              <a:rPr sz="1500" dirty="0">
                <a:latin typeface="Calibri"/>
                <a:cs typeface="Calibri"/>
              </a:rPr>
              <a:t>at </a:t>
            </a:r>
            <a:r>
              <a:rPr sz="1500" spc="-5" dirty="0">
                <a:latin typeface="Calibri"/>
                <a:cs typeface="Calibri"/>
              </a:rPr>
              <a:t>Purdue </a:t>
            </a:r>
            <a:r>
              <a:rPr sz="1500" dirty="0">
                <a:latin typeface="Calibri"/>
                <a:cs typeface="Calibri"/>
              </a:rPr>
              <a:t>University.</a:t>
            </a:r>
          </a:p>
        </p:txBody>
      </p:sp>
      <p:grpSp>
        <p:nvGrpSpPr>
          <p:cNvPr id="6" name="object 3">
            <a:extLst>
              <a:ext uri="{FF2B5EF4-FFF2-40B4-BE49-F238E27FC236}">
                <a16:creationId xmlns:a16="http://schemas.microsoft.com/office/drawing/2014/main" id="{ABF14EE1-2612-46B6-9481-44351B136168}"/>
              </a:ext>
            </a:extLst>
          </p:cNvPr>
          <p:cNvGrpSpPr/>
          <p:nvPr/>
        </p:nvGrpSpPr>
        <p:grpSpPr>
          <a:xfrm>
            <a:off x="188595" y="1285874"/>
            <a:ext cx="2394669" cy="4604227"/>
            <a:chOff x="236220" y="1150230"/>
            <a:chExt cx="1694814" cy="3314065"/>
          </a:xfrm>
        </p:grpSpPr>
        <p:sp>
          <p:nvSpPr>
            <p:cNvPr id="7" name="object 4">
              <a:extLst>
                <a:ext uri="{FF2B5EF4-FFF2-40B4-BE49-F238E27FC236}">
                  <a16:creationId xmlns:a16="http://schemas.microsoft.com/office/drawing/2014/main" id="{E20E5E6A-D506-4CE8-91DE-7C24DEE4BD11}"/>
                </a:ext>
              </a:extLst>
            </p:cNvPr>
            <p:cNvSpPr/>
            <p:nvPr/>
          </p:nvSpPr>
          <p:spPr>
            <a:xfrm>
              <a:off x="263553" y="1150230"/>
              <a:ext cx="1640020" cy="1216930"/>
            </a:xfrm>
            <a:prstGeom prst="rect">
              <a:avLst/>
            </a:prstGeom>
            <a:blipFill>
              <a:blip r:embed="rId2" cstate="print"/>
              <a:stretch>
                <a:fillRect/>
              </a:stretch>
            </a:blipFill>
          </p:spPr>
          <p:txBody>
            <a:bodyPr wrap="square" lIns="0" tIns="0" rIns="0" bIns="0" rtlCol="0"/>
            <a:lstStyle/>
            <a:p>
              <a:endParaRPr/>
            </a:p>
          </p:txBody>
        </p:sp>
        <p:sp>
          <p:nvSpPr>
            <p:cNvPr id="8" name="object 5">
              <a:extLst>
                <a:ext uri="{FF2B5EF4-FFF2-40B4-BE49-F238E27FC236}">
                  <a16:creationId xmlns:a16="http://schemas.microsoft.com/office/drawing/2014/main" id="{0463F728-3B3A-46BA-AAB4-3BF8D59771D1}"/>
                </a:ext>
              </a:extLst>
            </p:cNvPr>
            <p:cNvSpPr/>
            <p:nvPr/>
          </p:nvSpPr>
          <p:spPr>
            <a:xfrm>
              <a:off x="428244" y="1315211"/>
              <a:ext cx="1324356" cy="900683"/>
            </a:xfrm>
            <a:prstGeom prst="rect">
              <a:avLst/>
            </a:prstGeom>
            <a:blipFill>
              <a:blip r:embed="rId3"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436C3BAF-2CAD-4427-9870-576E6821BD10}"/>
                </a:ext>
              </a:extLst>
            </p:cNvPr>
            <p:cNvSpPr/>
            <p:nvPr/>
          </p:nvSpPr>
          <p:spPr>
            <a:xfrm>
              <a:off x="236220" y="2232647"/>
              <a:ext cx="1694688" cy="1120025"/>
            </a:xfrm>
            <a:prstGeom prst="rect">
              <a:avLst/>
            </a:prstGeom>
            <a:blipFill>
              <a:blip r:embed="rId4" cstate="print"/>
              <a:stretch>
                <a:fillRect/>
              </a:stretch>
            </a:blipFill>
          </p:spPr>
          <p:txBody>
            <a:bodyPr wrap="square" lIns="0" tIns="0" rIns="0" bIns="0" rtlCol="0"/>
            <a:lstStyle/>
            <a:p>
              <a:endParaRPr/>
            </a:p>
          </p:txBody>
        </p:sp>
        <p:sp>
          <p:nvSpPr>
            <p:cNvPr id="10" name="object 7">
              <a:extLst>
                <a:ext uri="{FF2B5EF4-FFF2-40B4-BE49-F238E27FC236}">
                  <a16:creationId xmlns:a16="http://schemas.microsoft.com/office/drawing/2014/main" id="{9854718F-24CC-472E-982B-5701F3DCF621}"/>
                </a:ext>
              </a:extLst>
            </p:cNvPr>
            <p:cNvSpPr/>
            <p:nvPr/>
          </p:nvSpPr>
          <p:spPr>
            <a:xfrm>
              <a:off x="428244" y="2424683"/>
              <a:ext cx="1324356" cy="749807"/>
            </a:xfrm>
            <a:prstGeom prst="rect">
              <a:avLst/>
            </a:prstGeom>
            <a:blipFill>
              <a:blip r:embed="rId5" cstate="print"/>
              <a:stretch>
                <a:fillRect/>
              </a:stretch>
            </a:blipFill>
          </p:spPr>
          <p:txBody>
            <a:bodyPr wrap="square" lIns="0" tIns="0" rIns="0" bIns="0" rtlCol="0"/>
            <a:lstStyle/>
            <a:p>
              <a:endParaRPr/>
            </a:p>
          </p:txBody>
        </p:sp>
        <p:sp>
          <p:nvSpPr>
            <p:cNvPr id="11" name="object 8">
              <a:extLst>
                <a:ext uri="{FF2B5EF4-FFF2-40B4-BE49-F238E27FC236}">
                  <a16:creationId xmlns:a16="http://schemas.microsoft.com/office/drawing/2014/main" id="{6D22FC6F-6E96-4D9B-8F55-966198598CA0}"/>
                </a:ext>
              </a:extLst>
            </p:cNvPr>
            <p:cNvSpPr/>
            <p:nvPr/>
          </p:nvSpPr>
          <p:spPr>
            <a:xfrm>
              <a:off x="236220" y="3192830"/>
              <a:ext cx="1694688" cy="1271016"/>
            </a:xfrm>
            <a:prstGeom prst="rect">
              <a:avLst/>
            </a:prstGeom>
            <a:blipFill>
              <a:blip r:embed="rId6" cstate="print"/>
              <a:stretch>
                <a:fillRect/>
              </a:stretch>
            </a:blipFill>
          </p:spPr>
          <p:txBody>
            <a:bodyPr wrap="square" lIns="0" tIns="0" rIns="0" bIns="0" rtlCol="0"/>
            <a:lstStyle/>
            <a:p>
              <a:endParaRPr/>
            </a:p>
          </p:txBody>
        </p:sp>
        <p:sp>
          <p:nvSpPr>
            <p:cNvPr id="12" name="object 9">
              <a:extLst>
                <a:ext uri="{FF2B5EF4-FFF2-40B4-BE49-F238E27FC236}">
                  <a16:creationId xmlns:a16="http://schemas.microsoft.com/office/drawing/2014/main" id="{51316FC9-0AB5-4B4E-8DBB-30D3565923B8}"/>
                </a:ext>
              </a:extLst>
            </p:cNvPr>
            <p:cNvSpPr/>
            <p:nvPr/>
          </p:nvSpPr>
          <p:spPr>
            <a:xfrm>
              <a:off x="428244" y="3384803"/>
              <a:ext cx="1324356" cy="900684"/>
            </a:xfrm>
            <a:prstGeom prst="rect">
              <a:avLst/>
            </a:prstGeom>
            <a:blipFill>
              <a:blip r:embed="rId7"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19772566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2AC6-3C6C-404B-BAF0-456A5CA2983D}"/>
              </a:ext>
            </a:extLst>
          </p:cNvPr>
          <p:cNvSpPr>
            <a:spLocks noGrp="1"/>
          </p:cNvSpPr>
          <p:nvPr>
            <p:ph type="title"/>
          </p:nvPr>
        </p:nvSpPr>
        <p:spPr/>
        <p:txBody>
          <a:bodyPr/>
          <a:lstStyle/>
          <a:p>
            <a:r>
              <a:rPr lang="en-US" dirty="0"/>
              <a:t>Management Committee</a:t>
            </a:r>
          </a:p>
        </p:txBody>
      </p:sp>
      <p:sp>
        <p:nvSpPr>
          <p:cNvPr id="13" name="object 2">
            <a:extLst>
              <a:ext uri="{FF2B5EF4-FFF2-40B4-BE49-F238E27FC236}">
                <a16:creationId xmlns:a16="http://schemas.microsoft.com/office/drawing/2014/main" id="{7DBDBC2E-CCB2-4C23-961C-0E0D18D5C953}"/>
              </a:ext>
            </a:extLst>
          </p:cNvPr>
          <p:cNvSpPr txBox="1"/>
          <p:nvPr/>
        </p:nvSpPr>
        <p:spPr>
          <a:xfrm>
            <a:off x="2654099" y="1517030"/>
            <a:ext cx="8396986" cy="4106252"/>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Calibri"/>
                <a:cs typeface="Calibri"/>
              </a:rPr>
              <a:t>Charlotte Hogg, </a:t>
            </a:r>
            <a:r>
              <a:rPr sz="1600" spc="-5" dirty="0">
                <a:latin typeface="Calibri"/>
                <a:cs typeface="Calibri"/>
              </a:rPr>
              <a:t>Executive Vice </a:t>
            </a:r>
            <a:r>
              <a:rPr sz="1600" dirty="0">
                <a:latin typeface="Calibri"/>
                <a:cs typeface="Calibri"/>
              </a:rPr>
              <a:t>President and </a:t>
            </a:r>
            <a:r>
              <a:rPr sz="1600" spc="-5" dirty="0">
                <a:latin typeface="Calibri"/>
                <a:cs typeface="Calibri"/>
              </a:rPr>
              <a:t>Chief Executive Officer,</a:t>
            </a:r>
            <a:r>
              <a:rPr sz="1600" spc="-20" dirty="0">
                <a:latin typeface="Calibri"/>
                <a:cs typeface="Calibri"/>
              </a:rPr>
              <a:t> </a:t>
            </a:r>
            <a:r>
              <a:rPr sz="1600" dirty="0">
                <a:latin typeface="Calibri"/>
                <a:cs typeface="Calibri"/>
              </a:rPr>
              <a:t>Europe</a:t>
            </a:r>
          </a:p>
          <a:p>
            <a:pPr marL="190500" marR="178435" indent="-178435">
              <a:lnSpc>
                <a:spcPct val="100000"/>
              </a:lnSpc>
              <a:spcBef>
                <a:spcPts val="5"/>
              </a:spcBef>
              <a:buFont typeface="Arial"/>
              <a:buChar char="•"/>
              <a:tabLst>
                <a:tab pos="191135" algn="l"/>
              </a:tabLst>
            </a:pPr>
            <a:r>
              <a:rPr sz="1600" spc="-5" dirty="0">
                <a:latin typeface="Calibri"/>
                <a:cs typeface="Calibri"/>
              </a:rPr>
              <a:t>Most recently, Ms. Hogg served </a:t>
            </a:r>
            <a:r>
              <a:rPr sz="1600" dirty="0">
                <a:latin typeface="Calibri"/>
                <a:cs typeface="Calibri"/>
              </a:rPr>
              <a:t>as </a:t>
            </a:r>
            <a:r>
              <a:rPr sz="1600" spc="-5" dirty="0">
                <a:latin typeface="Calibri"/>
                <a:cs typeface="Calibri"/>
              </a:rPr>
              <a:t>chief </a:t>
            </a:r>
            <a:r>
              <a:rPr sz="1600" dirty="0">
                <a:latin typeface="Calibri"/>
                <a:cs typeface="Calibri"/>
              </a:rPr>
              <a:t>operating </a:t>
            </a:r>
            <a:r>
              <a:rPr sz="1600" spc="-5" dirty="0">
                <a:latin typeface="Calibri"/>
                <a:cs typeface="Calibri"/>
              </a:rPr>
              <a:t>officer for </a:t>
            </a:r>
            <a:r>
              <a:rPr sz="1600" dirty="0">
                <a:latin typeface="Calibri"/>
                <a:cs typeface="Calibri"/>
              </a:rPr>
              <a:t>the Bank </a:t>
            </a:r>
            <a:r>
              <a:rPr sz="1600" spc="-5" dirty="0">
                <a:latin typeface="Calibri"/>
                <a:cs typeface="Calibri"/>
              </a:rPr>
              <a:t>of </a:t>
            </a:r>
            <a:r>
              <a:rPr sz="1600" dirty="0">
                <a:latin typeface="Calibri"/>
                <a:cs typeface="Calibri"/>
              </a:rPr>
              <a:t>England, from 2013 to  2017.</a:t>
            </a:r>
          </a:p>
          <a:p>
            <a:pPr marL="190500" indent="-178435">
              <a:lnSpc>
                <a:spcPct val="100000"/>
              </a:lnSpc>
              <a:buFont typeface="Arial"/>
              <a:buChar char="•"/>
              <a:tabLst>
                <a:tab pos="191135" algn="l"/>
              </a:tabLst>
            </a:pPr>
            <a:r>
              <a:rPr sz="1600" spc="-5" dirty="0">
                <a:latin typeface="Calibri"/>
                <a:cs typeface="Calibri"/>
              </a:rPr>
              <a:t>Previously, Ms. Hogg was </a:t>
            </a:r>
            <a:r>
              <a:rPr sz="1600" dirty="0">
                <a:latin typeface="Calibri"/>
                <a:cs typeface="Calibri"/>
              </a:rPr>
              <a:t>a managing director </a:t>
            </a:r>
            <a:r>
              <a:rPr sz="1600" spc="-5" dirty="0">
                <a:latin typeface="Calibri"/>
                <a:cs typeface="Calibri"/>
              </a:rPr>
              <a:t>for </a:t>
            </a:r>
            <a:r>
              <a:rPr sz="1600" dirty="0">
                <a:latin typeface="Calibri"/>
                <a:cs typeface="Calibri"/>
              </a:rPr>
              <a:t>strategy and </a:t>
            </a:r>
            <a:r>
              <a:rPr sz="1600" spc="-5" dirty="0">
                <a:latin typeface="Calibri"/>
                <a:cs typeface="Calibri"/>
              </a:rPr>
              <a:t>planning </a:t>
            </a:r>
            <a:r>
              <a:rPr sz="1600" dirty="0">
                <a:latin typeface="Calibri"/>
                <a:cs typeface="Calibri"/>
              </a:rPr>
              <a:t>at </a:t>
            </a:r>
            <a:r>
              <a:rPr sz="1600" spc="-5" dirty="0">
                <a:latin typeface="Calibri"/>
                <a:cs typeface="Calibri"/>
              </a:rPr>
              <a:t>Morgan</a:t>
            </a:r>
            <a:r>
              <a:rPr sz="1600" spc="-100" dirty="0">
                <a:latin typeface="Calibri"/>
                <a:cs typeface="Calibri"/>
              </a:rPr>
              <a:t> </a:t>
            </a:r>
            <a:r>
              <a:rPr sz="1600" dirty="0">
                <a:latin typeface="Calibri"/>
                <a:cs typeface="Calibri"/>
              </a:rPr>
              <a:t>Stanley</a:t>
            </a:r>
          </a:p>
          <a:p>
            <a:pPr marL="190500" marR="146685" indent="-178435">
              <a:lnSpc>
                <a:spcPct val="100000"/>
              </a:lnSpc>
              <a:buFont typeface="Arial"/>
              <a:buChar char="•"/>
              <a:tabLst>
                <a:tab pos="191135" algn="l"/>
              </a:tabLst>
            </a:pPr>
            <a:r>
              <a:rPr sz="1600" spc="-5" dirty="0">
                <a:latin typeface="Calibri"/>
                <a:cs typeface="Calibri"/>
              </a:rPr>
              <a:t>Ms. Hogg </a:t>
            </a:r>
            <a:r>
              <a:rPr sz="1600" dirty="0">
                <a:latin typeface="Calibri"/>
                <a:cs typeface="Calibri"/>
              </a:rPr>
              <a:t>graduated from the University </a:t>
            </a:r>
            <a:r>
              <a:rPr sz="1600" spc="-5" dirty="0">
                <a:latin typeface="Calibri"/>
                <a:cs typeface="Calibri"/>
              </a:rPr>
              <a:t>of Oxford with </a:t>
            </a:r>
            <a:r>
              <a:rPr sz="1600" dirty="0">
                <a:latin typeface="Calibri"/>
                <a:cs typeface="Calibri"/>
              </a:rPr>
              <a:t>a </a:t>
            </a:r>
            <a:r>
              <a:rPr sz="1600" spc="-5" dirty="0">
                <a:latin typeface="Calibri"/>
                <a:cs typeface="Calibri"/>
              </a:rPr>
              <a:t>B.A. </a:t>
            </a:r>
            <a:r>
              <a:rPr sz="1600" dirty="0">
                <a:latin typeface="Calibri"/>
                <a:cs typeface="Calibri"/>
              </a:rPr>
              <a:t>in </a:t>
            </a:r>
            <a:r>
              <a:rPr sz="1600" spc="-5" dirty="0">
                <a:latin typeface="Calibri"/>
                <a:cs typeface="Calibri"/>
              </a:rPr>
              <a:t>Economics </a:t>
            </a:r>
            <a:r>
              <a:rPr sz="1600" dirty="0">
                <a:latin typeface="Calibri"/>
                <a:cs typeface="Calibri"/>
              </a:rPr>
              <a:t>and </a:t>
            </a:r>
            <a:r>
              <a:rPr sz="1600" spc="-5" dirty="0">
                <a:latin typeface="Calibri"/>
                <a:cs typeface="Calibri"/>
              </a:rPr>
              <a:t>History. </a:t>
            </a:r>
            <a:r>
              <a:rPr sz="1600" dirty="0">
                <a:latin typeface="Calibri"/>
                <a:cs typeface="Calibri"/>
              </a:rPr>
              <a:t>She is a  Kennedy Memorial </a:t>
            </a:r>
            <a:r>
              <a:rPr sz="1600" spc="-5" dirty="0">
                <a:latin typeface="Calibri"/>
                <a:cs typeface="Calibri"/>
              </a:rPr>
              <a:t>Trust Scholar </a:t>
            </a:r>
            <a:r>
              <a:rPr sz="1600" dirty="0">
                <a:latin typeface="Calibri"/>
                <a:cs typeface="Calibri"/>
              </a:rPr>
              <a:t>from </a:t>
            </a:r>
            <a:r>
              <a:rPr sz="1600" spc="-5" dirty="0">
                <a:latin typeface="Calibri"/>
                <a:cs typeface="Calibri"/>
              </a:rPr>
              <a:t>Harvard </a:t>
            </a:r>
            <a:r>
              <a:rPr sz="1600" dirty="0">
                <a:latin typeface="Calibri"/>
                <a:cs typeface="Calibri"/>
              </a:rPr>
              <a:t>University, and has an </a:t>
            </a:r>
            <a:r>
              <a:rPr sz="1600" spc="-5" dirty="0">
                <a:latin typeface="Calibri"/>
                <a:cs typeface="Calibri"/>
              </a:rPr>
              <a:t>honorary Doctor of Laws  </a:t>
            </a:r>
            <a:r>
              <a:rPr sz="1600" dirty="0">
                <a:latin typeface="Calibri"/>
                <a:cs typeface="Calibri"/>
              </a:rPr>
              <a:t>from </a:t>
            </a:r>
            <a:r>
              <a:rPr sz="1600" spc="-5" dirty="0">
                <a:latin typeface="Calibri"/>
                <a:cs typeface="Calibri"/>
              </a:rPr>
              <a:t>Warwick University.</a:t>
            </a:r>
            <a:endParaRPr sz="1600" dirty="0">
              <a:latin typeface="Calibri"/>
              <a:cs typeface="Calibri"/>
            </a:endParaRPr>
          </a:p>
          <a:p>
            <a:pPr>
              <a:lnSpc>
                <a:spcPct val="100000"/>
              </a:lnSpc>
              <a:spcBef>
                <a:spcPts val="40"/>
              </a:spcBef>
              <a:buFont typeface="Arial"/>
              <a:buChar char="•"/>
            </a:pPr>
            <a:endParaRPr sz="1200" dirty="0">
              <a:latin typeface="Calibri"/>
              <a:cs typeface="Calibri"/>
            </a:endParaRPr>
          </a:p>
          <a:p>
            <a:pPr marL="12700">
              <a:lnSpc>
                <a:spcPct val="100000"/>
              </a:lnSpc>
            </a:pPr>
            <a:r>
              <a:rPr sz="1600" b="1" spc="-5" dirty="0">
                <a:latin typeface="Calibri"/>
                <a:cs typeface="Calibri"/>
              </a:rPr>
              <a:t>Oliver Jenkyn, </a:t>
            </a:r>
            <a:r>
              <a:rPr sz="1600" spc="-5" dirty="0">
                <a:latin typeface="Calibri"/>
                <a:cs typeface="Calibri"/>
              </a:rPr>
              <a:t>Executive Vice </a:t>
            </a:r>
            <a:r>
              <a:rPr sz="1600" dirty="0">
                <a:latin typeface="Calibri"/>
                <a:cs typeface="Calibri"/>
              </a:rPr>
              <a:t>President and Regional President, </a:t>
            </a:r>
            <a:r>
              <a:rPr sz="1600" spc="-5" dirty="0">
                <a:latin typeface="Calibri"/>
                <a:cs typeface="Calibri"/>
              </a:rPr>
              <a:t>North</a:t>
            </a:r>
            <a:r>
              <a:rPr sz="1600" spc="-75" dirty="0">
                <a:latin typeface="Calibri"/>
                <a:cs typeface="Calibri"/>
              </a:rPr>
              <a:t> </a:t>
            </a:r>
            <a:r>
              <a:rPr sz="1600" dirty="0">
                <a:latin typeface="Calibri"/>
                <a:cs typeface="Calibri"/>
              </a:rPr>
              <a:t>America</a:t>
            </a:r>
          </a:p>
          <a:p>
            <a:pPr marL="190500" indent="-178435">
              <a:lnSpc>
                <a:spcPct val="100000"/>
              </a:lnSpc>
              <a:buFont typeface="Arial"/>
              <a:buChar char="•"/>
              <a:tabLst>
                <a:tab pos="191135" algn="l"/>
              </a:tabLst>
            </a:pPr>
            <a:r>
              <a:rPr sz="1600" dirty="0">
                <a:latin typeface="Calibri"/>
                <a:cs typeface="Calibri"/>
              </a:rPr>
              <a:t>Prior to joining Visa in 2009, Mr. </a:t>
            </a:r>
            <a:r>
              <a:rPr sz="1600" spc="-5" dirty="0">
                <a:latin typeface="Calibri"/>
                <a:cs typeface="Calibri"/>
              </a:rPr>
              <a:t>Jenkyn was </a:t>
            </a:r>
            <a:r>
              <a:rPr sz="1600" dirty="0">
                <a:latin typeface="Calibri"/>
                <a:cs typeface="Calibri"/>
              </a:rPr>
              <a:t>a partner at </a:t>
            </a:r>
            <a:r>
              <a:rPr sz="1600" spc="-5" dirty="0">
                <a:latin typeface="Calibri"/>
                <a:cs typeface="Calibri"/>
              </a:rPr>
              <a:t>McKinsey </a:t>
            </a:r>
            <a:r>
              <a:rPr sz="1600" dirty="0">
                <a:latin typeface="Calibri"/>
                <a:cs typeface="Calibri"/>
              </a:rPr>
              <a:t>&amp;</a:t>
            </a:r>
            <a:r>
              <a:rPr sz="1600" spc="-80" dirty="0">
                <a:latin typeface="Calibri"/>
                <a:cs typeface="Calibri"/>
              </a:rPr>
              <a:t> </a:t>
            </a:r>
            <a:r>
              <a:rPr sz="1600" spc="-5" dirty="0">
                <a:latin typeface="Calibri"/>
                <a:cs typeface="Calibri"/>
              </a:rPr>
              <a:t>Company</a:t>
            </a:r>
            <a:endParaRPr sz="1600" dirty="0">
              <a:latin typeface="Calibri"/>
              <a:cs typeface="Calibri"/>
            </a:endParaRPr>
          </a:p>
          <a:p>
            <a:pPr marL="190500" indent="-178435">
              <a:lnSpc>
                <a:spcPct val="100000"/>
              </a:lnSpc>
              <a:buFont typeface="Arial"/>
              <a:buChar char="•"/>
              <a:tabLst>
                <a:tab pos="191135" algn="l"/>
              </a:tabLst>
            </a:pPr>
            <a:r>
              <a:rPr sz="1600" dirty="0">
                <a:latin typeface="Calibri"/>
                <a:cs typeface="Calibri"/>
              </a:rPr>
              <a:t>Mr. </a:t>
            </a:r>
            <a:r>
              <a:rPr sz="1600" spc="-5" dirty="0">
                <a:latin typeface="Calibri"/>
                <a:cs typeface="Calibri"/>
              </a:rPr>
              <a:t>Jenkyn holds </a:t>
            </a:r>
            <a:r>
              <a:rPr sz="1600" dirty="0">
                <a:latin typeface="Calibri"/>
                <a:cs typeface="Calibri"/>
              </a:rPr>
              <a:t>a bachelor’s degree in </a:t>
            </a:r>
            <a:r>
              <a:rPr sz="1600" spc="-5" dirty="0">
                <a:latin typeface="Calibri"/>
                <a:cs typeface="Calibri"/>
              </a:rPr>
              <a:t>economics </a:t>
            </a:r>
            <a:r>
              <a:rPr sz="1600" dirty="0">
                <a:latin typeface="Calibri"/>
                <a:cs typeface="Calibri"/>
              </a:rPr>
              <a:t>from </a:t>
            </a:r>
            <a:r>
              <a:rPr sz="1600" spc="-5" dirty="0">
                <a:latin typeface="Calibri"/>
                <a:cs typeface="Calibri"/>
              </a:rPr>
              <a:t>McGill </a:t>
            </a:r>
            <a:r>
              <a:rPr sz="1600" dirty="0">
                <a:latin typeface="Calibri"/>
                <a:cs typeface="Calibri"/>
              </a:rPr>
              <a:t>University and master's degrees</a:t>
            </a:r>
            <a:r>
              <a:rPr sz="1600" spc="-65" dirty="0">
                <a:latin typeface="Calibri"/>
                <a:cs typeface="Calibri"/>
              </a:rPr>
              <a:t> </a:t>
            </a:r>
            <a:r>
              <a:rPr sz="1600" dirty="0">
                <a:latin typeface="Calibri"/>
                <a:cs typeface="Calibri"/>
              </a:rPr>
              <a:t>in</a:t>
            </a:r>
          </a:p>
          <a:p>
            <a:pPr marL="190500">
              <a:lnSpc>
                <a:spcPct val="100000"/>
              </a:lnSpc>
            </a:pPr>
            <a:r>
              <a:rPr sz="1600" spc="-5" dirty="0">
                <a:latin typeface="Calibri"/>
                <a:cs typeface="Calibri"/>
              </a:rPr>
              <a:t>business </a:t>
            </a:r>
            <a:r>
              <a:rPr sz="1600" dirty="0">
                <a:latin typeface="Calibri"/>
                <a:cs typeface="Calibri"/>
              </a:rPr>
              <a:t>and finance from </a:t>
            </a:r>
            <a:r>
              <a:rPr sz="1600" spc="-5" dirty="0">
                <a:latin typeface="Calibri"/>
                <a:cs typeface="Calibri"/>
              </a:rPr>
              <a:t>Harvard </a:t>
            </a:r>
            <a:r>
              <a:rPr sz="1600" dirty="0">
                <a:latin typeface="Calibri"/>
                <a:cs typeface="Calibri"/>
              </a:rPr>
              <a:t>University and Queen's</a:t>
            </a:r>
            <a:r>
              <a:rPr sz="1600" spc="-110" dirty="0">
                <a:latin typeface="Calibri"/>
                <a:cs typeface="Calibri"/>
              </a:rPr>
              <a:t> </a:t>
            </a:r>
            <a:r>
              <a:rPr sz="1600" dirty="0">
                <a:latin typeface="Calibri"/>
                <a:cs typeface="Calibri"/>
              </a:rPr>
              <a:t>University.</a:t>
            </a:r>
          </a:p>
          <a:p>
            <a:pPr>
              <a:lnSpc>
                <a:spcPct val="100000"/>
              </a:lnSpc>
              <a:spcBef>
                <a:spcPts val="35"/>
              </a:spcBef>
            </a:pPr>
            <a:endParaRPr sz="1400" dirty="0">
              <a:latin typeface="Calibri"/>
              <a:cs typeface="Calibri"/>
            </a:endParaRPr>
          </a:p>
          <a:p>
            <a:pPr marL="12700">
              <a:lnSpc>
                <a:spcPct val="100000"/>
              </a:lnSpc>
              <a:spcBef>
                <a:spcPts val="5"/>
              </a:spcBef>
            </a:pPr>
            <a:r>
              <a:rPr sz="1600" b="1" spc="-5" dirty="0">
                <a:latin typeface="Calibri"/>
                <a:cs typeface="Calibri"/>
              </a:rPr>
              <a:t>Ryan McInerney,</a:t>
            </a:r>
            <a:r>
              <a:rPr sz="1600" b="1" spc="20" dirty="0">
                <a:latin typeface="Calibri"/>
                <a:cs typeface="Calibri"/>
              </a:rPr>
              <a:t> </a:t>
            </a:r>
            <a:r>
              <a:rPr sz="1600" dirty="0">
                <a:latin typeface="Calibri"/>
                <a:cs typeface="Calibri"/>
              </a:rPr>
              <a:t>President</a:t>
            </a:r>
          </a:p>
          <a:p>
            <a:pPr marL="190500" marR="33655" indent="-178435">
              <a:lnSpc>
                <a:spcPct val="100000"/>
              </a:lnSpc>
              <a:buFont typeface="Arial"/>
              <a:buChar char="•"/>
              <a:tabLst>
                <a:tab pos="191135" algn="l"/>
              </a:tabLst>
            </a:pPr>
            <a:r>
              <a:rPr sz="1600" dirty="0">
                <a:latin typeface="Calibri"/>
                <a:cs typeface="Calibri"/>
              </a:rPr>
              <a:t>Prior to joining Visa in 2013, Mr. </a:t>
            </a:r>
            <a:r>
              <a:rPr sz="1600" spc="-5" dirty="0">
                <a:latin typeface="Calibri"/>
                <a:cs typeface="Calibri"/>
              </a:rPr>
              <a:t>McInerney served </a:t>
            </a:r>
            <a:r>
              <a:rPr sz="1600" dirty="0">
                <a:latin typeface="Calibri"/>
                <a:cs typeface="Calibri"/>
              </a:rPr>
              <a:t>as </a:t>
            </a:r>
            <a:r>
              <a:rPr sz="1600" spc="-5" dirty="0">
                <a:latin typeface="Calibri"/>
                <a:cs typeface="Calibri"/>
              </a:rPr>
              <a:t>chief </a:t>
            </a:r>
            <a:r>
              <a:rPr sz="1600" dirty="0">
                <a:latin typeface="Calibri"/>
                <a:cs typeface="Calibri"/>
              </a:rPr>
              <a:t>executive </a:t>
            </a:r>
            <a:r>
              <a:rPr sz="1600" spc="-5" dirty="0">
                <a:latin typeface="Calibri"/>
                <a:cs typeface="Calibri"/>
              </a:rPr>
              <a:t>officer of consumer </a:t>
            </a:r>
            <a:r>
              <a:rPr sz="1600" dirty="0">
                <a:latin typeface="Calibri"/>
                <a:cs typeface="Calibri"/>
              </a:rPr>
              <a:t>banking  </a:t>
            </a:r>
            <a:r>
              <a:rPr sz="1600" spc="-5" dirty="0">
                <a:latin typeface="Calibri"/>
                <a:cs typeface="Calibri"/>
              </a:rPr>
              <a:t>for JPMorgan</a:t>
            </a:r>
            <a:r>
              <a:rPr sz="1600" spc="-20" dirty="0">
                <a:latin typeface="Calibri"/>
                <a:cs typeface="Calibri"/>
              </a:rPr>
              <a:t> </a:t>
            </a:r>
            <a:r>
              <a:rPr sz="1600" spc="-5" dirty="0">
                <a:latin typeface="Calibri"/>
                <a:cs typeface="Calibri"/>
              </a:rPr>
              <a:t>Chase</a:t>
            </a:r>
            <a:endParaRPr sz="1600" dirty="0">
              <a:latin typeface="Calibri"/>
              <a:cs typeface="Calibri"/>
            </a:endParaRPr>
          </a:p>
          <a:p>
            <a:pPr marL="190500" indent="-178435">
              <a:lnSpc>
                <a:spcPct val="100000"/>
              </a:lnSpc>
              <a:buFont typeface="Arial"/>
              <a:buChar char="•"/>
              <a:tabLst>
                <a:tab pos="191135" algn="l"/>
              </a:tabLst>
            </a:pPr>
            <a:r>
              <a:rPr sz="1600" dirty="0">
                <a:latin typeface="Calibri"/>
                <a:cs typeface="Calibri"/>
              </a:rPr>
              <a:t>Mr. </a:t>
            </a:r>
            <a:r>
              <a:rPr sz="1600" spc="-5" dirty="0">
                <a:latin typeface="Calibri"/>
                <a:cs typeface="Calibri"/>
              </a:rPr>
              <a:t>McInerney received </a:t>
            </a:r>
            <a:r>
              <a:rPr sz="1600" dirty="0">
                <a:latin typeface="Calibri"/>
                <a:cs typeface="Calibri"/>
              </a:rPr>
              <a:t>a finance degree from the University </a:t>
            </a:r>
            <a:r>
              <a:rPr sz="1600" spc="-5" dirty="0">
                <a:latin typeface="Calibri"/>
                <a:cs typeface="Calibri"/>
              </a:rPr>
              <a:t>of </a:t>
            </a:r>
            <a:r>
              <a:rPr sz="1600" dirty="0">
                <a:latin typeface="Calibri"/>
                <a:cs typeface="Calibri"/>
              </a:rPr>
              <a:t>Notre</a:t>
            </a:r>
            <a:r>
              <a:rPr sz="1600" spc="-140" dirty="0">
                <a:latin typeface="Calibri"/>
                <a:cs typeface="Calibri"/>
              </a:rPr>
              <a:t> </a:t>
            </a:r>
            <a:r>
              <a:rPr sz="1600" dirty="0">
                <a:latin typeface="Calibri"/>
                <a:cs typeface="Calibri"/>
              </a:rPr>
              <a:t>Dame.</a:t>
            </a:r>
          </a:p>
        </p:txBody>
      </p:sp>
      <p:grpSp>
        <p:nvGrpSpPr>
          <p:cNvPr id="14" name="object 3">
            <a:extLst>
              <a:ext uri="{FF2B5EF4-FFF2-40B4-BE49-F238E27FC236}">
                <a16:creationId xmlns:a16="http://schemas.microsoft.com/office/drawing/2014/main" id="{6E6ABE98-6279-4596-A092-D32C2A14536A}"/>
              </a:ext>
            </a:extLst>
          </p:cNvPr>
          <p:cNvGrpSpPr/>
          <p:nvPr/>
        </p:nvGrpSpPr>
        <p:grpSpPr>
          <a:xfrm>
            <a:off x="227075" y="1203563"/>
            <a:ext cx="2391138" cy="4714472"/>
            <a:chOff x="227075" y="1203563"/>
            <a:chExt cx="1789430" cy="3463290"/>
          </a:xfrm>
        </p:grpSpPr>
        <p:sp>
          <p:nvSpPr>
            <p:cNvPr id="15" name="object 4">
              <a:extLst>
                <a:ext uri="{FF2B5EF4-FFF2-40B4-BE49-F238E27FC236}">
                  <a16:creationId xmlns:a16="http://schemas.microsoft.com/office/drawing/2014/main" id="{8007BF25-EF60-413B-B96D-5DA4C2295331}"/>
                </a:ext>
              </a:extLst>
            </p:cNvPr>
            <p:cNvSpPr/>
            <p:nvPr/>
          </p:nvSpPr>
          <p:spPr>
            <a:xfrm>
              <a:off x="254184" y="1203563"/>
              <a:ext cx="1734958" cy="1297716"/>
            </a:xfrm>
            <a:prstGeom prst="rect">
              <a:avLst/>
            </a:prstGeom>
            <a:blipFill>
              <a:blip r:embed="rId2" cstate="print"/>
              <a:stretch>
                <a:fillRect/>
              </a:stretch>
            </a:blipFill>
          </p:spPr>
          <p:txBody>
            <a:bodyPr wrap="square" lIns="0" tIns="0" rIns="0" bIns="0" rtlCol="0"/>
            <a:lstStyle/>
            <a:p>
              <a:endParaRPr/>
            </a:p>
          </p:txBody>
        </p:sp>
        <p:sp>
          <p:nvSpPr>
            <p:cNvPr id="16" name="object 5">
              <a:extLst>
                <a:ext uri="{FF2B5EF4-FFF2-40B4-BE49-F238E27FC236}">
                  <a16:creationId xmlns:a16="http://schemas.microsoft.com/office/drawing/2014/main" id="{C42B17D9-CC96-44E2-992C-EBD17D18BE56}"/>
                </a:ext>
              </a:extLst>
            </p:cNvPr>
            <p:cNvSpPr/>
            <p:nvPr/>
          </p:nvSpPr>
          <p:spPr>
            <a:xfrm>
              <a:off x="419099" y="1368551"/>
              <a:ext cx="1418844" cy="981456"/>
            </a:xfrm>
            <a:prstGeom prst="rect">
              <a:avLst/>
            </a:prstGeom>
            <a:blipFill>
              <a:blip r:embed="rId3" cstate="print"/>
              <a:stretch>
                <a:fillRect/>
              </a:stretch>
            </a:blipFill>
          </p:spPr>
          <p:txBody>
            <a:bodyPr wrap="square" lIns="0" tIns="0" rIns="0" bIns="0" rtlCol="0"/>
            <a:lstStyle/>
            <a:p>
              <a:endParaRPr/>
            </a:p>
          </p:txBody>
        </p:sp>
        <p:sp>
          <p:nvSpPr>
            <p:cNvPr id="17" name="object 6">
              <a:extLst>
                <a:ext uri="{FF2B5EF4-FFF2-40B4-BE49-F238E27FC236}">
                  <a16:creationId xmlns:a16="http://schemas.microsoft.com/office/drawing/2014/main" id="{90633FE9-F64B-463B-A3BF-D9A8425F6C3F}"/>
                </a:ext>
              </a:extLst>
            </p:cNvPr>
            <p:cNvSpPr/>
            <p:nvPr/>
          </p:nvSpPr>
          <p:spPr>
            <a:xfrm>
              <a:off x="227075" y="2260091"/>
              <a:ext cx="1789176" cy="1350391"/>
            </a:xfrm>
            <a:prstGeom prst="rect">
              <a:avLst/>
            </a:prstGeom>
            <a:blipFill>
              <a:blip r:embed="rId4" cstate="print"/>
              <a:stretch>
                <a:fillRect/>
              </a:stretch>
            </a:blipFill>
          </p:spPr>
          <p:txBody>
            <a:bodyPr wrap="square" lIns="0" tIns="0" rIns="0" bIns="0" rtlCol="0"/>
            <a:lstStyle/>
            <a:p>
              <a:endParaRPr/>
            </a:p>
          </p:txBody>
        </p:sp>
        <p:sp>
          <p:nvSpPr>
            <p:cNvPr id="18" name="object 7">
              <a:extLst>
                <a:ext uri="{FF2B5EF4-FFF2-40B4-BE49-F238E27FC236}">
                  <a16:creationId xmlns:a16="http://schemas.microsoft.com/office/drawing/2014/main" id="{BB08DF84-5979-447B-861A-C9F40FE63681}"/>
                </a:ext>
              </a:extLst>
            </p:cNvPr>
            <p:cNvSpPr/>
            <p:nvPr/>
          </p:nvSpPr>
          <p:spPr>
            <a:xfrm>
              <a:off x="419099" y="2452116"/>
              <a:ext cx="1418844" cy="979932"/>
            </a:xfrm>
            <a:prstGeom prst="rect">
              <a:avLst/>
            </a:prstGeom>
            <a:blipFill>
              <a:blip r:embed="rId5" cstate="print"/>
              <a:stretch>
                <a:fillRect/>
              </a:stretch>
            </a:blipFill>
          </p:spPr>
          <p:txBody>
            <a:bodyPr wrap="square" lIns="0" tIns="0" rIns="0" bIns="0" rtlCol="0"/>
            <a:lstStyle/>
            <a:p>
              <a:endParaRPr/>
            </a:p>
          </p:txBody>
        </p:sp>
        <p:sp>
          <p:nvSpPr>
            <p:cNvPr id="19" name="object 8">
              <a:extLst>
                <a:ext uri="{FF2B5EF4-FFF2-40B4-BE49-F238E27FC236}">
                  <a16:creationId xmlns:a16="http://schemas.microsoft.com/office/drawing/2014/main" id="{F7C9A59C-8EFB-4BBB-B3B1-BB5D65410A94}"/>
                </a:ext>
              </a:extLst>
            </p:cNvPr>
            <p:cNvSpPr/>
            <p:nvPr/>
          </p:nvSpPr>
          <p:spPr>
            <a:xfrm>
              <a:off x="227075" y="3342195"/>
              <a:ext cx="1789176" cy="1324356"/>
            </a:xfrm>
            <a:prstGeom prst="rect">
              <a:avLst/>
            </a:prstGeom>
            <a:blipFill>
              <a:blip r:embed="rId6" cstate="print"/>
              <a:stretch>
                <a:fillRect/>
              </a:stretch>
            </a:blipFill>
          </p:spPr>
          <p:txBody>
            <a:bodyPr wrap="square" lIns="0" tIns="0" rIns="0" bIns="0" rtlCol="0"/>
            <a:lstStyle/>
            <a:p>
              <a:endParaRPr/>
            </a:p>
          </p:txBody>
        </p:sp>
        <p:sp>
          <p:nvSpPr>
            <p:cNvPr id="20" name="object 9">
              <a:extLst>
                <a:ext uri="{FF2B5EF4-FFF2-40B4-BE49-F238E27FC236}">
                  <a16:creationId xmlns:a16="http://schemas.microsoft.com/office/drawing/2014/main" id="{7A44AFB9-8793-4B14-928C-3787532B7ED6}"/>
                </a:ext>
              </a:extLst>
            </p:cNvPr>
            <p:cNvSpPr/>
            <p:nvPr/>
          </p:nvSpPr>
          <p:spPr>
            <a:xfrm>
              <a:off x="419099" y="3534155"/>
              <a:ext cx="1418844" cy="954024"/>
            </a:xfrm>
            <a:prstGeom prst="rect">
              <a:avLst/>
            </a:prstGeom>
            <a:blipFill>
              <a:blip r:embed="rId7"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0188733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8E91-F431-49E4-818A-F2664F643C1C}"/>
              </a:ext>
            </a:extLst>
          </p:cNvPr>
          <p:cNvSpPr>
            <a:spLocks noGrp="1"/>
          </p:cNvSpPr>
          <p:nvPr>
            <p:ph type="title"/>
          </p:nvPr>
        </p:nvSpPr>
        <p:spPr/>
        <p:txBody>
          <a:bodyPr/>
          <a:lstStyle/>
          <a:p>
            <a:r>
              <a:rPr lang="en-US" dirty="0"/>
              <a:t>Management Committee</a:t>
            </a:r>
          </a:p>
        </p:txBody>
      </p:sp>
      <p:sp>
        <p:nvSpPr>
          <p:cNvPr id="5" name="object 2">
            <a:extLst>
              <a:ext uri="{FF2B5EF4-FFF2-40B4-BE49-F238E27FC236}">
                <a16:creationId xmlns:a16="http://schemas.microsoft.com/office/drawing/2014/main" id="{2A5B5645-56BE-4787-B880-92F159029687}"/>
              </a:ext>
            </a:extLst>
          </p:cNvPr>
          <p:cNvSpPr txBox="1"/>
          <p:nvPr/>
        </p:nvSpPr>
        <p:spPr>
          <a:xfrm>
            <a:off x="2721614" y="1563149"/>
            <a:ext cx="8546461" cy="4175502"/>
          </a:xfrm>
          <a:prstGeom prst="rect">
            <a:avLst/>
          </a:prstGeom>
        </p:spPr>
        <p:txBody>
          <a:bodyPr vert="horz" wrap="square" lIns="0" tIns="12700" rIns="0" bIns="0" rtlCol="0">
            <a:spAutoFit/>
          </a:bodyPr>
          <a:lstStyle/>
          <a:p>
            <a:pPr marL="12700">
              <a:lnSpc>
                <a:spcPct val="100000"/>
              </a:lnSpc>
              <a:spcBef>
                <a:spcPts val="100"/>
              </a:spcBef>
            </a:pPr>
            <a:r>
              <a:rPr lang="en-US" sz="1600" b="1" dirty="0">
                <a:latin typeface="Calibri"/>
                <a:cs typeface="Calibri"/>
              </a:rPr>
              <a:t>Jack </a:t>
            </a:r>
            <a:r>
              <a:rPr lang="en-US" sz="1600" b="1" dirty="0" err="1">
                <a:latin typeface="Calibri"/>
                <a:cs typeface="Calibri"/>
              </a:rPr>
              <a:t>Forestell</a:t>
            </a:r>
            <a:r>
              <a:rPr sz="1600" b="1" spc="-5" dirty="0">
                <a:latin typeface="Calibri"/>
                <a:cs typeface="Calibri"/>
              </a:rPr>
              <a:t>, </a:t>
            </a:r>
            <a:r>
              <a:rPr lang="en-US" sz="1600" spc="-5" dirty="0">
                <a:cs typeface="Calibri"/>
              </a:rPr>
              <a:t>Executive Vice President and Chief Product Officer</a:t>
            </a:r>
          </a:p>
          <a:p>
            <a:pPr marL="298450" indent="-285750">
              <a:lnSpc>
                <a:spcPct val="100000"/>
              </a:lnSpc>
              <a:spcBef>
                <a:spcPts val="100"/>
              </a:spcBef>
              <a:buFont typeface="Arial" panose="020B0604020202020204" pitchFamily="34" charset="0"/>
              <a:buChar char="•"/>
            </a:pPr>
            <a:r>
              <a:rPr lang="en-US" sz="1600" spc="-5" dirty="0">
                <a:cs typeface="Calibri"/>
              </a:rPr>
              <a:t>Prior to joining Visa in 2014, Mr. </a:t>
            </a:r>
            <a:r>
              <a:rPr lang="en-US" sz="1600" spc="-5" dirty="0" err="1">
                <a:cs typeface="Calibri"/>
              </a:rPr>
              <a:t>Forestell</a:t>
            </a:r>
            <a:r>
              <a:rPr lang="en-US" sz="1600" spc="-5" dirty="0">
                <a:cs typeface="Calibri"/>
              </a:rPr>
              <a:t> spent 12 years at Capital One, most recently as head of Capital One Digital. </a:t>
            </a:r>
          </a:p>
          <a:p>
            <a:pPr marL="298450" indent="-285750">
              <a:lnSpc>
                <a:spcPct val="100000"/>
              </a:lnSpc>
              <a:spcBef>
                <a:spcPts val="100"/>
              </a:spcBef>
              <a:buFont typeface="Arial" panose="020B0604020202020204" pitchFamily="34" charset="0"/>
              <a:buChar char="•"/>
            </a:pPr>
            <a:r>
              <a:rPr lang="en-US" sz="1600" dirty="0">
                <a:cs typeface="Calibri"/>
              </a:rPr>
              <a:t>Mr. </a:t>
            </a:r>
            <a:r>
              <a:rPr lang="en-US" sz="1600" dirty="0" err="1">
                <a:cs typeface="Calibri"/>
              </a:rPr>
              <a:t>Forestell</a:t>
            </a:r>
            <a:r>
              <a:rPr lang="en-US" sz="1600" dirty="0">
                <a:cs typeface="Calibri"/>
              </a:rPr>
              <a:t> holds a Bachelor of Arts in Business Administration with Honors from the Ivey School at Western University in Canada.</a:t>
            </a:r>
          </a:p>
          <a:p>
            <a:pPr marL="298450" indent="-285750">
              <a:lnSpc>
                <a:spcPct val="100000"/>
              </a:lnSpc>
              <a:spcBef>
                <a:spcPts val="100"/>
              </a:spcBef>
              <a:buFont typeface="Arial" panose="020B0604020202020204" pitchFamily="34" charset="0"/>
              <a:buChar char="•"/>
            </a:pPr>
            <a:endParaRPr sz="1400" dirty="0">
              <a:latin typeface="Calibri"/>
              <a:cs typeface="Calibri"/>
            </a:endParaRPr>
          </a:p>
          <a:p>
            <a:pPr marL="12700">
              <a:lnSpc>
                <a:spcPct val="100000"/>
              </a:lnSpc>
              <a:spcBef>
                <a:spcPts val="5"/>
              </a:spcBef>
            </a:pPr>
            <a:r>
              <a:rPr sz="1600" b="1" spc="-5" dirty="0">
                <a:latin typeface="Calibri"/>
                <a:cs typeface="Calibri"/>
              </a:rPr>
              <a:t>Rajat Taneja </a:t>
            </a:r>
            <a:r>
              <a:rPr sz="1600" b="1" dirty="0">
                <a:latin typeface="Calibri"/>
                <a:cs typeface="Calibri"/>
              </a:rPr>
              <a:t>, </a:t>
            </a:r>
            <a:r>
              <a:rPr sz="1600" spc="-5" dirty="0">
                <a:latin typeface="Calibri"/>
                <a:cs typeface="Calibri"/>
              </a:rPr>
              <a:t>Executive Vice </a:t>
            </a:r>
            <a:r>
              <a:rPr sz="1600" dirty="0">
                <a:latin typeface="Calibri"/>
                <a:cs typeface="Calibri"/>
              </a:rPr>
              <a:t>President, </a:t>
            </a:r>
            <a:r>
              <a:rPr sz="1600" spc="-5" dirty="0">
                <a:latin typeface="Calibri"/>
                <a:cs typeface="Calibri"/>
              </a:rPr>
              <a:t>Technology </a:t>
            </a:r>
            <a:r>
              <a:rPr sz="1600" dirty="0">
                <a:latin typeface="Calibri"/>
                <a:cs typeface="Calibri"/>
              </a:rPr>
              <a:t>and</a:t>
            </a:r>
            <a:r>
              <a:rPr sz="1600" spc="-30" dirty="0">
                <a:latin typeface="Calibri"/>
                <a:cs typeface="Calibri"/>
              </a:rPr>
              <a:t> </a:t>
            </a:r>
            <a:r>
              <a:rPr sz="1600" dirty="0">
                <a:latin typeface="Calibri"/>
                <a:cs typeface="Calibri"/>
              </a:rPr>
              <a:t>Operations</a:t>
            </a:r>
          </a:p>
          <a:p>
            <a:pPr marL="190500" marR="5080" indent="-178435">
              <a:lnSpc>
                <a:spcPct val="100000"/>
              </a:lnSpc>
              <a:buFont typeface="Arial"/>
              <a:buChar char="•"/>
              <a:tabLst>
                <a:tab pos="191135" algn="l"/>
              </a:tabLst>
            </a:pPr>
            <a:r>
              <a:rPr sz="1600" dirty="0">
                <a:latin typeface="Calibri"/>
                <a:cs typeface="Calibri"/>
              </a:rPr>
              <a:t>Prior to joining Visa in 2013, Mr. </a:t>
            </a:r>
            <a:r>
              <a:rPr sz="1600" spc="-5" dirty="0">
                <a:latin typeface="Calibri"/>
                <a:cs typeface="Calibri"/>
              </a:rPr>
              <a:t>Taneja was </a:t>
            </a:r>
            <a:r>
              <a:rPr sz="1600" dirty="0">
                <a:latin typeface="Calibri"/>
                <a:cs typeface="Calibri"/>
              </a:rPr>
              <a:t>executive </a:t>
            </a:r>
            <a:r>
              <a:rPr sz="1600" spc="-5" dirty="0">
                <a:latin typeface="Calibri"/>
                <a:cs typeface="Calibri"/>
              </a:rPr>
              <a:t>vice president </a:t>
            </a:r>
            <a:r>
              <a:rPr sz="1600" dirty="0">
                <a:latin typeface="Calibri"/>
                <a:cs typeface="Calibri"/>
              </a:rPr>
              <a:t>and </a:t>
            </a:r>
            <a:r>
              <a:rPr sz="1600" spc="-5" dirty="0">
                <a:latin typeface="Calibri"/>
                <a:cs typeface="Calibri"/>
              </a:rPr>
              <a:t>chief technology officer  of Electronic </a:t>
            </a:r>
            <a:r>
              <a:rPr sz="1600" dirty="0">
                <a:latin typeface="Calibri"/>
                <a:cs typeface="Calibri"/>
              </a:rPr>
              <a:t>Arts</a:t>
            </a:r>
            <a:r>
              <a:rPr sz="1600" spc="-10" dirty="0">
                <a:latin typeface="Calibri"/>
                <a:cs typeface="Calibri"/>
              </a:rPr>
              <a:t> </a:t>
            </a:r>
            <a:r>
              <a:rPr sz="1600" spc="-5" dirty="0">
                <a:latin typeface="Calibri"/>
                <a:cs typeface="Calibri"/>
              </a:rPr>
              <a:t>Inc.</a:t>
            </a:r>
            <a:endParaRPr sz="1600" dirty="0">
              <a:latin typeface="Calibri"/>
              <a:cs typeface="Calibri"/>
            </a:endParaRPr>
          </a:p>
          <a:p>
            <a:pPr marL="190500" indent="-178435">
              <a:lnSpc>
                <a:spcPct val="100000"/>
              </a:lnSpc>
              <a:buFont typeface="Arial"/>
              <a:buChar char="•"/>
              <a:tabLst>
                <a:tab pos="191135" algn="l"/>
              </a:tabLst>
            </a:pPr>
            <a:r>
              <a:rPr sz="1600" dirty="0">
                <a:latin typeface="Calibri"/>
                <a:cs typeface="Calibri"/>
              </a:rPr>
              <a:t>Mr. </a:t>
            </a:r>
            <a:r>
              <a:rPr sz="1600" spc="-5" dirty="0">
                <a:latin typeface="Calibri"/>
                <a:cs typeface="Calibri"/>
              </a:rPr>
              <a:t>Taneja holds </a:t>
            </a:r>
            <a:r>
              <a:rPr sz="1600" dirty="0">
                <a:latin typeface="Calibri"/>
                <a:cs typeface="Calibri"/>
              </a:rPr>
              <a:t>a </a:t>
            </a:r>
            <a:r>
              <a:rPr sz="1600" spc="-5" dirty="0">
                <a:latin typeface="Calibri"/>
                <a:cs typeface="Calibri"/>
              </a:rPr>
              <a:t>B.E. </a:t>
            </a:r>
            <a:r>
              <a:rPr sz="1600" dirty="0">
                <a:latin typeface="Calibri"/>
                <a:cs typeface="Calibri"/>
              </a:rPr>
              <a:t>in </a:t>
            </a:r>
            <a:r>
              <a:rPr sz="1600" spc="-5" dirty="0">
                <a:latin typeface="Calibri"/>
                <a:cs typeface="Calibri"/>
              </a:rPr>
              <a:t>Electrical Engineering </a:t>
            </a:r>
            <a:r>
              <a:rPr sz="1600" dirty="0">
                <a:latin typeface="Calibri"/>
                <a:cs typeface="Calibri"/>
              </a:rPr>
              <a:t>from Jadavpur University and an </a:t>
            </a:r>
            <a:r>
              <a:rPr sz="1600" spc="-5" dirty="0">
                <a:latin typeface="Calibri"/>
                <a:cs typeface="Calibri"/>
              </a:rPr>
              <a:t>MBA</a:t>
            </a:r>
            <a:r>
              <a:rPr sz="1600" spc="-120" dirty="0">
                <a:latin typeface="Calibri"/>
                <a:cs typeface="Calibri"/>
              </a:rPr>
              <a:t> </a:t>
            </a:r>
            <a:r>
              <a:rPr sz="1600" dirty="0">
                <a:latin typeface="Calibri"/>
                <a:cs typeface="Calibri"/>
              </a:rPr>
              <a:t>from</a:t>
            </a:r>
          </a:p>
          <a:p>
            <a:pPr marL="190500">
              <a:lnSpc>
                <a:spcPct val="100000"/>
              </a:lnSpc>
            </a:pPr>
            <a:r>
              <a:rPr sz="1600" dirty="0">
                <a:latin typeface="Calibri"/>
                <a:cs typeface="Calibri"/>
              </a:rPr>
              <a:t>Washington State</a:t>
            </a:r>
            <a:r>
              <a:rPr sz="1600" spc="-50" dirty="0">
                <a:latin typeface="Calibri"/>
                <a:cs typeface="Calibri"/>
              </a:rPr>
              <a:t> </a:t>
            </a:r>
            <a:r>
              <a:rPr sz="1600" spc="-5" dirty="0">
                <a:latin typeface="Calibri"/>
                <a:cs typeface="Calibri"/>
              </a:rPr>
              <a:t>University.</a:t>
            </a:r>
            <a:endParaRPr sz="1600" dirty="0">
              <a:latin typeface="Calibri"/>
              <a:cs typeface="Calibri"/>
            </a:endParaRPr>
          </a:p>
          <a:p>
            <a:pPr>
              <a:lnSpc>
                <a:spcPct val="100000"/>
              </a:lnSpc>
              <a:spcBef>
                <a:spcPts val="35"/>
              </a:spcBef>
            </a:pPr>
            <a:endParaRPr sz="1400" dirty="0">
              <a:latin typeface="Calibri"/>
              <a:cs typeface="Calibri"/>
            </a:endParaRPr>
          </a:p>
          <a:p>
            <a:pPr marL="12700">
              <a:lnSpc>
                <a:spcPct val="100000"/>
              </a:lnSpc>
            </a:pPr>
            <a:r>
              <a:rPr sz="1600" b="1" spc="-5" dirty="0">
                <a:latin typeface="Calibri"/>
                <a:cs typeface="Calibri"/>
              </a:rPr>
              <a:t>Kelly Mahon </a:t>
            </a:r>
            <a:r>
              <a:rPr sz="1600" b="1" spc="-5" dirty="0" err="1">
                <a:latin typeface="Calibri"/>
                <a:cs typeface="Calibri"/>
              </a:rPr>
              <a:t>Tullier</a:t>
            </a:r>
            <a:r>
              <a:rPr sz="1600" b="1" spc="-5" dirty="0">
                <a:latin typeface="Calibri"/>
                <a:cs typeface="Calibri"/>
              </a:rPr>
              <a:t>, </a:t>
            </a:r>
            <a:r>
              <a:rPr sz="1600" spc="-5" dirty="0">
                <a:latin typeface="Calibri"/>
                <a:cs typeface="Calibri"/>
              </a:rPr>
              <a:t>Executive Vice </a:t>
            </a:r>
            <a:r>
              <a:rPr sz="1600" dirty="0">
                <a:latin typeface="Calibri"/>
                <a:cs typeface="Calibri"/>
              </a:rPr>
              <a:t>President, General </a:t>
            </a:r>
            <a:r>
              <a:rPr sz="1600" spc="-5" dirty="0">
                <a:latin typeface="Calibri"/>
                <a:cs typeface="Calibri"/>
              </a:rPr>
              <a:t>Counsel </a:t>
            </a:r>
            <a:r>
              <a:rPr sz="1600" dirty="0">
                <a:latin typeface="Calibri"/>
                <a:cs typeface="Calibri"/>
              </a:rPr>
              <a:t>and </a:t>
            </a:r>
            <a:r>
              <a:rPr sz="1600" spc="-5" dirty="0">
                <a:latin typeface="Calibri"/>
                <a:cs typeface="Calibri"/>
              </a:rPr>
              <a:t>Corporate Secretary</a:t>
            </a:r>
            <a:endParaRPr sz="1600" dirty="0">
              <a:latin typeface="Calibri"/>
              <a:cs typeface="Calibri"/>
            </a:endParaRPr>
          </a:p>
          <a:p>
            <a:pPr marL="190500" marR="140335" indent="-178435">
              <a:lnSpc>
                <a:spcPct val="100000"/>
              </a:lnSpc>
              <a:buFont typeface="Arial"/>
              <a:buChar char="•"/>
              <a:tabLst>
                <a:tab pos="191135" algn="l"/>
              </a:tabLst>
            </a:pPr>
            <a:r>
              <a:rPr sz="1600" dirty="0">
                <a:latin typeface="Calibri"/>
                <a:cs typeface="Calibri"/>
              </a:rPr>
              <a:t>Prior to joining Visa in 2014, </a:t>
            </a:r>
            <a:r>
              <a:rPr sz="1600" spc="-5" dirty="0">
                <a:latin typeface="Calibri"/>
                <a:cs typeface="Calibri"/>
              </a:rPr>
              <a:t>Ms. </a:t>
            </a:r>
            <a:r>
              <a:rPr sz="1600" dirty="0">
                <a:latin typeface="Calibri"/>
                <a:cs typeface="Calibri"/>
              </a:rPr>
              <a:t>Mahon </a:t>
            </a:r>
            <a:r>
              <a:rPr sz="1600" dirty="0" err="1">
                <a:latin typeface="Calibri"/>
                <a:cs typeface="Calibri"/>
              </a:rPr>
              <a:t>Tullier</a:t>
            </a:r>
            <a:r>
              <a:rPr sz="1600" dirty="0">
                <a:latin typeface="Calibri"/>
                <a:cs typeface="Calibri"/>
              </a:rPr>
              <a:t> </a:t>
            </a:r>
            <a:r>
              <a:rPr sz="1600" spc="-5" dirty="0">
                <a:latin typeface="Calibri"/>
                <a:cs typeface="Calibri"/>
              </a:rPr>
              <a:t>worked </a:t>
            </a:r>
            <a:r>
              <a:rPr sz="1600" dirty="0">
                <a:latin typeface="Calibri"/>
                <a:cs typeface="Calibri"/>
              </a:rPr>
              <a:t>at </a:t>
            </a:r>
            <a:r>
              <a:rPr sz="1600" spc="-5" dirty="0">
                <a:latin typeface="Calibri"/>
                <a:cs typeface="Calibri"/>
              </a:rPr>
              <a:t>PepsiCo, Inc. </a:t>
            </a:r>
            <a:r>
              <a:rPr sz="1600" dirty="0">
                <a:latin typeface="Calibri"/>
                <a:cs typeface="Calibri"/>
              </a:rPr>
              <a:t>as </a:t>
            </a:r>
            <a:r>
              <a:rPr sz="1600" spc="-5" dirty="0">
                <a:latin typeface="Calibri"/>
                <a:cs typeface="Calibri"/>
              </a:rPr>
              <a:t>senior vice president  </a:t>
            </a:r>
            <a:r>
              <a:rPr sz="1600" dirty="0">
                <a:latin typeface="Calibri"/>
                <a:cs typeface="Calibri"/>
              </a:rPr>
              <a:t>and deputy general</a:t>
            </a:r>
            <a:r>
              <a:rPr sz="1600" spc="-90" dirty="0">
                <a:latin typeface="Calibri"/>
                <a:cs typeface="Calibri"/>
              </a:rPr>
              <a:t> </a:t>
            </a:r>
            <a:r>
              <a:rPr sz="1600" spc="-5" dirty="0">
                <a:latin typeface="Calibri"/>
                <a:cs typeface="Calibri"/>
              </a:rPr>
              <a:t>counsel.</a:t>
            </a:r>
            <a:endParaRPr sz="1600" dirty="0">
              <a:latin typeface="Calibri"/>
              <a:cs typeface="Calibri"/>
            </a:endParaRPr>
          </a:p>
          <a:p>
            <a:pPr marL="190500" indent="-178435">
              <a:lnSpc>
                <a:spcPct val="100000"/>
              </a:lnSpc>
              <a:buFont typeface="Arial"/>
              <a:buChar char="•"/>
              <a:tabLst>
                <a:tab pos="191135" algn="l"/>
              </a:tabLst>
            </a:pPr>
            <a:r>
              <a:rPr sz="1600" spc="-5" dirty="0">
                <a:latin typeface="Calibri"/>
                <a:cs typeface="Calibri"/>
              </a:rPr>
              <a:t>Ms. </a:t>
            </a:r>
            <a:r>
              <a:rPr sz="1600" dirty="0">
                <a:latin typeface="Calibri"/>
                <a:cs typeface="Calibri"/>
              </a:rPr>
              <a:t>Mahon </a:t>
            </a:r>
            <a:r>
              <a:rPr sz="1600" dirty="0" err="1">
                <a:latin typeface="Calibri"/>
                <a:cs typeface="Calibri"/>
              </a:rPr>
              <a:t>Tullier</a:t>
            </a:r>
            <a:r>
              <a:rPr sz="1600" dirty="0">
                <a:latin typeface="Calibri"/>
                <a:cs typeface="Calibri"/>
              </a:rPr>
              <a:t> </a:t>
            </a:r>
            <a:r>
              <a:rPr sz="1600" spc="-5" dirty="0">
                <a:latin typeface="Calibri"/>
                <a:cs typeface="Calibri"/>
              </a:rPr>
              <a:t>received </a:t>
            </a:r>
            <a:r>
              <a:rPr sz="1600" dirty="0">
                <a:latin typeface="Calibri"/>
                <a:cs typeface="Calibri"/>
              </a:rPr>
              <a:t>her </a:t>
            </a:r>
            <a:r>
              <a:rPr sz="1600" spc="-5" dirty="0">
                <a:latin typeface="Calibri"/>
                <a:cs typeface="Calibri"/>
              </a:rPr>
              <a:t>B.A. </a:t>
            </a:r>
            <a:r>
              <a:rPr sz="1600" dirty="0">
                <a:latin typeface="Calibri"/>
                <a:cs typeface="Calibri"/>
              </a:rPr>
              <a:t>from Louisiana State University and her </a:t>
            </a:r>
            <a:r>
              <a:rPr sz="1600" spc="-5" dirty="0">
                <a:latin typeface="Calibri"/>
                <a:cs typeface="Calibri"/>
              </a:rPr>
              <a:t>J.D., </a:t>
            </a:r>
            <a:r>
              <a:rPr sz="1600" dirty="0">
                <a:latin typeface="Calibri"/>
                <a:cs typeface="Calibri"/>
              </a:rPr>
              <a:t>magna</a:t>
            </a:r>
            <a:r>
              <a:rPr sz="1600" spc="-155" dirty="0">
                <a:latin typeface="Calibri"/>
                <a:cs typeface="Calibri"/>
              </a:rPr>
              <a:t> </a:t>
            </a:r>
            <a:r>
              <a:rPr sz="1600" spc="-5" dirty="0">
                <a:latin typeface="Calibri"/>
                <a:cs typeface="Calibri"/>
              </a:rPr>
              <a:t>cum</a:t>
            </a:r>
            <a:endParaRPr sz="1600" dirty="0">
              <a:latin typeface="Calibri"/>
              <a:cs typeface="Calibri"/>
            </a:endParaRPr>
          </a:p>
          <a:p>
            <a:pPr marL="190500">
              <a:lnSpc>
                <a:spcPct val="100000"/>
              </a:lnSpc>
            </a:pPr>
            <a:r>
              <a:rPr sz="1600" dirty="0">
                <a:latin typeface="Calibri"/>
                <a:cs typeface="Calibri"/>
              </a:rPr>
              <a:t>laude, from </a:t>
            </a:r>
            <a:r>
              <a:rPr sz="1600" spc="-5" dirty="0">
                <a:latin typeface="Calibri"/>
                <a:cs typeface="Calibri"/>
              </a:rPr>
              <a:t>Cornell Law</a:t>
            </a:r>
            <a:r>
              <a:rPr sz="1600" spc="-40" dirty="0">
                <a:latin typeface="Calibri"/>
                <a:cs typeface="Calibri"/>
              </a:rPr>
              <a:t> </a:t>
            </a:r>
            <a:r>
              <a:rPr sz="1600" spc="-5" dirty="0">
                <a:latin typeface="Calibri"/>
                <a:cs typeface="Calibri"/>
              </a:rPr>
              <a:t>School.</a:t>
            </a:r>
            <a:endParaRPr sz="1600" dirty="0">
              <a:latin typeface="Calibri"/>
              <a:cs typeface="Calibri"/>
            </a:endParaRPr>
          </a:p>
        </p:txBody>
      </p:sp>
      <p:grpSp>
        <p:nvGrpSpPr>
          <p:cNvPr id="6" name="object 3">
            <a:extLst>
              <a:ext uri="{FF2B5EF4-FFF2-40B4-BE49-F238E27FC236}">
                <a16:creationId xmlns:a16="http://schemas.microsoft.com/office/drawing/2014/main" id="{65D5B717-431F-46B8-82EE-9021D990E8C7}"/>
              </a:ext>
            </a:extLst>
          </p:cNvPr>
          <p:cNvGrpSpPr/>
          <p:nvPr/>
        </p:nvGrpSpPr>
        <p:grpSpPr>
          <a:xfrm>
            <a:off x="246506" y="1232409"/>
            <a:ext cx="2511471" cy="4971458"/>
            <a:chOff x="294131" y="1203835"/>
            <a:chExt cx="1822704" cy="3511344"/>
          </a:xfrm>
        </p:grpSpPr>
        <p:sp>
          <p:nvSpPr>
            <p:cNvPr id="7" name="object 4">
              <a:extLst>
                <a:ext uri="{FF2B5EF4-FFF2-40B4-BE49-F238E27FC236}">
                  <a16:creationId xmlns:a16="http://schemas.microsoft.com/office/drawing/2014/main" id="{F62DAA2A-6703-47D5-B88C-632E52437024}"/>
                </a:ext>
              </a:extLst>
            </p:cNvPr>
            <p:cNvSpPr/>
            <p:nvPr/>
          </p:nvSpPr>
          <p:spPr>
            <a:xfrm>
              <a:off x="321448" y="1203835"/>
              <a:ext cx="1748258" cy="1310761"/>
            </a:xfrm>
            <a:prstGeom prst="rect">
              <a:avLst/>
            </a:prstGeom>
            <a:blipFill>
              <a:blip r:embed="rId2"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F3A3E0F3-89A4-41BA-9488-44D465BBE898}"/>
                </a:ext>
              </a:extLst>
            </p:cNvPr>
            <p:cNvSpPr/>
            <p:nvPr/>
          </p:nvSpPr>
          <p:spPr>
            <a:xfrm>
              <a:off x="294131" y="2272283"/>
              <a:ext cx="1793748" cy="1347342"/>
            </a:xfrm>
            <a:prstGeom prst="rect">
              <a:avLst/>
            </a:prstGeom>
            <a:blipFill>
              <a:blip r:embed="rId3" cstate="print"/>
              <a:stretch>
                <a:fillRect/>
              </a:stretch>
            </a:blipFill>
          </p:spPr>
          <p:txBody>
            <a:bodyPr wrap="square" lIns="0" tIns="0" rIns="0" bIns="0" rtlCol="0"/>
            <a:lstStyle/>
            <a:p>
              <a:endParaRPr/>
            </a:p>
          </p:txBody>
        </p:sp>
        <p:sp>
          <p:nvSpPr>
            <p:cNvPr id="10" name="object 7">
              <a:extLst>
                <a:ext uri="{FF2B5EF4-FFF2-40B4-BE49-F238E27FC236}">
                  <a16:creationId xmlns:a16="http://schemas.microsoft.com/office/drawing/2014/main" id="{3262FECD-CC70-47EC-B966-44DF208AE470}"/>
                </a:ext>
              </a:extLst>
            </p:cNvPr>
            <p:cNvSpPr/>
            <p:nvPr/>
          </p:nvSpPr>
          <p:spPr>
            <a:xfrm>
              <a:off x="486155" y="2464308"/>
              <a:ext cx="1423416" cy="976883"/>
            </a:xfrm>
            <a:prstGeom prst="rect">
              <a:avLst/>
            </a:prstGeom>
            <a:blipFill>
              <a:blip r:embed="rId4" cstate="print"/>
              <a:stretch>
                <a:fillRect/>
              </a:stretch>
            </a:blipFill>
          </p:spPr>
          <p:txBody>
            <a:bodyPr wrap="square" lIns="0" tIns="0" rIns="0" bIns="0" rtlCol="0"/>
            <a:lstStyle/>
            <a:p>
              <a:endParaRPr/>
            </a:p>
          </p:txBody>
        </p:sp>
        <p:sp>
          <p:nvSpPr>
            <p:cNvPr id="11" name="object 8">
              <a:extLst>
                <a:ext uri="{FF2B5EF4-FFF2-40B4-BE49-F238E27FC236}">
                  <a16:creationId xmlns:a16="http://schemas.microsoft.com/office/drawing/2014/main" id="{B2C62DDB-1831-48AF-9F74-2CBBF0A08617}"/>
                </a:ext>
              </a:extLst>
            </p:cNvPr>
            <p:cNvSpPr/>
            <p:nvPr/>
          </p:nvSpPr>
          <p:spPr>
            <a:xfrm>
              <a:off x="294131" y="3349802"/>
              <a:ext cx="1822704" cy="1365377"/>
            </a:xfrm>
            <a:prstGeom prst="rect">
              <a:avLst/>
            </a:prstGeom>
            <a:blipFill>
              <a:blip r:embed="rId5" cstate="print"/>
              <a:stretch>
                <a:fillRect/>
              </a:stretch>
            </a:blipFill>
          </p:spPr>
          <p:txBody>
            <a:bodyPr wrap="square" lIns="0" tIns="0" rIns="0" bIns="0" rtlCol="0"/>
            <a:lstStyle/>
            <a:p>
              <a:endParaRPr/>
            </a:p>
          </p:txBody>
        </p:sp>
        <p:sp>
          <p:nvSpPr>
            <p:cNvPr id="12" name="object 9">
              <a:extLst>
                <a:ext uri="{FF2B5EF4-FFF2-40B4-BE49-F238E27FC236}">
                  <a16:creationId xmlns:a16="http://schemas.microsoft.com/office/drawing/2014/main" id="{E593AD6A-9FCA-445D-9067-D6B518650CB1}"/>
                </a:ext>
              </a:extLst>
            </p:cNvPr>
            <p:cNvSpPr/>
            <p:nvPr/>
          </p:nvSpPr>
          <p:spPr>
            <a:xfrm>
              <a:off x="486155" y="3541775"/>
              <a:ext cx="1452371" cy="995172"/>
            </a:xfrm>
            <a:prstGeom prst="rect">
              <a:avLst/>
            </a:prstGeom>
            <a:blipFill>
              <a:blip r:embed="rId6" cstate="print"/>
              <a:stretch>
                <a:fillRect/>
              </a:stretch>
            </a:blipFill>
          </p:spPr>
          <p:txBody>
            <a:bodyPr wrap="square" lIns="0" tIns="0" rIns="0" bIns="0" rtlCol="0"/>
            <a:lstStyle/>
            <a:p>
              <a:endParaRPr/>
            </a:p>
          </p:txBody>
        </p:sp>
      </p:grpSp>
      <p:pic>
        <p:nvPicPr>
          <p:cNvPr id="13" name="Picture 12">
            <a:extLst>
              <a:ext uri="{FF2B5EF4-FFF2-40B4-BE49-F238E27FC236}">
                <a16:creationId xmlns:a16="http://schemas.microsoft.com/office/drawing/2014/main" id="{049B32A5-69FA-4761-96F1-BF08A91C462B}"/>
              </a:ext>
            </a:extLst>
          </p:cNvPr>
          <p:cNvPicPr>
            <a:picLocks noChangeAspect="1"/>
          </p:cNvPicPr>
          <p:nvPr/>
        </p:nvPicPr>
        <p:blipFill>
          <a:blip r:embed="rId7"/>
          <a:stretch>
            <a:fillRect/>
          </a:stretch>
        </p:blipFill>
        <p:spPr>
          <a:xfrm>
            <a:off x="479904" y="1420444"/>
            <a:ext cx="1992487" cy="1353278"/>
          </a:xfrm>
          <a:prstGeom prst="rect">
            <a:avLst/>
          </a:prstGeom>
        </p:spPr>
      </p:pic>
    </p:spTree>
    <p:extLst>
      <p:ext uri="{BB962C8B-B14F-4D97-AF65-F5344CB8AC3E}">
        <p14:creationId xmlns:p14="http://schemas.microsoft.com/office/powerpoint/2010/main" val="2754590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6660-3F83-4934-BB73-3DA8AAEA33D0}"/>
              </a:ext>
            </a:extLst>
          </p:cNvPr>
          <p:cNvSpPr>
            <a:spLocks noGrp="1"/>
          </p:cNvSpPr>
          <p:nvPr>
            <p:ph type="title"/>
          </p:nvPr>
        </p:nvSpPr>
        <p:spPr/>
        <p:txBody>
          <a:bodyPr/>
          <a:lstStyle/>
          <a:p>
            <a:r>
              <a:rPr lang="en-US" dirty="0"/>
              <a:t>Insider Transactions</a:t>
            </a:r>
          </a:p>
        </p:txBody>
      </p:sp>
      <p:pic>
        <p:nvPicPr>
          <p:cNvPr id="4" name="Picture 3">
            <a:extLst>
              <a:ext uri="{FF2B5EF4-FFF2-40B4-BE49-F238E27FC236}">
                <a16:creationId xmlns:a16="http://schemas.microsoft.com/office/drawing/2014/main" id="{1A444D2F-B32F-48B2-8EDF-6AC43AE5B818}"/>
              </a:ext>
            </a:extLst>
          </p:cNvPr>
          <p:cNvPicPr>
            <a:picLocks noChangeAspect="1"/>
          </p:cNvPicPr>
          <p:nvPr/>
        </p:nvPicPr>
        <p:blipFill rotWithShape="1">
          <a:blip r:embed="rId2"/>
          <a:srcRect t="16715"/>
          <a:stretch/>
        </p:blipFill>
        <p:spPr>
          <a:xfrm>
            <a:off x="373966" y="1741487"/>
            <a:ext cx="10644005" cy="3276600"/>
          </a:xfrm>
          <a:prstGeom prst="rect">
            <a:avLst/>
          </a:prstGeom>
        </p:spPr>
      </p:pic>
    </p:spTree>
    <p:extLst>
      <p:ext uri="{BB962C8B-B14F-4D97-AF65-F5344CB8AC3E}">
        <p14:creationId xmlns:p14="http://schemas.microsoft.com/office/powerpoint/2010/main" val="16563985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Key Metrics</a:t>
            </a:r>
          </a:p>
        </p:txBody>
      </p:sp>
      <p:sp>
        <p:nvSpPr>
          <p:cNvPr id="6" name="Rectangle 5">
            <a:extLst>
              <a:ext uri="{FF2B5EF4-FFF2-40B4-BE49-F238E27FC236}">
                <a16:creationId xmlns:a16="http://schemas.microsoft.com/office/drawing/2014/main" id="{EC180428-31CA-6941-9118-4C8D6BE45383}"/>
              </a:ext>
            </a:extLst>
          </p:cNvPr>
          <p:cNvSpPr/>
          <p:nvPr/>
        </p:nvSpPr>
        <p:spPr>
          <a:xfrm>
            <a:off x="373966" y="1233377"/>
            <a:ext cx="10515600" cy="47846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0076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Key Metrics</a:t>
            </a:r>
          </a:p>
        </p:txBody>
      </p:sp>
      <p:sp>
        <p:nvSpPr>
          <p:cNvPr id="6" name="Rectangle 5">
            <a:extLst>
              <a:ext uri="{FF2B5EF4-FFF2-40B4-BE49-F238E27FC236}">
                <a16:creationId xmlns:a16="http://schemas.microsoft.com/office/drawing/2014/main" id="{EC180428-31CA-6941-9118-4C8D6BE45383}"/>
              </a:ext>
            </a:extLst>
          </p:cNvPr>
          <p:cNvSpPr/>
          <p:nvPr/>
        </p:nvSpPr>
        <p:spPr>
          <a:xfrm>
            <a:off x="327074" y="1960210"/>
            <a:ext cx="10515600" cy="455782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328028C-F65B-594A-BE5B-6323B8E078BD}"/>
              </a:ext>
            </a:extLst>
          </p:cNvPr>
          <p:cNvSpPr/>
          <p:nvPr/>
        </p:nvSpPr>
        <p:spPr>
          <a:xfrm>
            <a:off x="327074" y="914399"/>
            <a:ext cx="5253111" cy="1045811"/>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1792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Key Metrics</a:t>
            </a:r>
          </a:p>
        </p:txBody>
      </p:sp>
      <p:sp>
        <p:nvSpPr>
          <p:cNvPr id="6" name="Rectangle 5">
            <a:extLst>
              <a:ext uri="{FF2B5EF4-FFF2-40B4-BE49-F238E27FC236}">
                <a16:creationId xmlns:a16="http://schemas.microsoft.com/office/drawing/2014/main" id="{EC180428-31CA-6941-9118-4C8D6BE45383}"/>
              </a:ext>
            </a:extLst>
          </p:cNvPr>
          <p:cNvSpPr/>
          <p:nvPr/>
        </p:nvSpPr>
        <p:spPr>
          <a:xfrm>
            <a:off x="327074" y="2227388"/>
            <a:ext cx="10515600" cy="384517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328028C-F65B-594A-BE5B-6323B8E078BD}"/>
              </a:ext>
            </a:extLst>
          </p:cNvPr>
          <p:cNvSpPr/>
          <p:nvPr/>
        </p:nvSpPr>
        <p:spPr>
          <a:xfrm>
            <a:off x="327074" y="1172305"/>
            <a:ext cx="5253111" cy="1045811"/>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189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Key Metrics</a:t>
            </a:r>
          </a:p>
        </p:txBody>
      </p:sp>
      <p:sp>
        <p:nvSpPr>
          <p:cNvPr id="6" name="Rectangle 5">
            <a:extLst>
              <a:ext uri="{FF2B5EF4-FFF2-40B4-BE49-F238E27FC236}">
                <a16:creationId xmlns:a16="http://schemas.microsoft.com/office/drawing/2014/main" id="{EC180428-31CA-6941-9118-4C8D6BE45383}"/>
              </a:ext>
            </a:extLst>
          </p:cNvPr>
          <p:cNvSpPr/>
          <p:nvPr/>
        </p:nvSpPr>
        <p:spPr>
          <a:xfrm>
            <a:off x="327074" y="1374059"/>
            <a:ext cx="10515600" cy="455782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9717D96-78D7-E941-9451-07D73B321E19}"/>
              </a:ext>
            </a:extLst>
          </p:cNvPr>
          <p:cNvPicPr>
            <a:picLocks noChangeAspect="1"/>
          </p:cNvPicPr>
          <p:nvPr/>
        </p:nvPicPr>
        <p:blipFill>
          <a:blip r:embed="rId4"/>
          <a:stretch>
            <a:fillRect/>
          </a:stretch>
        </p:blipFill>
        <p:spPr>
          <a:xfrm>
            <a:off x="361949" y="907334"/>
            <a:ext cx="1292469" cy="466725"/>
          </a:xfrm>
          <a:prstGeom prst="rect">
            <a:avLst/>
          </a:prstGeom>
        </p:spPr>
      </p:pic>
    </p:spTree>
    <p:extLst>
      <p:ext uri="{BB962C8B-B14F-4D97-AF65-F5344CB8AC3E}">
        <p14:creationId xmlns:p14="http://schemas.microsoft.com/office/powerpoint/2010/main" val="850523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EE82-E239-4654-ADD8-7D0F223F950E}"/>
              </a:ext>
            </a:extLst>
          </p:cNvPr>
          <p:cNvSpPr>
            <a:spLocks noGrp="1"/>
          </p:cNvSpPr>
          <p:nvPr>
            <p:ph type="title"/>
          </p:nvPr>
        </p:nvSpPr>
        <p:spPr/>
        <p:txBody>
          <a:bodyPr>
            <a:normAutofit/>
          </a:bodyPr>
          <a:lstStyle/>
          <a:p>
            <a:r>
              <a:rPr lang="en-CA" sz="4000" dirty="0"/>
              <a:t>General Payments Revenue Growth Composition</a:t>
            </a:r>
          </a:p>
        </p:txBody>
      </p:sp>
      <p:pic>
        <p:nvPicPr>
          <p:cNvPr id="6" name="Content Placeholder 5">
            <a:extLst>
              <a:ext uri="{FF2B5EF4-FFF2-40B4-BE49-F238E27FC236}">
                <a16:creationId xmlns:a16="http://schemas.microsoft.com/office/drawing/2014/main" id="{0CDC0459-E12D-4B02-9CB9-41FC3FB6861A}"/>
              </a:ext>
            </a:extLst>
          </p:cNvPr>
          <p:cNvPicPr>
            <a:picLocks noGrp="1" noChangeAspect="1"/>
          </p:cNvPicPr>
          <p:nvPr>
            <p:ph sz="half" idx="1"/>
          </p:nvPr>
        </p:nvPicPr>
        <p:blipFill rotWithShape="1">
          <a:blip r:embed="rId2"/>
          <a:srcRect l="8946" t="4132" r="11054" b="6710"/>
          <a:stretch/>
        </p:blipFill>
        <p:spPr>
          <a:xfrm>
            <a:off x="508971" y="1253331"/>
            <a:ext cx="4938743" cy="4866114"/>
          </a:xfrm>
          <a:prstGeom prst="rect">
            <a:avLst/>
          </a:prstGeom>
        </p:spPr>
      </p:pic>
      <p:pic>
        <p:nvPicPr>
          <p:cNvPr id="10" name="Content Placeholder 9">
            <a:extLst>
              <a:ext uri="{FF2B5EF4-FFF2-40B4-BE49-F238E27FC236}">
                <a16:creationId xmlns:a16="http://schemas.microsoft.com/office/drawing/2014/main" id="{6B5ECDD2-43E6-4CA1-85AA-45C3B33018A4}"/>
              </a:ext>
            </a:extLst>
          </p:cNvPr>
          <p:cNvPicPr>
            <a:picLocks noGrp="1" noChangeAspect="1"/>
          </p:cNvPicPr>
          <p:nvPr>
            <p:ph sz="half" idx="2"/>
          </p:nvPr>
        </p:nvPicPr>
        <p:blipFill rotWithShape="1">
          <a:blip r:embed="rId3"/>
          <a:srcRect l="7475" t="4476" r="4687" b="3426"/>
          <a:stretch/>
        </p:blipFill>
        <p:spPr>
          <a:xfrm>
            <a:off x="5790428" y="1253331"/>
            <a:ext cx="5099138" cy="4866114"/>
          </a:xfrm>
          <a:prstGeom prst="rect">
            <a:avLst/>
          </a:prstGeom>
        </p:spPr>
      </p:pic>
      <p:pic>
        <p:nvPicPr>
          <p:cNvPr id="7" name="Picture 6">
            <a:extLst>
              <a:ext uri="{FF2B5EF4-FFF2-40B4-BE49-F238E27FC236}">
                <a16:creationId xmlns:a16="http://schemas.microsoft.com/office/drawing/2014/main" id="{88C4E032-4AF1-4F60-B2B8-1E8AB02ECB9C}"/>
              </a:ext>
            </a:extLst>
          </p:cNvPr>
          <p:cNvPicPr>
            <a:picLocks noChangeAspect="1"/>
          </p:cNvPicPr>
          <p:nvPr/>
        </p:nvPicPr>
        <p:blipFill>
          <a:blip r:embed="rId4"/>
          <a:stretch>
            <a:fillRect/>
          </a:stretch>
        </p:blipFill>
        <p:spPr>
          <a:xfrm>
            <a:off x="2243797" y="2785718"/>
            <a:ext cx="1470074" cy="1713284"/>
          </a:xfrm>
          <a:prstGeom prst="rect">
            <a:avLst/>
          </a:prstGeom>
        </p:spPr>
      </p:pic>
      <p:pic>
        <p:nvPicPr>
          <p:cNvPr id="9" name="Picture 8">
            <a:extLst>
              <a:ext uri="{FF2B5EF4-FFF2-40B4-BE49-F238E27FC236}">
                <a16:creationId xmlns:a16="http://schemas.microsoft.com/office/drawing/2014/main" id="{5E13B012-0C42-496A-9830-B0D42A25C724}"/>
              </a:ext>
            </a:extLst>
          </p:cNvPr>
          <p:cNvPicPr>
            <a:picLocks noChangeAspect="1"/>
          </p:cNvPicPr>
          <p:nvPr/>
        </p:nvPicPr>
        <p:blipFill>
          <a:blip r:embed="rId5"/>
          <a:stretch>
            <a:fillRect/>
          </a:stretch>
        </p:blipFill>
        <p:spPr>
          <a:xfrm>
            <a:off x="673491" y="844159"/>
            <a:ext cx="9548446" cy="318282"/>
          </a:xfrm>
          <a:prstGeom prst="rect">
            <a:avLst/>
          </a:prstGeom>
        </p:spPr>
      </p:pic>
      <p:pic>
        <p:nvPicPr>
          <p:cNvPr id="11" name="Picture 10">
            <a:extLst>
              <a:ext uri="{FF2B5EF4-FFF2-40B4-BE49-F238E27FC236}">
                <a16:creationId xmlns:a16="http://schemas.microsoft.com/office/drawing/2014/main" id="{465D3D7B-EF03-4AAE-8FBE-51EB996C967B}"/>
              </a:ext>
            </a:extLst>
          </p:cNvPr>
          <p:cNvPicPr>
            <a:picLocks noChangeAspect="1"/>
          </p:cNvPicPr>
          <p:nvPr/>
        </p:nvPicPr>
        <p:blipFill>
          <a:blip r:embed="rId6"/>
          <a:stretch>
            <a:fillRect/>
          </a:stretch>
        </p:blipFill>
        <p:spPr>
          <a:xfrm>
            <a:off x="7456860" y="2785718"/>
            <a:ext cx="1778580" cy="1875593"/>
          </a:xfrm>
          <a:prstGeom prst="rect">
            <a:avLst/>
          </a:prstGeom>
        </p:spPr>
      </p:pic>
      <p:sp>
        <p:nvSpPr>
          <p:cNvPr id="12" name="TextBox 11">
            <a:extLst>
              <a:ext uri="{FF2B5EF4-FFF2-40B4-BE49-F238E27FC236}">
                <a16:creationId xmlns:a16="http://schemas.microsoft.com/office/drawing/2014/main" id="{4A061E8C-3851-4721-858A-A629A2AD7EB3}"/>
              </a:ext>
            </a:extLst>
          </p:cNvPr>
          <p:cNvSpPr txBox="1"/>
          <p:nvPr/>
        </p:nvSpPr>
        <p:spPr>
          <a:xfrm>
            <a:off x="13882" y="6369476"/>
            <a:ext cx="5433832" cy="461665"/>
          </a:xfrm>
          <a:prstGeom prst="rect">
            <a:avLst/>
          </a:prstGeom>
          <a:noFill/>
        </p:spPr>
        <p:txBody>
          <a:bodyPr wrap="square" rtlCol="0">
            <a:spAutoFit/>
          </a:bodyPr>
          <a:lstStyle/>
          <a:p>
            <a:r>
              <a:rPr lang="en-CA" sz="800" dirty="0">
                <a:hlinkClick r:id="rId7"/>
              </a:rPr>
              <a:t>https://www.mckinsey.com/~/media/mckinsey/industries/financial%20services/our%20insights/tracking%20the%20sources%20of%20robust%20payments%20growth%20mckinsey%20global%20payments%20map/global-payments-report-2019-amid-sustained-growth-vf.ashx</a:t>
            </a:r>
            <a:endParaRPr lang="en-CA" sz="800" dirty="0"/>
          </a:p>
        </p:txBody>
      </p:sp>
    </p:spTree>
    <p:extLst>
      <p:ext uri="{BB962C8B-B14F-4D97-AF65-F5344CB8AC3E}">
        <p14:creationId xmlns:p14="http://schemas.microsoft.com/office/powerpoint/2010/main" val="42904292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Fiscal Year 2019 Statistics</a:t>
            </a:r>
          </a:p>
        </p:txBody>
      </p:sp>
      <p:sp>
        <p:nvSpPr>
          <p:cNvPr id="6" name="Rectangle 5">
            <a:extLst>
              <a:ext uri="{FF2B5EF4-FFF2-40B4-BE49-F238E27FC236}">
                <a16:creationId xmlns:a16="http://schemas.microsoft.com/office/drawing/2014/main" id="{EC180428-31CA-6941-9118-4C8D6BE45383}"/>
              </a:ext>
            </a:extLst>
          </p:cNvPr>
          <p:cNvSpPr/>
          <p:nvPr/>
        </p:nvSpPr>
        <p:spPr>
          <a:xfrm>
            <a:off x="327074" y="1374059"/>
            <a:ext cx="10515600" cy="455782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7524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Revenue Details</a:t>
            </a:r>
          </a:p>
        </p:txBody>
      </p:sp>
      <p:pic>
        <p:nvPicPr>
          <p:cNvPr id="3" name="Picture 3" descr="A screenshot of a cell phone&#10;&#10;Description automatically generated">
            <a:extLst>
              <a:ext uri="{FF2B5EF4-FFF2-40B4-BE49-F238E27FC236}">
                <a16:creationId xmlns:a16="http://schemas.microsoft.com/office/drawing/2014/main" id="{B1A096D4-3321-4FF1-8EAB-2A5F74A48703}"/>
              </a:ext>
            </a:extLst>
          </p:cNvPr>
          <p:cNvPicPr>
            <a:picLocks noChangeAspect="1"/>
          </p:cNvPicPr>
          <p:nvPr/>
        </p:nvPicPr>
        <p:blipFill>
          <a:blip r:embed="rId3"/>
          <a:stretch>
            <a:fillRect/>
          </a:stretch>
        </p:blipFill>
        <p:spPr>
          <a:xfrm>
            <a:off x="660402" y="689673"/>
            <a:ext cx="9927769" cy="6131795"/>
          </a:xfrm>
          <a:prstGeom prst="rect">
            <a:avLst/>
          </a:prstGeom>
        </p:spPr>
      </p:pic>
    </p:spTree>
    <p:extLst>
      <p:ext uri="{BB962C8B-B14F-4D97-AF65-F5344CB8AC3E}">
        <p14:creationId xmlns:p14="http://schemas.microsoft.com/office/powerpoint/2010/main" val="22812471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Current Report (8K) – June 1</a:t>
            </a:r>
            <a:r>
              <a:rPr lang="en-US" baseline="30000" dirty="0"/>
              <a:t>st</a:t>
            </a:r>
            <a:endParaRPr lang="en-US" dirty="0"/>
          </a:p>
        </p:txBody>
      </p:sp>
      <p:sp>
        <p:nvSpPr>
          <p:cNvPr id="6" name="Rectangle 5">
            <a:extLst>
              <a:ext uri="{FF2B5EF4-FFF2-40B4-BE49-F238E27FC236}">
                <a16:creationId xmlns:a16="http://schemas.microsoft.com/office/drawing/2014/main" id="{EC180428-31CA-6941-9118-4C8D6BE45383}"/>
              </a:ext>
            </a:extLst>
          </p:cNvPr>
          <p:cNvSpPr/>
          <p:nvPr/>
        </p:nvSpPr>
        <p:spPr>
          <a:xfrm>
            <a:off x="327074" y="1384790"/>
            <a:ext cx="10515600" cy="247111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7710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680B-3186-E442-968F-3C32FF37BB4F}"/>
              </a:ext>
            </a:extLst>
          </p:cNvPr>
          <p:cNvSpPr>
            <a:spLocks noGrp="1"/>
          </p:cNvSpPr>
          <p:nvPr>
            <p:ph type="title"/>
          </p:nvPr>
        </p:nvSpPr>
        <p:spPr>
          <a:xfrm>
            <a:off x="233289" y="-322263"/>
            <a:ext cx="10950527" cy="1325563"/>
          </a:xfrm>
        </p:spPr>
        <p:txBody>
          <a:bodyPr/>
          <a:lstStyle/>
          <a:p>
            <a:r>
              <a:rPr lang="en-US" dirty="0"/>
              <a:t>Current Report (8K) – June 1</a:t>
            </a:r>
            <a:r>
              <a:rPr lang="en-US" baseline="30000" dirty="0"/>
              <a:t>st</a:t>
            </a:r>
            <a:endParaRPr lang="en-US" dirty="0"/>
          </a:p>
        </p:txBody>
      </p:sp>
      <p:sp>
        <p:nvSpPr>
          <p:cNvPr id="6" name="Rectangle 5">
            <a:extLst>
              <a:ext uri="{FF2B5EF4-FFF2-40B4-BE49-F238E27FC236}">
                <a16:creationId xmlns:a16="http://schemas.microsoft.com/office/drawing/2014/main" id="{EC180428-31CA-6941-9118-4C8D6BE45383}"/>
              </a:ext>
            </a:extLst>
          </p:cNvPr>
          <p:cNvSpPr/>
          <p:nvPr/>
        </p:nvSpPr>
        <p:spPr>
          <a:xfrm>
            <a:off x="327074" y="1514734"/>
            <a:ext cx="10515600" cy="132556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4EF6898-9E99-1D4D-A1F6-F54E6666D420}"/>
              </a:ext>
            </a:extLst>
          </p:cNvPr>
          <p:cNvSpPr/>
          <p:nvPr/>
        </p:nvSpPr>
        <p:spPr>
          <a:xfrm>
            <a:off x="2067365" y="2797235"/>
            <a:ext cx="7035018" cy="1325563"/>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44A8E3-1049-2647-AA04-072636B205DC}"/>
              </a:ext>
            </a:extLst>
          </p:cNvPr>
          <p:cNvPicPr>
            <a:picLocks noChangeAspect="1"/>
          </p:cNvPicPr>
          <p:nvPr/>
        </p:nvPicPr>
        <p:blipFill>
          <a:blip r:embed="rId5"/>
          <a:stretch>
            <a:fillRect/>
          </a:stretch>
        </p:blipFill>
        <p:spPr>
          <a:xfrm>
            <a:off x="362536" y="1174776"/>
            <a:ext cx="7419975" cy="285750"/>
          </a:xfrm>
          <a:prstGeom prst="rect">
            <a:avLst/>
          </a:prstGeom>
        </p:spPr>
      </p:pic>
      <p:pic>
        <p:nvPicPr>
          <p:cNvPr id="7" name="Picture 6">
            <a:extLst>
              <a:ext uri="{FF2B5EF4-FFF2-40B4-BE49-F238E27FC236}">
                <a16:creationId xmlns:a16="http://schemas.microsoft.com/office/drawing/2014/main" id="{0AC39F8B-0ED3-FB4C-BF79-FC141F534CD4}"/>
              </a:ext>
            </a:extLst>
          </p:cNvPr>
          <p:cNvPicPr>
            <a:picLocks noChangeAspect="1"/>
          </p:cNvPicPr>
          <p:nvPr/>
        </p:nvPicPr>
        <p:blipFill>
          <a:blip r:embed="rId6"/>
          <a:stretch>
            <a:fillRect/>
          </a:stretch>
        </p:blipFill>
        <p:spPr>
          <a:xfrm>
            <a:off x="327074" y="4281048"/>
            <a:ext cx="3067050" cy="219075"/>
          </a:xfrm>
          <a:prstGeom prst="rect">
            <a:avLst/>
          </a:prstGeom>
        </p:spPr>
      </p:pic>
    </p:spTree>
    <p:extLst>
      <p:ext uri="{BB962C8B-B14F-4D97-AF65-F5344CB8AC3E}">
        <p14:creationId xmlns:p14="http://schemas.microsoft.com/office/powerpoint/2010/main" val="35868121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E049-4A09-4542-B68A-F60F7BB696A3}"/>
              </a:ext>
            </a:extLst>
          </p:cNvPr>
          <p:cNvSpPr>
            <a:spLocks noGrp="1"/>
          </p:cNvSpPr>
          <p:nvPr>
            <p:ph type="title"/>
          </p:nvPr>
        </p:nvSpPr>
        <p:spPr/>
        <p:txBody>
          <a:bodyPr/>
          <a:lstStyle/>
          <a:p>
            <a:r>
              <a:rPr lang="en-US" dirty="0"/>
              <a:t>Balance Sheet (10Q) – Assets</a:t>
            </a:r>
          </a:p>
        </p:txBody>
      </p:sp>
      <p:sp>
        <p:nvSpPr>
          <p:cNvPr id="8" name="Content Placeholder 7">
            <a:extLst>
              <a:ext uri="{FF2B5EF4-FFF2-40B4-BE49-F238E27FC236}">
                <a16:creationId xmlns:a16="http://schemas.microsoft.com/office/drawing/2014/main" id="{722D2F57-ACAD-4453-8630-DC2F63C0FD8F}"/>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F29F60FD-F568-42D9-A653-3C4EAACD465C}"/>
              </a:ext>
            </a:extLst>
          </p:cNvPr>
          <p:cNvPicPr>
            <a:picLocks noChangeAspect="1"/>
          </p:cNvPicPr>
          <p:nvPr/>
        </p:nvPicPr>
        <p:blipFill>
          <a:blip r:embed="rId2"/>
          <a:stretch>
            <a:fillRect/>
          </a:stretch>
        </p:blipFill>
        <p:spPr>
          <a:xfrm>
            <a:off x="89209" y="1248937"/>
            <a:ext cx="11188720" cy="5132590"/>
          </a:xfrm>
          <a:prstGeom prst="rect">
            <a:avLst/>
          </a:prstGeom>
        </p:spPr>
      </p:pic>
      <p:sp>
        <p:nvSpPr>
          <p:cNvPr id="3" name="Rectangle 2">
            <a:extLst>
              <a:ext uri="{FF2B5EF4-FFF2-40B4-BE49-F238E27FC236}">
                <a16:creationId xmlns:a16="http://schemas.microsoft.com/office/drawing/2014/main" id="{0D7C79AA-4599-434A-A15C-88E2FE63F021}"/>
              </a:ext>
            </a:extLst>
          </p:cNvPr>
          <p:cNvSpPr/>
          <p:nvPr/>
        </p:nvSpPr>
        <p:spPr>
          <a:xfrm>
            <a:off x="89209" y="2130640"/>
            <a:ext cx="11188720" cy="284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4E6E2E8-E45A-46E6-85AE-3C46F6AE9F9B}"/>
              </a:ext>
            </a:extLst>
          </p:cNvPr>
          <p:cNvSpPr/>
          <p:nvPr/>
        </p:nvSpPr>
        <p:spPr>
          <a:xfrm>
            <a:off x="81810" y="2673657"/>
            <a:ext cx="11179842" cy="5385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094DB4-49EB-4DC6-8C3D-C14B65E43CDA}"/>
              </a:ext>
            </a:extLst>
          </p:cNvPr>
          <p:cNvSpPr/>
          <p:nvPr/>
        </p:nvSpPr>
        <p:spPr>
          <a:xfrm>
            <a:off x="80330" y="5276301"/>
            <a:ext cx="11181322" cy="5385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7348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20AD-BEB7-4DB2-A4D3-0B4773DB8AF0}"/>
              </a:ext>
            </a:extLst>
          </p:cNvPr>
          <p:cNvSpPr>
            <a:spLocks noGrp="1"/>
          </p:cNvSpPr>
          <p:nvPr>
            <p:ph type="title"/>
          </p:nvPr>
        </p:nvSpPr>
        <p:spPr/>
        <p:txBody>
          <a:bodyPr/>
          <a:lstStyle/>
          <a:p>
            <a:r>
              <a:rPr lang="en-US" dirty="0"/>
              <a:t>Balance Sheet (10Q) – Liabilities</a:t>
            </a:r>
          </a:p>
        </p:txBody>
      </p:sp>
      <p:pic>
        <p:nvPicPr>
          <p:cNvPr id="4" name="Picture 3">
            <a:extLst>
              <a:ext uri="{FF2B5EF4-FFF2-40B4-BE49-F238E27FC236}">
                <a16:creationId xmlns:a16="http://schemas.microsoft.com/office/drawing/2014/main" id="{5083A219-620E-4C94-82A9-149DF28DC95B}"/>
              </a:ext>
            </a:extLst>
          </p:cNvPr>
          <p:cNvPicPr>
            <a:picLocks noChangeAspect="1"/>
          </p:cNvPicPr>
          <p:nvPr/>
        </p:nvPicPr>
        <p:blipFill>
          <a:blip r:embed="rId2"/>
          <a:stretch>
            <a:fillRect/>
          </a:stretch>
        </p:blipFill>
        <p:spPr>
          <a:xfrm>
            <a:off x="89210" y="1413926"/>
            <a:ext cx="11140067" cy="4511059"/>
          </a:xfrm>
          <a:prstGeom prst="rect">
            <a:avLst/>
          </a:prstGeom>
        </p:spPr>
      </p:pic>
      <p:sp>
        <p:nvSpPr>
          <p:cNvPr id="5" name="Rectangle 4">
            <a:extLst>
              <a:ext uri="{FF2B5EF4-FFF2-40B4-BE49-F238E27FC236}">
                <a16:creationId xmlns:a16="http://schemas.microsoft.com/office/drawing/2014/main" id="{B156FD89-BFF5-4546-A8AE-376F0868676E}"/>
              </a:ext>
            </a:extLst>
          </p:cNvPr>
          <p:cNvSpPr/>
          <p:nvPr/>
        </p:nvSpPr>
        <p:spPr>
          <a:xfrm>
            <a:off x="89210" y="4617867"/>
            <a:ext cx="11097155" cy="284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5FCD0D-8369-4440-BE9F-783BB301F20D}"/>
              </a:ext>
            </a:extLst>
          </p:cNvPr>
          <p:cNvSpPr/>
          <p:nvPr/>
        </p:nvSpPr>
        <p:spPr>
          <a:xfrm>
            <a:off x="55176" y="2069974"/>
            <a:ext cx="11097155" cy="284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8086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4902-DB06-47CE-A3A7-BB88C2B7E954}"/>
              </a:ext>
            </a:extLst>
          </p:cNvPr>
          <p:cNvSpPr>
            <a:spLocks noGrp="1"/>
          </p:cNvSpPr>
          <p:nvPr>
            <p:ph type="title"/>
          </p:nvPr>
        </p:nvSpPr>
        <p:spPr/>
        <p:txBody>
          <a:bodyPr/>
          <a:lstStyle/>
          <a:p>
            <a:r>
              <a:rPr lang="en-US" dirty="0"/>
              <a:t>Balance Sheet (10Q) – Equity</a:t>
            </a:r>
          </a:p>
        </p:txBody>
      </p:sp>
      <p:sp>
        <p:nvSpPr>
          <p:cNvPr id="6" name="Content Placeholder 5">
            <a:extLst>
              <a:ext uri="{FF2B5EF4-FFF2-40B4-BE49-F238E27FC236}">
                <a16:creationId xmlns:a16="http://schemas.microsoft.com/office/drawing/2014/main" id="{3488EC2A-5EE5-4003-9627-CD7B1163ED45}"/>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A5F48EAA-6369-4DF9-ABC8-214BE040868C}"/>
              </a:ext>
            </a:extLst>
          </p:cNvPr>
          <p:cNvPicPr>
            <a:picLocks noChangeAspect="1"/>
          </p:cNvPicPr>
          <p:nvPr/>
        </p:nvPicPr>
        <p:blipFill>
          <a:blip r:embed="rId2"/>
          <a:stretch>
            <a:fillRect/>
          </a:stretch>
        </p:blipFill>
        <p:spPr>
          <a:xfrm>
            <a:off x="156117" y="1172176"/>
            <a:ext cx="11039707" cy="3647834"/>
          </a:xfrm>
          <a:prstGeom prst="rect">
            <a:avLst/>
          </a:prstGeom>
        </p:spPr>
      </p:pic>
      <p:pic>
        <p:nvPicPr>
          <p:cNvPr id="5" name="Picture 4">
            <a:extLst>
              <a:ext uri="{FF2B5EF4-FFF2-40B4-BE49-F238E27FC236}">
                <a16:creationId xmlns:a16="http://schemas.microsoft.com/office/drawing/2014/main" id="{780939CC-17DD-4B29-9F69-7DFC80C47007}"/>
              </a:ext>
            </a:extLst>
          </p:cNvPr>
          <p:cNvPicPr>
            <a:picLocks noChangeAspect="1"/>
          </p:cNvPicPr>
          <p:nvPr/>
        </p:nvPicPr>
        <p:blipFill rotWithShape="1">
          <a:blip r:embed="rId3"/>
          <a:srcRect l="894"/>
          <a:stretch/>
        </p:blipFill>
        <p:spPr>
          <a:xfrm>
            <a:off x="223025" y="4703598"/>
            <a:ext cx="10940942" cy="1912581"/>
          </a:xfrm>
          <a:prstGeom prst="rect">
            <a:avLst/>
          </a:prstGeom>
        </p:spPr>
      </p:pic>
    </p:spTree>
    <p:extLst>
      <p:ext uri="{BB962C8B-B14F-4D97-AF65-F5344CB8AC3E}">
        <p14:creationId xmlns:p14="http://schemas.microsoft.com/office/powerpoint/2010/main" val="577545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13704-E5CC-4850-A738-2A73507FE1DF}"/>
              </a:ext>
            </a:extLst>
          </p:cNvPr>
          <p:cNvSpPr>
            <a:spLocks noGrp="1"/>
          </p:cNvSpPr>
          <p:nvPr>
            <p:ph type="title"/>
          </p:nvPr>
        </p:nvSpPr>
        <p:spPr/>
        <p:txBody>
          <a:bodyPr/>
          <a:lstStyle/>
          <a:p>
            <a:r>
              <a:rPr lang="en-US" dirty="0"/>
              <a:t>Balance Sheet (10K) – Assets</a:t>
            </a:r>
          </a:p>
        </p:txBody>
      </p:sp>
      <p:sp>
        <p:nvSpPr>
          <p:cNvPr id="8" name="Content Placeholder 7">
            <a:extLst>
              <a:ext uri="{FF2B5EF4-FFF2-40B4-BE49-F238E27FC236}">
                <a16:creationId xmlns:a16="http://schemas.microsoft.com/office/drawing/2014/main" id="{F89D925E-DE8D-4EB9-94CC-9E2774F60406}"/>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0121A197-F858-431F-ACFC-A2A5AE615274}"/>
              </a:ext>
            </a:extLst>
          </p:cNvPr>
          <p:cNvPicPr>
            <a:picLocks noChangeAspect="1"/>
          </p:cNvPicPr>
          <p:nvPr/>
        </p:nvPicPr>
        <p:blipFill>
          <a:blip r:embed="rId2"/>
          <a:stretch>
            <a:fillRect/>
          </a:stretch>
        </p:blipFill>
        <p:spPr>
          <a:xfrm>
            <a:off x="190371" y="1262401"/>
            <a:ext cx="11172722" cy="5043242"/>
          </a:xfrm>
          <a:prstGeom prst="rect">
            <a:avLst/>
          </a:prstGeom>
        </p:spPr>
      </p:pic>
      <p:sp>
        <p:nvSpPr>
          <p:cNvPr id="5" name="Rectangle 4">
            <a:extLst>
              <a:ext uri="{FF2B5EF4-FFF2-40B4-BE49-F238E27FC236}">
                <a16:creationId xmlns:a16="http://schemas.microsoft.com/office/drawing/2014/main" id="{708DAAEF-CBE3-4790-8AD6-19B5A4D2FB4F}"/>
              </a:ext>
            </a:extLst>
          </p:cNvPr>
          <p:cNvSpPr/>
          <p:nvPr/>
        </p:nvSpPr>
        <p:spPr>
          <a:xfrm>
            <a:off x="190371" y="4440314"/>
            <a:ext cx="10906716" cy="5223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07D059-D3A1-443C-B9E8-9E66C27C9AF4}"/>
              </a:ext>
            </a:extLst>
          </p:cNvPr>
          <p:cNvSpPr/>
          <p:nvPr/>
        </p:nvSpPr>
        <p:spPr>
          <a:xfrm>
            <a:off x="190371" y="2913353"/>
            <a:ext cx="10906716" cy="284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6383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ED6D-B9F8-4BB2-A057-DE59FB7BBBD3}"/>
              </a:ext>
            </a:extLst>
          </p:cNvPr>
          <p:cNvSpPr>
            <a:spLocks noGrp="1"/>
          </p:cNvSpPr>
          <p:nvPr>
            <p:ph type="title"/>
          </p:nvPr>
        </p:nvSpPr>
        <p:spPr/>
        <p:txBody>
          <a:bodyPr/>
          <a:lstStyle/>
          <a:p>
            <a:r>
              <a:rPr lang="en-US" dirty="0"/>
              <a:t>Balance Sheet (10K) – Liabilities</a:t>
            </a:r>
          </a:p>
        </p:txBody>
      </p:sp>
      <p:sp>
        <p:nvSpPr>
          <p:cNvPr id="6" name="Content Placeholder 5">
            <a:extLst>
              <a:ext uri="{FF2B5EF4-FFF2-40B4-BE49-F238E27FC236}">
                <a16:creationId xmlns:a16="http://schemas.microsoft.com/office/drawing/2014/main" id="{46420B32-9592-4812-A80B-4F4F6A9980C7}"/>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27A5F34B-C24A-452B-ADCC-F01245B5A3B2}"/>
              </a:ext>
            </a:extLst>
          </p:cNvPr>
          <p:cNvPicPr>
            <a:picLocks noChangeAspect="1"/>
          </p:cNvPicPr>
          <p:nvPr/>
        </p:nvPicPr>
        <p:blipFill rotWithShape="1">
          <a:blip r:embed="rId2"/>
          <a:srcRect t="1116"/>
          <a:stretch/>
        </p:blipFill>
        <p:spPr>
          <a:xfrm>
            <a:off x="127898" y="1236088"/>
            <a:ext cx="11179440" cy="4596000"/>
          </a:xfrm>
          <a:prstGeom prst="rect">
            <a:avLst/>
          </a:prstGeom>
        </p:spPr>
      </p:pic>
      <p:sp>
        <p:nvSpPr>
          <p:cNvPr id="4" name="Rectangle 3">
            <a:extLst>
              <a:ext uri="{FF2B5EF4-FFF2-40B4-BE49-F238E27FC236}">
                <a16:creationId xmlns:a16="http://schemas.microsoft.com/office/drawing/2014/main" id="{90C58DBD-39E2-4B13-98B2-AFB0C066CCDD}"/>
              </a:ext>
            </a:extLst>
          </p:cNvPr>
          <p:cNvSpPr/>
          <p:nvPr/>
        </p:nvSpPr>
        <p:spPr>
          <a:xfrm>
            <a:off x="90688" y="1830276"/>
            <a:ext cx="11188720" cy="284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0278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4FAFA-05F6-4364-93EC-0B1B2411A8F2}"/>
              </a:ext>
            </a:extLst>
          </p:cNvPr>
          <p:cNvSpPr>
            <a:spLocks noGrp="1"/>
          </p:cNvSpPr>
          <p:nvPr>
            <p:ph type="title"/>
          </p:nvPr>
        </p:nvSpPr>
        <p:spPr/>
        <p:txBody>
          <a:bodyPr/>
          <a:lstStyle/>
          <a:p>
            <a:r>
              <a:rPr lang="en-US" dirty="0">
                <a:solidFill>
                  <a:schemeClr val="bg1"/>
                </a:solidFill>
              </a:rPr>
              <a:t>Balance Sheet (10K) – Equity</a:t>
            </a:r>
          </a:p>
        </p:txBody>
      </p:sp>
      <p:sp>
        <p:nvSpPr>
          <p:cNvPr id="6" name="Content Placeholder 5">
            <a:extLst>
              <a:ext uri="{FF2B5EF4-FFF2-40B4-BE49-F238E27FC236}">
                <a16:creationId xmlns:a16="http://schemas.microsoft.com/office/drawing/2014/main" id="{21BCA813-A1A4-48D1-A1D4-03C9A17C8F31}"/>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5F3B7539-1B39-4EF8-9683-2F6CD58C72A9}"/>
              </a:ext>
            </a:extLst>
          </p:cNvPr>
          <p:cNvPicPr>
            <a:picLocks noChangeAspect="1"/>
          </p:cNvPicPr>
          <p:nvPr/>
        </p:nvPicPr>
        <p:blipFill>
          <a:blip r:embed="rId2"/>
          <a:stretch>
            <a:fillRect/>
          </a:stretch>
        </p:blipFill>
        <p:spPr>
          <a:xfrm>
            <a:off x="156118" y="1616459"/>
            <a:ext cx="11106614" cy="4437916"/>
          </a:xfrm>
          <a:prstGeom prst="rect">
            <a:avLst/>
          </a:prstGeom>
        </p:spPr>
      </p:pic>
      <p:sp>
        <p:nvSpPr>
          <p:cNvPr id="4" name="Rectangle 3">
            <a:extLst>
              <a:ext uri="{FF2B5EF4-FFF2-40B4-BE49-F238E27FC236}">
                <a16:creationId xmlns:a16="http://schemas.microsoft.com/office/drawing/2014/main" id="{4FEF9DE8-B318-456F-8BB0-EE5401F637A6}"/>
              </a:ext>
            </a:extLst>
          </p:cNvPr>
          <p:cNvSpPr/>
          <p:nvPr/>
        </p:nvSpPr>
        <p:spPr>
          <a:xfrm>
            <a:off x="156118" y="4724402"/>
            <a:ext cx="11106614" cy="284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619000"/>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6396</TotalTime>
  <Words>7853</Words>
  <Application>Microsoft Office PowerPoint</Application>
  <PresentationFormat>Widescreen</PresentationFormat>
  <Paragraphs>1207</Paragraphs>
  <Slides>251</Slides>
  <Notes>105</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251</vt:i4>
      </vt:variant>
    </vt:vector>
  </HeadingPairs>
  <TitlesOfParts>
    <vt:vector size="263" baseType="lpstr">
      <vt:lpstr>Arial</vt:lpstr>
      <vt:lpstr>Calibri</vt:lpstr>
      <vt:lpstr>Calibri Light</vt:lpstr>
      <vt:lpstr>Credit Suisse Type Light</vt:lpstr>
      <vt:lpstr>Segoe UI</vt:lpstr>
      <vt:lpstr>Times New Roman</vt:lpstr>
      <vt:lpstr>4_Office Theme</vt:lpstr>
      <vt:lpstr>3_Office Theme</vt:lpstr>
      <vt:lpstr>Office Theme</vt:lpstr>
      <vt:lpstr>1_Office Theme</vt:lpstr>
      <vt:lpstr>2_Office Theme</vt:lpstr>
      <vt:lpstr>Worksheet</vt:lpstr>
      <vt:lpstr>Payments</vt:lpstr>
      <vt:lpstr>Agenda</vt:lpstr>
      <vt:lpstr>Order of Presentation</vt:lpstr>
      <vt:lpstr>Industry Overview</vt:lpstr>
      <vt:lpstr>Financial Services</vt:lpstr>
      <vt:lpstr>Historical Performance 1 Year</vt:lpstr>
      <vt:lpstr>Historical Performance S&amp;P 5 Years</vt:lpstr>
      <vt:lpstr>Historical Performance S&amp;P 10 Years</vt:lpstr>
      <vt:lpstr>General Payments Revenue Growth Composition</vt:lpstr>
      <vt:lpstr>Current Industry Valuation &amp; Performance</vt:lpstr>
      <vt:lpstr>Current Industry Valuation &amp; Performance</vt:lpstr>
      <vt:lpstr>History of Payment Methods</vt:lpstr>
      <vt:lpstr>History of Payment Methods</vt:lpstr>
      <vt:lpstr>History of Payment Methods</vt:lpstr>
      <vt:lpstr>Differences in Credit Card Issuing</vt:lpstr>
      <vt:lpstr>Market Segments</vt:lpstr>
      <vt:lpstr>Global Segments</vt:lpstr>
      <vt:lpstr>Geographical Markets</vt:lpstr>
      <vt:lpstr>Revenue Growth</vt:lpstr>
      <vt:lpstr>Market Trends</vt:lpstr>
      <vt:lpstr>Asia-pacific with great potential for credit card services</vt:lpstr>
      <vt:lpstr>Industry Competition</vt:lpstr>
      <vt:lpstr>Profit Drivers</vt:lpstr>
      <vt:lpstr>Current Trends</vt:lpstr>
      <vt:lpstr>Regulatory Forces</vt:lpstr>
      <vt:lpstr>Regulatory Forces</vt:lpstr>
      <vt:lpstr>Economic Driver – Electronic Transactions</vt:lpstr>
      <vt:lpstr>Economic Driver - Internet</vt:lpstr>
      <vt:lpstr>Economic Driver - Ecommerce</vt:lpstr>
      <vt:lpstr>Visa</vt:lpstr>
      <vt:lpstr>Visa Stock Information as of July 7, 2020</vt:lpstr>
      <vt:lpstr>1-Year Stock Performance</vt:lpstr>
      <vt:lpstr>5-Year Stock Performance</vt:lpstr>
      <vt:lpstr>Max Stock Performance</vt:lpstr>
      <vt:lpstr>Visa vs. S&amp;P 500 Performance</vt:lpstr>
      <vt:lpstr>Visa vs. Payments Industry Performance</vt:lpstr>
      <vt:lpstr>Dividend History</vt:lpstr>
      <vt:lpstr>Ownership Summary</vt:lpstr>
      <vt:lpstr>Ownership Summary</vt:lpstr>
      <vt:lpstr>Visa’s business model</vt:lpstr>
      <vt:lpstr>Visa’s Most Valuable Assets</vt:lpstr>
      <vt:lpstr>Visa’s Brand Preference Advantage</vt:lpstr>
      <vt:lpstr>Visa’s brand is also preferred among priority customers</vt:lpstr>
      <vt:lpstr>Brand preference links to higher share of wallet</vt:lpstr>
      <vt:lpstr>Visa’s history and direction</vt:lpstr>
      <vt:lpstr>Growth Strategy</vt:lpstr>
      <vt:lpstr>Growth Strategy</vt:lpstr>
      <vt:lpstr>Growth Strategy</vt:lpstr>
      <vt:lpstr>Growth Strategy</vt:lpstr>
      <vt:lpstr>Main avenues for growth</vt:lpstr>
      <vt:lpstr>Expanding opportunity for growth</vt:lpstr>
      <vt:lpstr>Opportunities for growth – Consumer Payments</vt:lpstr>
      <vt:lpstr>Opportunities for growth – Consumer Payments</vt:lpstr>
      <vt:lpstr>Visa is in a strong position to capitalize on these opportunities</vt:lpstr>
      <vt:lpstr>Focus areas to drive consumer payments revenue growth</vt:lpstr>
      <vt:lpstr>The market opportunity in new flows is 10x the opportunity in consumer payments</vt:lpstr>
      <vt:lpstr>New flows and value added services have superior revenue growth to consumer payments</vt:lpstr>
      <vt:lpstr>The $185T opportunity is spread around the world </vt:lpstr>
      <vt:lpstr>New Flows Transaction Types</vt:lpstr>
      <vt:lpstr>Visa Direct</vt:lpstr>
      <vt:lpstr>Visa Direct enables dozens of new use cases and capabilities</vt:lpstr>
      <vt:lpstr>Visa Direct payroll solutions</vt:lpstr>
      <vt:lpstr>Visa Direct Gig Economy Solutions</vt:lpstr>
      <vt:lpstr>Small business solutions</vt:lpstr>
      <vt:lpstr>Capturing the $120T B2B money flows</vt:lpstr>
      <vt:lpstr>Visa is the B2B Payments Volume leader</vt:lpstr>
      <vt:lpstr>Visa B2B Connect enables cross-border transactions</vt:lpstr>
      <vt:lpstr>Partnering to address the broader AR/AP value chain</vt:lpstr>
      <vt:lpstr>Expanding suite of value added services</vt:lpstr>
      <vt:lpstr>Capital Allocation Priorities</vt:lpstr>
      <vt:lpstr>Capital Allocation Priorities</vt:lpstr>
      <vt:lpstr>Capital Allocation Priorities</vt:lpstr>
      <vt:lpstr>PowerPoint Presentation</vt:lpstr>
      <vt:lpstr>What is Plaid?</vt:lpstr>
      <vt:lpstr>Plaid Offers a Compelling Value Proposition</vt:lpstr>
      <vt:lpstr>Plaid Expands Visa’s Addressable Market</vt:lpstr>
      <vt:lpstr>Transaction Overview</vt:lpstr>
      <vt:lpstr>Capital Allocation Priorities</vt:lpstr>
      <vt:lpstr>Capital Allocation Priorities</vt:lpstr>
      <vt:lpstr>Key Takeaways</vt:lpstr>
      <vt:lpstr>Management Committee</vt:lpstr>
      <vt:lpstr>Management Committee</vt:lpstr>
      <vt:lpstr>Management Committee</vt:lpstr>
      <vt:lpstr>Management Committee</vt:lpstr>
      <vt:lpstr>Insider Transactions</vt:lpstr>
      <vt:lpstr>Key Metrics</vt:lpstr>
      <vt:lpstr>Key Metrics</vt:lpstr>
      <vt:lpstr>Key Metrics</vt:lpstr>
      <vt:lpstr>Key Metrics</vt:lpstr>
      <vt:lpstr>Fiscal Year 2019 Statistics</vt:lpstr>
      <vt:lpstr>Revenue Details</vt:lpstr>
      <vt:lpstr>Current Report (8K) – June 1st</vt:lpstr>
      <vt:lpstr>Current Report (8K) – June 1st</vt:lpstr>
      <vt:lpstr>Balance Sheet (10Q) – Assets</vt:lpstr>
      <vt:lpstr>Balance Sheet (10Q) – Liabilities</vt:lpstr>
      <vt:lpstr>Balance Sheet (10Q) – Equity</vt:lpstr>
      <vt:lpstr>Balance Sheet (10K) – Assets</vt:lpstr>
      <vt:lpstr>Balance Sheet (10K) – Liabilities</vt:lpstr>
      <vt:lpstr>Balance Sheet (10K) – Equity</vt:lpstr>
      <vt:lpstr>Balance Sheet (10K) – Equity</vt:lpstr>
      <vt:lpstr>Statement of Operations (10K)</vt:lpstr>
      <vt:lpstr>EPS Information (10K)</vt:lpstr>
      <vt:lpstr>Comprehensive Income Statement (10K)</vt:lpstr>
      <vt:lpstr>Statement of Operations (10Q)</vt:lpstr>
      <vt:lpstr>EPS Information – 10Q</vt:lpstr>
      <vt:lpstr>Comprehensive Income Statement (10Q)</vt:lpstr>
      <vt:lpstr>Cash Flow Statement (10K) – Operating</vt:lpstr>
      <vt:lpstr>Cash Flow Statement (10K) – Investing</vt:lpstr>
      <vt:lpstr>Cash Flow Statement (10K) – Financing</vt:lpstr>
      <vt:lpstr>Cash Flow Statement (10K) – Supplemental Disclosure</vt:lpstr>
      <vt:lpstr>Cash Flow Statement (10Q) - Operating</vt:lpstr>
      <vt:lpstr>Cash Flow Statement (10Q) - Investing</vt:lpstr>
      <vt:lpstr>Cash Flow Statement (10Q) - Financing</vt:lpstr>
      <vt:lpstr>Cash Flow Statement (10Q) – Supplemental Disclosure</vt:lpstr>
      <vt:lpstr>Valuation Comparable Analysis</vt:lpstr>
      <vt:lpstr>Final Recommendation</vt:lpstr>
      <vt:lpstr>MasterCard</vt:lpstr>
      <vt:lpstr>Day Trading Performance – Jul 8</vt:lpstr>
      <vt:lpstr>1 Year Performance</vt:lpstr>
      <vt:lpstr>5 Year Performance</vt:lpstr>
      <vt:lpstr>Max Performance</vt:lpstr>
      <vt:lpstr>Comparison: MA and S&amp;P500</vt:lpstr>
      <vt:lpstr>Types of Common Stock</vt:lpstr>
      <vt:lpstr>Top Shareholders</vt:lpstr>
      <vt:lpstr>Position Activity</vt:lpstr>
      <vt:lpstr>Top Mutual Fund Shareholders</vt:lpstr>
      <vt:lpstr>Mastercard Incorporation</vt:lpstr>
      <vt:lpstr>About Mastercard</vt:lpstr>
      <vt:lpstr>Global Presence</vt:lpstr>
      <vt:lpstr>History</vt:lpstr>
      <vt:lpstr>History</vt:lpstr>
      <vt:lpstr>History</vt:lpstr>
      <vt:lpstr>Core Products and Acquisitions</vt:lpstr>
      <vt:lpstr>Core products</vt:lpstr>
      <vt:lpstr>Core products</vt:lpstr>
      <vt:lpstr>Commercial</vt:lpstr>
      <vt:lpstr>B2B Mastercard</vt:lpstr>
      <vt:lpstr>MasterCard Track</vt:lpstr>
      <vt:lpstr>MasterCard Track</vt:lpstr>
      <vt:lpstr>MasterCard Track Business Payment Service</vt:lpstr>
      <vt:lpstr>MasterCard Track – Buyers</vt:lpstr>
      <vt:lpstr>MasterCard Track – Suppliers</vt:lpstr>
      <vt:lpstr>Acquisitions</vt:lpstr>
      <vt:lpstr>Management and Ownership</vt:lpstr>
      <vt:lpstr>Ajay Banga – President CEO</vt:lpstr>
      <vt:lpstr>Mastercard Management Commitee</vt:lpstr>
      <vt:lpstr>Mastercard Management Commitee</vt:lpstr>
      <vt:lpstr>Mastercard Management Commitee</vt:lpstr>
      <vt:lpstr>MasterCard Management Commitee</vt:lpstr>
      <vt:lpstr>MasterCard Management Commitee</vt:lpstr>
      <vt:lpstr>MasterCard Management Commitee</vt:lpstr>
      <vt:lpstr>MasterCard Management Commitee</vt:lpstr>
      <vt:lpstr>Key Analysis</vt:lpstr>
      <vt:lpstr>Financial Analysis</vt:lpstr>
      <vt:lpstr>Revenue by Geographic Region</vt:lpstr>
      <vt:lpstr>Volume and Transaction Growth</vt:lpstr>
      <vt:lpstr>Volume and Transaction Growth</vt:lpstr>
      <vt:lpstr>1st Quarter Revenue</vt:lpstr>
      <vt:lpstr>1st Quarter Operating Expense</vt:lpstr>
      <vt:lpstr>Balance Sheet: 10Q (Asset)</vt:lpstr>
      <vt:lpstr>Balance Sheet: 10Q (Liability)</vt:lpstr>
      <vt:lpstr>Balance Sheet: 10Q (Equity)</vt:lpstr>
      <vt:lpstr>Balance Sheet 10-K (Assets)</vt:lpstr>
      <vt:lpstr>Balance Sheet 10-K (Liabilities)</vt:lpstr>
      <vt:lpstr>Balance Sheet 10-K (Equity)</vt:lpstr>
      <vt:lpstr>Income Statement 10-K</vt:lpstr>
      <vt:lpstr>Income Statement 10-Q</vt:lpstr>
      <vt:lpstr>Cash Flow Statement: 10K (Operating)</vt:lpstr>
      <vt:lpstr>Cash Flow Statement: 10K (Investing)</vt:lpstr>
      <vt:lpstr>Cash Flow Statement: 10K (Financing)</vt:lpstr>
      <vt:lpstr>Cash Flow Statement: 10Q (Operating)</vt:lpstr>
      <vt:lpstr>Cash Flow Statement: 10Q (Investing)</vt:lpstr>
      <vt:lpstr>Cash Flow Statement: 10Q (Financing)</vt:lpstr>
      <vt:lpstr>Overall Performance</vt:lpstr>
      <vt:lpstr>Key Analysis</vt:lpstr>
      <vt:lpstr>Valuation</vt:lpstr>
      <vt:lpstr>Valuation</vt:lpstr>
      <vt:lpstr>Valuation </vt:lpstr>
      <vt:lpstr>Final Recommendation</vt:lpstr>
      <vt:lpstr>American Express</vt:lpstr>
      <vt:lpstr>Financial Snapshot</vt:lpstr>
      <vt:lpstr>1-Year Stock Performance </vt:lpstr>
      <vt:lpstr>5-Year Stock Performance </vt:lpstr>
      <vt:lpstr>10-Year Stock Performance </vt:lpstr>
      <vt:lpstr>Max Stock Performance </vt:lpstr>
      <vt:lpstr>History</vt:lpstr>
      <vt:lpstr>History</vt:lpstr>
      <vt:lpstr>History</vt:lpstr>
      <vt:lpstr>History</vt:lpstr>
      <vt:lpstr>History</vt:lpstr>
      <vt:lpstr>Recent Developments – 2018</vt:lpstr>
      <vt:lpstr>Recent Developments – 2019</vt:lpstr>
      <vt:lpstr>Business Model</vt:lpstr>
      <vt:lpstr>Reported Operating Segments</vt:lpstr>
      <vt:lpstr>Competitors</vt:lpstr>
      <vt:lpstr>Executive Team</vt:lpstr>
      <vt:lpstr>Executive Team</vt:lpstr>
      <vt:lpstr>Executive Team</vt:lpstr>
      <vt:lpstr>ESG Analysis</vt:lpstr>
      <vt:lpstr>ESG Analysis</vt:lpstr>
      <vt:lpstr>ESG Analysis</vt:lpstr>
      <vt:lpstr>ESG Analysis</vt:lpstr>
      <vt:lpstr>ESG Analysis</vt:lpstr>
      <vt:lpstr>Share Ownership Analysis</vt:lpstr>
      <vt:lpstr>Shares Outstanding</vt:lpstr>
      <vt:lpstr>Top 10 Largest Shareholders</vt:lpstr>
      <vt:lpstr>PowerPoint Presentation</vt:lpstr>
      <vt:lpstr>Snapshot – Financial Ratios &amp; Estimates </vt:lpstr>
      <vt:lpstr>Revenue by Segment – FY</vt:lpstr>
      <vt:lpstr>Revenue Growth by Segment – FY</vt:lpstr>
      <vt:lpstr>Revenue by Segment – FQ1</vt:lpstr>
      <vt:lpstr>Revenue by Geography – FY</vt:lpstr>
      <vt:lpstr>Revenue Breakdown – 1Q20</vt:lpstr>
      <vt:lpstr>Revenue Breakdown – 1Q20</vt:lpstr>
      <vt:lpstr>Revenue Breakdown – FY19</vt:lpstr>
      <vt:lpstr>Revenue Mix by Geographic Region – FY19</vt:lpstr>
      <vt:lpstr>Segmented Results: 10Q</vt:lpstr>
      <vt:lpstr>Segmented Results: 10Q</vt:lpstr>
      <vt:lpstr>Segmented Results: 10Q</vt:lpstr>
      <vt:lpstr>Segmented Results: 10K</vt:lpstr>
      <vt:lpstr>Segmented Results: 10K</vt:lpstr>
      <vt:lpstr>Segmented Results: 10K</vt:lpstr>
      <vt:lpstr>Margin Analysis</vt:lpstr>
      <vt:lpstr>Growth &amp; Profitability Analysis</vt:lpstr>
      <vt:lpstr>Financial Leverage &amp; Liquidity Position</vt:lpstr>
      <vt:lpstr>Financial Leverage &amp; Liquidity Analysis</vt:lpstr>
      <vt:lpstr>Dividend Analysis</vt:lpstr>
      <vt:lpstr>Balance Sheet: 10Q</vt:lpstr>
      <vt:lpstr>Balance Sheet: 10Q</vt:lpstr>
      <vt:lpstr>Balance Sheet: 10K</vt:lpstr>
      <vt:lpstr>Balance Sheet: 10K</vt:lpstr>
      <vt:lpstr>Income Statement: 10K</vt:lpstr>
      <vt:lpstr>Income Statement: 10Q</vt:lpstr>
      <vt:lpstr>Cash Flow Statement: 10K</vt:lpstr>
      <vt:lpstr>Cash Flow Statement: 10Q</vt:lpstr>
      <vt:lpstr>Cash Flow Statement: 10K</vt:lpstr>
      <vt:lpstr>Cash Flow Statement: 10Q</vt:lpstr>
      <vt:lpstr>PowerPoint Presentation</vt:lpstr>
      <vt:lpstr>Valuation Snapshot</vt:lpstr>
      <vt:lpstr> Valuation Metrics</vt:lpstr>
      <vt:lpstr> Value Drivers</vt:lpstr>
      <vt:lpstr>Investment Case – Leading Avg. Transaction Value   </vt:lpstr>
      <vt:lpstr>Investment Case</vt:lpstr>
      <vt:lpstr>Investment Case</vt:lpstr>
      <vt:lpstr>Investment Case – Strategy</vt:lpstr>
      <vt:lpstr>Investment Case</vt:lpstr>
      <vt:lpstr>Investment Case</vt:lpstr>
      <vt:lpstr>Investment Case – Strong Market Penetration</vt:lpstr>
      <vt:lpstr>Investment Case – Diversified Customer Base</vt:lpstr>
      <vt:lpstr>Investment Case </vt:lpstr>
      <vt:lpstr>Recommendation: Hold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Payments</dc:title>
  <dc:creator>Filip Lozanoski</dc:creator>
  <cp:lastModifiedBy>Geoffrey Poitras</cp:lastModifiedBy>
  <cp:revision>352</cp:revision>
  <dcterms:created xsi:type="dcterms:W3CDTF">2020-06-17T20:33:33Z</dcterms:created>
  <dcterms:modified xsi:type="dcterms:W3CDTF">2020-07-10T21:18:14Z</dcterms:modified>
</cp:coreProperties>
</file>