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4"/>
  </p:notesMasterIdLst>
  <p:sldIdLst>
    <p:sldId id="256" r:id="rId2"/>
    <p:sldId id="297"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356" r:id="rId62"/>
    <p:sldId id="357" r:id="rId63"/>
    <p:sldId id="358" r:id="rId64"/>
    <p:sldId id="359" r:id="rId65"/>
    <p:sldId id="360" r:id="rId66"/>
    <p:sldId id="499"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83" r:id="rId89"/>
    <p:sldId id="382" r:id="rId90"/>
    <p:sldId id="384" r:id="rId91"/>
    <p:sldId id="385" r:id="rId92"/>
    <p:sldId id="386" r:id="rId93"/>
    <p:sldId id="387" r:id="rId94"/>
    <p:sldId id="388" r:id="rId95"/>
    <p:sldId id="389" r:id="rId96"/>
    <p:sldId id="390" r:id="rId97"/>
    <p:sldId id="391" r:id="rId98"/>
    <p:sldId id="392" r:id="rId99"/>
    <p:sldId id="393" r:id="rId100"/>
    <p:sldId id="394" r:id="rId101"/>
    <p:sldId id="395" r:id="rId102"/>
    <p:sldId id="396" r:id="rId103"/>
    <p:sldId id="397" r:id="rId104"/>
    <p:sldId id="398" r:id="rId105"/>
    <p:sldId id="399" r:id="rId106"/>
    <p:sldId id="400" r:id="rId107"/>
    <p:sldId id="402" r:id="rId108"/>
    <p:sldId id="405" r:id="rId109"/>
    <p:sldId id="403" r:id="rId110"/>
    <p:sldId id="404" r:id="rId111"/>
    <p:sldId id="406" r:id="rId112"/>
    <p:sldId id="407" r:id="rId113"/>
    <p:sldId id="408" r:id="rId114"/>
    <p:sldId id="409" r:id="rId115"/>
    <p:sldId id="410" r:id="rId116"/>
    <p:sldId id="411" r:id="rId117"/>
    <p:sldId id="412" r:id="rId118"/>
    <p:sldId id="413" r:id="rId119"/>
    <p:sldId id="414" r:id="rId120"/>
    <p:sldId id="415" r:id="rId121"/>
    <p:sldId id="416" r:id="rId122"/>
    <p:sldId id="417" r:id="rId123"/>
    <p:sldId id="418" r:id="rId124"/>
    <p:sldId id="419" r:id="rId125"/>
    <p:sldId id="420" r:id="rId126"/>
    <p:sldId id="421" r:id="rId127"/>
    <p:sldId id="422" r:id="rId128"/>
    <p:sldId id="423" r:id="rId129"/>
    <p:sldId id="424" r:id="rId130"/>
    <p:sldId id="425" r:id="rId131"/>
    <p:sldId id="426" r:id="rId132"/>
    <p:sldId id="427" r:id="rId133"/>
    <p:sldId id="428" r:id="rId134"/>
    <p:sldId id="429" r:id="rId135"/>
    <p:sldId id="430" r:id="rId136"/>
    <p:sldId id="431" r:id="rId137"/>
    <p:sldId id="432" r:id="rId138"/>
    <p:sldId id="433" r:id="rId139"/>
    <p:sldId id="434" r:id="rId140"/>
    <p:sldId id="435" r:id="rId141"/>
    <p:sldId id="436" r:id="rId142"/>
    <p:sldId id="437" r:id="rId143"/>
    <p:sldId id="438" r:id="rId144"/>
    <p:sldId id="439" r:id="rId145"/>
    <p:sldId id="440" r:id="rId146"/>
    <p:sldId id="441" r:id="rId147"/>
    <p:sldId id="442" r:id="rId148"/>
    <p:sldId id="443" r:id="rId149"/>
    <p:sldId id="444" r:id="rId150"/>
    <p:sldId id="445" r:id="rId151"/>
    <p:sldId id="446" r:id="rId152"/>
    <p:sldId id="448" r:id="rId153"/>
    <p:sldId id="449" r:id="rId154"/>
    <p:sldId id="450" r:id="rId155"/>
    <p:sldId id="451" r:id="rId156"/>
    <p:sldId id="452" r:id="rId157"/>
    <p:sldId id="453" r:id="rId158"/>
    <p:sldId id="454" r:id="rId159"/>
    <p:sldId id="455" r:id="rId160"/>
    <p:sldId id="456" r:id="rId161"/>
    <p:sldId id="457" r:id="rId162"/>
    <p:sldId id="458" r:id="rId163"/>
    <p:sldId id="459" r:id="rId164"/>
    <p:sldId id="460" r:id="rId165"/>
    <p:sldId id="461" r:id="rId166"/>
    <p:sldId id="462" r:id="rId167"/>
    <p:sldId id="463" r:id="rId168"/>
    <p:sldId id="464" r:id="rId169"/>
    <p:sldId id="465" r:id="rId170"/>
    <p:sldId id="466" r:id="rId171"/>
    <p:sldId id="467" r:id="rId172"/>
    <p:sldId id="468" r:id="rId173"/>
    <p:sldId id="469" r:id="rId174"/>
    <p:sldId id="470" r:id="rId175"/>
    <p:sldId id="471" r:id="rId176"/>
    <p:sldId id="472" r:id="rId177"/>
    <p:sldId id="473" r:id="rId178"/>
    <p:sldId id="474" r:id="rId179"/>
    <p:sldId id="475" r:id="rId180"/>
    <p:sldId id="476" r:id="rId181"/>
    <p:sldId id="477" r:id="rId182"/>
    <p:sldId id="478" r:id="rId183"/>
    <p:sldId id="479" r:id="rId184"/>
    <p:sldId id="480" r:id="rId185"/>
    <p:sldId id="481" r:id="rId186"/>
    <p:sldId id="482" r:id="rId187"/>
    <p:sldId id="483" r:id="rId188"/>
    <p:sldId id="484" r:id="rId189"/>
    <p:sldId id="485" r:id="rId190"/>
    <p:sldId id="486" r:id="rId191"/>
    <p:sldId id="487" r:id="rId192"/>
    <p:sldId id="488" r:id="rId193"/>
    <p:sldId id="489" r:id="rId194"/>
    <p:sldId id="490" r:id="rId195"/>
    <p:sldId id="491" r:id="rId196"/>
    <p:sldId id="492" r:id="rId197"/>
    <p:sldId id="493" r:id="rId198"/>
    <p:sldId id="494" r:id="rId199"/>
    <p:sldId id="495" r:id="rId200"/>
    <p:sldId id="496" r:id="rId201"/>
    <p:sldId id="497" r:id="rId202"/>
    <p:sldId id="498" r:id="rId2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636"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20F8B-6101-4E8D-A671-CA28A7C38982}" type="datetimeFigureOut">
              <a:rPr lang="en-CA" smtClean="0"/>
              <a:pPr/>
              <a:t>17/07/2015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232331-B941-452E-9382-C98F257F8F73}" type="slidenum">
              <a:rPr lang="en-CA" smtClean="0"/>
              <a:pPr/>
              <a:t>‹#›</a:t>
            </a:fld>
            <a:endParaRPr lang="en-CA"/>
          </a:p>
        </p:txBody>
      </p:sp>
    </p:spTree>
    <p:extLst>
      <p:ext uri="{BB962C8B-B14F-4D97-AF65-F5344CB8AC3E}">
        <p14:creationId xmlns:p14="http://schemas.microsoft.com/office/powerpoint/2010/main" val="247326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9232331-B941-452E-9382-C98F257F8F73}" type="slidenum">
              <a:rPr lang="en-CA" smtClean="0"/>
              <a:pPr/>
              <a:t>7</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9A6EA51-AE73-49F5-B135-EC754952CD6F}" type="slidenum">
              <a:rPr lang="en-CA" smtClean="0"/>
              <a:pPr/>
              <a:t>107</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9A6EA51-AE73-49F5-B135-EC754952CD6F}" type="slidenum">
              <a:rPr lang="en-CA" smtClean="0"/>
              <a:pPr/>
              <a:t>152</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9A6EA51-AE73-49F5-B135-EC754952CD6F}" type="slidenum">
              <a:rPr lang="en-CA" smtClean="0"/>
              <a:pPr/>
              <a:t>201</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6C00C38-D664-45B9-8D94-E58B63591E76}" type="datetimeFigureOut">
              <a:rPr lang="en-CA" smtClean="0"/>
              <a:pPr/>
              <a:t>17/07/2015</a:t>
            </a:fld>
            <a:endParaRPr lang="en-CA"/>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CA"/>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8D688F2-7722-46B0-AC61-87EF9B0E8A80}"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8D688F2-7722-46B0-AC61-87EF9B0E8A8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6C00C38-D664-45B9-8D94-E58B63591E76}" type="datetimeFigureOut">
              <a:rPr lang="en-CA" smtClean="0"/>
              <a:pPr/>
              <a:t>17/07/2015</a:t>
            </a:fld>
            <a:endParaRPr lang="en-CA"/>
          </a:p>
        </p:txBody>
      </p:sp>
      <p:sp>
        <p:nvSpPr>
          <p:cNvPr id="5" name="Footer Placeholder 4"/>
          <p:cNvSpPr>
            <a:spLocks noGrp="1"/>
          </p:cNvSpPr>
          <p:nvPr>
            <p:ph type="ftr" sz="quarter" idx="11"/>
          </p:nvPr>
        </p:nvSpPr>
        <p:spPr>
          <a:xfrm>
            <a:off x="457201" y="6248207"/>
            <a:ext cx="5573483" cy="365125"/>
          </a:xfrm>
        </p:spPr>
        <p:txBody>
          <a:bodyPr/>
          <a:lstStyle/>
          <a:p>
            <a:endParaRPr lang="en-CA"/>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8D688F2-7722-46B0-AC61-87EF9B0E8A80}"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8D688F2-7722-46B0-AC61-87EF9B0E8A80}" type="slidenum">
              <a:rPr lang="en-CA" smtClean="0"/>
              <a:pPr/>
              <a:t>‹#›</a:t>
            </a:fld>
            <a:endParaRPr lang="en-CA"/>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8D688F2-7722-46B0-AC61-87EF9B0E8A80}" type="slidenum">
              <a:rPr lang="en-CA" smtClean="0"/>
              <a:pPr/>
              <a:t>‹#›</a:t>
            </a:fld>
            <a:endParaRPr lang="en-CA"/>
          </a:p>
        </p:txBody>
      </p:sp>
      <p:sp>
        <p:nvSpPr>
          <p:cNvPr id="14" name="Footer Placeholder 13"/>
          <p:cNvSpPr>
            <a:spLocks noGrp="1"/>
          </p:cNvSpPr>
          <p:nvPr>
            <p:ph type="ftr" sz="quarter" idx="12"/>
          </p:nvPr>
        </p:nvSpPr>
        <p:spPr/>
        <p:txBody>
          <a:bodyPr/>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6C00C38-D664-45B9-8D94-E58B63591E76}" type="datetimeFigureOut">
              <a:rPr lang="en-CA" smtClean="0"/>
              <a:pPr/>
              <a:t>17/07/2015</a:t>
            </a:fld>
            <a:endParaRPr lang="en-CA"/>
          </a:p>
        </p:txBody>
      </p:sp>
      <p:sp>
        <p:nvSpPr>
          <p:cNvPr id="10" name="Slide Number Placeholder 9"/>
          <p:cNvSpPr>
            <a:spLocks noGrp="1"/>
          </p:cNvSpPr>
          <p:nvPr>
            <p:ph type="sldNum" sz="quarter" idx="16"/>
          </p:nvPr>
        </p:nvSpPr>
        <p:spPr/>
        <p:txBody>
          <a:bodyPr rtlCol="0"/>
          <a:lstStyle/>
          <a:p>
            <a:fld id="{D8D688F2-7722-46B0-AC61-87EF9B0E8A80}" type="slidenum">
              <a:rPr lang="en-CA" smtClean="0"/>
              <a:pPr/>
              <a:t>‹#›</a:t>
            </a:fld>
            <a:endParaRPr lang="en-CA"/>
          </a:p>
        </p:txBody>
      </p:sp>
      <p:sp>
        <p:nvSpPr>
          <p:cNvPr id="12" name="Footer Placeholder 11"/>
          <p:cNvSpPr>
            <a:spLocks noGrp="1"/>
          </p:cNvSpPr>
          <p:nvPr>
            <p:ph type="ftr" sz="quarter" idx="17"/>
          </p:nvPr>
        </p:nvSpPr>
        <p:spPr/>
        <p:txBody>
          <a:bodyPr rtlCol="0"/>
          <a:lstStyle/>
          <a:p>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6C00C38-D664-45B9-8D94-E58B63591E76}" type="datetimeFigureOut">
              <a:rPr lang="en-CA" smtClean="0"/>
              <a:pPr/>
              <a:t>17/07/2015</a:t>
            </a:fld>
            <a:endParaRPr lang="en-CA"/>
          </a:p>
        </p:txBody>
      </p:sp>
      <p:sp>
        <p:nvSpPr>
          <p:cNvPr id="12" name="Slide Number Placeholder 11"/>
          <p:cNvSpPr>
            <a:spLocks noGrp="1"/>
          </p:cNvSpPr>
          <p:nvPr>
            <p:ph type="sldNum" sz="quarter" idx="16"/>
          </p:nvPr>
        </p:nvSpPr>
        <p:spPr/>
        <p:txBody>
          <a:bodyPr rtlCol="0"/>
          <a:lstStyle/>
          <a:p>
            <a:fld id="{D8D688F2-7722-46B0-AC61-87EF9B0E8A80}" type="slidenum">
              <a:rPr lang="en-CA" smtClean="0"/>
              <a:pPr/>
              <a:t>‹#›</a:t>
            </a:fld>
            <a:endParaRPr lang="en-CA"/>
          </a:p>
        </p:txBody>
      </p:sp>
      <p:sp>
        <p:nvSpPr>
          <p:cNvPr id="14" name="Footer Placeholder 13"/>
          <p:cNvSpPr>
            <a:spLocks noGrp="1"/>
          </p:cNvSpPr>
          <p:nvPr>
            <p:ph type="ftr" sz="quarter" idx="17"/>
          </p:nvPr>
        </p:nvSpPr>
        <p:spPr/>
        <p:txBody>
          <a:bodyPr rtlCol="0"/>
          <a:lstStyle/>
          <a:p>
            <a:endParaRPr lang="en-CA"/>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8D688F2-7722-46B0-AC61-87EF9B0E8A80}"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8D688F2-7722-46B0-AC61-87EF9B0E8A80}"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6C00C38-D664-45B9-8D94-E58B63591E76}" type="datetimeFigureOut">
              <a:rPr lang="en-CA" smtClean="0"/>
              <a:pPr/>
              <a:t>17/07/2015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8D688F2-7722-46B0-AC61-87EF9B0E8A80}" type="slidenum">
              <a:rPr lang="en-CA" smtClean="0"/>
              <a:pPr/>
              <a:t>‹#›</a:t>
            </a:fld>
            <a:endParaRPr lang="en-CA"/>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6C00C38-D664-45B9-8D94-E58B63591E76}" type="datetimeFigureOut">
              <a:rPr lang="en-CA" smtClean="0"/>
              <a:pPr/>
              <a:t>17/07/2015</a:t>
            </a:fld>
            <a:endParaRPr lang="en-CA"/>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8D688F2-7722-46B0-AC61-87EF9B0E8A80}" type="slidenum">
              <a:rPr lang="en-CA" smtClean="0"/>
              <a:pPr/>
              <a:t>‹#›</a:t>
            </a:fld>
            <a:endParaRPr lang="en-CA"/>
          </a:p>
        </p:txBody>
      </p:sp>
      <p:sp>
        <p:nvSpPr>
          <p:cNvPr id="14" name="Footer Placeholder 13"/>
          <p:cNvSpPr>
            <a:spLocks noGrp="1"/>
          </p:cNvSpPr>
          <p:nvPr>
            <p:ph type="ftr" sz="quarter" idx="12"/>
          </p:nvPr>
        </p:nvSpPr>
        <p:spPr>
          <a:xfrm>
            <a:off x="1600200" y="6248206"/>
            <a:ext cx="4572000" cy="365125"/>
          </a:xfrm>
        </p:spPr>
        <p:txBody>
          <a:bodyPr rtlCol="0"/>
          <a:lstStyle/>
          <a:p>
            <a:endParaRPr lang="en-CA"/>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6C00C38-D664-45B9-8D94-E58B63591E76}" type="datetimeFigureOut">
              <a:rPr lang="en-CA" smtClean="0"/>
              <a:pPr/>
              <a:t>17/07/2015</a:t>
            </a:fld>
            <a:endParaRPr lang="en-CA"/>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CA"/>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8D688F2-7722-46B0-AC61-87EF9B0E8A80}"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wmf"/><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sz="6000" b="1" dirty="0" smtClean="0">
                <a:solidFill>
                  <a:schemeClr val="bg2"/>
                </a:solidFill>
              </a:rPr>
              <a:t>CANADIAN PIPELINES</a:t>
            </a:r>
            <a:r>
              <a:rPr lang="en-CA" dirty="0" smtClean="0">
                <a:solidFill>
                  <a:schemeClr val="bg2"/>
                </a:solidFill>
              </a:rPr>
              <a:t/>
            </a:r>
            <a:br>
              <a:rPr lang="en-CA" dirty="0" smtClean="0">
                <a:solidFill>
                  <a:schemeClr val="bg2"/>
                </a:solidFill>
              </a:rPr>
            </a:br>
            <a:r>
              <a:rPr lang="en-CA" dirty="0" smtClean="0">
                <a:solidFill>
                  <a:schemeClr val="bg2"/>
                </a:solidFill>
              </a:rPr>
              <a:t/>
            </a:r>
            <a:br>
              <a:rPr lang="en-CA" dirty="0" smtClean="0">
                <a:solidFill>
                  <a:schemeClr val="bg2"/>
                </a:solidFill>
              </a:rPr>
            </a:br>
            <a:r>
              <a:rPr lang="en-CA" dirty="0" smtClean="0">
                <a:solidFill>
                  <a:schemeClr val="bg2"/>
                </a:solidFill>
              </a:rPr>
              <a:t>Group 4</a:t>
            </a:r>
            <a:br>
              <a:rPr lang="en-CA" dirty="0" smtClean="0">
                <a:solidFill>
                  <a:schemeClr val="bg2"/>
                </a:solidFill>
              </a:rPr>
            </a:br>
            <a:r>
              <a:rPr lang="en-CA" sz="2000" dirty="0" smtClean="0">
                <a:solidFill>
                  <a:schemeClr val="bg2"/>
                </a:solidFill>
              </a:rPr>
              <a:t>Kenneth Nishi</a:t>
            </a:r>
            <a:br>
              <a:rPr lang="en-CA" sz="2000" dirty="0" smtClean="0">
                <a:solidFill>
                  <a:schemeClr val="bg2"/>
                </a:solidFill>
              </a:rPr>
            </a:br>
            <a:r>
              <a:rPr lang="en-US" sz="2000" dirty="0" smtClean="0">
                <a:solidFill>
                  <a:schemeClr val="bg2"/>
                </a:solidFill>
                <a:cs typeface="Aharoni" pitchFamily="2" charset="-79"/>
              </a:rPr>
              <a:t>LI BAO</a:t>
            </a:r>
            <a:br>
              <a:rPr lang="en-US" sz="2000" dirty="0" smtClean="0">
                <a:solidFill>
                  <a:schemeClr val="bg2"/>
                </a:solidFill>
                <a:cs typeface="Aharoni" pitchFamily="2" charset="-79"/>
              </a:rPr>
            </a:br>
            <a:r>
              <a:rPr lang="en-US" sz="2000" dirty="0" smtClean="0">
                <a:solidFill>
                  <a:schemeClr val="bg2"/>
                </a:solidFill>
                <a:cs typeface="Aharoni" pitchFamily="2" charset="-79"/>
              </a:rPr>
              <a:t>PEIXUAN WANG</a:t>
            </a:r>
            <a:br>
              <a:rPr lang="en-US" sz="2000" dirty="0" smtClean="0">
                <a:solidFill>
                  <a:schemeClr val="bg2"/>
                </a:solidFill>
                <a:cs typeface="Aharoni" pitchFamily="2" charset="-79"/>
              </a:rPr>
            </a:br>
            <a:r>
              <a:rPr lang="en-US" sz="2000" dirty="0" err="1" smtClean="0">
                <a:solidFill>
                  <a:schemeClr val="bg2"/>
                </a:solidFill>
                <a:cs typeface="Aharoni" pitchFamily="2" charset="-79"/>
              </a:rPr>
              <a:t>Jia</a:t>
            </a:r>
            <a:r>
              <a:rPr lang="en-US" sz="2000" dirty="0" smtClean="0">
                <a:solidFill>
                  <a:schemeClr val="bg2"/>
                </a:solidFill>
                <a:cs typeface="Aharoni" pitchFamily="2" charset="-79"/>
              </a:rPr>
              <a:t> </a:t>
            </a:r>
            <a:r>
              <a:rPr lang="en-US" sz="2000" dirty="0" err="1" smtClean="0">
                <a:solidFill>
                  <a:schemeClr val="bg2"/>
                </a:solidFill>
                <a:cs typeface="Aharoni" pitchFamily="2" charset="-79"/>
              </a:rPr>
              <a:t>Xu</a:t>
            </a:r>
            <a:r>
              <a:rPr lang="en-US" sz="2000" dirty="0" smtClean="0">
                <a:solidFill>
                  <a:schemeClr val="bg2"/>
                </a:solidFill>
                <a:cs typeface="Aharoni" pitchFamily="2" charset="-79"/>
              </a:rPr>
              <a:t/>
            </a:r>
            <a:br>
              <a:rPr lang="en-US" sz="2000" dirty="0" smtClean="0">
                <a:solidFill>
                  <a:schemeClr val="bg2"/>
                </a:solidFill>
                <a:cs typeface="Aharoni" pitchFamily="2" charset="-79"/>
              </a:rPr>
            </a:br>
            <a:r>
              <a:rPr lang="en-US" sz="2000" dirty="0" err="1" smtClean="0">
                <a:solidFill>
                  <a:schemeClr val="bg2"/>
                </a:solidFill>
                <a:cs typeface="Aharoni" pitchFamily="2" charset="-79"/>
              </a:rPr>
              <a:t>bingjie</a:t>
            </a:r>
            <a:r>
              <a:rPr lang="en-US" sz="2000" dirty="0" smtClean="0">
                <a:solidFill>
                  <a:schemeClr val="bg2"/>
                </a:solidFill>
                <a:cs typeface="Aharoni" pitchFamily="2" charset="-79"/>
              </a:rPr>
              <a:t> </a:t>
            </a:r>
            <a:r>
              <a:rPr lang="en-US" sz="2000" dirty="0" err="1" smtClean="0">
                <a:solidFill>
                  <a:schemeClr val="bg2"/>
                </a:solidFill>
                <a:cs typeface="Aharoni" pitchFamily="2" charset="-79"/>
              </a:rPr>
              <a:t>ning</a:t>
            </a:r>
            <a:endParaRPr lang="en-CA" dirty="0">
              <a:solidFill>
                <a:schemeClr val="bg2"/>
              </a:solidFill>
            </a:endParaRPr>
          </a:p>
        </p:txBody>
      </p:sp>
      <p:sp>
        <p:nvSpPr>
          <p:cNvPr id="3" name="Subtitle 2"/>
          <p:cNvSpPr>
            <a:spLocks noGrp="1"/>
          </p:cNvSpPr>
          <p:nvPr>
            <p:ph type="subTitle" idx="1"/>
          </p:nvPr>
        </p:nvSpPr>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STRUCTURE</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1125" y="2873375"/>
            <a:ext cx="8914750" cy="3376401"/>
          </a:xfrm>
          <a:prstGeom prst="rect">
            <a:avLst/>
          </a:prstGeom>
        </p:spPr>
        <p:style>
          <a:lnRef idx="1">
            <a:schemeClr val="accent2"/>
          </a:lnRef>
          <a:fillRef idx="3">
            <a:schemeClr val="accent2"/>
          </a:fillRef>
          <a:effectRef idx="2">
            <a:schemeClr val="accent2"/>
          </a:effectRef>
          <a:fontRef idx="minor">
            <a:schemeClr val="lt1"/>
          </a:fontRef>
        </p:style>
      </p:pic>
      <p:graphicFrame>
        <p:nvGraphicFramePr>
          <p:cNvPr id="5" name="Table 4"/>
          <p:cNvGraphicFramePr>
            <a:graphicFrameLocks noGrp="1"/>
          </p:cNvGraphicFramePr>
          <p:nvPr>
            <p:extLst>
              <p:ext uri="{D42A27DB-BD31-4B8C-83A1-F6EECF244321}">
                <p14:modId xmlns:p14="http://schemas.microsoft.com/office/powerpoint/2010/main" val="3470792031"/>
              </p:ext>
            </p:extLst>
          </p:nvPr>
        </p:nvGraphicFramePr>
        <p:xfrm>
          <a:off x="1619672" y="1698000"/>
          <a:ext cx="6096000" cy="101092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Upstream</a:t>
                      </a:r>
                      <a:endParaRPr lang="en-US" dirty="0"/>
                    </a:p>
                  </a:txBody>
                  <a:tcPr/>
                </a:tc>
                <a:tc>
                  <a:txBody>
                    <a:bodyPr/>
                    <a:lstStyle/>
                    <a:p>
                      <a:r>
                        <a:rPr lang="en-US" dirty="0" smtClean="0"/>
                        <a:t>Midstream</a:t>
                      </a:r>
                      <a:endParaRPr lang="en-US" dirty="0"/>
                    </a:p>
                  </a:txBody>
                  <a:tcPr/>
                </a:tc>
                <a:tc>
                  <a:txBody>
                    <a:bodyPr/>
                    <a:lstStyle/>
                    <a:p>
                      <a:r>
                        <a:rPr lang="en-US" dirty="0" smtClean="0"/>
                        <a:t>Downstream</a:t>
                      </a:r>
                      <a:endParaRPr lang="en-US" dirty="0"/>
                    </a:p>
                  </a:txBody>
                  <a:tcPr/>
                </a:tc>
              </a:tr>
              <a:tr h="370840">
                <a:tc>
                  <a:txBody>
                    <a:bodyPr/>
                    <a:lstStyle/>
                    <a:p>
                      <a:r>
                        <a:rPr lang="en-US" dirty="0" smtClean="0"/>
                        <a:t>Exploration</a:t>
                      </a:r>
                      <a:r>
                        <a:rPr lang="en-US" baseline="0" dirty="0" smtClean="0"/>
                        <a:t> and Production</a:t>
                      </a:r>
                      <a:endParaRPr lang="en-US" dirty="0"/>
                    </a:p>
                  </a:txBody>
                  <a:tcPr/>
                </a:tc>
                <a:tc>
                  <a:txBody>
                    <a:bodyPr/>
                    <a:lstStyle/>
                    <a:p>
                      <a:r>
                        <a:rPr lang="en-US" dirty="0" smtClean="0"/>
                        <a:t>Transportation</a:t>
                      </a:r>
                      <a:r>
                        <a:rPr lang="en-US" baseline="0" dirty="0" smtClean="0"/>
                        <a:t> and Gathering</a:t>
                      </a:r>
                      <a:endParaRPr lang="en-US" dirty="0"/>
                    </a:p>
                  </a:txBody>
                  <a:tcPr/>
                </a:tc>
                <a:tc>
                  <a:txBody>
                    <a:bodyPr/>
                    <a:lstStyle/>
                    <a:p>
                      <a:r>
                        <a:rPr lang="en-US" dirty="0" smtClean="0"/>
                        <a:t>Refining and</a:t>
                      </a:r>
                      <a:r>
                        <a:rPr lang="en-US" baseline="0" dirty="0" smtClean="0"/>
                        <a:t> Retailing</a:t>
                      </a:r>
                      <a:endParaRPr lang="en-US" dirty="0"/>
                    </a:p>
                  </a:txBody>
                  <a:tcPr/>
                </a:tc>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a:t>
            </a:r>
            <a:endParaRPr lang="en-CA" dirty="0"/>
          </a:p>
        </p:txBody>
      </p:sp>
      <p:pic>
        <p:nvPicPr>
          <p:cNvPr id="5"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430969" y="1600200"/>
            <a:ext cx="4282062" cy="5174158"/>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88640"/>
            <a:ext cx="6672965" cy="6573922"/>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714" y="260648"/>
            <a:ext cx="6842573" cy="6336704"/>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EBITDA - ENERGY</a:t>
            </a:r>
            <a:endParaRPr lang="en-CA" dirty="0"/>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17343" y="1628800"/>
            <a:ext cx="5909315" cy="5139035"/>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EBITDA - GAS</a:t>
            </a:r>
            <a:endParaRPr lang="en-CA" dirty="0"/>
          </a:p>
        </p:txBody>
      </p:sp>
      <p:pic>
        <p:nvPicPr>
          <p:cNvPr id="4" name="内容占位符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55487" y="1628800"/>
            <a:ext cx="6033026" cy="5119982"/>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EBITDA - LIQUID</a:t>
            </a:r>
            <a:endParaRPr lang="en-CA" dirty="0"/>
          </a:p>
        </p:txBody>
      </p:sp>
      <p:pic>
        <p:nvPicPr>
          <p:cNvPr id="4" name="内容占位符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125970" y="1988841"/>
            <a:ext cx="6892061" cy="2849998"/>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STATEMENT OF CASH FLOWS</a:t>
            </a:r>
            <a:endParaRPr lang="en-CA" dirty="0"/>
          </a:p>
        </p:txBody>
      </p:sp>
      <p:pic>
        <p:nvPicPr>
          <p:cNvPr id="4" name="内容占位符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475161" y="1600200"/>
            <a:ext cx="4193679" cy="5112362"/>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pic>
        <p:nvPicPr>
          <p:cNvPr id="45060" name="Picture 4" descr="http://www.indyme.com/wp-content/uploads/2013/03/Buy-Button-dreamstime_l_10923072-2013-0307-cropped.jpg"/>
          <p:cNvPicPr>
            <a:picLocks noGrp="1" noChangeAspect="1" noChangeArrowheads="1"/>
          </p:cNvPicPr>
          <p:nvPr>
            <p:ph sz="quarter" idx="1"/>
          </p:nvPr>
        </p:nvPicPr>
        <p:blipFill>
          <a:blip r:embed="rId3" cstate="print"/>
          <a:stretch>
            <a:fillRect/>
          </a:stretch>
        </p:blipFill>
        <p:spPr bwMode="auto">
          <a:xfrm>
            <a:off x="2436815" y="1600200"/>
            <a:ext cx="4505320" cy="44958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www.dakotafinancialnews.com/logos/inter-pipeline-ltd-logo.JPG"/>
          <p:cNvPicPr>
            <a:picLocks noChangeAspect="1" noChangeArrowheads="1"/>
          </p:cNvPicPr>
          <p:nvPr/>
        </p:nvPicPr>
        <p:blipFill>
          <a:blip r:embed="rId2" cstate="print"/>
          <a:srcRect/>
          <a:stretch>
            <a:fillRect/>
          </a:stretch>
        </p:blipFill>
        <p:spPr bwMode="auto">
          <a:xfrm>
            <a:off x="998451" y="2204864"/>
            <a:ext cx="7147099" cy="1728192"/>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2" descr="8PZX4(0`Z]W1%5Y1JC@A$QK"/>
          <p:cNvPicPr>
            <a:picLocks noChangeAspect="1" noChangeArrowheads="1"/>
          </p:cNvPicPr>
          <p:nvPr/>
        </p:nvPicPr>
        <p:blipFill>
          <a:blip r:embed="rId2" cstate="print"/>
          <a:srcRect/>
          <a:stretch>
            <a:fillRect/>
          </a:stretch>
        </p:blipFill>
        <p:spPr bwMode="auto">
          <a:xfrm>
            <a:off x="30163" y="31750"/>
            <a:ext cx="9078912" cy="1447800"/>
          </a:xfrm>
          <a:prstGeom prst="rect">
            <a:avLst/>
          </a:prstGeom>
          <a:noFill/>
          <a:ln w="9525">
            <a:noFill/>
            <a:miter lim="800000"/>
            <a:headEnd/>
            <a:tailEnd/>
          </a:ln>
        </p:spPr>
      </p:pic>
      <p:pic>
        <p:nvPicPr>
          <p:cNvPr id="5" name="Picture 3" descr="@J$$9~8)G]A{QGZEYZ(D~ZC"/>
          <p:cNvPicPr>
            <a:picLocks noChangeAspect="1" noChangeArrowheads="1"/>
          </p:cNvPicPr>
          <p:nvPr/>
        </p:nvPicPr>
        <p:blipFill>
          <a:blip r:embed="rId3" cstate="print"/>
          <a:srcRect/>
          <a:stretch>
            <a:fillRect/>
          </a:stretch>
        </p:blipFill>
        <p:spPr bwMode="auto">
          <a:xfrm>
            <a:off x="30163" y="1479550"/>
            <a:ext cx="2871787" cy="3194050"/>
          </a:xfrm>
          <a:prstGeom prst="rect">
            <a:avLst/>
          </a:prstGeom>
          <a:noFill/>
          <a:ln w="9525">
            <a:noFill/>
            <a:miter lim="800000"/>
            <a:headEnd/>
            <a:tailEnd/>
          </a:ln>
        </p:spPr>
      </p:pic>
      <p:pic>
        <p:nvPicPr>
          <p:cNvPr id="6" name="Picture 4" descr="{}2L(G07J()K2F{NM%L8W8U"/>
          <p:cNvPicPr>
            <a:picLocks noChangeAspect="1" noChangeArrowheads="1"/>
          </p:cNvPicPr>
          <p:nvPr/>
        </p:nvPicPr>
        <p:blipFill>
          <a:blip r:embed="rId4" cstate="print"/>
          <a:srcRect/>
          <a:stretch>
            <a:fillRect/>
          </a:stretch>
        </p:blipFill>
        <p:spPr bwMode="auto">
          <a:xfrm>
            <a:off x="2901950" y="1479550"/>
            <a:ext cx="6208713" cy="52752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PIPELINE MAP</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486065"/>
            <a:ext cx="9180376" cy="503927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IPL – 1 YEAR</a:t>
            </a:r>
            <a:endParaRPr lang="en-CA" dirty="0"/>
          </a:p>
        </p:txBody>
      </p:sp>
      <p:sp>
        <p:nvSpPr>
          <p:cNvPr id="3" name="Content Placeholder 2"/>
          <p:cNvSpPr>
            <a:spLocks noGrp="1"/>
          </p:cNvSpPr>
          <p:nvPr>
            <p:ph sz="quarter" idx="1"/>
          </p:nvPr>
        </p:nvSpPr>
        <p:spPr/>
        <p:txBody>
          <a:bodyPr/>
          <a:lstStyle/>
          <a:p>
            <a:endParaRPr lang="en-CA"/>
          </a:p>
        </p:txBody>
      </p:sp>
      <p:pic>
        <p:nvPicPr>
          <p:cNvPr id="4" name="Picture 3" descr="3XPUSS`PLLSX%D{Q6%MFAQ4"/>
          <p:cNvPicPr>
            <a:picLocks noChangeAspect="1" noChangeArrowheads="1"/>
          </p:cNvPicPr>
          <p:nvPr/>
        </p:nvPicPr>
        <p:blipFill>
          <a:blip r:embed="rId2" cstate="print"/>
          <a:srcRect/>
          <a:stretch>
            <a:fillRect/>
          </a:stretch>
        </p:blipFill>
        <p:spPr>
          <a:xfrm>
            <a:off x="839143" y="1772816"/>
            <a:ext cx="7465714" cy="4701782"/>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IPL – 5 YEAR</a:t>
            </a:r>
            <a:endParaRPr lang="en-CA" dirty="0"/>
          </a:p>
        </p:txBody>
      </p:sp>
      <p:sp>
        <p:nvSpPr>
          <p:cNvPr id="3" name="Content Placeholder 2"/>
          <p:cNvSpPr>
            <a:spLocks noGrp="1"/>
          </p:cNvSpPr>
          <p:nvPr>
            <p:ph sz="quarter" idx="1"/>
          </p:nvPr>
        </p:nvSpPr>
        <p:spPr/>
        <p:txBody>
          <a:bodyPr/>
          <a:lstStyle/>
          <a:p>
            <a:endParaRPr lang="en-CA"/>
          </a:p>
        </p:txBody>
      </p:sp>
      <p:pic>
        <p:nvPicPr>
          <p:cNvPr id="4" name="Picture 3" descr="6R3MJ$V})ML[}NOCUNJ]Z4P"/>
          <p:cNvPicPr>
            <a:picLocks noChangeAspect="1" noChangeArrowheads="1"/>
          </p:cNvPicPr>
          <p:nvPr/>
        </p:nvPicPr>
        <p:blipFill>
          <a:blip r:embed="rId2" cstate="print"/>
          <a:srcRect/>
          <a:stretch>
            <a:fillRect/>
          </a:stretch>
        </p:blipFill>
        <p:spPr>
          <a:xfrm>
            <a:off x="941599" y="1628800"/>
            <a:ext cx="7260803" cy="470084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IPL – 10 YEAR</a:t>
            </a:r>
            <a:endParaRPr lang="en-CA" dirty="0"/>
          </a:p>
        </p:txBody>
      </p:sp>
      <p:sp>
        <p:nvSpPr>
          <p:cNvPr id="3" name="Content Placeholder 2"/>
          <p:cNvSpPr>
            <a:spLocks noGrp="1"/>
          </p:cNvSpPr>
          <p:nvPr>
            <p:ph sz="quarter" idx="1"/>
          </p:nvPr>
        </p:nvSpPr>
        <p:spPr/>
        <p:txBody>
          <a:bodyPr/>
          <a:lstStyle/>
          <a:p>
            <a:endParaRPr lang="en-CA"/>
          </a:p>
        </p:txBody>
      </p:sp>
      <p:pic>
        <p:nvPicPr>
          <p:cNvPr id="4" name="Picture 3" descr="I()I4B$3WKOW3IT5F{L88WY"/>
          <p:cNvPicPr>
            <a:picLocks noChangeAspect="1" noChangeArrowheads="1"/>
          </p:cNvPicPr>
          <p:nvPr/>
        </p:nvPicPr>
        <p:blipFill>
          <a:blip r:embed="rId2" cstate="print"/>
          <a:srcRect/>
          <a:stretch>
            <a:fillRect/>
          </a:stretch>
        </p:blipFill>
        <p:spPr>
          <a:xfrm>
            <a:off x="1074440" y="1844824"/>
            <a:ext cx="6995120" cy="4537834"/>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2" descr="A8%U8W}[T)KFG[[(3TCMW@A"/>
          <p:cNvPicPr>
            <a:picLocks noChangeAspect="1" noChangeArrowheads="1"/>
          </p:cNvPicPr>
          <p:nvPr/>
        </p:nvPicPr>
        <p:blipFill>
          <a:blip r:embed="rId2" cstate="print"/>
          <a:srcRect/>
          <a:stretch>
            <a:fillRect/>
          </a:stretch>
        </p:blipFill>
        <p:spPr bwMode="auto">
          <a:xfrm>
            <a:off x="858838" y="0"/>
            <a:ext cx="7613650" cy="6867525"/>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 OVERVIEW</a:t>
            </a:r>
            <a:endParaRPr lang="en-CA" dirty="0"/>
          </a:p>
        </p:txBody>
      </p:sp>
      <p:pic>
        <p:nvPicPr>
          <p:cNvPr id="5" name="Picture 3" descr="DPN)5)MCCXAAX1Q(93O5YSV"/>
          <p:cNvPicPr>
            <a:picLocks noGrp="1" noChangeAspect="1" noChangeArrowheads="1"/>
          </p:cNvPicPr>
          <p:nvPr>
            <p:ph sz="quarter" idx="1"/>
          </p:nvPr>
        </p:nvPicPr>
        <p:blipFill>
          <a:blip r:embed="rId2" cstate="print"/>
          <a:srcRect/>
          <a:stretch>
            <a:fillRect/>
          </a:stretch>
        </p:blipFill>
        <p:spPr>
          <a:xfrm>
            <a:off x="857332" y="2780928"/>
            <a:ext cx="7429336" cy="1767172"/>
          </a:xfr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CA" dirty="0"/>
          </a:p>
        </p:txBody>
      </p:sp>
      <p:sp>
        <p:nvSpPr>
          <p:cNvPr id="4" name="Title 3"/>
          <p:cNvSpPr>
            <a:spLocks noGrp="1"/>
          </p:cNvSpPr>
          <p:nvPr>
            <p:ph type="title"/>
          </p:nvPr>
        </p:nvSpPr>
        <p:spPr/>
        <p:txBody>
          <a:bodyPr/>
          <a:lstStyle/>
          <a:p>
            <a:r>
              <a:rPr lang="en-CA" dirty="0" smtClean="0"/>
              <a:t>COMPANY OVERVIEW</a:t>
            </a:r>
            <a:endParaRPr lang="en-CA"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HISTORY</a:t>
            </a:r>
            <a:endParaRPr lang="en-CA" dirty="0"/>
          </a:p>
        </p:txBody>
      </p:sp>
      <p:sp>
        <p:nvSpPr>
          <p:cNvPr id="3" name="Content Placeholder 2"/>
          <p:cNvSpPr>
            <a:spLocks noGrp="1"/>
          </p:cNvSpPr>
          <p:nvPr>
            <p:ph sz="quarter" idx="1"/>
          </p:nvPr>
        </p:nvSpPr>
        <p:spPr/>
        <p:txBody>
          <a:bodyPr/>
          <a:lstStyle/>
          <a:p>
            <a:pPr>
              <a:lnSpc>
                <a:spcPct val="80000"/>
              </a:lnSpc>
            </a:pPr>
            <a:r>
              <a:rPr lang="en-US" altLang="zh-CN" sz="3200" dirty="0" smtClean="0"/>
              <a:t>Created in 1997</a:t>
            </a:r>
          </a:p>
          <a:p>
            <a:pPr>
              <a:lnSpc>
                <a:spcPct val="80000"/>
              </a:lnSpc>
            </a:pPr>
            <a:r>
              <a:rPr lang="en-US" altLang="zh-CN" sz="3200" dirty="0" smtClean="0"/>
              <a:t>Major in petroleum transportation, storage and natural gas liquids (NGL) extraction business in Calgary</a:t>
            </a:r>
          </a:p>
          <a:p>
            <a:pPr>
              <a:lnSpc>
                <a:spcPct val="80000"/>
              </a:lnSpc>
            </a:pPr>
            <a:r>
              <a:rPr lang="en-US" altLang="zh-CN" sz="3200" dirty="0" smtClean="0"/>
              <a:t>Operates diversified energy infrastructure assets in Western Canada, the United Kingdom, Germany, Ireland, and Denmark</a:t>
            </a:r>
          </a:p>
          <a:p>
            <a:pPr>
              <a:lnSpc>
                <a:spcPct val="80000"/>
              </a:lnSpc>
            </a:pPr>
            <a:r>
              <a:rPr lang="en-US" altLang="zh-CN" sz="3200" dirty="0" smtClean="0"/>
              <a:t>Koch Pipelines Canada LP is Inter Pipeline</a:t>
            </a:r>
            <a:r>
              <a:rPr lang="zh-CN" altLang="en-US" sz="3200" dirty="0" smtClean="0"/>
              <a:t>’</a:t>
            </a:r>
            <a:r>
              <a:rPr lang="en-US" altLang="zh-CN" sz="3200" dirty="0" smtClean="0"/>
              <a:t>s predecessor</a:t>
            </a:r>
            <a:endParaRPr lang="en-US" altLang="zh-CN" dirty="0" smtClean="0"/>
          </a:p>
          <a:p>
            <a:endParaRPr lang="zh-CN" altLang="en-US" dirty="0" smtClean="0"/>
          </a:p>
          <a:p>
            <a:endParaRPr lang="en-CA"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AREAS OF OPERATION</a:t>
            </a:r>
            <a:endParaRPr lang="en-CA" dirty="0"/>
          </a:p>
        </p:txBody>
      </p:sp>
      <p:pic>
        <p:nvPicPr>
          <p:cNvPr id="4" name="Content Placeholder 3" descr="`3~8WEHY0BM@BQY@JE@[]50"/>
          <p:cNvPicPr>
            <a:picLocks noGrp="1" noChangeAspect="1" noChangeArrowheads="1"/>
          </p:cNvPicPr>
          <p:nvPr>
            <p:ph sz="quarter" idx="1"/>
          </p:nvPr>
        </p:nvPicPr>
        <p:blipFill>
          <a:blip r:embed="rId2" cstate="print"/>
          <a:srcRect/>
          <a:stretch>
            <a:fillRect/>
          </a:stretch>
        </p:blipFill>
        <p:spPr>
          <a:xfrm>
            <a:off x="612775" y="1798463"/>
            <a:ext cx="8153400" cy="4099273"/>
          </a:xfr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AREAS OF OPERATION</a:t>
            </a:r>
            <a:endParaRPr lang="en-CA" dirty="0"/>
          </a:p>
        </p:txBody>
      </p:sp>
      <p:pic>
        <p:nvPicPr>
          <p:cNvPr id="4" name="內容版面配置區 3" descr="business over world.jpg"/>
          <p:cNvPicPr>
            <a:picLocks noGrp="1" noChangeAspect="1" noChangeArrowheads="1"/>
          </p:cNvPicPr>
          <p:nvPr>
            <p:ph sz="quarter" idx="1"/>
          </p:nvPr>
        </p:nvPicPr>
        <p:blipFill>
          <a:blip r:embed="rId2" cstate="print"/>
          <a:srcRect/>
          <a:stretch>
            <a:fillRect/>
          </a:stretch>
        </p:blipFill>
        <p:spPr bwMode="auto">
          <a:xfrm>
            <a:off x="1467763" y="1808987"/>
            <a:ext cx="6208475" cy="4677331"/>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BUSINESS TYPE</a:t>
            </a:r>
            <a:endParaRPr lang="en-CA" dirty="0"/>
          </a:p>
        </p:txBody>
      </p:sp>
      <p:sp>
        <p:nvSpPr>
          <p:cNvPr id="3" name="Content Placeholder 2"/>
          <p:cNvSpPr>
            <a:spLocks noGrp="1"/>
          </p:cNvSpPr>
          <p:nvPr>
            <p:ph sz="quarter" idx="1"/>
          </p:nvPr>
        </p:nvSpPr>
        <p:spPr/>
        <p:txBody>
          <a:bodyPr/>
          <a:lstStyle/>
          <a:p>
            <a:r>
              <a:rPr lang="en-US" altLang="zh-CN" sz="2400" dirty="0" smtClean="0"/>
              <a:t>Publicly traded limited partnership under the laws of the Province of Alberta on October 9, 1997</a:t>
            </a:r>
            <a:endParaRPr lang="zh-CN" altLang="en-US" sz="2400" dirty="0" smtClean="0"/>
          </a:p>
          <a:p>
            <a:r>
              <a:rPr lang="en-US" altLang="zh-CN" sz="2400" dirty="0" smtClean="0"/>
              <a:t>But what is limited partnership?</a:t>
            </a:r>
            <a:endParaRPr lang="zh-CN" altLang="en-US" sz="2400" dirty="0" smtClean="0"/>
          </a:p>
          <a:p>
            <a:pPr lvl="1">
              <a:buFontTx/>
              <a:buChar char="-"/>
            </a:pPr>
            <a:r>
              <a:rPr lang="en-US" altLang="zh-CN" sz="1700" dirty="0" smtClean="0"/>
              <a:t>Limited partner: has a share of ownership but who takes </a:t>
            </a:r>
            <a:r>
              <a:rPr lang="en-US" altLang="zh-CN" sz="1700" i="1" dirty="0" smtClean="0"/>
              <a:t>NO</a:t>
            </a:r>
            <a:r>
              <a:rPr lang="en-US" altLang="zh-CN" sz="1700" dirty="0" smtClean="0"/>
              <a:t> part in managing the partnership</a:t>
            </a:r>
            <a:endParaRPr lang="en-CA" altLang="zh-CN" sz="1700" dirty="0" smtClean="0"/>
          </a:p>
          <a:p>
            <a:pPr lvl="1">
              <a:buFontTx/>
              <a:buChar char="-"/>
            </a:pPr>
            <a:r>
              <a:rPr lang="en-US" altLang="zh-CN" sz="1700" dirty="0" smtClean="0"/>
              <a:t>                                    : </a:t>
            </a:r>
            <a:r>
              <a:rPr lang="en-US" altLang="zh-CN" sz="1700" i="1" dirty="0" smtClean="0"/>
              <a:t>NOT</a:t>
            </a:r>
            <a:r>
              <a:rPr lang="en-US" altLang="zh-CN" sz="1700" dirty="0" smtClean="0"/>
              <a:t> liable for any amount greater than their  </a:t>
            </a:r>
            <a:endParaRPr lang="zh-CN" altLang="en-US" sz="1700" dirty="0" smtClean="0"/>
          </a:p>
          <a:p>
            <a:pPr lvl="1">
              <a:buFontTx/>
              <a:buNone/>
            </a:pPr>
            <a:r>
              <a:rPr lang="en-US" altLang="zh-CN" sz="1700" dirty="0" smtClean="0"/>
              <a:t>                                         original investment in the partnership </a:t>
            </a:r>
            <a:endParaRPr lang="zh-CN" altLang="en-US" sz="1700" dirty="0" smtClean="0"/>
          </a:p>
          <a:p>
            <a:pPr lvl="1">
              <a:buFontTx/>
              <a:buChar char="-"/>
            </a:pPr>
            <a:r>
              <a:rPr lang="en-US" altLang="zh-CN" sz="1700" dirty="0" smtClean="0"/>
              <a:t>General partner: takes part in the daily operations of the partnership </a:t>
            </a:r>
            <a:endParaRPr lang="zh-CN" altLang="en-US" sz="1700" dirty="0" smtClean="0"/>
          </a:p>
          <a:p>
            <a:pPr lvl="1">
              <a:buFontTx/>
              <a:buNone/>
            </a:pPr>
            <a:r>
              <a:rPr lang="en-US" altLang="zh-CN" sz="1700" dirty="0" smtClean="0"/>
              <a:t>                                       : personally responsible for the liabilities of the  </a:t>
            </a:r>
            <a:endParaRPr lang="zh-CN" altLang="en-US" sz="1700" dirty="0" smtClean="0"/>
          </a:p>
          <a:p>
            <a:pPr lvl="1">
              <a:buFontTx/>
              <a:buNone/>
            </a:pPr>
            <a:r>
              <a:rPr lang="en-US" altLang="zh-CN" sz="1700" dirty="0" smtClean="0"/>
              <a:t>                                         partnership</a:t>
            </a:r>
          </a:p>
          <a:p>
            <a:endParaRPr lang="en-C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CANADIAN NORTH AMERICAN PIPELINE MAP</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760" y="1364673"/>
            <a:ext cx="8892480" cy="5520711"/>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CLASSIFICATION OF PARTNERSHIP</a:t>
            </a:r>
            <a:endParaRPr lang="en-CA" dirty="0"/>
          </a:p>
        </p:txBody>
      </p:sp>
      <p:sp>
        <p:nvSpPr>
          <p:cNvPr id="3" name="Content Placeholder 2"/>
          <p:cNvSpPr>
            <a:spLocks noGrp="1"/>
          </p:cNvSpPr>
          <p:nvPr>
            <p:ph sz="quarter" idx="1"/>
          </p:nvPr>
        </p:nvSpPr>
        <p:spPr/>
        <p:txBody>
          <a:bodyPr/>
          <a:lstStyle/>
          <a:p>
            <a:pPr>
              <a:lnSpc>
                <a:spcPct val="80000"/>
              </a:lnSpc>
            </a:pPr>
            <a:r>
              <a:rPr lang="en-US" altLang="zh-CN" sz="2200" dirty="0" smtClean="0"/>
              <a:t>Class A - Public </a:t>
            </a:r>
            <a:r>
              <a:rPr lang="en-US" altLang="zh-CN" sz="2200" dirty="0" err="1" smtClean="0"/>
              <a:t>Unitholders</a:t>
            </a:r>
            <a:r>
              <a:rPr lang="en-US" altLang="zh-CN" sz="2200" dirty="0" smtClean="0"/>
              <a:t>  </a:t>
            </a:r>
            <a:endParaRPr lang="zh-CN" altLang="en-US" sz="2200" dirty="0" smtClean="0"/>
          </a:p>
          <a:p>
            <a:pPr lvl="1">
              <a:lnSpc>
                <a:spcPct val="80000"/>
              </a:lnSpc>
              <a:buFontTx/>
              <a:buNone/>
            </a:pPr>
            <a:r>
              <a:rPr lang="en-US" altLang="zh-CN" sz="2200" dirty="0" smtClean="0"/>
              <a:t>                - Limited liability partnership</a:t>
            </a:r>
            <a:endParaRPr lang="zh-CN" altLang="en-US" sz="2200" dirty="0" smtClean="0"/>
          </a:p>
          <a:p>
            <a:pPr lvl="1">
              <a:lnSpc>
                <a:spcPct val="80000"/>
              </a:lnSpc>
              <a:buFontTx/>
              <a:buNone/>
            </a:pPr>
            <a:r>
              <a:rPr lang="en-US" altLang="zh-CN" sz="2200" dirty="0" smtClean="0"/>
              <a:t>		      - 99.9% partnership interest</a:t>
            </a:r>
            <a:endParaRPr lang="zh-CN" altLang="en-US" sz="2200" dirty="0" smtClean="0"/>
          </a:p>
          <a:p>
            <a:pPr lvl="1">
              <a:lnSpc>
                <a:spcPct val="80000"/>
              </a:lnSpc>
              <a:buFontTx/>
              <a:buNone/>
            </a:pPr>
            <a:r>
              <a:rPr lang="en-US" altLang="zh-CN" sz="2200" dirty="0" smtClean="0"/>
              <a:t>                - </a:t>
            </a:r>
            <a:r>
              <a:rPr lang="en-US" altLang="en-US" sz="2200" dirty="0" smtClean="0"/>
              <a:t>“</a:t>
            </a:r>
            <a:r>
              <a:rPr lang="en-US" altLang="zh-CN" sz="2200" dirty="0" smtClean="0"/>
              <a:t>Distribution Reinvestment Plan</a:t>
            </a:r>
            <a:r>
              <a:rPr lang="en-US" altLang="en-US" sz="2200" dirty="0" smtClean="0"/>
              <a:t>”</a:t>
            </a:r>
            <a:endParaRPr lang="zh-CN" altLang="en-US" sz="2200" dirty="0" smtClean="0"/>
          </a:p>
          <a:p>
            <a:pPr lvl="4">
              <a:lnSpc>
                <a:spcPct val="80000"/>
              </a:lnSpc>
              <a:buFont typeface="Wingdings" pitchFamily="2" charset="2"/>
              <a:buNone/>
            </a:pPr>
            <a:r>
              <a:rPr lang="en-US" altLang="zh-CN" sz="1800" dirty="0" smtClean="0"/>
              <a:t> Additional Units at a discounted subscription price equal to 95% of the Average Market Price </a:t>
            </a:r>
            <a:endParaRPr lang="zh-CN" altLang="en-US" sz="1800" dirty="0" smtClean="0"/>
          </a:p>
          <a:p>
            <a:pPr lvl="1">
              <a:lnSpc>
                <a:spcPct val="80000"/>
              </a:lnSpc>
              <a:buFontTx/>
              <a:buNone/>
            </a:pPr>
            <a:r>
              <a:rPr lang="en-US" altLang="zh-CN" sz="1900" dirty="0" smtClean="0"/>
              <a:t>                   </a:t>
            </a:r>
            <a:r>
              <a:rPr lang="en-US" altLang="zh-CN" sz="2200" dirty="0" smtClean="0"/>
              <a:t>- </a:t>
            </a:r>
            <a:r>
              <a:rPr lang="en-US" altLang="en-US" sz="2200" dirty="0" smtClean="0"/>
              <a:t>“</a:t>
            </a:r>
            <a:r>
              <a:rPr lang="en-US" altLang="zh-CN" sz="2200" dirty="0" smtClean="0"/>
              <a:t>Premium Distribution™ Plan</a:t>
            </a:r>
            <a:r>
              <a:rPr lang="en-US" altLang="en-US" sz="2200" dirty="0" smtClean="0"/>
              <a:t>”</a:t>
            </a:r>
            <a:endParaRPr lang="zh-CN" altLang="en-US" sz="2200" dirty="0" smtClean="0"/>
          </a:p>
          <a:p>
            <a:pPr lvl="4">
              <a:lnSpc>
                <a:spcPct val="80000"/>
              </a:lnSpc>
              <a:buFont typeface="Wingdings" pitchFamily="2" charset="2"/>
              <a:buNone/>
            </a:pPr>
            <a:r>
              <a:rPr lang="zh-CN" altLang="en-US" sz="1800" dirty="0" smtClean="0"/>
              <a:t> </a:t>
            </a:r>
            <a:r>
              <a:rPr lang="en-US" altLang="zh-CN" sz="1800" dirty="0" smtClean="0"/>
              <a:t>A premium cash payment equal to 102% of the amount of the cash distribution payable</a:t>
            </a:r>
          </a:p>
          <a:p>
            <a:pPr lvl="4">
              <a:lnSpc>
                <a:spcPct val="80000"/>
              </a:lnSpc>
              <a:buFont typeface="Wingdings" pitchFamily="2" charset="2"/>
              <a:buChar char="Ø"/>
            </a:pPr>
            <a:endParaRPr lang="zh-CN" altLang="en-US" sz="1900" dirty="0" smtClean="0"/>
          </a:p>
          <a:p>
            <a:pPr>
              <a:lnSpc>
                <a:spcPct val="80000"/>
              </a:lnSpc>
              <a:spcBef>
                <a:spcPts val="600"/>
              </a:spcBef>
            </a:pPr>
            <a:r>
              <a:rPr lang="en-US" altLang="zh-CN" sz="2200" dirty="0" smtClean="0"/>
              <a:t>Class B - Pipeline Management Inc. (General partner of Inter Pipeline)</a:t>
            </a:r>
            <a:endParaRPr lang="zh-CN" altLang="en-US" sz="2200" dirty="0" smtClean="0"/>
          </a:p>
          <a:p>
            <a:pPr lvl="1">
              <a:lnSpc>
                <a:spcPct val="80000"/>
              </a:lnSpc>
              <a:buFontTx/>
              <a:buNone/>
            </a:pPr>
            <a:r>
              <a:rPr lang="en-US" altLang="zh-CN" sz="2200" dirty="0" smtClean="0"/>
              <a:t>               - Unlimited liability partnership</a:t>
            </a:r>
            <a:endParaRPr lang="zh-CN" altLang="en-US" sz="2200" dirty="0" smtClean="0"/>
          </a:p>
          <a:p>
            <a:pPr>
              <a:lnSpc>
                <a:spcPct val="80000"/>
              </a:lnSpc>
              <a:spcBef>
                <a:spcPts val="600"/>
              </a:spcBef>
              <a:buFontTx/>
              <a:buNone/>
            </a:pPr>
            <a:r>
              <a:rPr lang="en-US" altLang="zh-CN" sz="2200" dirty="0" smtClean="0"/>
              <a:t>                      - 0.1% partnership interest</a:t>
            </a:r>
            <a:endParaRPr lang="zh-CN" altLang="en-US" sz="2200" dirty="0" smtClean="0"/>
          </a:p>
          <a:p>
            <a:pPr>
              <a:lnSpc>
                <a:spcPct val="90000"/>
              </a:lnSpc>
            </a:pPr>
            <a:endParaRPr lang="zh-CN" altLang="en-US" sz="2200" dirty="0" smtClean="0"/>
          </a:p>
          <a:p>
            <a:endParaRPr lang="en-CA"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STRUCTURE</a:t>
            </a:r>
            <a:endParaRPr lang="en-CA" dirty="0"/>
          </a:p>
        </p:txBody>
      </p:sp>
      <p:pic>
        <p:nvPicPr>
          <p:cNvPr id="4" name="Content Placeholder 3" descr="IH80%L`T1YB2L`EF7]OLZ`R"/>
          <p:cNvPicPr>
            <a:picLocks noGrp="1" noChangeAspect="1" noChangeArrowheads="1"/>
          </p:cNvPicPr>
          <p:nvPr>
            <p:ph sz="quarter" idx="1"/>
          </p:nvPr>
        </p:nvPicPr>
        <p:blipFill>
          <a:blip r:embed="rId2" cstate="print"/>
          <a:srcRect/>
          <a:stretch>
            <a:fillRect/>
          </a:stretch>
        </p:blipFill>
        <p:spPr>
          <a:xfrm>
            <a:off x="612775" y="1681602"/>
            <a:ext cx="8153400" cy="4332995"/>
          </a:xfr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BUSINESS STRATEGY</a:t>
            </a:r>
            <a:endParaRPr lang="en-CA" dirty="0"/>
          </a:p>
        </p:txBody>
      </p:sp>
      <p:sp>
        <p:nvSpPr>
          <p:cNvPr id="3" name="Content Placeholder 2"/>
          <p:cNvSpPr>
            <a:spLocks noGrp="1"/>
          </p:cNvSpPr>
          <p:nvPr>
            <p:ph sz="quarter" idx="1"/>
          </p:nvPr>
        </p:nvSpPr>
        <p:spPr/>
        <p:txBody>
          <a:bodyPr/>
          <a:lstStyle/>
          <a:p>
            <a:r>
              <a:rPr lang="en-US" altLang="zh-CN" dirty="0" smtClean="0"/>
              <a:t>Acquire and develop long-life, high-quality energy infrastructure assets that generate sustainable and predictable cash flow</a:t>
            </a:r>
          </a:p>
          <a:p>
            <a:endParaRPr lang="zh-CN" altLang="en-US" dirty="0" smtClean="0"/>
          </a:p>
          <a:p>
            <a:r>
              <a:rPr lang="en-US" altLang="zh-CN" dirty="0" smtClean="0"/>
              <a:t>Support stable and increasing returns to </a:t>
            </a:r>
            <a:r>
              <a:rPr lang="en-US" altLang="zh-CN" dirty="0" err="1" smtClean="0"/>
              <a:t>unitholders</a:t>
            </a:r>
            <a:r>
              <a:rPr lang="en-US" altLang="zh-CN" dirty="0" smtClean="0"/>
              <a:t> </a:t>
            </a:r>
            <a:endParaRPr lang="zh-CN" altLang="en-US" dirty="0" smtClean="0"/>
          </a:p>
          <a:p>
            <a:endParaRPr lang="zh-CN" altLang="en-US" dirty="0" smtClean="0"/>
          </a:p>
          <a:p>
            <a:endParaRPr lang="en-CA"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CURRENT BUSINESS OPERATIONS</a:t>
            </a:r>
            <a:endParaRPr lang="en-CA" dirty="0"/>
          </a:p>
        </p:txBody>
      </p:sp>
      <p:pic>
        <p:nvPicPr>
          <p:cNvPr id="4" name="Content Placeholder 2"/>
          <p:cNvPicPr>
            <a:picLocks noGrp="1" noChangeAspect="1" noChangeArrowheads="1"/>
          </p:cNvPicPr>
          <p:nvPr>
            <p:ph sz="quarter" idx="1"/>
          </p:nvPr>
        </p:nvPicPr>
        <p:blipFill>
          <a:blip r:embed="rId2" cstate="print"/>
          <a:srcRect/>
          <a:stretch>
            <a:fillRect/>
          </a:stretch>
        </p:blipFill>
        <p:spPr>
          <a:xfrm>
            <a:off x="612775" y="1615541"/>
            <a:ext cx="8153400" cy="4465118"/>
          </a:xfr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CASH FLOW BY BUSINESS SEGMENT</a:t>
            </a:r>
            <a:endParaRPr lang="en-CA" dirty="0"/>
          </a:p>
        </p:txBody>
      </p:sp>
      <p:pic>
        <p:nvPicPr>
          <p:cNvPr id="1026" name="Picture 2" descr="C:\Users\Kenny\Downloads\p123.png"/>
          <p:cNvPicPr>
            <a:picLocks noChangeAspect="1" noChangeArrowheads="1"/>
          </p:cNvPicPr>
          <p:nvPr/>
        </p:nvPicPr>
        <p:blipFill>
          <a:blip r:embed="rId2" cstate="print"/>
          <a:srcRect/>
          <a:stretch>
            <a:fillRect/>
          </a:stretch>
        </p:blipFill>
        <p:spPr bwMode="auto">
          <a:xfrm>
            <a:off x="1475655" y="2420888"/>
            <a:ext cx="6519915" cy="3312368"/>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SANDS TRANSPORTATION</a:t>
            </a:r>
            <a:endParaRPr lang="en-CA" dirty="0"/>
          </a:p>
        </p:txBody>
      </p:sp>
      <p:pic>
        <p:nvPicPr>
          <p:cNvPr id="4" name="Picture 2"/>
          <p:cNvPicPr>
            <a:picLocks noGrp="1" noChangeAspect="1" noChangeArrowheads="1"/>
          </p:cNvPicPr>
          <p:nvPr>
            <p:ph sz="quarter" idx="1"/>
          </p:nvPr>
        </p:nvPicPr>
        <p:blipFill>
          <a:blip r:embed="rId2" cstate="print"/>
          <a:srcRect/>
          <a:stretch>
            <a:fillRect/>
          </a:stretch>
        </p:blipFill>
        <p:spPr>
          <a:xfrm>
            <a:off x="1283812" y="1876149"/>
            <a:ext cx="6811326" cy="3943901"/>
          </a:xfr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SANDS TRANSPORTATION</a:t>
            </a:r>
            <a:endParaRPr lang="en-CA" dirty="0"/>
          </a:p>
        </p:txBody>
      </p:sp>
      <p:pic>
        <p:nvPicPr>
          <p:cNvPr id="4" name="Picture 2"/>
          <p:cNvPicPr>
            <a:picLocks noGrp="1" noChangeAspect="1" noChangeArrowheads="1"/>
          </p:cNvPicPr>
          <p:nvPr>
            <p:ph sz="quarter" idx="1"/>
          </p:nvPr>
        </p:nvPicPr>
        <p:blipFill>
          <a:blip r:embed="rId2" cstate="print"/>
          <a:srcRect/>
          <a:stretch>
            <a:fillRect/>
          </a:stretch>
        </p:blipFill>
        <p:spPr>
          <a:xfrm>
            <a:off x="1283812" y="1876149"/>
            <a:ext cx="6811326" cy="3943901"/>
          </a:xfr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SANDS TRANSPORTATION</a:t>
            </a:r>
            <a:endParaRPr lang="en-CA" dirty="0"/>
          </a:p>
        </p:txBody>
      </p:sp>
      <p:sp>
        <p:nvSpPr>
          <p:cNvPr id="3" name="Content Placeholder 2"/>
          <p:cNvSpPr>
            <a:spLocks noGrp="1"/>
          </p:cNvSpPr>
          <p:nvPr>
            <p:ph sz="quarter" idx="1"/>
          </p:nvPr>
        </p:nvSpPr>
        <p:spPr/>
        <p:txBody>
          <a:bodyPr/>
          <a:lstStyle/>
          <a:p>
            <a:endParaRPr lang="en-CA"/>
          </a:p>
        </p:txBody>
      </p:sp>
      <p:pic>
        <p:nvPicPr>
          <p:cNvPr id="4" name="Picture 3" descr="M7WUSJRXJ{YB6B)0D]IG{X6"/>
          <p:cNvPicPr>
            <a:picLocks noChangeAspect="1" noChangeArrowheads="1"/>
          </p:cNvPicPr>
          <p:nvPr/>
        </p:nvPicPr>
        <p:blipFill>
          <a:blip r:embed="rId2" cstate="print"/>
          <a:srcRect/>
          <a:stretch>
            <a:fillRect/>
          </a:stretch>
        </p:blipFill>
        <p:spPr>
          <a:xfrm>
            <a:off x="457200" y="1764878"/>
            <a:ext cx="4248150" cy="4616450"/>
          </a:xfrm>
          <a:prstGeom prst="rect">
            <a:avLst/>
          </a:prstGeom>
          <a:noFill/>
        </p:spPr>
      </p:pic>
      <p:pic>
        <p:nvPicPr>
          <p:cNvPr id="5" name="Picture 4" descr="图片1"/>
          <p:cNvPicPr>
            <a:picLocks noChangeAspect="1" noChangeArrowheads="1"/>
          </p:cNvPicPr>
          <p:nvPr/>
        </p:nvPicPr>
        <p:blipFill>
          <a:blip r:embed="rId3" cstate="print"/>
          <a:srcRect/>
          <a:stretch>
            <a:fillRect/>
          </a:stretch>
        </p:blipFill>
        <p:spPr>
          <a:xfrm>
            <a:off x="4705350" y="1589806"/>
            <a:ext cx="3981450" cy="4935538"/>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 FROM OPERATIONS</a:t>
            </a:r>
            <a:endParaRPr lang="en-CA" dirty="0"/>
          </a:p>
        </p:txBody>
      </p:sp>
      <p:pic>
        <p:nvPicPr>
          <p:cNvPr id="4" name="Content Placeholder 3" descr="OXAEAP655Y$BGTK5R)OL@3H"/>
          <p:cNvPicPr>
            <a:picLocks noGrp="1" noChangeAspect="1" noChangeArrowheads="1"/>
          </p:cNvPicPr>
          <p:nvPr>
            <p:ph sz="quarter" idx="1"/>
          </p:nvPr>
        </p:nvPicPr>
        <p:blipFill>
          <a:blip r:embed="rId2" cstate="print"/>
          <a:srcRect/>
          <a:stretch>
            <a:fillRect/>
          </a:stretch>
        </p:blipFill>
        <p:spPr>
          <a:xfrm>
            <a:off x="373812" y="2060848"/>
            <a:ext cx="8396377" cy="3888432"/>
          </a:xfr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OIL PIPELINES</a:t>
            </a:r>
            <a:endParaRPr lang="en-CA" dirty="0"/>
          </a:p>
        </p:txBody>
      </p:sp>
      <p:pic>
        <p:nvPicPr>
          <p:cNvPr id="4" name="Content Placeholder 3" descr="M`EMXR])7I``N8X)CHAQW@9"/>
          <p:cNvPicPr>
            <a:picLocks noGrp="1" noChangeAspect="1" noChangeArrowheads="1"/>
          </p:cNvPicPr>
          <p:nvPr>
            <p:ph sz="quarter" idx="1"/>
          </p:nvPr>
        </p:nvPicPr>
        <p:blipFill>
          <a:blip r:embed="rId2" cstate="print"/>
          <a:srcRect/>
          <a:stretch>
            <a:fillRect/>
          </a:stretch>
        </p:blipFill>
        <p:spPr>
          <a:xfrm>
            <a:off x="737782" y="2119312"/>
            <a:ext cx="7668437" cy="4045992"/>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TYPES OF PIPELINES</a:t>
            </a:r>
            <a:endParaRPr lang="en-CA" dirty="0"/>
          </a:p>
        </p:txBody>
      </p:sp>
      <p:sp>
        <p:nvSpPr>
          <p:cNvPr id="3" name="Content Placeholder 2"/>
          <p:cNvSpPr>
            <a:spLocks noGrp="1"/>
          </p:cNvSpPr>
          <p:nvPr>
            <p:ph sz="quarter" idx="1"/>
          </p:nvPr>
        </p:nvSpPr>
        <p:spPr/>
        <p:txBody>
          <a:bodyPr>
            <a:normAutofit/>
          </a:bodyPr>
          <a:lstStyle/>
          <a:p>
            <a:r>
              <a:rPr lang="en-US" sz="3600" dirty="0" smtClean="0"/>
              <a:t>Liquids Pipelines</a:t>
            </a:r>
          </a:p>
          <a:p>
            <a:pPr lvl="1">
              <a:buFont typeface="Wingdings" pitchFamily="2" charset="2"/>
              <a:buChar char="Ø"/>
            </a:pPr>
            <a:r>
              <a:rPr lang="en-US" sz="2800" dirty="0" smtClean="0"/>
              <a:t>Crude Oil, Liquefied Natural Gas</a:t>
            </a:r>
          </a:p>
          <a:p>
            <a:pPr lvl="1">
              <a:buFont typeface="Wingdings" pitchFamily="2" charset="2"/>
              <a:buChar char="Ø"/>
            </a:pPr>
            <a:r>
              <a:rPr lang="en-US" sz="2800" dirty="0" smtClean="0"/>
              <a:t>Refined petroleum products</a:t>
            </a:r>
          </a:p>
          <a:p>
            <a:endParaRPr lang="en-US" sz="3600" dirty="0" smtClean="0"/>
          </a:p>
          <a:p>
            <a:r>
              <a:rPr lang="en-US" sz="3600" dirty="0" smtClean="0"/>
              <a:t>Natural Gas Pipelines</a:t>
            </a:r>
          </a:p>
          <a:p>
            <a:pPr lvl="1">
              <a:buFont typeface="Wingdings" pitchFamily="2" charset="2"/>
              <a:buChar char="Ø"/>
            </a:pPr>
            <a:r>
              <a:rPr lang="en-US" sz="2800" dirty="0" smtClean="0"/>
              <a:t>Directly to households/Businesses</a:t>
            </a:r>
          </a:p>
          <a:p>
            <a:pPr lvl="1">
              <a:buFont typeface="Wingdings" pitchFamily="2" charset="2"/>
              <a:buChar char="Ø"/>
            </a:pPr>
            <a:r>
              <a:rPr lang="en-US" sz="2800" dirty="0" smtClean="0"/>
              <a:t>Ethane, Methane, Propane etc.</a:t>
            </a:r>
          </a:p>
          <a:p>
            <a:pPr lvl="1">
              <a:buFont typeface="Wingdings" pitchFamily="2" charset="2"/>
              <a:buChar char="Ø"/>
            </a:pPr>
            <a:r>
              <a:rPr lang="en-US" sz="2800" dirty="0" smtClean="0"/>
              <a:t>Small diameter</a:t>
            </a:r>
          </a:p>
        </p:txBody>
      </p:sp>
      <p:pic>
        <p:nvPicPr>
          <p:cNvPr id="4" name="Picture 2" descr="C:\Users\Kevin\AppData\Local\Microsoft\Windows\Temporary Internet Files\Content.IE5\UGM6D7GJ\MC90008232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56176" y="4077072"/>
            <a:ext cx="1893722" cy="1832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OIL PIPELINES</a:t>
            </a:r>
            <a:endParaRPr lang="en-CA" dirty="0"/>
          </a:p>
        </p:txBody>
      </p:sp>
      <p:pic>
        <p:nvPicPr>
          <p:cNvPr id="5" name="Picture 3" descr="{E2X4WGH[(N2[]V3{0K4Z98"/>
          <p:cNvPicPr>
            <a:picLocks noGrp="1" noChangeAspect="1" noChangeArrowheads="1"/>
          </p:cNvPicPr>
          <p:nvPr>
            <p:ph sz="quarter" idx="1"/>
          </p:nvPr>
        </p:nvPicPr>
        <p:blipFill>
          <a:blip r:embed="rId2" cstate="print"/>
          <a:srcRect t="-977" r="1929"/>
          <a:stretch>
            <a:fillRect/>
          </a:stretch>
        </p:blipFill>
        <p:spPr>
          <a:xfrm>
            <a:off x="759314" y="1650373"/>
            <a:ext cx="7625372" cy="5207627"/>
          </a:xfr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OIL PIPELINES</a:t>
            </a:r>
            <a:endParaRPr lang="en-CA" dirty="0"/>
          </a:p>
        </p:txBody>
      </p:sp>
      <p:sp>
        <p:nvSpPr>
          <p:cNvPr id="3" name="Content Placeholder 2"/>
          <p:cNvSpPr>
            <a:spLocks noGrp="1"/>
          </p:cNvSpPr>
          <p:nvPr>
            <p:ph sz="quarter" idx="1"/>
          </p:nvPr>
        </p:nvSpPr>
        <p:spPr/>
        <p:txBody>
          <a:bodyPr/>
          <a:lstStyle/>
          <a:p>
            <a:endParaRPr lang="en-CA"/>
          </a:p>
        </p:txBody>
      </p:sp>
      <p:pic>
        <p:nvPicPr>
          <p:cNvPr id="6" name="Picture 3" descr="ZUV`1UJ@A`BHP8GRYIT5F0C"/>
          <p:cNvPicPr>
            <a:picLocks noChangeAspect="1" noChangeArrowheads="1"/>
          </p:cNvPicPr>
          <p:nvPr/>
        </p:nvPicPr>
        <p:blipFill>
          <a:blip r:embed="rId2" cstate="print"/>
          <a:srcRect/>
          <a:stretch>
            <a:fillRect/>
          </a:stretch>
        </p:blipFill>
        <p:spPr>
          <a:xfrm>
            <a:off x="601216" y="1475457"/>
            <a:ext cx="7571184" cy="2608436"/>
          </a:xfrm>
          <a:prstGeom prst="rect">
            <a:avLst/>
          </a:prstGeom>
          <a:noFill/>
        </p:spPr>
      </p:pic>
      <p:pic>
        <p:nvPicPr>
          <p:cNvPr id="7" name="Picture 4" descr="MSJ4]Z9QLE{8((AV5]9EGQP"/>
          <p:cNvPicPr>
            <a:picLocks noChangeAspect="1" noChangeArrowheads="1"/>
          </p:cNvPicPr>
          <p:nvPr/>
        </p:nvPicPr>
        <p:blipFill>
          <a:blip r:embed="rId3" cstate="print"/>
          <a:srcRect/>
          <a:stretch>
            <a:fillRect/>
          </a:stretch>
        </p:blipFill>
        <p:spPr>
          <a:xfrm>
            <a:off x="601216" y="4296506"/>
            <a:ext cx="7571184" cy="2444862"/>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 FROM OPERATIONS</a:t>
            </a:r>
            <a:endParaRPr lang="en-CA" dirty="0"/>
          </a:p>
        </p:txBody>
      </p:sp>
      <p:pic>
        <p:nvPicPr>
          <p:cNvPr id="4" name="Content Placeholder 3" descr="[DLTJF%C}[D6_QRX@Q[PAAV"/>
          <p:cNvPicPr>
            <a:picLocks noGrp="1" noChangeAspect="1" noChangeArrowheads="1"/>
          </p:cNvPicPr>
          <p:nvPr>
            <p:ph sz="quarter" idx="1"/>
          </p:nvPr>
        </p:nvPicPr>
        <p:blipFill>
          <a:blip r:embed="rId2" cstate="print"/>
          <a:srcRect/>
          <a:stretch>
            <a:fillRect/>
          </a:stretch>
        </p:blipFill>
        <p:spPr>
          <a:xfrm>
            <a:off x="533998" y="1988840"/>
            <a:ext cx="8076005" cy="4177244"/>
          </a:xfr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NGL EXTRACTION</a:t>
            </a:r>
            <a:endParaRPr lang="en-CA" dirty="0"/>
          </a:p>
        </p:txBody>
      </p:sp>
      <p:pic>
        <p:nvPicPr>
          <p:cNvPr id="4" name="Content Placeholder 3" descr="MJ}WL4%Q1UOV)IAY6`R3QOF"/>
          <p:cNvPicPr>
            <a:picLocks noGrp="1" noChangeAspect="1" noChangeArrowheads="1"/>
          </p:cNvPicPr>
          <p:nvPr>
            <p:ph sz="quarter" idx="1"/>
          </p:nvPr>
        </p:nvPicPr>
        <p:blipFill>
          <a:blip r:embed="rId2" cstate="print"/>
          <a:srcRect/>
          <a:stretch>
            <a:fillRect/>
          </a:stretch>
        </p:blipFill>
        <p:spPr>
          <a:xfrm>
            <a:off x="1427162" y="1719262"/>
            <a:ext cx="6524625" cy="4257675"/>
          </a:xfr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NGL EXTRACTION</a:t>
            </a:r>
            <a:endParaRPr lang="en-CA" dirty="0"/>
          </a:p>
        </p:txBody>
      </p:sp>
      <p:sp>
        <p:nvSpPr>
          <p:cNvPr id="3" name="Content Placeholder 2"/>
          <p:cNvSpPr>
            <a:spLocks noGrp="1"/>
          </p:cNvSpPr>
          <p:nvPr>
            <p:ph sz="quarter" idx="1"/>
          </p:nvPr>
        </p:nvSpPr>
        <p:spPr/>
        <p:txBody>
          <a:bodyPr/>
          <a:lstStyle/>
          <a:p>
            <a:endParaRPr lang="en-CA" dirty="0"/>
          </a:p>
        </p:txBody>
      </p:sp>
      <p:pic>
        <p:nvPicPr>
          <p:cNvPr id="4" name="Picture 3" descr="EB3QQ2LC0JMKSLB88889V]E"/>
          <p:cNvPicPr>
            <a:picLocks noChangeAspect="1" noChangeArrowheads="1"/>
          </p:cNvPicPr>
          <p:nvPr/>
        </p:nvPicPr>
        <p:blipFill>
          <a:blip r:embed="rId2" cstate="print"/>
          <a:srcRect/>
          <a:stretch>
            <a:fillRect/>
          </a:stretch>
        </p:blipFill>
        <p:spPr>
          <a:xfrm>
            <a:off x="457200" y="1462930"/>
            <a:ext cx="8229600" cy="2586038"/>
          </a:xfrm>
          <a:prstGeom prst="rect">
            <a:avLst/>
          </a:prstGeom>
          <a:noFill/>
        </p:spPr>
      </p:pic>
      <p:pic>
        <p:nvPicPr>
          <p:cNvPr id="5" name="Picture 4" descr="C@YAPTZEK8ENKX%]N_8G(WO"/>
          <p:cNvPicPr>
            <a:picLocks noChangeAspect="1" noChangeArrowheads="1"/>
          </p:cNvPicPr>
          <p:nvPr/>
        </p:nvPicPr>
        <p:blipFill>
          <a:blip r:embed="rId3" cstate="print"/>
          <a:srcRect/>
          <a:stretch>
            <a:fillRect/>
          </a:stretch>
        </p:blipFill>
        <p:spPr>
          <a:xfrm>
            <a:off x="457200" y="4048968"/>
            <a:ext cx="8229600" cy="269240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 FROM OPERATIONS</a:t>
            </a:r>
            <a:endParaRPr lang="en-CA" dirty="0"/>
          </a:p>
        </p:txBody>
      </p:sp>
      <p:pic>
        <p:nvPicPr>
          <p:cNvPr id="4" name="Content Placeholder 3" descr="OSEWMLYDJH7MKAZ6CITPU[3"/>
          <p:cNvPicPr>
            <a:picLocks noGrp="1" noChangeAspect="1" noChangeArrowheads="1"/>
          </p:cNvPicPr>
          <p:nvPr>
            <p:ph sz="quarter" idx="1"/>
          </p:nvPr>
        </p:nvPicPr>
        <p:blipFill>
          <a:blip r:embed="rId2" cstate="print"/>
          <a:srcRect/>
          <a:stretch>
            <a:fillRect/>
          </a:stretch>
        </p:blipFill>
        <p:spPr>
          <a:xfrm>
            <a:off x="1662112" y="1556792"/>
            <a:ext cx="5819776" cy="5257800"/>
          </a:xfr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BULK LIQUID STORAGE</a:t>
            </a:r>
            <a:endParaRPr lang="en-CA" dirty="0"/>
          </a:p>
        </p:txBody>
      </p:sp>
      <p:pic>
        <p:nvPicPr>
          <p:cNvPr id="4" name="Content Placeholder 3" descr="5L}FA@QQG`FYA3KZZM1)CDS"/>
          <p:cNvPicPr>
            <a:picLocks noGrp="1" noChangeAspect="1" noChangeArrowheads="1"/>
          </p:cNvPicPr>
          <p:nvPr>
            <p:ph sz="quarter" idx="1"/>
          </p:nvPr>
        </p:nvPicPr>
        <p:blipFill>
          <a:blip r:embed="rId2" cstate="print"/>
          <a:srcRect/>
          <a:stretch>
            <a:fillRect/>
          </a:stretch>
        </p:blipFill>
        <p:spPr>
          <a:xfrm>
            <a:off x="947195" y="2132856"/>
            <a:ext cx="7249610" cy="4095899"/>
          </a:xfr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BULK LIQUID STORAGE</a:t>
            </a:r>
            <a:endParaRPr lang="en-CA" dirty="0"/>
          </a:p>
        </p:txBody>
      </p:sp>
      <p:pic>
        <p:nvPicPr>
          <p:cNvPr id="4" name="Content Placeholder 3" descr="3VH$BHSV~GKWL4[JUZ%$$L8"/>
          <p:cNvPicPr>
            <a:picLocks noGrp="1" noChangeAspect="1" noChangeArrowheads="1"/>
          </p:cNvPicPr>
          <p:nvPr>
            <p:ph sz="quarter" idx="1"/>
          </p:nvPr>
        </p:nvPicPr>
        <p:blipFill>
          <a:blip r:embed="rId2" cstate="print"/>
          <a:srcRect/>
          <a:stretch>
            <a:fillRect/>
          </a:stretch>
        </p:blipFill>
        <p:spPr>
          <a:xfrm>
            <a:off x="1727979" y="1600199"/>
            <a:ext cx="5688043" cy="5167741"/>
          </a:xfr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FINANCIAL AND OPERATING HIGHLIGHTS</a:t>
            </a:r>
            <a:endParaRPr lang="en-CA" dirty="0"/>
          </a:p>
        </p:txBody>
      </p:sp>
      <p:pic>
        <p:nvPicPr>
          <p:cNvPr id="4" name="Content Placeholder 3" descr="6%Z6PUI(J0}GG`A]O4JG2CI"/>
          <p:cNvPicPr>
            <a:picLocks noGrp="1" noChangeAspect="1" noChangeArrowheads="1"/>
          </p:cNvPicPr>
          <p:nvPr>
            <p:ph sz="quarter" idx="1"/>
          </p:nvPr>
        </p:nvPicPr>
        <p:blipFill>
          <a:blip r:embed="rId2" cstate="print"/>
          <a:srcRect/>
          <a:stretch>
            <a:fillRect/>
          </a:stretch>
        </p:blipFill>
        <p:spPr>
          <a:xfrm>
            <a:off x="499417" y="1988840"/>
            <a:ext cx="8145166" cy="4320479"/>
          </a:xfr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FINANCIAL AND OPERATING HIGHLIGHTS</a:t>
            </a:r>
            <a:endParaRPr lang="en-CA" dirty="0"/>
          </a:p>
        </p:txBody>
      </p:sp>
      <p:pic>
        <p:nvPicPr>
          <p:cNvPr id="4" name="Content Placeholder 3" descr="B[_(E0TG@XLF%_9FZ${K[@6"/>
          <p:cNvPicPr>
            <a:picLocks noGrp="1" noChangeAspect="1" noChangeArrowheads="1"/>
          </p:cNvPicPr>
          <p:nvPr>
            <p:ph sz="quarter" idx="1"/>
          </p:nvPr>
        </p:nvPicPr>
        <p:blipFill>
          <a:blip r:embed="rId2" cstate="print"/>
          <a:srcRect/>
          <a:stretch>
            <a:fillRect/>
          </a:stretch>
        </p:blipFill>
        <p:spPr>
          <a:xfrm>
            <a:off x="473268" y="1916832"/>
            <a:ext cx="8197465" cy="432048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LIQUID FUEL DELIVERY NETWORK</a:t>
            </a:r>
            <a:endParaRPr lang="en-CA" dirty="0"/>
          </a:p>
        </p:txBody>
      </p:sp>
      <p:sp>
        <p:nvSpPr>
          <p:cNvPr id="3" name="Content Placeholder 2"/>
          <p:cNvSpPr>
            <a:spLocks noGrp="1"/>
          </p:cNvSpPr>
          <p:nvPr>
            <p:ph sz="quarter" idx="1"/>
          </p:nvPr>
        </p:nvSpPr>
        <p:spPr>
          <a:xfrm>
            <a:off x="612648" y="1600200"/>
            <a:ext cx="5399512" cy="4495800"/>
          </a:xfrm>
        </p:spPr>
        <p:txBody>
          <a:bodyPr/>
          <a:lstStyle/>
          <a:p>
            <a:r>
              <a:rPr lang="en-US" dirty="0" smtClean="0"/>
              <a:t>Field </a:t>
            </a:r>
            <a:r>
              <a:rPr lang="en-US" dirty="0" smtClean="0">
                <a:sym typeface="Wingdings" pitchFamily="2" charset="2"/>
              </a:rPr>
              <a:t> Refinery  Distribution</a:t>
            </a:r>
          </a:p>
          <a:p>
            <a:pPr marL="68580" indent="0">
              <a:buNone/>
            </a:pPr>
            <a:endParaRPr lang="en-US" dirty="0" smtClean="0">
              <a:sym typeface="Wingdings" pitchFamily="2" charset="2"/>
            </a:endParaRPr>
          </a:p>
          <a:p>
            <a:r>
              <a:rPr lang="en-US" dirty="0" smtClean="0">
                <a:sym typeface="Wingdings" pitchFamily="2" charset="2"/>
              </a:rPr>
              <a:t>Extract  Transfer (Pump </a:t>
            </a:r>
          </a:p>
          <a:p>
            <a:pPr>
              <a:buNone/>
            </a:pPr>
            <a:r>
              <a:rPr lang="en-US" dirty="0" smtClean="0">
                <a:sym typeface="Wingdings" pitchFamily="2" charset="2"/>
              </a:rPr>
              <a:t>	&amp; Transmission Line) </a:t>
            </a:r>
          </a:p>
          <a:p>
            <a:pPr>
              <a:buNone/>
            </a:pPr>
            <a:r>
              <a:rPr lang="en-US" dirty="0" smtClean="0">
                <a:sym typeface="Wingdings" pitchFamily="2" charset="2"/>
              </a:rPr>
              <a:t>	 Breakdown</a:t>
            </a:r>
          </a:p>
          <a:p>
            <a:endParaRPr lang="en-CA" dirty="0"/>
          </a:p>
        </p:txBody>
      </p:sp>
      <p:pic>
        <p:nvPicPr>
          <p:cNvPr id="4" name="Content Placeholder 7">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0032" y="2780928"/>
            <a:ext cx="3994296" cy="3696848"/>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ENVIRONMENT, HEALTH, &amp; SAFETY</a:t>
            </a:r>
            <a:endParaRPr lang="en-CA" dirty="0"/>
          </a:p>
        </p:txBody>
      </p:sp>
      <p:sp>
        <p:nvSpPr>
          <p:cNvPr id="3" name="Content Placeholder 2"/>
          <p:cNvSpPr>
            <a:spLocks noGrp="1"/>
          </p:cNvSpPr>
          <p:nvPr>
            <p:ph sz="quarter" idx="1"/>
          </p:nvPr>
        </p:nvSpPr>
        <p:spPr/>
        <p:txBody>
          <a:bodyPr>
            <a:normAutofit/>
          </a:bodyPr>
          <a:lstStyle/>
          <a:p>
            <a:r>
              <a:rPr lang="en-US" altLang="zh-CN" sz="2800" dirty="0" smtClean="0">
                <a:latin typeface="+mj-lt"/>
              </a:rPr>
              <a:t>Aims: </a:t>
            </a:r>
            <a:endParaRPr lang="zh-CN" altLang="en-US" sz="2800" dirty="0" smtClean="0">
              <a:latin typeface="+mj-lt"/>
            </a:endParaRPr>
          </a:p>
          <a:p>
            <a:pPr lvl="1"/>
            <a:r>
              <a:rPr lang="en-US" altLang="zh-CN" sz="2800" dirty="0" smtClean="0">
                <a:latin typeface="+mj-lt"/>
              </a:rPr>
              <a:t>Protect the health and safety of employees, contractors, the public and the environment</a:t>
            </a:r>
            <a:endParaRPr lang="zh-CN" altLang="en-US" sz="2800" dirty="0" smtClean="0">
              <a:latin typeface="+mj-lt"/>
            </a:endParaRPr>
          </a:p>
          <a:p>
            <a:pPr lvl="1"/>
            <a:r>
              <a:rPr lang="en-US" altLang="zh-CN" sz="2800" dirty="0" smtClean="0">
                <a:latin typeface="+mj-lt"/>
              </a:rPr>
              <a:t>Comply with laws, regulations, industry standards and stakeholder expectations </a:t>
            </a:r>
            <a:endParaRPr lang="zh-CN" altLang="en-US" sz="2800" dirty="0" smtClean="0">
              <a:latin typeface="+mj-lt"/>
            </a:endParaRPr>
          </a:p>
          <a:p>
            <a:r>
              <a:rPr lang="en-US" altLang="zh-CN" sz="2800" dirty="0" smtClean="0">
                <a:latin typeface="+mj-lt"/>
              </a:rPr>
              <a:t>How? </a:t>
            </a:r>
            <a:endParaRPr lang="zh-CN" altLang="en-US" sz="2800" dirty="0" smtClean="0">
              <a:latin typeface="+mj-lt"/>
            </a:endParaRPr>
          </a:p>
          <a:p>
            <a:pPr lvl="1"/>
            <a:r>
              <a:rPr lang="en-US" altLang="zh-CN" sz="2800" dirty="0" smtClean="0">
                <a:latin typeface="+mj-lt"/>
              </a:rPr>
              <a:t>Proactively identify hazards, assess priorities, and implement programs and practices</a:t>
            </a:r>
            <a:endParaRPr lang="zh-CN" altLang="en-US" sz="2800" dirty="0" smtClean="0">
              <a:latin typeface="+mj-lt"/>
            </a:endParaRPr>
          </a:p>
          <a:p>
            <a:endParaRPr lang="zh-CN" altLang="en-US" sz="2800" dirty="0" smtClean="0">
              <a:latin typeface="+mj-lt"/>
            </a:endParaRPr>
          </a:p>
          <a:p>
            <a:endParaRPr lang="en-CA" sz="3200" dirty="0">
              <a:latin typeface="+mj-lt"/>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CA"/>
          </a:p>
        </p:txBody>
      </p:sp>
      <p:sp>
        <p:nvSpPr>
          <p:cNvPr id="4" name="Title 3"/>
          <p:cNvSpPr>
            <a:spLocks noGrp="1"/>
          </p:cNvSpPr>
          <p:nvPr>
            <p:ph type="title"/>
          </p:nvPr>
        </p:nvSpPr>
        <p:spPr/>
        <p:txBody>
          <a:bodyPr/>
          <a:lstStyle/>
          <a:p>
            <a:r>
              <a:rPr lang="en-CA" dirty="0" smtClean="0"/>
              <a:t>MANAGEMENT TEAM</a:t>
            </a:r>
            <a:endParaRPr lang="en-CA"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RICHARD SHAW</a:t>
            </a:r>
            <a:endParaRPr lang="en-CA" dirty="0"/>
          </a:p>
        </p:txBody>
      </p:sp>
      <p:sp>
        <p:nvSpPr>
          <p:cNvPr id="3" name="Content Placeholder 2"/>
          <p:cNvSpPr>
            <a:spLocks noGrp="1"/>
          </p:cNvSpPr>
          <p:nvPr>
            <p:ph sz="quarter" idx="1"/>
          </p:nvPr>
        </p:nvSpPr>
        <p:spPr>
          <a:xfrm>
            <a:off x="612648" y="1600200"/>
            <a:ext cx="4103368" cy="4495800"/>
          </a:xfrm>
        </p:spPr>
        <p:txBody>
          <a:bodyPr>
            <a:noAutofit/>
          </a:bodyPr>
          <a:lstStyle/>
          <a:p>
            <a:pPr>
              <a:lnSpc>
                <a:spcPct val="96000"/>
              </a:lnSpc>
              <a:spcBef>
                <a:spcPts val="1200"/>
              </a:spcBef>
            </a:pPr>
            <a:r>
              <a:rPr lang="en-US" altLang="zh-CN" sz="1400" dirty="0" smtClean="0">
                <a:latin typeface="+mj-lt"/>
                <a:sym typeface="Times New Roman" pitchFamily="18" charset="0"/>
              </a:rPr>
              <a:t>Title: Independent Director and Chairman of the Board</a:t>
            </a:r>
          </a:p>
          <a:p>
            <a:pPr>
              <a:lnSpc>
                <a:spcPct val="96000"/>
              </a:lnSpc>
              <a:spcBef>
                <a:spcPts val="1200"/>
              </a:spcBef>
            </a:pPr>
            <a:r>
              <a:rPr lang="en-US" altLang="zh-CN" sz="1400" dirty="0" smtClean="0">
                <a:latin typeface="+mj-lt"/>
                <a:sym typeface="Times New Roman" pitchFamily="18" charset="0"/>
              </a:rPr>
              <a:t>Appointment Date:  January 1, 2014</a:t>
            </a:r>
          </a:p>
          <a:p>
            <a:pPr>
              <a:lnSpc>
                <a:spcPct val="96000"/>
              </a:lnSpc>
              <a:spcBef>
                <a:spcPts val="1200"/>
              </a:spcBef>
            </a:pPr>
            <a:r>
              <a:rPr lang="en-US" altLang="zh-CN" sz="1400" dirty="0" smtClean="0">
                <a:latin typeface="+mj-lt"/>
                <a:sym typeface="Times New Roman" pitchFamily="18" charset="0"/>
              </a:rPr>
              <a:t>Past Experience: </a:t>
            </a:r>
          </a:p>
          <a:p>
            <a:pPr lvl="1">
              <a:lnSpc>
                <a:spcPct val="96000"/>
              </a:lnSpc>
              <a:spcBef>
                <a:spcPts val="1200"/>
              </a:spcBef>
              <a:buFontTx/>
              <a:buNone/>
            </a:pPr>
            <a:r>
              <a:rPr lang="en-US" altLang="zh-CN" sz="1400" dirty="0" smtClean="0">
                <a:latin typeface="+mj-lt"/>
                <a:sym typeface="Times New Roman" pitchFamily="18" charset="0"/>
              </a:rPr>
              <a:t>Senior Partner in the Business Law Group of McCarthy </a:t>
            </a:r>
            <a:r>
              <a:rPr lang="en-US" altLang="zh-CN" sz="1400" dirty="0" err="1" smtClean="0">
                <a:latin typeface="+mj-lt"/>
                <a:sym typeface="Times New Roman" pitchFamily="18" charset="0"/>
              </a:rPr>
              <a:t>Tetreault</a:t>
            </a:r>
            <a:r>
              <a:rPr lang="en-US" altLang="zh-CN" sz="1400" dirty="0" smtClean="0">
                <a:latin typeface="+mj-lt"/>
                <a:sym typeface="Times New Roman" pitchFamily="18" charset="0"/>
              </a:rPr>
              <a:t> LLP </a:t>
            </a:r>
          </a:p>
          <a:p>
            <a:pPr lvl="1">
              <a:lnSpc>
                <a:spcPct val="96000"/>
              </a:lnSpc>
              <a:spcBef>
                <a:spcPts val="1200"/>
              </a:spcBef>
              <a:buFontTx/>
              <a:buNone/>
            </a:pPr>
            <a:r>
              <a:rPr lang="en-US" altLang="zh-CN" sz="1400" dirty="0" smtClean="0">
                <a:latin typeface="+mj-lt"/>
                <a:sym typeface="Times New Roman" pitchFamily="18" charset="0"/>
              </a:rPr>
              <a:t>Director on the National Board of the Institute of Corporate Directors</a:t>
            </a:r>
          </a:p>
          <a:p>
            <a:pPr lvl="1">
              <a:lnSpc>
                <a:spcPct val="96000"/>
              </a:lnSpc>
              <a:spcBef>
                <a:spcPts val="1200"/>
              </a:spcBef>
              <a:buFontTx/>
              <a:buNone/>
            </a:pPr>
            <a:r>
              <a:rPr lang="en-US" altLang="zh-CN" sz="1400" dirty="0" smtClean="0">
                <a:latin typeface="+mj-lt"/>
                <a:sym typeface="Times New Roman" pitchFamily="18" charset="0"/>
              </a:rPr>
              <a:t>Chair of the National Board of the Institute of Corporate Directors (Calgary Chapter)</a:t>
            </a:r>
          </a:p>
          <a:p>
            <a:pPr lvl="1">
              <a:lnSpc>
                <a:spcPct val="96000"/>
              </a:lnSpc>
              <a:spcBef>
                <a:spcPts val="1200"/>
              </a:spcBef>
              <a:buFontTx/>
              <a:buNone/>
            </a:pPr>
            <a:r>
              <a:rPr lang="en-US" altLang="zh-CN" sz="1400" dirty="0" smtClean="0">
                <a:latin typeface="+mj-lt"/>
                <a:sym typeface="Times New Roman" pitchFamily="18" charset="0"/>
              </a:rPr>
              <a:t>lecturer in the Director Education Program at the </a:t>
            </a:r>
            <a:r>
              <a:rPr lang="en-US" altLang="zh-CN" sz="1400" dirty="0" err="1" smtClean="0">
                <a:latin typeface="+mj-lt"/>
                <a:sym typeface="Times New Roman" pitchFamily="18" charset="0"/>
              </a:rPr>
              <a:t>Haskayne</a:t>
            </a:r>
            <a:r>
              <a:rPr lang="en-US" altLang="zh-CN" sz="1400" dirty="0" smtClean="0">
                <a:latin typeface="+mj-lt"/>
                <a:sym typeface="Times New Roman" pitchFamily="18" charset="0"/>
              </a:rPr>
              <a:t> School of Business at the University of Calgary </a:t>
            </a:r>
          </a:p>
          <a:p>
            <a:pPr lvl="1">
              <a:lnSpc>
                <a:spcPct val="96000"/>
              </a:lnSpc>
              <a:spcBef>
                <a:spcPts val="1200"/>
              </a:spcBef>
              <a:buFontTx/>
              <a:buNone/>
            </a:pPr>
            <a:r>
              <a:rPr lang="en-US" altLang="zh-CN" sz="1400" dirty="0" smtClean="0">
                <a:latin typeface="+mj-lt"/>
                <a:sym typeface="Times New Roman" pitchFamily="18" charset="0"/>
              </a:rPr>
              <a:t> Chair of the Board of Governors of Mount Royal University</a:t>
            </a:r>
          </a:p>
          <a:p>
            <a:pPr lvl="1">
              <a:lnSpc>
                <a:spcPct val="96000"/>
              </a:lnSpc>
              <a:spcBef>
                <a:spcPts val="1200"/>
              </a:spcBef>
              <a:buFontTx/>
              <a:buNone/>
            </a:pPr>
            <a:r>
              <a:rPr lang="en-US" altLang="zh-CN" sz="1400" dirty="0" smtClean="0">
                <a:latin typeface="+mj-lt"/>
                <a:sym typeface="Times New Roman" pitchFamily="18" charset="0"/>
              </a:rPr>
              <a:t>Governor of the </a:t>
            </a:r>
            <a:r>
              <a:rPr lang="en-US" altLang="zh-CN" sz="1400" dirty="0" err="1" smtClean="0">
                <a:latin typeface="+mj-lt"/>
                <a:sym typeface="Times New Roman" pitchFamily="18" charset="0"/>
              </a:rPr>
              <a:t>Glenbow</a:t>
            </a:r>
            <a:r>
              <a:rPr lang="en-US" altLang="zh-CN" sz="1400" dirty="0" smtClean="0">
                <a:latin typeface="+mj-lt"/>
                <a:sym typeface="Times New Roman" pitchFamily="18" charset="0"/>
              </a:rPr>
              <a:t> Museum</a:t>
            </a:r>
            <a:endParaRPr lang="en-US" altLang="zh-CN" sz="1400" dirty="0" smtClean="0">
              <a:latin typeface="+mj-lt"/>
            </a:endParaRPr>
          </a:p>
          <a:p>
            <a:endParaRPr lang="en-CA" sz="3600" dirty="0">
              <a:latin typeface="+mj-lt"/>
            </a:endParaRPr>
          </a:p>
        </p:txBody>
      </p:sp>
      <p:pic>
        <p:nvPicPr>
          <p:cNvPr id="4" name="Picture 4" descr="]WEBS@2I[WXC`[3Y7V{WU73"/>
          <p:cNvPicPr>
            <a:picLocks noChangeAspect="1" noChangeArrowheads="1"/>
          </p:cNvPicPr>
          <p:nvPr/>
        </p:nvPicPr>
        <p:blipFill>
          <a:blip r:embed="rId2" cstate="print"/>
          <a:srcRect/>
          <a:stretch>
            <a:fillRect/>
          </a:stretch>
        </p:blipFill>
        <p:spPr>
          <a:xfrm>
            <a:off x="5149005" y="2132856"/>
            <a:ext cx="2879379" cy="3740324"/>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DAVID W. FESYK</a:t>
            </a:r>
            <a:endParaRPr lang="en-CA" dirty="0"/>
          </a:p>
        </p:txBody>
      </p:sp>
      <p:sp>
        <p:nvSpPr>
          <p:cNvPr id="3" name="Content Placeholder 2"/>
          <p:cNvSpPr>
            <a:spLocks noGrp="1"/>
          </p:cNvSpPr>
          <p:nvPr>
            <p:ph sz="quarter" idx="1"/>
          </p:nvPr>
        </p:nvSpPr>
        <p:spPr>
          <a:xfrm>
            <a:off x="612648" y="1600200"/>
            <a:ext cx="4031360" cy="4495800"/>
          </a:xfrm>
        </p:spPr>
        <p:txBody>
          <a:bodyPr>
            <a:noAutofit/>
          </a:bodyPr>
          <a:lstStyle/>
          <a:p>
            <a:pPr>
              <a:lnSpc>
                <a:spcPct val="96000"/>
              </a:lnSpc>
              <a:spcBef>
                <a:spcPts val="1200"/>
              </a:spcBef>
            </a:pPr>
            <a:r>
              <a:rPr lang="en-US" altLang="zh-CN" sz="1400" dirty="0" smtClean="0">
                <a:latin typeface="Times New Roman" pitchFamily="18" charset="0"/>
                <a:sym typeface="Times New Roman" pitchFamily="18" charset="0"/>
              </a:rPr>
              <a:t>Director, President &amp; CEO</a:t>
            </a:r>
          </a:p>
          <a:p>
            <a:pPr>
              <a:lnSpc>
                <a:spcPct val="96000"/>
              </a:lnSpc>
              <a:spcBef>
                <a:spcPts val="1200"/>
              </a:spcBef>
            </a:pPr>
            <a:r>
              <a:rPr lang="en-US" altLang="zh-CN" sz="1400" dirty="0" smtClean="0">
                <a:latin typeface="Times New Roman" pitchFamily="18" charset="0"/>
                <a:sym typeface="Times New Roman" pitchFamily="18" charset="0"/>
              </a:rPr>
              <a:t>Appointment Date: November, 1997</a:t>
            </a:r>
          </a:p>
          <a:p>
            <a:pPr>
              <a:lnSpc>
                <a:spcPct val="96000"/>
              </a:lnSpc>
              <a:spcBef>
                <a:spcPts val="1200"/>
              </a:spcBef>
            </a:pPr>
            <a:r>
              <a:rPr lang="en-US" altLang="zh-CN" sz="1400" dirty="0" smtClean="0">
                <a:latin typeface="Times New Roman" pitchFamily="18" charset="0"/>
                <a:sym typeface="Times New Roman" pitchFamily="18" charset="0"/>
              </a:rPr>
              <a:t>Past Experience: </a:t>
            </a:r>
          </a:p>
          <a:p>
            <a:pPr lvl="1">
              <a:lnSpc>
                <a:spcPct val="96000"/>
              </a:lnSpc>
              <a:spcBef>
                <a:spcPts val="1200"/>
              </a:spcBef>
              <a:buFontTx/>
              <a:buChar char="-"/>
            </a:pPr>
            <a:r>
              <a:rPr lang="en-US" altLang="zh-CN" sz="1400" dirty="0" smtClean="0">
                <a:latin typeface="Times New Roman" pitchFamily="18" charset="0"/>
                <a:sym typeface="Times New Roman" pitchFamily="18" charset="0"/>
              </a:rPr>
              <a:t>Vice President, Transportation, Koch Petroleum Canada</a:t>
            </a:r>
          </a:p>
          <a:p>
            <a:pPr lvl="1">
              <a:lnSpc>
                <a:spcPct val="96000"/>
              </a:lnSpc>
              <a:spcBef>
                <a:spcPts val="1200"/>
              </a:spcBef>
              <a:buFontTx/>
              <a:buChar char="-"/>
            </a:pPr>
            <a:r>
              <a:rPr lang="en-US" altLang="zh-CN" sz="1400" dirty="0" smtClean="0">
                <a:latin typeface="Times New Roman" pitchFamily="18" charset="0"/>
                <a:sym typeface="Times New Roman" pitchFamily="18" charset="0"/>
              </a:rPr>
              <a:t>President, Koch Canada Ltd.</a:t>
            </a:r>
          </a:p>
          <a:p>
            <a:pPr lvl="1">
              <a:lnSpc>
                <a:spcPct val="96000"/>
              </a:lnSpc>
              <a:spcBef>
                <a:spcPts val="1200"/>
              </a:spcBef>
              <a:buFontTx/>
              <a:buChar char="-"/>
            </a:pPr>
            <a:r>
              <a:rPr lang="en-US" altLang="zh-CN" sz="1400" dirty="0" smtClean="0">
                <a:latin typeface="Times New Roman" pitchFamily="18" charset="0"/>
                <a:sym typeface="Times New Roman" pitchFamily="18" charset="0"/>
              </a:rPr>
              <a:t>President &amp; CEO, Koch Pipelines Canada Ltd.</a:t>
            </a:r>
          </a:p>
          <a:p>
            <a:pPr lvl="1">
              <a:lnSpc>
                <a:spcPct val="96000"/>
              </a:lnSpc>
              <a:spcBef>
                <a:spcPts val="1200"/>
              </a:spcBef>
              <a:buFontTx/>
              <a:buChar char="-"/>
            </a:pPr>
            <a:r>
              <a:rPr lang="en-US" altLang="zh-CN" sz="1400" dirty="0" smtClean="0">
                <a:latin typeface="Times New Roman" pitchFamily="18" charset="0"/>
                <a:sym typeface="Times New Roman" pitchFamily="18" charset="0"/>
              </a:rPr>
              <a:t>Director of South Saskatchewan Pipeline Company</a:t>
            </a:r>
          </a:p>
          <a:p>
            <a:pPr>
              <a:lnSpc>
                <a:spcPct val="96000"/>
              </a:lnSpc>
              <a:spcBef>
                <a:spcPts val="1200"/>
              </a:spcBef>
            </a:pPr>
            <a:r>
              <a:rPr lang="en-US" altLang="zh-CN" sz="1400" dirty="0" smtClean="0">
                <a:latin typeface="Times New Roman" pitchFamily="18" charset="0"/>
                <a:sym typeface="Times New Roman" pitchFamily="18" charset="0"/>
              </a:rPr>
              <a:t>Qualifications: </a:t>
            </a:r>
          </a:p>
          <a:p>
            <a:pPr lvl="1">
              <a:lnSpc>
                <a:spcPct val="96000"/>
              </a:lnSpc>
              <a:spcBef>
                <a:spcPts val="1200"/>
              </a:spcBef>
              <a:buFontTx/>
              <a:buChar char="-"/>
            </a:pPr>
            <a:r>
              <a:rPr lang="en-US" altLang="zh-CN" sz="1400" dirty="0" smtClean="0">
                <a:latin typeface="Times New Roman" pitchFamily="18" charset="0"/>
                <a:sym typeface="Times New Roman" pitchFamily="18" charset="0"/>
              </a:rPr>
              <a:t>Bachelor of Science degree from Arizona State University </a:t>
            </a:r>
          </a:p>
          <a:p>
            <a:pPr lvl="1">
              <a:lnSpc>
                <a:spcPct val="96000"/>
              </a:lnSpc>
              <a:spcBef>
                <a:spcPts val="1200"/>
              </a:spcBef>
              <a:buFontTx/>
              <a:buChar char="-"/>
            </a:pPr>
            <a:r>
              <a:rPr lang="en-US" altLang="zh-CN" sz="1400" dirty="0" smtClean="0">
                <a:latin typeface="Times New Roman" pitchFamily="18" charset="0"/>
                <a:sym typeface="Times New Roman" pitchFamily="18" charset="0"/>
              </a:rPr>
              <a:t>Master of Business Administration degree from the University of Calgary</a:t>
            </a:r>
          </a:p>
          <a:p>
            <a:endParaRPr lang="en-CA" sz="3600" dirty="0"/>
          </a:p>
        </p:txBody>
      </p:sp>
      <p:pic>
        <p:nvPicPr>
          <p:cNvPr id="4" name="Picture 4" descr="}`$0SYP1WUS$GV6H0X{NK[3"/>
          <p:cNvPicPr>
            <a:picLocks noChangeAspect="1" noChangeArrowheads="1"/>
          </p:cNvPicPr>
          <p:nvPr/>
        </p:nvPicPr>
        <p:blipFill>
          <a:blip r:embed="rId2" cstate="print"/>
          <a:srcRect/>
          <a:stretch>
            <a:fillRect/>
          </a:stretch>
        </p:blipFill>
        <p:spPr>
          <a:xfrm>
            <a:off x="5084763" y="2292386"/>
            <a:ext cx="2943621" cy="3638513"/>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CHRISTIAN P. BAYLE</a:t>
            </a:r>
            <a:endParaRPr lang="en-CA" dirty="0"/>
          </a:p>
        </p:txBody>
      </p:sp>
      <p:sp>
        <p:nvSpPr>
          <p:cNvPr id="3" name="Content Placeholder 2"/>
          <p:cNvSpPr>
            <a:spLocks noGrp="1"/>
          </p:cNvSpPr>
          <p:nvPr>
            <p:ph sz="quarter" idx="1"/>
          </p:nvPr>
        </p:nvSpPr>
        <p:spPr>
          <a:xfrm>
            <a:off x="612648" y="1600200"/>
            <a:ext cx="4103368" cy="4495800"/>
          </a:xfrm>
        </p:spPr>
        <p:txBody>
          <a:bodyPr>
            <a:normAutofit lnSpcReduction="10000"/>
          </a:bodyPr>
          <a:lstStyle/>
          <a:p>
            <a:pPr>
              <a:lnSpc>
                <a:spcPct val="96000"/>
              </a:lnSpc>
              <a:spcBef>
                <a:spcPts val="1200"/>
              </a:spcBef>
            </a:pPr>
            <a:r>
              <a:rPr lang="en-US" altLang="zh-CN" sz="1400" dirty="0" smtClean="0">
                <a:latin typeface="Times New Roman" pitchFamily="18" charset="0"/>
                <a:sym typeface="Times New Roman" pitchFamily="18" charset="0"/>
              </a:rPr>
              <a:t>Chief Operating Officer</a:t>
            </a:r>
            <a:endParaRPr lang="zh-CN" altLang="en-US" sz="1400" dirty="0" smtClean="0">
              <a:latin typeface="Times New Roman" pitchFamily="18" charset="0"/>
              <a:sym typeface="Times New Roman" pitchFamily="18" charset="0"/>
            </a:endParaRPr>
          </a:p>
          <a:p>
            <a:pPr>
              <a:lnSpc>
                <a:spcPct val="96000"/>
              </a:lnSpc>
              <a:spcBef>
                <a:spcPts val="1200"/>
              </a:spcBef>
            </a:pPr>
            <a:r>
              <a:rPr lang="en-US" altLang="zh-CN" sz="1400" dirty="0" smtClean="0">
                <a:latin typeface="Times New Roman" pitchFamily="18" charset="0"/>
                <a:sym typeface="Times New Roman" pitchFamily="18" charset="0"/>
              </a:rPr>
              <a:t>Appointment Date: March, 2011</a:t>
            </a:r>
            <a:endParaRPr lang="zh-CN" altLang="en-US" sz="1400" dirty="0" smtClean="0">
              <a:latin typeface="Times New Roman" pitchFamily="18" charset="0"/>
              <a:sym typeface="Times New Roman" pitchFamily="18" charset="0"/>
            </a:endParaRPr>
          </a:p>
          <a:p>
            <a:pPr>
              <a:lnSpc>
                <a:spcPct val="96000"/>
              </a:lnSpc>
              <a:spcBef>
                <a:spcPts val="1200"/>
              </a:spcBef>
            </a:pPr>
            <a:r>
              <a:rPr lang="en-US" altLang="zh-CN" sz="1400" dirty="0" smtClean="0">
                <a:latin typeface="Times New Roman" pitchFamily="18" charset="0"/>
                <a:sym typeface="Times New Roman" pitchFamily="18" charset="0"/>
              </a:rPr>
              <a:t>Past Experience:</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Joined Koch Pipelines Canada LP in 1997</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Vice President, Operations, in January 2002 </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Vice President, Corporate Development, in March 2005</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Senior Vice President, Corporate Development in December 2008</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Engineer, </a:t>
            </a:r>
            <a:r>
              <a:rPr lang="en-US" altLang="zh-CN" sz="1400" dirty="0" err="1" smtClean="0">
                <a:latin typeface="Times New Roman" pitchFamily="18" charset="0"/>
                <a:sym typeface="Times New Roman" pitchFamily="18" charset="0"/>
              </a:rPr>
              <a:t>Sherritt</a:t>
            </a:r>
            <a:r>
              <a:rPr lang="en-US" altLang="zh-CN" sz="1400" dirty="0" smtClean="0">
                <a:latin typeface="Times New Roman" pitchFamily="18" charset="0"/>
                <a:sym typeface="Times New Roman" pitchFamily="18" charset="0"/>
              </a:rPr>
              <a:t> International Corporation</a:t>
            </a:r>
            <a:endParaRPr lang="zh-CN" altLang="en-US" sz="1400" dirty="0" smtClean="0">
              <a:latin typeface="Times New Roman" pitchFamily="18" charset="0"/>
              <a:sym typeface="Times New Roman" pitchFamily="18" charset="0"/>
            </a:endParaRPr>
          </a:p>
          <a:p>
            <a:pPr>
              <a:lnSpc>
                <a:spcPct val="96000"/>
              </a:lnSpc>
              <a:spcBef>
                <a:spcPts val="1200"/>
              </a:spcBef>
            </a:pPr>
            <a:r>
              <a:rPr lang="en-US" altLang="zh-CN" sz="1400" dirty="0" smtClean="0">
                <a:latin typeface="Times New Roman" pitchFamily="18" charset="0"/>
                <a:sym typeface="Times New Roman" pitchFamily="18" charset="0"/>
              </a:rPr>
              <a:t>Qualifications:</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Bachelor of Mechanical Engineering from the University of Alberta </a:t>
            </a:r>
            <a:endParaRPr lang="zh-CN" altLang="en-US" sz="1400" dirty="0" smtClean="0">
              <a:latin typeface="Times New Roman" pitchFamily="18" charset="0"/>
              <a:sym typeface="Times New Roman" pitchFamily="18" charset="0"/>
            </a:endParaRPr>
          </a:p>
          <a:p>
            <a:pPr lvl="1">
              <a:lnSpc>
                <a:spcPct val="96000"/>
              </a:lnSpc>
              <a:spcBef>
                <a:spcPts val="1200"/>
              </a:spcBef>
              <a:buFontTx/>
              <a:buChar char="-"/>
            </a:pPr>
            <a:r>
              <a:rPr lang="en-US" altLang="zh-CN" sz="1400" dirty="0" smtClean="0">
                <a:latin typeface="Times New Roman" pitchFamily="18" charset="0"/>
                <a:sym typeface="Times New Roman" pitchFamily="18" charset="0"/>
              </a:rPr>
              <a:t>Masters in Engineering Management from the University of Alberta </a:t>
            </a:r>
          </a:p>
          <a:p>
            <a:endParaRPr lang="en-CA" sz="3200" dirty="0"/>
          </a:p>
        </p:txBody>
      </p:sp>
      <p:pic>
        <p:nvPicPr>
          <p:cNvPr id="4" name="Picture 4" descr="YN2)MI~5M6W$9BEI8NRP{47"/>
          <p:cNvPicPr>
            <a:picLocks noChangeAspect="1" noChangeArrowheads="1"/>
          </p:cNvPicPr>
          <p:nvPr/>
        </p:nvPicPr>
        <p:blipFill>
          <a:blip r:embed="rId2" cstate="print"/>
          <a:srcRect/>
          <a:stretch>
            <a:fillRect/>
          </a:stretch>
        </p:blipFill>
        <p:spPr>
          <a:xfrm>
            <a:off x="5107711" y="2132856"/>
            <a:ext cx="2920673" cy="3889425"/>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CA"/>
          </a:p>
        </p:txBody>
      </p:sp>
      <p:sp>
        <p:nvSpPr>
          <p:cNvPr id="4" name="Title 3"/>
          <p:cNvSpPr>
            <a:spLocks noGrp="1"/>
          </p:cNvSpPr>
          <p:nvPr>
            <p:ph type="title"/>
          </p:nvPr>
        </p:nvSpPr>
        <p:spPr/>
        <p:txBody>
          <a:bodyPr/>
          <a:lstStyle/>
          <a:p>
            <a:r>
              <a:rPr lang="en-CA" dirty="0" smtClean="0"/>
              <a:t>FINANCIAL PERFORMANCE</a:t>
            </a:r>
            <a:endParaRPr lang="en-CA"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HP9YL3VL55(0O~P{U`3$P`G"/>
          <p:cNvPicPr>
            <a:picLocks noGrp="1" noChangeAspect="1" noChangeArrowheads="1"/>
          </p:cNvPicPr>
          <p:nvPr>
            <p:ph sz="quarter" idx="1"/>
          </p:nvPr>
        </p:nvPicPr>
        <p:blipFill>
          <a:blip r:embed="rId2" cstate="print"/>
          <a:srcRect/>
          <a:stretch>
            <a:fillRect/>
          </a:stretch>
        </p:blipFill>
        <p:spPr>
          <a:xfrm>
            <a:off x="1145581" y="476672"/>
            <a:ext cx="6852838" cy="5619328"/>
          </a:xfr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3" descr="L3BWDF6_T601XY]54ZH$Y2K"/>
          <p:cNvPicPr>
            <a:picLocks noChangeAspect="1" noChangeArrowheads="1"/>
          </p:cNvPicPr>
          <p:nvPr/>
        </p:nvPicPr>
        <p:blipFill>
          <a:blip r:embed="rId2" cstate="print"/>
          <a:srcRect/>
          <a:stretch>
            <a:fillRect/>
          </a:stretch>
        </p:blipFill>
        <p:spPr>
          <a:xfrm>
            <a:off x="457200" y="692696"/>
            <a:ext cx="8229600" cy="553085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3" descr="{P2Y5N6[DWY06AU20HDT~CS"/>
          <p:cNvPicPr>
            <a:picLocks noChangeAspect="1" noChangeArrowheads="1"/>
          </p:cNvPicPr>
          <p:nvPr/>
        </p:nvPicPr>
        <p:blipFill>
          <a:blip r:embed="rId2" cstate="print"/>
          <a:srcRect/>
          <a:stretch>
            <a:fillRect/>
          </a:stretch>
        </p:blipFill>
        <p:spPr>
          <a:xfrm>
            <a:off x="457200" y="692696"/>
            <a:ext cx="8229600" cy="5781675"/>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descr="I6SJK8_[LVE~`8W_UC_NFD5"/>
          <p:cNvPicPr>
            <a:picLocks noChangeAspect="1" noChangeArrowheads="1"/>
          </p:cNvPicPr>
          <p:nvPr/>
        </p:nvPicPr>
        <p:blipFill>
          <a:blip r:embed="rId2" cstate="print"/>
          <a:srcRect/>
          <a:stretch>
            <a:fillRect/>
          </a:stretch>
        </p:blipFill>
        <p:spPr>
          <a:xfrm>
            <a:off x="467544" y="1628800"/>
            <a:ext cx="8229600" cy="464661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FRACTIONATION</a:t>
            </a:r>
            <a:endParaRPr lang="en-CA" dirty="0"/>
          </a:p>
        </p:txBody>
      </p:sp>
      <p:sp>
        <p:nvSpPr>
          <p:cNvPr id="3" name="Content Placeholder 2"/>
          <p:cNvSpPr>
            <a:spLocks noGrp="1"/>
          </p:cNvSpPr>
          <p:nvPr>
            <p:ph sz="quarter" idx="1"/>
          </p:nvPr>
        </p:nvSpPr>
        <p:spPr/>
        <p:txBody>
          <a:bodyPr>
            <a:normAutofit lnSpcReduction="10000"/>
          </a:bodyPr>
          <a:lstStyle/>
          <a:p>
            <a:r>
              <a:rPr lang="en-CA" dirty="0" smtClean="0"/>
              <a:t>Essential process in distillation of liquid mixtures.</a:t>
            </a:r>
          </a:p>
          <a:p>
            <a:r>
              <a:rPr lang="en-CA" dirty="0" smtClean="0"/>
              <a:t>Separate the mixture into its component parts or fractions based on the differences in volatilities.</a:t>
            </a:r>
          </a:p>
          <a:p>
            <a:r>
              <a:rPr lang="en-CA" dirty="0" smtClean="0"/>
              <a:t>Commonly utilized to recover the natural gas liquids (NGL)</a:t>
            </a:r>
          </a:p>
          <a:p>
            <a:r>
              <a:rPr lang="en-CA" dirty="0" smtClean="0"/>
              <a:t>Recovered NGL is processed through a fractionation train consisting of three distillation towers in series: </a:t>
            </a:r>
            <a:r>
              <a:rPr lang="en-CA" dirty="0" err="1" smtClean="0"/>
              <a:t>deethanizer</a:t>
            </a:r>
            <a:r>
              <a:rPr lang="en-CA" dirty="0" smtClean="0"/>
              <a:t>, </a:t>
            </a:r>
            <a:r>
              <a:rPr lang="en-CA" dirty="0" err="1" smtClean="0"/>
              <a:t>depropanizer</a:t>
            </a:r>
            <a:r>
              <a:rPr lang="en-CA" dirty="0" smtClean="0"/>
              <a:t>, and debutanizer.</a:t>
            </a:r>
          </a:p>
          <a:p>
            <a:r>
              <a:rPr lang="en-CA" dirty="0" smtClean="0"/>
              <a:t>Purified gas is then pipelined to the end user market.</a:t>
            </a:r>
            <a:endParaRPr lang="en-US" dirty="0" smtClean="0"/>
          </a:p>
          <a:p>
            <a:endParaRPr lang="en-CA"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3" descr="0HN{)C}M5YRHA(SRZ{K~TCM"/>
          <p:cNvPicPr>
            <a:picLocks noChangeAspect="1" noChangeArrowheads="1"/>
          </p:cNvPicPr>
          <p:nvPr/>
        </p:nvPicPr>
        <p:blipFill>
          <a:blip r:embed="rId2" cstate="print"/>
          <a:srcRect/>
          <a:stretch>
            <a:fillRect/>
          </a:stretch>
        </p:blipFill>
        <p:spPr>
          <a:xfrm>
            <a:off x="457200" y="1052736"/>
            <a:ext cx="8229600" cy="5006975"/>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STATEMENT OF FINANCIAL POSITION</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descr="R6%89VF$0%KAA)%OVE@)RE9"/>
          <p:cNvPicPr>
            <a:picLocks noChangeAspect="1" noChangeArrowheads="1"/>
          </p:cNvPicPr>
          <p:nvPr/>
        </p:nvPicPr>
        <p:blipFill>
          <a:blip r:embed="rId2" cstate="print"/>
          <a:srcRect/>
          <a:stretch>
            <a:fillRect/>
          </a:stretch>
        </p:blipFill>
        <p:spPr>
          <a:xfrm>
            <a:off x="1043608" y="1406164"/>
            <a:ext cx="7200800" cy="4399099"/>
          </a:xfrm>
          <a:prstGeom prst="rect">
            <a:avLst/>
          </a:prstGeom>
          <a:noFill/>
        </p:spPr>
      </p:pic>
      <p:pic>
        <p:nvPicPr>
          <p:cNvPr id="5" name="Picture 4" descr="(F]{K%P0U1I6]E4IUL(`YZK"/>
          <p:cNvPicPr>
            <a:picLocks noChangeAspect="1" noChangeArrowheads="1"/>
          </p:cNvPicPr>
          <p:nvPr/>
        </p:nvPicPr>
        <p:blipFill>
          <a:blip r:embed="rId3" cstate="print"/>
          <a:srcRect/>
          <a:stretch>
            <a:fillRect/>
          </a:stretch>
        </p:blipFill>
        <p:spPr>
          <a:xfrm>
            <a:off x="971600" y="5805760"/>
            <a:ext cx="7209556" cy="756558"/>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pic>
        <p:nvPicPr>
          <p:cNvPr id="172034" name="Picture 2" descr="http://www.secondandsix.com/wp-content/uploads/2014/09/on-hold.jpg"/>
          <p:cNvPicPr>
            <a:picLocks noGrp="1" noChangeAspect="1" noChangeArrowheads="1"/>
          </p:cNvPicPr>
          <p:nvPr>
            <p:ph sz="quarter" idx="1"/>
          </p:nvPr>
        </p:nvPicPr>
        <p:blipFill>
          <a:blip r:embed="rId3" cstate="print"/>
          <a:srcRect/>
          <a:stretch>
            <a:fillRect/>
          </a:stretch>
        </p:blipFill>
        <p:spPr bwMode="auto">
          <a:xfrm>
            <a:off x="1443947" y="2364287"/>
            <a:ext cx="6256107" cy="2792905"/>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embina.com/Pembina/media/Pembina/Media%20Centre/Visual%20Identity/Pembina_CMYK_july-2011.jpg"/>
          <p:cNvPicPr>
            <a:picLocks noChangeAspect="1" noChangeArrowheads="1"/>
          </p:cNvPicPr>
          <p:nvPr/>
        </p:nvPicPr>
        <p:blipFill>
          <a:blip r:embed="rId2" cstate="print"/>
          <a:srcRect/>
          <a:stretch>
            <a:fillRect/>
          </a:stretch>
        </p:blipFill>
        <p:spPr bwMode="auto">
          <a:xfrm>
            <a:off x="323528" y="2420888"/>
            <a:ext cx="8449052" cy="2088232"/>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PPL – 5 DAY</a:t>
            </a:r>
            <a:endParaRPr lang="en-CA" dirty="0"/>
          </a:p>
        </p:txBody>
      </p:sp>
      <p:pic>
        <p:nvPicPr>
          <p:cNvPr id="4" name="Picture 3" descr="ppl5day.png"/>
          <p:cNvPicPr>
            <a:picLocks noChangeAspect="1"/>
          </p:cNvPicPr>
          <p:nvPr/>
        </p:nvPicPr>
        <p:blipFill>
          <a:blip r:embed="rId2" cstate="print"/>
          <a:stretch>
            <a:fillRect/>
          </a:stretch>
        </p:blipFill>
        <p:spPr>
          <a:xfrm>
            <a:off x="179512" y="1899093"/>
            <a:ext cx="6138044" cy="4206806"/>
          </a:xfrm>
          <a:prstGeom prst="rect">
            <a:avLst/>
          </a:prstGeom>
        </p:spPr>
      </p:pic>
      <p:pic>
        <p:nvPicPr>
          <p:cNvPr id="6" name="Picture 5" descr="keymetrics.png"/>
          <p:cNvPicPr>
            <a:picLocks noChangeAspect="1"/>
          </p:cNvPicPr>
          <p:nvPr/>
        </p:nvPicPr>
        <p:blipFill>
          <a:blip r:embed="rId3" cstate="print"/>
          <a:stretch>
            <a:fillRect/>
          </a:stretch>
        </p:blipFill>
        <p:spPr>
          <a:xfrm>
            <a:off x="6156176" y="1628800"/>
            <a:ext cx="2810700" cy="4823410"/>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PPL – 1 YEAR</a:t>
            </a:r>
            <a:endParaRPr lang="en-CA" dirty="0"/>
          </a:p>
        </p:txBody>
      </p:sp>
      <p:pic>
        <p:nvPicPr>
          <p:cNvPr id="5" name="Picture 4" descr="ppl1year.png"/>
          <p:cNvPicPr>
            <a:picLocks noChangeAspect="1"/>
          </p:cNvPicPr>
          <p:nvPr/>
        </p:nvPicPr>
        <p:blipFill>
          <a:blip r:embed="rId2" cstate="print"/>
          <a:stretch>
            <a:fillRect/>
          </a:stretch>
        </p:blipFill>
        <p:spPr>
          <a:xfrm>
            <a:off x="709073" y="1750129"/>
            <a:ext cx="7725854" cy="3839111"/>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pPr algn="ctr"/>
            <a:r>
              <a:rPr lang="en-CA" sz="3600" dirty="0" smtClean="0"/>
              <a:t>PPL – 1 YEAR MOVING AVERAGE (100 DAYS)</a:t>
            </a:r>
            <a:endParaRPr lang="en-CA" sz="3600" dirty="0"/>
          </a:p>
        </p:txBody>
      </p:sp>
      <p:pic>
        <p:nvPicPr>
          <p:cNvPr id="4" name="Content Placeholder 3" descr="pplma1year100days.png"/>
          <p:cNvPicPr>
            <a:picLocks noGrp="1" noChangeAspect="1"/>
          </p:cNvPicPr>
          <p:nvPr>
            <p:ph sz="quarter" idx="1"/>
          </p:nvPr>
        </p:nvPicPr>
        <p:blipFill>
          <a:blip r:embed="rId2" cstate="print"/>
          <a:stretch>
            <a:fillRect/>
          </a:stretch>
        </p:blipFill>
        <p:spPr>
          <a:xfrm>
            <a:off x="907522" y="1938071"/>
            <a:ext cx="7563906" cy="3820058"/>
          </a:xfr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PPL – 5 YEAR</a:t>
            </a:r>
            <a:endParaRPr lang="en-CA" dirty="0"/>
          </a:p>
        </p:txBody>
      </p:sp>
      <p:pic>
        <p:nvPicPr>
          <p:cNvPr id="6" name="Picture 5" descr="ppl5year.png"/>
          <p:cNvPicPr>
            <a:picLocks noChangeAspect="1"/>
          </p:cNvPicPr>
          <p:nvPr/>
        </p:nvPicPr>
        <p:blipFill>
          <a:blip r:embed="rId2" cstate="print"/>
          <a:stretch>
            <a:fillRect/>
          </a:stretch>
        </p:blipFill>
        <p:spPr>
          <a:xfrm>
            <a:off x="699547" y="1888821"/>
            <a:ext cx="7744906" cy="3772427"/>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PPL – MAX</a:t>
            </a:r>
            <a:endParaRPr lang="en-CA" dirty="0"/>
          </a:p>
        </p:txBody>
      </p:sp>
      <p:pic>
        <p:nvPicPr>
          <p:cNvPr id="6" name="Picture 5" descr="pplmax.png"/>
          <p:cNvPicPr>
            <a:picLocks noChangeAspect="1"/>
          </p:cNvPicPr>
          <p:nvPr/>
        </p:nvPicPr>
        <p:blipFill>
          <a:blip r:embed="rId2" cstate="print"/>
          <a:stretch>
            <a:fillRect/>
          </a:stretch>
        </p:blipFill>
        <p:spPr>
          <a:xfrm>
            <a:off x="694783" y="1864445"/>
            <a:ext cx="7754433" cy="3724795"/>
          </a:xfrm>
          <a:prstGeom prst="rect">
            <a:avLst/>
          </a:prstGeo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COMMON SHARES</a:t>
            </a:r>
            <a:endParaRPr lang="en-CA" dirty="0"/>
          </a:p>
        </p:txBody>
      </p:sp>
      <p:pic>
        <p:nvPicPr>
          <p:cNvPr id="4" name="Content Placeholder 3" descr="2015dividends.png"/>
          <p:cNvPicPr>
            <a:picLocks noGrp="1" noChangeAspect="1"/>
          </p:cNvPicPr>
          <p:nvPr>
            <p:ph sz="quarter" idx="1"/>
          </p:nvPr>
        </p:nvPicPr>
        <p:blipFill>
          <a:blip r:embed="rId2" cstate="print"/>
          <a:stretch>
            <a:fillRect/>
          </a:stretch>
        </p:blipFill>
        <p:spPr>
          <a:xfrm>
            <a:off x="0" y="1916832"/>
            <a:ext cx="4572000" cy="2429214"/>
          </a:xfrm>
        </p:spPr>
      </p:pic>
      <p:pic>
        <p:nvPicPr>
          <p:cNvPr id="5" name="Picture 4" descr="2014dividends.png"/>
          <p:cNvPicPr>
            <a:picLocks noChangeAspect="1"/>
          </p:cNvPicPr>
          <p:nvPr/>
        </p:nvPicPr>
        <p:blipFill>
          <a:blip r:embed="rId3" cstate="print"/>
          <a:stretch>
            <a:fillRect/>
          </a:stretch>
        </p:blipFill>
        <p:spPr>
          <a:xfrm>
            <a:off x="4572000" y="1556792"/>
            <a:ext cx="4496428" cy="4734586"/>
          </a:xfrm>
          <a:prstGeom prst="rect">
            <a:avLst/>
          </a:prstGeom>
        </p:spPr>
      </p:pic>
      <p:sp>
        <p:nvSpPr>
          <p:cNvPr id="6" name="Rectangle 5"/>
          <p:cNvSpPr/>
          <p:nvPr/>
        </p:nvSpPr>
        <p:spPr>
          <a:xfrm>
            <a:off x="3707904" y="2348880"/>
            <a:ext cx="792088"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8388424" y="1988840"/>
            <a:ext cx="648072" cy="4248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FRACTIONATION PROCESS</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descr="http://static.cdn-seekingalpha.com/uploads/2013/4/11/6565401-13657133645428553-Stephan-Dube.jpg"/>
          <p:cNvPicPr>
            <a:picLocks noChangeAspect="1" noChangeArrowheads="1"/>
          </p:cNvPicPr>
          <p:nvPr/>
        </p:nvPicPr>
        <p:blipFill>
          <a:blip r:embed="rId2" cstate="print"/>
          <a:srcRect/>
          <a:stretch>
            <a:fillRect/>
          </a:stretch>
        </p:blipFill>
        <p:spPr bwMode="auto">
          <a:xfrm>
            <a:off x="1331640" y="1542842"/>
            <a:ext cx="6480720" cy="5315158"/>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DIVIDEND HISTORY</a:t>
            </a:r>
            <a:endParaRPr lang="en-CA" dirty="0"/>
          </a:p>
        </p:txBody>
      </p:sp>
      <p:sp>
        <p:nvSpPr>
          <p:cNvPr id="3" name="Content Placeholder 2"/>
          <p:cNvSpPr>
            <a:spLocks noGrp="1"/>
          </p:cNvSpPr>
          <p:nvPr>
            <p:ph sz="quarter" idx="1"/>
          </p:nvPr>
        </p:nvSpPr>
        <p:spPr/>
        <p:txBody>
          <a:bodyPr/>
          <a:lstStyle/>
          <a:p>
            <a:endParaRPr lang="en-CA" dirty="0" smtClean="0"/>
          </a:p>
          <a:p>
            <a:endParaRPr lang="en-CA" dirty="0" smtClean="0"/>
          </a:p>
          <a:p>
            <a:r>
              <a:rPr lang="en-CA" dirty="0" smtClean="0"/>
              <a:t>Total 2010 Dividends: $0.39</a:t>
            </a:r>
          </a:p>
          <a:p>
            <a:r>
              <a:rPr lang="en-CA" dirty="0" smtClean="0"/>
              <a:t>Total 2011 Dividends: $1.56</a:t>
            </a:r>
          </a:p>
          <a:p>
            <a:r>
              <a:rPr lang="en-CA" dirty="0" smtClean="0"/>
              <a:t>Total 2012 Dividends: $1.605</a:t>
            </a:r>
          </a:p>
          <a:p>
            <a:r>
              <a:rPr lang="en-CA" dirty="0" smtClean="0"/>
              <a:t>Total 2013 Dividends: $1.645</a:t>
            </a:r>
            <a:endParaRPr lang="en-CA"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EARNINGS PER SHARE</a:t>
            </a:r>
            <a:endParaRPr lang="en-CA" dirty="0"/>
          </a:p>
        </p:txBody>
      </p:sp>
      <p:pic>
        <p:nvPicPr>
          <p:cNvPr id="4" name="Content Placeholder 3" descr="eps.png"/>
          <p:cNvPicPr>
            <a:picLocks noGrp="1" noChangeAspect="1"/>
          </p:cNvPicPr>
          <p:nvPr>
            <p:ph sz="quarter" idx="1"/>
          </p:nvPr>
        </p:nvPicPr>
        <p:blipFill>
          <a:blip r:embed="rId2" cstate="print"/>
          <a:stretch>
            <a:fillRect/>
          </a:stretch>
        </p:blipFill>
        <p:spPr>
          <a:xfrm>
            <a:off x="2012576" y="2090492"/>
            <a:ext cx="5353798" cy="3515216"/>
          </a:xfr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CA"/>
          </a:p>
        </p:txBody>
      </p:sp>
      <p:sp>
        <p:nvSpPr>
          <p:cNvPr id="2" name="Title 1"/>
          <p:cNvSpPr>
            <a:spLocks noGrp="1"/>
          </p:cNvSpPr>
          <p:nvPr>
            <p:ph type="title"/>
          </p:nvPr>
        </p:nvSpPr>
        <p:spPr/>
        <p:txBody>
          <a:bodyPr/>
          <a:lstStyle/>
          <a:p>
            <a:r>
              <a:rPr lang="en-CA" dirty="0" smtClean="0"/>
              <a:t>COMPANY OVERVIEW</a:t>
            </a:r>
            <a:endParaRPr lang="en-CA"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PEMBINA’S STRATEGY</a:t>
            </a:r>
            <a:endParaRPr lang="en-CA" dirty="0"/>
          </a:p>
        </p:txBody>
      </p:sp>
      <p:sp>
        <p:nvSpPr>
          <p:cNvPr id="3" name="Content Placeholder 2"/>
          <p:cNvSpPr>
            <a:spLocks noGrp="1"/>
          </p:cNvSpPr>
          <p:nvPr>
            <p:ph sz="quarter" idx="1"/>
          </p:nvPr>
        </p:nvSpPr>
        <p:spPr/>
        <p:txBody>
          <a:bodyPr>
            <a:normAutofit fontScale="92500" lnSpcReduction="10000"/>
          </a:bodyPr>
          <a:lstStyle/>
          <a:p>
            <a:r>
              <a:rPr lang="en-CA" dirty="0" smtClean="0"/>
              <a:t>Preserve value by providing safe, responsible, cost-effective and reliable services;</a:t>
            </a:r>
          </a:p>
          <a:p>
            <a:r>
              <a:rPr lang="en-CA" dirty="0" smtClean="0"/>
              <a:t>Diversify the Company's asset base along the hydrocarbon value chain by providing integrated service offerings which enhance profitability</a:t>
            </a:r>
          </a:p>
          <a:p>
            <a:r>
              <a:rPr lang="en-CA" dirty="0" smtClean="0"/>
              <a:t>Pursue projects or assets that are expected to generate increased cash flow per share and capture long-life, economic hydrocarbon reserves; and</a:t>
            </a:r>
          </a:p>
          <a:p>
            <a:r>
              <a:rPr lang="en-CA" dirty="0" smtClean="0"/>
              <a:t> Maintain a strong balance sheet through the application of prudent financial management to all business decisions</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HISTORY</a:t>
            </a:r>
            <a:endParaRPr lang="en-CA" dirty="0"/>
          </a:p>
        </p:txBody>
      </p:sp>
      <p:sp>
        <p:nvSpPr>
          <p:cNvPr id="3" name="Content Placeholder 2"/>
          <p:cNvSpPr>
            <a:spLocks noGrp="1"/>
          </p:cNvSpPr>
          <p:nvPr>
            <p:ph sz="quarter" idx="1"/>
          </p:nvPr>
        </p:nvSpPr>
        <p:spPr/>
        <p:txBody>
          <a:bodyPr>
            <a:normAutofit fontScale="92500" lnSpcReduction="20000"/>
          </a:bodyPr>
          <a:lstStyle/>
          <a:p>
            <a:r>
              <a:rPr lang="en-US" altLang="zh-CN" dirty="0" smtClean="0"/>
              <a:t>Founded as energy industry at 1954</a:t>
            </a:r>
            <a:endParaRPr lang="en-US" dirty="0" smtClean="0"/>
          </a:p>
          <a:p>
            <a:r>
              <a:rPr lang="en-US" altLang="zh-CN" dirty="0" smtClean="0"/>
              <a:t>Headquarters located at Calgary, Canada</a:t>
            </a:r>
          </a:p>
          <a:p>
            <a:r>
              <a:rPr lang="en-US" dirty="0" smtClean="0"/>
              <a:t>Leading transportation and midstream service provider that has been serving North America's energy industry for 60 years.</a:t>
            </a:r>
          </a:p>
          <a:p>
            <a:r>
              <a:rPr lang="en-US" dirty="0" smtClean="0"/>
              <a:t>Transports conventional and synthetic crude oil and natural gas liquids produced in western Canada; oil sands and heavy oil pipelines; gas gathering and processing facilities</a:t>
            </a:r>
          </a:p>
          <a:p>
            <a:r>
              <a:rPr lang="en-US" dirty="0" smtClean="0"/>
              <a:t>Oil and natural gas liquids infrastructure and logistics business</a:t>
            </a:r>
          </a:p>
          <a:p>
            <a:r>
              <a:rPr lang="en-US" altLang="zh-CN" dirty="0" smtClean="0"/>
              <a:t>Joined TSX in 1997</a:t>
            </a:r>
          </a:p>
          <a:p>
            <a:endParaRPr lang="en-CA"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BENEFITS OF ACQUISITION</a:t>
            </a:r>
            <a:endParaRPr lang="en-CA" dirty="0"/>
          </a:p>
        </p:txBody>
      </p:sp>
      <p:sp>
        <p:nvSpPr>
          <p:cNvPr id="3" name="Content Placeholder 2"/>
          <p:cNvSpPr>
            <a:spLocks noGrp="1"/>
          </p:cNvSpPr>
          <p:nvPr>
            <p:ph sz="quarter" idx="1"/>
          </p:nvPr>
        </p:nvSpPr>
        <p:spPr/>
        <p:txBody>
          <a:bodyPr>
            <a:normAutofit/>
          </a:bodyPr>
          <a:lstStyle/>
          <a:p>
            <a:r>
              <a:rPr lang="en-US" dirty="0" smtClean="0"/>
              <a:t>Scale and Scope</a:t>
            </a:r>
          </a:p>
          <a:p>
            <a:r>
              <a:rPr lang="en-US" dirty="0" smtClean="0"/>
              <a:t>Complete Value Chain</a:t>
            </a:r>
          </a:p>
          <a:p>
            <a:r>
              <a:rPr lang="en-US" dirty="0" smtClean="0"/>
              <a:t>Key Growth Areas</a:t>
            </a:r>
          </a:p>
          <a:p>
            <a:r>
              <a:rPr lang="en-US" dirty="0" smtClean="0"/>
              <a:t>Expanded Footprint</a:t>
            </a:r>
          </a:p>
          <a:p>
            <a:r>
              <a:rPr lang="en-US" dirty="0" smtClean="0"/>
              <a:t>Strong Leadership Team</a:t>
            </a:r>
          </a:p>
          <a:p>
            <a:r>
              <a:rPr lang="en-US" dirty="0" smtClean="0"/>
              <a:t>Substantial Growth Opportunities</a:t>
            </a:r>
          </a:p>
          <a:p>
            <a:r>
              <a:rPr lang="en-US" dirty="0" smtClean="0"/>
              <a:t>Strong Synergies</a:t>
            </a:r>
          </a:p>
          <a:p>
            <a:r>
              <a:rPr lang="en-US" dirty="0" smtClean="0"/>
              <a:t>Superior Financial Platform</a:t>
            </a:r>
          </a:p>
          <a:p>
            <a:endParaRPr lang="en-CA"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CURRENT BUSINESS OPERATIONS</a:t>
            </a:r>
            <a:endParaRPr lang="en-CA" dirty="0"/>
          </a:p>
        </p:txBody>
      </p:sp>
      <p:sp>
        <p:nvSpPr>
          <p:cNvPr id="3" name="Content Placeholder 2"/>
          <p:cNvSpPr>
            <a:spLocks noGrp="1"/>
          </p:cNvSpPr>
          <p:nvPr>
            <p:ph sz="quarter" idx="1"/>
          </p:nvPr>
        </p:nvSpPr>
        <p:spPr/>
        <p:txBody>
          <a:bodyPr/>
          <a:lstStyle/>
          <a:p>
            <a:pPr algn="ctr">
              <a:buNone/>
            </a:pPr>
            <a:endParaRPr lang="en-CA" dirty="0" smtClean="0"/>
          </a:p>
          <a:p>
            <a:pPr algn="ctr">
              <a:buNone/>
            </a:pPr>
            <a:r>
              <a:rPr lang="en-CA" dirty="0" smtClean="0"/>
              <a:t>1) Conventional Pipelines</a:t>
            </a:r>
          </a:p>
          <a:p>
            <a:pPr algn="ctr">
              <a:buNone/>
            </a:pPr>
            <a:r>
              <a:rPr lang="en-CA" dirty="0" smtClean="0"/>
              <a:t>2) Oil Sands &amp; Heavy Oil</a:t>
            </a:r>
          </a:p>
          <a:p>
            <a:pPr algn="ctr">
              <a:buNone/>
            </a:pPr>
            <a:r>
              <a:rPr lang="en-CA" dirty="0" smtClean="0"/>
              <a:t>3) Midstream</a:t>
            </a:r>
          </a:p>
          <a:p>
            <a:pPr algn="ctr">
              <a:buNone/>
            </a:pPr>
            <a:r>
              <a:rPr lang="en-CA" dirty="0" smtClean="0"/>
              <a:t>4) Gas Services</a:t>
            </a:r>
            <a:endParaRPr lang="en-CA"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CURRENT BUSINESS OPERATIONS</a:t>
            </a:r>
            <a:endParaRPr lang="en-CA" dirty="0"/>
          </a:p>
        </p:txBody>
      </p:sp>
      <p:sp>
        <p:nvSpPr>
          <p:cNvPr id="3" name="Content Placeholder 2"/>
          <p:cNvSpPr>
            <a:spLocks noGrp="1"/>
          </p:cNvSpPr>
          <p:nvPr>
            <p:ph sz="quarter" idx="1"/>
          </p:nvPr>
        </p:nvSpPr>
        <p:spPr/>
        <p:txBody>
          <a:bodyPr/>
          <a:lstStyle/>
          <a:p>
            <a:endParaRPr lang="en-CA"/>
          </a:p>
        </p:txBody>
      </p:sp>
      <p:pic>
        <p:nvPicPr>
          <p:cNvPr id="4" name="Picture 3" descr="Operating Activities.png"/>
          <p:cNvPicPr>
            <a:picLocks noChangeAspect="1"/>
          </p:cNvPicPr>
          <p:nvPr/>
        </p:nvPicPr>
        <p:blipFill>
          <a:blip r:embed="rId2" cstate="print"/>
          <a:stretch>
            <a:fillRect/>
          </a:stretch>
        </p:blipFill>
        <p:spPr>
          <a:xfrm>
            <a:off x="899592" y="2420888"/>
            <a:ext cx="7075183" cy="2448272"/>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PIPELINES</a:t>
            </a:r>
            <a:endParaRPr lang="en-CA" dirty="0"/>
          </a:p>
        </p:txBody>
      </p:sp>
      <p:pic>
        <p:nvPicPr>
          <p:cNvPr id="4" name="Content Placeholder 3" descr="Conventional Pipelines.png"/>
          <p:cNvPicPr>
            <a:picLocks noGrp="1" noChangeAspect="1"/>
          </p:cNvPicPr>
          <p:nvPr>
            <p:ph sz="quarter" idx="1"/>
          </p:nvPr>
        </p:nvPicPr>
        <p:blipFill>
          <a:blip r:embed="rId2" cstate="print"/>
          <a:stretch>
            <a:fillRect/>
          </a:stretch>
        </p:blipFill>
        <p:spPr>
          <a:xfrm>
            <a:off x="726523" y="1371484"/>
            <a:ext cx="6581781" cy="2377018"/>
          </a:xfrm>
        </p:spPr>
      </p:pic>
      <p:pic>
        <p:nvPicPr>
          <p:cNvPr id="32774" name="Picture 6" descr="http://www.pembina.com/Pembina/media/Pembina/About%20Us/Our%20Operations/Maps/map_conventional_pipeline.png?width=1140&amp;height=585&amp;ext=.png"/>
          <p:cNvPicPr>
            <a:picLocks noChangeAspect="1" noChangeArrowheads="1"/>
          </p:cNvPicPr>
          <p:nvPr/>
        </p:nvPicPr>
        <p:blipFill>
          <a:blip r:embed="rId3" cstate="print"/>
          <a:srcRect/>
          <a:stretch>
            <a:fillRect/>
          </a:stretch>
        </p:blipFill>
        <p:spPr bwMode="auto">
          <a:xfrm>
            <a:off x="2771800" y="3787144"/>
            <a:ext cx="5616624" cy="2882216"/>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PIPELINES</a:t>
            </a:r>
            <a:endParaRPr lang="en-CA" dirty="0"/>
          </a:p>
        </p:txBody>
      </p:sp>
      <p:sp>
        <p:nvSpPr>
          <p:cNvPr id="3" name="Content Placeholder 2"/>
          <p:cNvSpPr>
            <a:spLocks noGrp="1"/>
          </p:cNvSpPr>
          <p:nvPr>
            <p:ph sz="quarter" idx="1"/>
          </p:nvPr>
        </p:nvSpPr>
        <p:spPr/>
        <p:txBody>
          <a:bodyPr>
            <a:normAutofit/>
          </a:bodyPr>
          <a:lstStyle/>
          <a:p>
            <a:r>
              <a:rPr lang="en-CA" dirty="0" err="1" smtClean="0"/>
              <a:t>Pembina’s</a:t>
            </a:r>
            <a:r>
              <a:rPr lang="en-CA" dirty="0" smtClean="0"/>
              <a:t> original line of business, started in 1954</a:t>
            </a:r>
          </a:p>
          <a:p>
            <a:r>
              <a:rPr lang="en-CA" dirty="0" smtClean="0"/>
              <a:t>8840km pipeline network that transports hydrocarbon products and extends across much of Alberta and parts of B.C.</a:t>
            </a:r>
          </a:p>
          <a:p>
            <a:endParaRPr lang="en-CA"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LIQUID FUEL REFINING</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764" y="1567805"/>
            <a:ext cx="8820472" cy="5029547"/>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CONVENTIONAL PIPELINES</a:t>
            </a:r>
            <a:endParaRPr lang="en-CA" dirty="0"/>
          </a:p>
        </p:txBody>
      </p:sp>
      <p:sp>
        <p:nvSpPr>
          <p:cNvPr id="3" name="Content Placeholder 2"/>
          <p:cNvSpPr>
            <a:spLocks noGrp="1"/>
          </p:cNvSpPr>
          <p:nvPr>
            <p:ph sz="quarter" idx="1"/>
          </p:nvPr>
        </p:nvSpPr>
        <p:spPr/>
        <p:txBody>
          <a:bodyPr>
            <a:normAutofit fontScale="92500" lnSpcReduction="10000"/>
          </a:bodyPr>
          <a:lstStyle/>
          <a:p>
            <a:r>
              <a:rPr lang="en-CA" dirty="0" smtClean="0"/>
              <a:t>As of September 2014, Pembina is planning an expansion between Fox Creek and </a:t>
            </a:r>
            <a:r>
              <a:rPr lang="en-CA" dirty="0" err="1" smtClean="0"/>
              <a:t>Namao</a:t>
            </a:r>
            <a:endParaRPr lang="en-CA" dirty="0" smtClean="0"/>
          </a:p>
          <a:p>
            <a:r>
              <a:rPr lang="en-CA" dirty="0" smtClean="0"/>
              <a:t>10% of this phase III expansion has been completed on schedule and on budget</a:t>
            </a:r>
          </a:p>
          <a:p>
            <a:r>
              <a:rPr lang="en-CA" dirty="0" smtClean="0"/>
              <a:t>Planned increase in spending of $440 million</a:t>
            </a:r>
          </a:p>
          <a:p>
            <a:endParaRPr lang="en-CA" dirty="0" smtClean="0"/>
          </a:p>
          <a:p>
            <a:r>
              <a:rPr lang="en-CA" dirty="0" smtClean="0"/>
              <a:t>Pembina is continuing work on the previously announced $220 million expansion to its pipeline infrastructure in northeast B.C. (the "NEBC Expansion").</a:t>
            </a:r>
          </a:p>
          <a:p>
            <a:r>
              <a:rPr lang="en-CA" dirty="0" smtClean="0"/>
              <a:t>Expected on stream in late 2017</a:t>
            </a:r>
          </a:p>
          <a:p>
            <a:endParaRPr lang="en-CA"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SANDS &amp; HEAVY OIL</a:t>
            </a:r>
            <a:endParaRPr lang="en-CA" dirty="0"/>
          </a:p>
        </p:txBody>
      </p:sp>
      <p:pic>
        <p:nvPicPr>
          <p:cNvPr id="4" name="Content Placeholder 3" descr="Oil Sands.png"/>
          <p:cNvPicPr>
            <a:picLocks noGrp="1" noChangeAspect="1"/>
          </p:cNvPicPr>
          <p:nvPr>
            <p:ph sz="quarter" idx="1"/>
          </p:nvPr>
        </p:nvPicPr>
        <p:blipFill>
          <a:blip r:embed="rId2" cstate="print"/>
          <a:stretch>
            <a:fillRect/>
          </a:stretch>
        </p:blipFill>
        <p:spPr>
          <a:xfrm>
            <a:off x="251520" y="1412776"/>
            <a:ext cx="6336703" cy="2160861"/>
          </a:xfrm>
        </p:spPr>
      </p:pic>
      <p:pic>
        <p:nvPicPr>
          <p:cNvPr id="38914" name="Picture 2" descr="http://www.pembina.com/Pembina/media/Pembina/About%20Us/Our%20Operations/Maps/map_oil_sands.png?width=1150&amp;height=585&amp;ext=.png"/>
          <p:cNvPicPr>
            <a:picLocks noChangeAspect="1" noChangeArrowheads="1"/>
          </p:cNvPicPr>
          <p:nvPr/>
        </p:nvPicPr>
        <p:blipFill>
          <a:blip r:embed="rId3" cstate="print"/>
          <a:srcRect/>
          <a:stretch>
            <a:fillRect/>
          </a:stretch>
        </p:blipFill>
        <p:spPr bwMode="auto">
          <a:xfrm>
            <a:off x="2843808" y="3645024"/>
            <a:ext cx="6316105" cy="3212976"/>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OIL SANDS &amp; HEAVY OIL</a:t>
            </a:r>
            <a:endParaRPr lang="en-CA" dirty="0"/>
          </a:p>
        </p:txBody>
      </p:sp>
      <p:sp>
        <p:nvSpPr>
          <p:cNvPr id="3" name="Content Placeholder 2"/>
          <p:cNvSpPr>
            <a:spLocks noGrp="1"/>
          </p:cNvSpPr>
          <p:nvPr>
            <p:ph sz="quarter" idx="1"/>
          </p:nvPr>
        </p:nvSpPr>
        <p:spPr/>
        <p:txBody>
          <a:bodyPr>
            <a:normAutofit fontScale="92500" lnSpcReduction="10000"/>
          </a:bodyPr>
          <a:lstStyle/>
          <a:p>
            <a:r>
              <a:rPr lang="en-CA" dirty="0" smtClean="0"/>
              <a:t>Pembina is the sole transporter of crude oils for </a:t>
            </a:r>
            <a:r>
              <a:rPr lang="en-CA" dirty="0" err="1" smtClean="0"/>
              <a:t>Syncrude</a:t>
            </a:r>
            <a:r>
              <a:rPr lang="en-CA" dirty="0" smtClean="0"/>
              <a:t> Canada Ltd. and the Horizon Oil Sands operation of Canada Natural Resources Ltd.</a:t>
            </a:r>
          </a:p>
          <a:p>
            <a:r>
              <a:rPr lang="en-CA" dirty="0" smtClean="0"/>
              <a:t>Operates 1650km of pipeline and has 880mbpd of capacity under extendible, long-term contracts</a:t>
            </a:r>
          </a:p>
          <a:p>
            <a:r>
              <a:rPr lang="en-CA" dirty="0" smtClean="0"/>
              <a:t>First quarter revenue in 2015 was approximately 6 percent higher than the prior period due to additional flow-through operating expenses, which were primarily related to integrity work and which were recovered under </a:t>
            </a:r>
            <a:r>
              <a:rPr lang="en-CA" dirty="0" err="1" smtClean="0"/>
              <a:t>Pembina's</a:t>
            </a:r>
            <a:r>
              <a:rPr lang="en-CA" dirty="0" smtClean="0"/>
              <a:t> contractual arrangements with its customers</a:t>
            </a:r>
            <a:endParaRPr lang="en-CA"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Midstream</a:t>
            </a:r>
            <a:endParaRPr lang="en-CA" dirty="0"/>
          </a:p>
        </p:txBody>
      </p:sp>
      <p:pic>
        <p:nvPicPr>
          <p:cNvPr id="6" name="Content Placeholder 5" descr="Midstream.png"/>
          <p:cNvPicPr>
            <a:picLocks noGrp="1" noChangeAspect="1"/>
          </p:cNvPicPr>
          <p:nvPr>
            <p:ph sz="quarter" idx="1"/>
          </p:nvPr>
        </p:nvPicPr>
        <p:blipFill>
          <a:blip r:embed="rId2" cstate="print"/>
          <a:stretch>
            <a:fillRect/>
          </a:stretch>
        </p:blipFill>
        <p:spPr>
          <a:xfrm>
            <a:off x="323528" y="1340768"/>
            <a:ext cx="5992062" cy="2695951"/>
          </a:xfrm>
        </p:spPr>
      </p:pic>
      <p:pic>
        <p:nvPicPr>
          <p:cNvPr id="41986" name="Picture 2" descr="http://www.pembina.com/Pembina/media/Pembina/About%20Us/Our%20Operations/Maps/Map-Midstream.png?width=1150&amp;height=586&amp;ext=.png"/>
          <p:cNvPicPr>
            <a:picLocks noChangeAspect="1" noChangeArrowheads="1"/>
          </p:cNvPicPr>
          <p:nvPr/>
        </p:nvPicPr>
        <p:blipFill>
          <a:blip r:embed="rId3" cstate="print"/>
          <a:srcRect/>
          <a:stretch>
            <a:fillRect/>
          </a:stretch>
        </p:blipFill>
        <p:spPr bwMode="auto">
          <a:xfrm>
            <a:off x="3995936" y="3845394"/>
            <a:ext cx="5400600" cy="2751958"/>
          </a:xfrm>
          <a:prstGeom prst="rect">
            <a:avLst/>
          </a:prstGeo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Midstream</a:t>
            </a:r>
            <a:endParaRPr lang="en-CA" dirty="0"/>
          </a:p>
        </p:txBody>
      </p:sp>
      <p:sp>
        <p:nvSpPr>
          <p:cNvPr id="3" name="Content Placeholder 2"/>
          <p:cNvSpPr>
            <a:spLocks noGrp="1"/>
          </p:cNvSpPr>
          <p:nvPr>
            <p:ph sz="quarter" idx="1"/>
          </p:nvPr>
        </p:nvSpPr>
        <p:spPr/>
        <p:txBody>
          <a:bodyPr>
            <a:normAutofit lnSpcReduction="10000"/>
          </a:bodyPr>
          <a:lstStyle/>
          <a:p>
            <a:r>
              <a:rPr lang="en-CA" dirty="0" smtClean="0"/>
              <a:t>Pembina offers customers a comprehensive suite of midstream products and services through its Midstream business</a:t>
            </a:r>
          </a:p>
          <a:p>
            <a:pPr lvl="1"/>
            <a:r>
              <a:rPr lang="en-CA" dirty="0" smtClean="0"/>
              <a:t>Crude oil midstream assets include 17 truck terminals and </a:t>
            </a:r>
            <a:r>
              <a:rPr lang="en-CA" dirty="0" err="1" smtClean="0"/>
              <a:t>terminalling</a:t>
            </a:r>
            <a:r>
              <a:rPr lang="en-CA" dirty="0" smtClean="0"/>
              <a:t> at downstream hub locations at the Pembina Nexus Terminal ("PNT"), which features storage, crude-oil-by-rail services and terminal connectivity.</a:t>
            </a:r>
          </a:p>
          <a:p>
            <a:pPr lvl="1"/>
            <a:r>
              <a:rPr lang="en-CA" dirty="0" smtClean="0"/>
              <a:t>NGL midstream includes two NGL operating systems</a:t>
            </a:r>
          </a:p>
          <a:p>
            <a:pPr lvl="2"/>
            <a:r>
              <a:rPr lang="en-CA" dirty="0" smtClean="0"/>
              <a:t>The </a:t>
            </a:r>
            <a:r>
              <a:rPr lang="en-CA" dirty="0" err="1" smtClean="0"/>
              <a:t>Redwater</a:t>
            </a:r>
            <a:r>
              <a:rPr lang="en-CA" dirty="0" smtClean="0"/>
              <a:t> West NGL system</a:t>
            </a:r>
          </a:p>
          <a:p>
            <a:pPr lvl="2"/>
            <a:r>
              <a:rPr lang="en-CA" dirty="0" smtClean="0"/>
              <a:t>The Empress East NGL system</a:t>
            </a:r>
            <a:endParaRPr lang="en-CA"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Midstream</a:t>
            </a:r>
            <a:endParaRPr lang="en-CA" dirty="0"/>
          </a:p>
        </p:txBody>
      </p:sp>
      <p:sp>
        <p:nvSpPr>
          <p:cNvPr id="3" name="Content Placeholder 2"/>
          <p:cNvSpPr>
            <a:spLocks noGrp="1"/>
          </p:cNvSpPr>
          <p:nvPr>
            <p:ph sz="quarter" idx="1"/>
          </p:nvPr>
        </p:nvSpPr>
        <p:spPr/>
        <p:txBody>
          <a:bodyPr>
            <a:normAutofit fontScale="92500" lnSpcReduction="20000"/>
          </a:bodyPr>
          <a:lstStyle/>
          <a:p>
            <a:r>
              <a:rPr lang="en-CA" dirty="0" smtClean="0"/>
              <a:t>The decrease in net revenue was primarily due to significantly lower commodity prices and tighter price differentials across all commodities during the first quarter of 2015, combined with the sale of the Company's noncore trucking-related subsidiary in the second quarter of 2014.</a:t>
            </a:r>
          </a:p>
          <a:p>
            <a:r>
              <a:rPr lang="en-CA" dirty="0" smtClean="0"/>
              <a:t>Decrease in operating margin was largely due to the factors which impacted net revenue, particularly lower crude oil prices and narrower differentials, somewhat offset by a realized gain on commodity related derivative financial instruments during the first quarter of 2015</a:t>
            </a:r>
            <a:endParaRPr lang="en-CA"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Gas Services</a:t>
            </a:r>
            <a:endParaRPr lang="en-CA" dirty="0"/>
          </a:p>
        </p:txBody>
      </p:sp>
      <p:pic>
        <p:nvPicPr>
          <p:cNvPr id="6" name="Content Placeholder 5" descr="Gas Services.png"/>
          <p:cNvPicPr>
            <a:picLocks noGrp="1" noChangeAspect="1"/>
          </p:cNvPicPr>
          <p:nvPr>
            <p:ph sz="quarter" idx="1"/>
          </p:nvPr>
        </p:nvPicPr>
        <p:blipFill>
          <a:blip r:embed="rId2" cstate="print"/>
          <a:stretch>
            <a:fillRect/>
          </a:stretch>
        </p:blipFill>
        <p:spPr>
          <a:xfrm>
            <a:off x="251520" y="1268760"/>
            <a:ext cx="6011114" cy="2162477"/>
          </a:xfrm>
        </p:spPr>
      </p:pic>
      <p:pic>
        <p:nvPicPr>
          <p:cNvPr id="40964" name="Picture 4" descr="http://www.pembina.com/Pembina/media/Pembina/About%20Us/Our%20Operations/Maps/map_gas_services.png?width=1150&amp;height=585&amp;ext=.png"/>
          <p:cNvPicPr>
            <a:picLocks noChangeAspect="1" noChangeArrowheads="1"/>
          </p:cNvPicPr>
          <p:nvPr/>
        </p:nvPicPr>
        <p:blipFill>
          <a:blip r:embed="rId3" cstate="print"/>
          <a:srcRect/>
          <a:stretch>
            <a:fillRect/>
          </a:stretch>
        </p:blipFill>
        <p:spPr bwMode="auto">
          <a:xfrm>
            <a:off x="2915816" y="3573016"/>
            <a:ext cx="5976664" cy="3040303"/>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Gas Services</a:t>
            </a:r>
            <a:endParaRPr lang="en-CA" dirty="0"/>
          </a:p>
        </p:txBody>
      </p:sp>
      <p:sp>
        <p:nvSpPr>
          <p:cNvPr id="3" name="Content Placeholder 2"/>
          <p:cNvSpPr>
            <a:spLocks noGrp="1"/>
          </p:cNvSpPr>
          <p:nvPr>
            <p:ph sz="quarter" idx="1"/>
          </p:nvPr>
        </p:nvSpPr>
        <p:spPr/>
        <p:txBody>
          <a:bodyPr/>
          <a:lstStyle/>
          <a:p>
            <a:r>
              <a:rPr lang="en-CA" dirty="0" smtClean="0"/>
              <a:t>Operations include a growing natural gas gathering and processing business, which is integrated with </a:t>
            </a:r>
            <a:r>
              <a:rPr lang="en-CA" dirty="0" err="1" smtClean="0"/>
              <a:t>Pembina's</a:t>
            </a:r>
            <a:r>
              <a:rPr lang="en-CA" dirty="0" smtClean="0"/>
              <a:t> other businesses</a:t>
            </a:r>
          </a:p>
          <a:p>
            <a:r>
              <a:rPr lang="en-CA" dirty="0" smtClean="0"/>
              <a:t>Operating assets within Gas Services include:</a:t>
            </a:r>
          </a:p>
          <a:p>
            <a:pPr lvl="1"/>
            <a:r>
              <a:rPr lang="en-CA" dirty="0" err="1" smtClean="0"/>
              <a:t>Pembina's</a:t>
            </a:r>
            <a:r>
              <a:rPr lang="en-CA" dirty="0" smtClean="0"/>
              <a:t> </a:t>
            </a:r>
            <a:r>
              <a:rPr lang="en-CA" dirty="0" err="1" smtClean="0"/>
              <a:t>Cutbank</a:t>
            </a:r>
            <a:r>
              <a:rPr lang="en-CA" dirty="0" smtClean="0"/>
              <a:t> Complex</a:t>
            </a:r>
          </a:p>
          <a:p>
            <a:pPr lvl="1"/>
            <a:r>
              <a:rPr lang="en-CA" dirty="0" err="1" smtClean="0"/>
              <a:t>Pembina's</a:t>
            </a:r>
            <a:r>
              <a:rPr lang="en-CA" dirty="0" smtClean="0"/>
              <a:t> Saturn I Facility </a:t>
            </a:r>
          </a:p>
          <a:p>
            <a:pPr lvl="1"/>
            <a:r>
              <a:rPr lang="en-CA" dirty="0" err="1" smtClean="0"/>
              <a:t>Pembina's</a:t>
            </a:r>
            <a:r>
              <a:rPr lang="en-CA" dirty="0" smtClean="0"/>
              <a:t> </a:t>
            </a:r>
            <a:r>
              <a:rPr lang="en-CA" dirty="0" err="1" smtClean="0"/>
              <a:t>Resthaven</a:t>
            </a:r>
            <a:r>
              <a:rPr lang="en-CA" dirty="0" smtClean="0"/>
              <a:t> Facility</a:t>
            </a:r>
            <a:endParaRPr lang="en-CA"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Gas Services</a:t>
            </a:r>
            <a:endParaRPr lang="en-CA" dirty="0"/>
          </a:p>
        </p:txBody>
      </p:sp>
      <p:sp>
        <p:nvSpPr>
          <p:cNvPr id="3" name="Content Placeholder 2"/>
          <p:cNvSpPr>
            <a:spLocks noGrp="1"/>
          </p:cNvSpPr>
          <p:nvPr>
            <p:ph sz="quarter" idx="1"/>
          </p:nvPr>
        </p:nvSpPr>
        <p:spPr/>
        <p:txBody>
          <a:bodyPr/>
          <a:lstStyle/>
          <a:p>
            <a:r>
              <a:rPr lang="en-CA" dirty="0" smtClean="0"/>
              <a:t>Addition of the </a:t>
            </a:r>
            <a:r>
              <a:rPr lang="en-CA" dirty="0" err="1" smtClean="0"/>
              <a:t>Resthaven</a:t>
            </a:r>
            <a:r>
              <a:rPr lang="en-CA" dirty="0" smtClean="0"/>
              <a:t> Facility, which was placed into service in October 2014 and the </a:t>
            </a:r>
            <a:r>
              <a:rPr lang="en-CA" dirty="0" err="1" smtClean="0"/>
              <a:t>Musreau</a:t>
            </a:r>
            <a:r>
              <a:rPr lang="en-CA" dirty="0" smtClean="0"/>
              <a:t> II Facility, which was placed into service in December 2014</a:t>
            </a:r>
          </a:p>
          <a:p>
            <a:pPr marL="742950" lvl="2" indent="-342900"/>
            <a:r>
              <a:rPr lang="en-CA" dirty="0" smtClean="0"/>
              <a:t>Contributed to a 29% increase in revenue</a:t>
            </a:r>
          </a:p>
          <a:p>
            <a:r>
              <a:rPr lang="en-CA" dirty="0" smtClean="0"/>
              <a:t>Plans to expand its </a:t>
            </a:r>
            <a:r>
              <a:rPr lang="en-CA" dirty="0" err="1" smtClean="0"/>
              <a:t>Resthaven</a:t>
            </a:r>
            <a:r>
              <a:rPr lang="en-CA" dirty="0" smtClean="0"/>
              <a:t> Facility to be in-service in mid- 2016</a:t>
            </a:r>
          </a:p>
          <a:p>
            <a:endParaRPr lang="en-CA" dirty="0"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PEMBINA’S FULLY INTEGRATED SERVICES</a:t>
            </a:r>
            <a:endParaRPr lang="en-CA" dirty="0"/>
          </a:p>
        </p:txBody>
      </p:sp>
      <p:pic>
        <p:nvPicPr>
          <p:cNvPr id="4" name="Content Placeholder 3"/>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80428" y="1600200"/>
            <a:ext cx="5818094" cy="44958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LIQUID PIPELINE MAP</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3246" y="1628800"/>
            <a:ext cx="6177508" cy="4823834"/>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PPL’S KEYS TO GENERATING VALUE</a:t>
            </a:r>
            <a:endParaRPr lang="en-CA" dirty="0"/>
          </a:p>
        </p:txBody>
      </p:sp>
      <p:sp>
        <p:nvSpPr>
          <p:cNvPr id="3" name="Content Placeholder 2"/>
          <p:cNvSpPr>
            <a:spLocks noGrp="1"/>
          </p:cNvSpPr>
          <p:nvPr>
            <p:ph sz="quarter" idx="1"/>
          </p:nvPr>
        </p:nvSpPr>
        <p:spPr/>
        <p:txBody>
          <a:bodyPr/>
          <a:lstStyle/>
          <a:p>
            <a:pPr algn="ctr">
              <a:buNone/>
            </a:pPr>
            <a:r>
              <a:rPr lang="en-CA" dirty="0" smtClean="0"/>
              <a:t>1) Cost-effective, reliable services</a:t>
            </a:r>
          </a:p>
          <a:p>
            <a:pPr algn="ctr">
              <a:buNone/>
            </a:pPr>
            <a:endParaRPr lang="en-CA" dirty="0" smtClean="0"/>
          </a:p>
          <a:p>
            <a:pPr algn="ctr">
              <a:buNone/>
            </a:pPr>
            <a:r>
              <a:rPr lang="en-CA" dirty="0" smtClean="0"/>
              <a:t>2) Diversification</a:t>
            </a:r>
          </a:p>
          <a:p>
            <a:pPr algn="ctr">
              <a:buNone/>
            </a:pPr>
            <a:endParaRPr lang="en-CA" dirty="0" smtClean="0"/>
          </a:p>
          <a:p>
            <a:pPr algn="ctr">
              <a:buNone/>
            </a:pPr>
            <a:r>
              <a:rPr lang="en-CA" dirty="0" smtClean="0"/>
              <a:t>3) Safe, environmentally responsible practices</a:t>
            </a:r>
          </a:p>
          <a:p>
            <a:pPr algn="ctr">
              <a:buNone/>
            </a:pPr>
            <a:endParaRPr lang="en-CA" dirty="0" smtClean="0"/>
          </a:p>
          <a:p>
            <a:pPr algn="ctr">
              <a:buNone/>
            </a:pPr>
            <a:r>
              <a:rPr lang="en-CA" dirty="0" smtClean="0"/>
              <a:t>4) Prudent financial management</a:t>
            </a:r>
            <a:endParaRPr lang="en-CA"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a:p>
        </p:txBody>
      </p:sp>
      <p:sp>
        <p:nvSpPr>
          <p:cNvPr id="4" name="Title 1"/>
          <p:cNvSpPr>
            <a:spLocks noGrp="1"/>
          </p:cNvSpPr>
          <p:nvPr>
            <p:ph type="title"/>
          </p:nvPr>
        </p:nvSpPr>
        <p:spPr/>
        <p:txBody>
          <a:bodyPr>
            <a:normAutofit/>
          </a:bodyPr>
          <a:lstStyle/>
          <a:p>
            <a:r>
              <a:rPr lang="en-CA" dirty="0" smtClean="0"/>
              <a:t>MANAGEMENT TEAM</a:t>
            </a:r>
            <a:endParaRPr lang="en-CA"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Michael </a:t>
            </a:r>
            <a:r>
              <a:rPr lang="en-CA" dirty="0" err="1" smtClean="0"/>
              <a:t>Dilger</a:t>
            </a:r>
            <a:endParaRPr lang="en-CA" dirty="0"/>
          </a:p>
        </p:txBody>
      </p:sp>
      <p:sp>
        <p:nvSpPr>
          <p:cNvPr id="3" name="Content Placeholder 2"/>
          <p:cNvSpPr>
            <a:spLocks noGrp="1"/>
          </p:cNvSpPr>
          <p:nvPr>
            <p:ph sz="quarter" idx="1"/>
          </p:nvPr>
        </p:nvSpPr>
        <p:spPr>
          <a:xfrm>
            <a:off x="457200" y="1600200"/>
            <a:ext cx="4906888" cy="4525963"/>
          </a:xfrm>
        </p:spPr>
        <p:txBody>
          <a:bodyPr>
            <a:normAutofit fontScale="92500" lnSpcReduction="10000"/>
          </a:bodyPr>
          <a:lstStyle/>
          <a:p>
            <a:r>
              <a:rPr lang="en-CA" dirty="0" smtClean="0"/>
              <a:t>Experience</a:t>
            </a:r>
          </a:p>
          <a:p>
            <a:pPr lvl="1"/>
            <a:r>
              <a:rPr lang="en-CA" dirty="0" smtClean="0"/>
              <a:t>CEO since January 2014</a:t>
            </a:r>
          </a:p>
          <a:p>
            <a:pPr lvl="1"/>
            <a:r>
              <a:rPr lang="en-CA" dirty="0" smtClean="0"/>
              <a:t>President since </a:t>
            </a:r>
            <a:r>
              <a:rPr lang="en-CA" dirty="0" err="1" smtClean="0"/>
              <a:t>Feburary</a:t>
            </a:r>
            <a:r>
              <a:rPr lang="en-CA" dirty="0" smtClean="0"/>
              <a:t> 2012</a:t>
            </a:r>
          </a:p>
          <a:p>
            <a:pPr lvl="1"/>
            <a:r>
              <a:rPr lang="en-CA" dirty="0" smtClean="0"/>
              <a:t>COO since November 2008</a:t>
            </a:r>
          </a:p>
          <a:p>
            <a:pPr lvl="1"/>
            <a:r>
              <a:rPr lang="en-CA" dirty="0" smtClean="0"/>
              <a:t>Vice President of Business Development between 2005-2008</a:t>
            </a:r>
          </a:p>
          <a:p>
            <a:r>
              <a:rPr lang="en-CA" dirty="0" smtClean="0"/>
              <a:t>Qualifications</a:t>
            </a:r>
          </a:p>
          <a:p>
            <a:pPr lvl="1"/>
            <a:r>
              <a:rPr lang="en-CA" dirty="0" smtClean="0"/>
              <a:t>CA Designation</a:t>
            </a:r>
          </a:p>
          <a:p>
            <a:pPr lvl="1"/>
            <a:r>
              <a:rPr lang="en-CA" dirty="0" smtClean="0"/>
              <a:t>Bachelor of Commerce Degree from University of Calgary</a:t>
            </a:r>
          </a:p>
          <a:p>
            <a:endParaRPr lang="en-CA" dirty="0" smtClean="0"/>
          </a:p>
          <a:p>
            <a:endParaRPr lang="en-CA" dirty="0" smtClean="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988840"/>
            <a:ext cx="2821902" cy="3651872"/>
          </a:xfrm>
          <a:prstGeom prst="rect">
            <a:avLst/>
          </a:prstGeo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Scott Burrows</a:t>
            </a:r>
            <a:endParaRPr lang="en-CA" dirty="0"/>
          </a:p>
        </p:txBody>
      </p:sp>
      <p:sp>
        <p:nvSpPr>
          <p:cNvPr id="3" name="Content Placeholder 2"/>
          <p:cNvSpPr>
            <a:spLocks noGrp="1"/>
          </p:cNvSpPr>
          <p:nvPr>
            <p:ph sz="quarter" idx="1"/>
          </p:nvPr>
        </p:nvSpPr>
        <p:spPr>
          <a:xfrm>
            <a:off x="457200" y="1600200"/>
            <a:ext cx="4906888" cy="4525963"/>
          </a:xfrm>
        </p:spPr>
        <p:txBody>
          <a:bodyPr>
            <a:normAutofit fontScale="92500"/>
          </a:bodyPr>
          <a:lstStyle/>
          <a:p>
            <a:r>
              <a:rPr lang="en-CA" dirty="0" smtClean="0"/>
              <a:t>Experience</a:t>
            </a:r>
          </a:p>
          <a:p>
            <a:pPr lvl="1"/>
            <a:r>
              <a:rPr lang="en-CA" dirty="0" smtClean="0"/>
              <a:t>Vice President of Finance and CFO as of January 1, 2015</a:t>
            </a:r>
          </a:p>
          <a:p>
            <a:pPr lvl="1"/>
            <a:r>
              <a:rPr lang="en-CA" dirty="0" smtClean="0"/>
              <a:t>Joined Pembina in November 2010</a:t>
            </a:r>
          </a:p>
          <a:p>
            <a:pPr lvl="1"/>
            <a:r>
              <a:rPr lang="en-CA" dirty="0" smtClean="0"/>
              <a:t>Spent 7 years in energy-focused investment banking</a:t>
            </a:r>
          </a:p>
          <a:p>
            <a:r>
              <a:rPr lang="en-CA" dirty="0" smtClean="0"/>
              <a:t>Qualifications</a:t>
            </a:r>
          </a:p>
          <a:p>
            <a:pPr lvl="1"/>
            <a:r>
              <a:rPr lang="en-CA" dirty="0" smtClean="0"/>
              <a:t>CFA </a:t>
            </a:r>
            <a:r>
              <a:rPr lang="en-CA" dirty="0" err="1" smtClean="0"/>
              <a:t>Charterholder</a:t>
            </a:r>
            <a:endParaRPr lang="en-CA" dirty="0" smtClean="0"/>
          </a:p>
          <a:p>
            <a:pPr lvl="1"/>
            <a:r>
              <a:rPr lang="en-CA" dirty="0" smtClean="0"/>
              <a:t>Bachelor of Commerce from UBC</a:t>
            </a:r>
          </a:p>
          <a:p>
            <a:endParaRPr lang="en-CA" dirty="0" smtClean="0"/>
          </a:p>
          <a:p>
            <a:endParaRPr lang="en-CA"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988840"/>
            <a:ext cx="2808312" cy="363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Paul Murphy</a:t>
            </a:r>
            <a:endParaRPr lang="en-CA" dirty="0"/>
          </a:p>
        </p:txBody>
      </p:sp>
      <p:sp>
        <p:nvSpPr>
          <p:cNvPr id="3" name="Content Placeholder 2"/>
          <p:cNvSpPr>
            <a:spLocks noGrp="1"/>
          </p:cNvSpPr>
          <p:nvPr>
            <p:ph sz="quarter" idx="1"/>
          </p:nvPr>
        </p:nvSpPr>
        <p:spPr>
          <a:xfrm>
            <a:off x="457200" y="1600200"/>
            <a:ext cx="4906888" cy="4525963"/>
          </a:xfrm>
        </p:spPr>
        <p:txBody>
          <a:bodyPr>
            <a:normAutofit fontScale="92500" lnSpcReduction="20000"/>
          </a:bodyPr>
          <a:lstStyle/>
          <a:p>
            <a:r>
              <a:rPr lang="en-CA" dirty="0" smtClean="0"/>
              <a:t>Experience</a:t>
            </a:r>
          </a:p>
          <a:p>
            <a:pPr lvl="1"/>
            <a:r>
              <a:rPr lang="en-CA" dirty="0" smtClean="0"/>
              <a:t>Senior Vice President, </a:t>
            </a:r>
            <a:r>
              <a:rPr lang="en-CA" dirty="0" err="1" smtClean="0"/>
              <a:t>Pipline</a:t>
            </a:r>
            <a:r>
              <a:rPr lang="en-CA" dirty="0" smtClean="0"/>
              <a:t> &amp; Crude Oil Facilities as of September 2013</a:t>
            </a:r>
          </a:p>
          <a:p>
            <a:pPr lvl="1"/>
            <a:r>
              <a:rPr lang="en-CA" dirty="0" smtClean="0"/>
              <a:t>Joined in February 2011 as VP, Conventional Pipelines</a:t>
            </a:r>
          </a:p>
          <a:p>
            <a:pPr lvl="1"/>
            <a:r>
              <a:rPr lang="en-CA" dirty="0" smtClean="0"/>
              <a:t>30 years of industry experience with Inter Pipeline Fund</a:t>
            </a:r>
          </a:p>
          <a:p>
            <a:r>
              <a:rPr lang="en-CA" dirty="0" smtClean="0"/>
              <a:t>Qualifications</a:t>
            </a:r>
          </a:p>
          <a:p>
            <a:pPr lvl="1"/>
            <a:r>
              <a:rPr lang="en-CA" dirty="0" smtClean="0"/>
              <a:t>Member of APPEGA</a:t>
            </a:r>
          </a:p>
          <a:p>
            <a:pPr lvl="1"/>
            <a:r>
              <a:rPr lang="en-CA" dirty="0" smtClean="0"/>
              <a:t>Bachelor of Science in Geology from University of Calgary</a:t>
            </a:r>
          </a:p>
          <a:p>
            <a:endParaRPr lang="en-CA" dirty="0" smtClean="0"/>
          </a:p>
          <a:p>
            <a:endParaRPr lang="en-CA" dirty="0" smtClean="0"/>
          </a:p>
        </p:txBody>
      </p:sp>
      <p:pic>
        <p:nvPicPr>
          <p:cNvPr id="1026" name="Picture 2" descr="http://www.pembina.com/Pembina/media/Pembina/About%20Us/Executive%20Team/Paul.jpg?width=290&amp;height=290&amp;ext=.jpg"/>
          <p:cNvPicPr>
            <a:picLocks noChangeAspect="1" noChangeArrowheads="1"/>
          </p:cNvPicPr>
          <p:nvPr/>
        </p:nvPicPr>
        <p:blipFill>
          <a:blip r:embed="rId2" cstate="print"/>
          <a:srcRect/>
          <a:stretch>
            <a:fillRect/>
          </a:stretch>
        </p:blipFill>
        <p:spPr bwMode="auto">
          <a:xfrm>
            <a:off x="5508104" y="2204864"/>
            <a:ext cx="3096343" cy="3096344"/>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Stuart Taylor</a:t>
            </a:r>
            <a:endParaRPr lang="en-CA" dirty="0"/>
          </a:p>
        </p:txBody>
      </p:sp>
      <p:sp>
        <p:nvSpPr>
          <p:cNvPr id="3" name="Content Placeholder 2"/>
          <p:cNvSpPr>
            <a:spLocks noGrp="1"/>
          </p:cNvSpPr>
          <p:nvPr>
            <p:ph sz="quarter" idx="1"/>
          </p:nvPr>
        </p:nvSpPr>
        <p:spPr>
          <a:xfrm>
            <a:off x="457200" y="1600200"/>
            <a:ext cx="4978896" cy="4525963"/>
          </a:xfrm>
        </p:spPr>
        <p:txBody>
          <a:bodyPr>
            <a:normAutofit lnSpcReduction="10000"/>
          </a:bodyPr>
          <a:lstStyle/>
          <a:p>
            <a:r>
              <a:rPr lang="en-CA" dirty="0" smtClean="0"/>
              <a:t>Experience</a:t>
            </a:r>
          </a:p>
          <a:p>
            <a:pPr lvl="1"/>
            <a:r>
              <a:rPr lang="en-CA" dirty="0" smtClean="0"/>
              <a:t>Senior Vice President, Natural Gas Facilities</a:t>
            </a:r>
          </a:p>
          <a:p>
            <a:pPr lvl="1"/>
            <a:r>
              <a:rPr lang="en-CA" dirty="0" smtClean="0"/>
              <a:t>Joined Pembina in 2009</a:t>
            </a:r>
          </a:p>
          <a:p>
            <a:pPr lvl="1"/>
            <a:r>
              <a:rPr lang="en-CA" dirty="0" smtClean="0"/>
              <a:t>25 years of oil and gas industry experience</a:t>
            </a:r>
          </a:p>
          <a:p>
            <a:r>
              <a:rPr lang="en-CA" dirty="0" smtClean="0"/>
              <a:t>Qualifications</a:t>
            </a:r>
          </a:p>
          <a:p>
            <a:pPr lvl="1"/>
            <a:r>
              <a:rPr lang="en-CA" dirty="0" smtClean="0"/>
              <a:t>Member of APPEGA</a:t>
            </a:r>
          </a:p>
          <a:p>
            <a:pPr lvl="1"/>
            <a:r>
              <a:rPr lang="en-CA" dirty="0" smtClean="0"/>
              <a:t>Bachelor of Science in Geology from University of Calgary</a:t>
            </a:r>
          </a:p>
          <a:p>
            <a:endParaRPr lang="en-CA" dirty="0" smtClean="0"/>
          </a:p>
          <a:p>
            <a:endParaRPr lang="en-CA" dirty="0" smtClean="0"/>
          </a:p>
          <a:p>
            <a:endParaRPr lang="en-CA" dirty="0"/>
          </a:p>
        </p:txBody>
      </p:sp>
      <p:pic>
        <p:nvPicPr>
          <p:cNvPr id="3074" name="Picture 2" descr="http://www.pembina.com/Pembina/media/Pembina/About%20Us/Executive%20Team/Stu-Taylor.jpg?width=290&amp;height=290&amp;ext=.jpg"/>
          <p:cNvPicPr>
            <a:picLocks noChangeAspect="1" noChangeArrowheads="1"/>
          </p:cNvPicPr>
          <p:nvPr/>
        </p:nvPicPr>
        <p:blipFill>
          <a:blip r:embed="rId2" cstate="print"/>
          <a:srcRect/>
          <a:stretch>
            <a:fillRect/>
          </a:stretch>
        </p:blipFill>
        <p:spPr bwMode="auto">
          <a:xfrm>
            <a:off x="5750075" y="2276872"/>
            <a:ext cx="2952327" cy="2952328"/>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Claudia </a:t>
            </a:r>
            <a:r>
              <a:rPr lang="en-CA" dirty="0" err="1" smtClean="0"/>
              <a:t>D’Orazio</a:t>
            </a:r>
            <a:endParaRPr lang="en-CA" dirty="0"/>
          </a:p>
        </p:txBody>
      </p:sp>
      <p:sp>
        <p:nvSpPr>
          <p:cNvPr id="3" name="Content Placeholder 2"/>
          <p:cNvSpPr>
            <a:spLocks noGrp="1"/>
          </p:cNvSpPr>
          <p:nvPr>
            <p:ph sz="quarter" idx="1"/>
          </p:nvPr>
        </p:nvSpPr>
        <p:spPr>
          <a:xfrm>
            <a:off x="457200" y="1600200"/>
            <a:ext cx="4906888" cy="4525963"/>
          </a:xfrm>
        </p:spPr>
        <p:txBody>
          <a:bodyPr>
            <a:normAutofit/>
          </a:bodyPr>
          <a:lstStyle/>
          <a:p>
            <a:r>
              <a:rPr lang="en-CA" dirty="0" smtClean="0"/>
              <a:t>Experience</a:t>
            </a:r>
          </a:p>
          <a:p>
            <a:pPr lvl="1"/>
            <a:r>
              <a:rPr lang="en-CA" dirty="0" smtClean="0"/>
              <a:t>Vice President, Compliance &amp; Risk since 2012</a:t>
            </a:r>
          </a:p>
          <a:p>
            <a:pPr lvl="1"/>
            <a:r>
              <a:rPr lang="en-CA" dirty="0" smtClean="0"/>
              <a:t>Spent 12 years with RBC</a:t>
            </a:r>
          </a:p>
          <a:p>
            <a:r>
              <a:rPr lang="en-CA" dirty="0" smtClean="0"/>
              <a:t>Qualifications</a:t>
            </a:r>
          </a:p>
          <a:p>
            <a:pPr lvl="1"/>
            <a:r>
              <a:rPr lang="en-CA" dirty="0" smtClean="0"/>
              <a:t>Bachelor of Commerce in Accounting and MIS at McGill University</a:t>
            </a:r>
          </a:p>
          <a:p>
            <a:pPr lvl="1"/>
            <a:r>
              <a:rPr lang="en-CA" dirty="0" smtClean="0"/>
              <a:t>Chartered Accountant</a:t>
            </a:r>
          </a:p>
          <a:p>
            <a:endParaRPr lang="en-CA" dirty="0" smtClean="0"/>
          </a:p>
          <a:p>
            <a:endParaRPr lang="en-CA" dirty="0" smtClean="0"/>
          </a:p>
        </p:txBody>
      </p:sp>
      <p:pic>
        <p:nvPicPr>
          <p:cNvPr id="27650" name="Picture 2" descr="http://www.pembina.com/Pembina/media/Pembina/About%20Us/Executive%20Team/Claudia-D-Orazio.jpg?width=290&amp;height=290&amp;ext=.jpg"/>
          <p:cNvPicPr>
            <a:picLocks noChangeAspect="1" noChangeArrowheads="1"/>
          </p:cNvPicPr>
          <p:nvPr/>
        </p:nvPicPr>
        <p:blipFill>
          <a:blip r:embed="rId2" cstate="print"/>
          <a:srcRect/>
          <a:stretch>
            <a:fillRect/>
          </a:stretch>
        </p:blipFill>
        <p:spPr bwMode="auto">
          <a:xfrm>
            <a:off x="5436096" y="2132856"/>
            <a:ext cx="3096344" cy="3096345"/>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Mike </a:t>
            </a:r>
            <a:r>
              <a:rPr lang="en-CA" dirty="0" err="1" smtClean="0"/>
              <a:t>Massecar</a:t>
            </a:r>
            <a:endParaRPr lang="en-CA" dirty="0"/>
          </a:p>
        </p:txBody>
      </p:sp>
      <p:sp>
        <p:nvSpPr>
          <p:cNvPr id="3" name="Content Placeholder 2"/>
          <p:cNvSpPr>
            <a:spLocks noGrp="1"/>
          </p:cNvSpPr>
          <p:nvPr>
            <p:ph sz="quarter" idx="1"/>
          </p:nvPr>
        </p:nvSpPr>
        <p:spPr>
          <a:xfrm>
            <a:off x="457200" y="1600200"/>
            <a:ext cx="4906888" cy="4525963"/>
          </a:xfrm>
        </p:spPr>
        <p:txBody>
          <a:bodyPr>
            <a:normAutofit/>
          </a:bodyPr>
          <a:lstStyle/>
          <a:p>
            <a:r>
              <a:rPr lang="en-CA" dirty="0" smtClean="0"/>
              <a:t>Experience</a:t>
            </a:r>
          </a:p>
          <a:p>
            <a:pPr lvl="1"/>
            <a:r>
              <a:rPr lang="en-CA" dirty="0" smtClean="0"/>
              <a:t>Vice President, Major Projects </a:t>
            </a:r>
          </a:p>
          <a:p>
            <a:pPr lvl="1"/>
            <a:r>
              <a:rPr lang="en-CA" dirty="0" smtClean="0"/>
              <a:t>Joined Pembina in 2002</a:t>
            </a:r>
          </a:p>
          <a:p>
            <a:pPr lvl="1"/>
            <a:r>
              <a:rPr lang="en-CA" dirty="0" smtClean="0"/>
              <a:t>Responsible for completion of </a:t>
            </a:r>
            <a:r>
              <a:rPr lang="en-CA" dirty="0" err="1" smtClean="0"/>
              <a:t>Nipisi</a:t>
            </a:r>
            <a:r>
              <a:rPr lang="en-CA" dirty="0" smtClean="0"/>
              <a:t> and </a:t>
            </a:r>
            <a:r>
              <a:rPr lang="en-CA" dirty="0" err="1" smtClean="0"/>
              <a:t>Mitsue</a:t>
            </a:r>
            <a:r>
              <a:rPr lang="en-CA" dirty="0" smtClean="0"/>
              <a:t> pipeline projects</a:t>
            </a:r>
          </a:p>
          <a:p>
            <a:r>
              <a:rPr lang="en-CA" dirty="0" smtClean="0"/>
              <a:t>Qualifications</a:t>
            </a:r>
          </a:p>
          <a:p>
            <a:pPr lvl="1"/>
            <a:r>
              <a:rPr lang="en-CA" dirty="0" smtClean="0"/>
              <a:t>Bachelor of Engineering from Carleton University in 1975</a:t>
            </a:r>
          </a:p>
          <a:p>
            <a:endParaRPr lang="en-CA" dirty="0" smtClean="0"/>
          </a:p>
          <a:p>
            <a:endParaRPr lang="en-CA" dirty="0" smtClean="0"/>
          </a:p>
        </p:txBody>
      </p:sp>
      <p:pic>
        <p:nvPicPr>
          <p:cNvPr id="28674" name="Picture 2" descr="http://www.pembina.com/Pembina/media/Pembina/About%20Us/Executive%20Team/Mike-Massecar.jpg?width=290&amp;height=290&amp;ext=.jpg"/>
          <p:cNvPicPr>
            <a:picLocks noChangeAspect="1" noChangeArrowheads="1"/>
          </p:cNvPicPr>
          <p:nvPr/>
        </p:nvPicPr>
        <p:blipFill>
          <a:blip r:embed="rId2" cstate="print"/>
          <a:srcRect/>
          <a:stretch>
            <a:fillRect/>
          </a:stretch>
        </p:blipFill>
        <p:spPr bwMode="auto">
          <a:xfrm>
            <a:off x="5580112" y="2132855"/>
            <a:ext cx="3024336" cy="3024337"/>
          </a:xfrm>
          <a:prstGeom prst="rect">
            <a:avLst/>
          </a:prstGeom>
          <a:noFill/>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CA"/>
          </a:p>
        </p:txBody>
      </p:sp>
      <p:sp>
        <p:nvSpPr>
          <p:cNvPr id="2" name="Title 1"/>
          <p:cNvSpPr>
            <a:spLocks noGrp="1"/>
          </p:cNvSpPr>
          <p:nvPr>
            <p:ph type="title"/>
          </p:nvPr>
        </p:nvSpPr>
        <p:spPr/>
        <p:txBody>
          <a:bodyPr>
            <a:noAutofit/>
          </a:bodyPr>
          <a:lstStyle/>
          <a:p>
            <a:r>
              <a:rPr lang="en-CA" sz="4800" dirty="0" smtClean="0"/>
              <a:t>FINANCIAL PERFORMANCE</a:t>
            </a:r>
            <a:endParaRPr lang="en-CA" sz="4800"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QUARTERLY FINANCIAL INFORMATION</a:t>
            </a:r>
            <a:endParaRPr lang="en-CA" dirty="0"/>
          </a:p>
        </p:txBody>
      </p:sp>
      <p:pic>
        <p:nvPicPr>
          <p:cNvPr id="6" name="Content Placeholder 5" descr="Financial Overview.png"/>
          <p:cNvPicPr>
            <a:picLocks noGrp="1" noChangeAspect="1"/>
          </p:cNvPicPr>
          <p:nvPr>
            <p:ph sz="quarter" idx="1"/>
          </p:nvPr>
        </p:nvPicPr>
        <p:blipFill>
          <a:blip r:embed="rId2" cstate="print"/>
          <a:stretch>
            <a:fillRect/>
          </a:stretch>
        </p:blipFill>
        <p:spPr>
          <a:xfrm>
            <a:off x="2206777" y="1600200"/>
            <a:ext cx="4965395" cy="4495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NATURAL GAS DELIVERY WORK</a:t>
            </a:r>
            <a:endParaRPr lang="en-CA" dirty="0"/>
          </a:p>
        </p:txBody>
      </p:sp>
      <p:sp>
        <p:nvSpPr>
          <p:cNvPr id="3" name="Content Placeholder 2"/>
          <p:cNvSpPr>
            <a:spLocks noGrp="1"/>
          </p:cNvSpPr>
          <p:nvPr>
            <p:ph sz="quarter" idx="1"/>
          </p:nvPr>
        </p:nvSpPr>
        <p:spPr>
          <a:xfrm>
            <a:off x="612648" y="1600200"/>
            <a:ext cx="4031360" cy="4495800"/>
          </a:xfrm>
        </p:spPr>
        <p:txBody>
          <a:bodyPr/>
          <a:lstStyle/>
          <a:p>
            <a:r>
              <a:rPr lang="en-US" dirty="0" smtClean="0"/>
              <a:t>Extract </a:t>
            </a:r>
            <a:r>
              <a:rPr lang="en-US" dirty="0" smtClean="0">
                <a:sym typeface="Wingdings" pitchFamily="2" charset="2"/>
              </a:rPr>
              <a:t> filter  compressed   transfer (pressure)  Depressurize  </a:t>
            </a:r>
            <a:endParaRPr lang="en-US" dirty="0" smtClean="0"/>
          </a:p>
          <a:p>
            <a:endParaRPr lang="en-CA" dirty="0"/>
          </a:p>
        </p:txBody>
      </p:sp>
      <p:pic>
        <p:nvPicPr>
          <p:cNvPr id="4" name="Content Placeholder 9">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2420" y="2620797"/>
            <a:ext cx="4614036" cy="3976555"/>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RISK MANAGEMENT</a:t>
            </a:r>
            <a:endParaRPr lang="en-CA" dirty="0"/>
          </a:p>
        </p:txBody>
      </p:sp>
      <p:sp>
        <p:nvSpPr>
          <p:cNvPr id="3" name="Content Placeholder 2"/>
          <p:cNvSpPr>
            <a:spLocks noGrp="1"/>
          </p:cNvSpPr>
          <p:nvPr>
            <p:ph sz="quarter" idx="1"/>
          </p:nvPr>
        </p:nvSpPr>
        <p:spPr/>
        <p:txBody>
          <a:bodyPr/>
          <a:lstStyle/>
          <a:p>
            <a:endParaRPr lang="en-CA" dirty="0" smtClean="0"/>
          </a:p>
          <a:p>
            <a:endParaRPr lang="en-CA" dirty="0" smtClean="0"/>
          </a:p>
          <a:p>
            <a:r>
              <a:rPr lang="en-CA" dirty="0" smtClean="0"/>
              <a:t>Risks to Hedge Against:</a:t>
            </a:r>
          </a:p>
          <a:p>
            <a:pPr lvl="1"/>
            <a:r>
              <a:rPr lang="en-CA" dirty="0" smtClean="0"/>
              <a:t>Commodity Price Risk</a:t>
            </a:r>
          </a:p>
          <a:p>
            <a:pPr lvl="1"/>
            <a:r>
              <a:rPr lang="en-CA" dirty="0" smtClean="0"/>
              <a:t>Foreign Exchange Rate Risk</a:t>
            </a:r>
          </a:p>
          <a:p>
            <a:pPr lvl="1"/>
            <a:r>
              <a:rPr lang="en-CA" dirty="0" smtClean="0"/>
              <a:t>Interest Rate Risk</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STATEMENT OF FINANCIAL POSITION</a:t>
            </a:r>
            <a:endParaRPr lang="en-CA" dirty="0"/>
          </a:p>
        </p:txBody>
      </p:sp>
      <p:pic>
        <p:nvPicPr>
          <p:cNvPr id="4" name="Content Placeholder 3" descr="bs1year.png"/>
          <p:cNvPicPr>
            <a:picLocks noGrp="1" noChangeAspect="1"/>
          </p:cNvPicPr>
          <p:nvPr>
            <p:ph sz="quarter" idx="1"/>
          </p:nvPr>
        </p:nvPicPr>
        <p:blipFill>
          <a:blip r:embed="rId2" cstate="print"/>
          <a:stretch>
            <a:fillRect/>
          </a:stretch>
        </p:blipFill>
        <p:spPr>
          <a:xfrm>
            <a:off x="1336207" y="2390571"/>
            <a:ext cx="6706536" cy="2915057"/>
          </a:xfr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STATEMENT OF FINANCIAL POSITION</a:t>
            </a:r>
            <a:endParaRPr lang="en-CA" dirty="0"/>
          </a:p>
        </p:txBody>
      </p:sp>
      <p:pic>
        <p:nvPicPr>
          <p:cNvPr id="4" name="Content Placeholder 3" descr="bs1year1.png"/>
          <p:cNvPicPr>
            <a:picLocks noGrp="1" noChangeAspect="1"/>
          </p:cNvPicPr>
          <p:nvPr>
            <p:ph sz="quarter" idx="1"/>
          </p:nvPr>
        </p:nvPicPr>
        <p:blipFill>
          <a:blip r:embed="rId2" cstate="print"/>
          <a:stretch>
            <a:fillRect/>
          </a:stretch>
        </p:blipFill>
        <p:spPr>
          <a:xfrm>
            <a:off x="1604122" y="1600200"/>
            <a:ext cx="6170706" cy="4495800"/>
          </a:xfr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CONDENSED STATEMENT OF FINANCIAL POSITION</a:t>
            </a:r>
            <a:endParaRPr lang="en-CA" dirty="0"/>
          </a:p>
        </p:txBody>
      </p:sp>
      <p:pic>
        <p:nvPicPr>
          <p:cNvPr id="4" name="Content Placeholder 3" descr="BS1.png"/>
          <p:cNvPicPr>
            <a:picLocks noGrp="1" noChangeAspect="1"/>
          </p:cNvPicPr>
          <p:nvPr>
            <p:ph sz="quarter" idx="1"/>
          </p:nvPr>
        </p:nvPicPr>
        <p:blipFill>
          <a:blip r:embed="rId2" cstate="print"/>
          <a:stretch>
            <a:fillRect/>
          </a:stretch>
        </p:blipFill>
        <p:spPr>
          <a:xfrm>
            <a:off x="1307628" y="2447729"/>
            <a:ext cx="6763694" cy="2800741"/>
          </a:xfr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CONDENSED STATEMENT OF FINANCIAL POSITION</a:t>
            </a:r>
            <a:endParaRPr lang="en-CA" dirty="0"/>
          </a:p>
        </p:txBody>
      </p:sp>
      <p:sp>
        <p:nvSpPr>
          <p:cNvPr id="3" name="Content Placeholder 2"/>
          <p:cNvSpPr>
            <a:spLocks noGrp="1"/>
          </p:cNvSpPr>
          <p:nvPr>
            <p:ph sz="quarter" idx="1"/>
          </p:nvPr>
        </p:nvSpPr>
        <p:spPr/>
        <p:txBody>
          <a:bodyPr/>
          <a:lstStyle/>
          <a:p>
            <a:endParaRPr lang="en-CA" dirty="0"/>
          </a:p>
        </p:txBody>
      </p:sp>
      <p:pic>
        <p:nvPicPr>
          <p:cNvPr id="4" name="Picture 3" descr="BS2.png"/>
          <p:cNvPicPr>
            <a:picLocks noChangeAspect="1"/>
          </p:cNvPicPr>
          <p:nvPr/>
        </p:nvPicPr>
        <p:blipFill>
          <a:blip r:embed="rId2" cstate="print"/>
          <a:stretch>
            <a:fillRect/>
          </a:stretch>
        </p:blipFill>
        <p:spPr>
          <a:xfrm>
            <a:off x="751259" y="1628800"/>
            <a:ext cx="7641482" cy="5112568"/>
          </a:xfrm>
          <a:prstGeom prst="rect">
            <a:avLst/>
          </a:prstGeom>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CONDENSED INCOME STATEMENT</a:t>
            </a:r>
            <a:endParaRPr lang="en-CA" dirty="0"/>
          </a:p>
        </p:txBody>
      </p:sp>
      <p:pic>
        <p:nvPicPr>
          <p:cNvPr id="4" name="Content Placeholder 3" descr="income statement.png"/>
          <p:cNvPicPr>
            <a:picLocks noGrp="1" noChangeAspect="1"/>
          </p:cNvPicPr>
          <p:nvPr>
            <p:ph sz="quarter" idx="1"/>
          </p:nvPr>
        </p:nvPicPr>
        <p:blipFill>
          <a:blip r:embed="rId2" cstate="print"/>
          <a:stretch>
            <a:fillRect/>
          </a:stretch>
        </p:blipFill>
        <p:spPr>
          <a:xfrm>
            <a:off x="2394662" y="1600200"/>
            <a:ext cx="4589625" cy="4495800"/>
          </a:xfr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a:t>
            </a:r>
            <a:endParaRPr lang="en-CA" dirty="0"/>
          </a:p>
        </p:txBody>
      </p:sp>
      <p:pic>
        <p:nvPicPr>
          <p:cNvPr id="4" name="Content Placeholder 3" descr="incomestatement1.png"/>
          <p:cNvPicPr>
            <a:picLocks noGrp="1" noChangeAspect="1"/>
          </p:cNvPicPr>
          <p:nvPr>
            <p:ph sz="quarter" idx="1"/>
          </p:nvPr>
        </p:nvPicPr>
        <p:blipFill>
          <a:blip r:embed="rId2" cstate="print"/>
          <a:stretch>
            <a:fillRect/>
          </a:stretch>
        </p:blipFill>
        <p:spPr>
          <a:xfrm>
            <a:off x="2449462" y="1600200"/>
            <a:ext cx="4480026" cy="4495800"/>
          </a:xfr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STATEMENT OF CASH FLOWS</a:t>
            </a:r>
            <a:endParaRPr lang="en-CA" dirty="0"/>
          </a:p>
        </p:txBody>
      </p:sp>
      <p:pic>
        <p:nvPicPr>
          <p:cNvPr id="4" name="Content Placeholder 3" descr="cfs1.png"/>
          <p:cNvPicPr>
            <a:picLocks noGrp="1" noChangeAspect="1"/>
          </p:cNvPicPr>
          <p:nvPr>
            <p:ph sz="quarter" idx="1"/>
          </p:nvPr>
        </p:nvPicPr>
        <p:blipFill>
          <a:blip r:embed="rId2" cstate="print"/>
          <a:stretch>
            <a:fillRect/>
          </a:stretch>
        </p:blipFill>
        <p:spPr>
          <a:xfrm>
            <a:off x="2126528" y="1556792"/>
            <a:ext cx="4605712" cy="5260877"/>
          </a:xfr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r>
              <a:rPr lang="en-CA" dirty="0" smtClean="0"/>
              <a:t>CONDENSED STATEMENT OF CASH FLOWS</a:t>
            </a:r>
            <a:endParaRPr lang="en-CA" dirty="0"/>
          </a:p>
        </p:txBody>
      </p:sp>
      <p:pic>
        <p:nvPicPr>
          <p:cNvPr id="4" name="Content Placeholder 3" descr="cfs2.png"/>
          <p:cNvPicPr>
            <a:picLocks noGrp="1" noChangeAspect="1"/>
          </p:cNvPicPr>
          <p:nvPr>
            <p:ph sz="quarter" idx="1"/>
          </p:nvPr>
        </p:nvPicPr>
        <p:blipFill>
          <a:blip r:embed="rId2" cstate="print"/>
          <a:stretch>
            <a:fillRect/>
          </a:stretch>
        </p:blipFill>
        <p:spPr>
          <a:xfrm>
            <a:off x="2721518" y="1600200"/>
            <a:ext cx="3935914" cy="4495800"/>
          </a:xfr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EBITDA</a:t>
            </a:r>
            <a:endParaRPr lang="en-CA" dirty="0"/>
          </a:p>
        </p:txBody>
      </p:sp>
      <p:pic>
        <p:nvPicPr>
          <p:cNvPr id="5" name="Content Placeholder 4" descr="EBITDA.png"/>
          <p:cNvPicPr>
            <a:picLocks noGrp="1" noChangeAspect="1"/>
          </p:cNvPicPr>
          <p:nvPr>
            <p:ph sz="quarter" idx="1"/>
          </p:nvPr>
        </p:nvPicPr>
        <p:blipFill>
          <a:blip r:embed="rId2" cstate="print"/>
          <a:stretch>
            <a:fillRect/>
          </a:stretch>
        </p:blipFill>
        <p:spPr>
          <a:xfrm>
            <a:off x="353530" y="1556792"/>
            <a:ext cx="8436940" cy="2736304"/>
          </a:xfrm>
        </p:spPr>
      </p:pic>
      <p:pic>
        <p:nvPicPr>
          <p:cNvPr id="6" name="Picture 5" descr="EBITDA2.png"/>
          <p:cNvPicPr>
            <a:picLocks noChangeAspect="1"/>
          </p:cNvPicPr>
          <p:nvPr/>
        </p:nvPicPr>
        <p:blipFill>
          <a:blip r:embed="rId3" cstate="print"/>
          <a:stretch>
            <a:fillRect/>
          </a:stretch>
        </p:blipFill>
        <p:spPr>
          <a:xfrm>
            <a:off x="107504" y="4365104"/>
            <a:ext cx="8928992" cy="151982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grpSp>
        <p:nvGrpSpPr>
          <p:cNvPr id="13" name="Group 12"/>
          <p:cNvGrpSpPr/>
          <p:nvPr/>
        </p:nvGrpSpPr>
        <p:grpSpPr>
          <a:xfrm>
            <a:off x="685800" y="1999456"/>
            <a:ext cx="6217920" cy="821436"/>
            <a:chOff x="0" y="0"/>
            <a:chExt cx="6217920" cy="821436"/>
          </a:xfrm>
          <a:solidFill>
            <a:schemeClr val="accent1"/>
          </a:solidFill>
        </p:grpSpPr>
        <p:sp>
          <p:nvSpPr>
            <p:cNvPr id="32" name="Rounded Rectangle 31"/>
            <p:cNvSpPr/>
            <p:nvPr/>
          </p:nvSpPr>
          <p:spPr>
            <a:xfrm>
              <a:off x="0" y="0"/>
              <a:ext cx="6217920" cy="821436"/>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3">
                <a:shade val="80000"/>
                <a:hueOff val="0"/>
                <a:satOff val="0"/>
                <a:lumOff val="0"/>
                <a:alphaOff val="0"/>
              </a:schemeClr>
            </a:effectRef>
            <a:fontRef idx="minor">
              <a:schemeClr val="lt1"/>
            </a:fontRef>
          </p:style>
        </p:sp>
        <p:sp>
          <p:nvSpPr>
            <p:cNvPr id="33" name="Rounded Rectangle 4"/>
            <p:cNvSpPr/>
            <p:nvPr/>
          </p:nvSpPr>
          <p:spPr>
            <a:xfrm>
              <a:off x="24059" y="24059"/>
              <a:ext cx="5262115" cy="7733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Industrial and Stock Overview</a:t>
              </a:r>
              <a:endParaRPr lang="en-US" sz="2800" kern="1200" dirty="0"/>
            </a:p>
          </p:txBody>
        </p:sp>
      </p:grpSp>
      <p:grpSp>
        <p:nvGrpSpPr>
          <p:cNvPr id="14" name="Group 13"/>
          <p:cNvGrpSpPr/>
          <p:nvPr/>
        </p:nvGrpSpPr>
        <p:grpSpPr>
          <a:xfrm>
            <a:off x="1206550" y="2970244"/>
            <a:ext cx="6217920" cy="821436"/>
            <a:chOff x="520750" y="970788"/>
            <a:chExt cx="6217920" cy="821436"/>
          </a:xfrm>
          <a:solidFill>
            <a:schemeClr val="accent1"/>
          </a:solidFill>
        </p:grpSpPr>
        <p:sp>
          <p:nvSpPr>
            <p:cNvPr id="30" name="Rounded Rectangle 29"/>
            <p:cNvSpPr/>
            <p:nvPr/>
          </p:nvSpPr>
          <p:spPr>
            <a:xfrm>
              <a:off x="520750" y="970788"/>
              <a:ext cx="6217920" cy="821436"/>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3">
                <a:shade val="80000"/>
                <a:hueOff val="-133378"/>
                <a:satOff val="1566"/>
                <a:lumOff val="10544"/>
                <a:alphaOff val="0"/>
              </a:schemeClr>
            </a:effectRef>
            <a:fontRef idx="minor">
              <a:schemeClr val="lt1"/>
            </a:fontRef>
          </p:style>
        </p:sp>
        <p:sp>
          <p:nvSpPr>
            <p:cNvPr id="31" name="Rounded Rectangle 6"/>
            <p:cNvSpPr/>
            <p:nvPr/>
          </p:nvSpPr>
          <p:spPr>
            <a:xfrm>
              <a:off x="544809" y="994847"/>
              <a:ext cx="5115117" cy="7733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baseline="0" dirty="0" smtClean="0"/>
                <a:t>TransCanada Corp.</a:t>
              </a:r>
              <a:endParaRPr lang="en-US" sz="2800" kern="1200" dirty="0"/>
            </a:p>
          </p:txBody>
        </p:sp>
      </p:grpSp>
      <p:grpSp>
        <p:nvGrpSpPr>
          <p:cNvPr id="15" name="Group 14"/>
          <p:cNvGrpSpPr/>
          <p:nvPr/>
        </p:nvGrpSpPr>
        <p:grpSpPr>
          <a:xfrm>
            <a:off x="1719529" y="3941032"/>
            <a:ext cx="6217920" cy="821436"/>
            <a:chOff x="1033729" y="1941576"/>
            <a:chExt cx="6217920" cy="821436"/>
          </a:xfrm>
          <a:solidFill>
            <a:schemeClr val="accent1"/>
          </a:solidFill>
        </p:grpSpPr>
        <p:sp>
          <p:nvSpPr>
            <p:cNvPr id="28" name="Rounded Rectangle 27"/>
            <p:cNvSpPr/>
            <p:nvPr/>
          </p:nvSpPr>
          <p:spPr>
            <a:xfrm>
              <a:off x="1033729" y="1941576"/>
              <a:ext cx="6217920" cy="821436"/>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3">
                <a:shade val="80000"/>
                <a:hueOff val="-266755"/>
                <a:satOff val="3131"/>
                <a:lumOff val="21089"/>
                <a:alphaOff val="0"/>
              </a:schemeClr>
            </a:effectRef>
            <a:fontRef idx="minor">
              <a:schemeClr val="lt1"/>
            </a:fontRef>
          </p:style>
        </p:sp>
        <p:sp>
          <p:nvSpPr>
            <p:cNvPr id="29" name="Rounded Rectangle 8"/>
            <p:cNvSpPr/>
            <p:nvPr/>
          </p:nvSpPr>
          <p:spPr>
            <a:xfrm>
              <a:off x="1057788" y="1965635"/>
              <a:ext cx="5122890" cy="7733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defTabSz="1244600">
                <a:lnSpc>
                  <a:spcPct val="90000"/>
                </a:lnSpc>
                <a:spcBef>
                  <a:spcPct val="0"/>
                </a:spcBef>
                <a:spcAft>
                  <a:spcPct val="35000"/>
                </a:spcAft>
              </a:pPr>
              <a:r>
                <a:rPr lang="en-US" sz="2800" b="1" dirty="0" smtClean="0"/>
                <a:t>Inter </a:t>
              </a:r>
              <a:r>
                <a:rPr lang="en-US" sz="2800" b="1" dirty="0"/>
                <a:t>Pipeline </a:t>
              </a:r>
              <a:r>
                <a:rPr lang="en-US" sz="2800" b="1" dirty="0" smtClean="0"/>
                <a:t>Fund</a:t>
              </a:r>
              <a:endParaRPr lang="en-US" sz="2800" kern="1200" dirty="0"/>
            </a:p>
          </p:txBody>
        </p:sp>
      </p:grpSp>
      <p:grpSp>
        <p:nvGrpSpPr>
          <p:cNvPr id="16" name="Group 15"/>
          <p:cNvGrpSpPr/>
          <p:nvPr/>
        </p:nvGrpSpPr>
        <p:grpSpPr>
          <a:xfrm>
            <a:off x="2240279" y="4911820"/>
            <a:ext cx="6217920" cy="821436"/>
            <a:chOff x="1554479" y="2912364"/>
            <a:chExt cx="6217920" cy="821436"/>
          </a:xfrm>
          <a:solidFill>
            <a:schemeClr val="accent1"/>
          </a:solidFill>
        </p:grpSpPr>
        <p:sp>
          <p:nvSpPr>
            <p:cNvPr id="26" name="Rounded Rectangle 25"/>
            <p:cNvSpPr/>
            <p:nvPr/>
          </p:nvSpPr>
          <p:spPr>
            <a:xfrm>
              <a:off x="1554479" y="2912364"/>
              <a:ext cx="6217920" cy="821436"/>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3">
                <a:shade val="80000"/>
                <a:hueOff val="-400133"/>
                <a:satOff val="4697"/>
                <a:lumOff val="31633"/>
                <a:alphaOff val="0"/>
              </a:schemeClr>
            </a:effectRef>
            <a:fontRef idx="minor">
              <a:schemeClr val="lt1"/>
            </a:fontRef>
          </p:style>
        </p:sp>
        <p:sp>
          <p:nvSpPr>
            <p:cNvPr id="27" name="Rounded Rectangle 10"/>
            <p:cNvSpPr/>
            <p:nvPr/>
          </p:nvSpPr>
          <p:spPr>
            <a:xfrm>
              <a:off x="1578538" y="2936423"/>
              <a:ext cx="5115117" cy="7733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defTabSz="1244600">
                <a:lnSpc>
                  <a:spcPct val="90000"/>
                </a:lnSpc>
                <a:spcBef>
                  <a:spcPct val="0"/>
                </a:spcBef>
                <a:spcAft>
                  <a:spcPct val="35000"/>
                </a:spcAft>
              </a:pPr>
              <a:r>
                <a:rPr lang="en-US" sz="2800" b="1" dirty="0"/>
                <a:t>Pembina Pipeline </a:t>
              </a:r>
              <a:r>
                <a:rPr lang="en-US" sz="2800" b="1" dirty="0" smtClean="0"/>
                <a:t>Corp.</a:t>
              </a:r>
              <a:endParaRPr lang="en-US" sz="2800" kern="1200" dirty="0"/>
            </a:p>
          </p:txBody>
        </p:sp>
      </p:grpSp>
      <p:grpSp>
        <p:nvGrpSpPr>
          <p:cNvPr id="17" name="Group 16"/>
          <p:cNvGrpSpPr/>
          <p:nvPr/>
        </p:nvGrpSpPr>
        <p:grpSpPr>
          <a:xfrm>
            <a:off x="6369786" y="2628601"/>
            <a:ext cx="533933" cy="533933"/>
            <a:chOff x="5683986" y="629145"/>
            <a:chExt cx="533933" cy="533933"/>
          </a:xfrm>
          <a:solidFill>
            <a:schemeClr val="accent1">
              <a:lumMod val="50000"/>
            </a:schemeClr>
          </a:solidFill>
        </p:grpSpPr>
        <p:sp>
          <p:nvSpPr>
            <p:cNvPr id="24" name="Down Arrow 23"/>
            <p:cNvSpPr/>
            <p:nvPr/>
          </p:nvSpPr>
          <p:spPr>
            <a:xfrm>
              <a:off x="5683986" y="629145"/>
              <a:ext cx="533933" cy="533933"/>
            </a:xfrm>
            <a:prstGeom prst="downArrow">
              <a:avLst>
                <a:gd name="adj1" fmla="val 55000"/>
                <a:gd name="adj2" fmla="val 45000"/>
              </a:avLst>
            </a:prstGeom>
            <a:grpFill/>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5" name="Down Arrow 12"/>
            <p:cNvSpPr/>
            <p:nvPr/>
          </p:nvSpPr>
          <p:spPr>
            <a:xfrm>
              <a:off x="5804121" y="629145"/>
              <a:ext cx="293663" cy="40178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p:txBody>
        </p:sp>
      </p:grpSp>
      <p:grpSp>
        <p:nvGrpSpPr>
          <p:cNvPr id="18" name="Group 17"/>
          <p:cNvGrpSpPr/>
          <p:nvPr/>
        </p:nvGrpSpPr>
        <p:grpSpPr>
          <a:xfrm>
            <a:off x="6890537" y="3599389"/>
            <a:ext cx="533933" cy="533933"/>
            <a:chOff x="6204737" y="1599933"/>
            <a:chExt cx="533933" cy="533933"/>
          </a:xfrm>
          <a:solidFill>
            <a:schemeClr val="accent1">
              <a:lumMod val="50000"/>
            </a:schemeClr>
          </a:solidFill>
        </p:grpSpPr>
        <p:sp>
          <p:nvSpPr>
            <p:cNvPr id="22" name="Down Arrow 21"/>
            <p:cNvSpPr/>
            <p:nvPr/>
          </p:nvSpPr>
          <p:spPr>
            <a:xfrm>
              <a:off x="6204737" y="1599933"/>
              <a:ext cx="533933" cy="533933"/>
            </a:xfrm>
            <a:prstGeom prst="downArrow">
              <a:avLst>
                <a:gd name="adj1" fmla="val 55000"/>
                <a:gd name="adj2" fmla="val 45000"/>
              </a:avLst>
            </a:prstGeom>
            <a:grpFill/>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3" name="Down Arrow 14"/>
            <p:cNvSpPr/>
            <p:nvPr/>
          </p:nvSpPr>
          <p:spPr>
            <a:xfrm>
              <a:off x="6324872" y="1599933"/>
              <a:ext cx="293663" cy="40178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p:txBody>
        </p:sp>
      </p:grpSp>
      <p:grpSp>
        <p:nvGrpSpPr>
          <p:cNvPr id="19" name="Group 18"/>
          <p:cNvGrpSpPr/>
          <p:nvPr/>
        </p:nvGrpSpPr>
        <p:grpSpPr>
          <a:xfrm>
            <a:off x="7403515" y="4570177"/>
            <a:ext cx="533933" cy="533933"/>
            <a:chOff x="6717715" y="2570721"/>
            <a:chExt cx="533933" cy="533933"/>
          </a:xfrm>
          <a:solidFill>
            <a:schemeClr val="accent1">
              <a:lumMod val="50000"/>
            </a:schemeClr>
          </a:solidFill>
        </p:grpSpPr>
        <p:sp>
          <p:nvSpPr>
            <p:cNvPr id="20" name="Down Arrow 19"/>
            <p:cNvSpPr/>
            <p:nvPr/>
          </p:nvSpPr>
          <p:spPr>
            <a:xfrm>
              <a:off x="6717715" y="2570721"/>
              <a:ext cx="533933" cy="533933"/>
            </a:xfrm>
            <a:prstGeom prst="downArrow">
              <a:avLst>
                <a:gd name="adj1" fmla="val 55000"/>
                <a:gd name="adj2" fmla="val 45000"/>
              </a:avLst>
            </a:prstGeom>
            <a:grpFill/>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1" name="Down Arrow 16"/>
            <p:cNvSpPr/>
            <p:nvPr/>
          </p:nvSpPr>
          <p:spPr>
            <a:xfrm>
              <a:off x="6837850" y="2570721"/>
              <a:ext cx="293663" cy="40178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CANADIAN NATURAL GAS PIPELINE MAP</a:t>
            </a:r>
            <a:endParaRPr lang="en-CA" dirty="0"/>
          </a:p>
        </p:txBody>
      </p:sp>
      <p:pic>
        <p:nvPicPr>
          <p:cNvPr id="4" name="Content Placeholder 3">
            <a:hlinkClick r:id="" action="ppaction://noaction"/>
          </p:cNvPr>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2009132" y="1556792"/>
            <a:ext cx="5125737" cy="5257801"/>
          </a:xfr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sz="quarter" idx="1"/>
          </p:nvPr>
        </p:nvSpPr>
        <p:spPr/>
        <p:txBody>
          <a:bodyPr/>
          <a:lstStyle/>
          <a:p>
            <a:r>
              <a:rPr lang="en-CA" dirty="0" smtClean="0"/>
              <a:t>Abundance of catalysts in a growing industry</a:t>
            </a:r>
          </a:p>
          <a:p>
            <a:endParaRPr lang="en-CA" dirty="0" smtClean="0"/>
          </a:p>
          <a:p>
            <a:r>
              <a:rPr lang="en-CA" dirty="0" smtClean="0"/>
              <a:t>Diversified company with intelligent management</a:t>
            </a:r>
          </a:p>
          <a:p>
            <a:endParaRPr lang="en-CA" dirty="0" smtClean="0"/>
          </a:p>
          <a:p>
            <a:r>
              <a:rPr lang="en-CA" dirty="0" smtClean="0"/>
              <a:t>Consistent payout of dividends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pic>
        <p:nvPicPr>
          <p:cNvPr id="45060" name="Picture 4" descr="http://www.indyme.com/wp-content/uploads/2013/03/Buy-Button-dreamstime_l_10923072-2013-0307-cropped.jpg"/>
          <p:cNvPicPr>
            <a:picLocks noGrp="1" noChangeAspect="1" noChangeArrowheads="1"/>
          </p:cNvPicPr>
          <p:nvPr>
            <p:ph sz="quarter" idx="1"/>
          </p:nvPr>
        </p:nvPicPr>
        <p:blipFill>
          <a:blip r:embed="rId3" cstate="print"/>
          <a:stretch>
            <a:fillRect/>
          </a:stretch>
        </p:blipFill>
        <p:spPr bwMode="auto">
          <a:xfrm>
            <a:off x="2436815" y="1600200"/>
            <a:ext cx="4505320" cy="4495800"/>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edbizaccess.com/wp-content/uploads/2014/12/Thank-You-FedBiz-Access.jpg"/>
          <p:cNvPicPr>
            <a:picLocks noChangeAspect="1" noChangeArrowheads="1"/>
          </p:cNvPicPr>
          <p:nvPr/>
        </p:nvPicPr>
        <p:blipFill>
          <a:blip r:embed="rId2" cstate="print"/>
          <a:srcRect/>
          <a:stretch>
            <a:fillRect/>
          </a:stretch>
        </p:blipFill>
        <p:spPr bwMode="auto">
          <a:xfrm>
            <a:off x="2690502" y="1484784"/>
            <a:ext cx="3762997" cy="388843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TYPES OF PIPELINE - OVERALL</a:t>
            </a:r>
            <a:endParaRPr lang="en-CA" dirty="0"/>
          </a:p>
        </p:txBody>
      </p:sp>
      <p:pic>
        <p:nvPicPr>
          <p:cNvPr id="4" name="Content Placeholder 3">
            <a:hlinkClick r:id="" action="ppaction://noaction"/>
          </p:cNvPr>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2072816" y="1600200"/>
            <a:ext cx="4998369" cy="52578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SYSTEMS</a:t>
            </a:r>
            <a:endParaRPr lang="en-CA" dirty="0"/>
          </a:p>
        </p:txBody>
      </p:sp>
      <p:sp>
        <p:nvSpPr>
          <p:cNvPr id="3" name="Content Placeholder 2"/>
          <p:cNvSpPr>
            <a:spLocks noGrp="1"/>
          </p:cNvSpPr>
          <p:nvPr>
            <p:ph sz="quarter" idx="1"/>
          </p:nvPr>
        </p:nvSpPr>
        <p:spPr>
          <a:xfrm>
            <a:off x="612648" y="1556792"/>
            <a:ext cx="4031360" cy="4495800"/>
          </a:xfrm>
        </p:spPr>
        <p:txBody>
          <a:bodyPr>
            <a:noAutofit/>
          </a:bodyPr>
          <a:lstStyle/>
          <a:p>
            <a:r>
              <a:rPr lang="en-US" sz="2800" dirty="0" smtClean="0">
                <a:ea typeface="宋体" pitchFamily="2" charset="-122"/>
              </a:rPr>
              <a:t>Gathering system </a:t>
            </a:r>
          </a:p>
          <a:p>
            <a:pPr lvl="1"/>
            <a:r>
              <a:rPr lang="en-US" sz="2400" dirty="0" smtClean="0">
                <a:ea typeface="宋体" pitchFamily="2" charset="-122"/>
              </a:rPr>
              <a:t>Most gathering systems located in the west of Canada</a:t>
            </a:r>
          </a:p>
          <a:p>
            <a:r>
              <a:rPr lang="en-US" sz="2800" dirty="0" smtClean="0">
                <a:ea typeface="宋体" pitchFamily="2" charset="-122"/>
              </a:rPr>
              <a:t>The trunk pipelines </a:t>
            </a:r>
          </a:p>
          <a:p>
            <a:pPr lvl="1"/>
            <a:r>
              <a:rPr lang="en-US" sz="2400" dirty="0" smtClean="0">
                <a:ea typeface="宋体" pitchFamily="2" charset="-122"/>
              </a:rPr>
              <a:t>Mostly locate near population center in the East of Canada</a:t>
            </a:r>
          </a:p>
          <a:p>
            <a:r>
              <a:rPr lang="en-US" sz="2800" dirty="0" smtClean="0">
                <a:ea typeface="宋体" pitchFamily="2" charset="-122"/>
              </a:rPr>
              <a:t>Distribution system</a:t>
            </a:r>
          </a:p>
          <a:p>
            <a:pPr lvl="1"/>
            <a:r>
              <a:rPr lang="en-US" sz="2400" dirty="0" smtClean="0">
                <a:ea typeface="宋体" pitchFamily="2" charset="-122"/>
              </a:rPr>
              <a:t>Equally divided between eastern and western Canada</a:t>
            </a:r>
          </a:p>
        </p:txBody>
      </p:sp>
      <p:pic>
        <p:nvPicPr>
          <p:cNvPr id="4" name="Picture 2" descr="http://www.bgs.ac.uk/discoveringGeology/climateChange/CCS/images/Pipelines_CB023359.jpg"/>
          <p:cNvPicPr>
            <a:picLocks noChangeAspect="1" noChangeArrowheads="1"/>
          </p:cNvPicPr>
          <p:nvPr/>
        </p:nvPicPr>
        <p:blipFill>
          <a:blip r:embed="rId2" cstate="print"/>
          <a:srcRect/>
          <a:stretch>
            <a:fillRect/>
          </a:stretch>
        </p:blipFill>
        <p:spPr bwMode="auto">
          <a:xfrm>
            <a:off x="5004048" y="1916832"/>
            <a:ext cx="3215856" cy="424847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PROPOSED CANADIAN PIPELINE</a:t>
            </a:r>
            <a:endParaRPr lang="en-CA" dirty="0"/>
          </a:p>
        </p:txBody>
      </p:sp>
      <p:sp>
        <p:nvSpPr>
          <p:cNvPr id="3" name="Content Placeholder 2"/>
          <p:cNvSpPr>
            <a:spLocks noGrp="1"/>
          </p:cNvSpPr>
          <p:nvPr>
            <p:ph sz="quarter" idx="1"/>
          </p:nvPr>
        </p:nvSpPr>
        <p:spPr>
          <a:xfrm>
            <a:off x="612648" y="1600200"/>
            <a:ext cx="4031360" cy="4495800"/>
          </a:xfrm>
        </p:spPr>
        <p:txBody>
          <a:bodyPr>
            <a:noAutofit/>
          </a:bodyPr>
          <a:lstStyle/>
          <a:p>
            <a:r>
              <a:rPr lang="en-US" sz="2400" dirty="0" smtClean="0"/>
              <a:t>6 of 14 proposed projects</a:t>
            </a:r>
          </a:p>
          <a:p>
            <a:pPr lvl="1"/>
            <a:r>
              <a:rPr lang="en-US" sz="1800" dirty="0" smtClean="0"/>
              <a:t>Enbridge’s Northern Gateway to the B.C. coast.</a:t>
            </a:r>
          </a:p>
          <a:p>
            <a:pPr lvl="1"/>
            <a:r>
              <a:rPr lang="en-US" sz="1800" dirty="0" smtClean="0"/>
              <a:t>Enbridge’s Alberta Clipper Expansion to the U.S.</a:t>
            </a:r>
          </a:p>
          <a:p>
            <a:pPr lvl="1"/>
            <a:r>
              <a:rPr lang="en-US" sz="1800" dirty="0" smtClean="0"/>
              <a:t>Enbridge’s Line 9B Reversal in Ontario.</a:t>
            </a:r>
          </a:p>
          <a:p>
            <a:pPr lvl="1"/>
            <a:r>
              <a:rPr lang="en-US" sz="1800" dirty="0" smtClean="0"/>
              <a:t>Kinder-Morgan’s Trans Mountain doubled line from Alberta to B.C.</a:t>
            </a:r>
          </a:p>
          <a:p>
            <a:pPr lvl="1"/>
            <a:r>
              <a:rPr lang="en-US" sz="1800" dirty="0" smtClean="0"/>
              <a:t>TransCanada’s Keystone XL to the U.S. Gulf Coast.</a:t>
            </a:r>
          </a:p>
          <a:p>
            <a:pPr lvl="1"/>
            <a:r>
              <a:rPr lang="en-US" sz="1800" dirty="0" smtClean="0"/>
              <a:t>TransCanada Energy East to Eastern Canada.</a:t>
            </a:r>
          </a:p>
        </p:txBody>
      </p:sp>
      <p:pic>
        <p:nvPicPr>
          <p:cNvPr id="4" name="Content Placeholder 10">
            <a:hlinkClick r:id="" action="ppaction://noaction"/>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2383821"/>
            <a:ext cx="4310162" cy="27733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 HOW?</a:t>
            </a:r>
            <a:endParaRPr lang="en-CA" dirty="0"/>
          </a:p>
        </p:txBody>
      </p:sp>
      <p:sp>
        <p:nvSpPr>
          <p:cNvPr id="3" name="Content Placeholder 2"/>
          <p:cNvSpPr>
            <a:spLocks noGrp="1"/>
          </p:cNvSpPr>
          <p:nvPr>
            <p:ph sz="quarter" idx="1"/>
          </p:nvPr>
        </p:nvSpPr>
        <p:spPr>
          <a:xfrm>
            <a:off x="612648" y="1600200"/>
            <a:ext cx="4031360" cy="4495800"/>
          </a:xfrm>
        </p:spPr>
        <p:txBody>
          <a:bodyPr>
            <a:normAutofit fontScale="92500" lnSpcReduction="20000"/>
          </a:bodyPr>
          <a:lstStyle/>
          <a:p>
            <a:r>
              <a:rPr lang="en-US" sz="2000" dirty="0" smtClean="0"/>
              <a:t>Pre-Construction</a:t>
            </a:r>
          </a:p>
          <a:p>
            <a:pPr lvl="1"/>
            <a:r>
              <a:rPr lang="en-US" sz="2000" dirty="0" smtClean="0"/>
              <a:t>Surveying and staking</a:t>
            </a:r>
          </a:p>
          <a:p>
            <a:pPr lvl="1"/>
            <a:r>
              <a:rPr lang="en-US" sz="2000" dirty="0" smtClean="0"/>
              <a:t>Preparing the right-of-way</a:t>
            </a:r>
          </a:p>
          <a:p>
            <a:pPr lvl="1"/>
            <a:r>
              <a:rPr lang="en-US" sz="2000" dirty="0" smtClean="0"/>
              <a:t>Digging the trench</a:t>
            </a:r>
          </a:p>
          <a:p>
            <a:pPr lvl="1"/>
            <a:r>
              <a:rPr lang="en-US" sz="2000" dirty="0" smtClean="0"/>
              <a:t>Stringing the pipe</a:t>
            </a:r>
          </a:p>
          <a:p>
            <a:r>
              <a:rPr lang="en-US" sz="2000" dirty="0" smtClean="0"/>
              <a:t>Construction</a:t>
            </a:r>
          </a:p>
          <a:p>
            <a:pPr lvl="1"/>
            <a:r>
              <a:rPr lang="en-US" sz="2000" dirty="0" smtClean="0"/>
              <a:t>Bending and joining the pipe</a:t>
            </a:r>
          </a:p>
          <a:p>
            <a:pPr lvl="1"/>
            <a:r>
              <a:rPr lang="en-US" sz="2000" dirty="0" smtClean="0"/>
              <a:t>Coating the pipeline</a:t>
            </a:r>
          </a:p>
          <a:p>
            <a:pPr lvl="1"/>
            <a:r>
              <a:rPr lang="en-US" sz="2000" dirty="0" smtClean="0"/>
              <a:t>Positioning the pipeline</a:t>
            </a:r>
          </a:p>
          <a:p>
            <a:pPr lvl="1"/>
            <a:r>
              <a:rPr lang="en-US" sz="2000" dirty="0" smtClean="0"/>
              <a:t>Installing valves and fittings</a:t>
            </a:r>
          </a:p>
          <a:p>
            <a:pPr lvl="1"/>
            <a:r>
              <a:rPr lang="en-US" sz="2000" dirty="0" smtClean="0"/>
              <a:t>Backfilling the trench</a:t>
            </a:r>
          </a:p>
          <a:p>
            <a:r>
              <a:rPr lang="en-US" sz="2000" dirty="0" smtClean="0"/>
              <a:t>Post Construction</a:t>
            </a:r>
          </a:p>
          <a:p>
            <a:pPr lvl="1"/>
            <a:r>
              <a:rPr lang="en-US" sz="2000" dirty="0" smtClean="0"/>
              <a:t>Pressure Testing</a:t>
            </a:r>
          </a:p>
          <a:p>
            <a:pPr lvl="1"/>
            <a:r>
              <a:rPr lang="en-US" sz="2000" dirty="0" smtClean="0"/>
              <a:t>Final clean-up</a:t>
            </a:r>
          </a:p>
          <a:p>
            <a:endParaRPr lang="en-CA" dirty="0"/>
          </a:p>
        </p:txBody>
      </p:sp>
      <p:pic>
        <p:nvPicPr>
          <p:cNvPr id="4" name="Picture 2" descr="C:\Users\Kevin\AppData\Local\Microsoft\Windows\Temporary Internet Files\Content.IE5\5ECLS3M9\MP90038752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64088" y="1916832"/>
            <a:ext cx="2609088"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ASPECTS</a:t>
            </a:r>
            <a:endParaRPr lang="en-CA" dirty="0"/>
          </a:p>
        </p:txBody>
      </p:sp>
      <p:sp>
        <p:nvSpPr>
          <p:cNvPr id="3" name="Content Placeholder 2"/>
          <p:cNvSpPr>
            <a:spLocks noGrp="1"/>
          </p:cNvSpPr>
          <p:nvPr>
            <p:ph sz="quarter" idx="1"/>
          </p:nvPr>
        </p:nvSpPr>
        <p:spPr/>
        <p:txBody>
          <a:bodyPr/>
          <a:lstStyle/>
          <a:p>
            <a:r>
              <a:rPr lang="en-US" dirty="0" smtClean="0"/>
              <a:t>Determination of physical aspects</a:t>
            </a:r>
          </a:p>
          <a:p>
            <a:pPr lvl="1"/>
            <a:r>
              <a:rPr lang="en-US" sz="2400" dirty="0" smtClean="0"/>
              <a:t>Distance</a:t>
            </a:r>
          </a:p>
          <a:p>
            <a:pPr lvl="1"/>
            <a:r>
              <a:rPr lang="en-US" sz="2400" dirty="0" smtClean="0"/>
              <a:t>Expected volumes </a:t>
            </a:r>
          </a:p>
          <a:p>
            <a:pPr lvl="1"/>
            <a:r>
              <a:rPr lang="en-US" sz="2400" dirty="0" smtClean="0"/>
              <a:t>Type and range of products</a:t>
            </a:r>
          </a:p>
          <a:p>
            <a:r>
              <a:rPr lang="en-US" dirty="0" smtClean="0"/>
              <a:t>External Factors</a:t>
            </a:r>
          </a:p>
          <a:p>
            <a:pPr lvl="1"/>
            <a:r>
              <a:rPr lang="en-US" sz="2400" dirty="0" smtClean="0"/>
              <a:t>Environmental sensitive areas</a:t>
            </a:r>
          </a:p>
          <a:p>
            <a:pPr lvl="1"/>
            <a:r>
              <a:rPr lang="en-US" sz="2400" dirty="0" smtClean="0"/>
              <a:t>Proximity to communities</a:t>
            </a:r>
          </a:p>
          <a:p>
            <a:pPr lvl="1"/>
            <a:r>
              <a:rPr lang="en-US" sz="2400" dirty="0" smtClean="0"/>
              <a:t>Climate</a:t>
            </a:r>
          </a:p>
          <a:p>
            <a:pPr lvl="1"/>
            <a:r>
              <a:rPr lang="en-US" sz="2400" dirty="0" smtClean="0"/>
              <a:t>Geology</a:t>
            </a:r>
          </a:p>
          <a:p>
            <a:endParaRPr lang="en-US" dirty="0" smtClean="0"/>
          </a:p>
          <a:p>
            <a:endParaRPr lang="en-CA" dirty="0"/>
          </a:p>
        </p:txBody>
      </p:sp>
      <p:pic>
        <p:nvPicPr>
          <p:cNvPr id="4" name="Picture 2" descr="C:\Users\Kevin\AppData\Local\Microsoft\Windows\Temporary Internet Files\Content.IE5\O5GWIT2V\MP90038267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68144" y="2276872"/>
            <a:ext cx="2466121" cy="3452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ALTERNATIVES FOR TRANSPORTING FUEL</a:t>
            </a:r>
            <a:endParaRPr lang="en-CA" dirty="0"/>
          </a:p>
        </p:txBody>
      </p:sp>
      <p:sp>
        <p:nvSpPr>
          <p:cNvPr id="3" name="Content Placeholder 2"/>
          <p:cNvSpPr>
            <a:spLocks noGrp="1"/>
          </p:cNvSpPr>
          <p:nvPr>
            <p:ph sz="quarter" idx="1"/>
          </p:nvPr>
        </p:nvSpPr>
        <p:spPr>
          <a:xfrm>
            <a:off x="612648" y="1600200"/>
            <a:ext cx="4031360" cy="4495800"/>
          </a:xfrm>
        </p:spPr>
        <p:txBody>
          <a:bodyPr>
            <a:normAutofit/>
          </a:bodyPr>
          <a:lstStyle/>
          <a:p>
            <a:r>
              <a:rPr lang="en-US" sz="3600" dirty="0" smtClean="0"/>
              <a:t>Trucks</a:t>
            </a:r>
          </a:p>
          <a:p>
            <a:pPr lvl="1">
              <a:buFont typeface="Wingdings" pitchFamily="2" charset="2"/>
              <a:buChar char="Ø"/>
            </a:pPr>
            <a:r>
              <a:rPr lang="en-US" sz="2800" dirty="0" smtClean="0"/>
              <a:t>Good for short distance</a:t>
            </a:r>
          </a:p>
          <a:p>
            <a:pPr lvl="1">
              <a:buFont typeface="Wingdings" pitchFamily="2" charset="2"/>
              <a:buChar char="Ø"/>
            </a:pPr>
            <a:r>
              <a:rPr lang="en-US" sz="2800" dirty="0" smtClean="0"/>
              <a:t>Small Loads</a:t>
            </a:r>
          </a:p>
          <a:p>
            <a:r>
              <a:rPr lang="en-US" sz="3600" dirty="0" smtClean="0"/>
              <a:t>Cargo Ships</a:t>
            </a:r>
          </a:p>
          <a:p>
            <a:pPr lvl="1">
              <a:buFont typeface="Wingdings" pitchFamily="2" charset="2"/>
              <a:buChar char="Ø"/>
            </a:pPr>
            <a:r>
              <a:rPr lang="en-US" sz="2800" dirty="0" smtClean="0"/>
              <a:t>Across Continents</a:t>
            </a:r>
          </a:p>
          <a:p>
            <a:pPr lvl="1">
              <a:buFont typeface="Wingdings" pitchFamily="2" charset="2"/>
              <a:buChar char="Ø"/>
            </a:pPr>
            <a:r>
              <a:rPr lang="en-US" sz="2800" dirty="0" smtClean="0"/>
              <a:t>Risky</a:t>
            </a:r>
          </a:p>
          <a:p>
            <a:r>
              <a:rPr lang="en-US" sz="3600" dirty="0" smtClean="0"/>
              <a:t>Trains</a:t>
            </a:r>
          </a:p>
          <a:p>
            <a:endParaRPr lang="en-CA" sz="3600" dirty="0"/>
          </a:p>
        </p:txBody>
      </p:sp>
      <p:pic>
        <p:nvPicPr>
          <p:cNvPr id="4" name="Picture 4" descr="C:\Users\Kevin\AppData\Local\Microsoft\Windows\Temporary Internet Files\Content.IE5\UGM6D7GJ\MC900441741[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19240" y="12954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Kevin\AppData\Local\Microsoft\Windows\Temporary Internet Files\Content.IE5\O5GWIT2V\MC90032098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3356992"/>
            <a:ext cx="1789481" cy="11155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Kevin\AppData\Local\Microsoft\Windows\Temporary Internet Files\Content.IE5\CTLZQ405\MC900320954[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88224" y="4509120"/>
            <a:ext cx="1831543" cy="1655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CRUDE OIL BY RAIL</a:t>
            </a:r>
            <a:endParaRPr lang="en-CA" dirty="0"/>
          </a:p>
        </p:txBody>
      </p:sp>
      <p:sp>
        <p:nvSpPr>
          <p:cNvPr id="3" name="Content Placeholder 2"/>
          <p:cNvSpPr>
            <a:spLocks noGrp="1"/>
          </p:cNvSpPr>
          <p:nvPr>
            <p:ph sz="quarter" idx="1"/>
          </p:nvPr>
        </p:nvSpPr>
        <p:spPr/>
        <p:txBody>
          <a:bodyPr>
            <a:normAutofit lnSpcReduction="10000"/>
          </a:bodyPr>
          <a:lstStyle/>
          <a:p>
            <a:r>
              <a:rPr lang="en-CA" sz="3200" dirty="0" smtClean="0"/>
              <a:t>The absence of adequate capacity in Western Canada, rail transport is expected to continue to rise due to the protracted regulatory processes for new pipelines and other uncertainties.</a:t>
            </a:r>
          </a:p>
          <a:p>
            <a:r>
              <a:rPr lang="en-CA" sz="3200" dirty="0" smtClean="0"/>
              <a:t>There can be long-term viability with this mode of transportation as there are also a number of benefits associated with this mode of transportation.</a:t>
            </a:r>
            <a:endParaRPr lang="en-US" sz="3200" dirty="0" smtClean="0"/>
          </a:p>
          <a:p>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BENEFITS OF RAIL TRANSPORTATION</a:t>
            </a:r>
            <a:endParaRPr lang="en-CA" dirty="0"/>
          </a:p>
        </p:txBody>
      </p:sp>
      <p:sp>
        <p:nvSpPr>
          <p:cNvPr id="3" name="Content Placeholder 2"/>
          <p:cNvSpPr>
            <a:spLocks noGrp="1"/>
          </p:cNvSpPr>
          <p:nvPr>
            <p:ph sz="quarter" idx="1"/>
          </p:nvPr>
        </p:nvSpPr>
        <p:spPr/>
        <p:txBody>
          <a:bodyPr>
            <a:normAutofit fontScale="85000" lnSpcReduction="20000"/>
          </a:bodyPr>
          <a:lstStyle/>
          <a:p>
            <a:r>
              <a:rPr lang="en-CA" sz="3200" dirty="0" smtClean="0"/>
              <a:t>Speed to market: Unit train averages 28km/hr. Getting oil to the refinery quickly means producers are paid sooner and refiners receive feedstock sooner.</a:t>
            </a:r>
          </a:p>
          <a:p>
            <a:endParaRPr lang="en-CA" sz="3200" dirty="0" smtClean="0"/>
          </a:p>
          <a:p>
            <a:r>
              <a:rPr lang="en-CA" sz="3200" dirty="0" err="1" smtClean="0"/>
              <a:t>Optionality</a:t>
            </a:r>
            <a:r>
              <a:rPr lang="en-CA" sz="3200" dirty="0" smtClean="0"/>
              <a:t>/Flexibility: Already existing rail tracks in place to reach East Coast, West Coast, Gulf Coast markets in the U.S.</a:t>
            </a:r>
          </a:p>
          <a:p>
            <a:pPr>
              <a:buNone/>
            </a:pPr>
            <a:endParaRPr lang="en-CA" sz="3200" dirty="0" smtClean="0"/>
          </a:p>
          <a:p>
            <a:r>
              <a:rPr lang="en-CA" sz="3200" dirty="0" err="1" smtClean="0"/>
              <a:t>Diluent</a:t>
            </a:r>
            <a:r>
              <a:rPr lang="en-CA" sz="3200" dirty="0" smtClean="0"/>
              <a:t>: Less or no </a:t>
            </a:r>
            <a:r>
              <a:rPr lang="en-CA" sz="3200" dirty="0" err="1" smtClean="0"/>
              <a:t>diluent</a:t>
            </a:r>
            <a:r>
              <a:rPr lang="en-CA" sz="3200" dirty="0" smtClean="0"/>
              <a:t> is required when transporting bitumen in rail tank cars, representing a significant cost savings in </a:t>
            </a:r>
            <a:r>
              <a:rPr lang="en-CA" sz="3200" dirty="0" err="1" smtClean="0"/>
              <a:t>diluent</a:t>
            </a:r>
            <a:r>
              <a:rPr lang="en-CA" sz="3200" dirty="0" smtClean="0"/>
              <a:t> costs.</a:t>
            </a:r>
          </a:p>
          <a:p>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BENEFITS OF RAIL TRANSPORTATION</a:t>
            </a:r>
            <a:endParaRPr lang="en-CA" dirty="0"/>
          </a:p>
        </p:txBody>
      </p:sp>
      <p:sp>
        <p:nvSpPr>
          <p:cNvPr id="3" name="Content Placeholder 2"/>
          <p:cNvSpPr>
            <a:spLocks noGrp="1"/>
          </p:cNvSpPr>
          <p:nvPr>
            <p:ph sz="quarter" idx="1"/>
          </p:nvPr>
        </p:nvSpPr>
        <p:spPr/>
        <p:txBody>
          <a:bodyPr>
            <a:noAutofit/>
          </a:bodyPr>
          <a:lstStyle/>
          <a:p>
            <a:r>
              <a:rPr lang="en-CA" sz="2200" dirty="0" smtClean="0"/>
              <a:t>Scalability: Producers have the flexibility to adjust the volumes being shipped with manifest trains. Manifest trains are individual cars of small groups of cars . New loop tracks uploading facilities are being standardized and are typically built to accommodate 120 cars.</a:t>
            </a:r>
          </a:p>
          <a:p>
            <a:pPr>
              <a:buNone/>
            </a:pPr>
            <a:endParaRPr lang="en-CA" sz="2200" dirty="0" smtClean="0"/>
          </a:p>
          <a:p>
            <a:r>
              <a:rPr lang="en-CA" sz="2200" dirty="0" smtClean="0"/>
              <a:t>Product integrity: Commodity isolation in separate rail tank cars results in no loss at quality at destination. The crude oil loaded is not mixed with other grades of crude during transportation</a:t>
            </a:r>
          </a:p>
          <a:p>
            <a:pPr>
              <a:buNone/>
            </a:pPr>
            <a:endParaRPr lang="en-CA" sz="2200" dirty="0" smtClean="0"/>
          </a:p>
          <a:p>
            <a:r>
              <a:rPr lang="en-CA" sz="2200" dirty="0" smtClean="0"/>
              <a:t>Low capital requirement: Typical costs to build unit train terminals ranges between $30 million- $50 million with a capital payout of 5 years or less.</a:t>
            </a:r>
            <a:endParaRPr lang="en-US" sz="22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DO PIPELINES EXIST?</a:t>
            </a:r>
            <a:endParaRPr lang="en-CA" dirty="0"/>
          </a:p>
        </p:txBody>
      </p:sp>
      <p:sp>
        <p:nvSpPr>
          <p:cNvPr id="3" name="Content Placeholder 2"/>
          <p:cNvSpPr>
            <a:spLocks noGrp="1"/>
          </p:cNvSpPr>
          <p:nvPr>
            <p:ph sz="quarter" idx="1"/>
          </p:nvPr>
        </p:nvSpPr>
        <p:spPr/>
        <p:txBody>
          <a:bodyPr/>
          <a:lstStyle/>
          <a:p>
            <a:r>
              <a:rPr lang="en-CA" dirty="0" smtClean="0"/>
              <a:t>Energy Highways: like roads and highways, Canada’s transmission pipelines form a major transportation network.</a:t>
            </a:r>
          </a:p>
          <a:p>
            <a:r>
              <a:rPr lang="en-CA" dirty="0" smtClean="0"/>
              <a:t>More than 100,000 km of underground pipeline transport the majority of Canada’s daily crude and natural gas production.</a:t>
            </a:r>
          </a:p>
          <a:p>
            <a:pPr>
              <a:buNone/>
            </a:pPr>
            <a:endParaRPr lang="en-US" dirty="0" smtClean="0"/>
          </a:p>
          <a:p>
            <a:endParaRPr lang="en-CA" dirty="0"/>
          </a:p>
        </p:txBody>
      </p:sp>
      <p:pic>
        <p:nvPicPr>
          <p:cNvPr id="4" name="Picture 2" descr="http://www.cepa.com/wp-content/uploads/2011/06/bn-35.jpg"/>
          <p:cNvPicPr>
            <a:picLocks noChangeAspect="1" noChangeArrowheads="1"/>
          </p:cNvPicPr>
          <p:nvPr/>
        </p:nvPicPr>
        <p:blipFill>
          <a:blip r:embed="rId2" cstate="print"/>
          <a:srcRect/>
          <a:stretch>
            <a:fillRect/>
          </a:stretch>
        </p:blipFill>
        <p:spPr bwMode="auto">
          <a:xfrm>
            <a:off x="971600" y="4437112"/>
            <a:ext cx="7128792" cy="1892559"/>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3"/>
          <p:cNvPicPr>
            <a:picLocks noChangeAspect="1" noChangeArrowheads="1"/>
          </p:cNvPicPr>
          <p:nvPr/>
        </p:nvPicPr>
        <p:blipFill>
          <a:blip r:embed="rId2" cstate="print"/>
          <a:srcRect/>
          <a:stretch>
            <a:fillRect/>
          </a:stretch>
        </p:blipFill>
        <p:spPr bwMode="auto">
          <a:xfrm>
            <a:off x="138337" y="1340768"/>
            <a:ext cx="8867327" cy="511256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srcRect/>
          <a:stretch>
            <a:fillRect/>
          </a:stretch>
        </p:blipFill>
        <p:spPr bwMode="auto">
          <a:xfrm>
            <a:off x="218961" y="872716"/>
            <a:ext cx="8706078" cy="511256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Picture 2"/>
          <p:cNvPicPr>
            <a:picLocks noGrp="1" noChangeAspect="1" noChangeArrowheads="1"/>
          </p:cNvPicPr>
          <p:nvPr>
            <p:ph sz="quarter" idx="1"/>
          </p:nvPr>
        </p:nvPicPr>
        <p:blipFill>
          <a:blip r:embed="rId2" cstate="print"/>
          <a:srcRect/>
          <a:stretch>
            <a:fillRect/>
          </a:stretch>
        </p:blipFill>
        <p:spPr bwMode="auto">
          <a:xfrm>
            <a:off x="619787" y="835360"/>
            <a:ext cx="7904427" cy="5187280"/>
          </a:xfrm>
          <a:prstGeom prst="rect">
            <a:avLst/>
          </a:prstGeom>
          <a:noFill/>
          <a:ln w="9525">
            <a:noFill/>
            <a:miter lim="800000"/>
            <a:headEnd/>
            <a:tailEnd/>
          </a:ln>
        </p:spPr>
      </p:pic>
      <p:sp>
        <p:nvSpPr>
          <p:cNvPr id="5" name="TextBox 4"/>
          <p:cNvSpPr txBox="1"/>
          <p:nvPr/>
        </p:nvSpPr>
        <p:spPr>
          <a:xfrm>
            <a:off x="1043608" y="6084004"/>
            <a:ext cx="5256584" cy="369332"/>
          </a:xfrm>
          <a:prstGeom prst="rect">
            <a:avLst/>
          </a:prstGeom>
          <a:noFill/>
        </p:spPr>
        <p:txBody>
          <a:bodyPr wrap="square" rtlCol="0">
            <a:spAutoFit/>
          </a:bodyPr>
          <a:lstStyle/>
          <a:p>
            <a:r>
              <a:rPr lang="en-CA" dirty="0" smtClean="0"/>
              <a:t>Pipeline cost: price ranges from $7-$10 per barrel.</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ADVANTAGES OF PIPELINES</a:t>
            </a:r>
            <a:endParaRPr lang="en-CA" dirty="0"/>
          </a:p>
        </p:txBody>
      </p:sp>
      <p:sp>
        <p:nvSpPr>
          <p:cNvPr id="3" name="Content Placeholder 2"/>
          <p:cNvSpPr>
            <a:spLocks noGrp="1"/>
          </p:cNvSpPr>
          <p:nvPr>
            <p:ph sz="quarter" idx="1"/>
          </p:nvPr>
        </p:nvSpPr>
        <p:spPr>
          <a:xfrm>
            <a:off x="612648" y="1600200"/>
            <a:ext cx="4031360" cy="4495800"/>
          </a:xfrm>
        </p:spPr>
        <p:txBody>
          <a:bodyPr>
            <a:normAutofit/>
          </a:bodyPr>
          <a:lstStyle/>
          <a:p>
            <a:r>
              <a:rPr lang="en-US" sz="2800" dirty="0" smtClean="0"/>
              <a:t>Safe</a:t>
            </a:r>
          </a:p>
          <a:p>
            <a:r>
              <a:rPr lang="en-US" sz="2800" dirty="0" smtClean="0"/>
              <a:t>Efficient</a:t>
            </a:r>
          </a:p>
          <a:p>
            <a:r>
              <a:rPr lang="en-US" sz="2800" dirty="0" smtClean="0"/>
              <a:t>Low Pollution</a:t>
            </a:r>
          </a:p>
          <a:p>
            <a:r>
              <a:rPr lang="en-US" sz="2800" dirty="0" smtClean="0"/>
              <a:t>Low Variable Cost</a:t>
            </a:r>
          </a:p>
          <a:p>
            <a:r>
              <a:rPr lang="en-US" sz="2800" dirty="0" smtClean="0"/>
              <a:t>Mass Transporting </a:t>
            </a:r>
          </a:p>
          <a:p>
            <a:r>
              <a:rPr lang="en-US" sz="2800" dirty="0" smtClean="0"/>
              <a:t>Large Scale</a:t>
            </a:r>
          </a:p>
          <a:p>
            <a:endParaRPr lang="en-US" sz="2800" dirty="0"/>
          </a:p>
        </p:txBody>
      </p:sp>
      <p:pic>
        <p:nvPicPr>
          <p:cNvPr id="4" name="Content Placeholder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5936" y="2348880"/>
            <a:ext cx="4482272" cy="285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DISADVANTAGES OF PIPELINES</a:t>
            </a:r>
            <a:endParaRPr lang="en-CA" dirty="0"/>
          </a:p>
        </p:txBody>
      </p:sp>
      <p:sp>
        <p:nvSpPr>
          <p:cNvPr id="3" name="Content Placeholder 2"/>
          <p:cNvSpPr>
            <a:spLocks noGrp="1"/>
          </p:cNvSpPr>
          <p:nvPr>
            <p:ph sz="quarter" idx="1"/>
          </p:nvPr>
        </p:nvSpPr>
        <p:spPr>
          <a:xfrm>
            <a:off x="612648" y="1600200"/>
            <a:ext cx="4103368" cy="4495800"/>
          </a:xfrm>
        </p:spPr>
        <p:txBody>
          <a:bodyPr/>
          <a:lstStyle/>
          <a:p>
            <a:r>
              <a:rPr lang="en-US" dirty="0" smtClean="0"/>
              <a:t>High Initial Cost</a:t>
            </a:r>
          </a:p>
          <a:p>
            <a:r>
              <a:rPr lang="en-US" dirty="0" smtClean="0"/>
              <a:t>Possible Environmental Unfriendly</a:t>
            </a:r>
          </a:p>
          <a:p>
            <a:r>
              <a:rPr lang="en-US" dirty="0" smtClean="0"/>
              <a:t>Strongly Regulated by the Government and Other Green Organizations</a:t>
            </a:r>
          </a:p>
          <a:p>
            <a:r>
              <a:rPr lang="en-US" dirty="0" smtClean="0"/>
              <a:t>Low Flexibility</a:t>
            </a:r>
          </a:p>
          <a:p>
            <a:endParaRPr lang="en-US" dirty="0" smtClean="0"/>
          </a:p>
          <a:p>
            <a:endParaRPr lang="en-US" dirty="0" smtClean="0"/>
          </a:p>
          <a:p>
            <a:endParaRPr lang="en-US" dirty="0" smtClean="0"/>
          </a:p>
          <a:p>
            <a:endParaRPr lang="en-CA" dirty="0"/>
          </a:p>
        </p:txBody>
      </p:sp>
      <p:sp>
        <p:nvSpPr>
          <p:cNvPr id="4" name="Cross 3"/>
          <p:cNvSpPr/>
          <p:nvPr/>
        </p:nvSpPr>
        <p:spPr>
          <a:xfrm rot="2700000">
            <a:off x="5263085" y="2529749"/>
            <a:ext cx="2866301" cy="2734606"/>
          </a:xfrm>
          <a:prstGeom prst="plus">
            <a:avLst>
              <a:gd name="adj" fmla="val 36473"/>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PIPELINES VS. OTHERS</a:t>
            </a:r>
            <a:endParaRPr lang="en-CA" dirty="0"/>
          </a:p>
        </p:txBody>
      </p:sp>
      <p:pic>
        <p:nvPicPr>
          <p:cNvPr id="4" name="Content Placeholder 3">
            <a:hlinkClick r:id="" action="ppaction://noaction"/>
          </p:cNvPr>
          <p:cNvPicPr>
            <a:picLocks noGrp="1" noChangeAspect="1" noChangeArrowheads="1"/>
          </p:cNvPicPr>
          <p:nvPr>
            <p:ph sz="quarter" idx="1"/>
          </p:nvPr>
        </p:nvPicPr>
        <p:blipFill>
          <a:blip r:embed="rId2" cstate="print">
            <a:extLst>
              <a:ext uri="{28A0092B-C50C-407E-A947-70E740481C1C}">
                <a14:useLocalDpi xmlns:a14="http://schemas.microsoft.com/office/drawing/2010/main"/>
              </a:ext>
            </a:extLst>
          </a:blip>
          <a:srcRect/>
          <a:stretch>
            <a:fillRect/>
          </a:stretch>
        </p:blipFill>
        <p:spPr bwMode="auto">
          <a:xfrm>
            <a:off x="1241825" y="1555576"/>
            <a:ext cx="6660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REGULATORS AND LEGISLATION</a:t>
            </a:r>
            <a:endParaRPr lang="en-CA" dirty="0"/>
          </a:p>
        </p:txBody>
      </p:sp>
      <p:sp>
        <p:nvSpPr>
          <p:cNvPr id="3" name="Content Placeholder 2"/>
          <p:cNvSpPr>
            <a:spLocks noGrp="1"/>
          </p:cNvSpPr>
          <p:nvPr>
            <p:ph sz="quarter" idx="1"/>
          </p:nvPr>
        </p:nvSpPr>
        <p:spPr/>
        <p:txBody>
          <a:bodyPr/>
          <a:lstStyle/>
          <a:p>
            <a:pPr lvl="0"/>
            <a:r>
              <a:rPr lang="en-CA" dirty="0" smtClean="0"/>
              <a:t>Canada: National Energy Board (NEB)</a:t>
            </a:r>
          </a:p>
          <a:p>
            <a:pPr lvl="0"/>
            <a:r>
              <a:rPr lang="en-CA" dirty="0" smtClean="0"/>
              <a:t>USA: Federal Energy Regulatory Commission (FERC)</a:t>
            </a:r>
          </a:p>
          <a:p>
            <a:pPr lvl="0"/>
            <a:r>
              <a:rPr lang="en-US" dirty="0" smtClean="0"/>
              <a:t>Pipeline and Hazardous Materials Safety Administration (PHMSA)</a:t>
            </a:r>
            <a:endParaRPr lang="en-CA" dirty="0" smtClean="0"/>
          </a:p>
          <a:p>
            <a:endParaRPr lang="en-US" dirty="0" smtClean="0"/>
          </a:p>
          <a:p>
            <a:endParaRPr lang="en-CA" dirty="0"/>
          </a:p>
        </p:txBody>
      </p:sp>
      <p:pic>
        <p:nvPicPr>
          <p:cNvPr id="4" name="Picture 2" descr="C:\Users\Kevin\AppData\Local\Microsoft\Windows\Temporary Internet Files\Content.IE5\CTLZQ405\MC90023892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5576" y="4077072"/>
            <a:ext cx="1532534" cy="1756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3888" y="4005064"/>
            <a:ext cx="1822083" cy="181649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0232" y="4221088"/>
            <a:ext cx="1931394" cy="14083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ORGANIZATIONS</a:t>
            </a:r>
            <a:endParaRPr lang="en-CA" dirty="0"/>
          </a:p>
        </p:txBody>
      </p:sp>
      <p:sp>
        <p:nvSpPr>
          <p:cNvPr id="3" name="Content Placeholder 2"/>
          <p:cNvSpPr>
            <a:spLocks noGrp="1"/>
          </p:cNvSpPr>
          <p:nvPr>
            <p:ph sz="quarter" idx="1"/>
          </p:nvPr>
        </p:nvSpPr>
        <p:spPr/>
        <p:txBody>
          <a:bodyPr/>
          <a:lstStyle/>
          <a:p>
            <a:r>
              <a:rPr lang="en-CA" altLang="zh-CN" dirty="0" smtClean="0"/>
              <a:t>Canadian Energy Pipeline Association</a:t>
            </a:r>
            <a:r>
              <a:rPr lang="en-US" altLang="zh-CN" dirty="0" smtClean="0"/>
              <a:t>  (CEPA)</a:t>
            </a:r>
          </a:p>
          <a:p>
            <a:r>
              <a:rPr lang="en-US" dirty="0" smtClean="0"/>
              <a:t>Canadian Association of Petroleum Producers (CAPP)</a:t>
            </a:r>
            <a:endParaRPr lang="en-US" altLang="zh-CN" dirty="0" smtClean="0"/>
          </a:p>
          <a:p>
            <a:r>
              <a:rPr lang="en-CA" altLang="zh-CN" dirty="0" smtClean="0"/>
              <a:t>Association of Oil Pipe Lines (AOPL)</a:t>
            </a:r>
          </a:p>
          <a:p>
            <a:endParaRPr lang="en-US" dirty="0"/>
          </a:p>
        </p:txBody>
      </p:sp>
      <p:pic>
        <p:nvPicPr>
          <p:cNvPr id="4" name="Picture 2" descr="http://www.internationalpipelineconference.com/conference/sponsorlogos/CEPA-logo.jpg"/>
          <p:cNvPicPr>
            <a:picLocks noChangeAspect="1" noChangeArrowheads="1"/>
          </p:cNvPicPr>
          <p:nvPr/>
        </p:nvPicPr>
        <p:blipFill>
          <a:blip r:embed="rId2" cstate="print"/>
          <a:srcRect/>
          <a:stretch>
            <a:fillRect/>
          </a:stretch>
        </p:blipFill>
        <p:spPr bwMode="auto">
          <a:xfrm>
            <a:off x="228600" y="4495800"/>
            <a:ext cx="2786310" cy="1374425"/>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7310" y="4476323"/>
            <a:ext cx="2922698" cy="1393902"/>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4600" y="4446272"/>
            <a:ext cx="2575891" cy="13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CANADIAN ENERGY PIPELINE ASSOCIATION (CEPA)</a:t>
            </a:r>
            <a:endParaRPr lang="en-CA" dirty="0"/>
          </a:p>
        </p:txBody>
      </p:sp>
      <p:sp>
        <p:nvSpPr>
          <p:cNvPr id="3" name="Content Placeholder 2"/>
          <p:cNvSpPr>
            <a:spLocks noGrp="1"/>
          </p:cNvSpPr>
          <p:nvPr>
            <p:ph sz="quarter" idx="1"/>
          </p:nvPr>
        </p:nvSpPr>
        <p:spPr/>
        <p:txBody>
          <a:bodyPr/>
          <a:lstStyle/>
          <a:p>
            <a:r>
              <a:rPr lang="en-US" dirty="0" smtClean="0"/>
              <a:t>Non-profit Organization</a:t>
            </a:r>
          </a:p>
          <a:p>
            <a:r>
              <a:rPr lang="en-US" dirty="0" smtClean="0"/>
              <a:t>Represents Canada’s pipeline companies operating more than 130,000 km of pipeline in Canada and the United States.</a:t>
            </a:r>
          </a:p>
          <a:p>
            <a:r>
              <a:rPr lang="en-US" dirty="0" smtClean="0"/>
              <a:t>1.2 billion barrels and 5.1 trillion cubic feet of natural gas each year</a:t>
            </a:r>
          </a:p>
          <a:p>
            <a:r>
              <a:rPr lang="en-US" dirty="0" smtClean="0"/>
              <a:t>Transport 97 % of Canada’s daily oil and gas</a:t>
            </a:r>
          </a:p>
          <a:p>
            <a:endParaRPr lang="en-CA"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CEPA’S VISION</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800" y="2209800"/>
            <a:ext cx="8571087" cy="29822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PIPELINE COMPANIES’ ROLE</a:t>
            </a:r>
            <a:endParaRPr lang="en-CA" dirty="0"/>
          </a:p>
        </p:txBody>
      </p:sp>
      <p:sp>
        <p:nvSpPr>
          <p:cNvPr id="3" name="Content Placeholder 2"/>
          <p:cNvSpPr>
            <a:spLocks noGrp="1"/>
          </p:cNvSpPr>
          <p:nvPr>
            <p:ph sz="quarter" idx="1"/>
          </p:nvPr>
        </p:nvSpPr>
        <p:spPr/>
        <p:txBody>
          <a:bodyPr/>
          <a:lstStyle/>
          <a:p>
            <a:r>
              <a:rPr lang="en-CA" sz="3200" dirty="0" smtClean="0"/>
              <a:t>In the role of gathering, transportation, processing, fractionation, storage and marketing services to the oil and gas industry.</a:t>
            </a:r>
          </a:p>
          <a:p>
            <a:r>
              <a:rPr lang="en-CA" sz="3200" dirty="0" smtClean="0"/>
              <a:t>Generally not engaged in exploration and production.</a:t>
            </a:r>
          </a:p>
          <a:p>
            <a:r>
              <a:rPr lang="en-CA" sz="3200" dirty="0" smtClean="0"/>
              <a:t>Earn fees for their service without taking ownership of the actual commodity</a:t>
            </a:r>
          </a:p>
          <a:p>
            <a:endParaRPr lang="en-CA" sz="3200" dirty="0" smtClean="0"/>
          </a:p>
          <a:p>
            <a:pPr>
              <a:buNone/>
            </a:pPr>
            <a:endParaRPr lang="en-CA" sz="3200" dirty="0" smtClean="0"/>
          </a:p>
          <a:p>
            <a:endParaRPr lang="en-US" dirty="0" smtClean="0"/>
          </a:p>
          <a:p>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OUTLOOK</a:t>
            </a:r>
            <a:endParaRPr lang="en-CA" dirty="0"/>
          </a:p>
        </p:txBody>
      </p:sp>
      <p:sp>
        <p:nvSpPr>
          <p:cNvPr id="3" name="Content Placeholder 2"/>
          <p:cNvSpPr>
            <a:spLocks noGrp="1"/>
          </p:cNvSpPr>
          <p:nvPr>
            <p:ph sz="quarter" idx="1"/>
          </p:nvPr>
        </p:nvSpPr>
        <p:spPr/>
        <p:txBody>
          <a:bodyPr>
            <a:normAutofit fontScale="92500" lnSpcReduction="20000"/>
          </a:bodyPr>
          <a:lstStyle/>
          <a:p>
            <a:pPr>
              <a:lnSpc>
                <a:spcPct val="90000"/>
              </a:lnSpc>
            </a:pPr>
            <a:r>
              <a:rPr lang="en-US" sz="3200" dirty="0" smtClean="0">
                <a:ea typeface="宋体" pitchFamily="2" charset="-122"/>
              </a:rPr>
              <a:t>According to the NEB's, additional capacity is soon needed to accommodate growing supply and provide greater market flexibility. </a:t>
            </a:r>
          </a:p>
          <a:p>
            <a:pPr>
              <a:lnSpc>
                <a:spcPct val="90000"/>
              </a:lnSpc>
            </a:pPr>
            <a:r>
              <a:rPr lang="en-US" sz="3200" dirty="0" smtClean="0">
                <a:ea typeface="宋体" pitchFamily="2" charset="-122"/>
              </a:rPr>
              <a:t>Proposed pipelines and expansion are increasing</a:t>
            </a:r>
          </a:p>
          <a:p>
            <a:r>
              <a:rPr lang="en-US" altLang="zh-CN" sz="3200" dirty="0" smtClean="0">
                <a:ea typeface="宋体" pitchFamily="2" charset="-122"/>
              </a:rPr>
              <a:t>Development of new pipelines is critical to open new markets for Canadian oil and gas</a:t>
            </a:r>
          </a:p>
          <a:p>
            <a:r>
              <a:rPr lang="en-US" altLang="zh-CN" sz="3200" dirty="0" smtClean="0">
                <a:ea typeface="宋体" pitchFamily="2" charset="-122"/>
              </a:rPr>
              <a:t>New energy supply needs to be connected to existing pipeline system</a:t>
            </a:r>
          </a:p>
          <a:p>
            <a:r>
              <a:rPr lang="en-US" altLang="zh-CN" sz="3200" dirty="0" smtClean="0">
                <a:ea typeface="宋体" pitchFamily="2" charset="-122"/>
              </a:rPr>
              <a:t>The industry must continue to make huge investment in pipelines to  provide cost competitive infrastructure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MARKET ACCESS</a:t>
            </a:r>
            <a:endParaRPr lang="en-CA" dirty="0"/>
          </a:p>
        </p:txBody>
      </p:sp>
      <p:sp>
        <p:nvSpPr>
          <p:cNvPr id="3" name="Content Placeholder 2"/>
          <p:cNvSpPr>
            <a:spLocks noGrp="1"/>
          </p:cNvSpPr>
          <p:nvPr>
            <p:ph sz="quarter" idx="1"/>
          </p:nvPr>
        </p:nvSpPr>
        <p:spPr/>
        <p:txBody>
          <a:bodyPr>
            <a:noAutofit/>
          </a:bodyPr>
          <a:lstStyle/>
          <a:p>
            <a:pPr>
              <a:lnSpc>
                <a:spcPct val="80000"/>
              </a:lnSpc>
            </a:pPr>
            <a:r>
              <a:rPr lang="en-US" sz="2800" dirty="0" smtClean="0">
                <a:ea typeface="宋体" pitchFamily="2" charset="-122"/>
                <a:sym typeface="Times New Roman" pitchFamily="18" charset="0"/>
              </a:rPr>
              <a:t>For the Canadian pipeline industry to continue to strive, it needs access to new and existing markets</a:t>
            </a:r>
          </a:p>
          <a:p>
            <a:pPr>
              <a:lnSpc>
                <a:spcPct val="80000"/>
              </a:lnSpc>
            </a:pPr>
            <a:r>
              <a:rPr lang="en-US" sz="2800" dirty="0" smtClean="0">
                <a:ea typeface="宋体" pitchFamily="2" charset="-122"/>
                <a:sym typeface="Times New Roman" pitchFamily="18" charset="0"/>
              </a:rPr>
              <a:t>Canada is the number one supplier of oil and natural gas to the U.S. and must remain so</a:t>
            </a:r>
          </a:p>
          <a:p>
            <a:pPr lvl="1">
              <a:lnSpc>
                <a:spcPct val="80000"/>
              </a:lnSpc>
            </a:pPr>
            <a:r>
              <a:rPr lang="en-US" sz="2400" dirty="0" smtClean="0">
                <a:ea typeface="宋体" pitchFamily="2" charset="-122"/>
                <a:sym typeface="Times New Roman" pitchFamily="18" charset="0"/>
              </a:rPr>
              <a:t>Canada is the ideal energy partner for the U.S:</a:t>
            </a:r>
          </a:p>
          <a:p>
            <a:pPr lvl="2">
              <a:lnSpc>
                <a:spcPct val="80000"/>
              </a:lnSpc>
            </a:pPr>
            <a:r>
              <a:rPr lang="en-US" sz="2400" dirty="0" smtClean="0">
                <a:ea typeface="宋体" pitchFamily="2" charset="-122"/>
                <a:sym typeface="Times New Roman" pitchFamily="18" charset="0"/>
              </a:rPr>
              <a:t>business friendly, politically stable and has abundant source of energy</a:t>
            </a:r>
          </a:p>
          <a:p>
            <a:pPr lvl="2">
              <a:lnSpc>
                <a:spcPct val="80000"/>
              </a:lnSpc>
            </a:pPr>
            <a:r>
              <a:rPr lang="en-US" sz="2400" dirty="0" smtClean="0">
                <a:ea typeface="宋体" pitchFamily="2" charset="-122"/>
                <a:sym typeface="Times New Roman" pitchFamily="18" charset="0"/>
              </a:rPr>
              <a:t>strong, transparent regulation</a:t>
            </a:r>
          </a:p>
          <a:p>
            <a:pPr lvl="2">
              <a:lnSpc>
                <a:spcPct val="80000"/>
              </a:lnSpc>
            </a:pPr>
            <a:r>
              <a:rPr lang="en-US" sz="2400" dirty="0" smtClean="0">
                <a:ea typeface="宋体" pitchFamily="2" charset="-122"/>
                <a:sym typeface="Times New Roman" pitchFamily="18" charset="0"/>
              </a:rPr>
              <a:t>CEPA members safety track records is second to none</a:t>
            </a:r>
          </a:p>
          <a:p>
            <a:pPr lvl="1">
              <a:lnSpc>
                <a:spcPct val="80000"/>
              </a:lnSpc>
            </a:pPr>
            <a:r>
              <a:rPr lang="en-US" sz="2400" dirty="0" smtClean="0">
                <a:ea typeface="宋体" pitchFamily="2" charset="-122"/>
                <a:sym typeface="Times New Roman" pitchFamily="18" charset="0"/>
              </a:rPr>
              <a:t>Access to Asian pacific market is a key strategic outlet</a:t>
            </a:r>
            <a:endParaRPr lang="en-US" sz="2400" dirty="0" smtClean="0">
              <a:ea typeface="宋体"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en-CA" sz="3600" dirty="0" smtClean="0"/>
              <a:t>US DOLLAR / CANADIAN DOLLAR, 5 YEARS</a:t>
            </a:r>
            <a:endParaRPr lang="en-CA" sz="3600" dirty="0"/>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92447" y="1600200"/>
            <a:ext cx="8275873" cy="4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GLOBAL LIQUID FUELS PRODUCTION AND CONSUMPTION</a:t>
            </a:r>
            <a:endParaRPr lang="en-CA" dirty="0"/>
          </a:p>
        </p:txBody>
      </p:sp>
      <p:pic>
        <p:nvPicPr>
          <p:cNvPr id="4" name="Picture 2" descr="https://lh6.googleusercontent.com/wXSGeQVM7G7rNiF06UtTJU7AX-xbUIWdFt_iN0C4D_t4jPQTueZJ-7iLO0g3WK7n7UY0Iwu_7DuY83cvJhSkD0EvkjwQx2ki8HeQUT_v8df7hb6Jj0pcy3cmiXTaJUYtlTWO2lPJvw"/>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03929" y="1722417"/>
            <a:ext cx="6936142" cy="4802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8600"/>
            <a:ext cx="8640960" cy="990600"/>
          </a:xfrm>
        </p:spPr>
        <p:txBody>
          <a:bodyPr>
            <a:normAutofit fontScale="90000"/>
          </a:bodyPr>
          <a:lstStyle/>
          <a:p>
            <a:pPr algn="ctr"/>
            <a:r>
              <a:rPr lang="en-CA" dirty="0" smtClean="0"/>
              <a:t>WORLD OIL PRODUCTION BY REGION</a:t>
            </a:r>
            <a:endParaRPr lang="en-CA"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101146" y="1916832"/>
            <a:ext cx="8941709" cy="396044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WORLD OIL CONSUMPTION BY REGION</a:t>
            </a:r>
            <a:endParaRPr lang="en-CA"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129757" y="2066431"/>
            <a:ext cx="8884487" cy="3882849"/>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WORLD OIL RESERVE BY REGION</a:t>
            </a:r>
            <a:endParaRPr lang="en-CA" dirty="0"/>
          </a:p>
        </p:txBody>
      </p:sp>
      <p:pic>
        <p:nvPicPr>
          <p:cNvPr id="5" name="Content Placeholder 3"/>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48270" y="2006733"/>
            <a:ext cx="9047461" cy="40865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pPr algn="ctr"/>
            <a:r>
              <a:rPr lang="en-CA" sz="3200" dirty="0" smtClean="0"/>
              <a:t>WORLD NATURAL GAS PRODUCTION BY REGION</a:t>
            </a:r>
            <a:endParaRPr lang="en-CA" sz="3200" dirty="0"/>
          </a:p>
        </p:txBody>
      </p:sp>
      <p:pic>
        <p:nvPicPr>
          <p:cNvPr id="6" name="Content Placeholder 3">
            <a:hlinkClick r:id="" action="ppaction://noaction"/>
          </p:cNvPr>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17826" y="2087358"/>
            <a:ext cx="9108349" cy="393393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ENERGY NET BALANCES</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571" y="1316040"/>
            <a:ext cx="9219142" cy="511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ENERGY TRENDS</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393282"/>
            <a:ext cx="9144000" cy="50600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INDUSTRIAL OVERVIEW</a:t>
            </a:r>
            <a:endParaRPr lang="en-CA" dirty="0"/>
          </a:p>
        </p:txBody>
      </p:sp>
      <p:sp>
        <p:nvSpPr>
          <p:cNvPr id="3" name="Content Placeholder 2"/>
          <p:cNvSpPr>
            <a:spLocks noGrp="1"/>
          </p:cNvSpPr>
          <p:nvPr>
            <p:ph sz="quarter" idx="1"/>
          </p:nvPr>
        </p:nvSpPr>
        <p:spPr/>
        <p:txBody>
          <a:bodyPr>
            <a:normAutofit fontScale="92500"/>
          </a:bodyPr>
          <a:lstStyle/>
          <a:p>
            <a:r>
              <a:rPr lang="en-US" sz="2800" dirty="0" smtClean="0"/>
              <a:t>94%</a:t>
            </a:r>
          </a:p>
          <a:p>
            <a:pPr lvl="1">
              <a:buFont typeface="Wingdings" panose="05000000000000000000" pitchFamily="2" charset="2"/>
              <a:buChar char="Ø"/>
            </a:pPr>
            <a:r>
              <a:rPr lang="en-US" altLang="zh-CN" sz="2400" dirty="0" smtClean="0"/>
              <a:t>Transportation demand Supplied by refined petroleum products</a:t>
            </a:r>
            <a:endParaRPr lang="en-US" sz="2400" dirty="0" smtClean="0"/>
          </a:p>
          <a:p>
            <a:r>
              <a:rPr lang="en-US" altLang="zh-CN" sz="2800" dirty="0" smtClean="0"/>
              <a:t>97%</a:t>
            </a:r>
          </a:p>
          <a:p>
            <a:pPr lvl="1">
              <a:buFont typeface="Wingdings" panose="05000000000000000000" pitchFamily="2" charset="2"/>
              <a:buChar char="Ø"/>
            </a:pPr>
            <a:r>
              <a:rPr lang="en-US" sz="2400" dirty="0" smtClean="0"/>
              <a:t>Canadian natural gas and crude oil production transported by transmission pipelines</a:t>
            </a:r>
          </a:p>
          <a:p>
            <a:r>
              <a:rPr lang="en-US" sz="2800" dirty="0" smtClean="0"/>
              <a:t>$81.7 billion</a:t>
            </a:r>
          </a:p>
          <a:p>
            <a:pPr lvl="1">
              <a:buFont typeface="Wingdings" pitchFamily="2" charset="2"/>
              <a:buChar char="Ø"/>
            </a:pPr>
            <a:r>
              <a:rPr lang="en-US" sz="2400" dirty="0" smtClean="0"/>
              <a:t>Canadian crude oil and natural gas exports in 2013, </a:t>
            </a:r>
            <a:r>
              <a:rPr lang="en-US" altLang="zh-CN" sz="2400" dirty="0" smtClean="0"/>
              <a:t>most of which was transported by pipeline</a:t>
            </a:r>
            <a:endParaRPr lang="en-US" sz="2800" dirty="0" smtClean="0"/>
          </a:p>
          <a:p>
            <a:pPr fontAlgn="base"/>
            <a:r>
              <a:rPr lang="en-US" altLang="zh-CN" sz="2800" dirty="0" smtClean="0"/>
              <a:t>3 million barrels of crude oil</a:t>
            </a:r>
          </a:p>
          <a:p>
            <a:pPr lvl="1">
              <a:buFont typeface="Wingdings" pitchFamily="2" charset="2"/>
              <a:buChar char="Ø"/>
            </a:pPr>
            <a:r>
              <a:rPr lang="en-US" altLang="zh-CN" sz="2400" dirty="0" smtClean="0"/>
              <a:t>Transported each day by pipeline in Canada</a:t>
            </a:r>
            <a:endParaRPr lang="en-US" sz="2400" dirty="0" smtClean="0"/>
          </a:p>
          <a:p>
            <a:endParaRPr lang="en-CA" dirty="0"/>
          </a:p>
        </p:txBody>
      </p:sp>
      <p:pic>
        <p:nvPicPr>
          <p:cNvPr id="4" name="Picture 3" descr="C:\Users\Kevin\AppData\Local\Microsoft\Windows\Temporary Internet Files\Content.IE5\CTLZQ405\MC900229061[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32240" y="4797152"/>
            <a:ext cx="1826971" cy="1135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THE COMING TREND: RENEWABLE ENERGY IS DEFINITELY A BIG THREAT</a:t>
            </a:r>
            <a:endParaRPr lang="en-CA" dirty="0">
              <a:solidFill>
                <a:schemeClr val="tx1"/>
              </a:solidFill>
            </a:endParaRPr>
          </a:p>
        </p:txBody>
      </p:sp>
      <p:sp>
        <p:nvSpPr>
          <p:cNvPr id="3" name="Content Placeholder 2"/>
          <p:cNvSpPr>
            <a:spLocks noGrp="1"/>
          </p:cNvSpPr>
          <p:nvPr>
            <p:ph sz="quarter" idx="1"/>
          </p:nvPr>
        </p:nvSpPr>
        <p:spPr/>
        <p:txBody>
          <a:bodyPr/>
          <a:lstStyle/>
          <a:p>
            <a:r>
              <a:rPr lang="en-US" dirty="0" smtClean="0">
                <a:solidFill>
                  <a:srgbClr val="FFFFFF"/>
                </a:solidFill>
              </a:rPr>
              <a:t>The Coming Trend: Renewable Energy is Definitely a Big Threat</a:t>
            </a:r>
            <a:endParaRPr lang="en-CA"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947" y="1511103"/>
            <a:ext cx="9127053" cy="515825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COMING OIL TREND: CHINA DEMANDS MORE</a:t>
            </a:r>
            <a:endParaRPr lang="en-CA" dirty="0"/>
          </a:p>
        </p:txBody>
      </p:sp>
      <p:sp>
        <p:nvSpPr>
          <p:cNvPr id="3" name="Content Placeholder 2"/>
          <p:cNvSpPr>
            <a:spLocks noGrp="1"/>
          </p:cNvSpPr>
          <p:nvPr>
            <p:ph sz="quarter" idx="1"/>
          </p:nvPr>
        </p:nvSpPr>
        <p:spPr/>
        <p:txBody>
          <a:bodyPr/>
          <a:lstStyle/>
          <a:p>
            <a:endParaRPr lang="en-CA"/>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30" y="1478526"/>
            <a:ext cx="9301695" cy="519083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GAS PRODUCTION BY TYPE AND REGION</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1525249"/>
            <a:ext cx="9214297" cy="500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GAS DEMAND BY REGION AND SECTOR</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920" y="1488281"/>
            <a:ext cx="9094147" cy="510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NET GAS EXPORT</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11405"/>
            <a:ext cx="9144000" cy="522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SOURCES OF GAS BY REGION</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556792"/>
            <a:ext cx="9144000" cy="514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POTENTIAL BENEFITS OF INVESTING IN ENERGY INFRASTRUCTURE COMPANIES</a:t>
            </a:r>
            <a:endParaRPr lang="en-CA" dirty="0"/>
          </a:p>
        </p:txBody>
      </p:sp>
      <p:sp>
        <p:nvSpPr>
          <p:cNvPr id="3" name="Content Placeholder 2"/>
          <p:cNvSpPr>
            <a:spLocks noGrp="1"/>
          </p:cNvSpPr>
          <p:nvPr>
            <p:ph sz="quarter" idx="1"/>
          </p:nvPr>
        </p:nvSpPr>
        <p:spPr/>
        <p:txBody>
          <a:bodyPr/>
          <a:lstStyle/>
          <a:p>
            <a:r>
              <a:rPr lang="en-US" sz="3200" dirty="0" smtClean="0"/>
              <a:t>Growth and Income</a:t>
            </a:r>
          </a:p>
          <a:p>
            <a:r>
              <a:rPr lang="en-US" sz="3200" dirty="0" smtClean="0"/>
              <a:t>Stable Cash Flows</a:t>
            </a:r>
          </a:p>
          <a:p>
            <a:r>
              <a:rPr lang="en-US" sz="3200" dirty="0" smtClean="0"/>
              <a:t>Inflation Hedge (growing distributions faster than inflation)</a:t>
            </a:r>
          </a:p>
          <a:p>
            <a:r>
              <a:rPr lang="en-US" sz="3200" dirty="0" smtClean="0"/>
              <a:t>Tax Advantaged Yields</a:t>
            </a:r>
          </a:p>
          <a:p>
            <a:endParaRPr lang="en-CA" dirty="0"/>
          </a:p>
        </p:txBody>
      </p:sp>
      <p:pic>
        <p:nvPicPr>
          <p:cNvPr id="4" name="Picture 2" descr="C:\Users\Kevin\AppData\Local\Microsoft\Windows\Temporary Internet Files\Content.IE5\O5GWIT2V\MM900300524[1].gif"/>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80112" y="3861286"/>
            <a:ext cx="2420888" cy="2033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DOW JONES U.S. PIPELINE INDEX VS DOW JOINES OIL &amp; GAS INDEX (1YR)</a:t>
            </a:r>
            <a:endParaRPr lang="en-CA" dirty="0"/>
          </a:p>
        </p:txBody>
      </p:sp>
      <p:pic>
        <p:nvPicPr>
          <p:cNvPr id="4" name="Picture 2" descr="https://lh5.googleusercontent.com/aK-l9_3vEuFOxKUshwucAE-T3kq9lTSOho9HuPOMF5XZuqPH92EiDrKO5t-2Lt88aYeToxqCJzeUTx-s1rwkNpUc0lPav1JXBVPqw5YbdW4T6NmDhThGW6Q76sg6JqWUDjzUCBSXR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03507" y="1704974"/>
            <a:ext cx="8736986" cy="4748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r>
              <a:rPr lang="en-CA" dirty="0" smtClean="0"/>
              <a:t>DOW JONES U.S. PIPELINE INDEX VS </a:t>
            </a:r>
            <a:br>
              <a:rPr lang="en-CA" dirty="0" smtClean="0"/>
            </a:br>
            <a:r>
              <a:rPr lang="en-CA" dirty="0" smtClean="0"/>
              <a:t>DOW JOINES OIL &amp; GAS INDEX (3YR)</a:t>
            </a:r>
            <a:endParaRPr lang="en-CA" dirty="0"/>
          </a:p>
        </p:txBody>
      </p:sp>
      <p:pic>
        <p:nvPicPr>
          <p:cNvPr id="4" name="Content Placeholder 3" descr="https://lh4.googleusercontent.com/_wJ7fIoC19rKpLRoNS3_y-1KCRTlKJzmPj_YeHaUZoJ7zih3MKngIO_AhEELC3rtNizj1s1_tlN-rKpXScu1x1P3qsi-BKZhDqfAWPJHjBv7oB58XAkvFH3rhfUOuUFm2RDY4lHlL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09333" y="1800224"/>
            <a:ext cx="8525335" cy="4509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DOW JONES U.S. PIPELINE INDEX VS </a:t>
            </a:r>
            <a:br>
              <a:rPr lang="en-CA" dirty="0" smtClean="0"/>
            </a:br>
            <a:r>
              <a:rPr lang="en-CA" dirty="0" smtClean="0"/>
              <a:t>DOW JOINES OIL &amp; GAS INDEX (5YR)</a:t>
            </a:r>
            <a:endParaRPr lang="en-CA" dirty="0"/>
          </a:p>
        </p:txBody>
      </p:sp>
      <p:pic>
        <p:nvPicPr>
          <p:cNvPr id="4" name="Picture 2" descr="https://lh4.googleusercontent.com/nYf8Y-CxCsTZytMqpOXDgbFpVxXY4VeZAguNjmFM1Fxjnjbtjw0l6D3UeYFyE122ZjqZf2GkJZk5StOMEwlR4iK37BS-4o_jYkpBtbJmMpc9wySkFNfGVxX95FRrRHltKZWkTGCLeQ"/>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66409" y="1824037"/>
            <a:ext cx="8411183" cy="441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PIPELINE INDUSTRY</a:t>
            </a:r>
            <a:endParaRPr lang="en-CA" dirty="0"/>
          </a:p>
        </p:txBody>
      </p:sp>
      <p:sp>
        <p:nvSpPr>
          <p:cNvPr id="3" name="Content Placeholder 2"/>
          <p:cNvSpPr>
            <a:spLocks noGrp="1"/>
          </p:cNvSpPr>
          <p:nvPr>
            <p:ph sz="quarter" idx="1"/>
          </p:nvPr>
        </p:nvSpPr>
        <p:spPr/>
        <p:txBody>
          <a:bodyPr/>
          <a:lstStyle/>
          <a:p>
            <a:endParaRPr lang="en-CA"/>
          </a:p>
        </p:txBody>
      </p:sp>
      <p:pic>
        <p:nvPicPr>
          <p:cNvPr id="4" name="Picture 2" descr="https://lh6.googleusercontent.com/OipRlsEp7hRUV-iejQp1TNaQkciNsDddKOE6-cqbEcKLPsYX5MGmqKOq5RpOojA6gqi3p62MMyIOfooA3_9kqpB_UtGD7MmeXzXX_-TanrTqKogK0cwgAXBg07h3EvNLUTiWgNpc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352" y="1844824"/>
            <a:ext cx="8203296" cy="38242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r>
              <a:rPr lang="en-US" dirty="0" smtClean="0">
                <a:solidFill>
                  <a:schemeClr val="tx1"/>
                </a:solidFill>
              </a:rPr>
              <a:t>MAJOR STOCK PERFORMANCE OVERVIEW</a:t>
            </a:r>
            <a:endParaRPr lang="en-CA" dirty="0">
              <a:solidFill>
                <a:schemeClr val="tx1"/>
              </a:solidFill>
            </a:endParaRPr>
          </a:p>
        </p:txBody>
      </p:sp>
      <p:pic>
        <p:nvPicPr>
          <p:cNvPr id="4" name="Content Placeholder 3" descr="https://lh5.googleusercontent.com/AY9Ppc8NlhL9gpb1NknRSEU47LAbzhvSiSh76rizVRDYo6kw0PQyHWFxEJbQsgCeiKz-u-Qx-sc7FlnPAj-xn2tpSv6Sd9oYvRjXaisvzdMmeGyI_ZL8W0hwTL5zilyBfMmCDgSVsw"/>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782687" y="1600200"/>
            <a:ext cx="7578626"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SPECIFIC BUSINESS RISK FACTORS</a:t>
            </a:r>
            <a:endParaRPr lang="en-CA" dirty="0"/>
          </a:p>
        </p:txBody>
      </p:sp>
      <p:sp>
        <p:nvSpPr>
          <p:cNvPr id="3" name="Content Placeholder 2"/>
          <p:cNvSpPr>
            <a:spLocks noGrp="1"/>
          </p:cNvSpPr>
          <p:nvPr>
            <p:ph sz="quarter" idx="1"/>
          </p:nvPr>
        </p:nvSpPr>
        <p:spPr/>
        <p:txBody>
          <a:bodyPr>
            <a:normAutofit fontScale="92500" lnSpcReduction="10000"/>
          </a:bodyPr>
          <a:lstStyle/>
          <a:p>
            <a:r>
              <a:rPr lang="en-CA" sz="2800" dirty="0" smtClean="0"/>
              <a:t>Supply/Demand </a:t>
            </a:r>
          </a:p>
          <a:p>
            <a:pPr marL="685800" lvl="1"/>
            <a:r>
              <a:rPr lang="en-CA" dirty="0" smtClean="0"/>
              <a:t>Strongly depends on the lease's technology and remaining supply</a:t>
            </a:r>
          </a:p>
          <a:p>
            <a:pPr marL="685800" lvl="1"/>
            <a:r>
              <a:rPr lang="en-CA" dirty="0" smtClean="0"/>
              <a:t>Seasonality </a:t>
            </a:r>
          </a:p>
          <a:p>
            <a:pPr marL="685800" lvl="1"/>
            <a:r>
              <a:rPr lang="en-CA" dirty="0" smtClean="0"/>
              <a:t>Counterparty risk</a:t>
            </a:r>
          </a:p>
          <a:p>
            <a:pPr lvl="0"/>
            <a:r>
              <a:rPr lang="en-CA" altLang="zh-CN" sz="2800" dirty="0" smtClean="0"/>
              <a:t>Capital Intensity</a:t>
            </a:r>
          </a:p>
          <a:p>
            <a:pPr lvl="1"/>
            <a:r>
              <a:rPr lang="en-CA" altLang="zh-CN" dirty="0" smtClean="0"/>
              <a:t>Cost overruns and weak financial metric during growth stage </a:t>
            </a:r>
          </a:p>
          <a:p>
            <a:pPr lvl="1"/>
            <a:r>
              <a:rPr lang="en-CA" altLang="zh-CN" dirty="0" smtClean="0"/>
              <a:t>Large multi-year growth project vs. smaller shorter construction periods</a:t>
            </a:r>
          </a:p>
          <a:p>
            <a:pPr lvl="1"/>
            <a:r>
              <a:rPr lang="en-CA" dirty="0" smtClean="0"/>
              <a:t>Huge Investment</a:t>
            </a:r>
          </a:p>
          <a:p>
            <a:pPr marL="0" indent="0">
              <a:buNone/>
            </a:pP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SPECIFIC BUSINESS RISK FACTORS</a:t>
            </a:r>
            <a:endParaRPr lang="en-CA" dirty="0"/>
          </a:p>
        </p:txBody>
      </p:sp>
      <p:sp>
        <p:nvSpPr>
          <p:cNvPr id="3" name="Content Placeholder 2"/>
          <p:cNvSpPr>
            <a:spLocks noGrp="1"/>
          </p:cNvSpPr>
          <p:nvPr>
            <p:ph sz="quarter" idx="1"/>
          </p:nvPr>
        </p:nvSpPr>
        <p:spPr/>
        <p:txBody>
          <a:bodyPr/>
          <a:lstStyle/>
          <a:p>
            <a:r>
              <a:rPr lang="en-CA" sz="1800" dirty="0" smtClean="0"/>
              <a:t>Competitive Environment</a:t>
            </a:r>
          </a:p>
          <a:p>
            <a:pPr lvl="1"/>
            <a:r>
              <a:rPr lang="en-CA" sz="1800" dirty="0" smtClean="0"/>
              <a:t>Alternative energy sources (Renewable)</a:t>
            </a:r>
          </a:p>
          <a:p>
            <a:pPr lvl="1"/>
            <a:r>
              <a:rPr lang="en-CA" sz="1800" dirty="0" smtClean="0"/>
              <a:t>Global competition</a:t>
            </a:r>
          </a:p>
          <a:p>
            <a:r>
              <a:rPr lang="en-CA" altLang="zh-CN" sz="1800" dirty="0" smtClean="0"/>
              <a:t>Regulator/Contractual</a:t>
            </a:r>
          </a:p>
          <a:p>
            <a:pPr marL="685800" lvl="1"/>
            <a:r>
              <a:rPr lang="en-CA" altLang="zh-CN" sz="1800" dirty="0" smtClean="0"/>
              <a:t>Jurisdiction</a:t>
            </a:r>
          </a:p>
          <a:p>
            <a:pPr marL="685800" lvl="1"/>
            <a:r>
              <a:rPr lang="en-CA" altLang="zh-CN" sz="1800" dirty="0" smtClean="0"/>
              <a:t>Allowed ROE and capital structure defined by regulatory bodies</a:t>
            </a:r>
          </a:p>
          <a:p>
            <a:pPr marL="685800" lvl="1"/>
            <a:r>
              <a:rPr lang="en-CA" altLang="zh-CN" sz="1800" dirty="0" smtClean="0"/>
              <a:t>Long-term contracts</a:t>
            </a:r>
          </a:p>
          <a:p>
            <a:pPr marL="685800" lvl="1"/>
            <a:r>
              <a:rPr lang="en-CA" altLang="zh-CN" sz="1800" dirty="0" smtClean="0"/>
              <a:t>Flexibility of regulatory framework</a:t>
            </a:r>
            <a:endParaRPr lang="en-CA" sz="1800" dirty="0" smtClean="0"/>
          </a:p>
          <a:p>
            <a:r>
              <a:rPr lang="en-CA" sz="1800" dirty="0" smtClean="0"/>
              <a:t>Social Responsibilities</a:t>
            </a:r>
          </a:p>
          <a:p>
            <a:pPr lvl="1"/>
            <a:r>
              <a:rPr lang="en-CA" sz="1800" dirty="0" smtClean="0"/>
              <a:t>Environment </a:t>
            </a:r>
          </a:p>
          <a:p>
            <a:pPr lvl="1"/>
            <a:r>
              <a:rPr lang="en-CA" sz="1800" dirty="0" smtClean="0"/>
              <a:t>Politics</a:t>
            </a:r>
          </a:p>
          <a:p>
            <a:r>
              <a:rPr lang="en-CA" sz="1800" dirty="0" smtClean="0"/>
              <a:t>Others (Exchange Rate, Warfare etc.)</a:t>
            </a:r>
          </a:p>
        </p:txBody>
      </p:sp>
      <p:pic>
        <p:nvPicPr>
          <p:cNvPr id="4" name="Picture 3" descr="C:\Users\Kevin\AppData\Local\Microsoft\Windows\Temporary Internet Files\Content.IE5\UGM6D7GJ\MC900240419[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56176" y="5085184"/>
            <a:ext cx="1850746" cy="1053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appycapitalism.com/wp-content/uploads/2013/09/TRP-LOGO.png"/>
          <p:cNvPicPr>
            <a:picLocks noChangeAspect="1" noChangeArrowheads="1"/>
          </p:cNvPicPr>
          <p:nvPr/>
        </p:nvPicPr>
        <p:blipFill>
          <a:blip r:embed="rId2" cstate="print"/>
          <a:srcRect/>
          <a:stretch>
            <a:fillRect/>
          </a:stretch>
        </p:blipFill>
        <p:spPr bwMode="auto">
          <a:xfrm>
            <a:off x="755576" y="2483345"/>
            <a:ext cx="7620000" cy="180975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5 DAY</a:t>
            </a:r>
            <a:endParaRPr lang="en-CA" dirty="0"/>
          </a:p>
        </p:txBody>
      </p:sp>
      <p:pic>
        <p:nvPicPr>
          <p:cNvPr id="8" name="Content Placeholder 7" descr="unnamed.png"/>
          <p:cNvPicPr>
            <a:picLocks noGrp="1" noChangeAspect="1"/>
          </p:cNvPicPr>
          <p:nvPr>
            <p:ph sz="quarter" idx="1"/>
          </p:nvPr>
        </p:nvPicPr>
        <p:blipFill>
          <a:blip r:embed="rId2" cstate="print"/>
          <a:stretch>
            <a:fillRect/>
          </a:stretch>
        </p:blipFill>
        <p:spPr>
          <a:xfrm>
            <a:off x="405004" y="1556792"/>
            <a:ext cx="8333992" cy="5276850"/>
          </a:xfrm>
        </p:spPr>
      </p:pic>
      <p:sp>
        <p:nvSpPr>
          <p:cNvPr id="138242" name="AutoShape 2" descr="Displaying new 5 days performanc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4" name="AutoShape 4" descr="Displaying new 5 days performanc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6" name="AutoShape 6" descr="Displaying new 5 days performance.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1 YEAR</a:t>
            </a:r>
            <a:endParaRPr lang="en-CA" dirty="0"/>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988495" y="1752307"/>
            <a:ext cx="7401959" cy="4191585"/>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1 YEAR (MOVING AVERAGE)</a:t>
            </a:r>
            <a:endParaRPr lang="en-CA" dirty="0"/>
          </a:p>
        </p:txBody>
      </p:sp>
      <p:pic>
        <p:nvPicPr>
          <p:cNvPr id="4" name="Content Placeholder 3" descr="TRP1yearmva.png"/>
          <p:cNvPicPr>
            <a:picLocks noGrp="1" noChangeAspect="1"/>
          </p:cNvPicPr>
          <p:nvPr>
            <p:ph sz="quarter" idx="1"/>
          </p:nvPr>
        </p:nvPicPr>
        <p:blipFill>
          <a:blip r:embed="rId2" cstate="print"/>
          <a:stretch>
            <a:fillRect/>
          </a:stretch>
        </p:blipFill>
        <p:spPr>
          <a:xfrm>
            <a:off x="104537" y="2145353"/>
            <a:ext cx="8934926" cy="3731919"/>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5 YEAR</a:t>
            </a:r>
            <a:endParaRPr lang="en-CA" dirty="0"/>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1553" y="1600200"/>
            <a:ext cx="7940894" cy="4853136"/>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10 YEAR</a:t>
            </a:r>
            <a:endParaRPr lang="en-CA" dirty="0"/>
          </a:p>
        </p:txBody>
      </p:sp>
      <p:pic>
        <p:nvPicPr>
          <p:cNvPr id="5"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54930" y="1600200"/>
            <a:ext cx="8034141" cy="4925144"/>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HIGHLIGHTS</a:t>
            </a:r>
            <a:endParaRPr lang="en-CA" dirty="0"/>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911390"/>
            <a:ext cx="3450815" cy="4253914"/>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988840"/>
            <a:ext cx="3360144" cy="425391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INDUSTRIAL NEWS</a:t>
            </a:r>
            <a:endParaRPr lang="en-CA" dirty="0"/>
          </a:p>
        </p:txBody>
      </p:sp>
      <p:sp>
        <p:nvSpPr>
          <p:cNvPr id="3" name="Content Placeholder 2"/>
          <p:cNvSpPr>
            <a:spLocks noGrp="1"/>
          </p:cNvSpPr>
          <p:nvPr>
            <p:ph sz="quarter" idx="1"/>
          </p:nvPr>
        </p:nvSpPr>
        <p:spPr/>
        <p:txBody>
          <a:bodyPr>
            <a:noAutofit/>
          </a:bodyPr>
          <a:lstStyle/>
          <a:p>
            <a:r>
              <a:rPr lang="en-US" altLang="zh-CN" sz="1800" dirty="0" smtClean="0"/>
              <a:t>In 2013, Canadian oil pipeline companies reported total operating revenues of $5.2 billion, up 1.2% from 2012, while total operating expenses rose 7.7% to $2.4 billion. As a result, total net income after taxes decreased 1.0% to $1.7 billion. </a:t>
            </a:r>
          </a:p>
          <a:p>
            <a:r>
              <a:rPr lang="en-US" altLang="zh-CN" sz="1800" dirty="0" smtClean="0"/>
              <a:t>The majority of total assets consisted of fixed assets, which were up 20.2% from 2012 to $31.8 billion, and total investments, which were up 40.1% to $10.2 billion. The remaining assets consisted of current assets (up 19.5% to $3.8 billion) and deferred debits (up 3.8% to $1.7 billion). Overall, total assets rose 24.8% from 2012 to $47.5 billion.</a:t>
            </a:r>
          </a:p>
          <a:p>
            <a:r>
              <a:rPr lang="en-US" altLang="zh-CN" sz="1800" dirty="0" smtClean="0"/>
              <a:t>Total liabilities consisted of long term debt (up 54.1% to $14.4 billion), capital stocks (up 13.8% to $22.1 billion) and current liabilities (up 29.3% to $10.4 billion). The remaining liabilities of $0.6 billion consisted of deferred credit and appropriations, which decreased 49.6% from the previous year. Overall, total liabilities rose 24.8% from 2012 to $47.5 billion.</a:t>
            </a:r>
          </a:p>
          <a:p>
            <a:r>
              <a:rPr lang="en-US" altLang="zh-CN" sz="1800" dirty="0" smtClean="0"/>
              <a:t>The market did not suffer severely during the economic downturn, as the main customers were enterprises related to the oil and gas industry.</a:t>
            </a:r>
          </a:p>
          <a:p>
            <a:endParaRPr lang="en-CA" sz="1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DIVIDENDS PER COMMON SHARE</a:t>
            </a:r>
            <a:endParaRPr lang="en-CA" dirty="0"/>
          </a:p>
        </p:txBody>
      </p:sp>
      <p:pic>
        <p:nvPicPr>
          <p:cNvPr id="4" name="内容占位符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366071" y="1600200"/>
            <a:ext cx="6646808" cy="44958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COMPETITORS</a:t>
            </a:r>
            <a:endParaRPr lang="en-CA" dirty="0"/>
          </a:p>
        </p:txBody>
      </p:sp>
      <p:pic>
        <p:nvPicPr>
          <p:cNvPr id="5" name="Content Placeholder 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90277" y="2420888"/>
            <a:ext cx="8946219" cy="293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CREDIT RATING</a:t>
            </a:r>
            <a:endParaRPr lang="en-CA" dirty="0"/>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07421" y="2132856"/>
            <a:ext cx="5729158" cy="3727101"/>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CA"/>
          </a:p>
        </p:txBody>
      </p:sp>
      <p:sp>
        <p:nvSpPr>
          <p:cNvPr id="5" name="Title 4"/>
          <p:cNvSpPr>
            <a:spLocks noGrp="1"/>
          </p:cNvSpPr>
          <p:nvPr>
            <p:ph type="title"/>
          </p:nvPr>
        </p:nvSpPr>
        <p:spPr/>
        <p:txBody>
          <a:bodyPr/>
          <a:lstStyle/>
          <a:p>
            <a:r>
              <a:rPr lang="en-CA" dirty="0" smtClean="0"/>
              <a:t>COMPANY OVERVIEW</a:t>
            </a:r>
            <a:endParaRPr lang="en-CA"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HISTORY</a:t>
            </a:r>
            <a:endParaRPr lang="en-CA" dirty="0"/>
          </a:p>
        </p:txBody>
      </p:sp>
      <p:sp>
        <p:nvSpPr>
          <p:cNvPr id="3" name="Content Placeholder 2"/>
          <p:cNvSpPr>
            <a:spLocks noGrp="1"/>
          </p:cNvSpPr>
          <p:nvPr>
            <p:ph sz="quarter" idx="1"/>
          </p:nvPr>
        </p:nvSpPr>
        <p:spPr/>
        <p:txBody>
          <a:bodyPr>
            <a:normAutofit lnSpcReduction="10000"/>
          </a:bodyPr>
          <a:lstStyle/>
          <a:p>
            <a:r>
              <a:rPr lang="en-US" dirty="0" smtClean="0"/>
              <a:t>Headquarters in Calgary, Alberta.</a:t>
            </a:r>
          </a:p>
          <a:p>
            <a:r>
              <a:rPr lang="en-US" dirty="0" smtClean="0"/>
              <a:t>TransCanada began operations in 1958.</a:t>
            </a:r>
          </a:p>
          <a:p>
            <a:r>
              <a:rPr lang="en-US" dirty="0" smtClean="0"/>
              <a:t>Organized into two segments: Pipelines and Energy</a:t>
            </a:r>
          </a:p>
          <a:p>
            <a:r>
              <a:rPr lang="en-US" dirty="0" smtClean="0"/>
              <a:t>Operates in Canada, the United States and Mexico.</a:t>
            </a:r>
          </a:p>
          <a:p>
            <a:r>
              <a:rPr lang="en-US" dirty="0" smtClean="0"/>
              <a:t>More than 6,000 employees in three countries (seven provinces, 31 states, 2 locations in Mexico).</a:t>
            </a:r>
          </a:p>
          <a:p>
            <a:r>
              <a:rPr lang="en-US" dirty="0" smtClean="0"/>
              <a:t>Almost 250 locations across the continent. </a:t>
            </a:r>
          </a:p>
          <a:p>
            <a:r>
              <a:rPr lang="en-US" dirty="0" smtClean="0"/>
              <a:t>Hiring 500 new employees per year (excluding people who join through acquisitions).</a:t>
            </a:r>
          </a:p>
          <a:p>
            <a:pPr marL="0" indent="0">
              <a:buNone/>
            </a:pPr>
            <a:endParaRPr lang="en-US" dirty="0" smtClean="0"/>
          </a:p>
          <a:p>
            <a:endParaRPr lang="en-CA"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PROJECTS</a:t>
            </a:r>
            <a:endParaRPr lang="en-CA" dirty="0"/>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767372"/>
            <a:ext cx="8153400" cy="416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UNPRECEDENTED GROWTH</a:t>
            </a:r>
            <a:endParaRPr lang="en-CA" dirty="0"/>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969830"/>
            <a:ext cx="8153400" cy="375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$36 BILLION CAPITAL PROGRAM</a:t>
            </a:r>
            <a:endParaRPr lang="en-CA"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68975" y="1790700"/>
            <a:ext cx="6806051" cy="473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TRP – NOVA Merger (July 1998)</a:t>
            </a:r>
            <a:endParaRPr lang="en-CA" dirty="0"/>
          </a:p>
        </p:txBody>
      </p:sp>
      <p:sp>
        <p:nvSpPr>
          <p:cNvPr id="3" name="Content Placeholder 2"/>
          <p:cNvSpPr>
            <a:spLocks noGrp="1"/>
          </p:cNvSpPr>
          <p:nvPr>
            <p:ph sz="quarter" idx="1"/>
          </p:nvPr>
        </p:nvSpPr>
        <p:spPr>
          <a:xfrm>
            <a:off x="612648" y="1600200"/>
            <a:ext cx="4751440" cy="4495800"/>
          </a:xfrm>
        </p:spPr>
        <p:txBody>
          <a:bodyPr>
            <a:noAutofit/>
          </a:bodyPr>
          <a:lstStyle/>
          <a:p>
            <a:pPr marL="0" indent="0">
              <a:lnSpc>
                <a:spcPct val="120000"/>
              </a:lnSpc>
              <a:buNone/>
            </a:pPr>
            <a:r>
              <a:rPr lang="en-US" sz="1600" dirty="0" smtClean="0"/>
              <a:t>TransCanada became the major transporter of Canadian natural gas.</a:t>
            </a:r>
          </a:p>
          <a:p>
            <a:pPr marL="0" indent="0">
              <a:lnSpc>
                <a:spcPct val="120000"/>
              </a:lnSpc>
              <a:buNone/>
            </a:pPr>
            <a:r>
              <a:rPr lang="en-US" sz="1400" dirty="0" smtClean="0"/>
              <a:t>Natural Gas Pipelines Acquired:</a:t>
            </a:r>
          </a:p>
          <a:p>
            <a:pPr marL="457200" indent="-457200">
              <a:lnSpc>
                <a:spcPct val="120000"/>
              </a:lnSpc>
              <a:spcBef>
                <a:spcPts val="1000"/>
              </a:spcBef>
              <a:buFont typeface="+mj-lt"/>
              <a:buAutoNum type="arabicPeriod"/>
            </a:pPr>
            <a:r>
              <a:rPr lang="en-US" sz="1400" dirty="0" smtClean="0"/>
              <a:t>Canadian Mainline (1958)</a:t>
            </a:r>
          </a:p>
          <a:p>
            <a:pPr marL="457200" indent="-457200">
              <a:lnSpc>
                <a:spcPct val="120000"/>
              </a:lnSpc>
              <a:spcBef>
                <a:spcPts val="1000"/>
              </a:spcBef>
              <a:buFont typeface="+mj-lt"/>
              <a:buAutoNum type="arabicPeriod"/>
            </a:pPr>
            <a:r>
              <a:rPr lang="en-US" sz="1400" dirty="0" smtClean="0"/>
              <a:t>Great Lakes (1968–partially owned)</a:t>
            </a:r>
          </a:p>
          <a:p>
            <a:pPr marL="457200" indent="-457200">
              <a:lnSpc>
                <a:spcPct val="120000"/>
              </a:lnSpc>
              <a:spcBef>
                <a:spcPts val="1000"/>
              </a:spcBef>
              <a:buFont typeface="+mj-lt"/>
              <a:buAutoNum type="arabicPeriod"/>
            </a:pPr>
            <a:r>
              <a:rPr lang="en-US" sz="1400" dirty="0" smtClean="0"/>
              <a:t>TQM (1980–partially owned)</a:t>
            </a:r>
          </a:p>
          <a:p>
            <a:pPr marL="457200" indent="-457200">
              <a:lnSpc>
                <a:spcPct val="120000"/>
              </a:lnSpc>
              <a:spcBef>
                <a:spcPts val="1000"/>
              </a:spcBef>
              <a:buFont typeface="+mj-lt"/>
              <a:buAutoNum type="arabicPeriod"/>
            </a:pPr>
            <a:r>
              <a:rPr lang="en-US" sz="1400" dirty="0" smtClean="0"/>
              <a:t>Northern Border (1982–partially owned)</a:t>
            </a:r>
          </a:p>
          <a:p>
            <a:pPr marL="457200" indent="-457200">
              <a:lnSpc>
                <a:spcPct val="120000"/>
              </a:lnSpc>
              <a:spcBef>
                <a:spcPts val="1000"/>
              </a:spcBef>
              <a:buFont typeface="+mj-lt"/>
              <a:buAutoNum type="arabicPeriod"/>
            </a:pPr>
            <a:r>
              <a:rPr lang="en-US" sz="1400" dirty="0" smtClean="0"/>
              <a:t>Iroquois (1992–partially owned)</a:t>
            </a:r>
          </a:p>
          <a:p>
            <a:pPr marL="514350" indent="-514350">
              <a:lnSpc>
                <a:spcPct val="120000"/>
              </a:lnSpc>
              <a:spcBef>
                <a:spcPts val="1000"/>
              </a:spcBef>
              <a:buFont typeface="+mj-lt"/>
              <a:buAutoNum type="arabicPeriod"/>
            </a:pPr>
            <a:r>
              <a:rPr lang="en-US" sz="1400" dirty="0" smtClean="0"/>
              <a:t>Tuscarora (1993–partially owned)</a:t>
            </a:r>
          </a:p>
          <a:p>
            <a:pPr marL="514350" indent="-514350">
              <a:lnSpc>
                <a:spcPct val="120000"/>
              </a:lnSpc>
              <a:spcBef>
                <a:spcPts val="1000"/>
              </a:spcBef>
              <a:buFont typeface="+mj-lt"/>
              <a:buAutoNum type="arabicPeriod"/>
            </a:pPr>
            <a:r>
              <a:rPr lang="en-US" sz="1400" dirty="0" smtClean="0"/>
              <a:t>Alberta System (1998)</a:t>
            </a:r>
          </a:p>
          <a:p>
            <a:pPr marL="514350" indent="-514350">
              <a:lnSpc>
                <a:spcPct val="120000"/>
              </a:lnSpc>
              <a:spcBef>
                <a:spcPts val="1000"/>
              </a:spcBef>
              <a:buFont typeface="+mj-lt"/>
              <a:buAutoNum type="arabicPeriod"/>
            </a:pPr>
            <a:r>
              <a:rPr lang="en-US" sz="1400" dirty="0" smtClean="0"/>
              <a:t>Foothills (1998–partially owned)</a:t>
            </a:r>
          </a:p>
          <a:p>
            <a:pPr marL="514350" indent="-514350">
              <a:lnSpc>
                <a:spcPct val="120000"/>
              </a:lnSpc>
              <a:spcBef>
                <a:spcPts val="1000"/>
              </a:spcBef>
              <a:buFont typeface="+mj-lt"/>
              <a:buAutoNum type="arabicPeriod"/>
            </a:pPr>
            <a:r>
              <a:rPr lang="en-US" sz="1400" dirty="0" smtClean="0"/>
              <a:t>Alaska Pipeline Project (proposed)</a:t>
            </a:r>
          </a:p>
          <a:p>
            <a:pPr marL="514350" indent="-514350">
              <a:lnSpc>
                <a:spcPct val="120000"/>
              </a:lnSpc>
              <a:spcBef>
                <a:spcPts val="1000"/>
              </a:spcBef>
              <a:buFont typeface="+mj-lt"/>
              <a:buAutoNum type="arabicPeriod"/>
            </a:pPr>
            <a:r>
              <a:rPr lang="en-US" sz="1400" dirty="0" smtClean="0"/>
              <a:t>Mackenzie Gas Pipeline Project (proposed by producers)</a:t>
            </a:r>
          </a:p>
          <a:p>
            <a:endParaRPr lang="en-CA" sz="1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916832"/>
            <a:ext cx="3167729" cy="39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CA" dirty="0" smtClean="0"/>
              <a:t>ACQUISITIONS &amp; NEW PROJECTS (2004)</a:t>
            </a:r>
            <a:endParaRPr lang="en-CA" dirty="0"/>
          </a:p>
        </p:txBody>
      </p:sp>
      <p:sp>
        <p:nvSpPr>
          <p:cNvPr id="3" name="Content Placeholder 2"/>
          <p:cNvSpPr>
            <a:spLocks noGrp="1"/>
          </p:cNvSpPr>
          <p:nvPr>
            <p:ph sz="quarter" idx="1"/>
          </p:nvPr>
        </p:nvSpPr>
        <p:spPr>
          <a:xfrm>
            <a:off x="612648" y="1600200"/>
            <a:ext cx="4031360" cy="4495800"/>
          </a:xfrm>
        </p:spPr>
        <p:txBody>
          <a:bodyPr>
            <a:normAutofit lnSpcReduction="10000"/>
          </a:bodyPr>
          <a:lstStyle/>
          <a:p>
            <a:r>
              <a:rPr lang="en-US" sz="2400" dirty="0" smtClean="0">
                <a:latin typeface="Calibri" panose="020F0502020204030204" pitchFamily="34" charset="0"/>
                <a:cs typeface="Calibri" panose="020F0502020204030204" pitchFamily="34" charset="0"/>
              </a:rPr>
              <a:t>2004 acquisitions </a:t>
            </a:r>
          </a:p>
          <a:p>
            <a:r>
              <a:rPr lang="en-US" sz="2400" dirty="0" smtClean="0">
                <a:latin typeface="Calibri" panose="020F0502020204030204" pitchFamily="34" charset="0"/>
                <a:cs typeface="Calibri" panose="020F0502020204030204" pitchFamily="34" charset="0"/>
              </a:rPr>
              <a:t>5,700 MW of power generation owned, controlled, or in development.</a:t>
            </a:r>
          </a:p>
          <a:p>
            <a:pPr marL="0" indent="0">
              <a:buNone/>
            </a:pPr>
            <a:endParaRPr lang="en-US" sz="3200" dirty="0" smtClean="0"/>
          </a:p>
          <a:p>
            <a:pPr marL="0" indent="0">
              <a:buNone/>
            </a:pPr>
            <a:r>
              <a:rPr lang="en-US" sz="2800" dirty="0" smtClean="0"/>
              <a:t>Natural Gas Pipelines</a:t>
            </a:r>
            <a:r>
              <a:rPr lang="en-US" sz="3200" dirty="0" smtClean="0"/>
              <a:t>:</a:t>
            </a:r>
          </a:p>
          <a:p>
            <a:pPr marL="514350" indent="-514350">
              <a:buFont typeface="+mj-lt"/>
              <a:buAutoNum type="arabicPeriod" startAt="11"/>
            </a:pPr>
            <a:r>
              <a:rPr lang="en-US" sz="2400" dirty="0" smtClean="0">
                <a:latin typeface="Calibri" panose="020F0502020204030204" pitchFamily="34" charset="0"/>
                <a:cs typeface="Calibri" panose="020F0502020204030204" pitchFamily="34" charset="0"/>
              </a:rPr>
              <a:t>Portland (1999–partially owned)</a:t>
            </a:r>
          </a:p>
          <a:p>
            <a:pPr marL="514350" indent="-514350">
              <a:buFont typeface="+mj-lt"/>
              <a:buAutoNum type="arabicPeriod" startAt="11"/>
            </a:pPr>
            <a:r>
              <a:rPr lang="en-US" sz="2400" dirty="0" smtClean="0">
                <a:latin typeface="Calibri" panose="020F0502020204030204" pitchFamily="34" charset="0"/>
                <a:cs typeface="Calibri" panose="020F0502020204030204" pitchFamily="34" charset="0"/>
              </a:rPr>
              <a:t>GTN (2004)</a:t>
            </a:r>
          </a:p>
          <a:p>
            <a:pPr marL="514350" indent="-514350">
              <a:buFont typeface="+mj-lt"/>
              <a:buAutoNum type="arabicPeriod" startAt="11"/>
            </a:pPr>
            <a:r>
              <a:rPr lang="en-US" sz="2400" dirty="0" smtClean="0">
                <a:latin typeface="Calibri" panose="020F0502020204030204" pitchFamily="34" charset="0"/>
                <a:cs typeface="Calibri" panose="020F0502020204030204" pitchFamily="34" charset="0"/>
              </a:rPr>
              <a:t>North Baja (2004)</a:t>
            </a:r>
            <a:endParaRPr lang="en-US" sz="2400" dirty="0">
              <a:latin typeface="Calibri" panose="020F0502020204030204" pitchFamily="34" charset="0"/>
              <a:cs typeface="Calibri" panose="020F050202020403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420888"/>
            <a:ext cx="3653090" cy="325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IMPORTANT FACT</a:t>
            </a:r>
            <a:endParaRPr lang="en-CA" dirty="0"/>
          </a:p>
        </p:txBody>
      </p:sp>
      <p:sp>
        <p:nvSpPr>
          <p:cNvPr id="3" name="Content Placeholder 2"/>
          <p:cNvSpPr>
            <a:spLocks noGrp="1"/>
          </p:cNvSpPr>
          <p:nvPr>
            <p:ph sz="quarter" idx="1"/>
          </p:nvPr>
        </p:nvSpPr>
        <p:spPr/>
        <p:txBody>
          <a:bodyPr/>
          <a:lstStyle/>
          <a:p>
            <a:r>
              <a:rPr lang="en-US" sz="3200" dirty="0" smtClean="0"/>
              <a:t>97% of companies are small and micro-sized (employing fewer than 100 people), 3% of industry players generate 55% of total revenue. The companies are also concentrated around the major gas and oil basins in Canada, in the regions of Alberta, Saskatchewan and Ontario.</a:t>
            </a:r>
          </a:p>
          <a:p>
            <a:endParaRPr lang="en-CA"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ANR PIPELINE ACQUISITION (2007)</a:t>
            </a:r>
            <a:endParaRPr lang="en-CA" dirty="0"/>
          </a:p>
        </p:txBody>
      </p:sp>
      <p:sp>
        <p:nvSpPr>
          <p:cNvPr id="3" name="Content Placeholder 2"/>
          <p:cNvSpPr>
            <a:spLocks noGrp="1"/>
          </p:cNvSpPr>
          <p:nvPr>
            <p:ph sz="quarter" idx="1"/>
          </p:nvPr>
        </p:nvSpPr>
        <p:spPr>
          <a:xfrm>
            <a:off x="612648" y="1600200"/>
            <a:ext cx="4103368" cy="4495800"/>
          </a:xfrm>
        </p:spPr>
        <p:txBody>
          <a:bodyPr>
            <a:noAutofit/>
          </a:bodyPr>
          <a:lstStyle/>
          <a:p>
            <a:pPr>
              <a:buClr>
                <a:srgbClr val="0BD0D9"/>
              </a:buClr>
            </a:pPr>
            <a:r>
              <a:rPr lang="en-US" sz="2400" dirty="0" smtClean="0">
                <a:solidFill>
                  <a:prstClr val="black"/>
                </a:solidFill>
              </a:rPr>
              <a:t>Acquired 17,000 km of pipeline.</a:t>
            </a:r>
          </a:p>
          <a:p>
            <a:pPr>
              <a:buClr>
                <a:srgbClr val="0BD0D9"/>
              </a:buClr>
            </a:pPr>
            <a:r>
              <a:rPr lang="en-US" sz="2400" dirty="0" smtClean="0">
                <a:solidFill>
                  <a:prstClr val="black"/>
                </a:solidFill>
              </a:rPr>
              <a:t>Became one of the largest gas storage providers on the continent.</a:t>
            </a:r>
          </a:p>
          <a:p>
            <a:pPr>
              <a:buClr>
                <a:srgbClr val="0BD0D9"/>
              </a:buClr>
            </a:pPr>
            <a:r>
              <a:rPr lang="en-US" sz="2400" dirty="0" smtClean="0">
                <a:solidFill>
                  <a:prstClr val="black"/>
                </a:solidFill>
              </a:rPr>
              <a:t>Business no longer just focused in Alberta.</a:t>
            </a:r>
          </a:p>
          <a:p>
            <a:pPr>
              <a:buClr>
                <a:srgbClr val="0BD0D9"/>
              </a:buClr>
            </a:pPr>
            <a:endParaRPr lang="en-US" sz="2400" dirty="0" smtClean="0">
              <a:solidFill>
                <a:prstClr val="black"/>
              </a:solidFill>
            </a:endParaRPr>
          </a:p>
          <a:p>
            <a:pPr marL="0" indent="0">
              <a:buClr>
                <a:srgbClr val="0BD0D9"/>
              </a:buClr>
              <a:buNone/>
            </a:pPr>
            <a:r>
              <a:rPr lang="en-US" sz="2400" dirty="0" smtClean="0">
                <a:solidFill>
                  <a:prstClr val="black"/>
                </a:solidFill>
              </a:rPr>
              <a:t>Natural Gas Pipelines:</a:t>
            </a:r>
          </a:p>
          <a:p>
            <a:pPr marL="514350" indent="-514350">
              <a:buClr>
                <a:srgbClr val="0BD0D9"/>
              </a:buClr>
              <a:buFont typeface="+mj-lt"/>
              <a:buAutoNum type="arabicPeriod" startAt="14"/>
            </a:pPr>
            <a:r>
              <a:rPr lang="en-US" sz="2000" dirty="0" err="1" smtClean="0">
                <a:solidFill>
                  <a:prstClr val="black"/>
                </a:solidFill>
              </a:rPr>
              <a:t>Tamazunchale</a:t>
            </a:r>
            <a:r>
              <a:rPr lang="en-US" sz="2000" dirty="0" smtClean="0">
                <a:solidFill>
                  <a:prstClr val="black"/>
                </a:solidFill>
              </a:rPr>
              <a:t> (2006)</a:t>
            </a:r>
          </a:p>
          <a:p>
            <a:pPr marL="514350" indent="-514350">
              <a:buClr>
                <a:srgbClr val="0BD0D9"/>
              </a:buClr>
              <a:buFont typeface="+mj-lt"/>
              <a:buAutoNum type="arabicPeriod" startAt="14"/>
            </a:pPr>
            <a:r>
              <a:rPr lang="en-US" sz="2000" dirty="0" smtClean="0">
                <a:solidFill>
                  <a:prstClr val="black"/>
                </a:solidFill>
              </a:rPr>
              <a:t>ANR (2007)</a:t>
            </a:r>
          </a:p>
          <a:p>
            <a:endParaRPr lang="en-CA"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060848"/>
            <a:ext cx="3240360" cy="369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KEYSTONE PIPELINE (2010)</a:t>
            </a:r>
            <a:endParaRPr lang="en-CA" dirty="0"/>
          </a:p>
        </p:txBody>
      </p:sp>
      <p:sp>
        <p:nvSpPr>
          <p:cNvPr id="3" name="Content Placeholder 2"/>
          <p:cNvSpPr>
            <a:spLocks noGrp="1"/>
          </p:cNvSpPr>
          <p:nvPr>
            <p:ph sz="quarter" idx="1"/>
          </p:nvPr>
        </p:nvSpPr>
        <p:spPr>
          <a:xfrm>
            <a:off x="612648" y="1600200"/>
            <a:ext cx="4103368" cy="4495800"/>
          </a:xfrm>
        </p:spPr>
        <p:txBody>
          <a:bodyPr>
            <a:normAutofit fontScale="55000" lnSpcReduction="20000"/>
          </a:bodyPr>
          <a:lstStyle/>
          <a:p>
            <a:pPr>
              <a:spcBef>
                <a:spcPts val="100"/>
              </a:spcBef>
            </a:pPr>
            <a:r>
              <a:rPr lang="en-US" sz="3200" dirty="0" smtClean="0"/>
              <a:t>Built one of the largest oil delivery systems in North America.</a:t>
            </a:r>
          </a:p>
          <a:p>
            <a:pPr>
              <a:spcBef>
                <a:spcPts val="500"/>
              </a:spcBef>
            </a:pPr>
            <a:r>
              <a:rPr lang="en-US" sz="3200" dirty="0" smtClean="0"/>
              <a:t>Oil from Alberta reaches refineries in Illinois.</a:t>
            </a:r>
          </a:p>
          <a:p>
            <a:pPr>
              <a:spcBef>
                <a:spcPts val="500"/>
              </a:spcBef>
            </a:pPr>
            <a:endParaRPr lang="en-US" sz="3200" dirty="0" smtClean="0"/>
          </a:p>
          <a:p>
            <a:pPr marL="0" indent="0">
              <a:spcBef>
                <a:spcPts val="500"/>
              </a:spcBef>
              <a:buNone/>
            </a:pPr>
            <a:r>
              <a:rPr lang="en-US" sz="3200" dirty="0" smtClean="0"/>
              <a:t>Natural Gas Pipelines:</a:t>
            </a:r>
          </a:p>
          <a:p>
            <a:pPr marL="514350" indent="-514350">
              <a:spcBef>
                <a:spcPts val="100"/>
              </a:spcBef>
              <a:buFont typeface="+mj-lt"/>
              <a:buAutoNum type="arabicPeriod" startAt="16"/>
            </a:pPr>
            <a:r>
              <a:rPr lang="en-US" sz="3200" dirty="0" smtClean="0"/>
              <a:t>Guadalajara (under construction)</a:t>
            </a:r>
          </a:p>
          <a:p>
            <a:pPr marL="514350" indent="-514350">
              <a:spcBef>
                <a:spcPts val="100"/>
              </a:spcBef>
              <a:buFont typeface="+mj-lt"/>
              <a:buAutoNum type="arabicPeriod" startAt="16"/>
            </a:pPr>
            <a:r>
              <a:rPr lang="en-US" sz="3200" dirty="0" smtClean="0"/>
              <a:t>Bison (under construction)</a:t>
            </a:r>
          </a:p>
          <a:p>
            <a:pPr marL="514350" indent="-514350">
              <a:spcBef>
                <a:spcPts val="100"/>
              </a:spcBef>
              <a:buFont typeface="+mj-lt"/>
              <a:buAutoNum type="arabicPeriod" startAt="16"/>
            </a:pPr>
            <a:r>
              <a:rPr lang="en-US" sz="3200" dirty="0" err="1" smtClean="0"/>
              <a:t>Groundbirch</a:t>
            </a:r>
            <a:r>
              <a:rPr lang="en-US" sz="3200" dirty="0" smtClean="0"/>
              <a:t> (under construction)</a:t>
            </a:r>
          </a:p>
          <a:p>
            <a:pPr marL="514350" indent="-514350">
              <a:spcBef>
                <a:spcPts val="100"/>
              </a:spcBef>
              <a:buFont typeface="+mj-lt"/>
              <a:buAutoNum type="arabicPeriod" startAt="16"/>
            </a:pPr>
            <a:r>
              <a:rPr lang="en-US" sz="3200" dirty="0" smtClean="0"/>
              <a:t>Horn River (in development)</a:t>
            </a:r>
          </a:p>
          <a:p>
            <a:pPr>
              <a:spcBef>
                <a:spcPts val="100"/>
              </a:spcBef>
            </a:pPr>
            <a:endParaRPr lang="en-US" sz="3200" dirty="0" smtClean="0"/>
          </a:p>
          <a:p>
            <a:pPr marL="0" indent="0">
              <a:spcBef>
                <a:spcPts val="100"/>
              </a:spcBef>
              <a:buNone/>
            </a:pPr>
            <a:r>
              <a:rPr lang="en-US" sz="3200" dirty="0" smtClean="0"/>
              <a:t>Oil Pipelines</a:t>
            </a:r>
          </a:p>
          <a:p>
            <a:pPr marL="514350" indent="-514350">
              <a:spcBef>
                <a:spcPts val="100"/>
              </a:spcBef>
              <a:buFont typeface="+mj-lt"/>
              <a:buAutoNum type="alphaUcPeriod"/>
            </a:pPr>
            <a:r>
              <a:rPr lang="en-US" sz="3200" dirty="0" smtClean="0"/>
              <a:t>Keystone Pipeline Project (2010)</a:t>
            </a:r>
          </a:p>
          <a:p>
            <a:pPr marL="514350" indent="-514350">
              <a:spcBef>
                <a:spcPts val="100"/>
              </a:spcBef>
              <a:buFont typeface="+mj-lt"/>
              <a:buAutoNum type="alphaUcPeriod"/>
            </a:pPr>
            <a:r>
              <a:rPr lang="en-US" sz="3200" dirty="0" smtClean="0"/>
              <a:t>Keystone Extension (under construction)</a:t>
            </a:r>
          </a:p>
          <a:p>
            <a:pPr marL="514350" indent="-514350">
              <a:spcBef>
                <a:spcPts val="100"/>
              </a:spcBef>
              <a:buFont typeface="+mj-lt"/>
              <a:buAutoNum type="alphaUcPeriod"/>
            </a:pPr>
            <a:r>
              <a:rPr lang="en-US" sz="3200" dirty="0" smtClean="0"/>
              <a:t>Keystone Expansion (proposed project)</a:t>
            </a:r>
          </a:p>
          <a:p>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916832"/>
            <a:ext cx="35052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KEYSTONE XL</a:t>
            </a:r>
            <a:endParaRPr lang="en-CA" dirty="0"/>
          </a:p>
        </p:txBody>
      </p:sp>
      <p:sp>
        <p:nvSpPr>
          <p:cNvPr id="3" name="Content Placeholder 2"/>
          <p:cNvSpPr>
            <a:spLocks noGrp="1"/>
          </p:cNvSpPr>
          <p:nvPr>
            <p:ph sz="quarter" idx="1"/>
          </p:nvPr>
        </p:nvSpPr>
        <p:spPr>
          <a:xfrm>
            <a:off x="612648" y="1916832"/>
            <a:ext cx="4103368" cy="4179168"/>
          </a:xfrm>
        </p:spPr>
        <p:txBody>
          <a:bodyPr>
            <a:noAutofit/>
          </a:bodyPr>
          <a:lstStyle/>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Permitting process delayed once again</a:t>
            </a:r>
          </a:p>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U.S. Department of State said more time needed to gather federal agency input, process public comments and understand Nebraska legal issues</a:t>
            </a:r>
          </a:p>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Delay ‘inexplicable’ </a:t>
            </a:r>
          </a:p>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 Majority of Americans want Keystone XL – bipartisan congressional support </a:t>
            </a:r>
          </a:p>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 State Department review once again found KXL would have limited environmental impact</a:t>
            </a:r>
          </a:p>
          <a:p>
            <a:pPr marL="285750" indent="-285750">
              <a:buClr>
                <a:srgbClr val="04617B">
                  <a:lumMod val="40000"/>
                  <a:lumOff val="60000"/>
                </a:srgbClr>
              </a:buClr>
              <a:buFont typeface="Arial" panose="020B0604020202020204" pitchFamily="34" charset="0"/>
              <a:buChar char="•"/>
            </a:pPr>
            <a:r>
              <a:rPr lang="en-US" sz="1800" dirty="0" smtClean="0">
                <a:solidFill>
                  <a:prstClr val="black"/>
                </a:solidFill>
              </a:rPr>
              <a:t> Believe facts will prevail and expect to eventually receive a Presidential Permit</a:t>
            </a:r>
          </a:p>
          <a:p>
            <a:endParaRPr lang="en-CA"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916832"/>
            <a:ext cx="3354427"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en-CA" sz="4000" dirty="0" smtClean="0"/>
              <a:t>GULF COAST PROJECT &amp; KEYSTONE XL</a:t>
            </a:r>
            <a:endParaRPr lang="en-CA" sz="4000" dirty="0"/>
          </a:p>
        </p:txBody>
      </p:sp>
      <p:pic>
        <p:nvPicPr>
          <p:cNvPr id="5"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2292" y="1871745"/>
            <a:ext cx="8559417" cy="4149543"/>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23728" y="2348880"/>
            <a:ext cx="6191250" cy="4124325"/>
          </a:xfrm>
          <a:prstGeom prst="rect">
            <a:avLst/>
          </a:prstGeom>
        </p:spPr>
      </p:pic>
      <p:pic>
        <p:nvPicPr>
          <p:cNvPr id="5"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04664"/>
            <a:ext cx="3810000" cy="2133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908720"/>
            <a:ext cx="3611880" cy="227076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OPINION SURVEY</a:t>
            </a:r>
            <a:endParaRPr lang="en-CA" dirty="0"/>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459521" y="1600200"/>
            <a:ext cx="6224958" cy="510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12775" y="1729058"/>
            <a:ext cx="8153400" cy="4238084"/>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ENERGY EAST PIPELINE PROJECT</a:t>
            </a:r>
            <a:endParaRPr lang="en-CA" dirty="0"/>
          </a:p>
        </p:txBody>
      </p:sp>
      <p:sp>
        <p:nvSpPr>
          <p:cNvPr id="3" name="Content Placeholder 2"/>
          <p:cNvSpPr>
            <a:spLocks noGrp="1"/>
          </p:cNvSpPr>
          <p:nvPr>
            <p:ph sz="quarter" idx="1"/>
          </p:nvPr>
        </p:nvSpPr>
        <p:spPr>
          <a:xfrm>
            <a:off x="612648" y="1600200"/>
            <a:ext cx="4031360" cy="4495800"/>
          </a:xfrm>
        </p:spPr>
        <p:txBody>
          <a:bodyPr>
            <a:normAutofit fontScale="85000" lnSpcReduction="10000"/>
          </a:bodyPr>
          <a:lstStyle/>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$12 billion investment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1.1 million bbl/d capacity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900,000 bbl/d contracted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Regulatory filing mid 2014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Anticipated in-service 2018</a:t>
            </a:r>
          </a:p>
          <a:p>
            <a:pPr>
              <a:buClr>
                <a:srgbClr val="04617B">
                  <a:lumMod val="40000"/>
                  <a:lumOff val="60000"/>
                </a:srgbClr>
              </a:buClr>
            </a:pPr>
            <a:r>
              <a:rPr lang="en-US" dirty="0" smtClean="0">
                <a:solidFill>
                  <a:prstClr val="black"/>
                </a:solidFill>
              </a:rPr>
              <a:t> </a:t>
            </a:r>
          </a:p>
          <a:p>
            <a:pPr>
              <a:buClr>
                <a:srgbClr val="04617B">
                  <a:lumMod val="40000"/>
                  <a:lumOff val="60000"/>
                </a:srgbClr>
              </a:buClr>
            </a:pPr>
            <a:r>
              <a:rPr lang="en-US" sz="3300" dirty="0" smtClean="0">
                <a:solidFill>
                  <a:prstClr val="black"/>
                </a:solidFill>
              </a:rPr>
              <a:t>Benefits</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10,000 direct jobs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$35 billion GDP </a:t>
            </a:r>
          </a:p>
          <a:p>
            <a:pPr marL="285750" indent="-285750">
              <a:buClr>
                <a:srgbClr val="04617B">
                  <a:lumMod val="40000"/>
                  <a:lumOff val="60000"/>
                </a:srgbClr>
              </a:buClr>
              <a:buFont typeface="Arial" panose="020B0604020202020204" pitchFamily="34" charset="0"/>
              <a:buChar char="•"/>
            </a:pPr>
            <a:r>
              <a:rPr lang="en-US" dirty="0" smtClean="0">
                <a:solidFill>
                  <a:prstClr val="black"/>
                </a:solidFill>
              </a:rPr>
              <a:t>$10 billion in tax revenues </a:t>
            </a:r>
          </a:p>
          <a:p>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132856"/>
            <a:ext cx="3275653" cy="322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内容占位符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49652" y="1412776"/>
            <a:ext cx="9402172" cy="4299588"/>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ONTARIO SOLAR PROJECT</a:t>
            </a:r>
            <a:endParaRPr lang="en-CA" dirty="0"/>
          </a:p>
        </p:txBody>
      </p:sp>
      <p:sp>
        <p:nvSpPr>
          <p:cNvPr id="3" name="Content Placeholder 2"/>
          <p:cNvSpPr>
            <a:spLocks noGrp="1"/>
          </p:cNvSpPr>
          <p:nvPr>
            <p:ph sz="quarter" idx="1"/>
          </p:nvPr>
        </p:nvSpPr>
        <p:spPr>
          <a:xfrm>
            <a:off x="612648" y="1600200"/>
            <a:ext cx="4103368" cy="4495800"/>
          </a:xfrm>
        </p:spPr>
        <p:txBody>
          <a:bodyPr>
            <a:normAutofit fontScale="70000" lnSpcReduction="20000"/>
          </a:bodyPr>
          <a:lstStyle/>
          <a:p>
            <a:pPr marL="285750" indent="-285750">
              <a:buClr>
                <a:srgbClr val="04617B">
                  <a:lumMod val="40000"/>
                  <a:lumOff val="60000"/>
                </a:srgbClr>
              </a:buClr>
              <a:buFont typeface="Arial" panose="020B0604020202020204" pitchFamily="34" charset="0"/>
              <a:buChar char="•"/>
            </a:pPr>
            <a:r>
              <a:rPr lang="en-US" sz="3200" dirty="0" smtClean="0">
                <a:solidFill>
                  <a:prstClr val="black"/>
                </a:solidFill>
              </a:rPr>
              <a:t>Agreed to buy nine Ontario solar projects from Canadian Solar Solutions for approximately $500 million</a:t>
            </a:r>
          </a:p>
          <a:p>
            <a:pPr marL="285750" indent="-285750">
              <a:buClr>
                <a:srgbClr val="04617B">
                  <a:lumMod val="40000"/>
                  <a:lumOff val="60000"/>
                </a:srgbClr>
              </a:buClr>
              <a:buFont typeface="Arial" panose="020B0604020202020204" pitchFamily="34" charset="0"/>
              <a:buChar char="•"/>
            </a:pPr>
            <a:r>
              <a:rPr lang="en-US" sz="3200" dirty="0" smtClean="0">
                <a:solidFill>
                  <a:prstClr val="black"/>
                </a:solidFill>
              </a:rPr>
              <a:t>Acquired four facilities in 2013</a:t>
            </a:r>
          </a:p>
          <a:p>
            <a:pPr marL="285750" indent="-285750">
              <a:buClr>
                <a:srgbClr val="04617B">
                  <a:lumMod val="40000"/>
                  <a:lumOff val="60000"/>
                </a:srgbClr>
              </a:buClr>
              <a:buFont typeface="Arial" panose="020B0604020202020204" pitchFamily="34" charset="0"/>
              <a:buChar char="•"/>
            </a:pPr>
            <a:r>
              <a:rPr lang="en-US" sz="3200" dirty="0" smtClean="0">
                <a:solidFill>
                  <a:prstClr val="black"/>
                </a:solidFill>
              </a:rPr>
              <a:t>Expect to acquire four more facilities in fourth quarter 2014. The deal to purchase the final facility should close in mid-2015</a:t>
            </a:r>
          </a:p>
          <a:p>
            <a:pPr marL="285750" indent="-285750">
              <a:buClr>
                <a:srgbClr val="04617B">
                  <a:lumMod val="40000"/>
                  <a:lumOff val="60000"/>
                </a:srgbClr>
              </a:buClr>
              <a:buFont typeface="Arial" panose="020B0604020202020204" pitchFamily="34" charset="0"/>
              <a:buChar char="•"/>
            </a:pPr>
            <a:r>
              <a:rPr lang="en-US" sz="3200" dirty="0" smtClean="0">
                <a:solidFill>
                  <a:prstClr val="black"/>
                </a:solidFill>
              </a:rPr>
              <a:t>Combined capacity of 86 megawatts is sold under 20-year PPA with the Ontario Power Authority</a:t>
            </a:r>
          </a:p>
          <a:p>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790" y="2345987"/>
            <a:ext cx="4090682" cy="273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INDUSTRY PERFORMANCE</a:t>
            </a:r>
            <a:endParaRPr lang="en-CA" dirty="0"/>
          </a:p>
        </p:txBody>
      </p:sp>
      <p:sp>
        <p:nvSpPr>
          <p:cNvPr id="3" name="Content Placeholder 2"/>
          <p:cNvSpPr>
            <a:spLocks noGrp="1"/>
          </p:cNvSpPr>
          <p:nvPr>
            <p:ph sz="quarter" idx="1"/>
          </p:nvPr>
        </p:nvSpPr>
        <p:spPr>
          <a:xfrm>
            <a:off x="612648" y="1600200"/>
            <a:ext cx="4031360" cy="4495800"/>
          </a:xfrm>
        </p:spPr>
        <p:txBody>
          <a:bodyPr/>
          <a:lstStyle/>
          <a:p>
            <a:pPr marL="457200" lvl="0" indent="-457200">
              <a:buFont typeface="Arial"/>
              <a:buChar char="•"/>
            </a:pPr>
            <a:r>
              <a:rPr lang="en-US" sz="3200" dirty="0" smtClean="0"/>
              <a:t>Industry is growing steadily in terms of turnover and size.</a:t>
            </a:r>
          </a:p>
          <a:p>
            <a:pPr lvl="0" algn="ctr"/>
            <a:endParaRPr lang="en-US" sz="3200" dirty="0" smtClean="0"/>
          </a:p>
          <a:p>
            <a:pPr marL="457200" lvl="0" indent="-457200">
              <a:buFont typeface="Arial"/>
              <a:buChar char="•"/>
            </a:pPr>
            <a:r>
              <a:rPr lang="en-US" sz="3200" dirty="0" smtClean="0"/>
              <a:t>Profit margin has decreased</a:t>
            </a:r>
          </a:p>
          <a:p>
            <a:endParaRPr lang="en-CA" dirty="0"/>
          </a:p>
        </p:txBody>
      </p:sp>
      <p:pic>
        <p:nvPicPr>
          <p:cNvPr id="4" name="Content Placeholder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1772816"/>
            <a:ext cx="4281663" cy="20612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2313" y="4149080"/>
            <a:ext cx="4251350" cy="200063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
          </p:nvPr>
        </p:nvSpPr>
        <p:spPr/>
        <p:txBody>
          <a:bodyPr/>
          <a:lstStyle/>
          <a:p>
            <a:endParaRPr lang="en-CA"/>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14" y="260648"/>
            <a:ext cx="8134972" cy="616017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ASSET OUTLOOK</a:t>
            </a:r>
            <a:endParaRPr lang="en-CA"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970842"/>
            <a:ext cx="8153400" cy="375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EBITDA OUTLOOK</a:t>
            </a:r>
            <a:endParaRPr lang="en-CA"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982636"/>
            <a:ext cx="8153400" cy="373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CA"/>
          </a:p>
        </p:txBody>
      </p:sp>
      <p:sp>
        <p:nvSpPr>
          <p:cNvPr id="4" name="Title 3"/>
          <p:cNvSpPr>
            <a:spLocks noGrp="1"/>
          </p:cNvSpPr>
          <p:nvPr>
            <p:ph type="title"/>
          </p:nvPr>
        </p:nvSpPr>
        <p:spPr/>
        <p:txBody>
          <a:bodyPr/>
          <a:lstStyle/>
          <a:p>
            <a:r>
              <a:rPr lang="en-CA" dirty="0" smtClean="0"/>
              <a:t>MANAGEMENT TEAM</a:t>
            </a:r>
            <a:endParaRPr lang="en-CA"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Russell K. </a:t>
            </a:r>
            <a:r>
              <a:rPr lang="en-US" b="1" dirty="0" err="1" smtClean="0"/>
              <a:t>Girling</a:t>
            </a:r>
            <a:r>
              <a:rPr lang="en-US" b="1" dirty="0" smtClean="0"/>
              <a:t/>
            </a:r>
            <a:br>
              <a:rPr lang="en-US" b="1" dirty="0" smtClean="0"/>
            </a:br>
            <a:r>
              <a:rPr lang="en-US" dirty="0" smtClean="0"/>
              <a:t>President and Chief Executive Officer</a:t>
            </a:r>
            <a:endParaRPr lang="en-CA" dirty="0"/>
          </a:p>
        </p:txBody>
      </p:sp>
      <p:sp>
        <p:nvSpPr>
          <p:cNvPr id="5" name="Content Placeholder 4"/>
          <p:cNvSpPr>
            <a:spLocks noGrp="1"/>
          </p:cNvSpPr>
          <p:nvPr>
            <p:ph sz="quarter" idx="1"/>
          </p:nvPr>
        </p:nvSpPr>
        <p:spPr>
          <a:xfrm>
            <a:off x="612648" y="1600200"/>
            <a:ext cx="4103368" cy="4495800"/>
          </a:xfrm>
        </p:spPr>
        <p:txBody>
          <a:bodyPr>
            <a:normAutofit fontScale="62500" lnSpcReduction="20000"/>
          </a:bodyPr>
          <a:lstStyle/>
          <a:p>
            <a:pPr>
              <a:spcBef>
                <a:spcPts val="1000"/>
              </a:spcBef>
              <a:buClr>
                <a:srgbClr val="0BD0D9"/>
              </a:buClr>
            </a:pPr>
            <a:r>
              <a:rPr lang="en-US" dirty="0" smtClean="0">
                <a:solidFill>
                  <a:prstClr val="black"/>
                </a:solidFill>
              </a:rPr>
              <a:t>President CEO since July 1, 2010. </a:t>
            </a:r>
          </a:p>
          <a:p>
            <a:pPr>
              <a:spcBef>
                <a:spcPts val="1000"/>
              </a:spcBef>
              <a:buClr>
                <a:srgbClr val="0BD0D9"/>
              </a:buClr>
            </a:pPr>
            <a:r>
              <a:rPr lang="en-US" dirty="0" smtClean="0">
                <a:solidFill>
                  <a:prstClr val="black"/>
                </a:solidFill>
              </a:rPr>
              <a:t>Worked at Suncor Inc., Northridge Petroleum Marketing and Dome Petroleum.</a:t>
            </a:r>
          </a:p>
          <a:p>
            <a:pPr>
              <a:spcBef>
                <a:spcPts val="1000"/>
              </a:spcBef>
              <a:buClr>
                <a:srgbClr val="0BD0D9"/>
              </a:buClr>
            </a:pPr>
            <a:r>
              <a:rPr lang="en-US" dirty="0" smtClean="0">
                <a:solidFill>
                  <a:prstClr val="black"/>
                </a:solidFill>
              </a:rPr>
              <a:t>Joined TransCanada in 1994.</a:t>
            </a:r>
          </a:p>
          <a:p>
            <a:pPr>
              <a:spcBef>
                <a:spcPts val="1000"/>
              </a:spcBef>
              <a:buClr>
                <a:srgbClr val="0BD0D9"/>
              </a:buClr>
            </a:pPr>
            <a:r>
              <a:rPr lang="en-US" dirty="0" smtClean="0">
                <a:solidFill>
                  <a:prstClr val="black"/>
                </a:solidFill>
              </a:rPr>
              <a:t>1995 - 1999: Executive Vice-President, TransCanada Power.</a:t>
            </a:r>
          </a:p>
          <a:p>
            <a:pPr>
              <a:spcBef>
                <a:spcPts val="1000"/>
              </a:spcBef>
              <a:buClr>
                <a:srgbClr val="0BD0D9"/>
              </a:buClr>
            </a:pPr>
            <a:r>
              <a:rPr lang="en-US" dirty="0" smtClean="0">
                <a:solidFill>
                  <a:prstClr val="black"/>
                </a:solidFill>
              </a:rPr>
              <a:t>CFO and Executive Vice-President, Corporate Development of TransCanada until May 31, 2006.</a:t>
            </a:r>
          </a:p>
          <a:p>
            <a:pPr>
              <a:spcBef>
                <a:spcPts val="1000"/>
              </a:spcBef>
              <a:buClr>
                <a:srgbClr val="0BD0D9"/>
              </a:buClr>
            </a:pPr>
            <a:r>
              <a:rPr lang="en-US" dirty="0" smtClean="0">
                <a:solidFill>
                  <a:prstClr val="black"/>
                </a:solidFill>
              </a:rPr>
              <a:t>President, Pipelines from June 1, 2006 until June 30, 2010. COO from July 17, 2009 to June 30, 2010. </a:t>
            </a:r>
          </a:p>
          <a:p>
            <a:pPr>
              <a:spcBef>
                <a:spcPts val="1000"/>
              </a:spcBef>
              <a:buClr>
                <a:srgbClr val="0BD0D9"/>
              </a:buClr>
            </a:pPr>
            <a:r>
              <a:rPr lang="en-US" dirty="0" smtClean="0">
                <a:solidFill>
                  <a:prstClr val="black"/>
                </a:solidFill>
              </a:rPr>
              <a:t>Bachelor of Commerce degree and a Master of Business Administration in Finance from the University of Calgary. </a:t>
            </a:r>
          </a:p>
          <a:p>
            <a:endParaRPr lang="en-CA"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348880"/>
            <a:ext cx="3200930" cy="303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Alexander J. </a:t>
            </a:r>
            <a:r>
              <a:rPr lang="en-US" b="1" dirty="0" err="1" smtClean="0"/>
              <a:t>Pourbaix</a:t>
            </a:r>
            <a:r>
              <a:rPr lang="en-US" b="1" dirty="0" smtClean="0"/>
              <a:t/>
            </a:r>
            <a:br>
              <a:rPr lang="en-US" b="1" dirty="0" smtClean="0"/>
            </a:br>
            <a:r>
              <a:rPr lang="en-US" dirty="0" smtClean="0"/>
              <a:t>President, Energy and Oil Pipelines</a:t>
            </a:r>
            <a:endParaRPr lang="en-CA" dirty="0"/>
          </a:p>
        </p:txBody>
      </p:sp>
      <p:sp>
        <p:nvSpPr>
          <p:cNvPr id="3" name="Content Placeholder 2"/>
          <p:cNvSpPr>
            <a:spLocks noGrp="1"/>
          </p:cNvSpPr>
          <p:nvPr>
            <p:ph sz="quarter" idx="1"/>
          </p:nvPr>
        </p:nvSpPr>
        <p:spPr>
          <a:xfrm>
            <a:off x="612648" y="1600200"/>
            <a:ext cx="4031360" cy="4495800"/>
          </a:xfrm>
        </p:spPr>
        <p:txBody>
          <a:bodyPr>
            <a:normAutofit fontScale="62500" lnSpcReduction="20000"/>
          </a:bodyPr>
          <a:lstStyle/>
          <a:p>
            <a:pPr>
              <a:buClr>
                <a:srgbClr val="0BD0D9"/>
              </a:buClr>
            </a:pPr>
            <a:r>
              <a:rPr lang="en-US" sz="3200" dirty="0" smtClean="0">
                <a:solidFill>
                  <a:prstClr val="black"/>
                </a:solidFill>
              </a:rPr>
              <a:t>Responsible for TransCanada Corporation’s non-regulated businesses, including power and non-regulated gas storage, and the oil pipeline business.</a:t>
            </a:r>
          </a:p>
          <a:p>
            <a:pPr>
              <a:buClr>
                <a:srgbClr val="0BD0D9"/>
              </a:buClr>
            </a:pPr>
            <a:r>
              <a:rPr lang="en-US" sz="3200" dirty="0" smtClean="0">
                <a:solidFill>
                  <a:prstClr val="black"/>
                </a:solidFill>
              </a:rPr>
              <a:t>Prior to his current appointment, worked as President, Energy and Executive Vice-President, Corporate Development. Was responsible for non-regulated businesses, as well as acquisitions, divestments and execution of major transactions in both Energy and Pipelines.</a:t>
            </a:r>
          </a:p>
          <a:p>
            <a:pPr>
              <a:buClr>
                <a:srgbClr val="0BD0D9"/>
              </a:buClr>
            </a:pPr>
            <a:r>
              <a:rPr lang="en-US" sz="3200" dirty="0" smtClean="0">
                <a:solidFill>
                  <a:prstClr val="black"/>
                </a:solidFill>
              </a:rPr>
              <a:t>Holds a Bachelor of Arts, with distinction, and a Bachelor of Law from the University of Alberta.</a:t>
            </a:r>
          </a:p>
          <a:p>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2204864"/>
            <a:ext cx="3656369" cy="346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r>
              <a:rPr lang="en-US" sz="3200" b="1" dirty="0" smtClean="0"/>
              <a:t>James (Jim) M. </a:t>
            </a:r>
            <a:r>
              <a:rPr lang="en-US" sz="3200" b="1" dirty="0" err="1" smtClean="0"/>
              <a:t>Baggs</a:t>
            </a:r>
            <a:r>
              <a:rPr lang="en-US" sz="3200" dirty="0" smtClean="0"/>
              <a:t/>
            </a:r>
            <a:br>
              <a:rPr lang="en-US" sz="3200" dirty="0" smtClean="0"/>
            </a:br>
            <a:r>
              <a:rPr lang="en-US" sz="3200" dirty="0" smtClean="0"/>
              <a:t>Executive Vice-President, Operations and Engineering</a:t>
            </a:r>
            <a:endParaRPr lang="en-CA" sz="3200" dirty="0"/>
          </a:p>
        </p:txBody>
      </p:sp>
      <p:sp>
        <p:nvSpPr>
          <p:cNvPr id="3" name="Content Placeholder 2"/>
          <p:cNvSpPr>
            <a:spLocks noGrp="1"/>
          </p:cNvSpPr>
          <p:nvPr>
            <p:ph sz="quarter" idx="1"/>
          </p:nvPr>
        </p:nvSpPr>
        <p:spPr>
          <a:xfrm>
            <a:off x="612648" y="1600200"/>
            <a:ext cx="4031360" cy="4495800"/>
          </a:xfrm>
        </p:spPr>
        <p:txBody>
          <a:bodyPr>
            <a:normAutofit/>
          </a:bodyPr>
          <a:lstStyle/>
          <a:p>
            <a:pPr>
              <a:buClr>
                <a:srgbClr val="0BD0D9"/>
              </a:buClr>
            </a:pPr>
            <a:r>
              <a:rPr lang="en-US" sz="1600" dirty="0" smtClean="0">
                <a:solidFill>
                  <a:prstClr val="black"/>
                </a:solidFill>
                <a:cs typeface="Calibri" panose="020F0502020204030204" pitchFamily="34" charset="0"/>
              </a:rPr>
              <a:t>TransCanada in 1989. Mr. </a:t>
            </a:r>
            <a:r>
              <a:rPr lang="en-US" sz="1600" dirty="0" err="1" smtClean="0">
                <a:solidFill>
                  <a:prstClr val="black"/>
                </a:solidFill>
                <a:cs typeface="Calibri" panose="020F0502020204030204" pitchFamily="34" charset="0"/>
              </a:rPr>
              <a:t>Baggs</a:t>
            </a:r>
            <a:r>
              <a:rPr lang="en-US" sz="1600" dirty="0" smtClean="0">
                <a:solidFill>
                  <a:prstClr val="black"/>
                </a:solidFill>
                <a:cs typeface="Calibri" panose="020F0502020204030204" pitchFamily="34" charset="0"/>
              </a:rPr>
              <a:t> has held various senior leadership positions</a:t>
            </a:r>
          </a:p>
          <a:p>
            <a:pPr>
              <a:buClr>
                <a:srgbClr val="0BD0D9"/>
              </a:buClr>
            </a:pPr>
            <a:r>
              <a:rPr lang="en-US" sz="1600" dirty="0" smtClean="0">
                <a:solidFill>
                  <a:prstClr val="black"/>
                </a:solidFill>
                <a:cs typeface="Calibri" panose="020F0502020204030204" pitchFamily="34" charset="0"/>
              </a:rPr>
              <a:t>Mr. </a:t>
            </a:r>
            <a:r>
              <a:rPr lang="en-US" sz="1600" dirty="0" err="1" smtClean="0">
                <a:solidFill>
                  <a:prstClr val="black"/>
                </a:solidFill>
                <a:cs typeface="Calibri" panose="020F0502020204030204" pitchFamily="34" charset="0"/>
              </a:rPr>
              <a:t>Baggs</a:t>
            </a:r>
            <a:r>
              <a:rPr lang="en-US" sz="1600" dirty="0" smtClean="0">
                <a:solidFill>
                  <a:prstClr val="black"/>
                </a:solidFill>
                <a:cs typeface="Calibri" panose="020F0502020204030204" pitchFamily="34" charset="0"/>
              </a:rPr>
              <a:t> is a Director for TransCanada Turbines Ltd.</a:t>
            </a:r>
          </a:p>
          <a:p>
            <a:pPr>
              <a:buClr>
                <a:srgbClr val="0BD0D9"/>
              </a:buClr>
            </a:pPr>
            <a:r>
              <a:rPr lang="en-US" sz="1600" dirty="0" smtClean="0">
                <a:solidFill>
                  <a:prstClr val="black"/>
                </a:solidFill>
                <a:cs typeface="Calibri" panose="020F0502020204030204" pitchFamily="34" charset="0"/>
              </a:rPr>
              <a:t>He is also a standing member of TransCanada’s Health, Safety and Environment Committee for the Board of Directors.</a:t>
            </a:r>
          </a:p>
          <a:p>
            <a:pPr>
              <a:buClr>
                <a:srgbClr val="0BD0D9"/>
              </a:buClr>
            </a:pPr>
            <a:r>
              <a:rPr lang="en-US" sz="1600" dirty="0" smtClean="0">
                <a:solidFill>
                  <a:prstClr val="black"/>
                </a:solidFill>
                <a:cs typeface="Calibri" panose="020F0502020204030204" pitchFamily="34" charset="0"/>
              </a:rPr>
              <a:t>Mr. </a:t>
            </a:r>
            <a:r>
              <a:rPr lang="en-US" sz="1600" dirty="0" err="1" smtClean="0">
                <a:solidFill>
                  <a:prstClr val="black"/>
                </a:solidFill>
                <a:cs typeface="Calibri" panose="020F0502020204030204" pitchFamily="34" charset="0"/>
              </a:rPr>
              <a:t>Baggs</a:t>
            </a:r>
            <a:r>
              <a:rPr lang="en-US" sz="1600" dirty="0" smtClean="0">
                <a:solidFill>
                  <a:prstClr val="black"/>
                </a:solidFill>
                <a:cs typeface="Calibri" panose="020F0502020204030204" pitchFamily="34" charset="0"/>
              </a:rPr>
              <a:t> is a graduate of both the Institute of Corporate Directors (ICD.D) and Ivy Executive Management Program.</a:t>
            </a:r>
          </a:p>
          <a:p>
            <a:pPr>
              <a:buClr>
                <a:srgbClr val="0BD0D9"/>
              </a:buClr>
            </a:pPr>
            <a:r>
              <a:rPr lang="en-US" sz="1600" dirty="0" smtClean="0">
                <a:solidFill>
                  <a:prstClr val="black"/>
                </a:solidFill>
                <a:cs typeface="Calibri" panose="020F0502020204030204" pitchFamily="34" charset="0"/>
              </a:rPr>
              <a:t>He is a Registered Engineering Technologist in Industrial Electronics, holds an Interprovincial Red Seal as a Journeyman Electrician, and is a member of the Alberta Society of Engineering Technologists.</a:t>
            </a:r>
            <a:endParaRPr lang="en-US" sz="1600" dirty="0" smtClean="0">
              <a:solidFill>
                <a:prstClr val="black"/>
              </a:solidFill>
            </a:endParaRPr>
          </a:p>
          <a:p>
            <a:endParaRPr lang="en-CA" sz="16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060848"/>
            <a:ext cx="3971286"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Donald R. </a:t>
            </a:r>
            <a:r>
              <a:rPr lang="en-US" sz="2800" b="1" dirty="0" err="1" smtClean="0"/>
              <a:t>Marchand</a:t>
            </a:r>
            <a:r>
              <a:rPr lang="en-US" sz="2800" b="1" dirty="0" smtClean="0"/>
              <a:t/>
            </a:r>
            <a:br>
              <a:rPr lang="en-US" sz="2800" b="1" dirty="0" smtClean="0"/>
            </a:br>
            <a:r>
              <a:rPr lang="en-US" sz="2800" dirty="0" smtClean="0"/>
              <a:t>Executive Vice-President and Chief Financial Officer</a:t>
            </a:r>
            <a:endParaRPr lang="en-CA" sz="2800" dirty="0"/>
          </a:p>
        </p:txBody>
      </p:sp>
      <p:sp>
        <p:nvSpPr>
          <p:cNvPr id="3" name="Content Placeholder 2"/>
          <p:cNvSpPr>
            <a:spLocks noGrp="1"/>
          </p:cNvSpPr>
          <p:nvPr>
            <p:ph sz="quarter" idx="1"/>
          </p:nvPr>
        </p:nvSpPr>
        <p:spPr>
          <a:xfrm>
            <a:off x="612648" y="1600200"/>
            <a:ext cx="4031360" cy="4495800"/>
          </a:xfrm>
        </p:spPr>
        <p:txBody>
          <a:bodyPr>
            <a:normAutofit fontScale="55000" lnSpcReduction="20000"/>
          </a:bodyPr>
          <a:lstStyle/>
          <a:p>
            <a:pPr>
              <a:buClr>
                <a:srgbClr val="0BD0D9"/>
              </a:buClr>
            </a:pPr>
            <a:r>
              <a:rPr lang="en-US" sz="3200" dirty="0" smtClean="0">
                <a:solidFill>
                  <a:prstClr val="black"/>
                </a:solidFill>
              </a:rPr>
              <a:t>Joined the company in 1994. </a:t>
            </a:r>
          </a:p>
          <a:p>
            <a:pPr>
              <a:buClr>
                <a:srgbClr val="0BD0D9"/>
              </a:buClr>
            </a:pPr>
            <a:r>
              <a:rPr lang="en-US" sz="3200" dirty="0" smtClean="0">
                <a:solidFill>
                  <a:prstClr val="black"/>
                </a:solidFill>
              </a:rPr>
              <a:t>Appointed Vice-President, Finance and Treasurer in September 1999, before becoming CFO.</a:t>
            </a:r>
          </a:p>
          <a:p>
            <a:pPr>
              <a:buClr>
                <a:srgbClr val="0BD0D9"/>
              </a:buClr>
            </a:pPr>
            <a:r>
              <a:rPr lang="en-US" sz="3200" dirty="0" smtClean="0">
                <a:solidFill>
                  <a:prstClr val="black"/>
                </a:solidFill>
              </a:rPr>
              <a:t>Worked at </a:t>
            </a:r>
            <a:r>
              <a:rPr lang="en-US" sz="3200" dirty="0" err="1" smtClean="0">
                <a:solidFill>
                  <a:prstClr val="black"/>
                </a:solidFill>
              </a:rPr>
              <a:t>Trizec</a:t>
            </a:r>
            <a:r>
              <a:rPr lang="en-US" sz="3200" dirty="0" smtClean="0">
                <a:solidFill>
                  <a:prstClr val="black"/>
                </a:solidFill>
              </a:rPr>
              <a:t> Corporation Ltd. , and at Clarkson Gordon (a predecessor firm to Ernst &amp; Young).</a:t>
            </a:r>
          </a:p>
          <a:p>
            <a:pPr>
              <a:buClr>
                <a:srgbClr val="0BD0D9"/>
              </a:buClr>
            </a:pPr>
            <a:r>
              <a:rPr lang="en-US" sz="3200" dirty="0" smtClean="0">
                <a:solidFill>
                  <a:prstClr val="black"/>
                </a:solidFill>
              </a:rPr>
              <a:t>Member of the Calgary Society of Financial Analysts and the Institute of Chartered Accountants of Alberta.</a:t>
            </a:r>
          </a:p>
          <a:p>
            <a:pPr>
              <a:buClr>
                <a:srgbClr val="0BD0D9"/>
              </a:buClr>
            </a:pPr>
            <a:r>
              <a:rPr lang="en-US" sz="3200" dirty="0" smtClean="0">
                <a:solidFill>
                  <a:prstClr val="black"/>
                </a:solidFill>
              </a:rPr>
              <a:t>Holds a Bachelor of Commerce degree with </a:t>
            </a:r>
            <a:r>
              <a:rPr lang="en-US" sz="3200" dirty="0" err="1" smtClean="0">
                <a:solidFill>
                  <a:prstClr val="black"/>
                </a:solidFill>
              </a:rPr>
              <a:t>honours</a:t>
            </a:r>
            <a:r>
              <a:rPr lang="en-US" sz="3200" dirty="0" smtClean="0">
                <a:solidFill>
                  <a:prstClr val="black"/>
                </a:solidFill>
              </a:rPr>
              <a:t> from the University of Manitoba. Earned his Chartered Accountant designation in 1988 and became a Chartered Financial Analyst in 1994.</a:t>
            </a:r>
          </a:p>
          <a:p>
            <a:endParaRPr lang="en-CA"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204864"/>
            <a:ext cx="3353829" cy="318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CA"/>
          </a:p>
        </p:txBody>
      </p:sp>
      <p:sp>
        <p:nvSpPr>
          <p:cNvPr id="4" name="Title 3"/>
          <p:cNvSpPr>
            <a:spLocks noGrp="1"/>
          </p:cNvSpPr>
          <p:nvPr>
            <p:ph type="title"/>
          </p:nvPr>
        </p:nvSpPr>
        <p:spPr/>
        <p:txBody>
          <a:bodyPr/>
          <a:lstStyle/>
          <a:p>
            <a:r>
              <a:rPr lang="en-CA" dirty="0" smtClean="0"/>
              <a:t>FINANCIAL PERFORMANCE</a:t>
            </a:r>
            <a:endParaRPr lang="en-CA"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STATEMENT OF FINANCIAL POSITION</a:t>
            </a:r>
            <a:endParaRPr lang="en-CA" dirty="0"/>
          </a:p>
        </p:txBody>
      </p:sp>
      <p:pic>
        <p:nvPicPr>
          <p:cNvPr id="4" name="内容占位符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039280" y="1556792"/>
            <a:ext cx="5065441" cy="5257800"/>
          </a:xfrm>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309</TotalTime>
  <Words>3851</Words>
  <Application>Microsoft Office PowerPoint</Application>
  <PresentationFormat>On-screen Show (4:3)</PresentationFormat>
  <Paragraphs>616</Paragraphs>
  <Slides>202</Slides>
  <Notes>4</Notes>
  <HiddenSlides>0</HiddenSlides>
  <MMClips>0</MMClips>
  <ScaleCrop>false</ScaleCrop>
  <HeadingPairs>
    <vt:vector size="4" baseType="variant">
      <vt:variant>
        <vt:lpstr>Theme</vt:lpstr>
      </vt:variant>
      <vt:variant>
        <vt:i4>1</vt:i4>
      </vt:variant>
      <vt:variant>
        <vt:lpstr>Slide Titles</vt:lpstr>
      </vt:variant>
      <vt:variant>
        <vt:i4>202</vt:i4>
      </vt:variant>
    </vt:vector>
  </HeadingPairs>
  <TitlesOfParts>
    <vt:vector size="203" baseType="lpstr">
      <vt:lpstr>Median</vt:lpstr>
      <vt:lpstr>CANADIAN PIPELINES  Group 4 Kenneth Nishi LI BAO PEIXUAN WANG Jia Xu bingjie ning</vt:lpstr>
      <vt:lpstr>AGENDA</vt:lpstr>
      <vt:lpstr>WHY DO PIPELINES EXIST?</vt:lpstr>
      <vt:lpstr>PIPELINE COMPANIES’ ROLE</vt:lpstr>
      <vt:lpstr>INDUSTRIAL OVERVIEW</vt:lpstr>
      <vt:lpstr>CANADIAN PIPELINE INDUSTRY</vt:lpstr>
      <vt:lpstr>INDUSTRIAL NEWS</vt:lpstr>
      <vt:lpstr>IMPORTANT FACT</vt:lpstr>
      <vt:lpstr>INDUSTRY PERFORMANCE</vt:lpstr>
      <vt:lpstr>INDUSTRY STRUCTURE</vt:lpstr>
      <vt:lpstr>CANADIAN PIPELINE MAP</vt:lpstr>
      <vt:lpstr>CANADIAN NORTH AMERICAN PIPELINE MAP</vt:lpstr>
      <vt:lpstr>TYPES OF PIPELINES</vt:lpstr>
      <vt:lpstr>LIQUID FUEL DELIVERY NETWORK</vt:lpstr>
      <vt:lpstr>FRACTIONATION</vt:lpstr>
      <vt:lpstr>FRACTIONATION PROCESS</vt:lpstr>
      <vt:lpstr>LIQUID FUEL REFINING</vt:lpstr>
      <vt:lpstr>CANADIAN LIQUID PIPELINE MAP</vt:lpstr>
      <vt:lpstr>NATURAL GAS DELIVERY WORK</vt:lpstr>
      <vt:lpstr>CANADIAN NATURAL GAS PIPELINE MAP</vt:lpstr>
      <vt:lpstr>TYPES OF PIPELINE - OVERALL</vt:lpstr>
      <vt:lpstr>PIPELINE SYSTEMS</vt:lpstr>
      <vt:lpstr>PROPOSED CANADIAN PIPELINE</vt:lpstr>
      <vt:lpstr>PIPELINE – HOW?</vt:lpstr>
      <vt:lpstr>PIPELINE ASPECTS</vt:lpstr>
      <vt:lpstr>ALTERNATIVES FOR TRANSPORTING FUEL</vt:lpstr>
      <vt:lpstr>CRUDE OIL BY RAIL</vt:lpstr>
      <vt:lpstr>BENEFITS OF RAIL TRANSPORTATION</vt:lpstr>
      <vt:lpstr>BENEFITS OF RAIL TRANSPORTATION</vt:lpstr>
      <vt:lpstr>PowerPoint Presentation</vt:lpstr>
      <vt:lpstr>PowerPoint Presentation</vt:lpstr>
      <vt:lpstr>PowerPoint Presentation</vt:lpstr>
      <vt:lpstr>ADVANTAGES OF PIPELINES</vt:lpstr>
      <vt:lpstr>DISADVANTAGES OF PIPELINES</vt:lpstr>
      <vt:lpstr>PIPELINES VS. OTHERS</vt:lpstr>
      <vt:lpstr>REGULATORS AND LEGISLATION</vt:lpstr>
      <vt:lpstr>PIPELINE ORGANIZATIONS</vt:lpstr>
      <vt:lpstr>CANADIAN ENERGY PIPELINE ASSOCIATION (CEPA)</vt:lpstr>
      <vt:lpstr>CEPA’S VISION</vt:lpstr>
      <vt:lpstr>INDUSTRY OUTLOOK</vt:lpstr>
      <vt:lpstr>MARKET ACCESS</vt:lpstr>
      <vt:lpstr>US DOLLAR / CANADIAN DOLLAR, 5 YEARS</vt:lpstr>
      <vt:lpstr>GLOBAL LIQUID FUELS PRODUCTION AND CONSUMPTION</vt:lpstr>
      <vt:lpstr>WORLD OIL PRODUCTION BY REGION</vt:lpstr>
      <vt:lpstr>WORLD OIL CONSUMPTION BY REGION</vt:lpstr>
      <vt:lpstr>WORLD OIL RESERVE BY REGION</vt:lpstr>
      <vt:lpstr>WORLD NATURAL GAS PRODUCTION BY REGION</vt:lpstr>
      <vt:lpstr>ENERGY NET BALANCES</vt:lpstr>
      <vt:lpstr>FUTURE ENERGY TRENDS</vt:lpstr>
      <vt:lpstr>THE COMING TREND: RENEWABLE ENERGY IS DEFINITELY A BIG THREAT</vt:lpstr>
      <vt:lpstr>THE COMING OIL TREND: CHINA DEMANDS MORE</vt:lpstr>
      <vt:lpstr>GAS PRODUCTION BY TYPE AND REGION</vt:lpstr>
      <vt:lpstr>GAS DEMAND BY REGION AND SECTOR</vt:lpstr>
      <vt:lpstr>NET GAS EXPORT</vt:lpstr>
      <vt:lpstr>SOURCES OF GAS BY REGION</vt:lpstr>
      <vt:lpstr>POTENTIAL BENEFITS OF INVESTING IN ENERGY INFRASTRUCTURE COMPANIES</vt:lpstr>
      <vt:lpstr>DOW JONES U.S. PIPELINE INDEX VS DOW JOINES OIL &amp; GAS INDEX (1YR)</vt:lpstr>
      <vt:lpstr>DOW JONES U.S. PIPELINE INDEX VS  DOW JOINES OIL &amp; GAS INDEX (3YR)</vt:lpstr>
      <vt:lpstr>DOW JONES U.S. PIPELINE INDEX VS  DOW JOINES OIL &amp; GAS INDEX (5YR)</vt:lpstr>
      <vt:lpstr>MAJOR STOCK PERFORMANCE OVERVIEW</vt:lpstr>
      <vt:lpstr>SPECIFIC BUSINESS RISK FACTORS</vt:lpstr>
      <vt:lpstr>SPECIFIC BUSINESS RISK FACTORS</vt:lpstr>
      <vt:lpstr>PowerPoint Presentation</vt:lpstr>
      <vt:lpstr>TRP – 5 DAY</vt:lpstr>
      <vt:lpstr>TRP – 1 YEAR</vt:lpstr>
      <vt:lpstr>TRP – 1 YEAR (MOVING AVERAGE)</vt:lpstr>
      <vt:lpstr>TRP – 5 YEAR</vt:lpstr>
      <vt:lpstr>TRP – 10 YEAR</vt:lpstr>
      <vt:lpstr>FINANCIAL HIGHLIGHTS</vt:lpstr>
      <vt:lpstr>DIVIDENDS PER COMMON SHARE</vt:lpstr>
      <vt:lpstr>INDUSTRY COMPETITORS</vt:lpstr>
      <vt:lpstr>CREDIT RATING</vt:lpstr>
      <vt:lpstr>COMPANY OVERVIEW</vt:lpstr>
      <vt:lpstr>COMPANY HISTORY</vt:lpstr>
      <vt:lpstr>KEY PROJECTS</vt:lpstr>
      <vt:lpstr>UNPRECEDENTED GROWTH</vt:lpstr>
      <vt:lpstr>$36 BILLION CAPITAL PROGRAM</vt:lpstr>
      <vt:lpstr>TRP – NOVA Merger (July 1998)</vt:lpstr>
      <vt:lpstr>ACQUISITIONS &amp; NEW PROJECTS (2004)</vt:lpstr>
      <vt:lpstr>ANR PIPELINE ACQUISITION (2007)</vt:lpstr>
      <vt:lpstr>KEYSTONE PIPELINE (2010)</vt:lpstr>
      <vt:lpstr>KEYSTONE XL</vt:lpstr>
      <vt:lpstr>GULF COAST PROJECT &amp; KEYSTONE XL</vt:lpstr>
      <vt:lpstr>PowerPoint Presentation</vt:lpstr>
      <vt:lpstr>OPINION SURVEY</vt:lpstr>
      <vt:lpstr>PowerPoint Presentation</vt:lpstr>
      <vt:lpstr>ENERGY EAST PIPELINE PROJECT</vt:lpstr>
      <vt:lpstr>PowerPoint Presentation</vt:lpstr>
      <vt:lpstr>ONTARIO SOLAR PROJECT</vt:lpstr>
      <vt:lpstr>PowerPoint Presentation</vt:lpstr>
      <vt:lpstr>ASSET OUTLOOK</vt:lpstr>
      <vt:lpstr>EBITDA OUTLOOK</vt:lpstr>
      <vt:lpstr>MANAGEMENT TEAM</vt:lpstr>
      <vt:lpstr>Russell K. Girling President and Chief Executive Officer</vt:lpstr>
      <vt:lpstr>Alexander J. Pourbaix President, Energy and Oil Pipelines</vt:lpstr>
      <vt:lpstr>James (Jim) M. Baggs Executive Vice-President, Operations and Engineering</vt:lpstr>
      <vt:lpstr>Donald R. Marchand Executive Vice-President and Chief Financial Officer</vt:lpstr>
      <vt:lpstr>FINANCIAL PERFORMANCE</vt:lpstr>
      <vt:lpstr>STATEMENT OF FINANCIAL POSITION</vt:lpstr>
      <vt:lpstr>INCOME STATEMENT</vt:lpstr>
      <vt:lpstr>PowerPoint Presentation</vt:lpstr>
      <vt:lpstr>PowerPoint Presentation</vt:lpstr>
      <vt:lpstr>EBITDA - ENERGY</vt:lpstr>
      <vt:lpstr>EBITDA - GAS</vt:lpstr>
      <vt:lpstr>EBITDA - LIQUID</vt:lpstr>
      <vt:lpstr>STATEMENT OF CASH FLOWS</vt:lpstr>
      <vt:lpstr>RECOMMENDATION</vt:lpstr>
      <vt:lpstr>PowerPoint Presentation</vt:lpstr>
      <vt:lpstr>PowerPoint Presentation</vt:lpstr>
      <vt:lpstr>IPL – 1 YEAR</vt:lpstr>
      <vt:lpstr>IPL – 5 YEAR</vt:lpstr>
      <vt:lpstr>IPL – 10 YEAR</vt:lpstr>
      <vt:lpstr>PowerPoint Presentation</vt:lpstr>
      <vt:lpstr>PERFORMANCE OVERVIEW</vt:lpstr>
      <vt:lpstr>COMPANY OVERVIEW</vt:lpstr>
      <vt:lpstr>COMPANY HISTORY</vt:lpstr>
      <vt:lpstr>AREAS OF OPERATION</vt:lpstr>
      <vt:lpstr>AREAS OF OPERATION</vt:lpstr>
      <vt:lpstr>BUSINESS TYPE</vt:lpstr>
      <vt:lpstr>CLASSIFICATION OF PARTNERSHIP</vt:lpstr>
      <vt:lpstr>COMPANY STRUCTURE</vt:lpstr>
      <vt:lpstr>BUSINESS STRATEGY</vt:lpstr>
      <vt:lpstr>CURRENT BUSINESS OPERATIONS</vt:lpstr>
      <vt:lpstr>CASH FLOW BY BUSINESS SEGMENT</vt:lpstr>
      <vt:lpstr>OIL SANDS TRANSPORTATION</vt:lpstr>
      <vt:lpstr>OIL SANDS TRANSPORTATION</vt:lpstr>
      <vt:lpstr>OIL SANDS TRANSPORTATION</vt:lpstr>
      <vt:lpstr>RESULTS FROM OPERATIONS</vt:lpstr>
      <vt:lpstr>CONVENTIONAL OIL PIPELINES</vt:lpstr>
      <vt:lpstr>CONVENTIONAL OIL PIPELINES</vt:lpstr>
      <vt:lpstr>CONVENTIONAL OIL PIPELINES</vt:lpstr>
      <vt:lpstr>RESULTS FROM OPERATIONS</vt:lpstr>
      <vt:lpstr>NGL EXTRACTION</vt:lpstr>
      <vt:lpstr>NGL EXTRACTION</vt:lpstr>
      <vt:lpstr>RESULTS FROM OPERATIONS</vt:lpstr>
      <vt:lpstr>BULK LIQUID STORAGE</vt:lpstr>
      <vt:lpstr>BULK LIQUID STORAGE</vt:lpstr>
      <vt:lpstr>FINANCIAL AND OPERATING HIGHLIGHTS</vt:lpstr>
      <vt:lpstr>FINANCIAL AND OPERATING HIGHLIGHTS</vt:lpstr>
      <vt:lpstr>ENVIRONMENT, HEALTH, &amp; SAFETY</vt:lpstr>
      <vt:lpstr>MANAGEMENT TEAM</vt:lpstr>
      <vt:lpstr>RICHARD SHAW</vt:lpstr>
      <vt:lpstr>DAVID W. FESYK</vt:lpstr>
      <vt:lpstr>CHRISTIAN P. BAYLE</vt:lpstr>
      <vt:lpstr>FINANCIAL PERFORMANCE</vt:lpstr>
      <vt:lpstr>PowerPoint Presentation</vt:lpstr>
      <vt:lpstr>PowerPoint Presentation</vt:lpstr>
      <vt:lpstr>PowerPoint Presentation</vt:lpstr>
      <vt:lpstr>INCOME STATEMENT</vt:lpstr>
      <vt:lpstr>PowerPoint Presentation</vt:lpstr>
      <vt:lpstr>STATEMENT OF FINANCIAL POSITION</vt:lpstr>
      <vt:lpstr>RECOMMENDATION</vt:lpstr>
      <vt:lpstr>PowerPoint Presentation</vt:lpstr>
      <vt:lpstr>PPL – 5 DAY</vt:lpstr>
      <vt:lpstr>PPL – 1 YEAR</vt:lpstr>
      <vt:lpstr>PPL – 1 YEAR MOVING AVERAGE (100 DAYS)</vt:lpstr>
      <vt:lpstr>PPL – 5 YEAR</vt:lpstr>
      <vt:lpstr>PPL – MAX</vt:lpstr>
      <vt:lpstr>COMMON SHARES</vt:lpstr>
      <vt:lpstr>DIVIDEND HISTORY</vt:lpstr>
      <vt:lpstr>EARNINGS PER SHARE</vt:lpstr>
      <vt:lpstr>COMPANY OVERVIEW</vt:lpstr>
      <vt:lpstr>PEMBINA’S STRATEGY</vt:lpstr>
      <vt:lpstr>COMPANY HISTORY</vt:lpstr>
      <vt:lpstr>BENEFITS OF ACQUISITION</vt:lpstr>
      <vt:lpstr>CURRENT BUSINESS OPERATIONS</vt:lpstr>
      <vt:lpstr>CURRENT BUSINESS OPERATIONS</vt:lpstr>
      <vt:lpstr>CONVENTIONAL PIPELINES</vt:lpstr>
      <vt:lpstr>CONVENTIONAL PIPELINES</vt:lpstr>
      <vt:lpstr>CONVENTIONAL PIPELINES</vt:lpstr>
      <vt:lpstr>OIL SANDS &amp; HEAVY OIL</vt:lpstr>
      <vt:lpstr>OIL SANDS &amp; HEAVY OIL</vt:lpstr>
      <vt:lpstr>Midstream</vt:lpstr>
      <vt:lpstr>Midstream</vt:lpstr>
      <vt:lpstr>Midstream</vt:lpstr>
      <vt:lpstr>Gas Services</vt:lpstr>
      <vt:lpstr>Gas Services</vt:lpstr>
      <vt:lpstr>Gas Services</vt:lpstr>
      <vt:lpstr>PEMBINA’S FULLY INTEGRATED SERVICES</vt:lpstr>
      <vt:lpstr>PPL’S KEYS TO GENERATING VALUE</vt:lpstr>
      <vt:lpstr>MANAGEMENT TEAM</vt:lpstr>
      <vt:lpstr>Michael Dilger</vt:lpstr>
      <vt:lpstr>Scott Burrows</vt:lpstr>
      <vt:lpstr>Paul Murphy</vt:lpstr>
      <vt:lpstr>Stuart Taylor</vt:lpstr>
      <vt:lpstr>Claudia D’Orazio</vt:lpstr>
      <vt:lpstr>Mike Massecar</vt:lpstr>
      <vt:lpstr>FINANCIAL PERFORMANCE</vt:lpstr>
      <vt:lpstr>QUARTERLY FINANCIAL INFORMATION</vt:lpstr>
      <vt:lpstr>RISK MANAGEMENT</vt:lpstr>
      <vt:lpstr>STATEMENT OF FINANCIAL POSITION</vt:lpstr>
      <vt:lpstr>STATEMENT OF FINANCIAL POSITION</vt:lpstr>
      <vt:lpstr>CONDENSED STATEMENT OF FINANCIAL POSITION</vt:lpstr>
      <vt:lpstr>CONDENSED STATEMENT OF FINANCIAL POSITION</vt:lpstr>
      <vt:lpstr>CONDENSED INCOME STATEMENT</vt:lpstr>
      <vt:lpstr>INCOME STATEMENT</vt:lpstr>
      <vt:lpstr>STATEMENT OF CASH FLOWS</vt:lpstr>
      <vt:lpstr>CONDENSED STATEMENT OF CASH FLOWS</vt:lpstr>
      <vt:lpstr>EBITDA</vt:lpstr>
      <vt:lpstr>SUMMARY</vt:lpstr>
      <vt:lpstr>RECOMMENDATION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Kenny</dc:creator>
  <cp:lastModifiedBy>gp</cp:lastModifiedBy>
  <cp:revision>15</cp:revision>
  <dcterms:created xsi:type="dcterms:W3CDTF">2015-07-17T02:08:50Z</dcterms:created>
  <dcterms:modified xsi:type="dcterms:W3CDTF">2015-07-17T23:38:03Z</dcterms:modified>
</cp:coreProperties>
</file>