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485565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485564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825" y="29239"/>
            <a:ext cx="5873115" cy="624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8771" y="1097321"/>
            <a:ext cx="8326755" cy="3209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7512601" y="4894501"/>
            <a:ext cx="727075" cy="186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076471" y="4894499"/>
            <a:ext cx="1233170" cy="1860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64475" y="4918766"/>
            <a:ext cx="301109" cy="186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5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hyperlink" Target="https://www.newswire.ca/news-releases/pembina-announces-appointment-of-scott-burrows-as-president-and-chief-executive-officer-strengthens-executive-leadership-team-with-additional-promotion-and-appointment-828153030.html" TargetMode="External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6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7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8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01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2.jpg"/><Relationship Id="rId4" Type="http://schemas.openxmlformats.org/officeDocument/2006/relationships/image" Target="../media/image103.jpg"/><Relationship Id="rId5" Type="http://schemas.openxmlformats.org/officeDocument/2006/relationships/image" Target="../media/image104.jpg"/><Relationship Id="rId6" Type="http://schemas.openxmlformats.org/officeDocument/2006/relationships/image" Target="../media/image105.jpg"/><Relationship Id="rId7" Type="http://schemas.openxmlformats.org/officeDocument/2006/relationships/image" Target="../media/image106.jpg"/><Relationship Id="rId8" Type="http://schemas.openxmlformats.org/officeDocument/2006/relationships/image" Target="../media/image107.jpg"/><Relationship Id="rId9" Type="http://schemas.openxmlformats.org/officeDocument/2006/relationships/image" Target="../media/image108.jpg"/><Relationship Id="rId10" Type="http://schemas.openxmlformats.org/officeDocument/2006/relationships/image" Target="../media/image109.jpg"/><Relationship Id="rId11" Type="http://schemas.openxmlformats.org/officeDocument/2006/relationships/image" Target="../media/image110.jpg"/><Relationship Id="rId12" Type="http://schemas.openxmlformats.org/officeDocument/2006/relationships/image" Target="../media/image111.png"/><Relationship Id="rId13" Type="http://schemas.openxmlformats.org/officeDocument/2006/relationships/image" Target="../media/image112.jpg"/><Relationship Id="rId14" Type="http://schemas.openxmlformats.org/officeDocument/2006/relationships/image" Target="../media/image113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jpg"/><Relationship Id="rId3" Type="http://schemas.openxmlformats.org/officeDocument/2006/relationships/image" Target="../media/image1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Relationship Id="rId3" Type="http://schemas.openxmlformats.org/officeDocument/2006/relationships/image" Target="../media/image1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1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g"/><Relationship Id="rId3" Type="http://schemas.openxmlformats.org/officeDocument/2006/relationships/image" Target="../media/image1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Relationship Id="rId3" Type="http://schemas.openxmlformats.org/officeDocument/2006/relationships/image" Target="../media/image1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19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Relationship Id="rId3" Type="http://schemas.openxmlformats.org/officeDocument/2006/relationships/image" Target="../media/image1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Relationship Id="rId3" Type="http://schemas.openxmlformats.org/officeDocument/2006/relationships/image" Target="../media/image1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jpg"/><Relationship Id="rId3" Type="http://schemas.openxmlformats.org/officeDocument/2006/relationships/image" Target="../media/image1.pn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Relationship Id="rId3" Type="http://schemas.openxmlformats.org/officeDocument/2006/relationships/image" Target="../media/image1.pn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27.jp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28.jp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29.jp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0.jp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1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2.jp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3.jp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4.jp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jpg"/><Relationship Id="rId3" Type="http://schemas.openxmlformats.org/officeDocument/2006/relationships/image" Target="../media/image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6.jpg"/><Relationship Id="rId4" Type="http://schemas.openxmlformats.org/officeDocument/2006/relationships/image" Target="../media/image137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8.jp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39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40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41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42.jp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3.jpg"/><Relationship Id="rId3" Type="http://schemas.openxmlformats.org/officeDocument/2006/relationships/image" Target="../media/image4.png"/><Relationship Id="rId4" Type="http://schemas.openxmlformats.org/officeDocument/2006/relationships/image" Target="../media/image144.jpg"/><Relationship Id="rId5" Type="http://schemas.openxmlformats.org/officeDocument/2006/relationships/image" Target="../media/image145.jp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5.png"/><Relationship Id="rId4" Type="http://schemas.openxmlformats.org/officeDocument/2006/relationships/image" Target="../media/image146.pn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47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jpg"/><Relationship Id="rId3" Type="http://schemas.openxmlformats.org/officeDocument/2006/relationships/image" Target="../media/image4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49.jp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0.jp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1.jp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2.jp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3.jp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4.jp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5.jp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6.jp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7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5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9.jpg"/><Relationship Id="rId3" Type="http://schemas.openxmlformats.org/officeDocument/2006/relationships/image" Target="../media/image4.pn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0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1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2.jpg"/><Relationship Id="rId3" Type="http://schemas.openxmlformats.org/officeDocument/2006/relationships/image" Target="../media/image4.pn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3.jp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4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5.jp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6.jp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67.jpg"/><Relationship Id="rId4" Type="http://schemas.openxmlformats.org/officeDocument/2006/relationships/image" Target="../media/image168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9.jpg"/><Relationship Id="rId3" Type="http://schemas.openxmlformats.org/officeDocument/2006/relationships/image" Target="../media/image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0.jpg"/><Relationship Id="rId4" Type="http://schemas.openxmlformats.org/officeDocument/2006/relationships/image" Target="../media/image171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2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3.jp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4.jp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5.jp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6.jp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7.jpg"/><Relationship Id="rId3" Type="http://schemas.openxmlformats.org/officeDocument/2006/relationships/image" Target="../media/image4.pn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8.jp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79.jp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0.jpg"/><Relationship Id="rId3" Type="http://schemas.openxmlformats.org/officeDocument/2006/relationships/image" Target="../media/image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81.jp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82.jp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3.jpg"/><Relationship Id="rId4" Type="http://schemas.openxmlformats.org/officeDocument/2006/relationships/image" Target="../media/image184.jpg"/><Relationship Id="rId5" Type="http://schemas.openxmlformats.org/officeDocument/2006/relationships/image" Target="../media/image185.jpg"/><Relationship Id="rId6" Type="http://schemas.openxmlformats.org/officeDocument/2006/relationships/image" Target="../media/image186.jpg"/><Relationship Id="rId7" Type="http://schemas.openxmlformats.org/officeDocument/2006/relationships/image" Target="../media/image187.jpg"/><Relationship Id="rId8" Type="http://schemas.openxmlformats.org/officeDocument/2006/relationships/image" Target="../media/image188.jpg"/><Relationship Id="rId9" Type="http://schemas.openxmlformats.org/officeDocument/2006/relationships/image" Target="../media/image189.jpg"/><Relationship Id="rId10" Type="http://schemas.openxmlformats.org/officeDocument/2006/relationships/image" Target="../media/image190.jpg"/><Relationship Id="rId11" Type="http://schemas.openxmlformats.org/officeDocument/2006/relationships/image" Target="../media/image191.jp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3.jp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6.jp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7.jp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8.jp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4.jp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5.jp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0.jp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1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92.jp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3.jpg"/><Relationship Id="rId3" Type="http://schemas.openxmlformats.org/officeDocument/2006/relationships/image" Target="../media/image4.pn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94.jp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5.jpg"/><Relationship Id="rId3" Type="http://schemas.openxmlformats.org/officeDocument/2006/relationships/image" Target="../media/image4.pn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6.jpg"/><Relationship Id="rId3" Type="http://schemas.openxmlformats.org/officeDocument/2006/relationships/image" Target="../media/image4.pn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97.jp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8.jpg"/><Relationship Id="rId3" Type="http://schemas.openxmlformats.org/officeDocument/2006/relationships/image" Target="../media/image4.pn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9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200.jp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201.jpg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202.jp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3.jpg"/><Relationship Id="rId3" Type="http://schemas.openxmlformats.org/officeDocument/2006/relationships/image" Target="../media/image4.pn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Relationship Id="rId4" Type="http://schemas.openxmlformats.org/officeDocument/2006/relationships/image" Target="../media/image206.png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07.png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08.jpg"/><Relationship Id="rId4" Type="http://schemas.openxmlformats.org/officeDocument/2006/relationships/image" Target="../media/image209.jp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10.pn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1.jpg"/><Relationship Id="rId3" Type="http://schemas.openxmlformats.org/officeDocument/2006/relationships/image" Target="../media/image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12.pn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13.jpg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14.jpg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15.png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6.jpg"/><Relationship Id="rId3" Type="http://schemas.openxmlformats.org/officeDocument/2006/relationships/image" Target="../media/image3.pn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17.jp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21.jpg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22.jpg"/><Relationship Id="rId4" Type="http://schemas.openxmlformats.org/officeDocument/2006/relationships/image" Target="../media/image223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24.jpg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25.png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26.png"/><Relationship Id="rId4" Type="http://schemas.openxmlformats.org/officeDocument/2006/relationships/image" Target="../media/image227.jpg"/><Relationship Id="rId5" Type="http://schemas.openxmlformats.org/officeDocument/2006/relationships/image" Target="../media/image228.pn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29.jp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30.jp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31.jpg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34.jpg"/><Relationship Id="rId4" Type="http://schemas.openxmlformats.org/officeDocument/2006/relationships/image" Target="../media/image235.jpg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6.png"/><Relationship Id="rId3" Type="http://schemas.openxmlformats.org/officeDocument/2006/relationships/image" Target="../media/image3.png"/></Relationships>
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37.png"/><Relationship Id="rId4" Type="http://schemas.openxmlformats.org/officeDocument/2006/relationships/image" Target="../media/image238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
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g"/><Relationship Id="rId3" Type="http://schemas.openxmlformats.org/officeDocument/2006/relationships/image" Target="../media/image3.png"/></Relationships>
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40.jpg"/></Relationships>
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1.png"/><Relationship Id="rId3" Type="http://schemas.openxmlformats.org/officeDocument/2006/relationships/image" Target="../media/image3.png"/></Relationships>
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42.jpg"/><Relationship Id="rId4" Type="http://schemas.openxmlformats.org/officeDocument/2006/relationships/image" Target="../media/image243.jpg"/></Relationships>
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44.png"/><Relationship Id="rId4" Type="http://schemas.openxmlformats.org/officeDocument/2006/relationships/image" Target="../media/image245.jpg"/></Relationships>
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46.jpg"/><Relationship Id="rId4" Type="http://schemas.openxmlformats.org/officeDocument/2006/relationships/image" Target="../media/image247.png"/><Relationship Id="rId5" Type="http://schemas.openxmlformats.org/officeDocument/2006/relationships/image" Target="../media/image248.png"/></Relationships>
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9.jpg"/><Relationship Id="rId3" Type="http://schemas.openxmlformats.org/officeDocument/2006/relationships/image" Target="../media/image3.png"/></Relationships>
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50.jpg"/></Relationships>
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1.jpg"/><Relationship Id="rId3" Type="http://schemas.openxmlformats.org/officeDocument/2006/relationships/image" Target="../media/image3.png"/></Relationships>
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5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
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3.jpg"/><Relationship Id="rId3" Type="http://schemas.openxmlformats.org/officeDocument/2006/relationships/image" Target="../media/image3.png"/></Relationships>
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54.jpg"/><Relationship Id="rId4" Type="http://schemas.openxmlformats.org/officeDocument/2006/relationships/image" Target="../media/image255.jpg"/></Relationships>
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6.jpg"/><Relationship Id="rId3" Type="http://schemas.openxmlformats.org/officeDocument/2006/relationships/image" Target="../media/image3.png"/></Relationships>
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57.jpg"/></Relationships>
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58.png"/></Relationships>
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9.png"/><Relationship Id="rId3" Type="http://schemas.openxmlformats.org/officeDocument/2006/relationships/image" Target="../media/image3.png"/></Relationships>
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0.jpg"/></Relationships>
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1.png"/><Relationship Id="rId3" Type="http://schemas.openxmlformats.org/officeDocument/2006/relationships/image" Target="../media/image3.png"/></Relationships>
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2.png"/></Relationships>
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4.jpg"/><Relationship Id="rId3" Type="http://schemas.openxmlformats.org/officeDocument/2006/relationships/image" Target="../media/image3.png"/></Relationships>
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5.png"/></Relationships>
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6.png"/></Relationships>
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7.png"/></Relationships>
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68.jpg"/><Relationship Id="rId4" Type="http://schemas.openxmlformats.org/officeDocument/2006/relationships/image" Target="../media/image269.jpg"/><Relationship Id="rId5" Type="http://schemas.openxmlformats.org/officeDocument/2006/relationships/image" Target="../media/image270.jpg"/><Relationship Id="rId6" Type="http://schemas.openxmlformats.org/officeDocument/2006/relationships/image" Target="../media/image271.jpg"/><Relationship Id="rId7" Type="http://schemas.openxmlformats.org/officeDocument/2006/relationships/image" Target="../media/image272.jpg"/></Relationships>
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3.jpg"/></Relationships>
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4.jpg"/></Relationships>
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5.jpg"/></Relationships>
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6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
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7.jpg"/></Relationships>
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8.png"/></Relationships>
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9.jpg"/><Relationship Id="rId4" Type="http://schemas.openxmlformats.org/officeDocument/2006/relationships/image" Target="../media/image280.jpg"/></Relationships>
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1.jpg"/><Relationship Id="rId3" Type="http://schemas.openxmlformats.org/officeDocument/2006/relationships/image" Target="../media/image282.jpg"/><Relationship Id="rId4" Type="http://schemas.openxmlformats.org/officeDocument/2006/relationships/image" Target="../media/image3.png"/></Relationships>
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83.jpg"/></Relationships>
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84.jpg"/></Relationships>
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85.jpg"/></Relationships>
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86.jpg"/></Relationships>
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87.jpg"/></Relationships>
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88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
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9.png"/><Relationship Id="rId3" Type="http://schemas.openxmlformats.org/officeDocument/2006/relationships/image" Target="../media/image3.png"/></Relationships>
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0.jpg"/><Relationship Id="rId3" Type="http://schemas.openxmlformats.org/officeDocument/2006/relationships/image" Target="../media/image3.png"/></Relationships>
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91.png"/></Relationships>
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92.jpg"/></Relationships>
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3.jpg"/><Relationship Id="rId3" Type="http://schemas.openxmlformats.org/officeDocument/2006/relationships/image" Target="../media/image3.png"/></Relationships>
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94.jpg"/></Relationships>
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5.jpg"/><Relationship Id="rId3" Type="http://schemas.openxmlformats.org/officeDocument/2006/relationships/image" Target="../media/image3.png"/></Relationships>
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6.jpg"/><Relationship Id="rId3" Type="http://schemas.openxmlformats.org/officeDocument/2006/relationships/image" Target="../media/image3.png"/></Relationships>
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97.jpg"/></Relationships>
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8.jpg"/><Relationship Id="rId3" Type="http://schemas.openxmlformats.org/officeDocument/2006/relationships/image" Target="../media/image3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
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illiams.com/2016/05/18/midstream-101-fractionation/#%3A~%3Atext%3DFractionation%20is%20the%20process%20of%2Cdepropanizer%20which%20removes%20the%20propane" TargetMode="External"/><Relationship Id="rId3" Type="http://schemas.openxmlformats.org/officeDocument/2006/relationships/hyperlink" Target="https://www.williams.com/2020/07/21/ngl-lng-cng-and-rng-what-do-these-mean/#%3A~%3Atext%3DNGLs%20are%20used%20in%20the%2Cto%20minus%20260%20degrees%20Fahrenheit" TargetMode="External"/><Relationship Id="rId4" Type="http://schemas.openxmlformats.org/officeDocument/2006/relationships/image" Target="../media/image31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hyperlink" Target="https://www.elandcables.com/the-cable-lab/faqs/faq-what-are-upstream-and-downstream-works-in-the-oil-gas-industry" TargetMode="Externa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hyperlink" Target="https://rbnenergy.com/square-one-to-understand-the-hydrocarbon-value-chain-start-with-the-basics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Relationship Id="rId4" Type="http://schemas.openxmlformats.org/officeDocument/2006/relationships/image" Target="../media/image1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6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7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8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9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2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jpg"/><Relationship Id="rId4" Type="http://schemas.openxmlformats.org/officeDocument/2006/relationships/hyperlink" Target="https://www.pembina.com/getattachment/e0d6ebbc-52af-4774-ab01-d87a2cb6084d/q1-2023-interim-report-vf.pdf" TargetMode="Externa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54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5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7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hyperlink" Target="https://www.pembina.com/media-centre/news/details/3ec0bb2b-6f4a-4e9c-aeef-d2cebe865b36/#%3A~%3Atext%3DPembina%20believes%20that%2C%20from%20time%2Cof%20the%20Company%27s%20financial%20resources" TargetMode="External"/><Relationship Id="rId6" Type="http://schemas.openxmlformats.org/officeDocument/2006/relationships/hyperlink" Target="https://ycharts.com/companies/PPL.TO/stock_buyback" TargetMode="Externa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0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1.jpg"/><Relationship Id="rId4" Type="http://schemas.openxmlformats.org/officeDocument/2006/relationships/hyperlink" Target="https://www.theglobeandmail.com/report-on-business/industry-news/energy-and-resources/pembina-pipeline-looking-to-build-terminal-near-prince-rupert-bc/article34664311/" TargetMode="Externa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62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3.png"/><Relationship Id="rId4" Type="http://schemas.openxmlformats.org/officeDocument/2006/relationships/image" Target="../media/image64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g"/><Relationship Id="rId3" Type="http://schemas.openxmlformats.org/officeDocument/2006/relationships/image" Target="../media/image1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6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7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8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Relationship Id="rId3" Type="http://schemas.openxmlformats.org/officeDocument/2006/relationships/image" Target="../media/image1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2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3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4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g"/><Relationship Id="rId3" Type="http://schemas.openxmlformats.org/officeDocument/2006/relationships/image" Target="../media/image1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pembina.com/about/history/" TargetMode="External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newswire.ca/news-releases/pembina-pipeline-corporation-announces-closing-of-transaction-and-creation-of-pembina-gas-infrastructure-887557265.html" TargetMode="External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8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9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0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1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pembina.com/media-centre/news/details/d72081c3-751e-4116-96f5-a4709a6e88c7/" TargetMode="External"/><Relationship Id="rId4" Type="http://schemas.openxmlformats.org/officeDocument/2006/relationships/image" Target="../media/image92.jpg"/><Relationship Id="rId5" Type="http://schemas.openxmlformats.org/officeDocument/2006/relationships/image" Target="../media/image93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6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4.jpg"/><Relationship Id="rId4" Type="http://schemas.openxmlformats.org/officeDocument/2006/relationships/image" Target="../media/image95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76935" y="2528061"/>
            <a:ext cx="3999229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10" b="1">
                <a:solidFill>
                  <a:srgbClr val="FFFFFF"/>
                </a:solidFill>
                <a:latin typeface="Arial"/>
                <a:cs typeface="Arial"/>
              </a:rPr>
              <a:t>PIPELINES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76931" y="3520246"/>
            <a:ext cx="119126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248531" y="3520246"/>
            <a:ext cx="458724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Professor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Geoffrey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Poitras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Michelle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Chen,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Daniel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Demch,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Zhengwei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Lu,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Nick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Nguyen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0" y="843288"/>
            <a:ext cx="603885" cy="123825"/>
          </a:xfrm>
          <a:custGeom>
            <a:avLst/>
            <a:gdLst/>
            <a:ahLst/>
            <a:cxnLst/>
            <a:rect l="l" t="t" r="r" b="b"/>
            <a:pathLst>
              <a:path w="603885" h="123825">
                <a:moveTo>
                  <a:pt x="0" y="0"/>
                </a:moveTo>
                <a:lnTo>
                  <a:pt x="603299" y="0"/>
                </a:lnTo>
                <a:lnTo>
                  <a:pt x="603299" y="123824"/>
                </a:lnTo>
                <a:lnTo>
                  <a:pt x="0" y="1238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7895135" y="4816958"/>
            <a:ext cx="10826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July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12,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33774"/>
            <a:ext cx="9144000" cy="4739640"/>
            <a:chOff x="0" y="133774"/>
            <a:chExt cx="9144000" cy="473964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9499" y="133774"/>
              <a:ext cx="7436449" cy="4708774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Management</a:t>
            </a:r>
          </a:p>
        </p:txBody>
      </p:sp>
      <p:sp>
        <p:nvSpPr>
          <p:cNvPr id="10" name="object 10" descr=""/>
          <p:cNvSpPr/>
          <p:nvPr/>
        </p:nvSpPr>
        <p:spPr>
          <a:xfrm>
            <a:off x="152400" y="944924"/>
            <a:ext cx="3098800" cy="3558540"/>
          </a:xfrm>
          <a:custGeom>
            <a:avLst/>
            <a:gdLst/>
            <a:ahLst/>
            <a:cxnLst/>
            <a:rect l="l" t="t" r="r" b="b"/>
            <a:pathLst>
              <a:path w="3098800" h="3558540">
                <a:moveTo>
                  <a:pt x="3098399" y="3558299"/>
                </a:moveTo>
                <a:lnTo>
                  <a:pt x="0" y="3558299"/>
                </a:lnTo>
                <a:lnTo>
                  <a:pt x="0" y="0"/>
                </a:lnTo>
                <a:lnTo>
                  <a:pt x="3098399" y="0"/>
                </a:lnTo>
                <a:lnTo>
                  <a:pt x="3098399" y="35582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52400" y="944924"/>
            <a:ext cx="3098800" cy="355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Scott</a:t>
            </a:r>
            <a:r>
              <a:rPr dirty="0" sz="1300" spc="100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Burrows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President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Chief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Executive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112" y="944912"/>
            <a:ext cx="2806925" cy="3082025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3464240" y="980918"/>
            <a:ext cx="5243195" cy="309245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28930" indent="-316230">
              <a:lnSpc>
                <a:spcPct val="100000"/>
              </a:lnSpc>
              <a:spcBef>
                <a:spcPts val="445"/>
              </a:spcBef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BCom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Finance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(UBC),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spc="-30">
                <a:latin typeface="Arial"/>
                <a:cs typeface="Arial"/>
              </a:rPr>
              <a:t>CFA</a:t>
            </a:r>
            <a:r>
              <a:rPr dirty="0" sz="1150" spc="-7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®</a:t>
            </a:r>
            <a:r>
              <a:rPr dirty="0" sz="1150" spc="-10">
                <a:latin typeface="Arial"/>
                <a:cs typeface="Arial"/>
              </a:rPr>
              <a:t> Charterholder</a:t>
            </a:r>
            <a:endParaRPr sz="1150">
              <a:latin typeface="Arial"/>
              <a:cs typeface="Arial"/>
            </a:endParaRPr>
          </a:p>
          <a:p>
            <a:pPr marL="328930" indent="-316230">
              <a:lnSpc>
                <a:spcPct val="100000"/>
              </a:lnSpc>
              <a:spcBef>
                <a:spcPts val="345"/>
              </a:spcBef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Joined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2010,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appointed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President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CEO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Feb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20"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  <a:p>
            <a:pPr marL="328930" marR="5080" indent="-316865">
              <a:lnSpc>
                <a:spcPct val="125000"/>
              </a:lnSpc>
              <a:buFont typeface="Arial"/>
              <a:buChar char="●"/>
              <a:tabLst>
                <a:tab pos="328930" algn="l"/>
              </a:tabLst>
            </a:pPr>
            <a:r>
              <a:rPr dirty="0" sz="1150" b="1">
                <a:latin typeface="Arial"/>
                <a:cs typeface="Arial"/>
              </a:rPr>
              <a:t>Jan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2015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-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Nov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2021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served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CFO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for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approximately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spc="-50">
                <a:latin typeface="Arial"/>
                <a:cs typeface="Arial"/>
              </a:rPr>
              <a:t>7 </a:t>
            </a:r>
            <a:r>
              <a:rPr dirty="0" sz="1150">
                <a:latin typeface="Arial"/>
                <a:cs typeface="Arial"/>
              </a:rPr>
              <a:t>years,</a:t>
            </a:r>
            <a:r>
              <a:rPr dirty="0" sz="1150" spc="-5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overseeing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firm’s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financial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operations,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investor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relations,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treasury, </a:t>
            </a:r>
            <a:r>
              <a:rPr dirty="0" sz="1150">
                <a:latin typeface="Arial"/>
                <a:cs typeface="Arial"/>
              </a:rPr>
              <a:t>tax,</a:t>
            </a:r>
            <a:r>
              <a:rPr dirty="0" sz="1150" spc="-5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risk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management,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corporate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planning,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corporate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development,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 </a:t>
            </a:r>
            <a:r>
              <a:rPr dirty="0" sz="1150">
                <a:latin typeface="Arial"/>
                <a:cs typeface="Arial"/>
              </a:rPr>
              <a:t>capital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market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financings.</a:t>
            </a:r>
            <a:endParaRPr sz="1150">
              <a:latin typeface="Arial"/>
              <a:cs typeface="Arial"/>
            </a:endParaRPr>
          </a:p>
          <a:p>
            <a:pPr marL="328930" marR="56515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 b="1">
                <a:latin typeface="Arial"/>
                <a:cs typeface="Arial"/>
              </a:rPr>
              <a:t>Nov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2010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-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Dec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2014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served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45" b="1">
                <a:latin typeface="Arial"/>
                <a:cs typeface="Arial"/>
              </a:rPr>
              <a:t>VP,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Capital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Markets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spc="-25" b="1">
                <a:latin typeface="Arial"/>
                <a:cs typeface="Arial"/>
              </a:rPr>
              <a:t>VP, </a:t>
            </a:r>
            <a:r>
              <a:rPr dirty="0" sz="1150" b="1">
                <a:latin typeface="Arial"/>
                <a:cs typeface="Arial"/>
              </a:rPr>
              <a:t>Corporate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Development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&amp;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Investor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Relations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guiding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through corporate-</a:t>
            </a:r>
            <a:r>
              <a:rPr dirty="0" sz="1150">
                <a:latin typeface="Arial"/>
                <a:cs typeface="Arial"/>
              </a:rPr>
              <a:t>level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financial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analysis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business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opportunities,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strategic </a:t>
            </a:r>
            <a:r>
              <a:rPr dirty="0" sz="1150">
                <a:latin typeface="Arial"/>
                <a:cs typeface="Arial"/>
              </a:rPr>
              <a:t>development,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planning,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acquisitions,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divestitures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well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overseeing </a:t>
            </a:r>
            <a:r>
              <a:rPr dirty="0" sz="1150">
                <a:latin typeface="Arial"/>
                <a:cs typeface="Arial"/>
              </a:rPr>
              <a:t>Pembina’s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investor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relations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related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marketing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initiatives.</a:t>
            </a:r>
            <a:endParaRPr sz="1150">
              <a:latin typeface="Arial"/>
              <a:cs typeface="Arial"/>
            </a:endParaRPr>
          </a:p>
          <a:p>
            <a:pPr marL="328930" marR="474980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Prior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joining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2010,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had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had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approx.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7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years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of </a:t>
            </a:r>
            <a:r>
              <a:rPr dirty="0" sz="1150" spc="-10" b="1">
                <a:latin typeface="Arial"/>
                <a:cs typeface="Arial"/>
              </a:rPr>
              <a:t>energy-</a:t>
            </a:r>
            <a:r>
              <a:rPr dirty="0" sz="1150" b="1">
                <a:latin typeface="Arial"/>
                <a:cs typeface="Arial"/>
              </a:rPr>
              <a:t>focused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experience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working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Associate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Director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Scotia </a:t>
            </a:r>
            <a:r>
              <a:rPr dirty="0" sz="1150" b="1">
                <a:latin typeface="Arial"/>
                <a:cs typeface="Arial"/>
              </a:rPr>
              <a:t>Capital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Calgary.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22513" y="236700"/>
            <a:ext cx="1277620" cy="394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05"/>
              </a:lnSpc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458545" y="844938"/>
            <a:ext cx="848994" cy="1608455"/>
            <a:chOff x="1458545" y="844938"/>
            <a:chExt cx="848994" cy="1608455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8545" y="844938"/>
              <a:ext cx="759899" cy="85771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547445" y="844938"/>
              <a:ext cx="760095" cy="857885"/>
            </a:xfrm>
            <a:custGeom>
              <a:avLst/>
              <a:gdLst/>
              <a:ahLst/>
              <a:cxnLst/>
              <a:rect l="l" t="t" r="r" b="b"/>
              <a:pathLst>
                <a:path w="760094" h="857885">
                  <a:moveTo>
                    <a:pt x="759899" y="857711"/>
                  </a:moveTo>
                  <a:lnTo>
                    <a:pt x="0" y="857711"/>
                  </a:lnTo>
                  <a:lnTo>
                    <a:pt x="0" y="0"/>
                  </a:lnTo>
                  <a:lnTo>
                    <a:pt x="759899" y="0"/>
                  </a:lnTo>
                  <a:lnTo>
                    <a:pt x="759899" y="857711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1781" y="1702756"/>
              <a:ext cx="706662" cy="75042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600681" y="1702755"/>
              <a:ext cx="706755" cy="750570"/>
            </a:xfrm>
            <a:custGeom>
              <a:avLst/>
              <a:gdLst/>
              <a:ahLst/>
              <a:cxnLst/>
              <a:rect l="l" t="t" r="r" b="b"/>
              <a:pathLst>
                <a:path w="706755" h="750569">
                  <a:moveTo>
                    <a:pt x="429043" y="750429"/>
                  </a:moveTo>
                  <a:lnTo>
                    <a:pt x="0" y="750429"/>
                  </a:lnTo>
                  <a:lnTo>
                    <a:pt x="277619" y="0"/>
                  </a:lnTo>
                  <a:lnTo>
                    <a:pt x="706662" y="0"/>
                  </a:lnTo>
                  <a:lnTo>
                    <a:pt x="429043" y="750429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480127" y="844938"/>
            <a:ext cx="848994" cy="1608455"/>
            <a:chOff x="480127" y="844938"/>
            <a:chExt cx="848994" cy="1608455"/>
          </a:xfrm>
        </p:grpSpPr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127" y="844938"/>
              <a:ext cx="759899" cy="85771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69027" y="844938"/>
              <a:ext cx="760095" cy="857885"/>
            </a:xfrm>
            <a:custGeom>
              <a:avLst/>
              <a:gdLst/>
              <a:ahLst/>
              <a:cxnLst/>
              <a:rect l="l" t="t" r="r" b="b"/>
              <a:pathLst>
                <a:path w="760094" h="857885">
                  <a:moveTo>
                    <a:pt x="759899" y="857711"/>
                  </a:moveTo>
                  <a:lnTo>
                    <a:pt x="0" y="857711"/>
                  </a:lnTo>
                  <a:lnTo>
                    <a:pt x="0" y="0"/>
                  </a:lnTo>
                  <a:lnTo>
                    <a:pt x="759899" y="0"/>
                  </a:lnTo>
                  <a:lnTo>
                    <a:pt x="759899" y="857711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364" y="1702756"/>
              <a:ext cx="706662" cy="75042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22264" y="1702755"/>
              <a:ext cx="706755" cy="750570"/>
            </a:xfrm>
            <a:custGeom>
              <a:avLst/>
              <a:gdLst/>
              <a:ahLst/>
              <a:cxnLst/>
              <a:rect l="l" t="t" r="r" b="b"/>
              <a:pathLst>
                <a:path w="706755" h="750569">
                  <a:moveTo>
                    <a:pt x="429043" y="750429"/>
                  </a:moveTo>
                  <a:lnTo>
                    <a:pt x="0" y="750429"/>
                  </a:lnTo>
                  <a:lnTo>
                    <a:pt x="277619" y="0"/>
                  </a:lnTo>
                  <a:lnTo>
                    <a:pt x="706662" y="0"/>
                  </a:lnTo>
                  <a:lnTo>
                    <a:pt x="429043" y="750429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847325" y="1734058"/>
            <a:ext cx="7538720" cy="2335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600">
                <a:latin typeface="Arial"/>
                <a:cs typeface="Arial"/>
              </a:rPr>
              <a:t>Scott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brings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critical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capabilities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qualities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need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build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on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our</a:t>
            </a:r>
            <a:r>
              <a:rPr dirty="0" sz="1600" spc="-20">
                <a:latin typeface="Arial"/>
                <a:cs typeface="Arial"/>
              </a:rPr>
              <a:t> more </a:t>
            </a:r>
            <a:r>
              <a:rPr dirty="0" sz="1600">
                <a:latin typeface="Arial"/>
                <a:cs typeface="Arial"/>
              </a:rPr>
              <a:t>than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65-year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history,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develop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our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world-class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team,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strengthen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relationships</a:t>
            </a:r>
            <a:r>
              <a:rPr dirty="0" sz="1600" spc="-20">
                <a:latin typeface="Arial"/>
                <a:cs typeface="Arial"/>
              </a:rPr>
              <a:t> with </a:t>
            </a:r>
            <a:r>
              <a:rPr dirty="0" sz="1600">
                <a:latin typeface="Arial"/>
                <a:cs typeface="Arial"/>
              </a:rPr>
              <a:t>our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stakeholders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deliver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value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from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our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core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businesses.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Just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importantly, </a:t>
            </a:r>
            <a:r>
              <a:rPr dirty="0" sz="1600">
                <a:latin typeface="Arial"/>
                <a:cs typeface="Arial"/>
              </a:rPr>
              <a:t>he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has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strategic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vision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experience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advance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our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position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truly </a:t>
            </a:r>
            <a:r>
              <a:rPr dirty="0" sz="1600">
                <a:latin typeface="Arial"/>
                <a:cs typeface="Arial"/>
              </a:rPr>
              <a:t>differentiated,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integrated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leader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midstream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space.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Board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looks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forward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to </a:t>
            </a:r>
            <a:r>
              <a:rPr dirty="0" sz="1600">
                <a:latin typeface="Arial"/>
                <a:cs typeface="Arial"/>
              </a:rPr>
              <a:t>continuing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work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with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Scott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rest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Pembina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leadership</a:t>
            </a:r>
            <a:r>
              <a:rPr dirty="0" sz="1600" spc="-20">
                <a:latin typeface="Arial"/>
                <a:cs typeface="Arial"/>
              </a:rPr>
              <a:t> team.</a:t>
            </a:r>
            <a:endParaRPr sz="1600">
              <a:latin typeface="Arial"/>
              <a:cs typeface="Arial"/>
            </a:endParaRPr>
          </a:p>
          <a:p>
            <a:pPr algn="r" marR="231140">
              <a:lnSpc>
                <a:spcPct val="100000"/>
              </a:lnSpc>
              <a:spcBef>
                <a:spcPts val="1210"/>
              </a:spcBef>
            </a:pPr>
            <a:r>
              <a:rPr dirty="0" sz="1800" b="1">
                <a:solidFill>
                  <a:srgbClr val="EE3943"/>
                </a:solidFill>
                <a:latin typeface="Arial Narrow"/>
                <a:cs typeface="Arial Narrow"/>
              </a:rPr>
              <a:t>Randy</a:t>
            </a:r>
            <a:r>
              <a:rPr dirty="0" sz="1800" spc="-65" b="1">
                <a:solidFill>
                  <a:srgbClr val="EE3943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EE3943"/>
                </a:solidFill>
                <a:latin typeface="Arial Narrow"/>
                <a:cs typeface="Arial Narrow"/>
              </a:rPr>
              <a:t>Findlay</a:t>
            </a:r>
            <a:endParaRPr sz="1800">
              <a:latin typeface="Arial Narrow"/>
              <a:cs typeface="Arial Narrow"/>
            </a:endParaRPr>
          </a:p>
          <a:p>
            <a:pPr marL="3743960">
              <a:lnSpc>
                <a:spcPct val="100000"/>
              </a:lnSpc>
              <a:spcBef>
                <a:spcPts val="459"/>
              </a:spcBef>
            </a:pPr>
            <a:r>
              <a:rPr dirty="0" sz="1400">
                <a:latin typeface="Arial"/>
                <a:cs typeface="Arial"/>
              </a:rPr>
              <a:t>Past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Chair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Pembina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Board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Directors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5685299" y="115574"/>
            <a:ext cx="1738630" cy="572770"/>
          </a:xfrm>
          <a:custGeom>
            <a:avLst/>
            <a:gdLst/>
            <a:ahLst/>
            <a:cxnLst/>
            <a:rect l="l" t="t" r="r" b="b"/>
            <a:pathLst>
              <a:path w="1738629" h="572770">
                <a:moveTo>
                  <a:pt x="1738199" y="572699"/>
                </a:moveTo>
                <a:lnTo>
                  <a:pt x="0" y="572699"/>
                </a:lnTo>
                <a:lnTo>
                  <a:pt x="0" y="0"/>
                </a:lnTo>
                <a:lnTo>
                  <a:pt x="1738199" y="0"/>
                </a:lnTo>
                <a:lnTo>
                  <a:pt x="1738199" y="57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330200" y="4589350"/>
            <a:ext cx="1076960" cy="1676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NewsWire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3" name="object 2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101</a:t>
            </a:fld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Management</a:t>
            </a:r>
          </a:p>
        </p:txBody>
      </p:sp>
      <p:sp>
        <p:nvSpPr>
          <p:cNvPr id="10" name="object 10" descr=""/>
          <p:cNvSpPr/>
          <p:nvPr/>
        </p:nvSpPr>
        <p:spPr>
          <a:xfrm>
            <a:off x="152400" y="944924"/>
            <a:ext cx="3098800" cy="3558540"/>
          </a:xfrm>
          <a:custGeom>
            <a:avLst/>
            <a:gdLst/>
            <a:ahLst/>
            <a:cxnLst/>
            <a:rect l="l" t="t" r="r" b="b"/>
            <a:pathLst>
              <a:path w="3098800" h="3558540">
                <a:moveTo>
                  <a:pt x="3098399" y="3558299"/>
                </a:moveTo>
                <a:lnTo>
                  <a:pt x="0" y="3558299"/>
                </a:lnTo>
                <a:lnTo>
                  <a:pt x="0" y="0"/>
                </a:lnTo>
                <a:lnTo>
                  <a:pt x="3098399" y="0"/>
                </a:lnTo>
                <a:lnTo>
                  <a:pt x="3098399" y="35582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52400" y="944924"/>
            <a:ext cx="3098800" cy="355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Jaret</a:t>
            </a:r>
            <a:r>
              <a:rPr dirty="0" sz="1300" spc="25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Sprott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Senior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Vice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President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Chief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Operating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125" y="944924"/>
            <a:ext cx="2806925" cy="3082025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3464240" y="980918"/>
            <a:ext cx="5388610" cy="1120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28930" marR="5080" indent="-316865">
              <a:lnSpc>
                <a:spcPct val="125000"/>
              </a:lnSpc>
              <a:spcBef>
                <a:spcPts val="100"/>
              </a:spcBef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Bachelor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8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Applied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Science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Petroleum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Systems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Engineering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(U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Regina),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member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8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Association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Professional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Engineers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Geoscientists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8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Alberta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(APEGA®).</a:t>
            </a:r>
            <a:endParaRPr sz="1150">
              <a:latin typeface="Arial"/>
              <a:cs typeface="Arial"/>
            </a:endParaRPr>
          </a:p>
          <a:p>
            <a:pPr marL="328930" marR="476884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Joined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Jan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2015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appointed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Senior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Vice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President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COO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2022, overseeing: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102</a:t>
            </a:fld>
          </a:p>
        </p:txBody>
      </p:sp>
      <p:sp>
        <p:nvSpPr>
          <p:cNvPr id="14" name="object 14" descr=""/>
          <p:cNvSpPr txBox="1"/>
          <p:nvPr/>
        </p:nvSpPr>
        <p:spPr>
          <a:xfrm>
            <a:off x="3749990" y="2076293"/>
            <a:ext cx="5126990" cy="1558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4629" marR="52069" indent="-202565">
              <a:lnSpc>
                <a:spcPct val="125000"/>
              </a:lnSpc>
              <a:spcBef>
                <a:spcPts val="100"/>
              </a:spcBef>
              <a:buChar char="○"/>
              <a:tabLst>
                <a:tab pos="214629" algn="l"/>
              </a:tabLst>
            </a:pP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Pipelines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Division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which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provides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customers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with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pipeline </a:t>
            </a:r>
            <a:r>
              <a:rPr dirty="0" sz="1150">
                <a:latin typeface="Arial"/>
                <a:cs typeface="Arial"/>
              </a:rPr>
              <a:t>transportation,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terminalling,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storage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rail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services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key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market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hubs</a:t>
            </a:r>
            <a:r>
              <a:rPr dirty="0" sz="1150" spc="-25">
                <a:latin typeface="Arial"/>
                <a:cs typeface="Arial"/>
              </a:rPr>
              <a:t> in </a:t>
            </a:r>
            <a:r>
              <a:rPr dirty="0" sz="1150">
                <a:latin typeface="Arial"/>
                <a:cs typeface="Arial"/>
              </a:rPr>
              <a:t>Canada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United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States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for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crude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oil,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condensate,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natural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liquids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natural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20">
                <a:latin typeface="Arial"/>
                <a:cs typeface="Arial"/>
              </a:rPr>
              <a:t>gas.</a:t>
            </a:r>
            <a:endParaRPr sz="1150">
              <a:latin typeface="Arial"/>
              <a:cs typeface="Arial"/>
            </a:endParaRPr>
          </a:p>
          <a:p>
            <a:pPr marL="214629" marR="446405" indent="-202565">
              <a:lnSpc>
                <a:spcPct val="125000"/>
              </a:lnSpc>
              <a:buChar char="○"/>
              <a:tabLst>
                <a:tab pos="214629" algn="l"/>
              </a:tabLst>
            </a:pPr>
            <a:r>
              <a:rPr dirty="0" sz="1150">
                <a:latin typeface="Arial"/>
                <a:cs typeface="Arial"/>
              </a:rPr>
              <a:t>Pembina's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joint</a:t>
            </a:r>
            <a:r>
              <a:rPr dirty="0" sz="1150" spc="-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ventures</a:t>
            </a:r>
            <a:r>
              <a:rPr dirty="0" sz="1150" spc="-5" b="1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including</a:t>
            </a:r>
            <a:r>
              <a:rPr dirty="0" sz="1150" spc="-6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Alliance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Pipeline,</a:t>
            </a:r>
            <a:r>
              <a:rPr dirty="0" sz="1150" spc="-7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Aux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Sable, </a:t>
            </a:r>
            <a:r>
              <a:rPr dirty="0" sz="1150" spc="-25">
                <a:latin typeface="Arial"/>
                <a:cs typeface="Arial"/>
              </a:rPr>
              <a:t>and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Infrastructure.</a:t>
            </a:r>
            <a:endParaRPr sz="1150">
              <a:latin typeface="Arial"/>
              <a:cs typeface="Arial"/>
            </a:endParaRPr>
          </a:p>
          <a:p>
            <a:pPr marL="214629" indent="-201930">
              <a:lnSpc>
                <a:spcPct val="100000"/>
              </a:lnSpc>
              <a:spcBef>
                <a:spcPts val="345"/>
              </a:spcBef>
              <a:buChar char="○"/>
              <a:tabLst>
                <a:tab pos="214629" algn="l"/>
              </a:tabLst>
            </a:pPr>
            <a:r>
              <a:rPr dirty="0" sz="1150">
                <a:latin typeface="Arial"/>
                <a:cs typeface="Arial"/>
              </a:rPr>
              <a:t>He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member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boards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Cedar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LNG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Gas</a:t>
            </a:r>
            <a:r>
              <a:rPr dirty="0" sz="1150" spc="-10">
                <a:latin typeface="Arial"/>
                <a:cs typeface="Arial"/>
              </a:rPr>
              <a:t> Infrastructure.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464240" y="3609817"/>
            <a:ext cx="5338445" cy="682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8930" marR="5080" indent="-316865">
              <a:lnSpc>
                <a:spcPct val="125000"/>
              </a:lnSpc>
              <a:spcBef>
                <a:spcPts val="100"/>
              </a:spcBef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Prior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this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role,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served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SVP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&amp;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COO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Facilities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spc="-45" b="1">
                <a:latin typeface="Arial"/>
                <a:cs typeface="Arial"/>
              </a:rPr>
              <a:t>VP,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Gas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Services </a:t>
            </a:r>
            <a:r>
              <a:rPr dirty="0" sz="1150">
                <a:latin typeface="Arial"/>
                <a:cs typeface="Arial"/>
              </a:rPr>
              <a:t>managing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safe,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reliable,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responsible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management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gas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processing, </a:t>
            </a:r>
            <a:r>
              <a:rPr dirty="0" sz="1150">
                <a:latin typeface="Arial"/>
                <a:cs typeface="Arial"/>
              </a:rPr>
              <a:t>fractionation,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rail,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storage,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firm’s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import/export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assets.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464240" y="980918"/>
            <a:ext cx="5418455" cy="309245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28930" indent="-316230">
              <a:lnSpc>
                <a:spcPct val="100000"/>
              </a:lnSpc>
              <a:spcBef>
                <a:spcPts val="445"/>
              </a:spcBef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Doctor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Law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(University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San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Francisco),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</a:t>
            </a:r>
            <a:endParaRPr sz="1150">
              <a:latin typeface="Arial"/>
              <a:cs typeface="Arial"/>
            </a:endParaRPr>
          </a:p>
          <a:p>
            <a:pPr marL="328930">
              <a:lnSpc>
                <a:spcPct val="100000"/>
              </a:lnSpc>
              <a:spcBef>
                <a:spcPts val="345"/>
              </a:spcBef>
            </a:pPr>
            <a:r>
              <a:rPr dirty="0" sz="1150">
                <a:latin typeface="Arial"/>
                <a:cs typeface="Arial"/>
              </a:rPr>
              <a:t>Bachelor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7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Arts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Political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Science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(University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Washington)</a:t>
            </a:r>
            <a:endParaRPr sz="1150">
              <a:latin typeface="Arial"/>
              <a:cs typeface="Arial"/>
            </a:endParaRPr>
          </a:p>
          <a:p>
            <a:pPr marL="328930" marR="5080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Joined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Nov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2020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appointed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Senior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Vice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President External</a:t>
            </a:r>
            <a:r>
              <a:rPr dirty="0" sz="1150" spc="-7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Affairs,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Chief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Legal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&amp;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Sustainability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Officer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Apr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2021</a:t>
            </a:r>
            <a:r>
              <a:rPr dirty="0" sz="1150" spc="-10">
                <a:latin typeface="Arial"/>
                <a:cs typeface="Arial"/>
              </a:rPr>
              <a:t>, </a:t>
            </a:r>
            <a:r>
              <a:rPr dirty="0" sz="1150">
                <a:latin typeface="Arial"/>
                <a:cs typeface="Arial"/>
              </a:rPr>
              <a:t>overseeing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Pembina's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Legal,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Land,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Environment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Regulatory,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Community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5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Indigenous</a:t>
            </a:r>
            <a:r>
              <a:rPr dirty="0" sz="1150" spc="-8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Affairs,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Government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Relations,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Communications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</a:t>
            </a:r>
            <a:r>
              <a:rPr dirty="0" sz="1150">
                <a:latin typeface="Arial"/>
                <a:cs typeface="Arial"/>
              </a:rPr>
              <a:t> Enterprise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Risk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departments,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well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leads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long-term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sustainability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strategy.</a:t>
            </a:r>
            <a:endParaRPr sz="1150">
              <a:latin typeface="Arial"/>
              <a:cs typeface="Arial"/>
            </a:endParaRPr>
          </a:p>
          <a:p>
            <a:pPr marL="328930" indent="-316230">
              <a:lnSpc>
                <a:spcPct val="100000"/>
              </a:lnSpc>
              <a:spcBef>
                <a:spcPts val="345"/>
              </a:spcBef>
              <a:buChar char="●"/>
              <a:tabLst>
                <a:tab pos="328930" algn="l"/>
              </a:tabLst>
            </a:pPr>
            <a:r>
              <a:rPr dirty="0" sz="1150" spc="-10">
                <a:latin typeface="Arial"/>
                <a:cs typeface="Arial"/>
              </a:rPr>
              <a:t>Previously,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Janet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has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~</a:t>
            </a:r>
            <a:r>
              <a:rPr dirty="0" sz="1150" b="1">
                <a:latin typeface="Arial"/>
                <a:cs typeface="Arial"/>
              </a:rPr>
              <a:t>26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years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experience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senior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roles,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including:</a:t>
            </a:r>
            <a:endParaRPr sz="1150">
              <a:latin typeface="Arial"/>
              <a:cs typeface="Arial"/>
            </a:endParaRPr>
          </a:p>
          <a:p>
            <a:pPr lvl="1" marL="500380" marR="226060" indent="-202565">
              <a:lnSpc>
                <a:spcPct val="125000"/>
              </a:lnSpc>
              <a:buFont typeface="Arial"/>
              <a:buChar char="○"/>
              <a:tabLst>
                <a:tab pos="500380" algn="l"/>
              </a:tabLst>
            </a:pPr>
            <a:r>
              <a:rPr dirty="0" sz="1150" b="1">
                <a:latin typeface="Arial"/>
                <a:cs typeface="Arial"/>
              </a:rPr>
              <a:t>Pacific</a:t>
            </a:r>
            <a:r>
              <a:rPr dirty="0" sz="1150" spc="-3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Gas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&amp;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Electric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Company</a:t>
            </a:r>
            <a:r>
              <a:rPr dirty="0" sz="1150">
                <a:latin typeface="Arial"/>
                <a:cs typeface="Arial"/>
              </a:rPr>
              <a:t>: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SVP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General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Counsel,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VP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Investor </a:t>
            </a:r>
            <a:r>
              <a:rPr dirty="0" sz="1150">
                <a:latin typeface="Arial"/>
                <a:cs typeface="Arial"/>
              </a:rPr>
              <a:t>Relations,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VP</a:t>
            </a:r>
            <a:r>
              <a:rPr dirty="0" sz="1150" spc="-5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Safety,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Health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Environment,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VP</a:t>
            </a:r>
            <a:r>
              <a:rPr dirty="0" sz="1150" spc="-5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Corporate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Relations, </a:t>
            </a:r>
            <a:r>
              <a:rPr dirty="0" sz="1150">
                <a:latin typeface="Arial"/>
                <a:cs typeface="Arial"/>
              </a:rPr>
              <a:t>Chief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Staff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President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20">
                <a:latin typeface="Arial"/>
                <a:cs typeface="Arial"/>
              </a:rPr>
              <a:t> PG&amp;E</a:t>
            </a:r>
            <a:endParaRPr sz="1150">
              <a:latin typeface="Arial"/>
              <a:cs typeface="Arial"/>
            </a:endParaRPr>
          </a:p>
          <a:p>
            <a:pPr marL="500380" marR="90170">
              <a:lnSpc>
                <a:spcPct val="125000"/>
              </a:lnSpc>
            </a:pPr>
            <a:r>
              <a:rPr dirty="0" sz="1150">
                <a:latin typeface="Arial"/>
                <a:cs typeface="Arial"/>
              </a:rPr>
              <a:t>→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she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was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instrumental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leading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PG&amp;E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through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San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Bruno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pipeline </a:t>
            </a:r>
            <a:r>
              <a:rPr dirty="0" sz="1150" b="1">
                <a:latin typeface="Arial"/>
                <a:cs typeface="Arial"/>
              </a:rPr>
              <a:t>explosion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Sep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2010.</a:t>
            </a:r>
            <a:endParaRPr sz="1150">
              <a:latin typeface="Arial"/>
              <a:cs typeface="Arial"/>
            </a:endParaRPr>
          </a:p>
          <a:p>
            <a:pPr lvl="1" marL="500380" indent="-201930">
              <a:lnSpc>
                <a:spcPct val="100000"/>
              </a:lnSpc>
              <a:spcBef>
                <a:spcPts val="345"/>
              </a:spcBef>
              <a:buFont typeface="Arial"/>
              <a:buChar char="○"/>
              <a:tabLst>
                <a:tab pos="500380" algn="l"/>
              </a:tabLst>
            </a:pPr>
            <a:r>
              <a:rPr dirty="0" sz="1150" b="1">
                <a:latin typeface="Arial"/>
                <a:cs typeface="Arial"/>
              </a:rPr>
              <a:t>Beveridge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&amp;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Diamond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PC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U.S.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Department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of</a:t>
            </a:r>
            <a:r>
              <a:rPr dirty="0" sz="1150" spc="-10" b="1">
                <a:latin typeface="Arial"/>
                <a:cs typeface="Arial"/>
              </a:rPr>
              <a:t> Justice</a:t>
            </a:r>
            <a:r>
              <a:rPr dirty="0" sz="1150" spc="-10">
                <a:latin typeface="Arial"/>
                <a:cs typeface="Arial"/>
              </a:rPr>
              <a:t>:</a:t>
            </a:r>
            <a:r>
              <a:rPr dirty="0" sz="1150" spc="-7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Attorney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Management</a:t>
            </a:r>
          </a:p>
        </p:txBody>
      </p:sp>
      <p:sp>
        <p:nvSpPr>
          <p:cNvPr id="11" name="object 11" descr=""/>
          <p:cNvSpPr/>
          <p:nvPr/>
        </p:nvSpPr>
        <p:spPr>
          <a:xfrm>
            <a:off x="152400" y="944924"/>
            <a:ext cx="3098800" cy="3558540"/>
          </a:xfrm>
          <a:custGeom>
            <a:avLst/>
            <a:gdLst/>
            <a:ahLst/>
            <a:cxnLst/>
            <a:rect l="l" t="t" r="r" b="b"/>
            <a:pathLst>
              <a:path w="3098800" h="3558540">
                <a:moveTo>
                  <a:pt x="3098399" y="3558299"/>
                </a:moveTo>
                <a:lnTo>
                  <a:pt x="0" y="3558299"/>
                </a:lnTo>
                <a:lnTo>
                  <a:pt x="0" y="0"/>
                </a:lnTo>
                <a:lnTo>
                  <a:pt x="3098399" y="0"/>
                </a:lnTo>
                <a:lnTo>
                  <a:pt x="3098399" y="35582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52400" y="944924"/>
            <a:ext cx="3098800" cy="355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Janet</a:t>
            </a:r>
            <a:r>
              <a:rPr dirty="0" sz="1300" spc="-35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Loduca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 spc="-25">
                <a:latin typeface="Arial"/>
                <a:cs typeface="Arial"/>
              </a:rPr>
              <a:t>SVP, </a:t>
            </a:r>
            <a:r>
              <a:rPr dirty="0" sz="800" spc="-10">
                <a:latin typeface="Arial"/>
                <a:cs typeface="Arial"/>
              </a:rPr>
              <a:t>External</a:t>
            </a:r>
            <a:r>
              <a:rPr dirty="0" sz="800" spc="-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Affairs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Chief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Legal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Sustainability</a:t>
            </a:r>
            <a:r>
              <a:rPr dirty="0" sz="800" spc="-10">
                <a:latin typeface="Arial"/>
                <a:cs typeface="Arial"/>
              </a:rPr>
              <a:t> 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125" y="944925"/>
            <a:ext cx="2806925" cy="3068599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102</a:t>
            </a:fld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464240" y="980918"/>
            <a:ext cx="5520055" cy="243522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28930" indent="-316230">
              <a:lnSpc>
                <a:spcPct val="100000"/>
              </a:lnSpc>
              <a:spcBef>
                <a:spcPts val="445"/>
              </a:spcBef>
              <a:buChar char="●"/>
              <a:tabLst>
                <a:tab pos="328930" algn="l"/>
              </a:tabLst>
            </a:pPr>
            <a:r>
              <a:rPr dirty="0" sz="1150" spc="-10">
                <a:latin typeface="Arial"/>
                <a:cs typeface="Arial"/>
              </a:rPr>
              <a:t>MBA</a:t>
            </a:r>
            <a:r>
              <a:rPr dirty="0" sz="1150" spc="-7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(University of</a:t>
            </a:r>
            <a:r>
              <a:rPr dirty="0" sz="1150" spc="-20">
                <a:latin typeface="Arial"/>
                <a:cs typeface="Arial"/>
              </a:rPr>
              <a:t> Toronto),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BCom (University of </a:t>
            </a:r>
            <a:r>
              <a:rPr dirty="0" sz="1150" spc="-10">
                <a:latin typeface="Arial"/>
                <a:cs typeface="Arial"/>
              </a:rPr>
              <a:t>Calgary)</a:t>
            </a:r>
            <a:endParaRPr sz="1150">
              <a:latin typeface="Arial"/>
              <a:cs typeface="Arial"/>
            </a:endParaRPr>
          </a:p>
          <a:p>
            <a:pPr marL="328930" marR="5080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Joined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Jan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2015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appointed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CFO</a:t>
            </a:r>
            <a:r>
              <a:rPr dirty="0" sz="1150" spc="-1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Sep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2022,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after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serving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Interim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CFO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since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Nov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2021.</a:t>
            </a:r>
            <a:endParaRPr sz="1150">
              <a:latin typeface="Arial"/>
              <a:cs typeface="Arial"/>
            </a:endParaRPr>
          </a:p>
          <a:p>
            <a:pPr marL="328930" marR="408305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 b="1">
                <a:latin typeface="Arial"/>
                <a:cs typeface="Arial"/>
              </a:rPr>
              <a:t>Jan</a:t>
            </a:r>
            <a:r>
              <a:rPr dirty="0" sz="1150" spc="-3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2015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-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Nov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2021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served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45" b="1">
                <a:latin typeface="Arial"/>
                <a:cs typeface="Arial"/>
              </a:rPr>
              <a:t>VP,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Capital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Markets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overseeing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the </a:t>
            </a:r>
            <a:r>
              <a:rPr dirty="0" sz="1150">
                <a:latin typeface="Arial"/>
                <a:cs typeface="Arial"/>
              </a:rPr>
              <a:t>Company’s</a:t>
            </a:r>
            <a:r>
              <a:rPr dirty="0" sz="1150" spc="-5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corporate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development,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corporate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planning,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investor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relations, treasury,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cash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management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functions.</a:t>
            </a:r>
            <a:endParaRPr sz="1150">
              <a:latin typeface="Arial"/>
              <a:cs typeface="Arial"/>
            </a:endParaRPr>
          </a:p>
          <a:p>
            <a:pPr marL="328930" marR="257175" indent="-316865">
              <a:lnSpc>
                <a:spcPct val="125000"/>
              </a:lnSpc>
              <a:buChar char="●"/>
              <a:tabLst>
                <a:tab pos="328930" algn="l"/>
              </a:tabLst>
            </a:pPr>
            <a:r>
              <a:rPr dirty="0" sz="1150">
                <a:latin typeface="Arial"/>
                <a:cs typeface="Arial"/>
              </a:rPr>
              <a:t>Prior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joining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Cameron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spent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11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years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energy-</a:t>
            </a:r>
            <a:r>
              <a:rPr dirty="0" sz="1150" b="1">
                <a:latin typeface="Arial"/>
                <a:cs typeface="Arial"/>
              </a:rPr>
              <a:t>focused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roles, </a:t>
            </a:r>
            <a:r>
              <a:rPr dirty="0" sz="1150">
                <a:latin typeface="Arial"/>
                <a:cs typeface="Arial"/>
              </a:rPr>
              <a:t>including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Scotia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Capital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Scotia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Waterous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(the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oil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advisory </a:t>
            </a:r>
            <a:r>
              <a:rPr dirty="0" sz="1150">
                <a:latin typeface="Arial"/>
                <a:cs typeface="Arial"/>
              </a:rPr>
              <a:t>business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arm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Scotiabank)</a:t>
            </a:r>
            <a:endParaRPr sz="1150">
              <a:latin typeface="Arial"/>
              <a:cs typeface="Arial"/>
            </a:endParaRPr>
          </a:p>
          <a:p>
            <a:pPr marL="328930" marR="162560">
              <a:lnSpc>
                <a:spcPct val="125000"/>
              </a:lnSpc>
            </a:pPr>
            <a:r>
              <a:rPr dirty="0" sz="1150">
                <a:latin typeface="Arial"/>
                <a:cs typeface="Arial"/>
              </a:rPr>
              <a:t>→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knowledgeable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energy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industry,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including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petroleum,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natural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gas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 </a:t>
            </a:r>
            <a:r>
              <a:rPr dirty="0" sz="1150">
                <a:latin typeface="Arial"/>
                <a:cs typeface="Arial"/>
              </a:rPr>
              <a:t>other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product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pipelines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related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infrastructure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facilities.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Management</a:t>
            </a:r>
          </a:p>
        </p:txBody>
      </p:sp>
      <p:sp>
        <p:nvSpPr>
          <p:cNvPr id="11" name="object 11" descr=""/>
          <p:cNvSpPr/>
          <p:nvPr/>
        </p:nvSpPr>
        <p:spPr>
          <a:xfrm>
            <a:off x="152400" y="944924"/>
            <a:ext cx="3098800" cy="3558540"/>
          </a:xfrm>
          <a:custGeom>
            <a:avLst/>
            <a:gdLst/>
            <a:ahLst/>
            <a:cxnLst/>
            <a:rect l="l" t="t" r="r" b="b"/>
            <a:pathLst>
              <a:path w="3098800" h="3558540">
                <a:moveTo>
                  <a:pt x="3098399" y="3558299"/>
                </a:moveTo>
                <a:lnTo>
                  <a:pt x="0" y="3558299"/>
                </a:lnTo>
                <a:lnTo>
                  <a:pt x="0" y="0"/>
                </a:lnTo>
                <a:lnTo>
                  <a:pt x="3098399" y="0"/>
                </a:lnTo>
                <a:lnTo>
                  <a:pt x="3098399" y="35582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52400" y="944924"/>
            <a:ext cx="3098800" cy="355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Cameron</a:t>
            </a:r>
            <a:r>
              <a:rPr dirty="0" sz="1300" spc="-25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Goldade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Senior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Vice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President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Chief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Financial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112" y="944912"/>
            <a:ext cx="2806925" cy="3082025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102</a:t>
            </a:fld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Management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3579637" y="3648495"/>
            <a:ext cx="191579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Oversees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the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crisis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management, </a:t>
            </a:r>
            <a:r>
              <a:rPr dirty="0" sz="1000">
                <a:latin typeface="Arial"/>
                <a:cs typeface="Arial"/>
              </a:rPr>
              <a:t>compliance,</a:t>
            </a:r>
            <a:r>
              <a:rPr dirty="0" sz="1000" spc="-5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enterprise</a:t>
            </a:r>
            <a:r>
              <a:rPr dirty="0" sz="1000" spc="-50">
                <a:latin typeface="Arial"/>
                <a:cs typeface="Arial"/>
              </a:rPr>
              <a:t> </a:t>
            </a:r>
            <a:r>
              <a:rPr dirty="0" sz="1000" spc="-20">
                <a:latin typeface="Arial"/>
                <a:cs typeface="Arial"/>
              </a:rPr>
              <a:t>risk </a:t>
            </a:r>
            <a:r>
              <a:rPr dirty="0" sz="1000">
                <a:latin typeface="Arial"/>
                <a:cs typeface="Arial"/>
              </a:rPr>
              <a:t>management,</a:t>
            </a:r>
            <a:r>
              <a:rPr dirty="0" sz="1000" spc="-6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strategy </a:t>
            </a:r>
            <a:r>
              <a:rPr dirty="0" sz="1000">
                <a:latin typeface="Arial"/>
                <a:cs typeface="Arial"/>
              </a:rPr>
              <a:t>development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and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 spc="-20">
                <a:latin typeface="Arial"/>
                <a:cs typeface="Arial"/>
              </a:rPr>
              <a:t>ESG.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579637" y="4433355"/>
            <a:ext cx="195833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Master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of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Laws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in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European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&amp;</a:t>
            </a:r>
            <a:r>
              <a:rPr dirty="0" sz="1000" spc="-10">
                <a:latin typeface="Arial"/>
                <a:cs typeface="Arial"/>
              </a:rPr>
              <a:t> Int’l </a:t>
            </a:r>
            <a:r>
              <a:rPr dirty="0" sz="1000">
                <a:latin typeface="Arial"/>
                <a:cs typeface="Arial"/>
              </a:rPr>
              <a:t>Economic</a:t>
            </a:r>
            <a:r>
              <a:rPr dirty="0" sz="1000" spc="-2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Law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(U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of</a:t>
            </a:r>
            <a:r>
              <a:rPr dirty="0" sz="1000" spc="-10">
                <a:latin typeface="Arial"/>
                <a:cs typeface="Arial"/>
              </a:rPr>
              <a:t> Edinburgh)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217462" y="3648495"/>
            <a:ext cx="1964689" cy="1115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Oversees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Pembina’s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commodity </a:t>
            </a:r>
            <a:r>
              <a:rPr dirty="0" sz="1000" b="1">
                <a:latin typeface="Arial"/>
                <a:cs typeface="Arial"/>
              </a:rPr>
              <a:t>marketing</a:t>
            </a:r>
            <a:r>
              <a:rPr dirty="0" sz="1000" spc="-4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activities</a:t>
            </a:r>
            <a:r>
              <a:rPr dirty="0" sz="1000">
                <a:latin typeface="Arial"/>
                <a:cs typeface="Arial"/>
              </a:rPr>
              <a:t>,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incl.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buying </a:t>
            </a:r>
            <a:r>
              <a:rPr dirty="0" sz="1000">
                <a:latin typeface="Arial"/>
                <a:cs typeface="Arial"/>
              </a:rPr>
              <a:t>&amp;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selling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commodities,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commodity </a:t>
            </a:r>
            <a:r>
              <a:rPr dirty="0" sz="1000">
                <a:latin typeface="Arial"/>
                <a:cs typeface="Arial"/>
              </a:rPr>
              <a:t>arbitrage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&amp;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optimization,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and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rail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 spc="-50">
                <a:latin typeface="Arial"/>
                <a:cs typeface="Arial"/>
              </a:rPr>
              <a:t>&amp; </a:t>
            </a:r>
            <a:r>
              <a:rPr dirty="0" sz="1000">
                <a:latin typeface="Arial"/>
                <a:cs typeface="Arial"/>
              </a:rPr>
              <a:t>marine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logistics.</a:t>
            </a:r>
            <a:endParaRPr sz="1000">
              <a:latin typeface="Arial"/>
              <a:cs typeface="Arial"/>
            </a:endParaRPr>
          </a:p>
          <a:p>
            <a:pPr algn="just" marL="12700" marR="107314">
              <a:lnSpc>
                <a:spcPct val="100000"/>
              </a:lnSpc>
              <a:spcBef>
                <a:spcPts val="180"/>
              </a:spcBef>
            </a:pPr>
            <a:r>
              <a:rPr dirty="0" sz="1000">
                <a:latin typeface="Arial"/>
                <a:cs typeface="Arial"/>
              </a:rPr>
              <a:t>Juris</a:t>
            </a:r>
            <a:r>
              <a:rPr dirty="0" sz="1000" spc="-2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Doctor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(USask),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Bachelor’s (UCalgary)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3514787" y="823550"/>
            <a:ext cx="2114550" cy="2757170"/>
          </a:xfrm>
          <a:custGeom>
            <a:avLst/>
            <a:gdLst/>
            <a:ahLst/>
            <a:cxnLst/>
            <a:rect l="l" t="t" r="r" b="b"/>
            <a:pathLst>
              <a:path w="2114550" h="2757170">
                <a:moveTo>
                  <a:pt x="2114399" y="2756999"/>
                </a:moveTo>
                <a:lnTo>
                  <a:pt x="0" y="2756999"/>
                </a:lnTo>
                <a:lnTo>
                  <a:pt x="0" y="0"/>
                </a:lnTo>
                <a:lnTo>
                  <a:pt x="2114399" y="0"/>
                </a:lnTo>
                <a:lnTo>
                  <a:pt x="2114399" y="27569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3514787" y="823550"/>
            <a:ext cx="2114550" cy="2757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  <a:spcBef>
                <a:spcPts val="1495"/>
              </a:spcBef>
            </a:pPr>
            <a:r>
              <a:rPr dirty="0" sz="1300" spc="-50" b="1">
                <a:solidFill>
                  <a:srgbClr val="1A5488"/>
                </a:solidFill>
                <a:latin typeface="Arial Narrow"/>
                <a:cs typeface="Arial Narrow"/>
              </a:rPr>
              <a:t>Eva</a:t>
            </a:r>
            <a:r>
              <a:rPr dirty="0" sz="1300" spc="-15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Bishop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SVP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Corporate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Services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9509" y="823546"/>
            <a:ext cx="2114425" cy="2321649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5885162" y="823550"/>
            <a:ext cx="2114550" cy="2757170"/>
          </a:xfrm>
          <a:custGeom>
            <a:avLst/>
            <a:gdLst/>
            <a:ahLst/>
            <a:cxnLst/>
            <a:rect l="l" t="t" r="r" b="b"/>
            <a:pathLst>
              <a:path w="2114550" h="2757170">
                <a:moveTo>
                  <a:pt x="2114399" y="2756999"/>
                </a:moveTo>
                <a:lnTo>
                  <a:pt x="0" y="2756999"/>
                </a:lnTo>
                <a:lnTo>
                  <a:pt x="0" y="0"/>
                </a:lnTo>
                <a:lnTo>
                  <a:pt x="2114399" y="0"/>
                </a:lnTo>
                <a:lnTo>
                  <a:pt x="2114399" y="27569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5885162" y="823550"/>
            <a:ext cx="2114550" cy="2757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85090">
              <a:lnSpc>
                <a:spcPct val="100000"/>
              </a:lnSpc>
              <a:spcBef>
                <a:spcPts val="1495"/>
              </a:spcBef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Stuart</a:t>
            </a:r>
            <a:r>
              <a:rPr dirty="0" sz="1300" spc="190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(Stu)</a:t>
            </a:r>
            <a:r>
              <a:rPr dirty="0" sz="1300" spc="190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Taylor</a:t>
            </a:r>
            <a:endParaRPr sz="1300">
              <a:latin typeface="Arial Narrow"/>
              <a:cs typeface="Arial Narrow"/>
            </a:endParaRPr>
          </a:p>
          <a:p>
            <a:pPr marL="85090"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SVP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Corporate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Development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5162" y="823550"/>
            <a:ext cx="2114425" cy="2321649"/>
          </a:xfrm>
          <a:prstGeom prst="rect">
            <a:avLst/>
          </a:prstGeom>
        </p:spPr>
      </p:pic>
      <p:sp>
        <p:nvSpPr>
          <p:cNvPr id="19" name="object 19" descr=""/>
          <p:cNvSpPr/>
          <p:nvPr/>
        </p:nvSpPr>
        <p:spPr>
          <a:xfrm>
            <a:off x="1144412" y="823550"/>
            <a:ext cx="2114550" cy="2757170"/>
          </a:xfrm>
          <a:custGeom>
            <a:avLst/>
            <a:gdLst/>
            <a:ahLst/>
            <a:cxnLst/>
            <a:rect l="l" t="t" r="r" b="b"/>
            <a:pathLst>
              <a:path w="2114550" h="2757170">
                <a:moveTo>
                  <a:pt x="2114399" y="2756999"/>
                </a:moveTo>
                <a:lnTo>
                  <a:pt x="0" y="2756999"/>
                </a:lnTo>
                <a:lnTo>
                  <a:pt x="0" y="0"/>
                </a:lnTo>
                <a:lnTo>
                  <a:pt x="2114399" y="0"/>
                </a:lnTo>
                <a:lnTo>
                  <a:pt x="2114399" y="27569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44412" y="823550"/>
            <a:ext cx="2114550" cy="2757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  <a:spcBef>
                <a:spcPts val="1495"/>
              </a:spcBef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Chris</a:t>
            </a:r>
            <a:r>
              <a:rPr dirty="0" sz="1300" spc="-5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Scherman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 spc="-25">
                <a:latin typeface="Arial"/>
                <a:cs typeface="Arial"/>
              </a:rPr>
              <a:t>SVP,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Marketing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Strategy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9134" y="823546"/>
            <a:ext cx="2114425" cy="2321649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5941837" y="3648495"/>
            <a:ext cx="187452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Responsible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for</a:t>
            </a:r>
            <a:r>
              <a:rPr dirty="0" sz="1000" spc="-3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Pembina’s </a:t>
            </a:r>
            <a:r>
              <a:rPr dirty="0" sz="1000" b="1">
                <a:latin typeface="Arial"/>
                <a:cs typeface="Arial"/>
              </a:rPr>
              <a:t>investments</a:t>
            </a:r>
            <a:r>
              <a:rPr dirty="0" sz="1000" spc="-25" b="1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in</a:t>
            </a:r>
            <a:r>
              <a:rPr dirty="0" sz="1000" spc="-2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energy</a:t>
            </a:r>
            <a:r>
              <a:rPr dirty="0" sz="1000" spc="-2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transition </a:t>
            </a:r>
            <a:r>
              <a:rPr dirty="0" sz="1000">
                <a:latin typeface="Arial"/>
                <a:cs typeface="Arial"/>
              </a:rPr>
              <a:t>&amp;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the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export</a:t>
            </a:r>
            <a:r>
              <a:rPr dirty="0" sz="1000" spc="-5" b="1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of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energy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to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global markets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8" name="object 2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30" name="object 30" descr=""/>
          <p:cNvSpPr txBox="1"/>
          <p:nvPr/>
        </p:nvSpPr>
        <p:spPr>
          <a:xfrm>
            <a:off x="8789875" y="4918766"/>
            <a:ext cx="23749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-25">
                <a:solidFill>
                  <a:srgbClr val="888888"/>
                </a:solidFill>
                <a:latin typeface="Calibri"/>
                <a:cs typeface="Calibri"/>
              </a:rPr>
              <a:t>105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941837" y="4433355"/>
            <a:ext cx="17049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BSc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in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Geography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(UCalgary)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3025" y="4505703"/>
            <a:ext cx="972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"/>
                <a:cs typeface="Arial"/>
              </a:rPr>
              <a:t>Source: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Board</a:t>
            </a:r>
            <a:r>
              <a:rPr dirty="0" spc="-25"/>
              <a:t> </a:t>
            </a:r>
            <a:r>
              <a:rPr dirty="0" spc="-10"/>
              <a:t>Members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11/12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Board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members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are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independent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within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meaning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Canadian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securities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laws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7579174" y="7758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579174" y="7758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Robert</a:t>
            </a:r>
            <a:r>
              <a:rPr dirty="0" sz="1150" spc="7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30">
                <a:solidFill>
                  <a:srgbClr val="1A5488"/>
                </a:solidFill>
                <a:latin typeface="Arial Narrow"/>
                <a:cs typeface="Arial Narrow"/>
              </a:rPr>
              <a:t>G.</a:t>
            </a:r>
            <a:r>
              <a:rPr dirty="0" sz="1150" spc="7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20">
                <a:solidFill>
                  <a:srgbClr val="1A5488"/>
                </a:solidFill>
                <a:latin typeface="Arial Narrow"/>
                <a:cs typeface="Arial Narrow"/>
              </a:rPr>
              <a:t>Gwin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Chair,</a:t>
            </a:r>
            <a:r>
              <a:rPr dirty="0" sz="800" spc="-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Human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Resources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6102899" y="7758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6102899" y="7758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Ana</a:t>
            </a:r>
            <a:r>
              <a:rPr dirty="0" sz="1150" spc="-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20">
                <a:solidFill>
                  <a:srgbClr val="1A5488"/>
                </a:solidFill>
                <a:latin typeface="Arial Narrow"/>
                <a:cs typeface="Arial Narrow"/>
              </a:rPr>
              <a:t>Dutra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Audit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Committee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4626624" y="7758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4626624" y="7758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Cynthia</a:t>
            </a:r>
            <a:r>
              <a:rPr dirty="0" sz="1150" spc="170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Carroll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Chair,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Safety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Environment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3150349" y="7758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3150349" y="7758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Scott</a:t>
            </a:r>
            <a:r>
              <a:rPr dirty="0" sz="1150" spc="204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Burrows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President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25">
                <a:latin typeface="Arial"/>
                <a:cs typeface="Arial"/>
              </a:rPr>
              <a:t> CEO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1674049" y="7758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5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674049" y="7758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28575">
              <a:lnSpc>
                <a:spcPts val="1375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Anne-Marie</a:t>
            </a:r>
            <a:r>
              <a:rPr dirty="0" sz="1150" spc="254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Ainsworth</a:t>
            </a:r>
            <a:endParaRPr sz="1150">
              <a:latin typeface="Arial Narrow"/>
              <a:cs typeface="Arial Narrow"/>
            </a:endParaRPr>
          </a:p>
          <a:p>
            <a:pPr marL="28575">
              <a:lnSpc>
                <a:spcPts val="894"/>
              </a:lnSpc>
            </a:pPr>
            <a:r>
              <a:rPr dirty="0" sz="750">
                <a:latin typeface="Arial"/>
                <a:cs typeface="Arial"/>
              </a:rPr>
              <a:t>Safety</a:t>
            </a:r>
            <a:r>
              <a:rPr dirty="0" sz="750" spc="25">
                <a:latin typeface="Arial"/>
                <a:cs typeface="Arial"/>
              </a:rPr>
              <a:t> </a:t>
            </a:r>
            <a:r>
              <a:rPr dirty="0" sz="750" spc="-10">
                <a:latin typeface="Arial"/>
                <a:cs typeface="Arial"/>
              </a:rPr>
              <a:t>Environment</a:t>
            </a:r>
            <a:r>
              <a:rPr dirty="0" sz="750" spc="25">
                <a:latin typeface="Arial"/>
                <a:cs typeface="Arial"/>
              </a:rPr>
              <a:t> </a:t>
            </a:r>
            <a:r>
              <a:rPr dirty="0" sz="750" spc="-10">
                <a:latin typeface="Arial"/>
                <a:cs typeface="Arial"/>
              </a:rPr>
              <a:t>Committee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197849" y="7758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5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97849" y="7758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Henry</a:t>
            </a:r>
            <a:r>
              <a:rPr dirty="0" sz="1150" spc="40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30">
                <a:solidFill>
                  <a:srgbClr val="1A5488"/>
                </a:solidFill>
                <a:latin typeface="Arial Narrow"/>
                <a:cs typeface="Arial Narrow"/>
              </a:rPr>
              <a:t>W.</a:t>
            </a:r>
            <a:r>
              <a:rPr dirty="0" sz="1150" spc="4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Sykes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Chair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</a:t>
            </a:r>
            <a:r>
              <a:rPr dirty="0" sz="800" spc="-10">
                <a:latin typeface="Arial"/>
                <a:cs typeface="Arial"/>
              </a:rPr>
              <a:t> Board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837" y="775875"/>
            <a:ext cx="1366988" cy="1424399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104" y="775875"/>
            <a:ext cx="1366988" cy="1424399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50372" y="775875"/>
            <a:ext cx="1366988" cy="1424399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26639" y="775875"/>
            <a:ext cx="1366988" cy="1424399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02906" y="775875"/>
            <a:ext cx="1366987" cy="1424399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79174" y="775875"/>
            <a:ext cx="1366988" cy="1424399"/>
          </a:xfrm>
          <a:prstGeom prst="rect">
            <a:avLst/>
          </a:prstGeom>
        </p:spPr>
      </p:pic>
      <p:sp>
        <p:nvSpPr>
          <p:cNvPr id="28" name="object 28" descr=""/>
          <p:cNvSpPr/>
          <p:nvPr/>
        </p:nvSpPr>
        <p:spPr>
          <a:xfrm>
            <a:off x="7579112" y="27850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7579112" y="27850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Bruce</a:t>
            </a:r>
            <a:r>
              <a:rPr dirty="0" sz="1150" spc="4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D.</a:t>
            </a:r>
            <a:r>
              <a:rPr dirty="0" sz="1150" spc="50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Rubin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Human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Resources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6102837" y="27850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6102837" y="27850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Leslie</a:t>
            </a:r>
            <a:r>
              <a:rPr dirty="0" sz="1150" spc="8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O'Donoghue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Audit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Committee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4626562" y="27850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 txBox="1"/>
          <p:nvPr/>
        </p:nvSpPr>
        <p:spPr>
          <a:xfrm>
            <a:off x="4626562" y="27850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Andy </a:t>
            </a:r>
            <a:r>
              <a:rPr dirty="0" sz="1150" spc="-30">
                <a:solidFill>
                  <a:srgbClr val="1A5488"/>
                </a:solidFill>
                <a:latin typeface="Arial Narrow"/>
                <a:cs typeface="Arial Narrow"/>
              </a:rPr>
              <a:t>J.</a:t>
            </a: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25">
                <a:solidFill>
                  <a:srgbClr val="1A5488"/>
                </a:solidFill>
                <a:latin typeface="Arial Narrow"/>
                <a:cs typeface="Arial Narrow"/>
              </a:rPr>
              <a:t>Mah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Audit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Committee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3150287" y="27850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4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3150287" y="27850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090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David</a:t>
            </a:r>
            <a:r>
              <a:rPr dirty="0" sz="1150" spc="3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1A5488"/>
                </a:solidFill>
                <a:latin typeface="Arial Narrow"/>
                <a:cs typeface="Arial Narrow"/>
              </a:rPr>
              <a:t>LeGresley</a:t>
            </a:r>
            <a:endParaRPr sz="1150">
              <a:latin typeface="Arial Narrow"/>
              <a:cs typeface="Arial Narrow"/>
            </a:endParaRPr>
          </a:p>
          <a:p>
            <a:pPr marL="85090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Chair,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Governance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 spc="-25">
                <a:latin typeface="Arial"/>
                <a:cs typeface="Arial"/>
              </a:rPr>
              <a:t>CSR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 descr=""/>
          <p:cNvSpPr/>
          <p:nvPr/>
        </p:nvSpPr>
        <p:spPr>
          <a:xfrm>
            <a:off x="1673987" y="27850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5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1673987" y="27850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725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Gordon</a:t>
            </a:r>
            <a:r>
              <a:rPr dirty="0" sz="1150" spc="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30">
                <a:solidFill>
                  <a:srgbClr val="1A5488"/>
                </a:solidFill>
                <a:latin typeface="Arial Narrow"/>
                <a:cs typeface="Arial Narrow"/>
              </a:rPr>
              <a:t>J.</a:t>
            </a:r>
            <a:r>
              <a:rPr dirty="0" sz="1150" spc="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20">
                <a:solidFill>
                  <a:srgbClr val="1A5488"/>
                </a:solidFill>
                <a:latin typeface="Arial Narrow"/>
                <a:cs typeface="Arial Narrow"/>
              </a:rPr>
              <a:t>Kerr</a:t>
            </a:r>
            <a:endParaRPr sz="1150">
              <a:latin typeface="Arial Narrow"/>
              <a:cs typeface="Arial Narrow"/>
            </a:endParaRPr>
          </a:p>
          <a:p>
            <a:pPr marL="85725">
              <a:lnSpc>
                <a:spcPts val="950"/>
              </a:lnSpc>
            </a:pPr>
            <a:r>
              <a:rPr dirty="0" sz="800">
                <a:latin typeface="Arial"/>
                <a:cs typeface="Arial"/>
              </a:rPr>
              <a:t>Audit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Committee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 descr=""/>
          <p:cNvSpPr/>
          <p:nvPr/>
        </p:nvSpPr>
        <p:spPr>
          <a:xfrm>
            <a:off x="197787" y="2785074"/>
            <a:ext cx="1367155" cy="1844039"/>
          </a:xfrm>
          <a:custGeom>
            <a:avLst/>
            <a:gdLst/>
            <a:ahLst/>
            <a:cxnLst/>
            <a:rect l="l" t="t" r="r" b="b"/>
            <a:pathLst>
              <a:path w="1367155" h="1844039">
                <a:moveTo>
                  <a:pt x="1367099" y="1843499"/>
                </a:moveTo>
                <a:lnTo>
                  <a:pt x="0" y="1843499"/>
                </a:lnTo>
                <a:lnTo>
                  <a:pt x="0" y="0"/>
                </a:lnTo>
                <a:lnTo>
                  <a:pt x="1367099" y="0"/>
                </a:lnTo>
                <a:lnTo>
                  <a:pt x="1367099" y="18434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 txBox="1"/>
          <p:nvPr/>
        </p:nvSpPr>
        <p:spPr>
          <a:xfrm>
            <a:off x="197787" y="2785074"/>
            <a:ext cx="1367155" cy="18440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85090">
              <a:lnSpc>
                <a:spcPts val="1370"/>
              </a:lnSpc>
            </a:pPr>
            <a:r>
              <a:rPr dirty="0" sz="1150">
                <a:solidFill>
                  <a:srgbClr val="1A5488"/>
                </a:solidFill>
                <a:latin typeface="Arial Narrow"/>
                <a:cs typeface="Arial Narrow"/>
              </a:rPr>
              <a:t>Maureen</a:t>
            </a:r>
            <a:r>
              <a:rPr dirty="0" sz="1150" spc="5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80">
                <a:solidFill>
                  <a:srgbClr val="1A5488"/>
                </a:solidFill>
                <a:latin typeface="Arial Narrow"/>
                <a:cs typeface="Arial Narrow"/>
              </a:rPr>
              <a:t>E.</a:t>
            </a:r>
            <a:r>
              <a:rPr dirty="0" sz="1150" spc="55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150" spc="-20">
                <a:solidFill>
                  <a:srgbClr val="1A5488"/>
                </a:solidFill>
                <a:latin typeface="Arial Narrow"/>
                <a:cs typeface="Arial Narrow"/>
              </a:rPr>
              <a:t>Howe</a:t>
            </a:r>
            <a:endParaRPr sz="1150">
              <a:latin typeface="Arial Narrow"/>
              <a:cs typeface="Arial Narrow"/>
            </a:endParaRPr>
          </a:p>
          <a:p>
            <a:pPr marL="85090">
              <a:lnSpc>
                <a:spcPts val="950"/>
              </a:lnSpc>
            </a:pPr>
            <a:r>
              <a:rPr dirty="0" sz="800" spc="-10">
                <a:latin typeface="Arial"/>
                <a:cs typeface="Arial"/>
              </a:rPr>
              <a:t>Chair,</a:t>
            </a:r>
            <a:r>
              <a:rPr dirty="0" sz="800" spc="-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Audit</a:t>
            </a:r>
            <a:r>
              <a:rPr dirty="0" sz="800" spc="-10">
                <a:latin typeface="Arial"/>
                <a:cs typeface="Arial"/>
              </a:rPr>
              <a:t> Committee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0" name="object 4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7775" y="2785074"/>
            <a:ext cx="1366988" cy="1424399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74042" y="2785074"/>
            <a:ext cx="1366988" cy="1424399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50309" y="2785074"/>
            <a:ext cx="1366988" cy="1424399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26576" y="2785074"/>
            <a:ext cx="1366988" cy="1424399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02844" y="2785074"/>
            <a:ext cx="1366987" cy="1424399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579111" y="2785074"/>
            <a:ext cx="1366988" cy="1424399"/>
          </a:xfrm>
          <a:prstGeom prst="rect">
            <a:avLst/>
          </a:prstGeom>
        </p:spPr>
      </p:pic>
      <p:sp>
        <p:nvSpPr>
          <p:cNvPr id="46" name="object 46" descr=""/>
          <p:cNvSpPr txBox="1"/>
          <p:nvPr/>
        </p:nvSpPr>
        <p:spPr>
          <a:xfrm>
            <a:off x="172300" y="4621277"/>
            <a:ext cx="1397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50" name="object 5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52" name="object 5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949" y="737550"/>
              <a:ext cx="7555399" cy="409497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19887" y="2943037"/>
              <a:ext cx="7555865" cy="379730"/>
            </a:xfrm>
            <a:custGeom>
              <a:avLst/>
              <a:gdLst/>
              <a:ahLst/>
              <a:cxnLst/>
              <a:rect l="l" t="t" r="r" b="b"/>
              <a:pathLst>
                <a:path w="7555865" h="379729">
                  <a:moveTo>
                    <a:pt x="62" y="62"/>
                  </a:moveTo>
                  <a:lnTo>
                    <a:pt x="7555562" y="62"/>
                  </a:lnTo>
                  <a:lnTo>
                    <a:pt x="7555562" y="379562"/>
                  </a:lnTo>
                  <a:lnTo>
                    <a:pt x="62" y="379562"/>
                  </a:lnTo>
                  <a:lnTo>
                    <a:pt x="62" y="62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Balance</a:t>
            </a:r>
            <a:r>
              <a:rPr dirty="0" spc="-20"/>
              <a:t> </a:t>
            </a:r>
            <a:r>
              <a:rPr dirty="0"/>
              <a:t>Sheet</a:t>
            </a:r>
            <a:r>
              <a:rPr dirty="0" spc="-5"/>
              <a:t> </a:t>
            </a:r>
            <a:r>
              <a:rPr dirty="0" spc="-10"/>
              <a:t>(10-</a:t>
            </a:r>
            <a:r>
              <a:rPr dirty="0"/>
              <a:t>Q),</a:t>
            </a:r>
            <a:r>
              <a:rPr dirty="0" spc="-10"/>
              <a:t> Jan-</a:t>
            </a:r>
            <a:r>
              <a:rPr dirty="0"/>
              <a:t>Mar</a:t>
            </a:r>
            <a:r>
              <a:rPr dirty="0" spc="-5"/>
              <a:t> </a:t>
            </a:r>
            <a:r>
              <a:rPr dirty="0" spc="-20"/>
              <a:t>2023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875" y="737550"/>
              <a:ext cx="7307349" cy="406737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40289" y="1211089"/>
              <a:ext cx="7341870" cy="1284605"/>
            </a:xfrm>
            <a:custGeom>
              <a:avLst/>
              <a:gdLst/>
              <a:ahLst/>
              <a:cxnLst/>
              <a:rect l="l" t="t" r="r" b="b"/>
              <a:pathLst>
                <a:path w="7341870" h="1284605">
                  <a:moveTo>
                    <a:pt x="26585" y="60"/>
                  </a:moveTo>
                  <a:lnTo>
                    <a:pt x="7341185" y="60"/>
                  </a:lnTo>
                  <a:lnTo>
                    <a:pt x="7341185" y="183660"/>
                  </a:lnTo>
                  <a:lnTo>
                    <a:pt x="26585" y="183660"/>
                  </a:lnTo>
                  <a:lnTo>
                    <a:pt x="26585" y="60"/>
                  </a:lnTo>
                  <a:close/>
                </a:path>
                <a:path w="7341870" h="1284605">
                  <a:moveTo>
                    <a:pt x="60" y="1100660"/>
                  </a:moveTo>
                  <a:lnTo>
                    <a:pt x="7314660" y="1100660"/>
                  </a:lnTo>
                  <a:lnTo>
                    <a:pt x="7314660" y="1284260"/>
                  </a:lnTo>
                  <a:lnTo>
                    <a:pt x="60" y="1284260"/>
                  </a:lnTo>
                  <a:lnTo>
                    <a:pt x="60" y="1100660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164825" y="29239"/>
            <a:ext cx="5585460" cy="62484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2200" b="1">
                <a:latin typeface="Arial"/>
                <a:cs typeface="Arial"/>
              </a:rPr>
              <a:t>Balance</a:t>
            </a:r>
            <a:r>
              <a:rPr dirty="0" sz="2200" spc="-2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Sheet</a:t>
            </a:r>
            <a:r>
              <a:rPr dirty="0" sz="2200" spc="-10" b="1">
                <a:latin typeface="Arial"/>
                <a:cs typeface="Arial"/>
              </a:rPr>
              <a:t> (10-</a:t>
            </a:r>
            <a:r>
              <a:rPr dirty="0" sz="2200" b="1">
                <a:latin typeface="Arial"/>
                <a:cs typeface="Arial"/>
              </a:rPr>
              <a:t>Q),</a:t>
            </a:r>
            <a:r>
              <a:rPr dirty="0" sz="2200" spc="-10" b="1">
                <a:latin typeface="Arial"/>
                <a:cs typeface="Arial"/>
              </a:rPr>
              <a:t> Jan-</a:t>
            </a:r>
            <a:r>
              <a:rPr dirty="0" sz="2200" b="1">
                <a:latin typeface="Arial"/>
                <a:cs typeface="Arial"/>
              </a:rPr>
              <a:t>Mar</a:t>
            </a:r>
            <a:r>
              <a:rPr dirty="0" sz="2200" spc="-1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2023</a:t>
            </a:r>
            <a:r>
              <a:rPr dirty="0" sz="2200" spc="10" b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(cont’d)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Balance</a:t>
            </a:r>
            <a:r>
              <a:rPr dirty="0" spc="-30"/>
              <a:t> </a:t>
            </a:r>
            <a:r>
              <a:rPr dirty="0"/>
              <a:t>Sheet</a:t>
            </a:r>
            <a:r>
              <a:rPr dirty="0" spc="-20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64711" y="794675"/>
            <a:ext cx="7614920" cy="3987165"/>
            <a:chOff x="764711" y="794675"/>
            <a:chExt cx="7614920" cy="398716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275" y="794675"/>
              <a:ext cx="7595448" cy="398687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74236" y="2906536"/>
              <a:ext cx="7595870" cy="379730"/>
            </a:xfrm>
            <a:custGeom>
              <a:avLst/>
              <a:gdLst/>
              <a:ahLst/>
              <a:cxnLst/>
              <a:rect l="l" t="t" r="r" b="b"/>
              <a:pathLst>
                <a:path w="7595870" h="379729">
                  <a:moveTo>
                    <a:pt x="63" y="63"/>
                  </a:moveTo>
                  <a:lnTo>
                    <a:pt x="7595463" y="63"/>
                  </a:lnTo>
                  <a:lnTo>
                    <a:pt x="7595463" y="379563"/>
                  </a:lnTo>
                  <a:lnTo>
                    <a:pt x="63" y="379563"/>
                  </a:lnTo>
                  <a:lnTo>
                    <a:pt x="63" y="6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Oil</a:t>
            </a:r>
            <a:r>
              <a:rPr dirty="0" spc="-15"/>
              <a:t> </a:t>
            </a:r>
            <a:r>
              <a:rPr dirty="0" spc="-10"/>
              <a:t>Market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34568" y="731030"/>
            <a:ext cx="3164205" cy="3574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8305" marR="299720" indent="-332740">
              <a:lnSpc>
                <a:spcPct val="114999"/>
              </a:lnSpc>
              <a:spcBef>
                <a:spcPts val="100"/>
              </a:spcBef>
              <a:buChar char="●"/>
              <a:tabLst>
                <a:tab pos="408305" algn="l"/>
              </a:tabLst>
            </a:pP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2019,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Canada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was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 </a:t>
            </a:r>
            <a:r>
              <a:rPr dirty="0" sz="1350" spc="-25" b="1">
                <a:latin typeface="Arial"/>
                <a:cs typeface="Arial"/>
              </a:rPr>
              <a:t>4</a:t>
            </a:r>
            <a:r>
              <a:rPr dirty="0" baseline="30864" sz="1350" spc="-37" b="1">
                <a:latin typeface="Arial"/>
                <a:cs typeface="Arial"/>
              </a:rPr>
              <a:t>th </a:t>
            </a:r>
            <a:r>
              <a:rPr dirty="0" sz="1350" b="1">
                <a:latin typeface="Arial"/>
                <a:cs typeface="Arial"/>
              </a:rPr>
              <a:t>largest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crude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oil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producer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the </a:t>
            </a:r>
            <a:r>
              <a:rPr dirty="0" sz="1350">
                <a:latin typeface="Arial"/>
                <a:cs typeface="Arial"/>
              </a:rPr>
              <a:t>world,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5.9%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total </a:t>
            </a:r>
            <a:r>
              <a:rPr dirty="0" sz="1350">
                <a:latin typeface="Arial"/>
                <a:cs typeface="Arial"/>
              </a:rPr>
              <a:t>global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supply.</a:t>
            </a:r>
            <a:endParaRPr sz="1350">
              <a:latin typeface="Arial"/>
              <a:cs typeface="Arial"/>
            </a:endParaRPr>
          </a:p>
          <a:p>
            <a:pPr marL="408305" marR="165100" indent="-332740">
              <a:lnSpc>
                <a:spcPct val="114999"/>
              </a:lnSpc>
              <a:buChar char="●"/>
              <a:tabLst>
                <a:tab pos="408305" algn="l"/>
              </a:tabLst>
            </a:pPr>
            <a:r>
              <a:rPr dirty="0" sz="1350">
                <a:latin typeface="Arial"/>
                <a:cs typeface="Arial"/>
              </a:rPr>
              <a:t>Crude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oil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production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averaged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25" b="1">
                <a:latin typeface="Arial"/>
                <a:cs typeface="Arial"/>
              </a:rPr>
              <a:t>4.9 </a:t>
            </a:r>
            <a:r>
              <a:rPr dirty="0" sz="1350" b="1">
                <a:latin typeface="Arial"/>
                <a:cs typeface="Arial"/>
              </a:rPr>
              <a:t>million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barrels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per</a:t>
            </a:r>
            <a:r>
              <a:rPr dirty="0" sz="1350" spc="-20">
                <a:latin typeface="Arial"/>
                <a:cs typeface="Arial"/>
              </a:rPr>
              <a:t> day.</a:t>
            </a:r>
            <a:endParaRPr sz="1350">
              <a:latin typeface="Arial"/>
              <a:cs typeface="Arial"/>
            </a:endParaRPr>
          </a:p>
          <a:p>
            <a:pPr marL="408305" marR="81280" indent="-332740">
              <a:lnSpc>
                <a:spcPct val="114999"/>
              </a:lnSpc>
              <a:buChar char="●"/>
              <a:tabLst>
                <a:tab pos="408305" algn="l"/>
              </a:tabLst>
            </a:pP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March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2020,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0">
                <a:latin typeface="Arial"/>
                <a:cs typeface="Arial"/>
              </a:rPr>
              <a:t> COVID-</a:t>
            </a:r>
            <a:r>
              <a:rPr dirty="0" sz="1350" spc="-25">
                <a:latin typeface="Arial"/>
                <a:cs typeface="Arial"/>
              </a:rPr>
              <a:t>19 </a:t>
            </a:r>
            <a:r>
              <a:rPr dirty="0" sz="1350">
                <a:latin typeface="Arial"/>
                <a:cs typeface="Arial"/>
              </a:rPr>
              <a:t>pandemic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significant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drop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in </a:t>
            </a:r>
            <a:r>
              <a:rPr dirty="0" sz="1350">
                <a:latin typeface="Arial"/>
                <a:cs typeface="Arial"/>
              </a:rPr>
              <a:t>global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crude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oil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demand,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forcing </a:t>
            </a:r>
            <a:r>
              <a:rPr dirty="0" sz="1350">
                <a:latin typeface="Arial"/>
                <a:cs typeface="Arial"/>
              </a:rPr>
              <a:t>producers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western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canada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cut </a:t>
            </a:r>
            <a:r>
              <a:rPr dirty="0" sz="1350">
                <a:latin typeface="Arial"/>
                <a:cs typeface="Arial"/>
              </a:rPr>
              <a:t>production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by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estimated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972,000 </a:t>
            </a:r>
            <a:r>
              <a:rPr dirty="0" sz="1350">
                <a:latin typeface="Arial"/>
                <a:cs typeface="Arial"/>
              </a:rPr>
              <a:t>barrels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per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day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by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mid-May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2020.</a:t>
            </a:r>
            <a:endParaRPr sz="1350">
              <a:latin typeface="Arial"/>
              <a:cs typeface="Arial"/>
            </a:endParaRPr>
          </a:p>
          <a:p>
            <a:pPr marL="408305" marR="633095" indent="-332740">
              <a:lnSpc>
                <a:spcPct val="114999"/>
              </a:lnSpc>
              <a:buChar char="●"/>
              <a:tabLst>
                <a:tab pos="408305" algn="l"/>
              </a:tabLst>
            </a:pPr>
            <a:r>
              <a:rPr dirty="0" sz="1350">
                <a:latin typeface="Arial"/>
                <a:cs typeface="Arial"/>
              </a:rPr>
              <a:t>By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January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2021,</a:t>
            </a:r>
            <a:r>
              <a:rPr dirty="0" sz="1350" spc="-10">
                <a:latin typeface="Arial"/>
                <a:cs typeface="Arial"/>
              </a:rPr>
              <a:t> Canadian </a:t>
            </a:r>
            <a:r>
              <a:rPr dirty="0" sz="1350">
                <a:latin typeface="Arial"/>
                <a:cs typeface="Arial"/>
              </a:rPr>
              <a:t>production</a:t>
            </a:r>
            <a:r>
              <a:rPr dirty="0" sz="1350" spc="-4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returned</a:t>
            </a:r>
            <a:r>
              <a:rPr dirty="0" sz="1350" spc="-45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to</a:t>
            </a:r>
            <a:endParaRPr sz="13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240"/>
              </a:spcBef>
            </a:pPr>
            <a:r>
              <a:rPr dirty="0" sz="1350">
                <a:latin typeface="Arial"/>
                <a:cs typeface="Arial"/>
              </a:rPr>
              <a:t>pre-pandemic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levels.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5624" y="800775"/>
            <a:ext cx="5705338" cy="3833248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937" y="737550"/>
              <a:ext cx="7086474" cy="410725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54290" y="1182515"/>
              <a:ext cx="7113905" cy="1379855"/>
            </a:xfrm>
            <a:custGeom>
              <a:avLst/>
              <a:gdLst/>
              <a:ahLst/>
              <a:cxnLst/>
              <a:rect l="l" t="t" r="r" b="b"/>
              <a:pathLst>
                <a:path w="7113905" h="1379855">
                  <a:moveTo>
                    <a:pt x="26659" y="59"/>
                  </a:moveTo>
                  <a:lnTo>
                    <a:pt x="7113258" y="59"/>
                  </a:lnTo>
                  <a:lnTo>
                    <a:pt x="7113258" y="150959"/>
                  </a:lnTo>
                  <a:lnTo>
                    <a:pt x="26659" y="150959"/>
                  </a:lnTo>
                  <a:lnTo>
                    <a:pt x="26659" y="59"/>
                  </a:lnTo>
                  <a:close/>
                </a:path>
                <a:path w="7113905" h="1379855">
                  <a:moveTo>
                    <a:pt x="59" y="1228559"/>
                  </a:moveTo>
                  <a:lnTo>
                    <a:pt x="7086658" y="1228559"/>
                  </a:lnTo>
                  <a:lnTo>
                    <a:pt x="7086658" y="1379459"/>
                  </a:lnTo>
                  <a:lnTo>
                    <a:pt x="59" y="1379459"/>
                  </a:lnTo>
                  <a:lnTo>
                    <a:pt x="59" y="1228559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164825" y="29239"/>
            <a:ext cx="3644265" cy="62484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2200" b="1">
                <a:latin typeface="Arial"/>
                <a:cs typeface="Arial"/>
              </a:rPr>
              <a:t>Balance</a:t>
            </a:r>
            <a:r>
              <a:rPr dirty="0" sz="2200" spc="-1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Sheet</a:t>
            </a:r>
            <a:r>
              <a:rPr dirty="0" sz="2200" spc="-1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(10-K)</a:t>
            </a:r>
            <a:r>
              <a:rPr dirty="0" sz="2200" spc="-10" b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(cont’d)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9"/>
            <a:ext cx="9144000" cy="4128135"/>
            <a:chOff x="0" y="737549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387" y="737549"/>
              <a:ext cx="7305226" cy="410114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8339" y="2333663"/>
              <a:ext cx="7305675" cy="1628775"/>
            </a:xfrm>
            <a:custGeom>
              <a:avLst/>
              <a:gdLst/>
              <a:ahLst/>
              <a:cxnLst/>
              <a:rect l="l" t="t" r="r" b="b"/>
              <a:pathLst>
                <a:path w="7305675" h="1628775">
                  <a:moveTo>
                    <a:pt x="60" y="60"/>
                  </a:moveTo>
                  <a:lnTo>
                    <a:pt x="7305360" y="60"/>
                  </a:lnTo>
                  <a:lnTo>
                    <a:pt x="7305360" y="198660"/>
                  </a:lnTo>
                  <a:lnTo>
                    <a:pt x="60" y="198660"/>
                  </a:lnTo>
                  <a:lnTo>
                    <a:pt x="60" y="60"/>
                  </a:lnTo>
                  <a:close/>
                </a:path>
                <a:path w="7305675" h="1628775">
                  <a:moveTo>
                    <a:pt x="60" y="1471135"/>
                  </a:moveTo>
                  <a:lnTo>
                    <a:pt x="7305360" y="1471135"/>
                  </a:lnTo>
                  <a:lnTo>
                    <a:pt x="7305360" y="1628635"/>
                  </a:lnTo>
                  <a:lnTo>
                    <a:pt x="60" y="1628635"/>
                  </a:lnTo>
                  <a:lnTo>
                    <a:pt x="60" y="1471135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Income</a:t>
            </a:r>
            <a:r>
              <a:rPr dirty="0" spc="-2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934249" y="1354799"/>
            <a:ext cx="1133475" cy="1424940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FY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‘22</a:t>
            </a:r>
            <a:endParaRPr sz="1200">
              <a:latin typeface="Arial"/>
              <a:cs typeface="Arial"/>
            </a:endParaRPr>
          </a:p>
          <a:p>
            <a:pPr marL="85725" marR="141605">
              <a:lnSpc>
                <a:spcPct val="114599"/>
              </a:lnSpc>
            </a:pPr>
            <a:r>
              <a:rPr dirty="0" sz="1200">
                <a:latin typeface="Arial"/>
                <a:cs typeface="Arial"/>
              </a:rPr>
              <a:t>earnings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was </a:t>
            </a:r>
            <a:r>
              <a:rPr dirty="0" sz="1200">
                <a:latin typeface="Arial"/>
                <a:cs typeface="Arial"/>
              </a:rPr>
              <a:t>driven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the </a:t>
            </a:r>
            <a:r>
              <a:rPr dirty="0" sz="1200">
                <a:latin typeface="Arial"/>
                <a:cs typeface="Arial"/>
              </a:rPr>
              <a:t>gain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PGI </a:t>
            </a:r>
            <a:r>
              <a:rPr dirty="0" sz="1200" spc="-10" b="1">
                <a:latin typeface="Arial"/>
                <a:cs typeface="Arial"/>
              </a:rPr>
              <a:t>Transaction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Income</a:t>
            </a:r>
            <a:r>
              <a:rPr dirty="0" spc="-2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1087" y="737549"/>
            <a:ext cx="7701826" cy="395740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75175"/>
            <a:ext cx="9144000" cy="4090035"/>
            <a:chOff x="0" y="775175"/>
            <a:chExt cx="9144000" cy="409003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00" y="775175"/>
              <a:ext cx="7853347" cy="403572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734" y="2680009"/>
              <a:ext cx="7853680" cy="2131060"/>
            </a:xfrm>
            <a:custGeom>
              <a:avLst/>
              <a:gdLst/>
              <a:ahLst/>
              <a:cxnLst/>
              <a:rect l="l" t="t" r="r" b="b"/>
              <a:pathLst>
                <a:path w="7853680" h="2131060">
                  <a:moveTo>
                    <a:pt x="65" y="65"/>
                  </a:moveTo>
                  <a:lnTo>
                    <a:pt x="7853465" y="65"/>
                  </a:lnTo>
                  <a:lnTo>
                    <a:pt x="7853465" y="170165"/>
                  </a:lnTo>
                  <a:lnTo>
                    <a:pt x="65" y="170165"/>
                  </a:lnTo>
                  <a:lnTo>
                    <a:pt x="65" y="65"/>
                  </a:lnTo>
                  <a:close/>
                </a:path>
                <a:path w="7853680" h="2131060">
                  <a:moveTo>
                    <a:pt x="65" y="1960790"/>
                  </a:moveTo>
                  <a:lnTo>
                    <a:pt x="7853465" y="1960790"/>
                  </a:lnTo>
                  <a:lnTo>
                    <a:pt x="7853465" y="2130890"/>
                  </a:lnTo>
                  <a:lnTo>
                    <a:pt x="65" y="2130890"/>
                  </a:lnTo>
                  <a:lnTo>
                    <a:pt x="65" y="1960790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Cash</a:t>
            </a:r>
            <a:r>
              <a:rPr dirty="0" spc="-15"/>
              <a:t> </a:t>
            </a:r>
            <a:r>
              <a:rPr dirty="0"/>
              <a:t>Flow</a:t>
            </a:r>
            <a:r>
              <a:rPr dirty="0" spc="-15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052799" y="3401650"/>
            <a:ext cx="994410" cy="1409700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147955" rIns="0" bIns="0" rtlCol="0" vert="horz">
            <a:spAutoFit/>
          </a:bodyPr>
          <a:lstStyle/>
          <a:p>
            <a:pPr marL="85725" marR="138430">
              <a:lnSpc>
                <a:spcPct val="114599"/>
              </a:lnSpc>
              <a:spcBef>
                <a:spcPts val="1165"/>
              </a:spcBef>
            </a:pPr>
            <a:r>
              <a:rPr dirty="0" sz="1200">
                <a:latin typeface="Arial"/>
                <a:cs typeface="Arial"/>
              </a:rPr>
              <a:t>Positive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50">
                <a:latin typeface="Arial"/>
                <a:cs typeface="Arial"/>
              </a:rPr>
              <a:t>&amp; </a:t>
            </a:r>
            <a:r>
              <a:rPr dirty="0" sz="1200" spc="-10">
                <a:latin typeface="Arial"/>
                <a:cs typeface="Arial"/>
              </a:rPr>
              <a:t>growing </a:t>
            </a:r>
            <a:r>
              <a:rPr dirty="0" sz="1200">
                <a:latin typeface="Arial"/>
                <a:cs typeface="Arial"/>
              </a:rPr>
              <a:t>FCF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trends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FY </a:t>
            </a:r>
            <a:r>
              <a:rPr dirty="0" sz="1200" spc="-10">
                <a:latin typeface="Arial"/>
                <a:cs typeface="Arial"/>
              </a:rPr>
              <a:t>‘21-</a:t>
            </a:r>
            <a:r>
              <a:rPr dirty="0" sz="1200" spc="-20">
                <a:latin typeface="Arial"/>
                <a:cs typeface="Arial"/>
              </a:rPr>
              <a:t>‘22.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9"/>
            <a:ext cx="9144000" cy="4128135"/>
            <a:chOff x="0" y="737549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512" y="737549"/>
              <a:ext cx="6691450" cy="409162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71431" y="859919"/>
              <a:ext cx="6691630" cy="2003425"/>
            </a:xfrm>
            <a:custGeom>
              <a:avLst/>
              <a:gdLst/>
              <a:ahLst/>
              <a:cxnLst/>
              <a:rect l="l" t="t" r="r" b="b"/>
              <a:pathLst>
                <a:path w="6691630" h="2003425">
                  <a:moveTo>
                    <a:pt x="80" y="55"/>
                  </a:moveTo>
                  <a:lnTo>
                    <a:pt x="6691580" y="55"/>
                  </a:lnTo>
                  <a:lnTo>
                    <a:pt x="6691580" y="159355"/>
                  </a:lnTo>
                  <a:lnTo>
                    <a:pt x="80" y="159355"/>
                  </a:lnTo>
                  <a:lnTo>
                    <a:pt x="80" y="55"/>
                  </a:lnTo>
                  <a:close/>
                </a:path>
                <a:path w="6691630" h="2003425">
                  <a:moveTo>
                    <a:pt x="80" y="828730"/>
                  </a:moveTo>
                  <a:lnTo>
                    <a:pt x="6691580" y="828730"/>
                  </a:lnTo>
                  <a:lnTo>
                    <a:pt x="6691580" y="988030"/>
                  </a:lnTo>
                  <a:lnTo>
                    <a:pt x="80" y="988030"/>
                  </a:lnTo>
                  <a:lnTo>
                    <a:pt x="80" y="828730"/>
                  </a:lnTo>
                  <a:close/>
                </a:path>
                <a:path w="6691630" h="2003425">
                  <a:moveTo>
                    <a:pt x="55" y="1162105"/>
                  </a:moveTo>
                  <a:lnTo>
                    <a:pt x="6691555" y="1162105"/>
                  </a:lnTo>
                  <a:lnTo>
                    <a:pt x="6691555" y="1321405"/>
                  </a:lnTo>
                  <a:lnTo>
                    <a:pt x="55" y="1321405"/>
                  </a:lnTo>
                  <a:lnTo>
                    <a:pt x="55" y="1162105"/>
                  </a:lnTo>
                  <a:close/>
                </a:path>
                <a:path w="6691630" h="2003425">
                  <a:moveTo>
                    <a:pt x="55" y="1843793"/>
                  </a:moveTo>
                  <a:lnTo>
                    <a:pt x="6691555" y="1843793"/>
                  </a:lnTo>
                  <a:lnTo>
                    <a:pt x="6691555" y="2003093"/>
                  </a:lnTo>
                  <a:lnTo>
                    <a:pt x="55" y="2003093"/>
                  </a:lnTo>
                  <a:lnTo>
                    <a:pt x="55" y="184379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71431" y="3177944"/>
              <a:ext cx="6691630" cy="196850"/>
            </a:xfrm>
            <a:custGeom>
              <a:avLst/>
              <a:gdLst/>
              <a:ahLst/>
              <a:cxnLst/>
              <a:rect l="l" t="t" r="r" b="b"/>
              <a:pathLst>
                <a:path w="6691630" h="196850">
                  <a:moveTo>
                    <a:pt x="55" y="55"/>
                  </a:moveTo>
                  <a:lnTo>
                    <a:pt x="6691555" y="55"/>
                  </a:lnTo>
                  <a:lnTo>
                    <a:pt x="6691555" y="196255"/>
                  </a:lnTo>
                  <a:lnTo>
                    <a:pt x="55" y="196255"/>
                  </a:lnTo>
                  <a:lnTo>
                    <a:pt x="55" y="55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Cash</a:t>
            </a:r>
            <a:r>
              <a:rPr dirty="0" spc="-25"/>
              <a:t> </a:t>
            </a:r>
            <a:r>
              <a:rPr dirty="0"/>
              <a:t>Flow</a:t>
            </a:r>
            <a:r>
              <a:rPr dirty="0" spc="-1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(10-K)</a:t>
            </a:r>
            <a:r>
              <a:rPr dirty="0" spc="10"/>
              <a:t> </a:t>
            </a:r>
            <a:r>
              <a:rPr dirty="0" sz="1800" spc="-10" b="0">
                <a:latin typeface="Arial"/>
                <a:cs typeface="Arial"/>
              </a:rPr>
              <a:t>(cont’d)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32050" y="829900"/>
            <a:ext cx="1651000" cy="3895090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85725" marR="355600">
              <a:lnSpc>
                <a:spcPct val="114999"/>
              </a:lnSpc>
              <a:spcBef>
                <a:spcPts val="1160"/>
              </a:spcBef>
            </a:pP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2022,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Pembina </a:t>
            </a:r>
            <a:r>
              <a:rPr dirty="0" sz="1200">
                <a:latin typeface="Arial"/>
                <a:cs typeface="Arial"/>
              </a:rPr>
              <a:t>allocated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approx.: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Arial"/>
              <a:cs typeface="Arial"/>
            </a:endParaRPr>
          </a:p>
          <a:p>
            <a:pPr marL="85725" marR="109220">
              <a:lnSpc>
                <a:spcPct val="114999"/>
              </a:lnSpc>
            </a:pPr>
            <a:r>
              <a:rPr dirty="0" sz="1200">
                <a:latin typeface="MS PGothic"/>
                <a:cs typeface="MS PGothic"/>
              </a:rPr>
              <a:t>①</a:t>
            </a:r>
            <a:r>
              <a:rPr dirty="0" sz="1200" spc="-35">
                <a:latin typeface="MS PGothic"/>
                <a:cs typeface="MS PGothic"/>
              </a:rPr>
              <a:t> </a:t>
            </a:r>
            <a:r>
              <a:rPr dirty="0" sz="1200">
                <a:latin typeface="Arial"/>
                <a:cs typeface="Arial"/>
              </a:rPr>
              <a:t>333m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(~10%)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 b="1">
                <a:latin typeface="Arial"/>
                <a:cs typeface="Arial"/>
              </a:rPr>
              <a:t>repurchase</a:t>
            </a:r>
            <a:r>
              <a:rPr dirty="0" sz="1200" spc="-45" b="1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common shares</a:t>
            </a:r>
            <a:endParaRPr sz="1200">
              <a:latin typeface="Arial"/>
              <a:cs typeface="Arial"/>
            </a:endParaRPr>
          </a:p>
          <a:p>
            <a:pPr marL="85725" marR="189865">
              <a:lnSpc>
                <a:spcPct val="114999"/>
              </a:lnSpc>
              <a:spcBef>
                <a:spcPts val="620"/>
              </a:spcBef>
            </a:pPr>
            <a:r>
              <a:rPr dirty="0" sz="1200">
                <a:latin typeface="MS PGothic"/>
                <a:cs typeface="MS PGothic"/>
              </a:rPr>
              <a:t>②</a:t>
            </a:r>
            <a:r>
              <a:rPr dirty="0" sz="1200" spc="-35">
                <a:latin typeface="MS PGothic"/>
                <a:cs typeface="MS PGothic"/>
              </a:rPr>
              <a:t> </a:t>
            </a:r>
            <a:r>
              <a:rPr dirty="0" sz="1200">
                <a:latin typeface="Arial"/>
                <a:cs typeface="Arial"/>
              </a:rPr>
              <a:t>1525m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(~50%)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pay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dividends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 spc="-10">
                <a:latin typeface="Arial"/>
                <a:cs typeface="Arial"/>
              </a:rPr>
              <a:t>common shareholders</a:t>
            </a:r>
            <a:endParaRPr sz="120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840"/>
              </a:spcBef>
            </a:pPr>
            <a:r>
              <a:rPr dirty="0" sz="1200">
                <a:latin typeface="MS PGothic"/>
                <a:cs typeface="MS PGothic"/>
              </a:rPr>
              <a:t>③</a:t>
            </a:r>
            <a:r>
              <a:rPr dirty="0" sz="1200" spc="-35">
                <a:latin typeface="MS PGothic"/>
                <a:cs typeface="MS PGothic"/>
              </a:rPr>
              <a:t> </a:t>
            </a:r>
            <a:r>
              <a:rPr dirty="0" sz="1200">
                <a:latin typeface="Arial"/>
                <a:cs typeface="Arial"/>
              </a:rPr>
              <a:t>605m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(~20%)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for</a:t>
            </a:r>
            <a:endParaRPr sz="120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215"/>
              </a:spcBef>
            </a:pPr>
            <a:r>
              <a:rPr dirty="0" sz="1200" b="1">
                <a:latin typeface="Arial"/>
                <a:cs typeface="Arial"/>
              </a:rPr>
              <a:t>growth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CapEx</a:t>
            </a:r>
            <a:endParaRPr sz="1200">
              <a:latin typeface="Arial"/>
              <a:cs typeface="Arial"/>
            </a:endParaRPr>
          </a:p>
          <a:p>
            <a:pPr marL="85725" marR="186055">
              <a:lnSpc>
                <a:spcPct val="114999"/>
              </a:lnSpc>
              <a:spcBef>
                <a:spcPts val="620"/>
              </a:spcBef>
            </a:pPr>
            <a:r>
              <a:rPr dirty="0" sz="1200">
                <a:latin typeface="Arial"/>
                <a:cs typeface="Arial"/>
              </a:rPr>
              <a:t>→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funded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CFO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bank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borrowings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9"/>
            <a:ext cx="9144000" cy="4128135"/>
            <a:chOff x="0" y="737549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404" y="737549"/>
              <a:ext cx="7580920" cy="409157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66611" y="4658961"/>
              <a:ext cx="7656830" cy="170815"/>
            </a:xfrm>
            <a:custGeom>
              <a:avLst/>
              <a:gdLst/>
              <a:ahLst/>
              <a:cxnLst/>
              <a:rect l="l" t="t" r="r" b="b"/>
              <a:pathLst>
                <a:path w="7656830" h="170814">
                  <a:moveTo>
                    <a:pt x="63" y="63"/>
                  </a:moveTo>
                  <a:lnTo>
                    <a:pt x="7656363" y="63"/>
                  </a:lnTo>
                  <a:lnTo>
                    <a:pt x="7656363" y="170163"/>
                  </a:lnTo>
                  <a:lnTo>
                    <a:pt x="63" y="170163"/>
                  </a:lnTo>
                  <a:lnTo>
                    <a:pt x="63" y="6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Cash</a:t>
            </a:r>
            <a:r>
              <a:rPr dirty="0" spc="-15"/>
              <a:t> </a:t>
            </a:r>
            <a:r>
              <a:rPr dirty="0"/>
              <a:t>Flow</a:t>
            </a:r>
            <a:r>
              <a:rPr dirty="0" spc="-15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790575"/>
            <a:ext cx="9144000" cy="4074795"/>
            <a:chOff x="0" y="790575"/>
            <a:chExt cx="9144000" cy="4074795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750" y="790575"/>
              <a:ext cx="7897948" cy="403855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51558" y="924908"/>
              <a:ext cx="7984490" cy="3904615"/>
            </a:xfrm>
            <a:custGeom>
              <a:avLst/>
              <a:gdLst/>
              <a:ahLst/>
              <a:cxnLst/>
              <a:rect l="l" t="t" r="r" b="b"/>
              <a:pathLst>
                <a:path w="7984490" h="3904615">
                  <a:moveTo>
                    <a:pt x="66" y="66"/>
                  </a:moveTo>
                  <a:lnTo>
                    <a:pt x="7984266" y="66"/>
                  </a:lnTo>
                  <a:lnTo>
                    <a:pt x="7984266" y="222066"/>
                  </a:lnTo>
                  <a:lnTo>
                    <a:pt x="66" y="222066"/>
                  </a:lnTo>
                  <a:lnTo>
                    <a:pt x="66" y="66"/>
                  </a:lnTo>
                  <a:close/>
                </a:path>
                <a:path w="7984490" h="3904615">
                  <a:moveTo>
                    <a:pt x="66" y="970516"/>
                  </a:moveTo>
                  <a:lnTo>
                    <a:pt x="7984266" y="970516"/>
                  </a:lnTo>
                  <a:lnTo>
                    <a:pt x="7984266" y="1192516"/>
                  </a:lnTo>
                  <a:lnTo>
                    <a:pt x="66" y="1192516"/>
                  </a:lnTo>
                  <a:lnTo>
                    <a:pt x="66" y="970516"/>
                  </a:lnTo>
                  <a:close/>
                </a:path>
                <a:path w="7984490" h="3904615">
                  <a:moveTo>
                    <a:pt x="66" y="1795091"/>
                  </a:moveTo>
                  <a:lnTo>
                    <a:pt x="7984266" y="1795091"/>
                  </a:lnTo>
                  <a:lnTo>
                    <a:pt x="7984266" y="1974791"/>
                  </a:lnTo>
                  <a:lnTo>
                    <a:pt x="66" y="1974791"/>
                  </a:lnTo>
                  <a:lnTo>
                    <a:pt x="66" y="1795091"/>
                  </a:lnTo>
                  <a:close/>
                </a:path>
                <a:path w="7984490" h="3904615">
                  <a:moveTo>
                    <a:pt x="66" y="3724515"/>
                  </a:moveTo>
                  <a:lnTo>
                    <a:pt x="7984266" y="3724515"/>
                  </a:lnTo>
                  <a:lnTo>
                    <a:pt x="7984266" y="3904215"/>
                  </a:lnTo>
                  <a:lnTo>
                    <a:pt x="66" y="3904215"/>
                  </a:lnTo>
                  <a:lnTo>
                    <a:pt x="66" y="3724515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164825" y="29239"/>
            <a:ext cx="4575175" cy="62484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2200" b="1">
                <a:latin typeface="Arial"/>
                <a:cs typeface="Arial"/>
              </a:rPr>
              <a:t>Cash</a:t>
            </a:r>
            <a:r>
              <a:rPr dirty="0" sz="2200" spc="-2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Flow</a:t>
            </a:r>
            <a:r>
              <a:rPr dirty="0" sz="2200" spc="-1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Statement</a:t>
            </a:r>
            <a:r>
              <a:rPr dirty="0" sz="2200" spc="-1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(10-Q)</a:t>
            </a:r>
            <a:r>
              <a:rPr dirty="0" sz="2200" spc="10" b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(cont’d)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Financial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6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106</a:t>
            </a:fld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Recommendation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369768" y="980222"/>
            <a:ext cx="7699375" cy="100711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3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Expansion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projects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progress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→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prospective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future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Competitive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advantages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stem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Pembina’s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integrated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value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chain</a:t>
            </a:r>
            <a:endParaRPr sz="1400">
              <a:latin typeface="Arial"/>
              <a:cs typeface="Arial"/>
            </a:endParaRPr>
          </a:p>
          <a:p>
            <a:pPr marL="348615" marR="5080" indent="-336550">
              <a:lnSpc>
                <a:spcPct val="114999"/>
              </a:lnSpc>
              <a:buChar char="●"/>
              <a:tabLst>
                <a:tab pos="348615" algn="l"/>
              </a:tabLst>
            </a:pPr>
            <a:r>
              <a:rPr dirty="0" sz="1400">
                <a:latin typeface="Arial"/>
                <a:cs typeface="Arial"/>
              </a:rPr>
              <a:t>Positive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growing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FCF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cash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flow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operations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able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cover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dividends,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common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shares </a:t>
            </a:r>
            <a:r>
              <a:rPr dirty="0" sz="1400">
                <a:latin typeface="Arial"/>
                <a:cs typeface="Arial"/>
              </a:rPr>
              <a:t>repurchases,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growth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&amp;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sustainable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CapEx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83074" y="2246424"/>
            <a:ext cx="5829300" cy="1686560"/>
          </a:xfrm>
          <a:prstGeom prst="rect">
            <a:avLst/>
          </a:prstGeom>
          <a:solidFill>
            <a:srgbClr val="00B050"/>
          </a:solidFill>
        </p:spPr>
        <p:txBody>
          <a:bodyPr wrap="square" lIns="0" tIns="2584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035"/>
              </a:spcBef>
            </a:pPr>
            <a:r>
              <a:rPr dirty="0" sz="7200" spc="-25" b="1">
                <a:solidFill>
                  <a:srgbClr val="FFFFFF"/>
                </a:solidFill>
                <a:latin typeface="Arial"/>
                <a:cs typeface="Arial"/>
              </a:rPr>
              <a:t>BUY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207000" y="3542684"/>
            <a:ext cx="1822450" cy="51625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NYSE: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EPD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Analyst: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Daniel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Demch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153937" y="2713549"/>
            <a:ext cx="3675379" cy="871855"/>
            <a:chOff x="5153937" y="2713549"/>
            <a:chExt cx="3675379" cy="87185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37" y="2713549"/>
              <a:ext cx="3674826" cy="87142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1087" y="2751649"/>
              <a:ext cx="3560526" cy="757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About</a:t>
            </a:r>
            <a:r>
              <a:rPr dirty="0" spc="-35"/>
              <a:t> </a:t>
            </a:r>
            <a:r>
              <a:rPr dirty="0"/>
              <a:t>Enterprise</a:t>
            </a:r>
            <a:r>
              <a:rPr dirty="0" spc="-30"/>
              <a:t> </a:t>
            </a:r>
            <a:r>
              <a:rPr dirty="0"/>
              <a:t>Products</a:t>
            </a:r>
            <a:r>
              <a:rPr dirty="0" spc="-30"/>
              <a:t> </a:t>
            </a:r>
            <a:r>
              <a:rPr dirty="0" spc="-10"/>
              <a:t>Partners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1038075" y="1711462"/>
            <a:ext cx="7430770" cy="1518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Enterprise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Products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Partners</a:t>
            </a:r>
            <a:r>
              <a:rPr dirty="0" sz="1400" spc="-35" b="1">
                <a:latin typeface="Arial"/>
                <a:cs typeface="Arial"/>
              </a:rPr>
              <a:t> L.P.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publicly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traded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Master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Limited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Partnership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listed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on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New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York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Stock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Exchange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(NYSE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Ticker: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EPD).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Their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origins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began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Enterprise </a:t>
            </a:r>
            <a:r>
              <a:rPr dirty="0" sz="1400">
                <a:latin typeface="Arial"/>
                <a:cs typeface="Arial"/>
              </a:rPr>
              <a:t>Products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Company,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formed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1968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Dan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Duncan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two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partners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wholesale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marketer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liquids.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35">
                <a:latin typeface="Arial"/>
                <a:cs typeface="Arial"/>
              </a:rPr>
              <a:t>Today, </a:t>
            </a:r>
            <a:r>
              <a:rPr dirty="0" sz="1400">
                <a:latin typeface="Arial"/>
                <a:cs typeface="Arial"/>
              </a:rPr>
              <a:t>our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integrated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energy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infrastructure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network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provides </a:t>
            </a:r>
            <a:r>
              <a:rPr dirty="0" sz="1400" b="1">
                <a:latin typeface="Arial"/>
                <a:cs typeface="Arial"/>
              </a:rPr>
              <a:t>midstream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energy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services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to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producers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consumers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of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natural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gas,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natural</a:t>
            </a:r>
            <a:r>
              <a:rPr dirty="0" sz="1400" spc="-25" b="1">
                <a:latin typeface="Arial"/>
                <a:cs typeface="Arial"/>
              </a:rPr>
              <a:t> gas </a:t>
            </a:r>
            <a:r>
              <a:rPr dirty="0" sz="1400" b="1">
                <a:latin typeface="Arial"/>
                <a:cs typeface="Arial"/>
              </a:rPr>
              <a:t>liquids,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crude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oil,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refined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products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petrochemicals</a:t>
            </a:r>
            <a:r>
              <a:rPr dirty="0" sz="1400">
                <a:latin typeface="Arial"/>
                <a:cs typeface="Arial"/>
              </a:rPr>
              <a:t>.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link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producers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some</a:t>
            </a:r>
            <a:r>
              <a:rPr dirty="0" sz="1400" spc="-25">
                <a:latin typeface="Arial"/>
                <a:cs typeface="Arial"/>
              </a:rPr>
              <a:t> of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largest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North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American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supply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basins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domestic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consumers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international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markets.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4762" y="4850887"/>
            <a:ext cx="9153525" cy="22225"/>
            <a:chOff x="-4762" y="4850887"/>
            <a:chExt cx="9153525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Oil</a:t>
            </a:r>
            <a:r>
              <a:rPr dirty="0" spc="-15"/>
              <a:t> </a:t>
            </a:r>
            <a:r>
              <a:rPr dirty="0" spc="-10"/>
              <a:t>Market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86093" y="756530"/>
            <a:ext cx="7927975" cy="100711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3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Canada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exported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82%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produced,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majority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went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 </a:t>
            </a:r>
            <a:r>
              <a:rPr dirty="0" sz="1400" spc="-20" b="1">
                <a:latin typeface="Arial"/>
                <a:cs typeface="Arial"/>
              </a:rPr>
              <a:t>U.S.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remaining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17%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refined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Canada.</a:t>
            </a:r>
            <a:endParaRPr sz="1400">
              <a:latin typeface="Arial"/>
              <a:cs typeface="Arial"/>
            </a:endParaRPr>
          </a:p>
          <a:p>
            <a:pPr marL="348615" marR="5080" indent="-336550">
              <a:lnSpc>
                <a:spcPct val="114999"/>
              </a:lnSpc>
              <a:buClr>
                <a:srgbClr val="434343"/>
              </a:buClr>
              <a:buChar char="●"/>
              <a:tabLst>
                <a:tab pos="348615" algn="l"/>
              </a:tabLst>
            </a:pPr>
            <a:r>
              <a:rPr dirty="0" sz="1400">
                <a:latin typeface="Arial"/>
                <a:cs typeface="Arial"/>
              </a:rPr>
              <a:t>Due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lack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heavy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process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configuration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refineries,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Canada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imports </a:t>
            </a:r>
            <a:r>
              <a:rPr dirty="0" sz="1400" b="1">
                <a:latin typeface="Arial"/>
                <a:cs typeface="Arial"/>
              </a:rPr>
              <a:t>light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crude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oil</a:t>
            </a:r>
            <a:r>
              <a:rPr dirty="0" sz="1400" spc="-2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1957" y="1727657"/>
            <a:ext cx="5206803" cy="3116667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Master</a:t>
            </a:r>
            <a:r>
              <a:rPr dirty="0" spc="-45"/>
              <a:t> </a:t>
            </a:r>
            <a:r>
              <a:rPr dirty="0"/>
              <a:t>Limited</a:t>
            </a:r>
            <a:r>
              <a:rPr dirty="0" spc="-30"/>
              <a:t> </a:t>
            </a:r>
            <a:r>
              <a:rPr dirty="0" spc="-10"/>
              <a:t>Partnerships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963500" y="1169292"/>
            <a:ext cx="6868159" cy="2905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An</a:t>
            </a:r>
            <a:r>
              <a:rPr dirty="0" sz="1350" spc="-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MLP</a:t>
            </a:r>
            <a:r>
              <a:rPr dirty="0" sz="1350" spc="-4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treated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as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limited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partnership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for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tax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purposes,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which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dirty="0" sz="1350" spc="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significant</a:t>
            </a:r>
            <a:r>
              <a:rPr dirty="0" sz="1350" spc="-1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tax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advantage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for</a:t>
            </a:r>
            <a:r>
              <a:rPr dirty="0" sz="1350" spc="-10" b="1">
                <a:solidFill>
                  <a:srgbClr val="111111"/>
                </a:solidFill>
                <a:latin typeface="Arial"/>
                <a:cs typeface="Arial"/>
              </a:rPr>
              <a:t> investors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.</a:t>
            </a:r>
            <a:r>
              <a:rPr dirty="0" sz="1350" spc="-8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dirty="0" sz="1350" spc="-8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limited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partnership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has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pass-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through,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or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flow-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through,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tax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structure.</a:t>
            </a:r>
            <a:r>
              <a:rPr dirty="0" sz="1350" spc="-5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This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means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that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all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profits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and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losses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are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passed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through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to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limited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partners.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3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MLP</a:t>
            </a:r>
            <a:r>
              <a:rPr dirty="0" sz="1350" spc="-4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itself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pays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no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taxes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its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revenues,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as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most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incorporated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businesses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do.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Instead,</a:t>
            </a:r>
            <a:r>
              <a:rPr dirty="0" sz="1350" spc="-3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limited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partners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pay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income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taxes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only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their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portions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of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111111"/>
                </a:solidFill>
                <a:latin typeface="Arial"/>
                <a:cs typeface="Arial"/>
              </a:rPr>
              <a:t>MLP's earnings.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Arial"/>
              <a:cs typeface="Arial"/>
            </a:endParaRPr>
          </a:p>
          <a:p>
            <a:pPr marL="12700" marR="313055">
              <a:lnSpc>
                <a:spcPct val="100000"/>
              </a:lnSpc>
            </a:pPr>
            <a:r>
              <a:rPr dirty="0" sz="1350" spc="-65">
                <a:solidFill>
                  <a:srgbClr val="111111"/>
                </a:solidFill>
                <a:latin typeface="Arial"/>
                <a:cs typeface="Arial"/>
              </a:rPr>
              <a:t>To</a:t>
            </a:r>
            <a:r>
              <a:rPr dirty="0" sz="1350" spc="-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maintain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its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pass-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through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status,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at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least</a:t>
            </a:r>
            <a:r>
              <a:rPr dirty="0" sz="1350" spc="1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90%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of</a:t>
            </a:r>
            <a:r>
              <a:rPr dirty="0" sz="1350" spc="-1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MLP's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income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must</a:t>
            </a:r>
            <a:r>
              <a:rPr dirty="0" sz="1350" spc="-1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be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qualifying</a:t>
            </a:r>
            <a:r>
              <a:rPr dirty="0" sz="1350" spc="-4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income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.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Qualifying</a:t>
            </a:r>
            <a:r>
              <a:rPr dirty="0" sz="1350" spc="-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income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includes</a:t>
            </a:r>
            <a:r>
              <a:rPr dirty="0" sz="1350" spc="-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income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realized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from</a:t>
            </a:r>
            <a:r>
              <a:rPr dirty="0" sz="1350" spc="-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111111"/>
                </a:solidFill>
                <a:latin typeface="Arial"/>
                <a:cs typeface="Arial"/>
              </a:rPr>
              <a:t>exploration,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production,</a:t>
            </a:r>
            <a:r>
              <a:rPr dirty="0" sz="1350" spc="-3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or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transportation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of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natural</a:t>
            </a:r>
            <a:r>
              <a:rPr dirty="0" sz="1350" spc="-3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resources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or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real</a:t>
            </a:r>
            <a:r>
              <a:rPr dirty="0" sz="1350" spc="-3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111111"/>
                </a:solidFill>
                <a:latin typeface="Arial"/>
                <a:cs typeface="Arial"/>
              </a:rPr>
              <a:t>estate.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Arial"/>
              <a:cs typeface="Arial"/>
            </a:endParaRPr>
          </a:p>
          <a:p>
            <a:pPr algn="just" marL="12700" marR="226695">
              <a:lnSpc>
                <a:spcPct val="100000"/>
              </a:lnSpc>
            </a:pP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Shareholders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must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pay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personal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taxes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income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from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their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holdings.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 Flow-through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entity</a:t>
            </a:r>
            <a:r>
              <a:rPr dirty="0" sz="135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status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(and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absence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of</a:t>
            </a:r>
            <a:r>
              <a:rPr dirty="0" sz="135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double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taxation),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more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capital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available</a:t>
            </a:r>
            <a:r>
              <a:rPr dirty="0" sz="1350" spc="-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for</a:t>
            </a:r>
            <a:r>
              <a:rPr dirty="0" sz="1350" spc="-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111111"/>
                </a:solidFill>
                <a:latin typeface="Arial"/>
                <a:cs typeface="Arial"/>
              </a:rPr>
              <a:t>future </a:t>
            </a:r>
            <a:r>
              <a:rPr dirty="0" sz="1350" b="1">
                <a:solidFill>
                  <a:srgbClr val="111111"/>
                </a:solidFill>
                <a:latin typeface="Arial"/>
                <a:cs typeface="Arial"/>
              </a:rPr>
              <a:t>projects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.</a:t>
            </a:r>
            <a:r>
              <a:rPr dirty="0" sz="1350" spc="-5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availability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of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capital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keeps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MLP</a:t>
            </a:r>
            <a:r>
              <a:rPr dirty="0" sz="1350" spc="-4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competitive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dirty="0" sz="135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111111"/>
                </a:solidFill>
                <a:latin typeface="Arial"/>
                <a:cs typeface="Arial"/>
              </a:rPr>
              <a:t>its</a:t>
            </a:r>
            <a:r>
              <a:rPr dirty="0" sz="135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111111"/>
                </a:solidFill>
                <a:latin typeface="Arial"/>
                <a:cs typeface="Arial"/>
              </a:rPr>
              <a:t>industry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Overview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076550" y="916224"/>
            <a:ext cx="7247890" cy="3695700"/>
            <a:chOff x="1076550" y="916224"/>
            <a:chExt cx="7247890" cy="36957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550" y="916224"/>
              <a:ext cx="7247448" cy="369541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810134" y="2302309"/>
              <a:ext cx="1856739" cy="1701800"/>
            </a:xfrm>
            <a:custGeom>
              <a:avLst/>
              <a:gdLst/>
              <a:ahLst/>
              <a:cxnLst/>
              <a:rect l="l" t="t" r="r" b="b"/>
              <a:pathLst>
                <a:path w="1856739" h="1701800">
                  <a:moveTo>
                    <a:pt x="15" y="15"/>
                  </a:moveTo>
                  <a:lnTo>
                    <a:pt x="1856715" y="15"/>
                  </a:lnTo>
                  <a:lnTo>
                    <a:pt x="1856715" y="262215"/>
                  </a:lnTo>
                  <a:lnTo>
                    <a:pt x="15" y="262215"/>
                  </a:lnTo>
                  <a:lnTo>
                    <a:pt x="15" y="15"/>
                  </a:lnTo>
                  <a:close/>
                </a:path>
                <a:path w="1856739" h="1701800">
                  <a:moveTo>
                    <a:pt x="15" y="600315"/>
                  </a:moveTo>
                  <a:lnTo>
                    <a:pt x="1856715" y="600315"/>
                  </a:lnTo>
                  <a:lnTo>
                    <a:pt x="1856715" y="862515"/>
                  </a:lnTo>
                  <a:lnTo>
                    <a:pt x="15" y="862515"/>
                  </a:lnTo>
                  <a:lnTo>
                    <a:pt x="15" y="600315"/>
                  </a:lnTo>
                  <a:close/>
                </a:path>
                <a:path w="1856739" h="1701800">
                  <a:moveTo>
                    <a:pt x="15" y="1438990"/>
                  </a:moveTo>
                  <a:lnTo>
                    <a:pt x="1856715" y="1438990"/>
                  </a:lnTo>
                  <a:lnTo>
                    <a:pt x="1856715" y="1701190"/>
                  </a:lnTo>
                  <a:lnTo>
                    <a:pt x="15" y="1701190"/>
                  </a:lnTo>
                  <a:lnTo>
                    <a:pt x="15" y="1438990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Overview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341816" y="1268557"/>
            <a:ext cx="8164195" cy="3419475"/>
            <a:chOff x="341816" y="1268557"/>
            <a:chExt cx="8164195" cy="341947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25" y="1268557"/>
              <a:ext cx="8077199" cy="340994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51341" y="3325666"/>
              <a:ext cx="4048125" cy="1353185"/>
            </a:xfrm>
            <a:custGeom>
              <a:avLst/>
              <a:gdLst/>
              <a:ahLst/>
              <a:cxnLst/>
              <a:rect l="l" t="t" r="r" b="b"/>
              <a:pathLst>
                <a:path w="4048125" h="1353185">
                  <a:moveTo>
                    <a:pt x="33" y="33"/>
                  </a:moveTo>
                  <a:lnTo>
                    <a:pt x="4047933" y="33"/>
                  </a:lnTo>
                  <a:lnTo>
                    <a:pt x="4047933" y="1352733"/>
                  </a:lnTo>
                  <a:lnTo>
                    <a:pt x="33" y="1352733"/>
                  </a:lnTo>
                  <a:lnTo>
                    <a:pt x="33" y="3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0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/>
              <a:t>6</a:t>
            </a:r>
            <a:r>
              <a:rPr dirty="0" spc="-10"/>
              <a:t> Month/YTD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198" cy="356927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/>
              <a:t>1</a:t>
            </a:r>
            <a:r>
              <a:rPr dirty="0" spc="-45"/>
              <a:t> </a:t>
            </a:r>
            <a:r>
              <a:rPr dirty="0" spc="-20"/>
              <a:t>Year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200" cy="372204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/>
              <a:t>5</a:t>
            </a:r>
            <a:r>
              <a:rPr dirty="0" spc="-45"/>
              <a:t> </a:t>
            </a:r>
            <a:r>
              <a:rPr dirty="0" spc="-20"/>
              <a:t>Year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200" cy="364834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 spc="-25"/>
              <a:t>Max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202" cy="358360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Chart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/>
              <a:t>EPD</a:t>
            </a:r>
            <a:r>
              <a:rPr dirty="0" spc="-15"/>
              <a:t> </a:t>
            </a:r>
            <a:r>
              <a:rPr dirty="0"/>
              <a:t>vs.</a:t>
            </a:r>
            <a:r>
              <a:rPr dirty="0" spc="-15"/>
              <a:t> </a:t>
            </a:r>
            <a:r>
              <a:rPr dirty="0"/>
              <a:t>Indices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 spc="-25"/>
              <a:t>Max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199" cy="381922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15"/>
              <a:t> </a:t>
            </a:r>
            <a:r>
              <a:rPr dirty="0"/>
              <a:t>Chart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/>
              <a:t>EPD</a:t>
            </a:r>
            <a:r>
              <a:rPr dirty="0" spc="-10"/>
              <a:t> </a:t>
            </a:r>
            <a:r>
              <a:rPr dirty="0"/>
              <a:t>vs.</a:t>
            </a:r>
            <a:r>
              <a:rPr dirty="0" spc="-15"/>
              <a:t> </a:t>
            </a:r>
            <a:r>
              <a:rPr dirty="0"/>
              <a:t>Peers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 spc="-25"/>
              <a:t>Max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762575"/>
            <a:ext cx="8839201" cy="349124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7"/>
            <a:ext cx="9144000" cy="4128135"/>
            <a:chOff x="0" y="737557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2412" y="737557"/>
              <a:ext cx="6030481" cy="4121267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640651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Total</a:t>
            </a:r>
            <a:r>
              <a:rPr dirty="0" spc="-45"/>
              <a:t> </a:t>
            </a:r>
            <a:r>
              <a:rPr dirty="0"/>
              <a:t>Return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-30"/>
              <a:t> </a:t>
            </a:r>
            <a:r>
              <a:rPr dirty="0"/>
              <a:t>EPD</a:t>
            </a:r>
            <a:r>
              <a:rPr dirty="0" spc="-35"/>
              <a:t> </a:t>
            </a:r>
            <a:r>
              <a:rPr dirty="0"/>
              <a:t>vs</a:t>
            </a:r>
            <a:r>
              <a:rPr dirty="0" spc="-30"/>
              <a:t> </a:t>
            </a:r>
            <a:r>
              <a:rPr dirty="0"/>
              <a:t>Energy</a:t>
            </a:r>
            <a:r>
              <a:rPr dirty="0" spc="-30"/>
              <a:t> </a:t>
            </a:r>
            <a:r>
              <a:rPr dirty="0"/>
              <a:t>Sector</a:t>
            </a:r>
            <a:r>
              <a:rPr dirty="0" spc="-30"/>
              <a:t> </a:t>
            </a:r>
            <a:r>
              <a:rPr dirty="0"/>
              <a:t>vs</a:t>
            </a:r>
            <a:r>
              <a:rPr dirty="0" spc="-35"/>
              <a:t> </a:t>
            </a:r>
            <a:r>
              <a:rPr dirty="0"/>
              <a:t>S&amp;P</a:t>
            </a:r>
            <a:r>
              <a:rPr dirty="0" spc="-65"/>
              <a:t> </a:t>
            </a:r>
            <a:r>
              <a:rPr dirty="0" spc="-25"/>
              <a:t>500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774097"/>
            <a:ext cx="9144000" cy="4098925"/>
            <a:chOff x="0" y="774097"/>
            <a:chExt cx="9144000" cy="4098925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8124" y="774097"/>
              <a:ext cx="7502986" cy="407492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Historical</a:t>
            </a:r>
            <a:r>
              <a:rPr dirty="0" spc="-40"/>
              <a:t> </a:t>
            </a:r>
            <a:r>
              <a:rPr dirty="0"/>
              <a:t>Crude</a:t>
            </a:r>
            <a:r>
              <a:rPr dirty="0" spc="-25"/>
              <a:t> </a:t>
            </a:r>
            <a:r>
              <a:rPr dirty="0"/>
              <a:t>Oil</a:t>
            </a:r>
            <a:r>
              <a:rPr dirty="0" spc="-25"/>
              <a:t> </a:t>
            </a: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(30</a:t>
            </a:r>
            <a:r>
              <a:rPr dirty="0" spc="-25"/>
              <a:t> </a:t>
            </a:r>
            <a:r>
              <a:rPr dirty="0" spc="-20"/>
              <a:t>yrs)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Shareholders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701300" y="768300"/>
            <a:ext cx="5722620" cy="4025900"/>
            <a:chOff x="1701300" y="768300"/>
            <a:chExt cx="5722620" cy="40259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1300" y="768300"/>
              <a:ext cx="5722067" cy="134032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1300" y="2150400"/>
              <a:ext cx="5585641" cy="2643207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Shareholders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537" y="811574"/>
            <a:ext cx="8090924" cy="384587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System</a:t>
            </a:r>
            <a:r>
              <a:rPr dirty="0" spc="-30"/>
              <a:t> </a:t>
            </a:r>
            <a:r>
              <a:rPr dirty="0" spc="-25"/>
              <a:t>Map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536" y="737549"/>
            <a:ext cx="8331789" cy="406336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System</a:t>
            </a:r>
            <a:r>
              <a:rPr dirty="0" spc="-30"/>
              <a:t> </a:t>
            </a:r>
            <a:r>
              <a:rPr dirty="0" spc="-25"/>
              <a:t>Map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7400" y="766450"/>
            <a:ext cx="7369199" cy="401010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System</a:t>
            </a:r>
            <a:r>
              <a:rPr dirty="0" spc="-30"/>
              <a:t> </a:t>
            </a:r>
            <a:r>
              <a:rPr dirty="0" spc="-25"/>
              <a:t>Map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Focus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on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Texas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712" y="797575"/>
            <a:ext cx="6984574" cy="393942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Long</a:t>
            </a:r>
            <a:r>
              <a:rPr dirty="0" spc="-30"/>
              <a:t> </a:t>
            </a:r>
            <a:r>
              <a:rPr dirty="0"/>
              <a:t>Run</a:t>
            </a:r>
            <a:r>
              <a:rPr dirty="0" spc="-15"/>
              <a:t> </a:t>
            </a:r>
            <a:r>
              <a:rPr dirty="0" spc="-10"/>
              <a:t>Strength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950" y="942812"/>
            <a:ext cx="7838100" cy="384671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420025"/>
            <a:ext cx="9144000" cy="2445385"/>
            <a:chOff x="0" y="2420025"/>
            <a:chExt cx="9144000" cy="244538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4585" y="2420025"/>
              <a:ext cx="5774824" cy="2404200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35"/>
              <a:t> </a:t>
            </a:r>
            <a:r>
              <a:rPr dirty="0"/>
              <a:t>Enterprise</a:t>
            </a:r>
            <a:r>
              <a:rPr dirty="0" spc="-30"/>
              <a:t> </a:t>
            </a:r>
            <a:r>
              <a:rPr dirty="0" spc="-10"/>
              <a:t>Model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99" y="794650"/>
            <a:ext cx="4465686" cy="15170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09439" y="794649"/>
            <a:ext cx="4471160" cy="15170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Timeline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3359199" y="930481"/>
            <a:ext cx="243204" cy="3178175"/>
            <a:chOff x="3359199" y="930481"/>
            <a:chExt cx="243204" cy="3178175"/>
          </a:xfrm>
        </p:grpSpPr>
        <p:sp>
          <p:nvSpPr>
            <p:cNvPr id="8" name="object 8" descr=""/>
            <p:cNvSpPr/>
            <p:nvPr/>
          </p:nvSpPr>
          <p:spPr>
            <a:xfrm>
              <a:off x="3480519" y="1058063"/>
              <a:ext cx="8890" cy="3046095"/>
            </a:xfrm>
            <a:custGeom>
              <a:avLst/>
              <a:gdLst/>
              <a:ahLst/>
              <a:cxnLst/>
              <a:rect l="l" t="t" r="r" b="b"/>
              <a:pathLst>
                <a:path w="8889" h="3046095">
                  <a:moveTo>
                    <a:pt x="0" y="0"/>
                  </a:moveTo>
                  <a:lnTo>
                    <a:pt x="8399" y="30455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443595" y="1020595"/>
              <a:ext cx="74930" cy="74930"/>
            </a:xfrm>
            <a:custGeom>
              <a:avLst/>
              <a:gdLst/>
              <a:ahLst/>
              <a:cxnLst/>
              <a:rect l="l" t="t" r="r" b="b"/>
              <a:pathLst>
                <a:path w="74929" h="74930">
                  <a:moveTo>
                    <a:pt x="37349" y="74699"/>
                  </a:moveTo>
                  <a:lnTo>
                    <a:pt x="22811" y="71764"/>
                  </a:lnTo>
                  <a:lnTo>
                    <a:pt x="10939" y="63760"/>
                  </a:lnTo>
                  <a:lnTo>
                    <a:pt x="2935" y="51888"/>
                  </a:lnTo>
                  <a:lnTo>
                    <a:pt x="0" y="37349"/>
                  </a:lnTo>
                  <a:lnTo>
                    <a:pt x="2935" y="22811"/>
                  </a:lnTo>
                  <a:lnTo>
                    <a:pt x="10939" y="10939"/>
                  </a:lnTo>
                  <a:lnTo>
                    <a:pt x="22811" y="2935"/>
                  </a:lnTo>
                  <a:lnTo>
                    <a:pt x="37349" y="0"/>
                  </a:lnTo>
                  <a:lnTo>
                    <a:pt x="44670" y="724"/>
                  </a:lnTo>
                  <a:lnTo>
                    <a:pt x="73975" y="30029"/>
                  </a:lnTo>
                  <a:lnTo>
                    <a:pt x="74699" y="37349"/>
                  </a:lnTo>
                  <a:lnTo>
                    <a:pt x="71764" y="51888"/>
                  </a:lnTo>
                  <a:lnTo>
                    <a:pt x="63760" y="63760"/>
                  </a:lnTo>
                  <a:lnTo>
                    <a:pt x="51888" y="71764"/>
                  </a:lnTo>
                  <a:lnTo>
                    <a:pt x="37349" y="74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1569" y="1884688"/>
              <a:ext cx="74699" cy="7469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363961" y="935244"/>
              <a:ext cx="233679" cy="233679"/>
            </a:xfrm>
            <a:custGeom>
              <a:avLst/>
              <a:gdLst/>
              <a:ahLst/>
              <a:cxnLst/>
              <a:rect l="l" t="t" r="r" b="b"/>
              <a:pathLst>
                <a:path w="233679" h="233680">
                  <a:moveTo>
                    <a:pt x="0" y="116699"/>
                  </a:moveTo>
                  <a:lnTo>
                    <a:pt x="9170" y="71275"/>
                  </a:lnTo>
                  <a:lnTo>
                    <a:pt x="34180" y="34180"/>
                  </a:lnTo>
                  <a:lnTo>
                    <a:pt x="71275" y="9170"/>
                  </a:lnTo>
                  <a:lnTo>
                    <a:pt x="116699" y="0"/>
                  </a:lnTo>
                  <a:lnTo>
                    <a:pt x="161359" y="8883"/>
                  </a:lnTo>
                  <a:lnTo>
                    <a:pt x="199219" y="34180"/>
                  </a:lnTo>
                  <a:lnTo>
                    <a:pt x="224516" y="72040"/>
                  </a:lnTo>
                  <a:lnTo>
                    <a:pt x="233399" y="116699"/>
                  </a:lnTo>
                  <a:lnTo>
                    <a:pt x="224229" y="162124"/>
                  </a:lnTo>
                  <a:lnTo>
                    <a:pt x="199219" y="199219"/>
                  </a:lnTo>
                  <a:lnTo>
                    <a:pt x="162124" y="224229"/>
                  </a:lnTo>
                  <a:lnTo>
                    <a:pt x="116699" y="233399"/>
                  </a:lnTo>
                  <a:lnTo>
                    <a:pt x="71275" y="224229"/>
                  </a:lnTo>
                  <a:lnTo>
                    <a:pt x="34180" y="199219"/>
                  </a:lnTo>
                  <a:lnTo>
                    <a:pt x="9170" y="162124"/>
                  </a:lnTo>
                  <a:lnTo>
                    <a:pt x="0" y="116699"/>
                  </a:lnTo>
                  <a:close/>
                </a:path>
              </a:pathLst>
            </a:custGeom>
            <a:ln w="952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1569" y="2646688"/>
              <a:ext cx="74699" cy="7469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1569" y="3286938"/>
              <a:ext cx="74699" cy="7469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1569" y="4028963"/>
              <a:ext cx="74699" cy="74699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3788375" y="830005"/>
            <a:ext cx="25196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0">
                <a:solidFill>
                  <a:srgbClr val="4285F4"/>
                </a:solidFill>
                <a:latin typeface="Arial Narrow"/>
                <a:cs typeface="Arial Narrow"/>
              </a:rPr>
              <a:t>Enterprise</a:t>
            </a:r>
            <a:r>
              <a:rPr dirty="0" sz="2000" spc="-75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40">
                <a:solidFill>
                  <a:srgbClr val="4285F4"/>
                </a:solidFill>
                <a:latin typeface="Arial Narrow"/>
                <a:cs typeface="Arial Narrow"/>
              </a:rPr>
              <a:t>Products</a:t>
            </a:r>
            <a:r>
              <a:rPr dirty="0" sz="2000" spc="-7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135">
                <a:solidFill>
                  <a:srgbClr val="4285F4"/>
                </a:solidFill>
                <a:latin typeface="Arial Narrow"/>
                <a:cs typeface="Arial Narrow"/>
              </a:rPr>
              <a:t>Founded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27" name="object 2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  <p:sp>
        <p:nvSpPr>
          <p:cNvPr id="16" name="object 16" descr=""/>
          <p:cNvSpPr txBox="1"/>
          <p:nvPr/>
        </p:nvSpPr>
        <p:spPr>
          <a:xfrm>
            <a:off x="2634814" y="838168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1968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798022" y="2430664"/>
            <a:ext cx="19913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85">
                <a:solidFill>
                  <a:srgbClr val="4285F4"/>
                </a:solidFill>
                <a:latin typeface="Arial Narrow"/>
                <a:cs typeface="Arial Narrow"/>
              </a:rPr>
              <a:t>mERGER</a:t>
            </a:r>
            <a:r>
              <a:rPr dirty="0" sz="2000" spc="-135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285">
                <a:solidFill>
                  <a:srgbClr val="4285F4"/>
                </a:solidFill>
                <a:latin typeface="Arial Narrow"/>
                <a:cs typeface="Arial Narrow"/>
              </a:rPr>
              <a:t>WITH</a:t>
            </a:r>
            <a:r>
              <a:rPr dirty="0" sz="2000" spc="-13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365">
                <a:solidFill>
                  <a:srgbClr val="4285F4"/>
                </a:solidFill>
                <a:latin typeface="Arial Narrow"/>
                <a:cs typeface="Arial Narrow"/>
              </a:rPr>
              <a:t>GULFTERRA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666739" y="2414851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2004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676401" y="1743245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1998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661443" y="3126997"/>
            <a:ext cx="518795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20">
                <a:solidFill>
                  <a:srgbClr val="222222"/>
                </a:solidFill>
                <a:latin typeface="Arial Narrow"/>
                <a:cs typeface="Arial Narrow"/>
              </a:rPr>
              <a:t>2008</a:t>
            </a:r>
            <a:endParaRPr sz="2400">
              <a:latin typeface="Arial Narrow"/>
              <a:cs typeface="Arial Narrow"/>
            </a:endParaRPr>
          </a:p>
          <a:p>
            <a:pPr marL="17780">
              <a:lnSpc>
                <a:spcPct val="100000"/>
              </a:lnSpc>
              <a:spcBef>
                <a:spcPts val="2395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2010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798022" y="3812940"/>
            <a:ext cx="3073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4285F4"/>
                </a:solidFill>
                <a:latin typeface="Arial Narrow"/>
                <a:cs typeface="Arial Narrow"/>
              </a:rPr>
              <a:t>Merger</a:t>
            </a:r>
            <a:r>
              <a:rPr dirty="0" sz="2000" spc="-75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4285F4"/>
                </a:solidFill>
                <a:latin typeface="Arial Narrow"/>
                <a:cs typeface="Arial Narrow"/>
              </a:rPr>
              <a:t>with</a:t>
            </a:r>
            <a:r>
              <a:rPr dirty="0" sz="2000" spc="-7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30">
                <a:solidFill>
                  <a:srgbClr val="4285F4"/>
                </a:solidFill>
                <a:latin typeface="Arial Narrow"/>
                <a:cs typeface="Arial Narrow"/>
              </a:rPr>
              <a:t>Enterprise</a:t>
            </a:r>
            <a:r>
              <a:rPr dirty="0" sz="2000" spc="-75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415">
                <a:solidFill>
                  <a:srgbClr val="4285F4"/>
                </a:solidFill>
                <a:latin typeface="Arial Narrow"/>
                <a:cs typeface="Arial Narrow"/>
              </a:rPr>
              <a:t>GP</a:t>
            </a:r>
            <a:r>
              <a:rPr dirty="0" sz="2000" spc="-7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50">
                <a:solidFill>
                  <a:srgbClr val="4285F4"/>
                </a:solidFill>
                <a:latin typeface="Arial Narrow"/>
                <a:cs typeface="Arial Narrow"/>
              </a:rPr>
              <a:t>Holdings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788372" y="1786689"/>
            <a:ext cx="22409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60">
                <a:solidFill>
                  <a:srgbClr val="4285F4"/>
                </a:solidFill>
                <a:latin typeface="Arial Narrow"/>
                <a:cs typeface="Arial Narrow"/>
              </a:rPr>
              <a:t>EPD</a:t>
            </a:r>
            <a:r>
              <a:rPr dirty="0" sz="2000" spc="-12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204">
                <a:solidFill>
                  <a:srgbClr val="4285F4"/>
                </a:solidFill>
                <a:latin typeface="Arial Narrow"/>
                <a:cs typeface="Arial Narrow"/>
              </a:rPr>
              <a:t>INITIAL</a:t>
            </a:r>
            <a:r>
              <a:rPr dirty="0" sz="2000" spc="-114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290">
                <a:solidFill>
                  <a:srgbClr val="4285F4"/>
                </a:solidFill>
                <a:latin typeface="Arial Narrow"/>
                <a:cs typeface="Arial Narrow"/>
              </a:rPr>
              <a:t>PUBLIC</a:t>
            </a:r>
            <a:r>
              <a:rPr dirty="0" sz="2000" spc="-12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360">
                <a:solidFill>
                  <a:srgbClr val="4285F4"/>
                </a:solidFill>
                <a:latin typeface="Arial Narrow"/>
                <a:cs typeface="Arial Narrow"/>
              </a:rPr>
              <a:t>OFFERING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788372" y="3117339"/>
            <a:ext cx="170116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85">
                <a:solidFill>
                  <a:srgbClr val="4285F4"/>
                </a:solidFill>
                <a:latin typeface="Arial Narrow"/>
                <a:cs typeface="Arial Narrow"/>
              </a:rPr>
              <a:t>mERGER</a:t>
            </a:r>
            <a:r>
              <a:rPr dirty="0" sz="2000" spc="-135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285">
                <a:solidFill>
                  <a:srgbClr val="4285F4"/>
                </a:solidFill>
                <a:latin typeface="Arial Narrow"/>
                <a:cs typeface="Arial Narrow"/>
              </a:rPr>
              <a:t>WITH</a:t>
            </a:r>
            <a:r>
              <a:rPr dirty="0" sz="2000" spc="-130">
                <a:solidFill>
                  <a:srgbClr val="4285F4"/>
                </a:solidFill>
                <a:latin typeface="Arial Narrow"/>
                <a:cs typeface="Arial Narrow"/>
              </a:rPr>
              <a:t> </a:t>
            </a:r>
            <a:r>
              <a:rPr dirty="0" sz="2000" spc="-50">
                <a:solidFill>
                  <a:srgbClr val="4285F4"/>
                </a:solidFill>
                <a:latin typeface="Arial Narrow"/>
                <a:cs typeface="Arial Narrow"/>
              </a:rPr>
              <a:t>teppco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Value</a:t>
            </a:r>
            <a:r>
              <a:rPr dirty="0" spc="-95"/>
              <a:t> </a:t>
            </a:r>
            <a:r>
              <a:rPr dirty="0"/>
              <a:t>Chain</a:t>
            </a:r>
            <a:r>
              <a:rPr dirty="0" spc="-85"/>
              <a:t> </a:t>
            </a:r>
            <a:r>
              <a:rPr dirty="0" spc="-10"/>
              <a:t>Model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Earns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Fees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Delivering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Raw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Materials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Essential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Everyday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Life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0850" y="809099"/>
            <a:ext cx="6115361" cy="398452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83575"/>
            <a:ext cx="9144000" cy="3982085"/>
            <a:chOff x="0" y="883575"/>
            <a:chExt cx="9144000" cy="398208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199" y="883575"/>
              <a:ext cx="7569732" cy="3948177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Indicative</a:t>
            </a:r>
            <a:r>
              <a:rPr dirty="0" spc="-110"/>
              <a:t> </a:t>
            </a:r>
            <a:r>
              <a:rPr dirty="0"/>
              <a:t>Attribution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/>
              <a:t>Segment</a:t>
            </a:r>
            <a:r>
              <a:rPr dirty="0" spc="-25"/>
              <a:t> GOM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Historical</a:t>
            </a:r>
            <a:r>
              <a:rPr dirty="0" spc="-35"/>
              <a:t> </a:t>
            </a:r>
            <a:r>
              <a:rPr dirty="0"/>
              <a:t>Crude</a:t>
            </a:r>
            <a:r>
              <a:rPr dirty="0" spc="-25"/>
              <a:t> </a:t>
            </a:r>
            <a:r>
              <a:rPr dirty="0"/>
              <a:t>Oil</a:t>
            </a:r>
            <a:r>
              <a:rPr dirty="0" spc="-25"/>
              <a:t> </a:t>
            </a: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(5</a:t>
            </a:r>
            <a:r>
              <a:rPr dirty="0" spc="-25"/>
              <a:t> </a:t>
            </a:r>
            <a:r>
              <a:rPr dirty="0" spc="-20"/>
              <a:t>yrs)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100" y="900324"/>
            <a:ext cx="6523424" cy="3787174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812250" y="1078649"/>
            <a:ext cx="2188210" cy="2986405"/>
          </a:xfrm>
          <a:prstGeom prst="rect">
            <a:avLst/>
          </a:prstGeom>
          <a:ln w="9524">
            <a:solidFill>
              <a:srgbClr val="F91931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algn="just" marL="314325" marR="278765" indent="-213995">
              <a:lnSpc>
                <a:spcPct val="100000"/>
              </a:lnSpc>
              <a:spcBef>
                <a:spcPts val="620"/>
              </a:spcBef>
              <a:buChar char="●"/>
              <a:tabLst>
                <a:tab pos="314325" algn="l"/>
              </a:tabLst>
            </a:pPr>
            <a:r>
              <a:rPr dirty="0" sz="1300">
                <a:latin typeface="Arial"/>
                <a:cs typeface="Arial"/>
              </a:rPr>
              <a:t>This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fall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crude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oil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is </a:t>
            </a:r>
            <a:r>
              <a:rPr dirty="0" sz="1300">
                <a:latin typeface="Arial"/>
                <a:cs typeface="Arial"/>
              </a:rPr>
              <a:t>mainly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due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weaker </a:t>
            </a:r>
            <a:r>
              <a:rPr dirty="0" sz="1300" b="1">
                <a:latin typeface="Arial"/>
                <a:cs typeface="Arial"/>
              </a:rPr>
              <a:t>demand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/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recession fears</a:t>
            </a:r>
            <a:r>
              <a:rPr dirty="0" sz="1300" spc="-1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●"/>
            </a:pPr>
            <a:endParaRPr sz="1350">
              <a:latin typeface="Arial"/>
              <a:cs typeface="Arial"/>
            </a:endParaRPr>
          </a:p>
          <a:p>
            <a:pPr marL="314325" marR="104139" indent="-213995">
              <a:lnSpc>
                <a:spcPct val="100000"/>
              </a:lnSpc>
              <a:buChar char="●"/>
              <a:tabLst>
                <a:tab pos="314325" algn="l"/>
              </a:tabLst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Organization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of </a:t>
            </a:r>
            <a:r>
              <a:rPr dirty="0" sz="1300">
                <a:latin typeface="Arial"/>
                <a:cs typeface="Arial"/>
              </a:rPr>
              <a:t>Petroleum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Exporting </a:t>
            </a:r>
            <a:r>
              <a:rPr dirty="0" sz="1300">
                <a:latin typeface="Arial"/>
                <a:cs typeface="Arial"/>
              </a:rPr>
              <a:t>Countries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10">
                <a:latin typeface="Arial"/>
                <a:cs typeface="Arial"/>
              </a:rPr>
              <a:t> allies </a:t>
            </a:r>
            <a:r>
              <a:rPr dirty="0" sz="1300">
                <a:latin typeface="Arial"/>
                <a:cs typeface="Arial"/>
              </a:rPr>
              <a:t>(OPEC+)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delivered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50">
                <a:latin typeface="Arial"/>
                <a:cs typeface="Arial"/>
              </a:rPr>
              <a:t>a </a:t>
            </a:r>
            <a:r>
              <a:rPr dirty="0" sz="1300">
                <a:latin typeface="Arial"/>
                <a:cs typeface="Arial"/>
              </a:rPr>
              <a:t>shock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this</a:t>
            </a:r>
            <a:r>
              <a:rPr dirty="0" sz="1300" spc="-8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April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when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it </a:t>
            </a:r>
            <a:r>
              <a:rPr dirty="0" sz="1300">
                <a:latin typeface="Arial"/>
                <a:cs typeface="Arial"/>
              </a:rPr>
              <a:t>announced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its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members </a:t>
            </a:r>
            <a:r>
              <a:rPr dirty="0" sz="1300">
                <a:latin typeface="Arial"/>
                <a:cs typeface="Arial"/>
              </a:rPr>
              <a:t>would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cut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one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million </a:t>
            </a:r>
            <a:r>
              <a:rPr dirty="0" sz="1300">
                <a:latin typeface="Arial"/>
                <a:cs typeface="Arial"/>
              </a:rPr>
              <a:t>barrels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per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day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the </a:t>
            </a:r>
            <a:r>
              <a:rPr dirty="0" sz="1300">
                <a:latin typeface="Arial"/>
                <a:cs typeface="Arial"/>
              </a:rPr>
              <a:t>rest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year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622871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Historical</a:t>
            </a:r>
            <a:r>
              <a:rPr dirty="0" spc="-35"/>
              <a:t> </a:t>
            </a:r>
            <a:r>
              <a:rPr dirty="0"/>
              <a:t>Gross</a:t>
            </a:r>
            <a:r>
              <a:rPr dirty="0" spc="-30"/>
              <a:t> </a:t>
            </a:r>
            <a:r>
              <a:rPr dirty="0"/>
              <a:t>Operating</a:t>
            </a:r>
            <a:r>
              <a:rPr dirty="0" spc="-35"/>
              <a:t> </a:t>
            </a:r>
            <a:r>
              <a:rPr dirty="0"/>
              <a:t>Margin</a:t>
            </a:r>
            <a:r>
              <a:rPr dirty="0" spc="-30"/>
              <a:t> </a:t>
            </a:r>
            <a:r>
              <a:rPr dirty="0"/>
              <a:t>by</a:t>
            </a:r>
            <a:r>
              <a:rPr dirty="0" spc="-30"/>
              <a:t> </a:t>
            </a:r>
            <a:r>
              <a:rPr dirty="0" spc="-10"/>
              <a:t>Segment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669674" y="737549"/>
            <a:ext cx="7712075" cy="3953510"/>
            <a:chOff x="669674" y="737549"/>
            <a:chExt cx="7712075" cy="395351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674" y="737549"/>
              <a:ext cx="7711636" cy="395323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256324" y="4520374"/>
              <a:ext cx="3387090" cy="159385"/>
            </a:xfrm>
            <a:custGeom>
              <a:avLst/>
              <a:gdLst/>
              <a:ahLst/>
              <a:cxnLst/>
              <a:rect l="l" t="t" r="r" b="b"/>
              <a:pathLst>
                <a:path w="3387090" h="159385">
                  <a:moveTo>
                    <a:pt x="0" y="0"/>
                  </a:moveTo>
                  <a:lnTo>
                    <a:pt x="3386699" y="0"/>
                  </a:lnTo>
                  <a:lnTo>
                    <a:pt x="3386699" y="158999"/>
                  </a:lnTo>
                  <a:lnTo>
                    <a:pt x="0" y="158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622871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Historical</a:t>
            </a:r>
            <a:r>
              <a:rPr dirty="0" spc="-35"/>
              <a:t> </a:t>
            </a:r>
            <a:r>
              <a:rPr dirty="0"/>
              <a:t>Gross</a:t>
            </a:r>
            <a:r>
              <a:rPr dirty="0" spc="-30"/>
              <a:t> </a:t>
            </a:r>
            <a:r>
              <a:rPr dirty="0"/>
              <a:t>Operating</a:t>
            </a:r>
            <a:r>
              <a:rPr dirty="0" spc="-35"/>
              <a:t> </a:t>
            </a:r>
            <a:r>
              <a:rPr dirty="0"/>
              <a:t>Margin</a:t>
            </a:r>
            <a:r>
              <a:rPr dirty="0" spc="-30"/>
              <a:t> </a:t>
            </a:r>
            <a:r>
              <a:rPr dirty="0"/>
              <a:t>by</a:t>
            </a:r>
            <a:r>
              <a:rPr dirty="0" spc="-30"/>
              <a:t> </a:t>
            </a:r>
            <a:r>
              <a:rPr dirty="0" spc="-10"/>
              <a:t>Segment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29412" y="1345625"/>
            <a:ext cx="8934450" cy="2927350"/>
            <a:chOff x="129412" y="1345625"/>
            <a:chExt cx="8934450" cy="292735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175" y="1345625"/>
              <a:ext cx="8875648" cy="292715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34174" y="1522399"/>
              <a:ext cx="8924925" cy="782320"/>
            </a:xfrm>
            <a:custGeom>
              <a:avLst/>
              <a:gdLst/>
              <a:ahLst/>
              <a:cxnLst/>
              <a:rect l="l" t="t" r="r" b="b"/>
              <a:pathLst>
                <a:path w="8924925" h="782319">
                  <a:moveTo>
                    <a:pt x="0" y="0"/>
                  </a:moveTo>
                  <a:lnTo>
                    <a:pt x="8924699" y="0"/>
                  </a:lnTo>
                  <a:lnTo>
                    <a:pt x="8924699" y="782099"/>
                  </a:lnTo>
                  <a:lnTo>
                    <a:pt x="0" y="782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NGL</a:t>
            </a:r>
            <a:r>
              <a:rPr dirty="0" spc="-70"/>
              <a:t> </a:t>
            </a:r>
            <a:r>
              <a:rPr dirty="0"/>
              <a:t>Pipelines</a:t>
            </a:r>
            <a:r>
              <a:rPr dirty="0" spc="-25"/>
              <a:t> </a:t>
            </a:r>
            <a:r>
              <a:rPr dirty="0"/>
              <a:t>&amp;</a:t>
            </a:r>
            <a:r>
              <a:rPr dirty="0" spc="-25"/>
              <a:t> </a:t>
            </a:r>
            <a:r>
              <a:rPr dirty="0"/>
              <a:t>Services</a:t>
            </a:r>
            <a:r>
              <a:rPr dirty="0" spc="-25"/>
              <a:t> </a:t>
            </a:r>
            <a:r>
              <a:rPr dirty="0" spc="-10"/>
              <a:t>Segment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45950"/>
            <a:ext cx="8788296" cy="210218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Crude</a:t>
            </a:r>
            <a:r>
              <a:rPr dirty="0" spc="-30"/>
              <a:t> </a:t>
            </a:r>
            <a:r>
              <a:rPr dirty="0"/>
              <a:t>Oil</a:t>
            </a:r>
            <a:r>
              <a:rPr dirty="0" spc="-25"/>
              <a:t> </a:t>
            </a:r>
            <a:r>
              <a:rPr dirty="0"/>
              <a:t>Pipelines</a:t>
            </a:r>
            <a:r>
              <a:rPr dirty="0" spc="-25"/>
              <a:t> </a:t>
            </a:r>
            <a:r>
              <a:rPr dirty="0"/>
              <a:t>&amp;</a:t>
            </a:r>
            <a:r>
              <a:rPr dirty="0" spc="-25"/>
              <a:t> </a:t>
            </a:r>
            <a:r>
              <a:rPr dirty="0"/>
              <a:t>Services</a:t>
            </a:r>
            <a:r>
              <a:rPr dirty="0" spc="-25"/>
              <a:t> </a:t>
            </a:r>
            <a:r>
              <a:rPr dirty="0" spc="-10"/>
              <a:t>Segment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199" cy="196015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Natural</a:t>
            </a:r>
            <a:r>
              <a:rPr dirty="0" spc="-40"/>
              <a:t> </a:t>
            </a:r>
            <a:r>
              <a:rPr dirty="0"/>
              <a:t>Gas</a:t>
            </a:r>
            <a:r>
              <a:rPr dirty="0" spc="-30"/>
              <a:t> </a:t>
            </a:r>
            <a:r>
              <a:rPr dirty="0"/>
              <a:t>Pipelines</a:t>
            </a:r>
            <a:r>
              <a:rPr dirty="0" spc="-25"/>
              <a:t> </a:t>
            </a:r>
            <a:r>
              <a:rPr dirty="0"/>
              <a:t>&amp;</a:t>
            </a:r>
            <a:r>
              <a:rPr dirty="0" spc="-30"/>
              <a:t> </a:t>
            </a:r>
            <a:r>
              <a:rPr dirty="0"/>
              <a:t>Services</a:t>
            </a:r>
            <a:r>
              <a:rPr dirty="0" spc="-25"/>
              <a:t> </a:t>
            </a:r>
            <a:r>
              <a:rPr dirty="0" spc="-10"/>
              <a:t>Segment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202" cy="123235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708405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Petrochemical</a:t>
            </a:r>
            <a:r>
              <a:rPr dirty="0" spc="-40"/>
              <a:t> </a:t>
            </a:r>
            <a:r>
              <a:rPr dirty="0"/>
              <a:t>&amp;</a:t>
            </a:r>
            <a:r>
              <a:rPr dirty="0" spc="-35"/>
              <a:t> </a:t>
            </a:r>
            <a:r>
              <a:rPr dirty="0"/>
              <a:t>Refined</a:t>
            </a:r>
            <a:r>
              <a:rPr dirty="0" spc="-40"/>
              <a:t> </a:t>
            </a:r>
            <a:r>
              <a:rPr dirty="0"/>
              <a:t>Products</a:t>
            </a:r>
            <a:r>
              <a:rPr dirty="0" spc="-35"/>
              <a:t> </a:t>
            </a:r>
            <a:r>
              <a:rPr dirty="0"/>
              <a:t>Services</a:t>
            </a:r>
            <a:r>
              <a:rPr dirty="0" spc="-35"/>
              <a:t> </a:t>
            </a:r>
            <a:r>
              <a:rPr dirty="0" spc="-10"/>
              <a:t>Segment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869832"/>
            <a:ext cx="8844280" cy="3488690"/>
            <a:chOff x="152400" y="869832"/>
            <a:chExt cx="8844280" cy="348869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69832"/>
              <a:ext cx="8839199" cy="348837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19299" y="1536849"/>
              <a:ext cx="8772525" cy="233679"/>
            </a:xfrm>
            <a:custGeom>
              <a:avLst/>
              <a:gdLst/>
              <a:ahLst/>
              <a:cxnLst/>
              <a:rect l="l" t="t" r="r" b="b"/>
              <a:pathLst>
                <a:path w="8772525" h="233680">
                  <a:moveTo>
                    <a:pt x="0" y="0"/>
                  </a:moveTo>
                  <a:lnTo>
                    <a:pt x="8772299" y="0"/>
                  </a:lnTo>
                  <a:lnTo>
                    <a:pt x="8772299" y="233099"/>
                  </a:lnTo>
                  <a:lnTo>
                    <a:pt x="0" y="233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Historical</a:t>
            </a:r>
            <a:r>
              <a:rPr dirty="0" spc="-130"/>
              <a:t> </a:t>
            </a:r>
            <a:r>
              <a:rPr dirty="0"/>
              <a:t>Adjusted</a:t>
            </a:r>
            <a:r>
              <a:rPr dirty="0" spc="-45"/>
              <a:t> </a:t>
            </a:r>
            <a:r>
              <a:rPr dirty="0" spc="-10"/>
              <a:t>EBITDA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08162" y="1237762"/>
            <a:ext cx="8868410" cy="3122295"/>
            <a:chOff x="108162" y="1237762"/>
            <a:chExt cx="8868410" cy="312229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62" y="1451999"/>
              <a:ext cx="8867986" cy="290747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59650" y="1242525"/>
              <a:ext cx="2203450" cy="556260"/>
            </a:xfrm>
            <a:custGeom>
              <a:avLst/>
              <a:gdLst/>
              <a:ahLst/>
              <a:cxnLst/>
              <a:rect l="l" t="t" r="r" b="b"/>
              <a:pathLst>
                <a:path w="2203450" h="556260">
                  <a:moveTo>
                    <a:pt x="2203199" y="556199"/>
                  </a:moveTo>
                  <a:lnTo>
                    <a:pt x="0" y="556199"/>
                  </a:lnTo>
                  <a:lnTo>
                    <a:pt x="0" y="0"/>
                  </a:lnTo>
                  <a:lnTo>
                    <a:pt x="2203199" y="0"/>
                  </a:lnTo>
                  <a:lnTo>
                    <a:pt x="2203199" y="556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59650" y="1242525"/>
              <a:ext cx="2203450" cy="556260"/>
            </a:xfrm>
            <a:custGeom>
              <a:avLst/>
              <a:gdLst/>
              <a:ahLst/>
              <a:cxnLst/>
              <a:rect l="l" t="t" r="r" b="b"/>
              <a:pathLst>
                <a:path w="2203450" h="556260">
                  <a:moveTo>
                    <a:pt x="0" y="0"/>
                  </a:moveTo>
                  <a:lnTo>
                    <a:pt x="2203199" y="0"/>
                  </a:lnTo>
                  <a:lnTo>
                    <a:pt x="2203199" y="556199"/>
                  </a:lnTo>
                  <a:lnTo>
                    <a:pt x="0" y="556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Return</a:t>
            </a:r>
            <a:r>
              <a:rPr dirty="0" spc="-30"/>
              <a:t> </a:t>
            </a:r>
            <a:r>
              <a:rPr dirty="0"/>
              <a:t>on</a:t>
            </a:r>
            <a:r>
              <a:rPr dirty="0" spc="-25"/>
              <a:t> </a:t>
            </a:r>
            <a:r>
              <a:rPr dirty="0"/>
              <a:t>Invested</a:t>
            </a:r>
            <a:r>
              <a:rPr dirty="0" spc="-25"/>
              <a:t> </a:t>
            </a:r>
            <a:r>
              <a:rPr dirty="0" spc="-10"/>
              <a:t>Capital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900" y="895799"/>
            <a:ext cx="7406198" cy="383595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Operating</a:t>
            </a:r>
            <a:r>
              <a:rPr dirty="0" spc="-35"/>
              <a:t> </a:t>
            </a:r>
            <a:r>
              <a:rPr dirty="0"/>
              <a:t>Cash</a:t>
            </a:r>
            <a:r>
              <a:rPr dirty="0" spc="-25"/>
              <a:t> </a:t>
            </a:r>
            <a:r>
              <a:rPr dirty="0"/>
              <a:t>Flow</a:t>
            </a:r>
            <a:r>
              <a:rPr dirty="0" spc="-25"/>
              <a:t> </a:t>
            </a:r>
            <a:r>
              <a:rPr dirty="0"/>
              <a:t>per</a:t>
            </a:r>
            <a:r>
              <a:rPr dirty="0" spc="-25"/>
              <a:t> </a:t>
            </a:r>
            <a:r>
              <a:rPr dirty="0" spc="-20"/>
              <a:t>Unit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335524" y="805012"/>
            <a:ext cx="6401435" cy="3898900"/>
            <a:chOff x="1335524" y="805012"/>
            <a:chExt cx="6401435" cy="38989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5524" y="809774"/>
              <a:ext cx="6400868" cy="389380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930175" y="809774"/>
              <a:ext cx="5301615" cy="159385"/>
            </a:xfrm>
            <a:custGeom>
              <a:avLst/>
              <a:gdLst/>
              <a:ahLst/>
              <a:cxnLst/>
              <a:rect l="l" t="t" r="r" b="b"/>
              <a:pathLst>
                <a:path w="5301615" h="159384">
                  <a:moveTo>
                    <a:pt x="0" y="0"/>
                  </a:moveTo>
                  <a:lnTo>
                    <a:pt x="5300999" y="0"/>
                  </a:lnTo>
                  <a:lnTo>
                    <a:pt x="5300999" y="158999"/>
                  </a:lnTo>
                  <a:lnTo>
                    <a:pt x="0" y="158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Capital</a:t>
            </a:r>
            <a:r>
              <a:rPr dirty="0" spc="-35"/>
              <a:t> </a:t>
            </a:r>
            <a:r>
              <a:rPr dirty="0"/>
              <a:t>Expenditure</a:t>
            </a:r>
            <a:r>
              <a:rPr dirty="0" spc="-30"/>
              <a:t> </a:t>
            </a:r>
            <a:r>
              <a:rPr dirty="0" spc="-10"/>
              <a:t>15-</a:t>
            </a:r>
            <a:r>
              <a:rPr dirty="0"/>
              <a:t>year</a:t>
            </a:r>
            <a:r>
              <a:rPr dirty="0" spc="-30"/>
              <a:t> </a:t>
            </a:r>
            <a:r>
              <a:rPr dirty="0" spc="-10"/>
              <a:t>History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286757"/>
            <a:ext cx="8839201" cy="256998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Crude</a:t>
            </a:r>
            <a:r>
              <a:rPr dirty="0" spc="-20"/>
              <a:t> </a:t>
            </a:r>
            <a:r>
              <a:rPr dirty="0"/>
              <a:t>Oil</a:t>
            </a:r>
            <a:r>
              <a:rPr dirty="0" spc="-20"/>
              <a:t> </a:t>
            </a:r>
            <a:r>
              <a:rPr dirty="0" spc="-10"/>
              <a:t>Transportation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86093" y="860295"/>
            <a:ext cx="57188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10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Transportation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rail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more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expensive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than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tanker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4067" y="1395994"/>
            <a:ext cx="5557538" cy="328890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80812"/>
            <a:ext cx="9144000" cy="4084954"/>
            <a:chOff x="0" y="780812"/>
            <a:chExt cx="9144000" cy="4084954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6137" y="790165"/>
              <a:ext cx="6751724" cy="401380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96149" y="785575"/>
              <a:ext cx="3232785" cy="159385"/>
            </a:xfrm>
            <a:custGeom>
              <a:avLst/>
              <a:gdLst/>
              <a:ahLst/>
              <a:cxnLst/>
              <a:rect l="l" t="t" r="r" b="b"/>
              <a:pathLst>
                <a:path w="3232785" h="159384">
                  <a:moveTo>
                    <a:pt x="0" y="0"/>
                  </a:moveTo>
                  <a:lnTo>
                    <a:pt x="3232199" y="0"/>
                  </a:lnTo>
                  <a:lnTo>
                    <a:pt x="3232199" y="158999"/>
                  </a:lnTo>
                  <a:lnTo>
                    <a:pt x="0" y="158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Distribution</a:t>
            </a:r>
            <a:r>
              <a:rPr dirty="0" spc="-50"/>
              <a:t> </a:t>
            </a:r>
            <a:r>
              <a:rPr dirty="0"/>
              <a:t>Stability</a:t>
            </a:r>
            <a:r>
              <a:rPr dirty="0" spc="-35"/>
              <a:t> </a:t>
            </a:r>
            <a:r>
              <a:rPr dirty="0"/>
              <a:t>&amp;</a:t>
            </a:r>
            <a:r>
              <a:rPr dirty="0" spc="-35"/>
              <a:t> </a:t>
            </a:r>
            <a:r>
              <a:rPr dirty="0" spc="-10"/>
              <a:t>Growth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Dividend</a:t>
            </a:r>
            <a:r>
              <a:rPr dirty="0" spc="-40"/>
              <a:t> </a:t>
            </a:r>
            <a:r>
              <a:rPr dirty="0" spc="-10"/>
              <a:t>History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Dividend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Payouts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25-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789" y="1851854"/>
            <a:ext cx="8679214" cy="183983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Dividend</a:t>
            </a:r>
            <a:r>
              <a:rPr dirty="0" spc="-40"/>
              <a:t> </a:t>
            </a:r>
            <a:r>
              <a:rPr dirty="0" spc="-10"/>
              <a:t>History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Dividend</a:t>
            </a:r>
            <a:r>
              <a:rPr dirty="0" sz="1200" spc="-7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Yield</a:t>
            </a:r>
            <a:r>
              <a:rPr dirty="0" sz="1200" spc="-5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23-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437" y="1856200"/>
            <a:ext cx="8251163" cy="203292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9"/>
            <a:ext cx="9144000" cy="4128135"/>
            <a:chOff x="0" y="737549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975" y="737549"/>
              <a:ext cx="6027282" cy="410114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66874" y="966174"/>
              <a:ext cx="4255135" cy="139700"/>
            </a:xfrm>
            <a:custGeom>
              <a:avLst/>
              <a:gdLst/>
              <a:ahLst/>
              <a:cxnLst/>
              <a:rect l="l" t="t" r="r" b="b"/>
              <a:pathLst>
                <a:path w="4255135" h="139700">
                  <a:moveTo>
                    <a:pt x="0" y="0"/>
                  </a:moveTo>
                  <a:lnTo>
                    <a:pt x="4254899" y="0"/>
                  </a:lnTo>
                  <a:lnTo>
                    <a:pt x="4254899" y="139199"/>
                  </a:lnTo>
                  <a:lnTo>
                    <a:pt x="0" y="139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Capital</a:t>
            </a:r>
            <a:r>
              <a:rPr dirty="0" spc="-40"/>
              <a:t> </a:t>
            </a:r>
            <a:r>
              <a:rPr dirty="0"/>
              <a:t>Investments</a:t>
            </a:r>
            <a:r>
              <a:rPr dirty="0" spc="-35"/>
              <a:t> </a:t>
            </a:r>
            <a:r>
              <a:rPr dirty="0"/>
              <a:t>(completed</a:t>
            </a:r>
            <a:r>
              <a:rPr dirty="0" spc="-40"/>
              <a:t> </a:t>
            </a:r>
            <a:r>
              <a:rPr dirty="0"/>
              <a:t>by</a:t>
            </a:r>
            <a:r>
              <a:rPr dirty="0" spc="-35"/>
              <a:t> </a:t>
            </a:r>
            <a:r>
              <a:rPr dirty="0" spc="-10"/>
              <a:t>2025)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Growth</a:t>
            </a:r>
            <a:r>
              <a:rPr dirty="0" spc="-35"/>
              <a:t> </a:t>
            </a:r>
            <a:r>
              <a:rPr dirty="0"/>
              <a:t>and</a:t>
            </a:r>
            <a:r>
              <a:rPr dirty="0" spc="-30"/>
              <a:t> </a:t>
            </a:r>
            <a:r>
              <a:rPr dirty="0"/>
              <a:t>Sustaining</a:t>
            </a:r>
            <a:r>
              <a:rPr dirty="0" spc="-35"/>
              <a:t> </a:t>
            </a:r>
            <a:r>
              <a:rPr dirty="0"/>
              <a:t>Capital</a:t>
            </a:r>
            <a:r>
              <a:rPr dirty="0" spc="-30"/>
              <a:t> </a:t>
            </a:r>
            <a:r>
              <a:rPr dirty="0" spc="-10"/>
              <a:t>Investments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1628357"/>
            <a:ext cx="8844280" cy="2129155"/>
            <a:chOff x="152400" y="1628357"/>
            <a:chExt cx="8844280" cy="212915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628357"/>
              <a:ext cx="8839200" cy="212872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75899" y="2353150"/>
              <a:ext cx="8716010" cy="339090"/>
            </a:xfrm>
            <a:custGeom>
              <a:avLst/>
              <a:gdLst/>
              <a:ahLst/>
              <a:cxnLst/>
              <a:rect l="l" t="t" r="r" b="b"/>
              <a:pathLst>
                <a:path w="8716010" h="339089">
                  <a:moveTo>
                    <a:pt x="0" y="0"/>
                  </a:moveTo>
                  <a:lnTo>
                    <a:pt x="8715599" y="0"/>
                  </a:lnTo>
                  <a:lnTo>
                    <a:pt x="8715599" y="338699"/>
                  </a:lnTo>
                  <a:lnTo>
                    <a:pt x="0" y="338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Growth</a:t>
            </a:r>
            <a:r>
              <a:rPr dirty="0" spc="-30"/>
              <a:t> </a:t>
            </a:r>
            <a:r>
              <a:rPr dirty="0" spc="-10"/>
              <a:t>Capital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9375" y="816324"/>
            <a:ext cx="6125249" cy="392262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Navitas</a:t>
            </a:r>
            <a:r>
              <a:rPr dirty="0" spc="-45"/>
              <a:t> </a:t>
            </a:r>
            <a:r>
              <a:rPr dirty="0"/>
              <a:t>Midstream</a:t>
            </a:r>
            <a:r>
              <a:rPr dirty="0" spc="-114"/>
              <a:t> </a:t>
            </a:r>
            <a:r>
              <a:rPr dirty="0" spc="-10"/>
              <a:t>Acquisition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795" y="869832"/>
            <a:ext cx="8768107" cy="142185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Share</a:t>
            </a:r>
            <a:r>
              <a:rPr dirty="0" spc="-40"/>
              <a:t> </a:t>
            </a:r>
            <a:r>
              <a:rPr dirty="0"/>
              <a:t>Repurchase</a:t>
            </a:r>
            <a:r>
              <a:rPr dirty="0" spc="-35"/>
              <a:t> </a:t>
            </a:r>
            <a:r>
              <a:rPr dirty="0" spc="-10"/>
              <a:t>Program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014306"/>
            <a:ext cx="8830962" cy="263610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Hedging</a:t>
            </a:r>
            <a:r>
              <a:rPr dirty="0" spc="-35"/>
              <a:t> </a:t>
            </a:r>
            <a:r>
              <a:rPr dirty="0" spc="-10"/>
              <a:t>Positions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399" y="1734482"/>
            <a:ext cx="8822365" cy="2963237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531187" y="1043069"/>
            <a:ext cx="8044815" cy="499109"/>
            <a:chOff x="531187" y="1043069"/>
            <a:chExt cx="8044815" cy="499109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112" y="1043069"/>
              <a:ext cx="7959501" cy="4898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535949" y="1069150"/>
              <a:ext cx="8035290" cy="467995"/>
            </a:xfrm>
            <a:custGeom>
              <a:avLst/>
              <a:gdLst/>
              <a:ahLst/>
              <a:cxnLst/>
              <a:rect l="l" t="t" r="r" b="b"/>
              <a:pathLst>
                <a:path w="8035290" h="467994">
                  <a:moveTo>
                    <a:pt x="4802599" y="0"/>
                  </a:moveTo>
                  <a:lnTo>
                    <a:pt x="7352599" y="0"/>
                  </a:lnTo>
                  <a:lnTo>
                    <a:pt x="7352599" y="158999"/>
                  </a:lnTo>
                  <a:lnTo>
                    <a:pt x="4802599" y="158999"/>
                  </a:lnTo>
                  <a:lnTo>
                    <a:pt x="4802599" y="0"/>
                  </a:lnTo>
                  <a:close/>
                </a:path>
                <a:path w="8035290" h="467994">
                  <a:moveTo>
                    <a:pt x="6529824" y="158999"/>
                  </a:moveTo>
                  <a:lnTo>
                    <a:pt x="8034924" y="158999"/>
                  </a:lnTo>
                  <a:lnTo>
                    <a:pt x="8034924" y="317999"/>
                  </a:lnTo>
                  <a:lnTo>
                    <a:pt x="6529824" y="317999"/>
                  </a:lnTo>
                  <a:lnTo>
                    <a:pt x="6529824" y="158999"/>
                  </a:lnTo>
                  <a:close/>
                </a:path>
                <a:path w="8035290" h="467994">
                  <a:moveTo>
                    <a:pt x="0" y="308774"/>
                  </a:moveTo>
                  <a:lnTo>
                    <a:pt x="3386699" y="308774"/>
                  </a:lnTo>
                  <a:lnTo>
                    <a:pt x="3386699" y="467774"/>
                  </a:lnTo>
                  <a:lnTo>
                    <a:pt x="0" y="467774"/>
                  </a:lnTo>
                  <a:lnTo>
                    <a:pt x="0" y="308774"/>
                  </a:lnTo>
                  <a:close/>
                </a:path>
              </a:pathLst>
            </a:custGeom>
            <a:ln w="9524">
              <a:solidFill>
                <a:srgbClr val="E428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56375"/>
            <a:ext cx="9144000" cy="4109085"/>
            <a:chOff x="0" y="756375"/>
            <a:chExt cx="9144000" cy="410908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675" y="756375"/>
              <a:ext cx="8700443" cy="404674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Storm</a:t>
            </a:r>
            <a:r>
              <a:rPr dirty="0" spc="-30"/>
              <a:t> </a:t>
            </a:r>
            <a:r>
              <a:rPr dirty="0"/>
              <a:t>Damage</a:t>
            </a:r>
            <a:r>
              <a:rPr dirty="0" spc="-25"/>
              <a:t> </a:t>
            </a:r>
            <a:r>
              <a:rPr dirty="0" spc="-20"/>
              <a:t>Risk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4762" y="4850887"/>
            <a:ext cx="9153525" cy="22225"/>
            <a:chOff x="-4762" y="4850887"/>
            <a:chExt cx="9153525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759968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CER-</a:t>
            </a:r>
            <a:r>
              <a:rPr dirty="0" spc="-55"/>
              <a:t> </a:t>
            </a:r>
            <a:r>
              <a:rPr dirty="0"/>
              <a:t>Canada’s</a:t>
            </a:r>
            <a:r>
              <a:rPr dirty="0" spc="-40"/>
              <a:t> </a:t>
            </a:r>
            <a:r>
              <a:rPr dirty="0"/>
              <a:t>Crude</a:t>
            </a:r>
            <a:r>
              <a:rPr dirty="0" spc="-45"/>
              <a:t> </a:t>
            </a:r>
            <a:r>
              <a:rPr dirty="0"/>
              <a:t>Oil</a:t>
            </a:r>
            <a:r>
              <a:rPr dirty="0" spc="-40"/>
              <a:t> </a:t>
            </a:r>
            <a:r>
              <a:rPr dirty="0"/>
              <a:t>Pipeline</a:t>
            </a:r>
            <a:r>
              <a:rPr dirty="0" spc="-45"/>
              <a:t> </a:t>
            </a:r>
            <a:r>
              <a:rPr dirty="0" spc="-10"/>
              <a:t>Transportation</a:t>
            </a:r>
            <a:r>
              <a:rPr dirty="0" spc="-40"/>
              <a:t> </a:t>
            </a:r>
            <a:r>
              <a:rPr dirty="0" spc="-10"/>
              <a:t>System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800" y="528099"/>
            <a:ext cx="5637849" cy="43094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Debt</a:t>
            </a:r>
            <a:r>
              <a:rPr dirty="0" spc="-30"/>
              <a:t> </a:t>
            </a:r>
            <a:r>
              <a:rPr dirty="0"/>
              <a:t>Obligations</a:t>
            </a:r>
            <a:r>
              <a:rPr dirty="0" spc="-2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Debt</a:t>
            </a:r>
            <a:r>
              <a:rPr dirty="0" spc="-20"/>
              <a:t> </a:t>
            </a:r>
            <a:r>
              <a:rPr dirty="0" spc="-10"/>
              <a:t>Rating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839201" cy="66273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1809227"/>
            <a:ext cx="8839199" cy="145938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Core</a:t>
            </a:r>
            <a:r>
              <a:rPr dirty="0" spc="-40"/>
              <a:t> </a:t>
            </a:r>
            <a:r>
              <a:rPr dirty="0"/>
              <a:t>Strategies</a:t>
            </a:r>
            <a:r>
              <a:rPr dirty="0" spc="-30"/>
              <a:t> </a:t>
            </a:r>
            <a:r>
              <a:rPr dirty="0"/>
              <a:t>to</a:t>
            </a:r>
            <a:r>
              <a:rPr dirty="0" spc="-30"/>
              <a:t> </a:t>
            </a:r>
            <a:r>
              <a:rPr dirty="0"/>
              <a:t>Capture</a:t>
            </a:r>
            <a:r>
              <a:rPr dirty="0" spc="-25"/>
              <a:t> </a:t>
            </a:r>
            <a:r>
              <a:rPr dirty="0" spc="-10"/>
              <a:t>Volatility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9689" y="787424"/>
            <a:ext cx="6188285" cy="39045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Basin</a:t>
            </a:r>
            <a:r>
              <a:rPr dirty="0" spc="-25"/>
              <a:t> </a:t>
            </a:r>
            <a:r>
              <a:rPr dirty="0" spc="-10"/>
              <a:t>Outlook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6962" y="912466"/>
            <a:ext cx="6670074" cy="384815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0925" y="818925"/>
            <a:ext cx="5402149" cy="39120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7036" y="833025"/>
            <a:ext cx="5409924" cy="386012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9124" y="917125"/>
            <a:ext cx="5225787" cy="3806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22775"/>
            <a:ext cx="9144000" cy="4042410"/>
            <a:chOff x="0" y="822775"/>
            <a:chExt cx="9144000" cy="4042410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1387" y="822775"/>
              <a:ext cx="5372524" cy="398774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3275" y="790449"/>
            <a:ext cx="5417449" cy="385615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2012" y="737550"/>
            <a:ext cx="5447793" cy="404475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8075" y="737550"/>
              <a:ext cx="5481350" cy="4066424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Expansions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4762" y="1485787"/>
            <a:ext cx="9153525" cy="3387725"/>
            <a:chOff x="-4762" y="1485787"/>
            <a:chExt cx="9153525" cy="33877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0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3675" y="1490550"/>
              <a:ext cx="1576705" cy="2780665"/>
            </a:xfrm>
            <a:custGeom>
              <a:avLst/>
              <a:gdLst/>
              <a:ahLst/>
              <a:cxnLst/>
              <a:rect l="l" t="t" r="r" b="b"/>
              <a:pathLst>
                <a:path w="1576705" h="2780665">
                  <a:moveTo>
                    <a:pt x="28649" y="0"/>
                  </a:moveTo>
                  <a:lnTo>
                    <a:pt x="1576649" y="0"/>
                  </a:lnTo>
                </a:path>
                <a:path w="1576705" h="2780665">
                  <a:moveTo>
                    <a:pt x="28649" y="487299"/>
                  </a:moveTo>
                  <a:lnTo>
                    <a:pt x="974549" y="487299"/>
                  </a:lnTo>
                </a:path>
                <a:path w="1576705" h="2780665">
                  <a:moveTo>
                    <a:pt x="0" y="2278849"/>
                  </a:moveTo>
                  <a:lnTo>
                    <a:pt x="1003199" y="2278849"/>
                  </a:lnTo>
                </a:path>
                <a:path w="1576705" h="2780665">
                  <a:moveTo>
                    <a:pt x="0" y="2780449"/>
                  </a:moveTo>
                  <a:lnTo>
                    <a:pt x="1361699" y="278044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Canadian</a:t>
            </a:r>
            <a:r>
              <a:rPr dirty="0" spc="-30"/>
              <a:t> </a:t>
            </a:r>
            <a:r>
              <a:rPr dirty="0"/>
              <a:t>Oil</a:t>
            </a:r>
            <a:r>
              <a:rPr dirty="0" spc="-25"/>
              <a:t> </a:t>
            </a:r>
            <a:r>
              <a:rPr dirty="0" spc="-10"/>
              <a:t>Pipelines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47300" y="3206175"/>
            <a:ext cx="2037080" cy="1587500"/>
          </a:xfrm>
          <a:prstGeom prst="rect">
            <a:avLst/>
          </a:prstGeom>
          <a:ln w="9524">
            <a:solidFill>
              <a:srgbClr val="F91931"/>
            </a:solidFill>
          </a:ln>
        </p:spPr>
        <p:txBody>
          <a:bodyPr wrap="square" lIns="0" tIns="47625" rIns="0" bIns="0" rtlCol="0" vert="horz">
            <a:spAutoFit/>
          </a:bodyPr>
          <a:lstStyle/>
          <a:p>
            <a:pPr marL="85725" marR="123189">
              <a:lnSpc>
                <a:spcPct val="114999"/>
              </a:lnSpc>
              <a:spcBef>
                <a:spcPts val="375"/>
              </a:spcBef>
            </a:pPr>
            <a:r>
              <a:rPr dirty="0" sz="1350" b="1">
                <a:latin typeface="Arial"/>
                <a:cs typeface="Arial"/>
              </a:rPr>
              <a:t>Keystone</a:t>
            </a:r>
            <a:r>
              <a:rPr dirty="0" sz="1350" spc="-4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Pipeline</a:t>
            </a:r>
            <a:r>
              <a:rPr dirty="0" sz="1350" spc="-35" b="1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is </a:t>
            </a:r>
            <a:r>
              <a:rPr dirty="0" sz="1350">
                <a:latin typeface="Arial"/>
                <a:cs typeface="Arial"/>
              </a:rPr>
              <a:t>owned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by</a:t>
            </a:r>
            <a:r>
              <a:rPr dirty="0" sz="1350" spc="-4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TC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Energy,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it </a:t>
            </a:r>
            <a:r>
              <a:rPr dirty="0" sz="1350">
                <a:latin typeface="Arial"/>
                <a:cs typeface="Arial"/>
              </a:rPr>
              <a:t>transports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about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14%</a:t>
            </a:r>
            <a:r>
              <a:rPr dirty="0" sz="1350" spc="-10" b="1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of </a:t>
            </a:r>
            <a:r>
              <a:rPr dirty="0" sz="1350">
                <a:latin typeface="Arial"/>
                <a:cs typeface="Arial"/>
              </a:rPr>
              <a:t>western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canadian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crude </a:t>
            </a:r>
            <a:r>
              <a:rPr dirty="0" sz="1350">
                <a:latin typeface="Arial"/>
                <a:cs typeface="Arial"/>
              </a:rPr>
              <a:t>oil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exports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key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20">
                <a:latin typeface="Arial"/>
                <a:cs typeface="Arial"/>
              </a:rPr>
              <a:t>U.S. </a:t>
            </a:r>
            <a:r>
              <a:rPr dirty="0" sz="1350">
                <a:latin typeface="Arial"/>
                <a:cs typeface="Arial"/>
              </a:rPr>
              <a:t>refining</a:t>
            </a:r>
            <a:r>
              <a:rPr dirty="0" sz="1350" spc="-5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markets.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52400" y="610175"/>
            <a:ext cx="6895465" cy="4229100"/>
            <a:chOff x="152400" y="610175"/>
            <a:chExt cx="6895465" cy="4229100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610175"/>
              <a:ext cx="6894904" cy="422852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43618" y="3503144"/>
              <a:ext cx="6720840" cy="485140"/>
            </a:xfrm>
            <a:custGeom>
              <a:avLst/>
              <a:gdLst/>
              <a:ahLst/>
              <a:cxnLst/>
              <a:rect l="l" t="t" r="r" b="b"/>
              <a:pathLst>
                <a:path w="6720840" h="485139">
                  <a:moveTo>
                    <a:pt x="55" y="55"/>
                  </a:moveTo>
                  <a:lnTo>
                    <a:pt x="6720355" y="55"/>
                  </a:lnTo>
                  <a:lnTo>
                    <a:pt x="6720355" y="484555"/>
                  </a:lnTo>
                  <a:lnTo>
                    <a:pt x="55" y="484555"/>
                  </a:lnTo>
                  <a:lnTo>
                    <a:pt x="55" y="55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Sea</a:t>
            </a:r>
            <a:r>
              <a:rPr dirty="0" spc="-35"/>
              <a:t> </a:t>
            </a:r>
            <a:r>
              <a:rPr dirty="0"/>
              <a:t>Port</a:t>
            </a:r>
            <a:r>
              <a:rPr dirty="0" spc="-30"/>
              <a:t> </a:t>
            </a:r>
            <a:r>
              <a:rPr dirty="0"/>
              <a:t>Oil</a:t>
            </a:r>
            <a:r>
              <a:rPr dirty="0" spc="-35"/>
              <a:t> </a:t>
            </a:r>
            <a:r>
              <a:rPr dirty="0" spc="-10"/>
              <a:t>Terminal</a:t>
            </a:r>
            <a:r>
              <a:rPr dirty="0" spc="-30"/>
              <a:t> </a:t>
            </a:r>
            <a:r>
              <a:rPr dirty="0"/>
              <a:t>(SPOT)</a:t>
            </a:r>
            <a:r>
              <a:rPr dirty="0" spc="-30"/>
              <a:t> </a:t>
            </a:r>
            <a:r>
              <a:rPr dirty="0" spc="-10"/>
              <a:t>Project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223806"/>
            <a:ext cx="8785485" cy="276933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Sea</a:t>
            </a:r>
            <a:r>
              <a:rPr dirty="0" spc="-35"/>
              <a:t> </a:t>
            </a:r>
            <a:r>
              <a:rPr dirty="0"/>
              <a:t>Port</a:t>
            </a:r>
            <a:r>
              <a:rPr dirty="0" spc="-30"/>
              <a:t> </a:t>
            </a:r>
            <a:r>
              <a:rPr dirty="0"/>
              <a:t>Oil</a:t>
            </a:r>
            <a:r>
              <a:rPr dirty="0" spc="-35"/>
              <a:t> </a:t>
            </a:r>
            <a:r>
              <a:rPr dirty="0" spc="-10"/>
              <a:t>Terminal</a:t>
            </a:r>
            <a:r>
              <a:rPr dirty="0" spc="-30"/>
              <a:t> </a:t>
            </a:r>
            <a:r>
              <a:rPr dirty="0"/>
              <a:t>(SPOT)</a:t>
            </a:r>
            <a:r>
              <a:rPr dirty="0" spc="-30"/>
              <a:t> </a:t>
            </a:r>
            <a:r>
              <a:rPr dirty="0" spc="-10"/>
              <a:t>Project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3437" y="824225"/>
            <a:ext cx="5417125" cy="391427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375675" y="776800"/>
            <a:ext cx="2962910" cy="3736340"/>
            <a:chOff x="375675" y="776800"/>
            <a:chExt cx="2962910" cy="373634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9525" y="776800"/>
              <a:ext cx="1438986" cy="177274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675" y="2554753"/>
              <a:ext cx="1354200" cy="195835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9438" y="2576312"/>
              <a:ext cx="1438974" cy="1774562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20075" y="776787"/>
            <a:ext cx="1565069" cy="1745660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22061" y="776788"/>
            <a:ext cx="1528167" cy="174565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87125" y="776801"/>
            <a:ext cx="1354196" cy="174564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96262" y="2595637"/>
            <a:ext cx="1438974" cy="1735918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93049" y="2577224"/>
            <a:ext cx="1438975" cy="1732416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01599" y="2587314"/>
            <a:ext cx="1438974" cy="1752540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1368874" y="4530363"/>
            <a:ext cx="63150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*Enterprise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GP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Holdings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acquired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Enterprise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Partners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2010*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810524" y="906509"/>
            <a:ext cx="604266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560705" indent="-320675">
              <a:lnSpc>
                <a:spcPct val="125000"/>
              </a:lnSpc>
              <a:spcBef>
                <a:spcPts val="100"/>
              </a:spcBef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</a:t>
            </a:r>
            <a:r>
              <a:rPr dirty="0" sz="1200" b="1">
                <a:latin typeface="Arial"/>
                <a:cs typeface="Arial"/>
              </a:rPr>
              <a:t>Co-Chief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Executive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Officer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since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of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since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20">
                <a:latin typeface="Arial"/>
                <a:cs typeface="Arial"/>
              </a:rPr>
              <a:t> 2011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from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2018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2020,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2018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Chief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Administrative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April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5">
                <a:latin typeface="Arial"/>
                <a:cs typeface="Arial"/>
              </a:rPr>
              <a:t> of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President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EPGP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2007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2010.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also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DEP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April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until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2011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Financial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DEP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2007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April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2010.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DEP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from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2006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until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2011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Chairman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Board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Energy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Infrastructure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Council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1999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Certified</a:t>
            </a:r>
            <a:r>
              <a:rPr dirty="0" sz="1200" spc="-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Public</a:t>
            </a:r>
            <a:r>
              <a:rPr dirty="0" sz="1200" spc="-8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Accountant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Master's</a:t>
            </a:r>
            <a:r>
              <a:rPr dirty="0" sz="1200" spc="-4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Degree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Louisiana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Technical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University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550" y="1390274"/>
            <a:ext cx="2347399" cy="289187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74" y="1533525"/>
            <a:ext cx="2053749" cy="2290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188949" y="810709"/>
            <a:ext cx="6765290" cy="391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284480" indent="-320675">
              <a:lnSpc>
                <a:spcPct val="125000"/>
              </a:lnSpc>
              <a:spcBef>
                <a:spcPts val="100"/>
              </a:spcBef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</a:t>
            </a:r>
            <a:r>
              <a:rPr dirty="0" sz="1200" b="1">
                <a:latin typeface="Arial"/>
                <a:cs typeface="Arial"/>
              </a:rPr>
              <a:t>Co-Chief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Executive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Officer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since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GP </a:t>
            </a:r>
            <a:r>
              <a:rPr dirty="0" sz="1200">
                <a:latin typeface="Arial"/>
                <a:cs typeface="Arial"/>
              </a:rPr>
              <a:t>since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2010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serves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Co-</a:t>
            </a:r>
            <a:r>
              <a:rPr dirty="0" sz="1200">
                <a:latin typeface="Arial"/>
                <a:cs typeface="Arial"/>
              </a:rPr>
              <a:t>Chairman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Capital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Projects</a:t>
            </a:r>
            <a:r>
              <a:rPr dirty="0" sz="1200" spc="-10">
                <a:latin typeface="Arial"/>
                <a:cs typeface="Arial"/>
              </a:rPr>
              <a:t> Committee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January </a:t>
            </a:r>
            <a:r>
              <a:rPr dirty="0" sz="1200">
                <a:latin typeface="Arial"/>
                <a:cs typeface="Arial"/>
              </a:rPr>
              <a:t>2020,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December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until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February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2013,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Executive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EPGP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1999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additionally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director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2008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2010.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addition,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GP’s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Commercial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20">
                <a:latin typeface="Arial"/>
                <a:cs typeface="Arial"/>
              </a:rPr>
              <a:t> 2008 </a:t>
            </a:r>
            <a:r>
              <a:rPr dirty="0" sz="1200">
                <a:latin typeface="Arial"/>
                <a:cs typeface="Arial"/>
              </a:rPr>
              <a:t>until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2010.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Chief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Commercial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Officer</a:t>
            </a:r>
            <a:r>
              <a:rPr dirty="0" sz="1200" spc="-25">
                <a:latin typeface="Arial"/>
                <a:cs typeface="Arial"/>
              </a:rPr>
              <a:t> of </a:t>
            </a:r>
            <a:r>
              <a:rPr dirty="0" sz="1200">
                <a:latin typeface="Arial"/>
                <a:cs typeface="Arial"/>
              </a:rPr>
              <a:t>DEP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2008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10">
                <a:latin typeface="Arial"/>
                <a:cs typeface="Arial"/>
              </a:rPr>
              <a:t> 2011.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DEP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GP</a:t>
            </a:r>
            <a:r>
              <a:rPr dirty="0" sz="1200" spc="50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2008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Holdings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October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2009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2010</a:t>
            </a:r>
            <a:endParaRPr sz="1200">
              <a:latin typeface="Arial"/>
              <a:cs typeface="Arial"/>
            </a:endParaRPr>
          </a:p>
          <a:p>
            <a:pPr marL="332740" marR="90170" indent="-320675">
              <a:lnSpc>
                <a:spcPct val="125000"/>
              </a:lnSpc>
              <a:buFont typeface="Arial"/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1999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connection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purchase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certain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midstream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energy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assets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affiliates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Shell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Company</a:t>
            </a:r>
            <a:endParaRPr sz="1200">
              <a:latin typeface="Arial"/>
              <a:cs typeface="Arial"/>
            </a:endParaRPr>
          </a:p>
          <a:p>
            <a:pPr marL="332740" marR="7366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1998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1999,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Tejas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Liquids,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LLC,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affiliate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0">
                <a:latin typeface="Arial"/>
                <a:cs typeface="Arial"/>
              </a:rPr>
              <a:t> Shell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graduated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East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Texas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Baptist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University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649" y="1483876"/>
            <a:ext cx="2172875" cy="2482100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651299" y="1191409"/>
            <a:ext cx="6046470" cy="25400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459"/>
              </a:spcBef>
              <a:buFont typeface="Arial"/>
              <a:buChar char="●"/>
              <a:tabLst>
                <a:tab pos="375285" algn="l"/>
              </a:tabLst>
            </a:pPr>
            <a:r>
              <a:rPr dirty="0" sz="1200" b="1">
                <a:latin typeface="Arial"/>
                <a:cs typeface="Arial"/>
              </a:rPr>
              <a:t>Executive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Vice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President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Chief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Operating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Officer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20">
                <a:latin typeface="Arial"/>
                <a:cs typeface="Arial"/>
              </a:rPr>
              <a:t> 2019</a:t>
            </a:r>
            <a:endParaRPr sz="1200">
              <a:latin typeface="Arial"/>
              <a:cs typeface="Arial"/>
            </a:endParaRPr>
          </a:p>
          <a:p>
            <a:pPr marL="332740" marR="191135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Operations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Engineering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from </a:t>
            </a:r>
            <a:r>
              <a:rPr dirty="0" sz="1200">
                <a:latin typeface="Arial"/>
                <a:cs typeface="Arial"/>
              </a:rPr>
              <a:t>October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2019,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Group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Operations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Environmental,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Health,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Safety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Training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February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2014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October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as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Operations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2012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February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2014,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Vice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Operations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June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2006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2012,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President, </a:t>
            </a:r>
            <a:r>
              <a:rPr dirty="0" sz="1200">
                <a:latin typeface="Arial"/>
                <a:cs typeface="Arial"/>
              </a:rPr>
              <a:t>Engineering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2005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2006</a:t>
            </a:r>
            <a:endParaRPr sz="1200">
              <a:latin typeface="Arial"/>
              <a:cs typeface="Arial"/>
            </a:endParaRPr>
          </a:p>
          <a:p>
            <a:pPr marL="332740" marR="310515" indent="-320675">
              <a:lnSpc>
                <a:spcPct val="125000"/>
              </a:lnSpc>
              <a:buFont typeface="Arial"/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1991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held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variety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operations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engineering roles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holds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Bachelor’s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degree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Chemical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Engineering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30">
                <a:latin typeface="Arial"/>
                <a:cs typeface="Arial"/>
              </a:rPr>
              <a:t>Texas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A&amp;M </a:t>
            </a:r>
            <a:r>
              <a:rPr dirty="0" sz="1200" b="1">
                <a:latin typeface="Arial"/>
                <a:cs typeface="Arial"/>
              </a:rPr>
              <a:t>University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and </a:t>
            </a:r>
            <a:r>
              <a:rPr dirty="0" sz="1200" b="1">
                <a:latin typeface="Arial"/>
                <a:cs typeface="Arial"/>
              </a:rPr>
              <a:t>a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Master’s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degree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Business</a:t>
            </a:r>
            <a:r>
              <a:rPr dirty="0" sz="1200" spc="-6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Administration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Oklahoma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City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University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849" y="1398526"/>
            <a:ext cx="1949800" cy="25133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681324" y="1328658"/>
            <a:ext cx="5999480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5080" indent="-320675">
              <a:lnSpc>
                <a:spcPct val="125000"/>
              </a:lnSpc>
              <a:spcBef>
                <a:spcPts val="100"/>
              </a:spcBef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elected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Executive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Vice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President</a:t>
            </a:r>
            <a:r>
              <a:rPr dirty="0" sz="1200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Accounting,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Risk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Control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Information Technology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2020</a:t>
            </a:r>
            <a:endParaRPr sz="1200">
              <a:latin typeface="Arial"/>
              <a:cs typeface="Arial"/>
            </a:endParaRPr>
          </a:p>
          <a:p>
            <a:pPr marL="332740" marR="812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President-</a:t>
            </a:r>
            <a:r>
              <a:rPr dirty="0" sz="1200">
                <a:latin typeface="Arial"/>
                <a:cs typeface="Arial"/>
              </a:rPr>
              <a:t>Accounting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Risk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Control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from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2020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Regulated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Business</a:t>
            </a:r>
            <a:r>
              <a:rPr dirty="0" sz="1200" spc="-20">
                <a:latin typeface="Arial"/>
                <a:cs typeface="Arial"/>
              </a:rPr>
              <a:t> from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Risk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Control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April </a:t>
            </a:r>
            <a:r>
              <a:rPr dirty="0" sz="1200">
                <a:latin typeface="Arial"/>
                <a:cs typeface="Arial"/>
              </a:rPr>
              <a:t>2013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Risk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Control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March 2013.</a:t>
            </a:r>
            <a:endParaRPr sz="1200">
              <a:latin typeface="Arial"/>
              <a:cs typeface="Arial"/>
            </a:endParaRPr>
          </a:p>
          <a:p>
            <a:pPr marL="332740" marR="297180" indent="-320675">
              <a:lnSpc>
                <a:spcPct val="125000"/>
              </a:lnSpc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Prior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joining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Mr.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Boss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held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leadership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positions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Merrill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Lynch </a:t>
            </a:r>
            <a:r>
              <a:rPr dirty="0" sz="1200">
                <a:latin typeface="Arial"/>
                <a:cs typeface="Arial"/>
              </a:rPr>
              <a:t>Commodities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Dynegy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Inc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November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2008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Director,</a:t>
            </a:r>
            <a:r>
              <a:rPr dirty="0" sz="1200" spc="-20">
                <a:latin typeface="Arial"/>
                <a:cs typeface="Arial"/>
              </a:rPr>
              <a:t> Volume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Accounting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800" y="1274770"/>
            <a:ext cx="1980850" cy="286460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320174" y="1341008"/>
            <a:ext cx="6478270" cy="25400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459"/>
              </a:spcBef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elected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</a:t>
            </a:r>
            <a:r>
              <a:rPr dirty="0" sz="1200" b="1">
                <a:latin typeface="Arial"/>
                <a:cs typeface="Arial"/>
              </a:rPr>
              <a:t>heads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Company’s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Fundamentals/Supply</a:t>
            </a:r>
            <a:r>
              <a:rPr dirty="0" sz="1200" spc="-6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Appraisal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Team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which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formed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in</a:t>
            </a:r>
            <a:r>
              <a:rPr dirty="0" sz="1200">
                <a:latin typeface="Arial"/>
                <a:cs typeface="Arial"/>
              </a:rPr>
              <a:t> 2010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responsible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evaluation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key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supply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demand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trends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around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Company’s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five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business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lines: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Liquids,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Crude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Refined </a:t>
            </a:r>
            <a:r>
              <a:rPr dirty="0" sz="1200">
                <a:latin typeface="Arial"/>
                <a:cs typeface="Arial"/>
              </a:rPr>
              <a:t>Products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0">
                <a:latin typeface="Arial"/>
                <a:cs typeface="Arial"/>
              </a:rPr>
              <a:t> Petrochemicals</a:t>
            </a:r>
            <a:endParaRPr sz="1200">
              <a:latin typeface="Arial"/>
              <a:cs typeface="Arial"/>
            </a:endParaRPr>
          </a:p>
          <a:p>
            <a:pPr marL="332740" marR="305435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Paso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Corporation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seven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years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where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business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development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responsibilities,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including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leading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trading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activities</a:t>
            </a:r>
            <a:endParaRPr sz="1200">
              <a:latin typeface="Arial"/>
              <a:cs typeface="Arial"/>
            </a:endParaRPr>
          </a:p>
          <a:p>
            <a:pPr marL="332740" marR="307340" indent="-320675">
              <a:lnSpc>
                <a:spcPct val="125000"/>
              </a:lnSpc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spent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early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part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his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career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Valero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Energy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Corporation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where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focused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on </a:t>
            </a:r>
            <a:r>
              <a:rPr dirty="0" sz="1200">
                <a:latin typeface="Arial"/>
                <a:cs typeface="Arial"/>
              </a:rPr>
              <a:t>finance,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strategic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planning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business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development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2007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800" y="1361050"/>
            <a:ext cx="2129900" cy="26265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535699" y="847684"/>
            <a:ext cx="6125210" cy="391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43815" indent="-320675">
              <a:lnSpc>
                <a:spcPct val="125000"/>
              </a:lnSpc>
              <a:spcBef>
                <a:spcPts val="100"/>
              </a:spcBef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elected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-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Finance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Sustainability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Treasurer </a:t>
            </a:r>
            <a:r>
              <a:rPr dirty="0" sz="1200" spc="-25">
                <a:latin typeface="Arial"/>
                <a:cs typeface="Arial"/>
              </a:rPr>
              <a:t>of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2020</a:t>
            </a:r>
            <a:endParaRPr sz="1200">
              <a:latin typeface="Arial"/>
              <a:cs typeface="Arial"/>
            </a:endParaRPr>
          </a:p>
          <a:p>
            <a:pPr marL="332740" marR="157480" indent="-320675">
              <a:lnSpc>
                <a:spcPct val="125000"/>
              </a:lnSpc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responsible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managing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Enterprise’s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financing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activities,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business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planning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analysis,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credit,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cash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management,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corporate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risk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insurance,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investor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relations, </a:t>
            </a:r>
            <a:r>
              <a:rPr dirty="0" sz="1200">
                <a:latin typeface="Arial"/>
                <a:cs typeface="Arial"/>
              </a:rPr>
              <a:t>sustainability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public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relations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groups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-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Treasurer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January </a:t>
            </a:r>
            <a:r>
              <a:rPr dirty="0" sz="1200">
                <a:latin typeface="Arial"/>
                <a:cs typeface="Arial"/>
              </a:rPr>
              <a:t>2020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2020;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-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Treasurer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2019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2020;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Treasurer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April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February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2019;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Senior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April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2011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until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Finance</a:t>
            </a:r>
            <a:r>
              <a:rPr dirty="0" sz="1200" spc="-20">
                <a:latin typeface="Arial"/>
                <a:cs typeface="Arial"/>
              </a:rPr>
              <a:t> from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2008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2011</a:t>
            </a:r>
            <a:endParaRPr sz="1200">
              <a:latin typeface="Arial"/>
              <a:cs typeface="Arial"/>
            </a:endParaRPr>
          </a:p>
          <a:p>
            <a:pPr marL="332740" marR="399415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spent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10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years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various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corporate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investment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banks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where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executed </a:t>
            </a:r>
            <a:r>
              <a:rPr dirty="0" sz="1200">
                <a:latin typeface="Arial"/>
                <a:cs typeface="Arial"/>
              </a:rPr>
              <a:t>transactions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maintained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relationships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midstream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upstream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energy </a:t>
            </a:r>
            <a:r>
              <a:rPr dirty="0" sz="1200">
                <a:latin typeface="Arial"/>
                <a:cs typeface="Arial"/>
              </a:rPr>
              <a:t>companies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gained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experience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strategic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advisory,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valuation,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mergers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acquisitions,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capital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raising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2008</a:t>
            </a:r>
            <a:endParaRPr sz="1200">
              <a:latin typeface="Arial"/>
              <a:cs typeface="Arial"/>
            </a:endParaRPr>
          </a:p>
          <a:p>
            <a:pPr marL="332740" marR="283845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earned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B.B.A.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Finance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Hankamer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School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Business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at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Baylor University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150" y="1410151"/>
            <a:ext cx="2091950" cy="252364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370699" y="1386458"/>
            <a:ext cx="6485255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193040" indent="-320675">
              <a:lnSpc>
                <a:spcPct val="125000"/>
              </a:lnSpc>
              <a:spcBef>
                <a:spcPts val="100"/>
              </a:spcBef>
              <a:buChar char="●"/>
              <a:tabLst>
                <a:tab pos="332740" algn="l"/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	elected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Executive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Vice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President,</a:t>
            </a:r>
            <a:r>
              <a:rPr dirty="0" sz="1200" spc="-6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Asset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Optimization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GP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January </a:t>
            </a:r>
            <a:r>
              <a:rPr dirty="0" sz="1200" spc="-20">
                <a:latin typeface="Arial"/>
                <a:cs typeface="Arial"/>
              </a:rPr>
              <a:t>2020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President,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Asset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Optimization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2020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President,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Asset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Optimization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June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2011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Mr.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Sanders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has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several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capacities,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including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Asset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Optimization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from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2006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June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2011,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NGL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Pipelines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December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2005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2006,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Director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International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Business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November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2004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December </a:t>
            </a:r>
            <a:r>
              <a:rPr dirty="0" sz="1200" spc="-20">
                <a:latin typeface="Arial"/>
                <a:cs typeface="Arial"/>
              </a:rPr>
              <a:t>2005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60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1979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60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has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been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midstream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oil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gas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business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for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over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35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years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Proposed</a:t>
            </a:r>
            <a:r>
              <a:rPr dirty="0" spc="-40"/>
              <a:t> </a:t>
            </a:r>
            <a:r>
              <a:rPr dirty="0"/>
              <a:t>Pipeline</a:t>
            </a:r>
            <a:r>
              <a:rPr dirty="0" spc="-40"/>
              <a:t> </a:t>
            </a:r>
            <a:r>
              <a:rPr dirty="0" spc="-10"/>
              <a:t>Projects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998" y="878477"/>
            <a:ext cx="8064387" cy="3799898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625" y="1531363"/>
            <a:ext cx="2115674" cy="2547125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594649" y="1552584"/>
            <a:ext cx="6047105" cy="20828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459"/>
              </a:spcBef>
              <a:buChar char="●"/>
              <a:tabLst>
                <a:tab pos="375285" algn="l"/>
              </a:tabLst>
            </a:pPr>
            <a:r>
              <a:rPr dirty="0" sz="1200">
                <a:latin typeface="Arial"/>
                <a:cs typeface="Arial"/>
              </a:rPr>
              <a:t>Executive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Chief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Commercial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Officer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since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September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2019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25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previously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Commercial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2018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August </a:t>
            </a:r>
            <a:r>
              <a:rPr dirty="0" sz="1200">
                <a:latin typeface="Arial"/>
                <a:cs typeface="Arial"/>
              </a:rPr>
              <a:t>2019,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Senior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Liquid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Hydrocarbons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June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2018,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Crude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Refined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Products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from </a:t>
            </a:r>
            <a:r>
              <a:rPr dirty="0" sz="1200">
                <a:latin typeface="Arial"/>
                <a:cs typeface="Arial"/>
              </a:rPr>
              <a:t>October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2015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2016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President,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Crude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Pipelines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Terminals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October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2012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October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2015</a:t>
            </a:r>
            <a:endParaRPr sz="1200">
              <a:latin typeface="Arial"/>
              <a:cs typeface="Arial"/>
            </a:endParaRPr>
          </a:p>
          <a:p>
            <a:pPr marL="332740" marR="13970" indent="-320675">
              <a:lnSpc>
                <a:spcPct val="125000"/>
              </a:lnSpc>
              <a:buFont typeface="Arial"/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over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25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years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experience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energy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industry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began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his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career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Basis </a:t>
            </a:r>
            <a:r>
              <a:rPr dirty="0" sz="1200">
                <a:latin typeface="Arial"/>
                <a:cs typeface="Arial"/>
              </a:rPr>
              <a:t>Petroleum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Inc.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joining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Enterprise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1996</a:t>
            </a:r>
            <a:endParaRPr sz="1200"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59"/>
              </a:spcBef>
              <a:buChar char="●"/>
              <a:tabLst>
                <a:tab pos="332740" algn="l"/>
              </a:tabLst>
            </a:pPr>
            <a:r>
              <a:rPr dirty="0" sz="1200" b="1">
                <a:latin typeface="Arial"/>
                <a:cs typeface="Arial"/>
              </a:rPr>
              <a:t>joined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Enterprise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2012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Leadership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550" y="1610951"/>
            <a:ext cx="1941149" cy="2364124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366190" y="1193568"/>
            <a:ext cx="6508750" cy="2873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8930" marR="259715" indent="-316865">
              <a:lnSpc>
                <a:spcPct val="125000"/>
              </a:lnSpc>
              <a:spcBef>
                <a:spcPts val="100"/>
              </a:spcBef>
              <a:buChar char="●"/>
              <a:tabLst>
                <a:tab pos="328930" algn="l"/>
                <a:tab pos="373380" algn="l"/>
              </a:tabLst>
            </a:pPr>
            <a:r>
              <a:rPr dirty="0" sz="1150">
                <a:latin typeface="Arial"/>
                <a:cs typeface="Arial"/>
              </a:rPr>
              <a:t>	</a:t>
            </a:r>
            <a:r>
              <a:rPr dirty="0" sz="1150">
                <a:latin typeface="Trebuchet MS"/>
                <a:cs typeface="Trebuchet MS"/>
              </a:rPr>
              <a:t>elected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as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Executive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Vice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President,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General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Counsel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and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Secretary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of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Enterprise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GP </a:t>
            </a:r>
            <a:r>
              <a:rPr dirty="0" sz="1150" spc="-25">
                <a:latin typeface="Trebuchet MS"/>
                <a:cs typeface="Trebuchet MS"/>
              </a:rPr>
              <a:t>in </a:t>
            </a:r>
            <a:r>
              <a:rPr dirty="0" sz="1150">
                <a:latin typeface="Trebuchet MS"/>
                <a:cs typeface="Trebuchet MS"/>
              </a:rPr>
              <a:t>January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 spc="-20">
                <a:latin typeface="Trebuchet MS"/>
                <a:cs typeface="Trebuchet MS"/>
              </a:rPr>
              <a:t>2020</a:t>
            </a:r>
            <a:endParaRPr sz="1150">
              <a:latin typeface="Trebuchet MS"/>
              <a:cs typeface="Trebuchet MS"/>
            </a:endParaRPr>
          </a:p>
          <a:p>
            <a:pPr marL="328930" marR="5080" indent="-316865">
              <a:lnSpc>
                <a:spcPct val="125000"/>
              </a:lnSpc>
              <a:buFont typeface="Arial"/>
              <a:buChar char="●"/>
              <a:tabLst>
                <a:tab pos="328930" algn="l"/>
              </a:tabLst>
            </a:pPr>
            <a:r>
              <a:rPr dirty="0" sz="1150">
                <a:latin typeface="Trebuchet MS"/>
                <a:cs typeface="Trebuchet MS"/>
              </a:rPr>
              <a:t>was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elected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as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director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of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Enterprise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GP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and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as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member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of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its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Capital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Projects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 spc="-10">
                <a:latin typeface="Trebuchet MS"/>
                <a:cs typeface="Trebuchet MS"/>
              </a:rPr>
              <a:t>Committee </a:t>
            </a:r>
            <a:r>
              <a:rPr dirty="0" sz="1150">
                <a:latin typeface="Trebuchet MS"/>
                <a:cs typeface="Trebuchet MS"/>
              </a:rPr>
              <a:t>in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November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2016.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Mr.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Weitzel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previously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served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as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Senior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Vice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President,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General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 spc="-10">
                <a:latin typeface="Trebuchet MS"/>
                <a:cs typeface="Trebuchet MS"/>
              </a:rPr>
              <a:t>Counsel </a:t>
            </a:r>
            <a:r>
              <a:rPr dirty="0" sz="1150">
                <a:latin typeface="Trebuchet MS"/>
                <a:cs typeface="Trebuchet MS"/>
              </a:rPr>
              <a:t>and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Secretary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from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April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2016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to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January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2020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and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as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Senior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Vice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President,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Deputy</a:t>
            </a:r>
            <a:r>
              <a:rPr dirty="0" sz="1150" spc="-20">
                <a:latin typeface="Trebuchet MS"/>
                <a:cs typeface="Trebuchet MS"/>
              </a:rPr>
              <a:t> </a:t>
            </a:r>
            <a:r>
              <a:rPr dirty="0" sz="1150" spc="-10">
                <a:latin typeface="Trebuchet MS"/>
                <a:cs typeface="Trebuchet MS"/>
              </a:rPr>
              <a:t>General </a:t>
            </a:r>
            <a:r>
              <a:rPr dirty="0" sz="1150">
                <a:latin typeface="Trebuchet MS"/>
                <a:cs typeface="Trebuchet MS"/>
              </a:rPr>
              <a:t>Counsel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and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Secretary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from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January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2015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to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April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 spc="-20">
                <a:latin typeface="Trebuchet MS"/>
                <a:cs typeface="Trebuchet MS"/>
              </a:rPr>
              <a:t>2016</a:t>
            </a:r>
            <a:endParaRPr sz="1150">
              <a:latin typeface="Trebuchet MS"/>
              <a:cs typeface="Trebuchet MS"/>
            </a:endParaRPr>
          </a:p>
          <a:p>
            <a:pPr marL="328930" marR="245110" indent="-316865">
              <a:lnSpc>
                <a:spcPct val="125000"/>
              </a:lnSpc>
              <a:buFont typeface="Arial"/>
              <a:buChar char="●"/>
              <a:tabLst>
                <a:tab pos="328930" algn="l"/>
              </a:tabLst>
            </a:pPr>
            <a:r>
              <a:rPr dirty="0" sz="1150">
                <a:latin typeface="Trebuchet MS"/>
                <a:cs typeface="Trebuchet MS"/>
              </a:rPr>
              <a:t>responsible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for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all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legal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functions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of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the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Company,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including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securities,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 spc="-10">
                <a:latin typeface="Trebuchet MS"/>
                <a:cs typeface="Trebuchet MS"/>
              </a:rPr>
              <a:t>litigation, </a:t>
            </a:r>
            <a:r>
              <a:rPr dirty="0" sz="1150">
                <a:latin typeface="Trebuchet MS"/>
                <a:cs typeface="Trebuchet MS"/>
              </a:rPr>
              <a:t>employment,</a:t>
            </a:r>
            <a:r>
              <a:rPr dirty="0" sz="1150" spc="-5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mergers</a:t>
            </a:r>
            <a:r>
              <a:rPr dirty="0" sz="1150" spc="-4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and</a:t>
            </a:r>
            <a:r>
              <a:rPr dirty="0" sz="1150" spc="-4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acquisitions,</a:t>
            </a:r>
            <a:r>
              <a:rPr dirty="0" sz="1150" spc="-4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corporate</a:t>
            </a:r>
            <a:r>
              <a:rPr dirty="0" sz="1150" spc="-4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governance</a:t>
            </a:r>
            <a:r>
              <a:rPr dirty="0" sz="1150" spc="-4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and</a:t>
            </a:r>
            <a:r>
              <a:rPr dirty="0" sz="1150" spc="-4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commercial</a:t>
            </a:r>
            <a:r>
              <a:rPr dirty="0" sz="1150" spc="-40">
                <a:latin typeface="Trebuchet MS"/>
                <a:cs typeface="Trebuchet MS"/>
              </a:rPr>
              <a:t> </a:t>
            </a:r>
            <a:r>
              <a:rPr dirty="0" sz="1150" spc="-10">
                <a:latin typeface="Trebuchet MS"/>
                <a:cs typeface="Trebuchet MS"/>
              </a:rPr>
              <a:t>transaction</a:t>
            </a:r>
            <a:endParaRPr sz="1150">
              <a:latin typeface="Trebuchet MS"/>
              <a:cs typeface="Trebuchet MS"/>
            </a:endParaRPr>
          </a:p>
          <a:p>
            <a:pPr marL="328930" marR="17145" indent="-316865">
              <a:lnSpc>
                <a:spcPct val="125000"/>
              </a:lnSpc>
              <a:buFont typeface="Arial"/>
              <a:buChar char="●"/>
              <a:tabLst>
                <a:tab pos="328930" algn="l"/>
              </a:tabLst>
            </a:pPr>
            <a:r>
              <a:rPr dirty="0" sz="1150">
                <a:latin typeface="Trebuchet MS"/>
                <a:cs typeface="Trebuchet MS"/>
              </a:rPr>
              <a:t>extensive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experience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as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a</a:t>
            </a:r>
            <a:r>
              <a:rPr dirty="0" sz="1150" spc="-25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commercial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litigator,</a:t>
            </a:r>
            <a:r>
              <a:rPr dirty="0" sz="1150" spc="-30">
                <a:latin typeface="Trebuchet MS"/>
                <a:cs typeface="Trebuchet MS"/>
              </a:rPr>
              <a:t> </a:t>
            </a:r>
            <a:r>
              <a:rPr dirty="0" sz="1150">
                <a:latin typeface="Trebuchet MS"/>
                <a:cs typeface="Trebuchet MS"/>
              </a:rPr>
              <a:t>having</a:t>
            </a:r>
            <a:r>
              <a:rPr dirty="0" sz="1150" spc="-5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practiced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over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24</a:t>
            </a:r>
            <a:r>
              <a:rPr dirty="0" sz="1150" spc="-2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years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in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Texas</a:t>
            </a:r>
            <a:r>
              <a:rPr dirty="0" sz="1150" spc="-25" b="1">
                <a:latin typeface="Trebuchet MS"/>
                <a:cs typeface="Trebuchet MS"/>
              </a:rPr>
              <a:t> and </a:t>
            </a:r>
            <a:r>
              <a:rPr dirty="0" sz="1150" spc="-10" b="1">
                <a:latin typeface="Trebuchet MS"/>
                <a:cs typeface="Trebuchet MS"/>
              </a:rPr>
              <a:t>California</a:t>
            </a:r>
            <a:endParaRPr sz="1150">
              <a:latin typeface="Trebuchet MS"/>
              <a:cs typeface="Trebuchet MS"/>
            </a:endParaRPr>
          </a:p>
          <a:p>
            <a:pPr marL="328930" indent="-31623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28930" algn="l"/>
              </a:tabLst>
            </a:pPr>
            <a:r>
              <a:rPr dirty="0" sz="1150" b="1">
                <a:latin typeface="Trebuchet MS"/>
                <a:cs typeface="Trebuchet MS"/>
              </a:rPr>
              <a:t>Joined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Enterprise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in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spc="-20" b="1">
                <a:latin typeface="Trebuchet MS"/>
                <a:cs typeface="Trebuchet MS"/>
              </a:rPr>
              <a:t>2014</a:t>
            </a:r>
            <a:endParaRPr sz="1150">
              <a:latin typeface="Trebuchet MS"/>
              <a:cs typeface="Trebuchet MS"/>
            </a:endParaRPr>
          </a:p>
          <a:p>
            <a:pPr marL="328930" marR="46355" indent="-316865">
              <a:lnSpc>
                <a:spcPct val="125000"/>
              </a:lnSpc>
              <a:buChar char="●"/>
              <a:tabLst>
                <a:tab pos="328930" algn="l"/>
                <a:tab pos="373380" algn="l"/>
              </a:tabLst>
            </a:pPr>
            <a:r>
              <a:rPr dirty="0" sz="1150">
                <a:latin typeface="Arial"/>
                <a:cs typeface="Arial"/>
              </a:rPr>
              <a:t>	</a:t>
            </a:r>
            <a:r>
              <a:rPr dirty="0" sz="1150" b="1">
                <a:latin typeface="Trebuchet MS"/>
                <a:cs typeface="Trebuchet MS"/>
              </a:rPr>
              <a:t>earned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a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Bachelor</a:t>
            </a:r>
            <a:r>
              <a:rPr dirty="0" sz="1150" spc="-2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of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Arts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degree</a:t>
            </a:r>
            <a:r>
              <a:rPr dirty="0" sz="1150" spc="-2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in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Political</a:t>
            </a:r>
            <a:r>
              <a:rPr dirty="0" sz="1150" spc="-2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Science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from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Texas</a:t>
            </a:r>
            <a:r>
              <a:rPr dirty="0" sz="1150" spc="-2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Christian</a:t>
            </a:r>
            <a:r>
              <a:rPr dirty="0" sz="1150" spc="-3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University</a:t>
            </a:r>
            <a:r>
              <a:rPr dirty="0" sz="1150" spc="-25" b="1">
                <a:latin typeface="Trebuchet MS"/>
                <a:cs typeface="Trebuchet MS"/>
              </a:rPr>
              <a:t> and </a:t>
            </a:r>
            <a:r>
              <a:rPr dirty="0" sz="1150" b="1">
                <a:latin typeface="Trebuchet MS"/>
                <a:cs typeface="Trebuchet MS"/>
              </a:rPr>
              <a:t>a</a:t>
            </a:r>
            <a:r>
              <a:rPr dirty="0" sz="1150" spc="-2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JD</a:t>
            </a:r>
            <a:r>
              <a:rPr dirty="0" sz="1150" spc="-1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from</a:t>
            </a:r>
            <a:r>
              <a:rPr dirty="0" sz="1150" spc="-20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Harvard</a:t>
            </a:r>
            <a:r>
              <a:rPr dirty="0" sz="1150" spc="-15" b="1">
                <a:latin typeface="Trebuchet MS"/>
                <a:cs typeface="Trebuchet MS"/>
              </a:rPr>
              <a:t> </a:t>
            </a:r>
            <a:r>
              <a:rPr dirty="0" sz="1150" b="1">
                <a:latin typeface="Trebuchet MS"/>
                <a:cs typeface="Trebuchet MS"/>
              </a:rPr>
              <a:t>Law</a:t>
            </a:r>
            <a:r>
              <a:rPr dirty="0" sz="1150" spc="-15" b="1">
                <a:latin typeface="Trebuchet MS"/>
                <a:cs typeface="Trebuchet MS"/>
              </a:rPr>
              <a:t> </a:t>
            </a:r>
            <a:r>
              <a:rPr dirty="0" sz="1150" spc="-10" b="1">
                <a:latin typeface="Trebuchet MS"/>
                <a:cs typeface="Trebuchet MS"/>
              </a:rPr>
              <a:t>School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Balance</a:t>
            </a:r>
            <a:r>
              <a:rPr dirty="0" spc="-30"/>
              <a:t> </a:t>
            </a:r>
            <a:r>
              <a:rPr dirty="0"/>
              <a:t>Sheet</a:t>
            </a:r>
            <a:r>
              <a:rPr dirty="0" spc="-20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Assets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31252" y="988778"/>
            <a:ext cx="8769985" cy="3456940"/>
            <a:chOff x="231252" y="988778"/>
            <a:chExt cx="8769985" cy="34569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346" y="988778"/>
              <a:ext cx="8720252" cy="345687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40777" y="3155677"/>
              <a:ext cx="8750935" cy="659130"/>
            </a:xfrm>
            <a:custGeom>
              <a:avLst/>
              <a:gdLst/>
              <a:ahLst/>
              <a:cxnLst/>
              <a:rect l="l" t="t" r="r" b="b"/>
              <a:pathLst>
                <a:path w="8750935" h="659129">
                  <a:moveTo>
                    <a:pt x="72" y="72"/>
                  </a:moveTo>
                  <a:lnTo>
                    <a:pt x="8750772" y="72"/>
                  </a:lnTo>
                  <a:lnTo>
                    <a:pt x="8750772" y="658872"/>
                  </a:lnTo>
                  <a:lnTo>
                    <a:pt x="72" y="658872"/>
                  </a:lnTo>
                  <a:lnTo>
                    <a:pt x="72" y="72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9"/>
            <a:ext cx="9144000" cy="4128135"/>
            <a:chOff x="0" y="737549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737549"/>
              <a:ext cx="7899899" cy="407764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Balance</a:t>
            </a:r>
            <a:r>
              <a:rPr dirty="0" spc="-30"/>
              <a:t> </a:t>
            </a:r>
            <a:r>
              <a:rPr dirty="0"/>
              <a:t>Sheet</a:t>
            </a:r>
            <a:r>
              <a:rPr dirty="0" spc="-20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Liabilities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Equity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Balance</a:t>
            </a:r>
            <a:r>
              <a:rPr dirty="0" spc="-30"/>
              <a:t> </a:t>
            </a:r>
            <a:r>
              <a:rPr dirty="0"/>
              <a:t>Sheet</a:t>
            </a:r>
            <a:r>
              <a:rPr dirty="0" spc="-20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Assets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969009"/>
            <a:ext cx="8849360" cy="3403600"/>
            <a:chOff x="152400" y="969009"/>
            <a:chExt cx="8849360" cy="34036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69009"/>
              <a:ext cx="8839199" cy="340302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40827" y="3248727"/>
              <a:ext cx="8750935" cy="659130"/>
            </a:xfrm>
            <a:custGeom>
              <a:avLst/>
              <a:gdLst/>
              <a:ahLst/>
              <a:cxnLst/>
              <a:rect l="l" t="t" r="r" b="b"/>
              <a:pathLst>
                <a:path w="8750935" h="659129">
                  <a:moveTo>
                    <a:pt x="72" y="72"/>
                  </a:moveTo>
                  <a:lnTo>
                    <a:pt x="8750772" y="72"/>
                  </a:lnTo>
                  <a:lnTo>
                    <a:pt x="8750772" y="658872"/>
                  </a:lnTo>
                  <a:lnTo>
                    <a:pt x="72" y="658872"/>
                  </a:lnTo>
                  <a:lnTo>
                    <a:pt x="72" y="72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4022" y="737550"/>
              <a:ext cx="7691575" cy="4080874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Balance</a:t>
            </a:r>
            <a:r>
              <a:rPr dirty="0" spc="-30"/>
              <a:t> </a:t>
            </a:r>
            <a:r>
              <a:rPr dirty="0"/>
              <a:t>Sheet</a:t>
            </a:r>
            <a:r>
              <a:rPr dirty="0" spc="-20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Liabilities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Equity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050" y="737550"/>
              <a:ext cx="5913900" cy="407932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615000" y="3783325"/>
              <a:ext cx="5914390" cy="125095"/>
            </a:xfrm>
            <a:custGeom>
              <a:avLst/>
              <a:gdLst/>
              <a:ahLst/>
              <a:cxnLst/>
              <a:rect l="l" t="t" r="r" b="b"/>
              <a:pathLst>
                <a:path w="5914390" h="125095">
                  <a:moveTo>
                    <a:pt x="49" y="49"/>
                  </a:moveTo>
                  <a:lnTo>
                    <a:pt x="5913949" y="49"/>
                  </a:lnTo>
                  <a:lnTo>
                    <a:pt x="5913949" y="124849"/>
                  </a:lnTo>
                  <a:lnTo>
                    <a:pt x="49" y="124849"/>
                  </a:lnTo>
                  <a:lnTo>
                    <a:pt x="49" y="49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Income</a:t>
            </a:r>
            <a:r>
              <a:rPr dirty="0" spc="-2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Income</a:t>
            </a:r>
            <a:r>
              <a:rPr dirty="0" spc="-2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92" y="869825"/>
            <a:ext cx="9014857" cy="326329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72975"/>
            <a:ext cx="9144000" cy="4092575"/>
            <a:chOff x="0" y="772975"/>
            <a:chExt cx="9144000" cy="4092575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661" y="772975"/>
              <a:ext cx="5912676" cy="403099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Income</a:t>
            </a:r>
            <a:r>
              <a:rPr dirty="0" spc="-2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Income</a:t>
            </a:r>
            <a:r>
              <a:rPr dirty="0" spc="-20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74" y="934825"/>
            <a:ext cx="9063851" cy="356410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2015815" y="3065937"/>
            <a:ext cx="4528185" cy="1699895"/>
            <a:chOff x="2015815" y="3065937"/>
            <a:chExt cx="4528185" cy="169989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5815" y="3117149"/>
              <a:ext cx="4527570" cy="157915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2416725" y="3070699"/>
              <a:ext cx="3681729" cy="1690370"/>
            </a:xfrm>
            <a:custGeom>
              <a:avLst/>
              <a:gdLst/>
              <a:ahLst/>
              <a:cxnLst/>
              <a:rect l="l" t="t" r="r" b="b"/>
              <a:pathLst>
                <a:path w="3681729" h="1690370">
                  <a:moveTo>
                    <a:pt x="0" y="606052"/>
                  </a:moveTo>
                  <a:lnTo>
                    <a:pt x="8719" y="562864"/>
                  </a:lnTo>
                  <a:lnTo>
                    <a:pt x="32497" y="527597"/>
                  </a:lnTo>
                  <a:lnTo>
                    <a:pt x="67764" y="503819"/>
                  </a:lnTo>
                  <a:lnTo>
                    <a:pt x="110952" y="495099"/>
                  </a:lnTo>
                  <a:lnTo>
                    <a:pt x="554747" y="495099"/>
                  </a:lnTo>
                  <a:lnTo>
                    <a:pt x="597207" y="503545"/>
                  </a:lnTo>
                  <a:lnTo>
                    <a:pt x="633202" y="527597"/>
                  </a:lnTo>
                  <a:lnTo>
                    <a:pt x="657254" y="563592"/>
                  </a:lnTo>
                  <a:lnTo>
                    <a:pt x="665699" y="606052"/>
                  </a:lnTo>
                  <a:lnTo>
                    <a:pt x="665699" y="1244547"/>
                  </a:lnTo>
                  <a:lnTo>
                    <a:pt x="656980" y="1287735"/>
                  </a:lnTo>
                  <a:lnTo>
                    <a:pt x="633202" y="1323002"/>
                  </a:lnTo>
                  <a:lnTo>
                    <a:pt x="597935" y="1346780"/>
                  </a:lnTo>
                  <a:lnTo>
                    <a:pt x="554747" y="1355499"/>
                  </a:lnTo>
                  <a:lnTo>
                    <a:pt x="110952" y="1355499"/>
                  </a:lnTo>
                  <a:lnTo>
                    <a:pt x="67764" y="1346780"/>
                  </a:lnTo>
                  <a:lnTo>
                    <a:pt x="32497" y="1323002"/>
                  </a:lnTo>
                  <a:lnTo>
                    <a:pt x="8719" y="1287735"/>
                  </a:lnTo>
                  <a:lnTo>
                    <a:pt x="0" y="1244547"/>
                  </a:lnTo>
                  <a:lnTo>
                    <a:pt x="0" y="606052"/>
                  </a:lnTo>
                  <a:close/>
                </a:path>
                <a:path w="3681729" h="1690370">
                  <a:moveTo>
                    <a:pt x="1192074" y="577601"/>
                  </a:moveTo>
                  <a:lnTo>
                    <a:pt x="1198558" y="545488"/>
                  </a:lnTo>
                  <a:lnTo>
                    <a:pt x="1216239" y="519264"/>
                  </a:lnTo>
                  <a:lnTo>
                    <a:pt x="1242463" y="501583"/>
                  </a:lnTo>
                  <a:lnTo>
                    <a:pt x="1274576" y="495099"/>
                  </a:lnTo>
                  <a:lnTo>
                    <a:pt x="1604573" y="495099"/>
                  </a:lnTo>
                  <a:lnTo>
                    <a:pt x="1650345" y="508961"/>
                  </a:lnTo>
                  <a:lnTo>
                    <a:pt x="1680794" y="546029"/>
                  </a:lnTo>
                  <a:lnTo>
                    <a:pt x="1687074" y="577601"/>
                  </a:lnTo>
                  <a:lnTo>
                    <a:pt x="1687074" y="1272998"/>
                  </a:lnTo>
                  <a:lnTo>
                    <a:pt x="1680591" y="1305111"/>
                  </a:lnTo>
                  <a:lnTo>
                    <a:pt x="1662910" y="1331335"/>
                  </a:lnTo>
                  <a:lnTo>
                    <a:pt x="1636686" y="1349016"/>
                  </a:lnTo>
                  <a:lnTo>
                    <a:pt x="1604573" y="1355499"/>
                  </a:lnTo>
                  <a:lnTo>
                    <a:pt x="1274576" y="1355499"/>
                  </a:lnTo>
                  <a:lnTo>
                    <a:pt x="1242463" y="1349016"/>
                  </a:lnTo>
                  <a:lnTo>
                    <a:pt x="1216239" y="1331335"/>
                  </a:lnTo>
                  <a:lnTo>
                    <a:pt x="1198558" y="1305111"/>
                  </a:lnTo>
                  <a:lnTo>
                    <a:pt x="1192074" y="1272998"/>
                  </a:lnTo>
                  <a:lnTo>
                    <a:pt x="1192074" y="577601"/>
                  </a:lnTo>
                  <a:close/>
                </a:path>
                <a:path w="3681729" h="1690370">
                  <a:moveTo>
                    <a:pt x="1736624" y="166553"/>
                  </a:moveTo>
                  <a:lnTo>
                    <a:pt x="1742574" y="122276"/>
                  </a:lnTo>
                  <a:lnTo>
                    <a:pt x="1759364" y="82490"/>
                  </a:lnTo>
                  <a:lnTo>
                    <a:pt x="1785407" y="48782"/>
                  </a:lnTo>
                  <a:lnTo>
                    <a:pt x="1819115" y="22739"/>
                  </a:lnTo>
                  <a:lnTo>
                    <a:pt x="1858901" y="5949"/>
                  </a:lnTo>
                  <a:lnTo>
                    <a:pt x="1903178" y="0"/>
                  </a:lnTo>
                  <a:lnTo>
                    <a:pt x="2569371" y="0"/>
                  </a:lnTo>
                  <a:lnTo>
                    <a:pt x="2633108" y="12678"/>
                  </a:lnTo>
                  <a:lnTo>
                    <a:pt x="2687142" y="48782"/>
                  </a:lnTo>
                  <a:lnTo>
                    <a:pt x="2723246" y="102816"/>
                  </a:lnTo>
                  <a:lnTo>
                    <a:pt x="2735924" y="166553"/>
                  </a:lnTo>
                  <a:lnTo>
                    <a:pt x="2735924" y="1523346"/>
                  </a:lnTo>
                  <a:lnTo>
                    <a:pt x="2729975" y="1567623"/>
                  </a:lnTo>
                  <a:lnTo>
                    <a:pt x="2713185" y="1607409"/>
                  </a:lnTo>
                  <a:lnTo>
                    <a:pt x="2687142" y="1641117"/>
                  </a:lnTo>
                  <a:lnTo>
                    <a:pt x="2653434" y="1667160"/>
                  </a:lnTo>
                  <a:lnTo>
                    <a:pt x="2613648" y="1683950"/>
                  </a:lnTo>
                  <a:lnTo>
                    <a:pt x="2569371" y="1689899"/>
                  </a:lnTo>
                  <a:lnTo>
                    <a:pt x="1903178" y="1689899"/>
                  </a:lnTo>
                  <a:lnTo>
                    <a:pt x="1858901" y="1683950"/>
                  </a:lnTo>
                  <a:lnTo>
                    <a:pt x="1819115" y="1667160"/>
                  </a:lnTo>
                  <a:lnTo>
                    <a:pt x="1785407" y="1641117"/>
                  </a:lnTo>
                  <a:lnTo>
                    <a:pt x="1759364" y="1607409"/>
                  </a:lnTo>
                  <a:lnTo>
                    <a:pt x="1742574" y="1567623"/>
                  </a:lnTo>
                  <a:lnTo>
                    <a:pt x="1736624" y="1523346"/>
                  </a:lnTo>
                  <a:lnTo>
                    <a:pt x="1736624" y="166553"/>
                  </a:lnTo>
                  <a:close/>
                </a:path>
                <a:path w="3681729" h="1690370">
                  <a:moveTo>
                    <a:pt x="3186649" y="577601"/>
                  </a:moveTo>
                  <a:lnTo>
                    <a:pt x="3193133" y="545488"/>
                  </a:lnTo>
                  <a:lnTo>
                    <a:pt x="3210814" y="519264"/>
                  </a:lnTo>
                  <a:lnTo>
                    <a:pt x="3237038" y="501583"/>
                  </a:lnTo>
                  <a:lnTo>
                    <a:pt x="3269151" y="495099"/>
                  </a:lnTo>
                  <a:lnTo>
                    <a:pt x="3599148" y="495099"/>
                  </a:lnTo>
                  <a:lnTo>
                    <a:pt x="3644920" y="508961"/>
                  </a:lnTo>
                  <a:lnTo>
                    <a:pt x="3675369" y="546029"/>
                  </a:lnTo>
                  <a:lnTo>
                    <a:pt x="3681649" y="577601"/>
                  </a:lnTo>
                  <a:lnTo>
                    <a:pt x="3681649" y="1272998"/>
                  </a:lnTo>
                  <a:lnTo>
                    <a:pt x="3675166" y="1305111"/>
                  </a:lnTo>
                  <a:lnTo>
                    <a:pt x="3657485" y="1331335"/>
                  </a:lnTo>
                  <a:lnTo>
                    <a:pt x="3631261" y="1349016"/>
                  </a:lnTo>
                  <a:lnTo>
                    <a:pt x="3599148" y="1355499"/>
                  </a:lnTo>
                  <a:lnTo>
                    <a:pt x="3269151" y="1355499"/>
                  </a:lnTo>
                  <a:lnTo>
                    <a:pt x="3237038" y="1349016"/>
                  </a:lnTo>
                  <a:lnTo>
                    <a:pt x="3210814" y="1331335"/>
                  </a:lnTo>
                  <a:lnTo>
                    <a:pt x="3193133" y="1305111"/>
                  </a:lnTo>
                  <a:lnTo>
                    <a:pt x="3186649" y="1272998"/>
                  </a:lnTo>
                  <a:lnTo>
                    <a:pt x="3186649" y="577601"/>
                  </a:lnTo>
                  <a:close/>
                </a:path>
              </a:pathLst>
            </a:custGeom>
            <a:ln w="9524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64825" y="444899"/>
            <a:ext cx="8223884" cy="2719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System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Natural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-25" b="1">
                <a:latin typeface="Arial"/>
                <a:cs typeface="Arial"/>
              </a:rPr>
              <a:t>Gas</a:t>
            </a:r>
            <a:endParaRPr sz="1350">
              <a:latin typeface="Arial"/>
              <a:cs typeface="Arial"/>
            </a:endParaRPr>
          </a:p>
          <a:p>
            <a:pPr algn="just" marL="376555" marR="182880" indent="-331470">
              <a:lnSpc>
                <a:spcPct val="114999"/>
              </a:lnSpc>
              <a:spcBef>
                <a:spcPts val="955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Gathering</a:t>
            </a:r>
            <a:r>
              <a:rPr dirty="0" sz="1350" spc="-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pipelines: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move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gas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production</a:t>
            </a:r>
            <a:r>
              <a:rPr dirty="0" sz="135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wells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gas</a:t>
            </a:r>
            <a:r>
              <a:rPr dirty="0" sz="1350" spc="-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processing</a:t>
            </a:r>
            <a:r>
              <a:rPr dirty="0" sz="1350" spc="-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facilities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which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remove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impurities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sulphur,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water,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carbon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dioxide.</a:t>
            </a:r>
            <a:r>
              <a:rPr dirty="0" sz="135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These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pipelines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mainly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concentrated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the 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producing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areas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western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Canada.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Provincial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regulators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typically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regulate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these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facilities.</a:t>
            </a:r>
            <a:endParaRPr sz="1350">
              <a:latin typeface="Arial"/>
              <a:cs typeface="Arial"/>
            </a:endParaRPr>
          </a:p>
          <a:p>
            <a:pPr marL="377825" marR="103505" indent="-332740">
              <a:lnSpc>
                <a:spcPct val="114999"/>
              </a:lnSpc>
              <a:buFont typeface="Arial"/>
              <a:buChar char="●"/>
              <a:tabLst>
                <a:tab pos="377825" algn="l"/>
              </a:tabLst>
            </a:pP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Feeder</a:t>
            </a:r>
            <a:r>
              <a:rPr dirty="0" sz="1350" spc="-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pipelines:</a:t>
            </a:r>
            <a:r>
              <a:rPr dirty="0" sz="135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transport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gas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processing</a:t>
            </a:r>
            <a:r>
              <a:rPr dirty="0" sz="1350" spc="-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facilities</a:t>
            </a:r>
            <a:r>
              <a:rPr dirty="0" sz="1350" spc="-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transmission</a:t>
            </a:r>
            <a:r>
              <a:rPr dirty="0" sz="1350" spc="-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pipelines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also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mainly</a:t>
            </a:r>
            <a:r>
              <a:rPr dirty="0" sz="135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concentrated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producing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areas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western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Canada.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Provincial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regulators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typically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regulate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these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facilities.</a:t>
            </a:r>
            <a:endParaRPr sz="1350">
              <a:latin typeface="Arial"/>
              <a:cs typeface="Arial"/>
            </a:endParaRPr>
          </a:p>
          <a:p>
            <a:pPr marL="377825" marR="5080" indent="-332740">
              <a:lnSpc>
                <a:spcPct val="114999"/>
              </a:lnSpc>
              <a:buFont typeface="Arial"/>
              <a:buChar char="●"/>
              <a:tabLst>
                <a:tab pos="377825" algn="l"/>
              </a:tabLst>
            </a:pP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Transmission</a:t>
            </a:r>
            <a:r>
              <a:rPr dirty="0" sz="1350" spc="-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pipelines:</a:t>
            </a:r>
            <a:r>
              <a:rPr dirty="0" sz="135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35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major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conduits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35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pipeline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network,</a:t>
            </a:r>
            <a:r>
              <a:rPr dirty="0" sz="135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transporting</a:t>
            </a:r>
            <a:r>
              <a:rPr dirty="0" sz="135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gas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markets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often</a:t>
            </a:r>
            <a:r>
              <a:rPr dirty="0" sz="135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across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provincial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international</a:t>
            </a:r>
            <a:r>
              <a:rPr dirty="0" sz="13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boundaries. </a:t>
            </a:r>
            <a:r>
              <a:rPr dirty="0" u="heavy" sz="135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These</a:t>
            </a:r>
            <a:r>
              <a:rPr dirty="0" u="heavy" sz="1350" spc="-2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are</a:t>
            </a:r>
            <a:r>
              <a:rPr dirty="0" u="heavy" sz="1350" spc="-3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typically</a:t>
            </a:r>
            <a:r>
              <a:rPr dirty="0" u="heavy" sz="1350" spc="-2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regulated</a:t>
            </a:r>
            <a:r>
              <a:rPr dirty="0" u="heavy" sz="1350" spc="-2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by</a:t>
            </a:r>
            <a:r>
              <a:rPr dirty="0" u="heavy" sz="1350" spc="-2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the</a:t>
            </a:r>
            <a:r>
              <a:rPr dirty="0" u="heavy" sz="1350" spc="-2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 spc="-2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CER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  <a:p>
            <a:pPr marL="377825" marR="388620" indent="-332740">
              <a:lnSpc>
                <a:spcPct val="114999"/>
              </a:lnSpc>
              <a:buFont typeface="Arial"/>
              <a:buChar char="●"/>
              <a:tabLst>
                <a:tab pos="377825" algn="l"/>
              </a:tabLst>
            </a:pP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Distribution</a:t>
            </a:r>
            <a:r>
              <a:rPr dirty="0" sz="135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pipelines: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deliver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gas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residences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businesses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various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industries.</a:t>
            </a:r>
            <a:r>
              <a:rPr dirty="0" sz="13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Provincial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regulators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typically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regulate</a:t>
            </a:r>
            <a:r>
              <a:rPr dirty="0" sz="13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>
                <a:solidFill>
                  <a:srgbClr val="333333"/>
                </a:solidFill>
                <a:latin typeface="Arial"/>
                <a:cs typeface="Arial"/>
              </a:rPr>
              <a:t>these</a:t>
            </a:r>
            <a:r>
              <a:rPr dirty="0" sz="135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333333"/>
                </a:solidFill>
                <a:latin typeface="Arial"/>
                <a:cs typeface="Arial"/>
              </a:rPr>
              <a:t>facilities.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4825" y="81743"/>
            <a:ext cx="26638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 spc="-10"/>
              <a:t>Canada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Cash</a:t>
            </a:r>
            <a:r>
              <a:rPr dirty="0" spc="-15"/>
              <a:t> </a:t>
            </a:r>
            <a:r>
              <a:rPr dirty="0"/>
              <a:t>Flow</a:t>
            </a:r>
            <a:r>
              <a:rPr dirty="0" spc="-15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52399" y="869831"/>
            <a:ext cx="8950325" cy="3504565"/>
            <a:chOff x="152399" y="869831"/>
            <a:chExt cx="8950325" cy="350456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869831"/>
              <a:ext cx="8839201" cy="350398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41952" y="4103176"/>
              <a:ext cx="8750935" cy="238125"/>
            </a:xfrm>
            <a:custGeom>
              <a:avLst/>
              <a:gdLst/>
              <a:ahLst/>
              <a:cxnLst/>
              <a:rect l="l" t="t" r="r" b="b"/>
              <a:pathLst>
                <a:path w="8750935" h="238125">
                  <a:moveTo>
                    <a:pt x="72" y="72"/>
                  </a:moveTo>
                  <a:lnTo>
                    <a:pt x="8750772" y="72"/>
                  </a:lnTo>
                  <a:lnTo>
                    <a:pt x="8750772" y="237972"/>
                  </a:lnTo>
                  <a:lnTo>
                    <a:pt x="72" y="237972"/>
                  </a:lnTo>
                  <a:lnTo>
                    <a:pt x="72" y="72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Cash</a:t>
            </a:r>
            <a:r>
              <a:rPr dirty="0" spc="-15"/>
              <a:t> </a:t>
            </a:r>
            <a:r>
              <a:rPr dirty="0"/>
              <a:t>Flow</a:t>
            </a:r>
            <a:r>
              <a:rPr dirty="0" spc="-15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K)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314500" y="775900"/>
            <a:ext cx="8524875" cy="4013835"/>
            <a:chOff x="314500" y="775900"/>
            <a:chExt cx="8524875" cy="401383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500" y="775900"/>
              <a:ext cx="8514999" cy="401362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93229" y="908154"/>
              <a:ext cx="8436610" cy="339090"/>
            </a:xfrm>
            <a:custGeom>
              <a:avLst/>
              <a:gdLst/>
              <a:ahLst/>
              <a:cxnLst/>
              <a:rect l="l" t="t" r="r" b="b"/>
              <a:pathLst>
                <a:path w="8436610" h="339090">
                  <a:moveTo>
                    <a:pt x="70" y="70"/>
                  </a:moveTo>
                  <a:lnTo>
                    <a:pt x="8436370" y="70"/>
                  </a:lnTo>
                  <a:lnTo>
                    <a:pt x="8436370" y="338770"/>
                  </a:lnTo>
                  <a:lnTo>
                    <a:pt x="70" y="338770"/>
                  </a:lnTo>
                  <a:lnTo>
                    <a:pt x="70" y="70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92175" y="4855650"/>
            <a:ext cx="1201420" cy="0"/>
          </a:xfrm>
          <a:custGeom>
            <a:avLst/>
            <a:gdLst/>
            <a:ahLst/>
            <a:cxnLst/>
            <a:rect l="l" t="t" r="r" b="b"/>
            <a:pathLst>
              <a:path w="1201420" h="0">
                <a:moveTo>
                  <a:pt x="0" y="0"/>
                </a:moveTo>
                <a:lnTo>
                  <a:pt x="12011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Cash</a:t>
            </a:r>
            <a:r>
              <a:rPr dirty="0" spc="-15"/>
              <a:t> </a:t>
            </a:r>
            <a:r>
              <a:rPr dirty="0"/>
              <a:t>Flow</a:t>
            </a:r>
            <a:r>
              <a:rPr dirty="0" spc="-15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975956"/>
            <a:ext cx="8825581" cy="334364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69831"/>
            <a:ext cx="9144000" cy="3995420"/>
            <a:chOff x="0" y="869831"/>
            <a:chExt cx="9144000" cy="3995420"/>
          </a:xfrm>
        </p:grpSpPr>
        <p:sp>
          <p:nvSpPr>
            <p:cNvPr id="3" name="object 3" descr=""/>
            <p:cNvSpPr/>
            <p:nvPr/>
          </p:nvSpPr>
          <p:spPr>
            <a:xfrm>
              <a:off x="4092175" y="4855649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869831"/>
              <a:ext cx="8839201" cy="398174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Cash</a:t>
            </a:r>
            <a:r>
              <a:rPr dirty="0" spc="-15"/>
              <a:t> </a:t>
            </a:r>
            <a:r>
              <a:rPr dirty="0"/>
              <a:t>Flow</a:t>
            </a:r>
            <a:r>
              <a:rPr dirty="0" spc="-15"/>
              <a:t> </a:t>
            </a:r>
            <a:r>
              <a:rPr dirty="0"/>
              <a:t>Statement</a:t>
            </a:r>
            <a:r>
              <a:rPr dirty="0" spc="-15"/>
              <a:t> </a:t>
            </a:r>
            <a:r>
              <a:rPr dirty="0"/>
              <a:t>(10-</a:t>
            </a:r>
            <a:r>
              <a:rPr dirty="0" spc="-25"/>
              <a:t>Q)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092175" y="4855650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 h="0">
                  <a:moveTo>
                    <a:pt x="0" y="0"/>
                  </a:moveTo>
                  <a:lnTo>
                    <a:pt x="120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1600" y="151074"/>
            <a:ext cx="1753799" cy="3729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Recommendation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5" b="1">
                <a:solidFill>
                  <a:srgbClr val="063763"/>
                </a:solidFill>
                <a:latin typeface="Calibri"/>
                <a:cs typeface="Calibri"/>
              </a:rPr>
              <a:t>Enterprise</a:t>
            </a:r>
            <a:r>
              <a:rPr dirty="0" spc="80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pc="65" b="1">
                <a:solidFill>
                  <a:srgbClr val="063763"/>
                </a:solidFill>
                <a:latin typeface="Calibri"/>
                <a:cs typeface="Calibri"/>
              </a:rPr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362037" y="957154"/>
            <a:ext cx="4338320" cy="107696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37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Sustainable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Dividend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70"/>
              </a:spcBef>
              <a:buChar char="●"/>
              <a:tabLst>
                <a:tab pos="356235" algn="l"/>
              </a:tabLst>
            </a:pPr>
            <a:r>
              <a:rPr dirty="0" sz="1500" spc="-10">
                <a:latin typeface="Arial"/>
                <a:cs typeface="Arial"/>
              </a:rPr>
              <a:t>Growth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7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Export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Capacity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(access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developing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nations)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7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24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Consecutive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Years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Dividend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Growth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83074" y="2246424"/>
            <a:ext cx="5829300" cy="1686560"/>
          </a:xfrm>
          <a:prstGeom prst="rect">
            <a:avLst/>
          </a:prstGeom>
          <a:solidFill>
            <a:srgbClr val="00B050"/>
          </a:solidFill>
        </p:spPr>
        <p:txBody>
          <a:bodyPr wrap="square" lIns="0" tIns="2584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035"/>
              </a:spcBef>
            </a:pPr>
            <a:r>
              <a:rPr dirty="0" sz="7200" spc="-25" b="1">
                <a:solidFill>
                  <a:srgbClr val="FFFFFF"/>
                </a:solidFill>
                <a:latin typeface="Arial"/>
                <a:cs typeface="Arial"/>
              </a:rPr>
              <a:t>BUY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2300" y="3110600"/>
              <a:ext cx="4803452" cy="11515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9450" y="3148700"/>
              <a:ext cx="4689151" cy="1037224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702352" y="4219834"/>
            <a:ext cx="2052955" cy="51625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NYSE: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TRP,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TSX:TRP.TO</a:t>
            </a:r>
            <a:endParaRPr sz="1400">
              <a:latin typeface="Arial"/>
              <a:cs typeface="Arial"/>
            </a:endParaRPr>
          </a:p>
          <a:p>
            <a:pPr marL="340995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Analyst: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Zhengwei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Lu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Stock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55095" y="843557"/>
            <a:ext cx="7723505" cy="3820160"/>
            <a:chOff x="455095" y="843557"/>
            <a:chExt cx="7723505" cy="38201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095" y="843557"/>
              <a:ext cx="7723005" cy="381982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304924" y="2946425"/>
              <a:ext cx="1981200" cy="1176020"/>
            </a:xfrm>
            <a:custGeom>
              <a:avLst/>
              <a:gdLst/>
              <a:ahLst/>
              <a:cxnLst/>
              <a:rect l="l" t="t" r="r" b="b"/>
              <a:pathLst>
                <a:path w="1981200" h="1176020">
                  <a:moveTo>
                    <a:pt x="0" y="199799"/>
                  </a:moveTo>
                  <a:lnTo>
                    <a:pt x="1980599" y="199799"/>
                  </a:lnTo>
                  <a:lnTo>
                    <a:pt x="1980599" y="0"/>
                  </a:lnTo>
                  <a:lnTo>
                    <a:pt x="0" y="0"/>
                  </a:lnTo>
                  <a:lnTo>
                    <a:pt x="0" y="199799"/>
                  </a:lnTo>
                  <a:close/>
                </a:path>
                <a:path w="1981200" h="1176020">
                  <a:moveTo>
                    <a:pt x="0" y="1175674"/>
                  </a:moveTo>
                  <a:lnTo>
                    <a:pt x="1980599" y="1175674"/>
                  </a:lnTo>
                  <a:lnTo>
                    <a:pt x="1980599" y="881974"/>
                  </a:lnTo>
                  <a:lnTo>
                    <a:pt x="0" y="881974"/>
                  </a:lnTo>
                  <a:lnTo>
                    <a:pt x="0" y="117567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Key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Ratios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9337" y="869822"/>
            <a:ext cx="4446270" cy="3757929"/>
            <a:chOff x="79337" y="869822"/>
            <a:chExt cx="4446270" cy="375792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841" y="869822"/>
              <a:ext cx="4237047" cy="375786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4100" y="1265824"/>
              <a:ext cx="4436745" cy="2537460"/>
            </a:xfrm>
            <a:custGeom>
              <a:avLst/>
              <a:gdLst/>
              <a:ahLst/>
              <a:cxnLst/>
              <a:rect l="l" t="t" r="r" b="b"/>
              <a:pathLst>
                <a:path w="4436745" h="2537460">
                  <a:moveTo>
                    <a:pt x="0" y="0"/>
                  </a:moveTo>
                  <a:lnTo>
                    <a:pt x="4436699" y="0"/>
                  </a:lnTo>
                  <a:lnTo>
                    <a:pt x="44366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  <a:path w="4436745" h="2537460">
                  <a:moveTo>
                    <a:pt x="0" y="1921774"/>
                  </a:moveTo>
                  <a:lnTo>
                    <a:pt x="4436699" y="1921774"/>
                  </a:lnTo>
                  <a:lnTo>
                    <a:pt x="4436699" y="2537374"/>
                  </a:lnTo>
                  <a:lnTo>
                    <a:pt x="0" y="2537374"/>
                  </a:lnTo>
                  <a:lnTo>
                    <a:pt x="0" y="192177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9867" y="1024100"/>
            <a:ext cx="4352620" cy="340048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1-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Month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Stock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Performance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175" y="841850"/>
            <a:ext cx="8871649" cy="391601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41850"/>
            <a:ext cx="9144000" cy="4023360"/>
            <a:chOff x="0" y="841850"/>
            <a:chExt cx="9144000" cy="4023360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537" y="841850"/>
              <a:ext cx="8918927" cy="397170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1-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Stock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Performance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Research</a:t>
            </a:r>
            <a:r>
              <a:rPr dirty="0" spc="-110"/>
              <a:t> </a:t>
            </a:r>
            <a:r>
              <a:rPr dirty="0"/>
              <a:t>Analyst</a:t>
            </a:r>
            <a:r>
              <a:rPr dirty="0" spc="-20"/>
              <a:t> </a:t>
            </a:r>
            <a:r>
              <a:rPr dirty="0" spc="-10"/>
              <a:t>Coverage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Summary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Coverage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446871" y="1097321"/>
          <a:ext cx="8326755" cy="3209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8140"/>
                <a:gridCol w="2669540"/>
                <a:gridCol w="2669539"/>
              </a:tblGrid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Analyst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3B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800" spc="-5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Company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800" spc="25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/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Sector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3B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3BA3"/>
                    </a:solidFill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Michelle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Chen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Pipeline</a:t>
                      </a:r>
                      <a:r>
                        <a:rPr dirty="0" sz="15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Sector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Overview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>
                          <a:latin typeface="Arial"/>
                          <a:cs typeface="Arial"/>
                        </a:rPr>
                        <a:t>N/A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Nick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Nguyen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>
                          <a:latin typeface="Arial"/>
                          <a:cs typeface="Arial"/>
                        </a:rPr>
                        <a:t>TBD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Daniel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Demch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>
                          <a:latin typeface="Arial"/>
                          <a:cs typeface="Arial"/>
                        </a:rPr>
                        <a:t>TBD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6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Zhengwei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25">
                          <a:latin typeface="Arial"/>
                          <a:cs typeface="Arial"/>
                        </a:rPr>
                        <a:t>Lu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>
                          <a:latin typeface="Arial"/>
                          <a:cs typeface="Arial"/>
                        </a:rPr>
                        <a:t>TBD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0459" y="2539550"/>
            <a:ext cx="1415479" cy="33869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6363" y="3816063"/>
            <a:ext cx="1531273" cy="338699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1300" y="3160699"/>
            <a:ext cx="1753798" cy="372935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091" y="926723"/>
            <a:ext cx="8632433" cy="356669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Natural</a:t>
            </a:r>
            <a:r>
              <a:rPr dirty="0" spc="-30"/>
              <a:t> </a:t>
            </a:r>
            <a:r>
              <a:rPr dirty="0"/>
              <a:t>Gas</a:t>
            </a:r>
            <a:r>
              <a:rPr dirty="0" spc="-30"/>
              <a:t> </a:t>
            </a:r>
            <a:r>
              <a:rPr dirty="0"/>
              <a:t>Pipeline</a:t>
            </a:r>
            <a:r>
              <a:rPr dirty="0" spc="-30"/>
              <a:t> </a:t>
            </a:r>
            <a:r>
              <a:rPr dirty="0" spc="-10"/>
              <a:t>System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5-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Stock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Performance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115" y="917475"/>
            <a:ext cx="8728496" cy="384878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5-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Comparison</a:t>
            </a:r>
            <a:r>
              <a:rPr dirty="0" sz="1200" spc="-7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Against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Indices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62" y="830549"/>
            <a:ext cx="8971074" cy="392483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5-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Comparison</a:t>
            </a:r>
            <a:r>
              <a:rPr dirty="0" sz="1200" spc="-7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Against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Competitors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850" y="813175"/>
            <a:ext cx="8936299" cy="390964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10-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Year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Stock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Performance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62" y="813200"/>
            <a:ext cx="8971074" cy="395988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4632" y="737550"/>
              <a:ext cx="5694718" cy="411592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Shareholders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Shareholders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799" y="864189"/>
            <a:ext cx="8220401" cy="391448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Company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Overview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81499" y="1036863"/>
            <a:ext cx="28314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Corporation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148691" y="1056675"/>
            <a:ext cx="2660015" cy="2133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>
                <a:latin typeface="Arial"/>
                <a:cs typeface="Arial"/>
              </a:rPr>
              <a:t>an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infrastructure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company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832359" y="1036863"/>
            <a:ext cx="29286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0">
                <a:latin typeface="Arial"/>
                <a:cs typeface="Arial"/>
              </a:rPr>
              <a:t> North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America.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operates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through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81499" y="1250222"/>
            <a:ext cx="843597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five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segments: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Pipelines;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Pipelines;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Mexico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Pipelines; </a:t>
            </a:r>
            <a:r>
              <a:rPr dirty="0" sz="1400">
                <a:latin typeface="Arial"/>
                <a:cs typeface="Arial"/>
              </a:rPr>
              <a:t>Liquids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Pipelines;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Solutions.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builds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network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0">
                <a:latin typeface="Arial"/>
                <a:cs typeface="Arial"/>
              </a:rPr>
              <a:t> 93,700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81499" y="1676942"/>
            <a:ext cx="32645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kilometers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which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583313" y="1696754"/>
            <a:ext cx="4783455" cy="2133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>
                <a:latin typeface="Arial"/>
                <a:cs typeface="Arial"/>
              </a:rPr>
              <a:t>transports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supply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basins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local</a:t>
            </a:r>
            <a:r>
              <a:rPr dirty="0" sz="1400" spc="-10">
                <a:latin typeface="Arial"/>
                <a:cs typeface="Arial"/>
              </a:rPr>
              <a:t> distribution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94199" y="1910114"/>
            <a:ext cx="8573770" cy="2133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>
                <a:latin typeface="Arial"/>
                <a:cs typeface="Arial"/>
              </a:rPr>
              <a:t>companies,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generation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plants,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industrial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facilities,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interconnecting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pipelines,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LNG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export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terminals,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94199" y="2123474"/>
            <a:ext cx="1356360" cy="2133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>
                <a:latin typeface="Arial"/>
                <a:cs typeface="Arial"/>
              </a:rPr>
              <a:t>other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businesses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624928" y="2103662"/>
            <a:ext cx="71177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.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also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facilities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total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working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532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81499" y="2317022"/>
            <a:ext cx="8640445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billion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cubic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feet.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addition,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approximately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4,900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kilometers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liquids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system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that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connects </a:t>
            </a:r>
            <a:r>
              <a:rPr dirty="0" sz="1400">
                <a:latin typeface="Arial"/>
                <a:cs typeface="Arial"/>
              </a:rPr>
              <a:t>Alberta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refining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markets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Illinois,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Oklahoma,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Texas.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Further,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owns</a:t>
            </a:r>
            <a:r>
              <a:rPr dirty="0" sz="1400" spc="-25">
                <a:latin typeface="Arial"/>
                <a:cs typeface="Arial"/>
              </a:rPr>
              <a:t> or </a:t>
            </a:r>
            <a:r>
              <a:rPr dirty="0" sz="1400">
                <a:latin typeface="Arial"/>
                <a:cs typeface="Arial"/>
              </a:rPr>
              <a:t>has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interests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seven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generation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facilities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combined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approximately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4,300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megawatts </a:t>
            </a:r>
            <a:r>
              <a:rPr dirty="0" sz="1400">
                <a:latin typeface="Arial"/>
                <a:cs typeface="Arial"/>
              </a:rPr>
              <a:t>that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nuclear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fuel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sources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located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9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Alberta,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Ontario,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Québec,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New </a:t>
            </a:r>
            <a:r>
              <a:rPr dirty="0" sz="1400">
                <a:latin typeface="Arial"/>
                <a:cs typeface="Arial"/>
              </a:rPr>
              <a:t>Brunswick;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owns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approximately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118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billion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cubic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feet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non-</a:t>
            </a:r>
            <a:r>
              <a:rPr dirty="0" sz="1400">
                <a:latin typeface="Arial"/>
                <a:cs typeface="Arial"/>
              </a:rPr>
              <a:t>regulated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storage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835106" y="3403634"/>
            <a:ext cx="5040630" cy="2133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was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formerly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known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TransCanada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Corporation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81499" y="3383822"/>
            <a:ext cx="85896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0034" algn="l"/>
              </a:tabLst>
            </a:pP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Alberta.</a:t>
            </a:r>
            <a:r>
              <a:rPr dirty="0" sz="1400">
                <a:latin typeface="Arial"/>
                <a:cs typeface="Arial"/>
              </a:rPr>
              <a:t>	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changed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name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81499" y="3597182"/>
            <a:ext cx="855726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Corporation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2019.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Corporation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incorporated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1951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headquartered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Calgary,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Canada.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Company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Timeline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868075" y="2807190"/>
            <a:ext cx="8275955" cy="691515"/>
            <a:chOff x="868075" y="2807190"/>
            <a:chExt cx="8275955" cy="691515"/>
          </a:xfrm>
        </p:grpSpPr>
        <p:sp>
          <p:nvSpPr>
            <p:cNvPr id="8" name="object 8" descr="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841566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w="0"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6" y="2807190"/>
              <a:ext cx="92399" cy="9239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794699" y="3086601"/>
              <a:ext cx="2349500" cy="133985"/>
            </a:xfrm>
            <a:custGeom>
              <a:avLst/>
              <a:gdLst/>
              <a:ahLst/>
              <a:cxnLst/>
              <a:rect l="l" t="t" r="r" b="b"/>
              <a:pathLst>
                <a:path w="2349500" h="133985">
                  <a:moveTo>
                    <a:pt x="23492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349299" y="0"/>
                  </a:lnTo>
                  <a:lnTo>
                    <a:pt x="2349299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93284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w="0"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7084" y="3406018"/>
              <a:ext cx="92399" cy="9239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919650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427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w="0"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075" y="2807190"/>
              <a:ext cx="92399" cy="9239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w="0"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4672505" y="3289308"/>
            <a:ext cx="375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latin typeface="Gill Sans MT"/>
                <a:cs typeface="Gill Sans MT"/>
              </a:rPr>
              <a:t>2016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31" name="object 3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32" name="object 3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  <p:sp>
        <p:nvSpPr>
          <p:cNvPr id="21" name="object 21" descr=""/>
          <p:cNvSpPr txBox="1"/>
          <p:nvPr/>
        </p:nvSpPr>
        <p:spPr>
          <a:xfrm>
            <a:off x="4813300" y="1754253"/>
            <a:ext cx="1981835" cy="75120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45" b="1">
                <a:latin typeface="Gill Sans MT"/>
                <a:cs typeface="Gill Sans MT"/>
              </a:rPr>
              <a:t>TransCanada</a:t>
            </a:r>
            <a:r>
              <a:rPr dirty="0" sz="1200" spc="1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acquired </a:t>
            </a:r>
            <a:r>
              <a:rPr dirty="0" sz="1200" spc="-55" b="1">
                <a:latin typeface="Gill Sans MT"/>
                <a:cs typeface="Gill Sans MT"/>
              </a:rPr>
              <a:t>Columbia</a:t>
            </a:r>
            <a:r>
              <a:rPr dirty="0" sz="1200" spc="-10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Pipeline</a:t>
            </a:r>
            <a:r>
              <a:rPr dirty="0" sz="1200" spc="-15" b="1">
                <a:latin typeface="Gill Sans MT"/>
                <a:cs typeface="Gill Sans MT"/>
              </a:rPr>
              <a:t> </a:t>
            </a:r>
            <a:r>
              <a:rPr dirty="0" sz="1200" spc="-20" b="1">
                <a:latin typeface="Gill Sans MT"/>
                <a:cs typeface="Gill Sans MT"/>
              </a:rPr>
              <a:t>Group </a:t>
            </a:r>
            <a:r>
              <a:rPr dirty="0" sz="1200" spc="-90" b="1">
                <a:latin typeface="Gill Sans MT"/>
                <a:cs typeface="Gill Sans MT"/>
              </a:rPr>
              <a:t>(CPG)</a:t>
            </a:r>
            <a:r>
              <a:rPr dirty="0" sz="1200" spc="-45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for</a:t>
            </a:r>
            <a:r>
              <a:rPr dirty="0" sz="1200" spc="-40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US$13</a:t>
            </a:r>
            <a:r>
              <a:rPr dirty="0" sz="1200" spc="-35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billion </a:t>
            </a:r>
            <a:r>
              <a:rPr dirty="0" sz="1200" spc="-30" b="1">
                <a:latin typeface="Gill Sans MT"/>
                <a:cs typeface="Gill Sans MT"/>
              </a:rPr>
              <a:t>from </a:t>
            </a:r>
            <a:r>
              <a:rPr dirty="0" sz="1200" spc="-50" b="1">
                <a:latin typeface="Gill Sans MT"/>
                <a:cs typeface="Gill Sans MT"/>
              </a:rPr>
              <a:t>NiSource's</a:t>
            </a:r>
            <a:r>
              <a:rPr dirty="0" sz="1200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Shareholders.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608187" y="2776651"/>
            <a:ext cx="375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latin typeface="Gill Sans MT"/>
                <a:cs typeface="Gill Sans MT"/>
              </a:rPr>
              <a:t>2019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736847" y="3568505"/>
            <a:ext cx="1952625" cy="11131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0" b="1">
                <a:latin typeface="Gill Sans MT"/>
                <a:cs typeface="Gill Sans MT"/>
              </a:rPr>
              <a:t>In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May</a:t>
            </a:r>
            <a:r>
              <a:rPr dirty="0" sz="1200" spc="-30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2019,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50" b="1">
                <a:latin typeface="Gill Sans MT"/>
                <a:cs typeface="Gill Sans MT"/>
              </a:rPr>
              <a:t>the</a:t>
            </a:r>
            <a:r>
              <a:rPr dirty="0" sz="1200" spc="-30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company changed</a:t>
            </a:r>
            <a:r>
              <a:rPr dirty="0" sz="1200" spc="-35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its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50" b="1">
                <a:latin typeface="Gill Sans MT"/>
                <a:cs typeface="Gill Sans MT"/>
              </a:rPr>
              <a:t>name</a:t>
            </a:r>
            <a:r>
              <a:rPr dirty="0" sz="1200" spc="-35" b="1">
                <a:latin typeface="Gill Sans MT"/>
                <a:cs typeface="Gill Sans MT"/>
              </a:rPr>
              <a:t> </a:t>
            </a:r>
            <a:r>
              <a:rPr dirty="0" sz="1200" spc="-20" b="1">
                <a:latin typeface="Gill Sans MT"/>
                <a:cs typeface="Gill Sans MT"/>
              </a:rPr>
              <a:t>from </a:t>
            </a:r>
            <a:r>
              <a:rPr dirty="0" sz="1200" spc="-45" b="1">
                <a:latin typeface="Gill Sans MT"/>
                <a:cs typeface="Gill Sans MT"/>
              </a:rPr>
              <a:t>TransCanada</a:t>
            </a:r>
            <a:r>
              <a:rPr dirty="0" sz="1200" b="1">
                <a:latin typeface="Gill Sans MT"/>
                <a:cs typeface="Gill Sans MT"/>
              </a:rPr>
              <a:t> </a:t>
            </a:r>
            <a:r>
              <a:rPr dirty="0" sz="1200" spc="-65" b="1">
                <a:latin typeface="Gill Sans MT"/>
                <a:cs typeface="Gill Sans MT"/>
              </a:rPr>
              <a:t>Corporation</a:t>
            </a:r>
            <a:r>
              <a:rPr dirty="0" sz="1200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to </a:t>
            </a:r>
            <a:r>
              <a:rPr dirty="0" sz="1200" spc="-150" b="1">
                <a:latin typeface="Gill Sans MT"/>
                <a:cs typeface="Gill Sans MT"/>
              </a:rPr>
              <a:t>TC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45" b="1">
                <a:latin typeface="Gill Sans MT"/>
                <a:cs typeface="Gill Sans MT"/>
              </a:rPr>
              <a:t>Energy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65" b="1">
                <a:latin typeface="Gill Sans MT"/>
                <a:cs typeface="Gill Sans MT"/>
              </a:rPr>
              <a:t>Corporation</a:t>
            </a:r>
            <a:r>
              <a:rPr dirty="0" sz="1200" spc="-20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to </a:t>
            </a:r>
            <a:r>
              <a:rPr dirty="0" sz="1200" spc="-60" b="1">
                <a:latin typeface="Gill Sans MT"/>
                <a:cs typeface="Gill Sans MT"/>
              </a:rPr>
              <a:t>better</a:t>
            </a:r>
            <a:r>
              <a:rPr dirty="0" sz="1200" spc="-30" b="1">
                <a:latin typeface="Gill Sans MT"/>
                <a:cs typeface="Gill Sans MT"/>
              </a:rPr>
              <a:t> </a:t>
            </a:r>
            <a:r>
              <a:rPr dirty="0" sz="1200" spc="-35" b="1">
                <a:latin typeface="Gill Sans MT"/>
                <a:cs typeface="Gill Sans MT"/>
              </a:rPr>
              <a:t>reﬂect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50" b="1">
                <a:latin typeface="Gill Sans MT"/>
                <a:cs typeface="Gill Sans MT"/>
              </a:rPr>
              <a:t>the</a:t>
            </a:r>
            <a:r>
              <a:rPr dirty="0" sz="1200" spc="-30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company's business.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31067" y="3289318"/>
            <a:ext cx="375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latin typeface="Gill Sans MT"/>
                <a:cs typeface="Gill Sans MT"/>
              </a:rPr>
              <a:t>1951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83199" y="1754241"/>
            <a:ext cx="2098675" cy="570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70" b="1">
                <a:latin typeface="Gill Sans MT"/>
                <a:cs typeface="Gill Sans MT"/>
              </a:rPr>
              <a:t>The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35" b="1">
                <a:latin typeface="Gill Sans MT"/>
                <a:cs typeface="Gill Sans MT"/>
              </a:rPr>
              <a:t>company</a:t>
            </a:r>
            <a:r>
              <a:rPr dirty="0" sz="1200" spc="-25" b="1">
                <a:latin typeface="Gill Sans MT"/>
                <a:cs typeface="Gill Sans MT"/>
              </a:rPr>
              <a:t> was</a:t>
            </a:r>
            <a:r>
              <a:rPr dirty="0" sz="1200" spc="500" b="1">
                <a:latin typeface="Gill Sans MT"/>
                <a:cs typeface="Gill Sans MT"/>
              </a:rPr>
              <a:t> </a:t>
            </a:r>
            <a:r>
              <a:rPr dirty="0" sz="1200" spc="-50" b="1">
                <a:latin typeface="Gill Sans MT"/>
                <a:cs typeface="Gill Sans MT"/>
              </a:rPr>
              <a:t>incorporated</a:t>
            </a:r>
            <a:r>
              <a:rPr dirty="0" sz="1200" spc="55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as</a:t>
            </a:r>
            <a:r>
              <a:rPr dirty="0" sz="1200" spc="75" b="1">
                <a:latin typeface="Gill Sans MT"/>
                <a:cs typeface="Gill Sans MT"/>
              </a:rPr>
              <a:t> </a:t>
            </a:r>
            <a:r>
              <a:rPr dirty="0" sz="1200" spc="-60" b="1">
                <a:latin typeface="Gill Sans MT"/>
                <a:cs typeface="Gill Sans MT"/>
              </a:rPr>
              <a:t>Trans-</a:t>
            </a:r>
            <a:r>
              <a:rPr dirty="0" sz="1200" spc="-10" b="1">
                <a:latin typeface="Gill Sans MT"/>
                <a:cs typeface="Gill Sans MT"/>
              </a:rPr>
              <a:t>Canada </a:t>
            </a:r>
            <a:r>
              <a:rPr dirty="0" sz="1200" spc="-20" b="1">
                <a:latin typeface="Gill Sans MT"/>
                <a:cs typeface="Gill Sans MT"/>
              </a:rPr>
              <a:t>Pipe</a:t>
            </a:r>
            <a:r>
              <a:rPr dirty="0" sz="1200" spc="-60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Lines</a:t>
            </a:r>
            <a:r>
              <a:rPr dirty="0" sz="1200" spc="-5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Limited.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697972" y="2776651"/>
            <a:ext cx="375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latin typeface="Gill Sans MT"/>
                <a:cs typeface="Gill Sans MT"/>
              </a:rPr>
              <a:t>1998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2833424" y="3568503"/>
            <a:ext cx="2383155" cy="11131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45" b="1">
                <a:latin typeface="Gill Sans MT"/>
                <a:cs typeface="Gill Sans MT"/>
              </a:rPr>
              <a:t>TransCanada</a:t>
            </a:r>
            <a:r>
              <a:rPr dirty="0" sz="1200" spc="-10" b="1">
                <a:latin typeface="Gill Sans MT"/>
                <a:cs typeface="Gill Sans MT"/>
              </a:rPr>
              <a:t> Pipelines merged </a:t>
            </a:r>
            <a:r>
              <a:rPr dirty="0" sz="1200" spc="-60" b="1">
                <a:latin typeface="Gill Sans MT"/>
                <a:cs typeface="Gill Sans MT"/>
              </a:rPr>
              <a:t>with</a:t>
            </a:r>
            <a:r>
              <a:rPr dirty="0" sz="1200" spc="-5" b="1">
                <a:latin typeface="Gill Sans MT"/>
                <a:cs typeface="Gill Sans MT"/>
              </a:rPr>
              <a:t> </a:t>
            </a:r>
            <a:r>
              <a:rPr dirty="0" sz="1200" spc="-175" b="1">
                <a:latin typeface="Gill Sans MT"/>
                <a:cs typeface="Gill Sans MT"/>
              </a:rPr>
              <a:t>NOVA</a:t>
            </a:r>
            <a:r>
              <a:rPr dirty="0" sz="1200" spc="-5" b="1">
                <a:latin typeface="Gill Sans MT"/>
                <a:cs typeface="Gill Sans MT"/>
              </a:rPr>
              <a:t> </a:t>
            </a:r>
            <a:r>
              <a:rPr dirty="0" sz="1200" spc="-65" b="1">
                <a:latin typeface="Gill Sans MT"/>
                <a:cs typeface="Gill Sans MT"/>
              </a:rPr>
              <a:t>Corporation's</a:t>
            </a:r>
            <a:r>
              <a:rPr dirty="0" sz="1200" spc="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pipeline </a:t>
            </a:r>
            <a:r>
              <a:rPr dirty="0" sz="1200" b="1">
                <a:latin typeface="Gill Sans MT"/>
                <a:cs typeface="Gill Sans MT"/>
              </a:rPr>
              <a:t>business,</a:t>
            </a:r>
            <a:r>
              <a:rPr dirty="0" sz="1200" spc="15" b="1">
                <a:latin typeface="Gill Sans MT"/>
                <a:cs typeface="Gill Sans MT"/>
              </a:rPr>
              <a:t> </a:t>
            </a:r>
            <a:r>
              <a:rPr dirty="0" sz="1200" spc="-20" b="1">
                <a:latin typeface="Gill Sans MT"/>
                <a:cs typeface="Gill Sans MT"/>
              </a:rPr>
              <a:t>keeping</a:t>
            </a:r>
            <a:r>
              <a:rPr dirty="0" sz="1200" spc="15" b="1">
                <a:latin typeface="Gill Sans MT"/>
                <a:cs typeface="Gill Sans MT"/>
              </a:rPr>
              <a:t> </a:t>
            </a:r>
            <a:r>
              <a:rPr dirty="0" sz="1200" spc="-25" b="1">
                <a:latin typeface="Gill Sans MT"/>
                <a:cs typeface="Gill Sans MT"/>
              </a:rPr>
              <a:t>the </a:t>
            </a:r>
            <a:r>
              <a:rPr dirty="0" sz="1200" spc="-45" b="1">
                <a:latin typeface="Gill Sans MT"/>
                <a:cs typeface="Gill Sans MT"/>
              </a:rPr>
              <a:t>TransCanada</a:t>
            </a:r>
            <a:r>
              <a:rPr dirty="0" sz="1200" spc="-15" b="1">
                <a:latin typeface="Gill Sans MT"/>
                <a:cs typeface="Gill Sans MT"/>
              </a:rPr>
              <a:t> </a:t>
            </a:r>
            <a:r>
              <a:rPr dirty="0" sz="1200" spc="-50" b="1">
                <a:latin typeface="Gill Sans MT"/>
                <a:cs typeface="Gill Sans MT"/>
              </a:rPr>
              <a:t>name</a:t>
            </a:r>
            <a:r>
              <a:rPr dirty="0" sz="1200" spc="-20" b="1">
                <a:latin typeface="Gill Sans MT"/>
                <a:cs typeface="Gill Sans MT"/>
              </a:rPr>
              <a:t> and</a:t>
            </a:r>
            <a:r>
              <a:rPr dirty="0" sz="1200" spc="-1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becoming </a:t>
            </a:r>
            <a:r>
              <a:rPr dirty="0" sz="1200" spc="-90" b="1">
                <a:latin typeface="Gill Sans MT"/>
                <a:cs typeface="Gill Sans MT"/>
              </a:rPr>
              <a:t>"the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40" b="1">
                <a:latin typeface="Gill Sans MT"/>
                <a:cs typeface="Gill Sans MT"/>
              </a:rPr>
              <a:t>fourth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20" b="1">
                <a:latin typeface="Gill Sans MT"/>
                <a:cs typeface="Gill Sans MT"/>
              </a:rPr>
              <a:t>largest </a:t>
            </a:r>
            <a:r>
              <a:rPr dirty="0" sz="1200" spc="-35" b="1">
                <a:latin typeface="Gill Sans MT"/>
                <a:cs typeface="Gill Sans MT"/>
              </a:rPr>
              <a:t>energy</a:t>
            </a:r>
            <a:r>
              <a:rPr dirty="0" sz="1200" spc="-2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services </a:t>
            </a:r>
            <a:r>
              <a:rPr dirty="0" sz="1200" spc="-35" b="1">
                <a:latin typeface="Gill Sans MT"/>
                <a:cs typeface="Gill Sans MT"/>
              </a:rPr>
              <a:t>company</a:t>
            </a:r>
            <a:r>
              <a:rPr dirty="0" sz="1200" spc="-40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in</a:t>
            </a:r>
            <a:r>
              <a:rPr dirty="0" sz="1200" spc="-30" b="1">
                <a:latin typeface="Gill Sans MT"/>
                <a:cs typeface="Gill Sans MT"/>
              </a:rPr>
              <a:t> </a:t>
            </a:r>
            <a:r>
              <a:rPr dirty="0" sz="1200" spc="-95" b="1">
                <a:latin typeface="Gill Sans MT"/>
                <a:cs typeface="Gill Sans MT"/>
              </a:rPr>
              <a:t>North</a:t>
            </a:r>
            <a:r>
              <a:rPr dirty="0" sz="1200" spc="-35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America".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Corporate</a:t>
            </a:r>
            <a:r>
              <a:rPr dirty="0" sz="1200" spc="-4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Structure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787" y="799275"/>
            <a:ext cx="7804426" cy="395200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Corporate</a:t>
            </a:r>
            <a:r>
              <a:rPr dirty="0" sz="1200" spc="-4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Values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791187" y="791767"/>
            <a:ext cx="5511165" cy="3919220"/>
            <a:chOff x="1791187" y="791767"/>
            <a:chExt cx="5511165" cy="39192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8568" y="791767"/>
              <a:ext cx="4528437" cy="203285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1187" y="2857375"/>
              <a:ext cx="5511039" cy="1852997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733471"/>
            <a:ext cx="9144000" cy="4139565"/>
            <a:chOff x="0" y="733471"/>
            <a:chExt cx="9144000" cy="4139565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0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309" y="733471"/>
              <a:ext cx="7413515" cy="409083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Major</a:t>
            </a:r>
            <a:r>
              <a:rPr dirty="0" spc="-35"/>
              <a:t> </a:t>
            </a:r>
            <a:r>
              <a:rPr dirty="0" spc="-10"/>
              <a:t>CER-</a:t>
            </a:r>
            <a:r>
              <a:rPr dirty="0"/>
              <a:t>regulated</a:t>
            </a:r>
            <a:r>
              <a:rPr dirty="0" spc="-25"/>
              <a:t> </a:t>
            </a:r>
            <a:r>
              <a:rPr dirty="0"/>
              <a:t>Natural</a:t>
            </a:r>
            <a:r>
              <a:rPr dirty="0" spc="-25"/>
              <a:t> </a:t>
            </a:r>
            <a:r>
              <a:rPr dirty="0"/>
              <a:t>Gas</a:t>
            </a:r>
            <a:r>
              <a:rPr dirty="0" spc="-25"/>
              <a:t> </a:t>
            </a:r>
            <a:r>
              <a:rPr dirty="0" spc="-10"/>
              <a:t>Pipelines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Business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524" y="878325"/>
            <a:ext cx="8512949" cy="36637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</a:t>
            </a:r>
            <a:r>
              <a:rPr dirty="0" sz="1200" spc="-4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Highlight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975" y="782925"/>
            <a:ext cx="8431656" cy="388388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Earnings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Segment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Operating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Margin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2059" y="2525950"/>
            <a:ext cx="5807763" cy="19110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3900" y="3129947"/>
            <a:ext cx="5832665" cy="1158195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316300" y="2339600"/>
            <a:ext cx="17348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Cash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Generated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from </a:t>
            </a:r>
            <a:r>
              <a:rPr dirty="0" sz="1400" spc="-10">
                <a:latin typeface="Arial"/>
                <a:cs typeface="Arial"/>
              </a:rPr>
              <a:t>Operations: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16300" y="3304488"/>
            <a:ext cx="7062470" cy="1288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343525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Divide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Total </a:t>
            </a:r>
            <a:r>
              <a:rPr dirty="0" sz="1400">
                <a:latin typeface="Arial"/>
                <a:cs typeface="Arial"/>
              </a:rPr>
              <a:t>Revenues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generated </a:t>
            </a:r>
            <a:r>
              <a:rPr dirty="0" sz="1400">
                <a:latin typeface="Arial"/>
                <a:cs typeface="Arial"/>
              </a:rPr>
              <a:t>through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segments: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45796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Arial"/>
                <a:cs typeface="Arial"/>
              </a:rPr>
              <a:t>Results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Operating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Cash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Flow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Margin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Ratio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of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2,074/3,928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=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0.528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8375" y="874850"/>
            <a:ext cx="5872045" cy="129025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316300" y="1139525"/>
            <a:ext cx="220789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Earnings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Segment </a:t>
            </a:r>
            <a:r>
              <a:rPr dirty="0" sz="1400">
                <a:latin typeface="Arial"/>
                <a:cs typeface="Arial"/>
              </a:rPr>
              <a:t>(Canada,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Mexico, </a:t>
            </a:r>
            <a:r>
              <a:rPr dirty="0" sz="1400">
                <a:latin typeface="Arial"/>
                <a:cs typeface="Arial"/>
              </a:rPr>
              <a:t>Liquids,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Energy)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Track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Record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Dividend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Growth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319" y="737550"/>
            <a:ext cx="6675061" cy="405272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Dividend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1283919"/>
            <a:ext cx="8839200" cy="2576195"/>
            <a:chOff x="152400" y="1283919"/>
            <a:chExt cx="8839200" cy="257619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283919"/>
              <a:ext cx="8839198" cy="257566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297650" y="1541424"/>
              <a:ext cx="2463165" cy="188595"/>
            </a:xfrm>
            <a:custGeom>
              <a:avLst/>
              <a:gdLst/>
              <a:ahLst/>
              <a:cxnLst/>
              <a:rect l="l" t="t" r="r" b="b"/>
              <a:pathLst>
                <a:path w="2463165" h="188594">
                  <a:moveTo>
                    <a:pt x="0" y="188099"/>
                  </a:moveTo>
                  <a:lnTo>
                    <a:pt x="2462999" y="188099"/>
                  </a:lnTo>
                  <a:lnTo>
                    <a:pt x="2462999" y="0"/>
                  </a:lnTo>
                  <a:lnTo>
                    <a:pt x="0" y="0"/>
                  </a:lnTo>
                  <a:lnTo>
                    <a:pt x="0" y="1880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Shares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587" y="737550"/>
            <a:ext cx="7884825" cy="397322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Shares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Information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Repurchase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2"/>
            <a:ext cx="8839203" cy="145018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2585371"/>
            <a:ext cx="8839203" cy="186451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Corporate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Strength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Credit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Rating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3260475"/>
            <a:ext cx="8839200" cy="1521460"/>
            <a:chOff x="152400" y="3260475"/>
            <a:chExt cx="8839200" cy="15214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3260475"/>
              <a:ext cx="8839200" cy="152116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00499" y="4157350"/>
              <a:ext cx="8754745" cy="200025"/>
            </a:xfrm>
            <a:custGeom>
              <a:avLst/>
              <a:gdLst/>
              <a:ahLst/>
              <a:cxnLst/>
              <a:rect l="l" t="t" r="r" b="b"/>
              <a:pathLst>
                <a:path w="8754745" h="200025">
                  <a:moveTo>
                    <a:pt x="0" y="199799"/>
                  </a:moveTo>
                  <a:lnTo>
                    <a:pt x="8754299" y="199799"/>
                  </a:lnTo>
                  <a:lnTo>
                    <a:pt x="8754299" y="0"/>
                  </a:lnTo>
                  <a:lnTo>
                    <a:pt x="0" y="0"/>
                  </a:lnTo>
                  <a:lnTo>
                    <a:pt x="0" y="1997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976" y="802225"/>
            <a:ext cx="8301937" cy="2394783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362" y="737550"/>
              <a:ext cx="7883274" cy="406483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30374" y="2558449"/>
              <a:ext cx="7870825" cy="904875"/>
            </a:xfrm>
            <a:custGeom>
              <a:avLst/>
              <a:gdLst/>
              <a:ahLst/>
              <a:cxnLst/>
              <a:rect l="l" t="t" r="r" b="b"/>
              <a:pathLst>
                <a:path w="7870825" h="904875">
                  <a:moveTo>
                    <a:pt x="16899" y="199799"/>
                  </a:moveTo>
                  <a:lnTo>
                    <a:pt x="7870299" y="199799"/>
                  </a:lnTo>
                  <a:lnTo>
                    <a:pt x="7870299" y="0"/>
                  </a:lnTo>
                  <a:lnTo>
                    <a:pt x="16899" y="0"/>
                  </a:lnTo>
                  <a:lnTo>
                    <a:pt x="16899" y="199799"/>
                  </a:lnTo>
                  <a:close/>
                </a:path>
                <a:path w="7870825" h="904875">
                  <a:moveTo>
                    <a:pt x="0" y="904774"/>
                  </a:moveTo>
                  <a:lnTo>
                    <a:pt x="7870199" y="904774"/>
                  </a:lnTo>
                  <a:lnTo>
                    <a:pt x="7870199" y="704974"/>
                  </a:lnTo>
                  <a:lnTo>
                    <a:pt x="0" y="704974"/>
                  </a:lnTo>
                  <a:lnTo>
                    <a:pt x="0" y="90477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Secured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Project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Project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Cost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Secured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Project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Project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Cost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43262" y="737550"/>
            <a:ext cx="8474075" cy="4044315"/>
            <a:chOff x="443262" y="737550"/>
            <a:chExt cx="8474075" cy="404431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806" y="1348327"/>
              <a:ext cx="8434067" cy="341575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48024" y="4559574"/>
              <a:ext cx="8458835" cy="217170"/>
            </a:xfrm>
            <a:custGeom>
              <a:avLst/>
              <a:gdLst/>
              <a:ahLst/>
              <a:cxnLst/>
              <a:rect l="l" t="t" r="r" b="b"/>
              <a:pathLst>
                <a:path w="8458835" h="217170">
                  <a:moveTo>
                    <a:pt x="0" y="0"/>
                  </a:moveTo>
                  <a:lnTo>
                    <a:pt x="8458799" y="0"/>
                  </a:lnTo>
                  <a:lnTo>
                    <a:pt x="84587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24" y="737550"/>
              <a:ext cx="8458849" cy="59064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48024" y="2074724"/>
              <a:ext cx="8464550" cy="1199515"/>
            </a:xfrm>
            <a:custGeom>
              <a:avLst/>
              <a:gdLst/>
              <a:ahLst/>
              <a:cxnLst/>
              <a:rect l="l" t="t" r="r" b="b"/>
              <a:pathLst>
                <a:path w="8464550" h="1199514">
                  <a:moveTo>
                    <a:pt x="0" y="195599"/>
                  </a:moveTo>
                  <a:lnTo>
                    <a:pt x="8464199" y="195599"/>
                  </a:lnTo>
                  <a:lnTo>
                    <a:pt x="8464199" y="0"/>
                  </a:lnTo>
                  <a:lnTo>
                    <a:pt x="0" y="0"/>
                  </a:lnTo>
                  <a:lnTo>
                    <a:pt x="0" y="195599"/>
                  </a:lnTo>
                  <a:close/>
                </a:path>
                <a:path w="8464550" h="1199514">
                  <a:moveTo>
                    <a:pt x="2699" y="982024"/>
                  </a:moveTo>
                  <a:lnTo>
                    <a:pt x="8461499" y="982024"/>
                  </a:lnTo>
                  <a:lnTo>
                    <a:pt x="8461499" y="1198924"/>
                  </a:lnTo>
                  <a:lnTo>
                    <a:pt x="2699" y="1198924"/>
                  </a:lnTo>
                  <a:lnTo>
                    <a:pt x="2699" y="98202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Natural</a:t>
            </a:r>
            <a:r>
              <a:rPr dirty="0" spc="-25"/>
              <a:t> </a:t>
            </a:r>
            <a:r>
              <a:rPr dirty="0"/>
              <a:t>Gas</a:t>
            </a:r>
            <a:r>
              <a:rPr dirty="0" spc="-25"/>
              <a:t> </a:t>
            </a:r>
            <a:r>
              <a:rPr dirty="0" spc="-10"/>
              <a:t>Market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89868" y="772255"/>
            <a:ext cx="8263255" cy="1208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805" marR="410209" indent="-332740">
              <a:lnSpc>
                <a:spcPct val="114999"/>
              </a:lnSpc>
              <a:spcBef>
                <a:spcPts val="100"/>
              </a:spcBef>
              <a:buChar char="●"/>
              <a:tabLst>
                <a:tab pos="344805" algn="l"/>
              </a:tabLst>
            </a:pP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2019,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was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 </a:t>
            </a:r>
            <a:r>
              <a:rPr dirty="0" sz="1350" b="1">
                <a:latin typeface="Arial"/>
                <a:cs typeface="Arial"/>
              </a:rPr>
              <a:t>sixth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largest</a:t>
            </a:r>
            <a:r>
              <a:rPr dirty="0" sz="1350" spc="-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producer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world,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accounting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4.3%</a:t>
            </a:r>
            <a:r>
              <a:rPr dirty="0" sz="1350" spc="-10" b="1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of </a:t>
            </a:r>
            <a:r>
              <a:rPr dirty="0" sz="1350">
                <a:latin typeface="Arial"/>
                <a:cs typeface="Arial"/>
              </a:rPr>
              <a:t>global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supply.</a:t>
            </a:r>
            <a:endParaRPr sz="135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240"/>
              </a:spcBef>
              <a:buChar char="●"/>
              <a:tabLst>
                <a:tab pos="344170" algn="l"/>
              </a:tabLst>
            </a:pP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COVID-</a:t>
            </a:r>
            <a:r>
              <a:rPr dirty="0" sz="1350">
                <a:latin typeface="Arial"/>
                <a:cs typeface="Arial"/>
              </a:rPr>
              <a:t>19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pandemic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did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not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cause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Canadian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producers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meaningfully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cut</a:t>
            </a:r>
            <a:r>
              <a:rPr dirty="0" sz="1350" spc="-10">
                <a:latin typeface="Arial"/>
                <a:cs typeface="Arial"/>
              </a:rPr>
              <a:t> production.</a:t>
            </a:r>
            <a:endParaRPr sz="1350">
              <a:latin typeface="Arial"/>
              <a:cs typeface="Arial"/>
            </a:endParaRPr>
          </a:p>
          <a:p>
            <a:pPr marL="344805" marR="5080" indent="-332740">
              <a:lnSpc>
                <a:spcPct val="114999"/>
              </a:lnSpc>
              <a:buFont typeface="Arial"/>
              <a:buChar char="●"/>
              <a:tabLst>
                <a:tab pos="344805" algn="l"/>
              </a:tabLst>
            </a:pPr>
            <a:r>
              <a:rPr dirty="0" sz="1350" b="1">
                <a:latin typeface="Arial"/>
                <a:cs typeface="Arial"/>
              </a:rPr>
              <a:t>Tight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gas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production </a:t>
            </a:r>
            <a:r>
              <a:rPr dirty="0" sz="1350">
                <a:latin typeface="Arial"/>
                <a:cs typeface="Arial"/>
              </a:rPr>
              <a:t>has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grown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significantly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over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past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five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years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accounted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roughly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66%</a:t>
            </a:r>
            <a:r>
              <a:rPr dirty="0" sz="1350" spc="10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of </a:t>
            </a:r>
            <a:r>
              <a:rPr dirty="0" sz="1350">
                <a:latin typeface="Arial"/>
                <a:cs typeface="Arial"/>
              </a:rPr>
              <a:t>total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Canadian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production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2020.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037" y="2037385"/>
            <a:ext cx="4811594" cy="271492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9"/>
            <a:ext cx="9144000" cy="4128135"/>
            <a:chOff x="0" y="737549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799" y="737549"/>
              <a:ext cx="3700375" cy="4109574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Project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Map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4176875" y="1086487"/>
            <a:ext cx="4598670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335915">
              <a:lnSpc>
                <a:spcPct val="100000"/>
              </a:lnSpc>
              <a:spcBef>
                <a:spcPts val="100"/>
              </a:spcBef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Operate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three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businesses: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Liquids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Solutions</a:t>
            </a:r>
            <a:endParaRPr sz="1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○"/>
            </a:pPr>
            <a:endParaRPr sz="145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Performance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assessed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5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segments</a:t>
            </a:r>
            <a:r>
              <a:rPr dirty="0" sz="1400" spc="-1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Mexico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Liquids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</a:t>
            </a:r>
            <a:endParaRPr sz="1400">
              <a:latin typeface="Arial"/>
              <a:cs typeface="Arial"/>
            </a:endParaRPr>
          </a:p>
          <a:p>
            <a:pPr lvl="1" marL="926465" indent="-33591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Solutions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400">
                <a:latin typeface="Arial"/>
                <a:cs typeface="Arial"/>
              </a:rPr>
              <a:t>Our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goal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develop,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build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portfolio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of </a:t>
            </a:r>
            <a:r>
              <a:rPr dirty="0" sz="1400">
                <a:latin typeface="Arial"/>
                <a:cs typeface="Arial"/>
              </a:rPr>
              <a:t>infrastructure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assets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that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enable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prosper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irrespective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direction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transition.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Allocation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Comparable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EBITDA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47637" y="1317969"/>
            <a:ext cx="8844280" cy="2507615"/>
            <a:chOff x="147637" y="1317969"/>
            <a:chExt cx="8844280" cy="2507615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317969"/>
              <a:ext cx="8839199" cy="250757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52400" y="2206699"/>
              <a:ext cx="8785225" cy="548005"/>
            </a:xfrm>
            <a:custGeom>
              <a:avLst/>
              <a:gdLst/>
              <a:ahLst/>
              <a:cxnLst/>
              <a:rect l="l" t="t" r="r" b="b"/>
              <a:pathLst>
                <a:path w="8785225" h="548005">
                  <a:moveTo>
                    <a:pt x="0" y="0"/>
                  </a:moveTo>
                  <a:lnTo>
                    <a:pt x="8784899" y="0"/>
                  </a:lnTo>
                  <a:lnTo>
                    <a:pt x="8784899" y="547499"/>
                  </a:lnTo>
                  <a:lnTo>
                    <a:pt x="0" y="54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355825" y="4193788"/>
            <a:ext cx="52197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Mostly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allocated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7"/>
            <a:ext cx="9144000" cy="4128135"/>
            <a:chOff x="0" y="737557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737557"/>
              <a:ext cx="8839203" cy="407432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52400" y="4603600"/>
              <a:ext cx="8839200" cy="217170"/>
            </a:xfrm>
            <a:custGeom>
              <a:avLst/>
              <a:gdLst/>
              <a:ahLst/>
              <a:cxnLst/>
              <a:rect l="l" t="t" r="r" b="b"/>
              <a:pathLst>
                <a:path w="8839200" h="217170">
                  <a:moveTo>
                    <a:pt x="0" y="0"/>
                  </a:moveTo>
                  <a:lnTo>
                    <a:pt x="8839199" y="0"/>
                  </a:lnTo>
                  <a:lnTo>
                    <a:pt x="88391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Canadian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Canadian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61387" y="792164"/>
            <a:ext cx="7616825" cy="1084580"/>
            <a:chOff x="761387" y="792164"/>
            <a:chExt cx="7616825" cy="108458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450" y="792164"/>
              <a:ext cx="7583398" cy="108413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66149" y="1030100"/>
              <a:ext cx="4201795" cy="200025"/>
            </a:xfrm>
            <a:custGeom>
              <a:avLst/>
              <a:gdLst/>
              <a:ahLst/>
              <a:cxnLst/>
              <a:rect l="l" t="t" r="r" b="b"/>
              <a:pathLst>
                <a:path w="4201795" h="200025">
                  <a:moveTo>
                    <a:pt x="0" y="199799"/>
                  </a:moveTo>
                  <a:lnTo>
                    <a:pt x="4201799" y="199799"/>
                  </a:lnTo>
                  <a:lnTo>
                    <a:pt x="4201799" y="0"/>
                  </a:lnTo>
                  <a:lnTo>
                    <a:pt x="0" y="0"/>
                  </a:lnTo>
                  <a:lnTo>
                    <a:pt x="0" y="1997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6149" y="2030250"/>
            <a:ext cx="7589890" cy="2529947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Canadian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Impairment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Equity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Investment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47634" y="848144"/>
            <a:ext cx="8844280" cy="1657350"/>
            <a:chOff x="147634" y="848144"/>
            <a:chExt cx="8844280" cy="165735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48144"/>
              <a:ext cx="8839203" cy="165735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52397" y="2071325"/>
              <a:ext cx="7075805" cy="217804"/>
            </a:xfrm>
            <a:custGeom>
              <a:avLst/>
              <a:gdLst/>
              <a:ahLst/>
              <a:cxnLst/>
              <a:rect l="l" t="t" r="r" b="b"/>
              <a:pathLst>
                <a:path w="7075805" h="217805">
                  <a:moveTo>
                    <a:pt x="0" y="0"/>
                  </a:moveTo>
                  <a:lnTo>
                    <a:pt x="7075800" y="0"/>
                  </a:lnTo>
                  <a:lnTo>
                    <a:pt x="7075800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47637" y="2649155"/>
            <a:ext cx="8915400" cy="2063114"/>
            <a:chOff x="147637" y="2649155"/>
            <a:chExt cx="8915400" cy="2063114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2649155"/>
              <a:ext cx="8839203" cy="206305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52400" y="3102300"/>
              <a:ext cx="8905875" cy="478790"/>
            </a:xfrm>
            <a:custGeom>
              <a:avLst/>
              <a:gdLst/>
              <a:ahLst/>
              <a:cxnLst/>
              <a:rect l="l" t="t" r="r" b="b"/>
              <a:pathLst>
                <a:path w="8905875" h="478789">
                  <a:moveTo>
                    <a:pt x="3441399" y="0"/>
                  </a:moveTo>
                  <a:lnTo>
                    <a:pt x="8905299" y="0"/>
                  </a:lnTo>
                  <a:lnTo>
                    <a:pt x="8905299" y="217499"/>
                  </a:lnTo>
                  <a:lnTo>
                    <a:pt x="3441399" y="217499"/>
                  </a:lnTo>
                  <a:lnTo>
                    <a:pt x="3441399" y="0"/>
                  </a:lnTo>
                  <a:close/>
                </a:path>
                <a:path w="8905875" h="478789">
                  <a:moveTo>
                    <a:pt x="0" y="260874"/>
                  </a:moveTo>
                  <a:lnTo>
                    <a:pt x="5536199" y="260874"/>
                  </a:lnTo>
                  <a:lnTo>
                    <a:pt x="5536199" y="478374"/>
                  </a:lnTo>
                  <a:lnTo>
                    <a:pt x="0" y="478374"/>
                  </a:lnTo>
                  <a:lnTo>
                    <a:pt x="0" y="26087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Canadian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Impairment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Equity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Investment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cont.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47637" y="737557"/>
            <a:ext cx="8848725" cy="1562735"/>
            <a:chOff x="147637" y="737557"/>
            <a:chExt cx="8848725" cy="156273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737557"/>
              <a:ext cx="8839203" cy="156239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52400" y="936650"/>
              <a:ext cx="8839200" cy="697865"/>
            </a:xfrm>
            <a:custGeom>
              <a:avLst/>
              <a:gdLst/>
              <a:ahLst/>
              <a:cxnLst/>
              <a:rect l="l" t="t" r="r" b="b"/>
              <a:pathLst>
                <a:path w="8839200" h="697864">
                  <a:moveTo>
                    <a:pt x="0" y="0"/>
                  </a:moveTo>
                  <a:lnTo>
                    <a:pt x="8839199" y="0"/>
                  </a:lnTo>
                  <a:lnTo>
                    <a:pt x="8839199" y="697499"/>
                  </a:lnTo>
                  <a:lnTo>
                    <a:pt x="0" y="69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52400" y="2390262"/>
            <a:ext cx="8839200" cy="902969"/>
            <a:chOff x="152400" y="2390262"/>
            <a:chExt cx="8839200" cy="902969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2395018"/>
              <a:ext cx="8839203" cy="89773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72724" y="2395024"/>
              <a:ext cx="8799195" cy="455930"/>
            </a:xfrm>
            <a:custGeom>
              <a:avLst/>
              <a:gdLst/>
              <a:ahLst/>
              <a:cxnLst/>
              <a:rect l="l" t="t" r="r" b="b"/>
              <a:pathLst>
                <a:path w="8799195" h="455930">
                  <a:moveTo>
                    <a:pt x="0" y="0"/>
                  </a:moveTo>
                  <a:lnTo>
                    <a:pt x="8798699" y="0"/>
                  </a:lnTo>
                  <a:lnTo>
                    <a:pt x="8798699" y="455699"/>
                  </a:lnTo>
                  <a:lnTo>
                    <a:pt x="0" y="45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737" y="3422353"/>
            <a:ext cx="8798525" cy="1340396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662" y="737550"/>
              <a:ext cx="6140688" cy="408244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9649" y="4603100"/>
              <a:ext cx="6216015" cy="217170"/>
            </a:xfrm>
            <a:custGeom>
              <a:avLst/>
              <a:gdLst/>
              <a:ahLst/>
              <a:cxnLst/>
              <a:rect l="l" t="t" r="r" b="b"/>
              <a:pathLst>
                <a:path w="6216015" h="217170">
                  <a:moveTo>
                    <a:pt x="0" y="0"/>
                  </a:moveTo>
                  <a:lnTo>
                    <a:pt x="6215999" y="0"/>
                  </a:lnTo>
                  <a:lnTo>
                    <a:pt x="62159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4825" y="81743"/>
            <a:ext cx="3095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164825" y="445661"/>
            <a:ext cx="18370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U.S.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825" y="81743"/>
            <a:ext cx="3095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164825" y="445661"/>
            <a:ext cx="18370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U.S.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52400" y="1128232"/>
            <a:ext cx="8839200" cy="2849245"/>
            <a:chOff x="152400" y="1128232"/>
            <a:chExt cx="8839200" cy="284924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128232"/>
              <a:ext cx="8839200" cy="2848893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994074" y="1659074"/>
              <a:ext cx="2104390" cy="2080895"/>
            </a:xfrm>
            <a:custGeom>
              <a:avLst/>
              <a:gdLst/>
              <a:ahLst/>
              <a:cxnLst/>
              <a:rect l="l" t="t" r="r" b="b"/>
              <a:pathLst>
                <a:path w="2104390" h="2080895">
                  <a:moveTo>
                    <a:pt x="0" y="199799"/>
                  </a:moveTo>
                  <a:lnTo>
                    <a:pt x="1498499" y="199799"/>
                  </a:lnTo>
                  <a:lnTo>
                    <a:pt x="1498499" y="0"/>
                  </a:lnTo>
                  <a:lnTo>
                    <a:pt x="0" y="0"/>
                  </a:lnTo>
                  <a:lnTo>
                    <a:pt x="0" y="199799"/>
                  </a:lnTo>
                  <a:close/>
                </a:path>
                <a:path w="2104390" h="2080895">
                  <a:moveTo>
                    <a:pt x="463949" y="2080424"/>
                  </a:moveTo>
                  <a:lnTo>
                    <a:pt x="2104349" y="2080424"/>
                  </a:lnTo>
                  <a:lnTo>
                    <a:pt x="2104349" y="1880624"/>
                  </a:lnTo>
                  <a:lnTo>
                    <a:pt x="463949" y="1880624"/>
                  </a:lnTo>
                  <a:lnTo>
                    <a:pt x="463949" y="208042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337" y="737550"/>
              <a:ext cx="6900624" cy="41012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47350" y="4603600"/>
              <a:ext cx="6901180" cy="217170"/>
            </a:xfrm>
            <a:custGeom>
              <a:avLst/>
              <a:gdLst/>
              <a:ahLst/>
              <a:cxnLst/>
              <a:rect l="l" t="t" r="r" b="b"/>
              <a:pathLst>
                <a:path w="6901180" h="217170">
                  <a:moveTo>
                    <a:pt x="0" y="0"/>
                  </a:moveTo>
                  <a:lnTo>
                    <a:pt x="6900599" y="0"/>
                  </a:lnTo>
                  <a:lnTo>
                    <a:pt x="69005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Mexico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Mexico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Natural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Gas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1166806"/>
            <a:ext cx="8839200" cy="2810510"/>
            <a:chOff x="152400" y="1166806"/>
            <a:chExt cx="8839200" cy="281051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166806"/>
              <a:ext cx="8839201" cy="280989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493049" y="1453324"/>
              <a:ext cx="6010910" cy="1768475"/>
            </a:xfrm>
            <a:custGeom>
              <a:avLst/>
              <a:gdLst/>
              <a:ahLst/>
              <a:cxnLst/>
              <a:rect l="l" t="t" r="r" b="b"/>
              <a:pathLst>
                <a:path w="6010909" h="1768475">
                  <a:moveTo>
                    <a:pt x="0" y="199799"/>
                  </a:moveTo>
                  <a:lnTo>
                    <a:pt x="4138199" y="199799"/>
                  </a:lnTo>
                  <a:lnTo>
                    <a:pt x="4138199" y="0"/>
                  </a:lnTo>
                  <a:lnTo>
                    <a:pt x="0" y="0"/>
                  </a:lnTo>
                  <a:lnTo>
                    <a:pt x="0" y="199799"/>
                  </a:lnTo>
                  <a:close/>
                </a:path>
                <a:path w="6010909" h="1768475">
                  <a:moveTo>
                    <a:pt x="4511949" y="940024"/>
                  </a:moveTo>
                  <a:lnTo>
                    <a:pt x="6010449" y="940024"/>
                  </a:lnTo>
                  <a:lnTo>
                    <a:pt x="6010449" y="740224"/>
                  </a:lnTo>
                  <a:lnTo>
                    <a:pt x="4511949" y="740224"/>
                  </a:lnTo>
                  <a:lnTo>
                    <a:pt x="4511949" y="940024"/>
                  </a:lnTo>
                  <a:close/>
                </a:path>
                <a:path w="6010909" h="1768475">
                  <a:moveTo>
                    <a:pt x="2303399" y="1768449"/>
                  </a:moveTo>
                  <a:lnTo>
                    <a:pt x="4708499" y="1768449"/>
                  </a:lnTo>
                  <a:lnTo>
                    <a:pt x="4708499" y="1568649"/>
                  </a:lnTo>
                  <a:lnTo>
                    <a:pt x="2303399" y="1568649"/>
                  </a:lnTo>
                  <a:lnTo>
                    <a:pt x="2303399" y="1768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Natural</a:t>
            </a:r>
            <a:r>
              <a:rPr dirty="0" spc="-25"/>
              <a:t> </a:t>
            </a:r>
            <a:r>
              <a:rPr dirty="0"/>
              <a:t>Gas</a:t>
            </a:r>
            <a:r>
              <a:rPr dirty="0" spc="-25"/>
              <a:t> </a:t>
            </a:r>
            <a:r>
              <a:rPr dirty="0" spc="-10"/>
              <a:t>Market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86093" y="813925"/>
            <a:ext cx="8014970" cy="76200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3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Canada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exporter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almost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exports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destined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U.S.</a:t>
            </a:r>
            <a:endParaRPr sz="1400">
              <a:latin typeface="Arial"/>
              <a:cs typeface="Arial"/>
            </a:endParaRPr>
          </a:p>
          <a:p>
            <a:pPr marL="348615" marR="5080" indent="-336550">
              <a:lnSpc>
                <a:spcPct val="114999"/>
              </a:lnSpc>
              <a:buChar char="●"/>
              <a:tabLst>
                <a:tab pos="348615" algn="l"/>
              </a:tabLst>
            </a:pPr>
            <a:r>
              <a:rPr dirty="0" sz="1400">
                <a:latin typeface="Arial"/>
                <a:cs typeface="Arial"/>
              </a:rPr>
              <a:t>But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export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declined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15%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due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both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COVID-</a:t>
            </a:r>
            <a:r>
              <a:rPr dirty="0" sz="1400">
                <a:latin typeface="Arial"/>
                <a:cs typeface="Arial"/>
              </a:rPr>
              <a:t>19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increased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imports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from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U.S.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9949" y="1513825"/>
            <a:ext cx="4979908" cy="3217076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9050" y="737550"/>
              <a:ext cx="6177197" cy="408752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Liquid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Liquid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7037" y="869831"/>
            <a:ext cx="8909685" cy="1701800"/>
            <a:chOff x="87037" y="869831"/>
            <a:chExt cx="8909685" cy="17018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69831"/>
              <a:ext cx="8807357" cy="170142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1799" y="1126649"/>
              <a:ext cx="8900160" cy="457834"/>
            </a:xfrm>
            <a:custGeom>
              <a:avLst/>
              <a:gdLst/>
              <a:ahLst/>
              <a:cxnLst/>
              <a:rect l="l" t="t" r="r" b="b"/>
              <a:pathLst>
                <a:path w="8900160" h="457834">
                  <a:moveTo>
                    <a:pt x="0" y="0"/>
                  </a:moveTo>
                  <a:lnTo>
                    <a:pt x="8899799" y="0"/>
                  </a:lnTo>
                  <a:lnTo>
                    <a:pt x="8899799" y="457799"/>
                  </a:lnTo>
                  <a:lnTo>
                    <a:pt x="0" y="457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2723653"/>
            <a:ext cx="8816427" cy="68309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912" y="737550"/>
              <a:ext cx="8291994" cy="407913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23899" y="4568925"/>
              <a:ext cx="8296275" cy="217170"/>
            </a:xfrm>
            <a:custGeom>
              <a:avLst/>
              <a:gdLst/>
              <a:ahLst/>
              <a:cxnLst/>
              <a:rect l="l" t="t" r="r" b="b"/>
              <a:pathLst>
                <a:path w="8296275" h="217170">
                  <a:moveTo>
                    <a:pt x="0" y="0"/>
                  </a:moveTo>
                  <a:lnTo>
                    <a:pt x="8296199" y="0"/>
                  </a:lnTo>
                  <a:lnTo>
                    <a:pt x="82961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Power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Energy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Solutions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Power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Energy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Solutions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869831"/>
            <a:ext cx="8699264" cy="354669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95512" y="937400"/>
            <a:ext cx="8753475" cy="3663315"/>
            <a:chOff x="195512" y="937400"/>
            <a:chExt cx="8753475" cy="366331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512" y="937400"/>
              <a:ext cx="8752972" cy="366272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183599" y="1602550"/>
              <a:ext cx="3604260" cy="2792095"/>
            </a:xfrm>
            <a:custGeom>
              <a:avLst/>
              <a:gdLst/>
              <a:ahLst/>
              <a:cxnLst/>
              <a:rect l="l" t="t" r="r" b="b"/>
              <a:pathLst>
                <a:path w="3604259" h="2792095">
                  <a:moveTo>
                    <a:pt x="2445999" y="0"/>
                  </a:moveTo>
                  <a:lnTo>
                    <a:pt x="3486699" y="0"/>
                  </a:lnTo>
                  <a:lnTo>
                    <a:pt x="3486699" y="216899"/>
                  </a:lnTo>
                  <a:lnTo>
                    <a:pt x="2445999" y="216899"/>
                  </a:lnTo>
                  <a:lnTo>
                    <a:pt x="2445999" y="0"/>
                  </a:lnTo>
                  <a:close/>
                </a:path>
                <a:path w="3604259" h="2792095">
                  <a:moveTo>
                    <a:pt x="0" y="2641699"/>
                  </a:moveTo>
                  <a:lnTo>
                    <a:pt x="1821299" y="2641699"/>
                  </a:lnTo>
                  <a:lnTo>
                    <a:pt x="1821299" y="2791999"/>
                  </a:lnTo>
                  <a:lnTo>
                    <a:pt x="0" y="2791999"/>
                  </a:lnTo>
                  <a:lnTo>
                    <a:pt x="0" y="2641699"/>
                  </a:lnTo>
                  <a:close/>
                </a:path>
                <a:path w="3604259" h="2792095">
                  <a:moveTo>
                    <a:pt x="1283724" y="1320849"/>
                  </a:moveTo>
                  <a:lnTo>
                    <a:pt x="3603924" y="1320849"/>
                  </a:lnTo>
                  <a:lnTo>
                    <a:pt x="3603924" y="1537749"/>
                  </a:lnTo>
                  <a:lnTo>
                    <a:pt x="1283724" y="1537749"/>
                  </a:lnTo>
                  <a:lnTo>
                    <a:pt x="1283724" y="13208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750" y="737550"/>
              <a:ext cx="8090475" cy="408867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272875" y="3059699"/>
              <a:ext cx="5121910" cy="1595755"/>
            </a:xfrm>
            <a:custGeom>
              <a:avLst/>
              <a:gdLst/>
              <a:ahLst/>
              <a:cxnLst/>
              <a:rect l="l" t="t" r="r" b="b"/>
              <a:pathLst>
                <a:path w="5121909" h="1595754">
                  <a:moveTo>
                    <a:pt x="0" y="0"/>
                  </a:moveTo>
                  <a:lnTo>
                    <a:pt x="4293599" y="0"/>
                  </a:lnTo>
                  <a:lnTo>
                    <a:pt x="4293599" y="181499"/>
                  </a:lnTo>
                  <a:lnTo>
                    <a:pt x="0" y="181499"/>
                  </a:lnTo>
                  <a:lnTo>
                    <a:pt x="0" y="0"/>
                  </a:lnTo>
                  <a:close/>
                </a:path>
                <a:path w="5121909" h="1595754">
                  <a:moveTo>
                    <a:pt x="0" y="1256449"/>
                  </a:moveTo>
                  <a:lnTo>
                    <a:pt x="5121899" y="1256449"/>
                  </a:lnTo>
                  <a:lnTo>
                    <a:pt x="5121899" y="1595149"/>
                  </a:lnTo>
                  <a:lnTo>
                    <a:pt x="0" y="1595149"/>
                  </a:lnTo>
                  <a:lnTo>
                    <a:pt x="0" y="1256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38050" y="1077800"/>
            <a:ext cx="8868410" cy="3278504"/>
            <a:chOff x="138050" y="1077800"/>
            <a:chExt cx="8868410" cy="3278504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50" y="1077800"/>
              <a:ext cx="8867901" cy="32735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51449" y="3918399"/>
              <a:ext cx="5840095" cy="433070"/>
            </a:xfrm>
            <a:custGeom>
              <a:avLst/>
              <a:gdLst/>
              <a:ahLst/>
              <a:cxnLst/>
              <a:rect l="l" t="t" r="r" b="b"/>
              <a:pathLst>
                <a:path w="5840095" h="433070">
                  <a:moveTo>
                    <a:pt x="0" y="0"/>
                  </a:moveTo>
                  <a:lnTo>
                    <a:pt x="5840099" y="0"/>
                  </a:lnTo>
                  <a:lnTo>
                    <a:pt x="5840099" y="432899"/>
                  </a:lnTo>
                  <a:lnTo>
                    <a:pt x="0" y="432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82925"/>
            <a:ext cx="9144000" cy="4082415"/>
            <a:chOff x="0" y="782925"/>
            <a:chExt cx="9144000" cy="408241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225" y="782925"/>
              <a:ext cx="8325549" cy="403675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246850" y="4308700"/>
              <a:ext cx="5488305" cy="339090"/>
            </a:xfrm>
            <a:custGeom>
              <a:avLst/>
              <a:gdLst/>
              <a:ahLst/>
              <a:cxnLst/>
              <a:rect l="l" t="t" r="r" b="b"/>
              <a:pathLst>
                <a:path w="5488305" h="339089">
                  <a:moveTo>
                    <a:pt x="0" y="0"/>
                  </a:moveTo>
                  <a:lnTo>
                    <a:pt x="5487899" y="0"/>
                  </a:lnTo>
                  <a:lnTo>
                    <a:pt x="5487899" y="338699"/>
                  </a:lnTo>
                  <a:lnTo>
                    <a:pt x="0" y="338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21512" y="987050"/>
            <a:ext cx="8705850" cy="3169920"/>
            <a:chOff x="221512" y="987050"/>
            <a:chExt cx="8705850" cy="31699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512" y="987050"/>
              <a:ext cx="8700974" cy="31693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51449" y="3432674"/>
              <a:ext cx="5771515" cy="339090"/>
            </a:xfrm>
            <a:custGeom>
              <a:avLst/>
              <a:gdLst/>
              <a:ahLst/>
              <a:cxnLst/>
              <a:rect l="l" t="t" r="r" b="b"/>
              <a:pathLst>
                <a:path w="5771515" h="339089">
                  <a:moveTo>
                    <a:pt x="0" y="0"/>
                  </a:moveTo>
                  <a:lnTo>
                    <a:pt x="5771099" y="0"/>
                  </a:lnTo>
                  <a:lnTo>
                    <a:pt x="5771099" y="338699"/>
                  </a:lnTo>
                  <a:lnTo>
                    <a:pt x="0" y="338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869831"/>
            <a:ext cx="8839200" cy="3669029"/>
            <a:chOff x="152400" y="869831"/>
            <a:chExt cx="8839200" cy="366902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69831"/>
              <a:ext cx="8839203" cy="366861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51424" y="3597449"/>
              <a:ext cx="5520055" cy="511175"/>
            </a:xfrm>
            <a:custGeom>
              <a:avLst/>
              <a:gdLst/>
              <a:ahLst/>
              <a:cxnLst/>
              <a:rect l="l" t="t" r="r" b="b"/>
              <a:pathLst>
                <a:path w="5520055" h="511175">
                  <a:moveTo>
                    <a:pt x="0" y="0"/>
                  </a:moveTo>
                  <a:lnTo>
                    <a:pt x="5519699" y="0"/>
                  </a:lnTo>
                  <a:lnTo>
                    <a:pt x="5519699" y="199799"/>
                  </a:lnTo>
                  <a:lnTo>
                    <a:pt x="0" y="199799"/>
                  </a:lnTo>
                  <a:lnTo>
                    <a:pt x="0" y="0"/>
                  </a:lnTo>
                  <a:close/>
                </a:path>
                <a:path w="5520055" h="511175">
                  <a:moveTo>
                    <a:pt x="1387799" y="377924"/>
                  </a:moveTo>
                  <a:lnTo>
                    <a:pt x="3243899" y="377924"/>
                  </a:lnTo>
                  <a:lnTo>
                    <a:pt x="3243899" y="511124"/>
                  </a:lnTo>
                  <a:lnTo>
                    <a:pt x="1387799" y="511124"/>
                  </a:lnTo>
                  <a:lnTo>
                    <a:pt x="1387799" y="37792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Gas</a:t>
            </a:r>
            <a:r>
              <a:rPr dirty="0" spc="-35"/>
              <a:t> </a:t>
            </a:r>
            <a:r>
              <a:rPr dirty="0"/>
              <a:t>Pipeline</a:t>
            </a:r>
            <a:r>
              <a:rPr dirty="0" spc="-25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 spc="-10"/>
              <a:t>Price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437" y="754035"/>
            <a:ext cx="8127365" cy="287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145415" indent="-344170">
              <a:lnSpc>
                <a:spcPct val="120000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Canadian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natural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gas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typically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priced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difference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between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Canadian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hub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the </a:t>
            </a:r>
            <a:r>
              <a:rPr dirty="0" sz="1500">
                <a:latin typeface="Arial"/>
                <a:cs typeface="Arial"/>
              </a:rPr>
              <a:t>continental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benchmark,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difference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between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prices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known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15">
                <a:latin typeface="Arial"/>
                <a:cs typeface="Arial"/>
              </a:rPr>
              <a:t> </a:t>
            </a:r>
            <a:r>
              <a:rPr dirty="0" u="heavy" sz="1500" spc="-1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basis</a:t>
            </a:r>
            <a:r>
              <a:rPr dirty="0" sz="1500" spc="-10" b="1">
                <a:latin typeface="Arial"/>
                <a:cs typeface="Arial"/>
              </a:rPr>
              <a:t> </a:t>
            </a:r>
            <a:r>
              <a:rPr dirty="0" u="heavy" sz="1500" spc="-1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differential</a:t>
            </a:r>
            <a:r>
              <a:rPr dirty="0" sz="1500" spc="-1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56235" marR="775335" indent="-344170">
              <a:lnSpc>
                <a:spcPct val="120000"/>
              </a:lnSpc>
              <a:spcBef>
                <a:spcPts val="860"/>
              </a:spcBef>
              <a:buFont typeface="Arial"/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Pipeline</a:t>
            </a:r>
            <a:r>
              <a:rPr dirty="0" sz="1500" spc="-3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transportation</a:t>
            </a:r>
            <a:r>
              <a:rPr dirty="0" sz="1500" spc="-2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cost</a:t>
            </a:r>
            <a:r>
              <a:rPr dirty="0" sz="1500">
                <a:latin typeface="Arial"/>
                <a:cs typeface="Arial"/>
              </a:rPr>
              <a:t>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supply</a:t>
            </a:r>
            <a:r>
              <a:rPr dirty="0" sz="1500" spc="-25" b="1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demand</a:t>
            </a:r>
            <a:r>
              <a:rPr dirty="0" sz="1500" spc="-15" b="1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dynamics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general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market </a:t>
            </a:r>
            <a:r>
              <a:rPr dirty="0" sz="1500" b="1">
                <a:latin typeface="Arial"/>
                <a:cs typeface="Arial"/>
              </a:rPr>
              <a:t>sentiment</a:t>
            </a:r>
            <a:r>
              <a:rPr dirty="0" sz="1500" spc="-20" b="1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affects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basis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differential.</a:t>
            </a:r>
            <a:endParaRPr sz="1500">
              <a:latin typeface="Arial"/>
              <a:cs typeface="Arial"/>
            </a:endParaRPr>
          </a:p>
          <a:p>
            <a:pPr marL="356235" marR="5080" indent="-344170">
              <a:lnSpc>
                <a:spcPct val="120000"/>
              </a:lnSpc>
              <a:spcBef>
                <a:spcPts val="5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Between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2017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2019,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basis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differential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were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wide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volatile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due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pipeline</a:t>
            </a:r>
            <a:r>
              <a:rPr dirty="0" sz="1500">
                <a:latin typeface="Arial"/>
                <a:cs typeface="Arial"/>
              </a:rPr>
              <a:t> capacity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constraints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lack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access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seasonal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storage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western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Canada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caused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local </a:t>
            </a:r>
            <a:r>
              <a:rPr dirty="0" sz="1500">
                <a:latin typeface="Arial"/>
                <a:cs typeface="Arial"/>
              </a:rPr>
              <a:t>markets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become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oversupplied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→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extremely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low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spot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price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359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Beginning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late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2019,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prices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started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recover.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359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Natural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gas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price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hit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lowest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decades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due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low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demand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from</a:t>
            </a:r>
            <a:r>
              <a:rPr dirty="0" sz="1500" spc="-10">
                <a:latin typeface="Arial"/>
                <a:cs typeface="Arial"/>
              </a:rPr>
              <a:t> COVID-</a:t>
            </a:r>
            <a:r>
              <a:rPr dirty="0" sz="1500" spc="-25">
                <a:latin typeface="Arial"/>
                <a:cs typeface="Arial"/>
              </a:rPr>
              <a:t>19.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274" y="737550"/>
              <a:ext cx="6634150" cy="407174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524399" y="4265299"/>
              <a:ext cx="4404995" cy="424815"/>
            </a:xfrm>
            <a:custGeom>
              <a:avLst/>
              <a:gdLst/>
              <a:ahLst/>
              <a:cxnLst/>
              <a:rect l="l" t="t" r="r" b="b"/>
              <a:pathLst>
                <a:path w="4404995" h="424814">
                  <a:moveTo>
                    <a:pt x="0" y="0"/>
                  </a:moveTo>
                  <a:lnTo>
                    <a:pt x="4404899" y="0"/>
                  </a:lnTo>
                  <a:lnTo>
                    <a:pt x="4404899" y="424199"/>
                  </a:lnTo>
                  <a:lnTo>
                    <a:pt x="0" y="424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933819"/>
            <a:ext cx="8839200" cy="3275965"/>
            <a:chOff x="152400" y="933819"/>
            <a:chExt cx="8839200" cy="327596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33819"/>
              <a:ext cx="8839203" cy="327585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60099" y="2828850"/>
              <a:ext cx="4773295" cy="526415"/>
            </a:xfrm>
            <a:custGeom>
              <a:avLst/>
              <a:gdLst/>
              <a:ahLst/>
              <a:cxnLst/>
              <a:rect l="l" t="t" r="r" b="b"/>
              <a:pathLst>
                <a:path w="4773295" h="526414">
                  <a:moveTo>
                    <a:pt x="0" y="308899"/>
                  </a:moveTo>
                  <a:lnTo>
                    <a:pt x="4773299" y="308899"/>
                  </a:lnTo>
                  <a:lnTo>
                    <a:pt x="4773299" y="525799"/>
                  </a:lnTo>
                  <a:lnTo>
                    <a:pt x="0" y="525799"/>
                  </a:lnTo>
                  <a:lnTo>
                    <a:pt x="0" y="308899"/>
                  </a:lnTo>
                  <a:close/>
                </a:path>
                <a:path w="4773295" h="526414">
                  <a:moveTo>
                    <a:pt x="0" y="199799"/>
                  </a:moveTo>
                  <a:lnTo>
                    <a:pt x="3594599" y="199799"/>
                  </a:lnTo>
                  <a:lnTo>
                    <a:pt x="3594599" y="0"/>
                  </a:lnTo>
                  <a:lnTo>
                    <a:pt x="0" y="0"/>
                  </a:lnTo>
                  <a:lnTo>
                    <a:pt x="0" y="1997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944619"/>
            <a:ext cx="8844280" cy="3254375"/>
            <a:chOff x="152400" y="944619"/>
            <a:chExt cx="8844280" cy="325437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44619"/>
              <a:ext cx="8839203" cy="325427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42775" y="3345550"/>
              <a:ext cx="5848985" cy="339090"/>
            </a:xfrm>
            <a:custGeom>
              <a:avLst/>
              <a:gdLst/>
              <a:ahLst/>
              <a:cxnLst/>
              <a:rect l="l" t="t" r="r" b="b"/>
              <a:pathLst>
                <a:path w="5848984" h="339089">
                  <a:moveTo>
                    <a:pt x="0" y="0"/>
                  </a:moveTo>
                  <a:lnTo>
                    <a:pt x="5848799" y="0"/>
                  </a:lnTo>
                  <a:lnTo>
                    <a:pt x="5848799" y="338699"/>
                  </a:lnTo>
                  <a:lnTo>
                    <a:pt x="0" y="338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Executives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938144"/>
            <a:ext cx="8839200" cy="3272154"/>
            <a:chOff x="152400" y="938144"/>
            <a:chExt cx="8839200" cy="3272154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38144"/>
              <a:ext cx="8839203" cy="326722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34099" y="3657399"/>
              <a:ext cx="5681980" cy="548640"/>
            </a:xfrm>
            <a:custGeom>
              <a:avLst/>
              <a:gdLst/>
              <a:ahLst/>
              <a:cxnLst/>
              <a:rect l="l" t="t" r="r" b="b"/>
              <a:pathLst>
                <a:path w="5681980" h="548639">
                  <a:moveTo>
                    <a:pt x="0" y="0"/>
                  </a:moveTo>
                  <a:lnTo>
                    <a:pt x="5681399" y="0"/>
                  </a:lnTo>
                  <a:lnTo>
                    <a:pt x="5681399" y="548099"/>
                  </a:lnTo>
                  <a:lnTo>
                    <a:pt x="0" y="548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Board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Directors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102" y="1511675"/>
            <a:ext cx="3730720" cy="130984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3105" y="1513533"/>
            <a:ext cx="3730716" cy="130611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099" y="2869556"/>
            <a:ext cx="3730717" cy="130826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03105" y="2870157"/>
            <a:ext cx="3730716" cy="1307067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5099" y="2227700"/>
            <a:ext cx="1137801" cy="130984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Strategy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800" y="856944"/>
            <a:ext cx="8834061" cy="2614265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98425" y="3676637"/>
            <a:ext cx="8474710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Our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business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well-</a:t>
            </a:r>
            <a:r>
              <a:rPr dirty="0" sz="1400">
                <a:latin typeface="Arial"/>
                <a:cs typeface="Arial"/>
              </a:rPr>
              <a:t>positioned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seize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exciting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opportunities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that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global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transition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presents. </a:t>
            </a:r>
            <a:r>
              <a:rPr dirty="0" sz="1400">
                <a:latin typeface="Arial"/>
                <a:cs typeface="Arial"/>
              </a:rPr>
              <a:t>We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also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recognize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importance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current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systems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infrastructure.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forecasts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show</a:t>
            </a:r>
            <a:r>
              <a:rPr dirty="0" sz="1400" spc="-20">
                <a:latin typeface="Arial"/>
                <a:cs typeface="Arial"/>
              </a:rPr>
              <a:t> that </a:t>
            </a:r>
            <a:r>
              <a:rPr dirty="0" sz="1400" b="1">
                <a:latin typeface="Arial"/>
                <a:cs typeface="Arial"/>
              </a:rPr>
              <a:t>natural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gas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liquids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will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play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vital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role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beyond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2050</a:t>
            </a:r>
            <a:r>
              <a:rPr dirty="0" sz="1400">
                <a:latin typeface="Arial"/>
                <a:cs typeface="Arial"/>
              </a:rPr>
              <a:t>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Our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existing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assets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will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remain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essential </a:t>
            </a:r>
            <a:r>
              <a:rPr dirty="0" sz="1400">
                <a:latin typeface="Arial"/>
                <a:cs typeface="Arial"/>
              </a:rPr>
              <a:t>element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these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systems,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providing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unparalleled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base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which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will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grow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evolve.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Risk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Management: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risks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91724" y="1033612"/>
            <a:ext cx="8190230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We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exposed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various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financial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risks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have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strategies,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policies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limits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place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manage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the </a:t>
            </a:r>
            <a:r>
              <a:rPr dirty="0" sz="1400">
                <a:latin typeface="Arial"/>
                <a:cs typeface="Arial"/>
              </a:rPr>
              <a:t>impact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these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risks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our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earnings,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cash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flows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ultimately,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shareholder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value.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Market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risk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Commodity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price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risk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Interest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rate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risk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Foreign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exchange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risk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Counterparty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credit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risk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Liquidity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risk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Related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transactions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3313156"/>
            <a:ext cx="8839203" cy="966787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Risk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Management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150" y="737550"/>
            <a:ext cx="8411699" cy="399638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Risk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Management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373918" y="838409"/>
            <a:ext cx="8075295" cy="370586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233679" indent="-220979">
              <a:lnSpc>
                <a:spcPct val="100000"/>
              </a:lnSpc>
              <a:spcBef>
                <a:spcPts val="350"/>
              </a:spcBef>
              <a:buFont typeface="Arial"/>
              <a:buChar char="●"/>
              <a:tabLst>
                <a:tab pos="233679" algn="l"/>
              </a:tabLst>
            </a:pPr>
            <a:r>
              <a:rPr dirty="0" sz="1400" b="1">
                <a:latin typeface="Arial"/>
                <a:cs typeface="Arial"/>
              </a:rPr>
              <a:t>Commodity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price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risk</a:t>
            </a:r>
            <a:r>
              <a:rPr dirty="0" sz="1400" spc="-1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lvl="1" marL="577215" marR="179705" indent="-336550">
              <a:lnSpc>
                <a:spcPct val="114999"/>
              </a:lnSpc>
              <a:buChar char="○"/>
              <a:tabLst>
                <a:tab pos="577215" algn="l"/>
              </a:tabLst>
            </a:pP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enters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transportation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contracts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well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gas </a:t>
            </a:r>
            <a:r>
              <a:rPr dirty="0" sz="1400">
                <a:latin typeface="Arial"/>
                <a:cs typeface="Arial"/>
              </a:rPr>
              <a:t>purchase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sale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agreements</a:t>
            </a:r>
            <a:endParaRPr sz="1400">
              <a:latin typeface="Arial"/>
              <a:cs typeface="Arial"/>
            </a:endParaRPr>
          </a:p>
          <a:p>
            <a:pPr lvl="1" marL="577215" marR="407034" indent="-336550">
              <a:lnSpc>
                <a:spcPct val="114999"/>
              </a:lnSpc>
              <a:buChar char="○"/>
              <a:tabLst>
                <a:tab pos="577215" algn="l"/>
              </a:tabLst>
            </a:pP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enters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terminal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contracts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well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oil </a:t>
            </a:r>
            <a:r>
              <a:rPr dirty="0" sz="1400">
                <a:latin typeface="Arial"/>
                <a:cs typeface="Arial"/>
              </a:rPr>
              <a:t>purchase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sale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agreements.</a:t>
            </a:r>
            <a:endParaRPr sz="1400">
              <a:latin typeface="Arial"/>
              <a:cs typeface="Arial"/>
            </a:endParaRPr>
          </a:p>
          <a:p>
            <a:pPr lvl="1" marL="577215" marR="70485" indent="-336550">
              <a:lnSpc>
                <a:spcPct val="114999"/>
              </a:lnSpc>
              <a:buChar char="○"/>
              <a:tabLst>
                <a:tab pos="577215" algn="l"/>
              </a:tabLst>
            </a:pP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manages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exposure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fluctuating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commodity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prices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through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long-term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contracts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hedging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activities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including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selling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purchasing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electricity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forward markets</a:t>
            </a:r>
            <a:endParaRPr sz="1400">
              <a:latin typeface="Arial"/>
              <a:cs typeface="Arial"/>
            </a:endParaRPr>
          </a:p>
          <a:p>
            <a:pPr lvl="1" marL="577215" marR="5080" indent="-336550">
              <a:lnSpc>
                <a:spcPct val="114999"/>
              </a:lnSpc>
              <a:buChar char="○"/>
              <a:tabLst>
                <a:tab pos="577215" algn="l"/>
              </a:tabLst>
            </a:pP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Energy's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exposure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seasonal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price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spreads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managed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portfolio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of </a:t>
            </a:r>
            <a:r>
              <a:rPr dirty="0" sz="1400">
                <a:latin typeface="Arial"/>
                <a:cs typeface="Arial"/>
              </a:rPr>
              <a:t>third-party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contracts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through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offsetting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purchases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sales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gas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forward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markets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lock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future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positive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margins.</a:t>
            </a:r>
            <a:endParaRPr sz="1400">
              <a:latin typeface="Arial"/>
              <a:cs typeface="Arial"/>
            </a:endParaRPr>
          </a:p>
          <a:p>
            <a:pPr marL="233679" indent="-220979">
              <a:lnSpc>
                <a:spcPct val="100000"/>
              </a:lnSpc>
              <a:spcBef>
                <a:spcPts val="250"/>
              </a:spcBef>
              <a:buFont typeface="Arial"/>
              <a:buChar char="●"/>
              <a:tabLst>
                <a:tab pos="233679" algn="l"/>
              </a:tabLst>
            </a:pPr>
            <a:r>
              <a:rPr dirty="0" sz="1400" b="1">
                <a:latin typeface="Arial"/>
                <a:cs typeface="Arial"/>
              </a:rPr>
              <a:t>Interest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rate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risk</a:t>
            </a:r>
            <a:r>
              <a:rPr dirty="0" sz="1400" spc="-2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lvl="1" marL="576580" indent="-335280">
              <a:lnSpc>
                <a:spcPct val="100000"/>
              </a:lnSpc>
              <a:spcBef>
                <a:spcPts val="254"/>
              </a:spcBef>
              <a:buChar char="○"/>
              <a:tabLst>
                <a:tab pos="5765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actively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manages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interest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rate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risk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using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interest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rate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derivatives.</a:t>
            </a:r>
            <a:endParaRPr sz="1400">
              <a:latin typeface="Arial"/>
              <a:cs typeface="Arial"/>
            </a:endParaRPr>
          </a:p>
          <a:p>
            <a:pPr marL="233679" indent="-220979">
              <a:lnSpc>
                <a:spcPct val="100000"/>
              </a:lnSpc>
              <a:spcBef>
                <a:spcPts val="250"/>
              </a:spcBef>
              <a:buFont typeface="Arial"/>
              <a:buChar char="●"/>
              <a:tabLst>
                <a:tab pos="233679" algn="l"/>
              </a:tabLst>
            </a:pPr>
            <a:r>
              <a:rPr dirty="0" sz="1400" b="1">
                <a:latin typeface="Arial"/>
                <a:cs typeface="Arial"/>
              </a:rPr>
              <a:t>Foreign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exchange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risk</a:t>
            </a:r>
            <a:r>
              <a:rPr dirty="0" sz="1400" spc="-2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lvl="1" marL="576580" indent="-335280">
              <a:lnSpc>
                <a:spcPct val="100000"/>
              </a:lnSpc>
              <a:spcBef>
                <a:spcPts val="254"/>
              </a:spcBef>
              <a:buChar char="○"/>
              <a:tabLst>
                <a:tab pos="576580" algn="l"/>
              </a:tabLst>
            </a:pP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10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portion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this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risk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offset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interest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expense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dollar-</a:t>
            </a:r>
            <a:r>
              <a:rPr dirty="0" sz="1400">
                <a:latin typeface="Arial"/>
                <a:cs typeface="Arial"/>
              </a:rPr>
              <a:t>denominated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debt.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Foreign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Exchange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71137" y="767474"/>
            <a:ext cx="5996940" cy="4022725"/>
            <a:chOff x="1571137" y="767474"/>
            <a:chExt cx="5996940" cy="402272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5998" y="767474"/>
              <a:ext cx="5992013" cy="402226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575900" y="2115475"/>
              <a:ext cx="5904230" cy="339090"/>
            </a:xfrm>
            <a:custGeom>
              <a:avLst/>
              <a:gdLst/>
              <a:ahLst/>
              <a:cxnLst/>
              <a:rect l="l" t="t" r="r" b="b"/>
              <a:pathLst>
                <a:path w="5904230" h="339089">
                  <a:moveTo>
                    <a:pt x="0" y="0"/>
                  </a:moveTo>
                  <a:lnTo>
                    <a:pt x="5903699" y="0"/>
                  </a:lnTo>
                  <a:lnTo>
                    <a:pt x="5903699" y="338699"/>
                  </a:lnTo>
                  <a:lnTo>
                    <a:pt x="0" y="338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900" y="197148"/>
            <a:ext cx="8596630" cy="314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/>
              <a:t>Natural</a:t>
            </a:r>
            <a:r>
              <a:rPr dirty="0" sz="1900" spc="-30"/>
              <a:t> </a:t>
            </a:r>
            <a:r>
              <a:rPr dirty="0" sz="1900"/>
              <a:t>Gas</a:t>
            </a:r>
            <a:r>
              <a:rPr dirty="0" sz="1900" spc="-25"/>
              <a:t> </a:t>
            </a:r>
            <a:r>
              <a:rPr dirty="0" sz="1900"/>
              <a:t>Offshore</a:t>
            </a:r>
            <a:r>
              <a:rPr dirty="0" sz="1900" spc="-25"/>
              <a:t> </a:t>
            </a:r>
            <a:r>
              <a:rPr dirty="0" sz="1900"/>
              <a:t>Production</a:t>
            </a:r>
            <a:r>
              <a:rPr dirty="0" sz="1900" spc="-30"/>
              <a:t> </a:t>
            </a:r>
            <a:r>
              <a:rPr dirty="0" sz="1900"/>
              <a:t>and</a:t>
            </a:r>
            <a:r>
              <a:rPr dirty="0" sz="1900" spc="-25"/>
              <a:t> </a:t>
            </a:r>
            <a:r>
              <a:rPr dirty="0" sz="1900"/>
              <a:t>Exports</a:t>
            </a:r>
            <a:r>
              <a:rPr dirty="0" sz="1900" spc="-25"/>
              <a:t> </a:t>
            </a:r>
            <a:r>
              <a:rPr dirty="0" sz="1900"/>
              <a:t>&amp;</a:t>
            </a:r>
            <a:r>
              <a:rPr dirty="0" sz="1900" spc="-25"/>
              <a:t> </a:t>
            </a:r>
            <a:r>
              <a:rPr dirty="0" sz="1900"/>
              <a:t>Imports</a:t>
            </a:r>
            <a:r>
              <a:rPr dirty="0" sz="1900" spc="-30"/>
              <a:t> </a:t>
            </a:r>
            <a:r>
              <a:rPr dirty="0" sz="1900"/>
              <a:t>at</a:t>
            </a:r>
            <a:r>
              <a:rPr dirty="0" sz="1900" spc="-25"/>
              <a:t> </a:t>
            </a:r>
            <a:r>
              <a:rPr dirty="0" sz="1900"/>
              <a:t>St.</a:t>
            </a:r>
            <a:r>
              <a:rPr dirty="0" sz="1900" spc="-25"/>
              <a:t> </a:t>
            </a:r>
            <a:r>
              <a:rPr dirty="0" sz="1900"/>
              <a:t>Stephen,</a:t>
            </a:r>
            <a:r>
              <a:rPr dirty="0" sz="1900" spc="-25"/>
              <a:t> NB</a:t>
            </a:r>
            <a:endParaRPr sz="1900"/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7000" y="881799"/>
            <a:ext cx="5909974" cy="3847832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Financial</a:t>
            </a:r>
            <a:r>
              <a:rPr dirty="0" sz="1200" spc="-4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Condition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028232"/>
            <a:ext cx="8834597" cy="220864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25425" y="3463513"/>
            <a:ext cx="8461375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699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our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Mexico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 </a:t>
            </a:r>
            <a:r>
              <a:rPr dirty="0" sz="1400">
                <a:latin typeface="Arial"/>
                <a:cs typeface="Arial"/>
              </a:rPr>
              <a:t>segments,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except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seasonal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fluctuations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short-term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throughput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volumes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pipelines,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400">
                <a:latin typeface="Arial"/>
                <a:cs typeface="Arial"/>
              </a:rPr>
              <a:t>quarter-over-quarter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revenues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segmented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earnings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(losses)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generally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remain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relatively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stable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during </a:t>
            </a:r>
            <a:r>
              <a:rPr dirty="0" sz="1400">
                <a:latin typeface="Arial"/>
                <a:cs typeface="Arial"/>
              </a:rPr>
              <a:t>any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fiscal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year.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Balance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Sheet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1349" y="717187"/>
            <a:ext cx="9021445" cy="3888740"/>
            <a:chOff x="61349" y="717187"/>
            <a:chExt cx="9021445" cy="3888740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49" y="717187"/>
              <a:ext cx="9021299" cy="388826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6399" y="1545375"/>
              <a:ext cx="8976995" cy="2623820"/>
            </a:xfrm>
            <a:custGeom>
              <a:avLst/>
              <a:gdLst/>
              <a:ahLst/>
              <a:cxnLst/>
              <a:rect l="l" t="t" r="r" b="b"/>
              <a:pathLst>
                <a:path w="8976995" h="2623820">
                  <a:moveTo>
                    <a:pt x="5399" y="1081874"/>
                  </a:moveTo>
                  <a:lnTo>
                    <a:pt x="8976599" y="1081874"/>
                  </a:lnTo>
                  <a:lnTo>
                    <a:pt x="8976599" y="1496174"/>
                  </a:lnTo>
                  <a:lnTo>
                    <a:pt x="5399" y="1496174"/>
                  </a:lnTo>
                  <a:lnTo>
                    <a:pt x="5399" y="1081874"/>
                  </a:lnTo>
                  <a:close/>
                </a:path>
                <a:path w="8976995" h="2623820">
                  <a:moveTo>
                    <a:pt x="0" y="0"/>
                  </a:moveTo>
                  <a:lnTo>
                    <a:pt x="8971199" y="0"/>
                  </a:lnTo>
                  <a:lnTo>
                    <a:pt x="89711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  <a:path w="8976995" h="2623820">
                  <a:moveTo>
                    <a:pt x="0" y="2357549"/>
                  </a:moveTo>
                  <a:lnTo>
                    <a:pt x="8971199" y="2357549"/>
                  </a:lnTo>
                  <a:lnTo>
                    <a:pt x="8971199" y="2623649"/>
                  </a:lnTo>
                  <a:lnTo>
                    <a:pt x="0" y="2623649"/>
                  </a:lnTo>
                  <a:lnTo>
                    <a:pt x="0" y="2357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Balance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Sheet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1662" y="1350725"/>
            <a:ext cx="8980805" cy="2103755"/>
            <a:chOff x="81662" y="1350725"/>
            <a:chExt cx="8980805" cy="210375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562" y="1689412"/>
              <a:ext cx="8916884" cy="176467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6424" y="3019024"/>
              <a:ext cx="8971280" cy="231140"/>
            </a:xfrm>
            <a:custGeom>
              <a:avLst/>
              <a:gdLst/>
              <a:ahLst/>
              <a:cxnLst/>
              <a:rect l="l" t="t" r="r" b="b"/>
              <a:pathLst>
                <a:path w="8971280" h="231139">
                  <a:moveTo>
                    <a:pt x="0" y="0"/>
                  </a:moveTo>
                  <a:lnTo>
                    <a:pt x="8971199" y="0"/>
                  </a:lnTo>
                  <a:lnTo>
                    <a:pt x="8971199" y="230999"/>
                  </a:lnTo>
                  <a:lnTo>
                    <a:pt x="0" y="230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50" y="1350725"/>
              <a:ext cx="8971300" cy="30106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67450"/>
            <a:ext cx="9144000" cy="4101465"/>
            <a:chOff x="0" y="767450"/>
            <a:chExt cx="9144000" cy="410146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112" y="1056124"/>
              <a:ext cx="8579776" cy="381224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7450"/>
              <a:ext cx="8971300" cy="338699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Balance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Sheet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Balance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Sheet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1625" y="869831"/>
            <a:ext cx="8980805" cy="3856354"/>
            <a:chOff x="81625" y="869831"/>
            <a:chExt cx="8980805" cy="3856354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69831"/>
              <a:ext cx="8839198" cy="385580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6387" y="2942424"/>
              <a:ext cx="8971280" cy="1383030"/>
            </a:xfrm>
            <a:custGeom>
              <a:avLst/>
              <a:gdLst/>
              <a:ahLst/>
              <a:cxnLst/>
              <a:rect l="l" t="t" r="r" b="b"/>
              <a:pathLst>
                <a:path w="8971280" h="1383029">
                  <a:moveTo>
                    <a:pt x="0" y="1165299"/>
                  </a:moveTo>
                  <a:lnTo>
                    <a:pt x="8971199" y="1165299"/>
                  </a:lnTo>
                  <a:lnTo>
                    <a:pt x="8971199" y="1382799"/>
                  </a:lnTo>
                  <a:lnTo>
                    <a:pt x="0" y="1382799"/>
                  </a:lnTo>
                  <a:lnTo>
                    <a:pt x="0" y="1165299"/>
                  </a:lnTo>
                  <a:close/>
                </a:path>
                <a:path w="8971280" h="1383029">
                  <a:moveTo>
                    <a:pt x="0" y="0"/>
                  </a:moveTo>
                  <a:lnTo>
                    <a:pt x="8971199" y="0"/>
                  </a:lnTo>
                  <a:lnTo>
                    <a:pt x="89711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Balance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Sheet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1637" y="1213344"/>
            <a:ext cx="8980805" cy="2717165"/>
            <a:chOff x="81637" y="1213344"/>
            <a:chExt cx="8980805" cy="271716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213344"/>
              <a:ext cx="8839200" cy="271681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6400" y="3341425"/>
              <a:ext cx="8971280" cy="217804"/>
            </a:xfrm>
            <a:custGeom>
              <a:avLst/>
              <a:gdLst/>
              <a:ahLst/>
              <a:cxnLst/>
              <a:rect l="l" t="t" r="r" b="b"/>
              <a:pathLst>
                <a:path w="8971280" h="217804">
                  <a:moveTo>
                    <a:pt x="0" y="0"/>
                  </a:moveTo>
                  <a:lnTo>
                    <a:pt x="8971199" y="0"/>
                  </a:lnTo>
                  <a:lnTo>
                    <a:pt x="89711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Balance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Sheet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1650" y="1373582"/>
            <a:ext cx="8980805" cy="2396490"/>
            <a:chOff x="81650" y="1373582"/>
            <a:chExt cx="8980805" cy="239649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373582"/>
              <a:ext cx="8839200" cy="239634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6412" y="2555850"/>
              <a:ext cx="8971280" cy="217804"/>
            </a:xfrm>
            <a:custGeom>
              <a:avLst/>
              <a:gdLst/>
              <a:ahLst/>
              <a:cxnLst/>
              <a:rect l="l" t="t" r="r" b="b"/>
              <a:pathLst>
                <a:path w="8971280" h="217805">
                  <a:moveTo>
                    <a:pt x="0" y="0"/>
                  </a:moveTo>
                  <a:lnTo>
                    <a:pt x="8971199" y="0"/>
                  </a:lnTo>
                  <a:lnTo>
                    <a:pt x="89711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42287" y="806825"/>
            <a:ext cx="8260080" cy="3941445"/>
            <a:chOff x="442287" y="806825"/>
            <a:chExt cx="8260080" cy="394144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037" y="806825"/>
              <a:ext cx="8249924" cy="394129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47049" y="3093599"/>
              <a:ext cx="8250555" cy="217804"/>
            </a:xfrm>
            <a:custGeom>
              <a:avLst/>
              <a:gdLst/>
              <a:ahLst/>
              <a:cxnLst/>
              <a:rect l="l" t="t" r="r" b="b"/>
              <a:pathLst>
                <a:path w="8250555" h="217804">
                  <a:moveTo>
                    <a:pt x="0" y="0"/>
                  </a:moveTo>
                  <a:lnTo>
                    <a:pt x="8249999" y="0"/>
                  </a:lnTo>
                  <a:lnTo>
                    <a:pt x="82499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52400" y="869831"/>
            <a:ext cx="8844280" cy="3903979"/>
            <a:chOff x="152400" y="869831"/>
            <a:chExt cx="8844280" cy="39039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869831"/>
              <a:ext cx="8839199" cy="390397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62599" y="1740499"/>
              <a:ext cx="8829040" cy="2052955"/>
            </a:xfrm>
            <a:custGeom>
              <a:avLst/>
              <a:gdLst/>
              <a:ahLst/>
              <a:cxnLst/>
              <a:rect l="l" t="t" r="r" b="b"/>
              <a:pathLst>
                <a:path w="8829040" h="2052954">
                  <a:moveTo>
                    <a:pt x="10049" y="0"/>
                  </a:moveTo>
                  <a:lnTo>
                    <a:pt x="8828849" y="0"/>
                  </a:lnTo>
                  <a:lnTo>
                    <a:pt x="8828849" y="217499"/>
                  </a:lnTo>
                  <a:lnTo>
                    <a:pt x="10049" y="217499"/>
                  </a:lnTo>
                  <a:lnTo>
                    <a:pt x="10049" y="0"/>
                  </a:lnTo>
                  <a:close/>
                </a:path>
                <a:path w="8829040" h="2052954">
                  <a:moveTo>
                    <a:pt x="0" y="1835074"/>
                  </a:moveTo>
                  <a:lnTo>
                    <a:pt x="8818799" y="1835074"/>
                  </a:lnTo>
                  <a:lnTo>
                    <a:pt x="8818799" y="2052574"/>
                  </a:lnTo>
                  <a:lnTo>
                    <a:pt x="0" y="2052574"/>
                  </a:lnTo>
                  <a:lnTo>
                    <a:pt x="0" y="183507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49894"/>
            <a:ext cx="8820744" cy="202987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900" y="196131"/>
            <a:ext cx="7886700" cy="345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solidFill>
                  <a:srgbClr val="333333"/>
                </a:solidFill>
              </a:rPr>
              <a:t>2020</a:t>
            </a:r>
            <a:r>
              <a:rPr dirty="0" sz="2100" spc="-105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Average</a:t>
            </a:r>
            <a:r>
              <a:rPr dirty="0" sz="2100" spc="-30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Throughput</a:t>
            </a:r>
            <a:r>
              <a:rPr dirty="0" sz="2100" spc="-35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and</a:t>
            </a:r>
            <a:r>
              <a:rPr dirty="0" sz="2100" spc="-30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Capacity</a:t>
            </a:r>
            <a:r>
              <a:rPr dirty="0" sz="2100" spc="-30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at</a:t>
            </a:r>
            <a:r>
              <a:rPr dirty="0" sz="2100" spc="-35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Key</a:t>
            </a:r>
            <a:r>
              <a:rPr dirty="0" sz="2100" spc="-30">
                <a:solidFill>
                  <a:srgbClr val="333333"/>
                </a:solidFill>
              </a:rPr>
              <a:t> </a:t>
            </a:r>
            <a:r>
              <a:rPr dirty="0" sz="2100">
                <a:solidFill>
                  <a:srgbClr val="333333"/>
                </a:solidFill>
              </a:rPr>
              <a:t>Pipeline</a:t>
            </a:r>
            <a:r>
              <a:rPr dirty="0" sz="2100" spc="-30">
                <a:solidFill>
                  <a:srgbClr val="333333"/>
                </a:solidFill>
              </a:rPr>
              <a:t> </a:t>
            </a:r>
            <a:r>
              <a:rPr dirty="0" sz="2100" spc="-10">
                <a:solidFill>
                  <a:srgbClr val="333333"/>
                </a:solidFill>
              </a:rPr>
              <a:t>Points</a:t>
            </a:r>
            <a:endParaRPr sz="2100"/>
          </a:p>
        </p:txBody>
      </p:sp>
      <p:grpSp>
        <p:nvGrpSpPr>
          <p:cNvPr id="9" name="object 9" descr=""/>
          <p:cNvGrpSpPr/>
          <p:nvPr/>
        </p:nvGrpSpPr>
        <p:grpSpPr>
          <a:xfrm>
            <a:off x="91875" y="770000"/>
            <a:ext cx="8984615" cy="4016375"/>
            <a:chOff x="91875" y="770000"/>
            <a:chExt cx="8984615" cy="4016375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7377" y="2536822"/>
              <a:ext cx="3028609" cy="224925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75" y="770000"/>
              <a:ext cx="6059700" cy="26629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775" y="737550"/>
              <a:ext cx="7436426" cy="409947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785725" y="2720649"/>
              <a:ext cx="1504950" cy="175895"/>
            </a:xfrm>
            <a:custGeom>
              <a:avLst/>
              <a:gdLst/>
              <a:ahLst/>
              <a:cxnLst/>
              <a:rect l="l" t="t" r="r" b="b"/>
              <a:pathLst>
                <a:path w="1504950" h="175894">
                  <a:moveTo>
                    <a:pt x="0" y="0"/>
                  </a:moveTo>
                  <a:lnTo>
                    <a:pt x="1504499" y="0"/>
                  </a:lnTo>
                  <a:lnTo>
                    <a:pt x="1504499" y="175499"/>
                  </a:lnTo>
                  <a:lnTo>
                    <a:pt x="0" y="175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9087" y="737550"/>
              <a:ext cx="6725826" cy="4072271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Comprehensive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570987" y="737550"/>
            <a:ext cx="8002270" cy="4058920"/>
            <a:chOff x="570987" y="737550"/>
            <a:chExt cx="8002270" cy="40589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737" y="737550"/>
              <a:ext cx="7992524" cy="405870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75749" y="3631374"/>
              <a:ext cx="7992745" cy="217804"/>
            </a:xfrm>
            <a:custGeom>
              <a:avLst/>
              <a:gdLst/>
              <a:ahLst/>
              <a:cxnLst/>
              <a:rect l="l" t="t" r="r" b="b"/>
              <a:pathLst>
                <a:path w="7992745" h="217804">
                  <a:moveTo>
                    <a:pt x="0" y="0"/>
                  </a:moveTo>
                  <a:lnTo>
                    <a:pt x="7992599" y="0"/>
                  </a:lnTo>
                  <a:lnTo>
                    <a:pt x="79925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5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Comprehensive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Income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08487" y="737550"/>
            <a:ext cx="7327265" cy="4007485"/>
            <a:chOff x="908487" y="737550"/>
            <a:chExt cx="7327265" cy="400748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250" y="737550"/>
              <a:ext cx="7317501" cy="400702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13249" y="1705799"/>
              <a:ext cx="7317740" cy="217804"/>
            </a:xfrm>
            <a:custGeom>
              <a:avLst/>
              <a:gdLst/>
              <a:ahLst/>
              <a:cxnLst/>
              <a:rect l="l" t="t" r="r" b="b"/>
              <a:pathLst>
                <a:path w="7317740" h="217805">
                  <a:moveTo>
                    <a:pt x="0" y="0"/>
                  </a:moveTo>
                  <a:lnTo>
                    <a:pt x="7317599" y="0"/>
                  </a:lnTo>
                  <a:lnTo>
                    <a:pt x="73175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637" y="737550"/>
              <a:ext cx="8652064" cy="410044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43650" y="2555850"/>
              <a:ext cx="8656955" cy="2273935"/>
            </a:xfrm>
            <a:custGeom>
              <a:avLst/>
              <a:gdLst/>
              <a:ahLst/>
              <a:cxnLst/>
              <a:rect l="l" t="t" r="r" b="b"/>
              <a:pathLst>
                <a:path w="8656955" h="2273935">
                  <a:moveTo>
                    <a:pt x="0" y="0"/>
                  </a:moveTo>
                  <a:lnTo>
                    <a:pt x="8656799" y="0"/>
                  </a:lnTo>
                  <a:lnTo>
                    <a:pt x="86567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  <a:path w="8656955" h="2273935">
                  <a:moveTo>
                    <a:pt x="0" y="2055924"/>
                  </a:moveTo>
                  <a:lnTo>
                    <a:pt x="8656799" y="2055924"/>
                  </a:lnTo>
                  <a:lnTo>
                    <a:pt x="8656799" y="2273424"/>
                  </a:lnTo>
                  <a:lnTo>
                    <a:pt x="0" y="2273424"/>
                  </a:lnTo>
                  <a:lnTo>
                    <a:pt x="0" y="205592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5712" y="1516188"/>
            <a:ext cx="8973185" cy="2111375"/>
            <a:chOff x="85712" y="1516188"/>
            <a:chExt cx="8973185" cy="211137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473" y="1516188"/>
              <a:ext cx="8958225" cy="211112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0475" y="1678024"/>
              <a:ext cx="8963660" cy="878205"/>
            </a:xfrm>
            <a:custGeom>
              <a:avLst/>
              <a:gdLst/>
              <a:ahLst/>
              <a:cxnLst/>
              <a:rect l="l" t="t" r="r" b="b"/>
              <a:pathLst>
                <a:path w="8963660" h="878205">
                  <a:moveTo>
                    <a:pt x="0" y="0"/>
                  </a:moveTo>
                  <a:lnTo>
                    <a:pt x="8963099" y="0"/>
                  </a:lnTo>
                  <a:lnTo>
                    <a:pt x="8963099" y="877799"/>
                  </a:lnTo>
                  <a:lnTo>
                    <a:pt x="0" y="877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06825"/>
            <a:ext cx="9144000" cy="4058920"/>
            <a:chOff x="0" y="806825"/>
            <a:chExt cx="9144000" cy="4058920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525" y="806825"/>
              <a:ext cx="7732926" cy="39997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05525" y="986525"/>
              <a:ext cx="7798434" cy="1439545"/>
            </a:xfrm>
            <a:custGeom>
              <a:avLst/>
              <a:gdLst/>
              <a:ahLst/>
              <a:cxnLst/>
              <a:rect l="l" t="t" r="r" b="b"/>
              <a:pathLst>
                <a:path w="7798434" h="1439545">
                  <a:moveTo>
                    <a:pt x="0" y="0"/>
                  </a:moveTo>
                  <a:lnTo>
                    <a:pt x="7797899" y="0"/>
                  </a:lnTo>
                  <a:lnTo>
                    <a:pt x="7797899" y="530699"/>
                  </a:lnTo>
                  <a:lnTo>
                    <a:pt x="0" y="530699"/>
                  </a:lnTo>
                  <a:lnTo>
                    <a:pt x="0" y="0"/>
                  </a:lnTo>
                  <a:close/>
                </a:path>
                <a:path w="7798434" h="1439545">
                  <a:moveTo>
                    <a:pt x="0" y="1274124"/>
                  </a:moveTo>
                  <a:lnTo>
                    <a:pt x="7797899" y="1274124"/>
                  </a:lnTo>
                  <a:lnTo>
                    <a:pt x="7797899" y="1439424"/>
                  </a:lnTo>
                  <a:lnTo>
                    <a:pt x="0" y="1439424"/>
                  </a:lnTo>
                  <a:lnTo>
                    <a:pt x="0" y="127412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(Annual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Report)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487" y="737550"/>
              <a:ext cx="8119025" cy="407357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12549" y="1653149"/>
              <a:ext cx="8119109" cy="3152775"/>
            </a:xfrm>
            <a:custGeom>
              <a:avLst/>
              <a:gdLst/>
              <a:ahLst/>
              <a:cxnLst/>
              <a:rect l="l" t="t" r="r" b="b"/>
              <a:pathLst>
                <a:path w="8119109" h="3152775">
                  <a:moveTo>
                    <a:pt x="0" y="2935449"/>
                  </a:moveTo>
                  <a:lnTo>
                    <a:pt x="8118900" y="2935449"/>
                  </a:lnTo>
                  <a:lnTo>
                    <a:pt x="8118900" y="3152349"/>
                  </a:lnTo>
                  <a:lnTo>
                    <a:pt x="0" y="3152349"/>
                  </a:lnTo>
                  <a:lnTo>
                    <a:pt x="0" y="2935449"/>
                  </a:lnTo>
                  <a:close/>
                </a:path>
                <a:path w="8119109" h="3152775">
                  <a:moveTo>
                    <a:pt x="12" y="0"/>
                  </a:moveTo>
                  <a:lnTo>
                    <a:pt x="8118912" y="0"/>
                  </a:lnTo>
                  <a:lnTo>
                    <a:pt x="8118912" y="216899"/>
                  </a:lnTo>
                  <a:lnTo>
                    <a:pt x="12" y="216899"/>
                  </a:lnTo>
                  <a:lnTo>
                    <a:pt x="12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2838" y="4855650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4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6324" y="1436350"/>
            <a:ext cx="9071610" cy="2275840"/>
            <a:chOff x="36324" y="1436350"/>
            <a:chExt cx="9071610" cy="22758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25" y="1436350"/>
              <a:ext cx="9061725" cy="2265392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1087" y="1710550"/>
              <a:ext cx="9062085" cy="1997075"/>
            </a:xfrm>
            <a:custGeom>
              <a:avLst/>
              <a:gdLst/>
              <a:ahLst/>
              <a:cxnLst/>
              <a:rect l="l" t="t" r="r" b="b"/>
              <a:pathLst>
                <a:path w="9062085" h="1997075">
                  <a:moveTo>
                    <a:pt x="0" y="0"/>
                  </a:moveTo>
                  <a:lnTo>
                    <a:pt x="9061799" y="0"/>
                  </a:lnTo>
                  <a:lnTo>
                    <a:pt x="9061799" y="216899"/>
                  </a:lnTo>
                  <a:lnTo>
                    <a:pt x="0" y="216899"/>
                  </a:lnTo>
                  <a:lnTo>
                    <a:pt x="0" y="0"/>
                  </a:lnTo>
                  <a:close/>
                </a:path>
                <a:path w="9062085" h="1997075">
                  <a:moveTo>
                    <a:pt x="12" y="1738699"/>
                  </a:moveTo>
                  <a:lnTo>
                    <a:pt x="9061812" y="1738699"/>
                  </a:lnTo>
                  <a:lnTo>
                    <a:pt x="9061812" y="1996699"/>
                  </a:lnTo>
                  <a:lnTo>
                    <a:pt x="12" y="1996699"/>
                  </a:lnTo>
                  <a:lnTo>
                    <a:pt x="12" y="17386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6132838" y="485564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87" y="737550"/>
              <a:ext cx="8214614" cy="410732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57274" y="1859224"/>
              <a:ext cx="8229600" cy="2036445"/>
            </a:xfrm>
            <a:custGeom>
              <a:avLst/>
              <a:gdLst/>
              <a:ahLst/>
              <a:cxnLst/>
              <a:rect l="l" t="t" r="r" b="b"/>
              <a:pathLst>
                <a:path w="8229600" h="2036445">
                  <a:moveTo>
                    <a:pt x="0" y="1379024"/>
                  </a:moveTo>
                  <a:lnTo>
                    <a:pt x="8229299" y="1379024"/>
                  </a:lnTo>
                  <a:lnTo>
                    <a:pt x="8229299" y="1595924"/>
                  </a:lnTo>
                  <a:lnTo>
                    <a:pt x="0" y="1595924"/>
                  </a:lnTo>
                  <a:lnTo>
                    <a:pt x="0" y="1379024"/>
                  </a:lnTo>
                  <a:close/>
                </a:path>
                <a:path w="8229600" h="2036445">
                  <a:moveTo>
                    <a:pt x="0" y="1819324"/>
                  </a:moveTo>
                  <a:lnTo>
                    <a:pt x="8229299" y="1819324"/>
                  </a:lnTo>
                  <a:lnTo>
                    <a:pt x="8229299" y="2036224"/>
                  </a:lnTo>
                  <a:lnTo>
                    <a:pt x="0" y="2036224"/>
                  </a:lnTo>
                  <a:lnTo>
                    <a:pt x="0" y="1819324"/>
                  </a:lnTo>
                  <a:close/>
                </a:path>
                <a:path w="8229600" h="2036445">
                  <a:moveTo>
                    <a:pt x="0" y="0"/>
                  </a:moveTo>
                  <a:lnTo>
                    <a:pt x="8229299" y="0"/>
                  </a:lnTo>
                  <a:lnTo>
                    <a:pt x="8229299" y="464399"/>
                  </a:lnTo>
                  <a:lnTo>
                    <a:pt x="0" y="464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TC</a:t>
            </a:r>
            <a:r>
              <a:rPr dirty="0" spc="-20"/>
              <a:t> </a:t>
            </a:r>
            <a:r>
              <a:rPr dirty="0"/>
              <a:t>Energy</a:t>
            </a:r>
            <a:r>
              <a:rPr dirty="0" spc="-20"/>
              <a:t> </a:t>
            </a:r>
            <a:r>
              <a:rPr dirty="0" spc="-10"/>
              <a:t>Corporation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Quarterly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Condensed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Consolidated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Statement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Cash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Flow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(Q1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2023)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731625"/>
            <a:ext cx="9144000" cy="4141470"/>
            <a:chOff x="0" y="731625"/>
            <a:chExt cx="9144000" cy="4141470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0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4774" y="731625"/>
              <a:ext cx="5245900" cy="41178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Share</a:t>
            </a:r>
            <a:r>
              <a:rPr dirty="0" spc="-55"/>
              <a:t> </a:t>
            </a:r>
            <a:r>
              <a:rPr dirty="0"/>
              <a:t>of</a:t>
            </a:r>
            <a:r>
              <a:rPr dirty="0" spc="-50"/>
              <a:t> </a:t>
            </a:r>
            <a:r>
              <a:rPr dirty="0" spc="-10"/>
              <a:t>Total</a:t>
            </a:r>
            <a:r>
              <a:rPr dirty="0" spc="-55"/>
              <a:t> </a:t>
            </a:r>
            <a:r>
              <a:rPr dirty="0"/>
              <a:t>Petroleum</a:t>
            </a:r>
            <a:r>
              <a:rPr dirty="0" spc="-50"/>
              <a:t> </a:t>
            </a:r>
            <a:r>
              <a:rPr dirty="0" spc="-10"/>
              <a:t>Transportation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32838" y="4855650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09" h="0">
                  <a:moveTo>
                    <a:pt x="0" y="0"/>
                  </a:moveTo>
                  <a:lnTo>
                    <a:pt x="6254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8100" y="168201"/>
            <a:ext cx="1531273" cy="338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Recommendation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369768" y="979017"/>
            <a:ext cx="6683375" cy="76200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3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Stable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consistent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Dividend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Yield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&amp;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Growth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Continuous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revenue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stream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all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business</a:t>
            </a:r>
            <a:r>
              <a:rPr dirty="0" sz="1400" spc="-10">
                <a:latin typeface="Arial"/>
                <a:cs typeface="Arial"/>
              </a:rPr>
              <a:t> segments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Soon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finished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projects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will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sustaining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source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free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cash</a:t>
            </a:r>
            <a:r>
              <a:rPr dirty="0" sz="1400" spc="-20">
                <a:latin typeface="Arial"/>
                <a:cs typeface="Arial"/>
              </a:rPr>
              <a:t> flow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83074" y="2246424"/>
            <a:ext cx="5829300" cy="1686560"/>
          </a:xfrm>
          <a:prstGeom prst="rect">
            <a:avLst/>
          </a:prstGeom>
          <a:solidFill>
            <a:srgbClr val="00B050"/>
          </a:solidFill>
        </p:spPr>
        <p:txBody>
          <a:bodyPr wrap="square" lIns="0" tIns="2584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035"/>
              </a:spcBef>
            </a:pPr>
            <a:r>
              <a:rPr dirty="0" sz="7200" spc="-25" b="1">
                <a:solidFill>
                  <a:srgbClr val="FFFFFF"/>
                </a:solidFill>
                <a:latin typeface="Arial"/>
                <a:cs typeface="Arial"/>
              </a:rPr>
              <a:t>BUY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491724" y="4855650"/>
              <a:ext cx="768350" cy="0"/>
            </a:xfrm>
            <a:custGeom>
              <a:avLst/>
              <a:gdLst/>
              <a:ahLst/>
              <a:cxnLst/>
              <a:rect l="l" t="t" r="r" b="b"/>
              <a:pathLst>
                <a:path w="768350" h="0">
                  <a:moveTo>
                    <a:pt x="0" y="0"/>
                  </a:moveTo>
                  <a:lnTo>
                    <a:pt x="7679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pc="-10"/>
              <a:t>Conclusion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Summary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Coverage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446871" y="1097321"/>
          <a:ext cx="8326755" cy="3209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8140"/>
                <a:gridCol w="2669540"/>
                <a:gridCol w="2669539"/>
              </a:tblGrid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Analyst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3B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800" spc="-5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Company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800" spc="25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/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Sector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3B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3BA3"/>
                    </a:solidFill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Michelle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Chen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Pipeline</a:t>
                      </a:r>
                      <a:r>
                        <a:rPr dirty="0" sz="15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Sector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Overview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>
                          <a:latin typeface="Arial"/>
                          <a:cs typeface="Arial"/>
                        </a:rPr>
                        <a:t>N/A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Nick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Nguyen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 b="1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BUY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Daniel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Demch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 b="1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BUY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6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Zhengwei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25">
                          <a:latin typeface="Arial"/>
                          <a:cs typeface="Arial"/>
                        </a:rPr>
                        <a:t>Lu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spc="-25" b="1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BUY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0459" y="2539550"/>
            <a:ext cx="1415479" cy="33869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2563" y="3797601"/>
            <a:ext cx="1531273" cy="33869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1300" y="3133400"/>
            <a:ext cx="1753798" cy="372935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20203" y="4909630"/>
            <a:ext cx="65151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45" b="1">
                <a:solidFill>
                  <a:srgbClr val="063763"/>
                </a:solidFill>
                <a:latin typeface="Calibri"/>
                <a:cs typeface="Calibri"/>
              </a:rPr>
              <a:t>TC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65" b="1">
                <a:solidFill>
                  <a:srgbClr val="063763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196</a:t>
            </a:fld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8549" y="2592499"/>
            <a:ext cx="4736465" cy="104139"/>
          </a:xfrm>
          <a:custGeom>
            <a:avLst/>
            <a:gdLst/>
            <a:ahLst/>
            <a:cxnLst/>
            <a:rect l="l" t="t" r="r" b="b"/>
            <a:pathLst>
              <a:path w="4736465" h="104139">
                <a:moveTo>
                  <a:pt x="4736399" y="103799"/>
                </a:moveTo>
                <a:lnTo>
                  <a:pt x="0" y="103799"/>
                </a:lnTo>
                <a:lnTo>
                  <a:pt x="0" y="0"/>
                </a:lnTo>
                <a:lnTo>
                  <a:pt x="4736399" y="0"/>
                </a:lnTo>
                <a:lnTo>
                  <a:pt x="4736399" y="103799"/>
                </a:lnTo>
                <a:close/>
              </a:path>
            </a:pathLst>
          </a:custGeom>
          <a:solidFill>
            <a:srgbClr val="0A51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572" y="1717741"/>
            <a:ext cx="290639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0">
                <a:latin typeface="Arial"/>
                <a:cs typeface="Arial"/>
              </a:rPr>
              <a:t>Thank</a:t>
            </a:r>
            <a:r>
              <a:rPr dirty="0" sz="4800" spc="-95" b="0">
                <a:latin typeface="Arial"/>
                <a:cs typeface="Arial"/>
              </a:rPr>
              <a:t> </a:t>
            </a:r>
            <a:r>
              <a:rPr dirty="0" sz="4800" spc="-135" b="0">
                <a:latin typeface="Arial"/>
                <a:cs typeface="Arial"/>
              </a:rPr>
              <a:t>You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272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Major</a:t>
            </a:r>
            <a:r>
              <a:rPr dirty="0" spc="-30"/>
              <a:t> </a:t>
            </a:r>
            <a:r>
              <a:rPr dirty="0"/>
              <a:t>pipelines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5"/>
              <a:t> </a:t>
            </a:r>
            <a:r>
              <a:rPr dirty="0" spc="-10"/>
              <a:t>expansions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86093" y="735210"/>
            <a:ext cx="8124825" cy="2692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8615" marR="5080" indent="-336550">
              <a:lnSpc>
                <a:spcPct val="125000"/>
              </a:lnSpc>
              <a:spcBef>
                <a:spcPts val="100"/>
              </a:spcBef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NGTL</a:t>
            </a:r>
            <a:r>
              <a:rPr dirty="0" sz="1400" spc="-5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System: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WCSB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Production</a:t>
            </a:r>
            <a:r>
              <a:rPr dirty="0" sz="1400" spc="-6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Area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-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proposed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looping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projects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increase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along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its </a:t>
            </a:r>
            <a:r>
              <a:rPr dirty="0" sz="1400">
                <a:latin typeface="Arial"/>
                <a:cs typeface="Arial"/>
              </a:rPr>
              <a:t>Grande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Prairie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Mainline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Northwest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Mainline.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420"/>
              </a:spcBef>
              <a:buFont typeface="Arial"/>
              <a:buChar char="●"/>
              <a:tabLst>
                <a:tab pos="347980" algn="l"/>
              </a:tabLst>
            </a:pPr>
            <a:r>
              <a:rPr dirty="0" sz="1400" b="1">
                <a:latin typeface="Arial"/>
                <a:cs typeface="Arial"/>
              </a:rPr>
              <a:t>NGTL</a:t>
            </a:r>
            <a:r>
              <a:rPr dirty="0" sz="1400" spc="-5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System: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East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West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Gates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-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increase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deliveries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its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system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border</a:t>
            </a:r>
            <a:r>
              <a:rPr dirty="0" sz="1400" spc="-10">
                <a:latin typeface="Arial"/>
                <a:cs typeface="Arial"/>
              </a:rPr>
              <a:t> points</a:t>
            </a:r>
            <a:endParaRPr sz="1400">
              <a:latin typeface="Arial"/>
              <a:cs typeface="Arial"/>
            </a:endParaRPr>
          </a:p>
          <a:p>
            <a:pPr lvl="1" marL="805180" indent="-335915">
              <a:lnSpc>
                <a:spcPct val="100000"/>
              </a:lnSpc>
              <a:spcBef>
                <a:spcPts val="420"/>
              </a:spcBef>
              <a:buChar char="○"/>
              <a:tabLst>
                <a:tab pos="8051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Delivery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Project</a:t>
            </a:r>
            <a:endParaRPr sz="1400">
              <a:latin typeface="Arial"/>
              <a:cs typeface="Arial"/>
            </a:endParaRPr>
          </a:p>
          <a:p>
            <a:pPr lvl="1" marL="805180" indent="-335915">
              <a:lnSpc>
                <a:spcPct val="100000"/>
              </a:lnSpc>
              <a:spcBef>
                <a:spcPts val="420"/>
              </a:spcBef>
              <a:buChar char="○"/>
              <a:tabLst>
                <a:tab pos="8051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West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Delivery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2023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project</a:t>
            </a:r>
            <a:endParaRPr sz="1400">
              <a:latin typeface="Arial"/>
              <a:cs typeface="Arial"/>
            </a:endParaRPr>
          </a:p>
          <a:p>
            <a:pPr lvl="1" marL="805180" indent="-335915">
              <a:lnSpc>
                <a:spcPct val="100000"/>
              </a:lnSpc>
              <a:spcBef>
                <a:spcPts val="420"/>
              </a:spcBef>
              <a:buChar char="○"/>
              <a:tabLst>
                <a:tab pos="8051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2021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NGTL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System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Expansion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Project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-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serve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demand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via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TC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Mainline.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420"/>
              </a:spcBef>
              <a:buFont typeface="Arial"/>
              <a:buChar char="●"/>
              <a:tabLst>
                <a:tab pos="347980" algn="l"/>
              </a:tabLst>
            </a:pPr>
            <a:r>
              <a:rPr dirty="0" sz="1400" b="1">
                <a:latin typeface="Arial"/>
                <a:cs typeface="Arial"/>
              </a:rPr>
              <a:t>Enbridge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BC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Pipeline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T-</a:t>
            </a:r>
            <a:r>
              <a:rPr dirty="0" sz="1400">
                <a:latin typeface="Arial"/>
                <a:cs typeface="Arial"/>
              </a:rPr>
              <a:t>South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T-</a:t>
            </a:r>
            <a:r>
              <a:rPr dirty="0" sz="1400">
                <a:latin typeface="Arial"/>
                <a:cs typeface="Arial"/>
              </a:rPr>
              <a:t>North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Expansions</a:t>
            </a:r>
            <a:endParaRPr sz="1400">
              <a:latin typeface="Arial"/>
              <a:cs typeface="Arial"/>
            </a:endParaRPr>
          </a:p>
          <a:p>
            <a:pPr lvl="1" marL="805180" indent="-335915">
              <a:lnSpc>
                <a:spcPct val="100000"/>
              </a:lnSpc>
              <a:spcBef>
                <a:spcPts val="420"/>
              </a:spcBef>
              <a:buChar char="○"/>
              <a:tabLst>
                <a:tab pos="805180" algn="l"/>
              </a:tabLst>
            </a:pPr>
            <a:r>
              <a:rPr dirty="0" sz="1400" spc="-50">
                <a:latin typeface="Arial"/>
                <a:cs typeface="Arial"/>
              </a:rPr>
              <a:t>T-</a:t>
            </a:r>
            <a:r>
              <a:rPr dirty="0" sz="1400">
                <a:latin typeface="Arial"/>
                <a:cs typeface="Arial"/>
              </a:rPr>
              <a:t>South: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compression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reliability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upgrades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various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points</a:t>
            </a:r>
            <a:endParaRPr sz="1400">
              <a:latin typeface="Arial"/>
              <a:cs typeface="Arial"/>
            </a:endParaRPr>
          </a:p>
          <a:p>
            <a:pPr lvl="1" marL="805815" marR="625475" indent="-336550">
              <a:lnSpc>
                <a:spcPct val="125000"/>
              </a:lnSpc>
              <a:buChar char="○"/>
              <a:tabLst>
                <a:tab pos="805815" algn="l"/>
              </a:tabLst>
            </a:pPr>
            <a:r>
              <a:rPr dirty="0" sz="1400" spc="-50">
                <a:latin typeface="Arial"/>
                <a:cs typeface="Arial"/>
              </a:rPr>
              <a:t>T-</a:t>
            </a:r>
            <a:r>
              <a:rPr dirty="0" sz="1400">
                <a:latin typeface="Arial"/>
                <a:cs typeface="Arial"/>
              </a:rPr>
              <a:t>North: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accommodate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growing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northeast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B.C.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enabling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more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5">
                <a:latin typeface="Arial"/>
                <a:cs typeface="Arial"/>
              </a:rPr>
              <a:t> be </a:t>
            </a:r>
            <a:r>
              <a:rPr dirty="0" sz="1400">
                <a:latin typeface="Arial"/>
                <a:cs typeface="Arial"/>
              </a:rPr>
              <a:t>delivered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further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south,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transported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NGTL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system.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46824"/>
            <a:ext cx="9144000" cy="4726305"/>
            <a:chOff x="0" y="146824"/>
            <a:chExt cx="9144000" cy="472630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9562" y="4863360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1237" y="146824"/>
              <a:ext cx="6339774" cy="470002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Pipelines</a:t>
            </a:r>
            <a:r>
              <a:rPr dirty="0" spc="-45"/>
              <a:t> </a:t>
            </a:r>
            <a:r>
              <a:rPr dirty="0"/>
              <a:t>Industry</a:t>
            </a:r>
            <a:r>
              <a:rPr dirty="0" spc="-40"/>
              <a:t> </a:t>
            </a:r>
            <a:r>
              <a:rPr dirty="0" spc="-10"/>
              <a:t>Overview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476968" y="881008"/>
            <a:ext cx="2277745" cy="226568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94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Structure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84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History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84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Importance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84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&amp;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Gas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84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Regulators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84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Industrial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risks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84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Outlook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784000"/>
            <a:ext cx="9144000" cy="4089400"/>
            <a:chOff x="0" y="784000"/>
            <a:chExt cx="9144000" cy="4089400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1637" y="784000"/>
              <a:ext cx="6360726" cy="40402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25Y</a:t>
            </a:r>
            <a:r>
              <a:rPr dirty="0" spc="-65"/>
              <a:t> </a:t>
            </a:r>
            <a:r>
              <a:rPr dirty="0"/>
              <a:t>Natural</a:t>
            </a:r>
            <a:r>
              <a:rPr dirty="0" spc="-20"/>
              <a:t> </a:t>
            </a:r>
            <a:r>
              <a:rPr dirty="0"/>
              <a:t>Gas</a:t>
            </a:r>
            <a:r>
              <a:rPr dirty="0" spc="-20"/>
              <a:t> </a:t>
            </a:r>
            <a:r>
              <a:rPr dirty="0" spc="-10"/>
              <a:t>Price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5Y</a:t>
            </a:r>
            <a:r>
              <a:rPr dirty="0" spc="-60"/>
              <a:t> </a:t>
            </a:r>
            <a:r>
              <a:rPr dirty="0"/>
              <a:t>Natural</a:t>
            </a:r>
            <a:r>
              <a:rPr dirty="0" spc="-20"/>
              <a:t> </a:t>
            </a:r>
            <a:r>
              <a:rPr dirty="0"/>
              <a:t>Gas</a:t>
            </a:r>
            <a:r>
              <a:rPr dirty="0" spc="-20"/>
              <a:t> </a:t>
            </a:r>
            <a:r>
              <a:rPr dirty="0" spc="-10"/>
              <a:t>Price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6696024" y="1046249"/>
            <a:ext cx="2305050" cy="1477645"/>
          </a:xfrm>
          <a:prstGeom prst="rect">
            <a:avLst/>
          </a:prstGeom>
          <a:ln w="9524">
            <a:solidFill>
              <a:srgbClr val="F91931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85725" marR="215900">
              <a:lnSpc>
                <a:spcPct val="100000"/>
              </a:lnSpc>
              <a:spcBef>
                <a:spcPts val="620"/>
              </a:spcBef>
            </a:pPr>
            <a:r>
              <a:rPr dirty="0" sz="1400" b="1">
                <a:latin typeface="Arial"/>
                <a:cs typeface="Arial"/>
              </a:rPr>
              <a:t>Unreasonably</a:t>
            </a:r>
            <a:r>
              <a:rPr dirty="0" sz="1400" spc="-60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warm </a:t>
            </a:r>
            <a:r>
              <a:rPr dirty="0" sz="1400" b="1">
                <a:latin typeface="Arial"/>
                <a:cs typeface="Arial"/>
              </a:rPr>
              <a:t>weather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slowed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the </a:t>
            </a:r>
            <a:r>
              <a:rPr dirty="0" sz="1400" b="1">
                <a:latin typeface="Arial"/>
                <a:cs typeface="Arial"/>
              </a:rPr>
              <a:t>global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demand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for </a:t>
            </a:r>
            <a:r>
              <a:rPr dirty="0" sz="1400">
                <a:latin typeface="Arial"/>
                <a:cs typeface="Arial"/>
              </a:rPr>
              <a:t>heating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gas, </a:t>
            </a:r>
            <a:r>
              <a:rPr dirty="0" sz="1400">
                <a:latin typeface="Arial"/>
                <a:cs typeface="Arial"/>
              </a:rPr>
              <a:t>resulted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price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drop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in </a:t>
            </a:r>
            <a:r>
              <a:rPr dirty="0" sz="1400">
                <a:latin typeface="Arial"/>
                <a:cs typeface="Arial"/>
              </a:rPr>
              <a:t>second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half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2022.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50" y="601325"/>
            <a:ext cx="6417187" cy="41599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2340446"/>
            <a:ext cx="9144000" cy="2533015"/>
            <a:chOff x="0" y="2340446"/>
            <a:chExt cx="9144000" cy="253301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0305" y="2340446"/>
              <a:ext cx="4470533" cy="247075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993625" y="1521383"/>
            <a:ext cx="2346960" cy="762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(delivered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ONLY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pipeline) </a:t>
            </a:r>
            <a:r>
              <a:rPr dirty="0" sz="1400">
                <a:latin typeface="Arial"/>
                <a:cs typeface="Arial"/>
              </a:rPr>
              <a:t>(primarily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delivered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trucks) </a:t>
            </a:r>
            <a:r>
              <a:rPr dirty="0" sz="1400">
                <a:latin typeface="Arial"/>
                <a:cs typeface="Arial"/>
              </a:rPr>
              <a:t>(primarily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delivered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trucks)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743293" y="1521383"/>
            <a:ext cx="1498600" cy="125222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350"/>
              </a:spcBef>
              <a:buChar char="○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Ethane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0"/>
              </a:spcBef>
              <a:buChar char="○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Propane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○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Butane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0"/>
              </a:spcBef>
              <a:buChar char="○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Pentanes-</a:t>
            </a:r>
            <a:r>
              <a:rPr dirty="0" sz="1400" spc="-20">
                <a:latin typeface="Arial"/>
                <a:cs typeface="Arial"/>
              </a:rPr>
              <a:t>plus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○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Condensate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4825" y="444899"/>
            <a:ext cx="7692390" cy="1102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System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Natural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Gas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Liquids</a:t>
            </a:r>
            <a:r>
              <a:rPr dirty="0" sz="1350" spc="-5" b="1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(NGLs)</a:t>
            </a:r>
            <a:endParaRPr sz="1350">
              <a:latin typeface="Arial"/>
              <a:cs typeface="Arial"/>
            </a:endParaRPr>
          </a:p>
          <a:p>
            <a:pPr marL="469900" marR="5080" indent="-336550">
              <a:lnSpc>
                <a:spcPct val="114999"/>
              </a:lnSpc>
              <a:spcBef>
                <a:spcPts val="1060"/>
              </a:spcBef>
              <a:buChar char="●"/>
              <a:tabLst>
                <a:tab pos="469900" algn="l"/>
              </a:tabLst>
            </a:pP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liquids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typically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extracted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natural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gas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but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also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smaller </a:t>
            </a:r>
            <a:r>
              <a:rPr dirty="0" sz="1400">
                <a:latin typeface="Arial"/>
                <a:cs typeface="Arial"/>
              </a:rPr>
              <a:t>volumes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crude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oil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refining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oil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sands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operations</a:t>
            </a:r>
            <a:r>
              <a:rPr dirty="0" sz="1400" spc="-1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250"/>
              </a:spcBef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NGLs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include: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4825" y="81743"/>
            <a:ext cx="26638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 spc="-10"/>
              <a:t>Canada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4095277" y="2824522"/>
            <a:ext cx="4730750" cy="181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00FF"/>
                </a:solidFill>
                <a:latin typeface="Arial Narrow"/>
                <a:cs typeface="Arial Narrow"/>
              </a:rPr>
              <a:t>NGLs</a:t>
            </a:r>
            <a:r>
              <a:rPr dirty="0" sz="1200" spc="20" b="1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latin typeface="Arial"/>
                <a:cs typeface="Arial"/>
              </a:rPr>
              <a:t>(natural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liquids)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-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components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stream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that, </a:t>
            </a:r>
            <a:r>
              <a:rPr dirty="0" sz="1200">
                <a:latin typeface="Arial"/>
                <a:cs typeface="Arial"/>
              </a:rPr>
              <a:t>when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cooled,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separate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liquid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mixture.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Under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pressure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heat, </a:t>
            </a: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mixture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fractionated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fuels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like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propane</a:t>
            </a:r>
            <a:r>
              <a:rPr dirty="0" sz="1200">
                <a:latin typeface="Arial"/>
                <a:cs typeface="Arial"/>
              </a:rPr>
              <a:t>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ethane</a:t>
            </a:r>
            <a:r>
              <a:rPr dirty="0" sz="1200">
                <a:latin typeface="Arial"/>
                <a:cs typeface="Arial"/>
              </a:rPr>
              <a:t>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butane</a:t>
            </a:r>
            <a:r>
              <a:rPr dirty="0" sz="1200" spc="-1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 marR="154940">
              <a:lnSpc>
                <a:spcPct val="114999"/>
              </a:lnSpc>
              <a:spcBef>
                <a:spcPts val="825"/>
              </a:spcBef>
            </a:pPr>
            <a:r>
              <a:rPr dirty="0" sz="1200" spc="-45" b="1">
                <a:solidFill>
                  <a:srgbClr val="0000FF"/>
                </a:solidFill>
                <a:latin typeface="Arial Narrow"/>
                <a:cs typeface="Arial Narrow"/>
              </a:rPr>
              <a:t>LNG</a:t>
            </a:r>
            <a:r>
              <a:rPr dirty="0" sz="1200" spc="5" b="1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latin typeface="Arial"/>
                <a:cs typeface="Arial"/>
              </a:rPr>
              <a:t>(liquefied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gas)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-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primarily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methane,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that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has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liquefied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reducing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temperature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−162.2</a:t>
            </a:r>
            <a:r>
              <a:rPr dirty="0" sz="1200" spc="-25">
                <a:latin typeface="Arial"/>
                <a:cs typeface="Arial"/>
              </a:rPr>
              <a:t> °C.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>
                <a:latin typeface="Arial"/>
                <a:cs typeface="Arial"/>
              </a:rPr>
              <a:t>→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done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ease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safety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storage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transport</a:t>
            </a:r>
            <a:r>
              <a:rPr dirty="0" sz="1200" spc="-1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 marR="102235">
              <a:lnSpc>
                <a:spcPct val="114999"/>
              </a:lnSpc>
              <a:spcBef>
                <a:spcPts val="5"/>
              </a:spcBef>
            </a:pPr>
            <a:r>
              <a:rPr dirty="0" sz="1200">
                <a:latin typeface="MS PGothic"/>
                <a:cs typeface="MS PGothic"/>
              </a:rPr>
              <a:t>⇒</a:t>
            </a:r>
            <a:r>
              <a:rPr dirty="0" sz="1200" spc="-60">
                <a:latin typeface="MS PGothic"/>
                <a:cs typeface="MS PGothic"/>
              </a:rPr>
              <a:t> </a:t>
            </a:r>
            <a:r>
              <a:rPr dirty="0" sz="1200">
                <a:latin typeface="Arial"/>
                <a:cs typeface="Arial"/>
              </a:rPr>
              <a:t>When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reaches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destination,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import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facilities</a:t>
            </a:r>
            <a:r>
              <a:rPr dirty="0" sz="1200" spc="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heat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liquid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convert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back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gas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transportation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10">
                <a:latin typeface="Arial"/>
                <a:cs typeface="Arial"/>
              </a:rPr>
              <a:t> pipeline.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/>
              <a:t>Pipelines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 spc="-10"/>
              <a:t>Canada</a:t>
            </a: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350" b="0">
                <a:latin typeface="Arial"/>
                <a:cs typeface="Arial"/>
              </a:rPr>
              <a:t>Natural</a:t>
            </a:r>
            <a:r>
              <a:rPr dirty="0" sz="1350" spc="-15" b="0">
                <a:latin typeface="Arial"/>
                <a:cs typeface="Arial"/>
              </a:rPr>
              <a:t> </a:t>
            </a:r>
            <a:r>
              <a:rPr dirty="0" sz="1350" b="0">
                <a:latin typeface="Arial"/>
                <a:cs typeface="Arial"/>
              </a:rPr>
              <a:t>Gas</a:t>
            </a:r>
            <a:r>
              <a:rPr dirty="0" sz="1350" spc="-15" b="0">
                <a:latin typeface="Arial"/>
                <a:cs typeface="Arial"/>
              </a:rPr>
              <a:t> </a:t>
            </a:r>
            <a:r>
              <a:rPr dirty="0" sz="1350" b="0">
                <a:latin typeface="Arial"/>
                <a:cs typeface="Arial"/>
              </a:rPr>
              <a:t>Liquids</a:t>
            </a:r>
            <a:r>
              <a:rPr dirty="0" sz="1350" spc="-10" b="0">
                <a:latin typeface="Arial"/>
                <a:cs typeface="Arial"/>
              </a:rPr>
              <a:t> Fractionation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095275" y="751100"/>
            <a:ext cx="4838065" cy="173164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20"/>
              </a:spcBef>
            </a:pPr>
            <a:r>
              <a:rPr dirty="0" sz="1300" b="1">
                <a:solidFill>
                  <a:srgbClr val="0000FF"/>
                </a:solidFill>
                <a:latin typeface="Arial Narrow"/>
                <a:cs typeface="Arial Narrow"/>
              </a:rPr>
              <a:t>Fractionation</a:t>
            </a:r>
            <a:r>
              <a:rPr dirty="0" sz="1300" spc="25" b="1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process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 </a:t>
            </a:r>
            <a:r>
              <a:rPr dirty="0" sz="1200" b="1">
                <a:latin typeface="Arial"/>
                <a:cs typeface="Arial"/>
              </a:rPr>
              <a:t>boiling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off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different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hydrocarbons </a:t>
            </a:r>
            <a:r>
              <a:rPr dirty="0" sz="1200" spc="-25">
                <a:latin typeface="Arial"/>
                <a:cs typeface="Arial"/>
              </a:rPr>
              <a:t>one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one.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Each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hydrocarbon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different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boiling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point,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after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being </a:t>
            </a:r>
            <a:r>
              <a:rPr dirty="0" sz="1200" b="1">
                <a:latin typeface="Arial"/>
                <a:cs typeface="Arial"/>
              </a:rPr>
              <a:t>cooled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temperature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↑</a:t>
            </a:r>
            <a:r>
              <a:rPr dirty="0" sz="1200">
                <a:latin typeface="Arial"/>
                <a:cs typeface="Arial"/>
              </a:rPr>
              <a:t>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components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separate.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Steps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incl.:</a:t>
            </a:r>
            <a:endParaRPr sz="1200">
              <a:latin typeface="Arial"/>
              <a:cs typeface="Arial"/>
            </a:endParaRPr>
          </a:p>
          <a:p>
            <a:pPr marL="469265" indent="-355600">
              <a:lnSpc>
                <a:spcPct val="100000"/>
              </a:lnSpc>
              <a:spcBef>
                <a:spcPts val="215"/>
              </a:spcBef>
              <a:buFont typeface="Arial"/>
              <a:buAutoNum type="arabicPeriod"/>
              <a:tabLst>
                <a:tab pos="469265" algn="l"/>
              </a:tabLst>
            </a:pPr>
            <a:r>
              <a:rPr dirty="0" sz="1200" spc="-10" b="1">
                <a:latin typeface="Arial"/>
                <a:cs typeface="Arial"/>
              </a:rPr>
              <a:t>De-</a:t>
            </a:r>
            <a:r>
              <a:rPr dirty="0" sz="1200" b="1">
                <a:latin typeface="Arial"/>
                <a:cs typeface="Arial"/>
              </a:rPr>
              <a:t>Ethanizer</a:t>
            </a:r>
            <a:r>
              <a:rPr dirty="0" sz="1200">
                <a:latin typeface="Arial"/>
                <a:cs typeface="Arial"/>
              </a:rPr>
              <a:t>: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boiling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point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−88.5</a:t>
            </a:r>
            <a:r>
              <a:rPr dirty="0" sz="1200" spc="-25">
                <a:latin typeface="Arial"/>
                <a:cs typeface="Arial"/>
              </a:rPr>
              <a:t> °C</a:t>
            </a:r>
            <a:endParaRPr sz="1200">
              <a:latin typeface="Arial"/>
              <a:cs typeface="Arial"/>
            </a:endParaRPr>
          </a:p>
          <a:p>
            <a:pPr marL="469265" indent="-355600">
              <a:lnSpc>
                <a:spcPct val="100000"/>
              </a:lnSpc>
              <a:spcBef>
                <a:spcPts val="219"/>
              </a:spcBef>
              <a:buFont typeface="Arial"/>
              <a:buAutoNum type="arabicPeriod"/>
              <a:tabLst>
                <a:tab pos="469265" algn="l"/>
              </a:tabLst>
            </a:pPr>
            <a:r>
              <a:rPr dirty="0" sz="1200" spc="-10" b="1">
                <a:latin typeface="Arial"/>
                <a:cs typeface="Arial"/>
              </a:rPr>
              <a:t>De-</a:t>
            </a:r>
            <a:r>
              <a:rPr dirty="0" sz="1200" b="1">
                <a:latin typeface="Arial"/>
                <a:cs typeface="Arial"/>
              </a:rPr>
              <a:t>Propanizer</a:t>
            </a:r>
            <a:r>
              <a:rPr dirty="0" sz="1200">
                <a:latin typeface="Arial"/>
                <a:cs typeface="Arial"/>
              </a:rPr>
              <a:t>: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−42</a:t>
            </a:r>
            <a:r>
              <a:rPr dirty="0" sz="1200" spc="-25">
                <a:latin typeface="Arial"/>
                <a:cs typeface="Arial"/>
              </a:rPr>
              <a:t> °C</a:t>
            </a:r>
            <a:endParaRPr sz="1200">
              <a:latin typeface="Arial"/>
              <a:cs typeface="Arial"/>
            </a:endParaRPr>
          </a:p>
          <a:p>
            <a:pPr marL="469265" indent="-355600">
              <a:lnSpc>
                <a:spcPct val="100000"/>
              </a:lnSpc>
              <a:spcBef>
                <a:spcPts val="215"/>
              </a:spcBef>
              <a:buFont typeface="Arial"/>
              <a:buAutoNum type="arabicPeriod"/>
              <a:tabLst>
                <a:tab pos="469265" algn="l"/>
              </a:tabLst>
            </a:pPr>
            <a:r>
              <a:rPr dirty="0" sz="1200" spc="-10" b="1">
                <a:latin typeface="Arial"/>
                <a:cs typeface="Arial"/>
              </a:rPr>
              <a:t>De-</a:t>
            </a:r>
            <a:r>
              <a:rPr dirty="0" sz="1200" b="1">
                <a:latin typeface="Arial"/>
                <a:cs typeface="Arial"/>
              </a:rPr>
              <a:t>Butanizer</a:t>
            </a:r>
            <a:r>
              <a:rPr dirty="0" sz="1200">
                <a:latin typeface="Arial"/>
                <a:cs typeface="Arial"/>
              </a:rPr>
              <a:t>: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-</a:t>
            </a:r>
            <a:r>
              <a:rPr dirty="0" sz="1200">
                <a:latin typeface="Arial"/>
                <a:cs typeface="Arial"/>
              </a:rPr>
              <a:t>1°C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1°C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>
                <a:latin typeface="MS PGothic"/>
                <a:cs typeface="MS PGothic"/>
              </a:rPr>
              <a:t>⇒</a:t>
            </a:r>
            <a:r>
              <a:rPr dirty="0" sz="1200" spc="-70">
                <a:latin typeface="MS PGothic"/>
                <a:cs typeface="MS PGothic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fractionation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process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provides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usable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NGLs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used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various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 b="1">
                <a:latin typeface="Arial"/>
                <a:cs typeface="Arial"/>
              </a:rPr>
              <a:t>purposes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–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e.g.,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making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fuel,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plastics,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cell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phone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parts,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3025" y="4594702"/>
            <a:ext cx="18103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williams.com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u="sng" sz="9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williams.com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024424" y="2582524"/>
            <a:ext cx="4921250" cy="202565"/>
          </a:xfrm>
          <a:prstGeom prst="rect">
            <a:avLst/>
          </a:prstGeom>
          <a:solidFill>
            <a:srgbClr val="E42828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520"/>
              </a:lnSpc>
            </a:pP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NGLs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vs.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LNG?</a:t>
            </a:r>
            <a:endParaRPr sz="1300">
              <a:latin typeface="Arial Narrow"/>
              <a:cs typeface="Arial Narrow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91800" y="851771"/>
            <a:ext cx="3976370" cy="3655695"/>
            <a:chOff x="91800" y="851771"/>
            <a:chExt cx="3976370" cy="3655695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00" y="851771"/>
              <a:ext cx="3763483" cy="3655441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260053" y="2314917"/>
              <a:ext cx="823594" cy="229870"/>
            </a:xfrm>
            <a:custGeom>
              <a:avLst/>
              <a:gdLst/>
              <a:ahLst/>
              <a:cxnLst/>
              <a:rect l="l" t="t" r="r" b="b"/>
              <a:pathLst>
                <a:path w="823594" h="229869">
                  <a:moveTo>
                    <a:pt x="0" y="34414"/>
                  </a:moveTo>
                  <a:lnTo>
                    <a:pt x="2704" y="21019"/>
                  </a:lnTo>
                  <a:lnTo>
                    <a:pt x="10079" y="10079"/>
                  </a:lnTo>
                  <a:lnTo>
                    <a:pt x="21018" y="2704"/>
                  </a:lnTo>
                  <a:lnTo>
                    <a:pt x="34414" y="0"/>
                  </a:lnTo>
                  <a:lnTo>
                    <a:pt x="788784" y="0"/>
                  </a:lnTo>
                  <a:lnTo>
                    <a:pt x="820580" y="21244"/>
                  </a:lnTo>
                  <a:lnTo>
                    <a:pt x="823199" y="34414"/>
                  </a:lnTo>
                  <a:lnTo>
                    <a:pt x="823199" y="195385"/>
                  </a:lnTo>
                  <a:lnTo>
                    <a:pt x="820495" y="208781"/>
                  </a:lnTo>
                  <a:lnTo>
                    <a:pt x="813120" y="219720"/>
                  </a:lnTo>
                  <a:lnTo>
                    <a:pt x="802180" y="227095"/>
                  </a:lnTo>
                  <a:lnTo>
                    <a:pt x="788784" y="229799"/>
                  </a:lnTo>
                  <a:lnTo>
                    <a:pt x="34414" y="229799"/>
                  </a:lnTo>
                  <a:lnTo>
                    <a:pt x="21018" y="227095"/>
                  </a:lnTo>
                  <a:lnTo>
                    <a:pt x="10079" y="219720"/>
                  </a:lnTo>
                  <a:lnTo>
                    <a:pt x="2704" y="208781"/>
                  </a:lnTo>
                  <a:lnTo>
                    <a:pt x="0" y="195385"/>
                  </a:lnTo>
                  <a:lnTo>
                    <a:pt x="0" y="34414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167643" y="1403783"/>
              <a:ext cx="802640" cy="2239645"/>
            </a:xfrm>
            <a:custGeom>
              <a:avLst/>
              <a:gdLst/>
              <a:ahLst/>
              <a:cxnLst/>
              <a:rect l="l" t="t" r="r" b="b"/>
              <a:pathLst>
                <a:path w="802639" h="2239645">
                  <a:moveTo>
                    <a:pt x="0" y="29023"/>
                  </a:moveTo>
                  <a:lnTo>
                    <a:pt x="2280" y="17726"/>
                  </a:lnTo>
                  <a:lnTo>
                    <a:pt x="8500" y="8500"/>
                  </a:lnTo>
                  <a:lnTo>
                    <a:pt x="17726" y="2280"/>
                  </a:lnTo>
                  <a:lnTo>
                    <a:pt x="29023" y="0"/>
                  </a:lnTo>
                  <a:lnTo>
                    <a:pt x="317776" y="0"/>
                  </a:lnTo>
                  <a:lnTo>
                    <a:pt x="325473" y="0"/>
                  </a:lnTo>
                  <a:lnTo>
                    <a:pt x="332856" y="3057"/>
                  </a:lnTo>
                  <a:lnTo>
                    <a:pt x="338299" y="8500"/>
                  </a:lnTo>
                  <a:lnTo>
                    <a:pt x="343741" y="13943"/>
                  </a:lnTo>
                  <a:lnTo>
                    <a:pt x="346800" y="21326"/>
                  </a:lnTo>
                  <a:lnTo>
                    <a:pt x="346800" y="29023"/>
                  </a:lnTo>
                  <a:lnTo>
                    <a:pt x="346800" y="164776"/>
                  </a:lnTo>
                  <a:lnTo>
                    <a:pt x="344519" y="176073"/>
                  </a:lnTo>
                  <a:lnTo>
                    <a:pt x="338299" y="185299"/>
                  </a:lnTo>
                  <a:lnTo>
                    <a:pt x="329073" y="191519"/>
                  </a:lnTo>
                  <a:lnTo>
                    <a:pt x="317776" y="193799"/>
                  </a:lnTo>
                  <a:lnTo>
                    <a:pt x="29023" y="193799"/>
                  </a:lnTo>
                  <a:lnTo>
                    <a:pt x="17726" y="191519"/>
                  </a:lnTo>
                  <a:lnTo>
                    <a:pt x="8500" y="185299"/>
                  </a:lnTo>
                  <a:lnTo>
                    <a:pt x="2280" y="176073"/>
                  </a:lnTo>
                  <a:lnTo>
                    <a:pt x="0" y="164776"/>
                  </a:lnTo>
                  <a:lnTo>
                    <a:pt x="0" y="29023"/>
                  </a:lnTo>
                  <a:close/>
                </a:path>
                <a:path w="802639" h="2239645">
                  <a:moveTo>
                    <a:pt x="346800" y="96899"/>
                  </a:moveTo>
                  <a:lnTo>
                    <a:pt x="802313" y="2239099"/>
                  </a:lnTo>
                </a:path>
              </a:pathLst>
            </a:custGeom>
            <a:ln w="9524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954568" y="3639611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24379" y="45552"/>
                  </a:moveTo>
                  <a:lnTo>
                    <a:pt x="0" y="6543"/>
                  </a:lnTo>
                  <a:lnTo>
                    <a:pt x="30777" y="0"/>
                  </a:lnTo>
                  <a:lnTo>
                    <a:pt x="24379" y="45552"/>
                  </a:lnTo>
                  <a:close/>
                </a:path>
              </a:pathLst>
            </a:custGeom>
            <a:solidFill>
              <a:srgbClr val="F919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954568" y="3639611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0" y="6543"/>
                  </a:moveTo>
                  <a:lnTo>
                    <a:pt x="24379" y="45552"/>
                  </a:lnTo>
                  <a:lnTo>
                    <a:pt x="30777" y="0"/>
                  </a:lnTo>
                  <a:lnTo>
                    <a:pt x="0" y="6543"/>
                  </a:lnTo>
                  <a:close/>
                </a:path>
              </a:pathLst>
            </a:custGeom>
            <a:ln w="9524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294379" y="2974287"/>
              <a:ext cx="2728595" cy="975360"/>
            </a:xfrm>
            <a:custGeom>
              <a:avLst/>
              <a:gdLst/>
              <a:ahLst/>
              <a:cxnLst/>
              <a:rect l="l" t="t" r="r" b="b"/>
              <a:pathLst>
                <a:path w="2728595" h="975360">
                  <a:moveTo>
                    <a:pt x="0" y="810216"/>
                  </a:moveTo>
                  <a:lnTo>
                    <a:pt x="2280" y="798919"/>
                  </a:lnTo>
                  <a:lnTo>
                    <a:pt x="8500" y="789694"/>
                  </a:lnTo>
                  <a:lnTo>
                    <a:pt x="17726" y="783474"/>
                  </a:lnTo>
                  <a:lnTo>
                    <a:pt x="29023" y="781193"/>
                  </a:lnTo>
                  <a:lnTo>
                    <a:pt x="317776" y="781193"/>
                  </a:lnTo>
                  <a:lnTo>
                    <a:pt x="325474" y="781193"/>
                  </a:lnTo>
                  <a:lnTo>
                    <a:pt x="332856" y="784251"/>
                  </a:lnTo>
                  <a:lnTo>
                    <a:pt x="338299" y="789694"/>
                  </a:lnTo>
                  <a:lnTo>
                    <a:pt x="343742" y="795137"/>
                  </a:lnTo>
                  <a:lnTo>
                    <a:pt x="346800" y="802519"/>
                  </a:lnTo>
                  <a:lnTo>
                    <a:pt x="346800" y="810216"/>
                  </a:lnTo>
                  <a:lnTo>
                    <a:pt x="346800" y="945970"/>
                  </a:lnTo>
                  <a:lnTo>
                    <a:pt x="344519" y="957267"/>
                  </a:lnTo>
                  <a:lnTo>
                    <a:pt x="338299" y="966492"/>
                  </a:lnTo>
                  <a:lnTo>
                    <a:pt x="329073" y="972712"/>
                  </a:lnTo>
                  <a:lnTo>
                    <a:pt x="317776" y="974993"/>
                  </a:lnTo>
                  <a:lnTo>
                    <a:pt x="29023" y="974993"/>
                  </a:lnTo>
                  <a:lnTo>
                    <a:pt x="17726" y="972712"/>
                  </a:lnTo>
                  <a:lnTo>
                    <a:pt x="8500" y="966492"/>
                  </a:lnTo>
                  <a:lnTo>
                    <a:pt x="2280" y="957267"/>
                  </a:lnTo>
                  <a:lnTo>
                    <a:pt x="0" y="945970"/>
                  </a:lnTo>
                  <a:lnTo>
                    <a:pt x="0" y="810216"/>
                  </a:lnTo>
                  <a:close/>
                </a:path>
                <a:path w="2728595" h="975360">
                  <a:moveTo>
                    <a:pt x="346889" y="864302"/>
                  </a:moveTo>
                  <a:lnTo>
                    <a:pt x="2728268" y="0"/>
                  </a:lnTo>
                </a:path>
              </a:pathLst>
            </a:custGeom>
            <a:ln w="9524">
              <a:solidFill>
                <a:srgbClr val="B45F0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017279" y="2959498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10735" y="29577"/>
                  </a:moveTo>
                  <a:lnTo>
                    <a:pt x="0" y="0"/>
                  </a:lnTo>
                  <a:lnTo>
                    <a:pt x="45999" y="41"/>
                  </a:lnTo>
                  <a:lnTo>
                    <a:pt x="10735" y="29577"/>
                  </a:lnTo>
                  <a:close/>
                </a:path>
              </a:pathLst>
            </a:custGeom>
            <a:solidFill>
              <a:srgbClr val="B45F0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017279" y="2959498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10735" y="29577"/>
                  </a:moveTo>
                  <a:lnTo>
                    <a:pt x="45999" y="41"/>
                  </a:lnTo>
                  <a:lnTo>
                    <a:pt x="0" y="0"/>
                  </a:lnTo>
                  <a:lnTo>
                    <a:pt x="10735" y="29577"/>
                  </a:lnTo>
                  <a:close/>
                </a:path>
              </a:pathLst>
            </a:custGeom>
            <a:ln w="9524">
              <a:solidFill>
                <a:srgbClr val="B45F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3" name="object 2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769850"/>
            <a:ext cx="9144000" cy="4103370"/>
            <a:chOff x="0" y="769850"/>
            <a:chExt cx="9144000" cy="4103370"/>
          </a:xfrm>
        </p:grpSpPr>
        <p:sp>
          <p:nvSpPr>
            <p:cNvPr id="6" name="object 6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9562" y="4863360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0625" y="769850"/>
              <a:ext cx="5962749" cy="406982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NGLs</a:t>
            </a:r>
            <a:r>
              <a:rPr dirty="0" spc="-100"/>
              <a:t> </a:t>
            </a:r>
            <a:r>
              <a:rPr dirty="0" spc="-10"/>
              <a:t>Application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NGL</a:t>
            </a:r>
            <a:r>
              <a:rPr dirty="0" spc="-75"/>
              <a:t> </a:t>
            </a:r>
            <a:r>
              <a:rPr dirty="0"/>
              <a:t>Imports</a:t>
            </a:r>
            <a:r>
              <a:rPr dirty="0" spc="-2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 spc="-10"/>
              <a:t>Pipeline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753741"/>
            <a:ext cx="8126095" cy="222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5080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Canada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imports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ethane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from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U.S.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low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cost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through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Saskatchewan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(for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use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Alberta)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southwestern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Ontario.</a:t>
            </a:r>
            <a:endParaRPr sz="1500">
              <a:latin typeface="Arial"/>
              <a:cs typeface="Arial"/>
            </a:endParaRPr>
          </a:p>
          <a:p>
            <a:pPr marL="356235" marR="462915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 spc="-10">
                <a:latin typeface="Arial"/>
                <a:cs typeface="Arial"/>
              </a:rPr>
              <a:t>Ethane-</a:t>
            </a:r>
            <a:r>
              <a:rPr dirty="0" sz="1500">
                <a:latin typeface="Arial"/>
                <a:cs typeface="Arial"/>
              </a:rPr>
              <a:t>import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</a:t>
            </a:r>
            <a:r>
              <a:rPr dirty="0" sz="1500" spc="-10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Alberta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Ontario’s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petrochemical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sectors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have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generally </a:t>
            </a:r>
            <a:r>
              <a:rPr dirty="0" sz="1500">
                <a:latin typeface="Arial"/>
                <a:cs typeface="Arial"/>
              </a:rPr>
              <a:t>operated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high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capacity.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●"/>
            </a:pPr>
            <a:endParaRPr sz="2450">
              <a:latin typeface="Arial"/>
              <a:cs typeface="Arial"/>
            </a:endParaRPr>
          </a:p>
          <a:p>
            <a:pPr marL="356235" marR="123189" indent="-336550">
              <a:lnSpc>
                <a:spcPct val="114999"/>
              </a:lnSpc>
              <a:spcBef>
                <a:spcPts val="5"/>
              </a:spcBef>
              <a:buSzPct val="93333"/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Enbridge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Canadian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Mainline’s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Lines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1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5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deliver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light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crude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oil,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RPPs,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mix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of </a:t>
            </a:r>
            <a:r>
              <a:rPr dirty="0" sz="1500">
                <a:latin typeface="Arial"/>
                <a:cs typeface="Arial"/>
              </a:rPr>
              <a:t>propane,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butane,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condensate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from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Edmonton,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Alberta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Sarnia,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Ontario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(and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points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in </a:t>
            </a:r>
            <a:r>
              <a:rPr dirty="0" sz="1500" spc="-10">
                <a:latin typeface="Arial"/>
                <a:cs typeface="Arial"/>
              </a:rPr>
              <a:t>between).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2470"/>
            <a:ext cx="9144000" cy="4840605"/>
            <a:chOff x="0" y="32470"/>
            <a:chExt cx="9144000" cy="484060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9562" y="4863360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0208" y="32470"/>
              <a:ext cx="6071515" cy="4797504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Proposed</a:t>
            </a:r>
            <a:r>
              <a:rPr dirty="0" spc="-45"/>
              <a:t> </a:t>
            </a:r>
            <a:r>
              <a:rPr dirty="0"/>
              <a:t>Exports</a:t>
            </a:r>
            <a:r>
              <a:rPr dirty="0" spc="-30"/>
              <a:t> </a:t>
            </a:r>
            <a:r>
              <a:rPr dirty="0"/>
              <a:t>Pipeline</a:t>
            </a:r>
            <a:r>
              <a:rPr dirty="0" spc="-35"/>
              <a:t> </a:t>
            </a:r>
            <a:r>
              <a:rPr dirty="0"/>
              <a:t>and</a:t>
            </a:r>
            <a:r>
              <a:rPr dirty="0" spc="-30"/>
              <a:t> </a:t>
            </a:r>
            <a:r>
              <a:rPr dirty="0" spc="-10"/>
              <a:t>Expansions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37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82227" y="783785"/>
            <a:ext cx="8089900" cy="3171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2425" marR="63500" indent="-340360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352425" algn="l"/>
              </a:tabLst>
            </a:pPr>
            <a:r>
              <a:rPr dirty="0" sz="1450" b="1">
                <a:latin typeface="Arial"/>
                <a:cs typeface="Arial"/>
              </a:rPr>
              <a:t>Pembina</a:t>
            </a:r>
            <a:r>
              <a:rPr dirty="0" sz="1450" spc="-5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Pipeline’s</a:t>
            </a:r>
            <a:r>
              <a:rPr dirty="0" sz="1450" spc="-35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liquids</a:t>
            </a:r>
            <a:r>
              <a:rPr dirty="0" sz="1450" spc="-4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systems</a:t>
            </a:r>
            <a:r>
              <a:rPr dirty="0" sz="1450" spc="-20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western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Canada,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including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CER-</a:t>
            </a:r>
            <a:r>
              <a:rPr dirty="0" sz="1450">
                <a:latin typeface="Arial"/>
                <a:cs typeface="Arial"/>
              </a:rPr>
              <a:t>regulated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Pouce </a:t>
            </a:r>
            <a:r>
              <a:rPr dirty="0" sz="1450">
                <a:latin typeface="Arial"/>
                <a:cs typeface="Arial"/>
              </a:rPr>
              <a:t>Coupé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Northern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Systems,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transport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ethane-</a:t>
            </a:r>
            <a:r>
              <a:rPr dirty="0" sz="1450">
                <a:latin typeface="Arial"/>
                <a:cs typeface="Arial"/>
              </a:rPr>
              <a:t>plus,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propane-</a:t>
            </a:r>
            <a:r>
              <a:rPr dirty="0" sz="1450">
                <a:latin typeface="Arial"/>
                <a:cs typeface="Arial"/>
              </a:rPr>
              <a:t>plus,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condensate</a:t>
            </a:r>
            <a:r>
              <a:rPr dirty="0" sz="1450" spc="-20">
                <a:latin typeface="Arial"/>
                <a:cs typeface="Arial"/>
              </a:rPr>
              <a:t> from </a:t>
            </a:r>
            <a:r>
              <a:rPr dirty="0" sz="1450">
                <a:latin typeface="Arial"/>
                <a:cs typeface="Arial"/>
              </a:rPr>
              <a:t>northeastern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B.C.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10">
                <a:latin typeface="Arial"/>
                <a:cs typeface="Arial"/>
              </a:rPr>
              <a:t> west-central</a:t>
            </a:r>
            <a:r>
              <a:rPr dirty="0" sz="1450" spc="-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Alberta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to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NGL</a:t>
            </a:r>
            <a:r>
              <a:rPr dirty="0" sz="1450" spc="-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diluent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hub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Edmonton,</a:t>
            </a:r>
            <a:r>
              <a:rPr dirty="0" sz="1450" spc="-8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Alberta.</a:t>
            </a:r>
            <a:endParaRPr sz="1450">
              <a:latin typeface="Arial"/>
              <a:cs typeface="Arial"/>
            </a:endParaRPr>
          </a:p>
          <a:p>
            <a:pPr marL="352425" marR="6350" indent="-340360">
              <a:lnSpc>
                <a:spcPct val="114999"/>
              </a:lnSpc>
              <a:spcBef>
                <a:spcPts val="1380"/>
              </a:spcBef>
              <a:buFont typeface="Arial"/>
              <a:buChar char="●"/>
              <a:tabLst>
                <a:tab pos="352425" algn="l"/>
              </a:tabLst>
            </a:pPr>
            <a:r>
              <a:rPr dirty="0" sz="1450" b="1">
                <a:latin typeface="Arial"/>
                <a:cs typeface="Arial"/>
              </a:rPr>
              <a:t>Pembina’s</a:t>
            </a:r>
            <a:r>
              <a:rPr dirty="0" sz="1450" spc="-4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Peace</a:t>
            </a:r>
            <a:r>
              <a:rPr dirty="0" sz="1450" spc="-3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Pipeline</a:t>
            </a:r>
            <a:r>
              <a:rPr dirty="0" sz="1450" spc="-3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system</a:t>
            </a:r>
            <a:r>
              <a:rPr dirty="0" sz="1450" spc="-20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is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being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expanded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several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phases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to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accommodate </a:t>
            </a:r>
            <a:r>
              <a:rPr dirty="0" sz="1450">
                <a:latin typeface="Arial"/>
                <a:cs typeface="Arial"/>
              </a:rPr>
              <a:t>growing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production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from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liquids-</a:t>
            </a:r>
            <a:r>
              <a:rPr dirty="0" sz="1450">
                <a:latin typeface="Arial"/>
                <a:cs typeface="Arial"/>
              </a:rPr>
              <a:t>rich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plays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Montney,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Duvernay,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other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formations.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The </a:t>
            </a:r>
            <a:r>
              <a:rPr dirty="0" sz="1450">
                <a:latin typeface="Arial"/>
                <a:cs typeface="Arial"/>
              </a:rPr>
              <a:t>fourth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fifth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phases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expansion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were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put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into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service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late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2018,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while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sixth, </a:t>
            </a:r>
            <a:r>
              <a:rPr dirty="0" sz="1450">
                <a:latin typeface="Arial"/>
                <a:cs typeface="Arial"/>
              </a:rPr>
              <a:t>seventh,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eighth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phases,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originally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scheduled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commissioning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between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2020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2022, </a:t>
            </a:r>
            <a:r>
              <a:rPr dirty="0" sz="1450">
                <a:latin typeface="Arial"/>
                <a:cs typeface="Arial"/>
              </a:rPr>
              <a:t>have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been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delayed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because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COVID-</a:t>
            </a:r>
            <a:r>
              <a:rPr dirty="0" sz="1450" spc="-25">
                <a:latin typeface="Arial"/>
                <a:cs typeface="Arial"/>
              </a:rPr>
              <a:t>19.</a:t>
            </a:r>
            <a:endParaRPr sz="1450">
              <a:latin typeface="Arial"/>
              <a:cs typeface="Arial"/>
            </a:endParaRPr>
          </a:p>
          <a:p>
            <a:pPr marL="352425" marR="5080" indent="-340360">
              <a:lnSpc>
                <a:spcPct val="114999"/>
              </a:lnSpc>
              <a:spcBef>
                <a:spcPts val="1380"/>
              </a:spcBef>
              <a:buChar char="●"/>
              <a:tabLst>
                <a:tab pos="352425" algn="l"/>
              </a:tabLst>
            </a:pP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Pembina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Peace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Pipeline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system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originates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multiple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points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across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northeastern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B.C.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and </a:t>
            </a:r>
            <a:r>
              <a:rPr dirty="0" sz="1450" spc="-10">
                <a:latin typeface="Arial"/>
                <a:cs typeface="Arial"/>
              </a:rPr>
              <a:t>northwestern</a:t>
            </a:r>
            <a:r>
              <a:rPr dirty="0" sz="1450" spc="-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Alberta,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terminates</a:t>
            </a:r>
            <a:r>
              <a:rPr dirty="0" sz="1450" spc="-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10">
                <a:latin typeface="Arial"/>
                <a:cs typeface="Arial"/>
              </a:rPr>
              <a:t> Edmonton.</a:t>
            </a:r>
            <a:r>
              <a:rPr dirty="0" sz="1450" spc="-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After</a:t>
            </a:r>
            <a:r>
              <a:rPr dirty="0" sz="1450" spc="-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completing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eighth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phase,</a:t>
            </a:r>
            <a:r>
              <a:rPr dirty="0" sz="1450" spc="-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the </a:t>
            </a:r>
            <a:r>
              <a:rPr dirty="0" sz="1450">
                <a:latin typeface="Arial"/>
                <a:cs typeface="Arial"/>
              </a:rPr>
              <a:t>Pembina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Peace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Pipeline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system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will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have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capacity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1,300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Mb/d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(206.7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10³m³/d).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750" y="683962"/>
            <a:ext cx="7084749" cy="41086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68675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Upstream</a:t>
            </a:r>
            <a:r>
              <a:rPr dirty="0" spc="-35"/>
              <a:t> </a:t>
            </a:r>
            <a:r>
              <a:rPr dirty="0"/>
              <a:t>vs.</a:t>
            </a:r>
            <a:r>
              <a:rPr dirty="0" spc="-20"/>
              <a:t> </a:t>
            </a:r>
            <a:r>
              <a:rPr dirty="0"/>
              <a:t>Downstream</a:t>
            </a:r>
            <a:r>
              <a:rPr dirty="0" spc="-20"/>
              <a:t> </a:t>
            </a:r>
            <a:r>
              <a:rPr dirty="0"/>
              <a:t>in</a:t>
            </a:r>
            <a:r>
              <a:rPr dirty="0" spc="-20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Oil</a:t>
            </a:r>
            <a:r>
              <a:rPr dirty="0" spc="-20"/>
              <a:t>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/>
              <a:t>Gas</a:t>
            </a:r>
            <a:r>
              <a:rPr dirty="0" spc="-20"/>
              <a:t> </a:t>
            </a:r>
            <a:r>
              <a:rPr dirty="0" spc="-10"/>
              <a:t>Industry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37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8322850" y="4205910"/>
            <a:ext cx="462915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00" spc="-10">
                <a:latin typeface="Arial"/>
                <a:cs typeface="Arial"/>
              </a:rPr>
              <a:t>Source: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eLand</a:t>
            </a:r>
            <a:r>
              <a:rPr dirty="0" sz="1000" spc="-1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Cables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0799" y="184250"/>
            <a:ext cx="7112849" cy="462046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8286725" y="4344685"/>
            <a:ext cx="731520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00" spc="-10">
                <a:latin typeface="Arial"/>
                <a:cs typeface="Arial"/>
              </a:rPr>
              <a:t>Source:</a:t>
            </a:r>
            <a:r>
              <a:rPr dirty="0" sz="1000" spc="500">
                <a:latin typeface="Arial"/>
                <a:cs typeface="Arial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RBN</a:t>
            </a:r>
            <a:r>
              <a:rPr dirty="0" u="sng" sz="10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Energy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2024575"/>
            <a:ext cx="9144000" cy="2848610"/>
            <a:chOff x="0" y="2024575"/>
            <a:chExt cx="9144000" cy="2848610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1711" y="2024575"/>
              <a:ext cx="5299840" cy="279385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10"/>
              <a:t> </a:t>
            </a:r>
            <a:r>
              <a:rPr dirty="0"/>
              <a:t>is</a:t>
            </a:r>
            <a:r>
              <a:rPr dirty="0" spc="-5"/>
              <a:t> </a:t>
            </a:r>
            <a:r>
              <a:rPr dirty="0" spc="-10"/>
              <a:t>Pipeline?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198068" y="743706"/>
            <a:ext cx="8290559" cy="1208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805" marR="5080" indent="-332740">
              <a:lnSpc>
                <a:spcPct val="114999"/>
              </a:lnSpc>
              <a:spcBef>
                <a:spcPts val="100"/>
              </a:spcBef>
              <a:buChar char="●"/>
              <a:tabLst>
                <a:tab pos="344805" algn="l"/>
              </a:tabLst>
            </a:pP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9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long-</a:t>
            </a:r>
            <a:r>
              <a:rPr dirty="0" sz="1350">
                <a:latin typeface="Arial"/>
                <a:cs typeface="Arial"/>
              </a:rPr>
              <a:t>distance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transportation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system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used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transport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oil,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other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petroleum </a:t>
            </a:r>
            <a:r>
              <a:rPr dirty="0" sz="1350">
                <a:latin typeface="Arial"/>
                <a:cs typeface="Arial"/>
              </a:rPr>
              <a:t>products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from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production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areas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refineries,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processing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plants,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distribution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centers,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export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terminals.</a:t>
            </a:r>
            <a:endParaRPr sz="135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240"/>
              </a:spcBef>
              <a:buChar char="●"/>
              <a:tabLst>
                <a:tab pos="344170" algn="l"/>
              </a:tabLst>
            </a:pPr>
            <a:r>
              <a:rPr dirty="0" sz="1350">
                <a:latin typeface="Arial"/>
                <a:cs typeface="Arial"/>
              </a:rPr>
              <a:t>Generally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buried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underground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operate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both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remote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populated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areas</a:t>
            </a:r>
            <a:endParaRPr sz="1350">
              <a:latin typeface="Arial"/>
              <a:cs typeface="Arial"/>
            </a:endParaRPr>
          </a:p>
          <a:p>
            <a:pPr marL="344805" marR="372110" indent="-332740">
              <a:lnSpc>
                <a:spcPct val="114999"/>
              </a:lnSpc>
              <a:buChar char="●"/>
              <a:tabLst>
                <a:tab pos="344805" algn="l"/>
              </a:tabLst>
            </a:pP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companies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are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primarily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responsible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construction</a:t>
            </a:r>
            <a:r>
              <a:rPr dirty="0" sz="1350">
                <a:latin typeface="Arial"/>
                <a:cs typeface="Arial"/>
              </a:rPr>
              <a:t>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operation</a:t>
            </a:r>
            <a:r>
              <a:rPr dirty="0" sz="1350">
                <a:latin typeface="Arial"/>
                <a:cs typeface="Arial"/>
              </a:rPr>
              <a:t>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maintenance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of </a:t>
            </a:r>
            <a:r>
              <a:rPr dirty="0" sz="1350">
                <a:latin typeface="Arial"/>
                <a:cs typeface="Arial"/>
              </a:rPr>
              <a:t>pipelines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used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transportation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oil,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other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petroleum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products.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11149" y="2602992"/>
            <a:ext cx="1397635" cy="1259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 spc="-10" b="1">
                <a:latin typeface="Arial"/>
                <a:cs typeface="Arial"/>
              </a:rPr>
              <a:t>diameter </a:t>
            </a:r>
            <a:r>
              <a:rPr dirty="0" sz="1350">
                <a:latin typeface="Arial"/>
                <a:cs typeface="Arial"/>
              </a:rPr>
              <a:t>plays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key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role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in </a:t>
            </a:r>
            <a:r>
              <a:rPr dirty="0" sz="1350" spc="-10">
                <a:latin typeface="Arial"/>
                <a:cs typeface="Arial"/>
              </a:rPr>
              <a:t>optimizing pressure, </a:t>
            </a:r>
            <a:r>
              <a:rPr dirty="0" sz="1350">
                <a:latin typeface="Arial"/>
                <a:cs typeface="Arial"/>
              </a:rPr>
              <a:t>throughput</a:t>
            </a:r>
            <a:r>
              <a:rPr dirty="0" sz="1350" spc="-50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and </a:t>
            </a: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capacity.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Regulators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86093" y="744899"/>
            <a:ext cx="7985759" cy="206883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555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federal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government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large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transmission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that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cross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provincial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boundaries.</a:t>
            </a:r>
            <a:endParaRPr sz="1400">
              <a:latin typeface="Arial"/>
              <a:cs typeface="Arial"/>
            </a:endParaRPr>
          </a:p>
          <a:p>
            <a:pPr lvl="1" marL="805180" indent="-327660">
              <a:lnSpc>
                <a:spcPct val="100000"/>
              </a:lnSpc>
              <a:spcBef>
                <a:spcPts val="425"/>
              </a:spcBef>
              <a:buChar char="○"/>
              <a:tabLst>
                <a:tab pos="805180" algn="l"/>
              </a:tabLst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Canada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Energy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Regulator</a:t>
            </a:r>
            <a:r>
              <a:rPr dirty="0" sz="1300" spc="-10">
                <a:latin typeface="Arial"/>
                <a:cs typeface="Arial"/>
              </a:rPr>
              <a:t> (CER)</a:t>
            </a:r>
            <a:endParaRPr sz="1300">
              <a:latin typeface="Arial"/>
              <a:cs typeface="Arial"/>
            </a:endParaRPr>
          </a:p>
          <a:p>
            <a:pPr lvl="1" marL="805180" indent="-327660">
              <a:lnSpc>
                <a:spcPct val="100000"/>
              </a:lnSpc>
              <a:spcBef>
                <a:spcPts val="390"/>
              </a:spcBef>
              <a:buChar char="○"/>
              <a:tabLst>
                <a:tab pos="805180" algn="l"/>
              </a:tabLst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Canadian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Energy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Regulator</a:t>
            </a:r>
            <a:r>
              <a:rPr dirty="0" sz="1300" spc="-8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(CER</a:t>
            </a:r>
            <a:r>
              <a:rPr dirty="0" sz="1300" spc="-85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Act)</a:t>
            </a:r>
            <a:endParaRPr sz="1300">
              <a:latin typeface="Arial"/>
              <a:cs typeface="Arial"/>
            </a:endParaRPr>
          </a:p>
          <a:p>
            <a:pPr lvl="1" marL="805180" indent="-327660">
              <a:lnSpc>
                <a:spcPct val="100000"/>
              </a:lnSpc>
              <a:spcBef>
                <a:spcPts val="390"/>
              </a:spcBef>
              <a:buChar char="○"/>
              <a:tabLst>
                <a:tab pos="805180" algn="l"/>
              </a:tabLst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Financial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Requirements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(FR)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Regulations</a:t>
            </a:r>
            <a:endParaRPr sz="1300">
              <a:latin typeface="Arial"/>
              <a:cs typeface="Arial"/>
            </a:endParaRPr>
          </a:p>
          <a:p>
            <a:pPr lvl="1" marL="805180" indent="-327660">
              <a:lnSpc>
                <a:spcPct val="100000"/>
              </a:lnSpc>
              <a:spcBef>
                <a:spcPts val="390"/>
              </a:spcBef>
              <a:buChar char="○"/>
              <a:tabLst>
                <a:tab pos="805180" algn="l"/>
              </a:tabLst>
            </a:pPr>
            <a:r>
              <a:rPr dirty="0" sz="1300">
                <a:latin typeface="Arial"/>
                <a:cs typeface="Arial"/>
              </a:rPr>
              <a:t>Canadian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Energy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Pipeline</a:t>
            </a:r>
            <a:r>
              <a:rPr dirty="0" sz="1300" spc="-8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Association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(CEPA)</a:t>
            </a:r>
            <a:endParaRPr sz="13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385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U.S.</a:t>
            </a:r>
            <a:r>
              <a:rPr dirty="0" sz="1400" spc="-2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lvl="1" marL="805180" indent="-327660">
              <a:lnSpc>
                <a:spcPct val="100000"/>
              </a:lnSpc>
              <a:spcBef>
                <a:spcPts val="425"/>
              </a:spcBef>
              <a:buChar char="○"/>
              <a:tabLst>
                <a:tab pos="805180" algn="l"/>
              </a:tabLst>
            </a:pPr>
            <a:r>
              <a:rPr dirty="0" sz="1300">
                <a:latin typeface="Arial"/>
                <a:cs typeface="Arial"/>
              </a:rPr>
              <a:t>Federal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Energy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Regulatory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Commission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(FERC)</a:t>
            </a:r>
            <a:endParaRPr sz="13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385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remaining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regulated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provincially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The</a:t>
            </a:r>
            <a:r>
              <a:rPr dirty="0" spc="-40"/>
              <a:t> </a:t>
            </a:r>
            <a:r>
              <a:rPr dirty="0"/>
              <a:t>Canada</a:t>
            </a:r>
            <a:r>
              <a:rPr dirty="0" spc="-30"/>
              <a:t> </a:t>
            </a:r>
            <a:r>
              <a:rPr dirty="0"/>
              <a:t>Energy</a:t>
            </a:r>
            <a:r>
              <a:rPr dirty="0" spc="-30"/>
              <a:t> </a:t>
            </a:r>
            <a:r>
              <a:rPr dirty="0"/>
              <a:t>Regulator</a:t>
            </a:r>
            <a:r>
              <a:rPr dirty="0" spc="-30"/>
              <a:t> </a:t>
            </a:r>
            <a:r>
              <a:rPr dirty="0" spc="-10"/>
              <a:t>(CER)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latin typeface="Arial"/>
                <a:cs typeface="Arial"/>
              </a:rPr>
              <a:t>CER</a:t>
            </a:r>
            <a:r>
              <a:rPr dirty="0" sz="1200" spc="-35" b="0">
                <a:latin typeface="Arial"/>
                <a:cs typeface="Arial"/>
              </a:rPr>
              <a:t> </a:t>
            </a:r>
            <a:r>
              <a:rPr dirty="0" sz="1200" b="0">
                <a:latin typeface="Arial"/>
                <a:cs typeface="Arial"/>
              </a:rPr>
              <a:t>regulates</a:t>
            </a:r>
            <a:r>
              <a:rPr dirty="0" sz="1200" spc="-25" b="0">
                <a:latin typeface="Arial"/>
                <a:cs typeface="Arial"/>
              </a:rPr>
              <a:t> </a:t>
            </a:r>
            <a:r>
              <a:rPr dirty="0" sz="1200" b="0">
                <a:latin typeface="Arial"/>
                <a:cs typeface="Arial"/>
              </a:rPr>
              <a:t>10%</a:t>
            </a:r>
            <a:r>
              <a:rPr dirty="0" sz="1200" spc="-25" b="0">
                <a:latin typeface="Arial"/>
                <a:cs typeface="Arial"/>
              </a:rPr>
              <a:t> </a:t>
            </a:r>
            <a:r>
              <a:rPr dirty="0" sz="1200" b="0">
                <a:latin typeface="Arial"/>
                <a:cs typeface="Arial"/>
              </a:rPr>
              <a:t>of</a:t>
            </a:r>
            <a:r>
              <a:rPr dirty="0" sz="1200" spc="-20" b="0">
                <a:latin typeface="Arial"/>
                <a:cs typeface="Arial"/>
              </a:rPr>
              <a:t> </a:t>
            </a:r>
            <a:r>
              <a:rPr dirty="0" sz="1200" b="0">
                <a:latin typeface="Arial"/>
                <a:cs typeface="Arial"/>
              </a:rPr>
              <a:t>Canadian</a:t>
            </a:r>
            <a:r>
              <a:rPr dirty="0" sz="1200" spc="-45" b="0">
                <a:latin typeface="Arial"/>
                <a:cs typeface="Arial"/>
              </a:rPr>
              <a:t> </a:t>
            </a:r>
            <a:r>
              <a:rPr dirty="0" sz="1200" spc="-20" b="0">
                <a:latin typeface="Arial"/>
                <a:cs typeface="Arial"/>
              </a:rPr>
              <a:t>Total </a:t>
            </a:r>
            <a:r>
              <a:rPr dirty="0" sz="1200" spc="-10" b="0">
                <a:latin typeface="Arial"/>
                <a:cs typeface="Arial"/>
              </a:rPr>
              <a:t>Pipelines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164825" y="977879"/>
            <a:ext cx="8244840" cy="2579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regulates:</a:t>
            </a:r>
            <a:endParaRPr sz="1500">
              <a:latin typeface="Arial"/>
              <a:cs typeface="Arial"/>
            </a:endParaRPr>
          </a:p>
          <a:p>
            <a:pPr marL="469900" marR="885825" indent="-336550">
              <a:lnSpc>
                <a:spcPct val="114999"/>
              </a:lnSpc>
              <a:spcBef>
                <a:spcPts val="919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1400" b="1">
                <a:latin typeface="Arial"/>
                <a:cs typeface="Arial"/>
              </a:rPr>
              <a:t>Oil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&amp;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Gas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Pipelines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–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Construction,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operation,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abandonment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interprovincial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and </a:t>
            </a:r>
            <a:r>
              <a:rPr dirty="0" sz="1400">
                <a:latin typeface="Arial"/>
                <a:cs typeface="Arial"/>
              </a:rPr>
              <a:t>international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related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tolls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tariffs.</a:t>
            </a:r>
            <a:endParaRPr sz="1400">
              <a:latin typeface="Arial"/>
              <a:cs typeface="Arial"/>
            </a:endParaRPr>
          </a:p>
          <a:p>
            <a:pPr marL="469900" marR="882015" indent="-336550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dirty="0" sz="1400" b="1">
                <a:latin typeface="Arial"/>
                <a:cs typeface="Arial"/>
              </a:rPr>
              <a:t>Electricity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Transmission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–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Construction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operation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international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lines</a:t>
            </a:r>
            <a:r>
              <a:rPr dirty="0" sz="1400" spc="-25">
                <a:latin typeface="Arial"/>
                <a:cs typeface="Arial"/>
              </a:rPr>
              <a:t> and </a:t>
            </a:r>
            <a:r>
              <a:rPr dirty="0" sz="1400">
                <a:latin typeface="Arial"/>
                <a:cs typeface="Arial"/>
              </a:rPr>
              <a:t>designated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interprovincial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lines.</a:t>
            </a:r>
            <a:endParaRPr sz="1400">
              <a:latin typeface="Arial"/>
              <a:cs typeface="Arial"/>
            </a:endParaRPr>
          </a:p>
          <a:p>
            <a:pPr marL="469900" marR="5080" indent="-336550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dirty="0" sz="1400" b="1">
                <a:latin typeface="Arial"/>
                <a:cs typeface="Arial"/>
              </a:rPr>
              <a:t>Imports,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Exports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&amp;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Energy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Markets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–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Imports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exports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certain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products;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monitoring </a:t>
            </a:r>
            <a:r>
              <a:rPr dirty="0" sz="1400">
                <a:latin typeface="Arial"/>
                <a:cs typeface="Arial"/>
              </a:rPr>
              <a:t>aspects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supply,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demand,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production,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development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trade.</a:t>
            </a:r>
            <a:endParaRPr sz="1400">
              <a:latin typeface="Arial"/>
              <a:cs typeface="Arial"/>
            </a:endParaRPr>
          </a:p>
          <a:p>
            <a:pPr marL="469900" marR="135255" indent="-336550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dirty="0" sz="1400" b="1">
                <a:latin typeface="Arial"/>
                <a:cs typeface="Arial"/>
              </a:rPr>
              <a:t>Exploration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&amp;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Production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–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exploration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activities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offshore</a:t>
            </a:r>
            <a:r>
              <a:rPr dirty="0" sz="1400" spc="-25">
                <a:latin typeface="Arial"/>
                <a:cs typeface="Arial"/>
              </a:rPr>
              <a:t> and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frontier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lands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not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covered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</a:t>
            </a:r>
            <a:r>
              <a:rPr dirty="0" sz="1400" spc="-10">
                <a:latin typeface="Arial"/>
                <a:cs typeface="Arial"/>
              </a:rPr>
              <a:t> accord.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469265" algn="l"/>
              </a:tabLst>
            </a:pPr>
            <a:r>
              <a:rPr dirty="0" sz="1400" b="1">
                <a:latin typeface="Arial"/>
                <a:cs typeface="Arial"/>
              </a:rPr>
              <a:t>Offshore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Renewables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–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Offshore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renewable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projects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offshore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power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lines.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15"/>
              <a:t> </a:t>
            </a:r>
            <a:r>
              <a:rPr dirty="0" spc="-25"/>
              <a:t>CER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164900" y="673769"/>
            <a:ext cx="8093075" cy="17399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regulates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various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economic</a:t>
            </a:r>
            <a:r>
              <a:rPr dirty="0" sz="1500" spc="-1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aspects</a:t>
            </a:r>
            <a:r>
              <a:rPr dirty="0" sz="1500" spc="-15" b="1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under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jurisdiction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including:</a:t>
            </a:r>
            <a:endParaRPr sz="1500">
              <a:latin typeface="Arial"/>
              <a:cs typeface="Arial"/>
            </a:endParaRPr>
          </a:p>
          <a:p>
            <a:pPr marL="469265" indent="-343535">
              <a:lnSpc>
                <a:spcPct val="100000"/>
              </a:lnSpc>
              <a:spcBef>
                <a:spcPts val="900"/>
              </a:spcBef>
              <a:buChar char="●"/>
              <a:tabLst>
                <a:tab pos="469265" algn="l"/>
              </a:tabLst>
            </a:pPr>
            <a:r>
              <a:rPr dirty="0" sz="1500" spc="-20">
                <a:latin typeface="Arial"/>
                <a:cs typeface="Arial"/>
              </a:rPr>
              <a:t>Tolls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tariffs</a:t>
            </a:r>
            <a:endParaRPr sz="1500">
              <a:latin typeface="Arial"/>
              <a:cs typeface="Arial"/>
            </a:endParaRPr>
          </a:p>
          <a:p>
            <a:pPr marL="469900" marR="5080" indent="-344170">
              <a:lnSpc>
                <a:spcPct val="150000"/>
              </a:lnSpc>
              <a:buChar char="●"/>
              <a:tabLst>
                <a:tab pos="469900" algn="l"/>
              </a:tabLst>
            </a:pPr>
            <a:r>
              <a:rPr dirty="0" sz="1500">
                <a:latin typeface="Arial"/>
                <a:cs typeface="Arial"/>
              </a:rPr>
              <a:t>Requirements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have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access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cover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potential</a:t>
            </a:r>
            <a:r>
              <a:rPr dirty="0" sz="1500" spc="-10">
                <a:latin typeface="Arial"/>
                <a:cs typeface="Arial"/>
              </a:rPr>
              <a:t> costs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unintended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uncontrolled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releases</a:t>
            </a:r>
            <a:endParaRPr sz="1500">
              <a:latin typeface="Arial"/>
              <a:cs typeface="Arial"/>
            </a:endParaRPr>
          </a:p>
          <a:p>
            <a:pPr marL="469265" indent="-343535">
              <a:lnSpc>
                <a:spcPct val="100000"/>
              </a:lnSpc>
              <a:spcBef>
                <a:spcPts val="900"/>
              </a:spcBef>
              <a:buChar char="●"/>
              <a:tabLst>
                <a:tab pos="469265" algn="l"/>
              </a:tabLst>
            </a:pPr>
            <a:r>
              <a:rPr dirty="0" sz="1500">
                <a:latin typeface="Arial"/>
                <a:cs typeface="Arial"/>
              </a:rPr>
              <a:t>Saving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funds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future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abandonment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costs.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213995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Tolls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20"/>
              <a:t>Tariffs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768066"/>
            <a:ext cx="8138795" cy="2917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19050" indent="-336550">
              <a:lnSpc>
                <a:spcPct val="114999"/>
              </a:lnSpc>
              <a:spcBef>
                <a:spcPts val="100"/>
              </a:spcBef>
              <a:buSzPct val="93333"/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regulates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u="heavy" sz="15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tolls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(the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price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charged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service)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 </a:t>
            </a:r>
            <a:r>
              <a:rPr dirty="0" u="heavy" sz="15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tariffs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(the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terms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and </a:t>
            </a:r>
            <a:r>
              <a:rPr dirty="0" sz="1500">
                <a:latin typeface="Arial"/>
                <a:cs typeface="Arial"/>
              </a:rPr>
              <a:t>conditions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service)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under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jurisdiction,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ensure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that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just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reasonable,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that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there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no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unjust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discrimination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services.</a:t>
            </a:r>
            <a:endParaRPr sz="1500">
              <a:latin typeface="Arial"/>
              <a:cs typeface="Arial"/>
            </a:endParaRPr>
          </a:p>
          <a:p>
            <a:pPr marL="356235" marR="5080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closely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monitors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how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comply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with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regulatory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requirements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and </a:t>
            </a:r>
            <a:r>
              <a:rPr dirty="0" sz="1500">
                <a:latin typeface="Arial"/>
                <a:cs typeface="Arial"/>
              </a:rPr>
              <a:t>whether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providing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services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shippers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reasonable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prices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(tolls).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7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monitors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compliance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variety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ways,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including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by:</a:t>
            </a:r>
            <a:endParaRPr sz="1500">
              <a:latin typeface="Arial"/>
              <a:cs typeface="Arial"/>
            </a:endParaRPr>
          </a:p>
          <a:p>
            <a:pPr lvl="1" marL="813435" indent="-344170">
              <a:lnSpc>
                <a:spcPct val="100000"/>
              </a:lnSpc>
              <a:spcBef>
                <a:spcPts val="270"/>
              </a:spcBef>
              <a:buChar char="○"/>
              <a:tabLst>
                <a:tab pos="813435" algn="l"/>
              </a:tabLst>
            </a:pPr>
            <a:r>
              <a:rPr dirty="0" sz="1500">
                <a:latin typeface="Arial"/>
                <a:cs typeface="Arial"/>
              </a:rPr>
              <a:t>Requiring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regular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compliance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filings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companies,</a:t>
            </a:r>
            <a:endParaRPr sz="1500">
              <a:latin typeface="Arial"/>
              <a:cs typeface="Arial"/>
            </a:endParaRPr>
          </a:p>
          <a:p>
            <a:pPr lvl="1" marL="813435" indent="-344170">
              <a:lnSpc>
                <a:spcPct val="100000"/>
              </a:lnSpc>
              <a:spcBef>
                <a:spcPts val="270"/>
              </a:spcBef>
              <a:buChar char="○"/>
              <a:tabLst>
                <a:tab pos="813435" algn="l"/>
              </a:tabLst>
            </a:pPr>
            <a:r>
              <a:rPr dirty="0" sz="1500">
                <a:latin typeface="Arial"/>
                <a:cs typeface="Arial"/>
              </a:rPr>
              <a:t>Auditing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finances,</a:t>
            </a:r>
            <a:endParaRPr sz="1500">
              <a:latin typeface="Arial"/>
              <a:cs typeface="Arial"/>
            </a:endParaRPr>
          </a:p>
          <a:p>
            <a:pPr lvl="1" marL="813435" indent="-344170">
              <a:lnSpc>
                <a:spcPct val="100000"/>
              </a:lnSpc>
              <a:spcBef>
                <a:spcPts val="270"/>
              </a:spcBef>
              <a:buChar char="○"/>
              <a:tabLst>
                <a:tab pos="813435" algn="l"/>
              </a:tabLst>
            </a:pPr>
            <a:r>
              <a:rPr dirty="0" sz="1500">
                <a:latin typeface="Arial"/>
                <a:cs typeface="Arial"/>
              </a:rPr>
              <a:t>Soliciting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shipper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feedback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via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surveys.</a:t>
            </a:r>
            <a:endParaRPr sz="1500">
              <a:latin typeface="Arial"/>
              <a:cs typeface="Arial"/>
            </a:endParaRPr>
          </a:p>
          <a:p>
            <a:pPr lvl="1" marL="813435" marR="512445" indent="-344170">
              <a:lnSpc>
                <a:spcPct val="114999"/>
              </a:lnSpc>
              <a:buChar char="○"/>
              <a:tabLst>
                <a:tab pos="813435" algn="l"/>
              </a:tabLst>
            </a:pPr>
            <a:r>
              <a:rPr dirty="0" sz="1500">
                <a:latin typeface="Arial"/>
                <a:cs typeface="Arial"/>
              </a:rPr>
              <a:t>Parties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may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also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file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formal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complaints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with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if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unable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0">
                <a:latin typeface="Arial"/>
                <a:cs typeface="Arial"/>
              </a:rPr>
              <a:t> resolve </a:t>
            </a:r>
            <a:r>
              <a:rPr dirty="0" sz="1500">
                <a:latin typeface="Arial"/>
                <a:cs typeface="Arial"/>
              </a:rPr>
              <a:t>concerns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specific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tariff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matters.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900" y="193083"/>
            <a:ext cx="7366634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333333"/>
                </a:solidFill>
              </a:rPr>
              <a:t>Negotiated</a:t>
            </a:r>
            <a:r>
              <a:rPr dirty="0" sz="2700" spc="-75">
                <a:solidFill>
                  <a:srgbClr val="333333"/>
                </a:solidFill>
              </a:rPr>
              <a:t> </a:t>
            </a:r>
            <a:r>
              <a:rPr dirty="0" sz="2700">
                <a:solidFill>
                  <a:srgbClr val="333333"/>
                </a:solidFill>
              </a:rPr>
              <a:t>Settlements</a:t>
            </a:r>
            <a:r>
              <a:rPr dirty="0" sz="2700" spc="-65">
                <a:solidFill>
                  <a:srgbClr val="333333"/>
                </a:solidFill>
              </a:rPr>
              <a:t> </a:t>
            </a:r>
            <a:r>
              <a:rPr dirty="0" sz="2700">
                <a:solidFill>
                  <a:srgbClr val="333333"/>
                </a:solidFill>
              </a:rPr>
              <a:t>and</a:t>
            </a:r>
            <a:r>
              <a:rPr dirty="0" sz="2700" spc="-65">
                <a:solidFill>
                  <a:srgbClr val="333333"/>
                </a:solidFill>
              </a:rPr>
              <a:t> </a:t>
            </a:r>
            <a:r>
              <a:rPr dirty="0" sz="2700" spc="-20">
                <a:solidFill>
                  <a:srgbClr val="333333"/>
                </a:solidFill>
              </a:rPr>
              <a:t>Toll</a:t>
            </a:r>
            <a:r>
              <a:rPr dirty="0" sz="2700" spc="-65">
                <a:solidFill>
                  <a:srgbClr val="333333"/>
                </a:solidFill>
              </a:rPr>
              <a:t> </a:t>
            </a:r>
            <a:r>
              <a:rPr dirty="0" sz="2700" spc="-10">
                <a:solidFill>
                  <a:srgbClr val="333333"/>
                </a:solidFill>
              </a:rPr>
              <a:t>Proceedings</a:t>
            </a:r>
            <a:endParaRPr sz="2700"/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796757"/>
            <a:ext cx="7894955" cy="2391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89535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Negotiated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settlements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used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</a:t>
            </a:r>
            <a:r>
              <a:rPr dirty="0" sz="1500" spc="-10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alternative</a:t>
            </a:r>
            <a:r>
              <a:rPr dirty="0" sz="1500" spc="-15" b="1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hearings,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aimed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improve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the </a:t>
            </a:r>
            <a:r>
              <a:rPr dirty="0" sz="1500">
                <a:latin typeface="Arial"/>
                <a:cs typeface="Arial"/>
              </a:rPr>
              <a:t>effectiveness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efficiency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regulatory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process.</a:t>
            </a:r>
            <a:endParaRPr sz="1500">
              <a:latin typeface="Arial"/>
              <a:cs typeface="Arial"/>
            </a:endParaRPr>
          </a:p>
          <a:p>
            <a:pPr marL="356235" marR="5080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114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negotiated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settlement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agreement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between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company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its </a:t>
            </a:r>
            <a:r>
              <a:rPr dirty="0" sz="1500">
                <a:latin typeface="Arial"/>
                <a:cs typeface="Arial"/>
              </a:rPr>
              <a:t>stakeholders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regarding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issues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related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company’s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revenue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requirement,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tolls,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tariffs, </a:t>
            </a:r>
            <a:r>
              <a:rPr dirty="0" sz="1500">
                <a:latin typeface="Arial"/>
                <a:cs typeface="Arial"/>
              </a:rPr>
              <a:t>and/or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operational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matters.</a:t>
            </a:r>
            <a:endParaRPr sz="1500">
              <a:latin typeface="Arial"/>
              <a:cs typeface="Arial"/>
            </a:endParaRPr>
          </a:p>
          <a:p>
            <a:pPr marL="356235" marR="237490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Negotiated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settlements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cover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all,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certain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elements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pipeline’s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tolls,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traffic,</a:t>
            </a:r>
            <a:r>
              <a:rPr dirty="0" sz="1500" spc="-25">
                <a:latin typeface="Arial"/>
                <a:cs typeface="Arial"/>
              </a:rPr>
              <a:t> or </a:t>
            </a:r>
            <a:r>
              <a:rPr dirty="0" sz="1500" spc="-10">
                <a:latin typeface="Arial"/>
                <a:cs typeface="Arial"/>
              </a:rPr>
              <a:t>tariffs.</a:t>
            </a:r>
            <a:endParaRPr sz="1500">
              <a:latin typeface="Arial"/>
              <a:cs typeface="Arial"/>
            </a:endParaRPr>
          </a:p>
          <a:p>
            <a:pPr marL="356235" marR="151130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 spc="-10">
                <a:latin typeface="Arial"/>
                <a:cs typeface="Arial"/>
              </a:rPr>
              <a:t>Generally,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negotiated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settlements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address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pipeline’s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toll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design,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revenue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requirement,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both.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753" y="141902"/>
            <a:ext cx="8331150" cy="437270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39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60480" y="4915355"/>
            <a:ext cx="1670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888888"/>
                </a:solidFill>
                <a:latin typeface="Calibri"/>
                <a:cs typeface="Calibri"/>
              </a:rPr>
              <a:t>46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06104" y="4891089"/>
            <a:ext cx="1119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1095"/>
            <a:ext cx="10058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081781" y="4891089"/>
            <a:ext cx="11455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Enterprise</a:t>
            </a:r>
            <a:r>
              <a:rPr dirty="0" sz="1000" spc="31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Products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1090"/>
            <a:ext cx="6146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512601" y="4891090"/>
            <a:ext cx="727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BEBEBE"/>
                </a:solidFill>
                <a:latin typeface="Calibri"/>
                <a:cs typeface="Calibri"/>
              </a:rPr>
              <a:t>Conclusions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747" y="133774"/>
            <a:ext cx="6848120" cy="46378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60480" y="4915355"/>
            <a:ext cx="1670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888888"/>
                </a:solidFill>
                <a:latin typeface="Calibri"/>
                <a:cs typeface="Calibri"/>
              </a:rPr>
              <a:t>47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06104" y="4891089"/>
            <a:ext cx="1119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1095"/>
            <a:ext cx="10058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081781" y="4891089"/>
            <a:ext cx="11455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Enterprise</a:t>
            </a:r>
            <a:r>
              <a:rPr dirty="0" sz="1000" spc="31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Products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1090"/>
            <a:ext cx="6146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512601" y="4891090"/>
            <a:ext cx="727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BEBEBE"/>
                </a:solidFill>
                <a:latin typeface="Calibri"/>
                <a:cs typeface="Calibri"/>
              </a:rPr>
              <a:t>Conclusions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000" y="452807"/>
            <a:ext cx="8478035" cy="402706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439" y="425698"/>
            <a:ext cx="8489107" cy="407430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825" y="195624"/>
            <a:ext cx="614870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40"/>
              <a:t> </a:t>
            </a:r>
            <a:r>
              <a:rPr dirty="0"/>
              <a:t>Canadian</a:t>
            </a:r>
            <a:r>
              <a:rPr dirty="0" spc="-25"/>
              <a:t> </a:t>
            </a:r>
            <a:r>
              <a:rPr dirty="0"/>
              <a:t>Energy</a:t>
            </a:r>
            <a:r>
              <a:rPr dirty="0" spc="-30"/>
              <a:t> </a:t>
            </a:r>
            <a:r>
              <a:rPr dirty="0"/>
              <a:t>Regulator</a:t>
            </a:r>
            <a:r>
              <a:rPr dirty="0" spc="-100"/>
              <a:t> </a:t>
            </a:r>
            <a:r>
              <a:rPr dirty="0"/>
              <a:t>Act</a:t>
            </a:r>
            <a:r>
              <a:rPr dirty="0" spc="-30"/>
              <a:t> </a:t>
            </a:r>
            <a:r>
              <a:rPr dirty="0"/>
              <a:t>(CER</a:t>
            </a:r>
            <a:r>
              <a:rPr dirty="0" spc="-100"/>
              <a:t> </a:t>
            </a:r>
            <a:r>
              <a:rPr dirty="0" spc="-20"/>
              <a:t>Act)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796747"/>
            <a:ext cx="8128000" cy="1339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5080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Requires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operating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oil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gas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set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aside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cover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costs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unintended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uncontrolled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release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from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such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spill.</a:t>
            </a:r>
            <a:endParaRPr sz="1500">
              <a:latin typeface="Arial"/>
              <a:cs typeface="Arial"/>
            </a:endParaRPr>
          </a:p>
          <a:p>
            <a:pPr marL="356235" marR="536575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required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maintain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that,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minimum,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match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the </a:t>
            </a:r>
            <a:r>
              <a:rPr dirty="0" sz="1500">
                <a:latin typeface="Arial"/>
                <a:cs typeface="Arial"/>
              </a:rPr>
              <a:t>absolute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liability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limit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applicable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under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Act.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7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114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portion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these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must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readily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accessible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company.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</a:t>
            </a:r>
            <a:r>
              <a:rPr dirty="0" spc="-40"/>
              <a:t> </a:t>
            </a:r>
            <a:r>
              <a:rPr dirty="0" spc="-10"/>
              <a:t>History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09574" y="805452"/>
            <a:ext cx="4635500" cy="3743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marR="55244" indent="-320675">
              <a:lnSpc>
                <a:spcPct val="107000"/>
              </a:lnSpc>
              <a:spcBef>
                <a:spcPts val="100"/>
              </a:spcBef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Fossil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fuels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were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first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discovered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Enniskillen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Township, near </a:t>
            </a:r>
            <a:r>
              <a:rPr dirty="0" sz="1200">
                <a:latin typeface="Arial"/>
                <a:cs typeface="Arial"/>
              </a:rPr>
              <a:t>Sarnia,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Ontario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1850s</a:t>
            </a:r>
            <a:r>
              <a:rPr dirty="0" sz="1200" spc="-1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32740" marR="94615" indent="-320675">
              <a:lnSpc>
                <a:spcPct val="107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construction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pipelines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carry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crude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gas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domestic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u="heavy" sz="12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soon</a:t>
            </a:r>
            <a:r>
              <a:rPr dirty="0" u="heavy" sz="12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followed</a:t>
            </a:r>
            <a:r>
              <a:rPr dirty="0" sz="1200" spc="-1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32740" marR="446405" indent="-320675">
              <a:lnSpc>
                <a:spcPct val="107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Pipeline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construction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slow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century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after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the </a:t>
            </a:r>
            <a:r>
              <a:rPr dirty="0" sz="1200" spc="-10">
                <a:latin typeface="Arial"/>
                <a:cs typeface="Arial"/>
              </a:rPr>
              <a:t>Sarnia-</a:t>
            </a:r>
            <a:r>
              <a:rPr dirty="0" sz="1200">
                <a:latin typeface="Arial"/>
                <a:cs typeface="Arial"/>
              </a:rPr>
              <a:t>area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discovery,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just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3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routes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production.</a:t>
            </a:r>
            <a:endParaRPr sz="1200">
              <a:latin typeface="Arial"/>
              <a:cs typeface="Arial"/>
            </a:endParaRPr>
          </a:p>
          <a:p>
            <a:pPr lvl="1" marL="789940" indent="-320040">
              <a:lnSpc>
                <a:spcPct val="100000"/>
              </a:lnSpc>
              <a:spcBef>
                <a:spcPts val="100"/>
              </a:spcBef>
              <a:buChar char="○"/>
              <a:tabLst>
                <a:tab pos="789940" algn="l"/>
              </a:tabLst>
            </a:pP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Turner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30">
                <a:latin typeface="Arial"/>
                <a:cs typeface="Arial"/>
              </a:rPr>
              <a:t>Valley,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Alberta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Calgary</a:t>
            </a:r>
            <a:endParaRPr sz="1200">
              <a:latin typeface="Arial"/>
              <a:cs typeface="Arial"/>
            </a:endParaRPr>
          </a:p>
          <a:p>
            <a:pPr lvl="1" marL="789940" indent="-320040">
              <a:lnSpc>
                <a:spcPct val="100000"/>
              </a:lnSpc>
              <a:spcBef>
                <a:spcPts val="100"/>
              </a:spcBef>
              <a:buChar char="○"/>
              <a:tabLst>
                <a:tab pos="789940" algn="l"/>
              </a:tabLst>
            </a:pPr>
            <a:r>
              <a:rPr dirty="0" sz="1200">
                <a:latin typeface="Arial"/>
                <a:cs typeface="Arial"/>
              </a:rPr>
              <a:t>Coastal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Maine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Montreal</a:t>
            </a:r>
            <a:endParaRPr sz="1200">
              <a:latin typeface="Arial"/>
              <a:cs typeface="Arial"/>
            </a:endParaRPr>
          </a:p>
          <a:p>
            <a:pPr lvl="1" marL="789940" indent="-320040">
              <a:lnSpc>
                <a:spcPct val="100000"/>
              </a:lnSpc>
              <a:spcBef>
                <a:spcPts val="100"/>
              </a:spcBef>
              <a:buChar char="○"/>
              <a:tabLst>
                <a:tab pos="789940" algn="l"/>
              </a:tabLst>
            </a:pP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Midwest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Ontario</a:t>
            </a:r>
            <a:endParaRPr sz="1200">
              <a:latin typeface="Arial"/>
              <a:cs typeface="Arial"/>
            </a:endParaRPr>
          </a:p>
          <a:p>
            <a:pPr marL="332740" marR="5080" indent="-320675">
              <a:lnSpc>
                <a:spcPct val="107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late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1940s</a:t>
            </a:r>
            <a:r>
              <a:rPr dirty="0" sz="1200">
                <a:latin typeface="Arial"/>
                <a:cs typeface="Arial"/>
              </a:rPr>
              <a:t>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sufficient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reserves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20">
                <a:latin typeface="Arial"/>
                <a:cs typeface="Arial"/>
              </a:rPr>
              <a:t> were </a:t>
            </a:r>
            <a:r>
              <a:rPr dirty="0" sz="1200">
                <a:latin typeface="Arial"/>
                <a:cs typeface="Arial"/>
              </a:rPr>
              <a:t>developed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Alberta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Leduc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No.1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field,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rapid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pipeline </a:t>
            </a:r>
            <a:r>
              <a:rPr dirty="0" sz="1200">
                <a:latin typeface="Arial"/>
                <a:cs typeface="Arial"/>
              </a:rPr>
              <a:t>expansion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began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get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crude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Eastern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Canada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U.S.</a:t>
            </a:r>
            <a:endParaRPr sz="1200">
              <a:latin typeface="Arial"/>
              <a:cs typeface="Arial"/>
            </a:endParaRPr>
          </a:p>
          <a:p>
            <a:pPr marL="332740" marR="73025" indent="-320675">
              <a:lnSpc>
                <a:spcPct val="107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1950s</a:t>
            </a:r>
            <a:r>
              <a:rPr dirty="0" sz="1200">
                <a:latin typeface="Arial"/>
                <a:cs typeface="Arial"/>
              </a:rPr>
              <a:t>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new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pipelines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were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built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ship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oil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distant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wells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Edmonton,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Vancouver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south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link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up</a:t>
            </a:r>
            <a:r>
              <a:rPr dirty="0" sz="1200" spc="-10">
                <a:latin typeface="Arial"/>
                <a:cs typeface="Arial"/>
              </a:rPr>
              <a:t> with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American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pipelines.</a:t>
            </a:r>
            <a:endParaRPr sz="1200">
              <a:latin typeface="Arial"/>
              <a:cs typeface="Arial"/>
            </a:endParaRPr>
          </a:p>
          <a:p>
            <a:pPr algn="just" marL="332740" marR="186690" indent="-320675">
              <a:lnSpc>
                <a:spcPct val="107000"/>
              </a:lnSpc>
              <a:buChar char="●"/>
              <a:tabLst>
                <a:tab pos="332740" algn="l"/>
              </a:tabLst>
            </a:pP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capacity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expanded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greatly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1970s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2010s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with </a:t>
            </a:r>
            <a:r>
              <a:rPr dirty="0" sz="1200">
                <a:latin typeface="Arial"/>
                <a:cs typeface="Arial"/>
              </a:rPr>
              <a:t>additional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pipeline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constructions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linking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Canadian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oil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gas </a:t>
            </a:r>
            <a:r>
              <a:rPr dirty="0" sz="1200">
                <a:latin typeface="Arial"/>
                <a:cs typeface="Arial"/>
              </a:rPr>
              <a:t>fields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refineries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Alaska,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Illinois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0">
                <a:latin typeface="Arial"/>
                <a:cs typeface="Arial"/>
              </a:rPr>
              <a:t> Oklahoma.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8821" y="854636"/>
            <a:ext cx="3878089" cy="375489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720915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35"/>
              <a:t> </a:t>
            </a:r>
            <a:r>
              <a:rPr dirty="0"/>
              <a:t>Pipeline</a:t>
            </a:r>
            <a:r>
              <a:rPr dirty="0" spc="-35"/>
              <a:t> </a:t>
            </a:r>
            <a:r>
              <a:rPr dirty="0"/>
              <a:t>Financial</a:t>
            </a:r>
            <a:r>
              <a:rPr dirty="0" spc="-30"/>
              <a:t> </a:t>
            </a:r>
            <a:r>
              <a:rPr dirty="0"/>
              <a:t>Requirements</a:t>
            </a:r>
            <a:r>
              <a:rPr dirty="0" spc="-35"/>
              <a:t> </a:t>
            </a:r>
            <a:r>
              <a:rPr dirty="0"/>
              <a:t>(FR)</a:t>
            </a:r>
            <a:r>
              <a:rPr dirty="0" spc="-30"/>
              <a:t> </a:t>
            </a:r>
            <a:r>
              <a:rPr dirty="0" spc="-10"/>
              <a:t>Regulations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839752"/>
            <a:ext cx="8125459" cy="160274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37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Came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force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July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2019</a:t>
            </a:r>
            <a:endParaRPr sz="1500">
              <a:latin typeface="Arial"/>
              <a:cs typeface="Arial"/>
            </a:endParaRPr>
          </a:p>
          <a:p>
            <a:pPr marL="356235" marR="5080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It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outlines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specific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types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instruments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that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Commission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may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order </a:t>
            </a: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maintain,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well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minimum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portion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to </a:t>
            </a:r>
            <a:r>
              <a:rPr dirty="0" sz="1500">
                <a:latin typeface="Arial"/>
                <a:cs typeface="Arial"/>
              </a:rPr>
              <a:t>be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readily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accessible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company.</a:t>
            </a:r>
            <a:endParaRPr sz="1500">
              <a:latin typeface="Arial"/>
              <a:cs typeface="Arial"/>
            </a:endParaRPr>
          </a:p>
          <a:p>
            <a:pPr marL="356235" marR="321945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submit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Plan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detailing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how </a:t>
            </a:r>
            <a:r>
              <a:rPr dirty="0" sz="1500">
                <a:latin typeface="Arial"/>
                <a:cs typeface="Arial"/>
              </a:rPr>
              <a:t>their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financial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resources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meet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requirements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Act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FR</a:t>
            </a:r>
            <a:r>
              <a:rPr dirty="0" sz="1500" spc="-10">
                <a:latin typeface="Arial"/>
                <a:cs typeface="Arial"/>
              </a:rPr>
              <a:t> Regulations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Abandonment</a:t>
            </a:r>
            <a:r>
              <a:rPr dirty="0" spc="-5"/>
              <a:t> </a:t>
            </a:r>
            <a:r>
              <a:rPr dirty="0" spc="-10"/>
              <a:t>Funding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888351"/>
            <a:ext cx="7840345" cy="2025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235" marR="6985" indent="-344170">
              <a:lnSpc>
                <a:spcPct val="100000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Companies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that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want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permanently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stop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operating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part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all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must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apply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to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CER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abandon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pipeline.</a:t>
            </a:r>
            <a:endParaRPr sz="15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buChar char="●"/>
              <a:tabLst>
                <a:tab pos="356235" algn="l"/>
              </a:tabLst>
            </a:pPr>
            <a:r>
              <a:rPr dirty="0" sz="1500">
                <a:latin typeface="Arial"/>
                <a:cs typeface="Arial"/>
              </a:rPr>
              <a:t>Abandonment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can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done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by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removing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from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ground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abandoning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it</a:t>
            </a:r>
            <a:endParaRPr sz="1500">
              <a:latin typeface="Arial"/>
              <a:cs typeface="Arial"/>
            </a:endParaRPr>
          </a:p>
          <a:p>
            <a:pPr marL="356235" marR="259079">
              <a:lnSpc>
                <a:spcPct val="114999"/>
              </a:lnSpc>
            </a:pP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place,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both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which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require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right-of-way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be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reclaimed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returned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state </a:t>
            </a:r>
            <a:r>
              <a:rPr dirty="0" sz="1500">
                <a:latin typeface="Arial"/>
                <a:cs typeface="Arial"/>
              </a:rPr>
              <a:t>comparable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its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surroundings.</a:t>
            </a:r>
            <a:endParaRPr sz="1500">
              <a:latin typeface="Arial"/>
              <a:cs typeface="Arial"/>
            </a:endParaRPr>
          </a:p>
          <a:p>
            <a:pPr marL="356235" marR="113664" indent="-344170">
              <a:lnSpc>
                <a:spcPct val="114999"/>
              </a:lnSpc>
              <a:buChar char="●"/>
              <a:tabLst>
                <a:tab pos="356235" algn="l"/>
              </a:tabLst>
            </a:pPr>
            <a:r>
              <a:rPr dirty="0" sz="1500" spc="-10">
                <a:latin typeface="Arial"/>
                <a:cs typeface="Arial"/>
              </a:rPr>
              <a:t>Generally,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abandonment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costs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are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recovered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by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company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through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tolls </a:t>
            </a:r>
            <a:r>
              <a:rPr dirty="0" sz="1500">
                <a:latin typeface="Arial"/>
                <a:cs typeface="Arial"/>
              </a:rPr>
              <a:t>charged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its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shippers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over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their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pipeline’s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operating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life,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similar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individual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person </a:t>
            </a:r>
            <a:r>
              <a:rPr dirty="0" sz="1500">
                <a:latin typeface="Arial"/>
                <a:cs typeface="Arial"/>
              </a:rPr>
              <a:t>saving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for</a:t>
            </a:r>
            <a:r>
              <a:rPr dirty="0" sz="1500" spc="-1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retirement.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900" y="195623"/>
            <a:ext cx="612013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Canadian</a:t>
            </a:r>
            <a:r>
              <a:rPr dirty="0" spc="-55"/>
              <a:t> </a:t>
            </a:r>
            <a:r>
              <a:rPr dirty="0"/>
              <a:t>Energy</a:t>
            </a:r>
            <a:r>
              <a:rPr dirty="0" spc="-40"/>
              <a:t> </a:t>
            </a:r>
            <a:r>
              <a:rPr dirty="0"/>
              <a:t>Pipeline</a:t>
            </a:r>
            <a:r>
              <a:rPr dirty="0" spc="-120"/>
              <a:t> </a:t>
            </a:r>
            <a:r>
              <a:rPr dirty="0"/>
              <a:t>Association</a:t>
            </a:r>
            <a:r>
              <a:rPr dirty="0" spc="-40"/>
              <a:t> </a:t>
            </a:r>
            <a:r>
              <a:rPr dirty="0" spc="-10"/>
              <a:t>(CEPA)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301374" y="847128"/>
            <a:ext cx="58223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Char char="●"/>
              <a:tabLst>
                <a:tab pos="332740" algn="l"/>
              </a:tabLst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Canadian</a:t>
            </a:r>
            <a:r>
              <a:rPr dirty="0" sz="1200" spc="-3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energy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companies</a:t>
            </a:r>
            <a:r>
              <a:rPr dirty="0" sz="1200" spc="-1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form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memberships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1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are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organized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around</a:t>
            </a:r>
            <a:r>
              <a:rPr dirty="0" sz="1200" spc="-1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CEPA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000" y="1089649"/>
            <a:ext cx="6963998" cy="36565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CEPA:</a:t>
            </a:r>
            <a:r>
              <a:rPr dirty="0" spc="-90"/>
              <a:t> </a:t>
            </a:r>
            <a:r>
              <a:rPr dirty="0"/>
              <a:t>Corrosion</a:t>
            </a:r>
            <a:r>
              <a:rPr dirty="0" spc="-85"/>
              <a:t> </a:t>
            </a:r>
            <a:r>
              <a:rPr dirty="0" spc="-10"/>
              <a:t>Prevention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3675" y="875103"/>
            <a:ext cx="7912734" cy="3231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0680" indent="-328295">
              <a:lnSpc>
                <a:spcPct val="100000"/>
              </a:lnSpc>
              <a:spcBef>
                <a:spcPts val="100"/>
              </a:spcBef>
              <a:buChar char="●"/>
              <a:tabLst>
                <a:tab pos="360680" algn="l"/>
              </a:tabLst>
            </a:pPr>
            <a:r>
              <a:rPr dirty="0" sz="1300">
                <a:latin typeface="Arial"/>
                <a:cs typeface="Arial"/>
              </a:rPr>
              <a:t>Applying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protective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layer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around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prevent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corrosion</a:t>
            </a:r>
            <a:endParaRPr sz="1300">
              <a:latin typeface="Arial"/>
              <a:cs typeface="Arial"/>
            </a:endParaRPr>
          </a:p>
          <a:p>
            <a:pPr marL="360680" marR="5080" indent="-328295">
              <a:lnSpc>
                <a:spcPct val="100000"/>
              </a:lnSpc>
              <a:buChar char="●"/>
              <a:tabLst>
                <a:tab pos="360680" algn="l"/>
              </a:tabLst>
            </a:pPr>
            <a:r>
              <a:rPr dirty="0" sz="1300">
                <a:latin typeface="Arial"/>
                <a:cs typeface="Arial"/>
              </a:rPr>
              <a:t>Cathodic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protection: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using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another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piece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metal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draw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corrosion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away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using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electrical current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1300" spc="-10">
                <a:latin typeface="Arial"/>
                <a:cs typeface="Arial"/>
              </a:rPr>
              <a:t>Spill:</a:t>
            </a:r>
            <a:endParaRPr sz="1300">
              <a:latin typeface="Arial"/>
              <a:cs typeface="Arial"/>
            </a:endParaRPr>
          </a:p>
          <a:p>
            <a:pPr lvl="1" marL="12700" marR="711200" indent="456565">
              <a:lnSpc>
                <a:spcPct val="114999"/>
              </a:lnSpc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companies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are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charge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cleaning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up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mitigating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damage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case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spill </a:t>
            </a:r>
            <a:r>
              <a:rPr dirty="0" sz="1300">
                <a:latin typeface="Arial"/>
                <a:cs typeface="Arial"/>
              </a:rPr>
              <a:t>Spill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management: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5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Protecting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property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5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Identifying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managing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site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5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Evaluating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hazards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risks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4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Selecting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appropriate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protective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clothing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equipment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29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Managing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information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resource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coordination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5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Implementing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response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objectives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5"/>
              </a:spcBef>
              <a:buChar char="●"/>
              <a:tabLst>
                <a:tab pos="469265" algn="l"/>
              </a:tabLst>
            </a:pPr>
            <a:r>
              <a:rPr dirty="0" sz="1300" spc="-10">
                <a:latin typeface="Arial"/>
                <a:cs typeface="Arial"/>
              </a:rPr>
              <a:t>Decontaminating</a:t>
            </a:r>
            <a:endParaRPr sz="1300">
              <a:latin typeface="Arial"/>
              <a:cs typeface="Arial"/>
            </a:endParaRPr>
          </a:p>
          <a:p>
            <a:pPr lvl="1" marL="469265" indent="-327660">
              <a:lnSpc>
                <a:spcPct val="100000"/>
              </a:lnSpc>
              <a:spcBef>
                <a:spcPts val="235"/>
              </a:spcBef>
              <a:buChar char="●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Cleaning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up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site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610175"/>
            <a:ext cx="9144000" cy="4262755"/>
            <a:chOff x="0" y="610175"/>
            <a:chExt cx="9144000" cy="426275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4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5525" y="610175"/>
              <a:ext cx="4618212" cy="42285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U.S.</a:t>
            </a:r>
            <a:r>
              <a:rPr dirty="0" spc="-35"/>
              <a:t> </a:t>
            </a:r>
            <a:r>
              <a:rPr dirty="0"/>
              <a:t>Regulatory</a:t>
            </a:r>
            <a:r>
              <a:rPr dirty="0" spc="-35"/>
              <a:t> </a:t>
            </a:r>
            <a:r>
              <a:rPr dirty="0" spc="-10"/>
              <a:t>Framework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194293" y="907533"/>
            <a:ext cx="4121150" cy="2969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8615" marR="613410" indent="-336550">
              <a:lnSpc>
                <a:spcPct val="114999"/>
              </a:lnSpc>
              <a:spcBef>
                <a:spcPts val="100"/>
              </a:spcBef>
              <a:buChar char="●"/>
              <a:tabLst>
                <a:tab pos="348615" algn="l"/>
              </a:tabLst>
            </a:pPr>
            <a:r>
              <a:rPr dirty="0" u="heavy" sz="14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Federal</a:t>
            </a:r>
            <a:r>
              <a:rPr dirty="0" u="heavy" sz="1400" spc="-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Energy</a:t>
            </a:r>
            <a:r>
              <a:rPr dirty="0" u="heavy" sz="14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Regulatory</a:t>
            </a:r>
            <a:r>
              <a:rPr dirty="0" u="heavy" sz="1400" spc="-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Commission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u="heavy" sz="14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(FERC):</a:t>
            </a:r>
            <a:endParaRPr sz="1400">
              <a:latin typeface="Arial"/>
              <a:cs typeface="Arial"/>
            </a:endParaRPr>
          </a:p>
          <a:p>
            <a:pPr lvl="1" marL="805815" marR="5080" indent="-336550">
              <a:lnSpc>
                <a:spcPct val="114999"/>
              </a:lnSpc>
              <a:buFont typeface="Arial"/>
              <a:buChar char="○"/>
              <a:tabLst>
                <a:tab pos="805815" algn="l"/>
              </a:tabLst>
            </a:pPr>
            <a:r>
              <a:rPr dirty="0" sz="1400" spc="75">
                <a:latin typeface="Gill Sans MT"/>
                <a:cs typeface="Gill Sans MT"/>
              </a:rPr>
              <a:t>Regulates </a:t>
            </a:r>
            <a:r>
              <a:rPr dirty="0" sz="1400">
                <a:latin typeface="Gill Sans MT"/>
                <a:cs typeface="Gill Sans MT"/>
              </a:rPr>
              <a:t>the</a:t>
            </a:r>
            <a:r>
              <a:rPr dirty="0" sz="1400" spc="80">
                <a:latin typeface="Gill Sans MT"/>
                <a:cs typeface="Gill Sans MT"/>
              </a:rPr>
              <a:t> </a:t>
            </a:r>
            <a:r>
              <a:rPr dirty="0" sz="1400">
                <a:latin typeface="Gill Sans MT"/>
                <a:cs typeface="Gill Sans MT"/>
              </a:rPr>
              <a:t>rates,</a:t>
            </a:r>
            <a:r>
              <a:rPr dirty="0" sz="1400" spc="80">
                <a:latin typeface="Gill Sans MT"/>
                <a:cs typeface="Gill Sans MT"/>
              </a:rPr>
              <a:t> </a:t>
            </a:r>
            <a:r>
              <a:rPr dirty="0" sz="1400">
                <a:latin typeface="Gill Sans MT"/>
                <a:cs typeface="Gill Sans MT"/>
              </a:rPr>
              <a:t>terms,</a:t>
            </a:r>
            <a:r>
              <a:rPr dirty="0" sz="1400" spc="80">
                <a:latin typeface="Gill Sans MT"/>
                <a:cs typeface="Gill Sans MT"/>
              </a:rPr>
              <a:t> </a:t>
            </a:r>
            <a:r>
              <a:rPr dirty="0" sz="1400" spc="95">
                <a:latin typeface="Gill Sans MT"/>
                <a:cs typeface="Gill Sans MT"/>
              </a:rPr>
              <a:t>and</a:t>
            </a:r>
            <a:r>
              <a:rPr dirty="0" sz="1400" spc="80">
                <a:latin typeface="Gill Sans MT"/>
                <a:cs typeface="Gill Sans MT"/>
              </a:rPr>
              <a:t> </a:t>
            </a:r>
            <a:r>
              <a:rPr dirty="0" sz="1400" spc="40">
                <a:latin typeface="Gill Sans MT"/>
                <a:cs typeface="Gill Sans MT"/>
              </a:rPr>
              <a:t>conditions </a:t>
            </a:r>
            <a:r>
              <a:rPr dirty="0" sz="1400" spc="75">
                <a:latin typeface="Gill Sans MT"/>
                <a:cs typeface="Gill Sans MT"/>
              </a:rPr>
              <a:t>of</a:t>
            </a:r>
            <a:r>
              <a:rPr dirty="0" sz="1400" spc="50">
                <a:latin typeface="Gill Sans MT"/>
                <a:cs typeface="Gill Sans MT"/>
              </a:rPr>
              <a:t> </a:t>
            </a:r>
            <a:r>
              <a:rPr dirty="0" sz="1400" spc="10">
                <a:latin typeface="Gill Sans MT"/>
                <a:cs typeface="Gill Sans MT"/>
              </a:rPr>
              <a:t>interstate</a:t>
            </a:r>
            <a:r>
              <a:rPr dirty="0" sz="1400" spc="55">
                <a:latin typeface="Gill Sans MT"/>
                <a:cs typeface="Gill Sans MT"/>
              </a:rPr>
              <a:t> pipeline </a:t>
            </a:r>
            <a:r>
              <a:rPr dirty="0" sz="1400" spc="-10">
                <a:latin typeface="Gill Sans MT"/>
                <a:cs typeface="Gill Sans MT"/>
              </a:rPr>
              <a:t>transportation</a:t>
            </a:r>
            <a:endParaRPr sz="1400">
              <a:latin typeface="Gill Sans MT"/>
              <a:cs typeface="Gill Sans MT"/>
            </a:endParaRPr>
          </a:p>
          <a:p>
            <a:pPr marL="348615" marR="573405" indent="-336550">
              <a:lnSpc>
                <a:spcPct val="114999"/>
              </a:lnSpc>
              <a:buFont typeface="Arial"/>
              <a:buChar char="●"/>
              <a:tabLst>
                <a:tab pos="348615" algn="l"/>
              </a:tabLst>
            </a:pPr>
            <a:r>
              <a:rPr dirty="0" u="heavy" sz="1400" spc="6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Pipeline</a:t>
            </a:r>
            <a:r>
              <a:rPr dirty="0" u="heavy" sz="1400" spc="-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9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and</a:t>
            </a:r>
            <a:r>
              <a:rPr dirty="0" u="heavy" sz="1400" spc="-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6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Hazardous</a:t>
            </a:r>
            <a:r>
              <a:rPr dirty="0" u="heavy" sz="1400" spc="-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6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Materials</a:t>
            </a:r>
            <a:r>
              <a:rPr dirty="0" u="heavy" sz="1400" spc="-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7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Safety</a:t>
            </a:r>
            <a:r>
              <a:rPr dirty="0" sz="1400" spc="75">
                <a:latin typeface="Gill Sans MT"/>
                <a:cs typeface="Gill Sans MT"/>
              </a:rPr>
              <a:t> </a:t>
            </a:r>
            <a:r>
              <a:rPr dirty="0" u="heavy" sz="1400" spc="2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Administration</a:t>
            </a:r>
            <a:r>
              <a:rPr dirty="0" u="heavy" sz="1400" spc="23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5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(PHMSA)</a:t>
            </a:r>
            <a:r>
              <a:rPr dirty="0" sz="1400" spc="50">
                <a:latin typeface="Gill Sans MT"/>
                <a:cs typeface="Gill Sans MT"/>
              </a:rPr>
              <a:t>:</a:t>
            </a:r>
            <a:endParaRPr sz="1400">
              <a:latin typeface="Gill Sans MT"/>
              <a:cs typeface="Gill Sans MT"/>
            </a:endParaRPr>
          </a:p>
          <a:p>
            <a:pPr lvl="1" marL="805815" marR="264795" indent="-336550">
              <a:lnSpc>
                <a:spcPct val="114999"/>
              </a:lnSpc>
              <a:buFont typeface="Arial"/>
              <a:buChar char="○"/>
              <a:tabLst>
                <a:tab pos="805815" algn="l"/>
              </a:tabLst>
            </a:pPr>
            <a:r>
              <a:rPr dirty="0" sz="1400" spc="75">
                <a:latin typeface="Gill Sans MT"/>
                <a:cs typeface="Gill Sans MT"/>
              </a:rPr>
              <a:t>Regulates</a:t>
            </a:r>
            <a:r>
              <a:rPr dirty="0" sz="1400" spc="10">
                <a:latin typeface="Gill Sans MT"/>
                <a:cs typeface="Gill Sans MT"/>
              </a:rPr>
              <a:t> </a:t>
            </a:r>
            <a:r>
              <a:rPr dirty="0" sz="1400" spc="55">
                <a:latin typeface="Gill Sans MT"/>
                <a:cs typeface="Gill Sans MT"/>
              </a:rPr>
              <a:t>pipeline</a:t>
            </a:r>
            <a:r>
              <a:rPr dirty="0" sz="1400" spc="15">
                <a:latin typeface="Gill Sans MT"/>
                <a:cs typeface="Gill Sans MT"/>
              </a:rPr>
              <a:t> </a:t>
            </a:r>
            <a:r>
              <a:rPr dirty="0" sz="1400" spc="60">
                <a:latin typeface="Gill Sans MT"/>
                <a:cs typeface="Gill Sans MT"/>
              </a:rPr>
              <a:t>safety,</a:t>
            </a:r>
            <a:r>
              <a:rPr dirty="0" sz="1400" spc="15">
                <a:latin typeface="Gill Sans MT"/>
                <a:cs typeface="Gill Sans MT"/>
              </a:rPr>
              <a:t> </a:t>
            </a:r>
            <a:r>
              <a:rPr dirty="0" sz="1400">
                <a:latin typeface="Gill Sans MT"/>
                <a:cs typeface="Gill Sans MT"/>
              </a:rPr>
              <a:t>integrity,</a:t>
            </a:r>
            <a:r>
              <a:rPr dirty="0" sz="1400" spc="15">
                <a:latin typeface="Gill Sans MT"/>
                <a:cs typeface="Gill Sans MT"/>
              </a:rPr>
              <a:t> </a:t>
            </a:r>
            <a:r>
              <a:rPr dirty="0" sz="1400" spc="70">
                <a:latin typeface="Gill Sans MT"/>
                <a:cs typeface="Gill Sans MT"/>
              </a:rPr>
              <a:t>and </a:t>
            </a:r>
            <a:r>
              <a:rPr dirty="0" sz="1400" spc="45">
                <a:latin typeface="Gill Sans MT"/>
                <a:cs typeface="Gill Sans MT"/>
              </a:rPr>
              <a:t>environmental</a:t>
            </a:r>
            <a:r>
              <a:rPr dirty="0" sz="1400" spc="-30">
                <a:latin typeface="Gill Sans MT"/>
                <a:cs typeface="Gill Sans MT"/>
              </a:rPr>
              <a:t> </a:t>
            </a:r>
            <a:r>
              <a:rPr dirty="0" sz="1400" spc="-10">
                <a:latin typeface="Gill Sans MT"/>
                <a:cs typeface="Gill Sans MT"/>
              </a:rPr>
              <a:t>protection</a:t>
            </a:r>
            <a:endParaRPr sz="1400">
              <a:latin typeface="Gill Sans MT"/>
              <a:cs typeface="Gill Sans MT"/>
            </a:endParaRPr>
          </a:p>
          <a:p>
            <a:pPr marL="348615" marR="30480" indent="-336550">
              <a:lnSpc>
                <a:spcPct val="114999"/>
              </a:lnSpc>
              <a:buFont typeface="Arial"/>
              <a:buChar char="●"/>
              <a:tabLst>
                <a:tab pos="348615" algn="l"/>
              </a:tabLst>
            </a:pPr>
            <a:r>
              <a:rPr dirty="0" u="heavy" sz="140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the</a:t>
            </a:r>
            <a:r>
              <a:rPr dirty="0" u="heavy" sz="1400" spc="13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6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Canada-U.S.</a:t>
            </a:r>
            <a:r>
              <a:rPr dirty="0" u="heavy" sz="1400" spc="13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Agreement</a:t>
            </a:r>
            <a:r>
              <a:rPr dirty="0" u="heavy" sz="1400" spc="13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on</a:t>
            </a:r>
            <a:r>
              <a:rPr dirty="0" u="heavy" sz="1400" spc="13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heavy" sz="1400" spc="-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Border-</a:t>
            </a:r>
            <a:r>
              <a:rPr dirty="0" u="heavy" sz="1400" spc="5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Crossing</a:t>
            </a:r>
            <a:r>
              <a:rPr dirty="0" sz="1400" spc="55">
                <a:latin typeface="Gill Sans MT"/>
                <a:cs typeface="Gill Sans MT"/>
              </a:rPr>
              <a:t> </a:t>
            </a:r>
            <a:r>
              <a:rPr dirty="0" u="heavy" sz="1400" spc="6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Pipelines</a:t>
            </a:r>
            <a:r>
              <a:rPr dirty="0" sz="1400" spc="60">
                <a:latin typeface="Gill Sans MT"/>
                <a:cs typeface="Gill Sans MT"/>
              </a:rPr>
              <a:t>:</a:t>
            </a:r>
            <a:endParaRPr sz="1400">
              <a:latin typeface="Gill Sans MT"/>
              <a:cs typeface="Gill Sans MT"/>
            </a:endParaRPr>
          </a:p>
          <a:p>
            <a:pPr lvl="1" marL="805815" marR="496570" indent="-336550">
              <a:lnSpc>
                <a:spcPct val="114999"/>
              </a:lnSpc>
              <a:buFont typeface="Arial"/>
              <a:buChar char="○"/>
              <a:tabLst>
                <a:tab pos="805815" algn="l"/>
              </a:tabLst>
            </a:pPr>
            <a:r>
              <a:rPr dirty="0" sz="1400" spc="10">
                <a:latin typeface="Gill Sans MT"/>
                <a:cs typeface="Gill Sans MT"/>
              </a:rPr>
              <a:t>Outlines</a:t>
            </a:r>
            <a:r>
              <a:rPr dirty="0" sz="1400" spc="195">
                <a:latin typeface="Gill Sans MT"/>
                <a:cs typeface="Gill Sans MT"/>
              </a:rPr>
              <a:t> </a:t>
            </a:r>
            <a:r>
              <a:rPr dirty="0" sz="1400" spc="10">
                <a:latin typeface="Gill Sans MT"/>
                <a:cs typeface="Gill Sans MT"/>
              </a:rPr>
              <a:t>regulatory</a:t>
            </a:r>
            <a:r>
              <a:rPr dirty="0" sz="1400" spc="195">
                <a:latin typeface="Gill Sans MT"/>
                <a:cs typeface="Gill Sans MT"/>
              </a:rPr>
              <a:t> </a:t>
            </a:r>
            <a:r>
              <a:rPr dirty="0" sz="1400" spc="10">
                <a:latin typeface="Gill Sans MT"/>
                <a:cs typeface="Gill Sans MT"/>
              </a:rPr>
              <a:t>cooperation</a:t>
            </a:r>
            <a:r>
              <a:rPr dirty="0" sz="1400" spc="195">
                <a:latin typeface="Gill Sans MT"/>
                <a:cs typeface="Gill Sans MT"/>
              </a:rPr>
              <a:t> </a:t>
            </a:r>
            <a:r>
              <a:rPr dirty="0" sz="1400" spc="70">
                <a:latin typeface="Gill Sans MT"/>
                <a:cs typeface="Gill Sans MT"/>
              </a:rPr>
              <a:t>and </a:t>
            </a:r>
            <a:r>
              <a:rPr dirty="0" sz="1400" spc="80">
                <a:latin typeface="Gill Sans MT"/>
                <a:cs typeface="Gill Sans MT"/>
              </a:rPr>
              <a:t>standards</a:t>
            </a:r>
            <a:r>
              <a:rPr dirty="0" sz="1400" spc="-20">
                <a:latin typeface="Gill Sans MT"/>
                <a:cs typeface="Gill Sans MT"/>
              </a:rPr>
              <a:t> </a:t>
            </a:r>
            <a:r>
              <a:rPr dirty="0" sz="1400">
                <a:latin typeface="Gill Sans MT"/>
                <a:cs typeface="Gill Sans MT"/>
              </a:rPr>
              <a:t>for</a:t>
            </a:r>
            <a:r>
              <a:rPr dirty="0" sz="1400" spc="-15">
                <a:latin typeface="Gill Sans MT"/>
                <a:cs typeface="Gill Sans MT"/>
              </a:rPr>
              <a:t> </a:t>
            </a:r>
            <a:r>
              <a:rPr dirty="0" sz="1400" spc="55">
                <a:latin typeface="Gill Sans MT"/>
                <a:cs typeface="Gill Sans MT"/>
              </a:rPr>
              <a:t>pipeline</a:t>
            </a:r>
            <a:r>
              <a:rPr dirty="0" sz="1400" spc="-20">
                <a:latin typeface="Gill Sans MT"/>
                <a:cs typeface="Gill Sans MT"/>
              </a:rPr>
              <a:t> </a:t>
            </a:r>
            <a:r>
              <a:rPr dirty="0" sz="1400" spc="-10">
                <a:latin typeface="Gill Sans MT"/>
                <a:cs typeface="Gill Sans MT"/>
              </a:rPr>
              <a:t>operations.</a:t>
            </a:r>
            <a:endParaRPr sz="1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Industry</a:t>
            </a:r>
            <a:r>
              <a:rPr dirty="0" spc="-40"/>
              <a:t> </a:t>
            </a:r>
            <a:r>
              <a:rPr dirty="0" spc="-10"/>
              <a:t>risks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437" y="855528"/>
            <a:ext cx="7967345" cy="302831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390"/>
              </a:spcBef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Supply</a:t>
            </a:r>
            <a:r>
              <a:rPr dirty="0" sz="1500" spc="-2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and</a:t>
            </a:r>
            <a:r>
              <a:rPr dirty="0" sz="1500" spc="-2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demand</a:t>
            </a:r>
            <a:r>
              <a:rPr dirty="0" sz="1500" spc="-25" b="1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risks</a:t>
            </a:r>
            <a:endParaRPr sz="1500">
              <a:latin typeface="Arial"/>
              <a:cs typeface="Arial"/>
            </a:endParaRPr>
          </a:p>
          <a:p>
            <a:pPr lvl="1" marL="813435" marR="65405" indent="-336550">
              <a:lnSpc>
                <a:spcPct val="114999"/>
              </a:lnSpc>
              <a:spcBef>
                <a:spcPts val="25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market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volatility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varies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economic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political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dynamics,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which </a:t>
            </a:r>
            <a:r>
              <a:rPr dirty="0" sz="1400">
                <a:latin typeface="Arial"/>
                <a:cs typeface="Arial"/>
              </a:rPr>
              <a:t>include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wars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financial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crises.</a:t>
            </a:r>
            <a:endParaRPr sz="1400">
              <a:latin typeface="Arial"/>
              <a:cs typeface="Arial"/>
            </a:endParaRPr>
          </a:p>
          <a:p>
            <a:pPr lvl="1" marL="813435" marR="5080" indent="-336550">
              <a:lnSpc>
                <a:spcPct val="114999"/>
              </a:lnSpc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Supply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demand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shock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introduce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significant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risk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companies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which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in </a:t>
            </a:r>
            <a:r>
              <a:rPr dirty="0" sz="1400">
                <a:latin typeface="Arial"/>
                <a:cs typeface="Arial"/>
              </a:rPr>
              <a:t>turn,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affect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companies.</a:t>
            </a:r>
            <a:endParaRPr sz="14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45"/>
              </a:spcBef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Hedging</a:t>
            </a:r>
            <a:r>
              <a:rPr dirty="0" sz="1500" spc="-35" b="1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risks</a:t>
            </a:r>
            <a:endParaRPr sz="1500">
              <a:latin typeface="Arial"/>
              <a:cs typeface="Arial"/>
            </a:endParaRPr>
          </a:p>
          <a:p>
            <a:pPr lvl="1" marL="813435" indent="-335915">
              <a:lnSpc>
                <a:spcPct val="100000"/>
              </a:lnSpc>
              <a:spcBef>
                <a:spcPts val="275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Fluctuations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underlying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assets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(e.g.,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oil)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prices</a:t>
            </a:r>
            <a:endParaRPr sz="14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50"/>
              </a:spcBef>
              <a:buFont typeface="Arial"/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Cost</a:t>
            </a:r>
            <a:r>
              <a:rPr dirty="0" sz="1500" spc="-5" b="1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risks</a:t>
            </a:r>
            <a:endParaRPr sz="1500">
              <a:latin typeface="Arial"/>
              <a:cs typeface="Arial"/>
            </a:endParaRPr>
          </a:p>
          <a:p>
            <a:pPr lvl="1" marL="813435" indent="-335915">
              <a:lnSpc>
                <a:spcPct val="100000"/>
              </a:lnSpc>
              <a:spcBef>
                <a:spcPts val="275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Operational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costs</a:t>
            </a:r>
            <a:endParaRPr sz="1400">
              <a:latin typeface="Arial"/>
              <a:cs typeface="Arial"/>
            </a:endParaRPr>
          </a:p>
          <a:p>
            <a:pPr lvl="1" marL="813435" indent="-335915">
              <a:lnSpc>
                <a:spcPct val="100000"/>
              </a:lnSpc>
              <a:spcBef>
                <a:spcPts val="250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Fixed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costs</a:t>
            </a:r>
            <a:endParaRPr sz="1400">
              <a:latin typeface="Arial"/>
              <a:cs typeface="Arial"/>
            </a:endParaRPr>
          </a:p>
          <a:p>
            <a:pPr lvl="1" marL="813435" indent="-335915">
              <a:lnSpc>
                <a:spcPct val="100000"/>
              </a:lnSpc>
              <a:spcBef>
                <a:spcPts val="250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Abandonment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costs</a:t>
            </a:r>
            <a:endParaRPr sz="1400">
              <a:latin typeface="Arial"/>
              <a:cs typeface="Arial"/>
            </a:endParaRPr>
          </a:p>
          <a:p>
            <a:pPr lvl="1" marL="813435" indent="-335915">
              <a:lnSpc>
                <a:spcPct val="100000"/>
              </a:lnSpc>
              <a:spcBef>
                <a:spcPts val="254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High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entry/exit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barriers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Industry</a:t>
            </a:r>
            <a:r>
              <a:rPr dirty="0" spc="-40"/>
              <a:t> </a:t>
            </a:r>
            <a:r>
              <a:rPr dirty="0" spc="-10"/>
              <a:t>risks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78362" y="894050"/>
            <a:ext cx="7964805" cy="229235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390"/>
              </a:spcBef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Limited</a:t>
            </a:r>
            <a:r>
              <a:rPr dirty="0" sz="1500" spc="-20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market</a:t>
            </a:r>
            <a:r>
              <a:rPr dirty="0" sz="1500" spc="-20" b="1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access</a:t>
            </a:r>
            <a:endParaRPr sz="1500">
              <a:latin typeface="Arial"/>
              <a:cs typeface="Arial"/>
            </a:endParaRPr>
          </a:p>
          <a:p>
            <a:pPr lvl="1" marL="813435" marR="109855" indent="-336550">
              <a:lnSpc>
                <a:spcPct val="114999"/>
              </a:lnSpc>
              <a:spcBef>
                <a:spcPts val="25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Canada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mainly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exports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imports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U.S.,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future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prospects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companies </a:t>
            </a:r>
            <a:r>
              <a:rPr dirty="0" sz="1400">
                <a:latin typeface="Arial"/>
                <a:cs typeface="Arial"/>
              </a:rPr>
              <a:t>requires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market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expansion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internationally</a:t>
            </a:r>
            <a:endParaRPr sz="14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45"/>
              </a:spcBef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Environmental</a:t>
            </a:r>
            <a:r>
              <a:rPr dirty="0" sz="1500" spc="-65" b="1">
                <a:latin typeface="Arial"/>
                <a:cs typeface="Arial"/>
              </a:rPr>
              <a:t> </a:t>
            </a:r>
            <a:r>
              <a:rPr dirty="0" sz="1500" spc="-20" b="1">
                <a:latin typeface="Arial"/>
                <a:cs typeface="Arial"/>
              </a:rPr>
              <a:t>risk</a:t>
            </a:r>
            <a:endParaRPr sz="1500">
              <a:latin typeface="Arial"/>
              <a:cs typeface="Arial"/>
            </a:endParaRPr>
          </a:p>
          <a:p>
            <a:pPr lvl="1" marL="813435" marR="368935" indent="-336550">
              <a:lnSpc>
                <a:spcPct val="114999"/>
              </a:lnSpc>
              <a:spcBef>
                <a:spcPts val="25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Spills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leaks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pose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significant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damage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environment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where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pass </a:t>
            </a:r>
            <a:r>
              <a:rPr dirty="0" sz="1400">
                <a:latin typeface="Arial"/>
                <a:cs typeface="Arial"/>
              </a:rPr>
              <a:t>through,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tightening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leaks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prevention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management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critical.</a:t>
            </a:r>
            <a:endParaRPr sz="1400">
              <a:latin typeface="Arial"/>
              <a:cs typeface="Arial"/>
            </a:endParaRPr>
          </a:p>
          <a:p>
            <a:pPr marL="356235" indent="-343535">
              <a:lnSpc>
                <a:spcPct val="100000"/>
              </a:lnSpc>
              <a:spcBef>
                <a:spcPts val="245"/>
              </a:spcBef>
              <a:buChar char="●"/>
              <a:tabLst>
                <a:tab pos="356235" algn="l"/>
              </a:tabLst>
            </a:pPr>
            <a:r>
              <a:rPr dirty="0" sz="1500" b="1">
                <a:latin typeface="Arial"/>
                <a:cs typeface="Arial"/>
              </a:rPr>
              <a:t>Substitute</a:t>
            </a:r>
            <a:r>
              <a:rPr dirty="0" sz="1500" spc="-50" b="1">
                <a:latin typeface="Arial"/>
                <a:cs typeface="Arial"/>
              </a:rPr>
              <a:t> </a:t>
            </a:r>
            <a:r>
              <a:rPr dirty="0" sz="1500" spc="-20" b="1">
                <a:latin typeface="Arial"/>
                <a:cs typeface="Arial"/>
              </a:rPr>
              <a:t>risk</a:t>
            </a:r>
            <a:endParaRPr sz="1500">
              <a:latin typeface="Arial"/>
              <a:cs typeface="Arial"/>
            </a:endParaRPr>
          </a:p>
          <a:p>
            <a:pPr lvl="1" marL="813435" marR="5080" indent="-336550">
              <a:lnSpc>
                <a:spcPct val="114999"/>
              </a:lnSpc>
              <a:spcBef>
                <a:spcPts val="25"/>
              </a:spcBef>
              <a:buChar char="○"/>
              <a:tabLst>
                <a:tab pos="813435" algn="l"/>
              </a:tabLst>
            </a:pP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sustainable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technology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such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electricity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poses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threat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10">
                <a:latin typeface="Arial"/>
                <a:cs typeface="Arial"/>
              </a:rPr>
              <a:t> industry, </a:t>
            </a:r>
            <a:r>
              <a:rPr dirty="0" sz="1400">
                <a:latin typeface="Arial"/>
                <a:cs typeface="Arial"/>
              </a:rPr>
              <a:t>which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directly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impacts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industry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55099" y="650580"/>
            <a:ext cx="4933950" cy="395732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500" b="1">
                <a:latin typeface="Arial"/>
                <a:cs typeface="Arial"/>
              </a:rPr>
              <a:t>Social</a:t>
            </a:r>
            <a:r>
              <a:rPr dirty="0" sz="1500" spc="-30" b="1">
                <a:latin typeface="Arial"/>
                <a:cs typeface="Arial"/>
              </a:rPr>
              <a:t> </a:t>
            </a:r>
            <a:r>
              <a:rPr dirty="0" sz="1500" spc="-20" b="1">
                <a:latin typeface="Arial"/>
                <a:cs typeface="Arial"/>
              </a:rPr>
              <a:t>risk</a:t>
            </a:r>
            <a:endParaRPr sz="1500">
              <a:latin typeface="Arial"/>
              <a:cs typeface="Arial"/>
            </a:endParaRPr>
          </a:p>
          <a:p>
            <a:pPr marL="298450" marR="76200" indent="-271145">
              <a:lnSpc>
                <a:spcPct val="114999"/>
              </a:lnSpc>
              <a:spcBef>
                <a:spcPts val="85"/>
              </a:spcBef>
              <a:buChar char="○"/>
              <a:tabLst>
                <a:tab pos="298450" algn="l"/>
              </a:tabLst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protest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Jan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Mar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2020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was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held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Canada </a:t>
            </a:r>
            <a:r>
              <a:rPr dirty="0" sz="1300">
                <a:latin typeface="Arial"/>
                <a:cs typeface="Arial"/>
              </a:rPr>
              <a:t>over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construction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Coastal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Gaslink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(CGL) </a:t>
            </a:r>
            <a:r>
              <a:rPr dirty="0" sz="1300">
                <a:latin typeface="Arial"/>
                <a:cs typeface="Arial"/>
              </a:rPr>
              <a:t>through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190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kilometers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Wet’suwet’en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First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Nation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territory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in </a:t>
            </a:r>
            <a:r>
              <a:rPr dirty="0" sz="1300">
                <a:latin typeface="Arial"/>
                <a:cs typeface="Arial"/>
              </a:rPr>
              <a:t>British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Columbia.</a:t>
            </a:r>
            <a:endParaRPr sz="1300">
              <a:latin typeface="Arial"/>
              <a:cs typeface="Arial"/>
            </a:endParaRPr>
          </a:p>
          <a:p>
            <a:pPr marL="298450" marR="107314" indent="-271145">
              <a:lnSpc>
                <a:spcPct val="114999"/>
              </a:lnSpc>
              <a:buChar char="○"/>
              <a:tabLst>
                <a:tab pos="298450" algn="l"/>
              </a:tabLst>
            </a:pPr>
            <a:r>
              <a:rPr dirty="0" sz="1300" spc="-10">
                <a:latin typeface="Arial"/>
                <a:cs typeface="Arial"/>
              </a:rPr>
              <a:t>Wet’suwet’en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land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defenders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Canada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are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at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risk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serious </a:t>
            </a:r>
            <a:r>
              <a:rPr dirty="0" sz="1300">
                <a:latin typeface="Arial"/>
                <a:cs typeface="Arial"/>
              </a:rPr>
              <a:t>human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rights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violations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construction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Coastal </a:t>
            </a:r>
            <a:r>
              <a:rPr dirty="0" sz="1300">
                <a:latin typeface="Arial"/>
                <a:cs typeface="Arial"/>
              </a:rPr>
              <a:t>GasLink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has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reportedly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begun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under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Wedzin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Kwa </a:t>
            </a:r>
            <a:r>
              <a:rPr dirty="0" sz="1300">
                <a:latin typeface="Arial"/>
                <a:cs typeface="Arial"/>
              </a:rPr>
              <a:t>(Morice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River)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without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free,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prior,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informed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consent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of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10">
                <a:latin typeface="Arial"/>
                <a:cs typeface="Arial"/>
              </a:rPr>
              <a:t>Wet’suwet’en</a:t>
            </a:r>
            <a:r>
              <a:rPr dirty="0" sz="1300">
                <a:latin typeface="Arial"/>
                <a:cs typeface="Arial"/>
              </a:rPr>
              <a:t> Hereditary </a:t>
            </a:r>
            <a:r>
              <a:rPr dirty="0" sz="1300" spc="-10">
                <a:latin typeface="Arial"/>
                <a:cs typeface="Arial"/>
              </a:rPr>
              <a:t>Chiefs</a:t>
            </a:r>
            <a:endParaRPr sz="1300">
              <a:latin typeface="Arial"/>
              <a:cs typeface="Arial"/>
            </a:endParaRPr>
          </a:p>
          <a:p>
            <a:pPr marL="298450" marR="5080" indent="-271145">
              <a:lnSpc>
                <a:spcPct val="114999"/>
              </a:lnSpc>
              <a:buChar char="○"/>
              <a:tabLst>
                <a:tab pos="298450" algn="l"/>
              </a:tabLst>
            </a:pPr>
            <a:r>
              <a:rPr dirty="0" sz="1300">
                <a:latin typeface="Arial"/>
                <a:cs typeface="Arial"/>
              </a:rPr>
              <a:t>Moreover,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expansion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fossil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fuels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extraction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infrastructure </a:t>
            </a:r>
            <a:r>
              <a:rPr dirty="0" sz="1300">
                <a:latin typeface="Arial"/>
                <a:cs typeface="Arial"/>
              </a:rPr>
              <a:t>is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against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Canada’s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obligation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protect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human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rights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25">
                <a:latin typeface="Arial"/>
                <a:cs typeface="Arial"/>
              </a:rPr>
              <a:t> the </a:t>
            </a:r>
            <a:r>
              <a:rPr dirty="0" sz="1300">
                <a:latin typeface="Arial"/>
                <a:cs typeface="Arial"/>
              </a:rPr>
              <a:t>worst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impacts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climate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crisis</a:t>
            </a:r>
            <a:endParaRPr sz="1300">
              <a:latin typeface="Arial"/>
              <a:cs typeface="Arial"/>
            </a:endParaRPr>
          </a:p>
          <a:p>
            <a:pPr marL="298450" marR="29845" indent="-271145">
              <a:lnSpc>
                <a:spcPct val="114999"/>
              </a:lnSpc>
              <a:buChar char="○"/>
              <a:tabLst>
                <a:tab pos="298450" algn="l"/>
              </a:tabLst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Wedzin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Kwa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(Morice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River)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one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last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remaining </a:t>
            </a:r>
            <a:r>
              <a:rPr dirty="0" sz="1300">
                <a:latin typeface="Arial"/>
                <a:cs typeface="Arial"/>
              </a:rPr>
              <a:t>clean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sources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drinking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water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salmon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spawning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grounds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territory,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Wet'suwet'en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Hereditary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Chiefs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have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raised </a:t>
            </a:r>
            <a:r>
              <a:rPr dirty="0" sz="1300">
                <a:latin typeface="Arial"/>
                <a:cs typeface="Arial"/>
              </a:rPr>
              <a:t>concerns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that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project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would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damage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river.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5099" y="205323"/>
            <a:ext cx="170180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Industry</a:t>
            </a:r>
            <a:r>
              <a:rPr dirty="0" spc="-40"/>
              <a:t> </a:t>
            </a:r>
            <a:r>
              <a:rPr dirty="0" spc="-20"/>
              <a:t>risk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3275" y="1371637"/>
            <a:ext cx="3884052" cy="2781186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48</a:t>
            </a:fld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73180" y="4931466"/>
            <a:ext cx="141605" cy="160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75"/>
              </a:lnSpc>
            </a:pPr>
            <a:r>
              <a:rPr dirty="0" sz="1000" spc="-25">
                <a:solidFill>
                  <a:srgbClr val="888888"/>
                </a:solidFill>
                <a:latin typeface="Calibri"/>
                <a:cs typeface="Calibri"/>
              </a:rPr>
              <a:t>58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474" y="386875"/>
              <a:ext cx="3924350" cy="10259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3624" y="424974"/>
              <a:ext cx="3810050" cy="911674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671281" y="1371259"/>
            <a:ext cx="1838960" cy="51625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>
                <a:latin typeface="Arial"/>
                <a:cs typeface="Arial"/>
              </a:rPr>
              <a:t>NYSE: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PBA,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TSX: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PPL</a:t>
            </a:r>
            <a:endParaRPr sz="1400">
              <a:latin typeface="Arial"/>
              <a:cs typeface="Arial"/>
            </a:endParaRPr>
          </a:p>
          <a:p>
            <a:pPr marL="137795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latin typeface="Arial"/>
                <a:cs typeface="Arial"/>
              </a:rPr>
              <a:t>Analyst: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Nick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Nguyen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Pembina</a:t>
            </a:r>
            <a:r>
              <a:rPr dirty="0" spc="-40"/>
              <a:t> </a:t>
            </a:r>
            <a:r>
              <a:rPr dirty="0"/>
              <a:t>Pipeline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Stock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05675" y="802950"/>
            <a:ext cx="7886700" cy="3963035"/>
            <a:chOff x="705675" y="802950"/>
            <a:chExt cx="7886700" cy="396303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675" y="802950"/>
              <a:ext cx="7886523" cy="396290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2679733" y="2368759"/>
              <a:ext cx="1821814" cy="1835785"/>
            </a:xfrm>
            <a:custGeom>
              <a:avLst/>
              <a:gdLst/>
              <a:ahLst/>
              <a:cxnLst/>
              <a:rect l="l" t="t" r="r" b="b"/>
              <a:pathLst>
                <a:path w="1821814" h="1835785">
                  <a:moveTo>
                    <a:pt x="15" y="15"/>
                  </a:moveTo>
                  <a:lnTo>
                    <a:pt x="1821314" y="15"/>
                  </a:lnTo>
                  <a:lnTo>
                    <a:pt x="1821314" y="214215"/>
                  </a:lnTo>
                  <a:lnTo>
                    <a:pt x="15" y="214215"/>
                  </a:lnTo>
                  <a:lnTo>
                    <a:pt x="15" y="15"/>
                  </a:lnTo>
                  <a:close/>
                </a:path>
                <a:path w="1821814" h="1835785">
                  <a:moveTo>
                    <a:pt x="16" y="1496715"/>
                  </a:moveTo>
                  <a:lnTo>
                    <a:pt x="1821316" y="1496715"/>
                  </a:lnTo>
                  <a:lnTo>
                    <a:pt x="1821316" y="1835415"/>
                  </a:lnTo>
                  <a:lnTo>
                    <a:pt x="16" y="1835415"/>
                  </a:lnTo>
                  <a:lnTo>
                    <a:pt x="16" y="1496715"/>
                  </a:lnTo>
                  <a:close/>
                </a:path>
                <a:path w="1821814" h="1835785">
                  <a:moveTo>
                    <a:pt x="15" y="626640"/>
                  </a:moveTo>
                  <a:lnTo>
                    <a:pt x="1821314" y="626640"/>
                  </a:lnTo>
                  <a:lnTo>
                    <a:pt x="1821314" y="840840"/>
                  </a:lnTo>
                  <a:lnTo>
                    <a:pt x="15" y="840840"/>
                  </a:lnTo>
                  <a:lnTo>
                    <a:pt x="15" y="626640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8513525" y="4205910"/>
            <a:ext cx="477520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00" spc="-10">
                <a:latin typeface="Arial"/>
                <a:cs typeface="Arial"/>
              </a:rPr>
              <a:t>Source: Yahoo Finance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</a:t>
            </a:r>
            <a:r>
              <a:rPr dirty="0" spc="-40"/>
              <a:t> </a:t>
            </a:r>
            <a:r>
              <a:rPr dirty="0" spc="-10"/>
              <a:t>Importance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89868" y="862197"/>
            <a:ext cx="3312160" cy="2802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805" marR="187325" indent="-332740">
              <a:lnSpc>
                <a:spcPct val="150000"/>
              </a:lnSpc>
              <a:spcBef>
                <a:spcPts val="100"/>
              </a:spcBef>
              <a:buFont typeface="Arial"/>
              <a:buChar char="●"/>
              <a:tabLst>
                <a:tab pos="344805" algn="l"/>
              </a:tabLst>
            </a:pPr>
            <a:r>
              <a:rPr dirty="0" u="heavy" sz="13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More</a:t>
            </a:r>
            <a:r>
              <a:rPr dirty="0" u="heavy" sz="1350" spc="-3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than</a:t>
            </a:r>
            <a:r>
              <a:rPr dirty="0" u="heavy" sz="1350" spc="-1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half</a:t>
            </a:r>
            <a:r>
              <a:rPr dirty="0" sz="1350" spc="-1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heating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needs </a:t>
            </a:r>
            <a:r>
              <a:rPr dirty="0" sz="1350">
                <a:latin typeface="Arial"/>
                <a:cs typeface="Arial"/>
              </a:rPr>
              <a:t>provided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by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25">
                <a:latin typeface="Arial"/>
                <a:cs typeface="Arial"/>
              </a:rPr>
              <a:t> gas</a:t>
            </a:r>
            <a:endParaRPr sz="135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810"/>
              </a:spcBef>
              <a:buChar char="●"/>
              <a:tabLst>
                <a:tab pos="344170" algn="l"/>
              </a:tabLst>
            </a:pP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sector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employs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about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10" b="1">
                <a:latin typeface="Arial"/>
                <a:cs typeface="Arial"/>
              </a:rPr>
              <a:t>740,000</a:t>
            </a:r>
            <a:endParaRPr sz="1350">
              <a:latin typeface="Arial"/>
              <a:cs typeface="Arial"/>
            </a:endParaRPr>
          </a:p>
          <a:p>
            <a:pPr marL="344805">
              <a:lnSpc>
                <a:spcPct val="100000"/>
              </a:lnSpc>
              <a:spcBef>
                <a:spcPts val="810"/>
              </a:spcBef>
            </a:pPr>
            <a:r>
              <a:rPr dirty="0" sz="1350" spc="-10">
                <a:latin typeface="Arial"/>
                <a:cs typeface="Arial"/>
              </a:rPr>
              <a:t>people.</a:t>
            </a:r>
            <a:endParaRPr sz="1350">
              <a:latin typeface="Arial"/>
              <a:cs typeface="Arial"/>
            </a:endParaRPr>
          </a:p>
          <a:p>
            <a:pPr marL="344805" marR="387350" indent="-332740">
              <a:lnSpc>
                <a:spcPct val="150000"/>
              </a:lnSpc>
              <a:buChar char="●"/>
              <a:tabLst>
                <a:tab pos="344805" algn="l"/>
              </a:tabLst>
            </a:pP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oil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sector</a:t>
            </a:r>
            <a:r>
              <a:rPr dirty="0" sz="1350" spc="-10">
                <a:latin typeface="Arial"/>
                <a:cs typeface="Arial"/>
              </a:rPr>
              <a:t> contributes </a:t>
            </a:r>
            <a:r>
              <a:rPr dirty="0" sz="1350">
                <a:latin typeface="Arial"/>
                <a:cs typeface="Arial"/>
              </a:rPr>
              <a:t>nearly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11%</a:t>
            </a:r>
            <a:r>
              <a:rPr dirty="0" sz="1350" spc="-3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Canada’s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 spc="-20">
                <a:latin typeface="Arial"/>
                <a:cs typeface="Arial"/>
              </a:rPr>
              <a:t>GDP.</a:t>
            </a:r>
            <a:endParaRPr sz="1350">
              <a:latin typeface="Arial"/>
              <a:cs typeface="Arial"/>
            </a:endParaRPr>
          </a:p>
          <a:p>
            <a:pPr marL="344805" marR="73660" indent="-332740">
              <a:lnSpc>
                <a:spcPct val="150000"/>
              </a:lnSpc>
              <a:buChar char="●"/>
              <a:tabLst>
                <a:tab pos="344805" algn="l"/>
              </a:tabLst>
            </a:pPr>
            <a:r>
              <a:rPr dirty="0" sz="1350">
                <a:latin typeface="Arial"/>
                <a:cs typeface="Arial"/>
              </a:rPr>
              <a:t>Pays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average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more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than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25" b="1">
                <a:latin typeface="Arial"/>
                <a:cs typeface="Arial"/>
              </a:rPr>
              <a:t>$20 </a:t>
            </a:r>
            <a:r>
              <a:rPr dirty="0" sz="1350" b="1">
                <a:latin typeface="Arial"/>
                <a:cs typeface="Arial"/>
              </a:rPr>
              <a:t>billion</a:t>
            </a:r>
            <a:r>
              <a:rPr dirty="0" sz="1350" spc="-1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per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year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taxes,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royalties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and </a:t>
            </a:r>
            <a:r>
              <a:rPr dirty="0" sz="1350">
                <a:latin typeface="Arial"/>
                <a:cs typeface="Arial"/>
              </a:rPr>
              <a:t>fees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governments.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6295" y="921406"/>
            <a:ext cx="5461188" cy="346600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Pembina</a:t>
            </a:r>
            <a:r>
              <a:rPr dirty="0" spc="-40"/>
              <a:t> </a:t>
            </a:r>
            <a:r>
              <a:rPr dirty="0"/>
              <a:t>Pipeline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Key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Valuation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Measures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64341" y="1066019"/>
            <a:ext cx="8350884" cy="3457575"/>
            <a:chOff x="364341" y="1066019"/>
            <a:chExt cx="8350884" cy="3457575"/>
          </a:xfrm>
        </p:grpSpPr>
        <p:sp>
          <p:nvSpPr>
            <p:cNvPr id="9" name="object 9" descr=""/>
            <p:cNvSpPr/>
            <p:nvPr/>
          </p:nvSpPr>
          <p:spPr>
            <a:xfrm>
              <a:off x="2679733" y="2368759"/>
              <a:ext cx="1821814" cy="1798955"/>
            </a:xfrm>
            <a:custGeom>
              <a:avLst/>
              <a:gdLst/>
              <a:ahLst/>
              <a:cxnLst/>
              <a:rect l="l" t="t" r="r" b="b"/>
              <a:pathLst>
                <a:path w="1821814" h="1798954">
                  <a:moveTo>
                    <a:pt x="15" y="15"/>
                  </a:moveTo>
                  <a:lnTo>
                    <a:pt x="1821314" y="15"/>
                  </a:lnTo>
                  <a:lnTo>
                    <a:pt x="1821314" y="214215"/>
                  </a:lnTo>
                  <a:lnTo>
                    <a:pt x="15" y="214215"/>
                  </a:lnTo>
                  <a:lnTo>
                    <a:pt x="15" y="15"/>
                  </a:lnTo>
                  <a:close/>
                </a:path>
                <a:path w="1821814" h="1798954">
                  <a:moveTo>
                    <a:pt x="16" y="1460240"/>
                  </a:moveTo>
                  <a:lnTo>
                    <a:pt x="1821316" y="1460240"/>
                  </a:lnTo>
                  <a:lnTo>
                    <a:pt x="1821316" y="1798940"/>
                  </a:lnTo>
                  <a:lnTo>
                    <a:pt x="16" y="1798940"/>
                  </a:lnTo>
                  <a:lnTo>
                    <a:pt x="16" y="1460240"/>
                  </a:lnTo>
                  <a:close/>
                </a:path>
                <a:path w="1821814" h="1798954">
                  <a:moveTo>
                    <a:pt x="15" y="599265"/>
                  </a:moveTo>
                  <a:lnTo>
                    <a:pt x="1821314" y="599265"/>
                  </a:lnTo>
                  <a:lnTo>
                    <a:pt x="1821314" y="813465"/>
                  </a:lnTo>
                  <a:lnTo>
                    <a:pt x="15" y="813465"/>
                  </a:lnTo>
                  <a:lnTo>
                    <a:pt x="15" y="599265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183" y="1066019"/>
              <a:ext cx="8285640" cy="344772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73866" y="3127515"/>
              <a:ext cx="4076700" cy="1386840"/>
            </a:xfrm>
            <a:custGeom>
              <a:avLst/>
              <a:gdLst/>
              <a:ahLst/>
              <a:cxnLst/>
              <a:rect l="l" t="t" r="r" b="b"/>
              <a:pathLst>
                <a:path w="4076700" h="1386839">
                  <a:moveTo>
                    <a:pt x="33" y="33"/>
                  </a:moveTo>
                  <a:lnTo>
                    <a:pt x="4076433" y="33"/>
                  </a:lnTo>
                  <a:lnTo>
                    <a:pt x="4076433" y="1386333"/>
                  </a:lnTo>
                  <a:lnTo>
                    <a:pt x="33" y="1386333"/>
                  </a:lnTo>
                  <a:lnTo>
                    <a:pt x="33" y="3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73025" y="4581795"/>
            <a:ext cx="13398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5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Yahoo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Finance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8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15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50"/>
              <a:t> </a:t>
            </a:r>
            <a:r>
              <a:rPr dirty="0" spc="-25"/>
              <a:t>YTD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75" y="836049"/>
            <a:ext cx="8972649" cy="3873923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8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0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/>
              <a:t>1</a:t>
            </a:r>
            <a:r>
              <a:rPr dirty="0" spc="-10"/>
              <a:t> </a:t>
            </a:r>
            <a:r>
              <a:rPr dirty="0" spc="-20"/>
              <a:t>year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75" y="836050"/>
            <a:ext cx="8882215" cy="38739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8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0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/>
              <a:t>5</a:t>
            </a:r>
            <a:r>
              <a:rPr dirty="0" spc="-10"/>
              <a:t> </a:t>
            </a:r>
            <a:r>
              <a:rPr dirty="0" spc="-20"/>
              <a:t>year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875" y="836050"/>
            <a:ext cx="8882226" cy="3863945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899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25"/>
              <a:t> </a:t>
            </a:r>
            <a:r>
              <a:rPr dirty="0"/>
              <a:t>Chart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</a:t>
            </a:r>
            <a:r>
              <a:rPr dirty="0" spc="-25"/>
              <a:t>Max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400" y="839749"/>
            <a:ext cx="8882223" cy="38753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30"/>
              <a:t> </a:t>
            </a:r>
            <a:r>
              <a:rPr dirty="0"/>
              <a:t>Chart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</a:t>
            </a:r>
            <a:r>
              <a:rPr dirty="0"/>
              <a:t>Pembina</a:t>
            </a:r>
            <a:r>
              <a:rPr dirty="0" spc="-15"/>
              <a:t> </a:t>
            </a:r>
            <a:r>
              <a:rPr dirty="0"/>
              <a:t>vs.</a:t>
            </a:r>
            <a:r>
              <a:rPr dirty="0" spc="-15"/>
              <a:t> </a:t>
            </a:r>
            <a:r>
              <a:rPr dirty="0" spc="-10"/>
              <a:t>Indices</a:t>
            </a: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87" y="844749"/>
            <a:ext cx="8882224" cy="3865326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7309712" y="3875649"/>
            <a:ext cx="854710" cy="205740"/>
          </a:xfrm>
          <a:prstGeom prst="rect">
            <a:avLst/>
          </a:prstGeom>
          <a:solidFill>
            <a:srgbClr val="F91931"/>
          </a:solidFill>
        </p:spPr>
        <p:txBody>
          <a:bodyPr wrap="square" lIns="0" tIns="31115" rIns="0" bIns="0" rtlCol="0" vert="horz">
            <a:spAutoFit/>
          </a:bodyPr>
          <a:lstStyle/>
          <a:p>
            <a:pPr marL="188595">
              <a:lnSpc>
                <a:spcPct val="100000"/>
              </a:lnSpc>
              <a:spcBef>
                <a:spcPts val="245"/>
              </a:spcBef>
            </a:pP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Pembina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7782912" y="3453124"/>
            <a:ext cx="854710" cy="205740"/>
          </a:xfrm>
          <a:prstGeom prst="rect">
            <a:avLst/>
          </a:prstGeom>
          <a:solidFill>
            <a:srgbClr val="5D636A"/>
          </a:solidFill>
        </p:spPr>
        <p:txBody>
          <a:bodyPr wrap="square" lIns="0" tIns="31115" rIns="0" bIns="0" rtlCol="0" vert="horz">
            <a:spAutoFit/>
          </a:bodyPr>
          <a:lstStyle/>
          <a:p>
            <a:pPr marL="125095">
              <a:lnSpc>
                <a:spcPct val="100000"/>
              </a:lnSpc>
              <a:spcBef>
                <a:spcPts val="245"/>
              </a:spcBef>
            </a:pPr>
            <a:r>
              <a:rPr dirty="0" sz="900" b="1">
                <a:solidFill>
                  <a:srgbClr val="F3F3F3"/>
                </a:solidFill>
                <a:latin typeface="Arial"/>
                <a:cs typeface="Arial"/>
              </a:rPr>
              <a:t>Dow</a:t>
            </a:r>
            <a:r>
              <a:rPr dirty="0" sz="900" spc="-25" b="1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Jones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610987" y="2418175"/>
            <a:ext cx="854710" cy="205740"/>
          </a:xfrm>
          <a:prstGeom prst="rect">
            <a:avLst/>
          </a:prstGeom>
          <a:solidFill>
            <a:srgbClr val="388846"/>
          </a:solidFill>
        </p:spPr>
        <p:txBody>
          <a:bodyPr wrap="square" lIns="0" tIns="31115" rIns="0" bIns="0" rtlCol="0" vert="horz">
            <a:spAutoFit/>
          </a:bodyPr>
          <a:lstStyle/>
          <a:p>
            <a:pPr marL="199390">
              <a:lnSpc>
                <a:spcPct val="100000"/>
              </a:lnSpc>
              <a:spcBef>
                <a:spcPts val="245"/>
              </a:spcBef>
            </a:pPr>
            <a:r>
              <a:rPr dirty="0" sz="900" b="1">
                <a:solidFill>
                  <a:srgbClr val="F3F3F3"/>
                </a:solidFill>
                <a:latin typeface="Arial"/>
                <a:cs typeface="Arial"/>
              </a:rPr>
              <a:t>S&amp;P</a:t>
            </a:r>
            <a:r>
              <a:rPr dirty="0" sz="900" spc="-30" b="1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dirty="0" sz="900" spc="-25" b="1">
                <a:solidFill>
                  <a:srgbClr val="F3F3F3"/>
                </a:solidFill>
                <a:latin typeface="Arial"/>
                <a:cs typeface="Arial"/>
              </a:rPr>
              <a:t>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756287" y="1123500"/>
            <a:ext cx="854710" cy="205740"/>
          </a:xfrm>
          <a:prstGeom prst="rect">
            <a:avLst/>
          </a:prstGeom>
          <a:solidFill>
            <a:srgbClr val="8433FF"/>
          </a:solidFill>
        </p:spPr>
        <p:txBody>
          <a:bodyPr wrap="square" lIns="0" tIns="31115" rIns="0" bIns="0" rtlCol="0" vert="horz">
            <a:spAutoFit/>
          </a:bodyPr>
          <a:lstStyle/>
          <a:p>
            <a:pPr marL="179070">
              <a:lnSpc>
                <a:spcPct val="100000"/>
              </a:lnSpc>
              <a:spcBef>
                <a:spcPts val="245"/>
              </a:spcBef>
            </a:pP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NASDAQ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Price</a:t>
            </a:r>
            <a:r>
              <a:rPr dirty="0" spc="-30"/>
              <a:t> </a:t>
            </a:r>
            <a:r>
              <a:rPr dirty="0"/>
              <a:t>Chart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</a:t>
            </a:r>
            <a:r>
              <a:rPr dirty="0"/>
              <a:t>Pembina</a:t>
            </a:r>
            <a:r>
              <a:rPr dirty="0" spc="-15"/>
              <a:t> </a:t>
            </a:r>
            <a:r>
              <a:rPr dirty="0"/>
              <a:t>vs.</a:t>
            </a:r>
            <a:r>
              <a:rPr dirty="0" spc="-15"/>
              <a:t> </a:t>
            </a:r>
            <a:r>
              <a:rPr dirty="0" spc="-10"/>
              <a:t>Peers</a:t>
            </a: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900" y="844749"/>
            <a:ext cx="8882200" cy="3867599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7736750" y="3505849"/>
            <a:ext cx="854710" cy="205740"/>
          </a:xfrm>
          <a:prstGeom prst="rect">
            <a:avLst/>
          </a:prstGeom>
          <a:solidFill>
            <a:srgbClr val="F91931"/>
          </a:solidFill>
        </p:spPr>
        <p:txBody>
          <a:bodyPr wrap="square" lIns="0" tIns="31115" rIns="0" bIns="0" rtlCol="0" vert="horz">
            <a:spAutoFit/>
          </a:bodyPr>
          <a:lstStyle/>
          <a:p>
            <a:pPr marL="188595">
              <a:lnSpc>
                <a:spcPct val="100000"/>
              </a:lnSpc>
              <a:spcBef>
                <a:spcPts val="245"/>
              </a:spcBef>
            </a:pP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Pembina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6149875" y="4084425"/>
            <a:ext cx="854710" cy="205740"/>
          </a:xfrm>
          <a:prstGeom prst="rect">
            <a:avLst/>
          </a:prstGeom>
          <a:solidFill>
            <a:srgbClr val="5D636A"/>
          </a:solidFill>
        </p:spPr>
        <p:txBody>
          <a:bodyPr wrap="square" lIns="0" tIns="31115" rIns="0" bIns="0" rtlCol="0" vert="horz">
            <a:spAutoFit/>
          </a:bodyPr>
          <a:lstStyle/>
          <a:p>
            <a:pPr marL="140970">
              <a:lnSpc>
                <a:spcPct val="100000"/>
              </a:lnSpc>
              <a:spcBef>
                <a:spcPts val="245"/>
              </a:spcBef>
            </a:pPr>
            <a:r>
              <a:rPr dirty="0" sz="900" b="1">
                <a:solidFill>
                  <a:srgbClr val="F3F3F3"/>
                </a:solidFill>
                <a:latin typeface="Arial"/>
                <a:cs typeface="Arial"/>
              </a:rPr>
              <a:t>TC</a:t>
            </a: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 Energy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437225" y="2408137"/>
            <a:ext cx="854710" cy="205740"/>
          </a:xfrm>
          <a:prstGeom prst="rect">
            <a:avLst/>
          </a:prstGeom>
          <a:solidFill>
            <a:srgbClr val="388846"/>
          </a:solidFill>
        </p:spPr>
        <p:txBody>
          <a:bodyPr wrap="square" lIns="0" tIns="31115" rIns="0" bIns="0" rtlCol="0" vert="horz">
            <a:spAutoFit/>
          </a:bodyPr>
          <a:lstStyle/>
          <a:p>
            <a:pPr marL="179070">
              <a:lnSpc>
                <a:spcPct val="100000"/>
              </a:lnSpc>
              <a:spcBef>
                <a:spcPts val="245"/>
              </a:spcBef>
            </a:pP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Enbridge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803249" y="1691600"/>
            <a:ext cx="854710" cy="205740"/>
          </a:xfrm>
          <a:prstGeom prst="rect">
            <a:avLst/>
          </a:prstGeom>
          <a:solidFill>
            <a:srgbClr val="8433FF"/>
          </a:solidFill>
        </p:spPr>
        <p:txBody>
          <a:bodyPr wrap="square" lIns="0" tIns="31115" rIns="0" bIns="0" rtlCol="0" vert="horz">
            <a:spAutoFit/>
          </a:bodyPr>
          <a:lstStyle/>
          <a:p>
            <a:pPr marL="236220">
              <a:lnSpc>
                <a:spcPct val="100000"/>
              </a:lnSpc>
              <a:spcBef>
                <a:spcPts val="245"/>
              </a:spcBef>
            </a:pPr>
            <a:r>
              <a:rPr dirty="0" sz="900" spc="-10" b="1">
                <a:solidFill>
                  <a:srgbClr val="F3F3F3"/>
                </a:solidFill>
                <a:latin typeface="Arial"/>
                <a:cs typeface="Arial"/>
              </a:rPr>
              <a:t>Keyera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Outstanding</a:t>
            </a:r>
            <a:r>
              <a:rPr dirty="0" spc="-55"/>
              <a:t> </a:t>
            </a:r>
            <a:r>
              <a:rPr dirty="0" spc="-10"/>
              <a:t>Shares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end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Q1,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803410" y="737542"/>
            <a:ext cx="7546975" cy="3825240"/>
            <a:chOff x="803410" y="737542"/>
            <a:chExt cx="7546975" cy="3825240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410" y="737542"/>
              <a:ext cx="7509154" cy="381534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858281" y="4184474"/>
              <a:ext cx="7482205" cy="368935"/>
            </a:xfrm>
            <a:custGeom>
              <a:avLst/>
              <a:gdLst/>
              <a:ahLst/>
              <a:cxnLst/>
              <a:rect l="l" t="t" r="r" b="b"/>
              <a:pathLst>
                <a:path w="7482205" h="368935">
                  <a:moveTo>
                    <a:pt x="0" y="55176"/>
                  </a:moveTo>
                  <a:lnTo>
                    <a:pt x="4336" y="33699"/>
                  </a:lnTo>
                  <a:lnTo>
                    <a:pt x="16160" y="16160"/>
                  </a:lnTo>
                  <a:lnTo>
                    <a:pt x="33699" y="4336"/>
                  </a:lnTo>
                  <a:lnTo>
                    <a:pt x="55176" y="0"/>
                  </a:lnTo>
                  <a:lnTo>
                    <a:pt x="7427001" y="0"/>
                  </a:lnTo>
                  <a:lnTo>
                    <a:pt x="7466017" y="16160"/>
                  </a:lnTo>
                  <a:lnTo>
                    <a:pt x="7482178" y="55176"/>
                  </a:lnTo>
                  <a:lnTo>
                    <a:pt x="7482178" y="313258"/>
                  </a:lnTo>
                  <a:lnTo>
                    <a:pt x="7477842" y="334735"/>
                  </a:lnTo>
                  <a:lnTo>
                    <a:pt x="7466017" y="352273"/>
                  </a:lnTo>
                  <a:lnTo>
                    <a:pt x="7448479" y="364098"/>
                  </a:lnTo>
                  <a:lnTo>
                    <a:pt x="7427001" y="368434"/>
                  </a:lnTo>
                  <a:lnTo>
                    <a:pt x="55176" y="368434"/>
                  </a:lnTo>
                  <a:lnTo>
                    <a:pt x="33699" y="364098"/>
                  </a:lnTo>
                  <a:lnTo>
                    <a:pt x="16160" y="352273"/>
                  </a:lnTo>
                  <a:lnTo>
                    <a:pt x="4336" y="334735"/>
                  </a:lnTo>
                  <a:lnTo>
                    <a:pt x="0" y="313258"/>
                  </a:lnTo>
                  <a:lnTo>
                    <a:pt x="0" y="55176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330200" y="4620845"/>
            <a:ext cx="24847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25">
                <a:latin typeface="Arial"/>
                <a:cs typeface="Arial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Pembina’s</a:t>
            </a:r>
            <a:r>
              <a:rPr dirty="0" u="sng" sz="10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2023,</a:t>
            </a:r>
            <a:r>
              <a:rPr dirty="0" u="sng" sz="1000" spc="-3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Q1</a:t>
            </a:r>
            <a:r>
              <a:rPr dirty="0" u="sng" sz="10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10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Interim</a:t>
            </a:r>
            <a:r>
              <a:rPr dirty="0" u="sng" sz="10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10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Report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pc="-20"/>
              <a:t>Top</a:t>
            </a:r>
            <a:r>
              <a:rPr dirty="0" spc="-125"/>
              <a:t> </a:t>
            </a:r>
            <a:r>
              <a:rPr dirty="0" spc="-10"/>
              <a:t>Shareholders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Institutional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018124" y="756600"/>
            <a:ext cx="7108190" cy="3802379"/>
            <a:chOff x="1018124" y="756600"/>
            <a:chExt cx="7108190" cy="3802379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637" y="756600"/>
              <a:ext cx="7036547" cy="380215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27649" y="1309824"/>
              <a:ext cx="7089140" cy="339090"/>
            </a:xfrm>
            <a:custGeom>
              <a:avLst/>
              <a:gdLst/>
              <a:ahLst/>
              <a:cxnLst/>
              <a:rect l="l" t="t" r="r" b="b"/>
              <a:pathLst>
                <a:path w="7089140" h="339089">
                  <a:moveTo>
                    <a:pt x="0" y="50723"/>
                  </a:moveTo>
                  <a:lnTo>
                    <a:pt x="3986" y="30979"/>
                  </a:lnTo>
                  <a:lnTo>
                    <a:pt x="14856" y="14856"/>
                  </a:lnTo>
                  <a:lnTo>
                    <a:pt x="30979" y="3986"/>
                  </a:lnTo>
                  <a:lnTo>
                    <a:pt x="50723" y="0"/>
                  </a:lnTo>
                  <a:lnTo>
                    <a:pt x="7037976" y="0"/>
                  </a:lnTo>
                  <a:lnTo>
                    <a:pt x="7073843" y="14856"/>
                  </a:lnTo>
                  <a:lnTo>
                    <a:pt x="7088699" y="50723"/>
                  </a:lnTo>
                  <a:lnTo>
                    <a:pt x="7088699" y="287976"/>
                  </a:lnTo>
                  <a:lnTo>
                    <a:pt x="7084713" y="307720"/>
                  </a:lnTo>
                  <a:lnTo>
                    <a:pt x="7073843" y="323843"/>
                  </a:lnTo>
                  <a:lnTo>
                    <a:pt x="7057720" y="334713"/>
                  </a:lnTo>
                  <a:lnTo>
                    <a:pt x="7037976" y="338699"/>
                  </a:lnTo>
                  <a:lnTo>
                    <a:pt x="50723" y="338699"/>
                  </a:lnTo>
                  <a:lnTo>
                    <a:pt x="30979" y="334713"/>
                  </a:lnTo>
                  <a:lnTo>
                    <a:pt x="14856" y="323843"/>
                  </a:lnTo>
                  <a:lnTo>
                    <a:pt x="3986" y="307720"/>
                  </a:lnTo>
                  <a:lnTo>
                    <a:pt x="0" y="287976"/>
                  </a:lnTo>
                  <a:lnTo>
                    <a:pt x="0" y="5072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72300" y="4632800"/>
            <a:ext cx="1617345" cy="44767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5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Yahoo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Finance</a:t>
            </a:r>
            <a:endParaRPr sz="1000">
              <a:latin typeface="Arial"/>
              <a:cs typeface="Arial"/>
            </a:endParaRPr>
          </a:p>
          <a:p>
            <a:pPr marL="582295">
              <a:lnSpc>
                <a:spcPct val="100000"/>
              </a:lnSpc>
              <a:spcBef>
                <a:spcPts val="925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pc="-20"/>
              <a:t>Top</a:t>
            </a:r>
            <a:r>
              <a:rPr dirty="0" spc="-125"/>
              <a:t> </a:t>
            </a:r>
            <a:r>
              <a:rPr dirty="0" spc="-10"/>
              <a:t>Shareholders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Mutual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Funds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018132" y="762050"/>
            <a:ext cx="7068820" cy="3872865"/>
            <a:chOff x="1018132" y="762050"/>
            <a:chExt cx="7068820" cy="387286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650" y="762050"/>
              <a:ext cx="7012507" cy="38726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27657" y="1340588"/>
              <a:ext cx="7049770" cy="331470"/>
            </a:xfrm>
            <a:custGeom>
              <a:avLst/>
              <a:gdLst/>
              <a:ahLst/>
              <a:cxnLst/>
              <a:rect l="l" t="t" r="r" b="b"/>
              <a:pathLst>
                <a:path w="7049770" h="331469">
                  <a:moveTo>
                    <a:pt x="0" y="49628"/>
                  </a:moveTo>
                  <a:lnTo>
                    <a:pt x="3900" y="30310"/>
                  </a:lnTo>
                  <a:lnTo>
                    <a:pt x="14535" y="14535"/>
                  </a:lnTo>
                  <a:lnTo>
                    <a:pt x="30310" y="3900"/>
                  </a:lnTo>
                  <a:lnTo>
                    <a:pt x="49628" y="0"/>
                  </a:lnTo>
                  <a:lnTo>
                    <a:pt x="7000006" y="0"/>
                  </a:lnTo>
                  <a:lnTo>
                    <a:pt x="7041296" y="22094"/>
                  </a:lnTo>
                  <a:lnTo>
                    <a:pt x="7049635" y="49628"/>
                  </a:lnTo>
                  <a:lnTo>
                    <a:pt x="7049635" y="281756"/>
                  </a:lnTo>
                  <a:lnTo>
                    <a:pt x="7045735" y="301073"/>
                  </a:lnTo>
                  <a:lnTo>
                    <a:pt x="7035099" y="316848"/>
                  </a:lnTo>
                  <a:lnTo>
                    <a:pt x="7019324" y="327484"/>
                  </a:lnTo>
                  <a:lnTo>
                    <a:pt x="7000006" y="331384"/>
                  </a:lnTo>
                  <a:lnTo>
                    <a:pt x="49628" y="331384"/>
                  </a:lnTo>
                  <a:lnTo>
                    <a:pt x="30310" y="327484"/>
                  </a:lnTo>
                  <a:lnTo>
                    <a:pt x="14535" y="316848"/>
                  </a:lnTo>
                  <a:lnTo>
                    <a:pt x="3900" y="301073"/>
                  </a:lnTo>
                  <a:lnTo>
                    <a:pt x="0" y="281756"/>
                  </a:lnTo>
                  <a:lnTo>
                    <a:pt x="0" y="49628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72300" y="4632800"/>
            <a:ext cx="1617345" cy="44767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5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Yahoo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Finance</a:t>
            </a:r>
            <a:endParaRPr sz="1000">
              <a:latin typeface="Arial"/>
              <a:cs typeface="Arial"/>
            </a:endParaRPr>
          </a:p>
          <a:p>
            <a:pPr marL="582295">
              <a:lnSpc>
                <a:spcPct val="100000"/>
              </a:lnSpc>
              <a:spcBef>
                <a:spcPts val="925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</a:t>
            </a:r>
            <a:r>
              <a:rPr dirty="0" spc="-40"/>
              <a:t> </a:t>
            </a:r>
            <a:r>
              <a:rPr dirty="0"/>
              <a:t>Companies</a:t>
            </a:r>
            <a:r>
              <a:rPr dirty="0" spc="-40"/>
              <a:t> </a:t>
            </a:r>
            <a:r>
              <a:rPr dirty="0"/>
              <a:t>Revenue</a:t>
            </a:r>
            <a:r>
              <a:rPr dirty="0" spc="-40"/>
              <a:t> </a:t>
            </a:r>
            <a:r>
              <a:rPr dirty="0" spc="-10"/>
              <a:t>Sources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286093" y="784819"/>
            <a:ext cx="8123555" cy="38341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47345" marR="5080" indent="-335280">
              <a:lnSpc>
                <a:spcPct val="105000"/>
              </a:lnSpc>
              <a:spcBef>
                <a:spcPts val="100"/>
              </a:spcBef>
              <a:buFont typeface="Arial"/>
              <a:buChar char="●"/>
              <a:tabLst>
                <a:tab pos="348615" algn="l"/>
              </a:tabLst>
            </a:pPr>
            <a:r>
              <a:rPr dirty="0" sz="1400" spc="-10" b="1">
                <a:latin typeface="Arial"/>
                <a:cs typeface="Arial"/>
              </a:rPr>
              <a:t>Transportation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fees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companies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charge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producers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customers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fees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utilizing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their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to </a:t>
            </a:r>
            <a:r>
              <a:rPr dirty="0" sz="1400" spc="-25">
                <a:latin typeface="Arial"/>
                <a:cs typeface="Arial"/>
              </a:rPr>
              <a:t>	</a:t>
            </a:r>
            <a:r>
              <a:rPr dirty="0" sz="1400">
                <a:latin typeface="Arial"/>
                <a:cs typeface="Arial"/>
              </a:rPr>
              <a:t>transport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oil,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other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petroleum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based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volume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transported </a:t>
            </a:r>
            <a:r>
              <a:rPr dirty="0" sz="1400" spc="-10">
                <a:latin typeface="Arial"/>
                <a:cs typeface="Arial"/>
              </a:rPr>
              <a:t>	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distance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traveled.</a:t>
            </a:r>
            <a:endParaRPr sz="1400">
              <a:latin typeface="Arial"/>
              <a:cs typeface="Arial"/>
            </a:endParaRPr>
          </a:p>
          <a:p>
            <a:pPr marL="348615" marR="548005" indent="-336550">
              <a:lnSpc>
                <a:spcPct val="105000"/>
              </a:lnSpc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Long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term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contracts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companies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secure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long-term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transportation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contracts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producers, </a:t>
            </a:r>
            <a:r>
              <a:rPr dirty="0" sz="1400">
                <a:latin typeface="Arial"/>
                <a:cs typeface="Arial"/>
              </a:rPr>
              <a:t>refiners,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other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customers.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Fees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charged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might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fixed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include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provision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periodic </a:t>
            </a:r>
            <a:r>
              <a:rPr dirty="0" sz="1400">
                <a:latin typeface="Arial"/>
                <a:cs typeface="Arial"/>
              </a:rPr>
              <a:t>adjustments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based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market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conditions.</a:t>
            </a:r>
            <a:endParaRPr sz="1400">
              <a:latin typeface="Arial"/>
              <a:cs typeface="Arial"/>
            </a:endParaRPr>
          </a:p>
          <a:p>
            <a:pPr marL="348615" marR="541020" indent="-336550">
              <a:lnSpc>
                <a:spcPct val="105000"/>
              </a:lnSpc>
              <a:buFont typeface="Arial"/>
              <a:buChar char="●"/>
              <a:tabLst>
                <a:tab pos="348615" algn="l"/>
              </a:tabLst>
            </a:pPr>
            <a:r>
              <a:rPr dirty="0" sz="1400" spc="-10" b="1">
                <a:latin typeface="Arial"/>
                <a:cs typeface="Arial"/>
              </a:rPr>
              <a:t>Tariffs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tolling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established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usage,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rates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approved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regulatory </a:t>
            </a:r>
            <a:r>
              <a:rPr dirty="0" sz="1400">
                <a:latin typeface="Arial"/>
                <a:cs typeface="Arial"/>
              </a:rPr>
              <a:t>bodies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which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include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fixed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volumetric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charges.</a:t>
            </a:r>
            <a:endParaRPr sz="1400">
              <a:latin typeface="Arial"/>
              <a:cs typeface="Arial"/>
            </a:endParaRPr>
          </a:p>
          <a:p>
            <a:pPr marL="348615" marR="596265" indent="-336550">
              <a:lnSpc>
                <a:spcPct val="105000"/>
              </a:lnSpc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Expansion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new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projects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generate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additional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revenue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securing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new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transportation </a:t>
            </a:r>
            <a:r>
              <a:rPr dirty="0" sz="1400">
                <a:latin typeface="Arial"/>
                <a:cs typeface="Arial"/>
              </a:rPr>
              <a:t>agreements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attracting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new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customers.</a:t>
            </a:r>
            <a:endParaRPr sz="1400">
              <a:latin typeface="Arial"/>
              <a:cs typeface="Arial"/>
            </a:endParaRPr>
          </a:p>
          <a:p>
            <a:pPr marL="348615" marR="718185" indent="-336550">
              <a:lnSpc>
                <a:spcPct val="105000"/>
              </a:lnSpc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Ancillary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services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companies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offer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additional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services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such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blending</a:t>
            </a:r>
            <a:r>
              <a:rPr dirty="0" sz="1400" spc="-25">
                <a:latin typeface="Arial"/>
                <a:cs typeface="Arial"/>
              </a:rPr>
              <a:t> or </a:t>
            </a:r>
            <a:r>
              <a:rPr dirty="0" sz="1400">
                <a:latin typeface="Arial"/>
                <a:cs typeface="Arial"/>
              </a:rPr>
              <a:t>processing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facilities.</a:t>
            </a:r>
            <a:endParaRPr sz="1400">
              <a:latin typeface="Arial"/>
              <a:cs typeface="Arial"/>
            </a:endParaRPr>
          </a:p>
          <a:p>
            <a:pPr marL="348615" marR="705485" indent="-336550">
              <a:lnSpc>
                <a:spcPct val="105000"/>
              </a:lnSpc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Asset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leasing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or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joint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ventures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companies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may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lease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their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assets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enter</a:t>
            </a:r>
            <a:r>
              <a:rPr dirty="0" sz="1400" spc="-10">
                <a:latin typeface="Arial"/>
                <a:cs typeface="Arial"/>
              </a:rPr>
              <a:t> joint </a:t>
            </a:r>
            <a:r>
              <a:rPr dirty="0" sz="1400">
                <a:latin typeface="Arial"/>
                <a:cs typeface="Arial"/>
              </a:rPr>
              <a:t>ventures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order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monetize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their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infrastructure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while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maintaining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partial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ownership</a:t>
            </a:r>
            <a:r>
              <a:rPr dirty="0" sz="1400" spc="-25">
                <a:latin typeface="Arial"/>
                <a:cs typeface="Arial"/>
              </a:rPr>
              <a:t> and </a:t>
            </a:r>
            <a:r>
              <a:rPr dirty="0" sz="1400">
                <a:latin typeface="Arial"/>
                <a:cs typeface="Arial"/>
              </a:rPr>
              <a:t>operational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responsibilities.</a:t>
            </a:r>
            <a:endParaRPr sz="1400">
              <a:latin typeface="Arial"/>
              <a:cs typeface="Arial"/>
            </a:endParaRPr>
          </a:p>
          <a:p>
            <a:pPr marL="348615" marR="398780" indent="-336550">
              <a:lnSpc>
                <a:spcPct val="105000"/>
              </a:lnSpc>
              <a:buClr>
                <a:srgbClr val="374151"/>
              </a:buClr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Hedging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financial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activities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some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companies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engage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derivative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contracts</a:t>
            </a:r>
            <a:r>
              <a:rPr dirty="0" sz="1400" spc="-25">
                <a:latin typeface="Arial"/>
                <a:cs typeface="Arial"/>
              </a:rPr>
              <a:t> to </a:t>
            </a:r>
            <a:r>
              <a:rPr dirty="0" sz="1400">
                <a:latin typeface="Arial"/>
                <a:cs typeface="Arial"/>
              </a:rPr>
              <a:t>manage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price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risks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optimize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their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cash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flow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positions.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2022</a:t>
            </a:r>
            <a:r>
              <a:rPr dirty="0" spc="-25"/>
              <a:t> </a:t>
            </a:r>
            <a:r>
              <a:rPr dirty="0"/>
              <a:t>Common</a:t>
            </a:r>
            <a:r>
              <a:rPr dirty="0" spc="-25"/>
              <a:t> </a:t>
            </a:r>
            <a:r>
              <a:rPr dirty="0"/>
              <a:t>Share</a:t>
            </a:r>
            <a:r>
              <a:rPr dirty="0" spc="-25"/>
              <a:t> </a:t>
            </a:r>
            <a:r>
              <a:rPr dirty="0" spc="-10"/>
              <a:t>Dividends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175475" y="789824"/>
            <a:ext cx="8871585" cy="3830320"/>
            <a:chOff x="175475" y="789824"/>
            <a:chExt cx="8871585" cy="3830320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75" y="789824"/>
              <a:ext cx="7061075" cy="382967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067749" y="1076325"/>
              <a:ext cx="1979295" cy="3543300"/>
            </a:xfrm>
            <a:custGeom>
              <a:avLst/>
              <a:gdLst/>
              <a:ahLst/>
              <a:cxnLst/>
              <a:rect l="l" t="t" r="r" b="b"/>
              <a:pathLst>
                <a:path w="1979295" h="3543300">
                  <a:moveTo>
                    <a:pt x="1979099" y="3543299"/>
                  </a:moveTo>
                  <a:lnTo>
                    <a:pt x="0" y="3543299"/>
                  </a:lnTo>
                  <a:lnTo>
                    <a:pt x="0" y="0"/>
                  </a:lnTo>
                  <a:lnTo>
                    <a:pt x="1979099" y="0"/>
                  </a:lnTo>
                  <a:lnTo>
                    <a:pt x="1979099" y="3543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067749" y="1076325"/>
            <a:ext cx="1979295" cy="3543300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  <a:spcBef>
                <a:spcPts val="5"/>
              </a:spcBef>
            </a:pP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2022,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paid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out</a:t>
            </a:r>
            <a:endParaRPr sz="1150">
              <a:latin typeface="Arial"/>
              <a:cs typeface="Arial"/>
            </a:endParaRPr>
          </a:p>
          <a:p>
            <a:pPr marL="85725" marR="262255">
              <a:lnSpc>
                <a:spcPct val="114100"/>
              </a:lnSpc>
            </a:pPr>
            <a:r>
              <a:rPr dirty="0" sz="1150" b="1">
                <a:latin typeface="Arial"/>
                <a:cs typeface="Arial"/>
              </a:rPr>
              <a:t>$0.21</a:t>
            </a:r>
            <a:r>
              <a:rPr dirty="0" sz="1150">
                <a:latin typeface="Arial"/>
                <a:cs typeface="Arial"/>
              </a:rPr>
              <a:t>/common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share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per </a:t>
            </a:r>
            <a:r>
              <a:rPr dirty="0" sz="1150" spc="-10">
                <a:latin typeface="Arial"/>
                <a:cs typeface="Arial"/>
              </a:rPr>
              <a:t>month.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Arial"/>
              <a:cs typeface="Arial"/>
            </a:endParaRPr>
          </a:p>
          <a:p>
            <a:pPr marL="85725" marR="124460">
              <a:lnSpc>
                <a:spcPct val="114100"/>
              </a:lnSpc>
            </a:pPr>
            <a:r>
              <a:rPr dirty="0" sz="1150">
                <a:latin typeface="Arial"/>
                <a:cs typeface="Arial"/>
              </a:rPr>
              <a:t>Related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closing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of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PGI</a:t>
            </a:r>
            <a:r>
              <a:rPr dirty="0" sz="1150" spc="-10" b="1">
                <a:latin typeface="Arial"/>
                <a:cs typeface="Arial"/>
              </a:rPr>
              <a:t> Transaction</a:t>
            </a:r>
            <a:r>
              <a:rPr dirty="0" sz="1150" b="1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on </a:t>
            </a:r>
            <a:r>
              <a:rPr dirty="0" sz="1150">
                <a:latin typeface="Arial"/>
                <a:cs typeface="Arial"/>
              </a:rPr>
              <a:t>Aug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15,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2022,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Pembina's </a:t>
            </a:r>
            <a:r>
              <a:rPr dirty="0" sz="1150">
                <a:latin typeface="Arial"/>
                <a:cs typeface="Arial"/>
              </a:rPr>
              <a:t>Board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Directors </a:t>
            </a:r>
            <a:r>
              <a:rPr dirty="0" sz="1150">
                <a:latin typeface="Arial"/>
                <a:cs typeface="Arial"/>
              </a:rPr>
              <a:t>approved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$0.0075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per </a:t>
            </a:r>
            <a:r>
              <a:rPr dirty="0" sz="1150">
                <a:latin typeface="Arial"/>
                <a:cs typeface="Arial"/>
              </a:rPr>
              <a:t>common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share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increase</a:t>
            </a:r>
            <a:r>
              <a:rPr dirty="0" sz="1150" spc="-30" b="1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to </a:t>
            </a:r>
            <a:r>
              <a:rPr dirty="0" sz="1150">
                <a:latin typeface="Arial"/>
                <a:cs typeface="Arial"/>
              </a:rPr>
              <a:t>its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monthly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common</a:t>
            </a:r>
            <a:r>
              <a:rPr dirty="0" sz="1150" spc="-10">
                <a:latin typeface="Arial"/>
                <a:cs typeface="Arial"/>
              </a:rPr>
              <a:t> share </a:t>
            </a:r>
            <a:r>
              <a:rPr dirty="0" sz="1150">
                <a:latin typeface="Arial"/>
                <a:cs typeface="Arial"/>
              </a:rPr>
              <a:t>dividend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rate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from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$0.21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to</a:t>
            </a:r>
            <a:endParaRPr sz="1150">
              <a:latin typeface="Arial"/>
              <a:cs typeface="Arial"/>
            </a:endParaRPr>
          </a:p>
          <a:p>
            <a:pPr marL="85725" marR="100330">
              <a:lnSpc>
                <a:spcPct val="114100"/>
              </a:lnSpc>
            </a:pPr>
            <a:r>
              <a:rPr dirty="0" sz="1150" b="1">
                <a:latin typeface="Arial"/>
                <a:cs typeface="Arial"/>
              </a:rPr>
              <a:t>$0.2175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per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common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share </a:t>
            </a:r>
            <a:r>
              <a:rPr dirty="0" sz="1150">
                <a:latin typeface="Arial"/>
                <a:cs typeface="Arial"/>
              </a:rPr>
              <a:t>per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month,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commencing </a:t>
            </a:r>
            <a:r>
              <a:rPr dirty="0" sz="1150">
                <a:latin typeface="Arial"/>
                <a:cs typeface="Arial"/>
              </a:rPr>
              <a:t>with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the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dividend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paid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on </a:t>
            </a:r>
            <a:r>
              <a:rPr dirty="0" sz="1150">
                <a:latin typeface="Arial"/>
                <a:cs typeface="Arial"/>
              </a:rPr>
              <a:t>Sep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7,</a:t>
            </a:r>
            <a:r>
              <a:rPr dirty="0" sz="1150" spc="-10">
                <a:latin typeface="Arial"/>
                <a:cs typeface="Arial"/>
              </a:rPr>
              <a:t> 2022.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72300" y="4632800"/>
            <a:ext cx="1617345" cy="44767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Pembina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Investors</a:t>
            </a:r>
            <a:endParaRPr sz="1000">
              <a:latin typeface="Arial"/>
              <a:cs typeface="Arial"/>
            </a:endParaRPr>
          </a:p>
          <a:p>
            <a:pPr marL="582295">
              <a:lnSpc>
                <a:spcPct val="100000"/>
              </a:lnSpc>
              <a:spcBef>
                <a:spcPts val="925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70</a:t>
            </a:fld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10</a:t>
            </a:r>
            <a:r>
              <a:rPr dirty="0" spc="-105"/>
              <a:t> </a:t>
            </a:r>
            <a:r>
              <a:rPr dirty="0"/>
              <a:t>Year</a:t>
            </a:r>
            <a:r>
              <a:rPr dirty="0" spc="-70"/>
              <a:t> </a:t>
            </a:r>
            <a:r>
              <a:rPr dirty="0"/>
              <a:t>Historical</a:t>
            </a:r>
            <a:r>
              <a:rPr dirty="0" spc="-65"/>
              <a:t> </a:t>
            </a:r>
            <a:r>
              <a:rPr dirty="0" spc="-10"/>
              <a:t>Dividends</a:t>
            </a: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6912" y="828622"/>
            <a:ext cx="8420664" cy="3800337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2296612" y="2116717"/>
            <a:ext cx="1795780" cy="932180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13970" rIns="0" bIns="0" rtlCol="0" vert="horz">
            <a:spAutoFit/>
          </a:bodyPr>
          <a:lstStyle/>
          <a:p>
            <a:pPr marL="85725" marR="92075">
              <a:lnSpc>
                <a:spcPct val="114599"/>
              </a:lnSpc>
              <a:spcBef>
                <a:spcPts val="110"/>
              </a:spcBef>
            </a:pP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past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10</a:t>
            </a:r>
            <a:r>
              <a:rPr dirty="0" sz="1200" spc="-10">
                <a:latin typeface="Arial"/>
                <a:cs typeface="Arial"/>
              </a:rPr>
              <a:t> years, </a:t>
            </a:r>
            <a:r>
              <a:rPr dirty="0" sz="1200">
                <a:latin typeface="Arial"/>
                <a:cs typeface="Arial"/>
              </a:rPr>
              <a:t>Pembina’s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dividend </a:t>
            </a:r>
            <a:r>
              <a:rPr dirty="0" sz="1200">
                <a:latin typeface="Arial"/>
                <a:cs typeface="Arial"/>
              </a:rPr>
              <a:t>payout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stable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growing</a:t>
            </a:r>
            <a:r>
              <a:rPr dirty="0" sz="1200" spc="-1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72300" y="4632800"/>
            <a:ext cx="1617345" cy="44767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Pembina</a:t>
            </a:r>
            <a:r>
              <a:rPr dirty="0" sz="1000" spc="-3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Investors</a:t>
            </a:r>
            <a:endParaRPr sz="1000">
              <a:latin typeface="Arial"/>
              <a:cs typeface="Arial"/>
            </a:endParaRPr>
          </a:p>
          <a:p>
            <a:pPr marL="582295">
              <a:lnSpc>
                <a:spcPct val="100000"/>
              </a:lnSpc>
              <a:spcBef>
                <a:spcPts val="925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70</a:t>
            </a:fld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Share</a:t>
            </a:r>
            <a:r>
              <a:rPr dirty="0" spc="-40"/>
              <a:t> </a:t>
            </a:r>
            <a:r>
              <a:rPr dirty="0"/>
              <a:t>Repurchase</a:t>
            </a:r>
            <a:r>
              <a:rPr dirty="0" spc="-35"/>
              <a:t> </a:t>
            </a:r>
            <a:r>
              <a:rPr dirty="0" spc="-10"/>
              <a:t>History</a:t>
            </a: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246" y="793722"/>
            <a:ext cx="8747040" cy="93785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875" y="1846162"/>
            <a:ext cx="6824149" cy="2228996"/>
          </a:xfrm>
          <a:prstGeom prst="rect">
            <a:avLst/>
          </a:prstGeom>
        </p:spPr>
      </p:pic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7191750" y="1824242"/>
          <a:ext cx="1778635" cy="1891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635"/>
                <a:gridCol w="685165"/>
              </a:tblGrid>
              <a:tr h="257810">
                <a:tc>
                  <a:txBody>
                    <a:bodyPr/>
                    <a:lstStyle/>
                    <a:p>
                      <a:pPr marL="90170">
                        <a:lnSpc>
                          <a:spcPts val="1105"/>
                        </a:lnSpc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Date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2550">
                        <a:lnSpc>
                          <a:spcPts val="1105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Value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Dec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31,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2022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825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84.0M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Sep</a:t>
                      </a:r>
                      <a:r>
                        <a:rPr dirty="0" sz="1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30,</a:t>
                      </a:r>
                      <a:r>
                        <a:rPr dirty="0" sz="1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2022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  <a:tc>
                  <a:txBody>
                    <a:bodyPr/>
                    <a:lstStyle/>
                    <a:p>
                      <a:pPr algn="r" marR="8255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155.0M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</a:tr>
              <a:tr h="349885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Jun</a:t>
                      </a:r>
                      <a:r>
                        <a:rPr dirty="0" sz="1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30,</a:t>
                      </a:r>
                      <a:r>
                        <a:rPr dirty="0" sz="1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2022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  <a:tc>
                  <a:txBody>
                    <a:bodyPr/>
                    <a:lstStyle/>
                    <a:p>
                      <a:pPr algn="r" marR="8255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66.0M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</a:tr>
              <a:tr h="349885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Mar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31,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2022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  <a:tc>
                  <a:txBody>
                    <a:bodyPr/>
                    <a:lstStyle/>
                    <a:p>
                      <a:pPr algn="r" marR="8255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28.0M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</a:tr>
              <a:tr h="245745">
                <a:tc>
                  <a:txBody>
                    <a:bodyPr/>
                    <a:lstStyle/>
                    <a:p>
                      <a:pPr marL="90170">
                        <a:lnSpc>
                          <a:spcPts val="111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Dec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31,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2021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  <a:tc>
                  <a:txBody>
                    <a:bodyPr/>
                    <a:lstStyle/>
                    <a:p>
                      <a:pPr algn="r" marR="82550">
                        <a:lnSpc>
                          <a:spcPts val="111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17.0M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2075"/>
                </a:tc>
              </a:tr>
            </a:tbl>
          </a:graphicData>
        </a:graphic>
      </p:graphicFrame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72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103049" y="4193799"/>
            <a:ext cx="8860155" cy="596265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55244" rIns="0" bIns="0" rtlCol="0" vert="horz">
            <a:spAutoFit/>
          </a:bodyPr>
          <a:lstStyle/>
          <a:p>
            <a:pPr marL="85725" marR="136525">
              <a:lnSpc>
                <a:spcPct val="114599"/>
              </a:lnSpc>
              <a:spcBef>
                <a:spcPts val="434"/>
              </a:spcBef>
            </a:pPr>
            <a:r>
              <a:rPr dirty="0" sz="1200">
                <a:latin typeface="Arial"/>
                <a:cs typeface="Arial"/>
              </a:rPr>
              <a:t>“Pembina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believes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that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shares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trade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prices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that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not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adequately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reflect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their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underlying </a:t>
            </a:r>
            <a:r>
              <a:rPr dirty="0" sz="1200" b="1">
                <a:latin typeface="Arial"/>
                <a:cs typeface="Arial"/>
              </a:rPr>
              <a:t>value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repurchase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shares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cancellation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represent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attractive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resources.”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117775" y="3813428"/>
            <a:ext cx="17348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Investors,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Pembina</a:t>
            </a:r>
            <a:r>
              <a:rPr dirty="0" u="sng" sz="9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News</a:t>
            </a:r>
            <a:r>
              <a:rPr dirty="0" u="sng" sz="900" spc="-1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Releases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u="sng" sz="9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6"/>
              </a:rPr>
              <a:t>ycharts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Investment</a:t>
            </a:r>
            <a:r>
              <a:rPr dirty="0" spc="-15"/>
              <a:t> </a:t>
            </a:r>
            <a:r>
              <a:rPr dirty="0" spc="-10"/>
              <a:t>Highlights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369755" y="855089"/>
            <a:ext cx="7807959" cy="1252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8615" marR="5080" indent="-336550">
              <a:lnSpc>
                <a:spcPct val="114999"/>
              </a:lnSpc>
              <a:spcBef>
                <a:spcPts val="100"/>
              </a:spcBef>
              <a:buChar char="●"/>
              <a:tabLst>
                <a:tab pos="348615" algn="l"/>
              </a:tabLst>
            </a:pPr>
            <a:r>
              <a:rPr dirty="0" sz="1400">
                <a:latin typeface="Arial"/>
                <a:cs typeface="Arial"/>
              </a:rPr>
              <a:t>Assigned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‘</a:t>
            </a:r>
            <a:r>
              <a:rPr dirty="0" sz="1400" b="1">
                <a:solidFill>
                  <a:srgbClr val="0000FF"/>
                </a:solidFill>
                <a:latin typeface="Arial"/>
                <a:cs typeface="Arial"/>
              </a:rPr>
              <a:t>BBB</a:t>
            </a:r>
            <a:r>
              <a:rPr dirty="0" sz="1400">
                <a:latin typeface="Arial"/>
                <a:cs typeface="Arial"/>
              </a:rPr>
              <a:t>’</a:t>
            </a:r>
            <a:r>
              <a:rPr dirty="0" sz="1400" spc="-6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(investment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grade)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credit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ratings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both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DBRS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S&amp;P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Global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Ratings</a:t>
            </a:r>
            <a:r>
              <a:rPr dirty="0" sz="1400" spc="-10">
                <a:latin typeface="Arial"/>
                <a:cs typeface="Arial"/>
              </a:rPr>
              <a:t>, </a:t>
            </a:r>
            <a:r>
              <a:rPr dirty="0" sz="1400">
                <a:latin typeface="Arial"/>
                <a:cs typeface="Arial"/>
              </a:rPr>
              <a:t>signaling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Pembina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has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relatively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low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default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risk</a:t>
            </a:r>
            <a:r>
              <a:rPr dirty="0" sz="1400" spc="-1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Over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$12B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dividends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paid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out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since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inception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0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Track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record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sustainable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growing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dividend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history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●"/>
              <a:tabLst>
                <a:tab pos="347980" algn="l"/>
              </a:tabLst>
            </a:pPr>
            <a:r>
              <a:rPr dirty="0" sz="1400">
                <a:latin typeface="Arial"/>
                <a:cs typeface="Arial"/>
              </a:rPr>
              <a:t>Current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dividend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yield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6.56%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300" y="2242387"/>
            <a:ext cx="7878199" cy="2109124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72300" y="4620770"/>
            <a:ext cx="24612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Source:</a:t>
            </a:r>
            <a:r>
              <a:rPr dirty="0" sz="1000" spc="-4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Pembina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Investors,</a:t>
            </a:r>
            <a:r>
              <a:rPr dirty="0" sz="1000" spc="-5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Yahoo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Finance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72</a:t>
            </a:fld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About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75568" y="1043879"/>
            <a:ext cx="5299075" cy="3025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805" marR="116205" indent="-332740">
              <a:lnSpc>
                <a:spcPct val="114999"/>
              </a:lnSpc>
              <a:spcBef>
                <a:spcPts val="100"/>
              </a:spcBef>
              <a:buChar char="●"/>
              <a:tabLst>
                <a:tab pos="344805" algn="l"/>
              </a:tabLst>
            </a:pPr>
            <a:r>
              <a:rPr dirty="0" sz="1350">
                <a:latin typeface="Arial"/>
                <a:cs typeface="Arial"/>
              </a:rPr>
              <a:t>Founded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1954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Calgary</a:t>
            </a:r>
            <a:r>
              <a:rPr dirty="0" sz="1350" spc="-9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AB,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Pembina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“a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leading</a:t>
            </a:r>
            <a:r>
              <a:rPr dirty="0" sz="1350" spc="5">
                <a:latin typeface="Arial"/>
                <a:cs typeface="Arial"/>
              </a:rPr>
              <a:t> </a:t>
            </a:r>
            <a:r>
              <a:rPr dirty="0" sz="1350" spc="-10" b="1">
                <a:latin typeface="Arial"/>
                <a:cs typeface="Arial"/>
              </a:rPr>
              <a:t>energy </a:t>
            </a:r>
            <a:r>
              <a:rPr dirty="0" sz="1350" b="1">
                <a:latin typeface="Arial"/>
                <a:cs typeface="Arial"/>
              </a:rPr>
              <a:t>transportation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midstream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service</a:t>
            </a:r>
            <a:r>
              <a:rPr dirty="0" sz="1350" spc="-3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provider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that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has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served North</a:t>
            </a:r>
            <a:r>
              <a:rPr dirty="0" sz="1350" spc="-9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America's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energy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industry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for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more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than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65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years.”</a:t>
            </a:r>
            <a:endParaRPr sz="135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865"/>
              </a:spcBef>
              <a:buChar char="●"/>
              <a:tabLst>
                <a:tab pos="344170" algn="l"/>
              </a:tabLst>
            </a:pPr>
            <a:r>
              <a:rPr dirty="0" sz="1350">
                <a:latin typeface="Arial"/>
                <a:cs typeface="Arial"/>
              </a:rPr>
              <a:t>It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owns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integrated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network</a:t>
            </a:r>
            <a:r>
              <a:rPr dirty="0" sz="1350" spc="-5" b="1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of:</a:t>
            </a:r>
            <a:endParaRPr sz="1350">
              <a:latin typeface="Arial"/>
              <a:cs typeface="Arial"/>
            </a:endParaRPr>
          </a:p>
          <a:p>
            <a:pPr lvl="1" marL="687070" indent="-331470">
              <a:lnSpc>
                <a:spcPct val="100000"/>
              </a:lnSpc>
              <a:spcBef>
                <a:spcPts val="320"/>
              </a:spcBef>
              <a:buChar char="○"/>
              <a:tabLst>
                <a:tab pos="687070" algn="l"/>
              </a:tabLst>
            </a:pPr>
            <a:r>
              <a:rPr dirty="0" sz="1350">
                <a:latin typeface="Arial"/>
                <a:cs typeface="Arial"/>
              </a:rPr>
              <a:t>Hydrocarbon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liquids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pipelines,</a:t>
            </a:r>
            <a:endParaRPr sz="1350">
              <a:latin typeface="Arial"/>
              <a:cs typeface="Arial"/>
            </a:endParaRPr>
          </a:p>
          <a:p>
            <a:pPr lvl="1" marL="687070" indent="-331470">
              <a:lnSpc>
                <a:spcPct val="100000"/>
              </a:lnSpc>
              <a:spcBef>
                <a:spcPts val="325"/>
              </a:spcBef>
              <a:buChar char="○"/>
              <a:tabLst>
                <a:tab pos="687070" algn="l"/>
              </a:tabLst>
            </a:pP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gathering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processing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facilities,</a:t>
            </a:r>
            <a:endParaRPr sz="1350">
              <a:latin typeface="Arial"/>
              <a:cs typeface="Arial"/>
            </a:endParaRPr>
          </a:p>
          <a:p>
            <a:pPr lvl="1" marL="687070" indent="-331470">
              <a:lnSpc>
                <a:spcPct val="100000"/>
              </a:lnSpc>
              <a:spcBef>
                <a:spcPts val="325"/>
              </a:spcBef>
              <a:buChar char="○"/>
              <a:tabLst>
                <a:tab pos="687070" algn="l"/>
              </a:tabLst>
            </a:pPr>
            <a:r>
              <a:rPr dirty="0" sz="1350">
                <a:latin typeface="Arial"/>
                <a:cs typeface="Arial"/>
              </a:rPr>
              <a:t>Oil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natural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gas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liquids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infrastructure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logistics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services,</a:t>
            </a:r>
            <a:endParaRPr sz="1350">
              <a:latin typeface="Arial"/>
              <a:cs typeface="Arial"/>
            </a:endParaRPr>
          </a:p>
          <a:p>
            <a:pPr lvl="1" marL="687070" indent="-331470">
              <a:lnSpc>
                <a:spcPct val="100000"/>
              </a:lnSpc>
              <a:spcBef>
                <a:spcPts val="325"/>
              </a:spcBef>
              <a:buChar char="○"/>
              <a:tabLst>
                <a:tab pos="687070" algn="l"/>
              </a:tabLst>
            </a:pPr>
            <a:r>
              <a:rPr dirty="0" sz="1350">
                <a:latin typeface="Arial"/>
                <a:cs typeface="Arial"/>
              </a:rPr>
              <a:t>An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export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terminals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business.</a:t>
            </a:r>
            <a:endParaRPr sz="1350">
              <a:latin typeface="Arial"/>
              <a:cs typeface="Arial"/>
            </a:endParaRPr>
          </a:p>
          <a:p>
            <a:pPr marL="116205" marR="5080">
              <a:lnSpc>
                <a:spcPct val="120000"/>
              </a:lnSpc>
            </a:pPr>
            <a:r>
              <a:rPr dirty="0" sz="1350">
                <a:latin typeface="Arial"/>
                <a:cs typeface="Arial"/>
              </a:rPr>
              <a:t>→</a:t>
            </a:r>
            <a:r>
              <a:rPr dirty="0" sz="1350" spc="-6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Through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value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chain,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Pembina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seeks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provide</a:t>
            </a:r>
            <a:r>
              <a:rPr dirty="0" sz="1350" spc="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safe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 spc="-50">
                <a:latin typeface="Arial"/>
                <a:cs typeface="Arial"/>
              </a:rPr>
              <a:t>&amp; </a:t>
            </a:r>
            <a:r>
              <a:rPr dirty="0" sz="1350" b="1">
                <a:latin typeface="Arial"/>
                <a:cs typeface="Arial"/>
              </a:rPr>
              <a:t>reliable</a:t>
            </a:r>
            <a:r>
              <a:rPr dirty="0" sz="1350" spc="-4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energy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solutions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that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connect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producers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consumers </a:t>
            </a:r>
            <a:r>
              <a:rPr dirty="0" sz="1350">
                <a:latin typeface="Arial"/>
                <a:cs typeface="Arial"/>
              </a:rPr>
              <a:t>across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world,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support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more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sustainable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future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benefit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their </a:t>
            </a:r>
            <a:r>
              <a:rPr dirty="0" sz="1350">
                <a:latin typeface="Arial"/>
                <a:cs typeface="Arial"/>
              </a:rPr>
              <a:t>customers,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investors,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employees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communities.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9700" y="934975"/>
            <a:ext cx="3328299" cy="3535051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72300" y="4632105"/>
            <a:ext cx="245872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Investors,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The</a:t>
            </a:r>
            <a:r>
              <a:rPr dirty="0" u="sng" sz="900" spc="-3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Globe</a:t>
            </a:r>
            <a:r>
              <a:rPr dirty="0" u="sng" sz="900" spc="-3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and</a:t>
            </a:r>
            <a:r>
              <a:rPr dirty="0" u="sng" sz="900" spc="-25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dirty="0" u="sng" sz="900" spc="-2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Mail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74</a:t>
            </a:fld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22357" y="4855650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 h="0">
                <a:moveTo>
                  <a:pt x="0" y="0"/>
                </a:moveTo>
                <a:lnTo>
                  <a:pt x="1050757" y="0"/>
                </a:lnTo>
              </a:path>
            </a:pathLst>
          </a:custGeom>
          <a:ln w="19049">
            <a:solidFill>
              <a:srgbClr val="2F549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Purpose,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Values,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Strategic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Priorities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148" y="936100"/>
            <a:ext cx="7823024" cy="32712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75</a:t>
            </a:fld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60480" y="4915355"/>
            <a:ext cx="1670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888888"/>
                </a:solidFill>
                <a:latin typeface="Calibri"/>
                <a:cs typeface="Calibri"/>
              </a:rPr>
              <a:t>76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-4762" y="4846125"/>
            <a:ext cx="9153525" cy="19050"/>
            <a:chOff x="-4762" y="4846125"/>
            <a:chExt cx="9153525" cy="19050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42460" y="4891089"/>
            <a:ext cx="10471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512601" y="4891090"/>
            <a:ext cx="727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BEBEBE"/>
                </a:solidFill>
                <a:latin typeface="Calibri"/>
                <a:cs typeface="Calibri"/>
              </a:rPr>
              <a:t>Conclusions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10298" y="4891095"/>
            <a:ext cx="10693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171938" y="4907199"/>
            <a:ext cx="177165" cy="160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75"/>
              </a:lnSpc>
            </a:pPr>
            <a:r>
              <a:rPr dirty="0" sz="1000" spc="-25">
                <a:solidFill>
                  <a:srgbClr val="BEBEBE"/>
                </a:solidFill>
                <a:latin typeface="Calibri"/>
                <a:cs typeface="Calibri"/>
              </a:rPr>
              <a:t>nte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081781" y="4891089"/>
            <a:ext cx="11455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6700" algn="l"/>
              </a:tabLst>
            </a:pPr>
            <a:r>
              <a:rPr dirty="0" sz="1000" spc="7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	rprise</a:t>
            </a:r>
            <a:r>
              <a:rPr dirty="0" sz="1000" spc="18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Products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1090"/>
            <a:ext cx="6146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048675" y="1060506"/>
            <a:ext cx="3290570" cy="4083685"/>
            <a:chOff x="1048675" y="1060506"/>
            <a:chExt cx="3290570" cy="4083685"/>
          </a:xfrm>
        </p:grpSpPr>
        <p:sp>
          <p:nvSpPr>
            <p:cNvPr id="17" name="object 17" descr=""/>
            <p:cNvSpPr/>
            <p:nvPr/>
          </p:nvSpPr>
          <p:spPr>
            <a:xfrm>
              <a:off x="4217430" y="1187993"/>
              <a:ext cx="0" cy="3685540"/>
            </a:xfrm>
            <a:custGeom>
              <a:avLst/>
              <a:gdLst/>
              <a:ahLst/>
              <a:cxnLst/>
              <a:rect l="l" t="t" r="r" b="b"/>
              <a:pathLst>
                <a:path w="0" h="3685540">
                  <a:moveTo>
                    <a:pt x="0" y="0"/>
                  </a:moveTo>
                  <a:lnTo>
                    <a:pt x="0" y="368535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180445" y="1150620"/>
              <a:ext cx="74930" cy="74930"/>
            </a:xfrm>
            <a:custGeom>
              <a:avLst/>
              <a:gdLst/>
              <a:ahLst/>
              <a:cxnLst/>
              <a:rect l="l" t="t" r="r" b="b"/>
              <a:pathLst>
                <a:path w="74929" h="74930">
                  <a:moveTo>
                    <a:pt x="37349" y="74699"/>
                  </a:moveTo>
                  <a:lnTo>
                    <a:pt x="22811" y="71764"/>
                  </a:lnTo>
                  <a:lnTo>
                    <a:pt x="10939" y="63760"/>
                  </a:lnTo>
                  <a:lnTo>
                    <a:pt x="2935" y="51888"/>
                  </a:lnTo>
                  <a:lnTo>
                    <a:pt x="0" y="37349"/>
                  </a:lnTo>
                  <a:lnTo>
                    <a:pt x="2935" y="22811"/>
                  </a:lnTo>
                  <a:lnTo>
                    <a:pt x="10939" y="10939"/>
                  </a:lnTo>
                  <a:lnTo>
                    <a:pt x="22811" y="2935"/>
                  </a:lnTo>
                  <a:lnTo>
                    <a:pt x="37349" y="0"/>
                  </a:lnTo>
                  <a:lnTo>
                    <a:pt x="44670" y="724"/>
                  </a:lnTo>
                  <a:lnTo>
                    <a:pt x="73975" y="30029"/>
                  </a:lnTo>
                  <a:lnTo>
                    <a:pt x="74699" y="37349"/>
                  </a:lnTo>
                  <a:lnTo>
                    <a:pt x="71764" y="51888"/>
                  </a:lnTo>
                  <a:lnTo>
                    <a:pt x="63760" y="63760"/>
                  </a:lnTo>
                  <a:lnTo>
                    <a:pt x="51888" y="71764"/>
                  </a:lnTo>
                  <a:lnTo>
                    <a:pt x="37349" y="74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8420" y="2014713"/>
              <a:ext cx="74699" cy="74699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4100811" y="1065269"/>
              <a:ext cx="233679" cy="233679"/>
            </a:xfrm>
            <a:custGeom>
              <a:avLst/>
              <a:gdLst/>
              <a:ahLst/>
              <a:cxnLst/>
              <a:rect l="l" t="t" r="r" b="b"/>
              <a:pathLst>
                <a:path w="233679" h="233680">
                  <a:moveTo>
                    <a:pt x="0" y="116699"/>
                  </a:moveTo>
                  <a:lnTo>
                    <a:pt x="9170" y="71275"/>
                  </a:lnTo>
                  <a:lnTo>
                    <a:pt x="34180" y="34180"/>
                  </a:lnTo>
                  <a:lnTo>
                    <a:pt x="71275" y="9170"/>
                  </a:lnTo>
                  <a:lnTo>
                    <a:pt x="116699" y="0"/>
                  </a:lnTo>
                  <a:lnTo>
                    <a:pt x="161359" y="8883"/>
                  </a:lnTo>
                  <a:lnTo>
                    <a:pt x="199219" y="34180"/>
                  </a:lnTo>
                  <a:lnTo>
                    <a:pt x="224516" y="72040"/>
                  </a:lnTo>
                  <a:lnTo>
                    <a:pt x="233399" y="116699"/>
                  </a:lnTo>
                  <a:lnTo>
                    <a:pt x="224229" y="162124"/>
                  </a:lnTo>
                  <a:lnTo>
                    <a:pt x="199219" y="199219"/>
                  </a:lnTo>
                  <a:lnTo>
                    <a:pt x="162124" y="224229"/>
                  </a:lnTo>
                  <a:lnTo>
                    <a:pt x="116699" y="233399"/>
                  </a:lnTo>
                  <a:lnTo>
                    <a:pt x="71275" y="224229"/>
                  </a:lnTo>
                  <a:lnTo>
                    <a:pt x="34180" y="199219"/>
                  </a:lnTo>
                  <a:lnTo>
                    <a:pt x="9170" y="162124"/>
                  </a:lnTo>
                  <a:lnTo>
                    <a:pt x="0" y="116699"/>
                  </a:lnTo>
                  <a:close/>
                </a:path>
              </a:pathLst>
            </a:custGeom>
            <a:ln w="952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8420" y="2776713"/>
              <a:ext cx="74699" cy="7469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675" y="1067247"/>
              <a:ext cx="2141399" cy="162935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8420" y="3416963"/>
              <a:ext cx="74699" cy="7469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8420" y="4158988"/>
              <a:ext cx="74699" cy="74699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4145799" y="4873350"/>
              <a:ext cx="171450" cy="270510"/>
            </a:xfrm>
            <a:custGeom>
              <a:avLst/>
              <a:gdLst/>
              <a:ahLst/>
              <a:cxnLst/>
              <a:rect l="l" t="t" r="r" b="b"/>
              <a:pathLst>
                <a:path w="171450" h="270510">
                  <a:moveTo>
                    <a:pt x="170999" y="270299"/>
                  </a:moveTo>
                  <a:lnTo>
                    <a:pt x="0" y="270299"/>
                  </a:lnTo>
                  <a:lnTo>
                    <a:pt x="0" y="0"/>
                  </a:lnTo>
                  <a:lnTo>
                    <a:pt x="170999" y="0"/>
                  </a:lnTo>
                  <a:lnTo>
                    <a:pt x="170999" y="270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4525225" y="960030"/>
            <a:ext cx="3784600" cy="707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35"/>
              </a:lnSpc>
              <a:spcBef>
                <a:spcPts val="100"/>
              </a:spcBef>
            </a:pPr>
            <a:r>
              <a:rPr dirty="0" sz="2000" spc="-165">
                <a:solidFill>
                  <a:srgbClr val="E42828"/>
                </a:solidFill>
                <a:latin typeface="Arial Narrow"/>
                <a:cs typeface="Arial Narrow"/>
              </a:rPr>
              <a:t>Pembina</a:t>
            </a:r>
            <a:r>
              <a:rPr dirty="0" sz="2000" spc="-105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55">
                <a:solidFill>
                  <a:srgbClr val="E42828"/>
                </a:solidFill>
                <a:latin typeface="Arial Narrow"/>
                <a:cs typeface="Arial Narrow"/>
              </a:rPr>
              <a:t>pipeline</a:t>
            </a:r>
            <a:r>
              <a:rPr dirty="0" sz="2000" spc="-100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110">
                <a:solidFill>
                  <a:srgbClr val="E42828"/>
                </a:solidFill>
                <a:latin typeface="Arial Narrow"/>
                <a:cs typeface="Arial Narrow"/>
              </a:rPr>
              <a:t>was</a:t>
            </a:r>
            <a:r>
              <a:rPr dirty="0" sz="2000" spc="-100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E42828"/>
                </a:solidFill>
                <a:latin typeface="Arial Narrow"/>
                <a:cs typeface="Arial Narrow"/>
              </a:rPr>
              <a:t>incorporated</a:t>
            </a:r>
            <a:endParaRPr sz="2000">
              <a:latin typeface="Arial Narrow"/>
              <a:cs typeface="Arial Narrow"/>
            </a:endParaRPr>
          </a:p>
          <a:p>
            <a:pPr marL="37465">
              <a:lnSpc>
                <a:spcPts val="1375"/>
              </a:lnSpc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Founded</a:t>
            </a:r>
            <a:r>
              <a:rPr dirty="0" sz="1200" spc="-3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1954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in</a:t>
            </a:r>
            <a:r>
              <a:rPr dirty="0" sz="1200" spc="-8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Alberta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operator</a:t>
            </a:r>
            <a:r>
              <a:rPr dirty="0" sz="1200" spc="-1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dirty="0" sz="1200" spc="-1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22222"/>
                </a:solidFill>
                <a:latin typeface="Arial"/>
                <a:cs typeface="Arial"/>
              </a:rPr>
              <a:t>oil</a:t>
            </a:r>
            <a:endParaRPr sz="12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215"/>
              </a:spcBef>
            </a:pP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transporting</a:t>
            </a:r>
            <a:r>
              <a:rPr dirty="0" sz="1200" spc="-4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pipeline</a:t>
            </a:r>
            <a:r>
              <a:rPr dirty="0" sz="1200" spc="-3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system</a:t>
            </a:r>
            <a:r>
              <a:rPr dirty="0" sz="1200" spc="-2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within</a:t>
            </a:r>
            <a:r>
              <a:rPr dirty="0" sz="1200" spc="-3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Pembina</a:t>
            </a:r>
            <a:r>
              <a:rPr dirty="0" sz="1200" spc="-3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field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371663" y="968193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1954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534872" y="2560689"/>
            <a:ext cx="3041015" cy="494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25"/>
              </a:lnSpc>
              <a:spcBef>
                <a:spcPts val="100"/>
              </a:spcBef>
            </a:pPr>
            <a:r>
              <a:rPr dirty="0" sz="2000" spc="-295">
                <a:solidFill>
                  <a:srgbClr val="E42828"/>
                </a:solidFill>
                <a:latin typeface="Arial Narrow"/>
                <a:cs typeface="Arial Narrow"/>
              </a:rPr>
              <a:t>IPO</a:t>
            </a:r>
            <a:r>
              <a:rPr dirty="0" sz="2000" spc="-135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E42828"/>
                </a:solidFill>
                <a:latin typeface="Arial Narrow"/>
                <a:cs typeface="Arial Narrow"/>
              </a:rPr>
              <a:t>Date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1365"/>
              </a:lnSpc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Traded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4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TSX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under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symbol</a:t>
            </a:r>
            <a:r>
              <a:rPr dirty="0" sz="1200" spc="-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222222"/>
                </a:solidFill>
                <a:latin typeface="Arial"/>
                <a:cs typeface="Arial"/>
              </a:rPr>
              <a:t>PIF.UN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403588" y="2544876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1997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413251" y="1873270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1978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525237" y="1970283"/>
            <a:ext cx="2133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Ship</a:t>
            </a:r>
            <a:r>
              <a:rPr dirty="0" sz="1200" spc="-3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first</a:t>
            </a:r>
            <a:r>
              <a:rPr dirty="0" sz="1200" spc="-1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billionth</a:t>
            </a:r>
            <a:r>
              <a:rPr dirty="0" sz="1200" spc="-1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oil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barrel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398293" y="3257022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2005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4540140" y="3366326"/>
            <a:ext cx="28708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Developed</a:t>
            </a:r>
            <a:r>
              <a:rPr dirty="0" sz="1200" spc="-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Midstream</a:t>
            </a:r>
            <a:r>
              <a:rPr dirty="0" sz="1200" spc="-3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Business</a:t>
            </a:r>
            <a:r>
              <a:rPr dirty="0" sz="1200" spc="-3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222222"/>
                </a:solidFill>
                <a:latin typeface="Arial"/>
                <a:cs typeface="Arial"/>
              </a:rPr>
              <a:t>Unit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4534872" y="3942964"/>
            <a:ext cx="3275965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25"/>
              </a:lnSpc>
              <a:spcBef>
                <a:spcPts val="100"/>
              </a:spcBef>
            </a:pPr>
            <a:r>
              <a:rPr dirty="0" sz="2000" spc="-80">
                <a:latin typeface="Arial Narrow"/>
                <a:cs typeface="Arial Narrow"/>
              </a:rPr>
              <a:t>Acquired</a:t>
            </a:r>
            <a:r>
              <a:rPr dirty="0" sz="2000" spc="-95">
                <a:latin typeface="Arial Narrow"/>
                <a:cs typeface="Arial Narrow"/>
              </a:rPr>
              <a:t> </a:t>
            </a:r>
            <a:r>
              <a:rPr dirty="0" sz="2000" spc="-30">
                <a:solidFill>
                  <a:srgbClr val="E42828"/>
                </a:solidFill>
                <a:latin typeface="Arial Narrow"/>
                <a:cs typeface="Arial Narrow"/>
              </a:rPr>
              <a:t>cutbank</a:t>
            </a:r>
            <a:r>
              <a:rPr dirty="0" sz="2000" spc="-95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E42828"/>
                </a:solidFill>
                <a:latin typeface="Arial Narrow"/>
                <a:cs typeface="Arial Narrow"/>
              </a:rPr>
              <a:t>complex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1365"/>
              </a:lnSpc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Marked</a:t>
            </a:r>
            <a:r>
              <a:rPr dirty="0" sz="1200" spc="-3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Pembina’s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strategic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entry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into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the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natural</a:t>
            </a:r>
            <a:r>
              <a:rPr dirty="0" sz="1200" spc="-3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gas</a:t>
            </a:r>
            <a:r>
              <a:rPr dirty="0" sz="1200" spc="-3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gathering</a:t>
            </a:r>
            <a:r>
              <a:rPr dirty="0" sz="1200" spc="-1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&amp;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processing</a:t>
            </a:r>
            <a:r>
              <a:rPr dirty="0" sz="1200" spc="-2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222222"/>
                </a:solidFill>
                <a:latin typeface="Arial"/>
                <a:cs typeface="Arial"/>
              </a:rPr>
              <a:t>business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3403588" y="3927151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2009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Timeline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Key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Milestones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17368"/>
            <a:ext cx="9021445" cy="5080"/>
          </a:xfrm>
          <a:custGeom>
            <a:avLst/>
            <a:gdLst/>
            <a:ahLst/>
            <a:cxnLst/>
            <a:rect l="l" t="t" r="r" b="b"/>
            <a:pathLst>
              <a:path w="9021445" h="5079">
                <a:moveTo>
                  <a:pt x="0" y="0"/>
                </a:moveTo>
                <a:lnTo>
                  <a:pt x="9021299" y="0"/>
                </a:lnTo>
              </a:path>
              <a:path w="9021445" h="5079">
                <a:moveTo>
                  <a:pt x="0" y="4762"/>
                </a:moveTo>
                <a:lnTo>
                  <a:pt x="9021299" y="4762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180445" y="717550"/>
            <a:ext cx="74930" cy="3175000"/>
            <a:chOff x="4180445" y="717550"/>
            <a:chExt cx="74930" cy="3175000"/>
          </a:xfrm>
        </p:grpSpPr>
        <p:sp>
          <p:nvSpPr>
            <p:cNvPr id="12" name="object 12" descr=""/>
            <p:cNvSpPr/>
            <p:nvPr/>
          </p:nvSpPr>
          <p:spPr>
            <a:xfrm>
              <a:off x="4221569" y="717550"/>
              <a:ext cx="0" cy="3160395"/>
            </a:xfrm>
            <a:custGeom>
              <a:avLst/>
              <a:gdLst/>
              <a:ahLst/>
              <a:cxnLst/>
              <a:rect l="l" t="t" r="r" b="b"/>
              <a:pathLst>
                <a:path w="0" h="3160395">
                  <a:moveTo>
                    <a:pt x="0" y="0"/>
                  </a:moveTo>
                  <a:lnTo>
                    <a:pt x="0" y="3159876"/>
                  </a:lnTo>
                </a:path>
              </a:pathLst>
            </a:custGeom>
            <a:ln w="179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0445" y="1836419"/>
              <a:ext cx="74699" cy="7469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0445" y="2750820"/>
              <a:ext cx="74699" cy="7469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0445" y="3817619"/>
              <a:ext cx="74699" cy="746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Timeline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Key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Milestones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(cont’d)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525225" y="1645830"/>
            <a:ext cx="3536315" cy="497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35"/>
              </a:lnSpc>
              <a:spcBef>
                <a:spcPts val="100"/>
              </a:spcBef>
            </a:pPr>
            <a:r>
              <a:rPr dirty="0" sz="2000" spc="-80">
                <a:latin typeface="Arial Narrow"/>
                <a:cs typeface="Arial Narrow"/>
              </a:rPr>
              <a:t>Acquired</a:t>
            </a:r>
            <a:r>
              <a:rPr dirty="0" sz="2000" spc="-90">
                <a:latin typeface="Arial Narrow"/>
                <a:cs typeface="Arial Narrow"/>
              </a:rPr>
              <a:t> </a:t>
            </a:r>
            <a:r>
              <a:rPr dirty="0" sz="2000" spc="-120">
                <a:solidFill>
                  <a:srgbClr val="E42828"/>
                </a:solidFill>
                <a:latin typeface="Arial Narrow"/>
                <a:cs typeface="Arial Narrow"/>
              </a:rPr>
              <a:t>Veresen</a:t>
            </a:r>
            <a:r>
              <a:rPr dirty="0" sz="2000" spc="-90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E42828"/>
                </a:solidFill>
                <a:latin typeface="Arial Narrow"/>
                <a:cs typeface="Arial Narrow"/>
              </a:rPr>
              <a:t>Inc.</a:t>
            </a:r>
            <a:endParaRPr sz="2000">
              <a:latin typeface="Arial Narrow"/>
              <a:cs typeface="Arial Narrow"/>
            </a:endParaRPr>
          </a:p>
          <a:p>
            <a:pPr marL="37465">
              <a:lnSpc>
                <a:spcPts val="1375"/>
              </a:lnSpc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Pembina’s</a:t>
            </a:r>
            <a:r>
              <a:rPr dirty="0" sz="1200" spc="-3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largest</a:t>
            </a:r>
            <a:r>
              <a:rPr dirty="0" sz="1200" spc="-3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acquisition</a:t>
            </a:r>
            <a:r>
              <a:rPr dirty="0" sz="1200" spc="-3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in</a:t>
            </a:r>
            <a:r>
              <a:rPr dirty="0" sz="1200" spc="-3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dirty="0" sz="1200" spc="-10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$9.7B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371663" y="1653993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2017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525225" y="2560229"/>
            <a:ext cx="3183890" cy="707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35"/>
              </a:lnSpc>
              <a:spcBef>
                <a:spcPts val="100"/>
              </a:spcBef>
            </a:pPr>
            <a:r>
              <a:rPr dirty="0" sz="2000" spc="-35">
                <a:latin typeface="Arial Narrow"/>
                <a:cs typeface="Arial Narrow"/>
              </a:rPr>
              <a:t>Partnered</a:t>
            </a:r>
            <a:r>
              <a:rPr dirty="0" sz="2000" spc="-9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with</a:t>
            </a:r>
            <a:r>
              <a:rPr dirty="0" sz="2000" spc="-8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</a:t>
            </a:r>
            <a:r>
              <a:rPr dirty="0" sz="2000" spc="-90"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E42828"/>
                </a:solidFill>
                <a:latin typeface="Arial Narrow"/>
                <a:cs typeface="Arial Narrow"/>
              </a:rPr>
              <a:t>haisla</a:t>
            </a:r>
            <a:r>
              <a:rPr dirty="0" sz="2000" spc="-85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E42828"/>
                </a:solidFill>
                <a:latin typeface="Arial Narrow"/>
                <a:cs typeface="Arial Narrow"/>
              </a:rPr>
              <a:t>nation</a:t>
            </a:r>
            <a:endParaRPr sz="2000">
              <a:latin typeface="Arial Narrow"/>
              <a:cs typeface="Arial Narrow"/>
            </a:endParaRPr>
          </a:p>
          <a:p>
            <a:pPr marL="37465">
              <a:lnSpc>
                <a:spcPts val="1375"/>
              </a:lnSpc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Formed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Cedar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LNG,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aiming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dirty="0" sz="1200" spc="-1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deliver</a:t>
            </a:r>
            <a:endParaRPr sz="12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215"/>
              </a:spcBef>
            </a:pP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responsibly-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developed</a:t>
            </a:r>
            <a:r>
              <a:rPr dirty="0" sz="1200" spc="-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and world-class </a:t>
            </a:r>
            <a:r>
              <a:rPr dirty="0" sz="1200" spc="-10">
                <a:solidFill>
                  <a:srgbClr val="222222"/>
                </a:solidFill>
                <a:latin typeface="Arial"/>
                <a:cs typeface="Arial"/>
              </a:rPr>
              <a:t>energy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371663" y="2568393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2021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525225" y="3627030"/>
            <a:ext cx="3411854" cy="497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35"/>
              </a:lnSpc>
              <a:spcBef>
                <a:spcPts val="100"/>
              </a:spcBef>
            </a:pPr>
            <a:r>
              <a:rPr dirty="0" sz="2000" spc="-140">
                <a:latin typeface="Arial Narrow"/>
                <a:cs typeface="Arial Narrow"/>
              </a:rPr>
              <a:t>Formed</a:t>
            </a:r>
            <a:r>
              <a:rPr dirty="0" sz="2000" spc="-10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</a:t>
            </a:r>
            <a:r>
              <a:rPr dirty="0" sz="2000" spc="-105">
                <a:latin typeface="Arial Narrow"/>
                <a:cs typeface="Arial Narrow"/>
              </a:rPr>
              <a:t> </a:t>
            </a:r>
            <a:r>
              <a:rPr dirty="0" sz="2000" spc="-135">
                <a:solidFill>
                  <a:srgbClr val="E42828"/>
                </a:solidFill>
                <a:latin typeface="Arial Narrow"/>
                <a:cs typeface="Arial Narrow"/>
              </a:rPr>
              <a:t>pembina</a:t>
            </a:r>
            <a:r>
              <a:rPr dirty="0" sz="2000" spc="-105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-125">
                <a:solidFill>
                  <a:srgbClr val="E42828"/>
                </a:solidFill>
                <a:latin typeface="Arial Narrow"/>
                <a:cs typeface="Arial Narrow"/>
              </a:rPr>
              <a:t>gas</a:t>
            </a:r>
            <a:r>
              <a:rPr dirty="0" sz="2000" spc="-105">
                <a:solidFill>
                  <a:srgbClr val="E42828"/>
                </a:solidFill>
                <a:latin typeface="Arial Narrow"/>
                <a:cs typeface="Arial Narrow"/>
              </a:rPr>
              <a:t> </a:t>
            </a:r>
            <a:r>
              <a:rPr dirty="0" sz="2000" spc="45">
                <a:solidFill>
                  <a:srgbClr val="E42828"/>
                </a:solidFill>
                <a:latin typeface="Arial Narrow"/>
                <a:cs typeface="Arial Narrow"/>
              </a:rPr>
              <a:t>infrastructure</a:t>
            </a:r>
            <a:endParaRPr sz="2000">
              <a:latin typeface="Arial Narrow"/>
              <a:cs typeface="Arial Narrow"/>
            </a:endParaRPr>
          </a:p>
          <a:p>
            <a:pPr marL="37465">
              <a:lnSpc>
                <a:spcPts val="1375"/>
              </a:lnSpc>
            </a:pP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Through</a:t>
            </a:r>
            <a:r>
              <a:rPr dirty="0" sz="1200" spc="-3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partnership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dirty="0" sz="1200" spc="-3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KKR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22222"/>
                </a:solidFill>
                <a:latin typeface="Arial"/>
                <a:cs typeface="Arial"/>
              </a:rPr>
              <a:t>Co.,</a:t>
            </a:r>
            <a:r>
              <a:rPr dirty="0" sz="1200" spc="-25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222222"/>
                </a:solidFill>
                <a:latin typeface="Arial"/>
                <a:cs typeface="Arial"/>
              </a:rPr>
              <a:t>Inc.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371663" y="3635193"/>
            <a:ext cx="513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>
                <a:solidFill>
                  <a:srgbClr val="222222"/>
                </a:solidFill>
                <a:latin typeface="Arial Narrow"/>
                <a:cs typeface="Arial Narrow"/>
              </a:rPr>
              <a:t>2022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89425" y="2356672"/>
            <a:ext cx="768074" cy="863018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7200" y="3660775"/>
            <a:ext cx="502809" cy="401699"/>
          </a:xfrm>
          <a:prstGeom prst="rect">
            <a:avLst/>
          </a:prstGeom>
        </p:spPr>
      </p:pic>
      <p:sp>
        <p:nvSpPr>
          <p:cNvPr id="25" name="object 2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8" name="object 2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77</a:t>
            </a:fld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3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Operating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Divisions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797" y="1314723"/>
            <a:ext cx="7399655" cy="3293110"/>
            <a:chOff x="91797" y="1314723"/>
            <a:chExt cx="7399655" cy="3293110"/>
          </a:xfrm>
        </p:grpSpPr>
        <p:sp>
          <p:nvSpPr>
            <p:cNvPr id="11" name="object 11" descr=""/>
            <p:cNvSpPr/>
            <p:nvPr/>
          </p:nvSpPr>
          <p:spPr>
            <a:xfrm>
              <a:off x="348647" y="136884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w="0" h="57150">
                  <a:moveTo>
                    <a:pt x="0" y="0"/>
                  </a:moveTo>
                  <a:lnTo>
                    <a:pt x="0" y="57149"/>
                  </a:lnTo>
                </a:path>
              </a:pathLst>
            </a:custGeom>
            <a:ln w="41407">
              <a:solidFill>
                <a:srgbClr val="F6E9E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69351" y="1397459"/>
              <a:ext cx="7026909" cy="0"/>
            </a:xfrm>
            <a:custGeom>
              <a:avLst/>
              <a:gdLst/>
              <a:ahLst/>
              <a:cxnLst/>
              <a:rect l="l" t="t" r="r" b="b"/>
              <a:pathLst>
                <a:path w="7026909" h="0">
                  <a:moveTo>
                    <a:pt x="0" y="0"/>
                  </a:moveTo>
                  <a:lnTo>
                    <a:pt x="7026881" y="0"/>
                  </a:lnTo>
                </a:path>
              </a:pathLst>
            </a:custGeom>
            <a:ln w="57149">
              <a:solidFill>
                <a:srgbClr val="EA8B81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3620" y="1314760"/>
              <a:ext cx="277553" cy="17016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97" y="1314760"/>
              <a:ext cx="277553" cy="17016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9251" y="1314723"/>
              <a:ext cx="152302" cy="16539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3060" y="1319523"/>
              <a:ext cx="152303" cy="165397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110424" y="1743075"/>
              <a:ext cx="2158365" cy="2864485"/>
            </a:xfrm>
            <a:custGeom>
              <a:avLst/>
              <a:gdLst/>
              <a:ahLst/>
              <a:cxnLst/>
              <a:rect l="l" t="t" r="r" b="b"/>
              <a:pathLst>
                <a:path w="2158365" h="2864485">
                  <a:moveTo>
                    <a:pt x="2158199" y="2864399"/>
                  </a:moveTo>
                  <a:lnTo>
                    <a:pt x="0" y="2864399"/>
                  </a:lnTo>
                  <a:lnTo>
                    <a:pt x="0" y="0"/>
                  </a:lnTo>
                  <a:lnTo>
                    <a:pt x="2158199" y="0"/>
                  </a:lnTo>
                  <a:lnTo>
                    <a:pt x="2158199" y="28643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5183450" y="1987698"/>
            <a:ext cx="1949450" cy="236029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algn="ctr" marL="63500">
              <a:lnSpc>
                <a:spcPct val="100000"/>
              </a:lnSpc>
              <a:spcBef>
                <a:spcPts val="370"/>
              </a:spcBef>
            </a:pPr>
            <a:r>
              <a:rPr dirty="0" sz="1400" spc="-10">
                <a:solidFill>
                  <a:srgbClr val="F91931"/>
                </a:solidFill>
                <a:latin typeface="Arial Narrow"/>
                <a:cs typeface="Arial Narrow"/>
              </a:rPr>
              <a:t>MARKETING</a:t>
            </a:r>
            <a:endParaRPr sz="1400">
              <a:latin typeface="Arial Narrow"/>
              <a:cs typeface="Arial Narrow"/>
            </a:endParaRPr>
          </a:p>
          <a:p>
            <a:pPr algn="ctr" marL="63500">
              <a:lnSpc>
                <a:spcPct val="100000"/>
              </a:lnSpc>
              <a:spcBef>
                <a:spcPts val="270"/>
              </a:spcBef>
            </a:pPr>
            <a:r>
              <a:rPr dirty="0" sz="1400" spc="50">
                <a:solidFill>
                  <a:srgbClr val="F91931"/>
                </a:solidFill>
                <a:latin typeface="Arial Narrow"/>
                <a:cs typeface="Arial Narrow"/>
              </a:rPr>
              <a:t>&amp;</a:t>
            </a:r>
            <a:r>
              <a:rPr dirty="0" sz="1400" spc="30">
                <a:solidFill>
                  <a:srgbClr val="F91931"/>
                </a:solidFill>
                <a:latin typeface="Arial Narrow"/>
                <a:cs typeface="Arial Narrow"/>
              </a:rPr>
              <a:t> </a:t>
            </a:r>
            <a:r>
              <a:rPr dirty="0" sz="1400" spc="-114">
                <a:solidFill>
                  <a:srgbClr val="F91931"/>
                </a:solidFill>
                <a:latin typeface="Arial Narrow"/>
                <a:cs typeface="Arial Narrow"/>
              </a:rPr>
              <a:t>NEW</a:t>
            </a:r>
            <a:r>
              <a:rPr dirty="0" sz="1400" spc="35">
                <a:solidFill>
                  <a:srgbClr val="F91931"/>
                </a:solidFill>
                <a:latin typeface="Arial Narrow"/>
                <a:cs typeface="Arial Narrow"/>
              </a:rPr>
              <a:t> </a:t>
            </a:r>
            <a:r>
              <a:rPr dirty="0" sz="1400" spc="-10">
                <a:solidFill>
                  <a:srgbClr val="F91931"/>
                </a:solidFill>
                <a:latin typeface="Arial Narrow"/>
                <a:cs typeface="Arial Narrow"/>
              </a:rPr>
              <a:t>VENTURES</a:t>
            </a:r>
            <a:endParaRPr sz="1400">
              <a:latin typeface="Arial Narrow"/>
              <a:cs typeface="Arial Narrow"/>
            </a:endParaRPr>
          </a:p>
          <a:p>
            <a:pPr marL="12700" marR="184785">
              <a:lnSpc>
                <a:spcPct val="114100"/>
              </a:lnSpc>
              <a:spcBef>
                <a:spcPts val="85"/>
              </a:spcBef>
            </a:pPr>
            <a:r>
              <a:rPr dirty="0" sz="1150" spc="-15" b="1">
                <a:latin typeface="Arial"/>
                <a:cs typeface="Arial"/>
              </a:rPr>
              <a:t>Value-</a:t>
            </a:r>
            <a:r>
              <a:rPr dirty="0" sz="1150" b="1">
                <a:latin typeface="Arial"/>
                <a:cs typeface="Arial"/>
              </a:rPr>
              <a:t>added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commodity </a:t>
            </a:r>
            <a:r>
              <a:rPr dirty="0" sz="1150" b="1">
                <a:latin typeface="Arial"/>
                <a:cs typeface="Arial"/>
              </a:rPr>
              <a:t>marketing</a:t>
            </a:r>
            <a:r>
              <a:rPr dirty="0" sz="1150" spc="-4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activities</a:t>
            </a:r>
            <a:r>
              <a:rPr dirty="0" sz="1150">
                <a:latin typeface="Arial"/>
                <a:cs typeface="Arial"/>
              </a:rPr>
              <a:t>,</a:t>
            </a:r>
            <a:r>
              <a:rPr dirty="0" sz="1150" spc="-4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incl.:</a:t>
            </a:r>
            <a:endParaRPr sz="1150">
              <a:latin typeface="Arial"/>
              <a:cs typeface="Arial"/>
            </a:endParaRPr>
          </a:p>
          <a:p>
            <a:pPr marL="12700" marR="127635" indent="90805">
              <a:lnSpc>
                <a:spcPct val="114100"/>
              </a:lnSpc>
              <a:spcBef>
                <a:spcPts val="225"/>
              </a:spcBef>
              <a:buChar char="•"/>
              <a:tabLst>
                <a:tab pos="103505" algn="l"/>
              </a:tabLst>
            </a:pPr>
            <a:r>
              <a:rPr dirty="0" sz="1150">
                <a:latin typeface="Arial"/>
                <a:cs typeface="Arial"/>
              </a:rPr>
              <a:t>Buying,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selling,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 </a:t>
            </a:r>
            <a:r>
              <a:rPr dirty="0" sz="1150" b="1">
                <a:latin typeface="Arial"/>
                <a:cs typeface="Arial"/>
              </a:rPr>
              <a:t>connecting</a:t>
            </a:r>
            <a:r>
              <a:rPr dirty="0" sz="1150" spc="-50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hydrocarbon </a:t>
            </a:r>
            <a:r>
              <a:rPr dirty="0" sz="1150" b="1">
                <a:latin typeface="Arial"/>
                <a:cs typeface="Arial"/>
              </a:rPr>
              <a:t>production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new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demand locations</a:t>
            </a:r>
            <a:endParaRPr sz="1150">
              <a:latin typeface="Arial"/>
              <a:cs typeface="Arial"/>
            </a:endParaRPr>
          </a:p>
          <a:p>
            <a:pPr marL="12700" marR="5080" indent="90805">
              <a:lnSpc>
                <a:spcPct val="114100"/>
              </a:lnSpc>
              <a:buChar char="•"/>
              <a:tabLst>
                <a:tab pos="103505" algn="l"/>
              </a:tabLst>
            </a:pPr>
            <a:r>
              <a:rPr dirty="0" sz="1150">
                <a:latin typeface="Arial"/>
                <a:cs typeface="Arial"/>
              </a:rPr>
              <a:t>Optimizing</a:t>
            </a:r>
            <a:r>
              <a:rPr dirty="0" sz="1150" spc="-6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storage </a:t>
            </a:r>
            <a:r>
              <a:rPr dirty="0" sz="1150">
                <a:latin typeface="Arial"/>
                <a:cs typeface="Arial"/>
              </a:rPr>
              <a:t>opportunities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(through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leasing PPL’s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rail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fleet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rail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logistics)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490350" y="862913"/>
            <a:ext cx="6190615" cy="3744595"/>
            <a:chOff x="490350" y="862913"/>
            <a:chExt cx="6190615" cy="3744595"/>
          </a:xfrm>
        </p:grpSpPr>
        <p:sp>
          <p:nvSpPr>
            <p:cNvPr id="20" name="object 20" descr=""/>
            <p:cNvSpPr/>
            <p:nvPr/>
          </p:nvSpPr>
          <p:spPr>
            <a:xfrm>
              <a:off x="5635583" y="891488"/>
              <a:ext cx="1017269" cy="1017269"/>
            </a:xfrm>
            <a:custGeom>
              <a:avLst/>
              <a:gdLst/>
              <a:ahLst/>
              <a:cxnLst/>
              <a:rect l="l" t="t" r="r" b="b"/>
              <a:pathLst>
                <a:path w="1017270" h="1017269">
                  <a:moveTo>
                    <a:pt x="0" y="508387"/>
                  </a:moveTo>
                  <a:lnTo>
                    <a:pt x="2327" y="459426"/>
                  </a:lnTo>
                  <a:lnTo>
                    <a:pt x="9166" y="411782"/>
                  </a:lnTo>
                  <a:lnTo>
                    <a:pt x="20306" y="365667"/>
                  </a:lnTo>
                  <a:lnTo>
                    <a:pt x="35531" y="321295"/>
                  </a:lnTo>
                  <a:lnTo>
                    <a:pt x="54630" y="278879"/>
                  </a:lnTo>
                  <a:lnTo>
                    <a:pt x="77389" y="238633"/>
                  </a:lnTo>
                  <a:lnTo>
                    <a:pt x="103596" y="200768"/>
                  </a:lnTo>
                  <a:lnTo>
                    <a:pt x="133036" y="165498"/>
                  </a:lnTo>
                  <a:lnTo>
                    <a:pt x="165498" y="133036"/>
                  </a:lnTo>
                  <a:lnTo>
                    <a:pt x="200768" y="103596"/>
                  </a:lnTo>
                  <a:lnTo>
                    <a:pt x="238633" y="77389"/>
                  </a:lnTo>
                  <a:lnTo>
                    <a:pt x="278880" y="54630"/>
                  </a:lnTo>
                  <a:lnTo>
                    <a:pt x="321295" y="35531"/>
                  </a:lnTo>
                  <a:lnTo>
                    <a:pt x="365667" y="20306"/>
                  </a:lnTo>
                  <a:lnTo>
                    <a:pt x="411782" y="9166"/>
                  </a:lnTo>
                  <a:lnTo>
                    <a:pt x="459426" y="2327"/>
                  </a:lnTo>
                  <a:lnTo>
                    <a:pt x="508387" y="0"/>
                  </a:lnTo>
                  <a:lnTo>
                    <a:pt x="558635" y="2487"/>
                  </a:lnTo>
                  <a:lnTo>
                    <a:pt x="608032" y="9858"/>
                  </a:lnTo>
                  <a:lnTo>
                    <a:pt x="656244" y="21975"/>
                  </a:lnTo>
                  <a:lnTo>
                    <a:pt x="702939" y="38698"/>
                  </a:lnTo>
                  <a:lnTo>
                    <a:pt x="747782" y="59891"/>
                  </a:lnTo>
                  <a:lnTo>
                    <a:pt x="790441" y="85415"/>
                  </a:lnTo>
                  <a:lnTo>
                    <a:pt x="830582" y="115131"/>
                  </a:lnTo>
                  <a:lnTo>
                    <a:pt x="867871" y="148903"/>
                  </a:lnTo>
                  <a:lnTo>
                    <a:pt x="901643" y="186192"/>
                  </a:lnTo>
                  <a:lnTo>
                    <a:pt x="931360" y="226333"/>
                  </a:lnTo>
                  <a:lnTo>
                    <a:pt x="956883" y="268992"/>
                  </a:lnTo>
                  <a:lnTo>
                    <a:pt x="978076" y="313836"/>
                  </a:lnTo>
                  <a:lnTo>
                    <a:pt x="994800" y="360530"/>
                  </a:lnTo>
                  <a:lnTo>
                    <a:pt x="1006916" y="408742"/>
                  </a:lnTo>
                  <a:lnTo>
                    <a:pt x="1014287" y="458139"/>
                  </a:lnTo>
                  <a:lnTo>
                    <a:pt x="1016774" y="508387"/>
                  </a:lnTo>
                  <a:lnTo>
                    <a:pt x="1014447" y="557348"/>
                  </a:lnTo>
                  <a:lnTo>
                    <a:pt x="1007608" y="604992"/>
                  </a:lnTo>
                  <a:lnTo>
                    <a:pt x="996468" y="651107"/>
                  </a:lnTo>
                  <a:lnTo>
                    <a:pt x="981243" y="695479"/>
                  </a:lnTo>
                  <a:lnTo>
                    <a:pt x="962144" y="737895"/>
                  </a:lnTo>
                  <a:lnTo>
                    <a:pt x="939385" y="778141"/>
                  </a:lnTo>
                  <a:lnTo>
                    <a:pt x="913178" y="816006"/>
                  </a:lnTo>
                  <a:lnTo>
                    <a:pt x="883738" y="851276"/>
                  </a:lnTo>
                  <a:lnTo>
                    <a:pt x="851276" y="883738"/>
                  </a:lnTo>
                  <a:lnTo>
                    <a:pt x="816006" y="913178"/>
                  </a:lnTo>
                  <a:lnTo>
                    <a:pt x="778142" y="939385"/>
                  </a:lnTo>
                  <a:lnTo>
                    <a:pt x="737895" y="962144"/>
                  </a:lnTo>
                  <a:lnTo>
                    <a:pt x="695479" y="981243"/>
                  </a:lnTo>
                  <a:lnTo>
                    <a:pt x="651107" y="996468"/>
                  </a:lnTo>
                  <a:lnTo>
                    <a:pt x="604993" y="1007608"/>
                  </a:lnTo>
                  <a:lnTo>
                    <a:pt x="557348" y="1014447"/>
                  </a:lnTo>
                  <a:lnTo>
                    <a:pt x="508387" y="1016774"/>
                  </a:lnTo>
                  <a:lnTo>
                    <a:pt x="459426" y="1014447"/>
                  </a:lnTo>
                  <a:lnTo>
                    <a:pt x="411782" y="1007608"/>
                  </a:lnTo>
                  <a:lnTo>
                    <a:pt x="365667" y="996468"/>
                  </a:lnTo>
                  <a:lnTo>
                    <a:pt x="321295" y="981243"/>
                  </a:lnTo>
                  <a:lnTo>
                    <a:pt x="278880" y="962144"/>
                  </a:lnTo>
                  <a:lnTo>
                    <a:pt x="238633" y="939385"/>
                  </a:lnTo>
                  <a:lnTo>
                    <a:pt x="200768" y="913178"/>
                  </a:lnTo>
                  <a:lnTo>
                    <a:pt x="165498" y="883738"/>
                  </a:lnTo>
                  <a:lnTo>
                    <a:pt x="133036" y="851276"/>
                  </a:lnTo>
                  <a:lnTo>
                    <a:pt x="103596" y="816006"/>
                  </a:lnTo>
                  <a:lnTo>
                    <a:pt x="77389" y="778141"/>
                  </a:lnTo>
                  <a:lnTo>
                    <a:pt x="54630" y="737895"/>
                  </a:lnTo>
                  <a:lnTo>
                    <a:pt x="35531" y="695479"/>
                  </a:lnTo>
                  <a:lnTo>
                    <a:pt x="20306" y="651107"/>
                  </a:lnTo>
                  <a:lnTo>
                    <a:pt x="9166" y="604992"/>
                  </a:lnTo>
                  <a:lnTo>
                    <a:pt x="2327" y="557348"/>
                  </a:lnTo>
                  <a:lnTo>
                    <a:pt x="0" y="508387"/>
                  </a:lnTo>
                  <a:close/>
                </a:path>
              </a:pathLst>
            </a:custGeom>
            <a:ln w="571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698686" y="959352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4" h="890905">
                  <a:moveTo>
                    <a:pt x="445274" y="890549"/>
                  </a:moveTo>
                  <a:lnTo>
                    <a:pt x="396757" y="887937"/>
                  </a:lnTo>
                  <a:lnTo>
                    <a:pt x="349753" y="880279"/>
                  </a:lnTo>
                  <a:lnTo>
                    <a:pt x="304533" y="867849"/>
                  </a:lnTo>
                  <a:lnTo>
                    <a:pt x="261370" y="850918"/>
                  </a:lnTo>
                  <a:lnTo>
                    <a:pt x="220536" y="829756"/>
                  </a:lnTo>
                  <a:lnTo>
                    <a:pt x="182301" y="804637"/>
                  </a:lnTo>
                  <a:lnTo>
                    <a:pt x="146938" y="775832"/>
                  </a:lnTo>
                  <a:lnTo>
                    <a:pt x="114717" y="743611"/>
                  </a:lnTo>
                  <a:lnTo>
                    <a:pt x="85912" y="708248"/>
                  </a:lnTo>
                  <a:lnTo>
                    <a:pt x="60793" y="670013"/>
                  </a:lnTo>
                  <a:lnTo>
                    <a:pt x="39631" y="629179"/>
                  </a:lnTo>
                  <a:lnTo>
                    <a:pt x="22700" y="586016"/>
                  </a:lnTo>
                  <a:lnTo>
                    <a:pt x="10270" y="540796"/>
                  </a:lnTo>
                  <a:lnTo>
                    <a:pt x="2612" y="493792"/>
                  </a:lnTo>
                  <a:lnTo>
                    <a:pt x="0" y="445274"/>
                  </a:lnTo>
                  <a:lnTo>
                    <a:pt x="2612" y="396757"/>
                  </a:lnTo>
                  <a:lnTo>
                    <a:pt x="10270" y="349753"/>
                  </a:lnTo>
                  <a:lnTo>
                    <a:pt x="22700" y="304533"/>
                  </a:lnTo>
                  <a:lnTo>
                    <a:pt x="39631" y="261370"/>
                  </a:lnTo>
                  <a:lnTo>
                    <a:pt x="60793" y="220536"/>
                  </a:lnTo>
                  <a:lnTo>
                    <a:pt x="85912" y="182301"/>
                  </a:lnTo>
                  <a:lnTo>
                    <a:pt x="114717" y="146938"/>
                  </a:lnTo>
                  <a:lnTo>
                    <a:pt x="146938" y="114717"/>
                  </a:lnTo>
                  <a:lnTo>
                    <a:pt x="182301" y="85912"/>
                  </a:lnTo>
                  <a:lnTo>
                    <a:pt x="220536" y="60793"/>
                  </a:lnTo>
                  <a:lnTo>
                    <a:pt x="261370" y="39631"/>
                  </a:lnTo>
                  <a:lnTo>
                    <a:pt x="304533" y="22700"/>
                  </a:lnTo>
                  <a:lnTo>
                    <a:pt x="349753" y="10270"/>
                  </a:lnTo>
                  <a:lnTo>
                    <a:pt x="396757" y="2612"/>
                  </a:lnTo>
                  <a:lnTo>
                    <a:pt x="445274" y="0"/>
                  </a:lnTo>
                  <a:lnTo>
                    <a:pt x="495518" y="2842"/>
                  </a:lnTo>
                  <a:lnTo>
                    <a:pt x="544733" y="11248"/>
                  </a:lnTo>
                  <a:lnTo>
                    <a:pt x="592484" y="25037"/>
                  </a:lnTo>
                  <a:lnTo>
                    <a:pt x="638335" y="44029"/>
                  </a:lnTo>
                  <a:lnTo>
                    <a:pt x="681851" y="68044"/>
                  </a:lnTo>
                  <a:lnTo>
                    <a:pt x="722595" y="96900"/>
                  </a:lnTo>
                  <a:lnTo>
                    <a:pt x="760131" y="130417"/>
                  </a:lnTo>
                  <a:lnTo>
                    <a:pt x="793649" y="167954"/>
                  </a:lnTo>
                  <a:lnTo>
                    <a:pt x="822505" y="208699"/>
                  </a:lnTo>
                  <a:lnTo>
                    <a:pt x="846520" y="252214"/>
                  </a:lnTo>
                  <a:lnTo>
                    <a:pt x="865512" y="298065"/>
                  </a:lnTo>
                  <a:lnTo>
                    <a:pt x="879302" y="345816"/>
                  </a:lnTo>
                  <a:lnTo>
                    <a:pt x="887708" y="395031"/>
                  </a:lnTo>
                  <a:lnTo>
                    <a:pt x="890550" y="445274"/>
                  </a:lnTo>
                  <a:lnTo>
                    <a:pt x="887937" y="493792"/>
                  </a:lnTo>
                  <a:lnTo>
                    <a:pt x="880280" y="540796"/>
                  </a:lnTo>
                  <a:lnTo>
                    <a:pt x="867850" y="586016"/>
                  </a:lnTo>
                  <a:lnTo>
                    <a:pt x="850918" y="629179"/>
                  </a:lnTo>
                  <a:lnTo>
                    <a:pt x="829757" y="670013"/>
                  </a:lnTo>
                  <a:lnTo>
                    <a:pt x="804638" y="708248"/>
                  </a:lnTo>
                  <a:lnTo>
                    <a:pt x="775832" y="743611"/>
                  </a:lnTo>
                  <a:lnTo>
                    <a:pt x="743612" y="775832"/>
                  </a:lnTo>
                  <a:lnTo>
                    <a:pt x="708248" y="804637"/>
                  </a:lnTo>
                  <a:lnTo>
                    <a:pt x="670014" y="829756"/>
                  </a:lnTo>
                  <a:lnTo>
                    <a:pt x="629179" y="850918"/>
                  </a:lnTo>
                  <a:lnTo>
                    <a:pt x="586016" y="867849"/>
                  </a:lnTo>
                  <a:lnTo>
                    <a:pt x="540797" y="880279"/>
                  </a:lnTo>
                  <a:lnTo>
                    <a:pt x="493792" y="887937"/>
                  </a:lnTo>
                  <a:lnTo>
                    <a:pt x="445274" y="890549"/>
                  </a:lnTo>
                  <a:close/>
                </a:path>
              </a:pathLst>
            </a:custGeom>
            <a:solidFill>
              <a:srgbClr val="F1D7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6012" y="1146462"/>
              <a:ext cx="715899" cy="516324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490350" y="1743074"/>
              <a:ext cx="2158365" cy="2864485"/>
            </a:xfrm>
            <a:custGeom>
              <a:avLst/>
              <a:gdLst/>
              <a:ahLst/>
              <a:cxnLst/>
              <a:rect l="l" t="t" r="r" b="b"/>
              <a:pathLst>
                <a:path w="2158365" h="2864485">
                  <a:moveTo>
                    <a:pt x="2158199" y="2864399"/>
                  </a:moveTo>
                  <a:lnTo>
                    <a:pt x="0" y="2864399"/>
                  </a:lnTo>
                  <a:lnTo>
                    <a:pt x="0" y="0"/>
                  </a:lnTo>
                  <a:lnTo>
                    <a:pt x="2158199" y="0"/>
                  </a:lnTo>
                  <a:lnTo>
                    <a:pt x="2158199" y="28643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208456" y="2031513"/>
            <a:ext cx="7226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>
                <a:solidFill>
                  <a:srgbClr val="F91931"/>
                </a:solidFill>
                <a:latin typeface="Arial Narrow"/>
                <a:cs typeface="Arial Narrow"/>
              </a:rPr>
              <a:t>PIPELINES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63375" y="2465218"/>
            <a:ext cx="1949450" cy="2025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0010">
              <a:lnSpc>
                <a:spcPct val="114100"/>
              </a:lnSpc>
              <a:spcBef>
                <a:spcPts val="100"/>
              </a:spcBef>
            </a:pPr>
            <a:r>
              <a:rPr dirty="0" sz="1150">
                <a:latin typeface="Arial"/>
                <a:cs typeface="Arial"/>
              </a:rPr>
              <a:t>Provide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transportation </a:t>
            </a:r>
            <a:r>
              <a:rPr dirty="0" sz="1150" b="1">
                <a:latin typeface="Arial"/>
                <a:cs typeface="Arial"/>
              </a:rPr>
              <a:t>services</a:t>
            </a:r>
            <a:r>
              <a:rPr dirty="0" sz="1150" spc="-3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to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customers.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Incl.:</a:t>
            </a:r>
            <a:endParaRPr sz="1150">
              <a:latin typeface="Arial"/>
              <a:cs typeface="Arial"/>
            </a:endParaRPr>
          </a:p>
          <a:p>
            <a:pPr marL="12700" marR="5080" indent="90805">
              <a:lnSpc>
                <a:spcPct val="114100"/>
              </a:lnSpc>
              <a:buChar char="•"/>
              <a:tabLst>
                <a:tab pos="103505" algn="l"/>
              </a:tabLst>
            </a:pPr>
            <a:r>
              <a:rPr dirty="0" sz="1150">
                <a:latin typeface="Arial"/>
                <a:cs typeface="Arial"/>
              </a:rPr>
              <a:t>Conventional,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oil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sands,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 </a:t>
            </a:r>
            <a:r>
              <a:rPr dirty="0" sz="1150">
                <a:latin typeface="Arial"/>
                <a:cs typeface="Arial"/>
              </a:rPr>
              <a:t>transmission</a:t>
            </a:r>
            <a:r>
              <a:rPr dirty="0" sz="1150" spc="-60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pipeline systems</a:t>
            </a:r>
            <a:endParaRPr sz="1150">
              <a:latin typeface="Arial"/>
              <a:cs typeface="Arial"/>
            </a:endParaRPr>
          </a:p>
          <a:p>
            <a:pPr marL="103505" indent="-90805">
              <a:lnSpc>
                <a:spcPct val="100000"/>
              </a:lnSpc>
              <a:spcBef>
                <a:spcPts val="195"/>
              </a:spcBef>
              <a:buChar char="•"/>
              <a:tabLst>
                <a:tab pos="103505" algn="l"/>
              </a:tabLst>
            </a:pPr>
            <a:r>
              <a:rPr dirty="0" sz="1150">
                <a:latin typeface="Arial"/>
                <a:cs typeface="Arial"/>
              </a:rPr>
              <a:t>Crude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oil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storage</a:t>
            </a:r>
            <a:endParaRPr sz="1150">
              <a:latin typeface="Arial"/>
              <a:cs typeface="Arial"/>
            </a:endParaRPr>
          </a:p>
          <a:p>
            <a:pPr marL="12700" marR="78740" indent="90805">
              <a:lnSpc>
                <a:spcPct val="114100"/>
              </a:lnSpc>
              <a:buFont typeface="Arial"/>
              <a:buChar char="•"/>
              <a:tabLst>
                <a:tab pos="103505" algn="l"/>
              </a:tabLst>
            </a:pPr>
            <a:r>
              <a:rPr dirty="0" sz="1150" spc="-10" b="1">
                <a:latin typeface="Arial"/>
                <a:cs typeface="Arial"/>
              </a:rPr>
              <a:t>Terminalling</a:t>
            </a:r>
            <a:r>
              <a:rPr dirty="0" sz="1150" spc="-35" b="1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business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 spc="-50">
                <a:latin typeface="Arial"/>
                <a:cs typeface="Arial"/>
              </a:rPr>
              <a:t>&amp; </a:t>
            </a:r>
            <a:r>
              <a:rPr dirty="0" sz="1150">
                <a:latin typeface="Arial"/>
                <a:cs typeface="Arial"/>
              </a:rPr>
              <a:t>related</a:t>
            </a:r>
            <a:r>
              <a:rPr dirty="0" sz="1150" spc="-5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infrastructure</a:t>
            </a:r>
            <a:r>
              <a:rPr dirty="0" sz="1150" spc="-5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serving </a:t>
            </a:r>
            <a:r>
              <a:rPr dirty="0" sz="1150">
                <a:latin typeface="Arial"/>
                <a:cs typeface="Arial"/>
              </a:rPr>
              <a:t>various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markets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and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basins </a:t>
            </a:r>
            <a:r>
              <a:rPr dirty="0" sz="1150">
                <a:latin typeface="Arial"/>
                <a:cs typeface="Arial"/>
              </a:rPr>
              <a:t>across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NA</a:t>
            </a:r>
            <a:endParaRPr sz="1150">
              <a:latin typeface="Arial"/>
              <a:cs typeface="Arial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2800387" y="1743075"/>
            <a:ext cx="2158365" cy="2864485"/>
          </a:xfrm>
          <a:custGeom>
            <a:avLst/>
            <a:gdLst/>
            <a:ahLst/>
            <a:cxnLst/>
            <a:rect l="l" t="t" r="r" b="b"/>
            <a:pathLst>
              <a:path w="2158365" h="2864485">
                <a:moveTo>
                  <a:pt x="2158199" y="2864399"/>
                </a:moveTo>
                <a:lnTo>
                  <a:pt x="0" y="2864399"/>
                </a:lnTo>
                <a:lnTo>
                  <a:pt x="0" y="0"/>
                </a:lnTo>
                <a:lnTo>
                  <a:pt x="2158199" y="0"/>
                </a:lnTo>
                <a:lnTo>
                  <a:pt x="2158199" y="28643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3507833" y="2026750"/>
            <a:ext cx="7442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>
                <a:solidFill>
                  <a:srgbClr val="F91931"/>
                </a:solidFill>
                <a:latin typeface="Arial Narrow"/>
                <a:cs typeface="Arial Narrow"/>
              </a:rPr>
              <a:t>FACILITIES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2873412" y="2460455"/>
            <a:ext cx="1965960" cy="182562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150" spc="-10">
                <a:latin typeface="Arial"/>
                <a:cs typeface="Arial"/>
              </a:rPr>
              <a:t>Includes:</a:t>
            </a:r>
            <a:endParaRPr sz="1150">
              <a:latin typeface="Arial"/>
              <a:cs typeface="Arial"/>
            </a:endParaRPr>
          </a:p>
          <a:p>
            <a:pPr marL="12700" marR="5080" indent="90805">
              <a:lnSpc>
                <a:spcPct val="114100"/>
              </a:lnSpc>
              <a:buFont typeface="Arial"/>
              <a:buChar char="•"/>
              <a:tabLst>
                <a:tab pos="103505" algn="l"/>
              </a:tabLst>
            </a:pPr>
            <a:r>
              <a:rPr dirty="0" sz="1150" b="1">
                <a:latin typeface="Arial"/>
                <a:cs typeface="Arial"/>
              </a:rPr>
              <a:t>Processing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fractionation services</a:t>
            </a:r>
            <a:endParaRPr sz="1150">
              <a:latin typeface="Arial"/>
              <a:cs typeface="Arial"/>
            </a:endParaRPr>
          </a:p>
          <a:p>
            <a:pPr marL="12700" marR="133985" indent="83185">
              <a:lnSpc>
                <a:spcPct val="114100"/>
              </a:lnSpc>
              <a:buChar char="•"/>
              <a:tabLst>
                <a:tab pos="95885" algn="l"/>
              </a:tabLst>
            </a:pPr>
            <a:r>
              <a:rPr dirty="0" sz="1150">
                <a:latin typeface="Arial"/>
                <a:cs typeface="Arial"/>
              </a:rPr>
              <a:t>A</a:t>
            </a:r>
            <a:r>
              <a:rPr dirty="0" sz="1150" spc="-8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liquefied</a:t>
            </a:r>
            <a:r>
              <a:rPr dirty="0" sz="1150" spc="-4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propane</a:t>
            </a:r>
            <a:r>
              <a:rPr dirty="0" sz="1150" spc="-30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export </a:t>
            </a:r>
            <a:r>
              <a:rPr dirty="0" sz="1150">
                <a:latin typeface="Arial"/>
                <a:cs typeface="Arial"/>
              </a:rPr>
              <a:t>facility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on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Can’s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West</a:t>
            </a:r>
            <a:r>
              <a:rPr dirty="0" sz="1150" spc="-2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Coast</a:t>
            </a:r>
            <a:endParaRPr sz="1150">
              <a:latin typeface="Arial"/>
              <a:cs typeface="Arial"/>
            </a:endParaRPr>
          </a:p>
          <a:p>
            <a:pPr marL="12700" marR="14604">
              <a:lnSpc>
                <a:spcPct val="114100"/>
              </a:lnSpc>
            </a:pPr>
            <a:r>
              <a:rPr dirty="0" sz="1150">
                <a:latin typeface="Arial"/>
                <a:cs typeface="Arial"/>
              </a:rPr>
              <a:t>→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process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produce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natural </a:t>
            </a:r>
            <a:r>
              <a:rPr dirty="0" sz="1150" b="1">
                <a:latin typeface="Arial"/>
                <a:cs typeface="Arial"/>
              </a:rPr>
              <a:t>gas</a:t>
            </a:r>
            <a:r>
              <a:rPr dirty="0" sz="1150" spc="-25" b="1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b="1">
                <a:latin typeface="Arial"/>
                <a:cs typeface="Arial"/>
              </a:rPr>
              <a:t>NGL</a:t>
            </a:r>
            <a:r>
              <a:rPr dirty="0" sz="1150" spc="-5" b="1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services</a:t>
            </a:r>
            <a:endParaRPr sz="1150">
              <a:latin typeface="Arial"/>
              <a:cs typeface="Arial"/>
            </a:endParaRPr>
          </a:p>
          <a:p>
            <a:pPr marL="12700" marR="19685" indent="83185">
              <a:lnSpc>
                <a:spcPct val="114100"/>
              </a:lnSpc>
              <a:buChar char="•"/>
              <a:tabLst>
                <a:tab pos="95885" algn="l"/>
              </a:tabLst>
            </a:pPr>
            <a:r>
              <a:rPr dirty="0" sz="1150">
                <a:latin typeface="Arial"/>
                <a:cs typeface="Arial"/>
              </a:rPr>
              <a:t>A</a:t>
            </a:r>
            <a:r>
              <a:rPr dirty="0" sz="1150" spc="-8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bulk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marine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terminal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in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the </a:t>
            </a:r>
            <a:r>
              <a:rPr dirty="0" sz="1150">
                <a:latin typeface="Arial"/>
                <a:cs typeface="Arial"/>
              </a:rPr>
              <a:t>Port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of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Vancouver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1078046" y="862938"/>
            <a:ext cx="3338829" cy="1074420"/>
            <a:chOff x="1078046" y="862938"/>
            <a:chExt cx="3338829" cy="1074420"/>
          </a:xfrm>
        </p:grpSpPr>
        <p:sp>
          <p:nvSpPr>
            <p:cNvPr id="30" name="object 30" descr=""/>
            <p:cNvSpPr/>
            <p:nvPr/>
          </p:nvSpPr>
          <p:spPr>
            <a:xfrm>
              <a:off x="3371108" y="891513"/>
              <a:ext cx="1017269" cy="1017269"/>
            </a:xfrm>
            <a:custGeom>
              <a:avLst/>
              <a:gdLst/>
              <a:ahLst/>
              <a:cxnLst/>
              <a:rect l="l" t="t" r="r" b="b"/>
              <a:pathLst>
                <a:path w="1017270" h="1017269">
                  <a:moveTo>
                    <a:pt x="0" y="508349"/>
                  </a:moveTo>
                  <a:lnTo>
                    <a:pt x="2327" y="459392"/>
                  </a:lnTo>
                  <a:lnTo>
                    <a:pt x="9166" y="411751"/>
                  </a:lnTo>
                  <a:lnTo>
                    <a:pt x="20304" y="365640"/>
                  </a:lnTo>
                  <a:lnTo>
                    <a:pt x="35529" y="321272"/>
                  </a:lnTo>
                  <a:lnTo>
                    <a:pt x="54626" y="278859"/>
                  </a:lnTo>
                  <a:lnTo>
                    <a:pt x="77384" y="238615"/>
                  </a:lnTo>
                  <a:lnTo>
                    <a:pt x="103588" y="200753"/>
                  </a:lnTo>
                  <a:lnTo>
                    <a:pt x="133026" y="165486"/>
                  </a:lnTo>
                  <a:lnTo>
                    <a:pt x="165486" y="133026"/>
                  </a:lnTo>
                  <a:lnTo>
                    <a:pt x="200753" y="103588"/>
                  </a:lnTo>
                  <a:lnTo>
                    <a:pt x="238615" y="77384"/>
                  </a:lnTo>
                  <a:lnTo>
                    <a:pt x="278859" y="54626"/>
                  </a:lnTo>
                  <a:lnTo>
                    <a:pt x="321272" y="35529"/>
                  </a:lnTo>
                  <a:lnTo>
                    <a:pt x="365640" y="20304"/>
                  </a:lnTo>
                  <a:lnTo>
                    <a:pt x="411751" y="9166"/>
                  </a:lnTo>
                  <a:lnTo>
                    <a:pt x="459392" y="2327"/>
                  </a:lnTo>
                  <a:lnTo>
                    <a:pt x="508349" y="0"/>
                  </a:lnTo>
                  <a:lnTo>
                    <a:pt x="558594" y="2487"/>
                  </a:lnTo>
                  <a:lnTo>
                    <a:pt x="607987" y="9858"/>
                  </a:lnTo>
                  <a:lnTo>
                    <a:pt x="656196" y="21973"/>
                  </a:lnTo>
                  <a:lnTo>
                    <a:pt x="702887" y="38695"/>
                  </a:lnTo>
                  <a:lnTo>
                    <a:pt x="747727" y="59886"/>
                  </a:lnTo>
                  <a:lnTo>
                    <a:pt x="790383" y="85408"/>
                  </a:lnTo>
                  <a:lnTo>
                    <a:pt x="830521" y="115123"/>
                  </a:lnTo>
                  <a:lnTo>
                    <a:pt x="867807" y="148892"/>
                  </a:lnTo>
                  <a:lnTo>
                    <a:pt x="901577" y="186179"/>
                  </a:lnTo>
                  <a:lnTo>
                    <a:pt x="931291" y="226317"/>
                  </a:lnTo>
                  <a:lnTo>
                    <a:pt x="956813" y="268972"/>
                  </a:lnTo>
                  <a:lnTo>
                    <a:pt x="978004" y="313812"/>
                  </a:lnTo>
                  <a:lnTo>
                    <a:pt x="994726" y="360503"/>
                  </a:lnTo>
                  <a:lnTo>
                    <a:pt x="1006842" y="408712"/>
                  </a:lnTo>
                  <a:lnTo>
                    <a:pt x="1014212" y="458105"/>
                  </a:lnTo>
                  <a:lnTo>
                    <a:pt x="1016699" y="508349"/>
                  </a:lnTo>
                  <a:lnTo>
                    <a:pt x="1014372" y="557307"/>
                  </a:lnTo>
                  <a:lnTo>
                    <a:pt x="1007533" y="604948"/>
                  </a:lnTo>
                  <a:lnTo>
                    <a:pt x="996395" y="651059"/>
                  </a:lnTo>
                  <a:lnTo>
                    <a:pt x="981170" y="695427"/>
                  </a:lnTo>
                  <a:lnTo>
                    <a:pt x="962073" y="737840"/>
                  </a:lnTo>
                  <a:lnTo>
                    <a:pt x="939316" y="778084"/>
                  </a:lnTo>
                  <a:lnTo>
                    <a:pt x="913111" y="815946"/>
                  </a:lnTo>
                  <a:lnTo>
                    <a:pt x="883673" y="851213"/>
                  </a:lnTo>
                  <a:lnTo>
                    <a:pt x="851213" y="883673"/>
                  </a:lnTo>
                  <a:lnTo>
                    <a:pt x="815946" y="913111"/>
                  </a:lnTo>
                  <a:lnTo>
                    <a:pt x="778084" y="939315"/>
                  </a:lnTo>
                  <a:lnTo>
                    <a:pt x="737840" y="962073"/>
                  </a:lnTo>
                  <a:lnTo>
                    <a:pt x="695428" y="981170"/>
                  </a:lnTo>
                  <a:lnTo>
                    <a:pt x="651059" y="996395"/>
                  </a:lnTo>
                  <a:lnTo>
                    <a:pt x="604948" y="1007533"/>
                  </a:lnTo>
                  <a:lnTo>
                    <a:pt x="557307" y="1014372"/>
                  </a:lnTo>
                  <a:lnTo>
                    <a:pt x="508349" y="1016699"/>
                  </a:lnTo>
                  <a:lnTo>
                    <a:pt x="459392" y="1014372"/>
                  </a:lnTo>
                  <a:lnTo>
                    <a:pt x="411751" y="1007533"/>
                  </a:lnTo>
                  <a:lnTo>
                    <a:pt x="365640" y="996395"/>
                  </a:lnTo>
                  <a:lnTo>
                    <a:pt x="321272" y="981170"/>
                  </a:lnTo>
                  <a:lnTo>
                    <a:pt x="278859" y="962073"/>
                  </a:lnTo>
                  <a:lnTo>
                    <a:pt x="238615" y="939315"/>
                  </a:lnTo>
                  <a:lnTo>
                    <a:pt x="200753" y="913111"/>
                  </a:lnTo>
                  <a:lnTo>
                    <a:pt x="165486" y="883673"/>
                  </a:lnTo>
                  <a:lnTo>
                    <a:pt x="133026" y="851213"/>
                  </a:lnTo>
                  <a:lnTo>
                    <a:pt x="103588" y="815946"/>
                  </a:lnTo>
                  <a:lnTo>
                    <a:pt x="77384" y="778084"/>
                  </a:lnTo>
                  <a:lnTo>
                    <a:pt x="54626" y="737840"/>
                  </a:lnTo>
                  <a:lnTo>
                    <a:pt x="35529" y="695427"/>
                  </a:lnTo>
                  <a:lnTo>
                    <a:pt x="20304" y="651059"/>
                  </a:lnTo>
                  <a:lnTo>
                    <a:pt x="9166" y="604948"/>
                  </a:lnTo>
                  <a:lnTo>
                    <a:pt x="2327" y="557307"/>
                  </a:lnTo>
                  <a:lnTo>
                    <a:pt x="0" y="508349"/>
                  </a:lnTo>
                  <a:close/>
                </a:path>
              </a:pathLst>
            </a:custGeom>
            <a:ln w="57149">
              <a:solidFill>
                <a:srgbClr val="C1C3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434211" y="959377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4" h="890905">
                  <a:moveTo>
                    <a:pt x="445349" y="890699"/>
                  </a:moveTo>
                  <a:lnTo>
                    <a:pt x="396824" y="888086"/>
                  </a:lnTo>
                  <a:lnTo>
                    <a:pt x="349812" y="880428"/>
                  </a:lnTo>
                  <a:lnTo>
                    <a:pt x="304585" y="867995"/>
                  </a:lnTo>
                  <a:lnTo>
                    <a:pt x="261414" y="851061"/>
                  </a:lnTo>
                  <a:lnTo>
                    <a:pt x="220573" y="829896"/>
                  </a:lnTo>
                  <a:lnTo>
                    <a:pt x="182332" y="804773"/>
                  </a:lnTo>
                  <a:lnTo>
                    <a:pt x="146962" y="775962"/>
                  </a:lnTo>
                  <a:lnTo>
                    <a:pt x="114737" y="743737"/>
                  </a:lnTo>
                  <a:lnTo>
                    <a:pt x="85926" y="708367"/>
                  </a:lnTo>
                  <a:lnTo>
                    <a:pt x="60803" y="670126"/>
                  </a:lnTo>
                  <a:lnTo>
                    <a:pt x="39638" y="629285"/>
                  </a:lnTo>
                  <a:lnTo>
                    <a:pt x="22704" y="586115"/>
                  </a:lnTo>
                  <a:lnTo>
                    <a:pt x="10271" y="540888"/>
                  </a:lnTo>
                  <a:lnTo>
                    <a:pt x="2613" y="493875"/>
                  </a:lnTo>
                  <a:lnTo>
                    <a:pt x="0" y="445349"/>
                  </a:lnTo>
                  <a:lnTo>
                    <a:pt x="2613" y="396824"/>
                  </a:lnTo>
                  <a:lnTo>
                    <a:pt x="10271" y="349811"/>
                  </a:lnTo>
                  <a:lnTo>
                    <a:pt x="22704" y="304584"/>
                  </a:lnTo>
                  <a:lnTo>
                    <a:pt x="39638" y="261414"/>
                  </a:lnTo>
                  <a:lnTo>
                    <a:pt x="60803" y="220573"/>
                  </a:lnTo>
                  <a:lnTo>
                    <a:pt x="85926" y="182332"/>
                  </a:lnTo>
                  <a:lnTo>
                    <a:pt x="114737" y="146962"/>
                  </a:lnTo>
                  <a:lnTo>
                    <a:pt x="146962" y="114737"/>
                  </a:lnTo>
                  <a:lnTo>
                    <a:pt x="182332" y="85926"/>
                  </a:lnTo>
                  <a:lnTo>
                    <a:pt x="220573" y="60803"/>
                  </a:lnTo>
                  <a:lnTo>
                    <a:pt x="261414" y="39638"/>
                  </a:lnTo>
                  <a:lnTo>
                    <a:pt x="304585" y="22704"/>
                  </a:lnTo>
                  <a:lnTo>
                    <a:pt x="349812" y="10271"/>
                  </a:lnTo>
                  <a:lnTo>
                    <a:pt x="396824" y="2613"/>
                  </a:lnTo>
                  <a:lnTo>
                    <a:pt x="445349" y="0"/>
                  </a:lnTo>
                  <a:lnTo>
                    <a:pt x="495601" y="2842"/>
                  </a:lnTo>
                  <a:lnTo>
                    <a:pt x="544825" y="11250"/>
                  </a:lnTo>
                  <a:lnTo>
                    <a:pt x="592584" y="25041"/>
                  </a:lnTo>
                  <a:lnTo>
                    <a:pt x="638443" y="44037"/>
                  </a:lnTo>
                  <a:lnTo>
                    <a:pt x="681966" y="68055"/>
                  </a:lnTo>
                  <a:lnTo>
                    <a:pt x="722717" y="96916"/>
                  </a:lnTo>
                  <a:lnTo>
                    <a:pt x="760260" y="130439"/>
                  </a:lnTo>
                  <a:lnTo>
                    <a:pt x="793783" y="167983"/>
                  </a:lnTo>
                  <a:lnTo>
                    <a:pt x="822644" y="208734"/>
                  </a:lnTo>
                  <a:lnTo>
                    <a:pt x="846663" y="252257"/>
                  </a:lnTo>
                  <a:lnTo>
                    <a:pt x="865658" y="298116"/>
                  </a:lnTo>
                  <a:lnTo>
                    <a:pt x="879450" y="345875"/>
                  </a:lnTo>
                  <a:lnTo>
                    <a:pt x="887857" y="395098"/>
                  </a:lnTo>
                  <a:lnTo>
                    <a:pt x="890699" y="445349"/>
                  </a:lnTo>
                  <a:lnTo>
                    <a:pt x="888086" y="493875"/>
                  </a:lnTo>
                  <a:lnTo>
                    <a:pt x="880428" y="540888"/>
                  </a:lnTo>
                  <a:lnTo>
                    <a:pt x="867995" y="586115"/>
                  </a:lnTo>
                  <a:lnTo>
                    <a:pt x="851061" y="629285"/>
                  </a:lnTo>
                  <a:lnTo>
                    <a:pt x="829896" y="670126"/>
                  </a:lnTo>
                  <a:lnTo>
                    <a:pt x="804773" y="708367"/>
                  </a:lnTo>
                  <a:lnTo>
                    <a:pt x="775962" y="743737"/>
                  </a:lnTo>
                  <a:lnTo>
                    <a:pt x="743737" y="775962"/>
                  </a:lnTo>
                  <a:lnTo>
                    <a:pt x="708368" y="804773"/>
                  </a:lnTo>
                  <a:lnTo>
                    <a:pt x="670126" y="829896"/>
                  </a:lnTo>
                  <a:lnTo>
                    <a:pt x="629285" y="851061"/>
                  </a:lnTo>
                  <a:lnTo>
                    <a:pt x="586115" y="867995"/>
                  </a:lnTo>
                  <a:lnTo>
                    <a:pt x="540888" y="880428"/>
                  </a:lnTo>
                  <a:lnTo>
                    <a:pt x="493875" y="888086"/>
                  </a:lnTo>
                  <a:lnTo>
                    <a:pt x="445349" y="890699"/>
                  </a:lnTo>
                  <a:close/>
                </a:path>
              </a:pathLst>
            </a:custGeom>
            <a:solidFill>
              <a:srgbClr val="C0DE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8000" y="1077501"/>
              <a:ext cx="562887" cy="644750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1106621" y="891513"/>
              <a:ext cx="1017269" cy="1017269"/>
            </a:xfrm>
            <a:custGeom>
              <a:avLst/>
              <a:gdLst/>
              <a:ahLst/>
              <a:cxnLst/>
              <a:rect l="l" t="t" r="r" b="b"/>
              <a:pathLst>
                <a:path w="1017269" h="1017269">
                  <a:moveTo>
                    <a:pt x="0" y="508349"/>
                  </a:moveTo>
                  <a:lnTo>
                    <a:pt x="2327" y="459392"/>
                  </a:lnTo>
                  <a:lnTo>
                    <a:pt x="9166" y="411751"/>
                  </a:lnTo>
                  <a:lnTo>
                    <a:pt x="20304" y="365640"/>
                  </a:lnTo>
                  <a:lnTo>
                    <a:pt x="35529" y="321272"/>
                  </a:lnTo>
                  <a:lnTo>
                    <a:pt x="54626" y="278859"/>
                  </a:lnTo>
                  <a:lnTo>
                    <a:pt x="77384" y="238615"/>
                  </a:lnTo>
                  <a:lnTo>
                    <a:pt x="103588" y="200753"/>
                  </a:lnTo>
                  <a:lnTo>
                    <a:pt x="133026" y="165486"/>
                  </a:lnTo>
                  <a:lnTo>
                    <a:pt x="165486" y="133026"/>
                  </a:lnTo>
                  <a:lnTo>
                    <a:pt x="200753" y="103588"/>
                  </a:lnTo>
                  <a:lnTo>
                    <a:pt x="238615" y="77384"/>
                  </a:lnTo>
                  <a:lnTo>
                    <a:pt x="278859" y="54626"/>
                  </a:lnTo>
                  <a:lnTo>
                    <a:pt x="321272" y="35529"/>
                  </a:lnTo>
                  <a:lnTo>
                    <a:pt x="365640" y="20304"/>
                  </a:lnTo>
                  <a:lnTo>
                    <a:pt x="411751" y="9166"/>
                  </a:lnTo>
                  <a:lnTo>
                    <a:pt x="459392" y="2327"/>
                  </a:lnTo>
                  <a:lnTo>
                    <a:pt x="508349" y="0"/>
                  </a:lnTo>
                  <a:lnTo>
                    <a:pt x="558594" y="2487"/>
                  </a:lnTo>
                  <a:lnTo>
                    <a:pt x="607987" y="9858"/>
                  </a:lnTo>
                  <a:lnTo>
                    <a:pt x="656196" y="21973"/>
                  </a:lnTo>
                  <a:lnTo>
                    <a:pt x="702887" y="38695"/>
                  </a:lnTo>
                  <a:lnTo>
                    <a:pt x="747727" y="59886"/>
                  </a:lnTo>
                  <a:lnTo>
                    <a:pt x="790382" y="85408"/>
                  </a:lnTo>
                  <a:lnTo>
                    <a:pt x="830520" y="115123"/>
                  </a:lnTo>
                  <a:lnTo>
                    <a:pt x="867807" y="148892"/>
                  </a:lnTo>
                  <a:lnTo>
                    <a:pt x="901576" y="186179"/>
                  </a:lnTo>
                  <a:lnTo>
                    <a:pt x="931291" y="226317"/>
                  </a:lnTo>
                  <a:lnTo>
                    <a:pt x="956813" y="268972"/>
                  </a:lnTo>
                  <a:lnTo>
                    <a:pt x="978004" y="313812"/>
                  </a:lnTo>
                  <a:lnTo>
                    <a:pt x="994726" y="360503"/>
                  </a:lnTo>
                  <a:lnTo>
                    <a:pt x="1006841" y="408712"/>
                  </a:lnTo>
                  <a:lnTo>
                    <a:pt x="1014212" y="458105"/>
                  </a:lnTo>
                  <a:lnTo>
                    <a:pt x="1016699" y="508349"/>
                  </a:lnTo>
                  <a:lnTo>
                    <a:pt x="1014372" y="557307"/>
                  </a:lnTo>
                  <a:lnTo>
                    <a:pt x="1007533" y="604948"/>
                  </a:lnTo>
                  <a:lnTo>
                    <a:pt x="996395" y="651059"/>
                  </a:lnTo>
                  <a:lnTo>
                    <a:pt x="981170" y="695427"/>
                  </a:lnTo>
                  <a:lnTo>
                    <a:pt x="962073" y="737840"/>
                  </a:lnTo>
                  <a:lnTo>
                    <a:pt x="939315" y="778084"/>
                  </a:lnTo>
                  <a:lnTo>
                    <a:pt x="913111" y="815946"/>
                  </a:lnTo>
                  <a:lnTo>
                    <a:pt x="883673" y="851213"/>
                  </a:lnTo>
                  <a:lnTo>
                    <a:pt x="851213" y="883673"/>
                  </a:lnTo>
                  <a:lnTo>
                    <a:pt x="815946" y="913111"/>
                  </a:lnTo>
                  <a:lnTo>
                    <a:pt x="778084" y="939315"/>
                  </a:lnTo>
                  <a:lnTo>
                    <a:pt x="737840" y="962073"/>
                  </a:lnTo>
                  <a:lnTo>
                    <a:pt x="695427" y="981170"/>
                  </a:lnTo>
                  <a:lnTo>
                    <a:pt x="651059" y="996395"/>
                  </a:lnTo>
                  <a:lnTo>
                    <a:pt x="604948" y="1007533"/>
                  </a:lnTo>
                  <a:lnTo>
                    <a:pt x="557307" y="1014372"/>
                  </a:lnTo>
                  <a:lnTo>
                    <a:pt x="508349" y="1016699"/>
                  </a:lnTo>
                  <a:lnTo>
                    <a:pt x="459392" y="1014372"/>
                  </a:lnTo>
                  <a:lnTo>
                    <a:pt x="411751" y="1007533"/>
                  </a:lnTo>
                  <a:lnTo>
                    <a:pt x="365640" y="996395"/>
                  </a:lnTo>
                  <a:lnTo>
                    <a:pt x="321272" y="981170"/>
                  </a:lnTo>
                  <a:lnTo>
                    <a:pt x="278859" y="962073"/>
                  </a:lnTo>
                  <a:lnTo>
                    <a:pt x="238615" y="939315"/>
                  </a:lnTo>
                  <a:lnTo>
                    <a:pt x="200753" y="913111"/>
                  </a:lnTo>
                  <a:lnTo>
                    <a:pt x="165486" y="883673"/>
                  </a:lnTo>
                  <a:lnTo>
                    <a:pt x="133026" y="851213"/>
                  </a:lnTo>
                  <a:lnTo>
                    <a:pt x="103588" y="815946"/>
                  </a:lnTo>
                  <a:lnTo>
                    <a:pt x="77384" y="778084"/>
                  </a:lnTo>
                  <a:lnTo>
                    <a:pt x="54626" y="737840"/>
                  </a:lnTo>
                  <a:lnTo>
                    <a:pt x="35529" y="695427"/>
                  </a:lnTo>
                  <a:lnTo>
                    <a:pt x="20304" y="651059"/>
                  </a:lnTo>
                  <a:lnTo>
                    <a:pt x="9166" y="604948"/>
                  </a:lnTo>
                  <a:lnTo>
                    <a:pt x="2327" y="557307"/>
                  </a:lnTo>
                  <a:lnTo>
                    <a:pt x="0" y="508349"/>
                  </a:lnTo>
                  <a:close/>
                </a:path>
              </a:pathLst>
            </a:custGeom>
            <a:ln w="57149">
              <a:solidFill>
                <a:srgbClr val="1F1A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69723" y="959377"/>
              <a:ext cx="890905" cy="890905"/>
            </a:xfrm>
            <a:custGeom>
              <a:avLst/>
              <a:gdLst/>
              <a:ahLst/>
              <a:cxnLst/>
              <a:rect l="l" t="t" r="r" b="b"/>
              <a:pathLst>
                <a:path w="890905" h="890905">
                  <a:moveTo>
                    <a:pt x="445349" y="890699"/>
                  </a:moveTo>
                  <a:lnTo>
                    <a:pt x="396824" y="888086"/>
                  </a:lnTo>
                  <a:lnTo>
                    <a:pt x="349811" y="880428"/>
                  </a:lnTo>
                  <a:lnTo>
                    <a:pt x="304584" y="867995"/>
                  </a:lnTo>
                  <a:lnTo>
                    <a:pt x="261414" y="851061"/>
                  </a:lnTo>
                  <a:lnTo>
                    <a:pt x="220573" y="829896"/>
                  </a:lnTo>
                  <a:lnTo>
                    <a:pt x="182332" y="804773"/>
                  </a:lnTo>
                  <a:lnTo>
                    <a:pt x="146962" y="775962"/>
                  </a:lnTo>
                  <a:lnTo>
                    <a:pt x="114737" y="743737"/>
                  </a:lnTo>
                  <a:lnTo>
                    <a:pt x="85926" y="708367"/>
                  </a:lnTo>
                  <a:lnTo>
                    <a:pt x="60803" y="670126"/>
                  </a:lnTo>
                  <a:lnTo>
                    <a:pt x="39638" y="629285"/>
                  </a:lnTo>
                  <a:lnTo>
                    <a:pt x="22704" y="586115"/>
                  </a:lnTo>
                  <a:lnTo>
                    <a:pt x="10271" y="540888"/>
                  </a:lnTo>
                  <a:lnTo>
                    <a:pt x="2613" y="493875"/>
                  </a:lnTo>
                  <a:lnTo>
                    <a:pt x="0" y="445349"/>
                  </a:lnTo>
                  <a:lnTo>
                    <a:pt x="2613" y="396824"/>
                  </a:lnTo>
                  <a:lnTo>
                    <a:pt x="10271" y="349811"/>
                  </a:lnTo>
                  <a:lnTo>
                    <a:pt x="22704" y="304584"/>
                  </a:lnTo>
                  <a:lnTo>
                    <a:pt x="39638" y="261414"/>
                  </a:lnTo>
                  <a:lnTo>
                    <a:pt x="60803" y="220573"/>
                  </a:lnTo>
                  <a:lnTo>
                    <a:pt x="85926" y="182332"/>
                  </a:lnTo>
                  <a:lnTo>
                    <a:pt x="114737" y="146962"/>
                  </a:lnTo>
                  <a:lnTo>
                    <a:pt x="146962" y="114737"/>
                  </a:lnTo>
                  <a:lnTo>
                    <a:pt x="182332" y="85926"/>
                  </a:lnTo>
                  <a:lnTo>
                    <a:pt x="220573" y="60803"/>
                  </a:lnTo>
                  <a:lnTo>
                    <a:pt x="261414" y="39638"/>
                  </a:lnTo>
                  <a:lnTo>
                    <a:pt x="304584" y="22704"/>
                  </a:lnTo>
                  <a:lnTo>
                    <a:pt x="349811" y="10271"/>
                  </a:lnTo>
                  <a:lnTo>
                    <a:pt x="396824" y="2613"/>
                  </a:lnTo>
                  <a:lnTo>
                    <a:pt x="445349" y="0"/>
                  </a:lnTo>
                  <a:lnTo>
                    <a:pt x="495601" y="2842"/>
                  </a:lnTo>
                  <a:lnTo>
                    <a:pt x="544824" y="11250"/>
                  </a:lnTo>
                  <a:lnTo>
                    <a:pt x="592583" y="25041"/>
                  </a:lnTo>
                  <a:lnTo>
                    <a:pt x="638442" y="44037"/>
                  </a:lnTo>
                  <a:lnTo>
                    <a:pt x="681965" y="68055"/>
                  </a:lnTo>
                  <a:lnTo>
                    <a:pt x="722716" y="96916"/>
                  </a:lnTo>
                  <a:lnTo>
                    <a:pt x="760259" y="130439"/>
                  </a:lnTo>
                  <a:lnTo>
                    <a:pt x="793783" y="167983"/>
                  </a:lnTo>
                  <a:lnTo>
                    <a:pt x="822644" y="208734"/>
                  </a:lnTo>
                  <a:lnTo>
                    <a:pt x="846662" y="252257"/>
                  </a:lnTo>
                  <a:lnTo>
                    <a:pt x="865658" y="298116"/>
                  </a:lnTo>
                  <a:lnTo>
                    <a:pt x="879449" y="345875"/>
                  </a:lnTo>
                  <a:lnTo>
                    <a:pt x="887857" y="395098"/>
                  </a:lnTo>
                  <a:lnTo>
                    <a:pt x="890699" y="445349"/>
                  </a:lnTo>
                  <a:lnTo>
                    <a:pt x="888086" y="493875"/>
                  </a:lnTo>
                  <a:lnTo>
                    <a:pt x="880428" y="540888"/>
                  </a:lnTo>
                  <a:lnTo>
                    <a:pt x="867995" y="586115"/>
                  </a:lnTo>
                  <a:lnTo>
                    <a:pt x="851061" y="629285"/>
                  </a:lnTo>
                  <a:lnTo>
                    <a:pt x="829896" y="670126"/>
                  </a:lnTo>
                  <a:lnTo>
                    <a:pt x="804773" y="708367"/>
                  </a:lnTo>
                  <a:lnTo>
                    <a:pt x="775962" y="743737"/>
                  </a:lnTo>
                  <a:lnTo>
                    <a:pt x="743737" y="775962"/>
                  </a:lnTo>
                  <a:lnTo>
                    <a:pt x="708367" y="804773"/>
                  </a:lnTo>
                  <a:lnTo>
                    <a:pt x="670126" y="829896"/>
                  </a:lnTo>
                  <a:lnTo>
                    <a:pt x="629285" y="851061"/>
                  </a:lnTo>
                  <a:lnTo>
                    <a:pt x="586115" y="867995"/>
                  </a:lnTo>
                  <a:lnTo>
                    <a:pt x="540888" y="880428"/>
                  </a:lnTo>
                  <a:lnTo>
                    <a:pt x="493875" y="888086"/>
                  </a:lnTo>
                  <a:lnTo>
                    <a:pt x="445349" y="890699"/>
                  </a:lnTo>
                  <a:close/>
                </a:path>
              </a:pathLst>
            </a:custGeom>
            <a:solidFill>
              <a:srgbClr val="D9EAD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2524" y="1078613"/>
              <a:ext cx="482821" cy="637699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7420299" y="1769224"/>
            <a:ext cx="1581150" cy="2838450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19685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550"/>
              </a:spcBef>
            </a:pPr>
            <a:r>
              <a:rPr dirty="0" sz="2400" spc="-140">
                <a:solidFill>
                  <a:srgbClr val="FF2037"/>
                </a:solidFill>
                <a:latin typeface="Arial Narrow"/>
                <a:cs typeface="Arial Narrow"/>
              </a:rPr>
              <a:t>18,000</a:t>
            </a:r>
            <a:r>
              <a:rPr dirty="0" sz="2400" spc="-110">
                <a:solidFill>
                  <a:srgbClr val="FF2037"/>
                </a:solidFill>
                <a:latin typeface="Arial Narrow"/>
                <a:cs typeface="Arial Narrow"/>
              </a:rPr>
              <a:t> </a:t>
            </a:r>
            <a:r>
              <a:rPr dirty="0" sz="2400" spc="-25">
                <a:solidFill>
                  <a:srgbClr val="FF2037"/>
                </a:solidFill>
                <a:latin typeface="Arial Narrow"/>
                <a:cs typeface="Arial Narrow"/>
              </a:rPr>
              <a:t>km</a:t>
            </a:r>
            <a:endParaRPr sz="2400">
              <a:latin typeface="Arial Narrow"/>
              <a:cs typeface="Arial Narrow"/>
            </a:endParaRPr>
          </a:p>
          <a:p>
            <a:pPr marL="85725" marR="172720">
              <a:lnSpc>
                <a:spcPct val="114100"/>
              </a:lnSpc>
              <a:spcBef>
                <a:spcPts val="1850"/>
              </a:spcBef>
            </a:pPr>
            <a:r>
              <a:rPr dirty="0" sz="1150">
                <a:latin typeface="Arial"/>
                <a:cs typeface="Arial"/>
              </a:rPr>
              <a:t>Pembina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safely </a:t>
            </a:r>
            <a:r>
              <a:rPr dirty="0" sz="1150">
                <a:latin typeface="Arial"/>
                <a:cs typeface="Arial"/>
              </a:rPr>
              <a:t>operates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approx. </a:t>
            </a:r>
            <a:r>
              <a:rPr dirty="0" sz="1150">
                <a:latin typeface="Arial"/>
                <a:cs typeface="Arial"/>
              </a:rPr>
              <a:t>18,000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kilometers</a:t>
            </a:r>
            <a:r>
              <a:rPr dirty="0" sz="1150" spc="-1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of </a:t>
            </a:r>
            <a:r>
              <a:rPr dirty="0" sz="1150" spc="-10">
                <a:latin typeface="Arial"/>
                <a:cs typeface="Arial"/>
              </a:rPr>
              <a:t>conventional, </a:t>
            </a:r>
            <a:r>
              <a:rPr dirty="0" sz="1150">
                <a:latin typeface="Arial"/>
                <a:cs typeface="Arial"/>
              </a:rPr>
              <a:t>transmission,</a:t>
            </a:r>
            <a:r>
              <a:rPr dirty="0" sz="1150" spc="-6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and</a:t>
            </a:r>
            <a:endParaRPr sz="1150">
              <a:latin typeface="Arial"/>
              <a:cs typeface="Arial"/>
            </a:endParaRPr>
          </a:p>
          <a:p>
            <a:pPr marL="85725" marR="156210">
              <a:lnSpc>
                <a:spcPct val="114100"/>
              </a:lnSpc>
              <a:spcBef>
                <a:spcPts val="5"/>
              </a:spcBef>
            </a:pPr>
            <a:r>
              <a:rPr dirty="0" sz="1150">
                <a:latin typeface="Arial"/>
                <a:cs typeface="Arial"/>
              </a:rPr>
              <a:t>oil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sands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&amp;</a:t>
            </a:r>
            <a:r>
              <a:rPr dirty="0" sz="1150" spc="-10">
                <a:latin typeface="Arial"/>
                <a:cs typeface="Arial"/>
              </a:rPr>
              <a:t> </a:t>
            </a:r>
            <a:r>
              <a:rPr dirty="0" sz="1150">
                <a:latin typeface="Arial"/>
                <a:cs typeface="Arial"/>
              </a:rPr>
              <a:t>heavy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25">
                <a:latin typeface="Arial"/>
                <a:cs typeface="Arial"/>
              </a:rPr>
              <a:t>oil </a:t>
            </a:r>
            <a:r>
              <a:rPr dirty="0" sz="1150">
                <a:latin typeface="Arial"/>
                <a:cs typeface="Arial"/>
              </a:rPr>
              <a:t>pipelines</a:t>
            </a:r>
            <a:r>
              <a:rPr dirty="0" sz="1150" spc="-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across North</a:t>
            </a:r>
            <a:r>
              <a:rPr dirty="0" sz="1150" spc="-35">
                <a:latin typeface="Arial"/>
                <a:cs typeface="Arial"/>
              </a:rPr>
              <a:t> </a:t>
            </a:r>
            <a:r>
              <a:rPr dirty="0" sz="1150" spc="-10">
                <a:latin typeface="Arial"/>
                <a:cs typeface="Arial"/>
              </a:rPr>
              <a:t>America.</a:t>
            </a:r>
            <a:endParaRPr sz="11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40" name="object 4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42" name="object 4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77</a:t>
            </a:fld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Division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3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types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Pipelines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44586" y="814737"/>
            <a:ext cx="2881630" cy="429259"/>
          </a:xfrm>
          <a:prstGeom prst="rect">
            <a:avLst/>
          </a:prstGeom>
          <a:solidFill>
            <a:srgbClr val="EE3943"/>
          </a:solidFill>
        </p:spPr>
        <p:txBody>
          <a:bodyPr wrap="square" lIns="0" tIns="92075" rIns="0" bIns="0" rtlCol="0" vert="horz">
            <a:spAutoFit/>
          </a:bodyPr>
          <a:lstStyle/>
          <a:p>
            <a:pPr marL="605155">
              <a:lnSpc>
                <a:spcPct val="100000"/>
              </a:lnSpc>
              <a:spcBef>
                <a:spcPts val="725"/>
              </a:spcBef>
            </a:pP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Conventional</a:t>
            </a:r>
            <a:r>
              <a:rPr dirty="0" sz="1500" spc="30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Arial Narrow"/>
                <a:cs typeface="Arial Narrow"/>
              </a:rPr>
              <a:t>Pipelines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131291" y="814737"/>
            <a:ext cx="2881630" cy="429259"/>
          </a:xfrm>
          <a:prstGeom prst="rect">
            <a:avLst/>
          </a:prstGeom>
          <a:solidFill>
            <a:srgbClr val="EE3943"/>
          </a:solidFill>
        </p:spPr>
        <p:txBody>
          <a:bodyPr wrap="square" lIns="0" tIns="92075" rIns="0" bIns="0" rtlCol="0" vert="horz">
            <a:spAutoFit/>
          </a:bodyPr>
          <a:lstStyle/>
          <a:p>
            <a:pPr marL="292735">
              <a:lnSpc>
                <a:spcPct val="100000"/>
              </a:lnSpc>
              <a:spcBef>
                <a:spcPts val="725"/>
              </a:spcBef>
            </a:pP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Oil</a:t>
            </a:r>
            <a:r>
              <a:rPr dirty="0" sz="1500" spc="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Sands</a:t>
            </a:r>
            <a:r>
              <a:rPr dirty="0" sz="1500" spc="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55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dirty="0" sz="1500" spc="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Heavy</a:t>
            </a:r>
            <a:r>
              <a:rPr dirty="0" sz="1500" spc="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Oil</a:t>
            </a:r>
            <a:r>
              <a:rPr dirty="0" sz="1500" spc="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Arial Narrow"/>
                <a:cs typeface="Arial Narrow"/>
              </a:rPr>
              <a:t>Pipelines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213792" y="1281537"/>
            <a:ext cx="2456815" cy="1120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2250" marR="5080" indent="-210185">
              <a:lnSpc>
                <a:spcPct val="114999"/>
              </a:lnSpc>
              <a:spcBef>
                <a:spcPts val="100"/>
              </a:spcBef>
              <a:buChar char="●"/>
              <a:tabLst>
                <a:tab pos="222250" algn="l"/>
              </a:tabLst>
            </a:pPr>
            <a:r>
              <a:rPr dirty="0" sz="1250">
                <a:latin typeface="Arial"/>
                <a:cs typeface="Arial"/>
              </a:rPr>
              <a:t>Include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pipelines</a:t>
            </a:r>
            <a:r>
              <a:rPr dirty="0" sz="1250" spc="-3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that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transport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heavy</a:t>
            </a:r>
            <a:r>
              <a:rPr dirty="0" sz="125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&amp;</a:t>
            </a:r>
            <a:r>
              <a:rPr dirty="0" sz="125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synthetic</a:t>
            </a:r>
            <a:r>
              <a:rPr dirty="0" sz="125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crude</a:t>
            </a:r>
            <a:r>
              <a:rPr dirty="0" sz="125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0000FF"/>
                </a:solidFill>
                <a:latin typeface="Arial"/>
                <a:cs typeface="Arial"/>
              </a:rPr>
              <a:t>oils</a:t>
            </a:r>
            <a:r>
              <a:rPr dirty="0" sz="1250" spc="-10">
                <a:latin typeface="Arial"/>
                <a:cs typeface="Arial"/>
              </a:rPr>
              <a:t>, </a:t>
            </a:r>
            <a:r>
              <a:rPr dirty="0" sz="1250">
                <a:latin typeface="Arial"/>
                <a:cs typeface="Arial"/>
              </a:rPr>
              <a:t>produced</a:t>
            </a:r>
            <a:r>
              <a:rPr dirty="0" sz="1250" spc="-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within</a:t>
            </a:r>
            <a:r>
              <a:rPr dirty="0" sz="1250" spc="-7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Alberta.</a:t>
            </a:r>
            <a:endParaRPr sz="1250">
              <a:latin typeface="Arial"/>
              <a:cs typeface="Arial"/>
            </a:endParaRPr>
          </a:p>
          <a:p>
            <a:pPr algn="just" marL="222250" marR="138430" indent="-210185">
              <a:lnSpc>
                <a:spcPct val="114999"/>
              </a:lnSpc>
              <a:buChar char="●"/>
              <a:tabLst>
                <a:tab pos="222250" algn="l"/>
              </a:tabLst>
            </a:pPr>
            <a:r>
              <a:rPr dirty="0" sz="1250">
                <a:latin typeface="Arial"/>
                <a:cs typeface="Arial"/>
              </a:rPr>
              <a:t>Also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offer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associated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storage, </a:t>
            </a:r>
            <a:r>
              <a:rPr dirty="0" sz="1250">
                <a:latin typeface="Arial"/>
                <a:cs typeface="Arial"/>
              </a:rPr>
              <a:t>terminalling,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and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rail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services.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17996" y="814737"/>
            <a:ext cx="2881630" cy="429259"/>
          </a:xfrm>
          <a:prstGeom prst="rect">
            <a:avLst/>
          </a:prstGeom>
          <a:solidFill>
            <a:srgbClr val="EE3943"/>
          </a:solidFill>
        </p:spPr>
        <p:txBody>
          <a:bodyPr wrap="square" lIns="0" tIns="92075" rIns="0" bIns="0" rtlCol="0" vert="horz">
            <a:spAutoFit/>
          </a:bodyPr>
          <a:lstStyle/>
          <a:p>
            <a:pPr marL="601345">
              <a:lnSpc>
                <a:spcPct val="100000"/>
              </a:lnSpc>
              <a:spcBef>
                <a:spcPts val="725"/>
              </a:spcBef>
            </a:pP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Transmission</a:t>
            </a:r>
            <a:r>
              <a:rPr dirty="0" sz="1500" spc="27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Arial Narrow"/>
                <a:cs typeface="Arial Narrow"/>
              </a:rPr>
              <a:t>Pipelines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27111" y="1281537"/>
            <a:ext cx="2623820" cy="1778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2250" marR="5080" indent="-210185">
              <a:lnSpc>
                <a:spcPct val="114999"/>
              </a:lnSpc>
              <a:spcBef>
                <a:spcPts val="100"/>
              </a:spcBef>
              <a:buChar char="●"/>
              <a:tabLst>
                <a:tab pos="222250" algn="l"/>
              </a:tabLst>
            </a:pPr>
            <a:r>
              <a:rPr dirty="0" sz="1250">
                <a:latin typeface="Arial"/>
                <a:cs typeface="Arial"/>
              </a:rPr>
              <a:t>Include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pipelines</a:t>
            </a:r>
            <a:r>
              <a:rPr dirty="0" sz="1250" spc="-30" b="1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&amp;</a:t>
            </a:r>
            <a:r>
              <a:rPr dirty="0" sz="1250" spc="-25" b="1">
                <a:latin typeface="Arial"/>
                <a:cs typeface="Arial"/>
              </a:rPr>
              <a:t> </a:t>
            </a:r>
            <a:r>
              <a:rPr dirty="0" sz="1250" spc="-10" b="1">
                <a:latin typeface="Arial"/>
                <a:cs typeface="Arial"/>
              </a:rPr>
              <a:t>terminalling </a:t>
            </a:r>
            <a:r>
              <a:rPr dirty="0" sz="1250" b="1">
                <a:latin typeface="Arial"/>
                <a:cs typeface="Arial"/>
              </a:rPr>
              <a:t>hubs</a:t>
            </a:r>
            <a:r>
              <a:rPr dirty="0" sz="1250" spc="-1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that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gather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and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transport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light</a:t>
            </a:r>
            <a:r>
              <a:rPr dirty="0" sz="125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&amp;</a:t>
            </a:r>
            <a:r>
              <a:rPr dirty="0" sz="125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medium</a:t>
            </a:r>
            <a:r>
              <a:rPr dirty="0" sz="125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crude</a:t>
            </a:r>
            <a:r>
              <a:rPr dirty="0" sz="125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0000FF"/>
                </a:solidFill>
                <a:latin typeface="Arial"/>
                <a:cs typeface="Arial"/>
              </a:rPr>
              <a:t>oils</a:t>
            </a:r>
            <a:r>
              <a:rPr dirty="0" sz="1250" spc="-10">
                <a:latin typeface="Arial"/>
                <a:cs typeface="Arial"/>
              </a:rPr>
              <a:t>,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condensate</a:t>
            </a:r>
            <a:r>
              <a:rPr dirty="0" sz="1250" spc="-3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and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natural</a:t>
            </a:r>
            <a:r>
              <a:rPr dirty="0" sz="125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spc="-25" b="1">
                <a:solidFill>
                  <a:srgbClr val="0000FF"/>
                </a:solidFill>
                <a:latin typeface="Arial"/>
                <a:cs typeface="Arial"/>
              </a:rPr>
              <a:t>gas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liquids</a:t>
            </a:r>
            <a:r>
              <a:rPr dirty="0" sz="125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from</a:t>
            </a:r>
            <a:r>
              <a:rPr dirty="0" sz="1250" spc="-10">
                <a:latin typeface="Arial"/>
                <a:cs typeface="Arial"/>
              </a:rPr>
              <a:t> western</a:t>
            </a:r>
            <a:r>
              <a:rPr dirty="0" sz="1250" spc="-7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Alberta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 spc="-50">
                <a:latin typeface="Arial"/>
                <a:cs typeface="Arial"/>
              </a:rPr>
              <a:t>&amp; </a:t>
            </a:r>
            <a:r>
              <a:rPr dirty="0" sz="1250">
                <a:latin typeface="Arial"/>
                <a:cs typeface="Arial"/>
              </a:rPr>
              <a:t>northeast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BC</a:t>
            </a:r>
            <a:r>
              <a:rPr dirty="0" sz="1250" spc="-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to</a:t>
            </a:r>
            <a:r>
              <a:rPr dirty="0" sz="1250" spc="-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Edmonton,</a:t>
            </a:r>
            <a:r>
              <a:rPr dirty="0" sz="1250" spc="-7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AB</a:t>
            </a:r>
            <a:r>
              <a:rPr dirty="0" sz="1250" spc="-5">
                <a:latin typeface="Arial"/>
                <a:cs typeface="Arial"/>
              </a:rPr>
              <a:t> </a:t>
            </a:r>
            <a:r>
              <a:rPr dirty="0" sz="1250" spc="-25">
                <a:latin typeface="Arial"/>
                <a:cs typeface="Arial"/>
              </a:rPr>
              <a:t>for </a:t>
            </a:r>
            <a:r>
              <a:rPr dirty="0" sz="1250">
                <a:latin typeface="Arial"/>
                <a:cs typeface="Arial"/>
              </a:rPr>
              <a:t>further</a:t>
            </a:r>
            <a:r>
              <a:rPr dirty="0" sz="1250" spc="-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processing/transportation </a:t>
            </a:r>
            <a:r>
              <a:rPr dirty="0" sz="1250">
                <a:latin typeface="Arial"/>
                <a:cs typeface="Arial"/>
              </a:rPr>
              <a:t>on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downstream</a:t>
            </a:r>
            <a:r>
              <a:rPr dirty="0" sz="1250" spc="-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pipelines.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209536" y="1281537"/>
            <a:ext cx="2616835" cy="1778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2250" marR="164465" indent="-210185">
              <a:lnSpc>
                <a:spcPct val="114999"/>
              </a:lnSpc>
              <a:spcBef>
                <a:spcPts val="100"/>
              </a:spcBef>
              <a:buChar char="●"/>
              <a:tabLst>
                <a:tab pos="222250" algn="l"/>
              </a:tabLst>
            </a:pPr>
            <a:r>
              <a:rPr dirty="0" sz="1250">
                <a:latin typeface="Arial"/>
                <a:cs typeface="Arial"/>
              </a:rPr>
              <a:t>Include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pipelines</a:t>
            </a:r>
            <a:r>
              <a:rPr dirty="0" sz="1250" spc="-3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that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transport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natural</a:t>
            </a:r>
            <a:r>
              <a:rPr dirty="0" sz="125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gas</a:t>
            </a:r>
            <a:r>
              <a:rPr dirty="0" sz="1250">
                <a:latin typeface="Arial"/>
                <a:cs typeface="Arial"/>
              </a:rPr>
              <a:t>,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ethane</a:t>
            </a:r>
            <a:r>
              <a:rPr dirty="0" sz="1250">
                <a:latin typeface="Arial"/>
                <a:cs typeface="Arial"/>
              </a:rPr>
              <a:t>,</a:t>
            </a:r>
            <a:r>
              <a:rPr dirty="0" sz="1250" spc="-25">
                <a:latin typeface="Arial"/>
                <a:cs typeface="Arial"/>
              </a:rPr>
              <a:t> and </a:t>
            </a:r>
            <a:r>
              <a:rPr dirty="0" sz="1250" b="1">
                <a:solidFill>
                  <a:srgbClr val="0000FF"/>
                </a:solidFill>
                <a:latin typeface="Arial"/>
                <a:cs typeface="Arial"/>
              </a:rPr>
              <a:t>condensate</a:t>
            </a:r>
            <a:r>
              <a:rPr dirty="0" sz="125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across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Can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&amp;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25">
                <a:latin typeface="Arial"/>
                <a:cs typeface="Arial"/>
              </a:rPr>
              <a:t>US.</a:t>
            </a:r>
            <a:endParaRPr sz="1250">
              <a:latin typeface="Arial"/>
              <a:cs typeface="Arial"/>
            </a:endParaRPr>
          </a:p>
          <a:p>
            <a:pPr marL="222250" marR="5080" indent="-210185">
              <a:lnSpc>
                <a:spcPct val="114999"/>
              </a:lnSpc>
              <a:buChar char="●"/>
              <a:tabLst>
                <a:tab pos="222250" algn="l"/>
              </a:tabLst>
            </a:pPr>
            <a:r>
              <a:rPr dirty="0" sz="1250">
                <a:latin typeface="Arial"/>
                <a:cs typeface="Arial"/>
              </a:rPr>
              <a:t>Provide</a:t>
            </a:r>
            <a:r>
              <a:rPr dirty="0" sz="1250" spc="-40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linkages</a:t>
            </a:r>
            <a:r>
              <a:rPr dirty="0" sz="1250" spc="-35" b="1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between </a:t>
            </a:r>
            <a:r>
              <a:rPr dirty="0" sz="1250">
                <a:latin typeface="Arial"/>
                <a:cs typeface="Arial"/>
              </a:rPr>
              <a:t>Pembina’s</a:t>
            </a:r>
            <a:r>
              <a:rPr dirty="0" sz="1250" spc="-5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upstream</a:t>
            </a:r>
            <a:r>
              <a:rPr dirty="0" sz="1250" spc="-50" b="1">
                <a:latin typeface="Arial"/>
                <a:cs typeface="Arial"/>
              </a:rPr>
              <a:t> </a:t>
            </a:r>
            <a:r>
              <a:rPr dirty="0" sz="1250" spc="-60" b="1">
                <a:latin typeface="Arial"/>
                <a:cs typeface="Arial"/>
              </a:rPr>
              <a:t>&amp; </a:t>
            </a:r>
            <a:r>
              <a:rPr dirty="0" sz="1250" b="1">
                <a:latin typeface="Arial"/>
                <a:cs typeface="Arial"/>
              </a:rPr>
              <a:t>downstream</a:t>
            </a:r>
            <a:r>
              <a:rPr dirty="0" sz="1250" spc="-20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assets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across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North </a:t>
            </a:r>
            <a:r>
              <a:rPr dirty="0" sz="1250">
                <a:latin typeface="Arial"/>
                <a:cs typeface="Arial"/>
              </a:rPr>
              <a:t>America,</a:t>
            </a:r>
            <a:r>
              <a:rPr dirty="0" sz="1250" spc="-4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enabling</a:t>
            </a:r>
            <a:r>
              <a:rPr dirty="0" sz="1250" spc="-4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integrated </a:t>
            </a:r>
            <a:r>
              <a:rPr dirty="0" sz="1250">
                <a:latin typeface="Arial"/>
                <a:cs typeface="Arial"/>
              </a:rPr>
              <a:t>customer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service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offerings.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576525" y="4218202"/>
            <a:ext cx="476884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"/>
                <a:cs typeface="Arial"/>
              </a:rPr>
              <a:t>Source: Pembina Filings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134980" y="3234842"/>
            <a:ext cx="8362315" cy="1496060"/>
            <a:chOff x="134980" y="3234842"/>
            <a:chExt cx="8362315" cy="1496060"/>
          </a:xfrm>
        </p:grpSpPr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615" y="3234842"/>
              <a:ext cx="8342770" cy="144878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44505" y="4083055"/>
              <a:ext cx="8343265" cy="638175"/>
            </a:xfrm>
            <a:custGeom>
              <a:avLst/>
              <a:gdLst/>
              <a:ahLst/>
              <a:cxnLst/>
              <a:rect l="l" t="t" r="r" b="b"/>
              <a:pathLst>
                <a:path w="8343265" h="638175">
                  <a:moveTo>
                    <a:pt x="119" y="69"/>
                  </a:moveTo>
                  <a:lnTo>
                    <a:pt x="8343016" y="69"/>
                  </a:lnTo>
                  <a:lnTo>
                    <a:pt x="8343016" y="211774"/>
                  </a:lnTo>
                  <a:lnTo>
                    <a:pt x="119" y="211774"/>
                  </a:lnTo>
                  <a:lnTo>
                    <a:pt x="119" y="69"/>
                  </a:lnTo>
                  <a:close/>
                </a:path>
                <a:path w="8343265" h="638175">
                  <a:moveTo>
                    <a:pt x="69" y="426069"/>
                  </a:moveTo>
                  <a:lnTo>
                    <a:pt x="8343069" y="426069"/>
                  </a:lnTo>
                  <a:lnTo>
                    <a:pt x="8343069" y="637869"/>
                  </a:lnTo>
                  <a:lnTo>
                    <a:pt x="69" y="637869"/>
                  </a:lnTo>
                  <a:lnTo>
                    <a:pt x="69" y="426069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77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1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Pipelines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 spc="-10"/>
              <a:t>Canada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309100" y="859007"/>
            <a:ext cx="5397500" cy="130556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>
                <a:latin typeface="Arial"/>
                <a:cs typeface="Arial"/>
              </a:rPr>
              <a:t>Major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transportation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systems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three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energy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commodities: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840"/>
              </a:spcBef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5">
                <a:latin typeface="Arial"/>
                <a:cs typeface="Arial"/>
              </a:rPr>
              <a:t> oil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840"/>
              </a:spcBef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gas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840"/>
              </a:spcBef>
              <a:buChar char="●"/>
              <a:tabLst>
                <a:tab pos="469265" algn="l"/>
              </a:tabLst>
            </a:pP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liquids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44"/>
            <a:ext cx="9144000" cy="4128135"/>
            <a:chOff x="0" y="737544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331" y="737544"/>
              <a:ext cx="7172749" cy="408672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01157" y="912286"/>
              <a:ext cx="7173595" cy="197485"/>
            </a:xfrm>
            <a:custGeom>
              <a:avLst/>
              <a:gdLst/>
              <a:ahLst/>
              <a:cxnLst/>
              <a:rect l="l" t="t" r="r" b="b"/>
              <a:pathLst>
                <a:path w="7173595" h="197484">
                  <a:moveTo>
                    <a:pt x="59" y="59"/>
                  </a:moveTo>
                  <a:lnTo>
                    <a:pt x="7172913" y="59"/>
                  </a:lnTo>
                  <a:lnTo>
                    <a:pt x="7172913" y="196902"/>
                  </a:lnTo>
                  <a:lnTo>
                    <a:pt x="59" y="196902"/>
                  </a:lnTo>
                  <a:lnTo>
                    <a:pt x="59" y="59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77</a:t>
            </a:fld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Pipelines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Division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3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types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Pipelines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080075" y="4431027"/>
            <a:ext cx="8388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"/>
                <a:cs typeface="Arial"/>
              </a:rPr>
              <a:t>Source: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Filings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Pembina’s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</a:rPr>
              <a:t>Diversified</a:t>
            </a:r>
            <a:r>
              <a:rPr dirty="0" sz="1200" spc="-15">
                <a:solidFill>
                  <a:srgbClr val="434343"/>
                </a:solidFill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</a:rPr>
              <a:t>Integrated</a:t>
            </a:r>
            <a:r>
              <a:rPr dirty="0" sz="1200" spc="-35">
                <a:solidFill>
                  <a:srgbClr val="434343"/>
                </a:solidFill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Transportation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Midstream</a:t>
            </a:r>
            <a:r>
              <a:rPr dirty="0" sz="1200" spc="-8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Assets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49" y="717187"/>
            <a:ext cx="9021299" cy="3970338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72300" y="4621277"/>
            <a:ext cx="1397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77</a:t>
            </a:fld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4825" y="81743"/>
            <a:ext cx="261620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164825" y="445661"/>
            <a:ext cx="1498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Facilities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 Division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4825" y="774253"/>
            <a:ext cx="8406765" cy="1164590"/>
          </a:xfrm>
          <a:prstGeom prst="rect">
            <a:avLst/>
          </a:prstGeom>
        </p:spPr>
        <p:txBody>
          <a:bodyPr wrap="square" lIns="0" tIns="425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Facilities</a:t>
            </a:r>
            <a:r>
              <a:rPr dirty="0" sz="130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Division:</a:t>
            </a:r>
            <a:endParaRPr sz="1300">
              <a:latin typeface="Arial"/>
              <a:cs typeface="Arial"/>
            </a:endParaRPr>
          </a:p>
          <a:p>
            <a:pPr marL="298450" marR="5080" indent="-271145">
              <a:lnSpc>
                <a:spcPct val="114999"/>
              </a:lnSpc>
              <a:buChar char="●"/>
              <a:tabLst>
                <a:tab pos="298450" algn="l"/>
              </a:tabLst>
            </a:pPr>
            <a:r>
              <a:rPr dirty="0" sz="1300">
                <a:latin typeface="Arial"/>
                <a:cs typeface="Arial"/>
              </a:rPr>
              <a:t>Fully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integrates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with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Pipeline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division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provide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Pembina’s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customers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with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processing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fractionation </a:t>
            </a:r>
            <a:r>
              <a:rPr dirty="0" sz="1300" b="1">
                <a:latin typeface="Arial"/>
                <a:cs typeface="Arial"/>
              </a:rPr>
              <a:t>services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natural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natural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liquids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(NGLs),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condensates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(refer</a:t>
            </a:r>
            <a:r>
              <a:rPr dirty="0" sz="1050" spc="-15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to</a:t>
            </a:r>
            <a:r>
              <a:rPr dirty="0" sz="1050" spc="-20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slide</a:t>
            </a:r>
            <a:r>
              <a:rPr dirty="0" sz="1050" spc="-15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33</a:t>
            </a:r>
            <a:r>
              <a:rPr dirty="0" sz="1050" spc="-20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for</a:t>
            </a:r>
            <a:r>
              <a:rPr dirty="0" sz="1050" spc="-15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the</a:t>
            </a:r>
            <a:r>
              <a:rPr dirty="0" sz="1050" spc="-20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fractionation</a:t>
            </a:r>
            <a:r>
              <a:rPr dirty="0" sz="1050" spc="-15" i="1">
                <a:latin typeface="Arial"/>
                <a:cs typeface="Arial"/>
              </a:rPr>
              <a:t> </a:t>
            </a:r>
            <a:r>
              <a:rPr dirty="0" sz="1050" spc="-10" i="1">
                <a:latin typeface="Arial"/>
                <a:cs typeface="Arial"/>
              </a:rPr>
              <a:t>process)</a:t>
            </a:r>
            <a:r>
              <a:rPr dirty="0" sz="1300" spc="-1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297815" indent="-270510">
              <a:lnSpc>
                <a:spcPct val="100000"/>
              </a:lnSpc>
              <a:spcBef>
                <a:spcPts val="229"/>
              </a:spcBef>
              <a:buChar char="●"/>
              <a:tabLst>
                <a:tab pos="297815" algn="l"/>
              </a:tabLst>
            </a:pPr>
            <a:r>
              <a:rPr dirty="0" sz="1300">
                <a:latin typeface="Arial"/>
                <a:cs typeface="Arial"/>
              </a:rPr>
              <a:t>Includes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bulk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marine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terminal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Port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Vancouver</a:t>
            </a:r>
            <a:endParaRPr sz="1300">
              <a:latin typeface="Arial"/>
              <a:cs typeface="Arial"/>
            </a:endParaRPr>
          </a:p>
          <a:p>
            <a:pPr marL="297815" indent="-270510">
              <a:lnSpc>
                <a:spcPct val="100000"/>
              </a:lnSpc>
              <a:spcBef>
                <a:spcPts val="235"/>
              </a:spcBef>
              <a:buChar char="●"/>
              <a:tabLst>
                <a:tab pos="297815" algn="l"/>
              </a:tabLst>
            </a:pPr>
            <a:r>
              <a:rPr dirty="0" u="heavy" sz="13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Total</a:t>
            </a:r>
            <a:r>
              <a:rPr dirty="0" u="heavy" sz="1300" spc="-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Capacity</a:t>
            </a:r>
            <a:r>
              <a:rPr dirty="0" sz="1300">
                <a:latin typeface="Arial"/>
                <a:cs typeface="Arial"/>
              </a:rPr>
              <a:t>: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approx.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354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mbpd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NGL</a:t>
            </a:r>
            <a:r>
              <a:rPr dirty="0" sz="1300" spc="-7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fractionation,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21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mmbbls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cavern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storage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52400" y="3201024"/>
            <a:ext cx="8790940" cy="1351915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9207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725"/>
              </a:spcBef>
            </a:pPr>
            <a:r>
              <a:rPr dirty="0" sz="1200" b="1">
                <a:solidFill>
                  <a:srgbClr val="0000FF"/>
                </a:solidFill>
                <a:latin typeface="Arial"/>
                <a:cs typeface="Arial"/>
              </a:rPr>
              <a:t>Gas</a:t>
            </a:r>
            <a:r>
              <a:rPr dirty="0" sz="120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0000FF"/>
                </a:solidFill>
                <a:latin typeface="Arial"/>
                <a:cs typeface="Arial"/>
              </a:rPr>
              <a:t>Services</a:t>
            </a:r>
            <a:r>
              <a:rPr dirty="0" sz="120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0000FF"/>
                </a:solidFill>
                <a:latin typeface="Arial"/>
                <a:cs typeface="Arial"/>
              </a:rPr>
              <a:t>revenue</a:t>
            </a:r>
            <a:r>
              <a:rPr dirty="0" sz="120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decreased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20%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largely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due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change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ownership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Pembina’s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formerly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wholly-owned</a:t>
            </a:r>
            <a:endParaRPr sz="1200">
              <a:latin typeface="Arial"/>
              <a:cs typeface="Arial"/>
            </a:endParaRPr>
          </a:p>
          <a:p>
            <a:pPr marL="85725" marR="93980">
              <a:lnSpc>
                <a:spcPct val="114999"/>
              </a:lnSpc>
            </a:pPr>
            <a:r>
              <a:rPr dirty="0" sz="1200" spc="-10">
                <a:latin typeface="Arial"/>
                <a:cs typeface="Arial"/>
              </a:rPr>
              <a:t>Field-</a:t>
            </a:r>
            <a:r>
              <a:rPr dirty="0" sz="1200">
                <a:latin typeface="Arial"/>
                <a:cs typeface="Arial"/>
              </a:rPr>
              <a:t>based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Processing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Assets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(including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Cutbank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Complex,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Saturn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Complex,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Resthaven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Facility,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Duvernay </a:t>
            </a:r>
            <a:r>
              <a:rPr dirty="0" sz="1200">
                <a:latin typeface="Arial"/>
                <a:cs typeface="Arial"/>
              </a:rPr>
              <a:t>Complex,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Saskatchewan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Ethane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Extraction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Plant)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15,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2022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part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2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PGI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Transaction</a:t>
            </a:r>
            <a:r>
              <a:rPr dirty="0" sz="1200" spc="-1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85725" marR="154940">
              <a:lnSpc>
                <a:spcPct val="114999"/>
              </a:lnSpc>
              <a:spcBef>
                <a:spcPts val="1035"/>
              </a:spcBef>
            </a:pPr>
            <a:r>
              <a:rPr dirty="0" sz="1200" b="1">
                <a:solidFill>
                  <a:srgbClr val="0000FF"/>
                </a:solidFill>
                <a:latin typeface="Arial"/>
                <a:cs typeface="Arial"/>
              </a:rPr>
              <a:t>NGL</a:t>
            </a:r>
            <a:r>
              <a:rPr dirty="0" sz="1200" spc="-4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0000FF"/>
                </a:solidFill>
                <a:latin typeface="Arial"/>
                <a:cs typeface="Arial"/>
              </a:rPr>
              <a:t>Services</a:t>
            </a:r>
            <a:r>
              <a:rPr dirty="0" sz="120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0000FF"/>
                </a:solidFill>
                <a:latin typeface="Arial"/>
                <a:cs typeface="Arial"/>
              </a:rPr>
              <a:t>revenue</a:t>
            </a:r>
            <a:r>
              <a:rPr dirty="0" sz="1200" spc="-1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increased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6% </a:t>
            </a:r>
            <a:r>
              <a:rPr dirty="0" sz="1200">
                <a:latin typeface="Arial"/>
                <a:cs typeface="Arial"/>
              </a:rPr>
              <a:t>due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higher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recoveries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Redwater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complex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result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higher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power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fuel </a:t>
            </a:r>
            <a:r>
              <a:rPr dirty="0" sz="1200">
                <a:latin typeface="Arial"/>
                <a:cs typeface="Arial"/>
              </a:rPr>
              <a:t>costs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Prince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Rupert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Terminal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placed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</a:t>
            </a:r>
            <a:r>
              <a:rPr dirty="0" sz="1200" spc="-20">
                <a:latin typeface="Arial"/>
                <a:cs typeface="Arial"/>
              </a:rPr>
              <a:t> 2021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250" y="2194894"/>
            <a:ext cx="8839203" cy="880467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72300" y="4632105"/>
            <a:ext cx="12636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Filings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82</a:t>
            </a:fld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4825" y="81743"/>
            <a:ext cx="261620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164825" y="445661"/>
            <a:ext cx="27095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Marketing</a:t>
            </a:r>
            <a:r>
              <a:rPr dirty="0" sz="1200" spc="-3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&amp;</a:t>
            </a:r>
            <a:r>
              <a:rPr dirty="0" sz="1200" spc="-3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New</a:t>
            </a:r>
            <a:r>
              <a:rPr dirty="0" sz="1200" spc="-3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Ventures</a:t>
            </a:r>
            <a:r>
              <a:rPr dirty="0" sz="1200" spc="-3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Division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399" y="2788699"/>
            <a:ext cx="8790901" cy="880474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64825" y="774253"/>
            <a:ext cx="8561070" cy="1848485"/>
          </a:xfrm>
          <a:prstGeom prst="rect">
            <a:avLst/>
          </a:prstGeom>
        </p:spPr>
        <p:txBody>
          <a:bodyPr wrap="square" lIns="0" tIns="425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Marketing</a:t>
            </a:r>
            <a:r>
              <a:rPr dirty="0" sz="13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&amp;</a:t>
            </a:r>
            <a:r>
              <a:rPr dirty="0" sz="130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New</a:t>
            </a:r>
            <a:r>
              <a:rPr dirty="0" sz="13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spc="-10" b="1">
                <a:solidFill>
                  <a:srgbClr val="0000FF"/>
                </a:solidFill>
                <a:latin typeface="Arial"/>
                <a:cs typeface="Arial"/>
              </a:rPr>
              <a:t>Ventures</a:t>
            </a:r>
            <a:r>
              <a:rPr dirty="0" sz="1300" spc="-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Division:</a:t>
            </a:r>
            <a:endParaRPr sz="1300">
              <a:latin typeface="Arial"/>
              <a:cs typeface="Arial"/>
            </a:endParaRPr>
          </a:p>
          <a:p>
            <a:pPr marL="298450" marR="293370" indent="-271145">
              <a:lnSpc>
                <a:spcPct val="114999"/>
              </a:lnSpc>
              <a:buChar char="●"/>
              <a:tabLst>
                <a:tab pos="298450" algn="l"/>
              </a:tabLst>
            </a:pPr>
            <a:r>
              <a:rPr dirty="0" sz="1300">
                <a:latin typeface="Arial"/>
                <a:cs typeface="Arial"/>
              </a:rPr>
              <a:t>Identify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opportunities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connect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hydrocarbon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production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new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demand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locations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through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infrastructure development</a:t>
            </a:r>
            <a:endParaRPr sz="13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29"/>
              </a:spcBef>
            </a:pPr>
            <a:r>
              <a:rPr dirty="0" sz="1300">
                <a:latin typeface="MS PGothic"/>
                <a:cs typeface="MS PGothic"/>
              </a:rPr>
              <a:t>⇒</a:t>
            </a:r>
            <a:r>
              <a:rPr dirty="0" sz="1300" spc="-85">
                <a:latin typeface="MS PGothic"/>
                <a:cs typeface="MS PGothic"/>
              </a:rPr>
              <a:t> </a:t>
            </a:r>
            <a:r>
              <a:rPr dirty="0" u="heavy" sz="1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Goal</a:t>
            </a:r>
            <a:r>
              <a:rPr dirty="0" sz="1300">
                <a:latin typeface="Arial"/>
                <a:cs typeface="Arial"/>
              </a:rPr>
              <a:t>: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strive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maximize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value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hydrocarbon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liquids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natural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basins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where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PPL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operates.</a:t>
            </a:r>
            <a:endParaRPr sz="1300">
              <a:latin typeface="Arial"/>
              <a:cs typeface="Arial"/>
            </a:endParaRPr>
          </a:p>
          <a:p>
            <a:pPr marL="297815" indent="-270510">
              <a:lnSpc>
                <a:spcPct val="100000"/>
              </a:lnSpc>
              <a:spcBef>
                <a:spcPts val="235"/>
              </a:spcBef>
              <a:buChar char="●"/>
              <a:tabLst>
                <a:tab pos="297815" algn="l"/>
              </a:tabLst>
            </a:pPr>
            <a:r>
              <a:rPr dirty="0" sz="1300">
                <a:latin typeface="Arial"/>
                <a:cs typeface="Arial"/>
              </a:rPr>
              <a:t>Undertake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value-</a:t>
            </a:r>
            <a:r>
              <a:rPr dirty="0" sz="1300" b="1">
                <a:latin typeface="Arial"/>
                <a:cs typeface="Arial"/>
              </a:rPr>
              <a:t>added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commodity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marketing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activities</a:t>
            </a:r>
            <a:r>
              <a:rPr dirty="0" sz="1300">
                <a:latin typeface="Arial"/>
                <a:cs typeface="Arial"/>
              </a:rPr>
              <a:t>,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including:</a:t>
            </a:r>
            <a:endParaRPr sz="1300">
              <a:latin typeface="Arial"/>
              <a:cs typeface="Arial"/>
            </a:endParaRPr>
          </a:p>
          <a:p>
            <a:pPr lvl="1" marL="526415" indent="-213360">
              <a:lnSpc>
                <a:spcPct val="100000"/>
              </a:lnSpc>
              <a:spcBef>
                <a:spcPts val="235"/>
              </a:spcBef>
              <a:buChar char="○"/>
              <a:tabLst>
                <a:tab pos="526415" algn="l"/>
              </a:tabLst>
            </a:pPr>
            <a:r>
              <a:rPr dirty="0" sz="1300">
                <a:latin typeface="Arial"/>
                <a:cs typeface="Arial"/>
              </a:rPr>
              <a:t>Buying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selling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products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(natural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ethan,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propane,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butane,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condensate,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crude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oil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electricity)</a:t>
            </a:r>
            <a:endParaRPr sz="1300">
              <a:latin typeface="Arial"/>
              <a:cs typeface="Arial"/>
            </a:endParaRPr>
          </a:p>
          <a:p>
            <a:pPr lvl="1" marL="526415" indent="-213360">
              <a:lnSpc>
                <a:spcPct val="100000"/>
              </a:lnSpc>
              <a:spcBef>
                <a:spcPts val="234"/>
              </a:spcBef>
              <a:buChar char="○"/>
              <a:tabLst>
                <a:tab pos="526415" algn="l"/>
              </a:tabLst>
            </a:pPr>
            <a:r>
              <a:rPr dirty="0" sz="1300">
                <a:latin typeface="Arial"/>
                <a:cs typeface="Arial"/>
              </a:rPr>
              <a:t>Commodity</a:t>
            </a:r>
            <a:r>
              <a:rPr dirty="0" sz="1300" spc="-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arbitrage</a:t>
            </a:r>
            <a:endParaRPr sz="1300">
              <a:latin typeface="Arial"/>
              <a:cs typeface="Arial"/>
            </a:endParaRPr>
          </a:p>
          <a:p>
            <a:pPr lvl="1" marL="526415" indent="-213360">
              <a:lnSpc>
                <a:spcPct val="100000"/>
              </a:lnSpc>
              <a:spcBef>
                <a:spcPts val="229"/>
              </a:spcBef>
              <a:buChar char="○"/>
              <a:tabLst>
                <a:tab pos="526415" algn="l"/>
              </a:tabLst>
            </a:pPr>
            <a:r>
              <a:rPr dirty="0" sz="1300">
                <a:latin typeface="Arial"/>
                <a:cs typeface="Arial"/>
              </a:rPr>
              <a:t>Optimizing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storage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facilities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operations,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by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leasing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Company’s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expansive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rail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fleet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logistics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capabilities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72300" y="4632105"/>
            <a:ext cx="12636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Filings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82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152400" y="3794450"/>
            <a:ext cx="8790940" cy="582295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60325" rIns="0" bIns="0" rtlCol="0" vert="horz">
            <a:spAutoFit/>
          </a:bodyPr>
          <a:lstStyle/>
          <a:p>
            <a:pPr marL="85725" marR="379730">
              <a:lnSpc>
                <a:spcPct val="114999"/>
              </a:lnSpc>
              <a:spcBef>
                <a:spcPts val="475"/>
              </a:spcBef>
            </a:pPr>
            <a:r>
              <a:rPr dirty="0" sz="1200" b="1">
                <a:latin typeface="Arial"/>
                <a:cs typeface="Arial"/>
              </a:rPr>
              <a:t>Net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revenue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New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Ventures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increased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40%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YoY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resulting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higher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prices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across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crude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oil </a:t>
            </a:r>
            <a:r>
              <a:rPr dirty="0" sz="1200">
                <a:latin typeface="Arial"/>
                <a:cs typeface="Arial"/>
              </a:rPr>
              <a:t>complex,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combined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contributions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natural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marketing.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705054" y="2760270"/>
            <a:ext cx="7960995" cy="2012314"/>
            <a:chOff x="705054" y="2760270"/>
            <a:chExt cx="7960995" cy="2012314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054" y="2760270"/>
              <a:ext cx="7950739" cy="200276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36274" y="4538012"/>
              <a:ext cx="7919720" cy="225425"/>
            </a:xfrm>
            <a:custGeom>
              <a:avLst/>
              <a:gdLst/>
              <a:ahLst/>
              <a:cxnLst/>
              <a:rect l="l" t="t" r="r" b="b"/>
              <a:pathLst>
                <a:path w="7919720" h="225425">
                  <a:moveTo>
                    <a:pt x="65" y="65"/>
                  </a:moveTo>
                  <a:lnTo>
                    <a:pt x="7919613" y="65"/>
                  </a:lnTo>
                  <a:lnTo>
                    <a:pt x="7919613" y="224929"/>
                  </a:lnTo>
                  <a:lnTo>
                    <a:pt x="65" y="224929"/>
                  </a:lnTo>
                  <a:lnTo>
                    <a:pt x="65" y="65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705049" y="1085275"/>
            <a:ext cx="2794635" cy="538480"/>
          </a:xfrm>
          <a:custGeom>
            <a:avLst/>
            <a:gdLst/>
            <a:ahLst/>
            <a:cxnLst/>
            <a:rect l="l" t="t" r="r" b="b"/>
            <a:pathLst>
              <a:path w="2794635" h="538480">
                <a:moveTo>
                  <a:pt x="2794199" y="537899"/>
                </a:moveTo>
                <a:lnTo>
                  <a:pt x="0" y="537899"/>
                </a:lnTo>
                <a:lnTo>
                  <a:pt x="0" y="0"/>
                </a:lnTo>
                <a:lnTo>
                  <a:pt x="2794199" y="0"/>
                </a:lnTo>
                <a:lnTo>
                  <a:pt x="2794199" y="537899"/>
                </a:lnTo>
                <a:close/>
              </a:path>
            </a:pathLst>
          </a:custGeom>
          <a:solidFill>
            <a:srgbClr val="EE3943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0" y="133774"/>
          <a:ext cx="9159240" cy="14884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075"/>
                <a:gridCol w="3407410"/>
                <a:gridCol w="2623185"/>
                <a:gridCol w="2960370"/>
              </a:tblGrid>
              <a:tr h="29908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06376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255"/>
                        </a:lnSpc>
                      </a:pPr>
                      <a:r>
                        <a:rPr dirty="0" sz="2200" b="1">
                          <a:latin typeface="Arial"/>
                          <a:cs typeface="Arial"/>
                        </a:rPr>
                        <a:t>Company</a:t>
                      </a:r>
                      <a:r>
                        <a:rPr dirty="0" sz="22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 b="1">
                          <a:latin typeface="Arial"/>
                          <a:cs typeface="Arial"/>
                        </a:rPr>
                        <a:t>Overview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Price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close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July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0805"/>
                </a:tc>
              </a:tr>
              <a:tr h="19177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solidFill>
                      <a:srgbClr val="06376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210"/>
                        </a:lnSpc>
                        <a:spcBef>
                          <a:spcPts val="200"/>
                        </a:spcBef>
                      </a:pPr>
                      <a:r>
                        <a:rPr dirty="0" sz="120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FY</a:t>
                      </a:r>
                      <a:r>
                        <a:rPr dirty="0" sz="1200" spc="-4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2021-</a:t>
                      </a:r>
                      <a:r>
                        <a:rPr dirty="0" sz="120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22</a:t>
                      </a:r>
                      <a:r>
                        <a:rPr dirty="0" sz="1200" spc="-15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Revenue</a:t>
                      </a:r>
                      <a:r>
                        <a:rPr dirty="0" sz="1200" spc="-15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Breakdown</a:t>
                      </a:r>
                      <a:r>
                        <a:rPr dirty="0" sz="1200" spc="-15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by </a:t>
                      </a:r>
                      <a:r>
                        <a:rPr dirty="0" sz="12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Divisions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ts val="1185"/>
                        </a:lnSpc>
                        <a:spcBef>
                          <a:spcPts val="320"/>
                        </a:spcBef>
                      </a:pPr>
                      <a:r>
                        <a:rPr dirty="0" sz="1100" spc="-10">
                          <a:latin typeface="Arial"/>
                          <a:cs typeface="Arial"/>
                        </a:rPr>
                        <a:t>$40.30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0640"/>
                </a:tc>
              </a:tr>
              <a:tr h="96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BEBEB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BEBEB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7747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400" spc="-20" b="1">
                          <a:latin typeface="Arial"/>
                          <a:cs typeface="Arial"/>
                        </a:rPr>
                        <a:t>2022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T w="9525">
                      <a:solidFill>
                        <a:srgbClr val="BEBEB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400" spc="-20" b="1">
                          <a:latin typeface="Arial"/>
                          <a:cs typeface="Arial"/>
                        </a:rPr>
                        <a:t>2021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T w="9525">
                      <a:solidFill>
                        <a:srgbClr val="BEBEBE"/>
                      </a:solidFill>
                      <a:prstDash val="solid"/>
                    </a:lnT>
                  </a:tcPr>
                </a:tc>
              </a:tr>
              <a:tr h="537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98500" marR="118110">
                        <a:lnSpc>
                          <a:spcPct val="101899"/>
                        </a:lnSpc>
                        <a:spcBef>
                          <a:spcPts val="380"/>
                        </a:spcBef>
                      </a:pPr>
                      <a:r>
                        <a:rPr dirty="0" sz="135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Pembina’s</a:t>
                      </a:r>
                      <a:r>
                        <a:rPr dirty="0" sz="135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Revenue</a:t>
                      </a:r>
                      <a:r>
                        <a:rPr dirty="0" sz="135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Breakdown </a:t>
                      </a:r>
                      <a:r>
                        <a:rPr dirty="0" sz="13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35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Divisions</a:t>
                      </a:r>
                      <a:r>
                        <a:rPr dirty="0" sz="135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(2021-</a:t>
                      </a:r>
                      <a:r>
                        <a:rPr dirty="0" sz="135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22)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solidFill>
                      <a:srgbClr val="EE394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9847" y="1051994"/>
            <a:ext cx="1580720" cy="1575398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09197" y="1051986"/>
            <a:ext cx="2707620" cy="1575398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73025" y="4308128"/>
            <a:ext cx="476884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"/>
                <a:cs typeface="Arial"/>
              </a:rPr>
              <a:t>Source: Pembina Filings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84</a:t>
            </a:fld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Business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Revenue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Breakdown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</a:rPr>
              <a:t>Contract</a:t>
            </a:r>
            <a:r>
              <a:rPr dirty="0" sz="1200" spc="-15">
                <a:solidFill>
                  <a:srgbClr val="434343"/>
                </a:solidFill>
              </a:rPr>
              <a:t> </a:t>
            </a:r>
            <a:r>
              <a:rPr dirty="0" sz="1200" spc="-10">
                <a:solidFill>
                  <a:srgbClr val="434343"/>
                </a:solidFill>
              </a:rPr>
              <a:t>Nature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61500" y="2400820"/>
            <a:ext cx="8489315" cy="192786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300">
                <a:latin typeface="Arial"/>
                <a:cs typeface="Arial"/>
              </a:rPr>
              <a:t>3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types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revenue</a:t>
            </a:r>
            <a:r>
              <a:rPr dirty="0" sz="1300" spc="-10">
                <a:latin typeface="Arial"/>
                <a:cs typeface="Arial"/>
              </a:rPr>
              <a:t> sources:</a:t>
            </a:r>
            <a:endParaRPr sz="1300">
              <a:latin typeface="Arial"/>
              <a:cs typeface="Arial"/>
            </a:endParaRPr>
          </a:p>
          <a:p>
            <a:pPr marL="240665" indent="-21336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Font typeface="Arial"/>
              <a:buChar char="●"/>
              <a:tabLst>
                <a:tab pos="240665" algn="l"/>
              </a:tabLst>
            </a:pPr>
            <a:r>
              <a:rPr dirty="0" sz="1300" spc="-30" b="1">
                <a:solidFill>
                  <a:srgbClr val="0000FF"/>
                </a:solidFill>
                <a:latin typeface="Arial"/>
                <a:cs typeface="Arial"/>
              </a:rPr>
              <a:t>Take-</a:t>
            </a:r>
            <a:r>
              <a:rPr dirty="0" sz="1300" spc="-10" b="1">
                <a:solidFill>
                  <a:srgbClr val="0000FF"/>
                </a:solidFill>
                <a:latin typeface="Arial"/>
                <a:cs typeface="Arial"/>
              </a:rPr>
              <a:t>or-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Pay</a:t>
            </a:r>
            <a:r>
              <a:rPr dirty="0" sz="1300" spc="-3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contract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→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used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PPL’s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transportation,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processing,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fractionation,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terminalling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storage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services</a:t>
            </a:r>
            <a:endParaRPr sz="1300">
              <a:latin typeface="Arial"/>
              <a:cs typeface="Arial"/>
            </a:endParaRPr>
          </a:p>
          <a:p>
            <a:pPr lvl="1" marL="469900" marR="94615" indent="-213995">
              <a:lnSpc>
                <a:spcPct val="120000"/>
              </a:lnSpc>
              <a:buChar char="○"/>
              <a:tabLst>
                <a:tab pos="469900" algn="l"/>
              </a:tabLst>
            </a:pP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8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provision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contract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that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requires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buyer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5">
                <a:latin typeface="Arial"/>
                <a:cs typeface="Arial"/>
              </a:rPr>
              <a:t> </a:t>
            </a:r>
            <a:r>
              <a:rPr dirty="0" u="heavy" sz="1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either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take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specified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amount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goods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seller </a:t>
            </a:r>
            <a:r>
              <a:rPr dirty="0" sz="1300">
                <a:latin typeface="Arial"/>
                <a:cs typeface="Arial"/>
              </a:rPr>
              <a:t>(PPL)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by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certain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date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or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pay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</a:t>
            </a:r>
            <a:r>
              <a:rPr dirty="0" sz="1300" spc="-10" b="1">
                <a:latin typeface="Arial"/>
                <a:cs typeface="Arial"/>
              </a:rPr>
              <a:t> fine</a:t>
            </a:r>
            <a:r>
              <a:rPr dirty="0" sz="1300" spc="-1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lvl="1" marL="469265" indent="-213360">
              <a:lnSpc>
                <a:spcPct val="100000"/>
              </a:lnSpc>
              <a:spcBef>
                <a:spcPts val="310"/>
              </a:spcBef>
              <a:buChar char="○"/>
              <a:tabLst>
                <a:tab pos="469265" algn="l"/>
              </a:tabLst>
            </a:pPr>
            <a:r>
              <a:rPr dirty="0" sz="1300">
                <a:latin typeface="Arial"/>
                <a:cs typeface="Arial"/>
              </a:rPr>
              <a:t>Common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energy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sector,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it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benefits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supplier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↓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risk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losing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money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capital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invested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upfront.</a:t>
            </a:r>
            <a:endParaRPr sz="1300">
              <a:latin typeface="Arial"/>
              <a:cs typeface="Arial"/>
            </a:endParaRPr>
          </a:p>
          <a:p>
            <a:pPr marL="241300" marR="505459" indent="-213995">
              <a:lnSpc>
                <a:spcPct val="120000"/>
              </a:lnSpc>
              <a:buClr>
                <a:srgbClr val="000000"/>
              </a:buClr>
              <a:buFont typeface="Arial"/>
              <a:buChar char="●"/>
              <a:tabLst>
                <a:tab pos="241300" algn="l"/>
              </a:tabLst>
            </a:pPr>
            <a:r>
              <a:rPr dirty="0" sz="1300" spc="-10" b="1">
                <a:solidFill>
                  <a:srgbClr val="0000FF"/>
                </a:solidFill>
                <a:latin typeface="Arial"/>
                <a:cs typeface="Arial"/>
              </a:rPr>
              <a:t>Fee-for-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Service</a:t>
            </a:r>
            <a:r>
              <a:rPr dirty="0" sz="130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→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revenues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that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is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not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subject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take-or-pay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commitments</a:t>
            </a:r>
            <a:r>
              <a:rPr dirty="0" sz="1300" spc="5">
                <a:latin typeface="Arial"/>
                <a:cs typeface="Arial"/>
              </a:rPr>
              <a:t> </a:t>
            </a:r>
            <a:r>
              <a:rPr dirty="0" sz="1300">
                <a:latin typeface="MS PGothic"/>
                <a:cs typeface="MS PGothic"/>
              </a:rPr>
              <a:t>⇒</a:t>
            </a:r>
            <a:r>
              <a:rPr dirty="0" sz="1300" spc="-70">
                <a:latin typeface="MS PGothic"/>
                <a:cs typeface="MS PGothic"/>
              </a:rPr>
              <a:t> </a:t>
            </a:r>
            <a:r>
              <a:rPr dirty="0" sz="1300">
                <a:latin typeface="Arial"/>
                <a:cs typeface="Arial"/>
              </a:rPr>
              <a:t>also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used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10">
                <a:latin typeface="Arial"/>
                <a:cs typeface="Arial"/>
              </a:rPr>
              <a:t> satisfies PPL’s</a:t>
            </a:r>
            <a:r>
              <a:rPr dirty="0" sz="1300" spc="-5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performance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obligations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transportation,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processing,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fractionation,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terminalling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storage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services</a:t>
            </a:r>
            <a:endParaRPr sz="1300">
              <a:latin typeface="Arial"/>
              <a:cs typeface="Arial"/>
            </a:endParaRPr>
          </a:p>
          <a:p>
            <a:pPr marL="240665" indent="-213360">
              <a:lnSpc>
                <a:spcPct val="100000"/>
              </a:lnSpc>
              <a:spcBef>
                <a:spcPts val="310"/>
              </a:spcBef>
              <a:buClr>
                <a:srgbClr val="000000"/>
              </a:buClr>
              <a:buFont typeface="Arial"/>
              <a:buChar char="●"/>
              <a:tabLst>
                <a:tab pos="240665" algn="l"/>
              </a:tabLst>
            </a:pP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Product</a:t>
            </a:r>
            <a:r>
              <a:rPr dirty="0" sz="1300" spc="-3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Sales</a:t>
            </a:r>
            <a:r>
              <a:rPr dirty="0" sz="13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→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earn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revenue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sales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hydrocarbon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products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demand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locations.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57404" y="1018287"/>
            <a:ext cx="8430895" cy="1285875"/>
            <a:chOff x="257404" y="1018287"/>
            <a:chExt cx="8430895" cy="1285875"/>
          </a:xfrm>
        </p:grpSpPr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000" y="1018287"/>
              <a:ext cx="8411699" cy="127624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66929" y="1676167"/>
              <a:ext cx="8411845" cy="618490"/>
            </a:xfrm>
            <a:custGeom>
              <a:avLst/>
              <a:gdLst/>
              <a:ahLst/>
              <a:cxnLst/>
              <a:rect l="l" t="t" r="r" b="b"/>
              <a:pathLst>
                <a:path w="8411845" h="618489">
                  <a:moveTo>
                    <a:pt x="70" y="70"/>
                  </a:moveTo>
                  <a:lnTo>
                    <a:pt x="8411770" y="70"/>
                  </a:lnTo>
                  <a:lnTo>
                    <a:pt x="8411770" y="618370"/>
                  </a:lnTo>
                  <a:lnTo>
                    <a:pt x="70" y="618370"/>
                  </a:lnTo>
                  <a:lnTo>
                    <a:pt x="70" y="70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84</a:t>
            </a:fld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FY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‘21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‘22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Capital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Expenditure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50" y="1048136"/>
            <a:ext cx="7198772" cy="3047236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172300" y="4621277"/>
            <a:ext cx="12636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Filings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84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7334949" y="1048137"/>
            <a:ext cx="1717039" cy="3047365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85725" marR="107314">
              <a:lnSpc>
                <a:spcPct val="114599"/>
              </a:lnSpc>
            </a:pPr>
            <a:r>
              <a:rPr dirty="0" sz="1200">
                <a:latin typeface="Arial"/>
                <a:cs typeface="Arial"/>
              </a:rPr>
              <a:t>Along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positive </a:t>
            </a:r>
            <a:r>
              <a:rPr dirty="0" sz="1200">
                <a:latin typeface="Arial"/>
                <a:cs typeface="Arial"/>
              </a:rPr>
              <a:t>FCF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(examined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later),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CapEx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expense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is </a:t>
            </a:r>
            <a:r>
              <a:rPr dirty="0" sz="1200">
                <a:latin typeface="Arial"/>
                <a:cs typeface="Arial"/>
              </a:rPr>
              <a:t>necessary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for </a:t>
            </a:r>
            <a:r>
              <a:rPr dirty="0" sz="1200">
                <a:latin typeface="Arial"/>
                <a:cs typeface="Arial"/>
              </a:rPr>
              <a:t>Pembina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sustain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keep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growing </a:t>
            </a:r>
            <a:r>
              <a:rPr dirty="0" sz="1200">
                <a:latin typeface="Arial"/>
                <a:cs typeface="Arial"/>
              </a:rPr>
              <a:t>itself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long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run.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4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Pembina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Store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Current</a:t>
            </a:r>
            <a:r>
              <a:rPr dirty="0" sz="1200" spc="-3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Value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Chain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864" y="737549"/>
            <a:ext cx="8950499" cy="405250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73025" y="4466252"/>
            <a:ext cx="4191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"/>
                <a:cs typeface="Arial"/>
              </a:rPr>
              <a:t>Source: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025" y="4614240"/>
            <a:ext cx="97218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87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39599" y="1184749"/>
            <a:ext cx="1069340" cy="923925"/>
          </a:xfrm>
          <a:prstGeom prst="rect">
            <a:avLst/>
          </a:prstGeom>
          <a:ln w="9524">
            <a:solidFill>
              <a:srgbClr val="E42828"/>
            </a:solidFill>
          </a:ln>
        </p:spPr>
        <p:txBody>
          <a:bodyPr wrap="square" lIns="0" tIns="8128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640"/>
              </a:spcBef>
            </a:pPr>
            <a:r>
              <a:rPr dirty="0" sz="800" spc="-10" b="1">
                <a:latin typeface="Arial"/>
                <a:cs typeface="Arial"/>
              </a:rPr>
              <a:t>Note:</a:t>
            </a:r>
            <a:endParaRPr sz="800">
              <a:latin typeface="Arial"/>
              <a:cs typeface="Arial"/>
            </a:endParaRPr>
          </a:p>
          <a:p>
            <a:pPr marL="85725" marR="83820">
              <a:lnSpc>
                <a:spcPct val="125000"/>
              </a:lnSpc>
            </a:pPr>
            <a:r>
              <a:rPr dirty="0" sz="800">
                <a:latin typeface="Arial"/>
                <a:cs typeface="Arial"/>
              </a:rPr>
              <a:t>Ethane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(C2/C</a:t>
            </a:r>
            <a:r>
              <a:rPr dirty="0" baseline="-33333" sz="750" spc="-15">
                <a:latin typeface="Arial"/>
                <a:cs typeface="Arial"/>
              </a:rPr>
              <a:t>2</a:t>
            </a:r>
            <a:r>
              <a:rPr dirty="0" sz="800" spc="-10">
                <a:latin typeface="Arial"/>
                <a:cs typeface="Arial"/>
              </a:rPr>
              <a:t>H</a:t>
            </a:r>
            <a:r>
              <a:rPr dirty="0" baseline="-33333" sz="750" spc="-15">
                <a:latin typeface="Arial"/>
                <a:cs typeface="Arial"/>
              </a:rPr>
              <a:t>6</a:t>
            </a:r>
            <a:r>
              <a:rPr dirty="0" sz="800" spc="-10">
                <a:latin typeface="Arial"/>
                <a:cs typeface="Arial"/>
              </a:rPr>
              <a:t>) </a:t>
            </a:r>
            <a:r>
              <a:rPr dirty="0" sz="800">
                <a:latin typeface="Arial"/>
                <a:cs typeface="Arial"/>
              </a:rPr>
              <a:t>Propane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(C3/C</a:t>
            </a:r>
            <a:r>
              <a:rPr dirty="0" baseline="-33333" sz="750" spc="-15">
                <a:latin typeface="Arial"/>
                <a:cs typeface="Arial"/>
              </a:rPr>
              <a:t>3</a:t>
            </a:r>
            <a:r>
              <a:rPr dirty="0" sz="800" spc="-10">
                <a:latin typeface="Arial"/>
                <a:cs typeface="Arial"/>
              </a:rPr>
              <a:t>H</a:t>
            </a:r>
            <a:r>
              <a:rPr dirty="0" baseline="-33333" sz="750" spc="-15">
                <a:latin typeface="Arial"/>
                <a:cs typeface="Arial"/>
              </a:rPr>
              <a:t>8</a:t>
            </a:r>
            <a:r>
              <a:rPr dirty="0" sz="800" spc="-10">
                <a:latin typeface="Arial"/>
                <a:cs typeface="Arial"/>
              </a:rPr>
              <a:t>) </a:t>
            </a:r>
            <a:r>
              <a:rPr dirty="0" sz="800">
                <a:latin typeface="Arial"/>
                <a:cs typeface="Arial"/>
              </a:rPr>
              <a:t>Butane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(C4/C</a:t>
            </a:r>
            <a:r>
              <a:rPr dirty="0" baseline="-33333" sz="750" spc="-15">
                <a:latin typeface="Arial"/>
                <a:cs typeface="Arial"/>
              </a:rPr>
              <a:t>4</a:t>
            </a:r>
            <a:r>
              <a:rPr dirty="0" sz="800" spc="-10">
                <a:latin typeface="Arial"/>
                <a:cs typeface="Arial"/>
              </a:rPr>
              <a:t>H</a:t>
            </a:r>
            <a:r>
              <a:rPr dirty="0" baseline="-33333" sz="750" spc="-15">
                <a:latin typeface="Arial"/>
                <a:cs typeface="Arial"/>
              </a:rPr>
              <a:t>10</a:t>
            </a:r>
            <a:r>
              <a:rPr dirty="0" sz="800" spc="-10">
                <a:latin typeface="Arial"/>
                <a:cs typeface="Arial"/>
              </a:rPr>
              <a:t>) </a:t>
            </a:r>
            <a:r>
              <a:rPr dirty="0" sz="800">
                <a:latin typeface="Arial"/>
                <a:cs typeface="Arial"/>
              </a:rPr>
              <a:t>Pentane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(C5/C</a:t>
            </a:r>
            <a:r>
              <a:rPr dirty="0" baseline="-33333" sz="750" spc="-15">
                <a:latin typeface="Arial"/>
                <a:cs typeface="Arial"/>
              </a:rPr>
              <a:t>5</a:t>
            </a:r>
            <a:r>
              <a:rPr dirty="0" sz="800" spc="-10">
                <a:latin typeface="Arial"/>
                <a:cs typeface="Arial"/>
              </a:rPr>
              <a:t>H</a:t>
            </a:r>
            <a:r>
              <a:rPr dirty="0" baseline="-33333" sz="750" spc="-15">
                <a:latin typeface="Arial"/>
                <a:cs typeface="Arial"/>
              </a:rPr>
              <a:t>12</a:t>
            </a:r>
            <a:r>
              <a:rPr dirty="0" sz="800" spc="-1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37550"/>
            <a:ext cx="9144000" cy="4128135"/>
            <a:chOff x="0" y="737550"/>
            <a:chExt cx="9144000" cy="4128135"/>
          </a:xfrm>
        </p:grpSpPr>
        <p:sp>
          <p:nvSpPr>
            <p:cNvPr id="3" name="object 3" descr=""/>
            <p:cNvSpPr/>
            <p:nvPr/>
          </p:nvSpPr>
          <p:spPr>
            <a:xfrm>
              <a:off x="2422357" y="4855649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087" y="737550"/>
              <a:ext cx="7988224" cy="408772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13982" y="3801132"/>
              <a:ext cx="8062595" cy="1024890"/>
            </a:xfrm>
            <a:custGeom>
              <a:avLst/>
              <a:gdLst/>
              <a:ahLst/>
              <a:cxnLst/>
              <a:rect l="l" t="t" r="r" b="b"/>
              <a:pathLst>
                <a:path w="8062595" h="1024889">
                  <a:moveTo>
                    <a:pt x="67" y="67"/>
                  </a:moveTo>
                  <a:lnTo>
                    <a:pt x="8061967" y="67"/>
                  </a:lnTo>
                  <a:lnTo>
                    <a:pt x="8061967" y="1024267"/>
                  </a:lnTo>
                  <a:lnTo>
                    <a:pt x="67" y="1024267"/>
                  </a:lnTo>
                  <a:lnTo>
                    <a:pt x="67" y="67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3025" y="4578575"/>
            <a:ext cx="489584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88</a:t>
            </a:fld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What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future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Pembina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Store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could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look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like?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3025" y="4293428"/>
            <a:ext cx="47688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"/>
                <a:cs typeface="Arial"/>
              </a:rPr>
              <a:t>Source: Pembina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458545" y="844938"/>
            <a:ext cx="848994" cy="1608455"/>
            <a:chOff x="1458545" y="844938"/>
            <a:chExt cx="848994" cy="1608455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8545" y="844938"/>
              <a:ext cx="759899" cy="85771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547445" y="844938"/>
              <a:ext cx="760095" cy="857885"/>
            </a:xfrm>
            <a:custGeom>
              <a:avLst/>
              <a:gdLst/>
              <a:ahLst/>
              <a:cxnLst/>
              <a:rect l="l" t="t" r="r" b="b"/>
              <a:pathLst>
                <a:path w="760094" h="857885">
                  <a:moveTo>
                    <a:pt x="759899" y="857711"/>
                  </a:moveTo>
                  <a:lnTo>
                    <a:pt x="0" y="857711"/>
                  </a:lnTo>
                  <a:lnTo>
                    <a:pt x="0" y="0"/>
                  </a:lnTo>
                  <a:lnTo>
                    <a:pt x="759899" y="0"/>
                  </a:lnTo>
                  <a:lnTo>
                    <a:pt x="759899" y="857711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1781" y="1702756"/>
              <a:ext cx="706662" cy="75042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600681" y="1702755"/>
              <a:ext cx="706755" cy="750570"/>
            </a:xfrm>
            <a:custGeom>
              <a:avLst/>
              <a:gdLst/>
              <a:ahLst/>
              <a:cxnLst/>
              <a:rect l="l" t="t" r="r" b="b"/>
              <a:pathLst>
                <a:path w="706755" h="750569">
                  <a:moveTo>
                    <a:pt x="429043" y="750429"/>
                  </a:moveTo>
                  <a:lnTo>
                    <a:pt x="0" y="750429"/>
                  </a:lnTo>
                  <a:lnTo>
                    <a:pt x="277619" y="0"/>
                  </a:lnTo>
                  <a:lnTo>
                    <a:pt x="706662" y="0"/>
                  </a:lnTo>
                  <a:lnTo>
                    <a:pt x="429043" y="750429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480127" y="844938"/>
            <a:ext cx="848994" cy="1608455"/>
            <a:chOff x="480127" y="844938"/>
            <a:chExt cx="848994" cy="160845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127" y="844938"/>
              <a:ext cx="759899" cy="857711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569027" y="844938"/>
              <a:ext cx="760095" cy="857885"/>
            </a:xfrm>
            <a:custGeom>
              <a:avLst/>
              <a:gdLst/>
              <a:ahLst/>
              <a:cxnLst/>
              <a:rect l="l" t="t" r="r" b="b"/>
              <a:pathLst>
                <a:path w="760094" h="857885">
                  <a:moveTo>
                    <a:pt x="759899" y="857711"/>
                  </a:moveTo>
                  <a:lnTo>
                    <a:pt x="0" y="857711"/>
                  </a:lnTo>
                  <a:lnTo>
                    <a:pt x="0" y="0"/>
                  </a:lnTo>
                  <a:lnTo>
                    <a:pt x="759899" y="0"/>
                  </a:lnTo>
                  <a:lnTo>
                    <a:pt x="759899" y="857711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364" y="1702756"/>
              <a:ext cx="706662" cy="75042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22264" y="1702755"/>
              <a:ext cx="706755" cy="750570"/>
            </a:xfrm>
            <a:custGeom>
              <a:avLst/>
              <a:gdLst/>
              <a:ahLst/>
              <a:cxnLst/>
              <a:rect l="l" t="t" r="r" b="b"/>
              <a:pathLst>
                <a:path w="706755" h="750569">
                  <a:moveTo>
                    <a:pt x="429043" y="750429"/>
                  </a:moveTo>
                  <a:lnTo>
                    <a:pt x="0" y="750429"/>
                  </a:lnTo>
                  <a:lnTo>
                    <a:pt x="277619" y="0"/>
                  </a:lnTo>
                  <a:lnTo>
                    <a:pt x="706662" y="0"/>
                  </a:lnTo>
                  <a:lnTo>
                    <a:pt x="429043" y="750429"/>
                  </a:lnTo>
                  <a:close/>
                </a:path>
              </a:pathLst>
            </a:custGeom>
            <a:solidFill>
              <a:srgbClr val="FAE4D4">
                <a:alpha val="297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1169675" y="1825871"/>
            <a:ext cx="7054850" cy="1542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67335">
              <a:lnSpc>
                <a:spcPct val="120000"/>
              </a:lnSpc>
              <a:spcBef>
                <a:spcPts val="100"/>
              </a:spcBef>
            </a:pPr>
            <a:r>
              <a:rPr dirty="0" sz="1600">
                <a:latin typeface="Arial"/>
                <a:cs typeface="Arial"/>
              </a:rPr>
              <a:t>Pembina's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competitive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advantage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stems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from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its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00FF"/>
                </a:solidFill>
                <a:latin typeface="Arial"/>
                <a:cs typeface="Arial"/>
              </a:rPr>
              <a:t>integrated</a:t>
            </a:r>
            <a:r>
              <a:rPr dirty="0" sz="160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00FF"/>
                </a:solidFill>
                <a:latin typeface="Arial"/>
                <a:cs typeface="Arial"/>
              </a:rPr>
              <a:t>value</a:t>
            </a:r>
            <a:r>
              <a:rPr dirty="0" sz="16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00FF"/>
                </a:solidFill>
                <a:latin typeface="Arial"/>
                <a:cs typeface="Arial"/>
              </a:rPr>
              <a:t>chain</a:t>
            </a:r>
            <a:r>
              <a:rPr dirty="0" sz="1600" spc="-10">
                <a:latin typeface="Arial"/>
                <a:cs typeface="Arial"/>
              </a:rPr>
              <a:t>, </a:t>
            </a:r>
            <a:r>
              <a:rPr dirty="0" sz="1600">
                <a:latin typeface="Arial"/>
                <a:cs typeface="Arial"/>
              </a:rPr>
              <a:t>which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allows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gathering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processing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facilities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become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part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  <a:p>
            <a:pPr marL="12700" marR="894715">
              <a:lnSpc>
                <a:spcPct val="120000"/>
              </a:lnSpc>
            </a:pPr>
            <a:r>
              <a:rPr dirty="0" sz="1600" spc="-10">
                <a:latin typeface="Arial"/>
                <a:cs typeface="Arial"/>
              </a:rPr>
              <a:t>well-</a:t>
            </a:r>
            <a:r>
              <a:rPr dirty="0" sz="1600">
                <a:latin typeface="Arial"/>
                <a:cs typeface="Arial"/>
              </a:rPr>
              <a:t>head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market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infrastructure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solution,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benefiting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from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seamless </a:t>
            </a:r>
            <a:r>
              <a:rPr dirty="0" sz="1600">
                <a:latin typeface="Arial"/>
                <a:cs typeface="Arial"/>
              </a:rPr>
              <a:t>operational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commercial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alignment.</a:t>
            </a:r>
            <a:endParaRPr sz="1600">
              <a:latin typeface="Arial"/>
              <a:cs typeface="Arial"/>
            </a:endParaRPr>
          </a:p>
          <a:p>
            <a:pPr marL="4312920">
              <a:lnSpc>
                <a:spcPct val="100000"/>
              </a:lnSpc>
              <a:spcBef>
                <a:spcPts val="1045"/>
              </a:spcBef>
              <a:tabLst>
                <a:tab pos="4601210" algn="l"/>
              </a:tabLst>
            </a:pPr>
            <a:r>
              <a:rPr dirty="0" sz="1400" spc="-50">
                <a:latin typeface="Arial"/>
                <a:cs typeface="Arial"/>
              </a:rPr>
              <a:t>-</a:t>
            </a:r>
            <a:r>
              <a:rPr dirty="0" sz="1400">
                <a:latin typeface="Arial"/>
                <a:cs typeface="Arial"/>
              </a:rPr>
              <a:t>	Pembina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FY2022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Annual</a:t>
            </a:r>
            <a:r>
              <a:rPr dirty="0" sz="1400" spc="-10">
                <a:latin typeface="Arial"/>
                <a:cs typeface="Arial"/>
              </a:rPr>
              <a:t> Filing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72300" y="4632105"/>
            <a:ext cx="12636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Filings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5" name="object 2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89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Competitive Advantages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21949"/>
            <a:ext cx="9021445" cy="0"/>
          </a:xfrm>
          <a:custGeom>
            <a:avLst/>
            <a:gdLst/>
            <a:ahLst/>
            <a:cxnLst/>
            <a:rect l="l" t="t" r="r" b="b"/>
            <a:pathLst>
              <a:path w="9021445" h="0">
                <a:moveTo>
                  <a:pt x="0" y="0"/>
                </a:moveTo>
                <a:lnTo>
                  <a:pt x="9021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850887"/>
            <a:ext cx="9144000" cy="22225"/>
            <a:chOff x="0" y="4850887"/>
            <a:chExt cx="9144000" cy="22225"/>
          </a:xfrm>
        </p:grpSpPr>
        <p:sp>
          <p:nvSpPr>
            <p:cNvPr id="4" name="object 4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9562" y="4863361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 h="0">
                  <a:moveTo>
                    <a:pt x="0" y="0"/>
                  </a:moveTo>
                  <a:lnTo>
                    <a:pt x="1111215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/>
              <a:t>Pipelines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 spc="-10"/>
              <a:t>Canada</a:t>
            </a: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350" b="0">
                <a:latin typeface="Arial"/>
                <a:cs typeface="Arial"/>
              </a:rPr>
              <a:t>Pipeline</a:t>
            </a:r>
            <a:r>
              <a:rPr dirty="0" sz="1350" spc="-20" b="0">
                <a:latin typeface="Arial"/>
                <a:cs typeface="Arial"/>
              </a:rPr>
              <a:t> </a:t>
            </a:r>
            <a:r>
              <a:rPr dirty="0" sz="1350" b="0">
                <a:latin typeface="Arial"/>
                <a:cs typeface="Arial"/>
              </a:rPr>
              <a:t>System</a:t>
            </a:r>
            <a:r>
              <a:rPr dirty="0" sz="1350" spc="-20" b="0">
                <a:latin typeface="Arial"/>
                <a:cs typeface="Arial"/>
              </a:rPr>
              <a:t> </a:t>
            </a:r>
            <a:r>
              <a:rPr dirty="0" sz="1350" b="0">
                <a:latin typeface="Arial"/>
                <a:cs typeface="Arial"/>
              </a:rPr>
              <a:t>for</a:t>
            </a:r>
            <a:r>
              <a:rPr dirty="0" sz="1350" spc="-15" b="0">
                <a:latin typeface="Arial"/>
                <a:cs typeface="Arial"/>
              </a:rPr>
              <a:t> </a:t>
            </a:r>
            <a:r>
              <a:rPr dirty="0" sz="1350"/>
              <a:t>Crude</a:t>
            </a:r>
            <a:r>
              <a:rPr dirty="0" sz="1350" spc="-15"/>
              <a:t> </a:t>
            </a:r>
            <a:r>
              <a:rPr dirty="0" sz="1350" spc="-25"/>
              <a:t>Oil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325" y="2548900"/>
            <a:ext cx="7531351" cy="2123327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440093" y="863809"/>
            <a:ext cx="7985759" cy="155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8615" marR="576580" indent="-336550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Gathering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pipelines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move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wellhead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upgraders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or </a:t>
            </a:r>
            <a:r>
              <a:rPr dirty="0" sz="1400">
                <a:latin typeface="Arial"/>
                <a:cs typeface="Arial"/>
              </a:rPr>
              <a:t>refineries.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(Provincial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regulators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typically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these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facilities)</a:t>
            </a:r>
            <a:endParaRPr sz="1400">
              <a:latin typeface="Arial"/>
              <a:cs typeface="Arial"/>
            </a:endParaRPr>
          </a:p>
          <a:p>
            <a:pPr marL="348615" marR="5080" indent="-336550">
              <a:lnSpc>
                <a:spcPct val="114999"/>
              </a:lnSpc>
              <a:spcBef>
                <a:spcPts val="204"/>
              </a:spcBef>
              <a:buFont typeface="Arial"/>
              <a:buChar char="●"/>
              <a:tabLst>
                <a:tab pos="348615" algn="l"/>
              </a:tabLst>
            </a:pPr>
            <a:r>
              <a:rPr dirty="0" sz="1400" b="1">
                <a:latin typeface="Arial"/>
                <a:cs typeface="Arial"/>
              </a:rPr>
              <a:t>Feeder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pipelines</a:t>
            </a:r>
            <a:r>
              <a:rPr dirty="0" sz="1400">
                <a:latin typeface="Arial"/>
                <a:cs typeface="Arial"/>
              </a:rPr>
              <a:t>: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transport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from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storage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tanks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processing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facilities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transmission </a:t>
            </a:r>
            <a:r>
              <a:rPr dirty="0" sz="1400">
                <a:latin typeface="Arial"/>
                <a:cs typeface="Arial"/>
              </a:rPr>
              <a:t>pipelines.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(Provincial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regulators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typically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these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facilities)</a:t>
            </a:r>
            <a:endParaRPr sz="1400">
              <a:latin typeface="Arial"/>
              <a:cs typeface="Arial"/>
            </a:endParaRPr>
          </a:p>
          <a:p>
            <a:pPr marL="348615" marR="549275" indent="-336550">
              <a:lnSpc>
                <a:spcPct val="114999"/>
              </a:lnSpc>
              <a:spcBef>
                <a:spcPts val="204"/>
              </a:spcBef>
              <a:buFont typeface="Arial"/>
              <a:buChar char="●"/>
              <a:tabLst>
                <a:tab pos="348615" algn="l"/>
              </a:tabLst>
            </a:pPr>
            <a:r>
              <a:rPr dirty="0" sz="1400" spc="-10" b="1">
                <a:latin typeface="Arial"/>
                <a:cs typeface="Arial"/>
              </a:rPr>
              <a:t>Transmission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pipelines: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transport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crude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oil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refining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markets,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often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across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provincial</a:t>
            </a:r>
            <a:r>
              <a:rPr dirty="0" sz="1400" spc="-25">
                <a:latin typeface="Arial"/>
                <a:cs typeface="Arial"/>
              </a:rPr>
              <a:t> or </a:t>
            </a:r>
            <a:r>
              <a:rPr dirty="0" sz="1400">
                <a:latin typeface="Arial"/>
                <a:cs typeface="Arial"/>
              </a:rPr>
              <a:t>international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boundaries.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(Transmission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pipelines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typically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regulated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CER)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06104" y="4894499"/>
            <a:ext cx="11195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50" b="1">
                <a:solidFill>
                  <a:srgbClr val="063763"/>
                </a:solidFill>
                <a:latin typeface="Calibri"/>
                <a:cs typeface="Calibri"/>
              </a:rPr>
              <a:t>Industry</a:t>
            </a:r>
            <a:r>
              <a:rPr dirty="0" sz="1000" spc="55" b="1">
                <a:solidFill>
                  <a:srgbClr val="063763"/>
                </a:solidFill>
                <a:latin typeface="Calibri"/>
                <a:cs typeface="Calibri"/>
              </a:rPr>
              <a:t> </a:t>
            </a:r>
            <a:r>
              <a:rPr dirty="0" sz="1000" spc="40" b="1">
                <a:solidFill>
                  <a:srgbClr val="063763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42252" y="4894505"/>
            <a:ext cx="10058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Pembina</a:t>
            </a:r>
            <a:r>
              <a:rPr dirty="0" sz="1000" spc="3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72300" y="4632105"/>
            <a:ext cx="128968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Pembina</a:t>
            </a:r>
            <a:r>
              <a:rPr dirty="0" u="sng" sz="900" spc="-3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9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History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90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297343" y="848353"/>
            <a:ext cx="8338820" cy="358203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344170" indent="-327660">
              <a:lnSpc>
                <a:spcPct val="100000"/>
              </a:lnSpc>
              <a:spcBef>
                <a:spcPts val="330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1991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Peace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Pipe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Line</a:t>
            </a:r>
            <a:r>
              <a:rPr dirty="0" sz="1300" spc="-1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344170" indent="-327660">
              <a:lnSpc>
                <a:spcPct val="100000"/>
              </a:lnSpc>
              <a:spcBef>
                <a:spcPts val="235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1996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half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Bonnie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Glen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System</a:t>
            </a:r>
            <a:r>
              <a:rPr dirty="0" sz="1300">
                <a:latin typeface="Arial"/>
                <a:cs typeface="Arial"/>
              </a:rPr>
              <a:t>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250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km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long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network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serving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oil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fields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8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Alberta.</a:t>
            </a:r>
            <a:endParaRPr sz="1300">
              <a:latin typeface="Arial"/>
              <a:cs typeface="Arial"/>
            </a:endParaRPr>
          </a:p>
          <a:p>
            <a:pPr marL="344170" indent="-327660">
              <a:lnSpc>
                <a:spcPct val="100000"/>
              </a:lnSpc>
              <a:spcBef>
                <a:spcPts val="235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2000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Federated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Pipe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Lines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from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Imperial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Oil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$340m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British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Columbia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pipeline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assets</a:t>
            </a:r>
            <a:endParaRPr sz="1300">
              <a:latin typeface="Arial"/>
              <a:cs typeface="Arial"/>
            </a:endParaRPr>
          </a:p>
          <a:p>
            <a:pPr marL="344805">
              <a:lnSpc>
                <a:spcPct val="100000"/>
              </a:lnSpc>
              <a:spcBef>
                <a:spcPts val="235"/>
              </a:spcBef>
            </a:pP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Western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Facilities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Fund.</a:t>
            </a:r>
            <a:endParaRPr sz="1300">
              <a:latin typeface="Arial"/>
              <a:cs typeface="Arial"/>
            </a:endParaRPr>
          </a:p>
          <a:p>
            <a:pPr marL="344170" indent="-327660">
              <a:lnSpc>
                <a:spcPct val="100000"/>
              </a:lnSpc>
              <a:spcBef>
                <a:spcPts val="234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2001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Alberta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Oil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Sands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Pipeline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Ltd.</a:t>
            </a:r>
            <a:endParaRPr sz="1300">
              <a:latin typeface="Arial"/>
              <a:cs typeface="Arial"/>
            </a:endParaRPr>
          </a:p>
          <a:p>
            <a:pPr marL="344170" indent="-327660">
              <a:lnSpc>
                <a:spcPct val="100000"/>
              </a:lnSpc>
              <a:spcBef>
                <a:spcPts val="229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2003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50%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non-</a:t>
            </a:r>
            <a:r>
              <a:rPr dirty="0" sz="1300">
                <a:latin typeface="Arial"/>
                <a:cs typeface="Arial"/>
              </a:rPr>
              <a:t>operated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interest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Fort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Saskatchewan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Ethylene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Storage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L.P.</a:t>
            </a:r>
            <a:endParaRPr sz="1300">
              <a:latin typeface="Arial"/>
              <a:cs typeface="Arial"/>
            </a:endParaRPr>
          </a:p>
          <a:p>
            <a:pPr marL="344805" marR="17780" indent="-328295">
              <a:lnSpc>
                <a:spcPct val="114999"/>
              </a:lnSpc>
              <a:buFont typeface="Arial"/>
              <a:buChar char="●"/>
              <a:tabLst>
                <a:tab pos="344805" algn="l"/>
              </a:tabLst>
            </a:pPr>
            <a:r>
              <a:rPr dirty="0" sz="1300" b="1">
                <a:latin typeface="Arial"/>
                <a:cs typeface="Arial"/>
              </a:rPr>
              <a:t>2009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Cutbank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Complex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$300m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cash,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marking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Pembina’s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strategic</a:t>
            </a:r>
            <a:r>
              <a:rPr dirty="0" sz="130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entry</a:t>
            </a:r>
            <a:r>
              <a:rPr dirty="0" sz="130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into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natural</a:t>
            </a:r>
            <a:r>
              <a:rPr dirty="0" sz="1300" spc="-25" b="1">
                <a:solidFill>
                  <a:srgbClr val="0000FF"/>
                </a:solidFill>
                <a:latin typeface="Arial"/>
                <a:cs typeface="Arial"/>
              </a:rPr>
              <a:t> gas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gathering</a:t>
            </a:r>
            <a:r>
              <a:rPr dirty="0" sz="1300" spc="-3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processing</a:t>
            </a:r>
            <a:r>
              <a:rPr dirty="0" sz="1300" spc="-3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business</a:t>
            </a:r>
            <a:r>
              <a:rPr dirty="0" sz="130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beyond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original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pipelines.</a:t>
            </a:r>
            <a:endParaRPr sz="1300">
              <a:latin typeface="Arial"/>
              <a:cs typeface="Arial"/>
            </a:endParaRPr>
          </a:p>
          <a:p>
            <a:pPr marL="344170" indent="-327660">
              <a:lnSpc>
                <a:spcPct val="100000"/>
              </a:lnSpc>
              <a:spcBef>
                <a:spcPts val="235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2016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Strategic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Midstream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assets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$556m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dividend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increase.</a:t>
            </a:r>
            <a:endParaRPr sz="1300">
              <a:latin typeface="Arial"/>
              <a:cs typeface="Arial"/>
            </a:endParaRPr>
          </a:p>
          <a:p>
            <a:pPr marL="344170" indent="-327660">
              <a:lnSpc>
                <a:spcPct val="100000"/>
              </a:lnSpc>
              <a:spcBef>
                <a:spcPts val="235"/>
              </a:spcBef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2017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 b="1">
                <a:solidFill>
                  <a:srgbClr val="0000FF"/>
                </a:solidFill>
                <a:latin typeface="Arial"/>
                <a:cs typeface="Arial"/>
              </a:rPr>
              <a:t>Veresen</a:t>
            </a:r>
            <a:r>
              <a:rPr dirty="0" sz="130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0000FF"/>
                </a:solidFill>
                <a:latin typeface="Arial"/>
                <a:cs typeface="Arial"/>
              </a:rPr>
              <a:t>Inc.</a:t>
            </a:r>
            <a:r>
              <a:rPr dirty="0" sz="13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$9.7b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(Pembina’s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largest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acquisition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history)</a:t>
            </a:r>
            <a:endParaRPr sz="130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280"/>
              </a:spcBef>
              <a:buSzPct val="103846"/>
              <a:buFont typeface="Arial"/>
              <a:buChar char="●"/>
              <a:tabLst>
                <a:tab pos="344170" algn="l"/>
              </a:tabLst>
            </a:pPr>
            <a:r>
              <a:rPr dirty="0" sz="1300" b="1">
                <a:latin typeface="Arial"/>
                <a:cs typeface="Arial"/>
              </a:rPr>
              <a:t>2019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-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acquired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Kinder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Morgan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Canada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Cochin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Pipeline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$4.35b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(provide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exposure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US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market)</a:t>
            </a:r>
            <a:endParaRPr sz="1300">
              <a:latin typeface="Arial"/>
              <a:cs typeface="Arial"/>
            </a:endParaRPr>
          </a:p>
          <a:p>
            <a:pPr marL="344805">
              <a:lnSpc>
                <a:spcPct val="100000"/>
              </a:lnSpc>
              <a:spcBef>
                <a:spcPts val="1085"/>
              </a:spcBef>
            </a:pPr>
            <a:r>
              <a:rPr dirty="0" sz="1300">
                <a:latin typeface="MS PGothic"/>
                <a:cs typeface="MS PGothic"/>
              </a:rPr>
              <a:t>⇒</a:t>
            </a:r>
            <a:r>
              <a:rPr dirty="0" sz="1300" spc="-100">
                <a:latin typeface="MS PGothic"/>
                <a:cs typeface="MS PGothic"/>
              </a:rPr>
              <a:t> </a:t>
            </a:r>
            <a:r>
              <a:rPr dirty="0" sz="1300">
                <a:latin typeface="Arial"/>
                <a:cs typeface="Arial"/>
              </a:rPr>
              <a:t>These</a:t>
            </a:r>
            <a:r>
              <a:rPr dirty="0" sz="1300" spc="-5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demonstrate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Pembina’s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inorganic</a:t>
            </a:r>
            <a:r>
              <a:rPr dirty="0" sz="13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strategy</a:t>
            </a:r>
            <a:r>
              <a:rPr dirty="0" sz="13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dirty="0" sz="1300" spc="-3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growth</a:t>
            </a:r>
            <a:r>
              <a:rPr dirty="0" sz="1300" spc="-3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through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acquisitions,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allowing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Pembina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to:</a:t>
            </a:r>
            <a:endParaRPr sz="1300">
              <a:latin typeface="Arial"/>
              <a:cs typeface="Arial"/>
            </a:endParaRPr>
          </a:p>
          <a:p>
            <a:pPr lvl="1" marL="801370" indent="-331470">
              <a:lnSpc>
                <a:spcPct val="100000"/>
              </a:lnSpc>
              <a:spcBef>
                <a:spcPts val="280"/>
              </a:spcBef>
              <a:buSzPct val="103846"/>
              <a:buFont typeface="Arial"/>
              <a:buChar char="○"/>
              <a:tabLst>
                <a:tab pos="801370" algn="l"/>
              </a:tabLst>
            </a:pPr>
            <a:r>
              <a:rPr dirty="0" sz="1300" b="1">
                <a:latin typeface="Arial"/>
                <a:cs typeface="Arial"/>
              </a:rPr>
              <a:t>Expand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into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new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business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activities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(natural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gathering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&amp;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processing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business)</a:t>
            </a:r>
            <a:endParaRPr sz="1300">
              <a:latin typeface="Arial"/>
              <a:cs typeface="Arial"/>
            </a:endParaRPr>
          </a:p>
          <a:p>
            <a:pPr lvl="1" marL="801370" indent="-331470">
              <a:lnSpc>
                <a:spcPct val="100000"/>
              </a:lnSpc>
              <a:spcBef>
                <a:spcPts val="305"/>
              </a:spcBef>
              <a:buSzPct val="103846"/>
              <a:buChar char="○"/>
              <a:tabLst>
                <a:tab pos="801370" algn="l"/>
              </a:tabLst>
            </a:pPr>
            <a:r>
              <a:rPr dirty="0" sz="1300">
                <a:latin typeface="Arial"/>
                <a:cs typeface="Arial"/>
              </a:rPr>
              <a:t>Provide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Pembina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with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existing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infrastructure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facilities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complete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its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integrated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value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chain</a:t>
            </a:r>
            <a:endParaRPr sz="1300">
              <a:latin typeface="Arial"/>
              <a:cs typeface="Arial"/>
            </a:endParaRPr>
          </a:p>
          <a:p>
            <a:pPr lvl="1" marL="801370" indent="-331470">
              <a:lnSpc>
                <a:spcPct val="100000"/>
              </a:lnSpc>
              <a:spcBef>
                <a:spcPts val="305"/>
              </a:spcBef>
              <a:buSzPct val="103846"/>
              <a:buFont typeface="Arial"/>
              <a:buChar char="○"/>
              <a:tabLst>
                <a:tab pos="801370" algn="l"/>
              </a:tabLst>
            </a:pPr>
            <a:r>
              <a:rPr dirty="0" sz="1300" b="1">
                <a:latin typeface="Arial"/>
                <a:cs typeface="Arial"/>
              </a:rPr>
              <a:t>Expand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its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operations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market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across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b="1">
                <a:latin typeface="Arial"/>
                <a:cs typeface="Arial"/>
              </a:rPr>
              <a:t>North</a:t>
            </a:r>
            <a:r>
              <a:rPr dirty="0" sz="1300" spc="-7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America</a:t>
            </a:r>
            <a:r>
              <a:rPr dirty="0" sz="1300" spc="-1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2100"/>
              <a:t>Corporate</a:t>
            </a:r>
            <a:r>
              <a:rPr dirty="0" sz="2100" spc="-45"/>
              <a:t> </a:t>
            </a:r>
            <a:r>
              <a:rPr dirty="0" sz="2100" spc="-10"/>
              <a:t>Strategy</a:t>
            </a:r>
            <a:endParaRPr sz="2100"/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Notable</a:t>
            </a:r>
            <a:r>
              <a:rPr dirty="0" sz="1200" spc="-7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Acquisitions</a:t>
            </a:r>
            <a:r>
              <a:rPr dirty="0" sz="1200" spc="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– Inorganic</a:t>
            </a:r>
            <a:r>
              <a:rPr dirty="0" sz="1200" spc="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Growth</a:t>
            </a:r>
            <a:r>
              <a:rPr dirty="0" sz="1200" spc="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Strategy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through</a:t>
            </a:r>
            <a:r>
              <a:rPr dirty="0" sz="1200" spc="-6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Acquisitions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22513" y="236700"/>
            <a:ext cx="1277620" cy="394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05"/>
              </a:lnSpc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1875" y="133774"/>
            <a:ext cx="7428865" cy="508000"/>
          </a:xfrm>
          <a:custGeom>
            <a:avLst/>
            <a:gdLst/>
            <a:ahLst/>
            <a:cxnLst/>
            <a:rect l="l" t="t" r="r" b="b"/>
            <a:pathLst>
              <a:path w="7428865" h="508000">
                <a:moveTo>
                  <a:pt x="7428299" y="507899"/>
                </a:moveTo>
                <a:lnTo>
                  <a:pt x="0" y="507899"/>
                </a:lnTo>
                <a:lnTo>
                  <a:pt x="0" y="0"/>
                </a:lnTo>
                <a:lnTo>
                  <a:pt x="7428299" y="0"/>
                </a:lnTo>
                <a:lnTo>
                  <a:pt x="7428299" y="507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900" y="196131"/>
            <a:ext cx="7118984" cy="345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/>
              <a:t>About</a:t>
            </a:r>
            <a:r>
              <a:rPr dirty="0" sz="2100" spc="-25"/>
              <a:t> </a:t>
            </a:r>
            <a:r>
              <a:rPr dirty="0" sz="2100"/>
              <a:t>the</a:t>
            </a:r>
            <a:r>
              <a:rPr dirty="0" sz="2100" spc="-25"/>
              <a:t> </a:t>
            </a:r>
            <a:r>
              <a:rPr dirty="0" sz="2100"/>
              <a:t>Pembina</a:t>
            </a:r>
            <a:r>
              <a:rPr dirty="0" sz="2100" spc="-25"/>
              <a:t> </a:t>
            </a:r>
            <a:r>
              <a:rPr dirty="0" sz="2100"/>
              <a:t>Gas</a:t>
            </a:r>
            <a:r>
              <a:rPr dirty="0" sz="2100" spc="-25"/>
              <a:t> </a:t>
            </a:r>
            <a:r>
              <a:rPr dirty="0" sz="2100"/>
              <a:t>Infrastructure</a:t>
            </a:r>
            <a:r>
              <a:rPr dirty="0" sz="2100" spc="-25"/>
              <a:t> </a:t>
            </a:r>
            <a:r>
              <a:rPr dirty="0" sz="2100"/>
              <a:t>(PGI)</a:t>
            </a:r>
            <a:r>
              <a:rPr dirty="0" sz="2100" spc="-20"/>
              <a:t> </a:t>
            </a:r>
            <a:r>
              <a:rPr dirty="0" sz="2100" spc="-10"/>
              <a:t>Transaction</a:t>
            </a:r>
            <a:endParaRPr sz="2100"/>
          </a:p>
        </p:txBody>
      </p:sp>
      <p:sp>
        <p:nvSpPr>
          <p:cNvPr id="10" name="object 10" descr=""/>
          <p:cNvSpPr txBox="1"/>
          <p:nvPr/>
        </p:nvSpPr>
        <p:spPr>
          <a:xfrm>
            <a:off x="172300" y="4632105"/>
            <a:ext cx="198183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Investors,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u="sng" sz="9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NewsWire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91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332793" y="813480"/>
            <a:ext cx="8178800" cy="3408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1465" marR="5080" indent="-275590">
              <a:lnSpc>
                <a:spcPct val="114999"/>
              </a:lnSpc>
              <a:spcBef>
                <a:spcPts val="100"/>
              </a:spcBef>
              <a:buChar char="●"/>
              <a:tabLst>
                <a:tab pos="291465" algn="l"/>
              </a:tabLst>
            </a:pPr>
            <a:r>
              <a:rPr dirty="0" sz="1350">
                <a:latin typeface="Arial"/>
                <a:cs typeface="Arial"/>
              </a:rPr>
              <a:t>Aug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15,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2022:</a:t>
            </a:r>
            <a:r>
              <a:rPr dirty="0" sz="1350" spc="-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Pembina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announced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joint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venture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transaction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with </a:t>
            </a:r>
            <a:r>
              <a:rPr dirty="0" sz="1350" b="1">
                <a:latin typeface="Arial"/>
                <a:cs typeface="Arial"/>
              </a:rPr>
              <a:t>KKR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&amp;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Co.</a:t>
            </a:r>
            <a:r>
              <a:rPr dirty="0" sz="1350">
                <a:latin typeface="Arial"/>
                <a:cs typeface="Arial"/>
              </a:rPr>
              <a:t>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Inc.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(KKR),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US </a:t>
            </a:r>
            <a:r>
              <a:rPr dirty="0" sz="1350">
                <a:latin typeface="Arial"/>
                <a:cs typeface="Arial"/>
              </a:rPr>
              <a:t>global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investment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company,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combine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their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Western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Canadian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natural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gas</a:t>
            </a:r>
            <a:r>
              <a:rPr dirty="0" sz="1350" spc="-3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processing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assets</a:t>
            </a:r>
            <a:r>
              <a:rPr dirty="0" sz="1350" spc="-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into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50">
                <a:latin typeface="Arial"/>
                <a:cs typeface="Arial"/>
              </a:rPr>
              <a:t>a </a:t>
            </a:r>
            <a:r>
              <a:rPr dirty="0" sz="1350">
                <a:latin typeface="Arial"/>
                <a:cs typeface="Arial"/>
              </a:rPr>
              <a:t>single,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new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joint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venture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entity,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0000FF"/>
                </a:solidFill>
                <a:latin typeface="Arial"/>
                <a:cs typeface="Arial"/>
              </a:rPr>
              <a:t>Pembina</a:t>
            </a:r>
            <a:r>
              <a:rPr dirty="0" sz="1350" spc="-4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0000FF"/>
                </a:solidFill>
                <a:latin typeface="Arial"/>
                <a:cs typeface="Arial"/>
              </a:rPr>
              <a:t>Gas</a:t>
            </a:r>
            <a:r>
              <a:rPr dirty="0" sz="1350" spc="-4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0000FF"/>
                </a:solidFill>
                <a:latin typeface="Arial"/>
                <a:cs typeface="Arial"/>
              </a:rPr>
              <a:t>Infrastructure</a:t>
            </a:r>
            <a:r>
              <a:rPr dirty="0" sz="135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Inc.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("PGI").</a:t>
            </a:r>
            <a:endParaRPr sz="1350">
              <a:latin typeface="Arial"/>
              <a:cs typeface="Arial"/>
            </a:endParaRPr>
          </a:p>
          <a:p>
            <a:pPr lvl="1" marL="577215" marR="302260" indent="-279400">
              <a:lnSpc>
                <a:spcPct val="116300"/>
              </a:lnSpc>
              <a:spcBef>
                <a:spcPts val="85"/>
              </a:spcBef>
              <a:buSzPct val="107692"/>
              <a:buChar char="○"/>
              <a:tabLst>
                <a:tab pos="577215" algn="l"/>
              </a:tabLst>
            </a:pPr>
            <a:r>
              <a:rPr dirty="0" sz="1300">
                <a:latin typeface="Arial"/>
                <a:cs typeface="Arial"/>
              </a:rPr>
              <a:t>Pembina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contributed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to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PGI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its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wholly-</a:t>
            </a:r>
            <a:r>
              <a:rPr dirty="0" sz="1300">
                <a:latin typeface="Arial"/>
                <a:cs typeface="Arial"/>
              </a:rPr>
              <a:t>owned</a:t>
            </a:r>
            <a:r>
              <a:rPr dirty="0" sz="1300" spc="-10">
                <a:latin typeface="Arial"/>
                <a:cs typeface="Arial"/>
              </a:rPr>
              <a:t> Field-</a:t>
            </a:r>
            <a:r>
              <a:rPr dirty="0" sz="1300">
                <a:latin typeface="Arial"/>
                <a:cs typeface="Arial"/>
              </a:rPr>
              <a:t>based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Gas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Processing</a:t>
            </a:r>
            <a:r>
              <a:rPr dirty="0" sz="1300" spc="-8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Assets,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which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include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the </a:t>
            </a:r>
            <a:r>
              <a:rPr dirty="0" sz="1300">
                <a:latin typeface="Arial"/>
                <a:cs typeface="Arial"/>
              </a:rPr>
              <a:t>Cutbank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Complex,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Saturn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Complex,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Resthaven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Facility,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Duvernay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Complex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and</a:t>
            </a:r>
            <a:r>
              <a:rPr dirty="0" sz="1300" spc="-20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the </a:t>
            </a:r>
            <a:r>
              <a:rPr dirty="0" sz="1300">
                <a:latin typeface="Arial"/>
                <a:cs typeface="Arial"/>
              </a:rPr>
              <a:t>Saskatchewan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Ethane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Extraction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Plant,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well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its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45%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interest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in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Veresen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Midstream.</a:t>
            </a:r>
            <a:endParaRPr sz="1300">
              <a:latin typeface="Arial"/>
              <a:cs typeface="Arial"/>
            </a:endParaRPr>
          </a:p>
          <a:p>
            <a:pPr marL="290830" indent="-278130">
              <a:lnSpc>
                <a:spcPct val="100000"/>
              </a:lnSpc>
              <a:spcBef>
                <a:spcPts val="695"/>
              </a:spcBef>
              <a:buSzPct val="103703"/>
              <a:buFont typeface="Arial"/>
              <a:buChar char="●"/>
              <a:tabLst>
                <a:tab pos="290830" algn="l"/>
              </a:tabLst>
            </a:pPr>
            <a:r>
              <a:rPr dirty="0" sz="1350" b="1">
                <a:latin typeface="Arial"/>
                <a:cs typeface="Arial"/>
              </a:rPr>
              <a:t>Pembina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owns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60%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PGI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operates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manages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PGI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facilities,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while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KKR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owns</a:t>
            </a:r>
            <a:r>
              <a:rPr dirty="0" sz="1350" spc="-20">
                <a:latin typeface="Arial"/>
                <a:cs typeface="Arial"/>
              </a:rPr>
              <a:t> 40%.</a:t>
            </a:r>
            <a:endParaRPr sz="1350">
              <a:latin typeface="Arial"/>
              <a:cs typeface="Arial"/>
            </a:endParaRPr>
          </a:p>
          <a:p>
            <a:pPr marL="290830" indent="-278130">
              <a:lnSpc>
                <a:spcPct val="100000"/>
              </a:lnSpc>
              <a:spcBef>
                <a:spcPts val="930"/>
              </a:spcBef>
              <a:buSzPct val="103703"/>
              <a:buChar char="●"/>
              <a:tabLst>
                <a:tab pos="290830" algn="l"/>
              </a:tabLst>
            </a:pPr>
            <a:r>
              <a:rPr dirty="0" u="heavy" sz="13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Purpose</a:t>
            </a:r>
            <a:r>
              <a:rPr dirty="0" sz="1350">
                <a:latin typeface="Arial"/>
                <a:cs typeface="Arial"/>
              </a:rPr>
              <a:t>: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serve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customers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from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Montney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(northeast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BC)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Duvernay</a:t>
            </a:r>
            <a:r>
              <a:rPr dirty="0" sz="1350" spc="-10">
                <a:latin typeface="Arial"/>
                <a:cs typeface="Arial"/>
              </a:rPr>
              <a:t> (central</a:t>
            </a:r>
            <a:r>
              <a:rPr dirty="0" sz="1350" spc="-8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Alberta)</a:t>
            </a:r>
            <a:endParaRPr sz="1350">
              <a:latin typeface="Arial"/>
              <a:cs typeface="Arial"/>
            </a:endParaRPr>
          </a:p>
          <a:p>
            <a:pPr marL="291465" marR="525145" indent="-279400">
              <a:lnSpc>
                <a:spcPct val="116300"/>
              </a:lnSpc>
              <a:spcBef>
                <a:spcPts val="670"/>
              </a:spcBef>
              <a:buSzPct val="103703"/>
              <a:buChar char="●"/>
              <a:tabLst>
                <a:tab pos="291465" algn="l"/>
              </a:tabLst>
            </a:pPr>
            <a:r>
              <a:rPr dirty="0" sz="1350">
                <a:latin typeface="Arial"/>
                <a:cs typeface="Arial"/>
              </a:rPr>
              <a:t>Following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PGI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transaction,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Pembina’s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Board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Directors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approved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10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$0.0075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increase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-25">
                <a:latin typeface="Arial"/>
                <a:cs typeface="Arial"/>
              </a:rPr>
              <a:t> per </a:t>
            </a:r>
            <a:r>
              <a:rPr dirty="0" sz="1350">
                <a:latin typeface="Arial"/>
                <a:cs typeface="Arial"/>
              </a:rPr>
              <a:t>common</a:t>
            </a:r>
            <a:r>
              <a:rPr dirty="0" sz="1350" spc="-4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share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monthly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dividend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$0.2175,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starting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Oct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14,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2022.</a:t>
            </a:r>
            <a:endParaRPr sz="1350">
              <a:latin typeface="Arial"/>
              <a:cs typeface="Arial"/>
            </a:endParaRPr>
          </a:p>
          <a:p>
            <a:pPr marL="291465" marR="226695" indent="-275590">
              <a:lnSpc>
                <a:spcPct val="114999"/>
              </a:lnSpc>
              <a:spcBef>
                <a:spcPts val="620"/>
              </a:spcBef>
              <a:buChar char="●"/>
              <a:tabLst>
                <a:tab pos="291465" algn="l"/>
              </a:tabLst>
            </a:pPr>
            <a:r>
              <a:rPr dirty="0" u="heavy" sz="13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Benefits</a:t>
            </a:r>
            <a:r>
              <a:rPr dirty="0" sz="1350">
                <a:latin typeface="Arial"/>
                <a:cs typeface="Arial"/>
              </a:rPr>
              <a:t>: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transaction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expected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provide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5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billion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cubic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feet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per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day</a:t>
            </a:r>
            <a:r>
              <a:rPr dirty="0" sz="1350">
                <a:latin typeface="Arial"/>
                <a:cs typeface="Arial"/>
              </a:rPr>
              <a:t>,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enhancing </a:t>
            </a:r>
            <a:r>
              <a:rPr dirty="0" sz="1350">
                <a:latin typeface="Arial"/>
                <a:cs typeface="Arial"/>
              </a:rPr>
              <a:t>Pembina’s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market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share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capacity.</a:t>
            </a:r>
            <a:endParaRPr sz="1350">
              <a:latin typeface="Arial"/>
              <a:cs typeface="Arial"/>
            </a:endParaRPr>
          </a:p>
          <a:p>
            <a:pPr marL="291465">
              <a:lnSpc>
                <a:spcPct val="100000"/>
              </a:lnSpc>
              <a:spcBef>
                <a:spcPts val="245"/>
              </a:spcBef>
            </a:pPr>
            <a:r>
              <a:rPr dirty="0" sz="1350">
                <a:latin typeface="Arial"/>
                <a:cs typeface="Arial"/>
              </a:rPr>
              <a:t>Pembina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also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recognized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$1.1B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gain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PGI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transaction,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driving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its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FY</a:t>
            </a:r>
            <a:r>
              <a:rPr dirty="0" sz="1350" spc="-4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‘22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revenue.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17306"/>
            <a:ext cx="9021445" cy="5080"/>
          </a:xfrm>
          <a:custGeom>
            <a:avLst/>
            <a:gdLst/>
            <a:ahLst/>
            <a:cxnLst/>
            <a:rect l="l" t="t" r="r" b="b"/>
            <a:pathLst>
              <a:path w="9021445" h="5079">
                <a:moveTo>
                  <a:pt x="0" y="0"/>
                </a:moveTo>
                <a:lnTo>
                  <a:pt x="9021299" y="0"/>
                </a:lnTo>
              </a:path>
              <a:path w="9021445" h="5079">
                <a:moveTo>
                  <a:pt x="0" y="4762"/>
                </a:moveTo>
                <a:lnTo>
                  <a:pt x="9021299" y="4762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122513" y="236700"/>
            <a:ext cx="1277620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47700" y="475052"/>
            <a:ext cx="427355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15"/>
              </a:lnSpc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1795" y="19900"/>
            <a:ext cx="7320280" cy="697865"/>
          </a:xfrm>
          <a:custGeom>
            <a:avLst/>
            <a:gdLst/>
            <a:ahLst/>
            <a:cxnLst/>
            <a:rect l="l" t="t" r="r" b="b"/>
            <a:pathLst>
              <a:path w="7320280" h="697865">
                <a:moveTo>
                  <a:pt x="7320000" y="0"/>
                </a:moveTo>
                <a:lnTo>
                  <a:pt x="0" y="0"/>
                </a:lnTo>
                <a:lnTo>
                  <a:pt x="0" y="358825"/>
                </a:lnTo>
                <a:lnTo>
                  <a:pt x="0" y="507911"/>
                </a:lnTo>
                <a:lnTo>
                  <a:pt x="0" y="697534"/>
                </a:lnTo>
                <a:lnTo>
                  <a:pt x="7059892" y="697534"/>
                </a:lnTo>
                <a:lnTo>
                  <a:pt x="7059892" y="507911"/>
                </a:lnTo>
                <a:lnTo>
                  <a:pt x="7320000" y="507911"/>
                </a:lnTo>
                <a:lnTo>
                  <a:pt x="732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4825" y="6381"/>
            <a:ext cx="7118984" cy="647700"/>
          </a:xfrm>
          <a:prstGeom prst="rect"/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2100"/>
              <a:t>About</a:t>
            </a:r>
            <a:r>
              <a:rPr dirty="0" sz="2100" spc="-25"/>
              <a:t> </a:t>
            </a:r>
            <a:r>
              <a:rPr dirty="0" sz="2100"/>
              <a:t>the</a:t>
            </a:r>
            <a:r>
              <a:rPr dirty="0" sz="2100" spc="-25"/>
              <a:t> </a:t>
            </a:r>
            <a:r>
              <a:rPr dirty="0" sz="2100"/>
              <a:t>Pembina</a:t>
            </a:r>
            <a:r>
              <a:rPr dirty="0" sz="2100" spc="-25"/>
              <a:t> </a:t>
            </a:r>
            <a:r>
              <a:rPr dirty="0" sz="2100"/>
              <a:t>Gas</a:t>
            </a:r>
            <a:r>
              <a:rPr dirty="0" sz="2100" spc="-25"/>
              <a:t> </a:t>
            </a:r>
            <a:r>
              <a:rPr dirty="0" sz="2100"/>
              <a:t>Infrastructure</a:t>
            </a:r>
            <a:r>
              <a:rPr dirty="0" sz="2100" spc="-25"/>
              <a:t> </a:t>
            </a:r>
            <a:r>
              <a:rPr dirty="0" sz="2100"/>
              <a:t>(PGI)</a:t>
            </a:r>
            <a:r>
              <a:rPr dirty="0" sz="2100" spc="-20"/>
              <a:t> </a:t>
            </a:r>
            <a:r>
              <a:rPr dirty="0" sz="2100" spc="-10"/>
              <a:t>Transaction</a:t>
            </a:r>
            <a:endParaRPr sz="2100"/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PGI’s</a:t>
            </a:r>
            <a:r>
              <a:rPr dirty="0" sz="1200" spc="-4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Strategic</a:t>
            </a:r>
            <a:r>
              <a:rPr dirty="0" sz="1200" spc="-8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Advantages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600" y="841200"/>
            <a:ext cx="8204301" cy="3711613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92</a:t>
            </a:fld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17306"/>
            <a:ext cx="9021445" cy="5080"/>
          </a:xfrm>
          <a:custGeom>
            <a:avLst/>
            <a:gdLst/>
            <a:ahLst/>
            <a:cxnLst/>
            <a:rect l="l" t="t" r="r" b="b"/>
            <a:pathLst>
              <a:path w="9021445" h="5079">
                <a:moveTo>
                  <a:pt x="0" y="0"/>
                </a:moveTo>
                <a:lnTo>
                  <a:pt x="9021299" y="0"/>
                </a:lnTo>
              </a:path>
              <a:path w="9021445" h="5079">
                <a:moveTo>
                  <a:pt x="0" y="4762"/>
                </a:moveTo>
                <a:lnTo>
                  <a:pt x="9021299" y="4762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122513" y="236700"/>
            <a:ext cx="1277620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47700" y="475052"/>
            <a:ext cx="427355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15"/>
              </a:lnSpc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105150" y="809661"/>
            <a:ext cx="8933815" cy="3815715"/>
            <a:chOff x="105150" y="809661"/>
            <a:chExt cx="8933815" cy="3815715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0" y="809661"/>
              <a:ext cx="8933686" cy="381546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5389" y="2403972"/>
              <a:ext cx="8844280" cy="233045"/>
            </a:xfrm>
            <a:custGeom>
              <a:avLst/>
              <a:gdLst/>
              <a:ahLst/>
              <a:cxnLst/>
              <a:rect l="l" t="t" r="r" b="b"/>
              <a:pathLst>
                <a:path w="8844280" h="233044">
                  <a:moveTo>
                    <a:pt x="73" y="73"/>
                  </a:moveTo>
                  <a:lnTo>
                    <a:pt x="8844073" y="73"/>
                  </a:lnTo>
                  <a:lnTo>
                    <a:pt x="8844073" y="232818"/>
                  </a:lnTo>
                  <a:lnTo>
                    <a:pt x="73" y="232818"/>
                  </a:lnTo>
                  <a:lnTo>
                    <a:pt x="73" y="73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/>
          <p:nvPr/>
        </p:nvSpPr>
        <p:spPr>
          <a:xfrm>
            <a:off x="91795" y="19900"/>
            <a:ext cx="7479030" cy="697865"/>
          </a:xfrm>
          <a:custGeom>
            <a:avLst/>
            <a:gdLst/>
            <a:ahLst/>
            <a:cxnLst/>
            <a:rect l="l" t="t" r="r" b="b"/>
            <a:pathLst>
              <a:path w="7479030" h="697865">
                <a:moveTo>
                  <a:pt x="7478992" y="0"/>
                </a:moveTo>
                <a:lnTo>
                  <a:pt x="0" y="0"/>
                </a:lnTo>
                <a:lnTo>
                  <a:pt x="0" y="358825"/>
                </a:lnTo>
                <a:lnTo>
                  <a:pt x="0" y="507911"/>
                </a:lnTo>
                <a:lnTo>
                  <a:pt x="0" y="697534"/>
                </a:lnTo>
                <a:lnTo>
                  <a:pt x="7233298" y="697534"/>
                </a:lnTo>
                <a:lnTo>
                  <a:pt x="7233298" y="507911"/>
                </a:lnTo>
                <a:lnTo>
                  <a:pt x="7478992" y="507911"/>
                </a:lnTo>
                <a:lnTo>
                  <a:pt x="7478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4825" y="6381"/>
            <a:ext cx="7118984" cy="647700"/>
          </a:xfrm>
          <a:prstGeom prst="rect"/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2100"/>
              <a:t>About</a:t>
            </a:r>
            <a:r>
              <a:rPr dirty="0" sz="2100" spc="-25"/>
              <a:t> </a:t>
            </a:r>
            <a:r>
              <a:rPr dirty="0" sz="2100"/>
              <a:t>the</a:t>
            </a:r>
            <a:r>
              <a:rPr dirty="0" sz="2100" spc="-25"/>
              <a:t> </a:t>
            </a:r>
            <a:r>
              <a:rPr dirty="0" sz="2100"/>
              <a:t>Pembina</a:t>
            </a:r>
            <a:r>
              <a:rPr dirty="0" sz="2100" spc="-25"/>
              <a:t> </a:t>
            </a:r>
            <a:r>
              <a:rPr dirty="0" sz="2100"/>
              <a:t>Gas</a:t>
            </a:r>
            <a:r>
              <a:rPr dirty="0" sz="2100" spc="-25"/>
              <a:t> </a:t>
            </a:r>
            <a:r>
              <a:rPr dirty="0" sz="2100"/>
              <a:t>Infrastructure</a:t>
            </a:r>
            <a:r>
              <a:rPr dirty="0" sz="2100" spc="-25"/>
              <a:t> </a:t>
            </a:r>
            <a:r>
              <a:rPr dirty="0" sz="2100"/>
              <a:t>(PGI)</a:t>
            </a:r>
            <a:r>
              <a:rPr dirty="0" sz="2100" spc="-20"/>
              <a:t> </a:t>
            </a:r>
            <a:r>
              <a:rPr dirty="0" sz="2100" spc="-10"/>
              <a:t>Transaction</a:t>
            </a:r>
            <a:endParaRPr sz="2100"/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PGI</a:t>
            </a:r>
            <a:r>
              <a:rPr dirty="0" sz="1200" spc="-5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Transaction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significantly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drove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Pembina’s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FY22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Earnings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92</a:t>
            </a:fld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1349" y="717306"/>
            <a:ext cx="9021445" cy="5080"/>
          </a:xfrm>
          <a:custGeom>
            <a:avLst/>
            <a:gdLst/>
            <a:ahLst/>
            <a:cxnLst/>
            <a:rect l="l" t="t" r="r" b="b"/>
            <a:pathLst>
              <a:path w="9021445" h="5079">
                <a:moveTo>
                  <a:pt x="0" y="0"/>
                </a:moveTo>
                <a:lnTo>
                  <a:pt x="9021299" y="0"/>
                </a:lnTo>
              </a:path>
              <a:path w="9021445" h="5079">
                <a:moveTo>
                  <a:pt x="0" y="4762"/>
                </a:moveTo>
                <a:lnTo>
                  <a:pt x="9021299" y="4762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3774"/>
            <a:ext cx="92075" cy="491490"/>
          </a:xfrm>
          <a:custGeom>
            <a:avLst/>
            <a:gdLst/>
            <a:ahLst/>
            <a:cxnLst/>
            <a:rect l="l" t="t" r="r" b="b"/>
            <a:pathLst>
              <a:path w="92075" h="491490">
                <a:moveTo>
                  <a:pt x="91874" y="491099"/>
                </a:moveTo>
                <a:lnTo>
                  <a:pt x="0" y="491099"/>
                </a:lnTo>
                <a:lnTo>
                  <a:pt x="0" y="0"/>
                </a:lnTo>
                <a:lnTo>
                  <a:pt x="91874" y="0"/>
                </a:lnTo>
                <a:lnTo>
                  <a:pt x="91874" y="491099"/>
                </a:lnTo>
                <a:close/>
              </a:path>
            </a:pathLst>
          </a:custGeom>
          <a:solidFill>
            <a:srgbClr val="0637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5" name="object 5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122513" y="236700"/>
            <a:ext cx="1277620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47700" y="475052"/>
            <a:ext cx="427355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15"/>
              </a:lnSpc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1795" y="19900"/>
            <a:ext cx="7392670" cy="697865"/>
          </a:xfrm>
          <a:custGeom>
            <a:avLst/>
            <a:gdLst/>
            <a:ahLst/>
            <a:cxnLst/>
            <a:rect l="l" t="t" r="r" b="b"/>
            <a:pathLst>
              <a:path w="7392670" h="697865">
                <a:moveTo>
                  <a:pt x="7392302" y="0"/>
                </a:moveTo>
                <a:lnTo>
                  <a:pt x="0" y="0"/>
                </a:lnTo>
                <a:lnTo>
                  <a:pt x="0" y="358825"/>
                </a:lnTo>
                <a:lnTo>
                  <a:pt x="0" y="507911"/>
                </a:lnTo>
                <a:lnTo>
                  <a:pt x="0" y="697534"/>
                </a:lnTo>
                <a:lnTo>
                  <a:pt x="7334402" y="697534"/>
                </a:lnTo>
                <a:lnTo>
                  <a:pt x="7334402" y="507911"/>
                </a:lnTo>
                <a:lnTo>
                  <a:pt x="7392302" y="507911"/>
                </a:lnTo>
                <a:lnTo>
                  <a:pt x="7392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4825" y="6381"/>
            <a:ext cx="7118984" cy="647700"/>
          </a:xfrm>
          <a:prstGeom prst="rect"/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2100"/>
              <a:t>About</a:t>
            </a:r>
            <a:r>
              <a:rPr dirty="0" sz="2100" spc="-25"/>
              <a:t> </a:t>
            </a:r>
            <a:r>
              <a:rPr dirty="0" sz="2100"/>
              <a:t>the</a:t>
            </a:r>
            <a:r>
              <a:rPr dirty="0" sz="2100" spc="-25"/>
              <a:t> </a:t>
            </a:r>
            <a:r>
              <a:rPr dirty="0" sz="2100"/>
              <a:t>Pembina</a:t>
            </a:r>
            <a:r>
              <a:rPr dirty="0" sz="2100" spc="-25"/>
              <a:t> </a:t>
            </a:r>
            <a:r>
              <a:rPr dirty="0" sz="2100"/>
              <a:t>Gas</a:t>
            </a:r>
            <a:r>
              <a:rPr dirty="0" sz="2100" spc="-25"/>
              <a:t> </a:t>
            </a:r>
            <a:r>
              <a:rPr dirty="0" sz="2100"/>
              <a:t>Infrastructure</a:t>
            </a:r>
            <a:r>
              <a:rPr dirty="0" sz="2100" spc="-25"/>
              <a:t> </a:t>
            </a:r>
            <a:r>
              <a:rPr dirty="0" sz="2100"/>
              <a:t>(PGI)</a:t>
            </a:r>
            <a:r>
              <a:rPr dirty="0" sz="2100" spc="-20"/>
              <a:t> </a:t>
            </a:r>
            <a:r>
              <a:rPr dirty="0" sz="2100" spc="-10"/>
              <a:t>Transaction</a:t>
            </a:r>
            <a:endParaRPr sz="2100"/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PGI</a:t>
            </a:r>
            <a:r>
              <a:rPr dirty="0" sz="1200" spc="-5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Transaction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significantly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drove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Pembina’s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FY22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Earnings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52400" y="1003181"/>
            <a:ext cx="8839200" cy="3637915"/>
            <a:chOff x="152400" y="1003181"/>
            <a:chExt cx="8839200" cy="3637915"/>
          </a:xfrm>
        </p:grpSpPr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003181"/>
              <a:ext cx="8839199" cy="363736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019800" y="1509849"/>
              <a:ext cx="790575" cy="2319655"/>
            </a:xfrm>
            <a:custGeom>
              <a:avLst/>
              <a:gdLst/>
              <a:ahLst/>
              <a:cxnLst/>
              <a:rect l="l" t="t" r="r" b="b"/>
              <a:pathLst>
                <a:path w="790575" h="2319654">
                  <a:moveTo>
                    <a:pt x="0" y="35714"/>
                  </a:moveTo>
                  <a:lnTo>
                    <a:pt x="2806" y="21812"/>
                  </a:lnTo>
                  <a:lnTo>
                    <a:pt x="10460" y="10460"/>
                  </a:lnTo>
                  <a:lnTo>
                    <a:pt x="21813" y="2806"/>
                  </a:lnTo>
                  <a:lnTo>
                    <a:pt x="35714" y="0"/>
                  </a:lnTo>
                  <a:lnTo>
                    <a:pt x="754784" y="0"/>
                  </a:lnTo>
                  <a:lnTo>
                    <a:pt x="787781" y="22047"/>
                  </a:lnTo>
                  <a:lnTo>
                    <a:pt x="790499" y="35714"/>
                  </a:lnTo>
                  <a:lnTo>
                    <a:pt x="790499" y="2283584"/>
                  </a:lnTo>
                  <a:lnTo>
                    <a:pt x="787693" y="2297486"/>
                  </a:lnTo>
                  <a:lnTo>
                    <a:pt x="780039" y="2308839"/>
                  </a:lnTo>
                  <a:lnTo>
                    <a:pt x="768686" y="2316493"/>
                  </a:lnTo>
                  <a:lnTo>
                    <a:pt x="754784" y="2319299"/>
                  </a:lnTo>
                  <a:lnTo>
                    <a:pt x="35714" y="2319299"/>
                  </a:lnTo>
                  <a:lnTo>
                    <a:pt x="21813" y="2316493"/>
                  </a:lnTo>
                  <a:lnTo>
                    <a:pt x="10460" y="2308839"/>
                  </a:lnTo>
                  <a:lnTo>
                    <a:pt x="2806" y="2297486"/>
                  </a:lnTo>
                  <a:lnTo>
                    <a:pt x="0" y="2283584"/>
                  </a:lnTo>
                  <a:lnTo>
                    <a:pt x="0" y="35714"/>
                  </a:lnTo>
                  <a:close/>
                </a:path>
              </a:pathLst>
            </a:custGeom>
            <a:ln w="19049">
              <a:solidFill>
                <a:srgbClr val="F919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3848649" y="1278499"/>
            <a:ext cx="1752600" cy="817244"/>
          </a:xfrm>
          <a:prstGeom prst="rect">
            <a:avLst/>
          </a:prstGeom>
          <a:ln w="19049">
            <a:solidFill>
              <a:srgbClr val="F91931"/>
            </a:solidFill>
          </a:ln>
        </p:spPr>
        <p:txBody>
          <a:bodyPr wrap="square" lIns="0" tIns="60960" rIns="0" bIns="0" rtlCol="0" vert="horz">
            <a:spAutoFit/>
          </a:bodyPr>
          <a:lstStyle/>
          <a:p>
            <a:pPr algn="just" marL="85725" marR="244475">
              <a:lnSpc>
                <a:spcPct val="114599"/>
              </a:lnSpc>
              <a:spcBef>
                <a:spcPts val="480"/>
              </a:spcBef>
            </a:pPr>
            <a:r>
              <a:rPr dirty="0" sz="1200">
                <a:latin typeface="Arial"/>
                <a:cs typeface="Arial"/>
              </a:rPr>
              <a:t>FY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‘22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earnings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was </a:t>
            </a:r>
            <a:r>
              <a:rPr dirty="0" sz="1200">
                <a:latin typeface="Arial"/>
                <a:cs typeface="Arial"/>
              </a:rPr>
              <a:t>driven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gain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on </a:t>
            </a:r>
            <a:r>
              <a:rPr dirty="0" sz="1200" b="1">
                <a:latin typeface="Arial"/>
                <a:cs typeface="Arial"/>
              </a:rPr>
              <a:t>PGI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Transaction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92</a:t>
            </a:fld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Growth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Opportunities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Going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Forward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</a:rPr>
              <a:t>Pipelines</a:t>
            </a:r>
            <a:r>
              <a:rPr dirty="0" sz="1200" spc="-15">
                <a:solidFill>
                  <a:srgbClr val="434343"/>
                </a:solidFill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Division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95991" y="821116"/>
            <a:ext cx="2995930" cy="231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b="1">
                <a:latin typeface="Arial"/>
                <a:cs typeface="Arial"/>
              </a:rPr>
              <a:t>Phase</a:t>
            </a:r>
            <a:r>
              <a:rPr dirty="0" sz="1350" spc="-4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VIII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Peace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Pipeline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-10" b="1">
                <a:latin typeface="Arial"/>
                <a:cs typeface="Arial"/>
              </a:rPr>
              <a:t>Expansion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077300" y="1026856"/>
            <a:ext cx="1910714" cy="499109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350" spc="-10">
                <a:latin typeface="Arial"/>
                <a:cs typeface="Arial"/>
              </a:rPr>
              <a:t>$530m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1350">
                <a:latin typeface="Arial"/>
                <a:cs typeface="Arial"/>
              </a:rPr>
              <a:t>first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half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2024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(expected)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73543" y="1026856"/>
            <a:ext cx="8101330" cy="14979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44170" indent="-331470">
              <a:lnSpc>
                <a:spcPct val="100000"/>
              </a:lnSpc>
              <a:spcBef>
                <a:spcPts val="340"/>
              </a:spcBef>
              <a:buChar char="●"/>
              <a:tabLst>
                <a:tab pos="344170" algn="l"/>
              </a:tabLst>
            </a:pPr>
            <a:r>
              <a:rPr dirty="0" sz="1350">
                <a:latin typeface="Arial"/>
                <a:cs typeface="Arial"/>
              </a:rPr>
              <a:t>Capital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budget:</a:t>
            </a:r>
            <a:endParaRPr sz="135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245"/>
              </a:spcBef>
              <a:buChar char="●"/>
              <a:tabLst>
                <a:tab pos="344170" algn="l"/>
              </a:tabLst>
            </a:pPr>
            <a:r>
              <a:rPr dirty="0" sz="1350" spc="-10">
                <a:latin typeface="Arial"/>
                <a:cs typeface="Arial"/>
              </a:rPr>
              <a:t>In-</a:t>
            </a:r>
            <a:r>
              <a:rPr dirty="0" sz="1350">
                <a:latin typeface="Arial"/>
                <a:cs typeface="Arial"/>
              </a:rPr>
              <a:t>service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date:</a:t>
            </a:r>
            <a:endParaRPr sz="1350">
              <a:latin typeface="Arial"/>
              <a:cs typeface="Arial"/>
            </a:endParaRPr>
          </a:p>
          <a:p>
            <a:pPr marL="344805" marR="5080" indent="-332740">
              <a:lnSpc>
                <a:spcPct val="114999"/>
              </a:lnSpc>
              <a:spcBef>
                <a:spcPts val="414"/>
              </a:spcBef>
              <a:buChar char="●"/>
              <a:tabLst>
                <a:tab pos="344805" algn="l"/>
              </a:tabLst>
            </a:pPr>
            <a:r>
              <a:rPr dirty="0" u="heavy" sz="13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Benefits</a:t>
            </a:r>
            <a:r>
              <a:rPr dirty="0" sz="1350">
                <a:latin typeface="Arial"/>
                <a:cs typeface="Arial"/>
              </a:rPr>
              <a:t>: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“upgrades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located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throughout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Peace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Pipeline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system.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Phase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VIII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will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add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approximately </a:t>
            </a:r>
            <a:r>
              <a:rPr dirty="0" sz="1350" b="1">
                <a:latin typeface="Arial"/>
                <a:cs typeface="Arial"/>
              </a:rPr>
              <a:t>235,000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bpd</a:t>
            </a:r>
            <a:r>
              <a:rPr dirty="0" sz="1350" spc="-1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incremental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between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Gordondale,</a:t>
            </a:r>
            <a:r>
              <a:rPr dirty="0" sz="1350" spc="-8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Alberta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Glace,</a:t>
            </a:r>
            <a:r>
              <a:rPr dirty="0" sz="1350" spc="-8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Alberta,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as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well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spc="-25">
                <a:latin typeface="Arial"/>
                <a:cs typeface="Arial"/>
              </a:rPr>
              <a:t>as </a:t>
            </a:r>
            <a:r>
              <a:rPr dirty="0" sz="1350">
                <a:latin typeface="Arial"/>
                <a:cs typeface="Arial"/>
              </a:rPr>
              <a:t>approximately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65,000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bpd</a:t>
            </a:r>
            <a:r>
              <a:rPr dirty="0" sz="1350" spc="-5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between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La</a:t>
            </a:r>
            <a:r>
              <a:rPr dirty="0" sz="1350" spc="-10">
                <a:latin typeface="Arial"/>
                <a:cs typeface="Arial"/>
              </a:rPr>
              <a:t> Glace,</a:t>
            </a:r>
            <a:r>
              <a:rPr dirty="0" sz="1350" spc="-8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Alberta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Namao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hub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near</a:t>
            </a:r>
            <a:r>
              <a:rPr dirty="0" sz="1350" spc="-10">
                <a:latin typeface="Arial"/>
                <a:cs typeface="Arial"/>
              </a:rPr>
              <a:t> Edmonton, </a:t>
            </a:r>
            <a:r>
              <a:rPr dirty="0" sz="1350">
                <a:latin typeface="Arial"/>
                <a:cs typeface="Arial"/>
              </a:rPr>
              <a:t>Alberta.”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MS PGothic"/>
                <a:cs typeface="MS PGothic"/>
              </a:rPr>
              <a:t>⇒</a:t>
            </a:r>
            <a:r>
              <a:rPr dirty="0" sz="1350" spc="-50">
                <a:latin typeface="MS PGothic"/>
                <a:cs typeface="MS PGothic"/>
              </a:rPr>
              <a:t> </a:t>
            </a:r>
            <a:r>
              <a:rPr dirty="0" sz="1350">
                <a:latin typeface="Arial"/>
                <a:cs typeface="Arial"/>
              </a:rPr>
              <a:t>increase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 </a:t>
            </a:r>
            <a:r>
              <a:rPr dirty="0" sz="1350" b="1">
                <a:solidFill>
                  <a:srgbClr val="0000FF"/>
                </a:solidFill>
                <a:latin typeface="Arial"/>
                <a:cs typeface="Arial"/>
              </a:rPr>
              <a:t>Pipeline</a:t>
            </a:r>
            <a:r>
              <a:rPr dirty="0" sz="135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0000FF"/>
                </a:solidFill>
                <a:latin typeface="Arial"/>
                <a:cs typeface="Arial"/>
              </a:rPr>
              <a:t>Division</a:t>
            </a:r>
            <a:r>
              <a:rPr dirty="0" sz="1350" spc="-10"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687" y="2763124"/>
            <a:ext cx="8834624" cy="1588849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92</a:t>
            </a:fld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Growth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Opportunities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Going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Forward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2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1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</a:rPr>
              <a:t>Facilities</a:t>
            </a:r>
            <a:r>
              <a:rPr dirty="0" sz="1200" spc="-15">
                <a:solidFill>
                  <a:srgbClr val="434343"/>
                </a:solidFill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Division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72300" y="4621277"/>
            <a:ext cx="27101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Investors,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Pembina’s</a:t>
            </a:r>
            <a:r>
              <a:rPr dirty="0" u="sng" sz="900" spc="-4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90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Media</a:t>
            </a:r>
            <a:r>
              <a:rPr dirty="0" u="sng" sz="900" spc="-4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900" spc="-1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Centre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27725" y="2121470"/>
            <a:ext cx="577215" cy="231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b="1">
                <a:latin typeface="Arial"/>
                <a:cs typeface="Arial"/>
              </a:rPr>
              <a:t>RFS</a:t>
            </a:r>
            <a:r>
              <a:rPr dirty="0" sz="1350" spc="-25" b="1">
                <a:latin typeface="Arial"/>
                <a:cs typeface="Arial"/>
              </a:rPr>
              <a:t> IV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342525" y="2358070"/>
            <a:ext cx="3739515" cy="231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4495" indent="-391795">
              <a:lnSpc>
                <a:spcPct val="100000"/>
              </a:lnSpc>
              <a:spcBef>
                <a:spcPts val="100"/>
              </a:spcBef>
              <a:buChar char="•"/>
              <a:tabLst>
                <a:tab pos="404495" algn="l"/>
                <a:tab pos="1840864" algn="l"/>
              </a:tabLst>
            </a:pPr>
            <a:r>
              <a:rPr dirty="0" sz="1350" spc="-10">
                <a:latin typeface="Arial"/>
                <a:cs typeface="Arial"/>
              </a:rPr>
              <a:t>In-</a:t>
            </a:r>
            <a:r>
              <a:rPr dirty="0" sz="1350">
                <a:latin typeface="Arial"/>
                <a:cs typeface="Arial"/>
              </a:rPr>
              <a:t>service</a:t>
            </a:r>
            <a:r>
              <a:rPr dirty="0" sz="1350" spc="-20">
                <a:latin typeface="Arial"/>
                <a:cs typeface="Arial"/>
              </a:rPr>
              <a:t> date:</a:t>
            </a:r>
            <a:r>
              <a:rPr dirty="0" sz="1350">
                <a:latin typeface="Arial"/>
                <a:cs typeface="Arial"/>
              </a:rPr>
              <a:t>	first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half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2026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(expected)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52768" y="2327209"/>
            <a:ext cx="8318500" cy="97218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44170" indent="-331470">
              <a:lnSpc>
                <a:spcPct val="100000"/>
              </a:lnSpc>
              <a:spcBef>
                <a:spcPts val="340"/>
              </a:spcBef>
              <a:buChar char="●"/>
              <a:tabLst>
                <a:tab pos="344170" algn="l"/>
                <a:tab pos="1715770" algn="l"/>
              </a:tabLst>
            </a:pPr>
            <a:r>
              <a:rPr dirty="0" sz="1350">
                <a:latin typeface="Arial"/>
                <a:cs typeface="Arial"/>
              </a:rPr>
              <a:t>Capital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budget:</a:t>
            </a:r>
            <a:r>
              <a:rPr dirty="0" sz="1350">
                <a:latin typeface="Arial"/>
                <a:cs typeface="Arial"/>
              </a:rPr>
              <a:t>	</a:t>
            </a:r>
            <a:r>
              <a:rPr dirty="0" sz="1350" spc="-10">
                <a:latin typeface="Arial"/>
                <a:cs typeface="Arial"/>
              </a:rPr>
              <a:t>$460m</a:t>
            </a:r>
            <a:endParaRPr sz="1350">
              <a:latin typeface="Arial"/>
              <a:cs typeface="Arial"/>
            </a:endParaRPr>
          </a:p>
          <a:p>
            <a:pPr marL="344805" marR="166370" indent="-332740">
              <a:lnSpc>
                <a:spcPct val="114999"/>
              </a:lnSpc>
              <a:buChar char="●"/>
              <a:tabLst>
                <a:tab pos="344805" algn="l"/>
              </a:tabLst>
            </a:pPr>
            <a:r>
              <a:rPr dirty="0" u="heavy" sz="13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Benefits</a:t>
            </a:r>
            <a:r>
              <a:rPr dirty="0" sz="1350">
                <a:latin typeface="Arial"/>
                <a:cs typeface="Arial"/>
              </a:rPr>
              <a:t>: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“The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project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includes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additional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rail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loading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Redwater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Complex.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will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leverage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3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design,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engineering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operating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best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practices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its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existing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facilities.”</a:t>
            </a:r>
            <a:endParaRPr sz="1350">
              <a:latin typeface="Arial"/>
              <a:cs typeface="Arial"/>
            </a:endParaRPr>
          </a:p>
          <a:p>
            <a:pPr marL="344805">
              <a:lnSpc>
                <a:spcPct val="100000"/>
              </a:lnSpc>
              <a:spcBef>
                <a:spcPts val="245"/>
              </a:spcBef>
            </a:pPr>
            <a:r>
              <a:rPr dirty="0" sz="1350">
                <a:latin typeface="MS PGothic"/>
                <a:cs typeface="MS PGothic"/>
              </a:rPr>
              <a:t>⇒</a:t>
            </a:r>
            <a:r>
              <a:rPr dirty="0" sz="1350" spc="-65">
                <a:latin typeface="MS PGothic"/>
                <a:cs typeface="MS PGothic"/>
              </a:rPr>
              <a:t> </a:t>
            </a:r>
            <a:r>
              <a:rPr dirty="0" sz="1350">
                <a:latin typeface="Arial"/>
                <a:cs typeface="Arial"/>
              </a:rPr>
              <a:t>increase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of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0000FF"/>
                </a:solidFill>
                <a:latin typeface="Arial"/>
                <a:cs typeface="Arial"/>
              </a:rPr>
              <a:t>Facilities</a:t>
            </a:r>
            <a:r>
              <a:rPr dirty="0" sz="1350" spc="-3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0000FF"/>
                </a:solidFill>
                <a:latin typeface="Arial"/>
                <a:cs typeface="Arial"/>
              </a:rPr>
              <a:t>Division</a:t>
            </a:r>
            <a:r>
              <a:rPr dirty="0" sz="135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&amp;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add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additional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capacity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to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PPL’s</a:t>
            </a:r>
            <a:r>
              <a:rPr dirty="0" sz="1350" spc="3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integrated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value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-10">
                <a:latin typeface="Arial"/>
                <a:cs typeface="Arial"/>
              </a:rPr>
              <a:t>chain.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700" y="826849"/>
            <a:ext cx="8834600" cy="1138822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700" y="3491162"/>
            <a:ext cx="8834600" cy="961699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8860480" y="4918766"/>
            <a:ext cx="16700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-25">
                <a:solidFill>
                  <a:srgbClr val="888888"/>
                </a:solidFill>
                <a:latin typeface="Calibri"/>
                <a:cs typeface="Calibri"/>
              </a:rPr>
              <a:t>96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757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Growth</a:t>
            </a:r>
            <a:r>
              <a:rPr dirty="0" sz="1200" spc="-3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Opportunities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Going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Forward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200" spc="-2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34343"/>
                </a:solidFill>
              </a:rPr>
              <a:t>Marketing</a:t>
            </a:r>
            <a:r>
              <a:rPr dirty="0" sz="1200" spc="-20">
                <a:solidFill>
                  <a:srgbClr val="434343"/>
                </a:solidFill>
              </a:rPr>
              <a:t> </a:t>
            </a:r>
            <a:r>
              <a:rPr dirty="0" sz="1200">
                <a:solidFill>
                  <a:srgbClr val="434343"/>
                </a:solidFill>
              </a:rPr>
              <a:t>&amp;</a:t>
            </a:r>
            <a:r>
              <a:rPr dirty="0" sz="1200" spc="-20">
                <a:solidFill>
                  <a:srgbClr val="434343"/>
                </a:solidFill>
              </a:rPr>
              <a:t> </a:t>
            </a:r>
            <a:r>
              <a:rPr dirty="0" sz="1200">
                <a:solidFill>
                  <a:srgbClr val="434343"/>
                </a:solidFill>
              </a:rPr>
              <a:t>New</a:t>
            </a:r>
            <a:r>
              <a:rPr dirty="0" sz="1200" spc="-20">
                <a:solidFill>
                  <a:srgbClr val="434343"/>
                </a:solidFill>
              </a:rPr>
              <a:t> </a:t>
            </a:r>
            <a:r>
              <a:rPr dirty="0" sz="1200" spc="-10">
                <a:solidFill>
                  <a:srgbClr val="434343"/>
                </a:solidFill>
              </a:rPr>
              <a:t>Ventures</a:t>
            </a:r>
            <a:r>
              <a:rPr dirty="0" sz="1200">
                <a:solidFill>
                  <a:srgbClr val="434343"/>
                </a:solidFill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Division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72300" y="4621277"/>
            <a:ext cx="1397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500" y="1070318"/>
            <a:ext cx="60890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Recent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partnership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00FF"/>
                </a:solidFill>
                <a:latin typeface="Arial"/>
                <a:cs typeface="Arial"/>
              </a:rPr>
              <a:t>Haisla</a:t>
            </a:r>
            <a:r>
              <a:rPr dirty="0" sz="14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00FF"/>
                </a:solidFill>
                <a:latin typeface="Arial"/>
                <a:cs typeface="Arial"/>
              </a:rPr>
              <a:t>First</a:t>
            </a:r>
            <a:r>
              <a:rPr dirty="0" sz="1400" spc="-2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00FF"/>
                </a:solidFill>
                <a:latin typeface="Arial"/>
                <a:cs typeface="Arial"/>
              </a:rPr>
              <a:t>Nation</a:t>
            </a:r>
            <a:r>
              <a:rPr dirty="0" sz="1400" spc="-1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the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E42828"/>
                </a:solidFill>
                <a:latin typeface="Arial"/>
                <a:cs typeface="Arial"/>
              </a:rPr>
              <a:t>Cedar</a:t>
            </a:r>
            <a:r>
              <a:rPr dirty="0" sz="1400" spc="-20" b="1">
                <a:solidFill>
                  <a:srgbClr val="E42828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E42828"/>
                </a:solidFill>
                <a:latin typeface="Arial"/>
                <a:cs typeface="Arial"/>
              </a:rPr>
              <a:t>LNG</a:t>
            </a:r>
            <a:r>
              <a:rPr dirty="0" sz="1400" spc="-20" b="1">
                <a:solidFill>
                  <a:srgbClr val="E42828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E42828"/>
                </a:solidFill>
                <a:latin typeface="Arial"/>
                <a:cs typeface="Arial"/>
              </a:rPr>
              <a:t>Project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077300" y="1283678"/>
            <a:ext cx="3107690" cy="516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3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million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tonne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annum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floating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LNG </a:t>
            </a:r>
            <a:r>
              <a:rPr dirty="0" sz="1400">
                <a:latin typeface="Arial"/>
                <a:cs typeface="Arial"/>
              </a:rPr>
              <a:t>first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half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2024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(expected)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69768" y="1283678"/>
            <a:ext cx="1576070" cy="814069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350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Capacity: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254"/>
              </a:spcBef>
              <a:buChar char="●"/>
              <a:tabLst>
                <a:tab pos="347980" algn="l"/>
              </a:tabLst>
            </a:pPr>
            <a:r>
              <a:rPr dirty="0" sz="1400" spc="-10">
                <a:latin typeface="Arial"/>
                <a:cs typeface="Arial"/>
              </a:rPr>
              <a:t>In-</a:t>
            </a:r>
            <a:r>
              <a:rPr dirty="0" sz="1400">
                <a:latin typeface="Arial"/>
                <a:cs typeface="Arial"/>
              </a:rPr>
              <a:t>service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date: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665"/>
              </a:spcBef>
              <a:buChar char="●"/>
              <a:tabLst>
                <a:tab pos="347980" algn="l"/>
              </a:tabLst>
            </a:pPr>
            <a:r>
              <a:rPr dirty="0" u="heavy" sz="14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Benefits: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12668" y="2072348"/>
            <a:ext cx="7841615" cy="125222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233679" indent="-220979">
              <a:lnSpc>
                <a:spcPct val="100000"/>
              </a:lnSpc>
              <a:spcBef>
                <a:spcPts val="350"/>
              </a:spcBef>
              <a:buChar char="○"/>
              <a:tabLst>
                <a:tab pos="233679" algn="l"/>
              </a:tabLst>
            </a:pPr>
            <a:r>
              <a:rPr dirty="0" sz="1400">
                <a:latin typeface="Arial"/>
                <a:cs typeface="Arial"/>
              </a:rPr>
              <a:t>Produce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industry-</a:t>
            </a:r>
            <a:r>
              <a:rPr dirty="0" sz="1400">
                <a:latin typeface="Arial"/>
                <a:cs typeface="Arial"/>
              </a:rPr>
              <a:t>leading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low-</a:t>
            </a:r>
            <a:r>
              <a:rPr dirty="0" sz="1400" b="1">
                <a:latin typeface="Arial"/>
                <a:cs typeface="Arial"/>
              </a:rPr>
              <a:t>carbon</a:t>
            </a:r>
            <a:r>
              <a:rPr dirty="0" sz="1400">
                <a:latin typeface="Arial"/>
                <a:cs typeface="Arial"/>
              </a:rPr>
              <a:t>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cost-</a:t>
            </a:r>
            <a:r>
              <a:rPr dirty="0" sz="1400" b="1">
                <a:latin typeface="Arial"/>
                <a:cs typeface="Arial"/>
              </a:rPr>
              <a:t>competitive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Canadian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LNG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overseas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markets.</a:t>
            </a:r>
            <a:endParaRPr sz="1400">
              <a:latin typeface="Arial"/>
              <a:cs typeface="Arial"/>
            </a:endParaRPr>
          </a:p>
          <a:p>
            <a:pPr marL="233045" marR="151130" indent="-220979">
              <a:lnSpc>
                <a:spcPct val="114999"/>
              </a:lnSpc>
              <a:buChar char="○"/>
              <a:tabLst>
                <a:tab pos="234315" algn="l"/>
              </a:tabLst>
            </a:pPr>
            <a:r>
              <a:rPr dirty="0" sz="1400">
                <a:latin typeface="Arial"/>
                <a:cs typeface="Arial"/>
              </a:rPr>
              <a:t>Provide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valuable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outlet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Western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Sedimentary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Basin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(WCSB)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natural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gas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to </a:t>
            </a:r>
            <a:r>
              <a:rPr dirty="0" sz="1400" spc="-25">
                <a:latin typeface="Arial"/>
                <a:cs typeface="Arial"/>
              </a:rPr>
              <a:t>	</a:t>
            </a:r>
            <a:r>
              <a:rPr dirty="0" sz="1400" b="1">
                <a:latin typeface="Arial"/>
                <a:cs typeface="Arial"/>
              </a:rPr>
              <a:t>access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global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markets</a:t>
            </a:r>
            <a:r>
              <a:rPr dirty="0" sz="1400">
                <a:latin typeface="Arial"/>
                <a:cs typeface="Arial"/>
              </a:rPr>
              <a:t>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achieving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higher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prices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for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Canadian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producers,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contributing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to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lower </a:t>
            </a:r>
            <a:r>
              <a:rPr dirty="0" sz="1400" spc="-10" b="1">
                <a:latin typeface="Arial"/>
                <a:cs typeface="Arial"/>
              </a:rPr>
              <a:t>	</a:t>
            </a:r>
            <a:r>
              <a:rPr dirty="0" sz="1400" b="1">
                <a:latin typeface="Arial"/>
                <a:cs typeface="Arial"/>
              </a:rPr>
              <a:t>overall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emissions</a:t>
            </a:r>
            <a:r>
              <a:rPr dirty="0" sz="1400">
                <a:latin typeface="Arial"/>
                <a:cs typeface="Arial"/>
              </a:rPr>
              <a:t>,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enhancing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global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energy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security</a:t>
            </a:r>
            <a:r>
              <a:rPr dirty="0" sz="1400" spc="-1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233679" indent="-220979">
              <a:lnSpc>
                <a:spcPct val="100000"/>
              </a:lnSpc>
              <a:spcBef>
                <a:spcPts val="250"/>
              </a:spcBef>
              <a:buChar char="○"/>
              <a:tabLst>
                <a:tab pos="233679" algn="l"/>
              </a:tabLst>
            </a:pPr>
            <a:r>
              <a:rPr dirty="0" sz="1400">
                <a:latin typeface="Arial"/>
                <a:cs typeface="Arial"/>
              </a:rPr>
              <a:t>Provide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Pembina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sustainable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stream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cash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flow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with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lower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construction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&amp;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execution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risk.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7475" y="1029375"/>
            <a:ext cx="848049" cy="952874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97</a:t>
            </a:fld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97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/>
              <a:t>Company</a:t>
            </a:r>
            <a:r>
              <a:rPr dirty="0" spc="-35"/>
              <a:t> </a:t>
            </a:r>
            <a:r>
              <a:rPr dirty="0" spc="-10"/>
              <a:t>Overview</a:t>
            </a: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00" b="0">
                <a:solidFill>
                  <a:srgbClr val="434343"/>
                </a:solidFill>
                <a:latin typeface="Arial"/>
                <a:cs typeface="Arial"/>
              </a:rPr>
              <a:t>Key</a:t>
            </a:r>
            <a:r>
              <a:rPr dirty="0" sz="1200" spc="-5" b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200" spc="-10" b="0">
                <a:solidFill>
                  <a:srgbClr val="434343"/>
                </a:solidFill>
                <a:latin typeface="Arial"/>
                <a:cs typeface="Arial"/>
              </a:rPr>
              <a:t>Risks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99787" y="938000"/>
            <a:ext cx="3749675" cy="339090"/>
          </a:xfrm>
          <a:prstGeom prst="rect">
            <a:avLst/>
          </a:prstGeom>
          <a:solidFill>
            <a:srgbClr val="EE3943"/>
          </a:solidFill>
        </p:spPr>
        <p:txBody>
          <a:bodyPr wrap="square" lIns="0" tIns="46990" rIns="0" bIns="0" rtlCol="0" vert="horz">
            <a:spAutoFit/>
          </a:bodyPr>
          <a:lstStyle/>
          <a:p>
            <a:pPr marL="1059180">
              <a:lnSpc>
                <a:spcPct val="100000"/>
              </a:lnSpc>
              <a:spcBef>
                <a:spcPts val="370"/>
              </a:spcBef>
            </a:pP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Commodity</a:t>
            </a:r>
            <a:r>
              <a:rPr dirty="0" sz="1500" spc="27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Price</a:t>
            </a:r>
            <a:r>
              <a:rPr dirty="0" sz="1500" spc="2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 Narrow"/>
                <a:cs typeface="Arial Narrow"/>
              </a:rPr>
              <a:t>Risk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2803" y="1314799"/>
            <a:ext cx="3571240" cy="1252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98425">
              <a:lnSpc>
                <a:spcPct val="114999"/>
              </a:lnSpc>
              <a:spcBef>
                <a:spcPts val="100"/>
              </a:spcBef>
              <a:buChar char="•"/>
              <a:tabLst>
                <a:tab pos="111125" algn="l"/>
              </a:tabLst>
            </a:pPr>
            <a:r>
              <a:rPr dirty="0" sz="1250">
                <a:latin typeface="Arial"/>
                <a:cs typeface="Arial"/>
              </a:rPr>
              <a:t>Commodity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price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volatility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&amp;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substantial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decline </a:t>
            </a:r>
            <a:r>
              <a:rPr dirty="0" sz="1250">
                <a:latin typeface="Arial"/>
                <a:cs typeface="Arial"/>
              </a:rPr>
              <a:t>in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prices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of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these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commodities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could</a:t>
            </a:r>
            <a:r>
              <a:rPr dirty="0" sz="1250" spc="-10">
                <a:latin typeface="Arial"/>
                <a:cs typeface="Arial"/>
              </a:rPr>
              <a:t> adversely </a:t>
            </a:r>
            <a:r>
              <a:rPr dirty="0" sz="1250">
                <a:latin typeface="Arial"/>
                <a:cs typeface="Arial"/>
              </a:rPr>
              <a:t>affect</a:t>
            </a:r>
            <a:r>
              <a:rPr dirty="0" sz="1250" spc="-5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Pembina’s</a:t>
            </a:r>
            <a:r>
              <a:rPr dirty="0" sz="1250" spc="-5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financial</a:t>
            </a:r>
            <a:r>
              <a:rPr dirty="0" sz="1250" spc="-5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results.</a:t>
            </a:r>
            <a:endParaRPr sz="1250">
              <a:latin typeface="Arial"/>
              <a:cs typeface="Arial"/>
            </a:endParaRPr>
          </a:p>
          <a:p>
            <a:pPr marL="12700" marR="532130" indent="98425">
              <a:lnSpc>
                <a:spcPct val="114999"/>
              </a:lnSpc>
              <a:spcBef>
                <a:spcPts val="1035"/>
              </a:spcBef>
              <a:buChar char="•"/>
              <a:tabLst>
                <a:tab pos="111125" algn="l"/>
              </a:tabLst>
            </a:pPr>
            <a:r>
              <a:rPr dirty="0" sz="1250">
                <a:latin typeface="Arial"/>
                <a:cs typeface="Arial"/>
              </a:rPr>
              <a:t>Pembina</a:t>
            </a:r>
            <a:r>
              <a:rPr dirty="0" sz="1250" spc="-4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uses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derivative</a:t>
            </a:r>
            <a:r>
              <a:rPr dirty="0" sz="1250" spc="-35" b="1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instruments</a:t>
            </a:r>
            <a:r>
              <a:rPr dirty="0" sz="1250" spc="-35" b="1">
                <a:latin typeface="Arial"/>
                <a:cs typeface="Arial"/>
              </a:rPr>
              <a:t> </a:t>
            </a:r>
            <a:r>
              <a:rPr dirty="0" sz="1250" spc="-25">
                <a:latin typeface="Arial"/>
                <a:cs typeface="Arial"/>
              </a:rPr>
              <a:t>to </a:t>
            </a:r>
            <a:r>
              <a:rPr dirty="0" sz="1250">
                <a:latin typeface="Arial"/>
                <a:cs typeface="Arial"/>
              </a:rPr>
              <a:t>stabilize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its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financial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results.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694812" y="938000"/>
            <a:ext cx="3749675" cy="339090"/>
          </a:xfrm>
          <a:prstGeom prst="rect">
            <a:avLst/>
          </a:prstGeom>
          <a:solidFill>
            <a:srgbClr val="EE3943"/>
          </a:solidFill>
        </p:spPr>
        <p:txBody>
          <a:bodyPr wrap="square" lIns="0" tIns="46990" rIns="0" bIns="0" rtlCol="0" vert="horz">
            <a:spAutoFit/>
          </a:bodyPr>
          <a:lstStyle/>
          <a:p>
            <a:pPr marL="952500">
              <a:lnSpc>
                <a:spcPct val="100000"/>
              </a:lnSpc>
              <a:spcBef>
                <a:spcPts val="370"/>
              </a:spcBef>
            </a:pPr>
            <a:r>
              <a:rPr dirty="0" sz="1500" spc="20">
                <a:solidFill>
                  <a:srgbClr val="FFFFFF"/>
                </a:solidFill>
                <a:latin typeface="Arial Narrow"/>
                <a:cs typeface="Arial Narrow"/>
              </a:rPr>
              <a:t>Counterparty</a:t>
            </a:r>
            <a:r>
              <a:rPr dirty="0" sz="1500" spc="2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20">
                <a:solidFill>
                  <a:srgbClr val="FFFFFF"/>
                </a:solidFill>
                <a:latin typeface="Arial Narrow"/>
                <a:cs typeface="Arial Narrow"/>
              </a:rPr>
              <a:t>Credit</a:t>
            </a:r>
            <a:r>
              <a:rPr dirty="0" sz="1500" spc="2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 Narrow"/>
                <a:cs typeface="Arial Narrow"/>
              </a:rPr>
              <a:t>Risk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767825" y="1314799"/>
            <a:ext cx="3220085" cy="147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255" indent="95885">
              <a:lnSpc>
                <a:spcPct val="114999"/>
              </a:lnSpc>
              <a:spcBef>
                <a:spcPts val="100"/>
              </a:spcBef>
              <a:buChar char="•"/>
              <a:tabLst>
                <a:tab pos="108585" algn="l"/>
              </a:tabLst>
            </a:pP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risk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that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counterparty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to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</a:t>
            </a:r>
            <a:r>
              <a:rPr dirty="0" sz="1250" spc="-10">
                <a:latin typeface="Arial"/>
                <a:cs typeface="Arial"/>
              </a:rPr>
              <a:t> derivative </a:t>
            </a:r>
            <a:r>
              <a:rPr dirty="0" sz="1250">
                <a:latin typeface="Arial"/>
                <a:cs typeface="Arial"/>
              </a:rPr>
              <a:t>contract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fails</a:t>
            </a:r>
            <a:r>
              <a:rPr dirty="0" sz="1250" spc="-1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to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honor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their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obligations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250">
                <a:latin typeface="Arial"/>
                <a:cs typeface="Arial"/>
              </a:rPr>
              <a:t>→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financial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losses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for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Pembina.</a:t>
            </a:r>
            <a:endParaRPr sz="1250">
              <a:latin typeface="Arial"/>
              <a:cs typeface="Arial"/>
            </a:endParaRPr>
          </a:p>
          <a:p>
            <a:pPr marL="12700" marR="5080" indent="98425">
              <a:lnSpc>
                <a:spcPct val="114999"/>
              </a:lnSpc>
              <a:spcBef>
                <a:spcPts val="1035"/>
              </a:spcBef>
              <a:buChar char="•"/>
              <a:tabLst>
                <a:tab pos="111125" algn="l"/>
              </a:tabLst>
            </a:pPr>
            <a:r>
              <a:rPr dirty="0" sz="1250">
                <a:latin typeface="Arial"/>
                <a:cs typeface="Arial"/>
              </a:rPr>
              <a:t>Pembina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uses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 b="1">
                <a:latin typeface="Arial"/>
                <a:cs typeface="Arial"/>
              </a:rPr>
              <a:t>take-or-</a:t>
            </a:r>
            <a:r>
              <a:rPr dirty="0" sz="1250" b="1">
                <a:latin typeface="Arial"/>
                <a:cs typeface="Arial"/>
              </a:rPr>
              <a:t>pay</a:t>
            </a:r>
            <a:r>
              <a:rPr dirty="0" sz="1250" spc="-10" b="1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contracts</a:t>
            </a:r>
            <a:r>
              <a:rPr dirty="0" sz="1250" spc="-1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for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 spc="-25">
                <a:latin typeface="Arial"/>
                <a:cs typeface="Arial"/>
              </a:rPr>
              <a:t>its </a:t>
            </a:r>
            <a:r>
              <a:rPr dirty="0" sz="1250">
                <a:latin typeface="Arial"/>
                <a:cs typeface="Arial"/>
              </a:rPr>
              <a:t>transportation,</a:t>
            </a:r>
            <a:r>
              <a:rPr dirty="0" sz="1250" spc="-4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gas</a:t>
            </a:r>
            <a:r>
              <a:rPr dirty="0" sz="1250" spc="-4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processing,</a:t>
            </a:r>
            <a:r>
              <a:rPr dirty="0" sz="1250" spc="-4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fractionation, </a:t>
            </a:r>
            <a:r>
              <a:rPr dirty="0" sz="1250">
                <a:latin typeface="Arial"/>
                <a:cs typeface="Arial"/>
              </a:rPr>
              <a:t>terminalling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&amp;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storage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services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99787" y="2959949"/>
            <a:ext cx="3749675" cy="339090"/>
          </a:xfrm>
          <a:prstGeom prst="rect">
            <a:avLst/>
          </a:prstGeom>
          <a:solidFill>
            <a:srgbClr val="EE3943"/>
          </a:solidFill>
        </p:spPr>
        <p:txBody>
          <a:bodyPr wrap="square" lIns="0" tIns="46990" rIns="0" bIns="0" rtlCol="0" vert="horz">
            <a:spAutoFit/>
          </a:bodyPr>
          <a:lstStyle/>
          <a:p>
            <a:pPr marL="795020">
              <a:lnSpc>
                <a:spcPct val="100000"/>
              </a:lnSpc>
              <a:spcBef>
                <a:spcPts val="370"/>
              </a:spcBef>
            </a:pP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Regulatory</a:t>
            </a:r>
            <a:r>
              <a:rPr dirty="0" sz="1500" spc="2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55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dirty="0" sz="1500" spc="2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Legislative</a:t>
            </a:r>
            <a:r>
              <a:rPr dirty="0" sz="1500" spc="2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 Narrow"/>
                <a:cs typeface="Arial Narrow"/>
              </a:rPr>
              <a:t>Risk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72803" y="3336750"/>
            <a:ext cx="3422015" cy="1120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8425">
              <a:lnSpc>
                <a:spcPct val="114999"/>
              </a:lnSpc>
              <a:spcBef>
                <a:spcPts val="100"/>
              </a:spcBef>
              <a:buChar char="•"/>
              <a:tabLst>
                <a:tab pos="111125" algn="l"/>
              </a:tabLst>
            </a:pPr>
            <a:r>
              <a:rPr dirty="0" sz="1250">
                <a:latin typeface="Arial"/>
                <a:cs typeface="Arial"/>
              </a:rPr>
              <a:t>E.g.,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regulatory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blocks</a:t>
            </a:r>
            <a:r>
              <a:rPr dirty="0" sz="1250" spc="-2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to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proposed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 spc="-10" b="1">
                <a:latin typeface="Arial"/>
                <a:cs typeface="Arial"/>
              </a:rPr>
              <a:t>additional </a:t>
            </a:r>
            <a:r>
              <a:rPr dirty="0" sz="1250" b="1">
                <a:latin typeface="Arial"/>
                <a:cs typeface="Arial"/>
              </a:rPr>
              <a:t>projects</a:t>
            </a:r>
            <a:r>
              <a:rPr dirty="0" sz="1250">
                <a:latin typeface="Arial"/>
                <a:cs typeface="Arial"/>
              </a:rPr>
              <a:t>.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Or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regulatory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authorities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may</a:t>
            </a:r>
            <a:r>
              <a:rPr dirty="0" sz="1250" spc="-10">
                <a:latin typeface="Arial"/>
                <a:cs typeface="Arial"/>
              </a:rPr>
              <a:t> </a:t>
            </a:r>
            <a:r>
              <a:rPr dirty="0" sz="1250" spc="-20">
                <a:latin typeface="Arial"/>
                <a:cs typeface="Arial"/>
              </a:rPr>
              <a:t>also </a:t>
            </a:r>
            <a:r>
              <a:rPr dirty="0" sz="1250">
                <a:latin typeface="Arial"/>
                <a:cs typeface="Arial"/>
              </a:rPr>
              <a:t>establish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conditions</a:t>
            </a:r>
            <a:r>
              <a:rPr dirty="0" sz="1250" spc="-30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under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which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common </a:t>
            </a:r>
            <a:r>
              <a:rPr dirty="0" sz="1250">
                <a:latin typeface="Arial"/>
                <a:cs typeface="Arial"/>
              </a:rPr>
              <a:t>carrier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must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accept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and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carry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product,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including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tariffs</a:t>
            </a:r>
            <a:r>
              <a:rPr dirty="0" sz="1250" spc="-15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that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may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be</a:t>
            </a:r>
            <a:r>
              <a:rPr dirty="0" sz="1250" spc="-1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charged.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694812" y="2959949"/>
            <a:ext cx="3749675" cy="339090"/>
          </a:xfrm>
          <a:prstGeom prst="rect">
            <a:avLst/>
          </a:prstGeom>
          <a:solidFill>
            <a:srgbClr val="EE3943"/>
          </a:solidFill>
        </p:spPr>
        <p:txBody>
          <a:bodyPr wrap="square" lIns="0" tIns="46990" rIns="0" bIns="0" rtlCol="0" vert="horz">
            <a:spAutoFit/>
          </a:bodyPr>
          <a:lstStyle/>
          <a:p>
            <a:pPr marL="812165">
              <a:lnSpc>
                <a:spcPct val="100000"/>
              </a:lnSpc>
              <a:spcBef>
                <a:spcPts val="370"/>
              </a:spcBef>
            </a:pP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Expansion</a:t>
            </a:r>
            <a:r>
              <a:rPr dirty="0" sz="1500" spc="1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55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dirty="0" sz="1500" spc="1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>
                <a:solidFill>
                  <a:srgbClr val="FFFFFF"/>
                </a:solidFill>
                <a:latin typeface="Arial Narrow"/>
                <a:cs typeface="Arial Narrow"/>
              </a:rPr>
              <a:t>Acquisition</a:t>
            </a:r>
            <a:r>
              <a:rPr dirty="0" sz="1500" spc="1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 Narrow"/>
                <a:cs typeface="Arial Narrow"/>
              </a:rPr>
              <a:t>Risk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767828" y="3336750"/>
            <a:ext cx="3238500" cy="682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98425">
              <a:lnSpc>
                <a:spcPct val="114999"/>
              </a:lnSpc>
              <a:spcBef>
                <a:spcPts val="100"/>
              </a:spcBef>
              <a:buChar char="•"/>
              <a:tabLst>
                <a:tab pos="111125" algn="l"/>
              </a:tabLst>
            </a:pPr>
            <a:r>
              <a:rPr dirty="0" sz="1250">
                <a:latin typeface="Arial"/>
                <a:cs typeface="Arial"/>
              </a:rPr>
              <a:t>Failure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to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develop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efficiencies</a:t>
            </a:r>
            <a:r>
              <a:rPr dirty="0" sz="1250" spc="-30" b="1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of</a:t>
            </a:r>
            <a:r>
              <a:rPr dirty="0" sz="1250" spc="-30" b="1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scale</a:t>
            </a:r>
            <a:r>
              <a:rPr dirty="0" sz="1250" spc="-25" b="1">
                <a:latin typeface="Arial"/>
                <a:cs typeface="Arial"/>
              </a:rPr>
              <a:t> </a:t>
            </a:r>
            <a:r>
              <a:rPr dirty="0" sz="1250" spc="-25">
                <a:latin typeface="Arial"/>
                <a:cs typeface="Arial"/>
              </a:rPr>
              <a:t>and </a:t>
            </a:r>
            <a:r>
              <a:rPr dirty="0" sz="1250">
                <a:latin typeface="Arial"/>
                <a:cs typeface="Arial"/>
              </a:rPr>
              <a:t>obtain</a:t>
            </a:r>
            <a:r>
              <a:rPr dirty="0" sz="1250" spc="-3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synergies</a:t>
            </a:r>
            <a:r>
              <a:rPr dirty="0" sz="1250" spc="-20" b="1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with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the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new</a:t>
            </a:r>
            <a:r>
              <a:rPr dirty="0" sz="1250" spc="-20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expansion </a:t>
            </a:r>
            <a:r>
              <a:rPr dirty="0" sz="1250">
                <a:latin typeface="Arial"/>
                <a:cs typeface="Arial"/>
              </a:rPr>
              <a:t>projects,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new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ventures,</a:t>
            </a:r>
            <a:r>
              <a:rPr dirty="0" sz="1250" spc="-3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or</a:t>
            </a:r>
            <a:r>
              <a:rPr dirty="0" sz="1250" spc="-25">
                <a:latin typeface="Arial"/>
                <a:cs typeface="Arial"/>
              </a:rPr>
              <a:t> </a:t>
            </a:r>
            <a:r>
              <a:rPr dirty="0" sz="1250" spc="-10">
                <a:latin typeface="Arial"/>
                <a:cs typeface="Arial"/>
              </a:rPr>
              <a:t>acquisitions.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46125"/>
            <a:ext cx="9144000" cy="19050"/>
            <a:chOff x="0" y="4846125"/>
            <a:chExt cx="9144000" cy="19050"/>
          </a:xfrm>
        </p:grpSpPr>
        <p:sp>
          <p:nvSpPr>
            <p:cNvPr id="3" name="object 3" descr=""/>
            <p:cNvSpPr/>
            <p:nvPr/>
          </p:nvSpPr>
          <p:spPr>
            <a:xfrm>
              <a:off x="0" y="485565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0" y="0"/>
                  </a:moveTo>
                  <a:lnTo>
                    <a:pt x="9143999" y="0"/>
                  </a:lnTo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2357" y="4855650"/>
              <a:ext cx="1050925" cy="0"/>
            </a:xfrm>
            <a:custGeom>
              <a:avLst/>
              <a:gdLst/>
              <a:ahLst/>
              <a:cxnLst/>
              <a:rect l="l" t="t" r="r" b="b"/>
              <a:pathLst>
                <a:path w="1050925" h="0">
                  <a:moveTo>
                    <a:pt x="0" y="0"/>
                  </a:moveTo>
                  <a:lnTo>
                    <a:pt x="1050899" y="0"/>
                  </a:lnTo>
                </a:path>
              </a:pathLst>
            </a:custGeom>
            <a:ln w="19049">
              <a:solidFill>
                <a:srgbClr val="2F549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896" y="209975"/>
            <a:ext cx="1415480" cy="3386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09813" y="211970"/>
            <a:ext cx="1303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latin typeface="Arial"/>
                <a:cs typeface="Arial"/>
              </a:rPr>
              <a:t>Price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at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close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July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31205" y="421131"/>
            <a:ext cx="1260475" cy="0"/>
          </a:xfrm>
          <a:custGeom>
            <a:avLst/>
            <a:gdLst/>
            <a:ahLst/>
            <a:cxnLst/>
            <a:rect l="l" t="t" r="r" b="b"/>
            <a:pathLst>
              <a:path w="1260475" h="0">
                <a:moveTo>
                  <a:pt x="0" y="0"/>
                </a:moveTo>
                <a:lnTo>
                  <a:pt x="12600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35000" y="449119"/>
            <a:ext cx="452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rial"/>
                <a:cs typeface="Arial"/>
              </a:rPr>
              <a:t>$40.30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08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dirty="0" spc="-45"/>
              <a:t> </a:t>
            </a:r>
            <a:r>
              <a:rPr dirty="0" spc="-10"/>
              <a:t>Management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152400" y="943787"/>
            <a:ext cx="8839200" cy="3561079"/>
            <a:chOff x="152400" y="943787"/>
            <a:chExt cx="8839200" cy="3561079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43787"/>
              <a:ext cx="8839203" cy="356071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12" y="944912"/>
              <a:ext cx="2806925" cy="3082025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238125" y="4064756"/>
            <a:ext cx="1583055" cy="35814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Scott</a:t>
            </a:r>
            <a:r>
              <a:rPr dirty="0" sz="1300" spc="100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Burrows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President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Chief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Executive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152400" y="944924"/>
            <a:ext cx="3098800" cy="3558540"/>
          </a:xfrm>
          <a:custGeom>
            <a:avLst/>
            <a:gdLst/>
            <a:ahLst/>
            <a:cxnLst/>
            <a:rect l="l" t="t" r="r" b="b"/>
            <a:pathLst>
              <a:path w="3098800" h="3558540">
                <a:moveTo>
                  <a:pt x="3098399" y="3558299"/>
                </a:moveTo>
                <a:lnTo>
                  <a:pt x="0" y="3558299"/>
                </a:lnTo>
                <a:lnTo>
                  <a:pt x="0" y="0"/>
                </a:lnTo>
                <a:lnTo>
                  <a:pt x="3098399" y="0"/>
                </a:lnTo>
                <a:lnTo>
                  <a:pt x="3098399" y="3558299"/>
                </a:lnTo>
                <a:close/>
              </a:path>
            </a:pathLst>
          </a:custGeom>
          <a:solidFill>
            <a:srgbClr val="BED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52400" y="944924"/>
            <a:ext cx="3098800" cy="355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dirty="0" sz="1300" b="1">
                <a:solidFill>
                  <a:srgbClr val="1A5488"/>
                </a:solidFill>
                <a:latin typeface="Arial Narrow"/>
                <a:cs typeface="Arial Narrow"/>
              </a:rPr>
              <a:t>Scott</a:t>
            </a:r>
            <a:r>
              <a:rPr dirty="0" sz="1300" spc="100" b="1">
                <a:solidFill>
                  <a:srgbClr val="1A5488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1A5488"/>
                </a:solidFill>
                <a:latin typeface="Arial Narrow"/>
                <a:cs typeface="Arial Narrow"/>
              </a:rPr>
              <a:t>Burrows</a:t>
            </a:r>
            <a:endParaRPr sz="1300">
              <a:latin typeface="Arial Narrow"/>
              <a:cs typeface="Arial Narrow"/>
            </a:endParaRPr>
          </a:p>
          <a:p>
            <a:pPr marL="85725">
              <a:lnSpc>
                <a:spcPct val="100000"/>
              </a:lnSpc>
              <a:spcBef>
                <a:spcPts val="35"/>
              </a:spcBef>
            </a:pPr>
            <a:r>
              <a:rPr dirty="0" sz="800">
                <a:latin typeface="Arial"/>
                <a:cs typeface="Arial"/>
              </a:rPr>
              <a:t>President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&amp;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Chief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Executive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Officer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112" y="944912"/>
            <a:ext cx="2806925" cy="3082025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172300" y="4632105"/>
            <a:ext cx="13970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Source: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Pembina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Investors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42460" y="4894499"/>
            <a:ext cx="1047115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>
                <a:solidFill>
                  <a:srgbClr val="BEBEBE"/>
                </a:solidFill>
                <a:latin typeface="Calibri"/>
                <a:cs typeface="Calibri"/>
              </a:rPr>
              <a:t>Industry</a:t>
            </a:r>
            <a:r>
              <a:rPr dirty="0" sz="1000" spc="30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Overview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410298" y="4894505"/>
            <a:ext cx="106934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60" b="1">
                <a:solidFill>
                  <a:srgbClr val="002060"/>
                </a:solidFill>
                <a:latin typeface="Calibri"/>
                <a:cs typeface="Calibri"/>
              </a:rPr>
              <a:t>Pembina</a:t>
            </a:r>
            <a:r>
              <a:rPr dirty="0" sz="1000" spc="8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002060"/>
                </a:solidFill>
                <a:latin typeface="Calibri"/>
                <a:cs typeface="Calibri"/>
              </a:rPr>
              <a:t>Pipeline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70"/>
              </a:spcBef>
            </a:pPr>
            <a:r>
              <a:rPr dirty="0"/>
              <a:t>Enterprise</a:t>
            </a:r>
            <a:r>
              <a:rPr dirty="0" spc="315"/>
              <a:t> </a:t>
            </a:r>
            <a:r>
              <a:rPr dirty="0" spc="-10"/>
              <a:t>Products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6140209" y="4894500"/>
            <a:ext cx="614680" cy="1860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000" spc="114">
                <a:solidFill>
                  <a:srgbClr val="BEBEBE"/>
                </a:solidFill>
                <a:latin typeface="Calibri"/>
                <a:cs typeface="Calibri"/>
              </a:rPr>
              <a:t>TC</a:t>
            </a:r>
            <a:r>
              <a:rPr dirty="0" sz="1000" spc="5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BEBEBE"/>
                </a:solidFill>
                <a:latin typeface="Calibri"/>
                <a:cs typeface="Calibri"/>
              </a:rPr>
              <a:t>Energy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50"/>
              <a:t>Conclusions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 spc="-25"/>
              <a:t>100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7A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 417 - Group 4 - Pipelines.pptx</dc:title>
  <dcterms:created xsi:type="dcterms:W3CDTF">2023-07-12T06:43:58Z</dcterms:created>
  <dcterms:modified xsi:type="dcterms:W3CDTF">2023-07-12T06:43:58Z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