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Default Extension="xlsx" ContentType="application/vnd.openxmlformats-officedocument.spreadsheetml.sheet"/>
  <Override PartName="/ppt/notesSlides/notesSlide7.xml" ContentType="application/vnd.openxmlformats-officedocument.presentationml.notesSlide+xml"/>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charts/chart8.xml" ContentType="application/vnd.openxmlformats-officedocument.drawingml.char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charts/chart7.xml" ContentType="application/vnd.openxmlformats-officedocument.drawingml.chart+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charts/chart4.xml" ContentType="application/vnd.openxmlformats-officedocument.drawingml.char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2" r:id="rId4"/>
  </p:sldMasterIdLst>
  <p:notesMasterIdLst>
    <p:notesMasterId r:id="rId179"/>
  </p:notesMasterIdLst>
  <p:sldIdLst>
    <p:sldId id="337" r:id="rId5"/>
    <p:sldId id="338" r:id="rId6"/>
    <p:sldId id="339" r:id="rId7"/>
    <p:sldId id="340" r:id="rId8"/>
    <p:sldId id="341" r:id="rId9"/>
    <p:sldId id="342" r:id="rId10"/>
    <p:sldId id="343" r:id="rId11"/>
    <p:sldId id="344" r:id="rId12"/>
    <p:sldId id="345" r:id="rId13"/>
    <p:sldId id="346" r:id="rId14"/>
    <p:sldId id="347" r:id="rId15"/>
    <p:sldId id="348" r:id="rId16"/>
    <p:sldId id="349" r:id="rId17"/>
    <p:sldId id="350" r:id="rId18"/>
    <p:sldId id="351" r:id="rId19"/>
    <p:sldId id="352" r:id="rId20"/>
    <p:sldId id="353" r:id="rId21"/>
    <p:sldId id="354" r:id="rId22"/>
    <p:sldId id="355" r:id="rId23"/>
    <p:sldId id="356" r:id="rId24"/>
    <p:sldId id="357" r:id="rId25"/>
    <p:sldId id="358" r:id="rId26"/>
    <p:sldId id="359" r:id="rId27"/>
    <p:sldId id="360" r:id="rId28"/>
    <p:sldId id="361" r:id="rId29"/>
    <p:sldId id="362" r:id="rId30"/>
    <p:sldId id="363" r:id="rId31"/>
    <p:sldId id="364" r:id="rId32"/>
    <p:sldId id="407" r:id="rId33"/>
    <p:sldId id="409" r:id="rId34"/>
    <p:sldId id="410" r:id="rId35"/>
    <p:sldId id="411" r:id="rId36"/>
    <p:sldId id="412" r:id="rId37"/>
    <p:sldId id="413" r:id="rId38"/>
    <p:sldId id="414" r:id="rId39"/>
    <p:sldId id="415" r:id="rId40"/>
    <p:sldId id="416" r:id="rId41"/>
    <p:sldId id="417" r:id="rId42"/>
    <p:sldId id="418" r:id="rId43"/>
    <p:sldId id="419" r:id="rId44"/>
    <p:sldId id="420" r:id="rId45"/>
    <p:sldId id="421" r:id="rId46"/>
    <p:sldId id="422" r:id="rId47"/>
    <p:sldId id="423" r:id="rId48"/>
    <p:sldId id="424" r:id="rId49"/>
    <p:sldId id="425" r:id="rId50"/>
    <p:sldId id="426" r:id="rId51"/>
    <p:sldId id="427" r:id="rId52"/>
    <p:sldId id="428" r:id="rId53"/>
    <p:sldId id="429" r:id="rId54"/>
    <p:sldId id="430" r:id="rId55"/>
    <p:sldId id="431" r:id="rId56"/>
    <p:sldId id="432" r:id="rId57"/>
    <p:sldId id="433" r:id="rId58"/>
    <p:sldId id="434" r:id="rId59"/>
    <p:sldId id="435" r:id="rId60"/>
    <p:sldId id="436" r:id="rId61"/>
    <p:sldId id="437" r:id="rId62"/>
    <p:sldId id="438" r:id="rId63"/>
    <p:sldId id="439" r:id="rId64"/>
    <p:sldId id="440" r:id="rId65"/>
    <p:sldId id="441" r:id="rId66"/>
    <p:sldId id="442" r:id="rId67"/>
    <p:sldId id="443" r:id="rId68"/>
    <p:sldId id="444" r:id="rId69"/>
    <p:sldId id="445" r:id="rId70"/>
    <p:sldId id="446" r:id="rId71"/>
    <p:sldId id="447" r:id="rId72"/>
    <p:sldId id="448" r:id="rId73"/>
    <p:sldId id="449" r:id="rId74"/>
    <p:sldId id="450" r:id="rId75"/>
    <p:sldId id="451" r:id="rId76"/>
    <p:sldId id="452" r:id="rId77"/>
    <p:sldId id="453" r:id="rId78"/>
    <p:sldId id="454" r:id="rId79"/>
    <p:sldId id="455" r:id="rId80"/>
    <p:sldId id="456" r:id="rId81"/>
    <p:sldId id="457" r:id="rId82"/>
    <p:sldId id="458" r:id="rId83"/>
    <p:sldId id="459" r:id="rId84"/>
    <p:sldId id="365" r:id="rId85"/>
    <p:sldId id="366" r:id="rId86"/>
    <p:sldId id="367" r:id="rId87"/>
    <p:sldId id="368" r:id="rId88"/>
    <p:sldId id="369" r:id="rId89"/>
    <p:sldId id="370" r:id="rId90"/>
    <p:sldId id="371" r:id="rId91"/>
    <p:sldId id="372" r:id="rId92"/>
    <p:sldId id="373" r:id="rId93"/>
    <p:sldId id="374" r:id="rId94"/>
    <p:sldId id="375" r:id="rId95"/>
    <p:sldId id="376" r:id="rId96"/>
    <p:sldId id="377" r:id="rId97"/>
    <p:sldId id="378" r:id="rId98"/>
    <p:sldId id="379" r:id="rId99"/>
    <p:sldId id="380" r:id="rId100"/>
    <p:sldId id="381" r:id="rId101"/>
    <p:sldId id="382" r:id="rId102"/>
    <p:sldId id="383" r:id="rId103"/>
    <p:sldId id="384" r:id="rId104"/>
    <p:sldId id="385" r:id="rId105"/>
    <p:sldId id="386" r:id="rId106"/>
    <p:sldId id="387" r:id="rId107"/>
    <p:sldId id="388" r:id="rId108"/>
    <p:sldId id="389" r:id="rId109"/>
    <p:sldId id="390" r:id="rId110"/>
    <p:sldId id="391" r:id="rId111"/>
    <p:sldId id="392" r:id="rId112"/>
    <p:sldId id="393" r:id="rId113"/>
    <p:sldId id="394" r:id="rId114"/>
    <p:sldId id="395" r:id="rId115"/>
    <p:sldId id="396" r:id="rId116"/>
    <p:sldId id="397" r:id="rId117"/>
    <p:sldId id="398" r:id="rId118"/>
    <p:sldId id="399" r:id="rId119"/>
    <p:sldId id="400" r:id="rId120"/>
    <p:sldId id="401" r:id="rId121"/>
    <p:sldId id="402" r:id="rId122"/>
    <p:sldId id="403" r:id="rId123"/>
    <p:sldId id="404" r:id="rId124"/>
    <p:sldId id="405" r:id="rId125"/>
    <p:sldId id="406" r:id="rId126"/>
    <p:sldId id="289" r:id="rId127"/>
    <p:sldId id="301" r:id="rId128"/>
    <p:sldId id="293" r:id="rId129"/>
    <p:sldId id="294" r:id="rId130"/>
    <p:sldId id="331" r:id="rId131"/>
    <p:sldId id="256" r:id="rId132"/>
    <p:sldId id="260" r:id="rId133"/>
    <p:sldId id="276" r:id="rId134"/>
    <p:sldId id="280" r:id="rId135"/>
    <p:sldId id="278" r:id="rId136"/>
    <p:sldId id="297" r:id="rId137"/>
    <p:sldId id="298" r:id="rId138"/>
    <p:sldId id="317" r:id="rId139"/>
    <p:sldId id="303" r:id="rId140"/>
    <p:sldId id="277" r:id="rId141"/>
    <p:sldId id="332" r:id="rId142"/>
    <p:sldId id="257" r:id="rId143"/>
    <p:sldId id="267" r:id="rId144"/>
    <p:sldId id="279" r:id="rId145"/>
    <p:sldId id="314" r:id="rId146"/>
    <p:sldId id="290" r:id="rId147"/>
    <p:sldId id="266" r:id="rId148"/>
    <p:sldId id="284" r:id="rId149"/>
    <p:sldId id="333" r:id="rId150"/>
    <p:sldId id="335" r:id="rId151"/>
    <p:sldId id="261" r:id="rId152"/>
    <p:sldId id="312" r:id="rId153"/>
    <p:sldId id="282" r:id="rId154"/>
    <p:sldId id="283" r:id="rId155"/>
    <p:sldId id="316" r:id="rId156"/>
    <p:sldId id="315" r:id="rId157"/>
    <p:sldId id="299" r:id="rId158"/>
    <p:sldId id="300" r:id="rId159"/>
    <p:sldId id="336" r:id="rId160"/>
    <p:sldId id="310" r:id="rId161"/>
    <p:sldId id="313" r:id="rId162"/>
    <p:sldId id="285" r:id="rId163"/>
    <p:sldId id="323" r:id="rId164"/>
    <p:sldId id="324" r:id="rId165"/>
    <p:sldId id="325" r:id="rId166"/>
    <p:sldId id="326" r:id="rId167"/>
    <p:sldId id="327" r:id="rId168"/>
    <p:sldId id="328" r:id="rId169"/>
    <p:sldId id="329" r:id="rId170"/>
    <p:sldId id="330" r:id="rId171"/>
    <p:sldId id="311" r:id="rId172"/>
    <p:sldId id="304" r:id="rId173"/>
    <p:sldId id="305" r:id="rId174"/>
    <p:sldId id="306" r:id="rId175"/>
    <p:sldId id="322" r:id="rId176"/>
    <p:sldId id="320" r:id="rId177"/>
    <p:sldId id="321" r:id="rId1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413" autoAdjust="0"/>
    <p:restoredTop sz="85338" autoAdjust="0"/>
  </p:normalViewPr>
  <p:slideViewPr>
    <p:cSldViewPr>
      <p:cViewPr varScale="1">
        <p:scale>
          <a:sx n="71" d="100"/>
          <a:sy n="71" d="100"/>
        </p:scale>
        <p:origin x="-108" y="-57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slide" Target="slides/slide171.xml"/><Relationship Id="rId170" Type="http://schemas.openxmlformats.org/officeDocument/2006/relationships/slide" Target="slides/slide166.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4" Type="http://schemas.openxmlformats.org/officeDocument/2006/relationships/slideMaster" Target="slideMasters/slideMaster4.xml"/><Relationship Id="rId9" Type="http://schemas.openxmlformats.org/officeDocument/2006/relationships/slide" Target="slides/slide5.xml"/><Relationship Id="rId172" Type="http://schemas.openxmlformats.org/officeDocument/2006/relationships/slide" Target="slides/slide168.xml"/><Relationship Id="rId180"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8.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plotArea>
      <c:layout/>
      <c:pieChart>
        <c:varyColors val="1"/>
        <c:ser>
          <c:idx val="0"/>
          <c:order val="0"/>
          <c:tx>
            <c:strRef>
              <c:f>Sheet1!$B$1</c:f>
              <c:strCache>
                <c:ptCount val="1"/>
                <c:pt idx="0">
                  <c:v>US REITs' distribution</c:v>
                </c:pt>
              </c:strCache>
            </c:strRef>
          </c:tx>
          <c:dLbls>
            <c:showPercent val="1"/>
            <c:showLeaderLines val="1"/>
          </c:dLbls>
          <c:cat>
            <c:strRef>
              <c:f>Sheet1!$A$2:$A$13</c:f>
              <c:strCache>
                <c:ptCount val="12"/>
                <c:pt idx="0">
                  <c:v>industrial</c:v>
                </c:pt>
                <c:pt idx="1">
                  <c:v>Office</c:v>
                </c:pt>
                <c:pt idx="2">
                  <c:v>Regional malls</c:v>
                </c:pt>
                <c:pt idx="3">
                  <c:v>Shopping centers</c:v>
                </c:pt>
                <c:pt idx="4">
                  <c:v>Free standing</c:v>
                </c:pt>
                <c:pt idx="5">
                  <c:v>Apartments</c:v>
                </c:pt>
                <c:pt idx="6">
                  <c:v>Diversified</c:v>
                </c:pt>
                <c:pt idx="7">
                  <c:v>Lodging and resorts</c:v>
                </c:pt>
                <c:pt idx="8">
                  <c:v>Health care</c:v>
                </c:pt>
                <c:pt idx="9">
                  <c:v>Self storage</c:v>
                </c:pt>
                <c:pt idx="10">
                  <c:v>Seciality (Timber)</c:v>
                </c:pt>
                <c:pt idx="11">
                  <c:v>Others</c:v>
                </c:pt>
              </c:strCache>
            </c:strRef>
          </c:cat>
          <c:val>
            <c:numRef>
              <c:f>Sheet1!$B$2:$B$13</c:f>
              <c:numCache>
                <c:formatCode>General</c:formatCode>
                <c:ptCount val="12"/>
                <c:pt idx="0">
                  <c:v>3</c:v>
                </c:pt>
                <c:pt idx="1">
                  <c:v>6</c:v>
                </c:pt>
                <c:pt idx="2">
                  <c:v>7</c:v>
                </c:pt>
                <c:pt idx="3">
                  <c:v>7</c:v>
                </c:pt>
                <c:pt idx="4">
                  <c:v>1</c:v>
                </c:pt>
                <c:pt idx="5">
                  <c:v>6</c:v>
                </c:pt>
                <c:pt idx="6">
                  <c:v>4</c:v>
                </c:pt>
                <c:pt idx="7">
                  <c:v>1</c:v>
                </c:pt>
                <c:pt idx="8">
                  <c:v>1</c:v>
                </c:pt>
                <c:pt idx="9">
                  <c:v>3</c:v>
                </c:pt>
                <c:pt idx="10">
                  <c:v>4</c:v>
                </c:pt>
                <c:pt idx="11">
                  <c:v>2</c:v>
                </c:pt>
              </c:numCache>
            </c:numRef>
          </c:val>
        </c:ser>
        <c:dLbls>
          <c:showPercent val="1"/>
        </c:dLbls>
        <c:firstSliceAng val="0"/>
      </c:pieChart>
    </c:plotArea>
    <c:legend>
      <c:legendPos val="t"/>
    </c:legend>
    <c:plotVisOnly val="1"/>
    <c:dispBlanksAs val="zero"/>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plotArea>
      <c:layout/>
      <c:pieChart>
        <c:varyColors val="1"/>
        <c:ser>
          <c:idx val="0"/>
          <c:order val="0"/>
          <c:tx>
            <c:strRef>
              <c:f>Sheet1!$B$1</c:f>
              <c:strCache>
                <c:ptCount val="1"/>
                <c:pt idx="0">
                  <c:v>Canadian REITs' distribution</c:v>
                </c:pt>
              </c:strCache>
            </c:strRef>
          </c:tx>
          <c:dLbls>
            <c:showPercent val="1"/>
            <c:showLeaderLines val="1"/>
          </c:dLbls>
          <c:cat>
            <c:strRef>
              <c:f>Sheet1!$A$2:$A$9</c:f>
              <c:strCache>
                <c:ptCount val="8"/>
                <c:pt idx="0">
                  <c:v>Diversified</c:v>
                </c:pt>
                <c:pt idx="1">
                  <c:v>Hospitality</c:v>
                </c:pt>
                <c:pt idx="2">
                  <c:v>Industrial</c:v>
                </c:pt>
                <c:pt idx="3">
                  <c:v>Multi-Residential</c:v>
                </c:pt>
                <c:pt idx="4">
                  <c:v>Office</c:v>
                </c:pt>
                <c:pt idx="5">
                  <c:v>Private</c:v>
                </c:pt>
                <c:pt idx="6">
                  <c:v>Retail</c:v>
                </c:pt>
                <c:pt idx="7">
                  <c:v>Retirement</c:v>
                </c:pt>
              </c:strCache>
            </c:strRef>
          </c:cat>
          <c:val>
            <c:numRef>
              <c:f>Sheet1!$B$2:$B$9</c:f>
              <c:numCache>
                <c:formatCode>General</c:formatCode>
                <c:ptCount val="8"/>
                <c:pt idx="0">
                  <c:v>10</c:v>
                </c:pt>
                <c:pt idx="1">
                  <c:v>4</c:v>
                </c:pt>
                <c:pt idx="2">
                  <c:v>4</c:v>
                </c:pt>
                <c:pt idx="3">
                  <c:v>7</c:v>
                </c:pt>
                <c:pt idx="4">
                  <c:v>2</c:v>
                </c:pt>
                <c:pt idx="5">
                  <c:v>1</c:v>
                </c:pt>
                <c:pt idx="6">
                  <c:v>6</c:v>
                </c:pt>
                <c:pt idx="7">
                  <c:v>2</c:v>
                </c:pt>
              </c:numCache>
            </c:numRef>
          </c:val>
        </c:ser>
        <c:dLbls>
          <c:showPercent val="1"/>
        </c:dLbls>
        <c:firstSliceAng val="0"/>
      </c:pieChart>
    </c:plotArea>
    <c:legend>
      <c:legendPos val="t"/>
    </c:legend>
    <c:plotVisOnly val="1"/>
    <c:dispBlanksAs val="zero"/>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view3D>
      <c:rotX val="45"/>
      <c:rAngAx val="1"/>
    </c:view3D>
    <c:plotArea>
      <c:layout/>
      <c:pie3DChart>
        <c:varyColors val="1"/>
        <c:ser>
          <c:idx val="0"/>
          <c:order val="0"/>
          <c:tx>
            <c:strRef>
              <c:f>Sheet1!$B$1</c:f>
              <c:strCache>
                <c:ptCount val="1"/>
                <c:pt idx="0">
                  <c:v>2010</c:v>
                </c:pt>
              </c:strCache>
            </c:strRef>
          </c:tx>
          <c:spPr>
            <a:effectLst/>
            <a:scene3d>
              <a:camera prst="orthographicFront"/>
              <a:lightRig rig="threePt" dir="t"/>
            </a:scene3d>
            <a:sp3d/>
          </c:spPr>
          <c:dLbls>
            <c:txPr>
              <a:bodyPr/>
              <a:lstStyle/>
              <a:p>
                <a:pPr>
                  <a:defRPr sz="1600"/>
                </a:pPr>
                <a:endParaRPr lang="en-US"/>
              </a:p>
            </c:txPr>
            <c:dLblPos val="ctr"/>
            <c:showVal val="1"/>
            <c:showLeaderLines val="1"/>
          </c:dLbls>
          <c:cat>
            <c:strRef>
              <c:f>Sheet1!$A$2:$A$4</c:f>
              <c:strCache>
                <c:ptCount val="3"/>
                <c:pt idx="0">
                  <c:v>Office</c:v>
                </c:pt>
                <c:pt idx="1">
                  <c:v>Industrial</c:v>
                </c:pt>
                <c:pt idx="2">
                  <c:v>Retail</c:v>
                </c:pt>
              </c:strCache>
            </c:strRef>
          </c:cat>
          <c:val>
            <c:numRef>
              <c:f>Sheet1!$B$2:$B$4</c:f>
              <c:numCache>
                <c:formatCode>0%</c:formatCode>
                <c:ptCount val="3"/>
                <c:pt idx="0">
                  <c:v>0.38691216720577276</c:v>
                </c:pt>
                <c:pt idx="1">
                  <c:v>0.32595172928589211</c:v>
                </c:pt>
                <c:pt idx="2">
                  <c:v>0.28713610350833535</c:v>
                </c:pt>
              </c:numCache>
            </c:numRef>
          </c:val>
        </c:ser>
        <c:dLbls/>
      </c:pie3DChart>
    </c:plotArea>
    <c:legend>
      <c:legendPos val="t"/>
      <c:txPr>
        <a:bodyPr/>
        <a:lstStyle/>
        <a:p>
          <a:pPr>
            <a:defRPr sz="1600"/>
          </a:pPr>
          <a:endParaRPr lang="en-US"/>
        </a:p>
      </c:txPr>
    </c:legend>
    <c:plotVisOnly val="1"/>
    <c:dispBlanksAs val="zero"/>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view3D>
      <c:rotX val="45"/>
      <c:perspective val="30"/>
    </c:view3D>
    <c:plotArea>
      <c:layout/>
      <c:pie3DChart>
        <c:varyColors val="1"/>
        <c:ser>
          <c:idx val="0"/>
          <c:order val="0"/>
          <c:tx>
            <c:strRef>
              <c:f>Sheet1!$B$1</c:f>
              <c:strCache>
                <c:ptCount val="1"/>
                <c:pt idx="0">
                  <c:v>2009</c:v>
                </c:pt>
              </c:strCache>
            </c:strRef>
          </c:tx>
          <c:dLbls>
            <c:txPr>
              <a:bodyPr/>
              <a:lstStyle/>
              <a:p>
                <a:pPr>
                  <a:defRPr sz="1600"/>
                </a:pPr>
                <a:endParaRPr lang="en-US"/>
              </a:p>
            </c:txPr>
            <c:dLblPos val="ctr"/>
            <c:showVal val="1"/>
            <c:showLeaderLines val="1"/>
          </c:dLbls>
          <c:cat>
            <c:strRef>
              <c:f>Sheet1!$A$2:$A$4</c:f>
              <c:strCache>
                <c:ptCount val="3"/>
                <c:pt idx="0">
                  <c:v>Office</c:v>
                </c:pt>
                <c:pt idx="1">
                  <c:v>Industrial</c:v>
                </c:pt>
                <c:pt idx="2">
                  <c:v>Retail</c:v>
                </c:pt>
              </c:strCache>
            </c:strRef>
          </c:cat>
          <c:val>
            <c:numRef>
              <c:f>Sheet1!$B$2:$B$4</c:f>
              <c:numCache>
                <c:formatCode>0%</c:formatCode>
                <c:ptCount val="3"/>
                <c:pt idx="0">
                  <c:v>0.37939393939393945</c:v>
                </c:pt>
                <c:pt idx="1">
                  <c:v>0.33648484848484866</c:v>
                </c:pt>
                <c:pt idx="2">
                  <c:v>0.28412121212121211</c:v>
                </c:pt>
              </c:numCache>
            </c:numRef>
          </c:val>
        </c:ser>
        <c:dLbls>
          <c:showVal val="1"/>
        </c:dLbls>
      </c:pie3DChart>
    </c:plotArea>
    <c:legend>
      <c:legendPos val="t"/>
      <c:txPr>
        <a:bodyPr/>
        <a:lstStyle/>
        <a:p>
          <a:pPr>
            <a:defRPr sz="1600"/>
          </a:pPr>
          <a:endParaRPr lang="en-US"/>
        </a:p>
      </c:txPr>
    </c:legend>
    <c:plotVisOnly val="1"/>
    <c:dispBlanksAs val="zero"/>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dirty="0" smtClean="0"/>
              <a:t>2010</a:t>
            </a:r>
          </a:p>
        </c:rich>
      </c:tx>
    </c:title>
    <c:view3D>
      <c:rotX val="45"/>
      <c:perspective val="30"/>
    </c:view3D>
    <c:plotArea>
      <c:layout/>
      <c:pie3DChart>
        <c:varyColors val="1"/>
        <c:ser>
          <c:idx val="0"/>
          <c:order val="0"/>
          <c:tx>
            <c:strRef>
              <c:f>Sheet1!$B$1</c:f>
              <c:strCache>
                <c:ptCount val="1"/>
                <c:pt idx="0">
                  <c:v>Region</c:v>
                </c:pt>
              </c:strCache>
            </c:strRef>
          </c:tx>
          <c:dLbls>
            <c:txPr>
              <a:bodyPr/>
              <a:lstStyle/>
              <a:p>
                <a:pPr>
                  <a:defRPr sz="1600"/>
                </a:pPr>
                <a:endParaRPr lang="en-US"/>
              </a:p>
            </c:txPr>
            <c:dLblPos val="inEnd"/>
            <c:showVal val="1"/>
            <c:showLeaderLines val="1"/>
          </c:dLbls>
          <c:cat>
            <c:strRef>
              <c:f>Sheet1!$A$2:$A$6</c:f>
              <c:strCache>
                <c:ptCount val="5"/>
                <c:pt idx="0">
                  <c:v>Ontario</c:v>
                </c:pt>
                <c:pt idx="1">
                  <c:v>Alberta</c:v>
                </c:pt>
                <c:pt idx="2">
                  <c:v>Other</c:v>
                </c:pt>
                <c:pt idx="3">
                  <c:v>Quebec</c:v>
                </c:pt>
                <c:pt idx="4">
                  <c:v>United States</c:v>
                </c:pt>
              </c:strCache>
            </c:strRef>
          </c:cat>
          <c:val>
            <c:numRef>
              <c:f>Sheet1!$B$2:$B$6</c:f>
              <c:numCache>
                <c:formatCode>0%</c:formatCode>
                <c:ptCount val="5"/>
                <c:pt idx="0">
                  <c:v>0.42771833789499886</c:v>
                </c:pt>
                <c:pt idx="1">
                  <c:v>0.14481214232396122</c:v>
                </c:pt>
                <c:pt idx="2">
                  <c:v>0.10450360786265243</c:v>
                </c:pt>
                <c:pt idx="3">
                  <c:v>5.8472256780293615E-2</c:v>
                </c:pt>
                <c:pt idx="4">
                  <c:v>0.26449365513809403</c:v>
                </c:pt>
              </c:numCache>
            </c:numRef>
          </c:val>
        </c:ser>
        <c:dLbls/>
      </c:pie3DChart>
    </c:plotArea>
    <c:legend>
      <c:legendPos val="t"/>
      <c:txPr>
        <a:bodyPr/>
        <a:lstStyle/>
        <a:p>
          <a:pPr>
            <a:defRPr sz="1600"/>
          </a:pPr>
          <a:endParaRPr lang="en-US"/>
        </a:p>
      </c:txPr>
    </c:legend>
    <c:plotVisOnly val="1"/>
    <c:dispBlanksAs val="zero"/>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title/>
    <c:view3D>
      <c:rotX val="45"/>
      <c:perspective val="30"/>
    </c:view3D>
    <c:plotArea>
      <c:layout/>
      <c:pie3DChart>
        <c:varyColors val="1"/>
        <c:ser>
          <c:idx val="0"/>
          <c:order val="0"/>
          <c:tx>
            <c:strRef>
              <c:f>Sheet1!$B$1</c:f>
              <c:strCache>
                <c:ptCount val="1"/>
                <c:pt idx="0">
                  <c:v>2009</c:v>
                </c:pt>
              </c:strCache>
            </c:strRef>
          </c:tx>
          <c:dLbls>
            <c:txPr>
              <a:bodyPr/>
              <a:lstStyle/>
              <a:p>
                <a:pPr>
                  <a:defRPr sz="1600"/>
                </a:pPr>
                <a:endParaRPr lang="en-US"/>
              </a:p>
            </c:txPr>
            <c:dLblPos val="inEnd"/>
            <c:showVal val="1"/>
            <c:showLeaderLines val="1"/>
          </c:dLbls>
          <c:cat>
            <c:strRef>
              <c:f>Sheet1!$A$2:$A$6</c:f>
              <c:strCache>
                <c:ptCount val="5"/>
                <c:pt idx="0">
                  <c:v>Ontario</c:v>
                </c:pt>
                <c:pt idx="1">
                  <c:v>Alberta</c:v>
                </c:pt>
                <c:pt idx="2">
                  <c:v>Other</c:v>
                </c:pt>
                <c:pt idx="3">
                  <c:v>Quebec</c:v>
                </c:pt>
                <c:pt idx="4">
                  <c:v>United States</c:v>
                </c:pt>
              </c:strCache>
            </c:strRef>
          </c:cat>
          <c:val>
            <c:numRef>
              <c:f>Sheet1!$B$2:$B$6</c:f>
              <c:numCache>
                <c:formatCode>0%</c:formatCode>
                <c:ptCount val="5"/>
                <c:pt idx="0">
                  <c:v>0.42739393939393938</c:v>
                </c:pt>
                <c:pt idx="1">
                  <c:v>0.14424242424242431</c:v>
                </c:pt>
                <c:pt idx="2">
                  <c:v>0.10496969696969696</c:v>
                </c:pt>
                <c:pt idx="3">
                  <c:v>5.7696969696969705E-2</c:v>
                </c:pt>
                <c:pt idx="4">
                  <c:v>0.26569696969696976</c:v>
                </c:pt>
              </c:numCache>
            </c:numRef>
          </c:val>
        </c:ser>
        <c:dLbls>
          <c:showVal val="1"/>
        </c:dLbls>
      </c:pie3DChart>
    </c:plotArea>
    <c:legend>
      <c:legendPos val="t"/>
      <c:txPr>
        <a:bodyPr/>
        <a:lstStyle/>
        <a:p>
          <a:pPr>
            <a:defRPr sz="1600"/>
          </a:pPr>
          <a:endParaRPr lang="en-US"/>
        </a:p>
      </c:txPr>
    </c:legend>
    <c:plotVisOnly val="1"/>
    <c:dispBlanksAs val="zero"/>
  </c:chart>
  <c:txPr>
    <a:bodyPr/>
    <a:lstStyle/>
    <a:p>
      <a:pPr>
        <a:defRPr sz="18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title/>
    <c:view3D>
      <c:rotX val="30"/>
      <c:perspective val="30"/>
    </c:view3D>
    <c:plotArea>
      <c:layout/>
      <c:pie3DChart>
        <c:varyColors val="1"/>
        <c:ser>
          <c:idx val="0"/>
          <c:order val="0"/>
          <c:tx>
            <c:strRef>
              <c:f>Sheet1!$B$1</c:f>
              <c:strCache>
                <c:ptCount val="1"/>
                <c:pt idx="0">
                  <c:v>United States</c:v>
                </c:pt>
              </c:strCache>
            </c:strRef>
          </c:tx>
          <c:dLbls>
            <c:txPr>
              <a:bodyPr/>
              <a:lstStyle/>
              <a:p>
                <a:pPr>
                  <a:defRPr sz="1600"/>
                </a:pPr>
                <a:endParaRPr lang="en-US"/>
              </a:p>
            </c:txPr>
            <c:dLblPos val="inEnd"/>
            <c:showVal val="1"/>
            <c:showLeaderLines val="1"/>
          </c:dLbls>
          <c:cat>
            <c:strRef>
              <c:f>Sheet1!$A$2:$A$4</c:f>
              <c:strCache>
                <c:ptCount val="3"/>
                <c:pt idx="0">
                  <c:v>Office</c:v>
                </c:pt>
                <c:pt idx="1">
                  <c:v>Industrial</c:v>
                </c:pt>
                <c:pt idx="2">
                  <c:v>Retail</c:v>
                </c:pt>
              </c:strCache>
            </c:strRef>
          </c:cat>
          <c:val>
            <c:numRef>
              <c:f>Sheet1!$B$2:$B$4</c:f>
              <c:numCache>
                <c:formatCode>0%</c:formatCode>
                <c:ptCount val="3"/>
                <c:pt idx="0">
                  <c:v>3.8461538461538464E-2</c:v>
                </c:pt>
                <c:pt idx="1">
                  <c:v>0.15384615384615391</c:v>
                </c:pt>
                <c:pt idx="2">
                  <c:v>0.80769230769230771</c:v>
                </c:pt>
              </c:numCache>
            </c:numRef>
          </c:val>
        </c:ser>
        <c:dLbls>
          <c:showVal val="1"/>
        </c:dLbls>
      </c:pie3DChart>
    </c:plotArea>
    <c:legend>
      <c:legendPos val="t"/>
      <c:txPr>
        <a:bodyPr/>
        <a:lstStyle/>
        <a:p>
          <a:pPr>
            <a:defRPr sz="1600"/>
          </a:pPr>
          <a:endParaRPr lang="en-US"/>
        </a:p>
      </c:txPr>
    </c:legend>
    <c:plotVisOnly val="1"/>
    <c:dispBlanksAs val="zero"/>
  </c:chart>
  <c:txPr>
    <a:bodyPr/>
    <a:lstStyle/>
    <a:p>
      <a:pPr>
        <a:defRPr sz="18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title/>
    <c:view3D>
      <c:rotX val="30"/>
      <c:perspective val="30"/>
    </c:view3D>
    <c:plotArea>
      <c:layout/>
      <c:pie3DChart>
        <c:varyColors val="1"/>
        <c:ser>
          <c:idx val="0"/>
          <c:order val="0"/>
          <c:tx>
            <c:strRef>
              <c:f>Sheet1!$B$1</c:f>
              <c:strCache>
                <c:ptCount val="1"/>
                <c:pt idx="0">
                  <c:v>Canada</c:v>
                </c:pt>
              </c:strCache>
            </c:strRef>
          </c:tx>
          <c:dLbls>
            <c:txPr>
              <a:bodyPr/>
              <a:lstStyle/>
              <a:p>
                <a:pPr>
                  <a:defRPr sz="1600"/>
                </a:pPr>
                <a:endParaRPr lang="en-US"/>
              </a:p>
            </c:txPr>
            <c:dLblPos val="inEnd"/>
            <c:showVal val="1"/>
            <c:showLeaderLines val="1"/>
          </c:dLbls>
          <c:cat>
            <c:strRef>
              <c:f>Sheet1!$A$2:$A$4</c:f>
              <c:strCache>
                <c:ptCount val="3"/>
                <c:pt idx="0">
                  <c:v>Office</c:v>
                </c:pt>
                <c:pt idx="1">
                  <c:v>Industrial</c:v>
                </c:pt>
                <c:pt idx="2">
                  <c:v>Retail</c:v>
                </c:pt>
              </c:strCache>
            </c:strRef>
          </c:cat>
          <c:val>
            <c:numRef>
              <c:f>Sheet1!$B$2:$B$4</c:f>
              <c:numCache>
                <c:formatCode>0%</c:formatCode>
                <c:ptCount val="3"/>
                <c:pt idx="0">
                  <c:v>0.17415730337078653</c:v>
                </c:pt>
                <c:pt idx="1">
                  <c:v>0.5730337078651685</c:v>
                </c:pt>
                <c:pt idx="2">
                  <c:v>0.25280898876404506</c:v>
                </c:pt>
              </c:numCache>
            </c:numRef>
          </c:val>
        </c:ser>
        <c:dLbls/>
      </c:pie3DChart>
    </c:plotArea>
    <c:legend>
      <c:legendPos val="t"/>
      <c:txPr>
        <a:bodyPr/>
        <a:lstStyle/>
        <a:p>
          <a:pPr>
            <a:defRPr sz="1600"/>
          </a:pPr>
          <a:endParaRPr lang="en-US"/>
        </a:p>
      </c:txPr>
    </c:legend>
    <c:plotVisOnly val="1"/>
    <c:dispBlanksAs val="zero"/>
  </c:chart>
  <c:txPr>
    <a:bodyPr/>
    <a:lstStyle/>
    <a:p>
      <a:pPr>
        <a:defRPr sz="18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BFF5A6-35DF-4BB3-9DB3-AC2382C3299E}" type="datetimeFigureOut">
              <a:rPr lang="en-CA" smtClean="0"/>
              <a:pPr/>
              <a:t>16/03/2011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D0C63C-365B-40DB-8975-891B99F94949}" type="slidenum">
              <a:rPr lang="en-CA" smtClean="0"/>
              <a:pPr/>
              <a:t>‹#›</a:t>
            </a:fld>
            <a:endParaRPr lang="en-CA"/>
          </a:p>
        </p:txBody>
      </p:sp>
    </p:spTree>
    <p:extLst>
      <p:ext uri="{BB962C8B-B14F-4D97-AF65-F5344CB8AC3E}">
        <p14:creationId xmlns:p14="http://schemas.microsoft.com/office/powerpoint/2010/main" xmlns="" val="1628295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E317E71-789B-45B6-B6A5-A51F4D9D37EA}" type="slidenum">
              <a:rPr lang="en-CA" smtClean="0">
                <a:solidFill>
                  <a:prstClr val="black"/>
                </a:solidFill>
              </a:rPr>
              <a:pPr/>
              <a:t>4</a:t>
            </a:fld>
            <a:endParaRPr lang="en-CA">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expansion</a:t>
            </a:r>
            <a:r>
              <a:rPr lang="en-CA" baseline="0" dirty="0" smtClean="0"/>
              <a:t> in us is increasing rapidly. </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a:t>
            </a:r>
            <a:r>
              <a:rPr lang="en-CA" baseline="0" dirty="0" smtClean="0"/>
              <a:t> specific retail assets in which </a:t>
            </a:r>
            <a:r>
              <a:rPr lang="en-CA" baseline="0" dirty="0" err="1" smtClean="0"/>
              <a:t>riocan</a:t>
            </a:r>
            <a:r>
              <a:rPr lang="en-CA" baseline="0" dirty="0" smtClean="0"/>
              <a:t> currently invest are: new format retail centres (metro town), neighbourhood convenience unenclosed centres ( supermarkets, junior department stores), enclosed shopping centres ( large retail complex containing stores, restaurants, and other facilities with interior common areas with access to all retail units), urban retail properties ( high quality, innovative, multi-level format retail centres located in major urban markets)</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committed occupancy rate at </a:t>
            </a:r>
            <a:r>
              <a:rPr lang="en-CA" dirty="0" err="1" smtClean="0"/>
              <a:t>dec</a:t>
            </a:r>
            <a:r>
              <a:rPr lang="en-CA" dirty="0" smtClean="0"/>
              <a:t> 31, 2010 was 97.4% compared</a:t>
            </a:r>
            <a:r>
              <a:rPr lang="en-CA" baseline="0" dirty="0" smtClean="0"/>
              <a:t> to 97.1% at sep 30, 2010. the increase in </a:t>
            </a:r>
            <a:r>
              <a:rPr lang="en-CA" baseline="0" dirty="0" err="1" smtClean="0"/>
              <a:t>Riocan’s</a:t>
            </a:r>
            <a:r>
              <a:rPr lang="en-CA" baseline="0" dirty="0" smtClean="0"/>
              <a:t> occupancy rate is primarily due to leasing activities and the acquisition of approximately 2 million square feet during the 4</a:t>
            </a:r>
            <a:r>
              <a:rPr lang="en-CA" baseline="30000" dirty="0" smtClean="0"/>
              <a:t>th</a:t>
            </a:r>
            <a:r>
              <a:rPr lang="en-CA" baseline="0" dirty="0" smtClean="0"/>
              <a:t> quarter of 2010 with a weighted average rate of 98%.</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53</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err="1" smtClean="0"/>
              <a:t>Riocan’s</a:t>
            </a:r>
            <a:r>
              <a:rPr lang="en-CA" dirty="0" smtClean="0"/>
              <a:t> </a:t>
            </a:r>
            <a:r>
              <a:rPr lang="en-CA" dirty="0" err="1" smtClean="0"/>
              <a:t>canadian</a:t>
            </a:r>
            <a:r>
              <a:rPr lang="en-CA" dirty="0" smtClean="0"/>
              <a:t> property</a:t>
            </a:r>
            <a:r>
              <a:rPr lang="en-CA" baseline="0" dirty="0" smtClean="0"/>
              <a:t> portfolio remained steady with occupancy rates that were at or above 97% throughout 2009 and continuing throughout 2010. during the year ended </a:t>
            </a:r>
            <a:r>
              <a:rPr lang="en-CA" baseline="0" dirty="0" err="1" smtClean="0"/>
              <a:t>dec</a:t>
            </a:r>
            <a:r>
              <a:rPr lang="en-CA" baseline="0" dirty="0" smtClean="0"/>
              <a:t> 31, 2010 the tenant retention rate was 90.9% and positive rent spreads on renewing leases of 8.6% were realized. </a:t>
            </a:r>
            <a:r>
              <a:rPr lang="en-CA" baseline="0" dirty="0" err="1" smtClean="0"/>
              <a:t>Riocan</a:t>
            </a:r>
            <a:r>
              <a:rPr lang="en-CA" baseline="0" dirty="0" smtClean="0"/>
              <a:t> believes that the us market is expected to yield a greater number of attractive opportunities than will be available in </a:t>
            </a:r>
            <a:r>
              <a:rPr lang="en-CA" baseline="0" dirty="0" err="1" smtClean="0"/>
              <a:t>canada</a:t>
            </a:r>
            <a:r>
              <a:rPr lang="en-CA" baseline="0" dirty="0" smtClean="0"/>
              <a:t>, at least in the near term, while providing a long term source of stable cash flow and the opportunity for enhanced returns and growth.</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4</a:t>
            </a:r>
            <a:r>
              <a:rPr lang="en-CA" baseline="30000" dirty="0" smtClean="0"/>
              <a:t>th</a:t>
            </a:r>
            <a:r>
              <a:rPr lang="en-CA" dirty="0" smtClean="0"/>
              <a:t> quarter financial</a:t>
            </a:r>
            <a:r>
              <a:rPr lang="en-CA" baseline="0" dirty="0" smtClean="0"/>
              <a:t> report</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56</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In 2010, </a:t>
            </a:r>
            <a:r>
              <a:rPr lang="en-CA" dirty="0" err="1" smtClean="0"/>
              <a:t>Riocan</a:t>
            </a:r>
            <a:r>
              <a:rPr lang="en-CA" dirty="0" smtClean="0"/>
              <a:t> experienced vacancies of approximately</a:t>
            </a:r>
            <a:r>
              <a:rPr lang="en-CA" baseline="0" dirty="0" smtClean="0"/>
              <a:t> 1,028,000 square feet, excluding lease buyouts, of which </a:t>
            </a:r>
            <a:r>
              <a:rPr lang="en-CA" baseline="0" dirty="0" err="1" smtClean="0"/>
              <a:t>Riocan’s</a:t>
            </a:r>
            <a:r>
              <a:rPr lang="en-CA" baseline="0" dirty="0" smtClean="0"/>
              <a:t> interest was 843,000 square feet. </a:t>
            </a:r>
            <a:r>
              <a:rPr lang="en-CA" baseline="0" dirty="0" err="1" smtClean="0"/>
              <a:t>Riocan’s</a:t>
            </a:r>
            <a:r>
              <a:rPr lang="en-CA" baseline="0" dirty="0" smtClean="0"/>
              <a:t> committed occupancy rate increased to 97.4% at </a:t>
            </a:r>
            <a:r>
              <a:rPr lang="en-CA" baseline="0" dirty="0" err="1" smtClean="0"/>
              <a:t>dec</a:t>
            </a:r>
            <a:r>
              <a:rPr lang="en-CA" baseline="0" dirty="0" smtClean="0"/>
              <a:t> 31, 2010 (included in the rate is 407,000 square feet of NLA that has been leased but is not </a:t>
            </a:r>
            <a:r>
              <a:rPr lang="en-CA" baseline="0" dirty="0" err="1" smtClean="0"/>
              <a:t>panying</a:t>
            </a:r>
            <a:r>
              <a:rPr lang="en-CA" baseline="0" dirty="0" smtClean="0"/>
              <a:t> rent )as compared to 97.1% at sep 30, 2010 as a result of leasing activities and acquisitions with high occupancy rates.  </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57</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err="1" smtClean="0"/>
              <a:t>Riocan</a:t>
            </a:r>
            <a:r>
              <a:rPr lang="en-CA" dirty="0" smtClean="0"/>
              <a:t> has made a diligent and measured entrance in to the us, building a defensive portfolio with the potential</a:t>
            </a:r>
            <a:r>
              <a:rPr lang="en-CA" baseline="0" dirty="0" smtClean="0"/>
              <a:t> to achieve greater returns not only from organic rent growth but through the leasing of vacant space. The combination of assets in </a:t>
            </a:r>
            <a:r>
              <a:rPr lang="en-CA" baseline="0" dirty="0" err="1" smtClean="0"/>
              <a:t>canada’s</a:t>
            </a:r>
            <a:r>
              <a:rPr lang="en-CA" baseline="0" dirty="0" smtClean="0"/>
              <a:t> fastest growing markets with a stabilized portfolio of high quality retail assets in the us will give </a:t>
            </a:r>
            <a:r>
              <a:rPr lang="en-CA" baseline="0" dirty="0" err="1" smtClean="0"/>
              <a:t>riocan</a:t>
            </a:r>
            <a:r>
              <a:rPr lang="en-CA" baseline="0" dirty="0" smtClean="0"/>
              <a:t> a greater presence as one of north </a:t>
            </a:r>
            <a:r>
              <a:rPr lang="en-CA" baseline="0" dirty="0" err="1" smtClean="0"/>
              <a:t>america’s</a:t>
            </a:r>
            <a:r>
              <a:rPr lang="en-CA" baseline="0" dirty="0" smtClean="0"/>
              <a:t> leading retail landlords as well as providing an avenue for growth. </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Joint venture platforms are important to </a:t>
            </a:r>
            <a:r>
              <a:rPr lang="en-CA" dirty="0" err="1" smtClean="0"/>
              <a:t>riocan</a:t>
            </a:r>
            <a:r>
              <a:rPr lang="en-CA" dirty="0" smtClean="0"/>
              <a:t>, not only for future</a:t>
            </a:r>
            <a:r>
              <a:rPr lang="en-CA" baseline="0" dirty="0" smtClean="0"/>
              <a:t> potential, but also in carrying forward the strategy of creating reliable, long-term third party fee income streams from long-lived income properties. </a:t>
            </a:r>
            <a:r>
              <a:rPr lang="en-CA" baseline="0" dirty="0" err="1" smtClean="0"/>
              <a:t>Riocan</a:t>
            </a:r>
            <a:r>
              <a:rPr lang="en-CA" baseline="0" dirty="0" smtClean="0"/>
              <a:t> continues to solidify and expand its relationships with established partners including the </a:t>
            </a:r>
            <a:r>
              <a:rPr lang="en-CA" baseline="0" dirty="0" err="1" smtClean="0"/>
              <a:t>canada</a:t>
            </a:r>
            <a:r>
              <a:rPr lang="en-CA" baseline="0" dirty="0" smtClean="0"/>
              <a:t> pension plan investment board, </a:t>
            </a:r>
            <a:r>
              <a:rPr lang="en-CA" baseline="0" dirty="0" err="1" smtClean="0"/>
              <a:t>kimco</a:t>
            </a:r>
            <a:r>
              <a:rPr lang="en-CA" baseline="0" dirty="0" smtClean="0"/>
              <a:t> realty corporation, </a:t>
            </a:r>
            <a:r>
              <a:rPr lang="en-CA" baseline="0" dirty="0" err="1" smtClean="0"/>
              <a:t>sunlife</a:t>
            </a:r>
            <a:r>
              <a:rPr lang="en-CA" baseline="0" dirty="0" smtClean="0"/>
              <a:t> financial and trinity development group.</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 page 40 final report</a:t>
            </a:r>
            <a:endParaRPr lang="en-US" dirty="0" smtClean="0"/>
          </a:p>
          <a:p>
            <a:endParaRPr lang="en-CA" baseline="0" dirty="0" smtClean="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Page</a:t>
            </a:r>
            <a:r>
              <a:rPr lang="en-CA" baseline="0" dirty="0" smtClean="0"/>
              <a:t> 50 , final report </a:t>
            </a:r>
          </a:p>
          <a:p>
            <a:r>
              <a:rPr lang="en-CA" baseline="0" dirty="0" err="1" smtClean="0"/>
              <a:t>Riocan</a:t>
            </a:r>
            <a:r>
              <a:rPr lang="en-CA" baseline="0" dirty="0" smtClean="0"/>
              <a:t> defines capital as the aggregate of unit holders’  equity and debt, for 2011, </a:t>
            </a:r>
            <a:r>
              <a:rPr lang="en-CA" baseline="0" dirty="0" err="1" smtClean="0"/>
              <a:t>riocan</a:t>
            </a:r>
            <a:r>
              <a:rPr lang="en-CA" baseline="0" dirty="0" smtClean="0"/>
              <a:t> expects to be able to satisfy all of its financing requirements through the use of cash on hand, cash generated by operations, refinancing of maturing debt.</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60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Page 10 </a:t>
            </a:r>
            <a:r>
              <a:rPr lang="en-CA" dirty="0" err="1" smtClean="0"/>
              <a:t>Riocan</a:t>
            </a:r>
            <a:r>
              <a:rPr lang="en-CA" dirty="0" smtClean="0"/>
              <a:t> is </a:t>
            </a:r>
            <a:r>
              <a:rPr lang="en-CA" dirty="0" err="1" smtClean="0"/>
              <a:t>canada’s</a:t>
            </a:r>
            <a:r>
              <a:rPr lang="en-CA" dirty="0" smtClean="0"/>
              <a:t> largest real estate investment trust,</a:t>
            </a:r>
            <a:r>
              <a:rPr lang="en-CA" baseline="0" dirty="0" smtClean="0"/>
              <a:t> with a total market capitalization of approximately $10.1 billion as at </a:t>
            </a:r>
            <a:r>
              <a:rPr lang="en-CA" baseline="0" dirty="0" err="1" smtClean="0"/>
              <a:t>dec</a:t>
            </a:r>
            <a:r>
              <a:rPr lang="en-CA" baseline="0" dirty="0" smtClean="0"/>
              <a:t> 31, 2010. it owns and manages </a:t>
            </a:r>
            <a:r>
              <a:rPr lang="en-CA" baseline="0" dirty="0" err="1" smtClean="0"/>
              <a:t>canada’a</a:t>
            </a:r>
            <a:r>
              <a:rPr lang="en-CA" baseline="0" dirty="0" smtClean="0"/>
              <a:t> largest portfolio of shopping centres, with ownership interests in a portfolio  of 297 retail properties in </a:t>
            </a:r>
            <a:r>
              <a:rPr lang="en-CA" baseline="0" dirty="0" err="1" smtClean="0"/>
              <a:t>canada</a:t>
            </a:r>
            <a:r>
              <a:rPr lang="en-CA" baseline="0" dirty="0" smtClean="0"/>
              <a:t> and the us combined, including 10 under development, contain an aggregate of over 70.7 million square foot at </a:t>
            </a:r>
            <a:r>
              <a:rPr lang="en-CA" baseline="0" dirty="0" err="1" smtClean="0"/>
              <a:t>dec</a:t>
            </a:r>
            <a:r>
              <a:rPr lang="en-CA" baseline="0" dirty="0" smtClean="0"/>
              <a:t> 31, 2010.  its purpose is to deliver to its </a:t>
            </a:r>
            <a:r>
              <a:rPr lang="en-CA" baseline="0" dirty="0" err="1" smtClean="0"/>
              <a:t>unitholders</a:t>
            </a:r>
            <a:r>
              <a:rPr lang="en-CA" baseline="0" dirty="0" smtClean="0"/>
              <a:t> stable and reliable cash distributions that increase over the long term. </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35</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50</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62</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63</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C0F2076-32FA-4496-8665-49978966B799}" type="slidenum">
              <a:rPr lang="en-CA" smtClean="0">
                <a:solidFill>
                  <a:prstClr val="black"/>
                </a:solidFill>
              </a:rPr>
              <a:pPr/>
              <a:t>65</a:t>
            </a:fld>
            <a:endParaRPr lang="en-CA">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err="1" smtClean="0"/>
              <a:t>riocan</a:t>
            </a:r>
            <a:r>
              <a:rPr lang="en-CA" dirty="0" smtClean="0"/>
              <a:t> reported net earnings for the year ended </a:t>
            </a:r>
            <a:r>
              <a:rPr lang="en-CA" dirty="0" err="1" smtClean="0"/>
              <a:t>dec</a:t>
            </a:r>
            <a:r>
              <a:rPr lang="en-CA" dirty="0" smtClean="0"/>
              <a:t> 31, 2010 of 303m compared to 114m for the same period in 2009, and increase of 166%. </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76</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PAGE 7</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77</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Page62 FFO for</a:t>
            </a:r>
            <a:r>
              <a:rPr lang="en-CA" baseline="0" dirty="0" smtClean="0"/>
              <a:t> the year ended </a:t>
            </a:r>
            <a:r>
              <a:rPr lang="en-CA" baseline="0" dirty="0" err="1" smtClean="0"/>
              <a:t>dec</a:t>
            </a:r>
            <a:r>
              <a:rPr lang="en-CA" baseline="0" dirty="0" smtClean="0"/>
              <a:t> 31, 2010 was 357m compared to 276m for the same period in 2009, an increase of 29%. The 81m increase in FFO due to : the completion of Greenfield developments, intensification of existing properties and increased lease cancellation fees of 13m. Increased transaction gain of 22m. </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78</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a:t>
            </a:r>
            <a:r>
              <a:rPr lang="en-US" baseline="0" dirty="0" smtClean="0"/>
              <a:t> yield.</a:t>
            </a:r>
          </a:p>
          <a:p>
            <a:r>
              <a:rPr lang="en-US" sz="1200" kern="1200" baseline="0" dirty="0" smtClean="0">
                <a:solidFill>
                  <a:schemeClr val="tx1"/>
                </a:solidFill>
                <a:latin typeface="+mn-lt"/>
                <a:ea typeface="+mn-ea"/>
                <a:cs typeface="+mn-cs"/>
              </a:rPr>
              <a:t>The Units, 6.65% convertible debentures and 5.75% convertible debentures of Calloway are</a:t>
            </a:r>
          </a:p>
          <a:p>
            <a:r>
              <a:rPr lang="en-US" sz="1200" kern="1200" baseline="0" dirty="0" smtClean="0">
                <a:solidFill>
                  <a:schemeClr val="tx1"/>
                </a:solidFill>
                <a:latin typeface="+mn-lt"/>
                <a:ea typeface="+mn-ea"/>
                <a:cs typeface="+mn-cs"/>
              </a:rPr>
              <a:t>listed and publicly traded on the Toronto Stock Exchange (“TSX”) under the symbols “CWT.UN”,</a:t>
            </a:r>
          </a:p>
          <a:p>
            <a:r>
              <a:rPr lang="en-US" sz="1200" kern="1200" baseline="0" dirty="0" smtClean="0">
                <a:solidFill>
                  <a:schemeClr val="tx1"/>
                </a:solidFill>
                <a:latin typeface="+mn-lt"/>
                <a:ea typeface="+mn-ea"/>
                <a:cs typeface="+mn-cs"/>
              </a:rPr>
              <a:t>“CWT.DB.A” and “CWT.DB.B”, respectively.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18DDF24-308D-4AED-AC8C-3E429BB901CC}" type="slidenum">
              <a:rPr lang="en-CA" smtClean="0">
                <a:solidFill>
                  <a:prstClr val="black"/>
                </a:solidFill>
              </a:rPr>
              <a:pPr/>
              <a:t>83</a:t>
            </a:fld>
            <a:endParaRPr lang="en-CA">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a:t>
            </a:r>
            <a:r>
              <a:rPr lang="en-US" dirty="0" err="1" smtClean="0"/>
              <a:t>ishare</a:t>
            </a:r>
            <a:r>
              <a:rPr lang="en-US" dirty="0" smtClean="0"/>
              <a:t> S&amp;P TSX capped </a:t>
            </a:r>
            <a:r>
              <a:rPr lang="en-US" dirty="0" err="1" smtClean="0"/>
              <a:t>reit</a:t>
            </a:r>
            <a:endParaRPr lang="en-US" dirty="0"/>
          </a:p>
        </p:txBody>
      </p:sp>
      <p:sp>
        <p:nvSpPr>
          <p:cNvPr id="4" name="Slide Number Placeholder 3"/>
          <p:cNvSpPr>
            <a:spLocks noGrp="1"/>
          </p:cNvSpPr>
          <p:nvPr>
            <p:ph type="sldNum" sz="quarter" idx="10"/>
          </p:nvPr>
        </p:nvSpPr>
        <p:spPr/>
        <p:txBody>
          <a:bodyPr/>
          <a:lstStyle/>
          <a:p>
            <a:fld id="{D18DDF24-308D-4AED-AC8C-3E429BB901CC}" type="slidenum">
              <a:rPr lang="en-CA" smtClean="0">
                <a:solidFill>
                  <a:prstClr val="black"/>
                </a:solidFill>
              </a:rPr>
              <a:pPr/>
              <a:t>86</a:t>
            </a:fld>
            <a:endParaRPr lang="en-CA">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8DDF24-308D-4AED-AC8C-3E429BB901CC}" type="slidenum">
              <a:rPr lang="en-CA" smtClean="0">
                <a:solidFill>
                  <a:prstClr val="black"/>
                </a:solidFill>
              </a:rPr>
              <a:pPr/>
              <a:t>88</a:t>
            </a:fld>
            <a:endParaRPr lang="en-CA">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As at December 31, 2010, Calloway owned 128 shopping </a:t>
            </a:r>
            <a:r>
              <a:rPr lang="en-US" dirty="0" err="1" smtClean="0"/>
              <a:t>centres</a:t>
            </a:r>
            <a:r>
              <a:rPr lang="en-US" dirty="0" smtClean="0"/>
              <a:t>, one office building and one industrial</a:t>
            </a:r>
          </a:p>
          <a:p>
            <a:pPr eaLnBrk="1" hangingPunct="1"/>
            <a:r>
              <a:rPr lang="en-US" dirty="0" smtClean="0"/>
              <a:t>building, with total gross leasable area of 24.2 million square feet, located in communities across Canada.</a:t>
            </a:r>
          </a:p>
          <a:p>
            <a:pPr eaLnBrk="1" hangingPunct="1"/>
            <a:r>
              <a:rPr lang="en-US" dirty="0" smtClean="0"/>
              <a:t>Generally, Calloway’s </a:t>
            </a:r>
            <a:r>
              <a:rPr lang="en-US" dirty="0" err="1" smtClean="0"/>
              <a:t>centres</a:t>
            </a:r>
            <a:r>
              <a:rPr lang="en-US" dirty="0" smtClean="0"/>
              <a:t> are conveniently located close to major highways, which, along with the</a:t>
            </a:r>
          </a:p>
          <a:p>
            <a:pPr eaLnBrk="1" hangingPunct="1"/>
            <a:r>
              <a:rPr lang="en-US" dirty="0" smtClean="0"/>
              <a:t>anchor stores, provide significant draws to the Calloway portfolio, attracting both value oriented</a:t>
            </a:r>
          </a:p>
          <a:p>
            <a:pPr eaLnBrk="1" hangingPunct="1"/>
            <a:r>
              <a:rPr lang="en-US" dirty="0" smtClean="0"/>
              <a:t>consumers and retailers.</a:t>
            </a:r>
          </a:p>
          <a:p>
            <a:endParaRPr lang="en-CA" dirty="0"/>
          </a:p>
        </p:txBody>
      </p:sp>
      <p:sp>
        <p:nvSpPr>
          <p:cNvPr id="4" name="Slide Number Placeholder 3"/>
          <p:cNvSpPr>
            <a:spLocks noGrp="1"/>
          </p:cNvSpPr>
          <p:nvPr>
            <p:ph type="sldNum" sz="quarter" idx="10"/>
          </p:nvPr>
        </p:nvSpPr>
        <p:spPr/>
        <p:txBody>
          <a:bodyPr/>
          <a:lstStyle/>
          <a:p>
            <a:fld id="{D18DDF24-308D-4AED-AC8C-3E429BB901CC}" type="slidenum">
              <a:rPr lang="en-CA" smtClean="0">
                <a:solidFill>
                  <a:prstClr val="black"/>
                </a:solidFill>
              </a:rPr>
              <a:pPr/>
              <a:t>89</a:t>
            </a:fld>
            <a:endParaRPr lang="en-CA">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38</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D18DDF24-308D-4AED-AC8C-3E429BB901CC}" type="slidenum">
              <a:rPr lang="en-CA" smtClean="0">
                <a:solidFill>
                  <a:prstClr val="black"/>
                </a:solidFill>
              </a:rPr>
              <a:pPr/>
              <a:t>92</a:t>
            </a:fld>
            <a:endParaRPr lang="en-CA">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Rentals from income properties account for 97.3% of revenues for the year ended December 31, 2010,</a:t>
            </a:r>
          </a:p>
          <a:p>
            <a:r>
              <a:rPr lang="en-US" sz="1200" kern="1200" baseline="0" dirty="0" smtClean="0">
                <a:solidFill>
                  <a:schemeClr val="tx1"/>
                </a:solidFill>
                <a:latin typeface="+mn-lt"/>
                <a:ea typeface="+mn-ea"/>
                <a:cs typeface="+mn-cs"/>
              </a:rPr>
              <a:t>with 72.5% of the portfolio located in Ontario and Quebec, primarily in the Greater Toronto and Montreal</a:t>
            </a:r>
          </a:p>
          <a:p>
            <a:r>
              <a:rPr lang="en-US" sz="1200" kern="1200" baseline="0" dirty="0" smtClean="0">
                <a:solidFill>
                  <a:schemeClr val="tx1"/>
                </a:solidFill>
                <a:latin typeface="+mn-lt"/>
                <a:ea typeface="+mn-ea"/>
                <a:cs typeface="+mn-cs"/>
              </a:rPr>
              <a:t>areas. The balance of the portfolio is located across Canada.</a:t>
            </a:r>
            <a:endParaRPr lang="en-US" dirty="0"/>
          </a:p>
        </p:txBody>
      </p:sp>
      <p:sp>
        <p:nvSpPr>
          <p:cNvPr id="4" name="Slide Number Placeholder 3"/>
          <p:cNvSpPr>
            <a:spLocks noGrp="1"/>
          </p:cNvSpPr>
          <p:nvPr>
            <p:ph type="sldNum" sz="quarter" idx="10"/>
          </p:nvPr>
        </p:nvSpPr>
        <p:spPr/>
        <p:txBody>
          <a:bodyPr/>
          <a:lstStyle/>
          <a:p>
            <a:fld id="{D18DDF24-308D-4AED-AC8C-3E429BB901CC}" type="slidenum">
              <a:rPr lang="en-CA" smtClean="0">
                <a:solidFill>
                  <a:prstClr val="black"/>
                </a:solidFill>
              </a:rPr>
              <a:pPr/>
              <a:t>93</a:t>
            </a:fld>
            <a:endParaRPr lang="en-CA">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a:lstStyle/>
          <a:p>
            <a:pPr eaLnBrk="1" hangingPunct="1">
              <a:spcBef>
                <a:spcPct val="0"/>
              </a:spcBef>
            </a:pPr>
            <a:r>
              <a:rPr lang="en-CA" smtClean="0"/>
              <a:t>Annualized as at December 31, 2010.</a:t>
            </a:r>
          </a:p>
          <a:p>
            <a:pPr eaLnBrk="1" hangingPunct="1">
              <a:spcBef>
                <a:spcPct val="0"/>
              </a:spcBef>
            </a:pPr>
            <a:r>
              <a:rPr lang="en-CA" smtClean="0"/>
              <a:t>The five largest tenants account for 40.2% of portfolio revenue.</a:t>
            </a:r>
          </a:p>
          <a:p>
            <a:pPr eaLnBrk="1" hangingPunct="1">
              <a:spcBef>
                <a:spcPct val="0"/>
              </a:spcBef>
            </a:pPr>
            <a:r>
              <a:rPr lang="en-CA" smtClean="0"/>
              <a:t>(2) Calloway has a total of 74 Wal-Marts under lease, of which 37 are SuperCentres. An additional 12 expansions are expected to be completed by</a:t>
            </a:r>
          </a:p>
          <a:p>
            <a:pPr eaLnBrk="1" hangingPunct="1">
              <a:spcBef>
                <a:spcPct val="0"/>
              </a:spcBef>
            </a:pPr>
            <a:r>
              <a:rPr lang="en-CA" smtClean="0"/>
              <a:t>the end of 2011. Calloway has 19 centres with Wal-Mart as shadow anchors, of which eight are SuperCentres.</a:t>
            </a:r>
          </a:p>
        </p:txBody>
      </p:sp>
      <p:sp>
        <p:nvSpPr>
          <p:cNvPr id="37892" name="Slide Number Placeholder 3"/>
          <p:cNvSpPr>
            <a:spLocks noGrp="1"/>
          </p:cNvSpPr>
          <p:nvPr>
            <p:ph type="sldNum" sz="quarter" idx="5"/>
          </p:nvPr>
        </p:nvSpPr>
        <p:spPr bwMode="auto">
          <a:noFill/>
          <a:ln>
            <a:miter lim="800000"/>
            <a:headEnd/>
            <a:tailEnd/>
          </a:ln>
        </p:spPr>
        <p:txBody>
          <a:bodyPr/>
          <a:lstStyle/>
          <a:p>
            <a:fld id="{452EF0FC-F762-4D5B-9B64-EE9209DBFFD7}" type="slidenum">
              <a:rPr lang="en-CA">
                <a:solidFill>
                  <a:prstClr val="black"/>
                </a:solidFill>
              </a:rPr>
              <a:pPr/>
              <a:t>94</a:t>
            </a:fld>
            <a:endParaRPr lang="en-CA">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By</a:t>
            </a:r>
            <a:r>
              <a:rPr lang="en-CA" baseline="0" dirty="0" smtClean="0"/>
              <a:t> the end of 2010, </a:t>
            </a:r>
            <a:r>
              <a:rPr lang="en-CA" baseline="0" dirty="0" err="1" smtClean="0"/>
              <a:t>Wal</a:t>
            </a:r>
            <a:r>
              <a:rPr lang="en-CA" baseline="0" dirty="0" smtClean="0"/>
              <a:t>-mart has 323 stores in Canada. Among them, 119 are super centres.</a:t>
            </a:r>
            <a:endParaRPr lang="en-CA" dirty="0"/>
          </a:p>
        </p:txBody>
      </p:sp>
      <p:sp>
        <p:nvSpPr>
          <p:cNvPr id="4" name="Slide Number Placeholder 3"/>
          <p:cNvSpPr>
            <a:spLocks noGrp="1"/>
          </p:cNvSpPr>
          <p:nvPr>
            <p:ph type="sldNum" sz="quarter" idx="10"/>
          </p:nvPr>
        </p:nvSpPr>
        <p:spPr/>
        <p:txBody>
          <a:bodyPr/>
          <a:lstStyle/>
          <a:p>
            <a:fld id="{D18DDF24-308D-4AED-AC8C-3E429BB901CC}" type="slidenum">
              <a:rPr lang="en-CA" smtClean="0">
                <a:solidFill>
                  <a:prstClr val="black"/>
                </a:solidFill>
              </a:rPr>
              <a:pPr/>
              <a:t>97</a:t>
            </a:fld>
            <a:endParaRPr lang="en-CA">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a:lstStyle/>
          <a:p>
            <a:pPr eaLnBrk="1" hangingPunct="1"/>
            <a:r>
              <a:rPr lang="en-US" dirty="0" smtClean="0"/>
              <a:t>The Trade-Mark </a:t>
            </a:r>
            <a:r>
              <a:rPr lang="en-US" dirty="0" err="1" smtClean="0"/>
              <a:t>Licence</a:t>
            </a:r>
            <a:r>
              <a:rPr lang="en-US" dirty="0" smtClean="0"/>
              <a:t> Agreement and Marketing Cost Sharing Agreement (collectively, the </a:t>
            </a:r>
            <a:r>
              <a:rPr lang="en-US" dirty="0" err="1" smtClean="0"/>
              <a:t>Licence</a:t>
            </a:r>
            <a:r>
              <a:rPr lang="en-US" dirty="0" smtClean="0"/>
              <a:t> Agreement),</a:t>
            </a:r>
          </a:p>
          <a:p>
            <a:pPr eaLnBrk="1" hangingPunct="1"/>
            <a:r>
              <a:rPr lang="en-US" dirty="0" smtClean="0"/>
              <a:t>under which the Trust has licensed the use of the trademark “</a:t>
            </a:r>
            <a:r>
              <a:rPr lang="en-US" dirty="0" err="1" smtClean="0"/>
              <a:t>Smart!Centres</a:t>
            </a:r>
            <a:r>
              <a:rPr lang="en-US" dirty="0" smtClean="0"/>
              <a:t>” from </a:t>
            </a:r>
            <a:r>
              <a:rPr lang="en-US" dirty="0" err="1" smtClean="0"/>
              <a:t>SmartCentres</a:t>
            </a:r>
            <a:r>
              <a:rPr lang="en-US" dirty="0" smtClean="0"/>
              <a:t> for a ten-year term</a:t>
            </a:r>
          </a:p>
          <a:p>
            <a:pPr eaLnBrk="1" hangingPunct="1"/>
            <a:r>
              <a:rPr lang="en-US" dirty="0" smtClean="0"/>
              <a:t>ending December 31, 2016. Under the </a:t>
            </a:r>
            <a:r>
              <a:rPr lang="en-US" dirty="0" err="1" smtClean="0"/>
              <a:t>Licence</a:t>
            </a:r>
            <a:r>
              <a:rPr lang="en-US" dirty="0" smtClean="0"/>
              <a:t> Agreement, the Trust will pay 50% of the costs incurred by</a:t>
            </a:r>
            <a:endParaRPr lang="en-US" b="1" dirty="0" smtClean="0"/>
          </a:p>
          <a:p>
            <a:pPr eaLnBrk="1" hangingPunct="1"/>
            <a:r>
              <a:rPr lang="en-US" dirty="0" err="1" smtClean="0"/>
              <a:t>SmartCentres</a:t>
            </a:r>
            <a:r>
              <a:rPr lang="en-US" dirty="0" smtClean="0"/>
              <a:t> in connection with branding and marketing the trademark, together with the Trust’s proportionate</a:t>
            </a:r>
          </a:p>
          <a:p>
            <a:pPr eaLnBrk="1" hangingPunct="1"/>
            <a:r>
              <a:rPr lang="en-US" dirty="0" smtClean="0"/>
              <a:t>share of signage costs. </a:t>
            </a:r>
            <a:r>
              <a:rPr lang="en-US" dirty="0" err="1" smtClean="0"/>
              <a:t>SmartCentres</a:t>
            </a:r>
            <a:r>
              <a:rPr lang="en-US" dirty="0" smtClean="0"/>
              <a:t> has the right to terminate the </a:t>
            </a:r>
            <a:r>
              <a:rPr lang="en-US" dirty="0" err="1" smtClean="0"/>
              <a:t>Licence</a:t>
            </a:r>
            <a:r>
              <a:rPr lang="en-US" dirty="0" smtClean="0"/>
              <a:t> Agreement at any time in the event any</a:t>
            </a:r>
          </a:p>
          <a:p>
            <a:pPr eaLnBrk="1" hangingPunct="1"/>
            <a:r>
              <a:rPr lang="en-US" dirty="0" smtClean="0"/>
              <a:t>third party acquires 20.0% of the aggregate of the Trust Units and special voting units.</a:t>
            </a:r>
          </a:p>
          <a:p>
            <a:pPr eaLnBrk="1" hangingPunct="1"/>
            <a:endParaRPr lang="en-US" dirty="0" smtClean="0"/>
          </a:p>
          <a:p>
            <a:pPr eaLnBrk="1" hangingPunct="1"/>
            <a:r>
              <a:rPr lang="en-US" dirty="0" smtClean="0"/>
              <a:t>Calloway has partnered with Wal-Mart and </a:t>
            </a:r>
            <a:r>
              <a:rPr lang="en-US" dirty="0" err="1" smtClean="0"/>
              <a:t>Goldhar</a:t>
            </a:r>
            <a:r>
              <a:rPr lang="en-US" dirty="0" smtClean="0"/>
              <a:t> since 2005 when it doubled its assets by buying interests in 35 newly built shopping </a:t>
            </a:r>
            <a:r>
              <a:rPr lang="en-US" dirty="0" err="1" smtClean="0"/>
              <a:t>centres</a:t>
            </a:r>
            <a:r>
              <a:rPr lang="en-US" dirty="0" smtClean="0"/>
              <a:t> from </a:t>
            </a:r>
            <a:r>
              <a:rPr lang="en-US" dirty="0" err="1" smtClean="0"/>
              <a:t>FirstPro</a:t>
            </a:r>
            <a:r>
              <a:rPr lang="en-US" dirty="0" smtClean="0"/>
              <a:t> (later renamed </a:t>
            </a:r>
            <a:r>
              <a:rPr lang="en-US" dirty="0" err="1" smtClean="0"/>
              <a:t>SmartCentres</a:t>
            </a:r>
            <a:r>
              <a:rPr lang="en-US" dirty="0" smtClean="0"/>
              <a:t>) and Wal-Mart for about $1.1 billion. It has continued to build on that relationship in a series of deals, including the purchase of six properties from </a:t>
            </a:r>
            <a:r>
              <a:rPr lang="en-US" dirty="0" err="1" smtClean="0"/>
              <a:t>SmartCentres</a:t>
            </a:r>
            <a:r>
              <a:rPr lang="en-US" dirty="0" smtClean="0"/>
              <a:t> in a $252-million deal announced in May 2007 and the acquisition of 16 </a:t>
            </a:r>
            <a:r>
              <a:rPr lang="en-US" dirty="0" err="1" smtClean="0"/>
              <a:t>SmartCentre</a:t>
            </a:r>
            <a:r>
              <a:rPr lang="en-US" dirty="0" smtClean="0"/>
              <a:t>-owned properties in a $1-billion deal announced in October 2006.</a:t>
            </a:r>
          </a:p>
        </p:txBody>
      </p:sp>
      <p:sp>
        <p:nvSpPr>
          <p:cNvPr id="38916" name="Slide Number Placeholder 3"/>
          <p:cNvSpPr>
            <a:spLocks noGrp="1"/>
          </p:cNvSpPr>
          <p:nvPr>
            <p:ph type="sldNum" sz="quarter" idx="5"/>
          </p:nvPr>
        </p:nvSpPr>
        <p:spPr bwMode="auto">
          <a:noFill/>
          <a:ln>
            <a:miter lim="800000"/>
            <a:headEnd/>
            <a:tailEnd/>
          </a:ln>
        </p:spPr>
        <p:txBody>
          <a:bodyPr/>
          <a:lstStyle/>
          <a:p>
            <a:fld id="{6BB62F71-F51E-4B30-AA50-0744CCE6FE3C}" type="slidenum">
              <a:rPr lang="en-CA">
                <a:solidFill>
                  <a:prstClr val="black"/>
                </a:solidFill>
              </a:rPr>
              <a:pPr/>
              <a:t>99</a:t>
            </a:fld>
            <a:endParaRPr lang="en-CA">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Calloway has entered into agreements with </a:t>
            </a:r>
            <a:r>
              <a:rPr lang="en-CA" dirty="0" err="1" smtClean="0"/>
              <a:t>SmartCentres</a:t>
            </a:r>
            <a:r>
              <a:rPr lang="en-CA" baseline="0" dirty="0" smtClean="0"/>
              <a:t> to borrow funds from </a:t>
            </a:r>
            <a:r>
              <a:rPr lang="en-CA" baseline="0" dirty="0" err="1" smtClean="0"/>
              <a:t>Smartcentres</a:t>
            </a:r>
            <a:r>
              <a:rPr lang="en-CA" baseline="0" dirty="0" smtClean="0"/>
              <a:t> and to finance various development projects. In addition, the trust has entered into property management, leasing, development and exchange agreements, and co-ownership agreements with </a:t>
            </a:r>
            <a:r>
              <a:rPr lang="en-CA" baseline="0" dirty="0" err="1" smtClean="0"/>
              <a:t>Smartcentres</a:t>
            </a:r>
            <a:r>
              <a:rPr lang="en-CA" baseline="0" dirty="0" smtClean="0"/>
              <a:t>.</a:t>
            </a:r>
            <a:endParaRPr lang="en-CA" dirty="0"/>
          </a:p>
        </p:txBody>
      </p:sp>
      <p:sp>
        <p:nvSpPr>
          <p:cNvPr id="4" name="Slide Number Placeholder 3"/>
          <p:cNvSpPr>
            <a:spLocks noGrp="1"/>
          </p:cNvSpPr>
          <p:nvPr>
            <p:ph type="sldNum" sz="quarter" idx="10"/>
          </p:nvPr>
        </p:nvSpPr>
        <p:spPr/>
        <p:txBody>
          <a:bodyPr/>
          <a:lstStyle/>
          <a:p>
            <a:fld id="{D18DDF24-308D-4AED-AC8C-3E429BB901CC}" type="slidenum">
              <a:rPr lang="en-CA" smtClean="0">
                <a:solidFill>
                  <a:prstClr val="black"/>
                </a:solidFill>
              </a:rPr>
              <a:pPr/>
              <a:t>100</a:t>
            </a:fld>
            <a:endParaRPr lang="en-CA">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eaLnBrk="1" hangingPunct="1"/>
            <a:endParaRPr lang="en-US" dirty="0" smtClean="0"/>
          </a:p>
        </p:txBody>
      </p:sp>
      <p:sp>
        <p:nvSpPr>
          <p:cNvPr id="39940" name="Slide Number Placeholder 3"/>
          <p:cNvSpPr>
            <a:spLocks noGrp="1"/>
          </p:cNvSpPr>
          <p:nvPr>
            <p:ph type="sldNum" sz="quarter" idx="5"/>
          </p:nvPr>
        </p:nvSpPr>
        <p:spPr bwMode="auto">
          <a:noFill/>
          <a:ln>
            <a:miter lim="800000"/>
            <a:headEnd/>
            <a:tailEnd/>
          </a:ln>
        </p:spPr>
        <p:txBody>
          <a:bodyPr/>
          <a:lstStyle/>
          <a:p>
            <a:fld id="{11D851B6-C7D8-4904-A95A-6995EC2255F0}" type="slidenum">
              <a:rPr lang="en-CA">
                <a:solidFill>
                  <a:prstClr val="black"/>
                </a:solidFill>
              </a:rPr>
              <a:pPr/>
              <a:t>103</a:t>
            </a:fld>
            <a:endParaRPr lang="en-CA">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a:lstStyle/>
          <a:p>
            <a:pPr eaLnBrk="1" hangingPunct="1">
              <a:spcBef>
                <a:spcPct val="0"/>
              </a:spcBef>
            </a:pPr>
            <a:r>
              <a:rPr lang="en-CA" smtClean="0"/>
              <a:t>Simon Nyilassy is the President and Chief Executive Officer of Calloway REIT. Prior to joining Calloway, Mr. Nyilassy was Executive Vice President Finance at SmartCentres. Mr. Nyilassy has 24 years experience in the real estate business, having previously worked in senior financial roles with a number of large public and private Canadian companies, including Markborough Properties, Dundee Realty, Bramalea Limited and CIBC World Markets. </a:t>
            </a:r>
          </a:p>
        </p:txBody>
      </p:sp>
      <p:sp>
        <p:nvSpPr>
          <p:cNvPr id="40964" name="Slide Number Placeholder 3"/>
          <p:cNvSpPr>
            <a:spLocks noGrp="1"/>
          </p:cNvSpPr>
          <p:nvPr>
            <p:ph type="sldNum" sz="quarter" idx="5"/>
          </p:nvPr>
        </p:nvSpPr>
        <p:spPr bwMode="auto">
          <a:noFill/>
          <a:ln>
            <a:miter lim="800000"/>
            <a:headEnd/>
            <a:tailEnd/>
          </a:ln>
        </p:spPr>
        <p:txBody>
          <a:bodyPr/>
          <a:lstStyle/>
          <a:p>
            <a:fld id="{8C277A8C-E1B4-4579-9D5F-1C59BEC2A57E}" type="slidenum">
              <a:rPr lang="en-CA">
                <a:solidFill>
                  <a:prstClr val="black"/>
                </a:solidFill>
              </a:rPr>
              <a:pPr/>
              <a:t>105</a:t>
            </a:fld>
            <a:endParaRPr lang="en-CA">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a:lstStyle/>
          <a:p>
            <a:pPr eaLnBrk="1" hangingPunct="1">
              <a:spcBef>
                <a:spcPct val="0"/>
              </a:spcBef>
            </a:pPr>
            <a:r>
              <a:rPr lang="en-CA" smtClean="0"/>
              <a:t>Chief Financial Officer of Calloway Real Estate Investment Trust since December 2005. Vice President and Chief Financial Officer of Morguard Corporation, a publicly traded owner and manager of commercial and residential real estate, from 1999 to 2005. Vice President and Chief Financial Officer of Morguard Real Estate Investment Trust from 1997 to 1999. Also held the position of Senior Vice President Finance &amp; Administration for Morguard Investments Limited, a wholly owned subsidiary of Morguard Corporation, from 1991 until 2005. Mr. Munn is a Chartered Accountant. </a:t>
            </a:r>
            <a:br>
              <a:rPr lang="en-CA" smtClean="0"/>
            </a:br>
            <a:r>
              <a:rPr lang="en-CA" smtClean="0"/>
              <a:t/>
            </a:r>
            <a:br>
              <a:rPr lang="en-CA" smtClean="0"/>
            </a:br>
            <a:endParaRPr lang="en-CA" smtClean="0"/>
          </a:p>
        </p:txBody>
      </p:sp>
      <p:sp>
        <p:nvSpPr>
          <p:cNvPr id="41988" name="Slide Number Placeholder 3"/>
          <p:cNvSpPr>
            <a:spLocks noGrp="1"/>
          </p:cNvSpPr>
          <p:nvPr>
            <p:ph type="sldNum" sz="quarter" idx="5"/>
          </p:nvPr>
        </p:nvSpPr>
        <p:spPr bwMode="auto">
          <a:noFill/>
          <a:ln>
            <a:miter lim="800000"/>
            <a:headEnd/>
            <a:tailEnd/>
          </a:ln>
        </p:spPr>
        <p:txBody>
          <a:bodyPr/>
          <a:lstStyle/>
          <a:p>
            <a:fld id="{AD14920A-B745-42DC-BC22-3FBAC4CB65C6}" type="slidenum">
              <a:rPr lang="en-CA">
                <a:solidFill>
                  <a:prstClr val="black"/>
                </a:solidFill>
              </a:rPr>
              <a:pPr/>
              <a:t>106</a:t>
            </a:fld>
            <a:endParaRPr lang="en-CA">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a:lstStyle/>
          <a:p>
            <a:pPr eaLnBrk="1" hangingPunct="1">
              <a:spcBef>
                <a:spcPct val="0"/>
              </a:spcBef>
            </a:pPr>
            <a:r>
              <a:rPr lang="en-CA" smtClean="0"/>
              <a:t>Executive Vice President Asset Management of Calloway Real Estate Investment Trust.  Mr. Gobin was previously Calloway's Strategy Officer and prior to that, held the position of EVP, Operations.  Before joining Calloway, Mr. Gobin was the Executive Vice President, Finance and Operations of SmartCentres from 2001 to 2006.  Chief Financial Officer of Nexacor Realty Management (real estate subsidiary of Bell Canada) from March 1998 to May 2001.  Mr. Gobin is a Chartered Accountant and has a Bachelor of Commerce degree from the University of Toronto (1987). </a:t>
            </a:r>
            <a:br>
              <a:rPr lang="en-CA" smtClean="0"/>
            </a:br>
            <a:endParaRPr lang="en-CA" smtClean="0"/>
          </a:p>
        </p:txBody>
      </p:sp>
      <p:sp>
        <p:nvSpPr>
          <p:cNvPr id="43012" name="Slide Number Placeholder 3"/>
          <p:cNvSpPr>
            <a:spLocks noGrp="1"/>
          </p:cNvSpPr>
          <p:nvPr>
            <p:ph type="sldNum" sz="quarter" idx="5"/>
          </p:nvPr>
        </p:nvSpPr>
        <p:spPr bwMode="auto">
          <a:noFill/>
          <a:ln>
            <a:miter lim="800000"/>
            <a:headEnd/>
            <a:tailEnd/>
          </a:ln>
        </p:spPr>
        <p:txBody>
          <a:bodyPr/>
          <a:lstStyle/>
          <a:p>
            <a:fld id="{999BD316-F543-41C4-8DEB-4A3994A44CD5}" type="slidenum">
              <a:rPr lang="en-CA">
                <a:solidFill>
                  <a:prstClr val="black"/>
                </a:solidFill>
              </a:rPr>
              <a:pPr/>
              <a:t>107</a:t>
            </a:fld>
            <a:endParaRPr lang="en-CA">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During 2010, management of the trust focused on</a:t>
            </a:r>
            <a:r>
              <a:rPr lang="en-CA" baseline="0" dirty="0" smtClean="0"/>
              <a:t> the SIFT Legislation with the goal of enabling </a:t>
            </a:r>
            <a:r>
              <a:rPr lang="en-CA" baseline="0" dirty="0" err="1" smtClean="0"/>
              <a:t>riocan</a:t>
            </a:r>
            <a:r>
              <a:rPr lang="en-CA" baseline="0" dirty="0" smtClean="0"/>
              <a:t> to meet the REIT Exception through the implementation of a qualification plan prior to </a:t>
            </a:r>
            <a:r>
              <a:rPr lang="en-CA" baseline="0" dirty="0" err="1" smtClean="0"/>
              <a:t>dec</a:t>
            </a:r>
            <a:r>
              <a:rPr lang="en-CA" baseline="0" dirty="0" smtClean="0"/>
              <a:t> 31, 2010. on </a:t>
            </a:r>
            <a:r>
              <a:rPr lang="en-CA" baseline="0" dirty="0" err="1" smtClean="0"/>
              <a:t>dec</a:t>
            </a:r>
            <a:r>
              <a:rPr lang="en-CA" baseline="0" dirty="0" smtClean="0"/>
              <a:t> 6, 2010 it announced that it had completed the necessary tax restructuring to qualify commencing for the 2011 taxation year as a REIT under the </a:t>
            </a:r>
            <a:r>
              <a:rPr lang="en-CA" baseline="0" dirty="0" err="1" smtClean="0"/>
              <a:t>canadian</a:t>
            </a:r>
            <a:r>
              <a:rPr lang="en-CA" baseline="0" dirty="0" smtClean="0"/>
              <a:t> income tax legislation.</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Annual balance sheet</a:t>
            </a:r>
            <a:endParaRPr lang="en-US" dirty="0"/>
          </a:p>
        </p:txBody>
      </p:sp>
      <p:sp>
        <p:nvSpPr>
          <p:cNvPr id="4" name="Slide Number Placeholder 3"/>
          <p:cNvSpPr>
            <a:spLocks noGrp="1"/>
          </p:cNvSpPr>
          <p:nvPr>
            <p:ph type="sldNum" sz="quarter" idx="10"/>
          </p:nvPr>
        </p:nvSpPr>
        <p:spPr/>
        <p:txBody>
          <a:bodyPr/>
          <a:lstStyle/>
          <a:p>
            <a:fld id="{D18DDF24-308D-4AED-AC8C-3E429BB901CC}" type="slidenum">
              <a:rPr lang="en-CA" smtClean="0">
                <a:solidFill>
                  <a:prstClr val="black"/>
                </a:solidFill>
              </a:rPr>
              <a:pPr/>
              <a:t>109</a:t>
            </a:fld>
            <a:endParaRPr lang="en-CA">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D18DDF24-308D-4AED-AC8C-3E429BB901CC}" type="slidenum">
              <a:rPr lang="en-CA" smtClean="0">
                <a:solidFill>
                  <a:prstClr val="black"/>
                </a:solidFill>
              </a:rPr>
              <a:pPr/>
              <a:t>111</a:t>
            </a:fld>
            <a:endParaRPr lang="en-CA">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9D0C63C-365B-40DB-8975-891B99F94949}" type="slidenum">
              <a:rPr lang="en-CA" smtClean="0"/>
              <a:pPr/>
              <a:t>143</a:t>
            </a:fld>
            <a:endParaRPr lang="en-CA"/>
          </a:p>
        </p:txBody>
      </p:sp>
    </p:spTree>
    <p:extLst>
      <p:ext uri="{BB962C8B-B14F-4D97-AF65-F5344CB8AC3E}">
        <p14:creationId xmlns:p14="http://schemas.microsoft.com/office/powerpoint/2010/main" xmlns="" val="2181555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CA" dirty="0" smtClean="0"/>
              <a:t>Other Assets</a:t>
            </a:r>
          </a:p>
          <a:p>
            <a:pPr marL="171450" indent="-171450">
              <a:buFont typeface="Arial" pitchFamily="34" charset="0"/>
              <a:buChar char="•"/>
            </a:pPr>
            <a:r>
              <a:rPr lang="en-CA" dirty="0" smtClean="0"/>
              <a:t>Mortgages and amount receivable 3,000 (2010) 63,789 (2009) </a:t>
            </a:r>
            <a:endParaRPr lang="en-CA" dirty="0"/>
          </a:p>
        </p:txBody>
      </p:sp>
      <p:sp>
        <p:nvSpPr>
          <p:cNvPr id="4" name="Slide Number Placeholder 3"/>
          <p:cNvSpPr>
            <a:spLocks noGrp="1"/>
          </p:cNvSpPr>
          <p:nvPr>
            <p:ph type="sldNum" sz="quarter" idx="10"/>
          </p:nvPr>
        </p:nvSpPr>
        <p:spPr/>
        <p:txBody>
          <a:bodyPr/>
          <a:lstStyle/>
          <a:p>
            <a:fld id="{89D0C63C-365B-40DB-8975-891B99F94949}" type="slidenum">
              <a:rPr lang="en-CA" smtClean="0"/>
              <a:pPr/>
              <a:t>161</a:t>
            </a:fld>
            <a:endParaRPr lang="en-CA"/>
          </a:p>
        </p:txBody>
      </p:sp>
    </p:spTree>
    <p:extLst>
      <p:ext uri="{BB962C8B-B14F-4D97-AF65-F5344CB8AC3E}">
        <p14:creationId xmlns:p14="http://schemas.microsoft.com/office/powerpoint/2010/main" xmlns="" val="40202369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CA" sz="1200" b="0" i="0" u="none" strike="noStrike" kern="1200" baseline="0" dirty="0" smtClean="0">
                <a:solidFill>
                  <a:schemeClr val="tx1"/>
                </a:solidFill>
                <a:latin typeface="+mn-lt"/>
                <a:ea typeface="+mn-ea"/>
                <a:cs typeface="+mn-cs"/>
              </a:rPr>
              <a:t>Debentures</a:t>
            </a:r>
          </a:p>
          <a:p>
            <a:pPr marL="171450" indent="-171450">
              <a:buFont typeface="Arial" pitchFamily="34" charset="0"/>
              <a:buChar char="•"/>
            </a:pPr>
            <a:r>
              <a:rPr lang="en-CA" sz="1200" b="0" i="0" u="none" strike="noStrike" kern="1200" baseline="0" dirty="0" smtClean="0">
                <a:solidFill>
                  <a:schemeClr val="tx1"/>
                </a:solidFill>
                <a:latin typeface="+mn-lt"/>
                <a:ea typeface="+mn-ea"/>
                <a:cs typeface="+mn-cs"/>
              </a:rPr>
              <a:t>Repurchase Non-Convertible Debentures</a:t>
            </a:r>
          </a:p>
          <a:p>
            <a:pPr marL="171450" indent="-171450">
              <a:buFont typeface="Arial" pitchFamily="34" charset="0"/>
              <a:buChar char="•"/>
            </a:pPr>
            <a:r>
              <a:rPr lang="en-CA" sz="1200" b="0" i="0" u="none" strike="noStrike" kern="1200" baseline="0" dirty="0" smtClean="0">
                <a:solidFill>
                  <a:schemeClr val="tx1"/>
                </a:solidFill>
                <a:latin typeface="+mn-lt"/>
                <a:ea typeface="+mn-ea"/>
                <a:cs typeface="+mn-cs"/>
              </a:rPr>
              <a:t>Fund The Bow</a:t>
            </a:r>
          </a:p>
          <a:p>
            <a:pPr marL="0" indent="0">
              <a:buFont typeface="Arial" pitchFamily="34" charset="0"/>
              <a:buNone/>
            </a:pPr>
            <a:r>
              <a:rPr lang="en-CA" sz="1200" b="0" i="0" u="none" strike="noStrike" kern="1200" baseline="0" dirty="0" smtClean="0">
                <a:solidFill>
                  <a:schemeClr val="tx1"/>
                </a:solidFill>
                <a:latin typeface="+mn-lt"/>
                <a:ea typeface="+mn-ea"/>
                <a:cs typeface="+mn-cs"/>
              </a:rPr>
              <a:t>Bank Indebtedness</a:t>
            </a:r>
          </a:p>
          <a:p>
            <a:pPr marL="171450" indent="-171450">
              <a:buFont typeface="Arial" pitchFamily="34" charset="0"/>
              <a:buChar char="•"/>
            </a:pPr>
            <a:r>
              <a:rPr lang="en-CA" sz="1200" b="0" i="0" u="none" strike="noStrike" kern="1200" baseline="0" dirty="0" smtClean="0">
                <a:solidFill>
                  <a:schemeClr val="tx1"/>
                </a:solidFill>
                <a:latin typeface="+mn-lt"/>
                <a:ea typeface="+mn-ea"/>
                <a:cs typeface="+mn-cs"/>
              </a:rPr>
              <a:t>A general operating facility</a:t>
            </a:r>
          </a:p>
          <a:p>
            <a:pPr marL="171450" indent="-171450">
              <a:buFont typeface="Arial" pitchFamily="34" charset="0"/>
              <a:buChar char="•"/>
            </a:pPr>
            <a:r>
              <a:rPr lang="en-CA" sz="1200" b="0" i="0" u="none" strike="noStrike" kern="1200" baseline="0" dirty="0" smtClean="0">
                <a:solidFill>
                  <a:schemeClr val="tx1"/>
                </a:solidFill>
                <a:latin typeface="+mn-lt"/>
                <a:ea typeface="+mn-ea"/>
                <a:cs typeface="+mn-cs"/>
              </a:rPr>
              <a:t>A secured construction financing facility for The Bow</a:t>
            </a:r>
            <a:endParaRPr lang="en-CA" dirty="0"/>
          </a:p>
        </p:txBody>
      </p:sp>
      <p:sp>
        <p:nvSpPr>
          <p:cNvPr id="4" name="Slide Number Placeholder 3"/>
          <p:cNvSpPr>
            <a:spLocks noGrp="1"/>
          </p:cNvSpPr>
          <p:nvPr>
            <p:ph type="sldNum" sz="quarter" idx="10"/>
          </p:nvPr>
        </p:nvSpPr>
        <p:spPr/>
        <p:txBody>
          <a:bodyPr/>
          <a:lstStyle/>
          <a:p>
            <a:fld id="{89D0C63C-365B-40DB-8975-891B99F94949}" type="slidenum">
              <a:rPr lang="en-CA" smtClean="0"/>
              <a:pPr/>
              <a:t>162</a:t>
            </a:fld>
            <a:endParaRPr lang="en-CA"/>
          </a:p>
        </p:txBody>
      </p:sp>
    </p:spTree>
    <p:extLst>
      <p:ext uri="{BB962C8B-B14F-4D97-AF65-F5344CB8AC3E}">
        <p14:creationId xmlns:p14="http://schemas.microsoft.com/office/powerpoint/2010/main" xmlns="" val="2804392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Compare to last year,</a:t>
            </a:r>
            <a:r>
              <a:rPr lang="en-CA" baseline="0" dirty="0" smtClean="0"/>
              <a:t> units was increased by 17,498,000=1.75 million</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monthly distribution to </a:t>
            </a:r>
            <a:r>
              <a:rPr lang="en-CA" dirty="0" err="1" smtClean="0"/>
              <a:t>unitholders</a:t>
            </a:r>
            <a:r>
              <a:rPr lang="en-CA" dirty="0" smtClean="0"/>
              <a:t> is currently 0.115 per unit, representing on an annualized basis 1.38 per unit</a:t>
            </a:r>
          </a:p>
          <a:p>
            <a:endParaRPr lang="en-CA" dirty="0" smtClean="0"/>
          </a:p>
          <a:p>
            <a:r>
              <a:rPr lang="en-US" dirty="0" err="1" smtClean="0"/>
              <a:t>RioCan</a:t>
            </a:r>
            <a:r>
              <a:rPr lang="en-US" dirty="0" smtClean="0"/>
              <a:t> today announced a distribution of 11.5 cents per unit for the month of March. The distribution will be payable on April 7, 2011 to </a:t>
            </a:r>
            <a:r>
              <a:rPr lang="en-US" dirty="0" err="1" smtClean="0"/>
              <a:t>unitholders</a:t>
            </a:r>
            <a:r>
              <a:rPr lang="en-US" dirty="0" smtClean="0"/>
              <a:t> of record as at March 31, 2011.</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err="1" smtClean="0"/>
              <a:t>Riocan’s</a:t>
            </a:r>
            <a:r>
              <a:rPr lang="en-CA" dirty="0" smtClean="0"/>
              <a:t> Canadian</a:t>
            </a:r>
            <a:r>
              <a:rPr lang="en-CA" baseline="0" dirty="0" smtClean="0"/>
              <a:t> portfolio of properties is concentrated around </a:t>
            </a:r>
            <a:r>
              <a:rPr lang="en-CA" baseline="0" dirty="0" err="1" smtClean="0"/>
              <a:t>canada’s</a:t>
            </a:r>
            <a:r>
              <a:rPr lang="en-CA" baseline="0" dirty="0" smtClean="0"/>
              <a:t> largest urban markets, covers </a:t>
            </a:r>
            <a:r>
              <a:rPr lang="en-CA" baseline="0" dirty="0" err="1" smtClean="0"/>
              <a:t>calgary</a:t>
            </a:r>
            <a:r>
              <a:rPr lang="en-CA" baseline="0" dirty="0" smtClean="0"/>
              <a:t> and </a:t>
            </a:r>
            <a:r>
              <a:rPr lang="en-CA" baseline="0" dirty="0" err="1" smtClean="0"/>
              <a:t>edmonton</a:t>
            </a:r>
            <a:r>
              <a:rPr lang="en-CA" baseline="0" dirty="0" smtClean="0"/>
              <a:t>, </a:t>
            </a:r>
            <a:r>
              <a:rPr lang="en-CA" baseline="0" dirty="0" err="1" smtClean="0"/>
              <a:t>alberta</a:t>
            </a:r>
            <a:r>
              <a:rPr lang="en-CA" baseline="0" dirty="0" smtClean="0"/>
              <a:t>, </a:t>
            </a:r>
            <a:r>
              <a:rPr lang="en-CA" baseline="0" dirty="0" err="1" smtClean="0"/>
              <a:t>vancouver</a:t>
            </a:r>
            <a:r>
              <a:rPr lang="en-CA" baseline="0" dirty="0" smtClean="0"/>
              <a:t>, </a:t>
            </a:r>
            <a:r>
              <a:rPr lang="en-CA" baseline="0" dirty="0" err="1" smtClean="0"/>
              <a:t>toronto</a:t>
            </a:r>
            <a:r>
              <a:rPr lang="en-CA" baseline="0" dirty="0" smtClean="0"/>
              <a:t>, greater </a:t>
            </a:r>
            <a:r>
              <a:rPr lang="en-CA" baseline="0" dirty="0" err="1" smtClean="0"/>
              <a:t>ottawa</a:t>
            </a:r>
            <a:r>
              <a:rPr lang="en-CA" baseline="0" dirty="0" smtClean="0"/>
              <a:t>, </a:t>
            </a:r>
            <a:r>
              <a:rPr lang="en-CA" baseline="0" dirty="0" err="1" smtClean="0"/>
              <a:t>montreal</a:t>
            </a:r>
            <a:r>
              <a:rPr lang="en-CA" baseline="0" dirty="0" smtClean="0"/>
              <a:t> with a total of 13.6 million residents. These 6 high population growth markets in turn results in more demand for space and higher rents, it now focus to own properties primarily in these high growth markets, it also expands and redevelops components of existing shopping centres to create additional value.</a:t>
            </a:r>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aseline="0" dirty="0" err="1" smtClean="0"/>
              <a:t>RioCan</a:t>
            </a:r>
            <a:r>
              <a:rPr lang="en-CA" baseline="0" dirty="0" smtClean="0"/>
              <a:t> believes that the us market is expected to yield a greater number of attractive opportunities than will be available in </a:t>
            </a:r>
            <a:r>
              <a:rPr lang="en-CA" baseline="0" dirty="0" err="1" smtClean="0"/>
              <a:t>canada</a:t>
            </a:r>
            <a:r>
              <a:rPr lang="en-CA" baseline="0" dirty="0" smtClean="0"/>
              <a:t>. </a:t>
            </a:r>
            <a:r>
              <a:rPr lang="en-CA" baseline="0" dirty="0" err="1" smtClean="0"/>
              <a:t>Riocan</a:t>
            </a:r>
            <a:r>
              <a:rPr lang="en-CA" baseline="0" dirty="0" smtClean="0"/>
              <a:t> is presently invested in two geographic areas of the us: the north-eastern states and the state of </a:t>
            </a:r>
            <a:r>
              <a:rPr lang="en-CA" baseline="0" dirty="0" err="1" smtClean="0"/>
              <a:t>texas</a:t>
            </a:r>
            <a:r>
              <a:rPr lang="en-CA" baseline="0" dirty="0" smtClean="0"/>
              <a:t>.</a:t>
            </a:r>
          </a:p>
          <a:p>
            <a:endParaRPr lang="en-CA" baseline="0" dirty="0" smtClean="0"/>
          </a:p>
          <a:p>
            <a:r>
              <a:rPr lang="en-CA" baseline="0" dirty="0" smtClean="0"/>
              <a:t>Cedar: the real states through joint venture 80% owned by </a:t>
            </a:r>
            <a:r>
              <a:rPr lang="en-CA" baseline="0" dirty="0" err="1" smtClean="0"/>
              <a:t>Riocan</a:t>
            </a:r>
            <a:r>
              <a:rPr lang="en-CA" baseline="0" dirty="0" smtClean="0"/>
              <a:t> and 20% owned by Cedar, with the first properties in the joint venture being seven grocery-anchored shopping centre in </a:t>
            </a:r>
            <a:r>
              <a:rPr lang="en-CA" dirty="0" smtClean="0"/>
              <a:t>Massachusetts, Pennsylvania, and Connecticut.</a:t>
            </a:r>
          </a:p>
          <a:p>
            <a:r>
              <a:rPr lang="en-CA" dirty="0" err="1" smtClean="0"/>
              <a:t>Riocan</a:t>
            </a:r>
            <a:r>
              <a:rPr lang="en-CA" baseline="0" dirty="0" smtClean="0"/>
              <a:t> has owned from inland western an 80% interest in nine new format shopping centres for </a:t>
            </a:r>
            <a:r>
              <a:rPr lang="en-CA" dirty="0" smtClean="0"/>
              <a:t>80% interest for </a:t>
            </a:r>
            <a:r>
              <a:rPr lang="en-CA" dirty="0" err="1" smtClean="0"/>
              <a:t>usd</a:t>
            </a:r>
            <a:r>
              <a:rPr lang="en-CA" dirty="0" smtClean="0"/>
              <a:t> $123.3 million and assume $68.2m property level debt with average interest rate of  5.6% and average term 6 years.</a:t>
            </a:r>
          </a:p>
          <a:p>
            <a:endParaRPr lang="en-CA" dirty="0" smtClean="0"/>
          </a:p>
          <a:p>
            <a:endParaRPr lang="en-US" dirty="0"/>
          </a:p>
        </p:txBody>
      </p:sp>
      <p:sp>
        <p:nvSpPr>
          <p:cNvPr id="4" name="Slide Number Placeholder 3"/>
          <p:cNvSpPr>
            <a:spLocks noGrp="1"/>
          </p:cNvSpPr>
          <p:nvPr>
            <p:ph type="sldNum" sz="quarter" idx="10"/>
          </p:nvPr>
        </p:nvSpPr>
        <p:spPr/>
        <p:txBody>
          <a:bodyPr/>
          <a:lstStyle/>
          <a:p>
            <a:fld id="{379CFAF9-EED1-4654-8C5C-A9AAD6B79420}"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On </a:t>
            </a:r>
            <a:r>
              <a:rPr lang="en-CA" dirty="0" err="1" smtClean="0"/>
              <a:t>oct</a:t>
            </a:r>
            <a:r>
              <a:rPr lang="en-CA" baseline="0" dirty="0" smtClean="0"/>
              <a:t> 8, 2010 </a:t>
            </a:r>
            <a:r>
              <a:rPr lang="en-CA" baseline="0" dirty="0" err="1" smtClean="0"/>
              <a:t>RioCan</a:t>
            </a:r>
            <a:r>
              <a:rPr lang="en-CA" baseline="0" dirty="0" smtClean="0"/>
              <a:t> announced the acquisition of Las </a:t>
            </a:r>
            <a:r>
              <a:rPr lang="en-CA" baseline="0" dirty="0" err="1" smtClean="0"/>
              <a:t>palmas</a:t>
            </a:r>
            <a:r>
              <a:rPr lang="en-CA" baseline="0" dirty="0" smtClean="0"/>
              <a:t> marketplace in El Paso, Texas through a joint venture arrangement with </a:t>
            </a:r>
            <a:r>
              <a:rPr lang="en-CA" baseline="0" dirty="0" err="1" smtClean="0"/>
              <a:t>Kimco</a:t>
            </a:r>
            <a:r>
              <a:rPr lang="en-CA" baseline="0" dirty="0" smtClean="0"/>
              <a:t> and Dunhill. </a:t>
            </a:r>
            <a:r>
              <a:rPr lang="en-CA" baseline="0" dirty="0" err="1" smtClean="0"/>
              <a:t>Kimco</a:t>
            </a:r>
            <a:r>
              <a:rPr lang="en-CA" baseline="0" dirty="0" smtClean="0"/>
              <a:t> is a publicly-traded real estate investment trust and is the United State’s largest owner and operator of neighbourhood and community shopping centres.</a:t>
            </a:r>
          </a:p>
          <a:p>
            <a:r>
              <a:rPr lang="en-CA" baseline="0" dirty="0" smtClean="0"/>
              <a:t>Las Palmas is a 638,000 square feet new format retail centre, the property is 98% leased and has an average lease term of approximately 7 years at an average lease rate of approximately $10 per square foot.</a:t>
            </a:r>
            <a:endParaRPr lang="en-CA" dirty="0"/>
          </a:p>
        </p:txBody>
      </p:sp>
      <p:sp>
        <p:nvSpPr>
          <p:cNvPr id="4" name="Slide Number Placeholder 3"/>
          <p:cNvSpPr>
            <a:spLocks noGrp="1"/>
          </p:cNvSpPr>
          <p:nvPr>
            <p:ph type="sldNum" sz="quarter" idx="10"/>
          </p:nvPr>
        </p:nvSpPr>
        <p:spPr/>
        <p:txBody>
          <a:bodyPr/>
          <a:lstStyle/>
          <a:p>
            <a:fld id="{7C0F2076-32FA-4496-8665-49978966B799}" type="slidenum">
              <a:rPr lang="en-CA" smtClean="0">
                <a:solidFill>
                  <a:prstClr val="black"/>
                </a:solidFill>
              </a:rPr>
              <a:pPr/>
              <a:t>50</a:t>
            </a:fld>
            <a:endParaRPr lang="en-CA">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B4AB0C39-024C-4576-AE53-F33A78DF6BA8}" type="datetimeFigureOut">
              <a:rPr lang="en-CA" smtClean="0"/>
              <a:pPr/>
              <a:t>16/03/2011</a:t>
            </a:fld>
            <a:endParaRPr lang="en-CA"/>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CA"/>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0A81A8B-F3DF-40B3-966E-8E814545EE55}" type="slidenum">
              <a:rPr lang="en-CA" smtClean="0"/>
              <a:pPr/>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AB0C39-024C-4576-AE53-F33A78DF6BA8}" type="datetimeFigureOut">
              <a:rPr lang="en-CA" smtClean="0"/>
              <a:pPr/>
              <a:t>16/03/2011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0A81A8B-F3DF-40B3-966E-8E814545EE55}"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B4AB0C39-024C-4576-AE53-F33A78DF6BA8}" type="datetimeFigureOut">
              <a:rPr lang="en-CA" smtClean="0"/>
              <a:pPr/>
              <a:t>16/03/2011</a:t>
            </a:fld>
            <a:endParaRPr lang="en-CA"/>
          </a:p>
        </p:txBody>
      </p:sp>
      <p:sp>
        <p:nvSpPr>
          <p:cNvPr id="5" name="Footer Placeholder 4"/>
          <p:cNvSpPr>
            <a:spLocks noGrp="1"/>
          </p:cNvSpPr>
          <p:nvPr>
            <p:ph type="ftr" sz="quarter" idx="11"/>
          </p:nvPr>
        </p:nvSpPr>
        <p:spPr>
          <a:xfrm>
            <a:off x="457201" y="6248207"/>
            <a:ext cx="5573483" cy="365125"/>
          </a:xfrm>
        </p:spPr>
        <p:txBody>
          <a:bodyPr/>
          <a:lstStyle/>
          <a:p>
            <a:endParaRPr lang="en-CA"/>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D0A81A8B-F3DF-40B3-966E-8E814545EE55}" type="slidenum">
              <a:rPr lang="en-CA" smtClean="0"/>
              <a:pPr/>
              <a:t>‹#›</a:t>
            </a:fld>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474A6AB-6A33-4C26-96AB-23412ECBC89E}" type="datetimeFigureOut">
              <a:rPr lang="en-CA" smtClean="0">
                <a:solidFill>
                  <a:srgbClr val="E4E9EF"/>
                </a:solidFill>
              </a:rPr>
              <a:pPr/>
              <a:t>16/03/2011</a:t>
            </a:fld>
            <a:endParaRPr lang="en-CA" dirty="0">
              <a:solidFill>
                <a:srgbClr val="E4E9EF"/>
              </a:solidFill>
            </a:endParaRPr>
          </a:p>
        </p:txBody>
      </p:sp>
      <p:sp>
        <p:nvSpPr>
          <p:cNvPr id="5" name="Footer Placeholder 4"/>
          <p:cNvSpPr>
            <a:spLocks noGrp="1"/>
          </p:cNvSpPr>
          <p:nvPr>
            <p:ph type="ftr" sz="quarter" idx="11"/>
          </p:nvPr>
        </p:nvSpPr>
        <p:spPr/>
        <p:txBody>
          <a:bodyPr/>
          <a:lstStyle/>
          <a:p>
            <a:endParaRPr lang="en-CA" dirty="0">
              <a:solidFill>
                <a:srgbClr val="E4E9EF"/>
              </a:solidFill>
            </a:endParaRPr>
          </a:p>
        </p:txBody>
      </p:sp>
      <p:sp>
        <p:nvSpPr>
          <p:cNvPr id="6" name="Slide Number Placeholder 5"/>
          <p:cNvSpPr>
            <a:spLocks noGrp="1"/>
          </p:cNvSpPr>
          <p:nvPr>
            <p:ph type="sldNum" sz="quarter" idx="12"/>
          </p:nvPr>
        </p:nvSpPr>
        <p:spPr/>
        <p:txBody>
          <a:bodyPr/>
          <a:lstStyle/>
          <a:p>
            <a:fld id="{C140B73D-16C7-4D46-8141-E0ABBA9331F9}" type="slidenum">
              <a:rPr lang="en-CA" smtClean="0"/>
              <a:pPr/>
              <a:t>‹#›</a:t>
            </a:fld>
            <a:endParaRPr lang="en-CA" dirty="0"/>
          </a:p>
        </p:txBody>
      </p:sp>
    </p:spTree>
    <p:extLst>
      <p:ext uri="{BB962C8B-B14F-4D97-AF65-F5344CB8AC3E}">
        <p14:creationId xmlns:p14="http://schemas.microsoft.com/office/powerpoint/2010/main" xmlns="" val="597162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74A6AB-6A33-4C26-96AB-23412ECBC89E}" type="datetimeFigureOut">
              <a:rPr lang="en-CA" smtClean="0">
                <a:solidFill>
                  <a:srgbClr val="E4E9EF"/>
                </a:solidFill>
              </a:rPr>
              <a:pPr/>
              <a:t>16/03/2011</a:t>
            </a:fld>
            <a:endParaRPr lang="en-CA" dirty="0">
              <a:solidFill>
                <a:srgbClr val="E4E9EF"/>
              </a:solidFill>
            </a:endParaRPr>
          </a:p>
        </p:txBody>
      </p:sp>
      <p:sp>
        <p:nvSpPr>
          <p:cNvPr id="5" name="Footer Placeholder 4"/>
          <p:cNvSpPr>
            <a:spLocks noGrp="1"/>
          </p:cNvSpPr>
          <p:nvPr>
            <p:ph type="ftr" sz="quarter" idx="11"/>
          </p:nvPr>
        </p:nvSpPr>
        <p:spPr/>
        <p:txBody>
          <a:bodyPr/>
          <a:lstStyle/>
          <a:p>
            <a:endParaRPr lang="en-CA" dirty="0">
              <a:solidFill>
                <a:srgbClr val="E4E9EF"/>
              </a:solidFill>
            </a:endParaRPr>
          </a:p>
        </p:txBody>
      </p:sp>
      <p:sp>
        <p:nvSpPr>
          <p:cNvPr id="6" name="Slide Number Placeholder 5"/>
          <p:cNvSpPr>
            <a:spLocks noGrp="1"/>
          </p:cNvSpPr>
          <p:nvPr>
            <p:ph type="sldNum" sz="quarter" idx="12"/>
          </p:nvPr>
        </p:nvSpPr>
        <p:spPr/>
        <p:txBody>
          <a:bodyPr/>
          <a:lstStyle/>
          <a:p>
            <a:fld id="{C140B73D-16C7-4D46-8141-E0ABBA9331F9}" type="slidenum">
              <a:rPr lang="en-CA" smtClean="0"/>
              <a:pPr/>
              <a:t>‹#›</a:t>
            </a:fld>
            <a:endParaRPr lang="en-CA" dirty="0"/>
          </a:p>
        </p:txBody>
      </p:sp>
    </p:spTree>
    <p:extLst>
      <p:ext uri="{BB962C8B-B14F-4D97-AF65-F5344CB8AC3E}">
        <p14:creationId xmlns:p14="http://schemas.microsoft.com/office/powerpoint/2010/main" xmlns="" val="2983735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74A6AB-6A33-4C26-96AB-23412ECBC89E}" type="datetimeFigureOut">
              <a:rPr lang="en-CA" smtClean="0">
                <a:solidFill>
                  <a:srgbClr val="E4E9EF"/>
                </a:solidFill>
              </a:rPr>
              <a:pPr/>
              <a:t>16/03/2011</a:t>
            </a:fld>
            <a:endParaRPr lang="en-CA" dirty="0">
              <a:solidFill>
                <a:srgbClr val="E4E9EF"/>
              </a:solidFill>
            </a:endParaRPr>
          </a:p>
        </p:txBody>
      </p:sp>
      <p:sp>
        <p:nvSpPr>
          <p:cNvPr id="5" name="Footer Placeholder 4"/>
          <p:cNvSpPr>
            <a:spLocks noGrp="1"/>
          </p:cNvSpPr>
          <p:nvPr>
            <p:ph type="ftr" sz="quarter" idx="11"/>
          </p:nvPr>
        </p:nvSpPr>
        <p:spPr/>
        <p:txBody>
          <a:bodyPr/>
          <a:lstStyle/>
          <a:p>
            <a:endParaRPr lang="en-CA" dirty="0">
              <a:solidFill>
                <a:srgbClr val="E4E9EF"/>
              </a:solidFill>
            </a:endParaRPr>
          </a:p>
        </p:txBody>
      </p:sp>
      <p:sp>
        <p:nvSpPr>
          <p:cNvPr id="6" name="Slide Number Placeholder 5"/>
          <p:cNvSpPr>
            <a:spLocks noGrp="1"/>
          </p:cNvSpPr>
          <p:nvPr>
            <p:ph type="sldNum" sz="quarter" idx="12"/>
          </p:nvPr>
        </p:nvSpPr>
        <p:spPr/>
        <p:txBody>
          <a:bodyPr/>
          <a:lstStyle/>
          <a:p>
            <a:fld id="{C140B73D-16C7-4D46-8141-E0ABBA9331F9}" type="slidenum">
              <a:rPr lang="en-CA" smtClean="0"/>
              <a:pPr/>
              <a:t>‹#›</a:t>
            </a:fld>
            <a:endParaRPr lang="en-CA" dirty="0"/>
          </a:p>
        </p:txBody>
      </p:sp>
    </p:spTree>
    <p:extLst>
      <p:ext uri="{BB962C8B-B14F-4D97-AF65-F5344CB8AC3E}">
        <p14:creationId xmlns:p14="http://schemas.microsoft.com/office/powerpoint/2010/main" xmlns="" val="3965211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474A6AB-6A33-4C26-96AB-23412ECBC89E}" type="datetimeFigureOut">
              <a:rPr lang="en-CA" smtClean="0">
                <a:solidFill>
                  <a:srgbClr val="E4E9EF"/>
                </a:solidFill>
              </a:rPr>
              <a:pPr/>
              <a:t>16/03/2011</a:t>
            </a:fld>
            <a:endParaRPr lang="en-CA" dirty="0">
              <a:solidFill>
                <a:srgbClr val="E4E9EF"/>
              </a:solidFill>
            </a:endParaRPr>
          </a:p>
        </p:txBody>
      </p:sp>
      <p:sp>
        <p:nvSpPr>
          <p:cNvPr id="6" name="Footer Placeholder 5"/>
          <p:cNvSpPr>
            <a:spLocks noGrp="1"/>
          </p:cNvSpPr>
          <p:nvPr>
            <p:ph type="ftr" sz="quarter" idx="11"/>
          </p:nvPr>
        </p:nvSpPr>
        <p:spPr/>
        <p:txBody>
          <a:bodyPr/>
          <a:lstStyle/>
          <a:p>
            <a:endParaRPr lang="en-CA" dirty="0">
              <a:solidFill>
                <a:srgbClr val="E4E9EF"/>
              </a:solidFill>
            </a:endParaRPr>
          </a:p>
        </p:txBody>
      </p:sp>
      <p:sp>
        <p:nvSpPr>
          <p:cNvPr id="7" name="Slide Number Placeholder 6"/>
          <p:cNvSpPr>
            <a:spLocks noGrp="1"/>
          </p:cNvSpPr>
          <p:nvPr>
            <p:ph type="sldNum" sz="quarter" idx="12"/>
          </p:nvPr>
        </p:nvSpPr>
        <p:spPr/>
        <p:txBody>
          <a:bodyPr/>
          <a:lstStyle/>
          <a:p>
            <a:fld id="{C140B73D-16C7-4D46-8141-E0ABBA9331F9}" type="slidenum">
              <a:rPr lang="en-CA" smtClean="0"/>
              <a:pPr/>
              <a:t>‹#›</a:t>
            </a:fld>
            <a:endParaRPr lang="en-CA" dirty="0"/>
          </a:p>
        </p:txBody>
      </p:sp>
    </p:spTree>
    <p:extLst>
      <p:ext uri="{BB962C8B-B14F-4D97-AF65-F5344CB8AC3E}">
        <p14:creationId xmlns:p14="http://schemas.microsoft.com/office/powerpoint/2010/main" xmlns="" val="402911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74A6AB-6A33-4C26-96AB-23412ECBC89E}" type="datetimeFigureOut">
              <a:rPr lang="en-CA" smtClean="0">
                <a:solidFill>
                  <a:srgbClr val="E4E9EF"/>
                </a:solidFill>
              </a:rPr>
              <a:pPr/>
              <a:t>16/03/2011</a:t>
            </a:fld>
            <a:endParaRPr lang="en-CA" dirty="0">
              <a:solidFill>
                <a:srgbClr val="E4E9EF"/>
              </a:solidFill>
            </a:endParaRPr>
          </a:p>
        </p:txBody>
      </p:sp>
      <p:sp>
        <p:nvSpPr>
          <p:cNvPr id="8" name="Footer Placeholder 7"/>
          <p:cNvSpPr>
            <a:spLocks noGrp="1"/>
          </p:cNvSpPr>
          <p:nvPr>
            <p:ph type="ftr" sz="quarter" idx="11"/>
          </p:nvPr>
        </p:nvSpPr>
        <p:spPr/>
        <p:txBody>
          <a:bodyPr/>
          <a:lstStyle/>
          <a:p>
            <a:endParaRPr lang="en-CA" dirty="0">
              <a:solidFill>
                <a:srgbClr val="E4E9EF"/>
              </a:solidFill>
            </a:endParaRPr>
          </a:p>
        </p:txBody>
      </p:sp>
      <p:sp>
        <p:nvSpPr>
          <p:cNvPr id="9" name="Slide Number Placeholder 8"/>
          <p:cNvSpPr>
            <a:spLocks noGrp="1"/>
          </p:cNvSpPr>
          <p:nvPr>
            <p:ph type="sldNum" sz="quarter" idx="12"/>
          </p:nvPr>
        </p:nvSpPr>
        <p:spPr/>
        <p:txBody>
          <a:bodyPr/>
          <a:lstStyle/>
          <a:p>
            <a:fld id="{C140B73D-16C7-4D46-8141-E0ABBA9331F9}" type="slidenum">
              <a:rPr lang="en-CA" smtClean="0"/>
              <a:pPr/>
              <a:t>‹#›</a:t>
            </a:fld>
            <a:endParaRPr lang="en-CA" dirty="0"/>
          </a:p>
        </p:txBody>
      </p:sp>
    </p:spTree>
    <p:extLst>
      <p:ext uri="{BB962C8B-B14F-4D97-AF65-F5344CB8AC3E}">
        <p14:creationId xmlns:p14="http://schemas.microsoft.com/office/powerpoint/2010/main" xmlns="" val="279646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74A6AB-6A33-4C26-96AB-23412ECBC89E}" type="datetimeFigureOut">
              <a:rPr lang="en-CA" smtClean="0">
                <a:solidFill>
                  <a:srgbClr val="E4E9EF"/>
                </a:solidFill>
              </a:rPr>
              <a:pPr/>
              <a:t>16/03/2011</a:t>
            </a:fld>
            <a:endParaRPr lang="en-CA" dirty="0">
              <a:solidFill>
                <a:srgbClr val="E4E9EF"/>
              </a:solidFill>
            </a:endParaRPr>
          </a:p>
        </p:txBody>
      </p:sp>
      <p:sp>
        <p:nvSpPr>
          <p:cNvPr id="4" name="Footer Placeholder 3"/>
          <p:cNvSpPr>
            <a:spLocks noGrp="1"/>
          </p:cNvSpPr>
          <p:nvPr>
            <p:ph type="ftr" sz="quarter" idx="11"/>
          </p:nvPr>
        </p:nvSpPr>
        <p:spPr/>
        <p:txBody>
          <a:bodyPr/>
          <a:lstStyle/>
          <a:p>
            <a:endParaRPr lang="en-CA" dirty="0">
              <a:solidFill>
                <a:srgbClr val="E4E9EF"/>
              </a:solidFill>
            </a:endParaRPr>
          </a:p>
        </p:txBody>
      </p:sp>
      <p:sp>
        <p:nvSpPr>
          <p:cNvPr id="5" name="Slide Number Placeholder 4"/>
          <p:cNvSpPr>
            <a:spLocks noGrp="1"/>
          </p:cNvSpPr>
          <p:nvPr>
            <p:ph type="sldNum" sz="quarter" idx="12"/>
          </p:nvPr>
        </p:nvSpPr>
        <p:spPr/>
        <p:txBody>
          <a:bodyPr/>
          <a:lstStyle/>
          <a:p>
            <a:fld id="{C140B73D-16C7-4D46-8141-E0ABBA9331F9}" type="slidenum">
              <a:rPr lang="en-CA" smtClean="0"/>
              <a:pPr/>
              <a:t>‹#›</a:t>
            </a:fld>
            <a:endParaRPr lang="en-CA" dirty="0"/>
          </a:p>
        </p:txBody>
      </p:sp>
    </p:spTree>
    <p:extLst>
      <p:ext uri="{BB962C8B-B14F-4D97-AF65-F5344CB8AC3E}">
        <p14:creationId xmlns:p14="http://schemas.microsoft.com/office/powerpoint/2010/main" xmlns="" val="1897056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74A6AB-6A33-4C26-96AB-23412ECBC89E}" type="datetimeFigureOut">
              <a:rPr lang="en-CA" smtClean="0">
                <a:solidFill>
                  <a:srgbClr val="E4E9EF"/>
                </a:solidFill>
              </a:rPr>
              <a:pPr/>
              <a:t>16/03/2011</a:t>
            </a:fld>
            <a:endParaRPr lang="en-CA" dirty="0">
              <a:solidFill>
                <a:srgbClr val="E4E9EF"/>
              </a:solidFill>
            </a:endParaRPr>
          </a:p>
        </p:txBody>
      </p:sp>
      <p:sp>
        <p:nvSpPr>
          <p:cNvPr id="3" name="Footer Placeholder 2"/>
          <p:cNvSpPr>
            <a:spLocks noGrp="1"/>
          </p:cNvSpPr>
          <p:nvPr>
            <p:ph type="ftr" sz="quarter" idx="11"/>
          </p:nvPr>
        </p:nvSpPr>
        <p:spPr/>
        <p:txBody>
          <a:bodyPr/>
          <a:lstStyle/>
          <a:p>
            <a:endParaRPr lang="en-CA" dirty="0">
              <a:solidFill>
                <a:srgbClr val="E4E9EF"/>
              </a:solidFill>
            </a:endParaRPr>
          </a:p>
        </p:txBody>
      </p:sp>
      <p:sp>
        <p:nvSpPr>
          <p:cNvPr id="4" name="Slide Number Placeholder 3"/>
          <p:cNvSpPr>
            <a:spLocks noGrp="1"/>
          </p:cNvSpPr>
          <p:nvPr>
            <p:ph type="sldNum" sz="quarter" idx="12"/>
          </p:nvPr>
        </p:nvSpPr>
        <p:spPr/>
        <p:txBody>
          <a:bodyPr/>
          <a:lstStyle/>
          <a:p>
            <a:fld id="{C140B73D-16C7-4D46-8141-E0ABBA9331F9}" type="slidenum">
              <a:rPr lang="en-CA" smtClean="0"/>
              <a:pPr/>
              <a:t>‹#›</a:t>
            </a:fld>
            <a:endParaRPr lang="en-CA" dirty="0"/>
          </a:p>
        </p:txBody>
      </p:sp>
    </p:spTree>
    <p:extLst>
      <p:ext uri="{BB962C8B-B14F-4D97-AF65-F5344CB8AC3E}">
        <p14:creationId xmlns:p14="http://schemas.microsoft.com/office/powerpoint/2010/main" xmlns="" val="1457713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74A6AB-6A33-4C26-96AB-23412ECBC89E}" type="datetimeFigureOut">
              <a:rPr lang="en-CA" smtClean="0">
                <a:solidFill>
                  <a:srgbClr val="E4E9EF"/>
                </a:solidFill>
              </a:rPr>
              <a:pPr/>
              <a:t>16/03/2011</a:t>
            </a:fld>
            <a:endParaRPr lang="en-CA" dirty="0">
              <a:solidFill>
                <a:srgbClr val="E4E9EF"/>
              </a:solidFill>
            </a:endParaRPr>
          </a:p>
        </p:txBody>
      </p:sp>
      <p:sp>
        <p:nvSpPr>
          <p:cNvPr id="6" name="Footer Placeholder 5"/>
          <p:cNvSpPr>
            <a:spLocks noGrp="1"/>
          </p:cNvSpPr>
          <p:nvPr>
            <p:ph type="ftr" sz="quarter" idx="11"/>
          </p:nvPr>
        </p:nvSpPr>
        <p:spPr/>
        <p:txBody>
          <a:bodyPr/>
          <a:lstStyle/>
          <a:p>
            <a:endParaRPr lang="en-CA" dirty="0">
              <a:solidFill>
                <a:srgbClr val="E4E9EF"/>
              </a:solidFill>
            </a:endParaRPr>
          </a:p>
        </p:txBody>
      </p:sp>
      <p:sp>
        <p:nvSpPr>
          <p:cNvPr id="7" name="Slide Number Placeholder 6"/>
          <p:cNvSpPr>
            <a:spLocks noGrp="1"/>
          </p:cNvSpPr>
          <p:nvPr>
            <p:ph type="sldNum" sz="quarter" idx="12"/>
          </p:nvPr>
        </p:nvSpPr>
        <p:spPr/>
        <p:txBody>
          <a:bodyPr/>
          <a:lstStyle/>
          <a:p>
            <a:fld id="{C140B73D-16C7-4D46-8141-E0ABBA9331F9}" type="slidenum">
              <a:rPr lang="en-CA" smtClean="0"/>
              <a:pPr/>
              <a:t>‹#›</a:t>
            </a:fld>
            <a:endParaRPr lang="en-CA"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793412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4AB0C39-024C-4576-AE53-F33A78DF6BA8}" type="datetimeFigureOut">
              <a:rPr lang="en-CA" smtClean="0"/>
              <a:pPr/>
              <a:t>16/03/2011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0A81A8B-F3DF-40B3-966E-8E814545EE55}" type="slidenum">
              <a:rPr lang="en-CA" smtClean="0"/>
              <a:pPr/>
              <a:t>‹#›</a:t>
            </a:fld>
            <a:endParaRPr lang="en-CA"/>
          </a:p>
        </p:txBody>
      </p:sp>
      <p:sp>
        <p:nvSpPr>
          <p:cNvPr id="8" name="Content Placeholder 7"/>
          <p:cNvSpPr>
            <a:spLocks noGrp="1"/>
          </p:cNvSpPr>
          <p:nvPr>
            <p:ph sz="quarter" idx="1"/>
          </p:nvPr>
        </p:nvSpPr>
        <p:spPr>
          <a:xfrm>
            <a:off x="612648" y="1600200"/>
            <a:ext cx="8153400" cy="4495800"/>
          </a:xfrm>
        </p:spPr>
        <p:txBody>
          <a:bodyPr/>
          <a:lstStyle>
            <a:lvl1pPr>
              <a:defRPr sz="2400"/>
            </a:lvl1pPr>
            <a:lvl2pPr>
              <a:defRPr sz="2200"/>
            </a:lvl2pPr>
            <a:lvl3pPr>
              <a:defRPr sz="2000"/>
            </a:lvl3pPr>
            <a:lvl4pPr>
              <a:defRPr sz="1800"/>
            </a:lvl4pPr>
            <a:lvl5pPr>
              <a:defRPr sz="16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474A6AB-6A33-4C26-96AB-23412ECBC89E}" type="datetimeFigureOut">
              <a:rPr lang="en-CA" smtClean="0">
                <a:solidFill>
                  <a:srgbClr val="E4E9EF"/>
                </a:solidFill>
              </a:rPr>
              <a:pPr/>
              <a:t>16/03/2011</a:t>
            </a:fld>
            <a:endParaRPr lang="en-CA" dirty="0">
              <a:solidFill>
                <a:srgbClr val="E4E9EF"/>
              </a:solidFill>
            </a:endParaRPr>
          </a:p>
        </p:txBody>
      </p:sp>
      <p:sp>
        <p:nvSpPr>
          <p:cNvPr id="9" name="Slide Number Placeholder 8"/>
          <p:cNvSpPr>
            <a:spLocks noGrp="1"/>
          </p:cNvSpPr>
          <p:nvPr>
            <p:ph type="sldNum" sz="quarter" idx="11"/>
          </p:nvPr>
        </p:nvSpPr>
        <p:spPr/>
        <p:txBody>
          <a:bodyPr/>
          <a:lstStyle/>
          <a:p>
            <a:fld id="{C140B73D-16C7-4D46-8141-E0ABBA9331F9}" type="slidenum">
              <a:rPr lang="en-CA" smtClean="0"/>
              <a:pPr/>
              <a:t>‹#›</a:t>
            </a:fld>
            <a:endParaRPr lang="en-CA" dirty="0"/>
          </a:p>
        </p:txBody>
      </p:sp>
      <p:sp>
        <p:nvSpPr>
          <p:cNvPr id="10" name="Footer Placeholder 9"/>
          <p:cNvSpPr>
            <a:spLocks noGrp="1"/>
          </p:cNvSpPr>
          <p:nvPr>
            <p:ph type="ftr" sz="quarter" idx="12"/>
          </p:nvPr>
        </p:nvSpPr>
        <p:spPr/>
        <p:txBody>
          <a:bodyPr/>
          <a:lstStyle/>
          <a:p>
            <a:endParaRPr lang="en-CA" dirty="0">
              <a:solidFill>
                <a:srgbClr val="E4E9EF"/>
              </a:solidFill>
            </a:endParaRPr>
          </a:p>
        </p:txBody>
      </p:sp>
    </p:spTree>
    <p:extLst>
      <p:ext uri="{BB962C8B-B14F-4D97-AF65-F5344CB8AC3E}">
        <p14:creationId xmlns:p14="http://schemas.microsoft.com/office/powerpoint/2010/main" xmlns="" val="4192274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74A6AB-6A33-4C26-96AB-23412ECBC89E}" type="datetimeFigureOut">
              <a:rPr lang="en-CA" smtClean="0">
                <a:solidFill>
                  <a:srgbClr val="E4E9EF"/>
                </a:solidFill>
              </a:rPr>
              <a:pPr/>
              <a:t>16/03/2011</a:t>
            </a:fld>
            <a:endParaRPr lang="en-CA" dirty="0">
              <a:solidFill>
                <a:srgbClr val="E4E9EF"/>
              </a:solidFill>
            </a:endParaRPr>
          </a:p>
        </p:txBody>
      </p:sp>
      <p:sp>
        <p:nvSpPr>
          <p:cNvPr id="5" name="Footer Placeholder 4"/>
          <p:cNvSpPr>
            <a:spLocks noGrp="1"/>
          </p:cNvSpPr>
          <p:nvPr>
            <p:ph type="ftr" sz="quarter" idx="11"/>
          </p:nvPr>
        </p:nvSpPr>
        <p:spPr/>
        <p:txBody>
          <a:bodyPr/>
          <a:lstStyle/>
          <a:p>
            <a:endParaRPr lang="en-CA" dirty="0">
              <a:solidFill>
                <a:srgbClr val="E4E9EF"/>
              </a:solidFill>
            </a:endParaRPr>
          </a:p>
        </p:txBody>
      </p:sp>
      <p:sp>
        <p:nvSpPr>
          <p:cNvPr id="6" name="Slide Number Placeholder 5"/>
          <p:cNvSpPr>
            <a:spLocks noGrp="1"/>
          </p:cNvSpPr>
          <p:nvPr>
            <p:ph type="sldNum" sz="quarter" idx="12"/>
          </p:nvPr>
        </p:nvSpPr>
        <p:spPr/>
        <p:txBody>
          <a:bodyPr/>
          <a:lstStyle/>
          <a:p>
            <a:fld id="{C140B73D-16C7-4D46-8141-E0ABBA9331F9}" type="slidenum">
              <a:rPr lang="en-CA" smtClean="0"/>
              <a:pPr/>
              <a:t>‹#›</a:t>
            </a:fld>
            <a:endParaRPr lang="en-CA" dirty="0"/>
          </a:p>
        </p:txBody>
      </p:sp>
    </p:spTree>
    <p:extLst>
      <p:ext uri="{BB962C8B-B14F-4D97-AF65-F5344CB8AC3E}">
        <p14:creationId xmlns:p14="http://schemas.microsoft.com/office/powerpoint/2010/main" xmlns="" val="3674893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74A6AB-6A33-4C26-96AB-23412ECBC89E}" type="datetimeFigureOut">
              <a:rPr lang="en-CA" smtClean="0">
                <a:solidFill>
                  <a:srgbClr val="E4E9EF"/>
                </a:solidFill>
              </a:rPr>
              <a:pPr/>
              <a:t>16/03/2011</a:t>
            </a:fld>
            <a:endParaRPr lang="en-CA" dirty="0">
              <a:solidFill>
                <a:srgbClr val="E4E9EF"/>
              </a:solidFill>
            </a:endParaRPr>
          </a:p>
        </p:txBody>
      </p:sp>
      <p:sp>
        <p:nvSpPr>
          <p:cNvPr id="5" name="Footer Placeholder 4"/>
          <p:cNvSpPr>
            <a:spLocks noGrp="1"/>
          </p:cNvSpPr>
          <p:nvPr>
            <p:ph type="ftr" sz="quarter" idx="11"/>
          </p:nvPr>
        </p:nvSpPr>
        <p:spPr/>
        <p:txBody>
          <a:bodyPr/>
          <a:lstStyle/>
          <a:p>
            <a:endParaRPr lang="en-CA" dirty="0">
              <a:solidFill>
                <a:srgbClr val="E4E9EF"/>
              </a:solidFill>
            </a:endParaRPr>
          </a:p>
        </p:txBody>
      </p:sp>
      <p:sp>
        <p:nvSpPr>
          <p:cNvPr id="6" name="Slide Number Placeholder 5"/>
          <p:cNvSpPr>
            <a:spLocks noGrp="1"/>
          </p:cNvSpPr>
          <p:nvPr>
            <p:ph type="sldNum" sz="quarter" idx="12"/>
          </p:nvPr>
        </p:nvSpPr>
        <p:spPr/>
        <p:txBody>
          <a:bodyPr/>
          <a:lstStyle/>
          <a:p>
            <a:fld id="{C140B73D-16C7-4D46-8141-E0ABBA9331F9}" type="slidenum">
              <a:rPr lang="en-CA" smtClean="0"/>
              <a:pPr/>
              <a:t>‹#›</a:t>
            </a:fld>
            <a:endParaRPr lang="en-CA" dirty="0"/>
          </a:p>
        </p:txBody>
      </p:sp>
    </p:spTree>
    <p:extLst>
      <p:ext uri="{BB962C8B-B14F-4D97-AF65-F5344CB8AC3E}">
        <p14:creationId xmlns:p14="http://schemas.microsoft.com/office/powerpoint/2010/main" xmlns="" val="1283884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charset="0"/>
                <a:cs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charset="0"/>
                <a:cs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base">
                <a:spcBef>
                  <a:spcPct val="0"/>
                </a:spcBef>
                <a:spcAft>
                  <a:spcPct val="0"/>
                </a:spcAft>
              </a:pP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3F956EA-B007-4343-A486-39C316F8040E}" type="datetimeFigureOut">
              <a:rPr lang="en-US" smtClean="0"/>
              <a:pPr/>
              <a:t>3/16/2011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4F81BD">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45233554-729E-470F-9F93-8E99AB86A7FB}" type="slidenum">
              <a:rPr lang="en-US" smtClean="0"/>
              <a:pPr/>
              <a:t>‹#›</a:t>
            </a:fld>
            <a:endParaRPr lang="en-US"/>
          </a:p>
        </p:txBody>
      </p:sp>
    </p:spTree>
    <p:extLst>
      <p:ext uri="{BB962C8B-B14F-4D97-AF65-F5344CB8AC3E}">
        <p14:creationId xmlns:p14="http://schemas.microsoft.com/office/powerpoint/2010/main" xmlns="" val="1512801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DD058E6-8945-430D-B5A0-7FF703AA3763}" type="datetimeFigureOut">
              <a:rPr lang="en-US" smtClean="0">
                <a:solidFill>
                  <a:prstClr val="black"/>
                </a:solidFill>
              </a:rPr>
              <a:pPr/>
              <a:t>3/16/2011</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423BFF85-8392-426C-9E94-FF16F247B5CB}"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xmlns="" val="1196247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CA0E1187-D6AD-4BA9-A141-37E83C85D59F}" type="datetimeFigureOut">
              <a:rPr lang="en-US" smtClean="0">
                <a:solidFill>
                  <a:prstClr val="white"/>
                </a:solidFill>
              </a:rPr>
              <a:pPr/>
              <a:t>3/16/2011</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AE80ECB6-91DC-4C42-BAF1-B8C83B736778}"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pPr>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xmlns="" val="54408456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C3266D3-1E82-46D7-9E5D-F06EBE939E72}" type="datetimeFigureOut">
              <a:rPr lang="en-US" smtClean="0">
                <a:solidFill>
                  <a:prstClr val="white"/>
                </a:solidFill>
              </a:rPr>
              <a:pPr/>
              <a:t>3/16/2011</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A9F54312-3B02-4F5D-9B7C-15369C6502A6}"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xmlns="" val="4183658188"/>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C114537-F79E-4D4D-B762-892C77A98D67}" type="datetimeFigureOut">
              <a:rPr lang="en-US" smtClean="0">
                <a:solidFill>
                  <a:prstClr val="black"/>
                </a:solidFill>
              </a:rPr>
              <a:pPr/>
              <a:t>3/16/2011</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B8C00BDE-7802-4499-8093-D2F2E9124A4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xmlns="" val="121033541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32EE4DC8-A765-44DC-A5BD-9A262DA1C941}" type="datetimeFigureOut">
              <a:rPr lang="en-US" smtClean="0">
                <a:solidFill>
                  <a:prstClr val="white"/>
                </a:solidFill>
              </a:rPr>
              <a:pPr/>
              <a:t>3/16/2011</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F03F7D07-62CC-4AAE-A4D7-F131E4E6C478}"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xmlns="" val="199619771"/>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27BE5A2-D3E3-4C10-B233-3938CFC51697}" type="datetimeFigureOut">
              <a:rPr lang="en-US" smtClean="0">
                <a:solidFill>
                  <a:prstClr val="black"/>
                </a:solidFill>
              </a:rPr>
              <a:pPr/>
              <a:t>3/16/2011</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50B0EF61-AA83-4697-9460-9495FA51FE1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xmlns="" val="146175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4AB0C39-024C-4576-AE53-F33A78DF6BA8}" type="datetimeFigureOut">
              <a:rPr lang="en-CA" smtClean="0"/>
              <a:pPr/>
              <a:t>16/03/2011</a:t>
            </a:fld>
            <a:endParaRPr lang="en-CA"/>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0A81A8B-F3DF-40B3-966E-8E814545EE55}" type="slidenum">
              <a:rPr lang="en-CA" smtClean="0"/>
              <a:pPr/>
              <a:t>‹#›</a:t>
            </a:fld>
            <a:endParaRPr lang="en-CA"/>
          </a:p>
        </p:txBody>
      </p:sp>
      <p:sp>
        <p:nvSpPr>
          <p:cNvPr id="14" name="Footer Placeholder 13"/>
          <p:cNvSpPr>
            <a:spLocks noGrp="1"/>
          </p:cNvSpPr>
          <p:nvPr>
            <p:ph type="ftr" sz="quarter" idx="12"/>
          </p:nvPr>
        </p:nvSpPr>
        <p:spPr/>
        <p:txBody>
          <a:bodyPr/>
          <a:lstStyle/>
          <a:p>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7FBB6354-5274-4ED2-9507-9C11B25A1CE6}" type="datetimeFigureOut">
              <a:rPr lang="en-US" smtClean="0">
                <a:solidFill>
                  <a:prstClr val="black"/>
                </a:solidFill>
              </a:rPr>
              <a:pPr/>
              <a:t>3/16/2011</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1048B2B8-22DC-4A8A-AB63-B22F7EFE4A0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xmlns="" val="255381988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4C385E6-E462-43E1-A8D4-BB4B3747DF3F}" type="datetimeFigureOut">
              <a:rPr lang="en-US" smtClean="0">
                <a:solidFill>
                  <a:prstClr val="white"/>
                </a:solidFill>
              </a:rPr>
              <a:pPr/>
              <a:t>3/16/2011</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EB3B07-3E88-42DA-B1A5-F3A5F55F5013}"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white"/>
              </a:solidFill>
              <a:latin typeface="Arial" charset="0"/>
              <a:cs typeface="Arial" charset="0"/>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white"/>
              </a:solidFill>
              <a:latin typeface="Arial" charset="0"/>
              <a:cs typeface="Arial" charset="0"/>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base">
              <a:spcBef>
                <a:spcPct val="0"/>
              </a:spcBef>
              <a:spcAft>
                <a:spcPct val="0"/>
              </a:spcAft>
            </a:pP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pPr>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xmlns="" val="1682640608"/>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B7CE0E9-397F-49A9-843B-4C8C2D15B2F7}" type="datetimeFigureOut">
              <a:rPr lang="en-US" smtClean="0">
                <a:solidFill>
                  <a:prstClr val="black"/>
                </a:solidFill>
              </a:rPr>
              <a:pPr/>
              <a:t>3/16/2011</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A7B1E368-5301-48AE-9333-1D7DC10E0FE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xmlns="" val="365987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5BECF89-FFEF-48DB-9488-039594DA236F}" type="datetimeFigureOut">
              <a:rPr lang="en-US" smtClean="0">
                <a:solidFill>
                  <a:prstClr val="black"/>
                </a:solidFill>
              </a:rPr>
              <a:pPr/>
              <a:t>3/16/2011</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429D960F-41F0-4063-A185-2413CE4BF77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xmlns="" val="2159684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solidFill>
                  <a:srgbClr val="D4D2D0">
                    <a:shade val="50000"/>
                  </a:srgbClr>
                </a:solidFill>
              </a:rPr>
              <a:pPr/>
              <a:t>3/16/2011</a:t>
            </a:fld>
            <a:endParaRPr lang="en-US">
              <a:solidFill>
                <a:srgbClr val="D4D2D0">
                  <a:shade val="50000"/>
                </a:srgbClr>
              </a:solidFill>
            </a:endParaRPr>
          </a:p>
        </p:txBody>
      </p:sp>
      <p:sp>
        <p:nvSpPr>
          <p:cNvPr id="19" name="Footer Placeholder 18"/>
          <p:cNvSpPr>
            <a:spLocks noGrp="1"/>
          </p:cNvSpPr>
          <p:nvPr>
            <p:ph type="ftr" sz="quarter" idx="11"/>
          </p:nvPr>
        </p:nvSpPr>
        <p:spPr/>
        <p:txBody>
          <a:bodyPr/>
          <a:lstStyle/>
          <a:p>
            <a:endParaRPr lang="en-US">
              <a:solidFill>
                <a:srgbClr val="D4D2D0">
                  <a:shade val="50000"/>
                </a:srgbClr>
              </a:solidFill>
            </a:endParaRPr>
          </a:p>
        </p:txBody>
      </p:sp>
      <p:sp>
        <p:nvSpPr>
          <p:cNvPr id="27" name="Slide Number Placeholder 26"/>
          <p:cNvSpPr>
            <a:spLocks noGrp="1"/>
          </p:cNvSpPr>
          <p:nvPr>
            <p:ph type="sldNum" sz="quarter" idx="12"/>
          </p:nvPr>
        </p:nvSpPr>
        <p:spPr/>
        <p:txBody>
          <a:bodyPr/>
          <a:lstStyle/>
          <a:p>
            <a:fld id="{B6F15528-21DE-4FAA-801E-634DDDAF4B2B}"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xmlns="" val="277959484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4D2D0">
                    <a:shade val="50000"/>
                  </a:srgbClr>
                </a:solidFill>
              </a:rPr>
              <a:pPr/>
              <a:t>3/16/2011</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xmlns="" val="3741713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4D2D0">
                    <a:shade val="50000"/>
                  </a:srgbClr>
                </a:solidFill>
              </a:rPr>
              <a:pPr/>
              <a:t>3/16/2011</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xmlns="" val="205300124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D4D2D0">
                    <a:shade val="50000"/>
                  </a:srgbClr>
                </a:solidFill>
              </a:rPr>
              <a:pPr/>
              <a:t>3/16/2011</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xmlns="" val="1478346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D4D2D0">
                    <a:shade val="50000"/>
                  </a:srgbClr>
                </a:solidFill>
              </a:rPr>
              <a:pPr/>
              <a:t>3/16/2011</a:t>
            </a:fld>
            <a:endParaRPr lang="en-US">
              <a:solidFill>
                <a:srgbClr val="D4D2D0">
                  <a:shade val="50000"/>
                </a:srgbClr>
              </a:solidFill>
            </a:endParaRPr>
          </a:p>
        </p:txBody>
      </p:sp>
      <p:sp>
        <p:nvSpPr>
          <p:cNvPr id="8" name="Footer Placeholder 7"/>
          <p:cNvSpPr>
            <a:spLocks noGrp="1"/>
          </p:cNvSpPr>
          <p:nvPr>
            <p:ph type="ftr" sz="quarter" idx="11"/>
          </p:nvPr>
        </p:nvSpPr>
        <p:spPr/>
        <p:txBody>
          <a:bodyPr/>
          <a:lstStyle/>
          <a:p>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xmlns="" val="1145397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D4D2D0">
                    <a:shade val="50000"/>
                  </a:srgbClr>
                </a:solidFill>
              </a:rPr>
              <a:pPr/>
              <a:t>3/16/2011</a:t>
            </a:fld>
            <a:endParaRPr lang="en-US">
              <a:solidFill>
                <a:srgbClr val="D4D2D0">
                  <a:shade val="50000"/>
                </a:srgbClr>
              </a:solidFill>
            </a:endParaRPr>
          </a:p>
        </p:txBody>
      </p:sp>
      <p:sp>
        <p:nvSpPr>
          <p:cNvPr id="8" name="Slide Number Placeholder 7"/>
          <p:cNvSpPr>
            <a:spLocks noGrp="1"/>
          </p:cNvSpPr>
          <p:nvPr>
            <p:ph type="sldNum" sz="quarter" idx="11"/>
          </p:nvPr>
        </p:nvSpPr>
        <p:spPr/>
        <p:txBody>
          <a:bodyPr/>
          <a:lstStyle/>
          <a:p>
            <a:fld id="{B6F15528-21DE-4FAA-801E-634DDDAF4B2B}" type="slidenum">
              <a:rPr lang="en-US" smtClean="0">
                <a:solidFill>
                  <a:srgbClr val="D4D2D0">
                    <a:shade val="50000"/>
                  </a:srgbClr>
                </a:solidFill>
              </a:rPr>
              <a:pPr/>
              <a:t>‹#›</a:t>
            </a:fld>
            <a:endParaRPr lang="en-US">
              <a:solidFill>
                <a:srgbClr val="D4D2D0">
                  <a:shade val="50000"/>
                </a:srgbClr>
              </a:solidFill>
            </a:endParaRPr>
          </a:p>
        </p:txBody>
      </p:sp>
      <p:sp>
        <p:nvSpPr>
          <p:cNvPr id="9" name="Footer Placeholder 8"/>
          <p:cNvSpPr>
            <a:spLocks noGrp="1"/>
          </p:cNvSpPr>
          <p:nvPr>
            <p:ph type="ftr" sz="quarter" idx="12"/>
          </p:nvPr>
        </p:nvSpPr>
        <p:spPr/>
        <p:txBody>
          <a:bodyPr/>
          <a:lstStyle/>
          <a:p>
            <a:endParaRPr lang="en-US">
              <a:solidFill>
                <a:srgbClr val="D4D2D0">
                  <a:shade val="50000"/>
                </a:srgbClr>
              </a:solidFill>
            </a:endParaRPr>
          </a:p>
        </p:txBody>
      </p:sp>
    </p:spTree>
    <p:extLst>
      <p:ext uri="{BB962C8B-B14F-4D97-AF65-F5344CB8AC3E}">
        <p14:creationId xmlns:p14="http://schemas.microsoft.com/office/powerpoint/2010/main" xmlns="" val="59412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B4AB0C39-024C-4576-AE53-F33A78DF6BA8}" type="datetimeFigureOut">
              <a:rPr lang="en-CA" smtClean="0"/>
              <a:pPr/>
              <a:t>16/03/2011</a:t>
            </a:fld>
            <a:endParaRPr lang="en-CA"/>
          </a:p>
        </p:txBody>
      </p:sp>
      <p:sp>
        <p:nvSpPr>
          <p:cNvPr id="10" name="Slide Number Placeholder 9"/>
          <p:cNvSpPr>
            <a:spLocks noGrp="1"/>
          </p:cNvSpPr>
          <p:nvPr>
            <p:ph type="sldNum" sz="quarter" idx="16"/>
          </p:nvPr>
        </p:nvSpPr>
        <p:spPr/>
        <p:txBody>
          <a:bodyPr rtlCol="0"/>
          <a:lstStyle/>
          <a:p>
            <a:fld id="{D0A81A8B-F3DF-40B3-966E-8E814545EE55}" type="slidenum">
              <a:rPr lang="en-CA" smtClean="0"/>
              <a:pPr/>
              <a:t>‹#›</a:t>
            </a:fld>
            <a:endParaRPr lang="en-CA"/>
          </a:p>
        </p:txBody>
      </p:sp>
      <p:sp>
        <p:nvSpPr>
          <p:cNvPr id="12" name="Footer Placeholder 11"/>
          <p:cNvSpPr>
            <a:spLocks noGrp="1"/>
          </p:cNvSpPr>
          <p:nvPr>
            <p:ph type="ftr" sz="quarter" idx="17"/>
          </p:nvPr>
        </p:nvSpPr>
        <p:spPr/>
        <p:txBody>
          <a:bodyPr rtlCol="0"/>
          <a:lstStyle/>
          <a:p>
            <a:endParaRPr lang="en-CA"/>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D4D2D0">
                    <a:shade val="50000"/>
                  </a:srgbClr>
                </a:solidFill>
              </a:rPr>
              <a:pPr/>
              <a:t>3/16/2011</a:t>
            </a:fld>
            <a:endParaRPr lang="en-US">
              <a:solidFill>
                <a:srgbClr val="D4D2D0">
                  <a:shade val="50000"/>
                </a:srgbClr>
              </a:solidFill>
            </a:endParaRPr>
          </a:p>
        </p:txBody>
      </p:sp>
      <p:sp>
        <p:nvSpPr>
          <p:cNvPr id="3" name="Footer Placeholder 2"/>
          <p:cNvSpPr>
            <a:spLocks noGrp="1"/>
          </p:cNvSpPr>
          <p:nvPr>
            <p:ph type="ftr" sz="quarter" idx="11"/>
          </p:nvPr>
        </p:nvSpPr>
        <p:spPr/>
        <p:txBody>
          <a:bodyPr/>
          <a:lstStyle/>
          <a:p>
            <a:endParaRPr lang="en-US">
              <a:solidFill>
                <a:srgbClr val="D4D2D0">
                  <a:shade val="50000"/>
                </a:srgb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xmlns="" val="3192231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D4D2D0">
                    <a:shade val="50000"/>
                  </a:srgbClr>
                </a:solidFill>
              </a:rPr>
              <a:pPr/>
              <a:t>3/16/2011</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a:xfrm>
            <a:off x="8156448" y="6422064"/>
            <a:ext cx="762000" cy="365125"/>
          </a:xfrm>
        </p:spPr>
        <p:txBody>
          <a:bodyPr/>
          <a:lstStyle/>
          <a:p>
            <a:fld id="{B6F15528-21DE-4FAA-801E-634DDDAF4B2B}"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xmlns="" val="1373499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1D8BD707-D9CF-40AE-B4C6-C98DA3205C09}" type="datetimeFigureOut">
              <a:rPr lang="en-US" smtClean="0">
                <a:solidFill>
                  <a:srgbClr val="D4D2D0">
                    <a:shade val="50000"/>
                  </a:srgbClr>
                </a:solidFill>
              </a:rPr>
              <a:pPr/>
              <a:t>3/16/2011</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xmlns="" val="2996210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4D2D0">
                    <a:shade val="50000"/>
                  </a:srgbClr>
                </a:solidFill>
              </a:rPr>
              <a:pPr/>
              <a:t>3/16/2011</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xmlns="" val="2311678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4D2D0">
                    <a:shade val="50000"/>
                  </a:srgbClr>
                </a:solidFill>
              </a:rPr>
              <a:pPr/>
              <a:t>3/16/2011</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xmlns="" val="1010437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B4AB0C39-024C-4576-AE53-F33A78DF6BA8}" type="datetimeFigureOut">
              <a:rPr lang="en-CA" smtClean="0"/>
              <a:pPr/>
              <a:t>16/03/2011</a:t>
            </a:fld>
            <a:endParaRPr lang="en-CA"/>
          </a:p>
        </p:txBody>
      </p:sp>
      <p:sp>
        <p:nvSpPr>
          <p:cNvPr id="12" name="Slide Number Placeholder 11"/>
          <p:cNvSpPr>
            <a:spLocks noGrp="1"/>
          </p:cNvSpPr>
          <p:nvPr>
            <p:ph type="sldNum" sz="quarter" idx="16"/>
          </p:nvPr>
        </p:nvSpPr>
        <p:spPr/>
        <p:txBody>
          <a:bodyPr rtlCol="0"/>
          <a:lstStyle/>
          <a:p>
            <a:fld id="{D0A81A8B-F3DF-40B3-966E-8E814545EE55}" type="slidenum">
              <a:rPr lang="en-CA" smtClean="0"/>
              <a:pPr/>
              <a:t>‹#›</a:t>
            </a:fld>
            <a:endParaRPr lang="en-CA"/>
          </a:p>
        </p:txBody>
      </p:sp>
      <p:sp>
        <p:nvSpPr>
          <p:cNvPr id="14" name="Footer Placeholder 13"/>
          <p:cNvSpPr>
            <a:spLocks noGrp="1"/>
          </p:cNvSpPr>
          <p:nvPr>
            <p:ph type="ftr" sz="quarter" idx="17"/>
          </p:nvPr>
        </p:nvSpPr>
        <p:spPr/>
        <p:txBody>
          <a:bodyPr rtlCol="0"/>
          <a:lstStyle/>
          <a:p>
            <a:endParaRPr lang="en-CA"/>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4AB0C39-024C-4576-AE53-F33A78DF6BA8}" type="datetimeFigureOut">
              <a:rPr lang="en-CA" smtClean="0"/>
              <a:pPr/>
              <a:t>16/03/2011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0A81A8B-F3DF-40B3-966E-8E814545EE55}"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B0C39-024C-4576-AE53-F33A78DF6BA8}" type="datetimeFigureOut">
              <a:rPr lang="en-CA" smtClean="0"/>
              <a:pPr/>
              <a:t>16/03/2011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0A81A8B-F3DF-40B3-966E-8E814545EE55}"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4AB0C39-024C-4576-AE53-F33A78DF6BA8}" type="datetimeFigureOut">
              <a:rPr lang="en-CA" smtClean="0"/>
              <a:pPr/>
              <a:t>16/03/2011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0A81A8B-F3DF-40B3-966E-8E814545EE55}" type="slidenum">
              <a:rPr lang="en-CA" smtClean="0"/>
              <a:pPr/>
              <a:t>‹#›</a:t>
            </a:fld>
            <a:endParaRPr lang="en-CA"/>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B4AB0C39-024C-4576-AE53-F33A78DF6BA8}" type="datetimeFigureOut">
              <a:rPr lang="en-CA" smtClean="0"/>
              <a:pPr/>
              <a:t>16/03/2011</a:t>
            </a:fld>
            <a:endParaRPr lang="en-CA"/>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0A81A8B-F3DF-40B3-966E-8E814545EE55}" type="slidenum">
              <a:rPr lang="en-CA" smtClean="0"/>
              <a:pPr/>
              <a:t>‹#›</a:t>
            </a:fld>
            <a:endParaRPr lang="en-CA"/>
          </a:p>
        </p:txBody>
      </p:sp>
      <p:sp>
        <p:nvSpPr>
          <p:cNvPr id="14" name="Footer Placeholder 13"/>
          <p:cNvSpPr>
            <a:spLocks noGrp="1"/>
          </p:cNvSpPr>
          <p:nvPr>
            <p:ph type="ftr" sz="quarter" idx="12"/>
          </p:nvPr>
        </p:nvSpPr>
        <p:spPr>
          <a:xfrm>
            <a:off x="1600200" y="6248206"/>
            <a:ext cx="4572000" cy="365125"/>
          </a:xfrm>
        </p:spPr>
        <p:txBody>
          <a:bodyPr rtlCol="0"/>
          <a:lstStyle/>
          <a:p>
            <a:endParaRPr lang="en-CA"/>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B4AB0C39-024C-4576-AE53-F33A78DF6BA8}" type="datetimeFigureOut">
              <a:rPr lang="en-CA" smtClean="0"/>
              <a:pPr/>
              <a:t>16/03/2011</a:t>
            </a:fld>
            <a:endParaRPr lang="en-CA"/>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CA"/>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0A81A8B-F3DF-40B3-966E-8E814545EE55}"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C140B73D-16C7-4D46-8141-E0ABBA9331F9}" type="slidenum">
              <a:rPr lang="en-CA" smtClean="0"/>
              <a:pPr/>
              <a:t>‹#›</a:t>
            </a:fld>
            <a:endParaRPr lang="en-CA"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CA" dirty="0">
              <a:solidFill>
                <a:srgbClr val="E4E9EF"/>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9474A6AB-6A33-4C26-96AB-23412ECBC89E}" type="datetimeFigureOut">
              <a:rPr lang="en-CA" smtClean="0">
                <a:solidFill>
                  <a:srgbClr val="E4E9EF"/>
                </a:solidFill>
              </a:rPr>
              <a:pPr/>
              <a:t>16/03/2011</a:t>
            </a:fld>
            <a:endParaRPr lang="en-CA" dirty="0">
              <a:solidFill>
                <a:srgbClr val="E4E9EF"/>
              </a:solidFill>
            </a:endParaRPr>
          </a:p>
        </p:txBody>
      </p:sp>
    </p:spTree>
    <p:extLst>
      <p:ext uri="{BB962C8B-B14F-4D97-AF65-F5344CB8AC3E}">
        <p14:creationId xmlns:p14="http://schemas.microsoft.com/office/powerpoint/2010/main" xmlns="" val="19991549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charset="0"/>
              <a:cs typeface="Arial" charset="0"/>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charset="0"/>
              <a:cs typeface="Arial" charset="0"/>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base">
              <a:spcBef>
                <a:spcPct val="0"/>
              </a:spcBef>
              <a:spcAft>
                <a:spcPct val="0"/>
              </a:spcAft>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fontAlgn="base">
              <a:spcBef>
                <a:spcPct val="0"/>
              </a:spcBef>
              <a:spcAft>
                <a:spcPct val="0"/>
              </a:spcAft>
            </a:pPr>
            <a:fld id="{E3BE7E26-E1E7-47AD-BF69-BF5CE9532714}" type="datetimeFigureOut">
              <a:rPr lang="en-US" smtClean="0">
                <a:solidFill>
                  <a:prstClr val="black"/>
                </a:solidFill>
                <a:latin typeface="Arial" charset="0"/>
                <a:cs typeface="Arial" charset="0"/>
              </a:rPr>
              <a:pPr fontAlgn="base">
                <a:spcBef>
                  <a:spcPct val="0"/>
                </a:spcBef>
                <a:spcAft>
                  <a:spcPct val="0"/>
                </a:spcAft>
              </a:pPr>
              <a:t>3/16/2011</a:t>
            </a:fld>
            <a:endParaRPr lang="en-US">
              <a:solidFill>
                <a:prstClr val="black"/>
              </a:solidFill>
              <a:latin typeface="Arial" charset="0"/>
              <a:cs typeface="Arial" charset="0"/>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fontAlgn="base">
              <a:spcBef>
                <a:spcPct val="0"/>
              </a:spcBef>
              <a:spcAft>
                <a:spcPct val="0"/>
              </a:spcAft>
            </a:pPr>
            <a:endParaRPr lang="en-US">
              <a:solidFill>
                <a:prstClr val="black"/>
              </a:solidFill>
              <a:latin typeface="Arial" charset="0"/>
              <a:cs typeface="Arial" charset="0"/>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fontAlgn="base">
              <a:spcBef>
                <a:spcPct val="0"/>
              </a:spcBef>
              <a:spcAft>
                <a:spcPct val="0"/>
              </a:spcAft>
            </a:pPr>
            <a:fld id="{C2A3ED63-C8BD-4340-90F2-D521771E9CCB}" type="slidenum">
              <a:rPr lang="en-US" smtClean="0">
                <a:solidFill>
                  <a:prstClr val="black"/>
                </a:solidFill>
                <a:latin typeface="Arial" charset="0"/>
                <a:cs typeface="Arial" charset="0"/>
              </a:rPr>
              <a:pPr fontAlgn="base">
                <a:spcBef>
                  <a:spcPct val="0"/>
                </a:spcBef>
                <a:spcAft>
                  <a:spcPct val="0"/>
                </a:spcAft>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xmlns="" val="397702603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1D8BD707-D9CF-40AE-B4C6-C98DA3205C09}" type="datetimeFigureOut">
              <a:rPr lang="en-US" smtClean="0">
                <a:solidFill>
                  <a:srgbClr val="D4D2D0">
                    <a:shade val="50000"/>
                  </a:srgbClr>
                </a:solidFill>
              </a:rPr>
              <a:pPr/>
              <a:t>3/16/2011</a:t>
            </a:fld>
            <a:endParaRPr lang="en-US">
              <a:solidFill>
                <a:srgbClr val="D4D2D0">
                  <a:shade val="50000"/>
                </a:srgbClr>
              </a:solidFil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solidFill>
                <a:srgbClr val="D4D2D0">
                  <a:shade val="50000"/>
                </a:srgbClr>
              </a:solidFil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B6F15528-21DE-4FAA-801E-634DDDAF4B2B}"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xmlns="" val="169049588"/>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127.jpeg"/><Relationship Id="rId4" Type="http://schemas.openxmlformats.org/officeDocument/2006/relationships/image" Target="../media/image12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a/imgres?imgurl=http://mywealthplanner.files.wordpress.com/2006/09/reit.jpg&amp;imgrefurl=http://mywealthplanner.wordpress.com/category/investments/fixed-deposits/&amp;usg=__OnrgeLzpDj-bcz7omaaEuDtMnNc=&amp;h=196&amp;w=227&amp;sz=13&amp;hl=en&amp;start=23&amp;zoom=1&amp;um=1&amp;itbs=1&amp;tbnid=KVUR6HOG9tS87M:&amp;tbnh=93&amp;tbnw=108&amp;prev=/images?q=reit&amp;start=20&amp;um=1&amp;hl=en&amp;sa=N&amp;rls=com.microsoft:en-ca:IE-SearchBox&amp;rlz=1I7GGLL_en&amp;ndsp=20&amp;tbs=isch:1"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3.jpe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4.jpe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6.jpe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48.png"/><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5.xml"/><Relationship Id="rId5" Type="http://schemas.openxmlformats.org/officeDocument/2006/relationships/image" Target="../media/image52.png"/><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5.xml"/><Relationship Id="rId5" Type="http://schemas.openxmlformats.org/officeDocument/2006/relationships/image" Target="../media/image61.png"/><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5.xml"/><Relationship Id="rId5" Type="http://schemas.openxmlformats.org/officeDocument/2006/relationships/image" Target="../media/image65.pn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16.jpeg"/></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91.png"/></Relationships>
</file>

<file path=ppt/slides/_rels/slide9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20689"/>
            <a:ext cx="7772400" cy="2979762"/>
          </a:xfrm>
        </p:spPr>
        <p:txBody>
          <a:bodyPr/>
          <a:lstStyle/>
          <a:p>
            <a:r>
              <a:rPr lang="en-US" altLang="zh-TW" dirty="0" smtClean="0"/>
              <a:t>North American Real Estate Investment Trusts</a:t>
            </a:r>
            <a:endParaRPr lang="zh-TW" altLang="en-US" dirty="0"/>
          </a:p>
        </p:txBody>
      </p:sp>
      <p:sp>
        <p:nvSpPr>
          <p:cNvPr id="3" name="Subtitle 2"/>
          <p:cNvSpPr>
            <a:spLocks noGrp="1"/>
          </p:cNvSpPr>
          <p:nvPr>
            <p:ph type="subTitle" idx="1"/>
          </p:nvPr>
        </p:nvSpPr>
        <p:spPr>
          <a:xfrm>
            <a:off x="4211960" y="4437112"/>
            <a:ext cx="4496544" cy="1752600"/>
          </a:xfrm>
        </p:spPr>
        <p:txBody>
          <a:bodyPr>
            <a:normAutofit/>
          </a:bodyPr>
          <a:lstStyle/>
          <a:p>
            <a:r>
              <a:rPr lang="en-US" altLang="zh-TW" dirty="0" smtClean="0">
                <a:solidFill>
                  <a:schemeClr val="tx1"/>
                </a:solidFill>
              </a:rPr>
              <a:t>Kevin Yu</a:t>
            </a:r>
          </a:p>
          <a:p>
            <a:r>
              <a:rPr lang="en-US" altLang="zh-TW" dirty="0" smtClean="0">
                <a:solidFill>
                  <a:schemeClr val="tx1"/>
                </a:solidFill>
              </a:rPr>
              <a:t>Sabrina </a:t>
            </a:r>
            <a:r>
              <a:rPr lang="en-US" altLang="zh-TW" dirty="0" err="1" smtClean="0">
                <a:solidFill>
                  <a:schemeClr val="tx1"/>
                </a:solidFill>
              </a:rPr>
              <a:t>Gao</a:t>
            </a:r>
            <a:endParaRPr lang="en-US" altLang="zh-TW" dirty="0" smtClean="0">
              <a:solidFill>
                <a:schemeClr val="tx1"/>
              </a:solidFill>
            </a:endParaRPr>
          </a:p>
          <a:p>
            <a:r>
              <a:rPr lang="en-US" altLang="zh-TW" dirty="0" smtClean="0">
                <a:solidFill>
                  <a:schemeClr val="tx1"/>
                </a:solidFill>
              </a:rPr>
              <a:t>Jenny Zhu</a:t>
            </a:r>
          </a:p>
          <a:p>
            <a:r>
              <a:rPr lang="en-US" altLang="zh-TW" dirty="0" smtClean="0">
                <a:solidFill>
                  <a:schemeClr val="tx1"/>
                </a:solidFill>
              </a:rPr>
              <a:t>Eric Long Ming Chu</a:t>
            </a:r>
            <a:endParaRPr lang="zh-TW" altLang="en-US" dirty="0">
              <a:solidFill>
                <a:schemeClr val="tx1"/>
              </a:solidFill>
            </a:endParaRPr>
          </a:p>
        </p:txBody>
      </p:sp>
    </p:spTree>
    <p:extLst>
      <p:ext uri="{BB962C8B-B14F-4D97-AF65-F5344CB8AC3E}">
        <p14:creationId xmlns:p14="http://schemas.microsoft.com/office/powerpoint/2010/main" xmlns="" val="2706042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Types of REIT</a:t>
            </a:r>
            <a:endParaRPr lang="zh-TW" altLang="en-US" dirty="0"/>
          </a:p>
        </p:txBody>
      </p:sp>
      <p:sp>
        <p:nvSpPr>
          <p:cNvPr id="3" name="Content Placeholder 2"/>
          <p:cNvSpPr>
            <a:spLocks noGrp="1"/>
          </p:cNvSpPr>
          <p:nvPr>
            <p:ph idx="1"/>
          </p:nvPr>
        </p:nvSpPr>
        <p:spPr/>
        <p:txBody>
          <a:bodyPr>
            <a:normAutofit/>
          </a:bodyPr>
          <a:lstStyle/>
          <a:p>
            <a:pPr lvl="0"/>
            <a:r>
              <a:rPr lang="en-US" b="1" dirty="0" smtClean="0"/>
              <a:t>Equity REITs</a:t>
            </a:r>
            <a:r>
              <a:rPr lang="en-US" dirty="0" smtClean="0"/>
              <a:t> </a:t>
            </a:r>
            <a:br>
              <a:rPr lang="en-US" dirty="0" smtClean="0"/>
            </a:br>
            <a:r>
              <a:rPr lang="en-US" dirty="0" smtClean="0"/>
              <a:t>Equity REITS invest in and own properties (thus responsible for the equity or value of their real estate assets). Their revenues come principally from their properties' rents</a:t>
            </a:r>
          </a:p>
          <a:p>
            <a:pPr lvl="0">
              <a:buNone/>
            </a:pPr>
            <a:r>
              <a:rPr lang="en-US" dirty="0" smtClean="0"/>
              <a:t> </a:t>
            </a:r>
            <a:endParaRPr lang="en-CA" dirty="0" smtClean="0"/>
          </a:p>
          <a:p>
            <a:pPr lvl="0"/>
            <a:r>
              <a:rPr lang="en-US" b="1" dirty="0" smtClean="0"/>
              <a:t>Mortgage REITs</a:t>
            </a:r>
            <a:r>
              <a:rPr lang="en-US" dirty="0" smtClean="0"/>
              <a:t/>
            </a:r>
            <a:br>
              <a:rPr lang="en-US" dirty="0" smtClean="0"/>
            </a:br>
            <a:r>
              <a:rPr lang="en-US" dirty="0" smtClean="0"/>
              <a:t>Mortgage REITs deal in investment and ownership of property mortgages. These REITs loan money for mortgages to owners of real estate, or invest in (purchase) existing mortgages or mortgage backed securities. Their revenues are generated primarily by the interest that they earn on the mortgage loans</a:t>
            </a:r>
          </a:p>
          <a:p>
            <a:endParaRPr lang="zh-TW" altLang="en-US" dirty="0"/>
          </a:p>
        </p:txBody>
      </p:sp>
    </p:spTree>
    <p:extLst>
      <p:ext uri="{BB962C8B-B14F-4D97-AF65-F5344CB8AC3E}">
        <p14:creationId xmlns:p14="http://schemas.microsoft.com/office/powerpoint/2010/main" xmlns="" val="16703857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Partnership with </a:t>
            </a:r>
            <a:r>
              <a:rPr lang="en-CA" dirty="0" err="1" smtClean="0"/>
              <a:t>Smart!Centre</a:t>
            </a:r>
            <a:endParaRPr lang="en-CA" dirty="0"/>
          </a:p>
        </p:txBody>
      </p:sp>
      <p:pic>
        <p:nvPicPr>
          <p:cNvPr id="4" name="Content Placeholder 3" descr="5.JPG"/>
          <p:cNvPicPr>
            <a:picLocks noGrp="1" noChangeAspect="1"/>
          </p:cNvPicPr>
          <p:nvPr>
            <p:ph idx="1"/>
          </p:nvPr>
        </p:nvPicPr>
        <p:blipFill>
          <a:blip r:embed="rId3" cstate="print"/>
          <a:srcRect/>
          <a:stretch>
            <a:fillRect/>
          </a:stretch>
        </p:blipFill>
        <p:spPr>
          <a:xfrm>
            <a:off x="5334000" y="4572000"/>
            <a:ext cx="3048000" cy="2083340"/>
          </a:xfrm>
          <a:prstGeom prst="rect">
            <a:avLst/>
          </a:prstGeom>
        </p:spPr>
      </p:pic>
      <p:sp>
        <p:nvSpPr>
          <p:cNvPr id="7" name="TextBox 6"/>
          <p:cNvSpPr txBox="1"/>
          <p:nvPr/>
        </p:nvSpPr>
        <p:spPr>
          <a:xfrm>
            <a:off x="609600" y="1447800"/>
            <a:ext cx="7848600" cy="3170099"/>
          </a:xfrm>
          <a:prstGeom prst="rect">
            <a:avLst/>
          </a:prstGeom>
          <a:noFill/>
        </p:spPr>
        <p:txBody>
          <a:bodyPr wrap="square" rtlCol="0">
            <a:spAutoFit/>
          </a:bodyPr>
          <a:lstStyle/>
          <a:p>
            <a:pPr fontAlgn="base">
              <a:spcBef>
                <a:spcPct val="0"/>
              </a:spcBef>
              <a:spcAft>
                <a:spcPct val="0"/>
              </a:spcAft>
              <a:buFont typeface="Wingdings" pitchFamily="2" charset="2"/>
              <a:buChar char="Ø"/>
            </a:pPr>
            <a:r>
              <a:rPr lang="en-US" dirty="0" smtClean="0">
                <a:solidFill>
                  <a:prstClr val="black"/>
                </a:solidFill>
                <a:latin typeface="Arial" charset="0"/>
                <a:cs typeface="Arial" charset="0"/>
              </a:rPr>
              <a:t> </a:t>
            </a:r>
            <a:r>
              <a:rPr lang="en-US" sz="2000" dirty="0" smtClean="0">
                <a:solidFill>
                  <a:prstClr val="black"/>
                </a:solidFill>
                <a:latin typeface="Arial" charset="0"/>
                <a:cs typeface="Arial" charset="0"/>
              </a:rPr>
              <a:t>Calloway has partnered with Wal-Mart and </a:t>
            </a:r>
            <a:r>
              <a:rPr lang="en-US" sz="2000" dirty="0" err="1" smtClean="0">
                <a:solidFill>
                  <a:prstClr val="black"/>
                </a:solidFill>
                <a:latin typeface="Arial" charset="0"/>
                <a:cs typeface="Arial" charset="0"/>
              </a:rPr>
              <a:t>Goldhar</a:t>
            </a:r>
            <a:r>
              <a:rPr lang="en-US" sz="2000" dirty="0" smtClean="0">
                <a:solidFill>
                  <a:prstClr val="black"/>
                </a:solidFill>
                <a:latin typeface="Arial" charset="0"/>
                <a:cs typeface="Arial" charset="0"/>
              </a:rPr>
              <a:t> since 2005 when it doubled its assets by buying interests in 35 newly built shopping </a:t>
            </a:r>
            <a:r>
              <a:rPr lang="en-US" sz="2000" dirty="0" err="1" smtClean="0">
                <a:solidFill>
                  <a:prstClr val="black"/>
                </a:solidFill>
                <a:latin typeface="Arial" charset="0"/>
                <a:cs typeface="Arial" charset="0"/>
              </a:rPr>
              <a:t>centres</a:t>
            </a:r>
            <a:r>
              <a:rPr lang="en-US" sz="2000" dirty="0" smtClean="0">
                <a:solidFill>
                  <a:prstClr val="black"/>
                </a:solidFill>
                <a:latin typeface="Arial" charset="0"/>
                <a:cs typeface="Arial" charset="0"/>
              </a:rPr>
              <a:t> from </a:t>
            </a:r>
            <a:r>
              <a:rPr lang="en-US" sz="2000" dirty="0" err="1" smtClean="0">
                <a:solidFill>
                  <a:prstClr val="black"/>
                </a:solidFill>
                <a:latin typeface="Arial" charset="0"/>
                <a:cs typeface="Arial" charset="0"/>
              </a:rPr>
              <a:t>FirstPro</a:t>
            </a:r>
            <a:r>
              <a:rPr lang="en-US" sz="2000" dirty="0" smtClean="0">
                <a:solidFill>
                  <a:prstClr val="black"/>
                </a:solidFill>
                <a:latin typeface="Arial" charset="0"/>
                <a:cs typeface="Arial" charset="0"/>
              </a:rPr>
              <a:t> (later renamed </a:t>
            </a:r>
            <a:r>
              <a:rPr lang="en-US" sz="2000" dirty="0" err="1" smtClean="0">
                <a:solidFill>
                  <a:prstClr val="black"/>
                </a:solidFill>
                <a:latin typeface="Arial" charset="0"/>
                <a:cs typeface="Arial" charset="0"/>
              </a:rPr>
              <a:t>SmartCentres</a:t>
            </a:r>
            <a:r>
              <a:rPr lang="en-US" sz="2000" dirty="0" smtClean="0">
                <a:solidFill>
                  <a:prstClr val="black"/>
                </a:solidFill>
                <a:latin typeface="Arial" charset="0"/>
                <a:cs typeface="Arial" charset="0"/>
              </a:rPr>
              <a:t>) and Wal-Mart for about $1.1 billion. </a:t>
            </a:r>
          </a:p>
          <a:p>
            <a:pPr fontAlgn="base">
              <a:spcBef>
                <a:spcPct val="0"/>
              </a:spcBef>
              <a:spcAft>
                <a:spcPct val="0"/>
              </a:spcAft>
            </a:pPr>
            <a:endParaRPr lang="en-US" sz="2000" dirty="0" smtClean="0">
              <a:solidFill>
                <a:prstClr val="black"/>
              </a:solidFill>
              <a:latin typeface="Arial" charset="0"/>
              <a:cs typeface="Arial" charset="0"/>
            </a:endParaRPr>
          </a:p>
          <a:p>
            <a:pPr fontAlgn="base">
              <a:spcBef>
                <a:spcPct val="0"/>
              </a:spcBef>
              <a:spcAft>
                <a:spcPct val="0"/>
              </a:spcAft>
              <a:buFont typeface="Wingdings" pitchFamily="2" charset="2"/>
              <a:buChar char="Ø"/>
            </a:pPr>
            <a:r>
              <a:rPr lang="en-US" sz="2000" dirty="0" smtClean="0">
                <a:solidFill>
                  <a:prstClr val="black"/>
                </a:solidFill>
                <a:latin typeface="Arial" charset="0"/>
                <a:cs typeface="Arial" charset="0"/>
              </a:rPr>
              <a:t>It continued to build on that relationship in a series of deals, including the purchase of six properties from </a:t>
            </a:r>
            <a:r>
              <a:rPr lang="en-US" sz="2000" dirty="0" err="1" smtClean="0">
                <a:solidFill>
                  <a:prstClr val="black"/>
                </a:solidFill>
                <a:latin typeface="Arial" charset="0"/>
                <a:cs typeface="Arial" charset="0"/>
              </a:rPr>
              <a:t>SmartCentres</a:t>
            </a:r>
            <a:r>
              <a:rPr lang="en-US" sz="2000" dirty="0" smtClean="0">
                <a:solidFill>
                  <a:prstClr val="black"/>
                </a:solidFill>
                <a:latin typeface="Arial" charset="0"/>
                <a:cs typeface="Arial" charset="0"/>
              </a:rPr>
              <a:t> in a $252-million deal announced in May 2007 and the acquisition of 16 </a:t>
            </a:r>
            <a:r>
              <a:rPr lang="en-US" sz="2000" dirty="0" err="1" smtClean="0">
                <a:solidFill>
                  <a:prstClr val="black"/>
                </a:solidFill>
                <a:latin typeface="Arial" charset="0"/>
                <a:cs typeface="Arial" charset="0"/>
              </a:rPr>
              <a:t>SmartCentre</a:t>
            </a:r>
            <a:r>
              <a:rPr lang="en-US" sz="2000" dirty="0" smtClean="0">
                <a:solidFill>
                  <a:prstClr val="black"/>
                </a:solidFill>
                <a:latin typeface="Arial" charset="0"/>
                <a:cs typeface="Arial" charset="0"/>
              </a:rPr>
              <a:t>-owned properties in a $1-billion deal announced in October 2006.</a:t>
            </a:r>
          </a:p>
        </p:txBody>
      </p:sp>
      <p:sp>
        <p:nvSpPr>
          <p:cNvPr id="9" name="TextBox 8"/>
          <p:cNvSpPr txBox="1"/>
          <p:nvPr/>
        </p:nvSpPr>
        <p:spPr>
          <a:xfrm>
            <a:off x="609600" y="4724400"/>
            <a:ext cx="4419600" cy="1015663"/>
          </a:xfrm>
          <a:prstGeom prst="rect">
            <a:avLst/>
          </a:prstGeom>
          <a:noFill/>
        </p:spPr>
        <p:txBody>
          <a:bodyPr wrap="square" rtlCol="0">
            <a:spAutoFit/>
          </a:bodyPr>
          <a:lstStyle/>
          <a:p>
            <a:pPr fontAlgn="base">
              <a:spcBef>
                <a:spcPct val="0"/>
              </a:spcBef>
              <a:spcAft>
                <a:spcPct val="0"/>
              </a:spcAft>
              <a:buFont typeface="Wingdings" pitchFamily="2" charset="2"/>
              <a:buChar char="Ø"/>
            </a:pPr>
            <a:r>
              <a:rPr lang="en-US" sz="2000" dirty="0" smtClean="0">
                <a:solidFill>
                  <a:prstClr val="black"/>
                </a:solidFill>
                <a:latin typeface="Arial" charset="0"/>
                <a:cs typeface="Arial" charset="0"/>
              </a:rPr>
              <a:t> In 2006, Calloway licensed the use of the trademark “</a:t>
            </a:r>
            <a:r>
              <a:rPr lang="en-US" sz="2000" dirty="0" err="1" smtClean="0">
                <a:solidFill>
                  <a:prstClr val="black"/>
                </a:solidFill>
                <a:latin typeface="Arial" charset="0"/>
                <a:cs typeface="Arial" charset="0"/>
              </a:rPr>
              <a:t>Smart!Centres</a:t>
            </a:r>
            <a:r>
              <a:rPr lang="en-US" sz="2000" dirty="0" smtClean="0">
                <a:solidFill>
                  <a:prstClr val="black"/>
                </a:solidFill>
                <a:latin typeface="Arial" charset="0"/>
                <a:cs typeface="Arial" charset="0"/>
              </a:rPr>
              <a:t>” for 10 year term.  </a:t>
            </a:r>
            <a:endParaRPr lang="en-CA" sz="2000" dirty="0">
              <a:solidFill>
                <a:prstClr val="black"/>
              </a:solidFill>
              <a:latin typeface="Arial" charset="0"/>
              <a:cs typeface="Arial" charset="0"/>
            </a:endParaRPr>
          </a:p>
        </p:txBody>
      </p:sp>
    </p:spTree>
    <p:extLst>
      <p:ext uri="{BB962C8B-B14F-4D97-AF65-F5344CB8AC3E}">
        <p14:creationId xmlns:p14="http://schemas.microsoft.com/office/powerpoint/2010/main" xmlns="" val="370237764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Development Composition</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066800" y="1752599"/>
            <a:ext cx="7010400" cy="4396897"/>
          </a:xfrm>
          <a:prstGeom prst="rect">
            <a:avLst/>
          </a:prstGeom>
          <a:noFill/>
          <a:ln w="9525">
            <a:noFill/>
            <a:miter lim="800000"/>
            <a:headEnd/>
            <a:tailEnd/>
          </a:ln>
        </p:spPr>
      </p:pic>
    </p:spTree>
    <p:extLst>
      <p:ext uri="{BB962C8B-B14F-4D97-AF65-F5344CB8AC3E}">
        <p14:creationId xmlns:p14="http://schemas.microsoft.com/office/powerpoint/2010/main" xmlns="" val="398119491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p:txBody>
          <a:bodyPr>
            <a:normAutofit/>
          </a:bodyPr>
          <a:lstStyle/>
          <a:p>
            <a:r>
              <a:rPr lang="en-US" dirty="0" smtClean="0">
                <a:latin typeface="Arial" pitchFamily="34" charset="0"/>
                <a:cs typeface="Arial" pitchFamily="34" charset="0"/>
              </a:rPr>
              <a:t>On November 23, 2010, the Trust completed the acquisition of a 50% co-ownership interest in an 18.47acre development property in Toronto, Ontario, for a purchase price totaling $25.9 million</a:t>
            </a:r>
          </a:p>
          <a:p>
            <a:pPr>
              <a:buNone/>
            </a:pPr>
            <a:endParaRPr lang="en-US" dirty="0" smtClean="0">
              <a:latin typeface="Arial" pitchFamily="34" charset="0"/>
              <a:cs typeface="Arial" pitchFamily="34" charset="0"/>
            </a:endParaRPr>
          </a:p>
          <a:p>
            <a:r>
              <a:rPr lang="en-US" dirty="0" smtClean="0">
                <a:latin typeface="Arial" pitchFamily="34" charset="0"/>
                <a:cs typeface="Arial" pitchFamily="34" charset="0"/>
              </a:rPr>
              <a:t>On September 13, 2010, the Trust acquired 731,433 square feet of retail space in two retail properties from a joint venture between </a:t>
            </a:r>
            <a:r>
              <a:rPr lang="en-US" dirty="0" err="1" smtClean="0">
                <a:latin typeface="Arial" pitchFamily="34" charset="0"/>
                <a:cs typeface="Arial" pitchFamily="34" charset="0"/>
              </a:rPr>
              <a:t>SmartCentres</a:t>
            </a:r>
            <a:r>
              <a:rPr lang="en-US" dirty="0" smtClean="0">
                <a:latin typeface="Arial" pitchFamily="34" charset="0"/>
                <a:cs typeface="Arial" pitchFamily="34" charset="0"/>
              </a:rPr>
              <a:t> and Wal-Mart Canada Realty Inc. for $130.1 million</a:t>
            </a:r>
          </a:p>
          <a:p>
            <a:endParaRPr lang="en-US" dirty="0" smtClean="0"/>
          </a:p>
        </p:txBody>
      </p:sp>
      <p:sp>
        <p:nvSpPr>
          <p:cNvPr id="17410" name="Title 1"/>
          <p:cNvSpPr>
            <a:spLocks noGrp="1"/>
          </p:cNvSpPr>
          <p:nvPr>
            <p:ph type="title"/>
          </p:nvPr>
        </p:nvSpPr>
        <p:spPr/>
        <p:txBody>
          <a:bodyPr>
            <a:noAutofit/>
          </a:bodyPr>
          <a:lstStyle/>
          <a:p>
            <a:r>
              <a:rPr lang="en-US" sz="3600" dirty="0" smtClean="0"/>
              <a:t>Acquisitions of Income Properties </a:t>
            </a:r>
            <a:br>
              <a:rPr lang="en-US" sz="3600" dirty="0" smtClean="0"/>
            </a:br>
            <a:r>
              <a:rPr lang="en-US" sz="3600" dirty="0" smtClean="0"/>
              <a:t>in 2010</a:t>
            </a:r>
          </a:p>
        </p:txBody>
      </p:sp>
    </p:spTree>
    <p:extLst>
      <p:ext uri="{BB962C8B-B14F-4D97-AF65-F5344CB8AC3E}">
        <p14:creationId xmlns:p14="http://schemas.microsoft.com/office/powerpoint/2010/main" xmlns="" val="33511028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Future Development Pipeline</a:t>
            </a:r>
          </a:p>
        </p:txBody>
      </p:sp>
      <p:pic>
        <p:nvPicPr>
          <p:cNvPr id="4099" name="Picture 3"/>
          <p:cNvPicPr>
            <a:picLocks noGrp="1" noChangeAspect="1" noChangeArrowheads="1"/>
          </p:cNvPicPr>
          <p:nvPr>
            <p:ph idx="1"/>
          </p:nvPr>
        </p:nvPicPr>
        <p:blipFill>
          <a:blip r:embed="rId3" cstate="print"/>
          <a:srcRect/>
          <a:stretch>
            <a:fillRect/>
          </a:stretch>
        </p:blipFill>
        <p:spPr bwMode="auto">
          <a:xfrm>
            <a:off x="457200" y="1524000"/>
            <a:ext cx="8229600" cy="4495800"/>
          </a:xfrm>
          <a:prstGeom prst="rect">
            <a:avLst/>
          </a:prstGeom>
          <a:noFill/>
          <a:ln w="9525">
            <a:noFill/>
            <a:miter lim="800000"/>
            <a:headEnd/>
            <a:tailEnd/>
          </a:ln>
        </p:spPr>
      </p:pic>
    </p:spTree>
    <p:extLst>
      <p:ext uri="{BB962C8B-B14F-4D97-AF65-F5344CB8AC3E}">
        <p14:creationId xmlns:p14="http://schemas.microsoft.com/office/powerpoint/2010/main" xmlns="" val="189665877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ctrTitle"/>
          </p:nvPr>
        </p:nvSpPr>
        <p:spPr/>
        <p:txBody>
          <a:bodyPr/>
          <a:lstStyle/>
          <a:p>
            <a:pPr eaLnBrk="1" hangingPunct="1"/>
            <a:r>
              <a:rPr lang="en-CA" smtClean="0"/>
              <a:t>Management Team</a:t>
            </a:r>
          </a:p>
        </p:txBody>
      </p:sp>
      <p:pic>
        <p:nvPicPr>
          <p:cNvPr id="4" name="Picture 2"/>
          <p:cNvPicPr>
            <a:picLocks noChangeAspect="1" noChangeArrowheads="1"/>
          </p:cNvPicPr>
          <p:nvPr/>
        </p:nvPicPr>
        <p:blipFill>
          <a:blip r:embed="rId2" cstate="print"/>
          <a:srcRect r="5882"/>
          <a:stretch>
            <a:fillRect/>
          </a:stretch>
        </p:blipFill>
        <p:spPr bwMode="auto">
          <a:xfrm>
            <a:off x="0" y="0"/>
            <a:ext cx="1524000" cy="6858000"/>
          </a:xfrm>
          <a:prstGeom prst="rect">
            <a:avLst/>
          </a:prstGeom>
          <a:noFill/>
          <a:ln w="9525">
            <a:noFill/>
            <a:miter lim="800000"/>
            <a:headEnd/>
            <a:tailEnd/>
          </a:ln>
        </p:spPr>
      </p:pic>
    </p:spTree>
    <p:extLst>
      <p:ext uri="{BB962C8B-B14F-4D97-AF65-F5344CB8AC3E}">
        <p14:creationId xmlns:p14="http://schemas.microsoft.com/office/powerpoint/2010/main" xmlns="" val="393459713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p:cNvPicPr>
            <a:picLocks noGrp="1" noChangeAspect="1" noChangeArrowheads="1"/>
          </p:cNvPicPr>
          <p:nvPr>
            <p:ph idx="1"/>
          </p:nvPr>
        </p:nvPicPr>
        <p:blipFill>
          <a:blip r:embed="rId3" cstate="print"/>
          <a:stretch>
            <a:fillRect/>
          </a:stretch>
        </p:blipFill>
        <p:spPr>
          <a:xfrm>
            <a:off x="685800" y="1600200"/>
            <a:ext cx="3066380" cy="3352800"/>
          </a:xfrm>
        </p:spPr>
      </p:pic>
      <p:sp>
        <p:nvSpPr>
          <p:cNvPr id="19458" name="Title 1"/>
          <p:cNvSpPr>
            <a:spLocks noGrp="1"/>
          </p:cNvSpPr>
          <p:nvPr>
            <p:ph type="title"/>
          </p:nvPr>
        </p:nvSpPr>
        <p:spPr/>
        <p:txBody>
          <a:bodyPr/>
          <a:lstStyle/>
          <a:p>
            <a:pPr eaLnBrk="1" hangingPunct="1"/>
            <a:r>
              <a:rPr lang="en-CA" dirty="0" smtClean="0"/>
              <a:t>Chief Executive Officer</a:t>
            </a:r>
          </a:p>
        </p:txBody>
      </p:sp>
      <p:sp>
        <p:nvSpPr>
          <p:cNvPr id="19460" name="Content Placeholder 4"/>
          <p:cNvSpPr>
            <a:spLocks noGrp="1"/>
          </p:cNvSpPr>
          <p:nvPr>
            <p:ph sz="half" idx="4294967295"/>
          </p:nvPr>
        </p:nvSpPr>
        <p:spPr>
          <a:xfrm>
            <a:off x="4267200" y="1524000"/>
            <a:ext cx="4648200" cy="4525962"/>
          </a:xfrm>
        </p:spPr>
        <p:txBody>
          <a:bodyPr>
            <a:normAutofit fontScale="85000" lnSpcReduction="20000"/>
          </a:bodyPr>
          <a:lstStyle/>
          <a:p>
            <a:pPr eaLnBrk="1" hangingPunct="1">
              <a:buNone/>
            </a:pPr>
            <a:r>
              <a:rPr lang="en-CA" sz="3200" b="1" dirty="0" smtClean="0"/>
              <a:t>Simon </a:t>
            </a:r>
            <a:r>
              <a:rPr lang="en-CA" sz="3200" b="1" dirty="0" err="1" smtClean="0"/>
              <a:t>Nyilass</a:t>
            </a:r>
            <a:endParaRPr lang="en-CA" sz="3200" b="1" dirty="0" smtClean="0"/>
          </a:p>
          <a:p>
            <a:pPr eaLnBrk="1" hangingPunct="1">
              <a:buNone/>
            </a:pPr>
            <a:r>
              <a:rPr lang="en-CA" dirty="0" smtClean="0">
                <a:latin typeface="Arial" pitchFamily="34" charset="0"/>
                <a:cs typeface="Arial" pitchFamily="34" charset="0"/>
              </a:rPr>
              <a:t>President, Chief </a:t>
            </a:r>
            <a:r>
              <a:rPr lang="en-CA" dirty="0" err="1" smtClean="0">
                <a:latin typeface="Arial" pitchFamily="34" charset="0"/>
                <a:cs typeface="Arial" pitchFamily="34" charset="0"/>
              </a:rPr>
              <a:t>ExecutiveOfficer</a:t>
            </a:r>
            <a:endParaRPr lang="en-CA" dirty="0" smtClean="0">
              <a:latin typeface="Arial" pitchFamily="34" charset="0"/>
              <a:cs typeface="Arial" pitchFamily="34" charset="0"/>
            </a:endParaRPr>
          </a:p>
          <a:p>
            <a:pPr eaLnBrk="1" hangingPunct="1">
              <a:buNone/>
            </a:pPr>
            <a:endParaRPr lang="en-CA" dirty="0" smtClean="0">
              <a:latin typeface="Arial" pitchFamily="34" charset="0"/>
              <a:cs typeface="Arial" pitchFamily="34" charset="0"/>
            </a:endParaRPr>
          </a:p>
          <a:p>
            <a:pPr eaLnBrk="1" hangingPunct="1"/>
            <a:r>
              <a:rPr lang="en-CA" dirty="0" smtClean="0">
                <a:latin typeface="Arial" pitchFamily="34" charset="0"/>
                <a:cs typeface="Arial" pitchFamily="34" charset="0"/>
              </a:rPr>
              <a:t>Former executive Vice President of </a:t>
            </a:r>
            <a:r>
              <a:rPr lang="en-CA" dirty="0" err="1" smtClean="0">
                <a:latin typeface="Arial" pitchFamily="34" charset="0"/>
                <a:cs typeface="Arial" pitchFamily="34" charset="0"/>
              </a:rPr>
              <a:t>SmartCentres</a:t>
            </a:r>
            <a:endParaRPr lang="en-CA" dirty="0" smtClean="0">
              <a:latin typeface="Arial" pitchFamily="34" charset="0"/>
              <a:cs typeface="Arial" pitchFamily="34" charset="0"/>
            </a:endParaRPr>
          </a:p>
          <a:p>
            <a:pPr eaLnBrk="1" hangingPunct="1"/>
            <a:r>
              <a:rPr lang="en-CA" dirty="0" smtClean="0">
                <a:latin typeface="Arial" pitchFamily="34" charset="0"/>
                <a:cs typeface="Arial" pitchFamily="34" charset="0"/>
              </a:rPr>
              <a:t>24-year experience in real estate business</a:t>
            </a:r>
          </a:p>
          <a:p>
            <a:pPr eaLnBrk="1" hangingPunct="1"/>
            <a:r>
              <a:rPr lang="en-CA" dirty="0" smtClean="0">
                <a:latin typeface="Arial" pitchFamily="34" charset="0"/>
                <a:cs typeface="Arial" pitchFamily="34" charset="0"/>
              </a:rPr>
              <a:t>Previously worked in senior financial roles with </a:t>
            </a:r>
            <a:r>
              <a:rPr lang="en-CA" dirty="0" err="1" smtClean="0">
                <a:latin typeface="Arial" pitchFamily="34" charset="0"/>
                <a:cs typeface="Arial" pitchFamily="34" charset="0"/>
              </a:rPr>
              <a:t>Markborough</a:t>
            </a:r>
            <a:r>
              <a:rPr lang="en-CA" dirty="0" smtClean="0">
                <a:latin typeface="Arial" pitchFamily="34" charset="0"/>
                <a:cs typeface="Arial" pitchFamily="34" charset="0"/>
              </a:rPr>
              <a:t> Properties, Dundee Realty, </a:t>
            </a:r>
            <a:r>
              <a:rPr lang="en-CA" dirty="0" err="1" smtClean="0">
                <a:latin typeface="Arial" pitchFamily="34" charset="0"/>
                <a:cs typeface="Arial" pitchFamily="34" charset="0"/>
              </a:rPr>
              <a:t>Bramalea</a:t>
            </a:r>
            <a:r>
              <a:rPr lang="en-CA" dirty="0" smtClean="0">
                <a:latin typeface="Arial" pitchFamily="34" charset="0"/>
                <a:cs typeface="Arial" pitchFamily="34" charset="0"/>
              </a:rPr>
              <a:t> Limited and CIBC World Markets</a:t>
            </a:r>
            <a:r>
              <a:rPr lang="en-CA" dirty="0" smtClean="0"/>
              <a:t/>
            </a:r>
            <a:br>
              <a:rPr lang="en-CA" dirty="0" smtClean="0"/>
            </a:br>
            <a:endParaRPr lang="en-CA" dirty="0" smtClean="0"/>
          </a:p>
        </p:txBody>
      </p:sp>
    </p:spTree>
    <p:extLst>
      <p:ext uri="{BB962C8B-B14F-4D97-AF65-F5344CB8AC3E}">
        <p14:creationId xmlns:p14="http://schemas.microsoft.com/office/powerpoint/2010/main" xmlns="" val="186807460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2"/>
          <p:cNvPicPr>
            <a:picLocks noGrp="1" noChangeAspect="1" noChangeArrowheads="1"/>
          </p:cNvPicPr>
          <p:nvPr>
            <p:ph idx="1"/>
          </p:nvPr>
        </p:nvPicPr>
        <p:blipFill>
          <a:blip r:embed="rId3" cstate="print"/>
          <a:stretch>
            <a:fillRect/>
          </a:stretch>
        </p:blipFill>
        <p:spPr>
          <a:xfrm>
            <a:off x="685800" y="1600200"/>
            <a:ext cx="3066380" cy="3352800"/>
          </a:xfrm>
        </p:spPr>
      </p:pic>
      <p:sp>
        <p:nvSpPr>
          <p:cNvPr id="5" name="Title 4"/>
          <p:cNvSpPr>
            <a:spLocks noGrp="1"/>
          </p:cNvSpPr>
          <p:nvPr>
            <p:ph type="title"/>
          </p:nvPr>
        </p:nvSpPr>
        <p:spPr/>
        <p:txBody>
          <a:bodyPr/>
          <a:lstStyle/>
          <a:p>
            <a:r>
              <a:rPr lang="en-US" dirty="0" smtClean="0"/>
              <a:t>Chief Financial Officer</a:t>
            </a:r>
            <a:endParaRPr lang="en-US" dirty="0"/>
          </a:p>
        </p:txBody>
      </p:sp>
      <p:sp>
        <p:nvSpPr>
          <p:cNvPr id="20483" name="Content Placeholder 3"/>
          <p:cNvSpPr>
            <a:spLocks noGrp="1"/>
          </p:cNvSpPr>
          <p:nvPr>
            <p:ph sz="half" idx="4294967295"/>
          </p:nvPr>
        </p:nvSpPr>
        <p:spPr>
          <a:xfrm>
            <a:off x="4572000" y="1524000"/>
            <a:ext cx="4114800" cy="4525962"/>
          </a:xfrm>
        </p:spPr>
        <p:txBody>
          <a:bodyPr>
            <a:normAutofit/>
          </a:bodyPr>
          <a:lstStyle/>
          <a:p>
            <a:pPr eaLnBrk="1" hangingPunct="1">
              <a:buNone/>
            </a:pPr>
            <a:r>
              <a:rPr lang="en-CA" b="1" dirty="0" smtClean="0"/>
              <a:t>Bart Munn</a:t>
            </a:r>
          </a:p>
          <a:p>
            <a:pPr eaLnBrk="1" hangingPunct="1">
              <a:buNone/>
            </a:pPr>
            <a:r>
              <a:rPr lang="en-CA" dirty="0" smtClean="0">
                <a:latin typeface="Arial" pitchFamily="34" charset="0"/>
                <a:cs typeface="Arial" pitchFamily="34" charset="0"/>
              </a:rPr>
              <a:t>Chief Financial Officer </a:t>
            </a:r>
          </a:p>
          <a:p>
            <a:pPr eaLnBrk="1" hangingPunct="1">
              <a:buNone/>
            </a:pPr>
            <a:endParaRPr lang="en-CA" dirty="0" smtClean="0">
              <a:latin typeface="Arial" pitchFamily="34" charset="0"/>
              <a:cs typeface="Arial" pitchFamily="34" charset="0"/>
            </a:endParaRPr>
          </a:p>
          <a:p>
            <a:pPr eaLnBrk="1" hangingPunct="1"/>
            <a:r>
              <a:rPr lang="en-CA" dirty="0" smtClean="0">
                <a:latin typeface="Arial" pitchFamily="34" charset="0"/>
                <a:cs typeface="Arial" pitchFamily="34" charset="0"/>
              </a:rPr>
              <a:t>Former vice president and chief financial officer of </a:t>
            </a:r>
            <a:r>
              <a:rPr lang="en-CA" dirty="0" err="1" smtClean="0">
                <a:latin typeface="Arial" pitchFamily="34" charset="0"/>
                <a:cs typeface="Arial" pitchFamily="34" charset="0"/>
              </a:rPr>
              <a:t>Morguard</a:t>
            </a:r>
            <a:r>
              <a:rPr lang="en-CA" dirty="0" smtClean="0">
                <a:latin typeface="Arial" pitchFamily="34" charset="0"/>
                <a:cs typeface="Arial" pitchFamily="34" charset="0"/>
              </a:rPr>
              <a:t> corporation (1999-2005)</a:t>
            </a:r>
          </a:p>
          <a:p>
            <a:pPr eaLnBrk="1" hangingPunct="1"/>
            <a:r>
              <a:rPr lang="en-CA" dirty="0" smtClean="0">
                <a:latin typeface="Arial" pitchFamily="34" charset="0"/>
                <a:cs typeface="Arial" pitchFamily="34" charset="0"/>
              </a:rPr>
              <a:t>Chartered Accountant</a:t>
            </a:r>
            <a:r>
              <a:rPr lang="en-CA" dirty="0" smtClean="0"/>
              <a:t/>
            </a:r>
            <a:br>
              <a:rPr lang="en-CA" dirty="0" smtClean="0"/>
            </a:br>
            <a:endParaRPr lang="en-CA" dirty="0" smtClean="0"/>
          </a:p>
        </p:txBody>
      </p:sp>
    </p:spTree>
    <p:extLst>
      <p:ext uri="{BB962C8B-B14F-4D97-AF65-F5344CB8AC3E}">
        <p14:creationId xmlns:p14="http://schemas.microsoft.com/office/powerpoint/2010/main" xmlns="" val="234990289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2"/>
          <p:cNvPicPr>
            <a:picLocks noGrp="1" noChangeAspect="1" noChangeArrowheads="1"/>
          </p:cNvPicPr>
          <p:nvPr>
            <p:ph idx="1"/>
          </p:nvPr>
        </p:nvPicPr>
        <p:blipFill>
          <a:blip r:embed="rId3" cstate="print"/>
          <a:stretch>
            <a:fillRect/>
          </a:stretch>
        </p:blipFill>
        <p:spPr>
          <a:xfrm>
            <a:off x="685800" y="1676400"/>
            <a:ext cx="2996689" cy="3276600"/>
          </a:xfrm>
        </p:spPr>
      </p:pic>
      <p:sp>
        <p:nvSpPr>
          <p:cNvPr id="5" name="Title 4"/>
          <p:cNvSpPr>
            <a:spLocks noGrp="1"/>
          </p:cNvSpPr>
          <p:nvPr>
            <p:ph type="title"/>
          </p:nvPr>
        </p:nvSpPr>
        <p:spPr/>
        <p:txBody>
          <a:bodyPr/>
          <a:lstStyle/>
          <a:p>
            <a:r>
              <a:rPr lang="en-US" dirty="0" smtClean="0"/>
              <a:t>Executive Vice President</a:t>
            </a:r>
            <a:endParaRPr lang="en-US" dirty="0"/>
          </a:p>
        </p:txBody>
      </p:sp>
      <p:sp>
        <p:nvSpPr>
          <p:cNvPr id="21507" name="Content Placeholder 3"/>
          <p:cNvSpPr>
            <a:spLocks noGrp="1"/>
          </p:cNvSpPr>
          <p:nvPr>
            <p:ph sz="half" idx="4294967295"/>
          </p:nvPr>
        </p:nvSpPr>
        <p:spPr>
          <a:xfrm>
            <a:off x="4267200" y="1524000"/>
            <a:ext cx="4419600" cy="4648200"/>
          </a:xfrm>
        </p:spPr>
        <p:txBody>
          <a:bodyPr>
            <a:normAutofit fontScale="85000" lnSpcReduction="20000"/>
          </a:bodyPr>
          <a:lstStyle/>
          <a:p>
            <a:pPr eaLnBrk="1" hangingPunct="1">
              <a:buNone/>
            </a:pPr>
            <a:r>
              <a:rPr lang="en-CA" sz="3200" b="1" dirty="0" smtClean="0"/>
              <a:t>Rudy </a:t>
            </a:r>
            <a:r>
              <a:rPr lang="en-CA" sz="3200" b="1" dirty="0" err="1" smtClean="0"/>
              <a:t>Gobin</a:t>
            </a:r>
            <a:endParaRPr lang="en-CA" sz="3200" b="1" dirty="0" smtClean="0"/>
          </a:p>
          <a:p>
            <a:pPr eaLnBrk="1" hangingPunct="1">
              <a:buNone/>
            </a:pPr>
            <a:r>
              <a:rPr lang="en-CA" dirty="0" smtClean="0">
                <a:latin typeface="Arial" pitchFamily="34" charset="0"/>
                <a:cs typeface="Arial" pitchFamily="34" charset="0"/>
              </a:rPr>
              <a:t>Executive Vice President in Asset Management</a:t>
            </a:r>
          </a:p>
          <a:p>
            <a:pPr eaLnBrk="1" hangingPunct="1">
              <a:buNone/>
            </a:pPr>
            <a:endParaRPr lang="en-CA" dirty="0" smtClean="0">
              <a:latin typeface="Arial" pitchFamily="34" charset="0"/>
              <a:cs typeface="Arial" pitchFamily="34" charset="0"/>
            </a:endParaRPr>
          </a:p>
          <a:p>
            <a:pPr eaLnBrk="1" hangingPunct="1"/>
            <a:r>
              <a:rPr lang="en-CA" dirty="0" smtClean="0">
                <a:latin typeface="Arial" pitchFamily="34" charset="0"/>
                <a:cs typeface="Arial" pitchFamily="34" charset="0"/>
              </a:rPr>
              <a:t>Former Strategy Officer of Calloway</a:t>
            </a:r>
          </a:p>
          <a:p>
            <a:pPr eaLnBrk="1" hangingPunct="1"/>
            <a:r>
              <a:rPr lang="en-CA" dirty="0" smtClean="0">
                <a:latin typeface="Arial" pitchFamily="34" charset="0"/>
                <a:cs typeface="Arial" pitchFamily="34" charset="0"/>
              </a:rPr>
              <a:t>Former executive Vice President, Finance and operations of </a:t>
            </a:r>
            <a:r>
              <a:rPr lang="en-CA" dirty="0" err="1" smtClean="0">
                <a:latin typeface="Arial" pitchFamily="34" charset="0"/>
                <a:cs typeface="Arial" pitchFamily="34" charset="0"/>
              </a:rPr>
              <a:t>SmartCentres</a:t>
            </a:r>
            <a:r>
              <a:rPr lang="en-CA" dirty="0" smtClean="0">
                <a:latin typeface="Arial" pitchFamily="34" charset="0"/>
                <a:cs typeface="Arial" pitchFamily="34" charset="0"/>
              </a:rPr>
              <a:t> (2001-2006) </a:t>
            </a:r>
          </a:p>
          <a:p>
            <a:pPr eaLnBrk="1" hangingPunct="1"/>
            <a:r>
              <a:rPr lang="en-CA" dirty="0" smtClean="0">
                <a:latin typeface="Arial" pitchFamily="34" charset="0"/>
                <a:cs typeface="Arial" pitchFamily="34" charset="0"/>
              </a:rPr>
              <a:t>Chartered Accountant</a:t>
            </a:r>
          </a:p>
          <a:p>
            <a:pPr eaLnBrk="1" hangingPunct="1"/>
            <a:r>
              <a:rPr lang="en-CA" dirty="0" smtClean="0">
                <a:latin typeface="Arial" pitchFamily="34" charset="0"/>
                <a:cs typeface="Arial" pitchFamily="34" charset="0"/>
              </a:rPr>
              <a:t>Bachelor of commerce degree from University of Toronto</a:t>
            </a:r>
          </a:p>
          <a:p>
            <a:pPr eaLnBrk="1" hangingPunct="1">
              <a:buNone/>
            </a:pPr>
            <a:endParaRPr lang="en-CA" dirty="0" smtClean="0"/>
          </a:p>
        </p:txBody>
      </p:sp>
    </p:spTree>
    <p:extLst>
      <p:ext uri="{BB962C8B-B14F-4D97-AF65-F5344CB8AC3E}">
        <p14:creationId xmlns:p14="http://schemas.microsoft.com/office/powerpoint/2010/main" xmlns="" val="85918878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4"/>
          <p:cNvSpPr>
            <a:spLocks noGrp="1"/>
          </p:cNvSpPr>
          <p:nvPr>
            <p:ph type="ctrTitle"/>
          </p:nvPr>
        </p:nvSpPr>
        <p:spPr/>
        <p:txBody>
          <a:bodyPr/>
          <a:lstStyle/>
          <a:p>
            <a:pPr eaLnBrk="1" hangingPunct="1"/>
            <a:r>
              <a:rPr lang="en-CA" smtClean="0"/>
              <a:t>Financial Performance</a:t>
            </a:r>
          </a:p>
        </p:txBody>
      </p:sp>
      <p:pic>
        <p:nvPicPr>
          <p:cNvPr id="3" name="Picture 2"/>
          <p:cNvPicPr>
            <a:picLocks noChangeAspect="1" noChangeArrowheads="1"/>
          </p:cNvPicPr>
          <p:nvPr/>
        </p:nvPicPr>
        <p:blipFill>
          <a:blip r:embed="rId2" cstate="print"/>
          <a:srcRect r="5882"/>
          <a:stretch>
            <a:fillRect/>
          </a:stretch>
        </p:blipFill>
        <p:spPr bwMode="auto">
          <a:xfrm>
            <a:off x="0" y="0"/>
            <a:ext cx="1524000" cy="6858000"/>
          </a:xfrm>
          <a:prstGeom prst="rect">
            <a:avLst/>
          </a:prstGeom>
          <a:noFill/>
          <a:ln w="9525">
            <a:noFill/>
            <a:miter lim="800000"/>
            <a:headEnd/>
            <a:tailEnd/>
          </a:ln>
        </p:spPr>
      </p:pic>
    </p:spTree>
    <p:extLst>
      <p:ext uri="{BB962C8B-B14F-4D97-AF65-F5344CB8AC3E}">
        <p14:creationId xmlns:p14="http://schemas.microsoft.com/office/powerpoint/2010/main" xmlns="" val="193818340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CA" dirty="0" smtClean="0"/>
              <a:t>Annual Balance Sheets</a:t>
            </a:r>
            <a:endParaRPr lang="en-CA"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685800" y="1447800"/>
            <a:ext cx="7620000" cy="4676760"/>
          </a:xfrm>
          <a:prstGeom prst="rect">
            <a:avLst/>
          </a:prstGeom>
          <a:noFill/>
          <a:ln w="9525">
            <a:noFill/>
            <a:miter lim="800000"/>
            <a:headEnd/>
            <a:tailEnd/>
          </a:ln>
        </p:spPr>
      </p:pic>
    </p:spTree>
    <p:extLst>
      <p:ext uri="{BB962C8B-B14F-4D97-AF65-F5344CB8AC3E}">
        <p14:creationId xmlns:p14="http://schemas.microsoft.com/office/powerpoint/2010/main" xmlns="" val="2477020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Notable REITs’ distribution in the US</a:t>
            </a:r>
            <a:endParaRPr lang="en-CA"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5800127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CA" dirty="0" smtClean="0"/>
              <a:t>5 years balance sheet performance</a:t>
            </a:r>
            <a:endParaRPr lang="en-CA"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1447800" y="1828800"/>
            <a:ext cx="6172200" cy="3821796"/>
          </a:xfrm>
          <a:prstGeom prst="rect">
            <a:avLst/>
          </a:prstGeom>
          <a:noFill/>
          <a:ln w="9525">
            <a:noFill/>
            <a:miter lim="800000"/>
            <a:headEnd/>
            <a:tailEnd/>
          </a:ln>
        </p:spPr>
      </p:pic>
    </p:spTree>
    <p:extLst>
      <p:ext uri="{BB962C8B-B14F-4D97-AF65-F5344CB8AC3E}">
        <p14:creationId xmlns:p14="http://schemas.microsoft.com/office/powerpoint/2010/main" xmlns="" val="359559300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Annual Income Statements</a:t>
            </a:r>
            <a:endParaRPr lang="en-CA" dirty="0"/>
          </a:p>
        </p:txBody>
      </p:sp>
      <p:pic>
        <p:nvPicPr>
          <p:cNvPr id="6146" name="Picture 2"/>
          <p:cNvPicPr>
            <a:picLocks noGrp="1" noChangeAspect="1" noChangeArrowheads="1"/>
          </p:cNvPicPr>
          <p:nvPr>
            <p:ph idx="1"/>
          </p:nvPr>
        </p:nvPicPr>
        <p:blipFill>
          <a:blip r:embed="rId3" cstate="print"/>
          <a:srcRect/>
          <a:stretch>
            <a:fillRect/>
          </a:stretch>
        </p:blipFill>
        <p:spPr bwMode="auto">
          <a:xfrm>
            <a:off x="533400" y="1600200"/>
            <a:ext cx="8004287" cy="4343400"/>
          </a:xfrm>
          <a:prstGeom prst="rect">
            <a:avLst/>
          </a:prstGeom>
          <a:noFill/>
          <a:ln w="9525">
            <a:noFill/>
            <a:miter lim="800000"/>
            <a:headEnd/>
            <a:tailEnd/>
          </a:ln>
        </p:spPr>
      </p:pic>
    </p:spTree>
    <p:extLst>
      <p:ext uri="{BB962C8B-B14F-4D97-AF65-F5344CB8AC3E}">
        <p14:creationId xmlns:p14="http://schemas.microsoft.com/office/powerpoint/2010/main" xmlns="" val="54482987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CA" dirty="0" smtClean="0"/>
              <a:t>5 years Income statement performance</a:t>
            </a:r>
            <a:endParaRPr lang="en-CA"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1600200" y="1752600"/>
            <a:ext cx="6277836" cy="3887204"/>
          </a:xfrm>
          <a:prstGeom prst="rect">
            <a:avLst/>
          </a:prstGeom>
          <a:noFill/>
          <a:ln w="9525">
            <a:noFill/>
            <a:miter lim="800000"/>
            <a:headEnd/>
            <a:tailEnd/>
          </a:ln>
        </p:spPr>
      </p:pic>
    </p:spTree>
    <p:extLst>
      <p:ext uri="{BB962C8B-B14F-4D97-AF65-F5344CB8AC3E}">
        <p14:creationId xmlns:p14="http://schemas.microsoft.com/office/powerpoint/2010/main" xmlns="" val="407439716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Annual Cash Flows 1/2</a:t>
            </a:r>
            <a:endParaRPr lang="en-CA"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457200" y="1524000"/>
            <a:ext cx="8204200" cy="4191000"/>
          </a:xfrm>
          <a:prstGeom prst="rect">
            <a:avLst/>
          </a:prstGeom>
          <a:noFill/>
          <a:ln w="9525">
            <a:noFill/>
            <a:miter lim="800000"/>
            <a:headEnd/>
            <a:tailEnd/>
          </a:ln>
        </p:spPr>
      </p:pic>
    </p:spTree>
    <p:extLst>
      <p:ext uri="{BB962C8B-B14F-4D97-AF65-F5344CB8AC3E}">
        <p14:creationId xmlns:p14="http://schemas.microsoft.com/office/powerpoint/2010/main" xmlns="" val="275983856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Annual Cash Flows 2/2</a:t>
            </a:r>
            <a:endParaRPr lang="en-CA"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381000" y="1600200"/>
            <a:ext cx="8445808" cy="4267200"/>
          </a:xfrm>
          <a:prstGeom prst="rect">
            <a:avLst/>
          </a:prstGeom>
          <a:noFill/>
          <a:ln w="9525">
            <a:noFill/>
            <a:miter lim="800000"/>
            <a:headEnd/>
            <a:tailEnd/>
          </a:ln>
        </p:spPr>
      </p:pic>
    </p:spTree>
    <p:extLst>
      <p:ext uri="{BB962C8B-B14F-4D97-AF65-F5344CB8AC3E}">
        <p14:creationId xmlns:p14="http://schemas.microsoft.com/office/powerpoint/2010/main" xmlns="" val="22049720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5 years cash flow performance</a:t>
            </a:r>
            <a:endParaRPr lang="en-CA"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1524000" y="1856813"/>
            <a:ext cx="5861784" cy="3629587"/>
          </a:xfrm>
          <a:prstGeom prst="rect">
            <a:avLst/>
          </a:prstGeom>
          <a:noFill/>
          <a:ln w="9525">
            <a:noFill/>
            <a:miter lim="800000"/>
            <a:headEnd/>
            <a:tailEnd/>
          </a:ln>
        </p:spPr>
      </p:pic>
    </p:spTree>
    <p:extLst>
      <p:ext uri="{BB962C8B-B14F-4D97-AF65-F5344CB8AC3E}">
        <p14:creationId xmlns:p14="http://schemas.microsoft.com/office/powerpoint/2010/main" xmlns="" val="67903003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AFFO and FFO</a:t>
            </a:r>
            <a:endParaRPr lang="en-CA" dirty="0"/>
          </a:p>
        </p:txBody>
      </p:sp>
      <p:pic>
        <p:nvPicPr>
          <p:cNvPr id="30724" name="Picture 2"/>
          <p:cNvPicPr>
            <a:picLocks noGrp="1" noChangeAspect="1" noChangeArrowheads="1"/>
          </p:cNvPicPr>
          <p:nvPr>
            <p:ph idx="4294967295"/>
          </p:nvPr>
        </p:nvPicPr>
        <p:blipFill>
          <a:blip r:embed="rId2" cstate="print"/>
          <a:srcRect l="28955" t="29569" r="26850" b="21606"/>
          <a:stretch>
            <a:fillRect/>
          </a:stretch>
        </p:blipFill>
        <p:spPr>
          <a:xfrm>
            <a:off x="685800" y="1219200"/>
            <a:ext cx="7685088" cy="5307013"/>
          </a:xfrm>
        </p:spPr>
      </p:pic>
    </p:spTree>
    <p:extLst>
      <p:ext uri="{BB962C8B-B14F-4D97-AF65-F5344CB8AC3E}">
        <p14:creationId xmlns:p14="http://schemas.microsoft.com/office/powerpoint/2010/main" xmlns="" val="72648348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AFFO and FFO</a:t>
            </a:r>
            <a:endParaRPr lang="en-CA"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685800" y="1524000"/>
            <a:ext cx="7658100" cy="4803411"/>
          </a:xfrm>
          <a:prstGeom prst="rect">
            <a:avLst/>
          </a:prstGeom>
          <a:noFill/>
          <a:ln w="9525">
            <a:noFill/>
            <a:miter lim="800000"/>
            <a:headEnd/>
            <a:tailEnd/>
          </a:ln>
        </p:spPr>
      </p:pic>
    </p:spTree>
    <p:extLst>
      <p:ext uri="{BB962C8B-B14F-4D97-AF65-F5344CB8AC3E}">
        <p14:creationId xmlns:p14="http://schemas.microsoft.com/office/powerpoint/2010/main" xmlns="" val="353617088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020762"/>
          </a:xfrm>
        </p:spPr>
        <p:txBody>
          <a:bodyPr/>
          <a:lstStyle/>
          <a:p>
            <a:r>
              <a:rPr lang="en-US" dirty="0" smtClean="0"/>
              <a:t>Summary of key </a:t>
            </a:r>
            <a:r>
              <a:rPr lang="en-US" dirty="0" err="1" smtClean="0"/>
              <a:t>informance</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533400" y="1291183"/>
            <a:ext cx="7848600" cy="5566817"/>
          </a:xfrm>
          <a:prstGeom prst="rect">
            <a:avLst/>
          </a:prstGeom>
          <a:noFill/>
          <a:ln w="9525">
            <a:noFill/>
            <a:miter lim="800000"/>
            <a:headEnd/>
            <a:tailEnd/>
          </a:ln>
        </p:spPr>
      </p:pic>
    </p:spTree>
    <p:extLst>
      <p:ext uri="{BB962C8B-B14F-4D97-AF65-F5344CB8AC3E}">
        <p14:creationId xmlns:p14="http://schemas.microsoft.com/office/powerpoint/2010/main" xmlns="" val="401840442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ctrTitle"/>
          </p:nvPr>
        </p:nvSpPr>
        <p:spPr/>
        <p:txBody>
          <a:bodyPr/>
          <a:lstStyle/>
          <a:p>
            <a:pPr eaLnBrk="1" hangingPunct="1"/>
            <a:r>
              <a:rPr lang="en-CA" smtClean="0"/>
              <a:t>Recommendation</a:t>
            </a:r>
          </a:p>
        </p:txBody>
      </p:sp>
      <p:pic>
        <p:nvPicPr>
          <p:cNvPr id="3" name="Picture 2"/>
          <p:cNvPicPr>
            <a:picLocks noChangeAspect="1" noChangeArrowheads="1"/>
          </p:cNvPicPr>
          <p:nvPr/>
        </p:nvPicPr>
        <p:blipFill>
          <a:blip r:embed="rId2" cstate="print"/>
          <a:srcRect r="5882"/>
          <a:stretch>
            <a:fillRect/>
          </a:stretch>
        </p:blipFill>
        <p:spPr bwMode="auto">
          <a:xfrm>
            <a:off x="0" y="0"/>
            <a:ext cx="1524000" cy="6858000"/>
          </a:xfrm>
          <a:prstGeom prst="rect">
            <a:avLst/>
          </a:prstGeom>
          <a:noFill/>
          <a:ln w="9525">
            <a:noFill/>
            <a:miter lim="800000"/>
            <a:headEnd/>
            <a:tailEnd/>
          </a:ln>
        </p:spPr>
      </p:pic>
    </p:spTree>
    <p:extLst>
      <p:ext uri="{BB962C8B-B14F-4D97-AF65-F5344CB8AC3E}">
        <p14:creationId xmlns:p14="http://schemas.microsoft.com/office/powerpoint/2010/main" xmlns="" val="14877249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Notable REITs’ distribution in Canada</a:t>
            </a:r>
            <a:endParaRPr lang="en-CA" dirty="0"/>
          </a:p>
        </p:txBody>
      </p:sp>
      <p:graphicFrame>
        <p:nvGraphicFramePr>
          <p:cNvPr id="4" name="Content Placeholder 3"/>
          <p:cNvGraphicFramePr>
            <a:graphicFrameLocks noGrp="1"/>
          </p:cNvGraphicFramePr>
          <p:nvPr>
            <p:ph idx="1"/>
          </p:nvPr>
        </p:nvGraphicFramePr>
        <p:xfrm>
          <a:off x="0" y="1556792"/>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5613590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p:cNvPicPr>
            <a:picLocks noGrp="1" noChangeAspect="1" noChangeArrowheads="1"/>
          </p:cNvPicPr>
          <p:nvPr>
            <p:ph idx="1"/>
          </p:nvPr>
        </p:nvPicPr>
        <p:blipFill>
          <a:blip r:embed="rId2" cstate="print"/>
          <a:srcRect l="11066" t="35356" r="13171" b="15819"/>
          <a:stretch>
            <a:fillRect/>
          </a:stretch>
        </p:blipFill>
        <p:spPr>
          <a:xfrm>
            <a:off x="762000" y="1524000"/>
            <a:ext cx="7391400" cy="4495800"/>
          </a:xfrm>
        </p:spPr>
      </p:pic>
      <p:sp>
        <p:nvSpPr>
          <p:cNvPr id="32770" name="Title 1"/>
          <p:cNvSpPr>
            <a:spLocks noGrp="1"/>
          </p:cNvSpPr>
          <p:nvPr>
            <p:ph type="title"/>
          </p:nvPr>
        </p:nvSpPr>
        <p:spPr/>
        <p:txBody>
          <a:bodyPr/>
          <a:lstStyle/>
          <a:p>
            <a:pPr eaLnBrk="1" hangingPunct="1"/>
            <a:r>
              <a:rPr lang="en-CA" smtClean="0"/>
              <a:t>Recommendation</a:t>
            </a:r>
          </a:p>
        </p:txBody>
      </p:sp>
    </p:spTree>
    <p:extLst>
      <p:ext uri="{BB962C8B-B14F-4D97-AF65-F5344CB8AC3E}">
        <p14:creationId xmlns:p14="http://schemas.microsoft.com/office/powerpoint/2010/main" xmlns="" val="319335661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p:cNvPicPr>
            <a:picLocks noGrp="1" noChangeAspect="1" noChangeArrowheads="1"/>
          </p:cNvPicPr>
          <p:nvPr>
            <p:ph idx="1"/>
          </p:nvPr>
        </p:nvPicPr>
        <p:blipFill>
          <a:blip r:embed="rId2" cstate="print"/>
          <a:srcRect l="12119" t="30305" r="37373" b="9085"/>
          <a:stretch>
            <a:fillRect/>
          </a:stretch>
        </p:blipFill>
        <p:spPr>
          <a:xfrm>
            <a:off x="990600" y="1219200"/>
            <a:ext cx="7239000" cy="5029200"/>
          </a:xfrm>
        </p:spPr>
      </p:pic>
      <p:sp>
        <p:nvSpPr>
          <p:cNvPr id="33794" name="Title 1"/>
          <p:cNvSpPr>
            <a:spLocks noGrp="1"/>
          </p:cNvSpPr>
          <p:nvPr>
            <p:ph type="title"/>
          </p:nvPr>
        </p:nvSpPr>
        <p:spPr/>
        <p:txBody>
          <a:bodyPr/>
          <a:lstStyle/>
          <a:p>
            <a:pPr eaLnBrk="1" hangingPunct="1"/>
            <a:r>
              <a:rPr lang="en-CA" smtClean="0"/>
              <a:t>Recommendation</a:t>
            </a:r>
          </a:p>
        </p:txBody>
      </p:sp>
    </p:spTree>
    <p:extLst>
      <p:ext uri="{BB962C8B-B14F-4D97-AF65-F5344CB8AC3E}">
        <p14:creationId xmlns:p14="http://schemas.microsoft.com/office/powerpoint/2010/main" xmlns="" val="64504814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609600" y="228600"/>
            <a:ext cx="7772400" cy="1066800"/>
          </a:xfrm>
        </p:spPr>
        <p:txBody>
          <a:bodyPr/>
          <a:lstStyle/>
          <a:p>
            <a:pPr eaLnBrk="1" hangingPunct="1"/>
            <a:r>
              <a:rPr lang="en-CA" dirty="0" smtClean="0"/>
              <a:t>         Recommendation</a:t>
            </a:r>
          </a:p>
        </p:txBody>
      </p:sp>
      <p:sp>
        <p:nvSpPr>
          <p:cNvPr id="34819" name="Content Placeholder 2"/>
          <p:cNvSpPr>
            <a:spLocks noGrp="1"/>
          </p:cNvSpPr>
          <p:nvPr>
            <p:ph type="subTitle" idx="1"/>
          </p:nvPr>
        </p:nvSpPr>
        <p:spPr>
          <a:xfrm>
            <a:off x="685800" y="1828800"/>
            <a:ext cx="7772400" cy="3581400"/>
          </a:xfrm>
        </p:spPr>
        <p:txBody>
          <a:bodyPr>
            <a:normAutofit/>
          </a:bodyPr>
          <a:lstStyle/>
          <a:p>
            <a:pPr algn="ctr" eaLnBrk="1" hangingPunct="1">
              <a:buNone/>
            </a:pPr>
            <a:endParaRPr lang="en-CA" dirty="0" smtClean="0"/>
          </a:p>
          <a:p>
            <a:pPr algn="ctr" eaLnBrk="1" hangingPunct="1">
              <a:buNone/>
            </a:pPr>
            <a:endParaRPr lang="en-CA" dirty="0" smtClean="0"/>
          </a:p>
          <a:p>
            <a:pPr algn="ctr" eaLnBrk="1" hangingPunct="1">
              <a:buNone/>
            </a:pPr>
            <a:r>
              <a:rPr lang="en-CA" sz="9600" b="1" i="1" dirty="0" smtClean="0">
                <a:solidFill>
                  <a:schemeClr val="accent1"/>
                </a:solidFill>
                <a:effectLst>
                  <a:outerShdw blurRad="38100" dist="38100" dir="2700000" algn="tl">
                    <a:srgbClr val="000000">
                      <a:alpha val="43137"/>
                    </a:srgbClr>
                  </a:outerShdw>
                </a:effectLst>
              </a:rPr>
              <a:t>Hold</a:t>
            </a:r>
          </a:p>
        </p:txBody>
      </p:sp>
      <p:pic>
        <p:nvPicPr>
          <p:cNvPr id="4" name="Picture 3"/>
          <p:cNvPicPr>
            <a:picLocks noChangeAspect="1" noChangeArrowheads="1"/>
          </p:cNvPicPr>
          <p:nvPr/>
        </p:nvPicPr>
        <p:blipFill>
          <a:blip r:embed="rId2" cstate="print"/>
          <a:srcRect r="5882"/>
          <a:stretch>
            <a:fillRect/>
          </a:stretch>
        </p:blipFill>
        <p:spPr bwMode="auto">
          <a:xfrm>
            <a:off x="0" y="0"/>
            <a:ext cx="1524000" cy="6858000"/>
          </a:xfrm>
          <a:prstGeom prst="rect">
            <a:avLst/>
          </a:prstGeom>
          <a:noFill/>
          <a:ln w="9525">
            <a:noFill/>
            <a:miter lim="800000"/>
            <a:headEnd/>
            <a:tailEnd/>
          </a:ln>
        </p:spPr>
      </p:pic>
    </p:spTree>
    <p:extLst>
      <p:ext uri="{BB962C8B-B14F-4D97-AF65-F5344CB8AC3E}">
        <p14:creationId xmlns:p14="http://schemas.microsoft.com/office/powerpoint/2010/main" xmlns="" val="413303373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CA" dirty="0" smtClean="0"/>
              <a:t>H&amp;R REIT</a:t>
            </a:r>
            <a:endParaRPr lang="en-CA" dirty="0"/>
          </a:p>
        </p:txBody>
      </p:sp>
      <p:pic>
        <p:nvPicPr>
          <p:cNvPr id="4099" name="Picture 3" descr="D:\My Dropbox\sfu\BUS 417\Presentation\16 - HR Front Pag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840"/>
            <a:ext cx="9144000" cy="5969913"/>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5616" y="146956"/>
            <a:ext cx="1368152" cy="1368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5474810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Stock Overview March 15, 2011</a:t>
            </a:r>
            <a:endParaRPr lang="en-CA" dirty="0"/>
          </a:p>
        </p:txBody>
      </p:sp>
      <p:sp>
        <p:nvSpPr>
          <p:cNvPr id="5" name="Right Arrow 4"/>
          <p:cNvSpPr/>
          <p:nvPr/>
        </p:nvSpPr>
        <p:spPr>
          <a:xfrm>
            <a:off x="683568" y="5511419"/>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ight Arrow 5"/>
          <p:cNvSpPr/>
          <p:nvPr/>
        </p:nvSpPr>
        <p:spPr>
          <a:xfrm>
            <a:off x="683568" y="5739121"/>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2" descr="D:\My Dropbox\sfu\BUS 417\Presentation\Stock Overview.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1772816"/>
            <a:ext cx="7329488" cy="42195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808284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5 Year: 20 and 100 SMA</a:t>
            </a:r>
            <a:endParaRPr lang="en-CA" dirty="0"/>
          </a:p>
        </p:txBody>
      </p:sp>
      <p:pic>
        <p:nvPicPr>
          <p:cNvPr id="6" name="Picture 5" descr="D:\My Dropbox\sfu\BUS 417\Presentation\5 Year (20, 100).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1" y="1699416"/>
            <a:ext cx="7944437" cy="47625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5054400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5 Year: 50 and 200 SMA</a:t>
            </a:r>
            <a:endParaRPr lang="en-CA" dirty="0"/>
          </a:p>
        </p:txBody>
      </p:sp>
      <p:pic>
        <p:nvPicPr>
          <p:cNvPr id="5" name="Picture 4" descr="D:\My Dropbox\sfu\BUS 417\Presentation\5 Year (50, 200).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1" y="1699416"/>
            <a:ext cx="7944438" cy="47625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747877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5 Year: H&amp;R vs. S&amp;P/TSX Capped REIT</a:t>
            </a:r>
            <a:endParaRPr lang="en-CA" dirty="0"/>
          </a:p>
        </p:txBody>
      </p:sp>
      <p:pic>
        <p:nvPicPr>
          <p:cNvPr id="6" name="Picture 2" descr="D:\My Dropbox\sfu\BUS 417\Presentation\5 Year Capped REI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1" y="1699416"/>
            <a:ext cx="7944438" cy="47625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2025072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dirty="0" smtClean="0"/>
              <a:t>HR Stock Overview</a:t>
            </a:r>
            <a:endParaRPr lang="en-CA" dirty="0"/>
          </a:p>
        </p:txBody>
      </p:sp>
      <p:sp>
        <p:nvSpPr>
          <p:cNvPr id="5" name="Content Placeholder 4"/>
          <p:cNvSpPr>
            <a:spLocks noGrp="1"/>
          </p:cNvSpPr>
          <p:nvPr>
            <p:ph sz="quarter" idx="1"/>
          </p:nvPr>
        </p:nvSpPr>
        <p:spPr/>
        <p:txBody>
          <a:bodyPr/>
          <a:lstStyle/>
          <a:p>
            <a:r>
              <a:rPr lang="en-CA" dirty="0"/>
              <a:t>Exchange: </a:t>
            </a:r>
            <a:r>
              <a:rPr lang="en-CA" dirty="0" smtClean="0"/>
              <a:t>TSX</a:t>
            </a:r>
          </a:p>
          <a:p>
            <a:r>
              <a:rPr lang="en-CA" dirty="0" smtClean="0"/>
              <a:t>Ticker: HR.UN</a:t>
            </a:r>
          </a:p>
          <a:p>
            <a:r>
              <a:rPr lang="en-CA" dirty="0" smtClean="0"/>
              <a:t>Units Outstanding:</a:t>
            </a:r>
          </a:p>
          <a:p>
            <a:pPr lvl="1"/>
            <a:r>
              <a:rPr lang="en-CA" dirty="0" smtClean="0"/>
              <a:t>146.1M at December 31, 2010</a:t>
            </a:r>
          </a:p>
          <a:p>
            <a:pPr lvl="1"/>
            <a:r>
              <a:rPr lang="en-CA" dirty="0" smtClean="0"/>
              <a:t>143.8M at December 31, 2009</a:t>
            </a:r>
          </a:p>
          <a:p>
            <a:pPr lvl="1"/>
            <a:r>
              <a:rPr lang="en-CA" dirty="0" smtClean="0"/>
              <a:t>147.0M at December 31, 2008</a:t>
            </a:r>
          </a:p>
          <a:p>
            <a:r>
              <a:rPr lang="en-CA" dirty="0" smtClean="0"/>
              <a:t>Fund Type: Open Ended</a:t>
            </a:r>
            <a:endParaRPr lang="en-CA" dirty="0"/>
          </a:p>
        </p:txBody>
      </p:sp>
    </p:spTree>
    <p:extLst>
      <p:ext uri="{BB962C8B-B14F-4D97-AF65-F5344CB8AC3E}">
        <p14:creationId xmlns:p14="http://schemas.microsoft.com/office/powerpoint/2010/main" xmlns="" val="236438312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About H&amp;R </a:t>
            </a:r>
            <a:r>
              <a:rPr lang="en-CA" dirty="0" err="1" smtClean="0"/>
              <a:t>Reit</a:t>
            </a:r>
            <a:endParaRPr lang="en-CA" dirty="0"/>
          </a:p>
        </p:txBody>
      </p:sp>
      <p:sp>
        <p:nvSpPr>
          <p:cNvPr id="3" name="Content Placeholder 2"/>
          <p:cNvSpPr>
            <a:spLocks noGrp="1"/>
          </p:cNvSpPr>
          <p:nvPr>
            <p:ph sz="quarter" idx="1"/>
          </p:nvPr>
        </p:nvSpPr>
        <p:spPr/>
        <p:txBody>
          <a:bodyPr>
            <a:normAutofit fontScale="92500" lnSpcReduction="20000"/>
          </a:bodyPr>
          <a:lstStyle/>
          <a:p>
            <a:r>
              <a:rPr lang="en-CA" dirty="0"/>
              <a:t>H&amp;R REIT is an open-ended Real Estate Investment </a:t>
            </a:r>
            <a:r>
              <a:rPr lang="en-CA" dirty="0" smtClean="0"/>
              <a:t>Trust which owns and manages a </a:t>
            </a:r>
            <a:r>
              <a:rPr lang="en-CA" dirty="0"/>
              <a:t>portfolio of </a:t>
            </a:r>
            <a:r>
              <a:rPr lang="en-CA" b="1" dirty="0"/>
              <a:t>35 office </a:t>
            </a:r>
            <a:r>
              <a:rPr lang="en-CA" b="1" dirty="0" smtClean="0"/>
              <a:t>properties</a:t>
            </a:r>
            <a:r>
              <a:rPr lang="en-CA" b="1" dirty="0"/>
              <a:t>, </a:t>
            </a:r>
            <a:r>
              <a:rPr lang="en-CA" b="1" dirty="0" smtClean="0"/>
              <a:t>118 </a:t>
            </a:r>
            <a:r>
              <a:rPr lang="en-CA" b="1" dirty="0"/>
              <a:t>industrial properties, 129 retail properties and 3 development projects</a:t>
            </a:r>
            <a:r>
              <a:rPr lang="en-CA" dirty="0"/>
              <a:t> </a:t>
            </a:r>
            <a:r>
              <a:rPr lang="en-CA" dirty="0" smtClean="0"/>
              <a:t>with </a:t>
            </a:r>
            <a:r>
              <a:rPr lang="en-CA" dirty="0"/>
              <a:t>a </a:t>
            </a:r>
            <a:r>
              <a:rPr lang="en-CA" b="1" dirty="0"/>
              <a:t>book value </a:t>
            </a:r>
            <a:r>
              <a:rPr lang="en-CA" b="1" dirty="0" smtClean="0"/>
              <a:t>totalling </a:t>
            </a:r>
            <a:r>
              <a:rPr lang="en-CA" b="1" dirty="0"/>
              <a:t>approximately $5.3 billion</a:t>
            </a:r>
            <a:r>
              <a:rPr lang="en-CA" dirty="0"/>
              <a:t>, encompassing 39 million square feet</a:t>
            </a:r>
            <a:r>
              <a:rPr lang="en-CA" dirty="0" smtClean="0"/>
              <a:t>.</a:t>
            </a:r>
          </a:p>
          <a:p>
            <a:r>
              <a:rPr lang="en-CA" dirty="0" smtClean="0"/>
              <a:t>Primary Objectives</a:t>
            </a:r>
          </a:p>
          <a:p>
            <a:pPr lvl="1"/>
            <a:r>
              <a:rPr lang="en-CA" dirty="0" smtClean="0"/>
              <a:t>To </a:t>
            </a:r>
            <a:r>
              <a:rPr lang="en-CA" dirty="0"/>
              <a:t>provide </a:t>
            </a:r>
            <a:r>
              <a:rPr lang="en-CA" dirty="0" err="1"/>
              <a:t>unitholders</a:t>
            </a:r>
            <a:r>
              <a:rPr lang="en-CA" dirty="0"/>
              <a:t> with stable and growing </a:t>
            </a:r>
            <a:r>
              <a:rPr lang="en-CA" dirty="0" smtClean="0"/>
              <a:t>cash distributions </a:t>
            </a:r>
            <a:r>
              <a:rPr lang="en-CA" dirty="0"/>
              <a:t>generated by revenues it derives from a diversified portfolio of income </a:t>
            </a:r>
            <a:r>
              <a:rPr lang="en-CA" dirty="0" smtClean="0"/>
              <a:t>properties.</a:t>
            </a:r>
          </a:p>
          <a:p>
            <a:pPr lvl="1"/>
            <a:r>
              <a:rPr lang="en-CA" dirty="0" smtClean="0"/>
              <a:t>To increase </a:t>
            </a:r>
            <a:r>
              <a:rPr lang="en-CA" dirty="0"/>
              <a:t>the value of units </a:t>
            </a:r>
            <a:r>
              <a:rPr lang="en-CA" dirty="0" smtClean="0"/>
              <a:t>through:</a:t>
            </a:r>
          </a:p>
          <a:p>
            <a:pPr lvl="2"/>
            <a:r>
              <a:rPr lang="en-CA" dirty="0" smtClean="0"/>
              <a:t>active </a:t>
            </a:r>
            <a:r>
              <a:rPr lang="en-CA" dirty="0"/>
              <a:t>management of H&amp;R’s </a:t>
            </a:r>
            <a:r>
              <a:rPr lang="en-CA" dirty="0" smtClean="0"/>
              <a:t>assets</a:t>
            </a:r>
          </a:p>
          <a:p>
            <a:pPr lvl="2"/>
            <a:r>
              <a:rPr lang="en-CA" dirty="0" smtClean="0"/>
              <a:t>accretive </a:t>
            </a:r>
            <a:r>
              <a:rPr lang="en-CA" dirty="0"/>
              <a:t>acquisition </a:t>
            </a:r>
            <a:r>
              <a:rPr lang="en-CA" dirty="0" smtClean="0"/>
              <a:t>of additional properties</a:t>
            </a:r>
          </a:p>
          <a:p>
            <a:pPr lvl="2"/>
            <a:r>
              <a:rPr lang="en-CA" dirty="0" smtClean="0"/>
              <a:t>development </a:t>
            </a:r>
            <a:r>
              <a:rPr lang="en-CA" dirty="0"/>
              <a:t>of new projects.</a:t>
            </a:r>
          </a:p>
        </p:txBody>
      </p:sp>
    </p:spTree>
    <p:extLst>
      <p:ext uri="{BB962C8B-B14F-4D97-AF65-F5344CB8AC3E}">
        <p14:creationId xmlns:p14="http://schemas.microsoft.com/office/powerpoint/2010/main" xmlns="" val="18544967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normAutofit/>
          </a:bodyPr>
          <a:lstStyle/>
          <a:p>
            <a:r>
              <a:rPr lang="en-US" altLang="zh-TW" dirty="0" smtClean="0"/>
              <a:t>Legal Requirements for US REITs</a:t>
            </a:r>
            <a:endParaRPr lang="zh-TW" altLang="en-US" dirty="0"/>
          </a:p>
        </p:txBody>
      </p:sp>
      <p:sp>
        <p:nvSpPr>
          <p:cNvPr id="7" name="Content Placeholder 2"/>
          <p:cNvSpPr>
            <a:spLocks noGrp="1"/>
          </p:cNvSpPr>
          <p:nvPr>
            <p:ph idx="1"/>
          </p:nvPr>
        </p:nvSpPr>
        <p:spPr>
          <a:xfrm>
            <a:off x="457200" y="1600200"/>
            <a:ext cx="8229600" cy="4525963"/>
          </a:xfrm>
        </p:spPr>
        <p:txBody>
          <a:bodyPr>
            <a:normAutofit fontScale="85000" lnSpcReduction="20000"/>
          </a:bodyPr>
          <a:lstStyle/>
          <a:p>
            <a:r>
              <a:rPr lang="en-CA" dirty="0" smtClean="0"/>
              <a:t>Be structured as corporation, trust, or association</a:t>
            </a:r>
          </a:p>
          <a:p>
            <a:r>
              <a:rPr lang="en-CA" dirty="0" smtClean="0"/>
              <a:t>Be managed by a board of directors or trustees</a:t>
            </a:r>
          </a:p>
          <a:p>
            <a:r>
              <a:rPr lang="en-CA" dirty="0" smtClean="0"/>
              <a:t>Have transferable shares or transferable certificates of interest</a:t>
            </a:r>
          </a:p>
          <a:p>
            <a:r>
              <a:rPr lang="en-CA" dirty="0" smtClean="0"/>
              <a:t>Otherwise be taxable as a domestic corporation</a:t>
            </a:r>
          </a:p>
          <a:p>
            <a:r>
              <a:rPr lang="en-CA" dirty="0" smtClean="0"/>
              <a:t>Not be a financial institution or an insurance company</a:t>
            </a:r>
          </a:p>
          <a:p>
            <a:r>
              <a:rPr lang="en-CA" dirty="0" smtClean="0"/>
              <a:t>Be jointly owned by 100 persons or more</a:t>
            </a:r>
          </a:p>
          <a:p>
            <a:r>
              <a:rPr lang="en-CA" dirty="0" smtClean="0"/>
              <a:t>Have 95 percent of its income derived from dividends, interest, and property income</a:t>
            </a:r>
          </a:p>
          <a:p>
            <a:r>
              <a:rPr lang="en-CA" dirty="0" smtClean="0"/>
              <a:t>Pay dividends of at least 90% of the REIT's taxable income</a:t>
            </a:r>
          </a:p>
          <a:p>
            <a:r>
              <a:rPr lang="en-CA" dirty="0" smtClean="0"/>
              <a:t>No more than 50% of the shares can be held by five or fewer individuals during the last half of each taxable year (5/50 rule)</a:t>
            </a:r>
          </a:p>
          <a:p>
            <a:r>
              <a:rPr lang="en-CA" dirty="0" smtClean="0"/>
              <a:t>At least 75% of total investment assets must be in real estate</a:t>
            </a:r>
          </a:p>
          <a:p>
            <a:r>
              <a:rPr lang="en-CA" dirty="0" smtClean="0"/>
              <a:t>Derive at least 75% of gross income from rents or mortgage interest</a:t>
            </a:r>
          </a:p>
          <a:p>
            <a:r>
              <a:rPr lang="en-CA" dirty="0" smtClean="0"/>
              <a:t>No more than 20% of its assets may consist of stocks in taxable REIT subsidiaries.</a:t>
            </a:r>
          </a:p>
          <a:p>
            <a:endParaRPr lang="zh-TW" altLang="en-US" dirty="0"/>
          </a:p>
        </p:txBody>
      </p:sp>
    </p:spTree>
    <p:extLst>
      <p:ext uri="{BB962C8B-B14F-4D97-AF65-F5344CB8AC3E}">
        <p14:creationId xmlns:p14="http://schemas.microsoft.com/office/powerpoint/2010/main" xmlns="" val="26473010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About H&amp;R </a:t>
            </a:r>
            <a:r>
              <a:rPr lang="en-CA" dirty="0" err="1"/>
              <a:t>Reit</a:t>
            </a:r>
            <a:endParaRPr lang="en-CA" dirty="0"/>
          </a:p>
        </p:txBody>
      </p:sp>
      <p:sp>
        <p:nvSpPr>
          <p:cNvPr id="3" name="Content Placeholder 2"/>
          <p:cNvSpPr>
            <a:spLocks noGrp="1"/>
          </p:cNvSpPr>
          <p:nvPr>
            <p:ph sz="quarter" idx="1"/>
          </p:nvPr>
        </p:nvSpPr>
        <p:spPr/>
        <p:txBody>
          <a:bodyPr>
            <a:normAutofit/>
          </a:bodyPr>
          <a:lstStyle/>
          <a:p>
            <a:r>
              <a:rPr lang="en-CA" dirty="0"/>
              <a:t>The REIT’s strategy to accomplish these two objectives is to </a:t>
            </a:r>
            <a:r>
              <a:rPr lang="en-CA" b="1" dirty="0"/>
              <a:t>accumulate a diversified portfolio of high quality income </a:t>
            </a:r>
            <a:r>
              <a:rPr lang="en-CA" b="1" dirty="0" smtClean="0"/>
              <a:t>producing properties</a:t>
            </a:r>
            <a:r>
              <a:rPr lang="en-CA" dirty="0" smtClean="0"/>
              <a:t> </a:t>
            </a:r>
            <a:r>
              <a:rPr lang="en-CA" dirty="0"/>
              <a:t>in Canada and the United States occupied by </a:t>
            </a:r>
            <a:r>
              <a:rPr lang="en-CA" b="1" dirty="0"/>
              <a:t>creditworthy tenants on a long-term </a:t>
            </a:r>
            <a:r>
              <a:rPr lang="en-CA" b="1" dirty="0" smtClean="0"/>
              <a:t>basis</a:t>
            </a:r>
            <a:r>
              <a:rPr lang="en-CA" dirty="0" smtClean="0"/>
              <a:t>.</a:t>
            </a:r>
          </a:p>
          <a:p>
            <a:r>
              <a:rPr lang="en-CA" dirty="0" smtClean="0"/>
              <a:t>The </a:t>
            </a:r>
            <a:r>
              <a:rPr lang="en-CA" dirty="0"/>
              <a:t>REIT does not have </a:t>
            </a:r>
            <a:r>
              <a:rPr lang="en-CA" dirty="0" smtClean="0"/>
              <a:t>any specific </a:t>
            </a:r>
            <a:r>
              <a:rPr lang="en-CA" dirty="0"/>
              <a:t>allocation targets as to property type, but rather </a:t>
            </a:r>
            <a:r>
              <a:rPr lang="en-CA" b="1" dirty="0"/>
              <a:t>focuses on creditworthy tenants with long-term </a:t>
            </a:r>
            <a:r>
              <a:rPr lang="en-CA" b="1" dirty="0" smtClean="0"/>
              <a:t>leases</a:t>
            </a:r>
            <a:r>
              <a:rPr lang="en-CA" dirty="0" smtClean="0"/>
              <a:t>.</a:t>
            </a:r>
            <a:endParaRPr lang="en-CA" dirty="0"/>
          </a:p>
        </p:txBody>
      </p:sp>
    </p:spTree>
    <p:extLst>
      <p:ext uri="{BB962C8B-B14F-4D97-AF65-F5344CB8AC3E}">
        <p14:creationId xmlns:p14="http://schemas.microsoft.com/office/powerpoint/2010/main" xmlns="" val="396940296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Reorganization</a:t>
            </a:r>
            <a:endParaRPr lang="en-CA" dirty="0"/>
          </a:p>
        </p:txBody>
      </p:sp>
      <p:sp>
        <p:nvSpPr>
          <p:cNvPr id="3" name="Content Placeholder 2"/>
          <p:cNvSpPr>
            <a:spLocks noGrp="1"/>
          </p:cNvSpPr>
          <p:nvPr>
            <p:ph sz="quarter" idx="1"/>
          </p:nvPr>
        </p:nvSpPr>
        <p:spPr/>
        <p:txBody>
          <a:bodyPr>
            <a:normAutofit/>
          </a:bodyPr>
          <a:lstStyle/>
          <a:p>
            <a:r>
              <a:rPr lang="en-CA" dirty="0"/>
              <a:t>Created H&amp;R Finance Trust in Oct, 2008</a:t>
            </a:r>
          </a:p>
          <a:p>
            <a:pPr lvl="1"/>
            <a:r>
              <a:rPr lang="en-CA" dirty="0"/>
              <a:t>“Stapled unit”</a:t>
            </a:r>
          </a:p>
          <a:p>
            <a:pPr lvl="2"/>
            <a:r>
              <a:rPr lang="en-CA" dirty="0"/>
              <a:t>Shared the same ticker symbol with H&amp;R REIT</a:t>
            </a:r>
          </a:p>
          <a:p>
            <a:pPr lvl="2"/>
            <a:r>
              <a:rPr lang="en-CA" dirty="0"/>
              <a:t>Will not trade </a:t>
            </a:r>
            <a:r>
              <a:rPr lang="en-CA" dirty="0" smtClean="0"/>
              <a:t>independently</a:t>
            </a:r>
          </a:p>
          <a:p>
            <a:pPr lvl="1"/>
            <a:r>
              <a:rPr lang="en-CA" dirty="0"/>
              <a:t>The sole activity of Finance Trust is to provide capital funding to H&amp;R REIT (U.S.) Holdings Inc. ("U.S. Holdco"), </a:t>
            </a:r>
            <a:r>
              <a:rPr lang="en-CA" dirty="0" smtClean="0"/>
              <a:t>a wholly </a:t>
            </a:r>
            <a:r>
              <a:rPr lang="en-CA" dirty="0"/>
              <a:t>owned U.S. subsidiary of the </a:t>
            </a:r>
            <a:r>
              <a:rPr lang="en-CA" dirty="0" smtClean="0"/>
              <a:t>REIT</a:t>
            </a:r>
          </a:p>
          <a:p>
            <a:r>
              <a:rPr lang="en-CA" dirty="0" smtClean="0"/>
              <a:t>Purpose</a:t>
            </a:r>
            <a:endParaRPr lang="en-CA" dirty="0"/>
          </a:p>
          <a:p>
            <a:pPr lvl="1"/>
            <a:r>
              <a:rPr lang="en-CA" dirty="0"/>
              <a:t>To save U.S </a:t>
            </a:r>
            <a:r>
              <a:rPr lang="en-CA" dirty="0" smtClean="0"/>
              <a:t>tax</a:t>
            </a:r>
            <a:endParaRPr lang="en-CA" dirty="0"/>
          </a:p>
        </p:txBody>
      </p:sp>
    </p:spTree>
    <p:extLst>
      <p:ext uri="{BB962C8B-B14F-4D97-AF65-F5344CB8AC3E}">
        <p14:creationId xmlns:p14="http://schemas.microsoft.com/office/powerpoint/2010/main" xmlns="" val="28366841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Management Profile</a:t>
            </a:r>
            <a:endParaRPr lang="en-CA" dirty="0"/>
          </a:p>
        </p:txBody>
      </p:sp>
      <p:sp>
        <p:nvSpPr>
          <p:cNvPr id="3" name="Content Placeholder 2"/>
          <p:cNvSpPr>
            <a:spLocks noGrp="1"/>
          </p:cNvSpPr>
          <p:nvPr>
            <p:ph sz="quarter" idx="1"/>
          </p:nvPr>
        </p:nvSpPr>
        <p:spPr/>
        <p:txBody>
          <a:bodyPr>
            <a:normAutofit/>
          </a:bodyPr>
          <a:lstStyle/>
          <a:p>
            <a:r>
              <a:rPr lang="en-CA" b="1" dirty="0"/>
              <a:t>Thomas J. </a:t>
            </a:r>
            <a:r>
              <a:rPr lang="en-CA" b="1" dirty="0" err="1"/>
              <a:t>Hofstedter</a:t>
            </a:r>
            <a:r>
              <a:rPr lang="en-CA" dirty="0"/>
              <a:t>, </a:t>
            </a:r>
            <a:r>
              <a:rPr lang="en-CA" i="1" dirty="0"/>
              <a:t>President and Chief Executive Officer</a:t>
            </a:r>
          </a:p>
          <a:p>
            <a:pPr lvl="1"/>
            <a:r>
              <a:rPr lang="en-CA" dirty="0" smtClean="0"/>
              <a:t>Became </a:t>
            </a:r>
            <a:r>
              <a:rPr lang="en-CA" dirty="0"/>
              <a:t>President and Chief Executive Officer of H&amp;R REIT at its creation in December </a:t>
            </a:r>
            <a:r>
              <a:rPr lang="en-CA" dirty="0" smtClean="0"/>
              <a:t>1996</a:t>
            </a:r>
          </a:p>
          <a:p>
            <a:pPr lvl="1"/>
            <a:r>
              <a:rPr lang="en-CA" dirty="0" smtClean="0"/>
              <a:t>Has </a:t>
            </a:r>
            <a:r>
              <a:rPr lang="en-CA" dirty="0"/>
              <a:t>more than twenty five years of real estate industry </a:t>
            </a:r>
            <a:r>
              <a:rPr lang="en-CA" dirty="0" smtClean="0"/>
              <a:t>experience</a:t>
            </a:r>
          </a:p>
          <a:p>
            <a:pPr lvl="1"/>
            <a:r>
              <a:rPr lang="en-CA" dirty="0" smtClean="0"/>
              <a:t>Responsible </a:t>
            </a:r>
            <a:r>
              <a:rPr lang="en-CA" dirty="0"/>
              <a:t>for building most of the properties that comprised the initial assets of the </a:t>
            </a:r>
            <a:r>
              <a:rPr lang="en-CA" dirty="0" smtClean="0"/>
              <a:t>REIT</a:t>
            </a:r>
            <a:endParaRPr lang="en-CA" dirty="0"/>
          </a:p>
          <a:p>
            <a:pPr lvl="1"/>
            <a:r>
              <a:rPr lang="en-CA" dirty="0"/>
              <a:t>In addition to commercial development, </a:t>
            </a:r>
            <a:r>
              <a:rPr lang="en-CA" dirty="0" smtClean="0"/>
              <a:t>has experience </a:t>
            </a:r>
            <a:r>
              <a:rPr lang="en-CA" dirty="0"/>
              <a:t>in high-rise residential and was responsible for building many prominent Toronto condominiums such as Wellington Square, the Penrose, the </a:t>
            </a:r>
            <a:r>
              <a:rPr lang="en-CA" dirty="0" err="1"/>
              <a:t>Metropole</a:t>
            </a:r>
            <a:r>
              <a:rPr lang="en-CA" dirty="0"/>
              <a:t> and </a:t>
            </a:r>
            <a:r>
              <a:rPr lang="en-CA" dirty="0" smtClean="0"/>
              <a:t>others</a:t>
            </a:r>
            <a:endParaRPr lang="en-CA" dirty="0"/>
          </a:p>
        </p:txBody>
      </p:sp>
    </p:spTree>
    <p:extLst>
      <p:ext uri="{BB962C8B-B14F-4D97-AF65-F5344CB8AC3E}">
        <p14:creationId xmlns:p14="http://schemas.microsoft.com/office/powerpoint/2010/main" xmlns="" val="411407899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Management Profile</a:t>
            </a:r>
            <a:endParaRPr lang="en-CA" dirty="0"/>
          </a:p>
        </p:txBody>
      </p:sp>
      <p:sp>
        <p:nvSpPr>
          <p:cNvPr id="3" name="Content Placeholder 2"/>
          <p:cNvSpPr>
            <a:spLocks noGrp="1"/>
          </p:cNvSpPr>
          <p:nvPr>
            <p:ph sz="quarter" idx="1"/>
          </p:nvPr>
        </p:nvSpPr>
        <p:spPr/>
        <p:txBody>
          <a:bodyPr>
            <a:normAutofit/>
          </a:bodyPr>
          <a:lstStyle/>
          <a:p>
            <a:r>
              <a:rPr lang="en-CA" b="1" dirty="0" smtClean="0"/>
              <a:t>Larry </a:t>
            </a:r>
            <a:r>
              <a:rPr lang="en-CA" b="1" dirty="0" err="1"/>
              <a:t>Froom</a:t>
            </a:r>
            <a:r>
              <a:rPr lang="en-CA" dirty="0"/>
              <a:t>, </a:t>
            </a:r>
            <a:r>
              <a:rPr lang="en-CA" i="1" dirty="0"/>
              <a:t>C.A., Chief Financial </a:t>
            </a:r>
            <a:r>
              <a:rPr lang="en-CA" i="1" dirty="0" smtClean="0"/>
              <a:t>Officer</a:t>
            </a:r>
            <a:endParaRPr lang="en-CA" i="1" dirty="0"/>
          </a:p>
          <a:p>
            <a:pPr lvl="1"/>
            <a:r>
              <a:rPr lang="en-CA" dirty="0" smtClean="0"/>
              <a:t>Joined </a:t>
            </a:r>
            <a:r>
              <a:rPr lang="en-CA" dirty="0"/>
              <a:t>H&amp;R Developments in 1997 as Controller, was promoted to VP - Finance for the H&amp;R Group in 2003, was appointed VP - Finance for H&amp;R REIT in January 2006 and CFO in September </a:t>
            </a:r>
            <a:r>
              <a:rPr lang="en-CA" dirty="0" smtClean="0"/>
              <a:t>2006</a:t>
            </a:r>
          </a:p>
          <a:p>
            <a:pPr lvl="1"/>
            <a:r>
              <a:rPr lang="en-CA" dirty="0" smtClean="0"/>
              <a:t>Has </a:t>
            </a:r>
            <a:r>
              <a:rPr lang="en-CA" dirty="0"/>
              <a:t>over 10 years of real estate industry </a:t>
            </a:r>
            <a:r>
              <a:rPr lang="en-CA" dirty="0" smtClean="0"/>
              <a:t>experience</a:t>
            </a:r>
          </a:p>
          <a:p>
            <a:pPr lvl="1"/>
            <a:r>
              <a:rPr lang="en-CA" dirty="0" smtClean="0"/>
              <a:t>Responsible </a:t>
            </a:r>
            <a:r>
              <a:rPr lang="en-CA" dirty="0"/>
              <a:t>for overseeing all financial transactions, Unit offerings and investor relations</a:t>
            </a:r>
            <a:r>
              <a:rPr lang="en-CA" dirty="0" smtClean="0"/>
              <a:t>. Prior </a:t>
            </a:r>
            <a:r>
              <a:rPr lang="en-CA" dirty="0"/>
              <a:t>to joining H&amp;R, he was manager at Ernst &amp; Young where he serviced clients in the real estate industry</a:t>
            </a:r>
          </a:p>
        </p:txBody>
      </p:sp>
    </p:spTree>
    <p:extLst>
      <p:ext uri="{BB962C8B-B14F-4D97-AF65-F5344CB8AC3E}">
        <p14:creationId xmlns:p14="http://schemas.microsoft.com/office/powerpoint/2010/main" xmlns="" val="425731780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Management Profile</a:t>
            </a:r>
            <a:endParaRPr lang="en-CA" dirty="0"/>
          </a:p>
        </p:txBody>
      </p:sp>
      <p:sp>
        <p:nvSpPr>
          <p:cNvPr id="3" name="Content Placeholder 2"/>
          <p:cNvSpPr>
            <a:spLocks noGrp="1"/>
          </p:cNvSpPr>
          <p:nvPr>
            <p:ph sz="quarter" idx="1"/>
          </p:nvPr>
        </p:nvSpPr>
        <p:spPr/>
        <p:txBody>
          <a:bodyPr>
            <a:normAutofit/>
          </a:bodyPr>
          <a:lstStyle/>
          <a:p>
            <a:r>
              <a:rPr lang="en-CA" b="1" dirty="0" smtClean="0"/>
              <a:t>Nathan </a:t>
            </a:r>
            <a:r>
              <a:rPr lang="en-CA" b="1" dirty="0" err="1"/>
              <a:t>Uhr</a:t>
            </a:r>
            <a:r>
              <a:rPr lang="en-CA" dirty="0"/>
              <a:t>, Vice-President, </a:t>
            </a:r>
            <a:r>
              <a:rPr lang="en-CA" dirty="0" smtClean="0"/>
              <a:t>Acquisitions</a:t>
            </a:r>
          </a:p>
          <a:p>
            <a:pPr lvl="1"/>
            <a:r>
              <a:rPr lang="en-CA" dirty="0" smtClean="0"/>
              <a:t>H&amp;R </a:t>
            </a:r>
            <a:r>
              <a:rPr lang="en-CA" dirty="0"/>
              <a:t>Developments' Director of Leasing and Property Management and held various other positions with H&amp;R over 20 years before becoming Vice-President, Acquisitions of H&amp;R REIT, at its inception, in December 1996</a:t>
            </a:r>
            <a:r>
              <a:rPr lang="en-CA" dirty="0" smtClean="0"/>
              <a:t>.</a:t>
            </a:r>
          </a:p>
          <a:p>
            <a:pPr lvl="1"/>
            <a:r>
              <a:rPr lang="en-CA" dirty="0" smtClean="0"/>
              <a:t>Has </a:t>
            </a:r>
            <a:r>
              <a:rPr lang="en-CA" dirty="0"/>
              <a:t>over 25 years of real estate industry experience</a:t>
            </a:r>
          </a:p>
          <a:p>
            <a:pPr lvl="1"/>
            <a:r>
              <a:rPr lang="en-CA" dirty="0" smtClean="0"/>
              <a:t>Leads </a:t>
            </a:r>
            <a:r>
              <a:rPr lang="en-CA" dirty="0"/>
              <a:t>the due diligence team on any acquisition or mezzanine financing planned by the REIT and is responsible for management and leasing issues relating to the REIT's properties</a:t>
            </a:r>
          </a:p>
        </p:txBody>
      </p:sp>
    </p:spTree>
    <p:extLst>
      <p:ext uri="{BB962C8B-B14F-4D97-AF65-F5344CB8AC3E}">
        <p14:creationId xmlns:p14="http://schemas.microsoft.com/office/powerpoint/2010/main" xmlns="" val="371351675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Growth</a:t>
            </a:r>
            <a:endParaRPr lang="en-CA"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xmlns="" val="1508817741"/>
              </p:ext>
            </p:extLst>
          </p:nvPr>
        </p:nvGraphicFramePr>
        <p:xfrm>
          <a:off x="467544" y="2060848"/>
          <a:ext cx="8153400" cy="1854200"/>
        </p:xfrm>
        <a:graphic>
          <a:graphicData uri="http://schemas.openxmlformats.org/drawingml/2006/table">
            <a:tbl>
              <a:tblPr firstRow="1" bandRow="1">
                <a:tableStyleId>{5C22544A-7EE6-4342-B048-85BDC9FD1C3A}</a:tableStyleId>
              </a:tblPr>
              <a:tblGrid>
                <a:gridCol w="2038350"/>
                <a:gridCol w="2038350"/>
                <a:gridCol w="2038350"/>
                <a:gridCol w="2038350"/>
              </a:tblGrid>
              <a:tr h="370840">
                <a:tc>
                  <a:txBody>
                    <a:bodyPr/>
                    <a:lstStyle/>
                    <a:p>
                      <a:endParaRPr lang="en-CA" dirty="0"/>
                    </a:p>
                  </a:txBody>
                  <a:tcPr/>
                </a:tc>
                <a:tc>
                  <a:txBody>
                    <a:bodyPr/>
                    <a:lstStyle/>
                    <a:p>
                      <a:pPr algn="ctr"/>
                      <a:r>
                        <a:rPr lang="en-CA" dirty="0" smtClean="0"/>
                        <a:t>Dec.</a:t>
                      </a:r>
                      <a:r>
                        <a:rPr lang="en-CA" baseline="0" dirty="0" smtClean="0"/>
                        <a:t> 31, 1997</a:t>
                      </a:r>
                      <a:endParaRPr lang="en-CA" dirty="0"/>
                    </a:p>
                  </a:txBody>
                  <a:tcPr/>
                </a:tc>
                <a:tc>
                  <a:txBody>
                    <a:bodyPr/>
                    <a:lstStyle/>
                    <a:p>
                      <a:pPr algn="ctr"/>
                      <a:r>
                        <a:rPr lang="en-CA" dirty="0" smtClean="0"/>
                        <a:t>Dec. 31, 2004</a:t>
                      </a:r>
                      <a:endParaRPr lang="en-CA" dirty="0"/>
                    </a:p>
                  </a:txBody>
                  <a:tcPr/>
                </a:tc>
                <a:tc>
                  <a:txBody>
                    <a:bodyPr/>
                    <a:lstStyle/>
                    <a:p>
                      <a:pPr algn="ctr"/>
                      <a:r>
                        <a:rPr lang="en-CA" dirty="0" smtClean="0"/>
                        <a:t>Dec. 31, 2010</a:t>
                      </a:r>
                      <a:endParaRPr lang="en-CA" dirty="0"/>
                    </a:p>
                  </a:txBody>
                  <a:tcPr/>
                </a:tc>
              </a:tr>
              <a:tr h="370840">
                <a:tc>
                  <a:txBody>
                    <a:bodyPr/>
                    <a:lstStyle/>
                    <a:p>
                      <a:r>
                        <a:rPr lang="en-CA" dirty="0" smtClean="0"/>
                        <a:t>Properties</a:t>
                      </a:r>
                      <a:endParaRPr lang="en-CA" dirty="0"/>
                    </a:p>
                  </a:txBody>
                  <a:tcPr/>
                </a:tc>
                <a:tc>
                  <a:txBody>
                    <a:bodyPr/>
                    <a:lstStyle/>
                    <a:p>
                      <a:pPr algn="ctr"/>
                      <a:r>
                        <a:rPr lang="en-CA" dirty="0" smtClean="0"/>
                        <a:t>41</a:t>
                      </a:r>
                      <a:endParaRPr lang="en-CA" dirty="0"/>
                    </a:p>
                  </a:txBody>
                  <a:tcPr/>
                </a:tc>
                <a:tc>
                  <a:txBody>
                    <a:bodyPr/>
                    <a:lstStyle/>
                    <a:p>
                      <a:pPr algn="ctr"/>
                      <a:r>
                        <a:rPr lang="en-CA" dirty="0" smtClean="0"/>
                        <a:t>196</a:t>
                      </a:r>
                      <a:endParaRPr lang="en-CA" dirty="0"/>
                    </a:p>
                  </a:txBody>
                  <a:tcPr/>
                </a:tc>
                <a:tc>
                  <a:txBody>
                    <a:bodyPr/>
                    <a:lstStyle/>
                    <a:p>
                      <a:pPr algn="ctr"/>
                      <a:r>
                        <a:rPr lang="en-CA" dirty="0" smtClean="0"/>
                        <a:t>282</a:t>
                      </a:r>
                      <a:endParaRPr lang="en-CA" dirty="0"/>
                    </a:p>
                  </a:txBody>
                  <a:tcPr/>
                </a:tc>
              </a:tr>
              <a:tr h="370840">
                <a:tc>
                  <a:txBody>
                    <a:bodyPr/>
                    <a:lstStyle/>
                    <a:p>
                      <a:r>
                        <a:rPr lang="en-CA" dirty="0" smtClean="0"/>
                        <a:t>Square Footage</a:t>
                      </a:r>
                      <a:endParaRPr lang="en-CA" dirty="0"/>
                    </a:p>
                  </a:txBody>
                  <a:tcPr/>
                </a:tc>
                <a:tc>
                  <a:txBody>
                    <a:bodyPr/>
                    <a:lstStyle/>
                    <a:p>
                      <a:pPr algn="ctr"/>
                      <a:r>
                        <a:rPr lang="en-CA" dirty="0" smtClean="0"/>
                        <a:t>5.8M</a:t>
                      </a:r>
                      <a:endParaRPr lang="en-CA" dirty="0"/>
                    </a:p>
                  </a:txBody>
                  <a:tcPr/>
                </a:tc>
                <a:tc>
                  <a:txBody>
                    <a:bodyPr/>
                    <a:lstStyle/>
                    <a:p>
                      <a:pPr algn="ctr"/>
                      <a:r>
                        <a:rPr lang="en-CA" dirty="0" smtClean="0"/>
                        <a:t>30.1M</a:t>
                      </a:r>
                      <a:endParaRPr lang="en-CA" dirty="0"/>
                    </a:p>
                  </a:txBody>
                  <a:tcPr/>
                </a:tc>
                <a:tc>
                  <a:txBody>
                    <a:bodyPr/>
                    <a:lstStyle/>
                    <a:p>
                      <a:pPr algn="ctr"/>
                      <a:r>
                        <a:rPr lang="en-CA" dirty="0" smtClean="0"/>
                        <a:t>39M</a:t>
                      </a:r>
                      <a:endParaRPr lang="en-CA" dirty="0"/>
                    </a:p>
                  </a:txBody>
                  <a:tcPr/>
                </a:tc>
              </a:tr>
              <a:tr h="370840">
                <a:tc>
                  <a:txBody>
                    <a:bodyPr/>
                    <a:lstStyle/>
                    <a:p>
                      <a:r>
                        <a:rPr lang="en-CA" dirty="0" smtClean="0"/>
                        <a:t>Assets</a:t>
                      </a:r>
                      <a:endParaRPr lang="en-CA" dirty="0"/>
                    </a:p>
                  </a:txBody>
                  <a:tcPr/>
                </a:tc>
                <a:tc>
                  <a:txBody>
                    <a:bodyPr/>
                    <a:lstStyle/>
                    <a:p>
                      <a:pPr algn="ctr"/>
                      <a:r>
                        <a:rPr lang="en-CA" dirty="0" smtClean="0"/>
                        <a:t>$455.5M</a:t>
                      </a:r>
                      <a:endParaRPr lang="en-CA" dirty="0"/>
                    </a:p>
                  </a:txBody>
                  <a:tcPr/>
                </a:tc>
                <a:tc>
                  <a:txBody>
                    <a:bodyPr/>
                    <a:lstStyle/>
                    <a:p>
                      <a:pPr algn="ctr"/>
                      <a:r>
                        <a:rPr lang="en-CA" dirty="0" smtClean="0"/>
                        <a:t>$3.3B</a:t>
                      </a:r>
                      <a:endParaRPr lang="en-CA" dirty="0"/>
                    </a:p>
                  </a:txBody>
                  <a:tcPr/>
                </a:tc>
                <a:tc>
                  <a:txBody>
                    <a:bodyPr/>
                    <a:lstStyle/>
                    <a:p>
                      <a:pPr algn="ctr"/>
                      <a:r>
                        <a:rPr lang="en-CA" dirty="0" smtClean="0"/>
                        <a:t>$5.5B</a:t>
                      </a:r>
                      <a:endParaRPr lang="en-CA" dirty="0"/>
                    </a:p>
                  </a:txBody>
                  <a:tcPr/>
                </a:tc>
              </a:tr>
              <a:tr h="370840">
                <a:tc>
                  <a:txBody>
                    <a:bodyPr/>
                    <a:lstStyle/>
                    <a:p>
                      <a:r>
                        <a:rPr lang="en-CA" dirty="0" smtClean="0"/>
                        <a:t>Revenue</a:t>
                      </a:r>
                      <a:endParaRPr lang="en-CA" dirty="0"/>
                    </a:p>
                  </a:txBody>
                  <a:tcPr/>
                </a:tc>
                <a:tc>
                  <a:txBody>
                    <a:bodyPr/>
                    <a:lstStyle/>
                    <a:p>
                      <a:pPr algn="ctr"/>
                      <a:r>
                        <a:rPr lang="en-CA" dirty="0" smtClean="0"/>
                        <a:t>$62M</a:t>
                      </a:r>
                      <a:endParaRPr lang="en-CA" dirty="0"/>
                    </a:p>
                  </a:txBody>
                  <a:tcPr/>
                </a:tc>
                <a:tc>
                  <a:txBody>
                    <a:bodyPr/>
                    <a:lstStyle/>
                    <a:p>
                      <a:pPr algn="ctr"/>
                      <a:r>
                        <a:rPr lang="en-CA" dirty="0" smtClean="0"/>
                        <a:t>$412.8M</a:t>
                      </a:r>
                      <a:endParaRPr lang="en-CA" dirty="0"/>
                    </a:p>
                  </a:txBody>
                  <a:tcPr/>
                </a:tc>
                <a:tc>
                  <a:txBody>
                    <a:bodyPr/>
                    <a:lstStyle/>
                    <a:p>
                      <a:pPr algn="ctr"/>
                      <a:r>
                        <a:rPr lang="en-CA" dirty="0" smtClean="0"/>
                        <a:t>$618.2M</a:t>
                      </a:r>
                      <a:endParaRPr lang="en-CA" dirty="0"/>
                    </a:p>
                  </a:txBody>
                  <a:tcPr/>
                </a:tc>
              </a:tr>
            </a:tbl>
          </a:graphicData>
        </a:graphic>
      </p:graphicFrame>
    </p:spTree>
    <p:extLst>
      <p:ext uri="{BB962C8B-B14F-4D97-AF65-F5344CB8AC3E}">
        <p14:creationId xmlns:p14="http://schemas.microsoft.com/office/powerpoint/2010/main" xmlns="" val="15272025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CA"/>
          </a:p>
        </p:txBody>
      </p:sp>
      <p:sp>
        <p:nvSpPr>
          <p:cNvPr id="2" name="Title 1"/>
          <p:cNvSpPr>
            <a:spLocks noGrp="1"/>
          </p:cNvSpPr>
          <p:nvPr>
            <p:ph type="title"/>
          </p:nvPr>
        </p:nvSpPr>
        <p:spPr/>
        <p:txBody>
          <a:bodyPr/>
          <a:lstStyle/>
          <a:p>
            <a:r>
              <a:rPr lang="en-CA" dirty="0" smtClean="0"/>
              <a:t>Recent Events</a:t>
            </a:r>
            <a:endParaRPr lang="en-CA" dirty="0"/>
          </a:p>
        </p:txBody>
      </p:sp>
    </p:spTree>
    <p:extLst>
      <p:ext uri="{BB962C8B-B14F-4D97-AF65-F5344CB8AC3E}">
        <p14:creationId xmlns:p14="http://schemas.microsoft.com/office/powerpoint/2010/main" xmlns="" val="369267957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Recent Events</a:t>
            </a:r>
            <a:endParaRPr lang="en-CA" dirty="0"/>
          </a:p>
        </p:txBody>
      </p:sp>
      <p:sp>
        <p:nvSpPr>
          <p:cNvPr id="3" name="Content Placeholder 2"/>
          <p:cNvSpPr>
            <a:spLocks noGrp="1"/>
          </p:cNvSpPr>
          <p:nvPr>
            <p:ph sz="quarter" idx="1"/>
          </p:nvPr>
        </p:nvSpPr>
        <p:spPr/>
        <p:txBody>
          <a:bodyPr>
            <a:normAutofit fontScale="70000" lnSpcReduction="20000"/>
          </a:bodyPr>
          <a:lstStyle/>
          <a:p>
            <a:r>
              <a:rPr lang="en-CA" dirty="0" smtClean="0"/>
              <a:t>In </a:t>
            </a:r>
            <a:r>
              <a:rPr lang="en-CA" dirty="0"/>
              <a:t>January </a:t>
            </a:r>
            <a:r>
              <a:rPr lang="en-CA" dirty="0" smtClean="0"/>
              <a:t>2011</a:t>
            </a:r>
          </a:p>
          <a:p>
            <a:pPr lvl="1"/>
            <a:r>
              <a:rPr lang="en-CA" dirty="0" smtClean="0"/>
              <a:t>Entered </a:t>
            </a:r>
            <a:r>
              <a:rPr lang="en-CA" dirty="0"/>
              <a:t>into an agreement to purchase </a:t>
            </a:r>
            <a:r>
              <a:rPr lang="en-CA" dirty="0" smtClean="0"/>
              <a:t>the </a:t>
            </a:r>
            <a:r>
              <a:rPr lang="en-CA" dirty="0"/>
              <a:t>“Atrium on Bay” in Toronto, Ontario for gross proceeds </a:t>
            </a:r>
            <a:r>
              <a:rPr lang="en-CA" dirty="0" smtClean="0"/>
              <a:t>of $344.8M. </a:t>
            </a:r>
            <a:r>
              <a:rPr lang="en-CA" dirty="0"/>
              <a:t>The REIT will assume a 7-year non-recourse mortgage of $</a:t>
            </a:r>
            <a:r>
              <a:rPr lang="en-CA" dirty="0" smtClean="0"/>
              <a:t>190M. </a:t>
            </a:r>
            <a:r>
              <a:rPr lang="en-CA" dirty="0"/>
              <a:t>The acquisition is conditional upon </a:t>
            </a:r>
            <a:r>
              <a:rPr lang="en-CA" dirty="0" smtClean="0"/>
              <a:t>the vendor </a:t>
            </a:r>
            <a:r>
              <a:rPr lang="en-CA" dirty="0"/>
              <a:t>meeting certain conditions. It is anticipated that the acquisition will close by April 2011 upon satisfaction of </a:t>
            </a:r>
            <a:r>
              <a:rPr lang="en-CA" dirty="0" smtClean="0"/>
              <a:t>such conditions</a:t>
            </a:r>
            <a:r>
              <a:rPr lang="en-CA" dirty="0"/>
              <a:t>.</a:t>
            </a:r>
          </a:p>
          <a:p>
            <a:pPr lvl="1"/>
            <a:r>
              <a:rPr lang="en-CA" dirty="0" smtClean="0"/>
              <a:t>Completed </a:t>
            </a:r>
            <a:r>
              <a:rPr lang="en-CA" dirty="0"/>
              <a:t>the acquisition of the remaining 20% beneficial interest, not already owned by </a:t>
            </a:r>
            <a:r>
              <a:rPr lang="en-CA" dirty="0" smtClean="0"/>
              <a:t>the REIT</a:t>
            </a:r>
            <a:r>
              <a:rPr lang="en-CA" dirty="0"/>
              <a:t>, of a property under development for an aggregate cash purchase price of approximately $11,000. The REIT </a:t>
            </a:r>
            <a:r>
              <a:rPr lang="en-CA" dirty="0" smtClean="0"/>
              <a:t>now owns </a:t>
            </a:r>
            <a:r>
              <a:rPr lang="en-CA" dirty="0"/>
              <a:t>100% of approximately 81 acres of land located in Brampton, Ontario (known as Airport Road).</a:t>
            </a:r>
          </a:p>
          <a:p>
            <a:pPr lvl="1"/>
            <a:r>
              <a:rPr lang="en-CA" dirty="0" smtClean="0"/>
              <a:t>Completed </a:t>
            </a:r>
            <a:r>
              <a:rPr lang="en-CA" dirty="0"/>
              <a:t>a public offering of $</a:t>
            </a:r>
            <a:r>
              <a:rPr lang="en-CA" dirty="0" smtClean="0"/>
              <a:t>180M </a:t>
            </a:r>
            <a:r>
              <a:rPr lang="en-CA" dirty="0"/>
              <a:t>of 4.778% Series D senior debentures due July </a:t>
            </a:r>
            <a:r>
              <a:rPr lang="en-CA" dirty="0" smtClean="0"/>
              <a:t>27, 2016</a:t>
            </a:r>
            <a:r>
              <a:rPr lang="en-CA" dirty="0"/>
              <a:t>.</a:t>
            </a:r>
          </a:p>
          <a:p>
            <a:r>
              <a:rPr lang="en-CA" dirty="0" smtClean="0"/>
              <a:t>In </a:t>
            </a:r>
            <a:r>
              <a:rPr lang="en-CA" dirty="0"/>
              <a:t>February </a:t>
            </a:r>
            <a:r>
              <a:rPr lang="en-CA" dirty="0" smtClean="0"/>
              <a:t>2011</a:t>
            </a:r>
          </a:p>
          <a:p>
            <a:pPr lvl="1"/>
            <a:r>
              <a:rPr lang="en-CA" dirty="0"/>
              <a:t>P</a:t>
            </a:r>
            <a:r>
              <a:rPr lang="en-CA" dirty="0" smtClean="0"/>
              <a:t>urchased </a:t>
            </a:r>
            <a:r>
              <a:rPr lang="en-CA" dirty="0"/>
              <a:t>a 42,000 square foot retail property in Teaneck, New Jersey for a purchase </a:t>
            </a:r>
            <a:r>
              <a:rPr lang="en-CA" dirty="0" smtClean="0"/>
              <a:t>price of </a:t>
            </a:r>
            <a:r>
              <a:rPr lang="en-CA" dirty="0"/>
              <a:t>U.S. $</a:t>
            </a:r>
            <a:r>
              <a:rPr lang="en-CA" dirty="0" smtClean="0"/>
              <a:t>10.3M. </a:t>
            </a:r>
            <a:r>
              <a:rPr lang="en-CA" dirty="0"/>
              <a:t>A mortgage payable of U.S. $</a:t>
            </a:r>
            <a:r>
              <a:rPr lang="en-CA" dirty="0" smtClean="0"/>
              <a:t>6.4M </a:t>
            </a:r>
            <a:r>
              <a:rPr lang="en-CA" dirty="0"/>
              <a:t>was assumed on closing.</a:t>
            </a:r>
          </a:p>
          <a:p>
            <a:pPr lvl="1"/>
            <a:r>
              <a:rPr lang="en-CA" dirty="0"/>
              <a:t>P</a:t>
            </a:r>
            <a:r>
              <a:rPr lang="en-CA" dirty="0" smtClean="0"/>
              <a:t>urchased </a:t>
            </a:r>
            <a:r>
              <a:rPr lang="en-CA" dirty="0"/>
              <a:t>a 116,000 square foot retail property in Columbus, Ohio for a purchase price </a:t>
            </a:r>
            <a:r>
              <a:rPr lang="en-CA" dirty="0" smtClean="0"/>
              <a:t>of U.S</a:t>
            </a:r>
            <a:r>
              <a:rPr lang="en-CA" dirty="0"/>
              <a:t>. $</a:t>
            </a:r>
            <a:r>
              <a:rPr lang="en-CA" dirty="0" smtClean="0"/>
              <a:t>21.7M.</a:t>
            </a:r>
          </a:p>
          <a:p>
            <a:pPr lvl="1"/>
            <a:r>
              <a:rPr lang="en-CA" dirty="0" smtClean="0"/>
              <a:t>4</a:t>
            </a:r>
            <a:r>
              <a:rPr lang="en-CA" baseline="30000" dirty="0" smtClean="0"/>
              <a:t>th</a:t>
            </a:r>
            <a:r>
              <a:rPr lang="en-CA" dirty="0" smtClean="0"/>
              <a:t> quarter results announced along with an increase in the quarterly distribution policy</a:t>
            </a:r>
            <a:endParaRPr lang="en-CA" dirty="0"/>
          </a:p>
        </p:txBody>
      </p:sp>
    </p:spTree>
    <p:extLst>
      <p:ext uri="{BB962C8B-B14F-4D97-AF65-F5344CB8AC3E}">
        <p14:creationId xmlns:p14="http://schemas.microsoft.com/office/powerpoint/2010/main" xmlns="" val="124479622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Atrium on Bay</a:t>
            </a:r>
            <a:endParaRPr lang="en-CA" dirty="0"/>
          </a:p>
        </p:txBody>
      </p:sp>
      <p:sp>
        <p:nvSpPr>
          <p:cNvPr id="3" name="Content Placeholder 2"/>
          <p:cNvSpPr>
            <a:spLocks noGrp="1"/>
          </p:cNvSpPr>
          <p:nvPr>
            <p:ph sz="quarter" idx="1"/>
          </p:nvPr>
        </p:nvSpPr>
        <p:spPr/>
        <p:txBody>
          <a:bodyPr/>
          <a:lstStyle/>
          <a:p>
            <a:r>
              <a:rPr lang="en-CA" dirty="0"/>
              <a:t>President and CEO Tom </a:t>
            </a:r>
            <a:r>
              <a:rPr lang="en-CA" dirty="0" err="1"/>
              <a:t>Hofstedter</a:t>
            </a:r>
            <a:r>
              <a:rPr lang="en-CA" dirty="0"/>
              <a:t> </a:t>
            </a:r>
            <a:r>
              <a:rPr lang="en-CA" dirty="0" smtClean="0"/>
              <a:t>said</a:t>
            </a:r>
          </a:p>
          <a:p>
            <a:pPr lvl="1"/>
            <a:r>
              <a:rPr lang="en-CA" dirty="0" smtClean="0"/>
              <a:t>“Below </a:t>
            </a:r>
            <a:r>
              <a:rPr lang="en-CA" dirty="0"/>
              <a:t>market rents, excess density for expansion </a:t>
            </a:r>
            <a:r>
              <a:rPr lang="en-CA" dirty="0" smtClean="0"/>
              <a:t>of the </a:t>
            </a:r>
            <a:r>
              <a:rPr lang="en-CA" dirty="0"/>
              <a:t>office space, investment grade institutional tenants, and increasing demand </a:t>
            </a:r>
            <a:r>
              <a:rPr lang="en-CA" dirty="0" smtClean="0"/>
              <a:t>[…] </a:t>
            </a:r>
            <a:r>
              <a:rPr lang="en-CA" dirty="0"/>
              <a:t>are some of the primary reasons why we feel </a:t>
            </a:r>
            <a:r>
              <a:rPr lang="en-CA" dirty="0" smtClean="0"/>
              <a:t>confident that </a:t>
            </a:r>
            <a:r>
              <a:rPr lang="en-CA" dirty="0"/>
              <a:t>the Atrium on Bay will provide our </a:t>
            </a:r>
            <a:r>
              <a:rPr lang="en-CA" dirty="0" err="1"/>
              <a:t>unitholders</a:t>
            </a:r>
            <a:r>
              <a:rPr lang="en-CA" dirty="0"/>
              <a:t> with reliable and increasing returns on their </a:t>
            </a:r>
            <a:r>
              <a:rPr lang="en-CA" dirty="0" smtClean="0"/>
              <a:t>investment and </a:t>
            </a:r>
            <a:r>
              <a:rPr lang="en-CA" dirty="0"/>
              <a:t>will be a prestigious addition to our portfolio of high quality properties.”</a:t>
            </a:r>
          </a:p>
        </p:txBody>
      </p:sp>
      <p:pic>
        <p:nvPicPr>
          <p:cNvPr id="8194" name="Picture 2" descr="http://www.atriumonbay.com/wp-content/themes/New%20AOB%20Theme/image/home_pic.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0" y="5299995"/>
            <a:ext cx="9144000" cy="15731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737253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Monthly Distribution Schedule</a:t>
            </a:r>
            <a:endParaRPr lang="en-CA" dirty="0"/>
          </a:p>
        </p:txBody>
      </p:sp>
      <p:pic>
        <p:nvPicPr>
          <p:cNvPr id="1026" name="Picture 2" descr="D:\My Dropbox\sfu\BUS 417\Presentation\HR.UN Distribution Schedu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98845" y="1752586"/>
            <a:ext cx="5256584" cy="455016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998846" y="2348880"/>
            <a:ext cx="5256584"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19481534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t>Legal Requirements for Canadian REITs</a:t>
            </a:r>
            <a:endParaRPr lang="zh-TW" altLang="en-US" dirty="0"/>
          </a:p>
        </p:txBody>
      </p:sp>
      <p:sp>
        <p:nvSpPr>
          <p:cNvPr id="3" name="Content Placeholder 2"/>
          <p:cNvSpPr>
            <a:spLocks noGrp="1"/>
          </p:cNvSpPr>
          <p:nvPr>
            <p:ph idx="1"/>
          </p:nvPr>
        </p:nvSpPr>
        <p:spPr/>
        <p:txBody>
          <a:bodyPr>
            <a:normAutofit fontScale="92500" lnSpcReduction="10000"/>
          </a:bodyPr>
          <a:lstStyle/>
          <a:p>
            <a:pPr>
              <a:lnSpc>
                <a:spcPct val="80000"/>
              </a:lnSpc>
            </a:pPr>
            <a:r>
              <a:rPr lang="en-US" altLang="zh-CN" dirty="0" smtClean="0">
                <a:ea typeface="宋体" pitchFamily="2" charset="-122"/>
              </a:rPr>
              <a:t>Minimum of 150 unit holders, and are listed on a recognized Canadian Exchange</a:t>
            </a:r>
          </a:p>
          <a:p>
            <a:pPr>
              <a:lnSpc>
                <a:spcPct val="80000"/>
              </a:lnSpc>
            </a:pPr>
            <a:endParaRPr lang="en-US" altLang="zh-CN" dirty="0" smtClean="0">
              <a:ea typeface="宋体" pitchFamily="2" charset="-122"/>
            </a:endParaRPr>
          </a:p>
          <a:p>
            <a:pPr>
              <a:lnSpc>
                <a:spcPct val="80000"/>
              </a:lnSpc>
            </a:pPr>
            <a:r>
              <a:rPr lang="en-US" altLang="zh-CN" dirty="0" smtClean="0">
                <a:ea typeface="宋体" pitchFamily="2" charset="-122"/>
              </a:rPr>
              <a:t>No more than 50% of the shares can be held by five or fewer individuals</a:t>
            </a:r>
          </a:p>
          <a:p>
            <a:pPr>
              <a:lnSpc>
                <a:spcPct val="80000"/>
              </a:lnSpc>
            </a:pPr>
            <a:endParaRPr lang="en-US" altLang="zh-CN" dirty="0" smtClean="0">
              <a:ea typeface="宋体" pitchFamily="2" charset="-122"/>
            </a:endParaRPr>
          </a:p>
          <a:p>
            <a:pPr>
              <a:lnSpc>
                <a:spcPct val="80000"/>
              </a:lnSpc>
            </a:pPr>
            <a:r>
              <a:rPr lang="en-US" altLang="zh-CN" dirty="0" smtClean="0">
                <a:ea typeface="宋体" pitchFamily="2" charset="-122"/>
              </a:rPr>
              <a:t>At least 95% of its income must be derived from the disposition of or income earned from qualifying investments</a:t>
            </a:r>
          </a:p>
          <a:p>
            <a:pPr>
              <a:lnSpc>
                <a:spcPct val="80000"/>
              </a:lnSpc>
            </a:pPr>
            <a:endParaRPr lang="en-US" altLang="zh-CN" dirty="0" smtClean="0">
              <a:ea typeface="宋体" pitchFamily="2" charset="-122"/>
            </a:endParaRPr>
          </a:p>
          <a:p>
            <a:pPr>
              <a:lnSpc>
                <a:spcPct val="80000"/>
              </a:lnSpc>
            </a:pPr>
            <a:r>
              <a:rPr lang="en-US" altLang="zh-CN" dirty="0" smtClean="0">
                <a:ea typeface="宋体" pitchFamily="2" charset="-122"/>
              </a:rPr>
              <a:t>At least 80% of its property must be held in any combination of real property in Canada and other qualifying investments</a:t>
            </a:r>
          </a:p>
          <a:p>
            <a:pPr>
              <a:lnSpc>
                <a:spcPct val="80000"/>
              </a:lnSpc>
            </a:pPr>
            <a:endParaRPr lang="en-US" altLang="zh-CN" dirty="0" smtClean="0">
              <a:ea typeface="宋体" pitchFamily="2" charset="-122"/>
            </a:endParaRPr>
          </a:p>
          <a:p>
            <a:pPr>
              <a:lnSpc>
                <a:spcPct val="80000"/>
              </a:lnSpc>
            </a:pPr>
            <a:r>
              <a:rPr lang="en-US" altLang="zh-CN" dirty="0" smtClean="0">
                <a:ea typeface="宋体" pitchFamily="2" charset="-122"/>
              </a:rPr>
              <a:t>No more than 10% of its property (on a non-consolidated basis) should consist of bonds, securities or shares in the capital stock of any one corporation or debtor</a:t>
            </a:r>
          </a:p>
          <a:p>
            <a:pPr>
              <a:lnSpc>
                <a:spcPct val="80000"/>
              </a:lnSpc>
            </a:pPr>
            <a:endParaRPr lang="en-US" altLang="zh-CN" dirty="0" smtClean="0">
              <a:ea typeface="宋体" pitchFamily="2" charset="-122"/>
            </a:endParaRPr>
          </a:p>
          <a:p>
            <a:pPr>
              <a:lnSpc>
                <a:spcPct val="80000"/>
              </a:lnSpc>
            </a:pPr>
            <a:r>
              <a:rPr lang="en-US" altLang="zh-CN" dirty="0" smtClean="0">
                <a:ea typeface="宋体" pitchFamily="2" charset="-122"/>
              </a:rPr>
              <a:t>Income is not taxed within the trust as long it is distributed to unit holders</a:t>
            </a:r>
          </a:p>
          <a:p>
            <a:endParaRPr lang="zh-TW" altLang="en-US" dirty="0"/>
          </a:p>
        </p:txBody>
      </p:sp>
    </p:spTree>
    <p:extLst>
      <p:ext uri="{BB962C8B-B14F-4D97-AF65-F5344CB8AC3E}">
        <p14:creationId xmlns:p14="http://schemas.microsoft.com/office/powerpoint/2010/main" xmlns="" val="58687494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Updated Distribution Schedule</a:t>
            </a:r>
            <a:endParaRPr lang="en-CA"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132856"/>
            <a:ext cx="9144000" cy="3110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6372200" y="2132856"/>
            <a:ext cx="1224136" cy="311027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28268207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2010 Acquisitions</a:t>
            </a:r>
            <a:endParaRPr lang="en-CA" dirty="0"/>
          </a:p>
        </p:txBody>
      </p:sp>
      <p:pic>
        <p:nvPicPr>
          <p:cNvPr id="2048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1540705"/>
            <a:ext cx="6984776" cy="52839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3707904" y="1628800"/>
            <a:ext cx="576064" cy="38164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51355578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2010 Dispositions</a:t>
            </a:r>
            <a:endParaRPr lang="en-CA"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90" y="2586998"/>
            <a:ext cx="9144000" cy="17559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4052857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p:txBody>
          <a:bodyPr>
            <a:noAutofit/>
          </a:bodyPr>
          <a:lstStyle/>
          <a:p>
            <a:r>
              <a:rPr lang="en-CA" sz="4000" dirty="0" smtClean="0"/>
              <a:t>The Bow</a:t>
            </a:r>
            <a:endParaRPr lang="en-CA" sz="4000" dirty="0"/>
          </a:p>
        </p:txBody>
      </p:sp>
      <p:sp>
        <p:nvSpPr>
          <p:cNvPr id="2" name="Title 1"/>
          <p:cNvSpPr>
            <a:spLocks noGrp="1"/>
          </p:cNvSpPr>
          <p:nvPr>
            <p:ph type="title"/>
          </p:nvPr>
        </p:nvSpPr>
        <p:spPr/>
        <p:txBody>
          <a:bodyPr/>
          <a:lstStyle/>
          <a:p>
            <a:r>
              <a:rPr lang="en-CA" dirty="0" smtClean="0"/>
              <a:t>Properties Under Development</a:t>
            </a:r>
            <a:endParaRPr lang="en-CA" dirty="0"/>
          </a:p>
        </p:txBody>
      </p:sp>
      <p:sp>
        <p:nvSpPr>
          <p:cNvPr id="4" name="Picture Placeholder 3"/>
          <p:cNvSpPr>
            <a:spLocks noGrp="1"/>
          </p:cNvSpPr>
          <p:nvPr>
            <p:ph type="pic" idx="1"/>
          </p:nvPr>
        </p:nvSpPr>
        <p:spPr/>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89985" y="1124744"/>
            <a:ext cx="1357350" cy="24928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782" y="1124744"/>
            <a:ext cx="1521660" cy="24928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81579" y="1124744"/>
            <a:ext cx="5962421" cy="24928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4654574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Properties Under Development</a:t>
            </a:r>
            <a:endParaRPr lang="en-CA" dirty="0"/>
          </a:p>
        </p:txBody>
      </p:sp>
      <p:sp>
        <p:nvSpPr>
          <p:cNvPr id="3" name="Content Placeholder 2"/>
          <p:cNvSpPr>
            <a:spLocks noGrp="1"/>
          </p:cNvSpPr>
          <p:nvPr>
            <p:ph sz="quarter" idx="1"/>
          </p:nvPr>
        </p:nvSpPr>
        <p:spPr>
          <a:xfrm>
            <a:off x="612648" y="1600200"/>
            <a:ext cx="8153400" cy="4997152"/>
          </a:xfrm>
        </p:spPr>
        <p:txBody>
          <a:bodyPr>
            <a:normAutofit fontScale="62500" lnSpcReduction="20000"/>
          </a:bodyPr>
          <a:lstStyle/>
          <a:p>
            <a:pPr marL="0" indent="0">
              <a:buNone/>
            </a:pPr>
            <a:r>
              <a:rPr lang="en-CA" dirty="0" smtClean="0"/>
              <a:t>The Bow</a:t>
            </a:r>
          </a:p>
          <a:p>
            <a:r>
              <a:rPr lang="en-CA" dirty="0" smtClean="0"/>
              <a:t>2 million sq. ft. office complex in Calgary for EnCana Corporation</a:t>
            </a:r>
          </a:p>
          <a:p>
            <a:r>
              <a:rPr lang="en-CA" dirty="0" smtClean="0"/>
              <a:t>Completion by 2012</a:t>
            </a:r>
          </a:p>
          <a:p>
            <a:r>
              <a:rPr lang="en-CA" dirty="0" smtClean="0"/>
              <a:t>Fully pre-leased for 25 years</a:t>
            </a:r>
          </a:p>
          <a:p>
            <a:r>
              <a:rPr lang="en-CA" dirty="0" smtClean="0"/>
              <a:t>Budgeted cost of $1.5 billion</a:t>
            </a:r>
          </a:p>
          <a:p>
            <a:r>
              <a:rPr lang="en-CA" dirty="0" smtClean="0"/>
              <a:t>Set to </a:t>
            </a:r>
            <a:r>
              <a:rPr lang="en-CA" dirty="0"/>
              <a:t>incur approximately $</a:t>
            </a:r>
            <a:r>
              <a:rPr lang="en-CA" dirty="0" smtClean="0"/>
              <a:t>360 million in development </a:t>
            </a:r>
            <a:r>
              <a:rPr lang="en-CA" dirty="0"/>
              <a:t>costs over the next twelve </a:t>
            </a:r>
            <a:r>
              <a:rPr lang="en-CA" dirty="0" smtClean="0"/>
              <a:t>months</a:t>
            </a:r>
          </a:p>
          <a:p>
            <a:r>
              <a:rPr lang="en-CA" dirty="0" smtClean="0"/>
              <a:t>77% complete and on budget</a:t>
            </a:r>
          </a:p>
          <a:p>
            <a:r>
              <a:rPr lang="en-CA" dirty="0" smtClean="0"/>
              <a:t>Locked </a:t>
            </a:r>
            <a:r>
              <a:rPr lang="en-CA" dirty="0"/>
              <a:t>in </a:t>
            </a:r>
            <a:r>
              <a:rPr lang="en-CA" dirty="0" smtClean="0"/>
              <a:t>97% of </a:t>
            </a:r>
            <a:r>
              <a:rPr lang="en-CA" dirty="0"/>
              <a:t>total budgeted costs before contingencies and has successfully secured all of the financing required</a:t>
            </a:r>
            <a:endParaRPr lang="en-CA" dirty="0" smtClean="0"/>
          </a:p>
          <a:p>
            <a:r>
              <a:rPr lang="en-CA" dirty="0" smtClean="0"/>
              <a:t>3 months behind schedule with potential cost of $4.7 million for the delay. $30 million in contingency is available to cover this.</a:t>
            </a:r>
          </a:p>
          <a:p>
            <a:r>
              <a:rPr lang="en-CA" dirty="0"/>
              <a:t>The first four tranche completion dates upon which floors </a:t>
            </a:r>
            <a:r>
              <a:rPr lang="en-CA" dirty="0" smtClean="0"/>
              <a:t>are scheduled </a:t>
            </a:r>
            <a:r>
              <a:rPr lang="en-CA" dirty="0"/>
              <a:t>to be </a:t>
            </a:r>
            <a:r>
              <a:rPr lang="en-CA" dirty="0" smtClean="0"/>
              <a:t>delivered are </a:t>
            </a:r>
            <a:r>
              <a:rPr lang="en-CA" dirty="0"/>
              <a:t>as </a:t>
            </a:r>
            <a:r>
              <a:rPr lang="en-CA" dirty="0" smtClean="0"/>
              <a:t>follows:</a:t>
            </a:r>
          </a:p>
          <a:p>
            <a:pPr lvl="1"/>
            <a:r>
              <a:rPr lang="en-CA" dirty="0" smtClean="0"/>
              <a:t>floors </a:t>
            </a:r>
            <a:r>
              <a:rPr lang="en-CA" dirty="0"/>
              <a:t>1-14 by July 3, </a:t>
            </a:r>
            <a:r>
              <a:rPr lang="en-CA" dirty="0" smtClean="0"/>
              <a:t>2011</a:t>
            </a:r>
          </a:p>
          <a:p>
            <a:pPr lvl="1"/>
            <a:r>
              <a:rPr lang="en-CA" dirty="0" smtClean="0"/>
              <a:t>floors </a:t>
            </a:r>
            <a:r>
              <a:rPr lang="en-CA" dirty="0"/>
              <a:t>15-24 by August </a:t>
            </a:r>
            <a:r>
              <a:rPr lang="en-CA" dirty="0" smtClean="0"/>
              <a:t>29, 2011</a:t>
            </a:r>
          </a:p>
          <a:p>
            <a:pPr lvl="1"/>
            <a:r>
              <a:rPr lang="en-CA" dirty="0" smtClean="0"/>
              <a:t>floors </a:t>
            </a:r>
            <a:r>
              <a:rPr lang="en-CA" dirty="0"/>
              <a:t>25-42 by October 12, </a:t>
            </a:r>
            <a:r>
              <a:rPr lang="en-CA" dirty="0" smtClean="0"/>
              <a:t>2011</a:t>
            </a:r>
          </a:p>
          <a:p>
            <a:pPr lvl="1"/>
            <a:r>
              <a:rPr lang="en-CA" dirty="0" smtClean="0"/>
              <a:t>Schedule of completion of floors </a:t>
            </a:r>
            <a:r>
              <a:rPr lang="en-CA" dirty="0"/>
              <a:t>43-59 is expected to be set by the end </a:t>
            </a:r>
            <a:r>
              <a:rPr lang="en-CA" dirty="0" smtClean="0"/>
              <a:t>of March 2011</a:t>
            </a:r>
            <a:endParaRPr lang="en-CA" dirty="0"/>
          </a:p>
          <a:p>
            <a:r>
              <a:rPr lang="en-CA" dirty="0" smtClean="0"/>
              <a:t>Year one projected income is approximately $94 million.</a:t>
            </a:r>
          </a:p>
          <a:p>
            <a:r>
              <a:rPr lang="en-CA" dirty="0" smtClean="0"/>
              <a:t>Rent step ups will be 0.75% per annum on office space and 1.5% per annum on parking income for the full 25-year term.</a:t>
            </a:r>
          </a:p>
          <a:p>
            <a:endParaRPr lang="en-CA" dirty="0" smtClean="0"/>
          </a:p>
          <a:p>
            <a:endParaRPr lang="en-CA" dirty="0"/>
          </a:p>
        </p:txBody>
      </p:sp>
    </p:spTree>
    <p:extLst>
      <p:ext uri="{BB962C8B-B14F-4D97-AF65-F5344CB8AC3E}">
        <p14:creationId xmlns:p14="http://schemas.microsoft.com/office/powerpoint/2010/main" xmlns="" val="221678791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Bow Budget</a:t>
            </a:r>
            <a:endParaRPr lang="en-CA"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242682"/>
            <a:ext cx="9143999" cy="3055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8388424" y="4375966"/>
            <a:ext cx="648072"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8388424" y="4149080"/>
            <a:ext cx="648072"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72611135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Profiled Properties</a:t>
            </a:r>
            <a:endParaRPr lang="en-CA" dirty="0"/>
          </a:p>
        </p:txBody>
      </p:sp>
      <p:sp>
        <p:nvSpPr>
          <p:cNvPr id="3" name="Content Placeholder 2"/>
          <p:cNvSpPr>
            <a:spLocks noGrp="1"/>
          </p:cNvSpPr>
          <p:nvPr>
            <p:ph sz="quarter" idx="1"/>
          </p:nvPr>
        </p:nvSpPr>
        <p:spPr/>
        <p:txBody>
          <a:bodyPr>
            <a:normAutofit/>
          </a:bodyPr>
          <a:lstStyle/>
          <a:p>
            <a:r>
              <a:rPr lang="en-CA" dirty="0" err="1"/>
              <a:t>Telus</a:t>
            </a:r>
            <a:r>
              <a:rPr lang="en-CA" dirty="0"/>
              <a:t>, Burnaby, </a:t>
            </a:r>
            <a:r>
              <a:rPr lang="en-CA" dirty="0" smtClean="0"/>
              <a:t>BC</a:t>
            </a:r>
          </a:p>
          <a:p>
            <a:pPr lvl="1"/>
            <a:r>
              <a:rPr lang="en-CA" dirty="0"/>
              <a:t>686,697 square foot office </a:t>
            </a:r>
            <a:r>
              <a:rPr lang="en-CA" dirty="0" smtClean="0"/>
              <a:t>complex</a:t>
            </a:r>
          </a:p>
          <a:p>
            <a:pPr lvl="1"/>
            <a:r>
              <a:rPr lang="en-CA" dirty="0" err="1" smtClean="0"/>
              <a:t>Telus</a:t>
            </a:r>
            <a:endParaRPr lang="en-CA" dirty="0" smtClean="0"/>
          </a:p>
          <a:p>
            <a:pPr lvl="1"/>
            <a:r>
              <a:rPr lang="en-CA" dirty="0" smtClean="0"/>
              <a:t>20-year lease</a:t>
            </a:r>
          </a:p>
          <a:p>
            <a:pPr lvl="1"/>
            <a:r>
              <a:rPr lang="en-CA" dirty="0" smtClean="0"/>
              <a:t>100% Ownership Interest</a:t>
            </a:r>
          </a:p>
          <a:p>
            <a:r>
              <a:rPr lang="en-CA" dirty="0"/>
              <a:t>Bell Canada and Bell Mobility Mississauga, </a:t>
            </a:r>
            <a:r>
              <a:rPr lang="en-CA" dirty="0" smtClean="0"/>
              <a:t>Ontario</a:t>
            </a:r>
          </a:p>
          <a:p>
            <a:pPr lvl="1"/>
            <a:r>
              <a:rPr lang="en-CA" dirty="0" smtClean="0"/>
              <a:t>1.1M square </a:t>
            </a:r>
            <a:r>
              <a:rPr lang="en-CA" dirty="0"/>
              <a:t>foot office </a:t>
            </a:r>
            <a:r>
              <a:rPr lang="en-CA" dirty="0" smtClean="0"/>
              <a:t>complex</a:t>
            </a:r>
          </a:p>
          <a:p>
            <a:pPr lvl="1"/>
            <a:r>
              <a:rPr lang="en-CA" dirty="0"/>
              <a:t>B</a:t>
            </a:r>
            <a:r>
              <a:rPr lang="en-CA" dirty="0" smtClean="0"/>
              <a:t>ell </a:t>
            </a:r>
            <a:r>
              <a:rPr lang="en-CA" dirty="0"/>
              <a:t>Canada and Bell </a:t>
            </a:r>
            <a:r>
              <a:rPr lang="en-CA" dirty="0" smtClean="0"/>
              <a:t>Mobility</a:t>
            </a:r>
          </a:p>
          <a:p>
            <a:pPr lvl="1"/>
            <a:r>
              <a:rPr lang="en-CA" dirty="0" smtClean="0"/>
              <a:t>20-year lease</a:t>
            </a:r>
          </a:p>
          <a:p>
            <a:pPr lvl="1"/>
            <a:r>
              <a:rPr lang="en-CA" dirty="0" smtClean="0"/>
              <a:t>100% Ownership Interest</a:t>
            </a:r>
            <a:endParaRPr lang="en-CA" dirty="0"/>
          </a:p>
        </p:txBody>
      </p:sp>
      <p:pic>
        <p:nvPicPr>
          <p:cNvPr id="5127"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96136" y="4293096"/>
            <a:ext cx="2907768" cy="19380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9" name="Picture 9" descr="http://www.metrovancouver.org/planning/development/livablecentres/PublishingImages/telus.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95197" y="1700808"/>
            <a:ext cx="2509646" cy="19275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5007751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Profiled Properties</a:t>
            </a:r>
            <a:endParaRPr lang="en-CA" dirty="0"/>
          </a:p>
        </p:txBody>
      </p:sp>
      <p:sp>
        <p:nvSpPr>
          <p:cNvPr id="3" name="Content Placeholder 2"/>
          <p:cNvSpPr>
            <a:spLocks noGrp="1"/>
          </p:cNvSpPr>
          <p:nvPr>
            <p:ph sz="quarter" idx="1"/>
          </p:nvPr>
        </p:nvSpPr>
        <p:spPr>
          <a:xfrm>
            <a:off x="612648" y="1600200"/>
            <a:ext cx="6335616" cy="4495800"/>
          </a:xfrm>
        </p:spPr>
        <p:txBody>
          <a:bodyPr>
            <a:normAutofit/>
          </a:bodyPr>
          <a:lstStyle/>
          <a:p>
            <a:r>
              <a:rPr lang="en-CA" dirty="0"/>
              <a:t>TransCanada Tower, Calgary, Alberta</a:t>
            </a:r>
          </a:p>
          <a:p>
            <a:pPr lvl="1"/>
            <a:r>
              <a:rPr lang="en-CA" dirty="0" smtClean="0"/>
              <a:t>936,000 </a:t>
            </a:r>
            <a:r>
              <a:rPr lang="en-CA" dirty="0"/>
              <a:t>square </a:t>
            </a:r>
            <a:r>
              <a:rPr lang="en-CA" dirty="0" smtClean="0"/>
              <a:t>foot head </a:t>
            </a:r>
            <a:r>
              <a:rPr lang="en-CA" dirty="0"/>
              <a:t>office </a:t>
            </a:r>
            <a:r>
              <a:rPr lang="en-CA" dirty="0" smtClean="0"/>
              <a:t>tower</a:t>
            </a:r>
            <a:endParaRPr lang="en-CA" dirty="0"/>
          </a:p>
          <a:p>
            <a:pPr lvl="1"/>
            <a:r>
              <a:rPr lang="en-CA" dirty="0"/>
              <a:t>TransCanada </a:t>
            </a:r>
            <a:r>
              <a:rPr lang="en-CA" dirty="0" err="1"/>
              <a:t>PipeLines</a:t>
            </a:r>
            <a:endParaRPr lang="en-CA" dirty="0" smtClean="0"/>
          </a:p>
          <a:p>
            <a:pPr lvl="1"/>
            <a:r>
              <a:rPr lang="en-CA" dirty="0" smtClean="0"/>
              <a:t>20-year lease commenced on May 1, 2001</a:t>
            </a:r>
          </a:p>
          <a:p>
            <a:pPr lvl="1"/>
            <a:r>
              <a:rPr lang="en-CA" dirty="0" smtClean="0"/>
              <a:t>100% Ownership Interest</a:t>
            </a:r>
          </a:p>
          <a:p>
            <a:r>
              <a:rPr lang="en-CA" dirty="0"/>
              <a:t>Place Bell, Ottawa, Ontario</a:t>
            </a:r>
          </a:p>
          <a:p>
            <a:pPr lvl="1"/>
            <a:r>
              <a:rPr lang="en-CA" dirty="0" smtClean="0"/>
              <a:t>987,328 square foot </a:t>
            </a:r>
            <a:r>
              <a:rPr lang="en-CA" dirty="0"/>
              <a:t>office </a:t>
            </a:r>
            <a:r>
              <a:rPr lang="en-CA" dirty="0" smtClean="0"/>
              <a:t>building</a:t>
            </a:r>
          </a:p>
          <a:p>
            <a:pPr lvl="1"/>
            <a:r>
              <a:rPr lang="en-CA" dirty="0" smtClean="0"/>
              <a:t>Bell </a:t>
            </a:r>
            <a:r>
              <a:rPr lang="en-CA" dirty="0"/>
              <a:t>Canada, Public Works of Canada, Accenture and </a:t>
            </a:r>
            <a:r>
              <a:rPr lang="en-CA" dirty="0" err="1"/>
              <a:t>Gowling</a:t>
            </a:r>
            <a:r>
              <a:rPr lang="en-CA" dirty="0"/>
              <a:t> </a:t>
            </a:r>
            <a:r>
              <a:rPr lang="en-CA" dirty="0" err="1"/>
              <a:t>Lafleur</a:t>
            </a:r>
            <a:r>
              <a:rPr lang="en-CA" dirty="0"/>
              <a:t> Henderson LLP</a:t>
            </a:r>
            <a:r>
              <a:rPr lang="en-CA" dirty="0" smtClean="0"/>
              <a:t>.</a:t>
            </a:r>
          </a:p>
          <a:p>
            <a:pPr lvl="1"/>
            <a:r>
              <a:rPr lang="en-CA" dirty="0" smtClean="0"/>
              <a:t>100% Ownership Interest</a:t>
            </a:r>
            <a:endParaRPr lang="en-CA"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64288" y="1628800"/>
            <a:ext cx="1335669" cy="2016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64288" y="4149080"/>
            <a:ext cx="1335669" cy="21062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6990479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Top 20 Sources of Revenues by Tenant</a:t>
            </a:r>
            <a:endParaRPr lang="en-CA"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546556"/>
            <a:ext cx="8424936" cy="53057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7452320" y="1546556"/>
            <a:ext cx="1440160" cy="505079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539552" y="3855930"/>
            <a:ext cx="8352928" cy="43204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539552" y="4560343"/>
            <a:ext cx="8352928" cy="21090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39552" y="5445224"/>
            <a:ext cx="8352928" cy="21090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539552" y="6386446"/>
            <a:ext cx="8352928" cy="21090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89114746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Lease Expiries in Next 5 Years</a:t>
            </a:r>
            <a:endParaRPr lang="en-CA"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564904"/>
            <a:ext cx="9143999" cy="30006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26389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latin typeface="+mn-lt"/>
              </a:rPr>
              <a:t>Specified Investment Flow-Through (SIFT – REITS Exemption)</a:t>
            </a:r>
            <a:endParaRPr lang="en-CA" sz="3200" dirty="0">
              <a:latin typeface="+mn-lt"/>
            </a:endParaRPr>
          </a:p>
        </p:txBody>
      </p:sp>
      <p:sp>
        <p:nvSpPr>
          <p:cNvPr id="3" name="Content Placeholder 2"/>
          <p:cNvSpPr>
            <a:spLocks noGrp="1"/>
          </p:cNvSpPr>
          <p:nvPr>
            <p:ph idx="1"/>
          </p:nvPr>
        </p:nvSpPr>
        <p:spPr>
          <a:xfrm>
            <a:off x="214282" y="1428736"/>
            <a:ext cx="8472518" cy="5257800"/>
          </a:xfrm>
        </p:spPr>
        <p:txBody>
          <a:bodyPr>
            <a:normAutofit fontScale="92500" lnSpcReduction="10000"/>
          </a:bodyPr>
          <a:lstStyle/>
          <a:p>
            <a:r>
              <a:rPr lang="en-CA" dirty="0" smtClean="0"/>
              <a:t>To benefit from this exemption (i.e. to be a REIT) for a given taxation year, a trust must:</a:t>
            </a:r>
          </a:p>
          <a:p>
            <a:pPr lvl="1"/>
            <a:r>
              <a:rPr lang="en-CA" dirty="0" smtClean="0"/>
              <a:t>At no time in the year hold any non-portfolio property other than real properties situated in Canada;</a:t>
            </a:r>
          </a:p>
          <a:p>
            <a:endParaRPr lang="en-CA" dirty="0" smtClean="0"/>
          </a:p>
          <a:p>
            <a:pPr lvl="1"/>
            <a:r>
              <a:rPr lang="en-CA" dirty="0" smtClean="0"/>
              <a:t>Have as not less than 95% of its income for the year income from properties (whether in Canada or abroad, and including dividends, interest, rents, etc. and taxable capital gains from dispositions of real properties);</a:t>
            </a:r>
          </a:p>
          <a:p>
            <a:endParaRPr lang="en-CA" dirty="0" smtClean="0"/>
          </a:p>
          <a:p>
            <a:pPr lvl="1"/>
            <a:r>
              <a:rPr lang="en-CA" dirty="0" smtClean="0"/>
              <a:t>Have as not less than 75% of its income for the year income that is directly or indirectly attributable to rents from, mortgages on, or gains from the disposition of, real properties situated in Canada; and</a:t>
            </a:r>
          </a:p>
          <a:p>
            <a:endParaRPr lang="en-CA" dirty="0" smtClean="0"/>
          </a:p>
          <a:p>
            <a:pPr lvl="1"/>
            <a:r>
              <a:rPr lang="en-CA" dirty="0" smtClean="0"/>
              <a:t>Hold throughout the year real properties situated in Canada, cash, and debt or other obligations of Governments in Canada (including Crown corporations, etc.) with a total fair market value that is not less than 75% of its equity value.</a:t>
            </a:r>
          </a:p>
          <a:p>
            <a:endParaRPr lang="en-CA" dirty="0"/>
          </a:p>
        </p:txBody>
      </p:sp>
    </p:spTree>
    <p:extLst>
      <p:ext uri="{BB962C8B-B14F-4D97-AF65-F5344CB8AC3E}">
        <p14:creationId xmlns:p14="http://schemas.microsoft.com/office/powerpoint/2010/main" xmlns="" val="185512423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Key Performance Drivers</a:t>
            </a:r>
            <a:endParaRPr lang="en-CA" dirty="0"/>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61" y="1772816"/>
            <a:ext cx="9125739" cy="4886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8532440" y="2276872"/>
            <a:ext cx="504056" cy="14401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7380312" y="6137920"/>
            <a:ext cx="1656184" cy="5217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176570933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Portfolio Overview</a:t>
            </a:r>
            <a:endParaRPr lang="en-CA"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51" y="1700807"/>
            <a:ext cx="9129949" cy="49537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ight Arrow 4"/>
          <p:cNvSpPr/>
          <p:nvPr/>
        </p:nvSpPr>
        <p:spPr>
          <a:xfrm>
            <a:off x="6084168" y="5756845"/>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136640203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Net Book Value of Assets</a:t>
            </a:r>
            <a:endParaRPr lang="en-CA" dirty="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556792"/>
            <a:ext cx="9136016" cy="5040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4969600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Average Age of Portfolio From Date Built or Renovated</a:t>
            </a:r>
            <a:endParaRPr lang="en-CA" dirty="0"/>
          </a:p>
        </p:txBody>
      </p:sp>
      <p:pic>
        <p:nvPicPr>
          <p:cNvPr id="266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564904"/>
            <a:ext cx="9144000" cy="18701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5326721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Net Book Value by Type of Asset</a:t>
            </a:r>
            <a:endParaRPr lang="en-CA" dirty="0"/>
          </a:p>
        </p:txBody>
      </p:sp>
      <p:graphicFrame>
        <p:nvGraphicFramePr>
          <p:cNvPr id="4" name="Chart 3"/>
          <p:cNvGraphicFramePr/>
          <p:nvPr>
            <p:extLst>
              <p:ext uri="{D42A27DB-BD31-4B8C-83A1-F6EECF244321}">
                <p14:modId xmlns:p14="http://schemas.microsoft.com/office/powerpoint/2010/main" xmlns="" val="969828759"/>
              </p:ext>
            </p:extLst>
          </p:nvPr>
        </p:nvGraphicFramePr>
        <p:xfrm>
          <a:off x="72008" y="2060848"/>
          <a:ext cx="4608512"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xmlns="" val="2872185274"/>
              </p:ext>
            </p:extLst>
          </p:nvPr>
        </p:nvGraphicFramePr>
        <p:xfrm>
          <a:off x="4499992" y="2060848"/>
          <a:ext cx="4499992" cy="41044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427037157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Net Book Value by Region</a:t>
            </a:r>
            <a:endParaRPr lang="en-CA" dirty="0"/>
          </a:p>
        </p:txBody>
      </p:sp>
      <p:graphicFrame>
        <p:nvGraphicFramePr>
          <p:cNvPr id="4" name="Chart 3"/>
          <p:cNvGraphicFramePr/>
          <p:nvPr>
            <p:extLst>
              <p:ext uri="{D42A27DB-BD31-4B8C-83A1-F6EECF244321}">
                <p14:modId xmlns:p14="http://schemas.microsoft.com/office/powerpoint/2010/main" xmlns="" val="3966637532"/>
              </p:ext>
            </p:extLst>
          </p:nvPr>
        </p:nvGraphicFramePr>
        <p:xfrm>
          <a:off x="0" y="1988840"/>
          <a:ext cx="5220072"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xmlns="" val="2451140484"/>
              </p:ext>
            </p:extLst>
          </p:nvPr>
        </p:nvGraphicFramePr>
        <p:xfrm>
          <a:off x="4139952" y="1988840"/>
          <a:ext cx="5004048" cy="41044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18693040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Number of Properties by Type of Asset</a:t>
            </a:r>
            <a:endParaRPr lang="en-CA"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xmlns="" val="3508066123"/>
              </p:ext>
            </p:extLst>
          </p:nvPr>
        </p:nvGraphicFramePr>
        <p:xfrm>
          <a:off x="107504" y="1988840"/>
          <a:ext cx="4391273" cy="41071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xmlns="" val="1190747263"/>
              </p:ext>
            </p:extLst>
          </p:nvPr>
        </p:nvGraphicFramePr>
        <p:xfrm>
          <a:off x="4499992" y="2060848"/>
          <a:ext cx="4536504" cy="38884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84781662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Mortgages Payable</a:t>
            </a:r>
            <a:endParaRPr lang="en-CA"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844824"/>
            <a:ext cx="9144000" cy="46102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5866820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Net Property Operating Income</a:t>
            </a:r>
            <a:endParaRPr lang="en-CA" dirty="0"/>
          </a:p>
        </p:txBody>
      </p:sp>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204863"/>
            <a:ext cx="9144000" cy="2325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0967766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Debt to Gross Book Value</a:t>
            </a:r>
            <a:endParaRPr lang="en-CA" dirty="0"/>
          </a:p>
        </p:txBody>
      </p:sp>
      <p:pic>
        <p:nvPicPr>
          <p:cNvPr id="286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844824"/>
            <a:ext cx="9144000" cy="44294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22547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t>Tax Fairness Plan for Canadian REITs</a:t>
            </a:r>
            <a:endParaRPr lang="zh-TW" altLang="en-US" dirty="0"/>
          </a:p>
        </p:txBody>
      </p:sp>
      <p:sp>
        <p:nvSpPr>
          <p:cNvPr id="3" name="Content Placeholder 2"/>
          <p:cNvSpPr>
            <a:spLocks noGrp="1"/>
          </p:cNvSpPr>
          <p:nvPr>
            <p:ph idx="1"/>
          </p:nvPr>
        </p:nvSpPr>
        <p:spPr/>
        <p:txBody>
          <a:bodyPr>
            <a:normAutofit/>
          </a:bodyPr>
          <a:lstStyle/>
          <a:p>
            <a:pPr marL="0" lvl="1" indent="0"/>
            <a:r>
              <a:rPr lang="en-US" altLang="zh-CN" dirty="0" smtClean="0">
                <a:ea typeface="宋体" pitchFamily="2" charset="-122"/>
              </a:rPr>
              <a:t>Applicable to all Canadian trusts companies that begin trading after Oct. 31, 2006, except qualified REITs</a:t>
            </a:r>
          </a:p>
          <a:p>
            <a:pPr marL="400050" lvl="2" indent="0"/>
            <a:r>
              <a:rPr lang="en-CA" altLang="zh-CN" dirty="0" smtClean="0">
                <a:ea typeface="宋体" pitchFamily="2" charset="-122"/>
              </a:rPr>
              <a:t> At no time in the year hold any non-portfolio property other than real properties situated in Canada</a:t>
            </a:r>
          </a:p>
          <a:p>
            <a:pPr marL="400050" lvl="2" indent="0"/>
            <a:r>
              <a:rPr lang="en-CA" altLang="zh-CN" dirty="0" smtClean="0">
                <a:ea typeface="宋体" pitchFamily="2" charset="-122"/>
              </a:rPr>
              <a:t>Must have at least 95% of its income for the year from properties</a:t>
            </a:r>
          </a:p>
          <a:p>
            <a:pPr marL="400050" lvl="2" indent="0"/>
            <a:r>
              <a:rPr lang="en-CA" altLang="zh-CN" dirty="0" smtClean="0">
                <a:ea typeface="宋体" pitchFamily="2" charset="-122"/>
              </a:rPr>
              <a:t>Have more than 75% of its income to be directly or indirectly attributable to rents from, mortgages on, or gains from the disposition of real properties situated in Canada</a:t>
            </a:r>
          </a:p>
          <a:p>
            <a:pPr marL="400050" lvl="2" indent="0"/>
            <a:r>
              <a:rPr lang="en-CA" altLang="zh-CN" dirty="0" smtClean="0">
                <a:ea typeface="宋体" pitchFamily="2" charset="-122"/>
              </a:rPr>
              <a:t>Hold throughout the year real properties situated in Canada, cash, and debt or other obligations of governments in Canada with a total fair market value that is not less than 75% of its equity value.</a:t>
            </a:r>
          </a:p>
          <a:p>
            <a:pPr marL="0" indent="0"/>
            <a:endParaRPr lang="zh-TW" altLang="en-US" dirty="0"/>
          </a:p>
        </p:txBody>
      </p:sp>
    </p:spTree>
    <p:extLst>
      <p:ext uri="{BB962C8B-B14F-4D97-AF65-F5344CB8AC3E}">
        <p14:creationId xmlns:p14="http://schemas.microsoft.com/office/powerpoint/2010/main" xmlns="" val="387500955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r>
              <a:rPr lang="en-CA" dirty="0" smtClean="0"/>
              <a:t>All numbers in 000’s except unit and per unit amounts</a:t>
            </a:r>
            <a:endParaRPr lang="en-CA" dirty="0"/>
          </a:p>
        </p:txBody>
      </p:sp>
      <p:sp>
        <p:nvSpPr>
          <p:cNvPr id="7" name="Title 6"/>
          <p:cNvSpPr>
            <a:spLocks noGrp="1"/>
          </p:cNvSpPr>
          <p:nvPr>
            <p:ph type="title"/>
          </p:nvPr>
        </p:nvSpPr>
        <p:spPr/>
        <p:txBody>
          <a:bodyPr/>
          <a:lstStyle/>
          <a:p>
            <a:r>
              <a:rPr lang="en-CA" dirty="0" smtClean="0"/>
              <a:t>Financial Statements Analysis</a:t>
            </a:r>
            <a:endParaRPr lang="en-CA" dirty="0"/>
          </a:p>
        </p:txBody>
      </p:sp>
    </p:spTree>
    <p:extLst>
      <p:ext uri="{BB962C8B-B14F-4D97-AF65-F5344CB8AC3E}">
        <p14:creationId xmlns:p14="http://schemas.microsoft.com/office/powerpoint/2010/main" xmlns="" val="226331397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Balance Sheet 1/2</a:t>
            </a:r>
            <a:endParaRPr lang="en-CA"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2204864"/>
            <a:ext cx="9130291" cy="3018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ight Arrow 4"/>
          <p:cNvSpPr/>
          <p:nvPr/>
        </p:nvSpPr>
        <p:spPr>
          <a:xfrm>
            <a:off x="6156176" y="3714192"/>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ight Arrow 6"/>
          <p:cNvSpPr/>
          <p:nvPr/>
        </p:nvSpPr>
        <p:spPr>
          <a:xfrm>
            <a:off x="6156176" y="4437112"/>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163184916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Balance </a:t>
            </a:r>
            <a:r>
              <a:rPr lang="en-CA" dirty="0" smtClean="0"/>
              <a:t>Sheet 2/2</a:t>
            </a:r>
            <a:endParaRPr lang="en-CA"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1531409"/>
            <a:ext cx="8369610" cy="53265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ight Arrow 5"/>
          <p:cNvSpPr/>
          <p:nvPr/>
        </p:nvSpPr>
        <p:spPr>
          <a:xfrm>
            <a:off x="5940152" y="2852936"/>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ight Arrow 6"/>
          <p:cNvSpPr/>
          <p:nvPr/>
        </p:nvSpPr>
        <p:spPr>
          <a:xfrm>
            <a:off x="5940152" y="3587565"/>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69213141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Income Statement 1/2</a:t>
            </a:r>
            <a:endParaRPr lang="en-CA" dirty="0"/>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56791"/>
            <a:ext cx="9144000" cy="51376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ight Arrow 5"/>
          <p:cNvSpPr/>
          <p:nvPr/>
        </p:nvSpPr>
        <p:spPr>
          <a:xfrm>
            <a:off x="6444208" y="5589240"/>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ight Arrow 6"/>
          <p:cNvSpPr/>
          <p:nvPr/>
        </p:nvSpPr>
        <p:spPr>
          <a:xfrm>
            <a:off x="6444208" y="5805264"/>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13197851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Income Statement 2/2</a:t>
            </a:r>
            <a:endParaRPr lang="en-CA" dirty="0"/>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060848"/>
            <a:ext cx="9143999" cy="43123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ight Arrow 4"/>
          <p:cNvSpPr/>
          <p:nvPr/>
        </p:nvSpPr>
        <p:spPr>
          <a:xfrm>
            <a:off x="6372200" y="2087535"/>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ight Arrow 5"/>
          <p:cNvSpPr/>
          <p:nvPr/>
        </p:nvSpPr>
        <p:spPr>
          <a:xfrm>
            <a:off x="6372200" y="3933056"/>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00462972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Net Earnings Summary</a:t>
            </a:r>
            <a:endParaRPr lang="en-CA" dirty="0"/>
          </a:p>
        </p:txBody>
      </p:sp>
      <p:sp>
        <p:nvSpPr>
          <p:cNvPr id="3" name="Content Placeholder 2"/>
          <p:cNvSpPr>
            <a:spLocks noGrp="1"/>
          </p:cNvSpPr>
          <p:nvPr>
            <p:ph sz="quarter" idx="1"/>
          </p:nvPr>
        </p:nvSpPr>
        <p:spPr/>
        <p:txBody>
          <a:bodyPr/>
          <a:lstStyle/>
          <a:p>
            <a:r>
              <a:rPr lang="en-CA" dirty="0" smtClean="0"/>
              <a:t>H&amp;R </a:t>
            </a:r>
            <a:r>
              <a:rPr lang="en-CA" dirty="0"/>
              <a:t>REIT completed the necessary restructuring to qualify for </a:t>
            </a:r>
            <a:r>
              <a:rPr lang="en-CA" dirty="0" smtClean="0"/>
              <a:t>REIT Exemption </a:t>
            </a:r>
            <a:r>
              <a:rPr lang="en-CA" dirty="0"/>
              <a:t>under </a:t>
            </a:r>
            <a:r>
              <a:rPr lang="en-CA" dirty="0" smtClean="0"/>
              <a:t>SIFT </a:t>
            </a:r>
            <a:r>
              <a:rPr lang="en-CA" dirty="0"/>
              <a:t>rules commencing January 1, 2011. Accordingly, net future income tax liability </a:t>
            </a:r>
            <a:r>
              <a:rPr lang="en-CA" dirty="0" smtClean="0"/>
              <a:t>of $123.3 </a:t>
            </a:r>
            <a:r>
              <a:rPr lang="en-CA" dirty="0"/>
              <a:t>million was reversed into earnings for the 12 months ended December 31, 2010. Excluding </a:t>
            </a:r>
            <a:r>
              <a:rPr lang="en-CA" dirty="0" smtClean="0"/>
              <a:t>this income </a:t>
            </a:r>
            <a:r>
              <a:rPr lang="en-CA" dirty="0"/>
              <a:t>tax recovery and the one-time debenture repayment loss of $38.8 million, basic net earnings </a:t>
            </a:r>
            <a:r>
              <a:rPr lang="en-CA" dirty="0" smtClean="0"/>
              <a:t>per Stapled </a:t>
            </a:r>
            <a:r>
              <a:rPr lang="en-CA" dirty="0"/>
              <a:t>Unit would have been $0.59 for the 12 months ended December 31, 2010.</a:t>
            </a:r>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5377543"/>
            <a:ext cx="9144000" cy="14804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ight Arrow 4"/>
          <p:cNvSpPr/>
          <p:nvPr/>
        </p:nvSpPr>
        <p:spPr>
          <a:xfrm>
            <a:off x="6089264" y="6396286"/>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79778945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Cash Flow Statement 1/2</a:t>
            </a:r>
            <a:endParaRPr lang="en-CA"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844823"/>
            <a:ext cx="9143999" cy="44143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084783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Cash Flow Statement 2/2</a:t>
            </a:r>
            <a:endParaRPr lang="en-CA" dirty="0"/>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78276"/>
            <a:ext cx="9144000" cy="5125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ight Arrow 5"/>
          <p:cNvSpPr/>
          <p:nvPr/>
        </p:nvSpPr>
        <p:spPr>
          <a:xfrm>
            <a:off x="6516216" y="6488029"/>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ight Arrow 6"/>
          <p:cNvSpPr/>
          <p:nvPr/>
        </p:nvSpPr>
        <p:spPr>
          <a:xfrm>
            <a:off x="6506370" y="5877272"/>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ight Arrow 7"/>
          <p:cNvSpPr/>
          <p:nvPr/>
        </p:nvSpPr>
        <p:spPr>
          <a:xfrm>
            <a:off x="6516216" y="4367502"/>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61667840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CA" dirty="0" smtClean="0"/>
              <a:t>Funds from Operations</a:t>
            </a:r>
          </a:p>
          <a:p>
            <a:r>
              <a:rPr lang="en-CA" dirty="0" smtClean="0"/>
              <a:t>Normalized Funds from Operations</a:t>
            </a:r>
          </a:p>
          <a:p>
            <a:r>
              <a:rPr lang="en-CA" dirty="0" smtClean="0"/>
              <a:t>Adjusted Funds from Operations</a:t>
            </a:r>
            <a:endParaRPr lang="en-CA" dirty="0"/>
          </a:p>
        </p:txBody>
      </p:sp>
      <p:sp>
        <p:nvSpPr>
          <p:cNvPr id="4" name="Title 3"/>
          <p:cNvSpPr>
            <a:spLocks noGrp="1"/>
          </p:cNvSpPr>
          <p:nvPr>
            <p:ph type="title"/>
          </p:nvPr>
        </p:nvSpPr>
        <p:spPr/>
        <p:txBody>
          <a:bodyPr/>
          <a:lstStyle/>
          <a:p>
            <a:r>
              <a:rPr lang="en-CA" dirty="0" smtClean="0"/>
              <a:t>FFO, NFFO, and AFFO</a:t>
            </a:r>
            <a:endParaRPr lang="en-CA" dirty="0"/>
          </a:p>
        </p:txBody>
      </p:sp>
    </p:spTree>
    <p:extLst>
      <p:ext uri="{BB962C8B-B14F-4D97-AF65-F5344CB8AC3E}">
        <p14:creationId xmlns:p14="http://schemas.microsoft.com/office/powerpoint/2010/main" xmlns="" val="299909619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FFO</a:t>
            </a:r>
            <a:endParaRPr lang="en-CA"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453" y="1844824"/>
            <a:ext cx="9135031" cy="4365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61142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10 Years S&amp;P/TSX Capped REIT </a:t>
            </a:r>
            <a:r>
              <a:rPr lang="en-CA" dirty="0" err="1" smtClean="0"/>
              <a:t>vs</a:t>
            </a:r>
            <a:r>
              <a:rPr lang="en-CA" dirty="0" smtClean="0"/>
              <a:t> S&amp;P/TSX Composite</a:t>
            </a:r>
            <a:endParaRPr lang="en-CA"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79512" y="1484784"/>
            <a:ext cx="8681442" cy="4680520"/>
          </a:xfrm>
          <a:prstGeom prst="rect">
            <a:avLst/>
          </a:prstGeom>
          <a:noFill/>
          <a:ln w="9525">
            <a:noFill/>
            <a:miter lim="800000"/>
            <a:headEnd/>
            <a:tailEnd/>
          </a:ln>
        </p:spPr>
      </p:pic>
      <p:sp>
        <p:nvSpPr>
          <p:cNvPr id="5" name="TextBox 4"/>
          <p:cNvSpPr txBox="1"/>
          <p:nvPr/>
        </p:nvSpPr>
        <p:spPr>
          <a:xfrm>
            <a:off x="395536" y="6093296"/>
            <a:ext cx="4824536" cy="369332"/>
          </a:xfrm>
          <a:prstGeom prst="rect">
            <a:avLst/>
          </a:prstGeom>
          <a:noFill/>
        </p:spPr>
        <p:txBody>
          <a:bodyPr wrap="square" rtlCol="0">
            <a:spAutoFit/>
          </a:bodyPr>
          <a:lstStyle/>
          <a:p>
            <a:r>
              <a:rPr lang="en-CA" sz="900" dirty="0" smtClean="0">
                <a:solidFill>
                  <a:prstClr val="black"/>
                </a:solidFill>
              </a:rPr>
              <a:t>Source: TMXmoney.com</a:t>
            </a:r>
          </a:p>
          <a:p>
            <a:r>
              <a:rPr lang="en-CA" sz="900" dirty="0" smtClean="0">
                <a:solidFill>
                  <a:prstClr val="black"/>
                </a:solidFill>
              </a:rPr>
              <a:t>http://tmx.quotemedia.com/charting.php?qm_page=35313&amp;qm_symbol=XRE</a:t>
            </a:r>
            <a:endParaRPr lang="en-CA" sz="900" dirty="0">
              <a:solidFill>
                <a:prstClr val="black"/>
              </a:solidFill>
            </a:endParaRPr>
          </a:p>
        </p:txBody>
      </p:sp>
    </p:spTree>
    <p:extLst>
      <p:ext uri="{BB962C8B-B14F-4D97-AF65-F5344CB8AC3E}">
        <p14:creationId xmlns:p14="http://schemas.microsoft.com/office/powerpoint/2010/main" xmlns="" val="87427721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NFFO</a:t>
            </a:r>
            <a:endParaRPr lang="en-CA"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1556793"/>
            <a:ext cx="6832757" cy="5301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ight Arrow 4"/>
          <p:cNvSpPr/>
          <p:nvPr/>
        </p:nvSpPr>
        <p:spPr>
          <a:xfrm>
            <a:off x="6156176" y="6649548"/>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63591340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AFFO</a:t>
            </a:r>
            <a:endParaRPr lang="en-CA"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1518317"/>
            <a:ext cx="7200800" cy="53396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6228769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FFO Summary</a:t>
            </a:r>
            <a:endParaRPr lang="en-CA" dirty="0"/>
          </a:p>
        </p:txBody>
      </p:sp>
      <p:sp>
        <p:nvSpPr>
          <p:cNvPr id="5" name="Content Placeholder 4"/>
          <p:cNvSpPr>
            <a:spLocks noGrp="1"/>
          </p:cNvSpPr>
          <p:nvPr>
            <p:ph sz="quarter" idx="1"/>
          </p:nvPr>
        </p:nvSpPr>
        <p:spPr/>
        <p:txBody>
          <a:bodyPr/>
          <a:lstStyle/>
          <a:p>
            <a:r>
              <a:rPr lang="en-CA" dirty="0"/>
              <a:t>For the 12 months ended December 31, 2010, FFO and AFFO were each reduced by a one-time, </a:t>
            </a:r>
            <a:r>
              <a:rPr lang="en-CA" dirty="0" smtClean="0"/>
              <a:t>nonrecurring loss </a:t>
            </a:r>
            <a:r>
              <a:rPr lang="en-CA" dirty="0"/>
              <a:t>of $38.8 million which resulted from the early repayment of the Fairfax </a:t>
            </a:r>
            <a:r>
              <a:rPr lang="en-CA" dirty="0" smtClean="0"/>
              <a:t>non-convertible debentures </a:t>
            </a:r>
            <a:r>
              <a:rPr lang="en-CA" dirty="0"/>
              <a:t>in February 2010.</a:t>
            </a: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3573016"/>
            <a:ext cx="9143999" cy="2424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ight Arrow 7"/>
          <p:cNvSpPr/>
          <p:nvPr/>
        </p:nvSpPr>
        <p:spPr>
          <a:xfrm>
            <a:off x="6114983" y="4365104"/>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ight Arrow 8"/>
          <p:cNvSpPr/>
          <p:nvPr/>
        </p:nvSpPr>
        <p:spPr>
          <a:xfrm>
            <a:off x="6114983" y="5301208"/>
            <a:ext cx="432048" cy="144016"/>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71588122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Analyst </a:t>
            </a:r>
            <a:r>
              <a:rPr lang="en-CA" dirty="0" err="1" smtClean="0"/>
              <a:t>Reccomentation</a:t>
            </a:r>
            <a:endParaRPr lang="en-CA" dirty="0"/>
          </a:p>
        </p:txBody>
      </p:sp>
      <p:pic>
        <p:nvPicPr>
          <p:cNvPr id="30722" name="Picture 2" descr="D:\My Dropbox\sfu\BUS 417\Presentation\15 - Analyst Rating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672" y="2060848"/>
            <a:ext cx="6048672" cy="40053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1301387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p:txBody>
          <a:bodyPr>
            <a:noAutofit/>
          </a:bodyPr>
          <a:lstStyle/>
          <a:p>
            <a:pPr>
              <a:spcBef>
                <a:spcPts val="0"/>
              </a:spcBef>
              <a:spcAft>
                <a:spcPts val="0"/>
              </a:spcAft>
            </a:pPr>
            <a:r>
              <a:rPr lang="en-CA" sz="9600" dirty="0" smtClean="0"/>
              <a:t>Buy</a:t>
            </a:r>
            <a:endParaRPr lang="en-CA" sz="9600" dirty="0"/>
          </a:p>
        </p:txBody>
      </p:sp>
      <p:sp>
        <p:nvSpPr>
          <p:cNvPr id="6" name="Title 5"/>
          <p:cNvSpPr>
            <a:spLocks noGrp="1"/>
          </p:cNvSpPr>
          <p:nvPr>
            <p:ph type="title"/>
          </p:nvPr>
        </p:nvSpPr>
        <p:spPr/>
        <p:txBody>
          <a:bodyPr/>
          <a:lstStyle/>
          <a:p>
            <a:r>
              <a:rPr lang="en-CA" dirty="0" smtClean="0"/>
              <a:t>Recommendation</a:t>
            </a:r>
            <a:endParaRPr lang="en-CA" dirty="0"/>
          </a:p>
        </p:txBody>
      </p:sp>
    </p:spTree>
    <p:extLst>
      <p:ext uri="{BB962C8B-B14F-4D97-AF65-F5344CB8AC3E}">
        <p14:creationId xmlns:p14="http://schemas.microsoft.com/office/powerpoint/2010/main" xmlns="" val="17958967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10 Years S&amp;P/TSX Capped REIT </a:t>
            </a:r>
            <a:r>
              <a:rPr lang="en-CA" dirty="0" err="1" smtClean="0"/>
              <a:t>vs</a:t>
            </a:r>
            <a:r>
              <a:rPr lang="en-CA" dirty="0" smtClean="0"/>
              <a:t> S&amp;P/TSX Income Trust</a:t>
            </a:r>
            <a:endParaRPr lang="en-CA"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251520" y="1484784"/>
            <a:ext cx="8609434" cy="4680520"/>
          </a:xfrm>
          <a:prstGeom prst="rect">
            <a:avLst/>
          </a:prstGeom>
          <a:noFill/>
          <a:ln w="9525">
            <a:noFill/>
            <a:miter lim="800000"/>
            <a:headEnd/>
            <a:tailEnd/>
          </a:ln>
        </p:spPr>
      </p:pic>
      <p:sp>
        <p:nvSpPr>
          <p:cNvPr id="6" name="TextBox 5"/>
          <p:cNvSpPr txBox="1"/>
          <p:nvPr/>
        </p:nvSpPr>
        <p:spPr>
          <a:xfrm>
            <a:off x="395536" y="6093296"/>
            <a:ext cx="4824536" cy="369332"/>
          </a:xfrm>
          <a:prstGeom prst="rect">
            <a:avLst/>
          </a:prstGeom>
          <a:noFill/>
        </p:spPr>
        <p:txBody>
          <a:bodyPr wrap="square" rtlCol="0">
            <a:spAutoFit/>
          </a:bodyPr>
          <a:lstStyle/>
          <a:p>
            <a:r>
              <a:rPr lang="en-CA" sz="900" dirty="0" smtClean="0">
                <a:solidFill>
                  <a:prstClr val="black"/>
                </a:solidFill>
              </a:rPr>
              <a:t>Source: TMXmoney.com</a:t>
            </a:r>
          </a:p>
          <a:p>
            <a:r>
              <a:rPr lang="en-CA" sz="900" dirty="0" smtClean="0">
                <a:solidFill>
                  <a:prstClr val="black"/>
                </a:solidFill>
              </a:rPr>
              <a:t>http://tmx.quotemedia.com/charting.php?qm_page=98919&amp;qm_symbol=XRE</a:t>
            </a:r>
            <a:endParaRPr lang="en-CA" sz="900" dirty="0">
              <a:solidFill>
                <a:prstClr val="black"/>
              </a:solidFill>
            </a:endParaRPr>
          </a:p>
        </p:txBody>
      </p:sp>
    </p:spTree>
    <p:extLst>
      <p:ext uri="{BB962C8B-B14F-4D97-AF65-F5344CB8AC3E}">
        <p14:creationId xmlns:p14="http://schemas.microsoft.com/office/powerpoint/2010/main" xmlns="" val="8370026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Value Drivers</a:t>
            </a:r>
            <a:endParaRPr lang="en-CA" dirty="0"/>
          </a:p>
        </p:txBody>
      </p:sp>
      <p:sp>
        <p:nvSpPr>
          <p:cNvPr id="5" name="Content Placeholder 4"/>
          <p:cNvSpPr>
            <a:spLocks noGrp="1"/>
          </p:cNvSpPr>
          <p:nvPr>
            <p:ph idx="1"/>
          </p:nvPr>
        </p:nvSpPr>
        <p:spPr>
          <a:xfrm>
            <a:off x="467544" y="1268760"/>
            <a:ext cx="8229600" cy="4958011"/>
          </a:xfrm>
        </p:spPr>
        <p:txBody>
          <a:bodyPr/>
          <a:lstStyle/>
          <a:p>
            <a:r>
              <a:rPr lang="en-US" altLang="zh-CN" dirty="0" smtClean="0">
                <a:ea typeface="宋体" pitchFamily="2" charset="-122"/>
              </a:rPr>
              <a:t>Interest Rates</a:t>
            </a:r>
          </a:p>
          <a:p>
            <a:pPr lvl="1"/>
            <a:r>
              <a:rPr lang="en-US" altLang="zh-CN" dirty="0" smtClean="0">
                <a:ea typeface="宋体" pitchFamily="2" charset="-122"/>
              </a:rPr>
              <a:t>Rise in Interest Rates – Interest expense increases</a:t>
            </a:r>
          </a:p>
          <a:p>
            <a:pPr lvl="1"/>
            <a:r>
              <a:rPr lang="en-US" altLang="zh-CN" dirty="0" smtClean="0">
                <a:ea typeface="宋体" pitchFamily="2" charset="-122"/>
              </a:rPr>
              <a:t>Fall in Interest Rates – Interest expense reduces</a:t>
            </a:r>
          </a:p>
          <a:p>
            <a:endParaRPr lang="en-CA" dirty="0"/>
          </a:p>
        </p:txBody>
      </p:sp>
    </p:spTree>
    <p:extLst>
      <p:ext uri="{BB962C8B-B14F-4D97-AF65-F5344CB8AC3E}">
        <p14:creationId xmlns:p14="http://schemas.microsoft.com/office/powerpoint/2010/main" xmlns="" val="1253145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Agenda</a:t>
            </a:r>
            <a:endParaRPr lang="zh-TW" altLang="en-US" dirty="0"/>
          </a:p>
        </p:txBody>
      </p:sp>
      <p:sp>
        <p:nvSpPr>
          <p:cNvPr id="3" name="Content Placeholder 2"/>
          <p:cNvSpPr>
            <a:spLocks noGrp="1"/>
          </p:cNvSpPr>
          <p:nvPr>
            <p:ph idx="1"/>
          </p:nvPr>
        </p:nvSpPr>
        <p:spPr/>
        <p:txBody>
          <a:bodyPr/>
          <a:lstStyle/>
          <a:p>
            <a:r>
              <a:rPr lang="en-US" altLang="zh-TW" dirty="0" smtClean="0"/>
              <a:t>REITs Overview</a:t>
            </a:r>
          </a:p>
          <a:p>
            <a:r>
              <a:rPr lang="en-US" altLang="zh-TW" dirty="0" smtClean="0"/>
              <a:t>RioCan</a:t>
            </a:r>
          </a:p>
          <a:p>
            <a:r>
              <a:rPr lang="en-US" altLang="zh-TW" dirty="0" smtClean="0"/>
              <a:t>Calloway</a:t>
            </a:r>
          </a:p>
          <a:p>
            <a:r>
              <a:rPr lang="en-US" altLang="zh-TW" dirty="0" smtClean="0"/>
              <a:t>H&amp;R</a:t>
            </a:r>
          </a:p>
          <a:p>
            <a:endParaRPr lang="zh-TW" altLang="en-US" dirty="0"/>
          </a:p>
        </p:txBody>
      </p:sp>
    </p:spTree>
    <p:extLst>
      <p:ext uri="{BB962C8B-B14F-4D97-AF65-F5344CB8AC3E}">
        <p14:creationId xmlns:p14="http://schemas.microsoft.com/office/powerpoint/2010/main" xmlns="" val="25081061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err="1" smtClean="0"/>
              <a:t>iShare</a:t>
            </a:r>
            <a:r>
              <a:rPr lang="en-CA" dirty="0" smtClean="0"/>
              <a:t> S&amp;P/TSX REIT Index Fund </a:t>
            </a:r>
            <a:r>
              <a:rPr lang="en-CA" dirty="0" err="1" smtClean="0"/>
              <a:t>vs</a:t>
            </a:r>
            <a:r>
              <a:rPr lang="en-CA" dirty="0" smtClean="0"/>
              <a:t> 10 Year US Treasure Bond</a:t>
            </a:r>
            <a:endParaRPr lang="en-CA"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235556" y="1628800"/>
            <a:ext cx="8728932" cy="4392488"/>
          </a:xfrm>
          <a:prstGeom prst="rect">
            <a:avLst/>
          </a:prstGeom>
          <a:noFill/>
          <a:ln w="9525">
            <a:noFill/>
            <a:miter lim="800000"/>
            <a:headEnd/>
            <a:tailEnd/>
          </a:ln>
        </p:spPr>
      </p:pic>
      <p:sp>
        <p:nvSpPr>
          <p:cNvPr id="5" name="TextBox 4"/>
          <p:cNvSpPr txBox="1"/>
          <p:nvPr/>
        </p:nvSpPr>
        <p:spPr>
          <a:xfrm>
            <a:off x="3491880" y="6093296"/>
            <a:ext cx="5400600" cy="400110"/>
          </a:xfrm>
          <a:prstGeom prst="rect">
            <a:avLst/>
          </a:prstGeom>
          <a:noFill/>
        </p:spPr>
        <p:txBody>
          <a:bodyPr wrap="square" rtlCol="0">
            <a:spAutoFit/>
          </a:bodyPr>
          <a:lstStyle/>
          <a:p>
            <a:r>
              <a:rPr lang="en-US" altLang="zh-TW" sz="1000" dirty="0" smtClean="0">
                <a:solidFill>
                  <a:prstClr val="black"/>
                </a:solidFill>
              </a:rPr>
              <a:t>Source: tmx.com, 2011</a:t>
            </a:r>
            <a:endParaRPr lang="en-CA" altLang="zh-TW" sz="1000" dirty="0" smtClean="0">
              <a:solidFill>
                <a:prstClr val="black"/>
              </a:solidFill>
            </a:endParaRPr>
          </a:p>
          <a:p>
            <a:r>
              <a:rPr lang="en-CA" sz="1000" dirty="0" smtClean="0">
                <a:solidFill>
                  <a:prstClr val="black"/>
                </a:solidFill>
              </a:rPr>
              <a:t>From http://tmx.quotemedia.com/charting.php?qm_page=26286&amp;qm_symbol=XRE</a:t>
            </a:r>
          </a:p>
        </p:txBody>
      </p:sp>
    </p:spTree>
    <p:extLst>
      <p:ext uri="{BB962C8B-B14F-4D97-AF65-F5344CB8AC3E}">
        <p14:creationId xmlns:p14="http://schemas.microsoft.com/office/powerpoint/2010/main" xmlns="" val="18963689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Factors to Consider</a:t>
            </a:r>
            <a:endParaRPr lang="en-CA" dirty="0"/>
          </a:p>
        </p:txBody>
      </p:sp>
      <p:sp>
        <p:nvSpPr>
          <p:cNvPr id="3" name="Content Placeholder 2"/>
          <p:cNvSpPr>
            <a:spLocks noGrp="1"/>
          </p:cNvSpPr>
          <p:nvPr>
            <p:ph idx="1"/>
          </p:nvPr>
        </p:nvSpPr>
        <p:spPr/>
        <p:txBody>
          <a:bodyPr>
            <a:normAutofit/>
          </a:bodyPr>
          <a:lstStyle/>
          <a:p>
            <a:pPr marL="609600" indent="-609600">
              <a:buFontTx/>
              <a:buAutoNum type="arabicPeriod"/>
            </a:pPr>
            <a:r>
              <a:rPr lang="en-US" altLang="zh-CN" sz="2100" dirty="0" smtClean="0">
                <a:latin typeface="Times New Roman" pitchFamily="18" charset="0"/>
                <a:ea typeface="宋体" pitchFamily="2" charset="-122"/>
                <a:cs typeface="Times New Roman" pitchFamily="18" charset="0"/>
              </a:rPr>
              <a:t>Management Expertise</a:t>
            </a:r>
          </a:p>
          <a:p>
            <a:pPr marL="609600" indent="-609600">
              <a:buFontTx/>
              <a:buAutoNum type="arabicPeriod"/>
            </a:pPr>
            <a:r>
              <a:rPr lang="en-US" altLang="zh-CN" sz="2100" dirty="0" smtClean="0">
                <a:latin typeface="Times New Roman" pitchFamily="18" charset="0"/>
                <a:ea typeface="宋体" pitchFamily="2" charset="-122"/>
                <a:cs typeface="Times New Roman" pitchFamily="18" charset="0"/>
              </a:rPr>
              <a:t>Net Asset Value per Share</a:t>
            </a:r>
          </a:p>
          <a:p>
            <a:pPr marL="609600" indent="-609600">
              <a:buFontTx/>
              <a:buAutoNum type="arabicPeriod"/>
            </a:pPr>
            <a:r>
              <a:rPr lang="en-US" altLang="zh-CN" sz="2100" dirty="0" smtClean="0">
                <a:latin typeface="Times New Roman" pitchFamily="18" charset="0"/>
                <a:ea typeface="宋体" pitchFamily="2" charset="-122"/>
                <a:cs typeface="Times New Roman" pitchFamily="18" charset="0"/>
              </a:rPr>
              <a:t>Portfolio Diversification</a:t>
            </a:r>
          </a:p>
          <a:p>
            <a:pPr marL="609600" indent="-609600">
              <a:buFontTx/>
              <a:buAutoNum type="arabicPeriod"/>
            </a:pPr>
            <a:r>
              <a:rPr lang="en-US" altLang="zh-CN" sz="2100" dirty="0" smtClean="0">
                <a:latin typeface="Times New Roman" pitchFamily="18" charset="0"/>
                <a:ea typeface="宋体" pitchFamily="2" charset="-122"/>
                <a:cs typeface="Times New Roman" pitchFamily="18" charset="0"/>
              </a:rPr>
              <a:t>Low Leverage </a:t>
            </a:r>
          </a:p>
          <a:p>
            <a:pPr marL="1009650" lvl="1" indent="-609600"/>
            <a:r>
              <a:rPr lang="en-US" altLang="zh-CN" sz="1700" dirty="0" smtClean="0">
                <a:latin typeface="Times New Roman" pitchFamily="18" charset="0"/>
                <a:ea typeface="宋体" pitchFamily="2" charset="-122"/>
                <a:cs typeface="Times New Roman" pitchFamily="18" charset="0"/>
              </a:rPr>
              <a:t>Interest Coverage Ratio</a:t>
            </a:r>
          </a:p>
          <a:p>
            <a:pPr marL="1009650" lvl="1" indent="-609600"/>
            <a:r>
              <a:rPr lang="en-US" altLang="zh-CN" sz="1700" dirty="0" smtClean="0">
                <a:latin typeface="Times New Roman" pitchFamily="18" charset="0"/>
                <a:ea typeface="宋体" pitchFamily="2" charset="-122"/>
                <a:cs typeface="Times New Roman" pitchFamily="18" charset="0"/>
              </a:rPr>
              <a:t>Percentage of Long Term Debt to Capitalization</a:t>
            </a:r>
          </a:p>
          <a:p>
            <a:pPr marL="609600" indent="-609600">
              <a:buFontTx/>
              <a:buAutoNum type="arabicPeriod"/>
            </a:pPr>
            <a:r>
              <a:rPr lang="en-US" altLang="zh-CN" sz="2100" dirty="0" smtClean="0">
                <a:latin typeface="Times New Roman" pitchFamily="18" charset="0"/>
                <a:ea typeface="宋体" pitchFamily="2" charset="-122"/>
                <a:cs typeface="Times New Roman" pitchFamily="18" charset="0"/>
              </a:rPr>
              <a:t>Earnings available for distribution</a:t>
            </a:r>
          </a:p>
          <a:p>
            <a:pPr marL="990600" lvl="1" indent="-646113">
              <a:buFontTx/>
              <a:buChar char="•"/>
            </a:pPr>
            <a:r>
              <a:rPr lang="en-US" altLang="zh-CN" sz="2100" dirty="0" smtClean="0">
                <a:latin typeface="Times New Roman" pitchFamily="18" charset="0"/>
                <a:ea typeface="宋体" pitchFamily="2" charset="-122"/>
                <a:cs typeface="Times New Roman" pitchFamily="18" charset="0"/>
              </a:rPr>
              <a:t>FFO, AFFO</a:t>
            </a:r>
          </a:p>
          <a:p>
            <a:pPr marL="609600" indent="-609600">
              <a:buFontTx/>
              <a:buAutoNum type="arabicPeriod"/>
            </a:pPr>
            <a:r>
              <a:rPr lang="en-US" altLang="zh-CN" sz="2100" dirty="0" smtClean="0">
                <a:latin typeface="Times New Roman" pitchFamily="18" charset="0"/>
                <a:ea typeface="宋体" pitchFamily="2" charset="-122"/>
                <a:cs typeface="Times New Roman" pitchFamily="18" charset="0"/>
              </a:rPr>
              <a:t>Cash Distribution to Unitholders</a:t>
            </a:r>
          </a:p>
          <a:p>
            <a:pPr marL="990600" lvl="1" indent="-646113">
              <a:buFontTx/>
              <a:buChar char="•"/>
            </a:pPr>
            <a:r>
              <a:rPr lang="en-US" altLang="zh-CN" sz="2100" dirty="0" smtClean="0">
                <a:latin typeface="Times New Roman" pitchFamily="18" charset="0"/>
                <a:ea typeface="宋体" pitchFamily="2" charset="-122"/>
                <a:cs typeface="Times New Roman" pitchFamily="18" charset="0"/>
              </a:rPr>
              <a:t>FFO or AFFO Payout Ratio</a:t>
            </a:r>
          </a:p>
        </p:txBody>
      </p:sp>
    </p:spTree>
    <p:extLst>
      <p:ext uri="{BB962C8B-B14F-4D97-AF65-F5344CB8AC3E}">
        <p14:creationId xmlns:p14="http://schemas.microsoft.com/office/powerpoint/2010/main" xmlns="" val="1920925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Measuring Performance</a:t>
            </a:r>
            <a:endParaRPr lang="en-CA" dirty="0"/>
          </a:p>
        </p:txBody>
      </p:sp>
      <p:sp>
        <p:nvSpPr>
          <p:cNvPr id="3" name="Content Placeholder 2"/>
          <p:cNvSpPr>
            <a:spLocks noGrp="1"/>
          </p:cNvSpPr>
          <p:nvPr>
            <p:ph idx="1"/>
          </p:nvPr>
        </p:nvSpPr>
        <p:spPr/>
        <p:txBody>
          <a:bodyPr>
            <a:normAutofit/>
          </a:bodyPr>
          <a:lstStyle/>
          <a:p>
            <a:pPr lvl="0"/>
            <a:r>
              <a:rPr lang="en-US" dirty="0" smtClean="0"/>
              <a:t>Net income (NI) or GAAP Earnings – not the best measure largely due to depreciation allowance</a:t>
            </a:r>
          </a:p>
          <a:p>
            <a:pPr lvl="0">
              <a:buNone/>
            </a:pPr>
            <a:endParaRPr lang="en-CA" dirty="0" smtClean="0"/>
          </a:p>
          <a:p>
            <a:pPr lvl="0"/>
            <a:r>
              <a:rPr lang="en-US" dirty="0" smtClean="0"/>
              <a:t>Funds from operations (FFO) – closer to economic truth but ignores capital improvements</a:t>
            </a:r>
          </a:p>
          <a:p>
            <a:pPr lvl="0">
              <a:buNone/>
            </a:pPr>
            <a:endParaRPr lang="en-CA" dirty="0" smtClean="0"/>
          </a:p>
          <a:p>
            <a:pPr lvl="0"/>
            <a:r>
              <a:rPr lang="en-US" dirty="0" smtClean="0"/>
              <a:t>Funds available for distribution (FAD) – cash flow available to share holders if there is no change in working capital or no new debt</a:t>
            </a:r>
          </a:p>
          <a:p>
            <a:pPr lvl="0">
              <a:buNone/>
            </a:pPr>
            <a:endParaRPr lang="en-CA" dirty="0" smtClean="0"/>
          </a:p>
          <a:p>
            <a:pPr lvl="0"/>
            <a:r>
              <a:rPr lang="en-US" dirty="0" smtClean="0"/>
              <a:t>Free cash flow (FCF) – this is REIT’s true operating cash flow</a:t>
            </a:r>
            <a:endParaRPr lang="en-CA" dirty="0" smtClean="0"/>
          </a:p>
        </p:txBody>
      </p:sp>
    </p:spTree>
    <p:extLst>
      <p:ext uri="{BB962C8B-B14F-4D97-AF65-F5344CB8AC3E}">
        <p14:creationId xmlns:p14="http://schemas.microsoft.com/office/powerpoint/2010/main" xmlns="" val="5518609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Net Income</a:t>
            </a:r>
            <a:endParaRPr lang="en-CA" dirty="0"/>
          </a:p>
        </p:txBody>
      </p:sp>
      <p:sp>
        <p:nvSpPr>
          <p:cNvPr id="3" name="Content Placeholder 2"/>
          <p:cNvSpPr>
            <a:spLocks noGrp="1"/>
          </p:cNvSpPr>
          <p:nvPr>
            <p:ph idx="1"/>
          </p:nvPr>
        </p:nvSpPr>
        <p:spPr/>
        <p:txBody>
          <a:bodyPr>
            <a:normAutofit/>
          </a:bodyPr>
          <a:lstStyle/>
          <a:p>
            <a:pPr>
              <a:buNone/>
            </a:pPr>
            <a:r>
              <a:rPr lang="en-CA" dirty="0" smtClean="0"/>
              <a:t>		Real estate revenue</a:t>
            </a:r>
          </a:p>
          <a:p>
            <a:pPr>
              <a:buNone/>
            </a:pPr>
            <a:r>
              <a:rPr lang="en-CA" dirty="0" smtClean="0"/>
              <a:t>  	-	Real estate expense</a:t>
            </a:r>
          </a:p>
          <a:p>
            <a:pPr>
              <a:buNone/>
            </a:pPr>
            <a:r>
              <a:rPr lang="en-CA" dirty="0" smtClean="0"/>
              <a:t>    -	Depreciation &amp; amortization of real estate</a:t>
            </a:r>
          </a:p>
          <a:p>
            <a:pPr>
              <a:buNone/>
            </a:pPr>
            <a:r>
              <a:rPr lang="en-CA" dirty="0" smtClean="0"/>
              <a:t>    =	Income from real estate</a:t>
            </a:r>
          </a:p>
          <a:p>
            <a:pPr>
              <a:buNone/>
            </a:pPr>
            <a:r>
              <a:rPr lang="en-CA" dirty="0" smtClean="0"/>
              <a:t>    +	Other Income</a:t>
            </a:r>
          </a:p>
          <a:p>
            <a:pPr>
              <a:buNone/>
            </a:pPr>
            <a:r>
              <a:rPr lang="en-CA" dirty="0" smtClean="0"/>
              <a:t>     -	General and administrative expense</a:t>
            </a:r>
          </a:p>
          <a:p>
            <a:pPr>
              <a:buNone/>
            </a:pPr>
            <a:r>
              <a:rPr lang="en-CA" dirty="0" smtClean="0"/>
              <a:t>	=	</a:t>
            </a:r>
            <a:r>
              <a:rPr lang="en-CA" b="1" dirty="0" smtClean="0"/>
              <a:t>Net Income per GAAP     </a:t>
            </a:r>
          </a:p>
        </p:txBody>
      </p:sp>
      <p:cxnSp>
        <p:nvCxnSpPr>
          <p:cNvPr id="5" name="Straight Connector 4"/>
          <p:cNvCxnSpPr/>
          <p:nvPr/>
        </p:nvCxnSpPr>
        <p:spPr>
          <a:xfrm>
            <a:off x="899592" y="3356992"/>
            <a:ext cx="7572428" cy="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899592" y="5085184"/>
            <a:ext cx="757242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9874618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Funds From Operation</a:t>
            </a:r>
            <a:endParaRPr lang="en-CA" dirty="0"/>
          </a:p>
        </p:txBody>
      </p:sp>
      <p:sp>
        <p:nvSpPr>
          <p:cNvPr id="4" name="Content Placeholder 2"/>
          <p:cNvSpPr>
            <a:spLocks noGrp="1"/>
          </p:cNvSpPr>
          <p:nvPr>
            <p:ph idx="1"/>
          </p:nvPr>
        </p:nvSpPr>
        <p:spPr/>
        <p:txBody>
          <a:bodyPr>
            <a:normAutofit/>
          </a:bodyPr>
          <a:lstStyle/>
          <a:p>
            <a:pPr>
              <a:buNone/>
            </a:pPr>
            <a:r>
              <a:rPr lang="en-CA" dirty="0" smtClean="0"/>
              <a:t>		Net income per GAAP</a:t>
            </a:r>
          </a:p>
          <a:p>
            <a:pPr>
              <a:buNone/>
            </a:pPr>
            <a:r>
              <a:rPr lang="en-CA" dirty="0" smtClean="0"/>
              <a:t>  	-	Gains from sale of real estate</a:t>
            </a:r>
          </a:p>
          <a:p>
            <a:pPr>
              <a:buNone/>
            </a:pPr>
            <a:r>
              <a:rPr lang="en-CA" dirty="0" smtClean="0"/>
              <a:t>    =	Adjusted net income</a:t>
            </a:r>
          </a:p>
          <a:p>
            <a:pPr>
              <a:buNone/>
            </a:pPr>
            <a:r>
              <a:rPr lang="en-CA" dirty="0" smtClean="0"/>
              <a:t>    +	Depreciation and amortization of real estate</a:t>
            </a:r>
          </a:p>
          <a:p>
            <a:pPr>
              <a:buNone/>
            </a:pPr>
            <a:r>
              <a:rPr lang="en-CA" b="1" dirty="0" smtClean="0"/>
              <a:t>    </a:t>
            </a:r>
            <a:r>
              <a:rPr lang="en-CA" dirty="0" smtClean="0"/>
              <a:t>=	</a:t>
            </a:r>
            <a:r>
              <a:rPr lang="en-CA" b="1" dirty="0" smtClean="0"/>
              <a:t>Funds From Operation</a:t>
            </a:r>
          </a:p>
          <a:p>
            <a:pPr>
              <a:buNone/>
            </a:pPr>
            <a:r>
              <a:rPr lang="en-CA" b="1" dirty="0" smtClean="0"/>
              <a:t>     </a:t>
            </a:r>
          </a:p>
        </p:txBody>
      </p:sp>
      <p:cxnSp>
        <p:nvCxnSpPr>
          <p:cNvPr id="5" name="Straight Connector 4"/>
          <p:cNvCxnSpPr/>
          <p:nvPr/>
        </p:nvCxnSpPr>
        <p:spPr>
          <a:xfrm>
            <a:off x="827584" y="2780928"/>
            <a:ext cx="7572428" cy="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827584" y="4365104"/>
            <a:ext cx="757242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4532934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Funds Available for Distribution</a:t>
            </a:r>
            <a:endParaRPr lang="en-CA" dirty="0"/>
          </a:p>
        </p:txBody>
      </p:sp>
      <p:sp>
        <p:nvSpPr>
          <p:cNvPr id="5" name="Content Placeholder 2"/>
          <p:cNvSpPr>
            <a:spLocks noGrp="1"/>
          </p:cNvSpPr>
          <p:nvPr>
            <p:ph idx="1"/>
          </p:nvPr>
        </p:nvSpPr>
        <p:spPr/>
        <p:txBody>
          <a:bodyPr>
            <a:normAutofit/>
          </a:bodyPr>
          <a:lstStyle/>
          <a:p>
            <a:pPr>
              <a:buNone/>
            </a:pPr>
            <a:r>
              <a:rPr lang="en-CA" dirty="0" smtClean="0"/>
              <a:t>		Funds from operation</a:t>
            </a:r>
          </a:p>
          <a:p>
            <a:pPr>
              <a:buNone/>
            </a:pPr>
            <a:r>
              <a:rPr lang="en-CA" dirty="0" smtClean="0"/>
              <a:t>  	+	Rent adjustments</a:t>
            </a:r>
          </a:p>
          <a:p>
            <a:pPr>
              <a:buNone/>
            </a:pPr>
            <a:r>
              <a:rPr lang="en-CA" dirty="0" smtClean="0"/>
              <a:t>    -	Capital improvements</a:t>
            </a:r>
          </a:p>
          <a:p>
            <a:pPr>
              <a:buNone/>
            </a:pPr>
            <a:r>
              <a:rPr lang="en-CA" b="1" dirty="0" smtClean="0"/>
              <a:t>    </a:t>
            </a:r>
            <a:r>
              <a:rPr lang="en-CA" dirty="0" smtClean="0"/>
              <a:t>=	</a:t>
            </a:r>
            <a:r>
              <a:rPr lang="en-CA" b="1" dirty="0" smtClean="0"/>
              <a:t>Funds Available for Distribution</a:t>
            </a:r>
          </a:p>
          <a:p>
            <a:pPr>
              <a:buNone/>
            </a:pPr>
            <a:r>
              <a:rPr lang="en-CA" b="1" dirty="0" smtClean="0"/>
              <a:t>     </a:t>
            </a:r>
          </a:p>
        </p:txBody>
      </p:sp>
      <p:cxnSp>
        <p:nvCxnSpPr>
          <p:cNvPr id="6" name="Straight Connector 5"/>
          <p:cNvCxnSpPr/>
          <p:nvPr/>
        </p:nvCxnSpPr>
        <p:spPr>
          <a:xfrm>
            <a:off x="827584" y="3429000"/>
            <a:ext cx="757242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8985938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Free Cash Flow</a:t>
            </a:r>
            <a:endParaRPr lang="en-CA" dirty="0"/>
          </a:p>
        </p:txBody>
      </p:sp>
      <p:sp>
        <p:nvSpPr>
          <p:cNvPr id="4" name="Content Placeholder 2"/>
          <p:cNvSpPr>
            <a:spLocks noGrp="1"/>
          </p:cNvSpPr>
          <p:nvPr>
            <p:ph idx="1"/>
          </p:nvPr>
        </p:nvSpPr>
        <p:spPr/>
        <p:txBody>
          <a:bodyPr>
            <a:normAutofit/>
          </a:bodyPr>
          <a:lstStyle/>
          <a:p>
            <a:pPr>
              <a:buNone/>
            </a:pPr>
            <a:r>
              <a:rPr lang="en-CA" dirty="0" smtClean="0"/>
              <a:t>		Funds available for distribution</a:t>
            </a:r>
          </a:p>
          <a:p>
            <a:pPr>
              <a:buNone/>
            </a:pPr>
            <a:r>
              <a:rPr lang="en-CA" dirty="0" smtClean="0"/>
              <a:t>  	-	Real estate acquisitions (new investments)</a:t>
            </a:r>
          </a:p>
          <a:p>
            <a:pPr>
              <a:buNone/>
            </a:pPr>
            <a:r>
              <a:rPr lang="en-CA" dirty="0" smtClean="0"/>
              <a:t>    -	Changes in working capital</a:t>
            </a:r>
          </a:p>
          <a:p>
            <a:pPr>
              <a:buNone/>
            </a:pPr>
            <a:r>
              <a:rPr lang="en-CA" dirty="0" smtClean="0"/>
              <a:t>    -	Principal payments</a:t>
            </a:r>
          </a:p>
          <a:p>
            <a:pPr>
              <a:buNone/>
            </a:pPr>
            <a:r>
              <a:rPr lang="en-CA" dirty="0" smtClean="0"/>
              <a:t>    +	New debt issue</a:t>
            </a:r>
          </a:p>
          <a:p>
            <a:pPr>
              <a:buNone/>
            </a:pPr>
            <a:r>
              <a:rPr lang="en-CA" dirty="0" smtClean="0"/>
              <a:t>    +	Gain on sale of real estate</a:t>
            </a:r>
          </a:p>
          <a:p>
            <a:pPr>
              <a:buNone/>
            </a:pPr>
            <a:r>
              <a:rPr lang="en-CA" dirty="0" smtClean="0"/>
              <a:t>    +	New equity issue</a:t>
            </a:r>
          </a:p>
          <a:p>
            <a:pPr>
              <a:buNone/>
            </a:pPr>
            <a:r>
              <a:rPr lang="en-CA" b="1" dirty="0" smtClean="0"/>
              <a:t>    </a:t>
            </a:r>
            <a:r>
              <a:rPr lang="en-CA" dirty="0" smtClean="0"/>
              <a:t>=	</a:t>
            </a:r>
            <a:r>
              <a:rPr lang="en-CA" b="1" dirty="0" smtClean="0"/>
              <a:t>Free Cash Flow to Equity</a:t>
            </a:r>
          </a:p>
          <a:p>
            <a:pPr>
              <a:buNone/>
            </a:pPr>
            <a:r>
              <a:rPr lang="en-CA" b="1" dirty="0" smtClean="0"/>
              <a:t>     </a:t>
            </a:r>
          </a:p>
        </p:txBody>
      </p:sp>
      <p:cxnSp>
        <p:nvCxnSpPr>
          <p:cNvPr id="5" name="Straight Connector 4"/>
          <p:cNvCxnSpPr/>
          <p:nvPr/>
        </p:nvCxnSpPr>
        <p:spPr>
          <a:xfrm>
            <a:off x="827584" y="4797152"/>
            <a:ext cx="757242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19374329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Adjusted Funds From Operations</a:t>
            </a:r>
            <a:endParaRPr lang="en-US" dirty="0"/>
          </a:p>
        </p:txBody>
      </p:sp>
      <p:sp>
        <p:nvSpPr>
          <p:cNvPr id="3" name="Content Placeholder 2"/>
          <p:cNvSpPr>
            <a:spLocks noGrp="1"/>
          </p:cNvSpPr>
          <p:nvPr>
            <p:ph idx="1"/>
          </p:nvPr>
        </p:nvSpPr>
        <p:spPr/>
        <p:txBody>
          <a:bodyPr/>
          <a:lstStyle/>
          <a:p>
            <a:r>
              <a:rPr lang="en-US" dirty="0" smtClean="0"/>
              <a:t>AFFO per unit is calculated by adjusting FFO from straight line and market rent adjustments, non-cash compensation expenses, actual costs incurred for capital expenditures and leasing costs for maintaining shopping centre infrastructure and current lease revenues</a:t>
            </a:r>
          </a:p>
          <a:p>
            <a:endParaRPr lang="en-US" dirty="0" smtClean="0"/>
          </a:p>
          <a:p>
            <a:pPr>
              <a:buNone/>
            </a:pPr>
            <a:endParaRPr lang="en-US" dirty="0"/>
          </a:p>
        </p:txBody>
      </p:sp>
    </p:spTree>
    <p:extLst>
      <p:ext uri="{BB962C8B-B14F-4D97-AF65-F5344CB8AC3E}">
        <p14:creationId xmlns:p14="http://schemas.microsoft.com/office/powerpoint/2010/main" xmlns="" val="19907682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Operating Performance: FFO and AFFO</a:t>
            </a:r>
            <a:endParaRPr lang="en-CA" dirty="0"/>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algn="ctr">
              <a:spcBef>
                <a:spcPct val="0"/>
              </a:spcBef>
              <a:defRPr/>
            </a:pPr>
            <a:endParaRPr lang="en-CA" sz="3800" dirty="0">
              <a:solidFill>
                <a:prstClr val="black"/>
              </a:solidFill>
              <a:latin typeface="Cambria"/>
            </a:endParaRPr>
          </a:p>
        </p:txBody>
      </p:sp>
      <p:pic>
        <p:nvPicPr>
          <p:cNvPr id="5" name="Picture 4" descr="wwwwwe.bmp"/>
          <p:cNvPicPr>
            <a:picLocks noChangeAspect="1"/>
          </p:cNvPicPr>
          <p:nvPr/>
        </p:nvPicPr>
        <p:blipFill>
          <a:blip r:embed="rId2" cstate="print"/>
          <a:stretch>
            <a:fillRect/>
          </a:stretch>
        </p:blipFill>
        <p:spPr>
          <a:xfrm>
            <a:off x="304800" y="1905000"/>
            <a:ext cx="8511480" cy="4104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9376350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xmlns="" val="1174667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What is a REIT</a:t>
            </a:r>
            <a:endParaRPr lang="zh-TW" altLang="en-US" dirty="0"/>
          </a:p>
        </p:txBody>
      </p:sp>
      <p:sp>
        <p:nvSpPr>
          <p:cNvPr id="3" name="Content Placeholder 2"/>
          <p:cNvSpPr>
            <a:spLocks noGrp="1"/>
          </p:cNvSpPr>
          <p:nvPr>
            <p:ph idx="1"/>
          </p:nvPr>
        </p:nvSpPr>
        <p:spPr/>
        <p:txBody>
          <a:bodyPr/>
          <a:lstStyle/>
          <a:p>
            <a:r>
              <a:rPr lang="en-CA" altLang="zh-TW" dirty="0" smtClean="0"/>
              <a:t>REIT is a real estate investment trust, originated in the United State in 1960, and being introduced to Canada in 1993.</a:t>
            </a:r>
          </a:p>
          <a:p>
            <a:r>
              <a:rPr lang="en-CA" altLang="zh-TW" dirty="0" smtClean="0"/>
              <a:t>Mainly investing in income-producing real estate assets or MBS</a:t>
            </a:r>
          </a:p>
          <a:p>
            <a:r>
              <a:rPr lang="en-CA" altLang="zh-TW" dirty="0" smtClean="0"/>
              <a:t>Investors purchase REIT’s units instead of directly investing in the real estate properties.</a:t>
            </a:r>
          </a:p>
          <a:p>
            <a:endParaRPr lang="zh-TW" altLang="en-US" dirty="0"/>
          </a:p>
        </p:txBody>
      </p:sp>
    </p:spTree>
    <p:extLst>
      <p:ext uri="{BB962C8B-B14F-4D97-AF65-F5344CB8AC3E}">
        <p14:creationId xmlns:p14="http://schemas.microsoft.com/office/powerpoint/2010/main" xmlns="" val="3006690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Stock Price Overview</a:t>
            </a:r>
            <a:endParaRPr lang="en-US" dirty="0"/>
          </a:p>
        </p:txBody>
      </p:sp>
      <p:pic>
        <p:nvPicPr>
          <p:cNvPr id="3" name="Content Placeholder 2" descr="\\sphinx.sfu.ca\jga25\sfu_files\documents\My Pictures\today's price.bmp"/>
          <p:cNvPicPr>
            <a:picLocks noGrp="1" noChangeAspect="1" noChangeArrowheads="1"/>
          </p:cNvPicPr>
          <p:nvPr>
            <p:ph idx="1"/>
          </p:nvPr>
        </p:nvPicPr>
        <p:blipFill>
          <a:blip r:embed="rId2" cstate="print"/>
          <a:srcRect/>
          <a:stretch>
            <a:fillRect/>
          </a:stretch>
        </p:blipFill>
        <p:spPr bwMode="auto">
          <a:xfrm>
            <a:off x="228600" y="1219200"/>
            <a:ext cx="8610600" cy="5638800"/>
          </a:xfrm>
          <a:prstGeom prst="rect">
            <a:avLst/>
          </a:prstGeom>
          <a:noFill/>
        </p:spPr>
      </p:pic>
    </p:spTree>
    <p:extLst>
      <p:ext uri="{BB962C8B-B14F-4D97-AF65-F5344CB8AC3E}">
        <p14:creationId xmlns:p14="http://schemas.microsoft.com/office/powerpoint/2010/main" xmlns="" val="5170829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3600" dirty="0" smtClean="0"/>
              <a:t>Charts &amp; 5yr Moving Average at 10, 100</a:t>
            </a:r>
            <a:endParaRPr lang="en-US" sz="3600" dirty="0"/>
          </a:p>
        </p:txBody>
      </p:sp>
      <p:pic>
        <p:nvPicPr>
          <p:cNvPr id="3074" name="Picture 2" descr="\\sphinx.sfu.ca\jga25\sfu_files\documents\My Pictures\chart1.JPG"/>
          <p:cNvPicPr>
            <a:picLocks noGrp="1" noChangeAspect="1" noChangeArrowheads="1"/>
          </p:cNvPicPr>
          <p:nvPr>
            <p:ph idx="1"/>
          </p:nvPr>
        </p:nvPicPr>
        <p:blipFill>
          <a:blip r:embed="rId2" cstate="print"/>
          <a:srcRect/>
          <a:stretch>
            <a:fillRect/>
          </a:stretch>
        </p:blipFill>
        <p:spPr bwMode="auto">
          <a:xfrm>
            <a:off x="304800" y="1219200"/>
            <a:ext cx="8458200" cy="5181600"/>
          </a:xfrm>
          <a:prstGeom prst="rect">
            <a:avLst/>
          </a:prstGeom>
          <a:noFill/>
        </p:spPr>
      </p:pic>
    </p:spTree>
    <p:extLst>
      <p:ext uri="{BB962C8B-B14F-4D97-AF65-F5344CB8AC3E}">
        <p14:creationId xmlns:p14="http://schemas.microsoft.com/office/powerpoint/2010/main" xmlns="" val="42848397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3600" dirty="0" smtClean="0"/>
              <a:t>Charts &amp; 5yr Moving Average at 50, 200</a:t>
            </a:r>
            <a:endParaRPr lang="en-US" sz="3600" dirty="0"/>
          </a:p>
        </p:txBody>
      </p:sp>
      <p:pic>
        <p:nvPicPr>
          <p:cNvPr id="2050" name="Picture 2" descr="\\sphinx.sfu.ca\jga25\sfu_files\documents\My Pictures\chart 2.JPG"/>
          <p:cNvPicPr>
            <a:picLocks noGrp="1" noChangeAspect="1" noChangeArrowheads="1"/>
          </p:cNvPicPr>
          <p:nvPr>
            <p:ph idx="1"/>
          </p:nvPr>
        </p:nvPicPr>
        <p:blipFill>
          <a:blip r:embed="rId2" cstate="print"/>
          <a:stretch>
            <a:fillRect/>
          </a:stretch>
        </p:blipFill>
        <p:spPr bwMode="auto">
          <a:xfrm>
            <a:off x="381000" y="1143000"/>
            <a:ext cx="8458200" cy="4983163"/>
          </a:xfrm>
          <a:prstGeom prst="rect">
            <a:avLst/>
          </a:prstGeom>
          <a:noFill/>
        </p:spPr>
      </p:pic>
    </p:spTree>
    <p:extLst>
      <p:ext uri="{BB962C8B-B14F-4D97-AF65-F5344CB8AC3E}">
        <p14:creationId xmlns:p14="http://schemas.microsoft.com/office/powerpoint/2010/main" xmlns="" val="36544466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74638"/>
            <a:ext cx="9001000" cy="1143000"/>
          </a:xfrm>
        </p:spPr>
        <p:txBody>
          <a:bodyPr>
            <a:normAutofit fontScale="90000"/>
          </a:bodyPr>
          <a:lstStyle/>
          <a:p>
            <a:r>
              <a:rPr lang="en-CA" dirty="0" smtClean="0"/>
              <a:t>RIOCAN VS </a:t>
            </a:r>
            <a:r>
              <a:rPr lang="en-CA" dirty="0" err="1" smtClean="0"/>
              <a:t>iShare</a:t>
            </a:r>
            <a:r>
              <a:rPr lang="en-CA" dirty="0" smtClean="0"/>
              <a:t> (XRE-T, ETF) 5 yr</a:t>
            </a:r>
            <a:endParaRPr lang="en-US" dirty="0"/>
          </a:p>
        </p:txBody>
      </p:sp>
      <p:pic>
        <p:nvPicPr>
          <p:cNvPr id="4098" name="Picture 2" descr="\\sphinx.sfu.ca\jga25\sfu_files\documents\My Pictures\xre 5 year.JPG"/>
          <p:cNvPicPr>
            <a:picLocks noGrp="1" noChangeAspect="1" noChangeArrowheads="1"/>
          </p:cNvPicPr>
          <p:nvPr>
            <p:ph idx="1"/>
          </p:nvPr>
        </p:nvPicPr>
        <p:blipFill>
          <a:blip r:embed="rId2" cstate="print"/>
          <a:stretch>
            <a:fillRect/>
          </a:stretch>
        </p:blipFill>
        <p:spPr bwMode="auto">
          <a:xfrm>
            <a:off x="0" y="1219200"/>
            <a:ext cx="9143999" cy="4906963"/>
          </a:xfrm>
          <a:prstGeom prst="rect">
            <a:avLst/>
          </a:prstGeom>
          <a:noFill/>
        </p:spPr>
      </p:pic>
    </p:spTree>
    <p:extLst>
      <p:ext uri="{BB962C8B-B14F-4D97-AF65-F5344CB8AC3E}">
        <p14:creationId xmlns:p14="http://schemas.microsoft.com/office/powerpoint/2010/main" xmlns="" val="10583603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CA" dirty="0" smtClean="0"/>
              <a:t>RIO VS </a:t>
            </a:r>
            <a:r>
              <a:rPr lang="en-CA" dirty="0" err="1" smtClean="0"/>
              <a:t>iShare</a:t>
            </a:r>
            <a:r>
              <a:rPr lang="en-CA" dirty="0" smtClean="0"/>
              <a:t>, TSX (XRE-T, ETF) 1 yr</a:t>
            </a:r>
            <a:endParaRPr lang="en-US" dirty="0"/>
          </a:p>
        </p:txBody>
      </p:sp>
      <p:pic>
        <p:nvPicPr>
          <p:cNvPr id="5122" name="Picture 2" descr="\\sphinx.sfu.ca\jga25\sfu_files\documents\My Pictures\xre 1 year.JPG"/>
          <p:cNvPicPr>
            <a:picLocks noGrp="1" noChangeAspect="1" noChangeArrowheads="1"/>
          </p:cNvPicPr>
          <p:nvPr>
            <p:ph idx="1"/>
          </p:nvPr>
        </p:nvPicPr>
        <p:blipFill>
          <a:blip r:embed="rId2" cstate="print"/>
          <a:stretch>
            <a:fillRect/>
          </a:stretch>
        </p:blipFill>
        <p:spPr bwMode="auto">
          <a:xfrm>
            <a:off x="0" y="1341437"/>
            <a:ext cx="9144000" cy="4830763"/>
          </a:xfrm>
          <a:prstGeom prst="rect">
            <a:avLst/>
          </a:prstGeom>
          <a:noFill/>
        </p:spPr>
      </p:pic>
    </p:spTree>
    <p:extLst>
      <p:ext uri="{BB962C8B-B14F-4D97-AF65-F5344CB8AC3E}">
        <p14:creationId xmlns:p14="http://schemas.microsoft.com/office/powerpoint/2010/main" xmlns="" val="42225913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924800" cy="1143000"/>
          </a:xfrm>
        </p:spPr>
        <p:txBody>
          <a:bodyPr/>
          <a:lstStyle/>
          <a:p>
            <a:r>
              <a:rPr lang="en-CA" dirty="0" smtClean="0"/>
              <a:t>Overview of RIO</a:t>
            </a:r>
            <a:endParaRPr lang="en-CA" dirty="0"/>
          </a:p>
        </p:txBody>
      </p:sp>
      <p:sp>
        <p:nvSpPr>
          <p:cNvPr id="3" name="Content Placeholder 2"/>
          <p:cNvSpPr>
            <a:spLocks noGrp="1"/>
          </p:cNvSpPr>
          <p:nvPr>
            <p:ph idx="1"/>
          </p:nvPr>
        </p:nvSpPr>
        <p:spPr>
          <a:xfrm>
            <a:off x="457200" y="1600200"/>
            <a:ext cx="7467600" cy="5114948"/>
          </a:xfrm>
        </p:spPr>
        <p:txBody>
          <a:bodyPr>
            <a:normAutofit lnSpcReduction="10000"/>
          </a:bodyPr>
          <a:lstStyle/>
          <a:p>
            <a:pPr marL="274320" lvl="1">
              <a:spcBef>
                <a:spcPts val="600"/>
              </a:spcBef>
              <a:buClr>
                <a:schemeClr val="accent1"/>
              </a:buClr>
              <a:buFont typeface="Arial" pitchFamily="34" charset="0"/>
              <a:buChar char="•"/>
            </a:pPr>
            <a:r>
              <a:rPr lang="en-CA" sz="2800" dirty="0" smtClean="0">
                <a:latin typeface="Calibri" pitchFamily="34" charset="0"/>
                <a:cs typeface="Calibri" pitchFamily="34" charset="0"/>
              </a:rPr>
              <a:t>RIO is Canada’s largest REIT focused on retail real estate</a:t>
            </a:r>
          </a:p>
          <a:p>
            <a:pPr marL="274320" lvl="1">
              <a:spcBef>
                <a:spcPts val="600"/>
              </a:spcBef>
              <a:buClr>
                <a:schemeClr val="accent1"/>
              </a:buClr>
              <a:buFont typeface="Arial" pitchFamily="34" charset="0"/>
              <a:buChar char="•"/>
            </a:pPr>
            <a:r>
              <a:rPr lang="en-CA" sz="2800" dirty="0" smtClean="0">
                <a:latin typeface="Calibri" pitchFamily="34" charset="0"/>
                <a:cs typeface="Calibri" pitchFamily="34" charset="0"/>
              </a:rPr>
              <a:t>Total area of aggregated ownership of shopping center is over </a:t>
            </a:r>
            <a:r>
              <a:rPr lang="en-CA" dirty="0" smtClean="0">
                <a:latin typeface="Calibri" pitchFamily="34" charset="0"/>
                <a:cs typeface="Calibri" pitchFamily="34" charset="0"/>
              </a:rPr>
              <a:t>70.7</a:t>
            </a:r>
            <a:r>
              <a:rPr lang="en-CA" sz="2800" dirty="0" smtClean="0">
                <a:latin typeface="Calibri" pitchFamily="34" charset="0"/>
                <a:cs typeface="Calibri" pitchFamily="34" charset="0"/>
              </a:rPr>
              <a:t> million </a:t>
            </a:r>
            <a:r>
              <a:rPr lang="en-CA" sz="2800" dirty="0" err="1" smtClean="0">
                <a:latin typeface="Calibri" pitchFamily="34" charset="0"/>
                <a:cs typeface="Calibri" pitchFamily="34" charset="0"/>
              </a:rPr>
              <a:t>sq.ft</a:t>
            </a:r>
            <a:r>
              <a:rPr lang="en-CA" dirty="0" smtClean="0">
                <a:latin typeface="Calibri" pitchFamily="34" charset="0"/>
                <a:cs typeface="Calibri" pitchFamily="34" charset="0"/>
              </a:rPr>
              <a:t> at Dec 31 2010.</a:t>
            </a:r>
            <a:endParaRPr lang="en-CA" sz="2800" dirty="0" smtClean="0">
              <a:latin typeface="Calibri" pitchFamily="34" charset="0"/>
              <a:cs typeface="Calibri" pitchFamily="34" charset="0"/>
            </a:endParaRPr>
          </a:p>
          <a:p>
            <a:pPr marL="274320" lvl="1">
              <a:spcBef>
                <a:spcPts val="600"/>
              </a:spcBef>
              <a:buClr>
                <a:schemeClr val="accent1"/>
              </a:buClr>
              <a:buFont typeface="Arial" pitchFamily="34" charset="0"/>
              <a:buChar char="•"/>
            </a:pPr>
            <a:r>
              <a:rPr lang="en-CA" sz="2800" dirty="0" smtClean="0">
                <a:latin typeface="Calibri" pitchFamily="34" charset="0"/>
                <a:cs typeface="Calibri" pitchFamily="34" charset="0"/>
              </a:rPr>
              <a:t>10 properties currently under Development</a:t>
            </a:r>
          </a:p>
          <a:p>
            <a:pPr marL="274320" lvl="1">
              <a:spcBef>
                <a:spcPts val="600"/>
              </a:spcBef>
              <a:buClr>
                <a:schemeClr val="accent1"/>
              </a:buClr>
              <a:buFont typeface="Arial" pitchFamily="34" charset="0"/>
              <a:buChar char="•"/>
            </a:pPr>
            <a:r>
              <a:rPr lang="en-CA" sz="2800" dirty="0" smtClean="0">
                <a:latin typeface="Calibri" pitchFamily="34" charset="0"/>
                <a:cs typeface="Calibri" pitchFamily="34" charset="0"/>
              </a:rPr>
              <a:t>Diversified tenant base</a:t>
            </a:r>
          </a:p>
          <a:p>
            <a:pPr marL="274320" lvl="1">
              <a:spcBef>
                <a:spcPts val="600"/>
              </a:spcBef>
              <a:buClr>
                <a:schemeClr val="accent1"/>
              </a:buClr>
              <a:buFont typeface="Arial" pitchFamily="34" charset="0"/>
              <a:buChar char="•"/>
            </a:pPr>
            <a:r>
              <a:rPr lang="en-CA" sz="2800" dirty="0" smtClean="0">
                <a:latin typeface="Calibri" pitchFamily="34" charset="0"/>
                <a:cs typeface="Calibri" pitchFamily="34" charset="0"/>
              </a:rPr>
              <a:t>Trust’s purpose is to deliver to its </a:t>
            </a:r>
            <a:r>
              <a:rPr lang="en-CA" sz="2800" dirty="0" err="1" smtClean="0">
                <a:latin typeface="Calibri" pitchFamily="34" charset="0"/>
                <a:cs typeface="Calibri" pitchFamily="34" charset="0"/>
              </a:rPr>
              <a:t>unitholders</a:t>
            </a:r>
            <a:r>
              <a:rPr lang="en-CA" sz="2800" dirty="0" smtClean="0">
                <a:latin typeface="Calibri" pitchFamily="34" charset="0"/>
                <a:cs typeface="Calibri" pitchFamily="34" charset="0"/>
              </a:rPr>
              <a:t> stable and reliable cash distributions that increase over the long term</a:t>
            </a:r>
          </a:p>
          <a:p>
            <a:pPr marL="274320" lvl="1">
              <a:spcBef>
                <a:spcPts val="600"/>
              </a:spcBef>
              <a:buClr>
                <a:schemeClr val="accent1"/>
              </a:buClr>
              <a:buFont typeface="Arial" pitchFamily="34" charset="0"/>
              <a:buChar char="•"/>
            </a:pPr>
            <a:r>
              <a:rPr lang="en-CA" sz="2800" dirty="0" smtClean="0">
                <a:latin typeface="Calibri" pitchFamily="34" charset="0"/>
                <a:cs typeface="Calibri" pitchFamily="34" charset="0"/>
              </a:rPr>
              <a:t>Most volatile sector for REITS to be in (Compared with Senior home and apartments)</a:t>
            </a:r>
          </a:p>
          <a:p>
            <a:pPr marL="274320" lvl="1">
              <a:spcBef>
                <a:spcPts val="600"/>
              </a:spcBef>
              <a:buClr>
                <a:schemeClr val="accent1"/>
              </a:buClr>
              <a:buFont typeface="Arial" pitchFamily="34" charset="0"/>
              <a:buChar char="•"/>
            </a:pPr>
            <a:endParaRPr lang="en-CA" sz="2800" dirty="0" smtClean="0">
              <a:latin typeface="Calibri" pitchFamily="34" charset="0"/>
              <a:cs typeface="Calibri" pitchFamily="34" charset="0"/>
            </a:endParaRPr>
          </a:p>
          <a:p>
            <a:pPr marL="274320" lvl="1">
              <a:spcBef>
                <a:spcPts val="600"/>
              </a:spcBef>
              <a:buClr>
                <a:schemeClr val="accent1"/>
              </a:buClr>
              <a:buFont typeface="Arial" pitchFamily="34" charset="0"/>
              <a:buChar char="•"/>
            </a:pPr>
            <a:endParaRPr lang="en-CA" sz="2800" dirty="0" smtClean="0">
              <a:latin typeface="Calibri" pitchFamily="34" charset="0"/>
              <a:cs typeface="Calibri" pitchFamily="34" charset="0"/>
            </a:endParaRPr>
          </a:p>
          <a:p>
            <a:pPr marL="274320" lvl="1">
              <a:spcBef>
                <a:spcPts val="600"/>
              </a:spcBef>
              <a:buClr>
                <a:schemeClr val="accent1"/>
              </a:buClr>
              <a:buFont typeface="Arial" pitchFamily="34" charset="0"/>
              <a:buChar char="•"/>
            </a:pPr>
            <a:endParaRPr lang="en-CA" dirty="0" smtClean="0"/>
          </a:p>
          <a:p>
            <a:pPr>
              <a:buNone/>
            </a:pPr>
            <a:endParaRPr lang="en-CA" dirty="0"/>
          </a:p>
        </p:txBody>
      </p:sp>
      <p:pic>
        <p:nvPicPr>
          <p:cNvPr id="4" name="Picture 3"/>
          <p:cNvPicPr>
            <a:picLocks noChangeAspect="1" noChangeArrowheads="1"/>
          </p:cNvPicPr>
          <p:nvPr/>
        </p:nvPicPr>
        <p:blipFill>
          <a:blip r:embed="rId3" cstate="print"/>
          <a:srcRect r="17333" b="11110"/>
          <a:stretch>
            <a:fillRect/>
          </a:stretch>
        </p:blipFill>
        <p:spPr bwMode="auto">
          <a:xfrm>
            <a:off x="4419600" y="0"/>
            <a:ext cx="4724400" cy="1524000"/>
          </a:xfrm>
          <a:prstGeom prst="rect">
            <a:avLst/>
          </a:prstGeom>
          <a:noFill/>
          <a:ln w="9525">
            <a:noFill/>
            <a:miter lim="800000"/>
            <a:headEnd/>
            <a:tailEnd/>
          </a:ln>
          <a:effectLst/>
        </p:spPr>
      </p:pic>
    </p:spTree>
    <p:extLst>
      <p:ext uri="{BB962C8B-B14F-4D97-AF65-F5344CB8AC3E}">
        <p14:creationId xmlns:p14="http://schemas.microsoft.com/office/powerpoint/2010/main" xmlns="" val="18388872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RioCan’s</a:t>
            </a:r>
            <a:r>
              <a:rPr lang="en-CA" dirty="0" smtClean="0"/>
              <a:t> Properties </a:t>
            </a:r>
            <a:endParaRPr lang="en-US" dirty="0"/>
          </a:p>
        </p:txBody>
      </p:sp>
      <p:pic>
        <p:nvPicPr>
          <p:cNvPr id="4" name="Picture 2" descr="http://t3.gstatic.com/images?q=tbn:ANd9GcQguRYAgIHCrIsJWZcEElh56e0ucn76HrHSITwJ69pNIATGgykW"/>
          <p:cNvPicPr>
            <a:picLocks noChangeAspect="1" noChangeArrowheads="1"/>
          </p:cNvPicPr>
          <p:nvPr/>
        </p:nvPicPr>
        <p:blipFill>
          <a:blip r:embed="rId2" cstate="print"/>
          <a:srcRect/>
          <a:stretch>
            <a:fillRect/>
          </a:stretch>
        </p:blipFill>
        <p:spPr bwMode="auto">
          <a:xfrm>
            <a:off x="6858000" y="533400"/>
            <a:ext cx="1066800" cy="447675"/>
          </a:xfrm>
          <a:prstGeom prst="rect">
            <a:avLst/>
          </a:prstGeom>
          <a:noFill/>
        </p:spPr>
      </p:pic>
      <p:sp>
        <p:nvSpPr>
          <p:cNvPr id="89090" name="AutoShape 2" descr="data:image/jpg;base64,/9j/4AAQSkZJRgABAQAAAQABAAD/2wCEAAkGBhQSEBUUExQWFRQVGBcWFRgYGBUYFxgXFxcYFRcWFRQXHSYeFxojGRYWIC8gIycpLCwsFR4xNTAqNSYrLCkBCQoKDgwOGg8PGiwkHSQtLDIsKiwqKSwsLC8pLCwpLCwsLCwsKSosLCwqLCwsLCwpLCwpLCwsLCwsLCwsLCwpLP/AABEIALcBEwMBIgACEQEDEQH/xAAcAAABBQEBAQAAAAAAAAAAAAAEAAIDBQYBBwj/xABBEAACAQIEAwYEBAQFAwMFAAABAhEAAwQSITEFQVEGEyJhcYEykaGxFEJiwSNS0fAHM3KC4ZKi8UOzwhYkU3OT/8QAGgEAAgMBAQAAAAAAAAAAAAAAAQMAAgQFBv/EADERAAICAQIDBgYBBQEBAAAAAAABAhEDEiEEMUETIlFhcfCBkaGxwdHxFCMyUuHSBf/aAAwDAQACEQMRAD8A8SFOArgFPFVIcilFdiugVAnIpRTwtOCULDRHFKKlyUslSyURRSipclNy1LJRHFcinkVyKIKGxXIp0VyoA5XGNO0FMYTUINQ0/TnXEt61Oq9Br9alhogA8qdFELgHOpEetTJgB+Yk+n9aFolFeUJiOZj57VPjbiZ8tvVVGUNEFv1Ecq2PZ/sx+MweJs2oOIsAXkXQm5bzRcUDLIYQhBB/MVO9ZvgHCXu4gKqd4VklNJYCSwXzyho84psoqNSvYOOUpXBLn+AK1oaYWkmpsVbCswHIkD05H5UOdKo0AdFKu0qABtKK7SqEOUq7SqEOUq7SqEG1yKfXKhBsUq7FcqEHCnVwU4VAiAp4WmqRUqigEQWpAldVamRKBdIi7uu93RItU8WKlltICbdNKUe1ioHt0LA4gZWmEUSy1Ey0StEJFRk1MVoqzgRvUckuZWgEITtUowZ5kD6/ajMRaAGlBFjUUtXIskiYWVXq0+cCisLxRrRm3CnUaAcwVO/kTQCHlSBpsUnzFybT2Djis2v9z5U0k0KmnpUoY+lJlGnsFJyLPs9x+7gsQL9o+IK666+F1KnTnEgjzUVbdlEucOexj7iFkvJdFrYfxPhXU+RDA+XlWcw7KHGYSOfz1+le3cDw9ninAHwywHwxIQmJBSWtOfJklSf9VPhU46JFZueFqarr9jxLiWI7zJ4IAUFWMZmUAW9SN4NttfWq1lq2vIguOLZLIGIQtuUBMGOU7xymq66kNQbrusKV7jGFcp+UnbkJP2plUCcpV2uVACpUppVCCpUopRUIcmuU6lFQg2K5TopVCCiningV3JUaCjlnD6Fp2I+tSqKSGFy+c/If809UqMsiRBRNpKhtijcOKoxsUEWMLNHWeEk7A1oOxHBUv3WVwSBauONY8Sr4faa9lwXZ2yhc2raoWVrRA2yjMJ9T4Z9KU7Y9tQPA8V2XupaS66FbVw5VcjQ9TA1iJO2sGKf2w7EfgbSM9wXGuse6Kf5ZtBFbOSdZLMAF6KT0r1ntegSz3PcZrY7rLLt/6URpsAVzAxr4jrXl3ariuIxBYXH8BfOE/KhgKAg3UBQBAPKlrIroDhKW6WxhbgodxVrdwwG5odrijYVoTEuFcyuayYmNKmwmI5GpTeJMcqAuaHSrVapi5JLkG3rg6zQdw0s861zNRjFJFLojN7yppvnrHpXGt60+3hGOwq2xNyKZo6xclZ5jQ/sa7h+EM0cvM6VaYzsq9lMOSwzYkwi6g5QQMzFtAskazG9Btcgp6XZXA1acF7TXsKLotNAvW2tOP0tzH6gZg+Z61XvZytGnhknWfIf35VKqdB5/3NGM3BqSDkrItLQOrwZod3lietFY7DlD5MAy89G8/IyPag3WKL37xLXQlsGDPy9qfetgjMuh5j9x/SrT8LOHAjx2gG/2Pqf+lj/3GqyKSpWOy4tGl3aav9/J7A1KKkdKZFXEHKVdilFEBylXaVQhylXYpVCHKVdilRISvb1puajb9rU0I61doB1WmiVNC2hrRQPWqMvESNVlhAelBJdA2FGYXEkeI/7ek+fkKS22aYJLmzZdn8X3TAzB5+h5Hr6V7J2f7Q22tAFoNfPGFxDAyZ89zr51q+F4y4QcgzFVLEAico1LZdyANfTWk9nkUrgtzRKWOUakej9s+LoyQpmK8g4wxJMa1o7WKN0SWCjXVtgBuSOZ10HkelUHErBzSvjy6yoMFTzA35z7HpTcXBZZLtJdRUs+OH9tPkZnE29J8yPcf+aDKb6HQTr6gVdX1lGMA+KY+n9KFt4dcuYwDMR5fOt2PhnKVLw6mOeVJWwfhvDHvuwXKoRHuMzEABUE/EeZMKBzLCqe/b3rV4nj+XC/hLQCh7ma+4JZruU/w02BCDUheZg1n71qZ0/s1TJGMWkisXKSbZVq0VMlvSYos4ZhyA+/pXb1vUADSJ16DUn70my2kP4ALCsDets6kMXCwGVdlKk6SDrrprTuI2nDFFXKMzACQxgGIkb8tRvTMUhBnMo0XQTp4RRODtIZLOTyABPLfRPP7UqTpWRK2cscPKCblzJPKQD8zSwfELQxYc2++tooRVuTcVnygFiDpGbMQu2oojFuttCUtEE6AlQNToPi8R1NVdrCstmdNiZkz8vajiUp2yTpbEvFsWb11rwRbYckBUUIoCLl0VdBzJj+auYkQobKVP0Pn5H+9K5ebRFiAneDXnKxp15Vc38NntqogfDv50x7OmLujPXznVdSSpOkaRvp11k+9DW8PndVGpZgP7NHNbaxd10KlXXbWDOh2P8AxR3DcEDi2IEIod0HrOVfWJ+VObUItdOhS23ZBhsQ3eFjqo+IdUcEMPl9qCxuFyOVmQNj1B1B9wQavr+BK3LgIgsFEHk2aG+hDe9V3EbU2weds5D1ynxpP/cPYViupWdLE+1wyh1juvyvs/gyoIqJxU7Cob21PRkY2KldPmKjsGWEgxzjf1o65aAG/wDpPWoAAilTmGtciiA5SrtdioQ5SrtKoQs7woK7RdyaFvGmNgOWV/epwNQN5O3Xmajs/t+9EYdxnGu0n00IPvrS2Mih74fSQADJ3MkAEiTyERSxS/CeRQEc+oO2m4NG3V6HRSYY6aEBtek/dqWKwgVFY8gVAg9S/Lb4jWhYlTKSnTQfgnzlbYBL3O7CgAa5gvPlVpw/FlEVl0eTnOuZdCJEbUBwnG27Ytt3QdxlIYM2cFWzRkPhIBAMEa6iTFMv8YhyWQDMWaAdFJYkCNtARvz5Vs1KPevcUrk9LWxd4PGs1q5Z8WQs0rMAEkax6AD2FA4jGdzbZATBUqRJhi2aJ9JPWM2lDYHiwXOQQJK7g9NYidfKo7bFzNxiCxGhYCEOmkzEhiJyketI7ZqP0HdlrlS6kdzFrl0txlWCQzEOcwEgflMaaHlQdzGSRChdd5M7jlJ2/vlVjhuHl1HiYrJUAgwA0BWBBg6+Q+unG4B3ZzmLlrMYhgpIGsGM2QxHpQU5NXdC5aY7PmUn4RlYEHxCCNNZ32rl4HN6mfrR/D3Ntg6kZ1KsoInMSRG+nMb/AFrvEbzXsSWYjM11sxAAE5jJCiAPSlzhFRUkOjvaYFcwYB8BJAVmMiIIALQATIEmD01jlQnd6MSdSBH1/pV7h+Evd2ZUUMLQdyQGZ9FXwg8gfIDc0DxjhXdOgzZs6B9oiSwiJ5EHWsMs2PtHBPc1/wBLk7PtK2AL48W/Ibn9Iq9wPaKylhUh1uKNSArK2vJdIME6knaqPuh0o7iPArlu+9pQz5ColVMeICNttTFDJODqMvdfyVhw2Rq4k/FeOJedMq5USNcuUuwWM7AM3iJLGJjaNqqjjHyAaR8PnqD+01YXOy+IX47ZTQt4yF0GbSDrPhbTyqr3VfN/2/5pmHLGSqDVeQrNw8saTmmr5X78yxviQh0kK0g+awY9DV2FhEK7eHTly2PKs5xcQLfq33rQcEVSHLkhVa1bWIH8RwzBmnQgBNv1b03iXHHFyfSvqJ4fDPPJQjz3+hJjbaQpAAuHPIPNfCYPkYbUdDVrxHhqiyuISIfLl201JlgOh8J/1GqniOKTOqOpYW2uqSIkyuVSNRBDAH+tFcI4v3dp8PcBa0zlbZG4Zt/T8p9jWeu6mxc4Si2uq5lt22u27jYa/aGps2s2mpYLlM9WHwT19KyGPQZrgGz284/2kPPyLVbBWV1tXD4SjkDmMzD75M3uTzqrxEi6itsWZPKHDI3/AHEH0IpbNXAbZorx2+EtvyZ5hUN1dKKZeu43/eobi6VoTKSVEWFAzTmK7wY09/KjMRYMDSIIJA213I8udDYEePRgDB+L4T+k+tWN23lgRGh06baUXzFlW29cin5DXIohGxSiuxXYqEORSp8UqhAm6TQtwdatbodRqIB25geprn4ldQ0EEDTfrOnKrtgrcDtjl5AfSjMBYBY6Db6AydKjxpXvXyCFnT0pqnRtY8M+/IfM0tjo8g8XCiMZEhl0M7tmBMiDpA+dSpiA1uHWWDAiF6DTYxyIgg6fOqXD3mCMNyxWOcb7UvxbAZdRH7T19TV1NVTBVOy4xYRh4ViGJEcgwBjKNBrQ62xB1GhPPrGn7+1CNjbjgSxMSB5AmSNPMn50wYdzyP2qSzeBFBvoGJfA3208/pUj8TXKyhRrGvPY7HkNtOcDpQZwpjUjr6RTRaX+afQUvtX0G6Wi+wvatbdju1sIX0PeMWJEOHGVRAGwHPc0Hie0d65GoXKCAAORid56Cq4XU8zTkujknzk0HkkKWGF2NSTVrw/hxuQI50LY7w7L8hWh4C7W2VnGhIiRpSpzNWPGWuO7OunD0EERfL7dbYAP0NPTg9q6mHDJLrbtsWMkZc94FMuxkrz5sPfZcf7fWXwfdqIYAdNI/lryvHYhnPxsRsJJMCdt9q52Th5S/wAZVvd+p08PFRgu+vKvQ1OIsWbPiy2ktEoz/wCXMPhZdFI1nvQdBz2AFV/FOP2nRovjMWDE5Gc5Gs5CiyIDBs08gHJGsiqy1hU7oW2c5D/FYBdQQQinMFJiTHvHOpsJwS01020sXrjDKCpDAgm73JkMVj+IVXXYzMQaRDg1dybbXgv2On/9LTWhdOozHdp7bXsQxL3EuABUIAXVSGBkyPFlII89Kxt8lVSNfEfoFrcYvs8YRRhwhvm13TMw2vKzJIE7i1c9NKxmM4cEtq0kliN+UifnXU4XFHFsk16+SOTxfESzpXVLw8xmKxpdUkAEMdR71p+FYY3A1oAk/icO7f8A64ylvQH71m8Kikrm+HxSekSZjnWixmDuWic4jLB2ytqAQQPcag1qz/3I6W6e1OvAzcJPscmqrW9rruXfEezGe4rI0B7gLKxElSVZoI5wx36VQJbdHy6rrmAI2I1Uj6Ufw/tK+UhyHysuQH4suUh/F1+ECZonG8XFy00MNCCFKgMCzksBGhAULqOmu9c3FLicb0ZO8uV/nl9/mdzLi4TPjc4NRlu2uvp/BW8Vvh7qOukIN95QBTPuDPvUWPsm5ZzCcw8Q65hqR9x7CmC13jAZgohjJ0AMSfnHzolXIkDXNEbRIiT8h9DWyS3PO6HHkUmPSWFwfDcGYev5h7NPzFButXZXI+QoHR5cKZEGNcpGo2+1SXuz4bDPiLZ0DAhSRIQQLk8yQ72o8iakZV3Wb88Y5U80H6rqm+vhV/KzP8MtFniFaRqp0JGk5T/Nz9qtOIYaLjZZKqAJiImTEf8ANBcIsjvfEmZRBaDBUBh4h/fOtFxXHoblx7IJRgiAOBrGhLAH0NGcmpbGBRb2Mup02X3En60PVj3EEiRz5eZFVxFPu0itU2mKK7FIU6KBDkUqdFcokIF35j0JH9aJs45l0DErIkHr6jWh80b0hcH1/ajZEgq20/XaibJHd3JmCVGm+4oBLgga1oey+GzrqhdQ2Zsu8AHbQgddutJyy0xch+JapJFVbC6wp66nePSmNeII8AWdtN+Wk1f3cCVFwstwRGWUITwkZvGYmeWlC8TtK2JsIM2ipnJDAyXLEw2sAQJ8qzQyKXI1SjpXPf0AUw187mB8qamDJnNc233rd4Cxbi2QhZyupJnbMNAkkaBdxPzo7/6ZVbg/gglgGhix2IHilU58td96xy45Q/yVDexTrezCjg4QjVvEB8Qic07fLehuJ8K7nFiyQQQUBEyfFB3Hryr0XtZw+7lcuoBRLbaIFygOTlHiPKdaxnF87cUGZgzE2TMht7aMJI9avg4h5G34J/gplhFJUupZ2+ysgsgGUWw5LZQSxGqgOROuggcqsLHZyLDlsqsfgBJQtBJmcpB2iJG3Xe2scOH4ZCz53bKFUC9KeKZAzZCPagmw+WT3dteRNxrOYSYkBVPiHLxVgfFSk6uzSu7yVEHC1tWkuLeyMzghZ8QSNPEEaR65TUF9lTDW+ZF1GJjZcsbka+k8qsRauAFhcQQJ8IvPHQyHgesULxjBt+HZiQQAmvdEMACAAXJnQfajjy3NX1aJKUtNFfwPjViy+IF62LoOZEzZfCZIzwZ122PWDzonimNt4hV7u2qICcqkJlGcESrBQ0HLJBJEnSIrEXGMn1P3rVcAU5rWxkKRrEaXBp/fOu3LaNHPjJqWtcy8u4y/lZkRD3tsWnAF274EhPAG8Npc2QwsQyr6U1LeNvXDdN1luBFQtldTkF3vkBZVJPj5nkADIrTqLnd2u68DRdJLKzLAuKT8B01A1PSprS37jkM1hmUKDlITTWPyHz3NcfiOPywtJmjHhi1bRjLq40I03b0KRJDXCoy+JYMCILSOQnSvPsdxC5dJ7xsxzFiTEknck7k+te9Y7BsMNiABcWAS4zoVMKvJI5dRXgLrqfWtvA8RLMm5dBWaKXIO4Tgw7ICYBLT6eKtnxLGXiltb8XraurzLAlQChBExMLv0Ec6yvZ4eO36t9mrV3bClFGxKuZEjQFo9eQrRxGaUMiS5V+aKYcacdXX/AIBLwfD32trauhLjGGFxci5oUArBIUFs2kmAV86qrnDbloutyJRsp6zLj7odfSjxwyJ5iR06DlGtQ8ODYhnDEkqFAlj8ILeHMx030p3aJRspGG/MFtKQJG4YR9/uK0ZwxuorIDMn20Ejbz+VDY3gTYfRyrHMR4ZiVJBEx6bda9B/w84hh1tkXQuY7aT6ihknbVdS2jY854zbgqYOggTv8EH7/SpeymNtWsQy30D2WXIwJAADkIWPoQh9QKvO1/dtfbIIUsSo9dP3rE4mz/EZP5kYD1jMB80ApY3h1/d0f7Jr5rb60Vj4I2rrq6sGAB0O2YBhm8ip+tH4e2GRgTzU/WKu+019b+Ew+KF0d7dm3fQBpL2VQB3OxJDA+jr51TcKBOdeqN/2w37U3I9rZnxK5L1G5gty4YLQQRG2x361QMK1naDC93ecRE21aPhjwjl71lSKtjpwTK5Y1kfw+xGKetNAp6CmChwFKnRXahagRRrXP+fvT14gnNfpTQZ+n1NEqhXLpBgVv+w+FuHDOyIY0DMOYcssGXHnEA7nSvP3bxemteidku1jYbCPbUIM5DtI/kGf/wCJH+4Vj4xN4Wl5fcfgvWXPam3cSw3e4ZLaupUEMGaSMkgFmIPikHNuBWJvY9r2PSBlAUeGTHgtHU/KtBxrt3cx9lbbC3IdASgYk5yDBBOvw8vnWVw2JVMYWY6BD5mSmUACsfDQljwyjJd7fl6D5vVJSZreD45DjAriG/hhXM92i27cNKAgsWIHzNbuzgzdcNZxSv4AVZQpHxkRDkmNNo6V5ZZ4laW4GghnbLJAOUfmJIiNgPffSjML2gTDgDXQ6EQxBQDUaaSWMfcxWPNw7m7S3o2dqnHnyN9f7OXrtu//ABWzlCG8MKcytAHdj9udeSYRc3EBO2/PYW5H2FbDCf4iIqXLha53xylAGYAwQjBzOnhUnUc+e1Y3CYxUxauxhch11OpRlG3tT+FxThGaca2+broZskk2t+prMFjh34TJbKhdSQCQQwIHyBorD8XW73UBrZeMyyMujfywI2I51kjxlFZiuubOQfMowGpUGJK9I13puH4/lugie7CnMNSWbUz4m0ExpO1VfBt70MWeK2ZuuLXiltXz94LkwVkk6GT4gNP1ba1mLlnEMmIdLnfWxcK5WU5lQall1hIHLyBquudoByTnLHYsdANATGk/OgFxLvcBZiYJIHKcpE+saUzDwjxp/krLLGTSTGYth3j/AOo9a0/BAq3LLMYhVGu2ouHb1iq3FvbuElRlQnSSCQI3YjfYbbVYcNxSrftA7DKAdYnK4BJMRqa6MoylDUl0M8qhJxs1XE8YrW7Itu4a2XaFzLmlmhZIAI1BI8hNG4DH3ACLoYsQsju7mo1I/LrpzjlNVPEcU7KhDBipDKFKAgC4xjcTsPP1oXH46ScpZNQPCYEgETBJ3HOdz7Vxc2BZDTim0qNHjOJTYuhQ0ENr4gNgPhIjkda8UO/9/vXplrirJYu2VZ8p1O2Qg6Rt8WxPyrzLNrW7gcfZpr0FZ5aqLngFvx2tdCxGsfqG9bVU/h+gbpzLdPWsj2X/AM2zz8e3+41tsRw4Q89NDzG+x5bVbipLtUn4fkrjXc9+BXtcUZpIADKTOmkL1qHsnhj+JuqCTKJOpGhXnG8TRaW8rMpmCyxqf0yPlTOyrlcUzAM2ZV0WJ0CjY6H6bb1eb7jDjRY9tMGLaqE0TPchY0Q5jovRT05GetZcYpkMgkcxWm7SYzvbeYgR3r6GZBza5hO/zqDjfCLQw1p0uo7upLIBBQiNDrQnmUdKfvc6nDcH2sLv3V+7KLFYwtbDHUgqJmTzPX0oJ1ZlDNowaQemsfsPlUSYnKYOwIaPTf6U98aAIA0zEehn/j70/wBDj5IvHPboMxDl1AAAAZswAhZhBmA6lco88orV8D7FOZdSSFRywKZTBtn9R6g1S9myqYlS1s3lzhhbBiSo0B6jb/pr2nsXw7PaN8qEW6IVFACsIhnI6EzlH8sEzOiJRnN9nE2zz4lWV7ydX5P9ur8DyX/Erh5S5YbLGeyuh5eECPaKwLpX0X2r7H4fFG3bLGy4b8zTK5TsGO3yrxbtRwhcPfe2GDhSQrLsfOn8OnGFPpsZ8+nI9UfL9GYIrq1I6RTAK02Y6HUq5XahCqKiD9KLG/uPoJod1nfqKJXf3P8ASrFEdvJpPX+tGpjC0geEL4YBiR1Pzoe7aBiOZEVNY4S4zEj4oPtmn9vpSpVW4/HGTl3UFphsg/iBlDAOsELKmQGgjXnrNC4q14sw2jfaABGtW+Fwl3FX2F9jktYYuukEW0tygAG2sa8/eq03c0hzoVA0A0JALHlOs/Kl95JX9BklDevqCSP5h86PwPBLt4oLYBL/AA6gTDMu58wflUDcOSBGc6zOUbdd/pW1wnD+5t2IuBYshpIEkublwJvofFGh86Tmy6F3efmMwY1KXf5eRmMV2Uv21zOoAM852JHL/SaGTBF1kcoB/wCPmK1r9o2YMlwBrYtssAHcAkPv8QOvvVP2VXM5DN4QFJk/rtk7+/zpcMuTS5T6DcmHFajC9/EWC7HXrgzAZV1GYgxIExprMeVWF3/D9lQOb9vKY1C3TAZS4Pw6+FSYGulegr2uw1zD/h7VtRoJcEwMzBWgkBpAbr6VjMFirlvFHIxCi5FuWMafm8Rjdp18+tF5pLn4e0U/p4y3jZUYXswjD/P8WYKALVzUZgM2YgACDMb6VY8U7EHDWxca5BIlQUYFgZ6iIjn5gVq+0PaQC4qWzmAlPF3baEhmgjYlgNd/PWqTtZ25fFYfK4UwIEQIOsHQ8hHL2pbyynyIsOnczxwf8Bn5QftR+GtBcYPIL/7ZmheN8SsLh1TCvdYFf4guoog5RopU67nfyoiw5/GHMNZgxOhyEb7UzTJKV+ZWck0qNK+DW8ttTdW0QBBYgAy9yd+Q50GOD38xFu4rwQNzroNonrUzouSHIBVBCkgSc7giCORGvvVS2LCWyyJkuLmyBCc0soyyygrCkExAnNGmlYHqbaj9h0ILTb+4ZisDet2m7xI6mRvPnqa8xJ1r0ux2kxD4N7dx3bMQCGXw5dZOafCwOURHM15jebUac99fl/fWujwsWtSZnz7JGi7N3AHtE8nP3NbW5iLbL4WMup/n+JSZ5CPSvN8CbkqEMamD0JYit9b4QyjMWuHuwTqSRDgjxeWmlL4txU02/dkxJuO3vYmuHxOCTEgjmeXvS7NcWbDhchAGIUI0wAdQBLEeEAHflXbnxOf5Sp0BMTA1jz0oHguHTEEW2uIjW1UorZ81wsJhAqnURz6jzqXta6foZDbmFcRtl86qD4nzAecSYjyE/Ks7axRBBJ0On21rb4Cx/wDcqDtnAP8A/PLWDWCloCZLso338P8AWhaden7NOPiJ401F8zuLwcXDB1jMPb/xQgiddm29f/NWGGulyD0Ur67x96qbBkqp5MDB9pEe30rTBvkzHl33L+7ghlVrTElhlbQjLmgMF1JMA716X2M7dXT3NhlUrCWg2xECBKgegrzPDXivhIIjxLPnpP1q07PYzu7yP/JdDHXUhWnn5VmyTnF2mP4fFiyRSa3PQu13ZTE4h2vqwLqoVETYwZJJYyDtyM14x2iwty3eZbilWnY+Yn9xXvC9urWUEqZI1ykbczBivIf8Q7gu49nWSp7sAmNggGvyoYs7lNJu9nv7ovHh8vZtSjS8vl5mJIPvXSNyf7mrC7gHgwp16D1H7VX4u0NInYb9f6V0IyTMWTFKHNDdKVCGlTKEWDhpZaJtfsfqaFT4h5CiLJ+wqwtE35l9a0HemBJ5R9IqgsiXHlJ+lFXOMrJ/sz+1Iyxcqo2cNlWO23RdcOvMLzHMf8rKdT8JPw+kDapigKqIG/lyn+lUljGB7RAYhyw5xoA0bebVZdouJCzcW2hBhM5Y66nMIAHnzNBQYZZF8xmI4YrAkDXyK7ctIkUsLgMVdUBEL/7UPpy6H61J2uGHsJa7i+uIN1Q7lRlyfoYGTmJBkSIHLWouyfbNsKGA+JtS5M5QI0VSCBIgVnnDJpbju/BjFkhq03QRe4LiBaa5ctOiLbZsxAKmCBAA+GSfpVfwFbj3CLali2kATM+Xt9K2/Hu2yHBYjDhlb+GiIuUaXM2W4Qwg/DO8is3/AIe9pLeCxC3riFxmCgAwRIcFgf0yD71TE5yxNyVP4kyTksqd8uXItMNwzF52UWbmcZZUW9RoSNAOkn2mrfEWzdVRdGIS7HwpYWSw1zKRlMACNPXrW1tdsLIxlx2KBGCFmYjRe7mCSYzCRInrVXwzt1bxuNQqAiWiwAIGRtCO9ncTmiD0rJlaXfSTryNceIy/4tc7/wCnn2J4TiEAzWrgzHmDqfU+Z+tCcV4JiLdpmuWriiAZYMBrEfcfMV7D2g7U4VTb/i2TFxWaGEhMwuBspGvhVf8Aq0mq3t5xyze4PdvWLxa3cKIBA0bMmZH8MqQBO/Poavjyzb5bbfUyzdq31PGLieE1dY3DscW8QT3h0YmAJBnQzMGKrGYdBWw7MWbV3i4S6JR3IIkgEd0p0y6zm+wrbN/b9GdS07oIyKxMsqgqpXNlUmSTMjnofmK5g8DqXhWQEzqCJFvULOn5gY8q0PEcHhbfE7th7TFDaQ2VAzfCPHlzGd5+TdKo73GmUMmDE2mdzCqCIhVBhtQDBrk5E9bivn0+Z0OHhLKtvUrLnElNt1GmbUCF/mY77jQrt/LXnZGtep3sNh1w98yve50FsaSJtozwdwMxYac68v0rp8I1vSrl9jHxCp0+llpwmyWKAaEsYP8AuJr1LiXZ23at4g57pKWrbpLJu5aZCnxABdN9zPKvNeA4tEuWyQCQWaDMRJ3I/vStN2x41Yt37Qsfmt2iYgwSWDq0zlJ02I286nERlLJGKb9teYuLqNjQ14XGNtiLZyi4p/MAQy+LyMVzgHBLVxg1y8bf8MMpKO6krlGUhBMGR8jRS8dW614gRN1j7l8xA8gTHtQnZG+bl8QDlRJymCFCwGPuYPvTGowjJ+nt/AEJya3XwLPg+OZnlgFKupG4Gg039B86pbaKO6IUCHkeROX5cqveI9oLH4hiWC5TbzT0a0pj6EVmcPiwy2jyL6ekLz57H5GsruW9V7ZoTLbh6j8O3h256dU96ynErUPmHOtO7wNNJUzHP1rOY7FpJQnWCf6Cr4LtvxJKnEMt3s2HZl+KPrMmhC90QBrzn61DwXiARyrGFO/qK0PdBMU9knMVaBAnNIAEDnqR86bLut7CsfgD4Hid54zXDmLBY0mDznpRnDOGG9ibNqQM7LqYgAkb+wNFPwC7bxaWshe5kQlVAJUuNA0aCDoSelUP4jE2MRAZluAm2Y3EPGUFfbbypGlTutjq8NxUsKdR5r2z0XgXZa7axI72GV1xKDKPh3AzaQpO48q8rxlrKmusHLr6/wDFay3xbFC/azO6C4M2jHUGQCVB0JK89dZqi4hnU3kNpXDE5XaQV8U5l1iazcJCcZuTap1y8rH5MsXGSybuqW3r7+BmmUTSog2DzBpV2dRxOyZTE+I+S/epQd/b7VLcwJJJBnYa+vLSo/wp6jfrTWYUiSw05j0U1X3DJkHfWrbAWNSNDy8taJt4QKfhUj38jsOc/eomrLOLasqcEfGvOWUR6nyontBdJxDEwJVYg7jKINFphWDhlTYgmSF2iIJiNvrQXFGm6S24VEgEH/0tDv1iimBppHF4W7WWuAiEgkHfUwCKjtXMhIyqe8UakTAO8A85+1XV1RbS4FDRl/MZklSOg0k6Cq3htnPfVSwQRoxEgZVMSJ5kfWhewWqdGuPZe/dwdu53FxFOWbpRoOkDUt8JOs/+KyfF+HPh7gRmB8OYRO0kaggEHTbzFbQ9o8dYtdxau99ZZRCnQCfy5HOnX5VS3uHfib+GDnu2uMtthlygLqzMC0An6a0mNQVsdO5Mo8Vjmf42Zm8IE8gq5YjloFHtV12e4gLVokZgzSGI/kkSPcZtfOr7jnYRfxKDvwz3MxPwNCqJLv4t9Rz1mlwjhYNi0+Yar0AOhInQzyrPkyQeOhmOMlOzO8W4iHVQF1yKhbKo+EEaRH6RqJgbnepeGXW/DhMwy5i5U6iTGpHoBWjvsq+EpnXpoR8iIqGxiFSclplmJgiNPIbVVTWmkM0vVbKU2gFY6eEZtNeYHtUPDMabl5zrzYciPEvMe1aG7xEMsMpI6FVIPqCaFscPsXHOW0EY88xVR6AkjX25VfWtLspKNO1yLXgbuuJm3b7xjhbkzmLDP4WcGZzaxP6qpMJjGsgpA2XMfzGAVCjUSCXkj9IPKtHwTg9hbxm0lzwkZXJKeRDKZze1D8R4QoditpVB2E3NPSayKaTp7+/Ucra2M9exmW3nbRQ0EwTqVgD6VmLt0ZdN61vEMBNooREsGmenrWcvcH0MNr51vxSi9zNlUgXhV5fxCFycgMGN8pmR9aLu20/E3B4iChy5t1YLpqN9RE9DUVrhhzA6ego7E4a490vG4APsac2tV2JUXpqhj3haW5bkli5YH0aDJmdaNw2IdALiMQTkXnt3SlgY5GaanDS0yhMmZETvO81Z2uEgjKLTxuBm20jT2G+9Lco9RsYyorON2w6h48TFZj0O/WpOGcY7m0LeXPDkidgJnprOtaBMLAyjC5ttWbMdOnh09qbicLeIAGGQACAAvXz3pTlFqn9xml3aKh+MXDtZIEEATyPnFVl+0z3M3dnaNJPLfStBcw2I/wDxx7RURt4jYl46SQPpQi9PKvmF29mZ6zw25n+EjQ7g+euorQ4niltMoW0pcIFuOZfM38yAjwGIGnSpcNYIMss+sn71p+FYyIi2pjaQI+1LzS1c19aH4O5dGcfjxe4vd4cqoRUIVS2YDckxuTJncVbLiiMcLwwRS0IGRVKwI3B2zTrNb/hXaLL8bYdPLUmPSBRfEO2qKv8ADHeH9KwPmf6VnpNculdfuau3nyq/p+DOXrWExVrNcC4NEOoKl7r6CNVA8IGgHrWOTjlvXCW7djLcZk/EXE8eVm0YsSckDptWh49xdsQpDhbY+Zrz7E8NGYwT7AVTHhjK0/z/ABsbe00QUn9Wn+L+bZvE/wAP+HKIfiKZh8WUSJ8jNKvPfwR6mlWns5f7ff8AZn14/F/KH/ksU4fcGvfsJ3hV/ea7iuCoSO8uPO6/Bz56LSpV0mzhRiitxPCO5u/GTOsRDQdB4hpRmEwyBhmuOfdtNJ3G+gpUqDRIlucbZDFSPCYC/FqANcx61BexOAk5ra7xmCsenX+9KVKokFuiY3sMRpaQiBM2wd9hr5edDCxh88ixtoCsKQI9daVKqssJsHbMMpYHz1nXT05TrQeI4dcFy02YE+LKCWM7AkbZa5Spc3p5e9iDb7uLpYg+JO7WTMT5TrRXC8TlthCBKeHbpz3pUqS94hg9ya5iJ2P0H9K53RI3pUqq1SNCGGx5/QU+xbg0qVToGg+w7A6TPtRV7GMwklp5zFKlWSVWXiVOJvE1XXAvSPn9qVKteNIXIVtEnf6GrLD2E8/pXKVGewIl5gsEp5T6mtNwzg4gaCK5SrLJj0aXCcIQVYjhVqNqVKpFITkbT2YFisDZAOg+VUON4QjgkbelKlUGpbGX4hw0KdBUWGWDrXaVWZVFxhsVYt6lZP8ApFLiXH0ZYWR/tpUqEcasc5MzV24pJkTQ4sA8qVKnaaJrbVUTDBr0pUqVChmvyXyP/9k="/>
          <p:cNvSpPr>
            <a:spLocks noChangeAspect="1" noChangeArrowheads="1"/>
          </p:cNvSpPr>
          <p:nvPr/>
        </p:nvSpPr>
        <p:spPr bwMode="auto">
          <a:xfrm>
            <a:off x="76200" y="-601663"/>
            <a:ext cx="1905000" cy="1266826"/>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9092" name="AutoShape 4" descr="data:image/jpg;base64,/9j/4AAQSkZJRgABAQAAAQABAAD/2wCEAAkGBhQSEBUUExQWFRQVGBcWFRgYGBUYFxgXFxcYFRcWFRQXHSYeFxojGRYWIC8gIycpLCwsFR4xNTAqNSYrLCkBCQoKDgwOGg8PGiwkHSQtLDIsKiwqKSwsLC8pLCwpLCwsLCwsKSosLCwqLCwsLCwpLCwpLCwsLCwsLCwsLCwpLP/AABEIALcBEwMBIgACEQEDEQH/xAAcAAABBQEBAQAAAAAAAAAAAAAEAAIDBQYBBwj/xABBEAACAQIEAwYEBAQFAwMFAAABAhEAAwQSITEFQVEGEyJhcYEykaGxFEJiwSNS0fAHM3KC4ZKi8UOzwhYkU3OT/8QAGgEAAgMBAQAAAAAAAAAAAAAAAQMAAgQFBv/EADERAAICAQIDBgYBBQEBAAAAAAABAhEDEiEEMUETIlFhcfCBkaGxwdHxFCMyUuHSBf/aAAwDAQACEQMRAD8A8SFOArgFPFVIcilFdiugVAnIpRTwtOCULDRHFKKlyUslSyURRSipclNy1LJRHFcinkVyKIKGxXIp0VyoA5XGNO0FMYTUINQ0/TnXEt61Oq9Br9alhogA8qdFELgHOpEetTJgB+Yk+n9aFolFeUJiOZj57VPjbiZ8tvVVGUNEFv1Ecq2PZ/sx+MweJs2oOIsAXkXQm5bzRcUDLIYQhBB/MVO9ZvgHCXu4gKqd4VklNJYCSwXzyho84psoqNSvYOOUpXBLn+AK1oaYWkmpsVbCswHIkD05H5UOdKo0AdFKu0qABtKK7SqEOUq7SqEOUq7SqEG1yKfXKhBsUq7FcqEHCnVwU4VAiAp4WmqRUqigEQWpAldVamRKBdIi7uu93RItU8WKlltICbdNKUe1ioHt0LA4gZWmEUSy1Ey0StEJFRk1MVoqzgRvUckuZWgEITtUowZ5kD6/ajMRaAGlBFjUUtXIskiYWVXq0+cCisLxRrRm3CnUaAcwVO/kTQCHlSBpsUnzFybT2Djis2v9z5U0k0KmnpUoY+lJlGnsFJyLPs9x+7gsQL9o+IK666+F1KnTnEgjzUVbdlEucOexj7iFkvJdFrYfxPhXU+RDA+XlWcw7KHGYSOfz1+le3cDw9ninAHwywHwxIQmJBSWtOfJklSf9VPhU46JFZueFqarr9jxLiWI7zJ4IAUFWMZmUAW9SN4NttfWq1lq2vIguOLZLIGIQtuUBMGOU7xymq66kNQbrusKV7jGFcp+UnbkJP2plUCcpV2uVACpUppVCCpUopRUIcmuU6lFQg2K5TopVCCiningV3JUaCjlnD6Fp2I+tSqKSGFy+c/If809UqMsiRBRNpKhtijcOKoxsUEWMLNHWeEk7A1oOxHBUv3WVwSBauONY8Sr4faa9lwXZ2yhc2raoWVrRA2yjMJ9T4Z9KU7Y9tQPA8V2XupaS66FbVw5VcjQ9TA1iJO2sGKf2w7EfgbSM9wXGuse6Kf5ZtBFbOSdZLMAF6KT0r1ntegSz3PcZrY7rLLt/6URpsAVzAxr4jrXl3ariuIxBYXH8BfOE/KhgKAg3UBQBAPKlrIroDhKW6WxhbgodxVrdwwG5odrijYVoTEuFcyuayYmNKmwmI5GpTeJMcqAuaHSrVapi5JLkG3rg6zQdw0s861zNRjFJFLojN7yppvnrHpXGt60+3hGOwq2xNyKZo6xclZ5jQ/sa7h+EM0cvM6VaYzsq9lMOSwzYkwi6g5QQMzFtAskazG9Btcgp6XZXA1acF7TXsKLotNAvW2tOP0tzH6gZg+Z61XvZytGnhknWfIf35VKqdB5/3NGM3BqSDkrItLQOrwZod3lietFY7DlD5MAy89G8/IyPag3WKL37xLXQlsGDPy9qfetgjMuh5j9x/SrT8LOHAjx2gG/2Pqf+lj/3GqyKSpWOy4tGl3aav9/J7A1KKkdKZFXEHKVdilFEBylXaVQhylXYpVCHKVdilRISvb1puajb9rU0I61doB1WmiVNC2hrRQPWqMvESNVlhAelBJdA2FGYXEkeI/7ek+fkKS22aYJLmzZdn8X3TAzB5+h5Hr6V7J2f7Q22tAFoNfPGFxDAyZ89zr51q+F4y4QcgzFVLEAico1LZdyANfTWk9nkUrgtzRKWOUakej9s+LoyQpmK8g4wxJMa1o7WKN0SWCjXVtgBuSOZ10HkelUHErBzSvjy6yoMFTzA35z7HpTcXBZZLtJdRUs+OH9tPkZnE29J8yPcf+aDKb6HQTr6gVdX1lGMA+KY+n9KFt4dcuYwDMR5fOt2PhnKVLw6mOeVJWwfhvDHvuwXKoRHuMzEABUE/EeZMKBzLCqe/b3rV4nj+XC/hLQCh7ma+4JZruU/w02BCDUheZg1n71qZ0/s1TJGMWkisXKSbZVq0VMlvSYos4ZhyA+/pXb1vUADSJ16DUn70my2kP4ALCsDets6kMXCwGVdlKk6SDrrprTuI2nDFFXKMzACQxgGIkb8tRvTMUhBnMo0XQTp4RRODtIZLOTyABPLfRPP7UqTpWRK2cscPKCblzJPKQD8zSwfELQxYc2++tooRVuTcVnygFiDpGbMQu2oojFuttCUtEE6AlQNToPi8R1NVdrCstmdNiZkz8vajiUp2yTpbEvFsWb11rwRbYckBUUIoCLl0VdBzJj+auYkQobKVP0Pn5H+9K5ebRFiAneDXnKxp15Vc38NntqogfDv50x7OmLujPXznVdSSpOkaRvp11k+9DW8PndVGpZgP7NHNbaxd10KlXXbWDOh2P8AxR3DcEDi2IEIod0HrOVfWJ+VObUItdOhS23ZBhsQ3eFjqo+IdUcEMPl9qCxuFyOVmQNj1B1B9wQavr+BK3LgIgsFEHk2aG+hDe9V3EbU2weds5D1ynxpP/cPYViupWdLE+1wyh1juvyvs/gyoIqJxU7Cob21PRkY2KldPmKjsGWEgxzjf1o65aAG/wDpPWoAAilTmGtciiA5SrtdioQ5SrtKoQs7woK7RdyaFvGmNgOWV/epwNQN5O3Xmajs/t+9EYdxnGu0n00IPvrS2Mih74fSQADJ3MkAEiTyERSxS/CeRQEc+oO2m4NG3V6HRSYY6aEBtek/dqWKwgVFY8gVAg9S/Lb4jWhYlTKSnTQfgnzlbYBL3O7CgAa5gvPlVpw/FlEVl0eTnOuZdCJEbUBwnG27Ytt3QdxlIYM2cFWzRkPhIBAMEa6iTFMv8YhyWQDMWaAdFJYkCNtARvz5Vs1KPevcUrk9LWxd4PGs1q5Z8WQs0rMAEkax6AD2FA4jGdzbZATBUqRJhi2aJ9JPWM2lDYHiwXOQQJK7g9NYidfKo7bFzNxiCxGhYCEOmkzEhiJyketI7ZqP0HdlrlS6kdzFrl0txlWCQzEOcwEgflMaaHlQdzGSRChdd5M7jlJ2/vlVjhuHl1HiYrJUAgwA0BWBBg6+Q+unG4B3ZzmLlrMYhgpIGsGM2QxHpQU5NXdC5aY7PmUn4RlYEHxCCNNZ32rl4HN6mfrR/D3Ntg6kZ1KsoInMSRG+nMb/AFrvEbzXsSWYjM11sxAAE5jJCiAPSlzhFRUkOjvaYFcwYB8BJAVmMiIIALQATIEmD01jlQnd6MSdSBH1/pV7h+Evd2ZUUMLQdyQGZ9FXwg8gfIDc0DxjhXdOgzZs6B9oiSwiJ5EHWsMs2PtHBPc1/wBLk7PtK2AL48W/Ibn9Iq9wPaKylhUh1uKNSArK2vJdIME6knaqPuh0o7iPArlu+9pQz5ColVMeICNttTFDJODqMvdfyVhw2Rq4k/FeOJedMq5USNcuUuwWM7AM3iJLGJjaNqqjjHyAaR8PnqD+01YXOy+IX47ZTQt4yF0GbSDrPhbTyqr3VfN/2/5pmHLGSqDVeQrNw8saTmmr5X78yxviQh0kK0g+awY9DV2FhEK7eHTly2PKs5xcQLfq33rQcEVSHLkhVa1bWIH8RwzBmnQgBNv1b03iXHHFyfSvqJ4fDPPJQjz3+hJjbaQpAAuHPIPNfCYPkYbUdDVrxHhqiyuISIfLl201JlgOh8J/1GqniOKTOqOpYW2uqSIkyuVSNRBDAH+tFcI4v3dp8PcBa0zlbZG4Zt/T8p9jWeu6mxc4Si2uq5lt22u27jYa/aGps2s2mpYLlM9WHwT19KyGPQZrgGz284/2kPPyLVbBWV1tXD4SjkDmMzD75M3uTzqrxEi6itsWZPKHDI3/AHEH0IpbNXAbZorx2+EtvyZ5hUN1dKKZeu43/eobi6VoTKSVEWFAzTmK7wY09/KjMRYMDSIIJA213I8udDYEePRgDB+L4T+k+tWN23lgRGh06baUXzFlW29cin5DXIohGxSiuxXYqEORSp8UqhAm6TQtwdatbodRqIB25geprn4ldQ0EEDTfrOnKrtgrcDtjl5AfSjMBYBY6Db6AydKjxpXvXyCFnT0pqnRtY8M+/IfM0tjo8g8XCiMZEhl0M7tmBMiDpA+dSpiA1uHWWDAiF6DTYxyIgg6fOqXD3mCMNyxWOcb7UvxbAZdRH7T19TV1NVTBVOy4xYRh4ViGJEcgwBjKNBrQ62xB1GhPPrGn7+1CNjbjgSxMSB5AmSNPMn50wYdzyP2qSzeBFBvoGJfA3208/pUj8TXKyhRrGvPY7HkNtOcDpQZwpjUjr6RTRaX+afQUvtX0G6Wi+wvatbdju1sIX0PeMWJEOHGVRAGwHPc0Hie0d65GoXKCAAORid56Cq4XU8zTkujknzk0HkkKWGF2NSTVrw/hxuQI50LY7w7L8hWh4C7W2VnGhIiRpSpzNWPGWuO7OunD0EERfL7dbYAP0NPTg9q6mHDJLrbtsWMkZc94FMuxkrz5sPfZcf7fWXwfdqIYAdNI/lryvHYhnPxsRsJJMCdt9q52Th5S/wAZVvd+p08PFRgu+vKvQ1OIsWbPiy2ktEoz/wCXMPhZdFI1nvQdBz2AFV/FOP2nRovjMWDE5Gc5Gs5CiyIDBs08gHJGsiqy1hU7oW2c5D/FYBdQQQinMFJiTHvHOpsJwS01020sXrjDKCpDAgm73JkMVj+IVXXYzMQaRDg1dybbXgv2On/9LTWhdOozHdp7bXsQxL3EuABUIAXVSGBkyPFlII89Kxt8lVSNfEfoFrcYvs8YRRhwhvm13TMw2vKzJIE7i1c9NKxmM4cEtq0kliN+UifnXU4XFHFsk16+SOTxfESzpXVLw8xmKxpdUkAEMdR71p+FYY3A1oAk/icO7f8A64ylvQH71m8Kikrm+HxSekSZjnWixmDuWic4jLB2ytqAQQPcag1qz/3I6W6e1OvAzcJPscmqrW9rruXfEezGe4rI0B7gLKxElSVZoI5wx36VQJbdHy6rrmAI2I1Uj6Ufw/tK+UhyHysuQH4suUh/F1+ECZonG8XFy00MNCCFKgMCzksBGhAULqOmu9c3FLicb0ZO8uV/nl9/mdzLi4TPjc4NRlu2uvp/BW8Vvh7qOukIN95QBTPuDPvUWPsm5ZzCcw8Q65hqR9x7CmC13jAZgohjJ0AMSfnHzolXIkDXNEbRIiT8h9DWyS3PO6HHkUmPSWFwfDcGYev5h7NPzFButXZXI+QoHR5cKZEGNcpGo2+1SXuz4bDPiLZ0DAhSRIQQLk8yQ72o8iakZV3Wb88Y5U80H6rqm+vhV/KzP8MtFniFaRqp0JGk5T/Nz9qtOIYaLjZZKqAJiImTEf8ANBcIsjvfEmZRBaDBUBh4h/fOtFxXHoblx7IJRgiAOBrGhLAH0NGcmpbGBRb2Mup02X3En60PVj3EEiRz5eZFVxFPu0itU2mKK7FIU6KBDkUqdFcokIF35j0JH9aJs45l0DErIkHr6jWh80b0hcH1/ajZEgq20/XaibJHd3JmCVGm+4oBLgga1oey+GzrqhdQ2Zsu8AHbQgddutJyy0xch+JapJFVbC6wp66nePSmNeII8AWdtN+Wk1f3cCVFwstwRGWUITwkZvGYmeWlC8TtK2JsIM2ipnJDAyXLEw2sAQJ8qzQyKXI1SjpXPf0AUw187mB8qamDJnNc233rd4Cxbi2QhZyupJnbMNAkkaBdxPzo7/6ZVbg/gglgGhix2IHilU58td96xy45Q/yVDexTrezCjg4QjVvEB8Qic07fLehuJ8K7nFiyQQQUBEyfFB3Hryr0XtZw+7lcuoBRLbaIFygOTlHiPKdaxnF87cUGZgzE2TMht7aMJI9avg4h5G34J/gplhFJUupZ2+ysgsgGUWw5LZQSxGqgOROuggcqsLHZyLDlsqsfgBJQtBJmcpB2iJG3Xe2scOH4ZCz53bKFUC9KeKZAzZCPagmw+WT3dteRNxrOYSYkBVPiHLxVgfFSk6uzSu7yVEHC1tWkuLeyMzghZ8QSNPEEaR65TUF9lTDW+ZF1GJjZcsbka+k8qsRauAFhcQQJ8IvPHQyHgesULxjBt+HZiQQAmvdEMACAAXJnQfajjy3NX1aJKUtNFfwPjViy+IF62LoOZEzZfCZIzwZ122PWDzonimNt4hV7u2qICcqkJlGcESrBQ0HLJBJEnSIrEXGMn1P3rVcAU5rWxkKRrEaXBp/fOu3LaNHPjJqWtcy8u4y/lZkRD3tsWnAF274EhPAG8Npc2QwsQyr6U1LeNvXDdN1luBFQtldTkF3vkBZVJPj5nkADIrTqLnd2u68DRdJLKzLAuKT8B01A1PSprS37jkM1hmUKDlITTWPyHz3NcfiOPywtJmjHhi1bRjLq40I03b0KRJDXCoy+JYMCILSOQnSvPsdxC5dJ7xsxzFiTEknck7k+te9Y7BsMNiABcWAS4zoVMKvJI5dRXgLrqfWtvA8RLMm5dBWaKXIO4Tgw7ICYBLT6eKtnxLGXiltb8XraurzLAlQChBExMLv0Ec6yvZ4eO36t9mrV3bClFGxKuZEjQFo9eQrRxGaUMiS5V+aKYcacdXX/AIBLwfD32trauhLjGGFxci5oUArBIUFs2kmAV86qrnDbloutyJRsp6zLj7odfSjxwyJ5iR06DlGtQ8ODYhnDEkqFAlj8ILeHMx030p3aJRspGG/MFtKQJG4YR9/uK0ZwxuorIDMn20Ejbz+VDY3gTYfRyrHMR4ZiVJBEx6bda9B/w84hh1tkXQuY7aT6ihknbVdS2jY854zbgqYOggTv8EH7/SpeymNtWsQy30D2WXIwJAADkIWPoQh9QKvO1/dtfbIIUsSo9dP3rE4mz/EZP5kYD1jMB80ApY3h1/d0f7Jr5rb60Vj4I2rrq6sGAB0O2YBhm8ip+tH4e2GRgTzU/WKu+019b+Ew+KF0d7dm3fQBpL2VQB3OxJDA+jr51TcKBOdeqN/2w37U3I9rZnxK5L1G5gty4YLQQRG2x361QMK1naDC93ecRE21aPhjwjl71lSKtjpwTK5Y1kfw+xGKetNAp6CmChwFKnRXahagRRrXP+fvT14gnNfpTQZ+n1NEqhXLpBgVv+w+FuHDOyIY0DMOYcssGXHnEA7nSvP3bxemteidku1jYbCPbUIM5DtI/kGf/wCJH+4Vj4xN4Wl5fcfgvWXPam3cSw3e4ZLaupUEMGaSMkgFmIPikHNuBWJvY9r2PSBlAUeGTHgtHU/KtBxrt3cx9lbbC3IdASgYk5yDBBOvw8vnWVw2JVMYWY6BD5mSmUACsfDQljwyjJd7fl6D5vVJSZreD45DjAriG/hhXM92i27cNKAgsWIHzNbuzgzdcNZxSv4AVZQpHxkRDkmNNo6V5ZZ4laW4GghnbLJAOUfmJIiNgPffSjML2gTDgDXQ6EQxBQDUaaSWMfcxWPNw7m7S3o2dqnHnyN9f7OXrtu//ABWzlCG8MKcytAHdj9udeSYRc3EBO2/PYW5H2FbDCf4iIqXLha53xylAGYAwQjBzOnhUnUc+e1Y3CYxUxauxhch11OpRlG3tT+FxThGaca2+broZskk2t+prMFjh34TJbKhdSQCQQwIHyBorD8XW73UBrZeMyyMujfywI2I51kjxlFZiuubOQfMowGpUGJK9I13puH4/lugie7CnMNSWbUz4m0ExpO1VfBt70MWeK2ZuuLXiltXz94LkwVkk6GT4gNP1ba1mLlnEMmIdLnfWxcK5WU5lQall1hIHLyBquudoByTnLHYsdANATGk/OgFxLvcBZiYJIHKcpE+saUzDwjxp/krLLGTSTGYth3j/AOo9a0/BAq3LLMYhVGu2ouHb1iq3FvbuElRlQnSSCQI3YjfYbbVYcNxSrftA7DKAdYnK4BJMRqa6MoylDUl0M8qhJxs1XE8YrW7Itu4a2XaFzLmlmhZIAI1BI8hNG4DH3ACLoYsQsju7mo1I/LrpzjlNVPEcU7KhDBipDKFKAgC4xjcTsPP1oXH46ScpZNQPCYEgETBJ3HOdz7Vxc2BZDTim0qNHjOJTYuhQ0ENr4gNgPhIjkda8UO/9/vXplrirJYu2VZ8p1O2Qg6Rt8WxPyrzLNrW7gcfZpr0FZ5aqLngFvx2tdCxGsfqG9bVU/h+gbpzLdPWsj2X/AM2zz8e3+41tsRw4Q89NDzG+x5bVbipLtUn4fkrjXc9+BXtcUZpIADKTOmkL1qHsnhj+JuqCTKJOpGhXnG8TRaW8rMpmCyxqf0yPlTOyrlcUzAM2ZV0WJ0CjY6H6bb1eb7jDjRY9tMGLaqE0TPchY0Q5jovRT05GetZcYpkMgkcxWm7SYzvbeYgR3r6GZBza5hO/zqDjfCLQw1p0uo7upLIBBQiNDrQnmUdKfvc6nDcH2sLv3V+7KLFYwtbDHUgqJmTzPX0oJ1ZlDNowaQemsfsPlUSYnKYOwIaPTf6U98aAIA0zEehn/j70/wBDj5IvHPboMxDl1AAAAZswAhZhBmA6lco88orV8D7FOZdSSFRywKZTBtn9R6g1S9myqYlS1s3lzhhbBiSo0B6jb/pr2nsXw7PaN8qEW6IVFACsIhnI6EzlH8sEzOiJRnN9nE2zz4lWV7ydX5P9ur8DyX/Erh5S5YbLGeyuh5eECPaKwLpX0X2r7H4fFG3bLGy4b8zTK5TsGO3yrxbtRwhcPfe2GDhSQrLsfOn8OnGFPpsZ8+nI9UfL9GYIrq1I6RTAK02Y6HUq5XahCqKiD9KLG/uPoJod1nfqKJXf3P8ASrFEdvJpPX+tGpjC0geEL4YBiR1Pzoe7aBiOZEVNY4S4zEj4oPtmn9vpSpVW4/HGTl3UFphsg/iBlDAOsELKmQGgjXnrNC4q14sw2jfaABGtW+Fwl3FX2F9jktYYuukEW0tygAG2sa8/eq03c0hzoVA0A0JALHlOs/Kl95JX9BklDevqCSP5h86PwPBLt4oLYBL/AA6gTDMu58wflUDcOSBGc6zOUbdd/pW1wnD+5t2IuBYshpIEkublwJvofFGh86Tmy6F3efmMwY1KXf5eRmMV2Uv21zOoAM852JHL/SaGTBF1kcoB/wCPmK1r9o2YMlwBrYtssAHcAkPv8QOvvVP2VXM5DN4QFJk/rtk7+/zpcMuTS5T6DcmHFajC9/EWC7HXrgzAZV1GYgxIExprMeVWF3/D9lQOb9vKY1C3TAZS4Pw6+FSYGulegr2uw1zD/h7VtRoJcEwMzBWgkBpAbr6VjMFirlvFHIxCi5FuWMafm8Rjdp18+tF5pLn4e0U/p4y3jZUYXswjD/P8WYKALVzUZgM2YgACDMb6VY8U7EHDWxca5BIlQUYFgZ6iIjn5gVq+0PaQC4qWzmAlPF3baEhmgjYlgNd/PWqTtZ25fFYfK4UwIEQIOsHQ8hHL2pbyynyIsOnczxwf8Bn5QftR+GtBcYPIL/7ZmheN8SsLh1TCvdYFf4guoog5RopU67nfyoiw5/GHMNZgxOhyEb7UzTJKV+ZWck0qNK+DW8ttTdW0QBBYgAy9yd+Q50GOD38xFu4rwQNzroNonrUzouSHIBVBCkgSc7giCORGvvVS2LCWyyJkuLmyBCc0soyyygrCkExAnNGmlYHqbaj9h0ILTb+4ZisDet2m7xI6mRvPnqa8xJ1r0ux2kxD4N7dx3bMQCGXw5dZOafCwOURHM15jebUac99fl/fWujwsWtSZnz7JGi7N3AHtE8nP3NbW5iLbL4WMup/n+JSZ5CPSvN8CbkqEMamD0JYit9b4QyjMWuHuwTqSRDgjxeWmlL4txU02/dkxJuO3vYmuHxOCTEgjmeXvS7NcWbDhchAGIUI0wAdQBLEeEAHflXbnxOf5Sp0BMTA1jz0oHguHTEEW2uIjW1UorZ81wsJhAqnURz6jzqXta6foZDbmFcRtl86qD4nzAecSYjyE/Ks7axRBBJ0On21rb4Cx/wDcqDtnAP8A/PLWDWCloCZLso338P8AWhaden7NOPiJ401F8zuLwcXDB1jMPb/xQgiddm29f/NWGGulyD0Ur67x96qbBkqp5MDB9pEe30rTBvkzHl33L+7ghlVrTElhlbQjLmgMF1JMA716X2M7dXT3NhlUrCWg2xECBKgegrzPDXivhIIjxLPnpP1q07PYzu7yP/JdDHXUhWnn5VmyTnF2mP4fFiyRSa3PQu13ZTE4h2vqwLqoVETYwZJJYyDtyM14x2iwty3eZbilWnY+Yn9xXvC9urWUEqZI1ykbczBivIf8Q7gu49nWSp7sAmNggGvyoYs7lNJu9nv7ovHh8vZtSjS8vl5mJIPvXSNyf7mrC7gHgwp16D1H7VX4u0NInYb9f6V0IyTMWTFKHNDdKVCGlTKEWDhpZaJtfsfqaFT4h5CiLJ+wqwtE35l9a0HemBJ5R9IqgsiXHlJ+lFXOMrJ/sz+1Iyxcqo2cNlWO23RdcOvMLzHMf8rKdT8JPw+kDapigKqIG/lyn+lUljGB7RAYhyw5xoA0bebVZdouJCzcW2hBhM5Y66nMIAHnzNBQYZZF8xmI4YrAkDXyK7ctIkUsLgMVdUBEL/7UPpy6H61J2uGHsJa7i+uIN1Q7lRlyfoYGTmJBkSIHLWouyfbNsKGA+JtS5M5QI0VSCBIgVnnDJpbju/BjFkhq03QRe4LiBaa5ctOiLbZsxAKmCBAA+GSfpVfwFbj3CLali2kATM+Xt9K2/Hu2yHBYjDhlb+GiIuUaXM2W4Qwg/DO8is3/AIe9pLeCxC3riFxmCgAwRIcFgf0yD71TE5yxNyVP4kyTksqd8uXItMNwzF52UWbmcZZUW9RoSNAOkn2mrfEWzdVRdGIS7HwpYWSw1zKRlMACNPXrW1tdsLIxlx2KBGCFmYjRe7mCSYzCRInrVXwzt1bxuNQqAiWiwAIGRtCO9ncTmiD0rJlaXfSTryNceIy/4tc7/wCnn2J4TiEAzWrgzHmDqfU+Z+tCcV4JiLdpmuWriiAZYMBrEfcfMV7D2g7U4VTb/i2TFxWaGEhMwuBspGvhVf8Aq0mq3t5xyze4PdvWLxa3cKIBA0bMmZH8MqQBO/Poavjyzb5bbfUyzdq31PGLieE1dY3DscW8QT3h0YmAJBnQzMGKrGYdBWw7MWbV3i4S6JR3IIkgEd0p0y6zm+wrbN/b9GdS07oIyKxMsqgqpXNlUmSTMjnofmK5g8DqXhWQEzqCJFvULOn5gY8q0PEcHhbfE7th7TFDaQ2VAzfCPHlzGd5+TdKo73GmUMmDE2mdzCqCIhVBhtQDBrk5E9bivn0+Z0OHhLKtvUrLnElNt1GmbUCF/mY77jQrt/LXnZGtep3sNh1w98yve50FsaSJtozwdwMxYac68v0rp8I1vSrl9jHxCp0+llpwmyWKAaEsYP8AuJr1LiXZ23at4g57pKWrbpLJu5aZCnxABdN9zPKvNeA4tEuWyQCQWaDMRJ3I/vStN2x41Yt37Qsfmt2iYgwSWDq0zlJ02I286nERlLJGKb9teYuLqNjQ14XGNtiLZyi4p/MAQy+LyMVzgHBLVxg1y8bf8MMpKO6krlGUhBMGR8jRS8dW614gRN1j7l8xA8gTHtQnZG+bl8QDlRJymCFCwGPuYPvTGowjJ+nt/AEJya3XwLPg+OZnlgFKupG4Gg039B86pbaKO6IUCHkeROX5cqveI9oLH4hiWC5TbzT0a0pj6EVmcPiwy2jyL6ekLz57H5GsruW9V7ZoTLbh6j8O3h256dU96ynErUPmHOtO7wNNJUzHP1rOY7FpJQnWCf6Cr4LtvxJKnEMt3s2HZl+KPrMmhC90QBrzn61DwXiARyrGFO/qK0PdBMU9knMVaBAnNIAEDnqR86bLut7CsfgD4Hid54zXDmLBY0mDznpRnDOGG9ibNqQM7LqYgAkb+wNFPwC7bxaWshe5kQlVAJUuNA0aCDoSelUP4jE2MRAZluAm2Y3EPGUFfbbypGlTutjq8NxUsKdR5r2z0XgXZa7axI72GV1xKDKPh3AzaQpO48q8rxlrKmusHLr6/wDFay3xbFC/azO6C4M2jHUGQCVB0JK89dZqi4hnU3kNpXDE5XaQV8U5l1iazcJCcZuTap1y8rH5MsXGSybuqW3r7+BmmUTSog2DzBpV2dRxOyZTE+I+S/epQd/b7VLcwJJJBnYa+vLSo/wp6jfrTWYUiSw05j0U1X3DJkHfWrbAWNSNDy8taJt4QKfhUj38jsOc/eomrLOLasqcEfGvOWUR6nyontBdJxDEwJVYg7jKINFphWDhlTYgmSF2iIJiNvrQXFGm6S24VEgEH/0tDv1iimBppHF4W7WWuAiEgkHfUwCKjtXMhIyqe8UakTAO8A85+1XV1RbS4FDRl/MZklSOg0k6Cq3htnPfVSwQRoxEgZVMSJ5kfWhewWqdGuPZe/dwdu53FxFOWbpRoOkDUt8JOs/+KyfF+HPh7gRmB8OYRO0kaggEHTbzFbQ9o8dYtdxau99ZZRCnQCfy5HOnX5VS3uHfib+GDnu2uMtthlygLqzMC0An6a0mNQVsdO5Mo8Vjmf42Zm8IE8gq5YjloFHtV12e4gLVokZgzSGI/kkSPcZtfOr7jnYRfxKDvwz3MxPwNCqJLv4t9Rz1mlwjhYNi0+Yar0AOhInQzyrPkyQeOhmOMlOzO8W4iHVQF1yKhbKo+EEaRH6RqJgbnepeGXW/DhMwy5i5U6iTGpHoBWjvsq+EpnXpoR8iIqGxiFSclplmJgiNPIbVVTWmkM0vVbKU2gFY6eEZtNeYHtUPDMabl5zrzYciPEvMe1aG7xEMsMpI6FVIPqCaFscPsXHOW0EY88xVR6AkjX25VfWtLspKNO1yLXgbuuJm3b7xjhbkzmLDP4WcGZzaxP6qpMJjGsgpA2XMfzGAVCjUSCXkj9IPKtHwTg9hbxm0lzwkZXJKeRDKZze1D8R4QoditpVB2E3NPSayKaTp7+/Ucra2M9exmW3nbRQ0EwTqVgD6VmLt0ZdN61vEMBNooREsGmenrWcvcH0MNr51vxSi9zNlUgXhV5fxCFycgMGN8pmR9aLu20/E3B4iChy5t1YLpqN9RE9DUVrhhzA6ego7E4a490vG4APsac2tV2JUXpqhj3haW5bkli5YH0aDJmdaNw2IdALiMQTkXnt3SlgY5GaanDS0yhMmZETvO81Z2uEgjKLTxuBm20jT2G+9Lco9RsYyorON2w6h48TFZj0O/WpOGcY7m0LeXPDkidgJnprOtaBMLAyjC5ttWbMdOnh09qbicLeIAGGQACAAvXz3pTlFqn9xml3aKh+MXDtZIEEATyPnFVl+0z3M3dnaNJPLfStBcw2I/wDxx7RURt4jYl46SQPpQi9PKvmF29mZ6zw25n+EjQ7g+euorQ4niltMoW0pcIFuOZfM38yAjwGIGnSpcNYIMss+sn71p+FYyIi2pjaQI+1LzS1c19aH4O5dGcfjxe4vd4cqoRUIVS2YDckxuTJncVbLiiMcLwwRS0IGRVKwI3B2zTrNb/hXaLL8bYdPLUmPSBRfEO2qKv8ADHeH9KwPmf6VnpNculdfuau3nyq/p+DOXrWExVrNcC4NEOoKl7r6CNVA8IGgHrWOTjlvXCW7djLcZk/EXE8eVm0YsSckDptWh49xdsQpDhbY+Zrz7E8NGYwT7AVTHhjK0/z/ABsbe00QUn9Wn+L+bZvE/wAP+HKIfiKZh8WUSJ8jNKvPfwR6mlWns5f7ff8AZn14/F/KH/ksU4fcGvfsJ3hV/ea7iuCoSO8uPO6/Bz56LSpV0mzhRiitxPCO5u/GTOsRDQdB4hpRmEwyBhmuOfdtNJ3G+gpUqDRIlucbZDFSPCYC/FqANcx61BexOAk5ra7xmCsenX+9KVKokFuiY3sMRpaQiBM2wd9hr5edDCxh88ixtoCsKQI9daVKqssJsHbMMpYHz1nXT05TrQeI4dcFy02YE+LKCWM7AkbZa5Spc3p5e9iDb7uLpYg+JO7WTMT5TrRXC8TlthCBKeHbpz3pUqS94hg9ya5iJ2P0H9K53RI3pUqq1SNCGGx5/QU+xbg0qVToGg+w7A6TPtRV7GMwklp5zFKlWSVWXiVOJvE1XXAvSPn9qVKteNIXIVtEnf6GrLD2E8/pXKVGewIl5gsEp5T6mtNwzg4gaCK5SrLJj0aXCcIQVYjhVqNqVKpFITkbT2YFisDZAOg+VUON4QjgkbelKlUGpbGX4hw0KdBUWGWDrXaVWZVFxhsVYt6lZP8ApFLiXH0ZYWR/tpUqEcasc5MzV24pJkTQ4sA8qVKnaaJrbVUTDBr0pUqVChmvyXyP/9k="/>
          <p:cNvSpPr>
            <a:spLocks noChangeAspect="1" noChangeArrowheads="1"/>
          </p:cNvSpPr>
          <p:nvPr/>
        </p:nvSpPr>
        <p:spPr bwMode="auto">
          <a:xfrm>
            <a:off x="76200" y="-601663"/>
            <a:ext cx="1905000" cy="1266826"/>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9094" name="AutoShape 6" descr="data:image/jpg;base64,/9j/4AAQSkZJRgABAQAAAQABAAD/2wCEAAkGBhQSEBUUExQWFRQVGBcWFRgYGBUYFxgXFxcYFRcWFRQXHSYeFxojGRYWIC8gIycpLCwsFR4xNTAqNSYrLCkBCQoKDgwOGg8PGiwkHSQtLDIsKiwqKSwsLC8pLCwpLCwsLCwsKSosLCwqLCwsLCwpLCwpLCwsLCwsLCwsLCwpLP/AABEIALcBEwMBIgACEQEDEQH/xAAcAAABBQEBAQAAAAAAAAAAAAAEAAIDBQYBBwj/xABBEAACAQIEAwYEBAQFAwMFAAABAhEAAwQSITEFQVEGEyJhcYEykaGxFEJiwSNS0fAHM3KC4ZKi8UOzwhYkU3OT/8QAGgEAAgMBAQAAAAAAAAAAAAAAAQMAAgQFBv/EADERAAICAQIDBgYBBQEBAAAAAAABAhEDEiEEMUETIlFhcfCBkaGxwdHxFCMyUuHSBf/aAAwDAQACEQMRAD8A8SFOArgFPFVIcilFdiugVAnIpRTwtOCULDRHFKKlyUslSyURRSipclNy1LJRHFcinkVyKIKGxXIp0VyoA5XGNO0FMYTUINQ0/TnXEt61Oq9Br9alhogA8qdFELgHOpEetTJgB+Yk+n9aFolFeUJiOZj57VPjbiZ8tvVVGUNEFv1Ecq2PZ/sx+MweJs2oOIsAXkXQm5bzRcUDLIYQhBB/MVO9ZvgHCXu4gKqd4VklNJYCSwXzyho84psoqNSvYOOUpXBLn+AK1oaYWkmpsVbCswHIkD05H5UOdKo0AdFKu0qABtKK7SqEOUq7SqEOUq7SqEG1yKfXKhBsUq7FcqEHCnVwU4VAiAp4WmqRUqigEQWpAldVamRKBdIi7uu93RItU8WKlltICbdNKUe1ioHt0LA4gZWmEUSy1Ey0StEJFRk1MVoqzgRvUckuZWgEITtUowZ5kD6/ajMRaAGlBFjUUtXIskiYWVXq0+cCisLxRrRm3CnUaAcwVO/kTQCHlSBpsUnzFybT2Djis2v9z5U0k0KmnpUoY+lJlGnsFJyLPs9x+7gsQL9o+IK666+F1KnTnEgjzUVbdlEucOexj7iFkvJdFrYfxPhXU+RDA+XlWcw7KHGYSOfz1+le3cDw9ninAHwywHwxIQmJBSWtOfJklSf9VPhU46JFZueFqarr9jxLiWI7zJ4IAUFWMZmUAW9SN4NttfWq1lq2vIguOLZLIGIQtuUBMGOU7xymq66kNQbrusKV7jGFcp+UnbkJP2plUCcpV2uVACpUppVCCpUopRUIcmuU6lFQg2K5TopVCCiningV3JUaCjlnD6Fp2I+tSqKSGFy+c/If809UqMsiRBRNpKhtijcOKoxsUEWMLNHWeEk7A1oOxHBUv3WVwSBauONY8Sr4faa9lwXZ2yhc2raoWVrRA2yjMJ9T4Z9KU7Y9tQPA8V2XupaS66FbVw5VcjQ9TA1iJO2sGKf2w7EfgbSM9wXGuse6Kf5ZtBFbOSdZLMAF6KT0r1ntegSz3PcZrY7rLLt/6URpsAVzAxr4jrXl3ariuIxBYXH8BfOE/KhgKAg3UBQBAPKlrIroDhKW6WxhbgodxVrdwwG5odrijYVoTEuFcyuayYmNKmwmI5GpTeJMcqAuaHSrVapi5JLkG3rg6zQdw0s861zNRjFJFLojN7yppvnrHpXGt60+3hGOwq2xNyKZo6xclZ5jQ/sa7h+EM0cvM6VaYzsq9lMOSwzYkwi6g5QQMzFtAskazG9Btcgp6XZXA1acF7TXsKLotNAvW2tOP0tzH6gZg+Z61XvZytGnhknWfIf35VKqdB5/3NGM3BqSDkrItLQOrwZod3lietFY7DlD5MAy89G8/IyPag3WKL37xLXQlsGDPy9qfetgjMuh5j9x/SrT8LOHAjx2gG/2Pqf+lj/3GqyKSpWOy4tGl3aav9/J7A1KKkdKZFXEHKVdilFEBylXaVQhylXYpVCHKVdilRISvb1puajb9rU0I61doB1WmiVNC2hrRQPWqMvESNVlhAelBJdA2FGYXEkeI/7ek+fkKS22aYJLmzZdn8X3TAzB5+h5Hr6V7J2f7Q22tAFoNfPGFxDAyZ89zr51q+F4y4QcgzFVLEAico1LZdyANfTWk9nkUrgtzRKWOUakej9s+LoyQpmK8g4wxJMa1o7WKN0SWCjXVtgBuSOZ10HkelUHErBzSvjy6yoMFTzA35z7HpTcXBZZLtJdRUs+OH9tPkZnE29J8yPcf+aDKb6HQTr6gVdX1lGMA+KY+n9KFt4dcuYwDMR5fOt2PhnKVLw6mOeVJWwfhvDHvuwXKoRHuMzEABUE/EeZMKBzLCqe/b3rV4nj+XC/hLQCh7ma+4JZruU/w02BCDUheZg1n71qZ0/s1TJGMWkisXKSbZVq0VMlvSYos4ZhyA+/pXb1vUADSJ16DUn70my2kP4ALCsDets6kMXCwGVdlKk6SDrrprTuI2nDFFXKMzACQxgGIkb8tRvTMUhBnMo0XQTp4RRODtIZLOTyABPLfRPP7UqTpWRK2cscPKCblzJPKQD8zSwfELQxYc2++tooRVuTcVnygFiDpGbMQu2oojFuttCUtEE6AlQNToPi8R1NVdrCstmdNiZkz8vajiUp2yTpbEvFsWb11rwRbYckBUUIoCLl0VdBzJj+auYkQobKVP0Pn5H+9K5ebRFiAneDXnKxp15Vc38NntqogfDv50x7OmLujPXznVdSSpOkaRvp11k+9DW8PndVGpZgP7NHNbaxd10KlXXbWDOh2P8AxR3DcEDi2IEIod0HrOVfWJ+VObUItdOhS23ZBhsQ3eFjqo+IdUcEMPl9qCxuFyOVmQNj1B1B9wQavr+BK3LgIgsFEHk2aG+hDe9V3EbU2weds5D1ynxpP/cPYViupWdLE+1wyh1juvyvs/gyoIqJxU7Cob21PRkY2KldPmKjsGWEgxzjf1o65aAG/wDpPWoAAilTmGtciiA5SrtdioQ5SrtKoQs7woK7RdyaFvGmNgOWV/epwNQN5O3Xmajs/t+9EYdxnGu0n00IPvrS2Mih74fSQADJ3MkAEiTyERSxS/CeRQEc+oO2m4NG3V6HRSYY6aEBtek/dqWKwgVFY8gVAg9S/Lb4jWhYlTKSnTQfgnzlbYBL3O7CgAa5gvPlVpw/FlEVl0eTnOuZdCJEbUBwnG27Ytt3QdxlIYM2cFWzRkPhIBAMEa6iTFMv8YhyWQDMWaAdFJYkCNtARvz5Vs1KPevcUrk9LWxd4PGs1q5Z8WQs0rMAEkax6AD2FA4jGdzbZATBUqRJhi2aJ9JPWM2lDYHiwXOQQJK7g9NYidfKo7bFzNxiCxGhYCEOmkzEhiJyketI7ZqP0HdlrlS6kdzFrl0txlWCQzEOcwEgflMaaHlQdzGSRChdd5M7jlJ2/vlVjhuHl1HiYrJUAgwA0BWBBg6+Q+unG4B3ZzmLlrMYhgpIGsGM2QxHpQU5NXdC5aY7PmUn4RlYEHxCCNNZ32rl4HN6mfrR/D3Ntg6kZ1KsoInMSRG+nMb/AFrvEbzXsSWYjM11sxAAE5jJCiAPSlzhFRUkOjvaYFcwYB8BJAVmMiIIALQATIEmD01jlQnd6MSdSBH1/pV7h+Evd2ZUUMLQdyQGZ9FXwg8gfIDc0DxjhXdOgzZs6B9oiSwiJ5EHWsMs2PtHBPc1/wBLk7PtK2AL48W/Ibn9Iq9wPaKylhUh1uKNSArK2vJdIME6knaqPuh0o7iPArlu+9pQz5ColVMeICNttTFDJODqMvdfyVhw2Rq4k/FeOJedMq5USNcuUuwWM7AM3iJLGJjaNqqjjHyAaR8PnqD+01YXOy+IX47ZTQt4yF0GbSDrPhbTyqr3VfN/2/5pmHLGSqDVeQrNw8saTmmr5X78yxviQh0kK0g+awY9DV2FhEK7eHTly2PKs5xcQLfq33rQcEVSHLkhVa1bWIH8RwzBmnQgBNv1b03iXHHFyfSvqJ4fDPPJQjz3+hJjbaQpAAuHPIPNfCYPkYbUdDVrxHhqiyuISIfLl201JlgOh8J/1GqniOKTOqOpYW2uqSIkyuVSNRBDAH+tFcI4v3dp8PcBa0zlbZG4Zt/T8p9jWeu6mxc4Si2uq5lt22u27jYa/aGps2s2mpYLlM9WHwT19KyGPQZrgGz284/2kPPyLVbBWV1tXD4SjkDmMzD75M3uTzqrxEi6itsWZPKHDI3/AHEH0IpbNXAbZorx2+EtvyZ5hUN1dKKZeu43/eobi6VoTKSVEWFAzTmK7wY09/KjMRYMDSIIJA213I8udDYEePRgDB+L4T+k+tWN23lgRGh06baUXzFlW29cin5DXIohGxSiuxXYqEORSp8UqhAm6TQtwdatbodRqIB25geprn4ldQ0EEDTfrOnKrtgrcDtjl5AfSjMBYBY6Db6AydKjxpXvXyCFnT0pqnRtY8M+/IfM0tjo8g8XCiMZEhl0M7tmBMiDpA+dSpiA1uHWWDAiF6DTYxyIgg6fOqXD3mCMNyxWOcb7UvxbAZdRH7T19TV1NVTBVOy4xYRh4ViGJEcgwBjKNBrQ62xB1GhPPrGn7+1CNjbjgSxMSB5AmSNPMn50wYdzyP2qSzeBFBvoGJfA3208/pUj8TXKyhRrGvPY7HkNtOcDpQZwpjUjr6RTRaX+afQUvtX0G6Wi+wvatbdju1sIX0PeMWJEOHGVRAGwHPc0Hie0d65GoXKCAAORid56Cq4XU8zTkujknzk0HkkKWGF2NSTVrw/hxuQI50LY7w7L8hWh4C7W2VnGhIiRpSpzNWPGWuO7OunD0EERfL7dbYAP0NPTg9q6mHDJLrbtsWMkZc94FMuxkrz5sPfZcf7fWXwfdqIYAdNI/lryvHYhnPxsRsJJMCdt9q52Th5S/wAZVvd+p08PFRgu+vKvQ1OIsWbPiy2ktEoz/wCXMPhZdFI1nvQdBz2AFV/FOP2nRovjMWDE5Gc5Gs5CiyIDBs08gHJGsiqy1hU7oW2c5D/FYBdQQQinMFJiTHvHOpsJwS01020sXrjDKCpDAgm73JkMVj+IVXXYzMQaRDg1dybbXgv2On/9LTWhdOozHdp7bXsQxL3EuABUIAXVSGBkyPFlII89Kxt8lVSNfEfoFrcYvs8YRRhwhvm13TMw2vKzJIE7i1c9NKxmM4cEtq0kliN+UifnXU4XFHFsk16+SOTxfESzpXVLw8xmKxpdUkAEMdR71p+FYY3A1oAk/icO7f8A64ylvQH71m8Kikrm+HxSekSZjnWixmDuWic4jLB2ytqAQQPcag1qz/3I6W6e1OvAzcJPscmqrW9rruXfEezGe4rI0B7gLKxElSVZoI5wx36VQJbdHy6rrmAI2I1Uj6Ufw/tK+UhyHysuQH4suUh/F1+ECZonG8XFy00MNCCFKgMCzksBGhAULqOmu9c3FLicb0ZO8uV/nl9/mdzLi4TPjc4NRlu2uvp/BW8Vvh7qOukIN95QBTPuDPvUWPsm5ZzCcw8Q65hqR9x7CmC13jAZgohjJ0AMSfnHzolXIkDXNEbRIiT8h9DWyS3PO6HHkUmPSWFwfDcGYev5h7NPzFButXZXI+QoHR5cKZEGNcpGo2+1SXuz4bDPiLZ0DAhSRIQQLk8yQ72o8iakZV3Wb88Y5U80H6rqm+vhV/KzP8MtFniFaRqp0JGk5T/Nz9qtOIYaLjZZKqAJiImTEf8ANBcIsjvfEmZRBaDBUBh4h/fOtFxXHoblx7IJRgiAOBrGhLAH0NGcmpbGBRb2Mup02X3En60PVj3EEiRz5eZFVxFPu0itU2mKK7FIU6KBDkUqdFcokIF35j0JH9aJs45l0DErIkHr6jWh80b0hcH1/ajZEgq20/XaibJHd3JmCVGm+4oBLgga1oey+GzrqhdQ2Zsu8AHbQgddutJyy0xch+JapJFVbC6wp66nePSmNeII8AWdtN+Wk1f3cCVFwstwRGWUITwkZvGYmeWlC8TtK2JsIM2ipnJDAyXLEw2sAQJ8qzQyKXI1SjpXPf0AUw187mB8qamDJnNc233rd4Cxbi2QhZyupJnbMNAkkaBdxPzo7/6ZVbg/gglgGhix2IHilU58td96xy45Q/yVDexTrezCjg4QjVvEB8Qic07fLehuJ8K7nFiyQQQUBEyfFB3Hryr0XtZw+7lcuoBRLbaIFygOTlHiPKdaxnF87cUGZgzE2TMht7aMJI9avg4h5G34J/gplhFJUupZ2+ysgsgGUWw5LZQSxGqgOROuggcqsLHZyLDlsqsfgBJQtBJmcpB2iJG3Xe2scOH4ZCz53bKFUC9KeKZAzZCPagmw+WT3dteRNxrOYSYkBVPiHLxVgfFSk6uzSu7yVEHC1tWkuLeyMzghZ8QSNPEEaR65TUF9lTDW+ZF1GJjZcsbka+k8qsRauAFhcQQJ8IvPHQyHgesULxjBt+HZiQQAmvdEMACAAXJnQfajjy3NX1aJKUtNFfwPjViy+IF62LoOZEzZfCZIzwZ122PWDzonimNt4hV7u2qICcqkJlGcESrBQ0HLJBJEnSIrEXGMn1P3rVcAU5rWxkKRrEaXBp/fOu3LaNHPjJqWtcy8u4y/lZkRD3tsWnAF274EhPAG8Npc2QwsQyr6U1LeNvXDdN1luBFQtldTkF3vkBZVJPj5nkADIrTqLnd2u68DRdJLKzLAuKT8B01A1PSprS37jkM1hmUKDlITTWPyHz3NcfiOPywtJmjHhi1bRjLq40I03b0KRJDXCoy+JYMCILSOQnSvPsdxC5dJ7xsxzFiTEknck7k+te9Y7BsMNiABcWAS4zoVMKvJI5dRXgLrqfWtvA8RLMm5dBWaKXIO4Tgw7ICYBLT6eKtnxLGXiltb8XraurzLAlQChBExMLv0Ec6yvZ4eO36t9mrV3bClFGxKuZEjQFo9eQrRxGaUMiS5V+aKYcacdXX/AIBLwfD32trauhLjGGFxci5oUArBIUFs2kmAV86qrnDbloutyJRsp6zLj7odfSjxwyJ5iR06DlGtQ8ODYhnDEkqFAlj8ILeHMx030p3aJRspGG/MFtKQJG4YR9/uK0ZwxuorIDMn20Ejbz+VDY3gTYfRyrHMR4ZiVJBEx6bda9B/w84hh1tkXQuY7aT6ihknbVdS2jY854zbgqYOggTv8EH7/SpeymNtWsQy30D2WXIwJAADkIWPoQh9QKvO1/dtfbIIUsSo9dP3rE4mz/EZP5kYD1jMB80ApY3h1/d0f7Jr5rb60Vj4I2rrq6sGAB0O2YBhm8ip+tH4e2GRgTzU/WKu+019b+Ew+KF0d7dm3fQBpL2VQB3OxJDA+jr51TcKBOdeqN/2w37U3I9rZnxK5L1G5gty4YLQQRG2x361QMK1naDC93ecRE21aPhjwjl71lSKtjpwTK5Y1kfw+xGKetNAp6CmChwFKnRXahagRRrXP+fvT14gnNfpTQZ+n1NEqhXLpBgVv+w+FuHDOyIY0DMOYcssGXHnEA7nSvP3bxemteidku1jYbCPbUIM5DtI/kGf/wCJH+4Vj4xN4Wl5fcfgvWXPam3cSw3e4ZLaupUEMGaSMkgFmIPikHNuBWJvY9r2PSBlAUeGTHgtHU/KtBxrt3cx9lbbC3IdASgYk5yDBBOvw8vnWVw2JVMYWY6BD5mSmUACsfDQljwyjJd7fl6D5vVJSZreD45DjAriG/hhXM92i27cNKAgsWIHzNbuzgzdcNZxSv4AVZQpHxkRDkmNNo6V5ZZ4laW4GghnbLJAOUfmJIiNgPffSjML2gTDgDXQ6EQxBQDUaaSWMfcxWPNw7m7S3o2dqnHnyN9f7OXrtu//ABWzlCG8MKcytAHdj9udeSYRc3EBO2/PYW5H2FbDCf4iIqXLha53xylAGYAwQjBzOnhUnUc+e1Y3CYxUxauxhch11OpRlG3tT+FxThGaca2+broZskk2t+prMFjh34TJbKhdSQCQQwIHyBorD8XW73UBrZeMyyMujfywI2I51kjxlFZiuubOQfMowGpUGJK9I13puH4/lugie7CnMNSWbUz4m0ExpO1VfBt70MWeK2ZuuLXiltXz94LkwVkk6GT4gNP1ba1mLlnEMmIdLnfWxcK5WU5lQall1hIHLyBquudoByTnLHYsdANATGk/OgFxLvcBZiYJIHKcpE+saUzDwjxp/krLLGTSTGYth3j/AOo9a0/BAq3LLMYhVGu2ouHb1iq3FvbuElRlQnSSCQI3YjfYbbVYcNxSrftA7DKAdYnK4BJMRqa6MoylDUl0M8qhJxs1XE8YrW7Itu4a2XaFzLmlmhZIAI1BI8hNG4DH3ACLoYsQsju7mo1I/LrpzjlNVPEcU7KhDBipDKFKAgC4xjcTsPP1oXH46ScpZNQPCYEgETBJ3HOdz7Vxc2BZDTim0qNHjOJTYuhQ0ENr4gNgPhIjkda8UO/9/vXplrirJYu2VZ8p1O2Qg6Rt8WxPyrzLNrW7gcfZpr0FZ5aqLngFvx2tdCxGsfqG9bVU/h+gbpzLdPWsj2X/AM2zz8e3+41tsRw4Q89NDzG+x5bVbipLtUn4fkrjXc9+BXtcUZpIADKTOmkL1qHsnhj+JuqCTKJOpGhXnG8TRaW8rMpmCyxqf0yPlTOyrlcUzAM2ZV0WJ0CjY6H6bb1eb7jDjRY9tMGLaqE0TPchY0Q5jovRT05GetZcYpkMgkcxWm7SYzvbeYgR3r6GZBza5hO/zqDjfCLQw1p0uo7upLIBBQiNDrQnmUdKfvc6nDcH2sLv3V+7KLFYwtbDHUgqJmTzPX0oJ1ZlDNowaQemsfsPlUSYnKYOwIaPTf6U98aAIA0zEehn/j70/wBDj5IvHPboMxDl1AAAAZswAhZhBmA6lco88orV8D7FOZdSSFRywKZTBtn9R6g1S9myqYlS1s3lzhhbBiSo0B6jb/pr2nsXw7PaN8qEW6IVFACsIhnI6EzlH8sEzOiJRnN9nE2zz4lWV7ydX5P9ur8DyX/Erh5S5YbLGeyuh5eECPaKwLpX0X2r7H4fFG3bLGy4b8zTK5TsGO3yrxbtRwhcPfe2GDhSQrLsfOn8OnGFPpsZ8+nI9UfL9GYIrq1I6RTAK02Y6HUq5XahCqKiD9KLG/uPoJod1nfqKJXf3P8ASrFEdvJpPX+tGpjC0geEL4YBiR1Pzoe7aBiOZEVNY4S4zEj4oPtmn9vpSpVW4/HGTl3UFphsg/iBlDAOsELKmQGgjXnrNC4q14sw2jfaABGtW+Fwl3FX2F9jktYYuukEW0tygAG2sa8/eq03c0hzoVA0A0JALHlOs/Kl95JX9BklDevqCSP5h86PwPBLt4oLYBL/AA6gTDMu58wflUDcOSBGc6zOUbdd/pW1wnD+5t2IuBYshpIEkublwJvofFGh86Tmy6F3efmMwY1KXf5eRmMV2Uv21zOoAM852JHL/SaGTBF1kcoB/wCPmK1r9o2YMlwBrYtssAHcAkPv8QOvvVP2VXM5DN4QFJk/rtk7+/zpcMuTS5T6DcmHFajC9/EWC7HXrgzAZV1GYgxIExprMeVWF3/D9lQOb9vKY1C3TAZS4Pw6+FSYGulegr2uw1zD/h7VtRoJcEwMzBWgkBpAbr6VjMFirlvFHIxCi5FuWMafm8Rjdp18+tF5pLn4e0U/p4y3jZUYXswjD/P8WYKALVzUZgM2YgACDMb6VY8U7EHDWxca5BIlQUYFgZ6iIjn5gVq+0PaQC4qWzmAlPF3baEhmgjYlgNd/PWqTtZ25fFYfK4UwIEQIOsHQ8hHL2pbyynyIsOnczxwf8Bn5QftR+GtBcYPIL/7ZmheN8SsLh1TCvdYFf4guoog5RopU67nfyoiw5/GHMNZgxOhyEb7UzTJKV+ZWck0qNK+DW8ttTdW0QBBYgAy9yd+Q50GOD38xFu4rwQNzroNonrUzouSHIBVBCkgSc7giCORGvvVS2LCWyyJkuLmyBCc0soyyygrCkExAnNGmlYHqbaj9h0ILTb+4ZisDet2m7xI6mRvPnqa8xJ1r0ux2kxD4N7dx3bMQCGXw5dZOafCwOURHM15jebUac99fl/fWujwsWtSZnz7JGi7N3AHtE8nP3NbW5iLbL4WMup/n+JSZ5CPSvN8CbkqEMamD0JYit9b4QyjMWuHuwTqSRDgjxeWmlL4txU02/dkxJuO3vYmuHxOCTEgjmeXvS7NcWbDhchAGIUI0wAdQBLEeEAHflXbnxOf5Sp0BMTA1jz0oHguHTEEW2uIjW1UorZ81wsJhAqnURz6jzqXta6foZDbmFcRtl86qD4nzAecSYjyE/Ks7axRBBJ0On21rb4Cx/wDcqDtnAP8A/PLWDWCloCZLso338P8AWhaden7NOPiJ401F8zuLwcXDB1jMPb/xQgiddm29f/NWGGulyD0Ur67x96qbBkqp5MDB9pEe30rTBvkzHl33L+7ghlVrTElhlbQjLmgMF1JMA716X2M7dXT3NhlUrCWg2xECBKgegrzPDXivhIIjxLPnpP1q07PYzu7yP/JdDHXUhWnn5VmyTnF2mP4fFiyRSa3PQu13ZTE4h2vqwLqoVETYwZJJYyDtyM14x2iwty3eZbilWnY+Yn9xXvC9urWUEqZI1ykbczBivIf8Q7gu49nWSp7sAmNggGvyoYs7lNJu9nv7ovHh8vZtSjS8vl5mJIPvXSNyf7mrC7gHgwp16D1H7VX4u0NInYb9f6V0IyTMWTFKHNDdKVCGlTKEWDhpZaJtfsfqaFT4h5CiLJ+wqwtE35l9a0HemBJ5R9IqgsiXHlJ+lFXOMrJ/sz+1Iyxcqo2cNlWO23RdcOvMLzHMf8rKdT8JPw+kDapigKqIG/lyn+lUljGB7RAYhyw5xoA0bebVZdouJCzcW2hBhM5Y66nMIAHnzNBQYZZF8xmI4YrAkDXyK7ctIkUsLgMVdUBEL/7UPpy6H61J2uGHsJa7i+uIN1Q7lRlyfoYGTmJBkSIHLWouyfbNsKGA+JtS5M5QI0VSCBIgVnnDJpbju/BjFkhq03QRe4LiBaa5ctOiLbZsxAKmCBAA+GSfpVfwFbj3CLali2kATM+Xt9K2/Hu2yHBYjDhlb+GiIuUaXM2W4Qwg/DO8is3/AIe9pLeCxC3riFxmCgAwRIcFgf0yD71TE5yxNyVP4kyTksqd8uXItMNwzF52UWbmcZZUW9RoSNAOkn2mrfEWzdVRdGIS7HwpYWSw1zKRlMACNPXrW1tdsLIxlx2KBGCFmYjRe7mCSYzCRInrVXwzt1bxuNQqAiWiwAIGRtCO9ncTmiD0rJlaXfSTryNceIy/4tc7/wCnn2J4TiEAzWrgzHmDqfU+Z+tCcV4JiLdpmuWriiAZYMBrEfcfMV7D2g7U4VTb/i2TFxWaGEhMwuBspGvhVf8Aq0mq3t5xyze4PdvWLxa3cKIBA0bMmZH8MqQBO/Poavjyzb5bbfUyzdq31PGLieE1dY3DscW8QT3h0YmAJBnQzMGKrGYdBWw7MWbV3i4S6JR3IIkgEd0p0y6zm+wrbN/b9GdS07oIyKxMsqgqpXNlUmSTMjnofmK5g8DqXhWQEzqCJFvULOn5gY8q0PEcHhbfE7th7TFDaQ2VAzfCPHlzGd5+TdKo73GmUMmDE2mdzCqCIhVBhtQDBrk5E9bivn0+Z0OHhLKtvUrLnElNt1GmbUCF/mY77jQrt/LXnZGtep3sNh1w98yve50FsaSJtozwdwMxYac68v0rp8I1vSrl9jHxCp0+llpwmyWKAaEsYP8AuJr1LiXZ23at4g57pKWrbpLJu5aZCnxABdN9zPKvNeA4tEuWyQCQWaDMRJ3I/vStN2x41Yt37Qsfmt2iYgwSWDq0zlJ02I286nERlLJGKb9teYuLqNjQ14XGNtiLZyi4p/MAQy+LyMVzgHBLVxg1y8bf8MMpKO6krlGUhBMGR8jRS8dW614gRN1j7l8xA8gTHtQnZG+bl8QDlRJymCFCwGPuYPvTGowjJ+nt/AEJya3XwLPg+OZnlgFKupG4Gg039B86pbaKO6IUCHkeROX5cqveI9oLH4hiWC5TbzT0a0pj6EVmcPiwy2jyL6ekLz57H5GsruW9V7ZoTLbh6j8O3h256dU96ynErUPmHOtO7wNNJUzHP1rOY7FpJQnWCf6Cr4LtvxJKnEMt3s2HZl+KPrMmhC90QBrzn61DwXiARyrGFO/qK0PdBMU9knMVaBAnNIAEDnqR86bLut7CsfgD4Hid54zXDmLBY0mDznpRnDOGG9ibNqQM7LqYgAkb+wNFPwC7bxaWshe5kQlVAJUuNA0aCDoSelUP4jE2MRAZluAm2Y3EPGUFfbbypGlTutjq8NxUsKdR5r2z0XgXZa7axI72GV1xKDKPh3AzaQpO48q8rxlrKmusHLr6/wDFay3xbFC/azO6C4M2jHUGQCVB0JK89dZqi4hnU3kNpXDE5XaQV8U5l1iazcJCcZuTap1y8rH5MsXGSybuqW3r7+BmmUTSog2DzBpV2dRxOyZTE+I+S/epQd/b7VLcwJJJBnYa+vLSo/wp6jfrTWYUiSw05j0U1X3DJkHfWrbAWNSNDy8taJt4QKfhUj38jsOc/eomrLOLasqcEfGvOWUR6nyontBdJxDEwJVYg7jKINFphWDhlTYgmSF2iIJiNvrQXFGm6S24VEgEH/0tDv1iimBppHF4W7WWuAiEgkHfUwCKjtXMhIyqe8UakTAO8A85+1XV1RbS4FDRl/MZklSOg0k6Cq3htnPfVSwQRoxEgZVMSJ5kfWhewWqdGuPZe/dwdu53FxFOWbpRoOkDUt8JOs/+KyfF+HPh7gRmB8OYRO0kaggEHTbzFbQ9o8dYtdxau99ZZRCnQCfy5HOnX5VS3uHfib+GDnu2uMtthlygLqzMC0An6a0mNQVsdO5Mo8Vjmf42Zm8IE8gq5YjloFHtV12e4gLVokZgzSGI/kkSPcZtfOr7jnYRfxKDvwz3MxPwNCqJLv4t9Rz1mlwjhYNi0+Yar0AOhInQzyrPkyQeOhmOMlOzO8W4iHVQF1yKhbKo+EEaRH6RqJgbnepeGXW/DhMwy5i5U6iTGpHoBWjvsq+EpnXpoR8iIqGxiFSclplmJgiNPIbVVTWmkM0vVbKU2gFY6eEZtNeYHtUPDMabl5zrzYciPEvMe1aG7xEMsMpI6FVIPqCaFscPsXHOW0EY88xVR6AkjX25VfWtLspKNO1yLXgbuuJm3b7xjhbkzmLDP4WcGZzaxP6qpMJjGsgpA2XMfzGAVCjUSCXkj9IPKtHwTg9hbxm0lzwkZXJKeRDKZze1D8R4QoditpVB2E3NPSayKaTp7+/Ucra2M9exmW3nbRQ0EwTqVgD6VmLt0ZdN61vEMBNooREsGmenrWcvcH0MNr51vxSi9zNlUgXhV5fxCFycgMGN8pmR9aLu20/E3B4iChy5t1YLpqN9RE9DUVrhhzA6ego7E4a490vG4APsac2tV2JUXpqhj3haW5bkli5YH0aDJmdaNw2IdALiMQTkXnt3SlgY5GaanDS0yhMmZETvO81Z2uEgjKLTxuBm20jT2G+9Lco9RsYyorON2w6h48TFZj0O/WpOGcY7m0LeXPDkidgJnprOtaBMLAyjC5ttWbMdOnh09qbicLeIAGGQACAAvXz3pTlFqn9xml3aKh+MXDtZIEEATyPnFVl+0z3M3dnaNJPLfStBcw2I/wDxx7RURt4jYl46SQPpQi9PKvmF29mZ6zw25n+EjQ7g+euorQ4niltMoW0pcIFuOZfM38yAjwGIGnSpcNYIMss+sn71p+FYyIi2pjaQI+1LzS1c19aH4O5dGcfjxe4vd4cqoRUIVS2YDckxuTJncVbLiiMcLwwRS0IGRVKwI3B2zTrNb/hXaLL8bYdPLUmPSBRfEO2qKv8ADHeH9KwPmf6VnpNculdfuau3nyq/p+DOXrWExVrNcC4NEOoKl7r6CNVA8IGgHrWOTjlvXCW7djLcZk/EXE8eVm0YsSckDptWh49xdsQpDhbY+Zrz7E8NGYwT7AVTHhjK0/z/ABsbe00QUn9Wn+L+bZvE/wAP+HKIfiKZh8WUSJ8jNKvPfwR6mlWns5f7ff8AZn14/F/KH/ksU4fcGvfsJ3hV/ea7iuCoSO8uPO6/Bz56LSpV0mzhRiitxPCO5u/GTOsRDQdB4hpRmEwyBhmuOfdtNJ3G+gpUqDRIlucbZDFSPCYC/FqANcx61BexOAk5ra7xmCsenX+9KVKokFuiY3sMRpaQiBM2wd9hr5edDCxh88ixtoCsKQI9daVKqssJsHbMMpYHz1nXT05TrQeI4dcFy02YE+LKCWM7AkbZa5Spc3p5e9iDb7uLpYg+JO7WTMT5TrRXC8TlthCBKeHbpz3pUqS94hg9ya5iJ2P0H9K53RI3pUqq1SNCGGx5/QU+xbg0qVToGg+w7A6TPtRV7GMwklp5zFKlWSVWXiVOJvE1XXAvSPn9qVKteNIXIVtEnf6GrLD2E8/pXKVGewIl5gsEp5T6mtNwzg4gaCK5SrLJj0aXCcIQVYjhVqNqVKpFITkbT2YFisDZAOg+VUON4QjgkbelKlUGpbGX4hw0KdBUWGWDrXaVWZVFxhsVYt6lZP8ApFLiXH0ZYWR/tpUqEcasc5MzV24pJkTQ4sA8qVKnaaJrbVUTDBr0pUqVChmvyXyP/9k="/>
          <p:cNvSpPr>
            <a:spLocks noChangeAspect="1" noChangeArrowheads="1"/>
          </p:cNvSpPr>
          <p:nvPr/>
        </p:nvSpPr>
        <p:spPr bwMode="auto">
          <a:xfrm>
            <a:off x="76200" y="-601663"/>
            <a:ext cx="1905000" cy="1266826"/>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89095" name="Picture 7" descr="C:\Users\sbrina\Desktop\riocan's pic 3.jpg"/>
          <p:cNvPicPr>
            <a:picLocks noGrp="1" noChangeAspect="1" noChangeArrowheads="1"/>
          </p:cNvPicPr>
          <p:nvPr>
            <p:ph idx="1"/>
          </p:nvPr>
        </p:nvPicPr>
        <p:blipFill>
          <a:blip r:embed="rId3" cstate="print"/>
          <a:srcRect/>
          <a:stretch>
            <a:fillRect/>
          </a:stretch>
        </p:blipFill>
        <p:spPr bwMode="auto">
          <a:xfrm>
            <a:off x="685800" y="1600200"/>
            <a:ext cx="4038600" cy="2209800"/>
          </a:xfrm>
          <a:prstGeom prst="rect">
            <a:avLst/>
          </a:prstGeom>
          <a:noFill/>
        </p:spPr>
      </p:pic>
      <p:pic>
        <p:nvPicPr>
          <p:cNvPr id="89097" name="Picture 9" descr="C:\Users\sbrina\Desktop\riocan's pic2.bmp"/>
          <p:cNvPicPr>
            <a:picLocks noChangeAspect="1" noChangeArrowheads="1"/>
          </p:cNvPicPr>
          <p:nvPr/>
        </p:nvPicPr>
        <p:blipFill>
          <a:blip r:embed="rId4" cstate="print"/>
          <a:srcRect/>
          <a:stretch>
            <a:fillRect/>
          </a:stretch>
        </p:blipFill>
        <p:spPr bwMode="auto">
          <a:xfrm>
            <a:off x="5029200" y="1371600"/>
            <a:ext cx="3581400" cy="2590800"/>
          </a:xfrm>
          <a:prstGeom prst="rect">
            <a:avLst/>
          </a:prstGeom>
          <a:noFill/>
        </p:spPr>
      </p:pic>
      <p:pic>
        <p:nvPicPr>
          <p:cNvPr id="89100" name="Picture 12" descr="http://t0.gstatic.com/images?q=tbn:ANd9GcRRxSfLCZrQDvrKrRCHke4_beuF8PWdX04bQcppnBvuRICtAY8vrQ"/>
          <p:cNvPicPr>
            <a:picLocks noChangeAspect="1" noChangeArrowheads="1"/>
          </p:cNvPicPr>
          <p:nvPr/>
        </p:nvPicPr>
        <p:blipFill>
          <a:blip r:embed="rId5" cstate="print"/>
          <a:srcRect/>
          <a:stretch>
            <a:fillRect/>
          </a:stretch>
        </p:blipFill>
        <p:spPr bwMode="auto">
          <a:xfrm>
            <a:off x="533400" y="3962400"/>
            <a:ext cx="4267200" cy="2667000"/>
          </a:xfrm>
          <a:prstGeom prst="rect">
            <a:avLst/>
          </a:prstGeom>
          <a:noFill/>
        </p:spPr>
      </p:pic>
      <p:pic>
        <p:nvPicPr>
          <p:cNvPr id="89102" name="Picture 14" descr="http://t0.gstatic.com/images?q=tbn:ANd9GcTGbuiK7GQ8F9FAHK3km8e37dqKBPsAMte46fr0HsiVgpVkNAhH"/>
          <p:cNvPicPr>
            <a:picLocks noChangeAspect="1" noChangeArrowheads="1"/>
          </p:cNvPicPr>
          <p:nvPr/>
        </p:nvPicPr>
        <p:blipFill>
          <a:blip r:embed="rId6" cstate="print"/>
          <a:srcRect/>
          <a:stretch>
            <a:fillRect/>
          </a:stretch>
        </p:blipFill>
        <p:spPr bwMode="auto">
          <a:xfrm>
            <a:off x="4876800" y="4114800"/>
            <a:ext cx="3810000" cy="2743200"/>
          </a:xfrm>
          <a:prstGeom prst="rect">
            <a:avLst/>
          </a:prstGeom>
          <a:noFill/>
        </p:spPr>
      </p:pic>
    </p:spTree>
    <p:extLst>
      <p:ext uri="{BB962C8B-B14F-4D97-AF65-F5344CB8AC3E}">
        <p14:creationId xmlns:p14="http://schemas.microsoft.com/office/powerpoint/2010/main" xmlns="" val="31234976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latin typeface="+mn-lt"/>
              </a:rPr>
              <a:t>Specified Investment Flow-Through</a:t>
            </a:r>
            <a:br>
              <a:rPr lang="en-CA" sz="3200" dirty="0" smtClean="0">
                <a:latin typeface="+mn-lt"/>
              </a:rPr>
            </a:br>
            <a:r>
              <a:rPr lang="en-CA" sz="3200" dirty="0" smtClean="0">
                <a:latin typeface="+mn-lt"/>
              </a:rPr>
              <a:t> (SIFT – REITS Exemptions)</a:t>
            </a:r>
            <a:endParaRPr lang="en-CA" sz="3200" dirty="0">
              <a:latin typeface="+mn-lt"/>
            </a:endParaRPr>
          </a:p>
        </p:txBody>
      </p:sp>
      <p:sp>
        <p:nvSpPr>
          <p:cNvPr id="3" name="Content Placeholder 2"/>
          <p:cNvSpPr>
            <a:spLocks noGrp="1"/>
          </p:cNvSpPr>
          <p:nvPr>
            <p:ph idx="1"/>
          </p:nvPr>
        </p:nvSpPr>
        <p:spPr>
          <a:xfrm>
            <a:off x="214282" y="1428736"/>
            <a:ext cx="8472518" cy="5257800"/>
          </a:xfrm>
        </p:spPr>
        <p:txBody>
          <a:bodyPr>
            <a:normAutofit fontScale="62500" lnSpcReduction="20000"/>
          </a:bodyPr>
          <a:lstStyle/>
          <a:p>
            <a:r>
              <a:rPr lang="en-CA" dirty="0" smtClean="0"/>
              <a:t>To benefit from this exception (i.e. to be a REIT) for a given taxation year, a trust must:</a:t>
            </a:r>
          </a:p>
          <a:p>
            <a:endParaRPr lang="en-CA" dirty="0" smtClean="0"/>
          </a:p>
          <a:p>
            <a:r>
              <a:rPr lang="en-CA" dirty="0" smtClean="0"/>
              <a:t>At no time in the year hold any non-portfolio property other than real properties situated in Canada;</a:t>
            </a:r>
          </a:p>
          <a:p>
            <a:endParaRPr lang="en-CA" dirty="0" smtClean="0"/>
          </a:p>
          <a:p>
            <a:r>
              <a:rPr lang="en-CA" dirty="0" smtClean="0"/>
              <a:t>Have as not less than 95% of its income for the year income from properties (whether in Canada or abroad, and including dividends, interest, rents, etc. and taxable capital gains from dispositions of real properties);</a:t>
            </a:r>
          </a:p>
          <a:p>
            <a:endParaRPr lang="en-CA" dirty="0" smtClean="0"/>
          </a:p>
          <a:p>
            <a:r>
              <a:rPr lang="en-CA" dirty="0" smtClean="0"/>
              <a:t>Have as not less than 75% of its income for the year income that is directly or indirectly attributable to rents from, mortgages on, or gains from the disposition of, real properties situated in Canada; and</a:t>
            </a:r>
          </a:p>
          <a:p>
            <a:endParaRPr lang="en-CA" dirty="0" smtClean="0"/>
          </a:p>
          <a:p>
            <a:r>
              <a:rPr lang="en-CA" dirty="0" smtClean="0"/>
              <a:t>Hold throughout the year real properties situated in Canada, cash, and debt or other obligations of Governments in Canada (including Crown corporations, etc.) with a total fair market value that is not less than 75% of its equity value.</a:t>
            </a:r>
          </a:p>
          <a:p>
            <a:endParaRPr lang="en-CA" dirty="0"/>
          </a:p>
        </p:txBody>
      </p:sp>
      <p:pic>
        <p:nvPicPr>
          <p:cNvPr id="4" name="Picture 3"/>
          <p:cNvPicPr>
            <a:picLocks noChangeAspect="1" noChangeArrowheads="1"/>
          </p:cNvPicPr>
          <p:nvPr/>
        </p:nvPicPr>
        <p:blipFill>
          <a:blip r:embed="rId2" cstate="print"/>
          <a:srcRect l="68000" b="19999"/>
          <a:stretch>
            <a:fillRect/>
          </a:stretch>
        </p:blipFill>
        <p:spPr bwMode="auto">
          <a:xfrm>
            <a:off x="7086600" y="0"/>
            <a:ext cx="1828801" cy="1371600"/>
          </a:xfrm>
          <a:prstGeom prst="rect">
            <a:avLst/>
          </a:prstGeom>
          <a:noFill/>
          <a:ln w="9525">
            <a:noFill/>
            <a:miter lim="800000"/>
            <a:headEnd/>
            <a:tailEnd/>
          </a:ln>
          <a:effectLst/>
        </p:spPr>
      </p:pic>
    </p:spTree>
    <p:extLst>
      <p:ext uri="{BB962C8B-B14F-4D97-AF65-F5344CB8AC3E}">
        <p14:creationId xmlns:p14="http://schemas.microsoft.com/office/powerpoint/2010/main" xmlns="" val="997271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Qualification as REIT</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Because of </a:t>
            </a:r>
            <a:r>
              <a:rPr lang="en-CA" dirty="0" err="1" smtClean="0"/>
              <a:t>RioCan’s</a:t>
            </a:r>
            <a:r>
              <a:rPr lang="en-CA" dirty="0" smtClean="0"/>
              <a:t> recent expansion in the U.S. and its associated investment income, it may be disqualified as REITS</a:t>
            </a:r>
          </a:p>
          <a:p>
            <a:r>
              <a:rPr lang="en-CA" dirty="0" smtClean="0"/>
              <a:t>3 and 9 months ended Sept 30, 2010 revenue derived from non-compliant activities is $3.4 and $18.9  million. </a:t>
            </a:r>
          </a:p>
          <a:p>
            <a:r>
              <a:rPr lang="en-CA" dirty="0" smtClean="0"/>
              <a:t>Proportion in terms of total revenue is 3.9% and 7.5% respectively</a:t>
            </a:r>
          </a:p>
          <a:p>
            <a:r>
              <a:rPr lang="en-CA" dirty="0" smtClean="0"/>
              <a:t>7.5% YTD exceeded the limit for REITS exemption, therefore, restructure is needed.</a:t>
            </a:r>
          </a:p>
          <a:p>
            <a:pPr>
              <a:buNone/>
            </a:pPr>
            <a:endParaRPr lang="en-CA" dirty="0"/>
          </a:p>
        </p:txBody>
      </p:sp>
      <p:pic>
        <p:nvPicPr>
          <p:cNvPr id="4" name="Picture 3"/>
          <p:cNvPicPr>
            <a:picLocks noChangeAspect="1" noChangeArrowheads="1"/>
          </p:cNvPicPr>
          <p:nvPr/>
        </p:nvPicPr>
        <p:blipFill>
          <a:blip r:embed="rId3" cstate="print"/>
          <a:srcRect r="69333"/>
          <a:stretch>
            <a:fillRect/>
          </a:stretch>
        </p:blipFill>
        <p:spPr bwMode="auto">
          <a:xfrm>
            <a:off x="6934200" y="5143512"/>
            <a:ext cx="2209800" cy="1714488"/>
          </a:xfrm>
          <a:prstGeom prst="rect">
            <a:avLst/>
          </a:prstGeom>
          <a:noFill/>
          <a:ln w="9525">
            <a:noFill/>
            <a:miter lim="800000"/>
            <a:headEnd/>
            <a:tailEnd/>
          </a:ln>
          <a:effectLst/>
        </p:spPr>
      </p:pic>
    </p:spTree>
    <p:extLst>
      <p:ext uri="{BB962C8B-B14F-4D97-AF65-F5344CB8AC3E}">
        <p14:creationId xmlns:p14="http://schemas.microsoft.com/office/powerpoint/2010/main" xmlns="" val="10333315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Current Qualification Plan</a:t>
            </a:r>
            <a:endParaRPr lang="en-CA" dirty="0"/>
          </a:p>
        </p:txBody>
      </p:sp>
      <p:sp>
        <p:nvSpPr>
          <p:cNvPr id="3" name="Content Placeholder 2"/>
          <p:cNvSpPr>
            <a:spLocks noGrp="1"/>
          </p:cNvSpPr>
          <p:nvPr>
            <p:ph idx="1"/>
          </p:nvPr>
        </p:nvSpPr>
        <p:spPr/>
        <p:txBody>
          <a:bodyPr/>
          <a:lstStyle/>
          <a:p>
            <a:r>
              <a:rPr lang="en-CA" dirty="0" smtClean="0"/>
              <a:t>Restructure of current mezzanine financing with development partners to </a:t>
            </a:r>
            <a:r>
              <a:rPr lang="en-CA" dirty="0" err="1" smtClean="0"/>
              <a:t>RioCan</a:t>
            </a:r>
            <a:r>
              <a:rPr lang="en-CA" dirty="0" smtClean="0"/>
              <a:t> subsidiaries</a:t>
            </a:r>
          </a:p>
          <a:p>
            <a:r>
              <a:rPr lang="en-CA" dirty="0" smtClean="0"/>
              <a:t>Sale of non-compliant assets to third parties</a:t>
            </a:r>
          </a:p>
          <a:p>
            <a:r>
              <a:rPr lang="en-CA" dirty="0" smtClean="0"/>
              <a:t>Sale of non-compliant assets to </a:t>
            </a:r>
            <a:r>
              <a:rPr lang="en-CA" dirty="0" err="1" smtClean="0"/>
              <a:t>RioCan</a:t>
            </a:r>
            <a:r>
              <a:rPr lang="en-CA" dirty="0" smtClean="0"/>
              <a:t> Management Inc.</a:t>
            </a:r>
          </a:p>
          <a:p>
            <a:r>
              <a:rPr lang="en-CA" dirty="0" smtClean="0"/>
              <a:t>Continuous training for staffs to ensure compliance with the REIT Exemption</a:t>
            </a:r>
          </a:p>
          <a:p>
            <a:pPr>
              <a:buNone/>
            </a:pPr>
            <a:endParaRPr lang="en-CA" dirty="0" smtClean="0"/>
          </a:p>
        </p:txBody>
      </p:sp>
      <p:pic>
        <p:nvPicPr>
          <p:cNvPr id="4" name="Picture 3"/>
          <p:cNvPicPr>
            <a:picLocks noChangeAspect="1" noChangeArrowheads="1"/>
          </p:cNvPicPr>
          <p:nvPr/>
        </p:nvPicPr>
        <p:blipFill>
          <a:blip r:embed="rId3" cstate="print"/>
          <a:srcRect l="33333" r="34667"/>
          <a:stretch>
            <a:fillRect/>
          </a:stretch>
        </p:blipFill>
        <p:spPr bwMode="auto">
          <a:xfrm>
            <a:off x="7315200" y="0"/>
            <a:ext cx="1828800" cy="1714488"/>
          </a:xfrm>
          <a:prstGeom prst="rect">
            <a:avLst/>
          </a:prstGeom>
          <a:noFill/>
          <a:ln w="9525">
            <a:noFill/>
            <a:miter lim="800000"/>
            <a:headEnd/>
            <a:tailEnd/>
          </a:ln>
          <a:effectLst/>
        </p:spPr>
      </p:pic>
    </p:spTree>
    <p:extLst>
      <p:ext uri="{BB962C8B-B14F-4D97-AF65-F5344CB8AC3E}">
        <p14:creationId xmlns:p14="http://schemas.microsoft.com/office/powerpoint/2010/main" xmlns="" val="2519147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REIT Structure</a:t>
            </a:r>
            <a:endParaRPr lang="en-CA" dirty="0"/>
          </a:p>
        </p:txBody>
      </p:sp>
      <p:sp>
        <p:nvSpPr>
          <p:cNvPr id="9" name="Rounded Rectangle 8"/>
          <p:cNvSpPr/>
          <p:nvPr/>
        </p:nvSpPr>
        <p:spPr>
          <a:xfrm>
            <a:off x="4139952" y="3501008"/>
            <a:ext cx="1008112" cy="864096"/>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smtClean="0">
                <a:solidFill>
                  <a:prstClr val="black"/>
                </a:solidFill>
                <a:latin typeface="Times New Roman" pitchFamily="18" charset="0"/>
                <a:cs typeface="Times New Roman" pitchFamily="18" charset="0"/>
              </a:rPr>
              <a:t>REIT</a:t>
            </a:r>
            <a:endParaRPr lang="en-CA" sz="2300" b="1" dirty="0">
              <a:solidFill>
                <a:prstClr val="black"/>
              </a:solidFill>
              <a:latin typeface="Times New Roman" pitchFamily="18" charset="0"/>
              <a:cs typeface="Times New Roman" pitchFamily="18" charset="0"/>
            </a:endParaRPr>
          </a:p>
        </p:txBody>
      </p:sp>
      <p:sp>
        <p:nvSpPr>
          <p:cNvPr id="11" name="Rounded Rectangle 10"/>
          <p:cNvSpPr/>
          <p:nvPr/>
        </p:nvSpPr>
        <p:spPr>
          <a:xfrm>
            <a:off x="3995936" y="1484784"/>
            <a:ext cx="1296144" cy="77038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latin typeface="Times New Roman" pitchFamily="18" charset="0"/>
                <a:cs typeface="Times New Roman" pitchFamily="18" charset="0"/>
              </a:rPr>
              <a:t>Trustee</a:t>
            </a:r>
            <a:endParaRPr lang="en-CA" sz="2400" b="1" dirty="0">
              <a:solidFill>
                <a:prstClr val="black"/>
              </a:solidFill>
              <a:latin typeface="Times New Roman" pitchFamily="18" charset="0"/>
              <a:cs typeface="Times New Roman" pitchFamily="18" charset="0"/>
            </a:endParaRPr>
          </a:p>
        </p:txBody>
      </p:sp>
      <p:sp>
        <p:nvSpPr>
          <p:cNvPr id="12" name="Rounded Rectangle 11"/>
          <p:cNvSpPr/>
          <p:nvPr/>
        </p:nvSpPr>
        <p:spPr>
          <a:xfrm>
            <a:off x="3581400" y="5682952"/>
            <a:ext cx="2095872" cy="77038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latin typeface="Times New Roman" pitchFamily="18" charset="0"/>
                <a:cs typeface="Times New Roman" pitchFamily="18" charset="0"/>
              </a:rPr>
              <a:t>Management Company</a:t>
            </a:r>
            <a:endParaRPr lang="en-CA" sz="2400" b="1" dirty="0">
              <a:solidFill>
                <a:prstClr val="black"/>
              </a:solidFill>
              <a:latin typeface="Times New Roman" pitchFamily="18" charset="0"/>
              <a:cs typeface="Times New Roman" pitchFamily="18" charset="0"/>
            </a:endParaRPr>
          </a:p>
        </p:txBody>
      </p:sp>
      <p:sp>
        <p:nvSpPr>
          <p:cNvPr id="13" name="Rounded Rectangle 12"/>
          <p:cNvSpPr/>
          <p:nvPr/>
        </p:nvSpPr>
        <p:spPr>
          <a:xfrm>
            <a:off x="7020272" y="3501008"/>
            <a:ext cx="1728192" cy="93610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latin typeface="Times New Roman" pitchFamily="18" charset="0"/>
                <a:cs typeface="Times New Roman" pitchFamily="18" charset="0"/>
              </a:rPr>
              <a:t>Properties</a:t>
            </a:r>
            <a:endParaRPr lang="en-CA" sz="2400" b="1" dirty="0">
              <a:solidFill>
                <a:prstClr val="black"/>
              </a:solidFill>
              <a:latin typeface="Times New Roman" pitchFamily="18" charset="0"/>
              <a:cs typeface="Times New Roman" pitchFamily="18" charset="0"/>
            </a:endParaRPr>
          </a:p>
        </p:txBody>
      </p:sp>
      <p:sp>
        <p:nvSpPr>
          <p:cNvPr id="14" name="Rounded Rectangle 13"/>
          <p:cNvSpPr/>
          <p:nvPr/>
        </p:nvSpPr>
        <p:spPr>
          <a:xfrm>
            <a:off x="395536" y="3501008"/>
            <a:ext cx="1800200" cy="9144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latin typeface="Times New Roman" pitchFamily="18" charset="0"/>
                <a:cs typeface="Times New Roman" pitchFamily="18" charset="0"/>
              </a:rPr>
              <a:t>Unitholder</a:t>
            </a:r>
            <a:endParaRPr lang="en-CA" sz="2400" b="1" dirty="0">
              <a:solidFill>
                <a:prstClr val="black"/>
              </a:solidFill>
              <a:latin typeface="Times New Roman" pitchFamily="18" charset="0"/>
              <a:cs typeface="Times New Roman" pitchFamily="18" charset="0"/>
            </a:endParaRPr>
          </a:p>
        </p:txBody>
      </p:sp>
      <p:sp>
        <p:nvSpPr>
          <p:cNvPr id="15" name="Down Arrow 14"/>
          <p:cNvSpPr/>
          <p:nvPr/>
        </p:nvSpPr>
        <p:spPr>
          <a:xfrm flipH="1">
            <a:off x="4427983" y="2492896"/>
            <a:ext cx="144017"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6" name="Down Arrow 15"/>
          <p:cNvSpPr/>
          <p:nvPr/>
        </p:nvSpPr>
        <p:spPr>
          <a:xfrm>
            <a:off x="4427984" y="4581128"/>
            <a:ext cx="144016"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7" name="Down Arrow 16"/>
          <p:cNvSpPr/>
          <p:nvPr/>
        </p:nvSpPr>
        <p:spPr>
          <a:xfrm flipH="1" flipV="1">
            <a:off x="4716016" y="2276872"/>
            <a:ext cx="144016"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8" name="Down Arrow 17"/>
          <p:cNvSpPr/>
          <p:nvPr/>
        </p:nvSpPr>
        <p:spPr>
          <a:xfrm flipH="1" flipV="1">
            <a:off x="4716016" y="4437112"/>
            <a:ext cx="144016"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3" name="Right Arrow 22"/>
          <p:cNvSpPr/>
          <p:nvPr/>
        </p:nvSpPr>
        <p:spPr>
          <a:xfrm rot="10800000">
            <a:off x="2267745" y="4077072"/>
            <a:ext cx="1512168" cy="117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4" name="TextBox 23"/>
          <p:cNvSpPr txBox="1"/>
          <p:nvPr/>
        </p:nvSpPr>
        <p:spPr>
          <a:xfrm>
            <a:off x="2362200" y="3563724"/>
            <a:ext cx="1981200" cy="369332"/>
          </a:xfrm>
          <a:prstGeom prst="rect">
            <a:avLst/>
          </a:prstGeom>
          <a:noFill/>
        </p:spPr>
        <p:txBody>
          <a:bodyPr wrap="square" rtlCol="0">
            <a:spAutoFit/>
          </a:bodyPr>
          <a:lstStyle/>
          <a:p>
            <a:r>
              <a:rPr lang="en-US" dirty="0" smtClean="0">
                <a:solidFill>
                  <a:prstClr val="black"/>
                </a:solidFill>
              </a:rPr>
              <a:t>Invest in a REIT</a:t>
            </a:r>
            <a:endParaRPr lang="en-CA" dirty="0">
              <a:solidFill>
                <a:prstClr val="black"/>
              </a:solidFill>
            </a:endParaRPr>
          </a:p>
        </p:txBody>
      </p:sp>
      <p:sp>
        <p:nvSpPr>
          <p:cNvPr id="25" name="Right Arrow 24"/>
          <p:cNvSpPr/>
          <p:nvPr/>
        </p:nvSpPr>
        <p:spPr>
          <a:xfrm>
            <a:off x="2555776" y="3887336"/>
            <a:ext cx="1512168" cy="117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6" name="Right Arrow 25"/>
          <p:cNvSpPr/>
          <p:nvPr/>
        </p:nvSpPr>
        <p:spPr>
          <a:xfrm>
            <a:off x="5436096" y="3887336"/>
            <a:ext cx="1512168" cy="117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8" name="Right Arrow 27"/>
          <p:cNvSpPr/>
          <p:nvPr/>
        </p:nvSpPr>
        <p:spPr>
          <a:xfrm rot="10800000">
            <a:off x="5220073" y="4103360"/>
            <a:ext cx="1512168" cy="117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9" name="TextBox 28"/>
          <p:cNvSpPr txBox="1"/>
          <p:nvPr/>
        </p:nvSpPr>
        <p:spPr>
          <a:xfrm>
            <a:off x="2195736" y="4149080"/>
            <a:ext cx="1584176" cy="369332"/>
          </a:xfrm>
          <a:prstGeom prst="rect">
            <a:avLst/>
          </a:prstGeom>
          <a:noFill/>
        </p:spPr>
        <p:txBody>
          <a:bodyPr wrap="square" rtlCol="0">
            <a:spAutoFit/>
          </a:bodyPr>
          <a:lstStyle/>
          <a:p>
            <a:r>
              <a:rPr lang="en-US" dirty="0" smtClean="0">
                <a:solidFill>
                  <a:prstClr val="black"/>
                </a:solidFill>
              </a:rPr>
              <a:t>Distributions</a:t>
            </a:r>
            <a:endParaRPr lang="en-CA" dirty="0">
              <a:solidFill>
                <a:prstClr val="black"/>
              </a:solidFill>
            </a:endParaRPr>
          </a:p>
        </p:txBody>
      </p:sp>
      <p:sp>
        <p:nvSpPr>
          <p:cNvPr id="30" name="TextBox 29"/>
          <p:cNvSpPr txBox="1"/>
          <p:nvPr/>
        </p:nvSpPr>
        <p:spPr>
          <a:xfrm>
            <a:off x="5508104" y="3563724"/>
            <a:ext cx="1368152" cy="369332"/>
          </a:xfrm>
          <a:prstGeom prst="rect">
            <a:avLst/>
          </a:prstGeom>
          <a:noFill/>
        </p:spPr>
        <p:txBody>
          <a:bodyPr wrap="square" rtlCol="0">
            <a:spAutoFit/>
          </a:bodyPr>
          <a:lstStyle/>
          <a:p>
            <a:pPr algn="ctr"/>
            <a:r>
              <a:rPr lang="en-US" dirty="0" smtClean="0">
                <a:solidFill>
                  <a:prstClr val="black"/>
                </a:solidFill>
              </a:rPr>
              <a:t>Ownership </a:t>
            </a:r>
            <a:endParaRPr lang="en-CA" dirty="0">
              <a:solidFill>
                <a:prstClr val="black"/>
              </a:solidFill>
            </a:endParaRPr>
          </a:p>
        </p:txBody>
      </p:sp>
      <p:sp>
        <p:nvSpPr>
          <p:cNvPr id="31" name="TextBox 30"/>
          <p:cNvSpPr txBox="1"/>
          <p:nvPr/>
        </p:nvSpPr>
        <p:spPr>
          <a:xfrm>
            <a:off x="5076056" y="4211796"/>
            <a:ext cx="1944216" cy="369332"/>
          </a:xfrm>
          <a:prstGeom prst="rect">
            <a:avLst/>
          </a:prstGeom>
          <a:noFill/>
        </p:spPr>
        <p:txBody>
          <a:bodyPr wrap="square" rtlCol="0">
            <a:spAutoFit/>
          </a:bodyPr>
          <a:lstStyle/>
          <a:p>
            <a:r>
              <a:rPr lang="en-US" dirty="0" smtClean="0">
                <a:solidFill>
                  <a:prstClr val="black"/>
                </a:solidFill>
              </a:rPr>
              <a:t>Property Income</a:t>
            </a:r>
            <a:endParaRPr lang="en-CA" dirty="0">
              <a:solidFill>
                <a:prstClr val="black"/>
              </a:solidFill>
            </a:endParaRPr>
          </a:p>
        </p:txBody>
      </p:sp>
      <p:sp>
        <p:nvSpPr>
          <p:cNvPr id="33" name="TextBox 32"/>
          <p:cNvSpPr txBox="1"/>
          <p:nvPr/>
        </p:nvSpPr>
        <p:spPr>
          <a:xfrm>
            <a:off x="2843808" y="2514600"/>
            <a:ext cx="1584176" cy="646331"/>
          </a:xfrm>
          <a:prstGeom prst="rect">
            <a:avLst/>
          </a:prstGeom>
          <a:noFill/>
        </p:spPr>
        <p:txBody>
          <a:bodyPr wrap="square" rtlCol="0">
            <a:spAutoFit/>
          </a:bodyPr>
          <a:lstStyle/>
          <a:p>
            <a:pPr algn="r"/>
            <a:r>
              <a:rPr lang="en-US" dirty="0" smtClean="0">
                <a:solidFill>
                  <a:prstClr val="black"/>
                </a:solidFill>
              </a:rPr>
              <a:t>Acts on behalf of Unitholders</a:t>
            </a:r>
            <a:endParaRPr lang="en-CA" dirty="0">
              <a:solidFill>
                <a:prstClr val="black"/>
              </a:solidFill>
            </a:endParaRPr>
          </a:p>
        </p:txBody>
      </p:sp>
      <p:sp>
        <p:nvSpPr>
          <p:cNvPr id="34" name="TextBox 33"/>
          <p:cNvSpPr txBox="1"/>
          <p:nvPr/>
        </p:nvSpPr>
        <p:spPr>
          <a:xfrm>
            <a:off x="4788024" y="2494637"/>
            <a:ext cx="1224136" cy="646331"/>
          </a:xfrm>
          <a:prstGeom prst="rect">
            <a:avLst/>
          </a:prstGeom>
          <a:noFill/>
        </p:spPr>
        <p:txBody>
          <a:bodyPr wrap="square" rtlCol="0">
            <a:spAutoFit/>
          </a:bodyPr>
          <a:lstStyle/>
          <a:p>
            <a:r>
              <a:rPr lang="en-US" dirty="0" smtClean="0">
                <a:solidFill>
                  <a:prstClr val="black"/>
                </a:solidFill>
              </a:rPr>
              <a:t>Trustee Fees</a:t>
            </a:r>
            <a:endParaRPr lang="en-CA" dirty="0">
              <a:solidFill>
                <a:prstClr val="black"/>
              </a:solidFill>
            </a:endParaRPr>
          </a:p>
        </p:txBody>
      </p:sp>
      <p:sp>
        <p:nvSpPr>
          <p:cNvPr id="35" name="TextBox 34"/>
          <p:cNvSpPr txBox="1"/>
          <p:nvPr/>
        </p:nvSpPr>
        <p:spPr>
          <a:xfrm>
            <a:off x="2819400" y="4942909"/>
            <a:ext cx="1608584" cy="646331"/>
          </a:xfrm>
          <a:prstGeom prst="rect">
            <a:avLst/>
          </a:prstGeom>
          <a:noFill/>
        </p:spPr>
        <p:txBody>
          <a:bodyPr wrap="square" rtlCol="0">
            <a:spAutoFit/>
          </a:bodyPr>
          <a:lstStyle/>
          <a:p>
            <a:pPr algn="r"/>
            <a:r>
              <a:rPr lang="en-US" dirty="0" smtClean="0">
                <a:solidFill>
                  <a:prstClr val="black"/>
                </a:solidFill>
              </a:rPr>
              <a:t>Management Fees</a:t>
            </a:r>
            <a:endParaRPr lang="en-CA" dirty="0">
              <a:solidFill>
                <a:prstClr val="black"/>
              </a:solidFill>
            </a:endParaRPr>
          </a:p>
        </p:txBody>
      </p:sp>
      <p:sp>
        <p:nvSpPr>
          <p:cNvPr id="36" name="TextBox 35"/>
          <p:cNvSpPr txBox="1"/>
          <p:nvPr/>
        </p:nvSpPr>
        <p:spPr>
          <a:xfrm>
            <a:off x="4860032" y="4797152"/>
            <a:ext cx="1769368" cy="646331"/>
          </a:xfrm>
          <a:prstGeom prst="rect">
            <a:avLst/>
          </a:prstGeom>
          <a:noFill/>
        </p:spPr>
        <p:txBody>
          <a:bodyPr wrap="square" rtlCol="0">
            <a:spAutoFit/>
          </a:bodyPr>
          <a:lstStyle/>
          <a:p>
            <a:r>
              <a:rPr lang="en-US" dirty="0" smtClean="0">
                <a:solidFill>
                  <a:prstClr val="black"/>
                </a:solidFill>
              </a:rPr>
              <a:t>Management Services</a:t>
            </a:r>
            <a:endParaRPr lang="en-CA" dirty="0">
              <a:solidFill>
                <a:prstClr val="black"/>
              </a:solidFill>
            </a:endParaRPr>
          </a:p>
        </p:txBody>
      </p:sp>
      <p:sp>
        <p:nvSpPr>
          <p:cNvPr id="2050" name="AutoShape 2" descr="data:image/jpg;base64,/9j/4AAQSkZJRgABAQAAAQABAAD/2wCEAAkGBhQSERUUExMUFRUVFyIaGBQUGSEeHxobHhcaHhkiIB4bLScgIRskGxcYKzslJiosLCwuGCExNTEqNSorLCkBCQoKDgwOGg8PGiokHSQpKiorLjUqKiovKSwpLCosLCwpKSksKSwpKSwsLCw0NikpLCksLCksLCwpKSksLCwsKf/AABEIAF0AbAMBIgACEQEDEQH/xAAcAAABBAMBAAAAAAAAAAAAAAAGAAQFBwEDCAL/xAA+EAACAQIEBAIIBAMGBwAAAAABAgMEEQAFEiEGEzFBIlEHFCMyQmFxkVKBkqEkM8EVQ3KisfAXVGKCg6PR/8QAGQEAAwEBAQAAAAAAAAAAAAAAAAIDAQQF/8QAJxEAAgIBAgMJAQAAAAAAAAAAAAECEQMEMSFBkQUSExUiUWFxgUL/2gAMAwEAAhEDEQA/ALxwsLCwALCxgnELmPF0EQezGQp7wisQv+N2IjT/AL2XAA+rs5hhTXLLHGt7anYC5HYebXHQb4aw8QBibRylLAqwjcX63vrVQANrG5vftben+IeNXmpnhoXmNSKlpI/VvaFUkZmkRpUUKBqckaWbYAFtsTdP6NoJlVqqSrqXIBbnzsbGwuPDbYG+HjBy2ElNR3LHHEKarWP5vGP2L3/bDfiHi6Ok5N45pjOxVFp01t4ULMdINyAB2vgSp/Rrlim3qkV/JmYn92xDJ6P62CWT1JqIwXm5cUnMBQVCorjwX3VUABv3PngcGgU0y18ozVKmGOeIkxyLqUkEGx+R3GHmK1yfPsxy+CKGfKzLDDGqc2jlDtZVAvyz4idr9sHuS5vHVQRzxNqjlUMp+XkR2INwR2IOEHHuFhYWABYWFhYAFhYWGWcZjyIXlsDoF7F1QdQN2chQN+pP36YAB70lySx0M80YD8pQ/KNwrgMNevSQzKEudNwDbxahtiq5JoJKSCrrTNVmQhYoFGmNHNxoWJbIu6kXPXyOLI/4m0Uh5E0kJ5vsyIWeZbudIVnRAgvc/FisMuyh1pMxy8n2lJKWjv12OtCPry/8+K4qsllukTtDDmUjNEopcqgREf2gVmVHLgHbwA3ibY6SLYZJlcMlMHmzCtq5hIoeOBnaPTzwjj2SkC6XsSw6i2CPKaynlmhnSKeukkp93ca9LBgxUPNohW3NIIS1uhG+JJ5ao01UohhiCtKbSyFyNzNYLGAvRxvr74xtvcxJLYgJOCaETQCPKqlwRIzczq1gttpZB0JvvbtiI4h4Xp2eojgyuWMgRhmVkIjLSFTptIV1MWta59zSApuwsGspqp6mBfWQpIlBaKELpGlSba2c6jYG/bv2vHU2RyJI8RmlW8sAI9kdQWWVwdk2ukam3a9iWthCi2NGe5n/AGfleYtHzFVZBDTpI7MU1QQrYFyxFi0hsDbbBlwLlopqCCBf7pArG9/Ha8n/ALC4/LAB6Tyohpo3IIkzIySLcbxqX/1XT188GuTcTIlPACkztIgYmKJpBdt2Yslwt2JNib79MYMFOFhpR5mknQODa9njdD9nAw7wALCwsLAAwziWRImdDbSpY2QuxAW9lUEXbbpikeN+JJqh6ik5oameCObnzlmvGTG6vHHCqqPEQNwx8J364vwjFLcb5ElPWQyEaYonML2709SxMf5JI1Sv0RcY9jVV8QXFXJLC0by1MlLEqN/C0ywqQLFXLyWPvKd++knExkOiLMwUMrLUxNHLznMjc+KzEM+4LaCNgSN/LD7h+nijjMBeDmiB4SEhaV7xOxB17abiS97bBP8ApBw+zmlvDHOgkHLr0m1TLoLLKSHJFhYMHuFtcAqCO2Gh6ZJmS9UXE18IGpVBTxvFElHVtDqKtJJpl1GPYkIF8aW67i/yJHU04U1Uc1dICRezNDHqLQKOgUH4LbHt+ZG6/LxFmEgIdxWQahEjMoM1OAylrFQRpHfzFgexfllFKJWMNNTwq0SkXbcgM4uViW24YfF5fk81TZGLujQnqRlpStQXJLE6qp2sTESNi/cjsMD3H+X86rgjkvyZa1I2VHYal9WXRc7eK7Hz69d8GlJTzhqTVJAVQXCqjA25RUdWO9j5D+hHuP6Yl6d1305pCT9OWIz++FjuUlsAFPl2UyBgmWV7BXZGbmAWdEZ3BJktcIrH6A43ycLZaBqOVZog5Jn1LIn8oWu279BqHz3xjKsjjHraH+zgRUTFQx6hoJECozC+lXLWH4lxLVeUiVWihShP8KsV6aQqWZ3IJ1Bd9OlCQb31Bd9RGNbFiiOqqOGjoJKqgkzKlqbxqkUzr4ua90uoBBDKjnffYXFji96RWCKHN2CjUfNrbn73xVOf5Tepo4Pg9dD2Zy7MlJTIxF+5LNNctbcjzxbFPfSNXW2/17/vhChswsLCwALAR6Usl51MzBdRKGMjcbkh4TtY7Txxr8hK2DfDDO6JpoHjUqpcW1MCQNxc2BHiAuR87YAKmyCv5spV46mVJ0jl0xBgNM8BWUatSi3MSMXv5jqDiWzSnD5fVhITGWpQ4DaSSyIxN92uQ8R64FocpkWnpPZxSNA89I3NRmGqOVpY/CCo3ETAX/HbysdcK5CFaS6RAPdRyoQg0N1tbcC7Ptc7Eb9sI3yHUeYN55WM9LRVqycsRPFIzBRfRLoSSxNwBpc3FiDYeW5Nkz0utEvLVaVdC2mSVTpaPTa2qMAp2WwsRsL4HeGstE+VLTyabqkkV2F9Lo7op+qkA7Yn+bUAB5auzKt2WmjRSbIQbczWxY2HS3QWAx2Ti5U0ccJKNpj7L5I7U5FC5PKN7RRi5Gj8TDoxP3xBcX1LNTQtZkJzVLq1ri1Q4A2JHwjvhxld2AIizI21WLSrHYM1+nMX5dvh2xp4ohtT0qeK5zSPZzc7yu+5ubmx63OJKLTKuVogKfOdFRmINbBFaabSrRgtcrEo0nWtt2I6e8pO+4E/S1gkkZTVUMrGohUArpJWNEk8PjYhb36jcl/PEDl87mpqrS1i8yoVvDSbMrPB11ISD4bdr6R54IBVSLJcyTuFqHfTNRlgdNPpudATzH7bYyQRMipeXM6YbEcmSTa397WBdv8Awqw28sWWMVNl0sYzCJZtKRLQwoWIMYHs6lj71ipJPyO2J3gn0ietPMKh6aMXVoNMgDMkmsorKx/mBFUm347WFsIUD3CxhWxnABDcW5uaaiqJVZVkSF2j12sXCErseu4G2KXrc2NRmNYWk56iaGOPU0rompHL6FgNyNSHYA/64GcloOYzSzNHLrJYGQiSTfpqY7X/AN7YmKKAwSO9PMYeZbUqBCLre3vA2949PPE3NXR50+0MWPI4Sv7HlNTQONRp4bBZJW00c7XRWZYz4nA8dib9BpIJx7Sni5M7cmEGKnSRdNC4DSNGXKliWsgGjf4g21sazV1DHUa2YG1iRy12vt0XzJ++PEk0xBBrJ7EWILJ4ha2/h327eWN8SIvmeD3fQlKzL6dfWFSmi9m0SIGot2kl0htWo9BrW2wvf88ZzLLoI5JilKjR08Gs66SEXch2ANjcLZRuPxfLEQvOuWFXU3a1zrG9vdvt2xmQzm/8ZVb9bON/rYb4PFQq7V0/z0CbJqJKfOadIo0iM1I5lWMaVZgR8I2uCD+Rxu4242ojU00DTb09WHmsrEJpilA8QBuQ5UWF7fkbBEmUl5BJJU1Tuo0qxlIKg9bEb73ONFPkskTSGKoZeYdTa1Dkmzi5Zt72kf7/ACGGWZbB5lppPi6/A1g4hy0SXNbVOoAteSrLXDA72AGkEoR8z8xfGY8fUlPA7U09RPMzHRDIZwjBnIGvmDdVG3W7FbbdcC8YqgSfWhuLW5KW9+N+n+KKP9AHTbG+KaoULapa6BAp5aXHL5hTt1Bmc3PUkHsMDzJgtfpV/T6M25jQUtXHE1VJUvWVio0cxRRHEDM0cCmJSPA+lj8TAC99jcezPKUp5DT1NNomDaLItwxI8JV+lm6jv8sTuXyTQlCkquU5dhOgYexB5Quulhp1G2/c3vjOdVNRVOXdokJl5p0ByQdEKFd2ClLQJsynqcc8qlzPQ03bmDAm0075NFieiXOqiSneOojlHKkZVnkYePS2kra5IKFbbeE2Nt74sAHHMVRw1HpZuXzZCSSWYrckknpsOvbESRmERKwtPCl76Ip2038/e67YtGSZDDrcWdtx4dEdAV3odyuW5NIqEm94mZP2U2t8rWxHj0DZXf8AlzfTmtixMLDnYAKeg7KwLGGQj5zP/QjAnxN6ATzxJQNEI7bwVJcgG3ZxqJB62PTz8rqwsBlI5n4pocxyxUM8MAjYlVaMlluB0NiLbdL9bHDWj4ti0AyyLq8kVtvv3x0+8QIsQCPI48CjQdEX9IwjgmcOXs/BkVd2vo5nbjCnHd/0nGBxlTfib9OOnOQvkPtjz6sv4V+wxnhoh5Rp/nqcyR8QGomhgpLNJK4S7q1luQASBvbe5O9gMHg9E+Z/8zR/of8A+YuFYVHQAfQY9WxqgkdGPQaeCrup/fEpo+irNO1RRH6iQf0xvyv0MVEkxauqhy7eFKR3U32tuwtYC/md8W9bGcb3V7FoaXDB3GKX4Vu/oJoj1nrSPwmYWP8AlxMx+iXKwLepxn5sWJ+5OC/Cw1F1FLZH/9k=">
            <a:hlinkClick r:id="rId3"/>
          </p:cNvPr>
          <p:cNvSpPr>
            <a:spLocks noChangeAspect="1" noChangeArrowheads="1"/>
          </p:cNvSpPr>
          <p:nvPr/>
        </p:nvSpPr>
        <p:spPr bwMode="auto">
          <a:xfrm>
            <a:off x="155575" y="-419100"/>
            <a:ext cx="1028700" cy="885825"/>
          </a:xfrm>
          <a:prstGeom prst="rect">
            <a:avLst/>
          </a:prstGeom>
          <a:noFill/>
        </p:spPr>
        <p:txBody>
          <a:bodyPr vert="horz" wrap="square" lIns="91440" tIns="45720" rIns="91440" bIns="45720" numCol="1" anchor="t" anchorCtr="0" compatLnSpc="1">
            <a:prstTxWarp prst="textNoShape">
              <a:avLst/>
            </a:prstTxWarp>
          </a:bodyPr>
          <a:lstStyle/>
          <a:p>
            <a:endParaRPr lang="en-CA">
              <a:solidFill>
                <a:prstClr val="black"/>
              </a:solidFill>
            </a:endParaRPr>
          </a:p>
        </p:txBody>
      </p:sp>
      <p:sp>
        <p:nvSpPr>
          <p:cNvPr id="2052" name="AutoShape 4" descr="data:image/jpg;base64,/9j/4AAQSkZJRgABAQAAAQABAAD/2wCEAAkGBhQSERUUExMUFRUVFyIaGBQUGSEeHxobHhcaHhkiIB4bLScgIRskGxcYKzslJiosLCwuGCExNTEqNSorLCkBCQoKDgwOGg8PGiokHSQpKiorLjUqKiovKSwpLCosLCwpKSksKSwpKSwsLCw0NikpLCksLCksLCwpKSksLCwsKf/AABEIAF0AbAMBIgACEQEDEQH/xAAcAAABBAMBAAAAAAAAAAAAAAAGAAQFBwEDCAL/xAA+EAACAQIEBAIIBAMGBwAAAAABAgMEEQAFEiEGEzFBIlEHFCMyQmFxkVKBkqEkM8EVQ3KisfAXVGKCg6PR/8QAGQEAAwEBAQAAAAAAAAAAAAAAAAIDAQQF/8QAJxEAAgIBAgMJAQAAAAAAAAAAAAECEQMEMSFBkQUSExUiUWFxgUL/2gAMAwEAAhEDEQA/ALxwsLCwALCxgnELmPF0EQezGQp7wisQv+N2IjT/AL2XAA+rs5hhTXLLHGt7anYC5HYebXHQb4aw8QBibRylLAqwjcX63vrVQANrG5vftben+IeNXmpnhoXmNSKlpI/VvaFUkZmkRpUUKBqckaWbYAFtsTdP6NoJlVqqSrqXIBbnzsbGwuPDbYG+HjBy2ElNR3LHHEKarWP5vGP2L3/bDfiHi6Ok5N45pjOxVFp01t4ULMdINyAB2vgSp/Rrlim3qkV/JmYn92xDJ6P62CWT1JqIwXm5cUnMBQVCorjwX3VUABv3PngcGgU0y18ozVKmGOeIkxyLqUkEGx+R3GHmK1yfPsxy+CKGfKzLDDGqc2jlDtZVAvyz4idr9sHuS5vHVQRzxNqjlUMp+XkR2INwR2IOEHHuFhYWABYWFhYAFhYWGWcZjyIXlsDoF7F1QdQN2chQN+pP36YAB70lySx0M80YD8pQ/KNwrgMNevSQzKEudNwDbxahtiq5JoJKSCrrTNVmQhYoFGmNHNxoWJbIu6kXPXyOLI/4m0Uh5E0kJ5vsyIWeZbudIVnRAgvc/FisMuyh1pMxy8n2lJKWjv12OtCPry/8+K4qsllukTtDDmUjNEopcqgREf2gVmVHLgHbwA3ibY6SLYZJlcMlMHmzCtq5hIoeOBnaPTzwjj2SkC6XsSw6i2CPKaynlmhnSKeukkp93ca9LBgxUPNohW3NIIS1uhG+JJ5ao01UohhiCtKbSyFyNzNYLGAvRxvr74xtvcxJLYgJOCaETQCPKqlwRIzczq1gttpZB0JvvbtiI4h4Xp2eojgyuWMgRhmVkIjLSFTptIV1MWta59zSApuwsGspqp6mBfWQpIlBaKELpGlSba2c6jYG/bv2vHU2RyJI8RmlW8sAI9kdQWWVwdk2ukam3a9iWthCi2NGe5n/AGfleYtHzFVZBDTpI7MU1QQrYFyxFi0hsDbbBlwLlopqCCBf7pArG9/Ha8n/ALC4/LAB6Tyohpo3IIkzIySLcbxqX/1XT188GuTcTIlPACkztIgYmKJpBdt2Yslwt2JNib79MYMFOFhpR5mknQODa9njdD9nAw7wALCwsLAAwziWRImdDbSpY2QuxAW9lUEXbbpikeN+JJqh6ik5oameCObnzlmvGTG6vHHCqqPEQNwx8J364vwjFLcb5ElPWQyEaYonML2709SxMf5JI1Sv0RcY9jVV8QXFXJLC0by1MlLEqN/C0ywqQLFXLyWPvKd++knExkOiLMwUMrLUxNHLznMjc+KzEM+4LaCNgSN/LD7h+nijjMBeDmiB4SEhaV7xOxB17abiS97bBP8ApBw+zmlvDHOgkHLr0m1TLoLLKSHJFhYMHuFtcAqCO2Gh6ZJmS9UXE18IGpVBTxvFElHVtDqKtJJpl1GPYkIF8aW67i/yJHU04U1Uc1dICRezNDHqLQKOgUH4LbHt+ZG6/LxFmEgIdxWQahEjMoM1OAylrFQRpHfzFgexfllFKJWMNNTwq0SkXbcgM4uViW24YfF5fk81TZGLujQnqRlpStQXJLE6qp2sTESNi/cjsMD3H+X86rgjkvyZa1I2VHYal9WXRc7eK7Hz69d8GlJTzhqTVJAVQXCqjA25RUdWO9j5D+hHuP6Yl6d1305pCT9OWIz++FjuUlsAFPl2UyBgmWV7BXZGbmAWdEZ3BJktcIrH6A43ycLZaBqOVZog5Jn1LIn8oWu279BqHz3xjKsjjHraH+zgRUTFQx6hoJECozC+lXLWH4lxLVeUiVWihShP8KsV6aQqWZ3IJ1Bd9OlCQb31Bd9RGNbFiiOqqOGjoJKqgkzKlqbxqkUzr4ua90uoBBDKjnffYXFji96RWCKHN2CjUfNrbn73xVOf5Tepo4Pg9dD2Zy7MlJTIxF+5LNNctbcjzxbFPfSNXW2/17/vhChswsLCwALAR6Usl51MzBdRKGMjcbkh4TtY7Txxr8hK2DfDDO6JpoHjUqpcW1MCQNxc2BHiAuR87YAKmyCv5spV46mVJ0jl0xBgNM8BWUatSi3MSMXv5jqDiWzSnD5fVhITGWpQ4DaSSyIxN92uQ8R64FocpkWnpPZxSNA89I3NRmGqOVpY/CCo3ETAX/HbysdcK5CFaS6RAPdRyoQg0N1tbcC7Ptc7Eb9sI3yHUeYN55WM9LRVqycsRPFIzBRfRLoSSxNwBpc3FiDYeW5Nkz0utEvLVaVdC2mSVTpaPTa2qMAp2WwsRsL4HeGstE+VLTyabqkkV2F9Lo7op+qkA7Yn+bUAB5auzKt2WmjRSbIQbczWxY2HS3QWAx2Ti5U0ccJKNpj7L5I7U5FC5PKN7RRi5Gj8TDoxP3xBcX1LNTQtZkJzVLq1ri1Q4A2JHwjvhxld2AIizI21WLSrHYM1+nMX5dvh2xp4ohtT0qeK5zSPZzc7yu+5ubmx63OJKLTKuVogKfOdFRmINbBFaabSrRgtcrEo0nWtt2I6e8pO+4E/S1gkkZTVUMrGohUArpJWNEk8PjYhb36jcl/PEDl87mpqrS1i8yoVvDSbMrPB11ISD4bdr6R54IBVSLJcyTuFqHfTNRlgdNPpudATzH7bYyQRMipeXM6YbEcmSTa397WBdv8Awqw28sWWMVNl0sYzCJZtKRLQwoWIMYHs6lj71ipJPyO2J3gn0ietPMKh6aMXVoNMgDMkmsorKx/mBFUm347WFsIUD3CxhWxnABDcW5uaaiqJVZVkSF2j12sXCErseu4G2KXrc2NRmNYWk56iaGOPU0rompHL6FgNyNSHYA/64GcloOYzSzNHLrJYGQiSTfpqY7X/AN7YmKKAwSO9PMYeZbUqBCLre3vA2949PPE3NXR50+0MWPI4Sv7HlNTQONRp4bBZJW00c7XRWZYz4nA8dib9BpIJx7Sni5M7cmEGKnSRdNC4DSNGXKliWsgGjf4g21sazV1DHUa2YG1iRy12vt0XzJ++PEk0xBBrJ7EWILJ4ha2/h327eWN8SIvmeD3fQlKzL6dfWFSmi9m0SIGot2kl0htWo9BrW2wvf88ZzLLoI5JilKjR08Gs66SEXch2ANjcLZRuPxfLEQvOuWFXU3a1zrG9vdvt2xmQzm/8ZVb9bON/rYb4PFQq7V0/z0CbJqJKfOadIo0iM1I5lWMaVZgR8I2uCD+Rxu4242ojU00DTb09WHmsrEJpilA8QBuQ5UWF7fkbBEmUl5BJJU1Tuo0qxlIKg9bEb73ONFPkskTSGKoZeYdTa1Dkmzi5Zt72kf7/ACGGWZbB5lppPi6/A1g4hy0SXNbVOoAteSrLXDA72AGkEoR8z8xfGY8fUlPA7U09RPMzHRDIZwjBnIGvmDdVG3W7FbbdcC8YqgSfWhuLW5KW9+N+n+KKP9AHTbG+KaoULapa6BAp5aXHL5hTt1Bmc3PUkHsMDzJgtfpV/T6M25jQUtXHE1VJUvWVio0cxRRHEDM0cCmJSPA+lj8TAC99jcezPKUp5DT1NNomDaLItwxI8JV+lm6jv8sTuXyTQlCkquU5dhOgYexB5Quulhp1G2/c3vjOdVNRVOXdokJl5p0ByQdEKFd2ClLQJsynqcc8qlzPQ03bmDAm0075NFieiXOqiSneOojlHKkZVnkYePS2kra5IKFbbeE2Nt74sAHHMVRw1HpZuXzZCSSWYrckknpsOvbESRmERKwtPCl76Ip2038/e67YtGSZDDrcWdtx4dEdAV3odyuW5NIqEm94mZP2U2t8rWxHj0DZXf8AlzfTmtixMLDnYAKeg7KwLGGQj5zP/QjAnxN6ATzxJQNEI7bwVJcgG3ZxqJB62PTz8rqwsBlI5n4pocxyxUM8MAjYlVaMlluB0NiLbdL9bHDWj4ti0AyyLq8kVtvv3x0+8QIsQCPI48CjQdEX9IwjgmcOXs/BkVd2vo5nbjCnHd/0nGBxlTfib9OOnOQvkPtjz6sv4V+wxnhoh5Rp/nqcyR8QGomhgpLNJK4S7q1luQASBvbe5O9gMHg9E+Z/8zR/of8A+YuFYVHQAfQY9WxqgkdGPQaeCrup/fEpo+irNO1RRH6iQf0xvyv0MVEkxauqhy7eFKR3U32tuwtYC/md8W9bGcb3V7FoaXDB3GKX4Vu/oJoj1nrSPwmYWP8AlxMx+iXKwLepxn5sWJ+5OC/Cw1F1FLZH/9k=">
            <a:hlinkClick r:id="rId3"/>
          </p:cNvPr>
          <p:cNvSpPr>
            <a:spLocks noChangeAspect="1" noChangeArrowheads="1"/>
          </p:cNvSpPr>
          <p:nvPr/>
        </p:nvSpPr>
        <p:spPr bwMode="auto">
          <a:xfrm>
            <a:off x="155575" y="-419100"/>
            <a:ext cx="1028700" cy="885825"/>
          </a:xfrm>
          <a:prstGeom prst="rect">
            <a:avLst/>
          </a:prstGeom>
          <a:noFill/>
        </p:spPr>
        <p:txBody>
          <a:bodyPr vert="horz" wrap="square" lIns="91440" tIns="45720" rIns="91440" bIns="45720" numCol="1" anchor="t" anchorCtr="0" compatLnSpc="1">
            <a:prstTxWarp prst="textNoShape">
              <a:avLst/>
            </a:prstTxWarp>
          </a:bodyPr>
          <a:lstStyle/>
          <a:p>
            <a:endParaRPr lang="en-CA">
              <a:solidFill>
                <a:prstClr val="black"/>
              </a:solidFill>
            </a:endParaRPr>
          </a:p>
        </p:txBody>
      </p:sp>
    </p:spTree>
    <p:extLst>
      <p:ext uri="{BB962C8B-B14F-4D97-AF65-F5344CB8AC3E}">
        <p14:creationId xmlns:p14="http://schemas.microsoft.com/office/powerpoint/2010/main" xmlns="" val="1203396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Unit Holders Summary</a:t>
            </a:r>
            <a:endParaRPr lang="en-US" dirty="0"/>
          </a:p>
        </p:txBody>
      </p:sp>
      <p:pic>
        <p:nvPicPr>
          <p:cNvPr id="1026" name="Picture 2" descr="C:\Users\sbrina\Desktop\unit holders.png"/>
          <p:cNvPicPr>
            <a:picLocks noGrp="1" noChangeAspect="1" noChangeArrowheads="1"/>
          </p:cNvPicPr>
          <p:nvPr>
            <p:ph idx="1"/>
          </p:nvPr>
        </p:nvPicPr>
        <p:blipFill>
          <a:blip r:embed="rId3" cstate="print"/>
          <a:stretch>
            <a:fillRect/>
          </a:stretch>
        </p:blipFill>
        <p:spPr bwMode="auto">
          <a:xfrm>
            <a:off x="0" y="1143000"/>
            <a:ext cx="9144000" cy="5715000"/>
          </a:xfrm>
          <a:prstGeom prst="rect">
            <a:avLst/>
          </a:prstGeom>
          <a:noFill/>
        </p:spPr>
      </p:pic>
      <p:sp>
        <p:nvSpPr>
          <p:cNvPr id="74760" name="AutoShape 8" descr="data:image/jpg;base64,/9j/4AAQSkZJRgABAQAAAQABAAD/2wCEAAkGBggGERQREwgKFRUWGCEaFBgWDSEdIBkcHyEaICAhJB8gHSoqIR8vICIeIDsiJicqLC4sIyQxNTAqQSgsLCkBCQoKDQwOGg8PGTUkHyQsKSw0LTU1NS0tLC0vLCkpNSs0Liw1NDIsLy8pLC4vLDYpNDU0LC8sMCwwKjQsNSw1NP/AABEIACkAmQMBIgACEQEDEQH/xAAbAAABBQEBAAAAAAAAAAAAAAAGAAIEBQcDAf/EAEEQAAEDAgQEAwUEBQwDAAAAAAECAxEEBQAGEiEHEzFBIlHTFDJhcZRCVYGRRZWhsfAWNURSY3JzhaPD0eEVIyT/xAAZAQEBAAMBAAAAAAAAAAAAAAAAAQIEBQP/xAAvEQACAQIBBwwDAAAAAAAAAAAAARECIdESMVFhcYHBAwQFEzJBkaGxssLwUpLx/9oADAMBAAIRAxEAPwDW7jVXplZDVLbVIjYuVakKPnsGlD9uIf8A5DMx/oFl/WC/RxnPHxNIaq2B5aktqUoOlJg6NTc7/AE4qa218JW21FN9r9UHTpdWTPbbRvvjzapm7S/bgzJT9g18VWavu20fXr9DHi67MrfWhsw+dwX6GB7gfXXWvtaVVC3lQ4pLKlzKmwERueo1axPwjtin44H/AOi0jzqTPx8TOMnQo7MPbViSQ99pzP8Ad1o+uc9DDF1uZmxJt1oHzuC/Qxf4xa1W6q4xV9WqqrqpFJSucttltcSfEJJ8/DJMTvA2wyKW4S86sQaOzc8xVAlNFZVf3bis/wCxjp7Vmn7stP16/Qxn+cOFtLk+mXX26vrWHacayOeSFJHUdOsdjIPQ4P8AI+YnMz2+nq1IAWtHjA6aklSVR5AlJP44ZFKcNTrTq4sbOAl1uZ2wSbdaABuSbguB/oY9FXmg/oy0/Xr9DGbZ24jm+tlppD7UHSsawQtJHiG3koCCOon5Yt8kcR5DNK4l911agOYpUASYAM+SR17n88ai5zyTrjJttqxOvX0RzmnkesefRay0hn7Vmj7stP16/QxxduuYmPeorKmek3JY/exim4vZxrcq0raKcw9UOctC49wdz89wBt3ntiDRcDrM8gKq6yvqH1CXHDUkeI9Y+XTc428imp2UbXVwZyJ+2CtNZmhX6NtP16/Qw72rNH3Xav1gv0MVmTuHaMmvOqRdq5xlQHKZW4SGzvqPWCegG3n17GGLkUrOvOrEk/bA+u4ZlRsbfZx87iv0MP8Aas0fdlq+vX6GMZ4gt3LiFV1tTTuHk21ASmPtkElZBB6+8r5JGNiyDmdGb6BmpkayNLoHZadlft3+Rxiqae9WeurEo81mZ07m22kf5gv0MeIrczL6W20H5XBfoYicUv5orf8ACP7xjLMgZquvDQU6KwKVQ1iA604JPLKgCf8AtP4j410rOqbbap9QjY6WsvynEpdobYlJPiKa5SlAfBJaE/mMXWMpzO83U5ltakuJUksFSSDIO7sHGq4Upd3F+rYZmHFW0v3S42mKF1xtDpLsNFSUpKm/e2iNj1w/ivwzprtTe0UlEyiop/GkNtAcxI3KYA3V3H5d8Fd+XyngDms02sDS3DO/aRrSSd8Rq+kqrWAXs6vNBRhJW0wmT5CUeWM1W1ZNa7vAkEjId+fv1GhTtA6w6gaXEKZKNx3SCB4T126dO2BPjJa664vWxTVFUuBt8qc5bJVpTLW5gbdD+WCtVquKUcw5uqtGnVq5DEaeszy4iN5xzo7fW3AEt5xqFgGCUssGD5GEbYxWfOvFz7QFGMgbt2YuFVdUvMWh+so6pWshrdaFbncRO0kT0IjBnRsVFepTbed3FrT7yUtsEiNjICNt8eBl9TvJ/lw5zAY0ctjVMExGiZgEx5YiaahteLwFwQzDmrM/EFlVFSZVr2Uu+F16oTpSE7SJI/5MdBjRcqZfbyvRsUiV6g0iCf6yjJUfkVEmMVLzL9M6GV53cS4Y0oLbAUZ6QNE4Vcw/bCEu53cbKvdC2mEk9tpR54tlZNb22/aW5R564asVRcqmXG2glsqUhLc6lDUZHlOwxa5N4cU2WlrccU08uRy1FBGgbzsSRPTf+DIcp32m0Oqzs6G3CAhRaY0qKugB0QZ+GO9PablVglGbqpQBKSU07JgpMEe51BBBHnjzVFOVlKJ2vA36ukecVcj1LqccNBB4pZHdztSpDTiUvsr5jJJ2J7pPlO2/mBijo+KOYLUgNVmTLsXkiCppqUrI7jaN/gSME9Zb663AKdzk+gEwCtlgSYJ7o8gThtbR1luAU7nR5sKMJK2WEgnrAlG5x6WfaatobXxZzyDk+/ZtzDVLdfsppqPRpQh0w5qBJ1RE79DMDpE74uM+XWttFA8unpahx4p0NJbaKiFK21QAdgJV+EdxiK9R1dO1zlZ0dS2YhZZYCd4jfRG+PPZarlF/+WrvKAkucpjTHQ+LRHXbEilWlRtc+hbgdl3gYymlRzrxdW3HEhTyG3QEhShuIjfyJPXD+HdmuXD251Fv5FY5RugLad5RKQoDaVAQCRKT8QnBizbq+oOlOcX1KKQsAMME6DICo0e6SDv02wqO319xBU1nJ9YCiklDDCgCOo2R1GMpyvx3W+NyXH8SaZ6stdW2204tamiEpSkkkkjYAdcQ7Jlalv8AZaWjq6RcezoSpKklKkKCQJEiUqB/gg47U1NVVay2jOrqliZSlpgkQYOwR2JA+GGoZqHHCyM7rLgMFAaY1AgTEaJmN8FVENNeLwBmWXMj5gyvfaVtxFU9Ts6gy8GyUhshZAJ+yZJkE7H4RjecDrFPUUT7aHM1uKVM8pTbKSsGdtkg9j08jgi/HC3dG7+IXBzM2VTmR9nXp5AbdbeAcKVKDnL2EDp4IO42OPc4ZdrL+hhtmoDXLdCysKhSQELT4djJ8UwdjEd8EeFizqAJ1GU6uqtTVFqpm3GktwEkltRaUkgGROhWncRO/fE+zWaqp6qqqnC2nnpaSEJUVRywoEkwJJKo6dEjfsL3CwnUAXyxlA2h5+odKC4p99TWlZhLbykKIIIHilA88cqXK9cxc36wlstuKQUp5x2CGygkp0wVTEb7AnBbhYTqAEZtyXc75WIqW3qcIQ22OWtZAcKHg7CoSYT0IIPvAbEYvcy2h+6pZ5aWdSH2nFajEpbWFkSAZO2w6YusLCdQKbNFiF6onaZCGwpSf/VvpCVjdCpA2hUK28sTLLQqttO00SCpKAFkGZVHiM95VJn44m4WEgGs65cqcwIb5KkIdb1Kad5hBbWRAMaSFIIkKSeo6Y6Zosdbd2qdDa0am3m3FnWUGETOkgGCcEOFhK0AGrtYK64W32QFnmQgSXDHhUkzq0yTA66dzh+V8tu2mmdpnuS4FuOKK+7qXCTKwRAVBggbbYIsLCQUOT8vPZeY0Ovhxz3Qr+zRKWkzAOydzP2lK88c8vZfqrdTVDDjqAp159aVNqJgOrUoHcDxDV+YwRYWG4A/la1V9mZp6dxiihhrl8xKiSojQAQCkRIBKp+1HXriJR5armLi/VlTehxaSlPOOwS0G5KdEa5AgzsCr8SvCwlaADFVlutXcUVbbjbaZSHvGTzkJSrSCgiAtKzIWD0nBNGPcLBg/9k="/>
          <p:cNvSpPr>
            <a:spLocks noChangeAspect="1" noChangeArrowheads="1"/>
          </p:cNvSpPr>
          <p:nvPr/>
        </p:nvSpPr>
        <p:spPr bwMode="auto">
          <a:xfrm>
            <a:off x="76200" y="-182563"/>
            <a:ext cx="1457325" cy="390526"/>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4762" name="AutoShape 10" descr="data:image/jpg;base64,/9j/4AAQSkZJRgABAQAAAQABAAD/2wCEAAkGBggGERQREwgKFRUWGCEaFBgWDSEdIBkcHyEaICAhJB8gHSoqIR8vICIeIDsiJicqLC4sIyQxNTAqQSgsLCkBCQoKDQwOGg8PGTUkHyQsKSw0LTU1NS0tLC0vLCkpNSs0Liw1NDIsLy8pLC4vLDYpNDU0LC8sMCwwKjQsNSw1NP/AABEIACkAmQMBIgACEQEDEQH/xAAbAAABBQEBAAAAAAAAAAAAAAAGAAIEBQcDAf/EAEEQAAEDAgQEAwUEBQwDAAAAAAECAxEEBQAGEiEHEzFBIlHTFDJhcZRCVYGRRZWhsfAWNURSY3JzhaPD0eEVIyT/xAAZAQEBAAMBAAAAAAAAAAAAAAAAAQIEBQP/xAAvEQACAQIBBwwDAAAAAAAAAAAAARECIdESMVFhcYHBAwQFEzJBkaGxssLwUpLx/9oADAMBAAIRAxEAPwDW7jVXplZDVLbVIjYuVakKPnsGlD9uIf8A5DMx/oFl/WC/RxnPHxNIaq2B5aktqUoOlJg6NTc7/AE4qa218JW21FN9r9UHTpdWTPbbRvvjzapm7S/bgzJT9g18VWavu20fXr9DHi67MrfWhsw+dwX6GB7gfXXWvtaVVC3lQ4pLKlzKmwERueo1axPwjtin44H/AOi0jzqTPx8TOMnQo7MPbViSQ99pzP8Ad1o+uc9DDF1uZmxJt1oHzuC/Qxf4xa1W6q4xV9WqqrqpFJSucttltcSfEJJ8/DJMTvA2wyKW4S86sQaOzc8xVAlNFZVf3bis/wCxjp7Vmn7stP16/Qxn+cOFtLk+mXX26vrWHacayOeSFJHUdOsdjIPQ4P8AI+YnMz2+nq1IAWtHjA6aklSVR5AlJP44ZFKcNTrTq4sbOAl1uZ2wSbdaABuSbguB/oY9FXmg/oy0/Xr9DGbZ24jm+tlppD7UHSsawQtJHiG3koCCOon5Yt8kcR5DNK4l911agOYpUASYAM+SR17n88ai5zyTrjJttqxOvX0RzmnkesefRay0hn7Vmj7stP16/QxxduuYmPeorKmek3JY/exim4vZxrcq0raKcw9UOctC49wdz89wBt3ntiDRcDrM8gKq6yvqH1CXHDUkeI9Y+XTc428imp2UbXVwZyJ+2CtNZmhX6NtP16/Qw72rNH3Xav1gv0MVmTuHaMmvOqRdq5xlQHKZW4SGzvqPWCegG3n17GGLkUrOvOrEk/bA+u4ZlRsbfZx87iv0MP8Aas0fdlq+vX6GMZ4gt3LiFV1tTTuHk21ASmPtkElZBB6+8r5JGNiyDmdGb6BmpkayNLoHZadlft3+Rxiqae9WeurEo81mZ07m22kf5gv0MeIrczL6W20H5XBfoYicUv5orf8ACP7xjLMgZquvDQU6KwKVQ1iA604JPLKgCf8AtP4j410rOqbbap9QjY6WsvynEpdobYlJPiKa5SlAfBJaE/mMXWMpzO83U5ltakuJUksFSSDIO7sHGq4Upd3F+rYZmHFW0v3S42mKF1xtDpLsNFSUpKm/e2iNj1w/ivwzprtTe0UlEyiop/GkNtAcxI3KYA3V3H5d8Fd+XyngDms02sDS3DO/aRrSSd8Rq+kqrWAXs6vNBRhJW0wmT5CUeWM1W1ZNa7vAkEjId+fv1GhTtA6w6gaXEKZKNx3SCB4T126dO2BPjJa664vWxTVFUuBt8qc5bJVpTLW5gbdD+WCtVquKUcw5uqtGnVq5DEaeszy4iN5xzo7fW3AEt5xqFgGCUssGD5GEbYxWfOvFz7QFGMgbt2YuFVdUvMWh+so6pWshrdaFbncRO0kT0IjBnRsVFepTbed3FrT7yUtsEiNjICNt8eBl9TvJ/lw5zAY0ctjVMExGiZgEx5YiaahteLwFwQzDmrM/EFlVFSZVr2Uu+F16oTpSE7SJI/5MdBjRcqZfbyvRsUiV6g0iCf6yjJUfkVEmMVLzL9M6GV53cS4Y0oLbAUZ6QNE4Vcw/bCEu53cbKvdC2mEk9tpR54tlZNb22/aW5R564asVRcqmXG2glsqUhLc6lDUZHlOwxa5N4cU2WlrccU08uRy1FBGgbzsSRPTf+DIcp32m0Oqzs6G3CAhRaY0qKugB0QZ+GO9PablVglGbqpQBKSU07JgpMEe51BBBHnjzVFOVlKJ2vA36ukecVcj1LqccNBB4pZHdztSpDTiUvsr5jJJ2J7pPlO2/mBijo+KOYLUgNVmTLsXkiCppqUrI7jaN/gSME9Zb663AKdzk+gEwCtlgSYJ7o8gThtbR1luAU7nR5sKMJK2WEgnrAlG5x6WfaatobXxZzyDk+/ZtzDVLdfsppqPRpQh0w5qBJ1RE79DMDpE74uM+XWttFA8unpahx4p0NJbaKiFK21QAdgJV+EdxiK9R1dO1zlZ0dS2YhZZYCd4jfRG+PPZarlF/+WrvKAkucpjTHQ+LRHXbEilWlRtc+hbgdl3gYymlRzrxdW3HEhTyG3QEhShuIjfyJPXD+HdmuXD251Fv5FY5RugLad5RKQoDaVAQCRKT8QnBizbq+oOlOcX1KKQsAMME6DICo0e6SDv02wqO319xBU1nJ9YCiklDDCgCOo2R1GMpyvx3W+NyXH8SaZ6stdW2204tamiEpSkkkkjYAdcQ7Jlalv8AZaWjq6RcezoSpKklKkKCQJEiUqB/gg47U1NVVay2jOrqliZSlpgkQYOwR2JA+GGoZqHHCyM7rLgMFAaY1AgTEaJmN8FVENNeLwBmWXMj5gyvfaVtxFU9Ts6gy8GyUhshZAJ+yZJkE7H4RjecDrFPUUT7aHM1uKVM8pTbKSsGdtkg9j08jgi/HC3dG7+IXBzM2VTmR9nXp5AbdbeAcKVKDnL2EDp4IO42OPc4ZdrL+hhtmoDXLdCysKhSQELT4djJ8UwdjEd8EeFizqAJ1GU6uqtTVFqpm3GktwEkltRaUkgGROhWncRO/fE+zWaqp6qqqnC2nnpaSEJUVRywoEkwJJKo6dEjfsL3CwnUAXyxlA2h5+odKC4p99TWlZhLbykKIIIHilA88cqXK9cxc36wlstuKQUp5x2CGygkp0wVTEb7AnBbhYTqAEZtyXc75WIqW3qcIQ22OWtZAcKHg7CoSYT0IIPvAbEYvcy2h+6pZ5aWdSH2nFajEpbWFkSAZO2w6YusLCdQKbNFiF6onaZCGwpSf/VvpCVjdCpA2hUK28sTLLQqttO00SCpKAFkGZVHiM95VJn44m4WEgGs65cqcwIb5KkIdb1Kad5hBbWRAMaSFIIkKSeo6Y6Zosdbd2qdDa0am3m3FnWUGETOkgGCcEOFhK0AGrtYK64W32QFnmQgSXDHhUkzq0yTA66dzh+V8tu2mmdpnuS4FuOKK+7qXCTKwRAVBggbbYIsLCQUOT8vPZeY0Ovhxz3Qr+zRKWkzAOydzP2lK88c8vZfqrdTVDDjqAp159aVNqJgOrUoHcDxDV+YwRYWG4A/la1V9mZp6dxiihhrl8xKiSojQAQCkRIBKp+1HXriJR5armLi/VlTehxaSlPOOwS0G5KdEa5AgzsCr8SvCwlaADFVlutXcUVbbjbaZSHvGTzkJSrSCgiAtKzIWD0nBNGPcLBg/9k="/>
          <p:cNvSpPr>
            <a:spLocks noChangeAspect="1" noChangeArrowheads="1"/>
          </p:cNvSpPr>
          <p:nvPr/>
        </p:nvSpPr>
        <p:spPr bwMode="auto">
          <a:xfrm>
            <a:off x="76200" y="-182563"/>
            <a:ext cx="1457325" cy="390526"/>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4764" name="AutoShape 12" descr="data:image/jpg;base64,/9j/4AAQSkZJRgABAQAAAQABAAD/2wCEAAkGBggGERQREwgKFRUWGCEaFBgWDSEdIBkcHyEaICAhJB8gHSoqIR8vICIeIDsiJicqLC4sIyQxNTAqQSgsLCkBCQoKDQwOGg8PGTUkHyQsKSw0LTU1NS0tLC0vLCkpNSs0Liw1NDIsLy8pLC4vLDYpNDU0LC8sMCwwKjQsNSw1NP/AABEIACkAmQMBIgACEQEDEQH/xAAbAAABBQEBAAAAAAAAAAAAAAAGAAIEBQcDAf/EAEEQAAEDAgQEAwUEBQwDAAAAAAECAxEEBQAGEiEHEzFBIlHTFDJhcZRCVYGRRZWhsfAWNURSY3JzhaPD0eEVIyT/xAAZAQEBAAMBAAAAAAAAAAAAAAAAAQIEBQP/xAAvEQACAQIBBwwDAAAAAAAAAAAAARECIdESMVFhcYHBAwQFEzJBkaGxssLwUpLx/9oADAMBAAIRAxEAPwDW7jVXplZDVLbVIjYuVakKPnsGlD9uIf8A5DMx/oFl/WC/RxnPHxNIaq2B5aktqUoOlJg6NTc7/AE4qa218JW21FN9r9UHTpdWTPbbRvvjzapm7S/bgzJT9g18VWavu20fXr9DHi67MrfWhsw+dwX6GB7gfXXWvtaVVC3lQ4pLKlzKmwERueo1axPwjtin44H/AOi0jzqTPx8TOMnQo7MPbViSQ99pzP8Ad1o+uc9DDF1uZmxJt1oHzuC/Qxf4xa1W6q4xV9WqqrqpFJSucttltcSfEJJ8/DJMTvA2wyKW4S86sQaOzc8xVAlNFZVf3bis/wCxjp7Vmn7stP16/Qxn+cOFtLk+mXX26vrWHacayOeSFJHUdOsdjIPQ4P8AI+YnMz2+nq1IAWtHjA6aklSVR5AlJP44ZFKcNTrTq4sbOAl1uZ2wSbdaABuSbguB/oY9FXmg/oy0/Xr9DGbZ24jm+tlppD7UHSsawQtJHiG3koCCOon5Yt8kcR5DNK4l911agOYpUASYAM+SR17n88ai5zyTrjJttqxOvX0RzmnkesefRay0hn7Vmj7stP16/QxxduuYmPeorKmek3JY/exim4vZxrcq0raKcw9UOctC49wdz89wBt3ntiDRcDrM8gKq6yvqH1CXHDUkeI9Y+XTc428imp2UbXVwZyJ+2CtNZmhX6NtP16/Qw72rNH3Xav1gv0MVmTuHaMmvOqRdq5xlQHKZW4SGzvqPWCegG3n17GGLkUrOvOrEk/bA+u4ZlRsbfZx87iv0MP8Aas0fdlq+vX6GMZ4gt3LiFV1tTTuHk21ASmPtkElZBB6+8r5JGNiyDmdGb6BmpkayNLoHZadlft3+Rxiqae9WeurEo81mZ07m22kf5gv0MeIrczL6W20H5XBfoYicUv5orf8ACP7xjLMgZquvDQU6KwKVQ1iA604JPLKgCf8AtP4j410rOqbbap9QjY6WsvynEpdobYlJPiKa5SlAfBJaE/mMXWMpzO83U5ltakuJUksFSSDIO7sHGq4Upd3F+rYZmHFW0v3S42mKF1xtDpLsNFSUpKm/e2iNj1w/ivwzprtTe0UlEyiop/GkNtAcxI3KYA3V3H5d8Fd+XyngDms02sDS3DO/aRrSSd8Rq+kqrWAXs6vNBRhJW0wmT5CUeWM1W1ZNa7vAkEjId+fv1GhTtA6w6gaXEKZKNx3SCB4T126dO2BPjJa664vWxTVFUuBt8qc5bJVpTLW5gbdD+WCtVquKUcw5uqtGnVq5DEaeszy4iN5xzo7fW3AEt5xqFgGCUssGD5GEbYxWfOvFz7QFGMgbt2YuFVdUvMWh+so6pWshrdaFbncRO0kT0IjBnRsVFepTbed3FrT7yUtsEiNjICNt8eBl9TvJ/lw5zAY0ctjVMExGiZgEx5YiaahteLwFwQzDmrM/EFlVFSZVr2Uu+F16oTpSE7SJI/5MdBjRcqZfbyvRsUiV6g0iCf6yjJUfkVEmMVLzL9M6GV53cS4Y0oLbAUZ6QNE4Vcw/bCEu53cbKvdC2mEk9tpR54tlZNb22/aW5R564asVRcqmXG2glsqUhLc6lDUZHlOwxa5N4cU2WlrccU08uRy1FBGgbzsSRPTf+DIcp32m0Oqzs6G3CAhRaY0qKugB0QZ+GO9PablVglGbqpQBKSU07JgpMEe51BBBHnjzVFOVlKJ2vA36ukecVcj1LqccNBB4pZHdztSpDTiUvsr5jJJ2J7pPlO2/mBijo+KOYLUgNVmTLsXkiCppqUrI7jaN/gSME9Zb663AKdzk+gEwCtlgSYJ7o8gThtbR1luAU7nR5sKMJK2WEgnrAlG5x6WfaatobXxZzyDk+/ZtzDVLdfsppqPRpQh0w5qBJ1RE79DMDpE74uM+XWttFA8unpahx4p0NJbaKiFK21QAdgJV+EdxiK9R1dO1zlZ0dS2YhZZYCd4jfRG+PPZarlF/+WrvKAkucpjTHQ+LRHXbEilWlRtc+hbgdl3gYymlRzrxdW3HEhTyG3QEhShuIjfyJPXD+HdmuXD251Fv5FY5RugLad5RKQoDaVAQCRKT8QnBizbq+oOlOcX1KKQsAMME6DICo0e6SDv02wqO319xBU1nJ9YCiklDDCgCOo2R1GMpyvx3W+NyXH8SaZ6stdW2204tamiEpSkkkkjYAdcQ7Jlalv8AZaWjq6RcezoSpKklKkKCQJEiUqB/gg47U1NVVay2jOrqliZSlpgkQYOwR2JA+GGoZqHHCyM7rLgMFAaY1AgTEaJmN8FVENNeLwBmWXMj5gyvfaVtxFU9Ts6gy8GyUhshZAJ+yZJkE7H4RjecDrFPUUT7aHM1uKVM8pTbKSsGdtkg9j08jgi/HC3dG7+IXBzM2VTmR9nXp5AbdbeAcKVKDnL2EDp4IO42OPc4ZdrL+hhtmoDXLdCysKhSQELT4djJ8UwdjEd8EeFizqAJ1GU6uqtTVFqpm3GktwEkltRaUkgGROhWncRO/fE+zWaqp6qqqnC2nnpaSEJUVRywoEkwJJKo6dEjfsL3CwnUAXyxlA2h5+odKC4p99TWlZhLbykKIIIHilA88cqXK9cxc36wlstuKQUp5x2CGygkp0wVTEb7AnBbhYTqAEZtyXc75WIqW3qcIQ22OWtZAcKHg7CoSYT0IIPvAbEYvcy2h+6pZ5aWdSH2nFajEpbWFkSAZO2w6YusLCdQKbNFiF6onaZCGwpSf/VvpCVjdCpA2hUK28sTLLQqttO00SCpKAFkGZVHiM95VJn44m4WEgGs65cqcwIb5KkIdb1Kad5hBbWRAMaSFIIkKSeo6Y6Zosdbd2qdDa0am3m3FnWUGETOkgGCcEOFhK0AGrtYK64W32QFnmQgSXDHhUkzq0yTA66dzh+V8tu2mmdpnuS4FuOKK+7qXCTKwRAVBggbbYIsLCQUOT8vPZeY0Ovhxz3Qr+zRKWkzAOydzP2lK88c8vZfqrdTVDDjqAp159aVNqJgOrUoHcDxDV+YwRYWG4A/la1V9mZp6dxiihhrl8xKiSojQAQCkRIBKp+1HXriJR5armLi/VlTehxaSlPOOwS0G5KdEa5AgzsCr8SvCwlaADFVlutXcUVbbjbaZSHvGTzkJSrSCgiAtKzIWD0nBNGPcLBg/9k="/>
          <p:cNvSpPr>
            <a:spLocks noChangeAspect="1" noChangeArrowheads="1"/>
          </p:cNvSpPr>
          <p:nvPr/>
        </p:nvSpPr>
        <p:spPr bwMode="auto">
          <a:xfrm>
            <a:off x="76200" y="-182563"/>
            <a:ext cx="1457325" cy="390526"/>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8" name="Picture 2" descr="http://t3.gstatic.com/images?q=tbn:ANd9GcQguRYAgIHCrIsJWZcEElh56e0ucn76HrHSITwJ69pNIATGgykW"/>
          <p:cNvPicPr>
            <a:picLocks noChangeAspect="1" noChangeArrowheads="1"/>
          </p:cNvPicPr>
          <p:nvPr/>
        </p:nvPicPr>
        <p:blipFill>
          <a:blip r:embed="rId4" cstate="print"/>
          <a:srcRect/>
          <a:stretch>
            <a:fillRect/>
          </a:stretch>
        </p:blipFill>
        <p:spPr bwMode="auto">
          <a:xfrm>
            <a:off x="7467600" y="304800"/>
            <a:ext cx="1295400" cy="447675"/>
          </a:xfrm>
          <a:prstGeom prst="rect">
            <a:avLst/>
          </a:prstGeom>
          <a:noFill/>
        </p:spPr>
      </p:pic>
    </p:spTree>
    <p:extLst>
      <p:ext uri="{BB962C8B-B14F-4D97-AF65-F5344CB8AC3E}">
        <p14:creationId xmlns:p14="http://schemas.microsoft.com/office/powerpoint/2010/main" xmlns="" val="31387819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Distribution to </a:t>
            </a:r>
            <a:r>
              <a:rPr lang="en-CA" dirty="0" err="1" smtClean="0"/>
              <a:t>Unitholders</a:t>
            </a:r>
            <a:endParaRPr lang="en-US" dirty="0"/>
          </a:p>
        </p:txBody>
      </p:sp>
      <p:pic>
        <p:nvPicPr>
          <p:cNvPr id="3074" name="Picture 2" descr="C:\Users\sbrina\Desktop\PERCENTAGE OF DISTRIBUTION TO UNITHOLDERS.png"/>
          <p:cNvPicPr>
            <a:picLocks noGrp="1" noChangeAspect="1" noChangeArrowheads="1"/>
          </p:cNvPicPr>
          <p:nvPr>
            <p:ph idx="1"/>
          </p:nvPr>
        </p:nvPicPr>
        <p:blipFill>
          <a:blip r:embed="rId3" cstate="print"/>
          <a:stretch>
            <a:fillRect/>
          </a:stretch>
        </p:blipFill>
        <p:spPr bwMode="auto">
          <a:xfrm>
            <a:off x="0" y="1143000"/>
            <a:ext cx="9144000" cy="5714999"/>
          </a:xfrm>
          <a:prstGeom prst="rect">
            <a:avLst/>
          </a:prstGeom>
          <a:noFill/>
        </p:spPr>
      </p:pic>
      <p:pic>
        <p:nvPicPr>
          <p:cNvPr id="5" name="Picture 2" descr="http://t3.gstatic.com/images?q=tbn:ANd9GcQguRYAgIHCrIsJWZcEElh56e0ucn76HrHSITwJ69pNIATGgykW"/>
          <p:cNvPicPr>
            <a:picLocks noChangeAspect="1" noChangeArrowheads="1"/>
          </p:cNvPicPr>
          <p:nvPr/>
        </p:nvPicPr>
        <p:blipFill>
          <a:blip r:embed="rId4" cstate="print"/>
          <a:srcRect/>
          <a:stretch>
            <a:fillRect/>
          </a:stretch>
        </p:blipFill>
        <p:spPr bwMode="auto">
          <a:xfrm>
            <a:off x="7467600" y="304800"/>
            <a:ext cx="1295400" cy="447675"/>
          </a:xfrm>
          <a:prstGeom prst="rect">
            <a:avLst/>
          </a:prstGeom>
          <a:noFill/>
        </p:spPr>
      </p:pic>
    </p:spTree>
    <p:extLst>
      <p:ext uri="{BB962C8B-B14F-4D97-AF65-F5344CB8AC3E}">
        <p14:creationId xmlns:p14="http://schemas.microsoft.com/office/powerpoint/2010/main" xmlns="" val="38198238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RIO FACTS</a:t>
            </a:r>
            <a:endParaRPr lang="en-US" dirty="0"/>
          </a:p>
        </p:txBody>
      </p:sp>
      <p:pic>
        <p:nvPicPr>
          <p:cNvPr id="6146" name="Picture 2" descr="\\sphinx.sfu.ca\jga25\sfu_files\documents\My Pictures\rio fact.JPG"/>
          <p:cNvPicPr>
            <a:picLocks noGrp="1" noChangeAspect="1" noChangeArrowheads="1"/>
          </p:cNvPicPr>
          <p:nvPr>
            <p:ph idx="1"/>
          </p:nvPr>
        </p:nvPicPr>
        <p:blipFill>
          <a:blip r:embed="rId2" cstate="print"/>
          <a:stretch>
            <a:fillRect/>
          </a:stretch>
        </p:blipFill>
        <p:spPr bwMode="auto">
          <a:xfrm>
            <a:off x="0" y="1143000"/>
            <a:ext cx="9144000" cy="5715000"/>
          </a:xfrm>
          <a:prstGeom prst="rect">
            <a:avLst/>
          </a:prstGeom>
          <a:noFill/>
        </p:spPr>
      </p:pic>
      <p:pic>
        <p:nvPicPr>
          <p:cNvPr id="5" name="Picture 2" descr="http://t3.gstatic.com/images?q=tbn:ANd9GcQguRYAgIHCrIsJWZcEElh56e0ucn76HrHSITwJ69pNIATGgykW"/>
          <p:cNvPicPr>
            <a:picLocks noChangeAspect="1" noChangeArrowheads="1"/>
          </p:cNvPicPr>
          <p:nvPr/>
        </p:nvPicPr>
        <p:blipFill>
          <a:blip r:embed="rId3" cstate="print"/>
          <a:srcRect/>
          <a:stretch>
            <a:fillRect/>
          </a:stretch>
        </p:blipFill>
        <p:spPr bwMode="auto">
          <a:xfrm>
            <a:off x="7467600" y="304800"/>
            <a:ext cx="1295400" cy="447675"/>
          </a:xfrm>
          <a:prstGeom prst="rect">
            <a:avLst/>
          </a:prstGeom>
          <a:noFill/>
        </p:spPr>
      </p:pic>
    </p:spTree>
    <p:extLst>
      <p:ext uri="{BB962C8B-B14F-4D97-AF65-F5344CB8AC3E}">
        <p14:creationId xmlns:p14="http://schemas.microsoft.com/office/powerpoint/2010/main" xmlns="" val="39970038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RIO FACTS</a:t>
            </a:r>
            <a:endParaRPr lang="en-US" dirty="0"/>
          </a:p>
        </p:txBody>
      </p:sp>
      <p:pic>
        <p:nvPicPr>
          <p:cNvPr id="1026" name="Picture 2" descr="H:\My Pictures\top ten canada.JPG"/>
          <p:cNvPicPr>
            <a:picLocks noGrp="1" noChangeAspect="1" noChangeArrowheads="1"/>
          </p:cNvPicPr>
          <p:nvPr>
            <p:ph idx="1"/>
          </p:nvPr>
        </p:nvPicPr>
        <p:blipFill>
          <a:blip r:embed="rId2" cstate="print"/>
          <a:stretch>
            <a:fillRect/>
          </a:stretch>
        </p:blipFill>
        <p:spPr bwMode="auto">
          <a:xfrm>
            <a:off x="0" y="1143000"/>
            <a:ext cx="9144000" cy="5715000"/>
          </a:xfrm>
          <a:prstGeom prst="rect">
            <a:avLst/>
          </a:prstGeom>
          <a:noFill/>
        </p:spPr>
      </p:pic>
      <p:pic>
        <p:nvPicPr>
          <p:cNvPr id="5" name="Picture 2" descr="http://t3.gstatic.com/images?q=tbn:ANd9GcQguRYAgIHCrIsJWZcEElh56e0ucn76HrHSITwJ69pNIATGgykW"/>
          <p:cNvPicPr>
            <a:picLocks noChangeAspect="1" noChangeArrowheads="1"/>
          </p:cNvPicPr>
          <p:nvPr/>
        </p:nvPicPr>
        <p:blipFill>
          <a:blip r:embed="rId3" cstate="print"/>
          <a:srcRect/>
          <a:stretch>
            <a:fillRect/>
          </a:stretch>
        </p:blipFill>
        <p:spPr bwMode="auto">
          <a:xfrm>
            <a:off x="7467600" y="304800"/>
            <a:ext cx="1295400" cy="447675"/>
          </a:xfrm>
          <a:prstGeom prst="rect">
            <a:avLst/>
          </a:prstGeom>
          <a:noFill/>
        </p:spPr>
      </p:pic>
    </p:spTree>
    <p:extLst>
      <p:ext uri="{BB962C8B-B14F-4D97-AF65-F5344CB8AC3E}">
        <p14:creationId xmlns:p14="http://schemas.microsoft.com/office/powerpoint/2010/main" xmlns="" val="28296126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RIO FACTS</a:t>
            </a:r>
            <a:endParaRPr lang="en-US" dirty="0"/>
          </a:p>
        </p:txBody>
      </p:sp>
      <p:pic>
        <p:nvPicPr>
          <p:cNvPr id="2050" name="Picture 2" descr="H:\My Pictures\top ten us.JPG"/>
          <p:cNvPicPr>
            <a:picLocks noGrp="1" noChangeAspect="1" noChangeArrowheads="1"/>
          </p:cNvPicPr>
          <p:nvPr>
            <p:ph idx="1"/>
          </p:nvPr>
        </p:nvPicPr>
        <p:blipFill>
          <a:blip r:embed="rId2" cstate="print"/>
          <a:stretch>
            <a:fillRect/>
          </a:stretch>
        </p:blipFill>
        <p:spPr bwMode="auto">
          <a:xfrm>
            <a:off x="0" y="1066800"/>
            <a:ext cx="9144000" cy="5791200"/>
          </a:xfrm>
          <a:prstGeom prst="rect">
            <a:avLst/>
          </a:prstGeom>
          <a:noFill/>
        </p:spPr>
      </p:pic>
      <p:pic>
        <p:nvPicPr>
          <p:cNvPr id="5" name="Picture 2" descr="http://t3.gstatic.com/images?q=tbn:ANd9GcQguRYAgIHCrIsJWZcEElh56e0ucn76HrHSITwJ69pNIATGgykW"/>
          <p:cNvPicPr>
            <a:picLocks noChangeAspect="1" noChangeArrowheads="1"/>
          </p:cNvPicPr>
          <p:nvPr/>
        </p:nvPicPr>
        <p:blipFill>
          <a:blip r:embed="rId3" cstate="print"/>
          <a:srcRect/>
          <a:stretch>
            <a:fillRect/>
          </a:stretch>
        </p:blipFill>
        <p:spPr bwMode="auto">
          <a:xfrm>
            <a:off x="7467600" y="304800"/>
            <a:ext cx="1295400" cy="447675"/>
          </a:xfrm>
          <a:prstGeom prst="rect">
            <a:avLst/>
          </a:prstGeom>
          <a:noFill/>
        </p:spPr>
      </p:pic>
    </p:spTree>
    <p:extLst>
      <p:ext uri="{BB962C8B-B14F-4D97-AF65-F5344CB8AC3E}">
        <p14:creationId xmlns:p14="http://schemas.microsoft.com/office/powerpoint/2010/main" xmlns="" val="6018778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Geographic Diversification</a:t>
            </a:r>
            <a:endParaRPr lang="en-US" dirty="0"/>
          </a:p>
        </p:txBody>
      </p:sp>
      <p:pic>
        <p:nvPicPr>
          <p:cNvPr id="7170" name="Picture 2" descr="\\sphinx.sfu.ca\jga25\sfu_files\documents\My Pictures\geo final.JPG"/>
          <p:cNvPicPr>
            <a:picLocks noGrp="1" noChangeAspect="1" noChangeArrowheads="1"/>
          </p:cNvPicPr>
          <p:nvPr>
            <p:ph idx="1"/>
          </p:nvPr>
        </p:nvPicPr>
        <p:blipFill>
          <a:blip r:embed="rId2" cstate="print"/>
          <a:stretch>
            <a:fillRect/>
          </a:stretch>
        </p:blipFill>
        <p:spPr bwMode="auto">
          <a:xfrm>
            <a:off x="0" y="1219200"/>
            <a:ext cx="9144000" cy="5638799"/>
          </a:xfrm>
          <a:prstGeom prst="rect">
            <a:avLst/>
          </a:prstGeom>
          <a:noFill/>
        </p:spPr>
      </p:pic>
      <p:pic>
        <p:nvPicPr>
          <p:cNvPr id="67586" name="Picture 2" descr="http://t3.gstatic.com/images?q=tbn:ANd9GcQguRYAgIHCrIsJWZcEElh56e0ucn76HrHSITwJ69pNIATGgykW"/>
          <p:cNvPicPr>
            <a:picLocks noChangeAspect="1" noChangeArrowheads="1"/>
          </p:cNvPicPr>
          <p:nvPr/>
        </p:nvPicPr>
        <p:blipFill>
          <a:blip r:embed="rId3" cstate="print"/>
          <a:srcRect/>
          <a:stretch>
            <a:fillRect/>
          </a:stretch>
        </p:blipFill>
        <p:spPr bwMode="auto">
          <a:xfrm>
            <a:off x="7467600" y="304800"/>
            <a:ext cx="1295400" cy="447675"/>
          </a:xfrm>
          <a:prstGeom prst="rect">
            <a:avLst/>
          </a:prstGeom>
          <a:noFill/>
        </p:spPr>
      </p:pic>
      <p:cxnSp>
        <p:nvCxnSpPr>
          <p:cNvPr id="6" name="Straight Connector 5"/>
          <p:cNvCxnSpPr/>
          <p:nvPr/>
        </p:nvCxnSpPr>
        <p:spPr>
          <a:xfrm rot="5400000" flipH="1" flipV="1">
            <a:off x="-114300" y="232410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25146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22860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5210879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sz="3200" dirty="0" smtClean="0"/>
              <a:t>Geographical Diversification</a:t>
            </a:r>
            <a:br>
              <a:rPr lang="en-CA" sz="3200" dirty="0" smtClean="0"/>
            </a:br>
            <a:r>
              <a:rPr lang="en-CA" sz="3200" dirty="0" smtClean="0"/>
              <a:t> (both U.S. CANADA)</a:t>
            </a:r>
            <a:endParaRPr lang="en-US" sz="3200" dirty="0"/>
          </a:p>
        </p:txBody>
      </p:sp>
      <p:pic>
        <p:nvPicPr>
          <p:cNvPr id="8194" name="Picture 2" descr="\\sphinx.sfu.ca\jga25\sfu_files\documents\My Pictures\geo.JPG"/>
          <p:cNvPicPr>
            <a:picLocks noGrp="1" noChangeAspect="1" noChangeArrowheads="1"/>
          </p:cNvPicPr>
          <p:nvPr>
            <p:ph idx="1"/>
          </p:nvPr>
        </p:nvPicPr>
        <p:blipFill>
          <a:blip r:embed="rId2" cstate="print"/>
          <a:stretch>
            <a:fillRect/>
          </a:stretch>
        </p:blipFill>
        <p:spPr bwMode="auto">
          <a:xfrm>
            <a:off x="0" y="1371600"/>
            <a:ext cx="9144000" cy="5486400"/>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p:spPr>
      </p:pic>
      <p:pic>
        <p:nvPicPr>
          <p:cNvPr id="66562" name="Picture 2" descr="http://t3.gstatic.com/images?q=tbn:ANd9GcQguRYAgIHCrIsJWZcEElh56e0ucn76HrHSITwJ69pNIATGgykW"/>
          <p:cNvPicPr>
            <a:picLocks noChangeAspect="1" noChangeArrowheads="1"/>
          </p:cNvPicPr>
          <p:nvPr/>
        </p:nvPicPr>
        <p:blipFill>
          <a:blip r:embed="rId3" cstate="print"/>
          <a:srcRect/>
          <a:stretch>
            <a:fillRect/>
          </a:stretch>
        </p:blipFill>
        <p:spPr bwMode="auto">
          <a:xfrm>
            <a:off x="7315200" y="228600"/>
            <a:ext cx="1524000" cy="600075"/>
          </a:xfrm>
          <a:prstGeom prst="rect">
            <a:avLst/>
          </a:prstGeom>
          <a:noFill/>
        </p:spPr>
      </p:pic>
    </p:spTree>
    <p:extLst>
      <p:ext uri="{BB962C8B-B14F-4D97-AF65-F5344CB8AC3E}">
        <p14:creationId xmlns:p14="http://schemas.microsoft.com/office/powerpoint/2010/main" xmlns="" val="15179931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Recent Expansion in Canada</a:t>
            </a:r>
            <a:endParaRPr lang="en-US" dirty="0"/>
          </a:p>
        </p:txBody>
      </p:sp>
      <p:pic>
        <p:nvPicPr>
          <p:cNvPr id="9218" name="Picture 2" descr="\\sphinx.sfu.ca\jga25\sfu_files\documents\My Pictures\expansion in canada.JPG"/>
          <p:cNvPicPr>
            <a:picLocks noGrp="1" noChangeAspect="1" noChangeArrowheads="1"/>
          </p:cNvPicPr>
          <p:nvPr>
            <p:ph idx="1"/>
          </p:nvPr>
        </p:nvPicPr>
        <p:blipFill>
          <a:blip r:embed="rId3" cstate="print"/>
          <a:stretch>
            <a:fillRect/>
          </a:stretch>
        </p:blipFill>
        <p:spPr bwMode="auto">
          <a:xfrm>
            <a:off x="0" y="1143000"/>
            <a:ext cx="9144000" cy="5715000"/>
          </a:xfrm>
          <a:prstGeom prst="rect">
            <a:avLst/>
          </a:prstGeom>
          <a:noFill/>
        </p:spPr>
      </p:pic>
      <p:pic>
        <p:nvPicPr>
          <p:cNvPr id="65538" name="Picture 2" descr="http://t3.gstatic.com/images?q=tbn:ANd9GcQguRYAgIHCrIsJWZcEElh56e0ucn76HrHSITwJ69pNIATGgykW"/>
          <p:cNvPicPr>
            <a:picLocks noChangeAspect="1" noChangeArrowheads="1"/>
          </p:cNvPicPr>
          <p:nvPr/>
        </p:nvPicPr>
        <p:blipFill>
          <a:blip r:embed="rId4" cstate="print"/>
          <a:srcRect/>
          <a:stretch>
            <a:fillRect/>
          </a:stretch>
        </p:blipFill>
        <p:spPr bwMode="auto">
          <a:xfrm>
            <a:off x="7848600" y="228600"/>
            <a:ext cx="1066800" cy="447675"/>
          </a:xfrm>
          <a:prstGeom prst="rect">
            <a:avLst/>
          </a:prstGeom>
          <a:noFill/>
        </p:spPr>
      </p:pic>
    </p:spTree>
    <p:extLst>
      <p:ext uri="{BB962C8B-B14F-4D97-AF65-F5344CB8AC3E}">
        <p14:creationId xmlns:p14="http://schemas.microsoft.com/office/powerpoint/2010/main" xmlns="" val="13378508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rmAutofit fontScale="90000"/>
          </a:bodyPr>
          <a:lstStyle/>
          <a:p>
            <a:r>
              <a:rPr lang="en-CA" dirty="0" smtClean="0"/>
              <a:t>Top 20 Anchors in Canada and the U.S</a:t>
            </a:r>
            <a:endParaRPr lang="en-US" dirty="0"/>
          </a:p>
        </p:txBody>
      </p:sp>
      <p:pic>
        <p:nvPicPr>
          <p:cNvPr id="6146" name="Picture 2" descr="C:\Users\sbrina\Desktop\Untitled2.png"/>
          <p:cNvPicPr>
            <a:picLocks noGrp="1" noChangeAspect="1" noChangeArrowheads="1"/>
          </p:cNvPicPr>
          <p:nvPr>
            <p:ph idx="1"/>
          </p:nvPr>
        </p:nvPicPr>
        <p:blipFill>
          <a:blip r:embed="rId2" cstate="print"/>
          <a:stretch>
            <a:fillRect/>
          </a:stretch>
        </p:blipFill>
        <p:spPr bwMode="auto">
          <a:xfrm>
            <a:off x="0" y="1371600"/>
            <a:ext cx="9144000" cy="5486400"/>
          </a:xfrm>
          <a:prstGeom prst="rect">
            <a:avLst/>
          </a:prstGeom>
          <a:noFill/>
        </p:spPr>
      </p:pic>
    </p:spTree>
    <p:extLst>
      <p:ext uri="{BB962C8B-B14F-4D97-AF65-F5344CB8AC3E}">
        <p14:creationId xmlns:p14="http://schemas.microsoft.com/office/powerpoint/2010/main" xmlns="" val="12549631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Recent U.S Expansions</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Advance in U.S market due to the lowered real estate prices</a:t>
            </a:r>
          </a:p>
          <a:p>
            <a:endParaRPr lang="en-CA" dirty="0" smtClean="0"/>
          </a:p>
          <a:p>
            <a:r>
              <a:rPr lang="en-CA" dirty="0" smtClean="0"/>
              <a:t>Cedar: 80% Interest (Massachusetts, Pennsylvania, and Connecticut)</a:t>
            </a:r>
          </a:p>
          <a:p>
            <a:endParaRPr lang="en-CA" dirty="0" smtClean="0"/>
          </a:p>
          <a:p>
            <a:r>
              <a:rPr lang="en-CA" dirty="0" smtClean="0"/>
              <a:t>Inland Western:  80% interest for </a:t>
            </a:r>
            <a:r>
              <a:rPr lang="en-CA" dirty="0" err="1" smtClean="0"/>
              <a:t>usd</a:t>
            </a:r>
            <a:r>
              <a:rPr lang="en-CA" dirty="0" smtClean="0"/>
              <a:t> $123.3 million and assume $68.2m property level debt with average interest rate of  5.6% and average term 6 years.</a:t>
            </a:r>
          </a:p>
          <a:p>
            <a:pPr>
              <a:buNone/>
            </a:pPr>
            <a:r>
              <a:rPr lang="en-CA" dirty="0" smtClean="0"/>
              <a:t>	(Dallas – Fort Worth, Houston, and Austin</a:t>
            </a:r>
          </a:p>
        </p:txBody>
      </p:sp>
      <p:pic>
        <p:nvPicPr>
          <p:cNvPr id="62466" name="Picture 2" descr="http://t3.gstatic.com/images?q=tbn:ANd9GcRIEvl1pvTfqGB1xyOatEcaI9arxJuWo3DTnudY8zgVy0PzCnLpkw"/>
          <p:cNvPicPr>
            <a:picLocks noChangeAspect="1" noChangeArrowheads="1"/>
          </p:cNvPicPr>
          <p:nvPr/>
        </p:nvPicPr>
        <p:blipFill>
          <a:blip r:embed="rId3" cstate="print"/>
          <a:srcRect/>
          <a:stretch>
            <a:fillRect/>
          </a:stretch>
        </p:blipFill>
        <p:spPr bwMode="auto">
          <a:xfrm>
            <a:off x="7162800" y="228600"/>
            <a:ext cx="1752600" cy="1219200"/>
          </a:xfrm>
          <a:prstGeom prst="rect">
            <a:avLst/>
          </a:prstGeom>
          <a:noFill/>
        </p:spPr>
      </p:pic>
    </p:spTree>
    <p:extLst>
      <p:ext uri="{BB962C8B-B14F-4D97-AF65-F5344CB8AC3E}">
        <p14:creationId xmlns:p14="http://schemas.microsoft.com/office/powerpoint/2010/main" xmlns="" val="70459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Characteristics of REITs</a:t>
            </a:r>
            <a:endParaRPr lang="zh-TW" altLang="en-US" dirty="0"/>
          </a:p>
        </p:txBody>
      </p:sp>
      <p:sp>
        <p:nvSpPr>
          <p:cNvPr id="3" name="Content Placeholder 2"/>
          <p:cNvSpPr>
            <a:spLocks noGrp="1"/>
          </p:cNvSpPr>
          <p:nvPr>
            <p:ph idx="1"/>
          </p:nvPr>
        </p:nvSpPr>
        <p:spPr/>
        <p:txBody>
          <a:bodyPr>
            <a:normAutofit fontScale="85000" lnSpcReduction="20000"/>
          </a:bodyPr>
          <a:lstStyle/>
          <a:p>
            <a:pPr lvl="0"/>
            <a:r>
              <a:rPr lang="en-US" dirty="0" smtClean="0"/>
              <a:t>Dual market situation where two parallel markets exist for trading real estate</a:t>
            </a:r>
          </a:p>
          <a:p>
            <a:pPr lvl="0">
              <a:buNone/>
            </a:pPr>
            <a:endParaRPr lang="en-CA" sz="4000" dirty="0" smtClean="0"/>
          </a:p>
          <a:p>
            <a:pPr lvl="0"/>
            <a:r>
              <a:rPr lang="en-US" dirty="0" smtClean="0"/>
              <a:t>Stock market valuation of property (indirect market), and the private market valuation (direct market) are not always the same</a:t>
            </a:r>
          </a:p>
          <a:p>
            <a:pPr lvl="0">
              <a:buNone/>
            </a:pPr>
            <a:endParaRPr lang="en-CA" sz="4000" dirty="0" smtClean="0"/>
          </a:p>
          <a:p>
            <a:pPr lvl="0"/>
            <a:r>
              <a:rPr lang="en-US" dirty="0" smtClean="0"/>
              <a:t>Indirect market (REIT market) tends to lead the private market</a:t>
            </a:r>
          </a:p>
          <a:p>
            <a:pPr lvl="0">
              <a:buNone/>
            </a:pPr>
            <a:endParaRPr lang="en-CA" sz="4000" dirty="0" smtClean="0"/>
          </a:p>
          <a:p>
            <a:pPr lvl="0"/>
            <a:r>
              <a:rPr lang="en-US" dirty="0" smtClean="0"/>
              <a:t>When two markets disagree REITs can undertake positive NPV investments either by buying or selling in the private market</a:t>
            </a:r>
          </a:p>
          <a:p>
            <a:pPr lvl="0">
              <a:buNone/>
            </a:pPr>
            <a:endParaRPr lang="en-CA" sz="4000" dirty="0" smtClean="0"/>
          </a:p>
          <a:p>
            <a:pPr lvl="0"/>
            <a:r>
              <a:rPr lang="en-US" dirty="0" smtClean="0"/>
              <a:t>When the stock market values property more highly than private property market, REITs can grow merely by buying properties, and thus becoming growth stocks, at least temporarily</a:t>
            </a:r>
            <a:endParaRPr lang="en-CA" sz="4000" dirty="0" smtClean="0"/>
          </a:p>
          <a:p>
            <a:endParaRPr lang="en-CA" dirty="0"/>
          </a:p>
        </p:txBody>
      </p:sp>
    </p:spTree>
    <p:extLst>
      <p:ext uri="{BB962C8B-B14F-4D97-AF65-F5344CB8AC3E}">
        <p14:creationId xmlns:p14="http://schemas.microsoft.com/office/powerpoint/2010/main" xmlns="" val="20177250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Recent U.S Expansions(cont’d)</a:t>
            </a:r>
            <a:endParaRPr lang="en-CA" dirty="0"/>
          </a:p>
        </p:txBody>
      </p:sp>
      <p:sp>
        <p:nvSpPr>
          <p:cNvPr id="3" name="Content Placeholder 2"/>
          <p:cNvSpPr>
            <a:spLocks noGrp="1"/>
          </p:cNvSpPr>
          <p:nvPr>
            <p:ph idx="1"/>
          </p:nvPr>
        </p:nvSpPr>
        <p:spPr/>
        <p:txBody>
          <a:bodyPr/>
          <a:lstStyle/>
          <a:p>
            <a:r>
              <a:rPr lang="en-CA" dirty="0" err="1" smtClean="0"/>
              <a:t>Kimco</a:t>
            </a:r>
            <a:r>
              <a:rPr lang="en-CA" dirty="0" smtClean="0"/>
              <a:t> Realty – 31.7% Acquired Las Palmas Market Place in El Paso for $26.4695 million. </a:t>
            </a:r>
          </a:p>
          <a:p>
            <a:r>
              <a:rPr lang="en-CA" dirty="0" smtClean="0"/>
              <a:t>Palmas MP is 638,000 square foot with average price of $10 per square foot for 7 years.</a:t>
            </a:r>
          </a:p>
        </p:txBody>
      </p:sp>
      <p:pic>
        <p:nvPicPr>
          <p:cNvPr id="4" name="Picture 3"/>
          <p:cNvPicPr>
            <a:picLocks noChangeAspect="1" noChangeArrowheads="1"/>
          </p:cNvPicPr>
          <p:nvPr/>
        </p:nvPicPr>
        <p:blipFill>
          <a:blip r:embed="rId3" cstate="print"/>
          <a:srcRect/>
          <a:stretch>
            <a:fillRect/>
          </a:stretch>
        </p:blipFill>
        <p:spPr bwMode="auto">
          <a:xfrm>
            <a:off x="3124200" y="4724400"/>
            <a:ext cx="5715008" cy="1714488"/>
          </a:xfrm>
          <a:prstGeom prst="rect">
            <a:avLst/>
          </a:prstGeom>
          <a:noFill/>
          <a:ln w="9525">
            <a:noFill/>
            <a:miter lim="800000"/>
            <a:headEnd/>
            <a:tailEnd/>
          </a:ln>
          <a:effectLst/>
        </p:spPr>
      </p:pic>
    </p:spTree>
    <p:extLst>
      <p:ext uri="{BB962C8B-B14F-4D97-AF65-F5344CB8AC3E}">
        <p14:creationId xmlns:p14="http://schemas.microsoft.com/office/powerpoint/2010/main" xmlns="" val="40368003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Recent U.S Expansions(cont’d)</a:t>
            </a:r>
            <a:endParaRPr lang="en-US" dirty="0"/>
          </a:p>
        </p:txBody>
      </p:sp>
      <p:pic>
        <p:nvPicPr>
          <p:cNvPr id="1026" name="Picture 2" descr="C:\Users\sbrina\Desktop\us portfolio 2010.png"/>
          <p:cNvPicPr>
            <a:picLocks noGrp="1" noChangeAspect="1" noChangeArrowheads="1"/>
          </p:cNvPicPr>
          <p:nvPr>
            <p:ph idx="1"/>
          </p:nvPr>
        </p:nvPicPr>
        <p:blipFill>
          <a:blip r:embed="rId3" cstate="print"/>
          <a:stretch>
            <a:fillRect/>
          </a:stretch>
        </p:blipFill>
        <p:spPr bwMode="auto">
          <a:xfrm>
            <a:off x="0" y="1143000"/>
            <a:ext cx="9144000" cy="5715000"/>
          </a:xfrm>
          <a:prstGeom prst="rect">
            <a:avLst/>
          </a:prstGeom>
          <a:noFill/>
        </p:spPr>
      </p:pic>
      <p:pic>
        <p:nvPicPr>
          <p:cNvPr id="4" name="Picture 2" descr="http://t3.gstatic.com/images?q=tbn:ANd9GcQguRYAgIHCrIsJWZcEElh56e0ucn76HrHSITwJ69pNIATGgykW"/>
          <p:cNvPicPr>
            <a:picLocks noChangeAspect="1" noChangeArrowheads="1"/>
          </p:cNvPicPr>
          <p:nvPr/>
        </p:nvPicPr>
        <p:blipFill>
          <a:blip r:embed="rId4" cstate="print"/>
          <a:srcRect/>
          <a:stretch>
            <a:fillRect/>
          </a:stretch>
        </p:blipFill>
        <p:spPr bwMode="auto">
          <a:xfrm>
            <a:off x="7772400" y="381000"/>
            <a:ext cx="1066800" cy="447675"/>
          </a:xfrm>
          <a:prstGeom prst="rect">
            <a:avLst/>
          </a:prstGeom>
          <a:noFill/>
        </p:spPr>
      </p:pic>
    </p:spTree>
    <p:extLst>
      <p:ext uri="{BB962C8B-B14F-4D97-AF65-F5344CB8AC3E}">
        <p14:creationId xmlns:p14="http://schemas.microsoft.com/office/powerpoint/2010/main" xmlns="" val="24441133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Diversification of Property Type</a:t>
            </a:r>
            <a:endParaRPr lang="en-US" dirty="0"/>
          </a:p>
        </p:txBody>
      </p:sp>
      <p:pic>
        <p:nvPicPr>
          <p:cNvPr id="3074" name="Picture 2" descr="H:\My Pictures\geo 2.JPG"/>
          <p:cNvPicPr>
            <a:picLocks noGrp="1" noChangeAspect="1" noChangeArrowheads="1"/>
          </p:cNvPicPr>
          <p:nvPr>
            <p:ph idx="1"/>
          </p:nvPr>
        </p:nvPicPr>
        <p:blipFill>
          <a:blip r:embed="rId3" cstate="print"/>
          <a:srcRect/>
          <a:stretch>
            <a:fillRect/>
          </a:stretch>
        </p:blipFill>
        <p:spPr bwMode="auto">
          <a:xfrm>
            <a:off x="0" y="1219200"/>
            <a:ext cx="9144000" cy="5638799"/>
          </a:xfrm>
          <a:prstGeom prst="rect">
            <a:avLst/>
          </a:prstGeom>
          <a:noFill/>
        </p:spPr>
      </p:pic>
      <p:pic>
        <p:nvPicPr>
          <p:cNvPr id="4" name="Picture 2" descr="http://t3.gstatic.com/images?q=tbn:ANd9GcQguRYAgIHCrIsJWZcEElh56e0ucn76HrHSITwJ69pNIATGgykW"/>
          <p:cNvPicPr>
            <a:picLocks noChangeAspect="1" noChangeArrowheads="1"/>
          </p:cNvPicPr>
          <p:nvPr/>
        </p:nvPicPr>
        <p:blipFill>
          <a:blip r:embed="rId4" cstate="print"/>
          <a:srcRect/>
          <a:stretch>
            <a:fillRect/>
          </a:stretch>
        </p:blipFill>
        <p:spPr bwMode="auto">
          <a:xfrm>
            <a:off x="7848600" y="381000"/>
            <a:ext cx="1066800" cy="447675"/>
          </a:xfrm>
          <a:prstGeom prst="rect">
            <a:avLst/>
          </a:prstGeom>
          <a:noFill/>
        </p:spPr>
      </p:pic>
    </p:spTree>
    <p:extLst>
      <p:ext uri="{BB962C8B-B14F-4D97-AF65-F5344CB8AC3E}">
        <p14:creationId xmlns:p14="http://schemas.microsoft.com/office/powerpoint/2010/main" xmlns="" val="12867142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Summery of Income </a:t>
            </a:r>
            <a:r>
              <a:rPr lang="en-CA" dirty="0" err="1" smtClean="0"/>
              <a:t>Ppty</a:t>
            </a:r>
            <a:endParaRPr lang="en-US" dirty="0"/>
          </a:p>
        </p:txBody>
      </p:sp>
      <p:pic>
        <p:nvPicPr>
          <p:cNvPr id="7170" name="Picture 2" descr="C:\Users\sbrina\Desktop\INCOME PROPERTY.png"/>
          <p:cNvPicPr>
            <a:picLocks noGrp="1" noChangeAspect="1" noChangeArrowheads="1"/>
          </p:cNvPicPr>
          <p:nvPr>
            <p:ph idx="1"/>
          </p:nvPr>
        </p:nvPicPr>
        <p:blipFill>
          <a:blip r:embed="rId3" cstate="print"/>
          <a:stretch>
            <a:fillRect/>
          </a:stretch>
        </p:blipFill>
        <p:spPr bwMode="auto">
          <a:xfrm>
            <a:off x="0" y="1143000"/>
            <a:ext cx="9144000" cy="5714999"/>
          </a:xfrm>
          <a:prstGeom prst="rect">
            <a:avLst/>
          </a:prstGeom>
          <a:noFill/>
        </p:spPr>
      </p:pic>
      <p:pic>
        <p:nvPicPr>
          <p:cNvPr id="4" name="Picture 2" descr="http://t3.gstatic.com/images?q=tbn:ANd9GcQguRYAgIHCrIsJWZcEElh56e0ucn76HrHSITwJ69pNIATGgykW"/>
          <p:cNvPicPr>
            <a:picLocks noChangeAspect="1" noChangeArrowheads="1"/>
          </p:cNvPicPr>
          <p:nvPr/>
        </p:nvPicPr>
        <p:blipFill>
          <a:blip r:embed="rId4" cstate="print"/>
          <a:srcRect/>
          <a:stretch>
            <a:fillRect/>
          </a:stretch>
        </p:blipFill>
        <p:spPr bwMode="auto">
          <a:xfrm>
            <a:off x="7772400" y="304800"/>
            <a:ext cx="1066800" cy="447675"/>
          </a:xfrm>
          <a:prstGeom prst="rect">
            <a:avLst/>
          </a:prstGeom>
          <a:noFill/>
        </p:spPr>
      </p:pic>
      <p:cxnSp>
        <p:nvCxnSpPr>
          <p:cNvPr id="6" name="Straight Connector 5"/>
          <p:cNvCxnSpPr/>
          <p:nvPr/>
        </p:nvCxnSpPr>
        <p:spPr>
          <a:xfrm>
            <a:off x="152400" y="2362200"/>
            <a:ext cx="8991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 y="1981200"/>
            <a:ext cx="8991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913961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Related Financing on </a:t>
            </a:r>
            <a:r>
              <a:rPr lang="en-CA" dirty="0" err="1" smtClean="0"/>
              <a:t>Ppty</a:t>
            </a:r>
            <a:endParaRPr lang="en-US" dirty="0"/>
          </a:p>
        </p:txBody>
      </p:sp>
      <p:pic>
        <p:nvPicPr>
          <p:cNvPr id="8194" name="Picture 2" descr="C:\Users\sbrina\Desktop\RELATED FINANCING ON PROPERTY.png"/>
          <p:cNvPicPr>
            <a:picLocks noGrp="1" noChangeAspect="1" noChangeArrowheads="1"/>
          </p:cNvPicPr>
          <p:nvPr>
            <p:ph idx="1"/>
          </p:nvPr>
        </p:nvPicPr>
        <p:blipFill>
          <a:blip r:embed="rId3" cstate="print"/>
          <a:srcRect/>
          <a:stretch>
            <a:fillRect/>
          </a:stretch>
        </p:blipFill>
        <p:spPr bwMode="auto">
          <a:xfrm>
            <a:off x="-7268" y="1295400"/>
            <a:ext cx="9144000" cy="5562600"/>
          </a:xfrm>
          <a:prstGeom prst="rect">
            <a:avLst/>
          </a:prstGeom>
          <a:noFill/>
        </p:spPr>
      </p:pic>
      <p:pic>
        <p:nvPicPr>
          <p:cNvPr id="4" name="Picture 2" descr="http://t3.gstatic.com/images?q=tbn:ANd9GcQguRYAgIHCrIsJWZcEElh56e0ucn76HrHSITwJ69pNIATGgykW"/>
          <p:cNvPicPr>
            <a:picLocks noChangeAspect="1" noChangeArrowheads="1"/>
          </p:cNvPicPr>
          <p:nvPr/>
        </p:nvPicPr>
        <p:blipFill>
          <a:blip r:embed="rId4" cstate="print"/>
          <a:srcRect/>
          <a:stretch>
            <a:fillRect/>
          </a:stretch>
        </p:blipFill>
        <p:spPr bwMode="auto">
          <a:xfrm>
            <a:off x="7848600" y="304800"/>
            <a:ext cx="1066800" cy="447675"/>
          </a:xfrm>
          <a:prstGeom prst="rect">
            <a:avLst/>
          </a:prstGeom>
          <a:noFill/>
        </p:spPr>
      </p:pic>
    </p:spTree>
    <p:extLst>
      <p:ext uri="{BB962C8B-B14F-4D97-AF65-F5344CB8AC3E}">
        <p14:creationId xmlns:p14="http://schemas.microsoft.com/office/powerpoint/2010/main" xmlns="" val="26274265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Occupancy Rates</a:t>
            </a:r>
            <a:endParaRPr lang="en-US" dirty="0"/>
          </a:p>
        </p:txBody>
      </p:sp>
      <p:pic>
        <p:nvPicPr>
          <p:cNvPr id="10242" name="Picture 2" descr="\\sphinx.sfu.ca\jga25\sfu_files\documents\My Pictures\occupancy rate.JPG"/>
          <p:cNvPicPr>
            <a:picLocks noGrp="1" noChangeAspect="1" noChangeArrowheads="1"/>
          </p:cNvPicPr>
          <p:nvPr>
            <p:ph idx="1"/>
          </p:nvPr>
        </p:nvPicPr>
        <p:blipFill>
          <a:blip r:embed="rId3" cstate="print"/>
          <a:stretch>
            <a:fillRect/>
          </a:stretch>
        </p:blipFill>
        <p:spPr bwMode="auto">
          <a:xfrm>
            <a:off x="0" y="1143000"/>
            <a:ext cx="9144000" cy="5715000"/>
          </a:xfrm>
          <a:prstGeom prst="rect">
            <a:avLst/>
          </a:prstGeom>
          <a:noFill/>
        </p:spPr>
      </p:pic>
      <p:pic>
        <p:nvPicPr>
          <p:cNvPr id="4" name="Picture 2" descr="http://t3.gstatic.com/images?q=tbn:ANd9GcQguRYAgIHCrIsJWZcEElh56e0ucn76HrHSITwJ69pNIATGgykW"/>
          <p:cNvPicPr>
            <a:picLocks noChangeAspect="1" noChangeArrowheads="1"/>
          </p:cNvPicPr>
          <p:nvPr/>
        </p:nvPicPr>
        <p:blipFill>
          <a:blip r:embed="rId4" cstate="print"/>
          <a:srcRect/>
          <a:stretch>
            <a:fillRect/>
          </a:stretch>
        </p:blipFill>
        <p:spPr bwMode="auto">
          <a:xfrm>
            <a:off x="7772400" y="304800"/>
            <a:ext cx="1066800" cy="447675"/>
          </a:xfrm>
          <a:prstGeom prst="rect">
            <a:avLst/>
          </a:prstGeom>
          <a:noFill/>
        </p:spPr>
      </p:pic>
    </p:spTree>
    <p:extLst>
      <p:ext uri="{BB962C8B-B14F-4D97-AF65-F5344CB8AC3E}">
        <p14:creationId xmlns:p14="http://schemas.microsoft.com/office/powerpoint/2010/main" xmlns="" val="40787766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Lease Expiries</a:t>
            </a:r>
            <a:endParaRPr lang="en-US" dirty="0"/>
          </a:p>
        </p:txBody>
      </p:sp>
      <p:pic>
        <p:nvPicPr>
          <p:cNvPr id="11266" name="Picture 2" descr="\\sphinx.sfu.ca\jga25\sfu_files\documents\My Pictures\lease expiries.JPG"/>
          <p:cNvPicPr>
            <a:picLocks noGrp="1" noChangeAspect="1" noChangeArrowheads="1"/>
          </p:cNvPicPr>
          <p:nvPr>
            <p:ph idx="1"/>
          </p:nvPr>
        </p:nvPicPr>
        <p:blipFill>
          <a:blip r:embed="rId3" cstate="print"/>
          <a:srcRect/>
          <a:stretch>
            <a:fillRect/>
          </a:stretch>
        </p:blipFill>
        <p:spPr bwMode="auto">
          <a:xfrm>
            <a:off x="0" y="1143000"/>
            <a:ext cx="9144000" cy="5715000"/>
          </a:xfrm>
          <a:prstGeom prst="rect">
            <a:avLst/>
          </a:prstGeom>
          <a:noFill/>
        </p:spPr>
      </p:pic>
      <p:pic>
        <p:nvPicPr>
          <p:cNvPr id="4" name="Picture 2" descr="http://t3.gstatic.com/images?q=tbn:ANd9GcQguRYAgIHCrIsJWZcEElh56e0ucn76HrHSITwJ69pNIATGgykW"/>
          <p:cNvPicPr>
            <a:picLocks noChangeAspect="1" noChangeArrowheads="1"/>
          </p:cNvPicPr>
          <p:nvPr/>
        </p:nvPicPr>
        <p:blipFill>
          <a:blip r:embed="rId4" cstate="print"/>
          <a:srcRect/>
          <a:stretch>
            <a:fillRect/>
          </a:stretch>
        </p:blipFill>
        <p:spPr bwMode="auto">
          <a:xfrm>
            <a:off x="7696200" y="304800"/>
            <a:ext cx="1066800" cy="447675"/>
          </a:xfrm>
          <a:prstGeom prst="rect">
            <a:avLst/>
          </a:prstGeom>
          <a:noFill/>
        </p:spPr>
      </p:pic>
      <p:cxnSp>
        <p:nvCxnSpPr>
          <p:cNvPr id="6" name="Straight Connector 5"/>
          <p:cNvCxnSpPr/>
          <p:nvPr/>
        </p:nvCxnSpPr>
        <p:spPr>
          <a:xfrm>
            <a:off x="0" y="35052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8100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3246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0" y="6629400"/>
            <a:ext cx="9144000" cy="7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286875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Leasing Activities</a:t>
            </a:r>
            <a:endParaRPr lang="en-US" dirty="0"/>
          </a:p>
        </p:txBody>
      </p:sp>
      <p:pic>
        <p:nvPicPr>
          <p:cNvPr id="9218" name="Picture 2" descr="C:\Users\sbrina\Desktop\LEASING ACTIVITIES.png"/>
          <p:cNvPicPr>
            <a:picLocks noGrp="1" noChangeAspect="1" noChangeArrowheads="1"/>
          </p:cNvPicPr>
          <p:nvPr>
            <p:ph idx="1"/>
          </p:nvPr>
        </p:nvPicPr>
        <p:blipFill>
          <a:blip r:embed="rId3" cstate="print"/>
          <a:srcRect/>
          <a:stretch>
            <a:fillRect/>
          </a:stretch>
        </p:blipFill>
        <p:spPr bwMode="auto">
          <a:xfrm>
            <a:off x="0" y="1066800"/>
            <a:ext cx="9144000" cy="5791200"/>
          </a:xfrm>
          <a:prstGeom prst="rect">
            <a:avLst/>
          </a:prstGeom>
          <a:noFill/>
        </p:spPr>
      </p:pic>
      <p:pic>
        <p:nvPicPr>
          <p:cNvPr id="4" name="Picture 2" descr="http://t3.gstatic.com/images?q=tbn:ANd9GcQguRYAgIHCrIsJWZcEElh56e0ucn76HrHSITwJ69pNIATGgykW"/>
          <p:cNvPicPr>
            <a:picLocks noChangeAspect="1" noChangeArrowheads="1"/>
          </p:cNvPicPr>
          <p:nvPr/>
        </p:nvPicPr>
        <p:blipFill>
          <a:blip r:embed="rId4" cstate="print"/>
          <a:srcRect/>
          <a:stretch>
            <a:fillRect/>
          </a:stretch>
        </p:blipFill>
        <p:spPr bwMode="auto">
          <a:xfrm>
            <a:off x="7848600" y="228600"/>
            <a:ext cx="1066800" cy="447675"/>
          </a:xfrm>
          <a:prstGeom prst="rect">
            <a:avLst/>
          </a:prstGeom>
          <a:noFill/>
        </p:spPr>
      </p:pic>
    </p:spTree>
    <p:extLst>
      <p:ext uri="{BB962C8B-B14F-4D97-AF65-F5344CB8AC3E}">
        <p14:creationId xmlns:p14="http://schemas.microsoft.com/office/powerpoint/2010/main" xmlns="" val="22716677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67464" cy="914400"/>
          </a:xfrm>
        </p:spPr>
        <p:txBody>
          <a:bodyPr>
            <a:normAutofit fontScale="90000"/>
          </a:bodyPr>
          <a:lstStyle/>
          <a:p>
            <a:r>
              <a:rPr lang="en-CA" dirty="0" smtClean="0"/>
              <a:t>Summary of U.S Lease Breakdown</a:t>
            </a:r>
            <a:endParaRPr lang="en-US" dirty="0"/>
          </a:p>
        </p:txBody>
      </p:sp>
      <p:pic>
        <p:nvPicPr>
          <p:cNvPr id="10242" name="Picture 2" descr="C:\Users\sbrina\Desktop\US Leasing breakdown.png"/>
          <p:cNvPicPr>
            <a:picLocks noGrp="1" noChangeAspect="1" noChangeArrowheads="1"/>
          </p:cNvPicPr>
          <p:nvPr>
            <p:ph idx="1"/>
          </p:nvPr>
        </p:nvPicPr>
        <p:blipFill>
          <a:blip r:embed="rId3" cstate="print"/>
          <a:srcRect/>
          <a:stretch>
            <a:fillRect/>
          </a:stretch>
        </p:blipFill>
        <p:spPr bwMode="auto">
          <a:xfrm>
            <a:off x="0" y="762000"/>
            <a:ext cx="9144000" cy="6096000"/>
          </a:xfrm>
          <a:prstGeom prst="rect">
            <a:avLst/>
          </a:prstGeom>
          <a:noFill/>
        </p:spPr>
      </p:pic>
    </p:spTree>
    <p:extLst>
      <p:ext uri="{BB962C8B-B14F-4D97-AF65-F5344CB8AC3E}">
        <p14:creationId xmlns:p14="http://schemas.microsoft.com/office/powerpoint/2010/main" xmlns="" val="24402248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Joint Ventures Summary</a:t>
            </a:r>
            <a:endParaRPr lang="en-US" dirty="0"/>
          </a:p>
        </p:txBody>
      </p:sp>
      <p:pic>
        <p:nvPicPr>
          <p:cNvPr id="11266" name="Picture 2" descr="C:\Users\sbrina\Desktop\joint venture.png"/>
          <p:cNvPicPr>
            <a:picLocks noGrp="1" noChangeAspect="1" noChangeArrowheads="1"/>
          </p:cNvPicPr>
          <p:nvPr>
            <p:ph idx="1"/>
          </p:nvPr>
        </p:nvPicPr>
        <p:blipFill>
          <a:blip r:embed="rId3" cstate="print"/>
          <a:stretch>
            <a:fillRect/>
          </a:stretch>
        </p:blipFill>
        <p:spPr bwMode="auto">
          <a:xfrm>
            <a:off x="0" y="1143000"/>
            <a:ext cx="9144000" cy="5715000"/>
          </a:xfrm>
          <a:prstGeom prst="rect">
            <a:avLst/>
          </a:prstGeom>
          <a:noFill/>
        </p:spPr>
      </p:pic>
      <p:pic>
        <p:nvPicPr>
          <p:cNvPr id="4" name="Picture 2" descr="http://t3.gstatic.com/images?q=tbn:ANd9GcQguRYAgIHCrIsJWZcEElh56e0ucn76HrHSITwJ69pNIATGgykW"/>
          <p:cNvPicPr>
            <a:picLocks noChangeAspect="1" noChangeArrowheads="1"/>
          </p:cNvPicPr>
          <p:nvPr/>
        </p:nvPicPr>
        <p:blipFill>
          <a:blip r:embed="rId4" cstate="print"/>
          <a:srcRect/>
          <a:stretch>
            <a:fillRect/>
          </a:stretch>
        </p:blipFill>
        <p:spPr bwMode="auto">
          <a:xfrm>
            <a:off x="7696200" y="381000"/>
            <a:ext cx="1066800" cy="447675"/>
          </a:xfrm>
          <a:prstGeom prst="rect">
            <a:avLst/>
          </a:prstGeom>
          <a:noFill/>
        </p:spPr>
      </p:pic>
    </p:spTree>
    <p:extLst>
      <p:ext uri="{BB962C8B-B14F-4D97-AF65-F5344CB8AC3E}">
        <p14:creationId xmlns:p14="http://schemas.microsoft.com/office/powerpoint/2010/main" xmlns="" val="29667989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Benefits of REIT</a:t>
            </a:r>
            <a:endParaRPr lang="zh-TW" altLang="en-US" dirty="0"/>
          </a:p>
        </p:txBody>
      </p:sp>
      <p:sp>
        <p:nvSpPr>
          <p:cNvPr id="3" name="Content Placeholder 2"/>
          <p:cNvSpPr>
            <a:spLocks noGrp="1"/>
          </p:cNvSpPr>
          <p:nvPr>
            <p:ph idx="1"/>
          </p:nvPr>
        </p:nvSpPr>
        <p:spPr/>
        <p:txBody>
          <a:bodyPr/>
          <a:lstStyle/>
          <a:p>
            <a:r>
              <a:rPr lang="en-CA" dirty="0" smtClean="0"/>
              <a:t>Diversified portfolio</a:t>
            </a:r>
          </a:p>
          <a:p>
            <a:r>
              <a:rPr lang="en-CA" altLang="zh-TW" dirty="0" smtClean="0"/>
              <a:t>Liquid investments</a:t>
            </a:r>
          </a:p>
          <a:p>
            <a:r>
              <a:rPr lang="en-CA" altLang="zh-TW" dirty="0" smtClean="0"/>
              <a:t>Constantly paying dividends</a:t>
            </a:r>
          </a:p>
          <a:p>
            <a:r>
              <a:rPr lang="en-CA" altLang="zh-TW" dirty="0" smtClean="0"/>
              <a:t>Relatively high performance</a:t>
            </a:r>
          </a:p>
          <a:p>
            <a:r>
              <a:rPr lang="en-CA" altLang="zh-TW" dirty="0" smtClean="0"/>
              <a:t>Provide transparency to investors</a:t>
            </a:r>
            <a:endParaRPr lang="zh-TW" altLang="en-US" dirty="0"/>
          </a:p>
        </p:txBody>
      </p:sp>
    </p:spTree>
    <p:extLst>
      <p:ext uri="{BB962C8B-B14F-4D97-AF65-F5344CB8AC3E}">
        <p14:creationId xmlns:p14="http://schemas.microsoft.com/office/powerpoint/2010/main" xmlns="" val="8737824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CA" dirty="0" smtClean="0"/>
              <a:t>Capital Structure &amp; Financing Activities</a:t>
            </a:r>
            <a:endParaRPr lang="en-US" dirty="0"/>
          </a:p>
        </p:txBody>
      </p:sp>
      <p:pic>
        <p:nvPicPr>
          <p:cNvPr id="12290" name="Picture 2" descr="\\sphinx.sfu.ca\jga25\sfu_files\documents\My Pictures\capital structure.JPG"/>
          <p:cNvPicPr>
            <a:picLocks noGrp="1" noChangeAspect="1" noChangeArrowheads="1"/>
          </p:cNvPicPr>
          <p:nvPr>
            <p:ph idx="1"/>
          </p:nvPr>
        </p:nvPicPr>
        <p:blipFill>
          <a:blip r:embed="rId3" cstate="print"/>
          <a:stretch>
            <a:fillRect/>
          </a:stretch>
        </p:blipFill>
        <p:spPr bwMode="auto">
          <a:xfrm>
            <a:off x="0" y="1066800"/>
            <a:ext cx="9144000" cy="5791200"/>
          </a:xfrm>
          <a:prstGeom prst="rect">
            <a:avLst/>
          </a:prstGeom>
          <a:noFill/>
        </p:spPr>
      </p:pic>
    </p:spTree>
    <p:extLst>
      <p:ext uri="{BB962C8B-B14F-4D97-AF65-F5344CB8AC3E}">
        <p14:creationId xmlns:p14="http://schemas.microsoft.com/office/powerpoint/2010/main" xmlns="" val="23006945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sbrina\Desktop\changing in the carrying amount 2.jpg"/>
          <p:cNvPicPr>
            <a:picLocks noChangeAspect="1" noChangeArrowheads="1"/>
          </p:cNvPicPr>
          <p:nvPr/>
        </p:nvPicPr>
        <p:blipFill>
          <a:blip r:embed="rId2" cstate="print"/>
          <a:srcRect/>
          <a:stretch>
            <a:fillRect/>
          </a:stretch>
        </p:blipFill>
        <p:spPr bwMode="auto">
          <a:xfrm>
            <a:off x="-676275" y="-228600"/>
            <a:ext cx="9820275" cy="7430122"/>
          </a:xfrm>
          <a:prstGeom prst="rect">
            <a:avLst/>
          </a:prstGeom>
          <a:noFill/>
        </p:spPr>
      </p:pic>
      <p:cxnSp>
        <p:nvCxnSpPr>
          <p:cNvPr id="5" name="Straight Connector 4"/>
          <p:cNvCxnSpPr/>
          <p:nvPr/>
        </p:nvCxnSpPr>
        <p:spPr>
          <a:xfrm>
            <a:off x="-609600" y="533400"/>
            <a:ext cx="9753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9600" y="838200"/>
            <a:ext cx="9753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520185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CA" dirty="0" smtClean="0"/>
              <a:t>Capital Structure &amp; Financing (Cont’d) </a:t>
            </a:r>
            <a:endParaRPr lang="en-US" dirty="0"/>
          </a:p>
        </p:txBody>
      </p:sp>
      <p:pic>
        <p:nvPicPr>
          <p:cNvPr id="13314" name="Picture 2" descr="C:\Users\sbrina\Desktop\capital structure and financing 2.png"/>
          <p:cNvPicPr>
            <a:picLocks noGrp="1" noChangeAspect="1" noChangeArrowheads="1"/>
          </p:cNvPicPr>
          <p:nvPr>
            <p:ph idx="1"/>
          </p:nvPr>
        </p:nvPicPr>
        <p:blipFill>
          <a:blip r:embed="rId3" cstate="print"/>
          <a:srcRect/>
          <a:stretch>
            <a:fillRect/>
          </a:stretch>
        </p:blipFill>
        <p:spPr bwMode="auto">
          <a:xfrm>
            <a:off x="0" y="762000"/>
            <a:ext cx="9144000" cy="6096000"/>
          </a:xfrm>
          <a:prstGeom prst="rect">
            <a:avLst/>
          </a:prstGeom>
          <a:noFill/>
        </p:spPr>
      </p:pic>
    </p:spTree>
    <p:extLst>
      <p:ext uri="{BB962C8B-B14F-4D97-AF65-F5344CB8AC3E}">
        <p14:creationId xmlns:p14="http://schemas.microsoft.com/office/powerpoint/2010/main" xmlns="" val="8357872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CA" dirty="0" smtClean="0"/>
              <a:t>Capital Structure &amp; Financing (Cont’d)</a:t>
            </a:r>
            <a:endParaRPr lang="en-US" dirty="0"/>
          </a:p>
        </p:txBody>
      </p:sp>
      <p:pic>
        <p:nvPicPr>
          <p:cNvPr id="14338" name="Picture 2" descr="C:\Users\sbrina\Desktop\changing in the carrying amount 3.jpg"/>
          <p:cNvPicPr>
            <a:picLocks noGrp="1" noChangeAspect="1" noChangeArrowheads="1"/>
          </p:cNvPicPr>
          <p:nvPr>
            <p:ph idx="1"/>
          </p:nvPr>
        </p:nvPicPr>
        <p:blipFill>
          <a:blip r:embed="rId3" cstate="print"/>
          <a:stretch>
            <a:fillRect/>
          </a:stretch>
        </p:blipFill>
        <p:spPr bwMode="auto">
          <a:xfrm>
            <a:off x="0" y="762000"/>
            <a:ext cx="9144000" cy="6096000"/>
          </a:xfrm>
          <a:prstGeom prst="rect">
            <a:avLst/>
          </a:prstGeom>
          <a:noFill/>
        </p:spPr>
      </p:pic>
    </p:spTree>
    <p:extLst>
      <p:ext uri="{BB962C8B-B14F-4D97-AF65-F5344CB8AC3E}">
        <p14:creationId xmlns:p14="http://schemas.microsoft.com/office/powerpoint/2010/main" xmlns="" val="2998128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CEO</a:t>
            </a:r>
            <a:endParaRPr lang="en-CA" dirty="0"/>
          </a:p>
        </p:txBody>
      </p:sp>
      <p:pic>
        <p:nvPicPr>
          <p:cNvPr id="35843" name="Picture 3"/>
          <p:cNvPicPr>
            <a:picLocks noChangeAspect="1" noChangeArrowheads="1"/>
          </p:cNvPicPr>
          <p:nvPr/>
        </p:nvPicPr>
        <p:blipFill>
          <a:blip r:embed="rId2" cstate="print"/>
          <a:srcRect/>
          <a:stretch>
            <a:fillRect/>
          </a:stretch>
        </p:blipFill>
        <p:spPr bwMode="auto">
          <a:xfrm>
            <a:off x="4071934" y="1071546"/>
            <a:ext cx="3357586" cy="5643578"/>
          </a:xfrm>
          <a:prstGeom prst="rect">
            <a:avLst/>
          </a:prstGeom>
          <a:noFill/>
          <a:ln w="9525">
            <a:noFill/>
            <a:miter lim="800000"/>
            <a:headEnd/>
            <a:tailEnd/>
          </a:ln>
          <a:effectLst/>
        </p:spPr>
      </p:pic>
      <p:pic>
        <p:nvPicPr>
          <p:cNvPr id="35844" name="Picture 4"/>
          <p:cNvPicPr>
            <a:picLocks noChangeAspect="1" noChangeArrowheads="1"/>
          </p:cNvPicPr>
          <p:nvPr/>
        </p:nvPicPr>
        <p:blipFill>
          <a:blip r:embed="rId3" cstate="print"/>
          <a:srcRect/>
          <a:stretch>
            <a:fillRect/>
          </a:stretch>
        </p:blipFill>
        <p:spPr bwMode="auto">
          <a:xfrm>
            <a:off x="214282" y="1142984"/>
            <a:ext cx="3786214" cy="5382705"/>
          </a:xfrm>
          <a:prstGeom prst="rect">
            <a:avLst/>
          </a:prstGeom>
          <a:noFill/>
          <a:ln w="9525">
            <a:noFill/>
            <a:miter lim="800000"/>
            <a:headEnd/>
            <a:tailEnd/>
          </a:ln>
          <a:effectLst/>
        </p:spPr>
      </p:pic>
    </p:spTree>
    <p:extLst>
      <p:ext uri="{BB962C8B-B14F-4D97-AF65-F5344CB8AC3E}">
        <p14:creationId xmlns:p14="http://schemas.microsoft.com/office/powerpoint/2010/main" xmlns="" val="39234177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Senior Management</a:t>
            </a:r>
            <a:endParaRPr lang="en-CA" dirty="0"/>
          </a:p>
        </p:txBody>
      </p:sp>
      <p:pic>
        <p:nvPicPr>
          <p:cNvPr id="41986" name="Picture 2"/>
          <p:cNvPicPr>
            <a:picLocks noGrp="1" noChangeAspect="1" noChangeArrowheads="1"/>
          </p:cNvPicPr>
          <p:nvPr>
            <p:ph idx="1"/>
          </p:nvPr>
        </p:nvPicPr>
        <p:blipFill>
          <a:blip r:embed="rId3" cstate="print"/>
          <a:srcRect/>
          <a:stretch>
            <a:fillRect/>
          </a:stretch>
        </p:blipFill>
        <p:spPr bwMode="auto">
          <a:xfrm>
            <a:off x="0" y="1142984"/>
            <a:ext cx="9144000" cy="1857388"/>
          </a:xfrm>
          <a:prstGeom prst="rect">
            <a:avLst/>
          </a:prstGeom>
          <a:noFill/>
          <a:ln w="9525">
            <a:noFill/>
            <a:miter lim="800000"/>
            <a:headEnd/>
            <a:tailEnd/>
          </a:ln>
          <a:effectLst/>
        </p:spPr>
      </p:pic>
      <p:pic>
        <p:nvPicPr>
          <p:cNvPr id="41988" name="Picture 4"/>
          <p:cNvPicPr>
            <a:picLocks noChangeAspect="1" noChangeArrowheads="1"/>
          </p:cNvPicPr>
          <p:nvPr/>
        </p:nvPicPr>
        <p:blipFill>
          <a:blip r:embed="rId4" cstate="print"/>
          <a:srcRect/>
          <a:stretch>
            <a:fillRect/>
          </a:stretch>
        </p:blipFill>
        <p:spPr bwMode="auto">
          <a:xfrm>
            <a:off x="11248" y="3000372"/>
            <a:ext cx="9132752" cy="2286016"/>
          </a:xfrm>
          <a:prstGeom prst="rect">
            <a:avLst/>
          </a:prstGeom>
          <a:noFill/>
          <a:ln w="9525">
            <a:noFill/>
            <a:miter lim="800000"/>
            <a:headEnd/>
            <a:tailEnd/>
          </a:ln>
          <a:effectLst/>
        </p:spPr>
      </p:pic>
      <p:pic>
        <p:nvPicPr>
          <p:cNvPr id="41989" name="Picture 5"/>
          <p:cNvPicPr>
            <a:picLocks noChangeAspect="1" noChangeArrowheads="1"/>
          </p:cNvPicPr>
          <p:nvPr/>
        </p:nvPicPr>
        <p:blipFill>
          <a:blip r:embed="rId5" cstate="print"/>
          <a:srcRect/>
          <a:stretch>
            <a:fillRect/>
          </a:stretch>
        </p:blipFill>
        <p:spPr bwMode="auto">
          <a:xfrm>
            <a:off x="-1" y="5572140"/>
            <a:ext cx="9144001" cy="928694"/>
          </a:xfrm>
          <a:prstGeom prst="rect">
            <a:avLst/>
          </a:prstGeom>
          <a:noFill/>
          <a:ln w="9525">
            <a:noFill/>
            <a:miter lim="800000"/>
            <a:headEnd/>
            <a:tailEnd/>
          </a:ln>
          <a:effectLst/>
        </p:spPr>
      </p:pic>
    </p:spTree>
    <p:extLst>
      <p:ext uri="{BB962C8B-B14F-4D97-AF65-F5344CB8AC3E}">
        <p14:creationId xmlns:p14="http://schemas.microsoft.com/office/powerpoint/2010/main" xmlns="" val="38313214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Broad of Trustees</a:t>
            </a:r>
            <a:endParaRPr lang="en-CA" dirty="0"/>
          </a:p>
        </p:txBody>
      </p:sp>
      <p:pic>
        <p:nvPicPr>
          <p:cNvPr id="36868" name="Picture 4"/>
          <p:cNvPicPr>
            <a:picLocks noGrp="1" noChangeAspect="1" noChangeArrowheads="1"/>
          </p:cNvPicPr>
          <p:nvPr>
            <p:ph idx="1"/>
          </p:nvPr>
        </p:nvPicPr>
        <p:blipFill>
          <a:blip r:embed="rId2" cstate="print"/>
          <a:srcRect/>
          <a:stretch>
            <a:fillRect/>
          </a:stretch>
        </p:blipFill>
        <p:spPr bwMode="auto">
          <a:xfrm>
            <a:off x="428596" y="1142983"/>
            <a:ext cx="2071702" cy="2849683"/>
          </a:xfrm>
          <a:prstGeom prst="rect">
            <a:avLst/>
          </a:prstGeom>
          <a:noFill/>
          <a:ln w="9525">
            <a:noFill/>
            <a:miter lim="800000"/>
            <a:headEnd/>
            <a:tailEnd/>
          </a:ln>
          <a:effectLst/>
        </p:spPr>
      </p:pic>
      <p:pic>
        <p:nvPicPr>
          <p:cNvPr id="36866" name="Picture 2"/>
          <p:cNvPicPr>
            <a:picLocks noChangeAspect="1" noChangeArrowheads="1"/>
          </p:cNvPicPr>
          <p:nvPr/>
        </p:nvPicPr>
        <p:blipFill>
          <a:blip r:embed="rId3" cstate="print"/>
          <a:srcRect/>
          <a:stretch>
            <a:fillRect/>
          </a:stretch>
        </p:blipFill>
        <p:spPr bwMode="auto">
          <a:xfrm>
            <a:off x="4572000" y="1142984"/>
            <a:ext cx="2247900" cy="3114675"/>
          </a:xfrm>
          <a:prstGeom prst="rect">
            <a:avLst/>
          </a:prstGeom>
          <a:noFill/>
          <a:ln w="9525">
            <a:noFill/>
            <a:miter lim="800000"/>
            <a:headEnd/>
            <a:tailEnd/>
          </a:ln>
          <a:effectLst/>
        </p:spPr>
      </p:pic>
      <p:pic>
        <p:nvPicPr>
          <p:cNvPr id="36877" name="Picture 13"/>
          <p:cNvPicPr>
            <a:picLocks noChangeAspect="1" noChangeArrowheads="1"/>
          </p:cNvPicPr>
          <p:nvPr/>
        </p:nvPicPr>
        <p:blipFill>
          <a:blip r:embed="rId4" cstate="print"/>
          <a:srcRect/>
          <a:stretch>
            <a:fillRect/>
          </a:stretch>
        </p:blipFill>
        <p:spPr bwMode="auto">
          <a:xfrm>
            <a:off x="2500298" y="1142984"/>
            <a:ext cx="2071702" cy="4581525"/>
          </a:xfrm>
          <a:prstGeom prst="rect">
            <a:avLst/>
          </a:prstGeom>
          <a:noFill/>
          <a:ln w="9525">
            <a:noFill/>
            <a:miter lim="800000"/>
            <a:headEnd/>
            <a:tailEnd/>
          </a:ln>
          <a:effectLst/>
        </p:spPr>
      </p:pic>
      <p:pic>
        <p:nvPicPr>
          <p:cNvPr id="36878" name="Picture 14"/>
          <p:cNvPicPr>
            <a:picLocks noChangeAspect="1" noChangeArrowheads="1"/>
          </p:cNvPicPr>
          <p:nvPr/>
        </p:nvPicPr>
        <p:blipFill>
          <a:blip r:embed="rId5" cstate="print"/>
          <a:srcRect/>
          <a:stretch>
            <a:fillRect/>
          </a:stretch>
        </p:blipFill>
        <p:spPr bwMode="auto">
          <a:xfrm>
            <a:off x="6786578" y="1142984"/>
            <a:ext cx="2000264" cy="5543550"/>
          </a:xfrm>
          <a:prstGeom prst="rect">
            <a:avLst/>
          </a:prstGeom>
          <a:noFill/>
          <a:ln w="9525">
            <a:noFill/>
            <a:miter lim="800000"/>
            <a:headEnd/>
            <a:tailEnd/>
          </a:ln>
          <a:effectLst/>
        </p:spPr>
      </p:pic>
    </p:spTree>
    <p:extLst>
      <p:ext uri="{BB962C8B-B14F-4D97-AF65-F5344CB8AC3E}">
        <p14:creationId xmlns:p14="http://schemas.microsoft.com/office/powerpoint/2010/main" xmlns="" val="19145855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Broad of Trustees</a:t>
            </a:r>
            <a:endParaRPr lang="en-CA" dirty="0"/>
          </a:p>
        </p:txBody>
      </p:sp>
      <p:pic>
        <p:nvPicPr>
          <p:cNvPr id="38914" name="Picture 2"/>
          <p:cNvPicPr>
            <a:picLocks noGrp="1" noChangeAspect="1" noChangeArrowheads="1"/>
          </p:cNvPicPr>
          <p:nvPr>
            <p:ph idx="1"/>
          </p:nvPr>
        </p:nvPicPr>
        <p:blipFill>
          <a:blip r:embed="rId2" cstate="print"/>
          <a:srcRect/>
          <a:stretch>
            <a:fillRect/>
          </a:stretch>
        </p:blipFill>
        <p:spPr bwMode="auto">
          <a:xfrm>
            <a:off x="2071670" y="1214422"/>
            <a:ext cx="1928826" cy="3521733"/>
          </a:xfrm>
          <a:prstGeom prst="rect">
            <a:avLst/>
          </a:prstGeom>
          <a:noFill/>
          <a:ln w="9525">
            <a:noFill/>
            <a:miter lim="800000"/>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4000496" y="1214422"/>
            <a:ext cx="1836977" cy="2571768"/>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print"/>
          <a:srcRect/>
          <a:stretch>
            <a:fillRect/>
          </a:stretch>
        </p:blipFill>
        <p:spPr bwMode="auto">
          <a:xfrm>
            <a:off x="1" y="1214423"/>
            <a:ext cx="2071670" cy="2858380"/>
          </a:xfrm>
          <a:prstGeom prst="rect">
            <a:avLst/>
          </a:prstGeom>
          <a:noFill/>
          <a:ln w="9525">
            <a:noFill/>
            <a:miter lim="800000"/>
            <a:headEnd/>
            <a:tailEnd/>
          </a:ln>
          <a:effectLst/>
        </p:spPr>
      </p:pic>
      <p:pic>
        <p:nvPicPr>
          <p:cNvPr id="38915" name="Picture 3"/>
          <p:cNvPicPr>
            <a:picLocks noChangeAspect="1" noChangeArrowheads="1"/>
          </p:cNvPicPr>
          <p:nvPr/>
        </p:nvPicPr>
        <p:blipFill>
          <a:blip r:embed="rId5" cstate="print"/>
          <a:srcRect/>
          <a:stretch>
            <a:fillRect/>
          </a:stretch>
        </p:blipFill>
        <p:spPr bwMode="auto">
          <a:xfrm>
            <a:off x="5857884" y="1214422"/>
            <a:ext cx="1714512" cy="4123911"/>
          </a:xfrm>
          <a:prstGeom prst="rect">
            <a:avLst/>
          </a:prstGeom>
          <a:noFill/>
          <a:ln w="9525">
            <a:noFill/>
            <a:miter lim="800000"/>
            <a:headEnd/>
            <a:tailEnd/>
          </a:ln>
          <a:effectLst/>
        </p:spPr>
      </p:pic>
      <p:pic>
        <p:nvPicPr>
          <p:cNvPr id="38916" name="Picture 4"/>
          <p:cNvPicPr>
            <a:picLocks noChangeAspect="1" noChangeArrowheads="1"/>
          </p:cNvPicPr>
          <p:nvPr/>
        </p:nvPicPr>
        <p:blipFill>
          <a:blip r:embed="rId6" cstate="print"/>
          <a:srcRect/>
          <a:stretch>
            <a:fillRect/>
          </a:stretch>
        </p:blipFill>
        <p:spPr bwMode="auto">
          <a:xfrm>
            <a:off x="7572396" y="1214422"/>
            <a:ext cx="1571605" cy="2428892"/>
          </a:xfrm>
          <a:prstGeom prst="rect">
            <a:avLst/>
          </a:prstGeom>
          <a:noFill/>
          <a:ln w="9525">
            <a:noFill/>
            <a:miter lim="800000"/>
            <a:headEnd/>
            <a:tailEnd/>
          </a:ln>
          <a:effectLst/>
        </p:spPr>
      </p:pic>
    </p:spTree>
    <p:extLst>
      <p:ext uri="{BB962C8B-B14F-4D97-AF65-F5344CB8AC3E}">
        <p14:creationId xmlns:p14="http://schemas.microsoft.com/office/powerpoint/2010/main" xmlns="" val="37323737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Broad of Trustees</a:t>
            </a:r>
            <a:endParaRPr lang="en-CA" dirty="0"/>
          </a:p>
        </p:txBody>
      </p:sp>
      <p:pic>
        <p:nvPicPr>
          <p:cNvPr id="40964" name="Picture 4"/>
          <p:cNvPicPr>
            <a:picLocks noChangeAspect="1" noChangeArrowheads="1"/>
          </p:cNvPicPr>
          <p:nvPr/>
        </p:nvPicPr>
        <p:blipFill>
          <a:blip r:embed="rId2" cstate="print"/>
          <a:srcRect/>
          <a:stretch>
            <a:fillRect/>
          </a:stretch>
        </p:blipFill>
        <p:spPr bwMode="auto">
          <a:xfrm>
            <a:off x="4643438" y="1142984"/>
            <a:ext cx="1785950" cy="2352675"/>
          </a:xfrm>
          <a:prstGeom prst="rect">
            <a:avLst/>
          </a:prstGeom>
          <a:noFill/>
          <a:ln w="9525">
            <a:noFill/>
            <a:miter lim="800000"/>
            <a:headEnd/>
            <a:tailEnd/>
          </a:ln>
          <a:effectLst/>
        </p:spPr>
      </p:pic>
      <p:pic>
        <p:nvPicPr>
          <p:cNvPr id="40965" name="Picture 5"/>
          <p:cNvPicPr>
            <a:picLocks noChangeAspect="1" noChangeArrowheads="1"/>
          </p:cNvPicPr>
          <p:nvPr/>
        </p:nvPicPr>
        <p:blipFill>
          <a:blip r:embed="rId3" cstate="print"/>
          <a:srcRect/>
          <a:stretch>
            <a:fillRect/>
          </a:stretch>
        </p:blipFill>
        <p:spPr bwMode="auto">
          <a:xfrm>
            <a:off x="6429388" y="1142984"/>
            <a:ext cx="2099159" cy="3786214"/>
          </a:xfrm>
          <a:prstGeom prst="rect">
            <a:avLst/>
          </a:prstGeom>
          <a:noFill/>
          <a:ln w="9525">
            <a:noFill/>
            <a:miter lim="800000"/>
            <a:headEnd/>
            <a:tailEnd/>
          </a:ln>
          <a:effectLst/>
        </p:spPr>
      </p:pic>
      <p:pic>
        <p:nvPicPr>
          <p:cNvPr id="8" name="Picture 9"/>
          <p:cNvPicPr>
            <a:picLocks noChangeAspect="1" noChangeArrowheads="1"/>
          </p:cNvPicPr>
          <p:nvPr/>
        </p:nvPicPr>
        <p:blipFill>
          <a:blip r:embed="rId4" cstate="print"/>
          <a:srcRect/>
          <a:stretch>
            <a:fillRect/>
          </a:stretch>
        </p:blipFill>
        <p:spPr bwMode="auto">
          <a:xfrm>
            <a:off x="428597" y="1142984"/>
            <a:ext cx="1857388" cy="2590777"/>
          </a:xfrm>
          <a:prstGeom prst="rect">
            <a:avLst/>
          </a:prstGeom>
          <a:noFill/>
          <a:ln w="9525">
            <a:noFill/>
            <a:miter lim="800000"/>
            <a:headEnd/>
            <a:tailEnd/>
          </a:ln>
          <a:effectLst/>
        </p:spPr>
      </p:pic>
      <p:pic>
        <p:nvPicPr>
          <p:cNvPr id="9" name="Picture 3"/>
          <p:cNvPicPr>
            <a:picLocks noChangeAspect="1" noChangeArrowheads="1"/>
          </p:cNvPicPr>
          <p:nvPr/>
        </p:nvPicPr>
        <p:blipFill>
          <a:blip r:embed="rId5" cstate="print"/>
          <a:srcRect/>
          <a:stretch>
            <a:fillRect/>
          </a:stretch>
        </p:blipFill>
        <p:spPr bwMode="auto">
          <a:xfrm>
            <a:off x="2285984" y="1142984"/>
            <a:ext cx="2286016" cy="5428084"/>
          </a:xfrm>
          <a:prstGeom prst="rect">
            <a:avLst/>
          </a:prstGeom>
          <a:noFill/>
          <a:ln w="9525">
            <a:noFill/>
            <a:miter lim="800000"/>
            <a:headEnd/>
            <a:tailEnd/>
          </a:ln>
          <a:effectLst/>
        </p:spPr>
      </p:pic>
    </p:spTree>
    <p:extLst>
      <p:ext uri="{BB962C8B-B14F-4D97-AF65-F5344CB8AC3E}">
        <p14:creationId xmlns:p14="http://schemas.microsoft.com/office/powerpoint/2010/main" xmlns="" val="18998420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Broad of Trustees</a:t>
            </a:r>
            <a:endParaRPr lang="en-CA" dirty="0"/>
          </a:p>
        </p:txBody>
      </p:sp>
      <p:pic>
        <p:nvPicPr>
          <p:cNvPr id="4" name="Picture 7"/>
          <p:cNvPicPr>
            <a:picLocks noGrp="1" noChangeAspect="1" noChangeArrowheads="1"/>
          </p:cNvPicPr>
          <p:nvPr>
            <p:ph idx="1"/>
          </p:nvPr>
        </p:nvPicPr>
        <p:blipFill>
          <a:blip r:embed="rId2" cstate="print"/>
          <a:srcRect/>
          <a:stretch>
            <a:fillRect/>
          </a:stretch>
        </p:blipFill>
        <p:spPr bwMode="auto">
          <a:xfrm>
            <a:off x="357158" y="1142984"/>
            <a:ext cx="1783080" cy="2484120"/>
          </a:xfrm>
          <a:prstGeom prst="rect">
            <a:avLst/>
          </a:prstGeom>
          <a:noFill/>
          <a:ln w="9525">
            <a:noFill/>
            <a:miter lim="800000"/>
            <a:headEnd/>
            <a:tailEnd/>
          </a:ln>
          <a:effectLst/>
        </p:spPr>
      </p:pic>
      <p:pic>
        <p:nvPicPr>
          <p:cNvPr id="5" name="Picture 10"/>
          <p:cNvPicPr>
            <a:picLocks noChangeAspect="1" noChangeArrowheads="1"/>
          </p:cNvPicPr>
          <p:nvPr/>
        </p:nvPicPr>
        <p:blipFill>
          <a:blip r:embed="rId3" cstate="print"/>
          <a:srcRect/>
          <a:stretch>
            <a:fillRect/>
          </a:stretch>
        </p:blipFill>
        <p:spPr bwMode="auto">
          <a:xfrm>
            <a:off x="2143108" y="1142984"/>
            <a:ext cx="1856765" cy="5554149"/>
          </a:xfrm>
          <a:prstGeom prst="rect">
            <a:avLst/>
          </a:prstGeom>
          <a:noFill/>
          <a:ln w="9525">
            <a:noFill/>
            <a:miter lim="800000"/>
            <a:headEnd/>
            <a:tailEnd/>
          </a:ln>
          <a:effectLst/>
        </p:spPr>
      </p:pic>
      <p:pic>
        <p:nvPicPr>
          <p:cNvPr id="6" name="Picture 8"/>
          <p:cNvPicPr>
            <a:picLocks noChangeAspect="1" noChangeArrowheads="1"/>
          </p:cNvPicPr>
          <p:nvPr/>
        </p:nvPicPr>
        <p:blipFill>
          <a:blip r:embed="rId4" cstate="print"/>
          <a:srcRect/>
          <a:stretch>
            <a:fillRect/>
          </a:stretch>
        </p:blipFill>
        <p:spPr bwMode="auto">
          <a:xfrm>
            <a:off x="4000496" y="1142984"/>
            <a:ext cx="1857388" cy="2565714"/>
          </a:xfrm>
          <a:prstGeom prst="rect">
            <a:avLst/>
          </a:prstGeom>
          <a:noFill/>
          <a:ln w="9525">
            <a:noFill/>
            <a:miter lim="800000"/>
            <a:headEnd/>
            <a:tailEnd/>
          </a:ln>
          <a:effectLst/>
        </p:spPr>
      </p:pic>
      <p:pic>
        <p:nvPicPr>
          <p:cNvPr id="37890" name="Picture 2"/>
          <p:cNvPicPr>
            <a:picLocks noChangeAspect="1" noChangeArrowheads="1"/>
          </p:cNvPicPr>
          <p:nvPr/>
        </p:nvPicPr>
        <p:blipFill>
          <a:blip r:embed="rId5" cstate="print"/>
          <a:srcRect/>
          <a:stretch>
            <a:fillRect/>
          </a:stretch>
        </p:blipFill>
        <p:spPr bwMode="auto">
          <a:xfrm>
            <a:off x="5857884" y="1142985"/>
            <a:ext cx="2034827" cy="5429288"/>
          </a:xfrm>
          <a:prstGeom prst="rect">
            <a:avLst/>
          </a:prstGeom>
          <a:noFill/>
          <a:ln w="9525">
            <a:noFill/>
            <a:miter lim="800000"/>
            <a:headEnd/>
            <a:tailEnd/>
          </a:ln>
          <a:effectLst/>
        </p:spPr>
      </p:pic>
    </p:spTree>
    <p:extLst>
      <p:ext uri="{BB962C8B-B14F-4D97-AF65-F5344CB8AC3E}">
        <p14:creationId xmlns:p14="http://schemas.microsoft.com/office/powerpoint/2010/main" xmlns="" val="3166168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Market Size</a:t>
            </a:r>
            <a:endParaRPr lang="zh-TW" altLang="en-US" dirty="0"/>
          </a:p>
        </p:txBody>
      </p:sp>
      <p:sp>
        <p:nvSpPr>
          <p:cNvPr id="3" name="Content Placeholder 2"/>
          <p:cNvSpPr>
            <a:spLocks noGrp="1"/>
          </p:cNvSpPr>
          <p:nvPr>
            <p:ph idx="1"/>
          </p:nvPr>
        </p:nvSpPr>
        <p:spPr/>
        <p:txBody>
          <a:bodyPr/>
          <a:lstStyle/>
          <a:p>
            <a:r>
              <a:rPr lang="en-US" altLang="zh-TW" dirty="0" smtClean="0"/>
              <a:t>US</a:t>
            </a:r>
          </a:p>
          <a:p>
            <a:pPr lvl="1"/>
            <a:r>
              <a:rPr lang="en-CA" dirty="0" smtClean="0"/>
              <a:t>153 equity REITs listed on major exchanges</a:t>
            </a:r>
          </a:p>
          <a:p>
            <a:pPr lvl="1"/>
            <a:r>
              <a:rPr lang="en-CA" dirty="0" smtClean="0"/>
              <a:t>Market capitalization of US $389 billion</a:t>
            </a:r>
            <a:endParaRPr lang="en-US" altLang="zh-TW" dirty="0" smtClean="0"/>
          </a:p>
          <a:p>
            <a:endParaRPr lang="en-US" altLang="zh-TW" dirty="0"/>
          </a:p>
          <a:p>
            <a:r>
              <a:rPr lang="en-US" altLang="zh-TW" dirty="0" smtClean="0"/>
              <a:t>Canada</a:t>
            </a:r>
          </a:p>
          <a:p>
            <a:pPr lvl="1"/>
            <a:r>
              <a:rPr lang="en-US" altLang="zh-TW" dirty="0" smtClean="0"/>
              <a:t>31 REITs listed on TSX</a:t>
            </a:r>
          </a:p>
          <a:p>
            <a:pPr lvl="1"/>
            <a:r>
              <a:rPr lang="en-US" altLang="zh-TW" dirty="0" smtClean="0"/>
              <a:t>Market capitalization of $28 billion</a:t>
            </a:r>
          </a:p>
        </p:txBody>
      </p:sp>
    </p:spTree>
    <p:extLst>
      <p:ext uri="{BB962C8B-B14F-4D97-AF65-F5344CB8AC3E}">
        <p14:creationId xmlns:p14="http://schemas.microsoft.com/office/powerpoint/2010/main" xmlns="" val="22256127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4422"/>
            <a:ext cx="3357586" cy="214314"/>
          </a:xfrm>
        </p:spPr>
        <p:txBody>
          <a:bodyPr>
            <a:noAutofit/>
          </a:bodyPr>
          <a:lstStyle/>
          <a:p>
            <a:r>
              <a:rPr lang="en-CA" sz="2800" dirty="0" smtClean="0">
                <a:solidFill>
                  <a:schemeClr val="bg1"/>
                </a:solidFill>
                <a:latin typeface="+mn-lt"/>
              </a:rPr>
              <a:t>Balance Sheet</a:t>
            </a:r>
            <a:endParaRPr lang="en-CA" sz="2800" dirty="0">
              <a:solidFill>
                <a:schemeClr val="bg1"/>
              </a:solidFill>
              <a:latin typeface="+mn-lt"/>
            </a:endParaRPr>
          </a:p>
        </p:txBody>
      </p:sp>
      <p:sp>
        <p:nvSpPr>
          <p:cNvPr id="3" name="Content Placeholder 2"/>
          <p:cNvSpPr>
            <a:spLocks noGrp="1"/>
          </p:cNvSpPr>
          <p:nvPr>
            <p:ph idx="1"/>
          </p:nvPr>
        </p:nvSpPr>
        <p:spPr/>
        <p:txBody>
          <a:bodyPr/>
          <a:lstStyle/>
          <a:p>
            <a:endParaRPr lang="en-CA"/>
          </a:p>
        </p:txBody>
      </p:sp>
      <p:pic>
        <p:nvPicPr>
          <p:cNvPr id="33795" name="Picture 3"/>
          <p:cNvPicPr>
            <a:picLocks noChangeAspect="1" noChangeArrowheads="1"/>
          </p:cNvPicPr>
          <p:nvPr/>
        </p:nvPicPr>
        <p:blipFill>
          <a:blip r:embed="rId2" cstate="print"/>
          <a:srcRect/>
          <a:stretch>
            <a:fillRect/>
          </a:stretch>
        </p:blipFill>
        <p:spPr bwMode="auto">
          <a:xfrm>
            <a:off x="0" y="381000"/>
            <a:ext cx="9144000" cy="3436471"/>
          </a:xfrm>
          <a:prstGeom prst="rect">
            <a:avLst/>
          </a:prstGeom>
          <a:noFill/>
          <a:ln w="9525">
            <a:noFill/>
            <a:miter lim="800000"/>
            <a:headEnd/>
            <a:tailEnd/>
          </a:ln>
          <a:effectLst/>
        </p:spPr>
      </p:pic>
      <p:pic>
        <p:nvPicPr>
          <p:cNvPr id="33796" name="Picture 4"/>
          <p:cNvPicPr>
            <a:picLocks noChangeAspect="1" noChangeArrowheads="1"/>
          </p:cNvPicPr>
          <p:nvPr/>
        </p:nvPicPr>
        <p:blipFill>
          <a:blip r:embed="rId3" cstate="print"/>
          <a:srcRect/>
          <a:stretch>
            <a:fillRect/>
          </a:stretch>
        </p:blipFill>
        <p:spPr bwMode="auto">
          <a:xfrm>
            <a:off x="0" y="3915946"/>
            <a:ext cx="9144000" cy="2942054"/>
          </a:xfrm>
          <a:prstGeom prst="rect">
            <a:avLst/>
          </a:prstGeom>
          <a:noFill/>
          <a:ln w="9525">
            <a:noFill/>
            <a:miter lim="800000"/>
            <a:headEnd/>
            <a:tailEnd/>
          </a:ln>
          <a:effectLst/>
        </p:spPr>
      </p:pic>
      <p:sp>
        <p:nvSpPr>
          <p:cNvPr id="7" name="TextBox 6"/>
          <p:cNvSpPr txBox="1"/>
          <p:nvPr/>
        </p:nvSpPr>
        <p:spPr>
          <a:xfrm>
            <a:off x="457200" y="0"/>
            <a:ext cx="6496096" cy="461665"/>
          </a:xfrm>
          <a:prstGeom prst="rect">
            <a:avLst/>
          </a:prstGeom>
          <a:noFill/>
        </p:spPr>
        <p:txBody>
          <a:bodyPr wrap="square" rtlCol="0">
            <a:spAutoFit/>
          </a:bodyPr>
          <a:lstStyle/>
          <a:p>
            <a:r>
              <a:rPr lang="en-CA" sz="2400" b="1" dirty="0" smtClean="0">
                <a:solidFill>
                  <a:prstClr val="white"/>
                </a:solidFill>
                <a:latin typeface="Calibri" pitchFamily="34" charset="0"/>
                <a:cs typeface="Calibri" pitchFamily="34" charset="0"/>
              </a:rPr>
              <a:t>Consolidated Balance Sheet (quarterly)</a:t>
            </a:r>
            <a:endParaRPr lang="en-CA" sz="2400" b="1" dirty="0">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xmlns="" val="33347236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838200"/>
          </a:xfrm>
        </p:spPr>
        <p:txBody>
          <a:bodyPr>
            <a:normAutofit fontScale="90000"/>
          </a:bodyPr>
          <a:lstStyle/>
          <a:p>
            <a:r>
              <a:rPr lang="en-CA" dirty="0" smtClean="0">
                <a:latin typeface="Calibri" pitchFamily="34" charset="0"/>
                <a:cs typeface="Calibri" pitchFamily="34" charset="0"/>
              </a:rPr>
              <a:t>Consolidated Balance Sheet (Annual)</a:t>
            </a:r>
            <a:endParaRPr lang="en-US" dirty="0"/>
          </a:p>
        </p:txBody>
      </p:sp>
      <p:pic>
        <p:nvPicPr>
          <p:cNvPr id="2050" name="Picture 2" descr="C:\Users\sbrina\Desktop\bs annual 2010.png"/>
          <p:cNvPicPr>
            <a:picLocks noGrp="1" noChangeAspect="1" noChangeArrowheads="1"/>
          </p:cNvPicPr>
          <p:nvPr>
            <p:ph idx="1"/>
          </p:nvPr>
        </p:nvPicPr>
        <p:blipFill>
          <a:blip r:embed="rId2" cstate="print"/>
          <a:stretch>
            <a:fillRect/>
          </a:stretch>
        </p:blipFill>
        <p:spPr bwMode="auto">
          <a:xfrm>
            <a:off x="0" y="685800"/>
            <a:ext cx="9144000" cy="6172200"/>
          </a:xfrm>
          <a:prstGeom prst="rect">
            <a:avLst/>
          </a:prstGeom>
          <a:noFill/>
        </p:spPr>
      </p:pic>
    </p:spTree>
    <p:extLst>
      <p:ext uri="{BB962C8B-B14F-4D97-AF65-F5344CB8AC3E}">
        <p14:creationId xmlns:p14="http://schemas.microsoft.com/office/powerpoint/2010/main" xmlns="" val="28155531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8429684" cy="571480"/>
          </a:xfrm>
        </p:spPr>
        <p:txBody>
          <a:bodyPr>
            <a:normAutofit fontScale="90000"/>
          </a:bodyPr>
          <a:lstStyle/>
          <a:p>
            <a:r>
              <a:rPr lang="en-CA" sz="3200" dirty="0" smtClean="0">
                <a:latin typeface="+mn-lt"/>
              </a:rPr>
              <a:t>Consolidated Statements of Earnings (Quarterly)</a:t>
            </a:r>
            <a:endParaRPr lang="en-CA" sz="3200" dirty="0">
              <a:latin typeface="+mn-lt"/>
            </a:endParaRPr>
          </a:p>
        </p:txBody>
      </p:sp>
      <p:sp>
        <p:nvSpPr>
          <p:cNvPr id="3" name="Content Placeholder 2"/>
          <p:cNvSpPr>
            <a:spLocks noGrp="1"/>
          </p:cNvSpPr>
          <p:nvPr>
            <p:ph idx="1"/>
          </p:nvPr>
        </p:nvSpPr>
        <p:spPr/>
        <p:txBody>
          <a:bodyPr/>
          <a:lstStyle/>
          <a:p>
            <a:endParaRPr lang="en-CA"/>
          </a:p>
        </p:txBody>
      </p:sp>
      <p:pic>
        <p:nvPicPr>
          <p:cNvPr id="34818" name="Picture 2"/>
          <p:cNvPicPr>
            <a:picLocks noChangeAspect="1" noChangeArrowheads="1"/>
          </p:cNvPicPr>
          <p:nvPr/>
        </p:nvPicPr>
        <p:blipFill>
          <a:blip r:embed="rId2" cstate="print"/>
          <a:srcRect/>
          <a:stretch>
            <a:fillRect/>
          </a:stretch>
        </p:blipFill>
        <p:spPr bwMode="auto">
          <a:xfrm>
            <a:off x="0" y="1001048"/>
            <a:ext cx="9144000" cy="5856952"/>
          </a:xfrm>
          <a:prstGeom prst="rect">
            <a:avLst/>
          </a:prstGeom>
          <a:noFill/>
          <a:ln w="9525">
            <a:noFill/>
            <a:miter lim="800000"/>
            <a:headEnd/>
            <a:tailEnd/>
          </a:ln>
          <a:effectLst/>
        </p:spPr>
      </p:pic>
      <p:cxnSp>
        <p:nvCxnSpPr>
          <p:cNvPr id="6" name="Straight Connector 5"/>
          <p:cNvCxnSpPr/>
          <p:nvPr/>
        </p:nvCxnSpPr>
        <p:spPr>
          <a:xfrm>
            <a:off x="0" y="57150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60198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490677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CA" sz="4000" dirty="0" smtClean="0">
                <a:latin typeface="Calibri" pitchFamily="34" charset="0"/>
                <a:cs typeface="Calibri" pitchFamily="34" charset="0"/>
              </a:rPr>
              <a:t>Consolidated Statement of Earning(Annual)</a:t>
            </a:r>
            <a:endParaRPr lang="en-US" sz="4000" dirty="0"/>
          </a:p>
        </p:txBody>
      </p:sp>
      <p:pic>
        <p:nvPicPr>
          <p:cNvPr id="13314" name="Picture 2" descr="\\sphinx.sfu.ca\jga25\sfu_files\documents\My Pictures\statement of earning.JPG"/>
          <p:cNvPicPr>
            <a:picLocks noGrp="1" noChangeAspect="1" noChangeArrowheads="1"/>
          </p:cNvPicPr>
          <p:nvPr>
            <p:ph idx="1"/>
          </p:nvPr>
        </p:nvPicPr>
        <p:blipFill>
          <a:blip r:embed="rId2" cstate="print"/>
          <a:srcRect/>
          <a:stretch>
            <a:fillRect/>
          </a:stretch>
        </p:blipFill>
        <p:spPr bwMode="auto">
          <a:xfrm>
            <a:off x="0" y="838200"/>
            <a:ext cx="9143999" cy="6019800"/>
          </a:xfrm>
          <a:prstGeom prst="rect">
            <a:avLst/>
          </a:prstGeom>
          <a:noFill/>
        </p:spPr>
      </p:pic>
      <p:cxnSp>
        <p:nvCxnSpPr>
          <p:cNvPr id="5" name="Straight Connector 4"/>
          <p:cNvCxnSpPr/>
          <p:nvPr/>
        </p:nvCxnSpPr>
        <p:spPr>
          <a:xfrm>
            <a:off x="0" y="5562600"/>
            <a:ext cx="9372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58674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430523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348" y="0"/>
            <a:ext cx="7467600" cy="4525963"/>
          </a:xfrm>
        </p:spPr>
        <p:txBody>
          <a:bodyPr/>
          <a:lstStyle/>
          <a:p>
            <a:pPr>
              <a:buNone/>
            </a:pPr>
            <a:r>
              <a:rPr lang="en-CA" dirty="0" smtClean="0"/>
              <a:t>Statement of Cash Flow (Quarterly)</a:t>
            </a:r>
            <a:endParaRPr lang="en-CA" dirty="0"/>
          </a:p>
        </p:txBody>
      </p:sp>
      <p:pic>
        <p:nvPicPr>
          <p:cNvPr id="31746" name="Picture 2"/>
          <p:cNvPicPr>
            <a:picLocks noChangeAspect="1" noChangeArrowheads="1"/>
          </p:cNvPicPr>
          <p:nvPr/>
        </p:nvPicPr>
        <p:blipFill>
          <a:blip r:embed="rId2" cstate="print"/>
          <a:srcRect/>
          <a:stretch>
            <a:fillRect/>
          </a:stretch>
        </p:blipFill>
        <p:spPr bwMode="auto">
          <a:xfrm>
            <a:off x="0" y="714356"/>
            <a:ext cx="9144000" cy="3606085"/>
          </a:xfrm>
          <a:prstGeom prst="rect">
            <a:avLst/>
          </a:prstGeom>
          <a:noFill/>
          <a:ln w="9525">
            <a:noFill/>
            <a:miter lim="800000"/>
            <a:headEnd/>
            <a:tailEnd/>
          </a:ln>
          <a:effectLst/>
        </p:spPr>
      </p:pic>
      <p:pic>
        <p:nvPicPr>
          <p:cNvPr id="31748" name="Picture 4"/>
          <p:cNvPicPr>
            <a:picLocks noChangeAspect="1" noChangeArrowheads="1"/>
          </p:cNvPicPr>
          <p:nvPr/>
        </p:nvPicPr>
        <p:blipFill>
          <a:blip r:embed="rId3" cstate="print"/>
          <a:srcRect/>
          <a:stretch>
            <a:fillRect/>
          </a:stretch>
        </p:blipFill>
        <p:spPr bwMode="auto">
          <a:xfrm>
            <a:off x="0" y="4306957"/>
            <a:ext cx="9144000" cy="2551043"/>
          </a:xfrm>
          <a:prstGeom prst="rect">
            <a:avLst/>
          </a:prstGeom>
          <a:noFill/>
          <a:ln w="9525">
            <a:noFill/>
            <a:miter lim="800000"/>
            <a:headEnd/>
            <a:tailEnd/>
          </a:ln>
          <a:effectLst/>
        </p:spPr>
      </p:pic>
      <p:cxnSp>
        <p:nvCxnSpPr>
          <p:cNvPr id="6" name="Straight Connector 5"/>
          <p:cNvCxnSpPr/>
          <p:nvPr/>
        </p:nvCxnSpPr>
        <p:spPr>
          <a:xfrm>
            <a:off x="0" y="40386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43434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5532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858000"/>
            <a:ext cx="9372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660796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latin typeface="+mn-lt"/>
              </a:rPr>
              <a:t>Statement of Cash Flow (Cont’d)</a:t>
            </a:r>
            <a:r>
              <a:rPr lang="en-CA" sz="1600" dirty="0" smtClean="0"/>
              <a:t/>
            </a:r>
            <a:br>
              <a:rPr lang="en-CA" sz="1600" dirty="0" smtClean="0"/>
            </a:br>
            <a:endParaRPr lang="en-CA" sz="1600" dirty="0">
              <a:latin typeface="Calibri" pitchFamily="34" charset="0"/>
              <a:cs typeface="Calibri" pitchFamily="34" charset="0"/>
            </a:endParaRPr>
          </a:p>
        </p:txBody>
      </p:sp>
      <p:sp>
        <p:nvSpPr>
          <p:cNvPr id="3" name="Content Placeholder 2"/>
          <p:cNvSpPr>
            <a:spLocks noGrp="1"/>
          </p:cNvSpPr>
          <p:nvPr>
            <p:ph idx="1"/>
          </p:nvPr>
        </p:nvSpPr>
        <p:spPr/>
        <p:txBody>
          <a:bodyPr/>
          <a:lstStyle/>
          <a:p>
            <a:endParaRPr lang="en-CA"/>
          </a:p>
        </p:txBody>
      </p:sp>
      <p:pic>
        <p:nvPicPr>
          <p:cNvPr id="32770" name="Picture 2"/>
          <p:cNvPicPr>
            <a:picLocks noChangeAspect="1" noChangeArrowheads="1"/>
          </p:cNvPicPr>
          <p:nvPr/>
        </p:nvPicPr>
        <p:blipFill>
          <a:blip r:embed="rId2" cstate="print"/>
          <a:srcRect/>
          <a:stretch>
            <a:fillRect/>
          </a:stretch>
        </p:blipFill>
        <p:spPr bwMode="auto">
          <a:xfrm>
            <a:off x="0" y="1071546"/>
            <a:ext cx="9144000" cy="3346450"/>
          </a:xfrm>
          <a:prstGeom prst="rect">
            <a:avLst/>
          </a:prstGeom>
          <a:noFill/>
          <a:ln w="9525">
            <a:noFill/>
            <a:miter lim="800000"/>
            <a:headEnd/>
            <a:tailEnd/>
          </a:ln>
          <a:effectLst/>
        </p:spPr>
      </p:pic>
      <p:pic>
        <p:nvPicPr>
          <p:cNvPr id="32771" name="Picture 3"/>
          <p:cNvPicPr>
            <a:picLocks noChangeAspect="1" noChangeArrowheads="1"/>
          </p:cNvPicPr>
          <p:nvPr/>
        </p:nvPicPr>
        <p:blipFill>
          <a:blip r:embed="rId3" cstate="print"/>
          <a:srcRect/>
          <a:stretch>
            <a:fillRect/>
          </a:stretch>
        </p:blipFill>
        <p:spPr bwMode="auto">
          <a:xfrm>
            <a:off x="0" y="4429132"/>
            <a:ext cx="9144000" cy="2428868"/>
          </a:xfrm>
          <a:prstGeom prst="rect">
            <a:avLst/>
          </a:prstGeom>
          <a:noFill/>
          <a:ln w="9525">
            <a:noFill/>
            <a:miter lim="800000"/>
            <a:headEnd/>
            <a:tailEnd/>
          </a:ln>
          <a:effectLst/>
        </p:spPr>
      </p:pic>
      <p:pic>
        <p:nvPicPr>
          <p:cNvPr id="6" name="Picture 2" descr="http://t3.gstatic.com/images?q=tbn:ANd9GcQguRYAgIHCrIsJWZcEElh56e0ucn76HrHSITwJ69pNIATGgykW"/>
          <p:cNvPicPr>
            <a:picLocks noChangeAspect="1" noChangeArrowheads="1"/>
          </p:cNvPicPr>
          <p:nvPr/>
        </p:nvPicPr>
        <p:blipFill>
          <a:blip r:embed="rId4" cstate="print"/>
          <a:srcRect/>
          <a:stretch>
            <a:fillRect/>
          </a:stretch>
        </p:blipFill>
        <p:spPr bwMode="auto">
          <a:xfrm>
            <a:off x="7543800" y="228600"/>
            <a:ext cx="1066800" cy="447675"/>
          </a:xfrm>
          <a:prstGeom prst="rect">
            <a:avLst/>
          </a:prstGeom>
          <a:noFill/>
        </p:spPr>
      </p:pic>
    </p:spTree>
    <p:extLst>
      <p:ext uri="{BB962C8B-B14F-4D97-AF65-F5344CB8AC3E}">
        <p14:creationId xmlns:p14="http://schemas.microsoft.com/office/powerpoint/2010/main" xmlns="" val="7457555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Cash flow (annual)</a:t>
            </a:r>
            <a:endParaRPr lang="en-US" dirty="0"/>
          </a:p>
        </p:txBody>
      </p:sp>
      <p:pic>
        <p:nvPicPr>
          <p:cNvPr id="14338" name="Picture 2" descr="\\sphinx.sfu.ca\jga25\sfu_files\documents\My Pictures\cash flow annual.JPG"/>
          <p:cNvPicPr>
            <a:picLocks noGrp="1" noChangeAspect="1" noChangeArrowheads="1"/>
          </p:cNvPicPr>
          <p:nvPr>
            <p:ph idx="1"/>
          </p:nvPr>
        </p:nvPicPr>
        <p:blipFill>
          <a:blip r:embed="rId3" cstate="print"/>
          <a:srcRect/>
          <a:stretch>
            <a:fillRect/>
          </a:stretch>
        </p:blipFill>
        <p:spPr bwMode="auto">
          <a:xfrm>
            <a:off x="0" y="1066800"/>
            <a:ext cx="9144000" cy="5791200"/>
          </a:xfrm>
          <a:prstGeom prst="rect">
            <a:avLst/>
          </a:prstGeom>
          <a:noFill/>
        </p:spPr>
      </p:pic>
      <p:pic>
        <p:nvPicPr>
          <p:cNvPr id="4" name="Picture 2" descr="http://t3.gstatic.com/images?q=tbn:ANd9GcQguRYAgIHCrIsJWZcEElh56e0ucn76HrHSITwJ69pNIATGgykW"/>
          <p:cNvPicPr>
            <a:picLocks noChangeAspect="1" noChangeArrowheads="1"/>
          </p:cNvPicPr>
          <p:nvPr/>
        </p:nvPicPr>
        <p:blipFill>
          <a:blip r:embed="rId4" cstate="print"/>
          <a:srcRect/>
          <a:stretch>
            <a:fillRect/>
          </a:stretch>
        </p:blipFill>
        <p:spPr bwMode="auto">
          <a:xfrm>
            <a:off x="7391400" y="228600"/>
            <a:ext cx="1066800" cy="447675"/>
          </a:xfrm>
          <a:prstGeom prst="rect">
            <a:avLst/>
          </a:prstGeom>
          <a:noFill/>
        </p:spPr>
      </p:pic>
      <p:cxnSp>
        <p:nvCxnSpPr>
          <p:cNvPr id="6" name="Straight Connector 5"/>
          <p:cNvCxnSpPr/>
          <p:nvPr/>
        </p:nvCxnSpPr>
        <p:spPr>
          <a:xfrm>
            <a:off x="0" y="19812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22098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057712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05800" cy="533400"/>
          </a:xfrm>
        </p:spPr>
        <p:txBody>
          <a:bodyPr>
            <a:normAutofit fontScale="90000"/>
          </a:bodyPr>
          <a:lstStyle/>
          <a:p>
            <a:r>
              <a:rPr lang="en-US" dirty="0" smtClean="0"/>
              <a:t/>
            </a:r>
            <a:br>
              <a:rPr lang="en-US" dirty="0" smtClean="0"/>
            </a:br>
            <a:r>
              <a:rPr lang="en-US" dirty="0" smtClean="0"/>
              <a:t> Annual Cash flow (</a:t>
            </a:r>
            <a:r>
              <a:rPr lang="en-CA" dirty="0" smtClean="0">
                <a:latin typeface="Calibri" pitchFamily="34" charset="0"/>
                <a:cs typeface="Calibri" pitchFamily="34" charset="0"/>
              </a:rPr>
              <a:t>Cont’d)</a:t>
            </a:r>
            <a:endParaRPr lang="en-US" dirty="0"/>
          </a:p>
        </p:txBody>
      </p:sp>
      <p:pic>
        <p:nvPicPr>
          <p:cNvPr id="15362" name="Picture 2" descr="\\sphinx.sfu.ca\jga25\sfu_files\documents\My Pictures\cash flow2.JPG"/>
          <p:cNvPicPr>
            <a:picLocks noGrp="1" noChangeAspect="1" noChangeArrowheads="1"/>
          </p:cNvPicPr>
          <p:nvPr>
            <p:ph idx="1"/>
          </p:nvPr>
        </p:nvPicPr>
        <p:blipFill>
          <a:blip r:embed="rId3" cstate="print"/>
          <a:stretch>
            <a:fillRect/>
          </a:stretch>
        </p:blipFill>
        <p:spPr bwMode="auto">
          <a:xfrm>
            <a:off x="0" y="838200"/>
            <a:ext cx="9144000" cy="6019800"/>
          </a:xfrm>
          <a:prstGeom prst="rect">
            <a:avLst/>
          </a:prstGeom>
          <a:noFill/>
        </p:spPr>
      </p:pic>
      <p:pic>
        <p:nvPicPr>
          <p:cNvPr id="4" name="Picture 2" descr="http://t3.gstatic.com/images?q=tbn:ANd9GcQguRYAgIHCrIsJWZcEElh56e0ucn76HrHSITwJ69pNIATGgykW"/>
          <p:cNvPicPr>
            <a:picLocks noChangeAspect="1" noChangeArrowheads="1"/>
          </p:cNvPicPr>
          <p:nvPr/>
        </p:nvPicPr>
        <p:blipFill>
          <a:blip r:embed="rId4" cstate="print"/>
          <a:srcRect/>
          <a:stretch>
            <a:fillRect/>
          </a:stretch>
        </p:blipFill>
        <p:spPr bwMode="auto">
          <a:xfrm>
            <a:off x="7848600" y="228600"/>
            <a:ext cx="1066800" cy="447675"/>
          </a:xfrm>
          <a:prstGeom prst="rect">
            <a:avLst/>
          </a:prstGeom>
          <a:noFill/>
        </p:spPr>
      </p:pic>
      <p:cxnSp>
        <p:nvCxnSpPr>
          <p:cNvPr id="6" name="Straight Connector 5"/>
          <p:cNvCxnSpPr>
            <a:stCxn id="15362" idx="1"/>
          </p:cNvCxnSpPr>
          <p:nvPr/>
        </p:nvCxnSpPr>
        <p:spPr>
          <a:xfrm rot="10800000" flipV="1">
            <a:off x="-228600" y="3848100"/>
            <a:ext cx="228600" cy="38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15362" idx="1"/>
            <a:endCxn id="15362" idx="3"/>
          </p:cNvCxnSpPr>
          <p:nvPr/>
        </p:nvCxnSpPr>
        <p:spPr>
          <a:xfrm rot="10800000" flipH="1">
            <a:off x="0" y="38481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41910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48006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51054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495670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838200"/>
          </a:xfrm>
        </p:spPr>
        <p:txBody>
          <a:bodyPr>
            <a:normAutofit/>
          </a:bodyPr>
          <a:lstStyle/>
          <a:p>
            <a:r>
              <a:rPr lang="en-CA" dirty="0" smtClean="0">
                <a:latin typeface="Calibri" pitchFamily="34" charset="0"/>
                <a:cs typeface="Calibri" pitchFamily="34" charset="0"/>
              </a:rPr>
              <a:t>Funds From Operations </a:t>
            </a:r>
            <a:endParaRPr lang="en-US" dirty="0"/>
          </a:p>
        </p:txBody>
      </p:sp>
      <p:pic>
        <p:nvPicPr>
          <p:cNvPr id="16386" name="Picture 2" descr="\\sphinx.sfu.ca\jga25\sfu_files\documents\My Pictures\ffo.JPG"/>
          <p:cNvPicPr>
            <a:picLocks noGrp="1" noChangeAspect="1" noChangeArrowheads="1"/>
          </p:cNvPicPr>
          <p:nvPr>
            <p:ph idx="1"/>
          </p:nvPr>
        </p:nvPicPr>
        <p:blipFill>
          <a:blip r:embed="rId3" cstate="print"/>
          <a:stretch>
            <a:fillRect/>
          </a:stretch>
        </p:blipFill>
        <p:spPr bwMode="auto">
          <a:xfrm>
            <a:off x="0" y="1066800"/>
            <a:ext cx="9144000" cy="5791200"/>
          </a:xfrm>
          <a:prstGeom prst="rect">
            <a:avLst/>
          </a:prstGeom>
          <a:noFill/>
        </p:spPr>
      </p:pic>
      <p:pic>
        <p:nvPicPr>
          <p:cNvPr id="4" name="Picture 2" descr="http://t3.gstatic.com/images?q=tbn:ANd9GcQguRYAgIHCrIsJWZcEElh56e0ucn76HrHSITwJ69pNIATGgykW"/>
          <p:cNvPicPr>
            <a:picLocks noChangeAspect="1" noChangeArrowheads="1"/>
          </p:cNvPicPr>
          <p:nvPr/>
        </p:nvPicPr>
        <p:blipFill>
          <a:blip r:embed="rId4" cstate="print"/>
          <a:srcRect/>
          <a:stretch>
            <a:fillRect/>
          </a:stretch>
        </p:blipFill>
        <p:spPr bwMode="auto">
          <a:xfrm>
            <a:off x="7696200" y="228600"/>
            <a:ext cx="1066800" cy="447675"/>
          </a:xfrm>
          <a:prstGeom prst="rect">
            <a:avLst/>
          </a:prstGeom>
          <a:noFill/>
        </p:spPr>
      </p:pic>
    </p:spTree>
    <p:extLst>
      <p:ext uri="{BB962C8B-B14F-4D97-AF65-F5344CB8AC3E}">
        <p14:creationId xmlns:p14="http://schemas.microsoft.com/office/powerpoint/2010/main" xmlns="" val="36499528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1143000"/>
          </a:xfrm>
        </p:spPr>
        <p:txBody>
          <a:bodyPr>
            <a:normAutofit fontScale="90000"/>
          </a:bodyPr>
          <a:lstStyle/>
          <a:p>
            <a:r>
              <a:rPr lang="en-CA" dirty="0" smtClean="0">
                <a:latin typeface="Calibri" pitchFamily="34" charset="0"/>
                <a:cs typeface="Calibri" pitchFamily="34" charset="0"/>
              </a:rPr>
              <a:t>Funds from Operation (FFO -Annual)</a:t>
            </a:r>
            <a:endParaRPr lang="en-US" dirty="0"/>
          </a:p>
        </p:txBody>
      </p:sp>
      <p:pic>
        <p:nvPicPr>
          <p:cNvPr id="3074" name="Picture 2" descr="C:\Users\sbrina\Desktop\ffo.png"/>
          <p:cNvPicPr>
            <a:picLocks noGrp="1" noChangeAspect="1" noChangeArrowheads="1"/>
          </p:cNvPicPr>
          <p:nvPr>
            <p:ph idx="1"/>
          </p:nvPr>
        </p:nvPicPr>
        <p:blipFill>
          <a:blip r:embed="rId2" cstate="print"/>
          <a:srcRect/>
          <a:stretch>
            <a:fillRect/>
          </a:stretch>
        </p:blipFill>
        <p:spPr bwMode="auto">
          <a:xfrm>
            <a:off x="0" y="838200"/>
            <a:ext cx="9144000" cy="6019800"/>
          </a:xfrm>
          <a:prstGeom prst="rect">
            <a:avLst/>
          </a:prstGeom>
          <a:noFill/>
        </p:spPr>
      </p:pic>
      <p:cxnSp>
        <p:nvCxnSpPr>
          <p:cNvPr id="5" name="Straight Connector 4"/>
          <p:cNvCxnSpPr/>
          <p:nvPr/>
        </p:nvCxnSpPr>
        <p:spPr>
          <a:xfrm>
            <a:off x="0" y="41910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57150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0960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64008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62395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List of Canadian REITs</a:t>
            </a:r>
            <a:endParaRPr lang="en-CA" dirty="0"/>
          </a:p>
        </p:txBody>
      </p:sp>
      <p:sp>
        <p:nvSpPr>
          <p:cNvPr id="3" name="Content Placeholder 2"/>
          <p:cNvSpPr>
            <a:spLocks noGrp="1"/>
          </p:cNvSpPr>
          <p:nvPr>
            <p:ph idx="1"/>
          </p:nvPr>
        </p:nvSpPr>
        <p:spPr>
          <a:xfrm>
            <a:off x="457200" y="1600200"/>
            <a:ext cx="3538736" cy="4525963"/>
          </a:xfrm>
        </p:spPr>
        <p:txBody>
          <a:bodyPr>
            <a:normAutofit fontScale="62500" lnSpcReduction="20000"/>
          </a:bodyPr>
          <a:lstStyle/>
          <a:p>
            <a:r>
              <a:rPr lang="en-CA" b="1" dirty="0" smtClean="0"/>
              <a:t>Allied Properties Real Estate Investment Trust</a:t>
            </a:r>
            <a:endParaRPr lang="en-CA" dirty="0" smtClean="0"/>
          </a:p>
          <a:p>
            <a:r>
              <a:rPr lang="en-CA" b="1" dirty="0" err="1" smtClean="0"/>
              <a:t>Artis</a:t>
            </a:r>
            <a:r>
              <a:rPr lang="en-CA" b="1" dirty="0" smtClean="0"/>
              <a:t> Real Estate Investment Trust</a:t>
            </a:r>
            <a:endParaRPr lang="en-CA" dirty="0" smtClean="0"/>
          </a:p>
          <a:p>
            <a:r>
              <a:rPr lang="en-CA" b="1" dirty="0" smtClean="0"/>
              <a:t>Boardwalk Real Estate Investment Trust</a:t>
            </a:r>
            <a:endParaRPr lang="en-CA" dirty="0" smtClean="0"/>
          </a:p>
          <a:p>
            <a:r>
              <a:rPr lang="en-CA" b="1" dirty="0" smtClean="0"/>
              <a:t>BTB Real Estate Investment Trust</a:t>
            </a:r>
            <a:endParaRPr lang="en-CA" dirty="0" smtClean="0"/>
          </a:p>
          <a:p>
            <a:r>
              <a:rPr lang="en-CA" b="1" dirty="0" smtClean="0"/>
              <a:t>Calloway Real Estate Investment Trust</a:t>
            </a:r>
            <a:endParaRPr lang="en-CA" dirty="0" smtClean="0"/>
          </a:p>
          <a:p>
            <a:r>
              <a:rPr lang="en-CA" b="1" dirty="0" smtClean="0"/>
              <a:t>Canadian Apartment Properties Real Estate Investment Trust</a:t>
            </a:r>
            <a:endParaRPr lang="en-CA" dirty="0" smtClean="0"/>
          </a:p>
          <a:p>
            <a:r>
              <a:rPr lang="en-CA" b="1" dirty="0" smtClean="0"/>
              <a:t>Canadian Real Estate Investment Trust</a:t>
            </a:r>
            <a:endParaRPr lang="en-CA" dirty="0" smtClean="0"/>
          </a:p>
          <a:p>
            <a:r>
              <a:rPr lang="en-CA" b="1" dirty="0" err="1" smtClean="0"/>
              <a:t>Chartwell</a:t>
            </a:r>
            <a:r>
              <a:rPr lang="en-CA" b="1" dirty="0" smtClean="0"/>
              <a:t> Seniors Housing Real Estate Investment Trust</a:t>
            </a:r>
            <a:endParaRPr lang="en-CA" dirty="0" smtClean="0"/>
          </a:p>
          <a:p>
            <a:r>
              <a:rPr lang="en-CA" b="1" dirty="0" err="1" smtClean="0"/>
              <a:t>Cominar</a:t>
            </a:r>
            <a:r>
              <a:rPr lang="en-CA" b="1" dirty="0" smtClean="0"/>
              <a:t> Real Estate Investment Trust</a:t>
            </a:r>
            <a:endParaRPr lang="en-CA" dirty="0" smtClean="0"/>
          </a:p>
          <a:p>
            <a:r>
              <a:rPr lang="en-CA" b="1" dirty="0" err="1" smtClean="0"/>
              <a:t>Crombie</a:t>
            </a:r>
            <a:r>
              <a:rPr lang="en-CA" b="1" dirty="0" smtClean="0"/>
              <a:t> Real Estate Investment Trust</a:t>
            </a:r>
            <a:endParaRPr lang="en-CA" dirty="0" smtClean="0"/>
          </a:p>
          <a:p>
            <a:r>
              <a:rPr lang="en-CA" b="1" dirty="0" smtClean="0"/>
              <a:t>Dundee Real Estate Investment Trust</a:t>
            </a:r>
            <a:endParaRPr lang="en-CA" dirty="0" smtClean="0"/>
          </a:p>
          <a:p>
            <a:r>
              <a:rPr lang="en-CA" b="1" dirty="0" smtClean="0"/>
              <a:t>Extendicare Real Estate Investment Trust</a:t>
            </a:r>
            <a:endParaRPr lang="en-CA" dirty="0" smtClean="0"/>
          </a:p>
          <a:p>
            <a:r>
              <a:rPr lang="en-CA" b="1" dirty="0" smtClean="0"/>
              <a:t>H&amp;R Real Estate Investment Trust</a:t>
            </a:r>
            <a:endParaRPr lang="en-CA" dirty="0" smtClean="0"/>
          </a:p>
          <a:p>
            <a:r>
              <a:rPr lang="en-CA" b="1" dirty="0" smtClean="0"/>
              <a:t>Holloway Lodging Real Estate Investment Trust</a:t>
            </a:r>
            <a:endParaRPr lang="en-CA" dirty="0" smtClean="0"/>
          </a:p>
          <a:p>
            <a:r>
              <a:rPr lang="en-CA" b="1" dirty="0" smtClean="0"/>
              <a:t>Homburg Canada Real Estate Investment Trust</a:t>
            </a:r>
            <a:endParaRPr lang="en-CA" dirty="0" smtClean="0"/>
          </a:p>
          <a:p>
            <a:r>
              <a:rPr lang="en-CA" b="1" dirty="0" smtClean="0"/>
              <a:t>Huntingdon Real Estate Investment Trust</a:t>
            </a:r>
            <a:endParaRPr lang="en-CA" dirty="0" smtClean="0"/>
          </a:p>
          <a:p>
            <a:endParaRPr lang="en-CA" dirty="0"/>
          </a:p>
        </p:txBody>
      </p:sp>
      <p:sp>
        <p:nvSpPr>
          <p:cNvPr id="5" name="TextBox 4"/>
          <p:cNvSpPr txBox="1"/>
          <p:nvPr/>
        </p:nvSpPr>
        <p:spPr>
          <a:xfrm>
            <a:off x="4355976" y="1628800"/>
            <a:ext cx="3312368" cy="4078039"/>
          </a:xfrm>
          <a:prstGeom prst="rect">
            <a:avLst/>
          </a:prstGeom>
          <a:noFill/>
        </p:spPr>
        <p:txBody>
          <a:bodyPr wrap="square" rtlCol="0">
            <a:spAutoFit/>
          </a:bodyPr>
          <a:lstStyle/>
          <a:p>
            <a:pPr>
              <a:buFont typeface="Arial" pitchFamily="34" charset="0"/>
              <a:buChar char="•"/>
            </a:pPr>
            <a:r>
              <a:rPr lang="en-CA" sz="1300" b="1" dirty="0" err="1" smtClean="0">
                <a:solidFill>
                  <a:prstClr val="black"/>
                </a:solidFill>
              </a:rPr>
              <a:t>InnVest</a:t>
            </a:r>
            <a:r>
              <a:rPr lang="en-CA" sz="1300" b="1" dirty="0" smtClean="0">
                <a:solidFill>
                  <a:prstClr val="black"/>
                </a:solidFill>
              </a:rPr>
              <a:t> Real Estate Investment Trust</a:t>
            </a:r>
            <a:endParaRPr lang="en-CA" sz="1300" dirty="0" smtClean="0">
              <a:solidFill>
                <a:prstClr val="black"/>
              </a:solidFill>
            </a:endParaRPr>
          </a:p>
          <a:p>
            <a:pPr>
              <a:buFont typeface="Arial" pitchFamily="34" charset="0"/>
              <a:buChar char="•"/>
            </a:pPr>
            <a:r>
              <a:rPr lang="en-CA" sz="1300" b="1" dirty="0" err="1" smtClean="0">
                <a:solidFill>
                  <a:prstClr val="black"/>
                </a:solidFill>
              </a:rPr>
              <a:t>InterRent</a:t>
            </a:r>
            <a:r>
              <a:rPr lang="en-CA" sz="1300" b="1" dirty="0" smtClean="0">
                <a:solidFill>
                  <a:prstClr val="black"/>
                </a:solidFill>
              </a:rPr>
              <a:t> Real Estate Investment Trust</a:t>
            </a:r>
            <a:endParaRPr lang="en-CA" sz="1300" dirty="0" smtClean="0">
              <a:solidFill>
                <a:prstClr val="black"/>
              </a:solidFill>
            </a:endParaRPr>
          </a:p>
          <a:p>
            <a:pPr>
              <a:buFont typeface="Arial" pitchFamily="34" charset="0"/>
              <a:buChar char="•"/>
            </a:pPr>
            <a:r>
              <a:rPr lang="en-CA" sz="1300" b="1" dirty="0" smtClean="0">
                <a:solidFill>
                  <a:prstClr val="black"/>
                </a:solidFill>
              </a:rPr>
              <a:t>Lakeview Hotel Real Estate Investment Trust</a:t>
            </a:r>
            <a:endParaRPr lang="en-CA" sz="1300" dirty="0" smtClean="0">
              <a:solidFill>
                <a:prstClr val="black"/>
              </a:solidFill>
            </a:endParaRPr>
          </a:p>
          <a:p>
            <a:pPr>
              <a:buFont typeface="Arial" pitchFamily="34" charset="0"/>
              <a:buChar char="•"/>
            </a:pPr>
            <a:r>
              <a:rPr lang="en-CA" sz="1300" b="1" dirty="0" err="1" smtClean="0">
                <a:solidFill>
                  <a:prstClr val="black"/>
                </a:solidFill>
              </a:rPr>
              <a:t>Lanesborough</a:t>
            </a:r>
            <a:r>
              <a:rPr lang="en-CA" sz="1300" b="1" dirty="0" smtClean="0">
                <a:solidFill>
                  <a:prstClr val="black"/>
                </a:solidFill>
              </a:rPr>
              <a:t> Real Estate Investment Trust</a:t>
            </a:r>
            <a:endParaRPr lang="en-CA" sz="1300" dirty="0" smtClean="0">
              <a:solidFill>
                <a:prstClr val="black"/>
              </a:solidFill>
            </a:endParaRPr>
          </a:p>
          <a:p>
            <a:pPr>
              <a:buFont typeface="Arial" pitchFamily="34" charset="0"/>
              <a:buChar char="•"/>
            </a:pPr>
            <a:r>
              <a:rPr lang="en-CA" sz="1300" b="1" dirty="0" err="1" smtClean="0">
                <a:solidFill>
                  <a:prstClr val="black"/>
                </a:solidFill>
              </a:rPr>
              <a:t>Morguard</a:t>
            </a:r>
            <a:r>
              <a:rPr lang="en-CA" sz="1300" b="1" dirty="0" smtClean="0">
                <a:solidFill>
                  <a:prstClr val="black"/>
                </a:solidFill>
              </a:rPr>
              <a:t> Real Estate Investment Trust</a:t>
            </a:r>
            <a:endParaRPr lang="en-CA" sz="1300" dirty="0" smtClean="0">
              <a:solidFill>
                <a:prstClr val="black"/>
              </a:solidFill>
            </a:endParaRPr>
          </a:p>
          <a:p>
            <a:pPr>
              <a:buFont typeface="Arial" pitchFamily="34" charset="0"/>
              <a:buChar char="•"/>
            </a:pPr>
            <a:r>
              <a:rPr lang="en-CA" sz="1300" b="1" dirty="0" smtClean="0">
                <a:solidFill>
                  <a:prstClr val="black"/>
                </a:solidFill>
              </a:rPr>
              <a:t>Northern Property Real Estate Investment Trust</a:t>
            </a:r>
            <a:endParaRPr lang="en-CA" sz="1300" dirty="0" smtClean="0">
              <a:solidFill>
                <a:prstClr val="black"/>
              </a:solidFill>
            </a:endParaRPr>
          </a:p>
          <a:p>
            <a:pPr>
              <a:buFont typeface="Arial" pitchFamily="34" charset="0"/>
              <a:buChar char="•"/>
            </a:pPr>
            <a:r>
              <a:rPr lang="en-CA" sz="1300" b="1" dirty="0" smtClean="0">
                <a:solidFill>
                  <a:prstClr val="black"/>
                </a:solidFill>
              </a:rPr>
              <a:t>Northwest Healthcare Properties Real Estate Investment Trust</a:t>
            </a:r>
            <a:endParaRPr lang="en-CA" sz="1300" dirty="0" smtClean="0">
              <a:solidFill>
                <a:prstClr val="black"/>
              </a:solidFill>
            </a:endParaRPr>
          </a:p>
          <a:p>
            <a:pPr>
              <a:buFont typeface="Arial" pitchFamily="34" charset="0"/>
              <a:buChar char="•"/>
            </a:pPr>
            <a:r>
              <a:rPr lang="en-CA" sz="1300" b="1" dirty="0" err="1" smtClean="0">
                <a:solidFill>
                  <a:prstClr val="black"/>
                </a:solidFill>
              </a:rPr>
              <a:t>Primaris</a:t>
            </a:r>
            <a:r>
              <a:rPr lang="en-CA" sz="1300" b="1" dirty="0" smtClean="0">
                <a:solidFill>
                  <a:prstClr val="black"/>
                </a:solidFill>
              </a:rPr>
              <a:t> Retail Real Estate Investment Trust</a:t>
            </a:r>
            <a:endParaRPr lang="en-CA" sz="1300" dirty="0" smtClean="0">
              <a:solidFill>
                <a:prstClr val="black"/>
              </a:solidFill>
            </a:endParaRPr>
          </a:p>
          <a:p>
            <a:pPr>
              <a:buFont typeface="Arial" pitchFamily="34" charset="0"/>
              <a:buChar char="•"/>
            </a:pPr>
            <a:r>
              <a:rPr lang="en-CA" sz="1300" b="1" dirty="0" smtClean="0">
                <a:solidFill>
                  <a:prstClr val="black"/>
                </a:solidFill>
              </a:rPr>
              <a:t>Pure Industrial Real Estate Trust</a:t>
            </a:r>
            <a:endParaRPr lang="en-CA" sz="1300" dirty="0" smtClean="0">
              <a:solidFill>
                <a:prstClr val="black"/>
              </a:solidFill>
            </a:endParaRPr>
          </a:p>
          <a:p>
            <a:pPr>
              <a:buFont typeface="Arial" pitchFamily="34" charset="0"/>
              <a:buChar char="•"/>
            </a:pPr>
            <a:r>
              <a:rPr lang="en-CA" sz="1300" b="1" dirty="0" err="1" smtClean="0">
                <a:solidFill>
                  <a:prstClr val="black"/>
                </a:solidFill>
              </a:rPr>
              <a:t>Retrocom</a:t>
            </a:r>
            <a:r>
              <a:rPr lang="en-CA" sz="1300" b="1" dirty="0" smtClean="0">
                <a:solidFill>
                  <a:prstClr val="black"/>
                </a:solidFill>
              </a:rPr>
              <a:t> Mid-Market Real Estate Investment Trust</a:t>
            </a:r>
            <a:endParaRPr lang="en-CA" sz="1300" dirty="0" smtClean="0">
              <a:solidFill>
                <a:prstClr val="black"/>
              </a:solidFill>
            </a:endParaRPr>
          </a:p>
          <a:p>
            <a:pPr>
              <a:buFont typeface="Arial" pitchFamily="34" charset="0"/>
              <a:buChar char="•"/>
            </a:pPr>
            <a:r>
              <a:rPr lang="en-CA" sz="1300" b="1" dirty="0" err="1" smtClean="0">
                <a:solidFill>
                  <a:prstClr val="black"/>
                </a:solidFill>
              </a:rPr>
              <a:t>Riocan</a:t>
            </a:r>
            <a:r>
              <a:rPr lang="en-CA" sz="1300" b="1" dirty="0" smtClean="0">
                <a:solidFill>
                  <a:prstClr val="black"/>
                </a:solidFill>
              </a:rPr>
              <a:t> Real Estate Investment Trust</a:t>
            </a:r>
            <a:endParaRPr lang="en-CA" sz="1300" dirty="0" smtClean="0">
              <a:solidFill>
                <a:prstClr val="black"/>
              </a:solidFill>
            </a:endParaRPr>
          </a:p>
          <a:p>
            <a:pPr>
              <a:buFont typeface="Arial" pitchFamily="34" charset="0"/>
              <a:buChar char="•"/>
            </a:pPr>
            <a:r>
              <a:rPr lang="en-CA" sz="1300" b="1" dirty="0" smtClean="0">
                <a:solidFill>
                  <a:prstClr val="black"/>
                </a:solidFill>
              </a:rPr>
              <a:t>Scott's Real Estate Investment Trust</a:t>
            </a:r>
            <a:endParaRPr lang="en-CA" sz="1300" dirty="0" smtClean="0">
              <a:solidFill>
                <a:prstClr val="black"/>
              </a:solidFill>
            </a:endParaRPr>
          </a:p>
          <a:p>
            <a:pPr>
              <a:buFont typeface="Arial" pitchFamily="34" charset="0"/>
              <a:buChar char="•"/>
            </a:pPr>
            <a:r>
              <a:rPr lang="en-CA" sz="1300" b="1" dirty="0" smtClean="0">
                <a:solidFill>
                  <a:prstClr val="black"/>
                </a:solidFill>
              </a:rPr>
              <a:t>Temple Real Estate Investment Trust</a:t>
            </a:r>
            <a:endParaRPr lang="en-CA" sz="1300" dirty="0" smtClean="0">
              <a:solidFill>
                <a:prstClr val="black"/>
              </a:solidFill>
            </a:endParaRPr>
          </a:p>
          <a:p>
            <a:pPr>
              <a:buFont typeface="Arial" pitchFamily="34" charset="0"/>
              <a:buChar char="•"/>
            </a:pPr>
            <a:r>
              <a:rPr lang="en-CA" sz="1300" b="1" dirty="0" err="1" smtClean="0">
                <a:solidFill>
                  <a:prstClr val="black"/>
                </a:solidFill>
              </a:rPr>
              <a:t>TransGlobe</a:t>
            </a:r>
            <a:r>
              <a:rPr lang="en-CA" sz="1300" b="1" dirty="0" smtClean="0">
                <a:solidFill>
                  <a:prstClr val="black"/>
                </a:solidFill>
              </a:rPr>
              <a:t> Apartment Real Estate Investment Trust</a:t>
            </a:r>
            <a:endParaRPr lang="en-CA" sz="1300" dirty="0" smtClean="0">
              <a:solidFill>
                <a:prstClr val="black"/>
              </a:solidFill>
            </a:endParaRPr>
          </a:p>
          <a:p>
            <a:pPr>
              <a:buFont typeface="Arial" pitchFamily="34" charset="0"/>
              <a:buChar char="•"/>
            </a:pPr>
            <a:r>
              <a:rPr lang="en-CA" sz="1300" b="1" dirty="0" err="1" smtClean="0">
                <a:solidFill>
                  <a:prstClr val="black"/>
                </a:solidFill>
              </a:rPr>
              <a:t>Whiterock</a:t>
            </a:r>
            <a:r>
              <a:rPr lang="en-CA" sz="1300" b="1" dirty="0" smtClean="0">
                <a:solidFill>
                  <a:prstClr val="black"/>
                </a:solidFill>
              </a:rPr>
              <a:t> Real Estate Investment Trust</a:t>
            </a:r>
            <a:endParaRPr lang="en-CA" sz="1300" dirty="0" smtClean="0">
              <a:solidFill>
                <a:prstClr val="black"/>
              </a:solidFill>
            </a:endParaRPr>
          </a:p>
          <a:p>
            <a:endParaRPr lang="en-CA" sz="1200" dirty="0">
              <a:solidFill>
                <a:prstClr val="black"/>
              </a:solidFill>
            </a:endParaRPr>
          </a:p>
        </p:txBody>
      </p:sp>
    </p:spTree>
    <p:extLst>
      <p:ext uri="{BB962C8B-B14F-4D97-AF65-F5344CB8AC3E}">
        <p14:creationId xmlns:p14="http://schemas.microsoft.com/office/powerpoint/2010/main" xmlns="" val="6517425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4800" smtClean="0">
                <a:latin typeface="Arial" pitchFamily="34" charset="0"/>
                <a:cs typeface="Arial" pitchFamily="34" charset="0"/>
              </a:rPr>
              <a:t>Recommendation:</a:t>
            </a:r>
            <a:r>
              <a:rPr lang="en-CA" sz="4800" smtClean="0">
                <a:solidFill>
                  <a:srgbClr val="FF0000"/>
                </a:solidFill>
                <a:latin typeface="Arial" pitchFamily="34" charset="0"/>
                <a:cs typeface="Arial" pitchFamily="34" charset="0"/>
              </a:rPr>
              <a:t> Buy </a:t>
            </a:r>
            <a:r>
              <a:rPr lang="en-CA" sz="4800" smtClean="0">
                <a:latin typeface="Arial" pitchFamily="34" charset="0"/>
                <a:cs typeface="Arial" pitchFamily="34" charset="0"/>
              </a:rPr>
              <a:t/>
            </a:r>
            <a:br>
              <a:rPr lang="en-CA" sz="4800" smtClean="0">
                <a:latin typeface="Arial" pitchFamily="34" charset="0"/>
                <a:cs typeface="Arial" pitchFamily="34" charset="0"/>
              </a:rPr>
            </a:br>
            <a:endParaRPr lang="en-US" dirty="0">
              <a:solidFill>
                <a:srgbClr val="FF0000"/>
              </a:solidFill>
            </a:endParaRPr>
          </a:p>
        </p:txBody>
      </p:sp>
      <p:pic>
        <p:nvPicPr>
          <p:cNvPr id="1026" name="Picture 2" descr="\\sphinx.sfu.ca\jga25\sfu_files\desktop\recommendation1.JPG"/>
          <p:cNvPicPr>
            <a:picLocks noGrp="1" noChangeAspect="1" noChangeArrowheads="1"/>
          </p:cNvPicPr>
          <p:nvPr>
            <p:ph idx="1"/>
          </p:nvPr>
        </p:nvPicPr>
        <p:blipFill>
          <a:blip r:embed="rId2" cstate="print"/>
          <a:srcRect/>
          <a:stretch>
            <a:fillRect/>
          </a:stretch>
        </p:blipFill>
        <p:spPr bwMode="auto">
          <a:xfrm>
            <a:off x="0" y="1981201"/>
            <a:ext cx="9144000" cy="4876800"/>
          </a:xfrm>
          <a:prstGeom prst="rect">
            <a:avLst/>
          </a:prstGeom>
          <a:noFill/>
        </p:spPr>
      </p:pic>
    </p:spTree>
    <p:extLst>
      <p:ext uri="{BB962C8B-B14F-4D97-AF65-F5344CB8AC3E}">
        <p14:creationId xmlns:p14="http://schemas.microsoft.com/office/powerpoint/2010/main" xmlns="" val="18142216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5"/>
          <p:cNvSpPr>
            <a:spLocks noGrp="1"/>
          </p:cNvSpPr>
          <p:nvPr>
            <p:ph type="ctrTitle"/>
          </p:nvPr>
        </p:nvSpPr>
        <p:spPr/>
        <p:txBody>
          <a:bodyPr>
            <a:normAutofit fontScale="90000"/>
          </a:bodyPr>
          <a:lstStyle/>
          <a:p>
            <a:pPr eaLnBrk="1" hangingPunct="1"/>
            <a:r>
              <a:rPr lang="en-CA" sz="8900" dirty="0" smtClean="0"/>
              <a:t>CALLOWAY</a:t>
            </a:r>
            <a:r>
              <a:rPr lang="en-CA" dirty="0" smtClean="0"/>
              <a:t/>
            </a:r>
            <a:br>
              <a:rPr lang="en-CA" dirty="0" smtClean="0"/>
            </a:br>
            <a:r>
              <a:rPr lang="en-CA" sz="2700" u="sng" cap="all" dirty="0" smtClean="0"/>
              <a:t>Real Estate Investment Trust</a:t>
            </a:r>
          </a:p>
        </p:txBody>
      </p:sp>
      <p:sp>
        <p:nvSpPr>
          <p:cNvPr id="8" name="Subtitle 7"/>
          <p:cNvSpPr>
            <a:spLocks noGrp="1"/>
          </p:cNvSpPr>
          <p:nvPr>
            <p:ph type="subTitle" idx="1"/>
          </p:nvPr>
        </p:nvSpPr>
        <p:spPr/>
        <p:txBody>
          <a:bodyPr/>
          <a:lstStyle/>
          <a:p>
            <a:endParaRPr lang="en-US" dirty="0" smtClean="0"/>
          </a:p>
          <a:p>
            <a:r>
              <a:rPr lang="en-US" dirty="0" smtClean="0"/>
              <a:t>“Creating Exceptional Places to Shop”</a:t>
            </a:r>
            <a:endParaRPr lang="en-US" dirty="0"/>
          </a:p>
        </p:txBody>
      </p:sp>
      <p:pic>
        <p:nvPicPr>
          <p:cNvPr id="1026" name="Picture 2"/>
          <p:cNvPicPr>
            <a:picLocks noChangeAspect="1" noChangeArrowheads="1"/>
          </p:cNvPicPr>
          <p:nvPr/>
        </p:nvPicPr>
        <p:blipFill>
          <a:blip r:embed="rId2" cstate="print"/>
          <a:srcRect r="5882"/>
          <a:stretch>
            <a:fillRect/>
          </a:stretch>
        </p:blipFill>
        <p:spPr bwMode="auto">
          <a:xfrm>
            <a:off x="0" y="0"/>
            <a:ext cx="1524000" cy="6858000"/>
          </a:xfrm>
          <a:prstGeom prst="rect">
            <a:avLst/>
          </a:prstGeom>
          <a:noFill/>
          <a:ln w="9525">
            <a:noFill/>
            <a:miter lim="800000"/>
            <a:headEnd/>
            <a:tailEnd/>
          </a:ln>
        </p:spPr>
      </p:pic>
    </p:spTree>
    <p:extLst>
      <p:ext uri="{BB962C8B-B14F-4D97-AF65-F5344CB8AC3E}">
        <p14:creationId xmlns:p14="http://schemas.microsoft.com/office/powerpoint/2010/main" xmlns="" val="23064511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p:txBody>
          <a:bodyPr/>
          <a:lstStyle/>
          <a:p>
            <a:r>
              <a:rPr lang="en-US" dirty="0" smtClean="0"/>
              <a:t>Stock Price Overview</a:t>
            </a:r>
          </a:p>
        </p:txBody>
      </p:sp>
      <p:pic>
        <p:nvPicPr>
          <p:cNvPr id="3" name="Picture 2"/>
          <p:cNvPicPr>
            <a:picLocks noChangeAspect="1" noChangeArrowheads="1"/>
          </p:cNvPicPr>
          <p:nvPr/>
        </p:nvPicPr>
        <p:blipFill>
          <a:blip r:embed="rId2" cstate="print"/>
          <a:srcRect r="5882"/>
          <a:stretch>
            <a:fillRect/>
          </a:stretch>
        </p:blipFill>
        <p:spPr bwMode="auto">
          <a:xfrm>
            <a:off x="0" y="0"/>
            <a:ext cx="1524000" cy="6858000"/>
          </a:xfrm>
          <a:prstGeom prst="rect">
            <a:avLst/>
          </a:prstGeom>
          <a:noFill/>
          <a:ln w="9525">
            <a:noFill/>
            <a:miter lim="800000"/>
            <a:headEnd/>
            <a:tailEnd/>
          </a:ln>
        </p:spPr>
      </p:pic>
    </p:spTree>
    <p:extLst>
      <p:ext uri="{BB962C8B-B14F-4D97-AF65-F5344CB8AC3E}">
        <p14:creationId xmlns:p14="http://schemas.microsoft.com/office/powerpoint/2010/main" xmlns="" val="28217541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pPr eaLnBrk="1" hangingPunct="1"/>
            <a:r>
              <a:rPr lang="en-CA" dirty="0" smtClean="0"/>
              <a:t>Calloway REIT</a:t>
            </a:r>
            <a:br>
              <a:rPr lang="en-CA" dirty="0" smtClean="0"/>
            </a:br>
            <a:r>
              <a:rPr lang="en-CA" sz="2000" dirty="0" smtClean="0"/>
              <a:t>CWT.UN\TSX\Real Estate</a:t>
            </a:r>
          </a:p>
        </p:txBody>
      </p:sp>
      <p:pic>
        <p:nvPicPr>
          <p:cNvPr id="2050" name="Picture 2"/>
          <p:cNvPicPr>
            <a:picLocks noGrp="1" noChangeAspect="1" noChangeArrowheads="1"/>
          </p:cNvPicPr>
          <p:nvPr>
            <p:ph idx="1"/>
          </p:nvPr>
        </p:nvPicPr>
        <p:blipFill>
          <a:blip r:embed="rId3" cstate="print"/>
          <a:srcRect l="9593" t="21150" r="37878" b="24974"/>
          <a:stretch>
            <a:fillRect/>
          </a:stretch>
        </p:blipFill>
        <p:spPr bwMode="auto">
          <a:xfrm>
            <a:off x="1219200" y="1447800"/>
            <a:ext cx="6172200" cy="5064369"/>
          </a:xfrm>
          <a:prstGeom prst="rect">
            <a:avLst/>
          </a:prstGeom>
          <a:noFill/>
          <a:ln w="9525">
            <a:noFill/>
            <a:miter lim="800000"/>
            <a:headEnd/>
            <a:tailEnd/>
          </a:ln>
        </p:spPr>
      </p:pic>
    </p:spTree>
    <p:extLst>
      <p:ext uri="{BB962C8B-B14F-4D97-AF65-F5344CB8AC3E}">
        <p14:creationId xmlns:p14="http://schemas.microsoft.com/office/powerpoint/2010/main" xmlns="" val="35078102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p:cNvPicPr>
            <a:picLocks noGrp="1" noChangeAspect="1" noChangeArrowheads="1"/>
          </p:cNvPicPr>
          <p:nvPr>
            <p:ph idx="1"/>
          </p:nvPr>
        </p:nvPicPr>
        <p:blipFill>
          <a:blip r:embed="rId2" cstate="print"/>
          <a:srcRect l="24409" t="34932" r="12286" b="21658"/>
          <a:stretch>
            <a:fillRect/>
          </a:stretch>
        </p:blipFill>
        <p:spPr>
          <a:xfrm>
            <a:off x="661988" y="1676400"/>
            <a:ext cx="7796212" cy="4495800"/>
          </a:xfrm>
          <a:noFill/>
        </p:spPr>
      </p:pic>
      <p:sp>
        <p:nvSpPr>
          <p:cNvPr id="5122" name="Title 1"/>
          <p:cNvSpPr>
            <a:spLocks noGrp="1"/>
          </p:cNvSpPr>
          <p:nvPr>
            <p:ph type="title"/>
          </p:nvPr>
        </p:nvSpPr>
        <p:spPr/>
        <p:txBody>
          <a:bodyPr>
            <a:normAutofit fontScale="90000"/>
          </a:bodyPr>
          <a:lstStyle/>
          <a:p>
            <a:pPr eaLnBrk="1" hangingPunct="1"/>
            <a:r>
              <a:rPr lang="en-CA" smtClean="0"/>
              <a:t>1 year with SMA50 and SMA200</a:t>
            </a:r>
          </a:p>
        </p:txBody>
      </p:sp>
    </p:spTree>
    <p:extLst>
      <p:ext uri="{BB962C8B-B14F-4D97-AF65-F5344CB8AC3E}">
        <p14:creationId xmlns:p14="http://schemas.microsoft.com/office/powerpoint/2010/main" xmlns="" val="21275806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Grp="1" noChangeAspect="1" noChangeArrowheads="1"/>
          </p:cNvPicPr>
          <p:nvPr>
            <p:ph idx="1"/>
          </p:nvPr>
        </p:nvPicPr>
        <p:blipFill>
          <a:blip r:embed="rId2" cstate="print"/>
          <a:srcRect l="24409" t="35356" r="13634" b="21901"/>
          <a:stretch>
            <a:fillRect/>
          </a:stretch>
        </p:blipFill>
        <p:spPr>
          <a:xfrm>
            <a:off x="609600" y="1524000"/>
            <a:ext cx="7869237" cy="4648200"/>
          </a:xfrm>
          <a:noFill/>
          <a:ln>
            <a:noFill/>
            <a:prstDash val="solid"/>
          </a:ln>
        </p:spPr>
      </p:pic>
      <p:sp>
        <p:nvSpPr>
          <p:cNvPr id="6146" name="Title 1"/>
          <p:cNvSpPr>
            <a:spLocks noGrp="1"/>
          </p:cNvSpPr>
          <p:nvPr>
            <p:ph type="title"/>
          </p:nvPr>
        </p:nvSpPr>
        <p:spPr/>
        <p:txBody>
          <a:bodyPr>
            <a:normAutofit fontScale="90000"/>
          </a:bodyPr>
          <a:lstStyle/>
          <a:p>
            <a:r>
              <a:rPr lang="en-US" dirty="0" smtClean="0"/>
              <a:t>5 years with SMA50 and SMA200</a:t>
            </a:r>
          </a:p>
        </p:txBody>
      </p:sp>
    </p:spTree>
    <p:extLst>
      <p:ext uri="{BB962C8B-B14F-4D97-AF65-F5344CB8AC3E}">
        <p14:creationId xmlns:p14="http://schemas.microsoft.com/office/powerpoint/2010/main" xmlns="" val="27528728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Grp="1" noChangeAspect="1" noChangeArrowheads="1"/>
          </p:cNvPicPr>
          <p:nvPr>
            <p:ph idx="1"/>
          </p:nvPr>
        </p:nvPicPr>
        <p:blipFill>
          <a:blip r:embed="rId3" cstate="print"/>
          <a:srcRect l="24245" t="35229" r="13799" b="21986"/>
          <a:stretch>
            <a:fillRect/>
          </a:stretch>
        </p:blipFill>
        <p:spPr>
          <a:xfrm>
            <a:off x="457200" y="1524000"/>
            <a:ext cx="8139112" cy="4495800"/>
          </a:xfrm>
          <a:noFill/>
        </p:spPr>
      </p:pic>
      <p:sp>
        <p:nvSpPr>
          <p:cNvPr id="7170" name="Title 1"/>
          <p:cNvSpPr>
            <a:spLocks noGrp="1"/>
          </p:cNvSpPr>
          <p:nvPr>
            <p:ph type="title"/>
          </p:nvPr>
        </p:nvSpPr>
        <p:spPr/>
        <p:txBody>
          <a:bodyPr/>
          <a:lstStyle/>
          <a:p>
            <a:r>
              <a:rPr lang="en-US" sz="2800" dirty="0" smtClean="0"/>
              <a:t>1 year compared to </a:t>
            </a:r>
            <a:r>
              <a:rPr lang="en-CA" altLang="zh-CN" sz="2800" dirty="0" err="1" smtClean="0"/>
              <a:t>iShare</a:t>
            </a:r>
            <a:r>
              <a:rPr lang="en-CA" altLang="zh-CN" sz="2800" dirty="0" smtClean="0"/>
              <a:t> S&amp;P TSX Capped REIT </a:t>
            </a:r>
            <a:endParaRPr lang="en-US" sz="2800" dirty="0" smtClean="0"/>
          </a:p>
        </p:txBody>
      </p:sp>
    </p:spTree>
    <p:extLst>
      <p:ext uri="{BB962C8B-B14F-4D97-AF65-F5344CB8AC3E}">
        <p14:creationId xmlns:p14="http://schemas.microsoft.com/office/powerpoint/2010/main" xmlns="" val="6894609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Grp="1" noChangeAspect="1" noChangeArrowheads="1"/>
          </p:cNvPicPr>
          <p:nvPr>
            <p:ph idx="1"/>
          </p:nvPr>
        </p:nvPicPr>
        <p:blipFill>
          <a:blip r:embed="rId2" cstate="print"/>
          <a:srcRect l="24409" t="35356" r="13634" b="21886"/>
          <a:stretch>
            <a:fillRect/>
          </a:stretch>
        </p:blipFill>
        <p:spPr>
          <a:xfrm>
            <a:off x="685800" y="1600199"/>
            <a:ext cx="7772400" cy="4291013"/>
          </a:xfrm>
          <a:noFill/>
        </p:spPr>
      </p:pic>
      <p:sp>
        <p:nvSpPr>
          <p:cNvPr id="8194" name="Title 1"/>
          <p:cNvSpPr>
            <a:spLocks noGrp="1"/>
          </p:cNvSpPr>
          <p:nvPr>
            <p:ph type="title"/>
          </p:nvPr>
        </p:nvSpPr>
        <p:spPr/>
        <p:txBody>
          <a:bodyPr/>
          <a:lstStyle/>
          <a:p>
            <a:r>
              <a:rPr lang="en-US" sz="2800" dirty="0" smtClean="0"/>
              <a:t>5 year compared to</a:t>
            </a:r>
            <a:r>
              <a:rPr lang="en-CA" altLang="zh-CN" sz="2800" dirty="0" smtClean="0"/>
              <a:t> </a:t>
            </a:r>
            <a:r>
              <a:rPr lang="en-CA" altLang="zh-CN" sz="2800" dirty="0" err="1" smtClean="0"/>
              <a:t>iShare</a:t>
            </a:r>
            <a:r>
              <a:rPr lang="en-CA" altLang="zh-CN" sz="2800" dirty="0" smtClean="0"/>
              <a:t> S&amp;P TSX Capped REIT </a:t>
            </a:r>
            <a:endParaRPr lang="en-US" sz="2800" dirty="0" smtClean="0"/>
          </a:p>
        </p:txBody>
      </p:sp>
    </p:spTree>
    <p:extLst>
      <p:ext uri="{BB962C8B-B14F-4D97-AF65-F5344CB8AC3E}">
        <p14:creationId xmlns:p14="http://schemas.microsoft.com/office/powerpoint/2010/main" xmlns="" val="10778080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r>
              <a:rPr lang="en-US" sz="4000" dirty="0" smtClean="0"/>
              <a:t>About Calloway</a:t>
            </a:r>
          </a:p>
        </p:txBody>
      </p:sp>
      <p:pic>
        <p:nvPicPr>
          <p:cNvPr id="5" name="Content Placeholder 4"/>
          <p:cNvPicPr>
            <a:picLocks noGrp="1" noChangeAspect="1" noChangeArrowheads="1"/>
          </p:cNvPicPr>
          <p:nvPr>
            <p:ph idx="1"/>
          </p:nvPr>
        </p:nvPicPr>
        <p:blipFill>
          <a:blip r:embed="rId3" cstate="print"/>
          <a:srcRect l="66126" t="44846" r="17896" b="37065"/>
          <a:stretch>
            <a:fillRect/>
          </a:stretch>
        </p:blipFill>
        <p:spPr>
          <a:xfrm>
            <a:off x="5410200" y="2133600"/>
            <a:ext cx="3028836" cy="2819400"/>
          </a:xfrm>
          <a:noFill/>
        </p:spPr>
      </p:pic>
      <p:sp>
        <p:nvSpPr>
          <p:cNvPr id="6" name="Rectangle 5"/>
          <p:cNvSpPr/>
          <p:nvPr/>
        </p:nvSpPr>
        <p:spPr>
          <a:xfrm>
            <a:off x="533400" y="1752600"/>
            <a:ext cx="4572000" cy="3416320"/>
          </a:xfrm>
          <a:prstGeom prst="rect">
            <a:avLst/>
          </a:prstGeom>
        </p:spPr>
        <p:txBody>
          <a:bodyPr wrap="square">
            <a:spAutoFit/>
          </a:bodyPr>
          <a:lstStyle/>
          <a:p>
            <a:pPr fontAlgn="base">
              <a:spcBef>
                <a:spcPct val="0"/>
              </a:spcBef>
              <a:spcAft>
                <a:spcPct val="0"/>
              </a:spcAft>
            </a:pPr>
            <a:endParaRPr lang="en-US" dirty="0" smtClean="0">
              <a:solidFill>
                <a:prstClr val="black"/>
              </a:solidFill>
              <a:latin typeface="Arial" charset="0"/>
              <a:cs typeface="Arial" charset="0"/>
            </a:endParaRPr>
          </a:p>
          <a:p>
            <a:pPr fontAlgn="base">
              <a:spcBef>
                <a:spcPct val="0"/>
              </a:spcBef>
              <a:spcAft>
                <a:spcPct val="0"/>
              </a:spcAft>
            </a:pPr>
            <a:r>
              <a:rPr lang="en-US" dirty="0" smtClean="0">
                <a:solidFill>
                  <a:prstClr val="black"/>
                </a:solidFill>
                <a:latin typeface="Arial" charset="0"/>
                <a:cs typeface="Arial" charset="0"/>
              </a:rPr>
              <a:t>Calloway Real Estate Investment Trust is an unincorporated open-ended mutual fund trust governed by the laws of the Province of Alberta created under a declaration of trust.</a:t>
            </a:r>
          </a:p>
          <a:p>
            <a:pPr fontAlgn="base">
              <a:spcBef>
                <a:spcPct val="0"/>
              </a:spcBef>
              <a:spcAft>
                <a:spcPct val="0"/>
              </a:spcAft>
              <a:buFont typeface="Arial" charset="0"/>
              <a:buNone/>
            </a:pPr>
            <a:endParaRPr lang="en-US" dirty="0" smtClean="0">
              <a:solidFill>
                <a:prstClr val="black"/>
              </a:solidFill>
              <a:latin typeface="Arial" charset="0"/>
              <a:cs typeface="Arial" charset="0"/>
            </a:endParaRPr>
          </a:p>
          <a:p>
            <a:pPr fontAlgn="base">
              <a:spcBef>
                <a:spcPct val="0"/>
              </a:spcBef>
              <a:spcAft>
                <a:spcPct val="0"/>
              </a:spcAft>
            </a:pPr>
            <a:r>
              <a:rPr lang="en-US" dirty="0" smtClean="0">
                <a:solidFill>
                  <a:prstClr val="black"/>
                </a:solidFill>
                <a:latin typeface="Arial" charset="0"/>
                <a:cs typeface="Arial" charset="0"/>
              </a:rPr>
              <a:t>Calloway’s purpose is to own and manage dominant shopping centers that provide retailers with a platform to reach their customers through convenient locations, intelligent designs, and a desirable tenant.</a:t>
            </a:r>
          </a:p>
        </p:txBody>
      </p:sp>
    </p:spTree>
    <p:extLst>
      <p:ext uri="{BB962C8B-B14F-4D97-AF65-F5344CB8AC3E}">
        <p14:creationId xmlns:p14="http://schemas.microsoft.com/office/powerpoint/2010/main" xmlns="" val="22650179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254691"/>
          </a:xfrm>
        </p:spPr>
        <p:txBody>
          <a:bodyPr/>
          <a:lstStyle/>
          <a:p>
            <a:r>
              <a:rPr lang="en-CA" dirty="0" smtClean="0"/>
              <a:t>By the end of December 31, 2010</a:t>
            </a:r>
          </a:p>
          <a:p>
            <a:endParaRPr lang="en-CA" dirty="0"/>
          </a:p>
        </p:txBody>
      </p:sp>
      <p:sp>
        <p:nvSpPr>
          <p:cNvPr id="3" name="Title 2"/>
          <p:cNvSpPr>
            <a:spLocks noGrp="1"/>
          </p:cNvSpPr>
          <p:nvPr>
            <p:ph type="title"/>
          </p:nvPr>
        </p:nvSpPr>
        <p:spPr/>
        <p:txBody>
          <a:bodyPr/>
          <a:lstStyle/>
          <a:p>
            <a:r>
              <a:rPr lang="en-CA" dirty="0" smtClean="0"/>
              <a:t>About Calloway</a:t>
            </a:r>
            <a:endParaRPr lang="en-CA" dirty="0"/>
          </a:p>
        </p:txBody>
      </p:sp>
      <p:graphicFrame>
        <p:nvGraphicFramePr>
          <p:cNvPr id="4" name="Table 3"/>
          <p:cNvGraphicFramePr>
            <a:graphicFrameLocks noGrp="1"/>
          </p:cNvGraphicFramePr>
          <p:nvPr/>
        </p:nvGraphicFramePr>
        <p:xfrm>
          <a:off x="914401" y="2438400"/>
          <a:ext cx="6934199" cy="2514600"/>
        </p:xfrm>
        <a:graphic>
          <a:graphicData uri="http://schemas.openxmlformats.org/drawingml/2006/table">
            <a:tbl>
              <a:tblPr firstRow="1" bandRow="1">
                <a:tableStyleId>{69CF1AB2-1976-4502-BF36-3FF5EA218861}</a:tableStyleId>
              </a:tblPr>
              <a:tblGrid>
                <a:gridCol w="3488781"/>
                <a:gridCol w="3445418"/>
              </a:tblGrid>
              <a:tr h="628650">
                <a:tc>
                  <a:txBody>
                    <a:bodyPr/>
                    <a:lstStyle/>
                    <a:p>
                      <a:pPr algn="ctr"/>
                      <a:r>
                        <a:rPr lang="en-CA" b="0" dirty="0" smtClean="0"/>
                        <a:t>Shopping centres</a:t>
                      </a:r>
                      <a:endParaRPr lang="en-CA" b="0" dirty="0"/>
                    </a:p>
                  </a:txBody>
                  <a:tcPr anchor="ctr"/>
                </a:tc>
                <a:tc>
                  <a:txBody>
                    <a:bodyPr/>
                    <a:lstStyle/>
                    <a:p>
                      <a:pPr algn="ctr"/>
                      <a:r>
                        <a:rPr lang="en-CA" b="0" dirty="0" smtClean="0"/>
                        <a:t>128 </a:t>
                      </a:r>
                      <a:endParaRPr lang="en-CA" b="0" dirty="0"/>
                    </a:p>
                  </a:txBody>
                  <a:tcPr anchor="ctr"/>
                </a:tc>
              </a:tr>
              <a:tr h="628650">
                <a:tc>
                  <a:txBody>
                    <a:bodyPr/>
                    <a:lstStyle/>
                    <a:p>
                      <a:pPr algn="ctr"/>
                      <a:r>
                        <a:rPr lang="en-CA" dirty="0" smtClean="0"/>
                        <a:t>Office building</a:t>
                      </a:r>
                      <a:endParaRPr lang="en-CA" dirty="0"/>
                    </a:p>
                  </a:txBody>
                  <a:tcPr anchor="ctr"/>
                </a:tc>
                <a:tc>
                  <a:txBody>
                    <a:bodyPr/>
                    <a:lstStyle/>
                    <a:p>
                      <a:pPr algn="ctr"/>
                      <a:r>
                        <a:rPr lang="en-CA" dirty="0" smtClean="0"/>
                        <a:t>1 </a:t>
                      </a:r>
                    </a:p>
                  </a:txBody>
                  <a:tcPr anchor="ctr"/>
                </a:tc>
              </a:tr>
              <a:tr h="628650">
                <a:tc>
                  <a:txBody>
                    <a:bodyPr/>
                    <a:lstStyle/>
                    <a:p>
                      <a:pPr algn="ctr"/>
                      <a:r>
                        <a:rPr lang="en-CA" dirty="0" smtClean="0"/>
                        <a:t>Industrial building</a:t>
                      </a:r>
                      <a:endParaRPr lang="en-CA" dirty="0"/>
                    </a:p>
                  </a:txBody>
                  <a:tcPr anchor="ctr"/>
                </a:tc>
                <a:tc>
                  <a:txBody>
                    <a:bodyPr/>
                    <a:lstStyle/>
                    <a:p>
                      <a:pPr algn="ctr"/>
                      <a:r>
                        <a:rPr lang="en-CA" dirty="0" smtClean="0"/>
                        <a:t>1 </a:t>
                      </a:r>
                      <a:endParaRPr lang="en-CA" dirty="0"/>
                    </a:p>
                  </a:txBody>
                  <a:tcPr anchor="ctr"/>
                </a:tc>
              </a:tr>
              <a:tr h="628650">
                <a:tc>
                  <a:txBody>
                    <a:bodyPr/>
                    <a:lstStyle/>
                    <a:p>
                      <a:pPr algn="ctr"/>
                      <a:r>
                        <a:rPr lang="en-CA" dirty="0" smtClean="0"/>
                        <a:t>Total</a:t>
                      </a:r>
                      <a:r>
                        <a:rPr lang="en-CA" baseline="0" dirty="0" smtClean="0"/>
                        <a:t> gross leasable area</a:t>
                      </a:r>
                      <a:endParaRPr lang="en-CA" dirty="0"/>
                    </a:p>
                  </a:txBody>
                  <a:tcPr anchor="ctr"/>
                </a:tc>
                <a:tc>
                  <a:txBody>
                    <a:bodyPr/>
                    <a:lstStyle/>
                    <a:p>
                      <a:pPr algn="ctr"/>
                      <a:r>
                        <a:rPr lang="en-CA" dirty="0" smtClean="0"/>
                        <a:t>24.2 million sq. ft.</a:t>
                      </a:r>
                      <a:endParaRPr lang="en-CA" dirty="0"/>
                    </a:p>
                  </a:txBody>
                  <a:tcPr anchor="ctr"/>
                </a:tc>
              </a:tr>
            </a:tbl>
          </a:graphicData>
        </a:graphic>
      </p:graphicFrame>
    </p:spTree>
    <p:extLst>
      <p:ext uri="{BB962C8B-B14F-4D97-AF65-F5344CB8AC3E}">
        <p14:creationId xmlns:p14="http://schemas.microsoft.com/office/powerpoint/2010/main" xmlns="" val="39954226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Substitutes</a:t>
            </a:r>
            <a:endParaRPr lang="zh-TW" altLang="en-US" dirty="0"/>
          </a:p>
        </p:txBody>
      </p:sp>
      <p:sp>
        <p:nvSpPr>
          <p:cNvPr id="3" name="Content Placeholder 2"/>
          <p:cNvSpPr>
            <a:spLocks noGrp="1"/>
          </p:cNvSpPr>
          <p:nvPr>
            <p:ph idx="1"/>
          </p:nvPr>
        </p:nvSpPr>
        <p:spPr/>
        <p:txBody>
          <a:bodyPr/>
          <a:lstStyle/>
          <a:p>
            <a:r>
              <a:rPr lang="en-US" altLang="zh-TW" dirty="0" smtClean="0"/>
              <a:t>Mutual Funds</a:t>
            </a:r>
          </a:p>
          <a:p>
            <a:r>
              <a:rPr lang="en-US" altLang="zh-TW" dirty="0" smtClean="0"/>
              <a:t>Stocks</a:t>
            </a:r>
          </a:p>
          <a:p>
            <a:r>
              <a:rPr lang="en-US" altLang="zh-TW" dirty="0" smtClean="0"/>
              <a:t>Bonds</a:t>
            </a:r>
          </a:p>
          <a:p>
            <a:r>
              <a:rPr lang="en-US" altLang="zh-TW" dirty="0" smtClean="0"/>
              <a:t>Unit Trusts</a:t>
            </a:r>
            <a:endParaRPr lang="zh-TW" altLang="en-US" dirty="0"/>
          </a:p>
        </p:txBody>
      </p:sp>
    </p:spTree>
    <p:extLst>
      <p:ext uri="{BB962C8B-B14F-4D97-AF65-F5344CB8AC3E}">
        <p14:creationId xmlns:p14="http://schemas.microsoft.com/office/powerpoint/2010/main" xmlns="" val="9898383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457200" y="1371600"/>
            <a:ext cx="8229600" cy="4419600"/>
          </a:xfrm>
        </p:spPr>
        <p:txBody>
          <a:bodyPr>
            <a:normAutofit/>
          </a:bodyPr>
          <a:lstStyle/>
          <a:p>
            <a:pPr>
              <a:buNone/>
            </a:pPr>
            <a:r>
              <a:rPr lang="en-US" sz="2000" b="1" dirty="0" smtClean="0">
                <a:latin typeface="Arial" pitchFamily="34" charset="0"/>
                <a:cs typeface="Arial" pitchFamily="34" charset="0"/>
              </a:rPr>
              <a:t>Highlights of the year 2010</a:t>
            </a:r>
          </a:p>
          <a:p>
            <a:r>
              <a:rPr lang="en-US" sz="1600" dirty="0" smtClean="0">
                <a:latin typeface="Arial" pitchFamily="34" charset="0"/>
                <a:cs typeface="Arial" pitchFamily="34" charset="0"/>
              </a:rPr>
              <a:t>Maintained portfolio </a:t>
            </a:r>
            <a:r>
              <a:rPr lang="en-US" sz="1600" dirty="0" smtClean="0">
                <a:solidFill>
                  <a:srgbClr val="FF0000"/>
                </a:solidFill>
                <a:latin typeface="Arial" pitchFamily="34" charset="0"/>
                <a:cs typeface="Arial" pitchFamily="34" charset="0"/>
              </a:rPr>
              <a:t>occupancy above 99% level</a:t>
            </a:r>
          </a:p>
          <a:p>
            <a:r>
              <a:rPr lang="en-US" sz="1600" dirty="0" smtClean="0">
                <a:latin typeface="Arial" pitchFamily="34" charset="0"/>
                <a:cs typeface="Arial" pitchFamily="34" charset="0"/>
              </a:rPr>
              <a:t>Acquired two income properties for $130.1 million and a development property for $25.9 million</a:t>
            </a:r>
          </a:p>
          <a:p>
            <a:r>
              <a:rPr lang="en-US" sz="1600" dirty="0" smtClean="0">
                <a:latin typeface="Arial" pitchFamily="34" charset="0"/>
                <a:cs typeface="Arial" pitchFamily="34" charset="0"/>
              </a:rPr>
              <a:t>Completed developments and </a:t>
            </a:r>
            <a:r>
              <a:rPr lang="en-US" sz="1600" dirty="0" err="1" smtClean="0">
                <a:latin typeface="Arial" pitchFamily="34" charset="0"/>
                <a:cs typeface="Arial" pitchFamily="34" charset="0"/>
              </a:rPr>
              <a:t>earnouts</a:t>
            </a:r>
            <a:r>
              <a:rPr lang="en-US" sz="1600" dirty="0" smtClean="0">
                <a:latin typeface="Arial" pitchFamily="34" charset="0"/>
                <a:cs typeface="Arial" pitchFamily="34" charset="0"/>
              </a:rPr>
              <a:t> of 508,436 square feet of leasable area for $151.3 million, providing an unleveraged yield of 7.4%</a:t>
            </a:r>
          </a:p>
          <a:p>
            <a:r>
              <a:rPr lang="en-US" sz="1600" dirty="0" smtClean="0">
                <a:solidFill>
                  <a:srgbClr val="FF0000"/>
                </a:solidFill>
                <a:latin typeface="Arial" pitchFamily="34" charset="0"/>
                <a:cs typeface="Arial" pitchFamily="34" charset="0"/>
              </a:rPr>
              <a:t>Opened 15 Wal-Mart Supercentres </a:t>
            </a:r>
            <a:r>
              <a:rPr lang="en-US" sz="1600" dirty="0" smtClean="0">
                <a:latin typeface="Arial" pitchFamily="34" charset="0"/>
                <a:cs typeface="Arial" pitchFamily="34" charset="0"/>
              </a:rPr>
              <a:t>during the year</a:t>
            </a:r>
          </a:p>
          <a:p>
            <a:r>
              <a:rPr lang="en-US" sz="1600" dirty="0" smtClean="0">
                <a:latin typeface="Arial" pitchFamily="34" charset="0"/>
                <a:cs typeface="Arial" pitchFamily="34" charset="0"/>
              </a:rPr>
              <a:t>Issued $306 million in new Trust Units</a:t>
            </a:r>
          </a:p>
          <a:p>
            <a:r>
              <a:rPr lang="en-US" sz="1600" dirty="0" smtClean="0">
                <a:latin typeface="Arial" pitchFamily="34" charset="0"/>
                <a:cs typeface="Arial" pitchFamily="34" charset="0"/>
              </a:rPr>
              <a:t>Issued $260 million in unsecured and convertible debentures </a:t>
            </a:r>
          </a:p>
          <a:p>
            <a:r>
              <a:rPr lang="en-US" sz="1600" dirty="0" smtClean="0">
                <a:latin typeface="Arial" pitchFamily="34" charset="0"/>
                <a:cs typeface="Arial" pitchFamily="34" charset="0"/>
              </a:rPr>
              <a:t>Redeemed $150 million 10.25% Series C senior unsecured debentures, $46 million 4.51% Series A senior unsecured debentures, and the balance of the 6.00% convertible debentures</a:t>
            </a:r>
          </a:p>
          <a:p>
            <a:r>
              <a:rPr lang="en-US" sz="1600" dirty="0" smtClean="0">
                <a:latin typeface="Arial" pitchFamily="34" charset="0"/>
                <a:cs typeface="Arial" pitchFamily="34" charset="0"/>
              </a:rPr>
              <a:t>Net income increased by $19.9 million to $43.2 million compared to 2009</a:t>
            </a:r>
          </a:p>
          <a:p>
            <a:r>
              <a:rPr lang="en-US" sz="1600" dirty="0" smtClean="0">
                <a:latin typeface="Arial" pitchFamily="34" charset="0"/>
                <a:cs typeface="Arial" pitchFamily="34" charset="0"/>
              </a:rPr>
              <a:t>The fair value of the Trust’s investment properties is $1.1 billion over its book value</a:t>
            </a:r>
          </a:p>
          <a:p>
            <a:pPr>
              <a:buNone/>
            </a:pPr>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p:txBody>
      </p:sp>
      <p:sp>
        <p:nvSpPr>
          <p:cNvPr id="11266" name="Title 1"/>
          <p:cNvSpPr>
            <a:spLocks noGrp="1"/>
          </p:cNvSpPr>
          <p:nvPr>
            <p:ph type="title"/>
          </p:nvPr>
        </p:nvSpPr>
        <p:spPr/>
        <p:txBody>
          <a:bodyPr/>
          <a:lstStyle/>
          <a:p>
            <a:r>
              <a:rPr lang="en-US" dirty="0" smtClean="0"/>
              <a:t>Recent News</a:t>
            </a:r>
          </a:p>
        </p:txBody>
      </p:sp>
    </p:spTree>
    <p:extLst>
      <p:ext uri="{BB962C8B-B14F-4D97-AF65-F5344CB8AC3E}">
        <p14:creationId xmlns:p14="http://schemas.microsoft.com/office/powerpoint/2010/main" xmlns="" val="29982330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Distribution History</a:t>
            </a:r>
            <a:endParaRPr lang="en-CA" dirty="0"/>
          </a:p>
        </p:txBody>
      </p:sp>
      <p:pic>
        <p:nvPicPr>
          <p:cNvPr id="11266" name="Picture 2"/>
          <p:cNvPicPr>
            <a:picLocks noGrp="1" noChangeAspect="1" noChangeArrowheads="1"/>
          </p:cNvPicPr>
          <p:nvPr>
            <p:ph idx="1"/>
          </p:nvPr>
        </p:nvPicPr>
        <p:blipFill>
          <a:blip r:embed="rId2" cstate="print"/>
          <a:srcRect t="8566"/>
          <a:stretch>
            <a:fillRect/>
          </a:stretch>
        </p:blipFill>
        <p:spPr bwMode="auto">
          <a:xfrm>
            <a:off x="1676400" y="1695081"/>
            <a:ext cx="5791200" cy="4477119"/>
          </a:xfrm>
          <a:prstGeom prst="rect">
            <a:avLst/>
          </a:prstGeom>
          <a:noFill/>
          <a:ln w="9525">
            <a:noFill/>
            <a:miter lim="800000"/>
            <a:headEnd/>
            <a:tailEnd/>
          </a:ln>
        </p:spPr>
      </p:pic>
    </p:spTree>
    <p:extLst>
      <p:ext uri="{BB962C8B-B14F-4D97-AF65-F5344CB8AC3E}">
        <p14:creationId xmlns:p14="http://schemas.microsoft.com/office/powerpoint/2010/main" xmlns="" val="24482794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p:cNvPicPr>
            <a:picLocks noGrp="1" noChangeAspect="1" noChangeArrowheads="1"/>
          </p:cNvPicPr>
          <p:nvPr>
            <p:ph idx="1"/>
          </p:nvPr>
        </p:nvPicPr>
        <p:blipFill>
          <a:blip r:embed="rId3" cstate="print"/>
          <a:srcRect l="20367" t="16837" r="29797" b="10768"/>
          <a:stretch>
            <a:fillRect/>
          </a:stretch>
        </p:blipFill>
        <p:spPr>
          <a:xfrm>
            <a:off x="1447800" y="1219199"/>
            <a:ext cx="5867400" cy="5280659"/>
          </a:xfrm>
          <a:noFill/>
        </p:spPr>
      </p:pic>
      <p:sp>
        <p:nvSpPr>
          <p:cNvPr id="12290" name="Title 1"/>
          <p:cNvSpPr>
            <a:spLocks noGrp="1"/>
          </p:cNvSpPr>
          <p:nvPr>
            <p:ph type="title"/>
          </p:nvPr>
        </p:nvSpPr>
        <p:spPr/>
        <p:txBody>
          <a:bodyPr/>
          <a:lstStyle/>
          <a:p>
            <a:r>
              <a:rPr lang="en-US" smtClean="0"/>
              <a:t>Portfolio Highlight</a:t>
            </a:r>
          </a:p>
        </p:txBody>
      </p:sp>
    </p:spTree>
    <p:extLst>
      <p:ext uri="{BB962C8B-B14F-4D97-AF65-F5344CB8AC3E}">
        <p14:creationId xmlns:p14="http://schemas.microsoft.com/office/powerpoint/2010/main" xmlns="" val="34793753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Revenue  by Provinces</a:t>
            </a:r>
            <a:endParaRPr lang="en-CA" dirty="0"/>
          </a:p>
        </p:txBody>
      </p:sp>
      <p:pic>
        <p:nvPicPr>
          <p:cNvPr id="13314" name="Picture 2"/>
          <p:cNvPicPr>
            <a:picLocks noGrp="1" noChangeAspect="1" noChangeArrowheads="1"/>
          </p:cNvPicPr>
          <p:nvPr>
            <p:ph idx="1"/>
          </p:nvPr>
        </p:nvPicPr>
        <p:blipFill>
          <a:blip r:embed="rId3" cstate="print"/>
          <a:srcRect l="23381" t="36303" r="21589" b="9821"/>
          <a:stretch>
            <a:fillRect/>
          </a:stretch>
        </p:blipFill>
        <p:spPr>
          <a:xfrm>
            <a:off x="3907631" y="1600200"/>
            <a:ext cx="5236369" cy="3767242"/>
          </a:xfrm>
        </p:spPr>
      </p:pic>
      <p:graphicFrame>
        <p:nvGraphicFramePr>
          <p:cNvPr id="7" name="Table 6"/>
          <p:cNvGraphicFramePr>
            <a:graphicFrameLocks noGrp="1"/>
          </p:cNvGraphicFramePr>
          <p:nvPr/>
        </p:nvGraphicFramePr>
        <p:xfrm>
          <a:off x="381000" y="1447800"/>
          <a:ext cx="3429000" cy="4709160"/>
        </p:xfrm>
        <a:graphic>
          <a:graphicData uri="http://schemas.openxmlformats.org/drawingml/2006/table">
            <a:tbl>
              <a:tblPr firstRow="1" bandRow="1">
                <a:tableStyleId>{5C22544A-7EE6-4342-B048-85BDC9FD1C3A}</a:tableStyleId>
              </a:tblPr>
              <a:tblGrid>
                <a:gridCol w="2073349"/>
                <a:gridCol w="1355651"/>
              </a:tblGrid>
              <a:tr h="353291">
                <a:tc>
                  <a:txBody>
                    <a:bodyPr/>
                    <a:lstStyle/>
                    <a:p>
                      <a:r>
                        <a:rPr lang="en-US" dirty="0" smtClean="0"/>
                        <a:t>Province</a:t>
                      </a:r>
                      <a:endParaRPr lang="en-US" dirty="0"/>
                    </a:p>
                  </a:txBody>
                  <a:tcPr anchor="ctr"/>
                </a:tc>
                <a:tc>
                  <a:txBody>
                    <a:bodyPr/>
                    <a:lstStyle/>
                    <a:p>
                      <a:r>
                        <a:rPr lang="en-US" dirty="0" smtClean="0"/>
                        <a:t># of properties</a:t>
                      </a:r>
                      <a:endParaRPr lang="en-US" dirty="0"/>
                    </a:p>
                  </a:txBody>
                  <a:tcPr anchor="ctr"/>
                </a:tc>
              </a:tr>
              <a:tr h="502920">
                <a:tc>
                  <a:txBody>
                    <a:bodyPr/>
                    <a:lstStyle/>
                    <a:p>
                      <a:r>
                        <a:rPr lang="en-US" dirty="0" smtClean="0">
                          <a:latin typeface="Arial" pitchFamily="34" charset="0"/>
                          <a:cs typeface="Arial" pitchFamily="34" charset="0"/>
                        </a:rPr>
                        <a:t>British</a:t>
                      </a:r>
                      <a:r>
                        <a:rPr lang="en-US" baseline="0" dirty="0" smtClean="0">
                          <a:latin typeface="Arial" pitchFamily="34" charset="0"/>
                          <a:cs typeface="Arial" pitchFamily="34" charset="0"/>
                        </a:rPr>
                        <a:t> Columbia</a:t>
                      </a:r>
                      <a:endParaRPr lang="en-US" dirty="0">
                        <a:latin typeface="Arial" pitchFamily="34" charset="0"/>
                        <a:cs typeface="Arial" pitchFamily="34" charset="0"/>
                      </a:endParaRPr>
                    </a:p>
                  </a:txBody>
                  <a:tcPr anchor="ctr"/>
                </a:tc>
                <a:tc>
                  <a:txBody>
                    <a:bodyPr/>
                    <a:lstStyle/>
                    <a:p>
                      <a:pPr algn="ctr"/>
                      <a:r>
                        <a:rPr lang="en-US" dirty="0" smtClean="0">
                          <a:latin typeface="Arial" pitchFamily="34" charset="0"/>
                          <a:cs typeface="Arial" pitchFamily="34" charset="0"/>
                        </a:rPr>
                        <a:t>12</a:t>
                      </a:r>
                    </a:p>
                  </a:txBody>
                  <a:tcPr anchor="ctr"/>
                </a:tc>
              </a:tr>
              <a:tr h="353291">
                <a:tc>
                  <a:txBody>
                    <a:bodyPr/>
                    <a:lstStyle/>
                    <a:p>
                      <a:r>
                        <a:rPr lang="en-US" dirty="0" smtClean="0">
                          <a:latin typeface="Arial" pitchFamily="34" charset="0"/>
                          <a:cs typeface="Arial" pitchFamily="34" charset="0"/>
                        </a:rPr>
                        <a:t>Alberta</a:t>
                      </a:r>
                      <a:endParaRPr lang="en-US" dirty="0">
                        <a:latin typeface="Arial" pitchFamily="34" charset="0"/>
                        <a:cs typeface="Arial" pitchFamily="34" charset="0"/>
                      </a:endParaRPr>
                    </a:p>
                  </a:txBody>
                  <a:tcPr anchor="ctr"/>
                </a:tc>
                <a:tc>
                  <a:txBody>
                    <a:bodyPr/>
                    <a:lstStyle/>
                    <a:p>
                      <a:pPr algn="ctr"/>
                      <a:r>
                        <a:rPr lang="en-US" dirty="0" smtClean="0">
                          <a:latin typeface="Arial" pitchFamily="34" charset="0"/>
                          <a:cs typeface="Arial" pitchFamily="34" charset="0"/>
                        </a:rPr>
                        <a:t>5</a:t>
                      </a:r>
                      <a:endParaRPr lang="en-US" dirty="0">
                        <a:latin typeface="Arial" pitchFamily="34" charset="0"/>
                        <a:cs typeface="Arial" pitchFamily="34" charset="0"/>
                      </a:endParaRPr>
                    </a:p>
                  </a:txBody>
                  <a:tcPr anchor="ctr"/>
                </a:tc>
              </a:tr>
              <a:tr h="353291">
                <a:tc>
                  <a:txBody>
                    <a:bodyPr/>
                    <a:lstStyle/>
                    <a:p>
                      <a:r>
                        <a:rPr lang="en-US" dirty="0" smtClean="0">
                          <a:latin typeface="Arial" pitchFamily="34" charset="0"/>
                          <a:cs typeface="Arial" pitchFamily="34" charset="0"/>
                        </a:rPr>
                        <a:t>Saskatchewan</a:t>
                      </a:r>
                      <a:endParaRPr lang="en-US" dirty="0">
                        <a:latin typeface="Arial" pitchFamily="34" charset="0"/>
                        <a:cs typeface="Arial" pitchFamily="34" charset="0"/>
                      </a:endParaRPr>
                    </a:p>
                  </a:txBody>
                  <a:tcPr anchor="ctr"/>
                </a:tc>
                <a:tc>
                  <a:txBody>
                    <a:bodyPr/>
                    <a:lstStyle/>
                    <a:p>
                      <a:pPr algn="ctr"/>
                      <a:r>
                        <a:rPr lang="en-US" dirty="0" smtClean="0">
                          <a:latin typeface="Arial" pitchFamily="34" charset="0"/>
                          <a:cs typeface="Arial" pitchFamily="34" charset="0"/>
                        </a:rPr>
                        <a:t>3</a:t>
                      </a:r>
                      <a:endParaRPr lang="en-US" dirty="0">
                        <a:latin typeface="Arial" pitchFamily="34" charset="0"/>
                        <a:cs typeface="Arial" pitchFamily="34" charset="0"/>
                      </a:endParaRPr>
                    </a:p>
                  </a:txBody>
                  <a:tcPr anchor="ctr"/>
                </a:tc>
              </a:tr>
              <a:tr h="353291">
                <a:tc>
                  <a:txBody>
                    <a:bodyPr/>
                    <a:lstStyle/>
                    <a:p>
                      <a:r>
                        <a:rPr lang="en-US" dirty="0" smtClean="0">
                          <a:latin typeface="Arial" pitchFamily="34" charset="0"/>
                          <a:cs typeface="Arial" pitchFamily="34" charset="0"/>
                        </a:rPr>
                        <a:t>Manitoba</a:t>
                      </a:r>
                      <a:endParaRPr lang="en-US" dirty="0">
                        <a:latin typeface="Arial" pitchFamily="34" charset="0"/>
                        <a:cs typeface="Arial" pitchFamily="34" charset="0"/>
                      </a:endParaRPr>
                    </a:p>
                  </a:txBody>
                  <a:tcPr anchor="ctr"/>
                </a:tc>
                <a:tc>
                  <a:txBody>
                    <a:bodyPr/>
                    <a:lstStyle/>
                    <a:p>
                      <a:pPr algn="ctr"/>
                      <a:r>
                        <a:rPr lang="en-US" dirty="0" smtClean="0">
                          <a:latin typeface="Arial" pitchFamily="34" charset="0"/>
                          <a:cs typeface="Arial" pitchFamily="34" charset="0"/>
                        </a:rPr>
                        <a:t>3</a:t>
                      </a:r>
                      <a:endParaRPr lang="en-US" dirty="0">
                        <a:latin typeface="Arial" pitchFamily="34" charset="0"/>
                        <a:cs typeface="Arial" pitchFamily="34" charset="0"/>
                      </a:endParaRPr>
                    </a:p>
                  </a:txBody>
                  <a:tcPr anchor="ctr"/>
                </a:tc>
              </a:tr>
              <a:tr h="353291">
                <a:tc>
                  <a:txBody>
                    <a:bodyPr/>
                    <a:lstStyle/>
                    <a:p>
                      <a:r>
                        <a:rPr lang="en-US" dirty="0" smtClean="0">
                          <a:latin typeface="Arial" pitchFamily="34" charset="0"/>
                          <a:cs typeface="Arial" pitchFamily="34" charset="0"/>
                        </a:rPr>
                        <a:t>Ontario</a:t>
                      </a:r>
                      <a:endParaRPr lang="en-US" dirty="0">
                        <a:latin typeface="Arial" pitchFamily="34" charset="0"/>
                        <a:cs typeface="Arial" pitchFamily="34" charset="0"/>
                      </a:endParaRPr>
                    </a:p>
                  </a:txBody>
                  <a:tcPr anchor="ctr"/>
                </a:tc>
                <a:tc>
                  <a:txBody>
                    <a:bodyPr/>
                    <a:lstStyle/>
                    <a:p>
                      <a:pPr algn="ctr"/>
                      <a:r>
                        <a:rPr lang="en-US" dirty="0" smtClean="0">
                          <a:latin typeface="Arial" pitchFamily="34" charset="0"/>
                          <a:cs typeface="Arial" pitchFamily="34" charset="0"/>
                        </a:rPr>
                        <a:t>77</a:t>
                      </a:r>
                      <a:endParaRPr lang="en-US" dirty="0">
                        <a:latin typeface="Arial" pitchFamily="34" charset="0"/>
                        <a:cs typeface="Arial" pitchFamily="34" charset="0"/>
                      </a:endParaRPr>
                    </a:p>
                  </a:txBody>
                  <a:tcPr anchor="ctr"/>
                </a:tc>
              </a:tr>
              <a:tr h="353291">
                <a:tc>
                  <a:txBody>
                    <a:bodyPr/>
                    <a:lstStyle/>
                    <a:p>
                      <a:r>
                        <a:rPr lang="en-US" dirty="0" smtClean="0">
                          <a:latin typeface="Arial" pitchFamily="34" charset="0"/>
                          <a:cs typeface="Arial" pitchFamily="34" charset="0"/>
                        </a:rPr>
                        <a:t>Quebec</a:t>
                      </a:r>
                      <a:endParaRPr lang="en-US" dirty="0">
                        <a:latin typeface="Arial" pitchFamily="34" charset="0"/>
                        <a:cs typeface="Arial" pitchFamily="34" charset="0"/>
                      </a:endParaRPr>
                    </a:p>
                  </a:txBody>
                  <a:tcPr anchor="ctr"/>
                </a:tc>
                <a:tc>
                  <a:txBody>
                    <a:bodyPr/>
                    <a:lstStyle/>
                    <a:p>
                      <a:pPr algn="ctr"/>
                      <a:r>
                        <a:rPr lang="en-US" dirty="0" smtClean="0">
                          <a:latin typeface="Arial" pitchFamily="34" charset="0"/>
                          <a:cs typeface="Arial" pitchFamily="34" charset="0"/>
                        </a:rPr>
                        <a:t>17</a:t>
                      </a:r>
                      <a:endParaRPr lang="en-US" dirty="0">
                        <a:latin typeface="Arial" pitchFamily="34" charset="0"/>
                        <a:cs typeface="Arial" pitchFamily="34" charset="0"/>
                      </a:endParaRPr>
                    </a:p>
                  </a:txBody>
                  <a:tcPr anchor="ctr"/>
                </a:tc>
              </a:tr>
              <a:tr h="353291">
                <a:tc>
                  <a:txBody>
                    <a:bodyPr/>
                    <a:lstStyle/>
                    <a:p>
                      <a:r>
                        <a:rPr lang="en-US" dirty="0" smtClean="0">
                          <a:latin typeface="Arial" pitchFamily="34" charset="0"/>
                          <a:cs typeface="Arial" pitchFamily="34" charset="0"/>
                        </a:rPr>
                        <a:t>New Brunswick</a:t>
                      </a:r>
                      <a:endParaRPr lang="en-US" dirty="0">
                        <a:latin typeface="Arial" pitchFamily="34" charset="0"/>
                        <a:cs typeface="Arial" pitchFamily="34" charset="0"/>
                      </a:endParaRPr>
                    </a:p>
                  </a:txBody>
                  <a:tcPr anchor="ctr"/>
                </a:tc>
                <a:tc>
                  <a:txBody>
                    <a:bodyPr/>
                    <a:lstStyle/>
                    <a:p>
                      <a:pPr algn="ctr"/>
                      <a:r>
                        <a:rPr lang="en-US" dirty="0" smtClean="0">
                          <a:latin typeface="Arial" pitchFamily="34" charset="0"/>
                          <a:cs typeface="Arial" pitchFamily="34" charset="0"/>
                        </a:rPr>
                        <a:t>2</a:t>
                      </a:r>
                      <a:endParaRPr lang="en-US" dirty="0">
                        <a:latin typeface="Arial" pitchFamily="34" charset="0"/>
                        <a:cs typeface="Arial" pitchFamily="34" charset="0"/>
                      </a:endParaRPr>
                    </a:p>
                  </a:txBody>
                  <a:tcPr anchor="ctr"/>
                </a:tc>
              </a:tr>
              <a:tr h="353291">
                <a:tc>
                  <a:txBody>
                    <a:bodyPr/>
                    <a:lstStyle/>
                    <a:p>
                      <a:r>
                        <a:rPr lang="en-US" dirty="0" smtClean="0">
                          <a:latin typeface="Arial" pitchFamily="34" charset="0"/>
                          <a:cs typeface="Arial" pitchFamily="34" charset="0"/>
                        </a:rPr>
                        <a:t>Nova Scotia</a:t>
                      </a:r>
                      <a:endParaRPr lang="en-US" dirty="0">
                        <a:latin typeface="Arial" pitchFamily="34" charset="0"/>
                        <a:cs typeface="Arial" pitchFamily="34" charset="0"/>
                      </a:endParaRPr>
                    </a:p>
                  </a:txBody>
                  <a:tcPr anchor="ctr"/>
                </a:tc>
                <a:tc>
                  <a:txBody>
                    <a:bodyPr/>
                    <a:lstStyle/>
                    <a:p>
                      <a:pPr algn="ctr"/>
                      <a:r>
                        <a:rPr lang="en-US" dirty="0" smtClean="0">
                          <a:latin typeface="Arial" pitchFamily="34" charset="0"/>
                          <a:cs typeface="Arial" pitchFamily="34" charset="0"/>
                        </a:rPr>
                        <a:t>4</a:t>
                      </a:r>
                      <a:endParaRPr lang="en-US" dirty="0">
                        <a:latin typeface="Arial" pitchFamily="34" charset="0"/>
                        <a:cs typeface="Arial" pitchFamily="34" charset="0"/>
                      </a:endParaRPr>
                    </a:p>
                  </a:txBody>
                  <a:tcPr anchor="ctr"/>
                </a:tc>
              </a:tr>
              <a:tr h="353291">
                <a:tc>
                  <a:txBody>
                    <a:bodyPr/>
                    <a:lstStyle/>
                    <a:p>
                      <a:r>
                        <a:rPr lang="en-US" dirty="0" smtClean="0">
                          <a:latin typeface="Arial" pitchFamily="34" charset="0"/>
                          <a:cs typeface="Arial" pitchFamily="34" charset="0"/>
                        </a:rPr>
                        <a:t>Prince</a:t>
                      </a:r>
                      <a:r>
                        <a:rPr lang="en-US" baseline="0" dirty="0" smtClean="0">
                          <a:latin typeface="Arial" pitchFamily="34" charset="0"/>
                          <a:cs typeface="Arial" pitchFamily="34" charset="0"/>
                        </a:rPr>
                        <a:t> Edward Island</a:t>
                      </a:r>
                      <a:endParaRPr lang="en-US" dirty="0">
                        <a:latin typeface="Arial" pitchFamily="34" charset="0"/>
                        <a:cs typeface="Arial" pitchFamily="34" charset="0"/>
                      </a:endParaRPr>
                    </a:p>
                  </a:txBody>
                  <a:tcPr anchor="ctr"/>
                </a:tc>
                <a:tc>
                  <a:txBody>
                    <a:bodyPr/>
                    <a:lstStyle/>
                    <a:p>
                      <a:pPr algn="ctr"/>
                      <a:r>
                        <a:rPr lang="en-US" dirty="0" smtClean="0">
                          <a:latin typeface="Arial" pitchFamily="34" charset="0"/>
                          <a:cs typeface="Arial" pitchFamily="34" charset="0"/>
                        </a:rPr>
                        <a:t>1</a:t>
                      </a:r>
                      <a:endParaRPr lang="en-US" dirty="0">
                        <a:latin typeface="Arial" pitchFamily="34" charset="0"/>
                        <a:cs typeface="Arial" pitchFamily="34" charset="0"/>
                      </a:endParaRPr>
                    </a:p>
                  </a:txBody>
                  <a:tcPr anchor="ctr"/>
                </a:tc>
              </a:tr>
              <a:tr h="353291">
                <a:tc>
                  <a:txBody>
                    <a:bodyPr/>
                    <a:lstStyle/>
                    <a:p>
                      <a:r>
                        <a:rPr lang="en-US" dirty="0" smtClean="0">
                          <a:latin typeface="Arial" pitchFamily="34" charset="0"/>
                          <a:cs typeface="Arial" pitchFamily="34" charset="0"/>
                        </a:rPr>
                        <a:t>Newfoundland</a:t>
                      </a:r>
                      <a:endParaRPr lang="en-US" dirty="0">
                        <a:latin typeface="Arial" pitchFamily="34" charset="0"/>
                        <a:cs typeface="Arial" pitchFamily="34" charset="0"/>
                      </a:endParaRPr>
                    </a:p>
                  </a:txBody>
                  <a:tcPr anchor="ctr"/>
                </a:tc>
                <a:tc>
                  <a:txBody>
                    <a:bodyPr/>
                    <a:lstStyle/>
                    <a:p>
                      <a:pPr algn="ctr"/>
                      <a:r>
                        <a:rPr lang="en-US" dirty="0" smtClean="0">
                          <a:latin typeface="Arial" pitchFamily="34" charset="0"/>
                          <a:cs typeface="Arial" pitchFamily="34" charset="0"/>
                        </a:rPr>
                        <a:t>6</a:t>
                      </a:r>
                      <a:endParaRPr lang="en-US" dirty="0">
                        <a:latin typeface="Arial" pitchFamily="34" charset="0"/>
                        <a:cs typeface="Arial" pitchFamily="34" charset="0"/>
                      </a:endParaRPr>
                    </a:p>
                  </a:txBody>
                  <a:tcPr anchor="ctr"/>
                </a:tc>
              </a:tr>
            </a:tbl>
          </a:graphicData>
        </a:graphic>
      </p:graphicFrame>
    </p:spTree>
    <p:extLst>
      <p:ext uri="{BB962C8B-B14F-4D97-AF65-F5344CB8AC3E}">
        <p14:creationId xmlns:p14="http://schemas.microsoft.com/office/powerpoint/2010/main" xmlns="" val="2328022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p:cNvPicPr>
            <a:picLocks noGrp="1" noChangeAspect="1" noChangeArrowheads="1"/>
          </p:cNvPicPr>
          <p:nvPr>
            <p:ph idx="1"/>
          </p:nvPr>
        </p:nvPicPr>
        <p:blipFill>
          <a:blip r:embed="rId3" cstate="print"/>
          <a:srcRect l="5553" t="18520" r="5553" b="37706"/>
          <a:stretch>
            <a:fillRect/>
          </a:stretch>
        </p:blipFill>
        <p:spPr>
          <a:xfrm>
            <a:off x="762000" y="1371600"/>
            <a:ext cx="7543800" cy="3200400"/>
          </a:xfrm>
          <a:noFill/>
        </p:spPr>
      </p:pic>
      <p:sp>
        <p:nvSpPr>
          <p:cNvPr id="14338" name="Title 1"/>
          <p:cNvSpPr>
            <a:spLocks noGrp="1"/>
          </p:cNvSpPr>
          <p:nvPr>
            <p:ph type="title"/>
          </p:nvPr>
        </p:nvSpPr>
        <p:spPr/>
        <p:txBody>
          <a:bodyPr/>
          <a:lstStyle/>
          <a:p>
            <a:pPr eaLnBrk="1" hangingPunct="1"/>
            <a:r>
              <a:rPr lang="en-CA" smtClean="0"/>
              <a:t>Top ten tenants</a:t>
            </a:r>
          </a:p>
        </p:txBody>
      </p:sp>
      <p:pic>
        <p:nvPicPr>
          <p:cNvPr id="2050" name="Picture 2"/>
          <p:cNvPicPr>
            <a:picLocks noChangeAspect="1" noChangeArrowheads="1"/>
          </p:cNvPicPr>
          <p:nvPr/>
        </p:nvPicPr>
        <p:blipFill>
          <a:blip r:embed="rId4" cstate="print"/>
          <a:srcRect/>
          <a:stretch>
            <a:fillRect/>
          </a:stretch>
        </p:blipFill>
        <p:spPr bwMode="auto">
          <a:xfrm>
            <a:off x="838200" y="4876800"/>
            <a:ext cx="7696200" cy="1447800"/>
          </a:xfrm>
          <a:prstGeom prst="rect">
            <a:avLst/>
          </a:prstGeom>
          <a:noFill/>
          <a:ln w="9525">
            <a:noFill/>
            <a:miter lim="800000"/>
            <a:headEnd/>
            <a:tailEnd/>
          </a:ln>
        </p:spPr>
      </p:pic>
    </p:spTree>
    <p:extLst>
      <p:ext uri="{BB962C8B-B14F-4D97-AF65-F5344CB8AC3E}">
        <p14:creationId xmlns:p14="http://schemas.microsoft.com/office/powerpoint/2010/main" xmlns="" val="107214536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tretch>
            <a:fillRect/>
          </a:stretch>
        </p:blipFill>
        <p:spPr bwMode="auto">
          <a:xfrm>
            <a:off x="685800" y="1905000"/>
            <a:ext cx="4412192" cy="266700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Occupancy Rate</a:t>
            </a:r>
            <a:endParaRPr lang="en-US" dirty="0"/>
          </a:p>
        </p:txBody>
      </p:sp>
      <p:sp>
        <p:nvSpPr>
          <p:cNvPr id="5" name="TextBox 4"/>
          <p:cNvSpPr txBox="1"/>
          <p:nvPr/>
        </p:nvSpPr>
        <p:spPr>
          <a:xfrm>
            <a:off x="5562600" y="2743200"/>
            <a:ext cx="2514600" cy="923330"/>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charset="0"/>
                <a:cs typeface="Arial" charset="0"/>
              </a:rPr>
              <a:t>The occupancy rate of Calloway by the end of 2010 is 99. 1%</a:t>
            </a: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xmlns="" val="2654540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876800"/>
            <a:ext cx="8229600" cy="1816291"/>
          </a:xfrm>
        </p:spPr>
        <p:txBody>
          <a:bodyPr>
            <a:normAutofit fontScale="77500" lnSpcReduction="20000"/>
          </a:bodyPr>
          <a:lstStyle/>
          <a:p>
            <a:endParaRPr lang="en-US" dirty="0" smtClean="0"/>
          </a:p>
          <a:p>
            <a:r>
              <a:rPr lang="en-US" dirty="0" smtClean="0"/>
              <a:t>Average remaining lease term for Wal-Mart is 12.4 years</a:t>
            </a:r>
          </a:p>
          <a:p>
            <a:r>
              <a:rPr lang="en-US" dirty="0" smtClean="0"/>
              <a:t>Average lease term of top 10 tenants is 10.5 years</a:t>
            </a:r>
          </a:p>
          <a:p>
            <a:r>
              <a:rPr lang="en-US" dirty="0" smtClean="0"/>
              <a:t>Average retention rate of 90% and lifts on renewals of 7.5%</a:t>
            </a:r>
            <a:endParaRPr lang="en-US" dirty="0"/>
          </a:p>
        </p:txBody>
      </p:sp>
      <p:sp>
        <p:nvSpPr>
          <p:cNvPr id="3" name="Title 2"/>
          <p:cNvSpPr>
            <a:spLocks noGrp="1"/>
          </p:cNvSpPr>
          <p:nvPr>
            <p:ph type="title"/>
          </p:nvPr>
        </p:nvSpPr>
        <p:spPr/>
        <p:txBody>
          <a:bodyPr/>
          <a:lstStyle/>
          <a:p>
            <a:r>
              <a:rPr lang="en-US" dirty="0" smtClean="0"/>
              <a:t>Lease Maturity</a:t>
            </a:r>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762000" y="1905000"/>
            <a:ext cx="7067550" cy="2943225"/>
          </a:xfrm>
          <a:prstGeom prst="rect">
            <a:avLst/>
          </a:prstGeom>
          <a:noFill/>
          <a:ln w="9525">
            <a:noFill/>
            <a:miter lim="800000"/>
            <a:headEnd/>
            <a:tailEnd/>
          </a:ln>
        </p:spPr>
      </p:pic>
      <p:sp>
        <p:nvSpPr>
          <p:cNvPr id="8" name="Rectangle 7"/>
          <p:cNvSpPr/>
          <p:nvPr/>
        </p:nvSpPr>
        <p:spPr>
          <a:xfrm>
            <a:off x="457200" y="1143000"/>
            <a:ext cx="8229600" cy="923330"/>
          </a:xfrm>
          <a:prstGeom prst="rect">
            <a:avLst/>
          </a:prstGeom>
        </p:spPr>
        <p:txBody>
          <a:bodyPr wrap="square">
            <a:spAutoFit/>
          </a:bodyPr>
          <a:lstStyle/>
          <a:p>
            <a:pPr fontAlgn="base">
              <a:spcBef>
                <a:spcPct val="0"/>
              </a:spcBef>
              <a:spcAft>
                <a:spcPct val="0"/>
              </a:spcAft>
            </a:pPr>
            <a:r>
              <a:rPr lang="en-US" dirty="0" smtClean="0">
                <a:solidFill>
                  <a:prstClr val="black"/>
                </a:solidFill>
                <a:latin typeface="Arial" charset="0"/>
                <a:cs typeface="Arial" charset="0"/>
              </a:rPr>
              <a:t>Average lease term of 9.0 years with an average of 5.4% of total net rentable area rolling annually over the next 10 years.</a:t>
            </a:r>
          </a:p>
          <a:p>
            <a:pPr fontAlgn="base">
              <a:spcBef>
                <a:spcPct val="0"/>
              </a:spcBef>
              <a:spcAft>
                <a:spcPct val="0"/>
              </a:spcAft>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xmlns="" val="12183561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idx="1"/>
          </p:nvPr>
        </p:nvPicPr>
        <p:blipFill>
          <a:blip r:embed="rId3" cstate="print"/>
          <a:stretch>
            <a:fillRect/>
          </a:stretch>
        </p:blipFill>
        <p:spPr bwMode="auto">
          <a:xfrm>
            <a:off x="4267200" y="4160988"/>
            <a:ext cx="4267200" cy="2284593"/>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Relationship with Wal-Mart</a:t>
            </a:r>
            <a:endParaRPr lang="en-US" dirty="0"/>
          </a:p>
        </p:txBody>
      </p:sp>
      <p:graphicFrame>
        <p:nvGraphicFramePr>
          <p:cNvPr id="12" name="Table 11"/>
          <p:cNvGraphicFramePr>
            <a:graphicFrameLocks noGrp="1"/>
          </p:cNvGraphicFramePr>
          <p:nvPr/>
        </p:nvGraphicFramePr>
        <p:xfrm>
          <a:off x="609600" y="1524000"/>
          <a:ext cx="7543800" cy="2108200"/>
        </p:xfrm>
        <a:graphic>
          <a:graphicData uri="http://schemas.openxmlformats.org/drawingml/2006/table">
            <a:tbl>
              <a:tblPr firstRow="1" bandRow="1">
                <a:tableStyleId>{5940675A-B579-460E-94D1-54222C63F5DA}</a:tableStyleId>
              </a:tblPr>
              <a:tblGrid>
                <a:gridCol w="4648200"/>
                <a:gridCol w="2895600"/>
              </a:tblGrid>
              <a:tr h="604246">
                <a:tc>
                  <a:txBody>
                    <a:bodyPr/>
                    <a:lstStyle/>
                    <a:p>
                      <a:r>
                        <a:rPr lang="en-US" dirty="0" smtClean="0"/>
                        <a:t> Number of </a:t>
                      </a:r>
                      <a:r>
                        <a:rPr lang="en-US" dirty="0" err="1" smtClean="0"/>
                        <a:t>Wal</a:t>
                      </a:r>
                      <a:r>
                        <a:rPr lang="en-US" dirty="0" smtClean="0"/>
                        <a:t>-Marts/ Supercentres</a:t>
                      </a:r>
                      <a:endParaRPr lang="en-US" b="0" dirty="0"/>
                    </a:p>
                  </a:txBody>
                  <a:tcPr anchor="ctr"/>
                </a:tc>
                <a:tc>
                  <a:txBody>
                    <a:bodyPr/>
                    <a:lstStyle/>
                    <a:p>
                      <a:pPr algn="ctr"/>
                      <a:r>
                        <a:rPr lang="en-US" dirty="0" smtClean="0"/>
                        <a:t>74/37</a:t>
                      </a:r>
                      <a:endParaRPr lang="en-US" b="0" dirty="0"/>
                    </a:p>
                  </a:txBody>
                  <a:tcPr anchor="ctr"/>
                </a:tc>
              </a:tr>
              <a:tr h="863209">
                <a:tc>
                  <a:txBody>
                    <a:bodyPr/>
                    <a:lstStyle/>
                    <a:p>
                      <a:r>
                        <a:rPr lang="en-US" dirty="0" smtClean="0"/>
                        <a:t>Number of </a:t>
                      </a:r>
                      <a:r>
                        <a:rPr lang="en-US" dirty="0" err="1" smtClean="0"/>
                        <a:t>Wal</a:t>
                      </a:r>
                      <a:r>
                        <a:rPr lang="en-US" dirty="0" smtClean="0"/>
                        <a:t>-Marts/ Supercentres </a:t>
                      </a:r>
                      <a:r>
                        <a:rPr lang="en-US" baseline="0" dirty="0" smtClean="0"/>
                        <a:t>(including shadows)</a:t>
                      </a:r>
                      <a:endParaRPr lang="en-US" dirty="0"/>
                    </a:p>
                  </a:txBody>
                  <a:tcPr anchor="ctr"/>
                </a:tc>
                <a:tc>
                  <a:txBody>
                    <a:bodyPr/>
                    <a:lstStyle/>
                    <a:p>
                      <a:pPr algn="ctr"/>
                      <a:r>
                        <a:rPr lang="en-US" dirty="0" smtClean="0"/>
                        <a:t>93/45</a:t>
                      </a:r>
                      <a:endParaRPr lang="en-US" dirty="0"/>
                    </a:p>
                  </a:txBody>
                  <a:tcPr anchor="ctr"/>
                </a:tc>
              </a:tr>
              <a:tr h="640745">
                <a:tc>
                  <a:txBody>
                    <a:bodyPr/>
                    <a:lstStyle/>
                    <a:p>
                      <a:r>
                        <a:rPr lang="en-US" dirty="0" smtClean="0"/>
                        <a:t>Total GLA in Wal-Mart anchored </a:t>
                      </a:r>
                      <a:r>
                        <a:rPr lang="en-US" dirty="0" err="1" smtClean="0"/>
                        <a:t>centres</a:t>
                      </a:r>
                      <a:r>
                        <a:rPr lang="en-US" dirty="0" smtClean="0"/>
                        <a:t> (</a:t>
                      </a:r>
                      <a:r>
                        <a:rPr lang="en-US" dirty="0" err="1" smtClean="0"/>
                        <a:t>sq.ft</a:t>
                      </a:r>
                      <a:r>
                        <a:rPr lang="en-US" dirty="0" smtClean="0"/>
                        <a:t>.)</a:t>
                      </a:r>
                      <a:endParaRPr lang="en-US" dirty="0"/>
                    </a:p>
                  </a:txBody>
                  <a:tcPr anchor="ctr"/>
                </a:tc>
                <a:tc>
                  <a:txBody>
                    <a:bodyPr/>
                    <a:lstStyle/>
                    <a:p>
                      <a:pPr algn="ctr"/>
                      <a:r>
                        <a:rPr lang="en-US" dirty="0" smtClean="0"/>
                        <a:t>20,645,791</a:t>
                      </a:r>
                      <a:endParaRPr lang="en-US" dirty="0"/>
                    </a:p>
                  </a:txBody>
                  <a:tcPr anchor="ctr"/>
                </a:tc>
              </a:tr>
            </a:tbl>
          </a:graphicData>
        </a:graphic>
      </p:graphicFrame>
    </p:spTree>
    <p:extLst>
      <p:ext uri="{BB962C8B-B14F-4D97-AF65-F5344CB8AC3E}">
        <p14:creationId xmlns:p14="http://schemas.microsoft.com/office/powerpoint/2010/main" xmlns="" val="17683762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CA" dirty="0" smtClean="0"/>
              <a:t>Calloway is Wal-Mart Canada’s biggest landlord</a:t>
            </a:r>
            <a:endParaRPr lang="en-CA" dirty="0"/>
          </a:p>
        </p:txBody>
      </p:sp>
      <p:pic>
        <p:nvPicPr>
          <p:cNvPr id="4" name="Content Placeholder 3"/>
          <p:cNvPicPr>
            <a:picLocks noGrp="1" noChangeAspect="1" noChangeArrowheads="1"/>
          </p:cNvPicPr>
          <p:nvPr>
            <p:ph idx="1"/>
          </p:nvPr>
        </p:nvPicPr>
        <p:blipFill>
          <a:blip r:embed="rId2" cstate="print"/>
          <a:srcRect t="11537" b="8061"/>
          <a:stretch>
            <a:fillRect/>
          </a:stretch>
        </p:blipFill>
        <p:spPr bwMode="auto">
          <a:xfrm>
            <a:off x="609600" y="1600200"/>
            <a:ext cx="7219950" cy="3048000"/>
          </a:xfrm>
          <a:prstGeom prst="rect">
            <a:avLst/>
          </a:prstGeom>
          <a:noFill/>
          <a:ln w="9525">
            <a:noFill/>
            <a:miter lim="800000"/>
            <a:headEnd/>
            <a:tailEnd/>
          </a:ln>
        </p:spPr>
      </p:pic>
      <p:sp>
        <p:nvSpPr>
          <p:cNvPr id="5" name="TextBox 4"/>
          <p:cNvSpPr txBox="1"/>
          <p:nvPr/>
        </p:nvSpPr>
        <p:spPr>
          <a:xfrm>
            <a:off x="3962400" y="4953000"/>
            <a:ext cx="4191000" cy="1477328"/>
          </a:xfrm>
          <a:prstGeom prst="rect">
            <a:avLst/>
          </a:prstGeom>
          <a:noFill/>
        </p:spPr>
        <p:txBody>
          <a:bodyPr wrap="square" rtlCol="0">
            <a:spAutoFit/>
          </a:bodyPr>
          <a:lstStyle/>
          <a:p>
            <a:pPr fontAlgn="base">
              <a:spcBef>
                <a:spcPct val="0"/>
              </a:spcBef>
              <a:spcAft>
                <a:spcPct val="0"/>
              </a:spcAft>
            </a:pPr>
            <a:r>
              <a:rPr lang="en-CA" b="1" i="1" dirty="0" smtClean="0">
                <a:solidFill>
                  <a:srgbClr val="1F497D">
                    <a:lumMod val="60000"/>
                    <a:lumOff val="40000"/>
                  </a:srgbClr>
                </a:solidFill>
                <a:latin typeface="Arial" charset="0"/>
                <a:cs typeface="Arial" charset="0"/>
              </a:rPr>
              <a:t>“Its is expected that Wal-Mart will continue to be the dominant anchor tenant in the portfolio and that its presence will continue to attract other retailers and consumers.”</a:t>
            </a:r>
            <a:endParaRPr lang="en-CA" b="1" i="1" dirty="0">
              <a:solidFill>
                <a:srgbClr val="1F497D">
                  <a:lumMod val="60000"/>
                  <a:lumOff val="40000"/>
                </a:srgbClr>
              </a:solidFill>
              <a:latin typeface="Arial" charset="0"/>
              <a:cs typeface="Arial" charset="0"/>
            </a:endParaRPr>
          </a:p>
        </p:txBody>
      </p:sp>
    </p:spTree>
    <p:extLst>
      <p:ext uri="{BB962C8B-B14F-4D97-AF65-F5344CB8AC3E}">
        <p14:creationId xmlns:p14="http://schemas.microsoft.com/office/powerpoint/2010/main" xmlns="" val="63129560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81000" y="1600200"/>
            <a:ext cx="7772400" cy="4462272"/>
          </a:xfrm>
        </p:spPr>
        <p:txBody>
          <a:bodyPr>
            <a:normAutofit/>
          </a:bodyPr>
          <a:lstStyle/>
          <a:p>
            <a:pPr>
              <a:buFont typeface="Wingdings" pitchFamily="2" charset="2"/>
              <a:buChar char="Ø"/>
            </a:pPr>
            <a:r>
              <a:rPr lang="en-US" dirty="0" err="1" smtClean="0">
                <a:latin typeface="Arial" pitchFamily="34" charset="0"/>
                <a:cs typeface="Arial" pitchFamily="34" charset="0"/>
              </a:rPr>
              <a:t>SmartCentre</a:t>
            </a:r>
            <a:r>
              <a:rPr lang="en-US" dirty="0" smtClean="0">
                <a:latin typeface="Arial" pitchFamily="34" charset="0"/>
                <a:cs typeface="Arial" pitchFamily="34" charset="0"/>
              </a:rPr>
              <a:t> - A full-service development company, managing every aspect of the development process including acquisition, land use and zoning, construction, leasing and property management.</a:t>
            </a:r>
          </a:p>
          <a:p>
            <a:pPr>
              <a:buNone/>
            </a:pPr>
            <a:endParaRPr lang="en-US" dirty="0" smtClean="0">
              <a:latin typeface="Arial" pitchFamily="34" charset="0"/>
              <a:cs typeface="Arial" pitchFamily="34" charset="0"/>
            </a:endParaRPr>
          </a:p>
          <a:p>
            <a:pPr>
              <a:buFont typeface="Wingdings" pitchFamily="2" charset="2"/>
              <a:buChar char="Ø"/>
            </a:pPr>
            <a:r>
              <a:rPr lang="en-US" dirty="0" err="1" smtClean="0">
                <a:latin typeface="Arial" pitchFamily="34" charset="0"/>
                <a:cs typeface="Arial" pitchFamily="34" charset="0"/>
              </a:rPr>
              <a:t>SmartCentres</a:t>
            </a:r>
            <a:r>
              <a:rPr lang="en-US" dirty="0" smtClean="0">
                <a:latin typeface="Arial" pitchFamily="34" charset="0"/>
                <a:cs typeface="Arial" pitchFamily="34" charset="0"/>
              </a:rPr>
              <a:t>’ owner - Mitchell </a:t>
            </a:r>
            <a:r>
              <a:rPr lang="en-US" dirty="0" err="1" smtClean="0">
                <a:latin typeface="Arial" pitchFamily="34" charset="0"/>
                <a:cs typeface="Arial" pitchFamily="34" charset="0"/>
              </a:rPr>
              <a:t>Goldhar</a:t>
            </a:r>
            <a:r>
              <a:rPr lang="en-US" dirty="0" smtClean="0">
                <a:latin typeface="Arial" pitchFamily="34" charset="0"/>
                <a:cs typeface="Arial" pitchFamily="34" charset="0"/>
              </a:rPr>
              <a:t>, owned approximated 21.5% of the issued and outstanding units of Calloway.</a:t>
            </a:r>
          </a:p>
          <a:p>
            <a:endParaRPr lang="en-US" dirty="0" smtClean="0">
              <a:latin typeface="Arial" pitchFamily="34" charset="0"/>
              <a:cs typeface="Arial" pitchFamily="34" charset="0"/>
            </a:endParaRPr>
          </a:p>
          <a:p>
            <a:endParaRPr lang="en-US" dirty="0" smtClean="0"/>
          </a:p>
          <a:p>
            <a:pPr>
              <a:buFont typeface="Arial" charset="0"/>
              <a:buNone/>
            </a:pPr>
            <a:endParaRPr lang="en-US" dirty="0" smtClean="0"/>
          </a:p>
          <a:p>
            <a:pPr>
              <a:buFont typeface="Arial" charset="0"/>
              <a:buNone/>
            </a:pPr>
            <a:endParaRPr lang="en-US" dirty="0" smtClean="0"/>
          </a:p>
        </p:txBody>
      </p:sp>
      <p:sp>
        <p:nvSpPr>
          <p:cNvPr id="15362" name="Title 1"/>
          <p:cNvSpPr>
            <a:spLocks noGrp="1"/>
          </p:cNvSpPr>
          <p:nvPr>
            <p:ph type="title"/>
          </p:nvPr>
        </p:nvSpPr>
        <p:spPr/>
        <p:txBody>
          <a:bodyPr>
            <a:normAutofit/>
          </a:bodyPr>
          <a:lstStyle/>
          <a:p>
            <a:r>
              <a:rPr lang="en-US" dirty="0" smtClean="0"/>
              <a:t>Partnership with </a:t>
            </a:r>
            <a:r>
              <a:rPr lang="en-US" dirty="0" err="1" smtClean="0"/>
              <a:t>Smart!Centre</a:t>
            </a:r>
            <a:endParaRPr lang="en-US" dirty="0" smtClean="0"/>
          </a:p>
        </p:txBody>
      </p:sp>
    </p:spTree>
    <p:extLst>
      <p:ext uri="{BB962C8B-B14F-4D97-AF65-F5344CB8AC3E}">
        <p14:creationId xmlns:p14="http://schemas.microsoft.com/office/powerpoint/2010/main" xmlns="" val="35731698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Adjacency">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1906</TotalTime>
  <Words>6055</Words>
  <Application>Microsoft Office PowerPoint</Application>
  <PresentationFormat>On-screen Show (4:3)</PresentationFormat>
  <Paragraphs>699</Paragraphs>
  <Slides>174</Slides>
  <Notes>44</Notes>
  <HiddenSlides>0</HiddenSlides>
  <MMClips>0</MMClips>
  <ScaleCrop>false</ScaleCrop>
  <HeadingPairs>
    <vt:vector size="4" baseType="variant">
      <vt:variant>
        <vt:lpstr>Theme</vt:lpstr>
      </vt:variant>
      <vt:variant>
        <vt:i4>4</vt:i4>
      </vt:variant>
      <vt:variant>
        <vt:lpstr>Slide Titles</vt:lpstr>
      </vt:variant>
      <vt:variant>
        <vt:i4>174</vt:i4>
      </vt:variant>
    </vt:vector>
  </HeadingPairs>
  <TitlesOfParts>
    <vt:vector size="178" baseType="lpstr">
      <vt:lpstr>Median</vt:lpstr>
      <vt:lpstr>Adjacency</vt:lpstr>
      <vt:lpstr>Concourse</vt:lpstr>
      <vt:lpstr>Technic</vt:lpstr>
      <vt:lpstr>North American Real Estate Investment Trusts</vt:lpstr>
      <vt:lpstr>Agenda</vt:lpstr>
      <vt:lpstr>What is a REIT</vt:lpstr>
      <vt:lpstr>REIT Structure</vt:lpstr>
      <vt:lpstr>Characteristics of REITs</vt:lpstr>
      <vt:lpstr>Benefits of REIT</vt:lpstr>
      <vt:lpstr>Market Size</vt:lpstr>
      <vt:lpstr>List of Canadian REITs</vt:lpstr>
      <vt:lpstr>Substitutes</vt:lpstr>
      <vt:lpstr>Types of REIT</vt:lpstr>
      <vt:lpstr>Notable REITs’ distribution in the US</vt:lpstr>
      <vt:lpstr>Notable REITs’ distribution in Canada</vt:lpstr>
      <vt:lpstr>Legal Requirements for US REITs</vt:lpstr>
      <vt:lpstr>Legal Requirements for Canadian REITs</vt:lpstr>
      <vt:lpstr>Specified Investment Flow-Through (SIFT – REITS Exemption)</vt:lpstr>
      <vt:lpstr>Tax Fairness Plan for Canadian REITs</vt:lpstr>
      <vt:lpstr>10 Years S&amp;P/TSX Capped REIT vs S&amp;P/TSX Composite</vt:lpstr>
      <vt:lpstr>10 Years S&amp;P/TSX Capped REIT vs S&amp;P/TSX Income Trust</vt:lpstr>
      <vt:lpstr>Value Drivers</vt:lpstr>
      <vt:lpstr>iShare S&amp;P/TSX REIT Index Fund vs 10 Year US Treasure Bond</vt:lpstr>
      <vt:lpstr>Factors to Consider</vt:lpstr>
      <vt:lpstr>Measuring Performance</vt:lpstr>
      <vt:lpstr>Net Income</vt:lpstr>
      <vt:lpstr>Funds From Operation</vt:lpstr>
      <vt:lpstr>Funds Available for Distribution</vt:lpstr>
      <vt:lpstr>Free Cash Flow</vt:lpstr>
      <vt:lpstr>Adjusted Funds From Operations</vt:lpstr>
      <vt:lpstr>Operating Performance: FFO and AFFO</vt:lpstr>
      <vt:lpstr>Slide 29</vt:lpstr>
      <vt:lpstr>Stock Price Overview</vt:lpstr>
      <vt:lpstr>Charts &amp; 5yr Moving Average at 10, 100</vt:lpstr>
      <vt:lpstr>Charts &amp; 5yr Moving Average at 50, 200</vt:lpstr>
      <vt:lpstr>RIOCAN VS iShare (XRE-T, ETF) 5 yr</vt:lpstr>
      <vt:lpstr>RIO VS iShare, TSX (XRE-T, ETF) 1 yr</vt:lpstr>
      <vt:lpstr>Overview of RIO</vt:lpstr>
      <vt:lpstr>RioCan’s Properties </vt:lpstr>
      <vt:lpstr>Specified Investment Flow-Through  (SIFT – REITS Exemptions)</vt:lpstr>
      <vt:lpstr>Qualification as REIT</vt:lpstr>
      <vt:lpstr>Current Qualification Plan</vt:lpstr>
      <vt:lpstr>Unit Holders Summary</vt:lpstr>
      <vt:lpstr>Distribution to Unitholders</vt:lpstr>
      <vt:lpstr>RIO FACTS</vt:lpstr>
      <vt:lpstr>RIO FACTS</vt:lpstr>
      <vt:lpstr>RIO FACTS</vt:lpstr>
      <vt:lpstr>Geographic Diversification</vt:lpstr>
      <vt:lpstr>Geographical Diversification  (both U.S. CANADA)</vt:lpstr>
      <vt:lpstr>Recent Expansion in Canada</vt:lpstr>
      <vt:lpstr>Top 20 Anchors in Canada and the U.S</vt:lpstr>
      <vt:lpstr>Recent U.S Expansions</vt:lpstr>
      <vt:lpstr>Recent U.S Expansions(cont’d)</vt:lpstr>
      <vt:lpstr>Recent U.S Expansions(cont’d)</vt:lpstr>
      <vt:lpstr>Diversification of Property Type</vt:lpstr>
      <vt:lpstr>Summery of Income Ppty</vt:lpstr>
      <vt:lpstr>Related Financing on Ppty</vt:lpstr>
      <vt:lpstr>Occupancy Rates</vt:lpstr>
      <vt:lpstr>Lease Expiries</vt:lpstr>
      <vt:lpstr>Leasing Activities</vt:lpstr>
      <vt:lpstr>Summary of U.S Lease Breakdown</vt:lpstr>
      <vt:lpstr>Joint Ventures Summary</vt:lpstr>
      <vt:lpstr>Capital Structure &amp; Financing Activities</vt:lpstr>
      <vt:lpstr>Slide 61</vt:lpstr>
      <vt:lpstr>Capital Structure &amp; Financing (Cont’d) </vt:lpstr>
      <vt:lpstr>Capital Structure &amp; Financing (Cont’d)</vt:lpstr>
      <vt:lpstr>CEO</vt:lpstr>
      <vt:lpstr>Senior Management</vt:lpstr>
      <vt:lpstr>Broad of Trustees</vt:lpstr>
      <vt:lpstr>Broad of Trustees</vt:lpstr>
      <vt:lpstr>Broad of Trustees</vt:lpstr>
      <vt:lpstr>Broad of Trustees</vt:lpstr>
      <vt:lpstr>Balance Sheet</vt:lpstr>
      <vt:lpstr>Consolidated Balance Sheet (Annual)</vt:lpstr>
      <vt:lpstr>Consolidated Statements of Earnings (Quarterly)</vt:lpstr>
      <vt:lpstr>Consolidated Statement of Earning(Annual)</vt:lpstr>
      <vt:lpstr>Slide 74</vt:lpstr>
      <vt:lpstr>Statement of Cash Flow (Cont’d) </vt:lpstr>
      <vt:lpstr>Cash flow (annual)</vt:lpstr>
      <vt:lpstr>  Annual Cash flow (Cont’d)</vt:lpstr>
      <vt:lpstr>Funds From Operations </vt:lpstr>
      <vt:lpstr>Funds from Operation (FFO -Annual)</vt:lpstr>
      <vt:lpstr>Recommendation: Buy  </vt:lpstr>
      <vt:lpstr>CALLOWAY Real Estate Investment Trust</vt:lpstr>
      <vt:lpstr>Stock Price Overview</vt:lpstr>
      <vt:lpstr>Calloway REIT CWT.UN\TSX\Real Estate</vt:lpstr>
      <vt:lpstr>1 year with SMA50 and SMA200</vt:lpstr>
      <vt:lpstr>5 years with SMA50 and SMA200</vt:lpstr>
      <vt:lpstr>1 year compared to iShare S&amp;P TSX Capped REIT </vt:lpstr>
      <vt:lpstr>5 year compared to iShare S&amp;P TSX Capped REIT </vt:lpstr>
      <vt:lpstr>About Calloway</vt:lpstr>
      <vt:lpstr>About Calloway</vt:lpstr>
      <vt:lpstr>Recent News</vt:lpstr>
      <vt:lpstr>Distribution History</vt:lpstr>
      <vt:lpstr>Portfolio Highlight</vt:lpstr>
      <vt:lpstr>Revenue  by Provinces</vt:lpstr>
      <vt:lpstr>Top ten tenants</vt:lpstr>
      <vt:lpstr>Occupancy Rate</vt:lpstr>
      <vt:lpstr>Lease Maturity</vt:lpstr>
      <vt:lpstr>Relationship with Wal-Mart</vt:lpstr>
      <vt:lpstr>Calloway is Wal-Mart Canada’s biggest landlord</vt:lpstr>
      <vt:lpstr>Partnership with Smart!Centre</vt:lpstr>
      <vt:lpstr>Partnership with Smart!Centre</vt:lpstr>
      <vt:lpstr>Development Composition</vt:lpstr>
      <vt:lpstr>Acquisitions of Income Properties  in 2010</vt:lpstr>
      <vt:lpstr>Future Development Pipeline</vt:lpstr>
      <vt:lpstr>Management Team</vt:lpstr>
      <vt:lpstr>Chief Executive Officer</vt:lpstr>
      <vt:lpstr>Chief Financial Officer</vt:lpstr>
      <vt:lpstr>Executive Vice President</vt:lpstr>
      <vt:lpstr>Financial Performance</vt:lpstr>
      <vt:lpstr>Annual Balance Sheets</vt:lpstr>
      <vt:lpstr>5 years balance sheet performance</vt:lpstr>
      <vt:lpstr>Annual Income Statements</vt:lpstr>
      <vt:lpstr>5 years Income statement performance</vt:lpstr>
      <vt:lpstr>Annual Cash Flows 1/2</vt:lpstr>
      <vt:lpstr>Annual Cash Flows 2/2</vt:lpstr>
      <vt:lpstr>5 years cash flow performance</vt:lpstr>
      <vt:lpstr>AFFO and FFO</vt:lpstr>
      <vt:lpstr>AFFO and FFO</vt:lpstr>
      <vt:lpstr>Summary of key informance</vt:lpstr>
      <vt:lpstr>Recommendation</vt:lpstr>
      <vt:lpstr>Recommendation</vt:lpstr>
      <vt:lpstr>Recommendation</vt:lpstr>
      <vt:lpstr>         Recommendation</vt:lpstr>
      <vt:lpstr>Slide 123</vt:lpstr>
      <vt:lpstr>Stock Overview March 15, 2011</vt:lpstr>
      <vt:lpstr>5 Year: 20 and 100 SMA</vt:lpstr>
      <vt:lpstr>5 Year: 50 and 200 SMA</vt:lpstr>
      <vt:lpstr>5 Year: H&amp;R vs. S&amp;P/TSX Capped REIT</vt:lpstr>
      <vt:lpstr>HR Stock Overview</vt:lpstr>
      <vt:lpstr>About H&amp;R Reit</vt:lpstr>
      <vt:lpstr>About H&amp;R Reit</vt:lpstr>
      <vt:lpstr>Reorganization</vt:lpstr>
      <vt:lpstr>Management Profile</vt:lpstr>
      <vt:lpstr>Management Profile</vt:lpstr>
      <vt:lpstr>Management Profile</vt:lpstr>
      <vt:lpstr>Growth</vt:lpstr>
      <vt:lpstr>Recent Events</vt:lpstr>
      <vt:lpstr>Recent Events</vt:lpstr>
      <vt:lpstr>Atrium on Bay</vt:lpstr>
      <vt:lpstr>Monthly Distribution Schedule</vt:lpstr>
      <vt:lpstr>Updated Distribution Schedule</vt:lpstr>
      <vt:lpstr>2010 Acquisitions</vt:lpstr>
      <vt:lpstr>2010 Dispositions</vt:lpstr>
      <vt:lpstr>Properties Under Development</vt:lpstr>
      <vt:lpstr>Properties Under Development</vt:lpstr>
      <vt:lpstr>The Bow Budget</vt:lpstr>
      <vt:lpstr>Profiled Properties</vt:lpstr>
      <vt:lpstr>Profiled Properties</vt:lpstr>
      <vt:lpstr>Top 20 Sources of Revenues by Tenant</vt:lpstr>
      <vt:lpstr>Lease Expiries in Next 5 Years</vt:lpstr>
      <vt:lpstr>Key Performance Drivers</vt:lpstr>
      <vt:lpstr>Portfolio Overview</vt:lpstr>
      <vt:lpstr>Net Book Value of Assets</vt:lpstr>
      <vt:lpstr>Average Age of Portfolio From Date Built or Renovated</vt:lpstr>
      <vt:lpstr>Net Book Value by Type of Asset</vt:lpstr>
      <vt:lpstr>Net Book Value by Region</vt:lpstr>
      <vt:lpstr>Number of Properties by Type of Asset</vt:lpstr>
      <vt:lpstr>Mortgages Payable</vt:lpstr>
      <vt:lpstr>Net Property Operating Income</vt:lpstr>
      <vt:lpstr>Debt to Gross Book Value</vt:lpstr>
      <vt:lpstr>Financial Statements Analysis</vt:lpstr>
      <vt:lpstr>Balance Sheet 1/2</vt:lpstr>
      <vt:lpstr>Balance Sheet 2/2</vt:lpstr>
      <vt:lpstr>Income Statement 1/2</vt:lpstr>
      <vt:lpstr>Income Statement 2/2</vt:lpstr>
      <vt:lpstr>Net Earnings Summary</vt:lpstr>
      <vt:lpstr>Cash Flow Statement 1/2</vt:lpstr>
      <vt:lpstr>Cash Flow Statement 2/2</vt:lpstr>
      <vt:lpstr>FFO, NFFO, and AFFO</vt:lpstr>
      <vt:lpstr>FFO</vt:lpstr>
      <vt:lpstr>NFFO</vt:lpstr>
      <vt:lpstr>AFFO</vt:lpstr>
      <vt:lpstr>FFO Summary</vt:lpstr>
      <vt:lpstr>Analyst Reccomentation</vt:lpstr>
      <vt:lpstr>Recommendation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 Stock Overview</dc:title>
  <dc:creator>Kevin</dc:creator>
  <cp:lastModifiedBy>gp</cp:lastModifiedBy>
  <cp:revision>181</cp:revision>
  <dcterms:created xsi:type="dcterms:W3CDTF">2011-02-28T23:02:47Z</dcterms:created>
  <dcterms:modified xsi:type="dcterms:W3CDTF">2011-03-17T00:46:39Z</dcterms:modified>
</cp:coreProperties>
</file>