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drawings/drawing4.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8.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1"/>
  </p:notesMasterIdLst>
  <p:sldIdLst>
    <p:sldId id="334" r:id="rId2"/>
    <p:sldId id="462" r:id="rId3"/>
    <p:sldId id="463" r:id="rId4"/>
    <p:sldId id="464" r:id="rId5"/>
    <p:sldId id="465" r:id="rId6"/>
    <p:sldId id="466" r:id="rId7"/>
    <p:sldId id="467" r:id="rId8"/>
    <p:sldId id="468" r:id="rId9"/>
    <p:sldId id="469" r:id="rId10"/>
    <p:sldId id="471" r:id="rId11"/>
    <p:sldId id="472" r:id="rId12"/>
    <p:sldId id="494" r:id="rId13"/>
    <p:sldId id="473" r:id="rId14"/>
    <p:sldId id="474" r:id="rId15"/>
    <p:sldId id="734" r:id="rId16"/>
    <p:sldId id="475" r:id="rId17"/>
    <p:sldId id="476" r:id="rId18"/>
    <p:sldId id="477" r:id="rId19"/>
    <p:sldId id="470" r:id="rId20"/>
    <p:sldId id="491" r:id="rId21"/>
    <p:sldId id="492" r:id="rId22"/>
    <p:sldId id="478" r:id="rId23"/>
    <p:sldId id="479" r:id="rId24"/>
    <p:sldId id="480" r:id="rId25"/>
    <p:sldId id="481" r:id="rId26"/>
    <p:sldId id="482" r:id="rId27"/>
    <p:sldId id="498" r:id="rId28"/>
    <p:sldId id="497" r:id="rId29"/>
    <p:sldId id="490" r:id="rId30"/>
    <p:sldId id="493" r:id="rId31"/>
    <p:sldId id="495" r:id="rId32"/>
    <p:sldId id="496" r:id="rId33"/>
    <p:sldId id="483" r:id="rId34"/>
    <p:sldId id="484" r:id="rId35"/>
    <p:sldId id="485" r:id="rId36"/>
    <p:sldId id="486" r:id="rId37"/>
    <p:sldId id="489" r:id="rId38"/>
    <p:sldId id="487" r:id="rId39"/>
    <p:sldId id="488" r:id="rId40"/>
    <p:sldId id="342" r:id="rId41"/>
    <p:sldId id="579" r:id="rId42"/>
    <p:sldId id="580" r:id="rId43"/>
    <p:sldId id="581" r:id="rId44"/>
    <p:sldId id="582" r:id="rId45"/>
    <p:sldId id="583" r:id="rId46"/>
    <p:sldId id="584" r:id="rId47"/>
    <p:sldId id="585" r:id="rId48"/>
    <p:sldId id="586" r:id="rId49"/>
    <p:sldId id="587" r:id="rId50"/>
    <p:sldId id="588" r:id="rId51"/>
    <p:sldId id="589" r:id="rId52"/>
    <p:sldId id="590" r:id="rId53"/>
    <p:sldId id="591" r:id="rId54"/>
    <p:sldId id="592" r:id="rId55"/>
    <p:sldId id="593" r:id="rId56"/>
    <p:sldId id="594" r:id="rId57"/>
    <p:sldId id="595" r:id="rId58"/>
    <p:sldId id="596" r:id="rId59"/>
    <p:sldId id="597" r:id="rId60"/>
    <p:sldId id="598" r:id="rId61"/>
    <p:sldId id="599" r:id="rId62"/>
    <p:sldId id="600" r:id="rId63"/>
    <p:sldId id="601" r:id="rId64"/>
    <p:sldId id="602" r:id="rId65"/>
    <p:sldId id="603" r:id="rId66"/>
    <p:sldId id="604" r:id="rId67"/>
    <p:sldId id="605" r:id="rId68"/>
    <p:sldId id="606" r:id="rId69"/>
    <p:sldId id="607" r:id="rId70"/>
    <p:sldId id="608" r:id="rId71"/>
    <p:sldId id="609" r:id="rId72"/>
    <p:sldId id="610" r:id="rId73"/>
    <p:sldId id="611" r:id="rId74"/>
    <p:sldId id="612" r:id="rId75"/>
    <p:sldId id="613" r:id="rId76"/>
    <p:sldId id="614" r:id="rId77"/>
    <p:sldId id="615" r:id="rId78"/>
    <p:sldId id="616" r:id="rId79"/>
    <p:sldId id="617" r:id="rId80"/>
    <p:sldId id="618" r:id="rId81"/>
    <p:sldId id="619" r:id="rId82"/>
    <p:sldId id="620" r:id="rId83"/>
    <p:sldId id="621" r:id="rId84"/>
    <p:sldId id="622" r:id="rId85"/>
    <p:sldId id="623" r:id="rId86"/>
    <p:sldId id="624" r:id="rId87"/>
    <p:sldId id="625" r:id="rId88"/>
    <p:sldId id="626" r:id="rId89"/>
    <p:sldId id="627" r:id="rId90"/>
    <p:sldId id="628" r:id="rId91"/>
    <p:sldId id="629" r:id="rId92"/>
    <p:sldId id="630" r:id="rId93"/>
    <p:sldId id="631" r:id="rId94"/>
    <p:sldId id="632" r:id="rId95"/>
    <p:sldId id="633" r:id="rId96"/>
    <p:sldId id="634" r:id="rId97"/>
    <p:sldId id="635" r:id="rId98"/>
    <p:sldId id="636" r:id="rId99"/>
    <p:sldId id="637" r:id="rId100"/>
    <p:sldId id="638" r:id="rId101"/>
    <p:sldId id="639" r:id="rId102"/>
    <p:sldId id="640" r:id="rId103"/>
    <p:sldId id="641" r:id="rId104"/>
    <p:sldId id="642" r:id="rId105"/>
    <p:sldId id="643" r:id="rId106"/>
    <p:sldId id="644" r:id="rId107"/>
    <p:sldId id="645" r:id="rId108"/>
    <p:sldId id="646" r:id="rId109"/>
    <p:sldId id="647" r:id="rId110"/>
    <p:sldId id="648" r:id="rId111"/>
    <p:sldId id="649" r:id="rId112"/>
    <p:sldId id="650" r:id="rId113"/>
    <p:sldId id="651" r:id="rId114"/>
    <p:sldId id="652" r:id="rId115"/>
    <p:sldId id="653" r:id="rId116"/>
    <p:sldId id="654" r:id="rId117"/>
    <p:sldId id="655" r:id="rId118"/>
    <p:sldId id="656" r:id="rId119"/>
    <p:sldId id="657" r:id="rId120"/>
    <p:sldId id="658" r:id="rId121"/>
    <p:sldId id="659" r:id="rId122"/>
    <p:sldId id="660" r:id="rId123"/>
    <p:sldId id="661" r:id="rId124"/>
    <p:sldId id="662" r:id="rId125"/>
    <p:sldId id="663" r:id="rId126"/>
    <p:sldId id="664" r:id="rId127"/>
    <p:sldId id="665" r:id="rId128"/>
    <p:sldId id="666" r:id="rId129"/>
    <p:sldId id="667" r:id="rId130"/>
    <p:sldId id="668" r:id="rId131"/>
    <p:sldId id="669" r:id="rId132"/>
    <p:sldId id="670" r:id="rId133"/>
    <p:sldId id="671" r:id="rId134"/>
    <p:sldId id="672" r:id="rId135"/>
    <p:sldId id="673" r:id="rId136"/>
    <p:sldId id="674" r:id="rId137"/>
    <p:sldId id="675" r:id="rId138"/>
    <p:sldId id="676" r:id="rId139"/>
    <p:sldId id="677" r:id="rId140"/>
    <p:sldId id="678" r:id="rId141"/>
    <p:sldId id="679" r:id="rId142"/>
    <p:sldId id="680" r:id="rId143"/>
    <p:sldId id="681" r:id="rId144"/>
    <p:sldId id="682" r:id="rId145"/>
    <p:sldId id="683" r:id="rId146"/>
    <p:sldId id="684" r:id="rId147"/>
    <p:sldId id="685" r:id="rId148"/>
    <p:sldId id="686" r:id="rId149"/>
    <p:sldId id="687" r:id="rId150"/>
    <p:sldId id="688" r:id="rId151"/>
    <p:sldId id="689" r:id="rId152"/>
    <p:sldId id="690" r:id="rId153"/>
    <p:sldId id="691" r:id="rId154"/>
    <p:sldId id="692" r:id="rId155"/>
    <p:sldId id="693" r:id="rId156"/>
    <p:sldId id="694" r:id="rId157"/>
    <p:sldId id="695" r:id="rId158"/>
    <p:sldId id="696" r:id="rId159"/>
    <p:sldId id="697" r:id="rId160"/>
    <p:sldId id="698" r:id="rId161"/>
    <p:sldId id="699" r:id="rId162"/>
    <p:sldId id="700" r:id="rId163"/>
    <p:sldId id="701" r:id="rId164"/>
    <p:sldId id="702" r:id="rId165"/>
    <p:sldId id="703" r:id="rId166"/>
    <p:sldId id="704" r:id="rId167"/>
    <p:sldId id="705" r:id="rId168"/>
    <p:sldId id="706" r:id="rId169"/>
    <p:sldId id="707" r:id="rId170"/>
    <p:sldId id="708" r:id="rId171"/>
    <p:sldId id="709" r:id="rId172"/>
    <p:sldId id="710" r:id="rId173"/>
    <p:sldId id="711" r:id="rId174"/>
    <p:sldId id="712" r:id="rId175"/>
    <p:sldId id="713" r:id="rId176"/>
    <p:sldId id="714" r:id="rId177"/>
    <p:sldId id="715" r:id="rId178"/>
    <p:sldId id="716" r:id="rId179"/>
    <p:sldId id="717" r:id="rId180"/>
    <p:sldId id="718" r:id="rId181"/>
    <p:sldId id="719" r:id="rId182"/>
    <p:sldId id="720" r:id="rId183"/>
    <p:sldId id="721" r:id="rId184"/>
    <p:sldId id="722" r:id="rId185"/>
    <p:sldId id="723" r:id="rId186"/>
    <p:sldId id="724" r:id="rId187"/>
    <p:sldId id="725" r:id="rId188"/>
    <p:sldId id="726" r:id="rId189"/>
    <p:sldId id="727" r:id="rId190"/>
    <p:sldId id="728" r:id="rId191"/>
    <p:sldId id="729" r:id="rId192"/>
    <p:sldId id="730" r:id="rId193"/>
    <p:sldId id="731" r:id="rId194"/>
    <p:sldId id="732" r:id="rId195"/>
    <p:sldId id="733" r:id="rId196"/>
    <p:sldId id="405" r:id="rId197"/>
    <p:sldId id="406" r:id="rId198"/>
    <p:sldId id="407" r:id="rId199"/>
    <p:sldId id="408" r:id="rId200"/>
    <p:sldId id="409" r:id="rId201"/>
    <p:sldId id="410" r:id="rId202"/>
    <p:sldId id="411" r:id="rId203"/>
    <p:sldId id="412" r:id="rId204"/>
    <p:sldId id="413" r:id="rId205"/>
    <p:sldId id="414" r:id="rId206"/>
    <p:sldId id="415" r:id="rId207"/>
    <p:sldId id="416" r:id="rId208"/>
    <p:sldId id="417" r:id="rId209"/>
    <p:sldId id="418" r:id="rId210"/>
    <p:sldId id="419" r:id="rId211"/>
    <p:sldId id="573" r:id="rId212"/>
    <p:sldId id="420" r:id="rId213"/>
    <p:sldId id="421" r:id="rId214"/>
    <p:sldId id="422" r:id="rId215"/>
    <p:sldId id="423" r:id="rId216"/>
    <p:sldId id="424" r:id="rId217"/>
    <p:sldId id="425" r:id="rId218"/>
    <p:sldId id="426" r:id="rId219"/>
    <p:sldId id="427" r:id="rId220"/>
    <p:sldId id="428" r:id="rId221"/>
    <p:sldId id="429" r:id="rId222"/>
    <p:sldId id="430" r:id="rId223"/>
    <p:sldId id="431" r:id="rId224"/>
    <p:sldId id="432" r:id="rId225"/>
    <p:sldId id="433" r:id="rId226"/>
    <p:sldId id="434" r:id="rId227"/>
    <p:sldId id="435" r:id="rId228"/>
    <p:sldId id="436" r:id="rId229"/>
    <p:sldId id="437" r:id="rId230"/>
    <p:sldId id="438" r:id="rId231"/>
    <p:sldId id="572" r:id="rId232"/>
    <p:sldId id="566" r:id="rId233"/>
    <p:sldId id="567" r:id="rId234"/>
    <p:sldId id="568" r:id="rId235"/>
    <p:sldId id="569" r:id="rId236"/>
    <p:sldId id="439" r:id="rId237"/>
    <p:sldId id="448" r:id="rId238"/>
    <p:sldId id="447" r:id="rId239"/>
    <p:sldId id="449" r:id="rId240"/>
    <p:sldId id="450" r:id="rId241"/>
    <p:sldId id="440" r:id="rId242"/>
    <p:sldId id="441" r:id="rId243"/>
    <p:sldId id="442" r:id="rId244"/>
    <p:sldId id="443" r:id="rId245"/>
    <p:sldId id="444" r:id="rId246"/>
    <p:sldId id="445" r:id="rId247"/>
    <p:sldId id="446" r:id="rId248"/>
    <p:sldId id="570" r:id="rId249"/>
    <p:sldId id="571" r:id="rId2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713716-D124-4C59-9426-2DD2C2727E50}">
          <p14:sldIdLst>
            <p14:sldId id="334"/>
            <p14:sldId id="462"/>
            <p14:sldId id="463"/>
            <p14:sldId id="464"/>
            <p14:sldId id="465"/>
            <p14:sldId id="466"/>
            <p14:sldId id="467"/>
            <p14:sldId id="468"/>
            <p14:sldId id="469"/>
            <p14:sldId id="471"/>
            <p14:sldId id="472"/>
            <p14:sldId id="494"/>
            <p14:sldId id="473"/>
            <p14:sldId id="474"/>
            <p14:sldId id="734"/>
            <p14:sldId id="475"/>
            <p14:sldId id="476"/>
            <p14:sldId id="477"/>
            <p14:sldId id="470"/>
            <p14:sldId id="491"/>
            <p14:sldId id="492"/>
            <p14:sldId id="478"/>
            <p14:sldId id="479"/>
            <p14:sldId id="480"/>
            <p14:sldId id="481"/>
            <p14:sldId id="482"/>
            <p14:sldId id="498"/>
            <p14:sldId id="497"/>
            <p14:sldId id="490"/>
            <p14:sldId id="493"/>
            <p14:sldId id="495"/>
            <p14:sldId id="496"/>
            <p14:sldId id="483"/>
            <p14:sldId id="484"/>
            <p14:sldId id="485"/>
            <p14:sldId id="486"/>
            <p14:sldId id="489"/>
            <p14:sldId id="487"/>
            <p14:sldId id="488"/>
            <p14:sldId id="342"/>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Lst>
        </p14:section>
        <p14:section name="Untitled Section" id="{CF668E9B-ACCA-4BEE-AB79-188850147C39}">
          <p14:sldIdLst>
            <p14:sldId id="405"/>
            <p14:sldId id="406"/>
            <p14:sldId id="407"/>
            <p14:sldId id="408"/>
            <p14:sldId id="409"/>
            <p14:sldId id="410"/>
            <p14:sldId id="411"/>
            <p14:sldId id="412"/>
            <p14:sldId id="413"/>
            <p14:sldId id="414"/>
            <p14:sldId id="415"/>
            <p14:sldId id="416"/>
            <p14:sldId id="417"/>
            <p14:sldId id="418"/>
            <p14:sldId id="419"/>
            <p14:sldId id="573"/>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572"/>
            <p14:sldId id="566"/>
            <p14:sldId id="567"/>
            <p14:sldId id="568"/>
            <p14:sldId id="569"/>
            <p14:sldId id="439"/>
            <p14:sldId id="448"/>
            <p14:sldId id="447"/>
            <p14:sldId id="449"/>
            <p14:sldId id="450"/>
            <p14:sldId id="440"/>
            <p14:sldId id="441"/>
            <p14:sldId id="442"/>
            <p14:sldId id="443"/>
            <p14:sldId id="444"/>
            <p14:sldId id="445"/>
            <p14:sldId id="446"/>
            <p14:sldId id="570"/>
            <p14:sldId id="57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56" autoAdjust="0"/>
    <p:restoredTop sz="91194" autoAdjust="0"/>
  </p:normalViewPr>
  <p:slideViewPr>
    <p:cSldViewPr>
      <p:cViewPr>
        <p:scale>
          <a:sx n="100" d="100"/>
          <a:sy n="100" d="100"/>
        </p:scale>
        <p:origin x="-504" y="1080"/>
      </p:cViewPr>
      <p:guideLst>
        <p:guide orient="horz" pos="2160"/>
        <p:guide pos="2880"/>
      </p:guideLst>
    </p:cSldViewPr>
  </p:slideViewPr>
  <p:notesTextViewPr>
    <p:cViewPr>
      <p:scale>
        <a:sx n="1" d="1"/>
        <a:sy n="1" d="1"/>
      </p:scale>
      <p:origin x="0" y="0"/>
    </p:cViewPr>
  </p:notesTextViewPr>
  <p:sorterViewPr>
    <p:cViewPr>
      <p:scale>
        <a:sx n="100" d="100"/>
        <a:sy n="100" d="100"/>
      </p:scale>
      <p:origin x="0" y="10528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Market</a:t>
            </a:r>
            <a:r>
              <a:rPr lang="en-US" baseline="0"/>
              <a:t> Cap as of 30 Sept 2012</a:t>
            </a:r>
            <a:endParaRPr lang="en-US"/>
          </a:p>
        </c:rich>
      </c:tx>
      <c:layout/>
      <c:overlay val="0"/>
    </c:title>
    <c:autoTitleDeleted val="0"/>
    <c:plotArea>
      <c:layout>
        <c:manualLayout>
          <c:layoutTarget val="inner"/>
          <c:xMode val="edge"/>
          <c:yMode val="edge"/>
          <c:x val="0.12762368037328667"/>
          <c:y val="5.6465057252458831E-2"/>
          <c:w val="0.85679754115901297"/>
          <c:h val="0.63487562849824497"/>
        </c:manualLayout>
      </c:layout>
      <c:barChart>
        <c:barDir val="col"/>
        <c:grouping val="clustered"/>
        <c:varyColors val="0"/>
        <c:ser>
          <c:idx val="0"/>
          <c:order val="0"/>
          <c:tx>
            <c:strRef>
              <c:f>Sheet1!$C$37</c:f>
              <c:strCache>
                <c:ptCount val="1"/>
                <c:pt idx="0">
                  <c:v>Value (C$) YTD
30-Sept-2012</c:v>
                </c:pt>
              </c:strCache>
            </c:strRef>
          </c:tx>
          <c:spPr>
            <a:ln>
              <a:solidFill>
                <a:schemeClr val="tx1"/>
              </a:solidFill>
            </a:ln>
          </c:spPr>
          <c:invertIfNegative val="0"/>
          <c:dPt>
            <c:idx val="7"/>
            <c:invertIfNegative val="0"/>
            <c:bubble3D val="0"/>
            <c:spPr>
              <a:solidFill>
                <a:schemeClr val="accent2"/>
              </a:solidFill>
              <a:ln>
                <a:solidFill>
                  <a:schemeClr val="tx1"/>
                </a:solidFill>
              </a:ln>
            </c:spPr>
          </c:dPt>
          <c:dPt>
            <c:idx val="8"/>
            <c:invertIfNegative val="0"/>
            <c:bubble3D val="0"/>
            <c:spPr>
              <a:solidFill>
                <a:schemeClr val="accent2"/>
              </a:solidFill>
              <a:ln>
                <a:solidFill>
                  <a:schemeClr val="tx1"/>
                </a:solidFill>
              </a:ln>
            </c:spPr>
          </c:dPt>
          <c:dPt>
            <c:idx val="9"/>
            <c:invertIfNegative val="0"/>
            <c:bubble3D val="0"/>
            <c:spPr>
              <a:solidFill>
                <a:schemeClr val="accent2"/>
              </a:solidFill>
              <a:ln>
                <a:solidFill>
                  <a:schemeClr val="tx1"/>
                </a:solidFill>
              </a:ln>
            </c:spPr>
          </c:dPt>
          <c:dPt>
            <c:idx val="10"/>
            <c:invertIfNegative val="0"/>
            <c:bubble3D val="0"/>
            <c:spPr>
              <a:solidFill>
                <a:schemeClr val="accent2"/>
              </a:solidFill>
              <a:ln>
                <a:solidFill>
                  <a:schemeClr val="tx1"/>
                </a:solidFill>
              </a:ln>
            </c:spPr>
          </c:dPt>
          <c:dPt>
            <c:idx val="11"/>
            <c:invertIfNegative val="0"/>
            <c:bubble3D val="0"/>
            <c:spPr>
              <a:solidFill>
                <a:schemeClr val="accent2"/>
              </a:solidFill>
              <a:ln>
                <a:solidFill>
                  <a:schemeClr val="tx1"/>
                </a:solidFill>
              </a:ln>
            </c:spPr>
          </c:dPt>
          <c:dPt>
            <c:idx val="12"/>
            <c:invertIfNegative val="0"/>
            <c:bubble3D val="0"/>
            <c:spPr>
              <a:solidFill>
                <a:schemeClr val="accent2"/>
              </a:solidFill>
              <a:ln>
                <a:solidFill>
                  <a:schemeClr val="tx1"/>
                </a:solidFill>
              </a:ln>
            </c:spPr>
          </c:dPt>
          <c:dPt>
            <c:idx val="13"/>
            <c:invertIfNegative val="0"/>
            <c:bubble3D val="0"/>
            <c:spPr>
              <a:solidFill>
                <a:schemeClr val="accent2"/>
              </a:solidFill>
              <a:ln>
                <a:solidFill>
                  <a:schemeClr val="tx1"/>
                </a:solidFill>
              </a:ln>
            </c:spPr>
          </c:dPt>
          <c:dPt>
            <c:idx val="14"/>
            <c:invertIfNegative val="0"/>
            <c:bubble3D val="0"/>
            <c:spPr>
              <a:solidFill>
                <a:schemeClr val="accent2"/>
              </a:solidFill>
              <a:ln>
                <a:solidFill>
                  <a:schemeClr val="tx1"/>
                </a:solidFill>
              </a:ln>
            </c:spPr>
          </c:dPt>
          <c:dPt>
            <c:idx val="15"/>
            <c:invertIfNegative val="0"/>
            <c:bubble3D val="0"/>
            <c:spPr>
              <a:solidFill>
                <a:schemeClr val="accent2"/>
              </a:solidFill>
              <a:ln>
                <a:solidFill>
                  <a:schemeClr val="tx1"/>
                </a:solidFill>
              </a:ln>
            </c:spPr>
          </c:dPt>
          <c:dPt>
            <c:idx val="16"/>
            <c:invertIfNegative val="0"/>
            <c:bubble3D val="0"/>
            <c:spPr>
              <a:solidFill>
                <a:schemeClr val="accent2"/>
              </a:solidFill>
              <a:ln>
                <a:solidFill>
                  <a:schemeClr val="tx1"/>
                </a:solidFill>
              </a:ln>
            </c:spPr>
          </c:dPt>
          <c:dPt>
            <c:idx val="17"/>
            <c:invertIfNegative val="0"/>
            <c:bubble3D val="0"/>
            <c:spPr>
              <a:solidFill>
                <a:schemeClr val="accent2"/>
              </a:solidFill>
              <a:ln>
                <a:solidFill>
                  <a:schemeClr val="tx1"/>
                </a:solidFill>
              </a:ln>
            </c:spPr>
          </c:dPt>
          <c:dPt>
            <c:idx val="18"/>
            <c:invertIfNegative val="0"/>
            <c:bubble3D val="0"/>
            <c:spPr>
              <a:solidFill>
                <a:schemeClr val="accent2"/>
              </a:solidFill>
              <a:ln>
                <a:solidFill>
                  <a:schemeClr val="tx1"/>
                </a:solidFill>
              </a:ln>
            </c:spPr>
          </c:dPt>
          <c:dPt>
            <c:idx val="19"/>
            <c:invertIfNegative val="0"/>
            <c:bubble3D val="0"/>
            <c:spPr>
              <a:solidFill>
                <a:schemeClr val="accent2"/>
              </a:solidFill>
              <a:ln>
                <a:solidFill>
                  <a:schemeClr val="tx1"/>
                </a:solidFill>
              </a:ln>
            </c:spPr>
          </c:dPt>
          <c:dPt>
            <c:idx val="20"/>
            <c:invertIfNegative val="0"/>
            <c:bubble3D val="0"/>
            <c:spPr>
              <a:solidFill>
                <a:schemeClr val="accent2"/>
              </a:solidFill>
              <a:ln>
                <a:solidFill>
                  <a:schemeClr val="tx1"/>
                </a:solidFill>
              </a:ln>
            </c:spPr>
          </c:dPt>
          <c:dPt>
            <c:idx val="21"/>
            <c:invertIfNegative val="0"/>
            <c:bubble3D val="0"/>
            <c:spPr>
              <a:solidFill>
                <a:schemeClr val="accent2"/>
              </a:solidFill>
              <a:ln>
                <a:solidFill>
                  <a:schemeClr val="tx1"/>
                </a:solidFill>
              </a:ln>
            </c:spPr>
          </c:dPt>
          <c:dPt>
            <c:idx val="22"/>
            <c:invertIfNegative val="0"/>
            <c:bubble3D val="0"/>
            <c:spPr>
              <a:solidFill>
                <a:schemeClr val="accent2"/>
              </a:solidFill>
              <a:ln>
                <a:solidFill>
                  <a:schemeClr val="tx1"/>
                </a:solidFill>
              </a:ln>
            </c:spPr>
          </c:dPt>
          <c:dPt>
            <c:idx val="23"/>
            <c:invertIfNegative val="0"/>
            <c:bubble3D val="0"/>
            <c:spPr>
              <a:solidFill>
                <a:schemeClr val="accent2"/>
              </a:solidFill>
              <a:ln>
                <a:solidFill>
                  <a:schemeClr val="tx1"/>
                </a:solidFill>
              </a:ln>
            </c:spPr>
          </c:dPt>
          <c:dPt>
            <c:idx val="24"/>
            <c:invertIfNegative val="0"/>
            <c:bubble3D val="0"/>
            <c:spPr>
              <a:solidFill>
                <a:schemeClr val="accent2"/>
              </a:solidFill>
              <a:ln>
                <a:solidFill>
                  <a:schemeClr val="tx1"/>
                </a:solidFill>
              </a:ln>
            </c:spPr>
          </c:dPt>
          <c:dPt>
            <c:idx val="25"/>
            <c:invertIfNegative val="0"/>
            <c:bubble3D val="0"/>
            <c:spPr>
              <a:solidFill>
                <a:schemeClr val="accent2"/>
              </a:solidFill>
              <a:ln>
                <a:solidFill>
                  <a:schemeClr val="tx1"/>
                </a:solidFill>
              </a:ln>
            </c:spPr>
          </c:dPt>
          <c:dPt>
            <c:idx val="26"/>
            <c:invertIfNegative val="0"/>
            <c:bubble3D val="0"/>
            <c:spPr>
              <a:solidFill>
                <a:schemeClr val="accent2"/>
              </a:solidFill>
              <a:ln>
                <a:solidFill>
                  <a:schemeClr val="tx1"/>
                </a:solidFill>
              </a:ln>
            </c:spPr>
          </c:dPt>
          <c:dPt>
            <c:idx val="28"/>
            <c:invertIfNegative val="0"/>
            <c:bubble3D val="0"/>
            <c:spPr>
              <a:solidFill>
                <a:srgbClr val="00B050"/>
              </a:solidFill>
              <a:ln>
                <a:solidFill>
                  <a:schemeClr val="tx1"/>
                </a:solidFill>
              </a:ln>
            </c:spPr>
          </c:dPt>
          <c:dPt>
            <c:idx val="29"/>
            <c:invertIfNegative val="0"/>
            <c:bubble3D val="0"/>
            <c:spPr>
              <a:solidFill>
                <a:srgbClr val="00B050"/>
              </a:solidFill>
              <a:ln>
                <a:solidFill>
                  <a:schemeClr val="tx1"/>
                </a:solidFill>
              </a:ln>
            </c:spPr>
          </c:dPt>
          <c:dPt>
            <c:idx val="30"/>
            <c:invertIfNegative val="0"/>
            <c:bubble3D val="0"/>
            <c:spPr>
              <a:solidFill>
                <a:srgbClr val="00B050"/>
              </a:solidFill>
              <a:ln>
                <a:solidFill>
                  <a:schemeClr val="tx1"/>
                </a:solidFill>
              </a:ln>
            </c:spPr>
          </c:dPt>
          <c:dPt>
            <c:idx val="31"/>
            <c:invertIfNegative val="0"/>
            <c:bubble3D val="0"/>
            <c:spPr>
              <a:solidFill>
                <a:srgbClr val="00B050"/>
              </a:solidFill>
              <a:ln>
                <a:solidFill>
                  <a:schemeClr val="tx1"/>
                </a:solidFill>
              </a:ln>
            </c:spPr>
          </c:dPt>
          <c:dPt>
            <c:idx val="32"/>
            <c:invertIfNegative val="0"/>
            <c:bubble3D val="0"/>
            <c:spPr>
              <a:solidFill>
                <a:srgbClr val="00B050"/>
              </a:solidFill>
              <a:ln>
                <a:solidFill>
                  <a:schemeClr val="tx1"/>
                </a:solidFill>
              </a:ln>
            </c:spPr>
          </c:dPt>
          <c:cat>
            <c:strRef>
              <c:f>Sheet1!$D$38:$D$70</c:f>
              <c:strCache>
                <c:ptCount val="33"/>
                <c:pt idx="0">
                  <c:v>H&amp;R</c:v>
                </c:pt>
                <c:pt idx="1">
                  <c:v>Cominar</c:v>
                </c:pt>
                <c:pt idx="2">
                  <c:v>Artis</c:v>
                </c:pt>
                <c:pt idx="3">
                  <c:v>Canadian</c:v>
                </c:pt>
                <c:pt idx="4">
                  <c:v>Crombie</c:v>
                </c:pt>
                <c:pt idx="5">
                  <c:v>Dundee International</c:v>
                </c:pt>
                <c:pt idx="7">
                  <c:v>Riocan</c:v>
                </c:pt>
                <c:pt idx="8">
                  <c:v>Dundee</c:v>
                </c:pt>
                <c:pt idx="9">
                  <c:v>Calloway</c:v>
                </c:pt>
                <c:pt idx="10">
                  <c:v>Primaris</c:v>
                </c:pt>
                <c:pt idx="11">
                  <c:v>TransGlobe Apartment</c:v>
                </c:pt>
                <c:pt idx="12">
                  <c:v>Boardwalk</c:v>
                </c:pt>
                <c:pt idx="13">
                  <c:v>Canadian Apartment Properties</c:v>
                </c:pt>
                <c:pt idx="14">
                  <c:v>Allied Properties</c:v>
                </c:pt>
                <c:pt idx="15">
                  <c:v>Northern Property</c:v>
                </c:pt>
                <c:pt idx="16">
                  <c:v>Morguard</c:v>
                </c:pt>
                <c:pt idx="17">
                  <c:v>Temple</c:v>
                </c:pt>
                <c:pt idx="18">
                  <c:v>Brookfield Canada Office Properties</c:v>
                </c:pt>
                <c:pt idx="19">
                  <c:v>Retrocom Mid-Market</c:v>
                </c:pt>
                <c:pt idx="20">
                  <c:v>Morguard North American Residential</c:v>
                </c:pt>
                <c:pt idx="21">
                  <c:v>InterRent</c:v>
                </c:pt>
                <c:pt idx="22">
                  <c:v>Partners</c:v>
                </c:pt>
                <c:pt idx="23">
                  <c:v>KEYreit</c:v>
                </c:pt>
                <c:pt idx="24">
                  <c:v>BTB</c:v>
                </c:pt>
                <c:pt idx="25">
                  <c:v>Lanesborough</c:v>
                </c:pt>
                <c:pt idx="26">
                  <c:v>Pure Industrial</c:v>
                </c:pt>
                <c:pt idx="28">
                  <c:v>Chartwell Seniors Housing</c:v>
                </c:pt>
                <c:pt idx="29">
                  <c:v>InnVest</c:v>
                </c:pt>
                <c:pt idx="30">
                  <c:v>Northwest Healthcare Properties</c:v>
                </c:pt>
                <c:pt idx="31">
                  <c:v>Holloway Lodging</c:v>
                </c:pt>
                <c:pt idx="32">
                  <c:v>HealthLease Properties</c:v>
                </c:pt>
              </c:strCache>
            </c:strRef>
          </c:cat>
          <c:val>
            <c:numRef>
              <c:f>Sheet1!$C$38:$C$70</c:f>
              <c:numCache>
                <c:formatCode>_(* #,##0.00_);_(* \(#,##0.00\);_(* "-"??_);_(@_)</c:formatCode>
                <c:ptCount val="33"/>
                <c:pt idx="0">
                  <c:v>2026184633</c:v>
                </c:pt>
                <c:pt idx="1">
                  <c:v>1556946378.5</c:v>
                </c:pt>
                <c:pt idx="2">
                  <c:v>896571705.5</c:v>
                </c:pt>
                <c:pt idx="3">
                  <c:v>695762926.5</c:v>
                </c:pt>
                <c:pt idx="4">
                  <c:v>411225025</c:v>
                </c:pt>
                <c:pt idx="5">
                  <c:v>318207137</c:v>
                </c:pt>
                <c:pt idx="7">
                  <c:v>2367550539</c:v>
                </c:pt>
                <c:pt idx="8">
                  <c:v>1702974140.5</c:v>
                </c:pt>
                <c:pt idx="9">
                  <c:v>970994991.5</c:v>
                </c:pt>
                <c:pt idx="10">
                  <c:v>803967883</c:v>
                </c:pt>
                <c:pt idx="11">
                  <c:v>799751932</c:v>
                </c:pt>
                <c:pt idx="12">
                  <c:v>731977615</c:v>
                </c:pt>
                <c:pt idx="13">
                  <c:v>680391126</c:v>
                </c:pt>
                <c:pt idx="14">
                  <c:v>634020287</c:v>
                </c:pt>
                <c:pt idx="15">
                  <c:v>423539333.5</c:v>
                </c:pt>
                <c:pt idx="16">
                  <c:v>222786024.5</c:v>
                </c:pt>
                <c:pt idx="17">
                  <c:v>126605831.5</c:v>
                </c:pt>
                <c:pt idx="18">
                  <c:v>124291862.5</c:v>
                </c:pt>
                <c:pt idx="19">
                  <c:v>123389735</c:v>
                </c:pt>
                <c:pt idx="20">
                  <c:v>70610695</c:v>
                </c:pt>
                <c:pt idx="21">
                  <c:v>66511299</c:v>
                </c:pt>
                <c:pt idx="22">
                  <c:v>62163876</c:v>
                </c:pt>
                <c:pt idx="23">
                  <c:v>43062048</c:v>
                </c:pt>
                <c:pt idx="24">
                  <c:v>15363289.5</c:v>
                </c:pt>
                <c:pt idx="25">
                  <c:v>8078649</c:v>
                </c:pt>
                <c:pt idx="26">
                  <c:v>4080823.5</c:v>
                </c:pt>
                <c:pt idx="28">
                  <c:v>646480450</c:v>
                </c:pt>
                <c:pt idx="29">
                  <c:v>186589085</c:v>
                </c:pt>
                <c:pt idx="30">
                  <c:v>108285826</c:v>
                </c:pt>
                <c:pt idx="31">
                  <c:v>55113100.5</c:v>
                </c:pt>
                <c:pt idx="32">
                  <c:v>33554281.5</c:v>
                </c:pt>
              </c:numCache>
            </c:numRef>
          </c:val>
        </c:ser>
        <c:dLbls>
          <c:showLegendKey val="0"/>
          <c:showVal val="0"/>
          <c:showCatName val="0"/>
          <c:showSerName val="0"/>
          <c:showPercent val="0"/>
          <c:showBubbleSize val="0"/>
        </c:dLbls>
        <c:gapWidth val="0"/>
        <c:axId val="433294336"/>
        <c:axId val="433296128"/>
      </c:barChart>
      <c:catAx>
        <c:axId val="433294336"/>
        <c:scaling>
          <c:orientation val="minMax"/>
        </c:scaling>
        <c:delete val="0"/>
        <c:axPos val="b"/>
        <c:numFmt formatCode="General" sourceLinked="1"/>
        <c:majorTickMark val="none"/>
        <c:minorTickMark val="none"/>
        <c:tickLblPos val="nextTo"/>
        <c:crossAx val="433296128"/>
        <c:crosses val="autoZero"/>
        <c:auto val="1"/>
        <c:lblAlgn val="ctr"/>
        <c:lblOffset val="100"/>
        <c:noMultiLvlLbl val="0"/>
      </c:catAx>
      <c:valAx>
        <c:axId val="433296128"/>
        <c:scaling>
          <c:orientation val="minMax"/>
        </c:scaling>
        <c:delete val="0"/>
        <c:axPos val="l"/>
        <c:numFmt formatCode="_(* #,##0.00_);_(* \(#,##0.00\);_(* &quot;-&quot;??_);_(@_)" sourceLinked="1"/>
        <c:majorTickMark val="out"/>
        <c:minorTickMark val="none"/>
        <c:tickLblPos val="nextTo"/>
        <c:crossAx val="433294336"/>
        <c:crosses val="autoZero"/>
        <c:crossBetween val="between"/>
        <c:majorUnit val="30000000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Pos val="ctr"/>
            <c:showLegendKey val="0"/>
            <c:showVal val="1"/>
            <c:showCatName val="0"/>
            <c:showSerName val="0"/>
            <c:showPercent val="0"/>
            <c:showBubbleSize val="0"/>
            <c:showLeaderLines val="1"/>
          </c:dLbls>
          <c:cat>
            <c:strRef>
              <c:f>'[Chart in Microsoft PowerPoint]Sheet1'!$A$11:$A$12</c:f>
              <c:strCache>
                <c:ptCount val="2"/>
                <c:pt idx="0">
                  <c:v>U.S.</c:v>
                </c:pt>
                <c:pt idx="1">
                  <c:v>Canada</c:v>
                </c:pt>
              </c:strCache>
            </c:strRef>
          </c:cat>
          <c:val>
            <c:numRef>
              <c:f>'[Chart in Microsoft PowerPoint]Sheet1'!$B$11:$B$12</c:f>
              <c:numCache>
                <c:formatCode>0.00%</c:formatCode>
                <c:ptCount val="2"/>
                <c:pt idx="0">
                  <c:v>0.154</c:v>
                </c:pt>
                <c:pt idx="1">
                  <c:v>0.84599999999999997</c:v>
                </c:pt>
              </c:numCache>
            </c:numRef>
          </c:val>
        </c:ser>
        <c:dLbls>
          <c:dLblPos val="ctr"/>
          <c:showLegendKey val="0"/>
          <c:showVal val="1"/>
          <c:showCatName val="0"/>
          <c:showSerName val="0"/>
          <c:showPercent val="0"/>
          <c:showBubbleSize val="0"/>
          <c:showLeaderLines val="1"/>
        </c:dLbls>
      </c:pie3DChart>
    </c:plotArea>
    <c:legend>
      <c:legendPos val="r"/>
      <c:layout/>
      <c:overlay val="0"/>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Pos val="ctr"/>
            <c:showLegendKey val="0"/>
            <c:showVal val="1"/>
            <c:showCatName val="0"/>
            <c:showSerName val="0"/>
            <c:showPercent val="0"/>
            <c:showBubbleSize val="0"/>
            <c:showLeaderLines val="1"/>
          </c:dLbls>
          <c:cat>
            <c:strRef>
              <c:f>Sheet2!$A$2:$A$3</c:f>
              <c:strCache>
                <c:ptCount val="2"/>
                <c:pt idx="0">
                  <c:v>U.S.</c:v>
                </c:pt>
                <c:pt idx="1">
                  <c:v>Canada</c:v>
                </c:pt>
              </c:strCache>
            </c:strRef>
          </c:cat>
          <c:val>
            <c:numRef>
              <c:f>Sheet2!$B$2:$B$3</c:f>
              <c:numCache>
                <c:formatCode>0.00%</c:formatCode>
                <c:ptCount val="2"/>
                <c:pt idx="0">
                  <c:v>0.13500000000000001</c:v>
                </c:pt>
                <c:pt idx="1">
                  <c:v>0.86499999999999999</c:v>
                </c:pt>
              </c:numCache>
            </c:numRef>
          </c:val>
        </c:ser>
        <c:dLbls>
          <c:dLblPos val="ctr"/>
          <c:showLegendKey val="0"/>
          <c:showVal val="1"/>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cat>
            <c:strRef>
              <c:f>Sheet1!$A$1:$S$1</c:f>
              <c:strCach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Q1 - 2012</c:v>
                </c:pt>
                <c:pt idx="17">
                  <c:v>Q2 - 2012</c:v>
                </c:pt>
                <c:pt idx="18">
                  <c:v>Q3 - 2013</c:v>
                </c:pt>
              </c:strCache>
            </c:strRef>
          </c:cat>
          <c:val>
            <c:numRef>
              <c:f>Sheet1!$A$2:$S$2</c:f>
              <c:numCache>
                <c:formatCode>0.00%</c:formatCode>
                <c:ptCount val="19"/>
                <c:pt idx="0">
                  <c:v>0.96899999999999997</c:v>
                </c:pt>
                <c:pt idx="1">
                  <c:v>0.95</c:v>
                </c:pt>
                <c:pt idx="2">
                  <c:v>0.95</c:v>
                </c:pt>
                <c:pt idx="3">
                  <c:v>0.95399999999999996</c:v>
                </c:pt>
                <c:pt idx="4">
                  <c:v>0.96099999999999997</c:v>
                </c:pt>
                <c:pt idx="5">
                  <c:v>0.95599999999999996</c:v>
                </c:pt>
                <c:pt idx="6">
                  <c:v>0.95799999999999996</c:v>
                </c:pt>
                <c:pt idx="7">
                  <c:v>0.96299999999999997</c:v>
                </c:pt>
                <c:pt idx="8">
                  <c:v>0.96299999999999997</c:v>
                </c:pt>
                <c:pt idx="9">
                  <c:v>0.97099999999999997</c:v>
                </c:pt>
                <c:pt idx="10">
                  <c:v>0.97699999999999998</c:v>
                </c:pt>
                <c:pt idx="11">
                  <c:v>0.97599999999999998</c:v>
                </c:pt>
                <c:pt idx="12">
                  <c:v>0.96899999999999997</c:v>
                </c:pt>
                <c:pt idx="13">
                  <c:v>0.97399999999999998</c:v>
                </c:pt>
                <c:pt idx="14">
                  <c:v>0.97399999999999998</c:v>
                </c:pt>
                <c:pt idx="15">
                  <c:v>0.97599999999999998</c:v>
                </c:pt>
                <c:pt idx="16">
                  <c:v>0.96899999999999997</c:v>
                </c:pt>
                <c:pt idx="17">
                  <c:v>0.97399999999999998</c:v>
                </c:pt>
                <c:pt idx="18">
                  <c:v>0.97299999999999998</c:v>
                </c:pt>
              </c:numCache>
            </c:numRef>
          </c:val>
        </c:ser>
        <c:dLbls>
          <c:showLegendKey val="0"/>
          <c:showVal val="1"/>
          <c:showCatName val="0"/>
          <c:showSerName val="0"/>
          <c:showPercent val="0"/>
          <c:showBubbleSize val="0"/>
        </c:dLbls>
        <c:gapWidth val="75"/>
        <c:axId val="434338816"/>
        <c:axId val="434365184"/>
      </c:barChart>
      <c:catAx>
        <c:axId val="434338816"/>
        <c:scaling>
          <c:orientation val="minMax"/>
        </c:scaling>
        <c:delete val="0"/>
        <c:axPos val="b"/>
        <c:majorTickMark val="none"/>
        <c:minorTickMark val="none"/>
        <c:tickLblPos val="nextTo"/>
        <c:crossAx val="434365184"/>
        <c:crosses val="autoZero"/>
        <c:auto val="1"/>
        <c:lblAlgn val="ctr"/>
        <c:lblOffset val="100"/>
        <c:noMultiLvlLbl val="0"/>
      </c:catAx>
      <c:valAx>
        <c:axId val="434365184"/>
        <c:scaling>
          <c:orientation val="minMax"/>
        </c:scaling>
        <c:delete val="1"/>
        <c:axPos val="l"/>
        <c:numFmt formatCode="0.00%" sourceLinked="1"/>
        <c:majorTickMark val="none"/>
        <c:minorTickMark val="none"/>
        <c:tickLblPos val="nextTo"/>
        <c:crossAx val="434338816"/>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Pos val="bestFit"/>
            <c:showLegendKey val="0"/>
            <c:showVal val="1"/>
            <c:showCatName val="0"/>
            <c:showSerName val="0"/>
            <c:showPercent val="0"/>
            <c:showBubbleSize val="0"/>
            <c:showLeaderLines val="1"/>
          </c:dLbls>
          <c:cat>
            <c:strRef>
              <c:f>Sheet2!$A$20:$A$29</c:f>
              <c:strCache>
                <c:ptCount val="10"/>
                <c:pt idx="0">
                  <c:v>Rhode Island </c:v>
                </c:pt>
                <c:pt idx="1">
                  <c:v>Pennsylvania </c:v>
                </c:pt>
                <c:pt idx="2">
                  <c:v>New York</c:v>
                </c:pt>
                <c:pt idx="3">
                  <c:v>New Jersey </c:v>
                </c:pt>
                <c:pt idx="4">
                  <c:v>New Hampshire </c:v>
                </c:pt>
                <c:pt idx="5">
                  <c:v>Massachuetts </c:v>
                </c:pt>
                <c:pt idx="6">
                  <c:v>Maryland </c:v>
                </c:pt>
                <c:pt idx="7">
                  <c:v>Connecticut </c:v>
                </c:pt>
                <c:pt idx="8">
                  <c:v>Virginia </c:v>
                </c:pt>
                <c:pt idx="9">
                  <c:v>Texas </c:v>
                </c:pt>
              </c:strCache>
            </c:strRef>
          </c:cat>
          <c:val>
            <c:numRef>
              <c:f>Sheet2!$B$20:$B$29</c:f>
              <c:numCache>
                <c:formatCode>0.00%</c:formatCode>
                <c:ptCount val="10"/>
                <c:pt idx="0">
                  <c:v>8.0000000000000002E-3</c:v>
                </c:pt>
                <c:pt idx="1">
                  <c:v>0.22900000000000001</c:v>
                </c:pt>
                <c:pt idx="2">
                  <c:v>2.3E-2</c:v>
                </c:pt>
                <c:pt idx="3">
                  <c:v>3.6999999999999998E-2</c:v>
                </c:pt>
                <c:pt idx="4">
                  <c:v>2.5000000000000001E-2</c:v>
                </c:pt>
                <c:pt idx="5">
                  <c:v>7.9000000000000001E-2</c:v>
                </c:pt>
                <c:pt idx="6">
                  <c:v>8.9999999999999993E-3</c:v>
                </c:pt>
                <c:pt idx="7">
                  <c:v>2.3E-2</c:v>
                </c:pt>
                <c:pt idx="8" formatCode="0%">
                  <c:v>0.03</c:v>
                </c:pt>
                <c:pt idx="9">
                  <c:v>0.53700000000000003</c:v>
                </c:pt>
              </c:numCache>
            </c:numRef>
          </c:val>
        </c:ser>
        <c:dLbls>
          <c:dLblPos val="bestFit"/>
          <c:showLegendKey val="0"/>
          <c:showVal val="1"/>
          <c:showCatName val="0"/>
          <c:showSerName val="0"/>
          <c:showPercent val="0"/>
          <c:showBubbleSize val="0"/>
          <c:showLeaderLines val="1"/>
        </c:dLbls>
      </c:pie3DChart>
    </c:plotArea>
    <c:legend>
      <c:legendPos val="r"/>
      <c:layout/>
      <c:overlay val="0"/>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'[Chart 2 in Microsoft PowerPoint]Sheet1'!$B$1</c:f>
              <c:strCache>
                <c:ptCount val="1"/>
                <c:pt idx="0">
                  <c:v>Mortgages &amp; Lines of Credit - $4.3billion</c:v>
                </c:pt>
              </c:strCache>
            </c:strRef>
          </c:tx>
          <c:spPr>
            <a:solidFill>
              <a:schemeClr val="bg1">
                <a:lumMod val="50000"/>
              </a:schemeClr>
            </a:solidFill>
          </c:spPr>
          <c:invertIfNegative val="0"/>
          <c:cat>
            <c:strRef>
              <c:f>'[Chart 2 in Microsoft PowerPoint]Sheet1'!$A$2</c:f>
              <c:strCache>
                <c:ptCount val="1"/>
                <c:pt idx="0">
                  <c:v>Book Value</c:v>
                </c:pt>
              </c:strCache>
            </c:strRef>
          </c:cat>
          <c:val>
            <c:numRef>
              <c:f>'[Chart 2 in Microsoft PowerPoint]Sheet1'!$B$2</c:f>
              <c:numCache>
                <c:formatCode>0.0%</c:formatCode>
                <c:ptCount val="1"/>
                <c:pt idx="0">
                  <c:v>0.34959349593495931</c:v>
                </c:pt>
              </c:numCache>
            </c:numRef>
          </c:val>
        </c:ser>
        <c:ser>
          <c:idx val="1"/>
          <c:order val="1"/>
          <c:tx>
            <c:strRef>
              <c:f>'[Chart 2 in Microsoft PowerPoint]Sheet1'!$C$1</c:f>
              <c:strCache>
                <c:ptCount val="1"/>
                <c:pt idx="0">
                  <c:v>Debentures - $1billion</c:v>
                </c:pt>
              </c:strCache>
            </c:strRef>
          </c:tx>
          <c:spPr>
            <a:solidFill>
              <a:schemeClr val="bg1">
                <a:lumMod val="65000"/>
              </a:schemeClr>
            </a:solidFill>
            <a:ln>
              <a:solidFill>
                <a:schemeClr val="bg1">
                  <a:lumMod val="65000"/>
                </a:schemeClr>
              </a:solidFill>
            </a:ln>
          </c:spPr>
          <c:invertIfNegative val="0"/>
          <c:cat>
            <c:strRef>
              <c:f>'[Chart 2 in Microsoft PowerPoint]Sheet1'!$A$2</c:f>
              <c:strCache>
                <c:ptCount val="1"/>
                <c:pt idx="0">
                  <c:v>Book Value</c:v>
                </c:pt>
              </c:strCache>
            </c:strRef>
          </c:cat>
          <c:val>
            <c:numRef>
              <c:f>'[Chart 2 in Microsoft PowerPoint]Sheet1'!$C$2</c:f>
              <c:numCache>
                <c:formatCode>0.0%</c:formatCode>
                <c:ptCount val="1"/>
                <c:pt idx="0">
                  <c:v>8.1000000000000003E-2</c:v>
                </c:pt>
              </c:numCache>
            </c:numRef>
          </c:val>
        </c:ser>
        <c:ser>
          <c:idx val="2"/>
          <c:order val="2"/>
          <c:tx>
            <c:strRef>
              <c:f>'[Chart 2 in Microsoft PowerPoint]Sheet1'!$D$1</c:f>
              <c:strCache>
                <c:ptCount val="1"/>
                <c:pt idx="0">
                  <c:v>Preffered Units - $284 million market capitalization</c:v>
                </c:pt>
              </c:strCache>
            </c:strRef>
          </c:tx>
          <c:spPr>
            <a:solidFill>
              <a:srgbClr val="0070C0"/>
            </a:solidFill>
          </c:spPr>
          <c:invertIfNegative val="0"/>
          <c:dLbls>
            <c:dLbl>
              <c:idx val="0"/>
              <c:layout>
                <c:manualLayout>
                  <c:x val="0.21084905660377359"/>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'[Chart 2 in Microsoft PowerPoint]Sheet1'!$A$2</c:f>
              <c:strCache>
                <c:ptCount val="1"/>
                <c:pt idx="0">
                  <c:v>Book Value</c:v>
                </c:pt>
              </c:strCache>
            </c:strRef>
          </c:cat>
          <c:val>
            <c:numRef>
              <c:f>'[Chart 2 in Microsoft PowerPoint]Sheet1'!$D$2</c:f>
              <c:numCache>
                <c:formatCode>0.00%</c:formatCode>
                <c:ptCount val="1"/>
                <c:pt idx="0">
                  <c:v>2.3E-2</c:v>
                </c:pt>
              </c:numCache>
            </c:numRef>
          </c:val>
        </c:ser>
        <c:ser>
          <c:idx val="3"/>
          <c:order val="3"/>
          <c:tx>
            <c:strRef>
              <c:f>'[Chart 2 in Microsoft PowerPoint]Sheet1'!$E$1</c:f>
              <c:strCache>
                <c:ptCount val="1"/>
                <c:pt idx="0">
                  <c:v>Common Units - 299million unit outstanding</c:v>
                </c:pt>
              </c:strCache>
            </c:strRef>
          </c:tx>
          <c:spPr>
            <a:solidFill>
              <a:srgbClr val="002774"/>
            </a:solidFill>
          </c:spPr>
          <c:invertIfNegative val="0"/>
          <c:dLbls>
            <c:dLbl>
              <c:idx val="0"/>
              <c:layout/>
              <c:tx>
                <c:rich>
                  <a:bodyPr/>
                  <a:lstStyle/>
                  <a:p>
                    <a:r>
                      <a:rPr lang="en-US" dirty="0">
                        <a:solidFill>
                          <a:schemeClr val="bg1"/>
                        </a:solidFill>
                      </a:rPr>
                      <a:t>54.60%</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'[Chart 2 in Microsoft PowerPoint]Sheet1'!$A$2</c:f>
              <c:strCache>
                <c:ptCount val="1"/>
                <c:pt idx="0">
                  <c:v>Book Value</c:v>
                </c:pt>
              </c:strCache>
            </c:strRef>
          </c:cat>
          <c:val>
            <c:numRef>
              <c:f>'[Chart 2 in Microsoft PowerPoint]Sheet1'!$E$2</c:f>
              <c:numCache>
                <c:formatCode>0.00%</c:formatCode>
                <c:ptCount val="1"/>
                <c:pt idx="0">
                  <c:v>0.54600000000000004</c:v>
                </c:pt>
              </c:numCache>
            </c:numRef>
          </c:val>
        </c:ser>
        <c:dLbls>
          <c:showLegendKey val="0"/>
          <c:showVal val="1"/>
          <c:showCatName val="0"/>
          <c:showSerName val="0"/>
          <c:showPercent val="0"/>
          <c:showBubbleSize val="0"/>
        </c:dLbls>
        <c:gapWidth val="150"/>
        <c:overlap val="100"/>
        <c:axId val="431967232"/>
        <c:axId val="431981312"/>
      </c:barChart>
      <c:catAx>
        <c:axId val="431967232"/>
        <c:scaling>
          <c:orientation val="minMax"/>
        </c:scaling>
        <c:delete val="0"/>
        <c:axPos val="b"/>
        <c:majorTickMark val="out"/>
        <c:minorTickMark val="none"/>
        <c:tickLblPos val="nextTo"/>
        <c:crossAx val="431981312"/>
        <c:crosses val="autoZero"/>
        <c:auto val="1"/>
        <c:lblAlgn val="ctr"/>
        <c:lblOffset val="100"/>
        <c:noMultiLvlLbl val="0"/>
      </c:catAx>
      <c:valAx>
        <c:axId val="431981312"/>
        <c:scaling>
          <c:orientation val="minMax"/>
          <c:max val="1"/>
        </c:scaling>
        <c:delete val="0"/>
        <c:axPos val="l"/>
        <c:majorGridlines/>
        <c:numFmt formatCode="0.0%" sourceLinked="1"/>
        <c:majorTickMark val="out"/>
        <c:minorTickMark val="none"/>
        <c:tickLblPos val="nextTo"/>
        <c:crossAx val="431967232"/>
        <c:crosses val="autoZero"/>
        <c:crossBetween val="between"/>
        <c:majorUnit val="0.25"/>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58573928258968"/>
          <c:y val="2.5661186650956042E-2"/>
          <c:w val="0.84241426071741032"/>
          <c:h val="0.86229262615757951"/>
        </c:manualLayout>
      </c:layout>
      <c:barChart>
        <c:barDir val="col"/>
        <c:grouping val="stacked"/>
        <c:varyColors val="0"/>
        <c:ser>
          <c:idx val="0"/>
          <c:order val="0"/>
          <c:tx>
            <c:strRef>
              <c:f>'[Chart 2 in Microsoft PowerPoint]Sheet1'!$B$1</c:f>
              <c:strCache>
                <c:ptCount val="1"/>
                <c:pt idx="0">
                  <c:v>Mortgages &amp; Lines of Credit - $4.3billion</c:v>
                </c:pt>
              </c:strCache>
            </c:strRef>
          </c:tx>
          <c:spPr>
            <a:solidFill>
              <a:schemeClr val="bg1">
                <a:lumMod val="50000"/>
              </a:schemeClr>
            </a:solidFill>
          </c:spPr>
          <c:invertIfNegative val="0"/>
          <c:cat>
            <c:strRef>
              <c:f>'[Chart 2 in Microsoft PowerPoint]Sheet1'!$A$2</c:f>
              <c:strCache>
                <c:ptCount val="1"/>
                <c:pt idx="0">
                  <c:v>Market Value</c:v>
                </c:pt>
              </c:strCache>
            </c:strRef>
          </c:cat>
          <c:val>
            <c:numRef>
              <c:f>'[Chart 2 in Microsoft PowerPoint]Sheet1'!$B$2</c:f>
              <c:numCache>
                <c:formatCode>0.0%</c:formatCode>
                <c:ptCount val="1"/>
                <c:pt idx="0">
                  <c:v>0.30935251798561147</c:v>
                </c:pt>
              </c:numCache>
            </c:numRef>
          </c:val>
        </c:ser>
        <c:ser>
          <c:idx val="1"/>
          <c:order val="1"/>
          <c:tx>
            <c:strRef>
              <c:f>'[Chart 2 in Microsoft PowerPoint]Sheet1'!$C$1</c:f>
              <c:strCache>
                <c:ptCount val="1"/>
                <c:pt idx="0">
                  <c:v>Debentures - $1billion</c:v>
                </c:pt>
              </c:strCache>
            </c:strRef>
          </c:tx>
          <c:spPr>
            <a:solidFill>
              <a:schemeClr val="bg1">
                <a:lumMod val="65000"/>
              </a:schemeClr>
            </a:solidFill>
            <a:ln>
              <a:solidFill>
                <a:schemeClr val="bg1">
                  <a:lumMod val="65000"/>
                </a:schemeClr>
              </a:solidFill>
            </a:ln>
          </c:spPr>
          <c:invertIfNegative val="0"/>
          <c:cat>
            <c:strRef>
              <c:f>'[Chart 2 in Microsoft PowerPoint]Sheet1'!$A$2</c:f>
              <c:strCache>
                <c:ptCount val="1"/>
                <c:pt idx="0">
                  <c:v>Market Value</c:v>
                </c:pt>
              </c:strCache>
            </c:strRef>
          </c:cat>
          <c:val>
            <c:numRef>
              <c:f>'[Chart 2 in Microsoft PowerPoint]Sheet1'!$C$2</c:f>
              <c:numCache>
                <c:formatCode>0.0%</c:formatCode>
                <c:ptCount val="1"/>
                <c:pt idx="0">
                  <c:v>7.2000000000000008E-2</c:v>
                </c:pt>
              </c:numCache>
            </c:numRef>
          </c:val>
        </c:ser>
        <c:ser>
          <c:idx val="2"/>
          <c:order val="2"/>
          <c:tx>
            <c:strRef>
              <c:f>'[Chart 2 in Microsoft PowerPoint]Sheet1'!$D$1</c:f>
              <c:strCache>
                <c:ptCount val="1"/>
                <c:pt idx="0">
                  <c:v>Preffered Units - $284 million market capitalization</c:v>
                </c:pt>
              </c:strCache>
            </c:strRef>
          </c:tx>
          <c:spPr>
            <a:solidFill>
              <a:srgbClr val="0070C0"/>
            </a:solidFill>
          </c:spPr>
          <c:invertIfNegative val="0"/>
          <c:dLbls>
            <c:dLbl>
              <c:idx val="0"/>
              <c:layout>
                <c:manualLayout>
                  <c:x val="0.22222230033745771"/>
                  <c:y val="-1.253379884118258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'[Chart 2 in Microsoft PowerPoint]Sheet1'!$A$2</c:f>
              <c:strCache>
                <c:ptCount val="1"/>
                <c:pt idx="0">
                  <c:v>Market Value</c:v>
                </c:pt>
              </c:strCache>
            </c:strRef>
          </c:cat>
          <c:val>
            <c:numRef>
              <c:f>'[Chart 2 in Microsoft PowerPoint]Sheet1'!$D$2</c:f>
              <c:numCache>
                <c:formatCode>0.00%</c:formatCode>
                <c:ptCount val="1"/>
                <c:pt idx="0">
                  <c:v>0.02</c:v>
                </c:pt>
              </c:numCache>
            </c:numRef>
          </c:val>
        </c:ser>
        <c:ser>
          <c:idx val="3"/>
          <c:order val="3"/>
          <c:tx>
            <c:strRef>
              <c:f>'[Chart 2 in Microsoft PowerPoint]Sheet1'!$E$1</c:f>
              <c:strCache>
                <c:ptCount val="1"/>
                <c:pt idx="0">
                  <c:v>Common Units - 299million unit outstanding</c:v>
                </c:pt>
              </c:strCache>
            </c:strRef>
          </c:tx>
          <c:spPr>
            <a:solidFill>
              <a:srgbClr val="002060"/>
            </a:solidFill>
          </c:spPr>
          <c:invertIfNegative val="0"/>
          <c:dPt>
            <c:idx val="0"/>
            <c:invertIfNegative val="0"/>
            <c:bubble3D val="0"/>
            <c:spPr>
              <a:solidFill>
                <a:srgbClr val="002774"/>
              </a:solidFill>
            </c:spPr>
          </c:dPt>
          <c:dLbls>
            <c:dLbl>
              <c:idx val="0"/>
              <c:layout/>
              <c:tx>
                <c:rich>
                  <a:bodyPr/>
                  <a:lstStyle/>
                  <a:p>
                    <a:r>
                      <a:rPr lang="en-US" dirty="0">
                        <a:solidFill>
                          <a:schemeClr val="bg1"/>
                        </a:solidFill>
                      </a:rPr>
                      <a:t>59.80%</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'[Chart 2 in Microsoft PowerPoint]Sheet1'!$A$2</c:f>
              <c:strCache>
                <c:ptCount val="1"/>
                <c:pt idx="0">
                  <c:v>Market Value</c:v>
                </c:pt>
              </c:strCache>
            </c:strRef>
          </c:cat>
          <c:val>
            <c:numRef>
              <c:f>'[Chart 2 in Microsoft PowerPoint]Sheet1'!$E$2</c:f>
              <c:numCache>
                <c:formatCode>0.00%</c:formatCode>
                <c:ptCount val="1"/>
                <c:pt idx="0">
                  <c:v>0.59799999999999998</c:v>
                </c:pt>
              </c:numCache>
            </c:numRef>
          </c:val>
        </c:ser>
        <c:dLbls>
          <c:showLegendKey val="0"/>
          <c:showVal val="1"/>
          <c:showCatName val="0"/>
          <c:showSerName val="0"/>
          <c:showPercent val="0"/>
          <c:showBubbleSize val="0"/>
        </c:dLbls>
        <c:gapWidth val="150"/>
        <c:overlap val="100"/>
        <c:axId val="435720576"/>
        <c:axId val="435722112"/>
      </c:barChart>
      <c:catAx>
        <c:axId val="435720576"/>
        <c:scaling>
          <c:orientation val="minMax"/>
        </c:scaling>
        <c:delete val="0"/>
        <c:axPos val="b"/>
        <c:majorTickMark val="out"/>
        <c:minorTickMark val="none"/>
        <c:tickLblPos val="nextTo"/>
        <c:crossAx val="435722112"/>
        <c:crosses val="autoZero"/>
        <c:auto val="1"/>
        <c:lblAlgn val="ctr"/>
        <c:lblOffset val="100"/>
        <c:noMultiLvlLbl val="0"/>
      </c:catAx>
      <c:valAx>
        <c:axId val="435722112"/>
        <c:scaling>
          <c:orientation val="minMax"/>
          <c:max val="1"/>
        </c:scaling>
        <c:delete val="0"/>
        <c:axPos val="l"/>
        <c:majorGridlines/>
        <c:numFmt formatCode="0.0%" sourceLinked="1"/>
        <c:majorTickMark val="out"/>
        <c:minorTickMark val="none"/>
        <c:tickLblPos val="nextTo"/>
        <c:crossAx val="435720576"/>
        <c:crosses val="autoZero"/>
        <c:crossBetween val="between"/>
        <c:majorUnit val="0.25"/>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sz="3600" dirty="0" smtClean="0"/>
              <a:t>Store Numbers</a:t>
            </a:r>
            <a:endParaRPr lang="en-US" altLang="en-US" sz="3600" dirty="0"/>
          </a:p>
        </c:rich>
      </c:tx>
      <c:layout>
        <c:manualLayout>
          <c:xMode val="edge"/>
          <c:yMode val="edge"/>
          <c:x val="0.14360826771653543"/>
          <c:y val="5.0391226371672988E-2"/>
        </c:manualLayout>
      </c:layout>
      <c:overlay val="0"/>
    </c:title>
    <c:autoTitleDeleted val="0"/>
    <c:view3D>
      <c:rotX val="5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Pt>
            <c:idx val="0"/>
            <c:bubble3D val="0"/>
            <c:spPr>
              <a:solidFill>
                <a:srgbClr val="C00000"/>
              </a:solidFill>
            </c:spPr>
          </c:dPt>
          <c:dPt>
            <c:idx val="2"/>
            <c:bubble3D val="0"/>
            <c:spPr>
              <a:solidFill>
                <a:srgbClr val="FFC000"/>
              </a:solidFill>
            </c:spPr>
          </c:dPt>
          <c:dPt>
            <c:idx val="3"/>
            <c:bubble3D val="0"/>
            <c:spPr>
              <a:solidFill>
                <a:srgbClr val="00B050"/>
              </a:solidFill>
            </c:spPr>
          </c:dPt>
          <c:dPt>
            <c:idx val="4"/>
            <c:bubble3D val="0"/>
            <c:spPr>
              <a:solidFill>
                <a:srgbClr val="7030A0"/>
              </a:solidFill>
            </c:spPr>
          </c:dPt>
          <c:dPt>
            <c:idx val="5"/>
            <c:bubble3D val="0"/>
            <c:spPr>
              <a:solidFill>
                <a:srgbClr val="FFCCFF"/>
              </a:solidFill>
            </c:spPr>
          </c:dPt>
          <c:dPt>
            <c:idx val="6"/>
            <c:bubble3D val="0"/>
            <c:spPr>
              <a:solidFill>
                <a:srgbClr val="FFFF00"/>
              </a:solidFill>
            </c:spPr>
          </c:dPt>
          <c:dPt>
            <c:idx val="7"/>
            <c:bubble3D val="0"/>
            <c:spPr>
              <a:solidFill>
                <a:srgbClr val="92D050"/>
              </a:solidFill>
            </c:spPr>
          </c:dPt>
          <c:dPt>
            <c:idx val="8"/>
            <c:bubble3D val="0"/>
            <c:spPr>
              <a:solidFill>
                <a:schemeClr val="accent2"/>
              </a:solidFill>
            </c:spPr>
          </c:dPt>
          <c:dPt>
            <c:idx val="9"/>
            <c:bubble3D val="0"/>
            <c:spPr>
              <a:solidFill>
                <a:srgbClr val="99FF66"/>
              </a:solidFill>
            </c:spPr>
          </c:dPt>
          <c:dPt>
            <c:idx val="10"/>
            <c:bubble3D val="0"/>
            <c:spPr>
              <a:solidFill>
                <a:srgbClr val="0070C0"/>
              </a:solidFill>
            </c:spPr>
          </c:dPt>
          <c:dLbls>
            <c:showLegendKey val="0"/>
            <c:showVal val="0"/>
            <c:showCatName val="0"/>
            <c:showSerName val="0"/>
            <c:showPercent val="1"/>
            <c:showBubbleSize val="0"/>
            <c:showLeaderLines val="1"/>
          </c:dLbls>
          <c:cat>
            <c:strRef>
              <c:f>Sheet1!$A$2:$A$12</c:f>
              <c:strCache>
                <c:ptCount val="11"/>
                <c:pt idx="0">
                  <c:v>Walmart</c:v>
                </c:pt>
                <c:pt idx="1">
                  <c:v>Canadian Tire Corporation</c:v>
                </c:pt>
                <c:pt idx="2">
                  <c:v>Winners</c:v>
                </c:pt>
                <c:pt idx="3">
                  <c:v>Best Buy / Future Shop</c:v>
                </c:pt>
                <c:pt idx="4">
                  <c:v>Reitmans</c:v>
                </c:pt>
                <c:pt idx="5">
                  <c:v>Sobeys</c:v>
                </c:pt>
                <c:pt idx="6">
                  <c:v>Staples</c:v>
                </c:pt>
                <c:pt idx="7">
                  <c:v>Rona</c:v>
                </c:pt>
                <c:pt idx="8">
                  <c:v>Home Outfitters</c:v>
                </c:pt>
                <c:pt idx="9">
                  <c:v>Michaels</c:v>
                </c:pt>
                <c:pt idx="10">
                  <c:v>Others</c:v>
                </c:pt>
              </c:strCache>
            </c:strRef>
          </c:cat>
          <c:val>
            <c:numRef>
              <c:f>Sheet1!$B$2:$B$12</c:f>
              <c:numCache>
                <c:formatCode>General</c:formatCode>
                <c:ptCount val="11"/>
                <c:pt idx="0">
                  <c:v>76</c:v>
                </c:pt>
                <c:pt idx="1">
                  <c:v>1</c:v>
                </c:pt>
                <c:pt idx="2">
                  <c:v>20</c:v>
                </c:pt>
                <c:pt idx="3">
                  <c:v>24</c:v>
                </c:pt>
                <c:pt idx="4">
                  <c:v>47</c:v>
                </c:pt>
                <c:pt idx="5">
                  <c:v>7</c:v>
                </c:pt>
                <c:pt idx="6">
                  <c:v>15</c:v>
                </c:pt>
                <c:pt idx="7">
                  <c:v>5</c:v>
                </c:pt>
                <c:pt idx="8">
                  <c:v>10</c:v>
                </c:pt>
                <c:pt idx="9">
                  <c:v>13</c:v>
                </c:pt>
                <c:pt idx="10">
                  <c:v>120</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6779527559055152"/>
          <c:y val="5.6913719118443472E-3"/>
          <c:w val="0.32220472440944886"/>
          <c:h val="0.98212806802130204"/>
        </c:manualLayout>
      </c:layout>
      <c:overlay val="0"/>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EEC0A7-5771-4467-AFFD-4A7F1FFD6D84}" type="doc">
      <dgm:prSet loTypeId="urn:microsoft.com/office/officeart/2005/8/layout/chevron2" loCatId="list" qsTypeId="urn:microsoft.com/office/officeart/2005/8/quickstyle/simple1" qsCatId="simple" csTypeId="urn:microsoft.com/office/officeart/2005/8/colors/colorful1#1" csCatId="colorful" phldr="1"/>
      <dgm:spPr/>
      <dgm:t>
        <a:bodyPr/>
        <a:lstStyle/>
        <a:p>
          <a:endParaRPr lang="en-US"/>
        </a:p>
      </dgm:t>
    </dgm:pt>
    <dgm:pt modelId="{BB2A21DD-8E74-4611-BA99-E8D8EA66E030}">
      <dgm:prSet phldrT="[Text]"/>
      <dgm:spPr/>
      <dgm:t>
        <a:bodyPr/>
        <a:lstStyle/>
        <a:p>
          <a:r>
            <a:rPr lang="en-US" dirty="0" smtClean="0"/>
            <a:t> </a:t>
          </a:r>
          <a:endParaRPr lang="en-US" dirty="0"/>
        </a:p>
      </dgm:t>
    </dgm:pt>
    <dgm:pt modelId="{1DE22C2E-73D6-44D1-B8D4-72D6BF21B9FD}" type="parTrans" cxnId="{7A802EE5-CB71-463A-9FC8-5E7894E3968B}">
      <dgm:prSet/>
      <dgm:spPr/>
      <dgm:t>
        <a:bodyPr/>
        <a:lstStyle/>
        <a:p>
          <a:endParaRPr lang="en-US"/>
        </a:p>
      </dgm:t>
    </dgm:pt>
    <dgm:pt modelId="{9440BBD7-2DE8-4A8B-927B-96A3F597978C}" type="sibTrans" cxnId="{7A802EE5-CB71-463A-9FC8-5E7894E3968B}">
      <dgm:prSet/>
      <dgm:spPr/>
      <dgm:t>
        <a:bodyPr/>
        <a:lstStyle/>
        <a:p>
          <a:endParaRPr lang="en-US"/>
        </a:p>
      </dgm:t>
    </dgm:pt>
    <dgm:pt modelId="{B67A50D0-EB51-4D7C-9514-B1571206778C}">
      <dgm:prSet phldrT="[Text]"/>
      <dgm:spPr/>
      <dgm:t>
        <a:bodyPr/>
        <a:lstStyle/>
        <a:p>
          <a:r>
            <a:rPr lang="en-US" dirty="0" smtClean="0"/>
            <a:t>REITs Overview</a:t>
          </a:r>
          <a:endParaRPr lang="en-US" dirty="0"/>
        </a:p>
      </dgm:t>
    </dgm:pt>
    <dgm:pt modelId="{89CBAA1B-43D5-49FA-9A1F-64AF989BFB7C}" type="parTrans" cxnId="{3F0ABD1B-87F3-403B-B6BA-1EABFF174CA0}">
      <dgm:prSet/>
      <dgm:spPr/>
      <dgm:t>
        <a:bodyPr/>
        <a:lstStyle/>
        <a:p>
          <a:endParaRPr lang="en-US"/>
        </a:p>
      </dgm:t>
    </dgm:pt>
    <dgm:pt modelId="{0530BA49-F630-4897-BA30-F642590DBF21}" type="sibTrans" cxnId="{3F0ABD1B-87F3-403B-B6BA-1EABFF174CA0}">
      <dgm:prSet/>
      <dgm:spPr/>
      <dgm:t>
        <a:bodyPr/>
        <a:lstStyle/>
        <a:p>
          <a:endParaRPr lang="en-US"/>
        </a:p>
      </dgm:t>
    </dgm:pt>
    <dgm:pt modelId="{D077857D-42EA-4CF2-A09C-E79210997E2A}">
      <dgm:prSet phldrT="[Text]"/>
      <dgm:spPr/>
      <dgm:t>
        <a:bodyPr/>
        <a:lstStyle/>
        <a:p>
          <a:r>
            <a:rPr lang="en-US" dirty="0" smtClean="0"/>
            <a:t> </a:t>
          </a:r>
          <a:endParaRPr lang="en-US" dirty="0"/>
        </a:p>
      </dgm:t>
    </dgm:pt>
    <dgm:pt modelId="{EACACDF3-05EE-4CB9-9BA9-868208616F36}" type="parTrans" cxnId="{0BDBD7E2-8CAC-4C23-A14E-6DFBB0F86DE2}">
      <dgm:prSet/>
      <dgm:spPr/>
      <dgm:t>
        <a:bodyPr/>
        <a:lstStyle/>
        <a:p>
          <a:endParaRPr lang="en-US"/>
        </a:p>
      </dgm:t>
    </dgm:pt>
    <dgm:pt modelId="{A7B5C7FD-30C5-4234-B5C1-FA92F96FDB49}" type="sibTrans" cxnId="{0BDBD7E2-8CAC-4C23-A14E-6DFBB0F86DE2}">
      <dgm:prSet/>
      <dgm:spPr/>
      <dgm:t>
        <a:bodyPr/>
        <a:lstStyle/>
        <a:p>
          <a:endParaRPr lang="en-US"/>
        </a:p>
      </dgm:t>
    </dgm:pt>
    <dgm:pt modelId="{F3370424-A87F-49AD-BFFB-98766A7ACD62}">
      <dgm:prSet phldrT="[Text]"/>
      <dgm:spPr/>
      <dgm:t>
        <a:bodyPr/>
        <a:lstStyle/>
        <a:p>
          <a:r>
            <a:rPr lang="en-US" dirty="0" err="1" smtClean="0"/>
            <a:t>RioCan</a:t>
          </a:r>
          <a:r>
            <a:rPr lang="en-US" dirty="0" smtClean="0"/>
            <a:t> REITs</a:t>
          </a:r>
          <a:endParaRPr lang="en-US" dirty="0"/>
        </a:p>
      </dgm:t>
    </dgm:pt>
    <dgm:pt modelId="{1054B430-B7C9-4B58-948E-4C0E10EC0281}" type="parTrans" cxnId="{69AA3E27-193A-49F5-BDDA-8DCBB88C6264}">
      <dgm:prSet/>
      <dgm:spPr/>
      <dgm:t>
        <a:bodyPr/>
        <a:lstStyle/>
        <a:p>
          <a:endParaRPr lang="en-US"/>
        </a:p>
      </dgm:t>
    </dgm:pt>
    <dgm:pt modelId="{B74391CB-C4C1-4721-BF64-4313EFE2D4E6}" type="sibTrans" cxnId="{69AA3E27-193A-49F5-BDDA-8DCBB88C6264}">
      <dgm:prSet/>
      <dgm:spPr/>
      <dgm:t>
        <a:bodyPr/>
        <a:lstStyle/>
        <a:p>
          <a:endParaRPr lang="en-US"/>
        </a:p>
      </dgm:t>
    </dgm:pt>
    <dgm:pt modelId="{0EE00B6F-DB11-432D-AD7B-868AB42F87BB}">
      <dgm:prSet phldrT="[Text]"/>
      <dgm:spPr/>
      <dgm:t>
        <a:bodyPr/>
        <a:lstStyle/>
        <a:p>
          <a:r>
            <a:rPr lang="en-US" dirty="0" smtClean="0"/>
            <a:t> </a:t>
          </a:r>
          <a:endParaRPr lang="en-US" dirty="0"/>
        </a:p>
      </dgm:t>
    </dgm:pt>
    <dgm:pt modelId="{6E3E4AAA-ECA1-437C-AC74-36E3D5B92F37}" type="parTrans" cxnId="{0E30D202-0B3A-4EED-AB54-4E3A646725A5}">
      <dgm:prSet/>
      <dgm:spPr/>
      <dgm:t>
        <a:bodyPr/>
        <a:lstStyle/>
        <a:p>
          <a:endParaRPr lang="en-US"/>
        </a:p>
      </dgm:t>
    </dgm:pt>
    <dgm:pt modelId="{0CBBA0ED-71CA-4286-A6FE-AACC5D8A6239}" type="sibTrans" cxnId="{0E30D202-0B3A-4EED-AB54-4E3A646725A5}">
      <dgm:prSet/>
      <dgm:spPr/>
      <dgm:t>
        <a:bodyPr/>
        <a:lstStyle/>
        <a:p>
          <a:endParaRPr lang="en-US"/>
        </a:p>
      </dgm:t>
    </dgm:pt>
    <dgm:pt modelId="{50432720-6EEA-4E7F-99A0-D9B4CF1F05C9}">
      <dgm:prSet phldrT="[Text]"/>
      <dgm:spPr/>
      <dgm:t>
        <a:bodyPr/>
        <a:lstStyle/>
        <a:p>
          <a:r>
            <a:rPr lang="en-US" dirty="0" smtClean="0"/>
            <a:t>H&amp;R REITs</a:t>
          </a:r>
          <a:endParaRPr lang="en-US" dirty="0"/>
        </a:p>
      </dgm:t>
    </dgm:pt>
    <dgm:pt modelId="{0BB3EECE-B3E6-4E28-9EFD-B8B25ACB95FF}" type="parTrans" cxnId="{A56C914D-1E5F-461D-BC9E-D82487EB942A}">
      <dgm:prSet/>
      <dgm:spPr/>
      <dgm:t>
        <a:bodyPr/>
        <a:lstStyle/>
        <a:p>
          <a:endParaRPr lang="en-US"/>
        </a:p>
      </dgm:t>
    </dgm:pt>
    <dgm:pt modelId="{CF7BEE05-67CA-4B02-98B9-321B14848BCD}" type="sibTrans" cxnId="{A56C914D-1E5F-461D-BC9E-D82487EB942A}">
      <dgm:prSet/>
      <dgm:spPr/>
      <dgm:t>
        <a:bodyPr/>
        <a:lstStyle/>
        <a:p>
          <a:endParaRPr lang="en-US"/>
        </a:p>
      </dgm:t>
    </dgm:pt>
    <dgm:pt modelId="{BD6336C1-8179-4B83-A888-91ACF6E1BBE3}">
      <dgm:prSet phldrT="[Text]"/>
      <dgm:spPr/>
      <dgm:t>
        <a:bodyPr/>
        <a:lstStyle/>
        <a:p>
          <a:r>
            <a:rPr lang="en-US" dirty="0" smtClean="0"/>
            <a:t>Calloway REITs</a:t>
          </a:r>
          <a:endParaRPr lang="en-US" dirty="0"/>
        </a:p>
      </dgm:t>
    </dgm:pt>
    <dgm:pt modelId="{E0C340B6-25B3-4007-8FA5-30868C3F04E7}" type="parTrans" cxnId="{FA2DE956-7EEE-4E32-97B7-724B8E9BCCF1}">
      <dgm:prSet/>
      <dgm:spPr/>
      <dgm:t>
        <a:bodyPr/>
        <a:lstStyle/>
        <a:p>
          <a:endParaRPr lang="en-US"/>
        </a:p>
      </dgm:t>
    </dgm:pt>
    <dgm:pt modelId="{049EC28E-B861-4EF9-892D-069A897E7240}" type="sibTrans" cxnId="{FA2DE956-7EEE-4E32-97B7-724B8E9BCCF1}">
      <dgm:prSet/>
      <dgm:spPr/>
      <dgm:t>
        <a:bodyPr/>
        <a:lstStyle/>
        <a:p>
          <a:endParaRPr lang="en-US"/>
        </a:p>
      </dgm:t>
    </dgm:pt>
    <dgm:pt modelId="{F28540CE-D09E-4A5E-AA10-BDA2954D7284}">
      <dgm:prSet phldrT="[Text]"/>
      <dgm:spPr/>
      <dgm:t>
        <a:bodyPr/>
        <a:lstStyle/>
        <a:p>
          <a:endParaRPr lang="en-US" dirty="0"/>
        </a:p>
      </dgm:t>
    </dgm:pt>
    <dgm:pt modelId="{EACF11E1-337A-48EA-A019-FBEC70B7211C}" type="parTrans" cxnId="{1ABCE49B-34D2-4D6D-80AD-9A3B719A96F0}">
      <dgm:prSet/>
      <dgm:spPr/>
      <dgm:t>
        <a:bodyPr/>
        <a:lstStyle/>
        <a:p>
          <a:endParaRPr lang="en-US"/>
        </a:p>
      </dgm:t>
    </dgm:pt>
    <dgm:pt modelId="{19FF2E32-0B58-4CCA-AE4A-65E79B31F9B2}" type="sibTrans" cxnId="{1ABCE49B-34D2-4D6D-80AD-9A3B719A96F0}">
      <dgm:prSet/>
      <dgm:spPr/>
      <dgm:t>
        <a:bodyPr/>
        <a:lstStyle/>
        <a:p>
          <a:endParaRPr lang="en-US"/>
        </a:p>
      </dgm:t>
    </dgm:pt>
    <dgm:pt modelId="{BF254A68-9B56-4F8D-8D8A-45F504DCA62F}" type="pres">
      <dgm:prSet presAssocID="{0AEEC0A7-5771-4467-AFFD-4A7F1FFD6D84}" presName="linearFlow" presStyleCnt="0">
        <dgm:presLayoutVars>
          <dgm:dir/>
          <dgm:animLvl val="lvl"/>
          <dgm:resizeHandles val="exact"/>
        </dgm:presLayoutVars>
      </dgm:prSet>
      <dgm:spPr/>
      <dgm:t>
        <a:bodyPr/>
        <a:lstStyle/>
        <a:p>
          <a:endParaRPr lang="en-US"/>
        </a:p>
      </dgm:t>
    </dgm:pt>
    <dgm:pt modelId="{09A8984C-7780-497D-9FEA-5703417ED29D}" type="pres">
      <dgm:prSet presAssocID="{BB2A21DD-8E74-4611-BA99-E8D8EA66E030}" presName="composite" presStyleCnt="0"/>
      <dgm:spPr/>
    </dgm:pt>
    <dgm:pt modelId="{7ABA7C3A-2243-4F03-9516-EE4D23EAAB51}" type="pres">
      <dgm:prSet presAssocID="{BB2A21DD-8E74-4611-BA99-E8D8EA66E030}" presName="parentText" presStyleLbl="alignNode1" presStyleIdx="0" presStyleCnt="4">
        <dgm:presLayoutVars>
          <dgm:chMax val="1"/>
          <dgm:bulletEnabled val="1"/>
        </dgm:presLayoutVars>
      </dgm:prSet>
      <dgm:spPr/>
      <dgm:t>
        <a:bodyPr/>
        <a:lstStyle/>
        <a:p>
          <a:endParaRPr lang="en-US"/>
        </a:p>
      </dgm:t>
    </dgm:pt>
    <dgm:pt modelId="{DF917922-3AE1-4821-9724-C9B81DEFF8BA}" type="pres">
      <dgm:prSet presAssocID="{BB2A21DD-8E74-4611-BA99-E8D8EA66E030}" presName="descendantText" presStyleLbl="alignAcc1" presStyleIdx="0" presStyleCnt="4">
        <dgm:presLayoutVars>
          <dgm:bulletEnabled val="1"/>
        </dgm:presLayoutVars>
      </dgm:prSet>
      <dgm:spPr/>
      <dgm:t>
        <a:bodyPr/>
        <a:lstStyle/>
        <a:p>
          <a:endParaRPr lang="en-US"/>
        </a:p>
      </dgm:t>
    </dgm:pt>
    <dgm:pt modelId="{87A5D4DF-7402-418A-96F9-D405B29EEA2B}" type="pres">
      <dgm:prSet presAssocID="{9440BBD7-2DE8-4A8B-927B-96A3F597978C}" presName="sp" presStyleCnt="0"/>
      <dgm:spPr/>
    </dgm:pt>
    <dgm:pt modelId="{7C76DEC0-AD3C-42A1-91FA-F9751F53397C}" type="pres">
      <dgm:prSet presAssocID="{D077857D-42EA-4CF2-A09C-E79210997E2A}" presName="composite" presStyleCnt="0"/>
      <dgm:spPr/>
    </dgm:pt>
    <dgm:pt modelId="{8F7F6F0C-52CB-407C-ABDD-3F26FE56540A}" type="pres">
      <dgm:prSet presAssocID="{D077857D-42EA-4CF2-A09C-E79210997E2A}" presName="parentText" presStyleLbl="alignNode1" presStyleIdx="1" presStyleCnt="4">
        <dgm:presLayoutVars>
          <dgm:chMax val="1"/>
          <dgm:bulletEnabled val="1"/>
        </dgm:presLayoutVars>
      </dgm:prSet>
      <dgm:spPr/>
      <dgm:t>
        <a:bodyPr/>
        <a:lstStyle/>
        <a:p>
          <a:endParaRPr lang="en-US"/>
        </a:p>
      </dgm:t>
    </dgm:pt>
    <dgm:pt modelId="{64F37D3B-3C31-4F63-BADF-6855EE3F53D8}" type="pres">
      <dgm:prSet presAssocID="{D077857D-42EA-4CF2-A09C-E79210997E2A}" presName="descendantText" presStyleLbl="alignAcc1" presStyleIdx="1" presStyleCnt="4">
        <dgm:presLayoutVars>
          <dgm:bulletEnabled val="1"/>
        </dgm:presLayoutVars>
      </dgm:prSet>
      <dgm:spPr/>
      <dgm:t>
        <a:bodyPr/>
        <a:lstStyle/>
        <a:p>
          <a:endParaRPr lang="en-US"/>
        </a:p>
      </dgm:t>
    </dgm:pt>
    <dgm:pt modelId="{B3C245DC-F071-4A5B-A4C0-F03349103D80}" type="pres">
      <dgm:prSet presAssocID="{A7B5C7FD-30C5-4234-B5C1-FA92F96FDB49}" presName="sp" presStyleCnt="0"/>
      <dgm:spPr/>
    </dgm:pt>
    <dgm:pt modelId="{6A6E071B-690B-4981-A96B-325CC2279896}" type="pres">
      <dgm:prSet presAssocID="{0EE00B6F-DB11-432D-AD7B-868AB42F87BB}" presName="composite" presStyleCnt="0"/>
      <dgm:spPr/>
    </dgm:pt>
    <dgm:pt modelId="{C7B7EE19-B4A5-44EA-B07B-11401B865ACE}" type="pres">
      <dgm:prSet presAssocID="{0EE00B6F-DB11-432D-AD7B-868AB42F87BB}" presName="parentText" presStyleLbl="alignNode1" presStyleIdx="2" presStyleCnt="4">
        <dgm:presLayoutVars>
          <dgm:chMax val="1"/>
          <dgm:bulletEnabled val="1"/>
        </dgm:presLayoutVars>
      </dgm:prSet>
      <dgm:spPr/>
      <dgm:t>
        <a:bodyPr/>
        <a:lstStyle/>
        <a:p>
          <a:endParaRPr lang="en-US"/>
        </a:p>
      </dgm:t>
    </dgm:pt>
    <dgm:pt modelId="{0CD162CC-FBC9-45D8-A79B-BC18D259F451}" type="pres">
      <dgm:prSet presAssocID="{0EE00B6F-DB11-432D-AD7B-868AB42F87BB}" presName="descendantText" presStyleLbl="alignAcc1" presStyleIdx="2" presStyleCnt="4">
        <dgm:presLayoutVars>
          <dgm:bulletEnabled val="1"/>
        </dgm:presLayoutVars>
      </dgm:prSet>
      <dgm:spPr/>
      <dgm:t>
        <a:bodyPr/>
        <a:lstStyle/>
        <a:p>
          <a:endParaRPr lang="en-US"/>
        </a:p>
      </dgm:t>
    </dgm:pt>
    <dgm:pt modelId="{5083FCA1-7471-4747-B780-504854EA60DB}" type="pres">
      <dgm:prSet presAssocID="{0CBBA0ED-71CA-4286-A6FE-AACC5D8A6239}" presName="sp" presStyleCnt="0"/>
      <dgm:spPr/>
    </dgm:pt>
    <dgm:pt modelId="{59DF3107-7DC7-4B94-978E-17E2537871EC}" type="pres">
      <dgm:prSet presAssocID="{F28540CE-D09E-4A5E-AA10-BDA2954D7284}" presName="composite" presStyleCnt="0"/>
      <dgm:spPr/>
    </dgm:pt>
    <dgm:pt modelId="{F422BBE5-67EE-4897-9F46-52C83D4D3709}" type="pres">
      <dgm:prSet presAssocID="{F28540CE-D09E-4A5E-AA10-BDA2954D7284}" presName="parentText" presStyleLbl="alignNode1" presStyleIdx="3" presStyleCnt="4">
        <dgm:presLayoutVars>
          <dgm:chMax val="1"/>
          <dgm:bulletEnabled val="1"/>
        </dgm:presLayoutVars>
      </dgm:prSet>
      <dgm:spPr/>
      <dgm:t>
        <a:bodyPr/>
        <a:lstStyle/>
        <a:p>
          <a:endParaRPr lang="en-US"/>
        </a:p>
      </dgm:t>
    </dgm:pt>
    <dgm:pt modelId="{10A16922-F96D-496F-A8BD-7AFAEE6D4CB3}" type="pres">
      <dgm:prSet presAssocID="{F28540CE-D09E-4A5E-AA10-BDA2954D7284}" presName="descendantText" presStyleLbl="alignAcc1" presStyleIdx="3" presStyleCnt="4">
        <dgm:presLayoutVars>
          <dgm:bulletEnabled val="1"/>
        </dgm:presLayoutVars>
      </dgm:prSet>
      <dgm:spPr/>
      <dgm:t>
        <a:bodyPr/>
        <a:lstStyle/>
        <a:p>
          <a:endParaRPr lang="en-US"/>
        </a:p>
      </dgm:t>
    </dgm:pt>
  </dgm:ptLst>
  <dgm:cxnLst>
    <dgm:cxn modelId="{3F0ABD1B-87F3-403B-B6BA-1EABFF174CA0}" srcId="{BB2A21DD-8E74-4611-BA99-E8D8EA66E030}" destId="{B67A50D0-EB51-4D7C-9514-B1571206778C}" srcOrd="0" destOrd="0" parTransId="{89CBAA1B-43D5-49FA-9A1F-64AF989BFB7C}" sibTransId="{0530BA49-F630-4897-BA30-F642590DBF21}"/>
    <dgm:cxn modelId="{0E30D202-0B3A-4EED-AB54-4E3A646725A5}" srcId="{0AEEC0A7-5771-4467-AFFD-4A7F1FFD6D84}" destId="{0EE00B6F-DB11-432D-AD7B-868AB42F87BB}" srcOrd="2" destOrd="0" parTransId="{6E3E4AAA-ECA1-437C-AC74-36E3D5B92F37}" sibTransId="{0CBBA0ED-71CA-4286-A6FE-AACC5D8A6239}"/>
    <dgm:cxn modelId="{F35FC0EC-BFC2-4AB4-899B-E446AEAA4C59}" type="presOf" srcId="{0EE00B6F-DB11-432D-AD7B-868AB42F87BB}" destId="{C7B7EE19-B4A5-44EA-B07B-11401B865ACE}" srcOrd="0" destOrd="0" presId="urn:microsoft.com/office/officeart/2005/8/layout/chevron2"/>
    <dgm:cxn modelId="{69AA3E27-193A-49F5-BDDA-8DCBB88C6264}" srcId="{D077857D-42EA-4CF2-A09C-E79210997E2A}" destId="{F3370424-A87F-49AD-BFFB-98766A7ACD62}" srcOrd="0" destOrd="0" parTransId="{1054B430-B7C9-4B58-948E-4C0E10EC0281}" sibTransId="{B74391CB-C4C1-4721-BF64-4313EFE2D4E6}"/>
    <dgm:cxn modelId="{69649848-D112-4722-A510-8586FAE10146}" type="presOf" srcId="{D077857D-42EA-4CF2-A09C-E79210997E2A}" destId="{8F7F6F0C-52CB-407C-ABDD-3F26FE56540A}" srcOrd="0" destOrd="0" presId="urn:microsoft.com/office/officeart/2005/8/layout/chevron2"/>
    <dgm:cxn modelId="{7A802EE5-CB71-463A-9FC8-5E7894E3968B}" srcId="{0AEEC0A7-5771-4467-AFFD-4A7F1FFD6D84}" destId="{BB2A21DD-8E74-4611-BA99-E8D8EA66E030}" srcOrd="0" destOrd="0" parTransId="{1DE22C2E-73D6-44D1-B8D4-72D6BF21B9FD}" sibTransId="{9440BBD7-2DE8-4A8B-927B-96A3F597978C}"/>
    <dgm:cxn modelId="{A56C914D-1E5F-461D-BC9E-D82487EB942A}" srcId="{0EE00B6F-DB11-432D-AD7B-868AB42F87BB}" destId="{50432720-6EEA-4E7F-99A0-D9B4CF1F05C9}" srcOrd="0" destOrd="0" parTransId="{0BB3EECE-B3E6-4E28-9EFD-B8B25ACB95FF}" sibTransId="{CF7BEE05-67CA-4B02-98B9-321B14848BCD}"/>
    <dgm:cxn modelId="{FFBBB424-A50D-4F5E-AB79-6D3C850BEB99}" type="presOf" srcId="{B67A50D0-EB51-4D7C-9514-B1571206778C}" destId="{DF917922-3AE1-4821-9724-C9B81DEFF8BA}" srcOrd="0" destOrd="0" presId="urn:microsoft.com/office/officeart/2005/8/layout/chevron2"/>
    <dgm:cxn modelId="{88D0E558-5D3C-48B0-9231-4EB681EAC24B}" type="presOf" srcId="{F3370424-A87F-49AD-BFFB-98766A7ACD62}" destId="{64F37D3B-3C31-4F63-BADF-6855EE3F53D8}" srcOrd="0" destOrd="0" presId="urn:microsoft.com/office/officeart/2005/8/layout/chevron2"/>
    <dgm:cxn modelId="{00E2CB29-7EB2-44BA-93E6-52239368C4D4}" type="presOf" srcId="{BD6336C1-8179-4B83-A888-91ACF6E1BBE3}" destId="{10A16922-F96D-496F-A8BD-7AFAEE6D4CB3}" srcOrd="0" destOrd="0" presId="urn:microsoft.com/office/officeart/2005/8/layout/chevron2"/>
    <dgm:cxn modelId="{0BDBD7E2-8CAC-4C23-A14E-6DFBB0F86DE2}" srcId="{0AEEC0A7-5771-4467-AFFD-4A7F1FFD6D84}" destId="{D077857D-42EA-4CF2-A09C-E79210997E2A}" srcOrd="1" destOrd="0" parTransId="{EACACDF3-05EE-4CB9-9BA9-868208616F36}" sibTransId="{A7B5C7FD-30C5-4234-B5C1-FA92F96FDB49}"/>
    <dgm:cxn modelId="{1ABCE49B-34D2-4D6D-80AD-9A3B719A96F0}" srcId="{0AEEC0A7-5771-4467-AFFD-4A7F1FFD6D84}" destId="{F28540CE-D09E-4A5E-AA10-BDA2954D7284}" srcOrd="3" destOrd="0" parTransId="{EACF11E1-337A-48EA-A019-FBEC70B7211C}" sibTransId="{19FF2E32-0B58-4CCA-AE4A-65E79B31F9B2}"/>
    <dgm:cxn modelId="{7C6FAD45-0726-4A76-B2ED-61A60821764C}" type="presOf" srcId="{50432720-6EEA-4E7F-99A0-D9B4CF1F05C9}" destId="{0CD162CC-FBC9-45D8-A79B-BC18D259F451}" srcOrd="0" destOrd="0" presId="urn:microsoft.com/office/officeart/2005/8/layout/chevron2"/>
    <dgm:cxn modelId="{FA2DE956-7EEE-4E32-97B7-724B8E9BCCF1}" srcId="{F28540CE-D09E-4A5E-AA10-BDA2954D7284}" destId="{BD6336C1-8179-4B83-A888-91ACF6E1BBE3}" srcOrd="0" destOrd="0" parTransId="{E0C340B6-25B3-4007-8FA5-30868C3F04E7}" sibTransId="{049EC28E-B861-4EF9-892D-069A897E7240}"/>
    <dgm:cxn modelId="{FFFCF68D-984A-48BA-B75A-C3569979705C}" type="presOf" srcId="{BB2A21DD-8E74-4611-BA99-E8D8EA66E030}" destId="{7ABA7C3A-2243-4F03-9516-EE4D23EAAB51}" srcOrd="0" destOrd="0" presId="urn:microsoft.com/office/officeart/2005/8/layout/chevron2"/>
    <dgm:cxn modelId="{941E6666-EB21-42AB-B8D3-4DC7A309A736}" type="presOf" srcId="{0AEEC0A7-5771-4467-AFFD-4A7F1FFD6D84}" destId="{BF254A68-9B56-4F8D-8D8A-45F504DCA62F}" srcOrd="0" destOrd="0" presId="urn:microsoft.com/office/officeart/2005/8/layout/chevron2"/>
    <dgm:cxn modelId="{6F9970EE-97E6-4DE6-B120-86045C54BE2C}" type="presOf" srcId="{F28540CE-D09E-4A5E-AA10-BDA2954D7284}" destId="{F422BBE5-67EE-4897-9F46-52C83D4D3709}" srcOrd="0" destOrd="0" presId="urn:microsoft.com/office/officeart/2005/8/layout/chevron2"/>
    <dgm:cxn modelId="{862986A5-50FB-4F92-A43A-98A4465DAE47}" type="presParOf" srcId="{BF254A68-9B56-4F8D-8D8A-45F504DCA62F}" destId="{09A8984C-7780-497D-9FEA-5703417ED29D}" srcOrd="0" destOrd="0" presId="urn:microsoft.com/office/officeart/2005/8/layout/chevron2"/>
    <dgm:cxn modelId="{340F9552-D536-48D0-A6EC-010B3963DD3A}" type="presParOf" srcId="{09A8984C-7780-497D-9FEA-5703417ED29D}" destId="{7ABA7C3A-2243-4F03-9516-EE4D23EAAB51}" srcOrd="0" destOrd="0" presId="urn:microsoft.com/office/officeart/2005/8/layout/chevron2"/>
    <dgm:cxn modelId="{1CE6A684-E1E5-4840-8989-B481A0176F30}" type="presParOf" srcId="{09A8984C-7780-497D-9FEA-5703417ED29D}" destId="{DF917922-3AE1-4821-9724-C9B81DEFF8BA}" srcOrd="1" destOrd="0" presId="urn:microsoft.com/office/officeart/2005/8/layout/chevron2"/>
    <dgm:cxn modelId="{A1705C2D-88E8-49C4-97FF-7C7286ACE109}" type="presParOf" srcId="{BF254A68-9B56-4F8D-8D8A-45F504DCA62F}" destId="{87A5D4DF-7402-418A-96F9-D405B29EEA2B}" srcOrd="1" destOrd="0" presId="urn:microsoft.com/office/officeart/2005/8/layout/chevron2"/>
    <dgm:cxn modelId="{56048D74-8CB9-4739-9EE5-4A1616398FAE}" type="presParOf" srcId="{BF254A68-9B56-4F8D-8D8A-45F504DCA62F}" destId="{7C76DEC0-AD3C-42A1-91FA-F9751F53397C}" srcOrd="2" destOrd="0" presId="urn:microsoft.com/office/officeart/2005/8/layout/chevron2"/>
    <dgm:cxn modelId="{00E8208D-E7E9-4A97-B0CA-8347A0216800}" type="presParOf" srcId="{7C76DEC0-AD3C-42A1-91FA-F9751F53397C}" destId="{8F7F6F0C-52CB-407C-ABDD-3F26FE56540A}" srcOrd="0" destOrd="0" presId="urn:microsoft.com/office/officeart/2005/8/layout/chevron2"/>
    <dgm:cxn modelId="{89CCC67E-840B-42E8-8B71-4D0A25F36B45}" type="presParOf" srcId="{7C76DEC0-AD3C-42A1-91FA-F9751F53397C}" destId="{64F37D3B-3C31-4F63-BADF-6855EE3F53D8}" srcOrd="1" destOrd="0" presId="urn:microsoft.com/office/officeart/2005/8/layout/chevron2"/>
    <dgm:cxn modelId="{8608F61E-544C-4D31-ADEE-E8380E4394B7}" type="presParOf" srcId="{BF254A68-9B56-4F8D-8D8A-45F504DCA62F}" destId="{B3C245DC-F071-4A5B-A4C0-F03349103D80}" srcOrd="3" destOrd="0" presId="urn:microsoft.com/office/officeart/2005/8/layout/chevron2"/>
    <dgm:cxn modelId="{3DE24A13-59EA-45C6-A346-641FD891CB60}" type="presParOf" srcId="{BF254A68-9B56-4F8D-8D8A-45F504DCA62F}" destId="{6A6E071B-690B-4981-A96B-325CC2279896}" srcOrd="4" destOrd="0" presId="urn:microsoft.com/office/officeart/2005/8/layout/chevron2"/>
    <dgm:cxn modelId="{39142AB4-CF9D-48F3-B2B2-9E44B379C063}" type="presParOf" srcId="{6A6E071B-690B-4981-A96B-325CC2279896}" destId="{C7B7EE19-B4A5-44EA-B07B-11401B865ACE}" srcOrd="0" destOrd="0" presId="urn:microsoft.com/office/officeart/2005/8/layout/chevron2"/>
    <dgm:cxn modelId="{9CA573A4-3EB5-433B-A615-04878353CF90}" type="presParOf" srcId="{6A6E071B-690B-4981-A96B-325CC2279896}" destId="{0CD162CC-FBC9-45D8-A79B-BC18D259F451}" srcOrd="1" destOrd="0" presId="urn:microsoft.com/office/officeart/2005/8/layout/chevron2"/>
    <dgm:cxn modelId="{6376F131-4657-45F8-8B3E-0C2EFDDC6952}" type="presParOf" srcId="{BF254A68-9B56-4F8D-8D8A-45F504DCA62F}" destId="{5083FCA1-7471-4747-B780-504854EA60DB}" srcOrd="5" destOrd="0" presId="urn:microsoft.com/office/officeart/2005/8/layout/chevron2"/>
    <dgm:cxn modelId="{9268B3C3-2DE3-43A3-8ABF-055F6F679F8C}" type="presParOf" srcId="{BF254A68-9B56-4F8D-8D8A-45F504DCA62F}" destId="{59DF3107-7DC7-4B94-978E-17E2537871EC}" srcOrd="6" destOrd="0" presId="urn:microsoft.com/office/officeart/2005/8/layout/chevron2"/>
    <dgm:cxn modelId="{21FD397F-1F6D-458D-A302-55096CA37DF9}" type="presParOf" srcId="{59DF3107-7DC7-4B94-978E-17E2537871EC}" destId="{F422BBE5-67EE-4897-9F46-52C83D4D3709}" srcOrd="0" destOrd="0" presId="urn:microsoft.com/office/officeart/2005/8/layout/chevron2"/>
    <dgm:cxn modelId="{60D479F5-5759-4F75-99F2-7F2BDF399788}" type="presParOf" srcId="{59DF3107-7DC7-4B94-978E-17E2537871EC}" destId="{10A16922-F96D-496F-A8BD-7AFAEE6D4C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ABAFCCF3-E5BA-400F-AD9B-9584B2EB5712}" type="pres">
      <dgm:prSet presAssocID="{0D5AA799-7E41-41CF-B36B-F8220F61B0D2}" presName="Name0" presStyleCnt="0">
        <dgm:presLayoutVars>
          <dgm:dir/>
          <dgm:animLvl val="lvl"/>
          <dgm:resizeHandles val="exact"/>
        </dgm:presLayoutVars>
      </dgm:prSet>
      <dgm:spPr/>
    </dgm:pt>
  </dgm:ptLst>
  <dgm:cxnLst>
    <dgm:cxn modelId="{820F5419-5B1E-4400-AD50-5122ED286A5F}" type="presOf" srcId="{0D5AA799-7E41-41CF-B36B-F8220F61B0D2}" destId="{ABAFCCF3-E5BA-400F-AD9B-9584B2EB5712}"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4C2947-E79C-4AE4-A9D8-CD9AB473C37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CA27BCB-16A3-4CD2-8962-1118E1607560}">
      <dgm:prSet phldrT="[Text]"/>
      <dgm:spPr/>
      <dgm:t>
        <a:bodyPr/>
        <a:lstStyle/>
        <a:p>
          <a:r>
            <a:rPr lang="en-US" dirty="0" smtClean="0"/>
            <a:t>1978</a:t>
          </a:r>
          <a:endParaRPr lang="en-US" dirty="0"/>
        </a:p>
      </dgm:t>
    </dgm:pt>
    <dgm:pt modelId="{F4B0C6DB-6722-429F-810D-5C45021F851A}" type="parTrans" cxnId="{B057B4DD-F0E4-4782-B4EE-CA0ABEE00EED}">
      <dgm:prSet/>
      <dgm:spPr/>
      <dgm:t>
        <a:bodyPr/>
        <a:lstStyle/>
        <a:p>
          <a:endParaRPr lang="en-US"/>
        </a:p>
      </dgm:t>
    </dgm:pt>
    <dgm:pt modelId="{52A5B3FE-5ACC-48E7-826A-6F9D24F4C31A}" type="sibTrans" cxnId="{B057B4DD-F0E4-4782-B4EE-CA0ABEE00EED}">
      <dgm:prSet/>
      <dgm:spPr/>
      <dgm:t>
        <a:bodyPr/>
        <a:lstStyle/>
        <a:p>
          <a:endParaRPr lang="en-US"/>
        </a:p>
      </dgm:t>
    </dgm:pt>
    <dgm:pt modelId="{6713357C-9B53-45EA-8D78-C14AA73E8E53}">
      <dgm:prSet phldrT="[Text]"/>
      <dgm:spPr/>
      <dgm:t>
        <a:bodyPr/>
        <a:lstStyle/>
        <a:p>
          <a:r>
            <a:rPr lang="en-US" dirty="0" smtClean="0"/>
            <a:t>attended the University of Toronto</a:t>
          </a:r>
          <a:endParaRPr lang="en-US" dirty="0"/>
        </a:p>
      </dgm:t>
    </dgm:pt>
    <dgm:pt modelId="{22EBD3C9-562C-4E9B-9C97-F653F145DF3D}" type="parTrans" cxnId="{C7A23F24-3C23-40F8-9666-A57F2560C61B}">
      <dgm:prSet/>
      <dgm:spPr/>
      <dgm:t>
        <a:bodyPr/>
        <a:lstStyle/>
        <a:p>
          <a:endParaRPr lang="en-US"/>
        </a:p>
      </dgm:t>
    </dgm:pt>
    <dgm:pt modelId="{A6CFBD68-103B-4957-A83F-18EC01049D28}" type="sibTrans" cxnId="{C7A23F24-3C23-40F8-9666-A57F2560C61B}">
      <dgm:prSet/>
      <dgm:spPr/>
      <dgm:t>
        <a:bodyPr/>
        <a:lstStyle/>
        <a:p>
          <a:endParaRPr lang="en-US"/>
        </a:p>
      </dgm:t>
    </dgm:pt>
    <dgm:pt modelId="{C81063AE-4157-434D-9F2E-72F9BE49F5C5}">
      <dgm:prSet phldrT="[Text]"/>
      <dgm:spPr/>
      <dgm:t>
        <a:bodyPr/>
        <a:lstStyle/>
        <a:p>
          <a:r>
            <a:rPr lang="en-US" dirty="0" smtClean="0"/>
            <a:t>became a member of The Institute of Chartered Accountants </a:t>
          </a:r>
          <a:endParaRPr lang="en-US" dirty="0"/>
        </a:p>
      </dgm:t>
    </dgm:pt>
    <dgm:pt modelId="{05DBC161-BBEB-4BDF-9D9E-B5D877F6BF95}" type="parTrans" cxnId="{0615951A-8400-4FF8-94E4-02BFF8D26EDA}">
      <dgm:prSet/>
      <dgm:spPr/>
      <dgm:t>
        <a:bodyPr/>
        <a:lstStyle/>
        <a:p>
          <a:endParaRPr lang="en-US"/>
        </a:p>
      </dgm:t>
    </dgm:pt>
    <dgm:pt modelId="{FBF752FF-3BFB-4774-B21D-5E99025B2890}" type="sibTrans" cxnId="{0615951A-8400-4FF8-94E4-02BFF8D26EDA}">
      <dgm:prSet/>
      <dgm:spPr/>
      <dgm:t>
        <a:bodyPr/>
        <a:lstStyle/>
        <a:p>
          <a:endParaRPr lang="en-US"/>
        </a:p>
      </dgm:t>
    </dgm:pt>
    <dgm:pt modelId="{E6EB4188-4282-488E-B223-4D56B8C4D76C}">
      <dgm:prSet phldrT="[Text]"/>
      <dgm:spPr/>
      <dgm:t>
        <a:bodyPr/>
        <a:lstStyle/>
        <a:p>
          <a:r>
            <a:rPr lang="en-US" dirty="0" smtClean="0"/>
            <a:t>1996</a:t>
          </a:r>
          <a:endParaRPr lang="en-US" dirty="0"/>
        </a:p>
      </dgm:t>
    </dgm:pt>
    <dgm:pt modelId="{A0586AA8-E294-4EE8-96B3-9CAAE6001FEB}" type="parTrans" cxnId="{EA678423-CBB8-41CC-9945-31C8E745589D}">
      <dgm:prSet/>
      <dgm:spPr/>
      <dgm:t>
        <a:bodyPr/>
        <a:lstStyle/>
        <a:p>
          <a:endParaRPr lang="en-US"/>
        </a:p>
      </dgm:t>
    </dgm:pt>
    <dgm:pt modelId="{6935267D-EF8E-4A04-850E-3CDABE4376AC}" type="sibTrans" cxnId="{EA678423-CBB8-41CC-9945-31C8E745589D}">
      <dgm:prSet/>
      <dgm:spPr/>
      <dgm:t>
        <a:bodyPr/>
        <a:lstStyle/>
        <a:p>
          <a:endParaRPr lang="en-US"/>
        </a:p>
      </dgm:t>
    </dgm:pt>
    <dgm:pt modelId="{DDDB75FD-3B03-4ADA-A38E-9E06179D3488}">
      <dgm:prSet phldrT="[Text]"/>
      <dgm:spPr/>
      <dgm:t>
        <a:bodyPr/>
        <a:lstStyle/>
        <a:p>
          <a:r>
            <a:rPr lang="en-US" dirty="0" smtClean="0"/>
            <a:t>became President and Chief Executive Officer of the REIT at its creation </a:t>
          </a:r>
          <a:endParaRPr lang="en-US" dirty="0"/>
        </a:p>
      </dgm:t>
    </dgm:pt>
    <dgm:pt modelId="{1252BCDD-894C-4BC8-92E1-DF89D0BDFF24}" type="parTrans" cxnId="{5B716B7D-0B8C-497D-A159-2ED9459F893E}">
      <dgm:prSet/>
      <dgm:spPr/>
      <dgm:t>
        <a:bodyPr/>
        <a:lstStyle/>
        <a:p>
          <a:endParaRPr lang="en-US"/>
        </a:p>
      </dgm:t>
    </dgm:pt>
    <dgm:pt modelId="{C229BDA8-8004-4585-8523-393C88DFB807}" type="sibTrans" cxnId="{5B716B7D-0B8C-497D-A159-2ED9459F893E}">
      <dgm:prSet/>
      <dgm:spPr/>
      <dgm:t>
        <a:bodyPr/>
        <a:lstStyle/>
        <a:p>
          <a:endParaRPr lang="en-US"/>
        </a:p>
      </dgm:t>
    </dgm:pt>
    <dgm:pt modelId="{4F64F2F2-2D60-4CC6-8F4C-F9C7033B289A}">
      <dgm:prSet phldrT="[Text]"/>
      <dgm:spPr/>
      <dgm:t>
        <a:bodyPr/>
        <a:lstStyle/>
        <a:p>
          <a:r>
            <a:rPr lang="en-US" dirty="0" smtClean="0"/>
            <a:t>2008</a:t>
          </a:r>
          <a:endParaRPr lang="en-US" dirty="0"/>
        </a:p>
      </dgm:t>
    </dgm:pt>
    <dgm:pt modelId="{C3A4E6B8-B0B3-4889-AE9A-F6F20CF9654E}" type="parTrans" cxnId="{4876185F-2873-4BF4-86BA-5A1A7766EBEA}">
      <dgm:prSet/>
      <dgm:spPr/>
      <dgm:t>
        <a:bodyPr/>
        <a:lstStyle/>
        <a:p>
          <a:endParaRPr lang="en-US"/>
        </a:p>
      </dgm:t>
    </dgm:pt>
    <dgm:pt modelId="{5DDA9AC4-A2DA-4A9E-99FC-33B4AEC13FED}" type="sibTrans" cxnId="{4876185F-2873-4BF4-86BA-5A1A7766EBEA}">
      <dgm:prSet/>
      <dgm:spPr/>
      <dgm:t>
        <a:bodyPr/>
        <a:lstStyle/>
        <a:p>
          <a:endParaRPr lang="en-US"/>
        </a:p>
      </dgm:t>
    </dgm:pt>
    <dgm:pt modelId="{64E4DA37-2979-48DD-805E-824136711EAA}">
      <dgm:prSet phldrT="[Text]"/>
      <dgm:spPr/>
      <dgm:t>
        <a:bodyPr/>
        <a:lstStyle/>
        <a:p>
          <a:r>
            <a:rPr lang="en-US" dirty="0" smtClean="0"/>
            <a:t>President and Chief Executive Officer of Finance Trust at its creation in October 2008</a:t>
          </a:r>
          <a:endParaRPr lang="en-US" dirty="0"/>
        </a:p>
      </dgm:t>
    </dgm:pt>
    <dgm:pt modelId="{093E81FD-7A28-4F56-B6DB-DF12AC812B0D}" type="parTrans" cxnId="{E7701DBC-072F-4713-BE9F-31E548627321}">
      <dgm:prSet/>
      <dgm:spPr/>
      <dgm:t>
        <a:bodyPr/>
        <a:lstStyle/>
        <a:p>
          <a:endParaRPr lang="en-US"/>
        </a:p>
      </dgm:t>
    </dgm:pt>
    <dgm:pt modelId="{2B61EEFF-16D2-4214-BE8F-0D2AB20B8B2B}" type="sibTrans" cxnId="{E7701DBC-072F-4713-BE9F-31E548627321}">
      <dgm:prSet/>
      <dgm:spPr/>
      <dgm:t>
        <a:bodyPr/>
        <a:lstStyle/>
        <a:p>
          <a:endParaRPr lang="en-US"/>
        </a:p>
      </dgm:t>
    </dgm:pt>
    <dgm:pt modelId="{C7A79405-C10F-48B9-B551-0D9FF4269F9C}">
      <dgm:prSet/>
      <dgm:spPr/>
      <dgm:t>
        <a:bodyPr/>
        <a:lstStyle/>
        <a:p>
          <a:endParaRPr lang="en-US" dirty="0"/>
        </a:p>
      </dgm:t>
    </dgm:pt>
    <dgm:pt modelId="{0F4D7BF7-6291-4D2C-9989-02880493CF65}" type="parTrans" cxnId="{23A6667F-D4B9-49CC-A64A-AE2502EA04E2}">
      <dgm:prSet/>
      <dgm:spPr/>
      <dgm:t>
        <a:bodyPr/>
        <a:lstStyle/>
        <a:p>
          <a:endParaRPr lang="en-US"/>
        </a:p>
      </dgm:t>
    </dgm:pt>
    <dgm:pt modelId="{CBE145D0-BBBF-4146-82E8-EA4A0184837F}" type="sibTrans" cxnId="{23A6667F-D4B9-49CC-A64A-AE2502EA04E2}">
      <dgm:prSet/>
      <dgm:spPr/>
      <dgm:t>
        <a:bodyPr/>
        <a:lstStyle/>
        <a:p>
          <a:endParaRPr lang="en-US"/>
        </a:p>
      </dgm:t>
    </dgm:pt>
    <dgm:pt modelId="{35E65C41-6625-4400-BA2A-A3112947F490}" type="pres">
      <dgm:prSet presAssocID="{114C2947-E79C-4AE4-A9D8-CD9AB473C377}" presName="theList" presStyleCnt="0">
        <dgm:presLayoutVars>
          <dgm:dir/>
          <dgm:animLvl val="lvl"/>
          <dgm:resizeHandles val="exact"/>
        </dgm:presLayoutVars>
      </dgm:prSet>
      <dgm:spPr/>
      <dgm:t>
        <a:bodyPr/>
        <a:lstStyle/>
        <a:p>
          <a:endParaRPr lang="en-US"/>
        </a:p>
      </dgm:t>
    </dgm:pt>
    <dgm:pt modelId="{1E4477C7-A4AC-40FE-A1FC-BCF46EA87740}" type="pres">
      <dgm:prSet presAssocID="{DCA27BCB-16A3-4CD2-8962-1118E1607560}" presName="compNode" presStyleCnt="0"/>
      <dgm:spPr/>
    </dgm:pt>
    <dgm:pt modelId="{5A115079-A3D2-44B0-A8D4-B35EE105A6E4}" type="pres">
      <dgm:prSet presAssocID="{DCA27BCB-16A3-4CD2-8962-1118E1607560}" presName="noGeometry" presStyleCnt="0"/>
      <dgm:spPr/>
    </dgm:pt>
    <dgm:pt modelId="{B9B6C17C-FB00-4318-8918-F9CA051630BA}" type="pres">
      <dgm:prSet presAssocID="{DCA27BCB-16A3-4CD2-8962-1118E1607560}" presName="childTextVisible" presStyleLbl="bgAccFollowNode1" presStyleIdx="0" presStyleCnt="3" custScaleX="107299" custScaleY="131216">
        <dgm:presLayoutVars>
          <dgm:bulletEnabled val="1"/>
        </dgm:presLayoutVars>
      </dgm:prSet>
      <dgm:spPr/>
      <dgm:t>
        <a:bodyPr/>
        <a:lstStyle/>
        <a:p>
          <a:endParaRPr lang="en-US"/>
        </a:p>
      </dgm:t>
    </dgm:pt>
    <dgm:pt modelId="{8C9D6FB0-52AC-4414-99E3-4AA787AF678F}" type="pres">
      <dgm:prSet presAssocID="{DCA27BCB-16A3-4CD2-8962-1118E1607560}" presName="childTextHidden" presStyleLbl="bgAccFollowNode1" presStyleIdx="0" presStyleCnt="3"/>
      <dgm:spPr/>
      <dgm:t>
        <a:bodyPr/>
        <a:lstStyle/>
        <a:p>
          <a:endParaRPr lang="en-US"/>
        </a:p>
      </dgm:t>
    </dgm:pt>
    <dgm:pt modelId="{87C74742-BDF8-450B-B0E6-0C2BAE099395}" type="pres">
      <dgm:prSet presAssocID="{DCA27BCB-16A3-4CD2-8962-1118E1607560}" presName="parentText" presStyleLbl="node1" presStyleIdx="0" presStyleCnt="3">
        <dgm:presLayoutVars>
          <dgm:chMax val="1"/>
          <dgm:bulletEnabled val="1"/>
        </dgm:presLayoutVars>
      </dgm:prSet>
      <dgm:spPr/>
      <dgm:t>
        <a:bodyPr/>
        <a:lstStyle/>
        <a:p>
          <a:endParaRPr lang="en-US"/>
        </a:p>
      </dgm:t>
    </dgm:pt>
    <dgm:pt modelId="{23C7795E-9F80-4918-B37E-2089EE419448}" type="pres">
      <dgm:prSet presAssocID="{DCA27BCB-16A3-4CD2-8962-1118E1607560}" presName="aSpace" presStyleCnt="0"/>
      <dgm:spPr/>
    </dgm:pt>
    <dgm:pt modelId="{46EF1FD8-1B60-4839-9265-BD82D810129B}" type="pres">
      <dgm:prSet presAssocID="{E6EB4188-4282-488E-B223-4D56B8C4D76C}" presName="compNode" presStyleCnt="0"/>
      <dgm:spPr/>
    </dgm:pt>
    <dgm:pt modelId="{4905715F-FDEA-4520-8FE0-60B20E93EB4F}" type="pres">
      <dgm:prSet presAssocID="{E6EB4188-4282-488E-B223-4D56B8C4D76C}" presName="noGeometry" presStyleCnt="0"/>
      <dgm:spPr/>
    </dgm:pt>
    <dgm:pt modelId="{9D6C728D-518C-4742-B8D5-9CC8307FE4BF}" type="pres">
      <dgm:prSet presAssocID="{E6EB4188-4282-488E-B223-4D56B8C4D76C}" presName="childTextVisible" presStyleLbl="bgAccFollowNode1" presStyleIdx="1" presStyleCnt="3" custScaleX="107848" custScaleY="115857">
        <dgm:presLayoutVars>
          <dgm:bulletEnabled val="1"/>
        </dgm:presLayoutVars>
      </dgm:prSet>
      <dgm:spPr/>
      <dgm:t>
        <a:bodyPr/>
        <a:lstStyle/>
        <a:p>
          <a:endParaRPr lang="en-US"/>
        </a:p>
      </dgm:t>
    </dgm:pt>
    <dgm:pt modelId="{F5BC58ED-69EE-4BE8-A3D7-0705FABBF201}" type="pres">
      <dgm:prSet presAssocID="{E6EB4188-4282-488E-B223-4D56B8C4D76C}" presName="childTextHidden" presStyleLbl="bgAccFollowNode1" presStyleIdx="1" presStyleCnt="3"/>
      <dgm:spPr/>
      <dgm:t>
        <a:bodyPr/>
        <a:lstStyle/>
        <a:p>
          <a:endParaRPr lang="en-US"/>
        </a:p>
      </dgm:t>
    </dgm:pt>
    <dgm:pt modelId="{75ED3E5F-8CEC-4326-988C-400997EFA833}" type="pres">
      <dgm:prSet presAssocID="{E6EB4188-4282-488E-B223-4D56B8C4D76C}" presName="parentText" presStyleLbl="node1" presStyleIdx="1" presStyleCnt="3" custScaleX="96860">
        <dgm:presLayoutVars>
          <dgm:chMax val="1"/>
          <dgm:bulletEnabled val="1"/>
        </dgm:presLayoutVars>
      </dgm:prSet>
      <dgm:spPr/>
      <dgm:t>
        <a:bodyPr/>
        <a:lstStyle/>
        <a:p>
          <a:endParaRPr lang="en-US"/>
        </a:p>
      </dgm:t>
    </dgm:pt>
    <dgm:pt modelId="{01E5CCB0-0B83-4494-B480-28F5AF32A4CD}" type="pres">
      <dgm:prSet presAssocID="{E6EB4188-4282-488E-B223-4D56B8C4D76C}" presName="aSpace" presStyleCnt="0"/>
      <dgm:spPr/>
    </dgm:pt>
    <dgm:pt modelId="{C0A07AF8-7ECD-4737-A48D-F0E82629DF0E}" type="pres">
      <dgm:prSet presAssocID="{4F64F2F2-2D60-4CC6-8F4C-F9C7033B289A}" presName="compNode" presStyleCnt="0"/>
      <dgm:spPr/>
    </dgm:pt>
    <dgm:pt modelId="{9D20B713-0EE8-4D31-AB7D-FD95C5B25D5C}" type="pres">
      <dgm:prSet presAssocID="{4F64F2F2-2D60-4CC6-8F4C-F9C7033B289A}" presName="noGeometry" presStyleCnt="0"/>
      <dgm:spPr/>
    </dgm:pt>
    <dgm:pt modelId="{376930B0-335B-4B98-9455-5050118EC397}" type="pres">
      <dgm:prSet presAssocID="{4F64F2F2-2D60-4CC6-8F4C-F9C7033B289A}" presName="childTextVisible" presStyleLbl="bgAccFollowNode1" presStyleIdx="2" presStyleCnt="3" custScaleX="116406" custScaleY="113655">
        <dgm:presLayoutVars>
          <dgm:bulletEnabled val="1"/>
        </dgm:presLayoutVars>
      </dgm:prSet>
      <dgm:spPr/>
      <dgm:t>
        <a:bodyPr/>
        <a:lstStyle/>
        <a:p>
          <a:endParaRPr lang="en-US"/>
        </a:p>
      </dgm:t>
    </dgm:pt>
    <dgm:pt modelId="{3F03AF06-7C06-4EAE-A753-599BF68A7A28}" type="pres">
      <dgm:prSet presAssocID="{4F64F2F2-2D60-4CC6-8F4C-F9C7033B289A}" presName="childTextHidden" presStyleLbl="bgAccFollowNode1" presStyleIdx="2" presStyleCnt="3"/>
      <dgm:spPr/>
      <dgm:t>
        <a:bodyPr/>
        <a:lstStyle/>
        <a:p>
          <a:endParaRPr lang="en-US"/>
        </a:p>
      </dgm:t>
    </dgm:pt>
    <dgm:pt modelId="{BB5DF477-76A4-469E-901E-C568550D3255}" type="pres">
      <dgm:prSet presAssocID="{4F64F2F2-2D60-4CC6-8F4C-F9C7033B289A}" presName="parentText" presStyleLbl="node1" presStyleIdx="2" presStyleCnt="3" custScaleX="89849">
        <dgm:presLayoutVars>
          <dgm:chMax val="1"/>
          <dgm:bulletEnabled val="1"/>
        </dgm:presLayoutVars>
      </dgm:prSet>
      <dgm:spPr/>
      <dgm:t>
        <a:bodyPr/>
        <a:lstStyle/>
        <a:p>
          <a:endParaRPr lang="en-US"/>
        </a:p>
      </dgm:t>
    </dgm:pt>
  </dgm:ptLst>
  <dgm:cxnLst>
    <dgm:cxn modelId="{77748E56-8EB5-42D0-8C6D-C25CFB7EF927}" type="presOf" srcId="{C7A79405-C10F-48B9-B551-0D9FF4269F9C}" destId="{B9B6C17C-FB00-4318-8918-F9CA051630BA}" srcOrd="0" destOrd="2" presId="urn:microsoft.com/office/officeart/2005/8/layout/hProcess6"/>
    <dgm:cxn modelId="{B057B4DD-F0E4-4782-B4EE-CA0ABEE00EED}" srcId="{114C2947-E79C-4AE4-A9D8-CD9AB473C377}" destId="{DCA27BCB-16A3-4CD2-8962-1118E1607560}" srcOrd="0" destOrd="0" parTransId="{F4B0C6DB-6722-429F-810D-5C45021F851A}" sibTransId="{52A5B3FE-5ACC-48E7-826A-6F9D24F4C31A}"/>
    <dgm:cxn modelId="{23A6667F-D4B9-49CC-A64A-AE2502EA04E2}" srcId="{DCA27BCB-16A3-4CD2-8962-1118E1607560}" destId="{C7A79405-C10F-48B9-B551-0D9FF4269F9C}" srcOrd="2" destOrd="0" parTransId="{0F4D7BF7-6291-4D2C-9989-02880493CF65}" sibTransId="{CBE145D0-BBBF-4146-82E8-EA4A0184837F}"/>
    <dgm:cxn modelId="{C633C28D-C25B-4291-986C-CB7C14E9C15E}" type="presOf" srcId="{6713357C-9B53-45EA-8D78-C14AA73E8E53}" destId="{8C9D6FB0-52AC-4414-99E3-4AA787AF678F}" srcOrd="1" destOrd="0" presId="urn:microsoft.com/office/officeart/2005/8/layout/hProcess6"/>
    <dgm:cxn modelId="{C2497B8A-CEC2-4728-9DA9-6F245EFE9209}" type="presOf" srcId="{E6EB4188-4282-488E-B223-4D56B8C4D76C}" destId="{75ED3E5F-8CEC-4326-988C-400997EFA833}" srcOrd="0" destOrd="0" presId="urn:microsoft.com/office/officeart/2005/8/layout/hProcess6"/>
    <dgm:cxn modelId="{AF6B3088-91F1-4713-AD71-9045CF937929}" type="presOf" srcId="{4F64F2F2-2D60-4CC6-8F4C-F9C7033B289A}" destId="{BB5DF477-76A4-469E-901E-C568550D3255}" srcOrd="0" destOrd="0" presId="urn:microsoft.com/office/officeart/2005/8/layout/hProcess6"/>
    <dgm:cxn modelId="{CC28648B-14D7-42EF-A676-C56B0BA85A3F}" type="presOf" srcId="{DDDB75FD-3B03-4ADA-A38E-9E06179D3488}" destId="{F5BC58ED-69EE-4BE8-A3D7-0705FABBF201}" srcOrd="1" destOrd="0" presId="urn:microsoft.com/office/officeart/2005/8/layout/hProcess6"/>
    <dgm:cxn modelId="{9B7C712B-FA05-4878-9B69-C697B7A8D059}" type="presOf" srcId="{DDDB75FD-3B03-4ADA-A38E-9E06179D3488}" destId="{9D6C728D-518C-4742-B8D5-9CC8307FE4BF}" srcOrd="0" destOrd="0" presId="urn:microsoft.com/office/officeart/2005/8/layout/hProcess6"/>
    <dgm:cxn modelId="{E7701DBC-072F-4713-BE9F-31E548627321}" srcId="{4F64F2F2-2D60-4CC6-8F4C-F9C7033B289A}" destId="{64E4DA37-2979-48DD-805E-824136711EAA}" srcOrd="0" destOrd="0" parTransId="{093E81FD-7A28-4F56-B6DB-DF12AC812B0D}" sibTransId="{2B61EEFF-16D2-4214-BE8F-0D2AB20B8B2B}"/>
    <dgm:cxn modelId="{5B716B7D-0B8C-497D-A159-2ED9459F893E}" srcId="{E6EB4188-4282-488E-B223-4D56B8C4D76C}" destId="{DDDB75FD-3B03-4ADA-A38E-9E06179D3488}" srcOrd="0" destOrd="0" parTransId="{1252BCDD-894C-4BC8-92E1-DF89D0BDFF24}" sibTransId="{C229BDA8-8004-4585-8523-393C88DFB807}"/>
    <dgm:cxn modelId="{0615951A-8400-4FF8-94E4-02BFF8D26EDA}" srcId="{DCA27BCB-16A3-4CD2-8962-1118E1607560}" destId="{C81063AE-4157-434D-9F2E-72F9BE49F5C5}" srcOrd="1" destOrd="0" parTransId="{05DBC161-BBEB-4BDF-9D9E-B5D877F6BF95}" sibTransId="{FBF752FF-3BFB-4774-B21D-5E99025B2890}"/>
    <dgm:cxn modelId="{E2404B30-2DD2-4B35-A68E-E786575AEFF9}" type="presOf" srcId="{6713357C-9B53-45EA-8D78-C14AA73E8E53}" destId="{B9B6C17C-FB00-4318-8918-F9CA051630BA}" srcOrd="0" destOrd="0" presId="urn:microsoft.com/office/officeart/2005/8/layout/hProcess6"/>
    <dgm:cxn modelId="{08B553DB-32EE-4E52-8BAB-0F8BC810E5F4}" type="presOf" srcId="{64E4DA37-2979-48DD-805E-824136711EAA}" destId="{376930B0-335B-4B98-9455-5050118EC397}" srcOrd="0" destOrd="0" presId="urn:microsoft.com/office/officeart/2005/8/layout/hProcess6"/>
    <dgm:cxn modelId="{0BEB0C0F-5630-4B99-B295-9FCC9EA8EFE7}" type="presOf" srcId="{C81063AE-4157-434D-9F2E-72F9BE49F5C5}" destId="{8C9D6FB0-52AC-4414-99E3-4AA787AF678F}" srcOrd="1" destOrd="1" presId="urn:microsoft.com/office/officeart/2005/8/layout/hProcess6"/>
    <dgm:cxn modelId="{A9D76019-9869-4C2D-B5A2-1EA7E82919DD}" type="presOf" srcId="{C7A79405-C10F-48B9-B551-0D9FF4269F9C}" destId="{8C9D6FB0-52AC-4414-99E3-4AA787AF678F}" srcOrd="1" destOrd="2" presId="urn:microsoft.com/office/officeart/2005/8/layout/hProcess6"/>
    <dgm:cxn modelId="{4876185F-2873-4BF4-86BA-5A1A7766EBEA}" srcId="{114C2947-E79C-4AE4-A9D8-CD9AB473C377}" destId="{4F64F2F2-2D60-4CC6-8F4C-F9C7033B289A}" srcOrd="2" destOrd="0" parTransId="{C3A4E6B8-B0B3-4889-AE9A-F6F20CF9654E}" sibTransId="{5DDA9AC4-A2DA-4A9E-99FC-33B4AEC13FED}"/>
    <dgm:cxn modelId="{8BA880A6-3227-44D3-BC20-CA16F7502E85}" type="presOf" srcId="{114C2947-E79C-4AE4-A9D8-CD9AB473C377}" destId="{35E65C41-6625-4400-BA2A-A3112947F490}" srcOrd="0" destOrd="0" presId="urn:microsoft.com/office/officeart/2005/8/layout/hProcess6"/>
    <dgm:cxn modelId="{EA678423-CBB8-41CC-9945-31C8E745589D}" srcId="{114C2947-E79C-4AE4-A9D8-CD9AB473C377}" destId="{E6EB4188-4282-488E-B223-4D56B8C4D76C}" srcOrd="1" destOrd="0" parTransId="{A0586AA8-E294-4EE8-96B3-9CAAE6001FEB}" sibTransId="{6935267D-EF8E-4A04-850E-3CDABE4376AC}"/>
    <dgm:cxn modelId="{5150F827-8046-418C-BDC8-F37D32D4C7E3}" type="presOf" srcId="{64E4DA37-2979-48DD-805E-824136711EAA}" destId="{3F03AF06-7C06-4EAE-A753-599BF68A7A28}" srcOrd="1" destOrd="0" presId="urn:microsoft.com/office/officeart/2005/8/layout/hProcess6"/>
    <dgm:cxn modelId="{8D967E80-8F58-4B52-9F52-3FBEA7A983FA}" type="presOf" srcId="{C81063AE-4157-434D-9F2E-72F9BE49F5C5}" destId="{B9B6C17C-FB00-4318-8918-F9CA051630BA}" srcOrd="0" destOrd="1" presId="urn:microsoft.com/office/officeart/2005/8/layout/hProcess6"/>
    <dgm:cxn modelId="{F6DC3675-8E94-4CA0-B0FE-ECFF594FB0BB}" type="presOf" srcId="{DCA27BCB-16A3-4CD2-8962-1118E1607560}" destId="{87C74742-BDF8-450B-B0E6-0C2BAE099395}" srcOrd="0" destOrd="0" presId="urn:microsoft.com/office/officeart/2005/8/layout/hProcess6"/>
    <dgm:cxn modelId="{C7A23F24-3C23-40F8-9666-A57F2560C61B}" srcId="{DCA27BCB-16A3-4CD2-8962-1118E1607560}" destId="{6713357C-9B53-45EA-8D78-C14AA73E8E53}" srcOrd="0" destOrd="0" parTransId="{22EBD3C9-562C-4E9B-9C97-F653F145DF3D}" sibTransId="{A6CFBD68-103B-4957-A83F-18EC01049D28}"/>
    <dgm:cxn modelId="{4131D5D8-0E65-4FB1-A3A3-7F2E51152085}" type="presParOf" srcId="{35E65C41-6625-4400-BA2A-A3112947F490}" destId="{1E4477C7-A4AC-40FE-A1FC-BCF46EA87740}" srcOrd="0" destOrd="0" presId="urn:microsoft.com/office/officeart/2005/8/layout/hProcess6"/>
    <dgm:cxn modelId="{A0E7816C-7077-47A0-A74D-7C1C3B88495C}" type="presParOf" srcId="{1E4477C7-A4AC-40FE-A1FC-BCF46EA87740}" destId="{5A115079-A3D2-44B0-A8D4-B35EE105A6E4}" srcOrd="0" destOrd="0" presId="urn:microsoft.com/office/officeart/2005/8/layout/hProcess6"/>
    <dgm:cxn modelId="{C5FFC7E6-FF82-49DF-8E60-C6FA10C14AA5}" type="presParOf" srcId="{1E4477C7-A4AC-40FE-A1FC-BCF46EA87740}" destId="{B9B6C17C-FB00-4318-8918-F9CA051630BA}" srcOrd="1" destOrd="0" presId="urn:microsoft.com/office/officeart/2005/8/layout/hProcess6"/>
    <dgm:cxn modelId="{B534DED3-11FB-40EB-A3AD-C8AD2BA28ABC}" type="presParOf" srcId="{1E4477C7-A4AC-40FE-A1FC-BCF46EA87740}" destId="{8C9D6FB0-52AC-4414-99E3-4AA787AF678F}" srcOrd="2" destOrd="0" presId="urn:microsoft.com/office/officeart/2005/8/layout/hProcess6"/>
    <dgm:cxn modelId="{835E90E3-67E9-44FF-8CAC-252939D87C7D}" type="presParOf" srcId="{1E4477C7-A4AC-40FE-A1FC-BCF46EA87740}" destId="{87C74742-BDF8-450B-B0E6-0C2BAE099395}" srcOrd="3" destOrd="0" presId="urn:microsoft.com/office/officeart/2005/8/layout/hProcess6"/>
    <dgm:cxn modelId="{3F4A7DDC-CCC4-4D50-AE48-911ED5267DC4}" type="presParOf" srcId="{35E65C41-6625-4400-BA2A-A3112947F490}" destId="{23C7795E-9F80-4918-B37E-2089EE419448}" srcOrd="1" destOrd="0" presId="urn:microsoft.com/office/officeart/2005/8/layout/hProcess6"/>
    <dgm:cxn modelId="{884FA41F-9C61-46C1-AF64-21589A847583}" type="presParOf" srcId="{35E65C41-6625-4400-BA2A-A3112947F490}" destId="{46EF1FD8-1B60-4839-9265-BD82D810129B}" srcOrd="2" destOrd="0" presId="urn:microsoft.com/office/officeart/2005/8/layout/hProcess6"/>
    <dgm:cxn modelId="{3A0B9777-DA2B-466F-BFC2-73D4F438E52A}" type="presParOf" srcId="{46EF1FD8-1B60-4839-9265-BD82D810129B}" destId="{4905715F-FDEA-4520-8FE0-60B20E93EB4F}" srcOrd="0" destOrd="0" presId="urn:microsoft.com/office/officeart/2005/8/layout/hProcess6"/>
    <dgm:cxn modelId="{0E278772-9E3F-468B-A671-94CC4B51E6EB}" type="presParOf" srcId="{46EF1FD8-1B60-4839-9265-BD82D810129B}" destId="{9D6C728D-518C-4742-B8D5-9CC8307FE4BF}" srcOrd="1" destOrd="0" presId="urn:microsoft.com/office/officeart/2005/8/layout/hProcess6"/>
    <dgm:cxn modelId="{A700FFEE-DBA8-4FE2-A292-32C87FBDE9B1}" type="presParOf" srcId="{46EF1FD8-1B60-4839-9265-BD82D810129B}" destId="{F5BC58ED-69EE-4BE8-A3D7-0705FABBF201}" srcOrd="2" destOrd="0" presId="urn:microsoft.com/office/officeart/2005/8/layout/hProcess6"/>
    <dgm:cxn modelId="{6C4C1432-59F9-4B2C-90D7-386F0A36CD17}" type="presParOf" srcId="{46EF1FD8-1B60-4839-9265-BD82D810129B}" destId="{75ED3E5F-8CEC-4326-988C-400997EFA833}" srcOrd="3" destOrd="0" presId="urn:microsoft.com/office/officeart/2005/8/layout/hProcess6"/>
    <dgm:cxn modelId="{61200DC6-57DB-486D-BF4D-E099B10AF0E0}" type="presParOf" srcId="{35E65C41-6625-4400-BA2A-A3112947F490}" destId="{01E5CCB0-0B83-4494-B480-28F5AF32A4CD}" srcOrd="3" destOrd="0" presId="urn:microsoft.com/office/officeart/2005/8/layout/hProcess6"/>
    <dgm:cxn modelId="{6C3F8E57-B3FD-462A-96FA-35AAB31BAEB7}" type="presParOf" srcId="{35E65C41-6625-4400-BA2A-A3112947F490}" destId="{C0A07AF8-7ECD-4737-A48D-F0E82629DF0E}" srcOrd="4" destOrd="0" presId="urn:microsoft.com/office/officeart/2005/8/layout/hProcess6"/>
    <dgm:cxn modelId="{905E17F8-3375-467D-BCCE-38EF40EA8255}" type="presParOf" srcId="{C0A07AF8-7ECD-4737-A48D-F0E82629DF0E}" destId="{9D20B713-0EE8-4D31-AB7D-FD95C5B25D5C}" srcOrd="0" destOrd="0" presId="urn:microsoft.com/office/officeart/2005/8/layout/hProcess6"/>
    <dgm:cxn modelId="{ECE57830-7622-4B3E-89A5-0E29C3084230}" type="presParOf" srcId="{C0A07AF8-7ECD-4737-A48D-F0E82629DF0E}" destId="{376930B0-335B-4B98-9455-5050118EC397}" srcOrd="1" destOrd="0" presId="urn:microsoft.com/office/officeart/2005/8/layout/hProcess6"/>
    <dgm:cxn modelId="{14120E7D-6877-48C0-BB11-17E279751CB6}" type="presParOf" srcId="{C0A07AF8-7ECD-4737-A48D-F0E82629DF0E}" destId="{3F03AF06-7C06-4EAE-A753-599BF68A7A28}" srcOrd="2" destOrd="0" presId="urn:microsoft.com/office/officeart/2005/8/layout/hProcess6"/>
    <dgm:cxn modelId="{6B6EED3F-C3B1-4DD1-8753-CD13D9DBEFE1}" type="presParOf" srcId="{C0A07AF8-7ECD-4737-A48D-F0E82629DF0E}" destId="{BB5DF477-76A4-469E-901E-C568550D325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4C2947-E79C-4AE4-A9D8-CD9AB473C37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CA27BCB-16A3-4CD2-8962-1118E1607560}">
      <dgm:prSet phldrT="[Text]"/>
      <dgm:spPr/>
      <dgm:t>
        <a:bodyPr/>
        <a:lstStyle/>
        <a:p>
          <a:r>
            <a:rPr lang="en-US" dirty="0" smtClean="0"/>
            <a:t>1986-1989</a:t>
          </a:r>
          <a:endParaRPr lang="en-US" dirty="0"/>
        </a:p>
      </dgm:t>
    </dgm:pt>
    <dgm:pt modelId="{F4B0C6DB-6722-429F-810D-5C45021F851A}" type="parTrans" cxnId="{B057B4DD-F0E4-4782-B4EE-CA0ABEE00EED}">
      <dgm:prSet/>
      <dgm:spPr/>
      <dgm:t>
        <a:bodyPr/>
        <a:lstStyle/>
        <a:p>
          <a:endParaRPr lang="en-US"/>
        </a:p>
      </dgm:t>
    </dgm:pt>
    <dgm:pt modelId="{52A5B3FE-5ACC-48E7-826A-6F9D24F4C31A}" type="sibTrans" cxnId="{B057B4DD-F0E4-4782-B4EE-CA0ABEE00EED}">
      <dgm:prSet/>
      <dgm:spPr/>
      <dgm:t>
        <a:bodyPr/>
        <a:lstStyle/>
        <a:p>
          <a:endParaRPr lang="en-US"/>
        </a:p>
      </dgm:t>
    </dgm:pt>
    <dgm:pt modelId="{6713357C-9B53-45EA-8D78-C14AA73E8E53}">
      <dgm:prSet phldrT="[Text]" custT="1"/>
      <dgm:spPr/>
      <dgm:t>
        <a:bodyPr/>
        <a:lstStyle/>
        <a:p>
          <a:pPr algn="l"/>
          <a:r>
            <a:rPr lang="en-US" sz="1000" dirty="0" smtClean="0"/>
            <a:t>attended the  University of the Witwatersrand</a:t>
          </a:r>
          <a:endParaRPr lang="en-US" sz="1000" dirty="0"/>
        </a:p>
      </dgm:t>
    </dgm:pt>
    <dgm:pt modelId="{22EBD3C9-562C-4E9B-9C97-F653F145DF3D}" type="parTrans" cxnId="{C7A23F24-3C23-40F8-9666-A57F2560C61B}">
      <dgm:prSet/>
      <dgm:spPr/>
      <dgm:t>
        <a:bodyPr/>
        <a:lstStyle/>
        <a:p>
          <a:endParaRPr lang="en-US"/>
        </a:p>
      </dgm:t>
    </dgm:pt>
    <dgm:pt modelId="{A6CFBD68-103B-4957-A83F-18EC01049D28}" type="sibTrans" cxnId="{C7A23F24-3C23-40F8-9666-A57F2560C61B}">
      <dgm:prSet/>
      <dgm:spPr/>
      <dgm:t>
        <a:bodyPr/>
        <a:lstStyle/>
        <a:p>
          <a:endParaRPr lang="en-US"/>
        </a:p>
      </dgm:t>
    </dgm:pt>
    <dgm:pt modelId="{E6EB4188-4282-488E-B223-4D56B8C4D76C}">
      <dgm:prSet phldrT="[Text]"/>
      <dgm:spPr/>
      <dgm:t>
        <a:bodyPr/>
        <a:lstStyle/>
        <a:p>
          <a:r>
            <a:rPr lang="en-US" dirty="0" smtClean="0"/>
            <a:t>1997 – 2006 </a:t>
          </a:r>
          <a:endParaRPr lang="en-US" dirty="0"/>
        </a:p>
      </dgm:t>
    </dgm:pt>
    <dgm:pt modelId="{A0586AA8-E294-4EE8-96B3-9CAAE6001FEB}" type="parTrans" cxnId="{EA678423-CBB8-41CC-9945-31C8E745589D}">
      <dgm:prSet/>
      <dgm:spPr/>
      <dgm:t>
        <a:bodyPr/>
        <a:lstStyle/>
        <a:p>
          <a:endParaRPr lang="en-US"/>
        </a:p>
      </dgm:t>
    </dgm:pt>
    <dgm:pt modelId="{6935267D-EF8E-4A04-850E-3CDABE4376AC}" type="sibTrans" cxnId="{EA678423-CBB8-41CC-9945-31C8E745589D}">
      <dgm:prSet/>
      <dgm:spPr/>
      <dgm:t>
        <a:bodyPr/>
        <a:lstStyle/>
        <a:p>
          <a:endParaRPr lang="en-US"/>
        </a:p>
      </dgm:t>
    </dgm:pt>
    <dgm:pt modelId="{DDDB75FD-3B03-4ADA-A38E-9E06179D3488}">
      <dgm:prSet phldrT="[Text]" custT="1"/>
      <dgm:spPr/>
      <dgm:t>
        <a:bodyPr/>
        <a:lstStyle/>
        <a:p>
          <a:r>
            <a:rPr lang="en-US" sz="1000" dirty="0" smtClean="0"/>
            <a:t>VP Finance H&amp;R Developments</a:t>
          </a:r>
          <a:endParaRPr lang="en-US" sz="1000" dirty="0"/>
        </a:p>
      </dgm:t>
    </dgm:pt>
    <dgm:pt modelId="{C229BDA8-8004-4585-8523-393C88DFB807}" type="sibTrans" cxnId="{5B716B7D-0B8C-497D-A159-2ED9459F893E}">
      <dgm:prSet/>
      <dgm:spPr/>
      <dgm:t>
        <a:bodyPr/>
        <a:lstStyle/>
        <a:p>
          <a:endParaRPr lang="en-US"/>
        </a:p>
      </dgm:t>
    </dgm:pt>
    <dgm:pt modelId="{1252BCDD-894C-4BC8-92E1-DF89D0BDFF24}" type="parTrans" cxnId="{5B716B7D-0B8C-497D-A159-2ED9459F893E}">
      <dgm:prSet/>
      <dgm:spPr/>
      <dgm:t>
        <a:bodyPr/>
        <a:lstStyle/>
        <a:p>
          <a:endParaRPr lang="en-US"/>
        </a:p>
      </dgm:t>
    </dgm:pt>
    <dgm:pt modelId="{4F64F2F2-2D60-4CC6-8F4C-F9C7033B289A}">
      <dgm:prSet phldrT="[Text]"/>
      <dgm:spPr/>
      <dgm:t>
        <a:bodyPr/>
        <a:lstStyle/>
        <a:p>
          <a:r>
            <a:rPr lang="en-US" dirty="0" smtClean="0"/>
            <a:t>2006-Present</a:t>
          </a:r>
          <a:endParaRPr lang="en-US" dirty="0"/>
        </a:p>
      </dgm:t>
    </dgm:pt>
    <dgm:pt modelId="{5DDA9AC4-A2DA-4A9E-99FC-33B4AEC13FED}" type="sibTrans" cxnId="{4876185F-2873-4BF4-86BA-5A1A7766EBEA}">
      <dgm:prSet/>
      <dgm:spPr/>
      <dgm:t>
        <a:bodyPr/>
        <a:lstStyle/>
        <a:p>
          <a:endParaRPr lang="en-US"/>
        </a:p>
      </dgm:t>
    </dgm:pt>
    <dgm:pt modelId="{C3A4E6B8-B0B3-4889-AE9A-F6F20CF9654E}" type="parTrans" cxnId="{4876185F-2873-4BF4-86BA-5A1A7766EBEA}">
      <dgm:prSet/>
      <dgm:spPr/>
      <dgm:t>
        <a:bodyPr/>
        <a:lstStyle/>
        <a:p>
          <a:endParaRPr lang="en-US"/>
        </a:p>
      </dgm:t>
    </dgm:pt>
    <dgm:pt modelId="{64E4DA37-2979-48DD-805E-824136711EAA}">
      <dgm:prSet phldrT="[Text]" custT="1"/>
      <dgm:spPr/>
      <dgm:t>
        <a:bodyPr/>
        <a:lstStyle/>
        <a:p>
          <a:r>
            <a:rPr lang="en-US" sz="1000" dirty="0" smtClean="0"/>
            <a:t>CFO H&amp;R REIT</a:t>
          </a:r>
          <a:endParaRPr lang="en-US" sz="1000" dirty="0"/>
        </a:p>
      </dgm:t>
    </dgm:pt>
    <dgm:pt modelId="{2B61EEFF-16D2-4214-BE8F-0D2AB20B8B2B}" type="sibTrans" cxnId="{E7701DBC-072F-4713-BE9F-31E548627321}">
      <dgm:prSet/>
      <dgm:spPr/>
      <dgm:t>
        <a:bodyPr/>
        <a:lstStyle/>
        <a:p>
          <a:endParaRPr lang="en-US"/>
        </a:p>
      </dgm:t>
    </dgm:pt>
    <dgm:pt modelId="{093E81FD-7A28-4F56-B6DB-DF12AC812B0D}" type="parTrans" cxnId="{E7701DBC-072F-4713-BE9F-31E548627321}">
      <dgm:prSet/>
      <dgm:spPr/>
      <dgm:t>
        <a:bodyPr/>
        <a:lstStyle/>
        <a:p>
          <a:endParaRPr lang="en-US"/>
        </a:p>
      </dgm:t>
    </dgm:pt>
    <dgm:pt modelId="{A4132F13-381D-49AC-8D05-9D4F20360045}">
      <dgm:prSet phldrT="[Text]" custT="1"/>
      <dgm:spPr/>
      <dgm:t>
        <a:bodyPr/>
        <a:lstStyle/>
        <a:p>
          <a:r>
            <a:rPr lang="en-US" sz="1000" dirty="0" smtClean="0"/>
            <a:t> Responsible for financial reporting, equity and debt financings, investor relations, and acquisition due diligence. </a:t>
          </a:r>
          <a:endParaRPr lang="en-US" sz="1000" dirty="0"/>
        </a:p>
      </dgm:t>
    </dgm:pt>
    <dgm:pt modelId="{7B9249CB-274B-440F-9369-3EA35B8D645B}" type="parTrans" cxnId="{6FBD0963-BEFE-428D-B9D4-43764E3EB957}">
      <dgm:prSet/>
      <dgm:spPr/>
      <dgm:t>
        <a:bodyPr/>
        <a:lstStyle/>
        <a:p>
          <a:endParaRPr lang="en-US"/>
        </a:p>
      </dgm:t>
    </dgm:pt>
    <dgm:pt modelId="{453F9BAD-EAD4-4F52-91F6-DE2CD2799BB7}" type="sibTrans" cxnId="{6FBD0963-BEFE-428D-B9D4-43764E3EB957}">
      <dgm:prSet/>
      <dgm:spPr/>
      <dgm:t>
        <a:bodyPr/>
        <a:lstStyle/>
        <a:p>
          <a:endParaRPr lang="en-US"/>
        </a:p>
      </dgm:t>
    </dgm:pt>
    <dgm:pt modelId="{92990BF0-DEDB-4EA7-9D1C-4A31E040D2E8}">
      <dgm:prSet phldrT="[Text]" custT="1"/>
      <dgm:spPr/>
      <dgm:t>
        <a:bodyPr/>
        <a:lstStyle/>
        <a:p>
          <a:pPr algn="l"/>
          <a:r>
            <a:rPr lang="en-US" sz="1000" dirty="0" smtClean="0"/>
            <a:t>Majored in accounting </a:t>
          </a:r>
          <a:endParaRPr lang="en-US" sz="1000" dirty="0"/>
        </a:p>
      </dgm:t>
    </dgm:pt>
    <dgm:pt modelId="{DF61E859-FD1E-426C-A0AA-CCCA24C85E7C}" type="parTrans" cxnId="{7A2E80E9-7C28-4387-A9A4-D6D60AAD2166}">
      <dgm:prSet/>
      <dgm:spPr/>
      <dgm:t>
        <a:bodyPr/>
        <a:lstStyle/>
        <a:p>
          <a:endParaRPr lang="en-US"/>
        </a:p>
      </dgm:t>
    </dgm:pt>
    <dgm:pt modelId="{3CD9B1DC-D889-4C67-AEDE-427158AC50BE}" type="sibTrans" cxnId="{7A2E80E9-7C28-4387-A9A4-D6D60AAD2166}">
      <dgm:prSet/>
      <dgm:spPr/>
      <dgm:t>
        <a:bodyPr/>
        <a:lstStyle/>
        <a:p>
          <a:endParaRPr lang="en-US"/>
        </a:p>
      </dgm:t>
    </dgm:pt>
    <dgm:pt modelId="{48523013-2D8C-4E78-B556-7EC2E89321E8}">
      <dgm:prSet custT="1"/>
      <dgm:spPr/>
      <dgm:t>
        <a:bodyPr/>
        <a:lstStyle/>
        <a:p>
          <a:endParaRPr lang="en-US" sz="1200" dirty="0"/>
        </a:p>
      </dgm:t>
    </dgm:pt>
    <dgm:pt modelId="{FB553ED0-ECD9-4040-A862-66C429E0A4CB}" type="parTrans" cxnId="{DB8347D9-FFC3-42E7-8BD7-CA71B08A4B9C}">
      <dgm:prSet/>
      <dgm:spPr/>
      <dgm:t>
        <a:bodyPr/>
        <a:lstStyle/>
        <a:p>
          <a:endParaRPr lang="en-US"/>
        </a:p>
      </dgm:t>
    </dgm:pt>
    <dgm:pt modelId="{93703A43-CEBF-41D6-82CE-3C646668B8E0}" type="sibTrans" cxnId="{DB8347D9-FFC3-42E7-8BD7-CA71B08A4B9C}">
      <dgm:prSet/>
      <dgm:spPr/>
      <dgm:t>
        <a:bodyPr/>
        <a:lstStyle/>
        <a:p>
          <a:endParaRPr lang="en-US"/>
        </a:p>
      </dgm:t>
    </dgm:pt>
    <dgm:pt modelId="{B5CBD5F3-D9DB-423B-BD6F-A34A05B5BB52}">
      <dgm:prSet phldrT="[Text]" custT="1"/>
      <dgm:spPr/>
      <dgm:t>
        <a:bodyPr/>
        <a:lstStyle/>
        <a:p>
          <a:r>
            <a:rPr lang="en-US" sz="1000" smtClean="0"/>
            <a:t>Responsible for securing construction financing on construction projects and financial reporting.</a:t>
          </a:r>
          <a:endParaRPr lang="en-US" sz="1000" dirty="0"/>
        </a:p>
      </dgm:t>
    </dgm:pt>
    <dgm:pt modelId="{D7773EFC-4915-4CE4-88E7-AD1E1F638A8D}" type="sibTrans" cxnId="{7ACA9A20-9D16-4CC7-AB74-51BEF24107D5}">
      <dgm:prSet/>
      <dgm:spPr/>
      <dgm:t>
        <a:bodyPr/>
        <a:lstStyle/>
        <a:p>
          <a:endParaRPr lang="en-US"/>
        </a:p>
      </dgm:t>
    </dgm:pt>
    <dgm:pt modelId="{8DBA56E8-8030-4CB2-BAEF-08C5FB0F7259}" type="parTrans" cxnId="{7ACA9A20-9D16-4CC7-AB74-51BEF24107D5}">
      <dgm:prSet/>
      <dgm:spPr/>
      <dgm:t>
        <a:bodyPr/>
        <a:lstStyle/>
        <a:p>
          <a:endParaRPr lang="en-US"/>
        </a:p>
      </dgm:t>
    </dgm:pt>
    <dgm:pt modelId="{35E65C41-6625-4400-BA2A-A3112947F490}" type="pres">
      <dgm:prSet presAssocID="{114C2947-E79C-4AE4-A9D8-CD9AB473C377}" presName="theList" presStyleCnt="0">
        <dgm:presLayoutVars>
          <dgm:dir/>
          <dgm:animLvl val="lvl"/>
          <dgm:resizeHandles val="exact"/>
        </dgm:presLayoutVars>
      </dgm:prSet>
      <dgm:spPr/>
      <dgm:t>
        <a:bodyPr/>
        <a:lstStyle/>
        <a:p>
          <a:endParaRPr lang="en-US"/>
        </a:p>
      </dgm:t>
    </dgm:pt>
    <dgm:pt modelId="{1E4477C7-A4AC-40FE-A1FC-BCF46EA87740}" type="pres">
      <dgm:prSet presAssocID="{DCA27BCB-16A3-4CD2-8962-1118E1607560}" presName="compNode" presStyleCnt="0"/>
      <dgm:spPr/>
    </dgm:pt>
    <dgm:pt modelId="{5A115079-A3D2-44B0-A8D4-B35EE105A6E4}" type="pres">
      <dgm:prSet presAssocID="{DCA27BCB-16A3-4CD2-8962-1118E1607560}" presName="noGeometry" presStyleCnt="0"/>
      <dgm:spPr/>
    </dgm:pt>
    <dgm:pt modelId="{B9B6C17C-FB00-4318-8918-F9CA051630BA}" type="pres">
      <dgm:prSet presAssocID="{DCA27BCB-16A3-4CD2-8962-1118E1607560}" presName="childTextVisible" presStyleLbl="bgAccFollowNode1" presStyleIdx="0" presStyleCnt="3" custScaleX="140102" custScaleY="224508" custLinFactNeighborX="-216" custLinFactNeighborY="562">
        <dgm:presLayoutVars>
          <dgm:bulletEnabled val="1"/>
        </dgm:presLayoutVars>
      </dgm:prSet>
      <dgm:spPr/>
      <dgm:t>
        <a:bodyPr/>
        <a:lstStyle/>
        <a:p>
          <a:endParaRPr lang="en-US"/>
        </a:p>
      </dgm:t>
    </dgm:pt>
    <dgm:pt modelId="{8C9D6FB0-52AC-4414-99E3-4AA787AF678F}" type="pres">
      <dgm:prSet presAssocID="{DCA27BCB-16A3-4CD2-8962-1118E1607560}" presName="childTextHidden" presStyleLbl="bgAccFollowNode1" presStyleIdx="0" presStyleCnt="3"/>
      <dgm:spPr/>
      <dgm:t>
        <a:bodyPr/>
        <a:lstStyle/>
        <a:p>
          <a:endParaRPr lang="en-US"/>
        </a:p>
      </dgm:t>
    </dgm:pt>
    <dgm:pt modelId="{87C74742-BDF8-450B-B0E6-0C2BAE099395}" type="pres">
      <dgm:prSet presAssocID="{DCA27BCB-16A3-4CD2-8962-1118E1607560}" presName="parentText" presStyleLbl="node1" presStyleIdx="0" presStyleCnt="3" custScaleX="79443">
        <dgm:presLayoutVars>
          <dgm:chMax val="1"/>
          <dgm:bulletEnabled val="1"/>
        </dgm:presLayoutVars>
      </dgm:prSet>
      <dgm:spPr/>
      <dgm:t>
        <a:bodyPr/>
        <a:lstStyle/>
        <a:p>
          <a:endParaRPr lang="en-US"/>
        </a:p>
      </dgm:t>
    </dgm:pt>
    <dgm:pt modelId="{23C7795E-9F80-4918-B37E-2089EE419448}" type="pres">
      <dgm:prSet presAssocID="{DCA27BCB-16A3-4CD2-8962-1118E1607560}" presName="aSpace" presStyleCnt="0"/>
      <dgm:spPr/>
    </dgm:pt>
    <dgm:pt modelId="{46EF1FD8-1B60-4839-9265-BD82D810129B}" type="pres">
      <dgm:prSet presAssocID="{E6EB4188-4282-488E-B223-4D56B8C4D76C}" presName="compNode" presStyleCnt="0"/>
      <dgm:spPr/>
    </dgm:pt>
    <dgm:pt modelId="{4905715F-FDEA-4520-8FE0-60B20E93EB4F}" type="pres">
      <dgm:prSet presAssocID="{E6EB4188-4282-488E-B223-4D56B8C4D76C}" presName="noGeometry" presStyleCnt="0"/>
      <dgm:spPr/>
    </dgm:pt>
    <dgm:pt modelId="{9D6C728D-518C-4742-B8D5-9CC8307FE4BF}" type="pres">
      <dgm:prSet presAssocID="{E6EB4188-4282-488E-B223-4D56B8C4D76C}" presName="childTextVisible" presStyleLbl="bgAccFollowNode1" presStyleIdx="1" presStyleCnt="3" custScaleX="143390" custScaleY="217579" custLinFactNeighborX="-3001" custLinFactNeighborY="662">
        <dgm:presLayoutVars>
          <dgm:bulletEnabled val="1"/>
        </dgm:presLayoutVars>
      </dgm:prSet>
      <dgm:spPr/>
      <dgm:t>
        <a:bodyPr/>
        <a:lstStyle/>
        <a:p>
          <a:endParaRPr lang="en-US"/>
        </a:p>
      </dgm:t>
    </dgm:pt>
    <dgm:pt modelId="{F5BC58ED-69EE-4BE8-A3D7-0705FABBF201}" type="pres">
      <dgm:prSet presAssocID="{E6EB4188-4282-488E-B223-4D56B8C4D76C}" presName="childTextHidden" presStyleLbl="bgAccFollowNode1" presStyleIdx="1" presStyleCnt="3"/>
      <dgm:spPr/>
      <dgm:t>
        <a:bodyPr/>
        <a:lstStyle/>
        <a:p>
          <a:endParaRPr lang="en-US"/>
        </a:p>
      </dgm:t>
    </dgm:pt>
    <dgm:pt modelId="{75ED3E5F-8CEC-4326-988C-400997EFA833}" type="pres">
      <dgm:prSet presAssocID="{E6EB4188-4282-488E-B223-4D56B8C4D76C}" presName="parentText" presStyleLbl="node1" presStyleIdx="1" presStyleCnt="3" custScaleX="78938" custScaleY="96718" custLinFactNeighborX="-6745" custLinFactNeighborY="2184">
        <dgm:presLayoutVars>
          <dgm:chMax val="1"/>
          <dgm:bulletEnabled val="1"/>
        </dgm:presLayoutVars>
      </dgm:prSet>
      <dgm:spPr/>
      <dgm:t>
        <a:bodyPr/>
        <a:lstStyle/>
        <a:p>
          <a:endParaRPr lang="en-US"/>
        </a:p>
      </dgm:t>
    </dgm:pt>
    <dgm:pt modelId="{01E5CCB0-0B83-4494-B480-28F5AF32A4CD}" type="pres">
      <dgm:prSet presAssocID="{E6EB4188-4282-488E-B223-4D56B8C4D76C}" presName="aSpace" presStyleCnt="0"/>
      <dgm:spPr/>
    </dgm:pt>
    <dgm:pt modelId="{C0A07AF8-7ECD-4737-A48D-F0E82629DF0E}" type="pres">
      <dgm:prSet presAssocID="{4F64F2F2-2D60-4CC6-8F4C-F9C7033B289A}" presName="compNode" presStyleCnt="0"/>
      <dgm:spPr/>
    </dgm:pt>
    <dgm:pt modelId="{9D20B713-0EE8-4D31-AB7D-FD95C5B25D5C}" type="pres">
      <dgm:prSet presAssocID="{4F64F2F2-2D60-4CC6-8F4C-F9C7033B289A}" presName="noGeometry" presStyleCnt="0"/>
      <dgm:spPr/>
    </dgm:pt>
    <dgm:pt modelId="{376930B0-335B-4B98-9455-5050118EC397}" type="pres">
      <dgm:prSet presAssocID="{4F64F2F2-2D60-4CC6-8F4C-F9C7033B289A}" presName="childTextVisible" presStyleLbl="bgAccFollowNode1" presStyleIdx="2" presStyleCnt="3" custScaleX="163349" custScaleY="220220" custLinFactNeighborX="-11042" custLinFactNeighborY="1903">
        <dgm:presLayoutVars>
          <dgm:bulletEnabled val="1"/>
        </dgm:presLayoutVars>
      </dgm:prSet>
      <dgm:spPr/>
      <dgm:t>
        <a:bodyPr/>
        <a:lstStyle/>
        <a:p>
          <a:endParaRPr lang="en-US"/>
        </a:p>
      </dgm:t>
    </dgm:pt>
    <dgm:pt modelId="{3F03AF06-7C06-4EAE-A753-599BF68A7A28}" type="pres">
      <dgm:prSet presAssocID="{4F64F2F2-2D60-4CC6-8F4C-F9C7033B289A}" presName="childTextHidden" presStyleLbl="bgAccFollowNode1" presStyleIdx="2" presStyleCnt="3"/>
      <dgm:spPr/>
      <dgm:t>
        <a:bodyPr/>
        <a:lstStyle/>
        <a:p>
          <a:endParaRPr lang="en-US"/>
        </a:p>
      </dgm:t>
    </dgm:pt>
    <dgm:pt modelId="{BB5DF477-76A4-469E-901E-C568550D3255}" type="pres">
      <dgm:prSet presAssocID="{4F64F2F2-2D60-4CC6-8F4C-F9C7033B289A}" presName="parentText" presStyleLbl="node1" presStyleIdx="2" presStyleCnt="3" custScaleX="75647" custScaleY="88483" custLinFactNeighborX="-33100" custLinFactNeighborY="2219">
        <dgm:presLayoutVars>
          <dgm:chMax val="1"/>
          <dgm:bulletEnabled val="1"/>
        </dgm:presLayoutVars>
      </dgm:prSet>
      <dgm:spPr/>
      <dgm:t>
        <a:bodyPr/>
        <a:lstStyle/>
        <a:p>
          <a:endParaRPr lang="en-US"/>
        </a:p>
      </dgm:t>
    </dgm:pt>
  </dgm:ptLst>
  <dgm:cxnLst>
    <dgm:cxn modelId="{8286774D-8669-4D49-A4F8-6C99AA699A7B}" type="presOf" srcId="{48523013-2D8C-4E78-B556-7EC2E89321E8}" destId="{F5BC58ED-69EE-4BE8-A3D7-0705FABBF201}" srcOrd="1" destOrd="2" presId="urn:microsoft.com/office/officeart/2005/8/layout/hProcess6"/>
    <dgm:cxn modelId="{EEAA07E2-CB19-4F5F-AA28-7637F38CF46D}" type="presOf" srcId="{92990BF0-DEDB-4EA7-9D1C-4A31E040D2E8}" destId="{B9B6C17C-FB00-4318-8918-F9CA051630BA}" srcOrd="0" destOrd="1" presId="urn:microsoft.com/office/officeart/2005/8/layout/hProcess6"/>
    <dgm:cxn modelId="{C7A23F24-3C23-40F8-9666-A57F2560C61B}" srcId="{DCA27BCB-16A3-4CD2-8962-1118E1607560}" destId="{6713357C-9B53-45EA-8D78-C14AA73E8E53}" srcOrd="0" destOrd="0" parTransId="{22EBD3C9-562C-4E9B-9C97-F653F145DF3D}" sibTransId="{A6CFBD68-103B-4957-A83F-18EC01049D28}"/>
    <dgm:cxn modelId="{4CCC83D9-2179-436E-9C50-76577D9B5A2D}" type="presOf" srcId="{E6EB4188-4282-488E-B223-4D56B8C4D76C}" destId="{75ED3E5F-8CEC-4326-988C-400997EFA833}" srcOrd="0" destOrd="0" presId="urn:microsoft.com/office/officeart/2005/8/layout/hProcess6"/>
    <dgm:cxn modelId="{A8E06D72-98F9-4F1A-A841-775EB45E225D}" type="presOf" srcId="{64E4DA37-2979-48DD-805E-824136711EAA}" destId="{376930B0-335B-4B98-9455-5050118EC397}" srcOrd="0" destOrd="0" presId="urn:microsoft.com/office/officeart/2005/8/layout/hProcess6"/>
    <dgm:cxn modelId="{1E893044-AFE0-4637-BD49-F3A73D79C753}" type="presOf" srcId="{A4132F13-381D-49AC-8D05-9D4F20360045}" destId="{3F03AF06-7C06-4EAE-A753-599BF68A7A28}" srcOrd="1" destOrd="1" presId="urn:microsoft.com/office/officeart/2005/8/layout/hProcess6"/>
    <dgm:cxn modelId="{7A2E80E9-7C28-4387-A9A4-D6D60AAD2166}" srcId="{DCA27BCB-16A3-4CD2-8962-1118E1607560}" destId="{92990BF0-DEDB-4EA7-9D1C-4A31E040D2E8}" srcOrd="1" destOrd="0" parTransId="{DF61E859-FD1E-426C-A0AA-CCCA24C85E7C}" sibTransId="{3CD9B1DC-D889-4C67-AEDE-427158AC50BE}"/>
    <dgm:cxn modelId="{FEE770A6-5683-42AD-9746-DE4E1E549809}" type="presOf" srcId="{B5CBD5F3-D9DB-423B-BD6F-A34A05B5BB52}" destId="{9D6C728D-518C-4742-B8D5-9CC8307FE4BF}" srcOrd="0" destOrd="1" presId="urn:microsoft.com/office/officeart/2005/8/layout/hProcess6"/>
    <dgm:cxn modelId="{108F35E5-0117-44ED-BBCB-EF6DDC12ECD1}" type="presOf" srcId="{92990BF0-DEDB-4EA7-9D1C-4A31E040D2E8}" destId="{8C9D6FB0-52AC-4414-99E3-4AA787AF678F}" srcOrd="1" destOrd="1" presId="urn:microsoft.com/office/officeart/2005/8/layout/hProcess6"/>
    <dgm:cxn modelId="{9C981D49-BE12-4299-B663-E57A53C090C9}" type="presOf" srcId="{DCA27BCB-16A3-4CD2-8962-1118E1607560}" destId="{87C74742-BDF8-450B-B0E6-0C2BAE099395}" srcOrd="0" destOrd="0" presId="urn:microsoft.com/office/officeart/2005/8/layout/hProcess6"/>
    <dgm:cxn modelId="{BF207482-1D0F-45C1-8672-6E3DFF74E3B0}" type="presOf" srcId="{4F64F2F2-2D60-4CC6-8F4C-F9C7033B289A}" destId="{BB5DF477-76A4-469E-901E-C568550D3255}" srcOrd="0" destOrd="0" presId="urn:microsoft.com/office/officeart/2005/8/layout/hProcess6"/>
    <dgm:cxn modelId="{35D4604C-E331-49C3-95C9-005DE0050525}" type="presOf" srcId="{DDDB75FD-3B03-4ADA-A38E-9E06179D3488}" destId="{9D6C728D-518C-4742-B8D5-9CC8307FE4BF}" srcOrd="0" destOrd="0" presId="urn:microsoft.com/office/officeart/2005/8/layout/hProcess6"/>
    <dgm:cxn modelId="{DB8347D9-FFC3-42E7-8BD7-CA71B08A4B9C}" srcId="{E6EB4188-4282-488E-B223-4D56B8C4D76C}" destId="{48523013-2D8C-4E78-B556-7EC2E89321E8}" srcOrd="2" destOrd="0" parTransId="{FB553ED0-ECD9-4040-A862-66C429E0A4CB}" sibTransId="{93703A43-CEBF-41D6-82CE-3C646668B8E0}"/>
    <dgm:cxn modelId="{7FBF0692-3171-4A93-92EF-B185D7E1B904}" type="presOf" srcId="{6713357C-9B53-45EA-8D78-C14AA73E8E53}" destId="{8C9D6FB0-52AC-4414-99E3-4AA787AF678F}" srcOrd="1" destOrd="0" presId="urn:microsoft.com/office/officeart/2005/8/layout/hProcess6"/>
    <dgm:cxn modelId="{6FBD0963-BEFE-428D-B9D4-43764E3EB957}" srcId="{4F64F2F2-2D60-4CC6-8F4C-F9C7033B289A}" destId="{A4132F13-381D-49AC-8D05-9D4F20360045}" srcOrd="1" destOrd="0" parTransId="{7B9249CB-274B-440F-9369-3EA35B8D645B}" sibTransId="{453F9BAD-EAD4-4F52-91F6-DE2CD2799BB7}"/>
    <dgm:cxn modelId="{22837B32-4A98-4232-9463-19B958AF4D71}" type="presOf" srcId="{64E4DA37-2979-48DD-805E-824136711EAA}" destId="{3F03AF06-7C06-4EAE-A753-599BF68A7A28}" srcOrd="1" destOrd="0" presId="urn:microsoft.com/office/officeart/2005/8/layout/hProcess6"/>
    <dgm:cxn modelId="{2B491C1B-7284-4657-8B2F-69C64A1B7673}" type="presOf" srcId="{A4132F13-381D-49AC-8D05-9D4F20360045}" destId="{376930B0-335B-4B98-9455-5050118EC397}" srcOrd="0" destOrd="1" presId="urn:microsoft.com/office/officeart/2005/8/layout/hProcess6"/>
    <dgm:cxn modelId="{B057B4DD-F0E4-4782-B4EE-CA0ABEE00EED}" srcId="{114C2947-E79C-4AE4-A9D8-CD9AB473C377}" destId="{DCA27BCB-16A3-4CD2-8962-1118E1607560}" srcOrd="0" destOrd="0" parTransId="{F4B0C6DB-6722-429F-810D-5C45021F851A}" sibTransId="{52A5B3FE-5ACC-48E7-826A-6F9D24F4C31A}"/>
    <dgm:cxn modelId="{7BEF55B3-92FD-4FA9-8065-B715F2136026}" type="presOf" srcId="{48523013-2D8C-4E78-B556-7EC2E89321E8}" destId="{9D6C728D-518C-4742-B8D5-9CC8307FE4BF}" srcOrd="0" destOrd="2" presId="urn:microsoft.com/office/officeart/2005/8/layout/hProcess6"/>
    <dgm:cxn modelId="{E3FA7039-1292-4B2C-B4AF-50B988B0469E}" type="presOf" srcId="{B5CBD5F3-D9DB-423B-BD6F-A34A05B5BB52}" destId="{F5BC58ED-69EE-4BE8-A3D7-0705FABBF201}" srcOrd="1" destOrd="1" presId="urn:microsoft.com/office/officeart/2005/8/layout/hProcess6"/>
    <dgm:cxn modelId="{5242C998-EE98-4F6D-98D0-6FAD797D8E08}" type="presOf" srcId="{6713357C-9B53-45EA-8D78-C14AA73E8E53}" destId="{B9B6C17C-FB00-4318-8918-F9CA051630BA}" srcOrd="0" destOrd="0" presId="urn:microsoft.com/office/officeart/2005/8/layout/hProcess6"/>
    <dgm:cxn modelId="{E7701DBC-072F-4713-BE9F-31E548627321}" srcId="{4F64F2F2-2D60-4CC6-8F4C-F9C7033B289A}" destId="{64E4DA37-2979-48DD-805E-824136711EAA}" srcOrd="0" destOrd="0" parTransId="{093E81FD-7A28-4F56-B6DB-DF12AC812B0D}" sibTransId="{2B61EEFF-16D2-4214-BE8F-0D2AB20B8B2B}"/>
    <dgm:cxn modelId="{5B716B7D-0B8C-497D-A159-2ED9459F893E}" srcId="{E6EB4188-4282-488E-B223-4D56B8C4D76C}" destId="{DDDB75FD-3B03-4ADA-A38E-9E06179D3488}" srcOrd="0" destOrd="0" parTransId="{1252BCDD-894C-4BC8-92E1-DF89D0BDFF24}" sibTransId="{C229BDA8-8004-4585-8523-393C88DFB807}"/>
    <dgm:cxn modelId="{4876185F-2873-4BF4-86BA-5A1A7766EBEA}" srcId="{114C2947-E79C-4AE4-A9D8-CD9AB473C377}" destId="{4F64F2F2-2D60-4CC6-8F4C-F9C7033B289A}" srcOrd="2" destOrd="0" parTransId="{C3A4E6B8-B0B3-4889-AE9A-F6F20CF9654E}" sibTransId="{5DDA9AC4-A2DA-4A9E-99FC-33B4AEC13FED}"/>
    <dgm:cxn modelId="{936DBFAB-B0A3-4592-A2CC-259A32CFFF05}" type="presOf" srcId="{114C2947-E79C-4AE4-A9D8-CD9AB473C377}" destId="{35E65C41-6625-4400-BA2A-A3112947F490}" srcOrd="0" destOrd="0" presId="urn:microsoft.com/office/officeart/2005/8/layout/hProcess6"/>
    <dgm:cxn modelId="{7ACA9A20-9D16-4CC7-AB74-51BEF24107D5}" srcId="{E6EB4188-4282-488E-B223-4D56B8C4D76C}" destId="{B5CBD5F3-D9DB-423B-BD6F-A34A05B5BB52}" srcOrd="1" destOrd="0" parTransId="{8DBA56E8-8030-4CB2-BAEF-08C5FB0F7259}" sibTransId="{D7773EFC-4915-4CE4-88E7-AD1E1F638A8D}"/>
    <dgm:cxn modelId="{EA678423-CBB8-41CC-9945-31C8E745589D}" srcId="{114C2947-E79C-4AE4-A9D8-CD9AB473C377}" destId="{E6EB4188-4282-488E-B223-4D56B8C4D76C}" srcOrd="1" destOrd="0" parTransId="{A0586AA8-E294-4EE8-96B3-9CAAE6001FEB}" sibTransId="{6935267D-EF8E-4A04-850E-3CDABE4376AC}"/>
    <dgm:cxn modelId="{4F66E0F7-F5CA-4394-87DF-31CDD31E1488}" type="presOf" srcId="{DDDB75FD-3B03-4ADA-A38E-9E06179D3488}" destId="{F5BC58ED-69EE-4BE8-A3D7-0705FABBF201}" srcOrd="1" destOrd="0" presId="urn:microsoft.com/office/officeart/2005/8/layout/hProcess6"/>
    <dgm:cxn modelId="{50E20B9C-95CF-4425-9B3D-3647B7B01CC4}" type="presParOf" srcId="{35E65C41-6625-4400-BA2A-A3112947F490}" destId="{1E4477C7-A4AC-40FE-A1FC-BCF46EA87740}" srcOrd="0" destOrd="0" presId="urn:microsoft.com/office/officeart/2005/8/layout/hProcess6"/>
    <dgm:cxn modelId="{C0AF7E08-B57B-4242-A094-A0C85526B1DD}" type="presParOf" srcId="{1E4477C7-A4AC-40FE-A1FC-BCF46EA87740}" destId="{5A115079-A3D2-44B0-A8D4-B35EE105A6E4}" srcOrd="0" destOrd="0" presId="urn:microsoft.com/office/officeart/2005/8/layout/hProcess6"/>
    <dgm:cxn modelId="{06D9F568-4C4D-4FBD-9198-E76ADED333E6}" type="presParOf" srcId="{1E4477C7-A4AC-40FE-A1FC-BCF46EA87740}" destId="{B9B6C17C-FB00-4318-8918-F9CA051630BA}" srcOrd="1" destOrd="0" presId="urn:microsoft.com/office/officeart/2005/8/layout/hProcess6"/>
    <dgm:cxn modelId="{3D2F1415-84BC-4CC5-8F86-1048745DDDFE}" type="presParOf" srcId="{1E4477C7-A4AC-40FE-A1FC-BCF46EA87740}" destId="{8C9D6FB0-52AC-4414-99E3-4AA787AF678F}" srcOrd="2" destOrd="0" presId="urn:microsoft.com/office/officeart/2005/8/layout/hProcess6"/>
    <dgm:cxn modelId="{C9921BCA-AA59-4569-B97A-25C349D1CDED}" type="presParOf" srcId="{1E4477C7-A4AC-40FE-A1FC-BCF46EA87740}" destId="{87C74742-BDF8-450B-B0E6-0C2BAE099395}" srcOrd="3" destOrd="0" presId="urn:microsoft.com/office/officeart/2005/8/layout/hProcess6"/>
    <dgm:cxn modelId="{B7915BB3-ED30-49F0-9525-67F76B608CCB}" type="presParOf" srcId="{35E65C41-6625-4400-BA2A-A3112947F490}" destId="{23C7795E-9F80-4918-B37E-2089EE419448}" srcOrd="1" destOrd="0" presId="urn:microsoft.com/office/officeart/2005/8/layout/hProcess6"/>
    <dgm:cxn modelId="{C87EF7A1-CE6B-4E5A-9612-78EBBCB796F7}" type="presParOf" srcId="{35E65C41-6625-4400-BA2A-A3112947F490}" destId="{46EF1FD8-1B60-4839-9265-BD82D810129B}" srcOrd="2" destOrd="0" presId="urn:microsoft.com/office/officeart/2005/8/layout/hProcess6"/>
    <dgm:cxn modelId="{3421BCCE-1DBD-499B-81CA-93E15EFFD8F9}" type="presParOf" srcId="{46EF1FD8-1B60-4839-9265-BD82D810129B}" destId="{4905715F-FDEA-4520-8FE0-60B20E93EB4F}" srcOrd="0" destOrd="0" presId="urn:microsoft.com/office/officeart/2005/8/layout/hProcess6"/>
    <dgm:cxn modelId="{DF243512-EE17-4337-902C-557CFC3F3289}" type="presParOf" srcId="{46EF1FD8-1B60-4839-9265-BD82D810129B}" destId="{9D6C728D-518C-4742-B8D5-9CC8307FE4BF}" srcOrd="1" destOrd="0" presId="urn:microsoft.com/office/officeart/2005/8/layout/hProcess6"/>
    <dgm:cxn modelId="{19CA2CB9-74B9-4781-85D6-80F66D457C4D}" type="presParOf" srcId="{46EF1FD8-1B60-4839-9265-BD82D810129B}" destId="{F5BC58ED-69EE-4BE8-A3D7-0705FABBF201}" srcOrd="2" destOrd="0" presId="urn:microsoft.com/office/officeart/2005/8/layout/hProcess6"/>
    <dgm:cxn modelId="{45C1142A-AB93-4CE8-9131-5DF15B3782BE}" type="presParOf" srcId="{46EF1FD8-1B60-4839-9265-BD82D810129B}" destId="{75ED3E5F-8CEC-4326-988C-400997EFA833}" srcOrd="3" destOrd="0" presId="urn:microsoft.com/office/officeart/2005/8/layout/hProcess6"/>
    <dgm:cxn modelId="{B244C3FA-3205-47CD-8883-AD882AA07BB9}" type="presParOf" srcId="{35E65C41-6625-4400-BA2A-A3112947F490}" destId="{01E5CCB0-0B83-4494-B480-28F5AF32A4CD}" srcOrd="3" destOrd="0" presId="urn:microsoft.com/office/officeart/2005/8/layout/hProcess6"/>
    <dgm:cxn modelId="{75815F04-6231-49E6-A55C-E7FBAFA1990F}" type="presParOf" srcId="{35E65C41-6625-4400-BA2A-A3112947F490}" destId="{C0A07AF8-7ECD-4737-A48D-F0E82629DF0E}" srcOrd="4" destOrd="0" presId="urn:microsoft.com/office/officeart/2005/8/layout/hProcess6"/>
    <dgm:cxn modelId="{094F4331-4A60-429A-B883-BB9D446F4803}" type="presParOf" srcId="{C0A07AF8-7ECD-4737-A48D-F0E82629DF0E}" destId="{9D20B713-0EE8-4D31-AB7D-FD95C5B25D5C}" srcOrd="0" destOrd="0" presId="urn:microsoft.com/office/officeart/2005/8/layout/hProcess6"/>
    <dgm:cxn modelId="{9CE76ECC-FE1A-46FD-8674-6317279E0E0D}" type="presParOf" srcId="{C0A07AF8-7ECD-4737-A48D-F0E82629DF0E}" destId="{376930B0-335B-4B98-9455-5050118EC397}" srcOrd="1" destOrd="0" presId="urn:microsoft.com/office/officeart/2005/8/layout/hProcess6"/>
    <dgm:cxn modelId="{9DA82549-AC86-430F-85BF-E00A350D817E}" type="presParOf" srcId="{C0A07AF8-7ECD-4737-A48D-F0E82629DF0E}" destId="{3F03AF06-7C06-4EAE-A753-599BF68A7A28}" srcOrd="2" destOrd="0" presId="urn:microsoft.com/office/officeart/2005/8/layout/hProcess6"/>
    <dgm:cxn modelId="{5A287E5F-BB70-49A3-9D6C-7EA01F9CCD02}" type="presParOf" srcId="{C0A07AF8-7ECD-4737-A48D-F0E82629DF0E}" destId="{BB5DF477-76A4-469E-901E-C568550D325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A7C3A-2243-4F03-9516-EE4D23EAAB51}">
      <dsp:nvSpPr>
        <dsp:cNvPr id="0" name=""/>
        <dsp:cNvSpPr/>
      </dsp:nvSpPr>
      <dsp:spPr>
        <a:xfrm rot="5400000">
          <a:off x="-173738" y="174795"/>
          <a:ext cx="1158254" cy="81077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 </a:t>
          </a:r>
          <a:endParaRPr lang="en-US" sz="2400" kern="1200" dirty="0"/>
        </a:p>
      </dsp:txBody>
      <dsp:txXfrm rot="-5400000">
        <a:off x="0" y="406446"/>
        <a:ext cx="810778" cy="347476"/>
      </dsp:txXfrm>
    </dsp:sp>
    <dsp:sp modelId="{DF917922-3AE1-4821-9724-C9B81DEFF8BA}">
      <dsp:nvSpPr>
        <dsp:cNvPr id="0" name=""/>
        <dsp:cNvSpPr/>
      </dsp:nvSpPr>
      <dsp:spPr>
        <a:xfrm rot="5400000">
          <a:off x="3534156" y="-2722321"/>
          <a:ext cx="752865" cy="619962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smtClean="0"/>
            <a:t>REITs Overview</a:t>
          </a:r>
          <a:endParaRPr lang="en-US" sz="4700" kern="1200" dirty="0"/>
        </a:p>
      </dsp:txBody>
      <dsp:txXfrm rot="-5400000">
        <a:off x="810778" y="37809"/>
        <a:ext cx="6162869" cy="679361"/>
      </dsp:txXfrm>
    </dsp:sp>
    <dsp:sp modelId="{8F7F6F0C-52CB-407C-ABDD-3F26FE56540A}">
      <dsp:nvSpPr>
        <dsp:cNvPr id="0" name=""/>
        <dsp:cNvSpPr/>
      </dsp:nvSpPr>
      <dsp:spPr>
        <a:xfrm rot="5400000">
          <a:off x="-173738" y="1185005"/>
          <a:ext cx="1158254" cy="810778"/>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 </a:t>
          </a:r>
          <a:endParaRPr lang="en-US" sz="2400" kern="1200" dirty="0"/>
        </a:p>
      </dsp:txBody>
      <dsp:txXfrm rot="-5400000">
        <a:off x="0" y="1416656"/>
        <a:ext cx="810778" cy="347476"/>
      </dsp:txXfrm>
    </dsp:sp>
    <dsp:sp modelId="{64F37D3B-3C31-4F63-BADF-6855EE3F53D8}">
      <dsp:nvSpPr>
        <dsp:cNvPr id="0" name=""/>
        <dsp:cNvSpPr/>
      </dsp:nvSpPr>
      <dsp:spPr>
        <a:xfrm rot="5400000">
          <a:off x="3534156" y="-1712110"/>
          <a:ext cx="752865" cy="619962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err="1" smtClean="0"/>
            <a:t>RioCan</a:t>
          </a:r>
          <a:r>
            <a:rPr lang="en-US" sz="4700" kern="1200" dirty="0" smtClean="0"/>
            <a:t> REITs</a:t>
          </a:r>
          <a:endParaRPr lang="en-US" sz="4700" kern="1200" dirty="0"/>
        </a:p>
      </dsp:txBody>
      <dsp:txXfrm rot="-5400000">
        <a:off x="810778" y="1048020"/>
        <a:ext cx="6162869" cy="679361"/>
      </dsp:txXfrm>
    </dsp:sp>
    <dsp:sp modelId="{C7B7EE19-B4A5-44EA-B07B-11401B865ACE}">
      <dsp:nvSpPr>
        <dsp:cNvPr id="0" name=""/>
        <dsp:cNvSpPr/>
      </dsp:nvSpPr>
      <dsp:spPr>
        <a:xfrm rot="5400000">
          <a:off x="-173738" y="2195216"/>
          <a:ext cx="1158254" cy="81077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 </a:t>
          </a:r>
          <a:endParaRPr lang="en-US" sz="2400" kern="1200" dirty="0"/>
        </a:p>
      </dsp:txBody>
      <dsp:txXfrm rot="-5400000">
        <a:off x="0" y="2426867"/>
        <a:ext cx="810778" cy="347476"/>
      </dsp:txXfrm>
    </dsp:sp>
    <dsp:sp modelId="{0CD162CC-FBC9-45D8-A79B-BC18D259F451}">
      <dsp:nvSpPr>
        <dsp:cNvPr id="0" name=""/>
        <dsp:cNvSpPr/>
      </dsp:nvSpPr>
      <dsp:spPr>
        <a:xfrm rot="5400000">
          <a:off x="3534156" y="-701900"/>
          <a:ext cx="752865" cy="619962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smtClean="0"/>
            <a:t>H&amp;R REITs</a:t>
          </a:r>
          <a:endParaRPr lang="en-US" sz="4700" kern="1200" dirty="0"/>
        </a:p>
      </dsp:txBody>
      <dsp:txXfrm rot="-5400000">
        <a:off x="810778" y="2058230"/>
        <a:ext cx="6162869" cy="679361"/>
      </dsp:txXfrm>
    </dsp:sp>
    <dsp:sp modelId="{F422BBE5-67EE-4897-9F46-52C83D4D3709}">
      <dsp:nvSpPr>
        <dsp:cNvPr id="0" name=""/>
        <dsp:cNvSpPr/>
      </dsp:nvSpPr>
      <dsp:spPr>
        <a:xfrm rot="5400000">
          <a:off x="-173738" y="3205426"/>
          <a:ext cx="1158254" cy="81077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0" y="3437077"/>
        <a:ext cx="810778" cy="347476"/>
      </dsp:txXfrm>
    </dsp:sp>
    <dsp:sp modelId="{10A16922-F96D-496F-A8BD-7AFAEE6D4CB3}">
      <dsp:nvSpPr>
        <dsp:cNvPr id="0" name=""/>
        <dsp:cNvSpPr/>
      </dsp:nvSpPr>
      <dsp:spPr>
        <a:xfrm rot="5400000">
          <a:off x="3534156" y="308310"/>
          <a:ext cx="752865" cy="6199621"/>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smtClean="0"/>
            <a:t>Calloway REITs</a:t>
          </a:r>
          <a:endParaRPr lang="en-US" sz="4700" kern="1200" dirty="0"/>
        </a:p>
      </dsp:txBody>
      <dsp:txXfrm rot="-5400000">
        <a:off x="810778" y="3068440"/>
        <a:ext cx="6162869" cy="679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C17C-FB00-4318-8918-F9CA051630BA}">
      <dsp:nvSpPr>
        <dsp:cNvPr id="0" name=""/>
        <dsp:cNvSpPr/>
      </dsp:nvSpPr>
      <dsp:spPr>
        <a:xfrm>
          <a:off x="426948" y="1135427"/>
          <a:ext cx="2120396" cy="2266637"/>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attended the University of Toronto</a:t>
          </a:r>
          <a:endParaRPr lang="en-US" sz="1000" kern="1200" dirty="0"/>
        </a:p>
        <a:p>
          <a:pPr marL="57150" lvl="1" indent="-57150" algn="l" defTabSz="444500">
            <a:lnSpc>
              <a:spcPct val="90000"/>
            </a:lnSpc>
            <a:spcBef>
              <a:spcPct val="0"/>
            </a:spcBef>
            <a:spcAft>
              <a:spcPct val="15000"/>
            </a:spcAft>
            <a:buChar char="••"/>
          </a:pPr>
          <a:r>
            <a:rPr lang="en-US" sz="1000" kern="1200" dirty="0" smtClean="0"/>
            <a:t>became a member of The Institute of Chartered Accountants </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957047" y="1475423"/>
        <a:ext cx="1033693" cy="1586645"/>
      </dsp:txXfrm>
    </dsp:sp>
    <dsp:sp modelId="{87C74742-BDF8-450B-B0E6-0C2BAE099395}">
      <dsp:nvSpPr>
        <dsp:cNvPr id="0" name=""/>
        <dsp:cNvSpPr/>
      </dsp:nvSpPr>
      <dsp:spPr>
        <a:xfrm>
          <a:off x="5029" y="1774707"/>
          <a:ext cx="988078" cy="9880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1978</a:t>
          </a:r>
          <a:endParaRPr lang="en-US" sz="1900" kern="1200" dirty="0"/>
        </a:p>
      </dsp:txBody>
      <dsp:txXfrm>
        <a:off x="149730" y="1919408"/>
        <a:ext cx="698676" cy="698676"/>
      </dsp:txXfrm>
    </dsp:sp>
    <dsp:sp modelId="{9D6C728D-518C-4742-B8D5-9CC8307FE4BF}">
      <dsp:nvSpPr>
        <dsp:cNvPr id="0" name=""/>
        <dsp:cNvSpPr/>
      </dsp:nvSpPr>
      <dsp:spPr>
        <a:xfrm>
          <a:off x="3087349" y="1268083"/>
          <a:ext cx="2131245" cy="2001325"/>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en-US" sz="1000" kern="1200" dirty="0" smtClean="0"/>
            <a:t>became President and Chief Executive Officer of the REIT at its creation </a:t>
          </a:r>
          <a:endParaRPr lang="en-US" sz="1000" kern="1200" dirty="0"/>
        </a:p>
      </dsp:txBody>
      <dsp:txXfrm>
        <a:off x="3620160" y="1568282"/>
        <a:ext cx="1038982" cy="1400927"/>
      </dsp:txXfrm>
    </dsp:sp>
    <dsp:sp modelId="{75ED3E5F-8CEC-4326-988C-400997EFA833}">
      <dsp:nvSpPr>
        <dsp:cNvPr id="0" name=""/>
        <dsp:cNvSpPr/>
      </dsp:nvSpPr>
      <dsp:spPr>
        <a:xfrm>
          <a:off x="2686367" y="1774707"/>
          <a:ext cx="957052" cy="9880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1996</a:t>
          </a:r>
          <a:endParaRPr lang="en-US" sz="1900" kern="1200" dirty="0"/>
        </a:p>
      </dsp:txBody>
      <dsp:txXfrm>
        <a:off x="2826524" y="1919408"/>
        <a:ext cx="676738" cy="698676"/>
      </dsp:txXfrm>
    </dsp:sp>
    <dsp:sp modelId="{376930B0-335B-4B98-9455-5050118EC397}">
      <dsp:nvSpPr>
        <dsp:cNvPr id="0" name=""/>
        <dsp:cNvSpPr/>
      </dsp:nvSpPr>
      <dsp:spPr>
        <a:xfrm>
          <a:off x="5674039" y="1287102"/>
          <a:ext cx="2300364" cy="1963287"/>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en-US" sz="1000" kern="1200" dirty="0" smtClean="0"/>
            <a:t>President and Chief Executive Officer of Finance Trust at its creation in October 2008</a:t>
          </a:r>
          <a:endParaRPr lang="en-US" sz="1000" kern="1200" dirty="0"/>
        </a:p>
      </dsp:txBody>
      <dsp:txXfrm>
        <a:off x="6249131" y="1581595"/>
        <a:ext cx="1121427" cy="1374301"/>
      </dsp:txXfrm>
    </dsp:sp>
    <dsp:sp modelId="{BB5DF477-76A4-469E-901E-C568550D3255}">
      <dsp:nvSpPr>
        <dsp:cNvPr id="0" name=""/>
        <dsp:cNvSpPr/>
      </dsp:nvSpPr>
      <dsp:spPr>
        <a:xfrm>
          <a:off x="5392254" y="1774707"/>
          <a:ext cx="887778" cy="9880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2008</a:t>
          </a:r>
          <a:endParaRPr lang="en-US" sz="1900" kern="1200" dirty="0"/>
        </a:p>
      </dsp:txBody>
      <dsp:txXfrm>
        <a:off x="5522266" y="1919408"/>
        <a:ext cx="627754" cy="6986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C17C-FB00-4318-8918-F9CA051630BA}">
      <dsp:nvSpPr>
        <dsp:cNvPr id="0" name=""/>
        <dsp:cNvSpPr/>
      </dsp:nvSpPr>
      <dsp:spPr>
        <a:xfrm>
          <a:off x="80476" y="677961"/>
          <a:ext cx="2282757" cy="319757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attended the  University of the Witwatersrand</a:t>
          </a:r>
          <a:endParaRPr lang="en-US" sz="1000" kern="1200" dirty="0"/>
        </a:p>
        <a:p>
          <a:pPr marL="57150" lvl="1" indent="-57150" algn="l" defTabSz="444500">
            <a:lnSpc>
              <a:spcPct val="90000"/>
            </a:lnSpc>
            <a:spcBef>
              <a:spcPct val="0"/>
            </a:spcBef>
            <a:spcAft>
              <a:spcPct val="15000"/>
            </a:spcAft>
            <a:buChar char="••"/>
          </a:pPr>
          <a:r>
            <a:rPr lang="en-US" sz="1000" kern="1200" dirty="0" smtClean="0"/>
            <a:t>Majored in accounting </a:t>
          </a:r>
          <a:endParaRPr lang="en-US" sz="1000" kern="1200" dirty="0"/>
        </a:p>
      </dsp:txBody>
      <dsp:txXfrm>
        <a:off x="651165" y="1157598"/>
        <a:ext cx="1112844" cy="2238304"/>
      </dsp:txXfrm>
    </dsp:sp>
    <dsp:sp modelId="{87C74742-BDF8-450B-B0E6-0C2BAE099395}">
      <dsp:nvSpPr>
        <dsp:cNvPr id="0" name=""/>
        <dsp:cNvSpPr/>
      </dsp:nvSpPr>
      <dsp:spPr>
        <a:xfrm>
          <a:off x="87095" y="1861408"/>
          <a:ext cx="647203" cy="8146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1986-1989</a:t>
          </a:r>
          <a:endParaRPr lang="en-US" sz="900" kern="1200" dirty="0"/>
        </a:p>
      </dsp:txBody>
      <dsp:txXfrm>
        <a:off x="181876" y="1980715"/>
        <a:ext cx="457641" cy="576062"/>
      </dsp:txXfrm>
    </dsp:sp>
    <dsp:sp modelId="{9D6C728D-518C-4742-B8D5-9CC8307FE4BF}">
      <dsp:nvSpPr>
        <dsp:cNvPr id="0" name=""/>
        <dsp:cNvSpPr/>
      </dsp:nvSpPr>
      <dsp:spPr>
        <a:xfrm>
          <a:off x="2473540" y="728729"/>
          <a:ext cx="2336330" cy="309889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VP Finance H&amp;R Developments</a:t>
          </a:r>
          <a:endParaRPr lang="en-US" sz="1000" kern="1200" dirty="0"/>
        </a:p>
        <a:p>
          <a:pPr marL="57150" lvl="1" indent="-57150" algn="l" defTabSz="444500">
            <a:lnSpc>
              <a:spcPct val="90000"/>
            </a:lnSpc>
            <a:spcBef>
              <a:spcPct val="0"/>
            </a:spcBef>
            <a:spcAft>
              <a:spcPct val="15000"/>
            </a:spcAft>
            <a:buChar char="••"/>
          </a:pPr>
          <a:r>
            <a:rPr lang="en-US" sz="1000" kern="1200" smtClean="0"/>
            <a:t>Responsible for securing construction financing on construction projects and financial reporting.</a:t>
          </a:r>
          <a:endParaRPr lang="en-US" sz="1000" kern="1200" dirty="0"/>
        </a:p>
        <a:p>
          <a:pPr marL="114300" lvl="1" indent="-114300" algn="l" defTabSz="533400">
            <a:lnSpc>
              <a:spcPct val="90000"/>
            </a:lnSpc>
            <a:spcBef>
              <a:spcPct val="0"/>
            </a:spcBef>
            <a:spcAft>
              <a:spcPct val="15000"/>
            </a:spcAft>
            <a:buChar char="••"/>
          </a:pPr>
          <a:endParaRPr lang="en-US" sz="1200" kern="1200" dirty="0"/>
        </a:p>
      </dsp:txBody>
      <dsp:txXfrm>
        <a:off x="3057623" y="1193563"/>
        <a:ext cx="1138961" cy="2169223"/>
      </dsp:txXfrm>
    </dsp:sp>
    <dsp:sp modelId="{75ED3E5F-8CEC-4326-988C-400997EFA833}">
      <dsp:nvSpPr>
        <dsp:cNvPr id="0" name=""/>
        <dsp:cNvSpPr/>
      </dsp:nvSpPr>
      <dsp:spPr>
        <a:xfrm>
          <a:off x="2499431" y="1892569"/>
          <a:ext cx="643089" cy="7879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1997 – 2006 </a:t>
          </a:r>
          <a:endParaRPr lang="en-US" sz="900" kern="1200" dirty="0"/>
        </a:p>
      </dsp:txBody>
      <dsp:txXfrm>
        <a:off x="2593609" y="2007960"/>
        <a:ext cx="454733" cy="557157"/>
      </dsp:txXfrm>
    </dsp:sp>
    <dsp:sp modelId="{376930B0-335B-4B98-9455-5050118EC397}">
      <dsp:nvSpPr>
        <dsp:cNvPr id="0" name=""/>
        <dsp:cNvSpPr/>
      </dsp:nvSpPr>
      <dsp:spPr>
        <a:xfrm>
          <a:off x="4780689" y="727597"/>
          <a:ext cx="2661533" cy="313650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CFO H&amp;R REIT</a:t>
          </a:r>
          <a:endParaRPr lang="en-US" sz="1000" kern="1200" dirty="0"/>
        </a:p>
        <a:p>
          <a:pPr marL="57150" lvl="1" indent="-57150" algn="l" defTabSz="444500">
            <a:lnSpc>
              <a:spcPct val="90000"/>
            </a:lnSpc>
            <a:spcBef>
              <a:spcPct val="0"/>
            </a:spcBef>
            <a:spcAft>
              <a:spcPct val="15000"/>
            </a:spcAft>
            <a:buChar char="••"/>
          </a:pPr>
          <a:r>
            <a:rPr lang="en-US" sz="1000" kern="1200" dirty="0" smtClean="0"/>
            <a:t> Responsible for financial reporting, equity and debt financings, investor relations, and acquisition due diligence. </a:t>
          </a:r>
          <a:endParaRPr lang="en-US" sz="1000" kern="1200" dirty="0"/>
        </a:p>
      </dsp:txBody>
      <dsp:txXfrm>
        <a:off x="5446072" y="1198073"/>
        <a:ext cx="1297497" cy="2195554"/>
      </dsp:txXfrm>
    </dsp:sp>
    <dsp:sp modelId="{BB5DF477-76A4-469E-901E-C568550D3255}">
      <dsp:nvSpPr>
        <dsp:cNvPr id="0" name=""/>
        <dsp:cNvSpPr/>
      </dsp:nvSpPr>
      <dsp:spPr>
        <a:xfrm>
          <a:off x="4898895" y="1926398"/>
          <a:ext cx="616278" cy="7208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2006-Present</a:t>
          </a:r>
          <a:endParaRPr lang="en-US" sz="900" kern="1200" dirty="0"/>
        </a:p>
      </dsp:txBody>
      <dsp:txXfrm>
        <a:off x="4989147" y="2031964"/>
        <a:ext cx="435774" cy="5097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cdr:x>
      <cdr:y>0.15873</cdr:y>
    </cdr:from>
    <cdr:to>
      <cdr:x>0.3277</cdr:x>
      <cdr:y>0.21406</cdr:y>
    </cdr:to>
    <cdr:sp macro="" textlink="">
      <cdr:nvSpPr>
        <cdr:cNvPr id="2" name="TextBox 1"/>
        <cdr:cNvSpPr txBox="1"/>
      </cdr:nvSpPr>
      <cdr:spPr>
        <a:xfrm xmlns:a="http://schemas.openxmlformats.org/drawingml/2006/main">
          <a:off x="1524000" y="762000"/>
          <a:ext cx="973074" cy="265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Diversified</a:t>
          </a:r>
        </a:p>
      </cdr:txBody>
    </cdr:sp>
  </cdr:relSizeAnchor>
  <cdr:relSizeAnchor xmlns:cdr="http://schemas.openxmlformats.org/drawingml/2006/chartDrawing">
    <cdr:from>
      <cdr:x>0.54375</cdr:x>
      <cdr:y>0.14996</cdr:y>
    </cdr:from>
    <cdr:to>
      <cdr:x>0.70657</cdr:x>
      <cdr:y>0.24211</cdr:y>
    </cdr:to>
    <cdr:sp macro="" textlink="">
      <cdr:nvSpPr>
        <cdr:cNvPr id="3" name="TextBox 2"/>
        <cdr:cNvSpPr txBox="1"/>
      </cdr:nvSpPr>
      <cdr:spPr>
        <a:xfrm xmlns:a="http://schemas.openxmlformats.org/drawingml/2006/main">
          <a:off x="5948364" y="862014"/>
          <a:ext cx="1781175"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0.55072</cdr:x>
      <cdr:y>0.14849</cdr:y>
    </cdr:from>
    <cdr:to>
      <cdr:x>0.68568</cdr:x>
      <cdr:y>0.24382</cdr:y>
    </cdr:to>
    <cdr:sp macro="" textlink="">
      <cdr:nvSpPr>
        <cdr:cNvPr id="4" name="TextBox 3"/>
        <cdr:cNvSpPr txBox="1"/>
      </cdr:nvSpPr>
      <cdr:spPr>
        <a:xfrm xmlns:a="http://schemas.openxmlformats.org/drawingml/2006/main">
          <a:off x="6024564" y="852489"/>
          <a:ext cx="1476375" cy="552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0.48</cdr:x>
      <cdr:y>0.2381</cdr:y>
    </cdr:from>
    <cdr:to>
      <cdr:x>0.67</cdr:x>
      <cdr:y>0.33333</cdr:y>
    </cdr:to>
    <cdr:sp macro="" textlink="">
      <cdr:nvSpPr>
        <cdr:cNvPr id="5" name="TextBox 4"/>
        <cdr:cNvSpPr txBox="1"/>
      </cdr:nvSpPr>
      <cdr:spPr>
        <a:xfrm xmlns:a="http://schemas.openxmlformats.org/drawingml/2006/main">
          <a:off x="3657600" y="1143000"/>
          <a:ext cx="1447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Industrial/Retail/Office/Residential</a:t>
          </a:r>
        </a:p>
        <a:p xmlns:a="http://schemas.openxmlformats.org/drawingml/2006/main">
          <a:endParaRPr lang="en-US" sz="1100" dirty="0"/>
        </a:p>
      </cdr:txBody>
    </cdr:sp>
  </cdr:relSizeAnchor>
  <cdr:relSizeAnchor xmlns:cdr="http://schemas.openxmlformats.org/drawingml/2006/chartDrawing">
    <cdr:from>
      <cdr:x>0.86</cdr:x>
      <cdr:y>0.26984</cdr:y>
    </cdr:from>
    <cdr:to>
      <cdr:x>0.98</cdr:x>
      <cdr:y>0.33333</cdr:y>
    </cdr:to>
    <cdr:sp macro="" textlink="">
      <cdr:nvSpPr>
        <cdr:cNvPr id="6" name="TextBox 5"/>
        <cdr:cNvSpPr txBox="1"/>
      </cdr:nvSpPr>
      <cdr:spPr>
        <a:xfrm xmlns:a="http://schemas.openxmlformats.org/drawingml/2006/main">
          <a:off x="6553200" y="1295400"/>
          <a:ext cx="9144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Specialized</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0.01667</cdr:x>
      <cdr:y>0.88889</cdr:y>
    </cdr:from>
    <cdr:to>
      <cdr:x>0.80435</cdr:x>
      <cdr:y>1</cdr:y>
    </cdr:to>
    <cdr:sp macro="" textlink="">
      <cdr:nvSpPr>
        <cdr:cNvPr id="2" name="TextBox 1"/>
        <cdr:cNvSpPr txBox="1"/>
      </cdr:nvSpPr>
      <cdr:spPr>
        <a:xfrm xmlns:a="http://schemas.openxmlformats.org/drawingml/2006/main">
          <a:off x="58432" y="2235203"/>
          <a:ext cx="2760968" cy="2793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NLA of the total portfolio at Sep 30, 2012</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0.01667</cdr:x>
      <cdr:y>0.88889</cdr:y>
    </cdr:from>
    <cdr:to>
      <cdr:x>0.65</cdr:x>
      <cdr:y>1</cdr:y>
    </cdr:to>
    <cdr:sp macro="" textlink="">
      <cdr:nvSpPr>
        <cdr:cNvPr id="2" name="TextBox 1"/>
        <cdr:cNvSpPr txBox="1"/>
      </cdr:nvSpPr>
      <cdr:spPr>
        <a:xfrm xmlns:a="http://schemas.openxmlformats.org/drawingml/2006/main">
          <a:off x="76200" y="2438400"/>
          <a:ext cx="2895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Annualized Rental Revenue at Sep 30, 2012</a:t>
          </a:r>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0.02188</cdr:x>
      <cdr:y>0.90799</cdr:y>
    </cdr:from>
    <cdr:to>
      <cdr:x>0.60938</cdr:x>
      <cdr:y>0.97743</cdr:y>
    </cdr:to>
    <cdr:sp macro="" textlink="">
      <cdr:nvSpPr>
        <cdr:cNvPr id="2" name="TextBox 1"/>
        <cdr:cNvSpPr txBox="1"/>
      </cdr:nvSpPr>
      <cdr:spPr>
        <a:xfrm xmlns:a="http://schemas.openxmlformats.org/drawingml/2006/main">
          <a:off x="100013" y="2490788"/>
          <a:ext cx="2686050"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Annualized</a:t>
          </a:r>
          <a:r>
            <a:rPr lang="en-US" sz="1100" baseline="0"/>
            <a:t> rental revenue at sep 30, 2012</a:t>
          </a:r>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454FC-D3D5-4C74-9F05-582408677195}" type="datetimeFigureOut">
              <a:rPr lang="en-US" smtClean="0"/>
              <a:pPr/>
              <a:t>11/19/2012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554F2D-23B8-4649-B06F-5403517D73D0}" type="slidenum">
              <a:rPr lang="en-US" smtClean="0"/>
              <a:pPr/>
              <a:t>‹#›</a:t>
            </a:fld>
            <a:endParaRPr lang="en-US"/>
          </a:p>
        </p:txBody>
      </p:sp>
    </p:spTree>
    <p:extLst>
      <p:ext uri="{BB962C8B-B14F-4D97-AF65-F5344CB8AC3E}">
        <p14:creationId xmlns:p14="http://schemas.microsoft.com/office/powerpoint/2010/main" val="155402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en.wikipedia.org/wiki/Financial_crisis_of_2007%E2%80%932008" TargetMode="External"/><Relationship Id="rId3" Type="http://schemas.openxmlformats.org/officeDocument/2006/relationships/hyperlink" Target="http://en.wikipedia.org/wiki/2008%E2%80%932012_global_recession" TargetMode="External"/><Relationship Id="rId7" Type="http://schemas.openxmlformats.org/officeDocument/2006/relationships/hyperlink" Target="http://en.wikipedia.org/wiki/Great_Depression"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en.wikipedia.org/wiki/Financial_crisis" TargetMode="External"/><Relationship Id="rId11" Type="http://schemas.openxmlformats.org/officeDocument/2006/relationships/hyperlink" Target="http://en.wikipedia.org/wiki/Foreclosure" TargetMode="External"/><Relationship Id="rId5" Type="http://schemas.openxmlformats.org/officeDocument/2006/relationships/hyperlink" Target="http://en.wikipedia.org/wiki/Economist" TargetMode="External"/><Relationship Id="rId10" Type="http://schemas.openxmlformats.org/officeDocument/2006/relationships/hyperlink" Target="http://en.wikipedia.org/wiki/Eviction" TargetMode="External"/><Relationship Id="rId4" Type="http://schemas.openxmlformats.org/officeDocument/2006/relationships/hyperlink" Target="http://en.wikipedia.org/wiki/World_economy" TargetMode="External"/><Relationship Id="rId9" Type="http://schemas.openxmlformats.org/officeDocument/2006/relationships/hyperlink" Target="http://en.wikipedia.org/wiki/Bailou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2007_Canadian_federal_budg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investopedia.com/terms/f/fundsfromoperation.asp"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investopedia.com/terms/f/fundsfromoperation.asp"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investopedia.com/terms/f/fundsfromoperation.asp"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2</a:t>
            </a:fld>
            <a:endParaRPr lang="en-US"/>
          </a:p>
        </p:txBody>
      </p:sp>
    </p:spTree>
    <p:extLst>
      <p:ext uri="{BB962C8B-B14F-4D97-AF65-F5344CB8AC3E}">
        <p14:creationId xmlns:p14="http://schemas.microsoft.com/office/powerpoint/2010/main" val="2745067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14</a:t>
            </a:fld>
            <a:endParaRPr lang="en-US"/>
          </a:p>
        </p:txBody>
      </p:sp>
    </p:spTree>
    <p:extLst>
      <p:ext uri="{BB962C8B-B14F-4D97-AF65-F5344CB8AC3E}">
        <p14:creationId xmlns:p14="http://schemas.microsoft.com/office/powerpoint/2010/main" val="168049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200 billion</a:t>
            </a:r>
            <a:r>
              <a:rPr lang="en-US" baseline="0" dirty="0" smtClean="0"/>
              <a:t> 3 years ago – extremely high growth</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18</a:t>
            </a:fld>
            <a:endParaRPr lang="en-US"/>
          </a:p>
        </p:txBody>
      </p:sp>
    </p:spTree>
    <p:extLst>
      <p:ext uri="{BB962C8B-B14F-4D97-AF65-F5344CB8AC3E}">
        <p14:creationId xmlns:p14="http://schemas.microsoft.com/office/powerpoint/2010/main" val="964075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XRE</a:t>
            </a:r>
            <a:r>
              <a:rPr lang="en-US" baseline="0" dirty="0" smtClean="0"/>
              <a:t> seeks to provide LT capital growth by replicating, to the extent possible, the performance of S&amp;P/TSX Capped REIT Index through investments in the constituent issuers of such index, net of expenses</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22</a:t>
            </a:fld>
            <a:endParaRPr lang="en-US"/>
          </a:p>
        </p:txBody>
      </p:sp>
    </p:spTree>
    <p:extLst>
      <p:ext uri="{BB962C8B-B14F-4D97-AF65-F5344CB8AC3E}">
        <p14:creationId xmlns:p14="http://schemas.microsoft.com/office/powerpoint/2010/main" val="1422576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Two companies could generate the same EPS number, but one could do so with less equity (investment) - that company would be more efficient at using its capital to generate income and, all other things being equal, would be a "better" company. Investors also need to be aware of earnings manipulation that will affect the quality of the earnings number. It is important not to rely on any one financial measure, but to use it in conjunction with statement analysis and other measures.</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rPr>
              <a:t>Find</a:t>
            </a:r>
            <a:r>
              <a:rPr lang="en-US" sz="1200" b="0" i="0" u="sng" kern="1200" baseline="0" dirty="0" smtClean="0">
                <a:solidFill>
                  <a:schemeClr val="tx1"/>
                </a:solidFill>
                <a:effectLst/>
                <a:latin typeface="+mn-lt"/>
                <a:ea typeface="+mn-ea"/>
                <a:cs typeface="+mn-cs"/>
              </a:rPr>
              <a:t> benchmark of yield</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242085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Highest point : 29.20 in </a:t>
            </a:r>
            <a:r>
              <a:rPr lang="en-US" dirty="0" err="1" smtClean="0"/>
              <a:t>july</a:t>
            </a:r>
            <a:r>
              <a:rPr lang="en-US" baseline="0" dirty="0" smtClean="0"/>
              <a:t> 25 </a:t>
            </a:r>
            <a:r>
              <a:rPr lang="en-US" dirty="0" smtClean="0"/>
              <a:t>,</a:t>
            </a:r>
            <a:r>
              <a:rPr lang="en-US" baseline="0" dirty="0" smtClean="0"/>
              <a:t> 2012</a:t>
            </a:r>
          </a:p>
          <a:p>
            <a:r>
              <a:rPr lang="en-US" baseline="0" dirty="0" smtClean="0"/>
              <a:t>July 26: the announcement of the acquisition of </a:t>
            </a:r>
            <a:r>
              <a:rPr lang="en-US" dirty="0" smtClean="0"/>
              <a:t>Georgian Mall</a:t>
            </a:r>
            <a:r>
              <a:rPr lang="en-US" sz="1200" b="0" i="0" kern="1200" dirty="0" smtClean="0">
                <a:solidFill>
                  <a:schemeClr val="tx1"/>
                </a:solidFill>
                <a:effectLst/>
                <a:latin typeface="+mn-lt"/>
                <a:ea typeface="+mn-ea"/>
                <a:cs typeface="+mn-cs"/>
              </a:rPr>
              <a:t> in </a:t>
            </a:r>
            <a:r>
              <a:rPr lang="en-US" dirty="0" smtClean="0"/>
              <a:t>Barrie, Ontario</a:t>
            </a:r>
          </a:p>
          <a:p>
            <a:r>
              <a:rPr lang="en-US" dirty="0" smtClean="0"/>
              <a:t>Lowest point : </a:t>
            </a:r>
            <a:r>
              <a:rPr lang="en-US" baseline="0" dirty="0" smtClean="0"/>
              <a:t> </a:t>
            </a:r>
            <a:r>
              <a:rPr lang="en-US" dirty="0" smtClean="0"/>
              <a:t>25.72 in June</a:t>
            </a:r>
            <a:r>
              <a:rPr lang="en-US" baseline="0" dirty="0" smtClean="0"/>
              <a:t> 14, 2012</a:t>
            </a:r>
          </a:p>
          <a:p>
            <a:r>
              <a:rPr lang="en-US" baseline="0" dirty="0" smtClean="0"/>
              <a:t>June 15 :At maturity on June 15, 2012, the Trust redeemed the $100 million Series H debentures with a coupon rate of 4.70%, in accordance</a:t>
            </a:r>
          </a:p>
          <a:p>
            <a:r>
              <a:rPr lang="en-US" baseline="0" dirty="0" smtClean="0"/>
              <a:t>with their terms.</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080015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DECEMBER</a:t>
            </a:r>
            <a:r>
              <a:rPr lang="en-US" baseline="0" dirty="0" smtClean="0"/>
              <a:t> 2008: Global financial crisis … subprime</a:t>
            </a:r>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2008–2012 global recession</a:t>
            </a:r>
            <a:r>
              <a:rPr lang="en-US" sz="1200" b="0" i="0" kern="1200" dirty="0" smtClean="0">
                <a:solidFill>
                  <a:schemeClr val="tx1"/>
                </a:solidFill>
                <a:effectLst/>
                <a:latin typeface="+mn-lt"/>
                <a:ea typeface="+mn-ea"/>
                <a:cs typeface="+mn-cs"/>
              </a:rPr>
              <a:t>, sometimes referred to as the </a:t>
            </a:r>
            <a:r>
              <a:rPr lang="en-US" sz="1200" b="1" i="0" kern="1200" dirty="0" smtClean="0">
                <a:solidFill>
                  <a:schemeClr val="tx1"/>
                </a:solidFill>
                <a:effectLst/>
                <a:latin typeface="+mn-lt"/>
                <a:ea typeface="+mn-ea"/>
                <a:cs typeface="+mn-cs"/>
              </a:rPr>
              <a:t>late-2000s recession</a:t>
            </a:r>
            <a:r>
              <a:rPr lang="en-US" sz="1200" b="0" i="0" kern="1200" dirty="0" smtClean="0">
                <a:solidFill>
                  <a:schemeClr val="tx1"/>
                </a:solidFill>
                <a:effectLst/>
                <a:latin typeface="+mn-lt"/>
                <a:ea typeface="+mn-ea"/>
                <a:cs typeface="+mn-cs"/>
              </a:rPr>
              <a:t>, the </a:t>
            </a:r>
            <a:r>
              <a:rPr lang="en-US" sz="1200" b="1" i="0" kern="1200" dirty="0" smtClean="0">
                <a:solidFill>
                  <a:schemeClr val="tx1"/>
                </a:solidFill>
                <a:effectLst/>
                <a:latin typeface="+mn-lt"/>
                <a:ea typeface="+mn-ea"/>
                <a:cs typeface="+mn-cs"/>
              </a:rPr>
              <a:t>Great Recession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3"/>
              </a:rPr>
              <a:t>[1]</a:t>
            </a:r>
            <a:r>
              <a:rPr lang="en-US" sz="1200" b="0" i="0" kern="1200" dirty="0" smtClean="0">
                <a:solidFill>
                  <a:schemeClr val="tx1"/>
                </a:solidFill>
                <a:effectLst/>
                <a:latin typeface="+mn-lt"/>
                <a:ea typeface="+mn-ea"/>
                <a:cs typeface="+mn-cs"/>
              </a:rPr>
              <a:t> the </a:t>
            </a:r>
            <a:r>
              <a:rPr lang="en-US" sz="1200" b="1" i="0" kern="1200" dirty="0" smtClean="0">
                <a:solidFill>
                  <a:schemeClr val="tx1"/>
                </a:solidFill>
                <a:effectLst/>
                <a:latin typeface="+mn-lt"/>
                <a:ea typeface="+mn-ea"/>
                <a:cs typeface="+mn-cs"/>
              </a:rPr>
              <a:t>Lesser Depression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3"/>
              </a:rPr>
              <a:t>[2]</a:t>
            </a:r>
            <a:r>
              <a:rPr lang="en-US" sz="1200" b="0" i="0" kern="1200" dirty="0" smtClean="0">
                <a:solidFill>
                  <a:schemeClr val="tx1"/>
                </a:solidFill>
                <a:effectLst/>
                <a:latin typeface="+mn-lt"/>
                <a:ea typeface="+mn-ea"/>
                <a:cs typeface="+mn-cs"/>
              </a:rPr>
              <a:t>or the </a:t>
            </a:r>
            <a:r>
              <a:rPr lang="en-US" sz="1200" b="1" i="0" kern="1200" dirty="0" smtClean="0">
                <a:solidFill>
                  <a:schemeClr val="tx1"/>
                </a:solidFill>
                <a:effectLst/>
                <a:latin typeface="+mn-lt"/>
                <a:ea typeface="+mn-ea"/>
                <a:cs typeface="+mn-cs"/>
              </a:rPr>
              <a:t>Long Recession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3"/>
              </a:rPr>
              <a:t>[3]</a:t>
            </a:r>
            <a:r>
              <a:rPr lang="en-US" sz="1200" b="0" i="0" kern="1200" dirty="0" smtClean="0">
                <a:solidFill>
                  <a:schemeClr val="tx1"/>
                </a:solidFill>
                <a:effectLst/>
                <a:latin typeface="+mn-lt"/>
                <a:ea typeface="+mn-ea"/>
                <a:cs typeface="+mn-cs"/>
              </a:rPr>
              <a:t> is a marked global economic decline that began in December 2007 and took a particularly sharp downward turn in September 2008. The global recession affected the entire </a:t>
            </a:r>
            <a:r>
              <a:rPr lang="en-US" sz="1200" b="0" i="0" u="none" strike="noStrike" kern="1200" dirty="0" smtClean="0">
                <a:solidFill>
                  <a:schemeClr val="tx1"/>
                </a:solidFill>
                <a:effectLst/>
                <a:latin typeface="+mn-lt"/>
                <a:ea typeface="+mn-ea"/>
                <a:cs typeface="+mn-cs"/>
                <a:hlinkClick r:id="rId4" tooltip="World economy"/>
              </a:rPr>
              <a:t>world economy</a:t>
            </a:r>
            <a:r>
              <a:rPr lang="en-US" sz="1200" b="0" i="0" kern="1200" dirty="0" smtClean="0">
                <a:solidFill>
                  <a:schemeClr val="tx1"/>
                </a:solidFill>
                <a:effectLst/>
                <a:latin typeface="+mn-lt"/>
                <a:ea typeface="+mn-ea"/>
                <a:cs typeface="+mn-cs"/>
              </a:rPr>
              <a:t>, with higher detriment in some countries than others.</a:t>
            </a:r>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financial crisis of 2007–2008</a:t>
            </a:r>
            <a:r>
              <a:rPr lang="en-US" sz="1200" b="0" i="0" kern="1200" dirty="0" smtClean="0">
                <a:solidFill>
                  <a:schemeClr val="tx1"/>
                </a:solidFill>
                <a:effectLst/>
                <a:latin typeface="+mn-lt"/>
                <a:ea typeface="+mn-ea"/>
                <a:cs typeface="+mn-cs"/>
              </a:rPr>
              <a:t>, also known as the </a:t>
            </a:r>
            <a:r>
              <a:rPr lang="en-US" sz="1200" b="1" i="0" kern="1200" dirty="0" smtClean="0">
                <a:solidFill>
                  <a:schemeClr val="tx1"/>
                </a:solidFill>
                <a:effectLst/>
                <a:latin typeface="+mn-lt"/>
                <a:ea typeface="+mn-ea"/>
                <a:cs typeface="+mn-cs"/>
              </a:rPr>
              <a:t>global financial crisis</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2008 financial crisis</a:t>
            </a:r>
            <a:r>
              <a:rPr lang="en-US" sz="1200" b="0" i="0" kern="1200" dirty="0" smtClean="0">
                <a:solidFill>
                  <a:schemeClr val="tx1"/>
                </a:solidFill>
                <a:effectLst/>
                <a:latin typeface="+mn-lt"/>
                <a:ea typeface="+mn-ea"/>
                <a:cs typeface="+mn-cs"/>
              </a:rPr>
              <a:t>, is considered by many </a:t>
            </a:r>
            <a:r>
              <a:rPr lang="en-US" sz="1200" b="0" i="0" u="none" strike="noStrike" kern="1200" dirty="0" smtClean="0">
                <a:solidFill>
                  <a:schemeClr val="tx1"/>
                </a:solidFill>
                <a:effectLst/>
                <a:latin typeface="+mn-lt"/>
                <a:ea typeface="+mn-ea"/>
                <a:cs typeface="+mn-cs"/>
                <a:hlinkClick r:id="rId5" tooltip="Economist"/>
              </a:rPr>
              <a:t>economists</a:t>
            </a:r>
            <a:r>
              <a:rPr lang="en-US" sz="1200" b="0" i="0" kern="1200" dirty="0" smtClean="0">
                <a:solidFill>
                  <a:schemeClr val="tx1"/>
                </a:solidFill>
                <a:effectLst/>
                <a:latin typeface="+mn-lt"/>
                <a:ea typeface="+mn-ea"/>
                <a:cs typeface="+mn-cs"/>
              </a:rPr>
              <a:t> to be the worst </a:t>
            </a:r>
            <a:r>
              <a:rPr lang="en-US" sz="1200" b="0" i="0" u="none" strike="noStrike" kern="1200" dirty="0" smtClean="0">
                <a:solidFill>
                  <a:schemeClr val="tx1"/>
                </a:solidFill>
                <a:effectLst/>
                <a:latin typeface="+mn-lt"/>
                <a:ea typeface="+mn-ea"/>
                <a:cs typeface="+mn-cs"/>
                <a:hlinkClick r:id="rId6" tooltip="Financial crisis"/>
              </a:rPr>
              <a:t>financial crisis</a:t>
            </a:r>
            <a:r>
              <a:rPr lang="en-US" sz="1200" b="0" i="0" kern="1200" dirty="0" smtClean="0">
                <a:solidFill>
                  <a:schemeClr val="tx1"/>
                </a:solidFill>
                <a:effectLst/>
                <a:latin typeface="+mn-lt"/>
                <a:ea typeface="+mn-ea"/>
                <a:cs typeface="+mn-cs"/>
              </a:rPr>
              <a:t> since the </a:t>
            </a:r>
            <a:r>
              <a:rPr lang="en-US" sz="1200" b="0" i="0" u="none" strike="noStrike" kern="1200" dirty="0" smtClean="0">
                <a:solidFill>
                  <a:schemeClr val="tx1"/>
                </a:solidFill>
                <a:effectLst/>
                <a:latin typeface="+mn-lt"/>
                <a:ea typeface="+mn-ea"/>
                <a:cs typeface="+mn-cs"/>
                <a:hlinkClick r:id="rId7" tooltip="Great Depression"/>
              </a:rPr>
              <a:t>Great Depression</a:t>
            </a:r>
            <a:r>
              <a:rPr lang="en-US" sz="1200" b="0" i="0" kern="1200" dirty="0" smtClean="0">
                <a:solidFill>
                  <a:schemeClr val="tx1"/>
                </a:solidFill>
                <a:effectLst/>
                <a:latin typeface="+mn-lt"/>
                <a:ea typeface="+mn-ea"/>
                <a:cs typeface="+mn-cs"/>
              </a:rPr>
              <a:t> of the 1930s.</a:t>
            </a:r>
            <a:r>
              <a:rPr lang="en-US" sz="1200" b="0" i="0" u="none" strike="noStrike" kern="1200" baseline="30000" dirty="0" smtClean="0">
                <a:solidFill>
                  <a:schemeClr val="tx1"/>
                </a:solidFill>
                <a:effectLst/>
                <a:latin typeface="+mn-lt"/>
                <a:ea typeface="+mn-ea"/>
                <a:cs typeface="+mn-cs"/>
                <a:hlinkClick r:id="rId8"/>
              </a:rPr>
              <a:t>[1][2]</a:t>
            </a:r>
            <a:r>
              <a:rPr lang="en-US" sz="1200" b="0" i="0" kern="1200" dirty="0" smtClean="0">
                <a:solidFill>
                  <a:schemeClr val="tx1"/>
                </a:solidFill>
                <a:effectLst/>
                <a:latin typeface="+mn-lt"/>
                <a:ea typeface="+mn-ea"/>
                <a:cs typeface="+mn-cs"/>
              </a:rPr>
              <a:t> It resulted in the threat of total collapse of large financial institutions, the </a:t>
            </a:r>
            <a:r>
              <a:rPr lang="en-US" sz="1200" b="0" i="0" u="none" strike="noStrike" kern="1200" dirty="0" smtClean="0">
                <a:solidFill>
                  <a:schemeClr val="tx1"/>
                </a:solidFill>
                <a:effectLst/>
                <a:latin typeface="+mn-lt"/>
                <a:ea typeface="+mn-ea"/>
                <a:cs typeface="+mn-cs"/>
                <a:hlinkClick r:id="rId9" tooltip="Bailout"/>
              </a:rPr>
              <a:t>bailout</a:t>
            </a:r>
            <a:r>
              <a:rPr lang="en-US" sz="1200" b="0" i="0" kern="1200" dirty="0" smtClean="0">
                <a:solidFill>
                  <a:schemeClr val="tx1"/>
                </a:solidFill>
                <a:effectLst/>
                <a:latin typeface="+mn-lt"/>
                <a:ea typeface="+mn-ea"/>
                <a:cs typeface="+mn-cs"/>
              </a:rPr>
              <a:t> of banks by national governments, and downturns in stock markets around the world. In many areas, the housing market also suffered, resulting in </a:t>
            </a:r>
            <a:r>
              <a:rPr lang="en-US" sz="1200" b="0" i="0" u="none" strike="noStrike" kern="1200" dirty="0" smtClean="0">
                <a:solidFill>
                  <a:schemeClr val="tx1"/>
                </a:solidFill>
                <a:effectLst/>
                <a:latin typeface="+mn-lt"/>
                <a:ea typeface="+mn-ea"/>
                <a:cs typeface="+mn-cs"/>
                <a:hlinkClick r:id="rId10" tooltip="Eviction"/>
              </a:rPr>
              <a:t>evictions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1" tooltip="Foreclosure"/>
              </a:rPr>
              <a:t>foreclosures</a:t>
            </a:r>
            <a:r>
              <a:rPr lang="en-US" sz="1200" b="0" i="0" kern="1200" dirty="0" smtClean="0">
                <a:solidFill>
                  <a:schemeClr val="tx1"/>
                </a:solidFill>
                <a:effectLst/>
                <a:latin typeface="+mn-lt"/>
                <a:ea typeface="+mn-ea"/>
                <a:cs typeface="+mn-cs"/>
              </a:rPr>
              <a:t> and prolonged unemployment. The crisis played a significant role in the failure of key businesses, declines in consumer wealth estimated in trillions of US dollars, and a downturn in economic activity.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689165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759008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June 15 :At maturity on June 15, 2012, the Trust redeemed the $100 million Series H debentures with a coupon rate of 4.70%, in accordance</a:t>
            </a:r>
          </a:p>
          <a:p>
            <a:r>
              <a:rPr lang="en-US" baseline="0" dirty="0" smtClean="0"/>
              <a:t>with their terms.</a:t>
            </a:r>
            <a:endParaRPr lang="en-US" dirty="0" smtClean="0"/>
          </a:p>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t>48</a:t>
            </a:fld>
            <a:endParaRPr lang="en-US"/>
          </a:p>
        </p:txBody>
      </p:sp>
    </p:spTree>
    <p:extLst>
      <p:ext uri="{BB962C8B-B14F-4D97-AF65-F5344CB8AC3E}">
        <p14:creationId xmlns:p14="http://schemas.microsoft.com/office/powerpoint/2010/main" val="369284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September 2012, </a:t>
            </a:r>
            <a:r>
              <a:rPr lang="en-US" dirty="0" err="1" smtClean="0"/>
              <a:t>RioCan</a:t>
            </a:r>
            <a:r>
              <a:rPr lang="en-US" dirty="0" smtClean="0"/>
              <a:t> announced that it had entered into an agreement to dissolve its joint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venture agreement with Cedar, which was dissolved subsequent to the quarter end, on October 10, 2012. As a result, </a:t>
            </a:r>
            <a:r>
              <a:rPr lang="en-US" dirty="0" err="1" smtClean="0"/>
              <a:t>RioCan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acquired Cedar’s 20% interest in 21 of the properties in the venture and sold </a:t>
            </a:r>
            <a:r>
              <a:rPr lang="en-US" dirty="0" err="1" smtClean="0"/>
              <a:t>RioCan’s</a:t>
            </a:r>
            <a:r>
              <a:rPr lang="en-US" dirty="0" smtClean="0"/>
              <a:t> 80% interest in one property to Cedar</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37101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Stable occupancy rate </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17833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tax designation for a corporate entity investing in real estate designed to reduce corporate tax</a:t>
            </a:r>
            <a:endParaRPr lang="en-US" dirty="0"/>
          </a:p>
        </p:txBody>
      </p:sp>
      <p:sp>
        <p:nvSpPr>
          <p:cNvPr id="4" name="Slide Number Placeholder 3"/>
          <p:cNvSpPr>
            <a:spLocks noGrp="1"/>
          </p:cNvSpPr>
          <p:nvPr>
            <p:ph type="sldNum" sz="quarter" idx="10"/>
          </p:nvPr>
        </p:nvSpPr>
        <p:spPr/>
        <p:txBody>
          <a:bodyPr/>
          <a:lstStyle/>
          <a:p>
            <a:fld id="{40D96EA5-8FA4-4BF0-A624-6FF3793AFF67}" type="slidenum">
              <a:rPr lang="en-US" smtClean="0"/>
              <a:pPr/>
              <a:t>3</a:t>
            </a:fld>
            <a:endParaRPr lang="en-US"/>
          </a:p>
        </p:txBody>
      </p:sp>
    </p:spTree>
    <p:extLst>
      <p:ext uri="{BB962C8B-B14F-4D97-AF65-F5344CB8AC3E}">
        <p14:creationId xmlns:p14="http://schemas.microsoft.com/office/powerpoint/2010/main" val="1167767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t>55</a:t>
            </a:fld>
            <a:endParaRPr lang="en-US"/>
          </a:p>
        </p:txBody>
      </p:sp>
    </p:spTree>
    <p:extLst>
      <p:ext uri="{BB962C8B-B14F-4D97-AF65-F5344CB8AC3E}">
        <p14:creationId xmlns:p14="http://schemas.microsoft.com/office/powerpoint/2010/main" val="2033899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2567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in </a:t>
            </a:r>
            <a:r>
              <a:rPr lang="en-US" dirty="0" err="1" smtClean="0"/>
              <a:t>RioCan’s</a:t>
            </a:r>
            <a:r>
              <a:rPr lang="en-US" dirty="0" smtClean="0"/>
              <a:t> portfolio, as of September 30, 2012, are 49 shopping </a:t>
            </a:r>
            <a:r>
              <a:rPr lang="en-US" dirty="0" err="1" smtClean="0"/>
              <a:t>centres</a:t>
            </a:r>
            <a:r>
              <a:rPr lang="en-US" dirty="0" smtClean="0"/>
              <a:t>, predominantly grocery anchored and new</a:t>
            </a:r>
          </a:p>
          <a:p>
            <a:r>
              <a:rPr lang="en-US" dirty="0" smtClean="0"/>
              <a:t>format retail </a:t>
            </a:r>
            <a:r>
              <a:rPr lang="en-US" dirty="0" err="1" smtClean="0"/>
              <a:t>centres</a:t>
            </a:r>
            <a:r>
              <a:rPr lang="en-US" dirty="0" smtClean="0"/>
              <a:t> that are located in the US, primarily held through five joint venture arrangements (44 </a:t>
            </a:r>
            <a:r>
              <a:rPr lang="en-US" dirty="0" err="1" smtClean="0"/>
              <a:t>centres</a:t>
            </a:r>
            <a:r>
              <a:rPr lang="en-US" dirty="0" smtClean="0"/>
              <a:t>), as well as</a:t>
            </a:r>
          </a:p>
          <a:p>
            <a:r>
              <a:rPr lang="en-US" dirty="0" smtClean="0"/>
              <a:t>through outright ownership (5 </a:t>
            </a:r>
            <a:r>
              <a:rPr lang="en-US" dirty="0" err="1" smtClean="0"/>
              <a:t>centres</a:t>
            </a:r>
            <a:r>
              <a:rPr lang="en-US" dirty="0" smtClean="0"/>
              <a:t>). </a:t>
            </a:r>
            <a:r>
              <a:rPr lang="en-US" dirty="0" err="1" smtClean="0"/>
              <a:t>RioCan’s</a:t>
            </a:r>
            <a:r>
              <a:rPr lang="en-US" dirty="0" smtClean="0"/>
              <a:t> primary joint venture arrangements are with Retail Properties of America, Inc.</a:t>
            </a:r>
          </a:p>
          <a:p>
            <a:r>
              <a:rPr lang="en-US" dirty="0" smtClean="0"/>
              <a:t>(formerly Inland Western Retail REIT) (“RPAI”), </a:t>
            </a:r>
            <a:r>
              <a:rPr lang="en-US" dirty="0" err="1" smtClean="0"/>
              <a:t>Kimco</a:t>
            </a:r>
            <a:r>
              <a:rPr lang="en-US" dirty="0" smtClean="0"/>
              <a:t> Realty Corporation (“</a:t>
            </a:r>
            <a:r>
              <a:rPr lang="en-US" dirty="0" err="1" smtClean="0"/>
              <a:t>Kimco</a:t>
            </a:r>
            <a:r>
              <a:rPr lang="en-US" dirty="0" smtClean="0"/>
              <a:t>”), Dunhill Partners, Inc. (“Dunhill”) and the</a:t>
            </a:r>
          </a:p>
          <a:p>
            <a:r>
              <a:rPr lang="en-US" dirty="0" smtClean="0"/>
              <a:t>Sterling Organization LLC (“Sterling”). In September 2012, </a:t>
            </a:r>
            <a:r>
              <a:rPr lang="en-US" dirty="0" err="1" smtClean="0"/>
              <a:t>RioCan</a:t>
            </a:r>
            <a:r>
              <a:rPr lang="en-US" dirty="0" smtClean="0"/>
              <a:t> announced that it had entered into an agreement to dissolve its</a:t>
            </a:r>
          </a:p>
          <a:p>
            <a:r>
              <a:rPr lang="en-US" dirty="0" smtClean="0"/>
              <a:t>joint venture agreement with Cedar Realty Trust (“Cedar”), and on October 10, 2012 the joint venture with Cedar was dissolved. As</a:t>
            </a:r>
          </a:p>
          <a:p>
            <a:r>
              <a:rPr lang="en-US" dirty="0" smtClean="0"/>
              <a:t>a result, </a:t>
            </a:r>
            <a:r>
              <a:rPr lang="en-US" dirty="0" err="1" smtClean="0"/>
              <a:t>RioCan</a:t>
            </a:r>
            <a:r>
              <a:rPr lang="en-US" dirty="0" smtClean="0"/>
              <a:t> acquired Cedar’s 20% interest in 21 of the properties in the joint venture and sold </a:t>
            </a:r>
            <a:r>
              <a:rPr lang="en-US" dirty="0" err="1" smtClean="0"/>
              <a:t>RioCan’s</a:t>
            </a:r>
            <a:r>
              <a:rPr lang="en-US" dirty="0" smtClean="0"/>
              <a:t> 80% interest in one</a:t>
            </a:r>
          </a:p>
          <a:p>
            <a:r>
              <a:rPr lang="en-US" dirty="0" smtClean="0"/>
              <a:t>property to Cedar. </a:t>
            </a:r>
            <a:r>
              <a:rPr lang="en-US" dirty="0" err="1" smtClean="0"/>
              <a:t>RioCan</a:t>
            </a:r>
            <a:r>
              <a:rPr lang="en-US" dirty="0" smtClean="0"/>
              <a:t> continues to own an approximately 13% equity interest in Cedar, which is listed on the NYSE (CDR).</a:t>
            </a:r>
          </a:p>
          <a:p>
            <a:r>
              <a:rPr lang="en-US" dirty="0" err="1" smtClean="0"/>
              <a:t>RioCan</a:t>
            </a:r>
            <a:r>
              <a:rPr lang="en-US" dirty="0" smtClean="0"/>
              <a:t> intends to dispose of the shares over time, as market conditions permit</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587313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in </a:t>
            </a:r>
            <a:r>
              <a:rPr lang="en-US" dirty="0" err="1" smtClean="0"/>
              <a:t>RioCan’s</a:t>
            </a:r>
            <a:r>
              <a:rPr lang="en-US" dirty="0" smtClean="0"/>
              <a:t> portfolio, as of September 30, 2012, are 49 shopping </a:t>
            </a:r>
            <a:r>
              <a:rPr lang="en-US" dirty="0" err="1" smtClean="0"/>
              <a:t>centres</a:t>
            </a:r>
            <a:r>
              <a:rPr lang="en-US" dirty="0" smtClean="0"/>
              <a:t>, predominantly grocery anchored and new</a:t>
            </a:r>
          </a:p>
          <a:p>
            <a:r>
              <a:rPr lang="en-US" dirty="0" smtClean="0"/>
              <a:t>format retail </a:t>
            </a:r>
            <a:r>
              <a:rPr lang="en-US" dirty="0" err="1" smtClean="0"/>
              <a:t>centres</a:t>
            </a:r>
            <a:r>
              <a:rPr lang="en-US" dirty="0" smtClean="0"/>
              <a:t> that are located in the US, primarily held through five joint venture arrangements (44 </a:t>
            </a:r>
            <a:r>
              <a:rPr lang="en-US" dirty="0" err="1" smtClean="0"/>
              <a:t>centres</a:t>
            </a:r>
            <a:r>
              <a:rPr lang="en-US" dirty="0" smtClean="0"/>
              <a:t>), as well as</a:t>
            </a:r>
          </a:p>
          <a:p>
            <a:r>
              <a:rPr lang="en-US" dirty="0" smtClean="0"/>
              <a:t>through outright ownership (5 </a:t>
            </a:r>
            <a:r>
              <a:rPr lang="en-US" dirty="0" err="1" smtClean="0"/>
              <a:t>centres</a:t>
            </a:r>
            <a:r>
              <a:rPr lang="en-US" dirty="0" smtClean="0"/>
              <a:t>). </a:t>
            </a:r>
            <a:r>
              <a:rPr lang="en-US" dirty="0" err="1" smtClean="0"/>
              <a:t>RioCan’s</a:t>
            </a:r>
            <a:r>
              <a:rPr lang="en-US" dirty="0" smtClean="0"/>
              <a:t> primary joint venture arrangements are with Retail Properties of America, Inc.</a:t>
            </a:r>
          </a:p>
          <a:p>
            <a:r>
              <a:rPr lang="en-US" dirty="0" smtClean="0"/>
              <a:t>(formerly Inland Western Retail REIT) (“RPAI”), </a:t>
            </a:r>
            <a:r>
              <a:rPr lang="en-US" dirty="0" err="1" smtClean="0"/>
              <a:t>Kimco</a:t>
            </a:r>
            <a:r>
              <a:rPr lang="en-US" dirty="0" smtClean="0"/>
              <a:t> Realty Corporation (“</a:t>
            </a:r>
            <a:r>
              <a:rPr lang="en-US" dirty="0" err="1" smtClean="0"/>
              <a:t>Kimco</a:t>
            </a:r>
            <a:r>
              <a:rPr lang="en-US" dirty="0" smtClean="0"/>
              <a:t>”), Dunhill Partners, Inc. (“Dunhill”) and the</a:t>
            </a:r>
          </a:p>
          <a:p>
            <a:r>
              <a:rPr lang="en-US" dirty="0" smtClean="0"/>
              <a:t>Sterling Organization LLC (“Sterling”). In September 2012, </a:t>
            </a:r>
            <a:r>
              <a:rPr lang="en-US" dirty="0" err="1" smtClean="0"/>
              <a:t>RioCan</a:t>
            </a:r>
            <a:r>
              <a:rPr lang="en-US" dirty="0" smtClean="0"/>
              <a:t> announced that it had entered into an agreement to dissolve its</a:t>
            </a:r>
          </a:p>
          <a:p>
            <a:r>
              <a:rPr lang="en-US" dirty="0" smtClean="0"/>
              <a:t>joint venture agreement with Cedar Realty Trust (“Cedar”), and on October 10, 2012 the joint venture with Cedar was dissolved. As</a:t>
            </a:r>
          </a:p>
          <a:p>
            <a:r>
              <a:rPr lang="en-US" dirty="0" smtClean="0"/>
              <a:t>a result, </a:t>
            </a:r>
            <a:r>
              <a:rPr lang="en-US" dirty="0" err="1" smtClean="0"/>
              <a:t>RioCan</a:t>
            </a:r>
            <a:r>
              <a:rPr lang="en-US" dirty="0" smtClean="0"/>
              <a:t> acquired Cedar’s 20% interest in 21 of the properties in the joint venture and sold </a:t>
            </a:r>
            <a:r>
              <a:rPr lang="en-US" dirty="0" err="1" smtClean="0"/>
              <a:t>RioCan’s</a:t>
            </a:r>
            <a:r>
              <a:rPr lang="en-US" dirty="0" smtClean="0"/>
              <a:t> 80% interest in one</a:t>
            </a:r>
          </a:p>
          <a:p>
            <a:r>
              <a:rPr lang="en-US" dirty="0" smtClean="0"/>
              <a:t>property to Cedar. </a:t>
            </a:r>
            <a:r>
              <a:rPr lang="en-US" dirty="0" err="1" smtClean="0"/>
              <a:t>RioCan</a:t>
            </a:r>
            <a:r>
              <a:rPr lang="en-US" dirty="0" smtClean="0"/>
              <a:t> continues to own an approximately 13% equity interest in Cedar, which is listed on the NYSE (CDR).</a:t>
            </a:r>
          </a:p>
          <a:p>
            <a:r>
              <a:rPr lang="en-US" dirty="0" err="1" smtClean="0"/>
              <a:t>RioCan</a:t>
            </a:r>
            <a:r>
              <a:rPr lang="en-US" dirty="0" smtClean="0"/>
              <a:t> intends to dispose of the shares over time, as market conditions permit</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8731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i</a:t>
            </a:r>
            <a:r>
              <a:rPr lang="en-US" dirty="0" smtClean="0"/>
              <a:t>) Same store refers to those income properties that were owned by </a:t>
            </a:r>
            <a:r>
              <a:rPr lang="en-US" dirty="0" err="1" smtClean="0"/>
              <a:t>RioCan</a:t>
            </a:r>
            <a:r>
              <a:rPr lang="en-US" dirty="0" smtClean="0"/>
              <a:t> and had consistent leasable area in both periods.</a:t>
            </a:r>
          </a:p>
          <a:p>
            <a:r>
              <a:rPr lang="en-US" dirty="0" smtClean="0"/>
              <a:t>(ii) Same properties refer to those income properties that were owned by </a:t>
            </a:r>
            <a:r>
              <a:rPr lang="en-US" dirty="0" err="1" smtClean="0"/>
              <a:t>RioCan</a:t>
            </a:r>
            <a:r>
              <a:rPr lang="en-US" dirty="0" smtClean="0"/>
              <a:t> throughout both periods.</a:t>
            </a:r>
          </a:p>
          <a:p>
            <a:r>
              <a:rPr lang="en-US" dirty="0" smtClean="0"/>
              <a:t>Same store and same property NOI decreased slightly during the three months ended September 30, 2012 as compared to the</a:t>
            </a:r>
          </a:p>
          <a:p>
            <a:r>
              <a:rPr lang="en-US" dirty="0" smtClean="0"/>
              <a:t>three months ended September 30, 2011 primarily due to the timing of property tax and operating costs recoveries.</a:t>
            </a:r>
          </a:p>
          <a:p>
            <a:r>
              <a:rPr lang="en-US" dirty="0" smtClean="0"/>
              <a:t>For the US portfolio, same store and same properties NOI remained stable during the nine months ended September 30, 2012 as</a:t>
            </a:r>
          </a:p>
          <a:p>
            <a:r>
              <a:rPr lang="en-US" dirty="0" smtClean="0"/>
              <a:t>compared to the same period in 2011.</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911530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i</a:t>
            </a:r>
            <a:r>
              <a:rPr lang="en-US" dirty="0" smtClean="0"/>
              <a:t>) Same store refers to those income properties that were owned by </a:t>
            </a:r>
            <a:r>
              <a:rPr lang="en-US" dirty="0" err="1" smtClean="0"/>
              <a:t>RioCan</a:t>
            </a:r>
            <a:r>
              <a:rPr lang="en-US" dirty="0" smtClean="0"/>
              <a:t> and had consistent leasable area in both periods.</a:t>
            </a:r>
          </a:p>
          <a:p>
            <a:r>
              <a:rPr lang="en-US" dirty="0" smtClean="0"/>
              <a:t>(ii) Same properties refer to those income properties that were owned by </a:t>
            </a:r>
            <a:r>
              <a:rPr lang="en-US" dirty="0" err="1" smtClean="0"/>
              <a:t>RioCan</a:t>
            </a:r>
            <a:r>
              <a:rPr lang="en-US" dirty="0" smtClean="0"/>
              <a:t> throughout both periods.</a:t>
            </a:r>
          </a:p>
          <a:p>
            <a:r>
              <a:rPr lang="en-US" dirty="0" smtClean="0"/>
              <a:t>The change in same store NOI is the result of a combination of factors: contractual rent increases, lease renewals and net</a:t>
            </a:r>
          </a:p>
          <a:p>
            <a:r>
              <a:rPr lang="en-US" dirty="0" smtClean="0"/>
              <a:t>absorption of existing space in the portfolio which is a product of vacancies and the resultant new leasing.</a:t>
            </a:r>
          </a:p>
          <a:p>
            <a:r>
              <a:rPr lang="en-US" dirty="0" smtClean="0"/>
              <a:t>Same store NOI remained stable and same property NOI increased by 0.3% during the three months ended September 30, 2012 as</a:t>
            </a:r>
          </a:p>
          <a:p>
            <a:r>
              <a:rPr lang="en-US" dirty="0" smtClean="0"/>
              <a:t>compared to the three months ended September 30, 2011 primarily due to the following:</a:t>
            </a:r>
          </a:p>
          <a:p>
            <a:r>
              <a:rPr lang="en-US" dirty="0" smtClean="0"/>
              <a:t>• increased NOI as a result of new leasing of approximately $ 3.9 million;</a:t>
            </a:r>
          </a:p>
          <a:p>
            <a:r>
              <a:rPr lang="en-US" dirty="0" smtClean="0"/>
              <a:t>• renewals and rent steps increased NOI by $ 1.5 million;</a:t>
            </a:r>
          </a:p>
          <a:p>
            <a:r>
              <a:rPr lang="en-US" dirty="0" smtClean="0"/>
              <a:t>• re-leasing of space vacated due to bankruptcy or lease cancellations increased NOI by $1.2 million; partially offset by</a:t>
            </a:r>
          </a:p>
          <a:p>
            <a:r>
              <a:rPr lang="en-US" dirty="0" smtClean="0"/>
              <a:t>• reduced NOI due to vacancy caused by normal course turnover of $3.8 million;</a:t>
            </a:r>
          </a:p>
          <a:p>
            <a:r>
              <a:rPr lang="en-US" dirty="0" smtClean="0"/>
              <a:t>• unanticipated vacancies reduced NOI by $1.5 million;</a:t>
            </a:r>
          </a:p>
          <a:p>
            <a:r>
              <a:rPr lang="en-US" dirty="0" smtClean="0"/>
              <a:t>• NOI was reduced by $0.5 million from lease buyouts that have occurred in the last 12 months; and</a:t>
            </a:r>
          </a:p>
          <a:p>
            <a:r>
              <a:rPr lang="en-US" dirty="0" smtClean="0"/>
              <a:t>• adjustments related to tenant recoverable expenses decreased NOI by $0.2 million.</a:t>
            </a:r>
          </a:p>
          <a:p>
            <a:r>
              <a:rPr lang="en-US" dirty="0" smtClean="0"/>
              <a:t>In 2012 on a year to date basis, same store and same property NOI increased by 1.0% and 1.1%, respectively, when compared to</a:t>
            </a:r>
          </a:p>
          <a:p>
            <a:r>
              <a:rPr lang="en-US" dirty="0" smtClean="0"/>
              <a:t>the same period in 2011.</a:t>
            </a:r>
          </a:p>
          <a:p>
            <a:r>
              <a:rPr lang="en-US" dirty="0" smtClean="0"/>
              <a:t>The following items were the major components of same store growth:</a:t>
            </a:r>
          </a:p>
          <a:p>
            <a:r>
              <a:rPr lang="en-US" dirty="0" smtClean="0"/>
              <a:t>• increased NOI as a result of new leasing of approximately $11.7 million;</a:t>
            </a:r>
          </a:p>
          <a:p>
            <a:r>
              <a:rPr lang="en-US" dirty="0" smtClean="0"/>
              <a:t>• renewals and rent steps increased NOI by $4.4 million;</a:t>
            </a:r>
          </a:p>
          <a:p>
            <a:r>
              <a:rPr lang="en-US" dirty="0" smtClean="0"/>
              <a:t>• re-leasing of space vacated due to bankruptcy or lease cancellations increased NOI by $3.9 million;</a:t>
            </a:r>
          </a:p>
          <a:p>
            <a:r>
              <a:rPr lang="en-US" dirty="0" smtClean="0"/>
              <a:t>• adjustments related to tenant recoverable expenses increased NOI by $0.2 million; partially offset by</a:t>
            </a:r>
          </a:p>
          <a:p>
            <a:r>
              <a:rPr lang="en-US" dirty="0" smtClean="0"/>
              <a:t>• reduced NOI due to vacancy caused by normal course turnover of $11.1 million;</a:t>
            </a:r>
          </a:p>
          <a:p>
            <a:r>
              <a:rPr lang="en-US" dirty="0" smtClean="0"/>
              <a:t>• unanticipated vacancies reduced NOI by $3.8 million; and</a:t>
            </a:r>
          </a:p>
          <a:p>
            <a:r>
              <a:rPr lang="en-US" dirty="0" smtClean="0"/>
              <a:t>• NOI was reduced by $1.3 million from lease buyouts that have occurred in the last 12 months.</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58450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t>70</a:t>
            </a:fld>
            <a:endParaRPr lang="en-US"/>
          </a:p>
        </p:txBody>
      </p:sp>
    </p:spTree>
    <p:extLst>
      <p:ext uri="{BB962C8B-B14F-4D97-AF65-F5344CB8AC3E}">
        <p14:creationId xmlns:p14="http://schemas.microsoft.com/office/powerpoint/2010/main" val="2264658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RioCan</a:t>
            </a:r>
            <a:r>
              <a:rPr lang="en-US" dirty="0" smtClean="0"/>
              <a:t> has a development program primarily focused on new format and urban retail </a:t>
            </a:r>
            <a:r>
              <a:rPr lang="en-US" dirty="0" err="1" smtClean="0"/>
              <a:t>centres</a:t>
            </a:r>
            <a:r>
              <a:rPr lang="en-US" dirty="0" smtClean="0"/>
              <a:t>.</a:t>
            </a:r>
          </a:p>
          <a:p>
            <a:r>
              <a:rPr lang="en-US" dirty="0" smtClean="0"/>
              <a:t>An advantage of unenclosed, new format retail is that it lends itself to</a:t>
            </a:r>
          </a:p>
          <a:p>
            <a:r>
              <a:rPr lang="en-US" dirty="0" smtClean="0"/>
              <a:t>phased construction keyed to leasing levels, which avoids the creation of meaningful amounts of vacant space. In addition to</a:t>
            </a:r>
          </a:p>
          <a:p>
            <a:r>
              <a:rPr lang="en-US" dirty="0" err="1" smtClean="0"/>
              <a:t>RioCan’s</a:t>
            </a:r>
            <a:r>
              <a:rPr lang="en-US" dirty="0" smtClean="0"/>
              <a:t> various development projects, the Trust also contributes to portfolio growth through the intensification of existing</a:t>
            </a:r>
          </a:p>
          <a:p>
            <a:r>
              <a:rPr lang="en-US" dirty="0" smtClean="0"/>
              <a:t>properties where </a:t>
            </a:r>
            <a:r>
              <a:rPr lang="en-US" dirty="0" err="1" smtClean="0"/>
              <a:t>RioCan</a:t>
            </a:r>
            <a:r>
              <a:rPr lang="en-US" dirty="0" smtClean="0"/>
              <a:t> has identified opportunities to increase density or add to an existing asset. This intensification of existing</a:t>
            </a:r>
          </a:p>
          <a:p>
            <a:r>
              <a:rPr lang="en-US" dirty="0" smtClean="0"/>
              <a:t>properties contributes to NOI growth in an efficient manner, leveraging the existing asset base, and can also lead to significant</a:t>
            </a:r>
          </a:p>
          <a:p>
            <a:r>
              <a:rPr lang="en-US" dirty="0" smtClean="0"/>
              <a:t>gains resulting from the sale of residential rights</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t>71</a:t>
            </a:fld>
            <a:endParaRPr lang="en-US"/>
          </a:p>
        </p:txBody>
      </p:sp>
    </p:spTree>
    <p:extLst>
      <p:ext uri="{BB962C8B-B14F-4D97-AF65-F5344CB8AC3E}">
        <p14:creationId xmlns:p14="http://schemas.microsoft.com/office/powerpoint/2010/main" val="2652994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RioCan</a:t>
            </a:r>
            <a:r>
              <a:rPr lang="en-US" dirty="0" smtClean="0"/>
              <a:t> currently has one development site in Canada under contract where conditions have been waived that, if completed,</a:t>
            </a:r>
          </a:p>
          <a:p>
            <a:r>
              <a:rPr lang="en-US" dirty="0" smtClean="0"/>
              <a:t>represents $16 million of acquisitions at </a:t>
            </a:r>
            <a:r>
              <a:rPr lang="en-US" dirty="0" err="1" smtClean="0"/>
              <a:t>RioCan’s</a:t>
            </a:r>
            <a:r>
              <a:rPr lang="en-US" dirty="0" smtClean="0"/>
              <a:t> interest.</a:t>
            </a:r>
          </a:p>
          <a:p>
            <a:r>
              <a:rPr lang="en-US" dirty="0" smtClean="0"/>
              <a:t>• The acquisition of Sage Hill, a 32 acre greenfield site in Northwest Calgary. The purchase price is $32 million ($16 million at</a:t>
            </a:r>
          </a:p>
          <a:p>
            <a:r>
              <a:rPr lang="en-US" dirty="0" err="1" smtClean="0"/>
              <a:t>RioCan’s</a:t>
            </a:r>
            <a:r>
              <a:rPr lang="en-US" dirty="0" smtClean="0"/>
              <a:t> 50% interest) and the land will be acquired with </a:t>
            </a:r>
            <a:r>
              <a:rPr lang="en-US" dirty="0" err="1" smtClean="0"/>
              <a:t>KingSett</a:t>
            </a:r>
            <a:r>
              <a:rPr lang="en-US" dirty="0" smtClean="0"/>
              <a:t>. The closing of this acquisition is expected to occur in the</a:t>
            </a:r>
          </a:p>
          <a:p>
            <a:r>
              <a:rPr lang="en-US" dirty="0" smtClean="0"/>
              <a:t>fourth quarter of 2012.</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592798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592798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mn-lt"/>
                <a:ea typeface="+mn-ea"/>
                <a:cs typeface="+mn-cs"/>
              </a:rPr>
              <a:t>An equity security that pays regular, often steadily increasing dividends, and offers a high yield that may generate the majority of overall returns. While there is no specific breakpoint for classification, most income stocks have lower levels of volatility than the overall stock market, and offer higher-than-market dividend yields. Income stocks may have limited future growth options, thereby requiring a lower level of ongoing capital investment. The excess cash flow from profits can therefore be directed back toward investors on a regular basis.</a:t>
            </a:r>
            <a:br>
              <a:rPr lang="en-US" sz="1200" u="none" strike="noStrike" kern="1200" dirty="0" smtClean="0">
                <a:solidFill>
                  <a:schemeClr val="tx1"/>
                </a:solidFill>
                <a:effectLst/>
                <a:latin typeface="+mn-lt"/>
                <a:ea typeface="+mn-ea"/>
                <a:cs typeface="+mn-cs"/>
              </a:rPr>
            </a:br>
            <a:endParaRPr lang="en-US" sz="1200" u="none" strike="noStrike" kern="1200" dirty="0" smtClean="0">
              <a:solidFill>
                <a:schemeClr val="tx1"/>
              </a:solidFill>
              <a:effectLst/>
              <a:latin typeface="+mn-lt"/>
              <a:ea typeface="+mn-ea"/>
              <a:cs typeface="+mn-cs"/>
            </a:endParaRPr>
          </a:p>
          <a:p>
            <a:r>
              <a:rPr lang="en-US" dirty="0" smtClean="0"/>
              <a:t>REITs have been excluded from the income trust tax legislation passed in the </a:t>
            </a:r>
            <a:r>
              <a:rPr lang="en-US" dirty="0" smtClean="0">
                <a:hlinkClick r:id="rId3" action="ppaction://hlinkfile" tooltip="2007 Canadian federal budget"/>
              </a:rPr>
              <a:t>2007 budget</a:t>
            </a:r>
            <a:r>
              <a:rPr lang="en-US" dirty="0" smtClean="0"/>
              <a:t> by the Conservative government.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 December 16, 2010, the Department of Finance proposed amendments to the rules defining “Qualifying REITs” for Canadian tax purposes. As a result, “Qualifying REITs” are exempt from the new entity-level, “specified investment flow-through” (SIFT) tax that all publicly traded income trusts and partnerships are paying as of January 1, 2011.</a:t>
            </a:r>
            <a:endParaRPr lang="en-US" baseline="30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What distinguishes REITs from other real estate companies is that a REIT must acquire and develop its real estate properties primarily to operate them as part of its own investment portfolio, as opposed to reselling those properties after they have been developed. </a:t>
            </a:r>
            <a:endParaRPr lang="en-US" dirty="0" smtClean="0"/>
          </a:p>
          <a:p>
            <a:endParaRPr lang="en-US" dirty="0" smtClean="0"/>
          </a:p>
          <a:p>
            <a:r>
              <a:rPr lang="en-US" sz="1200" u="none" strike="noStrike" kern="1200" dirty="0" smtClean="0">
                <a:solidFill>
                  <a:schemeClr val="tx1"/>
                </a:solidFill>
                <a:effectLst/>
                <a:latin typeface="+mn-lt"/>
                <a:ea typeface="+mn-ea"/>
                <a:cs typeface="+mn-cs"/>
              </a:rPr>
              <a:t>A tax implemented by the Canadian government on the distributions of a special type of Canadian income trust. SIFT trusts was a common business structure in Canada that provided beneficial tax advantages prior to 2006. They are actively managed and commonly used by businesses that essentially operate like corporations.</a:t>
            </a:r>
            <a:br>
              <a:rPr lang="en-US" sz="1200" u="none" strike="noStrike" kern="1200" dirty="0" smtClean="0">
                <a:solidFill>
                  <a:schemeClr val="tx1"/>
                </a:solidFill>
                <a:effectLst/>
                <a:latin typeface="+mn-lt"/>
                <a:ea typeface="+mn-ea"/>
                <a:cs typeface="+mn-cs"/>
              </a:rPr>
            </a:br>
            <a:endParaRPr lang="en-US" sz="1200" u="none" strike="noStrike" kern="1200" dirty="0" smtClean="0">
              <a:solidFill>
                <a:schemeClr val="tx1"/>
              </a:solidFill>
              <a:effectLst/>
              <a:latin typeface="+mn-lt"/>
              <a:ea typeface="+mn-ea"/>
              <a:cs typeface="+mn-cs"/>
            </a:endParaRPr>
          </a:p>
          <a:p>
            <a:r>
              <a:rPr lang="en-US" dirty="0" smtClean="0"/>
              <a:t>(meaning that the government was not collecting as much tax revenue as it wanted to)</a:t>
            </a:r>
            <a:endParaRPr lang="en-US" dirty="0"/>
          </a:p>
        </p:txBody>
      </p:sp>
      <p:sp>
        <p:nvSpPr>
          <p:cNvPr id="4" name="Slide Number Placeholder 3"/>
          <p:cNvSpPr>
            <a:spLocks noGrp="1"/>
          </p:cNvSpPr>
          <p:nvPr>
            <p:ph type="sldNum" sz="quarter" idx="10"/>
          </p:nvPr>
        </p:nvSpPr>
        <p:spPr/>
        <p:txBody>
          <a:bodyPr/>
          <a:lstStyle/>
          <a:p>
            <a:fld id="{40D96EA5-8FA4-4BF0-A624-6FF3793AFF67}" type="slidenum">
              <a:rPr lang="en-US" smtClean="0"/>
              <a:pPr/>
              <a:t>5</a:t>
            </a:fld>
            <a:endParaRPr lang="en-US"/>
          </a:p>
        </p:txBody>
      </p:sp>
    </p:spTree>
    <p:extLst>
      <p:ext uri="{BB962C8B-B14F-4D97-AF65-F5344CB8AC3E}">
        <p14:creationId xmlns:p14="http://schemas.microsoft.com/office/powerpoint/2010/main" val="2447608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592798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592798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893648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Preferred units</a:t>
            </a:r>
          </a:p>
          <a:p>
            <a:r>
              <a:rPr lang="en-US" dirty="0" smtClean="0"/>
              <a:t>The Trust is authorized to issue 50 million preferred units.</a:t>
            </a:r>
          </a:p>
          <a:p>
            <a:r>
              <a:rPr lang="en-US" dirty="0" smtClean="0"/>
              <a:t>(</a:t>
            </a:r>
            <a:r>
              <a:rPr lang="en-US" dirty="0" err="1" smtClean="0"/>
              <a:t>i</a:t>
            </a:r>
            <a:r>
              <a:rPr lang="en-US" dirty="0" smtClean="0"/>
              <a:t>) Series A</a:t>
            </a:r>
          </a:p>
          <a:p>
            <a:r>
              <a:rPr lang="en-US" dirty="0" smtClean="0"/>
              <a:t>In the first quarter of 2011, the Trust issued a total of 5,000,000 perpetual Cumulative Rate Reset Preferred Trust Units, Series</a:t>
            </a:r>
          </a:p>
          <a:p>
            <a:r>
              <a:rPr lang="en-US" dirty="0" smtClean="0"/>
              <a:t>A (the “Series A Units”) for aggregate gross proceeds of $125 million. The Series A Units will pay a cumulative distribution</a:t>
            </a:r>
          </a:p>
          <a:p>
            <a:r>
              <a:rPr lang="en-US" dirty="0" smtClean="0"/>
              <a:t>yield of 5.25% per annum, payable quarterly, as and when declared by the Board of Trustees of </a:t>
            </a:r>
            <a:r>
              <a:rPr lang="en-US" dirty="0" err="1" smtClean="0"/>
              <a:t>RioCan</a:t>
            </a:r>
            <a:r>
              <a:rPr lang="en-US" dirty="0" smtClean="0"/>
              <a:t>, for the initial five-year</a:t>
            </a:r>
          </a:p>
          <a:p>
            <a:r>
              <a:rPr lang="en-US" dirty="0" smtClean="0"/>
              <a:t>period ending March 31, 2016. The distribution rate will be reset on March 31, 2016 and every five years thereafter at a rate</a:t>
            </a:r>
          </a:p>
          <a:p>
            <a:r>
              <a:rPr lang="en-US" dirty="0" smtClean="0"/>
              <a:t>equal to the sum of the then five-year Government of Canada bond yield and 2.62%.</a:t>
            </a:r>
          </a:p>
          <a:p>
            <a:r>
              <a:rPr lang="en-US" dirty="0" smtClean="0"/>
              <a:t>The Series A Units are redeemable by </a:t>
            </a:r>
            <a:r>
              <a:rPr lang="en-US" dirty="0" err="1" smtClean="0"/>
              <a:t>RioCan</a:t>
            </a:r>
            <a:r>
              <a:rPr lang="en-US" dirty="0" smtClean="0"/>
              <a:t>, at its option, on March 31, 2016 and on March 31 of every fifth year</a:t>
            </a:r>
          </a:p>
          <a:p>
            <a:r>
              <a:rPr lang="en-US" dirty="0" smtClean="0"/>
              <a:t>thereafter. Holders of Series A Units will have the right to reclassify all or any part of their units as perpetual Cumulative</a:t>
            </a:r>
          </a:p>
          <a:p>
            <a:r>
              <a:rPr lang="en-US" dirty="0" smtClean="0"/>
              <a:t>Floating Rate Preferred Trust Units, Series B (the “Series B Units”), subject to certain conditions, on March 31, 2016 and on</a:t>
            </a:r>
          </a:p>
          <a:p>
            <a:r>
              <a:rPr lang="en-US" dirty="0" smtClean="0"/>
              <a:t>March 31 of every fifth year thereafter. Holders of Series B Units will be entitled to receive a cumulative quarterly floating</a:t>
            </a:r>
          </a:p>
          <a:p>
            <a:r>
              <a:rPr lang="en-US" dirty="0" smtClean="0"/>
              <a:t>distribution at a rate equal to the sum of the then 90-day Government of Canada Treasury Bill yield plus 2.62%, as and when</a:t>
            </a:r>
          </a:p>
          <a:p>
            <a:r>
              <a:rPr lang="en-US" dirty="0" smtClean="0"/>
              <a:t>declared by the Board of Trustees of </a:t>
            </a:r>
            <a:r>
              <a:rPr lang="en-US" dirty="0" err="1" smtClean="0"/>
              <a:t>RioCan</a:t>
            </a:r>
            <a:r>
              <a:rPr lang="en-US" dirty="0" smtClean="0"/>
              <a:t>. Holders of Series B Units will have the right to reclassify all or part of their units</a:t>
            </a:r>
          </a:p>
          <a:p>
            <a:r>
              <a:rPr lang="en-US" dirty="0" smtClean="0"/>
              <a:t>as Series A Units on March 31, 2021 and on March 31 of every fifth year thereafter.</a:t>
            </a:r>
          </a:p>
          <a:p>
            <a:r>
              <a:rPr lang="en-US" dirty="0" smtClean="0"/>
              <a:t>(ii) Series C</a:t>
            </a:r>
          </a:p>
          <a:p>
            <a:r>
              <a:rPr lang="en-US" dirty="0" smtClean="0"/>
              <a:t>In the fourth quarter of 2011, the Trust issued an aggregate of 5,980,000 Cumulative Rate Reset Preferred Trust Units, Series</a:t>
            </a:r>
          </a:p>
          <a:p>
            <a:r>
              <a:rPr lang="en-US" dirty="0" smtClean="0"/>
              <a:t>C (the “Series C Units”) for aggregate gross proceeds of $149.5 million. The Series C Units will pay a fixed cumulative</a:t>
            </a:r>
          </a:p>
          <a:p>
            <a:r>
              <a:rPr lang="en-US" dirty="0" smtClean="0"/>
              <a:t>distribution yield of 4.70% per annum, payable quarterly, as and when declared by the Board of Trustees of </a:t>
            </a:r>
            <a:r>
              <a:rPr lang="en-US" dirty="0" err="1" smtClean="0"/>
              <a:t>RioCan</a:t>
            </a:r>
            <a:r>
              <a:rPr lang="en-US" dirty="0" smtClean="0"/>
              <a:t>, for the</a:t>
            </a:r>
          </a:p>
          <a:p>
            <a:r>
              <a:rPr lang="en-US" dirty="0" smtClean="0"/>
              <a:t>initial approximately five and a half-year period ending June 30, 2017. The distribution rate will be reset on June 30, 2017 and</a:t>
            </a:r>
          </a:p>
          <a:p>
            <a:r>
              <a:rPr lang="en-US" dirty="0" smtClean="0"/>
              <a:t>every five years thereafter at a rate equal to the sum of the then five-year Government of Canada bond yield and 3.18%.</a:t>
            </a:r>
          </a:p>
          <a:p>
            <a:r>
              <a:rPr lang="en-US" dirty="0" smtClean="0"/>
              <a:t>The Series C Units are redeemable by </a:t>
            </a:r>
            <a:r>
              <a:rPr lang="en-US" dirty="0" err="1" smtClean="0"/>
              <a:t>RioCan</a:t>
            </a:r>
            <a:r>
              <a:rPr lang="en-US" dirty="0" smtClean="0"/>
              <a:t>, at its option, on June 30, 2017 and on June 30 of every fifth year thereafter.</a:t>
            </a:r>
          </a:p>
          <a:p>
            <a:r>
              <a:rPr lang="en-US" dirty="0" smtClean="0"/>
              <a:t>Holders of Series C Units will have the right to reclassify all or any part of their units as Cumulative Floating Rate Preferred</a:t>
            </a:r>
          </a:p>
          <a:p>
            <a:r>
              <a:rPr lang="en-US" dirty="0" smtClean="0"/>
              <a:t>Trust Units, Series D (the “Series D Units”), subject to certain conditions, on June 30, 2017 and on June 30 of every fifth year</a:t>
            </a:r>
          </a:p>
          <a:p>
            <a:r>
              <a:rPr lang="en-US" dirty="0" smtClean="0"/>
              <a:t>thereafter. Holders of Series D Units will be entitled to receive a cumulative quarterly floating distribution at a rate equal to</a:t>
            </a:r>
          </a:p>
          <a:p>
            <a:r>
              <a:rPr lang="en-US" dirty="0" smtClean="0"/>
              <a:t>the sum of the then 90-day Government of Canada Treasury Bill yield plus 3.18%, as and when declared by the Board of</a:t>
            </a:r>
          </a:p>
          <a:p>
            <a:r>
              <a:rPr lang="en-US" dirty="0" smtClean="0"/>
              <a:t>Trustees of </a:t>
            </a:r>
            <a:r>
              <a:rPr lang="en-US" dirty="0" err="1" smtClean="0"/>
              <a:t>RioCan</a:t>
            </a:r>
            <a:r>
              <a:rPr lang="en-US" dirty="0" smtClean="0"/>
              <a:t>. Holders of Series D Units will have the right to reclassify all or part of their units as Series C Units on</a:t>
            </a:r>
          </a:p>
          <a:p>
            <a:r>
              <a:rPr lang="en-US" dirty="0" smtClean="0"/>
              <a:t>June 30, 2022 and on June 30 of every fifth year thereafter.</a:t>
            </a:r>
          </a:p>
          <a:p>
            <a:r>
              <a:rPr lang="en-US" dirty="0" smtClean="0"/>
              <a:t>The Series C Units and the Series D Units will rank equally with each other and with the outstanding Series A Units and the Series</a:t>
            </a:r>
          </a:p>
          <a:p>
            <a:r>
              <a:rPr lang="en-US" dirty="0" smtClean="0"/>
              <a:t>B Units into which they may be reclassified.</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241099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change slide</a:t>
            </a:r>
          </a:p>
          <a:p>
            <a:r>
              <a:rPr lang="en-US" dirty="0" smtClean="0"/>
              <a:t>Common Units – market capitalization (xii) 299 million</a:t>
            </a:r>
          </a:p>
          <a:p>
            <a:r>
              <a:rPr lang="en-US" dirty="0" smtClean="0"/>
              <a:t>Preferred units – market capitalization (xiii) $ 284m</a:t>
            </a:r>
          </a:p>
          <a:p>
            <a:r>
              <a:rPr lang="en-US" dirty="0" smtClean="0"/>
              <a:t>Debentures payable (Note 8) $1b</a:t>
            </a:r>
          </a:p>
          <a:p>
            <a:r>
              <a:rPr lang="en-US" dirty="0" smtClean="0"/>
              <a:t>Mortgages payable and lines of credit 7 $ 4.310b</a:t>
            </a:r>
          </a:p>
          <a:p>
            <a:r>
              <a:rPr lang="en-US" dirty="0" smtClean="0"/>
              <a:t>Total enterprise value (iv) $ 13.899 b</a:t>
            </a:r>
          </a:p>
          <a:p>
            <a:r>
              <a:rPr lang="en-US" dirty="0" smtClean="0"/>
              <a:t>Total assets $ 12.249b</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685317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Coverage</a:t>
            </a:r>
            <a:r>
              <a:rPr lang="en-US" sz="1200" b="0" i="0" kern="1200" baseline="0" dirty="0" smtClean="0">
                <a:solidFill>
                  <a:schemeClr val="tx1"/>
                </a:solidFill>
                <a:effectLst/>
                <a:latin typeface="+mn-lt"/>
                <a:ea typeface="+mn-ea"/>
                <a:cs typeface="+mn-cs"/>
              </a:rPr>
              <a:t> ratio: </a:t>
            </a:r>
            <a:r>
              <a:rPr lang="en-US" sz="1200" b="0" i="0" kern="1200" dirty="0" smtClean="0">
                <a:solidFill>
                  <a:schemeClr val="tx1"/>
                </a:solidFill>
                <a:effectLst/>
                <a:latin typeface="+mn-lt"/>
                <a:ea typeface="+mn-ea"/>
                <a:cs typeface="+mn-cs"/>
              </a:rPr>
              <a:t>A measure of a company's ability to meet its financial obligations. </a:t>
            </a:r>
          </a:p>
          <a:p>
            <a:r>
              <a:rPr lang="en-US" sz="1200" b="0" i="0" kern="1200" dirty="0" smtClean="0">
                <a:solidFill>
                  <a:schemeClr val="tx1"/>
                </a:solidFill>
                <a:effectLst/>
                <a:latin typeface="+mn-lt"/>
                <a:ea typeface="+mn-ea"/>
                <a:cs typeface="+mn-cs"/>
              </a:rPr>
              <a:t>(vii) Adjusted to exclude interest capitalized.</a:t>
            </a:r>
          </a:p>
          <a:p>
            <a:endParaRPr lang="en-US" sz="1200" b="0" i="0" kern="1200" dirty="0" smtClean="0">
              <a:solidFill>
                <a:schemeClr val="tx1"/>
              </a:solidFill>
              <a:effectLst/>
              <a:latin typeface="+mn-lt"/>
              <a:ea typeface="+mn-ea"/>
              <a:cs typeface="+mn-cs"/>
            </a:endParaRPr>
          </a:p>
          <a:p>
            <a:r>
              <a:rPr lang="en-US" dirty="0" smtClean="0"/>
              <a:t>Debt service coverage ratio: </a:t>
            </a:r>
            <a:r>
              <a:rPr lang="en-US" sz="1200" b="0" i="0" kern="1200" dirty="0" smtClean="0">
                <a:solidFill>
                  <a:schemeClr val="tx1"/>
                </a:solidFill>
                <a:effectLst/>
                <a:latin typeface="+mn-lt"/>
                <a:ea typeface="+mn-ea"/>
                <a:cs typeface="+mn-cs"/>
              </a:rPr>
              <a:t>it is the amount of cash flow available to meet annual interest and principal payments on debt, including sinking fund payments. Greater</a:t>
            </a:r>
            <a:r>
              <a:rPr lang="en-US" sz="1200" b="0" i="0" kern="1200" baseline="0" dirty="0" smtClean="0">
                <a:solidFill>
                  <a:schemeClr val="tx1"/>
                </a:solidFill>
                <a:effectLst/>
                <a:latin typeface="+mn-lt"/>
                <a:ea typeface="+mn-ea"/>
                <a:cs typeface="+mn-cs"/>
              </a:rPr>
              <a:t> than 1 which means that the company has positive cash flow and is able to repay debts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Interest coverage ratio: </a:t>
            </a:r>
            <a:r>
              <a:rPr lang="en-US" sz="1200" b="0" i="0" kern="1200" dirty="0" smtClean="0">
                <a:solidFill>
                  <a:schemeClr val="tx1"/>
                </a:solidFill>
                <a:effectLst/>
                <a:latin typeface="+mn-lt"/>
                <a:ea typeface="+mn-ea"/>
                <a:cs typeface="+mn-cs"/>
              </a:rPr>
              <a:t>A ratio used to determine how easily a company can pay interest on outstanding debt.</a:t>
            </a:r>
          </a:p>
          <a:p>
            <a:r>
              <a:rPr lang="en-US" sz="1200" b="0" i="0" kern="1200" dirty="0" smtClean="0">
                <a:solidFill>
                  <a:schemeClr val="tx1"/>
                </a:solidFill>
                <a:effectLst/>
                <a:latin typeface="+mn-lt"/>
                <a:ea typeface="+mn-ea"/>
                <a:cs typeface="+mn-cs"/>
              </a:rPr>
              <a:t>Meet</a:t>
            </a:r>
            <a:r>
              <a:rPr lang="en-US" sz="1200" b="0" i="0" kern="1200" baseline="0" dirty="0" smtClean="0">
                <a:solidFill>
                  <a:schemeClr val="tx1"/>
                </a:solidFill>
                <a:effectLst/>
                <a:latin typeface="+mn-lt"/>
                <a:ea typeface="+mn-ea"/>
                <a:cs typeface="+mn-cs"/>
              </a:rPr>
              <a:t> targeted ratios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Need to change the slide</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019094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Need to change the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098637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Law degree from York</a:t>
            </a:r>
            <a:r>
              <a:rPr lang="en-CA" baseline="0" dirty="0" smtClean="0"/>
              <a:t> University</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solidFill>
                  <a:prstClr val="black"/>
                </a:solidFill>
              </a:rPr>
              <a:pPr/>
              <a:t>89</a:t>
            </a:fld>
            <a:endParaRPr lang="en-CA">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solidFill>
                  <a:prstClr val="black"/>
                </a:solidFill>
              </a:rPr>
              <a:pPr/>
              <a:t>90</a:t>
            </a:fld>
            <a:endParaRPr lang="en-CA">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t>93</a:t>
            </a:fld>
            <a:endParaRPr lang="en-US"/>
          </a:p>
        </p:txBody>
      </p:sp>
    </p:spTree>
    <p:extLst>
      <p:ext uri="{BB962C8B-B14F-4D97-AF65-F5344CB8AC3E}">
        <p14:creationId xmlns:p14="http://schemas.microsoft.com/office/powerpoint/2010/main" val="396124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REITs</a:t>
            </a:r>
            <a:r>
              <a:rPr lang="en-US" baseline="0" dirty="0" smtClean="0"/>
              <a:t> create a </a:t>
            </a:r>
            <a:r>
              <a:rPr lang="en-US" dirty="0" smtClean="0"/>
              <a:t>secondary market for trading real estate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Point 4:</a:t>
            </a:r>
            <a:r>
              <a:rPr lang="en-US" baseline="0" dirty="0" smtClean="0"/>
              <a:t> </a:t>
            </a:r>
            <a:r>
              <a:rPr lang="en-US" dirty="0" smtClean="0"/>
              <a:t>This causes a REIT to trade at a discount or premium to its Net Asset Value (NAV).</a:t>
            </a:r>
          </a:p>
        </p:txBody>
      </p:sp>
      <p:sp>
        <p:nvSpPr>
          <p:cNvPr id="4" name="Slide Number Placeholder 3"/>
          <p:cNvSpPr>
            <a:spLocks noGrp="1"/>
          </p:cNvSpPr>
          <p:nvPr>
            <p:ph type="sldNum" sz="quarter" idx="10"/>
          </p:nvPr>
        </p:nvSpPr>
        <p:spPr/>
        <p:txBody>
          <a:bodyPr/>
          <a:lstStyle/>
          <a:p>
            <a:fld id="{40D96EA5-8FA4-4BF0-A624-6FF3793AFF67}" type="slidenum">
              <a:rPr lang="en-US" smtClean="0"/>
              <a:pPr/>
              <a:t>6</a:t>
            </a:fld>
            <a:endParaRPr lang="en-US"/>
          </a:p>
        </p:txBody>
      </p:sp>
    </p:spTree>
    <p:extLst>
      <p:ext uri="{BB962C8B-B14F-4D97-AF65-F5344CB8AC3E}">
        <p14:creationId xmlns:p14="http://schemas.microsoft.com/office/powerpoint/2010/main" val="2332277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Investment property</a:t>
            </a:r>
            <a:r>
              <a:rPr lang="en-US" baseline="0" dirty="0" smtClean="0"/>
              <a:t>: difference is due to </a:t>
            </a:r>
            <a:r>
              <a:rPr lang="en-US" dirty="0" smtClean="0"/>
              <a:t>Income</a:t>
            </a:r>
            <a:r>
              <a:rPr lang="en-US" baseline="0" dirty="0" smtClean="0"/>
              <a:t> properties( </a:t>
            </a:r>
            <a:r>
              <a:rPr lang="en-US" dirty="0" smtClean="0"/>
              <a:t>$10,024 in 2011</a:t>
            </a:r>
            <a:r>
              <a:rPr lang="en-US" baseline="0" dirty="0" smtClean="0"/>
              <a:t> and $8185 in 2010)</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090552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a:t>
            </a:r>
            <a:r>
              <a:rPr lang="en-US" baseline="0" dirty="0" smtClean="0"/>
              <a:t> in </a:t>
            </a:r>
            <a:r>
              <a:rPr lang="en-US" dirty="0" smtClean="0"/>
              <a:t>Rental revenue is</a:t>
            </a:r>
            <a:r>
              <a:rPr lang="en-US" baseline="0" dirty="0" smtClean="0"/>
              <a:t> mainly due to an increase in U.S. rental revenue (from 34 to 92). </a:t>
            </a:r>
          </a:p>
          <a:p>
            <a:r>
              <a:rPr lang="en-US" baseline="0" dirty="0" smtClean="0"/>
              <a:t>As at December 31, 45 grocery anchored and new format retail </a:t>
            </a:r>
            <a:r>
              <a:rPr lang="en-US" baseline="0" dirty="0" err="1" smtClean="0"/>
              <a:t>centres</a:t>
            </a:r>
            <a:r>
              <a:rPr lang="en-US" baseline="0" dirty="0" smtClean="0"/>
              <a:t> (December 31, 2010 – 31) located in the US which the</a:t>
            </a:r>
          </a:p>
          <a:p>
            <a:r>
              <a:rPr lang="en-US" baseline="0" dirty="0" smtClean="0"/>
              <a:t>Trust owns through joint venture agreements with Cedar, Sterling Organization LLC, Inland Western REIT , </a:t>
            </a:r>
            <a:r>
              <a:rPr lang="en-US" baseline="0" dirty="0" err="1" smtClean="0"/>
              <a:t>Kimco</a:t>
            </a:r>
            <a:r>
              <a:rPr lang="en-US" baseline="0" dirty="0" smtClean="0"/>
              <a:t> Realty</a:t>
            </a:r>
          </a:p>
          <a:p>
            <a:r>
              <a:rPr lang="en-US" baseline="0" dirty="0" smtClean="0"/>
              <a:t>Corporation and Dunhill Partners, Inc.</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785135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$1.3 billion increase in </a:t>
            </a:r>
            <a:r>
              <a:rPr lang="en-US" dirty="0" err="1" smtClean="0"/>
              <a:t>RioCan’s</a:t>
            </a:r>
            <a:r>
              <a:rPr lang="en-US" dirty="0" smtClean="0"/>
              <a:t> investment property since December 31, 2011, the fair value gain was $564 million</a:t>
            </a:r>
          </a:p>
          <a:p>
            <a:r>
              <a:rPr lang="en-US" dirty="0" smtClean="0"/>
              <a:t>composed of $549 million in income properties and $15 million in properties under development.</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t>96</a:t>
            </a:fld>
            <a:endParaRPr lang="en-US"/>
          </a:p>
        </p:txBody>
      </p:sp>
    </p:spTree>
    <p:extLst>
      <p:ext uri="{BB962C8B-B14F-4D97-AF65-F5344CB8AC3E}">
        <p14:creationId xmlns:p14="http://schemas.microsoft.com/office/powerpoint/2010/main" val="194648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figure used by real estate investment trusts (REITs) to define the cash flow from their operations. It is calculated by adding depreciation and amortization expenses to earnings, and sometimes quoted on a per share basis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$51 million increase in Operating FFO for the year ended December 31, 2011 is primarily due to the following factors:</a:t>
            </a:r>
          </a:p>
          <a:p>
            <a:r>
              <a:rPr lang="en-US" sz="1200" b="0" i="0" kern="1200" dirty="0" smtClean="0">
                <a:solidFill>
                  <a:schemeClr val="tx1"/>
                </a:solidFill>
                <a:effectLst/>
                <a:latin typeface="+mn-lt"/>
                <a:ea typeface="+mn-ea"/>
                <a:cs typeface="+mn-cs"/>
              </a:rPr>
              <a:t>• increased net operating income from rental properties of $70 million which is due to acquisitions, same store growth of 1.1% for</a:t>
            </a:r>
          </a:p>
          <a:p>
            <a:r>
              <a:rPr lang="en-US" sz="1200" b="0" i="0" kern="1200" dirty="0" smtClean="0">
                <a:solidFill>
                  <a:schemeClr val="tx1"/>
                </a:solidFill>
                <a:effectLst/>
                <a:latin typeface="+mn-lt"/>
                <a:ea typeface="+mn-ea"/>
                <a:cs typeface="+mn-cs"/>
              </a:rPr>
              <a:t>the Canadian portfolio and 1.9% for the US portfolio and the completion of greenfield developments; and</a:t>
            </a:r>
          </a:p>
          <a:p>
            <a:r>
              <a:rPr lang="en-US" sz="1200" b="0" i="0" kern="1200" dirty="0" smtClean="0">
                <a:solidFill>
                  <a:schemeClr val="tx1"/>
                </a:solidFill>
                <a:effectLst/>
                <a:latin typeface="+mn-lt"/>
                <a:ea typeface="+mn-ea"/>
                <a:cs typeface="+mn-cs"/>
              </a:rPr>
              <a:t>• increased fee income of $11 million primarily related to leasing and development activities; partially offset by</a:t>
            </a:r>
          </a:p>
          <a:p>
            <a:r>
              <a:rPr lang="en-US" sz="1200" b="0" i="0" kern="1200" dirty="0" smtClean="0">
                <a:solidFill>
                  <a:schemeClr val="tx1"/>
                </a:solidFill>
                <a:effectLst/>
                <a:latin typeface="+mn-lt"/>
                <a:ea typeface="+mn-ea"/>
                <a:cs typeface="+mn-cs"/>
              </a:rPr>
              <a:t>• increased interest expense of $19 million and higher general and administrative expense of $6 million.</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611085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figure used by real estate investment trusts (REITs) to define the cash flow from their operations. It is calculated by adding depreciation and amortization expenses to earnings, and sometimes quoted on a per share basis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$51 million increase in Operating FFO for the year ended December 31, 2011 is primarily due to the following factors:</a:t>
            </a:r>
          </a:p>
          <a:p>
            <a:r>
              <a:rPr lang="en-US" sz="1200" b="0" i="0" kern="1200" dirty="0" smtClean="0">
                <a:solidFill>
                  <a:schemeClr val="tx1"/>
                </a:solidFill>
                <a:effectLst/>
                <a:latin typeface="+mn-lt"/>
                <a:ea typeface="+mn-ea"/>
                <a:cs typeface="+mn-cs"/>
              </a:rPr>
              <a:t>• increased net operating income from rental properties of $70 million which is due to acquisitions, same store growth of 1.1% for</a:t>
            </a:r>
          </a:p>
          <a:p>
            <a:r>
              <a:rPr lang="en-US" sz="1200" b="0" i="0" kern="1200" dirty="0" smtClean="0">
                <a:solidFill>
                  <a:schemeClr val="tx1"/>
                </a:solidFill>
                <a:effectLst/>
                <a:latin typeface="+mn-lt"/>
                <a:ea typeface="+mn-ea"/>
                <a:cs typeface="+mn-cs"/>
              </a:rPr>
              <a:t>the Canadian portfolio and 1.9% for the US portfolio and the completion of greenfield developments; and</a:t>
            </a:r>
          </a:p>
          <a:p>
            <a:r>
              <a:rPr lang="en-US" sz="1200" b="0" i="0" kern="1200" dirty="0" smtClean="0">
                <a:solidFill>
                  <a:schemeClr val="tx1"/>
                </a:solidFill>
                <a:effectLst/>
                <a:latin typeface="+mn-lt"/>
                <a:ea typeface="+mn-ea"/>
                <a:cs typeface="+mn-cs"/>
              </a:rPr>
              <a:t>• increased fee income of $11 million primarily related to leasing and development activities; partially offset by</a:t>
            </a:r>
          </a:p>
          <a:p>
            <a:r>
              <a:rPr lang="en-US" sz="1200" b="0" i="0" kern="1200" dirty="0" smtClean="0">
                <a:solidFill>
                  <a:schemeClr val="tx1"/>
                </a:solidFill>
                <a:effectLst/>
                <a:latin typeface="+mn-lt"/>
                <a:ea typeface="+mn-ea"/>
                <a:cs typeface="+mn-cs"/>
              </a:rPr>
              <a:t>• increased interest expense of $19 million and higher general and administrative expense of $6 million.</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611085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figure used by real estate investment trusts (REITs) to define the cash flow from their operations. It is calculated by adding depreciation and amortization expenses to earnings, and sometimes quoted on a per share basis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Read more: </a:t>
            </a:r>
            <a:r>
              <a:rPr lang="en-US" sz="1200" b="0" i="0" u="none" strike="noStrike" kern="1200" dirty="0" smtClean="0">
                <a:solidFill>
                  <a:schemeClr val="tx1"/>
                </a:solidFill>
                <a:effectLst/>
                <a:latin typeface="+mn-lt"/>
                <a:ea typeface="+mn-ea"/>
                <a:cs typeface="+mn-cs"/>
                <a:hlinkClick r:id="rId3"/>
              </a:rPr>
              <a:t>http://www.investopedia.com/terms/f/fundsfromoperation.asp#ixzz2AioJ6Hbf</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611085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figure used by real estate investment trusts (REITs) to define the cash flow from their operations. It is calculated by adding depreciation and amortization expenses to earnings, and sometimes quoted on a per share basis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Read more: </a:t>
            </a:r>
            <a:r>
              <a:rPr lang="en-US" sz="1200" b="0" i="0" u="none" strike="noStrike" kern="1200" dirty="0" smtClean="0">
                <a:solidFill>
                  <a:schemeClr val="tx1"/>
                </a:solidFill>
                <a:effectLst/>
                <a:latin typeface="+mn-lt"/>
                <a:ea typeface="+mn-ea"/>
                <a:cs typeface="+mn-cs"/>
                <a:hlinkClick r:id="rId3"/>
              </a:rPr>
              <a:t>http://www.investopedia.com/terms/f/fundsfromoperation.asp#ixzz2AioJ6Hbf</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3611085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figure used by real estate investment trusts (REITs) to define the cash flow from their operations. It is calculated by adding depreciation and amortization expenses to earnings, and sometimes quoted on a per share basis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Read more: </a:t>
            </a:r>
            <a:r>
              <a:rPr lang="en-US" sz="1200" b="0" i="0" u="none" strike="noStrike" kern="1200" dirty="0" smtClean="0">
                <a:solidFill>
                  <a:schemeClr val="tx1"/>
                </a:solidFill>
                <a:effectLst/>
                <a:latin typeface="+mn-lt"/>
                <a:ea typeface="+mn-ea"/>
                <a:cs typeface="+mn-cs"/>
                <a:hlinkClick r:id="rId3"/>
              </a:rPr>
              <a:t>http://www.investopedia.com/terms/f/fundsfromoperation.asp#ixzz2AioJ6Hbf</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611085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119</a:t>
            </a:fld>
            <a:endParaRPr lang="en-US"/>
          </a:p>
        </p:txBody>
      </p:sp>
    </p:spTree>
    <p:extLst>
      <p:ext uri="{BB962C8B-B14F-4D97-AF65-F5344CB8AC3E}">
        <p14:creationId xmlns:p14="http://schemas.microsoft.com/office/powerpoint/2010/main" val="292160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ration for 2011 is 0.1658</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179</a:t>
            </a:fld>
            <a:endParaRPr lang="en-US"/>
          </a:p>
        </p:txBody>
      </p:sp>
    </p:spTree>
    <p:extLst>
      <p:ext uri="{BB962C8B-B14F-4D97-AF65-F5344CB8AC3E}">
        <p14:creationId xmlns:p14="http://schemas.microsoft.com/office/powerpoint/2010/main" val="321446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96EA5-8FA4-4BF0-A624-6FF3793AFF67}" type="slidenum">
              <a:rPr lang="en-US" smtClean="0"/>
              <a:pPr/>
              <a:t>7</a:t>
            </a:fld>
            <a:endParaRPr lang="en-US"/>
          </a:p>
        </p:txBody>
      </p:sp>
    </p:spTree>
    <p:extLst>
      <p:ext uri="{BB962C8B-B14F-4D97-AF65-F5344CB8AC3E}">
        <p14:creationId xmlns:p14="http://schemas.microsoft.com/office/powerpoint/2010/main" val="3571788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Huge interest</a:t>
            </a:r>
            <a:r>
              <a:rPr lang="en-US" baseline="0" dirty="0" smtClean="0"/>
              <a:t> expense and income tax expense</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180</a:t>
            </a:fld>
            <a:endParaRPr lang="en-US"/>
          </a:p>
        </p:txBody>
      </p:sp>
    </p:spTree>
    <p:extLst>
      <p:ext uri="{BB962C8B-B14F-4D97-AF65-F5344CB8AC3E}">
        <p14:creationId xmlns:p14="http://schemas.microsoft.com/office/powerpoint/2010/main" val="989874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Acquisitions</a:t>
            </a:r>
            <a:r>
              <a:rPr lang="en-US" baseline="0" dirty="0" smtClean="0"/>
              <a:t> of investment properties in 2011 is 192,900</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182</a:t>
            </a:fld>
            <a:endParaRPr lang="en-US"/>
          </a:p>
        </p:txBody>
      </p:sp>
    </p:spTree>
    <p:extLst>
      <p:ext uri="{BB962C8B-B14F-4D97-AF65-F5344CB8AC3E}">
        <p14:creationId xmlns:p14="http://schemas.microsoft.com/office/powerpoint/2010/main" val="1050780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Highest</a:t>
            </a:r>
            <a:r>
              <a:rPr lang="en-US" altLang="zh-CN" baseline="0" dirty="0" smtClean="0"/>
              <a:t> point: $26 August 20,2012</a:t>
            </a:r>
            <a:endParaRPr lang="en-US" altLang="zh-CN" dirty="0" smtClean="0"/>
          </a:p>
          <a:p>
            <a:r>
              <a:rPr lang="en-US" altLang="zh-CN" dirty="0" smtClean="0"/>
              <a:t>8/14/2012</a:t>
            </a:r>
            <a:br>
              <a:rPr lang="en-US" altLang="zh-CN" dirty="0" smtClean="0"/>
            </a:br>
            <a:r>
              <a:rPr lang="en-US" altLang="zh-CN" dirty="0" smtClean="0"/>
              <a:t>H&amp;R</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197</a:t>
            </a:fld>
            <a:endParaRPr lang="en-US">
              <a:solidFill>
                <a:prstClr val="black"/>
              </a:solidFill>
            </a:endParaRPr>
          </a:p>
        </p:txBody>
      </p:sp>
    </p:spTree>
    <p:extLst>
      <p:ext uri="{BB962C8B-B14F-4D97-AF65-F5344CB8AC3E}">
        <p14:creationId xmlns:p14="http://schemas.microsoft.com/office/powerpoint/2010/main" val="4095245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204</a:t>
            </a:fld>
            <a:endParaRPr lang="en-US">
              <a:solidFill>
                <a:prstClr val="black"/>
              </a:solidFill>
            </a:endParaRPr>
          </a:p>
        </p:txBody>
      </p:sp>
    </p:spTree>
    <p:extLst>
      <p:ext uri="{BB962C8B-B14F-4D97-AF65-F5344CB8AC3E}">
        <p14:creationId xmlns:p14="http://schemas.microsoft.com/office/powerpoint/2010/main" val="1292032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205</a:t>
            </a:fld>
            <a:endParaRPr lang="en-US">
              <a:solidFill>
                <a:prstClr val="black"/>
              </a:solidFill>
            </a:endParaRPr>
          </a:p>
        </p:txBody>
      </p:sp>
    </p:spTree>
    <p:extLst>
      <p:ext uri="{BB962C8B-B14F-4D97-AF65-F5344CB8AC3E}">
        <p14:creationId xmlns:p14="http://schemas.microsoft.com/office/powerpoint/2010/main" val="2157030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206</a:t>
            </a:fld>
            <a:endParaRPr lang="en-US">
              <a:solidFill>
                <a:prstClr val="black"/>
              </a:solidFill>
            </a:endParaRPr>
          </a:p>
        </p:txBody>
      </p:sp>
    </p:spTree>
    <p:extLst>
      <p:ext uri="{BB962C8B-B14F-4D97-AF65-F5344CB8AC3E}">
        <p14:creationId xmlns:p14="http://schemas.microsoft.com/office/powerpoint/2010/main" val="1144067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income stream is well diversified: income stream is well diversified:</a:t>
            </a:r>
            <a:r>
              <a:rPr lang="en-US" altLang="zh-CN" baseline="0" dirty="0" smtClean="0"/>
              <a:t> </a:t>
            </a:r>
            <a:r>
              <a:rPr lang="en-US" altLang="zh-CN" dirty="0" smtClean="0"/>
              <a:t>by geographic region – spanning across 9 Canadian </a:t>
            </a:r>
          </a:p>
          <a:p>
            <a:r>
              <a:rPr lang="en-US" altLang="zh-CN" dirty="0" smtClean="0"/>
              <a:t>provinces and 28 States, </a:t>
            </a:r>
            <a:r>
              <a:rPr lang="en-US" altLang="zh-CN" baseline="0" dirty="0" smtClean="0"/>
              <a:t> </a:t>
            </a:r>
            <a:r>
              <a:rPr lang="en-US" altLang="zh-CN" dirty="0" smtClean="0"/>
              <a:t>and by type of property – office, industrial, and retail,</a:t>
            </a:r>
          </a:p>
          <a:p>
            <a:endParaRPr lang="en-US" altLang="zh-CN" dirty="0" smtClean="0"/>
          </a:p>
          <a:p>
            <a:r>
              <a:rPr lang="en-US" altLang="zh-CN" dirty="0" smtClean="0"/>
              <a:t>Retail</a:t>
            </a:r>
            <a:r>
              <a:rPr lang="en-US" altLang="zh-CN" baseline="0" dirty="0" smtClean="0"/>
              <a:t> </a:t>
            </a:r>
            <a:r>
              <a:rPr lang="en-US" altLang="zh-CN" dirty="0" smtClean="0"/>
              <a:t>properties now represent 40% of total portfolio fair properties now represent 57% of total portfolio fair</a:t>
            </a:r>
          </a:p>
          <a:p>
            <a:r>
              <a:rPr lang="en-US" altLang="zh-CN" dirty="0" smtClean="0"/>
              <a:t>v</a:t>
            </a:r>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207</a:t>
            </a:fld>
            <a:endParaRPr lang="en-US">
              <a:solidFill>
                <a:prstClr val="black"/>
              </a:solidFill>
            </a:endParaRPr>
          </a:p>
        </p:txBody>
      </p:sp>
    </p:spTree>
    <p:extLst>
      <p:ext uri="{BB962C8B-B14F-4D97-AF65-F5344CB8AC3E}">
        <p14:creationId xmlns:p14="http://schemas.microsoft.com/office/powerpoint/2010/main" val="798315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lists our Top 15 properties at the end of the</a:t>
            </a:r>
            <a:r>
              <a:rPr lang="en-US" baseline="0" dirty="0" smtClean="0"/>
              <a:t> </a:t>
            </a:r>
            <a:r>
              <a:rPr lang="en-US" dirty="0" smtClean="0"/>
              <a:t>second quarter. The $5.9 billion estimated fair market value of these </a:t>
            </a:r>
          </a:p>
          <a:p>
            <a:r>
              <a:rPr lang="en-US" dirty="0" smtClean="0"/>
              <a:t>properties represented 56% of H&amp;R’s enterprise value as at June</a:t>
            </a:r>
            <a:r>
              <a:rPr lang="en-US" baseline="0" dirty="0" smtClean="0"/>
              <a:t> 31</a:t>
            </a:r>
            <a:r>
              <a:rPr lang="en-US" dirty="0" smtClean="0"/>
              <a:t>, 2012, while the total mortgage balance </a:t>
            </a:r>
          </a:p>
          <a:p>
            <a:r>
              <a:rPr lang="en-US" dirty="0" smtClean="0"/>
              <a:t>outstanding </a:t>
            </a:r>
            <a:r>
              <a:rPr lang="en-US" dirty="0" err="1" smtClean="0"/>
              <a:t>outstanding</a:t>
            </a:r>
            <a:r>
              <a:rPr lang="en-US" dirty="0" smtClean="0"/>
              <a:t> of $2.3 billion.</a:t>
            </a:r>
            <a:r>
              <a:rPr lang="en-US" baseline="0" dirty="0" smtClean="0"/>
              <a:t> </a:t>
            </a:r>
            <a:r>
              <a:rPr lang="en-US" dirty="0" smtClean="0"/>
              <a:t>These 15 high-quality assets – leased long term to investment grade tenants – represent company’s core portfolio. </a:t>
            </a:r>
          </a:p>
          <a:p>
            <a:endParaRPr lang="en-US" dirty="0" smtClean="0"/>
          </a:p>
          <a:p>
            <a:r>
              <a:rPr lang="en-US" dirty="0" smtClean="0"/>
              <a:t>The Bow is</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209</a:t>
            </a:fld>
            <a:endParaRPr lang="en-US">
              <a:solidFill>
                <a:prstClr val="black"/>
              </a:solidFill>
            </a:endParaRPr>
          </a:p>
        </p:txBody>
      </p:sp>
    </p:spTree>
    <p:extLst>
      <p:ext uri="{BB962C8B-B14F-4D97-AF65-F5344CB8AC3E}">
        <p14:creationId xmlns:p14="http://schemas.microsoft.com/office/powerpoint/2010/main" val="1577162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210</a:t>
            </a:fld>
            <a:endParaRPr lang="en-US">
              <a:solidFill>
                <a:prstClr val="black"/>
              </a:solidFill>
            </a:endParaRPr>
          </a:p>
        </p:txBody>
      </p:sp>
    </p:spTree>
    <p:extLst>
      <p:ext uri="{BB962C8B-B14F-4D97-AF65-F5344CB8AC3E}">
        <p14:creationId xmlns:p14="http://schemas.microsoft.com/office/powerpoint/2010/main" val="203579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211</a:t>
            </a:fld>
            <a:endParaRPr lang="en-US"/>
          </a:p>
        </p:txBody>
      </p:sp>
    </p:spTree>
    <p:extLst>
      <p:ext uri="{BB962C8B-B14F-4D97-AF65-F5344CB8AC3E}">
        <p14:creationId xmlns:p14="http://schemas.microsoft.com/office/powerpoint/2010/main" val="425150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96EA5-8FA4-4BF0-A624-6FF3793AFF67}" type="slidenum">
              <a:rPr lang="en-US" smtClean="0"/>
              <a:pPr/>
              <a:t>8</a:t>
            </a:fld>
            <a:endParaRPr lang="en-US"/>
          </a:p>
        </p:txBody>
      </p:sp>
    </p:spTree>
    <p:extLst>
      <p:ext uri="{BB962C8B-B14F-4D97-AF65-F5344CB8AC3E}">
        <p14:creationId xmlns:p14="http://schemas.microsoft.com/office/powerpoint/2010/main" val="37596746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As we can see on this list, the top 20 tenants t include large,</a:t>
            </a:r>
            <a:r>
              <a:rPr lang="en-US" altLang="zh-CN" baseline="0" dirty="0" smtClean="0"/>
              <a:t> </a:t>
            </a:r>
            <a:r>
              <a:rPr lang="en-US" altLang="zh-CN" dirty="0" smtClean="0"/>
              <a:t>creditworthy companies, leased for a weighted average term of </a:t>
            </a:r>
          </a:p>
          <a:p>
            <a:r>
              <a:rPr lang="en-US" altLang="zh-CN" dirty="0" smtClean="0"/>
              <a:t>11 years.</a:t>
            </a:r>
            <a:r>
              <a:rPr lang="en-US" altLang="zh-CN" baseline="0" dirty="0" smtClean="0"/>
              <a:t> </a:t>
            </a:r>
            <a:r>
              <a:rPr lang="en-US" altLang="zh-CN" dirty="0" smtClean="0"/>
              <a:t>These public and private companies are brand-name leaders in their sectors, accounting for 58.1% of total rental revenue. The</a:t>
            </a:r>
            <a:r>
              <a:rPr lang="en-US" altLang="zh-CN" baseline="0" dirty="0" smtClean="0"/>
              <a:t> </a:t>
            </a:r>
            <a:r>
              <a:rPr lang="en-US" altLang="zh-CN" dirty="0" smtClean="0"/>
              <a:t>majority of their</a:t>
            </a:r>
            <a:r>
              <a:rPr lang="en-US" altLang="zh-CN" baseline="0" dirty="0" smtClean="0"/>
              <a:t> </a:t>
            </a:r>
            <a:r>
              <a:rPr lang="en-US" altLang="zh-CN" dirty="0" smtClean="0"/>
              <a:t>leases are “triple- </a:t>
            </a:r>
            <a:r>
              <a:rPr lang="en-US" altLang="zh-CN" dirty="0" err="1" smtClean="0"/>
              <a:t>net”to</a:t>
            </a:r>
            <a:r>
              <a:rPr lang="en-US" altLang="zh-CN" dirty="0" smtClean="0"/>
              <a:t> the landlord, with tenants being responsible for substantially all </a:t>
            </a:r>
            <a:r>
              <a:rPr lang="en-US" altLang="zh-CN" baseline="0" dirty="0" smtClean="0"/>
              <a:t> </a:t>
            </a:r>
            <a:r>
              <a:rPr lang="en-US" altLang="zh-CN" dirty="0" smtClean="0"/>
              <a:t>property operating expenses and capital expenditures. </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212</a:t>
            </a:fld>
            <a:endParaRPr lang="en-US">
              <a:solidFill>
                <a:prstClr val="black"/>
              </a:solidFill>
            </a:endParaRPr>
          </a:p>
        </p:txBody>
      </p:sp>
    </p:spTree>
    <p:extLst>
      <p:ext uri="{BB962C8B-B14F-4D97-AF65-F5344CB8AC3E}">
        <p14:creationId xmlns:p14="http://schemas.microsoft.com/office/powerpoint/2010/main" val="410045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Consistent high occupancy</a:t>
            </a:r>
            <a:r>
              <a:rPr lang="en-US" baseline="0" dirty="0" smtClean="0"/>
              <a:t> of 99%</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213</a:t>
            </a:fld>
            <a:endParaRPr lang="en-US">
              <a:solidFill>
                <a:prstClr val="black"/>
              </a:solidFill>
            </a:endParaRPr>
          </a:p>
        </p:txBody>
      </p:sp>
    </p:spTree>
    <p:extLst>
      <p:ext uri="{BB962C8B-B14F-4D97-AF65-F5344CB8AC3E}">
        <p14:creationId xmlns:p14="http://schemas.microsoft.com/office/powerpoint/2010/main" val="17182189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H&amp;R REIT's operating strategy is to stabilize annual earnings and minimize market risk by leasing and financing its properties on a long-term basis. As a result, the average remaining term to maturity as December</a:t>
            </a:r>
            <a:r>
              <a:rPr lang="en-US" baseline="0" dirty="0" smtClean="0"/>
              <a:t> 31</a:t>
            </a:r>
            <a:r>
              <a:rPr lang="en-US" dirty="0" smtClean="0"/>
              <a:t>, 2012 was 11.0 years for leases and 7.7 years for outstanding mortgages. This relatively low turnover protects the</a:t>
            </a:r>
            <a:r>
              <a:rPr lang="en-US" baseline="0" dirty="0" smtClean="0"/>
              <a:t> </a:t>
            </a:r>
            <a:r>
              <a:rPr lang="en-US" dirty="0" smtClean="0"/>
              <a:t>property income from cyclical swings in market rents and occupancy </a:t>
            </a:r>
          </a:p>
          <a:p>
            <a:r>
              <a:rPr lang="en-US" dirty="0" smtClean="0"/>
              <a:t>levels, thereby maximizing the stability and predictability </a:t>
            </a:r>
            <a:r>
              <a:rPr lang="en-US" baseline="0" dirty="0" smtClean="0"/>
              <a:t> </a:t>
            </a:r>
            <a:r>
              <a:rPr lang="en-US" dirty="0" smtClean="0"/>
              <a:t>of their cash flow.</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215</a:t>
            </a:fld>
            <a:endParaRPr lang="en-US">
              <a:solidFill>
                <a:prstClr val="black"/>
              </a:solidFill>
            </a:endParaRPr>
          </a:p>
        </p:txBody>
      </p:sp>
    </p:spTree>
    <p:extLst>
      <p:ext uri="{BB962C8B-B14F-4D97-AF65-F5344CB8AC3E}">
        <p14:creationId xmlns:p14="http://schemas.microsoft.com/office/powerpoint/2010/main" val="39140946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we can see that HR has</a:t>
            </a:r>
            <a:r>
              <a:rPr lang="en-US" altLang="zh-CN" dirty="0" smtClean="0"/>
              <a:t> accelerated their acquisition program. In 2011, they acquired 11 properties for a total of $1.4 </a:t>
            </a:r>
          </a:p>
          <a:p>
            <a:r>
              <a:rPr lang="en-US" altLang="zh-CN" dirty="0" smtClean="0"/>
              <a:t>billion, generating a weighted average levered return</a:t>
            </a:r>
            <a:r>
              <a:rPr lang="en-US" altLang="zh-CN" baseline="0" dirty="0" smtClean="0"/>
              <a:t> </a:t>
            </a:r>
            <a:r>
              <a:rPr lang="en-US" altLang="zh-CN" dirty="0" smtClean="0"/>
              <a:t>of 8.3%.  in the first three</a:t>
            </a:r>
            <a:r>
              <a:rPr lang="en-US" altLang="zh-CN" baseline="0" dirty="0" smtClean="0"/>
              <a:t> </a:t>
            </a:r>
            <a:r>
              <a:rPr lang="en-US" altLang="zh-CN" dirty="0" smtClean="0"/>
              <a:t>quarter of this year, they purchased</a:t>
            </a:r>
            <a:r>
              <a:rPr lang="en-US" altLang="zh-CN" baseline="0" dirty="0" smtClean="0"/>
              <a:t> </a:t>
            </a:r>
            <a:r>
              <a:rPr lang="en-US" altLang="zh-CN" dirty="0" smtClean="0"/>
              <a:t>additional property for $</a:t>
            </a:r>
            <a:r>
              <a:rPr lang="en-US" altLang="zh-CN" baseline="0" dirty="0" smtClean="0"/>
              <a:t> 810 </a:t>
            </a:r>
            <a:r>
              <a:rPr lang="en-US" altLang="zh-CN" dirty="0" smtClean="0"/>
              <a:t>million. Included in these acquisitions are four prestigious properties that will provide our </a:t>
            </a:r>
            <a:r>
              <a:rPr lang="en-US" altLang="zh-CN" dirty="0" err="1" smtClean="0"/>
              <a:t>unitholders</a:t>
            </a:r>
            <a:r>
              <a:rPr lang="en-US" altLang="zh-CN" dirty="0" smtClean="0"/>
              <a:t> with </a:t>
            </a:r>
          </a:p>
          <a:p>
            <a:r>
              <a:rPr lang="en-US" altLang="zh-CN" dirty="0" smtClean="0"/>
              <a:t>reliable </a:t>
            </a:r>
            <a:r>
              <a:rPr lang="en-US" altLang="zh-CN" dirty="0" err="1" smtClean="0"/>
              <a:t>reliable</a:t>
            </a:r>
            <a:r>
              <a:rPr lang="en-US" altLang="zh-CN" dirty="0" smtClean="0"/>
              <a:t> and increasing returns and will further and increasing returns and will further</a:t>
            </a:r>
            <a:r>
              <a:rPr lang="en-US" altLang="zh-CN" baseline="0" dirty="0" smtClean="0"/>
              <a:t> </a:t>
            </a:r>
            <a:r>
              <a:rPr lang="en-US" altLang="zh-CN" dirty="0" smtClean="0"/>
              <a:t>enhance the high quality to our portfolio.</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217</a:t>
            </a:fld>
            <a:endParaRPr lang="en-US">
              <a:solidFill>
                <a:prstClr val="black"/>
              </a:solidFill>
            </a:endParaRPr>
          </a:p>
        </p:txBody>
      </p:sp>
    </p:spTree>
    <p:extLst>
      <p:ext uri="{BB962C8B-B14F-4D97-AF65-F5344CB8AC3E}">
        <p14:creationId xmlns:p14="http://schemas.microsoft.com/office/powerpoint/2010/main" val="4071789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we can see that HR has</a:t>
            </a:r>
            <a:r>
              <a:rPr lang="en-US" altLang="zh-CN" dirty="0" smtClean="0"/>
              <a:t> accelerated their acquisition program. In 2011, they acquired 11 properties for a total of $1.4 </a:t>
            </a:r>
          </a:p>
          <a:p>
            <a:r>
              <a:rPr lang="en-US" altLang="zh-CN" dirty="0" smtClean="0"/>
              <a:t>billion, generating a weighted average levered return</a:t>
            </a:r>
            <a:r>
              <a:rPr lang="en-US" altLang="zh-CN" baseline="0" dirty="0" smtClean="0"/>
              <a:t> </a:t>
            </a:r>
            <a:r>
              <a:rPr lang="en-US" altLang="zh-CN" dirty="0" smtClean="0"/>
              <a:t>of 8.3%.  in the first and second quarter of this year, they purchased</a:t>
            </a:r>
            <a:r>
              <a:rPr lang="en-US" altLang="zh-CN" baseline="0" dirty="0" smtClean="0"/>
              <a:t> </a:t>
            </a:r>
            <a:r>
              <a:rPr lang="en-US" altLang="zh-CN" dirty="0" smtClean="0"/>
              <a:t>additional property for $</a:t>
            </a:r>
            <a:r>
              <a:rPr lang="en-US" altLang="zh-CN" baseline="0" dirty="0" smtClean="0"/>
              <a:t> 682 </a:t>
            </a:r>
            <a:r>
              <a:rPr lang="en-US" altLang="zh-CN" dirty="0" smtClean="0"/>
              <a:t>million. Included in these acquisitions are four prestigious properties that will provide our </a:t>
            </a:r>
            <a:r>
              <a:rPr lang="en-US" altLang="zh-CN" dirty="0" err="1" smtClean="0"/>
              <a:t>unitholders</a:t>
            </a:r>
            <a:r>
              <a:rPr lang="en-US" altLang="zh-CN" dirty="0" smtClean="0"/>
              <a:t> with </a:t>
            </a:r>
          </a:p>
          <a:p>
            <a:r>
              <a:rPr lang="en-US" altLang="zh-CN" dirty="0" smtClean="0"/>
              <a:t>reliable </a:t>
            </a:r>
            <a:r>
              <a:rPr lang="en-US" altLang="zh-CN" dirty="0" err="1" smtClean="0"/>
              <a:t>reliable</a:t>
            </a:r>
            <a:r>
              <a:rPr lang="en-US" altLang="zh-CN" dirty="0" smtClean="0"/>
              <a:t> and increasing returns and will further and increasing returns and will further</a:t>
            </a:r>
            <a:r>
              <a:rPr lang="en-US" altLang="zh-CN" baseline="0" dirty="0" smtClean="0"/>
              <a:t> </a:t>
            </a:r>
            <a:r>
              <a:rPr lang="en-US" altLang="zh-CN" dirty="0" smtClean="0"/>
              <a:t>enhance the high quality to our portfolio.</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4071789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220</a:t>
            </a:fld>
            <a:endParaRPr lang="en-US">
              <a:solidFill>
                <a:prstClr val="black"/>
              </a:solidFill>
            </a:endParaRPr>
          </a:p>
        </p:txBody>
      </p:sp>
    </p:spTree>
    <p:extLst>
      <p:ext uri="{BB962C8B-B14F-4D97-AF65-F5344CB8AC3E}">
        <p14:creationId xmlns:p14="http://schemas.microsoft.com/office/powerpoint/2010/main" val="9916088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2656553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224</a:t>
            </a:fld>
            <a:endParaRPr lang="en-US">
              <a:solidFill>
                <a:prstClr val="black"/>
              </a:solidFill>
            </a:endParaRPr>
          </a:p>
        </p:txBody>
      </p:sp>
    </p:spTree>
    <p:extLst>
      <p:ext uri="{BB962C8B-B14F-4D97-AF65-F5344CB8AC3E}">
        <p14:creationId xmlns:p14="http://schemas.microsoft.com/office/powerpoint/2010/main" val="26565536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Liquidity:</a:t>
            </a:r>
          </a:p>
          <a:p>
            <a:r>
              <a:rPr lang="en-US" dirty="0" smtClean="0"/>
              <a:t>Cash on hand at June 30, 2012 was $121M</a:t>
            </a:r>
          </a:p>
          <a:p>
            <a:r>
              <a:rPr lang="en-US" dirty="0" smtClean="0"/>
              <a:t> H&amp;R’s revolving credit facility with CIBC has $136M</a:t>
            </a:r>
          </a:p>
          <a:p>
            <a:r>
              <a:rPr lang="en-US" dirty="0" smtClean="0"/>
              <a:t>available to be drawn</a:t>
            </a:r>
          </a:p>
          <a:p>
            <a:r>
              <a:rPr lang="en-US" dirty="0" smtClean="0"/>
              <a:t>– The remaining Bow operating facility of $300M will fund</a:t>
            </a:r>
          </a:p>
          <a:p>
            <a:r>
              <a:rPr lang="en-US" dirty="0" smtClean="0"/>
              <a:t>the costs to complete the Bow of approximately $70M</a:t>
            </a:r>
          </a:p>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228</a:t>
            </a:fld>
            <a:endParaRPr lang="en-US">
              <a:solidFill>
                <a:prstClr val="black"/>
              </a:solidFill>
            </a:endParaRPr>
          </a:p>
        </p:txBody>
      </p:sp>
    </p:spTree>
    <p:extLst>
      <p:ext uri="{BB962C8B-B14F-4D97-AF65-F5344CB8AC3E}">
        <p14:creationId xmlns:p14="http://schemas.microsoft.com/office/powerpoint/2010/main" val="1412154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current low interest environment presents with a</a:t>
            </a:r>
            <a:r>
              <a:rPr lang="en-US" altLang="zh-CN" baseline="0" dirty="0" smtClean="0"/>
              <a:t> </a:t>
            </a:r>
            <a:r>
              <a:rPr lang="en-US" altLang="zh-CN" dirty="0" smtClean="0"/>
              <a:t>fabulous opportunity to reduce the</a:t>
            </a:r>
            <a:r>
              <a:rPr lang="en-US" altLang="zh-CN" baseline="0" dirty="0" smtClean="0"/>
              <a:t> </a:t>
            </a:r>
            <a:r>
              <a:rPr lang="en-US" altLang="zh-CN" dirty="0" smtClean="0"/>
              <a:t>debt service costs </a:t>
            </a:r>
            <a:r>
              <a:rPr lang="en-US" altLang="zh-CN" baseline="0" dirty="0" smtClean="0"/>
              <a:t> </a:t>
            </a:r>
            <a:r>
              <a:rPr lang="en-US" altLang="zh-CN" dirty="0" smtClean="0"/>
              <a:t>with upcoming mortgage rollovers.</a:t>
            </a:r>
            <a:r>
              <a:rPr lang="en-US" altLang="zh-CN" baseline="0" dirty="0" smtClean="0"/>
              <a:t> </a:t>
            </a:r>
            <a:r>
              <a:rPr lang="en-US" altLang="zh-CN" dirty="0" smtClean="0"/>
              <a:t>As at December 31, 2011, mortgages maturing during 2012 had had a weighted average interest rate of a weighted average interest rate of 6.8%. To date in 2012, they</a:t>
            </a:r>
            <a:r>
              <a:rPr lang="en-US" altLang="zh-CN" baseline="0" dirty="0" smtClean="0"/>
              <a:t> </a:t>
            </a:r>
            <a:r>
              <a:rPr lang="en-US" altLang="zh-CN" dirty="0" smtClean="0"/>
              <a:t>have successfully refinanced 13</a:t>
            </a:r>
            <a:r>
              <a:rPr lang="en-US" altLang="zh-CN" baseline="0" dirty="0" smtClean="0"/>
              <a:t> </a:t>
            </a:r>
            <a:r>
              <a:rPr lang="en-US" altLang="zh-CN" dirty="0" smtClean="0"/>
              <a:t>mortgages.</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229</a:t>
            </a:fld>
            <a:endParaRPr lang="en-US">
              <a:solidFill>
                <a:prstClr val="black"/>
              </a:solidFill>
            </a:endParaRPr>
          </a:p>
        </p:txBody>
      </p:sp>
    </p:spTree>
    <p:extLst>
      <p:ext uri="{BB962C8B-B14F-4D97-AF65-F5344CB8AC3E}">
        <p14:creationId xmlns:p14="http://schemas.microsoft.com/office/powerpoint/2010/main" val="3717528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Equity REITs</a:t>
            </a:r>
            <a:r>
              <a:rPr lang="en-US" dirty="0" smtClean="0"/>
              <a:t> </a:t>
            </a:r>
            <a:br>
              <a:rPr lang="en-US" dirty="0" smtClean="0"/>
            </a:br>
            <a:r>
              <a:rPr lang="en-US" dirty="0" smtClean="0"/>
              <a:t>Equity REITS invest in and own properties (thus responsible for the equity or value of their real estate assets). Their revenues come principally from their properties' rents</a:t>
            </a:r>
          </a:p>
          <a:p>
            <a:pPr lvl="0">
              <a:buNone/>
            </a:pPr>
            <a:r>
              <a:rPr lang="en-US" dirty="0" smtClean="0"/>
              <a:t> </a:t>
            </a:r>
            <a:endParaRPr lang="en-CA" dirty="0" smtClean="0"/>
          </a:p>
          <a:p>
            <a:pPr lvl="0"/>
            <a:r>
              <a:rPr lang="en-US" b="1" dirty="0" smtClean="0"/>
              <a:t>Mortgage REITs</a:t>
            </a:r>
            <a:r>
              <a:rPr lang="en-US" dirty="0" smtClean="0"/>
              <a:t/>
            </a:r>
            <a:br>
              <a:rPr lang="en-US" dirty="0" smtClean="0"/>
            </a:br>
            <a:r>
              <a:rPr lang="en-US" dirty="0" smtClean="0"/>
              <a:t>Mortgage REITs deal in investment and ownership of property mortgages. These REITs loan money for mortgages to owners of real estate, or invest in (purchase) existing mortgages or mortgage backed securities. Their revenues are generated primarily by the interest that they earn on the mortgage loans</a:t>
            </a:r>
          </a:p>
          <a:p>
            <a:pPr lvl="0">
              <a:buNone/>
            </a:pPr>
            <a:r>
              <a:rPr lang="en-US" dirty="0" smtClean="0"/>
              <a:t> </a:t>
            </a:r>
            <a:endParaRPr lang="en-CA" dirty="0" smtClean="0"/>
          </a:p>
          <a:p>
            <a:pPr lvl="0"/>
            <a:r>
              <a:rPr lang="en-US" b="1" dirty="0" smtClean="0"/>
              <a:t>Hybrid REITs</a:t>
            </a:r>
            <a:r>
              <a:rPr lang="en-US" dirty="0" smtClean="0"/>
              <a:t/>
            </a:r>
            <a:br>
              <a:rPr lang="en-US" dirty="0" smtClean="0"/>
            </a:br>
            <a:r>
              <a:rPr lang="en-US" dirty="0" smtClean="0"/>
              <a:t>Hybrid REITs combine the investment strategies of Equity REITs and Mortgage REITs by investing in both properties and mortgages </a:t>
            </a:r>
            <a:endParaRPr lang="en-CA" dirty="0" smtClean="0"/>
          </a:p>
        </p:txBody>
      </p:sp>
      <p:sp>
        <p:nvSpPr>
          <p:cNvPr id="4" name="Slide Number Placeholder 3"/>
          <p:cNvSpPr>
            <a:spLocks noGrp="1"/>
          </p:cNvSpPr>
          <p:nvPr>
            <p:ph type="sldNum" sz="quarter" idx="10"/>
          </p:nvPr>
        </p:nvSpPr>
        <p:spPr/>
        <p:txBody>
          <a:bodyPr/>
          <a:lstStyle/>
          <a:p>
            <a:fld id="{40D96EA5-8FA4-4BF0-A624-6FF3793AFF67}" type="slidenum">
              <a:rPr lang="en-US" smtClean="0"/>
              <a:pPr/>
              <a:t>9</a:t>
            </a:fld>
            <a:endParaRPr lang="en-US"/>
          </a:p>
        </p:txBody>
      </p:sp>
    </p:spTree>
    <p:extLst>
      <p:ext uri="{BB962C8B-B14F-4D97-AF65-F5344CB8AC3E}">
        <p14:creationId xmlns:p14="http://schemas.microsoft.com/office/powerpoint/2010/main" val="16531643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Management has previously stated that, after a period of aggressively growing and </a:t>
            </a:r>
          </a:p>
          <a:p>
            <a:r>
              <a:rPr lang="en-US" altLang="zh-CN" dirty="0" smtClean="0"/>
              <a:t>changing its portfolio, it is turning its focus to a thorough portfolio analysis with a view to pruning assets that may no </a:t>
            </a:r>
          </a:p>
          <a:p>
            <a:r>
              <a:rPr lang="en-US" altLang="zh-CN" dirty="0" smtClean="0"/>
              <a:t>longer fit within its strategy and redeploying the capital into assets that offer greater potential upside. A variety of assets</a:t>
            </a:r>
          </a:p>
          <a:p>
            <a:r>
              <a:rPr lang="en-US" altLang="zh-CN" dirty="0" smtClean="0"/>
              <a:t>have been reclassified as held for sale</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237</a:t>
            </a:fld>
            <a:endParaRPr lang="en-US">
              <a:solidFill>
                <a:prstClr val="black"/>
              </a:solidFill>
            </a:endParaRPr>
          </a:p>
        </p:txBody>
      </p:sp>
    </p:spTree>
    <p:extLst>
      <p:ext uri="{BB962C8B-B14F-4D97-AF65-F5344CB8AC3E}">
        <p14:creationId xmlns:p14="http://schemas.microsoft.com/office/powerpoint/2010/main" val="10749564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4 </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238</a:t>
            </a:fld>
            <a:endParaRPr lang="en-US">
              <a:solidFill>
                <a:prstClr val="black"/>
              </a:solidFill>
            </a:endParaRPr>
          </a:p>
        </p:txBody>
      </p:sp>
    </p:spTree>
    <p:extLst>
      <p:ext uri="{BB962C8B-B14F-4D97-AF65-F5344CB8AC3E}">
        <p14:creationId xmlns:p14="http://schemas.microsoft.com/office/powerpoint/2010/main" val="30062215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Property rental income increased by 6%, from</a:t>
            </a:r>
            <a:r>
              <a:rPr lang="en-US" baseline="0" dirty="0" smtClean="0"/>
              <a:t> 617M to 656M</a:t>
            </a:r>
            <a:endParaRPr lang="en-US" dirty="0" smtClean="0"/>
          </a:p>
          <a:p>
            <a:endParaRPr lang="en-US" dirty="0" smtClean="0"/>
          </a:p>
          <a:p>
            <a:endParaRPr lang="en-US" dirty="0" smtClean="0"/>
          </a:p>
          <a:p>
            <a:r>
              <a:rPr lang="en-US" dirty="0" smtClean="0"/>
              <a:t>In March 2011, the REIT was legally released from its mortgages on two Bruno’s Supermarkets LLC properties and two Boscov’s</a:t>
            </a:r>
          </a:p>
          <a:p>
            <a:r>
              <a:rPr lang="en-US" dirty="0" smtClean="0"/>
              <a:t>Department Stores properties upon the lender accepting title to the properties. In July 2011, the REIT was legally released from its</a:t>
            </a:r>
          </a:p>
          <a:p>
            <a:r>
              <a:rPr lang="en-US" dirty="0" smtClean="0"/>
              <a:t>mortgage on the final Boscov Department Store property upon the lender accepting title to the property. As a result, the investment</a:t>
            </a:r>
          </a:p>
          <a:p>
            <a:r>
              <a:rPr lang="en-US" dirty="0" smtClean="0"/>
              <a:t>properties, the mortgages and the accrued interest on the mortgages were all derecognized resulting in a gain on extinguishment of</a:t>
            </a:r>
          </a:p>
          <a:p>
            <a:r>
              <a:rPr lang="en-US" dirty="0" smtClean="0"/>
              <a:t>debt of $0.2 million for the three months and $19.7 million for the year ended December 31, 2011</a:t>
            </a:r>
          </a:p>
          <a:p>
            <a:endParaRPr lang="en-US" dirty="0" smtClean="0"/>
          </a:p>
          <a:p>
            <a:r>
              <a:rPr lang="en-US" dirty="0" smtClean="0"/>
              <a:t>The Income Tax Act (Canada) contains legislation (the “SIFT Rules”) affecting the tax treatment of “specified investment </a:t>
            </a:r>
            <a:r>
              <a:rPr lang="en-US" dirty="0" err="1" smtClean="0"/>
              <a:t>flowthrough</a:t>
            </a:r>
            <a:r>
              <a:rPr lang="en-US" dirty="0" smtClean="0"/>
              <a:t>”</a:t>
            </a:r>
          </a:p>
          <a:p>
            <a:r>
              <a:rPr lang="en-US" dirty="0" smtClean="0"/>
              <a:t>(“SIFT”) trusts. The SIFT Rules provide for a transition period until 2011 for</a:t>
            </a:r>
          </a:p>
          <a:p>
            <a:r>
              <a:rPr lang="en-US" dirty="0" smtClean="0"/>
              <a:t>publicly-traded trusts like the REIT which existed prior to November 1, 2006. Under the SIFT Rules, distributions of certain</a:t>
            </a:r>
          </a:p>
          <a:p>
            <a:r>
              <a:rPr lang="en-US" dirty="0" smtClean="0"/>
              <a:t>income by a SIFT are not deductible in computing the SIFT’s taxable income, and a SIFT is subject to tax on such income at a</a:t>
            </a:r>
          </a:p>
          <a:p>
            <a:r>
              <a:rPr lang="en-US" dirty="0" smtClean="0"/>
              <a:t>rate that is substantially equivalent to the general tax rate applicable to a Canadian corporation. The SIFT Rules do not apply to</a:t>
            </a:r>
          </a:p>
          <a:p>
            <a:r>
              <a:rPr lang="en-US" dirty="0" smtClean="0"/>
              <a:t>a publicly-traded trust that qualifies as a real estate investment trust under the Income Tax Act (Canada). The REIT completed</a:t>
            </a:r>
          </a:p>
          <a:p>
            <a:r>
              <a:rPr lang="en-US" dirty="0" smtClean="0"/>
              <a:t>the necessary tax restructuring to qualify as a real estate investment trust effective June 30, 2010. For periods before it</a:t>
            </a:r>
          </a:p>
          <a:p>
            <a:r>
              <a:rPr lang="en-US" dirty="0" smtClean="0"/>
              <a:t>qualified, the REIT recorded deferred tax liabilities in respect of temporary differences expected to reverse after January 1, 2011.</a:t>
            </a:r>
          </a:p>
          <a:p>
            <a:r>
              <a:rPr lang="en-US" dirty="0" smtClean="0"/>
              <a:t>Such deferred tax liability was reversed as an adjustment to deferred income tax expense in income and as an adjustment to</a:t>
            </a:r>
          </a:p>
          <a:p>
            <a:r>
              <a:rPr lang="en-US" dirty="0" smtClean="0"/>
              <a:t>other comprehensive income during the second quarter of 2010, when the REIT became a qualifying REIT.</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239</a:t>
            </a:fld>
            <a:endParaRPr lang="en-US">
              <a:solidFill>
                <a:prstClr val="black"/>
              </a:solidFill>
            </a:endParaRPr>
          </a:p>
        </p:txBody>
      </p:sp>
    </p:spTree>
    <p:extLst>
      <p:ext uri="{BB962C8B-B14F-4D97-AF65-F5344CB8AC3E}">
        <p14:creationId xmlns:p14="http://schemas.microsoft.com/office/powerpoint/2010/main" val="14353998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operating income up $52.8 million during this year – Driven by income from acquired properties, NOI increased by 53% </a:t>
            </a:r>
          </a:p>
          <a:p>
            <a:r>
              <a:rPr lang="en-US" dirty="0" smtClean="0"/>
              <a:t>over the prior year comparative period which</a:t>
            </a:r>
            <a:r>
              <a:rPr lang="en-US" baseline="0" dirty="0" smtClean="0"/>
              <a:t> is d</a:t>
            </a:r>
            <a:r>
              <a:rPr lang="en-US" dirty="0" smtClean="0"/>
              <a:t>riven by occupancy increases in Edmonton, Vancouver, Saskatchewan and Toronto. </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240</a:t>
            </a:fld>
            <a:endParaRPr lang="en-US">
              <a:solidFill>
                <a:prstClr val="black"/>
              </a:solidFill>
            </a:endParaRPr>
          </a:p>
        </p:txBody>
      </p:sp>
    </p:spTree>
    <p:extLst>
      <p:ext uri="{BB962C8B-B14F-4D97-AF65-F5344CB8AC3E}">
        <p14:creationId xmlns:p14="http://schemas.microsoft.com/office/powerpoint/2010/main" val="27977288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Impairment reversal on investment properties (2011-2,852) (2010-101,165)</a:t>
            </a:r>
          </a:p>
          <a:p>
            <a:endParaRPr lang="en-US" dirty="0" smtClean="0"/>
          </a:p>
          <a:p>
            <a:r>
              <a:rPr lang="en-US" dirty="0" smtClean="0"/>
              <a:t>During the year ended December 31, 2010, the REIT recorded the reversal of $101,165 in previously recorded impairment</a:t>
            </a:r>
          </a:p>
          <a:p>
            <a:r>
              <a:rPr lang="en-US" dirty="0" smtClean="0"/>
              <a:t>losses on 63 properties (31 properties in the U.S. and 32 in Canada).</a:t>
            </a:r>
          </a:p>
          <a:p>
            <a:r>
              <a:rPr lang="en-US" dirty="0" smtClean="0"/>
              <a:t>These reversals of previously recorded impairment losses were triggered by the significant improvement of the real estate market</a:t>
            </a:r>
          </a:p>
          <a:p>
            <a:r>
              <a:rPr lang="en-US" dirty="0" smtClean="0"/>
              <a:t>during 2010. The economic downturn in 2008 and 2009 had decreased the market value of a number of the REIT’s investment</a:t>
            </a:r>
          </a:p>
          <a:p>
            <a:r>
              <a:rPr lang="en-US" dirty="0" smtClean="0"/>
              <a:t>properties due to weak demand. During 2010, the economy began to rebound and the REIT’s investment properties increased</a:t>
            </a:r>
          </a:p>
          <a:p>
            <a:r>
              <a:rPr lang="en-US" dirty="0" smtClean="0"/>
              <a:t>in value. This change in economic conditions increased the market rent and adjusted discount rates </a:t>
            </a:r>
            <a:r>
              <a:rPr lang="en-US" dirty="0" err="1" smtClean="0"/>
              <a:t>favourably</a:t>
            </a:r>
            <a:r>
              <a:rPr lang="en-US" dirty="0" smtClean="0"/>
              <a:t> for many of the</a:t>
            </a:r>
          </a:p>
          <a:p>
            <a:r>
              <a:rPr lang="en-US" dirty="0" smtClean="0"/>
              <a:t>REIT’s previously impaired properties.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241</a:t>
            </a:fld>
            <a:endParaRPr lang="en-US">
              <a:solidFill>
                <a:prstClr val="black"/>
              </a:solidFill>
            </a:endParaRPr>
          </a:p>
        </p:txBody>
      </p:sp>
    </p:spTree>
    <p:extLst>
      <p:ext uri="{BB962C8B-B14F-4D97-AF65-F5344CB8AC3E}">
        <p14:creationId xmlns:p14="http://schemas.microsoft.com/office/powerpoint/2010/main" val="11895770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242</a:t>
            </a:fld>
            <a:endParaRPr lang="en-US">
              <a:solidFill>
                <a:prstClr val="black"/>
              </a:solidFill>
            </a:endParaRPr>
          </a:p>
        </p:txBody>
      </p:sp>
    </p:spTree>
    <p:extLst>
      <p:ext uri="{BB962C8B-B14F-4D97-AF65-F5344CB8AC3E}">
        <p14:creationId xmlns:p14="http://schemas.microsoft.com/office/powerpoint/2010/main" val="25174412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in restricted cash are bank term deposits of $3,936 (December 31, 2011 - $8,395) at a rate of interest of 1.10% (December 31, 2011 -</a:t>
            </a:r>
          </a:p>
          <a:p>
            <a:r>
              <a:rPr lang="en-US" dirty="0" smtClean="0"/>
              <a:t>0.90% to 1.03%).</a:t>
            </a:r>
          </a:p>
          <a:p>
            <a:r>
              <a:rPr lang="en-US" dirty="0" smtClean="0"/>
              <a:t>general operating facility which is secured by The Bow (the “Bow Facility”) due on November 21, 2013. The total facility</a:t>
            </a:r>
          </a:p>
          <a:p>
            <a:r>
              <a:rPr lang="en-US" dirty="0" smtClean="0"/>
              <a:t>as at June 30, 2012 is $300,000 (December 31, 2011 - $400,000) and can be drawn in either Canadian or U.S. dollars (to a</a:t>
            </a:r>
          </a:p>
          <a:p>
            <a:r>
              <a:rPr lang="en-US" dirty="0" smtClean="0"/>
              <a:t>maximum of $150,000 U.S. dollars). As at June 30, 2012, the REIT has drawn $nil (December 31, 2011 - $233,000) under</a:t>
            </a:r>
          </a:p>
          <a:p>
            <a:r>
              <a:rPr lang="en-US" dirty="0" smtClean="0"/>
              <a:t>the Bow Facility and the undrawn amount available at June 30, 2012 is $300,000 (December 31, 2011 - $167,000).</a:t>
            </a:r>
          </a:p>
          <a:p>
            <a:r>
              <a:rPr lang="en-US" dirty="0" smtClean="0"/>
              <a:t>Included in bank indebtedness at June 30, 2012 are U.S. dollar denominated amounts of $nil (December 31, 2011 - U.S.</a:t>
            </a:r>
          </a:p>
          <a:p>
            <a:r>
              <a:rPr lang="en-US" dirty="0" smtClean="0"/>
              <a:t>$150,000). The Canadian equivalents of these amounts are $nil (December 31, 2011 - $153,000).</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243</a:t>
            </a:fld>
            <a:endParaRPr lang="en-US">
              <a:solidFill>
                <a:prstClr val="black"/>
              </a:solidFill>
            </a:endParaRPr>
          </a:p>
        </p:txBody>
      </p:sp>
    </p:spTree>
    <p:extLst>
      <p:ext uri="{BB962C8B-B14F-4D97-AF65-F5344CB8AC3E}">
        <p14:creationId xmlns:p14="http://schemas.microsoft.com/office/powerpoint/2010/main" val="27488970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Funds from operations is</a:t>
            </a:r>
            <a:r>
              <a:rPr lang="en-US" altLang="zh-CN" baseline="0" dirty="0" smtClean="0"/>
              <a:t> still increasing</a:t>
            </a:r>
            <a:r>
              <a:rPr lang="en-US" altLang="zh-CN" dirty="0" smtClean="0"/>
              <a:t> – FFO per unit is $1.7, up $0.27</a:t>
            </a:r>
            <a:r>
              <a:rPr lang="en-US" altLang="zh-CN" baseline="0" dirty="0" smtClean="0"/>
              <a:t> during </a:t>
            </a:r>
            <a:r>
              <a:rPr lang="en-US" altLang="zh-CN" dirty="0" smtClean="0"/>
              <a:t>2011, reflecting the </a:t>
            </a:r>
          </a:p>
          <a:p>
            <a:r>
              <a:rPr lang="en-US" altLang="zh-CN" dirty="0" smtClean="0"/>
              <a:t>impact of accretive acquisitions as well as comparative NOI growth and </a:t>
            </a:r>
            <a:r>
              <a:rPr lang="en-US" altLang="zh-CN" dirty="0" err="1" smtClean="0"/>
              <a:t>refinancings</a:t>
            </a:r>
            <a:r>
              <a:rPr lang="en-US" altLang="zh-CN" dirty="0" smtClean="0"/>
              <a:t> completed at lower rates.</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244</a:t>
            </a:fld>
            <a:endParaRPr lang="en-US">
              <a:solidFill>
                <a:prstClr val="black"/>
              </a:solidFill>
            </a:endParaRPr>
          </a:p>
        </p:txBody>
      </p:sp>
    </p:spTree>
    <p:extLst>
      <p:ext uri="{BB962C8B-B14F-4D97-AF65-F5344CB8AC3E}">
        <p14:creationId xmlns:p14="http://schemas.microsoft.com/office/powerpoint/2010/main" val="5900719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consistently executed a disciplined and proven</a:t>
            </a:r>
          </a:p>
          <a:p>
            <a:r>
              <a:rPr lang="en-US" dirty="0" smtClean="0"/>
              <a:t>strategy of building a solid portfolio of </a:t>
            </a:r>
            <a:r>
              <a:rPr lang="en-US" dirty="0" err="1" smtClean="0"/>
              <a:t>incomeproducing</a:t>
            </a:r>
            <a:endParaRPr lang="en-US" dirty="0" smtClean="0"/>
          </a:p>
          <a:p>
            <a:r>
              <a:rPr lang="en-US" dirty="0" smtClean="0"/>
              <a:t>properties that can withstand economic and</a:t>
            </a:r>
          </a:p>
          <a:p>
            <a:r>
              <a:rPr lang="en-US" dirty="0" smtClean="0"/>
              <a:t>real estate cycles.</a:t>
            </a:r>
          </a:p>
          <a:p>
            <a:r>
              <a:rPr lang="en-US" dirty="0" smtClean="0"/>
              <a:t>• Our strategy is focused on locking in predictable</a:t>
            </a:r>
          </a:p>
          <a:p>
            <a:r>
              <a:rPr lang="en-US" dirty="0" smtClean="0"/>
              <a:t>income with fixed costs.</a:t>
            </a:r>
          </a:p>
          <a:p>
            <a:r>
              <a:rPr lang="en-US" dirty="0" smtClean="0"/>
              <a:t>o We lease our premises to highly creditworthy</a:t>
            </a:r>
          </a:p>
          <a:p>
            <a:r>
              <a:rPr lang="en-US" dirty="0" smtClean="0"/>
              <a:t>tenants,</a:t>
            </a:r>
          </a:p>
          <a:p>
            <a:r>
              <a:rPr lang="en-US" dirty="0" smtClean="0"/>
              <a:t>on a long-term basis, with contractual rental</a:t>
            </a:r>
          </a:p>
          <a:p>
            <a:r>
              <a:rPr lang="en-US" dirty="0" smtClean="0"/>
              <a:t>escalations.</a:t>
            </a:r>
          </a:p>
          <a:p>
            <a:r>
              <a:rPr lang="en-US" dirty="0" smtClean="0"/>
              <a:t>o Our properties are diversified by type and by region.</a:t>
            </a:r>
          </a:p>
          <a:p>
            <a:r>
              <a:rPr lang="en-US" dirty="0" smtClean="0"/>
              <a:t>o And we further reduce risk by securing long-term</a:t>
            </a:r>
          </a:p>
          <a:p>
            <a:r>
              <a:rPr lang="en-US" dirty="0" smtClean="0"/>
              <a:t>property financing with fixed-rate mortgages.</a:t>
            </a:r>
          </a:p>
          <a:p>
            <a:r>
              <a:rPr lang="en-US" dirty="0" smtClean="0"/>
              <a:t>• We grow and cull our portfolio pro-actively, with</a:t>
            </a:r>
          </a:p>
          <a:p>
            <a:r>
              <a:rPr lang="en-US" dirty="0" smtClean="0"/>
              <a:t>accretive acquisitions, and selective dispositions.</a:t>
            </a:r>
          </a:p>
          <a:p>
            <a:r>
              <a:rPr lang="en-US" dirty="0" smtClean="0"/>
              <a:t>4</a:t>
            </a:r>
          </a:p>
          <a:p>
            <a:r>
              <a:rPr lang="en-US" dirty="0" smtClean="0"/>
              <a:t>• And we develop quality properties, only on a preleased</a:t>
            </a:r>
          </a:p>
          <a:p>
            <a:r>
              <a:rPr lang="en-US" dirty="0" smtClean="0"/>
              <a:t>basis while at all times maintaining a strong</a:t>
            </a:r>
          </a:p>
          <a:p>
            <a:r>
              <a:rPr lang="en-US" dirty="0" smtClean="0"/>
              <a:t>balance sheet with a conservative capital structure.</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249</a:t>
            </a:fld>
            <a:endParaRPr lang="en-US">
              <a:solidFill>
                <a:prstClr val="black"/>
              </a:solidFill>
            </a:endParaRPr>
          </a:p>
        </p:txBody>
      </p:sp>
    </p:spTree>
    <p:extLst>
      <p:ext uri="{BB962C8B-B14F-4D97-AF65-F5344CB8AC3E}">
        <p14:creationId xmlns:p14="http://schemas.microsoft.com/office/powerpoint/2010/main" val="351908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96EA5-8FA4-4BF0-A624-6FF3793AFF67}" type="slidenum">
              <a:rPr lang="en-US" smtClean="0"/>
              <a:pPr/>
              <a:t>11</a:t>
            </a:fld>
            <a:endParaRPr lang="en-US"/>
          </a:p>
        </p:txBody>
      </p:sp>
    </p:spTree>
    <p:extLst>
      <p:ext uri="{BB962C8B-B14F-4D97-AF65-F5344CB8AC3E}">
        <p14:creationId xmlns:p14="http://schemas.microsoft.com/office/powerpoint/2010/main" val="80783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For those who like numbers: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 know we weren’t born yet, (well, except for one maybe)… If you chose one of the following 3 avenues for investing your money; this is what it would look like.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Because REITs must pay out almost all of their taxable income to shareholders, investors have historically looked to REITs for reliable and significant dividends (typically four times higher than those of other stocks, on average).</a:t>
            </a:r>
            <a:endParaRPr lang="en-US" dirty="0"/>
          </a:p>
        </p:txBody>
      </p:sp>
      <p:sp>
        <p:nvSpPr>
          <p:cNvPr id="4" name="Slide Number Placeholder 3"/>
          <p:cNvSpPr>
            <a:spLocks noGrp="1"/>
          </p:cNvSpPr>
          <p:nvPr>
            <p:ph type="sldNum" sz="quarter" idx="10"/>
          </p:nvPr>
        </p:nvSpPr>
        <p:spPr/>
        <p:txBody>
          <a:bodyPr/>
          <a:lstStyle/>
          <a:p>
            <a:fld id="{EF554F2D-23B8-4649-B06F-5403517D73D0}" type="slidenum">
              <a:rPr lang="en-US" smtClean="0"/>
              <a:pPr/>
              <a:t>13</a:t>
            </a:fld>
            <a:endParaRPr lang="en-US"/>
          </a:p>
        </p:txBody>
      </p:sp>
    </p:spTree>
    <p:extLst>
      <p:ext uri="{BB962C8B-B14F-4D97-AF65-F5344CB8AC3E}">
        <p14:creationId xmlns:p14="http://schemas.microsoft.com/office/powerpoint/2010/main" val="278109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03A58E-2135-4904-90FD-9192A6818F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3A58E-2135-4904-90FD-9192A6818F5B}"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793F454-028A-4C6A-9D36-88466EF786FC}" type="datetimeFigureOut">
              <a:rPr lang="en-US" smtClean="0"/>
              <a:pPr/>
              <a:t>11/19/2012</a:t>
            </a:fld>
            <a:endParaRPr lang="en-US"/>
          </a:p>
        </p:txBody>
      </p:sp>
      <p:sp>
        <p:nvSpPr>
          <p:cNvPr id="9" name="Slide Number Placeholder 8"/>
          <p:cNvSpPr>
            <a:spLocks noGrp="1"/>
          </p:cNvSpPr>
          <p:nvPr>
            <p:ph type="sldNum" sz="quarter" idx="11"/>
          </p:nvPr>
        </p:nvSpPr>
        <p:spPr/>
        <p:txBody>
          <a:bodyPr/>
          <a:lstStyle/>
          <a:p>
            <a:fld id="{7E03A58E-2135-4904-90FD-9192A6818F5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7E03A58E-2135-4904-90FD-9192A6818F5B}"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793F454-028A-4C6A-9D36-88466EF786FC}" type="datetimeFigureOut">
              <a:rPr lang="en-US" smtClean="0"/>
              <a:pPr/>
              <a:t>11/19/2012</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tmp"/><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6.tmp"/><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tmp"/></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5.png"/><Relationship Id="rId2" Type="http://schemas.openxmlformats.org/officeDocument/2006/relationships/image" Target="../media/image135.png"/><Relationship Id="rId1" Type="http://schemas.openxmlformats.org/officeDocument/2006/relationships/slideLayout" Target="../slideLayouts/slideLayout4.xml"/><Relationship Id="rId6" Type="http://schemas.openxmlformats.org/officeDocument/2006/relationships/image" Target="../media/image139.jpeg"/><Relationship Id="rId11" Type="http://schemas.openxmlformats.org/officeDocument/2006/relationships/image" Target="../media/image144.png"/><Relationship Id="rId5" Type="http://schemas.openxmlformats.org/officeDocument/2006/relationships/image" Target="../media/image138.jpeg"/><Relationship Id="rId10" Type="http://schemas.openxmlformats.org/officeDocument/2006/relationships/image" Target="../media/image143.jpeg"/><Relationship Id="rId4" Type="http://schemas.openxmlformats.org/officeDocument/2006/relationships/image" Target="../media/image137.emf"/><Relationship Id="rId9" Type="http://schemas.openxmlformats.org/officeDocument/2006/relationships/image" Target="../media/image142.png"/></Relationships>
</file>

<file path=ppt/slides/_rels/slide12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1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90.tmp"/><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91.tmp"/><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4.tmp"/><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96.tmp"/><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0.tmp"/><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9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0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21.tmp"/><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21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21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21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22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1.tmp"/><Relationship Id="rId4" Type="http://schemas.openxmlformats.org/officeDocument/2006/relationships/chart" Target="../charts/chart7.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bg1"/>
                </a:solidFill>
              </a:rPr>
              <a:t>Real Estate Investment Trust  </a:t>
            </a:r>
            <a:endParaRPr lang="en-US" sz="4400" b="1" dirty="0">
              <a:solidFill>
                <a:schemeClr val="bg1"/>
              </a:solidFill>
            </a:endParaRPr>
          </a:p>
        </p:txBody>
      </p:sp>
      <p:sp>
        <p:nvSpPr>
          <p:cNvPr id="3" name="Content Placeholder 2"/>
          <p:cNvSpPr>
            <a:spLocks noGrp="1"/>
          </p:cNvSpPr>
          <p:nvPr>
            <p:ph idx="1"/>
          </p:nvPr>
        </p:nvSpPr>
        <p:spPr/>
        <p:txBody>
          <a:bodyPr anchor="b">
            <a:normAutofit/>
          </a:bodyPr>
          <a:lstStyle/>
          <a:p>
            <a:pPr marL="114300" indent="0" algn="r">
              <a:buNone/>
            </a:pPr>
            <a:r>
              <a:rPr lang="en-US" sz="3200" b="1" dirty="0" smtClean="0">
                <a:solidFill>
                  <a:schemeClr val="bg1"/>
                </a:solidFill>
              </a:rPr>
              <a:t>Presented by:</a:t>
            </a:r>
          </a:p>
          <a:p>
            <a:pPr marL="114300" indent="0" algn="r">
              <a:buNone/>
            </a:pPr>
            <a:r>
              <a:rPr lang="en-US" sz="3200" b="1" dirty="0" smtClean="0">
                <a:solidFill>
                  <a:schemeClr val="bg1"/>
                </a:solidFill>
              </a:rPr>
              <a:t>Cathy Wu</a:t>
            </a:r>
          </a:p>
          <a:p>
            <a:pPr marL="114300" indent="0" algn="r">
              <a:buNone/>
            </a:pPr>
            <a:r>
              <a:rPr lang="en-US" sz="3200" b="1" dirty="0" smtClean="0">
                <a:solidFill>
                  <a:schemeClr val="bg1"/>
                </a:solidFill>
              </a:rPr>
              <a:t>Nina </a:t>
            </a:r>
            <a:r>
              <a:rPr lang="en-US" sz="3200" b="1" dirty="0" err="1">
                <a:solidFill>
                  <a:schemeClr val="bg1"/>
                </a:solidFill>
              </a:rPr>
              <a:t>Z</a:t>
            </a:r>
            <a:r>
              <a:rPr lang="en-US" sz="3200" b="1" dirty="0" err="1" smtClean="0">
                <a:solidFill>
                  <a:schemeClr val="bg1"/>
                </a:solidFill>
              </a:rPr>
              <a:t>heng</a:t>
            </a:r>
            <a:endParaRPr lang="en-US" sz="3200" b="1" dirty="0" smtClean="0">
              <a:solidFill>
                <a:schemeClr val="bg1"/>
              </a:solidFill>
            </a:endParaRPr>
          </a:p>
          <a:p>
            <a:pPr marL="114300" indent="0" algn="r">
              <a:buNone/>
            </a:pPr>
            <a:r>
              <a:rPr lang="en-US" sz="3200" b="1" dirty="0" smtClean="0">
                <a:solidFill>
                  <a:schemeClr val="bg1"/>
                </a:solidFill>
              </a:rPr>
              <a:t>Kelly </a:t>
            </a:r>
            <a:r>
              <a:rPr lang="en-US" sz="3200" b="1" dirty="0" err="1" smtClean="0">
                <a:solidFill>
                  <a:schemeClr val="bg1"/>
                </a:solidFill>
              </a:rPr>
              <a:t>Kuo</a:t>
            </a:r>
            <a:endParaRPr lang="en-US" sz="3200" b="1" dirty="0" smtClean="0">
              <a:solidFill>
                <a:schemeClr val="bg1"/>
              </a:solidFill>
            </a:endParaRPr>
          </a:p>
          <a:p>
            <a:pPr marL="114300" indent="0" algn="r">
              <a:buNone/>
            </a:pPr>
            <a:r>
              <a:rPr lang="en-US" sz="3200" b="1" dirty="0" smtClean="0">
                <a:solidFill>
                  <a:schemeClr val="bg1"/>
                </a:solidFill>
              </a:rPr>
              <a:t>Sybil Loo</a:t>
            </a:r>
          </a:p>
        </p:txBody>
      </p:sp>
    </p:spTree>
    <p:extLst>
      <p:ext uri="{BB962C8B-B14F-4D97-AF65-F5344CB8AC3E}">
        <p14:creationId xmlns:p14="http://schemas.microsoft.com/office/powerpoint/2010/main" val="2135414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 Attributes</a:t>
            </a:r>
            <a:endParaRPr lang="en-US" dirty="0"/>
          </a:p>
        </p:txBody>
      </p:sp>
      <p:sp>
        <p:nvSpPr>
          <p:cNvPr id="3" name="Content Placeholder 2"/>
          <p:cNvSpPr>
            <a:spLocks noGrp="1"/>
          </p:cNvSpPr>
          <p:nvPr>
            <p:ph idx="1"/>
          </p:nvPr>
        </p:nvSpPr>
        <p:spPr>
          <a:xfrm>
            <a:off x="457200" y="1371600"/>
            <a:ext cx="7620000" cy="4800600"/>
          </a:xfrm>
        </p:spPr>
        <p:txBody>
          <a:bodyPr>
            <a:normAutofit fontScale="92500" lnSpcReduction="20000"/>
          </a:bodyPr>
          <a:lstStyle/>
          <a:p>
            <a:r>
              <a:rPr lang="en-US" b="1" dirty="0"/>
              <a:t>Diversification</a:t>
            </a:r>
          </a:p>
          <a:p>
            <a:pPr lvl="1"/>
            <a:r>
              <a:rPr lang="en-US" sz="1800" dirty="0"/>
              <a:t>Create asset portfolio that </a:t>
            </a:r>
            <a:r>
              <a:rPr lang="en-US" sz="1800" dirty="0">
                <a:solidFill>
                  <a:srgbClr val="FF0000"/>
                </a:solidFill>
              </a:rPr>
              <a:t>behave differently </a:t>
            </a:r>
            <a:r>
              <a:rPr lang="en-US" sz="1800" dirty="0"/>
              <a:t>across market conditions</a:t>
            </a:r>
          </a:p>
          <a:p>
            <a:r>
              <a:rPr lang="en-US" b="1" dirty="0"/>
              <a:t>Reliable Income</a:t>
            </a:r>
          </a:p>
          <a:p>
            <a:pPr lvl="1"/>
            <a:r>
              <a:rPr lang="en-US" sz="1800" dirty="0">
                <a:solidFill>
                  <a:srgbClr val="FF0000"/>
                </a:solidFill>
              </a:rPr>
              <a:t>Consistent run of dividends </a:t>
            </a:r>
            <a:r>
              <a:rPr lang="en-US" sz="1800" dirty="0"/>
              <a:t>since required by law</a:t>
            </a:r>
          </a:p>
          <a:p>
            <a:r>
              <a:rPr lang="en-US" b="1" dirty="0"/>
              <a:t>Inflation Protection</a:t>
            </a:r>
          </a:p>
          <a:p>
            <a:pPr lvl="1"/>
            <a:r>
              <a:rPr lang="en-US" sz="1800" dirty="0"/>
              <a:t>Investing in commercial real estate provides a natural protection against inflation, as </a:t>
            </a:r>
            <a:r>
              <a:rPr lang="en-US" sz="1800" dirty="0">
                <a:solidFill>
                  <a:srgbClr val="FF0000"/>
                </a:solidFill>
              </a:rPr>
              <a:t>rents tend to increase when prices go up</a:t>
            </a:r>
          </a:p>
          <a:p>
            <a:r>
              <a:rPr lang="en-US" b="1" dirty="0"/>
              <a:t>Performance</a:t>
            </a:r>
          </a:p>
          <a:p>
            <a:pPr lvl="1"/>
            <a:r>
              <a:rPr lang="en-US" sz="1800" dirty="0"/>
              <a:t>Offer strong </a:t>
            </a:r>
            <a:r>
              <a:rPr lang="en-US" sz="1800" dirty="0">
                <a:solidFill>
                  <a:srgbClr val="FF0000"/>
                </a:solidFill>
              </a:rPr>
              <a:t>long-term total returns</a:t>
            </a:r>
          </a:p>
          <a:p>
            <a:r>
              <a:rPr lang="en-US" b="1" dirty="0"/>
              <a:t>Liquidity</a:t>
            </a:r>
          </a:p>
          <a:p>
            <a:pPr lvl="1"/>
            <a:r>
              <a:rPr lang="en-US" sz="1800" dirty="0">
                <a:solidFill>
                  <a:srgbClr val="FF0000"/>
                </a:solidFill>
              </a:rPr>
              <a:t>Easily bought and sold </a:t>
            </a:r>
            <a:r>
              <a:rPr lang="en-US" sz="1800" dirty="0"/>
              <a:t>on major stock exchanges</a:t>
            </a:r>
          </a:p>
          <a:p>
            <a:r>
              <a:rPr lang="en-US" b="1" dirty="0"/>
              <a:t>Transparency</a:t>
            </a:r>
          </a:p>
          <a:p>
            <a:pPr lvl="1"/>
            <a:r>
              <a:rPr lang="en-US" sz="1800" dirty="0">
                <a:solidFill>
                  <a:srgbClr val="FF0000"/>
                </a:solidFill>
              </a:rPr>
              <a:t>Tax transparency</a:t>
            </a:r>
            <a:r>
              <a:rPr lang="en-US" sz="1800" dirty="0"/>
              <a:t>: no corporate tax in exchange for consistent dividends. </a:t>
            </a:r>
          </a:p>
          <a:p>
            <a:pPr lvl="1"/>
            <a:r>
              <a:rPr lang="en-US" sz="1800" dirty="0">
                <a:solidFill>
                  <a:srgbClr val="FF0000"/>
                </a:solidFill>
              </a:rPr>
              <a:t>Operating transparency</a:t>
            </a:r>
            <a:r>
              <a:rPr lang="en-US" sz="1800" dirty="0"/>
              <a:t>: </a:t>
            </a:r>
            <a:r>
              <a:rPr lang="en-US" sz="1800" dirty="0" smtClean="0"/>
              <a:t>regulated (by SEC in the U.S.) and adheres </a:t>
            </a:r>
            <a:r>
              <a:rPr lang="en-US" sz="1800" dirty="0"/>
              <a:t>to high standards of corporate governance, financial reporting and information disclosure</a:t>
            </a:r>
            <a:r>
              <a:rPr lang="en-US" sz="1800" dirty="0" smtClean="0"/>
              <a:t>.</a:t>
            </a:r>
            <a:endParaRPr lang="en-US" sz="1800" dirty="0"/>
          </a:p>
        </p:txBody>
      </p:sp>
    </p:spTree>
    <p:extLst>
      <p:ext uri="{BB962C8B-B14F-4D97-AF65-F5344CB8AC3E}">
        <p14:creationId xmlns:p14="http://schemas.microsoft.com/office/powerpoint/2010/main" val="34562848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Cash Flows (Quarterly) </a:t>
            </a:r>
            <a:endParaRPr lang="en-US" sz="3600" dirty="0"/>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7" t="36765" r="24968" b="17808"/>
          <a:stretch/>
        </p:blipFill>
        <p:spPr bwMode="auto">
          <a:xfrm>
            <a:off x="457200" y="2837330"/>
            <a:ext cx="7422776" cy="360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199" y="1532965"/>
            <a:ext cx="1667435" cy="369332"/>
          </a:xfrm>
          <a:prstGeom prst="rect">
            <a:avLst/>
          </a:prstGeom>
          <a:noFill/>
        </p:spPr>
        <p:txBody>
          <a:bodyPr wrap="square" rtlCol="0">
            <a:spAutoFit/>
          </a:bodyPr>
          <a:lstStyle/>
          <a:p>
            <a:pPr defTabSz="457200"/>
            <a:r>
              <a:rPr lang="en-US" b="1" dirty="0" smtClean="0">
                <a:solidFill>
                  <a:srgbClr val="1F497D">
                    <a:lumMod val="60000"/>
                    <a:lumOff val="40000"/>
                  </a:srgbClr>
                </a:solidFill>
              </a:rPr>
              <a:t>Financing</a:t>
            </a:r>
            <a:endParaRPr lang="en-US" b="1" dirty="0">
              <a:solidFill>
                <a:srgbClr val="1F497D">
                  <a:lumMod val="60000"/>
                  <a:lumOff val="40000"/>
                </a:srgbClr>
              </a:solidFill>
            </a:endParaRPr>
          </a:p>
        </p:txBody>
      </p:sp>
      <p:sp>
        <p:nvSpPr>
          <p:cNvPr id="4" name="Rectangle 3"/>
          <p:cNvSpPr/>
          <p:nvPr/>
        </p:nvSpPr>
        <p:spPr>
          <a:xfrm>
            <a:off x="457199" y="3267635"/>
            <a:ext cx="7422776" cy="215153"/>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2199065"/>
            <a:ext cx="7422775" cy="694589"/>
          </a:xfrm>
          <a:prstGeom prst="rect">
            <a:avLst/>
          </a:prstGeom>
        </p:spPr>
      </p:pic>
    </p:spTree>
    <p:extLst>
      <p:ext uri="{BB962C8B-B14F-4D97-AF65-F5344CB8AC3E}">
        <p14:creationId xmlns:p14="http://schemas.microsoft.com/office/powerpoint/2010/main" val="3981713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FFO (Annual)</a:t>
            </a:r>
            <a:endParaRPr lang="en-US" dirty="0"/>
          </a:p>
        </p:txBody>
      </p:sp>
      <p:pic>
        <p:nvPicPr>
          <p:cNvPr id="409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908" t="53125" r="25277" b="24816"/>
          <a:stretch/>
        </p:blipFill>
        <p:spPr bwMode="auto">
          <a:xfrm>
            <a:off x="270679" y="1857042"/>
            <a:ext cx="7988412" cy="198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9605" y="2609403"/>
            <a:ext cx="7959485" cy="242047"/>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7874997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FFO (Quarterly)</a:t>
            </a:r>
            <a:endParaRPr lang="en-US" dirty="0"/>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634" t="55882" r="25484" b="22059"/>
          <a:stretch/>
        </p:blipFill>
        <p:spPr bwMode="auto">
          <a:xfrm>
            <a:off x="117715" y="1980082"/>
            <a:ext cx="8153948" cy="194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7714" y="2712611"/>
            <a:ext cx="8153949" cy="242047"/>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1351968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167062"/>
            <a:ext cx="2124635" cy="3638456"/>
          </a:xfrm>
        </p:spPr>
        <p:txBody>
          <a:bodyPr/>
          <a:lstStyle/>
          <a:p>
            <a:pPr algn="ctr"/>
            <a:r>
              <a:rPr lang="en-US" sz="3200" dirty="0" smtClean="0"/>
              <a:t>Operating FFO and AFFO (Annual)</a:t>
            </a:r>
            <a:endParaRPr lang="en-US" sz="3200"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54" t="30332" r="26518" b="19301"/>
          <a:stretch/>
        </p:blipFill>
        <p:spPr bwMode="auto">
          <a:xfrm>
            <a:off x="2751052" y="167062"/>
            <a:ext cx="5680254" cy="320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543" t="26286" r="26540" b="22794"/>
          <a:stretch/>
        </p:blipFill>
        <p:spPr bwMode="auto">
          <a:xfrm>
            <a:off x="2751052" y="3369511"/>
            <a:ext cx="5680254" cy="325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6354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60" t="20956" r="24554" b="31801"/>
          <a:stretch/>
        </p:blipFill>
        <p:spPr bwMode="auto">
          <a:xfrm>
            <a:off x="2729755" y="363071"/>
            <a:ext cx="5701551" cy="291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233" t="28860" r="24162" b="14706"/>
          <a:stretch/>
        </p:blipFill>
        <p:spPr bwMode="auto">
          <a:xfrm>
            <a:off x="2729755" y="3276189"/>
            <a:ext cx="5701551" cy="343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134470" y="167062"/>
            <a:ext cx="2124635" cy="3638456"/>
          </a:xfrm>
        </p:spPr>
        <p:txBody>
          <a:bodyPr/>
          <a:lstStyle/>
          <a:p>
            <a:pPr algn="ctr"/>
            <a:r>
              <a:rPr lang="en-US" sz="3200" dirty="0" smtClean="0"/>
              <a:t>Operating FFO and AFFO (Quarterly- 3 Months)</a:t>
            </a:r>
            <a:endParaRPr lang="en-US" sz="3200" dirty="0"/>
          </a:p>
        </p:txBody>
      </p:sp>
    </p:spTree>
    <p:extLst>
      <p:ext uri="{BB962C8B-B14F-4D97-AF65-F5344CB8AC3E}">
        <p14:creationId xmlns:p14="http://schemas.microsoft.com/office/powerpoint/2010/main" val="28952443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34470" y="167062"/>
            <a:ext cx="2124635" cy="3638456"/>
          </a:xfrm>
        </p:spPr>
        <p:txBody>
          <a:bodyPr/>
          <a:lstStyle/>
          <a:p>
            <a:pPr algn="ctr"/>
            <a:r>
              <a:rPr lang="en-US" sz="3200" dirty="0" smtClean="0"/>
              <a:t>Operating FFO and AFFO (Quarterly-9 Months)</a:t>
            </a:r>
            <a:endParaRPr lang="en-US" sz="3200"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60" t="21139" r="24554" b="18383"/>
          <a:stretch/>
        </p:blipFill>
        <p:spPr bwMode="auto">
          <a:xfrm>
            <a:off x="3146612" y="120326"/>
            <a:ext cx="5284694" cy="345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543" t="28125" r="24988" b="16544"/>
          <a:stretch/>
        </p:blipFill>
        <p:spPr bwMode="auto">
          <a:xfrm>
            <a:off x="3052482" y="3576915"/>
            <a:ext cx="5378824" cy="325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8586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Recommendation </a:t>
            </a:r>
            <a:endParaRPr lang="en-US" dirty="0"/>
          </a:p>
        </p:txBody>
      </p:sp>
      <p:sp>
        <p:nvSpPr>
          <p:cNvPr id="4" name="TextBox 3"/>
          <p:cNvSpPr txBox="1"/>
          <p:nvPr/>
        </p:nvSpPr>
        <p:spPr>
          <a:xfrm>
            <a:off x="2904564" y="2192341"/>
            <a:ext cx="5634318" cy="1446550"/>
          </a:xfrm>
          <a:prstGeom prst="rect">
            <a:avLst/>
          </a:prstGeom>
          <a:noFill/>
        </p:spPr>
        <p:txBody>
          <a:bodyPr wrap="square" rtlCol="0">
            <a:spAutoFit/>
          </a:bodyPr>
          <a:lstStyle/>
          <a:p>
            <a:pPr defTabSz="457200"/>
            <a:r>
              <a:rPr lang="en-US" sz="8800" dirty="0" smtClean="0">
                <a:solidFill>
                  <a:srgbClr val="FFC000"/>
                </a:solidFill>
              </a:rPr>
              <a:t>Hold</a:t>
            </a:r>
            <a:endParaRPr lang="en-US" sz="8800" dirty="0">
              <a:solidFill>
                <a:srgbClr val="FFC000"/>
              </a:solidFill>
            </a:endParaRPr>
          </a:p>
        </p:txBody>
      </p:sp>
    </p:spTree>
    <p:extLst>
      <p:ext uri="{BB962C8B-B14F-4D97-AF65-F5344CB8AC3E}">
        <p14:creationId xmlns:p14="http://schemas.microsoft.com/office/powerpoint/2010/main" val="10777474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Calloway </a:t>
            </a:r>
            <a:r>
              <a:rPr lang="en-US" dirty="0" err="1" smtClean="0"/>
              <a:t>Reits</a:t>
            </a:r>
            <a:endParaRPr lang="en-US" dirty="0"/>
          </a:p>
        </p:txBody>
      </p:sp>
      <p:sp>
        <p:nvSpPr>
          <p:cNvPr id="3" name="Subtitle 2"/>
          <p:cNvSpPr>
            <a:spLocks noGrp="1"/>
          </p:cNvSpPr>
          <p:nvPr>
            <p:ph type="subTitle" idx="1"/>
          </p:nvPr>
        </p:nvSpPr>
        <p:spPr/>
        <p:txBody>
          <a:bodyPr/>
          <a:lstStyle/>
          <a:p>
            <a:r>
              <a:rPr lang="en-US" dirty="0" smtClean="0"/>
              <a:t>Present by Cathy Wu</a:t>
            </a:r>
            <a:endParaRPr lang="en-US" dirty="0"/>
          </a:p>
        </p:txBody>
      </p:sp>
      <p:pic>
        <p:nvPicPr>
          <p:cNvPr id="1026" name="Picture 2" descr="http://www.callowayreit.com/upload/navigation/Propert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4" y="152400"/>
            <a:ext cx="822642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5255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4480"/>
            <a:ext cx="7620000" cy="1143000"/>
          </a:xfrm>
        </p:spPr>
        <p:txBody>
          <a:bodyPr/>
          <a:lstStyle/>
          <a:p>
            <a:r>
              <a:rPr lang="en-US" dirty="0" smtClean="0"/>
              <a:t>SECURITY SNAPSHOT</a:t>
            </a:r>
            <a:endParaRPr lang="en-US" dirty="0"/>
          </a:p>
        </p:txBody>
      </p:sp>
      <p:pic>
        <p:nvPicPr>
          <p:cNvPr id="15" name="Content Placeholder 14" descr="Screen Clippin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0118" y="1447800"/>
            <a:ext cx="8171881" cy="4989505"/>
          </a:xfrm>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0"/>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381000" y="5257800"/>
            <a:ext cx="2667000" cy="2286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0013565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EARNINGS </a:t>
            </a:r>
            <a:endParaRPr lang="en-US" dirty="0"/>
          </a:p>
        </p:txBody>
      </p:sp>
      <p:pic>
        <p:nvPicPr>
          <p:cNvPr id="5" name="Content Placeholder 4" descr="Screen Clippin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3071835"/>
            <a:ext cx="3657600" cy="1519192"/>
          </a:xfrm>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0"/>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ame 6"/>
          <p:cNvSpPr/>
          <p:nvPr/>
        </p:nvSpPr>
        <p:spPr>
          <a:xfrm>
            <a:off x="-12700" y="4851400"/>
            <a:ext cx="5410200" cy="3810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95603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Substitutes</a:t>
            </a:r>
            <a:endParaRPr lang="en-US" dirty="0"/>
          </a:p>
        </p:txBody>
      </p:sp>
      <p:sp>
        <p:nvSpPr>
          <p:cNvPr id="3" name="Content Placeholder 2"/>
          <p:cNvSpPr>
            <a:spLocks noGrp="1"/>
          </p:cNvSpPr>
          <p:nvPr>
            <p:ph idx="1"/>
          </p:nvPr>
        </p:nvSpPr>
        <p:spPr/>
        <p:txBody>
          <a:bodyPr/>
          <a:lstStyle/>
          <a:p>
            <a:pPr lvl="0"/>
            <a:r>
              <a:rPr lang="en-US" dirty="0"/>
              <a:t>Mutual funds</a:t>
            </a:r>
            <a:endParaRPr lang="en-CA" sz="3200" dirty="0"/>
          </a:p>
          <a:p>
            <a:pPr lvl="0"/>
            <a:r>
              <a:rPr lang="en-US" dirty="0"/>
              <a:t>Stocks</a:t>
            </a:r>
            <a:endParaRPr lang="en-CA" sz="3200" dirty="0"/>
          </a:p>
          <a:p>
            <a:pPr lvl="0"/>
            <a:r>
              <a:rPr lang="en-US" dirty="0"/>
              <a:t>Bonds</a:t>
            </a:r>
            <a:endParaRPr lang="en-CA" sz="3200" dirty="0"/>
          </a:p>
          <a:p>
            <a:pPr lvl="0"/>
            <a:endParaRPr lang="en-CA" sz="3200" dirty="0"/>
          </a:p>
          <a:p>
            <a:pPr lvl="1"/>
            <a:r>
              <a:rPr lang="en-US" dirty="0"/>
              <a:t>But </a:t>
            </a:r>
            <a:r>
              <a:rPr lang="en-US" dirty="0" smtClean="0"/>
              <a:t>due to </a:t>
            </a:r>
            <a:r>
              <a:rPr lang="en-US" dirty="0"/>
              <a:t>real estate </a:t>
            </a:r>
            <a:r>
              <a:rPr lang="en-US" dirty="0" smtClean="0"/>
              <a:t>having </a:t>
            </a:r>
            <a:r>
              <a:rPr lang="en-US" dirty="0"/>
              <a:t>limited correlation to most other stocks and bonds, REITs provide one more layer of </a:t>
            </a:r>
            <a:r>
              <a:rPr lang="en-US" dirty="0" smtClean="0"/>
              <a:t>diversification</a:t>
            </a:r>
            <a:endParaRPr lang="en-CA" sz="2600" dirty="0"/>
          </a:p>
        </p:txBody>
      </p:sp>
    </p:spTree>
    <p:extLst>
      <p:ext uri="{BB962C8B-B14F-4D97-AF65-F5344CB8AC3E}">
        <p14:creationId xmlns:p14="http://schemas.microsoft.com/office/powerpoint/2010/main" val="30647819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CHART</a:t>
            </a:r>
            <a:endParaRPr lang="en-US" dirty="0"/>
          </a:p>
        </p:txBody>
      </p:sp>
      <p:sp>
        <p:nvSpPr>
          <p:cNvPr id="3" name="Content Placeholder 2"/>
          <p:cNvSpPr>
            <a:spLocks noGrp="1"/>
          </p:cNvSpPr>
          <p:nvPr>
            <p:ph sz="half" idx="1"/>
          </p:nvPr>
        </p:nvSpPr>
        <p:spPr>
          <a:xfrm>
            <a:off x="457200" y="1371600"/>
            <a:ext cx="7772400" cy="4754880"/>
          </a:xfrm>
        </p:spPr>
        <p:txBody>
          <a:bodyPr/>
          <a:lstStyle/>
          <a:p>
            <a:r>
              <a:rPr lang="en-CA" dirty="0"/>
              <a:t>Moving </a:t>
            </a:r>
            <a:r>
              <a:rPr lang="en-CA" dirty="0" smtClean="0"/>
              <a:t>Average </a:t>
            </a:r>
            <a:r>
              <a:rPr lang="en-CA" dirty="0"/>
              <a:t>at 10 &amp; </a:t>
            </a:r>
            <a:r>
              <a:rPr lang="en-CA" dirty="0" smtClean="0"/>
              <a:t>100</a:t>
            </a:r>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0"/>
            <a:ext cx="807719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0"/>
            <a:ext cx="27305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3467100" y="3505200"/>
            <a:ext cx="0" cy="2286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895600" y="3009900"/>
            <a:ext cx="571500" cy="457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Sell</a:t>
            </a:r>
            <a:endParaRPr lang="en-US" dirty="0"/>
          </a:p>
        </p:txBody>
      </p:sp>
      <p:cxnSp>
        <p:nvCxnSpPr>
          <p:cNvPr id="16" name="Straight Arrow Connector 15"/>
          <p:cNvCxnSpPr/>
          <p:nvPr/>
        </p:nvCxnSpPr>
        <p:spPr>
          <a:xfrm>
            <a:off x="3733800" y="3505200"/>
            <a:ext cx="0" cy="2286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581400" y="3009900"/>
            <a:ext cx="533400" cy="3429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Buy</a:t>
            </a:r>
            <a:endParaRPr lang="en-US" dirty="0"/>
          </a:p>
        </p:txBody>
      </p:sp>
      <p:cxnSp>
        <p:nvCxnSpPr>
          <p:cNvPr id="19" name="Straight Arrow Connector 18"/>
          <p:cNvCxnSpPr/>
          <p:nvPr/>
        </p:nvCxnSpPr>
        <p:spPr>
          <a:xfrm>
            <a:off x="7543800" y="2743200"/>
            <a:ext cx="0" cy="2971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162800" y="2209800"/>
            <a:ext cx="685800" cy="381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Sell</a:t>
            </a:r>
            <a:endParaRPr lang="en-US" dirty="0"/>
          </a:p>
        </p:txBody>
      </p:sp>
    </p:spTree>
    <p:extLst>
      <p:ext uri="{BB962C8B-B14F-4D97-AF65-F5344CB8AC3E}">
        <p14:creationId xmlns:p14="http://schemas.microsoft.com/office/powerpoint/2010/main" val="34519015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YEAR CHART</a:t>
            </a:r>
            <a:endParaRPr lang="en-US" dirty="0"/>
          </a:p>
        </p:txBody>
      </p:sp>
      <p:sp>
        <p:nvSpPr>
          <p:cNvPr id="3" name="Content Placeholder 2"/>
          <p:cNvSpPr>
            <a:spLocks noGrp="1"/>
          </p:cNvSpPr>
          <p:nvPr>
            <p:ph sz="half" idx="1"/>
          </p:nvPr>
        </p:nvSpPr>
        <p:spPr>
          <a:xfrm>
            <a:off x="457200" y="1295400"/>
            <a:ext cx="7924800" cy="4831080"/>
          </a:xfrm>
        </p:spPr>
        <p:txBody>
          <a:bodyPr/>
          <a:lstStyle/>
          <a:p>
            <a:r>
              <a:rPr lang="en-US" dirty="0" smtClean="0"/>
              <a:t>Moving Average at 10 &amp; 100</a:t>
            </a:r>
          </a:p>
          <a:p>
            <a:r>
              <a:rPr lang="en-US" dirty="0" smtClean="0"/>
              <a:t> </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28800"/>
            <a:ext cx="80009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999" y="0"/>
            <a:ext cx="27305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657600" y="2971800"/>
            <a:ext cx="0" cy="167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3352800" y="2438400"/>
            <a:ext cx="609600" cy="381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Buy</a:t>
            </a:r>
            <a:endParaRPr lang="en-US" dirty="0"/>
          </a:p>
        </p:txBody>
      </p:sp>
      <p:sp>
        <p:nvSpPr>
          <p:cNvPr id="4" name="Right Arrow 3"/>
          <p:cNvSpPr/>
          <p:nvPr/>
        </p:nvSpPr>
        <p:spPr>
          <a:xfrm rot="20341719">
            <a:off x="4800600" y="2057400"/>
            <a:ext cx="2057400" cy="762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Hold</a:t>
            </a:r>
            <a:endParaRPr lang="en-US" dirty="0"/>
          </a:p>
        </p:txBody>
      </p:sp>
    </p:spTree>
    <p:extLst>
      <p:ext uri="{BB962C8B-B14F-4D97-AF65-F5344CB8AC3E}">
        <p14:creationId xmlns:p14="http://schemas.microsoft.com/office/powerpoint/2010/main" val="17640230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a:t>
            </a:r>
            <a:r>
              <a:rPr lang="en-US" dirty="0"/>
              <a:t>YEAR CHART</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12929"/>
            <a:ext cx="7620000" cy="3375141"/>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575"/>
            <a:ext cx="27305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48000"/>
            <a:ext cx="2746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1" y="2596357"/>
            <a:ext cx="6461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rot="20643372">
            <a:off x="4259218" y="2215356"/>
            <a:ext cx="2057400" cy="762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Hold</a:t>
            </a:r>
            <a:endParaRPr lang="en-US" dirty="0"/>
          </a:p>
        </p:txBody>
      </p:sp>
    </p:spTree>
    <p:extLst>
      <p:ext uri="{BB962C8B-B14F-4D97-AF65-F5344CB8AC3E}">
        <p14:creationId xmlns:p14="http://schemas.microsoft.com/office/powerpoint/2010/main" val="3239317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WITH </a:t>
            </a:r>
            <a:br>
              <a:rPr lang="en-US" dirty="0" smtClean="0"/>
            </a:br>
            <a:r>
              <a:rPr lang="en-US" dirty="0" smtClean="0"/>
              <a:t>S&amp;P/TSX COMPOSITE</a:t>
            </a:r>
            <a:endParaRPr lang="en-US" dirty="0"/>
          </a:p>
        </p:txBody>
      </p:sp>
      <p:sp>
        <p:nvSpPr>
          <p:cNvPr id="3" name="Content Placeholder 2"/>
          <p:cNvSpPr>
            <a:spLocks noGrp="1"/>
          </p:cNvSpPr>
          <p:nvPr>
            <p:ph sz="half" idx="1"/>
          </p:nvPr>
        </p:nvSpPr>
        <p:spPr>
          <a:xfrm>
            <a:off x="457200" y="1600200"/>
            <a:ext cx="7924800" cy="4526280"/>
          </a:xfrm>
        </p:spPr>
        <p:txBody>
          <a:bodyPr>
            <a:normAutofit/>
          </a:bodyPr>
          <a:lstStyle/>
          <a:p>
            <a:r>
              <a:rPr lang="en-US" dirty="0" smtClean="0"/>
              <a:t>What is S&amp;P/TSX Composite?</a:t>
            </a:r>
          </a:p>
          <a:p>
            <a:pPr>
              <a:buFont typeface="Wingdings" pitchFamily="2" charset="2"/>
              <a:buChar char="v"/>
            </a:pPr>
            <a:r>
              <a:rPr lang="en-US" sz="2000" dirty="0" smtClean="0"/>
              <a:t>The </a:t>
            </a:r>
            <a:r>
              <a:rPr lang="en-US" sz="2000" dirty="0"/>
              <a:t>S&amp;P/TSX Composite Index is an index of the stock (equity) prices of the largest companies on the Toronto Stock Exchange (TSX) as measured by market capitalization. </a:t>
            </a:r>
            <a:endParaRPr lang="en-US" sz="2000" dirty="0" smtClean="0"/>
          </a:p>
          <a:p>
            <a:pPr>
              <a:buFont typeface="Wingdings" pitchFamily="2" charset="2"/>
              <a:buChar char="v"/>
            </a:pPr>
            <a:r>
              <a:rPr lang="en-US" sz="2000" dirty="0"/>
              <a:t>The Toronto Stock Exchange listed companies in this index comprise about 70% of market capitalization for all Canadian-based companies listed on the TSX. It replaces the earlier TSE 300 index</a:t>
            </a:r>
            <a:r>
              <a:rPr lang="en-US" sz="2000" dirty="0" smtClean="0"/>
              <a:t>.</a:t>
            </a:r>
          </a:p>
          <a:p>
            <a:r>
              <a:rPr lang="en-US" sz="2400" dirty="0" smtClean="0"/>
              <a:t>Why Do We Compare with S&amp;P/TSX Composite?</a:t>
            </a:r>
          </a:p>
          <a:p>
            <a:pPr>
              <a:buFont typeface="Wingdings" pitchFamily="2" charset="2"/>
              <a:buChar char="v"/>
            </a:pPr>
            <a:r>
              <a:rPr lang="en-US" sz="2000" dirty="0" smtClean="0"/>
              <a:t>Measures Calloway performance with the largest Canadian-based companies.</a:t>
            </a:r>
            <a:endParaRPr lang="en-US" sz="20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0"/>
            <a:ext cx="27305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4988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WITH </a:t>
            </a:r>
            <a:br>
              <a:rPr lang="en-US" dirty="0"/>
            </a:br>
            <a:r>
              <a:rPr lang="en-US" dirty="0"/>
              <a:t>S&amp;P/TSX </a:t>
            </a:r>
            <a:r>
              <a:rPr lang="en-US" dirty="0" smtClean="0"/>
              <a:t>COMPOSITE (1 Year)</a:t>
            </a:r>
            <a:endParaRPr lang="en-US" dirty="0"/>
          </a:p>
        </p:txBody>
      </p:sp>
      <p:pic>
        <p:nvPicPr>
          <p:cNvPr id="717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57200" y="3019571"/>
            <a:ext cx="3657600" cy="16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endParaRPr lang="en-US"/>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0"/>
            <a:ext cx="2730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7723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WITH </a:t>
            </a:r>
            <a:br>
              <a:rPr lang="en-US" dirty="0"/>
            </a:br>
            <a:r>
              <a:rPr lang="en-US" dirty="0"/>
              <a:t>S&amp;P/TSX COMPOSITE </a:t>
            </a:r>
            <a:r>
              <a:rPr lang="en-US" dirty="0" smtClean="0"/>
              <a:t>(5 </a:t>
            </a:r>
            <a:r>
              <a:rPr lang="en-US" dirty="0"/>
              <a:t>Year)</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28800"/>
            <a:ext cx="7620000" cy="4267200"/>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27257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1793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WITH </a:t>
            </a:r>
            <a:br>
              <a:rPr lang="en-US" dirty="0"/>
            </a:br>
            <a:r>
              <a:rPr lang="en-US" dirty="0"/>
              <a:t>S&amp;P/TSX COMPOSITE </a:t>
            </a:r>
            <a:r>
              <a:rPr lang="en-US" dirty="0" smtClean="0"/>
              <a:t>(10 </a:t>
            </a:r>
            <a:r>
              <a:rPr lang="en-US" dirty="0"/>
              <a:t>Year)</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52825"/>
            <a:ext cx="7620000" cy="3295350"/>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525"/>
            <a:ext cx="27257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5720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US" dirty="0" smtClean="0"/>
              <a:t>COMPARE WITH</a:t>
            </a:r>
            <a:br>
              <a:rPr lang="en-US" dirty="0" smtClean="0"/>
            </a:br>
            <a:r>
              <a:rPr lang="en-US" sz="3600" dirty="0" smtClean="0"/>
              <a:t>S&amp;P/TSX</a:t>
            </a:r>
            <a:r>
              <a:rPr lang="en-US" dirty="0" smtClean="0"/>
              <a:t> CAPPED REIT (1 Year)</a:t>
            </a:r>
            <a:endParaRPr lang="en-US" dirty="0"/>
          </a:p>
        </p:txBody>
      </p:sp>
      <p:sp>
        <p:nvSpPr>
          <p:cNvPr id="3" name="Content Placeholder 2"/>
          <p:cNvSpPr>
            <a:spLocks noGrp="1"/>
          </p:cNvSpPr>
          <p:nvPr>
            <p:ph sz="half" idx="1"/>
          </p:nvPr>
        </p:nvSpPr>
        <p:spPr>
          <a:xfrm>
            <a:off x="457200" y="1536192"/>
            <a:ext cx="7620000" cy="4590288"/>
          </a:xfrm>
        </p:spPr>
        <p:txBody>
          <a:bodyPr/>
          <a:lstStyle/>
          <a:p>
            <a:r>
              <a:rPr lang="en-US" dirty="0" smtClean="0"/>
              <a:t>Why Compare with S&amp;P/TSX Capped </a:t>
            </a:r>
            <a:r>
              <a:rPr lang="en-US" dirty="0" err="1" smtClean="0"/>
              <a:t>Reit</a:t>
            </a:r>
            <a:r>
              <a:rPr lang="en-US" dirty="0" smtClean="0"/>
              <a:t> </a:t>
            </a:r>
            <a:r>
              <a:rPr lang="en-US" dirty="0" smtClean="0">
                <a:solidFill>
                  <a:srgbClr val="0070C0"/>
                </a:solidFill>
              </a:rPr>
              <a:t>(Blue) </a:t>
            </a:r>
            <a:r>
              <a:rPr lang="en-US" dirty="0" smtClean="0"/>
              <a:t>?</a:t>
            </a:r>
          </a:p>
          <a:p>
            <a:pPr>
              <a:buFont typeface="Wingdings" pitchFamily="2" charset="2"/>
              <a:buChar char="v"/>
            </a:pPr>
            <a:r>
              <a:rPr lang="en-US" sz="2000" dirty="0" smtClean="0"/>
              <a:t>Compare </a:t>
            </a:r>
            <a:r>
              <a:rPr lang="en-US" sz="2000" dirty="0" err="1" smtClean="0"/>
              <a:t>Collaway’s</a:t>
            </a:r>
            <a:r>
              <a:rPr lang="en-US" sz="2000" dirty="0" smtClean="0"/>
              <a:t> market capitalization with the largest Canadian-based </a:t>
            </a:r>
            <a:r>
              <a:rPr lang="en-US" sz="2000" dirty="0" err="1"/>
              <a:t>Reit</a:t>
            </a:r>
            <a:r>
              <a:rPr lang="en-US" sz="2000" dirty="0"/>
              <a:t> companies</a:t>
            </a:r>
            <a:endParaRPr lang="en-US" sz="2000" dirty="0" smtClean="0"/>
          </a:p>
          <a:p>
            <a:pPr marL="114300" indent="0">
              <a:buNone/>
            </a:pPr>
            <a:endParaRPr lang="en-US" sz="20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667000"/>
            <a:ext cx="8229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0"/>
            <a:ext cx="2730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352800" y="2819400"/>
            <a:ext cx="1981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t>Similar trends but below S&amp;P/TSX Capped </a:t>
            </a:r>
            <a:r>
              <a:rPr lang="en-US" dirty="0" err="1" smtClean="0"/>
              <a:t>Reit</a:t>
            </a:r>
            <a:r>
              <a:rPr lang="en-US" dirty="0" smtClean="0"/>
              <a:t> </a:t>
            </a:r>
            <a:endParaRPr lang="en-US" dirty="0"/>
          </a:p>
        </p:txBody>
      </p:sp>
    </p:spTree>
    <p:extLst>
      <p:ext uri="{BB962C8B-B14F-4D97-AF65-F5344CB8AC3E}">
        <p14:creationId xmlns:p14="http://schemas.microsoft.com/office/powerpoint/2010/main" val="38820765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WITH</a:t>
            </a:r>
            <a:br>
              <a:rPr lang="en-US" dirty="0"/>
            </a:br>
            <a:r>
              <a:rPr lang="en-US" sz="3600" dirty="0"/>
              <a:t>S&amp;P/TSX</a:t>
            </a:r>
            <a:r>
              <a:rPr lang="en-US" dirty="0"/>
              <a:t> CAPPED REIT </a:t>
            </a:r>
            <a:r>
              <a:rPr lang="en-US" dirty="0" smtClean="0"/>
              <a:t>(5 Year</a:t>
            </a:r>
            <a:r>
              <a:rPr lang="en-US" dirty="0"/>
              <a:t>)</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30451" y="2647070"/>
            <a:ext cx="5273497" cy="270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76200"/>
            <a:ext cx="2730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2438400" y="3276600"/>
            <a:ext cx="762000"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81200" y="2133600"/>
            <a:ext cx="198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Due to 2008 Financial Crisis</a:t>
            </a:r>
            <a:endParaRPr lang="en-US" sz="1600" dirty="0"/>
          </a:p>
        </p:txBody>
      </p:sp>
    </p:spTree>
    <p:extLst>
      <p:ext uri="{BB962C8B-B14F-4D97-AF65-F5344CB8AC3E}">
        <p14:creationId xmlns:p14="http://schemas.microsoft.com/office/powerpoint/2010/main" val="37170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WITH</a:t>
            </a:r>
            <a:br>
              <a:rPr lang="en-US" dirty="0"/>
            </a:br>
            <a:r>
              <a:rPr lang="en-US" dirty="0"/>
              <a:t>S&amp;P/TSX CAPPED REIT </a:t>
            </a:r>
            <a:r>
              <a:rPr lang="en-US" dirty="0" smtClean="0"/>
              <a:t>(10 </a:t>
            </a:r>
            <a:r>
              <a:rPr lang="en-US" dirty="0"/>
              <a:t>Year)</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15000" y="76200"/>
            <a:ext cx="2725148" cy="91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6400"/>
            <a:ext cx="8382000" cy="4495800"/>
          </a:xfrm>
          <a:prstGeom prst="rect">
            <a:avLst/>
          </a:prstGeom>
        </p:spPr>
      </p:pic>
      <p:sp>
        <p:nvSpPr>
          <p:cNvPr id="6" name="Rectangle 5"/>
          <p:cNvSpPr/>
          <p:nvPr/>
        </p:nvSpPr>
        <p:spPr>
          <a:xfrm>
            <a:off x="4419600" y="2286000"/>
            <a:ext cx="198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Due to 2008 Financial Crisis</a:t>
            </a:r>
            <a:endParaRPr lang="en-US" sz="1600"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163" y="3263106"/>
            <a:ext cx="822325"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7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Benefits of Diversifying</a:t>
            </a:r>
            <a:endParaRPr lang="en-US" dirty="0"/>
          </a:p>
        </p:txBody>
      </p:sp>
      <p:pic>
        <p:nvPicPr>
          <p:cNvPr id="4" name="Picture 6"/>
          <p:cNvPicPr>
            <a:picLocks noGrp="1" noChangeAspect="1" noChangeArrowheads="1"/>
          </p:cNvPicPr>
          <p:nvPr>
            <p:ph idx="1"/>
          </p:nvPr>
        </p:nvPicPr>
        <p:blipFill>
          <a:blip r:embed="rId2" cstate="print"/>
          <a:srcRect/>
          <a:stretch>
            <a:fillRect/>
          </a:stretch>
        </p:blipFill>
        <p:spPr>
          <a:xfrm>
            <a:off x="609600" y="1295400"/>
            <a:ext cx="7140535" cy="4905293"/>
          </a:xfrm>
          <a:prstGeom prst="rect">
            <a:avLst/>
          </a:prstGeom>
        </p:spPr>
      </p:pic>
    </p:spTree>
    <p:extLst>
      <p:ext uri="{BB962C8B-B14F-4D97-AF65-F5344CB8AC3E}">
        <p14:creationId xmlns:p14="http://schemas.microsoft.com/office/powerpoint/2010/main" val="33558626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Chart Analyze</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80771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657600" y="3124200"/>
            <a:ext cx="0" cy="2971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9000" y="1943100"/>
            <a:ext cx="3505200"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Announced groundbreaking of 500,000 square foot Toronto Premium Outlets® (</a:t>
            </a:r>
            <a:r>
              <a:rPr lang="en-US" dirty="0" err="1"/>
              <a:t>Halton</a:t>
            </a:r>
            <a:r>
              <a:rPr lang="en-US" dirty="0"/>
              <a:t> Hills)</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9300" y="0"/>
            <a:ext cx="2476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250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Chart Analyze</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80771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4267200" y="3505200"/>
            <a:ext cx="38100" cy="2590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295400" y="1295400"/>
            <a:ext cx="4419600" cy="2209800"/>
          </a:xfrm>
          <a:prstGeom prst="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lgn="ctr">
              <a:buFont typeface="Arial" pitchFamily="34" charset="0"/>
              <a:buChar char="•"/>
            </a:pPr>
            <a:r>
              <a:rPr lang="en-US" sz="1600" dirty="0"/>
              <a:t>Announced strong Q1 2012 </a:t>
            </a:r>
            <a:r>
              <a:rPr lang="en-US" sz="1600" dirty="0" smtClean="0"/>
              <a:t>results</a:t>
            </a:r>
          </a:p>
          <a:p>
            <a:pPr algn="ctr"/>
            <a:endParaRPr lang="en-US" sz="1600" dirty="0" smtClean="0"/>
          </a:p>
          <a:p>
            <a:pPr marL="285750" indent="-285750" algn="ctr">
              <a:buFont typeface="Arial" pitchFamily="34" charset="0"/>
              <a:buChar char="•"/>
            </a:pPr>
            <a:r>
              <a:rPr lang="en-US" sz="1600" dirty="0"/>
              <a:t>Announced JV with Simon Property Group to develop Montreal Premium Outlets® (Mirabel</a:t>
            </a:r>
            <a:r>
              <a:rPr lang="en-US" sz="1600" dirty="0" smtClean="0"/>
              <a:t>)</a:t>
            </a:r>
          </a:p>
          <a:p>
            <a:pPr algn="ctr"/>
            <a:endParaRPr lang="en-US" sz="1600" dirty="0" smtClean="0"/>
          </a:p>
          <a:p>
            <a:pPr marL="285750" indent="-285750" algn="ctr">
              <a:buFont typeface="Arial" pitchFamily="34" charset="0"/>
              <a:buChar char="•"/>
            </a:pPr>
            <a:r>
              <a:rPr lang="en-US" sz="1600" dirty="0"/>
              <a:t>Announced conditional deal to acquire up to a 50% interest in a </a:t>
            </a:r>
            <a:r>
              <a:rPr lang="en-US" sz="1600" dirty="0" err="1"/>
              <a:t>Walmart</a:t>
            </a:r>
            <a:r>
              <a:rPr lang="en-US" sz="1600" dirty="0"/>
              <a:t> anchored GTA </a:t>
            </a:r>
            <a:r>
              <a:rPr lang="en-US" sz="1600" dirty="0" err="1"/>
              <a:t>centre</a:t>
            </a:r>
            <a:endParaRPr lang="en-US" sz="16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9300" y="0"/>
            <a:ext cx="2476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06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Chart Analyze</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80771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2590800" y="1270000"/>
            <a:ext cx="4648200" cy="2159000"/>
          </a:xfrm>
          <a:prstGeom prst="rect">
            <a:avLst/>
          </a:prstGeom>
        </p:spPr>
        <p:style>
          <a:lnRef idx="3">
            <a:schemeClr val="lt1"/>
          </a:lnRef>
          <a:fillRef idx="1">
            <a:schemeClr val="accent4"/>
          </a:fillRef>
          <a:effectRef idx="1">
            <a:schemeClr val="accent4"/>
          </a:effectRef>
          <a:fontRef idx="minor">
            <a:schemeClr val="lt1"/>
          </a:fontRef>
        </p:style>
        <p:txBody>
          <a:bodyPr rtlCol="0" anchor="t"/>
          <a:lstStyle/>
          <a:p>
            <a:pPr marL="285750" indent="-285750" algn="ctr">
              <a:buFont typeface="Arial" pitchFamily="34" charset="0"/>
              <a:buChar char="•"/>
            </a:pPr>
            <a:r>
              <a:rPr lang="en-US" dirty="0"/>
              <a:t>Disposing of 13 non-core </a:t>
            </a:r>
            <a:r>
              <a:rPr lang="en-US" dirty="0" smtClean="0"/>
              <a:t>assets</a:t>
            </a:r>
          </a:p>
          <a:p>
            <a:pPr marL="285750" indent="-285750" algn="ctr">
              <a:buFont typeface="Arial" pitchFamily="34" charset="0"/>
              <a:buChar char="•"/>
            </a:pPr>
            <a:endParaRPr lang="en-US" dirty="0" smtClean="0"/>
          </a:p>
          <a:p>
            <a:pPr marL="285750" indent="-285750" algn="ctr">
              <a:buFont typeface="Arial" pitchFamily="34" charset="0"/>
              <a:buChar char="•"/>
            </a:pPr>
            <a:r>
              <a:rPr lang="en-US" dirty="0"/>
              <a:t>Zellers (Penticton, BC) closing June </a:t>
            </a:r>
            <a:r>
              <a:rPr lang="en-US" dirty="0" smtClean="0"/>
              <a:t>2012</a:t>
            </a:r>
            <a:r>
              <a:rPr lang="en-US" dirty="0"/>
              <a:t>, </a:t>
            </a:r>
            <a:r>
              <a:rPr lang="en-US" dirty="0" err="1"/>
              <a:t>Loblaws</a:t>
            </a:r>
            <a:r>
              <a:rPr lang="en-US" dirty="0"/>
              <a:t> on schedule to open renovated </a:t>
            </a:r>
            <a:r>
              <a:rPr lang="en-US" dirty="0" smtClean="0"/>
              <a:t>store on November 2012</a:t>
            </a:r>
          </a:p>
          <a:p>
            <a:pPr algn="ctr"/>
            <a:endParaRPr lang="en-US" dirty="0" smtClean="0"/>
          </a:p>
          <a:p>
            <a:pPr marL="285750" indent="-285750" algn="ctr">
              <a:buFont typeface="Arial" pitchFamily="34" charset="0"/>
              <a:buChar char="•"/>
            </a:pPr>
            <a:r>
              <a:rPr lang="en-US" dirty="0"/>
              <a:t>Announce strategic partner ship with En-Pro</a:t>
            </a:r>
          </a:p>
          <a:p>
            <a:pPr marL="285750" indent="-285750" algn="ctr">
              <a:buFont typeface="Arial" pitchFamily="34" charset="0"/>
              <a:buChar char="•"/>
            </a:pPr>
            <a:endParaRPr lang="en-US" dirty="0"/>
          </a:p>
        </p:txBody>
      </p:sp>
      <p:cxnSp>
        <p:nvCxnSpPr>
          <p:cNvPr id="24" name="Straight Arrow Connector 23"/>
          <p:cNvCxnSpPr/>
          <p:nvPr/>
        </p:nvCxnSpPr>
        <p:spPr>
          <a:xfrm>
            <a:off x="4914900" y="3429000"/>
            <a:ext cx="38100" cy="2667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9300" y="0"/>
            <a:ext cx="2476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90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Chart Analyze</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80771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2626812" y="2280781"/>
            <a:ext cx="3048000" cy="1143000"/>
          </a:xfrm>
          <a:prstGeom prst="rect">
            <a:avLst/>
          </a:prstGeom>
        </p:spPr>
        <p:style>
          <a:lnRef idx="3">
            <a:schemeClr val="lt1"/>
          </a:lnRef>
          <a:fillRef idx="1">
            <a:schemeClr val="accent4"/>
          </a:fillRef>
          <a:effectRef idx="1">
            <a:schemeClr val="accent4"/>
          </a:effectRef>
          <a:fontRef idx="minor">
            <a:schemeClr val="lt1"/>
          </a:fontRef>
        </p:style>
        <p:txBody>
          <a:bodyPr rtlCol="0" anchor="t"/>
          <a:lstStyle/>
          <a:p>
            <a:pPr marL="285750" indent="-285750" algn="ctr">
              <a:buFont typeface="Arial" pitchFamily="34" charset="0"/>
              <a:buChar char="•"/>
            </a:pPr>
            <a:r>
              <a:rPr lang="en-US" dirty="0" smtClean="0"/>
              <a:t>July 19,1012  public offering of $125 Million of Series H Senior Unsecured Debentures</a:t>
            </a:r>
          </a:p>
          <a:p>
            <a:pPr marL="285750" indent="-285750" algn="ctr">
              <a:buFont typeface="Arial" pitchFamily="34" charset="0"/>
              <a:buChar char="•"/>
            </a:pPr>
            <a:endParaRPr lang="en-US" dirty="0" smtClean="0"/>
          </a:p>
        </p:txBody>
      </p:sp>
      <p:cxnSp>
        <p:nvCxnSpPr>
          <p:cNvPr id="24" name="Straight Arrow Connector 23"/>
          <p:cNvCxnSpPr/>
          <p:nvPr/>
        </p:nvCxnSpPr>
        <p:spPr>
          <a:xfrm>
            <a:off x="5562600" y="3429000"/>
            <a:ext cx="38100" cy="2667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9300" y="0"/>
            <a:ext cx="2476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13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Chart Analyze</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80771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6767186" y="1143000"/>
            <a:ext cx="2453014" cy="1143000"/>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pPr marL="285750" indent="-285750" algn="ctr">
              <a:buFont typeface="Arial" pitchFamily="34" charset="0"/>
              <a:buChar char="•"/>
            </a:pPr>
            <a:r>
              <a:rPr lang="en-US" dirty="0" smtClean="0"/>
              <a:t>October 18, 2012 sell three shopping centers</a:t>
            </a:r>
          </a:p>
        </p:txBody>
      </p:sp>
      <p:cxnSp>
        <p:nvCxnSpPr>
          <p:cNvPr id="24" name="Straight Arrow Connector 23"/>
          <p:cNvCxnSpPr/>
          <p:nvPr/>
        </p:nvCxnSpPr>
        <p:spPr>
          <a:xfrm>
            <a:off x="7581900" y="2286000"/>
            <a:ext cx="0" cy="3810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9300" y="0"/>
            <a:ext cx="2476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327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MAX CHART (MAY 1998-2012)</a:t>
            </a:r>
            <a:endParaRPr lang="en-US" sz="3600"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1219200"/>
            <a:ext cx="8153401"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63500"/>
            <a:ext cx="1905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19567370">
            <a:off x="2271575" y="2500136"/>
            <a:ext cx="1524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Growing</a:t>
            </a:r>
            <a:endParaRPr lang="en-US" dirty="0"/>
          </a:p>
        </p:txBody>
      </p:sp>
      <p:sp>
        <p:nvSpPr>
          <p:cNvPr id="5" name="Down Arrow 4"/>
          <p:cNvSpPr/>
          <p:nvPr/>
        </p:nvSpPr>
        <p:spPr>
          <a:xfrm rot="19006317">
            <a:off x="5422908" y="1373101"/>
            <a:ext cx="976155" cy="13139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smtClean="0"/>
              <a:t>Influenced By Financial Crisis</a:t>
            </a:r>
            <a:endParaRPr lang="en-US" sz="1200" dirty="0"/>
          </a:p>
        </p:txBody>
      </p:sp>
      <p:sp>
        <p:nvSpPr>
          <p:cNvPr id="6" name="Up Arrow 5"/>
          <p:cNvSpPr/>
          <p:nvPr/>
        </p:nvSpPr>
        <p:spPr>
          <a:xfrm rot="3958182">
            <a:off x="6878574" y="1189751"/>
            <a:ext cx="789128" cy="13081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smtClean="0"/>
              <a:t>Recovering</a:t>
            </a:r>
            <a:endParaRPr lang="en-US" sz="1600" dirty="0"/>
          </a:p>
        </p:txBody>
      </p:sp>
    </p:spTree>
    <p:extLst>
      <p:ext uri="{BB962C8B-B14F-4D97-AF65-F5344CB8AC3E}">
        <p14:creationId xmlns:p14="http://schemas.microsoft.com/office/powerpoint/2010/main" val="98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PROFILE</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33367" y="3212220"/>
            <a:ext cx="1905266" cy="123842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79999" y="3047615"/>
            <a:ext cx="1953602" cy="813749"/>
          </a:xfrm>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828800"/>
            <a:ext cx="36480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99" y="3861363"/>
            <a:ext cx="1986453" cy="78461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99" y="4645979"/>
            <a:ext cx="1991702" cy="76422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601" y="2066330"/>
            <a:ext cx="2215756" cy="98167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602" y="3068550"/>
            <a:ext cx="2226368" cy="89713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02" y="3861364"/>
            <a:ext cx="2226368" cy="80287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3602" y="4664236"/>
            <a:ext cx="2215756" cy="745964"/>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999" y="2066330"/>
            <a:ext cx="1953602" cy="981670"/>
          </a:xfrm>
          <a:prstGeom prst="rect">
            <a:avLst/>
          </a:prstGeom>
        </p:spPr>
      </p:pic>
      <p:sp>
        <p:nvSpPr>
          <p:cNvPr id="15" name="TextBox 14"/>
          <p:cNvSpPr txBox="1"/>
          <p:nvPr/>
        </p:nvSpPr>
        <p:spPr>
          <a:xfrm>
            <a:off x="154599" y="1143000"/>
            <a:ext cx="8065476" cy="923330"/>
          </a:xfrm>
          <a:prstGeom prst="rect">
            <a:avLst/>
          </a:prstGeom>
          <a:noFill/>
        </p:spPr>
        <p:txBody>
          <a:bodyPr wrap="square" rtlCol="0">
            <a:spAutoFit/>
          </a:bodyPr>
          <a:lstStyle/>
          <a:p>
            <a:r>
              <a:rPr lang="en-US" b="1" dirty="0" smtClean="0"/>
              <a:t>Calloway: We </a:t>
            </a:r>
            <a:r>
              <a:rPr lang="en-US" b="1" dirty="0"/>
              <a:t>own and manage dominant shopping </a:t>
            </a:r>
            <a:r>
              <a:rPr lang="en-US" b="1" dirty="0" err="1"/>
              <a:t>centres</a:t>
            </a:r>
            <a:r>
              <a:rPr lang="en-US" b="1" dirty="0"/>
              <a:t> which provide our retailers a platform to </a:t>
            </a:r>
            <a:r>
              <a:rPr lang="en-US" b="1" dirty="0" smtClean="0"/>
              <a:t>reach their </a:t>
            </a:r>
            <a:r>
              <a:rPr lang="en-US" b="1" dirty="0"/>
              <a:t>customers through convenient locations, intelligent designs, and a desirable tenant mix.</a:t>
            </a:r>
          </a:p>
        </p:txBody>
      </p:sp>
      <p:pic>
        <p:nvPicPr>
          <p:cNvPr id="819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3200" y="0"/>
            <a:ext cx="1908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05457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lnSpcReduction="10000"/>
          </a:bodyPr>
          <a:lstStyle/>
          <a:p>
            <a:r>
              <a:rPr lang="en-US" dirty="0"/>
              <a:t>Calloway is an unincorporated open-ended mutual fund trust governed by the laws of the Province of </a:t>
            </a:r>
            <a:r>
              <a:rPr lang="en-US" dirty="0" smtClean="0"/>
              <a:t>Alberta</a:t>
            </a:r>
          </a:p>
          <a:p>
            <a:r>
              <a:rPr lang="en-US" dirty="0"/>
              <a:t>Mission Statement: Calloway aims to be the landlord of choice for retailers.  By selecting convenient locations close to consumers and leasing to strong tenants in well designed </a:t>
            </a:r>
            <a:r>
              <a:rPr lang="en-US" dirty="0" err="1" smtClean="0"/>
              <a:t>centres</a:t>
            </a:r>
            <a:r>
              <a:rPr lang="en-US" dirty="0" smtClean="0"/>
              <a:t>, </a:t>
            </a:r>
            <a:r>
              <a:rPr lang="en-US" dirty="0"/>
              <a:t>Calloway will maximize returns to </a:t>
            </a:r>
            <a:r>
              <a:rPr lang="en-US" dirty="0" smtClean="0"/>
              <a:t>Unit holders</a:t>
            </a:r>
            <a:r>
              <a:rPr lang="en-US" dirty="0"/>
              <a:t>, and retailers will </a:t>
            </a:r>
            <a:r>
              <a:rPr lang="en-US" dirty="0" smtClean="0"/>
              <a:t>prosper</a:t>
            </a:r>
          </a:p>
          <a:p>
            <a:r>
              <a:rPr lang="en-US" dirty="0"/>
              <a:t>Objectives:  </a:t>
            </a:r>
            <a:endParaRPr lang="en-US" dirty="0" smtClean="0"/>
          </a:p>
          <a:p>
            <a:pPr>
              <a:buFont typeface="Wingdings" pitchFamily="2" charset="2"/>
              <a:buChar char="v"/>
            </a:pPr>
            <a:r>
              <a:rPr lang="en-US" dirty="0" smtClean="0"/>
              <a:t>provide Unit holders </a:t>
            </a:r>
            <a:r>
              <a:rPr lang="en-US" dirty="0"/>
              <a:t>with stable and growing tax-deferred cash distributions through the </a:t>
            </a:r>
            <a:r>
              <a:rPr lang="en-US" dirty="0" smtClean="0"/>
              <a:t>acquisition</a:t>
            </a:r>
          </a:p>
          <a:p>
            <a:pPr>
              <a:buFont typeface="Wingdings" pitchFamily="2" charset="2"/>
              <a:buChar char="v"/>
            </a:pPr>
            <a:r>
              <a:rPr lang="en-US" dirty="0"/>
              <a:t>development and operation of a portfolio of well located, primarily large format unenclosed retail </a:t>
            </a:r>
            <a:r>
              <a:rPr lang="en-US" dirty="0" err="1"/>
              <a:t>centres</a:t>
            </a:r>
            <a:r>
              <a:rPr lang="en-US" dirty="0"/>
              <a:t> </a:t>
            </a:r>
          </a:p>
          <a:p>
            <a:pPr>
              <a:buFont typeface="Wingdings" pitchFamily="2" charset="2"/>
              <a:buChar char="v"/>
            </a:pPr>
            <a:r>
              <a:rPr lang="en-US" dirty="0" smtClean="0"/>
              <a:t>enhance </a:t>
            </a:r>
            <a:r>
              <a:rPr lang="en-US" dirty="0"/>
              <a:t>the </a:t>
            </a:r>
            <a:r>
              <a:rPr lang="en-US" dirty="0" smtClean="0"/>
              <a:t>value </a:t>
            </a:r>
            <a:r>
              <a:rPr lang="en-US" dirty="0"/>
              <a:t>of Calloway's assets and unit value through effective management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2700"/>
            <a:ext cx="1908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7686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sz="2800" dirty="0" smtClean="0"/>
              <a:t>In 2012, Calloway has:</a:t>
            </a:r>
          </a:p>
          <a:p>
            <a:endParaRPr lang="en-US" dirty="0" smtClean="0"/>
          </a:p>
          <a:p>
            <a:pPr>
              <a:buFont typeface="Wingdings" pitchFamily="2" charset="2"/>
              <a:buChar char="v"/>
            </a:pPr>
            <a:r>
              <a:rPr lang="en-US" dirty="0"/>
              <a:t>$6.5 billion in total assets </a:t>
            </a:r>
            <a:endParaRPr lang="en-US" dirty="0" smtClean="0"/>
          </a:p>
          <a:p>
            <a:pPr>
              <a:buFont typeface="Wingdings" pitchFamily="2" charset="2"/>
              <a:buChar char="v"/>
            </a:pPr>
            <a:endParaRPr lang="en-US" dirty="0"/>
          </a:p>
          <a:p>
            <a:pPr>
              <a:buFont typeface="Wingdings" pitchFamily="2" charset="2"/>
              <a:buChar char="v"/>
            </a:pPr>
            <a:r>
              <a:rPr lang="en-US" dirty="0"/>
              <a:t>26.2 million square feet of leasable </a:t>
            </a:r>
            <a:r>
              <a:rPr lang="en-US" dirty="0" smtClean="0"/>
              <a:t>area</a:t>
            </a:r>
          </a:p>
          <a:p>
            <a:pPr>
              <a:buFont typeface="Wingdings" pitchFamily="2" charset="2"/>
              <a:buChar char="v"/>
            </a:pPr>
            <a:endParaRPr lang="en-US" dirty="0" smtClean="0"/>
          </a:p>
          <a:p>
            <a:pPr>
              <a:buFont typeface="Wingdings" pitchFamily="2" charset="2"/>
              <a:buChar char="v"/>
            </a:pPr>
            <a:r>
              <a:rPr lang="en-US" dirty="0"/>
              <a:t>3.8 million square feet of future development </a:t>
            </a:r>
            <a:r>
              <a:rPr lang="en-US" dirty="0" smtClean="0"/>
              <a:t>potential</a:t>
            </a:r>
          </a:p>
          <a:p>
            <a:pPr>
              <a:buFont typeface="Wingdings" pitchFamily="2" charset="2"/>
              <a:buChar char="v"/>
            </a:pPr>
            <a:endParaRPr lang="en-US" dirty="0" smtClean="0"/>
          </a:p>
          <a:p>
            <a:pPr>
              <a:buFont typeface="Wingdings" pitchFamily="2" charset="2"/>
              <a:buChar char="v"/>
            </a:pPr>
            <a:r>
              <a:rPr lang="en-US" dirty="0"/>
              <a:t>131 premium locations across Canada </a:t>
            </a:r>
            <a:endParaRPr lang="en-US" dirty="0" smtClean="0"/>
          </a:p>
          <a:p>
            <a:pPr>
              <a:buFont typeface="Wingdings" pitchFamily="2" charset="2"/>
              <a:buChar char="v"/>
            </a:pPr>
            <a:endParaRPr lang="en-US" dirty="0"/>
          </a:p>
          <a:p>
            <a:pPr>
              <a:buFont typeface="Wingdings" pitchFamily="2" charset="2"/>
              <a:buChar char="v"/>
            </a:pPr>
            <a:r>
              <a:rPr lang="en-US" dirty="0"/>
              <a:t>106 dedicated staff </a:t>
            </a:r>
          </a:p>
          <a:p>
            <a:pPr>
              <a:buFont typeface="Wingdings" pitchFamily="2" charset="2"/>
              <a:buChar char="v"/>
            </a:pPr>
            <a:endParaRPr lang="en-US" dirty="0"/>
          </a:p>
          <a:p>
            <a:pPr>
              <a:buFont typeface="Wingdings" pitchFamily="2" charset="2"/>
              <a:buChar char="v"/>
            </a:pPr>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0"/>
            <a:ext cx="1908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07959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DEVELOPMENT</a:t>
            </a:r>
            <a:endParaRPr lang="en-US" dirty="0"/>
          </a:p>
        </p:txBody>
      </p:sp>
      <p:sp>
        <p:nvSpPr>
          <p:cNvPr id="3" name="Content Placeholder 2"/>
          <p:cNvSpPr>
            <a:spLocks noGrp="1"/>
          </p:cNvSpPr>
          <p:nvPr>
            <p:ph idx="1"/>
          </p:nvPr>
        </p:nvSpPr>
        <p:spPr/>
        <p:txBody>
          <a:bodyPr>
            <a:normAutofit/>
          </a:bodyPr>
          <a:lstStyle/>
          <a:p>
            <a:r>
              <a:rPr lang="en-US" dirty="0" smtClean="0"/>
              <a:t>June 12, 2012: Created strategic </a:t>
            </a:r>
            <a:r>
              <a:rPr lang="en-US" dirty="0"/>
              <a:t>partnership with En-Pro </a:t>
            </a:r>
            <a:r>
              <a:rPr lang="en-US" dirty="0" smtClean="0"/>
              <a:t>International Inc. for  </a:t>
            </a:r>
            <a:r>
              <a:rPr lang="en-US" dirty="0"/>
              <a:t>its Energy Procurement </a:t>
            </a:r>
            <a:r>
              <a:rPr lang="en-US" dirty="0" smtClean="0"/>
              <a:t>Needs</a:t>
            </a:r>
          </a:p>
          <a:p>
            <a:endParaRPr lang="en-US" dirty="0" smtClean="0"/>
          </a:p>
          <a:p>
            <a:pPr marL="114300" indent="0">
              <a:buNone/>
            </a:pPr>
            <a:r>
              <a:rPr lang="en-US" dirty="0" smtClean="0"/>
              <a:t>    </a:t>
            </a:r>
            <a:r>
              <a:rPr lang="en-US" dirty="0">
                <a:solidFill>
                  <a:schemeClr val="accent2"/>
                </a:solidFill>
              </a:rPr>
              <a:t>Reduce </a:t>
            </a:r>
            <a:r>
              <a:rPr lang="en-US" dirty="0" smtClean="0">
                <a:solidFill>
                  <a:schemeClr val="accent2"/>
                </a:solidFill>
              </a:rPr>
              <a:t>energy </a:t>
            </a:r>
            <a:r>
              <a:rPr lang="en-US" dirty="0">
                <a:solidFill>
                  <a:schemeClr val="accent2"/>
                </a:solidFill>
              </a:rPr>
              <a:t>cost </a:t>
            </a:r>
            <a:r>
              <a:rPr lang="en-US" dirty="0" smtClean="0">
                <a:solidFill>
                  <a:schemeClr val="accent2"/>
                </a:solidFill>
              </a:rPr>
              <a:t>of itself and </a:t>
            </a:r>
            <a:r>
              <a:rPr lang="en-US" dirty="0">
                <a:solidFill>
                  <a:schemeClr val="accent2"/>
                </a:solidFill>
              </a:rPr>
              <a:t>its </a:t>
            </a:r>
            <a:r>
              <a:rPr lang="en-US" dirty="0" smtClean="0">
                <a:solidFill>
                  <a:schemeClr val="accent2"/>
                </a:solidFill>
              </a:rPr>
              <a:t>tenants</a:t>
            </a:r>
          </a:p>
          <a:p>
            <a:pPr marL="114300" indent="0">
              <a:buNone/>
            </a:pPr>
            <a:endParaRPr lang="en-US" dirty="0" smtClean="0">
              <a:solidFill>
                <a:schemeClr val="accent2"/>
              </a:solidFill>
            </a:endParaRPr>
          </a:p>
          <a:p>
            <a:r>
              <a:rPr lang="en-US" dirty="0" smtClean="0"/>
              <a:t>July </a:t>
            </a:r>
            <a:r>
              <a:rPr lang="en-US" dirty="0"/>
              <a:t>19, 2012: issue $125 million principal amount of Series H senior </a:t>
            </a:r>
            <a:r>
              <a:rPr lang="en-US" dirty="0" smtClean="0"/>
              <a:t>unsecured debentures</a:t>
            </a:r>
          </a:p>
          <a:p>
            <a:pPr marL="114300" indent="0">
              <a:buNone/>
            </a:pPr>
            <a:endParaRPr lang="en-US" dirty="0" smtClean="0"/>
          </a:p>
          <a:p>
            <a:pPr marL="114300" indent="0">
              <a:buNone/>
            </a:pPr>
            <a:r>
              <a:rPr lang="en-US" dirty="0" smtClean="0"/>
              <a:t>    </a:t>
            </a:r>
            <a:r>
              <a:rPr lang="en-US" dirty="0">
                <a:solidFill>
                  <a:schemeClr val="accent2"/>
                </a:solidFill>
              </a:rPr>
              <a:t>U</a:t>
            </a:r>
            <a:r>
              <a:rPr lang="en-US" dirty="0" smtClean="0">
                <a:solidFill>
                  <a:schemeClr val="accent2"/>
                </a:solidFill>
              </a:rPr>
              <a:t>se </a:t>
            </a:r>
            <a:r>
              <a:rPr lang="en-US" dirty="0">
                <a:solidFill>
                  <a:schemeClr val="accent2"/>
                </a:solidFill>
              </a:rPr>
              <a:t>the net proceeds </a:t>
            </a:r>
            <a:r>
              <a:rPr lang="en-US" dirty="0" smtClean="0">
                <a:solidFill>
                  <a:schemeClr val="accent2"/>
                </a:solidFill>
              </a:rPr>
              <a:t>from the </a:t>
            </a:r>
            <a:r>
              <a:rPr lang="en-US" dirty="0">
                <a:solidFill>
                  <a:schemeClr val="accent2"/>
                </a:solidFill>
              </a:rPr>
              <a:t>offering for repayment of operating lines, funding of future acquisitions and for general trust </a:t>
            </a:r>
            <a:r>
              <a:rPr lang="en-US" dirty="0" smtClean="0">
                <a:solidFill>
                  <a:schemeClr val="accent2"/>
                </a:solidFill>
              </a:rPr>
              <a:t>purposes</a:t>
            </a:r>
          </a:p>
          <a:p>
            <a:endParaRPr lang="en-US" dirty="0"/>
          </a:p>
        </p:txBody>
      </p:sp>
      <p:sp>
        <p:nvSpPr>
          <p:cNvPr id="5" name="Curved Right Arrow 4"/>
          <p:cNvSpPr/>
          <p:nvPr/>
        </p:nvSpPr>
        <p:spPr>
          <a:xfrm>
            <a:off x="381000" y="2133600"/>
            <a:ext cx="457200" cy="914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038600"/>
            <a:ext cx="40798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
            <a:ext cx="24812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015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381000"/>
            <a:ext cx="7919490" cy="604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4072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DEVELOPMENT</a:t>
            </a:r>
          </a:p>
        </p:txBody>
      </p:sp>
      <p:sp>
        <p:nvSpPr>
          <p:cNvPr id="3" name="Content Placeholder 2"/>
          <p:cNvSpPr>
            <a:spLocks noGrp="1"/>
          </p:cNvSpPr>
          <p:nvPr>
            <p:ph idx="1"/>
          </p:nvPr>
        </p:nvSpPr>
        <p:spPr/>
        <p:txBody>
          <a:bodyPr/>
          <a:lstStyle/>
          <a:p>
            <a:r>
              <a:rPr lang="en-US" dirty="0"/>
              <a:t>Oct 18, 2012: sell three Ontario properties for a total purchase price </a:t>
            </a:r>
            <a:r>
              <a:rPr lang="en-US" dirty="0" smtClean="0"/>
              <a:t>of approximately </a:t>
            </a:r>
            <a:r>
              <a:rPr lang="en-US" dirty="0"/>
              <a:t>$59.8 </a:t>
            </a:r>
            <a:r>
              <a:rPr lang="en-US" dirty="0" smtClean="0"/>
              <a:t>million</a:t>
            </a:r>
          </a:p>
          <a:p>
            <a:endParaRPr lang="en-US" dirty="0"/>
          </a:p>
          <a:p>
            <a:endParaRPr lang="en-US" dirty="0" smtClean="0"/>
          </a:p>
          <a:p>
            <a:endParaRPr lang="en-US" dirty="0"/>
          </a:p>
          <a:p>
            <a:pPr marL="114300" indent="0">
              <a:buNone/>
            </a:pPr>
            <a:r>
              <a:rPr lang="en-US" dirty="0"/>
              <a:t>           </a:t>
            </a:r>
            <a:r>
              <a:rPr lang="en-US" dirty="0" smtClean="0">
                <a:solidFill>
                  <a:schemeClr val="accent2"/>
                </a:solidFill>
              </a:rPr>
              <a:t>recycle </a:t>
            </a:r>
            <a:r>
              <a:rPr lang="en-US" dirty="0">
                <a:solidFill>
                  <a:schemeClr val="accent2"/>
                </a:solidFill>
              </a:rPr>
              <a:t>equity from non-core properties to invest in more </a:t>
            </a:r>
            <a:r>
              <a:rPr lang="en-US" dirty="0" smtClean="0">
                <a:solidFill>
                  <a:schemeClr val="accent2"/>
                </a:solidFill>
              </a:rPr>
              <a:t>strategic acquisitions</a:t>
            </a:r>
          </a:p>
          <a:p>
            <a:pPr marL="114300" indent="0">
              <a:buNone/>
            </a:pPr>
            <a:endParaRPr lang="en-US" dirty="0" smtClean="0">
              <a:solidFill>
                <a:schemeClr val="accent2"/>
              </a:solidFill>
            </a:endParaRPr>
          </a:p>
          <a:p>
            <a:r>
              <a:rPr lang="en-US" dirty="0"/>
              <a:t>Oct 31, 2012: 50/50 joint venture with </a:t>
            </a:r>
            <a:r>
              <a:rPr lang="en-US" dirty="0" err="1"/>
              <a:t>SmartCentres</a:t>
            </a:r>
            <a:r>
              <a:rPr lang="en-US" dirty="0"/>
              <a:t> to develop a vast tract of land (53 acres) within the Vaughan Metropolitan Centre (VMC)</a:t>
            </a:r>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362200"/>
            <a:ext cx="5867400" cy="1066799"/>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13" y="2960687"/>
            <a:ext cx="407987"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2168" y="1"/>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1839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INFORMATION ABOUT UNIT HOLDER</a:t>
            </a:r>
            <a:endParaRPr lang="en-US" dirty="0"/>
          </a:p>
        </p:txBody>
      </p:sp>
      <p:sp>
        <p:nvSpPr>
          <p:cNvPr id="3" name="Subtitle 2"/>
          <p:cNvSpPr>
            <a:spLocks noGrp="1"/>
          </p:cNvSpPr>
          <p:nvPr>
            <p:ph type="subTitle" idx="1"/>
          </p:nvPr>
        </p:nvSpPr>
        <p:spPr/>
        <p:txBody>
          <a:bodyPr/>
          <a:lstStyle/>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0"/>
            <a:ext cx="24812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8640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HOLDER SUMMARY</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76400"/>
            <a:ext cx="7620000" cy="3352800"/>
          </a:xfrm>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7307"/>
            <a:ext cx="24812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98026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TO UNIT HOLDER</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86000"/>
            <a:ext cx="7620000" cy="2667000"/>
          </a:xfrm>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0"/>
            <a:ext cx="18716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81845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TO UNIT HOLDER</a:t>
            </a:r>
            <a:endParaRPr lang="en-US" dirty="0"/>
          </a:p>
        </p:txBody>
      </p:sp>
      <p:sp>
        <p:nvSpPr>
          <p:cNvPr id="4" name="Text Placeholder 3"/>
          <p:cNvSpPr>
            <a:spLocks noGrp="1"/>
          </p:cNvSpPr>
          <p:nvPr>
            <p:ph type="body" idx="1"/>
          </p:nvPr>
        </p:nvSpPr>
        <p:spPr/>
        <p:txBody>
          <a:bodyPr/>
          <a:lstStyle/>
          <a:p>
            <a:r>
              <a:rPr lang="en-US" dirty="0" smtClean="0"/>
              <a:t>Distributions for 2012</a:t>
            </a:r>
            <a:endParaRPr lang="en-US" dirty="0"/>
          </a:p>
        </p:txBody>
      </p:sp>
      <p:pic>
        <p:nvPicPr>
          <p:cNvPr id="8" name="Content Placeholder 7" descr="Screen Clippin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2133600"/>
            <a:ext cx="3886200" cy="3886200"/>
          </a:xfrm>
        </p:spPr>
      </p:pic>
      <p:sp>
        <p:nvSpPr>
          <p:cNvPr id="6" name="Text Placeholder 5"/>
          <p:cNvSpPr>
            <a:spLocks noGrp="1"/>
          </p:cNvSpPr>
          <p:nvPr>
            <p:ph type="body" sz="quarter" idx="3"/>
          </p:nvPr>
        </p:nvSpPr>
        <p:spPr/>
        <p:txBody>
          <a:bodyPr/>
          <a:lstStyle/>
          <a:p>
            <a:r>
              <a:rPr lang="en-US" dirty="0" smtClean="0"/>
              <a:t>Distributions for 2011</a:t>
            </a:r>
            <a:endParaRPr lang="en-US" dirty="0"/>
          </a:p>
        </p:txBody>
      </p:sp>
      <p:pic>
        <p:nvPicPr>
          <p:cNvPr id="9" name="Content Placeholder 8" descr="Screen Clipping"/>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860776"/>
            <a:ext cx="3657600" cy="2579486"/>
          </a:xfrm>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0"/>
            <a:ext cx="21002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8717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INFORMATION ABOUT PROPERTIES</a:t>
            </a:r>
            <a:endParaRPr lang="en-US" dirty="0"/>
          </a:p>
        </p:txBody>
      </p:sp>
      <p:sp>
        <p:nvSpPr>
          <p:cNvPr id="3" name="Subtitle 2"/>
          <p:cNvSpPr>
            <a:spLocks noGrp="1"/>
          </p:cNvSpPr>
          <p:nvPr>
            <p:ph type="subTitle" idx="1"/>
          </p:nvPr>
        </p:nvSpPr>
        <p:spPr/>
        <p:txBody>
          <a:bodyPr/>
          <a:lstStyle/>
          <a:p>
            <a:endParaRPr lang="en-US"/>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7599"/>
            <a:ext cx="24812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22121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PROTFOLIO HIGHLIGHTS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371600"/>
            <a:ext cx="7620000" cy="3581400"/>
          </a:xfrm>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
            <a:ext cx="20240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2061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10 LARGEST RETAIL PROPERTIES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76400"/>
            <a:ext cx="7467600" cy="4248150"/>
          </a:xfrm>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0"/>
            <a:ext cx="17192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68353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MOST RECENT ACQUIRED PROPERTIES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676400"/>
            <a:ext cx="7543800" cy="4162425"/>
          </a:xfrm>
        </p:spPr>
      </p:pic>
    </p:spTree>
    <p:extLst>
      <p:ext uri="{BB962C8B-B14F-4D97-AF65-F5344CB8AC3E}">
        <p14:creationId xmlns:p14="http://schemas.microsoft.com/office/powerpoint/2010/main" val="15248687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620000" cy="1143000"/>
          </a:xfrm>
        </p:spPr>
        <p:txBody>
          <a:bodyPr/>
          <a:lstStyle/>
          <a:p>
            <a:r>
              <a:rPr lang="en-CA" altLang="zh-CN" sz="3600" dirty="0" smtClean="0"/>
              <a:t>INVESTMENT  PROPERTIES</a:t>
            </a:r>
            <a:endParaRPr lang="zh-CN" altLang="en-US" sz="3600" dirty="0"/>
          </a:p>
        </p:txBody>
      </p:sp>
      <p:pic>
        <p:nvPicPr>
          <p:cNvPr id="8" name="Content Placeholder 7"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060848"/>
            <a:ext cx="7620000" cy="3168352"/>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231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REITs thrive in low-rate, low growth world</a:t>
            </a:r>
            <a:endParaRPr lang="en-US" sz="3200" dirty="0"/>
          </a:p>
        </p:txBody>
      </p:sp>
      <p:sp>
        <p:nvSpPr>
          <p:cNvPr id="3" name="Content Placeholder 2"/>
          <p:cNvSpPr>
            <a:spLocks noGrp="1"/>
          </p:cNvSpPr>
          <p:nvPr>
            <p:ph idx="1"/>
          </p:nvPr>
        </p:nvSpPr>
        <p:spPr/>
        <p:txBody>
          <a:bodyPr>
            <a:normAutofit fontScale="77500" lnSpcReduction="20000"/>
          </a:bodyPr>
          <a:lstStyle/>
          <a:p>
            <a:r>
              <a:rPr lang="en-US" dirty="0"/>
              <a:t>After being massacred in the 2008-09 market crash, </a:t>
            </a:r>
            <a:r>
              <a:rPr lang="en-US" dirty="0">
                <a:solidFill>
                  <a:srgbClr val="FF0000"/>
                </a:solidFill>
              </a:rPr>
              <a:t>REITs have been outstandingly good investments</a:t>
            </a:r>
            <a:r>
              <a:rPr lang="en-US" dirty="0"/>
              <a:t>. The S&amp;P/TSX Capped REIT Index is </a:t>
            </a:r>
            <a:r>
              <a:rPr lang="en-US" dirty="0">
                <a:solidFill>
                  <a:srgbClr val="FF0000"/>
                </a:solidFill>
              </a:rPr>
              <a:t>up 54 per cent</a:t>
            </a:r>
            <a:r>
              <a:rPr lang="en-US" dirty="0"/>
              <a:t> on a cumulative basis over the past three years, </a:t>
            </a:r>
            <a:r>
              <a:rPr lang="en-US" dirty="0">
                <a:solidFill>
                  <a:srgbClr val="FF0000"/>
                </a:solidFill>
              </a:rPr>
              <a:t>roughly three </a:t>
            </a:r>
            <a:r>
              <a:rPr lang="en-US" dirty="0" smtClean="0">
                <a:solidFill>
                  <a:srgbClr val="FF0000"/>
                </a:solidFill>
              </a:rPr>
              <a:t>times </a:t>
            </a:r>
            <a:r>
              <a:rPr lang="en-US" dirty="0">
                <a:solidFill>
                  <a:srgbClr val="FF0000"/>
                </a:solidFill>
              </a:rPr>
              <a:t>more than the broader market</a:t>
            </a:r>
            <a:r>
              <a:rPr lang="en-US" dirty="0" smtClean="0"/>
              <a:t>.</a:t>
            </a:r>
            <a:br>
              <a:rPr lang="en-US" dirty="0" smtClean="0"/>
            </a:br>
            <a:endParaRPr lang="en-US" dirty="0" smtClean="0"/>
          </a:p>
          <a:p>
            <a:r>
              <a:rPr lang="en-US" dirty="0"/>
              <a:t>REITs hold portfolios of malls, industrial properties, offices, apartments, hotels or retirement homes. They typically pay out quarterly income to investors, with a significant portion coming from a return of capital. Income received as a return of capital isn’t taxed in the year it’s received, but it does </a:t>
            </a:r>
            <a:r>
              <a:rPr lang="en-US" dirty="0">
                <a:solidFill>
                  <a:srgbClr val="FF0000"/>
                </a:solidFill>
              </a:rPr>
              <a:t>reduce the adjusted cost base for an investment</a:t>
            </a:r>
            <a:r>
              <a:rPr lang="en-US" dirty="0"/>
              <a:t>. This, in turn, may give you a </a:t>
            </a:r>
            <a:r>
              <a:rPr lang="en-US" dirty="0">
                <a:solidFill>
                  <a:srgbClr val="FF0000"/>
                </a:solidFill>
              </a:rPr>
              <a:t>larger capital gain when you sell</a:t>
            </a:r>
            <a:r>
              <a:rPr lang="en-US" dirty="0" smtClean="0"/>
              <a:t>.</a:t>
            </a:r>
            <a:br>
              <a:rPr lang="en-US" dirty="0" smtClean="0"/>
            </a:br>
            <a:endParaRPr lang="en-US" dirty="0" smtClean="0"/>
          </a:p>
          <a:p>
            <a:r>
              <a:rPr lang="en-US" dirty="0"/>
              <a:t>The sharp declines in rates that came with the global financial crisis have been a huge help to REITs. The trusts have been able to </a:t>
            </a:r>
            <a:r>
              <a:rPr lang="en-US" dirty="0">
                <a:solidFill>
                  <a:srgbClr val="FF0000"/>
                </a:solidFill>
              </a:rPr>
              <a:t>borrow at historically cheap levels and refinance existing higher-cost debt</a:t>
            </a:r>
            <a:r>
              <a:rPr lang="en-US" dirty="0"/>
              <a:t>. Low rates also help their interest coverage ratios, which is a measure of how easily a company can repay its debts</a:t>
            </a:r>
            <a:r>
              <a:rPr lang="en-US" dirty="0" smtClean="0"/>
              <a:t>.</a:t>
            </a:r>
            <a:br>
              <a:rPr lang="en-US" dirty="0" smtClean="0"/>
            </a:br>
            <a:r>
              <a:rPr lang="en-US" dirty="0" smtClean="0"/>
              <a:t/>
            </a:r>
            <a:br>
              <a:rPr lang="en-US" dirty="0" smtClean="0"/>
            </a:br>
            <a:r>
              <a:rPr lang="en-US" dirty="0" smtClean="0"/>
              <a:t/>
            </a:r>
            <a:br>
              <a:rPr lang="en-US" dirty="0" smtClean="0"/>
            </a:br>
            <a:r>
              <a:rPr lang="en-US" sz="1200" dirty="0" smtClean="0"/>
              <a:t>Source: </a:t>
            </a:r>
            <a:r>
              <a:rPr lang="en-US" sz="1200" dirty="0" err="1" smtClean="0"/>
              <a:t>Garick</a:t>
            </a:r>
            <a:r>
              <a:rPr lang="en-US" sz="1200" dirty="0" smtClean="0"/>
              <a:t>, R. REITs thrive </a:t>
            </a:r>
            <a:r>
              <a:rPr lang="en-US" sz="1200" dirty="0"/>
              <a:t>in low-rate, low growth </a:t>
            </a:r>
            <a:r>
              <a:rPr lang="en-US" sz="1200" dirty="0" smtClean="0"/>
              <a:t>world. Oct 12, 2012. Globe and Mail. </a:t>
            </a:r>
            <a:r>
              <a:rPr lang="en-US" sz="1200" dirty="0"/>
              <a:t>Retrieved from: http://www.theglobeandmail.com/globe-investor/investment-ideas/reits-thrive-in-low-rate-low-growth-world/article4609700/</a:t>
            </a:r>
          </a:p>
        </p:txBody>
      </p:sp>
    </p:spTree>
    <p:extLst>
      <p:ext uri="{BB962C8B-B14F-4D97-AF65-F5344CB8AC3E}">
        <p14:creationId xmlns:p14="http://schemas.microsoft.com/office/powerpoint/2010/main" val="233063401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TOP 10 TENANTS</a:t>
            </a:r>
            <a:endParaRPr lang="zh-CN" altLang="en-US"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944775"/>
            <a:ext cx="7620000" cy="4111450"/>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99108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620000" cy="1143000"/>
          </a:xfrm>
        </p:spPr>
        <p:txBody>
          <a:bodyPr/>
          <a:lstStyle/>
          <a:p>
            <a:r>
              <a:rPr lang="en-US" altLang="zh-CN" dirty="0" smtClean="0"/>
              <a:t>TOP 10 TENANTS</a:t>
            </a:r>
            <a:endParaRPr lang="zh-CN" altLang="en-US" dirty="0"/>
          </a:p>
        </p:txBody>
      </p:sp>
      <p:pic>
        <p:nvPicPr>
          <p:cNvPr id="8" name="Content Placeholder 7"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628800"/>
            <a:ext cx="7896939" cy="4608512"/>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7951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5" y="188640"/>
            <a:ext cx="5616623" cy="1143000"/>
          </a:xfrm>
        </p:spPr>
        <p:txBody>
          <a:bodyPr/>
          <a:lstStyle/>
          <a:p>
            <a:r>
              <a:rPr lang="en-US" altLang="zh-CN" dirty="0" smtClean="0"/>
              <a:t>TOP 10 TENANTS</a:t>
            </a:r>
            <a:endParaRPr lang="zh-CN" alt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67074801"/>
              </p:ext>
            </p:extLst>
          </p:nvPr>
        </p:nvGraphicFramePr>
        <p:xfrm>
          <a:off x="457200" y="1052736"/>
          <a:ext cx="7620000" cy="5544616"/>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99043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5184576" cy="1143000"/>
          </a:xfrm>
        </p:spPr>
        <p:txBody>
          <a:bodyPr/>
          <a:lstStyle/>
          <a:p>
            <a:pPr algn="ctr"/>
            <a:r>
              <a:rPr lang="en-CA" altLang="zh-CN" sz="3200" dirty="0" smtClean="0">
                <a:solidFill>
                  <a:schemeClr val="tx1"/>
                </a:solidFill>
              </a:rPr>
              <a:t>GROSS REVENUE</a:t>
            </a:r>
            <a:br>
              <a:rPr lang="en-CA" altLang="zh-CN" sz="3200" dirty="0" smtClean="0">
                <a:solidFill>
                  <a:schemeClr val="tx1"/>
                </a:solidFill>
              </a:rPr>
            </a:br>
            <a:r>
              <a:rPr lang="en-CA" altLang="zh-CN" sz="3200" dirty="0" smtClean="0">
                <a:solidFill>
                  <a:schemeClr val="tx1"/>
                </a:solidFill>
              </a:rPr>
              <a:t>BY PROVINCE</a:t>
            </a:r>
            <a:endParaRPr lang="zh-CN" altLang="en-US" sz="32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772816"/>
            <a:ext cx="7894489" cy="4320480"/>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8792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94920" cy="1143000"/>
          </a:xfrm>
        </p:spPr>
        <p:txBody>
          <a:bodyPr/>
          <a:lstStyle/>
          <a:p>
            <a:r>
              <a:rPr lang="en-CA" altLang="zh-CN" dirty="0" smtClean="0"/>
              <a:t>LEASE MATURITY</a:t>
            </a:r>
            <a:endParaRPr lang="zh-CN" altLang="en-US"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2204864"/>
            <a:ext cx="7776864" cy="3240360"/>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400283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94920" cy="1143000"/>
          </a:xfrm>
        </p:spPr>
        <p:txBody>
          <a:bodyPr/>
          <a:lstStyle/>
          <a:p>
            <a:pPr algn="ctr"/>
            <a:r>
              <a:rPr lang="en-CA" altLang="zh-CN" sz="3600" dirty="0" smtClean="0">
                <a:solidFill>
                  <a:schemeClr val="tx1"/>
                </a:solidFill>
              </a:rPr>
              <a:t>PORTFOLIO OCCUPANCY AND AGE</a:t>
            </a:r>
            <a:endParaRPr lang="zh-CN" altLang="en-US" sz="36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1649329"/>
            <a:ext cx="4408214" cy="2715775"/>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717032"/>
            <a:ext cx="3929053" cy="2803578"/>
          </a:xfrm>
          <a:prstGeom prst="rect">
            <a:avLst/>
          </a:prstGeom>
        </p:spPr>
      </p:pic>
    </p:spTree>
    <p:extLst>
      <p:ext uri="{BB962C8B-B14F-4D97-AF65-F5344CB8AC3E}">
        <p14:creationId xmlns:p14="http://schemas.microsoft.com/office/powerpoint/2010/main" val="27442830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50904" cy="1143000"/>
          </a:xfrm>
        </p:spPr>
        <p:txBody>
          <a:bodyPr/>
          <a:lstStyle/>
          <a:p>
            <a:pPr algn="ctr"/>
            <a:r>
              <a:rPr lang="en-CA" altLang="zh-CN" sz="3600" dirty="0" smtClean="0">
                <a:solidFill>
                  <a:schemeClr val="tx1"/>
                </a:solidFill>
              </a:rPr>
              <a:t>LEASE EXPIRATION SCHEDULE</a:t>
            </a:r>
            <a:endParaRPr lang="zh-CN" altLang="en-US" sz="3600" dirty="0"/>
          </a:p>
        </p:txBody>
      </p:sp>
      <p:pic>
        <p:nvPicPr>
          <p:cNvPr id="5"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2101" t="33464" r="28612" b="8464"/>
          <a:stretch>
            <a:fillRect/>
          </a:stretch>
        </p:blipFill>
        <p:spPr bwMode="auto">
          <a:xfrm>
            <a:off x="971600" y="1355550"/>
            <a:ext cx="6480720" cy="538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93607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POTENTIAL FUTURE PIPELINE</a:t>
            </a:r>
            <a:endParaRPr lang="en-US" dirty="0"/>
          </a:p>
        </p:txBody>
      </p:sp>
      <p:sp>
        <p:nvSpPr>
          <p:cNvPr id="3" name="Subtitle 2"/>
          <p:cNvSpPr>
            <a:spLocks noGrp="1"/>
          </p:cNvSpPr>
          <p:nvPr>
            <p:ph type="subTitle" idx="1"/>
          </p:nvPr>
        </p:nvSpPr>
        <p:spPr/>
        <p:txBody>
          <a:bodyPr/>
          <a:lstStyle/>
          <a:p>
            <a:endParaRPr lang="en-US"/>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76200"/>
            <a:ext cx="24812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816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GROSS LEASABLE AREA </a:t>
            </a:r>
            <a:endParaRPr lang="en-US" dirty="0"/>
          </a:p>
        </p:txBody>
      </p:sp>
      <p:pic>
        <p:nvPicPr>
          <p:cNvPr id="4" name="Content Placeholder 3" descr="Screen Clippin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2000" y="1066800"/>
            <a:ext cx="5029200" cy="2743200"/>
          </a:xfrm>
        </p:spPr>
      </p:pic>
      <p:pic>
        <p:nvPicPr>
          <p:cNvPr id="10" name="Content Placeholder 9" descr="Screen Clipping"/>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33400" y="3810000"/>
            <a:ext cx="7391400" cy="2743200"/>
          </a:xfrm>
        </p:spPr>
      </p:pic>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0"/>
            <a:ext cx="24812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76563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COMMITTED PIPELINE</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600200"/>
            <a:ext cx="8305800" cy="4114800"/>
          </a:xfrm>
        </p:spPr>
      </p:pic>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
            <a:ext cx="24812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393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Structured for Stability</a:t>
            </a:r>
            <a:endParaRPr lang="en-US" dirty="0"/>
          </a:p>
        </p:txBody>
      </p:sp>
      <p:sp>
        <p:nvSpPr>
          <p:cNvPr id="3" name="Content Placeholder 2"/>
          <p:cNvSpPr>
            <a:spLocks noGrp="1"/>
          </p:cNvSpPr>
          <p:nvPr>
            <p:ph idx="1"/>
          </p:nvPr>
        </p:nvSpPr>
        <p:spPr/>
        <p:txBody>
          <a:bodyPr>
            <a:normAutofit fontScale="70000" lnSpcReduction="20000"/>
          </a:bodyPr>
          <a:lstStyle/>
          <a:p>
            <a:r>
              <a:rPr lang="en-US" b="1" dirty="0"/>
              <a:t>Conservative </a:t>
            </a:r>
            <a:r>
              <a:rPr lang="en-US" b="1" dirty="0" smtClean="0"/>
              <a:t>leverage </a:t>
            </a:r>
            <a:r>
              <a:rPr lang="en-US" dirty="0" smtClean="0"/>
              <a:t>– </a:t>
            </a:r>
            <a:r>
              <a:rPr lang="en-US" dirty="0"/>
              <a:t>the </a:t>
            </a:r>
            <a:r>
              <a:rPr lang="en-US" dirty="0" smtClean="0"/>
              <a:t>Declaration of </a:t>
            </a:r>
            <a:r>
              <a:rPr lang="en-US" dirty="0"/>
              <a:t>Trust sets out a maximum </a:t>
            </a:r>
            <a:r>
              <a:rPr lang="en-US" dirty="0" smtClean="0"/>
              <a:t>debt capacity </a:t>
            </a:r>
            <a:r>
              <a:rPr lang="en-US" dirty="0"/>
              <a:t>for the </a:t>
            </a:r>
            <a:r>
              <a:rPr lang="en-US" dirty="0" smtClean="0"/>
              <a:t>REIT</a:t>
            </a:r>
          </a:p>
          <a:p>
            <a:endParaRPr lang="en-US" dirty="0" smtClean="0"/>
          </a:p>
          <a:p>
            <a:r>
              <a:rPr lang="en-US" b="1" dirty="0"/>
              <a:t>Professional management </a:t>
            </a:r>
            <a:r>
              <a:rPr lang="en-US" dirty="0"/>
              <a:t>– </a:t>
            </a:r>
            <a:r>
              <a:rPr lang="en-US" dirty="0" smtClean="0"/>
              <a:t>investors benefit </a:t>
            </a:r>
            <a:r>
              <a:rPr lang="en-US" dirty="0"/>
              <a:t>from professional </a:t>
            </a:r>
            <a:r>
              <a:rPr lang="en-US" dirty="0" smtClean="0"/>
              <a:t>management of </a:t>
            </a:r>
            <a:r>
              <a:rPr lang="en-US" dirty="0"/>
              <a:t>the portfolio and the </a:t>
            </a:r>
            <a:r>
              <a:rPr lang="en-US" dirty="0" smtClean="0"/>
              <a:t>underlying properties </a:t>
            </a:r>
            <a:r>
              <a:rPr lang="en-US" dirty="0"/>
              <a:t>– often a </a:t>
            </a:r>
            <a:r>
              <a:rPr lang="en-US" dirty="0" smtClean="0"/>
              <a:t>hybrid </a:t>
            </a:r>
            <a:r>
              <a:rPr lang="en-US" dirty="0"/>
              <a:t>of </a:t>
            </a:r>
            <a:r>
              <a:rPr lang="en-US" dirty="0" smtClean="0"/>
              <a:t>asset management </a:t>
            </a:r>
            <a:r>
              <a:rPr lang="en-US" dirty="0"/>
              <a:t>acumen and </a:t>
            </a:r>
            <a:r>
              <a:rPr lang="en-US" dirty="0" smtClean="0"/>
              <a:t>industry specific</a:t>
            </a:r>
            <a:r>
              <a:rPr lang="en-US" dirty="0"/>
              <a:t> </a:t>
            </a:r>
            <a:r>
              <a:rPr lang="en-US" dirty="0" smtClean="0"/>
              <a:t>operational expertise</a:t>
            </a:r>
          </a:p>
          <a:p>
            <a:endParaRPr lang="en-US" dirty="0"/>
          </a:p>
          <a:p>
            <a:r>
              <a:rPr lang="en-US" b="1" dirty="0"/>
              <a:t>Regulatory requirements </a:t>
            </a:r>
            <a:r>
              <a:rPr lang="en-US" dirty="0"/>
              <a:t>– similar </a:t>
            </a:r>
            <a:r>
              <a:rPr lang="en-US" dirty="0" smtClean="0"/>
              <a:t>to any </a:t>
            </a:r>
            <a:r>
              <a:rPr lang="en-US" dirty="0"/>
              <a:t>public company, REITs are </a:t>
            </a:r>
            <a:r>
              <a:rPr lang="en-US" dirty="0" smtClean="0"/>
              <a:t>required to </a:t>
            </a:r>
            <a:r>
              <a:rPr lang="en-US" dirty="0"/>
              <a:t>comply with securities legislation </a:t>
            </a:r>
            <a:r>
              <a:rPr lang="en-US" dirty="0" smtClean="0"/>
              <a:t>and the </a:t>
            </a:r>
            <a:r>
              <a:rPr lang="en-US" dirty="0"/>
              <a:t>rules of the applicable stock </a:t>
            </a:r>
            <a:r>
              <a:rPr lang="en-US" dirty="0" smtClean="0"/>
              <a:t>exchanges including </a:t>
            </a:r>
            <a:r>
              <a:rPr lang="en-US" dirty="0"/>
              <a:t>those of continuous </a:t>
            </a:r>
            <a:r>
              <a:rPr lang="en-US" dirty="0" smtClean="0"/>
              <a:t>disclosure, insider </a:t>
            </a:r>
            <a:r>
              <a:rPr lang="en-US" dirty="0"/>
              <a:t>trading and the sale of units</a:t>
            </a:r>
            <a:r>
              <a:rPr lang="en-US" dirty="0" smtClean="0"/>
              <a:t>.</a:t>
            </a:r>
          </a:p>
          <a:p>
            <a:endParaRPr lang="en-US" dirty="0" smtClean="0"/>
          </a:p>
          <a:p>
            <a:r>
              <a:rPr lang="en-US" b="1" dirty="0"/>
              <a:t>Board of Trustees </a:t>
            </a:r>
            <a:r>
              <a:rPr lang="en-US" dirty="0"/>
              <a:t>– in keeping </a:t>
            </a:r>
            <a:r>
              <a:rPr lang="en-US" dirty="0" smtClean="0"/>
              <a:t>with the </a:t>
            </a:r>
            <a:r>
              <a:rPr lang="en-US" dirty="0"/>
              <a:t>principles of good </a:t>
            </a:r>
            <a:r>
              <a:rPr lang="en-US" dirty="0" smtClean="0"/>
              <a:t>corporate governance</a:t>
            </a:r>
            <a:r>
              <a:rPr lang="en-US" dirty="0"/>
              <a:t>, the Board of </a:t>
            </a:r>
            <a:r>
              <a:rPr lang="en-US" dirty="0" smtClean="0"/>
              <a:t>Trustees governs </a:t>
            </a:r>
            <a:r>
              <a:rPr lang="en-US" dirty="0"/>
              <a:t>the operations </a:t>
            </a:r>
            <a:r>
              <a:rPr lang="en-US" dirty="0" smtClean="0"/>
              <a:t>of the </a:t>
            </a:r>
            <a:r>
              <a:rPr lang="en-US" dirty="0"/>
              <a:t>REIT, approving key decisions </a:t>
            </a:r>
            <a:r>
              <a:rPr lang="en-US" dirty="0" smtClean="0"/>
              <a:t>such as </a:t>
            </a:r>
            <a:r>
              <a:rPr lang="en-US" dirty="0"/>
              <a:t>change in management, </a:t>
            </a:r>
            <a:r>
              <a:rPr lang="en-US" dirty="0" smtClean="0"/>
              <a:t>acquisitions and </a:t>
            </a:r>
            <a:r>
              <a:rPr lang="en-US" dirty="0"/>
              <a:t>dispositions, the assumption </a:t>
            </a:r>
            <a:r>
              <a:rPr lang="en-US" dirty="0" smtClean="0"/>
              <a:t>or granting </a:t>
            </a:r>
            <a:r>
              <a:rPr lang="en-US" dirty="0"/>
              <a:t>of mortgages and the </a:t>
            </a:r>
            <a:r>
              <a:rPr lang="en-US" dirty="0" smtClean="0"/>
              <a:t>granting of </a:t>
            </a:r>
            <a:r>
              <a:rPr lang="en-US" dirty="0"/>
              <a:t>options under an option </a:t>
            </a:r>
            <a:r>
              <a:rPr lang="en-US" dirty="0" smtClean="0"/>
              <a:t>plan</a:t>
            </a:r>
          </a:p>
          <a:p>
            <a:endParaRPr lang="en-US" dirty="0"/>
          </a:p>
          <a:p>
            <a:r>
              <a:rPr lang="en-US" b="1" dirty="0"/>
              <a:t>Steady distributions </a:t>
            </a:r>
            <a:r>
              <a:rPr lang="en-US" dirty="0"/>
              <a:t>– REITs </a:t>
            </a:r>
            <a:r>
              <a:rPr lang="en-US" dirty="0" smtClean="0"/>
              <a:t>are required </a:t>
            </a:r>
            <a:r>
              <a:rPr lang="en-US" dirty="0"/>
              <a:t>to distribute virtually </a:t>
            </a:r>
            <a:r>
              <a:rPr lang="en-US" dirty="0" smtClean="0"/>
              <a:t>all distributable </a:t>
            </a:r>
            <a:r>
              <a:rPr lang="en-US" dirty="0"/>
              <a:t>income to </a:t>
            </a:r>
            <a:r>
              <a:rPr lang="en-US" dirty="0" err="1" smtClean="0"/>
              <a:t>unitholders</a:t>
            </a:r>
            <a:r>
              <a:rPr lang="en-US" dirty="0" smtClean="0"/>
              <a:t>. Monthly </a:t>
            </a:r>
            <a:r>
              <a:rPr lang="en-US" dirty="0"/>
              <a:t>or quarterly distributions </a:t>
            </a:r>
            <a:r>
              <a:rPr lang="en-US" dirty="0" smtClean="0"/>
              <a:t>are intended </a:t>
            </a:r>
            <a:r>
              <a:rPr lang="en-US" dirty="0"/>
              <a:t>to be steady and increasing </a:t>
            </a:r>
            <a:r>
              <a:rPr lang="en-US" dirty="0" smtClean="0"/>
              <a:t>over time </a:t>
            </a:r>
            <a:r>
              <a:rPr lang="en-US" dirty="0"/>
              <a:t>as the REIT and its </a:t>
            </a:r>
            <a:r>
              <a:rPr lang="en-US" dirty="0" smtClean="0"/>
              <a:t>profitability grow</a:t>
            </a:r>
            <a:r>
              <a:rPr lang="en-US" dirty="0"/>
              <a:t>. Yields are typically more </a:t>
            </a:r>
            <a:r>
              <a:rPr lang="en-US" dirty="0" smtClean="0"/>
              <a:t>attractive than </a:t>
            </a:r>
            <a:r>
              <a:rPr lang="en-US" dirty="0"/>
              <a:t>on debt investments</a:t>
            </a:r>
            <a:endParaRPr lang="en-US" dirty="0" smtClean="0"/>
          </a:p>
          <a:p>
            <a:endParaRPr lang="en-US" dirty="0"/>
          </a:p>
        </p:txBody>
      </p:sp>
    </p:spTree>
    <p:extLst>
      <p:ext uri="{BB962C8B-B14F-4D97-AF65-F5344CB8AC3E}">
        <p14:creationId xmlns:p14="http://schemas.microsoft.com/office/powerpoint/2010/main" val="26084313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UNCOMMITTED PIPELINE</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76400"/>
            <a:ext cx="7620000" cy="3657600"/>
          </a:xfrm>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1332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PREMIUM OUTLET CENTRES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590" y="1524001"/>
            <a:ext cx="8088010" cy="4855028"/>
          </a:xfrm>
        </p:spPr>
      </p:pic>
    </p:spTree>
    <p:extLst>
      <p:ext uri="{BB962C8B-B14F-4D97-AF65-F5344CB8AC3E}">
        <p14:creationId xmlns:p14="http://schemas.microsoft.com/office/powerpoint/2010/main" val="3342306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PROPERTIES</a:t>
            </a:r>
            <a:endParaRPr lang="en-US" dirty="0"/>
          </a:p>
        </p:txBody>
      </p:sp>
      <p:sp>
        <p:nvSpPr>
          <p:cNvPr id="3" name="Content Placeholder 2"/>
          <p:cNvSpPr>
            <a:spLocks noGrp="1"/>
          </p:cNvSpPr>
          <p:nvPr>
            <p:ph idx="1"/>
          </p:nvPr>
        </p:nvSpPr>
        <p:spPr/>
        <p:txBody>
          <a:bodyPr/>
          <a:lstStyle/>
          <a:p>
            <a:r>
              <a:rPr lang="en-US" dirty="0"/>
              <a:t>Open format shopping </a:t>
            </a:r>
            <a:r>
              <a:rPr lang="en-US" dirty="0" err="1"/>
              <a:t>centres</a:t>
            </a:r>
            <a:r>
              <a:rPr lang="en-US" dirty="0"/>
              <a:t> – value </a:t>
            </a:r>
            <a:r>
              <a:rPr lang="en-US" dirty="0" smtClean="0"/>
              <a:t>focus</a:t>
            </a:r>
          </a:p>
          <a:p>
            <a:r>
              <a:rPr lang="en-US" dirty="0"/>
              <a:t>Category leaders – selection and </a:t>
            </a:r>
            <a:r>
              <a:rPr lang="en-US" dirty="0" smtClean="0"/>
              <a:t>price</a:t>
            </a:r>
          </a:p>
          <a:p>
            <a:r>
              <a:rPr lang="en-US" dirty="0"/>
              <a:t>Retail </a:t>
            </a:r>
            <a:r>
              <a:rPr lang="en-US" dirty="0" smtClean="0"/>
              <a:t>focus &amp; Canada focus</a:t>
            </a:r>
          </a:p>
          <a:p>
            <a:r>
              <a:rPr lang="en-US" dirty="0"/>
              <a:t>Best in class – location, age, strong anchor (mainly </a:t>
            </a:r>
            <a:r>
              <a:rPr lang="en-US" dirty="0" err="1"/>
              <a:t>Walmart</a:t>
            </a:r>
            <a:r>
              <a:rPr lang="en-US" dirty="0"/>
              <a:t>), low CAM / operating costs, tenant </a:t>
            </a:r>
            <a:r>
              <a:rPr lang="en-US" dirty="0" smtClean="0"/>
              <a:t>quality, design </a:t>
            </a:r>
            <a:r>
              <a:rPr lang="en-US" dirty="0"/>
              <a:t>and </a:t>
            </a:r>
            <a:r>
              <a:rPr lang="en-US" dirty="0" smtClean="0"/>
              <a:t>layout</a:t>
            </a:r>
          </a:p>
          <a:p>
            <a:pPr>
              <a:buFont typeface="Wingdings" pitchFamily="2" charset="2"/>
              <a:buChar char="v"/>
            </a:pPr>
            <a:r>
              <a:rPr lang="en-US" dirty="0" smtClean="0"/>
              <a:t>Generates high traffic</a:t>
            </a:r>
          </a:p>
          <a:p>
            <a:pPr>
              <a:buFont typeface="Wingdings" pitchFamily="2" charset="2"/>
              <a:buChar char="v"/>
            </a:pPr>
            <a:r>
              <a:rPr lang="en-US" dirty="0" smtClean="0"/>
              <a:t>High occupancy level (&gt;99%)</a:t>
            </a:r>
          </a:p>
          <a:p>
            <a:pPr marL="114300" indent="0">
              <a:buNone/>
            </a:pPr>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95768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EXAMPLE</a:t>
            </a:r>
            <a:br>
              <a:rPr lang="en-US" dirty="0" smtClean="0"/>
            </a:br>
            <a:r>
              <a:rPr lang="en-US" dirty="0" smtClean="0"/>
              <a:t>OSHAWA 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4362" y="1885950"/>
            <a:ext cx="7305675" cy="4229100"/>
          </a:xfrm>
        </p:spPr>
      </p:pic>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7745"/>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19927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PROPERTY </a:t>
            </a:r>
            <a:r>
              <a:rPr lang="en-US" dirty="0" smtClean="0"/>
              <a:t>EXAMPLE</a:t>
            </a:r>
            <a:br>
              <a:rPr lang="en-US" dirty="0" smtClean="0"/>
            </a:br>
            <a:r>
              <a:rPr lang="en-US" dirty="0" smtClean="0"/>
              <a:t>LAVAL (W)</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9125" y="1857375"/>
            <a:ext cx="7296150" cy="4286250"/>
          </a:xfrm>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674"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994806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dirty="0" smtClean="0"/>
              <a:t>STRATEGIC PARTNERS</a:t>
            </a:r>
            <a:endParaRPr lang="zh-CN" altLang="en-US" dirty="0"/>
          </a:p>
        </p:txBody>
      </p:sp>
      <p:sp>
        <p:nvSpPr>
          <p:cNvPr id="3" name="Subtitle 2"/>
          <p:cNvSpPr>
            <a:spLocks noGrp="1"/>
          </p:cNvSpPr>
          <p:nvPr>
            <p:ph type="subTitle" idx="1"/>
          </p:nvPr>
        </p:nvSpPr>
        <p:spPr/>
        <p:txBody>
          <a:bodyPr/>
          <a:lstStyle/>
          <a:p>
            <a:endParaRPr lang="zh-CN" alt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10293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22912" cy="1143000"/>
          </a:xfrm>
        </p:spPr>
        <p:txBody>
          <a:bodyPr/>
          <a:lstStyle/>
          <a:p>
            <a:pPr algn="ctr"/>
            <a:r>
              <a:rPr lang="en-CA" altLang="zh-CN" sz="3600" dirty="0" smtClean="0">
                <a:solidFill>
                  <a:schemeClr val="tx1"/>
                </a:solidFill>
              </a:rPr>
              <a:t>STRATEGIC PARTNERS – SMARTCENTRES</a:t>
            </a:r>
            <a:endParaRPr lang="zh-CN" altLang="en-US" sz="36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916832"/>
            <a:ext cx="7507618" cy="3168352"/>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5109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22912" cy="1143000"/>
          </a:xfrm>
        </p:spPr>
        <p:txBody>
          <a:bodyPr/>
          <a:lstStyle/>
          <a:p>
            <a:pPr algn="ctr"/>
            <a:r>
              <a:rPr lang="en-CA" altLang="zh-CN" sz="3600" dirty="0" smtClean="0">
                <a:solidFill>
                  <a:schemeClr val="tx1"/>
                </a:solidFill>
              </a:rPr>
              <a:t>STRATEGIC PARTNERS – WALMART</a:t>
            </a:r>
            <a:endParaRPr lang="zh-CN" altLang="en-US" sz="36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628800"/>
            <a:ext cx="7925847" cy="4536504"/>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6059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22912" cy="1143000"/>
          </a:xfrm>
        </p:spPr>
        <p:txBody>
          <a:bodyPr/>
          <a:lstStyle/>
          <a:p>
            <a:pPr algn="ctr"/>
            <a:r>
              <a:rPr lang="en-US" altLang="zh-CN" sz="3200" dirty="0" smtClean="0"/>
              <a:t>STRATEGIC PARTNERS – SIMON PROPERTY GROUP</a:t>
            </a:r>
            <a:endParaRPr lang="zh-CN" altLang="en-US" sz="32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4799" y="1633207"/>
            <a:ext cx="7344801" cy="4734586"/>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8364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50904" cy="1143000"/>
          </a:xfrm>
        </p:spPr>
        <p:txBody>
          <a:bodyPr/>
          <a:lstStyle/>
          <a:p>
            <a:pPr algn="ctr"/>
            <a:r>
              <a:rPr lang="en-CA" altLang="zh-CN" sz="3600" dirty="0" smtClean="0">
                <a:solidFill>
                  <a:schemeClr val="tx1"/>
                </a:solidFill>
              </a:rPr>
              <a:t>ACQUISITIONS AND DEVELOPMENT</a:t>
            </a:r>
            <a:endParaRPr lang="zh-CN" altLang="en-US" sz="3600" dirty="0"/>
          </a:p>
        </p:txBody>
      </p:sp>
      <p:sp>
        <p:nvSpPr>
          <p:cNvPr id="3" name="Content Placeholder 2"/>
          <p:cNvSpPr>
            <a:spLocks noGrp="1"/>
          </p:cNvSpPr>
          <p:nvPr>
            <p:ph idx="1"/>
          </p:nvPr>
        </p:nvSpPr>
        <p:spPr/>
        <p:txBody>
          <a:bodyPr/>
          <a:lstStyle/>
          <a:p>
            <a:r>
              <a:rPr lang="en-US" altLang="zh-CN" dirty="0"/>
              <a:t>During the quarter ended September 30, 2012, $17.7 million of </a:t>
            </a:r>
            <a:r>
              <a:rPr lang="en-US" altLang="zh-CN" dirty="0" err="1"/>
              <a:t>Earnouts</a:t>
            </a:r>
            <a:r>
              <a:rPr lang="en-US" altLang="zh-CN" dirty="0"/>
              <a:t> and Calloway Developments were completed and </a:t>
            </a:r>
            <a:r>
              <a:rPr lang="en-US" altLang="zh-CN" dirty="0" smtClean="0"/>
              <a:t>transferred to </a:t>
            </a:r>
            <a:r>
              <a:rPr lang="en-US" altLang="zh-CN" dirty="0"/>
              <a:t>investment properties, compared to $46.6 million for the same period in 2011, summarized as follows:</a:t>
            </a:r>
            <a:endParaRPr lang="zh-CN" alt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48" y="3956634"/>
            <a:ext cx="1701849" cy="1269774"/>
          </a:xfrm>
          <a:prstGeom prst="rect">
            <a:avLst/>
          </a:prstGeom>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7" y="3952109"/>
            <a:ext cx="6480720" cy="1274299"/>
          </a:xfrm>
          <a:prstGeom prst="rect">
            <a:avLst/>
          </a:prstGeom>
        </p:spPr>
      </p:pic>
    </p:spTree>
    <p:extLst>
      <p:ext uri="{BB962C8B-B14F-4D97-AF65-F5344CB8AC3E}">
        <p14:creationId xmlns:p14="http://schemas.microsoft.com/office/powerpoint/2010/main" val="165688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Fairness Plan</a:t>
            </a:r>
            <a:endParaRPr lang="en-US" dirty="0"/>
          </a:p>
        </p:txBody>
      </p:sp>
      <p:sp>
        <p:nvSpPr>
          <p:cNvPr id="3" name="Content Placeholder 2"/>
          <p:cNvSpPr>
            <a:spLocks noGrp="1"/>
          </p:cNvSpPr>
          <p:nvPr>
            <p:ph idx="1"/>
          </p:nvPr>
        </p:nvSpPr>
        <p:spPr/>
        <p:txBody>
          <a:bodyPr/>
          <a:lstStyle/>
          <a:p>
            <a:pPr marL="0" lvl="1" indent="0">
              <a:buNone/>
            </a:pPr>
            <a:r>
              <a:rPr lang="en-US" altLang="zh-CN" dirty="0">
                <a:ea typeface="宋体" pitchFamily="2" charset="-122"/>
              </a:rPr>
              <a:t>Applicable to all Canadian trusts companies that begin trading after Oct. 31, 2006, except qualified </a:t>
            </a:r>
            <a:r>
              <a:rPr lang="en-US" altLang="zh-CN" dirty="0" smtClean="0">
                <a:ea typeface="宋体" pitchFamily="2" charset="-122"/>
              </a:rPr>
              <a:t>REITs.</a:t>
            </a:r>
          </a:p>
          <a:p>
            <a:pPr marL="342900" lvl="1" indent="-342900"/>
            <a:r>
              <a:rPr lang="en-CA" altLang="zh-CN" sz="1800" dirty="0" smtClean="0">
                <a:ea typeface="宋体" pitchFamily="2" charset="-122"/>
              </a:rPr>
              <a:t>At </a:t>
            </a:r>
            <a:r>
              <a:rPr lang="en-CA" altLang="zh-CN" sz="1800" dirty="0">
                <a:ea typeface="宋体" pitchFamily="2" charset="-122"/>
              </a:rPr>
              <a:t>no time in the year hold any non-portfolio property other than real properties situated in </a:t>
            </a:r>
            <a:r>
              <a:rPr lang="en-CA" altLang="zh-CN" sz="1800" dirty="0" smtClean="0">
                <a:ea typeface="宋体" pitchFamily="2" charset="-122"/>
              </a:rPr>
              <a:t>Canada</a:t>
            </a:r>
            <a:br>
              <a:rPr lang="en-CA" altLang="zh-CN" sz="1800" dirty="0" smtClean="0">
                <a:ea typeface="宋体" pitchFamily="2" charset="-122"/>
              </a:rPr>
            </a:br>
            <a:endParaRPr lang="en-CA" altLang="zh-CN" sz="1800" dirty="0" smtClean="0">
              <a:ea typeface="宋体" pitchFamily="2" charset="-122"/>
            </a:endParaRPr>
          </a:p>
          <a:p>
            <a:pPr marL="342900" lvl="1" indent="-342900"/>
            <a:r>
              <a:rPr lang="en-CA" altLang="zh-CN" sz="1800" dirty="0" smtClean="0">
                <a:ea typeface="宋体" pitchFamily="2" charset="-122"/>
              </a:rPr>
              <a:t>Must </a:t>
            </a:r>
            <a:r>
              <a:rPr lang="en-CA" altLang="zh-CN" sz="1800" dirty="0">
                <a:ea typeface="宋体" pitchFamily="2" charset="-122"/>
              </a:rPr>
              <a:t>have at least 95% of its income for the year from </a:t>
            </a:r>
            <a:r>
              <a:rPr lang="en-CA" altLang="zh-CN" sz="1800" dirty="0" smtClean="0">
                <a:ea typeface="宋体" pitchFamily="2" charset="-122"/>
              </a:rPr>
              <a:t>properties</a:t>
            </a:r>
            <a:br>
              <a:rPr lang="en-CA" altLang="zh-CN" sz="1800" dirty="0" smtClean="0">
                <a:ea typeface="宋体" pitchFamily="2" charset="-122"/>
              </a:rPr>
            </a:br>
            <a:endParaRPr lang="en-CA" altLang="zh-CN" sz="1800" dirty="0" smtClean="0">
              <a:ea typeface="宋体" pitchFamily="2" charset="-122"/>
            </a:endParaRPr>
          </a:p>
          <a:p>
            <a:pPr marL="342900" lvl="1" indent="-342900"/>
            <a:r>
              <a:rPr lang="en-CA" altLang="zh-CN" sz="1800" dirty="0" smtClean="0">
                <a:ea typeface="宋体" pitchFamily="2" charset="-122"/>
              </a:rPr>
              <a:t>Have </a:t>
            </a:r>
            <a:r>
              <a:rPr lang="en-CA" altLang="zh-CN" sz="1800" dirty="0">
                <a:ea typeface="宋体" pitchFamily="2" charset="-122"/>
              </a:rPr>
              <a:t>more than 75% of its income to be directly or indirectly </a:t>
            </a:r>
            <a:r>
              <a:rPr lang="en-CA" altLang="zh-CN" sz="1800" dirty="0" smtClean="0">
                <a:ea typeface="宋体" pitchFamily="2" charset="-122"/>
              </a:rPr>
              <a:t/>
            </a:r>
            <a:br>
              <a:rPr lang="en-CA" altLang="zh-CN" sz="1800" dirty="0" smtClean="0">
                <a:ea typeface="宋体" pitchFamily="2" charset="-122"/>
              </a:rPr>
            </a:br>
            <a:r>
              <a:rPr lang="en-CA" altLang="zh-CN" sz="1800" dirty="0" smtClean="0">
                <a:ea typeface="宋体" pitchFamily="2" charset="-122"/>
              </a:rPr>
              <a:t>attributable </a:t>
            </a:r>
            <a:r>
              <a:rPr lang="en-CA" altLang="zh-CN" sz="1800" dirty="0">
                <a:ea typeface="宋体" pitchFamily="2" charset="-122"/>
              </a:rPr>
              <a:t>to rents from, mortgages on, or gains from the disposition of real properties situated in </a:t>
            </a:r>
            <a:r>
              <a:rPr lang="en-CA" altLang="zh-CN" sz="1800" dirty="0" smtClean="0">
                <a:ea typeface="宋体" pitchFamily="2" charset="-122"/>
              </a:rPr>
              <a:t>Canada</a:t>
            </a:r>
            <a:br>
              <a:rPr lang="en-CA" altLang="zh-CN" sz="1800" dirty="0" smtClean="0">
                <a:ea typeface="宋体" pitchFamily="2" charset="-122"/>
              </a:rPr>
            </a:br>
            <a:endParaRPr lang="en-CA" altLang="zh-CN" sz="1800" dirty="0" smtClean="0">
              <a:ea typeface="宋体" pitchFamily="2" charset="-122"/>
            </a:endParaRPr>
          </a:p>
          <a:p>
            <a:pPr marL="342900" lvl="1" indent="-342900"/>
            <a:r>
              <a:rPr lang="en-CA" altLang="zh-CN" sz="1800" dirty="0" smtClean="0">
                <a:ea typeface="宋体" pitchFamily="2" charset="-122"/>
              </a:rPr>
              <a:t>Hold </a:t>
            </a:r>
            <a:r>
              <a:rPr lang="en-CA" altLang="zh-CN" sz="1800" dirty="0">
                <a:ea typeface="宋体" pitchFamily="2" charset="-122"/>
              </a:rPr>
              <a:t>throughout the year real properties situated in Canada, cash, and debt or other obligations of governments in Canada with a total fair market value that is not less than 75% of its equity value.</a:t>
            </a:r>
          </a:p>
          <a:p>
            <a:pPr lvl="1"/>
            <a:endParaRPr lang="en-US" dirty="0"/>
          </a:p>
        </p:txBody>
      </p:sp>
    </p:spTree>
    <p:extLst>
      <p:ext uri="{BB962C8B-B14F-4D97-AF65-F5344CB8AC3E}">
        <p14:creationId xmlns:p14="http://schemas.microsoft.com/office/powerpoint/2010/main" val="41548060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INFORMATION ABOUT CAPITAL</a:t>
            </a:r>
            <a:endParaRPr lang="en-US" dirty="0"/>
          </a:p>
        </p:txBody>
      </p:sp>
      <p:sp>
        <p:nvSpPr>
          <p:cNvPr id="3" name="Subtitle 2"/>
          <p:cNvSpPr>
            <a:spLocks noGrp="1"/>
          </p:cNvSpPr>
          <p:nvPr>
            <p:ph type="subTitle" idx="1"/>
          </p:nvPr>
        </p:nvSpPr>
        <p:spPr/>
        <p:txBody>
          <a:bodyPr/>
          <a:lstStyle/>
          <a:p>
            <a:endParaRPr lang="en-US"/>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73939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22912" cy="1143000"/>
          </a:xfrm>
        </p:spPr>
        <p:txBody>
          <a:bodyPr/>
          <a:lstStyle/>
          <a:p>
            <a:pPr algn="ctr"/>
            <a:r>
              <a:rPr lang="en-CA" altLang="zh-CN" sz="4000" dirty="0" smtClean="0">
                <a:solidFill>
                  <a:schemeClr val="tx1"/>
                </a:solidFill>
              </a:rPr>
              <a:t>SUSTAINING CAPITAL EXPENDITURES</a:t>
            </a:r>
            <a:endParaRPr lang="zh-CN" altLang="en-US" sz="4000" dirty="0"/>
          </a:p>
        </p:txBody>
      </p:sp>
      <p:sp>
        <p:nvSpPr>
          <p:cNvPr id="3" name="Content Placeholder 2"/>
          <p:cNvSpPr>
            <a:spLocks noGrp="1"/>
          </p:cNvSpPr>
          <p:nvPr>
            <p:ph idx="1"/>
          </p:nvPr>
        </p:nvSpPr>
        <p:spPr/>
        <p:txBody>
          <a:bodyPr>
            <a:normAutofit/>
          </a:bodyPr>
          <a:lstStyle/>
          <a:p>
            <a:r>
              <a:rPr lang="en-US" altLang="zh-CN" sz="2000" dirty="0" smtClean="0"/>
              <a:t>Sustaining </a:t>
            </a:r>
            <a:r>
              <a:rPr lang="en-US" altLang="zh-CN" sz="2000" dirty="0"/>
              <a:t>capital expenditures of $1.0 million and leasing costs of $1.5 million for the </a:t>
            </a:r>
            <a:r>
              <a:rPr lang="en-US" altLang="zh-CN" sz="2000" dirty="0" smtClean="0"/>
              <a:t>three months </a:t>
            </a:r>
            <a:r>
              <a:rPr lang="en-US" altLang="zh-CN" sz="2000" dirty="0"/>
              <a:t>ended September 30, 2012</a:t>
            </a:r>
            <a:endParaRPr lang="en-US" altLang="zh-CN" sz="2000" dirty="0" smtClean="0"/>
          </a:p>
          <a:p>
            <a:r>
              <a:rPr lang="en-US" altLang="zh-CN" sz="2000" dirty="0"/>
              <a:t>Since the Trust's investment properties are relatively </a:t>
            </a:r>
            <a:r>
              <a:rPr lang="en-US" altLang="zh-CN" sz="2000" dirty="0" smtClean="0"/>
              <a:t>new and </a:t>
            </a:r>
            <a:r>
              <a:rPr lang="en-US" altLang="zh-CN" sz="2000" dirty="0"/>
              <a:t>in good condition, management anticipates only modest increases for the remainder of 2012 and 2013, and thus, they are </a:t>
            </a:r>
            <a:r>
              <a:rPr lang="en-US" altLang="zh-CN" sz="2000" dirty="0" smtClean="0"/>
              <a:t>not expected </a:t>
            </a:r>
            <a:r>
              <a:rPr lang="en-US" altLang="zh-CN" sz="2000" dirty="0"/>
              <a:t>to have an impact on the Trust's ability to pay distributions at its current level.</a:t>
            </a:r>
            <a:endParaRPr lang="zh-CN" altLang="en-US" sz="20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34" y="4005064"/>
            <a:ext cx="7519858" cy="2088232"/>
          </a:xfrm>
          <a:prstGeom prst="rect">
            <a:avLst/>
          </a:prstGeom>
        </p:spPr>
      </p:pic>
    </p:spTree>
    <p:extLst>
      <p:ext uri="{BB962C8B-B14F-4D97-AF65-F5344CB8AC3E}">
        <p14:creationId xmlns:p14="http://schemas.microsoft.com/office/powerpoint/2010/main" val="147783645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94920" cy="1143000"/>
          </a:xfrm>
        </p:spPr>
        <p:txBody>
          <a:bodyPr/>
          <a:lstStyle/>
          <a:p>
            <a:pPr algn="ctr"/>
            <a:r>
              <a:rPr lang="en-CA" altLang="zh-CN" sz="4000" dirty="0" smtClean="0">
                <a:solidFill>
                  <a:schemeClr val="tx1"/>
                </a:solidFill>
              </a:rPr>
              <a:t>CAPITAL STRUCTURE</a:t>
            </a:r>
            <a:endParaRPr lang="zh-CN" altLang="en-US" sz="40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340768"/>
            <a:ext cx="6480720" cy="4965284"/>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3837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INFORMATION ABOUT DEBT</a:t>
            </a:r>
            <a:endParaRPr lang="en-US" dirty="0"/>
          </a:p>
        </p:txBody>
      </p:sp>
      <p:sp>
        <p:nvSpPr>
          <p:cNvPr id="3" name="Subtitle 2"/>
          <p:cNvSpPr>
            <a:spLocks noGrp="1"/>
          </p:cNvSpPr>
          <p:nvPr>
            <p:ph type="subTitle" idx="1"/>
          </p:nvPr>
        </p:nvSpPr>
        <p:spPr/>
        <p:txBody>
          <a:bodyPr/>
          <a:lstStyle/>
          <a:p>
            <a:endParaRPr lang="en-US"/>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81012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MATURITIES </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219200"/>
            <a:ext cx="7772400" cy="5105400"/>
          </a:xfrm>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42716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a:t>
            </a:r>
            <a:endParaRPr lang="en-US" dirty="0"/>
          </a:p>
        </p:txBody>
      </p:sp>
      <p:pic>
        <p:nvPicPr>
          <p:cNvPr id="5" name="Content Placeholder 4" descr="Screen Clippin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524001"/>
            <a:ext cx="7848600" cy="4267200"/>
          </a:xfrm>
        </p:spPr>
      </p:pic>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91064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TERM MORTGAGES</a:t>
            </a:r>
            <a:endParaRPr lang="en-US" dirty="0"/>
          </a:p>
        </p:txBody>
      </p:sp>
      <p:pic>
        <p:nvPicPr>
          <p:cNvPr id="6" name="Content Placeholder 5"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47800"/>
            <a:ext cx="7620000" cy="4343399"/>
          </a:xfrm>
        </p:spPr>
      </p:pic>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7490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PRINCIPAL PAYMENTS</a:t>
            </a:r>
            <a:endParaRPr lang="en-US" dirty="0"/>
          </a:p>
        </p:txBody>
      </p:sp>
      <p:pic>
        <p:nvPicPr>
          <p:cNvPr id="10" name="Content Placeholder 9"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752600"/>
            <a:ext cx="7772400" cy="4190999"/>
          </a:xfrm>
        </p:spPr>
      </p:pic>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4175"/>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3464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UNSECURED DEBENTURES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371600"/>
            <a:ext cx="8077200" cy="5181600"/>
          </a:xfrm>
        </p:spPr>
      </p:pic>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02479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QUARTERLY FINANCIAL AND OPERATIONAL HIGHLIGHTS</a:t>
            </a:r>
            <a:endParaRPr lang="en-US" dirty="0"/>
          </a:p>
        </p:txBody>
      </p:sp>
      <p:sp>
        <p:nvSpPr>
          <p:cNvPr id="3" name="Content Placeholder 2"/>
          <p:cNvSpPr>
            <a:spLocks noGrp="1"/>
          </p:cNvSpPr>
          <p:nvPr>
            <p:ph idx="1"/>
          </p:nvPr>
        </p:nvSpPr>
        <p:spPr/>
        <p:txBody>
          <a:bodyPr/>
          <a:lstStyle/>
          <a:p>
            <a:r>
              <a:rPr lang="en-US" dirty="0"/>
              <a:t>Maintained portfolio occupancy at the 99% </a:t>
            </a:r>
            <a:r>
              <a:rPr lang="en-US" dirty="0" smtClean="0"/>
              <a:t>level</a:t>
            </a:r>
          </a:p>
          <a:p>
            <a:r>
              <a:rPr lang="en-US" dirty="0"/>
              <a:t>Completed Developments and </a:t>
            </a:r>
            <a:r>
              <a:rPr lang="en-US" dirty="0" err="1"/>
              <a:t>Earnouts</a:t>
            </a:r>
            <a:r>
              <a:rPr lang="en-US" dirty="0"/>
              <a:t> of 56,414 square feet of leasable area for $17.7 million, providing an </a:t>
            </a:r>
            <a:r>
              <a:rPr lang="en-US" dirty="0" smtClean="0"/>
              <a:t>unleveraged yield </a:t>
            </a:r>
            <a:r>
              <a:rPr lang="en-US" dirty="0"/>
              <a:t>of 8.3</a:t>
            </a:r>
            <a:r>
              <a:rPr lang="en-US" dirty="0" smtClean="0"/>
              <a:t>%</a:t>
            </a:r>
          </a:p>
          <a:p>
            <a:r>
              <a:rPr lang="en-US" dirty="0"/>
              <a:t>Issued $150 million in unsecured debentures bearing interest at 4.05% per </a:t>
            </a:r>
            <a:r>
              <a:rPr lang="en-US" dirty="0" smtClean="0"/>
              <a:t>annum</a:t>
            </a:r>
          </a:p>
          <a:p>
            <a:r>
              <a:rPr lang="en-US" dirty="0"/>
              <a:t>Renewed and increased revolving operating facility to $70.0 million at an improved </a:t>
            </a:r>
            <a:r>
              <a:rPr lang="en-US" dirty="0" smtClean="0"/>
              <a:t>rate</a:t>
            </a:r>
          </a:p>
          <a:p>
            <a:r>
              <a:rPr lang="en-US" dirty="0"/>
              <a:t>Acquired 400,358 square feet in two investment properties for $102.7 million</a:t>
            </a:r>
          </a:p>
        </p:txBody>
      </p:sp>
    </p:spTree>
    <p:extLst>
      <p:ext uri="{BB962C8B-B14F-4D97-AF65-F5344CB8AC3E}">
        <p14:creationId xmlns:p14="http://schemas.microsoft.com/office/powerpoint/2010/main" val="949748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r>
            <a:br>
              <a:rPr lang="en-US" b="1" dirty="0"/>
            </a:br>
            <a:endParaRPr lang="en-US" dirty="0"/>
          </a:p>
        </p:txBody>
      </p:sp>
      <p:sp>
        <p:nvSpPr>
          <p:cNvPr id="3" name="Content Placeholder 2"/>
          <p:cNvSpPr>
            <a:spLocks noGrp="1"/>
          </p:cNvSpPr>
          <p:nvPr>
            <p:ph idx="1"/>
          </p:nvPr>
        </p:nvSpPr>
        <p:spPr>
          <a:xfrm>
            <a:off x="381000" y="228600"/>
            <a:ext cx="7696200" cy="6172200"/>
          </a:xfrm>
        </p:spPr>
        <p:txBody>
          <a:bodyPr>
            <a:normAutofit lnSpcReduction="10000"/>
          </a:bodyPr>
          <a:lstStyle/>
          <a:p>
            <a:r>
              <a:rPr lang="en-US" sz="1800" dirty="0"/>
              <a:t>The Government’s solution: continuing the Tax Fairness </a:t>
            </a:r>
            <a:r>
              <a:rPr lang="en-US" sz="1800" dirty="0" smtClean="0"/>
              <a:t>commitment</a:t>
            </a:r>
          </a:p>
          <a:p>
            <a:pPr lvl="1"/>
            <a:r>
              <a:rPr lang="en-US" sz="1600" dirty="0" smtClean="0"/>
              <a:t>These </a:t>
            </a:r>
            <a:r>
              <a:rPr lang="en-US" sz="1600" dirty="0"/>
              <a:t>changes will </a:t>
            </a:r>
            <a:r>
              <a:rPr lang="en-US" sz="1600" dirty="0" smtClean="0"/>
              <a:t>take </a:t>
            </a:r>
            <a:r>
              <a:rPr lang="en-US" sz="1600" dirty="0"/>
              <a:t>effect beginning with the 2007 taxation year for trusts that begin to be </a:t>
            </a:r>
            <a:r>
              <a:rPr lang="en-US" sz="1600" dirty="0" smtClean="0"/>
              <a:t>publicly- traded </a:t>
            </a:r>
            <a:r>
              <a:rPr lang="en-US" sz="1600" dirty="0"/>
              <a:t>after October 2006, but will only apply beginning with the 2011 taxation year for those FTEs </a:t>
            </a:r>
            <a:r>
              <a:rPr lang="en-US" sz="1600" dirty="0" smtClean="0"/>
              <a:t>that are </a:t>
            </a:r>
            <a:r>
              <a:rPr lang="en-US" sz="1600" dirty="0"/>
              <a:t>already publicly-traded</a:t>
            </a:r>
            <a:r>
              <a:rPr lang="en-US" sz="1600" dirty="0" smtClean="0"/>
              <a:t>.</a:t>
            </a:r>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r>
              <a:rPr lang="en-US" sz="1600" dirty="0" smtClean="0"/>
              <a:t>Source: </a:t>
            </a:r>
            <a:r>
              <a:rPr lang="en-US" sz="1600" dirty="0"/>
              <a:t>Department of Finance, Canada</a:t>
            </a:r>
          </a:p>
          <a:p>
            <a:pPr lvl="1"/>
            <a:endParaRPr lang="en-US" sz="1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1676401"/>
            <a:ext cx="7268497" cy="402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4643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CA" dirty="0" smtClean="0">
                <a:solidFill>
                  <a:schemeClr val="bg1">
                    <a:lumMod val="50000"/>
                  </a:schemeClr>
                </a:solidFill>
              </a:rPr>
              <a:t>STRATEGIC FOCUS MOVING FORWARD</a:t>
            </a:r>
          </a:p>
        </p:txBody>
      </p:sp>
      <p:sp>
        <p:nvSpPr>
          <p:cNvPr id="3" name="Content Placeholder 2"/>
          <p:cNvSpPr>
            <a:spLocks noGrp="1"/>
          </p:cNvSpPr>
          <p:nvPr>
            <p:ph idx="1"/>
          </p:nvPr>
        </p:nvSpPr>
        <p:spPr/>
        <p:txBody>
          <a:bodyPr>
            <a:normAutofit fontScale="92500" lnSpcReduction="20000"/>
          </a:bodyPr>
          <a:lstStyle/>
          <a:p>
            <a:r>
              <a:rPr lang="en-US" b="1" dirty="0"/>
              <a:t>Ongoing</a:t>
            </a:r>
          </a:p>
          <a:p>
            <a:pPr>
              <a:buFont typeface="Wingdings" pitchFamily="2" charset="2"/>
              <a:buChar char="q"/>
            </a:pPr>
            <a:r>
              <a:rPr lang="en-US" dirty="0"/>
              <a:t>1. Maintain 99%+ occupancy and 85%+ retention rates</a:t>
            </a:r>
          </a:p>
          <a:p>
            <a:pPr>
              <a:buFont typeface="Wingdings" pitchFamily="2" charset="2"/>
              <a:buChar char="q"/>
            </a:pPr>
            <a:r>
              <a:rPr lang="en-US" dirty="0"/>
              <a:t>2. Manage lease renewal rent increases in 5-10% range</a:t>
            </a:r>
          </a:p>
          <a:p>
            <a:pPr>
              <a:buFont typeface="Wingdings" pitchFamily="2" charset="2"/>
              <a:buChar char="q"/>
            </a:pPr>
            <a:r>
              <a:rPr lang="en-US" dirty="0"/>
              <a:t>3. Enhance asset quality and maximize “same store NOI” growth</a:t>
            </a:r>
          </a:p>
          <a:p>
            <a:pPr>
              <a:buFont typeface="Wingdings" pitchFamily="2" charset="2"/>
              <a:buChar char="q"/>
            </a:pPr>
            <a:r>
              <a:rPr lang="en-US" dirty="0"/>
              <a:t>4. Harvest 5.8 million square feet development and acquisition option pipeline including first Premium Outlet Mall</a:t>
            </a:r>
          </a:p>
          <a:p>
            <a:pPr>
              <a:buFont typeface="Wingdings" pitchFamily="2" charset="2"/>
              <a:buChar char="q"/>
            </a:pPr>
            <a:r>
              <a:rPr lang="en-US" dirty="0"/>
              <a:t>5. Deploy capital in selective acquisition opportunities</a:t>
            </a:r>
          </a:p>
          <a:p>
            <a:r>
              <a:rPr lang="en-US" b="1" dirty="0"/>
              <a:t>Opportunistic</a:t>
            </a:r>
          </a:p>
          <a:p>
            <a:pPr>
              <a:buFont typeface="Wingdings" pitchFamily="2" charset="2"/>
              <a:buChar char="q"/>
            </a:pPr>
            <a:r>
              <a:rPr lang="en-US" dirty="0"/>
              <a:t>1. Capitalize on intensification opportunities in appropriate locations</a:t>
            </a:r>
          </a:p>
          <a:p>
            <a:pPr>
              <a:buFont typeface="Wingdings" pitchFamily="2" charset="2"/>
              <a:buChar char="q"/>
            </a:pPr>
            <a:r>
              <a:rPr lang="en-US" dirty="0"/>
              <a:t>New subway stations (Vaughan, Westside Mall)</a:t>
            </a:r>
          </a:p>
          <a:p>
            <a:pPr>
              <a:buFont typeface="Wingdings" pitchFamily="2" charset="2"/>
              <a:buChar char="q"/>
            </a:pPr>
            <a:r>
              <a:rPr lang="en-US" dirty="0"/>
              <a:t>Higher growth markets</a:t>
            </a:r>
          </a:p>
          <a:p>
            <a:pPr>
              <a:buFont typeface="Wingdings" pitchFamily="2" charset="2"/>
              <a:buChar char="q"/>
            </a:pPr>
            <a:r>
              <a:rPr lang="en-US" dirty="0"/>
              <a:t>2. Re-merchandising opportunities</a:t>
            </a:r>
          </a:p>
          <a:p>
            <a:pPr>
              <a:buFont typeface="Wingdings" pitchFamily="2" charset="2"/>
              <a:buChar char="q"/>
            </a:pPr>
            <a:r>
              <a:rPr lang="en-US" dirty="0"/>
              <a:t>Hopedale Mall (Target taking over Zellers)</a:t>
            </a:r>
          </a:p>
          <a:p>
            <a:endParaRPr lang="en-US" dirty="0"/>
          </a:p>
        </p:txBody>
      </p:sp>
    </p:spTree>
    <p:extLst>
      <p:ext uri="{BB962C8B-B14F-4D97-AF65-F5344CB8AC3E}">
        <p14:creationId xmlns:p14="http://schemas.microsoft.com/office/powerpoint/2010/main" val="214387811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MANAGEMENT TEAM</a:t>
            </a:r>
            <a:endParaRPr lang="en-US" dirty="0"/>
          </a:p>
        </p:txBody>
      </p:sp>
      <p:sp>
        <p:nvSpPr>
          <p:cNvPr id="3" name="Subtitle 2"/>
          <p:cNvSpPr>
            <a:spLocks noGrp="1"/>
          </p:cNvSpPr>
          <p:nvPr>
            <p:ph type="subTitle" idx="1"/>
          </p:nvPr>
        </p:nvSpPr>
        <p:spPr/>
        <p:txBody>
          <a:bodyPr/>
          <a:lstStyle/>
          <a:p>
            <a:endParaRPr lang="en-US"/>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175"/>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7088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CHIEF EXECUTIVE OFFICER/ORESIDENT</a:t>
            </a:r>
            <a:endParaRPr lang="en-US" dirty="0"/>
          </a:p>
        </p:txBody>
      </p:sp>
      <p:sp>
        <p:nvSpPr>
          <p:cNvPr id="9" name="Text Placeholder 8"/>
          <p:cNvSpPr>
            <a:spLocks noGrp="1"/>
          </p:cNvSpPr>
          <p:nvPr>
            <p:ph type="body" idx="1"/>
          </p:nvPr>
        </p:nvSpPr>
        <p:spPr>
          <a:xfrm>
            <a:off x="2133600" y="1676400"/>
            <a:ext cx="3657600" cy="639762"/>
          </a:xfrm>
        </p:spPr>
        <p:txBody>
          <a:bodyPr/>
          <a:lstStyle/>
          <a:p>
            <a:r>
              <a:rPr lang="en-US" sz="2800" dirty="0"/>
              <a:t>Al </a:t>
            </a:r>
            <a:r>
              <a:rPr lang="en-US" sz="2800" dirty="0" err="1"/>
              <a:t>Malwani</a:t>
            </a:r>
            <a:endParaRPr lang="en-US" sz="2800"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74061" y="2495311"/>
            <a:ext cx="3023878" cy="331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sz="quarter" idx="4"/>
          </p:nvPr>
        </p:nvSpPr>
        <p:spPr/>
        <p:txBody>
          <a:bodyPr>
            <a:normAutofit/>
          </a:bodyPr>
          <a:lstStyle/>
          <a:p>
            <a:endParaRPr lang="en-US" dirty="0"/>
          </a:p>
          <a:p>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0271"/>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79000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CHIEF EXECUTIVE </a:t>
            </a:r>
            <a:r>
              <a:rPr lang="en-US" sz="4000" dirty="0" smtClean="0"/>
              <a:t>OFFICER/ORESIDENT</a:t>
            </a:r>
            <a:endParaRPr lang="en-US" sz="4000" dirty="0"/>
          </a:p>
        </p:txBody>
      </p:sp>
      <p:sp>
        <p:nvSpPr>
          <p:cNvPr id="8" name="Text Placeholder 7"/>
          <p:cNvSpPr>
            <a:spLocks noGrp="1"/>
          </p:cNvSpPr>
          <p:nvPr>
            <p:ph type="body" idx="1"/>
          </p:nvPr>
        </p:nvSpPr>
        <p:spPr/>
        <p:txBody>
          <a:bodyPr/>
          <a:lstStyle/>
          <a:p>
            <a:r>
              <a:rPr lang="en-US" dirty="0" smtClean="0"/>
              <a:t>Experiences</a:t>
            </a:r>
            <a:endParaRPr lang="en-US" dirty="0"/>
          </a:p>
        </p:txBody>
      </p:sp>
      <p:sp>
        <p:nvSpPr>
          <p:cNvPr id="7" name="Content Placeholder 7"/>
          <p:cNvSpPr>
            <a:spLocks noGrp="1"/>
          </p:cNvSpPr>
          <p:nvPr>
            <p:ph sz="half" idx="2"/>
          </p:nvPr>
        </p:nvSpPr>
        <p:spPr/>
        <p:txBody>
          <a:bodyPr>
            <a:normAutofit fontScale="70000" lnSpcReduction="20000"/>
          </a:bodyPr>
          <a:lstStyle/>
          <a:p>
            <a:endParaRPr lang="en-US" dirty="0"/>
          </a:p>
          <a:p>
            <a:r>
              <a:rPr lang="en-US" dirty="0"/>
              <a:t>Replaced Simon </a:t>
            </a:r>
            <a:r>
              <a:rPr lang="en-US" dirty="0" err="1"/>
              <a:t>Nyilassy</a:t>
            </a:r>
            <a:r>
              <a:rPr lang="en-US" dirty="0"/>
              <a:t> as CEO on May 2, 2011</a:t>
            </a:r>
          </a:p>
          <a:p>
            <a:r>
              <a:rPr lang="en-US" dirty="0"/>
              <a:t>Chartered accountant</a:t>
            </a:r>
          </a:p>
          <a:p>
            <a:r>
              <a:rPr lang="en-US" dirty="0"/>
              <a:t>MBA from the University of Toronto and a Masters of Laws from </a:t>
            </a:r>
            <a:r>
              <a:rPr lang="en-US" dirty="0" err="1"/>
              <a:t>Osgoode</a:t>
            </a:r>
            <a:r>
              <a:rPr lang="en-US" dirty="0"/>
              <a:t> Hall Law School</a:t>
            </a:r>
          </a:p>
          <a:p>
            <a:r>
              <a:rPr lang="en-US" dirty="0"/>
              <a:t>Previously the President of Exponent Capital Partners, a real estate advisory and private equity firm</a:t>
            </a:r>
          </a:p>
          <a:p>
            <a:r>
              <a:rPr lang="en-US" dirty="0"/>
              <a:t>Previously the CFO of Oxford Properties Group for over 10 years</a:t>
            </a:r>
          </a:p>
          <a:p>
            <a:r>
              <a:rPr lang="en-US" dirty="0"/>
              <a:t>2010 compensation for previous CEO Simon </a:t>
            </a:r>
            <a:r>
              <a:rPr lang="en-US" dirty="0" err="1"/>
              <a:t>Nyilassy</a:t>
            </a:r>
            <a:r>
              <a:rPr lang="en-US" dirty="0"/>
              <a:t>: $951,862</a:t>
            </a:r>
          </a:p>
          <a:p>
            <a:endParaRPr lang="en-US" dirty="0"/>
          </a:p>
        </p:txBody>
      </p:sp>
      <p:sp>
        <p:nvSpPr>
          <p:cNvPr id="9" name="Text Placeholder 8"/>
          <p:cNvSpPr>
            <a:spLocks noGrp="1"/>
          </p:cNvSpPr>
          <p:nvPr>
            <p:ph type="body" sz="quarter" idx="3"/>
          </p:nvPr>
        </p:nvSpPr>
        <p:spPr/>
        <p:txBody>
          <a:bodyPr/>
          <a:lstStyle/>
          <a:p>
            <a:r>
              <a:rPr lang="en-US" dirty="0" smtClean="0"/>
              <a:t>Abilities</a:t>
            </a:r>
            <a:endParaRPr lang="en-US" dirty="0"/>
          </a:p>
        </p:txBody>
      </p:sp>
      <p:sp>
        <p:nvSpPr>
          <p:cNvPr id="10" name="Content Placeholder 9"/>
          <p:cNvSpPr>
            <a:spLocks noGrp="1"/>
          </p:cNvSpPr>
          <p:nvPr>
            <p:ph sz="quarter" idx="4"/>
          </p:nvPr>
        </p:nvSpPr>
        <p:spPr/>
        <p:txBody>
          <a:bodyPr/>
          <a:lstStyle/>
          <a:p>
            <a:r>
              <a:rPr lang="en-US" dirty="0" smtClean="0"/>
              <a:t>Full knowledge about accounting</a:t>
            </a:r>
          </a:p>
          <a:p>
            <a:r>
              <a:rPr lang="en-US" dirty="0" smtClean="0"/>
              <a:t>Able to analyze financial reports</a:t>
            </a:r>
          </a:p>
          <a:p>
            <a:r>
              <a:rPr lang="en-US" dirty="0" smtClean="0"/>
              <a:t>Familiar with law</a:t>
            </a:r>
          </a:p>
          <a:p>
            <a:r>
              <a:rPr lang="en-US" dirty="0" smtClean="0"/>
              <a:t> Plenty management experiences</a:t>
            </a:r>
            <a:endParaRPr lang="en-US"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131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VICE PRESIDENT</a:t>
            </a:r>
            <a:endParaRPr lang="en-US" dirty="0"/>
          </a:p>
        </p:txBody>
      </p:sp>
      <p:sp>
        <p:nvSpPr>
          <p:cNvPr id="5" name="Text Placeholder 4"/>
          <p:cNvSpPr>
            <a:spLocks noGrp="1"/>
          </p:cNvSpPr>
          <p:nvPr>
            <p:ph type="body" idx="1"/>
          </p:nvPr>
        </p:nvSpPr>
        <p:spPr>
          <a:xfrm>
            <a:off x="457200" y="1295400"/>
            <a:ext cx="7086600" cy="879475"/>
          </a:xfrm>
        </p:spPr>
        <p:txBody>
          <a:bodyPr/>
          <a:lstStyle/>
          <a:p>
            <a:r>
              <a:rPr lang="en-US" sz="2800" dirty="0"/>
              <a:t>Rudy </a:t>
            </a:r>
            <a:r>
              <a:rPr lang="en-US" sz="2800" dirty="0" err="1" smtClean="0"/>
              <a:t>Gobin</a:t>
            </a:r>
            <a:endParaRPr lang="en-US" sz="2800"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2667000" y="2438400"/>
            <a:ext cx="2962913" cy="324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9650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VICE PRESIDENT</a:t>
            </a:r>
          </a:p>
        </p:txBody>
      </p:sp>
      <p:sp>
        <p:nvSpPr>
          <p:cNvPr id="3" name="Text Placeholder 2"/>
          <p:cNvSpPr>
            <a:spLocks noGrp="1"/>
          </p:cNvSpPr>
          <p:nvPr>
            <p:ph type="body" idx="1"/>
          </p:nvPr>
        </p:nvSpPr>
        <p:spPr/>
        <p:txBody>
          <a:bodyPr/>
          <a:lstStyle/>
          <a:p>
            <a:r>
              <a:rPr lang="en-US" dirty="0" smtClean="0"/>
              <a:t>Experiences</a:t>
            </a:r>
            <a:endParaRPr lang="en-US" dirty="0"/>
          </a:p>
        </p:txBody>
      </p:sp>
      <p:pic>
        <p:nvPicPr>
          <p:cNvPr id="512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57200" y="2201403"/>
            <a:ext cx="3657600" cy="389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3"/>
          </p:nvPr>
        </p:nvSpPr>
        <p:spPr/>
        <p:txBody>
          <a:bodyPr/>
          <a:lstStyle/>
          <a:p>
            <a:r>
              <a:rPr lang="en-US" dirty="0" smtClean="0"/>
              <a:t>Abilities</a:t>
            </a:r>
            <a:endParaRPr lang="en-US" dirty="0"/>
          </a:p>
        </p:txBody>
      </p:sp>
      <p:sp>
        <p:nvSpPr>
          <p:cNvPr id="6" name="Content Placeholder 5"/>
          <p:cNvSpPr>
            <a:spLocks noGrp="1"/>
          </p:cNvSpPr>
          <p:nvPr>
            <p:ph sz="quarter" idx="4"/>
          </p:nvPr>
        </p:nvSpPr>
        <p:spPr/>
        <p:txBody>
          <a:bodyPr/>
          <a:lstStyle/>
          <a:p>
            <a:r>
              <a:rPr lang="en-US" dirty="0" smtClean="0"/>
              <a:t>Familiar with accounting information</a:t>
            </a:r>
          </a:p>
          <a:p>
            <a:r>
              <a:rPr lang="en-US" dirty="0" smtClean="0"/>
              <a:t>Know well about Calloway’s strategy</a:t>
            </a:r>
          </a:p>
          <a:p>
            <a:endParaRPr 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541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CHIEF FINANCIAL OFFICER</a:t>
            </a:r>
            <a:endParaRPr lang="en-US" dirty="0"/>
          </a:p>
        </p:txBody>
      </p:sp>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03950" y="1524000"/>
            <a:ext cx="371564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normAutofit fontScale="62500" lnSpcReduction="20000"/>
          </a:bodyPr>
          <a:lstStyle/>
          <a:p>
            <a:r>
              <a:rPr lang="en-US" b="1" dirty="0"/>
              <a:t>Bart </a:t>
            </a:r>
            <a:r>
              <a:rPr lang="en-US" b="1" dirty="0" smtClean="0"/>
              <a:t>Munn—Chief </a:t>
            </a:r>
            <a:r>
              <a:rPr lang="en-US" b="1" dirty="0"/>
              <a:t>Financial Officer</a:t>
            </a:r>
          </a:p>
          <a:p>
            <a:endParaRPr lang="en-US" dirty="0"/>
          </a:p>
          <a:p>
            <a:r>
              <a:rPr lang="en-US" dirty="0"/>
              <a:t>Chartered Accountant</a:t>
            </a:r>
          </a:p>
          <a:p>
            <a:r>
              <a:rPr lang="en-US" dirty="0"/>
              <a:t>Bachelor of Commerce from Queen’s University</a:t>
            </a:r>
          </a:p>
          <a:p>
            <a:r>
              <a:rPr lang="en-US" dirty="0"/>
              <a:t>Vice President and CFO of </a:t>
            </a:r>
            <a:r>
              <a:rPr lang="en-US" dirty="0" err="1"/>
              <a:t>Morguard</a:t>
            </a:r>
            <a:r>
              <a:rPr lang="en-US" dirty="0"/>
              <a:t> Corporation (1999-2005)</a:t>
            </a:r>
          </a:p>
          <a:p>
            <a:r>
              <a:rPr lang="en-US" dirty="0"/>
              <a:t>Vice President and CFO of </a:t>
            </a:r>
            <a:r>
              <a:rPr lang="en-US" dirty="0" err="1"/>
              <a:t>Morguard</a:t>
            </a:r>
            <a:r>
              <a:rPr lang="en-US" dirty="0"/>
              <a:t> Real Estate Investment Trust (1997-1999)</a:t>
            </a:r>
          </a:p>
          <a:p>
            <a:r>
              <a:rPr lang="en-US" dirty="0"/>
              <a:t>Senior Vice President Finance and Administration for </a:t>
            </a:r>
            <a:r>
              <a:rPr lang="en-US" dirty="0" err="1"/>
              <a:t>Morguard</a:t>
            </a:r>
            <a:r>
              <a:rPr lang="en-US" dirty="0"/>
              <a:t> Investments Limited (1991-2005)</a:t>
            </a:r>
          </a:p>
          <a:p>
            <a:r>
              <a:rPr lang="en-US" dirty="0"/>
              <a:t>2010 compensation:  $617,823</a:t>
            </a:r>
          </a:p>
          <a:p>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9521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zh-CN" dirty="0" smtClean="0"/>
              <a:t>FINANCIAL </a:t>
            </a:r>
            <a:r>
              <a:rPr lang="en-CA" altLang="zh-CN" dirty="0" smtClean="0"/>
              <a:t>PERFORMANCE</a:t>
            </a:r>
            <a:endParaRPr lang="zh-CN" altLang="en-US" dirty="0"/>
          </a:p>
        </p:txBody>
      </p:sp>
      <p:sp>
        <p:nvSpPr>
          <p:cNvPr id="6" name="Subtitle 5"/>
          <p:cNvSpPr>
            <a:spLocks noGrp="1"/>
          </p:cNvSpPr>
          <p:nvPr>
            <p:ph type="subTitle" idx="1"/>
          </p:nvPr>
        </p:nvSpPr>
        <p:spPr/>
        <p:txBody>
          <a:bodyPr/>
          <a:lstStyle/>
          <a:p>
            <a:endParaRPr lang="zh-CN" alt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21623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5122912" cy="1143000"/>
          </a:xfrm>
        </p:spPr>
        <p:txBody>
          <a:bodyPr/>
          <a:lstStyle/>
          <a:p>
            <a:pPr algn="ctr"/>
            <a:r>
              <a:rPr lang="en-CA" altLang="zh-CN" sz="4000" dirty="0" smtClean="0">
                <a:solidFill>
                  <a:schemeClr val="tx1"/>
                </a:solidFill>
              </a:rPr>
              <a:t>BALANCE SHEET (Quarterly)</a:t>
            </a:r>
            <a:endParaRPr lang="zh-CN" altLang="en-US" sz="40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1196752"/>
            <a:ext cx="5904656" cy="5537778"/>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1447800" y="2667000"/>
            <a:ext cx="5715000" cy="1524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922490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SHEET </a:t>
            </a:r>
            <a:r>
              <a:rPr lang="en-US" dirty="0" smtClean="0"/>
              <a:t>(Annual)</a:t>
            </a:r>
            <a:endParaRPr lang="en-US" dirty="0"/>
          </a:p>
        </p:txBody>
      </p:sp>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 y="1143000"/>
            <a:ext cx="7924800" cy="5257800"/>
          </a:xfr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050"/>
            <a:ext cx="27368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619125" y="5257800"/>
            <a:ext cx="7543800" cy="9525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p:cNvSpPr/>
          <p:nvPr/>
        </p:nvSpPr>
        <p:spPr>
          <a:xfrm>
            <a:off x="533400" y="3352800"/>
            <a:ext cx="7620000" cy="2286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533400" y="2133600"/>
            <a:ext cx="7543800" cy="9525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Left Arrow 4"/>
          <p:cNvSpPr/>
          <p:nvPr/>
        </p:nvSpPr>
        <p:spPr>
          <a:xfrm>
            <a:off x="5638800" y="3467100"/>
            <a:ext cx="228600" cy="18383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5562600" y="3733800"/>
            <a:ext cx="533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Current Ratio  is 0.1658</a:t>
            </a:r>
            <a:r>
              <a:rPr lang="en-US" dirty="0" smtClean="0"/>
              <a:t> </a:t>
            </a:r>
            <a:endParaRPr lang="en-US" dirty="0"/>
          </a:p>
        </p:txBody>
      </p:sp>
    </p:spTree>
    <p:extLst>
      <p:ext uri="{BB962C8B-B14F-4D97-AF65-F5344CB8AC3E}">
        <p14:creationId xmlns:p14="http://schemas.microsoft.com/office/powerpoint/2010/main" val="174595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Size</a:t>
            </a:r>
            <a:endParaRPr lang="en-US" dirty="0"/>
          </a:p>
        </p:txBody>
      </p:sp>
      <p:sp>
        <p:nvSpPr>
          <p:cNvPr id="3" name="Content Placeholder 2"/>
          <p:cNvSpPr>
            <a:spLocks noGrp="1"/>
          </p:cNvSpPr>
          <p:nvPr>
            <p:ph idx="1"/>
          </p:nvPr>
        </p:nvSpPr>
        <p:spPr/>
        <p:txBody>
          <a:bodyPr/>
          <a:lstStyle/>
          <a:p>
            <a:r>
              <a:rPr lang="en-CA" dirty="0" smtClean="0"/>
              <a:t>U.S.A</a:t>
            </a:r>
            <a:endParaRPr lang="en-CA" dirty="0"/>
          </a:p>
          <a:p>
            <a:pPr lvl="1"/>
            <a:r>
              <a:rPr lang="en-CA" dirty="0" smtClean="0"/>
              <a:t>165 </a:t>
            </a:r>
            <a:r>
              <a:rPr lang="en-CA" dirty="0"/>
              <a:t>equity REITs listed on major exchanges</a:t>
            </a:r>
          </a:p>
          <a:p>
            <a:pPr lvl="1"/>
            <a:r>
              <a:rPr lang="en-CA" dirty="0"/>
              <a:t>Market capitalization of US </a:t>
            </a:r>
            <a:r>
              <a:rPr lang="en-CA" dirty="0" smtClean="0"/>
              <a:t>$580 billion</a:t>
            </a:r>
            <a:br>
              <a:rPr lang="en-CA" dirty="0" smtClean="0"/>
            </a:br>
            <a:endParaRPr lang="en-CA" dirty="0"/>
          </a:p>
          <a:p>
            <a:r>
              <a:rPr lang="en-CA" dirty="0"/>
              <a:t>Canada</a:t>
            </a:r>
          </a:p>
          <a:p>
            <a:pPr lvl="1"/>
            <a:r>
              <a:rPr lang="en-CA" dirty="0" smtClean="0"/>
              <a:t>31 </a:t>
            </a:r>
            <a:r>
              <a:rPr lang="en-CA" dirty="0"/>
              <a:t>REITs listed on TSX</a:t>
            </a:r>
          </a:p>
          <a:p>
            <a:pPr lvl="1"/>
            <a:r>
              <a:rPr lang="en-CA" dirty="0"/>
              <a:t>Market capitalization of $</a:t>
            </a:r>
            <a:r>
              <a:rPr lang="en-CA" dirty="0" smtClean="0"/>
              <a:t>21.64 </a:t>
            </a:r>
            <a:r>
              <a:rPr lang="en-CA" dirty="0"/>
              <a:t>billion</a:t>
            </a:r>
          </a:p>
          <a:p>
            <a:endParaRPr lang="en-US" dirty="0"/>
          </a:p>
        </p:txBody>
      </p:sp>
    </p:spTree>
    <p:extLst>
      <p:ext uri="{BB962C8B-B14F-4D97-AF65-F5344CB8AC3E}">
        <p14:creationId xmlns:p14="http://schemas.microsoft.com/office/powerpoint/2010/main" val="397618417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57800" cy="1143000"/>
          </a:xfrm>
        </p:spPr>
        <p:txBody>
          <a:bodyPr anchor="t"/>
          <a:lstStyle/>
          <a:p>
            <a:r>
              <a:rPr lang="en-US" sz="4400" dirty="0"/>
              <a:t>INCOME </a:t>
            </a:r>
            <a:r>
              <a:rPr lang="en-US" sz="4400" dirty="0" smtClean="0"/>
              <a:t>STATEMENT (Annual)</a:t>
            </a:r>
            <a:r>
              <a:rPr lang="en-US" dirty="0"/>
              <a:t/>
            </a:r>
            <a:br>
              <a:rPr lang="en-US" dirty="0"/>
            </a:b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5379" y="1966628"/>
            <a:ext cx="6563642" cy="4067743"/>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525"/>
            <a:ext cx="27368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ame 4"/>
          <p:cNvSpPr/>
          <p:nvPr/>
        </p:nvSpPr>
        <p:spPr>
          <a:xfrm>
            <a:off x="304800" y="2133600"/>
            <a:ext cx="8001000" cy="228600"/>
          </a:xfrm>
          <a:prstGeom prst="frame">
            <a:avLst/>
          </a:prstGeom>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304800" y="3733800"/>
            <a:ext cx="8077200" cy="2286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304800" y="4876800"/>
            <a:ext cx="8077200" cy="228600"/>
          </a:xfrm>
          <a:prstGeom prst="frame">
            <a:avLst/>
          </a:prstGeom>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620292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331640"/>
            <a:ext cx="7801115" cy="4977680"/>
          </a:xfr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57200" y="116632"/>
            <a:ext cx="512291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CA" altLang="zh-CN" sz="4000" dirty="0" smtClean="0">
                <a:solidFill>
                  <a:schemeClr val="tx1"/>
                </a:solidFill>
              </a:rPr>
              <a:t>INCOME STATEMENT (Quarterly)</a:t>
            </a:r>
            <a:endParaRPr lang="zh-CN" altLang="en-US" sz="4000" dirty="0"/>
          </a:p>
        </p:txBody>
      </p:sp>
      <p:sp>
        <p:nvSpPr>
          <p:cNvPr id="2" name="Frame 1"/>
          <p:cNvSpPr/>
          <p:nvPr/>
        </p:nvSpPr>
        <p:spPr>
          <a:xfrm>
            <a:off x="304800" y="2819400"/>
            <a:ext cx="7772400" cy="1524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666788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CASH FLOW STATEMENT </a:t>
            </a:r>
            <a:r>
              <a:rPr lang="en-US" dirty="0" smtClean="0"/>
              <a:t>(Annual)</a:t>
            </a:r>
            <a:endParaRPr lang="en-US"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600200"/>
            <a:ext cx="8375649" cy="5181600"/>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0"/>
            <a:ext cx="22034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ame 6"/>
          <p:cNvSpPr/>
          <p:nvPr/>
        </p:nvSpPr>
        <p:spPr>
          <a:xfrm>
            <a:off x="228600" y="5600700"/>
            <a:ext cx="8077200" cy="762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84485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124744"/>
            <a:ext cx="8153400" cy="5582866"/>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16632"/>
            <a:ext cx="512291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CA" altLang="zh-CN" sz="3600" dirty="0" smtClean="0">
                <a:solidFill>
                  <a:schemeClr val="tx1"/>
                </a:solidFill>
              </a:rPr>
              <a:t>CASH FLOW STATEMENT (Quarterly)</a:t>
            </a:r>
            <a:endParaRPr lang="zh-CN" altLang="en-US" sz="3600" dirty="0"/>
          </a:p>
        </p:txBody>
      </p:sp>
      <p:sp>
        <p:nvSpPr>
          <p:cNvPr id="2" name="Frame 1"/>
          <p:cNvSpPr/>
          <p:nvPr/>
        </p:nvSpPr>
        <p:spPr>
          <a:xfrm>
            <a:off x="304800" y="5486400"/>
            <a:ext cx="8001000" cy="762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331455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SUPPLEMENTAL CASH FLOW </a:t>
            </a:r>
            <a:r>
              <a:rPr lang="en-US" dirty="0" smtClean="0"/>
              <a:t>INFORMATION (Annual)</a:t>
            </a:r>
            <a:endParaRPr lang="en-US"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8153400" cy="4572000"/>
          </a:xfrm>
        </p:spPr>
      </p:pic>
      <p:sp>
        <p:nvSpPr>
          <p:cNvPr id="5" name="Frame 4"/>
          <p:cNvSpPr/>
          <p:nvPr/>
        </p:nvSpPr>
        <p:spPr>
          <a:xfrm>
            <a:off x="228600" y="2819400"/>
            <a:ext cx="8077200" cy="228600"/>
          </a:xfrm>
          <a:prstGeom prst="frame">
            <a:avLst/>
          </a:prstGeom>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228600" y="3181350"/>
            <a:ext cx="8077200" cy="2286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65653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5266382" cy="1143000"/>
          </a:xfrm>
        </p:spPr>
        <p:txBody>
          <a:bodyPr/>
          <a:lstStyle/>
          <a:p>
            <a:pPr algn="ctr"/>
            <a:r>
              <a:rPr lang="en-CA" altLang="zh-CN" sz="3200" dirty="0" smtClean="0">
                <a:solidFill>
                  <a:schemeClr val="tx1"/>
                </a:solidFill>
              </a:rPr>
              <a:t>SUPPLEMENTAL CASH FLOW INFORMATION (Quarterly)</a:t>
            </a:r>
            <a:endParaRPr lang="zh-CN" altLang="en-US" sz="3200" dirty="0"/>
          </a:p>
        </p:txBody>
      </p:sp>
      <p:pic>
        <p:nvPicPr>
          <p:cNvPr id="9" name="Content Placeholder 8"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19" y="1412776"/>
            <a:ext cx="8077611" cy="4608512"/>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152400" y="2590800"/>
            <a:ext cx="8153400" cy="3810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228600" y="3124200"/>
            <a:ext cx="8077200" cy="1524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228600" y="3276600"/>
            <a:ext cx="8077200" cy="1524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323958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5122912" cy="1143000"/>
          </a:xfrm>
        </p:spPr>
        <p:txBody>
          <a:bodyPr/>
          <a:lstStyle/>
          <a:p>
            <a:pPr algn="ctr"/>
            <a:r>
              <a:rPr lang="en-CA" altLang="zh-CN" sz="4000" dirty="0" smtClean="0">
                <a:solidFill>
                  <a:schemeClr val="tx1"/>
                </a:solidFill>
              </a:rPr>
              <a:t>CASH  FROM OPERATIONS (Quarterly)</a:t>
            </a:r>
            <a:endParaRPr lang="zh-CN" altLang="en-US" sz="4000" dirty="0"/>
          </a:p>
        </p:txBody>
      </p:sp>
      <p:pic>
        <p:nvPicPr>
          <p:cNvPr id="7" name="Content Placeholder 6"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2132856"/>
            <a:ext cx="8108285" cy="3024336"/>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51192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50904" cy="1143000"/>
          </a:xfrm>
        </p:spPr>
        <p:txBody>
          <a:bodyPr/>
          <a:lstStyle/>
          <a:p>
            <a:pPr algn="ctr"/>
            <a:r>
              <a:rPr lang="en-CA" altLang="zh-CN" sz="3600" dirty="0" smtClean="0">
                <a:solidFill>
                  <a:schemeClr val="tx1"/>
                </a:solidFill>
              </a:rPr>
              <a:t>RESULTS FROM OPERATIONS (Quarterly)</a:t>
            </a:r>
            <a:endParaRPr lang="zh-CN" altLang="en-US" sz="36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2204864"/>
            <a:ext cx="8079299" cy="2376264"/>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14019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FFO &amp; </a:t>
            </a:r>
            <a:r>
              <a:rPr lang="en-US" dirty="0" smtClean="0"/>
              <a:t>AFFO (Annual)</a:t>
            </a:r>
            <a:endParaRPr lang="en-US"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143000"/>
            <a:ext cx="8001000" cy="5486400"/>
          </a:xfrm>
        </p:spPr>
      </p:pic>
      <p:sp>
        <p:nvSpPr>
          <p:cNvPr id="5" name="Frame 4"/>
          <p:cNvSpPr/>
          <p:nvPr/>
        </p:nvSpPr>
        <p:spPr>
          <a:xfrm>
            <a:off x="533400" y="1828800"/>
            <a:ext cx="7772400" cy="1524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495300" y="2171700"/>
            <a:ext cx="7848600" cy="152400"/>
          </a:xfrm>
          <a:prstGeom prst="frame">
            <a:avLst/>
          </a:prstGeom>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85249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50904" cy="994122"/>
          </a:xfrm>
        </p:spPr>
        <p:txBody>
          <a:bodyPr/>
          <a:lstStyle/>
          <a:p>
            <a:pPr algn="ctr"/>
            <a:r>
              <a:rPr lang="en-CA" altLang="zh-CN" sz="4800" dirty="0">
                <a:solidFill>
                  <a:schemeClr val="tx1"/>
                </a:solidFill>
              </a:rPr>
              <a:t>FFO </a:t>
            </a:r>
            <a:r>
              <a:rPr lang="en-US" altLang="zh-CN" sz="4800" dirty="0" smtClean="0">
                <a:solidFill>
                  <a:schemeClr val="tx1"/>
                </a:solidFill>
              </a:rPr>
              <a:t>&amp;</a:t>
            </a:r>
            <a:r>
              <a:rPr lang="en-CA" altLang="zh-CN" sz="4800" dirty="0" smtClean="0">
                <a:solidFill>
                  <a:schemeClr val="tx1"/>
                </a:solidFill>
              </a:rPr>
              <a:t> </a:t>
            </a:r>
            <a:r>
              <a:rPr lang="en-CA" altLang="zh-CN" sz="4800" dirty="0">
                <a:solidFill>
                  <a:schemeClr val="tx1"/>
                </a:solidFill>
              </a:rPr>
              <a:t>AFFO</a:t>
            </a:r>
            <a:endParaRPr lang="zh-CN" altLang="en-US" dirty="0"/>
          </a:p>
        </p:txBody>
      </p:sp>
      <p:pic>
        <p:nvPicPr>
          <p:cNvPr id="7" name="Content Placeholder 6"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196752"/>
            <a:ext cx="7806490" cy="5184576"/>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381000" y="1828800"/>
            <a:ext cx="7696200" cy="2286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381000" y="2209800"/>
            <a:ext cx="7696200" cy="152400"/>
          </a:xfrm>
          <a:prstGeom prst="frame">
            <a:avLst/>
          </a:prstGeom>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0801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REITs Invest in All Property Types (USA)</a:t>
            </a:r>
            <a:endParaRPr lang="en-US" sz="3200" dirty="0"/>
          </a:p>
        </p:txBody>
      </p:sp>
      <p:sp>
        <p:nvSpPr>
          <p:cNvPr id="3" name="Content Placeholder 2"/>
          <p:cNvSpPr>
            <a:spLocks noGrp="1"/>
          </p:cNvSpPr>
          <p:nvPr>
            <p:ph idx="1"/>
          </p:nvPr>
        </p:nvSpPr>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114300" indent="0">
              <a:buNone/>
            </a:pPr>
            <a:endParaRPr lang="en-US" sz="1300" dirty="0" smtClean="0"/>
          </a:p>
          <a:p>
            <a:pPr marL="114300" indent="0">
              <a:buNone/>
            </a:pPr>
            <a:endParaRPr lang="en-US" sz="1300" dirty="0"/>
          </a:p>
          <a:p>
            <a:pPr marL="114300" indent="0">
              <a:buNone/>
            </a:pPr>
            <a:endParaRPr lang="en-US" sz="1300" dirty="0" smtClean="0"/>
          </a:p>
          <a:p>
            <a:pPr marL="114300" indent="0">
              <a:buNone/>
            </a:pPr>
            <a:r>
              <a:rPr lang="en-US" sz="1300" dirty="0" smtClean="0"/>
              <a:t>Listed </a:t>
            </a:r>
            <a:r>
              <a:rPr lang="en-US" sz="1300" dirty="0"/>
              <a:t>REITs as of July 31, 2012</a:t>
            </a:r>
          </a:p>
          <a:p>
            <a:pPr marL="114300" indent="0">
              <a:buNone/>
            </a:pPr>
            <a:r>
              <a:rPr lang="en-US" sz="1300" dirty="0"/>
              <a:t>Source: NAREIT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06415"/>
            <a:ext cx="8028878" cy="428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3738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50904" cy="1143000"/>
          </a:xfrm>
        </p:spPr>
        <p:txBody>
          <a:bodyPr/>
          <a:lstStyle/>
          <a:p>
            <a:pPr algn="ctr"/>
            <a:r>
              <a:rPr lang="en-CA" altLang="zh-CN" sz="3200" dirty="0" smtClean="0">
                <a:solidFill>
                  <a:schemeClr val="tx1"/>
                </a:solidFill>
              </a:rPr>
              <a:t>FFO AND AFFO QUARTERLY INFORMATION</a:t>
            </a:r>
            <a:endParaRPr lang="zh-CN" altLang="en-US" sz="32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340768"/>
            <a:ext cx="7344816" cy="4834124"/>
          </a:xfr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582" y="-1364"/>
            <a:ext cx="27368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6237312"/>
            <a:ext cx="5048955" cy="323895"/>
          </a:xfrm>
          <a:prstGeom prst="rect">
            <a:avLst/>
          </a:prstGeom>
        </p:spPr>
      </p:pic>
    </p:spTree>
    <p:extLst>
      <p:ext uri="{BB962C8B-B14F-4D97-AF65-F5344CB8AC3E}">
        <p14:creationId xmlns:p14="http://schemas.microsoft.com/office/powerpoint/2010/main" val="242764255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RECOMMENDATION</a:t>
            </a:r>
            <a:endParaRPr lang="en-US" dirty="0"/>
          </a:p>
        </p:txBody>
      </p:sp>
      <p:sp>
        <p:nvSpPr>
          <p:cNvPr id="3" name="Subtitle 2"/>
          <p:cNvSpPr>
            <a:spLocks noGrp="1"/>
          </p:cNvSpPr>
          <p:nvPr>
            <p:ph type="subTitle" idx="1"/>
          </p:nvPr>
        </p:nvSpPr>
        <p:spPr/>
        <p:txBody>
          <a:bodyPr/>
          <a:lstStyle/>
          <a:p>
            <a:endParaRPr lang="en-US"/>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81742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POTENTIAL RISK?</a:t>
            </a:r>
            <a:endParaRPr lang="en-US" dirty="0"/>
          </a:p>
        </p:txBody>
      </p:sp>
      <p:sp>
        <p:nvSpPr>
          <p:cNvPr id="3" name="Content Placeholder 2"/>
          <p:cNvSpPr>
            <a:spLocks noGrp="1"/>
          </p:cNvSpPr>
          <p:nvPr>
            <p:ph idx="1"/>
          </p:nvPr>
        </p:nvSpPr>
        <p:spPr/>
        <p:txBody>
          <a:bodyPr/>
          <a:lstStyle/>
          <a:p>
            <a:r>
              <a:rPr lang="en-US" b="1" dirty="0"/>
              <a:t>Real Property Ownership </a:t>
            </a:r>
            <a:r>
              <a:rPr lang="en-US" b="1" dirty="0" smtClean="0"/>
              <a:t>Risk</a:t>
            </a:r>
          </a:p>
          <a:p>
            <a:pPr>
              <a:buFont typeface="Wingdings" pitchFamily="2" charset="2"/>
              <a:buChar char="q"/>
            </a:pPr>
            <a:r>
              <a:rPr lang="en-US" dirty="0" smtClean="0"/>
              <a:t>All </a:t>
            </a:r>
            <a:r>
              <a:rPr lang="en-US" dirty="0"/>
              <a:t>real property investments are subject to elements of risk. Such investments are affected by general economic conditions, local </a:t>
            </a:r>
            <a:r>
              <a:rPr lang="en-US" dirty="0" smtClean="0"/>
              <a:t>real estate </a:t>
            </a:r>
            <a:r>
              <a:rPr lang="en-US" dirty="0"/>
              <a:t>markets, supply and demand for leased premises, competition from other available premises and various other factors</a:t>
            </a:r>
            <a:r>
              <a:rPr lang="en-US" dirty="0" smtClean="0"/>
              <a:t>.</a:t>
            </a:r>
          </a:p>
          <a:p>
            <a:r>
              <a:rPr lang="en-US" b="1" dirty="0"/>
              <a:t>Development </a:t>
            </a:r>
            <a:r>
              <a:rPr lang="en-US" b="1" dirty="0" smtClean="0"/>
              <a:t>Risk</a:t>
            </a:r>
          </a:p>
          <a:p>
            <a:pPr>
              <a:buFont typeface="Wingdings" pitchFamily="2" charset="2"/>
              <a:buChar char="q"/>
            </a:pPr>
            <a:r>
              <a:rPr lang="en-US" dirty="0"/>
              <a:t>Development risk arises from the possibility that developed space will not be leased or that costs of development will exceed </a:t>
            </a:r>
            <a:r>
              <a:rPr lang="en-US" dirty="0" smtClean="0"/>
              <a:t>original estimates</a:t>
            </a:r>
            <a:r>
              <a:rPr lang="en-US" dirty="0"/>
              <a:t>, resulting in an uneconomic return from the leasing of such developments.</a:t>
            </a:r>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29227"/>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11153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POTENTIAL RISK?</a:t>
            </a:r>
            <a:endParaRPr lang="en-US" dirty="0"/>
          </a:p>
        </p:txBody>
      </p:sp>
      <p:sp>
        <p:nvSpPr>
          <p:cNvPr id="3" name="Content Placeholder 2"/>
          <p:cNvSpPr>
            <a:spLocks noGrp="1"/>
          </p:cNvSpPr>
          <p:nvPr>
            <p:ph idx="1"/>
          </p:nvPr>
        </p:nvSpPr>
        <p:spPr/>
        <p:txBody>
          <a:bodyPr>
            <a:normAutofit/>
          </a:bodyPr>
          <a:lstStyle/>
          <a:p>
            <a:r>
              <a:rPr lang="en-US" b="1" dirty="0"/>
              <a:t>Interest and Financing </a:t>
            </a:r>
            <a:r>
              <a:rPr lang="en-US" b="1" dirty="0" smtClean="0"/>
              <a:t>Risk</a:t>
            </a:r>
          </a:p>
          <a:p>
            <a:pPr>
              <a:buFont typeface="Wingdings" pitchFamily="2" charset="2"/>
              <a:buChar char="q"/>
            </a:pPr>
            <a:r>
              <a:rPr lang="en-US" dirty="0"/>
              <a:t>In the low interest rate environment that the Canadian economy has experienced in recent years, leverage has enabled the Trust </a:t>
            </a:r>
            <a:r>
              <a:rPr lang="en-US" dirty="0" smtClean="0"/>
              <a:t>to enhance </a:t>
            </a:r>
            <a:r>
              <a:rPr lang="en-US" dirty="0"/>
              <a:t>its return to </a:t>
            </a:r>
            <a:r>
              <a:rPr lang="en-US" dirty="0" err="1"/>
              <a:t>Unitholders</a:t>
            </a:r>
            <a:r>
              <a:rPr lang="en-US" dirty="0"/>
              <a:t>. A reversal of this trend, however, can significantly affect the business's ability to meet its </a:t>
            </a:r>
            <a:r>
              <a:rPr lang="en-US" dirty="0" smtClean="0"/>
              <a:t>financial obligations.</a:t>
            </a:r>
          </a:p>
          <a:p>
            <a:r>
              <a:rPr lang="en-US" b="1" dirty="0"/>
              <a:t>Environmental </a:t>
            </a:r>
            <a:r>
              <a:rPr lang="en-US" b="1" dirty="0" smtClean="0"/>
              <a:t>Risk</a:t>
            </a:r>
          </a:p>
          <a:p>
            <a:pPr>
              <a:buFont typeface="Wingdings" pitchFamily="2" charset="2"/>
              <a:buChar char="q"/>
            </a:pPr>
            <a:r>
              <a:rPr lang="en-US" dirty="0"/>
              <a:t>As an owner of real property, the Trust is subject to various federal, provincial, territorial and municipal laws relating to </a:t>
            </a:r>
            <a:r>
              <a:rPr lang="en-US" dirty="0" smtClean="0"/>
              <a:t>environmental matters</a:t>
            </a:r>
            <a:r>
              <a:rPr lang="en-US" dirty="0"/>
              <a:t>. Such laws provide that the Trust could be liable for the costs of removal of certain hazardous substances and remediation </a:t>
            </a:r>
            <a:r>
              <a:rPr lang="en-US" dirty="0" smtClean="0"/>
              <a:t>of certain </a:t>
            </a:r>
            <a:r>
              <a:rPr lang="en-US" dirty="0"/>
              <a:t>hazardous locations.</a:t>
            </a:r>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6701"/>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45027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HOLD?</a:t>
            </a:r>
            <a:endParaRPr lang="en-US" dirty="0"/>
          </a:p>
        </p:txBody>
      </p:sp>
      <p:sp>
        <p:nvSpPr>
          <p:cNvPr id="3" name="Content Placeholder 2"/>
          <p:cNvSpPr>
            <a:spLocks noGrp="1"/>
          </p:cNvSpPr>
          <p:nvPr>
            <p:ph idx="1"/>
          </p:nvPr>
        </p:nvSpPr>
        <p:spPr/>
        <p:txBody>
          <a:bodyPr/>
          <a:lstStyle/>
          <a:p>
            <a:r>
              <a:rPr lang="en-US" dirty="0" smtClean="0"/>
              <a:t>Stable strategic partners contribute stable income</a:t>
            </a:r>
          </a:p>
          <a:p>
            <a:r>
              <a:rPr lang="en-US" dirty="0" smtClean="0"/>
              <a:t>Best in class assets (high traffic location, high occupancy level)</a:t>
            </a:r>
          </a:p>
          <a:p>
            <a:r>
              <a:rPr lang="en-US" dirty="0" smtClean="0"/>
              <a:t>Stable and growing income</a:t>
            </a:r>
          </a:p>
          <a:p>
            <a:r>
              <a:rPr lang="en-US" dirty="0"/>
              <a:t>Conservative </a:t>
            </a:r>
            <a:r>
              <a:rPr lang="en-US" dirty="0" smtClean="0"/>
              <a:t>capital </a:t>
            </a:r>
            <a:r>
              <a:rPr lang="en-US" dirty="0"/>
              <a:t>s</a:t>
            </a:r>
            <a:r>
              <a:rPr lang="en-US" dirty="0" smtClean="0"/>
              <a:t>tructure</a:t>
            </a:r>
          </a:p>
          <a:p>
            <a:r>
              <a:rPr lang="en-US" dirty="0"/>
              <a:t>Strong </a:t>
            </a:r>
            <a:r>
              <a:rPr lang="en-US" dirty="0" smtClean="0"/>
              <a:t>credit </a:t>
            </a:r>
            <a:r>
              <a:rPr lang="en-US" dirty="0"/>
              <a:t>p</a:t>
            </a:r>
            <a:r>
              <a:rPr lang="en-US" dirty="0" smtClean="0"/>
              <a:t>rofiles</a:t>
            </a:r>
          </a:p>
          <a:p>
            <a:r>
              <a:rPr lang="en-US" dirty="0"/>
              <a:t>Stable </a:t>
            </a:r>
            <a:r>
              <a:rPr lang="en-US" dirty="0" smtClean="0"/>
              <a:t>cash flow</a:t>
            </a:r>
          </a:p>
          <a:p>
            <a:r>
              <a:rPr lang="en-US" dirty="0"/>
              <a:t>Lower Risk </a:t>
            </a:r>
            <a:r>
              <a:rPr lang="en-US" dirty="0" smtClean="0"/>
              <a:t>Growth</a:t>
            </a:r>
          </a:p>
          <a:p>
            <a:r>
              <a:rPr lang="en-US" dirty="0"/>
              <a:t>Compelling Valuation</a:t>
            </a: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0"/>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09516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HOLD</a:t>
            </a:r>
            <a:endParaRPr lang="en-US" dirty="0"/>
          </a:p>
        </p:txBody>
      </p:sp>
      <p:sp>
        <p:nvSpPr>
          <p:cNvPr id="3" name="Subtitle 2"/>
          <p:cNvSpPr>
            <a:spLocks noGrp="1"/>
          </p:cNvSpPr>
          <p:nvPr>
            <p:ph type="subTitle" idx="1"/>
          </p:nvPr>
        </p:nvSpPr>
        <p:spPr/>
        <p:txBody>
          <a:bodyPr/>
          <a:lstStyle/>
          <a:p>
            <a:endParaRPr lang="en-US"/>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8612"/>
            <a:ext cx="2481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72533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242"/>
            <a:ext cx="7620000" cy="1143000"/>
          </a:xfrm>
        </p:spPr>
        <p:txBody>
          <a:bodyPr/>
          <a:lstStyle/>
          <a:p>
            <a:r>
              <a:rPr lang="en-US" dirty="0" smtClean="0"/>
              <a:t>Security Snapshot  </a:t>
            </a:r>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376517" y="1600200"/>
            <a:ext cx="578136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830" y="273375"/>
            <a:ext cx="1751370" cy="132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5905041"/>
            <a:ext cx="2715658" cy="4957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 name="Rectangle 4"/>
          <p:cNvSpPr/>
          <p:nvPr/>
        </p:nvSpPr>
        <p:spPr>
          <a:xfrm>
            <a:off x="457200" y="5541484"/>
            <a:ext cx="2616506" cy="23135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386634435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1 Year Chart and Moving </a:t>
            </a:r>
            <a:br>
              <a:rPr lang="en-US" altLang="zh-CN" dirty="0"/>
            </a:br>
            <a:r>
              <a:rPr lang="en-US" altLang="zh-CN" dirty="0"/>
              <a:t>Average at 10 &amp; 100</a:t>
            </a:r>
            <a:endParaRPr lang="zh-CN" altLang="en-US"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4" y="1828800"/>
            <a:ext cx="8252368"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tagon 3"/>
          <p:cNvSpPr/>
          <p:nvPr/>
        </p:nvSpPr>
        <p:spPr>
          <a:xfrm>
            <a:off x="5562600" y="2362201"/>
            <a:ext cx="2478741" cy="761999"/>
          </a:xfrm>
          <a:prstGeom prst="homePlate">
            <a:avLst/>
          </a:prstGeom>
          <a:noFill/>
          <a:ln w="25400" cap="flat" cmpd="sng" algn="ctr">
            <a:solidFill>
              <a:srgbClr val="A9A57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5486399" y="2438401"/>
            <a:ext cx="3048001" cy="984885"/>
          </a:xfrm>
          <a:prstGeom prst="rect">
            <a:avLst/>
          </a:prstGeom>
          <a:noFill/>
        </p:spPr>
        <p:txBody>
          <a:bodyPr wrap="square" rtlCol="0">
            <a:spAutoFit/>
          </a:bodyPr>
          <a:lstStyle/>
          <a:p>
            <a:r>
              <a:rPr lang="en-US" sz="1000" dirty="0" smtClean="0">
                <a:latin typeface="Cambria" pitchFamily="18" charset="0"/>
              </a:rPr>
              <a:t>August 20, Peak: $26</a:t>
            </a:r>
          </a:p>
          <a:p>
            <a:r>
              <a:rPr lang="en-US" sz="1000" dirty="0">
                <a:latin typeface="Cambria" pitchFamily="18" charset="0"/>
              </a:rPr>
              <a:t>Reports Solid Q2 Results and With </a:t>
            </a:r>
            <a:r>
              <a:rPr lang="en-US" sz="1000" dirty="0" err="1">
                <a:latin typeface="Cambria" pitchFamily="18" charset="0"/>
              </a:rPr>
              <a:t>Cenovus’s</a:t>
            </a:r>
            <a:r>
              <a:rPr lang="en-US" sz="1000" dirty="0">
                <a:latin typeface="Cambria" pitchFamily="18" charset="0"/>
              </a:rPr>
              <a:t> Occupancy of the Bow Announces Distribution Increases of 12.5%</a:t>
            </a:r>
          </a:p>
          <a:p>
            <a:endParaRPr lang="en-US" dirty="0"/>
          </a:p>
        </p:txBody>
      </p:sp>
    </p:spTree>
    <p:extLst>
      <p:ext uri="{BB962C8B-B14F-4D97-AF65-F5344CB8AC3E}">
        <p14:creationId xmlns:p14="http://schemas.microsoft.com/office/powerpoint/2010/main" val="287678521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1 Year Chart and Moving </a:t>
            </a:r>
            <a:br>
              <a:rPr lang="en-US" altLang="zh-CN" dirty="0"/>
            </a:br>
            <a:r>
              <a:rPr lang="en-US" altLang="zh-CN" dirty="0"/>
              <a:t>Average at 50 &amp; 200</a:t>
            </a:r>
            <a:endParaRPr lang="zh-CN" alt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4" y="1597265"/>
            <a:ext cx="8010526"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87271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5 Year Chart and Moving </a:t>
            </a:r>
            <a:br>
              <a:rPr lang="en-US" altLang="zh-CN" dirty="0"/>
            </a:br>
            <a:r>
              <a:rPr lang="en-US" altLang="zh-CN" dirty="0"/>
              <a:t>Average at 10 &amp; 100</a:t>
            </a:r>
            <a:endParaRPr lang="zh-CN"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04" y="1592501"/>
            <a:ext cx="8116866" cy="445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123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6304298"/>
              </p:ext>
            </p:extLst>
          </p:nvPr>
        </p:nvGraphicFramePr>
        <p:xfrm>
          <a:off x="762000" y="1524000"/>
          <a:ext cx="7010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9778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 Canada</a:t>
            </a:r>
            <a:endParaRPr lang="en-US" sz="3200" dirty="0"/>
          </a:p>
        </p:txBody>
      </p:sp>
      <p:sp>
        <p:nvSpPr>
          <p:cNvPr id="3" name="Content Placeholder 2"/>
          <p:cNvSpPr>
            <a:spLocks noGrp="1"/>
          </p:cNvSpPr>
          <p:nvPr>
            <p:ph idx="1"/>
          </p:nvPr>
        </p:nvSpPr>
        <p:spPr>
          <a:xfrm>
            <a:off x="457200" y="1219200"/>
            <a:ext cx="7620000" cy="5181600"/>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800" dirty="0" smtClean="0"/>
          </a:p>
          <a:p>
            <a:endParaRPr lang="en-US" sz="800" dirty="0" smtClean="0"/>
          </a:p>
          <a:p>
            <a:endParaRPr lang="en-US" sz="800" dirty="0" smtClean="0"/>
          </a:p>
          <a:p>
            <a:r>
              <a:rPr lang="en-US" sz="800" dirty="0" smtClean="0"/>
              <a:t>Source: </a:t>
            </a:r>
            <a:r>
              <a:rPr lang="en-US" sz="800" dirty="0"/>
              <a:t>Retrieved from: http://www.tmx.com/en/pdf/RealEstate_listing.pdf</a:t>
            </a:r>
            <a:endParaRPr lang="en-US" sz="8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666750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2610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5 Year Chart and Moving </a:t>
            </a:r>
            <a:br>
              <a:rPr lang="en-US" altLang="zh-CN" dirty="0"/>
            </a:br>
            <a:r>
              <a:rPr lang="en-US" altLang="zh-CN" dirty="0"/>
              <a:t>Average at 50 &amp; 200</a:t>
            </a:r>
            <a:endParaRPr lang="zh-CN" alt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08" y="1668159"/>
            <a:ext cx="8229600" cy="468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28830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1 Year H&amp;R Vs. </a:t>
            </a:r>
            <a:r>
              <a:rPr lang="en-US" altLang="zh-CN" dirty="0" err="1"/>
              <a:t>iShares</a:t>
            </a:r>
            <a:r>
              <a:rPr lang="en-US" altLang="zh-CN" dirty="0"/>
              <a:t> </a:t>
            </a:r>
            <a:br>
              <a:rPr lang="en-US" altLang="zh-CN" dirty="0"/>
            </a:br>
            <a:r>
              <a:rPr lang="en-US" altLang="zh-CN" dirty="0"/>
              <a:t>S&amp;P TSX Capped REIT </a:t>
            </a:r>
            <a:endParaRPr lang="zh-CN" alt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0" y="1566210"/>
            <a:ext cx="7918080" cy="440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26179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solidFill>
                  <a:srgbClr val="1F497D"/>
                </a:solidFill>
              </a:rPr>
              <a:t>5 </a:t>
            </a:r>
            <a:r>
              <a:rPr lang="en-US" altLang="zh-CN" dirty="0">
                <a:solidFill>
                  <a:srgbClr val="1F497D"/>
                </a:solidFill>
              </a:rPr>
              <a:t>Year H&amp;R Vs. </a:t>
            </a:r>
            <a:r>
              <a:rPr lang="en-US" altLang="zh-CN" dirty="0" err="1">
                <a:solidFill>
                  <a:srgbClr val="1F497D"/>
                </a:solidFill>
              </a:rPr>
              <a:t>iShares</a:t>
            </a:r>
            <a:r>
              <a:rPr lang="en-US" altLang="zh-CN" dirty="0">
                <a:solidFill>
                  <a:srgbClr val="1F497D"/>
                </a:solidFill>
              </a:rPr>
              <a:t> </a:t>
            </a:r>
            <a:br>
              <a:rPr lang="en-US" altLang="zh-CN" dirty="0">
                <a:solidFill>
                  <a:srgbClr val="1F497D"/>
                </a:solidFill>
              </a:rPr>
            </a:br>
            <a:r>
              <a:rPr lang="en-US" altLang="zh-CN" dirty="0">
                <a:solidFill>
                  <a:srgbClr val="1F497D"/>
                </a:solidFill>
              </a:rPr>
              <a:t>S&amp;P TSX Capped REIT </a:t>
            </a:r>
            <a:endParaRPr lang="zh-CN" alt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883" y="1655632"/>
            <a:ext cx="8303712" cy="469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32188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Company Overview </a:t>
            </a:r>
            <a:endParaRPr lang="zh-CN"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254" y="1417638"/>
            <a:ext cx="7979080" cy="5077082"/>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2909" y="0"/>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92174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H&amp;R Profile </a:t>
            </a:r>
            <a:endParaRPr lang="zh-CN" altLang="en-US" dirty="0"/>
          </a:p>
        </p:txBody>
      </p:sp>
      <p:sp>
        <p:nvSpPr>
          <p:cNvPr id="3" name="Content Placeholder 2"/>
          <p:cNvSpPr>
            <a:spLocks noGrp="1"/>
          </p:cNvSpPr>
          <p:nvPr>
            <p:ph idx="1"/>
          </p:nvPr>
        </p:nvSpPr>
        <p:spPr>
          <a:xfrm>
            <a:off x="-1" y="1104524"/>
            <a:ext cx="7324253" cy="5142368"/>
          </a:xfrm>
        </p:spPr>
        <p:txBody>
          <a:bodyPr>
            <a:normAutofit/>
          </a:bodyPr>
          <a:lstStyle/>
          <a:p>
            <a:pPr marL="114300" indent="0">
              <a:buNone/>
            </a:pPr>
            <a:endParaRPr lang="en-US" altLang="zh-CN" dirty="0" smtClean="0"/>
          </a:p>
          <a:p>
            <a:pPr lvl="0">
              <a:buClr>
                <a:srgbClr val="4F81BD"/>
              </a:buClr>
            </a:pPr>
            <a:r>
              <a:rPr lang="en-US" dirty="0">
                <a:solidFill>
                  <a:prstClr val="black"/>
                </a:solidFill>
              </a:rPr>
              <a:t>An incorporated closed-end trust and trade on </a:t>
            </a:r>
            <a:r>
              <a:rPr lang="en-US" dirty="0" err="1">
                <a:solidFill>
                  <a:prstClr val="black"/>
                </a:solidFill>
              </a:rPr>
              <a:t>theToronto</a:t>
            </a:r>
            <a:r>
              <a:rPr lang="en-US" dirty="0">
                <a:solidFill>
                  <a:prstClr val="black"/>
                </a:solidFill>
              </a:rPr>
              <a:t> Stock Exchange  under the symbol HR.UN.</a:t>
            </a:r>
          </a:p>
          <a:p>
            <a:r>
              <a:rPr lang="en-US" altLang="zh-CN" dirty="0" smtClean="0"/>
              <a:t>The largest office REIT and third largest REIT  in Canada with </a:t>
            </a:r>
            <a:r>
              <a:rPr lang="en-US" altLang="zh-CN" dirty="0"/>
              <a:t>approximately </a:t>
            </a:r>
            <a:r>
              <a:rPr lang="en-US" altLang="zh-CN" dirty="0" smtClean="0"/>
              <a:t>$4.44 billion market </a:t>
            </a:r>
            <a:r>
              <a:rPr lang="en-US" altLang="zh-CN" dirty="0"/>
              <a:t>capitalization </a:t>
            </a:r>
          </a:p>
          <a:p>
            <a:r>
              <a:rPr lang="en-US" altLang="zh-CN" dirty="0" smtClean="0"/>
              <a:t>Projects </a:t>
            </a:r>
            <a:r>
              <a:rPr lang="en-US" altLang="zh-CN" dirty="0"/>
              <a:t>has a fair value totaling approximately $10.0 billion, encompassing 44 million square feet. </a:t>
            </a:r>
            <a:endParaRPr lang="en-US" altLang="zh-CN" dirty="0" smtClean="0"/>
          </a:p>
          <a:p>
            <a:r>
              <a:rPr lang="en-US" altLang="zh-CN" dirty="0"/>
              <a:t>The REIT currently pays out approximately 78.4% of its adjusted funds from operations to its </a:t>
            </a:r>
            <a:r>
              <a:rPr lang="en-US" altLang="zh-CN" dirty="0" err="1"/>
              <a:t>Unitholders</a:t>
            </a:r>
            <a:r>
              <a:rPr lang="en-US" altLang="zh-CN" dirty="0"/>
              <a:t>.</a:t>
            </a:r>
            <a:endParaRPr lang="en-US" altLang="zh-CN" dirty="0" smtClean="0"/>
          </a:p>
          <a:p>
            <a:endParaRPr lang="en-US" altLang="zh-CN" dirty="0" smtClean="0"/>
          </a:p>
          <a:p>
            <a:endParaRPr lang="en-US" altLang="zh-CN" dirty="0" smtClean="0"/>
          </a:p>
          <a:p>
            <a:endParaRPr lang="zh-CN" altLang="en-US"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0751" y="0"/>
            <a:ext cx="133991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55129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H&amp;R Strategy</a:t>
            </a:r>
            <a:endParaRPr lang="zh-CN" altLang="en-US" dirty="0"/>
          </a:p>
        </p:txBody>
      </p:sp>
      <p:sp>
        <p:nvSpPr>
          <p:cNvPr id="3" name="Content Placeholder 2"/>
          <p:cNvSpPr>
            <a:spLocks noGrp="1"/>
          </p:cNvSpPr>
          <p:nvPr>
            <p:ph idx="1"/>
          </p:nvPr>
        </p:nvSpPr>
        <p:spPr/>
        <p:txBody>
          <a:bodyPr/>
          <a:lstStyle/>
          <a:p>
            <a:r>
              <a:rPr lang="en-US" altLang="zh-CN" dirty="0"/>
              <a:t>focuses its investments and expertise on quality commercial </a:t>
            </a:r>
            <a:r>
              <a:rPr lang="en-US" altLang="zh-CN" dirty="0" smtClean="0"/>
              <a:t>properties</a:t>
            </a:r>
          </a:p>
          <a:p>
            <a:r>
              <a:rPr lang="en-US" altLang="zh-CN" dirty="0" smtClean="0"/>
              <a:t>using </a:t>
            </a:r>
            <a:r>
              <a:rPr lang="en-US" altLang="zh-CN" dirty="0"/>
              <a:t>a very disciplined approach to asset management and acquisitions to generate stable distributable income and maximize return on equity for </a:t>
            </a:r>
            <a:r>
              <a:rPr lang="en-US" altLang="zh-CN" dirty="0" err="1" smtClean="0"/>
              <a:t>unitholders</a:t>
            </a:r>
            <a:endParaRPr lang="en-US" altLang="zh-CN" dirty="0"/>
          </a:p>
          <a:p>
            <a:r>
              <a:rPr lang="en-US" altLang="zh-CN" dirty="0"/>
              <a:t>r</a:t>
            </a:r>
            <a:r>
              <a:rPr lang="en-US" altLang="zh-CN" dirty="0" smtClean="0"/>
              <a:t>educe its risk by diversifying the portfolio</a:t>
            </a:r>
            <a:endParaRPr lang="en-US" altLang="zh-CN" dirty="0"/>
          </a:p>
          <a:p>
            <a:endParaRPr lang="zh-CN" altLang="en-US" dirty="0"/>
          </a:p>
        </p:txBody>
      </p:sp>
      <p:pic>
        <p:nvPicPr>
          <p:cNvPr id="1026" name="Picture 2" descr="C:\Users\xuanz\Desktop\m-nps-reit-gal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352" y="4501620"/>
            <a:ext cx="3376434" cy="189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02550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Portfolio of Properties</a:t>
            </a:r>
            <a:endParaRPr lang="zh-CN" alt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52721627"/>
              </p:ext>
            </p:extLst>
          </p:nvPr>
        </p:nvGraphicFramePr>
        <p:xfrm>
          <a:off x="457200" y="1540701"/>
          <a:ext cx="7620000" cy="4546948"/>
        </p:xfrm>
        <a:graphic>
          <a:graphicData uri="http://schemas.openxmlformats.org/drawingml/2006/table">
            <a:tbl>
              <a:tblPr firstRow="1" bandRow="1">
                <a:tableStyleId>{5C22544A-7EE6-4342-B048-85BDC9FD1C3A}</a:tableStyleId>
              </a:tblPr>
              <a:tblGrid>
                <a:gridCol w="1020595"/>
                <a:gridCol w="919775"/>
                <a:gridCol w="1405320"/>
                <a:gridCol w="786462"/>
                <a:gridCol w="3487848"/>
              </a:tblGrid>
              <a:tr h="749174">
                <a:tc>
                  <a:txBody>
                    <a:bodyPr/>
                    <a:lstStyle/>
                    <a:p>
                      <a:pPr algn="ctr"/>
                      <a:endParaRPr lang="zh-CN" altLang="en-US" dirty="0">
                        <a:latin typeface="+mj-lt"/>
                      </a:endParaRPr>
                    </a:p>
                  </a:txBody>
                  <a:tcPr marL="19050" marR="19050" marT="19050" marB="19050" anchor="b"/>
                </a:tc>
                <a:tc>
                  <a:txBody>
                    <a:bodyPr/>
                    <a:lstStyle/>
                    <a:p>
                      <a:pPr algn="ctr"/>
                      <a:r>
                        <a:rPr lang="en-CA" sz="1100" b="1" dirty="0">
                          <a:latin typeface="+mj-lt"/>
                        </a:rPr>
                        <a:t>Number of Properties</a:t>
                      </a:r>
                      <a:endParaRPr lang="en-CA" sz="1100" dirty="0">
                        <a:latin typeface="+mj-lt"/>
                      </a:endParaRPr>
                    </a:p>
                  </a:txBody>
                  <a:tcPr marL="19050" marR="19050" marT="19050" marB="19050" anchor="ctr"/>
                </a:tc>
                <a:tc>
                  <a:txBody>
                    <a:bodyPr/>
                    <a:lstStyle/>
                    <a:p>
                      <a:pPr algn="ctr"/>
                      <a:r>
                        <a:rPr lang="en-CA" sz="1100" b="1" dirty="0">
                          <a:latin typeface="+mj-lt"/>
                        </a:rPr>
                        <a:t>Net Rentable </a:t>
                      </a:r>
                      <a:br>
                        <a:rPr lang="en-CA" sz="1100" b="1" dirty="0">
                          <a:latin typeface="+mj-lt"/>
                        </a:rPr>
                      </a:br>
                      <a:r>
                        <a:rPr lang="en-CA" sz="1100" b="1" dirty="0">
                          <a:latin typeface="+mj-lt"/>
                        </a:rPr>
                        <a:t>Area (</a:t>
                      </a:r>
                      <a:r>
                        <a:rPr lang="en-CA" sz="1100" b="1" dirty="0" err="1">
                          <a:latin typeface="+mj-lt"/>
                        </a:rPr>
                        <a:t>sf</a:t>
                      </a:r>
                      <a:r>
                        <a:rPr lang="en-CA" sz="1100" b="1" dirty="0">
                          <a:latin typeface="+mj-lt"/>
                        </a:rPr>
                        <a:t>) *</a:t>
                      </a:r>
                      <a:endParaRPr lang="en-CA" sz="1100" dirty="0">
                        <a:latin typeface="+mj-lt"/>
                      </a:endParaRPr>
                    </a:p>
                  </a:txBody>
                  <a:tcPr marL="19050" marR="19050" marT="19050" marB="19050" anchor="ctr"/>
                </a:tc>
                <a:tc>
                  <a:txBody>
                    <a:bodyPr/>
                    <a:lstStyle/>
                    <a:p>
                      <a:pPr algn="ctr"/>
                      <a:r>
                        <a:rPr lang="en-CA" sz="1100" b="1" dirty="0">
                          <a:latin typeface="+mj-lt"/>
                        </a:rPr>
                        <a:t>Fair Value</a:t>
                      </a:r>
                      <a:br>
                        <a:rPr lang="en-CA" sz="1100" b="1" dirty="0">
                          <a:latin typeface="+mj-lt"/>
                        </a:rPr>
                      </a:br>
                      <a:r>
                        <a:rPr lang="en-CA" sz="1100" b="1" dirty="0">
                          <a:latin typeface="+mj-lt"/>
                        </a:rPr>
                        <a:t>($ millions)*</a:t>
                      </a:r>
                      <a:endParaRPr lang="en-CA" sz="1100" dirty="0">
                        <a:latin typeface="+mj-lt"/>
                      </a:endParaRPr>
                    </a:p>
                  </a:txBody>
                  <a:tcPr marL="19050" marR="19050" marT="19050" marB="19050" anchor="ctr"/>
                </a:tc>
                <a:tc>
                  <a:txBody>
                    <a:bodyPr/>
                    <a:lstStyle/>
                    <a:p>
                      <a:pPr algn="ctr"/>
                      <a:endParaRPr lang="en-CA" sz="1100" dirty="0">
                        <a:latin typeface="Cambria "/>
                      </a:endParaRPr>
                    </a:p>
                  </a:txBody>
                  <a:tcPr marL="19050" marR="19050" marT="19050" marB="19050" anchor="b"/>
                </a:tc>
              </a:tr>
              <a:tr h="1175137">
                <a:tc>
                  <a:txBody>
                    <a:bodyPr/>
                    <a:lstStyle/>
                    <a:p>
                      <a:r>
                        <a:rPr lang="en-US" altLang="zh-CN" sz="1100" dirty="0" smtClean="0">
                          <a:latin typeface="+mj-lt"/>
                        </a:rPr>
                        <a:t>Office</a:t>
                      </a:r>
                      <a:endParaRPr lang="zh-CN" altLang="en-US" sz="1100" dirty="0">
                        <a:latin typeface="+mj-lt"/>
                      </a:endParaRPr>
                    </a:p>
                  </a:txBody>
                  <a:tcPr/>
                </a:tc>
                <a:tc>
                  <a:txBody>
                    <a:bodyPr/>
                    <a:lstStyle/>
                    <a:p>
                      <a:pPr algn="ctr"/>
                      <a:r>
                        <a:rPr lang="en-US" altLang="zh-CN" sz="1100" dirty="0">
                          <a:latin typeface="+mj-lt"/>
                        </a:rPr>
                        <a:t>41</a:t>
                      </a:r>
                      <a:r>
                        <a:rPr lang="zh-CN" altLang="en-US" sz="1100" dirty="0">
                          <a:latin typeface="+mj-lt"/>
                        </a:rPr>
                        <a:t> </a:t>
                      </a:r>
                    </a:p>
                  </a:txBody>
                  <a:tcPr marL="19050" marR="19050" marT="19050" marB="19050"/>
                </a:tc>
                <a:tc>
                  <a:txBody>
                    <a:bodyPr/>
                    <a:lstStyle/>
                    <a:p>
                      <a:pPr algn="r"/>
                      <a:r>
                        <a:rPr lang="en-US" altLang="zh-CN" sz="1100" dirty="0">
                          <a:latin typeface="+mj-lt"/>
                        </a:rPr>
                        <a:t>12,012,000</a:t>
                      </a:r>
                      <a:endParaRPr lang="zh-CN" altLang="en-US" sz="1100" dirty="0">
                        <a:latin typeface="+mj-lt"/>
                      </a:endParaRPr>
                    </a:p>
                  </a:txBody>
                  <a:tcPr marL="19050" marR="19050" marT="19050" marB="19050"/>
                </a:tc>
                <a:tc>
                  <a:txBody>
                    <a:bodyPr/>
                    <a:lstStyle/>
                    <a:p>
                      <a:pPr algn="r"/>
                      <a:r>
                        <a:rPr lang="en-US" altLang="zh-CN" sz="1100" dirty="0">
                          <a:latin typeface="+mj-lt"/>
                        </a:rPr>
                        <a:t>4,708</a:t>
                      </a:r>
                      <a:endParaRPr lang="zh-CN" altLang="en-US" sz="1100" dirty="0">
                        <a:latin typeface="+mj-lt"/>
                      </a:endParaRPr>
                    </a:p>
                  </a:txBody>
                  <a:tcPr marL="19050" marR="19050" marT="19050" marB="19050"/>
                </a:tc>
                <a:tc>
                  <a:txBody>
                    <a:bodyPr/>
                    <a:lstStyle/>
                    <a:p>
                      <a:pPr algn="l"/>
                      <a:r>
                        <a:rPr lang="en-US" altLang="zh-CN" sz="1100" dirty="0" smtClean="0">
                          <a:latin typeface="+mj-lt"/>
                        </a:rPr>
                        <a:t>Bell Canada., TCPL, Bell Mobility, City of New York, Royal Bank of Canada, Public Works of Canada, Sony Pictures Entertainment, Ontario Realty Corporation, Hess Corporation, Corus Entertainment, Bank of Nova Scotia, Nestle, </a:t>
                      </a:r>
                      <a:r>
                        <a:rPr lang="en-US" altLang="zh-CN" sz="1100" dirty="0" err="1" smtClean="0">
                          <a:latin typeface="+mj-lt"/>
                        </a:rPr>
                        <a:t>Telus</a:t>
                      </a:r>
                      <a:r>
                        <a:rPr lang="en-US" altLang="zh-CN" sz="1100" dirty="0" smtClean="0">
                          <a:latin typeface="+mj-lt"/>
                        </a:rPr>
                        <a:t> Communications, CIBC</a:t>
                      </a:r>
                      <a:endParaRPr lang="zh-CN" altLang="en-US" sz="1100" dirty="0">
                        <a:latin typeface="+mj-lt"/>
                      </a:endParaRPr>
                    </a:p>
                  </a:txBody>
                  <a:tcPr/>
                </a:tc>
              </a:tr>
              <a:tr h="751316">
                <a:tc>
                  <a:txBody>
                    <a:bodyPr/>
                    <a:lstStyle/>
                    <a:p>
                      <a:r>
                        <a:rPr lang="en-US" altLang="zh-CN" sz="1100" dirty="0" smtClean="0">
                          <a:latin typeface="+mj-lt"/>
                        </a:rPr>
                        <a:t>Industrial</a:t>
                      </a:r>
                      <a:r>
                        <a:rPr lang="en-US" altLang="zh-CN" sz="1100" baseline="0" dirty="0" smtClean="0">
                          <a:latin typeface="+mj-lt"/>
                        </a:rPr>
                        <a:t> </a:t>
                      </a:r>
                      <a:endParaRPr lang="zh-CN" altLang="en-US" sz="1100" dirty="0">
                        <a:latin typeface="+mj-lt"/>
                      </a:endParaRPr>
                    </a:p>
                  </a:txBody>
                  <a:tcPr/>
                </a:tc>
                <a:tc>
                  <a:txBody>
                    <a:bodyPr/>
                    <a:lstStyle/>
                    <a:p>
                      <a:pPr algn="ctr"/>
                      <a:r>
                        <a:rPr lang="en-US" altLang="zh-CN" sz="1100" dirty="0" smtClean="0">
                          <a:latin typeface="+mj-lt"/>
                        </a:rPr>
                        <a:t>116</a:t>
                      </a:r>
                      <a:r>
                        <a:rPr lang="zh-CN" altLang="en-US" sz="1100" dirty="0">
                          <a:latin typeface="+mj-lt"/>
                        </a:rPr>
                        <a:t> </a:t>
                      </a:r>
                    </a:p>
                  </a:txBody>
                  <a:tcPr marL="19050" marR="19050" marT="19050" marB="19050"/>
                </a:tc>
                <a:tc>
                  <a:txBody>
                    <a:bodyPr/>
                    <a:lstStyle/>
                    <a:p>
                      <a:pPr algn="r"/>
                      <a:r>
                        <a:rPr lang="en-US" altLang="zh-CN" sz="1100" dirty="0">
                          <a:latin typeface="+mj-lt"/>
                        </a:rPr>
                        <a:t>23,495,000</a:t>
                      </a:r>
                      <a:r>
                        <a:rPr lang="zh-CN" altLang="en-US" sz="1100" dirty="0">
                          <a:latin typeface="+mj-lt"/>
                        </a:rPr>
                        <a:t> </a:t>
                      </a:r>
                    </a:p>
                  </a:txBody>
                  <a:tcPr marL="19050" marR="19050" marT="19050" marB="19050"/>
                </a:tc>
                <a:tc>
                  <a:txBody>
                    <a:bodyPr/>
                    <a:lstStyle/>
                    <a:p>
                      <a:pPr algn="r"/>
                      <a:r>
                        <a:rPr lang="en-US" altLang="zh-CN" sz="1100" dirty="0">
                          <a:latin typeface="+mj-lt"/>
                        </a:rPr>
                        <a:t>1,855</a:t>
                      </a:r>
                      <a:r>
                        <a:rPr lang="zh-CN" altLang="en-US" sz="1100" dirty="0">
                          <a:latin typeface="+mj-lt"/>
                        </a:rPr>
                        <a:t> </a:t>
                      </a:r>
                    </a:p>
                  </a:txBody>
                  <a:tcPr marL="19050" marR="19050" marT="19050" marB="19050"/>
                </a:tc>
                <a:tc>
                  <a:txBody>
                    <a:bodyPr/>
                    <a:lstStyle/>
                    <a:p>
                      <a:r>
                        <a:rPr lang="en-CA" altLang="zh-CN" sz="1100" dirty="0" smtClean="0">
                          <a:latin typeface="+mj-lt"/>
                        </a:rPr>
                        <a:t>Canadian Tire, </a:t>
                      </a:r>
                      <a:r>
                        <a:rPr lang="en-CA" altLang="zh-CN" sz="1100" dirty="0" err="1" smtClean="0">
                          <a:latin typeface="+mj-lt"/>
                        </a:rPr>
                        <a:t>Versacold</a:t>
                      </a:r>
                      <a:r>
                        <a:rPr lang="en-CA" altLang="zh-CN" sz="1100" dirty="0" smtClean="0">
                          <a:latin typeface="+mj-lt"/>
                        </a:rPr>
                        <a:t> Logistics Canada Inc., Purolator Courier Limited, Nestle USA, Finning International Inc., Sysco Food Services of Canada </a:t>
                      </a:r>
                      <a:endParaRPr lang="zh-CN" altLang="en-US" sz="1100" dirty="0">
                        <a:latin typeface="+mj-lt"/>
                      </a:endParaRPr>
                    </a:p>
                  </a:txBody>
                  <a:tcPr/>
                </a:tc>
              </a:tr>
              <a:tr h="963226">
                <a:tc>
                  <a:txBody>
                    <a:bodyPr/>
                    <a:lstStyle/>
                    <a:p>
                      <a:r>
                        <a:rPr lang="en-US" altLang="zh-CN" sz="1100" dirty="0" smtClean="0">
                          <a:latin typeface="+mj-lt"/>
                        </a:rPr>
                        <a:t>Retail</a:t>
                      </a:r>
                      <a:endParaRPr lang="zh-CN" altLang="en-US" sz="1100" dirty="0">
                        <a:latin typeface="+mj-lt"/>
                      </a:endParaRPr>
                    </a:p>
                  </a:txBody>
                  <a:tcPr/>
                </a:tc>
                <a:tc>
                  <a:txBody>
                    <a:bodyPr/>
                    <a:lstStyle/>
                    <a:p>
                      <a:pPr algn="ctr"/>
                      <a:r>
                        <a:rPr lang="en-US" altLang="zh-CN" sz="1100" dirty="0" smtClean="0">
                          <a:latin typeface="+mj-lt"/>
                        </a:rPr>
                        <a:t>139</a:t>
                      </a:r>
                      <a:endParaRPr lang="zh-CN" altLang="en-US" sz="1100" dirty="0">
                        <a:latin typeface="+mj-lt"/>
                      </a:endParaRPr>
                    </a:p>
                  </a:txBody>
                  <a:tcPr marL="19050" marR="19050" marT="19050" marB="19050"/>
                </a:tc>
                <a:tc>
                  <a:txBody>
                    <a:bodyPr/>
                    <a:lstStyle/>
                    <a:p>
                      <a:pPr algn="r"/>
                      <a:r>
                        <a:rPr lang="en-US" altLang="zh-CN" sz="1100" dirty="0">
                          <a:latin typeface="+mj-lt"/>
                        </a:rPr>
                        <a:t>8,894,000</a:t>
                      </a:r>
                      <a:r>
                        <a:rPr lang="zh-CN" altLang="en-US" sz="1100" dirty="0">
                          <a:latin typeface="+mj-lt"/>
                        </a:rPr>
                        <a:t> </a:t>
                      </a:r>
                    </a:p>
                  </a:txBody>
                  <a:tcPr marL="19050" marR="19050" marT="19050" marB="19050"/>
                </a:tc>
                <a:tc>
                  <a:txBody>
                    <a:bodyPr/>
                    <a:lstStyle/>
                    <a:p>
                      <a:pPr algn="r"/>
                      <a:r>
                        <a:rPr lang="en-US" altLang="zh-CN" sz="1100" dirty="0">
                          <a:latin typeface="+mj-lt"/>
                        </a:rPr>
                        <a:t>1,471</a:t>
                      </a:r>
                      <a:endParaRPr lang="zh-CN" altLang="en-US" sz="1100" dirty="0">
                        <a:latin typeface="+mj-lt"/>
                      </a:endParaRPr>
                    </a:p>
                  </a:txBody>
                  <a:tcPr marL="19050" marR="19050" marT="19050" marB="19050"/>
                </a:tc>
                <a:tc>
                  <a:txBody>
                    <a:bodyPr/>
                    <a:lstStyle/>
                    <a:p>
                      <a:r>
                        <a:rPr lang="en-CA" altLang="zh-CN" sz="1100" dirty="0" smtClean="0">
                          <a:latin typeface="+mj-lt"/>
                        </a:rPr>
                        <a:t>Rona Inc., Lowe's, Shell Oil Products, Home Depot, Wal-Mart, Marsh Supermarkets </a:t>
                      </a:r>
                      <a:r>
                        <a:rPr lang="en-CA" altLang="zh-CN" sz="1100" dirty="0" err="1" smtClean="0">
                          <a:latin typeface="+mj-lt"/>
                        </a:rPr>
                        <a:t>Inc</a:t>
                      </a:r>
                      <a:r>
                        <a:rPr lang="en-CA" altLang="zh-CN" sz="1100" dirty="0" smtClean="0">
                          <a:latin typeface="+mj-lt"/>
                        </a:rPr>
                        <a:t>, Nike, Canadian Tire, Cineplex, Walgreens, </a:t>
                      </a:r>
                      <a:r>
                        <a:rPr lang="en-CA" altLang="zh-CN" sz="1100" dirty="0" err="1" smtClean="0">
                          <a:latin typeface="+mj-lt"/>
                        </a:rPr>
                        <a:t>Sobey's</a:t>
                      </a:r>
                      <a:r>
                        <a:rPr lang="en-CA" altLang="zh-CN" sz="1100" dirty="0" smtClean="0">
                          <a:latin typeface="+mj-lt"/>
                        </a:rPr>
                        <a:t>, Shoppers Drug Mart</a:t>
                      </a:r>
                      <a:endParaRPr lang="zh-CN" altLang="en-US" sz="1100" dirty="0">
                        <a:latin typeface="+mj-lt"/>
                      </a:endParaRPr>
                    </a:p>
                  </a:txBody>
                  <a:tcPr/>
                </a:tc>
              </a:tr>
              <a:tr h="908095">
                <a:tc>
                  <a:txBody>
                    <a:bodyPr/>
                    <a:lstStyle/>
                    <a:p>
                      <a:r>
                        <a:rPr lang="en-US" altLang="zh-CN" sz="1100" dirty="0" smtClean="0">
                          <a:latin typeface="+mj-lt"/>
                        </a:rPr>
                        <a:t>Development</a:t>
                      </a:r>
                      <a:endParaRPr lang="zh-CN" altLang="en-US" sz="1100" dirty="0">
                        <a:latin typeface="+mj-lt"/>
                      </a:endParaRPr>
                    </a:p>
                  </a:txBody>
                  <a:tcPr/>
                </a:tc>
                <a:tc>
                  <a:txBody>
                    <a:bodyPr/>
                    <a:lstStyle/>
                    <a:p>
                      <a:pPr algn="ctr"/>
                      <a:r>
                        <a:rPr lang="en-US" altLang="zh-CN" sz="1100" dirty="0">
                          <a:latin typeface="+mj-lt"/>
                        </a:rPr>
                        <a:t>3</a:t>
                      </a:r>
                      <a:r>
                        <a:rPr lang="zh-CN" altLang="en-US" sz="1100" dirty="0">
                          <a:latin typeface="+mj-lt"/>
                        </a:rPr>
                        <a:t> </a:t>
                      </a:r>
                    </a:p>
                  </a:txBody>
                  <a:tcPr marL="19050" marR="19050" marT="19050" marB="19050"/>
                </a:tc>
                <a:tc>
                  <a:txBody>
                    <a:bodyPr/>
                    <a:lstStyle/>
                    <a:p>
                      <a:pPr algn="r"/>
                      <a:r>
                        <a:rPr lang="en-CA" sz="1100">
                          <a:latin typeface="+mj-lt"/>
                        </a:rPr>
                        <a:t>N/A </a:t>
                      </a:r>
                    </a:p>
                  </a:txBody>
                  <a:tcPr marL="19050" marR="19050" marT="19050" marB="19050"/>
                </a:tc>
                <a:tc>
                  <a:txBody>
                    <a:bodyPr/>
                    <a:lstStyle/>
                    <a:p>
                      <a:pPr algn="r"/>
                      <a:r>
                        <a:rPr lang="en-US" altLang="zh-CN" sz="1100" dirty="0">
                          <a:latin typeface="+mj-lt"/>
                        </a:rPr>
                        <a:t>1,869</a:t>
                      </a:r>
                      <a:endParaRPr lang="zh-CN" altLang="en-US" sz="1100" dirty="0">
                        <a:latin typeface="+mj-lt"/>
                      </a:endParaRPr>
                    </a:p>
                  </a:txBody>
                  <a:tcPr marL="19050" marR="19050" marT="19050" marB="19050"/>
                </a:tc>
                <a:tc>
                  <a:txBody>
                    <a:bodyPr/>
                    <a:lstStyle/>
                    <a:p>
                      <a:r>
                        <a:rPr lang="en-CA" altLang="zh-CN" sz="1100" dirty="0" smtClean="0">
                          <a:latin typeface="+mj-lt"/>
                        </a:rPr>
                        <a:t>EnCana Corporation</a:t>
                      </a:r>
                      <a:endParaRPr lang="zh-CN" altLang="en-US" sz="1100" dirty="0">
                        <a:latin typeface="+mj-lt"/>
                      </a:endParaRPr>
                    </a:p>
                  </a:txBody>
                  <a:tcPr/>
                </a:tc>
              </a:tr>
            </a:tbl>
          </a:graphicData>
        </a:graphic>
      </p:graphicFrame>
    </p:spTree>
    <p:extLst>
      <p:ext uri="{BB962C8B-B14F-4D97-AF65-F5344CB8AC3E}">
        <p14:creationId xmlns:p14="http://schemas.microsoft.com/office/powerpoint/2010/main" val="67161036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Diversified Portfolio</a:t>
            </a:r>
            <a:endParaRPr lang="zh-CN" altLang="en-US" dirty="0"/>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75" y="1701451"/>
            <a:ext cx="4079995" cy="375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7912" y="1701449"/>
            <a:ext cx="4176657" cy="375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09097" y="4300396"/>
            <a:ext cx="1086416" cy="553998"/>
          </a:xfrm>
          <a:prstGeom prst="rect">
            <a:avLst/>
          </a:prstGeom>
          <a:noFill/>
        </p:spPr>
        <p:txBody>
          <a:bodyPr wrap="square" rtlCol="0">
            <a:spAutoFit/>
          </a:bodyPr>
          <a:lstStyle/>
          <a:p>
            <a:pPr defTabSz="457200"/>
            <a:r>
              <a:rPr lang="en-US" dirty="0">
                <a:solidFill>
                  <a:prstClr val="black"/>
                </a:solidFill>
              </a:rPr>
              <a:t> </a:t>
            </a:r>
            <a:r>
              <a:rPr lang="en-US" dirty="0" smtClean="0">
                <a:solidFill>
                  <a:prstClr val="black"/>
                </a:solidFill>
              </a:rPr>
              <a:t>   </a:t>
            </a:r>
            <a:r>
              <a:rPr lang="en-US" sz="1200" dirty="0" smtClean="0">
                <a:solidFill>
                  <a:prstClr val="black"/>
                </a:solidFill>
              </a:rPr>
              <a:t>United States</a:t>
            </a:r>
            <a:endParaRPr lang="en-US" sz="1200" dirty="0">
              <a:solidFill>
                <a:prstClr val="black"/>
              </a:solidFill>
            </a:endParaRPr>
          </a:p>
        </p:txBody>
      </p:sp>
      <p:sp>
        <p:nvSpPr>
          <p:cNvPr id="4" name="TextBox 3"/>
          <p:cNvSpPr txBox="1"/>
          <p:nvPr/>
        </p:nvSpPr>
        <p:spPr>
          <a:xfrm>
            <a:off x="2489703" y="3349267"/>
            <a:ext cx="1276539" cy="276999"/>
          </a:xfrm>
          <a:prstGeom prst="rect">
            <a:avLst/>
          </a:prstGeom>
          <a:noFill/>
        </p:spPr>
        <p:txBody>
          <a:bodyPr wrap="square" rtlCol="0">
            <a:spAutoFit/>
          </a:bodyPr>
          <a:lstStyle/>
          <a:p>
            <a:pPr defTabSz="457200"/>
            <a:r>
              <a:rPr lang="en-US" sz="1200" dirty="0" smtClean="0">
                <a:solidFill>
                  <a:prstClr val="black"/>
                </a:solidFill>
              </a:rPr>
              <a:t>         Ontario</a:t>
            </a:r>
            <a:endParaRPr lang="en-US" sz="1200" dirty="0">
              <a:solidFill>
                <a:prstClr val="black"/>
              </a:solidFill>
            </a:endParaRPr>
          </a:p>
        </p:txBody>
      </p:sp>
      <p:sp>
        <p:nvSpPr>
          <p:cNvPr id="5" name="TextBox 4"/>
          <p:cNvSpPr txBox="1"/>
          <p:nvPr/>
        </p:nvSpPr>
        <p:spPr>
          <a:xfrm>
            <a:off x="534154" y="3441599"/>
            <a:ext cx="651850" cy="276999"/>
          </a:xfrm>
          <a:prstGeom prst="rect">
            <a:avLst/>
          </a:prstGeom>
          <a:noFill/>
        </p:spPr>
        <p:txBody>
          <a:bodyPr wrap="square" rtlCol="0">
            <a:spAutoFit/>
          </a:bodyPr>
          <a:lstStyle/>
          <a:p>
            <a:pPr defTabSz="457200"/>
            <a:r>
              <a:rPr lang="en-US" sz="1200" dirty="0" smtClean="0">
                <a:solidFill>
                  <a:prstClr val="black"/>
                </a:solidFill>
              </a:rPr>
              <a:t>Alberta</a:t>
            </a:r>
            <a:endParaRPr lang="en-US" sz="1200" dirty="0">
              <a:solidFill>
                <a:prstClr val="black"/>
              </a:solidFill>
            </a:endParaRPr>
          </a:p>
        </p:txBody>
      </p:sp>
      <p:sp>
        <p:nvSpPr>
          <p:cNvPr id="6" name="TextBox 5"/>
          <p:cNvSpPr txBox="1"/>
          <p:nvPr/>
        </p:nvSpPr>
        <p:spPr>
          <a:xfrm>
            <a:off x="724277" y="2860824"/>
            <a:ext cx="651850" cy="261610"/>
          </a:xfrm>
          <a:prstGeom prst="rect">
            <a:avLst/>
          </a:prstGeom>
          <a:noFill/>
        </p:spPr>
        <p:txBody>
          <a:bodyPr wrap="square" rtlCol="0">
            <a:spAutoFit/>
          </a:bodyPr>
          <a:lstStyle/>
          <a:p>
            <a:pPr defTabSz="457200"/>
            <a:r>
              <a:rPr lang="en-US" sz="1100" dirty="0" smtClean="0">
                <a:solidFill>
                  <a:prstClr val="black"/>
                </a:solidFill>
              </a:rPr>
              <a:t>Quebec</a:t>
            </a:r>
            <a:endParaRPr lang="en-US" sz="1100" dirty="0">
              <a:solidFill>
                <a:prstClr val="black"/>
              </a:solidFill>
            </a:endParaRPr>
          </a:p>
        </p:txBody>
      </p:sp>
      <p:sp>
        <p:nvSpPr>
          <p:cNvPr id="7" name="TextBox 6"/>
          <p:cNvSpPr txBox="1"/>
          <p:nvPr/>
        </p:nvSpPr>
        <p:spPr>
          <a:xfrm>
            <a:off x="7333307" y="4577394"/>
            <a:ext cx="887239" cy="276999"/>
          </a:xfrm>
          <a:prstGeom prst="rect">
            <a:avLst/>
          </a:prstGeom>
          <a:noFill/>
        </p:spPr>
        <p:txBody>
          <a:bodyPr wrap="square" rtlCol="0">
            <a:spAutoFit/>
          </a:bodyPr>
          <a:lstStyle/>
          <a:p>
            <a:pPr defTabSz="457200"/>
            <a:r>
              <a:rPr lang="en-US" sz="1200" dirty="0" smtClean="0">
                <a:solidFill>
                  <a:prstClr val="black"/>
                </a:solidFill>
              </a:rPr>
              <a:t>Industrial</a:t>
            </a:r>
            <a:endParaRPr lang="en-US" sz="1200" dirty="0">
              <a:solidFill>
                <a:prstClr val="black"/>
              </a:solidFill>
            </a:endParaRPr>
          </a:p>
        </p:txBody>
      </p:sp>
      <p:sp>
        <p:nvSpPr>
          <p:cNvPr id="8" name="TextBox 7"/>
          <p:cNvSpPr txBox="1"/>
          <p:nvPr/>
        </p:nvSpPr>
        <p:spPr>
          <a:xfrm>
            <a:off x="6293671" y="2860825"/>
            <a:ext cx="976262" cy="276999"/>
          </a:xfrm>
          <a:prstGeom prst="rect">
            <a:avLst/>
          </a:prstGeom>
          <a:noFill/>
        </p:spPr>
        <p:txBody>
          <a:bodyPr wrap="square" rtlCol="0">
            <a:spAutoFit/>
          </a:bodyPr>
          <a:lstStyle/>
          <a:p>
            <a:pPr defTabSz="457200"/>
            <a:r>
              <a:rPr lang="en-US" sz="1200" dirty="0" smtClean="0">
                <a:solidFill>
                  <a:prstClr val="black"/>
                </a:solidFill>
              </a:rPr>
              <a:t>Office</a:t>
            </a:r>
            <a:endParaRPr lang="en-US" sz="1200" dirty="0">
              <a:solidFill>
                <a:prstClr val="black"/>
              </a:solidFill>
            </a:endParaRPr>
          </a:p>
        </p:txBody>
      </p:sp>
      <p:sp>
        <p:nvSpPr>
          <p:cNvPr id="9" name="TextBox 8"/>
          <p:cNvSpPr txBox="1"/>
          <p:nvPr/>
        </p:nvSpPr>
        <p:spPr>
          <a:xfrm>
            <a:off x="4653481" y="3441600"/>
            <a:ext cx="932507" cy="276999"/>
          </a:xfrm>
          <a:prstGeom prst="rect">
            <a:avLst/>
          </a:prstGeom>
          <a:noFill/>
        </p:spPr>
        <p:txBody>
          <a:bodyPr wrap="square" rtlCol="0">
            <a:spAutoFit/>
          </a:bodyPr>
          <a:lstStyle/>
          <a:p>
            <a:pPr defTabSz="457200"/>
            <a:r>
              <a:rPr lang="en-US" sz="1200" dirty="0" smtClean="0">
                <a:solidFill>
                  <a:prstClr val="black"/>
                </a:solidFill>
              </a:rPr>
              <a:t>Retail</a:t>
            </a:r>
            <a:endParaRPr lang="en-US" sz="1200" dirty="0">
              <a:solidFill>
                <a:prstClr val="black"/>
              </a:solidFill>
            </a:endParaRPr>
          </a:p>
        </p:txBody>
      </p:sp>
      <p:sp>
        <p:nvSpPr>
          <p:cNvPr id="10" name="TextBox 9"/>
          <p:cNvSpPr txBox="1"/>
          <p:nvPr/>
        </p:nvSpPr>
        <p:spPr>
          <a:xfrm>
            <a:off x="1584356" y="2860825"/>
            <a:ext cx="688064" cy="276999"/>
          </a:xfrm>
          <a:prstGeom prst="rect">
            <a:avLst/>
          </a:prstGeom>
          <a:noFill/>
        </p:spPr>
        <p:txBody>
          <a:bodyPr wrap="square" rtlCol="0">
            <a:spAutoFit/>
          </a:bodyPr>
          <a:lstStyle/>
          <a:p>
            <a:pPr defTabSz="457200"/>
            <a:r>
              <a:rPr lang="en-US" sz="1200" dirty="0" smtClean="0">
                <a:solidFill>
                  <a:prstClr val="black"/>
                </a:solidFill>
              </a:rPr>
              <a:t>Other</a:t>
            </a:r>
            <a:endParaRPr lang="en-US" sz="1200" dirty="0">
              <a:solidFill>
                <a:prstClr val="black"/>
              </a:solidFill>
            </a:endParaRPr>
          </a:p>
        </p:txBody>
      </p:sp>
    </p:spTree>
    <p:extLst>
      <p:ext uri="{BB962C8B-B14F-4D97-AF65-F5344CB8AC3E}">
        <p14:creationId xmlns:p14="http://schemas.microsoft.com/office/powerpoint/2010/main" val="64299937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Properties </a:t>
            </a:r>
            <a:endParaRPr lang="zh-CN" altLang="en-US" dirty="0"/>
          </a:p>
        </p:txBody>
      </p:sp>
      <p:pic>
        <p:nvPicPr>
          <p:cNvPr id="5" name="Picture 4" descr="Q3 2012 Combined Full Report.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10298" t="18109" r="7505" b="12836"/>
          <a:stretch/>
        </p:blipFill>
        <p:spPr>
          <a:xfrm>
            <a:off x="270509" y="1417638"/>
            <a:ext cx="7233315" cy="4735773"/>
          </a:xfrm>
          <a:prstGeom prst="rect">
            <a:avLst/>
          </a:prstGeom>
        </p:spPr>
      </p:pic>
      <p:sp>
        <p:nvSpPr>
          <p:cNvPr id="7" name="Rounded Rectangle 6"/>
          <p:cNvSpPr/>
          <p:nvPr/>
        </p:nvSpPr>
        <p:spPr>
          <a:xfrm>
            <a:off x="606582" y="5295331"/>
            <a:ext cx="7107081" cy="17742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78869402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15 Assets</a:t>
            </a:r>
            <a:endParaRPr lang="en-US" dirty="0"/>
          </a:p>
        </p:txBody>
      </p:sp>
      <p:pic>
        <p:nvPicPr>
          <p:cNvPr id="4" name="Picture 3" descr="current_investor_update.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9875" t="23155" r="12451" b="14828"/>
          <a:stretch/>
        </p:blipFill>
        <p:spPr>
          <a:xfrm>
            <a:off x="597529" y="1611514"/>
            <a:ext cx="6835366" cy="4146487"/>
          </a:xfrm>
          <a:prstGeom prst="rect">
            <a:avLst/>
          </a:prstGeom>
        </p:spPr>
      </p:pic>
      <p:sp>
        <p:nvSpPr>
          <p:cNvPr id="3" name="Rounded Rectangle 2"/>
          <p:cNvSpPr/>
          <p:nvPr/>
        </p:nvSpPr>
        <p:spPr>
          <a:xfrm>
            <a:off x="935421" y="2343807"/>
            <a:ext cx="6497474" cy="17867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807308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310" y="304800"/>
            <a:ext cx="8019253"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22066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The Bow</a:t>
            </a:r>
            <a:endParaRPr lang="zh-CN" altLang="en-US" dirty="0"/>
          </a:p>
        </p:txBody>
      </p:sp>
      <p:sp>
        <p:nvSpPr>
          <p:cNvPr id="3" name="Content Placeholder 2"/>
          <p:cNvSpPr>
            <a:spLocks noGrp="1"/>
          </p:cNvSpPr>
          <p:nvPr>
            <p:ph idx="1"/>
          </p:nvPr>
        </p:nvSpPr>
        <p:spPr>
          <a:xfrm>
            <a:off x="244549" y="1127051"/>
            <a:ext cx="6922791" cy="5178056"/>
          </a:xfrm>
        </p:spPr>
        <p:txBody>
          <a:bodyPr/>
          <a:lstStyle/>
          <a:p>
            <a:r>
              <a:rPr lang="en-US" altLang="zh-CN" dirty="0"/>
              <a:t>a world-class, approximately two-million square foot downtown office </a:t>
            </a:r>
            <a:endParaRPr lang="en-US" altLang="zh-CN" dirty="0" smtClean="0"/>
          </a:p>
          <a:p>
            <a:r>
              <a:rPr lang="en-US" altLang="zh-CN" dirty="0"/>
              <a:t>It is the largest Canadian office tower west of </a:t>
            </a:r>
            <a:r>
              <a:rPr lang="en-US" altLang="zh-CN" dirty="0" smtClean="0"/>
              <a:t>Toronto </a:t>
            </a:r>
            <a:r>
              <a:rPr lang="en-US" altLang="zh-CN" dirty="0" err="1" smtClean="0"/>
              <a:t>andwill</a:t>
            </a:r>
            <a:r>
              <a:rPr lang="en-US" altLang="zh-CN" dirty="0" smtClean="0"/>
              <a:t> </a:t>
            </a:r>
            <a:r>
              <a:rPr lang="en-US" altLang="zh-CN" dirty="0"/>
              <a:t>be the keystone of their property portfolio</a:t>
            </a:r>
            <a:endParaRPr lang="en-US" altLang="zh-CN" dirty="0" smtClean="0"/>
          </a:p>
          <a:p>
            <a:r>
              <a:rPr lang="en-US" altLang="zh-CN" dirty="0"/>
              <a:t>fully leased </a:t>
            </a:r>
            <a:r>
              <a:rPr lang="en-US" altLang="zh-CN" dirty="0" smtClean="0"/>
              <a:t>to EnCana </a:t>
            </a:r>
            <a:r>
              <a:rPr lang="en-US" altLang="zh-CN" dirty="0"/>
              <a:t>Corporation on a triple-net basis for a term of 25 </a:t>
            </a:r>
            <a:r>
              <a:rPr lang="en-US" altLang="zh-CN" dirty="0" smtClean="0"/>
              <a:t>years</a:t>
            </a:r>
          </a:p>
          <a:p>
            <a:r>
              <a:rPr lang="en-US" altLang="zh-CN" dirty="0"/>
              <a:t>The annualized year-one net income from The Bow is expected </a:t>
            </a:r>
            <a:r>
              <a:rPr lang="en-US" altLang="zh-CN" dirty="0" smtClean="0"/>
              <a:t>to be </a:t>
            </a:r>
            <a:r>
              <a:rPr lang="en-US" altLang="zh-CN" dirty="0"/>
              <a:t>approximately $93.5 million, and rental rates will increase 0.75% per annum on the office space </a:t>
            </a:r>
            <a:r>
              <a:rPr lang="en-US" altLang="zh-CN" dirty="0" smtClean="0"/>
              <a:t>and 1.5</a:t>
            </a:r>
            <a:r>
              <a:rPr lang="en-US" altLang="zh-CN" dirty="0"/>
              <a:t>% per annum on the parking space during the lease.</a:t>
            </a:r>
            <a:endParaRPr lang="en-US" altLang="zh-CN" dirty="0" smtClean="0"/>
          </a:p>
          <a:p>
            <a:endParaRPr lang="en-US" altLang="zh-CN" dirty="0" smtClean="0"/>
          </a:p>
          <a:p>
            <a:endParaRPr lang="zh-CN" alt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991" y="0"/>
            <a:ext cx="1764009" cy="6996223"/>
          </a:xfrm>
          <a:prstGeom prst="rect">
            <a:avLst/>
          </a:prstGeom>
        </p:spPr>
      </p:pic>
    </p:spTree>
    <p:extLst>
      <p:ext uri="{BB962C8B-B14F-4D97-AF65-F5344CB8AC3E}">
        <p14:creationId xmlns:p14="http://schemas.microsoft.com/office/powerpoint/2010/main" val="396883589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Scotia Plaza </a:t>
            </a:r>
          </a:p>
        </p:txBody>
      </p:sp>
      <p:sp>
        <p:nvSpPr>
          <p:cNvPr id="3" name="Content Placeholder 2"/>
          <p:cNvSpPr>
            <a:spLocks noGrp="1"/>
          </p:cNvSpPr>
          <p:nvPr>
            <p:ph idx="1"/>
          </p:nvPr>
        </p:nvSpPr>
        <p:spPr>
          <a:xfrm>
            <a:off x="457200" y="1600200"/>
            <a:ext cx="6553200" cy="4724400"/>
          </a:xfrm>
        </p:spPr>
        <p:txBody>
          <a:bodyPr/>
          <a:lstStyle/>
          <a:p>
            <a:r>
              <a:rPr lang="en-US" dirty="0" smtClean="0"/>
              <a:t>Scotia </a:t>
            </a:r>
            <a:r>
              <a:rPr lang="en-US" dirty="0"/>
              <a:t>Plaza comprises </a:t>
            </a:r>
            <a:r>
              <a:rPr lang="en-US" dirty="0" smtClean="0"/>
              <a:t>approximately 2.0 </a:t>
            </a:r>
            <a:r>
              <a:rPr lang="en-US" dirty="0"/>
              <a:t>million sq. ft. of prime office and </a:t>
            </a:r>
            <a:r>
              <a:rPr lang="en-US" dirty="0" smtClean="0"/>
              <a:t>retail space </a:t>
            </a:r>
            <a:r>
              <a:rPr lang="en-US" dirty="0"/>
              <a:t>across four connected </a:t>
            </a:r>
            <a:r>
              <a:rPr lang="en-US" dirty="0" smtClean="0"/>
              <a:t>buildings</a:t>
            </a:r>
          </a:p>
          <a:p>
            <a:r>
              <a:rPr lang="en-US" dirty="0"/>
              <a:t>Located in the heart of Toronto’s Financial District, the largest office node in </a:t>
            </a:r>
            <a:r>
              <a:rPr lang="en-US" dirty="0" smtClean="0"/>
              <a:t>Canada</a:t>
            </a:r>
          </a:p>
          <a:p>
            <a:r>
              <a:rPr lang="en-US" dirty="0"/>
              <a:t>Acquired a one‐third interest in Scotia </a:t>
            </a:r>
            <a:r>
              <a:rPr lang="en-US" dirty="0" smtClean="0"/>
              <a:t>Plaza for </a:t>
            </a:r>
            <a:r>
              <a:rPr lang="en-US" dirty="0"/>
              <a:t>$422.2 million, closed June 15, </a:t>
            </a:r>
            <a:r>
              <a:rPr lang="en-US" dirty="0" smtClean="0"/>
              <a:t>2012</a:t>
            </a:r>
          </a:p>
          <a:p>
            <a:r>
              <a:rPr lang="en-US" dirty="0"/>
              <a:t>Outstanding anchor tenant: Bank </a:t>
            </a:r>
            <a:r>
              <a:rPr lang="en-US" dirty="0" smtClean="0"/>
              <a:t>of Nova Scotia will lease approximately </a:t>
            </a:r>
            <a:r>
              <a:rPr lang="en-US" dirty="0"/>
              <a:t>61% of Scotia Plaza for </a:t>
            </a:r>
            <a:r>
              <a:rPr lang="en-US" dirty="0" smtClean="0"/>
              <a:t>an average </a:t>
            </a:r>
            <a:r>
              <a:rPr lang="en-US" dirty="0"/>
              <a:t>lease term of 13.5 years</a:t>
            </a:r>
          </a:p>
        </p:txBody>
      </p:sp>
      <p:pic>
        <p:nvPicPr>
          <p:cNvPr id="4" name="Picture 3" descr="Q2 2012 Combined Full Report.pdf - Adobe Reader"/>
          <p:cNvPicPr>
            <a:picLocks noChangeAspect="1"/>
          </p:cNvPicPr>
          <p:nvPr/>
        </p:nvPicPr>
        <p:blipFill rotWithShape="1">
          <a:blip r:embed="rId3">
            <a:extLst>
              <a:ext uri="{28A0092B-C50C-407E-A947-70E740481C1C}">
                <a14:useLocalDpi xmlns:a14="http://schemas.microsoft.com/office/drawing/2010/main" val="0"/>
              </a:ext>
            </a:extLst>
          </a:blip>
          <a:srcRect l="51524" t="25000" r="22715" b="26666"/>
          <a:stretch/>
        </p:blipFill>
        <p:spPr>
          <a:xfrm>
            <a:off x="7315199" y="-76200"/>
            <a:ext cx="2028825" cy="6934200"/>
          </a:xfrm>
          <a:prstGeom prst="rect">
            <a:avLst/>
          </a:prstGeom>
        </p:spPr>
      </p:pic>
    </p:spTree>
    <p:extLst>
      <p:ext uri="{BB962C8B-B14F-4D97-AF65-F5344CB8AC3E}">
        <p14:creationId xmlns:p14="http://schemas.microsoft.com/office/powerpoint/2010/main" val="373912249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Top </a:t>
            </a:r>
            <a:r>
              <a:rPr lang="en-CA" altLang="zh-CN" dirty="0" smtClean="0"/>
              <a:t>20 </a:t>
            </a:r>
            <a:r>
              <a:rPr lang="en-CA" altLang="zh-CN" dirty="0"/>
              <a:t>tenants </a:t>
            </a:r>
            <a:endParaRPr lang="zh-CN" altLang="en-US"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891" y="274638"/>
            <a:ext cx="3238262" cy="181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9749" y="2204949"/>
            <a:ext cx="3238262" cy="238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6461" y="4701301"/>
            <a:ext cx="3245692" cy="189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Q3 2012 Combined Full Report.pdf - Adobe Reader"/>
          <p:cNvPicPr>
            <a:picLocks noChangeAspect="1"/>
          </p:cNvPicPr>
          <p:nvPr/>
        </p:nvPicPr>
        <p:blipFill rotWithShape="1">
          <a:blip r:embed="rId6" cstate="print">
            <a:extLst>
              <a:ext uri="{28A0092B-C50C-407E-A947-70E740481C1C}">
                <a14:useLocalDpi xmlns:a14="http://schemas.microsoft.com/office/drawing/2010/main" val="0"/>
              </a:ext>
            </a:extLst>
          </a:blip>
          <a:srcRect l="11533" t="15124" r="8983" b="5870"/>
          <a:stretch/>
        </p:blipFill>
        <p:spPr>
          <a:xfrm>
            <a:off x="-1" y="1176604"/>
            <a:ext cx="5445455" cy="5418161"/>
          </a:xfrm>
          <a:prstGeom prst="rect">
            <a:avLst/>
          </a:prstGeom>
        </p:spPr>
      </p:pic>
    </p:spTree>
    <p:extLst>
      <p:ext uri="{BB962C8B-B14F-4D97-AF65-F5344CB8AC3E}">
        <p14:creationId xmlns:p14="http://schemas.microsoft.com/office/powerpoint/2010/main" val="20043594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Occupancy </a:t>
            </a:r>
            <a:endParaRPr lang="zh-CN" alt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07349"/>
            <a:ext cx="725059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Q3 2012 Combined Full Report.pdf - Adobe Reader"/>
          <p:cNvPicPr>
            <a:picLocks noChangeAspect="1"/>
          </p:cNvPicPr>
          <p:nvPr/>
        </p:nvPicPr>
        <p:blipFill rotWithShape="1">
          <a:blip r:embed="rId4" cstate="print">
            <a:extLst>
              <a:ext uri="{28A0092B-C50C-407E-A947-70E740481C1C}">
                <a14:useLocalDpi xmlns:a14="http://schemas.microsoft.com/office/drawing/2010/main" val="0"/>
              </a:ext>
            </a:extLst>
          </a:blip>
          <a:srcRect l="10420" t="40611" r="11286" b="29695"/>
          <a:stretch/>
        </p:blipFill>
        <p:spPr>
          <a:xfrm>
            <a:off x="457200" y="4345584"/>
            <a:ext cx="7250595" cy="2023280"/>
          </a:xfrm>
          <a:prstGeom prst="rect">
            <a:avLst/>
          </a:prstGeom>
        </p:spPr>
      </p:pic>
    </p:spTree>
    <p:extLst>
      <p:ext uri="{BB962C8B-B14F-4D97-AF65-F5344CB8AC3E}">
        <p14:creationId xmlns:p14="http://schemas.microsoft.com/office/powerpoint/2010/main" val="91208381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Lease expires</a:t>
            </a:r>
            <a:endParaRPr lang="en-US" dirty="0"/>
          </a:p>
        </p:txBody>
      </p:sp>
      <p:pic>
        <p:nvPicPr>
          <p:cNvPr id="4" name="Picture 3" descr="Q4 2011 Combined Full Report.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11878" t="46271" r="9298" b="13456"/>
          <a:stretch/>
        </p:blipFill>
        <p:spPr>
          <a:xfrm>
            <a:off x="457200" y="1492900"/>
            <a:ext cx="6936463" cy="2761860"/>
          </a:xfrm>
          <a:prstGeom prst="rect">
            <a:avLst/>
          </a:prstGeom>
        </p:spPr>
      </p:pic>
    </p:spTree>
    <p:extLst>
      <p:ext uri="{BB962C8B-B14F-4D97-AF65-F5344CB8AC3E}">
        <p14:creationId xmlns:p14="http://schemas.microsoft.com/office/powerpoint/2010/main" val="254960455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remaining lease term </a:t>
            </a:r>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1" y="1417638"/>
            <a:ext cx="7903028" cy="16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4274" y="4490113"/>
            <a:ext cx="7042245" cy="1200329"/>
          </a:xfrm>
          <a:prstGeom prst="rect">
            <a:avLst/>
          </a:prstGeom>
          <a:noFill/>
        </p:spPr>
        <p:txBody>
          <a:bodyPr wrap="square" rtlCol="0">
            <a:spAutoFit/>
          </a:bodyPr>
          <a:lstStyle/>
          <a:p>
            <a:pPr marL="285750" indent="-285750" defTabSz="457200">
              <a:buFont typeface="Arial" pitchFamily="34" charset="0"/>
              <a:buChar char="•"/>
            </a:pPr>
            <a:r>
              <a:rPr lang="en-US" dirty="0">
                <a:solidFill>
                  <a:prstClr val="black"/>
                </a:solidFill>
                <a:latin typeface="Cambria"/>
              </a:rPr>
              <a:t>H&amp;R's average remaining lease term is 11.0 years, the highest in the Canadian REIT universe. </a:t>
            </a:r>
            <a:endParaRPr lang="en-US" dirty="0" smtClean="0">
              <a:solidFill>
                <a:prstClr val="black"/>
              </a:solidFill>
              <a:latin typeface="Cambria"/>
            </a:endParaRPr>
          </a:p>
          <a:p>
            <a:pPr marL="285750" indent="-285750" defTabSz="457200">
              <a:buFont typeface="Arial" pitchFamily="34" charset="0"/>
              <a:buChar char="•"/>
            </a:pPr>
            <a:r>
              <a:rPr lang="en-US" dirty="0" smtClean="0">
                <a:solidFill>
                  <a:prstClr val="black"/>
                </a:solidFill>
                <a:latin typeface="Cambria"/>
              </a:rPr>
              <a:t>Long-term leases </a:t>
            </a:r>
            <a:r>
              <a:rPr lang="en-US" dirty="0">
                <a:solidFill>
                  <a:prstClr val="black"/>
                </a:solidFill>
                <a:latin typeface="Cambria"/>
              </a:rPr>
              <a:t>are matched with long-term mortgage debt (7.7-year average remaining mortgage term).</a:t>
            </a:r>
          </a:p>
        </p:txBody>
      </p:sp>
      <p:pic>
        <p:nvPicPr>
          <p:cNvPr id="5" name="Picture 4" descr="Q3 2012 Combined Full Report.pdf - Adobe Reader"/>
          <p:cNvPicPr>
            <a:picLocks noChangeAspect="1"/>
          </p:cNvPicPr>
          <p:nvPr/>
        </p:nvPicPr>
        <p:blipFill rotWithShape="1">
          <a:blip r:embed="rId4" cstate="print">
            <a:extLst>
              <a:ext uri="{28A0092B-C50C-407E-A947-70E740481C1C}">
                <a14:useLocalDpi xmlns:a14="http://schemas.microsoft.com/office/drawing/2010/main" val="0"/>
              </a:ext>
            </a:extLst>
          </a:blip>
          <a:srcRect l="11693" t="79204" r="7195" b="5671"/>
          <a:stretch/>
        </p:blipFill>
        <p:spPr>
          <a:xfrm>
            <a:off x="389795" y="2674961"/>
            <a:ext cx="8017226" cy="1282887"/>
          </a:xfrm>
          <a:prstGeom prst="rect">
            <a:avLst/>
          </a:prstGeom>
        </p:spPr>
      </p:pic>
    </p:spTree>
    <p:extLst>
      <p:ext uri="{BB962C8B-B14F-4D97-AF65-F5344CB8AC3E}">
        <p14:creationId xmlns:p14="http://schemas.microsoft.com/office/powerpoint/2010/main" val="252270861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Acquisitions </a:t>
            </a:r>
          </a:p>
        </p:txBody>
      </p:sp>
      <p:pic>
        <p:nvPicPr>
          <p:cNvPr id="4" name="Picture 3" descr="Q4 2011 Combined Full Report.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17042" t="14213" r="8248" b="46369"/>
          <a:stretch/>
        </p:blipFill>
        <p:spPr>
          <a:xfrm>
            <a:off x="572812" y="1417637"/>
            <a:ext cx="6804453" cy="2885719"/>
          </a:xfrm>
          <a:prstGeom prst="rect">
            <a:avLst/>
          </a:prstGeom>
        </p:spPr>
      </p:pic>
      <p:sp>
        <p:nvSpPr>
          <p:cNvPr id="5" name="Rounded Rectangle 4"/>
          <p:cNvSpPr/>
          <p:nvPr/>
        </p:nvSpPr>
        <p:spPr>
          <a:xfrm>
            <a:off x="572812" y="2322786"/>
            <a:ext cx="6595243" cy="1786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ounded Rectangle 5"/>
          <p:cNvSpPr/>
          <p:nvPr/>
        </p:nvSpPr>
        <p:spPr>
          <a:xfrm>
            <a:off x="672662" y="2722179"/>
            <a:ext cx="6495393" cy="56755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descr="Q2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6080" t="50556" r="9331" b="11015"/>
          <a:stretch/>
        </p:blipFill>
        <p:spPr>
          <a:xfrm>
            <a:off x="693182" y="4222531"/>
            <a:ext cx="6563711" cy="2635469"/>
          </a:xfrm>
          <a:prstGeom prst="rect">
            <a:avLst/>
          </a:prstGeom>
        </p:spPr>
      </p:pic>
    </p:spTree>
    <p:extLst>
      <p:ext uri="{BB962C8B-B14F-4D97-AF65-F5344CB8AC3E}">
        <p14:creationId xmlns:p14="http://schemas.microsoft.com/office/powerpoint/2010/main" val="105792408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20419"/>
          </a:xfrm>
        </p:spPr>
        <p:txBody>
          <a:bodyPr/>
          <a:lstStyle/>
          <a:p>
            <a:r>
              <a:rPr lang="en-US" dirty="0" smtClean="0"/>
              <a:t>Acquisitions </a:t>
            </a:r>
            <a:endParaRPr lang="en-US" dirty="0"/>
          </a:p>
        </p:txBody>
      </p:sp>
      <p:pic>
        <p:nvPicPr>
          <p:cNvPr id="5" name="Picture 4" descr="Q4 2011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1488" t="28250" r="8814" b="10101"/>
          <a:stretch/>
        </p:blipFill>
        <p:spPr>
          <a:xfrm>
            <a:off x="602073" y="1447800"/>
            <a:ext cx="7447987" cy="3890322"/>
          </a:xfrm>
          <a:prstGeom prst="rect">
            <a:avLst/>
          </a:prstGeom>
        </p:spPr>
      </p:pic>
      <p:sp>
        <p:nvSpPr>
          <p:cNvPr id="6" name="Rectangle 5"/>
          <p:cNvSpPr/>
          <p:nvPr/>
        </p:nvSpPr>
        <p:spPr>
          <a:xfrm>
            <a:off x="808488" y="4800600"/>
            <a:ext cx="5287511" cy="2809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7" name="Rectangle 6"/>
          <p:cNvSpPr/>
          <p:nvPr/>
        </p:nvSpPr>
        <p:spPr>
          <a:xfrm>
            <a:off x="805217" y="4495800"/>
            <a:ext cx="5290782" cy="3138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8" name="Rectangle 7"/>
          <p:cNvSpPr/>
          <p:nvPr/>
        </p:nvSpPr>
        <p:spPr>
          <a:xfrm>
            <a:off x="805218" y="3276600"/>
            <a:ext cx="5290781"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119945997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20419"/>
          </a:xfrm>
        </p:spPr>
        <p:txBody>
          <a:bodyPr/>
          <a:lstStyle/>
          <a:p>
            <a:r>
              <a:rPr lang="en-US" dirty="0" smtClean="0"/>
              <a:t>Acquisitions </a:t>
            </a:r>
            <a:endParaRPr lang="en-US" dirty="0"/>
          </a:p>
        </p:txBody>
      </p:sp>
      <p:pic>
        <p:nvPicPr>
          <p:cNvPr id="4" name="Picture 3" descr="Q3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1848" t="37214" r="5954" b="15223"/>
          <a:stretch/>
        </p:blipFill>
        <p:spPr>
          <a:xfrm>
            <a:off x="232011" y="1651379"/>
            <a:ext cx="7233313" cy="3261816"/>
          </a:xfrm>
          <a:prstGeom prst="rect">
            <a:avLst/>
          </a:prstGeom>
        </p:spPr>
      </p:pic>
      <p:sp>
        <p:nvSpPr>
          <p:cNvPr id="10" name="Rectangle 9"/>
          <p:cNvSpPr/>
          <p:nvPr/>
        </p:nvSpPr>
        <p:spPr>
          <a:xfrm>
            <a:off x="232011" y="3016155"/>
            <a:ext cx="7110485" cy="2661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73154413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5992" y="1705011"/>
            <a:ext cx="6461185" cy="4044764"/>
          </a:xfr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775" y="341124"/>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418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iShares</a:t>
            </a:r>
            <a:r>
              <a:rPr lang="en-US" sz="3200" dirty="0" smtClean="0"/>
              <a:t> S&amp;P/TSX Capped REIT Index Fund</a:t>
            </a:r>
            <a:endParaRPr lang="en-US" sz="32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47800"/>
            <a:ext cx="7570256" cy="113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2667000"/>
            <a:ext cx="426214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9512" y="2901679"/>
            <a:ext cx="3229815" cy="220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13518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J. </a:t>
            </a:r>
            <a:r>
              <a:rPr lang="en-US" dirty="0" err="1" smtClean="0"/>
              <a:t>Hofstedter</a:t>
            </a:r>
            <a:r>
              <a:rPr lang="en-US" dirty="0" smtClean="0"/>
              <a:t/>
            </a:r>
            <a:br>
              <a:rPr lang="en-US" dirty="0" smtClean="0"/>
            </a:br>
            <a:r>
              <a:rPr lang="en-US" dirty="0" smtClean="0"/>
              <a:t>(</a:t>
            </a:r>
            <a:r>
              <a:rPr lang="en-US" sz="3600" dirty="0" smtClean="0"/>
              <a:t>President  and CEO)</a:t>
            </a:r>
            <a:endParaRPr lang="en-US" dirty="0"/>
          </a:p>
        </p:txBody>
      </p:sp>
      <p:graphicFrame>
        <p:nvGraphicFramePr>
          <p:cNvPr id="6" name="Diagram 5"/>
          <p:cNvGraphicFramePr/>
          <p:nvPr>
            <p:extLst>
              <p:ext uri="{D42A27DB-BD31-4B8C-83A1-F6EECF244321}">
                <p14:modId xmlns:p14="http://schemas.microsoft.com/office/powerpoint/2010/main" val="3752827073"/>
              </p:ext>
            </p:extLst>
          </p:nvPr>
        </p:nvGraphicFramePr>
        <p:xfrm>
          <a:off x="232913" y="1656272"/>
          <a:ext cx="7979434" cy="4537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367316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J. </a:t>
            </a:r>
            <a:r>
              <a:rPr lang="en-US" dirty="0" err="1"/>
              <a:t>Hofstedter</a:t>
            </a:r>
            <a:endParaRPr lang="en-US" dirty="0"/>
          </a:p>
        </p:txBody>
      </p:sp>
      <p:sp>
        <p:nvSpPr>
          <p:cNvPr id="3" name="Content Placeholder 2"/>
          <p:cNvSpPr>
            <a:spLocks noGrp="1"/>
          </p:cNvSpPr>
          <p:nvPr>
            <p:ph idx="1"/>
          </p:nvPr>
        </p:nvSpPr>
        <p:spPr/>
        <p:txBody>
          <a:bodyPr/>
          <a:lstStyle/>
          <a:p>
            <a:r>
              <a:rPr lang="en-US" dirty="0"/>
              <a:t>Has more than 30 years of real estate industry </a:t>
            </a:r>
            <a:r>
              <a:rPr lang="en-US" dirty="0" smtClean="0"/>
              <a:t>experience.</a:t>
            </a:r>
          </a:p>
          <a:p>
            <a:r>
              <a:rPr lang="en-US" dirty="0" smtClean="0"/>
              <a:t>As </a:t>
            </a:r>
            <a:r>
              <a:rPr lang="en-US" dirty="0"/>
              <a:t>head of H&amp;R Development's Office Division, Mr. </a:t>
            </a:r>
            <a:r>
              <a:rPr lang="en-US" dirty="0" err="1"/>
              <a:t>Hofstedter</a:t>
            </a:r>
            <a:r>
              <a:rPr lang="en-US" dirty="0"/>
              <a:t> was responsible for building most of the properties that comprised the initial assets of the REIT</a:t>
            </a:r>
            <a:r>
              <a:rPr lang="en-US" dirty="0" smtClean="0"/>
              <a:t>.</a:t>
            </a:r>
          </a:p>
          <a:p>
            <a:r>
              <a:rPr lang="en-US" dirty="0"/>
              <a:t>In addition to commercial development, </a:t>
            </a:r>
            <a:r>
              <a:rPr lang="en-US" dirty="0" smtClean="0"/>
              <a:t>he has </a:t>
            </a:r>
            <a:r>
              <a:rPr lang="en-US" dirty="0"/>
              <a:t>considerable experience in high-rise residential and was responsible for building many prominent Toronto </a:t>
            </a:r>
            <a:r>
              <a:rPr lang="en-US" dirty="0" smtClean="0"/>
              <a:t>condominiums.</a:t>
            </a:r>
          </a:p>
          <a:p>
            <a:r>
              <a:rPr lang="en-US" dirty="0"/>
              <a:t> Mr. </a:t>
            </a:r>
            <a:r>
              <a:rPr lang="en-US" dirty="0" err="1"/>
              <a:t>Hofstedter’s</a:t>
            </a:r>
            <a:r>
              <a:rPr lang="en-US" dirty="0"/>
              <a:t> academic and professional experience indicates in the areas of executive management, real estate and finance.</a:t>
            </a:r>
          </a:p>
          <a:p>
            <a:endParaRPr lang="en-US" dirty="0"/>
          </a:p>
          <a:p>
            <a:endParaRPr lang="en-US" dirty="0"/>
          </a:p>
        </p:txBody>
      </p:sp>
    </p:spTree>
    <p:extLst>
      <p:ext uri="{BB962C8B-B14F-4D97-AF65-F5344CB8AC3E}">
        <p14:creationId xmlns:p14="http://schemas.microsoft.com/office/powerpoint/2010/main" val="84958884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Larry </a:t>
            </a:r>
            <a:r>
              <a:rPr lang="en-US" dirty="0" err="1" smtClean="0"/>
              <a:t>Froom</a:t>
            </a:r>
            <a:r>
              <a:rPr lang="en-US" dirty="0"/>
              <a:t/>
            </a:r>
            <a:br>
              <a:rPr lang="en-US" dirty="0"/>
            </a:br>
            <a:r>
              <a:rPr lang="en-US" dirty="0" smtClean="0"/>
              <a:t>(</a:t>
            </a:r>
            <a:r>
              <a:rPr lang="en-US" sz="3600" dirty="0" smtClean="0"/>
              <a:t>CFO)</a:t>
            </a:r>
            <a:endParaRPr lang="en-US" dirty="0"/>
          </a:p>
        </p:txBody>
      </p:sp>
      <p:graphicFrame>
        <p:nvGraphicFramePr>
          <p:cNvPr id="6" name="Diagram 5"/>
          <p:cNvGraphicFramePr/>
          <p:nvPr>
            <p:extLst>
              <p:ext uri="{D42A27DB-BD31-4B8C-83A1-F6EECF244321}">
                <p14:modId xmlns:p14="http://schemas.microsoft.com/office/powerpoint/2010/main" val="1078421614"/>
              </p:ext>
            </p:extLst>
          </p:nvPr>
        </p:nvGraphicFramePr>
        <p:xfrm>
          <a:off x="415491" y="1719646"/>
          <a:ext cx="7625495" cy="4537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722928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Larry </a:t>
            </a:r>
            <a:r>
              <a:rPr lang="en-US" dirty="0" err="1"/>
              <a:t>Froom</a:t>
            </a:r>
            <a:endParaRPr lang="en-US" dirty="0"/>
          </a:p>
        </p:txBody>
      </p:sp>
      <p:sp>
        <p:nvSpPr>
          <p:cNvPr id="3" name="Content Placeholder 2"/>
          <p:cNvSpPr>
            <a:spLocks noGrp="1"/>
          </p:cNvSpPr>
          <p:nvPr>
            <p:ph idx="1"/>
          </p:nvPr>
        </p:nvSpPr>
        <p:spPr/>
        <p:txBody>
          <a:bodyPr/>
          <a:lstStyle/>
          <a:p>
            <a:r>
              <a:rPr lang="en-US" dirty="0" smtClean="0"/>
              <a:t>has </a:t>
            </a:r>
            <a:r>
              <a:rPr lang="en-US" dirty="0"/>
              <a:t>over fifteen years of real estate industry experience. </a:t>
            </a:r>
            <a:endParaRPr lang="en-US" dirty="0" smtClean="0"/>
          </a:p>
          <a:p>
            <a:r>
              <a:rPr lang="en-US" dirty="0"/>
              <a:t>As CFO, Mr. </a:t>
            </a:r>
            <a:r>
              <a:rPr lang="en-US" dirty="0" err="1"/>
              <a:t>Froom</a:t>
            </a:r>
            <a:r>
              <a:rPr lang="en-US" dirty="0"/>
              <a:t> is responsible for overseeing all financial transactions, Unit offerings and investor relations</a:t>
            </a:r>
            <a:r>
              <a:rPr lang="en-US" dirty="0" smtClean="0"/>
              <a:t>.</a:t>
            </a:r>
          </a:p>
          <a:p>
            <a:r>
              <a:rPr lang="en-US" dirty="0" smtClean="0"/>
              <a:t>Prior </a:t>
            </a:r>
            <a:r>
              <a:rPr lang="en-US" dirty="0"/>
              <a:t>to joining H&amp;R, he was manager at Ernst &amp; Young where he serviced clients in the real estate industry</a:t>
            </a:r>
            <a:r>
              <a:rPr lang="en-US" dirty="0" smtClean="0"/>
              <a:t>.</a:t>
            </a:r>
          </a:p>
          <a:p>
            <a:r>
              <a:rPr lang="en-US" dirty="0" smtClean="0"/>
              <a:t>is </a:t>
            </a:r>
            <a:r>
              <a:rPr lang="en-US" dirty="0"/>
              <a:t>a member of </a:t>
            </a:r>
            <a:r>
              <a:rPr lang="en-US" dirty="0" err="1"/>
              <a:t>Realpac</a:t>
            </a:r>
            <a:r>
              <a:rPr lang="en-US" dirty="0"/>
              <a:t> (Canada’s most influential voice in the real property investment </a:t>
            </a:r>
            <a:r>
              <a:rPr lang="en-US" dirty="0" smtClean="0"/>
              <a:t>industry)</a:t>
            </a:r>
            <a:endParaRPr lang="en-US" dirty="0"/>
          </a:p>
        </p:txBody>
      </p:sp>
    </p:spTree>
    <p:extLst>
      <p:ext uri="{BB962C8B-B14F-4D97-AF65-F5344CB8AC3E}">
        <p14:creationId xmlns:p14="http://schemas.microsoft.com/office/powerpoint/2010/main" val="37428310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04511" cy="1143000"/>
          </a:xfrm>
        </p:spPr>
        <p:txBody>
          <a:bodyPr/>
          <a:lstStyle/>
          <a:p>
            <a:r>
              <a:rPr lang="en-US" dirty="0"/>
              <a:t>Nathan </a:t>
            </a:r>
            <a:r>
              <a:rPr lang="en-US" dirty="0" err="1" smtClean="0"/>
              <a:t>Uhr</a:t>
            </a:r>
            <a:r>
              <a:rPr lang="en-US" dirty="0" smtClean="0"/>
              <a:t> </a:t>
            </a:r>
            <a:r>
              <a:rPr lang="en-US" dirty="0"/>
              <a:t/>
            </a:r>
            <a:br>
              <a:rPr lang="en-US" dirty="0"/>
            </a:br>
            <a:r>
              <a:rPr lang="en-US" dirty="0" smtClean="0"/>
              <a:t>(</a:t>
            </a:r>
            <a:r>
              <a:rPr lang="en-US" sz="3600" dirty="0" smtClean="0"/>
              <a:t>COO)</a:t>
            </a:r>
            <a:endParaRPr lang="en-US" dirty="0"/>
          </a:p>
        </p:txBody>
      </p:sp>
      <p:sp>
        <p:nvSpPr>
          <p:cNvPr id="3" name="TextBox 2"/>
          <p:cNvSpPr txBox="1"/>
          <p:nvPr/>
        </p:nvSpPr>
        <p:spPr>
          <a:xfrm>
            <a:off x="805758" y="1711105"/>
            <a:ext cx="6536602" cy="7140416"/>
          </a:xfrm>
          <a:prstGeom prst="rect">
            <a:avLst/>
          </a:prstGeom>
          <a:noFill/>
        </p:spPr>
        <p:txBody>
          <a:bodyPr wrap="square" rtlCol="0">
            <a:spAutoFit/>
          </a:bodyPr>
          <a:lstStyle/>
          <a:p>
            <a:pPr marL="285750" indent="-285750" defTabSz="457200">
              <a:buFont typeface="Arial" pitchFamily="34" charset="0"/>
              <a:buChar char="•"/>
            </a:pPr>
            <a:r>
              <a:rPr lang="en-US" sz="2200" dirty="0">
                <a:solidFill>
                  <a:prstClr val="black"/>
                </a:solidFill>
              </a:rPr>
              <a:t>has over thirty years of real estate industry </a:t>
            </a:r>
            <a:r>
              <a:rPr lang="en-US" sz="2200" dirty="0" smtClean="0">
                <a:solidFill>
                  <a:prstClr val="black"/>
                </a:solidFill>
              </a:rPr>
              <a:t>experience</a:t>
            </a:r>
          </a:p>
          <a:p>
            <a:pPr marL="285750" indent="-285750" defTabSz="457200">
              <a:buFont typeface="Arial" pitchFamily="34" charset="0"/>
              <a:buChar char="•"/>
            </a:pPr>
            <a:r>
              <a:rPr lang="en-US" sz="2200" dirty="0" smtClean="0">
                <a:solidFill>
                  <a:prstClr val="black"/>
                </a:solidFill>
              </a:rPr>
              <a:t>was </a:t>
            </a:r>
            <a:r>
              <a:rPr lang="en-US" sz="2200" dirty="0">
                <a:solidFill>
                  <a:prstClr val="black"/>
                </a:solidFill>
              </a:rPr>
              <a:t>H&amp;R Developments' Director of Leasing and Property Management and held various other positions with H&amp;R over 20 years before becoming Vice-President, Acquisitions of H&amp;R REIT, at its inception, in December 1996.</a:t>
            </a:r>
          </a:p>
          <a:p>
            <a:pPr marL="285750" indent="-285750" defTabSz="457200">
              <a:buFont typeface="Arial" pitchFamily="34" charset="0"/>
              <a:buChar char="•"/>
            </a:pPr>
            <a:r>
              <a:rPr lang="en-US" sz="2200" dirty="0">
                <a:solidFill>
                  <a:prstClr val="black"/>
                </a:solidFill>
              </a:rPr>
              <a:t>Mr. </a:t>
            </a:r>
            <a:r>
              <a:rPr lang="en-US" sz="2200" dirty="0" err="1">
                <a:solidFill>
                  <a:prstClr val="black"/>
                </a:solidFill>
              </a:rPr>
              <a:t>Uhr</a:t>
            </a:r>
            <a:r>
              <a:rPr lang="en-US" sz="2200" dirty="0">
                <a:solidFill>
                  <a:prstClr val="black"/>
                </a:solidFill>
              </a:rPr>
              <a:t> leads the due diligence team on any acquisition or mezzanine financing planned by the REIT and is responsible for management and leasing issues relating to the REIT's properties.</a:t>
            </a: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9112" y="444389"/>
            <a:ext cx="1946495" cy="1946495"/>
          </a:xfrm>
          <a:prstGeom prst="rect">
            <a:avLst/>
          </a:prstGeom>
        </p:spPr>
      </p:pic>
    </p:spTree>
    <p:extLst>
      <p:ext uri="{BB962C8B-B14F-4D97-AF65-F5344CB8AC3E}">
        <p14:creationId xmlns:p14="http://schemas.microsoft.com/office/powerpoint/2010/main" val="387970249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3" y="2084294"/>
            <a:ext cx="7812741" cy="2353235"/>
          </a:xfrm>
        </p:spPr>
        <p:txBody>
          <a:bodyPr/>
          <a:lstStyle/>
          <a:p>
            <a:pPr algn="ctr"/>
            <a:r>
              <a:rPr lang="en-US" dirty="0" smtClean="0"/>
              <a:t>HR’s Capital structure </a:t>
            </a:r>
            <a:br>
              <a:rPr lang="en-US" dirty="0" smtClean="0"/>
            </a:br>
            <a:r>
              <a:rPr lang="en-US" dirty="0" smtClean="0"/>
              <a:t>and </a:t>
            </a:r>
            <a:br>
              <a:rPr lang="en-US" dirty="0" smtClean="0"/>
            </a:br>
            <a:r>
              <a:rPr lang="en-US" dirty="0" smtClean="0"/>
              <a:t>Debt Maturities </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7409" y="310416"/>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7828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resource</a:t>
            </a:r>
            <a:endParaRPr lang="en-US" dirty="0"/>
          </a:p>
        </p:txBody>
      </p:sp>
      <p:pic>
        <p:nvPicPr>
          <p:cNvPr id="4" name="Picture 3" descr="Q4 2011 Combined Full Report.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12468" t="22089" r="8903" b="22388"/>
          <a:stretch/>
        </p:blipFill>
        <p:spPr>
          <a:xfrm>
            <a:off x="614149" y="1637730"/>
            <a:ext cx="7219666" cy="3971499"/>
          </a:xfrm>
          <a:prstGeom prst="rect">
            <a:avLst/>
          </a:prstGeom>
        </p:spPr>
      </p:pic>
      <p:sp>
        <p:nvSpPr>
          <p:cNvPr id="5" name="Rounded Rectangle 4"/>
          <p:cNvSpPr/>
          <p:nvPr/>
        </p:nvSpPr>
        <p:spPr>
          <a:xfrm>
            <a:off x="1050878" y="5254388"/>
            <a:ext cx="6687403" cy="17742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2752663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D</a:t>
            </a:r>
            <a:r>
              <a:rPr lang="en-US" altLang="zh-CN" dirty="0" smtClean="0"/>
              <a:t>istribution to </a:t>
            </a:r>
            <a:r>
              <a:rPr lang="en-US" altLang="zh-CN" dirty="0" err="1" smtClean="0"/>
              <a:t>unitholders</a:t>
            </a:r>
            <a:endParaRPr lang="zh-CN" altLang="en-US" dirty="0"/>
          </a:p>
        </p:txBody>
      </p:sp>
      <p:pic>
        <p:nvPicPr>
          <p:cNvPr id="3" name="Picture 2" descr="Q4 2011 Combined Full Report.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16536" t="64138" r="8675" b="14636"/>
          <a:stretch/>
        </p:blipFill>
        <p:spPr>
          <a:xfrm>
            <a:off x="712779" y="1579179"/>
            <a:ext cx="6581400" cy="1455684"/>
          </a:xfrm>
          <a:prstGeom prst="rect">
            <a:avLst/>
          </a:prstGeom>
        </p:spPr>
      </p:pic>
      <p:sp>
        <p:nvSpPr>
          <p:cNvPr id="5" name="Rounded Rectangle 4"/>
          <p:cNvSpPr/>
          <p:nvPr/>
        </p:nvSpPr>
        <p:spPr>
          <a:xfrm>
            <a:off x="712779" y="2307021"/>
            <a:ext cx="6558455" cy="14957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79" y="2886501"/>
            <a:ext cx="655845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flipV="1">
            <a:off x="735725" y="5445455"/>
            <a:ext cx="6320168" cy="3821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4121654062"/>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resource</a:t>
            </a:r>
            <a:endParaRPr lang="en-US" dirty="0"/>
          </a:p>
        </p:txBody>
      </p:sp>
      <p:pic>
        <p:nvPicPr>
          <p:cNvPr id="4" name="Picture 3" descr="Q4 2011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0750" t="17371" r="11369" b="21188"/>
          <a:stretch/>
        </p:blipFill>
        <p:spPr>
          <a:xfrm>
            <a:off x="736891" y="1347157"/>
            <a:ext cx="6853473" cy="2421030"/>
          </a:xfrm>
          <a:prstGeom prst="rect">
            <a:avLst/>
          </a:prstGeom>
        </p:spPr>
      </p:pic>
      <p:sp>
        <p:nvSpPr>
          <p:cNvPr id="5" name="TextBox 4"/>
          <p:cNvSpPr txBox="1"/>
          <p:nvPr/>
        </p:nvSpPr>
        <p:spPr>
          <a:xfrm>
            <a:off x="898556" y="5272713"/>
            <a:ext cx="6586396" cy="646331"/>
          </a:xfrm>
          <a:prstGeom prst="rect">
            <a:avLst/>
          </a:prstGeom>
          <a:noFill/>
        </p:spPr>
        <p:txBody>
          <a:bodyPr wrap="square" rtlCol="0">
            <a:spAutoFit/>
          </a:bodyPr>
          <a:lstStyle/>
          <a:p>
            <a:pPr defTabSz="457200"/>
            <a:r>
              <a:rPr lang="en-US" dirty="0" smtClean="0">
                <a:solidFill>
                  <a:prstClr val="black"/>
                </a:solidFill>
              </a:rPr>
              <a:t> </a:t>
            </a:r>
          </a:p>
          <a:p>
            <a:pPr defTabSz="457200"/>
            <a:endParaRPr lang="en-US" dirty="0">
              <a:solidFill>
                <a:prstClr val="black"/>
              </a:solidFill>
            </a:endParaRPr>
          </a:p>
        </p:txBody>
      </p:sp>
      <p:pic>
        <p:nvPicPr>
          <p:cNvPr id="6" name="Picture 5" descr="Q2 2012 Combined Full Report.pdf - Adobe Reader"/>
          <p:cNvPicPr>
            <a:picLocks noChangeAspect="1"/>
          </p:cNvPicPr>
          <p:nvPr/>
        </p:nvPicPr>
        <p:blipFill rotWithShape="1">
          <a:blip r:embed="rId4" cstate="print">
            <a:extLst>
              <a:ext uri="{28A0092B-C50C-407E-A947-70E740481C1C}">
                <a14:useLocalDpi xmlns:a14="http://schemas.microsoft.com/office/drawing/2010/main" val="0"/>
              </a:ext>
            </a:extLst>
          </a:blip>
          <a:srcRect l="11941" t="32506" r="7220" b="14751"/>
          <a:stretch/>
        </p:blipFill>
        <p:spPr>
          <a:xfrm>
            <a:off x="811109" y="4021494"/>
            <a:ext cx="7113762" cy="2836506"/>
          </a:xfrm>
          <a:prstGeom prst="rect">
            <a:avLst/>
          </a:prstGeom>
        </p:spPr>
      </p:pic>
      <p:sp>
        <p:nvSpPr>
          <p:cNvPr id="3" name="Rounded Rectangle 2"/>
          <p:cNvSpPr/>
          <p:nvPr/>
        </p:nvSpPr>
        <p:spPr>
          <a:xfrm>
            <a:off x="1009934" y="3589361"/>
            <a:ext cx="6580430" cy="17882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ounded Rectangle 6"/>
          <p:cNvSpPr/>
          <p:nvPr/>
        </p:nvSpPr>
        <p:spPr>
          <a:xfrm>
            <a:off x="1009934" y="6564573"/>
            <a:ext cx="6580430" cy="17742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90931262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Mortgage Maturity Schedule</a:t>
            </a:r>
          </a:p>
        </p:txBody>
      </p:sp>
      <p:pic>
        <p:nvPicPr>
          <p:cNvPr id="6" name="Picture 5" descr="Q2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2654" t="31551" r="10168" b="30561"/>
          <a:stretch/>
        </p:blipFill>
        <p:spPr>
          <a:xfrm>
            <a:off x="561315" y="1484768"/>
            <a:ext cx="6791608" cy="2598346"/>
          </a:xfrm>
          <a:prstGeom prst="rect">
            <a:avLst/>
          </a:prstGeom>
        </p:spPr>
      </p:pic>
    </p:spTree>
    <p:extLst>
      <p:ext uri="{BB962C8B-B14F-4D97-AF65-F5344CB8AC3E}">
        <p14:creationId xmlns:p14="http://schemas.microsoft.com/office/powerpoint/2010/main" val="4126843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REIT Historical  Performance</a:t>
            </a:r>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793449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84960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Structure </a:t>
            </a:r>
            <a:endParaRPr lang="en-US" dirty="0"/>
          </a:p>
        </p:txBody>
      </p:sp>
      <p:pic>
        <p:nvPicPr>
          <p:cNvPr id="4" name="Content Placeholder 3" descr="Q4 2011 Combined Full Report.pdf - Adobe Reade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443" t="19757" r="8479" b="50794"/>
          <a:stretch/>
        </p:blipFill>
        <p:spPr>
          <a:xfrm>
            <a:off x="696036" y="1697415"/>
            <a:ext cx="7381164" cy="2101755"/>
          </a:xfrm>
        </p:spPr>
      </p:pic>
      <p:sp>
        <p:nvSpPr>
          <p:cNvPr id="6" name="Rectangle 5"/>
          <p:cNvSpPr/>
          <p:nvPr/>
        </p:nvSpPr>
        <p:spPr>
          <a:xfrm>
            <a:off x="818865" y="2920621"/>
            <a:ext cx="7014949" cy="327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42330666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Risk Management </a:t>
            </a:r>
            <a:endParaRPr lang="zh-CN" alt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6" y="1351010"/>
            <a:ext cx="6719840" cy="441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17158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Management </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73245"/>
            <a:ext cx="7620000" cy="345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14219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Management </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8024" y="1509790"/>
            <a:ext cx="7620000" cy="44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33993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Management </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623321"/>
            <a:ext cx="7620000" cy="475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06001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Management </a:t>
            </a: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687073"/>
            <a:ext cx="7620000" cy="462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20086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2720"/>
            <a:ext cx="7620000" cy="1143000"/>
          </a:xfrm>
        </p:spPr>
        <p:txBody>
          <a:bodyPr/>
          <a:lstStyle/>
          <a:p>
            <a:pPr algn="ctr"/>
            <a:r>
              <a:rPr lang="en-US" sz="5400" dirty="0" smtClean="0">
                <a:solidFill>
                  <a:schemeClr val="tx1"/>
                </a:solidFill>
              </a:rPr>
              <a:t>Financial Report </a:t>
            </a:r>
            <a:br>
              <a:rPr lang="en-US" sz="5400" dirty="0" smtClean="0">
                <a:solidFill>
                  <a:schemeClr val="tx1"/>
                </a:solidFill>
              </a:rPr>
            </a:br>
            <a:r>
              <a:rPr lang="en-US" sz="5400" dirty="0" smtClean="0">
                <a:solidFill>
                  <a:schemeClr val="tx1"/>
                </a:solidFill>
              </a:rPr>
              <a:t>and </a:t>
            </a:r>
            <a:br>
              <a:rPr lang="en-US" sz="5400" dirty="0" smtClean="0">
                <a:solidFill>
                  <a:schemeClr val="tx1"/>
                </a:solidFill>
              </a:rPr>
            </a:br>
            <a:r>
              <a:rPr lang="en-US" sz="5400" dirty="0" smtClean="0">
                <a:solidFill>
                  <a:schemeClr val="tx1"/>
                </a:solidFill>
              </a:rPr>
              <a:t>Operating FFO</a:t>
            </a:r>
            <a:endParaRPr lang="en-US" sz="5400" dirty="0">
              <a:solidFill>
                <a:schemeClr val="tx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261" y="255825"/>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80775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Financial Statement </a:t>
            </a:r>
            <a:br>
              <a:rPr lang="en-CA" altLang="zh-CN" dirty="0"/>
            </a:br>
            <a:r>
              <a:rPr lang="en-CA" altLang="zh-CN" dirty="0" smtClean="0"/>
              <a:t>Analysis-B/S (2012-Q3) </a:t>
            </a:r>
            <a:endParaRPr lang="zh-CN" altLang="en-US" dirty="0"/>
          </a:p>
        </p:txBody>
      </p:sp>
      <p:pic>
        <p:nvPicPr>
          <p:cNvPr id="3" name="Picture 2" descr="Q3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6880" t="19105" r="13950" b="9950"/>
          <a:stretch/>
        </p:blipFill>
        <p:spPr>
          <a:xfrm>
            <a:off x="676404" y="1642409"/>
            <a:ext cx="6761625" cy="5002255"/>
          </a:xfrm>
          <a:prstGeom prst="rect">
            <a:avLst/>
          </a:prstGeom>
        </p:spPr>
      </p:pic>
      <p:sp>
        <p:nvSpPr>
          <p:cNvPr id="6" name="Rectangle 5"/>
          <p:cNvSpPr/>
          <p:nvPr/>
        </p:nvSpPr>
        <p:spPr>
          <a:xfrm flipV="1">
            <a:off x="676405" y="3370997"/>
            <a:ext cx="6570556" cy="210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360168334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18091" y="2897109"/>
            <a:ext cx="733331" cy="262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p:txBody>
          <a:bodyPr/>
          <a:lstStyle/>
          <a:p>
            <a:r>
              <a:rPr lang="en-CA" altLang="zh-CN" dirty="0"/>
              <a:t>Financial Statement </a:t>
            </a:r>
            <a:br>
              <a:rPr lang="en-CA" altLang="zh-CN" dirty="0"/>
            </a:br>
            <a:r>
              <a:rPr lang="en-CA" altLang="zh-CN" dirty="0" smtClean="0"/>
              <a:t>Analysis-B/S  (ANNUAL)</a:t>
            </a:r>
            <a:endParaRPr lang="zh-CN" altLang="en-US" dirty="0"/>
          </a:p>
        </p:txBody>
      </p:sp>
      <p:sp>
        <p:nvSpPr>
          <p:cNvPr id="12" name="TextBox 11"/>
          <p:cNvSpPr txBox="1"/>
          <p:nvPr/>
        </p:nvSpPr>
        <p:spPr>
          <a:xfrm>
            <a:off x="4481465" y="2897109"/>
            <a:ext cx="606583" cy="369332"/>
          </a:xfrm>
          <a:prstGeom prst="rect">
            <a:avLst/>
          </a:prstGeom>
          <a:solidFill>
            <a:schemeClr val="accent6"/>
          </a:solidFill>
        </p:spPr>
        <p:txBody>
          <a:bodyPr wrap="square" rtlCol="0">
            <a:spAutoFit/>
          </a:bodyPr>
          <a:lstStyle/>
          <a:p>
            <a:pPr defTabSz="457200"/>
            <a:endParaRPr lang="en-US" dirty="0">
              <a:solidFill>
                <a:prstClr val="black"/>
              </a:solidFill>
            </a:endParaRPr>
          </a:p>
        </p:txBody>
      </p:sp>
      <p:pic>
        <p:nvPicPr>
          <p:cNvPr id="3" name="Picture 2" descr="Q4 2011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20817" t="9636" r="15116" b="6932"/>
          <a:stretch/>
        </p:blipFill>
        <p:spPr>
          <a:xfrm>
            <a:off x="380246" y="1548141"/>
            <a:ext cx="6645243" cy="5246483"/>
          </a:xfrm>
          <a:prstGeom prst="rect">
            <a:avLst/>
          </a:prstGeom>
          <a:solidFill>
            <a:schemeClr val="accent2"/>
          </a:solidFill>
        </p:spPr>
      </p:pic>
      <p:graphicFrame>
        <p:nvGraphicFramePr>
          <p:cNvPr id="14" name="Table 13"/>
          <p:cNvGraphicFramePr>
            <a:graphicFrameLocks noGrp="1"/>
          </p:cNvGraphicFramePr>
          <p:nvPr>
            <p:extLst>
              <p:ext uri="{D42A27DB-BD31-4B8C-83A1-F6EECF244321}">
                <p14:modId xmlns:p14="http://schemas.microsoft.com/office/powerpoint/2010/main" val="2596816687"/>
              </p:ext>
            </p:extLst>
          </p:nvPr>
        </p:nvGraphicFramePr>
        <p:xfrm>
          <a:off x="4445251" y="2951430"/>
          <a:ext cx="796705" cy="365760"/>
        </p:xfrm>
        <a:graphic>
          <a:graphicData uri="http://schemas.openxmlformats.org/drawingml/2006/table">
            <a:tbl>
              <a:tblPr/>
              <a:tblGrid>
                <a:gridCol w="796705"/>
              </a:tblGrid>
              <a:tr h="362138">
                <a:tc>
                  <a:txBody>
                    <a:bodyPr/>
                    <a:lstStyle/>
                    <a:p>
                      <a:endParaRPr lang="en-US" i="1" dirty="0">
                        <a:ln>
                          <a:solidFill>
                            <a:srgbClr val="FF0000"/>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4" name="Rectangle 3"/>
          <p:cNvSpPr/>
          <p:nvPr/>
        </p:nvSpPr>
        <p:spPr>
          <a:xfrm>
            <a:off x="563526" y="5475767"/>
            <a:ext cx="6461963" cy="1169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88095545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Financial Statement </a:t>
            </a:r>
            <a:br>
              <a:rPr lang="en-CA" altLang="zh-CN" dirty="0"/>
            </a:br>
            <a:r>
              <a:rPr lang="en-CA" altLang="zh-CN" dirty="0" smtClean="0"/>
              <a:t>Analysis-I/S (Annual )</a:t>
            </a:r>
            <a:endParaRPr lang="zh-CN" altLang="en-US" dirty="0"/>
          </a:p>
        </p:txBody>
      </p:sp>
      <p:pic>
        <p:nvPicPr>
          <p:cNvPr id="4" name="Picture 3" descr="Q4 2011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8416" t="18481" r="14815" b="2971"/>
          <a:stretch/>
        </p:blipFill>
        <p:spPr>
          <a:xfrm>
            <a:off x="457200" y="1471188"/>
            <a:ext cx="6731251" cy="5386812"/>
          </a:xfrm>
          <a:prstGeom prst="rect">
            <a:avLst/>
          </a:prstGeom>
        </p:spPr>
      </p:pic>
      <p:sp>
        <p:nvSpPr>
          <p:cNvPr id="3" name="Rounded Rectangle 2"/>
          <p:cNvSpPr/>
          <p:nvPr/>
        </p:nvSpPr>
        <p:spPr>
          <a:xfrm>
            <a:off x="606582" y="5160475"/>
            <a:ext cx="5966234" cy="1629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Rounded Rectangle 4"/>
          <p:cNvSpPr/>
          <p:nvPr/>
        </p:nvSpPr>
        <p:spPr>
          <a:xfrm>
            <a:off x="756745" y="3689131"/>
            <a:ext cx="5816071" cy="1891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ounded Rectangle 5"/>
          <p:cNvSpPr/>
          <p:nvPr/>
        </p:nvSpPr>
        <p:spPr>
          <a:xfrm>
            <a:off x="606582" y="5323438"/>
            <a:ext cx="5966234" cy="18398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ounded Rectangle 6"/>
          <p:cNvSpPr/>
          <p:nvPr/>
        </p:nvSpPr>
        <p:spPr>
          <a:xfrm>
            <a:off x="756745" y="2784143"/>
            <a:ext cx="5816071" cy="17742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5-Point Star 7"/>
          <p:cNvSpPr/>
          <p:nvPr/>
        </p:nvSpPr>
        <p:spPr>
          <a:xfrm>
            <a:off x="6769289" y="5059775"/>
            <a:ext cx="350415" cy="263663"/>
          </a:xfrm>
          <a:prstGeom prst="star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576516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1 </a:t>
            </a:r>
            <a:r>
              <a:rPr lang="en-US" sz="3400" dirty="0" err="1"/>
              <a:t>Yr</a:t>
            </a:r>
            <a:r>
              <a:rPr lang="en-US" sz="3400" dirty="0"/>
              <a:t> REIT Index vs. Income Trust Index</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47453"/>
            <a:ext cx="8001000" cy="557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97565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Financial Statement </a:t>
            </a:r>
            <a:br>
              <a:rPr lang="en-CA" altLang="zh-CN" dirty="0"/>
            </a:br>
            <a:r>
              <a:rPr lang="en-CA" altLang="zh-CN" dirty="0" smtClean="0"/>
              <a:t>Analysis-I/S</a:t>
            </a:r>
            <a:endParaRPr lang="zh-CN" altLang="en-US" dirty="0"/>
          </a:p>
        </p:txBody>
      </p:sp>
      <p:pic>
        <p:nvPicPr>
          <p:cNvPr id="6" name="Picture 5" descr="Q3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4175" t="29254" r="14020" b="1691"/>
          <a:stretch/>
        </p:blipFill>
        <p:spPr>
          <a:xfrm>
            <a:off x="275779" y="1651375"/>
            <a:ext cx="8017181" cy="4967789"/>
          </a:xfrm>
          <a:prstGeom prst="rect">
            <a:avLst/>
          </a:prstGeom>
        </p:spPr>
      </p:pic>
      <p:sp>
        <p:nvSpPr>
          <p:cNvPr id="8" name="Rounded Rectangle 7"/>
          <p:cNvSpPr/>
          <p:nvPr/>
        </p:nvSpPr>
        <p:spPr>
          <a:xfrm>
            <a:off x="630620" y="2492762"/>
            <a:ext cx="7446579" cy="15490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ounded Rectangle 8"/>
          <p:cNvSpPr/>
          <p:nvPr/>
        </p:nvSpPr>
        <p:spPr>
          <a:xfrm flipV="1">
            <a:off x="630621" y="4681180"/>
            <a:ext cx="7339672" cy="1501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928048" y="3384645"/>
            <a:ext cx="7149151" cy="2456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40013125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Cash flow (2011-Annual)</a:t>
            </a:r>
            <a:endParaRPr lang="zh-CN" altLang="en-US" dirty="0"/>
          </a:p>
        </p:txBody>
      </p:sp>
      <p:pic>
        <p:nvPicPr>
          <p:cNvPr id="4" name="Picture 3" descr="Q4 2011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7695" t="8977" r="13272" b="11815"/>
          <a:stretch/>
        </p:blipFill>
        <p:spPr>
          <a:xfrm>
            <a:off x="660904" y="1674891"/>
            <a:ext cx="6726724" cy="5174826"/>
          </a:xfrm>
          <a:prstGeom prst="rect">
            <a:avLst/>
          </a:prstGeom>
        </p:spPr>
      </p:pic>
      <p:sp>
        <p:nvSpPr>
          <p:cNvPr id="3" name="Rounded Rectangle 2"/>
          <p:cNvSpPr/>
          <p:nvPr/>
        </p:nvSpPr>
        <p:spPr>
          <a:xfrm>
            <a:off x="1282262" y="2669628"/>
            <a:ext cx="5517931" cy="115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ounded Rectangle 5"/>
          <p:cNvSpPr/>
          <p:nvPr/>
        </p:nvSpPr>
        <p:spPr>
          <a:xfrm>
            <a:off x="1282262" y="4183118"/>
            <a:ext cx="5517931" cy="1891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ounded Rectangle 6"/>
          <p:cNvSpPr/>
          <p:nvPr/>
        </p:nvSpPr>
        <p:spPr>
          <a:xfrm>
            <a:off x="1282262" y="5402317"/>
            <a:ext cx="5517931" cy="1261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77307484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Cash flow (2012 Q3)</a:t>
            </a:r>
            <a:endParaRPr lang="zh-CN" altLang="en-US" dirty="0"/>
          </a:p>
        </p:txBody>
      </p:sp>
      <p:pic>
        <p:nvPicPr>
          <p:cNvPr id="4" name="Picture 3" descr="Q3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0453" t="19979" r="8901" b="35175"/>
          <a:stretch/>
        </p:blipFill>
        <p:spPr>
          <a:xfrm>
            <a:off x="756745" y="1849977"/>
            <a:ext cx="7096836" cy="2879678"/>
          </a:xfrm>
          <a:prstGeom prst="rect">
            <a:avLst/>
          </a:prstGeom>
        </p:spPr>
      </p:pic>
      <p:sp>
        <p:nvSpPr>
          <p:cNvPr id="6" name="Rounded Rectangle 5"/>
          <p:cNvSpPr/>
          <p:nvPr/>
        </p:nvSpPr>
        <p:spPr>
          <a:xfrm>
            <a:off x="756745" y="3493826"/>
            <a:ext cx="7231117" cy="16377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87975026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Cash flow</a:t>
            </a:r>
            <a:endParaRPr lang="zh-CN" altLang="en-US" dirty="0"/>
          </a:p>
        </p:txBody>
      </p:sp>
      <p:pic>
        <p:nvPicPr>
          <p:cNvPr id="6" name="Picture 5" descr="Q3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0762" t="31796" r="6420" b="10448"/>
          <a:stretch/>
        </p:blipFill>
        <p:spPr>
          <a:xfrm>
            <a:off x="190500" y="1323975"/>
            <a:ext cx="8334601" cy="4612342"/>
          </a:xfrm>
          <a:prstGeom prst="rect">
            <a:avLst/>
          </a:prstGeom>
        </p:spPr>
      </p:pic>
      <p:sp>
        <p:nvSpPr>
          <p:cNvPr id="12" name="Rounded Rectangle 11"/>
          <p:cNvSpPr/>
          <p:nvPr/>
        </p:nvSpPr>
        <p:spPr>
          <a:xfrm>
            <a:off x="457200" y="3125335"/>
            <a:ext cx="8109413" cy="24565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flipV="1">
            <a:off x="600501" y="4230806"/>
            <a:ext cx="7601803" cy="2456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600501" y="3725839"/>
            <a:ext cx="7601803" cy="1774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44814505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Funds From </a:t>
            </a:r>
            <a:r>
              <a:rPr lang="en-CA" altLang="zh-CN" dirty="0" smtClean="0"/>
              <a:t>Operations</a:t>
            </a:r>
            <a:br>
              <a:rPr lang="en-CA" altLang="zh-CN" dirty="0" smtClean="0"/>
            </a:br>
            <a:r>
              <a:rPr lang="en-CA" altLang="zh-CN" dirty="0" smtClean="0"/>
              <a:t>(Annual) </a:t>
            </a:r>
            <a:endParaRPr lang="zh-CN" altLang="en-US"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93" y="1604155"/>
            <a:ext cx="7496268" cy="482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4933507"/>
            <a:ext cx="7251405" cy="2232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 name="Rectangle 3"/>
          <p:cNvSpPr/>
          <p:nvPr/>
        </p:nvSpPr>
        <p:spPr>
          <a:xfrm>
            <a:off x="457200" y="5869172"/>
            <a:ext cx="7251405" cy="4554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248500032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Funds From Operations </a:t>
            </a:r>
            <a:r>
              <a:rPr lang="en-CA" altLang="zh-CN" dirty="0" smtClean="0"/>
              <a:t>(2012-Q3)</a:t>
            </a:r>
            <a:endParaRPr lang="zh-CN" altLang="en-US" dirty="0"/>
          </a:p>
        </p:txBody>
      </p:sp>
      <p:pic>
        <p:nvPicPr>
          <p:cNvPr id="4" name="Picture 3" descr="Q3 2012 Combined Full Report.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9833" t="13930" r="10167" b="18408"/>
          <a:stretch/>
        </p:blipFill>
        <p:spPr>
          <a:xfrm>
            <a:off x="689212" y="1692542"/>
            <a:ext cx="7039970" cy="4640240"/>
          </a:xfrm>
          <a:prstGeom prst="rect">
            <a:avLst/>
          </a:prstGeom>
        </p:spPr>
      </p:pic>
      <p:sp>
        <p:nvSpPr>
          <p:cNvPr id="6" name="Rectangle 5"/>
          <p:cNvSpPr/>
          <p:nvPr/>
        </p:nvSpPr>
        <p:spPr>
          <a:xfrm>
            <a:off x="914400" y="5944959"/>
            <a:ext cx="7505962" cy="3957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60836911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Adjusted Funds From </a:t>
            </a:r>
            <a:br>
              <a:rPr lang="en-CA" altLang="zh-CN" dirty="0"/>
            </a:br>
            <a:r>
              <a:rPr lang="en-CA" altLang="zh-CN" dirty="0"/>
              <a:t>Operations </a:t>
            </a:r>
            <a:r>
              <a:rPr lang="en-CA" altLang="zh-CN" dirty="0" smtClean="0"/>
              <a:t>(2011-Annual)</a:t>
            </a:r>
            <a:endParaRPr lang="zh-CN" alt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85741"/>
            <a:ext cx="7106985" cy="476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749" y="5334000"/>
            <a:ext cx="6939376" cy="2427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 name="Rectangle 3"/>
          <p:cNvSpPr/>
          <p:nvPr/>
        </p:nvSpPr>
        <p:spPr>
          <a:xfrm>
            <a:off x="701749" y="5879805"/>
            <a:ext cx="6862436" cy="1913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224682085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Adjusted Funds From </a:t>
            </a:r>
            <a:br>
              <a:rPr lang="en-CA" altLang="zh-CN" dirty="0"/>
            </a:br>
            <a:r>
              <a:rPr lang="en-CA" altLang="zh-CN" dirty="0" smtClean="0"/>
              <a:t>Operations (2012-Q3) </a:t>
            </a:r>
            <a:endParaRPr lang="zh-CN" altLang="en-US" dirty="0"/>
          </a:p>
        </p:txBody>
      </p:sp>
      <p:pic>
        <p:nvPicPr>
          <p:cNvPr id="5" name="Picture 4" descr="Q3 2012 Combined Full Report.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8590" t="19005" r="6731" b="3283"/>
          <a:stretch/>
        </p:blipFill>
        <p:spPr>
          <a:xfrm>
            <a:off x="460589" y="1528548"/>
            <a:ext cx="7451677" cy="5329452"/>
          </a:xfrm>
          <a:prstGeom prst="rect">
            <a:avLst/>
          </a:prstGeom>
        </p:spPr>
      </p:pic>
      <p:sp>
        <p:nvSpPr>
          <p:cNvPr id="7" name="Rectangle 6"/>
          <p:cNvSpPr/>
          <p:nvPr/>
        </p:nvSpPr>
        <p:spPr>
          <a:xfrm flipV="1">
            <a:off x="762000" y="6019800"/>
            <a:ext cx="7355249" cy="1911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8" name="Rectangle 7"/>
          <p:cNvSpPr/>
          <p:nvPr/>
        </p:nvSpPr>
        <p:spPr>
          <a:xfrm flipV="1">
            <a:off x="617117" y="6535196"/>
            <a:ext cx="7170737" cy="2963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339534006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23081" y="586854"/>
            <a:ext cx="7806519" cy="596634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4F81BD"/>
              </a:buClr>
            </a:pPr>
            <a:r>
              <a:rPr lang="en-US" sz="2800" b="1" dirty="0" smtClean="0">
                <a:solidFill>
                  <a:prstClr val="black"/>
                </a:solidFill>
              </a:rPr>
              <a:t>Stable balance sheet</a:t>
            </a:r>
          </a:p>
          <a:p>
            <a:pPr>
              <a:buClr>
                <a:srgbClr val="4F81BD"/>
              </a:buClr>
            </a:pPr>
            <a:r>
              <a:rPr lang="en-US" sz="2800" b="1" dirty="0" smtClean="0">
                <a:solidFill>
                  <a:prstClr val="black"/>
                </a:solidFill>
              </a:rPr>
              <a:t>Long‐term financing</a:t>
            </a:r>
          </a:p>
          <a:p>
            <a:pPr marL="114300" indent="0">
              <a:buClr>
                <a:srgbClr val="4F81BD"/>
              </a:buClr>
              <a:buFont typeface="Arial" pitchFamily="34" charset="0"/>
              <a:buNone/>
            </a:pPr>
            <a:r>
              <a:rPr lang="en-US" dirty="0" smtClean="0">
                <a:solidFill>
                  <a:prstClr val="black"/>
                </a:solidFill>
              </a:rPr>
              <a:t>– Well staggered</a:t>
            </a:r>
          </a:p>
          <a:p>
            <a:pPr marL="114300" indent="0">
              <a:buClr>
                <a:srgbClr val="4F81BD"/>
              </a:buClr>
              <a:buFont typeface="Arial" pitchFamily="34" charset="0"/>
              <a:buNone/>
            </a:pPr>
            <a:r>
              <a:rPr lang="en-US" dirty="0" smtClean="0">
                <a:solidFill>
                  <a:prstClr val="black"/>
                </a:solidFill>
              </a:rPr>
              <a:t>– Matched to lease maturity profile</a:t>
            </a:r>
          </a:p>
          <a:p>
            <a:pPr>
              <a:buClr>
                <a:srgbClr val="4F81BD"/>
              </a:buClr>
            </a:pPr>
            <a:r>
              <a:rPr lang="en-US" sz="2800" b="1" dirty="0" smtClean="0">
                <a:solidFill>
                  <a:prstClr val="black"/>
                </a:solidFill>
              </a:rPr>
              <a:t>Predictable income</a:t>
            </a:r>
          </a:p>
          <a:p>
            <a:pPr marL="114300" indent="0">
              <a:buClr>
                <a:srgbClr val="4F81BD"/>
              </a:buClr>
              <a:buFont typeface="Arial" pitchFamily="34" charset="0"/>
              <a:buNone/>
            </a:pPr>
            <a:r>
              <a:rPr lang="en-US" dirty="0" smtClean="0">
                <a:solidFill>
                  <a:prstClr val="black"/>
                </a:solidFill>
              </a:rPr>
              <a:t>--Creditworthy tenants</a:t>
            </a:r>
          </a:p>
          <a:p>
            <a:pPr marL="114300" indent="0">
              <a:buClr>
                <a:srgbClr val="4F81BD"/>
              </a:buClr>
              <a:buFont typeface="Arial" pitchFamily="34" charset="0"/>
              <a:buNone/>
            </a:pPr>
            <a:r>
              <a:rPr lang="en-US" dirty="0" smtClean="0">
                <a:solidFill>
                  <a:prstClr val="black"/>
                </a:solidFill>
              </a:rPr>
              <a:t>– Long‐term leases, with contractual rent escalations</a:t>
            </a:r>
          </a:p>
          <a:p>
            <a:pPr marL="114300" indent="0">
              <a:buClr>
                <a:srgbClr val="4F81BD"/>
              </a:buClr>
              <a:buFont typeface="Arial" pitchFamily="34" charset="0"/>
              <a:buNone/>
            </a:pPr>
            <a:r>
              <a:rPr lang="en-US" dirty="0" smtClean="0">
                <a:solidFill>
                  <a:prstClr val="black"/>
                </a:solidFill>
              </a:rPr>
              <a:t>– High, stable occupancy</a:t>
            </a:r>
          </a:p>
          <a:p>
            <a:pPr marL="114300" indent="0">
              <a:buClr>
                <a:srgbClr val="4F81BD"/>
              </a:buClr>
              <a:buFont typeface="Arial" pitchFamily="34" charset="0"/>
              <a:buNone/>
            </a:pPr>
            <a:r>
              <a:rPr lang="en-US" dirty="0" smtClean="0">
                <a:solidFill>
                  <a:prstClr val="black"/>
                </a:solidFill>
              </a:rPr>
              <a:t>– Minimal near term lease expiries and debt maturities</a:t>
            </a:r>
          </a:p>
          <a:p>
            <a:pPr>
              <a:buClr>
                <a:srgbClr val="4F81BD"/>
              </a:buClr>
            </a:pPr>
            <a:r>
              <a:rPr lang="en-US" sz="2800" b="1" dirty="0" smtClean="0">
                <a:solidFill>
                  <a:prstClr val="black"/>
                </a:solidFill>
              </a:rPr>
              <a:t>Selective developments </a:t>
            </a:r>
          </a:p>
          <a:p>
            <a:pPr marL="114300" indent="0">
              <a:buClr>
                <a:srgbClr val="4F81BD"/>
              </a:buClr>
              <a:buFont typeface="Arial" pitchFamily="34" charset="0"/>
              <a:buNone/>
            </a:pPr>
            <a:r>
              <a:rPr lang="en-US" dirty="0" smtClean="0">
                <a:solidFill>
                  <a:prstClr val="black"/>
                </a:solidFill>
              </a:rPr>
              <a:t>-High quality and diversified portfolio</a:t>
            </a:r>
          </a:p>
          <a:p>
            <a:pPr>
              <a:buClr>
                <a:srgbClr val="4F81BD"/>
              </a:buClr>
            </a:pPr>
            <a:endParaRPr lang="en-US" dirty="0">
              <a:solidFill>
                <a:prstClr val="black"/>
              </a:solidFill>
            </a:endParaRPr>
          </a:p>
        </p:txBody>
      </p:sp>
    </p:spTree>
    <p:extLst>
      <p:ext uri="{BB962C8B-B14F-4D97-AF65-F5344CB8AC3E}">
        <p14:creationId xmlns:p14="http://schemas.microsoft.com/office/powerpoint/2010/main" val="269959692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324658"/>
          </a:xfrm>
        </p:spPr>
        <p:txBody>
          <a:bodyPr/>
          <a:lstStyle/>
          <a:p>
            <a:r>
              <a:rPr lang="en-US" dirty="0" smtClean="0"/>
              <a:t>     </a:t>
            </a:r>
            <a:r>
              <a:rPr lang="en-US" sz="6000" dirty="0" smtClean="0"/>
              <a:t>Recommendation</a:t>
            </a:r>
            <a:br>
              <a:rPr lang="en-US" sz="6000" dirty="0" smtClean="0"/>
            </a:br>
            <a:r>
              <a:rPr lang="en-US" sz="6000" dirty="0"/>
              <a:t>              </a:t>
            </a:r>
            <a:r>
              <a:rPr lang="en-US" sz="6000" dirty="0" smtClean="0"/>
              <a:t>  </a:t>
            </a:r>
            <a:br>
              <a:rPr lang="en-US" sz="6000" dirty="0" smtClean="0"/>
            </a:br>
            <a:r>
              <a:rPr lang="en-US" sz="6000" dirty="0"/>
              <a:t> </a:t>
            </a:r>
            <a:r>
              <a:rPr lang="en-US" sz="6000" dirty="0" smtClean="0"/>
              <a:t>                 Hold</a:t>
            </a:r>
            <a:endParaRPr lang="en-US" sz="6000" dirty="0"/>
          </a:p>
        </p:txBody>
      </p:sp>
    </p:spTree>
    <p:extLst>
      <p:ext uri="{BB962C8B-B14F-4D97-AF65-F5344CB8AC3E}">
        <p14:creationId xmlns:p14="http://schemas.microsoft.com/office/powerpoint/2010/main" val="3571979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865" y="29497"/>
            <a:ext cx="7620000" cy="1143000"/>
          </a:xfrm>
        </p:spPr>
        <p:txBody>
          <a:bodyPr/>
          <a:lstStyle/>
          <a:p>
            <a:r>
              <a:rPr lang="en-US" sz="3200" dirty="0"/>
              <a:t>10 </a:t>
            </a:r>
            <a:r>
              <a:rPr lang="en-US" sz="3200" dirty="0" err="1"/>
              <a:t>Yr</a:t>
            </a:r>
            <a:r>
              <a:rPr lang="en-US" sz="3200" dirty="0"/>
              <a:t> REIT Index vs. Income Trust Index</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2267"/>
            <a:ext cx="8229600" cy="5767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254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Canadian REITs Market Cap</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51600188"/>
              </p:ext>
            </p:extLst>
          </p:nvPr>
        </p:nvGraphicFramePr>
        <p:xfrm>
          <a:off x="457200" y="1600200"/>
          <a:ext cx="76200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60826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8601" y="280789"/>
            <a:ext cx="8915400" cy="65772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88158" y="260119"/>
            <a:ext cx="8903442" cy="62930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59484"/>
            <a:ext cx="7696200" cy="613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0190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REIT?</a:t>
            </a:r>
            <a:endParaRPr lang="en-US" dirty="0"/>
          </a:p>
        </p:txBody>
      </p:sp>
      <p:sp>
        <p:nvSpPr>
          <p:cNvPr id="3" name="Content Placeholder 2"/>
          <p:cNvSpPr>
            <a:spLocks noGrp="1"/>
          </p:cNvSpPr>
          <p:nvPr>
            <p:ph idx="1"/>
          </p:nvPr>
        </p:nvSpPr>
        <p:spPr/>
        <p:txBody>
          <a:bodyPr/>
          <a:lstStyle/>
          <a:p>
            <a:r>
              <a:rPr lang="en-US" dirty="0"/>
              <a:t>REIT </a:t>
            </a:r>
            <a:r>
              <a:rPr lang="en-US" dirty="0" smtClean="0"/>
              <a:t>stands for </a:t>
            </a:r>
            <a:r>
              <a:rPr lang="en-US" dirty="0" smtClean="0">
                <a:solidFill>
                  <a:srgbClr val="FF0000"/>
                </a:solidFill>
              </a:rPr>
              <a:t>R</a:t>
            </a:r>
            <a:r>
              <a:rPr lang="en-US" dirty="0" smtClean="0"/>
              <a:t>eal </a:t>
            </a:r>
            <a:r>
              <a:rPr lang="en-US" dirty="0" smtClean="0">
                <a:solidFill>
                  <a:srgbClr val="FF0000"/>
                </a:solidFill>
              </a:rPr>
              <a:t>E</a:t>
            </a:r>
            <a:r>
              <a:rPr lang="en-US" dirty="0" smtClean="0"/>
              <a:t>state </a:t>
            </a:r>
            <a:r>
              <a:rPr lang="en-US" dirty="0" smtClean="0">
                <a:solidFill>
                  <a:srgbClr val="FF0000"/>
                </a:solidFill>
              </a:rPr>
              <a:t>I</a:t>
            </a:r>
            <a:r>
              <a:rPr lang="en-US" dirty="0" smtClean="0"/>
              <a:t>nvestment </a:t>
            </a:r>
            <a:r>
              <a:rPr lang="en-US" dirty="0" smtClean="0">
                <a:solidFill>
                  <a:srgbClr val="FF0000"/>
                </a:solidFill>
              </a:rPr>
              <a:t>T</a:t>
            </a:r>
            <a:r>
              <a:rPr lang="en-US" dirty="0" smtClean="0"/>
              <a:t>rust</a:t>
            </a:r>
            <a:br>
              <a:rPr lang="en-US" dirty="0" smtClean="0"/>
            </a:br>
            <a:endParaRPr lang="en-US" dirty="0" smtClean="0"/>
          </a:p>
          <a:p>
            <a:r>
              <a:rPr lang="en-US" dirty="0" smtClean="0"/>
              <a:t>Founded </a:t>
            </a:r>
            <a:r>
              <a:rPr lang="en-US" dirty="0"/>
              <a:t>in the United States in the 1960’s and was introduced in Canada in 1993 as publicly traded </a:t>
            </a:r>
            <a:r>
              <a:rPr lang="en-US" dirty="0" smtClean="0"/>
              <a:t>securities</a:t>
            </a:r>
            <a:br>
              <a:rPr lang="en-US" dirty="0" smtClean="0"/>
            </a:br>
            <a:endParaRPr lang="en-US" dirty="0"/>
          </a:p>
          <a:p>
            <a:r>
              <a:rPr lang="en-US" dirty="0"/>
              <a:t>Pools capital into real estate that is structured to generate regular distributions of </a:t>
            </a:r>
            <a:r>
              <a:rPr lang="en-US" dirty="0" smtClean="0"/>
              <a:t>cash</a:t>
            </a:r>
            <a:br>
              <a:rPr lang="en-US" dirty="0" smtClean="0"/>
            </a:br>
            <a:endParaRPr lang="en-US" dirty="0" smtClean="0"/>
          </a:p>
          <a:p>
            <a:r>
              <a:rPr lang="en-US" dirty="0" smtClean="0"/>
              <a:t>Investors </a:t>
            </a:r>
            <a:r>
              <a:rPr lang="en-US" dirty="0"/>
              <a:t>are not directly investing in real estate property, they are investing in REIT units that are publicly </a:t>
            </a:r>
            <a:r>
              <a:rPr lang="en-US" dirty="0" smtClean="0"/>
              <a:t>traded</a:t>
            </a:r>
            <a:endParaRPr lang="en-US" dirty="0"/>
          </a:p>
        </p:txBody>
      </p:sp>
    </p:spTree>
    <p:extLst>
      <p:ext uri="{BB962C8B-B14F-4D97-AF65-F5344CB8AC3E}">
        <p14:creationId xmlns:p14="http://schemas.microsoft.com/office/powerpoint/2010/main" val="2131595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srcRect/>
          <a:stretch>
            <a:fillRect/>
          </a:stretch>
        </p:blipFill>
        <p:spPr bwMode="auto">
          <a:xfrm>
            <a:off x="0" y="304800"/>
            <a:ext cx="7772400" cy="6138863"/>
          </a:xfrm>
          <a:prstGeom prst="rect">
            <a:avLst/>
          </a:prstGeom>
          <a:noFill/>
          <a:ln w="9525">
            <a:noFill/>
            <a:miter lim="800000"/>
            <a:headEnd/>
            <a:tailEnd/>
          </a:ln>
        </p:spPr>
      </p:pic>
    </p:spTree>
    <p:extLst>
      <p:ext uri="{BB962C8B-B14F-4D97-AF65-F5344CB8AC3E}">
        <p14:creationId xmlns:p14="http://schemas.microsoft.com/office/powerpoint/2010/main" val="4209075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4294967295"/>
          </p:nvPr>
        </p:nvPicPr>
        <p:blipFill>
          <a:blip r:embed="rId2" cstate="print"/>
          <a:srcRect/>
          <a:stretch>
            <a:fillRect/>
          </a:stretch>
        </p:blipFill>
        <p:spPr bwMode="auto">
          <a:xfrm>
            <a:off x="0" y="381000"/>
            <a:ext cx="7620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3169" y="304800"/>
            <a:ext cx="8738473"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Factors to Consider</a:t>
            </a:r>
            <a:endParaRPr lang="en-US" dirty="0"/>
          </a:p>
        </p:txBody>
      </p:sp>
      <p:sp>
        <p:nvSpPr>
          <p:cNvPr id="3" name="Content Placeholder 2"/>
          <p:cNvSpPr>
            <a:spLocks noGrp="1"/>
          </p:cNvSpPr>
          <p:nvPr>
            <p:ph idx="1"/>
          </p:nvPr>
        </p:nvSpPr>
        <p:spPr/>
        <p:txBody>
          <a:bodyPr/>
          <a:lstStyle/>
          <a:p>
            <a:pPr marL="609600" indent="-609600">
              <a:buFontTx/>
              <a:buAutoNum type="arabicPeriod"/>
            </a:pPr>
            <a:r>
              <a:rPr lang="en-US" altLang="zh-CN" sz="2000" dirty="0">
                <a:ea typeface="宋体" pitchFamily="2" charset="-122"/>
              </a:rPr>
              <a:t>Management Expertise</a:t>
            </a:r>
          </a:p>
          <a:p>
            <a:pPr marL="609600" indent="-609600">
              <a:buFontTx/>
              <a:buAutoNum type="arabicPeriod"/>
            </a:pPr>
            <a:r>
              <a:rPr lang="en-US" altLang="zh-CN" sz="2000" dirty="0">
                <a:ea typeface="宋体" pitchFamily="2" charset="-122"/>
              </a:rPr>
              <a:t>Net Asset Value per Share</a:t>
            </a:r>
          </a:p>
          <a:p>
            <a:pPr marL="609600" indent="-609600">
              <a:buFontTx/>
              <a:buAutoNum type="arabicPeriod"/>
            </a:pPr>
            <a:r>
              <a:rPr lang="en-US" altLang="zh-CN" sz="2000" dirty="0">
                <a:ea typeface="宋体" pitchFamily="2" charset="-122"/>
              </a:rPr>
              <a:t>Portfolio Diversification</a:t>
            </a:r>
          </a:p>
          <a:p>
            <a:pPr marL="609600" indent="-609600">
              <a:buFontTx/>
              <a:buAutoNum type="arabicPeriod"/>
            </a:pPr>
            <a:r>
              <a:rPr lang="en-US" altLang="zh-CN" sz="2000" dirty="0">
                <a:ea typeface="宋体" pitchFamily="2" charset="-122"/>
              </a:rPr>
              <a:t>Strong Growth </a:t>
            </a:r>
            <a:r>
              <a:rPr lang="en-US" altLang="zh-CN" sz="2000" dirty="0" smtClean="0">
                <a:ea typeface="宋体" pitchFamily="2" charset="-122"/>
              </a:rPr>
              <a:t>Prospects</a:t>
            </a:r>
          </a:p>
          <a:p>
            <a:pPr marL="990600" lvl="1" indent="-646113">
              <a:buFontTx/>
              <a:buChar char="•"/>
            </a:pPr>
            <a:r>
              <a:rPr lang="en-US" altLang="zh-CN" dirty="0">
                <a:ea typeface="宋体" pitchFamily="2" charset="-122"/>
              </a:rPr>
              <a:t>Access to funding</a:t>
            </a:r>
          </a:p>
          <a:p>
            <a:pPr marL="609600" indent="-609600">
              <a:buFontTx/>
              <a:buAutoNum type="arabicPeriod"/>
            </a:pPr>
            <a:r>
              <a:rPr lang="en-US" altLang="zh-CN" sz="2000" dirty="0" smtClean="0">
                <a:ea typeface="宋体" pitchFamily="2" charset="-122"/>
              </a:rPr>
              <a:t>Low </a:t>
            </a:r>
            <a:r>
              <a:rPr lang="en-US" altLang="zh-CN" sz="2000" dirty="0">
                <a:ea typeface="宋体" pitchFamily="2" charset="-122"/>
              </a:rPr>
              <a:t>Leverage </a:t>
            </a:r>
          </a:p>
          <a:p>
            <a:pPr marL="990600" lvl="1" indent="-646113">
              <a:buFontTx/>
              <a:buChar char="•"/>
            </a:pPr>
            <a:r>
              <a:rPr lang="en-US" altLang="zh-CN" dirty="0">
                <a:ea typeface="宋体" pitchFamily="2" charset="-122"/>
              </a:rPr>
              <a:t>Interest Coverage Ratio</a:t>
            </a:r>
          </a:p>
          <a:p>
            <a:pPr marL="990600" lvl="1" indent="-646113">
              <a:buFontTx/>
              <a:buChar char="•"/>
            </a:pPr>
            <a:r>
              <a:rPr lang="en-US" altLang="zh-CN" dirty="0" smtClean="0">
                <a:ea typeface="宋体" pitchFamily="2" charset="-122"/>
              </a:rPr>
              <a:t>% Long term debt to Capitalization</a:t>
            </a:r>
          </a:p>
          <a:p>
            <a:pPr marL="609600" indent="-609600">
              <a:buFontTx/>
              <a:buAutoNum type="arabicPeriod"/>
            </a:pPr>
            <a:r>
              <a:rPr lang="en-US" altLang="zh-CN" sz="2000" dirty="0" smtClean="0">
                <a:ea typeface="宋体" pitchFamily="2" charset="-122"/>
              </a:rPr>
              <a:t>Earnings available for distribution</a:t>
            </a:r>
          </a:p>
          <a:p>
            <a:pPr marL="906780" lvl="1" indent="-609600"/>
            <a:r>
              <a:rPr lang="en-US" altLang="zh-CN" dirty="0" smtClean="0">
                <a:ea typeface="宋体" pitchFamily="2" charset="-122"/>
              </a:rPr>
              <a:t>FFO, AFFO (or FAD) instead of Net Income</a:t>
            </a:r>
          </a:p>
          <a:p>
            <a:pPr marL="609600" indent="-609600">
              <a:buFontTx/>
              <a:buAutoNum type="arabicPeriod"/>
            </a:pPr>
            <a:r>
              <a:rPr lang="en-US" altLang="zh-CN" sz="2000" dirty="0" smtClean="0">
                <a:ea typeface="宋体" pitchFamily="2" charset="-122"/>
              </a:rPr>
              <a:t>Cash </a:t>
            </a:r>
            <a:r>
              <a:rPr lang="en-US" altLang="zh-CN" sz="2000" dirty="0">
                <a:ea typeface="宋体" pitchFamily="2" charset="-122"/>
              </a:rPr>
              <a:t>Distribution to </a:t>
            </a:r>
            <a:r>
              <a:rPr lang="en-US" altLang="zh-CN" sz="2000" dirty="0" err="1">
                <a:ea typeface="宋体" pitchFamily="2" charset="-122"/>
              </a:rPr>
              <a:t>Unitholders</a:t>
            </a:r>
            <a:endParaRPr lang="en-US" altLang="zh-CN" sz="2000" dirty="0">
              <a:ea typeface="宋体" pitchFamily="2" charset="-122"/>
            </a:endParaRPr>
          </a:p>
          <a:p>
            <a:pPr marL="990600" lvl="1" indent="-646113">
              <a:buFontTx/>
              <a:buChar char="•"/>
            </a:pPr>
            <a:r>
              <a:rPr lang="en-US" altLang="zh-CN" dirty="0">
                <a:ea typeface="宋体" pitchFamily="2" charset="-122"/>
              </a:rPr>
              <a:t>FFO or AFFO Payout Ratio</a:t>
            </a:r>
          </a:p>
          <a:p>
            <a:endParaRPr lang="en-US" dirty="0"/>
          </a:p>
        </p:txBody>
      </p:sp>
    </p:spTree>
    <p:extLst>
      <p:ext uri="{BB962C8B-B14F-4D97-AF65-F5344CB8AC3E}">
        <p14:creationId xmlns:p14="http://schemas.microsoft.com/office/powerpoint/2010/main" val="520945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Measuring Performance</a:t>
            </a:r>
            <a:endParaRPr lang="en-US" dirty="0"/>
          </a:p>
        </p:txBody>
      </p:sp>
      <p:sp>
        <p:nvSpPr>
          <p:cNvPr id="3" name="Content Placeholder 2"/>
          <p:cNvSpPr>
            <a:spLocks noGrp="1"/>
          </p:cNvSpPr>
          <p:nvPr>
            <p:ph idx="1"/>
          </p:nvPr>
        </p:nvSpPr>
        <p:spPr/>
        <p:txBody>
          <a:bodyPr/>
          <a:lstStyle/>
          <a:p>
            <a:pPr lvl="0"/>
            <a:r>
              <a:rPr lang="en-US" dirty="0"/>
              <a:t>Net income (NI</a:t>
            </a:r>
            <a:r>
              <a:rPr lang="en-US" dirty="0" smtClean="0"/>
              <a:t>) – </a:t>
            </a:r>
            <a:r>
              <a:rPr lang="en-US" dirty="0"/>
              <a:t>not the best measure largely due to depreciation allowance</a:t>
            </a:r>
          </a:p>
          <a:p>
            <a:pPr lvl="0">
              <a:buNone/>
            </a:pPr>
            <a:endParaRPr lang="en-CA" dirty="0"/>
          </a:p>
          <a:p>
            <a:pPr lvl="0"/>
            <a:r>
              <a:rPr lang="en-US" dirty="0"/>
              <a:t>Funds from operations (FFO) – closer to economic truth but ignores capital improvements</a:t>
            </a:r>
          </a:p>
          <a:p>
            <a:pPr lvl="0">
              <a:buNone/>
            </a:pPr>
            <a:endParaRPr lang="en-CA" dirty="0"/>
          </a:p>
          <a:p>
            <a:pPr lvl="0"/>
            <a:r>
              <a:rPr lang="en-US" dirty="0"/>
              <a:t>Funds available for distribution (FAD) – cash flow available to share holders if there is no change in working capital or no new debt</a:t>
            </a:r>
          </a:p>
          <a:p>
            <a:pPr lvl="0">
              <a:buNone/>
            </a:pPr>
            <a:endParaRPr lang="en-CA" dirty="0"/>
          </a:p>
          <a:p>
            <a:pPr lvl="0"/>
            <a:r>
              <a:rPr lang="en-US" dirty="0"/>
              <a:t>Free cash flow (FCF) – this is REIT’s true operating cash </a:t>
            </a:r>
            <a:r>
              <a:rPr lang="en-US" dirty="0" smtClean="0"/>
              <a:t>flow</a:t>
            </a:r>
            <a:endParaRPr lang="en-CA" dirty="0"/>
          </a:p>
        </p:txBody>
      </p:sp>
    </p:spTree>
    <p:extLst>
      <p:ext uri="{BB962C8B-B14F-4D97-AF65-F5344CB8AC3E}">
        <p14:creationId xmlns:p14="http://schemas.microsoft.com/office/powerpoint/2010/main" val="1471692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 Income</a:t>
            </a:r>
            <a:endParaRPr lang="en-US" dirty="0"/>
          </a:p>
        </p:txBody>
      </p:sp>
      <p:sp>
        <p:nvSpPr>
          <p:cNvPr id="3" name="Content Placeholder 2"/>
          <p:cNvSpPr>
            <a:spLocks noGrp="1"/>
          </p:cNvSpPr>
          <p:nvPr>
            <p:ph idx="1"/>
          </p:nvPr>
        </p:nvSpPr>
        <p:spPr/>
        <p:txBody>
          <a:bodyPr/>
          <a:lstStyle/>
          <a:p>
            <a:pPr>
              <a:buNone/>
            </a:pPr>
            <a:r>
              <a:rPr lang="en-CA" dirty="0" smtClean="0"/>
              <a:t>		Real </a:t>
            </a:r>
            <a:r>
              <a:rPr lang="en-CA" dirty="0"/>
              <a:t>estate revenue</a:t>
            </a:r>
          </a:p>
          <a:p>
            <a:pPr>
              <a:buNone/>
            </a:pPr>
            <a:r>
              <a:rPr lang="en-CA" dirty="0"/>
              <a:t>   	-	Real estate expense</a:t>
            </a:r>
          </a:p>
          <a:p>
            <a:pPr>
              <a:buNone/>
            </a:pPr>
            <a:r>
              <a:rPr lang="en-CA" dirty="0"/>
              <a:t>   </a:t>
            </a:r>
            <a:r>
              <a:rPr lang="en-CA" dirty="0" smtClean="0"/>
              <a:t>-</a:t>
            </a:r>
            <a:r>
              <a:rPr lang="en-CA" dirty="0"/>
              <a:t>	Depreciation &amp; amortization of real estate</a:t>
            </a:r>
          </a:p>
          <a:p>
            <a:pPr>
              <a:buNone/>
            </a:pPr>
            <a:r>
              <a:rPr lang="en-CA" dirty="0"/>
              <a:t>   </a:t>
            </a:r>
            <a:r>
              <a:rPr lang="en-CA" dirty="0" smtClean="0"/>
              <a:t>=</a:t>
            </a:r>
            <a:r>
              <a:rPr lang="en-CA" dirty="0"/>
              <a:t>	Income from real estate</a:t>
            </a:r>
          </a:p>
          <a:p>
            <a:pPr>
              <a:buNone/>
            </a:pPr>
            <a:r>
              <a:rPr lang="en-CA" dirty="0"/>
              <a:t>  </a:t>
            </a:r>
            <a:r>
              <a:rPr lang="en-CA" dirty="0" smtClean="0"/>
              <a:t> </a:t>
            </a:r>
            <a:r>
              <a:rPr lang="en-CA" dirty="0"/>
              <a:t>+	Other Income</a:t>
            </a:r>
          </a:p>
          <a:p>
            <a:pPr>
              <a:buNone/>
            </a:pPr>
            <a:r>
              <a:rPr lang="en-CA" dirty="0"/>
              <a:t>   	</a:t>
            </a:r>
            <a:r>
              <a:rPr lang="en-CA" dirty="0" smtClean="0"/>
              <a:t>-</a:t>
            </a:r>
            <a:r>
              <a:rPr lang="en-CA" dirty="0"/>
              <a:t>	General and administrative expense</a:t>
            </a:r>
          </a:p>
          <a:p>
            <a:pPr>
              <a:buNone/>
            </a:pPr>
            <a:r>
              <a:rPr lang="en-CA" dirty="0"/>
              <a:t>	=	</a:t>
            </a:r>
            <a:r>
              <a:rPr lang="en-CA" b="1" dirty="0"/>
              <a:t>Net </a:t>
            </a:r>
            <a:r>
              <a:rPr lang="en-CA" b="1" dirty="0" smtClean="0"/>
              <a:t>Income per GAAP    </a:t>
            </a:r>
            <a:endParaRPr lang="en-CA" b="1" dirty="0"/>
          </a:p>
          <a:p>
            <a:endParaRPr lang="en-US" dirty="0"/>
          </a:p>
        </p:txBody>
      </p:sp>
      <p:cxnSp>
        <p:nvCxnSpPr>
          <p:cNvPr id="5" name="Straight Connector 4"/>
          <p:cNvCxnSpPr/>
          <p:nvPr/>
        </p:nvCxnSpPr>
        <p:spPr>
          <a:xfrm>
            <a:off x="838200" y="2819400"/>
            <a:ext cx="6324600" cy="0"/>
          </a:xfrm>
          <a:prstGeom prst="line">
            <a:avLst/>
          </a:prstGeom>
          <a:ln w="4445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8200" y="4038600"/>
            <a:ext cx="63246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546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Funds from Operation</a:t>
            </a:r>
            <a:endParaRPr lang="en-US" dirty="0"/>
          </a:p>
        </p:txBody>
      </p:sp>
      <p:sp>
        <p:nvSpPr>
          <p:cNvPr id="3" name="Content Placeholder 2"/>
          <p:cNvSpPr>
            <a:spLocks noGrp="1"/>
          </p:cNvSpPr>
          <p:nvPr>
            <p:ph idx="1"/>
          </p:nvPr>
        </p:nvSpPr>
        <p:spPr/>
        <p:txBody>
          <a:bodyPr/>
          <a:lstStyle/>
          <a:p>
            <a:pPr>
              <a:buNone/>
            </a:pPr>
            <a:r>
              <a:rPr lang="en-CA" dirty="0"/>
              <a:t>	</a:t>
            </a:r>
            <a:r>
              <a:rPr lang="en-CA" dirty="0" smtClean="0"/>
              <a:t>	</a:t>
            </a:r>
            <a:r>
              <a:rPr lang="en-CA" sz="2400" dirty="0" smtClean="0"/>
              <a:t>Net </a:t>
            </a:r>
            <a:r>
              <a:rPr lang="en-CA" sz="2400" dirty="0"/>
              <a:t>income per GAAP</a:t>
            </a:r>
          </a:p>
          <a:p>
            <a:pPr>
              <a:buNone/>
            </a:pPr>
            <a:r>
              <a:rPr lang="en-CA" sz="2400" dirty="0"/>
              <a:t>  	-	Gains from sale of real estate</a:t>
            </a:r>
          </a:p>
          <a:p>
            <a:pPr>
              <a:buNone/>
            </a:pPr>
            <a:r>
              <a:rPr lang="en-CA" sz="2400" dirty="0"/>
              <a:t>   </a:t>
            </a:r>
            <a:r>
              <a:rPr lang="en-CA" sz="2400" dirty="0" smtClean="0"/>
              <a:t>=</a:t>
            </a:r>
            <a:r>
              <a:rPr lang="en-CA" sz="2400" dirty="0"/>
              <a:t>	Adjusted net income</a:t>
            </a:r>
          </a:p>
          <a:p>
            <a:pPr>
              <a:buNone/>
            </a:pPr>
            <a:r>
              <a:rPr lang="en-CA" sz="2400" dirty="0"/>
              <a:t>   </a:t>
            </a:r>
            <a:r>
              <a:rPr lang="en-CA" sz="2400" dirty="0" smtClean="0"/>
              <a:t>+</a:t>
            </a:r>
            <a:r>
              <a:rPr lang="en-CA" sz="2400" dirty="0"/>
              <a:t>	Depreciation and amortization of real estate</a:t>
            </a:r>
          </a:p>
          <a:p>
            <a:pPr>
              <a:buNone/>
            </a:pPr>
            <a:r>
              <a:rPr lang="en-CA" sz="2800" b="1" dirty="0"/>
              <a:t>   </a:t>
            </a:r>
            <a:r>
              <a:rPr lang="en-CA" sz="2800" dirty="0" smtClean="0"/>
              <a:t>=</a:t>
            </a:r>
            <a:r>
              <a:rPr lang="en-CA" sz="2800" dirty="0"/>
              <a:t>	</a:t>
            </a:r>
            <a:r>
              <a:rPr lang="en-CA" sz="2800" b="1" dirty="0"/>
              <a:t>Funds From </a:t>
            </a:r>
            <a:r>
              <a:rPr lang="en-CA" sz="2800" b="1" dirty="0" smtClean="0"/>
              <a:t>Operation</a:t>
            </a:r>
          </a:p>
          <a:p>
            <a:pPr>
              <a:buNone/>
            </a:pPr>
            <a:endParaRPr lang="en-CA" sz="2800" b="1" dirty="0"/>
          </a:p>
          <a:p>
            <a:r>
              <a:rPr lang="en-US" dirty="0"/>
              <a:t>A figure used by real estate investment trusts (REITs) to define the cash flow from their </a:t>
            </a:r>
            <a:r>
              <a:rPr lang="en-US" dirty="0" smtClean="0"/>
              <a:t>operations</a:t>
            </a:r>
          </a:p>
          <a:p>
            <a:r>
              <a:rPr lang="en-US" dirty="0"/>
              <a:t>Intended to compensate for accounting methods </a:t>
            </a:r>
            <a:r>
              <a:rPr lang="en-US" dirty="0" smtClean="0"/>
              <a:t>(</a:t>
            </a:r>
            <a:r>
              <a:rPr lang="en-US" dirty="0" err="1" smtClean="0"/>
              <a:t>eg</a:t>
            </a:r>
            <a:r>
              <a:rPr lang="en-US" dirty="0" smtClean="0"/>
              <a:t>: depreciation) that </a:t>
            </a:r>
            <a:r>
              <a:rPr lang="en-US" dirty="0"/>
              <a:t>may distort a real estate investment trust's true </a:t>
            </a:r>
            <a:r>
              <a:rPr lang="en-US" dirty="0" smtClean="0"/>
              <a:t>performance</a:t>
            </a:r>
            <a:endParaRPr lang="en-US" dirty="0"/>
          </a:p>
        </p:txBody>
      </p:sp>
      <p:cxnSp>
        <p:nvCxnSpPr>
          <p:cNvPr id="5" name="Straight Connector 4"/>
          <p:cNvCxnSpPr/>
          <p:nvPr/>
        </p:nvCxnSpPr>
        <p:spPr>
          <a:xfrm>
            <a:off x="762000" y="2438400"/>
            <a:ext cx="70866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2000" y="3429000"/>
            <a:ext cx="70866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737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Adjusted Funds From Operations</a:t>
            </a:r>
          </a:p>
        </p:txBody>
      </p:sp>
      <p:sp>
        <p:nvSpPr>
          <p:cNvPr id="3" name="Content Placeholder 2"/>
          <p:cNvSpPr>
            <a:spLocks noGrp="1"/>
          </p:cNvSpPr>
          <p:nvPr>
            <p:ph idx="1"/>
          </p:nvPr>
        </p:nvSpPr>
        <p:spPr/>
        <p:txBody>
          <a:bodyPr/>
          <a:lstStyle/>
          <a:p>
            <a:r>
              <a:rPr lang="en-US" sz="2400" dirty="0"/>
              <a:t>AFFO per unit is calculated by adjusting FFO from straight line and market rent adjustments, non-cash compensation expenses, actual costs incurred for capital expenditures and leasing costs for maintaining </a:t>
            </a:r>
            <a:r>
              <a:rPr lang="en-US" sz="2400" dirty="0" smtClean="0"/>
              <a:t>infrastructures </a:t>
            </a:r>
            <a:r>
              <a:rPr lang="en-US" sz="2400" dirty="0"/>
              <a:t>and current lease </a:t>
            </a:r>
            <a:r>
              <a:rPr lang="en-US" sz="2400" dirty="0" smtClean="0"/>
              <a:t>revenues</a:t>
            </a:r>
          </a:p>
          <a:p>
            <a:r>
              <a:rPr lang="en-US" sz="2400" dirty="0" smtClean="0"/>
              <a:t>In short, it adjusts </a:t>
            </a:r>
            <a:r>
              <a:rPr lang="en-US" sz="2400" dirty="0"/>
              <a:t>for recurring spending the company does to maintain the quality of its underlying real estate assets.</a:t>
            </a:r>
          </a:p>
          <a:p>
            <a:endParaRPr lang="en-US" dirty="0"/>
          </a:p>
        </p:txBody>
      </p:sp>
    </p:spTree>
    <p:extLst>
      <p:ext uri="{BB962C8B-B14F-4D97-AF65-F5344CB8AC3E}">
        <p14:creationId xmlns:p14="http://schemas.microsoft.com/office/powerpoint/2010/main" val="131076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Funds Available for Distribution</a:t>
            </a:r>
            <a:endParaRPr lang="en-US" sz="4000" dirty="0"/>
          </a:p>
        </p:txBody>
      </p:sp>
      <p:sp>
        <p:nvSpPr>
          <p:cNvPr id="3" name="Content Placeholder 2"/>
          <p:cNvSpPr>
            <a:spLocks noGrp="1"/>
          </p:cNvSpPr>
          <p:nvPr>
            <p:ph idx="1"/>
          </p:nvPr>
        </p:nvSpPr>
        <p:spPr/>
        <p:txBody>
          <a:bodyPr/>
          <a:lstStyle/>
          <a:p>
            <a:pPr>
              <a:buNone/>
            </a:pPr>
            <a:r>
              <a:rPr lang="en-CA" dirty="0" smtClean="0"/>
              <a:t>		</a:t>
            </a:r>
            <a:r>
              <a:rPr lang="en-CA" sz="2800" dirty="0" smtClean="0"/>
              <a:t>Funds </a:t>
            </a:r>
            <a:r>
              <a:rPr lang="en-CA" sz="2800" dirty="0"/>
              <a:t>from operation</a:t>
            </a:r>
          </a:p>
          <a:p>
            <a:pPr>
              <a:buNone/>
            </a:pPr>
            <a:r>
              <a:rPr lang="en-CA" sz="2800" dirty="0"/>
              <a:t>  </a:t>
            </a:r>
            <a:r>
              <a:rPr lang="en-CA" sz="2800" dirty="0" smtClean="0"/>
              <a:t> +</a:t>
            </a:r>
            <a:r>
              <a:rPr lang="en-CA" sz="2800" dirty="0"/>
              <a:t>	Rent adjustments</a:t>
            </a:r>
          </a:p>
          <a:p>
            <a:pPr>
              <a:buNone/>
            </a:pPr>
            <a:r>
              <a:rPr lang="en-CA" sz="2800" dirty="0"/>
              <a:t>   </a:t>
            </a:r>
            <a:r>
              <a:rPr lang="en-CA" sz="2800" dirty="0" smtClean="0"/>
              <a:t> -</a:t>
            </a:r>
            <a:r>
              <a:rPr lang="en-CA" sz="2800" dirty="0"/>
              <a:t>	Capital improvements</a:t>
            </a:r>
          </a:p>
          <a:p>
            <a:pPr>
              <a:buNone/>
            </a:pPr>
            <a:r>
              <a:rPr lang="en-CA" sz="2800" b="1" dirty="0"/>
              <a:t>   </a:t>
            </a:r>
            <a:r>
              <a:rPr lang="en-CA" sz="2800" dirty="0" smtClean="0"/>
              <a:t>=</a:t>
            </a:r>
            <a:r>
              <a:rPr lang="en-CA" sz="2800" dirty="0"/>
              <a:t>	</a:t>
            </a:r>
            <a:r>
              <a:rPr lang="en-CA" sz="2800" b="1" dirty="0"/>
              <a:t>Funds Available for </a:t>
            </a:r>
            <a:r>
              <a:rPr lang="en-CA" sz="2800" b="1" dirty="0" smtClean="0"/>
              <a:t>Distribution</a:t>
            </a:r>
          </a:p>
          <a:p>
            <a:pPr>
              <a:buNone/>
            </a:pPr>
            <a:endParaRPr lang="en-CA" b="1" dirty="0"/>
          </a:p>
          <a:p>
            <a:pPr>
              <a:buNone/>
            </a:pPr>
            <a:r>
              <a:rPr lang="en-US" sz="2400" dirty="0" smtClean="0"/>
              <a:t>	Also </a:t>
            </a:r>
            <a:r>
              <a:rPr lang="en-US" sz="2400" dirty="0"/>
              <a:t>called “Cash Available for Distribution (CAD)”, </a:t>
            </a:r>
            <a:r>
              <a:rPr lang="en-US" sz="2400" dirty="0" smtClean="0"/>
              <a:t>which measures </a:t>
            </a:r>
            <a:r>
              <a:rPr lang="en-US" sz="2400" dirty="0"/>
              <a:t>cash that is available to be distributed as dividends to unit holders. </a:t>
            </a:r>
          </a:p>
          <a:p>
            <a:pPr>
              <a:buNone/>
            </a:pPr>
            <a:endParaRPr lang="en-CA" b="1" dirty="0"/>
          </a:p>
          <a:p>
            <a:endParaRPr lang="en-US" dirty="0"/>
          </a:p>
        </p:txBody>
      </p:sp>
      <p:cxnSp>
        <p:nvCxnSpPr>
          <p:cNvPr id="5" name="Straight Connector 4"/>
          <p:cNvCxnSpPr/>
          <p:nvPr/>
        </p:nvCxnSpPr>
        <p:spPr>
          <a:xfrm>
            <a:off x="838200" y="3162300"/>
            <a:ext cx="6477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046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Free Cash Flow</a:t>
            </a:r>
            <a:endParaRPr lang="en-US" dirty="0"/>
          </a:p>
        </p:txBody>
      </p:sp>
      <p:sp>
        <p:nvSpPr>
          <p:cNvPr id="3" name="Content Placeholder 2"/>
          <p:cNvSpPr>
            <a:spLocks noGrp="1"/>
          </p:cNvSpPr>
          <p:nvPr>
            <p:ph idx="1"/>
          </p:nvPr>
        </p:nvSpPr>
        <p:spPr/>
        <p:txBody>
          <a:bodyPr/>
          <a:lstStyle/>
          <a:p>
            <a:pPr>
              <a:buNone/>
            </a:pPr>
            <a:r>
              <a:rPr lang="en-CA" dirty="0" smtClean="0"/>
              <a:t>		</a:t>
            </a:r>
            <a:r>
              <a:rPr lang="en-CA" sz="2400" dirty="0" smtClean="0"/>
              <a:t>Funds </a:t>
            </a:r>
            <a:r>
              <a:rPr lang="en-CA" sz="2400" dirty="0"/>
              <a:t>available for distribution</a:t>
            </a:r>
          </a:p>
          <a:p>
            <a:pPr>
              <a:buNone/>
            </a:pPr>
            <a:r>
              <a:rPr lang="en-CA" sz="2400" dirty="0"/>
              <a:t>  	-	Real estate acquisitions (new investments)</a:t>
            </a:r>
          </a:p>
          <a:p>
            <a:pPr>
              <a:buNone/>
            </a:pPr>
            <a:r>
              <a:rPr lang="en-CA" sz="2400" dirty="0"/>
              <a:t>   </a:t>
            </a:r>
            <a:r>
              <a:rPr lang="en-CA" sz="2400" dirty="0" smtClean="0"/>
              <a:t>-</a:t>
            </a:r>
            <a:r>
              <a:rPr lang="en-CA" sz="2400" dirty="0"/>
              <a:t>	Changes in working capital</a:t>
            </a:r>
          </a:p>
          <a:p>
            <a:pPr>
              <a:buNone/>
            </a:pPr>
            <a:r>
              <a:rPr lang="en-CA" sz="2400" dirty="0"/>
              <a:t>   </a:t>
            </a:r>
            <a:r>
              <a:rPr lang="en-CA" sz="2400" dirty="0" smtClean="0"/>
              <a:t>-</a:t>
            </a:r>
            <a:r>
              <a:rPr lang="en-CA" sz="2400" dirty="0"/>
              <a:t>	Principal payments</a:t>
            </a:r>
          </a:p>
          <a:p>
            <a:pPr>
              <a:buNone/>
            </a:pPr>
            <a:r>
              <a:rPr lang="en-CA" sz="2400" dirty="0"/>
              <a:t>   </a:t>
            </a:r>
            <a:r>
              <a:rPr lang="en-CA" sz="2400" dirty="0" smtClean="0"/>
              <a:t>+</a:t>
            </a:r>
            <a:r>
              <a:rPr lang="en-CA" sz="2400" dirty="0"/>
              <a:t>	New debt issue</a:t>
            </a:r>
          </a:p>
          <a:p>
            <a:pPr>
              <a:buNone/>
            </a:pPr>
            <a:r>
              <a:rPr lang="en-CA" sz="2400" dirty="0"/>
              <a:t>   </a:t>
            </a:r>
            <a:r>
              <a:rPr lang="en-CA" sz="2400" dirty="0" smtClean="0"/>
              <a:t>+</a:t>
            </a:r>
            <a:r>
              <a:rPr lang="en-CA" sz="2400" dirty="0"/>
              <a:t>	Gain on sale of real estate</a:t>
            </a:r>
          </a:p>
          <a:p>
            <a:pPr>
              <a:buNone/>
            </a:pPr>
            <a:r>
              <a:rPr lang="en-CA" sz="2400" dirty="0"/>
              <a:t>   </a:t>
            </a:r>
            <a:r>
              <a:rPr lang="en-CA" sz="2400" dirty="0" smtClean="0"/>
              <a:t>+</a:t>
            </a:r>
            <a:r>
              <a:rPr lang="en-CA" sz="2400" dirty="0"/>
              <a:t>	New equity issue</a:t>
            </a:r>
          </a:p>
          <a:p>
            <a:pPr>
              <a:buNone/>
            </a:pPr>
            <a:r>
              <a:rPr lang="en-CA" sz="2400" b="1" dirty="0"/>
              <a:t>   </a:t>
            </a:r>
            <a:r>
              <a:rPr lang="en-CA" sz="2400" dirty="0" smtClean="0"/>
              <a:t>=</a:t>
            </a:r>
            <a:r>
              <a:rPr lang="en-CA" sz="2400" dirty="0"/>
              <a:t>	</a:t>
            </a:r>
            <a:r>
              <a:rPr lang="en-CA" sz="2400" b="1" dirty="0"/>
              <a:t>Free Cash Flow to Equity</a:t>
            </a:r>
            <a:endParaRPr lang="en-US" sz="2400" dirty="0"/>
          </a:p>
        </p:txBody>
      </p:sp>
      <p:cxnSp>
        <p:nvCxnSpPr>
          <p:cNvPr id="5" name="Straight Connector 4"/>
          <p:cNvCxnSpPr/>
          <p:nvPr/>
        </p:nvCxnSpPr>
        <p:spPr>
          <a:xfrm>
            <a:off x="838200" y="4695825"/>
            <a:ext cx="6400800" cy="1"/>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131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 Structure</a:t>
            </a:r>
            <a:endParaRPr lang="en-US" dirty="0"/>
          </a:p>
        </p:txBody>
      </p:sp>
      <p:sp>
        <p:nvSpPr>
          <p:cNvPr id="3" name="Content Placeholder 2"/>
          <p:cNvSpPr>
            <a:spLocks noGrp="1"/>
          </p:cNvSpPr>
          <p:nvPr>
            <p:ph idx="1"/>
          </p:nvPr>
        </p:nvSpPr>
        <p:spPr/>
        <p:txBody>
          <a:bodyPr/>
          <a:lstStyle/>
          <a:p>
            <a:endParaRPr lang="en-US" dirty="0"/>
          </a:p>
        </p:txBody>
      </p:sp>
      <p:sp>
        <p:nvSpPr>
          <p:cNvPr id="4" name="Snip Diagonal Corner Rectangle 3"/>
          <p:cNvSpPr/>
          <p:nvPr/>
        </p:nvSpPr>
        <p:spPr>
          <a:xfrm>
            <a:off x="685800" y="3632200"/>
            <a:ext cx="1828800" cy="406400"/>
          </a:xfrm>
          <a:prstGeom prst="snip2DiagRect">
            <a:avLst/>
          </a:prstGeom>
          <a:effectLst>
            <a:outerShdw blurRad="1270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Unitholder</a:t>
            </a:r>
            <a:endParaRPr lang="en-US" b="1" dirty="0"/>
          </a:p>
        </p:txBody>
      </p:sp>
      <p:sp>
        <p:nvSpPr>
          <p:cNvPr id="5" name="Snip Diagonal Corner Rectangle 4"/>
          <p:cNvSpPr/>
          <p:nvPr/>
        </p:nvSpPr>
        <p:spPr>
          <a:xfrm>
            <a:off x="3429000" y="1701800"/>
            <a:ext cx="1828800" cy="406400"/>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Trustee</a:t>
            </a:r>
            <a:endParaRPr lang="en-US" b="1" dirty="0"/>
          </a:p>
        </p:txBody>
      </p:sp>
      <p:sp>
        <p:nvSpPr>
          <p:cNvPr id="6" name="Snip Diagonal Corner Rectangle 5"/>
          <p:cNvSpPr/>
          <p:nvPr/>
        </p:nvSpPr>
        <p:spPr>
          <a:xfrm>
            <a:off x="3429000" y="5562600"/>
            <a:ext cx="1828800" cy="406400"/>
          </a:xfrm>
          <a:prstGeom prst="snip2DiagRect">
            <a:avLst/>
          </a:prstGeom>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Management </a:t>
            </a:r>
            <a:endParaRPr lang="en-US" b="1" dirty="0"/>
          </a:p>
        </p:txBody>
      </p:sp>
      <p:sp>
        <p:nvSpPr>
          <p:cNvPr id="7" name="Snip Diagonal Corner Rectangle 6"/>
          <p:cNvSpPr/>
          <p:nvPr/>
        </p:nvSpPr>
        <p:spPr>
          <a:xfrm>
            <a:off x="6172200" y="3632200"/>
            <a:ext cx="1828800" cy="406400"/>
          </a:xfrm>
          <a:prstGeom prst="snip2DiagRect">
            <a:avLst/>
          </a:prstGeom>
          <a:effectLst>
            <a:outerShdw blurRad="127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Properties</a:t>
            </a:r>
            <a:endParaRPr lang="en-US" b="1" dirty="0"/>
          </a:p>
        </p:txBody>
      </p:sp>
      <p:sp>
        <p:nvSpPr>
          <p:cNvPr id="8" name="Oval 7"/>
          <p:cNvSpPr/>
          <p:nvPr/>
        </p:nvSpPr>
        <p:spPr>
          <a:xfrm>
            <a:off x="3657600" y="3327400"/>
            <a:ext cx="1295400" cy="914400"/>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REIT</a:t>
            </a:r>
            <a:endParaRPr lang="en-US" sz="2000" b="1" dirty="0"/>
          </a:p>
        </p:txBody>
      </p:sp>
      <p:cxnSp>
        <p:nvCxnSpPr>
          <p:cNvPr id="9" name="Straight Arrow Connector 8"/>
          <p:cNvCxnSpPr/>
          <p:nvPr/>
        </p:nvCxnSpPr>
        <p:spPr>
          <a:xfrm>
            <a:off x="5257800" y="39370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43200" y="39370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590800" y="38354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029200" y="38354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267200" y="2209800"/>
            <a:ext cx="0" cy="853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67200" y="43434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43400" y="2413000"/>
            <a:ext cx="0" cy="81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43400" y="4648200"/>
            <a:ext cx="0" cy="81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19400" y="3937000"/>
            <a:ext cx="1066800" cy="261610"/>
          </a:xfrm>
          <a:prstGeom prst="rect">
            <a:avLst/>
          </a:prstGeom>
          <a:noFill/>
        </p:spPr>
        <p:txBody>
          <a:bodyPr wrap="square" rtlCol="0">
            <a:spAutoFit/>
          </a:bodyPr>
          <a:lstStyle/>
          <a:p>
            <a:r>
              <a:rPr lang="en-US" sz="1100" dirty="0" smtClean="0"/>
              <a:t>Investment</a:t>
            </a:r>
            <a:endParaRPr lang="en-US" sz="1100" dirty="0"/>
          </a:p>
        </p:txBody>
      </p:sp>
      <p:sp>
        <p:nvSpPr>
          <p:cNvPr id="18" name="TextBox 17"/>
          <p:cNvSpPr txBox="1"/>
          <p:nvPr/>
        </p:nvSpPr>
        <p:spPr>
          <a:xfrm>
            <a:off x="2514600" y="3530600"/>
            <a:ext cx="1066800" cy="261610"/>
          </a:xfrm>
          <a:prstGeom prst="rect">
            <a:avLst/>
          </a:prstGeom>
          <a:noFill/>
        </p:spPr>
        <p:txBody>
          <a:bodyPr wrap="square" rtlCol="0">
            <a:spAutoFit/>
          </a:bodyPr>
          <a:lstStyle/>
          <a:p>
            <a:r>
              <a:rPr lang="en-US" sz="1100" dirty="0" smtClean="0"/>
              <a:t>Distributions</a:t>
            </a:r>
            <a:endParaRPr lang="en-US" sz="1100" dirty="0"/>
          </a:p>
        </p:txBody>
      </p:sp>
      <p:sp>
        <p:nvSpPr>
          <p:cNvPr id="19" name="TextBox 18"/>
          <p:cNvSpPr txBox="1"/>
          <p:nvPr/>
        </p:nvSpPr>
        <p:spPr>
          <a:xfrm>
            <a:off x="4953000" y="3530600"/>
            <a:ext cx="1295400" cy="261610"/>
          </a:xfrm>
          <a:prstGeom prst="rect">
            <a:avLst/>
          </a:prstGeom>
          <a:noFill/>
        </p:spPr>
        <p:txBody>
          <a:bodyPr wrap="square" rtlCol="0">
            <a:spAutoFit/>
          </a:bodyPr>
          <a:lstStyle/>
          <a:p>
            <a:r>
              <a:rPr lang="en-US" sz="1100" dirty="0" smtClean="0"/>
              <a:t>Property Income</a:t>
            </a:r>
            <a:endParaRPr lang="en-US" sz="1100" dirty="0"/>
          </a:p>
        </p:txBody>
      </p:sp>
      <p:sp>
        <p:nvSpPr>
          <p:cNvPr id="20" name="TextBox 19"/>
          <p:cNvSpPr txBox="1"/>
          <p:nvPr/>
        </p:nvSpPr>
        <p:spPr>
          <a:xfrm>
            <a:off x="5334000" y="3937000"/>
            <a:ext cx="914400" cy="261610"/>
          </a:xfrm>
          <a:prstGeom prst="rect">
            <a:avLst/>
          </a:prstGeom>
          <a:noFill/>
        </p:spPr>
        <p:txBody>
          <a:bodyPr wrap="square" rtlCol="0">
            <a:spAutoFit/>
          </a:bodyPr>
          <a:lstStyle/>
          <a:p>
            <a:r>
              <a:rPr lang="en-US" sz="1100" dirty="0" smtClean="0"/>
              <a:t>Ownership</a:t>
            </a:r>
            <a:endParaRPr lang="en-US" sz="1100" dirty="0"/>
          </a:p>
        </p:txBody>
      </p:sp>
      <p:sp>
        <p:nvSpPr>
          <p:cNvPr id="21" name="TextBox 20"/>
          <p:cNvSpPr txBox="1"/>
          <p:nvPr/>
        </p:nvSpPr>
        <p:spPr>
          <a:xfrm>
            <a:off x="4343400" y="2616203"/>
            <a:ext cx="1143000" cy="430887"/>
          </a:xfrm>
          <a:prstGeom prst="rect">
            <a:avLst/>
          </a:prstGeom>
          <a:noFill/>
        </p:spPr>
        <p:txBody>
          <a:bodyPr wrap="square" rtlCol="0">
            <a:spAutoFit/>
          </a:bodyPr>
          <a:lstStyle/>
          <a:p>
            <a:r>
              <a:rPr lang="en-US" sz="1100" dirty="0" smtClean="0"/>
              <a:t>Act on Behalf of </a:t>
            </a:r>
            <a:r>
              <a:rPr lang="en-US" sz="1100" dirty="0" err="1" smtClean="0"/>
              <a:t>Unitholders</a:t>
            </a:r>
            <a:endParaRPr lang="en-US" sz="1100" dirty="0"/>
          </a:p>
        </p:txBody>
      </p:sp>
      <p:sp>
        <p:nvSpPr>
          <p:cNvPr id="22" name="TextBox 21"/>
          <p:cNvSpPr txBox="1"/>
          <p:nvPr/>
        </p:nvSpPr>
        <p:spPr>
          <a:xfrm>
            <a:off x="3657600" y="2209803"/>
            <a:ext cx="838200" cy="430887"/>
          </a:xfrm>
          <a:prstGeom prst="rect">
            <a:avLst/>
          </a:prstGeom>
          <a:noFill/>
        </p:spPr>
        <p:txBody>
          <a:bodyPr wrap="square" rtlCol="0">
            <a:spAutoFit/>
          </a:bodyPr>
          <a:lstStyle/>
          <a:p>
            <a:r>
              <a:rPr lang="en-US" sz="1100" dirty="0" smtClean="0"/>
              <a:t>Trustee Fees</a:t>
            </a:r>
            <a:endParaRPr lang="en-US" sz="1100" dirty="0"/>
          </a:p>
        </p:txBody>
      </p:sp>
      <p:sp>
        <p:nvSpPr>
          <p:cNvPr id="23" name="TextBox 22"/>
          <p:cNvSpPr txBox="1"/>
          <p:nvPr/>
        </p:nvSpPr>
        <p:spPr>
          <a:xfrm>
            <a:off x="4343400" y="4851403"/>
            <a:ext cx="1066800" cy="430887"/>
          </a:xfrm>
          <a:prstGeom prst="rect">
            <a:avLst/>
          </a:prstGeom>
          <a:noFill/>
        </p:spPr>
        <p:txBody>
          <a:bodyPr wrap="square" rtlCol="0">
            <a:spAutoFit/>
          </a:bodyPr>
          <a:lstStyle/>
          <a:p>
            <a:r>
              <a:rPr lang="en-US" sz="1100" dirty="0" smtClean="0"/>
              <a:t>Management Fees</a:t>
            </a:r>
            <a:endParaRPr lang="en-US" sz="1100" dirty="0"/>
          </a:p>
        </p:txBody>
      </p:sp>
      <p:sp>
        <p:nvSpPr>
          <p:cNvPr id="24" name="TextBox 23"/>
          <p:cNvSpPr txBox="1"/>
          <p:nvPr/>
        </p:nvSpPr>
        <p:spPr>
          <a:xfrm>
            <a:off x="3276600" y="4343403"/>
            <a:ext cx="1066800" cy="430887"/>
          </a:xfrm>
          <a:prstGeom prst="rect">
            <a:avLst/>
          </a:prstGeom>
          <a:noFill/>
        </p:spPr>
        <p:txBody>
          <a:bodyPr wrap="square" rtlCol="0">
            <a:spAutoFit/>
          </a:bodyPr>
          <a:lstStyle/>
          <a:p>
            <a:r>
              <a:rPr lang="en-US" sz="1100" dirty="0" smtClean="0"/>
              <a:t>Management Services</a:t>
            </a:r>
            <a:endParaRPr lang="en-US" sz="1100" dirty="0"/>
          </a:p>
        </p:txBody>
      </p:sp>
    </p:spTree>
    <p:extLst>
      <p:ext uri="{BB962C8B-B14F-4D97-AF65-F5344CB8AC3E}">
        <p14:creationId xmlns:p14="http://schemas.microsoft.com/office/powerpoint/2010/main" val="33054564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733800"/>
            <a:ext cx="7543800" cy="2593975"/>
          </a:xfrm>
        </p:spPr>
        <p:txBody>
          <a:bodyPr/>
          <a:lstStyle/>
          <a:p>
            <a:pPr algn="ctr"/>
            <a:r>
              <a:rPr lang="en-US" dirty="0" smtClean="0">
                <a:solidFill>
                  <a:schemeClr val="bg1"/>
                </a:solidFill>
              </a:rPr>
              <a:t>Rio    Can Real Estate Investment Trust </a:t>
            </a:r>
            <a:endParaRPr lang="en-US" dirty="0">
              <a:solidFill>
                <a:schemeClr val="bg1"/>
              </a:solidFill>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495800"/>
            <a:ext cx="519242" cy="57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6484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Snapshot</a:t>
            </a:r>
            <a:endParaRPr lang="en-US" dirty="0"/>
          </a:p>
        </p:txBody>
      </p:sp>
      <p:pic>
        <p:nvPicPr>
          <p:cNvPr id="9" name="Picture 8"/>
          <p:cNvPicPr>
            <a:picLocks noChangeAspect="1"/>
          </p:cNvPicPr>
          <p:nvPr/>
        </p:nvPicPr>
        <p:blipFill rotWithShape="1">
          <a:blip r:embed="rId3"/>
          <a:srcRect r="1348"/>
          <a:stretch/>
        </p:blipFill>
        <p:spPr>
          <a:xfrm>
            <a:off x="991055" y="1349773"/>
            <a:ext cx="6386188" cy="5343310"/>
          </a:xfrm>
          <a:prstGeom prst="rect">
            <a:avLst/>
          </a:prstGeom>
        </p:spPr>
      </p:pic>
      <p:sp>
        <p:nvSpPr>
          <p:cNvPr id="3" name="Rounded Rectangle 2"/>
          <p:cNvSpPr/>
          <p:nvPr/>
        </p:nvSpPr>
        <p:spPr>
          <a:xfrm>
            <a:off x="991055" y="5620871"/>
            <a:ext cx="2142110" cy="228600"/>
          </a:xfrm>
          <a:prstGeom prst="round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991055" y="6252882"/>
            <a:ext cx="2142110" cy="440201"/>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201284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1 Year Chart and Moving Average at </a:t>
            </a:r>
            <a:br>
              <a:rPr lang="en-US" sz="3600" dirty="0" smtClean="0"/>
            </a:br>
            <a:r>
              <a:rPr lang="en-US" sz="3600" dirty="0" smtClean="0"/>
              <a:t>10 &amp; 100</a:t>
            </a:r>
            <a:endParaRPr lang="en-US" sz="3600" dirty="0"/>
          </a:p>
        </p:txBody>
      </p:sp>
      <p:pic>
        <p:nvPicPr>
          <p:cNvPr id="4" name="Content Placeholder 3" descr="Screen Shot 2012-10-11 at 3.53.34 PM.png"/>
          <p:cNvPicPr>
            <a:picLocks noGrp="1" noChangeAspect="1"/>
          </p:cNvPicPr>
          <p:nvPr>
            <p:ph idx="1"/>
          </p:nvPr>
        </p:nvPicPr>
        <p:blipFill>
          <a:blip r:embed="rId3">
            <a:extLst>
              <a:ext uri="{28A0092B-C50C-407E-A947-70E740481C1C}">
                <a14:useLocalDpi xmlns:a14="http://schemas.microsoft.com/office/drawing/2010/main" val="0"/>
              </a:ext>
            </a:extLst>
          </a:blip>
          <a:srcRect t="-15235" b="-15235"/>
          <a:stretch>
            <a:fillRect/>
          </a:stretch>
        </p:blipFill>
        <p:spPr>
          <a:xfrm>
            <a:off x="0" y="1600200"/>
            <a:ext cx="8431306" cy="5311724"/>
          </a:xfrm>
        </p:spPr>
      </p:pic>
      <p:sp>
        <p:nvSpPr>
          <p:cNvPr id="3" name="Pentagon 2"/>
          <p:cNvSpPr/>
          <p:nvPr/>
        </p:nvSpPr>
        <p:spPr>
          <a:xfrm>
            <a:off x="4303059" y="2891116"/>
            <a:ext cx="2326341" cy="672353"/>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4303059" y="2891116"/>
            <a:ext cx="1976717" cy="646331"/>
          </a:xfrm>
          <a:prstGeom prst="rect">
            <a:avLst/>
          </a:prstGeom>
          <a:noFill/>
        </p:spPr>
        <p:txBody>
          <a:bodyPr wrap="square" rtlCol="0">
            <a:spAutoFit/>
          </a:bodyPr>
          <a:lstStyle/>
          <a:p>
            <a:pPr defTabSz="457200"/>
            <a:r>
              <a:rPr lang="en-US" sz="1200" dirty="0" smtClean="0">
                <a:solidFill>
                  <a:prstClr val="black"/>
                </a:solidFill>
              </a:rPr>
              <a:t>Peak: $29.20</a:t>
            </a:r>
          </a:p>
          <a:p>
            <a:pPr defTabSz="457200"/>
            <a:r>
              <a:rPr lang="en-US" sz="1200" dirty="0" smtClean="0">
                <a:solidFill>
                  <a:prstClr val="black"/>
                </a:solidFill>
              </a:rPr>
              <a:t>Announcement of the acquisition of Georgian Mall</a:t>
            </a:r>
            <a:endParaRPr lang="en-US" sz="1200" dirty="0">
              <a:solidFill>
                <a:prstClr val="black"/>
              </a:solidFill>
            </a:endParaRPr>
          </a:p>
        </p:txBody>
      </p:sp>
    </p:spTree>
    <p:extLst>
      <p:ext uri="{BB962C8B-B14F-4D97-AF65-F5344CB8AC3E}">
        <p14:creationId xmlns:p14="http://schemas.microsoft.com/office/powerpoint/2010/main" val="4754171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1 Year Chart and Moving Average at </a:t>
            </a:r>
            <a:br>
              <a:rPr lang="en-US" sz="3600" dirty="0" smtClean="0"/>
            </a:br>
            <a:r>
              <a:rPr lang="en-US" sz="3600" dirty="0" smtClean="0"/>
              <a:t>50 &amp; 200</a:t>
            </a:r>
            <a:endParaRPr lang="en-US" sz="3600" dirty="0"/>
          </a:p>
        </p:txBody>
      </p:sp>
      <p:pic>
        <p:nvPicPr>
          <p:cNvPr id="4" name="Content Placeholder 3" descr="Screen Shot 2012-10-11 at 3.54.14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85840"/>
            <a:ext cx="7620000" cy="3629319"/>
          </a:xfrm>
        </p:spPr>
      </p:pic>
    </p:spTree>
    <p:extLst>
      <p:ext uri="{BB962C8B-B14F-4D97-AF65-F5344CB8AC3E}">
        <p14:creationId xmlns:p14="http://schemas.microsoft.com/office/powerpoint/2010/main" val="32038476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5 Year Chart and Moving Average </a:t>
            </a:r>
            <a:r>
              <a:rPr lang="en-US" sz="3600" dirty="0" smtClean="0"/>
              <a:t>at</a:t>
            </a:r>
            <a:br>
              <a:rPr lang="en-US" sz="3600" dirty="0" smtClean="0"/>
            </a:br>
            <a:r>
              <a:rPr lang="en-US" sz="3600" dirty="0" smtClean="0"/>
              <a:t> 10 </a:t>
            </a:r>
            <a:r>
              <a:rPr lang="en-US" sz="3600" dirty="0"/>
              <a:t>&amp; </a:t>
            </a:r>
            <a:r>
              <a:rPr lang="en-US" sz="3600" dirty="0" smtClean="0"/>
              <a:t>100</a:t>
            </a:r>
            <a:endParaRPr lang="en-US" sz="3600" dirty="0"/>
          </a:p>
        </p:txBody>
      </p:sp>
      <p:pic>
        <p:nvPicPr>
          <p:cNvPr id="8" name="Content Placeholder 7" descr="Screen Shot 2012-10-11 at 3.55.00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93899"/>
            <a:ext cx="7620000" cy="3613202"/>
          </a:xfrm>
        </p:spPr>
      </p:pic>
      <p:sp>
        <p:nvSpPr>
          <p:cNvPr id="3" name="Pentagon 2"/>
          <p:cNvSpPr/>
          <p:nvPr/>
        </p:nvSpPr>
        <p:spPr>
          <a:xfrm rot="10800000">
            <a:off x="3550019" y="4223128"/>
            <a:ext cx="1922932" cy="456447"/>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3590364" y="4297463"/>
            <a:ext cx="1882587" cy="307777"/>
          </a:xfrm>
          <a:prstGeom prst="rect">
            <a:avLst/>
          </a:prstGeom>
          <a:noFill/>
        </p:spPr>
        <p:txBody>
          <a:bodyPr wrap="square" rtlCol="0">
            <a:spAutoFit/>
          </a:bodyPr>
          <a:lstStyle/>
          <a:p>
            <a:pPr defTabSz="457200"/>
            <a:r>
              <a:rPr lang="en-US" sz="1400" dirty="0" smtClean="0">
                <a:solidFill>
                  <a:prstClr val="black"/>
                </a:solidFill>
              </a:rPr>
              <a:t>Financial crisis in 2008</a:t>
            </a:r>
            <a:endParaRPr lang="en-US" sz="1400" dirty="0">
              <a:solidFill>
                <a:prstClr val="black"/>
              </a:solidFill>
            </a:endParaRPr>
          </a:p>
        </p:txBody>
      </p:sp>
    </p:spTree>
    <p:extLst>
      <p:ext uri="{BB962C8B-B14F-4D97-AF65-F5344CB8AC3E}">
        <p14:creationId xmlns:p14="http://schemas.microsoft.com/office/powerpoint/2010/main" val="16079334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5 Year Chart and Moving Average at </a:t>
            </a:r>
            <a:r>
              <a:rPr lang="en-US" sz="3600" dirty="0" smtClean="0"/>
              <a:t/>
            </a:r>
            <a:br>
              <a:rPr lang="en-US" sz="3600" dirty="0" smtClean="0"/>
            </a:br>
            <a:r>
              <a:rPr lang="en-US" sz="3600" dirty="0" smtClean="0"/>
              <a:t>50 </a:t>
            </a:r>
            <a:r>
              <a:rPr lang="en-US" sz="3600" dirty="0"/>
              <a:t>&amp; 200</a:t>
            </a:r>
          </a:p>
        </p:txBody>
      </p:sp>
      <p:pic>
        <p:nvPicPr>
          <p:cNvPr id="4" name="Content Placeholder 3" descr="Screen Shot 2012-10-11 at 3.54.41 PM.png"/>
          <p:cNvPicPr>
            <a:picLocks noGrp="1" noChangeAspect="1"/>
          </p:cNvPicPr>
          <p:nvPr>
            <p:ph idx="1"/>
          </p:nvPr>
        </p:nvPicPr>
        <p:blipFill>
          <a:blip r:embed="rId3">
            <a:extLst>
              <a:ext uri="{28A0092B-C50C-407E-A947-70E740481C1C}">
                <a14:useLocalDpi xmlns:a14="http://schemas.microsoft.com/office/drawing/2010/main" val="0"/>
              </a:ext>
            </a:extLst>
          </a:blip>
          <a:srcRect t="-15771" b="-15771"/>
          <a:stretch>
            <a:fillRect/>
          </a:stretch>
        </p:blipFill>
        <p:spPr>
          <a:xfrm>
            <a:off x="457200" y="1417638"/>
            <a:ext cx="7620000" cy="4800600"/>
          </a:xfrm>
        </p:spPr>
      </p:pic>
    </p:spTree>
    <p:extLst>
      <p:ext uri="{BB962C8B-B14F-4D97-AF65-F5344CB8AC3E}">
        <p14:creationId xmlns:p14="http://schemas.microsoft.com/office/powerpoint/2010/main" val="41116849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10 </a:t>
            </a:r>
            <a:r>
              <a:rPr lang="en-US" sz="3600" dirty="0"/>
              <a:t>Year Chart and Moving Average at </a:t>
            </a:r>
            <a:r>
              <a:rPr lang="en-US" sz="3600" dirty="0" smtClean="0"/>
              <a:t/>
            </a:r>
            <a:br>
              <a:rPr lang="en-US" sz="3600" dirty="0" smtClean="0"/>
            </a:br>
            <a:r>
              <a:rPr lang="en-US" sz="3600" dirty="0" smtClean="0"/>
              <a:t>10 </a:t>
            </a:r>
            <a:r>
              <a:rPr lang="en-US" sz="3600" dirty="0"/>
              <a:t>&amp; 100</a:t>
            </a:r>
          </a:p>
        </p:txBody>
      </p:sp>
      <p:sp>
        <p:nvSpPr>
          <p:cNvPr id="3" name="Content Placeholder 2"/>
          <p:cNvSpPr>
            <a:spLocks noGrp="1"/>
          </p:cNvSpPr>
          <p:nvPr>
            <p:ph idx="1"/>
          </p:nvPr>
        </p:nvSpPr>
        <p:spPr/>
        <p:txBody>
          <a:bodyPr/>
          <a:lstStyle/>
          <a:p>
            <a:endParaRPr lang="en-US" dirty="0"/>
          </a:p>
        </p:txBody>
      </p:sp>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43" t="17831" r="16286" b="19302"/>
          <a:stretch/>
        </p:blipFill>
        <p:spPr bwMode="auto">
          <a:xfrm>
            <a:off x="309281" y="1600200"/>
            <a:ext cx="8104093" cy="408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2472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10 </a:t>
            </a:r>
            <a:r>
              <a:rPr lang="en-US" sz="3600" dirty="0"/>
              <a:t>Year Chart and Moving Average </a:t>
            </a:r>
            <a:r>
              <a:rPr lang="en-US" sz="3600" dirty="0" smtClean="0"/>
              <a:t>at</a:t>
            </a:r>
            <a:br>
              <a:rPr lang="en-US" sz="3600" dirty="0" smtClean="0"/>
            </a:br>
            <a:r>
              <a:rPr lang="en-US" sz="3600" dirty="0" smtClean="0"/>
              <a:t> 50 </a:t>
            </a:r>
            <a:r>
              <a:rPr lang="en-US" sz="3600" dirty="0"/>
              <a:t>&amp; </a:t>
            </a:r>
            <a:r>
              <a:rPr lang="en-US" sz="3600" dirty="0" smtClean="0"/>
              <a:t>200</a:t>
            </a:r>
            <a:endParaRPr lang="en-US" sz="3600" dirty="0"/>
          </a:p>
        </p:txBody>
      </p:sp>
      <p:sp>
        <p:nvSpPr>
          <p:cNvPr id="3" name="Content Placeholder 2"/>
          <p:cNvSpPr>
            <a:spLocks noGrp="1"/>
          </p:cNvSpPr>
          <p:nvPr>
            <p:ph idx="1"/>
          </p:nvPr>
        </p:nvSpPr>
        <p:spPr/>
        <p:txBody>
          <a:bodyPr/>
          <a:lstStyle/>
          <a:p>
            <a:endParaRPr lang="en-US" dirty="0"/>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36" t="17647" r="16492" b="18566"/>
          <a:stretch/>
        </p:blipFill>
        <p:spPr bwMode="auto">
          <a:xfrm>
            <a:off x="277517" y="1600200"/>
            <a:ext cx="7961047" cy="407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8155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1</a:t>
            </a:r>
            <a:r>
              <a:rPr lang="en-US" sz="3600" dirty="0" smtClean="0"/>
              <a:t> </a:t>
            </a:r>
            <a:r>
              <a:rPr lang="en-US" sz="3600" dirty="0"/>
              <a:t>Year RIO CAN V.S. </a:t>
            </a:r>
            <a:r>
              <a:rPr lang="en-US" sz="3600" dirty="0" err="1"/>
              <a:t>iShare</a:t>
            </a:r>
            <a:r>
              <a:rPr lang="en-US" sz="3600" dirty="0"/>
              <a:t> S&amp;P TSX Capped REIT</a:t>
            </a:r>
          </a:p>
        </p:txBody>
      </p:sp>
      <p:sp>
        <p:nvSpPr>
          <p:cNvPr id="3" name="Content Placeholder 2"/>
          <p:cNvSpPr>
            <a:spLocks noGrp="1"/>
          </p:cNvSpPr>
          <p:nvPr>
            <p:ph idx="1"/>
          </p:nvPr>
        </p:nvSpPr>
        <p:spPr/>
        <p:txBody>
          <a:bodyPr/>
          <a:lstStyle/>
          <a:p>
            <a:endParaRPr lang="en-US" dirty="0"/>
          </a:p>
        </p:txBody>
      </p:sp>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49" t="21875" r="15976" b="13971"/>
          <a:stretch/>
        </p:blipFill>
        <p:spPr bwMode="auto">
          <a:xfrm>
            <a:off x="304800" y="1600200"/>
            <a:ext cx="7772400" cy="399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0365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5</a:t>
            </a:r>
            <a:r>
              <a:rPr lang="en-US" sz="3600" dirty="0" smtClean="0"/>
              <a:t> Year RIO CAN V.S. </a:t>
            </a:r>
            <a:r>
              <a:rPr lang="en-US" sz="3600" dirty="0" err="1" smtClean="0"/>
              <a:t>iShare</a:t>
            </a:r>
            <a:r>
              <a:rPr lang="en-US" sz="3600" dirty="0" smtClean="0"/>
              <a:t> S&amp;P TSX Capped REIT</a:t>
            </a:r>
            <a:endParaRPr lang="en-US" sz="3600" dirty="0"/>
          </a:p>
        </p:txBody>
      </p:sp>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2" t="21875" r="16184" b="14338"/>
          <a:stretch/>
        </p:blipFill>
        <p:spPr bwMode="auto">
          <a:xfrm>
            <a:off x="215155" y="1734671"/>
            <a:ext cx="8130666" cy="415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42647" y="4518212"/>
            <a:ext cx="3034553" cy="646331"/>
          </a:xfrm>
          <a:prstGeom prst="rect">
            <a:avLst/>
          </a:prstGeom>
          <a:noFill/>
        </p:spPr>
        <p:txBody>
          <a:bodyPr wrap="square" rtlCol="0">
            <a:spAutoFit/>
          </a:bodyPr>
          <a:lstStyle/>
          <a:p>
            <a:pPr defTabSz="457200"/>
            <a:r>
              <a:rPr lang="en-US" dirty="0" smtClean="0">
                <a:solidFill>
                  <a:prstClr val="black"/>
                </a:solidFill>
              </a:rPr>
              <a:t>Consistent with the trend of index</a:t>
            </a:r>
            <a:endParaRPr lang="en-US" dirty="0">
              <a:solidFill>
                <a:prstClr val="black"/>
              </a:solidFill>
            </a:endParaRPr>
          </a:p>
        </p:txBody>
      </p:sp>
    </p:spTree>
    <p:extLst>
      <p:ext uri="{BB962C8B-B14F-4D97-AF65-F5344CB8AC3E}">
        <p14:creationId xmlns:p14="http://schemas.microsoft.com/office/powerpoint/2010/main" val="929105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 Characteristics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REITs are </a:t>
            </a:r>
            <a:r>
              <a:rPr lang="en-US" b="1" dirty="0"/>
              <a:t>income stocks </a:t>
            </a:r>
            <a:r>
              <a:rPr lang="en-US" dirty="0"/>
              <a:t>because</a:t>
            </a:r>
            <a:r>
              <a:rPr lang="en-US" dirty="0" smtClean="0"/>
              <a:t>:</a:t>
            </a:r>
          </a:p>
          <a:p>
            <a:pPr lvl="1"/>
            <a:r>
              <a:rPr lang="en-US" dirty="0" smtClean="0"/>
              <a:t>It is an equity security that </a:t>
            </a:r>
            <a:r>
              <a:rPr lang="en-US" b="1" dirty="0" smtClean="0"/>
              <a:t>distributes </a:t>
            </a:r>
            <a:r>
              <a:rPr lang="en-US" b="1" dirty="0"/>
              <a:t>at least 90%</a:t>
            </a:r>
            <a:r>
              <a:rPr lang="en-US" dirty="0"/>
              <a:t> of </a:t>
            </a:r>
            <a:r>
              <a:rPr lang="en-US" dirty="0" smtClean="0"/>
              <a:t>its </a:t>
            </a:r>
            <a:r>
              <a:rPr lang="en-US" dirty="0"/>
              <a:t>taxable income </a:t>
            </a:r>
            <a:r>
              <a:rPr lang="en-US" dirty="0" smtClean="0"/>
              <a:t>to </a:t>
            </a:r>
            <a:r>
              <a:rPr lang="en-US" dirty="0"/>
              <a:t>investors in the form of </a:t>
            </a:r>
            <a:r>
              <a:rPr lang="en-US" b="1" dirty="0" smtClean="0"/>
              <a:t>regular dividends</a:t>
            </a:r>
            <a:br>
              <a:rPr lang="en-US" b="1" dirty="0" smtClean="0"/>
            </a:br>
            <a:endParaRPr lang="en-US" b="1" dirty="0" smtClean="0"/>
          </a:p>
          <a:p>
            <a:pPr lvl="1"/>
            <a:r>
              <a:rPr lang="en-US" dirty="0"/>
              <a:t>REIT regulations restrict or discourage “merchant </a:t>
            </a:r>
            <a:r>
              <a:rPr lang="en-US" dirty="0" smtClean="0"/>
              <a:t>building”</a:t>
            </a:r>
          </a:p>
          <a:p>
            <a:pPr lvl="2"/>
            <a:r>
              <a:rPr lang="en-US" dirty="0" smtClean="0"/>
              <a:t>The </a:t>
            </a:r>
            <a:r>
              <a:rPr lang="en-US" i="1" dirty="0" smtClean="0"/>
              <a:t>risky</a:t>
            </a:r>
            <a:r>
              <a:rPr lang="en-US" dirty="0" smtClean="0"/>
              <a:t> practice of developing properties and selling them immediately enhances earnings by continuously recycling capital on the balance sheet. However, performance assessment becomes difficult.</a:t>
            </a:r>
            <a:br>
              <a:rPr lang="en-US" dirty="0" smtClean="0"/>
            </a:br>
            <a:endParaRPr lang="en-US" dirty="0" smtClean="0"/>
          </a:p>
          <a:p>
            <a:pPr lvl="1"/>
            <a:r>
              <a:rPr lang="en-US" dirty="0" smtClean="0"/>
              <a:t>Most </a:t>
            </a:r>
            <a:r>
              <a:rPr lang="en-US" dirty="0"/>
              <a:t>REITs have limited </a:t>
            </a:r>
            <a:r>
              <a:rPr lang="en-US" dirty="0" smtClean="0"/>
              <a:t>liability</a:t>
            </a:r>
            <a:br>
              <a:rPr lang="en-US" dirty="0" smtClean="0"/>
            </a:br>
            <a:endParaRPr lang="en-US" dirty="0" smtClean="0"/>
          </a:p>
          <a:p>
            <a:pPr lvl="1"/>
            <a:r>
              <a:rPr lang="en-US" dirty="0" smtClean="0"/>
              <a:t>In </a:t>
            </a:r>
            <a:r>
              <a:rPr lang="en-US" dirty="0"/>
              <a:t>October, 2006, the Canadian government decided that the tax advantages available to SIFT trusts were "not appropriate</a:t>
            </a:r>
            <a:r>
              <a:rPr lang="en-US" dirty="0" smtClean="0"/>
              <a:t>", </a:t>
            </a:r>
            <a:r>
              <a:rPr lang="en-US" dirty="0"/>
              <a:t>and implemented a new tax under the </a:t>
            </a:r>
            <a:r>
              <a:rPr lang="en-US" b="1" dirty="0"/>
              <a:t>Tax Fairness Plan </a:t>
            </a:r>
            <a:r>
              <a:rPr lang="en-US" dirty="0"/>
              <a:t>that made SIFT taxation similar to corporate </a:t>
            </a:r>
            <a:r>
              <a:rPr lang="en-US" dirty="0" smtClean="0"/>
              <a:t>taxation</a:t>
            </a:r>
            <a:endParaRPr lang="en-CA" sz="3000" dirty="0"/>
          </a:p>
          <a:p>
            <a:endParaRPr lang="en-US" dirty="0"/>
          </a:p>
        </p:txBody>
      </p:sp>
    </p:spTree>
    <p:extLst>
      <p:ext uri="{BB962C8B-B14F-4D97-AF65-F5344CB8AC3E}">
        <p14:creationId xmlns:p14="http://schemas.microsoft.com/office/powerpoint/2010/main" val="12232022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10 Year RIO CAN V.S. </a:t>
            </a:r>
            <a:r>
              <a:rPr lang="en-US" sz="3600" dirty="0" err="1" smtClean="0"/>
              <a:t>iShare</a:t>
            </a:r>
            <a:r>
              <a:rPr lang="en-US" sz="3600" dirty="0" smtClean="0"/>
              <a:t> S&amp;P TSX Capped REIT</a:t>
            </a:r>
            <a:endParaRPr lang="en-US" sz="3600" dirty="0"/>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39" t="22610" r="14736" b="14338"/>
          <a:stretch/>
        </p:blipFill>
        <p:spPr bwMode="auto">
          <a:xfrm>
            <a:off x="0" y="1653988"/>
            <a:ext cx="8356268" cy="412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553635" y="5071630"/>
            <a:ext cx="2985248" cy="307777"/>
          </a:xfrm>
          <a:prstGeom prst="rect">
            <a:avLst/>
          </a:prstGeom>
        </p:spPr>
        <p:txBody>
          <a:bodyPr wrap="square">
            <a:spAutoFit/>
          </a:bodyPr>
          <a:lstStyle/>
          <a:p>
            <a:pPr defTabSz="457200"/>
            <a:r>
              <a:rPr lang="en-US" sz="1400" dirty="0">
                <a:solidFill>
                  <a:prstClr val="black"/>
                </a:solidFill>
              </a:rPr>
              <a:t>Consistent with the trend of index</a:t>
            </a:r>
          </a:p>
        </p:txBody>
      </p:sp>
    </p:spTree>
    <p:extLst>
      <p:ext uri="{BB962C8B-B14F-4D97-AF65-F5344CB8AC3E}">
        <p14:creationId xmlns:p14="http://schemas.microsoft.com/office/powerpoint/2010/main" val="2635029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8296" b="16272"/>
          <a:stretch/>
        </p:blipFill>
        <p:spPr>
          <a:xfrm>
            <a:off x="5223352" y="3936695"/>
            <a:ext cx="3210028" cy="2930830"/>
          </a:xfrm>
          <a:prstGeom prst="rect">
            <a:avLst/>
          </a:prstGeom>
        </p:spPr>
      </p:pic>
      <p:sp>
        <p:nvSpPr>
          <p:cNvPr id="2" name="Title 1"/>
          <p:cNvSpPr>
            <a:spLocks noGrp="1"/>
          </p:cNvSpPr>
          <p:nvPr>
            <p:ph type="title"/>
          </p:nvPr>
        </p:nvSpPr>
        <p:spPr>
          <a:xfrm>
            <a:off x="457200" y="228600"/>
            <a:ext cx="7620000" cy="1143000"/>
          </a:xfrm>
        </p:spPr>
        <p:txBody>
          <a:bodyPr/>
          <a:lstStyle/>
          <a:p>
            <a:pPr algn="ctr"/>
            <a:r>
              <a:rPr lang="en-US" sz="3600" dirty="0" smtClean="0"/>
              <a:t>Company Overview</a:t>
            </a:r>
            <a:endParaRPr lang="en-US" sz="3600" dirty="0"/>
          </a:p>
        </p:txBody>
      </p:sp>
      <p:sp>
        <p:nvSpPr>
          <p:cNvPr id="3" name="Content Placeholder 2"/>
          <p:cNvSpPr>
            <a:spLocks noGrp="1"/>
          </p:cNvSpPr>
          <p:nvPr>
            <p:ph idx="1"/>
          </p:nvPr>
        </p:nvSpPr>
        <p:spPr>
          <a:xfrm>
            <a:off x="381000" y="1295400"/>
            <a:ext cx="7620000" cy="4800600"/>
          </a:xfrm>
        </p:spPr>
        <p:txBody>
          <a:bodyPr>
            <a:normAutofit/>
          </a:bodyPr>
          <a:lstStyle/>
          <a:p>
            <a:r>
              <a:rPr lang="en-US" dirty="0" smtClean="0"/>
              <a:t>Canada’s largest real estate investment trust with approximately $8.5 billion market capitalization and $13.9 billion enterprise value   </a:t>
            </a:r>
          </a:p>
          <a:p>
            <a:r>
              <a:rPr lang="en-US" dirty="0"/>
              <a:t>Approximate 86% revenue </a:t>
            </a:r>
            <a:r>
              <a:rPr lang="en-US" dirty="0" smtClean="0"/>
              <a:t>generated by </a:t>
            </a:r>
            <a:r>
              <a:rPr lang="en-US" b="1" dirty="0"/>
              <a:t>national and anchor tenants ; </a:t>
            </a:r>
            <a:r>
              <a:rPr lang="en-US" dirty="0"/>
              <a:t>and approximate 7350 tenants</a:t>
            </a:r>
            <a:endParaRPr lang="en-US" b="1" dirty="0"/>
          </a:p>
          <a:p>
            <a:r>
              <a:rPr lang="en-US" dirty="0" smtClean="0"/>
              <a:t>Its portfolio includes </a:t>
            </a:r>
            <a:r>
              <a:rPr lang="en-US" dirty="0"/>
              <a:t>in retail and office </a:t>
            </a:r>
            <a:r>
              <a:rPr lang="en-US" dirty="0" smtClean="0"/>
              <a:t>assets</a:t>
            </a:r>
          </a:p>
          <a:p>
            <a:r>
              <a:rPr lang="en-US" dirty="0"/>
              <a:t>Manage Canada’s largest portfolio of </a:t>
            </a:r>
            <a:r>
              <a:rPr lang="en-US" b="1" dirty="0"/>
              <a:t>shopping center </a:t>
            </a:r>
          </a:p>
          <a:p>
            <a:r>
              <a:rPr lang="en-US" dirty="0"/>
              <a:t>A portfolio of 338 retail properties,                                              including 10 under development,                                                          in </a:t>
            </a:r>
            <a:r>
              <a:rPr lang="en-US" b="1" dirty="0"/>
              <a:t>Canada and U.S.</a:t>
            </a:r>
            <a:r>
              <a:rPr lang="en-US" dirty="0"/>
              <a:t> </a:t>
            </a:r>
          </a:p>
          <a:p>
            <a:endParaRPr lang="en-US" b="1"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959033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Company overview</a:t>
            </a:r>
            <a:endParaRPr lang="en-US" sz="3600" dirty="0"/>
          </a:p>
        </p:txBody>
      </p:sp>
      <p:sp>
        <p:nvSpPr>
          <p:cNvPr id="4" name="TextBox 3"/>
          <p:cNvSpPr txBox="1"/>
          <p:nvPr/>
        </p:nvSpPr>
        <p:spPr>
          <a:xfrm>
            <a:off x="985513" y="1788459"/>
            <a:ext cx="6625522" cy="646331"/>
          </a:xfrm>
          <a:prstGeom prst="rect">
            <a:avLst/>
          </a:prstGeom>
          <a:noFill/>
        </p:spPr>
        <p:txBody>
          <a:bodyPr wrap="square" rtlCol="0">
            <a:spAutoFit/>
          </a:bodyPr>
          <a:lstStyle/>
          <a:p>
            <a:pPr defTabSz="457200"/>
            <a:r>
              <a:rPr lang="en-US" dirty="0" smtClean="0">
                <a:solidFill>
                  <a:prstClr val="black"/>
                </a:solidFill>
              </a:rPr>
              <a:t>The weight of Canadian and U.S. portfolio based on NLA of the total portfolio and annualized rental revenue </a:t>
            </a:r>
            <a:endParaRPr lang="en-US" dirty="0">
              <a:solidFill>
                <a:prstClr val="black"/>
              </a:solidFill>
            </a:endParaRPr>
          </a:p>
        </p:txBody>
      </p:sp>
      <p:graphicFrame>
        <p:nvGraphicFramePr>
          <p:cNvPr id="6" name="Chart 5"/>
          <p:cNvGraphicFramePr>
            <a:graphicFrameLocks/>
          </p:cNvGraphicFramePr>
          <p:nvPr>
            <p:extLst>
              <p:ext uri="{D42A27DB-BD31-4B8C-83A1-F6EECF244321}">
                <p14:modId xmlns:p14="http://schemas.microsoft.com/office/powerpoint/2010/main" val="1937273555"/>
              </p:ext>
            </p:extLst>
          </p:nvPr>
        </p:nvGraphicFramePr>
        <p:xfrm>
          <a:off x="457200" y="2434790"/>
          <a:ext cx="3505200" cy="2514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791685535"/>
              </p:ext>
            </p:extLst>
          </p:nvPr>
        </p:nvGraphicFramePr>
        <p:xfrm>
          <a:off x="4297230" y="2464017"/>
          <a:ext cx="4038600" cy="25146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74" y="5257800"/>
            <a:ext cx="82296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7856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Company Overview</a:t>
            </a:r>
            <a:endParaRPr lang="en-US" sz="3600" dirty="0"/>
          </a:p>
        </p:txBody>
      </p:sp>
      <p:sp>
        <p:nvSpPr>
          <p:cNvPr id="3" name="Content Placeholder 2"/>
          <p:cNvSpPr>
            <a:spLocks noGrp="1"/>
          </p:cNvSpPr>
          <p:nvPr>
            <p:ph idx="1"/>
          </p:nvPr>
        </p:nvSpPr>
        <p:spPr>
          <a:xfrm>
            <a:off x="457200" y="1627094"/>
            <a:ext cx="7620000" cy="4800600"/>
          </a:xfrm>
        </p:spPr>
        <p:txBody>
          <a:bodyPr>
            <a:normAutofit lnSpcReduction="10000"/>
          </a:bodyPr>
          <a:lstStyle/>
          <a:p>
            <a:r>
              <a:rPr lang="en-US" dirty="0"/>
              <a:t>Core strategy : ownership and </a:t>
            </a:r>
            <a:r>
              <a:rPr lang="en-US" dirty="0" smtClean="0"/>
              <a:t> </a:t>
            </a:r>
            <a:r>
              <a:rPr lang="en-US" dirty="0"/>
              <a:t>management of retail properties </a:t>
            </a:r>
            <a:endParaRPr lang="en-US" dirty="0" smtClean="0"/>
          </a:p>
          <a:p>
            <a:pPr lvl="1"/>
            <a:r>
              <a:rPr lang="en-US" dirty="0" smtClean="0"/>
              <a:t>New </a:t>
            </a:r>
            <a:r>
              <a:rPr lang="en-US" dirty="0"/>
              <a:t>format retail center </a:t>
            </a:r>
            <a:endParaRPr lang="en-US" dirty="0" smtClean="0"/>
          </a:p>
          <a:p>
            <a:pPr lvl="2"/>
            <a:r>
              <a:rPr lang="en-US" dirty="0"/>
              <a:t>aggregations of dominant retailers grouped together at high traffic </a:t>
            </a:r>
            <a:r>
              <a:rPr lang="en-US" dirty="0" smtClean="0"/>
              <a:t>and easily </a:t>
            </a:r>
            <a:r>
              <a:rPr lang="en-US" dirty="0"/>
              <a:t>accessible locations.</a:t>
            </a:r>
            <a:endParaRPr lang="en-US" dirty="0" smtClean="0"/>
          </a:p>
          <a:p>
            <a:pPr lvl="1"/>
            <a:r>
              <a:rPr lang="en-US" dirty="0" smtClean="0"/>
              <a:t>Neighborhood </a:t>
            </a:r>
            <a:r>
              <a:rPr lang="en-US" dirty="0"/>
              <a:t>convenience unenclosed </a:t>
            </a:r>
            <a:r>
              <a:rPr lang="en-US" dirty="0" smtClean="0"/>
              <a:t>centers</a:t>
            </a:r>
          </a:p>
          <a:p>
            <a:pPr lvl="2"/>
            <a:r>
              <a:rPr lang="en-US" dirty="0"/>
              <a:t>supermarket and/or junior department store anchored </a:t>
            </a:r>
            <a:r>
              <a:rPr lang="en-US" dirty="0" smtClean="0"/>
              <a:t>shopping </a:t>
            </a:r>
            <a:r>
              <a:rPr lang="en-US" dirty="0" err="1" smtClean="0"/>
              <a:t>centres</a:t>
            </a:r>
            <a:endParaRPr lang="en-US" dirty="0"/>
          </a:p>
          <a:p>
            <a:pPr lvl="1"/>
            <a:r>
              <a:rPr lang="en-US" dirty="0"/>
              <a:t>Enclosed shopping </a:t>
            </a:r>
            <a:r>
              <a:rPr lang="en-US" dirty="0" err="1"/>
              <a:t>centres</a:t>
            </a:r>
            <a:r>
              <a:rPr lang="en-US" dirty="0"/>
              <a:t> </a:t>
            </a:r>
            <a:endParaRPr lang="en-US" dirty="0" smtClean="0"/>
          </a:p>
          <a:p>
            <a:pPr lvl="2"/>
            <a:r>
              <a:rPr lang="en-US" dirty="0" smtClean="0"/>
              <a:t>located </a:t>
            </a:r>
            <a:r>
              <a:rPr lang="en-US" dirty="0"/>
              <a:t>close </a:t>
            </a:r>
            <a:r>
              <a:rPr lang="en-US" dirty="0" smtClean="0"/>
              <a:t>to or </a:t>
            </a:r>
            <a:r>
              <a:rPr lang="en-US" dirty="0"/>
              <a:t>in larger population centers</a:t>
            </a:r>
          </a:p>
          <a:p>
            <a:pPr lvl="1"/>
            <a:r>
              <a:rPr lang="en-US" dirty="0"/>
              <a:t>Urban retail </a:t>
            </a:r>
            <a:r>
              <a:rPr lang="en-US" dirty="0" smtClean="0"/>
              <a:t>properties</a:t>
            </a:r>
          </a:p>
          <a:p>
            <a:pPr lvl="2"/>
            <a:r>
              <a:rPr lang="en-US" dirty="0"/>
              <a:t>high-quality, innovative, multi-level format retail </a:t>
            </a:r>
            <a:r>
              <a:rPr lang="en-US" dirty="0" err="1"/>
              <a:t>centres</a:t>
            </a:r>
            <a:r>
              <a:rPr lang="en-US" dirty="0"/>
              <a:t> located in major urban markets ; including office </a:t>
            </a:r>
            <a:r>
              <a:rPr lang="en-US" dirty="0" smtClean="0"/>
              <a:t>space and/or </a:t>
            </a:r>
            <a:r>
              <a:rPr lang="en-US" dirty="0"/>
              <a:t>a residential component as part of the property.</a:t>
            </a:r>
          </a:p>
          <a:p>
            <a:pPr lvl="1"/>
            <a:r>
              <a:rPr lang="en-US" dirty="0"/>
              <a:t>Outlet shopping </a:t>
            </a:r>
            <a:r>
              <a:rPr lang="en-US" dirty="0" err="1"/>
              <a:t>centres</a:t>
            </a:r>
            <a:r>
              <a:rPr lang="en-US" dirty="0"/>
              <a:t> </a:t>
            </a:r>
            <a:endParaRPr lang="en-US" dirty="0" smtClean="0"/>
          </a:p>
          <a:p>
            <a:pPr lvl="1"/>
            <a:endParaRPr lang="en-US" dirty="0"/>
          </a:p>
          <a:p>
            <a:pPr lvl="1"/>
            <a:endParaRPr lang="en-US" dirty="0"/>
          </a:p>
        </p:txBody>
      </p:sp>
    </p:spTree>
    <p:extLst>
      <p:ext uri="{BB962C8B-B14F-4D97-AF65-F5344CB8AC3E}">
        <p14:creationId xmlns:p14="http://schemas.microsoft.com/office/powerpoint/2010/main" val="1753999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Occupancy since 1996</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57781067"/>
              </p:ext>
            </p:extLst>
          </p:nvPr>
        </p:nvGraphicFramePr>
        <p:xfrm>
          <a:off x="612854" y="1816643"/>
          <a:ext cx="76200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15017" y="1460758"/>
            <a:ext cx="8279704" cy="369332"/>
          </a:xfrm>
          <a:prstGeom prst="rect">
            <a:avLst/>
          </a:prstGeom>
          <a:noFill/>
        </p:spPr>
        <p:txBody>
          <a:bodyPr wrap="square" rtlCol="0">
            <a:spAutoFit/>
          </a:bodyPr>
          <a:lstStyle/>
          <a:p>
            <a:pPr defTabSz="457200"/>
            <a:r>
              <a:rPr lang="en-US" b="1" dirty="0" smtClean="0">
                <a:solidFill>
                  <a:prstClr val="black"/>
                </a:solidFill>
              </a:rPr>
              <a:t>Historical Occupancy Rates 1996 to Q3 2012</a:t>
            </a:r>
            <a:endParaRPr lang="en-US" b="1" dirty="0">
              <a:solidFill>
                <a:prstClr val="black"/>
              </a:solidFill>
            </a:endParaRPr>
          </a:p>
        </p:txBody>
      </p:sp>
    </p:spTree>
    <p:extLst>
      <p:ext uri="{BB962C8B-B14F-4D97-AF65-F5344CB8AC3E}">
        <p14:creationId xmlns:p14="http://schemas.microsoft.com/office/powerpoint/2010/main" val="11976376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Top 10 </a:t>
            </a:r>
            <a:r>
              <a:rPr lang="en-US" sz="3600" dirty="0" err="1" smtClean="0"/>
              <a:t>RioCan</a:t>
            </a:r>
            <a:r>
              <a:rPr lang="en-US" sz="3600" dirty="0" smtClean="0"/>
              <a:t> Tenants </a:t>
            </a:r>
            <a:endParaRPr lang="en-US" sz="3600"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7" t="15415" r="1712"/>
          <a:stretch/>
        </p:blipFill>
        <p:spPr bwMode="auto">
          <a:xfrm>
            <a:off x="564776" y="1990164"/>
            <a:ext cx="7250520" cy="380596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4773" y="5519130"/>
            <a:ext cx="4388227" cy="276999"/>
          </a:xfrm>
          <a:prstGeom prst="rect">
            <a:avLst/>
          </a:prstGeom>
          <a:noFill/>
        </p:spPr>
        <p:txBody>
          <a:bodyPr wrap="square" rtlCol="0">
            <a:spAutoFit/>
          </a:bodyPr>
          <a:lstStyle/>
          <a:p>
            <a:pPr defTabSz="457200"/>
            <a:r>
              <a:rPr lang="en-US" sz="1200" dirty="0" smtClean="0">
                <a:solidFill>
                  <a:prstClr val="black"/>
                </a:solidFill>
              </a:rPr>
              <a:t>Based on annualized rental revenue  as at September 30, 2012</a:t>
            </a:r>
            <a:endParaRPr lang="en-US" sz="1200" dirty="0">
              <a:solidFill>
                <a:prstClr val="black"/>
              </a:solidFill>
            </a:endParaRPr>
          </a:p>
        </p:txBody>
      </p:sp>
    </p:spTree>
    <p:extLst>
      <p:ext uri="{BB962C8B-B14F-4D97-AF65-F5344CB8AC3E}">
        <p14:creationId xmlns:p14="http://schemas.microsoft.com/office/powerpoint/2010/main" val="11920730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Geographical diversification</a:t>
            </a:r>
            <a:endParaRPr lang="en-US" sz="3600" dirty="0"/>
          </a:p>
        </p:txBody>
      </p:sp>
      <p:pic>
        <p:nvPicPr>
          <p:cNvPr id="717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30" t="2028" r="2455" b="3874"/>
          <a:stretch/>
        </p:blipFill>
        <p:spPr bwMode="auto">
          <a:xfrm>
            <a:off x="4267200" y="1981200"/>
            <a:ext cx="3953435" cy="254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p:cNvGraphicFramePr>
            <a:graphicFrameLocks/>
          </p:cNvGraphicFramePr>
          <p:nvPr>
            <p:extLst>
              <p:ext uri="{D42A27DB-BD31-4B8C-83A1-F6EECF244321}">
                <p14:modId xmlns:p14="http://schemas.microsoft.com/office/powerpoint/2010/main" val="887743866"/>
              </p:ext>
            </p:extLst>
          </p:nvPr>
        </p:nvGraphicFramePr>
        <p:xfrm>
          <a:off x="152400" y="1905000"/>
          <a:ext cx="4087903" cy="251644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52400" y="1600200"/>
            <a:ext cx="1447800" cy="381000"/>
          </a:xfrm>
          <a:prstGeom prst="rect">
            <a:avLst/>
          </a:prstGeom>
          <a:noFill/>
        </p:spPr>
        <p:txBody>
          <a:bodyPr wrap="square" rtlCol="0">
            <a:spAutoFit/>
          </a:bodyPr>
          <a:lstStyle/>
          <a:p>
            <a:r>
              <a:rPr lang="en-US" b="1" dirty="0" smtClean="0">
                <a:solidFill>
                  <a:schemeClr val="bg1">
                    <a:lumMod val="50000"/>
                  </a:schemeClr>
                </a:solidFill>
              </a:rPr>
              <a:t>US Portfolio</a:t>
            </a:r>
            <a:endParaRPr lang="en-US" b="1" dirty="0">
              <a:solidFill>
                <a:schemeClr val="bg1">
                  <a:lumMod val="50000"/>
                </a:schemeClr>
              </a:solidFill>
            </a:endParaRPr>
          </a:p>
        </p:txBody>
      </p:sp>
      <p:sp>
        <p:nvSpPr>
          <p:cNvPr id="4" name="TextBox 3"/>
          <p:cNvSpPr txBox="1"/>
          <p:nvPr/>
        </p:nvSpPr>
        <p:spPr>
          <a:xfrm>
            <a:off x="4267199" y="1447800"/>
            <a:ext cx="1976717" cy="369332"/>
          </a:xfrm>
          <a:prstGeom prst="rect">
            <a:avLst/>
          </a:prstGeom>
          <a:noFill/>
        </p:spPr>
        <p:txBody>
          <a:bodyPr wrap="square" rtlCol="0">
            <a:spAutoFit/>
          </a:bodyPr>
          <a:lstStyle/>
          <a:p>
            <a:r>
              <a:rPr lang="en-US" b="1" dirty="0" smtClean="0">
                <a:solidFill>
                  <a:schemeClr val="bg1">
                    <a:lumMod val="50000"/>
                  </a:schemeClr>
                </a:solidFill>
              </a:rPr>
              <a:t>Canada Portfolio</a:t>
            </a:r>
            <a:endParaRPr lang="en-US" b="1" dirty="0">
              <a:solidFill>
                <a:schemeClr val="bg1">
                  <a:lumMod val="50000"/>
                </a:schemeClr>
              </a:solidFill>
            </a:endParaRPr>
          </a:p>
        </p:txBody>
      </p:sp>
    </p:spTree>
    <p:extLst>
      <p:ext uri="{BB962C8B-B14F-4D97-AF65-F5344CB8AC3E}">
        <p14:creationId xmlns:p14="http://schemas.microsoft.com/office/powerpoint/2010/main" val="17013913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U.S. Portfolio</a:t>
            </a:r>
            <a:endParaRPr lang="en-US" sz="3600" dirty="0"/>
          </a:p>
        </p:txBody>
      </p:sp>
      <p:sp>
        <p:nvSpPr>
          <p:cNvPr id="5" name="Content Placeholder 4"/>
          <p:cNvSpPr>
            <a:spLocks noGrp="1"/>
          </p:cNvSpPr>
          <p:nvPr>
            <p:ph idx="1"/>
          </p:nvPr>
        </p:nvSpPr>
        <p:spPr/>
        <p:txBody>
          <a:bodyPr>
            <a:normAutofit fontScale="92500"/>
          </a:bodyPr>
          <a:lstStyle/>
          <a:p>
            <a:pPr lvl="0"/>
            <a:r>
              <a:rPr lang="en-US" sz="2800" dirty="0" smtClean="0"/>
              <a:t>Portfolio focus </a:t>
            </a:r>
            <a:r>
              <a:rPr lang="en-US" sz="2800" dirty="0"/>
              <a:t>on grocery anchored strip retail </a:t>
            </a:r>
          </a:p>
          <a:p>
            <a:pPr lvl="0"/>
            <a:r>
              <a:rPr lang="en-US" sz="2800" dirty="0"/>
              <a:t>Focus </a:t>
            </a:r>
            <a:r>
              <a:rPr lang="en-US" sz="2800" dirty="0" smtClean="0"/>
              <a:t>portfolio in </a:t>
            </a:r>
            <a:r>
              <a:rPr lang="en-US" sz="2800" dirty="0"/>
              <a:t>Northeastern US and Texas</a:t>
            </a:r>
          </a:p>
          <a:p>
            <a:pPr lvl="0"/>
            <a:r>
              <a:rPr lang="en-US" sz="2800" dirty="0"/>
              <a:t>Has gained significant knowledge of local market and </a:t>
            </a:r>
            <a:r>
              <a:rPr lang="en-US" sz="2800" dirty="0" smtClean="0"/>
              <a:t>assets since its original investment into US in 2009</a:t>
            </a:r>
            <a:endParaRPr lang="en-US" sz="2800" dirty="0"/>
          </a:p>
          <a:p>
            <a:pPr lvl="0"/>
            <a:r>
              <a:rPr lang="en-US" sz="2800" dirty="0"/>
              <a:t>Aligns with experienced partners</a:t>
            </a:r>
          </a:p>
          <a:p>
            <a:r>
              <a:rPr lang="en-US" sz="2800" dirty="0"/>
              <a:t>49 shopping </a:t>
            </a:r>
            <a:r>
              <a:rPr lang="en-US" sz="2800" dirty="0" err="1"/>
              <a:t>centres</a:t>
            </a:r>
            <a:r>
              <a:rPr lang="en-US" sz="2800" dirty="0"/>
              <a:t>, predominantly grocery anchored and </a:t>
            </a:r>
            <a:r>
              <a:rPr lang="en-US" sz="2800" dirty="0" smtClean="0"/>
              <a:t>new format </a:t>
            </a:r>
            <a:r>
              <a:rPr lang="en-US" sz="2800" dirty="0"/>
              <a:t>retail </a:t>
            </a:r>
            <a:r>
              <a:rPr lang="en-US" sz="2800" dirty="0" err="1" smtClean="0"/>
              <a:t>centres</a:t>
            </a:r>
            <a:endParaRPr lang="en-US" sz="2800" dirty="0" smtClean="0"/>
          </a:p>
          <a:p>
            <a:r>
              <a:rPr lang="en-US" sz="2800" dirty="0" smtClean="0"/>
              <a:t>44 </a:t>
            </a:r>
            <a:r>
              <a:rPr lang="en-US" sz="2800" dirty="0" err="1" smtClean="0"/>
              <a:t>centere</a:t>
            </a:r>
            <a:r>
              <a:rPr lang="en-US" sz="2800" dirty="0" smtClean="0"/>
              <a:t> held </a:t>
            </a:r>
            <a:r>
              <a:rPr lang="en-US" sz="2800" dirty="0"/>
              <a:t>through five joint venture </a:t>
            </a:r>
            <a:r>
              <a:rPr lang="en-US" sz="2800" dirty="0" smtClean="0"/>
              <a:t>arrangement</a:t>
            </a:r>
            <a:endParaRPr lang="en-US" dirty="0"/>
          </a:p>
        </p:txBody>
      </p:sp>
    </p:spTree>
    <p:extLst>
      <p:ext uri="{BB962C8B-B14F-4D97-AF65-F5344CB8AC3E}">
        <p14:creationId xmlns:p14="http://schemas.microsoft.com/office/powerpoint/2010/main" val="1303086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U.S. Portfolio</a:t>
            </a:r>
            <a:endParaRPr lang="en-US" sz="3600" dirty="0"/>
          </a:p>
        </p:txBody>
      </p:sp>
      <p:sp>
        <p:nvSpPr>
          <p:cNvPr id="5" name="Content Placeholder 4"/>
          <p:cNvSpPr>
            <a:spLocks noGrp="1"/>
          </p:cNvSpPr>
          <p:nvPr>
            <p:ph idx="1"/>
          </p:nvPr>
        </p:nvSpPr>
        <p:spPr/>
        <p:txBody>
          <a:bodyPr>
            <a:normAutofit/>
          </a:bodyPr>
          <a:lstStyle/>
          <a:p>
            <a:r>
              <a:rPr lang="en-US" dirty="0"/>
              <a:t>Main US joint venture:</a:t>
            </a:r>
          </a:p>
          <a:p>
            <a:pPr lvl="1"/>
            <a:r>
              <a:rPr lang="en-US" dirty="0"/>
              <a:t>Retail Properties of America, Inc.(formerly Inland Western Retail REIT) (“RPAI”),</a:t>
            </a:r>
          </a:p>
          <a:p>
            <a:pPr lvl="1"/>
            <a:r>
              <a:rPr lang="en-US" dirty="0"/>
              <a:t> </a:t>
            </a:r>
            <a:r>
              <a:rPr lang="en-US" dirty="0" err="1"/>
              <a:t>Kimco</a:t>
            </a:r>
            <a:r>
              <a:rPr lang="en-US" dirty="0"/>
              <a:t> Realty Corporation (“</a:t>
            </a:r>
            <a:r>
              <a:rPr lang="en-US" dirty="0" err="1"/>
              <a:t>Kimco</a:t>
            </a:r>
            <a:r>
              <a:rPr lang="en-US" dirty="0"/>
              <a:t>”),</a:t>
            </a:r>
          </a:p>
          <a:p>
            <a:pPr lvl="1"/>
            <a:r>
              <a:rPr lang="en-US" dirty="0"/>
              <a:t> Dunhill Partners, Inc. (“Dunhill”)</a:t>
            </a:r>
          </a:p>
          <a:p>
            <a:pPr lvl="1"/>
            <a:r>
              <a:rPr lang="en-US" dirty="0"/>
              <a:t>Sterling Organization LLC (“Sterling”). </a:t>
            </a:r>
          </a:p>
          <a:p>
            <a:r>
              <a:rPr lang="en-US" dirty="0" smtClean="0"/>
              <a:t>On 0ctober 10, 2012: joint venture with Cedar was dissolved </a:t>
            </a:r>
          </a:p>
          <a:p>
            <a:pPr lvl="1"/>
            <a:endParaRPr lang="en-US" dirty="0"/>
          </a:p>
          <a:p>
            <a:pPr lvl="1"/>
            <a:endParaRPr lang="en-US" dirty="0" smtClean="0"/>
          </a:p>
        </p:txBody>
      </p:sp>
    </p:spTree>
    <p:extLst>
      <p:ext uri="{BB962C8B-B14F-4D97-AF65-F5344CB8AC3E}">
        <p14:creationId xmlns:p14="http://schemas.microsoft.com/office/powerpoint/2010/main" val="29983096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Canadian Portfolio </a:t>
            </a:r>
            <a:endParaRPr lang="en-US" sz="3600" dirty="0"/>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61" t="50919" r="24450" b="11397"/>
          <a:stretch/>
        </p:blipFill>
        <p:spPr bwMode="auto">
          <a:xfrm>
            <a:off x="560539" y="1676400"/>
            <a:ext cx="7350356" cy="298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91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REIT Characteristics</a:t>
            </a:r>
          </a:p>
        </p:txBody>
      </p:sp>
      <p:sp>
        <p:nvSpPr>
          <p:cNvPr id="3" name="Content Placeholder 2"/>
          <p:cNvSpPr>
            <a:spLocks noGrp="1"/>
          </p:cNvSpPr>
          <p:nvPr>
            <p:ph idx="1"/>
          </p:nvPr>
        </p:nvSpPr>
        <p:spPr/>
        <p:txBody>
          <a:bodyPr>
            <a:normAutofit fontScale="92500"/>
          </a:bodyPr>
          <a:lstStyle/>
          <a:p>
            <a:pPr lvl="0"/>
            <a:r>
              <a:rPr lang="en-US" sz="2100" b="1" dirty="0"/>
              <a:t>Dual market situation</a:t>
            </a:r>
            <a:r>
              <a:rPr lang="en-US" sz="2100" dirty="0">
                <a:solidFill>
                  <a:srgbClr val="FF0000"/>
                </a:solidFill>
              </a:rPr>
              <a:t> </a:t>
            </a:r>
            <a:r>
              <a:rPr lang="en-US" sz="2100" dirty="0"/>
              <a:t>where two parallel markets exist for trading real estate</a:t>
            </a:r>
          </a:p>
          <a:p>
            <a:pPr lvl="0">
              <a:buNone/>
            </a:pPr>
            <a:endParaRPr lang="en-CA" sz="2100" dirty="0"/>
          </a:p>
          <a:p>
            <a:pPr lvl="0"/>
            <a:r>
              <a:rPr lang="en-US" sz="2100" dirty="0"/>
              <a:t>Stock market valuation of property (indirect market), and the private market valuation (direct market) are not always the same</a:t>
            </a:r>
          </a:p>
          <a:p>
            <a:pPr lvl="0">
              <a:buNone/>
            </a:pPr>
            <a:endParaRPr lang="en-CA" sz="2100" dirty="0"/>
          </a:p>
          <a:p>
            <a:pPr lvl="0"/>
            <a:r>
              <a:rPr lang="en-US" sz="2100" dirty="0"/>
              <a:t>Indirect market (REIT market) tends to lead the private market</a:t>
            </a:r>
          </a:p>
          <a:p>
            <a:pPr lvl="0">
              <a:buNone/>
            </a:pPr>
            <a:endParaRPr lang="en-CA" sz="2100" dirty="0"/>
          </a:p>
          <a:p>
            <a:pPr lvl="0"/>
            <a:r>
              <a:rPr lang="en-US" sz="2100" dirty="0"/>
              <a:t>When two markets disagree REITs can undertake positive NPV investments either by buying or selling in the private market</a:t>
            </a:r>
          </a:p>
          <a:p>
            <a:pPr lvl="0">
              <a:buNone/>
            </a:pPr>
            <a:endParaRPr lang="en-CA" sz="2100" dirty="0"/>
          </a:p>
          <a:p>
            <a:pPr lvl="0"/>
            <a:r>
              <a:rPr lang="en-US" sz="2100" dirty="0"/>
              <a:t>When the stock market values property more highly than private property market, REITs can grow merely by buying properties, and thus becoming growth stocks, at least temporarily</a:t>
            </a:r>
            <a:endParaRPr lang="en-CA" sz="2100" dirty="0"/>
          </a:p>
          <a:p>
            <a:endParaRPr lang="en-US" dirty="0"/>
          </a:p>
        </p:txBody>
      </p:sp>
    </p:spTree>
    <p:extLst>
      <p:ext uri="{BB962C8B-B14F-4D97-AF65-F5344CB8AC3E}">
        <p14:creationId xmlns:p14="http://schemas.microsoft.com/office/powerpoint/2010/main" val="12521487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Canadian Portfolio </a:t>
            </a:r>
            <a:endParaRPr lang="en-US" sz="3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09" t="18322" r="25004" b="34247"/>
          <a:stretch/>
        </p:blipFill>
        <p:spPr bwMode="auto">
          <a:xfrm>
            <a:off x="533400" y="1600200"/>
            <a:ext cx="757598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4343400"/>
            <a:ext cx="7347383"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6158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95"/>
            <a:ext cx="7620000" cy="1143000"/>
          </a:xfrm>
        </p:spPr>
        <p:txBody>
          <a:bodyPr/>
          <a:lstStyle/>
          <a:p>
            <a:r>
              <a:rPr lang="en-US" sz="3600" dirty="0" smtClean="0"/>
              <a:t>U.S. Tenants                         Canada Tenants</a:t>
            </a:r>
            <a:endParaRPr lang="en-US" sz="36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761" y="2332038"/>
            <a:ext cx="1738312" cy="115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25" y="3579145"/>
            <a:ext cx="3079821" cy="76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61" y="5049752"/>
            <a:ext cx="1890713" cy="141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521" y="4578141"/>
            <a:ext cx="1532028" cy="67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2588" y="6058060"/>
            <a:ext cx="1841887" cy="59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307" y="1269195"/>
            <a:ext cx="2730562" cy="88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1073" y="2608924"/>
            <a:ext cx="1737720" cy="86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4615" y="1269195"/>
            <a:ext cx="130175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8043" y="1285605"/>
            <a:ext cx="1369546" cy="102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9407" y="4161287"/>
            <a:ext cx="1345919" cy="177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2042" y="2460575"/>
            <a:ext cx="1745325" cy="57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5075" y="4753046"/>
            <a:ext cx="1815166" cy="86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76365" y="3502350"/>
            <a:ext cx="2341002" cy="48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53175" y="2682898"/>
            <a:ext cx="1386681" cy="82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2350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Occupancy Rate</a:t>
            </a:r>
            <a:endParaRPr lang="en-US" sz="36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8" t="55147" r="33442" b="29412"/>
          <a:stretch/>
        </p:blipFill>
        <p:spPr bwMode="auto">
          <a:xfrm>
            <a:off x="197223" y="1653988"/>
            <a:ext cx="8018929" cy="157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27475"/>
            <a:ext cx="76819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0983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Lease Expiries</a:t>
            </a:r>
            <a:endParaRPr lang="en-US" sz="3600"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50" t="51287" r="24451" b="25918"/>
          <a:stretch/>
        </p:blipFill>
        <p:spPr bwMode="auto">
          <a:xfrm>
            <a:off x="158022" y="1378159"/>
            <a:ext cx="8237915" cy="201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22" y="4021888"/>
            <a:ext cx="8237915" cy="256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3658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Renewal Leasing – U.S.</a:t>
            </a:r>
            <a:endParaRPr lang="en-US" sz="3600" dirty="0"/>
          </a:p>
        </p:txBody>
      </p:sp>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336" t="42095" r="24679" b="36398"/>
          <a:stretch/>
        </p:blipFill>
        <p:spPr bwMode="auto">
          <a:xfrm>
            <a:off x="598394" y="1343679"/>
            <a:ext cx="6763870" cy="157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232" t="30699" r="24472" b="23345"/>
          <a:stretch/>
        </p:blipFill>
        <p:spPr bwMode="auto">
          <a:xfrm>
            <a:off x="598394" y="3052482"/>
            <a:ext cx="7066430" cy="349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8394" y="2232212"/>
            <a:ext cx="6864724" cy="2286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n-US">
              <a:solidFill>
                <a:prstClr val="white"/>
              </a:solidFill>
            </a:endParaRPr>
          </a:p>
        </p:txBody>
      </p:sp>
      <p:sp>
        <p:nvSpPr>
          <p:cNvPr id="4" name="Rectangle 3"/>
          <p:cNvSpPr/>
          <p:nvPr/>
        </p:nvSpPr>
        <p:spPr>
          <a:xfrm>
            <a:off x="598394" y="4693024"/>
            <a:ext cx="7066430" cy="242047"/>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8835210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Renewal Leasing - Canada</a:t>
            </a:r>
            <a:endParaRPr lang="en-US" sz="3600"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44" t="17095" r="24038" b="63603"/>
          <a:stretch/>
        </p:blipFill>
        <p:spPr bwMode="auto">
          <a:xfrm>
            <a:off x="457200" y="1250576"/>
            <a:ext cx="6898341" cy="141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335" t="36581" r="23060" b="5882"/>
          <a:stretch/>
        </p:blipFill>
        <p:spPr bwMode="auto">
          <a:xfrm>
            <a:off x="672353" y="2662518"/>
            <a:ext cx="6683188" cy="403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2057400"/>
            <a:ext cx="6763871" cy="174812"/>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672353" y="4679071"/>
            <a:ext cx="6548718" cy="309788"/>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9731937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New Leasing on the Existing US Portfolio</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47" t="44300" r="24038" b="15809"/>
          <a:stretch/>
        </p:blipFill>
        <p:spPr bwMode="auto">
          <a:xfrm>
            <a:off x="591670" y="1788458"/>
            <a:ext cx="7485530" cy="317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1670" y="3374748"/>
            <a:ext cx="7485530" cy="33664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9200430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New Leasing on the Existing Canadian Portfolio</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51" t="33088" r="23935" b="8823"/>
          <a:stretch/>
        </p:blipFill>
        <p:spPr bwMode="auto">
          <a:xfrm>
            <a:off x="775446" y="1807603"/>
            <a:ext cx="7301754" cy="450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75446" y="4060879"/>
            <a:ext cx="7301754" cy="295968"/>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9941409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Net Operating Income</a:t>
            </a:r>
            <a:endParaRPr lang="en-US" sz="3600"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81" t="48530" r="23108" b="7904"/>
          <a:stretch/>
        </p:blipFill>
        <p:spPr bwMode="auto">
          <a:xfrm>
            <a:off x="457200" y="1888850"/>
            <a:ext cx="7620000" cy="353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519518"/>
            <a:ext cx="1815353" cy="369332"/>
          </a:xfrm>
          <a:prstGeom prst="rect">
            <a:avLst/>
          </a:prstGeom>
          <a:noFill/>
        </p:spPr>
        <p:txBody>
          <a:bodyPr wrap="square" rtlCol="0">
            <a:spAutoFit/>
          </a:bodyPr>
          <a:lstStyle/>
          <a:p>
            <a:pPr defTabSz="457200"/>
            <a:r>
              <a:rPr lang="en-US" b="1" dirty="0" smtClean="0">
                <a:solidFill>
                  <a:srgbClr val="1F497D">
                    <a:lumMod val="60000"/>
                    <a:lumOff val="40000"/>
                  </a:srgbClr>
                </a:solidFill>
              </a:rPr>
              <a:t>U.S. Portfolio</a:t>
            </a:r>
            <a:endParaRPr lang="en-US" b="1" dirty="0">
              <a:solidFill>
                <a:srgbClr val="1F497D">
                  <a:lumMod val="60000"/>
                  <a:lumOff val="40000"/>
                </a:srgbClr>
              </a:solidFill>
            </a:endParaRPr>
          </a:p>
        </p:txBody>
      </p:sp>
      <p:sp>
        <p:nvSpPr>
          <p:cNvPr id="4" name="Rectangle 3"/>
          <p:cNvSpPr/>
          <p:nvPr/>
        </p:nvSpPr>
        <p:spPr>
          <a:xfrm>
            <a:off x="457200" y="5082988"/>
            <a:ext cx="7620000" cy="33999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9806037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Net Operating Income</a:t>
            </a:r>
            <a:endParaRPr lang="en-US" sz="3600" dirty="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70" t="41360" r="23417" b="17280"/>
          <a:stretch/>
        </p:blipFill>
        <p:spPr bwMode="auto">
          <a:xfrm>
            <a:off x="322729" y="1786970"/>
            <a:ext cx="7920318" cy="348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2729" y="1417638"/>
            <a:ext cx="2595283" cy="369332"/>
          </a:xfrm>
          <a:prstGeom prst="rect">
            <a:avLst/>
          </a:prstGeom>
          <a:noFill/>
        </p:spPr>
        <p:txBody>
          <a:bodyPr wrap="square" rtlCol="0">
            <a:spAutoFit/>
          </a:bodyPr>
          <a:lstStyle/>
          <a:p>
            <a:pPr defTabSz="457200"/>
            <a:r>
              <a:rPr lang="en-US" b="1" dirty="0" smtClean="0">
                <a:solidFill>
                  <a:srgbClr val="1F497D">
                    <a:lumMod val="60000"/>
                    <a:lumOff val="40000"/>
                  </a:srgbClr>
                </a:solidFill>
              </a:rPr>
              <a:t>Canadian Portfolio</a:t>
            </a:r>
            <a:endParaRPr lang="en-US" b="1" dirty="0">
              <a:solidFill>
                <a:srgbClr val="1F497D">
                  <a:lumMod val="60000"/>
                  <a:lumOff val="40000"/>
                </a:srgbClr>
              </a:solidFill>
            </a:endParaRPr>
          </a:p>
        </p:txBody>
      </p:sp>
      <p:sp>
        <p:nvSpPr>
          <p:cNvPr id="5" name="Rectangle 4"/>
          <p:cNvSpPr/>
          <p:nvPr/>
        </p:nvSpPr>
        <p:spPr>
          <a:xfrm>
            <a:off x="457200" y="4787153"/>
            <a:ext cx="7785847" cy="242047"/>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469662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 Requirements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58314830"/>
              </p:ext>
            </p:extLst>
          </p:nvPr>
        </p:nvGraphicFramePr>
        <p:xfrm>
          <a:off x="381000" y="1447800"/>
          <a:ext cx="7620000" cy="5125720"/>
        </p:xfrm>
        <a:graphic>
          <a:graphicData uri="http://schemas.openxmlformats.org/drawingml/2006/table">
            <a:tbl>
              <a:tblPr firstRow="1" bandRow="1">
                <a:tableStyleId>{5C22544A-7EE6-4342-B048-85BDC9FD1C3A}</a:tableStyleId>
              </a:tblPr>
              <a:tblGrid>
                <a:gridCol w="1524000"/>
                <a:gridCol w="3048000"/>
                <a:gridCol w="3048000"/>
              </a:tblGrid>
              <a:tr h="370840">
                <a:tc>
                  <a:txBody>
                    <a:bodyPr/>
                    <a:lstStyle/>
                    <a:p>
                      <a:r>
                        <a:rPr lang="en-US" dirty="0" smtClean="0"/>
                        <a:t>Features</a:t>
                      </a:r>
                      <a:endParaRPr lang="en-US" dirty="0"/>
                    </a:p>
                  </a:txBody>
                  <a:tcPr/>
                </a:tc>
                <a:tc>
                  <a:txBody>
                    <a:bodyPr/>
                    <a:lstStyle/>
                    <a:p>
                      <a:r>
                        <a:rPr lang="en-US" dirty="0" smtClean="0"/>
                        <a:t>U.S</a:t>
                      </a:r>
                      <a:r>
                        <a:rPr lang="en-US" baseline="0" dirty="0" smtClean="0"/>
                        <a:t> REITs</a:t>
                      </a:r>
                      <a:endParaRPr lang="en-US" dirty="0"/>
                    </a:p>
                  </a:txBody>
                  <a:tcPr/>
                </a:tc>
                <a:tc>
                  <a:txBody>
                    <a:bodyPr/>
                    <a:lstStyle/>
                    <a:p>
                      <a:r>
                        <a:rPr lang="en-US" dirty="0" smtClean="0"/>
                        <a:t>Canadian REITs</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Governed By</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Requirements of Internal Revenue Code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Self Imposed Trust Declaration and certain requirements of the Income Tax Act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Vehicle</a:t>
                      </a:r>
                    </a:p>
                    <a:p>
                      <a:endParaRPr lang="en-US" dirty="0"/>
                    </a:p>
                  </a:txBody>
                  <a:tcPr/>
                </a:tc>
                <a:tc>
                  <a:txBody>
                    <a:bodyPr/>
                    <a:lstStyle/>
                    <a:p>
                      <a:r>
                        <a:rPr lang="en-US" dirty="0" smtClean="0"/>
                        <a:t>Corporation, Trust, or </a:t>
                      </a:r>
                    </a:p>
                    <a:p>
                      <a:r>
                        <a:rPr lang="en-US" dirty="0" smtClean="0"/>
                        <a:t>Association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or closed-ended mutual fund trust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Investors</a:t>
                      </a:r>
                    </a:p>
                    <a:p>
                      <a:endParaRPr lang="en-US" dirty="0"/>
                    </a:p>
                  </a:txBody>
                  <a:tcPr/>
                </a:tc>
                <a:tc>
                  <a:txBody>
                    <a:bodyPr/>
                    <a:lstStyle/>
                    <a:p>
                      <a:r>
                        <a:rPr lang="en-US" dirty="0" smtClean="0"/>
                        <a:t>Min 100 Investors. </a:t>
                      </a:r>
                    </a:p>
                    <a:p>
                      <a:r>
                        <a:rPr lang="en-US" dirty="0" smtClean="0"/>
                        <a:t>No more than 50% of units held by 5 or fewer individuals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Min 150 unit holders. Must be listed on a recognized Canadian Exchange</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Revenue Rules</a:t>
                      </a:r>
                    </a:p>
                    <a:p>
                      <a:endParaRPr lang="en-US" dirty="0"/>
                    </a:p>
                  </a:txBody>
                  <a:tcPr/>
                </a:tc>
                <a:tc>
                  <a:txBody>
                    <a:bodyPr/>
                    <a:lstStyle/>
                    <a:p>
                      <a:r>
                        <a:rPr lang="en-US" dirty="0" smtClean="0"/>
                        <a:t>Min 75% of Gross Income must be from real estate related sources</a:t>
                      </a:r>
                    </a:p>
                    <a:p>
                      <a:r>
                        <a:rPr lang="en-US" dirty="0" smtClean="0"/>
                        <a:t>Min 95% must be from real estate related sources and passive income sources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closed-end funds: Min 95% of income must be from disposition of, or income earned from qualifying investments.</a:t>
                      </a:r>
                    </a:p>
                  </a:txBody>
                  <a:tcPr/>
                </a:tc>
              </a:tr>
            </a:tbl>
          </a:graphicData>
        </a:graphic>
      </p:graphicFrame>
    </p:spTree>
    <p:extLst>
      <p:ext uri="{BB962C8B-B14F-4D97-AF65-F5344CB8AC3E}">
        <p14:creationId xmlns:p14="http://schemas.microsoft.com/office/powerpoint/2010/main" val="13927918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Development Project </a:t>
            </a:r>
            <a:endParaRPr lang="en-US" sz="36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608" y="1143000"/>
            <a:ext cx="6324600" cy="473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2253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Properties Under Development</a:t>
            </a:r>
            <a:endParaRPr lang="en-US" sz="3600"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30" t="43493" r="26064" b="30650"/>
          <a:stretch/>
        </p:blipFill>
        <p:spPr bwMode="auto">
          <a:xfrm>
            <a:off x="414812" y="1981200"/>
            <a:ext cx="801008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8932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Current Development Projects</a:t>
            </a:r>
            <a:endParaRPr lang="en-US" sz="3600"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60" t="26405" r="24331" b="21918"/>
          <a:stretch/>
        </p:blipFill>
        <p:spPr bwMode="auto">
          <a:xfrm>
            <a:off x="914400" y="1371600"/>
            <a:ext cx="6705600" cy="378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275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55" y="3201759"/>
            <a:ext cx="7620000" cy="1143000"/>
          </a:xfrm>
        </p:spPr>
        <p:txBody>
          <a:bodyPr/>
          <a:lstStyle/>
          <a:p>
            <a:pPr algn="ctr"/>
            <a:r>
              <a:rPr lang="en-US" dirty="0" smtClean="0"/>
              <a:t>Acquisition during 2012</a:t>
            </a:r>
            <a:endParaRPr lang="en-US" dirty="0"/>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872"/>
          <a:stretch/>
        </p:blipFill>
        <p:spPr bwMode="auto">
          <a:xfrm>
            <a:off x="210277" y="4719916"/>
            <a:ext cx="8179481" cy="158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586" t="38235" r="23004" b="46324"/>
          <a:stretch/>
        </p:blipFill>
        <p:spPr bwMode="auto">
          <a:xfrm>
            <a:off x="210279" y="1121802"/>
            <a:ext cx="8179481" cy="175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9893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Acquisition during 2012</a:t>
            </a:r>
            <a:endParaRPr lang="en-US" sz="3600" dirty="0"/>
          </a:p>
        </p:txBody>
      </p:sp>
      <p:pic>
        <p:nvPicPr>
          <p:cNvPr id="41997"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22612" t="56618" r="49070" b="13971"/>
          <a:stretch/>
        </p:blipFill>
        <p:spPr bwMode="auto">
          <a:xfrm>
            <a:off x="887505" y="2445231"/>
            <a:ext cx="5894295" cy="344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8" name="Picture 14"/>
          <p:cNvPicPr>
            <a:picLocks noChangeAspect="1" noChangeArrowheads="1"/>
          </p:cNvPicPr>
          <p:nvPr/>
        </p:nvPicPr>
        <p:blipFill rotWithShape="1">
          <a:blip r:embed="rId4">
            <a:extLst>
              <a:ext uri="{28A0092B-C50C-407E-A947-70E740481C1C}">
                <a14:useLocalDpi xmlns:a14="http://schemas.microsoft.com/office/drawing/2010/main" val="0"/>
              </a:ext>
            </a:extLst>
          </a:blip>
          <a:srcRect l="23232" t="33272" r="50000" b="55515"/>
          <a:stretch/>
        </p:blipFill>
        <p:spPr bwMode="auto">
          <a:xfrm>
            <a:off x="988358" y="1244024"/>
            <a:ext cx="5641041" cy="132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9475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15"/>
            <a:ext cx="7620000" cy="1143000"/>
          </a:xfrm>
        </p:spPr>
        <p:txBody>
          <a:bodyPr/>
          <a:lstStyle/>
          <a:p>
            <a:pPr algn="ctr"/>
            <a:r>
              <a:rPr lang="en-US" sz="3600" dirty="0" smtClean="0"/>
              <a:t>Q1 Acquisition</a:t>
            </a:r>
            <a:endParaRPr lang="en-US" sz="36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79" t="15754" r="24716" b="15925"/>
          <a:stretch/>
        </p:blipFill>
        <p:spPr bwMode="auto">
          <a:xfrm>
            <a:off x="647178" y="1447800"/>
            <a:ext cx="7300034" cy="443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6969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15"/>
            <a:ext cx="7620000" cy="1143000"/>
          </a:xfrm>
        </p:spPr>
        <p:txBody>
          <a:bodyPr/>
          <a:lstStyle/>
          <a:p>
            <a:pPr algn="ctr"/>
            <a:r>
              <a:rPr lang="en-US" sz="3600" dirty="0" smtClean="0"/>
              <a:t>Q2 Acquisition</a:t>
            </a:r>
            <a:endParaRPr lang="en-US" sz="36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95" t="15069" r="24523" b="22089"/>
          <a:stretch/>
        </p:blipFill>
        <p:spPr bwMode="auto">
          <a:xfrm>
            <a:off x="914400" y="1498948"/>
            <a:ext cx="6776580" cy="459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5966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15"/>
            <a:ext cx="7620000" cy="1143000"/>
          </a:xfrm>
        </p:spPr>
        <p:txBody>
          <a:bodyPr/>
          <a:lstStyle/>
          <a:p>
            <a:pPr algn="ctr"/>
            <a:r>
              <a:rPr lang="en-US" sz="3600" dirty="0" smtClean="0"/>
              <a:t>Q3 Acquisition</a:t>
            </a:r>
            <a:endParaRPr lang="en-US" sz="3600" dirty="0"/>
          </a:p>
        </p:txBody>
      </p:sp>
      <p:pic>
        <p:nvPicPr>
          <p:cNvPr id="430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57" t="32169" r="28914" b="11029"/>
          <a:stretch/>
        </p:blipFill>
        <p:spPr bwMode="auto">
          <a:xfrm>
            <a:off x="739588" y="1444531"/>
            <a:ext cx="7337612" cy="393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7394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Net Operating Income </a:t>
            </a:r>
            <a:br>
              <a:rPr lang="en-US" sz="3600" dirty="0" smtClean="0"/>
            </a:br>
            <a:r>
              <a:rPr lang="en-US" sz="3600" dirty="0" smtClean="0"/>
              <a:t>by Joint Venture </a:t>
            </a:r>
            <a:endParaRPr lang="en-US" sz="3600" dirty="0"/>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47" t="44853" r="24038" b="6250"/>
          <a:stretch/>
        </p:blipFill>
        <p:spPr bwMode="auto">
          <a:xfrm>
            <a:off x="551329" y="2116885"/>
            <a:ext cx="7261412" cy="377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217459" y="5486400"/>
            <a:ext cx="2474259" cy="282388"/>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5284762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err="1" smtClean="0"/>
              <a:t>Unitholders</a:t>
            </a:r>
            <a:r>
              <a:rPr lang="en-US" sz="3600" dirty="0" smtClean="0"/>
              <a:t> Summary </a:t>
            </a:r>
            <a:endParaRPr lang="en-US" sz="3600"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17" t="36948" r="24864" b="22426"/>
          <a:stretch/>
        </p:blipFill>
        <p:spPr bwMode="auto">
          <a:xfrm>
            <a:off x="457200" y="1734669"/>
            <a:ext cx="7741024" cy="333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647765" y="4719918"/>
            <a:ext cx="2429435" cy="242047"/>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667932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REIT Requirements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69793624"/>
              </p:ext>
            </p:extLst>
          </p:nvPr>
        </p:nvGraphicFramePr>
        <p:xfrm>
          <a:off x="457200" y="1600200"/>
          <a:ext cx="7620000" cy="4211320"/>
        </p:xfrm>
        <a:graphic>
          <a:graphicData uri="http://schemas.openxmlformats.org/drawingml/2006/table">
            <a:tbl>
              <a:tblPr firstRow="1" bandRow="1">
                <a:tableStyleId>{5C22544A-7EE6-4342-B048-85BDC9FD1C3A}</a:tableStyleId>
              </a:tblPr>
              <a:tblGrid>
                <a:gridCol w="2362200"/>
                <a:gridCol w="2717800"/>
                <a:gridCol w="2540000"/>
              </a:tblGrid>
              <a:tr h="370840">
                <a:tc>
                  <a:txBody>
                    <a:bodyPr/>
                    <a:lstStyle/>
                    <a:p>
                      <a:r>
                        <a:rPr lang="en-US" dirty="0" smtClean="0"/>
                        <a:t>Features</a:t>
                      </a:r>
                      <a:endParaRPr lang="en-US" dirty="0"/>
                    </a:p>
                  </a:txBody>
                  <a:tcPr/>
                </a:tc>
                <a:tc>
                  <a:txBody>
                    <a:bodyPr/>
                    <a:lstStyle/>
                    <a:p>
                      <a:r>
                        <a:rPr lang="en-US" dirty="0" smtClean="0"/>
                        <a:t>U.S</a:t>
                      </a:r>
                      <a:r>
                        <a:rPr lang="en-US" baseline="0" dirty="0" smtClean="0"/>
                        <a:t> REITs</a:t>
                      </a:r>
                      <a:endParaRPr lang="en-US" dirty="0"/>
                    </a:p>
                  </a:txBody>
                  <a:tcPr/>
                </a:tc>
                <a:tc>
                  <a:txBody>
                    <a:bodyPr/>
                    <a:lstStyle/>
                    <a:p>
                      <a:r>
                        <a:rPr lang="en-US" dirty="0" smtClean="0"/>
                        <a:t>Canadian REITs</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Distributions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least 90% of Taxable  Income, excluding net capital gains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Set individually by the trust declaration. Usually 85-95% of distributable income</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Taxation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Income is not taxed as long as  it is</a:t>
                      </a:r>
                      <a:r>
                        <a:rPr lang="en-US" baseline="0" dirty="0" smtClean="0"/>
                        <a:t> </a:t>
                      </a:r>
                      <a:r>
                        <a:rPr lang="en-US" dirty="0" smtClean="0"/>
                        <a:t>distributed to investors. Income that is not distributed  will be taxed at normal corporate rates.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Income is not taxed within the trust as long as it is distributed to unit holders. </a:t>
                      </a:r>
                    </a:p>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Transfer of real estate to the REIT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Companies can move assets to the REIT on a tax deferred  basis.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Limited ability to move assets to REIT on a tax deferred basis</a:t>
                      </a:r>
                    </a:p>
                  </a:txBody>
                  <a:tcPr/>
                </a:tc>
              </a:tr>
            </a:tbl>
          </a:graphicData>
        </a:graphic>
      </p:graphicFrame>
    </p:spTree>
    <p:extLst>
      <p:ext uri="{BB962C8B-B14F-4D97-AF65-F5344CB8AC3E}">
        <p14:creationId xmlns:p14="http://schemas.microsoft.com/office/powerpoint/2010/main" val="35364577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Distribution to </a:t>
            </a:r>
            <a:r>
              <a:rPr lang="en-US" sz="3600" dirty="0" err="1" smtClean="0"/>
              <a:t>Unitholders</a:t>
            </a:r>
            <a:endParaRPr lang="en-US" sz="3600"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50" t="21875" r="23727" b="32353"/>
          <a:stretch/>
        </p:blipFill>
        <p:spPr bwMode="auto">
          <a:xfrm>
            <a:off x="282388" y="1748116"/>
            <a:ext cx="7893423" cy="382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82388" y="4222376"/>
            <a:ext cx="7794812" cy="174812"/>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4677896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Distribution to </a:t>
            </a:r>
            <a:r>
              <a:rPr lang="en-US" sz="3600" dirty="0" err="1" smtClean="0"/>
              <a:t>Unitholders</a:t>
            </a:r>
            <a:endParaRPr lang="en-US" sz="3600" dirty="0"/>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81" t="40441" r="23314" b="23897"/>
          <a:stretch/>
        </p:blipFill>
        <p:spPr bwMode="auto">
          <a:xfrm>
            <a:off x="457200" y="1882588"/>
            <a:ext cx="7726582" cy="294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4047565"/>
            <a:ext cx="7726582" cy="255494"/>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p:nvSpPr>
        <p:spPr>
          <a:xfrm>
            <a:off x="457200" y="2590800"/>
            <a:ext cx="7726582"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5175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3" y="2084294"/>
            <a:ext cx="7812741" cy="2353235"/>
          </a:xfrm>
        </p:spPr>
        <p:txBody>
          <a:bodyPr/>
          <a:lstStyle/>
          <a:p>
            <a:pPr algn="ctr"/>
            <a:r>
              <a:rPr lang="en-US" dirty="0" err="1" smtClean="0"/>
              <a:t>RioCan’s</a:t>
            </a:r>
            <a:r>
              <a:rPr lang="en-US" dirty="0" smtClean="0"/>
              <a:t> Capital structure </a:t>
            </a:r>
            <a:br>
              <a:rPr lang="en-US" dirty="0" smtClean="0"/>
            </a:br>
            <a:r>
              <a:rPr lang="en-US" dirty="0" smtClean="0"/>
              <a:t>and </a:t>
            </a:r>
            <a:br>
              <a:rPr lang="en-US" dirty="0" smtClean="0"/>
            </a:br>
            <a:r>
              <a:rPr lang="en-US" dirty="0" smtClean="0"/>
              <a:t>Debt Maturities </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80" y="4169990"/>
            <a:ext cx="19145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6726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44" t="50000" r="24451" b="16360"/>
          <a:stretch/>
        </p:blipFill>
        <p:spPr bwMode="auto">
          <a:xfrm>
            <a:off x="1156443" y="4516266"/>
            <a:ext cx="6212545" cy="223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40301"/>
            <a:ext cx="7620000" cy="927847"/>
          </a:xfrm>
        </p:spPr>
        <p:txBody>
          <a:bodyPr/>
          <a:lstStyle/>
          <a:p>
            <a:pPr algn="ctr"/>
            <a:r>
              <a:rPr lang="en-US" sz="3600" dirty="0"/>
              <a:t>Secured Lines of Credit </a:t>
            </a:r>
            <a:r>
              <a:rPr lang="en-US" sz="3600" dirty="0" smtClean="0"/>
              <a:t>and</a:t>
            </a:r>
            <a:r>
              <a:rPr lang="en-US" sz="3600" dirty="0"/>
              <a:t/>
            </a:r>
            <a:br>
              <a:rPr lang="en-US" sz="3600" dirty="0"/>
            </a:br>
            <a:r>
              <a:rPr lang="en-US" sz="3600" dirty="0"/>
              <a:t>Capital </a:t>
            </a:r>
            <a:r>
              <a:rPr lang="en-US" sz="3600" dirty="0" smtClean="0"/>
              <a:t>Structure</a:t>
            </a:r>
            <a:endParaRPr lang="en-US" sz="36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32" y="1264025"/>
            <a:ext cx="6403082" cy="313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7446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pPr algn="ctr"/>
            <a:r>
              <a:rPr lang="en-US" sz="3600" dirty="0" smtClean="0"/>
              <a:t>Capital Structure </a:t>
            </a:r>
            <a:endParaRPr lang="en-US" sz="3600"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922438542"/>
              </p:ext>
            </p:extLst>
          </p:nvPr>
        </p:nvGraphicFramePr>
        <p:xfrm>
          <a:off x="284967" y="1450932"/>
          <a:ext cx="4038600" cy="396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443834395"/>
              </p:ext>
            </p:extLst>
          </p:nvPr>
        </p:nvGraphicFramePr>
        <p:xfrm>
          <a:off x="4191000" y="1447800"/>
          <a:ext cx="4267200" cy="4038600"/>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Microsoft Excel - Chart 2 in Microsoft PowerPoint"/>
          <p:cNvPicPr>
            <a:picLocks noChangeAspect="1"/>
          </p:cNvPicPr>
          <p:nvPr/>
        </p:nvPicPr>
        <p:blipFill rotWithShape="1">
          <a:blip r:embed="rId5">
            <a:extLst>
              <a:ext uri="{28A0092B-C50C-407E-A947-70E740481C1C}">
                <a14:useLocalDpi xmlns:a14="http://schemas.microsoft.com/office/drawing/2010/main" val="0"/>
              </a:ext>
            </a:extLst>
          </a:blip>
          <a:srcRect l="22940" t="46028" r="31894" b="41186"/>
          <a:stretch/>
        </p:blipFill>
        <p:spPr>
          <a:xfrm>
            <a:off x="2514600" y="5413332"/>
            <a:ext cx="3657600" cy="1103587"/>
          </a:xfrm>
          <a:prstGeom prst="rect">
            <a:avLst/>
          </a:prstGeom>
        </p:spPr>
      </p:pic>
      <p:sp>
        <p:nvSpPr>
          <p:cNvPr id="10" name="TextBox 9"/>
          <p:cNvSpPr txBox="1"/>
          <p:nvPr/>
        </p:nvSpPr>
        <p:spPr>
          <a:xfrm>
            <a:off x="1219200" y="1081414"/>
            <a:ext cx="2590800" cy="369332"/>
          </a:xfrm>
          <a:prstGeom prst="rect">
            <a:avLst/>
          </a:prstGeom>
          <a:noFill/>
        </p:spPr>
        <p:txBody>
          <a:bodyPr wrap="square" rtlCol="0">
            <a:spAutoFit/>
          </a:bodyPr>
          <a:lstStyle/>
          <a:p>
            <a:r>
              <a:rPr lang="en-US" dirty="0" smtClean="0"/>
              <a:t>Total Assets $12.3 billion</a:t>
            </a:r>
            <a:endParaRPr lang="en-US" dirty="0"/>
          </a:p>
        </p:txBody>
      </p:sp>
      <p:sp>
        <p:nvSpPr>
          <p:cNvPr id="12" name="TextBox 11"/>
          <p:cNvSpPr txBox="1"/>
          <p:nvPr/>
        </p:nvSpPr>
        <p:spPr>
          <a:xfrm>
            <a:off x="5181600" y="1081414"/>
            <a:ext cx="2895600" cy="369332"/>
          </a:xfrm>
          <a:prstGeom prst="rect">
            <a:avLst/>
          </a:prstGeom>
          <a:noFill/>
        </p:spPr>
        <p:txBody>
          <a:bodyPr wrap="square" rtlCol="0">
            <a:spAutoFit/>
          </a:bodyPr>
          <a:lstStyle/>
          <a:p>
            <a:r>
              <a:rPr lang="en-US" dirty="0" smtClean="0"/>
              <a:t>Total Enterprise $13.9 billion</a:t>
            </a:r>
            <a:endParaRPr lang="en-US" dirty="0"/>
          </a:p>
        </p:txBody>
      </p:sp>
    </p:spTree>
    <p:extLst>
      <p:ext uri="{BB962C8B-B14F-4D97-AF65-F5344CB8AC3E}">
        <p14:creationId xmlns:p14="http://schemas.microsoft.com/office/powerpoint/2010/main" val="26433939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and Leverage Metric </a:t>
            </a:r>
            <a:endParaRPr lang="en-US" dirty="0"/>
          </a:p>
        </p:txBody>
      </p:sp>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61" t="39706" r="24657" b="33990"/>
          <a:stretch/>
        </p:blipFill>
        <p:spPr bwMode="auto">
          <a:xfrm>
            <a:off x="304800" y="2299570"/>
            <a:ext cx="7791187" cy="222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6617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Maturity Schedule </a:t>
            </a:r>
            <a:endParaRPr lang="en-US" dirty="0"/>
          </a:p>
        </p:txBody>
      </p:sp>
      <p:pic>
        <p:nvPicPr>
          <p:cNvPr id="512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2348" t="36644" r="33091" b="29965"/>
          <a:stretch/>
        </p:blipFill>
        <p:spPr bwMode="auto">
          <a:xfrm>
            <a:off x="457200" y="1676401"/>
            <a:ext cx="5751732" cy="312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516048"/>
            <a:ext cx="1862137" cy="144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4778" y="1674314"/>
            <a:ext cx="1447800" cy="246221"/>
          </a:xfrm>
          <a:prstGeom prst="rect">
            <a:avLst/>
          </a:prstGeom>
          <a:noFill/>
        </p:spPr>
        <p:txBody>
          <a:bodyPr wrap="square" rtlCol="0">
            <a:spAutoFit/>
          </a:bodyPr>
          <a:lstStyle/>
          <a:p>
            <a:r>
              <a:rPr lang="en-US" sz="1000" b="1" dirty="0" smtClean="0"/>
              <a:t>$ Millions</a:t>
            </a:r>
            <a:endParaRPr lang="en-US" sz="1000" b="1" dirty="0"/>
          </a:p>
        </p:txBody>
      </p:sp>
      <p:sp>
        <p:nvSpPr>
          <p:cNvPr id="5" name="TextBox 4"/>
          <p:cNvSpPr txBox="1"/>
          <p:nvPr/>
        </p:nvSpPr>
        <p:spPr>
          <a:xfrm>
            <a:off x="951978" y="4114800"/>
            <a:ext cx="533400" cy="276999"/>
          </a:xfrm>
          <a:prstGeom prst="rect">
            <a:avLst/>
          </a:prstGeom>
          <a:noFill/>
        </p:spPr>
        <p:txBody>
          <a:bodyPr wrap="square" rtlCol="0">
            <a:spAutoFit/>
          </a:bodyPr>
          <a:lstStyle/>
          <a:p>
            <a:r>
              <a:rPr lang="en-US" sz="1200" dirty="0" smtClean="0"/>
              <a:t> 100</a:t>
            </a:r>
            <a:endParaRPr lang="en-US" sz="1200" dirty="0"/>
          </a:p>
        </p:txBody>
      </p:sp>
      <p:sp>
        <p:nvSpPr>
          <p:cNvPr id="6" name="TextBox 5"/>
          <p:cNvSpPr txBox="1"/>
          <p:nvPr/>
        </p:nvSpPr>
        <p:spPr>
          <a:xfrm>
            <a:off x="1675878" y="3238500"/>
            <a:ext cx="533400" cy="276999"/>
          </a:xfrm>
          <a:prstGeom prst="rect">
            <a:avLst/>
          </a:prstGeom>
          <a:noFill/>
        </p:spPr>
        <p:txBody>
          <a:bodyPr wrap="square" rtlCol="0">
            <a:spAutoFit/>
          </a:bodyPr>
          <a:lstStyle/>
          <a:p>
            <a:r>
              <a:rPr lang="en-US" sz="1200" dirty="0" smtClean="0"/>
              <a:t>638</a:t>
            </a:r>
            <a:endParaRPr lang="en-US" sz="1200" dirty="0"/>
          </a:p>
        </p:txBody>
      </p:sp>
      <p:sp>
        <p:nvSpPr>
          <p:cNvPr id="7" name="TextBox 6"/>
          <p:cNvSpPr txBox="1"/>
          <p:nvPr/>
        </p:nvSpPr>
        <p:spPr>
          <a:xfrm>
            <a:off x="2438400" y="3515499"/>
            <a:ext cx="457200" cy="276999"/>
          </a:xfrm>
          <a:prstGeom prst="rect">
            <a:avLst/>
          </a:prstGeom>
          <a:noFill/>
        </p:spPr>
        <p:txBody>
          <a:bodyPr wrap="square" rtlCol="0">
            <a:spAutoFit/>
          </a:bodyPr>
          <a:lstStyle/>
          <a:p>
            <a:r>
              <a:rPr lang="en-US" sz="1200" dirty="0"/>
              <a:t>4</a:t>
            </a:r>
            <a:r>
              <a:rPr lang="en-US" sz="1200" dirty="0" smtClean="0"/>
              <a:t>77</a:t>
            </a:r>
            <a:endParaRPr lang="en-US" sz="1200" dirty="0"/>
          </a:p>
        </p:txBody>
      </p:sp>
      <p:sp>
        <p:nvSpPr>
          <p:cNvPr id="17" name="TextBox 16"/>
          <p:cNvSpPr txBox="1"/>
          <p:nvPr/>
        </p:nvSpPr>
        <p:spPr>
          <a:xfrm>
            <a:off x="3104466" y="2795722"/>
            <a:ext cx="457200" cy="276999"/>
          </a:xfrm>
          <a:prstGeom prst="rect">
            <a:avLst/>
          </a:prstGeom>
          <a:noFill/>
        </p:spPr>
        <p:txBody>
          <a:bodyPr wrap="square" rtlCol="0">
            <a:spAutoFit/>
          </a:bodyPr>
          <a:lstStyle/>
          <a:p>
            <a:r>
              <a:rPr lang="en-US" sz="1200" dirty="0" smtClean="0"/>
              <a:t>981</a:t>
            </a:r>
            <a:endParaRPr lang="en-US" sz="1200" dirty="0"/>
          </a:p>
        </p:txBody>
      </p:sp>
      <p:sp>
        <p:nvSpPr>
          <p:cNvPr id="18" name="TextBox 17"/>
          <p:cNvSpPr txBox="1"/>
          <p:nvPr/>
        </p:nvSpPr>
        <p:spPr>
          <a:xfrm>
            <a:off x="3810000" y="2913675"/>
            <a:ext cx="457200" cy="276999"/>
          </a:xfrm>
          <a:prstGeom prst="rect">
            <a:avLst/>
          </a:prstGeom>
          <a:noFill/>
        </p:spPr>
        <p:txBody>
          <a:bodyPr wrap="square" rtlCol="0">
            <a:spAutoFit/>
          </a:bodyPr>
          <a:lstStyle/>
          <a:p>
            <a:r>
              <a:rPr lang="en-US" sz="1200" dirty="0" smtClean="0"/>
              <a:t>852</a:t>
            </a:r>
            <a:endParaRPr lang="en-US" sz="1200" dirty="0"/>
          </a:p>
        </p:txBody>
      </p:sp>
      <p:sp>
        <p:nvSpPr>
          <p:cNvPr id="19" name="TextBox 18"/>
          <p:cNvSpPr txBox="1"/>
          <p:nvPr/>
        </p:nvSpPr>
        <p:spPr>
          <a:xfrm>
            <a:off x="4495800" y="2961501"/>
            <a:ext cx="457200" cy="276999"/>
          </a:xfrm>
          <a:prstGeom prst="rect">
            <a:avLst/>
          </a:prstGeom>
          <a:noFill/>
        </p:spPr>
        <p:txBody>
          <a:bodyPr wrap="square" rtlCol="0">
            <a:spAutoFit/>
          </a:bodyPr>
          <a:lstStyle/>
          <a:p>
            <a:r>
              <a:rPr lang="en-US" sz="1200" dirty="0" smtClean="0"/>
              <a:t>872</a:t>
            </a:r>
            <a:endParaRPr lang="en-US" sz="1200" dirty="0"/>
          </a:p>
        </p:txBody>
      </p:sp>
      <p:sp>
        <p:nvSpPr>
          <p:cNvPr id="10" name="TextBox 9"/>
          <p:cNvSpPr txBox="1"/>
          <p:nvPr/>
        </p:nvSpPr>
        <p:spPr>
          <a:xfrm>
            <a:off x="5181600" y="1981200"/>
            <a:ext cx="533400" cy="276999"/>
          </a:xfrm>
          <a:prstGeom prst="rect">
            <a:avLst/>
          </a:prstGeom>
          <a:noFill/>
        </p:spPr>
        <p:txBody>
          <a:bodyPr wrap="square" rtlCol="0">
            <a:spAutoFit/>
          </a:bodyPr>
          <a:lstStyle/>
          <a:p>
            <a:r>
              <a:rPr lang="en-US" sz="1200" dirty="0" smtClean="0"/>
              <a:t>1431</a:t>
            </a:r>
            <a:endParaRPr lang="en-US" sz="1200" dirty="0"/>
          </a:p>
        </p:txBody>
      </p:sp>
    </p:spTree>
    <p:extLst>
      <p:ext uri="{BB962C8B-B14F-4D97-AF65-F5344CB8AC3E}">
        <p14:creationId xmlns:p14="http://schemas.microsoft.com/office/powerpoint/2010/main" val="21263419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Aggregate Maturities </a:t>
            </a:r>
            <a:endParaRPr lang="en-US" dirty="0"/>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64" t="37684" r="23417" b="19853"/>
          <a:stretch/>
        </p:blipFill>
        <p:spPr bwMode="auto">
          <a:xfrm>
            <a:off x="381000" y="1828800"/>
            <a:ext cx="778427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0360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7620000" cy="1143000"/>
          </a:xfrm>
        </p:spPr>
        <p:txBody>
          <a:bodyPr/>
          <a:lstStyle/>
          <a:p>
            <a:pPr algn="ctr"/>
            <a:r>
              <a:rPr lang="en-US" sz="4800" dirty="0" smtClean="0"/>
              <a:t>Management Team</a:t>
            </a:r>
            <a:endParaRPr lang="en-US" sz="4800" dirty="0"/>
          </a:p>
        </p:txBody>
      </p:sp>
    </p:spTree>
    <p:extLst>
      <p:ext uri="{BB962C8B-B14F-4D97-AF65-F5344CB8AC3E}">
        <p14:creationId xmlns:p14="http://schemas.microsoft.com/office/powerpoint/2010/main" val="21481956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Edward </a:t>
            </a:r>
            <a:r>
              <a:rPr lang="en-CA" dirty="0" err="1" smtClean="0">
                <a:solidFill>
                  <a:schemeClr val="tx1"/>
                </a:solidFill>
              </a:rPr>
              <a:t>Sonshine</a:t>
            </a:r>
            <a:r>
              <a:rPr lang="en-CA" dirty="0" smtClean="0">
                <a:solidFill>
                  <a:schemeClr val="tx1"/>
                </a:solidFill>
              </a:rPr>
              <a:t>, CEO</a:t>
            </a:r>
            <a:endParaRPr lang="en-CA" dirty="0">
              <a:solidFill>
                <a:schemeClr val="tx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700808"/>
            <a:ext cx="2848668" cy="3456384"/>
          </a:xfrm>
        </p:spPr>
      </p:pic>
      <p:pic>
        <p:nvPicPr>
          <p:cNvPr id="5" name="Picture 4"/>
          <p:cNvPicPr>
            <a:picLocks noChangeAspect="1" noChangeArrowheads="1"/>
          </p:cNvPicPr>
          <p:nvPr/>
        </p:nvPicPr>
        <p:blipFill>
          <a:blip r:embed="rId4" cstate="print"/>
          <a:srcRect/>
          <a:stretch>
            <a:fillRect/>
          </a:stretch>
        </p:blipFill>
        <p:spPr bwMode="auto">
          <a:xfrm>
            <a:off x="6362700" y="188640"/>
            <a:ext cx="2095500" cy="390525"/>
          </a:xfrm>
          <a:prstGeom prst="rect">
            <a:avLst/>
          </a:prstGeom>
          <a:noFill/>
          <a:ln w="9525">
            <a:noFill/>
            <a:miter lim="800000"/>
            <a:headEnd/>
            <a:tailEnd/>
          </a:ln>
        </p:spPr>
      </p:pic>
      <p:sp>
        <p:nvSpPr>
          <p:cNvPr id="7" name="Title 1"/>
          <p:cNvSpPr txBox="1">
            <a:spLocks/>
          </p:cNvSpPr>
          <p:nvPr/>
        </p:nvSpPr>
        <p:spPr>
          <a:xfrm>
            <a:off x="4032448" y="1700808"/>
            <a:ext cx="4425752" cy="4484839"/>
          </a:xfrm>
          <a:prstGeom prst="rect">
            <a:avLst/>
          </a:prstGeom>
        </p:spPr>
        <p:txBody>
          <a:bodyPr vert="horz" anchor="t">
            <a:normAutofit fontScale="92500"/>
          </a:bodyPr>
          <a:lstStyle/>
          <a:p>
            <a:pPr>
              <a:spcBef>
                <a:spcPct val="0"/>
              </a:spcBef>
              <a:buFont typeface="Arial" pitchFamily="34" charset="0"/>
              <a:buChar char="•"/>
              <a:defRPr/>
            </a:pPr>
            <a:r>
              <a:rPr lang="en-CA" sz="2300" dirty="0" smtClean="0">
                <a:solidFill>
                  <a:prstClr val="black"/>
                </a:solidFill>
                <a:latin typeface="Cambria"/>
                <a:cs typeface="Times New Roman" pitchFamily="18" charset="0"/>
              </a:rPr>
              <a:t>CEO of </a:t>
            </a:r>
            <a:r>
              <a:rPr lang="en-CA" sz="2300" dirty="0" err="1" smtClean="0">
                <a:solidFill>
                  <a:prstClr val="black"/>
                </a:solidFill>
                <a:latin typeface="Cambria"/>
                <a:cs typeface="Times New Roman" pitchFamily="18" charset="0"/>
              </a:rPr>
              <a:t>RioCan</a:t>
            </a:r>
            <a:r>
              <a:rPr lang="en-CA" sz="2300" dirty="0" smtClean="0">
                <a:solidFill>
                  <a:prstClr val="black"/>
                </a:solidFill>
                <a:latin typeface="Cambria"/>
                <a:cs typeface="Times New Roman" pitchFamily="18" charset="0"/>
              </a:rPr>
              <a:t> since 1993</a:t>
            </a:r>
          </a:p>
          <a:p>
            <a:pPr>
              <a:spcBef>
                <a:spcPct val="0"/>
              </a:spcBef>
              <a:defRPr/>
            </a:pPr>
            <a:endParaRPr lang="en-CA" sz="2300" dirty="0" smtClean="0">
              <a:solidFill>
                <a:prstClr val="black"/>
              </a:solidFill>
              <a:latin typeface="Cambria"/>
              <a:cs typeface="Times New Roman" pitchFamily="18" charset="0"/>
            </a:endParaRPr>
          </a:p>
          <a:p>
            <a:pPr>
              <a:spcBef>
                <a:spcPct val="0"/>
              </a:spcBef>
              <a:buFont typeface="Arial" pitchFamily="34" charset="0"/>
              <a:buChar char="•"/>
              <a:defRPr/>
            </a:pPr>
            <a:r>
              <a:rPr lang="en-US" sz="2400" dirty="0">
                <a:latin typeface="Times New Roman" pitchFamily="18" charset="0"/>
                <a:cs typeface="Times New Roman" pitchFamily="18" charset="0"/>
              </a:rPr>
              <a:t>spent the past 15 years developing giant outdoor shopping malls in suburbs across the country</a:t>
            </a:r>
            <a:endParaRPr lang="en-CA" sz="2300" dirty="0" smtClean="0">
              <a:latin typeface="Times New Roman" pitchFamily="18" charset="0"/>
              <a:cs typeface="Times New Roman" pitchFamily="18" charset="0"/>
            </a:endParaRPr>
          </a:p>
          <a:p>
            <a:pPr defTabSz="457200">
              <a:spcBef>
                <a:spcPct val="0"/>
              </a:spcBef>
              <a:defRPr/>
            </a:pPr>
            <a:endParaRPr lang="en-CA" sz="2300" dirty="0" smtClean="0">
              <a:solidFill>
                <a:prstClr val="black"/>
              </a:solidFill>
              <a:latin typeface="Cambria"/>
              <a:cs typeface="Times New Roman" pitchFamily="18" charset="0"/>
            </a:endParaRPr>
          </a:p>
          <a:p>
            <a:pPr marL="87313" indent="-87313" defTabSz="457200">
              <a:spcBef>
                <a:spcPct val="0"/>
              </a:spcBef>
              <a:buFont typeface="Arial" pitchFamily="34" charset="0"/>
              <a:buChar char="•"/>
              <a:defRPr/>
            </a:pPr>
            <a:r>
              <a:rPr lang="en-US" altLang="zh-CN" sz="2400" dirty="0" smtClean="0">
                <a:solidFill>
                  <a:prstClr val="black"/>
                </a:solidFill>
                <a:latin typeface="Cambria"/>
                <a:cs typeface="Times New Roman" pitchFamily="18" charset="0"/>
              </a:rPr>
              <a:t>Connected </a:t>
            </a:r>
            <a:r>
              <a:rPr lang="en-US" altLang="zh-CN" sz="2400" dirty="0">
                <a:solidFill>
                  <a:prstClr val="black"/>
                </a:solidFill>
                <a:latin typeface="Cambria"/>
                <a:cs typeface="Times New Roman" pitchFamily="18" charset="0"/>
              </a:rPr>
              <a:t>to 71 board members in </a:t>
            </a:r>
            <a:r>
              <a:rPr lang="en-US" altLang="zh-CN" sz="2400" dirty="0" smtClean="0">
                <a:solidFill>
                  <a:prstClr val="black"/>
                </a:solidFill>
                <a:latin typeface="Cambria"/>
                <a:cs typeface="Times New Roman" pitchFamily="18" charset="0"/>
              </a:rPr>
              <a:t> 7 </a:t>
            </a:r>
            <a:r>
              <a:rPr lang="en-US" altLang="zh-CN" sz="2400" dirty="0">
                <a:solidFill>
                  <a:prstClr val="black"/>
                </a:solidFill>
                <a:latin typeface="Cambria"/>
                <a:cs typeface="Times New Roman" pitchFamily="18" charset="0"/>
              </a:rPr>
              <a:t>different organizations across </a:t>
            </a:r>
            <a:r>
              <a:rPr lang="en-US" altLang="zh-CN" sz="2400" dirty="0" smtClean="0">
                <a:solidFill>
                  <a:prstClr val="black"/>
                </a:solidFill>
                <a:latin typeface="Cambria"/>
                <a:cs typeface="Times New Roman" pitchFamily="18" charset="0"/>
              </a:rPr>
              <a:t>9 </a:t>
            </a:r>
            <a:r>
              <a:rPr lang="en-US" altLang="zh-CN" sz="2400" dirty="0">
                <a:solidFill>
                  <a:prstClr val="black"/>
                </a:solidFill>
                <a:latin typeface="Cambria"/>
                <a:cs typeface="Times New Roman" pitchFamily="18" charset="0"/>
              </a:rPr>
              <a:t>different </a:t>
            </a:r>
            <a:r>
              <a:rPr lang="en-US" altLang="zh-CN" sz="2400" dirty="0" smtClean="0">
                <a:solidFill>
                  <a:prstClr val="black"/>
                </a:solidFill>
                <a:latin typeface="Cambria"/>
                <a:cs typeface="Times New Roman" pitchFamily="18" charset="0"/>
              </a:rPr>
              <a:t>industries</a:t>
            </a:r>
          </a:p>
          <a:p>
            <a:pPr marL="87313" indent="-87313" defTabSz="457200">
              <a:spcBef>
                <a:spcPct val="0"/>
              </a:spcBef>
              <a:buFont typeface="Arial" pitchFamily="34" charset="0"/>
              <a:buChar char="•"/>
              <a:defRPr/>
            </a:pPr>
            <a:endParaRPr lang="en-US" sz="2400" dirty="0">
              <a:solidFill>
                <a:prstClr val="black"/>
              </a:solidFill>
              <a:latin typeface="Cambria"/>
              <a:cs typeface="Times New Roman" pitchFamily="18" charset="0"/>
            </a:endParaRPr>
          </a:p>
          <a:p>
            <a:pPr marL="87313" indent="-87313" defTabSz="457200">
              <a:spcBef>
                <a:spcPct val="0"/>
              </a:spcBef>
              <a:buFont typeface="Arial" pitchFamily="34" charset="0"/>
              <a:buChar char="•"/>
              <a:defRPr/>
            </a:pPr>
            <a:r>
              <a:rPr lang="en-CA" sz="2300" dirty="0" smtClean="0">
                <a:solidFill>
                  <a:prstClr val="black"/>
                </a:solidFill>
                <a:latin typeface="Cambria"/>
                <a:cs typeface="Times New Roman" pitchFamily="18" charset="0"/>
              </a:rPr>
              <a:t>Law degree from </a:t>
            </a:r>
            <a:r>
              <a:rPr lang="en-CA" sz="2300" dirty="0" err="1" smtClean="0">
                <a:solidFill>
                  <a:prstClr val="black"/>
                </a:solidFill>
                <a:latin typeface="Cambria"/>
                <a:cs typeface="Times New Roman" pitchFamily="18" charset="0"/>
              </a:rPr>
              <a:t>Osgoode</a:t>
            </a:r>
            <a:r>
              <a:rPr lang="en-CA" sz="2300" dirty="0" smtClean="0">
                <a:solidFill>
                  <a:prstClr val="black"/>
                </a:solidFill>
                <a:latin typeface="Cambria"/>
                <a:cs typeface="Times New Roman" pitchFamily="18" charset="0"/>
              </a:rPr>
              <a:t> Hall Law School and a Bachelor of Arts degree from the University of Toronto</a:t>
            </a:r>
          </a:p>
          <a:p>
            <a:pPr marL="87313" indent="-87313" defTabSz="457200">
              <a:spcBef>
                <a:spcPct val="0"/>
              </a:spcBef>
              <a:buFont typeface="Arial" pitchFamily="34" charset="0"/>
              <a:buChar char="•"/>
              <a:defRPr/>
            </a:pPr>
            <a:endParaRPr lang="en-CA" sz="2300" dirty="0" smtClean="0">
              <a:solidFill>
                <a:prstClr val="black"/>
              </a:solidFill>
              <a:latin typeface="Cambria"/>
            </a:endParaRPr>
          </a:p>
          <a:p>
            <a:pPr defTabSz="457200">
              <a:spcBef>
                <a:spcPct val="0"/>
              </a:spcBef>
              <a:defRPr/>
            </a:pPr>
            <a:endParaRPr lang="en-CA" sz="2200" dirty="0" smtClean="0">
              <a:solidFill>
                <a:prstClr val="black"/>
              </a:solidFill>
              <a:latin typeface="Cambria"/>
            </a:endParaRPr>
          </a:p>
          <a:p>
            <a:pPr>
              <a:spcBef>
                <a:spcPct val="0"/>
              </a:spcBef>
              <a:buFont typeface="Arial" pitchFamily="34" charset="0"/>
              <a:buChar char="•"/>
              <a:defRPr/>
            </a:pPr>
            <a:endParaRPr lang="en-CA" sz="2400" dirty="0">
              <a:solidFill>
                <a:prstClr val="black"/>
              </a:solidFill>
              <a:latin typeface="Cambria"/>
            </a:endParaRPr>
          </a:p>
        </p:txBody>
      </p:sp>
    </p:spTree>
    <p:extLst>
      <p:ext uri="{BB962C8B-B14F-4D97-AF65-F5344CB8AC3E}">
        <p14:creationId xmlns:p14="http://schemas.microsoft.com/office/powerpoint/2010/main" val="2264702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Types of REITs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b="1" dirty="0"/>
              <a:t>Equity REITs</a:t>
            </a:r>
            <a:r>
              <a:rPr lang="en-US" dirty="0"/>
              <a:t> </a:t>
            </a:r>
          </a:p>
          <a:p>
            <a:pPr lvl="1"/>
            <a:r>
              <a:rPr lang="en-US" dirty="0" smtClean="0"/>
              <a:t>Invest </a:t>
            </a:r>
            <a:r>
              <a:rPr lang="en-US" dirty="0"/>
              <a:t>in and own </a:t>
            </a:r>
            <a:r>
              <a:rPr lang="en-US" dirty="0" smtClean="0"/>
              <a:t>properties</a:t>
            </a:r>
          </a:p>
          <a:p>
            <a:pPr lvl="1"/>
            <a:r>
              <a:rPr lang="en-US" dirty="0"/>
              <a:t>R</a:t>
            </a:r>
            <a:r>
              <a:rPr lang="en-US" dirty="0" smtClean="0"/>
              <a:t>evenues </a:t>
            </a:r>
            <a:r>
              <a:rPr lang="en-US" dirty="0"/>
              <a:t>come principally from their properties' rents</a:t>
            </a:r>
          </a:p>
          <a:p>
            <a:pPr lvl="0">
              <a:buNone/>
            </a:pPr>
            <a:r>
              <a:rPr lang="en-US" dirty="0"/>
              <a:t> </a:t>
            </a:r>
            <a:endParaRPr lang="en-CA" dirty="0"/>
          </a:p>
          <a:p>
            <a:pPr lvl="0"/>
            <a:r>
              <a:rPr lang="en-US" b="1" dirty="0"/>
              <a:t>Mortgage </a:t>
            </a:r>
            <a:r>
              <a:rPr lang="en-US" b="1" dirty="0" smtClean="0"/>
              <a:t>REITs</a:t>
            </a:r>
            <a:endParaRPr lang="en-US" dirty="0"/>
          </a:p>
          <a:p>
            <a:pPr lvl="1"/>
            <a:r>
              <a:rPr lang="en-US" dirty="0" smtClean="0"/>
              <a:t>deal </a:t>
            </a:r>
            <a:r>
              <a:rPr lang="en-US" dirty="0"/>
              <a:t>in investment and ownership of property </a:t>
            </a:r>
            <a:r>
              <a:rPr lang="en-US" dirty="0" smtClean="0"/>
              <a:t>mortgages</a:t>
            </a:r>
          </a:p>
          <a:p>
            <a:pPr lvl="1"/>
            <a:r>
              <a:rPr lang="en-US" dirty="0" smtClean="0"/>
              <a:t>loan </a:t>
            </a:r>
            <a:r>
              <a:rPr lang="en-US" dirty="0"/>
              <a:t>money for mortgages to owners of real estate, or invest in (purchase) existing mortgages or mortgage backed </a:t>
            </a:r>
            <a:r>
              <a:rPr lang="en-US" dirty="0" smtClean="0"/>
              <a:t>securities</a:t>
            </a:r>
          </a:p>
          <a:p>
            <a:pPr lvl="1"/>
            <a:r>
              <a:rPr lang="en-US" dirty="0" smtClean="0"/>
              <a:t>Revenues </a:t>
            </a:r>
            <a:r>
              <a:rPr lang="en-US" dirty="0"/>
              <a:t>are generated primarily by the interest that they earn on the mortgage loans</a:t>
            </a:r>
          </a:p>
          <a:p>
            <a:pPr lvl="0">
              <a:buNone/>
            </a:pPr>
            <a:r>
              <a:rPr lang="en-US" dirty="0"/>
              <a:t> </a:t>
            </a:r>
            <a:endParaRPr lang="en-CA" dirty="0"/>
          </a:p>
          <a:p>
            <a:pPr lvl="0"/>
            <a:r>
              <a:rPr lang="en-US" b="1" dirty="0"/>
              <a:t>Hybrid </a:t>
            </a:r>
            <a:r>
              <a:rPr lang="en-US" b="1" dirty="0" smtClean="0"/>
              <a:t>REITs</a:t>
            </a:r>
            <a:endParaRPr lang="en-US" dirty="0"/>
          </a:p>
          <a:p>
            <a:pPr lvl="1"/>
            <a:r>
              <a:rPr lang="en-US" dirty="0" smtClean="0"/>
              <a:t>combine </a:t>
            </a:r>
            <a:r>
              <a:rPr lang="en-US" dirty="0"/>
              <a:t>the investment strategies of Equity REITs and Mortgage REITs by investing in both properties and mortgages </a:t>
            </a:r>
            <a:endParaRPr lang="en-CA" dirty="0"/>
          </a:p>
          <a:p>
            <a:endParaRPr lang="en-US" dirty="0"/>
          </a:p>
        </p:txBody>
      </p:sp>
    </p:spTree>
    <p:extLst>
      <p:ext uri="{BB962C8B-B14F-4D97-AF65-F5344CB8AC3E}">
        <p14:creationId xmlns:p14="http://schemas.microsoft.com/office/powerpoint/2010/main" val="13078193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solidFill>
                  <a:schemeClr val="tx1"/>
                </a:solidFill>
              </a:rPr>
              <a:t>Raghunath</a:t>
            </a:r>
            <a:r>
              <a:rPr lang="en-CA" dirty="0" smtClean="0">
                <a:solidFill>
                  <a:schemeClr val="tx1"/>
                </a:solidFill>
              </a:rPr>
              <a:t> </a:t>
            </a:r>
            <a:r>
              <a:rPr lang="en-CA" dirty="0" err="1" smtClean="0">
                <a:solidFill>
                  <a:schemeClr val="tx1"/>
                </a:solidFill>
              </a:rPr>
              <a:t>Davloor</a:t>
            </a:r>
            <a:r>
              <a:rPr lang="en-CA" dirty="0" smtClean="0">
                <a:solidFill>
                  <a:schemeClr val="tx1"/>
                </a:solidFill>
              </a:rPr>
              <a:t>, CFO</a:t>
            </a:r>
            <a:br>
              <a:rPr lang="en-CA" dirty="0" smtClean="0">
                <a:solidFill>
                  <a:schemeClr val="tx1"/>
                </a:solidFill>
              </a:rPr>
            </a:br>
            <a:r>
              <a:rPr lang="en-CA" dirty="0" smtClean="0">
                <a:solidFill>
                  <a:schemeClr val="tx1"/>
                </a:solidFill>
              </a:rPr>
              <a:t>and Senior Vice President</a:t>
            </a:r>
            <a:endParaRPr lang="en-CA"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6697748"/>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282018" y="79375"/>
            <a:ext cx="2095500" cy="390525"/>
          </a:xfrm>
          <a:prstGeom prst="rect">
            <a:avLst/>
          </a:prstGeom>
          <a:noFill/>
          <a:ln w="9525">
            <a:noFill/>
            <a:miter lim="800000"/>
            <a:headEnd/>
            <a:tailEnd/>
          </a:ln>
        </p:spPr>
      </p:pic>
      <p:pic>
        <p:nvPicPr>
          <p:cNvPr id="13314" name="Picture 2"/>
          <p:cNvPicPr>
            <a:picLocks noChangeAspect="1" noChangeArrowheads="1"/>
          </p:cNvPicPr>
          <p:nvPr/>
        </p:nvPicPr>
        <p:blipFill>
          <a:blip r:embed="rId9" cstate="print"/>
          <a:srcRect/>
          <a:stretch>
            <a:fillRect/>
          </a:stretch>
        </p:blipFill>
        <p:spPr bwMode="auto">
          <a:xfrm>
            <a:off x="683568" y="1772816"/>
            <a:ext cx="2592288" cy="4536504"/>
          </a:xfrm>
          <a:prstGeom prst="rect">
            <a:avLst/>
          </a:prstGeom>
          <a:noFill/>
          <a:ln w="9525">
            <a:noFill/>
            <a:miter lim="800000"/>
            <a:headEnd/>
            <a:tailEnd/>
          </a:ln>
        </p:spPr>
      </p:pic>
      <p:sp>
        <p:nvSpPr>
          <p:cNvPr id="7" name="Title 1"/>
          <p:cNvSpPr txBox="1">
            <a:spLocks/>
          </p:cNvSpPr>
          <p:nvPr/>
        </p:nvSpPr>
        <p:spPr>
          <a:xfrm>
            <a:off x="3600400" y="1628800"/>
            <a:ext cx="4777118" cy="4807024"/>
          </a:xfrm>
          <a:prstGeom prst="rect">
            <a:avLst/>
          </a:prstGeom>
        </p:spPr>
        <p:txBody>
          <a:bodyPr vert="horz" lIns="36000" tIns="36000" rIns="36000" bIns="36000" anchor="t">
            <a:normAutofit fontScale="92500" lnSpcReduction="10000"/>
          </a:bodyPr>
          <a:lstStyle/>
          <a:p>
            <a:pPr>
              <a:spcBef>
                <a:spcPct val="0"/>
              </a:spcBef>
              <a:buFont typeface="Arial" pitchFamily="34" charset="0"/>
              <a:buChar char="•"/>
              <a:defRPr/>
            </a:pPr>
            <a:r>
              <a:rPr lang="en-CA" sz="2500" dirty="0" smtClean="0">
                <a:solidFill>
                  <a:prstClr val="black"/>
                </a:solidFill>
                <a:latin typeface="Cambria"/>
              </a:rPr>
              <a:t>CFO and Senior VP since February 2008</a:t>
            </a:r>
          </a:p>
          <a:p>
            <a:pPr marL="87313" indent="-87313" defTabSz="457200">
              <a:spcBef>
                <a:spcPct val="0"/>
              </a:spcBef>
              <a:buFont typeface="Arial" pitchFamily="34" charset="0"/>
              <a:buChar char="•"/>
              <a:defRPr/>
            </a:pPr>
            <a:endParaRPr lang="en-CA" altLang="zh-CN" sz="2500" dirty="0" smtClean="0">
              <a:solidFill>
                <a:prstClr val="black"/>
              </a:solidFill>
              <a:latin typeface="Cambria"/>
            </a:endParaRPr>
          </a:p>
          <a:p>
            <a:pPr marL="87313" indent="-87313" defTabSz="457200">
              <a:spcBef>
                <a:spcPct val="0"/>
              </a:spcBef>
              <a:buFont typeface="Arial" pitchFamily="34" charset="0"/>
              <a:buChar char="•"/>
              <a:defRPr/>
            </a:pPr>
            <a:r>
              <a:rPr lang="en-CA" altLang="zh-CN" sz="2500" dirty="0" smtClean="0">
                <a:solidFill>
                  <a:prstClr val="black"/>
                </a:solidFill>
                <a:latin typeface="Cambria"/>
              </a:rPr>
              <a:t>Prior </a:t>
            </a:r>
            <a:r>
              <a:rPr lang="en-CA" altLang="zh-CN" sz="2500" dirty="0">
                <a:solidFill>
                  <a:prstClr val="black"/>
                </a:solidFill>
                <a:latin typeface="Cambria"/>
              </a:rPr>
              <a:t>to </a:t>
            </a:r>
            <a:r>
              <a:rPr lang="en-CA" altLang="zh-CN" sz="2500" dirty="0" err="1">
                <a:solidFill>
                  <a:prstClr val="black"/>
                </a:solidFill>
                <a:latin typeface="Cambria"/>
              </a:rPr>
              <a:t>RioCan</a:t>
            </a:r>
            <a:r>
              <a:rPr lang="en-CA" altLang="zh-CN" sz="2500" dirty="0">
                <a:solidFill>
                  <a:prstClr val="black"/>
                </a:solidFill>
                <a:latin typeface="Cambria"/>
              </a:rPr>
              <a:t>, he served as VP and Director of Investment Banking at TD Securities Covering the estate sector</a:t>
            </a:r>
          </a:p>
          <a:p>
            <a:pPr defTabSz="457200">
              <a:spcBef>
                <a:spcPct val="0"/>
              </a:spcBef>
              <a:defRPr/>
            </a:pPr>
            <a:endParaRPr lang="en-CA" sz="2500" dirty="0" smtClean="0">
              <a:solidFill>
                <a:prstClr val="black"/>
              </a:solidFill>
              <a:latin typeface="Cambria"/>
            </a:endParaRPr>
          </a:p>
          <a:p>
            <a:pPr marL="87313" indent="-87313">
              <a:spcBef>
                <a:spcPct val="0"/>
              </a:spcBef>
              <a:buFont typeface="Arial" pitchFamily="34" charset="0"/>
              <a:buChar char="•"/>
              <a:defRPr/>
            </a:pPr>
            <a:r>
              <a:rPr lang="en-CA" sz="2500" dirty="0" smtClean="0">
                <a:solidFill>
                  <a:prstClr val="black"/>
                </a:solidFill>
                <a:latin typeface="Cambria"/>
              </a:rPr>
              <a:t>Over 25 years of real estate, management, finance and accounting experience</a:t>
            </a:r>
          </a:p>
          <a:p>
            <a:pPr marL="87313" indent="-87313">
              <a:spcBef>
                <a:spcPct val="0"/>
              </a:spcBef>
              <a:buFont typeface="Arial" pitchFamily="34" charset="0"/>
              <a:buChar char="•"/>
              <a:defRPr/>
            </a:pPr>
            <a:endParaRPr lang="en-CA" sz="2500" dirty="0" smtClean="0">
              <a:solidFill>
                <a:prstClr val="black"/>
              </a:solidFill>
              <a:latin typeface="Cambria"/>
            </a:endParaRPr>
          </a:p>
          <a:p>
            <a:pPr marL="87313" indent="-87313" defTabSz="457200">
              <a:spcBef>
                <a:spcPct val="0"/>
              </a:spcBef>
              <a:buFont typeface="Arial" pitchFamily="34" charset="0"/>
              <a:buChar char="•"/>
              <a:defRPr/>
            </a:pPr>
            <a:r>
              <a:rPr lang="en-CA" sz="2500" dirty="0" smtClean="0">
                <a:solidFill>
                  <a:prstClr val="black"/>
                </a:solidFill>
                <a:latin typeface="Cambria"/>
              </a:rPr>
              <a:t>Bachelor of Commerce from the University of Manitoba and holds  a CA designation</a:t>
            </a:r>
          </a:p>
          <a:p>
            <a:pPr marL="87313" indent="-87313" defTabSz="457200">
              <a:spcBef>
                <a:spcPct val="0"/>
              </a:spcBef>
              <a:buFont typeface="Arial" pitchFamily="34" charset="0"/>
              <a:buChar char="•"/>
              <a:defRPr/>
            </a:pPr>
            <a:endParaRPr lang="en-CA" sz="2500" dirty="0" smtClean="0">
              <a:solidFill>
                <a:prstClr val="black"/>
              </a:solidFill>
              <a:latin typeface="Cambria"/>
            </a:endParaRPr>
          </a:p>
          <a:p>
            <a:pPr>
              <a:spcBef>
                <a:spcPct val="0"/>
              </a:spcBef>
              <a:defRPr/>
            </a:pPr>
            <a:endParaRPr lang="en-CA" sz="2200" dirty="0" smtClean="0">
              <a:solidFill>
                <a:prstClr val="black"/>
              </a:solidFill>
              <a:latin typeface="Cambria"/>
            </a:endParaRPr>
          </a:p>
          <a:p>
            <a:pPr>
              <a:spcBef>
                <a:spcPct val="0"/>
              </a:spcBef>
              <a:buFont typeface="Arial" pitchFamily="34" charset="0"/>
              <a:buChar char="•"/>
              <a:defRPr/>
            </a:pPr>
            <a:endParaRPr lang="en-CA" sz="2400" dirty="0">
              <a:solidFill>
                <a:prstClr val="black"/>
              </a:solidFill>
              <a:latin typeface="Cambria"/>
            </a:endParaRPr>
          </a:p>
        </p:txBody>
      </p:sp>
    </p:spTree>
    <p:extLst>
      <p:ext uri="{BB962C8B-B14F-4D97-AF65-F5344CB8AC3E}">
        <p14:creationId xmlns:p14="http://schemas.microsoft.com/office/powerpoint/2010/main" val="16118035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Frederic A. </a:t>
            </a:r>
            <a:r>
              <a:rPr lang="en-CA" dirty="0" err="1" smtClean="0">
                <a:solidFill>
                  <a:schemeClr val="tx1"/>
                </a:solidFill>
              </a:rPr>
              <a:t>Waks</a:t>
            </a:r>
            <a:r>
              <a:rPr lang="en-CA" dirty="0" smtClean="0">
                <a:solidFill>
                  <a:schemeClr val="tx1"/>
                </a:solidFill>
              </a:rPr>
              <a:t>,</a:t>
            </a:r>
            <a:br>
              <a:rPr lang="en-CA" dirty="0" smtClean="0">
                <a:solidFill>
                  <a:schemeClr val="tx1"/>
                </a:solidFill>
              </a:rPr>
            </a:br>
            <a:r>
              <a:rPr lang="en-CA" dirty="0" smtClean="0">
                <a:solidFill>
                  <a:schemeClr val="tx1"/>
                </a:solidFill>
              </a:rPr>
              <a:t>COO &amp; Executive VP</a:t>
            </a:r>
            <a:endParaRPr lang="en-CA" dirty="0">
              <a:solidFill>
                <a:schemeClr val="tx1"/>
              </a:solidFill>
            </a:endParaRPr>
          </a:p>
        </p:txBody>
      </p:sp>
      <p:pic>
        <p:nvPicPr>
          <p:cNvPr id="5" name="Picture 4"/>
          <p:cNvPicPr>
            <a:picLocks noChangeAspect="1" noChangeArrowheads="1"/>
          </p:cNvPicPr>
          <p:nvPr/>
        </p:nvPicPr>
        <p:blipFill>
          <a:blip r:embed="rId2" cstate="print"/>
          <a:srcRect/>
          <a:stretch>
            <a:fillRect/>
          </a:stretch>
        </p:blipFill>
        <p:spPr bwMode="auto">
          <a:xfrm>
            <a:off x="6255124" y="86147"/>
            <a:ext cx="2095500" cy="390525"/>
          </a:xfrm>
          <a:prstGeom prst="rect">
            <a:avLst/>
          </a:prstGeom>
          <a:noFill/>
          <a:ln w="9525">
            <a:noFill/>
            <a:miter lim="800000"/>
            <a:headEnd/>
            <a:tailEnd/>
          </a:ln>
        </p:spPr>
      </p:pic>
      <p:pic>
        <p:nvPicPr>
          <p:cNvPr id="14338" name="Picture 2"/>
          <p:cNvPicPr>
            <a:picLocks noChangeAspect="1" noChangeArrowheads="1"/>
          </p:cNvPicPr>
          <p:nvPr/>
        </p:nvPicPr>
        <p:blipFill>
          <a:blip r:embed="rId3" cstate="print"/>
          <a:srcRect/>
          <a:stretch>
            <a:fillRect/>
          </a:stretch>
        </p:blipFill>
        <p:spPr bwMode="auto">
          <a:xfrm>
            <a:off x="323528" y="1844824"/>
            <a:ext cx="3294366" cy="4392488"/>
          </a:xfrm>
          <a:prstGeom prst="rect">
            <a:avLst/>
          </a:prstGeom>
          <a:noFill/>
          <a:ln w="9525">
            <a:noFill/>
            <a:miter lim="800000"/>
            <a:headEnd/>
            <a:tailEnd/>
          </a:ln>
        </p:spPr>
      </p:pic>
      <p:sp>
        <p:nvSpPr>
          <p:cNvPr id="6" name="Title 1"/>
          <p:cNvSpPr txBox="1">
            <a:spLocks/>
          </p:cNvSpPr>
          <p:nvPr/>
        </p:nvSpPr>
        <p:spPr>
          <a:xfrm>
            <a:off x="3779912" y="1628800"/>
            <a:ext cx="4570712" cy="4608512"/>
          </a:xfrm>
          <a:prstGeom prst="rect">
            <a:avLst/>
          </a:prstGeom>
        </p:spPr>
        <p:txBody>
          <a:bodyPr vert="horz" lIns="36000" tIns="36000" rIns="36000" bIns="36000" anchor="t">
            <a:normAutofit fontScale="92500"/>
          </a:bodyPr>
          <a:lstStyle/>
          <a:p>
            <a:pPr marL="95250" indent="-95250">
              <a:spcBef>
                <a:spcPct val="0"/>
              </a:spcBef>
              <a:buFont typeface="Arial" pitchFamily="34" charset="0"/>
              <a:buChar char="•"/>
              <a:defRPr/>
            </a:pPr>
            <a:r>
              <a:rPr lang="en-CA" sz="2300" dirty="0" smtClean="0">
                <a:solidFill>
                  <a:prstClr val="black"/>
                </a:solidFill>
                <a:latin typeface="Cambria"/>
              </a:rPr>
              <a:t>Joined </a:t>
            </a:r>
            <a:r>
              <a:rPr lang="en-CA" sz="2300" dirty="0" err="1" smtClean="0">
                <a:solidFill>
                  <a:prstClr val="black"/>
                </a:solidFill>
                <a:latin typeface="Cambria"/>
              </a:rPr>
              <a:t>RioCan</a:t>
            </a:r>
            <a:r>
              <a:rPr lang="en-CA" sz="2300" dirty="0" smtClean="0">
                <a:solidFill>
                  <a:prstClr val="black"/>
                </a:solidFill>
                <a:latin typeface="Cambria"/>
              </a:rPr>
              <a:t> in 1995 as Senior Vice President and was promoted to COO in 2007</a:t>
            </a:r>
          </a:p>
          <a:p>
            <a:pPr defTabSz="457200">
              <a:spcBef>
                <a:spcPct val="0"/>
              </a:spcBef>
              <a:buFont typeface="Arial" pitchFamily="34" charset="0"/>
              <a:buChar char="•"/>
              <a:defRPr/>
            </a:pPr>
            <a:endParaRPr lang="en-CA" sz="2300" dirty="0" smtClean="0">
              <a:solidFill>
                <a:prstClr val="black"/>
              </a:solidFill>
              <a:latin typeface="Cambria"/>
            </a:endParaRPr>
          </a:p>
          <a:p>
            <a:pPr marL="87313" indent="-87313">
              <a:spcBef>
                <a:spcPct val="0"/>
              </a:spcBef>
              <a:buFont typeface="Arial" pitchFamily="34" charset="0"/>
              <a:buChar char="•"/>
              <a:defRPr/>
            </a:pPr>
            <a:r>
              <a:rPr lang="en-CA" sz="2300" dirty="0" smtClean="0">
                <a:solidFill>
                  <a:prstClr val="black"/>
                </a:solidFill>
                <a:latin typeface="Cambria"/>
              </a:rPr>
              <a:t>Over 30 years of real estate experience</a:t>
            </a:r>
          </a:p>
          <a:p>
            <a:pPr marL="87313" indent="-87313">
              <a:spcBef>
                <a:spcPct val="0"/>
              </a:spcBef>
              <a:buFont typeface="Arial" pitchFamily="34" charset="0"/>
              <a:buChar char="•"/>
              <a:defRPr/>
            </a:pPr>
            <a:endParaRPr lang="en-CA" sz="2300" dirty="0" smtClean="0">
              <a:solidFill>
                <a:prstClr val="black"/>
              </a:solidFill>
              <a:latin typeface="Cambria"/>
            </a:endParaRPr>
          </a:p>
          <a:p>
            <a:pPr marL="87313" indent="-87313">
              <a:spcBef>
                <a:spcPct val="0"/>
              </a:spcBef>
              <a:buFont typeface="Arial" pitchFamily="34" charset="0"/>
              <a:buChar char="•"/>
              <a:defRPr/>
            </a:pPr>
            <a:r>
              <a:rPr lang="en-CA" sz="2300" dirty="0" smtClean="0">
                <a:solidFill>
                  <a:prstClr val="black"/>
                </a:solidFill>
                <a:latin typeface="Cambria"/>
              </a:rPr>
              <a:t>Prior to </a:t>
            </a:r>
            <a:r>
              <a:rPr lang="en-CA" sz="2300" dirty="0" err="1" smtClean="0">
                <a:solidFill>
                  <a:prstClr val="black"/>
                </a:solidFill>
                <a:latin typeface="Cambria"/>
              </a:rPr>
              <a:t>RioCan</a:t>
            </a:r>
            <a:r>
              <a:rPr lang="en-CA" sz="2300" dirty="0" smtClean="0">
                <a:solidFill>
                  <a:prstClr val="black"/>
                </a:solidFill>
                <a:latin typeface="Cambria"/>
              </a:rPr>
              <a:t>, he worked at Royal </a:t>
            </a:r>
            <a:r>
              <a:rPr lang="en-CA" sz="2300" dirty="0" err="1" smtClean="0">
                <a:solidFill>
                  <a:prstClr val="black"/>
                </a:solidFill>
                <a:latin typeface="Cambria"/>
              </a:rPr>
              <a:t>LePage</a:t>
            </a:r>
            <a:r>
              <a:rPr lang="en-CA" sz="2300" dirty="0" smtClean="0">
                <a:solidFill>
                  <a:prstClr val="black"/>
                </a:solidFill>
                <a:latin typeface="Cambria"/>
              </a:rPr>
              <a:t>, First Plazas, Dominion Trust and Confederation Trust</a:t>
            </a:r>
          </a:p>
          <a:p>
            <a:pPr marL="87313" indent="-87313" defTabSz="457200">
              <a:spcBef>
                <a:spcPct val="0"/>
              </a:spcBef>
              <a:defRPr/>
            </a:pPr>
            <a:endParaRPr lang="en-CA" sz="2300" dirty="0" smtClean="0">
              <a:solidFill>
                <a:prstClr val="black"/>
              </a:solidFill>
              <a:latin typeface="Cambria"/>
            </a:endParaRPr>
          </a:p>
          <a:p>
            <a:pPr marL="87313" indent="-87313" defTabSz="457200">
              <a:spcBef>
                <a:spcPct val="0"/>
              </a:spcBef>
              <a:buFont typeface="Arial" pitchFamily="34" charset="0"/>
              <a:buChar char="•"/>
              <a:defRPr/>
            </a:pPr>
            <a:r>
              <a:rPr lang="en-CA" sz="2300" dirty="0" smtClean="0">
                <a:solidFill>
                  <a:prstClr val="black"/>
                </a:solidFill>
                <a:latin typeface="Cambria"/>
              </a:rPr>
              <a:t>Active community involvement being on the board of several  charities</a:t>
            </a:r>
          </a:p>
          <a:p>
            <a:pPr defTabSz="457200">
              <a:spcBef>
                <a:spcPct val="0"/>
              </a:spcBef>
              <a:defRPr/>
            </a:pPr>
            <a:endParaRPr lang="en-CA" sz="2200" dirty="0" smtClean="0">
              <a:solidFill>
                <a:prstClr val="black"/>
              </a:solidFill>
              <a:latin typeface="Cambria"/>
            </a:endParaRPr>
          </a:p>
          <a:p>
            <a:pPr>
              <a:spcBef>
                <a:spcPct val="0"/>
              </a:spcBef>
              <a:buFont typeface="Arial" pitchFamily="34" charset="0"/>
              <a:buChar char="•"/>
              <a:defRPr/>
            </a:pPr>
            <a:endParaRPr lang="en-CA" sz="2400" dirty="0">
              <a:solidFill>
                <a:prstClr val="black"/>
              </a:solidFill>
              <a:latin typeface="Cambria"/>
            </a:endParaRPr>
          </a:p>
        </p:txBody>
      </p:sp>
    </p:spTree>
    <p:extLst>
      <p:ext uri="{BB962C8B-B14F-4D97-AF65-F5344CB8AC3E}">
        <p14:creationId xmlns:p14="http://schemas.microsoft.com/office/powerpoint/2010/main" val="32939631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encrypted-tbn2.gstatic.com/images?q=tbn:ANd9GcR9XtAsAwg4mEhOCu4nk8bfCl4x36kmu8M__K12XU3naFtDnt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869" y="19050"/>
            <a:ext cx="2790825" cy="8286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412720"/>
            <a:ext cx="7620000" cy="1143000"/>
          </a:xfrm>
        </p:spPr>
        <p:txBody>
          <a:bodyPr/>
          <a:lstStyle/>
          <a:p>
            <a:pPr algn="ctr"/>
            <a:r>
              <a:rPr lang="en-US" sz="5400" dirty="0" smtClean="0"/>
              <a:t>Financial Review</a:t>
            </a:r>
            <a:endParaRPr lang="en-US" sz="5400" dirty="0"/>
          </a:p>
        </p:txBody>
      </p:sp>
    </p:spTree>
    <p:extLst>
      <p:ext uri="{BB962C8B-B14F-4D97-AF65-F5344CB8AC3E}">
        <p14:creationId xmlns:p14="http://schemas.microsoft.com/office/powerpoint/2010/main" val="40427258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Balance Sheet (Quarterly)</a:t>
            </a:r>
            <a:endParaRPr lang="en-US" sz="36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427" t="22794" r="25381" b="8824"/>
          <a:stretch/>
        </p:blipFill>
        <p:spPr bwMode="auto">
          <a:xfrm>
            <a:off x="887507" y="1417638"/>
            <a:ext cx="6790764" cy="500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87507" y="2877671"/>
            <a:ext cx="6790764" cy="201705"/>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p:nvSpPr>
        <p:spPr>
          <a:xfrm>
            <a:off x="887507" y="4034118"/>
            <a:ext cx="6790764" cy="22860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0133159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318" y="0"/>
            <a:ext cx="7620000" cy="941294"/>
          </a:xfrm>
        </p:spPr>
        <p:txBody>
          <a:bodyPr/>
          <a:lstStyle/>
          <a:p>
            <a:pPr algn="ctr"/>
            <a:r>
              <a:rPr lang="en-US" sz="3600" dirty="0" smtClean="0"/>
              <a:t>Balance Sheet (Annual)</a:t>
            </a:r>
            <a:endParaRPr lang="en-US" sz="3600"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08" t="12684" r="10602" b="15625"/>
          <a:stretch/>
        </p:blipFill>
        <p:spPr bwMode="auto">
          <a:xfrm>
            <a:off x="295835" y="1169895"/>
            <a:ext cx="7530353" cy="379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35" y="4969167"/>
            <a:ext cx="7624483" cy="179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0318" y="1909482"/>
            <a:ext cx="7525870" cy="268942"/>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300318" y="5419165"/>
            <a:ext cx="7525870" cy="215153"/>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405236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7620000" cy="1143000"/>
          </a:xfrm>
        </p:spPr>
        <p:txBody>
          <a:bodyPr/>
          <a:lstStyle/>
          <a:p>
            <a:pPr algn="ctr"/>
            <a:r>
              <a:rPr lang="en-US" sz="3600" dirty="0" smtClean="0"/>
              <a:t>Statement of Earning (Annual)</a:t>
            </a:r>
            <a:endParaRPr lang="en-US" sz="3600"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09" t="11765" r="9982" b="6923"/>
          <a:stretch/>
        </p:blipFill>
        <p:spPr bwMode="auto">
          <a:xfrm>
            <a:off x="887503" y="1144035"/>
            <a:ext cx="6468035" cy="367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01" y="4816799"/>
            <a:ext cx="6468035" cy="187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87503" y="1976718"/>
            <a:ext cx="6468035" cy="188258"/>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887503" y="3563471"/>
            <a:ext cx="6468035" cy="161364"/>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p:nvSpPr>
        <p:spPr>
          <a:xfrm>
            <a:off x="887503" y="5419165"/>
            <a:ext cx="6468033" cy="174811"/>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7453996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96835" cy="1143000"/>
          </a:xfrm>
        </p:spPr>
        <p:txBody>
          <a:bodyPr/>
          <a:lstStyle/>
          <a:p>
            <a:pPr algn="ctr"/>
            <a:r>
              <a:rPr lang="en-US" sz="3600" dirty="0" smtClean="0"/>
              <a:t>Statement of Earning ( Quarterly)</a:t>
            </a:r>
            <a:endParaRPr lang="en-US" sz="36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24" t="15625" r="25277" b="4963"/>
          <a:stretch/>
        </p:blipFill>
        <p:spPr bwMode="auto">
          <a:xfrm>
            <a:off x="1169894" y="1035425"/>
            <a:ext cx="6391555" cy="544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69894" y="3052482"/>
            <a:ext cx="6391555" cy="188259"/>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359035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Cash Flow (Annual)</a:t>
            </a:r>
            <a:endParaRPr lang="en-US" sz="3600"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02" t="12132" r="8019" b="27390"/>
          <a:stretch/>
        </p:blipFill>
        <p:spPr bwMode="auto">
          <a:xfrm>
            <a:off x="201705" y="1726920"/>
            <a:ext cx="8119735" cy="346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1705" y="3173506"/>
            <a:ext cx="8119735" cy="161365"/>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201705" y="4101353"/>
            <a:ext cx="8119735" cy="188259"/>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8321337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65" y="5697"/>
            <a:ext cx="7620000" cy="1143000"/>
          </a:xfrm>
        </p:spPr>
        <p:txBody>
          <a:bodyPr/>
          <a:lstStyle/>
          <a:p>
            <a:pPr algn="ctr"/>
            <a:r>
              <a:rPr lang="en-US" sz="3600" dirty="0" smtClean="0"/>
              <a:t>Cash Flow (Annual)</a:t>
            </a:r>
            <a:endParaRPr lang="en-US" sz="3600"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85" t="14154" r="8018" b="41177"/>
          <a:stretch/>
        </p:blipFill>
        <p:spPr bwMode="auto">
          <a:xfrm>
            <a:off x="914400" y="1281079"/>
            <a:ext cx="6979024" cy="218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865" t="41370" r="22281" b="53493"/>
          <a:stretch/>
        </p:blipFill>
        <p:spPr bwMode="auto">
          <a:xfrm>
            <a:off x="914400" y="874764"/>
            <a:ext cx="6979024" cy="4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69341"/>
            <a:ext cx="6979024" cy="316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14400" y="4087907"/>
            <a:ext cx="6979024" cy="188258"/>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914400" y="1775012"/>
            <a:ext cx="6979024" cy="147917"/>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42650284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Cash Flows (Quarterly) </a:t>
            </a:r>
            <a:endParaRPr lang="en-US" sz="3600" dirty="0"/>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07" t="15257" r="25071" b="22059"/>
          <a:stretch/>
        </p:blipFill>
        <p:spPr bwMode="auto">
          <a:xfrm>
            <a:off x="457200" y="1753815"/>
            <a:ext cx="6911789" cy="458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436782"/>
            <a:ext cx="2662518" cy="369332"/>
          </a:xfrm>
          <a:prstGeom prst="rect">
            <a:avLst/>
          </a:prstGeom>
          <a:noFill/>
        </p:spPr>
        <p:txBody>
          <a:bodyPr wrap="square" rtlCol="0">
            <a:spAutoFit/>
          </a:bodyPr>
          <a:lstStyle/>
          <a:p>
            <a:pPr defTabSz="457200"/>
            <a:r>
              <a:rPr lang="en-US" b="1" dirty="0" smtClean="0">
                <a:solidFill>
                  <a:srgbClr val="1F497D">
                    <a:lumMod val="60000"/>
                    <a:lumOff val="40000"/>
                  </a:srgbClr>
                </a:solidFill>
              </a:rPr>
              <a:t>Operating and Investing </a:t>
            </a:r>
            <a:endParaRPr lang="en-US" b="1" dirty="0">
              <a:solidFill>
                <a:srgbClr val="1F497D">
                  <a:lumMod val="60000"/>
                  <a:lumOff val="40000"/>
                </a:srgbClr>
              </a:solidFill>
            </a:endParaRPr>
          </a:p>
        </p:txBody>
      </p:sp>
      <p:sp>
        <p:nvSpPr>
          <p:cNvPr id="4" name="Rectangle 3"/>
          <p:cNvSpPr/>
          <p:nvPr/>
        </p:nvSpPr>
        <p:spPr>
          <a:xfrm>
            <a:off x="605118" y="3563471"/>
            <a:ext cx="6763871" cy="215153"/>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3307603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4283</TotalTime>
  <Words>8829</Words>
  <Application>Microsoft Office PowerPoint</Application>
  <PresentationFormat>On-screen Show (4:3)</PresentationFormat>
  <Paragraphs>1137</Paragraphs>
  <Slides>249</Slides>
  <Notes>78</Notes>
  <HiddenSlides>0</HiddenSlides>
  <MMClips>0</MMClips>
  <ScaleCrop>false</ScaleCrop>
  <HeadingPairs>
    <vt:vector size="4" baseType="variant">
      <vt:variant>
        <vt:lpstr>Theme</vt:lpstr>
      </vt:variant>
      <vt:variant>
        <vt:i4>1</vt:i4>
      </vt:variant>
      <vt:variant>
        <vt:lpstr>Slide Titles</vt:lpstr>
      </vt:variant>
      <vt:variant>
        <vt:i4>249</vt:i4>
      </vt:variant>
    </vt:vector>
  </HeadingPairs>
  <TitlesOfParts>
    <vt:vector size="250" baseType="lpstr">
      <vt:lpstr>Adjacency</vt:lpstr>
      <vt:lpstr>Real Estate Investment Trust  </vt:lpstr>
      <vt:lpstr>Agenda</vt:lpstr>
      <vt:lpstr>What is a REIT?</vt:lpstr>
      <vt:lpstr>REIT Structure</vt:lpstr>
      <vt:lpstr>REIT Characteristics</vt:lpstr>
      <vt:lpstr>REIT Characteristics</vt:lpstr>
      <vt:lpstr>REIT Requirements</vt:lpstr>
      <vt:lpstr>REIT Requirements</vt:lpstr>
      <vt:lpstr>Types of REITs</vt:lpstr>
      <vt:lpstr>REIT Attributes</vt:lpstr>
      <vt:lpstr>Substitutes</vt:lpstr>
      <vt:lpstr>The Benefits of Diversifying</vt:lpstr>
      <vt:lpstr>PowerPoint Presentation</vt:lpstr>
      <vt:lpstr>REITs thrive in low-rate, low growth world</vt:lpstr>
      <vt:lpstr>Structured for Stability</vt:lpstr>
      <vt:lpstr>Tax Fairness Plan</vt:lpstr>
      <vt:lpstr> </vt:lpstr>
      <vt:lpstr>Market Size</vt:lpstr>
      <vt:lpstr>REITs Invest in All Property Types (USA)</vt:lpstr>
      <vt:lpstr>In Canada</vt:lpstr>
      <vt:lpstr>PowerPoint Presentation</vt:lpstr>
      <vt:lpstr>iShares S&amp;P/TSX Capped REIT Index Fund</vt:lpstr>
      <vt:lpstr>REIT Historical  Performance</vt:lpstr>
      <vt:lpstr>1 Yr REIT Index vs. Income Trust Index</vt:lpstr>
      <vt:lpstr>10 Yr REIT Index vs. Income Trust Index</vt:lpstr>
      <vt:lpstr>Canadian REITs Market Cap</vt:lpstr>
      <vt:lpstr>PowerPoint Presentation</vt:lpstr>
      <vt:lpstr>PowerPoint Presentation</vt:lpstr>
      <vt:lpstr>PowerPoint Presentation</vt:lpstr>
      <vt:lpstr>PowerPoint Presentation</vt:lpstr>
      <vt:lpstr>PowerPoint Presentation</vt:lpstr>
      <vt:lpstr>PowerPoint Presentation</vt:lpstr>
      <vt:lpstr>Factors to Consider</vt:lpstr>
      <vt:lpstr>Measuring Performance</vt:lpstr>
      <vt:lpstr>Net Income</vt:lpstr>
      <vt:lpstr>Funds from Operation</vt:lpstr>
      <vt:lpstr>Adjusted Funds From Operations</vt:lpstr>
      <vt:lpstr>Funds Available for Distribution</vt:lpstr>
      <vt:lpstr>Free Cash Flow</vt:lpstr>
      <vt:lpstr>Rio    Can Real Estate Investment Trust </vt:lpstr>
      <vt:lpstr>Security Snapshot</vt:lpstr>
      <vt:lpstr>1 Year Chart and Moving Average at  10 &amp; 100</vt:lpstr>
      <vt:lpstr>1 Year Chart and Moving Average at  50 &amp; 200</vt:lpstr>
      <vt:lpstr>5 Year Chart and Moving Average at  10 &amp; 100</vt:lpstr>
      <vt:lpstr>5 Year Chart and Moving Average at  50 &amp; 200</vt:lpstr>
      <vt:lpstr>10 Year Chart and Moving Average at  10 &amp; 100</vt:lpstr>
      <vt:lpstr>10 Year Chart and Moving Average at  50 &amp; 200</vt:lpstr>
      <vt:lpstr>1 Year RIO CAN V.S. iShare S&amp;P TSX Capped REIT</vt:lpstr>
      <vt:lpstr>5 Year RIO CAN V.S. iShare S&amp;P TSX Capped REIT</vt:lpstr>
      <vt:lpstr>10 Year RIO CAN V.S. iShare S&amp;P TSX Capped REIT</vt:lpstr>
      <vt:lpstr>Company Overview</vt:lpstr>
      <vt:lpstr>Company overview</vt:lpstr>
      <vt:lpstr>Company Overview</vt:lpstr>
      <vt:lpstr>Occupancy since 1996</vt:lpstr>
      <vt:lpstr>Top 10 RioCan Tenants </vt:lpstr>
      <vt:lpstr>Geographical diversification</vt:lpstr>
      <vt:lpstr>U.S. Portfolio</vt:lpstr>
      <vt:lpstr>U.S. Portfolio</vt:lpstr>
      <vt:lpstr>Canadian Portfolio </vt:lpstr>
      <vt:lpstr>Canadian Portfolio </vt:lpstr>
      <vt:lpstr>U.S. Tenants                         Canada Tenants</vt:lpstr>
      <vt:lpstr>Occupancy Rate</vt:lpstr>
      <vt:lpstr>Lease Expiries</vt:lpstr>
      <vt:lpstr>Renewal Leasing – U.S.</vt:lpstr>
      <vt:lpstr>Renewal Leasing - Canada</vt:lpstr>
      <vt:lpstr>New Leasing on the Existing US Portfolio</vt:lpstr>
      <vt:lpstr>New Leasing on the Existing Canadian Portfolio</vt:lpstr>
      <vt:lpstr>Net Operating Income</vt:lpstr>
      <vt:lpstr>Net Operating Income</vt:lpstr>
      <vt:lpstr>Development Project </vt:lpstr>
      <vt:lpstr>Properties Under Development</vt:lpstr>
      <vt:lpstr>Current Development Projects</vt:lpstr>
      <vt:lpstr>Acquisition during 2012</vt:lpstr>
      <vt:lpstr>Acquisition during 2012</vt:lpstr>
      <vt:lpstr>Q1 Acquisition</vt:lpstr>
      <vt:lpstr>Q2 Acquisition</vt:lpstr>
      <vt:lpstr>Q3 Acquisition</vt:lpstr>
      <vt:lpstr>Net Operating Income  by Joint Venture </vt:lpstr>
      <vt:lpstr>Unitholders Summary </vt:lpstr>
      <vt:lpstr>Distribution to Unitholders</vt:lpstr>
      <vt:lpstr>Distribution to Unitholders</vt:lpstr>
      <vt:lpstr>RioCan’s Capital structure  and  Debt Maturities </vt:lpstr>
      <vt:lpstr>Secured Lines of Credit and Capital Structure</vt:lpstr>
      <vt:lpstr>Capital Structure </vt:lpstr>
      <vt:lpstr>Debt and Leverage Metric </vt:lpstr>
      <vt:lpstr>Debt Maturity Schedule </vt:lpstr>
      <vt:lpstr>Aggregate Maturities </vt:lpstr>
      <vt:lpstr>Management Team</vt:lpstr>
      <vt:lpstr>Edward Sonshine, CEO</vt:lpstr>
      <vt:lpstr>Raghunath Davloor, CFO and Senior Vice President</vt:lpstr>
      <vt:lpstr>Frederic A. Waks, COO &amp; Executive VP</vt:lpstr>
      <vt:lpstr>Financial Review</vt:lpstr>
      <vt:lpstr>Balance Sheet (Quarterly)</vt:lpstr>
      <vt:lpstr>Balance Sheet (Annual)</vt:lpstr>
      <vt:lpstr>Statement of Earning (Annual)</vt:lpstr>
      <vt:lpstr>Statement of Earning ( Quarterly)</vt:lpstr>
      <vt:lpstr>Cash Flow (Annual)</vt:lpstr>
      <vt:lpstr>Cash Flow (Annual)</vt:lpstr>
      <vt:lpstr>Cash Flows (Quarterly) </vt:lpstr>
      <vt:lpstr>Cash Flows (Quarterly) </vt:lpstr>
      <vt:lpstr>Operating FFO (Annual)</vt:lpstr>
      <vt:lpstr>Operating FFO (Quarterly)</vt:lpstr>
      <vt:lpstr>Operating FFO and AFFO (Annual)</vt:lpstr>
      <vt:lpstr>Operating FFO and AFFO (Quarterly- 3 Months)</vt:lpstr>
      <vt:lpstr>Operating FFO and AFFO (Quarterly-9 Months)</vt:lpstr>
      <vt:lpstr>Recommendation </vt:lpstr>
      <vt:lpstr>Calloway Reits</vt:lpstr>
      <vt:lpstr>SECURITY SNAPSHOT</vt:lpstr>
      <vt:lpstr>EARNINGS </vt:lpstr>
      <vt:lpstr>ONE YEAR CHART</vt:lpstr>
      <vt:lpstr>FIVE YEAR CHART</vt:lpstr>
      <vt:lpstr>TEN YEAR CHART</vt:lpstr>
      <vt:lpstr>COMPARE WITH  S&amp;P/TSX COMPOSITE</vt:lpstr>
      <vt:lpstr>COMPARE WITH  S&amp;P/TSX COMPOSITE (1 Year)</vt:lpstr>
      <vt:lpstr>COMPARE WITH  S&amp;P/TSX COMPOSITE (5 Year)</vt:lpstr>
      <vt:lpstr>COMPARE WITH  S&amp;P/TSX COMPOSITE (10 Year)</vt:lpstr>
      <vt:lpstr>COMPARE WITH S&amp;P/TSX CAPPED REIT (1 Year)</vt:lpstr>
      <vt:lpstr>COMPARE WITH S&amp;P/TSX CAPPED REIT (5 Year)</vt:lpstr>
      <vt:lpstr>COMPARE WITH S&amp;P/TSX CAPPED REIT (10 Year)</vt:lpstr>
      <vt:lpstr>One Year Chart Analyze</vt:lpstr>
      <vt:lpstr>One Year Chart Analyze</vt:lpstr>
      <vt:lpstr>One Year Chart Analyze</vt:lpstr>
      <vt:lpstr>One Year Chart Analyze</vt:lpstr>
      <vt:lpstr>One Year Chart Analyze</vt:lpstr>
      <vt:lpstr>MAX CHART (MAY 1998-2012)</vt:lpstr>
      <vt:lpstr>COMPANY PROFILE</vt:lpstr>
      <vt:lpstr>BACKGROUND</vt:lpstr>
      <vt:lpstr>BACKGROUND</vt:lpstr>
      <vt:lpstr>RECENT DEVELOPMENT</vt:lpstr>
      <vt:lpstr>RECENT DEVELOPMENT</vt:lpstr>
      <vt:lpstr>INFORMATION ABOUT UNIT HOLDER</vt:lpstr>
      <vt:lpstr>UNIT HOLDER SUMMARY</vt:lpstr>
      <vt:lpstr>DISTRIBUTION TO UNIT HOLDER</vt:lpstr>
      <vt:lpstr>DISTRIBUTION TO UNIT HOLDER</vt:lpstr>
      <vt:lpstr>INFORMATION ABOUT PROPERTIES</vt:lpstr>
      <vt:lpstr>PROTFOLIO HIGHLIGHTS</vt:lpstr>
      <vt:lpstr>TOP 10 LARGEST RETAIL PROPERTIES</vt:lpstr>
      <vt:lpstr>10 MOST RECENT ACQUIRED PROPERTIES</vt:lpstr>
      <vt:lpstr>INVESTMENT  PROPERTIES</vt:lpstr>
      <vt:lpstr>TOP 10 TENANTS</vt:lpstr>
      <vt:lpstr>TOP 10 TENANTS</vt:lpstr>
      <vt:lpstr>TOP 10 TENANTS</vt:lpstr>
      <vt:lpstr>GROSS REVENUE BY PROVINCE</vt:lpstr>
      <vt:lpstr>LEASE MATURITY</vt:lpstr>
      <vt:lpstr>PORTFOLIO OCCUPANCY AND AGE</vt:lpstr>
      <vt:lpstr>LEASE EXPIRATION SCHEDULE</vt:lpstr>
      <vt:lpstr>POTENTIAL FUTURE PIPELINE</vt:lpstr>
      <vt:lpstr>GROSS LEASABLE AREA </vt:lpstr>
      <vt:lpstr>COMMITTED PIPELINE</vt:lpstr>
      <vt:lpstr>UNCOMMITTED PIPELINE</vt:lpstr>
      <vt:lpstr>PREMIUM OUTLET CENTRES</vt:lpstr>
      <vt:lpstr>SUMMARY OF PROPERTIES</vt:lpstr>
      <vt:lpstr>PROPERTY EXAMPLE OSHAWA S</vt:lpstr>
      <vt:lpstr>PROPERTY EXAMPLE LAVAL (W)</vt:lpstr>
      <vt:lpstr>STRATEGIC PARTNERS</vt:lpstr>
      <vt:lpstr>STRATEGIC PARTNERS – SMARTCENTRES</vt:lpstr>
      <vt:lpstr>STRATEGIC PARTNERS – WALMART</vt:lpstr>
      <vt:lpstr>STRATEGIC PARTNERS – SIMON PROPERTY GROUP</vt:lpstr>
      <vt:lpstr>ACQUISITIONS AND DEVELOPMENT</vt:lpstr>
      <vt:lpstr>INFORMATION ABOUT CAPITAL</vt:lpstr>
      <vt:lpstr>SUSTAINING CAPITAL EXPENDITURES</vt:lpstr>
      <vt:lpstr>CAPITAL STRUCTURE</vt:lpstr>
      <vt:lpstr>INFORMATION ABOUT DEBT</vt:lpstr>
      <vt:lpstr>DEBT MATURITIES </vt:lpstr>
      <vt:lpstr>DEBT</vt:lpstr>
      <vt:lpstr>TERM MORTGAGES</vt:lpstr>
      <vt:lpstr>FUTURE PRINCIPAL PAYMENTS</vt:lpstr>
      <vt:lpstr>UNSECURED DEBENTURES</vt:lpstr>
      <vt:lpstr>QUARTERLY FINANCIAL AND OPERATIONAL HIGHLIGHTS</vt:lpstr>
      <vt:lpstr>STRATEGIC FOCUS MOVING FORWARD</vt:lpstr>
      <vt:lpstr>MANAGEMENT TEAM</vt:lpstr>
      <vt:lpstr>CHIEF EXECUTIVE OFFICER/ORESIDENT</vt:lpstr>
      <vt:lpstr>CHIEF EXECUTIVE OFFICER/ORESIDENT</vt:lpstr>
      <vt:lpstr>EXECUTIVE VICE PRESIDENT</vt:lpstr>
      <vt:lpstr>EXECUTIVE VICE PRESIDENT</vt:lpstr>
      <vt:lpstr>CHIEF FINANCIAL OFFICER</vt:lpstr>
      <vt:lpstr>FINANCIAL PERFORMANCE</vt:lpstr>
      <vt:lpstr>BALANCE SHEET (Quarterly)</vt:lpstr>
      <vt:lpstr>BALANCE SHEET (Annual)</vt:lpstr>
      <vt:lpstr>INCOME STATEMENT (Annual) </vt:lpstr>
      <vt:lpstr>PowerPoint Presentation</vt:lpstr>
      <vt:lpstr>CASH FLOW STATEMENT (Annual)</vt:lpstr>
      <vt:lpstr>PowerPoint Presentation</vt:lpstr>
      <vt:lpstr>SUPPLEMENTAL CASH FLOW INFORMATION (Annual)</vt:lpstr>
      <vt:lpstr>SUPPLEMENTAL CASH FLOW INFORMATION (Quarterly)</vt:lpstr>
      <vt:lpstr>CASH  FROM OPERATIONS (Quarterly)</vt:lpstr>
      <vt:lpstr>RESULTS FROM OPERATIONS (Quarterly)</vt:lpstr>
      <vt:lpstr>FFO &amp; AFFO (Annual)</vt:lpstr>
      <vt:lpstr>FFO &amp; AFFO</vt:lpstr>
      <vt:lpstr>FFO AND AFFO QUARTERLY INFORMATION</vt:lpstr>
      <vt:lpstr>RECOMMENDATION</vt:lpstr>
      <vt:lpstr>ANY POTENTIAL RISK?</vt:lpstr>
      <vt:lpstr>ANY POTENTIAL RISK?</vt:lpstr>
      <vt:lpstr>WHY HOLD?</vt:lpstr>
      <vt:lpstr>HOLD</vt:lpstr>
      <vt:lpstr>Security Snapshot  </vt:lpstr>
      <vt:lpstr>1 Year Chart and Moving  Average at 10 &amp; 100</vt:lpstr>
      <vt:lpstr>1 Year Chart and Moving  Average at 50 &amp; 200</vt:lpstr>
      <vt:lpstr>5 Year Chart and Moving  Average at 10 &amp; 100</vt:lpstr>
      <vt:lpstr>5 Year Chart and Moving  Average at 50 &amp; 200</vt:lpstr>
      <vt:lpstr>1 Year H&amp;R Vs. iShares  S&amp;P TSX Capped REIT </vt:lpstr>
      <vt:lpstr>5 Year H&amp;R Vs. iShares  S&amp;P TSX Capped REIT </vt:lpstr>
      <vt:lpstr>Company Overview </vt:lpstr>
      <vt:lpstr>H&amp;R Profile </vt:lpstr>
      <vt:lpstr>H&amp;R Strategy</vt:lpstr>
      <vt:lpstr>Portfolio of Properties</vt:lpstr>
      <vt:lpstr>Diversified Portfolio</vt:lpstr>
      <vt:lpstr>Properties </vt:lpstr>
      <vt:lpstr>Top 15 Assets</vt:lpstr>
      <vt:lpstr>The Bow</vt:lpstr>
      <vt:lpstr>Scotia Plaza </vt:lpstr>
      <vt:lpstr>Top 20 tenants </vt:lpstr>
      <vt:lpstr>Occupancy </vt:lpstr>
      <vt:lpstr>Lease expires</vt:lpstr>
      <vt:lpstr>Average remaining lease term </vt:lpstr>
      <vt:lpstr>Acquisitions </vt:lpstr>
      <vt:lpstr>Acquisitions </vt:lpstr>
      <vt:lpstr>Acquisitions </vt:lpstr>
      <vt:lpstr>Management Team </vt:lpstr>
      <vt:lpstr>Thomas J. Hofstedter (President  and CEO)</vt:lpstr>
      <vt:lpstr>Thomas J. Hofstedter</vt:lpstr>
      <vt:lpstr>Larry Froom (CFO)</vt:lpstr>
      <vt:lpstr>Larry Froom</vt:lpstr>
      <vt:lpstr>Nathan Uhr  (COO)</vt:lpstr>
      <vt:lpstr>HR’s Capital structure  and  Debt Maturities </vt:lpstr>
      <vt:lpstr>Capital resource</vt:lpstr>
      <vt:lpstr>Distribution to unitholders</vt:lpstr>
      <vt:lpstr>Capital resource</vt:lpstr>
      <vt:lpstr>Mortgage Maturity Schedule</vt:lpstr>
      <vt:lpstr>Capital Structure </vt:lpstr>
      <vt:lpstr>Risk Management </vt:lpstr>
      <vt:lpstr>Risk Management </vt:lpstr>
      <vt:lpstr>Risk Management </vt:lpstr>
      <vt:lpstr>Risk Management </vt:lpstr>
      <vt:lpstr>Risk Management </vt:lpstr>
      <vt:lpstr>Financial Report  and  Operating FFO</vt:lpstr>
      <vt:lpstr>Financial Statement  Analysis-B/S (2012-Q3) </vt:lpstr>
      <vt:lpstr>Financial Statement  Analysis-B/S  (ANNUAL)</vt:lpstr>
      <vt:lpstr>Financial Statement  Analysis-I/S (Annual )</vt:lpstr>
      <vt:lpstr>Financial Statement  Analysis-I/S</vt:lpstr>
      <vt:lpstr>Cash flow (2011-Annual)</vt:lpstr>
      <vt:lpstr>Cash flow (2012 Q3)</vt:lpstr>
      <vt:lpstr>Cash flow</vt:lpstr>
      <vt:lpstr>Funds From Operations (Annual) </vt:lpstr>
      <vt:lpstr>Funds From Operations (2012-Q3)</vt:lpstr>
      <vt:lpstr>Adjusted Funds From  Operations (2011-Annual)</vt:lpstr>
      <vt:lpstr>Adjusted Funds From  Operations (2012-Q3) </vt:lpstr>
      <vt:lpstr>PowerPoint Presentation</vt:lpstr>
      <vt:lpstr>     Recommendation                                    Hold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Calloway Reit</dc:title>
  <dc:creator>Yipei Wu</dc:creator>
  <cp:lastModifiedBy>gp</cp:lastModifiedBy>
  <cp:revision>88</cp:revision>
  <dcterms:created xsi:type="dcterms:W3CDTF">2012-11-09T22:52:26Z</dcterms:created>
  <dcterms:modified xsi:type="dcterms:W3CDTF">2012-11-20T02:04:38Z</dcterms:modified>
</cp:coreProperties>
</file>