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xml" ContentType="application/vnd.openxmlformats-officedocument.drawingml.chart+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7.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heme/themeOverride1.xml" ContentType="application/vnd.openxmlformats-officedocument.themeOverride+xml"/>
  <Override PartName="/ppt/notesSlides/notesSlide6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65.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66.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67.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68.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69.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70.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71.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72.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73.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74.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75.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76.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77.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78.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notesSlides/notesSlide79.xml" ContentType="application/vnd.openxmlformats-officedocument.presentationml.notesSlide+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80.xml" ContentType="application/vnd.openxmlformats-officedocument.presentationml.notesSl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charts/chart2.xml" ContentType="application/vnd.openxmlformats-officedocument.drawingml.chart+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charts/chart3.xml" ContentType="application/vnd.openxmlformats-officedocument.drawingml.chart+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charts/chart4.xml" ContentType="application/vnd.openxmlformats-officedocument.drawingml.chart+xml"/>
  <Override PartName="/ppt/notesSlides/notesSlide81.xml" ContentType="application/vnd.openxmlformats-officedocument.presentationml.notesSlide+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notesSlides/notesSlide82.xml" ContentType="application/vnd.openxmlformats-officedocument.presentationml.notesSlide+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notesSlides/notesSlide83.xml" ContentType="application/vnd.openxmlformats-officedocument.presentationml.notesSlide+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 id="2147483732" r:id="rId4"/>
  </p:sldMasterIdLst>
  <p:notesMasterIdLst>
    <p:notesMasterId r:id="rId249"/>
  </p:notesMasterIdLst>
  <p:handoutMasterIdLst>
    <p:handoutMasterId r:id="rId250"/>
  </p:handoutMasterIdLst>
  <p:sldIdLst>
    <p:sldId id="256" r:id="rId5"/>
    <p:sldId id="257" r:id="rId6"/>
    <p:sldId id="258" r:id="rId7"/>
    <p:sldId id="263" r:id="rId8"/>
    <p:sldId id="259" r:id="rId9"/>
    <p:sldId id="260" r:id="rId10"/>
    <p:sldId id="269" r:id="rId11"/>
    <p:sldId id="270" r:id="rId12"/>
    <p:sldId id="283" r:id="rId13"/>
    <p:sldId id="287" r:id="rId14"/>
    <p:sldId id="288" r:id="rId15"/>
    <p:sldId id="289" r:id="rId16"/>
    <p:sldId id="262" r:id="rId17"/>
    <p:sldId id="275" r:id="rId18"/>
    <p:sldId id="271" r:id="rId19"/>
    <p:sldId id="265" r:id="rId20"/>
    <p:sldId id="264" r:id="rId21"/>
    <p:sldId id="272" r:id="rId22"/>
    <p:sldId id="261" r:id="rId23"/>
    <p:sldId id="273" r:id="rId24"/>
    <p:sldId id="274" r:id="rId25"/>
    <p:sldId id="290" r:id="rId26"/>
    <p:sldId id="279" r:id="rId27"/>
    <p:sldId id="276" r:id="rId28"/>
    <p:sldId id="286" r:id="rId29"/>
    <p:sldId id="277" r:id="rId30"/>
    <p:sldId id="266" r:id="rId31"/>
    <p:sldId id="293" r:id="rId32"/>
    <p:sldId id="294" r:id="rId33"/>
    <p:sldId id="295" r:id="rId34"/>
    <p:sldId id="296" r:id="rId35"/>
    <p:sldId id="278" r:id="rId36"/>
    <p:sldId id="291" r:id="rId37"/>
    <p:sldId id="280" r:id="rId38"/>
    <p:sldId id="281" r:id="rId39"/>
    <p:sldId id="282" r:id="rId40"/>
    <p:sldId id="292" r:id="rId41"/>
    <p:sldId id="284" r:id="rId42"/>
    <p:sldId id="285" r:id="rId43"/>
    <p:sldId id="495" r:id="rId44"/>
    <p:sldId id="496" r:id="rId45"/>
    <p:sldId id="497" r:id="rId46"/>
    <p:sldId id="498" r:id="rId47"/>
    <p:sldId id="499" r:id="rId48"/>
    <p:sldId id="500" r:id="rId49"/>
    <p:sldId id="501" r:id="rId50"/>
    <p:sldId id="502" r:id="rId51"/>
    <p:sldId id="503" r:id="rId52"/>
    <p:sldId id="504" r:id="rId53"/>
    <p:sldId id="505" r:id="rId54"/>
    <p:sldId id="506" r:id="rId55"/>
    <p:sldId id="507" r:id="rId56"/>
    <p:sldId id="508" r:id="rId57"/>
    <p:sldId id="509" r:id="rId58"/>
    <p:sldId id="510" r:id="rId59"/>
    <p:sldId id="511" r:id="rId60"/>
    <p:sldId id="512" r:id="rId61"/>
    <p:sldId id="513" r:id="rId62"/>
    <p:sldId id="514" r:id="rId63"/>
    <p:sldId id="515" r:id="rId64"/>
    <p:sldId id="516" r:id="rId65"/>
    <p:sldId id="517" r:id="rId66"/>
    <p:sldId id="518" r:id="rId67"/>
    <p:sldId id="519" r:id="rId68"/>
    <p:sldId id="520" r:id="rId69"/>
    <p:sldId id="521" r:id="rId70"/>
    <p:sldId id="522" r:id="rId71"/>
    <p:sldId id="523" r:id="rId72"/>
    <p:sldId id="524" r:id="rId73"/>
    <p:sldId id="525" r:id="rId74"/>
    <p:sldId id="526" r:id="rId75"/>
    <p:sldId id="527" r:id="rId76"/>
    <p:sldId id="528" r:id="rId77"/>
    <p:sldId id="529" r:id="rId78"/>
    <p:sldId id="530" r:id="rId79"/>
    <p:sldId id="531" r:id="rId80"/>
    <p:sldId id="532" r:id="rId81"/>
    <p:sldId id="533" r:id="rId82"/>
    <p:sldId id="534" r:id="rId83"/>
    <p:sldId id="535" r:id="rId84"/>
    <p:sldId id="536" r:id="rId85"/>
    <p:sldId id="537" r:id="rId86"/>
    <p:sldId id="538" r:id="rId87"/>
    <p:sldId id="539" r:id="rId88"/>
    <p:sldId id="540" r:id="rId89"/>
    <p:sldId id="541" r:id="rId90"/>
    <p:sldId id="542" r:id="rId91"/>
    <p:sldId id="543" r:id="rId92"/>
    <p:sldId id="544" r:id="rId93"/>
    <p:sldId id="545" r:id="rId94"/>
    <p:sldId id="546" r:id="rId95"/>
    <p:sldId id="547" r:id="rId96"/>
    <p:sldId id="548" r:id="rId97"/>
    <p:sldId id="549" r:id="rId98"/>
    <p:sldId id="550" r:id="rId99"/>
    <p:sldId id="551" r:id="rId100"/>
    <p:sldId id="552" r:id="rId101"/>
    <p:sldId id="553" r:id="rId102"/>
    <p:sldId id="554" r:id="rId103"/>
    <p:sldId id="555" r:id="rId104"/>
    <p:sldId id="556" r:id="rId105"/>
    <p:sldId id="557" r:id="rId106"/>
    <p:sldId id="558" r:id="rId107"/>
    <p:sldId id="559" r:id="rId108"/>
    <p:sldId id="560" r:id="rId109"/>
    <p:sldId id="561" r:id="rId110"/>
    <p:sldId id="562" r:id="rId111"/>
    <p:sldId id="563" r:id="rId112"/>
    <p:sldId id="564" r:id="rId113"/>
    <p:sldId id="565" r:id="rId114"/>
    <p:sldId id="566" r:id="rId115"/>
    <p:sldId id="567" r:id="rId116"/>
    <p:sldId id="568" r:id="rId117"/>
    <p:sldId id="569" r:id="rId118"/>
    <p:sldId id="570" r:id="rId119"/>
    <p:sldId id="571" r:id="rId120"/>
    <p:sldId id="693" r:id="rId121"/>
    <p:sldId id="694" r:id="rId122"/>
    <p:sldId id="695" r:id="rId123"/>
    <p:sldId id="696" r:id="rId124"/>
    <p:sldId id="697" r:id="rId125"/>
    <p:sldId id="698" r:id="rId126"/>
    <p:sldId id="699" r:id="rId127"/>
    <p:sldId id="700" r:id="rId128"/>
    <p:sldId id="701" r:id="rId129"/>
    <p:sldId id="702" r:id="rId130"/>
    <p:sldId id="703" r:id="rId131"/>
    <p:sldId id="704" r:id="rId132"/>
    <p:sldId id="705" r:id="rId133"/>
    <p:sldId id="706" r:id="rId134"/>
    <p:sldId id="707" r:id="rId135"/>
    <p:sldId id="708" r:id="rId136"/>
    <p:sldId id="709" r:id="rId137"/>
    <p:sldId id="710" r:id="rId138"/>
    <p:sldId id="711" r:id="rId139"/>
    <p:sldId id="712" r:id="rId140"/>
    <p:sldId id="713" r:id="rId141"/>
    <p:sldId id="714" r:id="rId142"/>
    <p:sldId id="715" r:id="rId143"/>
    <p:sldId id="716" r:id="rId144"/>
    <p:sldId id="717" r:id="rId145"/>
    <p:sldId id="718" r:id="rId146"/>
    <p:sldId id="719" r:id="rId147"/>
    <p:sldId id="720" r:id="rId148"/>
    <p:sldId id="721" r:id="rId149"/>
    <p:sldId id="722" r:id="rId150"/>
    <p:sldId id="723" r:id="rId151"/>
    <p:sldId id="724" r:id="rId152"/>
    <p:sldId id="725" r:id="rId153"/>
    <p:sldId id="726" r:id="rId154"/>
    <p:sldId id="727" r:id="rId155"/>
    <p:sldId id="728" r:id="rId156"/>
    <p:sldId id="729" r:id="rId157"/>
    <p:sldId id="730" r:id="rId158"/>
    <p:sldId id="731" r:id="rId159"/>
    <p:sldId id="732" r:id="rId160"/>
    <p:sldId id="733" r:id="rId161"/>
    <p:sldId id="734" r:id="rId162"/>
    <p:sldId id="735" r:id="rId163"/>
    <p:sldId id="736" r:id="rId164"/>
    <p:sldId id="737" r:id="rId165"/>
    <p:sldId id="738" r:id="rId166"/>
    <p:sldId id="739" r:id="rId167"/>
    <p:sldId id="740" r:id="rId168"/>
    <p:sldId id="741" r:id="rId169"/>
    <p:sldId id="742" r:id="rId170"/>
    <p:sldId id="743" r:id="rId171"/>
    <p:sldId id="744" r:id="rId172"/>
    <p:sldId id="745" r:id="rId173"/>
    <p:sldId id="746" r:id="rId174"/>
    <p:sldId id="747" r:id="rId175"/>
    <p:sldId id="748" r:id="rId176"/>
    <p:sldId id="749" r:id="rId177"/>
    <p:sldId id="750" r:id="rId178"/>
    <p:sldId id="751" r:id="rId179"/>
    <p:sldId id="752" r:id="rId180"/>
    <p:sldId id="753" r:id="rId181"/>
    <p:sldId id="754" r:id="rId182"/>
    <p:sldId id="755" r:id="rId183"/>
    <p:sldId id="756" r:id="rId184"/>
    <p:sldId id="757" r:id="rId185"/>
    <p:sldId id="758" r:id="rId186"/>
    <p:sldId id="759" r:id="rId187"/>
    <p:sldId id="760" r:id="rId188"/>
    <p:sldId id="761" r:id="rId189"/>
    <p:sldId id="762" r:id="rId190"/>
    <p:sldId id="763" r:id="rId191"/>
    <p:sldId id="636" r:id="rId192"/>
    <p:sldId id="637" r:id="rId193"/>
    <p:sldId id="638" r:id="rId194"/>
    <p:sldId id="639" r:id="rId195"/>
    <p:sldId id="640" r:id="rId196"/>
    <p:sldId id="641" r:id="rId197"/>
    <p:sldId id="642" r:id="rId198"/>
    <p:sldId id="643" r:id="rId199"/>
    <p:sldId id="644" r:id="rId200"/>
    <p:sldId id="645" r:id="rId201"/>
    <p:sldId id="646" r:id="rId202"/>
    <p:sldId id="647" r:id="rId203"/>
    <p:sldId id="648" r:id="rId204"/>
    <p:sldId id="649" r:id="rId205"/>
    <p:sldId id="650" r:id="rId206"/>
    <p:sldId id="651" r:id="rId207"/>
    <p:sldId id="652" r:id="rId208"/>
    <p:sldId id="653" r:id="rId209"/>
    <p:sldId id="654" r:id="rId210"/>
    <p:sldId id="655" r:id="rId211"/>
    <p:sldId id="656" r:id="rId212"/>
    <p:sldId id="657" r:id="rId213"/>
    <p:sldId id="658" r:id="rId214"/>
    <p:sldId id="659" r:id="rId215"/>
    <p:sldId id="660" r:id="rId216"/>
    <p:sldId id="661" r:id="rId217"/>
    <p:sldId id="662" r:id="rId218"/>
    <p:sldId id="663" r:id="rId219"/>
    <p:sldId id="664" r:id="rId220"/>
    <p:sldId id="665" r:id="rId221"/>
    <p:sldId id="666" r:id="rId222"/>
    <p:sldId id="667" r:id="rId223"/>
    <p:sldId id="668" r:id="rId224"/>
    <p:sldId id="669" r:id="rId225"/>
    <p:sldId id="670" r:id="rId226"/>
    <p:sldId id="671" r:id="rId227"/>
    <p:sldId id="672" r:id="rId228"/>
    <p:sldId id="673" r:id="rId229"/>
    <p:sldId id="674" r:id="rId230"/>
    <p:sldId id="675" r:id="rId231"/>
    <p:sldId id="676" r:id="rId232"/>
    <p:sldId id="677" r:id="rId233"/>
    <p:sldId id="678" r:id="rId234"/>
    <p:sldId id="679" r:id="rId235"/>
    <p:sldId id="680" r:id="rId236"/>
    <p:sldId id="681" r:id="rId237"/>
    <p:sldId id="682" r:id="rId238"/>
    <p:sldId id="683" r:id="rId239"/>
    <p:sldId id="684" r:id="rId240"/>
    <p:sldId id="685" r:id="rId241"/>
    <p:sldId id="686" r:id="rId242"/>
    <p:sldId id="687" r:id="rId243"/>
    <p:sldId id="688" r:id="rId244"/>
    <p:sldId id="689" r:id="rId245"/>
    <p:sldId id="690" r:id="rId246"/>
    <p:sldId id="691" r:id="rId247"/>
    <p:sldId id="692" r:id="rId248"/>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3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slide" Target="slides/slide234.xml"/><Relationship Id="rId254" Type="http://schemas.openxmlformats.org/officeDocument/2006/relationships/tableStyles" Target="tableStyle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openxmlformats.org/officeDocument/2006/relationships/slide" Target="slides/slide240.xml"/><Relationship Id="rId249"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slide" Target="slides/slide235.xml"/><Relationship Id="rId2" Type="http://schemas.openxmlformats.org/officeDocument/2006/relationships/slideMaster" Target="slideMasters/slideMaster2.xml"/><Relationship Id="rId29" Type="http://schemas.openxmlformats.org/officeDocument/2006/relationships/slide" Target="slides/slide25.xml"/><Relationship Id="rId250" Type="http://schemas.openxmlformats.org/officeDocument/2006/relationships/handoutMaster" Target="handoutMasters/handoutMaster1.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slide" Target="slides/slide236.xml"/><Relationship Id="rId245" Type="http://schemas.openxmlformats.org/officeDocument/2006/relationships/slide" Target="slides/slide24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presProps" Target="presProps.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viewProps" Target="view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8.6680282152230906E-2"/>
          <c:y val="0.82499999999999996"/>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5104166666666699E-2"/>
          <c:y val="6.8504301109635596E-2"/>
          <c:w val="0.50729166666666703"/>
          <c:h val="0.65787844765377901"/>
        </c:manualLayout>
      </c:layout>
      <c:pie3DChart>
        <c:varyColors val="1"/>
        <c:ser>
          <c:idx val="0"/>
          <c:order val="0"/>
          <c:tx>
            <c:strRef>
              <c:f>Sheet1!$B$1</c:f>
              <c:strCache>
                <c:ptCount val="1"/>
                <c:pt idx="0">
                  <c:v>Number of Properties</c:v>
                </c:pt>
              </c:strCache>
            </c:strRef>
          </c:tx>
          <c:explosion val="25"/>
          <c:dLbls>
            <c:showLegendKey val="0"/>
            <c:showVal val="0"/>
            <c:showCatName val="0"/>
            <c:showSerName val="0"/>
            <c:showPercent val="1"/>
            <c:showBubbleSize val="0"/>
            <c:showLeaderLines val="1"/>
          </c:dLbls>
          <c:cat>
            <c:strRef>
              <c:f>Sheet1!$A$2:$A$7</c:f>
              <c:strCache>
                <c:ptCount val="6"/>
                <c:pt idx="0">
                  <c:v>Ontario</c:v>
                </c:pt>
                <c:pt idx="1">
                  <c:v>Quebec</c:v>
                </c:pt>
                <c:pt idx="2">
                  <c:v>Alberta</c:v>
                </c:pt>
                <c:pt idx="3">
                  <c:v>BC</c:v>
                </c:pt>
                <c:pt idx="4">
                  <c:v>Other Canada</c:v>
                </c:pt>
                <c:pt idx="5">
                  <c:v>US (Northestern)</c:v>
                </c:pt>
              </c:strCache>
            </c:strRef>
          </c:cat>
          <c:val>
            <c:numRef>
              <c:f>Sheet1!$B$2:$B$7</c:f>
              <c:numCache>
                <c:formatCode>General</c:formatCode>
                <c:ptCount val="6"/>
                <c:pt idx="0">
                  <c:v>192</c:v>
                </c:pt>
                <c:pt idx="1">
                  <c:v>41</c:v>
                </c:pt>
                <c:pt idx="2">
                  <c:v>32</c:v>
                </c:pt>
                <c:pt idx="3">
                  <c:v>17</c:v>
                </c:pt>
                <c:pt idx="4">
                  <c:v>11</c:v>
                </c:pt>
                <c:pt idx="5">
                  <c:v>28</c:v>
                </c:pt>
              </c:numCache>
            </c:numRef>
          </c:val>
        </c:ser>
        <c:dLbls>
          <c:showLegendKey val="0"/>
          <c:showVal val="1"/>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Asset</c:v>
                </c:pt>
              </c:strCache>
            </c:strRef>
          </c:tx>
          <c:invertIfNegative val="0"/>
          <c:dLbls>
            <c:delete val="1"/>
          </c:dLbls>
          <c:cat>
            <c:numRef>
              <c:f>Sheet1!$A$2:$A$6</c:f>
              <c:numCache>
                <c:formatCode>General</c:formatCode>
                <c:ptCount val="5"/>
                <c:pt idx="0">
                  <c:v>2009</c:v>
                </c:pt>
                <c:pt idx="1">
                  <c:v>2010</c:v>
                </c:pt>
                <c:pt idx="2">
                  <c:v>2011</c:v>
                </c:pt>
                <c:pt idx="3">
                  <c:v>2012</c:v>
                </c:pt>
                <c:pt idx="4">
                  <c:v>2013</c:v>
                </c:pt>
              </c:numCache>
            </c:numRef>
          </c:cat>
          <c:val>
            <c:numRef>
              <c:f>Sheet1!$B$2:$B$6</c:f>
              <c:numCache>
                <c:formatCode>General</c:formatCode>
                <c:ptCount val="5"/>
                <c:pt idx="0">
                  <c:v>5.8619999999999957</c:v>
                </c:pt>
                <c:pt idx="1">
                  <c:v>6.859</c:v>
                </c:pt>
                <c:pt idx="2">
                  <c:v>10.766999999999999</c:v>
                </c:pt>
                <c:pt idx="3">
                  <c:v>12.619</c:v>
                </c:pt>
                <c:pt idx="4">
                  <c:v>13.53</c:v>
                </c:pt>
              </c:numCache>
            </c:numRef>
          </c:val>
        </c:ser>
        <c:ser>
          <c:idx val="1"/>
          <c:order val="1"/>
          <c:tx>
            <c:strRef>
              <c:f>Sheet1!$C$1</c:f>
              <c:strCache>
                <c:ptCount val="1"/>
                <c:pt idx="0">
                  <c:v>Liabilities</c:v>
                </c:pt>
              </c:strCache>
            </c:strRef>
          </c:tx>
          <c:invertIfNegative val="0"/>
          <c:dLbls>
            <c:delete val="1"/>
          </c:dLbls>
          <c:cat>
            <c:numRef>
              <c:f>Sheet1!$A$2:$A$6</c:f>
              <c:numCache>
                <c:formatCode>General</c:formatCode>
                <c:ptCount val="5"/>
                <c:pt idx="0">
                  <c:v>2009</c:v>
                </c:pt>
                <c:pt idx="1">
                  <c:v>2010</c:v>
                </c:pt>
                <c:pt idx="2">
                  <c:v>2011</c:v>
                </c:pt>
                <c:pt idx="3">
                  <c:v>2012</c:v>
                </c:pt>
                <c:pt idx="4">
                  <c:v>2013</c:v>
                </c:pt>
              </c:numCache>
            </c:numRef>
          </c:cat>
          <c:val>
            <c:numRef>
              <c:f>Sheet1!$C$2:$C$6</c:f>
              <c:numCache>
                <c:formatCode>General</c:formatCode>
                <c:ptCount val="5"/>
                <c:pt idx="0">
                  <c:v>3.996</c:v>
                </c:pt>
                <c:pt idx="1">
                  <c:v>4.6619999999999964</c:v>
                </c:pt>
                <c:pt idx="2">
                  <c:v>5.0419999999999998</c:v>
                </c:pt>
                <c:pt idx="3">
                  <c:v>5.7389999999999999</c:v>
                </c:pt>
                <c:pt idx="4">
                  <c:v>6.258</c:v>
                </c:pt>
              </c:numCache>
            </c:numRef>
          </c:val>
        </c:ser>
        <c:dLbls>
          <c:showLegendKey val="0"/>
          <c:showVal val="1"/>
          <c:showCatName val="0"/>
          <c:showSerName val="0"/>
          <c:showPercent val="0"/>
          <c:showBubbleSize val="0"/>
        </c:dLbls>
        <c:gapWidth val="150"/>
        <c:axId val="147308928"/>
        <c:axId val="147312000"/>
      </c:barChart>
      <c:lineChart>
        <c:grouping val="stacked"/>
        <c:varyColors val="0"/>
        <c:ser>
          <c:idx val="2"/>
          <c:order val="2"/>
          <c:tx>
            <c:strRef>
              <c:f>Sheet1!$D$1</c:f>
              <c:strCache>
                <c:ptCount val="1"/>
                <c:pt idx="0">
                  <c:v>Debt to asset</c:v>
                </c:pt>
              </c:strCache>
            </c:strRef>
          </c:tx>
          <c:dLbls>
            <c:dLblPos val="ctr"/>
            <c:showLegendKey val="0"/>
            <c:showVal val="1"/>
            <c:showCatName val="0"/>
            <c:showSerName val="0"/>
            <c:showPercent val="0"/>
            <c:showBubbleSize val="0"/>
            <c:showLeaderLines val="0"/>
          </c:dLbls>
          <c:cat>
            <c:numRef>
              <c:f>Sheet1!$A$2:$A$6</c:f>
              <c:numCache>
                <c:formatCode>General</c:formatCode>
                <c:ptCount val="5"/>
                <c:pt idx="0">
                  <c:v>2009</c:v>
                </c:pt>
                <c:pt idx="1">
                  <c:v>2010</c:v>
                </c:pt>
                <c:pt idx="2">
                  <c:v>2011</c:v>
                </c:pt>
                <c:pt idx="3">
                  <c:v>2012</c:v>
                </c:pt>
                <c:pt idx="4">
                  <c:v>2013</c:v>
                </c:pt>
              </c:numCache>
            </c:numRef>
          </c:cat>
          <c:val>
            <c:numRef>
              <c:f>Sheet1!$D$2:$D$6</c:f>
              <c:numCache>
                <c:formatCode>0%</c:formatCode>
                <c:ptCount val="5"/>
                <c:pt idx="0">
                  <c:v>0.68</c:v>
                </c:pt>
                <c:pt idx="1">
                  <c:v>0.68</c:v>
                </c:pt>
                <c:pt idx="2">
                  <c:v>0.47</c:v>
                </c:pt>
                <c:pt idx="3">
                  <c:v>0.45</c:v>
                </c:pt>
                <c:pt idx="4">
                  <c:v>0.46</c:v>
                </c:pt>
              </c:numCache>
            </c:numRef>
          </c:val>
          <c:smooth val="0"/>
        </c:ser>
        <c:dLbls>
          <c:showLegendKey val="0"/>
          <c:showVal val="1"/>
          <c:showCatName val="0"/>
          <c:showSerName val="0"/>
          <c:showPercent val="0"/>
          <c:showBubbleSize val="0"/>
        </c:dLbls>
        <c:marker val="1"/>
        <c:smooth val="0"/>
        <c:axId val="147308928"/>
        <c:axId val="147312000"/>
      </c:lineChart>
      <c:catAx>
        <c:axId val="147308928"/>
        <c:scaling>
          <c:orientation val="minMax"/>
        </c:scaling>
        <c:delete val="0"/>
        <c:axPos val="b"/>
        <c:title>
          <c:tx>
            <c:rich>
              <a:bodyPr/>
              <a:lstStyle/>
              <a:p>
                <a:pPr>
                  <a:defRPr/>
                </a:pPr>
                <a:r>
                  <a:rPr lang="en-US" dirty="0" smtClean="0"/>
                  <a:t>Year</a:t>
                </a:r>
                <a:endParaRPr lang="en-US" dirty="0"/>
              </a:p>
            </c:rich>
          </c:tx>
          <c:overlay val="0"/>
        </c:title>
        <c:numFmt formatCode="General" sourceLinked="1"/>
        <c:majorTickMark val="none"/>
        <c:minorTickMark val="none"/>
        <c:tickLblPos val="nextTo"/>
        <c:crossAx val="147312000"/>
        <c:crosses val="autoZero"/>
        <c:auto val="1"/>
        <c:lblAlgn val="ctr"/>
        <c:lblOffset val="100"/>
        <c:noMultiLvlLbl val="0"/>
      </c:catAx>
      <c:valAx>
        <c:axId val="147312000"/>
        <c:scaling>
          <c:orientation val="minMax"/>
        </c:scaling>
        <c:delete val="0"/>
        <c:axPos val="l"/>
        <c:majorGridlines/>
        <c:title>
          <c:tx>
            <c:rich>
              <a:bodyPr rot="-5400000" vert="horz"/>
              <a:lstStyle/>
              <a:p>
                <a:pPr>
                  <a:defRPr/>
                </a:pPr>
                <a:r>
                  <a:rPr lang="en-US" dirty="0" smtClean="0"/>
                  <a:t>Dollars in Billion</a:t>
                </a:r>
                <a:endParaRPr lang="en-US" dirty="0"/>
              </a:p>
            </c:rich>
          </c:tx>
          <c:overlay val="0"/>
        </c:title>
        <c:numFmt formatCode="General" sourceLinked="1"/>
        <c:majorTickMark val="none"/>
        <c:minorTickMark val="none"/>
        <c:tickLblPos val="nextTo"/>
        <c:crossAx val="14730892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49513686458201"/>
          <c:y val="4.9375000000000002E-2"/>
          <c:w val="0.63171717767875601"/>
          <c:h val="0.77313533464566897"/>
        </c:manualLayout>
      </c:layout>
      <c:barChart>
        <c:barDir val="col"/>
        <c:grouping val="clustered"/>
        <c:varyColors val="0"/>
        <c:ser>
          <c:idx val="0"/>
          <c:order val="0"/>
          <c:tx>
            <c:strRef>
              <c:f>Sheet1!$B$1</c:f>
              <c:strCache>
                <c:ptCount val="1"/>
                <c:pt idx="0">
                  <c:v>Revenue</c:v>
                </c:pt>
              </c:strCache>
            </c:strRef>
          </c:tx>
          <c:invertIfNegative val="0"/>
          <c:cat>
            <c:numRef>
              <c:f>Sheet1!$A$2:$A$6</c:f>
              <c:numCache>
                <c:formatCode>General</c:formatCode>
                <c:ptCount val="5"/>
                <c:pt idx="0">
                  <c:v>2009</c:v>
                </c:pt>
                <c:pt idx="1">
                  <c:v>2010</c:v>
                </c:pt>
                <c:pt idx="2">
                  <c:v>2011</c:v>
                </c:pt>
                <c:pt idx="3">
                  <c:v>2012</c:v>
                </c:pt>
                <c:pt idx="4">
                  <c:v>2013</c:v>
                </c:pt>
              </c:numCache>
            </c:numRef>
          </c:cat>
          <c:val>
            <c:numRef>
              <c:f>Sheet1!$B$2:$B$6</c:f>
              <c:numCache>
                <c:formatCode>General</c:formatCode>
                <c:ptCount val="5"/>
                <c:pt idx="0">
                  <c:v>0.75800000000000001</c:v>
                </c:pt>
                <c:pt idx="1">
                  <c:v>0.88870000000000005</c:v>
                </c:pt>
                <c:pt idx="2">
                  <c:v>0.94699999999999995</c:v>
                </c:pt>
                <c:pt idx="3">
                  <c:v>1.036</c:v>
                </c:pt>
                <c:pt idx="4">
                  <c:v>1.121</c:v>
                </c:pt>
              </c:numCache>
            </c:numRef>
          </c:val>
        </c:ser>
        <c:ser>
          <c:idx val="1"/>
          <c:order val="1"/>
          <c:tx>
            <c:strRef>
              <c:f>Sheet1!$C$1</c:f>
              <c:strCache>
                <c:ptCount val="1"/>
                <c:pt idx="0">
                  <c:v>Net Income</c:v>
                </c:pt>
              </c:strCache>
            </c:strRef>
          </c:tx>
          <c:invertIfNegative val="0"/>
          <c:cat>
            <c:numRef>
              <c:f>Sheet1!$A$2:$A$6</c:f>
              <c:numCache>
                <c:formatCode>General</c:formatCode>
                <c:ptCount val="5"/>
                <c:pt idx="0">
                  <c:v>2009</c:v>
                </c:pt>
                <c:pt idx="1">
                  <c:v>2010</c:v>
                </c:pt>
                <c:pt idx="2">
                  <c:v>2011</c:v>
                </c:pt>
                <c:pt idx="3">
                  <c:v>2012</c:v>
                </c:pt>
                <c:pt idx="4">
                  <c:v>2013</c:v>
                </c:pt>
              </c:numCache>
            </c:numRef>
          </c:cat>
          <c:val>
            <c:numRef>
              <c:f>Sheet1!$C$2:$C$6</c:f>
              <c:numCache>
                <c:formatCode>General</c:formatCode>
                <c:ptCount val="5"/>
                <c:pt idx="0">
                  <c:v>0.114</c:v>
                </c:pt>
                <c:pt idx="1">
                  <c:v>0.30299999999999999</c:v>
                </c:pt>
                <c:pt idx="2">
                  <c:v>0.873</c:v>
                </c:pt>
                <c:pt idx="3">
                  <c:v>1.3440000000000001</c:v>
                </c:pt>
                <c:pt idx="4">
                  <c:v>0.70899999999999996</c:v>
                </c:pt>
              </c:numCache>
            </c:numRef>
          </c:val>
        </c:ser>
        <c:dLbls>
          <c:showLegendKey val="0"/>
          <c:showVal val="0"/>
          <c:showCatName val="0"/>
          <c:showSerName val="0"/>
          <c:showPercent val="0"/>
          <c:showBubbleSize val="0"/>
        </c:dLbls>
        <c:gapWidth val="150"/>
        <c:axId val="148139392"/>
        <c:axId val="148141568"/>
      </c:barChart>
      <c:lineChart>
        <c:grouping val="standard"/>
        <c:varyColors val="0"/>
        <c:ser>
          <c:idx val="2"/>
          <c:order val="2"/>
          <c:tx>
            <c:strRef>
              <c:f>Sheet1!$D$1</c:f>
              <c:strCache>
                <c:ptCount val="1"/>
                <c:pt idx="0">
                  <c:v>Profit Margin</c:v>
                </c:pt>
              </c:strCache>
            </c:strRef>
          </c:tx>
          <c:dLbls>
            <c:dLblPos val="ctr"/>
            <c:showLegendKey val="0"/>
            <c:showVal val="1"/>
            <c:showCatName val="0"/>
            <c:showSerName val="0"/>
            <c:showPercent val="0"/>
            <c:showBubbleSize val="0"/>
            <c:showLeaderLines val="0"/>
          </c:dLbls>
          <c:cat>
            <c:numRef>
              <c:f>Sheet1!$A$2:$A$6</c:f>
              <c:numCache>
                <c:formatCode>General</c:formatCode>
                <c:ptCount val="5"/>
                <c:pt idx="0">
                  <c:v>2009</c:v>
                </c:pt>
                <c:pt idx="1">
                  <c:v>2010</c:v>
                </c:pt>
                <c:pt idx="2">
                  <c:v>2011</c:v>
                </c:pt>
                <c:pt idx="3">
                  <c:v>2012</c:v>
                </c:pt>
                <c:pt idx="4">
                  <c:v>2013</c:v>
                </c:pt>
              </c:numCache>
            </c:numRef>
          </c:cat>
          <c:val>
            <c:numRef>
              <c:f>Sheet1!$D$2:$D$6</c:f>
              <c:numCache>
                <c:formatCode>0%</c:formatCode>
                <c:ptCount val="5"/>
                <c:pt idx="0">
                  <c:v>0.16</c:v>
                </c:pt>
                <c:pt idx="1">
                  <c:v>0.34</c:v>
                </c:pt>
                <c:pt idx="2">
                  <c:v>0.92</c:v>
                </c:pt>
                <c:pt idx="3">
                  <c:v>1.3</c:v>
                </c:pt>
                <c:pt idx="4">
                  <c:v>0.63</c:v>
                </c:pt>
              </c:numCache>
            </c:numRef>
          </c:val>
          <c:smooth val="0"/>
        </c:ser>
        <c:dLbls>
          <c:showLegendKey val="0"/>
          <c:showVal val="0"/>
          <c:showCatName val="0"/>
          <c:showSerName val="0"/>
          <c:showPercent val="0"/>
          <c:showBubbleSize val="0"/>
        </c:dLbls>
        <c:marker val="1"/>
        <c:smooth val="0"/>
        <c:axId val="148139392"/>
        <c:axId val="148141568"/>
      </c:lineChart>
      <c:catAx>
        <c:axId val="148139392"/>
        <c:scaling>
          <c:orientation val="minMax"/>
        </c:scaling>
        <c:delete val="0"/>
        <c:axPos val="b"/>
        <c:title>
          <c:tx>
            <c:rich>
              <a:bodyPr/>
              <a:lstStyle/>
              <a:p>
                <a:pPr>
                  <a:defRPr/>
                </a:pPr>
                <a:r>
                  <a:rPr lang="en-US" dirty="0" smtClean="0"/>
                  <a:t>Year</a:t>
                </a:r>
                <a:endParaRPr lang="en-US" dirty="0"/>
              </a:p>
            </c:rich>
          </c:tx>
          <c:overlay val="0"/>
        </c:title>
        <c:numFmt formatCode="General" sourceLinked="1"/>
        <c:majorTickMark val="out"/>
        <c:minorTickMark val="none"/>
        <c:tickLblPos val="nextTo"/>
        <c:crossAx val="148141568"/>
        <c:crosses val="autoZero"/>
        <c:auto val="1"/>
        <c:lblAlgn val="ctr"/>
        <c:lblOffset val="100"/>
        <c:noMultiLvlLbl val="0"/>
      </c:catAx>
      <c:valAx>
        <c:axId val="148141568"/>
        <c:scaling>
          <c:orientation val="minMax"/>
        </c:scaling>
        <c:delete val="0"/>
        <c:axPos val="l"/>
        <c:majorGridlines/>
        <c:title>
          <c:tx>
            <c:rich>
              <a:bodyPr rot="-5400000" vert="horz"/>
              <a:lstStyle/>
              <a:p>
                <a:pPr>
                  <a:defRPr/>
                </a:pPr>
                <a:r>
                  <a:rPr lang="en-US" dirty="0" smtClean="0"/>
                  <a:t>Dollars</a:t>
                </a:r>
                <a:r>
                  <a:rPr lang="en-US" baseline="0" dirty="0" smtClean="0"/>
                  <a:t> in Billion</a:t>
                </a:r>
                <a:endParaRPr lang="en-US" dirty="0"/>
              </a:p>
            </c:rich>
          </c:tx>
          <c:overlay val="0"/>
        </c:title>
        <c:numFmt formatCode="General" sourceLinked="1"/>
        <c:majorTickMark val="out"/>
        <c:minorTickMark val="none"/>
        <c:tickLblPos val="nextTo"/>
        <c:crossAx val="14813939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Operating</c:v>
                </c:pt>
              </c:strCache>
            </c:strRef>
          </c:tx>
          <c:cat>
            <c:numRef>
              <c:f>Sheet1!$A$2:$A$6</c:f>
              <c:numCache>
                <c:formatCode>General</c:formatCode>
                <c:ptCount val="5"/>
                <c:pt idx="0">
                  <c:v>2009</c:v>
                </c:pt>
                <c:pt idx="1">
                  <c:v>2010</c:v>
                </c:pt>
                <c:pt idx="2">
                  <c:v>2011</c:v>
                </c:pt>
                <c:pt idx="3">
                  <c:v>2012</c:v>
                </c:pt>
                <c:pt idx="4">
                  <c:v>2013</c:v>
                </c:pt>
              </c:numCache>
            </c:numRef>
          </c:cat>
          <c:val>
            <c:numRef>
              <c:f>Sheet1!$B$2:$B$6</c:f>
              <c:numCache>
                <c:formatCode>General</c:formatCode>
                <c:ptCount val="5"/>
                <c:pt idx="0">
                  <c:v>114</c:v>
                </c:pt>
                <c:pt idx="1">
                  <c:v>303</c:v>
                </c:pt>
                <c:pt idx="2">
                  <c:v>356</c:v>
                </c:pt>
                <c:pt idx="3">
                  <c:v>422</c:v>
                </c:pt>
                <c:pt idx="4">
                  <c:v>408</c:v>
                </c:pt>
              </c:numCache>
            </c:numRef>
          </c:val>
          <c:smooth val="0"/>
        </c:ser>
        <c:ser>
          <c:idx val="1"/>
          <c:order val="1"/>
          <c:tx>
            <c:strRef>
              <c:f>Sheet1!$C$1</c:f>
              <c:strCache>
                <c:ptCount val="1"/>
                <c:pt idx="0">
                  <c:v>Investing</c:v>
                </c:pt>
              </c:strCache>
            </c:strRef>
          </c:tx>
          <c:spPr>
            <a:ln>
              <a:solidFill>
                <a:schemeClr val="accent6">
                  <a:lumMod val="40000"/>
                  <a:lumOff val="60000"/>
                </a:schemeClr>
              </a:solidFill>
            </a:ln>
          </c:spPr>
          <c:marker>
            <c:spPr>
              <a:ln>
                <a:solidFill>
                  <a:schemeClr val="accent6">
                    <a:lumMod val="40000"/>
                    <a:lumOff val="60000"/>
                  </a:schemeClr>
                </a:solidFill>
              </a:ln>
            </c:spPr>
          </c:marker>
          <c:cat>
            <c:numRef>
              <c:f>Sheet1!$A$2:$A$6</c:f>
              <c:numCache>
                <c:formatCode>General</c:formatCode>
                <c:ptCount val="5"/>
                <c:pt idx="0">
                  <c:v>2009</c:v>
                </c:pt>
                <c:pt idx="1">
                  <c:v>2010</c:v>
                </c:pt>
                <c:pt idx="2">
                  <c:v>2011</c:v>
                </c:pt>
                <c:pt idx="3">
                  <c:v>2012</c:v>
                </c:pt>
                <c:pt idx="4">
                  <c:v>2013</c:v>
                </c:pt>
              </c:numCache>
            </c:numRef>
          </c:cat>
          <c:val>
            <c:numRef>
              <c:f>Sheet1!$C$2:$C$6</c:f>
              <c:numCache>
                <c:formatCode>General</c:formatCode>
                <c:ptCount val="5"/>
                <c:pt idx="0">
                  <c:v>-503</c:v>
                </c:pt>
                <c:pt idx="1">
                  <c:v>-953</c:v>
                </c:pt>
                <c:pt idx="2">
                  <c:v>-1018</c:v>
                </c:pt>
                <c:pt idx="3">
                  <c:v>-833</c:v>
                </c:pt>
                <c:pt idx="4">
                  <c:v>-278</c:v>
                </c:pt>
              </c:numCache>
            </c:numRef>
          </c:val>
          <c:smooth val="0"/>
        </c:ser>
        <c:ser>
          <c:idx val="2"/>
          <c:order val="2"/>
          <c:tx>
            <c:strRef>
              <c:f>Sheet1!$D$1</c:f>
              <c:strCache>
                <c:ptCount val="1"/>
                <c:pt idx="0">
                  <c:v>Financing</c:v>
                </c:pt>
              </c:strCache>
            </c:strRef>
          </c:tx>
          <c:spPr>
            <a:ln>
              <a:solidFill>
                <a:srgbClr val="FF0000"/>
              </a:solidFill>
            </a:ln>
          </c:spPr>
          <c:marker>
            <c:spPr>
              <a:ln>
                <a:solidFill>
                  <a:srgbClr val="FF0000"/>
                </a:solidFill>
              </a:ln>
            </c:spPr>
          </c:marker>
          <c:cat>
            <c:numRef>
              <c:f>Sheet1!$A$2:$A$6</c:f>
              <c:numCache>
                <c:formatCode>General</c:formatCode>
                <c:ptCount val="5"/>
                <c:pt idx="0">
                  <c:v>2009</c:v>
                </c:pt>
                <c:pt idx="1">
                  <c:v>2010</c:v>
                </c:pt>
                <c:pt idx="2">
                  <c:v>2011</c:v>
                </c:pt>
                <c:pt idx="3">
                  <c:v>2012</c:v>
                </c:pt>
                <c:pt idx="4">
                  <c:v>2013</c:v>
                </c:pt>
              </c:numCache>
            </c:numRef>
          </c:cat>
          <c:val>
            <c:numRef>
              <c:f>Sheet1!$D$2:$D$6</c:f>
              <c:numCache>
                <c:formatCode>General</c:formatCode>
                <c:ptCount val="5"/>
                <c:pt idx="0">
                  <c:v>366</c:v>
                </c:pt>
                <c:pt idx="1">
                  <c:v>530</c:v>
                </c:pt>
                <c:pt idx="2">
                  <c:v>647</c:v>
                </c:pt>
                <c:pt idx="3">
                  <c:v>555</c:v>
                </c:pt>
                <c:pt idx="4">
                  <c:v>-266</c:v>
                </c:pt>
              </c:numCache>
            </c:numRef>
          </c:val>
          <c:smooth val="0"/>
        </c:ser>
        <c:dLbls>
          <c:showLegendKey val="0"/>
          <c:showVal val="0"/>
          <c:showCatName val="0"/>
          <c:showSerName val="0"/>
          <c:showPercent val="0"/>
          <c:showBubbleSize val="0"/>
        </c:dLbls>
        <c:marker val="1"/>
        <c:smooth val="0"/>
        <c:axId val="148057088"/>
        <c:axId val="148059264"/>
      </c:lineChart>
      <c:catAx>
        <c:axId val="148057088"/>
        <c:scaling>
          <c:orientation val="minMax"/>
        </c:scaling>
        <c:delete val="0"/>
        <c:axPos val="b"/>
        <c:numFmt formatCode="General" sourceLinked="1"/>
        <c:majorTickMark val="none"/>
        <c:minorTickMark val="none"/>
        <c:tickLblPos val="nextTo"/>
        <c:crossAx val="148059264"/>
        <c:crosses val="autoZero"/>
        <c:auto val="1"/>
        <c:lblAlgn val="ctr"/>
        <c:lblOffset val="100"/>
        <c:noMultiLvlLbl val="0"/>
      </c:catAx>
      <c:valAx>
        <c:axId val="148059264"/>
        <c:scaling>
          <c:orientation val="minMax"/>
        </c:scaling>
        <c:delete val="0"/>
        <c:axPos val="l"/>
        <c:majorGridlines/>
        <c:title>
          <c:tx>
            <c:rich>
              <a:bodyPr/>
              <a:lstStyle/>
              <a:p>
                <a:pPr>
                  <a:defRPr/>
                </a:pPr>
                <a:r>
                  <a:rPr lang="en-US" dirty="0" smtClean="0"/>
                  <a:t>In millions</a:t>
                </a:r>
                <a:endParaRPr lang="en-US" dirty="0"/>
              </a:p>
            </c:rich>
          </c:tx>
          <c:overlay val="0"/>
        </c:title>
        <c:numFmt formatCode="General" sourceLinked="1"/>
        <c:majorTickMark val="none"/>
        <c:minorTickMark val="none"/>
        <c:tickLblPos val="nextTo"/>
        <c:crossAx val="14805708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3BEC93-CB0D-4302-883A-4B4C984CC0CD}" type="doc">
      <dgm:prSet loTypeId="urn:microsoft.com/office/officeart/2005/8/layout/hChevron3" loCatId="process" qsTypeId="urn:microsoft.com/office/officeart/2005/8/quickstyle/simple1" qsCatId="simple" csTypeId="urn:microsoft.com/office/officeart/2005/8/colors/accent1_2" csCatId="accent1" phldr="1"/>
      <dgm:spPr/>
    </dgm:pt>
    <dgm:pt modelId="{29B7C907-20ED-4A0E-9807-D612E4C2C8B7}">
      <dgm:prSet phldrT="[Text]"/>
      <dgm:spPr/>
      <dgm:t>
        <a:bodyPr/>
        <a:lstStyle/>
        <a:p>
          <a:r>
            <a:rPr lang="en-US" b="1" dirty="0" smtClean="0"/>
            <a:t>1960</a:t>
          </a:r>
          <a:endParaRPr lang="en-US" b="1" dirty="0"/>
        </a:p>
      </dgm:t>
    </dgm:pt>
    <dgm:pt modelId="{75CD2CE3-F9A8-4421-90BB-4A8881AF093D}" type="parTrans" cxnId="{93D89A79-1F47-4BFD-A33C-6A655B3CAEF6}">
      <dgm:prSet/>
      <dgm:spPr/>
      <dgm:t>
        <a:bodyPr/>
        <a:lstStyle/>
        <a:p>
          <a:endParaRPr lang="en-US"/>
        </a:p>
      </dgm:t>
    </dgm:pt>
    <dgm:pt modelId="{375232FE-235E-4C3D-B3CA-79F000C0E9B3}" type="sibTrans" cxnId="{93D89A79-1F47-4BFD-A33C-6A655B3CAEF6}">
      <dgm:prSet/>
      <dgm:spPr/>
      <dgm:t>
        <a:bodyPr/>
        <a:lstStyle/>
        <a:p>
          <a:endParaRPr lang="en-US"/>
        </a:p>
      </dgm:t>
    </dgm:pt>
    <dgm:pt modelId="{441EAE2E-F488-4B21-B2F4-4B7742877811}">
      <dgm:prSet phldrT="[Text]"/>
      <dgm:spPr/>
      <dgm:t>
        <a:bodyPr/>
        <a:lstStyle/>
        <a:p>
          <a:endParaRPr lang="en-US" dirty="0"/>
        </a:p>
      </dgm:t>
    </dgm:pt>
    <dgm:pt modelId="{D96A8E63-F0CE-4A3A-9786-7ED709295704}" type="parTrans" cxnId="{047620C8-5094-4899-89B0-41463AE4EB1B}">
      <dgm:prSet/>
      <dgm:spPr/>
      <dgm:t>
        <a:bodyPr/>
        <a:lstStyle/>
        <a:p>
          <a:endParaRPr lang="en-US"/>
        </a:p>
      </dgm:t>
    </dgm:pt>
    <dgm:pt modelId="{A078F35B-2D3D-4EEE-8314-254B522611E2}" type="sibTrans" cxnId="{047620C8-5094-4899-89B0-41463AE4EB1B}">
      <dgm:prSet/>
      <dgm:spPr/>
      <dgm:t>
        <a:bodyPr/>
        <a:lstStyle/>
        <a:p>
          <a:endParaRPr lang="en-US"/>
        </a:p>
      </dgm:t>
    </dgm:pt>
    <dgm:pt modelId="{C09E998A-30A8-4F87-A2B1-67747B2F2A9A}">
      <dgm:prSet phldrT="[Text]"/>
      <dgm:spPr/>
      <dgm:t>
        <a:bodyPr/>
        <a:lstStyle/>
        <a:p>
          <a:r>
            <a:rPr lang="en-US" b="1" dirty="0" smtClean="0"/>
            <a:t>2000</a:t>
          </a:r>
        </a:p>
      </dgm:t>
    </dgm:pt>
    <dgm:pt modelId="{1D697EA1-C161-45C6-ADC6-A67FF6934A7F}" type="parTrans" cxnId="{2FD0CC65-DC54-4C92-BBDC-82946F8A5C70}">
      <dgm:prSet/>
      <dgm:spPr/>
      <dgm:t>
        <a:bodyPr/>
        <a:lstStyle/>
        <a:p>
          <a:endParaRPr lang="en-US"/>
        </a:p>
      </dgm:t>
    </dgm:pt>
    <dgm:pt modelId="{A451F4F2-CC82-40DE-8B7F-7B5B3FE94884}" type="sibTrans" cxnId="{2FD0CC65-DC54-4C92-BBDC-82946F8A5C70}">
      <dgm:prSet/>
      <dgm:spPr/>
      <dgm:t>
        <a:bodyPr/>
        <a:lstStyle/>
        <a:p>
          <a:endParaRPr lang="en-US"/>
        </a:p>
      </dgm:t>
    </dgm:pt>
    <dgm:pt modelId="{2BEA86A5-6B5B-4822-BB75-4554FF3DAE58}">
      <dgm:prSet/>
      <dgm:spPr/>
      <dgm:t>
        <a:bodyPr/>
        <a:lstStyle/>
        <a:p>
          <a:endParaRPr lang="en-US" dirty="0"/>
        </a:p>
      </dgm:t>
    </dgm:pt>
    <dgm:pt modelId="{C34A23BF-30FD-4349-AB6C-FF3A3BB439B9}" type="parTrans" cxnId="{49AB63F9-C834-41BC-BEBA-A027AD061053}">
      <dgm:prSet/>
      <dgm:spPr/>
      <dgm:t>
        <a:bodyPr/>
        <a:lstStyle/>
        <a:p>
          <a:endParaRPr lang="en-US"/>
        </a:p>
      </dgm:t>
    </dgm:pt>
    <dgm:pt modelId="{040B6E94-E071-4402-A1BA-49F28B92A7BA}" type="sibTrans" cxnId="{49AB63F9-C834-41BC-BEBA-A027AD061053}">
      <dgm:prSet/>
      <dgm:spPr/>
      <dgm:t>
        <a:bodyPr/>
        <a:lstStyle/>
        <a:p>
          <a:endParaRPr lang="en-US"/>
        </a:p>
      </dgm:t>
    </dgm:pt>
    <dgm:pt modelId="{C2BA6DCD-C0A6-4B43-902A-FD07048E3B6B}">
      <dgm:prSet/>
      <dgm:spPr/>
      <dgm:t>
        <a:bodyPr/>
        <a:lstStyle/>
        <a:p>
          <a:endParaRPr lang="en-US" b="1" dirty="0"/>
        </a:p>
      </dgm:t>
    </dgm:pt>
    <dgm:pt modelId="{29C63F68-A6CA-4BB4-A72F-D89F886A7BC1}" type="parTrans" cxnId="{45FA02F3-5D8B-41F7-BD53-E89162DAA1A0}">
      <dgm:prSet/>
      <dgm:spPr/>
      <dgm:t>
        <a:bodyPr/>
        <a:lstStyle/>
        <a:p>
          <a:endParaRPr lang="en-US"/>
        </a:p>
      </dgm:t>
    </dgm:pt>
    <dgm:pt modelId="{9AA50C07-BD47-4274-ADE6-21262DB38E22}" type="sibTrans" cxnId="{45FA02F3-5D8B-41F7-BD53-E89162DAA1A0}">
      <dgm:prSet/>
      <dgm:spPr/>
      <dgm:t>
        <a:bodyPr/>
        <a:lstStyle/>
        <a:p>
          <a:endParaRPr lang="en-US"/>
        </a:p>
      </dgm:t>
    </dgm:pt>
    <dgm:pt modelId="{CEB056E9-6074-4D19-824E-274BE37A8584}">
      <dgm:prSet/>
      <dgm:spPr/>
      <dgm:t>
        <a:bodyPr/>
        <a:lstStyle/>
        <a:p>
          <a:endParaRPr lang="en-US" dirty="0"/>
        </a:p>
      </dgm:t>
    </dgm:pt>
    <dgm:pt modelId="{ABD43F6C-5D7E-457E-B510-8069BED22DFE}" type="parTrans" cxnId="{26748BB4-62EC-4A88-B04C-39918B7E4040}">
      <dgm:prSet/>
      <dgm:spPr/>
      <dgm:t>
        <a:bodyPr/>
        <a:lstStyle/>
        <a:p>
          <a:endParaRPr lang="en-US"/>
        </a:p>
      </dgm:t>
    </dgm:pt>
    <dgm:pt modelId="{762E381F-0674-4E5D-9010-CACCD44AA60A}" type="sibTrans" cxnId="{26748BB4-62EC-4A88-B04C-39918B7E4040}">
      <dgm:prSet/>
      <dgm:spPr/>
      <dgm:t>
        <a:bodyPr/>
        <a:lstStyle/>
        <a:p>
          <a:endParaRPr lang="en-US"/>
        </a:p>
      </dgm:t>
    </dgm:pt>
    <dgm:pt modelId="{62D5C078-4B84-4C47-A816-980DB4F3F30B}">
      <dgm:prSet/>
      <dgm:spPr/>
      <dgm:t>
        <a:bodyPr/>
        <a:lstStyle/>
        <a:p>
          <a:endParaRPr lang="en-US" b="1" dirty="0"/>
        </a:p>
      </dgm:t>
    </dgm:pt>
    <dgm:pt modelId="{E6291F0C-A700-41F8-8C0C-07BAC16F2CB9}" type="parTrans" cxnId="{C1FCD6C6-BE19-4BC5-B69C-517F54D39A1E}">
      <dgm:prSet/>
      <dgm:spPr/>
      <dgm:t>
        <a:bodyPr/>
        <a:lstStyle/>
        <a:p>
          <a:endParaRPr lang="en-US"/>
        </a:p>
      </dgm:t>
    </dgm:pt>
    <dgm:pt modelId="{CCE8758A-51DC-4EC8-801E-18E23A0D7CEE}" type="sibTrans" cxnId="{C1FCD6C6-BE19-4BC5-B69C-517F54D39A1E}">
      <dgm:prSet/>
      <dgm:spPr/>
      <dgm:t>
        <a:bodyPr/>
        <a:lstStyle/>
        <a:p>
          <a:endParaRPr lang="en-US"/>
        </a:p>
      </dgm:t>
    </dgm:pt>
    <dgm:pt modelId="{3E5D7113-C5BE-495B-9DB0-6A72302A938F}">
      <dgm:prSet/>
      <dgm:spPr/>
      <dgm:t>
        <a:bodyPr/>
        <a:lstStyle/>
        <a:p>
          <a:endParaRPr lang="en-US" dirty="0"/>
        </a:p>
      </dgm:t>
    </dgm:pt>
    <dgm:pt modelId="{5564319C-DB6F-413B-8565-3F412C884780}" type="parTrans" cxnId="{C79707B3-F6E3-4168-AE64-15798FFDA0DE}">
      <dgm:prSet/>
      <dgm:spPr/>
      <dgm:t>
        <a:bodyPr/>
        <a:lstStyle/>
        <a:p>
          <a:endParaRPr lang="en-US"/>
        </a:p>
      </dgm:t>
    </dgm:pt>
    <dgm:pt modelId="{B43AB5B3-5DB9-46DE-8C65-760B06DCE92B}" type="sibTrans" cxnId="{C79707B3-F6E3-4168-AE64-15798FFDA0DE}">
      <dgm:prSet/>
      <dgm:spPr/>
      <dgm:t>
        <a:bodyPr/>
        <a:lstStyle/>
        <a:p>
          <a:endParaRPr lang="en-US"/>
        </a:p>
      </dgm:t>
    </dgm:pt>
    <dgm:pt modelId="{D9386A17-2846-429C-B59E-53281E5B3E0A}">
      <dgm:prSet/>
      <dgm:spPr/>
      <dgm:t>
        <a:bodyPr/>
        <a:lstStyle/>
        <a:p>
          <a:endParaRPr lang="en-US" dirty="0"/>
        </a:p>
      </dgm:t>
    </dgm:pt>
    <dgm:pt modelId="{323E019C-7A49-4BB9-8275-C6BF643AC802}" type="parTrans" cxnId="{BD06A6CC-4A33-4323-90CD-14E4064ED48F}">
      <dgm:prSet/>
      <dgm:spPr/>
      <dgm:t>
        <a:bodyPr/>
        <a:lstStyle/>
        <a:p>
          <a:endParaRPr lang="en-US"/>
        </a:p>
      </dgm:t>
    </dgm:pt>
    <dgm:pt modelId="{FB343B76-A80B-4958-A204-F4A6A1496014}" type="sibTrans" cxnId="{BD06A6CC-4A33-4323-90CD-14E4064ED48F}">
      <dgm:prSet/>
      <dgm:spPr/>
      <dgm:t>
        <a:bodyPr/>
        <a:lstStyle/>
        <a:p>
          <a:endParaRPr lang="en-US"/>
        </a:p>
      </dgm:t>
    </dgm:pt>
    <dgm:pt modelId="{94110FCC-B85F-4E82-874D-7342218E9753}">
      <dgm:prSet/>
      <dgm:spPr/>
      <dgm:t>
        <a:bodyPr/>
        <a:lstStyle/>
        <a:p>
          <a:endParaRPr lang="en-US" dirty="0"/>
        </a:p>
      </dgm:t>
    </dgm:pt>
    <dgm:pt modelId="{9BD99FD4-C6A1-474B-9BAF-208D107BDA51}" type="parTrans" cxnId="{7ED8D920-9B9E-4BBC-AF0C-FCD3008B9F26}">
      <dgm:prSet/>
      <dgm:spPr/>
      <dgm:t>
        <a:bodyPr/>
        <a:lstStyle/>
        <a:p>
          <a:endParaRPr lang="en-US"/>
        </a:p>
      </dgm:t>
    </dgm:pt>
    <dgm:pt modelId="{8E50FA81-34D8-4B60-A489-444576D1BD8E}" type="sibTrans" cxnId="{7ED8D920-9B9E-4BBC-AF0C-FCD3008B9F26}">
      <dgm:prSet/>
      <dgm:spPr/>
      <dgm:t>
        <a:bodyPr/>
        <a:lstStyle/>
        <a:p>
          <a:endParaRPr lang="en-US"/>
        </a:p>
      </dgm:t>
    </dgm:pt>
    <dgm:pt modelId="{EB9FBE39-10B1-494F-A9BF-B26B1A667A61}">
      <dgm:prSet/>
      <dgm:spPr/>
      <dgm:t>
        <a:bodyPr/>
        <a:lstStyle/>
        <a:p>
          <a:endParaRPr lang="en-US" b="1" dirty="0"/>
        </a:p>
      </dgm:t>
    </dgm:pt>
    <dgm:pt modelId="{98B185DB-7365-4A6F-AAE5-061A4343BE91}" type="parTrans" cxnId="{6C5CB52C-73B7-4C05-8BC2-A0329B5164FA}">
      <dgm:prSet/>
      <dgm:spPr/>
      <dgm:t>
        <a:bodyPr/>
        <a:lstStyle/>
        <a:p>
          <a:endParaRPr lang="en-US"/>
        </a:p>
      </dgm:t>
    </dgm:pt>
    <dgm:pt modelId="{7AB5EECA-7ED8-4BC4-B815-388ED870F5EF}" type="sibTrans" cxnId="{6C5CB52C-73B7-4C05-8BC2-A0329B5164FA}">
      <dgm:prSet/>
      <dgm:spPr/>
      <dgm:t>
        <a:bodyPr/>
        <a:lstStyle/>
        <a:p>
          <a:endParaRPr lang="en-US"/>
        </a:p>
      </dgm:t>
    </dgm:pt>
    <dgm:pt modelId="{5B772823-6DF8-4EBB-9ABF-585E1AA589D4}">
      <dgm:prSet/>
      <dgm:spPr/>
      <dgm:t>
        <a:bodyPr/>
        <a:lstStyle/>
        <a:p>
          <a:r>
            <a:rPr lang="en-US" b="1" dirty="0" smtClean="0"/>
            <a:t>1970</a:t>
          </a:r>
          <a:endParaRPr lang="en-US" b="1" dirty="0"/>
        </a:p>
      </dgm:t>
    </dgm:pt>
    <dgm:pt modelId="{BC94AC12-2FB6-4437-84B3-40B7A4E58970}" type="parTrans" cxnId="{5BB64A4D-52B6-43A7-BF0E-46AB9F5E0428}">
      <dgm:prSet/>
      <dgm:spPr/>
      <dgm:t>
        <a:bodyPr/>
        <a:lstStyle/>
        <a:p>
          <a:endParaRPr lang="en-US"/>
        </a:p>
      </dgm:t>
    </dgm:pt>
    <dgm:pt modelId="{FCC49ED7-1E3F-4664-B2B8-2C90B3CE7C28}" type="sibTrans" cxnId="{5BB64A4D-52B6-43A7-BF0E-46AB9F5E0428}">
      <dgm:prSet/>
      <dgm:spPr/>
      <dgm:t>
        <a:bodyPr/>
        <a:lstStyle/>
        <a:p>
          <a:endParaRPr lang="en-US"/>
        </a:p>
      </dgm:t>
    </dgm:pt>
    <dgm:pt modelId="{02794ED7-CAA9-40A5-B530-C29136155EA6}">
      <dgm:prSet/>
      <dgm:spPr/>
      <dgm:t>
        <a:bodyPr/>
        <a:lstStyle/>
        <a:p>
          <a:endParaRPr lang="en-US" dirty="0"/>
        </a:p>
      </dgm:t>
    </dgm:pt>
    <dgm:pt modelId="{4E0CB80D-E37A-4A7B-B479-D6D030F740D4}" type="parTrans" cxnId="{4CDDA586-8D45-4BD0-AAB5-832E8CC1CCAE}">
      <dgm:prSet/>
      <dgm:spPr/>
      <dgm:t>
        <a:bodyPr/>
        <a:lstStyle/>
        <a:p>
          <a:endParaRPr lang="en-US"/>
        </a:p>
      </dgm:t>
    </dgm:pt>
    <dgm:pt modelId="{0BD2F4E5-0A53-4F05-ACE8-1E3427637727}" type="sibTrans" cxnId="{4CDDA586-8D45-4BD0-AAB5-832E8CC1CCAE}">
      <dgm:prSet/>
      <dgm:spPr/>
      <dgm:t>
        <a:bodyPr/>
        <a:lstStyle/>
        <a:p>
          <a:endParaRPr lang="en-US"/>
        </a:p>
      </dgm:t>
    </dgm:pt>
    <dgm:pt modelId="{921A0196-ADB1-4A03-9D20-FC38B7558B82}">
      <dgm:prSet/>
      <dgm:spPr/>
      <dgm:t>
        <a:bodyPr/>
        <a:lstStyle/>
        <a:p>
          <a:endParaRPr lang="en-US" dirty="0"/>
        </a:p>
      </dgm:t>
    </dgm:pt>
    <dgm:pt modelId="{EC18792A-82A8-4264-B998-BC7F6E0371E8}" type="parTrans" cxnId="{181D9B97-B1BA-4112-992B-DCD126C0DCEB}">
      <dgm:prSet/>
      <dgm:spPr/>
      <dgm:t>
        <a:bodyPr/>
        <a:lstStyle/>
        <a:p>
          <a:endParaRPr lang="en-US"/>
        </a:p>
      </dgm:t>
    </dgm:pt>
    <dgm:pt modelId="{7EA75ACA-F4FC-44C6-A38F-E57D80F1385C}" type="sibTrans" cxnId="{181D9B97-B1BA-4112-992B-DCD126C0DCEB}">
      <dgm:prSet/>
      <dgm:spPr/>
      <dgm:t>
        <a:bodyPr/>
        <a:lstStyle/>
        <a:p>
          <a:endParaRPr lang="en-US"/>
        </a:p>
      </dgm:t>
    </dgm:pt>
    <dgm:pt modelId="{DCD8247D-ACBE-417A-82A4-AA420494AE36}">
      <dgm:prSet/>
      <dgm:spPr/>
      <dgm:t>
        <a:bodyPr/>
        <a:lstStyle/>
        <a:p>
          <a:endParaRPr lang="en-US" b="1" dirty="0"/>
        </a:p>
      </dgm:t>
    </dgm:pt>
    <dgm:pt modelId="{69E2D8E5-E3EA-4BAE-AF35-EEB85C7F8AFA}" type="parTrans" cxnId="{D54037EC-3BE9-4FB3-8FEE-8FCCE8403353}">
      <dgm:prSet/>
      <dgm:spPr/>
      <dgm:t>
        <a:bodyPr/>
        <a:lstStyle/>
        <a:p>
          <a:endParaRPr lang="en-US"/>
        </a:p>
      </dgm:t>
    </dgm:pt>
    <dgm:pt modelId="{A5CFB984-0F22-4B6D-9038-229EF776EF3C}" type="sibTrans" cxnId="{D54037EC-3BE9-4FB3-8FEE-8FCCE8403353}">
      <dgm:prSet/>
      <dgm:spPr/>
      <dgm:t>
        <a:bodyPr/>
        <a:lstStyle/>
        <a:p>
          <a:endParaRPr lang="en-US"/>
        </a:p>
      </dgm:t>
    </dgm:pt>
    <dgm:pt modelId="{42331E97-BEB6-49AD-BDB8-9D34FC631A48}">
      <dgm:prSet/>
      <dgm:spPr/>
      <dgm:t>
        <a:bodyPr/>
        <a:lstStyle/>
        <a:p>
          <a:r>
            <a:rPr lang="en-US" b="1" dirty="0" smtClean="0"/>
            <a:t>1980</a:t>
          </a:r>
          <a:endParaRPr lang="en-US" b="1" dirty="0"/>
        </a:p>
      </dgm:t>
    </dgm:pt>
    <dgm:pt modelId="{993103CB-5253-411B-A68D-E4708A148A5C}" type="parTrans" cxnId="{70CFDA01-9E97-408A-8906-A27DE62DDBDF}">
      <dgm:prSet/>
      <dgm:spPr/>
      <dgm:t>
        <a:bodyPr/>
        <a:lstStyle/>
        <a:p>
          <a:endParaRPr lang="en-US"/>
        </a:p>
      </dgm:t>
    </dgm:pt>
    <dgm:pt modelId="{1DBAF4D3-BA8E-48DA-865C-60BB610C5DC0}" type="sibTrans" cxnId="{70CFDA01-9E97-408A-8906-A27DE62DDBDF}">
      <dgm:prSet/>
      <dgm:spPr/>
      <dgm:t>
        <a:bodyPr/>
        <a:lstStyle/>
        <a:p>
          <a:endParaRPr lang="en-US"/>
        </a:p>
      </dgm:t>
    </dgm:pt>
    <dgm:pt modelId="{775D06D6-6822-476F-BE21-DF7F7EEAE3E9}">
      <dgm:prSet/>
      <dgm:spPr/>
      <dgm:t>
        <a:bodyPr/>
        <a:lstStyle/>
        <a:p>
          <a:endParaRPr lang="en-US" dirty="0"/>
        </a:p>
      </dgm:t>
    </dgm:pt>
    <dgm:pt modelId="{E8852A7B-6E91-4820-A105-2539DB9B7361}" type="parTrans" cxnId="{2E1E5EA4-54B3-4060-90BA-CFF0B6A70DC6}">
      <dgm:prSet/>
      <dgm:spPr/>
      <dgm:t>
        <a:bodyPr/>
        <a:lstStyle/>
        <a:p>
          <a:endParaRPr lang="en-US"/>
        </a:p>
      </dgm:t>
    </dgm:pt>
    <dgm:pt modelId="{0BB4F603-2975-46EC-9B85-FD9735BFA99C}" type="sibTrans" cxnId="{2E1E5EA4-54B3-4060-90BA-CFF0B6A70DC6}">
      <dgm:prSet/>
      <dgm:spPr/>
      <dgm:t>
        <a:bodyPr/>
        <a:lstStyle/>
        <a:p>
          <a:endParaRPr lang="en-US"/>
        </a:p>
      </dgm:t>
    </dgm:pt>
    <dgm:pt modelId="{C959C1AE-C475-478C-81B0-09235E99B218}">
      <dgm:prSet/>
      <dgm:spPr/>
      <dgm:t>
        <a:bodyPr/>
        <a:lstStyle/>
        <a:p>
          <a:endParaRPr lang="en-US" dirty="0"/>
        </a:p>
      </dgm:t>
    </dgm:pt>
    <dgm:pt modelId="{519F0DDD-812C-4D57-B3BA-0E1A20004E4F}" type="parTrans" cxnId="{E344A4A7-4544-48D1-9500-9C961052660B}">
      <dgm:prSet/>
      <dgm:spPr/>
      <dgm:t>
        <a:bodyPr/>
        <a:lstStyle/>
        <a:p>
          <a:endParaRPr lang="en-US"/>
        </a:p>
      </dgm:t>
    </dgm:pt>
    <dgm:pt modelId="{9E719198-BCD2-4468-9494-CC0CAF2E64FB}" type="sibTrans" cxnId="{E344A4A7-4544-48D1-9500-9C961052660B}">
      <dgm:prSet/>
      <dgm:spPr/>
      <dgm:t>
        <a:bodyPr/>
        <a:lstStyle/>
        <a:p>
          <a:endParaRPr lang="en-US"/>
        </a:p>
      </dgm:t>
    </dgm:pt>
    <dgm:pt modelId="{919A4FC0-0A02-44DB-832D-80039740488D}">
      <dgm:prSet/>
      <dgm:spPr/>
      <dgm:t>
        <a:bodyPr/>
        <a:lstStyle/>
        <a:p>
          <a:r>
            <a:rPr lang="en-US" b="1" dirty="0" smtClean="0"/>
            <a:t>1990</a:t>
          </a:r>
          <a:endParaRPr lang="en-US" b="1" dirty="0"/>
        </a:p>
      </dgm:t>
    </dgm:pt>
    <dgm:pt modelId="{DDEA9F8C-3511-4CCA-B7E1-F4EEB2A2FA0D}" type="parTrans" cxnId="{489F7453-D3AF-45A7-B5D9-F0CB22E25AD5}">
      <dgm:prSet/>
      <dgm:spPr/>
      <dgm:t>
        <a:bodyPr/>
        <a:lstStyle/>
        <a:p>
          <a:endParaRPr lang="en-US"/>
        </a:p>
      </dgm:t>
    </dgm:pt>
    <dgm:pt modelId="{AD66787E-4DE5-4C85-8AAB-B6AD5DF960A7}" type="sibTrans" cxnId="{489F7453-D3AF-45A7-B5D9-F0CB22E25AD5}">
      <dgm:prSet/>
      <dgm:spPr/>
      <dgm:t>
        <a:bodyPr/>
        <a:lstStyle/>
        <a:p>
          <a:endParaRPr lang="en-US"/>
        </a:p>
      </dgm:t>
    </dgm:pt>
    <dgm:pt modelId="{C8574AF2-AA22-492E-9792-AEED8B5D1AE3}">
      <dgm:prSet/>
      <dgm:spPr/>
      <dgm:t>
        <a:bodyPr/>
        <a:lstStyle/>
        <a:p>
          <a:endParaRPr lang="en-US" dirty="0"/>
        </a:p>
      </dgm:t>
    </dgm:pt>
    <dgm:pt modelId="{9ED8D2E4-931C-44C7-9BD7-F6EC3880B39A}" type="parTrans" cxnId="{85C93176-B0F0-4171-ADAE-E5BEEDEBF5E9}">
      <dgm:prSet/>
      <dgm:spPr/>
      <dgm:t>
        <a:bodyPr/>
        <a:lstStyle/>
        <a:p>
          <a:endParaRPr lang="en-US"/>
        </a:p>
      </dgm:t>
    </dgm:pt>
    <dgm:pt modelId="{19CBB0F9-B566-472C-A109-FBECAB6C3CA0}" type="sibTrans" cxnId="{85C93176-B0F0-4171-ADAE-E5BEEDEBF5E9}">
      <dgm:prSet/>
      <dgm:spPr/>
      <dgm:t>
        <a:bodyPr/>
        <a:lstStyle/>
        <a:p>
          <a:endParaRPr lang="en-US"/>
        </a:p>
      </dgm:t>
    </dgm:pt>
    <dgm:pt modelId="{972F925C-16A6-464D-B0A4-466446E0D87A}">
      <dgm:prSet/>
      <dgm:spPr/>
      <dgm:t>
        <a:bodyPr/>
        <a:lstStyle/>
        <a:p>
          <a:r>
            <a:rPr lang="en-US" b="1" dirty="0" smtClean="0"/>
            <a:t>2010</a:t>
          </a:r>
          <a:endParaRPr lang="en-US" b="1" dirty="0"/>
        </a:p>
      </dgm:t>
    </dgm:pt>
    <dgm:pt modelId="{AF056FEF-3B86-4896-AB60-E24A9E56E23D}" type="parTrans" cxnId="{D8EA94F9-AEF0-4B8E-B0E6-674991BC39CC}">
      <dgm:prSet/>
      <dgm:spPr/>
      <dgm:t>
        <a:bodyPr/>
        <a:lstStyle/>
        <a:p>
          <a:endParaRPr lang="en-US"/>
        </a:p>
      </dgm:t>
    </dgm:pt>
    <dgm:pt modelId="{E2A01882-3F9C-4FFC-B710-3E5457E35EE5}" type="sibTrans" cxnId="{D8EA94F9-AEF0-4B8E-B0E6-674991BC39CC}">
      <dgm:prSet/>
      <dgm:spPr/>
      <dgm:t>
        <a:bodyPr/>
        <a:lstStyle/>
        <a:p>
          <a:endParaRPr lang="en-US"/>
        </a:p>
      </dgm:t>
    </dgm:pt>
    <dgm:pt modelId="{51BF8C68-CD11-47C3-9B77-C16A2D9ED231}" type="pres">
      <dgm:prSet presAssocID="{B43BEC93-CB0D-4302-883A-4B4C984CC0CD}" presName="Name0" presStyleCnt="0">
        <dgm:presLayoutVars>
          <dgm:dir/>
          <dgm:resizeHandles val="exact"/>
        </dgm:presLayoutVars>
      </dgm:prSet>
      <dgm:spPr/>
    </dgm:pt>
    <dgm:pt modelId="{708A8840-CAA0-4174-AC91-3CDA42F43F65}" type="pres">
      <dgm:prSet presAssocID="{29B7C907-20ED-4A0E-9807-D612E4C2C8B7}" presName="parTxOnly" presStyleLbl="node1" presStyleIdx="0" presStyleCnt="21">
        <dgm:presLayoutVars>
          <dgm:bulletEnabled val="1"/>
        </dgm:presLayoutVars>
      </dgm:prSet>
      <dgm:spPr/>
      <dgm:t>
        <a:bodyPr/>
        <a:lstStyle/>
        <a:p>
          <a:endParaRPr lang="en-US"/>
        </a:p>
      </dgm:t>
    </dgm:pt>
    <dgm:pt modelId="{0023577D-0F51-47C7-B238-55EE6D03C9D3}" type="pres">
      <dgm:prSet presAssocID="{375232FE-235E-4C3D-B3CA-79F000C0E9B3}" presName="parSpace" presStyleCnt="0"/>
      <dgm:spPr/>
    </dgm:pt>
    <dgm:pt modelId="{480ECC48-49C4-4C9B-94CC-8FAECEEE2BAF}" type="pres">
      <dgm:prSet presAssocID="{2BEA86A5-6B5B-4822-BB75-4554FF3DAE58}" presName="parTxOnly" presStyleLbl="node1" presStyleIdx="1" presStyleCnt="21">
        <dgm:presLayoutVars>
          <dgm:bulletEnabled val="1"/>
        </dgm:presLayoutVars>
      </dgm:prSet>
      <dgm:spPr/>
      <dgm:t>
        <a:bodyPr/>
        <a:lstStyle/>
        <a:p>
          <a:endParaRPr lang="en-US"/>
        </a:p>
      </dgm:t>
    </dgm:pt>
    <dgm:pt modelId="{26F70D0A-71DE-47B4-9DBF-4B9810D67BA7}" type="pres">
      <dgm:prSet presAssocID="{040B6E94-E071-4402-A1BA-49F28B92A7BA}" presName="parSpace" presStyleCnt="0"/>
      <dgm:spPr/>
    </dgm:pt>
    <dgm:pt modelId="{693D2A2A-7D55-471A-8E34-F032DFA034AD}" type="pres">
      <dgm:prSet presAssocID="{C2BA6DCD-C0A6-4B43-902A-FD07048E3B6B}" presName="parTxOnly" presStyleLbl="node1" presStyleIdx="2" presStyleCnt="21">
        <dgm:presLayoutVars>
          <dgm:bulletEnabled val="1"/>
        </dgm:presLayoutVars>
      </dgm:prSet>
      <dgm:spPr/>
      <dgm:t>
        <a:bodyPr/>
        <a:lstStyle/>
        <a:p>
          <a:endParaRPr lang="en-US"/>
        </a:p>
      </dgm:t>
    </dgm:pt>
    <dgm:pt modelId="{7D64D3C2-6E5D-4547-BEBE-2F51665E8BA6}" type="pres">
      <dgm:prSet presAssocID="{9AA50C07-BD47-4274-ADE6-21262DB38E22}" presName="parSpace" presStyleCnt="0"/>
      <dgm:spPr/>
    </dgm:pt>
    <dgm:pt modelId="{81D3D983-9260-455D-B5A0-ADF0002C9B0F}" type="pres">
      <dgm:prSet presAssocID="{CEB056E9-6074-4D19-824E-274BE37A8584}" presName="parTxOnly" presStyleLbl="node1" presStyleIdx="3" presStyleCnt="21">
        <dgm:presLayoutVars>
          <dgm:bulletEnabled val="1"/>
        </dgm:presLayoutVars>
      </dgm:prSet>
      <dgm:spPr/>
      <dgm:t>
        <a:bodyPr/>
        <a:lstStyle/>
        <a:p>
          <a:endParaRPr lang="en-US"/>
        </a:p>
      </dgm:t>
    </dgm:pt>
    <dgm:pt modelId="{C3750D25-4474-4C42-8933-1B40E4FFF9D6}" type="pres">
      <dgm:prSet presAssocID="{762E381F-0674-4E5D-9010-CACCD44AA60A}" presName="parSpace" presStyleCnt="0"/>
      <dgm:spPr/>
    </dgm:pt>
    <dgm:pt modelId="{784AB235-B42C-414A-A93E-79B626CBF94F}" type="pres">
      <dgm:prSet presAssocID="{62D5C078-4B84-4C47-A816-980DB4F3F30B}" presName="parTxOnly" presStyleLbl="node1" presStyleIdx="4" presStyleCnt="21">
        <dgm:presLayoutVars>
          <dgm:bulletEnabled val="1"/>
        </dgm:presLayoutVars>
      </dgm:prSet>
      <dgm:spPr/>
      <dgm:t>
        <a:bodyPr/>
        <a:lstStyle/>
        <a:p>
          <a:endParaRPr lang="en-US"/>
        </a:p>
      </dgm:t>
    </dgm:pt>
    <dgm:pt modelId="{AF9FB289-2032-4D64-8B11-F48CA125B421}" type="pres">
      <dgm:prSet presAssocID="{CCE8758A-51DC-4EC8-801E-18E23A0D7CEE}" presName="parSpace" presStyleCnt="0"/>
      <dgm:spPr/>
    </dgm:pt>
    <dgm:pt modelId="{04150548-6AA4-4DD5-A931-E4991C30EBE9}" type="pres">
      <dgm:prSet presAssocID="{3E5D7113-C5BE-495B-9DB0-6A72302A938F}" presName="parTxOnly" presStyleLbl="node1" presStyleIdx="5" presStyleCnt="21">
        <dgm:presLayoutVars>
          <dgm:bulletEnabled val="1"/>
        </dgm:presLayoutVars>
      </dgm:prSet>
      <dgm:spPr/>
      <dgm:t>
        <a:bodyPr/>
        <a:lstStyle/>
        <a:p>
          <a:endParaRPr lang="en-US"/>
        </a:p>
      </dgm:t>
    </dgm:pt>
    <dgm:pt modelId="{DB5572EA-604B-48E9-BC4B-4C9BE0F9A913}" type="pres">
      <dgm:prSet presAssocID="{B43AB5B3-5DB9-46DE-8C65-760B06DCE92B}" presName="parSpace" presStyleCnt="0"/>
      <dgm:spPr/>
    </dgm:pt>
    <dgm:pt modelId="{4403D395-E160-44B6-9A53-61CE45A8A9C6}" type="pres">
      <dgm:prSet presAssocID="{D9386A17-2846-429C-B59E-53281E5B3E0A}" presName="parTxOnly" presStyleLbl="node1" presStyleIdx="6" presStyleCnt="21">
        <dgm:presLayoutVars>
          <dgm:bulletEnabled val="1"/>
        </dgm:presLayoutVars>
      </dgm:prSet>
      <dgm:spPr/>
      <dgm:t>
        <a:bodyPr/>
        <a:lstStyle/>
        <a:p>
          <a:endParaRPr lang="en-US"/>
        </a:p>
      </dgm:t>
    </dgm:pt>
    <dgm:pt modelId="{C2A7B5F9-1D98-4E7C-8C10-78CD45184C58}" type="pres">
      <dgm:prSet presAssocID="{FB343B76-A80B-4958-A204-F4A6A1496014}" presName="parSpace" presStyleCnt="0"/>
      <dgm:spPr/>
    </dgm:pt>
    <dgm:pt modelId="{0E8DAF3B-02AC-4E43-9AB2-451790C78BB0}" type="pres">
      <dgm:prSet presAssocID="{94110FCC-B85F-4E82-874D-7342218E9753}" presName="parTxOnly" presStyleLbl="node1" presStyleIdx="7" presStyleCnt="21">
        <dgm:presLayoutVars>
          <dgm:bulletEnabled val="1"/>
        </dgm:presLayoutVars>
      </dgm:prSet>
      <dgm:spPr/>
      <dgm:t>
        <a:bodyPr/>
        <a:lstStyle/>
        <a:p>
          <a:endParaRPr lang="en-US"/>
        </a:p>
      </dgm:t>
    </dgm:pt>
    <dgm:pt modelId="{61D293E0-36FE-4F8F-B75D-458F129FEBD8}" type="pres">
      <dgm:prSet presAssocID="{8E50FA81-34D8-4B60-A489-444576D1BD8E}" presName="parSpace" presStyleCnt="0"/>
      <dgm:spPr/>
    </dgm:pt>
    <dgm:pt modelId="{0A1F4F76-B105-4D51-B902-26FF04D28CF9}" type="pres">
      <dgm:prSet presAssocID="{EB9FBE39-10B1-494F-A9BF-B26B1A667A61}" presName="parTxOnly" presStyleLbl="node1" presStyleIdx="8" presStyleCnt="21">
        <dgm:presLayoutVars>
          <dgm:bulletEnabled val="1"/>
        </dgm:presLayoutVars>
      </dgm:prSet>
      <dgm:spPr/>
      <dgm:t>
        <a:bodyPr/>
        <a:lstStyle/>
        <a:p>
          <a:endParaRPr lang="en-US"/>
        </a:p>
      </dgm:t>
    </dgm:pt>
    <dgm:pt modelId="{EFE6CB25-2F81-4237-99C6-609BD3D09361}" type="pres">
      <dgm:prSet presAssocID="{7AB5EECA-7ED8-4BC4-B815-388ED870F5EF}" presName="parSpace" presStyleCnt="0"/>
      <dgm:spPr/>
    </dgm:pt>
    <dgm:pt modelId="{B30F5F21-A775-4110-8E92-FBC1F8A4AA8D}" type="pres">
      <dgm:prSet presAssocID="{5B772823-6DF8-4EBB-9ABF-585E1AA589D4}" presName="parTxOnly" presStyleLbl="node1" presStyleIdx="9" presStyleCnt="21">
        <dgm:presLayoutVars>
          <dgm:bulletEnabled val="1"/>
        </dgm:presLayoutVars>
      </dgm:prSet>
      <dgm:spPr/>
      <dgm:t>
        <a:bodyPr/>
        <a:lstStyle/>
        <a:p>
          <a:endParaRPr lang="en-US"/>
        </a:p>
      </dgm:t>
    </dgm:pt>
    <dgm:pt modelId="{66C07FC5-971A-4AFD-BC47-65A240D934C7}" type="pres">
      <dgm:prSet presAssocID="{FCC49ED7-1E3F-4664-B2B8-2C90B3CE7C28}" presName="parSpace" presStyleCnt="0"/>
      <dgm:spPr/>
    </dgm:pt>
    <dgm:pt modelId="{F43F5FF1-D233-443F-9278-736EEB9F5CB9}" type="pres">
      <dgm:prSet presAssocID="{02794ED7-CAA9-40A5-B530-C29136155EA6}" presName="parTxOnly" presStyleLbl="node1" presStyleIdx="10" presStyleCnt="21">
        <dgm:presLayoutVars>
          <dgm:bulletEnabled val="1"/>
        </dgm:presLayoutVars>
      </dgm:prSet>
      <dgm:spPr/>
      <dgm:t>
        <a:bodyPr/>
        <a:lstStyle/>
        <a:p>
          <a:endParaRPr lang="en-US"/>
        </a:p>
      </dgm:t>
    </dgm:pt>
    <dgm:pt modelId="{184EA9F1-877E-4C74-ABAA-61724827419C}" type="pres">
      <dgm:prSet presAssocID="{0BD2F4E5-0A53-4F05-ACE8-1E3427637727}" presName="parSpace" presStyleCnt="0"/>
      <dgm:spPr/>
    </dgm:pt>
    <dgm:pt modelId="{6DBF688F-67C4-4A12-B41F-7ECE92EC4DAB}" type="pres">
      <dgm:prSet presAssocID="{921A0196-ADB1-4A03-9D20-FC38B7558B82}" presName="parTxOnly" presStyleLbl="node1" presStyleIdx="11" presStyleCnt="21">
        <dgm:presLayoutVars>
          <dgm:bulletEnabled val="1"/>
        </dgm:presLayoutVars>
      </dgm:prSet>
      <dgm:spPr/>
      <dgm:t>
        <a:bodyPr/>
        <a:lstStyle/>
        <a:p>
          <a:endParaRPr lang="en-US"/>
        </a:p>
      </dgm:t>
    </dgm:pt>
    <dgm:pt modelId="{5FCE9449-EEF2-4C23-B3A9-FA852A1929D3}" type="pres">
      <dgm:prSet presAssocID="{7EA75ACA-F4FC-44C6-A38F-E57D80F1385C}" presName="parSpace" presStyleCnt="0"/>
      <dgm:spPr/>
    </dgm:pt>
    <dgm:pt modelId="{294E0B3D-A0E4-4413-9D01-3586515C7BA6}" type="pres">
      <dgm:prSet presAssocID="{DCD8247D-ACBE-417A-82A4-AA420494AE36}" presName="parTxOnly" presStyleLbl="node1" presStyleIdx="12" presStyleCnt="21">
        <dgm:presLayoutVars>
          <dgm:bulletEnabled val="1"/>
        </dgm:presLayoutVars>
      </dgm:prSet>
      <dgm:spPr/>
      <dgm:t>
        <a:bodyPr/>
        <a:lstStyle/>
        <a:p>
          <a:endParaRPr lang="en-US"/>
        </a:p>
      </dgm:t>
    </dgm:pt>
    <dgm:pt modelId="{3DE189CC-C268-40E7-BAD5-B6E22208A741}" type="pres">
      <dgm:prSet presAssocID="{A5CFB984-0F22-4B6D-9038-229EF776EF3C}" presName="parSpace" presStyleCnt="0"/>
      <dgm:spPr/>
    </dgm:pt>
    <dgm:pt modelId="{5C7CE9B3-DC14-48B3-9309-C9510E795CF8}" type="pres">
      <dgm:prSet presAssocID="{42331E97-BEB6-49AD-BDB8-9D34FC631A48}" presName="parTxOnly" presStyleLbl="node1" presStyleIdx="13" presStyleCnt="21">
        <dgm:presLayoutVars>
          <dgm:bulletEnabled val="1"/>
        </dgm:presLayoutVars>
      </dgm:prSet>
      <dgm:spPr/>
      <dgm:t>
        <a:bodyPr/>
        <a:lstStyle/>
        <a:p>
          <a:endParaRPr lang="en-US"/>
        </a:p>
      </dgm:t>
    </dgm:pt>
    <dgm:pt modelId="{2B3B4D19-28E8-47D0-A1C0-F9D06DF0F370}" type="pres">
      <dgm:prSet presAssocID="{1DBAF4D3-BA8E-48DA-865C-60BB610C5DC0}" presName="parSpace" presStyleCnt="0"/>
      <dgm:spPr/>
    </dgm:pt>
    <dgm:pt modelId="{214F8542-A42D-4AED-940E-3382195AD6B0}" type="pres">
      <dgm:prSet presAssocID="{775D06D6-6822-476F-BE21-DF7F7EEAE3E9}" presName="parTxOnly" presStyleLbl="node1" presStyleIdx="14" presStyleCnt="21">
        <dgm:presLayoutVars>
          <dgm:bulletEnabled val="1"/>
        </dgm:presLayoutVars>
      </dgm:prSet>
      <dgm:spPr/>
      <dgm:t>
        <a:bodyPr/>
        <a:lstStyle/>
        <a:p>
          <a:endParaRPr lang="en-US"/>
        </a:p>
      </dgm:t>
    </dgm:pt>
    <dgm:pt modelId="{C6012D6C-B541-4B9A-8A55-AFE01798E945}" type="pres">
      <dgm:prSet presAssocID="{0BB4F603-2975-46EC-9B85-FD9735BFA99C}" presName="parSpace" presStyleCnt="0"/>
      <dgm:spPr/>
    </dgm:pt>
    <dgm:pt modelId="{77757A2C-24A2-4219-8AE2-4E77D07C9FCF}" type="pres">
      <dgm:prSet presAssocID="{C959C1AE-C475-478C-81B0-09235E99B218}" presName="parTxOnly" presStyleLbl="node1" presStyleIdx="15" presStyleCnt="21">
        <dgm:presLayoutVars>
          <dgm:bulletEnabled val="1"/>
        </dgm:presLayoutVars>
      </dgm:prSet>
      <dgm:spPr/>
      <dgm:t>
        <a:bodyPr/>
        <a:lstStyle/>
        <a:p>
          <a:endParaRPr lang="en-US"/>
        </a:p>
      </dgm:t>
    </dgm:pt>
    <dgm:pt modelId="{A6A63C82-B877-4041-B8F3-94B949EE824D}" type="pres">
      <dgm:prSet presAssocID="{9E719198-BCD2-4468-9494-CC0CAF2E64FB}" presName="parSpace" presStyleCnt="0"/>
      <dgm:spPr/>
    </dgm:pt>
    <dgm:pt modelId="{EA120ED5-11F0-44FD-8A7A-0E32065A5763}" type="pres">
      <dgm:prSet presAssocID="{919A4FC0-0A02-44DB-832D-80039740488D}" presName="parTxOnly" presStyleLbl="node1" presStyleIdx="16" presStyleCnt="21">
        <dgm:presLayoutVars>
          <dgm:bulletEnabled val="1"/>
        </dgm:presLayoutVars>
      </dgm:prSet>
      <dgm:spPr/>
      <dgm:t>
        <a:bodyPr/>
        <a:lstStyle/>
        <a:p>
          <a:endParaRPr lang="en-US"/>
        </a:p>
      </dgm:t>
    </dgm:pt>
    <dgm:pt modelId="{304B970C-57E7-43CC-846D-DB4ACA32F510}" type="pres">
      <dgm:prSet presAssocID="{AD66787E-4DE5-4C85-8AAB-B6AD5DF960A7}" presName="parSpace" presStyleCnt="0"/>
      <dgm:spPr/>
    </dgm:pt>
    <dgm:pt modelId="{1A9A7646-10D5-45E8-B860-3BB6F6319189}" type="pres">
      <dgm:prSet presAssocID="{C8574AF2-AA22-492E-9792-AEED8B5D1AE3}" presName="parTxOnly" presStyleLbl="node1" presStyleIdx="17" presStyleCnt="21">
        <dgm:presLayoutVars>
          <dgm:bulletEnabled val="1"/>
        </dgm:presLayoutVars>
      </dgm:prSet>
      <dgm:spPr/>
      <dgm:t>
        <a:bodyPr/>
        <a:lstStyle/>
        <a:p>
          <a:endParaRPr lang="en-US"/>
        </a:p>
      </dgm:t>
    </dgm:pt>
    <dgm:pt modelId="{8AADC636-9FDA-4555-BDE8-7D58854D01B9}" type="pres">
      <dgm:prSet presAssocID="{19CBB0F9-B566-472C-A109-FBECAB6C3CA0}" presName="parSpace" presStyleCnt="0"/>
      <dgm:spPr/>
    </dgm:pt>
    <dgm:pt modelId="{03B2F773-0FF2-4587-A042-6F673B7A95F0}" type="pres">
      <dgm:prSet presAssocID="{441EAE2E-F488-4B21-B2F4-4B7742877811}" presName="parTxOnly" presStyleLbl="node1" presStyleIdx="18" presStyleCnt="21">
        <dgm:presLayoutVars>
          <dgm:bulletEnabled val="1"/>
        </dgm:presLayoutVars>
      </dgm:prSet>
      <dgm:spPr/>
      <dgm:t>
        <a:bodyPr/>
        <a:lstStyle/>
        <a:p>
          <a:endParaRPr lang="en-US"/>
        </a:p>
      </dgm:t>
    </dgm:pt>
    <dgm:pt modelId="{7023D5BA-2968-4C7E-9E3C-BA12F9052415}" type="pres">
      <dgm:prSet presAssocID="{A078F35B-2D3D-4EEE-8314-254B522611E2}" presName="parSpace" presStyleCnt="0"/>
      <dgm:spPr/>
    </dgm:pt>
    <dgm:pt modelId="{B92F4D0C-FED3-4EBF-9ADF-C781BFD09A60}" type="pres">
      <dgm:prSet presAssocID="{C09E998A-30A8-4F87-A2B1-67747B2F2A9A}" presName="parTxOnly" presStyleLbl="node1" presStyleIdx="19" presStyleCnt="21">
        <dgm:presLayoutVars>
          <dgm:bulletEnabled val="1"/>
        </dgm:presLayoutVars>
      </dgm:prSet>
      <dgm:spPr/>
      <dgm:t>
        <a:bodyPr/>
        <a:lstStyle/>
        <a:p>
          <a:endParaRPr lang="en-US"/>
        </a:p>
      </dgm:t>
    </dgm:pt>
    <dgm:pt modelId="{047D184C-9B70-423C-8FD8-A43563481E66}" type="pres">
      <dgm:prSet presAssocID="{A451F4F2-CC82-40DE-8B7F-7B5B3FE94884}" presName="parSpace" presStyleCnt="0"/>
      <dgm:spPr/>
    </dgm:pt>
    <dgm:pt modelId="{C7C630DC-E8E2-4B95-8FB8-71C2A3A5BEBF}" type="pres">
      <dgm:prSet presAssocID="{972F925C-16A6-464D-B0A4-466446E0D87A}" presName="parTxOnly" presStyleLbl="node1" presStyleIdx="20" presStyleCnt="21">
        <dgm:presLayoutVars>
          <dgm:bulletEnabled val="1"/>
        </dgm:presLayoutVars>
      </dgm:prSet>
      <dgm:spPr/>
      <dgm:t>
        <a:bodyPr/>
        <a:lstStyle/>
        <a:p>
          <a:endParaRPr lang="en-US"/>
        </a:p>
      </dgm:t>
    </dgm:pt>
  </dgm:ptLst>
  <dgm:cxnLst>
    <dgm:cxn modelId="{93D89A79-1F47-4BFD-A33C-6A655B3CAEF6}" srcId="{B43BEC93-CB0D-4302-883A-4B4C984CC0CD}" destId="{29B7C907-20ED-4A0E-9807-D612E4C2C8B7}" srcOrd="0" destOrd="0" parTransId="{75CD2CE3-F9A8-4421-90BB-4A8881AF093D}" sibTransId="{375232FE-235E-4C3D-B3CA-79F000C0E9B3}"/>
    <dgm:cxn modelId="{EEF4718A-AE2D-4BD0-9F3C-DB75F40B9685}" type="presOf" srcId="{C8574AF2-AA22-492E-9792-AEED8B5D1AE3}" destId="{1A9A7646-10D5-45E8-B860-3BB6F6319189}" srcOrd="0" destOrd="0" presId="urn:microsoft.com/office/officeart/2005/8/layout/hChevron3"/>
    <dgm:cxn modelId="{B042A48C-8835-4154-B75C-2204B352DEBC}" type="presOf" srcId="{C2BA6DCD-C0A6-4B43-902A-FD07048E3B6B}" destId="{693D2A2A-7D55-471A-8E34-F032DFA034AD}" srcOrd="0" destOrd="0" presId="urn:microsoft.com/office/officeart/2005/8/layout/hChevron3"/>
    <dgm:cxn modelId="{8028CA53-9293-4D14-9FC6-E8FC26083D1E}" type="presOf" srcId="{3E5D7113-C5BE-495B-9DB0-6A72302A938F}" destId="{04150548-6AA4-4DD5-A931-E4991C30EBE9}" srcOrd="0" destOrd="0" presId="urn:microsoft.com/office/officeart/2005/8/layout/hChevron3"/>
    <dgm:cxn modelId="{AFE77D5C-7E3B-4763-90AE-6D86E768A43C}" type="presOf" srcId="{C959C1AE-C475-478C-81B0-09235E99B218}" destId="{77757A2C-24A2-4219-8AE2-4E77D07C9FCF}" srcOrd="0" destOrd="0" presId="urn:microsoft.com/office/officeart/2005/8/layout/hChevron3"/>
    <dgm:cxn modelId="{489F7453-D3AF-45A7-B5D9-F0CB22E25AD5}" srcId="{B43BEC93-CB0D-4302-883A-4B4C984CC0CD}" destId="{919A4FC0-0A02-44DB-832D-80039740488D}" srcOrd="16" destOrd="0" parTransId="{DDEA9F8C-3511-4CCA-B7E1-F4EEB2A2FA0D}" sibTransId="{AD66787E-4DE5-4C85-8AAB-B6AD5DF960A7}"/>
    <dgm:cxn modelId="{918D8B34-80D6-4B5F-B587-72690CED4A64}" type="presOf" srcId="{DCD8247D-ACBE-417A-82A4-AA420494AE36}" destId="{294E0B3D-A0E4-4413-9D01-3586515C7BA6}" srcOrd="0" destOrd="0" presId="urn:microsoft.com/office/officeart/2005/8/layout/hChevron3"/>
    <dgm:cxn modelId="{181D9B97-B1BA-4112-992B-DCD126C0DCEB}" srcId="{B43BEC93-CB0D-4302-883A-4B4C984CC0CD}" destId="{921A0196-ADB1-4A03-9D20-FC38B7558B82}" srcOrd="11" destOrd="0" parTransId="{EC18792A-82A8-4264-B998-BC7F6E0371E8}" sibTransId="{7EA75ACA-F4FC-44C6-A38F-E57D80F1385C}"/>
    <dgm:cxn modelId="{70CFDA01-9E97-408A-8906-A27DE62DDBDF}" srcId="{B43BEC93-CB0D-4302-883A-4B4C984CC0CD}" destId="{42331E97-BEB6-49AD-BDB8-9D34FC631A48}" srcOrd="13" destOrd="0" parTransId="{993103CB-5253-411B-A68D-E4708A148A5C}" sibTransId="{1DBAF4D3-BA8E-48DA-865C-60BB610C5DC0}"/>
    <dgm:cxn modelId="{26748BB4-62EC-4A88-B04C-39918B7E4040}" srcId="{B43BEC93-CB0D-4302-883A-4B4C984CC0CD}" destId="{CEB056E9-6074-4D19-824E-274BE37A8584}" srcOrd="3" destOrd="0" parTransId="{ABD43F6C-5D7E-457E-B510-8069BED22DFE}" sibTransId="{762E381F-0674-4E5D-9010-CACCD44AA60A}"/>
    <dgm:cxn modelId="{7ED8D920-9B9E-4BBC-AF0C-FCD3008B9F26}" srcId="{B43BEC93-CB0D-4302-883A-4B4C984CC0CD}" destId="{94110FCC-B85F-4E82-874D-7342218E9753}" srcOrd="7" destOrd="0" parTransId="{9BD99FD4-C6A1-474B-9BAF-208D107BDA51}" sibTransId="{8E50FA81-34D8-4B60-A489-444576D1BD8E}"/>
    <dgm:cxn modelId="{49AB63F9-C834-41BC-BEBA-A027AD061053}" srcId="{B43BEC93-CB0D-4302-883A-4B4C984CC0CD}" destId="{2BEA86A5-6B5B-4822-BB75-4554FF3DAE58}" srcOrd="1" destOrd="0" parTransId="{C34A23BF-30FD-4349-AB6C-FF3A3BB439B9}" sibTransId="{040B6E94-E071-4402-A1BA-49F28B92A7BA}"/>
    <dgm:cxn modelId="{E344A4A7-4544-48D1-9500-9C961052660B}" srcId="{B43BEC93-CB0D-4302-883A-4B4C984CC0CD}" destId="{C959C1AE-C475-478C-81B0-09235E99B218}" srcOrd="15" destOrd="0" parTransId="{519F0DDD-812C-4D57-B3BA-0E1A20004E4F}" sibTransId="{9E719198-BCD2-4468-9494-CC0CAF2E64FB}"/>
    <dgm:cxn modelId="{E5028B44-956B-4666-BD59-B7A779D27C29}" type="presOf" srcId="{5B772823-6DF8-4EBB-9ABF-585E1AA589D4}" destId="{B30F5F21-A775-4110-8E92-FBC1F8A4AA8D}" srcOrd="0" destOrd="0" presId="urn:microsoft.com/office/officeart/2005/8/layout/hChevron3"/>
    <dgm:cxn modelId="{CB8798AB-AF03-41DE-AA87-1934E0F430D8}" type="presOf" srcId="{921A0196-ADB1-4A03-9D20-FC38B7558B82}" destId="{6DBF688F-67C4-4A12-B41F-7ECE92EC4DAB}" srcOrd="0" destOrd="0" presId="urn:microsoft.com/office/officeart/2005/8/layout/hChevron3"/>
    <dgm:cxn modelId="{047620C8-5094-4899-89B0-41463AE4EB1B}" srcId="{B43BEC93-CB0D-4302-883A-4B4C984CC0CD}" destId="{441EAE2E-F488-4B21-B2F4-4B7742877811}" srcOrd="18" destOrd="0" parTransId="{D96A8E63-F0CE-4A3A-9786-7ED709295704}" sibTransId="{A078F35B-2D3D-4EEE-8314-254B522611E2}"/>
    <dgm:cxn modelId="{2FD0CC65-DC54-4C92-BBDC-82946F8A5C70}" srcId="{B43BEC93-CB0D-4302-883A-4B4C984CC0CD}" destId="{C09E998A-30A8-4F87-A2B1-67747B2F2A9A}" srcOrd="19" destOrd="0" parTransId="{1D697EA1-C161-45C6-ADC6-A67FF6934A7F}" sibTransId="{A451F4F2-CC82-40DE-8B7F-7B5B3FE94884}"/>
    <dgm:cxn modelId="{2252C3DE-DADC-4322-B96C-759B793FC6A1}" type="presOf" srcId="{919A4FC0-0A02-44DB-832D-80039740488D}" destId="{EA120ED5-11F0-44FD-8A7A-0E32065A5763}" srcOrd="0" destOrd="0" presId="urn:microsoft.com/office/officeart/2005/8/layout/hChevron3"/>
    <dgm:cxn modelId="{26E0E64B-36D0-4663-9C49-A4A31A636664}" type="presOf" srcId="{62D5C078-4B84-4C47-A816-980DB4F3F30B}" destId="{784AB235-B42C-414A-A93E-79B626CBF94F}" srcOrd="0" destOrd="0" presId="urn:microsoft.com/office/officeart/2005/8/layout/hChevron3"/>
    <dgm:cxn modelId="{D706BEA8-BF2E-47EE-A2F9-EBA7A11DF13D}" type="presOf" srcId="{94110FCC-B85F-4E82-874D-7342218E9753}" destId="{0E8DAF3B-02AC-4E43-9AB2-451790C78BB0}" srcOrd="0" destOrd="0" presId="urn:microsoft.com/office/officeart/2005/8/layout/hChevron3"/>
    <dgm:cxn modelId="{D54037EC-3BE9-4FB3-8FEE-8FCCE8403353}" srcId="{B43BEC93-CB0D-4302-883A-4B4C984CC0CD}" destId="{DCD8247D-ACBE-417A-82A4-AA420494AE36}" srcOrd="12" destOrd="0" parTransId="{69E2D8E5-E3EA-4BAE-AF35-EEB85C7F8AFA}" sibTransId="{A5CFB984-0F22-4B6D-9038-229EF776EF3C}"/>
    <dgm:cxn modelId="{65A41145-8270-4A84-B1AF-08DF973C284B}" type="presOf" srcId="{EB9FBE39-10B1-494F-A9BF-B26B1A667A61}" destId="{0A1F4F76-B105-4D51-B902-26FF04D28CF9}" srcOrd="0" destOrd="0" presId="urn:microsoft.com/office/officeart/2005/8/layout/hChevron3"/>
    <dgm:cxn modelId="{6019EEA2-2203-489C-9602-61E1339DF83E}" type="presOf" srcId="{972F925C-16A6-464D-B0A4-466446E0D87A}" destId="{C7C630DC-E8E2-4B95-8FB8-71C2A3A5BEBF}" srcOrd="0" destOrd="0" presId="urn:microsoft.com/office/officeart/2005/8/layout/hChevron3"/>
    <dgm:cxn modelId="{E120F01E-6649-48E6-9C46-205FAF5B50B9}" type="presOf" srcId="{02794ED7-CAA9-40A5-B530-C29136155EA6}" destId="{F43F5FF1-D233-443F-9278-736EEB9F5CB9}" srcOrd="0" destOrd="0" presId="urn:microsoft.com/office/officeart/2005/8/layout/hChevron3"/>
    <dgm:cxn modelId="{69144AAE-8145-4BC3-9123-FA3B94CF777A}" type="presOf" srcId="{D9386A17-2846-429C-B59E-53281E5B3E0A}" destId="{4403D395-E160-44B6-9A53-61CE45A8A9C6}" srcOrd="0" destOrd="0" presId="urn:microsoft.com/office/officeart/2005/8/layout/hChevron3"/>
    <dgm:cxn modelId="{6C5CB52C-73B7-4C05-8BC2-A0329B5164FA}" srcId="{B43BEC93-CB0D-4302-883A-4B4C984CC0CD}" destId="{EB9FBE39-10B1-494F-A9BF-B26B1A667A61}" srcOrd="8" destOrd="0" parTransId="{98B185DB-7365-4A6F-AAE5-061A4343BE91}" sibTransId="{7AB5EECA-7ED8-4BC4-B815-388ED870F5EF}"/>
    <dgm:cxn modelId="{A8884161-2405-49FD-9BF8-E46C3077C284}" type="presOf" srcId="{441EAE2E-F488-4B21-B2F4-4B7742877811}" destId="{03B2F773-0FF2-4587-A042-6F673B7A95F0}" srcOrd="0" destOrd="0" presId="urn:microsoft.com/office/officeart/2005/8/layout/hChevron3"/>
    <dgm:cxn modelId="{885C39AC-181A-4D82-BF07-8247F0027BE9}" type="presOf" srcId="{775D06D6-6822-476F-BE21-DF7F7EEAE3E9}" destId="{214F8542-A42D-4AED-940E-3382195AD6B0}" srcOrd="0" destOrd="0" presId="urn:microsoft.com/office/officeart/2005/8/layout/hChevron3"/>
    <dgm:cxn modelId="{DE6EA78F-1DDD-4D91-BFB2-4DB646A1A60C}" type="presOf" srcId="{29B7C907-20ED-4A0E-9807-D612E4C2C8B7}" destId="{708A8840-CAA0-4174-AC91-3CDA42F43F65}" srcOrd="0" destOrd="0" presId="urn:microsoft.com/office/officeart/2005/8/layout/hChevron3"/>
    <dgm:cxn modelId="{5BB64A4D-52B6-43A7-BF0E-46AB9F5E0428}" srcId="{B43BEC93-CB0D-4302-883A-4B4C984CC0CD}" destId="{5B772823-6DF8-4EBB-9ABF-585E1AA589D4}" srcOrd="9" destOrd="0" parTransId="{BC94AC12-2FB6-4437-84B3-40B7A4E58970}" sibTransId="{FCC49ED7-1E3F-4664-B2B8-2C90B3CE7C28}"/>
    <dgm:cxn modelId="{C79707B3-F6E3-4168-AE64-15798FFDA0DE}" srcId="{B43BEC93-CB0D-4302-883A-4B4C984CC0CD}" destId="{3E5D7113-C5BE-495B-9DB0-6A72302A938F}" srcOrd="5" destOrd="0" parTransId="{5564319C-DB6F-413B-8565-3F412C884780}" sibTransId="{B43AB5B3-5DB9-46DE-8C65-760B06DCE92B}"/>
    <dgm:cxn modelId="{F063F61D-1E6B-485A-8290-F28E96DA2ABC}" type="presOf" srcId="{2BEA86A5-6B5B-4822-BB75-4554FF3DAE58}" destId="{480ECC48-49C4-4C9B-94CC-8FAECEEE2BAF}" srcOrd="0" destOrd="0" presId="urn:microsoft.com/office/officeart/2005/8/layout/hChevron3"/>
    <dgm:cxn modelId="{4CDDA586-8D45-4BD0-AAB5-832E8CC1CCAE}" srcId="{B43BEC93-CB0D-4302-883A-4B4C984CC0CD}" destId="{02794ED7-CAA9-40A5-B530-C29136155EA6}" srcOrd="10" destOrd="0" parTransId="{4E0CB80D-E37A-4A7B-B479-D6D030F740D4}" sibTransId="{0BD2F4E5-0A53-4F05-ACE8-1E3427637727}"/>
    <dgm:cxn modelId="{C1FCD6C6-BE19-4BC5-B69C-517F54D39A1E}" srcId="{B43BEC93-CB0D-4302-883A-4B4C984CC0CD}" destId="{62D5C078-4B84-4C47-A816-980DB4F3F30B}" srcOrd="4" destOrd="0" parTransId="{E6291F0C-A700-41F8-8C0C-07BAC16F2CB9}" sibTransId="{CCE8758A-51DC-4EC8-801E-18E23A0D7CEE}"/>
    <dgm:cxn modelId="{BD06A6CC-4A33-4323-90CD-14E4064ED48F}" srcId="{B43BEC93-CB0D-4302-883A-4B4C984CC0CD}" destId="{D9386A17-2846-429C-B59E-53281E5B3E0A}" srcOrd="6" destOrd="0" parTransId="{323E019C-7A49-4BB9-8275-C6BF643AC802}" sibTransId="{FB343B76-A80B-4958-A204-F4A6A1496014}"/>
    <dgm:cxn modelId="{85C93176-B0F0-4171-ADAE-E5BEEDEBF5E9}" srcId="{B43BEC93-CB0D-4302-883A-4B4C984CC0CD}" destId="{C8574AF2-AA22-492E-9792-AEED8B5D1AE3}" srcOrd="17" destOrd="0" parTransId="{9ED8D2E4-931C-44C7-9BD7-F6EC3880B39A}" sibTransId="{19CBB0F9-B566-472C-A109-FBECAB6C3CA0}"/>
    <dgm:cxn modelId="{5EDEB86F-00A0-4EE3-BA58-11C28F17B80F}" type="presOf" srcId="{C09E998A-30A8-4F87-A2B1-67747B2F2A9A}" destId="{B92F4D0C-FED3-4EBF-9ADF-C781BFD09A60}" srcOrd="0" destOrd="0" presId="urn:microsoft.com/office/officeart/2005/8/layout/hChevron3"/>
    <dgm:cxn modelId="{15C5612F-143A-41D8-ADDE-25922968E712}" type="presOf" srcId="{CEB056E9-6074-4D19-824E-274BE37A8584}" destId="{81D3D983-9260-455D-B5A0-ADF0002C9B0F}" srcOrd="0" destOrd="0" presId="urn:microsoft.com/office/officeart/2005/8/layout/hChevron3"/>
    <dgm:cxn modelId="{E9CEECFC-05FE-483D-A728-F9F407373EAF}" type="presOf" srcId="{B43BEC93-CB0D-4302-883A-4B4C984CC0CD}" destId="{51BF8C68-CD11-47C3-9B77-C16A2D9ED231}" srcOrd="0" destOrd="0" presId="urn:microsoft.com/office/officeart/2005/8/layout/hChevron3"/>
    <dgm:cxn modelId="{2E1E5EA4-54B3-4060-90BA-CFF0B6A70DC6}" srcId="{B43BEC93-CB0D-4302-883A-4B4C984CC0CD}" destId="{775D06D6-6822-476F-BE21-DF7F7EEAE3E9}" srcOrd="14" destOrd="0" parTransId="{E8852A7B-6E91-4820-A105-2539DB9B7361}" sibTransId="{0BB4F603-2975-46EC-9B85-FD9735BFA99C}"/>
    <dgm:cxn modelId="{45FA02F3-5D8B-41F7-BD53-E89162DAA1A0}" srcId="{B43BEC93-CB0D-4302-883A-4B4C984CC0CD}" destId="{C2BA6DCD-C0A6-4B43-902A-FD07048E3B6B}" srcOrd="2" destOrd="0" parTransId="{29C63F68-A6CA-4BB4-A72F-D89F886A7BC1}" sibTransId="{9AA50C07-BD47-4274-ADE6-21262DB38E22}"/>
    <dgm:cxn modelId="{A6CE88EC-2B1D-4A15-90EB-2B868D095980}" type="presOf" srcId="{42331E97-BEB6-49AD-BDB8-9D34FC631A48}" destId="{5C7CE9B3-DC14-48B3-9309-C9510E795CF8}" srcOrd="0" destOrd="0" presId="urn:microsoft.com/office/officeart/2005/8/layout/hChevron3"/>
    <dgm:cxn modelId="{D8EA94F9-AEF0-4B8E-B0E6-674991BC39CC}" srcId="{B43BEC93-CB0D-4302-883A-4B4C984CC0CD}" destId="{972F925C-16A6-464D-B0A4-466446E0D87A}" srcOrd="20" destOrd="0" parTransId="{AF056FEF-3B86-4896-AB60-E24A9E56E23D}" sibTransId="{E2A01882-3F9C-4FFC-B710-3E5457E35EE5}"/>
    <dgm:cxn modelId="{5941FD2D-A007-4447-9DBA-EE4A682A9360}" type="presParOf" srcId="{51BF8C68-CD11-47C3-9B77-C16A2D9ED231}" destId="{708A8840-CAA0-4174-AC91-3CDA42F43F65}" srcOrd="0" destOrd="0" presId="urn:microsoft.com/office/officeart/2005/8/layout/hChevron3"/>
    <dgm:cxn modelId="{22B369E6-01C3-43EA-A831-B9B471BF3EB6}" type="presParOf" srcId="{51BF8C68-CD11-47C3-9B77-C16A2D9ED231}" destId="{0023577D-0F51-47C7-B238-55EE6D03C9D3}" srcOrd="1" destOrd="0" presId="urn:microsoft.com/office/officeart/2005/8/layout/hChevron3"/>
    <dgm:cxn modelId="{74DF1EE4-9538-4D42-8AAA-6FE8D254F617}" type="presParOf" srcId="{51BF8C68-CD11-47C3-9B77-C16A2D9ED231}" destId="{480ECC48-49C4-4C9B-94CC-8FAECEEE2BAF}" srcOrd="2" destOrd="0" presId="urn:microsoft.com/office/officeart/2005/8/layout/hChevron3"/>
    <dgm:cxn modelId="{EB99090E-067E-45CF-AB69-83DFDBB9D579}" type="presParOf" srcId="{51BF8C68-CD11-47C3-9B77-C16A2D9ED231}" destId="{26F70D0A-71DE-47B4-9DBF-4B9810D67BA7}" srcOrd="3" destOrd="0" presId="urn:microsoft.com/office/officeart/2005/8/layout/hChevron3"/>
    <dgm:cxn modelId="{26E2242B-DF4E-4465-B9BE-9132771604F4}" type="presParOf" srcId="{51BF8C68-CD11-47C3-9B77-C16A2D9ED231}" destId="{693D2A2A-7D55-471A-8E34-F032DFA034AD}" srcOrd="4" destOrd="0" presId="urn:microsoft.com/office/officeart/2005/8/layout/hChevron3"/>
    <dgm:cxn modelId="{AE289A90-84F4-4AB8-BB2C-46ADE26A81E3}" type="presParOf" srcId="{51BF8C68-CD11-47C3-9B77-C16A2D9ED231}" destId="{7D64D3C2-6E5D-4547-BEBE-2F51665E8BA6}" srcOrd="5" destOrd="0" presId="urn:microsoft.com/office/officeart/2005/8/layout/hChevron3"/>
    <dgm:cxn modelId="{B2D1F674-6264-4148-B67B-A9B0B5A5251A}" type="presParOf" srcId="{51BF8C68-CD11-47C3-9B77-C16A2D9ED231}" destId="{81D3D983-9260-455D-B5A0-ADF0002C9B0F}" srcOrd="6" destOrd="0" presId="urn:microsoft.com/office/officeart/2005/8/layout/hChevron3"/>
    <dgm:cxn modelId="{8FC3B8D3-7973-482F-8C27-E8F69F1520EA}" type="presParOf" srcId="{51BF8C68-CD11-47C3-9B77-C16A2D9ED231}" destId="{C3750D25-4474-4C42-8933-1B40E4FFF9D6}" srcOrd="7" destOrd="0" presId="urn:microsoft.com/office/officeart/2005/8/layout/hChevron3"/>
    <dgm:cxn modelId="{D3648E21-9345-44AC-B1C5-2AD6CDC1A078}" type="presParOf" srcId="{51BF8C68-CD11-47C3-9B77-C16A2D9ED231}" destId="{784AB235-B42C-414A-A93E-79B626CBF94F}" srcOrd="8" destOrd="0" presId="urn:microsoft.com/office/officeart/2005/8/layout/hChevron3"/>
    <dgm:cxn modelId="{1D9EE968-3C61-40F5-9D9D-F54CA389336F}" type="presParOf" srcId="{51BF8C68-CD11-47C3-9B77-C16A2D9ED231}" destId="{AF9FB289-2032-4D64-8B11-F48CA125B421}" srcOrd="9" destOrd="0" presId="urn:microsoft.com/office/officeart/2005/8/layout/hChevron3"/>
    <dgm:cxn modelId="{5AC4EAFD-BC83-4873-9399-C6F2B0DE39CD}" type="presParOf" srcId="{51BF8C68-CD11-47C3-9B77-C16A2D9ED231}" destId="{04150548-6AA4-4DD5-A931-E4991C30EBE9}" srcOrd="10" destOrd="0" presId="urn:microsoft.com/office/officeart/2005/8/layout/hChevron3"/>
    <dgm:cxn modelId="{796C64DB-3277-4E65-999B-909621F4B336}" type="presParOf" srcId="{51BF8C68-CD11-47C3-9B77-C16A2D9ED231}" destId="{DB5572EA-604B-48E9-BC4B-4C9BE0F9A913}" srcOrd="11" destOrd="0" presId="urn:microsoft.com/office/officeart/2005/8/layout/hChevron3"/>
    <dgm:cxn modelId="{72A95C7B-84AF-4EDF-BAFC-993BF7722682}" type="presParOf" srcId="{51BF8C68-CD11-47C3-9B77-C16A2D9ED231}" destId="{4403D395-E160-44B6-9A53-61CE45A8A9C6}" srcOrd="12" destOrd="0" presId="urn:microsoft.com/office/officeart/2005/8/layout/hChevron3"/>
    <dgm:cxn modelId="{A7A4F2C6-BFBF-42FE-AC2B-005DCCB89930}" type="presParOf" srcId="{51BF8C68-CD11-47C3-9B77-C16A2D9ED231}" destId="{C2A7B5F9-1D98-4E7C-8C10-78CD45184C58}" srcOrd="13" destOrd="0" presId="urn:microsoft.com/office/officeart/2005/8/layout/hChevron3"/>
    <dgm:cxn modelId="{58403AED-CC24-433C-B781-8AE4DF2FE97F}" type="presParOf" srcId="{51BF8C68-CD11-47C3-9B77-C16A2D9ED231}" destId="{0E8DAF3B-02AC-4E43-9AB2-451790C78BB0}" srcOrd="14" destOrd="0" presId="urn:microsoft.com/office/officeart/2005/8/layout/hChevron3"/>
    <dgm:cxn modelId="{A7BF2D44-07D1-4C63-9CC7-05B0DC337AE2}" type="presParOf" srcId="{51BF8C68-CD11-47C3-9B77-C16A2D9ED231}" destId="{61D293E0-36FE-4F8F-B75D-458F129FEBD8}" srcOrd="15" destOrd="0" presId="urn:microsoft.com/office/officeart/2005/8/layout/hChevron3"/>
    <dgm:cxn modelId="{B16C1BED-F157-483D-AC26-A3C05909303D}" type="presParOf" srcId="{51BF8C68-CD11-47C3-9B77-C16A2D9ED231}" destId="{0A1F4F76-B105-4D51-B902-26FF04D28CF9}" srcOrd="16" destOrd="0" presId="urn:microsoft.com/office/officeart/2005/8/layout/hChevron3"/>
    <dgm:cxn modelId="{489D9084-0DAD-4C95-9DF8-250A43BFE8F9}" type="presParOf" srcId="{51BF8C68-CD11-47C3-9B77-C16A2D9ED231}" destId="{EFE6CB25-2F81-4237-99C6-609BD3D09361}" srcOrd="17" destOrd="0" presId="urn:microsoft.com/office/officeart/2005/8/layout/hChevron3"/>
    <dgm:cxn modelId="{6A3FD7F2-78B4-4FE0-8A34-F20477089D54}" type="presParOf" srcId="{51BF8C68-CD11-47C3-9B77-C16A2D9ED231}" destId="{B30F5F21-A775-4110-8E92-FBC1F8A4AA8D}" srcOrd="18" destOrd="0" presId="urn:microsoft.com/office/officeart/2005/8/layout/hChevron3"/>
    <dgm:cxn modelId="{AF62F5FE-DB02-404B-B612-D964A2C58742}" type="presParOf" srcId="{51BF8C68-CD11-47C3-9B77-C16A2D9ED231}" destId="{66C07FC5-971A-4AFD-BC47-65A240D934C7}" srcOrd="19" destOrd="0" presId="urn:microsoft.com/office/officeart/2005/8/layout/hChevron3"/>
    <dgm:cxn modelId="{CED0470B-8B43-4650-85A9-E020F7353C08}" type="presParOf" srcId="{51BF8C68-CD11-47C3-9B77-C16A2D9ED231}" destId="{F43F5FF1-D233-443F-9278-736EEB9F5CB9}" srcOrd="20" destOrd="0" presId="urn:microsoft.com/office/officeart/2005/8/layout/hChevron3"/>
    <dgm:cxn modelId="{BCE9AD4F-D9EF-4EA7-AE85-36E8587C9943}" type="presParOf" srcId="{51BF8C68-CD11-47C3-9B77-C16A2D9ED231}" destId="{184EA9F1-877E-4C74-ABAA-61724827419C}" srcOrd="21" destOrd="0" presId="urn:microsoft.com/office/officeart/2005/8/layout/hChevron3"/>
    <dgm:cxn modelId="{D3995648-DEFD-42AE-A919-A8806C0B7F73}" type="presParOf" srcId="{51BF8C68-CD11-47C3-9B77-C16A2D9ED231}" destId="{6DBF688F-67C4-4A12-B41F-7ECE92EC4DAB}" srcOrd="22" destOrd="0" presId="urn:microsoft.com/office/officeart/2005/8/layout/hChevron3"/>
    <dgm:cxn modelId="{3F063655-0952-436B-9E25-8EB4942E533B}" type="presParOf" srcId="{51BF8C68-CD11-47C3-9B77-C16A2D9ED231}" destId="{5FCE9449-EEF2-4C23-B3A9-FA852A1929D3}" srcOrd="23" destOrd="0" presId="urn:microsoft.com/office/officeart/2005/8/layout/hChevron3"/>
    <dgm:cxn modelId="{E901C199-22F6-41A2-9B3B-135A02BFDEAB}" type="presParOf" srcId="{51BF8C68-CD11-47C3-9B77-C16A2D9ED231}" destId="{294E0B3D-A0E4-4413-9D01-3586515C7BA6}" srcOrd="24" destOrd="0" presId="urn:microsoft.com/office/officeart/2005/8/layout/hChevron3"/>
    <dgm:cxn modelId="{CBA37B82-B498-46D6-85BC-2F605ABE685A}" type="presParOf" srcId="{51BF8C68-CD11-47C3-9B77-C16A2D9ED231}" destId="{3DE189CC-C268-40E7-BAD5-B6E22208A741}" srcOrd="25" destOrd="0" presId="urn:microsoft.com/office/officeart/2005/8/layout/hChevron3"/>
    <dgm:cxn modelId="{F8C15C7B-DFA6-409E-901B-8425CCA49BC1}" type="presParOf" srcId="{51BF8C68-CD11-47C3-9B77-C16A2D9ED231}" destId="{5C7CE9B3-DC14-48B3-9309-C9510E795CF8}" srcOrd="26" destOrd="0" presId="urn:microsoft.com/office/officeart/2005/8/layout/hChevron3"/>
    <dgm:cxn modelId="{FC33BABD-525A-4000-8E92-5E862D9444A4}" type="presParOf" srcId="{51BF8C68-CD11-47C3-9B77-C16A2D9ED231}" destId="{2B3B4D19-28E8-47D0-A1C0-F9D06DF0F370}" srcOrd="27" destOrd="0" presId="urn:microsoft.com/office/officeart/2005/8/layout/hChevron3"/>
    <dgm:cxn modelId="{B7979620-5916-4C39-93D9-3A757BC0EC23}" type="presParOf" srcId="{51BF8C68-CD11-47C3-9B77-C16A2D9ED231}" destId="{214F8542-A42D-4AED-940E-3382195AD6B0}" srcOrd="28" destOrd="0" presId="urn:microsoft.com/office/officeart/2005/8/layout/hChevron3"/>
    <dgm:cxn modelId="{8D8FB758-7B92-491A-A988-027151613840}" type="presParOf" srcId="{51BF8C68-CD11-47C3-9B77-C16A2D9ED231}" destId="{C6012D6C-B541-4B9A-8A55-AFE01798E945}" srcOrd="29" destOrd="0" presId="urn:microsoft.com/office/officeart/2005/8/layout/hChevron3"/>
    <dgm:cxn modelId="{EFA35E53-E1D4-4FB6-8DB6-E1613E55FFB1}" type="presParOf" srcId="{51BF8C68-CD11-47C3-9B77-C16A2D9ED231}" destId="{77757A2C-24A2-4219-8AE2-4E77D07C9FCF}" srcOrd="30" destOrd="0" presId="urn:microsoft.com/office/officeart/2005/8/layout/hChevron3"/>
    <dgm:cxn modelId="{E8EF1B64-B7B2-48DA-9961-2720F4ED07DA}" type="presParOf" srcId="{51BF8C68-CD11-47C3-9B77-C16A2D9ED231}" destId="{A6A63C82-B877-4041-B8F3-94B949EE824D}" srcOrd="31" destOrd="0" presId="urn:microsoft.com/office/officeart/2005/8/layout/hChevron3"/>
    <dgm:cxn modelId="{401D59B8-87A6-4F9E-9E9B-ACF26A6336CE}" type="presParOf" srcId="{51BF8C68-CD11-47C3-9B77-C16A2D9ED231}" destId="{EA120ED5-11F0-44FD-8A7A-0E32065A5763}" srcOrd="32" destOrd="0" presId="urn:microsoft.com/office/officeart/2005/8/layout/hChevron3"/>
    <dgm:cxn modelId="{843D9ABD-4076-4666-9C0D-7EFCF6C51B66}" type="presParOf" srcId="{51BF8C68-CD11-47C3-9B77-C16A2D9ED231}" destId="{304B970C-57E7-43CC-846D-DB4ACA32F510}" srcOrd="33" destOrd="0" presId="urn:microsoft.com/office/officeart/2005/8/layout/hChevron3"/>
    <dgm:cxn modelId="{D3D79805-224C-4744-BC33-3BDE67C93E56}" type="presParOf" srcId="{51BF8C68-CD11-47C3-9B77-C16A2D9ED231}" destId="{1A9A7646-10D5-45E8-B860-3BB6F6319189}" srcOrd="34" destOrd="0" presId="urn:microsoft.com/office/officeart/2005/8/layout/hChevron3"/>
    <dgm:cxn modelId="{300E5803-25A5-4E02-BE7E-BEADAE8C7967}" type="presParOf" srcId="{51BF8C68-CD11-47C3-9B77-C16A2D9ED231}" destId="{8AADC636-9FDA-4555-BDE8-7D58854D01B9}" srcOrd="35" destOrd="0" presId="urn:microsoft.com/office/officeart/2005/8/layout/hChevron3"/>
    <dgm:cxn modelId="{9802F6B9-694D-427F-B833-3A7D76F59BD9}" type="presParOf" srcId="{51BF8C68-CD11-47C3-9B77-C16A2D9ED231}" destId="{03B2F773-0FF2-4587-A042-6F673B7A95F0}" srcOrd="36" destOrd="0" presId="urn:microsoft.com/office/officeart/2005/8/layout/hChevron3"/>
    <dgm:cxn modelId="{23CB36B5-A649-4214-9B48-4D02FA53E700}" type="presParOf" srcId="{51BF8C68-CD11-47C3-9B77-C16A2D9ED231}" destId="{7023D5BA-2968-4C7E-9E3C-BA12F9052415}" srcOrd="37" destOrd="0" presId="urn:microsoft.com/office/officeart/2005/8/layout/hChevron3"/>
    <dgm:cxn modelId="{8690692F-3553-4A93-908B-7AFA1E9DFED3}" type="presParOf" srcId="{51BF8C68-CD11-47C3-9B77-C16A2D9ED231}" destId="{B92F4D0C-FED3-4EBF-9ADF-C781BFD09A60}" srcOrd="38" destOrd="0" presId="urn:microsoft.com/office/officeart/2005/8/layout/hChevron3"/>
    <dgm:cxn modelId="{EBD5D825-3AB8-4749-9330-F0370CDB2FD6}" type="presParOf" srcId="{51BF8C68-CD11-47C3-9B77-C16A2D9ED231}" destId="{047D184C-9B70-423C-8FD8-A43563481E66}" srcOrd="39" destOrd="0" presId="urn:microsoft.com/office/officeart/2005/8/layout/hChevron3"/>
    <dgm:cxn modelId="{268CE0C9-0A61-4363-82CA-EC19CF115305}" type="presParOf" srcId="{51BF8C68-CD11-47C3-9B77-C16A2D9ED231}" destId="{C7C630DC-E8E2-4B95-8FB8-71C2A3A5BEBF}" srcOrd="4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92E3FFD5-AF82-4434-8B95-074B09277236}"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4AE5D31E-C35A-4D6F-A7E9-B9A85B149B70}" type="presOf" srcId="{28B08D94-0B5C-8441-BA84-04E3438A9553}" destId="{48DB70BE-7A7F-6A47-8BED-2ACA9DBAD57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301E17A0-52AE-4EA1-906E-914E6DA3673F}" type="presOf" srcId="{CDFD5405-A9A8-8840-891E-916467BD5A3C}" destId="{FB4D004B-3304-884C-8FB4-7535E3221AA0}" srcOrd="0" destOrd="0" presId="urn:microsoft.com/office/officeart/2005/8/layout/hChevron3"/>
    <dgm:cxn modelId="{27EB4154-7821-4D1C-A204-34DD68D3E815}"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1FA2BD3E-86A8-4B8C-8856-7816DEB74B97}" type="presOf" srcId="{14C705D4-E2FE-5A4B-A645-147FFFD154FE}" destId="{A4680B5E-0439-D045-AFB2-845B3F67A33B}" srcOrd="0" destOrd="0" presId="urn:microsoft.com/office/officeart/2005/8/layout/hChevron3"/>
    <dgm:cxn modelId="{1E8C27BB-EC64-4699-A710-AC08F296CE26}" type="presOf" srcId="{A77A7021-0890-6145-AA07-CE3AFE8E6162}" destId="{67B2604B-6114-9A49-9A0B-68E95DB12AE3}" srcOrd="0" destOrd="0" presId="urn:microsoft.com/office/officeart/2005/8/layout/hChevron3"/>
    <dgm:cxn modelId="{D8A14259-56B0-4F25-9BC1-253D31575863}" type="presParOf" srcId="{67B2604B-6114-9A49-9A0B-68E95DB12AE3}" destId="{A4680B5E-0439-D045-AFB2-845B3F67A33B}" srcOrd="0" destOrd="0" presId="urn:microsoft.com/office/officeart/2005/8/layout/hChevron3"/>
    <dgm:cxn modelId="{2E4AFA9C-DD4F-43F5-BECF-C2AC9486E7AB}" type="presParOf" srcId="{67B2604B-6114-9A49-9A0B-68E95DB12AE3}" destId="{CD4FC228-7979-624C-A2AA-20338393C04B}" srcOrd="1" destOrd="0" presId="urn:microsoft.com/office/officeart/2005/8/layout/hChevron3"/>
    <dgm:cxn modelId="{5D969BB5-9C1C-49E3-A375-621BC6AEFD47}" type="presParOf" srcId="{67B2604B-6114-9A49-9A0B-68E95DB12AE3}" destId="{48DB70BE-7A7F-6A47-8BED-2ACA9DBAD570}" srcOrd="2" destOrd="0" presId="urn:microsoft.com/office/officeart/2005/8/layout/hChevron3"/>
    <dgm:cxn modelId="{5E9B80E6-3CB1-472D-A610-EAB7D2F2E53D}" type="presParOf" srcId="{67B2604B-6114-9A49-9A0B-68E95DB12AE3}" destId="{4E653630-94E3-4644-98AA-BDC854A8C5AF}" srcOrd="3" destOrd="0" presId="urn:microsoft.com/office/officeart/2005/8/layout/hChevron3"/>
    <dgm:cxn modelId="{9FB87AB8-7A8F-492D-AFE7-21D466A57ED9}" type="presParOf" srcId="{67B2604B-6114-9A49-9A0B-68E95DB12AE3}" destId="{1B414B35-2A66-874E-801A-060032275B7C}" srcOrd="4" destOrd="0" presId="urn:microsoft.com/office/officeart/2005/8/layout/hChevron3"/>
    <dgm:cxn modelId="{E9D0418A-A29E-4EDB-B04E-449E7E9467A1}" type="presParOf" srcId="{67B2604B-6114-9A49-9A0B-68E95DB12AE3}" destId="{2B92C15E-6ADE-A44C-9919-DB117B9B5A9F}" srcOrd="5" destOrd="0" presId="urn:microsoft.com/office/officeart/2005/8/layout/hChevron3"/>
    <dgm:cxn modelId="{F22806D6-F4E3-4F70-8532-8DBACE3FA643}" type="presParOf" srcId="{67B2604B-6114-9A49-9A0B-68E95DB12AE3}" destId="{D5B5634D-392D-014C-9C48-38BDD732DBD4}" srcOrd="6" destOrd="0" presId="urn:microsoft.com/office/officeart/2005/8/layout/hChevron3"/>
    <dgm:cxn modelId="{CF912086-724F-4F06-9289-37E4AEA29593}" type="presParOf" srcId="{67B2604B-6114-9A49-9A0B-68E95DB12AE3}" destId="{F113B0CD-D2C7-304D-BE97-8710AD3D3487}" srcOrd="7" destOrd="0" presId="urn:microsoft.com/office/officeart/2005/8/layout/hChevron3"/>
    <dgm:cxn modelId="{0D52122A-DBC0-4770-804A-763B4EB76A50}"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50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7056" custLinFactNeighborX="14312">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CE3940B0-BEB0-4852-8E0F-DEA26A3F0067}" type="presOf" srcId="{14C705D4-E2FE-5A4B-A645-147FFFD154FE}" destId="{A4680B5E-0439-D045-AFB2-845B3F67A33B}" srcOrd="0" destOrd="0" presId="urn:microsoft.com/office/officeart/2005/8/layout/hChevron3"/>
    <dgm:cxn modelId="{4F629470-86C8-4CD8-9B12-578FF96DA9EE}" type="presOf" srcId="{28B08D94-0B5C-8441-BA84-04E3438A9553}" destId="{48DB70BE-7A7F-6A47-8BED-2ACA9DBAD570}" srcOrd="0" destOrd="0" presId="urn:microsoft.com/office/officeart/2005/8/layout/hChevron3"/>
    <dgm:cxn modelId="{A528B7F9-961B-4EAB-8178-8605A651FE88}"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231A3D64-FC41-4264-8433-94A0E151BE5F}" type="presOf" srcId="{CDFD5405-A9A8-8840-891E-916467BD5A3C}" destId="{FB4D004B-3304-884C-8FB4-7535E3221AA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6467C650-1282-4B7C-9908-AD3C5E065FF1}"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CBB0C76C-279F-4055-87F8-344A0218AFD1}" type="presOf" srcId="{8CFBF7E5-817A-DC41-B5F6-48EB72AC1C01}" destId="{D5B5634D-392D-014C-9C48-38BDD732DBD4}"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4EB459AD-CDC4-48EC-AB34-5C2DB4918DB3}" type="presParOf" srcId="{67B2604B-6114-9A49-9A0B-68E95DB12AE3}" destId="{A4680B5E-0439-D045-AFB2-845B3F67A33B}" srcOrd="0" destOrd="0" presId="urn:microsoft.com/office/officeart/2005/8/layout/hChevron3"/>
    <dgm:cxn modelId="{650AA682-87F5-448F-8D22-100892162482}" type="presParOf" srcId="{67B2604B-6114-9A49-9A0B-68E95DB12AE3}" destId="{CD4FC228-7979-624C-A2AA-20338393C04B}" srcOrd="1" destOrd="0" presId="urn:microsoft.com/office/officeart/2005/8/layout/hChevron3"/>
    <dgm:cxn modelId="{41001BEB-0C07-42E1-98BF-87B49389E3C3}" type="presParOf" srcId="{67B2604B-6114-9A49-9A0B-68E95DB12AE3}" destId="{48DB70BE-7A7F-6A47-8BED-2ACA9DBAD570}" srcOrd="2" destOrd="0" presId="urn:microsoft.com/office/officeart/2005/8/layout/hChevron3"/>
    <dgm:cxn modelId="{2BFB10E0-06F5-44C7-B0B4-5AEB748B16DD}" type="presParOf" srcId="{67B2604B-6114-9A49-9A0B-68E95DB12AE3}" destId="{4E653630-94E3-4644-98AA-BDC854A8C5AF}" srcOrd="3" destOrd="0" presId="urn:microsoft.com/office/officeart/2005/8/layout/hChevron3"/>
    <dgm:cxn modelId="{A9B623B2-B63F-4DC4-B5A4-6ADA22508B74}" type="presParOf" srcId="{67B2604B-6114-9A49-9A0B-68E95DB12AE3}" destId="{1B414B35-2A66-874E-801A-060032275B7C}" srcOrd="4" destOrd="0" presId="urn:microsoft.com/office/officeart/2005/8/layout/hChevron3"/>
    <dgm:cxn modelId="{2005E27F-3314-4382-A2EE-46128270C9D1}" type="presParOf" srcId="{67B2604B-6114-9A49-9A0B-68E95DB12AE3}" destId="{2B92C15E-6ADE-A44C-9919-DB117B9B5A9F}" srcOrd="5" destOrd="0" presId="urn:microsoft.com/office/officeart/2005/8/layout/hChevron3"/>
    <dgm:cxn modelId="{E798DFBD-2319-4D37-9988-28C1E68F1C90}" type="presParOf" srcId="{67B2604B-6114-9A49-9A0B-68E95DB12AE3}" destId="{D5B5634D-392D-014C-9C48-38BDD732DBD4}" srcOrd="6" destOrd="0" presId="urn:microsoft.com/office/officeart/2005/8/layout/hChevron3"/>
    <dgm:cxn modelId="{86F4DC4E-1297-4F41-93E5-67820AF986F5}" type="presParOf" srcId="{67B2604B-6114-9A49-9A0B-68E95DB12AE3}" destId="{F113B0CD-D2C7-304D-BE97-8710AD3D3487}" srcOrd="7" destOrd="0" presId="urn:microsoft.com/office/officeart/2005/8/layout/hChevron3"/>
    <dgm:cxn modelId="{3258DFD7-F244-4F77-A1EA-8225342E4D83}"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2AE502A8-C63C-4523-B347-453C7944BDF1}"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B0A2D63-FEB1-43F3-8E64-B24CD3759F86}" type="presOf" srcId="{CDFD5405-A9A8-8840-891E-916467BD5A3C}" destId="{FB4D004B-3304-884C-8FB4-7535E3221AA0}" srcOrd="0" destOrd="0" presId="urn:microsoft.com/office/officeart/2005/8/layout/hChevron3"/>
    <dgm:cxn modelId="{B3BD0838-FECF-49A4-9D9E-67BB1945832E}"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3161C56F-94B3-4CDE-ACC9-17DAF2C6D100}"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4EF18523-5392-4732-AEFA-52AD5E74B3A3}" type="presOf" srcId="{8CFBF7E5-817A-DC41-B5F6-48EB72AC1C01}" destId="{D5B5634D-392D-014C-9C48-38BDD732DBD4}" srcOrd="0" destOrd="0" presId="urn:microsoft.com/office/officeart/2005/8/layout/hChevron3"/>
    <dgm:cxn modelId="{CBE64634-0C77-4019-B1D2-D7182ECF9EB6}" type="presOf" srcId="{28B08D94-0B5C-8441-BA84-04E3438A9553}" destId="{48DB70BE-7A7F-6A47-8BED-2ACA9DBAD570}"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A9CDBEDB-DB85-4394-8376-430FF54A16E5}"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9CD0E995-F9D3-410F-AEB9-3D0A7A62267E}" type="presParOf" srcId="{67B2604B-6114-9A49-9A0B-68E95DB12AE3}" destId="{A4680B5E-0439-D045-AFB2-845B3F67A33B}" srcOrd="0" destOrd="0" presId="urn:microsoft.com/office/officeart/2005/8/layout/hChevron3"/>
    <dgm:cxn modelId="{FFA092D9-69A3-4C83-9A85-803903D27445}" type="presParOf" srcId="{67B2604B-6114-9A49-9A0B-68E95DB12AE3}" destId="{CD4FC228-7979-624C-A2AA-20338393C04B}" srcOrd="1" destOrd="0" presId="urn:microsoft.com/office/officeart/2005/8/layout/hChevron3"/>
    <dgm:cxn modelId="{C5313D58-52A0-4025-AB5B-B24D5887E534}" type="presParOf" srcId="{67B2604B-6114-9A49-9A0B-68E95DB12AE3}" destId="{48DB70BE-7A7F-6A47-8BED-2ACA9DBAD570}" srcOrd="2" destOrd="0" presId="urn:microsoft.com/office/officeart/2005/8/layout/hChevron3"/>
    <dgm:cxn modelId="{AE9FD461-2AF2-490F-9BBE-84E40B5F5555}" type="presParOf" srcId="{67B2604B-6114-9A49-9A0B-68E95DB12AE3}" destId="{4E653630-94E3-4644-98AA-BDC854A8C5AF}" srcOrd="3" destOrd="0" presId="urn:microsoft.com/office/officeart/2005/8/layout/hChevron3"/>
    <dgm:cxn modelId="{0205520A-B018-4054-B475-4585D95FF00D}" type="presParOf" srcId="{67B2604B-6114-9A49-9A0B-68E95DB12AE3}" destId="{1B414B35-2A66-874E-801A-060032275B7C}" srcOrd="4" destOrd="0" presId="urn:microsoft.com/office/officeart/2005/8/layout/hChevron3"/>
    <dgm:cxn modelId="{E4CC484B-EEF7-4A19-A2BD-44477B1B7B9B}" type="presParOf" srcId="{67B2604B-6114-9A49-9A0B-68E95DB12AE3}" destId="{2B92C15E-6ADE-A44C-9919-DB117B9B5A9F}" srcOrd="5" destOrd="0" presId="urn:microsoft.com/office/officeart/2005/8/layout/hChevron3"/>
    <dgm:cxn modelId="{EF3B0C0F-EDED-45F2-AEFC-248AD870DFF2}" type="presParOf" srcId="{67B2604B-6114-9A49-9A0B-68E95DB12AE3}" destId="{D5B5634D-392D-014C-9C48-38BDD732DBD4}" srcOrd="6" destOrd="0" presId="urn:microsoft.com/office/officeart/2005/8/layout/hChevron3"/>
    <dgm:cxn modelId="{FD4DB862-05C9-46DD-9F2C-2AD0D0163D17}" type="presParOf" srcId="{67B2604B-6114-9A49-9A0B-68E95DB12AE3}" destId="{F113B0CD-D2C7-304D-BE97-8710AD3D3487}" srcOrd="7" destOrd="0" presId="urn:microsoft.com/office/officeart/2005/8/layout/hChevron3"/>
    <dgm:cxn modelId="{B0C30D49-EFDD-43EC-8648-60969E8CD3F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DB069E6D-9B89-44DC-93DF-CF1AA4769C48}" type="presOf" srcId="{CDFD5405-A9A8-8840-891E-916467BD5A3C}" destId="{FB4D004B-3304-884C-8FB4-7535E3221AA0}" srcOrd="0" destOrd="0" presId="urn:microsoft.com/office/officeart/2005/8/layout/hChevron3"/>
    <dgm:cxn modelId="{C2C683CE-214E-4C16-AEC4-798DEFF15579}"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FB0E88D-CAAE-4948-AE51-88352B35C3AE}" type="presOf" srcId="{A77A7021-0890-6145-AA07-CE3AFE8E6162}" destId="{67B2604B-6114-9A49-9A0B-68E95DB12AE3}"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DC07F5DF-11A0-4C4C-89F8-AC74338F7460}" type="presOf" srcId="{28B08D94-0B5C-8441-BA84-04E3438A9553}" destId="{48DB70BE-7A7F-6A47-8BED-2ACA9DBAD570}" srcOrd="0" destOrd="0" presId="urn:microsoft.com/office/officeart/2005/8/layout/hChevron3"/>
    <dgm:cxn modelId="{EFE0F674-BDE9-4394-BFFF-2AE707942B1E}" type="presOf" srcId="{90B7B803-592D-504F-9EE1-DD6242F23B11}" destId="{1B414B35-2A66-874E-801A-060032275B7C}" srcOrd="0" destOrd="0" presId="urn:microsoft.com/office/officeart/2005/8/layout/hChevron3"/>
    <dgm:cxn modelId="{FE4DFB93-C16E-405D-AF6B-1E1C00CE10EB}"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03A317CF-B447-4085-A084-CB36B171B962}" type="presParOf" srcId="{67B2604B-6114-9A49-9A0B-68E95DB12AE3}" destId="{A4680B5E-0439-D045-AFB2-845B3F67A33B}" srcOrd="0" destOrd="0" presId="urn:microsoft.com/office/officeart/2005/8/layout/hChevron3"/>
    <dgm:cxn modelId="{6498EABB-F4DE-4CD9-BBC2-C1BCB560EA15}" type="presParOf" srcId="{67B2604B-6114-9A49-9A0B-68E95DB12AE3}" destId="{CD4FC228-7979-624C-A2AA-20338393C04B}" srcOrd="1" destOrd="0" presId="urn:microsoft.com/office/officeart/2005/8/layout/hChevron3"/>
    <dgm:cxn modelId="{CDF18262-8439-4811-821F-8808B63D3356}" type="presParOf" srcId="{67B2604B-6114-9A49-9A0B-68E95DB12AE3}" destId="{48DB70BE-7A7F-6A47-8BED-2ACA9DBAD570}" srcOrd="2" destOrd="0" presId="urn:microsoft.com/office/officeart/2005/8/layout/hChevron3"/>
    <dgm:cxn modelId="{8438815A-D9EA-49B2-9D9E-407690B67A2E}" type="presParOf" srcId="{67B2604B-6114-9A49-9A0B-68E95DB12AE3}" destId="{4E653630-94E3-4644-98AA-BDC854A8C5AF}" srcOrd="3" destOrd="0" presId="urn:microsoft.com/office/officeart/2005/8/layout/hChevron3"/>
    <dgm:cxn modelId="{DCEFDE7A-5820-4720-A807-4AA6D9B78371}" type="presParOf" srcId="{67B2604B-6114-9A49-9A0B-68E95DB12AE3}" destId="{1B414B35-2A66-874E-801A-060032275B7C}" srcOrd="4" destOrd="0" presId="urn:microsoft.com/office/officeart/2005/8/layout/hChevron3"/>
    <dgm:cxn modelId="{EDC5AB4B-95C5-4342-80BD-CB8F4EA46FD9}" type="presParOf" srcId="{67B2604B-6114-9A49-9A0B-68E95DB12AE3}" destId="{2B92C15E-6ADE-A44C-9919-DB117B9B5A9F}" srcOrd="5" destOrd="0" presId="urn:microsoft.com/office/officeart/2005/8/layout/hChevron3"/>
    <dgm:cxn modelId="{AEBAF637-5058-484E-9030-8CD5CDE1A6CC}" type="presParOf" srcId="{67B2604B-6114-9A49-9A0B-68E95DB12AE3}" destId="{D5B5634D-392D-014C-9C48-38BDD732DBD4}" srcOrd="6" destOrd="0" presId="urn:microsoft.com/office/officeart/2005/8/layout/hChevron3"/>
    <dgm:cxn modelId="{4D0A253F-E824-4766-AAD8-8CA761E796C9}" type="presParOf" srcId="{67B2604B-6114-9A49-9A0B-68E95DB12AE3}" destId="{F113B0CD-D2C7-304D-BE97-8710AD3D3487}" srcOrd="7" destOrd="0" presId="urn:microsoft.com/office/officeart/2005/8/layout/hChevron3"/>
    <dgm:cxn modelId="{EC22C4EC-88F9-42D8-851D-8C661C35FE66}"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D16C621D-3049-4F1D-87F3-32CDF1BE1163}" type="presOf" srcId="{14C705D4-E2FE-5A4B-A645-147FFFD154FE}" destId="{A4680B5E-0439-D045-AFB2-845B3F67A33B}" srcOrd="0" destOrd="0" presId="urn:microsoft.com/office/officeart/2005/8/layout/hChevron3"/>
    <dgm:cxn modelId="{0B608417-745F-4637-906B-746FA8B4CEC2}"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CA7C7BE5-9177-4AD8-856A-9EE252EF3406}" type="presOf" srcId="{A77A7021-0890-6145-AA07-CE3AFE8E6162}" destId="{67B2604B-6114-9A49-9A0B-68E95DB12AE3}" srcOrd="0" destOrd="0" presId="urn:microsoft.com/office/officeart/2005/8/layout/hChevron3"/>
    <dgm:cxn modelId="{105F2515-540B-4554-9D8B-0C377C92ED65}" type="presOf" srcId="{CDFD5405-A9A8-8840-891E-916467BD5A3C}" destId="{FB4D004B-3304-884C-8FB4-7535E3221AA0}"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0471A446-79B5-4147-942A-B75A23DF040E}" type="presOf" srcId="{90B7B803-592D-504F-9EE1-DD6242F23B11}" destId="{1B414B35-2A66-874E-801A-060032275B7C}" srcOrd="0" destOrd="0" presId="urn:microsoft.com/office/officeart/2005/8/layout/hChevron3"/>
    <dgm:cxn modelId="{549A4DCE-08AE-4F0C-9113-1FD1520E934A}" type="presOf" srcId="{8CFBF7E5-817A-DC41-B5F6-48EB72AC1C01}" destId="{D5B5634D-392D-014C-9C48-38BDD732DBD4}"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09928A0C-F4AA-457E-BB22-606C3D220FB9}" type="presParOf" srcId="{67B2604B-6114-9A49-9A0B-68E95DB12AE3}" destId="{A4680B5E-0439-D045-AFB2-845B3F67A33B}" srcOrd="0" destOrd="0" presId="urn:microsoft.com/office/officeart/2005/8/layout/hChevron3"/>
    <dgm:cxn modelId="{4316254B-E5C8-4C36-8957-E19C0F697890}" type="presParOf" srcId="{67B2604B-6114-9A49-9A0B-68E95DB12AE3}" destId="{CD4FC228-7979-624C-A2AA-20338393C04B}" srcOrd="1" destOrd="0" presId="urn:microsoft.com/office/officeart/2005/8/layout/hChevron3"/>
    <dgm:cxn modelId="{F8D846BE-0800-4253-82A5-E979C3BC3C3B}" type="presParOf" srcId="{67B2604B-6114-9A49-9A0B-68E95DB12AE3}" destId="{48DB70BE-7A7F-6A47-8BED-2ACA9DBAD570}" srcOrd="2" destOrd="0" presId="urn:microsoft.com/office/officeart/2005/8/layout/hChevron3"/>
    <dgm:cxn modelId="{27C3618D-997E-4CD2-9ED1-BAE21D871BE3}" type="presParOf" srcId="{67B2604B-6114-9A49-9A0B-68E95DB12AE3}" destId="{4E653630-94E3-4644-98AA-BDC854A8C5AF}" srcOrd="3" destOrd="0" presId="urn:microsoft.com/office/officeart/2005/8/layout/hChevron3"/>
    <dgm:cxn modelId="{5BF84F59-E6F9-457D-9F8B-CEBDFEA64BA4}" type="presParOf" srcId="{67B2604B-6114-9A49-9A0B-68E95DB12AE3}" destId="{1B414B35-2A66-874E-801A-060032275B7C}" srcOrd="4" destOrd="0" presId="urn:microsoft.com/office/officeart/2005/8/layout/hChevron3"/>
    <dgm:cxn modelId="{AE183E86-F54C-4D4F-9A3C-82E7A1CC3934}" type="presParOf" srcId="{67B2604B-6114-9A49-9A0B-68E95DB12AE3}" destId="{2B92C15E-6ADE-A44C-9919-DB117B9B5A9F}" srcOrd="5" destOrd="0" presId="urn:microsoft.com/office/officeart/2005/8/layout/hChevron3"/>
    <dgm:cxn modelId="{B11F1A4A-D3DD-48C6-BE26-A63B966F98A1}" type="presParOf" srcId="{67B2604B-6114-9A49-9A0B-68E95DB12AE3}" destId="{D5B5634D-392D-014C-9C48-38BDD732DBD4}" srcOrd="6" destOrd="0" presId="urn:microsoft.com/office/officeart/2005/8/layout/hChevron3"/>
    <dgm:cxn modelId="{78DC8B28-C355-414F-BCCD-8F1A1B9E88F2}" type="presParOf" srcId="{67B2604B-6114-9A49-9A0B-68E95DB12AE3}" destId="{F113B0CD-D2C7-304D-BE97-8710AD3D3487}" srcOrd="7" destOrd="0" presId="urn:microsoft.com/office/officeart/2005/8/layout/hChevron3"/>
    <dgm:cxn modelId="{90D5BE80-95C6-4A59-9A8B-3750B2672981}"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402EB29C-4DD9-46B5-AE0B-28E8A0787FDB}"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80192BC6-FC32-4B92-AE97-215D62A9BC24}" type="presOf" srcId="{CDFD5405-A9A8-8840-891E-916467BD5A3C}" destId="{FB4D004B-3304-884C-8FB4-7535E3221AA0}" srcOrd="0" destOrd="0" presId="urn:microsoft.com/office/officeart/2005/8/layout/hChevron3"/>
    <dgm:cxn modelId="{2B5B81D0-EBC4-4BDD-933D-324FFEA285EF}"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0512B357-5A71-4C63-BC9E-7D5618DC4B94}" type="presOf" srcId="{90B7B803-592D-504F-9EE1-DD6242F23B11}" destId="{1B414B35-2A66-874E-801A-060032275B7C}"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A17CEC87-7529-6940-902D-B4A669D4DA87}" srcId="{A77A7021-0890-6145-AA07-CE3AFE8E6162}" destId="{90B7B803-592D-504F-9EE1-DD6242F23B11}" srcOrd="2" destOrd="0" parTransId="{58D7D292-0A0C-544D-86D7-34C2F078BFC0}" sibTransId="{82732EE6-EBD7-8144-9CD3-772EA5088C1F}"/>
    <dgm:cxn modelId="{ADAECB61-4DAA-4F27-979D-8846EF1E00AF}" type="presOf" srcId="{28B08D94-0B5C-8441-BA84-04E3438A9553}" destId="{48DB70BE-7A7F-6A47-8BED-2ACA9DBAD570}" srcOrd="0" destOrd="0" presId="urn:microsoft.com/office/officeart/2005/8/layout/hChevron3"/>
    <dgm:cxn modelId="{5BD02D16-252D-4D93-BACC-BBDE1BD1E7DA}"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6ECA5FDA-5298-4157-816E-42DB6F9A25B6}" type="presOf" srcId="{8CFBF7E5-817A-DC41-B5F6-48EB72AC1C01}" destId="{D5B5634D-392D-014C-9C48-38BDD732DBD4}" srcOrd="0" destOrd="0" presId="urn:microsoft.com/office/officeart/2005/8/layout/hChevron3"/>
    <dgm:cxn modelId="{9A9F2349-BC55-4971-8A8D-6BA5DFC3C16D}" type="presParOf" srcId="{67B2604B-6114-9A49-9A0B-68E95DB12AE3}" destId="{A4680B5E-0439-D045-AFB2-845B3F67A33B}" srcOrd="0" destOrd="0" presId="urn:microsoft.com/office/officeart/2005/8/layout/hChevron3"/>
    <dgm:cxn modelId="{9929BBE1-D126-4400-A036-93B85EFDD217}" type="presParOf" srcId="{67B2604B-6114-9A49-9A0B-68E95DB12AE3}" destId="{CD4FC228-7979-624C-A2AA-20338393C04B}" srcOrd="1" destOrd="0" presId="urn:microsoft.com/office/officeart/2005/8/layout/hChevron3"/>
    <dgm:cxn modelId="{30523CA8-45DE-449B-B034-6A8888332041}" type="presParOf" srcId="{67B2604B-6114-9A49-9A0B-68E95DB12AE3}" destId="{48DB70BE-7A7F-6A47-8BED-2ACA9DBAD570}" srcOrd="2" destOrd="0" presId="urn:microsoft.com/office/officeart/2005/8/layout/hChevron3"/>
    <dgm:cxn modelId="{41661E6B-27B2-40E4-A550-D8EA09DB545C}" type="presParOf" srcId="{67B2604B-6114-9A49-9A0B-68E95DB12AE3}" destId="{4E653630-94E3-4644-98AA-BDC854A8C5AF}" srcOrd="3" destOrd="0" presId="urn:microsoft.com/office/officeart/2005/8/layout/hChevron3"/>
    <dgm:cxn modelId="{18D7E0F0-6416-449D-A973-B869FCBF685B}" type="presParOf" srcId="{67B2604B-6114-9A49-9A0B-68E95DB12AE3}" destId="{1B414B35-2A66-874E-801A-060032275B7C}" srcOrd="4" destOrd="0" presId="urn:microsoft.com/office/officeart/2005/8/layout/hChevron3"/>
    <dgm:cxn modelId="{C98526F0-3957-4FB8-AB37-4D90D485141D}" type="presParOf" srcId="{67B2604B-6114-9A49-9A0B-68E95DB12AE3}" destId="{2B92C15E-6ADE-A44C-9919-DB117B9B5A9F}" srcOrd="5" destOrd="0" presId="urn:microsoft.com/office/officeart/2005/8/layout/hChevron3"/>
    <dgm:cxn modelId="{48E3685E-2E3A-4984-A1B9-B849FBB67B14}" type="presParOf" srcId="{67B2604B-6114-9A49-9A0B-68E95DB12AE3}" destId="{D5B5634D-392D-014C-9C48-38BDD732DBD4}" srcOrd="6" destOrd="0" presId="urn:microsoft.com/office/officeart/2005/8/layout/hChevron3"/>
    <dgm:cxn modelId="{82750E79-3331-4583-9848-96C359E1748A}" type="presParOf" srcId="{67B2604B-6114-9A49-9A0B-68E95DB12AE3}" destId="{F113B0CD-D2C7-304D-BE97-8710AD3D3487}" srcOrd="7" destOrd="0" presId="urn:microsoft.com/office/officeart/2005/8/layout/hChevron3"/>
    <dgm:cxn modelId="{69A2CAA4-5D7A-4EC7-9D2C-A8B952424F44}"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451C0BD0-6883-472E-9C16-87F6FA3D8772}" type="presOf" srcId="{90B7B803-592D-504F-9EE1-DD6242F23B11}" destId="{1B414B35-2A66-874E-801A-060032275B7C}" srcOrd="0" destOrd="0" presId="urn:microsoft.com/office/officeart/2005/8/layout/hChevron3"/>
    <dgm:cxn modelId="{B5D0AA65-7413-4EEE-B729-2DC1D0590D88}" type="presOf" srcId="{8CFBF7E5-817A-DC41-B5F6-48EB72AC1C01}" destId="{D5B5634D-392D-014C-9C48-38BDD732DBD4}" srcOrd="0" destOrd="0" presId="urn:microsoft.com/office/officeart/2005/8/layout/hChevron3"/>
    <dgm:cxn modelId="{D3B8709A-FCC7-4115-A820-4BC88F0AFC18}" type="presOf" srcId="{A77A7021-0890-6145-AA07-CE3AFE8E6162}" destId="{67B2604B-6114-9A49-9A0B-68E95DB12AE3}" srcOrd="0" destOrd="0" presId="urn:microsoft.com/office/officeart/2005/8/layout/hChevron3"/>
    <dgm:cxn modelId="{254F60E2-077C-4DB3-9C85-5240DF11A9D9}"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0174C78F-11DA-49D1-9A2A-DBBC32086C7B}" type="presOf" srcId="{28B08D94-0B5C-8441-BA84-04E3438A9553}" destId="{48DB70BE-7A7F-6A47-8BED-2ACA9DBAD570}"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BB3EAD7A-BDDE-4CA8-B06E-4A162A24B860}" type="presOf" srcId="{CDFD5405-A9A8-8840-891E-916467BD5A3C}" destId="{FB4D004B-3304-884C-8FB4-7535E3221AA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71B772AE-ED20-4F5B-AE6D-28745861F6B5}" type="presParOf" srcId="{67B2604B-6114-9A49-9A0B-68E95DB12AE3}" destId="{A4680B5E-0439-D045-AFB2-845B3F67A33B}" srcOrd="0" destOrd="0" presId="urn:microsoft.com/office/officeart/2005/8/layout/hChevron3"/>
    <dgm:cxn modelId="{26ECC65D-0182-41CA-8E15-79D25C640D0E}" type="presParOf" srcId="{67B2604B-6114-9A49-9A0B-68E95DB12AE3}" destId="{CD4FC228-7979-624C-A2AA-20338393C04B}" srcOrd="1" destOrd="0" presId="urn:microsoft.com/office/officeart/2005/8/layout/hChevron3"/>
    <dgm:cxn modelId="{C88FEC22-AB1D-476A-8740-3B599BE1DDD0}" type="presParOf" srcId="{67B2604B-6114-9A49-9A0B-68E95DB12AE3}" destId="{48DB70BE-7A7F-6A47-8BED-2ACA9DBAD570}" srcOrd="2" destOrd="0" presId="urn:microsoft.com/office/officeart/2005/8/layout/hChevron3"/>
    <dgm:cxn modelId="{1EE49A1A-0384-4A72-9821-F8AE6FEBE3D7}" type="presParOf" srcId="{67B2604B-6114-9A49-9A0B-68E95DB12AE3}" destId="{4E653630-94E3-4644-98AA-BDC854A8C5AF}" srcOrd="3" destOrd="0" presId="urn:microsoft.com/office/officeart/2005/8/layout/hChevron3"/>
    <dgm:cxn modelId="{45756F3F-7F84-4717-9876-A6627EDC4B7C}" type="presParOf" srcId="{67B2604B-6114-9A49-9A0B-68E95DB12AE3}" destId="{1B414B35-2A66-874E-801A-060032275B7C}" srcOrd="4" destOrd="0" presId="urn:microsoft.com/office/officeart/2005/8/layout/hChevron3"/>
    <dgm:cxn modelId="{9F031619-B5FE-4522-9F86-F83D002BF5AD}" type="presParOf" srcId="{67B2604B-6114-9A49-9A0B-68E95DB12AE3}" destId="{2B92C15E-6ADE-A44C-9919-DB117B9B5A9F}" srcOrd="5" destOrd="0" presId="urn:microsoft.com/office/officeart/2005/8/layout/hChevron3"/>
    <dgm:cxn modelId="{29E39C2E-D7F5-47BD-AF2C-66EBA17BCDB7}" type="presParOf" srcId="{67B2604B-6114-9A49-9A0B-68E95DB12AE3}" destId="{D5B5634D-392D-014C-9C48-38BDD732DBD4}" srcOrd="6" destOrd="0" presId="urn:microsoft.com/office/officeart/2005/8/layout/hChevron3"/>
    <dgm:cxn modelId="{13A9C87B-081F-4F39-BDD7-ADF7533D4599}" type="presParOf" srcId="{67B2604B-6114-9A49-9A0B-68E95DB12AE3}" destId="{F113B0CD-D2C7-304D-BE97-8710AD3D3487}" srcOrd="7" destOrd="0" presId="urn:microsoft.com/office/officeart/2005/8/layout/hChevron3"/>
    <dgm:cxn modelId="{BB8C8469-C248-4677-889D-1D62FD047952}"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6629ACB0-7F7E-4843-9AD4-68AB33B4ADBF}" type="presOf" srcId="{14C705D4-E2FE-5A4B-A645-147FFFD154FE}" destId="{A4680B5E-0439-D045-AFB2-845B3F67A33B}"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7EB43684-358A-4DD7-AA09-AA7D35D06CBF}" type="presOf" srcId="{8CFBF7E5-817A-DC41-B5F6-48EB72AC1C01}" destId="{D5B5634D-392D-014C-9C48-38BDD732DBD4}" srcOrd="0" destOrd="0" presId="urn:microsoft.com/office/officeart/2005/8/layout/hChevron3"/>
    <dgm:cxn modelId="{9003F1AE-5A3C-4380-BA7A-B631EFC1737C}" type="presOf" srcId="{28B08D94-0B5C-8441-BA84-04E3438A9553}" destId="{48DB70BE-7A7F-6A47-8BED-2ACA9DBAD570}" srcOrd="0" destOrd="0" presId="urn:microsoft.com/office/officeart/2005/8/layout/hChevron3"/>
    <dgm:cxn modelId="{0949C2A4-3723-4969-94DD-41B5BD5EEE74}" type="presOf" srcId="{90B7B803-592D-504F-9EE1-DD6242F23B11}" destId="{1B414B35-2A66-874E-801A-060032275B7C}" srcOrd="0" destOrd="0" presId="urn:microsoft.com/office/officeart/2005/8/layout/hChevron3"/>
    <dgm:cxn modelId="{F781ECF8-1CDA-4E6A-BD98-C3F8897A1A75}" type="presOf" srcId="{CDFD5405-A9A8-8840-891E-916467BD5A3C}" destId="{FB4D004B-3304-884C-8FB4-7535E3221AA0}" srcOrd="0" destOrd="0" presId="urn:microsoft.com/office/officeart/2005/8/layout/hChevron3"/>
    <dgm:cxn modelId="{60E9282B-DA20-4E74-A20D-1719CD88A2B2}"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5CBC4CC0-5FB9-44FE-9A7A-6E6A8E2BD5AB}" type="presParOf" srcId="{67B2604B-6114-9A49-9A0B-68E95DB12AE3}" destId="{A4680B5E-0439-D045-AFB2-845B3F67A33B}" srcOrd="0" destOrd="0" presId="urn:microsoft.com/office/officeart/2005/8/layout/hChevron3"/>
    <dgm:cxn modelId="{894BF209-BC2F-441B-B9F1-78C7973982D1}" type="presParOf" srcId="{67B2604B-6114-9A49-9A0B-68E95DB12AE3}" destId="{CD4FC228-7979-624C-A2AA-20338393C04B}" srcOrd="1" destOrd="0" presId="urn:microsoft.com/office/officeart/2005/8/layout/hChevron3"/>
    <dgm:cxn modelId="{7B3F5432-195B-4C19-81DA-DB3E25F6A63D}" type="presParOf" srcId="{67B2604B-6114-9A49-9A0B-68E95DB12AE3}" destId="{48DB70BE-7A7F-6A47-8BED-2ACA9DBAD570}" srcOrd="2" destOrd="0" presId="urn:microsoft.com/office/officeart/2005/8/layout/hChevron3"/>
    <dgm:cxn modelId="{C33A9948-735E-4CDB-8073-2A093932AFCD}" type="presParOf" srcId="{67B2604B-6114-9A49-9A0B-68E95DB12AE3}" destId="{4E653630-94E3-4644-98AA-BDC854A8C5AF}" srcOrd="3" destOrd="0" presId="urn:microsoft.com/office/officeart/2005/8/layout/hChevron3"/>
    <dgm:cxn modelId="{2630F94A-E649-4199-8175-B693BB817876}" type="presParOf" srcId="{67B2604B-6114-9A49-9A0B-68E95DB12AE3}" destId="{1B414B35-2A66-874E-801A-060032275B7C}" srcOrd="4" destOrd="0" presId="urn:microsoft.com/office/officeart/2005/8/layout/hChevron3"/>
    <dgm:cxn modelId="{716E1D1B-ABC4-4E34-AB2C-1E58C5A506CD}" type="presParOf" srcId="{67B2604B-6114-9A49-9A0B-68E95DB12AE3}" destId="{2B92C15E-6ADE-A44C-9919-DB117B9B5A9F}" srcOrd="5" destOrd="0" presId="urn:microsoft.com/office/officeart/2005/8/layout/hChevron3"/>
    <dgm:cxn modelId="{8CDA9E13-E735-4D25-8A33-6CA09B70F9CC}" type="presParOf" srcId="{67B2604B-6114-9A49-9A0B-68E95DB12AE3}" destId="{D5B5634D-392D-014C-9C48-38BDD732DBD4}" srcOrd="6" destOrd="0" presId="urn:microsoft.com/office/officeart/2005/8/layout/hChevron3"/>
    <dgm:cxn modelId="{6565AA3D-BB09-44C0-BB23-B7B9369BFFC1}" type="presParOf" srcId="{67B2604B-6114-9A49-9A0B-68E95DB12AE3}" destId="{F113B0CD-D2C7-304D-BE97-8710AD3D3487}" srcOrd="7" destOrd="0" presId="urn:microsoft.com/office/officeart/2005/8/layout/hChevron3"/>
    <dgm:cxn modelId="{5088C922-5963-4360-A543-DE767B241C30}"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6CF459F8-DECE-419F-A0BF-8773ACB95314}"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4C2947-E79C-4AE4-A9D8-CD9AB473C37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CA27BCB-16A3-4CD2-8962-1118E1607560}">
      <dgm:prSet phldrT="[Text]"/>
      <dgm:spPr/>
      <dgm:t>
        <a:bodyPr/>
        <a:lstStyle/>
        <a:p>
          <a:r>
            <a:rPr lang="en-US" dirty="0" smtClean="0"/>
            <a:t>1978</a:t>
          </a:r>
          <a:endParaRPr lang="en-US" dirty="0"/>
        </a:p>
      </dgm:t>
    </dgm:pt>
    <dgm:pt modelId="{F4B0C6DB-6722-429F-810D-5C45021F851A}" type="parTrans" cxnId="{B057B4DD-F0E4-4782-B4EE-CA0ABEE00EED}">
      <dgm:prSet/>
      <dgm:spPr/>
      <dgm:t>
        <a:bodyPr/>
        <a:lstStyle/>
        <a:p>
          <a:endParaRPr lang="en-US"/>
        </a:p>
      </dgm:t>
    </dgm:pt>
    <dgm:pt modelId="{52A5B3FE-5ACC-48E7-826A-6F9D24F4C31A}" type="sibTrans" cxnId="{B057B4DD-F0E4-4782-B4EE-CA0ABEE00EED}">
      <dgm:prSet/>
      <dgm:spPr/>
      <dgm:t>
        <a:bodyPr/>
        <a:lstStyle/>
        <a:p>
          <a:endParaRPr lang="en-US"/>
        </a:p>
      </dgm:t>
    </dgm:pt>
    <dgm:pt modelId="{6713357C-9B53-45EA-8D78-C14AA73E8E53}">
      <dgm:prSet phldrT="[Text]"/>
      <dgm:spPr/>
      <dgm:t>
        <a:bodyPr/>
        <a:lstStyle/>
        <a:p>
          <a:r>
            <a:rPr lang="en-US" dirty="0" smtClean="0"/>
            <a:t>attended the University of Toronto</a:t>
          </a:r>
          <a:endParaRPr lang="en-US" dirty="0"/>
        </a:p>
      </dgm:t>
    </dgm:pt>
    <dgm:pt modelId="{22EBD3C9-562C-4E9B-9C97-F653F145DF3D}" type="parTrans" cxnId="{C7A23F24-3C23-40F8-9666-A57F2560C61B}">
      <dgm:prSet/>
      <dgm:spPr/>
      <dgm:t>
        <a:bodyPr/>
        <a:lstStyle/>
        <a:p>
          <a:endParaRPr lang="en-US"/>
        </a:p>
      </dgm:t>
    </dgm:pt>
    <dgm:pt modelId="{A6CFBD68-103B-4957-A83F-18EC01049D28}" type="sibTrans" cxnId="{C7A23F24-3C23-40F8-9666-A57F2560C61B}">
      <dgm:prSet/>
      <dgm:spPr/>
      <dgm:t>
        <a:bodyPr/>
        <a:lstStyle/>
        <a:p>
          <a:endParaRPr lang="en-US"/>
        </a:p>
      </dgm:t>
    </dgm:pt>
    <dgm:pt modelId="{C81063AE-4157-434D-9F2E-72F9BE49F5C5}">
      <dgm:prSet phldrT="[Text]"/>
      <dgm:spPr/>
      <dgm:t>
        <a:bodyPr/>
        <a:lstStyle/>
        <a:p>
          <a:r>
            <a:rPr lang="en-US" dirty="0" smtClean="0"/>
            <a:t>became a member of The Institute of Chartered Accountants </a:t>
          </a:r>
          <a:endParaRPr lang="en-US" dirty="0"/>
        </a:p>
      </dgm:t>
    </dgm:pt>
    <dgm:pt modelId="{05DBC161-BBEB-4BDF-9D9E-B5D877F6BF95}" type="parTrans" cxnId="{0615951A-8400-4FF8-94E4-02BFF8D26EDA}">
      <dgm:prSet/>
      <dgm:spPr/>
      <dgm:t>
        <a:bodyPr/>
        <a:lstStyle/>
        <a:p>
          <a:endParaRPr lang="en-US"/>
        </a:p>
      </dgm:t>
    </dgm:pt>
    <dgm:pt modelId="{FBF752FF-3BFB-4774-B21D-5E99025B2890}" type="sibTrans" cxnId="{0615951A-8400-4FF8-94E4-02BFF8D26EDA}">
      <dgm:prSet/>
      <dgm:spPr/>
      <dgm:t>
        <a:bodyPr/>
        <a:lstStyle/>
        <a:p>
          <a:endParaRPr lang="en-US"/>
        </a:p>
      </dgm:t>
    </dgm:pt>
    <dgm:pt modelId="{E6EB4188-4282-488E-B223-4D56B8C4D76C}">
      <dgm:prSet phldrT="[Text]"/>
      <dgm:spPr/>
      <dgm:t>
        <a:bodyPr/>
        <a:lstStyle/>
        <a:p>
          <a:r>
            <a:rPr lang="en-US" dirty="0" smtClean="0"/>
            <a:t>1996</a:t>
          </a:r>
          <a:endParaRPr lang="en-US" dirty="0"/>
        </a:p>
      </dgm:t>
    </dgm:pt>
    <dgm:pt modelId="{A0586AA8-E294-4EE8-96B3-9CAAE6001FEB}" type="parTrans" cxnId="{EA678423-CBB8-41CC-9945-31C8E745589D}">
      <dgm:prSet/>
      <dgm:spPr/>
      <dgm:t>
        <a:bodyPr/>
        <a:lstStyle/>
        <a:p>
          <a:endParaRPr lang="en-US"/>
        </a:p>
      </dgm:t>
    </dgm:pt>
    <dgm:pt modelId="{6935267D-EF8E-4A04-850E-3CDABE4376AC}" type="sibTrans" cxnId="{EA678423-CBB8-41CC-9945-31C8E745589D}">
      <dgm:prSet/>
      <dgm:spPr/>
      <dgm:t>
        <a:bodyPr/>
        <a:lstStyle/>
        <a:p>
          <a:endParaRPr lang="en-US"/>
        </a:p>
      </dgm:t>
    </dgm:pt>
    <dgm:pt modelId="{DDDB75FD-3B03-4ADA-A38E-9E06179D3488}">
      <dgm:prSet phldrT="[Text]"/>
      <dgm:spPr/>
      <dgm:t>
        <a:bodyPr/>
        <a:lstStyle/>
        <a:p>
          <a:r>
            <a:rPr lang="en-US" dirty="0" smtClean="0"/>
            <a:t>became President and Chief Executive Officer of the REIT at its creation </a:t>
          </a:r>
          <a:endParaRPr lang="en-US" dirty="0"/>
        </a:p>
      </dgm:t>
    </dgm:pt>
    <dgm:pt modelId="{1252BCDD-894C-4BC8-92E1-DF89D0BDFF24}" type="parTrans" cxnId="{5B716B7D-0B8C-497D-A159-2ED9459F893E}">
      <dgm:prSet/>
      <dgm:spPr/>
      <dgm:t>
        <a:bodyPr/>
        <a:lstStyle/>
        <a:p>
          <a:endParaRPr lang="en-US"/>
        </a:p>
      </dgm:t>
    </dgm:pt>
    <dgm:pt modelId="{C229BDA8-8004-4585-8523-393C88DFB807}" type="sibTrans" cxnId="{5B716B7D-0B8C-497D-A159-2ED9459F893E}">
      <dgm:prSet/>
      <dgm:spPr/>
      <dgm:t>
        <a:bodyPr/>
        <a:lstStyle/>
        <a:p>
          <a:endParaRPr lang="en-US"/>
        </a:p>
      </dgm:t>
    </dgm:pt>
    <dgm:pt modelId="{4F64F2F2-2D60-4CC6-8F4C-F9C7033B289A}">
      <dgm:prSet phldrT="[Text]"/>
      <dgm:spPr/>
      <dgm:t>
        <a:bodyPr/>
        <a:lstStyle/>
        <a:p>
          <a:r>
            <a:rPr lang="en-US" dirty="0" smtClean="0"/>
            <a:t>2008</a:t>
          </a:r>
          <a:endParaRPr lang="en-US" dirty="0"/>
        </a:p>
      </dgm:t>
    </dgm:pt>
    <dgm:pt modelId="{C3A4E6B8-B0B3-4889-AE9A-F6F20CF9654E}" type="parTrans" cxnId="{4876185F-2873-4BF4-86BA-5A1A7766EBEA}">
      <dgm:prSet/>
      <dgm:spPr/>
      <dgm:t>
        <a:bodyPr/>
        <a:lstStyle/>
        <a:p>
          <a:endParaRPr lang="en-US"/>
        </a:p>
      </dgm:t>
    </dgm:pt>
    <dgm:pt modelId="{5DDA9AC4-A2DA-4A9E-99FC-33B4AEC13FED}" type="sibTrans" cxnId="{4876185F-2873-4BF4-86BA-5A1A7766EBEA}">
      <dgm:prSet/>
      <dgm:spPr/>
      <dgm:t>
        <a:bodyPr/>
        <a:lstStyle/>
        <a:p>
          <a:endParaRPr lang="en-US"/>
        </a:p>
      </dgm:t>
    </dgm:pt>
    <dgm:pt modelId="{64E4DA37-2979-48DD-805E-824136711EAA}">
      <dgm:prSet phldrT="[Text]"/>
      <dgm:spPr/>
      <dgm:t>
        <a:bodyPr/>
        <a:lstStyle/>
        <a:p>
          <a:r>
            <a:rPr lang="en-US" dirty="0" smtClean="0"/>
            <a:t>President and Chief Executive Officer of Finance Trust at its creation in October 2008</a:t>
          </a:r>
          <a:endParaRPr lang="en-US" dirty="0"/>
        </a:p>
      </dgm:t>
    </dgm:pt>
    <dgm:pt modelId="{093E81FD-7A28-4F56-B6DB-DF12AC812B0D}" type="parTrans" cxnId="{E7701DBC-072F-4713-BE9F-31E548627321}">
      <dgm:prSet/>
      <dgm:spPr/>
      <dgm:t>
        <a:bodyPr/>
        <a:lstStyle/>
        <a:p>
          <a:endParaRPr lang="en-US"/>
        </a:p>
      </dgm:t>
    </dgm:pt>
    <dgm:pt modelId="{2B61EEFF-16D2-4214-BE8F-0D2AB20B8B2B}" type="sibTrans" cxnId="{E7701DBC-072F-4713-BE9F-31E548627321}">
      <dgm:prSet/>
      <dgm:spPr/>
      <dgm:t>
        <a:bodyPr/>
        <a:lstStyle/>
        <a:p>
          <a:endParaRPr lang="en-US"/>
        </a:p>
      </dgm:t>
    </dgm:pt>
    <dgm:pt modelId="{C7A79405-C10F-48B9-B551-0D9FF4269F9C}">
      <dgm:prSet/>
      <dgm:spPr/>
      <dgm:t>
        <a:bodyPr/>
        <a:lstStyle/>
        <a:p>
          <a:endParaRPr lang="en-US" dirty="0"/>
        </a:p>
      </dgm:t>
    </dgm:pt>
    <dgm:pt modelId="{0F4D7BF7-6291-4D2C-9989-02880493CF65}" type="parTrans" cxnId="{23A6667F-D4B9-49CC-A64A-AE2502EA04E2}">
      <dgm:prSet/>
      <dgm:spPr/>
      <dgm:t>
        <a:bodyPr/>
        <a:lstStyle/>
        <a:p>
          <a:endParaRPr lang="en-US"/>
        </a:p>
      </dgm:t>
    </dgm:pt>
    <dgm:pt modelId="{CBE145D0-BBBF-4146-82E8-EA4A0184837F}" type="sibTrans" cxnId="{23A6667F-D4B9-49CC-A64A-AE2502EA04E2}">
      <dgm:prSet/>
      <dgm:spPr/>
      <dgm:t>
        <a:bodyPr/>
        <a:lstStyle/>
        <a:p>
          <a:endParaRPr lang="en-US"/>
        </a:p>
      </dgm:t>
    </dgm:pt>
    <dgm:pt modelId="{35E65C41-6625-4400-BA2A-A3112947F490}" type="pres">
      <dgm:prSet presAssocID="{114C2947-E79C-4AE4-A9D8-CD9AB473C377}" presName="theList" presStyleCnt="0">
        <dgm:presLayoutVars>
          <dgm:dir/>
          <dgm:animLvl val="lvl"/>
          <dgm:resizeHandles val="exact"/>
        </dgm:presLayoutVars>
      </dgm:prSet>
      <dgm:spPr/>
      <dgm:t>
        <a:bodyPr/>
        <a:lstStyle/>
        <a:p>
          <a:endParaRPr lang="en-US"/>
        </a:p>
      </dgm:t>
    </dgm:pt>
    <dgm:pt modelId="{1E4477C7-A4AC-40FE-A1FC-BCF46EA87740}" type="pres">
      <dgm:prSet presAssocID="{DCA27BCB-16A3-4CD2-8962-1118E1607560}" presName="compNode" presStyleCnt="0"/>
      <dgm:spPr/>
    </dgm:pt>
    <dgm:pt modelId="{5A115079-A3D2-44B0-A8D4-B35EE105A6E4}" type="pres">
      <dgm:prSet presAssocID="{DCA27BCB-16A3-4CD2-8962-1118E1607560}" presName="noGeometry" presStyleCnt="0"/>
      <dgm:spPr/>
    </dgm:pt>
    <dgm:pt modelId="{B9B6C17C-FB00-4318-8918-F9CA051630BA}" type="pres">
      <dgm:prSet presAssocID="{DCA27BCB-16A3-4CD2-8962-1118E1607560}" presName="childTextVisible" presStyleLbl="bgAccFollowNode1" presStyleIdx="0" presStyleCnt="3" custScaleX="107299" custScaleY="131216">
        <dgm:presLayoutVars>
          <dgm:bulletEnabled val="1"/>
        </dgm:presLayoutVars>
      </dgm:prSet>
      <dgm:spPr/>
      <dgm:t>
        <a:bodyPr/>
        <a:lstStyle/>
        <a:p>
          <a:endParaRPr lang="en-US"/>
        </a:p>
      </dgm:t>
    </dgm:pt>
    <dgm:pt modelId="{8C9D6FB0-52AC-4414-99E3-4AA787AF678F}" type="pres">
      <dgm:prSet presAssocID="{DCA27BCB-16A3-4CD2-8962-1118E1607560}" presName="childTextHidden" presStyleLbl="bgAccFollowNode1" presStyleIdx="0" presStyleCnt="3"/>
      <dgm:spPr/>
      <dgm:t>
        <a:bodyPr/>
        <a:lstStyle/>
        <a:p>
          <a:endParaRPr lang="en-US"/>
        </a:p>
      </dgm:t>
    </dgm:pt>
    <dgm:pt modelId="{87C74742-BDF8-450B-B0E6-0C2BAE099395}" type="pres">
      <dgm:prSet presAssocID="{DCA27BCB-16A3-4CD2-8962-1118E1607560}" presName="parentText" presStyleLbl="node1" presStyleIdx="0" presStyleCnt="3">
        <dgm:presLayoutVars>
          <dgm:chMax val="1"/>
          <dgm:bulletEnabled val="1"/>
        </dgm:presLayoutVars>
      </dgm:prSet>
      <dgm:spPr/>
      <dgm:t>
        <a:bodyPr/>
        <a:lstStyle/>
        <a:p>
          <a:endParaRPr lang="en-US"/>
        </a:p>
      </dgm:t>
    </dgm:pt>
    <dgm:pt modelId="{23C7795E-9F80-4918-B37E-2089EE419448}" type="pres">
      <dgm:prSet presAssocID="{DCA27BCB-16A3-4CD2-8962-1118E1607560}" presName="aSpace" presStyleCnt="0"/>
      <dgm:spPr/>
    </dgm:pt>
    <dgm:pt modelId="{46EF1FD8-1B60-4839-9265-BD82D810129B}" type="pres">
      <dgm:prSet presAssocID="{E6EB4188-4282-488E-B223-4D56B8C4D76C}" presName="compNode" presStyleCnt="0"/>
      <dgm:spPr/>
    </dgm:pt>
    <dgm:pt modelId="{4905715F-FDEA-4520-8FE0-60B20E93EB4F}" type="pres">
      <dgm:prSet presAssocID="{E6EB4188-4282-488E-B223-4D56B8C4D76C}" presName="noGeometry" presStyleCnt="0"/>
      <dgm:spPr/>
    </dgm:pt>
    <dgm:pt modelId="{9D6C728D-518C-4742-B8D5-9CC8307FE4BF}" type="pres">
      <dgm:prSet presAssocID="{E6EB4188-4282-488E-B223-4D56B8C4D76C}" presName="childTextVisible" presStyleLbl="bgAccFollowNode1" presStyleIdx="1" presStyleCnt="3" custScaleX="107848" custScaleY="115857">
        <dgm:presLayoutVars>
          <dgm:bulletEnabled val="1"/>
        </dgm:presLayoutVars>
      </dgm:prSet>
      <dgm:spPr/>
      <dgm:t>
        <a:bodyPr/>
        <a:lstStyle/>
        <a:p>
          <a:endParaRPr lang="en-US"/>
        </a:p>
      </dgm:t>
    </dgm:pt>
    <dgm:pt modelId="{F5BC58ED-69EE-4BE8-A3D7-0705FABBF201}" type="pres">
      <dgm:prSet presAssocID="{E6EB4188-4282-488E-B223-4D56B8C4D76C}" presName="childTextHidden" presStyleLbl="bgAccFollowNode1" presStyleIdx="1" presStyleCnt="3"/>
      <dgm:spPr/>
      <dgm:t>
        <a:bodyPr/>
        <a:lstStyle/>
        <a:p>
          <a:endParaRPr lang="en-US"/>
        </a:p>
      </dgm:t>
    </dgm:pt>
    <dgm:pt modelId="{75ED3E5F-8CEC-4326-988C-400997EFA833}" type="pres">
      <dgm:prSet presAssocID="{E6EB4188-4282-488E-B223-4D56B8C4D76C}" presName="parentText" presStyleLbl="node1" presStyleIdx="1" presStyleCnt="3" custScaleX="96860">
        <dgm:presLayoutVars>
          <dgm:chMax val="1"/>
          <dgm:bulletEnabled val="1"/>
        </dgm:presLayoutVars>
      </dgm:prSet>
      <dgm:spPr/>
      <dgm:t>
        <a:bodyPr/>
        <a:lstStyle/>
        <a:p>
          <a:endParaRPr lang="en-US"/>
        </a:p>
      </dgm:t>
    </dgm:pt>
    <dgm:pt modelId="{01E5CCB0-0B83-4494-B480-28F5AF32A4CD}" type="pres">
      <dgm:prSet presAssocID="{E6EB4188-4282-488E-B223-4D56B8C4D76C}" presName="aSpace" presStyleCnt="0"/>
      <dgm:spPr/>
    </dgm:pt>
    <dgm:pt modelId="{C0A07AF8-7ECD-4737-A48D-F0E82629DF0E}" type="pres">
      <dgm:prSet presAssocID="{4F64F2F2-2D60-4CC6-8F4C-F9C7033B289A}" presName="compNode" presStyleCnt="0"/>
      <dgm:spPr/>
    </dgm:pt>
    <dgm:pt modelId="{9D20B713-0EE8-4D31-AB7D-FD95C5B25D5C}" type="pres">
      <dgm:prSet presAssocID="{4F64F2F2-2D60-4CC6-8F4C-F9C7033B289A}" presName="noGeometry" presStyleCnt="0"/>
      <dgm:spPr/>
    </dgm:pt>
    <dgm:pt modelId="{376930B0-335B-4B98-9455-5050118EC397}" type="pres">
      <dgm:prSet presAssocID="{4F64F2F2-2D60-4CC6-8F4C-F9C7033B289A}" presName="childTextVisible" presStyleLbl="bgAccFollowNode1" presStyleIdx="2" presStyleCnt="3" custScaleX="116406" custScaleY="113655">
        <dgm:presLayoutVars>
          <dgm:bulletEnabled val="1"/>
        </dgm:presLayoutVars>
      </dgm:prSet>
      <dgm:spPr/>
      <dgm:t>
        <a:bodyPr/>
        <a:lstStyle/>
        <a:p>
          <a:endParaRPr lang="en-US"/>
        </a:p>
      </dgm:t>
    </dgm:pt>
    <dgm:pt modelId="{3F03AF06-7C06-4EAE-A753-599BF68A7A28}" type="pres">
      <dgm:prSet presAssocID="{4F64F2F2-2D60-4CC6-8F4C-F9C7033B289A}" presName="childTextHidden" presStyleLbl="bgAccFollowNode1" presStyleIdx="2" presStyleCnt="3"/>
      <dgm:spPr/>
      <dgm:t>
        <a:bodyPr/>
        <a:lstStyle/>
        <a:p>
          <a:endParaRPr lang="en-US"/>
        </a:p>
      </dgm:t>
    </dgm:pt>
    <dgm:pt modelId="{BB5DF477-76A4-469E-901E-C568550D3255}" type="pres">
      <dgm:prSet presAssocID="{4F64F2F2-2D60-4CC6-8F4C-F9C7033B289A}" presName="parentText" presStyleLbl="node1" presStyleIdx="2" presStyleCnt="3" custScaleX="89849">
        <dgm:presLayoutVars>
          <dgm:chMax val="1"/>
          <dgm:bulletEnabled val="1"/>
        </dgm:presLayoutVars>
      </dgm:prSet>
      <dgm:spPr/>
      <dgm:t>
        <a:bodyPr/>
        <a:lstStyle/>
        <a:p>
          <a:endParaRPr lang="en-US"/>
        </a:p>
      </dgm:t>
    </dgm:pt>
  </dgm:ptLst>
  <dgm:cxnLst>
    <dgm:cxn modelId="{00228734-5D37-4AFD-BEC2-E9427AE9F2A8}" type="presOf" srcId="{64E4DA37-2979-48DD-805E-824136711EAA}" destId="{3F03AF06-7C06-4EAE-A753-599BF68A7A28}" srcOrd="1" destOrd="0" presId="urn:microsoft.com/office/officeart/2005/8/layout/hProcess6"/>
    <dgm:cxn modelId="{EA678423-CBB8-41CC-9945-31C8E745589D}" srcId="{114C2947-E79C-4AE4-A9D8-CD9AB473C377}" destId="{E6EB4188-4282-488E-B223-4D56B8C4D76C}" srcOrd="1" destOrd="0" parTransId="{A0586AA8-E294-4EE8-96B3-9CAAE6001FEB}" sibTransId="{6935267D-EF8E-4A04-850E-3CDABE4376AC}"/>
    <dgm:cxn modelId="{5B716B7D-0B8C-497D-A159-2ED9459F893E}" srcId="{E6EB4188-4282-488E-B223-4D56B8C4D76C}" destId="{DDDB75FD-3B03-4ADA-A38E-9E06179D3488}" srcOrd="0" destOrd="0" parTransId="{1252BCDD-894C-4BC8-92E1-DF89D0BDFF24}" sibTransId="{C229BDA8-8004-4585-8523-393C88DFB807}"/>
    <dgm:cxn modelId="{7D19630A-0570-402D-8DD8-5DC1F66820BC}" type="presOf" srcId="{C81063AE-4157-434D-9F2E-72F9BE49F5C5}" destId="{B9B6C17C-FB00-4318-8918-F9CA051630BA}" srcOrd="0" destOrd="1" presId="urn:microsoft.com/office/officeart/2005/8/layout/hProcess6"/>
    <dgm:cxn modelId="{011AA3D1-B540-44B7-B8F4-ADB2CBC4262E}" type="presOf" srcId="{6713357C-9B53-45EA-8D78-C14AA73E8E53}" destId="{8C9D6FB0-52AC-4414-99E3-4AA787AF678F}" srcOrd="1" destOrd="0" presId="urn:microsoft.com/office/officeart/2005/8/layout/hProcess6"/>
    <dgm:cxn modelId="{23A6667F-D4B9-49CC-A64A-AE2502EA04E2}" srcId="{DCA27BCB-16A3-4CD2-8962-1118E1607560}" destId="{C7A79405-C10F-48B9-B551-0D9FF4269F9C}" srcOrd="2" destOrd="0" parTransId="{0F4D7BF7-6291-4D2C-9989-02880493CF65}" sibTransId="{CBE145D0-BBBF-4146-82E8-EA4A0184837F}"/>
    <dgm:cxn modelId="{C7A23F24-3C23-40F8-9666-A57F2560C61B}" srcId="{DCA27BCB-16A3-4CD2-8962-1118E1607560}" destId="{6713357C-9B53-45EA-8D78-C14AA73E8E53}" srcOrd="0" destOrd="0" parTransId="{22EBD3C9-562C-4E9B-9C97-F653F145DF3D}" sibTransId="{A6CFBD68-103B-4957-A83F-18EC01049D28}"/>
    <dgm:cxn modelId="{7DD1DD61-5332-476C-A03B-FDAEC450352C}" type="presOf" srcId="{C7A79405-C10F-48B9-B551-0D9FF4269F9C}" destId="{8C9D6FB0-52AC-4414-99E3-4AA787AF678F}" srcOrd="1" destOrd="2" presId="urn:microsoft.com/office/officeart/2005/8/layout/hProcess6"/>
    <dgm:cxn modelId="{057822BC-9BE8-41EB-904A-7ED08642C394}" type="presOf" srcId="{114C2947-E79C-4AE4-A9D8-CD9AB473C377}" destId="{35E65C41-6625-4400-BA2A-A3112947F490}" srcOrd="0" destOrd="0" presId="urn:microsoft.com/office/officeart/2005/8/layout/hProcess6"/>
    <dgm:cxn modelId="{E7701DBC-072F-4713-BE9F-31E548627321}" srcId="{4F64F2F2-2D60-4CC6-8F4C-F9C7033B289A}" destId="{64E4DA37-2979-48DD-805E-824136711EAA}" srcOrd="0" destOrd="0" parTransId="{093E81FD-7A28-4F56-B6DB-DF12AC812B0D}" sibTransId="{2B61EEFF-16D2-4214-BE8F-0D2AB20B8B2B}"/>
    <dgm:cxn modelId="{2BBCC572-1B81-4A1D-BC53-01647EE7B845}" type="presOf" srcId="{C81063AE-4157-434D-9F2E-72F9BE49F5C5}" destId="{8C9D6FB0-52AC-4414-99E3-4AA787AF678F}" srcOrd="1" destOrd="1" presId="urn:microsoft.com/office/officeart/2005/8/layout/hProcess6"/>
    <dgm:cxn modelId="{2A92A542-63A3-4387-AF2B-001BC3335EFC}" type="presOf" srcId="{4F64F2F2-2D60-4CC6-8F4C-F9C7033B289A}" destId="{BB5DF477-76A4-469E-901E-C568550D3255}" srcOrd="0" destOrd="0" presId="urn:microsoft.com/office/officeart/2005/8/layout/hProcess6"/>
    <dgm:cxn modelId="{4876185F-2873-4BF4-86BA-5A1A7766EBEA}" srcId="{114C2947-E79C-4AE4-A9D8-CD9AB473C377}" destId="{4F64F2F2-2D60-4CC6-8F4C-F9C7033B289A}" srcOrd="2" destOrd="0" parTransId="{C3A4E6B8-B0B3-4889-AE9A-F6F20CF9654E}" sibTransId="{5DDA9AC4-A2DA-4A9E-99FC-33B4AEC13FED}"/>
    <dgm:cxn modelId="{B057B4DD-F0E4-4782-B4EE-CA0ABEE00EED}" srcId="{114C2947-E79C-4AE4-A9D8-CD9AB473C377}" destId="{DCA27BCB-16A3-4CD2-8962-1118E1607560}" srcOrd="0" destOrd="0" parTransId="{F4B0C6DB-6722-429F-810D-5C45021F851A}" sibTransId="{52A5B3FE-5ACC-48E7-826A-6F9D24F4C31A}"/>
    <dgm:cxn modelId="{0615951A-8400-4FF8-94E4-02BFF8D26EDA}" srcId="{DCA27BCB-16A3-4CD2-8962-1118E1607560}" destId="{C81063AE-4157-434D-9F2E-72F9BE49F5C5}" srcOrd="1" destOrd="0" parTransId="{05DBC161-BBEB-4BDF-9D9E-B5D877F6BF95}" sibTransId="{FBF752FF-3BFB-4774-B21D-5E99025B2890}"/>
    <dgm:cxn modelId="{A1CA906B-9BE5-499A-838B-03FA8F943CC0}" type="presOf" srcId="{C7A79405-C10F-48B9-B551-0D9FF4269F9C}" destId="{B9B6C17C-FB00-4318-8918-F9CA051630BA}" srcOrd="0" destOrd="2" presId="urn:microsoft.com/office/officeart/2005/8/layout/hProcess6"/>
    <dgm:cxn modelId="{667C3CB6-8CD8-4FE5-8545-8F42E3AC54DE}" type="presOf" srcId="{E6EB4188-4282-488E-B223-4D56B8C4D76C}" destId="{75ED3E5F-8CEC-4326-988C-400997EFA833}" srcOrd="0" destOrd="0" presId="urn:microsoft.com/office/officeart/2005/8/layout/hProcess6"/>
    <dgm:cxn modelId="{A4B79185-8E44-4C2C-B555-8068E1258A88}" type="presOf" srcId="{64E4DA37-2979-48DD-805E-824136711EAA}" destId="{376930B0-335B-4B98-9455-5050118EC397}" srcOrd="0" destOrd="0" presId="urn:microsoft.com/office/officeart/2005/8/layout/hProcess6"/>
    <dgm:cxn modelId="{E9324E83-84AA-4131-B95A-EED099724D79}" type="presOf" srcId="{DDDB75FD-3B03-4ADA-A38E-9E06179D3488}" destId="{F5BC58ED-69EE-4BE8-A3D7-0705FABBF201}" srcOrd="1" destOrd="0" presId="urn:microsoft.com/office/officeart/2005/8/layout/hProcess6"/>
    <dgm:cxn modelId="{5EE729C3-7DA5-493E-9E5D-BEEFEE1513CB}" type="presOf" srcId="{DCA27BCB-16A3-4CD2-8962-1118E1607560}" destId="{87C74742-BDF8-450B-B0E6-0C2BAE099395}" srcOrd="0" destOrd="0" presId="urn:microsoft.com/office/officeart/2005/8/layout/hProcess6"/>
    <dgm:cxn modelId="{3DBDF2A8-8C28-46C3-8988-199D6C37E9D0}" type="presOf" srcId="{DDDB75FD-3B03-4ADA-A38E-9E06179D3488}" destId="{9D6C728D-518C-4742-B8D5-9CC8307FE4BF}" srcOrd="0" destOrd="0" presId="urn:microsoft.com/office/officeart/2005/8/layout/hProcess6"/>
    <dgm:cxn modelId="{00B10967-8A90-4006-9490-88BEA945B254}" type="presOf" srcId="{6713357C-9B53-45EA-8D78-C14AA73E8E53}" destId="{B9B6C17C-FB00-4318-8918-F9CA051630BA}" srcOrd="0" destOrd="0" presId="urn:microsoft.com/office/officeart/2005/8/layout/hProcess6"/>
    <dgm:cxn modelId="{896CA069-A327-4563-A378-4F6EF1FA0915}" type="presParOf" srcId="{35E65C41-6625-4400-BA2A-A3112947F490}" destId="{1E4477C7-A4AC-40FE-A1FC-BCF46EA87740}" srcOrd="0" destOrd="0" presId="urn:microsoft.com/office/officeart/2005/8/layout/hProcess6"/>
    <dgm:cxn modelId="{26515848-D5DF-4318-A2E6-938C50BC8336}" type="presParOf" srcId="{1E4477C7-A4AC-40FE-A1FC-BCF46EA87740}" destId="{5A115079-A3D2-44B0-A8D4-B35EE105A6E4}" srcOrd="0" destOrd="0" presId="urn:microsoft.com/office/officeart/2005/8/layout/hProcess6"/>
    <dgm:cxn modelId="{B3565874-C9A4-43F9-A4FD-E8DF67EAF9EF}" type="presParOf" srcId="{1E4477C7-A4AC-40FE-A1FC-BCF46EA87740}" destId="{B9B6C17C-FB00-4318-8918-F9CA051630BA}" srcOrd="1" destOrd="0" presId="urn:microsoft.com/office/officeart/2005/8/layout/hProcess6"/>
    <dgm:cxn modelId="{41ECA2FF-C907-4C8D-B577-3E9DDFFA7EFF}" type="presParOf" srcId="{1E4477C7-A4AC-40FE-A1FC-BCF46EA87740}" destId="{8C9D6FB0-52AC-4414-99E3-4AA787AF678F}" srcOrd="2" destOrd="0" presId="urn:microsoft.com/office/officeart/2005/8/layout/hProcess6"/>
    <dgm:cxn modelId="{C0A1EAC6-8BF6-4221-8251-0788797B55FC}" type="presParOf" srcId="{1E4477C7-A4AC-40FE-A1FC-BCF46EA87740}" destId="{87C74742-BDF8-450B-B0E6-0C2BAE099395}" srcOrd="3" destOrd="0" presId="urn:microsoft.com/office/officeart/2005/8/layout/hProcess6"/>
    <dgm:cxn modelId="{ED613BEB-C38C-4F86-9706-E63D6047EA37}" type="presParOf" srcId="{35E65C41-6625-4400-BA2A-A3112947F490}" destId="{23C7795E-9F80-4918-B37E-2089EE419448}" srcOrd="1" destOrd="0" presId="urn:microsoft.com/office/officeart/2005/8/layout/hProcess6"/>
    <dgm:cxn modelId="{B2C45138-5504-4182-BF25-8C372C5AFAC8}" type="presParOf" srcId="{35E65C41-6625-4400-BA2A-A3112947F490}" destId="{46EF1FD8-1B60-4839-9265-BD82D810129B}" srcOrd="2" destOrd="0" presId="urn:microsoft.com/office/officeart/2005/8/layout/hProcess6"/>
    <dgm:cxn modelId="{ECE9A344-3E4D-4FE0-AC95-BCC02754F8A1}" type="presParOf" srcId="{46EF1FD8-1B60-4839-9265-BD82D810129B}" destId="{4905715F-FDEA-4520-8FE0-60B20E93EB4F}" srcOrd="0" destOrd="0" presId="urn:microsoft.com/office/officeart/2005/8/layout/hProcess6"/>
    <dgm:cxn modelId="{8FE6F38B-567E-4EC5-86D2-D8502B9A531A}" type="presParOf" srcId="{46EF1FD8-1B60-4839-9265-BD82D810129B}" destId="{9D6C728D-518C-4742-B8D5-9CC8307FE4BF}" srcOrd="1" destOrd="0" presId="urn:microsoft.com/office/officeart/2005/8/layout/hProcess6"/>
    <dgm:cxn modelId="{CF0A2EEE-07F7-4801-A44B-33C183C8FF27}" type="presParOf" srcId="{46EF1FD8-1B60-4839-9265-BD82D810129B}" destId="{F5BC58ED-69EE-4BE8-A3D7-0705FABBF201}" srcOrd="2" destOrd="0" presId="urn:microsoft.com/office/officeart/2005/8/layout/hProcess6"/>
    <dgm:cxn modelId="{FC82B221-181C-41BE-B1BC-7ACE52735AD5}" type="presParOf" srcId="{46EF1FD8-1B60-4839-9265-BD82D810129B}" destId="{75ED3E5F-8CEC-4326-988C-400997EFA833}" srcOrd="3" destOrd="0" presId="urn:microsoft.com/office/officeart/2005/8/layout/hProcess6"/>
    <dgm:cxn modelId="{8F664384-5082-4919-B386-A5F80D7EFE30}" type="presParOf" srcId="{35E65C41-6625-4400-BA2A-A3112947F490}" destId="{01E5CCB0-0B83-4494-B480-28F5AF32A4CD}" srcOrd="3" destOrd="0" presId="urn:microsoft.com/office/officeart/2005/8/layout/hProcess6"/>
    <dgm:cxn modelId="{CAA990E0-5EFB-42D6-BD21-C4BA0722829E}" type="presParOf" srcId="{35E65C41-6625-4400-BA2A-A3112947F490}" destId="{C0A07AF8-7ECD-4737-A48D-F0E82629DF0E}" srcOrd="4" destOrd="0" presId="urn:microsoft.com/office/officeart/2005/8/layout/hProcess6"/>
    <dgm:cxn modelId="{5909C06B-72DA-4AF1-A4FD-7DC50D4930D7}" type="presParOf" srcId="{C0A07AF8-7ECD-4737-A48D-F0E82629DF0E}" destId="{9D20B713-0EE8-4D31-AB7D-FD95C5B25D5C}" srcOrd="0" destOrd="0" presId="urn:microsoft.com/office/officeart/2005/8/layout/hProcess6"/>
    <dgm:cxn modelId="{15700051-A01E-4F1B-9053-C5ACFC88C386}" type="presParOf" srcId="{C0A07AF8-7ECD-4737-A48D-F0E82629DF0E}" destId="{376930B0-335B-4B98-9455-5050118EC397}" srcOrd="1" destOrd="0" presId="urn:microsoft.com/office/officeart/2005/8/layout/hProcess6"/>
    <dgm:cxn modelId="{D1717584-05E8-47D7-B74A-A3E40FBBC750}" type="presParOf" srcId="{C0A07AF8-7ECD-4737-A48D-F0E82629DF0E}" destId="{3F03AF06-7C06-4EAE-A753-599BF68A7A28}" srcOrd="2" destOrd="0" presId="urn:microsoft.com/office/officeart/2005/8/layout/hProcess6"/>
    <dgm:cxn modelId="{599C38B2-8E0A-439B-9E74-32920DDAA3C9}" type="presParOf" srcId="{C0A07AF8-7ECD-4737-A48D-F0E82629DF0E}" destId="{BB5DF477-76A4-469E-901E-C568550D325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403A5E93-C0EA-411F-BBE7-143193B95BD0}"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27EF68BD-0E7F-4447-AEEB-D3BB8802896B}" type="presOf" srcId="{14C705D4-E2FE-5A4B-A645-147FFFD154FE}" destId="{A4680B5E-0439-D045-AFB2-845B3F67A33B}" srcOrd="0" destOrd="0" presId="urn:microsoft.com/office/officeart/2005/8/layout/hChevron3"/>
    <dgm:cxn modelId="{85E506D9-F54D-489E-94B5-8D3304D5A51C}" type="presOf" srcId="{A77A7021-0890-6145-AA07-CE3AFE8E6162}" destId="{67B2604B-6114-9A49-9A0B-68E95DB12AE3}" srcOrd="0" destOrd="0" presId="urn:microsoft.com/office/officeart/2005/8/layout/hChevron3"/>
    <dgm:cxn modelId="{D1BE66D6-C0A0-40DA-8E1B-4E7B393AD899}" type="presOf" srcId="{8CFBF7E5-817A-DC41-B5F6-48EB72AC1C01}" destId="{D5B5634D-392D-014C-9C48-38BDD732DBD4}" srcOrd="0" destOrd="0" presId="urn:microsoft.com/office/officeart/2005/8/layout/hChevron3"/>
    <dgm:cxn modelId="{6A0FC1AD-5753-47CF-8D70-F6DE87174900}" type="presOf" srcId="{90B7B803-592D-504F-9EE1-DD6242F23B11}" destId="{1B414B35-2A66-874E-801A-060032275B7C}"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C2DFF433-ACD0-488C-9117-A34B5B08EE8B}" type="presOf" srcId="{CDFD5405-A9A8-8840-891E-916467BD5A3C}" destId="{FB4D004B-3304-884C-8FB4-7535E3221AA0}"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78FC5B37-CAC7-4D29-BE9B-7AFAD4F4EE3A}" type="presParOf" srcId="{67B2604B-6114-9A49-9A0B-68E95DB12AE3}" destId="{A4680B5E-0439-D045-AFB2-845B3F67A33B}" srcOrd="0" destOrd="0" presId="urn:microsoft.com/office/officeart/2005/8/layout/hChevron3"/>
    <dgm:cxn modelId="{01E10FF6-2221-417E-BF77-F707331362E9}" type="presParOf" srcId="{67B2604B-6114-9A49-9A0B-68E95DB12AE3}" destId="{CD4FC228-7979-624C-A2AA-20338393C04B}" srcOrd="1" destOrd="0" presId="urn:microsoft.com/office/officeart/2005/8/layout/hChevron3"/>
    <dgm:cxn modelId="{72FD4522-D426-42E3-A734-A460C61710F0}" type="presParOf" srcId="{67B2604B-6114-9A49-9A0B-68E95DB12AE3}" destId="{48DB70BE-7A7F-6A47-8BED-2ACA9DBAD570}" srcOrd="2" destOrd="0" presId="urn:microsoft.com/office/officeart/2005/8/layout/hChevron3"/>
    <dgm:cxn modelId="{79CE893A-9D09-44B2-ACDC-68846F278395}" type="presParOf" srcId="{67B2604B-6114-9A49-9A0B-68E95DB12AE3}" destId="{4E653630-94E3-4644-98AA-BDC854A8C5AF}" srcOrd="3" destOrd="0" presId="urn:microsoft.com/office/officeart/2005/8/layout/hChevron3"/>
    <dgm:cxn modelId="{13C08546-2B5E-4116-AF1D-0B8BD8C2E22B}" type="presParOf" srcId="{67B2604B-6114-9A49-9A0B-68E95DB12AE3}" destId="{1B414B35-2A66-874E-801A-060032275B7C}" srcOrd="4" destOrd="0" presId="urn:microsoft.com/office/officeart/2005/8/layout/hChevron3"/>
    <dgm:cxn modelId="{2D0F435C-4B05-445F-86CF-DCC012896776}" type="presParOf" srcId="{67B2604B-6114-9A49-9A0B-68E95DB12AE3}" destId="{2B92C15E-6ADE-A44C-9919-DB117B9B5A9F}" srcOrd="5" destOrd="0" presId="urn:microsoft.com/office/officeart/2005/8/layout/hChevron3"/>
    <dgm:cxn modelId="{5ADC5FB7-E51D-4365-9331-190AB634AD9B}" type="presParOf" srcId="{67B2604B-6114-9A49-9A0B-68E95DB12AE3}" destId="{D5B5634D-392D-014C-9C48-38BDD732DBD4}" srcOrd="6" destOrd="0" presId="urn:microsoft.com/office/officeart/2005/8/layout/hChevron3"/>
    <dgm:cxn modelId="{98383535-002F-49D8-921C-D16D56D1C63B}" type="presParOf" srcId="{67B2604B-6114-9A49-9A0B-68E95DB12AE3}" destId="{F113B0CD-D2C7-304D-BE97-8710AD3D3487}" srcOrd="7" destOrd="0" presId="urn:microsoft.com/office/officeart/2005/8/layout/hChevron3"/>
    <dgm:cxn modelId="{140751E7-4B96-4EE0-9681-7C55C56191BD}"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47DEA6D3-1D78-4F87-9FC8-A85B477ADC83}" type="presOf" srcId="{CDFD5405-A9A8-8840-891E-916467BD5A3C}" destId="{FB4D004B-3304-884C-8FB4-7535E3221AA0}" srcOrd="0" destOrd="0" presId="urn:microsoft.com/office/officeart/2005/8/layout/hChevron3"/>
    <dgm:cxn modelId="{7C2B52DD-069B-425A-A83E-73E048B6A2AE}"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7653352D-DD02-4F43-B639-00793A60C1C8}" type="presOf" srcId="{A77A7021-0890-6145-AA07-CE3AFE8E6162}" destId="{67B2604B-6114-9A49-9A0B-68E95DB12AE3}" srcOrd="0" destOrd="0" presId="urn:microsoft.com/office/officeart/2005/8/layout/hChevron3"/>
    <dgm:cxn modelId="{16ED2AF2-A55B-4C1E-BE1B-CD3C10C0CB11}" type="presOf" srcId="{14C705D4-E2FE-5A4B-A645-147FFFD154FE}" destId="{A4680B5E-0439-D045-AFB2-845B3F67A33B}" srcOrd="0" destOrd="0" presId="urn:microsoft.com/office/officeart/2005/8/layout/hChevron3"/>
    <dgm:cxn modelId="{C66D664E-5681-470E-BD98-F13F5552398B}"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401A7358-3AE4-4920-8D2E-8761A11E59A8}"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A0448CBC-0FD8-4A5A-A625-F8CF5927162F}" type="presParOf" srcId="{67B2604B-6114-9A49-9A0B-68E95DB12AE3}" destId="{A4680B5E-0439-D045-AFB2-845B3F67A33B}" srcOrd="0" destOrd="0" presId="urn:microsoft.com/office/officeart/2005/8/layout/hChevron3"/>
    <dgm:cxn modelId="{174FC806-5532-4EAB-84FA-293C04719375}" type="presParOf" srcId="{67B2604B-6114-9A49-9A0B-68E95DB12AE3}" destId="{CD4FC228-7979-624C-A2AA-20338393C04B}" srcOrd="1" destOrd="0" presId="urn:microsoft.com/office/officeart/2005/8/layout/hChevron3"/>
    <dgm:cxn modelId="{37B807EB-2FA7-4182-AA1C-877387788FCA}" type="presParOf" srcId="{67B2604B-6114-9A49-9A0B-68E95DB12AE3}" destId="{48DB70BE-7A7F-6A47-8BED-2ACA9DBAD570}" srcOrd="2" destOrd="0" presId="urn:microsoft.com/office/officeart/2005/8/layout/hChevron3"/>
    <dgm:cxn modelId="{B0265DFC-D23E-4E38-8714-F743F1AD2A95}" type="presParOf" srcId="{67B2604B-6114-9A49-9A0B-68E95DB12AE3}" destId="{4E653630-94E3-4644-98AA-BDC854A8C5AF}" srcOrd="3" destOrd="0" presId="urn:microsoft.com/office/officeart/2005/8/layout/hChevron3"/>
    <dgm:cxn modelId="{4DD24948-9891-4A7C-B5C3-9AB066053CC4}" type="presParOf" srcId="{67B2604B-6114-9A49-9A0B-68E95DB12AE3}" destId="{1B414B35-2A66-874E-801A-060032275B7C}" srcOrd="4" destOrd="0" presId="urn:microsoft.com/office/officeart/2005/8/layout/hChevron3"/>
    <dgm:cxn modelId="{93B1F523-B967-4929-A91E-ED791A7B0CF6}" type="presParOf" srcId="{67B2604B-6114-9A49-9A0B-68E95DB12AE3}" destId="{2B92C15E-6ADE-A44C-9919-DB117B9B5A9F}" srcOrd="5" destOrd="0" presId="urn:microsoft.com/office/officeart/2005/8/layout/hChevron3"/>
    <dgm:cxn modelId="{5D706C97-EEB1-4E95-B536-3D5DA1322AE5}" type="presParOf" srcId="{67B2604B-6114-9A49-9A0B-68E95DB12AE3}" destId="{D5B5634D-392D-014C-9C48-38BDD732DBD4}" srcOrd="6" destOrd="0" presId="urn:microsoft.com/office/officeart/2005/8/layout/hChevron3"/>
    <dgm:cxn modelId="{43EB5541-1344-46A5-A679-7EFD4F065227}" type="presParOf" srcId="{67B2604B-6114-9A49-9A0B-68E95DB12AE3}" destId="{F113B0CD-D2C7-304D-BE97-8710AD3D3487}" srcOrd="7" destOrd="0" presId="urn:microsoft.com/office/officeart/2005/8/layout/hChevron3"/>
    <dgm:cxn modelId="{4804E6F5-733E-4F5A-8A2A-D9B7E5BDBE9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29DB305A-18F1-40A7-8359-F5A40A1C4FFD}"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B2030E48-1581-4749-8C08-A8710044ADC6}" type="presOf" srcId="{CDFD5405-A9A8-8840-891E-916467BD5A3C}" destId="{FB4D004B-3304-884C-8FB4-7535E3221AA0}" srcOrd="0" destOrd="0" presId="urn:microsoft.com/office/officeart/2005/8/layout/hChevron3"/>
    <dgm:cxn modelId="{CAABF17F-A133-4A0F-BBBC-FBC35ABF0F24}" type="presOf" srcId="{14C705D4-E2FE-5A4B-A645-147FFFD154FE}" destId="{A4680B5E-0439-D045-AFB2-845B3F67A33B}" srcOrd="0" destOrd="0" presId="urn:microsoft.com/office/officeart/2005/8/layout/hChevron3"/>
    <dgm:cxn modelId="{707C6414-DA82-4715-8553-229290332941}" type="presOf" srcId="{28B08D94-0B5C-8441-BA84-04E3438A9553}" destId="{48DB70BE-7A7F-6A47-8BED-2ACA9DBAD570}" srcOrd="0" destOrd="0" presId="urn:microsoft.com/office/officeart/2005/8/layout/hChevron3"/>
    <dgm:cxn modelId="{0487B860-CE04-46AC-AE25-C6636FE23274}"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A06802D2-9B31-4B30-B53B-03D45F38CA06}" type="presOf" srcId="{90B7B803-592D-504F-9EE1-DD6242F23B11}" destId="{1B414B35-2A66-874E-801A-060032275B7C}" srcOrd="0" destOrd="0" presId="urn:microsoft.com/office/officeart/2005/8/layout/hChevron3"/>
    <dgm:cxn modelId="{035A699D-82B7-46B5-B5C4-6CBAFFE990BB}"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8E8F9308-1A05-44F3-A99D-2B3E4B676C06}" type="presParOf" srcId="{67B2604B-6114-9A49-9A0B-68E95DB12AE3}" destId="{A4680B5E-0439-D045-AFB2-845B3F67A33B}" srcOrd="0" destOrd="0" presId="urn:microsoft.com/office/officeart/2005/8/layout/hChevron3"/>
    <dgm:cxn modelId="{616D17C3-D0E2-4605-B701-8DA16F76D751}" type="presParOf" srcId="{67B2604B-6114-9A49-9A0B-68E95DB12AE3}" destId="{CD4FC228-7979-624C-A2AA-20338393C04B}" srcOrd="1" destOrd="0" presId="urn:microsoft.com/office/officeart/2005/8/layout/hChevron3"/>
    <dgm:cxn modelId="{7160E90B-91FF-4EE4-8CA9-EA1950260A0D}" type="presParOf" srcId="{67B2604B-6114-9A49-9A0B-68E95DB12AE3}" destId="{48DB70BE-7A7F-6A47-8BED-2ACA9DBAD570}" srcOrd="2" destOrd="0" presId="urn:microsoft.com/office/officeart/2005/8/layout/hChevron3"/>
    <dgm:cxn modelId="{8A4E3C37-5631-4954-9744-1681960507DD}" type="presParOf" srcId="{67B2604B-6114-9A49-9A0B-68E95DB12AE3}" destId="{4E653630-94E3-4644-98AA-BDC854A8C5AF}" srcOrd="3" destOrd="0" presId="urn:microsoft.com/office/officeart/2005/8/layout/hChevron3"/>
    <dgm:cxn modelId="{1556283C-8492-4A75-B721-8B9FA360D8F6}" type="presParOf" srcId="{67B2604B-6114-9A49-9A0B-68E95DB12AE3}" destId="{1B414B35-2A66-874E-801A-060032275B7C}" srcOrd="4" destOrd="0" presId="urn:microsoft.com/office/officeart/2005/8/layout/hChevron3"/>
    <dgm:cxn modelId="{E21A1CFA-5926-4D4B-A8EB-683754FC35E8}" type="presParOf" srcId="{67B2604B-6114-9A49-9A0B-68E95DB12AE3}" destId="{2B92C15E-6ADE-A44C-9919-DB117B9B5A9F}" srcOrd="5" destOrd="0" presId="urn:microsoft.com/office/officeart/2005/8/layout/hChevron3"/>
    <dgm:cxn modelId="{AAD2EACB-771C-49F4-8866-E5919E704DDD}" type="presParOf" srcId="{67B2604B-6114-9A49-9A0B-68E95DB12AE3}" destId="{D5B5634D-392D-014C-9C48-38BDD732DBD4}" srcOrd="6" destOrd="0" presId="urn:microsoft.com/office/officeart/2005/8/layout/hChevron3"/>
    <dgm:cxn modelId="{BF5C8069-1086-4938-B612-B091AF8F7334}" type="presParOf" srcId="{67B2604B-6114-9A49-9A0B-68E95DB12AE3}" destId="{F113B0CD-D2C7-304D-BE97-8710AD3D3487}" srcOrd="7" destOrd="0" presId="urn:microsoft.com/office/officeart/2005/8/layout/hChevron3"/>
    <dgm:cxn modelId="{33BFD7AE-C4E4-41A0-A1F4-D65D74B14420}"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191753BA-0067-4690-806F-E7AC5B2DED47}"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635CB3B7-439E-4764-9B37-BEAD6888B990}" type="presOf" srcId="{90B7B803-592D-504F-9EE1-DD6242F23B11}" destId="{1B414B35-2A66-874E-801A-060032275B7C}" srcOrd="0" destOrd="0" presId="urn:microsoft.com/office/officeart/2005/8/layout/hChevron3"/>
    <dgm:cxn modelId="{9057618F-F1D1-4879-8995-2B58604CFB3D}" type="presOf" srcId="{28B08D94-0B5C-8441-BA84-04E3438A9553}" destId="{48DB70BE-7A7F-6A47-8BED-2ACA9DBAD570}" srcOrd="0" destOrd="0" presId="urn:microsoft.com/office/officeart/2005/8/layout/hChevron3"/>
    <dgm:cxn modelId="{C7D9CF44-E96C-4D6D-8E23-BF68E4651318}" type="presOf" srcId="{8CFBF7E5-817A-DC41-B5F6-48EB72AC1C01}" destId="{D5B5634D-392D-014C-9C48-38BDD732DBD4}" srcOrd="0" destOrd="0" presId="urn:microsoft.com/office/officeart/2005/8/layout/hChevron3"/>
    <dgm:cxn modelId="{9351A87D-6964-4DBF-BF31-251D2895F78E}"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3750EF41-D325-4A73-A54E-664999EE8B00}" type="presOf" srcId="{CDFD5405-A9A8-8840-891E-916467BD5A3C}" destId="{FB4D004B-3304-884C-8FB4-7535E3221AA0}" srcOrd="0" destOrd="0" presId="urn:microsoft.com/office/officeart/2005/8/layout/hChevron3"/>
    <dgm:cxn modelId="{66E33B65-5101-4821-AD84-A4C5255175AB}"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B126BAEF-27C2-4E92-98B2-79B2419B9A7A}" type="presParOf" srcId="{67B2604B-6114-9A49-9A0B-68E95DB12AE3}" destId="{A4680B5E-0439-D045-AFB2-845B3F67A33B}" srcOrd="0" destOrd="0" presId="urn:microsoft.com/office/officeart/2005/8/layout/hChevron3"/>
    <dgm:cxn modelId="{572D6167-0059-4B23-8242-7A81AE9262E8}" type="presParOf" srcId="{67B2604B-6114-9A49-9A0B-68E95DB12AE3}" destId="{CD4FC228-7979-624C-A2AA-20338393C04B}" srcOrd="1" destOrd="0" presId="urn:microsoft.com/office/officeart/2005/8/layout/hChevron3"/>
    <dgm:cxn modelId="{E6BA0667-8722-466F-89A5-EC748B41C4C5}" type="presParOf" srcId="{67B2604B-6114-9A49-9A0B-68E95DB12AE3}" destId="{48DB70BE-7A7F-6A47-8BED-2ACA9DBAD570}" srcOrd="2" destOrd="0" presId="urn:microsoft.com/office/officeart/2005/8/layout/hChevron3"/>
    <dgm:cxn modelId="{F08BC499-DCAE-4449-B005-6AF9FDDD889C}" type="presParOf" srcId="{67B2604B-6114-9A49-9A0B-68E95DB12AE3}" destId="{4E653630-94E3-4644-98AA-BDC854A8C5AF}" srcOrd="3" destOrd="0" presId="urn:microsoft.com/office/officeart/2005/8/layout/hChevron3"/>
    <dgm:cxn modelId="{D5D59CBC-C7DA-4B64-B7CF-F91C2DC3827D}" type="presParOf" srcId="{67B2604B-6114-9A49-9A0B-68E95DB12AE3}" destId="{1B414B35-2A66-874E-801A-060032275B7C}" srcOrd="4" destOrd="0" presId="urn:microsoft.com/office/officeart/2005/8/layout/hChevron3"/>
    <dgm:cxn modelId="{4CD72ACA-85F3-43F2-BF54-03AC8E11CE1D}" type="presParOf" srcId="{67B2604B-6114-9A49-9A0B-68E95DB12AE3}" destId="{2B92C15E-6ADE-A44C-9919-DB117B9B5A9F}" srcOrd="5" destOrd="0" presId="urn:microsoft.com/office/officeart/2005/8/layout/hChevron3"/>
    <dgm:cxn modelId="{5CB60FDA-7EED-45E8-997B-39E4589C4DFA}" type="presParOf" srcId="{67B2604B-6114-9A49-9A0B-68E95DB12AE3}" destId="{D5B5634D-392D-014C-9C48-38BDD732DBD4}" srcOrd="6" destOrd="0" presId="urn:microsoft.com/office/officeart/2005/8/layout/hChevron3"/>
    <dgm:cxn modelId="{81413085-E72C-4688-98B8-0AE1A32361B2}" type="presParOf" srcId="{67B2604B-6114-9A49-9A0B-68E95DB12AE3}" destId="{F113B0CD-D2C7-304D-BE97-8710AD3D3487}" srcOrd="7" destOrd="0" presId="urn:microsoft.com/office/officeart/2005/8/layout/hChevron3"/>
    <dgm:cxn modelId="{F8DFE9FD-AF0B-4E0B-843E-890A920A12E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83BD3F4B-B780-4050-BD5D-C3BFDF792377}" type="presOf" srcId="{8CFBF7E5-817A-DC41-B5F6-48EB72AC1C01}" destId="{D5B5634D-392D-014C-9C48-38BDD732DBD4}" srcOrd="0" destOrd="0" presId="urn:microsoft.com/office/officeart/2005/8/layout/hChevron3"/>
    <dgm:cxn modelId="{9E036C35-6CCD-49BC-94A9-1B51BF3C065E}" type="presOf" srcId="{A77A7021-0890-6145-AA07-CE3AFE8E6162}" destId="{67B2604B-6114-9A49-9A0B-68E95DB12AE3}" srcOrd="0" destOrd="0" presId="urn:microsoft.com/office/officeart/2005/8/layout/hChevron3"/>
    <dgm:cxn modelId="{CA7945CC-C555-416A-B8A1-4F68C423483C}"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A47D7A55-ACBF-49F7-A883-4E82A2772EDE}" type="presOf" srcId="{90B7B803-592D-504F-9EE1-DD6242F23B11}" destId="{1B414B35-2A66-874E-801A-060032275B7C}" srcOrd="0" destOrd="0" presId="urn:microsoft.com/office/officeart/2005/8/layout/hChevron3"/>
    <dgm:cxn modelId="{FE128637-2E10-4010-AEC3-7CC58271F60E}" type="presOf" srcId="{14C705D4-E2FE-5A4B-A645-147FFFD154FE}" destId="{A4680B5E-0439-D045-AFB2-845B3F67A33B}"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A17CEC87-7529-6940-902D-B4A669D4DA87}" srcId="{A77A7021-0890-6145-AA07-CE3AFE8E6162}" destId="{90B7B803-592D-504F-9EE1-DD6242F23B11}" srcOrd="2" destOrd="0" parTransId="{58D7D292-0A0C-544D-86D7-34C2F078BFC0}" sibTransId="{82732EE6-EBD7-8144-9CD3-772EA5088C1F}"/>
    <dgm:cxn modelId="{B7A82079-0771-488B-8095-B2FECFACFBB6}"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0D854DD4-3857-4B62-9F2B-8F0C24E23DCE}" type="presParOf" srcId="{67B2604B-6114-9A49-9A0B-68E95DB12AE3}" destId="{A4680B5E-0439-D045-AFB2-845B3F67A33B}" srcOrd="0" destOrd="0" presId="urn:microsoft.com/office/officeart/2005/8/layout/hChevron3"/>
    <dgm:cxn modelId="{B5D44AC3-EF01-4BEA-AE69-9127BDCDD802}" type="presParOf" srcId="{67B2604B-6114-9A49-9A0B-68E95DB12AE3}" destId="{CD4FC228-7979-624C-A2AA-20338393C04B}" srcOrd="1" destOrd="0" presId="urn:microsoft.com/office/officeart/2005/8/layout/hChevron3"/>
    <dgm:cxn modelId="{AF263131-FC8A-409B-8BAD-37101679B0D6}" type="presParOf" srcId="{67B2604B-6114-9A49-9A0B-68E95DB12AE3}" destId="{48DB70BE-7A7F-6A47-8BED-2ACA9DBAD570}" srcOrd="2" destOrd="0" presId="urn:microsoft.com/office/officeart/2005/8/layout/hChevron3"/>
    <dgm:cxn modelId="{F7375787-24CB-4E33-A989-9F82704DB5B8}" type="presParOf" srcId="{67B2604B-6114-9A49-9A0B-68E95DB12AE3}" destId="{4E653630-94E3-4644-98AA-BDC854A8C5AF}" srcOrd="3" destOrd="0" presId="urn:microsoft.com/office/officeart/2005/8/layout/hChevron3"/>
    <dgm:cxn modelId="{35CD97DF-3500-45DE-903F-D00DFFCFC5D9}" type="presParOf" srcId="{67B2604B-6114-9A49-9A0B-68E95DB12AE3}" destId="{1B414B35-2A66-874E-801A-060032275B7C}" srcOrd="4" destOrd="0" presId="urn:microsoft.com/office/officeart/2005/8/layout/hChevron3"/>
    <dgm:cxn modelId="{22384278-4B1B-4EF3-99C4-0E8257831B3C}" type="presParOf" srcId="{67B2604B-6114-9A49-9A0B-68E95DB12AE3}" destId="{2B92C15E-6ADE-A44C-9919-DB117B9B5A9F}" srcOrd="5" destOrd="0" presId="urn:microsoft.com/office/officeart/2005/8/layout/hChevron3"/>
    <dgm:cxn modelId="{3710903F-4A5F-45E6-8459-C00001740A3F}" type="presParOf" srcId="{67B2604B-6114-9A49-9A0B-68E95DB12AE3}" destId="{D5B5634D-392D-014C-9C48-38BDD732DBD4}" srcOrd="6" destOrd="0" presId="urn:microsoft.com/office/officeart/2005/8/layout/hChevron3"/>
    <dgm:cxn modelId="{30C72800-3DFD-4C0A-A8A4-95B0137172A0}" type="presParOf" srcId="{67B2604B-6114-9A49-9A0B-68E95DB12AE3}" destId="{F113B0CD-D2C7-304D-BE97-8710AD3D3487}" srcOrd="7" destOrd="0" presId="urn:microsoft.com/office/officeart/2005/8/layout/hChevron3"/>
    <dgm:cxn modelId="{51C3F7C7-0F2A-4FA1-A66D-9BDB416E70D3}"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7910D48F-54BF-488A-8E56-F34760535892}"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DE1D48EC-48DE-48FF-95BB-FD405CED9264}" type="presOf" srcId="{14C705D4-E2FE-5A4B-A645-147FFFD154FE}" destId="{A4680B5E-0439-D045-AFB2-845B3F67A33B}"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717AAD4A-0A00-4E73-A0E7-BCE15E8E92DA}" type="presOf" srcId="{28B08D94-0B5C-8441-BA84-04E3438A9553}" destId="{48DB70BE-7A7F-6A47-8BED-2ACA9DBAD570}" srcOrd="0" destOrd="0" presId="urn:microsoft.com/office/officeart/2005/8/layout/hChevron3"/>
    <dgm:cxn modelId="{122AAA84-7B2A-4B19-8A1D-FECD6B0F1575}"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9E73C297-0F08-44DA-BED4-5052BE36CA78}" type="presOf" srcId="{8CFBF7E5-817A-DC41-B5F6-48EB72AC1C01}" destId="{D5B5634D-392D-014C-9C48-38BDD732DBD4}"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DD742FD9-4403-4CAF-86EA-93609C2E1809}" type="presOf" srcId="{90B7B803-592D-504F-9EE1-DD6242F23B11}" destId="{1B414B35-2A66-874E-801A-060032275B7C}"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098B1CCD-3E89-4F84-BC2E-0C83E470971D}"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EB79EDBA-8AA1-46D8-B95D-F557551F6280}" type="presParOf" srcId="{67B2604B-6114-9A49-9A0B-68E95DB12AE3}" destId="{A4680B5E-0439-D045-AFB2-845B3F67A33B}" srcOrd="0" destOrd="0" presId="urn:microsoft.com/office/officeart/2005/8/layout/hChevron3"/>
    <dgm:cxn modelId="{78A3096D-7E59-4B72-98ED-A827C912DEE7}" type="presParOf" srcId="{67B2604B-6114-9A49-9A0B-68E95DB12AE3}" destId="{CD4FC228-7979-624C-A2AA-20338393C04B}" srcOrd="1" destOrd="0" presId="urn:microsoft.com/office/officeart/2005/8/layout/hChevron3"/>
    <dgm:cxn modelId="{4500EA8C-CF4D-41FC-AFA7-7736FF79D0BD}" type="presParOf" srcId="{67B2604B-6114-9A49-9A0B-68E95DB12AE3}" destId="{48DB70BE-7A7F-6A47-8BED-2ACA9DBAD570}" srcOrd="2" destOrd="0" presId="urn:microsoft.com/office/officeart/2005/8/layout/hChevron3"/>
    <dgm:cxn modelId="{8935F63F-74AF-42C2-ACAC-C188390A6D78}" type="presParOf" srcId="{67B2604B-6114-9A49-9A0B-68E95DB12AE3}" destId="{4E653630-94E3-4644-98AA-BDC854A8C5AF}" srcOrd="3" destOrd="0" presId="urn:microsoft.com/office/officeart/2005/8/layout/hChevron3"/>
    <dgm:cxn modelId="{0BAA4481-9BA8-4439-AFC0-CEF50C62DF21}" type="presParOf" srcId="{67B2604B-6114-9A49-9A0B-68E95DB12AE3}" destId="{1B414B35-2A66-874E-801A-060032275B7C}" srcOrd="4" destOrd="0" presId="urn:microsoft.com/office/officeart/2005/8/layout/hChevron3"/>
    <dgm:cxn modelId="{37AE0409-EE8A-4BE3-B76D-40D33F78A9E6}" type="presParOf" srcId="{67B2604B-6114-9A49-9A0B-68E95DB12AE3}" destId="{2B92C15E-6ADE-A44C-9919-DB117B9B5A9F}" srcOrd="5" destOrd="0" presId="urn:microsoft.com/office/officeart/2005/8/layout/hChevron3"/>
    <dgm:cxn modelId="{F325689A-1C0F-4B42-B448-E252240FE124}" type="presParOf" srcId="{67B2604B-6114-9A49-9A0B-68E95DB12AE3}" destId="{D5B5634D-392D-014C-9C48-38BDD732DBD4}" srcOrd="6" destOrd="0" presId="urn:microsoft.com/office/officeart/2005/8/layout/hChevron3"/>
    <dgm:cxn modelId="{C28028AB-17F9-4550-AF00-CEA528B54FF6}" type="presParOf" srcId="{67B2604B-6114-9A49-9A0B-68E95DB12AE3}" destId="{F113B0CD-D2C7-304D-BE97-8710AD3D3487}" srcOrd="7" destOrd="0" presId="urn:microsoft.com/office/officeart/2005/8/layout/hChevron3"/>
    <dgm:cxn modelId="{F04D9DC8-3028-41D0-ADD6-E5AEBF3ABC9E}"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8E1A3E1C-5FB5-4A5F-8FA7-A2A4D8ED3480}"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4C2947-E79C-4AE4-A9D8-CD9AB473C37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CA27BCB-16A3-4CD2-8962-1118E1607560}">
      <dgm:prSet phldrT="[Text]"/>
      <dgm:spPr/>
      <dgm:t>
        <a:bodyPr/>
        <a:lstStyle/>
        <a:p>
          <a:r>
            <a:rPr lang="en-US" dirty="0" smtClean="0"/>
            <a:t>1986-1989</a:t>
          </a:r>
          <a:endParaRPr lang="en-US" dirty="0"/>
        </a:p>
      </dgm:t>
    </dgm:pt>
    <dgm:pt modelId="{F4B0C6DB-6722-429F-810D-5C45021F851A}" type="parTrans" cxnId="{B057B4DD-F0E4-4782-B4EE-CA0ABEE00EED}">
      <dgm:prSet/>
      <dgm:spPr/>
      <dgm:t>
        <a:bodyPr/>
        <a:lstStyle/>
        <a:p>
          <a:endParaRPr lang="en-US"/>
        </a:p>
      </dgm:t>
    </dgm:pt>
    <dgm:pt modelId="{52A5B3FE-5ACC-48E7-826A-6F9D24F4C31A}" type="sibTrans" cxnId="{B057B4DD-F0E4-4782-B4EE-CA0ABEE00EED}">
      <dgm:prSet/>
      <dgm:spPr/>
      <dgm:t>
        <a:bodyPr/>
        <a:lstStyle/>
        <a:p>
          <a:endParaRPr lang="en-US"/>
        </a:p>
      </dgm:t>
    </dgm:pt>
    <dgm:pt modelId="{6713357C-9B53-45EA-8D78-C14AA73E8E53}">
      <dgm:prSet phldrT="[Text]" custT="1"/>
      <dgm:spPr/>
      <dgm:t>
        <a:bodyPr/>
        <a:lstStyle/>
        <a:p>
          <a:pPr algn="l"/>
          <a:r>
            <a:rPr lang="en-US" sz="1000" dirty="0" smtClean="0"/>
            <a:t>attended the  University of the Witwatersrand</a:t>
          </a:r>
          <a:endParaRPr lang="en-US" sz="1000" dirty="0"/>
        </a:p>
      </dgm:t>
    </dgm:pt>
    <dgm:pt modelId="{22EBD3C9-562C-4E9B-9C97-F653F145DF3D}" type="parTrans" cxnId="{C7A23F24-3C23-40F8-9666-A57F2560C61B}">
      <dgm:prSet/>
      <dgm:spPr/>
      <dgm:t>
        <a:bodyPr/>
        <a:lstStyle/>
        <a:p>
          <a:endParaRPr lang="en-US"/>
        </a:p>
      </dgm:t>
    </dgm:pt>
    <dgm:pt modelId="{A6CFBD68-103B-4957-A83F-18EC01049D28}" type="sibTrans" cxnId="{C7A23F24-3C23-40F8-9666-A57F2560C61B}">
      <dgm:prSet/>
      <dgm:spPr/>
      <dgm:t>
        <a:bodyPr/>
        <a:lstStyle/>
        <a:p>
          <a:endParaRPr lang="en-US"/>
        </a:p>
      </dgm:t>
    </dgm:pt>
    <dgm:pt modelId="{E6EB4188-4282-488E-B223-4D56B8C4D76C}">
      <dgm:prSet phldrT="[Text]"/>
      <dgm:spPr/>
      <dgm:t>
        <a:bodyPr/>
        <a:lstStyle/>
        <a:p>
          <a:r>
            <a:rPr lang="en-US" dirty="0" smtClean="0"/>
            <a:t>1997 – 2006 </a:t>
          </a:r>
          <a:endParaRPr lang="en-US" dirty="0"/>
        </a:p>
      </dgm:t>
    </dgm:pt>
    <dgm:pt modelId="{A0586AA8-E294-4EE8-96B3-9CAAE6001FEB}" type="parTrans" cxnId="{EA678423-CBB8-41CC-9945-31C8E745589D}">
      <dgm:prSet/>
      <dgm:spPr/>
      <dgm:t>
        <a:bodyPr/>
        <a:lstStyle/>
        <a:p>
          <a:endParaRPr lang="en-US"/>
        </a:p>
      </dgm:t>
    </dgm:pt>
    <dgm:pt modelId="{6935267D-EF8E-4A04-850E-3CDABE4376AC}" type="sibTrans" cxnId="{EA678423-CBB8-41CC-9945-31C8E745589D}">
      <dgm:prSet/>
      <dgm:spPr/>
      <dgm:t>
        <a:bodyPr/>
        <a:lstStyle/>
        <a:p>
          <a:endParaRPr lang="en-US"/>
        </a:p>
      </dgm:t>
    </dgm:pt>
    <dgm:pt modelId="{DDDB75FD-3B03-4ADA-A38E-9E06179D3488}">
      <dgm:prSet phldrT="[Text]" custT="1"/>
      <dgm:spPr/>
      <dgm:t>
        <a:bodyPr/>
        <a:lstStyle/>
        <a:p>
          <a:r>
            <a:rPr lang="en-US" sz="1000" dirty="0" smtClean="0"/>
            <a:t>VP Finance H&amp;R Developments</a:t>
          </a:r>
          <a:endParaRPr lang="en-US" sz="1000" dirty="0"/>
        </a:p>
      </dgm:t>
    </dgm:pt>
    <dgm:pt modelId="{C229BDA8-8004-4585-8523-393C88DFB807}" type="sibTrans" cxnId="{5B716B7D-0B8C-497D-A159-2ED9459F893E}">
      <dgm:prSet/>
      <dgm:spPr/>
      <dgm:t>
        <a:bodyPr/>
        <a:lstStyle/>
        <a:p>
          <a:endParaRPr lang="en-US"/>
        </a:p>
      </dgm:t>
    </dgm:pt>
    <dgm:pt modelId="{1252BCDD-894C-4BC8-92E1-DF89D0BDFF24}" type="parTrans" cxnId="{5B716B7D-0B8C-497D-A159-2ED9459F893E}">
      <dgm:prSet/>
      <dgm:spPr/>
      <dgm:t>
        <a:bodyPr/>
        <a:lstStyle/>
        <a:p>
          <a:endParaRPr lang="en-US"/>
        </a:p>
      </dgm:t>
    </dgm:pt>
    <dgm:pt modelId="{4F64F2F2-2D60-4CC6-8F4C-F9C7033B289A}">
      <dgm:prSet phldrT="[Text]"/>
      <dgm:spPr/>
      <dgm:t>
        <a:bodyPr/>
        <a:lstStyle/>
        <a:p>
          <a:r>
            <a:rPr lang="en-US" dirty="0" smtClean="0"/>
            <a:t>2006-Present</a:t>
          </a:r>
          <a:endParaRPr lang="en-US" dirty="0"/>
        </a:p>
      </dgm:t>
    </dgm:pt>
    <dgm:pt modelId="{5DDA9AC4-A2DA-4A9E-99FC-33B4AEC13FED}" type="sibTrans" cxnId="{4876185F-2873-4BF4-86BA-5A1A7766EBEA}">
      <dgm:prSet/>
      <dgm:spPr/>
      <dgm:t>
        <a:bodyPr/>
        <a:lstStyle/>
        <a:p>
          <a:endParaRPr lang="en-US"/>
        </a:p>
      </dgm:t>
    </dgm:pt>
    <dgm:pt modelId="{C3A4E6B8-B0B3-4889-AE9A-F6F20CF9654E}" type="parTrans" cxnId="{4876185F-2873-4BF4-86BA-5A1A7766EBEA}">
      <dgm:prSet/>
      <dgm:spPr/>
      <dgm:t>
        <a:bodyPr/>
        <a:lstStyle/>
        <a:p>
          <a:endParaRPr lang="en-US"/>
        </a:p>
      </dgm:t>
    </dgm:pt>
    <dgm:pt modelId="{64E4DA37-2979-48DD-805E-824136711EAA}">
      <dgm:prSet phldrT="[Text]" custT="1"/>
      <dgm:spPr/>
      <dgm:t>
        <a:bodyPr/>
        <a:lstStyle/>
        <a:p>
          <a:r>
            <a:rPr lang="en-US" sz="1000" dirty="0" smtClean="0"/>
            <a:t>CFO H&amp;R REIT</a:t>
          </a:r>
          <a:endParaRPr lang="en-US" sz="1000" dirty="0"/>
        </a:p>
      </dgm:t>
    </dgm:pt>
    <dgm:pt modelId="{2B61EEFF-16D2-4214-BE8F-0D2AB20B8B2B}" type="sibTrans" cxnId="{E7701DBC-072F-4713-BE9F-31E548627321}">
      <dgm:prSet/>
      <dgm:spPr/>
      <dgm:t>
        <a:bodyPr/>
        <a:lstStyle/>
        <a:p>
          <a:endParaRPr lang="en-US"/>
        </a:p>
      </dgm:t>
    </dgm:pt>
    <dgm:pt modelId="{093E81FD-7A28-4F56-B6DB-DF12AC812B0D}" type="parTrans" cxnId="{E7701DBC-072F-4713-BE9F-31E548627321}">
      <dgm:prSet/>
      <dgm:spPr/>
      <dgm:t>
        <a:bodyPr/>
        <a:lstStyle/>
        <a:p>
          <a:endParaRPr lang="en-US"/>
        </a:p>
      </dgm:t>
    </dgm:pt>
    <dgm:pt modelId="{A4132F13-381D-49AC-8D05-9D4F20360045}">
      <dgm:prSet phldrT="[Text]" custT="1"/>
      <dgm:spPr/>
      <dgm:t>
        <a:bodyPr/>
        <a:lstStyle/>
        <a:p>
          <a:r>
            <a:rPr lang="en-US" sz="1000" dirty="0" smtClean="0"/>
            <a:t> Responsible for financial reporting, equity and debt financings, investor relations, and acquisition due diligence. </a:t>
          </a:r>
          <a:endParaRPr lang="en-US" sz="1000" dirty="0"/>
        </a:p>
      </dgm:t>
    </dgm:pt>
    <dgm:pt modelId="{7B9249CB-274B-440F-9369-3EA35B8D645B}" type="parTrans" cxnId="{6FBD0963-BEFE-428D-B9D4-43764E3EB957}">
      <dgm:prSet/>
      <dgm:spPr/>
      <dgm:t>
        <a:bodyPr/>
        <a:lstStyle/>
        <a:p>
          <a:endParaRPr lang="en-US"/>
        </a:p>
      </dgm:t>
    </dgm:pt>
    <dgm:pt modelId="{453F9BAD-EAD4-4F52-91F6-DE2CD2799BB7}" type="sibTrans" cxnId="{6FBD0963-BEFE-428D-B9D4-43764E3EB957}">
      <dgm:prSet/>
      <dgm:spPr/>
      <dgm:t>
        <a:bodyPr/>
        <a:lstStyle/>
        <a:p>
          <a:endParaRPr lang="en-US"/>
        </a:p>
      </dgm:t>
    </dgm:pt>
    <dgm:pt modelId="{92990BF0-DEDB-4EA7-9D1C-4A31E040D2E8}">
      <dgm:prSet phldrT="[Text]" custT="1"/>
      <dgm:spPr/>
      <dgm:t>
        <a:bodyPr/>
        <a:lstStyle/>
        <a:p>
          <a:pPr algn="l"/>
          <a:r>
            <a:rPr lang="en-US" sz="1000" dirty="0" smtClean="0"/>
            <a:t>Majored in accounting </a:t>
          </a:r>
          <a:endParaRPr lang="en-US" sz="1000" dirty="0"/>
        </a:p>
      </dgm:t>
    </dgm:pt>
    <dgm:pt modelId="{DF61E859-FD1E-426C-A0AA-CCCA24C85E7C}" type="parTrans" cxnId="{7A2E80E9-7C28-4387-A9A4-D6D60AAD2166}">
      <dgm:prSet/>
      <dgm:spPr/>
      <dgm:t>
        <a:bodyPr/>
        <a:lstStyle/>
        <a:p>
          <a:endParaRPr lang="en-US"/>
        </a:p>
      </dgm:t>
    </dgm:pt>
    <dgm:pt modelId="{3CD9B1DC-D889-4C67-AEDE-427158AC50BE}" type="sibTrans" cxnId="{7A2E80E9-7C28-4387-A9A4-D6D60AAD2166}">
      <dgm:prSet/>
      <dgm:spPr/>
      <dgm:t>
        <a:bodyPr/>
        <a:lstStyle/>
        <a:p>
          <a:endParaRPr lang="en-US"/>
        </a:p>
      </dgm:t>
    </dgm:pt>
    <dgm:pt modelId="{48523013-2D8C-4E78-B556-7EC2E89321E8}">
      <dgm:prSet custT="1"/>
      <dgm:spPr/>
      <dgm:t>
        <a:bodyPr/>
        <a:lstStyle/>
        <a:p>
          <a:endParaRPr lang="en-US" sz="1200" dirty="0"/>
        </a:p>
      </dgm:t>
    </dgm:pt>
    <dgm:pt modelId="{FB553ED0-ECD9-4040-A862-66C429E0A4CB}" type="parTrans" cxnId="{DB8347D9-FFC3-42E7-8BD7-CA71B08A4B9C}">
      <dgm:prSet/>
      <dgm:spPr/>
      <dgm:t>
        <a:bodyPr/>
        <a:lstStyle/>
        <a:p>
          <a:endParaRPr lang="en-US"/>
        </a:p>
      </dgm:t>
    </dgm:pt>
    <dgm:pt modelId="{93703A43-CEBF-41D6-82CE-3C646668B8E0}" type="sibTrans" cxnId="{DB8347D9-FFC3-42E7-8BD7-CA71B08A4B9C}">
      <dgm:prSet/>
      <dgm:spPr/>
      <dgm:t>
        <a:bodyPr/>
        <a:lstStyle/>
        <a:p>
          <a:endParaRPr lang="en-US"/>
        </a:p>
      </dgm:t>
    </dgm:pt>
    <dgm:pt modelId="{B5CBD5F3-D9DB-423B-BD6F-A34A05B5BB52}">
      <dgm:prSet phldrT="[Text]" custT="1"/>
      <dgm:spPr/>
      <dgm:t>
        <a:bodyPr/>
        <a:lstStyle/>
        <a:p>
          <a:r>
            <a:rPr lang="en-US" sz="1000" smtClean="0"/>
            <a:t>Responsible for securing construction financing on construction projects and financial reporting.</a:t>
          </a:r>
          <a:endParaRPr lang="en-US" sz="1000" dirty="0"/>
        </a:p>
      </dgm:t>
    </dgm:pt>
    <dgm:pt modelId="{D7773EFC-4915-4CE4-88E7-AD1E1F638A8D}" type="sibTrans" cxnId="{7ACA9A20-9D16-4CC7-AB74-51BEF24107D5}">
      <dgm:prSet/>
      <dgm:spPr/>
      <dgm:t>
        <a:bodyPr/>
        <a:lstStyle/>
        <a:p>
          <a:endParaRPr lang="en-US"/>
        </a:p>
      </dgm:t>
    </dgm:pt>
    <dgm:pt modelId="{8DBA56E8-8030-4CB2-BAEF-08C5FB0F7259}" type="parTrans" cxnId="{7ACA9A20-9D16-4CC7-AB74-51BEF24107D5}">
      <dgm:prSet/>
      <dgm:spPr/>
      <dgm:t>
        <a:bodyPr/>
        <a:lstStyle/>
        <a:p>
          <a:endParaRPr lang="en-US"/>
        </a:p>
      </dgm:t>
    </dgm:pt>
    <dgm:pt modelId="{35E65C41-6625-4400-BA2A-A3112947F490}" type="pres">
      <dgm:prSet presAssocID="{114C2947-E79C-4AE4-A9D8-CD9AB473C377}" presName="theList" presStyleCnt="0">
        <dgm:presLayoutVars>
          <dgm:dir/>
          <dgm:animLvl val="lvl"/>
          <dgm:resizeHandles val="exact"/>
        </dgm:presLayoutVars>
      </dgm:prSet>
      <dgm:spPr/>
      <dgm:t>
        <a:bodyPr/>
        <a:lstStyle/>
        <a:p>
          <a:endParaRPr lang="en-US"/>
        </a:p>
      </dgm:t>
    </dgm:pt>
    <dgm:pt modelId="{1E4477C7-A4AC-40FE-A1FC-BCF46EA87740}" type="pres">
      <dgm:prSet presAssocID="{DCA27BCB-16A3-4CD2-8962-1118E1607560}" presName="compNode" presStyleCnt="0"/>
      <dgm:spPr/>
    </dgm:pt>
    <dgm:pt modelId="{5A115079-A3D2-44B0-A8D4-B35EE105A6E4}" type="pres">
      <dgm:prSet presAssocID="{DCA27BCB-16A3-4CD2-8962-1118E1607560}" presName="noGeometry" presStyleCnt="0"/>
      <dgm:spPr/>
    </dgm:pt>
    <dgm:pt modelId="{B9B6C17C-FB00-4318-8918-F9CA051630BA}" type="pres">
      <dgm:prSet presAssocID="{DCA27BCB-16A3-4CD2-8962-1118E1607560}" presName="childTextVisible" presStyleLbl="bgAccFollowNode1" presStyleIdx="0" presStyleCnt="3" custScaleX="140102" custScaleY="224508" custLinFactNeighborX="-216" custLinFactNeighborY="562">
        <dgm:presLayoutVars>
          <dgm:bulletEnabled val="1"/>
        </dgm:presLayoutVars>
      </dgm:prSet>
      <dgm:spPr/>
      <dgm:t>
        <a:bodyPr/>
        <a:lstStyle/>
        <a:p>
          <a:endParaRPr lang="en-US"/>
        </a:p>
      </dgm:t>
    </dgm:pt>
    <dgm:pt modelId="{8C9D6FB0-52AC-4414-99E3-4AA787AF678F}" type="pres">
      <dgm:prSet presAssocID="{DCA27BCB-16A3-4CD2-8962-1118E1607560}" presName="childTextHidden" presStyleLbl="bgAccFollowNode1" presStyleIdx="0" presStyleCnt="3"/>
      <dgm:spPr/>
      <dgm:t>
        <a:bodyPr/>
        <a:lstStyle/>
        <a:p>
          <a:endParaRPr lang="en-US"/>
        </a:p>
      </dgm:t>
    </dgm:pt>
    <dgm:pt modelId="{87C74742-BDF8-450B-B0E6-0C2BAE099395}" type="pres">
      <dgm:prSet presAssocID="{DCA27BCB-16A3-4CD2-8962-1118E1607560}" presName="parentText" presStyleLbl="node1" presStyleIdx="0" presStyleCnt="3" custScaleX="79443">
        <dgm:presLayoutVars>
          <dgm:chMax val="1"/>
          <dgm:bulletEnabled val="1"/>
        </dgm:presLayoutVars>
      </dgm:prSet>
      <dgm:spPr/>
      <dgm:t>
        <a:bodyPr/>
        <a:lstStyle/>
        <a:p>
          <a:endParaRPr lang="en-US"/>
        </a:p>
      </dgm:t>
    </dgm:pt>
    <dgm:pt modelId="{23C7795E-9F80-4918-B37E-2089EE419448}" type="pres">
      <dgm:prSet presAssocID="{DCA27BCB-16A3-4CD2-8962-1118E1607560}" presName="aSpace" presStyleCnt="0"/>
      <dgm:spPr/>
    </dgm:pt>
    <dgm:pt modelId="{46EF1FD8-1B60-4839-9265-BD82D810129B}" type="pres">
      <dgm:prSet presAssocID="{E6EB4188-4282-488E-B223-4D56B8C4D76C}" presName="compNode" presStyleCnt="0"/>
      <dgm:spPr/>
    </dgm:pt>
    <dgm:pt modelId="{4905715F-FDEA-4520-8FE0-60B20E93EB4F}" type="pres">
      <dgm:prSet presAssocID="{E6EB4188-4282-488E-B223-4D56B8C4D76C}" presName="noGeometry" presStyleCnt="0"/>
      <dgm:spPr/>
    </dgm:pt>
    <dgm:pt modelId="{9D6C728D-518C-4742-B8D5-9CC8307FE4BF}" type="pres">
      <dgm:prSet presAssocID="{E6EB4188-4282-488E-B223-4D56B8C4D76C}" presName="childTextVisible" presStyleLbl="bgAccFollowNode1" presStyleIdx="1" presStyleCnt="3" custScaleX="143390" custScaleY="217579" custLinFactNeighborX="-3001" custLinFactNeighborY="662">
        <dgm:presLayoutVars>
          <dgm:bulletEnabled val="1"/>
        </dgm:presLayoutVars>
      </dgm:prSet>
      <dgm:spPr/>
      <dgm:t>
        <a:bodyPr/>
        <a:lstStyle/>
        <a:p>
          <a:endParaRPr lang="en-US"/>
        </a:p>
      </dgm:t>
    </dgm:pt>
    <dgm:pt modelId="{F5BC58ED-69EE-4BE8-A3D7-0705FABBF201}" type="pres">
      <dgm:prSet presAssocID="{E6EB4188-4282-488E-B223-4D56B8C4D76C}" presName="childTextHidden" presStyleLbl="bgAccFollowNode1" presStyleIdx="1" presStyleCnt="3"/>
      <dgm:spPr/>
      <dgm:t>
        <a:bodyPr/>
        <a:lstStyle/>
        <a:p>
          <a:endParaRPr lang="en-US"/>
        </a:p>
      </dgm:t>
    </dgm:pt>
    <dgm:pt modelId="{75ED3E5F-8CEC-4326-988C-400997EFA833}" type="pres">
      <dgm:prSet presAssocID="{E6EB4188-4282-488E-B223-4D56B8C4D76C}" presName="parentText" presStyleLbl="node1" presStyleIdx="1" presStyleCnt="3" custScaleX="78938" custScaleY="96718" custLinFactNeighborX="-6745" custLinFactNeighborY="2184">
        <dgm:presLayoutVars>
          <dgm:chMax val="1"/>
          <dgm:bulletEnabled val="1"/>
        </dgm:presLayoutVars>
      </dgm:prSet>
      <dgm:spPr/>
      <dgm:t>
        <a:bodyPr/>
        <a:lstStyle/>
        <a:p>
          <a:endParaRPr lang="en-US"/>
        </a:p>
      </dgm:t>
    </dgm:pt>
    <dgm:pt modelId="{01E5CCB0-0B83-4494-B480-28F5AF32A4CD}" type="pres">
      <dgm:prSet presAssocID="{E6EB4188-4282-488E-B223-4D56B8C4D76C}" presName="aSpace" presStyleCnt="0"/>
      <dgm:spPr/>
    </dgm:pt>
    <dgm:pt modelId="{C0A07AF8-7ECD-4737-A48D-F0E82629DF0E}" type="pres">
      <dgm:prSet presAssocID="{4F64F2F2-2D60-4CC6-8F4C-F9C7033B289A}" presName="compNode" presStyleCnt="0"/>
      <dgm:spPr/>
    </dgm:pt>
    <dgm:pt modelId="{9D20B713-0EE8-4D31-AB7D-FD95C5B25D5C}" type="pres">
      <dgm:prSet presAssocID="{4F64F2F2-2D60-4CC6-8F4C-F9C7033B289A}" presName="noGeometry" presStyleCnt="0"/>
      <dgm:spPr/>
    </dgm:pt>
    <dgm:pt modelId="{376930B0-335B-4B98-9455-5050118EC397}" type="pres">
      <dgm:prSet presAssocID="{4F64F2F2-2D60-4CC6-8F4C-F9C7033B289A}" presName="childTextVisible" presStyleLbl="bgAccFollowNode1" presStyleIdx="2" presStyleCnt="3" custScaleX="163349" custScaleY="220220" custLinFactNeighborX="-11042" custLinFactNeighborY="1903">
        <dgm:presLayoutVars>
          <dgm:bulletEnabled val="1"/>
        </dgm:presLayoutVars>
      </dgm:prSet>
      <dgm:spPr/>
      <dgm:t>
        <a:bodyPr/>
        <a:lstStyle/>
        <a:p>
          <a:endParaRPr lang="en-US"/>
        </a:p>
      </dgm:t>
    </dgm:pt>
    <dgm:pt modelId="{3F03AF06-7C06-4EAE-A753-599BF68A7A28}" type="pres">
      <dgm:prSet presAssocID="{4F64F2F2-2D60-4CC6-8F4C-F9C7033B289A}" presName="childTextHidden" presStyleLbl="bgAccFollowNode1" presStyleIdx="2" presStyleCnt="3"/>
      <dgm:spPr/>
      <dgm:t>
        <a:bodyPr/>
        <a:lstStyle/>
        <a:p>
          <a:endParaRPr lang="en-US"/>
        </a:p>
      </dgm:t>
    </dgm:pt>
    <dgm:pt modelId="{BB5DF477-76A4-469E-901E-C568550D3255}" type="pres">
      <dgm:prSet presAssocID="{4F64F2F2-2D60-4CC6-8F4C-F9C7033B289A}" presName="parentText" presStyleLbl="node1" presStyleIdx="2" presStyleCnt="3" custScaleX="75647" custScaleY="88483" custLinFactNeighborX="-33100" custLinFactNeighborY="2219">
        <dgm:presLayoutVars>
          <dgm:chMax val="1"/>
          <dgm:bulletEnabled val="1"/>
        </dgm:presLayoutVars>
      </dgm:prSet>
      <dgm:spPr/>
      <dgm:t>
        <a:bodyPr/>
        <a:lstStyle/>
        <a:p>
          <a:endParaRPr lang="en-US"/>
        </a:p>
      </dgm:t>
    </dgm:pt>
  </dgm:ptLst>
  <dgm:cxnLst>
    <dgm:cxn modelId="{9092732B-EFB5-4540-ACFC-3B97EB2E8BD2}" type="presOf" srcId="{6713357C-9B53-45EA-8D78-C14AA73E8E53}" destId="{B9B6C17C-FB00-4318-8918-F9CA051630BA}" srcOrd="0" destOrd="0" presId="urn:microsoft.com/office/officeart/2005/8/layout/hProcess6"/>
    <dgm:cxn modelId="{C7A23F24-3C23-40F8-9666-A57F2560C61B}" srcId="{DCA27BCB-16A3-4CD2-8962-1118E1607560}" destId="{6713357C-9B53-45EA-8D78-C14AA73E8E53}" srcOrd="0" destOrd="0" parTransId="{22EBD3C9-562C-4E9B-9C97-F653F145DF3D}" sibTransId="{A6CFBD68-103B-4957-A83F-18EC01049D28}"/>
    <dgm:cxn modelId="{C4CE798D-718C-45F6-89BA-B1A3BCE9C823}" type="presOf" srcId="{B5CBD5F3-D9DB-423B-BD6F-A34A05B5BB52}" destId="{9D6C728D-518C-4742-B8D5-9CC8307FE4BF}" srcOrd="0" destOrd="1" presId="urn:microsoft.com/office/officeart/2005/8/layout/hProcess6"/>
    <dgm:cxn modelId="{EAB753D4-1EC9-4090-93A6-C3FD0480FC15}" type="presOf" srcId="{64E4DA37-2979-48DD-805E-824136711EAA}" destId="{3F03AF06-7C06-4EAE-A753-599BF68A7A28}" srcOrd="1" destOrd="0" presId="urn:microsoft.com/office/officeart/2005/8/layout/hProcess6"/>
    <dgm:cxn modelId="{7425BB70-898D-461A-B7B8-67C88CC70F19}" type="presOf" srcId="{92990BF0-DEDB-4EA7-9D1C-4A31E040D2E8}" destId="{8C9D6FB0-52AC-4414-99E3-4AA787AF678F}" srcOrd="1" destOrd="1" presId="urn:microsoft.com/office/officeart/2005/8/layout/hProcess6"/>
    <dgm:cxn modelId="{88DEEAD3-6BC0-4572-B1DA-FA3BB5CB2AD6}" type="presOf" srcId="{92990BF0-DEDB-4EA7-9D1C-4A31E040D2E8}" destId="{B9B6C17C-FB00-4318-8918-F9CA051630BA}" srcOrd="0" destOrd="1" presId="urn:microsoft.com/office/officeart/2005/8/layout/hProcess6"/>
    <dgm:cxn modelId="{2C441B05-0C1D-4373-B1F7-94F2C60CE411}" type="presOf" srcId="{A4132F13-381D-49AC-8D05-9D4F20360045}" destId="{3F03AF06-7C06-4EAE-A753-599BF68A7A28}" srcOrd="1" destOrd="1" presId="urn:microsoft.com/office/officeart/2005/8/layout/hProcess6"/>
    <dgm:cxn modelId="{980CF7D5-8723-4ECF-8A1D-BF3AFC16696B}" type="presOf" srcId="{64E4DA37-2979-48DD-805E-824136711EAA}" destId="{376930B0-335B-4B98-9455-5050118EC397}" srcOrd="0" destOrd="0" presId="urn:microsoft.com/office/officeart/2005/8/layout/hProcess6"/>
    <dgm:cxn modelId="{1AF2FE4A-E2D7-483E-9EAE-89AC1CE34F12}" type="presOf" srcId="{E6EB4188-4282-488E-B223-4D56B8C4D76C}" destId="{75ED3E5F-8CEC-4326-988C-400997EFA833}" srcOrd="0" destOrd="0" presId="urn:microsoft.com/office/officeart/2005/8/layout/hProcess6"/>
    <dgm:cxn modelId="{7A2E80E9-7C28-4387-A9A4-D6D60AAD2166}" srcId="{DCA27BCB-16A3-4CD2-8962-1118E1607560}" destId="{92990BF0-DEDB-4EA7-9D1C-4A31E040D2E8}" srcOrd="1" destOrd="0" parTransId="{DF61E859-FD1E-426C-A0AA-CCCA24C85E7C}" sibTransId="{3CD9B1DC-D889-4C67-AEDE-427158AC50BE}"/>
    <dgm:cxn modelId="{DB8347D9-FFC3-42E7-8BD7-CA71B08A4B9C}" srcId="{E6EB4188-4282-488E-B223-4D56B8C4D76C}" destId="{48523013-2D8C-4E78-B556-7EC2E89321E8}" srcOrd="2" destOrd="0" parTransId="{FB553ED0-ECD9-4040-A862-66C429E0A4CB}" sibTransId="{93703A43-CEBF-41D6-82CE-3C646668B8E0}"/>
    <dgm:cxn modelId="{6FBD0963-BEFE-428D-B9D4-43764E3EB957}" srcId="{4F64F2F2-2D60-4CC6-8F4C-F9C7033B289A}" destId="{A4132F13-381D-49AC-8D05-9D4F20360045}" srcOrd="1" destOrd="0" parTransId="{7B9249CB-274B-440F-9369-3EA35B8D645B}" sibTransId="{453F9BAD-EAD4-4F52-91F6-DE2CD2799BB7}"/>
    <dgm:cxn modelId="{82F1F081-0571-4360-98C0-08ED51110261}" type="presOf" srcId="{48523013-2D8C-4E78-B556-7EC2E89321E8}" destId="{9D6C728D-518C-4742-B8D5-9CC8307FE4BF}" srcOrd="0" destOrd="2" presId="urn:microsoft.com/office/officeart/2005/8/layout/hProcess6"/>
    <dgm:cxn modelId="{B057B4DD-F0E4-4782-B4EE-CA0ABEE00EED}" srcId="{114C2947-E79C-4AE4-A9D8-CD9AB473C377}" destId="{DCA27BCB-16A3-4CD2-8962-1118E1607560}" srcOrd="0" destOrd="0" parTransId="{F4B0C6DB-6722-429F-810D-5C45021F851A}" sibTransId="{52A5B3FE-5ACC-48E7-826A-6F9D24F4C31A}"/>
    <dgm:cxn modelId="{53D91CBC-D12D-4E51-BD38-AA25F577E8A2}" type="presOf" srcId="{DDDB75FD-3B03-4ADA-A38E-9E06179D3488}" destId="{9D6C728D-518C-4742-B8D5-9CC8307FE4BF}" srcOrd="0" destOrd="0" presId="urn:microsoft.com/office/officeart/2005/8/layout/hProcess6"/>
    <dgm:cxn modelId="{A2881A35-4151-43C2-8C61-921FC4C20D87}" type="presOf" srcId="{DCA27BCB-16A3-4CD2-8962-1118E1607560}" destId="{87C74742-BDF8-450B-B0E6-0C2BAE099395}" srcOrd="0" destOrd="0" presId="urn:microsoft.com/office/officeart/2005/8/layout/hProcess6"/>
    <dgm:cxn modelId="{CFBF4F70-956E-4237-944C-B817BCA7E174}" type="presOf" srcId="{4F64F2F2-2D60-4CC6-8F4C-F9C7033B289A}" destId="{BB5DF477-76A4-469E-901E-C568550D3255}" srcOrd="0" destOrd="0" presId="urn:microsoft.com/office/officeart/2005/8/layout/hProcess6"/>
    <dgm:cxn modelId="{5A9F41D6-5939-4EC1-8306-91D7FB043579}" type="presOf" srcId="{6713357C-9B53-45EA-8D78-C14AA73E8E53}" destId="{8C9D6FB0-52AC-4414-99E3-4AA787AF678F}" srcOrd="1" destOrd="0" presId="urn:microsoft.com/office/officeart/2005/8/layout/hProcess6"/>
    <dgm:cxn modelId="{E7701DBC-072F-4713-BE9F-31E548627321}" srcId="{4F64F2F2-2D60-4CC6-8F4C-F9C7033B289A}" destId="{64E4DA37-2979-48DD-805E-824136711EAA}" srcOrd="0" destOrd="0" parTransId="{093E81FD-7A28-4F56-B6DB-DF12AC812B0D}" sibTransId="{2B61EEFF-16D2-4214-BE8F-0D2AB20B8B2B}"/>
    <dgm:cxn modelId="{5B716B7D-0B8C-497D-A159-2ED9459F893E}" srcId="{E6EB4188-4282-488E-B223-4D56B8C4D76C}" destId="{DDDB75FD-3B03-4ADA-A38E-9E06179D3488}" srcOrd="0" destOrd="0" parTransId="{1252BCDD-894C-4BC8-92E1-DF89D0BDFF24}" sibTransId="{C229BDA8-8004-4585-8523-393C88DFB807}"/>
    <dgm:cxn modelId="{4876185F-2873-4BF4-86BA-5A1A7766EBEA}" srcId="{114C2947-E79C-4AE4-A9D8-CD9AB473C377}" destId="{4F64F2F2-2D60-4CC6-8F4C-F9C7033B289A}" srcOrd="2" destOrd="0" parTransId="{C3A4E6B8-B0B3-4889-AE9A-F6F20CF9654E}" sibTransId="{5DDA9AC4-A2DA-4A9E-99FC-33B4AEC13FED}"/>
    <dgm:cxn modelId="{B73E05FE-F43D-4751-A0DB-CA701AF2F11C}" type="presOf" srcId="{A4132F13-381D-49AC-8D05-9D4F20360045}" destId="{376930B0-335B-4B98-9455-5050118EC397}" srcOrd="0" destOrd="1" presId="urn:microsoft.com/office/officeart/2005/8/layout/hProcess6"/>
    <dgm:cxn modelId="{EEE54114-C74A-4BF8-B151-6B0DF7B5A458}" type="presOf" srcId="{48523013-2D8C-4E78-B556-7EC2E89321E8}" destId="{F5BC58ED-69EE-4BE8-A3D7-0705FABBF201}" srcOrd="1" destOrd="2" presId="urn:microsoft.com/office/officeart/2005/8/layout/hProcess6"/>
    <dgm:cxn modelId="{52100858-BFCC-49E9-966D-862D88B60893}" type="presOf" srcId="{114C2947-E79C-4AE4-A9D8-CD9AB473C377}" destId="{35E65C41-6625-4400-BA2A-A3112947F490}" srcOrd="0" destOrd="0" presId="urn:microsoft.com/office/officeart/2005/8/layout/hProcess6"/>
    <dgm:cxn modelId="{3AF03513-AA3D-4510-8ED1-E1A1BE7E2EDD}" type="presOf" srcId="{B5CBD5F3-D9DB-423B-BD6F-A34A05B5BB52}" destId="{F5BC58ED-69EE-4BE8-A3D7-0705FABBF201}" srcOrd="1" destOrd="1" presId="urn:microsoft.com/office/officeart/2005/8/layout/hProcess6"/>
    <dgm:cxn modelId="{7ACA9A20-9D16-4CC7-AB74-51BEF24107D5}" srcId="{E6EB4188-4282-488E-B223-4D56B8C4D76C}" destId="{B5CBD5F3-D9DB-423B-BD6F-A34A05B5BB52}" srcOrd="1" destOrd="0" parTransId="{8DBA56E8-8030-4CB2-BAEF-08C5FB0F7259}" sibTransId="{D7773EFC-4915-4CE4-88E7-AD1E1F638A8D}"/>
    <dgm:cxn modelId="{EA678423-CBB8-41CC-9945-31C8E745589D}" srcId="{114C2947-E79C-4AE4-A9D8-CD9AB473C377}" destId="{E6EB4188-4282-488E-B223-4D56B8C4D76C}" srcOrd="1" destOrd="0" parTransId="{A0586AA8-E294-4EE8-96B3-9CAAE6001FEB}" sibTransId="{6935267D-EF8E-4A04-850E-3CDABE4376AC}"/>
    <dgm:cxn modelId="{80130454-F9F8-443C-808D-90223A96B5D8}" type="presOf" srcId="{DDDB75FD-3B03-4ADA-A38E-9E06179D3488}" destId="{F5BC58ED-69EE-4BE8-A3D7-0705FABBF201}" srcOrd="1" destOrd="0" presId="urn:microsoft.com/office/officeart/2005/8/layout/hProcess6"/>
    <dgm:cxn modelId="{02C1659F-B0B0-4CB5-BBB8-FB1EC1B71943}" type="presParOf" srcId="{35E65C41-6625-4400-BA2A-A3112947F490}" destId="{1E4477C7-A4AC-40FE-A1FC-BCF46EA87740}" srcOrd="0" destOrd="0" presId="urn:microsoft.com/office/officeart/2005/8/layout/hProcess6"/>
    <dgm:cxn modelId="{CEBF1D17-CAE8-4B71-92E8-62153B5B303D}" type="presParOf" srcId="{1E4477C7-A4AC-40FE-A1FC-BCF46EA87740}" destId="{5A115079-A3D2-44B0-A8D4-B35EE105A6E4}" srcOrd="0" destOrd="0" presId="urn:microsoft.com/office/officeart/2005/8/layout/hProcess6"/>
    <dgm:cxn modelId="{0487A7D5-AB5B-4878-B191-697877F5159D}" type="presParOf" srcId="{1E4477C7-A4AC-40FE-A1FC-BCF46EA87740}" destId="{B9B6C17C-FB00-4318-8918-F9CA051630BA}" srcOrd="1" destOrd="0" presId="urn:microsoft.com/office/officeart/2005/8/layout/hProcess6"/>
    <dgm:cxn modelId="{6D6430A0-C3BD-4C47-90CE-40EC4D2DF309}" type="presParOf" srcId="{1E4477C7-A4AC-40FE-A1FC-BCF46EA87740}" destId="{8C9D6FB0-52AC-4414-99E3-4AA787AF678F}" srcOrd="2" destOrd="0" presId="urn:microsoft.com/office/officeart/2005/8/layout/hProcess6"/>
    <dgm:cxn modelId="{60FC7D60-F837-40EE-81EE-36E39B32C860}" type="presParOf" srcId="{1E4477C7-A4AC-40FE-A1FC-BCF46EA87740}" destId="{87C74742-BDF8-450B-B0E6-0C2BAE099395}" srcOrd="3" destOrd="0" presId="urn:microsoft.com/office/officeart/2005/8/layout/hProcess6"/>
    <dgm:cxn modelId="{C35EAF27-9183-45FC-AE88-7ED3F0ABE64A}" type="presParOf" srcId="{35E65C41-6625-4400-BA2A-A3112947F490}" destId="{23C7795E-9F80-4918-B37E-2089EE419448}" srcOrd="1" destOrd="0" presId="urn:microsoft.com/office/officeart/2005/8/layout/hProcess6"/>
    <dgm:cxn modelId="{9A2BB74F-D071-4E95-98D8-5C209A63BEA7}" type="presParOf" srcId="{35E65C41-6625-4400-BA2A-A3112947F490}" destId="{46EF1FD8-1B60-4839-9265-BD82D810129B}" srcOrd="2" destOrd="0" presId="urn:microsoft.com/office/officeart/2005/8/layout/hProcess6"/>
    <dgm:cxn modelId="{E7E41798-48E5-4AE1-B324-2C047EF39FCC}" type="presParOf" srcId="{46EF1FD8-1B60-4839-9265-BD82D810129B}" destId="{4905715F-FDEA-4520-8FE0-60B20E93EB4F}" srcOrd="0" destOrd="0" presId="urn:microsoft.com/office/officeart/2005/8/layout/hProcess6"/>
    <dgm:cxn modelId="{90837DD2-77FC-432E-9636-0763AFF09738}" type="presParOf" srcId="{46EF1FD8-1B60-4839-9265-BD82D810129B}" destId="{9D6C728D-518C-4742-B8D5-9CC8307FE4BF}" srcOrd="1" destOrd="0" presId="urn:microsoft.com/office/officeart/2005/8/layout/hProcess6"/>
    <dgm:cxn modelId="{39F027F0-7378-4AAC-9908-76515763A14F}" type="presParOf" srcId="{46EF1FD8-1B60-4839-9265-BD82D810129B}" destId="{F5BC58ED-69EE-4BE8-A3D7-0705FABBF201}" srcOrd="2" destOrd="0" presId="urn:microsoft.com/office/officeart/2005/8/layout/hProcess6"/>
    <dgm:cxn modelId="{CA61F168-8B18-454C-BCDE-CFAB6EAEA0DF}" type="presParOf" srcId="{46EF1FD8-1B60-4839-9265-BD82D810129B}" destId="{75ED3E5F-8CEC-4326-988C-400997EFA833}" srcOrd="3" destOrd="0" presId="urn:microsoft.com/office/officeart/2005/8/layout/hProcess6"/>
    <dgm:cxn modelId="{63C8EFF5-B83C-44B1-AE50-B42EABCFE020}" type="presParOf" srcId="{35E65C41-6625-4400-BA2A-A3112947F490}" destId="{01E5CCB0-0B83-4494-B480-28F5AF32A4CD}" srcOrd="3" destOrd="0" presId="urn:microsoft.com/office/officeart/2005/8/layout/hProcess6"/>
    <dgm:cxn modelId="{A62C3FE1-CCC0-484C-98A5-E930A9EA9F94}" type="presParOf" srcId="{35E65C41-6625-4400-BA2A-A3112947F490}" destId="{C0A07AF8-7ECD-4737-A48D-F0E82629DF0E}" srcOrd="4" destOrd="0" presId="urn:microsoft.com/office/officeart/2005/8/layout/hProcess6"/>
    <dgm:cxn modelId="{10C1843D-4684-4B10-BEF9-E3FD407B0DAF}" type="presParOf" srcId="{C0A07AF8-7ECD-4737-A48D-F0E82629DF0E}" destId="{9D20B713-0EE8-4D31-AB7D-FD95C5B25D5C}" srcOrd="0" destOrd="0" presId="urn:microsoft.com/office/officeart/2005/8/layout/hProcess6"/>
    <dgm:cxn modelId="{58CACC9C-174F-4ABF-81B8-93FC0453A29B}" type="presParOf" srcId="{C0A07AF8-7ECD-4737-A48D-F0E82629DF0E}" destId="{376930B0-335B-4B98-9455-5050118EC397}" srcOrd="1" destOrd="0" presId="urn:microsoft.com/office/officeart/2005/8/layout/hProcess6"/>
    <dgm:cxn modelId="{9A7B3573-C0B8-4029-BCD1-941B00E207E0}" type="presParOf" srcId="{C0A07AF8-7ECD-4737-A48D-F0E82629DF0E}" destId="{3F03AF06-7C06-4EAE-A753-599BF68A7A28}" srcOrd="2" destOrd="0" presId="urn:microsoft.com/office/officeart/2005/8/layout/hProcess6"/>
    <dgm:cxn modelId="{49318A36-6C8F-492B-AC14-90EF4CB35DD7}" type="presParOf" srcId="{C0A07AF8-7ECD-4737-A48D-F0E82629DF0E}" destId="{BB5DF477-76A4-469E-901E-C568550D3255}"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D1AE73E6-AD81-40DE-849B-76F1318BDAC6}" type="presOf" srcId="{28B08D94-0B5C-8441-BA84-04E3438A9553}" destId="{48DB70BE-7A7F-6A47-8BED-2ACA9DBAD570}" srcOrd="0" destOrd="0" presId="urn:microsoft.com/office/officeart/2005/8/layout/hChevron3"/>
    <dgm:cxn modelId="{636101AD-616D-4ABF-8FD7-387C5DA75603}"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F93FA521-44A5-4BD6-89D6-291BCA776E4A}" type="presOf" srcId="{90B7B803-592D-504F-9EE1-DD6242F23B11}" destId="{1B414B35-2A66-874E-801A-060032275B7C}" srcOrd="0" destOrd="0" presId="urn:microsoft.com/office/officeart/2005/8/layout/hChevron3"/>
    <dgm:cxn modelId="{DEC46D10-8996-4A13-AF00-6C8AC796C968}" type="presOf" srcId="{A77A7021-0890-6145-AA07-CE3AFE8E6162}" destId="{67B2604B-6114-9A49-9A0B-68E95DB12AE3}"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81DA1D55-47A8-4163-A61B-4DB755913387}" type="presOf" srcId="{14C705D4-E2FE-5A4B-A645-147FFFD154FE}" destId="{A4680B5E-0439-D045-AFB2-845B3F67A33B}" srcOrd="0" destOrd="0" presId="urn:microsoft.com/office/officeart/2005/8/layout/hChevron3"/>
    <dgm:cxn modelId="{7A085012-CCA4-480B-8F95-E8948C667786}" type="presOf" srcId="{8CFBF7E5-817A-DC41-B5F6-48EB72AC1C01}" destId="{D5B5634D-392D-014C-9C48-38BDD732DBD4}"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0A486471-B742-4C00-8641-B6D140425BD7}" type="presParOf" srcId="{67B2604B-6114-9A49-9A0B-68E95DB12AE3}" destId="{A4680B5E-0439-D045-AFB2-845B3F67A33B}" srcOrd="0" destOrd="0" presId="urn:microsoft.com/office/officeart/2005/8/layout/hChevron3"/>
    <dgm:cxn modelId="{2CA177E1-096E-4764-B9CA-9ACBFEA8D9FF}" type="presParOf" srcId="{67B2604B-6114-9A49-9A0B-68E95DB12AE3}" destId="{CD4FC228-7979-624C-A2AA-20338393C04B}" srcOrd="1" destOrd="0" presId="urn:microsoft.com/office/officeart/2005/8/layout/hChevron3"/>
    <dgm:cxn modelId="{3EF216B8-183B-43E5-98C8-FE9C4048CD21}" type="presParOf" srcId="{67B2604B-6114-9A49-9A0B-68E95DB12AE3}" destId="{48DB70BE-7A7F-6A47-8BED-2ACA9DBAD570}" srcOrd="2" destOrd="0" presId="urn:microsoft.com/office/officeart/2005/8/layout/hChevron3"/>
    <dgm:cxn modelId="{CEA7DA52-5FEF-4922-ACF5-3ACC11D273FA}" type="presParOf" srcId="{67B2604B-6114-9A49-9A0B-68E95DB12AE3}" destId="{4E653630-94E3-4644-98AA-BDC854A8C5AF}" srcOrd="3" destOrd="0" presId="urn:microsoft.com/office/officeart/2005/8/layout/hChevron3"/>
    <dgm:cxn modelId="{D186BC42-215F-4390-986D-15033334F514}" type="presParOf" srcId="{67B2604B-6114-9A49-9A0B-68E95DB12AE3}" destId="{1B414B35-2A66-874E-801A-060032275B7C}" srcOrd="4" destOrd="0" presId="urn:microsoft.com/office/officeart/2005/8/layout/hChevron3"/>
    <dgm:cxn modelId="{0506494F-D2F6-4262-B549-7BFBD77DA2FC}" type="presParOf" srcId="{67B2604B-6114-9A49-9A0B-68E95DB12AE3}" destId="{2B92C15E-6ADE-A44C-9919-DB117B9B5A9F}" srcOrd="5" destOrd="0" presId="urn:microsoft.com/office/officeart/2005/8/layout/hChevron3"/>
    <dgm:cxn modelId="{25D3DF38-C7FE-45C9-A7DA-802DA98CA0FE}" type="presParOf" srcId="{67B2604B-6114-9A49-9A0B-68E95DB12AE3}" destId="{D5B5634D-392D-014C-9C48-38BDD732DBD4}" srcOrd="6" destOrd="0" presId="urn:microsoft.com/office/officeart/2005/8/layout/hChevron3"/>
    <dgm:cxn modelId="{5BE7607E-A39B-4373-8EA3-D248A3420FC5}" type="presParOf" srcId="{67B2604B-6114-9A49-9A0B-68E95DB12AE3}" destId="{F113B0CD-D2C7-304D-BE97-8710AD3D3487}" srcOrd="7" destOrd="0" presId="urn:microsoft.com/office/officeart/2005/8/layout/hChevron3"/>
    <dgm:cxn modelId="{0BD18A35-92CE-4441-82C0-16DAC5F0E1BC}"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AD2EE95B-D431-4931-9C3E-561F94498E43}"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CBECA682-1398-8249-9B67-09584C2EDDC7}" type="sibTrans" cxnId="{13A1F8AE-B5A0-D841-A5F4-D101A706FF20}">
      <dgm:prSet/>
      <dgm:spPr/>
      <dgm:t>
        <a:bodyPr/>
        <a:lstStyle/>
        <a:p>
          <a:endParaRPr lang="en-US"/>
        </a:p>
      </dgm:t>
    </dgm:pt>
    <dgm:pt modelId="{216E11A4-3AD3-E741-9BD0-287A0686ECE9}" type="parTrans" cxnId="{13A1F8AE-B5A0-D841-A5F4-D101A706FF20}">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608F4F43-541C-4947-A57C-7BB968650208}" type="sibTrans" cxnId="{DB845A2C-B03E-4C44-90C5-F85E5F9C62C7}">
      <dgm:prSet/>
      <dgm:spPr/>
      <dgm:t>
        <a:bodyPr/>
        <a:lstStyle/>
        <a:p>
          <a:endParaRPr lang="en-US"/>
        </a:p>
      </dgm:t>
    </dgm:pt>
    <dgm:pt modelId="{7896B96B-2CE3-EB4D-B25A-CC3B1E75CC4B}" type="parTrans" cxnId="{DB845A2C-B03E-4C44-90C5-F85E5F9C62C7}">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82732EE6-EBD7-8144-9CD3-772EA5088C1F}" type="sibTrans" cxnId="{A17CEC87-7529-6940-902D-B4A669D4DA87}">
      <dgm:prSet/>
      <dgm:spPr/>
      <dgm:t>
        <a:bodyPr/>
        <a:lstStyle/>
        <a:p>
          <a:endParaRPr lang="en-US"/>
        </a:p>
      </dgm:t>
    </dgm:pt>
    <dgm:pt modelId="{58D7D292-0A0C-544D-86D7-34C2F078BFC0}" type="par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AA358A9D-B93A-584B-9460-AA70E960B7EC}" type="sibTrans" cxnId="{CABCDD9E-3587-0346-99B9-9D0B2368A419}">
      <dgm:prSet/>
      <dgm:spPr/>
      <dgm:t>
        <a:bodyPr/>
        <a:lstStyle/>
        <a:p>
          <a:endParaRPr lang="en-US"/>
        </a:p>
      </dgm:t>
    </dgm:pt>
    <dgm:pt modelId="{99FA5590-ADB4-D649-B4D7-93A5BC7A49BF}" type="par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97C06A7A-8EBB-B54F-B5AB-D48A78BE5AC8}" type="sibTrans" cxnId="{5BE24B26-E40A-F44E-93FF-33B63F9D9F0C}">
      <dgm:prSet/>
      <dgm:spPr/>
      <dgm:t>
        <a:bodyPr/>
        <a:lstStyle/>
        <a:p>
          <a:endParaRPr lang="en-US"/>
        </a:p>
      </dgm:t>
    </dgm:pt>
    <dgm:pt modelId="{69476D24-9B25-6743-93C9-3808EB27C662}" type="parTrans" cxnId="{5BE24B26-E40A-F44E-93FF-33B63F9D9F0C}">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5954">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49450">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B162C33C-EB36-4846-9755-08FB93755550}"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2E5526C2-E206-4BC0-A933-2FBC263D446E}" type="presOf" srcId="{CDFD5405-A9A8-8840-891E-916467BD5A3C}" destId="{FB4D004B-3304-884C-8FB4-7535E3221AA0}" srcOrd="0" destOrd="0" presId="urn:microsoft.com/office/officeart/2005/8/layout/hChevron3"/>
    <dgm:cxn modelId="{FA6A6BCD-C825-41F0-AC0D-9B9B982D667A}"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22B99E94-9044-489F-A853-61C270E4D013}" type="presOf" srcId="{A77A7021-0890-6145-AA07-CE3AFE8E6162}" destId="{67B2604B-6114-9A49-9A0B-68E95DB12AE3}"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1CDC9926-2163-4AEA-B68F-CB37062E9DED}" type="presOf" srcId="{90B7B803-592D-504F-9EE1-DD6242F23B11}" destId="{1B414B35-2A66-874E-801A-060032275B7C}" srcOrd="0" destOrd="0" presId="urn:microsoft.com/office/officeart/2005/8/layout/hChevron3"/>
    <dgm:cxn modelId="{F2C6E3F6-69FC-4770-9C9F-6A9A18935FE6}" type="presOf" srcId="{14C705D4-E2FE-5A4B-A645-147FFFD154FE}" destId="{A4680B5E-0439-D045-AFB2-845B3F67A33B}"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3649DADB-6842-422E-8164-3915B58B7369}" type="presParOf" srcId="{67B2604B-6114-9A49-9A0B-68E95DB12AE3}" destId="{A4680B5E-0439-D045-AFB2-845B3F67A33B}" srcOrd="0" destOrd="0" presId="urn:microsoft.com/office/officeart/2005/8/layout/hChevron3"/>
    <dgm:cxn modelId="{94A70BB6-57ED-437C-9A87-EDE33A146C8C}" type="presParOf" srcId="{67B2604B-6114-9A49-9A0B-68E95DB12AE3}" destId="{CD4FC228-7979-624C-A2AA-20338393C04B}" srcOrd="1" destOrd="0" presId="urn:microsoft.com/office/officeart/2005/8/layout/hChevron3"/>
    <dgm:cxn modelId="{80A5AA8F-CE39-4084-9442-D7BD43E75B30}" type="presParOf" srcId="{67B2604B-6114-9A49-9A0B-68E95DB12AE3}" destId="{48DB70BE-7A7F-6A47-8BED-2ACA9DBAD570}" srcOrd="2" destOrd="0" presId="urn:microsoft.com/office/officeart/2005/8/layout/hChevron3"/>
    <dgm:cxn modelId="{084BB848-DE6C-40A3-86C8-5BBB6D3CA77B}" type="presParOf" srcId="{67B2604B-6114-9A49-9A0B-68E95DB12AE3}" destId="{4E653630-94E3-4644-98AA-BDC854A8C5AF}" srcOrd="3" destOrd="0" presId="urn:microsoft.com/office/officeart/2005/8/layout/hChevron3"/>
    <dgm:cxn modelId="{62B43F38-BE57-4753-833D-42C2CA809E43}" type="presParOf" srcId="{67B2604B-6114-9A49-9A0B-68E95DB12AE3}" destId="{1B414B35-2A66-874E-801A-060032275B7C}" srcOrd="4" destOrd="0" presId="urn:microsoft.com/office/officeart/2005/8/layout/hChevron3"/>
    <dgm:cxn modelId="{9C1A40FC-2DCD-4B6E-AC92-429D681A1F2E}" type="presParOf" srcId="{67B2604B-6114-9A49-9A0B-68E95DB12AE3}" destId="{2B92C15E-6ADE-A44C-9919-DB117B9B5A9F}" srcOrd="5" destOrd="0" presId="urn:microsoft.com/office/officeart/2005/8/layout/hChevron3"/>
    <dgm:cxn modelId="{6F981CBD-92B6-4301-B21B-A19A021D1781}" type="presParOf" srcId="{67B2604B-6114-9A49-9A0B-68E95DB12AE3}" destId="{D5B5634D-392D-014C-9C48-38BDD732DBD4}" srcOrd="6" destOrd="0" presId="urn:microsoft.com/office/officeart/2005/8/layout/hChevron3"/>
    <dgm:cxn modelId="{D90D18F1-AF70-4C16-A761-ADB141444F92}" type="presParOf" srcId="{67B2604B-6114-9A49-9A0B-68E95DB12AE3}" destId="{F113B0CD-D2C7-304D-BE97-8710AD3D3487}" srcOrd="7" destOrd="0" presId="urn:microsoft.com/office/officeart/2005/8/layout/hChevron3"/>
    <dgm:cxn modelId="{B9D131F1-6568-4A22-AD2E-B2BAE6A58434}"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732B0F58-C7A9-4942-8ECF-F72C03F27085}"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CBECA682-1398-8249-9B67-09584C2EDDC7}" type="sibTrans" cxnId="{13A1F8AE-B5A0-D841-A5F4-D101A706FF20}">
      <dgm:prSet/>
      <dgm:spPr/>
      <dgm:t>
        <a:bodyPr/>
        <a:lstStyle/>
        <a:p>
          <a:endParaRPr lang="en-US"/>
        </a:p>
      </dgm:t>
    </dgm:pt>
    <dgm:pt modelId="{216E11A4-3AD3-E741-9BD0-287A0686ECE9}" type="parTrans" cxnId="{13A1F8AE-B5A0-D841-A5F4-D101A706FF20}">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608F4F43-541C-4947-A57C-7BB968650208}" type="sibTrans" cxnId="{DB845A2C-B03E-4C44-90C5-F85E5F9C62C7}">
      <dgm:prSet/>
      <dgm:spPr/>
      <dgm:t>
        <a:bodyPr/>
        <a:lstStyle/>
        <a:p>
          <a:endParaRPr lang="en-US"/>
        </a:p>
      </dgm:t>
    </dgm:pt>
    <dgm:pt modelId="{7896B96B-2CE3-EB4D-B25A-CC3B1E75CC4B}" type="parTrans" cxnId="{DB845A2C-B03E-4C44-90C5-F85E5F9C62C7}">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82732EE6-EBD7-8144-9CD3-772EA5088C1F}" type="sibTrans" cxnId="{A17CEC87-7529-6940-902D-B4A669D4DA87}">
      <dgm:prSet/>
      <dgm:spPr/>
      <dgm:t>
        <a:bodyPr/>
        <a:lstStyle/>
        <a:p>
          <a:endParaRPr lang="en-US"/>
        </a:p>
      </dgm:t>
    </dgm:pt>
    <dgm:pt modelId="{58D7D292-0A0C-544D-86D7-34C2F078BFC0}" type="par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AA358A9D-B93A-584B-9460-AA70E960B7EC}" type="sibTrans" cxnId="{CABCDD9E-3587-0346-99B9-9D0B2368A419}">
      <dgm:prSet/>
      <dgm:spPr/>
      <dgm:t>
        <a:bodyPr/>
        <a:lstStyle/>
        <a:p>
          <a:endParaRPr lang="en-US"/>
        </a:p>
      </dgm:t>
    </dgm:pt>
    <dgm:pt modelId="{99FA5590-ADB4-D649-B4D7-93A5BC7A49BF}" type="par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97C06A7A-8EBB-B54F-B5AB-D48A78BE5AC8}" type="sibTrans" cxnId="{5BE24B26-E40A-F44E-93FF-33B63F9D9F0C}">
      <dgm:prSet/>
      <dgm:spPr/>
      <dgm:t>
        <a:bodyPr/>
        <a:lstStyle/>
        <a:p>
          <a:endParaRPr lang="en-US"/>
        </a:p>
      </dgm:t>
    </dgm:pt>
    <dgm:pt modelId="{69476D24-9B25-6743-93C9-3808EB27C662}" type="parTrans" cxnId="{5BE24B26-E40A-F44E-93FF-33B63F9D9F0C}">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5954">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49450">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5578BB8-DC99-4D36-AC94-2D92CE960FD6}" type="presOf" srcId="{90B7B803-592D-504F-9EE1-DD6242F23B11}" destId="{1B414B35-2A66-874E-801A-060032275B7C}" srcOrd="0" destOrd="0" presId="urn:microsoft.com/office/officeart/2005/8/layout/hChevron3"/>
    <dgm:cxn modelId="{CC67747B-CE78-4F82-9986-9FE206900992}" type="presOf" srcId="{A77A7021-0890-6145-AA07-CE3AFE8E6162}" destId="{67B2604B-6114-9A49-9A0B-68E95DB12AE3}" srcOrd="0" destOrd="0" presId="urn:microsoft.com/office/officeart/2005/8/layout/hChevron3"/>
    <dgm:cxn modelId="{0C392374-4199-4C3D-8235-F514C7A6C0FD}" type="presOf" srcId="{CDFD5405-A9A8-8840-891E-916467BD5A3C}" destId="{FB4D004B-3304-884C-8FB4-7535E3221AA0}" srcOrd="0" destOrd="0" presId="urn:microsoft.com/office/officeart/2005/8/layout/hChevron3"/>
    <dgm:cxn modelId="{C2D20EC2-06CB-49A3-B0D5-7EF54168BFCE}"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34AB61A1-51F5-4CE3-B537-8150A7643F17}"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A17CEC87-7529-6940-902D-B4A669D4DA87}" srcId="{A77A7021-0890-6145-AA07-CE3AFE8E6162}" destId="{90B7B803-592D-504F-9EE1-DD6242F23B11}" srcOrd="2" destOrd="0" parTransId="{58D7D292-0A0C-544D-86D7-34C2F078BFC0}" sibTransId="{82732EE6-EBD7-8144-9CD3-772EA5088C1F}"/>
    <dgm:cxn modelId="{2C9BF803-3771-40BB-A0DD-5D164A9F1D1E}"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F22A55ED-F249-4E26-B5CA-C122788AA72E}" type="presParOf" srcId="{67B2604B-6114-9A49-9A0B-68E95DB12AE3}" destId="{A4680B5E-0439-D045-AFB2-845B3F67A33B}" srcOrd="0" destOrd="0" presId="urn:microsoft.com/office/officeart/2005/8/layout/hChevron3"/>
    <dgm:cxn modelId="{A41309F1-F809-4042-BE23-76AE35F4616D}" type="presParOf" srcId="{67B2604B-6114-9A49-9A0B-68E95DB12AE3}" destId="{CD4FC228-7979-624C-A2AA-20338393C04B}" srcOrd="1" destOrd="0" presId="urn:microsoft.com/office/officeart/2005/8/layout/hChevron3"/>
    <dgm:cxn modelId="{4B11375B-EA8F-47E6-953B-323330EA59B8}" type="presParOf" srcId="{67B2604B-6114-9A49-9A0B-68E95DB12AE3}" destId="{48DB70BE-7A7F-6A47-8BED-2ACA9DBAD570}" srcOrd="2" destOrd="0" presId="urn:microsoft.com/office/officeart/2005/8/layout/hChevron3"/>
    <dgm:cxn modelId="{72EBCF6C-35A0-4DD8-AABF-A238D8E0F01D}" type="presParOf" srcId="{67B2604B-6114-9A49-9A0B-68E95DB12AE3}" destId="{4E653630-94E3-4644-98AA-BDC854A8C5AF}" srcOrd="3" destOrd="0" presId="urn:microsoft.com/office/officeart/2005/8/layout/hChevron3"/>
    <dgm:cxn modelId="{8D36D4A8-0491-47CB-AA9D-FC5157C2CA75}" type="presParOf" srcId="{67B2604B-6114-9A49-9A0B-68E95DB12AE3}" destId="{1B414B35-2A66-874E-801A-060032275B7C}" srcOrd="4" destOrd="0" presId="urn:microsoft.com/office/officeart/2005/8/layout/hChevron3"/>
    <dgm:cxn modelId="{238E73F2-5F76-44BB-B8EB-D9B75AC34B15}" type="presParOf" srcId="{67B2604B-6114-9A49-9A0B-68E95DB12AE3}" destId="{2B92C15E-6ADE-A44C-9919-DB117B9B5A9F}" srcOrd="5" destOrd="0" presId="urn:microsoft.com/office/officeart/2005/8/layout/hChevron3"/>
    <dgm:cxn modelId="{CEF08A13-2410-4877-8713-8D58E9DA7243}" type="presParOf" srcId="{67B2604B-6114-9A49-9A0B-68E95DB12AE3}" destId="{D5B5634D-392D-014C-9C48-38BDD732DBD4}" srcOrd="6" destOrd="0" presId="urn:microsoft.com/office/officeart/2005/8/layout/hChevron3"/>
    <dgm:cxn modelId="{283B6D1B-EFDF-4901-97E7-52A2F6F5DB95}" type="presParOf" srcId="{67B2604B-6114-9A49-9A0B-68E95DB12AE3}" destId="{F113B0CD-D2C7-304D-BE97-8710AD3D3487}" srcOrd="7" destOrd="0" presId="urn:microsoft.com/office/officeart/2005/8/layout/hChevron3"/>
    <dgm:cxn modelId="{C6FBB1B4-537F-45A5-AC69-9377EB024013}"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A40C46A1-BF8C-4127-BAC2-62F02D98652B}"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CBECA682-1398-8249-9B67-09584C2EDDC7}" type="sibTrans" cxnId="{13A1F8AE-B5A0-D841-A5F4-D101A706FF20}">
      <dgm:prSet/>
      <dgm:spPr/>
      <dgm:t>
        <a:bodyPr/>
        <a:lstStyle/>
        <a:p>
          <a:endParaRPr lang="en-US"/>
        </a:p>
      </dgm:t>
    </dgm:pt>
    <dgm:pt modelId="{216E11A4-3AD3-E741-9BD0-287A0686ECE9}" type="parTrans" cxnId="{13A1F8AE-B5A0-D841-A5F4-D101A706FF20}">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608F4F43-541C-4947-A57C-7BB968650208}" type="sibTrans" cxnId="{DB845A2C-B03E-4C44-90C5-F85E5F9C62C7}">
      <dgm:prSet/>
      <dgm:spPr/>
      <dgm:t>
        <a:bodyPr/>
        <a:lstStyle/>
        <a:p>
          <a:endParaRPr lang="en-US"/>
        </a:p>
      </dgm:t>
    </dgm:pt>
    <dgm:pt modelId="{7896B96B-2CE3-EB4D-B25A-CC3B1E75CC4B}" type="parTrans" cxnId="{DB845A2C-B03E-4C44-90C5-F85E5F9C62C7}">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82732EE6-EBD7-8144-9CD3-772EA5088C1F}" type="sibTrans" cxnId="{A17CEC87-7529-6940-902D-B4A669D4DA87}">
      <dgm:prSet/>
      <dgm:spPr/>
      <dgm:t>
        <a:bodyPr/>
        <a:lstStyle/>
        <a:p>
          <a:endParaRPr lang="en-US"/>
        </a:p>
      </dgm:t>
    </dgm:pt>
    <dgm:pt modelId="{58D7D292-0A0C-544D-86D7-34C2F078BFC0}" type="par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AA358A9D-B93A-584B-9460-AA70E960B7EC}" type="sibTrans" cxnId="{CABCDD9E-3587-0346-99B9-9D0B2368A419}">
      <dgm:prSet/>
      <dgm:spPr/>
      <dgm:t>
        <a:bodyPr/>
        <a:lstStyle/>
        <a:p>
          <a:endParaRPr lang="en-US"/>
        </a:p>
      </dgm:t>
    </dgm:pt>
    <dgm:pt modelId="{99FA5590-ADB4-D649-B4D7-93A5BC7A49BF}" type="par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97C06A7A-8EBB-B54F-B5AB-D48A78BE5AC8}" type="sibTrans" cxnId="{5BE24B26-E40A-F44E-93FF-33B63F9D9F0C}">
      <dgm:prSet/>
      <dgm:spPr/>
      <dgm:t>
        <a:bodyPr/>
        <a:lstStyle/>
        <a:p>
          <a:endParaRPr lang="en-US"/>
        </a:p>
      </dgm:t>
    </dgm:pt>
    <dgm:pt modelId="{69476D24-9B25-6743-93C9-3808EB27C662}" type="parTrans" cxnId="{5BE24B26-E40A-F44E-93FF-33B63F9D9F0C}">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5954">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49450">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DC1925BD-0C27-4357-A538-0A78623527B1}" type="presOf" srcId="{A77A7021-0890-6145-AA07-CE3AFE8E6162}" destId="{67B2604B-6114-9A49-9A0B-68E95DB12AE3}" srcOrd="0" destOrd="0" presId="urn:microsoft.com/office/officeart/2005/8/layout/hChevron3"/>
    <dgm:cxn modelId="{91C457D4-B79B-42F7-B092-7CD0283CCE72}" type="presOf" srcId="{8CFBF7E5-817A-DC41-B5F6-48EB72AC1C01}" destId="{D5B5634D-392D-014C-9C48-38BDD732DBD4}" srcOrd="0" destOrd="0" presId="urn:microsoft.com/office/officeart/2005/8/layout/hChevron3"/>
    <dgm:cxn modelId="{79B4DBE0-CCA0-4298-AA85-A1C4DA941669}" type="presOf" srcId="{90B7B803-592D-504F-9EE1-DD6242F23B11}" destId="{1B414B35-2A66-874E-801A-060032275B7C}"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D6F7EFE8-AED0-4059-A050-9445A5B2802E}" type="presOf" srcId="{CDFD5405-A9A8-8840-891E-916467BD5A3C}" destId="{FB4D004B-3304-884C-8FB4-7535E3221AA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F4EC76F4-53E4-41D5-B330-98FB6F451FF5}"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FCC15829-853C-4810-B4C7-A821F4F2A6BA}"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AC7E8459-17EC-4C76-85E3-08F6620171A1}" type="presParOf" srcId="{67B2604B-6114-9A49-9A0B-68E95DB12AE3}" destId="{A4680B5E-0439-D045-AFB2-845B3F67A33B}" srcOrd="0" destOrd="0" presId="urn:microsoft.com/office/officeart/2005/8/layout/hChevron3"/>
    <dgm:cxn modelId="{A2D3BAAD-8C72-4051-83A6-86938EF7CE69}" type="presParOf" srcId="{67B2604B-6114-9A49-9A0B-68E95DB12AE3}" destId="{CD4FC228-7979-624C-A2AA-20338393C04B}" srcOrd="1" destOrd="0" presId="urn:microsoft.com/office/officeart/2005/8/layout/hChevron3"/>
    <dgm:cxn modelId="{515B9E81-98C5-404F-AD6D-D4C7D9738A23}" type="presParOf" srcId="{67B2604B-6114-9A49-9A0B-68E95DB12AE3}" destId="{48DB70BE-7A7F-6A47-8BED-2ACA9DBAD570}" srcOrd="2" destOrd="0" presId="urn:microsoft.com/office/officeart/2005/8/layout/hChevron3"/>
    <dgm:cxn modelId="{7D2FA8CB-FDCD-4B0F-AC33-67277245F233}" type="presParOf" srcId="{67B2604B-6114-9A49-9A0B-68E95DB12AE3}" destId="{4E653630-94E3-4644-98AA-BDC854A8C5AF}" srcOrd="3" destOrd="0" presId="urn:microsoft.com/office/officeart/2005/8/layout/hChevron3"/>
    <dgm:cxn modelId="{C6A1C314-FC48-4BE4-9470-13DBB27AA8D9}" type="presParOf" srcId="{67B2604B-6114-9A49-9A0B-68E95DB12AE3}" destId="{1B414B35-2A66-874E-801A-060032275B7C}" srcOrd="4" destOrd="0" presId="urn:microsoft.com/office/officeart/2005/8/layout/hChevron3"/>
    <dgm:cxn modelId="{22FB9ED0-479F-481A-B2DB-FFCB1C674AB3}" type="presParOf" srcId="{67B2604B-6114-9A49-9A0B-68E95DB12AE3}" destId="{2B92C15E-6ADE-A44C-9919-DB117B9B5A9F}" srcOrd="5" destOrd="0" presId="urn:microsoft.com/office/officeart/2005/8/layout/hChevron3"/>
    <dgm:cxn modelId="{3935FF5D-2E0D-441B-8E0F-A18A2B205E9F}" type="presParOf" srcId="{67B2604B-6114-9A49-9A0B-68E95DB12AE3}" destId="{D5B5634D-392D-014C-9C48-38BDD732DBD4}" srcOrd="6" destOrd="0" presId="urn:microsoft.com/office/officeart/2005/8/layout/hChevron3"/>
    <dgm:cxn modelId="{247D908F-EF83-41B7-B8B6-B503C04681D2}" type="presParOf" srcId="{67B2604B-6114-9A49-9A0B-68E95DB12AE3}" destId="{F113B0CD-D2C7-304D-BE97-8710AD3D3487}" srcOrd="7" destOrd="0" presId="urn:microsoft.com/office/officeart/2005/8/layout/hChevron3"/>
    <dgm:cxn modelId="{E6CD30B4-C9D6-4706-A9FC-5889FF04C602}"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0AAA3BBD-1C18-4D76-A4B1-9E30AE073945}"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36FD42CC-54F8-4DE8-A08C-266A11DA0F97}" type="presOf" srcId="{28B08D94-0B5C-8441-BA84-04E3438A9553}" destId="{48DB70BE-7A7F-6A47-8BED-2ACA9DBAD570}" srcOrd="0" destOrd="0" presId="urn:microsoft.com/office/officeart/2005/8/layout/hChevron3"/>
    <dgm:cxn modelId="{041A508B-7352-4524-AF72-FBD075B69C2D}"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6047A793-94EF-4B62-B673-FA2C5658DD12}" type="presOf" srcId="{CDFD5405-A9A8-8840-891E-916467BD5A3C}" destId="{FB4D004B-3304-884C-8FB4-7535E3221AA0}" srcOrd="0" destOrd="0" presId="urn:microsoft.com/office/officeart/2005/8/layout/hChevron3"/>
    <dgm:cxn modelId="{7A33AAE4-F13C-4CF4-9E08-94CE518B7DFD}"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BF86BDC5-CA35-453F-B4CC-C8C317A40527}"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D4E425FF-5A2C-4F11-8D19-0945FC4B4F70}" type="presOf" srcId="{14C705D4-E2FE-5A4B-A645-147FFFD154FE}" destId="{A4680B5E-0439-D045-AFB2-845B3F67A33B}" srcOrd="0" destOrd="0" presId="urn:microsoft.com/office/officeart/2005/8/layout/hChevron3"/>
    <dgm:cxn modelId="{14426D11-4110-4E7A-8611-EF15F1F9F165}" type="presParOf" srcId="{67B2604B-6114-9A49-9A0B-68E95DB12AE3}" destId="{A4680B5E-0439-D045-AFB2-845B3F67A33B}" srcOrd="0" destOrd="0" presId="urn:microsoft.com/office/officeart/2005/8/layout/hChevron3"/>
    <dgm:cxn modelId="{50807883-D83E-45A7-8793-C0372858B7B7}" type="presParOf" srcId="{67B2604B-6114-9A49-9A0B-68E95DB12AE3}" destId="{CD4FC228-7979-624C-A2AA-20338393C04B}" srcOrd="1" destOrd="0" presId="urn:microsoft.com/office/officeart/2005/8/layout/hChevron3"/>
    <dgm:cxn modelId="{E31F0CF8-2E85-4DE0-B356-A9087CBA97F9}" type="presParOf" srcId="{67B2604B-6114-9A49-9A0B-68E95DB12AE3}" destId="{48DB70BE-7A7F-6A47-8BED-2ACA9DBAD570}" srcOrd="2" destOrd="0" presId="urn:microsoft.com/office/officeart/2005/8/layout/hChevron3"/>
    <dgm:cxn modelId="{05A2A30A-EBC5-4D15-B68A-8A05BC69949D}" type="presParOf" srcId="{67B2604B-6114-9A49-9A0B-68E95DB12AE3}" destId="{4E653630-94E3-4644-98AA-BDC854A8C5AF}" srcOrd="3" destOrd="0" presId="urn:microsoft.com/office/officeart/2005/8/layout/hChevron3"/>
    <dgm:cxn modelId="{1976F94F-F2DA-48B6-94E3-A2CA4C0A0859}" type="presParOf" srcId="{67B2604B-6114-9A49-9A0B-68E95DB12AE3}" destId="{1B414B35-2A66-874E-801A-060032275B7C}" srcOrd="4" destOrd="0" presId="urn:microsoft.com/office/officeart/2005/8/layout/hChevron3"/>
    <dgm:cxn modelId="{629B09A5-25E5-4F63-8CA6-26905005BA48}" type="presParOf" srcId="{67B2604B-6114-9A49-9A0B-68E95DB12AE3}" destId="{2B92C15E-6ADE-A44C-9919-DB117B9B5A9F}" srcOrd="5" destOrd="0" presId="urn:microsoft.com/office/officeart/2005/8/layout/hChevron3"/>
    <dgm:cxn modelId="{00982D48-6625-4E5D-89A9-98DB9A7A8872}" type="presParOf" srcId="{67B2604B-6114-9A49-9A0B-68E95DB12AE3}" destId="{D5B5634D-392D-014C-9C48-38BDD732DBD4}" srcOrd="6" destOrd="0" presId="urn:microsoft.com/office/officeart/2005/8/layout/hChevron3"/>
    <dgm:cxn modelId="{BD63F4AA-9167-4EAA-A30B-BA347336832C}" type="presParOf" srcId="{67B2604B-6114-9A49-9A0B-68E95DB12AE3}" destId="{F113B0CD-D2C7-304D-BE97-8710AD3D3487}" srcOrd="7" destOrd="0" presId="urn:microsoft.com/office/officeart/2005/8/layout/hChevron3"/>
    <dgm:cxn modelId="{5E6EE15E-B347-4360-8CBD-5F12AFF3ECF9}"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56533F67-C93D-4ABF-BF6F-0737FCE139DA}"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tx2">
            <a:lumMod val="50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0F063B8B-21BB-4200-8907-B9711687F31D}" type="presOf" srcId="{90B7B803-592D-504F-9EE1-DD6242F23B11}" destId="{1B414B35-2A66-874E-801A-060032275B7C}"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4AE9EB64-A6E5-4AE7-AF09-3590F2B5A0F9}" type="presOf" srcId="{28B08D94-0B5C-8441-BA84-04E3438A9553}" destId="{48DB70BE-7A7F-6A47-8BED-2ACA9DBAD570}"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D8EDAC75-63E0-4053-AC2A-6277C980913B}" type="presOf" srcId="{CDFD5405-A9A8-8840-891E-916467BD5A3C}" destId="{FB4D004B-3304-884C-8FB4-7535E3221AA0}" srcOrd="0" destOrd="0" presId="urn:microsoft.com/office/officeart/2005/8/layout/hChevron3"/>
    <dgm:cxn modelId="{53A28F1D-C654-43DC-BDDC-86BF9F9DF730}" type="presOf" srcId="{8CFBF7E5-817A-DC41-B5F6-48EB72AC1C01}" destId="{D5B5634D-392D-014C-9C48-38BDD732DBD4}"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F22E21B4-E90D-4477-B453-2A6EA7A23D8A}" type="presOf" srcId="{14C705D4-E2FE-5A4B-A645-147FFFD154FE}" destId="{A4680B5E-0439-D045-AFB2-845B3F67A33B}" srcOrd="0" destOrd="0" presId="urn:microsoft.com/office/officeart/2005/8/layout/hChevron3"/>
    <dgm:cxn modelId="{A17C74F7-5FDA-4D94-8FE6-E2B968577371}"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CED31062-E4FB-464C-8199-3B79E0BA12C6}" type="presParOf" srcId="{67B2604B-6114-9A49-9A0B-68E95DB12AE3}" destId="{A4680B5E-0439-D045-AFB2-845B3F67A33B}" srcOrd="0" destOrd="0" presId="urn:microsoft.com/office/officeart/2005/8/layout/hChevron3"/>
    <dgm:cxn modelId="{DDE03027-B18E-43CB-8730-C95C89E5CF31}" type="presParOf" srcId="{67B2604B-6114-9A49-9A0B-68E95DB12AE3}" destId="{CD4FC228-7979-624C-A2AA-20338393C04B}" srcOrd="1" destOrd="0" presId="urn:microsoft.com/office/officeart/2005/8/layout/hChevron3"/>
    <dgm:cxn modelId="{8B33897D-5D19-4BDA-80EE-4180181844F5}" type="presParOf" srcId="{67B2604B-6114-9A49-9A0B-68E95DB12AE3}" destId="{48DB70BE-7A7F-6A47-8BED-2ACA9DBAD570}" srcOrd="2" destOrd="0" presId="urn:microsoft.com/office/officeart/2005/8/layout/hChevron3"/>
    <dgm:cxn modelId="{A7CBFD79-FD61-4629-9409-2C36BBBCF7FD}" type="presParOf" srcId="{67B2604B-6114-9A49-9A0B-68E95DB12AE3}" destId="{4E653630-94E3-4644-98AA-BDC854A8C5AF}" srcOrd="3" destOrd="0" presId="urn:microsoft.com/office/officeart/2005/8/layout/hChevron3"/>
    <dgm:cxn modelId="{B0C2001F-1871-4AC1-80D2-CC022CF2CCD4}" type="presParOf" srcId="{67B2604B-6114-9A49-9A0B-68E95DB12AE3}" destId="{1B414B35-2A66-874E-801A-060032275B7C}" srcOrd="4" destOrd="0" presId="urn:microsoft.com/office/officeart/2005/8/layout/hChevron3"/>
    <dgm:cxn modelId="{6AEF486B-9130-4B93-AE8A-445536E57BCF}" type="presParOf" srcId="{67B2604B-6114-9A49-9A0B-68E95DB12AE3}" destId="{2B92C15E-6ADE-A44C-9919-DB117B9B5A9F}" srcOrd="5" destOrd="0" presId="urn:microsoft.com/office/officeart/2005/8/layout/hChevron3"/>
    <dgm:cxn modelId="{53DD3B77-480B-49C1-829E-EB28E7DA1247}" type="presParOf" srcId="{67B2604B-6114-9A49-9A0B-68E95DB12AE3}" destId="{D5B5634D-392D-014C-9C48-38BDD732DBD4}" srcOrd="6" destOrd="0" presId="urn:microsoft.com/office/officeart/2005/8/layout/hChevron3"/>
    <dgm:cxn modelId="{5483D620-D4CC-43D7-88A4-0AC48C33CEF0}" type="presParOf" srcId="{67B2604B-6114-9A49-9A0B-68E95DB12AE3}" destId="{F113B0CD-D2C7-304D-BE97-8710AD3D3487}" srcOrd="7" destOrd="0" presId="urn:microsoft.com/office/officeart/2005/8/layout/hChevron3"/>
    <dgm:cxn modelId="{4D9369BC-1E2F-4CB8-9BAF-6DCC2FB019F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3AA7CAFA-4C41-4507-B52A-41C4236FDFE9}" type="presOf" srcId="{90B7B803-592D-504F-9EE1-DD6242F23B11}" destId="{1B414B35-2A66-874E-801A-060032275B7C}" srcOrd="0" destOrd="0" presId="urn:microsoft.com/office/officeart/2005/8/layout/hChevron3"/>
    <dgm:cxn modelId="{483B9786-DA17-4C5A-962C-822C51B95E40}"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73FEF79A-CC1A-4AB3-BF62-D851949DB858}" type="presOf" srcId="{28B08D94-0B5C-8441-BA84-04E3438A9553}" destId="{48DB70BE-7A7F-6A47-8BED-2ACA9DBAD570}" srcOrd="0" destOrd="0" presId="urn:microsoft.com/office/officeart/2005/8/layout/hChevron3"/>
    <dgm:cxn modelId="{E456D7CC-BAAA-434B-BB04-3AD6CBF9539F}" type="presOf" srcId="{8CFBF7E5-817A-DC41-B5F6-48EB72AC1C01}" destId="{D5B5634D-392D-014C-9C48-38BDD732DBD4}"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408D1B4B-FECA-403C-8B7C-2DD569D9A10B}"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F8250E4-EADE-44EA-B533-55BB25BECDC1}" type="presOf" srcId="{CDFD5405-A9A8-8840-891E-916467BD5A3C}" destId="{FB4D004B-3304-884C-8FB4-7535E3221AA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375A8CFD-754F-4E7D-8B7C-8CA78A4CBA7D}" type="presParOf" srcId="{67B2604B-6114-9A49-9A0B-68E95DB12AE3}" destId="{A4680B5E-0439-D045-AFB2-845B3F67A33B}" srcOrd="0" destOrd="0" presId="urn:microsoft.com/office/officeart/2005/8/layout/hChevron3"/>
    <dgm:cxn modelId="{CDC3A7C6-2CED-4E49-8D95-DD24852DBCA4}" type="presParOf" srcId="{67B2604B-6114-9A49-9A0B-68E95DB12AE3}" destId="{CD4FC228-7979-624C-A2AA-20338393C04B}" srcOrd="1" destOrd="0" presId="urn:microsoft.com/office/officeart/2005/8/layout/hChevron3"/>
    <dgm:cxn modelId="{0C5690FE-7D1D-4C60-B05A-C11B0D333352}" type="presParOf" srcId="{67B2604B-6114-9A49-9A0B-68E95DB12AE3}" destId="{48DB70BE-7A7F-6A47-8BED-2ACA9DBAD570}" srcOrd="2" destOrd="0" presId="urn:microsoft.com/office/officeart/2005/8/layout/hChevron3"/>
    <dgm:cxn modelId="{C714256A-0B74-4146-953F-3A98D1425FBF}" type="presParOf" srcId="{67B2604B-6114-9A49-9A0B-68E95DB12AE3}" destId="{4E653630-94E3-4644-98AA-BDC854A8C5AF}" srcOrd="3" destOrd="0" presId="urn:microsoft.com/office/officeart/2005/8/layout/hChevron3"/>
    <dgm:cxn modelId="{A7B1B8DF-1034-4CF7-B3EA-3300DDD09925}" type="presParOf" srcId="{67B2604B-6114-9A49-9A0B-68E95DB12AE3}" destId="{1B414B35-2A66-874E-801A-060032275B7C}" srcOrd="4" destOrd="0" presId="urn:microsoft.com/office/officeart/2005/8/layout/hChevron3"/>
    <dgm:cxn modelId="{8CD3E0E8-CC05-434B-B1CF-B069C3729877}" type="presParOf" srcId="{67B2604B-6114-9A49-9A0B-68E95DB12AE3}" destId="{2B92C15E-6ADE-A44C-9919-DB117B9B5A9F}" srcOrd="5" destOrd="0" presId="urn:microsoft.com/office/officeart/2005/8/layout/hChevron3"/>
    <dgm:cxn modelId="{DF7AC199-8B3D-4769-9F2F-6F8B68B05B05}" type="presParOf" srcId="{67B2604B-6114-9A49-9A0B-68E95DB12AE3}" destId="{D5B5634D-392D-014C-9C48-38BDD732DBD4}" srcOrd="6" destOrd="0" presId="urn:microsoft.com/office/officeart/2005/8/layout/hChevron3"/>
    <dgm:cxn modelId="{AF4C73BE-2E52-4EA9-933B-326113F37A7D}" type="presParOf" srcId="{67B2604B-6114-9A49-9A0B-68E95DB12AE3}" destId="{F113B0CD-D2C7-304D-BE97-8710AD3D3487}" srcOrd="7" destOrd="0" presId="urn:microsoft.com/office/officeart/2005/8/layout/hChevron3"/>
    <dgm:cxn modelId="{73CA10B6-7A32-40A8-8D9E-851FC9CF563E}"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8EBC299D-9D58-4C91-B6A3-644682FBF9B2}"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E26791E2-173A-4F16-8B61-A7E2F8FB616E}" type="presOf" srcId="{8CFBF7E5-817A-DC41-B5F6-48EB72AC1C01}" destId="{D5B5634D-392D-014C-9C48-38BDD732DBD4}" srcOrd="0" destOrd="0" presId="urn:microsoft.com/office/officeart/2005/8/layout/hChevron3"/>
    <dgm:cxn modelId="{C0BBB683-721A-4E11-98CC-B423B60EDC51}"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CD32D01E-C875-4EA4-8191-4A3EFFE86B71}" type="presOf" srcId="{CDFD5405-A9A8-8840-891E-916467BD5A3C}" destId="{FB4D004B-3304-884C-8FB4-7535E3221AA0}" srcOrd="0" destOrd="0" presId="urn:microsoft.com/office/officeart/2005/8/layout/hChevron3"/>
    <dgm:cxn modelId="{7C886D30-C14D-4FD7-97D8-B7E30BF657EF}"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6A9D0CB-0629-4DD6-B300-9BB36D7CA376}"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7370514A-0781-4AAF-8210-EB017EE03375}" type="presOf" srcId="{14C705D4-E2FE-5A4B-A645-147FFFD154FE}" destId="{A4680B5E-0439-D045-AFB2-845B3F67A33B}" srcOrd="0" destOrd="0" presId="urn:microsoft.com/office/officeart/2005/8/layout/hChevron3"/>
    <dgm:cxn modelId="{A4EF9CE4-95DC-4390-BCE5-12FBC96CB4C1}" type="presParOf" srcId="{67B2604B-6114-9A49-9A0B-68E95DB12AE3}" destId="{A4680B5E-0439-D045-AFB2-845B3F67A33B}" srcOrd="0" destOrd="0" presId="urn:microsoft.com/office/officeart/2005/8/layout/hChevron3"/>
    <dgm:cxn modelId="{26000B1C-E409-43C4-8A7C-6187B79D3BAB}" type="presParOf" srcId="{67B2604B-6114-9A49-9A0B-68E95DB12AE3}" destId="{CD4FC228-7979-624C-A2AA-20338393C04B}" srcOrd="1" destOrd="0" presId="urn:microsoft.com/office/officeart/2005/8/layout/hChevron3"/>
    <dgm:cxn modelId="{97ABBA1F-3454-49B3-84FC-E8EFC8A48052}" type="presParOf" srcId="{67B2604B-6114-9A49-9A0B-68E95DB12AE3}" destId="{48DB70BE-7A7F-6A47-8BED-2ACA9DBAD570}" srcOrd="2" destOrd="0" presId="urn:microsoft.com/office/officeart/2005/8/layout/hChevron3"/>
    <dgm:cxn modelId="{9692D722-21C6-47DE-8407-B306DC7078B4}" type="presParOf" srcId="{67B2604B-6114-9A49-9A0B-68E95DB12AE3}" destId="{4E653630-94E3-4644-98AA-BDC854A8C5AF}" srcOrd="3" destOrd="0" presId="urn:microsoft.com/office/officeart/2005/8/layout/hChevron3"/>
    <dgm:cxn modelId="{2CD456D8-17DF-4B2A-90DC-B1C9CC5D4096}" type="presParOf" srcId="{67B2604B-6114-9A49-9A0B-68E95DB12AE3}" destId="{1B414B35-2A66-874E-801A-060032275B7C}" srcOrd="4" destOrd="0" presId="urn:microsoft.com/office/officeart/2005/8/layout/hChevron3"/>
    <dgm:cxn modelId="{2DED003E-53A3-4651-AE89-7193DA210F07}" type="presParOf" srcId="{67B2604B-6114-9A49-9A0B-68E95DB12AE3}" destId="{2B92C15E-6ADE-A44C-9919-DB117B9B5A9F}" srcOrd="5" destOrd="0" presId="urn:microsoft.com/office/officeart/2005/8/layout/hChevron3"/>
    <dgm:cxn modelId="{3FA24C62-C17D-4968-8691-3088C152C127}" type="presParOf" srcId="{67B2604B-6114-9A49-9A0B-68E95DB12AE3}" destId="{D5B5634D-392D-014C-9C48-38BDD732DBD4}" srcOrd="6" destOrd="0" presId="urn:microsoft.com/office/officeart/2005/8/layout/hChevron3"/>
    <dgm:cxn modelId="{299CC126-75F2-4425-B207-3FA908D84EE9}" type="presParOf" srcId="{67B2604B-6114-9A49-9A0B-68E95DB12AE3}" destId="{F113B0CD-D2C7-304D-BE97-8710AD3D3487}" srcOrd="7" destOrd="0" presId="urn:microsoft.com/office/officeart/2005/8/layout/hChevron3"/>
    <dgm:cxn modelId="{855E4799-2EAF-43DA-BB65-0182ED40EFDF}"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829A7C01-F02D-42F0-A1D6-24BC471F333A}"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443FE030-9B84-4425-B2B1-F43976E47E38}" type="presOf" srcId="{90B7B803-592D-504F-9EE1-DD6242F23B11}" destId="{1B414B35-2A66-874E-801A-060032275B7C}" srcOrd="0" destOrd="0" presId="urn:microsoft.com/office/officeart/2005/8/layout/hChevron3"/>
    <dgm:cxn modelId="{9F3C67EB-3B3E-49AC-BA5C-880928B302C7}"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92259057-6C7A-4816-8810-4670841D0845}" type="presOf" srcId="{8CFBF7E5-817A-DC41-B5F6-48EB72AC1C01}" destId="{D5B5634D-392D-014C-9C48-38BDD732DBD4}" srcOrd="0" destOrd="0" presId="urn:microsoft.com/office/officeart/2005/8/layout/hChevron3"/>
    <dgm:cxn modelId="{5309425C-B080-4A6B-AC46-F2E5BDE6A623}" type="presOf" srcId="{CDFD5405-A9A8-8840-891E-916467BD5A3C}" destId="{FB4D004B-3304-884C-8FB4-7535E3221AA0}"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99DF2D1A-DDAD-4EE0-97BB-7F31854AB99C}"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150EE24-1DB2-4C17-B5E3-6A8BD016C156}" type="presOf" srcId="{28B08D94-0B5C-8441-BA84-04E3438A9553}" destId="{48DB70BE-7A7F-6A47-8BED-2ACA9DBAD57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237D56DF-8644-475A-911B-2BE37D3539AE}" type="presParOf" srcId="{67B2604B-6114-9A49-9A0B-68E95DB12AE3}" destId="{A4680B5E-0439-D045-AFB2-845B3F67A33B}" srcOrd="0" destOrd="0" presId="urn:microsoft.com/office/officeart/2005/8/layout/hChevron3"/>
    <dgm:cxn modelId="{1087C341-36BD-4CF7-9D64-EC9EAD3C8B4F}" type="presParOf" srcId="{67B2604B-6114-9A49-9A0B-68E95DB12AE3}" destId="{CD4FC228-7979-624C-A2AA-20338393C04B}" srcOrd="1" destOrd="0" presId="urn:microsoft.com/office/officeart/2005/8/layout/hChevron3"/>
    <dgm:cxn modelId="{88883BBE-B061-4E02-BF8F-DE93D9B97DD0}" type="presParOf" srcId="{67B2604B-6114-9A49-9A0B-68E95DB12AE3}" destId="{48DB70BE-7A7F-6A47-8BED-2ACA9DBAD570}" srcOrd="2" destOrd="0" presId="urn:microsoft.com/office/officeart/2005/8/layout/hChevron3"/>
    <dgm:cxn modelId="{5EE52496-F98E-4ABF-9C45-005E0215FCA7}" type="presParOf" srcId="{67B2604B-6114-9A49-9A0B-68E95DB12AE3}" destId="{4E653630-94E3-4644-98AA-BDC854A8C5AF}" srcOrd="3" destOrd="0" presId="urn:microsoft.com/office/officeart/2005/8/layout/hChevron3"/>
    <dgm:cxn modelId="{F298BCE3-437D-4385-A194-01AF9FBD180E}" type="presParOf" srcId="{67B2604B-6114-9A49-9A0B-68E95DB12AE3}" destId="{1B414B35-2A66-874E-801A-060032275B7C}" srcOrd="4" destOrd="0" presId="urn:microsoft.com/office/officeart/2005/8/layout/hChevron3"/>
    <dgm:cxn modelId="{5E1EEDCD-7915-4A84-9B98-F7F1161F712F}" type="presParOf" srcId="{67B2604B-6114-9A49-9A0B-68E95DB12AE3}" destId="{2B92C15E-6ADE-A44C-9919-DB117B9B5A9F}" srcOrd="5" destOrd="0" presId="urn:microsoft.com/office/officeart/2005/8/layout/hChevron3"/>
    <dgm:cxn modelId="{99132582-A275-4C1F-B494-460FC5CCA4B2}" type="presParOf" srcId="{67B2604B-6114-9A49-9A0B-68E95DB12AE3}" destId="{D5B5634D-392D-014C-9C48-38BDD732DBD4}" srcOrd="6" destOrd="0" presId="urn:microsoft.com/office/officeart/2005/8/layout/hChevron3"/>
    <dgm:cxn modelId="{A3CCAC23-C7E6-4898-BEAE-BE86C52A08E7}" type="presParOf" srcId="{67B2604B-6114-9A49-9A0B-68E95DB12AE3}" destId="{F113B0CD-D2C7-304D-BE97-8710AD3D3487}" srcOrd="7" destOrd="0" presId="urn:microsoft.com/office/officeart/2005/8/layout/hChevron3"/>
    <dgm:cxn modelId="{2D769697-E651-4657-9C77-3F4982B3896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EEA43A7D-4FD5-46B9-BA50-2EA950BFBDEA}"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97CCEFF7-F21B-4000-9024-E4AC04E241F1}" type="presOf" srcId="{A77A7021-0890-6145-AA07-CE3AFE8E6162}" destId="{67B2604B-6114-9A49-9A0B-68E95DB12AE3}" srcOrd="0" destOrd="0" presId="urn:microsoft.com/office/officeart/2005/8/layout/hChevron3"/>
    <dgm:cxn modelId="{0834CBCD-1733-4F73-9186-6C842859F338}" type="presOf" srcId="{28B08D94-0B5C-8441-BA84-04E3438A9553}" destId="{48DB70BE-7A7F-6A47-8BED-2ACA9DBAD570}" srcOrd="0" destOrd="0" presId="urn:microsoft.com/office/officeart/2005/8/layout/hChevron3"/>
    <dgm:cxn modelId="{62A7DCC8-6E57-488E-9DA7-ED986D00A114}" type="presOf" srcId="{CDFD5405-A9A8-8840-891E-916467BD5A3C}" destId="{FB4D004B-3304-884C-8FB4-7535E3221AA0}" srcOrd="0" destOrd="0" presId="urn:microsoft.com/office/officeart/2005/8/layout/hChevron3"/>
    <dgm:cxn modelId="{497A4F4D-1382-4942-A744-3314BECCEBBE}" type="presOf" srcId="{90B7B803-592D-504F-9EE1-DD6242F23B11}" destId="{1B414B35-2A66-874E-801A-060032275B7C}" srcOrd="0" destOrd="0" presId="urn:microsoft.com/office/officeart/2005/8/layout/hChevron3"/>
    <dgm:cxn modelId="{1F6CAF42-8156-46B2-BC61-F9A67D406966}"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D796CDF-0A38-446F-8498-B35BF59B12A4}" type="presOf" srcId="{14C705D4-E2FE-5A4B-A645-147FFFD154FE}" destId="{A4680B5E-0439-D045-AFB2-845B3F67A33B}"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C130B128-38A5-422B-BFC4-A73AA9BC59A9}" type="presParOf" srcId="{67B2604B-6114-9A49-9A0B-68E95DB12AE3}" destId="{A4680B5E-0439-D045-AFB2-845B3F67A33B}" srcOrd="0" destOrd="0" presId="urn:microsoft.com/office/officeart/2005/8/layout/hChevron3"/>
    <dgm:cxn modelId="{8C52FCB2-6AB8-4566-9833-478C364A9EDD}" type="presParOf" srcId="{67B2604B-6114-9A49-9A0B-68E95DB12AE3}" destId="{CD4FC228-7979-624C-A2AA-20338393C04B}" srcOrd="1" destOrd="0" presId="urn:microsoft.com/office/officeart/2005/8/layout/hChevron3"/>
    <dgm:cxn modelId="{A59914AC-32FE-4884-93AD-42192433F465}" type="presParOf" srcId="{67B2604B-6114-9A49-9A0B-68E95DB12AE3}" destId="{48DB70BE-7A7F-6A47-8BED-2ACA9DBAD570}" srcOrd="2" destOrd="0" presId="urn:microsoft.com/office/officeart/2005/8/layout/hChevron3"/>
    <dgm:cxn modelId="{31636111-60D4-4292-B329-ACDD5EE22DA6}" type="presParOf" srcId="{67B2604B-6114-9A49-9A0B-68E95DB12AE3}" destId="{4E653630-94E3-4644-98AA-BDC854A8C5AF}" srcOrd="3" destOrd="0" presId="urn:microsoft.com/office/officeart/2005/8/layout/hChevron3"/>
    <dgm:cxn modelId="{52A7EA7B-8758-4D69-A172-138B50E42B01}" type="presParOf" srcId="{67B2604B-6114-9A49-9A0B-68E95DB12AE3}" destId="{1B414B35-2A66-874E-801A-060032275B7C}" srcOrd="4" destOrd="0" presId="urn:microsoft.com/office/officeart/2005/8/layout/hChevron3"/>
    <dgm:cxn modelId="{2EBDAA47-2736-41BA-9740-5B86783CC016}" type="presParOf" srcId="{67B2604B-6114-9A49-9A0B-68E95DB12AE3}" destId="{2B92C15E-6ADE-A44C-9919-DB117B9B5A9F}" srcOrd="5" destOrd="0" presId="urn:microsoft.com/office/officeart/2005/8/layout/hChevron3"/>
    <dgm:cxn modelId="{570F7C8D-61BA-4534-A987-DBA762649676}" type="presParOf" srcId="{67B2604B-6114-9A49-9A0B-68E95DB12AE3}" destId="{D5B5634D-392D-014C-9C48-38BDD732DBD4}" srcOrd="6" destOrd="0" presId="urn:microsoft.com/office/officeart/2005/8/layout/hChevron3"/>
    <dgm:cxn modelId="{2C9B1E59-43F4-4072-8E46-5BC3CD6A0378}" type="presParOf" srcId="{67B2604B-6114-9A49-9A0B-68E95DB12AE3}" destId="{F113B0CD-D2C7-304D-BE97-8710AD3D3487}" srcOrd="7" destOrd="0" presId="urn:microsoft.com/office/officeart/2005/8/layout/hChevron3"/>
    <dgm:cxn modelId="{8C735F15-8F72-4986-AF61-0C9B40AC8CE2}"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BC96C3AC-B9AF-4902-89DB-D7C2D885309C}"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A05A960-CDF3-4A89-BF60-33703AF6BF93}" type="presOf" srcId="{14C705D4-E2FE-5A4B-A645-147FFFD154FE}" destId="{A4680B5E-0439-D045-AFB2-845B3F67A33B}" srcOrd="0" destOrd="0" presId="urn:microsoft.com/office/officeart/2005/8/layout/hChevron3"/>
    <dgm:cxn modelId="{FEDD83AA-B502-4CDD-8C1F-2ADD39F5891E}" type="presOf" srcId="{A77A7021-0890-6145-AA07-CE3AFE8E6162}" destId="{67B2604B-6114-9A49-9A0B-68E95DB12AE3}" srcOrd="0" destOrd="0" presId="urn:microsoft.com/office/officeart/2005/8/layout/hChevron3"/>
    <dgm:cxn modelId="{BF78FA08-2918-4098-A5AF-CFFCBF6C0190}"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5A728D2E-703B-4040-B2F3-48CD17E88BB9}"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EC875426-EE99-404D-B091-BF46D5A496B5}" type="presOf" srcId="{28B08D94-0B5C-8441-BA84-04E3438A9553}" destId="{48DB70BE-7A7F-6A47-8BED-2ACA9DBAD570}"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D92F46AE-74E5-4910-95D7-986FB250225F}" type="presOf" srcId="{CDFD5405-A9A8-8840-891E-916467BD5A3C}" destId="{FB4D004B-3304-884C-8FB4-7535E3221AA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3985B1CE-2D23-425C-83E1-61862E0C2EBA}" type="presParOf" srcId="{67B2604B-6114-9A49-9A0B-68E95DB12AE3}" destId="{A4680B5E-0439-D045-AFB2-845B3F67A33B}" srcOrd="0" destOrd="0" presId="urn:microsoft.com/office/officeart/2005/8/layout/hChevron3"/>
    <dgm:cxn modelId="{A587D988-8CC7-40F3-A276-8B3593546708}" type="presParOf" srcId="{67B2604B-6114-9A49-9A0B-68E95DB12AE3}" destId="{CD4FC228-7979-624C-A2AA-20338393C04B}" srcOrd="1" destOrd="0" presId="urn:microsoft.com/office/officeart/2005/8/layout/hChevron3"/>
    <dgm:cxn modelId="{0EE9D048-E687-475A-BF62-5D74A98B5C23}" type="presParOf" srcId="{67B2604B-6114-9A49-9A0B-68E95DB12AE3}" destId="{48DB70BE-7A7F-6A47-8BED-2ACA9DBAD570}" srcOrd="2" destOrd="0" presId="urn:microsoft.com/office/officeart/2005/8/layout/hChevron3"/>
    <dgm:cxn modelId="{4233BE68-482F-47E6-A3F5-74843D547597}" type="presParOf" srcId="{67B2604B-6114-9A49-9A0B-68E95DB12AE3}" destId="{4E653630-94E3-4644-98AA-BDC854A8C5AF}" srcOrd="3" destOrd="0" presId="urn:microsoft.com/office/officeart/2005/8/layout/hChevron3"/>
    <dgm:cxn modelId="{8477BED5-2311-4B1A-A598-C35881197CB5}" type="presParOf" srcId="{67B2604B-6114-9A49-9A0B-68E95DB12AE3}" destId="{1B414B35-2A66-874E-801A-060032275B7C}" srcOrd="4" destOrd="0" presId="urn:microsoft.com/office/officeart/2005/8/layout/hChevron3"/>
    <dgm:cxn modelId="{E7677676-C586-45B6-A378-E8FE6BD3F459}" type="presParOf" srcId="{67B2604B-6114-9A49-9A0B-68E95DB12AE3}" destId="{2B92C15E-6ADE-A44C-9919-DB117B9B5A9F}" srcOrd="5" destOrd="0" presId="urn:microsoft.com/office/officeart/2005/8/layout/hChevron3"/>
    <dgm:cxn modelId="{DDD9A207-98A3-4DA8-9C5B-C429582B4816}" type="presParOf" srcId="{67B2604B-6114-9A49-9A0B-68E95DB12AE3}" destId="{D5B5634D-392D-014C-9C48-38BDD732DBD4}" srcOrd="6" destOrd="0" presId="urn:microsoft.com/office/officeart/2005/8/layout/hChevron3"/>
    <dgm:cxn modelId="{D3E957A9-C26B-44FE-887C-885D7CFB53FE}" type="presParOf" srcId="{67B2604B-6114-9A49-9A0B-68E95DB12AE3}" destId="{F113B0CD-D2C7-304D-BE97-8710AD3D3487}" srcOrd="7" destOrd="0" presId="urn:microsoft.com/office/officeart/2005/8/layout/hChevron3"/>
    <dgm:cxn modelId="{DD2DA422-996F-481C-A531-3AA773DD4C15}"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C93AEC8D-8219-4CF2-A571-24D62D34EA29}"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3F43A873-CD77-4E98-A9F3-C55DB79EA4E0}"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accent1">
            <a:lumMod val="75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tx2">
            <a:lumMod val="50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54A58FFE-C6EE-4CD5-ABF9-2E6569DEC240}" type="presOf" srcId="{28B08D94-0B5C-8441-BA84-04E3438A9553}" destId="{48DB70BE-7A7F-6A47-8BED-2ACA9DBAD570}" srcOrd="0" destOrd="0" presId="urn:microsoft.com/office/officeart/2005/8/layout/hChevron3"/>
    <dgm:cxn modelId="{37DBDD88-6AEA-4228-B1F9-918253A09865}" type="presOf" srcId="{CDFD5405-A9A8-8840-891E-916467BD5A3C}" destId="{FB4D004B-3304-884C-8FB4-7535E3221AA0}" srcOrd="0" destOrd="0" presId="urn:microsoft.com/office/officeart/2005/8/layout/hChevron3"/>
    <dgm:cxn modelId="{007A92BA-2548-4AD0-9344-1BA9068061E5}" type="presOf" srcId="{A77A7021-0890-6145-AA07-CE3AFE8E6162}" destId="{67B2604B-6114-9A49-9A0B-68E95DB12AE3}" srcOrd="0" destOrd="0" presId="urn:microsoft.com/office/officeart/2005/8/layout/hChevron3"/>
    <dgm:cxn modelId="{27B618A9-0DA0-43DB-9F3D-1A261E28A529}" type="presOf" srcId="{14C705D4-E2FE-5A4B-A645-147FFFD154FE}" destId="{A4680B5E-0439-D045-AFB2-845B3F67A33B}" srcOrd="0" destOrd="0" presId="urn:microsoft.com/office/officeart/2005/8/layout/hChevron3"/>
    <dgm:cxn modelId="{FB7778BD-81D2-4E53-82BD-A2E78AA6A9B7}" type="presOf" srcId="{8CFBF7E5-817A-DC41-B5F6-48EB72AC1C01}" destId="{D5B5634D-392D-014C-9C48-38BDD732DBD4}"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382B52D7-3725-4C9C-B16F-6534672CB1B9}" type="presOf" srcId="{90B7B803-592D-504F-9EE1-DD6242F23B11}" destId="{1B414B35-2A66-874E-801A-060032275B7C}"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950C286A-9314-4558-8874-7DBA75015D3E}" type="presParOf" srcId="{67B2604B-6114-9A49-9A0B-68E95DB12AE3}" destId="{A4680B5E-0439-D045-AFB2-845B3F67A33B}" srcOrd="0" destOrd="0" presId="urn:microsoft.com/office/officeart/2005/8/layout/hChevron3"/>
    <dgm:cxn modelId="{2D4B5BA8-F8FE-447A-BF69-72D69E8E825B}" type="presParOf" srcId="{67B2604B-6114-9A49-9A0B-68E95DB12AE3}" destId="{CD4FC228-7979-624C-A2AA-20338393C04B}" srcOrd="1" destOrd="0" presId="urn:microsoft.com/office/officeart/2005/8/layout/hChevron3"/>
    <dgm:cxn modelId="{B6FC1631-EB75-4701-A01B-E4F8A4F9DDBF}" type="presParOf" srcId="{67B2604B-6114-9A49-9A0B-68E95DB12AE3}" destId="{48DB70BE-7A7F-6A47-8BED-2ACA9DBAD570}" srcOrd="2" destOrd="0" presId="urn:microsoft.com/office/officeart/2005/8/layout/hChevron3"/>
    <dgm:cxn modelId="{6B926632-3465-4328-959D-1138F5E32267}" type="presParOf" srcId="{67B2604B-6114-9A49-9A0B-68E95DB12AE3}" destId="{4E653630-94E3-4644-98AA-BDC854A8C5AF}" srcOrd="3" destOrd="0" presId="urn:microsoft.com/office/officeart/2005/8/layout/hChevron3"/>
    <dgm:cxn modelId="{95FE864A-AAB3-4090-85D7-C65D291A5398}" type="presParOf" srcId="{67B2604B-6114-9A49-9A0B-68E95DB12AE3}" destId="{1B414B35-2A66-874E-801A-060032275B7C}" srcOrd="4" destOrd="0" presId="urn:microsoft.com/office/officeart/2005/8/layout/hChevron3"/>
    <dgm:cxn modelId="{A59A0CB0-E292-4846-B9D0-232DC79EB95A}" type="presParOf" srcId="{67B2604B-6114-9A49-9A0B-68E95DB12AE3}" destId="{2B92C15E-6ADE-A44C-9919-DB117B9B5A9F}" srcOrd="5" destOrd="0" presId="urn:microsoft.com/office/officeart/2005/8/layout/hChevron3"/>
    <dgm:cxn modelId="{556D5DF8-067D-455D-AAC9-85FCD434E19A}" type="presParOf" srcId="{67B2604B-6114-9A49-9A0B-68E95DB12AE3}" destId="{D5B5634D-392D-014C-9C48-38BDD732DBD4}" srcOrd="6" destOrd="0" presId="urn:microsoft.com/office/officeart/2005/8/layout/hChevron3"/>
    <dgm:cxn modelId="{1C3BCFC4-2DF1-47B1-94B3-0F185AEE1FEB}" type="presParOf" srcId="{67B2604B-6114-9A49-9A0B-68E95DB12AE3}" destId="{F113B0CD-D2C7-304D-BE97-8710AD3D3487}" srcOrd="7" destOrd="0" presId="urn:microsoft.com/office/officeart/2005/8/layout/hChevron3"/>
    <dgm:cxn modelId="{C04998D6-6D72-4A78-8CC9-C161A35AFBA6}"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83E27CBF-F0CC-48DD-BAE3-C8839B77DD62}"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tx2">
            <a:lumMod val="50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accent1">
            <a:lumMod val="75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57415670-1ED2-4E5B-9F43-F56359A66D6F}" type="presOf" srcId="{8CFBF7E5-817A-DC41-B5F6-48EB72AC1C01}" destId="{D5B5634D-392D-014C-9C48-38BDD732DBD4}"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A8BAFBBD-3DB8-4C51-A0FF-5728FCD2F033}" type="presOf" srcId="{28B08D94-0B5C-8441-BA84-04E3438A9553}" destId="{48DB70BE-7A7F-6A47-8BED-2ACA9DBAD570}" srcOrd="0" destOrd="0" presId="urn:microsoft.com/office/officeart/2005/8/layout/hChevron3"/>
    <dgm:cxn modelId="{D20477E5-EE7C-48E7-B1F8-2C57E79C4899}" type="presOf" srcId="{90B7B803-592D-504F-9EE1-DD6242F23B11}" destId="{1B414B35-2A66-874E-801A-060032275B7C}"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2194BDB1-A221-45DD-9551-2546DE02D4B0}"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8816309F-FDE9-4A94-B0FA-27C61E08EB25}" type="presOf" srcId="{CDFD5405-A9A8-8840-891E-916467BD5A3C}" destId="{FB4D004B-3304-884C-8FB4-7535E3221AA0}" srcOrd="0" destOrd="0" presId="urn:microsoft.com/office/officeart/2005/8/layout/hChevron3"/>
    <dgm:cxn modelId="{E5AE46CE-3AA2-4C7D-8153-07C5D9A7EE07}" type="presOf" srcId="{14C705D4-E2FE-5A4B-A645-147FFFD154FE}" destId="{A4680B5E-0439-D045-AFB2-845B3F67A33B}" srcOrd="0" destOrd="0" presId="urn:microsoft.com/office/officeart/2005/8/layout/hChevron3"/>
    <dgm:cxn modelId="{5AD5F8FB-959A-4462-AFCE-E78D78D6F84E}" type="presParOf" srcId="{67B2604B-6114-9A49-9A0B-68E95DB12AE3}" destId="{A4680B5E-0439-D045-AFB2-845B3F67A33B}" srcOrd="0" destOrd="0" presId="urn:microsoft.com/office/officeart/2005/8/layout/hChevron3"/>
    <dgm:cxn modelId="{21545E25-B4C0-45A8-A6D7-6FAFB9A61819}" type="presParOf" srcId="{67B2604B-6114-9A49-9A0B-68E95DB12AE3}" destId="{CD4FC228-7979-624C-A2AA-20338393C04B}" srcOrd="1" destOrd="0" presId="urn:microsoft.com/office/officeart/2005/8/layout/hChevron3"/>
    <dgm:cxn modelId="{6E834C44-6D03-4A6C-811A-DF21E6CFD67F}" type="presParOf" srcId="{67B2604B-6114-9A49-9A0B-68E95DB12AE3}" destId="{48DB70BE-7A7F-6A47-8BED-2ACA9DBAD570}" srcOrd="2" destOrd="0" presId="urn:microsoft.com/office/officeart/2005/8/layout/hChevron3"/>
    <dgm:cxn modelId="{C5C8C764-2445-4E10-8480-022094D05048}" type="presParOf" srcId="{67B2604B-6114-9A49-9A0B-68E95DB12AE3}" destId="{4E653630-94E3-4644-98AA-BDC854A8C5AF}" srcOrd="3" destOrd="0" presId="urn:microsoft.com/office/officeart/2005/8/layout/hChevron3"/>
    <dgm:cxn modelId="{C908790F-4AA7-457D-964B-D6E81C70384A}" type="presParOf" srcId="{67B2604B-6114-9A49-9A0B-68E95DB12AE3}" destId="{1B414B35-2A66-874E-801A-060032275B7C}" srcOrd="4" destOrd="0" presId="urn:microsoft.com/office/officeart/2005/8/layout/hChevron3"/>
    <dgm:cxn modelId="{A2573380-D5B8-452E-A9B1-EF7B67E33A1A}" type="presParOf" srcId="{67B2604B-6114-9A49-9A0B-68E95DB12AE3}" destId="{2B92C15E-6ADE-A44C-9919-DB117B9B5A9F}" srcOrd="5" destOrd="0" presId="urn:microsoft.com/office/officeart/2005/8/layout/hChevron3"/>
    <dgm:cxn modelId="{95C3E121-B708-4E1C-B98B-E962F5C60E10}" type="presParOf" srcId="{67B2604B-6114-9A49-9A0B-68E95DB12AE3}" destId="{D5B5634D-392D-014C-9C48-38BDD732DBD4}" srcOrd="6" destOrd="0" presId="urn:microsoft.com/office/officeart/2005/8/layout/hChevron3"/>
    <dgm:cxn modelId="{9BFEFC68-B19A-4DC0-B4A4-1B79EDB674EF}" type="presParOf" srcId="{67B2604B-6114-9A49-9A0B-68E95DB12AE3}" destId="{F113B0CD-D2C7-304D-BE97-8710AD3D3487}" srcOrd="7" destOrd="0" presId="urn:microsoft.com/office/officeart/2005/8/layout/hChevron3"/>
    <dgm:cxn modelId="{292A5379-BFC6-42E8-B992-38B2B3369259}"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3C9A0C00-E8A2-465E-8FB2-8D1D1E1FDFE2}"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tx2">
            <a:lumMod val="50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accent1">
            <a:lumMod val="75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8229BFB7-FC9B-4AD2-BFF9-307AA1F5976F}" type="presOf" srcId="{28B08D94-0B5C-8441-BA84-04E3438A9553}" destId="{48DB70BE-7A7F-6A47-8BED-2ACA9DBAD570}" srcOrd="0" destOrd="0" presId="urn:microsoft.com/office/officeart/2005/8/layout/hChevron3"/>
    <dgm:cxn modelId="{454827B3-2FB6-4514-BC76-704454B75370}"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75087CDB-F7A2-41FD-A23E-01798F4BA110}" type="presOf" srcId="{8CFBF7E5-817A-DC41-B5F6-48EB72AC1C01}" destId="{D5B5634D-392D-014C-9C48-38BDD732DBD4}" srcOrd="0" destOrd="0" presId="urn:microsoft.com/office/officeart/2005/8/layout/hChevron3"/>
    <dgm:cxn modelId="{EFB07321-3271-465D-985F-A4032CDC3635}"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3D6D01F5-F953-4519-B9FC-E49CCBAFBD35}" type="presOf" srcId="{14C705D4-E2FE-5A4B-A645-147FFFD154FE}" destId="{A4680B5E-0439-D045-AFB2-845B3F67A33B}"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31B49B37-8588-4058-B607-9DD9E138EEDB}"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E9FE0291-2C6C-444B-B27D-10AE1438D345}" type="presParOf" srcId="{67B2604B-6114-9A49-9A0B-68E95DB12AE3}" destId="{A4680B5E-0439-D045-AFB2-845B3F67A33B}" srcOrd="0" destOrd="0" presId="urn:microsoft.com/office/officeart/2005/8/layout/hChevron3"/>
    <dgm:cxn modelId="{6B5BB7B8-D5DF-4A3D-8A3C-8C8DA0ACF7E8}" type="presParOf" srcId="{67B2604B-6114-9A49-9A0B-68E95DB12AE3}" destId="{CD4FC228-7979-624C-A2AA-20338393C04B}" srcOrd="1" destOrd="0" presId="urn:microsoft.com/office/officeart/2005/8/layout/hChevron3"/>
    <dgm:cxn modelId="{DD5BA863-2C1C-4A12-B40C-6855F5DB916F}" type="presParOf" srcId="{67B2604B-6114-9A49-9A0B-68E95DB12AE3}" destId="{48DB70BE-7A7F-6A47-8BED-2ACA9DBAD570}" srcOrd="2" destOrd="0" presId="urn:microsoft.com/office/officeart/2005/8/layout/hChevron3"/>
    <dgm:cxn modelId="{1F189A4C-E356-4689-95F3-9D12CD6FAF00}" type="presParOf" srcId="{67B2604B-6114-9A49-9A0B-68E95DB12AE3}" destId="{4E653630-94E3-4644-98AA-BDC854A8C5AF}" srcOrd="3" destOrd="0" presId="urn:microsoft.com/office/officeart/2005/8/layout/hChevron3"/>
    <dgm:cxn modelId="{B5CD57AA-D693-47A8-8FBD-CE1B6233453D}" type="presParOf" srcId="{67B2604B-6114-9A49-9A0B-68E95DB12AE3}" destId="{1B414B35-2A66-874E-801A-060032275B7C}" srcOrd="4" destOrd="0" presId="urn:microsoft.com/office/officeart/2005/8/layout/hChevron3"/>
    <dgm:cxn modelId="{B7AF071D-0F2F-4217-BE48-A60B0DBA1B6B}" type="presParOf" srcId="{67B2604B-6114-9A49-9A0B-68E95DB12AE3}" destId="{2B92C15E-6ADE-A44C-9919-DB117B9B5A9F}" srcOrd="5" destOrd="0" presId="urn:microsoft.com/office/officeart/2005/8/layout/hChevron3"/>
    <dgm:cxn modelId="{AF0B0C50-2A49-4AB4-B393-3903C043A4ED}" type="presParOf" srcId="{67B2604B-6114-9A49-9A0B-68E95DB12AE3}" destId="{D5B5634D-392D-014C-9C48-38BDD732DBD4}" srcOrd="6" destOrd="0" presId="urn:microsoft.com/office/officeart/2005/8/layout/hChevron3"/>
    <dgm:cxn modelId="{1CAC5FCB-16A7-4884-9E68-01957104EF04}" type="presParOf" srcId="{67B2604B-6114-9A49-9A0B-68E95DB12AE3}" destId="{F113B0CD-D2C7-304D-BE97-8710AD3D3487}" srcOrd="7" destOrd="0" presId="urn:microsoft.com/office/officeart/2005/8/layout/hChevron3"/>
    <dgm:cxn modelId="{0A063F43-0595-429E-93C6-123B259D6EE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B7A8924D-D207-4AF5-B2FE-D7A0B3769A1A}"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tx2">
            <a:lumMod val="50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accent1">
            <a:lumMod val="75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3C5D38E2-E7E9-47A1-AF1E-BE26C030F372}" type="presOf" srcId="{28B08D94-0B5C-8441-BA84-04E3438A9553}" destId="{48DB70BE-7A7F-6A47-8BED-2ACA9DBAD570}" srcOrd="0" destOrd="0" presId="urn:microsoft.com/office/officeart/2005/8/layout/hChevron3"/>
    <dgm:cxn modelId="{7160E52A-0867-4E16-A995-C6211E9E655B}"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E640DF9D-FCAF-49DE-8759-2251438C4DE1}"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98422160-9231-4A49-9CA6-5D4BFE991769}"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612D62B5-A856-4853-AF3C-AA9A3D3D800C}" type="presOf" srcId="{CDFD5405-A9A8-8840-891E-916467BD5A3C}" destId="{FB4D004B-3304-884C-8FB4-7535E3221AA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100762FC-0900-434C-AF08-76617064888A}" type="presOf" srcId="{14C705D4-E2FE-5A4B-A645-147FFFD154FE}" destId="{A4680B5E-0439-D045-AFB2-845B3F67A33B}" srcOrd="0" destOrd="0" presId="urn:microsoft.com/office/officeart/2005/8/layout/hChevron3"/>
    <dgm:cxn modelId="{15F6135C-7AF7-46AA-802D-4A0AD7B9B0DE}" type="presParOf" srcId="{67B2604B-6114-9A49-9A0B-68E95DB12AE3}" destId="{A4680B5E-0439-D045-AFB2-845B3F67A33B}" srcOrd="0" destOrd="0" presId="urn:microsoft.com/office/officeart/2005/8/layout/hChevron3"/>
    <dgm:cxn modelId="{2C030B91-C514-44CC-849B-1EB9B6B89ADE}" type="presParOf" srcId="{67B2604B-6114-9A49-9A0B-68E95DB12AE3}" destId="{CD4FC228-7979-624C-A2AA-20338393C04B}" srcOrd="1" destOrd="0" presId="urn:microsoft.com/office/officeart/2005/8/layout/hChevron3"/>
    <dgm:cxn modelId="{691C1F95-35F7-4762-BCB5-62D48FA5FC91}" type="presParOf" srcId="{67B2604B-6114-9A49-9A0B-68E95DB12AE3}" destId="{48DB70BE-7A7F-6A47-8BED-2ACA9DBAD570}" srcOrd="2" destOrd="0" presId="urn:microsoft.com/office/officeart/2005/8/layout/hChevron3"/>
    <dgm:cxn modelId="{3BCC30D4-C905-4BDE-8388-E64C9CBD4C58}" type="presParOf" srcId="{67B2604B-6114-9A49-9A0B-68E95DB12AE3}" destId="{4E653630-94E3-4644-98AA-BDC854A8C5AF}" srcOrd="3" destOrd="0" presId="urn:microsoft.com/office/officeart/2005/8/layout/hChevron3"/>
    <dgm:cxn modelId="{985D678D-6E5B-4F6B-A73B-54580D1FCF5C}" type="presParOf" srcId="{67B2604B-6114-9A49-9A0B-68E95DB12AE3}" destId="{1B414B35-2A66-874E-801A-060032275B7C}" srcOrd="4" destOrd="0" presId="urn:microsoft.com/office/officeart/2005/8/layout/hChevron3"/>
    <dgm:cxn modelId="{88674ABB-F92A-4ABD-A0AA-97B06ECC3552}" type="presParOf" srcId="{67B2604B-6114-9A49-9A0B-68E95DB12AE3}" destId="{2B92C15E-6ADE-A44C-9919-DB117B9B5A9F}" srcOrd="5" destOrd="0" presId="urn:microsoft.com/office/officeart/2005/8/layout/hChevron3"/>
    <dgm:cxn modelId="{06A64490-6F57-45B9-80C4-6F1660948A29}" type="presParOf" srcId="{67B2604B-6114-9A49-9A0B-68E95DB12AE3}" destId="{D5B5634D-392D-014C-9C48-38BDD732DBD4}" srcOrd="6" destOrd="0" presId="urn:microsoft.com/office/officeart/2005/8/layout/hChevron3"/>
    <dgm:cxn modelId="{95235B82-DB0C-4DCC-9B43-76FA7AF26E71}" type="presParOf" srcId="{67B2604B-6114-9A49-9A0B-68E95DB12AE3}" destId="{F113B0CD-D2C7-304D-BE97-8710AD3D3487}" srcOrd="7" destOrd="0" presId="urn:microsoft.com/office/officeart/2005/8/layout/hChevron3"/>
    <dgm:cxn modelId="{F6BDBAF2-E909-4247-860D-0ADEB88937F6}"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4F062815-6E63-4F2F-AD55-81C6F4295121}"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a:solidFill>
          <a:schemeClr val="tx2">
            <a:lumMod val="50000"/>
          </a:schemeClr>
        </a:solidFill>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a:solidFill>
          <a:schemeClr val="accent1">
            <a:lumMod val="75000"/>
          </a:schemeClr>
        </a:solidFill>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4A095C26-1D14-48FC-9780-43956111B055}"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02166EF7-B18E-45AF-8166-749CE8730F39}" type="presOf" srcId="{14C705D4-E2FE-5A4B-A645-147FFFD154FE}" destId="{A4680B5E-0439-D045-AFB2-845B3F67A33B}" srcOrd="0" destOrd="0" presId="urn:microsoft.com/office/officeart/2005/8/layout/hChevron3"/>
    <dgm:cxn modelId="{323ACE79-C685-44AC-BFCC-C78969CDF90B}" type="presOf" srcId="{CDFD5405-A9A8-8840-891E-916467BD5A3C}" destId="{FB4D004B-3304-884C-8FB4-7535E3221AA0}" srcOrd="0" destOrd="0" presId="urn:microsoft.com/office/officeart/2005/8/layout/hChevron3"/>
    <dgm:cxn modelId="{7BB77F67-382D-43B3-9751-27EFB8CD3B13}" type="presOf" srcId="{8CFBF7E5-817A-DC41-B5F6-48EB72AC1C01}" destId="{D5B5634D-392D-014C-9C48-38BDD732DBD4}" srcOrd="0" destOrd="0" presId="urn:microsoft.com/office/officeart/2005/8/layout/hChevron3"/>
    <dgm:cxn modelId="{246A1075-1CD1-4DD4-96FF-8273B1D4CDDB}"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A17CEC87-7529-6940-902D-B4A669D4DA87}" srcId="{A77A7021-0890-6145-AA07-CE3AFE8E6162}" destId="{90B7B803-592D-504F-9EE1-DD6242F23B11}" srcOrd="2" destOrd="0" parTransId="{58D7D292-0A0C-544D-86D7-34C2F078BFC0}" sibTransId="{82732EE6-EBD7-8144-9CD3-772EA5088C1F}"/>
    <dgm:cxn modelId="{B3B88E8F-1280-499B-B7F7-5F3E87E324B2}" type="presOf" srcId="{28B08D94-0B5C-8441-BA84-04E3438A9553}" destId="{48DB70BE-7A7F-6A47-8BED-2ACA9DBAD57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13A1F8AE-B5A0-D841-A5F4-D101A706FF20}" srcId="{A77A7021-0890-6145-AA07-CE3AFE8E6162}" destId="{14C705D4-E2FE-5A4B-A645-147FFFD154FE}" srcOrd="0" destOrd="0" parTransId="{216E11A4-3AD3-E741-9BD0-287A0686ECE9}" sibTransId="{CBECA682-1398-8249-9B67-09584C2EDDC7}"/>
    <dgm:cxn modelId="{CFE01C06-B732-43D8-BA4C-808B1400A973}" type="presParOf" srcId="{67B2604B-6114-9A49-9A0B-68E95DB12AE3}" destId="{A4680B5E-0439-D045-AFB2-845B3F67A33B}" srcOrd="0" destOrd="0" presId="urn:microsoft.com/office/officeart/2005/8/layout/hChevron3"/>
    <dgm:cxn modelId="{1B2F513B-B5CD-4C40-A528-F280103D20D7}" type="presParOf" srcId="{67B2604B-6114-9A49-9A0B-68E95DB12AE3}" destId="{CD4FC228-7979-624C-A2AA-20338393C04B}" srcOrd="1" destOrd="0" presId="urn:microsoft.com/office/officeart/2005/8/layout/hChevron3"/>
    <dgm:cxn modelId="{955B2054-0818-46DA-AA37-56ABBE57AAD6}" type="presParOf" srcId="{67B2604B-6114-9A49-9A0B-68E95DB12AE3}" destId="{48DB70BE-7A7F-6A47-8BED-2ACA9DBAD570}" srcOrd="2" destOrd="0" presId="urn:microsoft.com/office/officeart/2005/8/layout/hChevron3"/>
    <dgm:cxn modelId="{6C41F7E5-6EA8-4B3F-AD84-17E329202B55}" type="presParOf" srcId="{67B2604B-6114-9A49-9A0B-68E95DB12AE3}" destId="{4E653630-94E3-4644-98AA-BDC854A8C5AF}" srcOrd="3" destOrd="0" presId="urn:microsoft.com/office/officeart/2005/8/layout/hChevron3"/>
    <dgm:cxn modelId="{3F567AD0-072A-477E-ADBF-A0ABC3706831}" type="presParOf" srcId="{67B2604B-6114-9A49-9A0B-68E95DB12AE3}" destId="{1B414B35-2A66-874E-801A-060032275B7C}" srcOrd="4" destOrd="0" presId="urn:microsoft.com/office/officeart/2005/8/layout/hChevron3"/>
    <dgm:cxn modelId="{BED98EDD-E9C4-45AF-883E-EDCAEAFF554C}" type="presParOf" srcId="{67B2604B-6114-9A49-9A0B-68E95DB12AE3}" destId="{2B92C15E-6ADE-A44C-9919-DB117B9B5A9F}" srcOrd="5" destOrd="0" presId="urn:microsoft.com/office/officeart/2005/8/layout/hChevron3"/>
    <dgm:cxn modelId="{A2E5AB8C-0925-4BF1-A864-879888614CA2}" type="presParOf" srcId="{67B2604B-6114-9A49-9A0B-68E95DB12AE3}" destId="{D5B5634D-392D-014C-9C48-38BDD732DBD4}" srcOrd="6" destOrd="0" presId="urn:microsoft.com/office/officeart/2005/8/layout/hChevron3"/>
    <dgm:cxn modelId="{A27277B7-BF54-4F7A-B8D5-52378826605D}" type="presParOf" srcId="{67B2604B-6114-9A49-9A0B-68E95DB12AE3}" destId="{F113B0CD-D2C7-304D-BE97-8710AD3D3487}" srcOrd="7" destOrd="0" presId="urn:microsoft.com/office/officeart/2005/8/layout/hChevron3"/>
    <dgm:cxn modelId="{6FEF9612-C9F3-4A79-AA87-3B82C9BCF265}"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6C2AB1EE-6A33-477F-9527-BAD2FECCC463}" type="presOf" srcId="{28B08D94-0B5C-8441-BA84-04E3438A9553}" destId="{48DB70BE-7A7F-6A47-8BED-2ACA9DBAD570}" srcOrd="0" destOrd="0" presId="urn:microsoft.com/office/officeart/2005/8/layout/hChevron3"/>
    <dgm:cxn modelId="{BAE0E3F0-FA6C-41F3-A9EA-BF75211D6B27}"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0B687367-AF5F-4026-8B4C-0EC80D033DCD}" type="presOf" srcId="{A77A7021-0890-6145-AA07-CE3AFE8E6162}" destId="{67B2604B-6114-9A49-9A0B-68E95DB12AE3}" srcOrd="0" destOrd="0" presId="urn:microsoft.com/office/officeart/2005/8/layout/hChevron3"/>
    <dgm:cxn modelId="{34E647E3-ED14-441B-B94E-A56838A91DD3}" type="presOf" srcId="{CDFD5405-A9A8-8840-891E-916467BD5A3C}" destId="{FB4D004B-3304-884C-8FB4-7535E3221AA0}"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27D545EF-E5F9-41A8-AA2D-6D38447D64E2}" type="presOf" srcId="{90B7B803-592D-504F-9EE1-DD6242F23B11}" destId="{1B414B35-2A66-874E-801A-060032275B7C}" srcOrd="0" destOrd="0" presId="urn:microsoft.com/office/officeart/2005/8/layout/hChevron3"/>
    <dgm:cxn modelId="{F1E8F56F-7468-476C-B9E6-710C35878C32}" type="presOf" srcId="{8CFBF7E5-817A-DC41-B5F6-48EB72AC1C01}" destId="{D5B5634D-392D-014C-9C48-38BDD732DBD4}"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704629C6-F9F2-4B51-A4EF-30F6699FE5FF}" type="presParOf" srcId="{67B2604B-6114-9A49-9A0B-68E95DB12AE3}" destId="{A4680B5E-0439-D045-AFB2-845B3F67A33B}" srcOrd="0" destOrd="0" presId="urn:microsoft.com/office/officeart/2005/8/layout/hChevron3"/>
    <dgm:cxn modelId="{CC0AD724-E8C3-4953-B424-886F341CC138}" type="presParOf" srcId="{67B2604B-6114-9A49-9A0B-68E95DB12AE3}" destId="{CD4FC228-7979-624C-A2AA-20338393C04B}" srcOrd="1" destOrd="0" presId="urn:microsoft.com/office/officeart/2005/8/layout/hChevron3"/>
    <dgm:cxn modelId="{DD507275-7E75-4A4C-BC51-E7B08C3D2224}" type="presParOf" srcId="{67B2604B-6114-9A49-9A0B-68E95DB12AE3}" destId="{48DB70BE-7A7F-6A47-8BED-2ACA9DBAD570}" srcOrd="2" destOrd="0" presId="urn:microsoft.com/office/officeart/2005/8/layout/hChevron3"/>
    <dgm:cxn modelId="{BBD7B936-3535-4CFA-AF9E-9B9A82E54460}" type="presParOf" srcId="{67B2604B-6114-9A49-9A0B-68E95DB12AE3}" destId="{4E653630-94E3-4644-98AA-BDC854A8C5AF}" srcOrd="3" destOrd="0" presId="urn:microsoft.com/office/officeart/2005/8/layout/hChevron3"/>
    <dgm:cxn modelId="{98578828-91F6-4627-A88C-C19BEEC23138}" type="presParOf" srcId="{67B2604B-6114-9A49-9A0B-68E95DB12AE3}" destId="{1B414B35-2A66-874E-801A-060032275B7C}" srcOrd="4" destOrd="0" presId="urn:microsoft.com/office/officeart/2005/8/layout/hChevron3"/>
    <dgm:cxn modelId="{7ABD5271-37A6-4894-A8BC-5E307B943F63}" type="presParOf" srcId="{67B2604B-6114-9A49-9A0B-68E95DB12AE3}" destId="{2B92C15E-6ADE-A44C-9919-DB117B9B5A9F}" srcOrd="5" destOrd="0" presId="urn:microsoft.com/office/officeart/2005/8/layout/hChevron3"/>
    <dgm:cxn modelId="{92374670-CBCB-4132-939A-D28E6D1633F9}" type="presParOf" srcId="{67B2604B-6114-9A49-9A0B-68E95DB12AE3}" destId="{D5B5634D-392D-014C-9C48-38BDD732DBD4}" srcOrd="6" destOrd="0" presId="urn:microsoft.com/office/officeart/2005/8/layout/hChevron3"/>
    <dgm:cxn modelId="{7884E4F7-47CC-4513-AC1A-6A1AD7D954D1}" type="presParOf" srcId="{67B2604B-6114-9A49-9A0B-68E95DB12AE3}" destId="{F113B0CD-D2C7-304D-BE97-8710AD3D3487}" srcOrd="7" destOrd="0" presId="urn:microsoft.com/office/officeart/2005/8/layout/hChevron3"/>
    <dgm:cxn modelId="{8BD70A71-D787-4BBA-B9B1-E6BDAD5C7E49}"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97C06A7A-8EBB-B54F-B5AB-D48A78BE5AC8}" type="sibTrans" cxnId="{5BE24B26-E40A-F44E-93FF-33B63F9D9F0C}">
      <dgm:prSet/>
      <dgm:spPr/>
      <dgm:t>
        <a:bodyPr/>
        <a:lstStyle/>
        <a:p>
          <a:endParaRPr lang="en-US"/>
        </a:p>
      </dgm:t>
    </dgm:pt>
    <dgm:pt modelId="{69476D24-9B25-6743-93C9-3808EB27C662}" type="parTrans" cxnId="{5BE24B26-E40A-F44E-93FF-33B63F9D9F0C}">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E2846414-1D48-4454-AB91-098FF22C11DC}"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AF8766DE-3343-4AE1-B411-2C2BA906BD26}" type="presOf" srcId="{8CFBF7E5-817A-DC41-B5F6-48EB72AC1C01}" destId="{D5B5634D-392D-014C-9C48-38BDD732DBD4}" srcOrd="0" destOrd="0" presId="urn:microsoft.com/office/officeart/2005/8/layout/hChevron3"/>
    <dgm:cxn modelId="{323F2120-4CA1-47CB-820B-C5F8A70F401D}" type="presOf" srcId="{28B08D94-0B5C-8441-BA84-04E3438A9553}" destId="{48DB70BE-7A7F-6A47-8BED-2ACA9DBAD570}" srcOrd="0" destOrd="0" presId="urn:microsoft.com/office/officeart/2005/8/layout/hChevron3"/>
    <dgm:cxn modelId="{05C01C02-F256-4633-9C4C-E8D38F4ADAD6}" type="presOf" srcId="{90B7B803-592D-504F-9EE1-DD6242F23B11}" destId="{1B414B35-2A66-874E-801A-060032275B7C}"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22A4511-4367-48AB-9DCC-565F2AB91602}" type="presOf" srcId="{CDFD5405-A9A8-8840-891E-916467BD5A3C}" destId="{FB4D004B-3304-884C-8FB4-7535E3221AA0}"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D5ACB2F3-EA04-4EAD-AFEB-2BF119360A67}"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604CD27D-3A4F-4F19-8B80-DB34A58FE3BC}" type="presParOf" srcId="{67B2604B-6114-9A49-9A0B-68E95DB12AE3}" destId="{A4680B5E-0439-D045-AFB2-845B3F67A33B}" srcOrd="0" destOrd="0" presId="urn:microsoft.com/office/officeart/2005/8/layout/hChevron3"/>
    <dgm:cxn modelId="{0CC77D0D-8EEC-45A8-9119-2A62E7509082}" type="presParOf" srcId="{67B2604B-6114-9A49-9A0B-68E95DB12AE3}" destId="{CD4FC228-7979-624C-A2AA-20338393C04B}" srcOrd="1" destOrd="0" presId="urn:microsoft.com/office/officeart/2005/8/layout/hChevron3"/>
    <dgm:cxn modelId="{B84A3755-3994-4AA0-8978-4300B537B3F3}" type="presParOf" srcId="{67B2604B-6114-9A49-9A0B-68E95DB12AE3}" destId="{48DB70BE-7A7F-6A47-8BED-2ACA9DBAD570}" srcOrd="2" destOrd="0" presId="urn:microsoft.com/office/officeart/2005/8/layout/hChevron3"/>
    <dgm:cxn modelId="{357B4223-1D56-4D35-B1DF-1E521F4C611A}" type="presParOf" srcId="{67B2604B-6114-9A49-9A0B-68E95DB12AE3}" destId="{4E653630-94E3-4644-98AA-BDC854A8C5AF}" srcOrd="3" destOrd="0" presId="urn:microsoft.com/office/officeart/2005/8/layout/hChevron3"/>
    <dgm:cxn modelId="{6A3114B3-BBB6-4901-B69F-6DBEC3C79C3C}" type="presParOf" srcId="{67B2604B-6114-9A49-9A0B-68E95DB12AE3}" destId="{1B414B35-2A66-874E-801A-060032275B7C}" srcOrd="4" destOrd="0" presId="urn:microsoft.com/office/officeart/2005/8/layout/hChevron3"/>
    <dgm:cxn modelId="{F5815931-888E-4DC3-A123-A453D87C664F}" type="presParOf" srcId="{67B2604B-6114-9A49-9A0B-68E95DB12AE3}" destId="{2B92C15E-6ADE-A44C-9919-DB117B9B5A9F}" srcOrd="5" destOrd="0" presId="urn:microsoft.com/office/officeart/2005/8/layout/hChevron3"/>
    <dgm:cxn modelId="{9F2730E6-D8DF-424F-8795-F9266A375708}" type="presParOf" srcId="{67B2604B-6114-9A49-9A0B-68E95DB12AE3}" destId="{D5B5634D-392D-014C-9C48-38BDD732DBD4}" srcOrd="6" destOrd="0" presId="urn:microsoft.com/office/officeart/2005/8/layout/hChevron3"/>
    <dgm:cxn modelId="{8D39D916-A05D-4D55-A18F-CE947E0E6F9C}" type="presParOf" srcId="{67B2604B-6114-9A49-9A0B-68E95DB12AE3}" destId="{F113B0CD-D2C7-304D-BE97-8710AD3D3487}" srcOrd="7" destOrd="0" presId="urn:microsoft.com/office/officeart/2005/8/layout/hChevron3"/>
    <dgm:cxn modelId="{9A71B032-C335-4FFE-9D55-8C76D346B059}"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10E794E6-9CB8-4256-B258-E2828AEBE429}"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E50FA225-E8E2-4E6C-ADA6-CC809A10B597}"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DA9FAAAF-4706-4E4D-AEEE-94A1F6BC3D88}" type="presOf" srcId="{14C705D4-E2FE-5A4B-A645-147FFFD154FE}" destId="{A4680B5E-0439-D045-AFB2-845B3F67A33B}"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B9F9EAF3-E65A-4B57-B380-C8E3309DCFE7}" type="presOf" srcId="{28B08D94-0B5C-8441-BA84-04E3438A9553}" destId="{48DB70BE-7A7F-6A47-8BED-2ACA9DBAD570}" srcOrd="0" destOrd="0" presId="urn:microsoft.com/office/officeart/2005/8/layout/hChevron3"/>
    <dgm:cxn modelId="{2E4C8CEE-FAB6-4859-A313-5A09A9BE0626}"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5D50DC4-DA0A-49C3-AD30-B317336F7D6D}" type="presOf" srcId="{CDFD5405-A9A8-8840-891E-916467BD5A3C}" destId="{FB4D004B-3304-884C-8FB4-7535E3221AA0}" srcOrd="0" destOrd="0" presId="urn:microsoft.com/office/officeart/2005/8/layout/hChevron3"/>
    <dgm:cxn modelId="{F5C7BD77-4349-46CA-B27F-09C5CE7F065C}" type="presOf" srcId="{8CFBF7E5-817A-DC41-B5F6-48EB72AC1C01}" destId="{D5B5634D-392D-014C-9C48-38BDD732DBD4}"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806BB104-8DED-4A49-8894-032486B04130}" type="presParOf" srcId="{67B2604B-6114-9A49-9A0B-68E95DB12AE3}" destId="{A4680B5E-0439-D045-AFB2-845B3F67A33B}" srcOrd="0" destOrd="0" presId="urn:microsoft.com/office/officeart/2005/8/layout/hChevron3"/>
    <dgm:cxn modelId="{25B15549-C3A5-43A9-AB3D-07F99159917B}" type="presParOf" srcId="{67B2604B-6114-9A49-9A0B-68E95DB12AE3}" destId="{CD4FC228-7979-624C-A2AA-20338393C04B}" srcOrd="1" destOrd="0" presId="urn:microsoft.com/office/officeart/2005/8/layout/hChevron3"/>
    <dgm:cxn modelId="{4B268156-02F1-4F3D-84EA-D0AB804988E3}" type="presParOf" srcId="{67B2604B-6114-9A49-9A0B-68E95DB12AE3}" destId="{48DB70BE-7A7F-6A47-8BED-2ACA9DBAD570}" srcOrd="2" destOrd="0" presId="urn:microsoft.com/office/officeart/2005/8/layout/hChevron3"/>
    <dgm:cxn modelId="{4EF5C9B4-C7FE-4900-8402-416FDA0A43B8}" type="presParOf" srcId="{67B2604B-6114-9A49-9A0B-68E95DB12AE3}" destId="{4E653630-94E3-4644-98AA-BDC854A8C5AF}" srcOrd="3" destOrd="0" presId="urn:microsoft.com/office/officeart/2005/8/layout/hChevron3"/>
    <dgm:cxn modelId="{572A61F7-E54F-45EE-B6DB-B91501919C3F}" type="presParOf" srcId="{67B2604B-6114-9A49-9A0B-68E95DB12AE3}" destId="{1B414B35-2A66-874E-801A-060032275B7C}" srcOrd="4" destOrd="0" presId="urn:microsoft.com/office/officeart/2005/8/layout/hChevron3"/>
    <dgm:cxn modelId="{27B050C6-93B1-49BA-B663-D6F6B58498A5}" type="presParOf" srcId="{67B2604B-6114-9A49-9A0B-68E95DB12AE3}" destId="{2B92C15E-6ADE-A44C-9919-DB117B9B5A9F}" srcOrd="5" destOrd="0" presId="urn:microsoft.com/office/officeart/2005/8/layout/hChevron3"/>
    <dgm:cxn modelId="{B00CC6DF-AF95-45A5-AE56-A803242C60D1}" type="presParOf" srcId="{67B2604B-6114-9A49-9A0B-68E95DB12AE3}" destId="{D5B5634D-392D-014C-9C48-38BDD732DBD4}" srcOrd="6" destOrd="0" presId="urn:microsoft.com/office/officeart/2005/8/layout/hChevron3"/>
    <dgm:cxn modelId="{2B8D01FC-75B4-43AB-B032-66E79BCAC49C}" type="presParOf" srcId="{67B2604B-6114-9A49-9A0B-68E95DB12AE3}" destId="{F113B0CD-D2C7-304D-BE97-8710AD3D3487}" srcOrd="7" destOrd="0" presId="urn:microsoft.com/office/officeart/2005/8/layout/hChevron3"/>
    <dgm:cxn modelId="{ED7093EA-4710-4440-AC53-F463931E09D5}"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CEA28DBB-E240-4F54-B29D-0AF9562EFA88}"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A5DD5F97-A61B-44A5-9B1C-78688CAF1440}" type="presOf" srcId="{8CFBF7E5-817A-DC41-B5F6-48EB72AC1C01}" destId="{D5B5634D-392D-014C-9C48-38BDD732DBD4}" srcOrd="0" destOrd="0" presId="urn:microsoft.com/office/officeart/2005/8/layout/hChevron3"/>
    <dgm:cxn modelId="{0A5948B6-06F9-48B8-A163-24BE0EFC947A}"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5589F7F-FB08-456B-8ABE-A32B77F39F73}" type="presOf" srcId="{CDFD5405-A9A8-8840-891E-916467BD5A3C}" destId="{FB4D004B-3304-884C-8FB4-7535E3221AA0}" srcOrd="0" destOrd="0" presId="urn:microsoft.com/office/officeart/2005/8/layout/hChevron3"/>
    <dgm:cxn modelId="{15BDC60E-FB40-44E7-8C61-2D372A8C6279}" type="presOf" srcId="{A77A7021-0890-6145-AA07-CE3AFE8E6162}" destId="{67B2604B-6114-9A49-9A0B-68E95DB12AE3}" srcOrd="0" destOrd="0" presId="urn:microsoft.com/office/officeart/2005/8/layout/hChevron3"/>
    <dgm:cxn modelId="{65F9CCDF-6666-4AFD-B167-F017A23EB4A9}"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819E3704-3441-4FE4-97E8-D426159072F3}"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1309CACF-8BCC-4C67-B29C-F803F20395E7}" type="presParOf" srcId="{67B2604B-6114-9A49-9A0B-68E95DB12AE3}" destId="{A4680B5E-0439-D045-AFB2-845B3F67A33B}" srcOrd="0" destOrd="0" presId="urn:microsoft.com/office/officeart/2005/8/layout/hChevron3"/>
    <dgm:cxn modelId="{1D1D198F-7362-48BB-A2D8-736D8AC198AB}" type="presParOf" srcId="{67B2604B-6114-9A49-9A0B-68E95DB12AE3}" destId="{CD4FC228-7979-624C-A2AA-20338393C04B}" srcOrd="1" destOrd="0" presId="urn:microsoft.com/office/officeart/2005/8/layout/hChevron3"/>
    <dgm:cxn modelId="{E24AD6E0-98F0-426F-AB71-0798E2D3EE58}" type="presParOf" srcId="{67B2604B-6114-9A49-9A0B-68E95DB12AE3}" destId="{48DB70BE-7A7F-6A47-8BED-2ACA9DBAD570}" srcOrd="2" destOrd="0" presId="urn:microsoft.com/office/officeart/2005/8/layout/hChevron3"/>
    <dgm:cxn modelId="{E302A647-340F-4355-8F4A-B54971D276EC}" type="presParOf" srcId="{67B2604B-6114-9A49-9A0B-68E95DB12AE3}" destId="{4E653630-94E3-4644-98AA-BDC854A8C5AF}" srcOrd="3" destOrd="0" presId="urn:microsoft.com/office/officeart/2005/8/layout/hChevron3"/>
    <dgm:cxn modelId="{A9B6DFD5-D882-4B79-8F94-09D0820259F1}" type="presParOf" srcId="{67B2604B-6114-9A49-9A0B-68E95DB12AE3}" destId="{1B414B35-2A66-874E-801A-060032275B7C}" srcOrd="4" destOrd="0" presId="urn:microsoft.com/office/officeart/2005/8/layout/hChevron3"/>
    <dgm:cxn modelId="{12169423-5ED9-4CBA-B273-1B91F411939E}" type="presParOf" srcId="{67B2604B-6114-9A49-9A0B-68E95DB12AE3}" destId="{2B92C15E-6ADE-A44C-9919-DB117B9B5A9F}" srcOrd="5" destOrd="0" presId="urn:microsoft.com/office/officeart/2005/8/layout/hChevron3"/>
    <dgm:cxn modelId="{CA5E576B-6372-4747-92B7-3141CAFE0FFF}" type="presParOf" srcId="{67B2604B-6114-9A49-9A0B-68E95DB12AE3}" destId="{D5B5634D-392D-014C-9C48-38BDD732DBD4}" srcOrd="6" destOrd="0" presId="urn:microsoft.com/office/officeart/2005/8/layout/hChevron3"/>
    <dgm:cxn modelId="{E2F9289B-7971-4EFA-ACF3-B372D541AE22}" type="presParOf" srcId="{67B2604B-6114-9A49-9A0B-68E95DB12AE3}" destId="{F113B0CD-D2C7-304D-BE97-8710AD3D3487}" srcOrd="7" destOrd="0" presId="urn:microsoft.com/office/officeart/2005/8/layout/hChevron3"/>
    <dgm:cxn modelId="{AB777A00-9C5F-4C71-AB90-E0E33C753391}"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9BFE3E86-792F-4EAC-ABCC-F39CD0612A3F}" type="presOf" srcId="{A77A7021-0890-6145-AA07-CE3AFE8E6162}" destId="{67B2604B-6114-9A49-9A0B-68E95DB12AE3}" srcOrd="0" destOrd="0" presId="urn:microsoft.com/office/officeart/2005/8/layout/hChevron3"/>
    <dgm:cxn modelId="{E24038D1-5B4E-4D6D-9804-966F25D17011}" type="presOf" srcId="{8CFBF7E5-817A-DC41-B5F6-48EB72AC1C01}" destId="{D5B5634D-392D-014C-9C48-38BDD732DBD4}" srcOrd="0" destOrd="0" presId="urn:microsoft.com/office/officeart/2005/8/layout/hChevron3"/>
    <dgm:cxn modelId="{2A4992B0-9235-4E7D-9437-4E341528DDD5}"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2B94FC0F-AA2B-4410-A3D2-481CFE6B1EEE}" type="presOf" srcId="{14C705D4-E2FE-5A4B-A645-147FFFD154FE}" destId="{A4680B5E-0439-D045-AFB2-845B3F67A33B}"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B6CD33A2-CED4-47A5-AD22-9A7BD390523A}" type="presOf" srcId="{CDFD5405-A9A8-8840-891E-916467BD5A3C}" destId="{FB4D004B-3304-884C-8FB4-7535E3221AA0}"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2B255163-A99D-477E-B46E-4D274DC29C26}" type="presOf" srcId="{90B7B803-592D-504F-9EE1-DD6242F23B11}" destId="{1B414B35-2A66-874E-801A-060032275B7C}" srcOrd="0" destOrd="0" presId="urn:microsoft.com/office/officeart/2005/8/layout/hChevron3"/>
    <dgm:cxn modelId="{8B8C3048-55D9-4297-B964-B52CC11340E6}" type="presParOf" srcId="{67B2604B-6114-9A49-9A0B-68E95DB12AE3}" destId="{A4680B5E-0439-D045-AFB2-845B3F67A33B}" srcOrd="0" destOrd="0" presId="urn:microsoft.com/office/officeart/2005/8/layout/hChevron3"/>
    <dgm:cxn modelId="{EEAC7CA5-F2A8-40AD-95C9-55C267A7A45A}" type="presParOf" srcId="{67B2604B-6114-9A49-9A0B-68E95DB12AE3}" destId="{CD4FC228-7979-624C-A2AA-20338393C04B}" srcOrd="1" destOrd="0" presId="urn:microsoft.com/office/officeart/2005/8/layout/hChevron3"/>
    <dgm:cxn modelId="{4D6C138D-2DBA-49D8-A9E7-7A4276045132}" type="presParOf" srcId="{67B2604B-6114-9A49-9A0B-68E95DB12AE3}" destId="{48DB70BE-7A7F-6A47-8BED-2ACA9DBAD570}" srcOrd="2" destOrd="0" presId="urn:microsoft.com/office/officeart/2005/8/layout/hChevron3"/>
    <dgm:cxn modelId="{36D0A182-2555-42EB-900F-69D92E89AF91}" type="presParOf" srcId="{67B2604B-6114-9A49-9A0B-68E95DB12AE3}" destId="{4E653630-94E3-4644-98AA-BDC854A8C5AF}" srcOrd="3" destOrd="0" presId="urn:microsoft.com/office/officeart/2005/8/layout/hChevron3"/>
    <dgm:cxn modelId="{BE0E0D92-60C7-44C7-97B4-0112568A112C}" type="presParOf" srcId="{67B2604B-6114-9A49-9A0B-68E95DB12AE3}" destId="{1B414B35-2A66-874E-801A-060032275B7C}" srcOrd="4" destOrd="0" presId="urn:microsoft.com/office/officeart/2005/8/layout/hChevron3"/>
    <dgm:cxn modelId="{6FD75544-5352-46D7-BADD-145338B853B0}" type="presParOf" srcId="{67B2604B-6114-9A49-9A0B-68E95DB12AE3}" destId="{2B92C15E-6ADE-A44C-9919-DB117B9B5A9F}" srcOrd="5" destOrd="0" presId="urn:microsoft.com/office/officeart/2005/8/layout/hChevron3"/>
    <dgm:cxn modelId="{8AB500F2-6FEC-40EF-AAAB-0D3ABFAFB6FD}" type="presParOf" srcId="{67B2604B-6114-9A49-9A0B-68E95DB12AE3}" destId="{D5B5634D-392D-014C-9C48-38BDD732DBD4}" srcOrd="6" destOrd="0" presId="urn:microsoft.com/office/officeart/2005/8/layout/hChevron3"/>
    <dgm:cxn modelId="{FA95BE6A-6ACA-4982-88C4-7AD8AEA115E7}" type="presParOf" srcId="{67B2604B-6114-9A49-9A0B-68E95DB12AE3}" destId="{F113B0CD-D2C7-304D-BE97-8710AD3D3487}" srcOrd="7" destOrd="0" presId="urn:microsoft.com/office/officeart/2005/8/layout/hChevron3"/>
    <dgm:cxn modelId="{DC342370-24D9-4F53-AA7A-C647C2CE73F2}"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14C3851-940B-4358-8C7F-E33F6CE592E0}"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027205E8-F7B9-4370-A984-6EBD83AFF7C3}" type="presOf" srcId="{90B7B803-592D-504F-9EE1-DD6242F23B11}" destId="{1B414B35-2A66-874E-801A-060032275B7C}" srcOrd="0" destOrd="0" presId="urn:microsoft.com/office/officeart/2005/8/layout/hChevron3"/>
    <dgm:cxn modelId="{0E5ABB65-43A5-4178-8AFA-D20CCED5A516}" type="presOf" srcId="{CDFD5405-A9A8-8840-891E-916467BD5A3C}" destId="{FB4D004B-3304-884C-8FB4-7535E3221AA0}" srcOrd="0" destOrd="0" presId="urn:microsoft.com/office/officeart/2005/8/layout/hChevron3"/>
    <dgm:cxn modelId="{19F5D205-548E-4408-B8AB-4DB93A8FDBC9}"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684F71FE-A4FD-44A6-AAED-9AA04149DBCC}" type="presOf" srcId="{28B08D94-0B5C-8441-BA84-04E3438A9553}" destId="{48DB70BE-7A7F-6A47-8BED-2ACA9DBAD570}" srcOrd="0" destOrd="0" presId="urn:microsoft.com/office/officeart/2005/8/layout/hChevron3"/>
    <dgm:cxn modelId="{F88EC2F4-5E6D-43F0-BBD1-B99CBD6EFE1C}"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8E59F63C-D6D3-40DF-BC27-B843A6E4384C}" type="presParOf" srcId="{67B2604B-6114-9A49-9A0B-68E95DB12AE3}" destId="{A4680B5E-0439-D045-AFB2-845B3F67A33B}" srcOrd="0" destOrd="0" presId="urn:microsoft.com/office/officeart/2005/8/layout/hChevron3"/>
    <dgm:cxn modelId="{DAD3B1E5-F35D-4A3F-BAFC-88E483C3369C}" type="presParOf" srcId="{67B2604B-6114-9A49-9A0B-68E95DB12AE3}" destId="{CD4FC228-7979-624C-A2AA-20338393C04B}" srcOrd="1" destOrd="0" presId="urn:microsoft.com/office/officeart/2005/8/layout/hChevron3"/>
    <dgm:cxn modelId="{C574935F-85D6-45D6-AED3-CA21E45C2CFD}" type="presParOf" srcId="{67B2604B-6114-9A49-9A0B-68E95DB12AE3}" destId="{48DB70BE-7A7F-6A47-8BED-2ACA9DBAD570}" srcOrd="2" destOrd="0" presId="urn:microsoft.com/office/officeart/2005/8/layout/hChevron3"/>
    <dgm:cxn modelId="{C5BD9A2F-8981-479B-8FCC-754F7C92B61C}" type="presParOf" srcId="{67B2604B-6114-9A49-9A0B-68E95DB12AE3}" destId="{4E653630-94E3-4644-98AA-BDC854A8C5AF}" srcOrd="3" destOrd="0" presId="urn:microsoft.com/office/officeart/2005/8/layout/hChevron3"/>
    <dgm:cxn modelId="{B33F18B2-D581-45DD-A4F4-87E6CA311B33}" type="presParOf" srcId="{67B2604B-6114-9A49-9A0B-68E95DB12AE3}" destId="{1B414B35-2A66-874E-801A-060032275B7C}" srcOrd="4" destOrd="0" presId="urn:microsoft.com/office/officeart/2005/8/layout/hChevron3"/>
    <dgm:cxn modelId="{59025D9B-3AFF-4BCA-B812-33D7AD26EE0F}" type="presParOf" srcId="{67B2604B-6114-9A49-9A0B-68E95DB12AE3}" destId="{2B92C15E-6ADE-A44C-9919-DB117B9B5A9F}" srcOrd="5" destOrd="0" presId="urn:microsoft.com/office/officeart/2005/8/layout/hChevron3"/>
    <dgm:cxn modelId="{195B12C3-C864-4EF1-BAC1-5F2EF84EA90B}" type="presParOf" srcId="{67B2604B-6114-9A49-9A0B-68E95DB12AE3}" destId="{D5B5634D-392D-014C-9C48-38BDD732DBD4}" srcOrd="6" destOrd="0" presId="urn:microsoft.com/office/officeart/2005/8/layout/hChevron3"/>
    <dgm:cxn modelId="{11DEBF4C-B967-4E7E-A991-A47F0D0EB600}" type="presParOf" srcId="{67B2604B-6114-9A49-9A0B-68E95DB12AE3}" destId="{F113B0CD-D2C7-304D-BE97-8710AD3D3487}" srcOrd="7" destOrd="0" presId="urn:microsoft.com/office/officeart/2005/8/layout/hChevron3"/>
    <dgm:cxn modelId="{7AAE0B44-5CAD-441F-A171-E5654823863B}"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08B22513-1C8F-43F6-9088-CA4A7B6FFAB4}" type="presOf" srcId="{8CFBF7E5-817A-DC41-B5F6-48EB72AC1C01}" destId="{D5B5634D-392D-014C-9C48-38BDD732DBD4}" srcOrd="0" destOrd="0" presId="urn:microsoft.com/office/officeart/2005/8/layout/hChevron3"/>
    <dgm:cxn modelId="{B2680BFF-C195-49AF-9F42-395E8C623E85}" type="presOf" srcId="{A77A7021-0890-6145-AA07-CE3AFE8E6162}" destId="{67B2604B-6114-9A49-9A0B-68E95DB12AE3}" srcOrd="0" destOrd="0" presId="urn:microsoft.com/office/officeart/2005/8/layout/hChevron3"/>
    <dgm:cxn modelId="{D87F27A5-862B-41B8-A4C2-12ED14083B66}" type="presOf" srcId="{90B7B803-592D-504F-9EE1-DD6242F23B11}" destId="{1B414B35-2A66-874E-801A-060032275B7C}" srcOrd="0" destOrd="0" presId="urn:microsoft.com/office/officeart/2005/8/layout/hChevron3"/>
    <dgm:cxn modelId="{553C59F5-F2B5-4730-B049-C684FCB7B057}" type="presOf" srcId="{14C705D4-E2FE-5A4B-A645-147FFFD154FE}" destId="{A4680B5E-0439-D045-AFB2-845B3F67A33B}" srcOrd="0" destOrd="0" presId="urn:microsoft.com/office/officeart/2005/8/layout/hChevron3"/>
    <dgm:cxn modelId="{E401A0E7-8A1D-4E5B-87C3-5DCF01B478CA}" type="presOf" srcId="{CDFD5405-A9A8-8840-891E-916467BD5A3C}" destId="{FB4D004B-3304-884C-8FB4-7535E3221AA0}" srcOrd="0" destOrd="0" presId="urn:microsoft.com/office/officeart/2005/8/layout/hChevron3"/>
    <dgm:cxn modelId="{F56179AB-A1BB-4875-B113-AC8FF5BB1217}"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C79D39B3-00D0-412F-8CB1-493A6D6A3002}" type="presParOf" srcId="{67B2604B-6114-9A49-9A0B-68E95DB12AE3}" destId="{A4680B5E-0439-D045-AFB2-845B3F67A33B}" srcOrd="0" destOrd="0" presId="urn:microsoft.com/office/officeart/2005/8/layout/hChevron3"/>
    <dgm:cxn modelId="{8400B986-2CCD-46C8-996B-CC83D3A23577}" type="presParOf" srcId="{67B2604B-6114-9A49-9A0B-68E95DB12AE3}" destId="{CD4FC228-7979-624C-A2AA-20338393C04B}" srcOrd="1" destOrd="0" presId="urn:microsoft.com/office/officeart/2005/8/layout/hChevron3"/>
    <dgm:cxn modelId="{C155183A-477A-4ECC-A50C-F27DE2A66DB7}" type="presParOf" srcId="{67B2604B-6114-9A49-9A0B-68E95DB12AE3}" destId="{48DB70BE-7A7F-6A47-8BED-2ACA9DBAD570}" srcOrd="2" destOrd="0" presId="urn:microsoft.com/office/officeart/2005/8/layout/hChevron3"/>
    <dgm:cxn modelId="{E0E89661-8993-4813-B8E8-C190D0E34FBE}" type="presParOf" srcId="{67B2604B-6114-9A49-9A0B-68E95DB12AE3}" destId="{4E653630-94E3-4644-98AA-BDC854A8C5AF}" srcOrd="3" destOrd="0" presId="urn:microsoft.com/office/officeart/2005/8/layout/hChevron3"/>
    <dgm:cxn modelId="{2AC7F2E0-143E-4D4F-873E-31DC02037F78}" type="presParOf" srcId="{67B2604B-6114-9A49-9A0B-68E95DB12AE3}" destId="{1B414B35-2A66-874E-801A-060032275B7C}" srcOrd="4" destOrd="0" presId="urn:microsoft.com/office/officeart/2005/8/layout/hChevron3"/>
    <dgm:cxn modelId="{63A14E4C-EB8A-4837-9468-3445C8A085F6}" type="presParOf" srcId="{67B2604B-6114-9A49-9A0B-68E95DB12AE3}" destId="{2B92C15E-6ADE-A44C-9919-DB117B9B5A9F}" srcOrd="5" destOrd="0" presId="urn:microsoft.com/office/officeart/2005/8/layout/hChevron3"/>
    <dgm:cxn modelId="{8A0984AC-BAD5-4EAD-9EEC-3F9B4424C61B}" type="presParOf" srcId="{67B2604B-6114-9A49-9A0B-68E95DB12AE3}" destId="{D5B5634D-392D-014C-9C48-38BDD732DBD4}" srcOrd="6" destOrd="0" presId="urn:microsoft.com/office/officeart/2005/8/layout/hChevron3"/>
    <dgm:cxn modelId="{E3D623D6-4B5D-4D00-8812-7B7BAA0EFB79}" type="presParOf" srcId="{67B2604B-6114-9A49-9A0B-68E95DB12AE3}" destId="{F113B0CD-D2C7-304D-BE97-8710AD3D3487}" srcOrd="7" destOrd="0" presId="urn:microsoft.com/office/officeart/2005/8/layout/hChevron3"/>
    <dgm:cxn modelId="{F9696F59-BE12-4C4B-B0F1-29A4AF6E5BDF}"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4AF43098-EA1B-4B8B-9BE2-9F94DF6B21FF}" type="presOf" srcId="{8CFBF7E5-817A-DC41-B5F6-48EB72AC1C01}" destId="{D5B5634D-392D-014C-9C48-38BDD732DBD4}" srcOrd="0" destOrd="0" presId="urn:microsoft.com/office/officeart/2005/8/layout/hChevron3"/>
    <dgm:cxn modelId="{3B71AED3-6222-4D2D-9A7C-BA3559FFB7EB}" type="presOf" srcId="{A77A7021-0890-6145-AA07-CE3AFE8E6162}" destId="{67B2604B-6114-9A49-9A0B-68E95DB12AE3}" srcOrd="0" destOrd="0" presId="urn:microsoft.com/office/officeart/2005/8/layout/hChevron3"/>
    <dgm:cxn modelId="{8374A52E-ABBE-4D26-9191-38863CD9AD34}" type="presOf" srcId="{14C705D4-E2FE-5A4B-A645-147FFFD154FE}" destId="{A4680B5E-0439-D045-AFB2-845B3F67A33B}" srcOrd="0" destOrd="0" presId="urn:microsoft.com/office/officeart/2005/8/layout/hChevron3"/>
    <dgm:cxn modelId="{F73411BB-DDF0-47D4-B867-3B3A6A434B9C}"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1D28118-FA6B-4B45-BAD3-EE8010BFDD6A}" type="presOf" srcId="{90B7B803-592D-504F-9EE1-DD6242F23B11}" destId="{1B414B35-2A66-874E-801A-060032275B7C}" srcOrd="0" destOrd="0" presId="urn:microsoft.com/office/officeart/2005/8/layout/hChevron3"/>
    <dgm:cxn modelId="{E4958C7B-D19A-4C92-A5E1-FCE3037393D5}" type="presOf" srcId="{28B08D94-0B5C-8441-BA84-04E3438A9553}" destId="{48DB70BE-7A7F-6A47-8BED-2ACA9DBAD570}"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D0B3012F-652F-4D40-95B5-E3E8C5FB5E18}" type="presParOf" srcId="{67B2604B-6114-9A49-9A0B-68E95DB12AE3}" destId="{A4680B5E-0439-D045-AFB2-845B3F67A33B}" srcOrd="0" destOrd="0" presId="urn:microsoft.com/office/officeart/2005/8/layout/hChevron3"/>
    <dgm:cxn modelId="{FD641EB2-1319-4550-9B84-FBE49EF92B49}" type="presParOf" srcId="{67B2604B-6114-9A49-9A0B-68E95DB12AE3}" destId="{CD4FC228-7979-624C-A2AA-20338393C04B}" srcOrd="1" destOrd="0" presId="urn:microsoft.com/office/officeart/2005/8/layout/hChevron3"/>
    <dgm:cxn modelId="{047041B9-1C56-44CC-B6AB-F82BED0FAD62}" type="presParOf" srcId="{67B2604B-6114-9A49-9A0B-68E95DB12AE3}" destId="{48DB70BE-7A7F-6A47-8BED-2ACA9DBAD570}" srcOrd="2" destOrd="0" presId="urn:microsoft.com/office/officeart/2005/8/layout/hChevron3"/>
    <dgm:cxn modelId="{F6E3A74A-76BB-4104-A789-C058F09B42CA}" type="presParOf" srcId="{67B2604B-6114-9A49-9A0B-68E95DB12AE3}" destId="{4E653630-94E3-4644-98AA-BDC854A8C5AF}" srcOrd="3" destOrd="0" presId="urn:microsoft.com/office/officeart/2005/8/layout/hChevron3"/>
    <dgm:cxn modelId="{24AAE1DA-AA98-4C4B-A98F-9C410A002E85}" type="presParOf" srcId="{67B2604B-6114-9A49-9A0B-68E95DB12AE3}" destId="{1B414B35-2A66-874E-801A-060032275B7C}" srcOrd="4" destOrd="0" presId="urn:microsoft.com/office/officeart/2005/8/layout/hChevron3"/>
    <dgm:cxn modelId="{6FFC673A-A325-4981-851C-D5078E640FB9}" type="presParOf" srcId="{67B2604B-6114-9A49-9A0B-68E95DB12AE3}" destId="{2B92C15E-6ADE-A44C-9919-DB117B9B5A9F}" srcOrd="5" destOrd="0" presId="urn:microsoft.com/office/officeart/2005/8/layout/hChevron3"/>
    <dgm:cxn modelId="{EFBC8C87-216B-478C-A5D7-6476F612FA12}" type="presParOf" srcId="{67B2604B-6114-9A49-9A0B-68E95DB12AE3}" destId="{D5B5634D-392D-014C-9C48-38BDD732DBD4}" srcOrd="6" destOrd="0" presId="urn:microsoft.com/office/officeart/2005/8/layout/hChevron3"/>
    <dgm:cxn modelId="{D505BB5B-428C-4376-9DBA-82B33F8B8BA1}" type="presParOf" srcId="{67B2604B-6114-9A49-9A0B-68E95DB12AE3}" destId="{F113B0CD-D2C7-304D-BE97-8710AD3D3487}" srcOrd="7" destOrd="0" presId="urn:microsoft.com/office/officeart/2005/8/layout/hChevron3"/>
    <dgm:cxn modelId="{E85990F8-0445-462E-89AD-35BB42D130A7}"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BDC27053-3613-459F-8B94-D8525E8B5F38}"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50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591936A1-775A-4821-9240-544A3C21CBC1}" type="presOf" srcId="{CDFD5405-A9A8-8840-891E-916467BD5A3C}" destId="{FB4D004B-3304-884C-8FB4-7535E3221AA0}" srcOrd="0" destOrd="0" presId="urn:microsoft.com/office/officeart/2005/8/layout/hChevron3"/>
    <dgm:cxn modelId="{F339DE3C-C089-4464-AD1B-91E74964B9D0}" type="presOf" srcId="{A77A7021-0890-6145-AA07-CE3AFE8E6162}" destId="{67B2604B-6114-9A49-9A0B-68E95DB12AE3}" srcOrd="0" destOrd="0" presId="urn:microsoft.com/office/officeart/2005/8/layout/hChevron3"/>
    <dgm:cxn modelId="{F9E4729A-FBB7-42DE-B95C-3F47FD012F10}"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9CFD1099-512E-47B6-900E-E9BB1446B38A}"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64FE0BD2-D738-42A0-A6F0-36E7994F47C0}"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721FD830-9A2C-4657-BE46-DAFC4D616DB4}"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17773D97-6403-4521-9C72-9652BED922AC}" type="presParOf" srcId="{67B2604B-6114-9A49-9A0B-68E95DB12AE3}" destId="{A4680B5E-0439-D045-AFB2-845B3F67A33B}" srcOrd="0" destOrd="0" presId="urn:microsoft.com/office/officeart/2005/8/layout/hChevron3"/>
    <dgm:cxn modelId="{05FE4B03-96BC-432D-84B8-74C78C6EC42D}" type="presParOf" srcId="{67B2604B-6114-9A49-9A0B-68E95DB12AE3}" destId="{CD4FC228-7979-624C-A2AA-20338393C04B}" srcOrd="1" destOrd="0" presId="urn:microsoft.com/office/officeart/2005/8/layout/hChevron3"/>
    <dgm:cxn modelId="{7646876E-7EAF-40D1-90DC-18F059819B5B}" type="presParOf" srcId="{67B2604B-6114-9A49-9A0B-68E95DB12AE3}" destId="{48DB70BE-7A7F-6A47-8BED-2ACA9DBAD570}" srcOrd="2" destOrd="0" presId="urn:microsoft.com/office/officeart/2005/8/layout/hChevron3"/>
    <dgm:cxn modelId="{FF3EE738-4CE8-4D54-ADCB-CCEA4CAEFFF7}" type="presParOf" srcId="{67B2604B-6114-9A49-9A0B-68E95DB12AE3}" destId="{4E653630-94E3-4644-98AA-BDC854A8C5AF}" srcOrd="3" destOrd="0" presId="urn:microsoft.com/office/officeart/2005/8/layout/hChevron3"/>
    <dgm:cxn modelId="{91B7166D-9282-4623-87E2-E1356C0C44F7}" type="presParOf" srcId="{67B2604B-6114-9A49-9A0B-68E95DB12AE3}" destId="{1B414B35-2A66-874E-801A-060032275B7C}" srcOrd="4" destOrd="0" presId="urn:microsoft.com/office/officeart/2005/8/layout/hChevron3"/>
    <dgm:cxn modelId="{9228A266-4345-49EA-9B12-5D525E0D4B44}" type="presParOf" srcId="{67B2604B-6114-9A49-9A0B-68E95DB12AE3}" destId="{2B92C15E-6ADE-A44C-9919-DB117B9B5A9F}" srcOrd="5" destOrd="0" presId="urn:microsoft.com/office/officeart/2005/8/layout/hChevron3"/>
    <dgm:cxn modelId="{AFF896A0-BDB7-4F09-BA08-89B402EF7751}" type="presParOf" srcId="{67B2604B-6114-9A49-9A0B-68E95DB12AE3}" destId="{D5B5634D-392D-014C-9C48-38BDD732DBD4}" srcOrd="6" destOrd="0" presId="urn:microsoft.com/office/officeart/2005/8/layout/hChevron3"/>
    <dgm:cxn modelId="{FB878DE0-144F-40DD-B74D-F2207B82A5BE}" type="presParOf" srcId="{67B2604B-6114-9A49-9A0B-68E95DB12AE3}" destId="{F113B0CD-D2C7-304D-BE97-8710AD3D3487}" srcOrd="7" destOrd="0" presId="urn:microsoft.com/office/officeart/2005/8/layout/hChevron3"/>
    <dgm:cxn modelId="{1B2A5228-8BB9-437C-AD8B-8267A8F9C5B1}"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4F338EF4-484B-46FE-B40F-1774211E5AA2}"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7FBC730D-7DC1-4C19-8819-4A09723C38C6}"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accent1">
            <a:lumMod val="75000"/>
          </a:schemeClr>
        </a:solidFill>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75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DB845A2C-B03E-4C44-90C5-F85E5F9C62C7}" srcId="{A77A7021-0890-6145-AA07-CE3AFE8E6162}" destId="{28B08D94-0B5C-8441-BA84-04E3438A9553}" srcOrd="1" destOrd="0" parTransId="{7896B96B-2CE3-EB4D-B25A-CC3B1E75CC4B}" sibTransId="{608F4F43-541C-4947-A57C-7BB968650208}"/>
    <dgm:cxn modelId="{6FFA2DBF-B9A7-459F-A4FF-B838AD187A4E}" type="presOf" srcId="{8CFBF7E5-817A-DC41-B5F6-48EB72AC1C01}" destId="{D5B5634D-392D-014C-9C48-38BDD732DBD4}" srcOrd="0" destOrd="0" presId="urn:microsoft.com/office/officeart/2005/8/layout/hChevron3"/>
    <dgm:cxn modelId="{D664575C-6D2E-4ED9-A082-86DE06A83FFF}"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401F3936-787A-408E-8605-929283B78AF0}" type="presOf" srcId="{28B08D94-0B5C-8441-BA84-04E3438A9553}" destId="{48DB70BE-7A7F-6A47-8BED-2ACA9DBAD570}" srcOrd="0" destOrd="0" presId="urn:microsoft.com/office/officeart/2005/8/layout/hChevron3"/>
    <dgm:cxn modelId="{AF5DD8A3-8E4C-4B01-8A7E-D3F37773686E}"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A169DDA6-FACD-4145-BF7B-E5D5B3D1821D}" type="presOf" srcId="{A77A7021-0890-6145-AA07-CE3AFE8E6162}" destId="{67B2604B-6114-9A49-9A0B-68E95DB12AE3}" srcOrd="0" destOrd="0" presId="urn:microsoft.com/office/officeart/2005/8/layout/hChevron3"/>
    <dgm:cxn modelId="{D1EA18C7-1DE0-4FB1-B9E2-B2150D3E29A0}" type="presOf" srcId="{14C705D4-E2FE-5A4B-A645-147FFFD154FE}" destId="{A4680B5E-0439-D045-AFB2-845B3F67A33B}"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13A1F8AE-B5A0-D841-A5F4-D101A706FF20}" srcId="{A77A7021-0890-6145-AA07-CE3AFE8E6162}" destId="{14C705D4-E2FE-5A4B-A645-147FFFD154FE}" srcOrd="0" destOrd="0" parTransId="{216E11A4-3AD3-E741-9BD0-287A0686ECE9}" sibTransId="{CBECA682-1398-8249-9B67-09584C2EDDC7}"/>
    <dgm:cxn modelId="{E99FA519-486A-4D35-AFAF-F74DABF36BE2}" type="presParOf" srcId="{67B2604B-6114-9A49-9A0B-68E95DB12AE3}" destId="{A4680B5E-0439-D045-AFB2-845B3F67A33B}" srcOrd="0" destOrd="0" presId="urn:microsoft.com/office/officeart/2005/8/layout/hChevron3"/>
    <dgm:cxn modelId="{08667BAE-8967-4590-B64D-B43AD5AB7CC3}" type="presParOf" srcId="{67B2604B-6114-9A49-9A0B-68E95DB12AE3}" destId="{CD4FC228-7979-624C-A2AA-20338393C04B}" srcOrd="1" destOrd="0" presId="urn:microsoft.com/office/officeart/2005/8/layout/hChevron3"/>
    <dgm:cxn modelId="{706A777F-B18A-429A-9C5C-F91AC1FA6C4A}" type="presParOf" srcId="{67B2604B-6114-9A49-9A0B-68E95DB12AE3}" destId="{48DB70BE-7A7F-6A47-8BED-2ACA9DBAD570}" srcOrd="2" destOrd="0" presId="urn:microsoft.com/office/officeart/2005/8/layout/hChevron3"/>
    <dgm:cxn modelId="{52526451-33D9-4B80-B382-CB016444CEC6}" type="presParOf" srcId="{67B2604B-6114-9A49-9A0B-68E95DB12AE3}" destId="{4E653630-94E3-4644-98AA-BDC854A8C5AF}" srcOrd="3" destOrd="0" presId="urn:microsoft.com/office/officeart/2005/8/layout/hChevron3"/>
    <dgm:cxn modelId="{C7879F7D-D7EE-4C54-A51E-FC3A9864204D}" type="presParOf" srcId="{67B2604B-6114-9A49-9A0B-68E95DB12AE3}" destId="{1B414B35-2A66-874E-801A-060032275B7C}" srcOrd="4" destOrd="0" presId="urn:microsoft.com/office/officeart/2005/8/layout/hChevron3"/>
    <dgm:cxn modelId="{E7070B08-3DA3-4BFA-9928-C2D1FFB8BBD7}" type="presParOf" srcId="{67B2604B-6114-9A49-9A0B-68E95DB12AE3}" destId="{2B92C15E-6ADE-A44C-9919-DB117B9B5A9F}" srcOrd="5" destOrd="0" presId="urn:microsoft.com/office/officeart/2005/8/layout/hChevron3"/>
    <dgm:cxn modelId="{211875A5-819D-4A80-9663-568C068BA121}" type="presParOf" srcId="{67B2604B-6114-9A49-9A0B-68E95DB12AE3}" destId="{D5B5634D-392D-014C-9C48-38BDD732DBD4}" srcOrd="6" destOrd="0" presId="urn:microsoft.com/office/officeart/2005/8/layout/hChevron3"/>
    <dgm:cxn modelId="{2827CD1C-D981-4B74-A8C5-D2E6BEAEFCC5}" type="presParOf" srcId="{67B2604B-6114-9A49-9A0B-68E95DB12AE3}" destId="{F113B0CD-D2C7-304D-BE97-8710AD3D3487}" srcOrd="7" destOrd="0" presId="urn:microsoft.com/office/officeart/2005/8/layout/hChevron3"/>
    <dgm:cxn modelId="{943F5FAC-71CE-40E8-BCE6-CAE751EBFAB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019F499C-5117-4981-AFE1-0E8F89F3C2A5}"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50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7056" custLinFactNeighborX="14312">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72384133-666E-45D5-83BB-FB8A2DD8C9A2}"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49A9E9B0-9EC2-4B17-9F54-92EA5A2E7AE9}" type="presOf" srcId="{CDFD5405-A9A8-8840-891E-916467BD5A3C}" destId="{FB4D004B-3304-884C-8FB4-7535E3221AA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026EBC92-66AD-4AA4-8084-B31CC00E95B7}" type="presOf" srcId="{14C705D4-E2FE-5A4B-A645-147FFFD154FE}" destId="{A4680B5E-0439-D045-AFB2-845B3F67A33B}" srcOrd="0" destOrd="0" presId="urn:microsoft.com/office/officeart/2005/8/layout/hChevron3"/>
    <dgm:cxn modelId="{C46E052C-0BEF-47E8-964D-6F4B84CB12ED}" type="presOf" srcId="{8CFBF7E5-817A-DC41-B5F6-48EB72AC1C01}" destId="{D5B5634D-392D-014C-9C48-38BDD732DBD4}" srcOrd="0" destOrd="0" presId="urn:microsoft.com/office/officeart/2005/8/layout/hChevron3"/>
    <dgm:cxn modelId="{15E00526-10CE-4E0F-92D2-827FC6D380BE}" type="presOf" srcId="{90B7B803-592D-504F-9EE1-DD6242F23B11}" destId="{1B414B35-2A66-874E-801A-060032275B7C}" srcOrd="0" destOrd="0" presId="urn:microsoft.com/office/officeart/2005/8/layout/hChevron3"/>
    <dgm:cxn modelId="{B8FFC668-3843-49E8-9003-EC4FBF65A54B}"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13A1F8AE-B5A0-D841-A5F4-D101A706FF20}" srcId="{A77A7021-0890-6145-AA07-CE3AFE8E6162}" destId="{14C705D4-E2FE-5A4B-A645-147FFFD154FE}" srcOrd="0" destOrd="0" parTransId="{216E11A4-3AD3-E741-9BD0-287A0686ECE9}" sibTransId="{CBECA682-1398-8249-9B67-09584C2EDDC7}"/>
    <dgm:cxn modelId="{691204CE-6A9E-49D1-8D35-48F7B05A8727}" type="presParOf" srcId="{67B2604B-6114-9A49-9A0B-68E95DB12AE3}" destId="{A4680B5E-0439-D045-AFB2-845B3F67A33B}" srcOrd="0" destOrd="0" presId="urn:microsoft.com/office/officeart/2005/8/layout/hChevron3"/>
    <dgm:cxn modelId="{CC395CE4-DF69-45F2-B6F4-FFED3CD4E147}" type="presParOf" srcId="{67B2604B-6114-9A49-9A0B-68E95DB12AE3}" destId="{CD4FC228-7979-624C-A2AA-20338393C04B}" srcOrd="1" destOrd="0" presId="urn:microsoft.com/office/officeart/2005/8/layout/hChevron3"/>
    <dgm:cxn modelId="{0E5B20AF-F71E-4BF9-B44F-641103D588A1}" type="presParOf" srcId="{67B2604B-6114-9A49-9A0B-68E95DB12AE3}" destId="{48DB70BE-7A7F-6A47-8BED-2ACA9DBAD570}" srcOrd="2" destOrd="0" presId="urn:microsoft.com/office/officeart/2005/8/layout/hChevron3"/>
    <dgm:cxn modelId="{EE90EC6B-7A9F-4611-A5F3-29B0349773E9}" type="presParOf" srcId="{67B2604B-6114-9A49-9A0B-68E95DB12AE3}" destId="{4E653630-94E3-4644-98AA-BDC854A8C5AF}" srcOrd="3" destOrd="0" presId="urn:microsoft.com/office/officeart/2005/8/layout/hChevron3"/>
    <dgm:cxn modelId="{421F69D4-4DFD-410F-BFEF-0BC3B20CC574}" type="presParOf" srcId="{67B2604B-6114-9A49-9A0B-68E95DB12AE3}" destId="{1B414B35-2A66-874E-801A-060032275B7C}" srcOrd="4" destOrd="0" presId="urn:microsoft.com/office/officeart/2005/8/layout/hChevron3"/>
    <dgm:cxn modelId="{8B6B86A6-084F-4277-B87F-C8AED27E0588}" type="presParOf" srcId="{67B2604B-6114-9A49-9A0B-68E95DB12AE3}" destId="{2B92C15E-6ADE-A44C-9919-DB117B9B5A9F}" srcOrd="5" destOrd="0" presId="urn:microsoft.com/office/officeart/2005/8/layout/hChevron3"/>
    <dgm:cxn modelId="{1899E346-4941-4E59-810C-F518BE1703EB}" type="presParOf" srcId="{67B2604B-6114-9A49-9A0B-68E95DB12AE3}" destId="{D5B5634D-392D-014C-9C48-38BDD732DBD4}" srcOrd="6" destOrd="0" presId="urn:microsoft.com/office/officeart/2005/8/layout/hChevron3"/>
    <dgm:cxn modelId="{077CC090-A6B4-4DAE-97AF-130C09D41CF1}" type="presParOf" srcId="{67B2604B-6114-9A49-9A0B-68E95DB12AE3}" destId="{F113B0CD-D2C7-304D-BE97-8710AD3D3487}" srcOrd="7" destOrd="0" presId="urn:microsoft.com/office/officeart/2005/8/layout/hChevron3"/>
    <dgm:cxn modelId="{766EF69A-F9DF-4DD5-8EFB-C35C24A79E63}"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DBB7669C-3E47-424F-9BCF-D1249CC4E7A8}"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50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7056" custLinFactNeighborX="14312">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AD8E03BB-6004-4426-9F5F-269B909E1DB2}"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88D9CA57-2024-4B41-B5F7-B90DBBF8D159}"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9FAA7122-B67F-4144-93DA-7C2813C7EFA2}" type="presOf" srcId="{CDFD5405-A9A8-8840-891E-916467BD5A3C}" destId="{FB4D004B-3304-884C-8FB4-7535E3221AA0}" srcOrd="0" destOrd="0" presId="urn:microsoft.com/office/officeart/2005/8/layout/hChevron3"/>
    <dgm:cxn modelId="{CE8E124A-B464-47DC-ADEB-6D5F1600331A}" type="presOf" srcId="{28B08D94-0B5C-8441-BA84-04E3438A9553}" destId="{48DB70BE-7A7F-6A47-8BED-2ACA9DBAD570}" srcOrd="0" destOrd="0" presId="urn:microsoft.com/office/officeart/2005/8/layout/hChevron3"/>
    <dgm:cxn modelId="{1674B673-41DC-437C-92FE-4DC2126DA167}" type="presOf" srcId="{8CFBF7E5-817A-DC41-B5F6-48EB72AC1C01}" destId="{D5B5634D-392D-014C-9C48-38BDD732DBD4}"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06D8F0B3-C537-4916-B618-30D96C989FA7}" type="presOf" srcId="{90B7B803-592D-504F-9EE1-DD6242F23B11}" destId="{1B414B35-2A66-874E-801A-060032275B7C}" srcOrd="0" destOrd="0" presId="urn:microsoft.com/office/officeart/2005/8/layout/hChevron3"/>
    <dgm:cxn modelId="{C41164D3-F45A-4244-8B75-9F0DD34FB7CB}" type="presParOf" srcId="{67B2604B-6114-9A49-9A0B-68E95DB12AE3}" destId="{A4680B5E-0439-D045-AFB2-845B3F67A33B}" srcOrd="0" destOrd="0" presId="urn:microsoft.com/office/officeart/2005/8/layout/hChevron3"/>
    <dgm:cxn modelId="{00172E5D-3CA3-4E7A-BA90-C180BA27CC25}" type="presParOf" srcId="{67B2604B-6114-9A49-9A0B-68E95DB12AE3}" destId="{CD4FC228-7979-624C-A2AA-20338393C04B}" srcOrd="1" destOrd="0" presId="urn:microsoft.com/office/officeart/2005/8/layout/hChevron3"/>
    <dgm:cxn modelId="{F7514120-DFC1-438C-A45F-F9000FA78D03}" type="presParOf" srcId="{67B2604B-6114-9A49-9A0B-68E95DB12AE3}" destId="{48DB70BE-7A7F-6A47-8BED-2ACA9DBAD570}" srcOrd="2" destOrd="0" presId="urn:microsoft.com/office/officeart/2005/8/layout/hChevron3"/>
    <dgm:cxn modelId="{E215C0EC-0B25-4889-83B4-B0F8072A404E}" type="presParOf" srcId="{67B2604B-6114-9A49-9A0B-68E95DB12AE3}" destId="{4E653630-94E3-4644-98AA-BDC854A8C5AF}" srcOrd="3" destOrd="0" presId="urn:microsoft.com/office/officeart/2005/8/layout/hChevron3"/>
    <dgm:cxn modelId="{2422CA8C-D0EF-4571-8491-6E2309194D84}" type="presParOf" srcId="{67B2604B-6114-9A49-9A0B-68E95DB12AE3}" destId="{1B414B35-2A66-874E-801A-060032275B7C}" srcOrd="4" destOrd="0" presId="urn:microsoft.com/office/officeart/2005/8/layout/hChevron3"/>
    <dgm:cxn modelId="{B60F32E8-3715-473D-B77F-BBF2EFC53802}" type="presParOf" srcId="{67B2604B-6114-9A49-9A0B-68E95DB12AE3}" destId="{2B92C15E-6ADE-A44C-9919-DB117B9B5A9F}" srcOrd="5" destOrd="0" presId="urn:microsoft.com/office/officeart/2005/8/layout/hChevron3"/>
    <dgm:cxn modelId="{347B614C-2858-40FD-A45B-A2045C02EBC0}" type="presParOf" srcId="{67B2604B-6114-9A49-9A0B-68E95DB12AE3}" destId="{D5B5634D-392D-014C-9C48-38BDD732DBD4}" srcOrd="6" destOrd="0" presId="urn:microsoft.com/office/officeart/2005/8/layout/hChevron3"/>
    <dgm:cxn modelId="{AE07D258-D7BB-49E4-AF19-2622854E26A6}" type="presParOf" srcId="{67B2604B-6114-9A49-9A0B-68E95DB12AE3}" destId="{F113B0CD-D2C7-304D-BE97-8710AD3D3487}" srcOrd="7" destOrd="0" presId="urn:microsoft.com/office/officeart/2005/8/layout/hChevron3"/>
    <dgm:cxn modelId="{56A85C68-57BC-4933-A8D8-7D85CC91A2B5}"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163BF6CC-5CAC-4A0A-B9C3-57566B7B563C}"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50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7056" custLinFactNeighborX="14312">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D4B99866-E803-4743-BCFE-F87064141FDF}" type="presOf" srcId="{28B08D94-0B5C-8441-BA84-04E3438A9553}" destId="{48DB70BE-7A7F-6A47-8BED-2ACA9DBAD570}" srcOrd="0" destOrd="0" presId="urn:microsoft.com/office/officeart/2005/8/layout/hChevron3"/>
    <dgm:cxn modelId="{5B5A467D-FDD6-4BE5-873E-AE2737F41DE5}"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1A7BDD85-C02B-4D80-AD2A-41FCB2B71777}" type="presOf" srcId="{90B7B803-592D-504F-9EE1-DD6242F23B11}" destId="{1B414B35-2A66-874E-801A-060032275B7C}" srcOrd="0" destOrd="0" presId="urn:microsoft.com/office/officeart/2005/8/layout/hChevron3"/>
    <dgm:cxn modelId="{794B661F-8E37-42F8-BBB2-767B27AB43F4}" type="presOf" srcId="{CDFD5405-A9A8-8840-891E-916467BD5A3C}" destId="{FB4D004B-3304-884C-8FB4-7535E3221AA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A17CEC87-7529-6940-902D-B4A669D4DA87}" srcId="{A77A7021-0890-6145-AA07-CE3AFE8E6162}" destId="{90B7B803-592D-504F-9EE1-DD6242F23B11}" srcOrd="2" destOrd="0" parTransId="{58D7D292-0A0C-544D-86D7-34C2F078BFC0}" sibTransId="{82732EE6-EBD7-8144-9CD3-772EA5088C1F}"/>
    <dgm:cxn modelId="{F4B42C97-683B-403A-9FEC-EAF9274DD99F}" type="presOf" srcId="{8CFBF7E5-817A-DC41-B5F6-48EB72AC1C01}" destId="{D5B5634D-392D-014C-9C48-38BDD732DBD4}" srcOrd="0" destOrd="0" presId="urn:microsoft.com/office/officeart/2005/8/layout/hChevron3"/>
    <dgm:cxn modelId="{D7C45241-E2CB-499A-9FFC-FEFA2147FF19}" type="presOf" srcId="{14C705D4-E2FE-5A4B-A645-147FFFD154FE}" destId="{A4680B5E-0439-D045-AFB2-845B3F67A33B}"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71163AB1-5FC9-46AF-B820-7DCCC9939576}" type="presParOf" srcId="{67B2604B-6114-9A49-9A0B-68E95DB12AE3}" destId="{A4680B5E-0439-D045-AFB2-845B3F67A33B}" srcOrd="0" destOrd="0" presId="urn:microsoft.com/office/officeart/2005/8/layout/hChevron3"/>
    <dgm:cxn modelId="{ADC968C3-B1B8-4159-B11B-C72F1675BC50}" type="presParOf" srcId="{67B2604B-6114-9A49-9A0B-68E95DB12AE3}" destId="{CD4FC228-7979-624C-A2AA-20338393C04B}" srcOrd="1" destOrd="0" presId="urn:microsoft.com/office/officeart/2005/8/layout/hChevron3"/>
    <dgm:cxn modelId="{5274A4AC-6F59-4A61-BE94-FAB59F99277D}" type="presParOf" srcId="{67B2604B-6114-9A49-9A0B-68E95DB12AE3}" destId="{48DB70BE-7A7F-6A47-8BED-2ACA9DBAD570}" srcOrd="2" destOrd="0" presId="urn:microsoft.com/office/officeart/2005/8/layout/hChevron3"/>
    <dgm:cxn modelId="{FA862F7E-3647-4781-8128-9540B9FB0B8F}" type="presParOf" srcId="{67B2604B-6114-9A49-9A0B-68E95DB12AE3}" destId="{4E653630-94E3-4644-98AA-BDC854A8C5AF}" srcOrd="3" destOrd="0" presId="urn:microsoft.com/office/officeart/2005/8/layout/hChevron3"/>
    <dgm:cxn modelId="{59E46168-93F3-484C-BCD1-B2604F498FE0}" type="presParOf" srcId="{67B2604B-6114-9A49-9A0B-68E95DB12AE3}" destId="{1B414B35-2A66-874E-801A-060032275B7C}" srcOrd="4" destOrd="0" presId="urn:microsoft.com/office/officeart/2005/8/layout/hChevron3"/>
    <dgm:cxn modelId="{24C2F12F-8294-4B05-A9F7-FB3E9A058D91}" type="presParOf" srcId="{67B2604B-6114-9A49-9A0B-68E95DB12AE3}" destId="{2B92C15E-6ADE-A44C-9919-DB117B9B5A9F}" srcOrd="5" destOrd="0" presId="urn:microsoft.com/office/officeart/2005/8/layout/hChevron3"/>
    <dgm:cxn modelId="{9AEEC74A-4F2E-4178-9D2A-5FDF5A39F0C3}" type="presParOf" srcId="{67B2604B-6114-9A49-9A0B-68E95DB12AE3}" destId="{D5B5634D-392D-014C-9C48-38BDD732DBD4}" srcOrd="6" destOrd="0" presId="urn:microsoft.com/office/officeart/2005/8/layout/hChevron3"/>
    <dgm:cxn modelId="{1FBF759E-7DD9-4AA8-A91F-D45E015734D9}" type="presParOf" srcId="{67B2604B-6114-9A49-9A0B-68E95DB12AE3}" destId="{F113B0CD-D2C7-304D-BE97-8710AD3D3487}" srcOrd="7" destOrd="0" presId="urn:microsoft.com/office/officeart/2005/8/layout/hChevron3"/>
    <dgm:cxn modelId="{DE175175-AB47-48E2-AD70-B80AE4AF7951}"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30C2509F-F38C-42D2-97DC-A8A8180DDA9D}"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a:solidFill>
          <a:schemeClr val="tx2">
            <a:lumMod val="50000"/>
          </a:schemeClr>
        </a:solidFill>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7056" custLinFactNeighborX="14312">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F13349DB-048C-4618-8412-E98359247A14}" type="presOf" srcId="{CDFD5405-A9A8-8840-891E-916467BD5A3C}" destId="{FB4D004B-3304-884C-8FB4-7535E3221AA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C04756C0-D433-4E28-99FF-B51A8873321D}" type="presOf" srcId="{14C705D4-E2FE-5A4B-A645-147FFFD154FE}" destId="{A4680B5E-0439-D045-AFB2-845B3F67A33B}" srcOrd="0" destOrd="0" presId="urn:microsoft.com/office/officeart/2005/8/layout/hChevron3"/>
    <dgm:cxn modelId="{9F7DFEC5-FB27-43E2-A964-A1499DD1FD01}" type="presOf" srcId="{8CFBF7E5-817A-DC41-B5F6-48EB72AC1C01}" destId="{D5B5634D-392D-014C-9C48-38BDD732DBD4}" srcOrd="0" destOrd="0" presId="urn:microsoft.com/office/officeart/2005/8/layout/hChevron3"/>
    <dgm:cxn modelId="{6BC947A3-9B78-4FC2-AA0D-EBAE2B7A9D54}"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3005EAFE-B782-4E5F-9ECD-ED26A2A7EF26}" type="presOf" srcId="{A77A7021-0890-6145-AA07-CE3AFE8E6162}" destId="{67B2604B-6114-9A49-9A0B-68E95DB12AE3}"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B94E1FF5-5252-472D-87BE-BBFB0BDA30EA}" type="presOf" srcId="{90B7B803-592D-504F-9EE1-DD6242F23B11}" destId="{1B414B35-2A66-874E-801A-060032275B7C}"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27370811-68B3-48F5-A2FE-EEC7038BA4F9}" type="presParOf" srcId="{67B2604B-6114-9A49-9A0B-68E95DB12AE3}" destId="{A4680B5E-0439-D045-AFB2-845B3F67A33B}" srcOrd="0" destOrd="0" presId="urn:microsoft.com/office/officeart/2005/8/layout/hChevron3"/>
    <dgm:cxn modelId="{2EE84D7D-EB60-44D6-9C49-EB7D2DE7536B}" type="presParOf" srcId="{67B2604B-6114-9A49-9A0B-68E95DB12AE3}" destId="{CD4FC228-7979-624C-A2AA-20338393C04B}" srcOrd="1" destOrd="0" presId="urn:microsoft.com/office/officeart/2005/8/layout/hChevron3"/>
    <dgm:cxn modelId="{39D40244-6D26-415F-9487-D9A0612643B2}" type="presParOf" srcId="{67B2604B-6114-9A49-9A0B-68E95DB12AE3}" destId="{48DB70BE-7A7F-6A47-8BED-2ACA9DBAD570}" srcOrd="2" destOrd="0" presId="urn:microsoft.com/office/officeart/2005/8/layout/hChevron3"/>
    <dgm:cxn modelId="{8DF3A746-8FCE-4FA2-89B4-157062CF174E}" type="presParOf" srcId="{67B2604B-6114-9A49-9A0B-68E95DB12AE3}" destId="{4E653630-94E3-4644-98AA-BDC854A8C5AF}" srcOrd="3" destOrd="0" presId="urn:microsoft.com/office/officeart/2005/8/layout/hChevron3"/>
    <dgm:cxn modelId="{1E4F8328-E0F6-41C5-9541-BFC7BB67EB4E}" type="presParOf" srcId="{67B2604B-6114-9A49-9A0B-68E95DB12AE3}" destId="{1B414B35-2A66-874E-801A-060032275B7C}" srcOrd="4" destOrd="0" presId="urn:microsoft.com/office/officeart/2005/8/layout/hChevron3"/>
    <dgm:cxn modelId="{22F17491-DCE2-453D-95B6-0135B9952A39}" type="presParOf" srcId="{67B2604B-6114-9A49-9A0B-68E95DB12AE3}" destId="{2B92C15E-6ADE-A44C-9919-DB117B9B5A9F}" srcOrd="5" destOrd="0" presId="urn:microsoft.com/office/officeart/2005/8/layout/hChevron3"/>
    <dgm:cxn modelId="{847BBBFA-A644-4997-8F58-E71A6CEB80F7}" type="presParOf" srcId="{67B2604B-6114-9A49-9A0B-68E95DB12AE3}" destId="{D5B5634D-392D-014C-9C48-38BDD732DBD4}" srcOrd="6" destOrd="0" presId="urn:microsoft.com/office/officeart/2005/8/layout/hChevron3"/>
    <dgm:cxn modelId="{2C17D286-E934-4B15-979F-EE8065EE76B2}" type="presParOf" srcId="{67B2604B-6114-9A49-9A0B-68E95DB12AE3}" destId="{F113B0CD-D2C7-304D-BE97-8710AD3D3487}" srcOrd="7" destOrd="0" presId="urn:microsoft.com/office/officeart/2005/8/layout/hChevron3"/>
    <dgm:cxn modelId="{69EC36C0-7D2D-4F06-BF88-FDB2F0F615C9}"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rgbClr val="0E58C4"/>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5E3DCF2C-D6B1-4837-A782-2DAE4A815571}" type="presOf" srcId="{90B7B803-592D-504F-9EE1-DD6242F23B11}" destId="{1B414B35-2A66-874E-801A-060032275B7C}" srcOrd="0" destOrd="0" presId="urn:microsoft.com/office/officeart/2005/8/layout/hChevron3"/>
    <dgm:cxn modelId="{CFC53F2D-0A85-40F3-8A47-8497ECE41678}" type="presOf" srcId="{A77A7021-0890-6145-AA07-CE3AFE8E6162}" destId="{67B2604B-6114-9A49-9A0B-68E95DB12AE3}" srcOrd="0" destOrd="0" presId="urn:microsoft.com/office/officeart/2005/8/layout/hChevron3"/>
    <dgm:cxn modelId="{A053DEA6-FE55-444A-9C99-9ACB546ACEED}" type="presOf" srcId="{14C705D4-E2FE-5A4B-A645-147FFFD154FE}" destId="{A4680B5E-0439-D045-AFB2-845B3F67A33B}" srcOrd="0" destOrd="0" presId="urn:microsoft.com/office/officeart/2005/8/layout/hChevron3"/>
    <dgm:cxn modelId="{F73EDD32-241A-4488-A17C-264139F387EC}" type="presOf" srcId="{8CFBF7E5-817A-DC41-B5F6-48EB72AC1C01}" destId="{D5B5634D-392D-014C-9C48-38BDD732DBD4}" srcOrd="0" destOrd="0" presId="urn:microsoft.com/office/officeart/2005/8/layout/hChevron3"/>
    <dgm:cxn modelId="{19270EE9-4DF8-415C-A7EF-BED8764F897C}"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4C6BED3E-063E-49C1-8AC9-816DBBDCF10A}" type="presOf" srcId="{CDFD5405-A9A8-8840-891E-916467BD5A3C}" destId="{FB4D004B-3304-884C-8FB4-7535E3221AA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D74F8127-486F-470E-8317-B0B325136397}" type="presParOf" srcId="{67B2604B-6114-9A49-9A0B-68E95DB12AE3}" destId="{A4680B5E-0439-D045-AFB2-845B3F67A33B}" srcOrd="0" destOrd="0" presId="urn:microsoft.com/office/officeart/2005/8/layout/hChevron3"/>
    <dgm:cxn modelId="{2BE860B3-460F-400B-AB5F-F45FBDC21181}" type="presParOf" srcId="{67B2604B-6114-9A49-9A0B-68E95DB12AE3}" destId="{CD4FC228-7979-624C-A2AA-20338393C04B}" srcOrd="1" destOrd="0" presId="urn:microsoft.com/office/officeart/2005/8/layout/hChevron3"/>
    <dgm:cxn modelId="{6F47F7CC-4C40-49B0-B182-AE9B9764805E}" type="presParOf" srcId="{67B2604B-6114-9A49-9A0B-68E95DB12AE3}" destId="{48DB70BE-7A7F-6A47-8BED-2ACA9DBAD570}" srcOrd="2" destOrd="0" presId="urn:microsoft.com/office/officeart/2005/8/layout/hChevron3"/>
    <dgm:cxn modelId="{C23F3151-79E8-4887-AA56-C0B936F6D3B0}" type="presParOf" srcId="{67B2604B-6114-9A49-9A0B-68E95DB12AE3}" destId="{4E653630-94E3-4644-98AA-BDC854A8C5AF}" srcOrd="3" destOrd="0" presId="urn:microsoft.com/office/officeart/2005/8/layout/hChevron3"/>
    <dgm:cxn modelId="{0D4F50C6-1C0C-462F-9948-BA8F9A260707}" type="presParOf" srcId="{67B2604B-6114-9A49-9A0B-68E95DB12AE3}" destId="{1B414B35-2A66-874E-801A-060032275B7C}" srcOrd="4" destOrd="0" presId="urn:microsoft.com/office/officeart/2005/8/layout/hChevron3"/>
    <dgm:cxn modelId="{16B2BF4E-2625-4FF4-AEDC-395135434159}" type="presParOf" srcId="{67B2604B-6114-9A49-9A0B-68E95DB12AE3}" destId="{2B92C15E-6ADE-A44C-9919-DB117B9B5A9F}" srcOrd="5" destOrd="0" presId="urn:microsoft.com/office/officeart/2005/8/layout/hChevron3"/>
    <dgm:cxn modelId="{F69EF6AD-C3E1-41D6-8DFA-B8E321BA7EE2}" type="presParOf" srcId="{67B2604B-6114-9A49-9A0B-68E95DB12AE3}" destId="{D5B5634D-392D-014C-9C48-38BDD732DBD4}" srcOrd="6" destOrd="0" presId="urn:microsoft.com/office/officeart/2005/8/layout/hChevron3"/>
    <dgm:cxn modelId="{27786039-ECC3-488D-AC1C-20B1A38C8885}" type="presParOf" srcId="{67B2604B-6114-9A49-9A0B-68E95DB12AE3}" destId="{F113B0CD-D2C7-304D-BE97-8710AD3D3487}" srcOrd="7" destOrd="0" presId="urn:microsoft.com/office/officeart/2005/8/layout/hChevron3"/>
    <dgm:cxn modelId="{8F07B72A-DD38-4E78-88A2-B8D411E1825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672CAA7B-BB69-4DA8-98C1-8BBB460ED08D}"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13A1F8AE-B5A0-D841-A5F4-D101A706FF20}" srcId="{A77A7021-0890-6145-AA07-CE3AFE8E6162}" destId="{14C705D4-E2FE-5A4B-A645-147FFFD154FE}" srcOrd="0" destOrd="0" parTransId="{216E11A4-3AD3-E741-9BD0-287A0686ECE9}" sibTransId="{CBECA682-1398-8249-9B67-09584C2EDDC7}"/>
    <dgm:cxn modelId="{BFFCF9D2-7205-4717-AF89-2A269F1582A4}" type="presOf" srcId="{A77A7021-0890-6145-AA07-CE3AFE8E6162}" destId="{67B2604B-6114-9A49-9A0B-68E95DB12AE3}" srcOrd="0" destOrd="0" presId="urn:microsoft.com/office/officeart/2005/8/layout/hChevron3"/>
    <dgm:cxn modelId="{D0F30289-8A6E-4993-97E1-58AB7F4A3304}" type="presOf" srcId="{90B7B803-592D-504F-9EE1-DD6242F23B11}" destId="{1B414B35-2A66-874E-801A-060032275B7C}" srcOrd="0" destOrd="0" presId="urn:microsoft.com/office/officeart/2005/8/layout/hChevron3"/>
    <dgm:cxn modelId="{C594FFB3-362B-45FC-9DBA-CEEB62477BB4}"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94ACCB9D-2AB0-4B8C-AFFC-135B41D51B5E}" type="presOf" srcId="{28B08D94-0B5C-8441-BA84-04E3438A9553}" destId="{48DB70BE-7A7F-6A47-8BED-2ACA9DBAD570}"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49437A70-0CDF-4947-93C8-1B48BE9188E5}" type="presOf" srcId="{14C705D4-E2FE-5A4B-A645-147FFFD154FE}" destId="{A4680B5E-0439-D045-AFB2-845B3F67A33B}" srcOrd="0" destOrd="0" presId="urn:microsoft.com/office/officeart/2005/8/layout/hChevron3"/>
    <dgm:cxn modelId="{6A181F9F-6FE3-4881-AEC6-E9F45062FC8A}" type="presOf" srcId="{8CFBF7E5-817A-DC41-B5F6-48EB72AC1C01}" destId="{D5B5634D-392D-014C-9C48-38BDD732DBD4}"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E978D928-17A1-42AD-B999-16043F959523}" type="presParOf" srcId="{67B2604B-6114-9A49-9A0B-68E95DB12AE3}" destId="{A4680B5E-0439-D045-AFB2-845B3F67A33B}" srcOrd="0" destOrd="0" presId="urn:microsoft.com/office/officeart/2005/8/layout/hChevron3"/>
    <dgm:cxn modelId="{6F43A6CA-517D-4A5F-9C00-77616CA72ABB}" type="presParOf" srcId="{67B2604B-6114-9A49-9A0B-68E95DB12AE3}" destId="{CD4FC228-7979-624C-A2AA-20338393C04B}" srcOrd="1" destOrd="0" presId="urn:microsoft.com/office/officeart/2005/8/layout/hChevron3"/>
    <dgm:cxn modelId="{F17D07B5-77AB-4975-95E7-B9DBBB9BE277}" type="presParOf" srcId="{67B2604B-6114-9A49-9A0B-68E95DB12AE3}" destId="{48DB70BE-7A7F-6A47-8BED-2ACA9DBAD570}" srcOrd="2" destOrd="0" presId="urn:microsoft.com/office/officeart/2005/8/layout/hChevron3"/>
    <dgm:cxn modelId="{910AB109-F3AB-4905-9CB5-EF9D14F35E6D}" type="presParOf" srcId="{67B2604B-6114-9A49-9A0B-68E95DB12AE3}" destId="{4E653630-94E3-4644-98AA-BDC854A8C5AF}" srcOrd="3" destOrd="0" presId="urn:microsoft.com/office/officeart/2005/8/layout/hChevron3"/>
    <dgm:cxn modelId="{DB0869DD-8C3A-43EF-AAED-D51008922529}" type="presParOf" srcId="{67B2604B-6114-9A49-9A0B-68E95DB12AE3}" destId="{1B414B35-2A66-874E-801A-060032275B7C}" srcOrd="4" destOrd="0" presId="urn:microsoft.com/office/officeart/2005/8/layout/hChevron3"/>
    <dgm:cxn modelId="{F3E00AC6-B3E3-4F41-99CB-712F8438DC05}" type="presParOf" srcId="{67B2604B-6114-9A49-9A0B-68E95DB12AE3}" destId="{2B92C15E-6ADE-A44C-9919-DB117B9B5A9F}" srcOrd="5" destOrd="0" presId="urn:microsoft.com/office/officeart/2005/8/layout/hChevron3"/>
    <dgm:cxn modelId="{337802EA-3A79-4115-8DDC-7C1B13B06F96}" type="presParOf" srcId="{67B2604B-6114-9A49-9A0B-68E95DB12AE3}" destId="{D5B5634D-392D-014C-9C48-38BDD732DBD4}" srcOrd="6" destOrd="0" presId="urn:microsoft.com/office/officeart/2005/8/layout/hChevron3"/>
    <dgm:cxn modelId="{3F8CF76D-73D0-4B73-9C75-CDBA4360FE98}" type="presParOf" srcId="{67B2604B-6114-9A49-9A0B-68E95DB12AE3}" destId="{F113B0CD-D2C7-304D-BE97-8710AD3D3487}" srcOrd="7" destOrd="0" presId="urn:microsoft.com/office/officeart/2005/8/layout/hChevron3"/>
    <dgm:cxn modelId="{4EE8235A-2595-40DF-BA86-A5B4DD4A161E}"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CCF91B42-140E-4425-9E5F-90A405028EE2}"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59A03F4D-686E-43BC-B1D1-BA16A85A0F38}"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22794F-A2EB-4803-A4B2-254A3F4098C9}" type="presOf" srcId="{28B08D94-0B5C-8441-BA84-04E3438A9553}" destId="{48DB70BE-7A7F-6A47-8BED-2ACA9DBAD57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83789F36-B281-43FE-9515-C0574654A0E7}" type="presOf" srcId="{8CFBF7E5-817A-DC41-B5F6-48EB72AC1C01}" destId="{D5B5634D-392D-014C-9C48-38BDD732DBD4}"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AE46485A-388E-45C2-B6B3-DD6F3D0A5C49}" type="presOf" srcId="{CDFD5405-A9A8-8840-891E-916467BD5A3C}" destId="{FB4D004B-3304-884C-8FB4-7535E3221AA0}" srcOrd="0" destOrd="0" presId="urn:microsoft.com/office/officeart/2005/8/layout/hChevron3"/>
    <dgm:cxn modelId="{66FBDF28-6D5D-4B0D-A2C9-51A845CCDA7E}" type="presOf" srcId="{90B7B803-592D-504F-9EE1-DD6242F23B11}" destId="{1B414B35-2A66-874E-801A-060032275B7C}" srcOrd="0" destOrd="0" presId="urn:microsoft.com/office/officeart/2005/8/layout/hChevron3"/>
    <dgm:cxn modelId="{328DB166-3685-4316-B925-1E6C522BAE80}"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DB39D2CF-21AF-4259-BB9F-3D63990DFF8E}" type="presParOf" srcId="{67B2604B-6114-9A49-9A0B-68E95DB12AE3}" destId="{A4680B5E-0439-D045-AFB2-845B3F67A33B}" srcOrd="0" destOrd="0" presId="urn:microsoft.com/office/officeart/2005/8/layout/hChevron3"/>
    <dgm:cxn modelId="{3D6BE197-3384-4CE0-A670-C0F3D966BE0F}" type="presParOf" srcId="{67B2604B-6114-9A49-9A0B-68E95DB12AE3}" destId="{CD4FC228-7979-624C-A2AA-20338393C04B}" srcOrd="1" destOrd="0" presId="urn:microsoft.com/office/officeart/2005/8/layout/hChevron3"/>
    <dgm:cxn modelId="{9CF39D15-A259-4999-986E-251B8DBF6524}" type="presParOf" srcId="{67B2604B-6114-9A49-9A0B-68E95DB12AE3}" destId="{48DB70BE-7A7F-6A47-8BED-2ACA9DBAD570}" srcOrd="2" destOrd="0" presId="urn:microsoft.com/office/officeart/2005/8/layout/hChevron3"/>
    <dgm:cxn modelId="{8566BC43-BBC8-433C-952B-9039504B3076}" type="presParOf" srcId="{67B2604B-6114-9A49-9A0B-68E95DB12AE3}" destId="{4E653630-94E3-4644-98AA-BDC854A8C5AF}" srcOrd="3" destOrd="0" presId="urn:microsoft.com/office/officeart/2005/8/layout/hChevron3"/>
    <dgm:cxn modelId="{4855E2AA-C1D8-449B-8ED1-D48642E7FB70}" type="presParOf" srcId="{67B2604B-6114-9A49-9A0B-68E95DB12AE3}" destId="{1B414B35-2A66-874E-801A-060032275B7C}" srcOrd="4" destOrd="0" presId="urn:microsoft.com/office/officeart/2005/8/layout/hChevron3"/>
    <dgm:cxn modelId="{A8D3B5CF-56BC-4E27-A202-1856E201472C}" type="presParOf" srcId="{67B2604B-6114-9A49-9A0B-68E95DB12AE3}" destId="{2B92C15E-6ADE-A44C-9919-DB117B9B5A9F}" srcOrd="5" destOrd="0" presId="urn:microsoft.com/office/officeart/2005/8/layout/hChevron3"/>
    <dgm:cxn modelId="{A7B94B8A-BAA9-4C33-9367-F8ADBBF38BE8}" type="presParOf" srcId="{67B2604B-6114-9A49-9A0B-68E95DB12AE3}" destId="{D5B5634D-392D-014C-9C48-38BDD732DBD4}" srcOrd="6" destOrd="0" presId="urn:microsoft.com/office/officeart/2005/8/layout/hChevron3"/>
    <dgm:cxn modelId="{9A67569F-871B-48CF-92EF-4B422DC8C132}" type="presParOf" srcId="{67B2604B-6114-9A49-9A0B-68E95DB12AE3}" destId="{F113B0CD-D2C7-304D-BE97-8710AD3D3487}" srcOrd="7" destOrd="0" presId="urn:microsoft.com/office/officeart/2005/8/layout/hChevron3"/>
    <dgm:cxn modelId="{54D36035-89EB-4CB5-B1BF-BE55E087D393}"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DF3FEE81-7C68-49E2-9D3C-B99CC960F977}"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37C6875A-170D-4EF3-B9EF-5BC0F730E72D}" type="presOf" srcId="{28B08D94-0B5C-8441-BA84-04E3438A9553}" destId="{48DB70BE-7A7F-6A47-8BED-2ACA9DBAD570}" srcOrd="0" destOrd="0" presId="urn:microsoft.com/office/officeart/2005/8/layout/hChevron3"/>
    <dgm:cxn modelId="{86A2B4C0-E702-4503-882F-1340EF698508}" type="presOf" srcId="{A77A7021-0890-6145-AA07-CE3AFE8E6162}" destId="{67B2604B-6114-9A49-9A0B-68E95DB12AE3}"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4CB4BBF2-83EF-43AF-837B-0FF0A90446C3}" type="presOf" srcId="{90B7B803-592D-504F-9EE1-DD6242F23B11}" destId="{1B414B35-2A66-874E-801A-060032275B7C}" srcOrd="0" destOrd="0" presId="urn:microsoft.com/office/officeart/2005/8/layout/hChevron3"/>
    <dgm:cxn modelId="{C2C2B481-25EE-44CB-B1DB-69F101501E5A}" type="presOf" srcId="{CDFD5405-A9A8-8840-891E-916467BD5A3C}" destId="{FB4D004B-3304-884C-8FB4-7535E3221AA0}" srcOrd="0" destOrd="0" presId="urn:microsoft.com/office/officeart/2005/8/layout/hChevron3"/>
    <dgm:cxn modelId="{6E803447-1BCE-4322-868B-B8DDBC8C8602}" type="presOf" srcId="{8CFBF7E5-817A-DC41-B5F6-48EB72AC1C01}" destId="{D5B5634D-392D-014C-9C48-38BDD732DBD4}"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AA2ECDCC-CEF1-4599-8121-B790181527B9}" type="presOf" srcId="{14C705D4-E2FE-5A4B-A645-147FFFD154FE}" destId="{A4680B5E-0439-D045-AFB2-845B3F67A33B}"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924BEB08-EF6A-4764-936F-6744EB34D946}" type="presParOf" srcId="{67B2604B-6114-9A49-9A0B-68E95DB12AE3}" destId="{A4680B5E-0439-D045-AFB2-845B3F67A33B}" srcOrd="0" destOrd="0" presId="urn:microsoft.com/office/officeart/2005/8/layout/hChevron3"/>
    <dgm:cxn modelId="{DB692414-A2F1-4D53-BF0C-7041C0CCCBD8}" type="presParOf" srcId="{67B2604B-6114-9A49-9A0B-68E95DB12AE3}" destId="{CD4FC228-7979-624C-A2AA-20338393C04B}" srcOrd="1" destOrd="0" presId="urn:microsoft.com/office/officeart/2005/8/layout/hChevron3"/>
    <dgm:cxn modelId="{81687D9D-9355-463F-8040-2B79EBFDBDBF}" type="presParOf" srcId="{67B2604B-6114-9A49-9A0B-68E95DB12AE3}" destId="{48DB70BE-7A7F-6A47-8BED-2ACA9DBAD570}" srcOrd="2" destOrd="0" presId="urn:microsoft.com/office/officeart/2005/8/layout/hChevron3"/>
    <dgm:cxn modelId="{5019EF28-B46A-4AAF-B39C-EE0104DE6724}" type="presParOf" srcId="{67B2604B-6114-9A49-9A0B-68E95DB12AE3}" destId="{4E653630-94E3-4644-98AA-BDC854A8C5AF}" srcOrd="3" destOrd="0" presId="urn:microsoft.com/office/officeart/2005/8/layout/hChevron3"/>
    <dgm:cxn modelId="{4541C05A-FC87-4479-B0DC-510DCD75CD6B}" type="presParOf" srcId="{67B2604B-6114-9A49-9A0B-68E95DB12AE3}" destId="{1B414B35-2A66-874E-801A-060032275B7C}" srcOrd="4" destOrd="0" presId="urn:microsoft.com/office/officeart/2005/8/layout/hChevron3"/>
    <dgm:cxn modelId="{24D569E5-D523-44B6-9912-2C3F8EFB311F}" type="presParOf" srcId="{67B2604B-6114-9A49-9A0B-68E95DB12AE3}" destId="{2B92C15E-6ADE-A44C-9919-DB117B9B5A9F}" srcOrd="5" destOrd="0" presId="urn:microsoft.com/office/officeart/2005/8/layout/hChevron3"/>
    <dgm:cxn modelId="{A096486A-13CA-4DF5-802B-DB5B79C9CADB}" type="presParOf" srcId="{67B2604B-6114-9A49-9A0B-68E95DB12AE3}" destId="{D5B5634D-392D-014C-9C48-38BDD732DBD4}" srcOrd="6" destOrd="0" presId="urn:microsoft.com/office/officeart/2005/8/layout/hChevron3"/>
    <dgm:cxn modelId="{4E594426-E058-4722-A35E-44064645E085}" type="presParOf" srcId="{67B2604B-6114-9A49-9A0B-68E95DB12AE3}" destId="{F113B0CD-D2C7-304D-BE97-8710AD3D3487}" srcOrd="7" destOrd="0" presId="urn:microsoft.com/office/officeart/2005/8/layout/hChevron3"/>
    <dgm:cxn modelId="{C5B3E944-4053-43E2-8CE6-3248B02954BF}"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EE12D98B-6C20-4F08-B727-FD6D7519783D}"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EC8EE02A-4A9F-4910-9101-A354C33A37A9}" type="presOf" srcId="{28B08D94-0B5C-8441-BA84-04E3438A9553}" destId="{48DB70BE-7A7F-6A47-8BED-2ACA9DBAD57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974613CE-450A-4346-9A67-6833D7C45A5C}" type="presOf" srcId="{8CFBF7E5-817A-DC41-B5F6-48EB72AC1C01}" destId="{D5B5634D-392D-014C-9C48-38BDD732DBD4}" srcOrd="0" destOrd="0" presId="urn:microsoft.com/office/officeart/2005/8/layout/hChevron3"/>
    <dgm:cxn modelId="{249D76F9-BE3C-42D6-9426-00CE2B07757A}" type="presOf" srcId="{A77A7021-0890-6145-AA07-CE3AFE8E6162}" destId="{67B2604B-6114-9A49-9A0B-68E95DB12AE3}" srcOrd="0" destOrd="0" presId="urn:microsoft.com/office/officeart/2005/8/layout/hChevron3"/>
    <dgm:cxn modelId="{2946CAA4-6830-4F5B-AE7D-786D7432C90D}" type="presOf" srcId="{14C705D4-E2FE-5A4B-A645-147FFFD154FE}" destId="{A4680B5E-0439-D045-AFB2-845B3F67A33B}"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3E6672A7-BFD4-4BA2-9114-C0B9926A4A58}"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A17CEC87-7529-6940-902D-B4A669D4DA87}" srcId="{A77A7021-0890-6145-AA07-CE3AFE8E6162}" destId="{90B7B803-592D-504F-9EE1-DD6242F23B11}" srcOrd="2" destOrd="0" parTransId="{58D7D292-0A0C-544D-86D7-34C2F078BFC0}" sibTransId="{82732EE6-EBD7-8144-9CD3-772EA5088C1F}"/>
    <dgm:cxn modelId="{E977D62D-6771-42D6-8FFE-DB0E3C61FC7C}" type="presOf" srcId="{CDFD5405-A9A8-8840-891E-916467BD5A3C}" destId="{FB4D004B-3304-884C-8FB4-7535E3221AA0}" srcOrd="0" destOrd="0" presId="urn:microsoft.com/office/officeart/2005/8/layout/hChevron3"/>
    <dgm:cxn modelId="{5BE24B26-E40A-F44E-93FF-33B63F9D9F0C}" srcId="{A77A7021-0890-6145-AA07-CE3AFE8E6162}" destId="{CDFD5405-A9A8-8840-891E-916467BD5A3C}" srcOrd="4" destOrd="0" parTransId="{69476D24-9B25-6743-93C9-3808EB27C662}" sibTransId="{97C06A7A-8EBB-B54F-B5AB-D48A78BE5AC8}"/>
    <dgm:cxn modelId="{DBE7AAFA-4F1E-4817-86C5-76E45CEF0A71}" type="presParOf" srcId="{67B2604B-6114-9A49-9A0B-68E95DB12AE3}" destId="{A4680B5E-0439-D045-AFB2-845B3F67A33B}" srcOrd="0" destOrd="0" presId="urn:microsoft.com/office/officeart/2005/8/layout/hChevron3"/>
    <dgm:cxn modelId="{D1ADFB97-C200-440B-B25D-B4B9581D2ABF}" type="presParOf" srcId="{67B2604B-6114-9A49-9A0B-68E95DB12AE3}" destId="{CD4FC228-7979-624C-A2AA-20338393C04B}" srcOrd="1" destOrd="0" presId="urn:microsoft.com/office/officeart/2005/8/layout/hChevron3"/>
    <dgm:cxn modelId="{13F424F2-F008-406F-BF42-7155B66A71E0}" type="presParOf" srcId="{67B2604B-6114-9A49-9A0B-68E95DB12AE3}" destId="{48DB70BE-7A7F-6A47-8BED-2ACA9DBAD570}" srcOrd="2" destOrd="0" presId="urn:microsoft.com/office/officeart/2005/8/layout/hChevron3"/>
    <dgm:cxn modelId="{3ED967B1-0BFC-42F1-AB6F-F6C710687C64}" type="presParOf" srcId="{67B2604B-6114-9A49-9A0B-68E95DB12AE3}" destId="{4E653630-94E3-4644-98AA-BDC854A8C5AF}" srcOrd="3" destOrd="0" presId="urn:microsoft.com/office/officeart/2005/8/layout/hChevron3"/>
    <dgm:cxn modelId="{0160CE4A-D4ED-4898-AAC1-CAB3A1DB9282}" type="presParOf" srcId="{67B2604B-6114-9A49-9A0B-68E95DB12AE3}" destId="{1B414B35-2A66-874E-801A-060032275B7C}" srcOrd="4" destOrd="0" presId="urn:microsoft.com/office/officeart/2005/8/layout/hChevron3"/>
    <dgm:cxn modelId="{334CD507-37B3-4842-BF41-F060B7B25A6F}" type="presParOf" srcId="{67B2604B-6114-9A49-9A0B-68E95DB12AE3}" destId="{2B92C15E-6ADE-A44C-9919-DB117B9B5A9F}" srcOrd="5" destOrd="0" presId="urn:microsoft.com/office/officeart/2005/8/layout/hChevron3"/>
    <dgm:cxn modelId="{B87C3FAE-41FF-418B-BFB9-3ADE0744F6D2}" type="presParOf" srcId="{67B2604B-6114-9A49-9A0B-68E95DB12AE3}" destId="{D5B5634D-392D-014C-9C48-38BDD732DBD4}" srcOrd="6" destOrd="0" presId="urn:microsoft.com/office/officeart/2005/8/layout/hChevron3"/>
    <dgm:cxn modelId="{2103F73A-2F9E-44B2-A4A7-0BD36AB70378}" type="presParOf" srcId="{67B2604B-6114-9A49-9A0B-68E95DB12AE3}" destId="{F113B0CD-D2C7-304D-BE97-8710AD3D3487}" srcOrd="7" destOrd="0" presId="urn:microsoft.com/office/officeart/2005/8/layout/hChevron3"/>
    <dgm:cxn modelId="{58EB4C38-140C-4BCC-BA01-1E0D4C55473B}"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B74E05CB-DF49-4861-A2CC-307BB9D020D7}"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79427">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CABCDD9E-3587-0346-99B9-9D0B2368A419}" srcId="{A77A7021-0890-6145-AA07-CE3AFE8E6162}" destId="{8CFBF7E5-817A-DC41-B5F6-48EB72AC1C01}" srcOrd="3" destOrd="0" parTransId="{99FA5590-ADB4-D649-B4D7-93A5BC7A49BF}" sibTransId="{AA358A9D-B93A-584B-9460-AA70E960B7EC}"/>
    <dgm:cxn modelId="{37130889-AA78-4733-9766-355AEEBA82C6}" type="presOf" srcId="{14C705D4-E2FE-5A4B-A645-147FFFD154FE}" destId="{A4680B5E-0439-D045-AFB2-845B3F67A33B}"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65F92C60-75AD-40F6-8E05-CC6C568BA960}" type="presOf" srcId="{28B08D94-0B5C-8441-BA84-04E3438A9553}" destId="{48DB70BE-7A7F-6A47-8BED-2ACA9DBAD570}" srcOrd="0" destOrd="0" presId="urn:microsoft.com/office/officeart/2005/8/layout/hChevron3"/>
    <dgm:cxn modelId="{BA7230FB-F575-4632-AAA3-4FB827BEDD48}" type="presOf" srcId="{CDFD5405-A9A8-8840-891E-916467BD5A3C}" destId="{FB4D004B-3304-884C-8FB4-7535E3221AA0}" srcOrd="0" destOrd="0" presId="urn:microsoft.com/office/officeart/2005/8/layout/hChevron3"/>
    <dgm:cxn modelId="{11ACD9A8-E213-48FC-909F-33586F9D7B21}" type="presOf" srcId="{8CFBF7E5-817A-DC41-B5F6-48EB72AC1C01}" destId="{D5B5634D-392D-014C-9C48-38BDD732DBD4}" srcOrd="0" destOrd="0" presId="urn:microsoft.com/office/officeart/2005/8/layout/hChevron3"/>
    <dgm:cxn modelId="{230CFDFC-7A21-4DF6-B858-2B1CA02F9085}" type="presOf" srcId="{90B7B803-592D-504F-9EE1-DD6242F23B11}" destId="{1B414B35-2A66-874E-801A-060032275B7C}"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AB480C-08AF-4F55-9F71-88BD078C3283}"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EBE5AF0A-5E78-4473-ADFD-54811B3F7161}" type="presParOf" srcId="{67B2604B-6114-9A49-9A0B-68E95DB12AE3}" destId="{A4680B5E-0439-D045-AFB2-845B3F67A33B}" srcOrd="0" destOrd="0" presId="urn:microsoft.com/office/officeart/2005/8/layout/hChevron3"/>
    <dgm:cxn modelId="{209B9355-78F8-4461-BC2F-FE92F3CF410D}" type="presParOf" srcId="{67B2604B-6114-9A49-9A0B-68E95DB12AE3}" destId="{CD4FC228-7979-624C-A2AA-20338393C04B}" srcOrd="1" destOrd="0" presId="urn:microsoft.com/office/officeart/2005/8/layout/hChevron3"/>
    <dgm:cxn modelId="{0090F110-8E99-4F95-9256-808F7FAC5B59}" type="presParOf" srcId="{67B2604B-6114-9A49-9A0B-68E95DB12AE3}" destId="{48DB70BE-7A7F-6A47-8BED-2ACA9DBAD570}" srcOrd="2" destOrd="0" presId="urn:microsoft.com/office/officeart/2005/8/layout/hChevron3"/>
    <dgm:cxn modelId="{F66AE7A4-556D-4136-91DC-D4683605E448}" type="presParOf" srcId="{67B2604B-6114-9A49-9A0B-68E95DB12AE3}" destId="{4E653630-94E3-4644-98AA-BDC854A8C5AF}" srcOrd="3" destOrd="0" presId="urn:microsoft.com/office/officeart/2005/8/layout/hChevron3"/>
    <dgm:cxn modelId="{408228E9-E81C-41FE-819A-24441302C86F}" type="presParOf" srcId="{67B2604B-6114-9A49-9A0B-68E95DB12AE3}" destId="{1B414B35-2A66-874E-801A-060032275B7C}" srcOrd="4" destOrd="0" presId="urn:microsoft.com/office/officeart/2005/8/layout/hChevron3"/>
    <dgm:cxn modelId="{F7C6303E-768F-4CC8-BDB2-6C1077875AB5}" type="presParOf" srcId="{67B2604B-6114-9A49-9A0B-68E95DB12AE3}" destId="{2B92C15E-6ADE-A44C-9919-DB117B9B5A9F}" srcOrd="5" destOrd="0" presId="urn:microsoft.com/office/officeart/2005/8/layout/hChevron3"/>
    <dgm:cxn modelId="{C37A6AA3-9C6F-49C2-B264-94C9565DB195}" type="presParOf" srcId="{67B2604B-6114-9A49-9A0B-68E95DB12AE3}" destId="{D5B5634D-392D-014C-9C48-38BDD732DBD4}" srcOrd="6" destOrd="0" presId="urn:microsoft.com/office/officeart/2005/8/layout/hChevron3"/>
    <dgm:cxn modelId="{C1276FF3-7C82-424C-8103-7943C20549A9}" type="presParOf" srcId="{67B2604B-6114-9A49-9A0B-68E95DB12AE3}" destId="{F113B0CD-D2C7-304D-BE97-8710AD3D3487}" srcOrd="7" destOrd="0" presId="urn:microsoft.com/office/officeart/2005/8/layout/hChevron3"/>
    <dgm:cxn modelId="{C5CDC8D7-3A53-4078-BE7D-61B9D64996E0}"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FF0E94B4-A903-4A4B-9E54-67DE90080A5E}"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DE991F4D-C8B4-4E96-9925-BB70DD849E76}"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C5C52102-6F7D-4975-A05F-EFB346275B3D}" type="presOf" srcId="{90B7B803-592D-504F-9EE1-DD6242F23B11}" destId="{1B414B35-2A66-874E-801A-060032275B7C}" srcOrd="0" destOrd="0" presId="urn:microsoft.com/office/officeart/2005/8/layout/hChevron3"/>
    <dgm:cxn modelId="{DDF81E73-AE33-41DC-B68F-48E375E6FA0E}" type="presOf" srcId="{8CFBF7E5-817A-DC41-B5F6-48EB72AC1C01}" destId="{D5B5634D-392D-014C-9C48-38BDD732DBD4}" srcOrd="0" destOrd="0" presId="urn:microsoft.com/office/officeart/2005/8/layout/hChevron3"/>
    <dgm:cxn modelId="{ACBFB9DD-56FD-4A57-BA0F-ACC85C83268E}" type="presOf" srcId="{28B08D94-0B5C-8441-BA84-04E3438A9553}" destId="{48DB70BE-7A7F-6A47-8BED-2ACA9DBAD57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03F6799C-2195-463D-833E-1C97039C3FAD}" type="presOf" srcId="{14C705D4-E2FE-5A4B-A645-147FFFD154FE}" destId="{A4680B5E-0439-D045-AFB2-845B3F67A33B}"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5BE24B26-E40A-F44E-93FF-33B63F9D9F0C}" srcId="{A77A7021-0890-6145-AA07-CE3AFE8E6162}" destId="{CDFD5405-A9A8-8840-891E-916467BD5A3C}" srcOrd="4" destOrd="0" parTransId="{69476D24-9B25-6743-93C9-3808EB27C662}" sibTransId="{97C06A7A-8EBB-B54F-B5AB-D48A78BE5AC8}"/>
    <dgm:cxn modelId="{BE5C34CB-C5A7-463B-B5F2-492E0AC18020}" type="presOf" srcId="{A77A7021-0890-6145-AA07-CE3AFE8E6162}" destId="{67B2604B-6114-9A49-9A0B-68E95DB12AE3}"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CF51B258-B0E1-4CE3-962D-54F990E0C572}" type="presOf" srcId="{CDFD5405-A9A8-8840-891E-916467BD5A3C}" destId="{FB4D004B-3304-884C-8FB4-7535E3221AA0}"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AFD4D8A3-519C-4780-9EE4-CB45ACE1E199}" type="presParOf" srcId="{67B2604B-6114-9A49-9A0B-68E95DB12AE3}" destId="{A4680B5E-0439-D045-AFB2-845B3F67A33B}" srcOrd="0" destOrd="0" presId="urn:microsoft.com/office/officeart/2005/8/layout/hChevron3"/>
    <dgm:cxn modelId="{A983F142-505D-4155-8973-BAB21CA06E8B}" type="presParOf" srcId="{67B2604B-6114-9A49-9A0B-68E95DB12AE3}" destId="{CD4FC228-7979-624C-A2AA-20338393C04B}" srcOrd="1" destOrd="0" presId="urn:microsoft.com/office/officeart/2005/8/layout/hChevron3"/>
    <dgm:cxn modelId="{93325692-C6DF-4E1C-88EF-F794793694B2}" type="presParOf" srcId="{67B2604B-6114-9A49-9A0B-68E95DB12AE3}" destId="{48DB70BE-7A7F-6A47-8BED-2ACA9DBAD570}" srcOrd="2" destOrd="0" presId="urn:microsoft.com/office/officeart/2005/8/layout/hChevron3"/>
    <dgm:cxn modelId="{54B6310F-8A88-464B-81FF-A44D951638B3}" type="presParOf" srcId="{67B2604B-6114-9A49-9A0B-68E95DB12AE3}" destId="{4E653630-94E3-4644-98AA-BDC854A8C5AF}" srcOrd="3" destOrd="0" presId="urn:microsoft.com/office/officeart/2005/8/layout/hChevron3"/>
    <dgm:cxn modelId="{E4E5C983-AC65-4D65-8A4F-1D274C1809C5}" type="presParOf" srcId="{67B2604B-6114-9A49-9A0B-68E95DB12AE3}" destId="{1B414B35-2A66-874E-801A-060032275B7C}" srcOrd="4" destOrd="0" presId="urn:microsoft.com/office/officeart/2005/8/layout/hChevron3"/>
    <dgm:cxn modelId="{F5E1AA0C-E1BA-48EA-89D3-F30F309C3F0A}" type="presParOf" srcId="{67B2604B-6114-9A49-9A0B-68E95DB12AE3}" destId="{2B92C15E-6ADE-A44C-9919-DB117B9B5A9F}" srcOrd="5" destOrd="0" presId="urn:microsoft.com/office/officeart/2005/8/layout/hChevron3"/>
    <dgm:cxn modelId="{825FB11B-495F-46B9-8026-828B8F1AB35C}" type="presParOf" srcId="{67B2604B-6114-9A49-9A0B-68E95DB12AE3}" destId="{D5B5634D-392D-014C-9C48-38BDD732DBD4}" srcOrd="6" destOrd="0" presId="urn:microsoft.com/office/officeart/2005/8/layout/hChevron3"/>
    <dgm:cxn modelId="{70BAD068-E4BB-47A5-B86D-99F9F891E370}" type="presParOf" srcId="{67B2604B-6114-9A49-9A0B-68E95DB12AE3}" destId="{F113B0CD-D2C7-304D-BE97-8710AD3D3487}" srcOrd="7" destOrd="0" presId="urn:microsoft.com/office/officeart/2005/8/layout/hChevron3"/>
    <dgm:cxn modelId="{61645B79-9968-4914-B62F-18B12BDD77B8}"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42EE7411-732B-4D50-AF25-4A02BAE5025F}"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74501151-5CCD-4A72-A361-68DC9149A08D}"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Activities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57206FDC-A13C-4D7C-8818-266936C1DF7D}"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540EC8AE-8308-434B-9ABA-D23D44DA18EF}" type="presOf" srcId="{28B08D94-0B5C-8441-BA84-04E3438A9553}" destId="{48DB70BE-7A7F-6A47-8BED-2ACA9DBAD570}" srcOrd="0" destOrd="0" presId="urn:microsoft.com/office/officeart/2005/8/layout/hChevron3"/>
    <dgm:cxn modelId="{24CEB116-E18E-4823-BC09-A95BA4B73E8F}" type="presOf" srcId="{8CFBF7E5-817A-DC41-B5F6-48EB72AC1C01}" destId="{D5B5634D-392D-014C-9C48-38BDD732DBD4}" srcOrd="0" destOrd="0" presId="urn:microsoft.com/office/officeart/2005/8/layout/hChevron3"/>
    <dgm:cxn modelId="{390DB4B4-441C-4C83-BD6C-8F44D42CC5C2}" type="presOf" srcId="{90B7B803-592D-504F-9EE1-DD6242F23B11}" destId="{1B414B35-2A66-874E-801A-060032275B7C}"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DB845A2C-B03E-4C44-90C5-F85E5F9C62C7}" srcId="{A77A7021-0890-6145-AA07-CE3AFE8E6162}" destId="{28B08D94-0B5C-8441-BA84-04E3438A9553}" srcOrd="1" destOrd="0" parTransId="{7896B96B-2CE3-EB4D-B25A-CC3B1E75CC4B}" sibTransId="{608F4F43-541C-4947-A57C-7BB968650208}"/>
    <dgm:cxn modelId="{D4CD7917-4429-4D88-8945-52F876AD450B}" type="presOf" srcId="{CDFD5405-A9A8-8840-891E-916467BD5A3C}" destId="{FB4D004B-3304-884C-8FB4-7535E3221AA0}" srcOrd="0" destOrd="0" presId="urn:microsoft.com/office/officeart/2005/8/layout/hChevron3"/>
    <dgm:cxn modelId="{CED5E326-A348-4767-B64E-CB229B25C456}" type="presOf" srcId="{14C705D4-E2FE-5A4B-A645-147FFFD154FE}" destId="{A4680B5E-0439-D045-AFB2-845B3F67A33B}"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BE312423-8B63-43B8-B46E-82159766C9B0}" type="presParOf" srcId="{67B2604B-6114-9A49-9A0B-68E95DB12AE3}" destId="{A4680B5E-0439-D045-AFB2-845B3F67A33B}" srcOrd="0" destOrd="0" presId="urn:microsoft.com/office/officeart/2005/8/layout/hChevron3"/>
    <dgm:cxn modelId="{E11F5329-B944-4F70-A4ED-0FDB78FC8A58}" type="presParOf" srcId="{67B2604B-6114-9A49-9A0B-68E95DB12AE3}" destId="{CD4FC228-7979-624C-A2AA-20338393C04B}" srcOrd="1" destOrd="0" presId="urn:microsoft.com/office/officeart/2005/8/layout/hChevron3"/>
    <dgm:cxn modelId="{47B9FB00-2C05-463E-BD5E-631C74BA027E}" type="presParOf" srcId="{67B2604B-6114-9A49-9A0B-68E95DB12AE3}" destId="{48DB70BE-7A7F-6A47-8BED-2ACA9DBAD570}" srcOrd="2" destOrd="0" presId="urn:microsoft.com/office/officeart/2005/8/layout/hChevron3"/>
    <dgm:cxn modelId="{422F8466-E6DD-4B2E-8EA3-CA8A1CB7BFD0}" type="presParOf" srcId="{67B2604B-6114-9A49-9A0B-68E95DB12AE3}" destId="{4E653630-94E3-4644-98AA-BDC854A8C5AF}" srcOrd="3" destOrd="0" presId="urn:microsoft.com/office/officeart/2005/8/layout/hChevron3"/>
    <dgm:cxn modelId="{51497387-7FD2-4997-8288-D2E0B9FB8334}" type="presParOf" srcId="{67B2604B-6114-9A49-9A0B-68E95DB12AE3}" destId="{1B414B35-2A66-874E-801A-060032275B7C}" srcOrd="4" destOrd="0" presId="urn:microsoft.com/office/officeart/2005/8/layout/hChevron3"/>
    <dgm:cxn modelId="{168A90D3-8302-4C3F-86B8-2C2C55D2B15E}" type="presParOf" srcId="{67B2604B-6114-9A49-9A0B-68E95DB12AE3}" destId="{2B92C15E-6ADE-A44C-9919-DB117B9B5A9F}" srcOrd="5" destOrd="0" presId="urn:microsoft.com/office/officeart/2005/8/layout/hChevron3"/>
    <dgm:cxn modelId="{AAA92F1A-4756-4810-B9F8-A95FDF0A3471}" type="presParOf" srcId="{67B2604B-6114-9A49-9A0B-68E95DB12AE3}" destId="{D5B5634D-392D-014C-9C48-38BDD732DBD4}" srcOrd="6" destOrd="0" presId="urn:microsoft.com/office/officeart/2005/8/layout/hChevron3"/>
    <dgm:cxn modelId="{A8D6E399-3B70-492D-8948-23630D3A44B6}" type="presParOf" srcId="{67B2604B-6114-9A49-9A0B-68E95DB12AE3}" destId="{F113B0CD-D2C7-304D-BE97-8710AD3D3487}" srcOrd="7" destOrd="0" presId="urn:microsoft.com/office/officeart/2005/8/layout/hChevron3"/>
    <dgm:cxn modelId="{FD4A4FE0-3D12-49A5-9C2E-AFD20D3F8B6E}"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C367E6DC-62CE-4D77-9999-89EAEFFB4519}"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1ACCCFEE-CE1A-40C8-8B0A-FE1F5FB7F58C}"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8FAA5456-15F5-40E3-9271-2009874330BB}"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14C705D4-E2FE-5A4B-A645-147FFFD154FE}">
      <dgm:prSet phldrT="[Text]" custT="1"/>
      <dgm:spPr>
        <a:solidFill>
          <a:schemeClr val="accent1">
            <a:lumMod val="75000"/>
          </a:schemeClr>
        </a:solidFill>
      </dgm:spPr>
      <dgm:t>
        <a:bodyPr/>
        <a:lstStyle/>
        <a:p>
          <a:r>
            <a:rPr lang="en-US" altLang="zh-CN" sz="1600" dirty="0" smtClean="0"/>
            <a:t>Company overview</a:t>
          </a:r>
          <a:endParaRPr lang="en-US" sz="1600" dirty="0"/>
        </a:p>
      </dgm:t>
    </dgm:pt>
    <dgm:pt modelId="{216E11A4-3AD3-E741-9BD0-287A0686ECE9}" type="parTrans" cxnId="{13A1F8AE-B5A0-D841-A5F4-D101A706FF20}">
      <dgm:prSet/>
      <dgm:spPr/>
      <dgm:t>
        <a:bodyPr/>
        <a:lstStyle/>
        <a:p>
          <a:endParaRPr lang="en-US"/>
        </a:p>
      </dgm:t>
    </dgm:pt>
    <dgm:pt modelId="{CBECA682-1398-8249-9B67-09584C2EDDC7}" type="sibTrans" cxnId="{13A1F8AE-B5A0-D841-A5F4-D101A706FF20}">
      <dgm:prSet/>
      <dgm:spPr/>
      <dgm:t>
        <a:bodyPr/>
        <a:lstStyle/>
        <a:p>
          <a:endParaRPr lang="en-US"/>
        </a:p>
      </dgm:t>
    </dgm:pt>
    <dgm:pt modelId="{90B7B803-592D-504F-9EE1-DD6242F23B11}">
      <dgm:prSet phldrT="[Text]" custT="1"/>
      <dgm:spPr/>
      <dgm:t>
        <a:bodyPr/>
        <a:lstStyle/>
        <a:p>
          <a:r>
            <a:rPr lang="en-US" altLang="zh-CN" sz="1600" dirty="0" smtClean="0"/>
            <a:t>Management</a:t>
          </a:r>
          <a:r>
            <a:rPr lang="zh-CN" altLang="en-US" sz="1600" dirty="0" smtClean="0"/>
            <a:t> </a:t>
          </a:r>
          <a:r>
            <a:rPr lang="en-US" altLang="zh-CN" sz="1600" dirty="0" smtClean="0"/>
            <a:t>Team</a:t>
          </a:r>
          <a:endParaRPr lang="en-US" sz="1600" dirty="0"/>
        </a:p>
      </dgm:t>
    </dgm:pt>
    <dgm:pt modelId="{58D7D292-0A0C-544D-86D7-34C2F078BFC0}" type="parTrans" cxnId="{A17CEC87-7529-6940-902D-B4A669D4DA87}">
      <dgm:prSet/>
      <dgm:spPr/>
      <dgm:t>
        <a:bodyPr/>
        <a:lstStyle/>
        <a:p>
          <a:endParaRPr lang="en-US"/>
        </a:p>
      </dgm:t>
    </dgm:pt>
    <dgm:pt modelId="{82732EE6-EBD7-8144-9CD3-772EA5088C1F}" type="sibTrans" cxnId="{A17CEC87-7529-6940-902D-B4A669D4DA87}">
      <dgm:prSet/>
      <dgm:spPr/>
      <dgm:t>
        <a:bodyPr/>
        <a:lstStyle/>
        <a:p>
          <a:endParaRPr lang="en-US"/>
        </a:p>
      </dgm:t>
    </dgm:pt>
    <dgm:pt modelId="{8CFBF7E5-817A-DC41-B5F6-48EB72AC1C01}">
      <dgm:prSet custT="1"/>
      <dgm:spPr>
        <a:solidFill>
          <a:schemeClr val="tx2">
            <a:lumMod val="50000"/>
          </a:schemeClr>
        </a:solidFill>
      </dgm:spPr>
      <dgm:t>
        <a:bodyPr/>
        <a:lstStyle/>
        <a:p>
          <a:r>
            <a:rPr lang="en-US" altLang="zh-CN" sz="1600" dirty="0" smtClean="0"/>
            <a:t>Financial</a:t>
          </a:r>
          <a:r>
            <a:rPr lang="zh-CN" altLang="en-US" sz="1600" dirty="0" smtClean="0"/>
            <a:t> </a:t>
          </a:r>
          <a:r>
            <a:rPr lang="en-US" altLang="zh-CN" sz="1600" dirty="0" smtClean="0"/>
            <a:t>Statements</a:t>
          </a:r>
          <a:endParaRPr lang="en-US" sz="1600" dirty="0"/>
        </a:p>
      </dgm:t>
    </dgm:pt>
    <dgm:pt modelId="{99FA5590-ADB4-D649-B4D7-93A5BC7A49BF}" type="parTrans" cxnId="{CABCDD9E-3587-0346-99B9-9D0B2368A419}">
      <dgm:prSet/>
      <dgm:spPr/>
      <dgm:t>
        <a:bodyPr/>
        <a:lstStyle/>
        <a:p>
          <a:endParaRPr lang="en-US"/>
        </a:p>
      </dgm:t>
    </dgm:pt>
    <dgm:pt modelId="{AA358A9D-B93A-584B-9460-AA70E960B7EC}" type="sibTrans" cxnId="{CABCDD9E-3587-0346-99B9-9D0B2368A419}">
      <dgm:prSet/>
      <dgm:spPr/>
      <dgm:t>
        <a:bodyPr/>
        <a:lstStyle/>
        <a:p>
          <a:endParaRPr lang="en-US"/>
        </a:p>
      </dgm:t>
    </dgm:pt>
    <dgm:pt modelId="{CDFD5405-A9A8-8840-891E-916467BD5A3C}">
      <dgm:prSet custT="1"/>
      <dgm:spPr/>
      <dgm:t>
        <a:bodyPr/>
        <a:lstStyle/>
        <a:p>
          <a:r>
            <a:rPr lang="en-US" altLang="zh-CN" sz="1600" dirty="0" smtClean="0"/>
            <a:t>Recommendation</a:t>
          </a:r>
          <a:endParaRPr lang="en-US" sz="1600" dirty="0"/>
        </a:p>
      </dgm:t>
    </dgm:pt>
    <dgm:pt modelId="{69476D24-9B25-6743-93C9-3808EB27C662}" type="parTrans" cxnId="{5BE24B26-E40A-F44E-93FF-33B63F9D9F0C}">
      <dgm:prSet/>
      <dgm:spPr/>
      <dgm:t>
        <a:bodyPr/>
        <a:lstStyle/>
        <a:p>
          <a:endParaRPr lang="en-US"/>
        </a:p>
      </dgm:t>
    </dgm:pt>
    <dgm:pt modelId="{97C06A7A-8EBB-B54F-B5AB-D48A78BE5AC8}" type="sibTrans" cxnId="{5BE24B26-E40A-F44E-93FF-33B63F9D9F0C}">
      <dgm:prSet/>
      <dgm:spPr/>
      <dgm:t>
        <a:bodyPr/>
        <a:lstStyle/>
        <a:p>
          <a:endParaRPr lang="en-US"/>
        </a:p>
      </dgm:t>
    </dgm:pt>
    <dgm:pt modelId="{28B08D94-0B5C-8441-BA84-04E3438A9553}">
      <dgm:prSet custT="1"/>
      <dgm:spPr/>
      <dgm:t>
        <a:bodyPr/>
        <a:lstStyle/>
        <a:p>
          <a:r>
            <a:rPr lang="zh-CN" altLang="en-US" sz="1600" dirty="0" smtClean="0"/>
            <a:t> </a:t>
          </a:r>
          <a:r>
            <a:rPr lang="en-US" altLang="zh-CN" sz="1600" dirty="0" smtClean="0"/>
            <a:t>News</a:t>
          </a:r>
          <a:endParaRPr lang="en-US" sz="1600" dirty="0"/>
        </a:p>
      </dgm:t>
    </dgm:pt>
    <dgm:pt modelId="{7896B96B-2CE3-EB4D-B25A-CC3B1E75CC4B}" type="parTrans" cxnId="{DB845A2C-B03E-4C44-90C5-F85E5F9C62C7}">
      <dgm:prSet/>
      <dgm:spPr/>
      <dgm:t>
        <a:bodyPr/>
        <a:lstStyle/>
        <a:p>
          <a:endParaRPr lang="en-US"/>
        </a:p>
      </dgm:t>
    </dgm:pt>
    <dgm:pt modelId="{608F4F43-541C-4947-A57C-7BB968650208}" type="sibTrans" cxnId="{DB845A2C-B03E-4C44-90C5-F85E5F9C62C7}">
      <dgm:prSet/>
      <dgm:spPr/>
      <dgm:t>
        <a:bodyPr/>
        <a:lstStyle/>
        <a:p>
          <a:endParaRPr lang="en-US"/>
        </a:p>
      </dgm:t>
    </dgm:pt>
    <dgm:pt modelId="{67B2604B-6114-9A49-9A0B-68E95DB12AE3}" type="pres">
      <dgm:prSet presAssocID="{A77A7021-0890-6145-AA07-CE3AFE8E6162}" presName="Name0" presStyleCnt="0">
        <dgm:presLayoutVars>
          <dgm:dir/>
          <dgm:resizeHandles val="exact"/>
        </dgm:presLayoutVars>
      </dgm:prSet>
      <dgm:spPr/>
    </dgm:pt>
    <dgm:pt modelId="{A4680B5E-0439-D045-AFB2-845B3F67A33B}" type="pres">
      <dgm:prSet presAssocID="{14C705D4-E2FE-5A4B-A645-147FFFD154FE}" presName="parTxOnly" presStyleLbl="node1" presStyleIdx="0" presStyleCnt="5" custScaleX="96435">
        <dgm:presLayoutVars>
          <dgm:bulletEnabled val="1"/>
        </dgm:presLayoutVars>
      </dgm:prSet>
      <dgm:spPr/>
      <dgm:t>
        <a:bodyPr/>
        <a:lstStyle/>
        <a:p>
          <a:endParaRPr lang="en-US"/>
        </a:p>
      </dgm:t>
    </dgm:pt>
    <dgm:pt modelId="{CD4FC228-7979-624C-A2AA-20338393C04B}" type="pres">
      <dgm:prSet presAssocID="{CBECA682-1398-8249-9B67-09584C2EDDC7}" presName="parSpace" presStyleCnt="0"/>
      <dgm:spPr/>
    </dgm:pt>
    <dgm:pt modelId="{48DB70BE-7A7F-6A47-8BED-2ACA9DBAD570}" type="pres">
      <dgm:prSet presAssocID="{28B08D94-0B5C-8441-BA84-04E3438A9553}" presName="parTxOnly" presStyleLbl="node1" presStyleIdx="1" presStyleCnt="5" custScaleX="68887">
        <dgm:presLayoutVars>
          <dgm:bulletEnabled val="1"/>
        </dgm:presLayoutVars>
      </dgm:prSet>
      <dgm:spPr/>
      <dgm:t>
        <a:bodyPr/>
        <a:lstStyle/>
        <a:p>
          <a:endParaRPr lang="en-US"/>
        </a:p>
      </dgm:t>
    </dgm:pt>
    <dgm:pt modelId="{4E653630-94E3-4644-98AA-BDC854A8C5AF}" type="pres">
      <dgm:prSet presAssocID="{608F4F43-541C-4947-A57C-7BB968650208}" presName="parSpace" presStyleCnt="0"/>
      <dgm:spPr/>
    </dgm:pt>
    <dgm:pt modelId="{1B414B35-2A66-874E-801A-060032275B7C}" type="pres">
      <dgm:prSet presAssocID="{90B7B803-592D-504F-9EE1-DD6242F23B11}" presName="parTxOnly" presStyleLbl="node1" presStyleIdx="2" presStyleCnt="5">
        <dgm:presLayoutVars>
          <dgm:bulletEnabled val="1"/>
        </dgm:presLayoutVars>
      </dgm:prSet>
      <dgm:spPr/>
      <dgm:t>
        <a:bodyPr/>
        <a:lstStyle/>
        <a:p>
          <a:endParaRPr lang="en-US"/>
        </a:p>
      </dgm:t>
    </dgm:pt>
    <dgm:pt modelId="{2B92C15E-6ADE-A44C-9919-DB117B9B5A9F}" type="pres">
      <dgm:prSet presAssocID="{82732EE6-EBD7-8144-9CD3-772EA5088C1F}" presName="parSpace" presStyleCnt="0"/>
      <dgm:spPr/>
    </dgm:pt>
    <dgm:pt modelId="{D5B5634D-392D-014C-9C48-38BDD732DBD4}" type="pres">
      <dgm:prSet presAssocID="{8CFBF7E5-817A-DC41-B5F6-48EB72AC1C01}" presName="parTxOnly" presStyleLbl="node1" presStyleIdx="3" presStyleCnt="5" custScaleX="75738">
        <dgm:presLayoutVars>
          <dgm:bulletEnabled val="1"/>
        </dgm:presLayoutVars>
      </dgm:prSet>
      <dgm:spPr/>
      <dgm:t>
        <a:bodyPr/>
        <a:lstStyle/>
        <a:p>
          <a:endParaRPr lang="en-US"/>
        </a:p>
      </dgm:t>
    </dgm:pt>
    <dgm:pt modelId="{F113B0CD-D2C7-304D-BE97-8710AD3D3487}" type="pres">
      <dgm:prSet presAssocID="{AA358A9D-B93A-584B-9460-AA70E960B7EC}" presName="parSpace" presStyleCnt="0"/>
      <dgm:spPr/>
    </dgm:pt>
    <dgm:pt modelId="{FB4D004B-3304-884C-8FB4-7535E3221AA0}" type="pres">
      <dgm:prSet presAssocID="{CDFD5405-A9A8-8840-891E-916467BD5A3C}" presName="parTxOnly" presStyleLbl="node1" presStyleIdx="4" presStyleCnt="5" custLinFactNeighborX="257">
        <dgm:presLayoutVars>
          <dgm:bulletEnabled val="1"/>
        </dgm:presLayoutVars>
      </dgm:prSet>
      <dgm:spPr/>
      <dgm:t>
        <a:bodyPr/>
        <a:lstStyle/>
        <a:p>
          <a:endParaRPr lang="en-US"/>
        </a:p>
      </dgm:t>
    </dgm:pt>
  </dgm:ptLst>
  <dgm:cxnLst>
    <dgm:cxn modelId="{E4C124A2-2266-48B4-8E35-9116423516BC}" type="presOf" srcId="{A77A7021-0890-6145-AA07-CE3AFE8E6162}" destId="{67B2604B-6114-9A49-9A0B-68E95DB12AE3}" srcOrd="0" destOrd="0" presId="urn:microsoft.com/office/officeart/2005/8/layout/hChevron3"/>
    <dgm:cxn modelId="{13A1F8AE-B5A0-D841-A5F4-D101A706FF20}" srcId="{A77A7021-0890-6145-AA07-CE3AFE8E6162}" destId="{14C705D4-E2FE-5A4B-A645-147FFFD154FE}" srcOrd="0" destOrd="0" parTransId="{216E11A4-3AD3-E741-9BD0-287A0686ECE9}" sibTransId="{CBECA682-1398-8249-9B67-09584C2EDDC7}"/>
    <dgm:cxn modelId="{E333BB5F-7EE7-4BF5-828B-54980E006692}" type="presOf" srcId="{28B08D94-0B5C-8441-BA84-04E3438A9553}" destId="{48DB70BE-7A7F-6A47-8BED-2ACA9DBAD570}" srcOrd="0" destOrd="0" presId="urn:microsoft.com/office/officeart/2005/8/layout/hChevron3"/>
    <dgm:cxn modelId="{0F6356C5-252F-4774-8584-E98745C9AED0}" type="presOf" srcId="{CDFD5405-A9A8-8840-891E-916467BD5A3C}" destId="{FB4D004B-3304-884C-8FB4-7535E3221AA0}" srcOrd="0" destOrd="0" presId="urn:microsoft.com/office/officeart/2005/8/layout/hChevron3"/>
    <dgm:cxn modelId="{CABCDD9E-3587-0346-99B9-9D0B2368A419}" srcId="{A77A7021-0890-6145-AA07-CE3AFE8E6162}" destId="{8CFBF7E5-817A-DC41-B5F6-48EB72AC1C01}" srcOrd="3" destOrd="0" parTransId="{99FA5590-ADB4-D649-B4D7-93A5BC7A49BF}" sibTransId="{AA358A9D-B93A-584B-9460-AA70E960B7EC}"/>
    <dgm:cxn modelId="{E815D14E-80D2-4B6B-80C4-1BB46F686564}" type="presOf" srcId="{14C705D4-E2FE-5A4B-A645-147FFFD154FE}" destId="{A4680B5E-0439-D045-AFB2-845B3F67A33B}" srcOrd="0" destOrd="0" presId="urn:microsoft.com/office/officeart/2005/8/layout/hChevron3"/>
    <dgm:cxn modelId="{5F90D92D-2126-4B16-BDB3-6B3954CE2C32}" type="presOf" srcId="{90B7B803-592D-504F-9EE1-DD6242F23B11}" destId="{1B414B35-2A66-874E-801A-060032275B7C}" srcOrd="0" destOrd="0" presId="urn:microsoft.com/office/officeart/2005/8/layout/hChevron3"/>
    <dgm:cxn modelId="{DB845A2C-B03E-4C44-90C5-F85E5F9C62C7}" srcId="{A77A7021-0890-6145-AA07-CE3AFE8E6162}" destId="{28B08D94-0B5C-8441-BA84-04E3438A9553}" srcOrd="1" destOrd="0" parTransId="{7896B96B-2CE3-EB4D-B25A-CC3B1E75CC4B}" sibTransId="{608F4F43-541C-4947-A57C-7BB968650208}"/>
    <dgm:cxn modelId="{3E63025A-D971-4AEF-83A5-1832DA98EB7E}" type="presOf" srcId="{8CFBF7E5-817A-DC41-B5F6-48EB72AC1C01}" destId="{D5B5634D-392D-014C-9C48-38BDD732DBD4}" srcOrd="0" destOrd="0" presId="urn:microsoft.com/office/officeart/2005/8/layout/hChevron3"/>
    <dgm:cxn modelId="{A17CEC87-7529-6940-902D-B4A669D4DA87}" srcId="{A77A7021-0890-6145-AA07-CE3AFE8E6162}" destId="{90B7B803-592D-504F-9EE1-DD6242F23B11}" srcOrd="2" destOrd="0" parTransId="{58D7D292-0A0C-544D-86D7-34C2F078BFC0}" sibTransId="{82732EE6-EBD7-8144-9CD3-772EA5088C1F}"/>
    <dgm:cxn modelId="{5BE24B26-E40A-F44E-93FF-33B63F9D9F0C}" srcId="{A77A7021-0890-6145-AA07-CE3AFE8E6162}" destId="{CDFD5405-A9A8-8840-891E-916467BD5A3C}" srcOrd="4" destOrd="0" parTransId="{69476D24-9B25-6743-93C9-3808EB27C662}" sibTransId="{97C06A7A-8EBB-B54F-B5AB-D48A78BE5AC8}"/>
    <dgm:cxn modelId="{76E6B53A-E1DD-4426-88DA-8B1D4707FB54}" type="presParOf" srcId="{67B2604B-6114-9A49-9A0B-68E95DB12AE3}" destId="{A4680B5E-0439-D045-AFB2-845B3F67A33B}" srcOrd="0" destOrd="0" presId="urn:microsoft.com/office/officeart/2005/8/layout/hChevron3"/>
    <dgm:cxn modelId="{76E95C1B-B808-4615-A70B-255BE91130A8}" type="presParOf" srcId="{67B2604B-6114-9A49-9A0B-68E95DB12AE3}" destId="{CD4FC228-7979-624C-A2AA-20338393C04B}" srcOrd="1" destOrd="0" presId="urn:microsoft.com/office/officeart/2005/8/layout/hChevron3"/>
    <dgm:cxn modelId="{5CDEDC14-B932-4F77-B389-3FD6A52B30D4}" type="presParOf" srcId="{67B2604B-6114-9A49-9A0B-68E95DB12AE3}" destId="{48DB70BE-7A7F-6A47-8BED-2ACA9DBAD570}" srcOrd="2" destOrd="0" presId="urn:microsoft.com/office/officeart/2005/8/layout/hChevron3"/>
    <dgm:cxn modelId="{ACCEB531-4E46-4E01-AD06-4EA773D7BFEC}" type="presParOf" srcId="{67B2604B-6114-9A49-9A0B-68E95DB12AE3}" destId="{4E653630-94E3-4644-98AA-BDC854A8C5AF}" srcOrd="3" destOrd="0" presId="urn:microsoft.com/office/officeart/2005/8/layout/hChevron3"/>
    <dgm:cxn modelId="{C4D0E06A-0643-4383-B380-2DC86765A8A7}" type="presParOf" srcId="{67B2604B-6114-9A49-9A0B-68E95DB12AE3}" destId="{1B414B35-2A66-874E-801A-060032275B7C}" srcOrd="4" destOrd="0" presId="urn:microsoft.com/office/officeart/2005/8/layout/hChevron3"/>
    <dgm:cxn modelId="{2AF7D948-D978-4E9C-B047-62054D925987}" type="presParOf" srcId="{67B2604B-6114-9A49-9A0B-68E95DB12AE3}" destId="{2B92C15E-6ADE-A44C-9919-DB117B9B5A9F}" srcOrd="5" destOrd="0" presId="urn:microsoft.com/office/officeart/2005/8/layout/hChevron3"/>
    <dgm:cxn modelId="{C5447947-934F-4A83-84A0-5AB054790950}" type="presParOf" srcId="{67B2604B-6114-9A49-9A0B-68E95DB12AE3}" destId="{D5B5634D-392D-014C-9C48-38BDD732DBD4}" srcOrd="6" destOrd="0" presId="urn:microsoft.com/office/officeart/2005/8/layout/hChevron3"/>
    <dgm:cxn modelId="{AB3DDA45-77AE-4E7D-BAC2-E287D8B68E36}" type="presParOf" srcId="{67B2604B-6114-9A49-9A0B-68E95DB12AE3}" destId="{F113B0CD-D2C7-304D-BE97-8710AD3D3487}" srcOrd="7" destOrd="0" presId="urn:microsoft.com/office/officeart/2005/8/layout/hChevron3"/>
    <dgm:cxn modelId="{91F486A6-12B3-4CFD-A600-E8129B59B00C}" type="presParOf" srcId="{67B2604B-6114-9A49-9A0B-68E95DB12AE3}" destId="{FB4D004B-3304-884C-8FB4-7535E3221AA0}"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A77A7021-0890-6145-AA07-CE3AFE8E6162}" type="doc">
      <dgm:prSet loTypeId="urn:microsoft.com/office/officeart/2005/8/layout/hChevron3" loCatId="" qsTypeId="urn:microsoft.com/office/officeart/2005/8/quickstyle/simple4" qsCatId="simple" csTypeId="urn:microsoft.com/office/officeart/2005/8/colors/accent1_2" csCatId="accent1" phldr="1"/>
      <dgm:spPr/>
    </dgm:pt>
    <dgm:pt modelId="{67B2604B-6114-9A49-9A0B-68E95DB12AE3}" type="pres">
      <dgm:prSet presAssocID="{A77A7021-0890-6145-AA07-CE3AFE8E6162}" presName="Name0" presStyleCnt="0">
        <dgm:presLayoutVars>
          <dgm:dir/>
          <dgm:resizeHandles val="exact"/>
        </dgm:presLayoutVars>
      </dgm:prSet>
      <dgm:spPr/>
    </dgm:pt>
  </dgm:ptLst>
  <dgm:cxnLst>
    <dgm:cxn modelId="{BF4E9096-D8C8-408B-8E05-0E949B85E4AE}" type="presOf" srcId="{A77A7021-0890-6145-AA07-CE3AFE8E6162}" destId="{67B2604B-6114-9A49-9A0B-68E95DB12AE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8840-CAA0-4174-AC91-3CDA42F43F65}">
      <dsp:nvSpPr>
        <dsp:cNvPr id="0" name=""/>
        <dsp:cNvSpPr/>
      </dsp:nvSpPr>
      <dsp:spPr>
        <a:xfrm>
          <a:off x="3257" y="540598"/>
          <a:ext cx="482590" cy="193036"/>
        </a:xfrm>
        <a:prstGeom prst="homePlat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lang="en-US" sz="900" b="1" kern="1200" dirty="0" smtClean="0"/>
            <a:t>1960</a:t>
          </a:r>
          <a:endParaRPr lang="en-US" sz="900" b="1" kern="1200" dirty="0"/>
        </a:p>
      </dsp:txBody>
      <dsp:txXfrm>
        <a:off x="3257" y="540598"/>
        <a:ext cx="434331" cy="193036"/>
      </dsp:txXfrm>
    </dsp:sp>
    <dsp:sp modelId="{480ECC48-49C4-4C9B-94CC-8FAECEEE2BAF}">
      <dsp:nvSpPr>
        <dsp:cNvPr id="0" name=""/>
        <dsp:cNvSpPr/>
      </dsp:nvSpPr>
      <dsp:spPr>
        <a:xfrm>
          <a:off x="389329"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485847" y="540598"/>
        <a:ext cx="289554" cy="193036"/>
      </dsp:txXfrm>
    </dsp:sp>
    <dsp:sp modelId="{693D2A2A-7D55-471A-8E34-F032DFA034AD}">
      <dsp:nvSpPr>
        <dsp:cNvPr id="0" name=""/>
        <dsp:cNvSpPr/>
      </dsp:nvSpPr>
      <dsp:spPr>
        <a:xfrm>
          <a:off x="775401"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b="1" kern="1200" dirty="0"/>
        </a:p>
      </dsp:txBody>
      <dsp:txXfrm>
        <a:off x="871919" y="540598"/>
        <a:ext cx="289554" cy="193036"/>
      </dsp:txXfrm>
    </dsp:sp>
    <dsp:sp modelId="{81D3D983-9260-455D-B5A0-ADF0002C9B0F}">
      <dsp:nvSpPr>
        <dsp:cNvPr id="0" name=""/>
        <dsp:cNvSpPr/>
      </dsp:nvSpPr>
      <dsp:spPr>
        <a:xfrm>
          <a:off x="1161474"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1257992" y="540598"/>
        <a:ext cx="289554" cy="193036"/>
      </dsp:txXfrm>
    </dsp:sp>
    <dsp:sp modelId="{784AB235-B42C-414A-A93E-79B626CBF94F}">
      <dsp:nvSpPr>
        <dsp:cNvPr id="0" name=""/>
        <dsp:cNvSpPr/>
      </dsp:nvSpPr>
      <dsp:spPr>
        <a:xfrm>
          <a:off x="1547546"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b="1" kern="1200" dirty="0"/>
        </a:p>
      </dsp:txBody>
      <dsp:txXfrm>
        <a:off x="1644064" y="540598"/>
        <a:ext cx="289554" cy="193036"/>
      </dsp:txXfrm>
    </dsp:sp>
    <dsp:sp modelId="{04150548-6AA4-4DD5-A931-E4991C30EBE9}">
      <dsp:nvSpPr>
        <dsp:cNvPr id="0" name=""/>
        <dsp:cNvSpPr/>
      </dsp:nvSpPr>
      <dsp:spPr>
        <a:xfrm>
          <a:off x="1933618"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2030136" y="540598"/>
        <a:ext cx="289554" cy="193036"/>
      </dsp:txXfrm>
    </dsp:sp>
    <dsp:sp modelId="{4403D395-E160-44B6-9A53-61CE45A8A9C6}">
      <dsp:nvSpPr>
        <dsp:cNvPr id="0" name=""/>
        <dsp:cNvSpPr/>
      </dsp:nvSpPr>
      <dsp:spPr>
        <a:xfrm>
          <a:off x="2319691"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2416209" y="540598"/>
        <a:ext cx="289554" cy="193036"/>
      </dsp:txXfrm>
    </dsp:sp>
    <dsp:sp modelId="{0E8DAF3B-02AC-4E43-9AB2-451790C78BB0}">
      <dsp:nvSpPr>
        <dsp:cNvPr id="0" name=""/>
        <dsp:cNvSpPr/>
      </dsp:nvSpPr>
      <dsp:spPr>
        <a:xfrm>
          <a:off x="2705763"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2802281" y="540598"/>
        <a:ext cx="289554" cy="193036"/>
      </dsp:txXfrm>
    </dsp:sp>
    <dsp:sp modelId="{0A1F4F76-B105-4D51-B902-26FF04D28CF9}">
      <dsp:nvSpPr>
        <dsp:cNvPr id="0" name=""/>
        <dsp:cNvSpPr/>
      </dsp:nvSpPr>
      <dsp:spPr>
        <a:xfrm>
          <a:off x="3091835"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b="1" kern="1200" dirty="0"/>
        </a:p>
      </dsp:txBody>
      <dsp:txXfrm>
        <a:off x="3188353" y="540598"/>
        <a:ext cx="289554" cy="193036"/>
      </dsp:txXfrm>
    </dsp:sp>
    <dsp:sp modelId="{B30F5F21-A775-4110-8E92-FBC1F8A4AA8D}">
      <dsp:nvSpPr>
        <dsp:cNvPr id="0" name=""/>
        <dsp:cNvSpPr/>
      </dsp:nvSpPr>
      <dsp:spPr>
        <a:xfrm>
          <a:off x="3477908"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US" sz="900" b="1" kern="1200" dirty="0" smtClean="0"/>
            <a:t>1970</a:t>
          </a:r>
          <a:endParaRPr lang="en-US" sz="900" b="1" kern="1200" dirty="0"/>
        </a:p>
      </dsp:txBody>
      <dsp:txXfrm>
        <a:off x="3574426" y="540598"/>
        <a:ext cx="289554" cy="193036"/>
      </dsp:txXfrm>
    </dsp:sp>
    <dsp:sp modelId="{F43F5FF1-D233-443F-9278-736EEB9F5CB9}">
      <dsp:nvSpPr>
        <dsp:cNvPr id="0" name=""/>
        <dsp:cNvSpPr/>
      </dsp:nvSpPr>
      <dsp:spPr>
        <a:xfrm>
          <a:off x="3863980"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3960498" y="540598"/>
        <a:ext cx="289554" cy="193036"/>
      </dsp:txXfrm>
    </dsp:sp>
    <dsp:sp modelId="{6DBF688F-67C4-4A12-B41F-7ECE92EC4DAB}">
      <dsp:nvSpPr>
        <dsp:cNvPr id="0" name=""/>
        <dsp:cNvSpPr/>
      </dsp:nvSpPr>
      <dsp:spPr>
        <a:xfrm>
          <a:off x="4250052"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4346570" y="540598"/>
        <a:ext cx="289554" cy="193036"/>
      </dsp:txXfrm>
    </dsp:sp>
    <dsp:sp modelId="{294E0B3D-A0E4-4413-9D01-3586515C7BA6}">
      <dsp:nvSpPr>
        <dsp:cNvPr id="0" name=""/>
        <dsp:cNvSpPr/>
      </dsp:nvSpPr>
      <dsp:spPr>
        <a:xfrm>
          <a:off x="4636124"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b="1" kern="1200" dirty="0"/>
        </a:p>
      </dsp:txBody>
      <dsp:txXfrm>
        <a:off x="4732642" y="540598"/>
        <a:ext cx="289554" cy="193036"/>
      </dsp:txXfrm>
    </dsp:sp>
    <dsp:sp modelId="{5C7CE9B3-DC14-48B3-9309-C9510E795CF8}">
      <dsp:nvSpPr>
        <dsp:cNvPr id="0" name=""/>
        <dsp:cNvSpPr/>
      </dsp:nvSpPr>
      <dsp:spPr>
        <a:xfrm>
          <a:off x="5022197"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US" sz="900" b="1" kern="1200" dirty="0" smtClean="0"/>
            <a:t>1980</a:t>
          </a:r>
          <a:endParaRPr lang="en-US" sz="900" b="1" kern="1200" dirty="0"/>
        </a:p>
      </dsp:txBody>
      <dsp:txXfrm>
        <a:off x="5118715" y="540598"/>
        <a:ext cx="289554" cy="193036"/>
      </dsp:txXfrm>
    </dsp:sp>
    <dsp:sp modelId="{214F8542-A42D-4AED-940E-3382195AD6B0}">
      <dsp:nvSpPr>
        <dsp:cNvPr id="0" name=""/>
        <dsp:cNvSpPr/>
      </dsp:nvSpPr>
      <dsp:spPr>
        <a:xfrm>
          <a:off x="5408269"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5504787" y="540598"/>
        <a:ext cx="289554" cy="193036"/>
      </dsp:txXfrm>
    </dsp:sp>
    <dsp:sp modelId="{77757A2C-24A2-4219-8AE2-4E77D07C9FCF}">
      <dsp:nvSpPr>
        <dsp:cNvPr id="0" name=""/>
        <dsp:cNvSpPr/>
      </dsp:nvSpPr>
      <dsp:spPr>
        <a:xfrm>
          <a:off x="5794341"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5890859" y="540598"/>
        <a:ext cx="289554" cy="193036"/>
      </dsp:txXfrm>
    </dsp:sp>
    <dsp:sp modelId="{EA120ED5-11F0-44FD-8A7A-0E32065A5763}">
      <dsp:nvSpPr>
        <dsp:cNvPr id="0" name=""/>
        <dsp:cNvSpPr/>
      </dsp:nvSpPr>
      <dsp:spPr>
        <a:xfrm>
          <a:off x="6180414"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US" sz="900" b="1" kern="1200" dirty="0" smtClean="0"/>
            <a:t>1990</a:t>
          </a:r>
          <a:endParaRPr lang="en-US" sz="900" b="1" kern="1200" dirty="0"/>
        </a:p>
      </dsp:txBody>
      <dsp:txXfrm>
        <a:off x="6276932" y="540598"/>
        <a:ext cx="289554" cy="193036"/>
      </dsp:txXfrm>
    </dsp:sp>
    <dsp:sp modelId="{1A9A7646-10D5-45E8-B860-3BB6F6319189}">
      <dsp:nvSpPr>
        <dsp:cNvPr id="0" name=""/>
        <dsp:cNvSpPr/>
      </dsp:nvSpPr>
      <dsp:spPr>
        <a:xfrm>
          <a:off x="6566486"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6663004" y="540598"/>
        <a:ext cx="289554" cy="193036"/>
      </dsp:txXfrm>
    </dsp:sp>
    <dsp:sp modelId="{03B2F773-0FF2-4587-A042-6F673B7A95F0}">
      <dsp:nvSpPr>
        <dsp:cNvPr id="0" name=""/>
        <dsp:cNvSpPr/>
      </dsp:nvSpPr>
      <dsp:spPr>
        <a:xfrm>
          <a:off x="6952558"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endParaRPr lang="en-US" sz="900" kern="1200" dirty="0"/>
        </a:p>
      </dsp:txBody>
      <dsp:txXfrm>
        <a:off x="7049076" y="540598"/>
        <a:ext cx="289554" cy="193036"/>
      </dsp:txXfrm>
    </dsp:sp>
    <dsp:sp modelId="{B92F4D0C-FED3-4EBF-9ADF-C781BFD09A60}">
      <dsp:nvSpPr>
        <dsp:cNvPr id="0" name=""/>
        <dsp:cNvSpPr/>
      </dsp:nvSpPr>
      <dsp:spPr>
        <a:xfrm>
          <a:off x="7338630"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US" sz="900" b="1" kern="1200" dirty="0" smtClean="0"/>
            <a:t>2000</a:t>
          </a:r>
        </a:p>
      </dsp:txBody>
      <dsp:txXfrm>
        <a:off x="7435148" y="540598"/>
        <a:ext cx="289554" cy="193036"/>
      </dsp:txXfrm>
    </dsp:sp>
    <dsp:sp modelId="{C7C630DC-E8E2-4B95-8FB8-71C2A3A5BEBF}">
      <dsp:nvSpPr>
        <dsp:cNvPr id="0" name=""/>
        <dsp:cNvSpPr/>
      </dsp:nvSpPr>
      <dsp:spPr>
        <a:xfrm>
          <a:off x="7724703" y="540598"/>
          <a:ext cx="482590" cy="193036"/>
        </a:xfrm>
        <a:prstGeom prst="chevron">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lang="en-US" sz="900" b="1" kern="1200" dirty="0" smtClean="0"/>
            <a:t>2010</a:t>
          </a:r>
          <a:endParaRPr lang="en-US" sz="900" b="1" kern="1200" dirty="0"/>
        </a:p>
      </dsp:txBody>
      <dsp:txXfrm>
        <a:off x="7821221" y="540598"/>
        <a:ext cx="289554" cy="1930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CA"/>
          </a:p>
        </p:txBody>
      </p:sp>
      <p:sp>
        <p:nvSpPr>
          <p:cNvPr id="3" name="Date Placeholder 2"/>
          <p:cNvSpPr>
            <a:spLocks noGrp="1"/>
          </p:cNvSpPr>
          <p:nvPr>
            <p:ph type="dt" sz="quarter" idx="1"/>
          </p:nvPr>
        </p:nvSpPr>
        <p:spPr>
          <a:xfrm>
            <a:off x="4014100" y="0"/>
            <a:ext cx="3070860" cy="468630"/>
          </a:xfrm>
          <a:prstGeom prst="rect">
            <a:avLst/>
          </a:prstGeom>
        </p:spPr>
        <p:txBody>
          <a:bodyPr vert="horz" lIns="94046" tIns="47023" rIns="94046" bIns="47023" rtlCol="0"/>
          <a:lstStyle>
            <a:lvl1pPr algn="r">
              <a:defRPr sz="1200"/>
            </a:lvl1pPr>
          </a:lstStyle>
          <a:p>
            <a:fld id="{676F633B-C490-4DDC-A040-325BA0E01744}" type="datetimeFigureOut">
              <a:rPr lang="en-CA" smtClean="0"/>
              <a:t>02/07/2014</a:t>
            </a:fld>
            <a:endParaRPr lang="en-CA"/>
          </a:p>
        </p:txBody>
      </p:sp>
      <p:sp>
        <p:nvSpPr>
          <p:cNvPr id="4" name="Footer Placeholder 3"/>
          <p:cNvSpPr>
            <a:spLocks noGrp="1"/>
          </p:cNvSpPr>
          <p:nvPr>
            <p:ph type="ftr" sz="quarter" idx="2"/>
          </p:nvPr>
        </p:nvSpPr>
        <p:spPr>
          <a:xfrm>
            <a:off x="0" y="8902343"/>
            <a:ext cx="3070860" cy="468630"/>
          </a:xfrm>
          <a:prstGeom prst="rect">
            <a:avLst/>
          </a:prstGeom>
        </p:spPr>
        <p:txBody>
          <a:bodyPr vert="horz" lIns="94046" tIns="47023" rIns="94046" bIns="47023" rtlCol="0" anchor="b"/>
          <a:lstStyle>
            <a:lvl1pPr algn="l">
              <a:defRPr sz="1200"/>
            </a:lvl1pPr>
          </a:lstStyle>
          <a:p>
            <a:endParaRPr lang="en-CA"/>
          </a:p>
        </p:txBody>
      </p:sp>
      <p:sp>
        <p:nvSpPr>
          <p:cNvPr id="5" name="Slide Number Placeholder 4"/>
          <p:cNvSpPr>
            <a:spLocks noGrp="1"/>
          </p:cNvSpPr>
          <p:nvPr>
            <p:ph type="sldNum" sz="quarter" idx="3"/>
          </p:nvPr>
        </p:nvSpPr>
        <p:spPr>
          <a:xfrm>
            <a:off x="4014100" y="8902343"/>
            <a:ext cx="3070860" cy="468630"/>
          </a:xfrm>
          <a:prstGeom prst="rect">
            <a:avLst/>
          </a:prstGeom>
        </p:spPr>
        <p:txBody>
          <a:bodyPr vert="horz" lIns="94046" tIns="47023" rIns="94046" bIns="47023" rtlCol="0" anchor="b"/>
          <a:lstStyle>
            <a:lvl1pPr algn="r">
              <a:defRPr sz="1200"/>
            </a:lvl1pPr>
          </a:lstStyle>
          <a:p>
            <a:fld id="{47862933-CDF8-4A11-861D-57BDAC2F7B45}" type="slidenum">
              <a:rPr lang="en-CA" smtClean="0"/>
              <a:t>‹#›</a:t>
            </a:fld>
            <a:endParaRPr lang="en-CA"/>
          </a:p>
        </p:txBody>
      </p:sp>
    </p:spTree>
    <p:extLst>
      <p:ext uri="{BB962C8B-B14F-4D97-AF65-F5344CB8AC3E}">
        <p14:creationId xmlns:p14="http://schemas.microsoft.com/office/powerpoint/2010/main" val="371741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CA"/>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EF4F5870-3BD0-4238-80C8-E3B6D9025010}" type="datetimeFigureOut">
              <a:rPr lang="en-CA" smtClean="0"/>
              <a:t>02/07/2014</a:t>
            </a:fld>
            <a:endParaRPr lang="en-CA"/>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CA"/>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CA"/>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58CDD687-F81C-4394-B337-41E1AEFA6D7D}" type="slidenum">
              <a:rPr lang="en-CA" smtClean="0"/>
              <a:t>‹#›</a:t>
            </a:fld>
            <a:endParaRPr lang="en-CA"/>
          </a:p>
        </p:txBody>
      </p:sp>
    </p:spTree>
    <p:extLst>
      <p:ext uri="{BB962C8B-B14F-4D97-AF65-F5344CB8AC3E}">
        <p14:creationId xmlns:p14="http://schemas.microsoft.com/office/powerpoint/2010/main" val="109717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3</a:t>
            </a:fld>
            <a:endParaRPr lang="en-CA"/>
          </a:p>
        </p:txBody>
      </p:sp>
    </p:spTree>
    <p:extLst>
      <p:ext uri="{BB962C8B-B14F-4D97-AF65-F5344CB8AC3E}">
        <p14:creationId xmlns:p14="http://schemas.microsoft.com/office/powerpoint/2010/main" val="4064934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http://www.reit.com/timeline/timeline.php</a:t>
            </a:r>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27</a:t>
            </a:fld>
            <a:endParaRPr lang="en-CA"/>
          </a:p>
        </p:txBody>
      </p:sp>
    </p:spTree>
    <p:extLst>
      <p:ext uri="{BB962C8B-B14F-4D97-AF65-F5344CB8AC3E}">
        <p14:creationId xmlns:p14="http://schemas.microsoft.com/office/powerpoint/2010/main" val="108813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8EABC3-6A16-4985-836E-3E4B4BF3711B}"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38865-E757-4E91-9121-7CD64434A8BA}"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56168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ECB38865-E757-4E91-9121-7CD64434A8BA}"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114914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Highest</a:t>
            </a:r>
            <a:r>
              <a:rPr lang="en-US" altLang="zh-CN" baseline="0" dirty="0" smtClean="0"/>
              <a:t> point: $23.86 April15,20</a:t>
            </a:r>
            <a:r>
              <a:rPr lang="en-US" altLang="zh-TW" baseline="0" dirty="0" smtClean="0"/>
              <a:t>07</a:t>
            </a:r>
            <a:r>
              <a:rPr lang="en-US" altLang="zh-CN" dirty="0" smtClean="0"/>
              <a:t/>
            </a:r>
            <a:br>
              <a:rPr lang="en-US" altLang="zh-CN" dirty="0" smtClean="0"/>
            </a:br>
            <a:r>
              <a:rPr lang="en-US" altLang="zh-CN" dirty="0" smtClean="0"/>
              <a:t/>
            </a:r>
            <a:br>
              <a:rPr lang="en-US" altLang="zh-CN" dirty="0" smtClean="0"/>
            </a:br>
            <a:r>
              <a:rPr lang="en-US" altLang="zh-CN" dirty="0" smtClean="0"/>
              <a:t>H&amp;R</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409524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Highest</a:t>
            </a:r>
            <a:r>
              <a:rPr lang="en-US" altLang="zh-CN" baseline="0" dirty="0" smtClean="0"/>
              <a:t> point: $23.86 April15,201</a:t>
            </a:r>
            <a:r>
              <a:rPr lang="en-US" altLang="zh-CN" dirty="0" smtClean="0"/>
              <a:t/>
            </a:r>
            <a:br>
              <a:rPr lang="en-US" altLang="zh-CN" dirty="0" smtClean="0"/>
            </a:br>
            <a:r>
              <a:rPr lang="en-US" altLang="zh-CN" dirty="0" smtClean="0"/>
              <a:t/>
            </a:r>
            <a:br>
              <a:rPr lang="en-US" altLang="zh-CN" dirty="0" smtClean="0"/>
            </a:br>
            <a:r>
              <a:rPr lang="en-US" altLang="zh-CN" dirty="0" smtClean="0"/>
              <a:t>H&amp;R</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409524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292032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2157030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114406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14406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4</a:t>
            </a:fld>
            <a:endParaRPr lang="en-CA"/>
          </a:p>
        </p:txBody>
      </p:sp>
    </p:spTree>
    <p:extLst>
      <p:ext uri="{BB962C8B-B14F-4D97-AF65-F5344CB8AC3E}">
        <p14:creationId xmlns:p14="http://schemas.microsoft.com/office/powerpoint/2010/main" val="2812890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income stream is well diversified: income stream is well diversified:</a:t>
            </a:r>
            <a:r>
              <a:rPr lang="en-US" altLang="zh-CN" baseline="0" dirty="0" smtClean="0"/>
              <a:t> </a:t>
            </a:r>
            <a:r>
              <a:rPr lang="en-US" altLang="zh-CN" dirty="0" smtClean="0"/>
              <a:t>by geographic region – spanning across 9 Canadian </a:t>
            </a:r>
          </a:p>
          <a:p>
            <a:r>
              <a:rPr lang="en-US" altLang="zh-CN" dirty="0" smtClean="0"/>
              <a:t>provinces and 28 States, </a:t>
            </a:r>
            <a:r>
              <a:rPr lang="en-US" altLang="zh-CN" baseline="0" dirty="0" smtClean="0"/>
              <a:t> </a:t>
            </a:r>
            <a:r>
              <a:rPr lang="en-US" altLang="zh-CN" dirty="0" smtClean="0"/>
              <a:t>and by type of property – office, industrial, and retail,</a:t>
            </a:r>
          </a:p>
          <a:p>
            <a:endParaRPr lang="en-US" altLang="zh-CN" dirty="0" smtClean="0"/>
          </a:p>
          <a:p>
            <a:r>
              <a:rPr lang="en-US" altLang="zh-CN" dirty="0" smtClean="0"/>
              <a:t>Retail</a:t>
            </a:r>
            <a:r>
              <a:rPr lang="en-US" altLang="zh-CN" baseline="0" dirty="0" smtClean="0"/>
              <a:t> </a:t>
            </a:r>
            <a:r>
              <a:rPr lang="en-US" altLang="zh-CN" dirty="0" smtClean="0"/>
              <a:t>properties now represent 40% of total portfolio fair properties now represent 57% of total portfolio fair</a:t>
            </a:r>
          </a:p>
          <a:p>
            <a:r>
              <a:rPr lang="en-US" altLang="zh-CN" dirty="0" smtClean="0"/>
              <a:t>v</a:t>
            </a:r>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798315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lists our Top 15 properties at the end of the</a:t>
            </a:r>
            <a:r>
              <a:rPr lang="en-US" baseline="0" dirty="0" smtClean="0"/>
              <a:t> </a:t>
            </a:r>
            <a:r>
              <a:rPr lang="en-US" dirty="0" smtClean="0"/>
              <a:t>second quarter. The $5.9 billion estimated fair market value of these </a:t>
            </a:r>
          </a:p>
          <a:p>
            <a:r>
              <a:rPr lang="en-US" dirty="0" smtClean="0"/>
              <a:t>properties represented 56% of H&amp;R’s enterprise value as at June</a:t>
            </a:r>
            <a:r>
              <a:rPr lang="en-US" baseline="0" dirty="0" smtClean="0"/>
              <a:t> 31</a:t>
            </a:r>
            <a:r>
              <a:rPr lang="en-US" dirty="0" smtClean="0"/>
              <a:t>, 2012, while the total mortgage balance </a:t>
            </a:r>
          </a:p>
          <a:p>
            <a:r>
              <a:rPr lang="en-US" dirty="0" smtClean="0"/>
              <a:t>outstanding </a:t>
            </a:r>
            <a:r>
              <a:rPr lang="en-US" dirty="0" err="1" smtClean="0"/>
              <a:t>outstanding</a:t>
            </a:r>
            <a:r>
              <a:rPr lang="en-US" dirty="0" smtClean="0"/>
              <a:t> of $2.3 billion.</a:t>
            </a:r>
            <a:r>
              <a:rPr lang="en-US" baseline="0" dirty="0" smtClean="0"/>
              <a:t> </a:t>
            </a:r>
            <a:r>
              <a:rPr lang="en-US" dirty="0" smtClean="0"/>
              <a:t>These 15 high-quality assets – leased long term to investment grade tenants – represent company’s core portfolio. </a:t>
            </a:r>
          </a:p>
          <a:p>
            <a:endParaRPr lang="en-US" dirty="0" smtClean="0"/>
          </a:p>
          <a:p>
            <a:r>
              <a:rPr lang="en-US" dirty="0" smtClean="0"/>
              <a:t>The Bow is</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1577162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203579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203579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03579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As we can see on this list, the top 20 tenants t include large,</a:t>
            </a:r>
            <a:r>
              <a:rPr lang="en-US" altLang="zh-CN" baseline="0" dirty="0" smtClean="0"/>
              <a:t> </a:t>
            </a:r>
            <a:r>
              <a:rPr lang="en-US" altLang="zh-CN" dirty="0" smtClean="0"/>
              <a:t>creditworthy companies, leased for a weighted average term of </a:t>
            </a:r>
          </a:p>
          <a:p>
            <a:r>
              <a:rPr lang="en-US" altLang="zh-CN" dirty="0" smtClean="0"/>
              <a:t>11 years.</a:t>
            </a:r>
            <a:r>
              <a:rPr lang="en-US" altLang="zh-CN" baseline="0" dirty="0" smtClean="0"/>
              <a:t> </a:t>
            </a:r>
            <a:r>
              <a:rPr lang="en-US" altLang="zh-CN" dirty="0" smtClean="0"/>
              <a:t>These public and private companies are brand-name leaders in their sectors, accounting for 58.1% of total rental revenue. The</a:t>
            </a:r>
            <a:r>
              <a:rPr lang="en-US" altLang="zh-CN" baseline="0" dirty="0" smtClean="0"/>
              <a:t> </a:t>
            </a:r>
            <a:r>
              <a:rPr lang="en-US" altLang="zh-CN" dirty="0" smtClean="0"/>
              <a:t>majority of their</a:t>
            </a:r>
            <a:r>
              <a:rPr lang="en-US" altLang="zh-CN" baseline="0" dirty="0" smtClean="0"/>
              <a:t> </a:t>
            </a:r>
            <a:r>
              <a:rPr lang="en-US" altLang="zh-CN" dirty="0" smtClean="0"/>
              <a:t>leases are “triple- </a:t>
            </a:r>
            <a:r>
              <a:rPr lang="en-US" altLang="zh-CN" dirty="0" err="1" smtClean="0"/>
              <a:t>net”to</a:t>
            </a:r>
            <a:r>
              <a:rPr lang="en-US" altLang="zh-CN" dirty="0" smtClean="0"/>
              <a:t> the landlord, with tenants being responsible for substantially all </a:t>
            </a:r>
            <a:r>
              <a:rPr lang="en-US" altLang="zh-CN" baseline="0" dirty="0" smtClean="0"/>
              <a:t> </a:t>
            </a:r>
            <a:r>
              <a:rPr lang="en-US" altLang="zh-CN" dirty="0" smtClean="0"/>
              <a:t>property operating expenses and capital expenditures. </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410045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38865-E757-4E91-9121-7CD64434A8BA}"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1811975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Consistent high occupancy</a:t>
            </a:r>
            <a:r>
              <a:rPr lang="en-US" baseline="0" dirty="0" smtClean="0"/>
              <a:t> of 99%</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171821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H&amp;R REIT's operating strategy is to stabilize annual earnings and minimize market risk by leasing and financing its properties on a long-term basis. As a result, the average remaining term to maturity as December</a:t>
            </a:r>
            <a:r>
              <a:rPr lang="en-US" baseline="0" dirty="0" smtClean="0"/>
              <a:t> 31</a:t>
            </a:r>
            <a:r>
              <a:rPr lang="en-US" dirty="0" smtClean="0"/>
              <a:t>, 2012 was 11.0 years for leases and 7.7 years for outstanding mortgages. This relatively low turnover protects the</a:t>
            </a:r>
            <a:r>
              <a:rPr lang="en-US" baseline="0" dirty="0" smtClean="0"/>
              <a:t> </a:t>
            </a:r>
            <a:r>
              <a:rPr lang="en-US" dirty="0" smtClean="0"/>
              <a:t>property income from cyclical swings in market rents and occupancy </a:t>
            </a:r>
          </a:p>
          <a:p>
            <a:r>
              <a:rPr lang="en-US" dirty="0" smtClean="0"/>
              <a:t>levels, thereby maximizing the stability and predictability </a:t>
            </a:r>
            <a:r>
              <a:rPr lang="en-US" baseline="0" dirty="0" smtClean="0"/>
              <a:t> </a:t>
            </a:r>
            <a:r>
              <a:rPr lang="en-US" dirty="0" smtClean="0"/>
              <a:t>of their cash flow.</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3914094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we can see that HR has</a:t>
            </a:r>
            <a:r>
              <a:rPr lang="en-US" altLang="zh-CN" dirty="0" smtClean="0"/>
              <a:t> accelerated their acquisition program. In 2011, they acquired 11 properties for a total of $1.4 </a:t>
            </a:r>
          </a:p>
          <a:p>
            <a:r>
              <a:rPr lang="en-US" altLang="zh-CN" dirty="0" smtClean="0"/>
              <a:t>billion, generating a weighted average levered return</a:t>
            </a:r>
            <a:r>
              <a:rPr lang="en-US" altLang="zh-CN" baseline="0" dirty="0" smtClean="0"/>
              <a:t> </a:t>
            </a:r>
            <a:r>
              <a:rPr lang="en-US" altLang="zh-CN" dirty="0" smtClean="0"/>
              <a:t>of 8.3%.  in the first and second quarter of this year, they purchased</a:t>
            </a:r>
            <a:r>
              <a:rPr lang="en-US" altLang="zh-CN" baseline="0" dirty="0" smtClean="0"/>
              <a:t> </a:t>
            </a:r>
            <a:r>
              <a:rPr lang="en-US" altLang="zh-CN" dirty="0" smtClean="0"/>
              <a:t>additional property for $</a:t>
            </a:r>
            <a:r>
              <a:rPr lang="en-US" altLang="zh-CN" baseline="0" dirty="0" smtClean="0"/>
              <a:t> 682 </a:t>
            </a:r>
            <a:r>
              <a:rPr lang="en-US" altLang="zh-CN" dirty="0" smtClean="0"/>
              <a:t>million. Included in these acquisitions are four prestigious properties that will provide our </a:t>
            </a:r>
            <a:r>
              <a:rPr lang="en-US" altLang="zh-CN" dirty="0" err="1" smtClean="0"/>
              <a:t>unitholders</a:t>
            </a:r>
            <a:r>
              <a:rPr lang="en-US" altLang="zh-CN" dirty="0" smtClean="0"/>
              <a:t> with </a:t>
            </a:r>
          </a:p>
          <a:p>
            <a:r>
              <a:rPr lang="en-US" altLang="zh-CN" dirty="0" smtClean="0"/>
              <a:t>reliable </a:t>
            </a:r>
            <a:r>
              <a:rPr lang="en-US" altLang="zh-CN" dirty="0" err="1" smtClean="0"/>
              <a:t>reliable</a:t>
            </a:r>
            <a:r>
              <a:rPr lang="en-US" altLang="zh-CN" dirty="0" smtClean="0"/>
              <a:t> and increasing returns and will further and increasing returns and will further</a:t>
            </a:r>
            <a:r>
              <a:rPr lang="en-US" altLang="zh-CN" baseline="0" dirty="0" smtClean="0"/>
              <a:t> </a:t>
            </a:r>
            <a:r>
              <a:rPr lang="en-US" altLang="zh-CN" dirty="0" smtClean="0"/>
              <a:t>enhance the high quality to our portfolio.</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407178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http://www.reit.com/investing/reit-basics/reit-faqs/basics-reits</a:t>
            </a:r>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5</a:t>
            </a:fld>
            <a:endParaRPr lang="en-CA"/>
          </a:p>
        </p:txBody>
      </p:sp>
    </p:spTree>
    <p:extLst>
      <p:ext uri="{BB962C8B-B14F-4D97-AF65-F5344CB8AC3E}">
        <p14:creationId xmlns:p14="http://schemas.microsoft.com/office/powerpoint/2010/main" val="924471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Here</a:t>
            </a:r>
            <a:r>
              <a:rPr lang="en-US" altLang="zh-CN" baseline="0" dirty="0" smtClean="0"/>
              <a:t> we can see that HR has</a:t>
            </a:r>
            <a:r>
              <a:rPr lang="en-US" altLang="zh-CN" dirty="0" smtClean="0"/>
              <a:t> accelerated their acquisition program. In 2011, they acquired 11 properties for a total of $1.4 </a:t>
            </a:r>
          </a:p>
          <a:p>
            <a:r>
              <a:rPr lang="en-US" altLang="zh-CN" dirty="0" smtClean="0"/>
              <a:t>billion, generating a weighted average levered return</a:t>
            </a:r>
            <a:r>
              <a:rPr lang="en-US" altLang="zh-CN" baseline="0" dirty="0" smtClean="0"/>
              <a:t> </a:t>
            </a:r>
            <a:r>
              <a:rPr lang="en-US" altLang="zh-CN" dirty="0" smtClean="0"/>
              <a:t>of 8.3%.  in the first three</a:t>
            </a:r>
            <a:r>
              <a:rPr lang="en-US" altLang="zh-CN" baseline="0" dirty="0" smtClean="0"/>
              <a:t> </a:t>
            </a:r>
            <a:r>
              <a:rPr lang="en-US" altLang="zh-CN" dirty="0" smtClean="0"/>
              <a:t>quarter of this year, they purchased</a:t>
            </a:r>
            <a:r>
              <a:rPr lang="en-US" altLang="zh-CN" baseline="0" dirty="0" smtClean="0"/>
              <a:t> </a:t>
            </a:r>
            <a:r>
              <a:rPr lang="en-US" altLang="zh-CN" dirty="0" smtClean="0"/>
              <a:t>additional property for $</a:t>
            </a:r>
            <a:r>
              <a:rPr lang="en-US" altLang="zh-CN" baseline="0" dirty="0" smtClean="0"/>
              <a:t> 810 </a:t>
            </a:r>
            <a:r>
              <a:rPr lang="en-US" altLang="zh-CN" dirty="0" smtClean="0"/>
              <a:t>million. Included in these acquisitions are four prestigious properties that will provide our </a:t>
            </a:r>
            <a:r>
              <a:rPr lang="en-US" altLang="zh-CN" dirty="0" err="1" smtClean="0"/>
              <a:t>unitholders</a:t>
            </a:r>
            <a:r>
              <a:rPr lang="en-US" altLang="zh-CN" dirty="0" smtClean="0"/>
              <a:t> with </a:t>
            </a:r>
          </a:p>
          <a:p>
            <a:r>
              <a:rPr lang="en-US" altLang="zh-CN" dirty="0" smtClean="0"/>
              <a:t>reliable </a:t>
            </a:r>
            <a:r>
              <a:rPr lang="en-US" altLang="zh-CN" dirty="0" err="1" smtClean="0"/>
              <a:t>reliable</a:t>
            </a:r>
            <a:r>
              <a:rPr lang="en-US" altLang="zh-CN" dirty="0" smtClean="0"/>
              <a:t> and increasing returns and will further and increasing returns and will further</a:t>
            </a:r>
            <a:r>
              <a:rPr lang="en-US" altLang="zh-CN" baseline="0" dirty="0" smtClean="0"/>
              <a:t> </a:t>
            </a:r>
            <a:r>
              <a:rPr lang="en-US" altLang="zh-CN" dirty="0" smtClean="0"/>
              <a:t>enhance the high quality to our portfolio.</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4071789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991608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2656553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2656553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Liquidity:</a:t>
            </a:r>
          </a:p>
          <a:p>
            <a:r>
              <a:rPr lang="en-US" dirty="0" smtClean="0"/>
              <a:t>Cash on hand at June 30, 2012 was $121M</a:t>
            </a:r>
          </a:p>
          <a:p>
            <a:r>
              <a:rPr lang="en-US" dirty="0" smtClean="0"/>
              <a:t> H&amp;R’s revolving credit facility with CIBC has $136M</a:t>
            </a:r>
          </a:p>
          <a:p>
            <a:r>
              <a:rPr lang="en-US" dirty="0" smtClean="0"/>
              <a:t>available to be drawn</a:t>
            </a:r>
          </a:p>
          <a:p>
            <a:r>
              <a:rPr lang="en-US" dirty="0" smtClean="0"/>
              <a:t>– The remaining Bow operating facility of $300M will fund</a:t>
            </a:r>
          </a:p>
          <a:p>
            <a:r>
              <a:rPr lang="en-US" dirty="0" smtClean="0"/>
              <a:t>the costs to complete the Bow of approximately $70M</a:t>
            </a:r>
          </a:p>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1412154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 current low interest environment presents with a</a:t>
            </a:r>
            <a:r>
              <a:rPr lang="en-US" altLang="zh-CN" baseline="0" dirty="0" smtClean="0"/>
              <a:t> </a:t>
            </a:r>
            <a:r>
              <a:rPr lang="en-US" altLang="zh-CN" dirty="0" smtClean="0"/>
              <a:t>fabulous opportunity to reduce the</a:t>
            </a:r>
            <a:r>
              <a:rPr lang="en-US" altLang="zh-CN" baseline="0" dirty="0" smtClean="0"/>
              <a:t> </a:t>
            </a:r>
            <a:r>
              <a:rPr lang="en-US" altLang="zh-CN" dirty="0" smtClean="0"/>
              <a:t>debt service costs </a:t>
            </a:r>
            <a:r>
              <a:rPr lang="en-US" altLang="zh-CN" baseline="0" dirty="0" smtClean="0"/>
              <a:t> </a:t>
            </a:r>
            <a:r>
              <a:rPr lang="en-US" altLang="zh-CN" dirty="0" smtClean="0"/>
              <a:t>with upcoming mortgage rollovers.</a:t>
            </a:r>
            <a:r>
              <a:rPr lang="en-US" altLang="zh-CN" baseline="0" dirty="0" smtClean="0"/>
              <a:t> </a:t>
            </a:r>
            <a:r>
              <a:rPr lang="en-US" altLang="zh-CN" dirty="0" smtClean="0"/>
              <a:t>As at December 31, 2011, mortgages maturing during 2012 had had a weighted average interest rate of a weighted average interest rate of 6.8%. To date in 2012, they</a:t>
            </a:r>
            <a:r>
              <a:rPr lang="en-US" altLang="zh-CN" baseline="0" dirty="0" smtClean="0"/>
              <a:t> </a:t>
            </a:r>
            <a:r>
              <a:rPr lang="en-US" altLang="zh-CN" dirty="0" smtClean="0"/>
              <a:t>have successfully refinanced 13</a:t>
            </a:r>
            <a:r>
              <a:rPr lang="en-US" altLang="zh-CN" baseline="0" dirty="0" smtClean="0"/>
              <a:t> </a:t>
            </a:r>
            <a:r>
              <a:rPr lang="en-US" altLang="zh-CN" dirty="0" smtClean="0"/>
              <a:t>mortgages.</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3717528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4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300622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Management has previously stated that, after a period of aggressively growing and </a:t>
            </a:r>
          </a:p>
          <a:p>
            <a:r>
              <a:rPr lang="en-US" altLang="zh-CN" dirty="0" smtClean="0"/>
              <a:t>changing its portfolio, it is turning its focus to a thorough portfolio analysis with a view to pruning assets that may no </a:t>
            </a:r>
          </a:p>
          <a:p>
            <a:r>
              <a:rPr lang="en-US" altLang="zh-CN" dirty="0" smtClean="0"/>
              <a:t>longer fit within its strategy and redeploying the capital into assets that offer greater potential upside. A variety of assets</a:t>
            </a:r>
          </a:p>
          <a:p>
            <a:r>
              <a:rPr lang="en-US" altLang="zh-CN" dirty="0" smtClean="0"/>
              <a:t>have been reclassified as held for sale</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1074956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Property rental income increased by 6%, from</a:t>
            </a:r>
            <a:r>
              <a:rPr lang="en-US" baseline="0" dirty="0" smtClean="0"/>
              <a:t> 617M to 656M</a:t>
            </a:r>
            <a:endParaRPr lang="en-US" dirty="0" smtClean="0"/>
          </a:p>
          <a:p>
            <a:endParaRPr lang="en-US" dirty="0" smtClean="0"/>
          </a:p>
          <a:p>
            <a:endParaRPr lang="en-US" dirty="0" smtClean="0"/>
          </a:p>
          <a:p>
            <a:r>
              <a:rPr lang="en-US" dirty="0" smtClean="0"/>
              <a:t>In March 2011, the REIT was legally released from its mortgages on two Bruno’s Supermarkets LLC properties and two Boscov’s</a:t>
            </a:r>
          </a:p>
          <a:p>
            <a:r>
              <a:rPr lang="en-US" dirty="0" smtClean="0"/>
              <a:t>Department Stores properties upon the lender accepting title to the properties. In July 2011, the REIT was legally released from its</a:t>
            </a:r>
          </a:p>
          <a:p>
            <a:r>
              <a:rPr lang="en-US" dirty="0" smtClean="0"/>
              <a:t>mortgage on the final Boscov Department Store property upon the lender accepting title to the property. As a result, the investment</a:t>
            </a:r>
          </a:p>
          <a:p>
            <a:r>
              <a:rPr lang="en-US" dirty="0" smtClean="0"/>
              <a:t>properties, the mortgages and the accrued interest on the mortgages were all derecognized resulting in a gain on extinguishment of</a:t>
            </a:r>
          </a:p>
          <a:p>
            <a:r>
              <a:rPr lang="en-US" dirty="0" smtClean="0"/>
              <a:t>debt of $0.2 million for the three months and $19.7 million for the year ended December 31, 2011</a:t>
            </a:r>
          </a:p>
          <a:p>
            <a:endParaRPr lang="en-US" dirty="0" smtClean="0"/>
          </a:p>
          <a:p>
            <a:r>
              <a:rPr lang="en-US" dirty="0" smtClean="0"/>
              <a:t>The Income Tax Act (Canada) contains legislation (the “SIFT Rules”) affecting the tax treatment of “specified investment </a:t>
            </a:r>
            <a:r>
              <a:rPr lang="en-US" dirty="0" err="1" smtClean="0"/>
              <a:t>flowthrough</a:t>
            </a:r>
            <a:r>
              <a:rPr lang="en-US" dirty="0" smtClean="0"/>
              <a:t>”</a:t>
            </a:r>
          </a:p>
          <a:p>
            <a:r>
              <a:rPr lang="en-US" dirty="0" smtClean="0"/>
              <a:t>(“SIFT”) trusts. The SIFT Rules provide for a transition period until 2011 for</a:t>
            </a:r>
          </a:p>
          <a:p>
            <a:r>
              <a:rPr lang="en-US" dirty="0" smtClean="0"/>
              <a:t>publicly-traded trusts like the REIT which existed prior to November 1, 2006. Under the SIFT Rules, distributions of certain</a:t>
            </a:r>
          </a:p>
          <a:p>
            <a:r>
              <a:rPr lang="en-US" dirty="0" smtClean="0"/>
              <a:t>income by a SIFT are not deductible in computing the SIFT’s taxable income, and a SIFT is subject to tax on such income at a</a:t>
            </a:r>
          </a:p>
          <a:p>
            <a:r>
              <a:rPr lang="en-US" dirty="0" smtClean="0"/>
              <a:t>rate that is substantially equivalent to the general tax rate applicable to a Canadian corporation. The SIFT Rules do not apply to</a:t>
            </a:r>
          </a:p>
          <a:p>
            <a:r>
              <a:rPr lang="en-US" dirty="0" smtClean="0"/>
              <a:t>a publicly-traded trust that qualifies as a real estate investment trust under the Income Tax Act (Canada). The REIT completed</a:t>
            </a:r>
          </a:p>
          <a:p>
            <a:r>
              <a:rPr lang="en-US" dirty="0" smtClean="0"/>
              <a:t>the necessary tax restructuring to qualify as a real estate investment trust effective June 30, 2010. For periods before it</a:t>
            </a:r>
          </a:p>
          <a:p>
            <a:r>
              <a:rPr lang="en-US" dirty="0" smtClean="0"/>
              <a:t>qualified, the REIT recorded deferred tax liabilities in respect of temporary differences expected to reverse after January 1, 2011.</a:t>
            </a:r>
          </a:p>
          <a:p>
            <a:r>
              <a:rPr lang="en-US" dirty="0" smtClean="0"/>
              <a:t>Such deferred tax liability was reversed as an adjustment to deferred income tax expense in income and as an adjustment to</a:t>
            </a:r>
          </a:p>
          <a:p>
            <a:r>
              <a:rPr lang="en-US" dirty="0" smtClean="0"/>
              <a:t>other comprehensive income during the second quarter of 2010, when the REIT became a qualifying REIT.</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1435399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operating income up $52.8 million during this year – Driven by income from acquired properties, NOI increased by 53% </a:t>
            </a:r>
          </a:p>
          <a:p>
            <a:r>
              <a:rPr lang="en-US" dirty="0" smtClean="0"/>
              <a:t>over the prior year comparative period which</a:t>
            </a:r>
            <a:r>
              <a:rPr lang="en-US" baseline="0" dirty="0" smtClean="0"/>
              <a:t> is d</a:t>
            </a:r>
            <a:r>
              <a:rPr lang="en-US" dirty="0" smtClean="0"/>
              <a:t>riven by occupancy increases in Edmonton, Vancouver, Saskatchewan and Toronto.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279772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http://www.deloitte.com/assets/Dcom-Canada/Local%20Assets/Documents/REITGuide2(1).pdf</a:t>
            </a:r>
            <a:br>
              <a:rPr lang="en-CA" dirty="0" smtClean="0"/>
            </a:br>
            <a:r>
              <a:rPr lang="en-CA" dirty="0" smtClean="0"/>
              <a:t>http://www.sec.gov/answers/reits.htm</a:t>
            </a:r>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6</a:t>
            </a:fld>
            <a:endParaRPr lang="en-CA"/>
          </a:p>
        </p:txBody>
      </p:sp>
    </p:spTree>
    <p:extLst>
      <p:ext uri="{BB962C8B-B14F-4D97-AF65-F5344CB8AC3E}">
        <p14:creationId xmlns:p14="http://schemas.microsoft.com/office/powerpoint/2010/main" val="1246728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 operating income up $52.8 million during this year – Driven by income from acquired properties, NOI increased by 53% </a:t>
            </a:r>
          </a:p>
          <a:p>
            <a:r>
              <a:rPr lang="en-US" dirty="0" smtClean="0"/>
              <a:t>over the prior year comparative period which</a:t>
            </a:r>
            <a:r>
              <a:rPr lang="en-US" baseline="0" dirty="0" smtClean="0"/>
              <a:t> is d</a:t>
            </a:r>
            <a:r>
              <a:rPr lang="en-US" dirty="0" smtClean="0"/>
              <a:t>riven by occupancy increases in Edmonton, Vancouver, Saskatchewan and Toronto. </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2797728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Impairment reversal on investment properties (2011-2,852) (2010-101,165)</a:t>
            </a:r>
          </a:p>
          <a:p>
            <a:endParaRPr lang="en-US" dirty="0" smtClean="0"/>
          </a:p>
          <a:p>
            <a:r>
              <a:rPr lang="en-US" dirty="0" smtClean="0"/>
              <a:t>During the year ended December 31, 2010, the REIT recorded the reversal of $101,165 in previously recorded impairment</a:t>
            </a:r>
          </a:p>
          <a:p>
            <a:r>
              <a:rPr lang="en-US" dirty="0" smtClean="0"/>
              <a:t>losses on 63 properties (31 properties in the U.S. and 32 in Canada).</a:t>
            </a:r>
          </a:p>
          <a:p>
            <a:r>
              <a:rPr lang="en-US" dirty="0" smtClean="0"/>
              <a:t>These reversals of previously recorded impairment losses were triggered by the significant improvement of the real estate market</a:t>
            </a:r>
          </a:p>
          <a:p>
            <a:r>
              <a:rPr lang="en-US" dirty="0" smtClean="0"/>
              <a:t>during 2010. The economic downturn in 2008 and 2009 had decreased the market value of a number of the REIT’s investment</a:t>
            </a:r>
          </a:p>
          <a:p>
            <a:r>
              <a:rPr lang="en-US" dirty="0" smtClean="0"/>
              <a:t>properties due to weak demand. During 2010, the economy began to rebound and the REIT’s investment properties increased</a:t>
            </a:r>
          </a:p>
          <a:p>
            <a:r>
              <a:rPr lang="en-US" dirty="0" smtClean="0"/>
              <a:t>in value. This change in economic conditions increased the market rent and adjusted discount rates </a:t>
            </a:r>
            <a:r>
              <a:rPr lang="en-US" dirty="0" err="1" smtClean="0"/>
              <a:t>favourably</a:t>
            </a:r>
            <a:r>
              <a:rPr lang="en-US" dirty="0" smtClean="0"/>
              <a:t> for many of the</a:t>
            </a:r>
          </a:p>
          <a:p>
            <a:r>
              <a:rPr lang="en-US" dirty="0" smtClean="0"/>
              <a:t>REIT’s previously impaired properties.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1189577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Impairment reversal on investment properties (2011-2,852) (2010-101,165)</a:t>
            </a:r>
          </a:p>
          <a:p>
            <a:endParaRPr lang="en-US" dirty="0" smtClean="0"/>
          </a:p>
          <a:p>
            <a:r>
              <a:rPr lang="en-US" dirty="0" smtClean="0"/>
              <a:t>During the year ended December 31, 2010, the REIT recorded the reversal of $101,165 in previously recorded impairment</a:t>
            </a:r>
          </a:p>
          <a:p>
            <a:r>
              <a:rPr lang="en-US" dirty="0" smtClean="0"/>
              <a:t>losses on 63 properties (31 properties in the U.S. and 32 in Canada).</a:t>
            </a:r>
          </a:p>
          <a:p>
            <a:r>
              <a:rPr lang="en-US" dirty="0" smtClean="0"/>
              <a:t>These reversals of previously recorded impairment losses were triggered by the significant improvement of the real estate market</a:t>
            </a:r>
          </a:p>
          <a:p>
            <a:r>
              <a:rPr lang="en-US" dirty="0" smtClean="0"/>
              <a:t>during 2010. The economic downturn in 2008 and 2009 had decreased the market value of a number of the REIT’s investment</a:t>
            </a:r>
          </a:p>
          <a:p>
            <a:r>
              <a:rPr lang="en-US" dirty="0" smtClean="0"/>
              <a:t>properties due to weak demand. During 2010, the economy began to rebound and the REIT’s investment properties increased</a:t>
            </a:r>
          </a:p>
          <a:p>
            <a:r>
              <a:rPr lang="en-US" dirty="0" smtClean="0"/>
              <a:t>in value. This change in economic conditions increased the market rent and adjusted discount rates </a:t>
            </a:r>
            <a:r>
              <a:rPr lang="en-US" dirty="0" err="1" smtClean="0"/>
              <a:t>favourably</a:t>
            </a:r>
            <a:r>
              <a:rPr lang="en-US" dirty="0" smtClean="0"/>
              <a:t> for many of the</a:t>
            </a:r>
          </a:p>
          <a:p>
            <a:r>
              <a:rPr lang="en-US" dirty="0" smtClean="0"/>
              <a:t>REIT’s previously impaired properties.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1189577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2517441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2517441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2517441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2517441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Funds from operations is</a:t>
            </a:r>
            <a:r>
              <a:rPr lang="en-US" altLang="zh-CN" baseline="0" dirty="0" smtClean="0"/>
              <a:t> still increasing</a:t>
            </a:r>
            <a:r>
              <a:rPr lang="en-US" altLang="zh-CN" dirty="0" smtClean="0"/>
              <a:t> – FFO per unit is $1.7, up $0.27</a:t>
            </a:r>
            <a:r>
              <a:rPr lang="en-US" altLang="zh-CN" baseline="0" dirty="0" smtClean="0"/>
              <a:t> during </a:t>
            </a:r>
            <a:r>
              <a:rPr lang="en-US" altLang="zh-CN" dirty="0" smtClean="0"/>
              <a:t>2011, reflecting the </a:t>
            </a:r>
          </a:p>
          <a:p>
            <a:r>
              <a:rPr lang="en-US" altLang="zh-CN" dirty="0" smtClean="0"/>
              <a:t>impact of accretive acquisitions as well as comparative NOI growth and </a:t>
            </a:r>
            <a:r>
              <a:rPr lang="en-US" altLang="zh-CN" dirty="0" err="1" smtClean="0"/>
              <a:t>refinancings</a:t>
            </a:r>
            <a:r>
              <a:rPr lang="en-US" altLang="zh-CN" dirty="0" smtClean="0"/>
              <a:t> completed at lower rates.</a:t>
            </a:r>
            <a:endParaRPr lang="zh-CN" alt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590071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consistently executed a disciplined and proven</a:t>
            </a:r>
          </a:p>
          <a:p>
            <a:r>
              <a:rPr lang="en-US" dirty="0" smtClean="0"/>
              <a:t>strategy of building a solid portfolio of </a:t>
            </a:r>
            <a:r>
              <a:rPr lang="en-US" dirty="0" err="1" smtClean="0"/>
              <a:t>incomeproducing</a:t>
            </a:r>
            <a:endParaRPr lang="en-US" dirty="0" smtClean="0"/>
          </a:p>
          <a:p>
            <a:r>
              <a:rPr lang="en-US" dirty="0" smtClean="0"/>
              <a:t>properties that can withstand economic and</a:t>
            </a:r>
          </a:p>
          <a:p>
            <a:r>
              <a:rPr lang="en-US" dirty="0" smtClean="0"/>
              <a:t>real estate cycles.</a:t>
            </a:r>
          </a:p>
          <a:p>
            <a:r>
              <a:rPr lang="en-US" dirty="0" smtClean="0"/>
              <a:t>• Our strategy is focused on locking in predictable</a:t>
            </a:r>
          </a:p>
          <a:p>
            <a:r>
              <a:rPr lang="en-US" dirty="0" smtClean="0"/>
              <a:t>income with fixed costs.</a:t>
            </a:r>
          </a:p>
          <a:p>
            <a:r>
              <a:rPr lang="en-US" dirty="0" smtClean="0"/>
              <a:t>o We lease our premises to highly creditworthy</a:t>
            </a:r>
          </a:p>
          <a:p>
            <a:r>
              <a:rPr lang="en-US" dirty="0" smtClean="0"/>
              <a:t>tenants,</a:t>
            </a:r>
          </a:p>
          <a:p>
            <a:r>
              <a:rPr lang="en-US" dirty="0" smtClean="0"/>
              <a:t>on a long-term basis, with contractual rental</a:t>
            </a:r>
          </a:p>
          <a:p>
            <a:r>
              <a:rPr lang="en-US" dirty="0" smtClean="0"/>
              <a:t>escalations.</a:t>
            </a:r>
          </a:p>
          <a:p>
            <a:r>
              <a:rPr lang="en-US" dirty="0" smtClean="0"/>
              <a:t>o Our properties are diversified by type and by region.</a:t>
            </a:r>
          </a:p>
          <a:p>
            <a:r>
              <a:rPr lang="en-US" dirty="0" smtClean="0"/>
              <a:t>o And we further reduce risk by securing long-term</a:t>
            </a:r>
          </a:p>
          <a:p>
            <a:r>
              <a:rPr lang="en-US" dirty="0" smtClean="0"/>
              <a:t>property financing </a:t>
            </a:r>
            <a:r>
              <a:rPr lang="en-US" sz="1400" dirty="0"/>
              <a:t>with fixed-rate mortgages.</a:t>
            </a:r>
          </a:p>
          <a:p>
            <a:r>
              <a:rPr lang="en-US" sz="1400" dirty="0"/>
              <a:t>• We grow and cull our portfolio pro-actively, with</a:t>
            </a:r>
          </a:p>
          <a:p>
            <a:r>
              <a:rPr lang="en-US" sz="1400" dirty="0"/>
              <a:t>accretive acquisitions, and selective dispositions.</a:t>
            </a:r>
          </a:p>
          <a:p>
            <a:r>
              <a:rPr lang="en-US" sz="1400" dirty="0"/>
              <a:t>4</a:t>
            </a:r>
          </a:p>
          <a:p>
            <a:r>
              <a:rPr lang="en-US" sz="1400" dirty="0"/>
              <a:t>• And we develop quality properties, only on a preleased</a:t>
            </a:r>
          </a:p>
          <a:p>
            <a:r>
              <a:rPr lang="en-US" sz="1400" dirty="0"/>
              <a:t>basis while at all times maintaining a strong</a:t>
            </a:r>
          </a:p>
          <a:p>
            <a:r>
              <a:rPr lang="en-US" sz="1400" dirty="0"/>
              <a:t>balance sheet with a conservative capital structure</a:t>
            </a:r>
            <a:r>
              <a:rPr lang="en-US" dirty="0" smtClean="0"/>
              <a:t>.</a:t>
            </a:r>
            <a:endParaRPr lang="en-US" dirty="0"/>
          </a:p>
        </p:txBody>
      </p:sp>
      <p:sp>
        <p:nvSpPr>
          <p:cNvPr id="4" name="Slide Number Placeholder 3"/>
          <p:cNvSpPr>
            <a:spLocks noGrp="1"/>
          </p:cNvSpPr>
          <p:nvPr>
            <p:ph type="sldNum" sz="quarter" idx="10"/>
          </p:nvPr>
        </p:nvSpPr>
        <p:spPr/>
        <p:txBody>
          <a:bodyPr/>
          <a:lstStyle/>
          <a:p>
            <a:fld id="{5DE1CB33-0FE5-F946-BFC9-339D6ED22529}"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val="3519088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99966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http://www.advisorperspectives.com/commentaries/abbett_111612.php</a:t>
            </a:r>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13</a:t>
            </a:fld>
            <a:endParaRPr lang="en-CA"/>
          </a:p>
        </p:txBody>
      </p:sp>
    </p:spTree>
    <p:extLst>
      <p:ext uri="{BB962C8B-B14F-4D97-AF65-F5344CB8AC3E}">
        <p14:creationId xmlns:p14="http://schemas.microsoft.com/office/powerpoint/2010/main" val="2446113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3269603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4248079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March</a:t>
            </a:r>
            <a:r>
              <a:rPr lang="en-US" baseline="0" dirty="0" smtClean="0"/>
              <a:t> 31, 2014 at RioCan’s interest</a:t>
            </a: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1332694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340 in total</a:t>
            </a: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val="4003167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3412579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204</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205</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206</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207</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208</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Source: Retrieved from: http://www.tmx.com/en/pdf/RealEstate_listing.pdf</a:t>
            </a:r>
          </a:p>
          <a:p>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14</a:t>
            </a:fld>
            <a:endParaRPr lang="en-CA"/>
          </a:p>
        </p:txBody>
      </p:sp>
    </p:spTree>
    <p:extLst>
      <p:ext uri="{BB962C8B-B14F-4D97-AF65-F5344CB8AC3E}">
        <p14:creationId xmlns:p14="http://schemas.microsoft.com/office/powerpoint/2010/main" val="33714388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209</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210</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211</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212</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213</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214</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215</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r>
              <a:rPr lang="en-US" dirty="0"/>
              <a:t>Connected to </a:t>
            </a:r>
            <a:r>
              <a:rPr lang="en-US" b="1" dirty="0"/>
              <a:t>65</a:t>
            </a:r>
            <a:r>
              <a:rPr lang="en-US" dirty="0"/>
              <a:t> Board members in </a:t>
            </a:r>
            <a:r>
              <a:rPr lang="en-US" b="1" dirty="0"/>
              <a:t>6</a:t>
            </a:r>
            <a:r>
              <a:rPr lang="en-US" dirty="0"/>
              <a:t> different organizations across </a:t>
            </a:r>
            <a:r>
              <a:rPr lang="en-US" b="1" dirty="0"/>
              <a:t>9</a:t>
            </a:r>
            <a:r>
              <a:rPr lang="en-US" dirty="0"/>
              <a:t> different industries</a:t>
            </a:r>
          </a:p>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216</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r>
              <a:rPr lang="en-US" dirty="0"/>
              <a:t>Connected to </a:t>
            </a:r>
            <a:r>
              <a:rPr lang="en-US" b="1" dirty="0"/>
              <a:t>65</a:t>
            </a:r>
            <a:r>
              <a:rPr lang="en-US" dirty="0"/>
              <a:t> Board members in </a:t>
            </a:r>
            <a:r>
              <a:rPr lang="en-US" b="1" dirty="0"/>
              <a:t>6</a:t>
            </a:r>
            <a:r>
              <a:rPr lang="en-US" dirty="0"/>
              <a:t> different organizations across </a:t>
            </a:r>
            <a:r>
              <a:rPr lang="en-US" b="1" dirty="0"/>
              <a:t>9</a:t>
            </a:r>
            <a:r>
              <a:rPr lang="en-US" dirty="0"/>
              <a:t> different industries</a:t>
            </a:r>
          </a:p>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217</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http://online.wsj.com/news/articles/SB1012944839582029160</a:t>
            </a:r>
          </a:p>
        </p:txBody>
      </p:sp>
      <p:sp>
        <p:nvSpPr>
          <p:cNvPr id="4" name="Slide Number Placeholder 3"/>
          <p:cNvSpPr>
            <a:spLocks noGrp="1"/>
          </p:cNvSpPr>
          <p:nvPr>
            <p:ph type="sldNum" sz="quarter" idx="10"/>
          </p:nvPr>
        </p:nvSpPr>
        <p:spPr/>
        <p:txBody>
          <a:bodyPr/>
          <a:lstStyle/>
          <a:p>
            <a:fld id="{58CDD687-F81C-4394-B337-41E1AEFA6D7D}" type="slidenum">
              <a:rPr lang="en-CA" smtClean="0"/>
              <a:t>15</a:t>
            </a:fld>
            <a:endParaRPr lang="en-CA"/>
          </a:p>
        </p:txBody>
      </p:sp>
    </p:spTree>
    <p:extLst>
      <p:ext uri="{BB962C8B-B14F-4D97-AF65-F5344CB8AC3E}">
        <p14:creationId xmlns:p14="http://schemas.microsoft.com/office/powerpoint/2010/main" val="40957536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230">
              <a:defRPr/>
            </a:pPr>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219</a:t>
            </a:fld>
            <a:endParaRPr lang="en-US">
              <a:solidFill>
                <a:prstClr val="black"/>
              </a:solidFill>
            </a:endParaRPr>
          </a:p>
        </p:txBody>
      </p:sp>
    </p:spTree>
    <p:extLst>
      <p:ext uri="{BB962C8B-B14F-4D97-AF65-F5344CB8AC3E}">
        <p14:creationId xmlns:p14="http://schemas.microsoft.com/office/powerpoint/2010/main" val="1748534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3894" indent="-293894">
              <a:buFont typeface="Arial"/>
              <a:buChar char="•"/>
            </a:pP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220</a:t>
            </a:fld>
            <a:endParaRPr lang="en-US">
              <a:solidFill>
                <a:prstClr val="black"/>
              </a:solidFill>
            </a:endParaRPr>
          </a:p>
        </p:txBody>
      </p:sp>
    </p:spTree>
    <p:extLst>
      <p:ext uri="{BB962C8B-B14F-4D97-AF65-F5344CB8AC3E}">
        <p14:creationId xmlns:p14="http://schemas.microsoft.com/office/powerpoint/2010/main" val="7756839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3894" indent="-293894">
              <a:buFont typeface="Arial"/>
              <a:buChar char="•"/>
            </a:pP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221</a:t>
            </a:fld>
            <a:endParaRPr lang="en-US">
              <a:solidFill>
                <a:prstClr val="black"/>
              </a:solidFill>
            </a:endParaRPr>
          </a:p>
        </p:txBody>
      </p:sp>
    </p:spTree>
    <p:extLst>
      <p:ext uri="{BB962C8B-B14F-4D97-AF65-F5344CB8AC3E}">
        <p14:creationId xmlns:p14="http://schemas.microsoft.com/office/powerpoint/2010/main" val="775683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3894" indent="-293894">
              <a:buFont typeface="Arial"/>
              <a:buChar char="•"/>
            </a:pP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7756839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225</a:t>
            </a:fld>
            <a:endParaRPr lang="en-US">
              <a:solidFill>
                <a:prstClr val="black"/>
              </a:solidFill>
            </a:endParaRPr>
          </a:p>
        </p:txBody>
      </p:sp>
    </p:spTree>
    <p:extLst>
      <p:ext uri="{BB962C8B-B14F-4D97-AF65-F5344CB8AC3E}">
        <p14:creationId xmlns:p14="http://schemas.microsoft.com/office/powerpoint/2010/main" val="3090291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226</a:t>
            </a:fld>
            <a:endParaRPr lang="en-US">
              <a:solidFill>
                <a:prstClr val="black"/>
              </a:solidFill>
            </a:endParaRPr>
          </a:p>
        </p:txBody>
      </p:sp>
    </p:spTree>
    <p:extLst>
      <p:ext uri="{BB962C8B-B14F-4D97-AF65-F5344CB8AC3E}">
        <p14:creationId xmlns:p14="http://schemas.microsoft.com/office/powerpoint/2010/main" val="30902914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229</a:t>
            </a:fld>
            <a:endParaRPr lang="en-US">
              <a:solidFill>
                <a:prstClr val="black"/>
              </a:solidFill>
            </a:endParaRPr>
          </a:p>
        </p:txBody>
      </p:sp>
    </p:spTree>
    <p:extLst>
      <p:ext uri="{BB962C8B-B14F-4D97-AF65-F5344CB8AC3E}">
        <p14:creationId xmlns:p14="http://schemas.microsoft.com/office/powerpoint/2010/main" val="39490968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336" indent="-176336">
              <a:buFont typeface="Arial"/>
              <a:buChar char="•"/>
            </a:pP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230</a:t>
            </a:fld>
            <a:endParaRPr lang="en-US">
              <a:solidFill>
                <a:prstClr val="black"/>
              </a:solidFill>
            </a:endParaRPr>
          </a:p>
        </p:txBody>
      </p:sp>
    </p:spTree>
    <p:extLst>
      <p:ext uri="{BB962C8B-B14F-4D97-AF65-F5344CB8AC3E}">
        <p14:creationId xmlns:p14="http://schemas.microsoft.com/office/powerpoint/2010/main" val="3949096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231</a:t>
            </a:fld>
            <a:endParaRPr lang="en-US">
              <a:solidFill>
                <a:prstClr val="black"/>
              </a:solidFill>
            </a:endParaRPr>
          </a:p>
        </p:txBody>
      </p:sp>
    </p:spTree>
    <p:extLst>
      <p:ext uri="{BB962C8B-B14F-4D97-AF65-F5344CB8AC3E}">
        <p14:creationId xmlns:p14="http://schemas.microsoft.com/office/powerpoint/2010/main" val="39490968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232</a:t>
            </a:fld>
            <a:endParaRPr lang="en-US">
              <a:solidFill>
                <a:prstClr val="black"/>
              </a:solidFill>
            </a:endParaRPr>
          </a:p>
        </p:txBody>
      </p:sp>
    </p:spTree>
    <p:extLst>
      <p:ext uri="{BB962C8B-B14F-4D97-AF65-F5344CB8AC3E}">
        <p14:creationId xmlns:p14="http://schemas.microsoft.com/office/powerpoint/2010/main" val="394909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http://www.raymondjames.ca/en_ca/equity_capital_markets/equity_research/sample_research/docs/Real%20Estate%20-%20October%204th,%202012.pdf</a:t>
            </a:r>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17</a:t>
            </a:fld>
            <a:endParaRPr lang="en-CA"/>
          </a:p>
        </p:txBody>
      </p:sp>
    </p:spTree>
    <p:extLst>
      <p:ext uri="{BB962C8B-B14F-4D97-AF65-F5344CB8AC3E}">
        <p14:creationId xmlns:p14="http://schemas.microsoft.com/office/powerpoint/2010/main" val="31268330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130</a:t>
            </a:r>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234</a:t>
            </a:fld>
            <a:endParaRPr lang="en-US">
              <a:solidFill>
                <a:prstClr val="black"/>
              </a:solidFill>
            </a:endParaRPr>
          </a:p>
        </p:txBody>
      </p:sp>
    </p:spTree>
    <p:extLst>
      <p:ext uri="{BB962C8B-B14F-4D97-AF65-F5344CB8AC3E}">
        <p14:creationId xmlns:p14="http://schemas.microsoft.com/office/powerpoint/2010/main" val="14097907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241</a:t>
            </a:fld>
            <a:endParaRPr lang="en-US">
              <a:solidFill>
                <a:prstClr val="black"/>
              </a:solidFill>
            </a:endParaRPr>
          </a:p>
        </p:txBody>
      </p:sp>
    </p:spTree>
    <p:extLst>
      <p:ext uri="{BB962C8B-B14F-4D97-AF65-F5344CB8AC3E}">
        <p14:creationId xmlns:p14="http://schemas.microsoft.com/office/powerpoint/2010/main" val="1262477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242</a:t>
            </a:fld>
            <a:endParaRPr lang="en-US">
              <a:solidFill>
                <a:prstClr val="black"/>
              </a:solidFill>
            </a:endParaRPr>
          </a:p>
        </p:txBody>
      </p:sp>
    </p:spTree>
    <p:extLst>
      <p:ext uri="{BB962C8B-B14F-4D97-AF65-F5344CB8AC3E}">
        <p14:creationId xmlns:p14="http://schemas.microsoft.com/office/powerpoint/2010/main" val="19847207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E68BF9-0B55-004B-A923-6BD28FD7255F}" type="slidenum">
              <a:rPr lang="en-US" smtClean="0">
                <a:solidFill>
                  <a:prstClr val="black"/>
                </a:solidFill>
              </a:rPr>
              <a:pPr/>
              <a:t>243</a:t>
            </a:fld>
            <a:endParaRPr lang="en-US">
              <a:solidFill>
                <a:prstClr val="black"/>
              </a:solidFill>
            </a:endParaRPr>
          </a:p>
        </p:txBody>
      </p:sp>
    </p:spTree>
    <p:extLst>
      <p:ext uri="{BB962C8B-B14F-4D97-AF65-F5344CB8AC3E}">
        <p14:creationId xmlns:p14="http://schemas.microsoft.com/office/powerpoint/2010/main" val="265399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http://www.advisorperspectives.com/commentaries/abbett_111612.php</a:t>
            </a:r>
            <a:endParaRPr lang="en-CA" dirty="0"/>
          </a:p>
        </p:txBody>
      </p:sp>
      <p:sp>
        <p:nvSpPr>
          <p:cNvPr id="4" name="Slide Number Placeholder 3"/>
          <p:cNvSpPr>
            <a:spLocks noGrp="1"/>
          </p:cNvSpPr>
          <p:nvPr>
            <p:ph type="sldNum" sz="quarter" idx="10"/>
          </p:nvPr>
        </p:nvSpPr>
        <p:spPr/>
        <p:txBody>
          <a:bodyPr/>
          <a:lstStyle/>
          <a:p>
            <a:fld id="{58CDD687-F81C-4394-B337-41E1AEFA6D7D}" type="slidenum">
              <a:rPr lang="en-CA" smtClean="0"/>
              <a:t>19</a:t>
            </a:fld>
            <a:endParaRPr lang="en-CA"/>
          </a:p>
        </p:txBody>
      </p:sp>
    </p:spTree>
    <p:extLst>
      <p:ext uri="{BB962C8B-B14F-4D97-AF65-F5344CB8AC3E}">
        <p14:creationId xmlns:p14="http://schemas.microsoft.com/office/powerpoint/2010/main" val="231388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DA3A156-84E3-4CF5-B520-4585E7D6DCB2}"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EEA2B4-029F-4053-93C9-A161392BF601}" type="slidenum">
              <a:rPr lang="en-CA" smtClean="0"/>
              <a:t>‹#›</a:t>
            </a:fld>
            <a:endParaRPr lang="en-CA"/>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3A156-84E3-4CF5-B520-4585E7D6DCB2}"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3A156-84E3-4CF5-B520-4585E7D6DCB2}"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48BEE3-2333-40E4-8933-90E3D78E93BF}" type="datetime1">
              <a:rPr lang="en-US" smtClean="0">
                <a:solidFill>
                  <a:prstClr val="black">
                    <a:tint val="75000"/>
                  </a:prstClr>
                </a:solidFill>
              </a:rPr>
              <a:pPr/>
              <a:t>7/2/2014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380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E8094-171A-46F3-BB5E-8D2514E2A0D6}" type="datetime1">
              <a:rPr lang="en-US" smtClean="0">
                <a:solidFill>
                  <a:prstClr val="black">
                    <a:tint val="75000"/>
                  </a:prstClr>
                </a:solidFill>
              </a:rPr>
              <a:pPr/>
              <a:t>7/2/2014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951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6AC9D5-F5F5-425F-AFE6-66206944CB44}" type="datetime1">
              <a:rPr lang="en-US" smtClean="0">
                <a:solidFill>
                  <a:prstClr val="black">
                    <a:tint val="75000"/>
                  </a:prstClr>
                </a:solidFill>
              </a:rPr>
              <a:pPr/>
              <a:t>7/2/2014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217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2A0FC5-5223-4A5A-836B-06C5199557FB}" type="datetime1">
              <a:rPr lang="en-US" smtClean="0">
                <a:solidFill>
                  <a:prstClr val="black">
                    <a:tint val="75000"/>
                  </a:prstClr>
                </a:solidFill>
              </a:rPr>
              <a:pPr/>
              <a:t>7/2/2014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323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45AC15-8D09-41FA-81E0-DFC205FD2403}" type="datetime1">
              <a:rPr lang="en-US" smtClean="0">
                <a:solidFill>
                  <a:prstClr val="black">
                    <a:tint val="75000"/>
                  </a:prstClr>
                </a:solidFill>
              </a:rPr>
              <a:pPr/>
              <a:t>7/2/2014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098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D54DAC-D6D3-4ACC-AD17-039A891DCDDD}" type="datetime1">
              <a:rPr lang="en-US" smtClean="0">
                <a:solidFill>
                  <a:prstClr val="black">
                    <a:tint val="75000"/>
                  </a:prstClr>
                </a:solidFill>
              </a:rPr>
              <a:pPr/>
              <a:t>7/2/2014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885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4DC7E-A7C6-4AE3-BFB8-4A4D375B5D84}" type="datetime1">
              <a:rPr lang="en-US" smtClean="0">
                <a:solidFill>
                  <a:prstClr val="black">
                    <a:tint val="75000"/>
                  </a:prstClr>
                </a:solidFill>
              </a:rPr>
              <a:pPr/>
              <a:t>7/2/2014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872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CF3EF5-CE1E-4885-B988-93F8906ECFD9}" type="datetime1">
              <a:rPr lang="en-US" smtClean="0">
                <a:solidFill>
                  <a:prstClr val="black">
                    <a:tint val="75000"/>
                  </a:prstClr>
                </a:solidFill>
              </a:rPr>
              <a:pPr/>
              <a:t>7/2/2014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8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3A156-84E3-4CF5-B520-4585E7D6DCB2}"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A073A-C21B-4889-AF5F-9D44DFC0FBF6}" type="datetime1">
              <a:rPr lang="en-US" smtClean="0">
                <a:solidFill>
                  <a:prstClr val="black">
                    <a:tint val="75000"/>
                  </a:prstClr>
                </a:solidFill>
              </a:rPr>
              <a:pPr/>
              <a:t>7/2/2014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881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08880-14AA-4E75-9351-2A8F74ECB0C8}" type="datetime1">
              <a:rPr lang="en-US" smtClean="0">
                <a:solidFill>
                  <a:prstClr val="black">
                    <a:tint val="75000"/>
                  </a:prstClr>
                </a:solidFill>
              </a:rPr>
              <a:pPr/>
              <a:t>7/2/2014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80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3FCFF-4878-4551-9071-C0B66E86B43C}" type="datetime1">
              <a:rPr lang="en-US" smtClean="0">
                <a:solidFill>
                  <a:prstClr val="black">
                    <a:tint val="75000"/>
                  </a:prstClr>
                </a:solidFill>
              </a:rPr>
              <a:pPr/>
              <a:t>7/2/2014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520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1789C0F2-17E0-497A-9BBE-0C73201AAFE3}"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3417907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8461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8365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7088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944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523954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7935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A3A156-84E3-4CF5-B520-4585E7D6DCB2}" type="datetimeFigureOut">
              <a:rPr lang="en-CA" smtClean="0"/>
              <a:t>02/07/2014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7EEA2B4-029F-4053-93C9-A161392BF601}" type="slidenum">
              <a:rPr lang="en-CA" smtClean="0"/>
              <a:t>‹#›</a:t>
            </a:fld>
            <a:endParaRPr lang="en-CA"/>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16931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86865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589740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94C105-27FF-FD45-B6B5-47B0797BFD2B}" type="datetimeFigureOut">
              <a:rPr lang="en-US" smtClean="0">
                <a:solidFill>
                  <a:prstClr val="black">
                    <a:lumMod val="65000"/>
                    <a:lumOff val="35000"/>
                  </a:prstClr>
                </a:solidFill>
              </a:rPr>
              <a:pPr/>
              <a:t>7/2/2014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A38F647A-3A1E-EA49-BB3A-587928DC63B3}"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1192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424456">
                  <a:lumMod val="90000"/>
                  <a:lumOff val="10000"/>
                </a:srgbClr>
              </a:solidFill>
            </a:endParaRPr>
          </a:p>
        </p:txBody>
      </p:sp>
      <p:sp>
        <p:nvSpPr>
          <p:cNvPr id="6" name="Slide Number Placeholder 5"/>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30043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424456">
                  <a:lumMod val="90000"/>
                  <a:lumOff val="10000"/>
                </a:srgbClr>
              </a:solidFill>
            </a:endParaRPr>
          </a:p>
        </p:txBody>
      </p:sp>
      <p:sp>
        <p:nvSpPr>
          <p:cNvPr id="6" name="Slide Number Placeholder 5"/>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334060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424456">
                  <a:lumMod val="90000"/>
                  <a:lumOff val="10000"/>
                </a:srgbClr>
              </a:solidFill>
            </a:endParaRPr>
          </a:p>
        </p:txBody>
      </p:sp>
      <p:sp>
        <p:nvSpPr>
          <p:cNvPr id="6" name="Slide Number Placeholder 5"/>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27560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424456">
                  <a:lumMod val="90000"/>
                  <a:lumOff val="10000"/>
                </a:srgbClr>
              </a:solidFill>
            </a:endParaRPr>
          </a:p>
        </p:txBody>
      </p:sp>
      <p:sp>
        <p:nvSpPr>
          <p:cNvPr id="7" name="Slide Number Placeholder 6"/>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4099071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8" name="Footer Placeholder 7"/>
          <p:cNvSpPr>
            <a:spLocks noGrp="1"/>
          </p:cNvSpPr>
          <p:nvPr>
            <p:ph type="ftr" sz="quarter" idx="11"/>
          </p:nvPr>
        </p:nvSpPr>
        <p:spPr/>
        <p:txBody>
          <a:bodyPr/>
          <a:lstStyle/>
          <a:p>
            <a:endParaRPr lang="en-CA">
              <a:solidFill>
                <a:srgbClr val="424456">
                  <a:lumMod val="90000"/>
                  <a:lumOff val="10000"/>
                </a:srgbClr>
              </a:solidFill>
            </a:endParaRPr>
          </a:p>
        </p:txBody>
      </p:sp>
      <p:sp>
        <p:nvSpPr>
          <p:cNvPr id="9" name="Slide Number Placeholder 8"/>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40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4" name="Footer Placeholder 3"/>
          <p:cNvSpPr>
            <a:spLocks noGrp="1"/>
          </p:cNvSpPr>
          <p:nvPr>
            <p:ph type="ftr" sz="quarter" idx="11"/>
          </p:nvPr>
        </p:nvSpPr>
        <p:spPr/>
        <p:txBody>
          <a:bodyPr/>
          <a:lstStyle/>
          <a:p>
            <a:endParaRPr lang="en-CA">
              <a:solidFill>
                <a:srgbClr val="424456">
                  <a:lumMod val="90000"/>
                  <a:lumOff val="10000"/>
                </a:srgbClr>
              </a:solidFill>
            </a:endParaRPr>
          </a:p>
        </p:txBody>
      </p:sp>
      <p:sp>
        <p:nvSpPr>
          <p:cNvPr id="5" name="Slide Number Placeholder 4"/>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89617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A3A156-84E3-4CF5-B520-4585E7D6DCB2}" type="datetimeFigureOut">
              <a:rPr lang="en-CA" smtClean="0"/>
              <a:t>02/07/2014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3" name="Footer Placeholder 2"/>
          <p:cNvSpPr>
            <a:spLocks noGrp="1"/>
          </p:cNvSpPr>
          <p:nvPr>
            <p:ph type="ftr" sz="quarter" idx="11"/>
          </p:nvPr>
        </p:nvSpPr>
        <p:spPr/>
        <p:txBody>
          <a:bodyPr/>
          <a:lstStyle/>
          <a:p>
            <a:endParaRPr lang="en-CA">
              <a:solidFill>
                <a:srgbClr val="424456">
                  <a:lumMod val="90000"/>
                  <a:lumOff val="10000"/>
                </a:srgbClr>
              </a:solidFill>
            </a:endParaRPr>
          </a:p>
        </p:txBody>
      </p:sp>
      <p:sp>
        <p:nvSpPr>
          <p:cNvPr id="4" name="Slide Number Placeholder 3"/>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461847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424456">
                  <a:lumMod val="90000"/>
                  <a:lumOff val="10000"/>
                </a:srgbClr>
              </a:solidFill>
            </a:endParaRPr>
          </a:p>
        </p:txBody>
      </p:sp>
      <p:sp>
        <p:nvSpPr>
          <p:cNvPr id="7" name="Slide Number Placeholder 6"/>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821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6" name="Footer Placeholder 5"/>
          <p:cNvSpPr>
            <a:spLocks noGrp="1"/>
          </p:cNvSpPr>
          <p:nvPr>
            <p:ph type="ftr" sz="quarter" idx="11"/>
          </p:nvPr>
        </p:nvSpPr>
        <p:spPr/>
        <p:txBody>
          <a:bodyPr/>
          <a:lstStyle/>
          <a:p>
            <a:endParaRPr lang="en-CA">
              <a:solidFill>
                <a:srgbClr val="424456">
                  <a:lumMod val="90000"/>
                  <a:lumOff val="10000"/>
                </a:srgbClr>
              </a:solidFill>
            </a:endParaRPr>
          </a:p>
        </p:txBody>
      </p:sp>
      <p:sp>
        <p:nvSpPr>
          <p:cNvPr id="7" name="Slide Number Placeholder 6"/>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1814322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424456">
                  <a:lumMod val="90000"/>
                  <a:lumOff val="10000"/>
                </a:srgbClr>
              </a:solidFill>
            </a:endParaRPr>
          </a:p>
        </p:txBody>
      </p:sp>
      <p:sp>
        <p:nvSpPr>
          <p:cNvPr id="6" name="Slide Number Placeholder 5"/>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2216149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5" name="Footer Placeholder 4"/>
          <p:cNvSpPr>
            <a:spLocks noGrp="1"/>
          </p:cNvSpPr>
          <p:nvPr>
            <p:ph type="ftr" sz="quarter" idx="11"/>
          </p:nvPr>
        </p:nvSpPr>
        <p:spPr/>
        <p:txBody>
          <a:bodyPr/>
          <a:lstStyle/>
          <a:p>
            <a:endParaRPr lang="en-CA">
              <a:solidFill>
                <a:srgbClr val="424456">
                  <a:lumMod val="90000"/>
                  <a:lumOff val="10000"/>
                </a:srgbClr>
              </a:solidFill>
            </a:endParaRPr>
          </a:p>
        </p:txBody>
      </p:sp>
      <p:sp>
        <p:nvSpPr>
          <p:cNvPr id="6" name="Slide Number Placeholder 5"/>
          <p:cNvSpPr>
            <a:spLocks noGrp="1"/>
          </p:cNvSpPr>
          <p:nvPr>
            <p:ph type="sldNum" sz="quarter" idx="12"/>
          </p:nvPr>
        </p:nvSpPr>
        <p:spPr/>
        <p:txBody>
          <a:body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Tree>
    <p:extLst>
      <p:ext uri="{BB962C8B-B14F-4D97-AF65-F5344CB8AC3E}">
        <p14:creationId xmlns:p14="http://schemas.microsoft.com/office/powerpoint/2010/main" val="6870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A3A156-84E3-4CF5-B520-4585E7D6DCB2}" type="datetimeFigureOut">
              <a:rPr lang="en-CA" smtClean="0"/>
              <a:t>02/07/2014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7EEA2B4-029F-4053-93C9-A161392BF601}" type="slidenum">
              <a:rPr lang="en-CA" smtClean="0"/>
              <a:t>‹#›</a:t>
            </a:fld>
            <a:endParaRPr lang="en-CA"/>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A3A156-84E3-4CF5-B520-4585E7D6DCB2}" type="datetimeFigureOut">
              <a:rPr lang="en-CA" smtClean="0"/>
              <a:t>02/07/2014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3A156-84E3-4CF5-B520-4585E7D6DCB2}" type="datetimeFigureOut">
              <a:rPr lang="en-CA" smtClean="0"/>
              <a:t>02/07/2014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3A156-84E3-4CF5-B520-4585E7D6DCB2}" type="datetimeFigureOut">
              <a:rPr lang="en-CA" smtClean="0"/>
              <a:t>02/07/2014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EEA2B4-029F-4053-93C9-A161392BF601}" type="slidenum">
              <a:rPr lang="en-CA" smtClean="0"/>
              <a:t>‹#›</a:t>
            </a:fld>
            <a:endParaRPr lang="en-CA"/>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A3A156-84E3-4CF5-B520-4585E7D6DCB2}" type="datetimeFigureOut">
              <a:rPr lang="en-CA" smtClean="0"/>
              <a:t>02/07/2014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7EEA2B4-029F-4053-93C9-A161392BF601}"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DA3A156-84E3-4CF5-B520-4585E7D6DCB2}" type="datetimeFigureOut">
              <a:rPr lang="en-CA" smtClean="0"/>
              <a:t>02/07/2014</a:t>
            </a:fld>
            <a:endParaRPr lang="en-CA"/>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7EEA2B4-029F-4053-93C9-A161392BF601}" type="slidenum">
              <a:rPr lang="en-CA" smtClean="0"/>
              <a:t>‹#›</a:t>
            </a:fld>
            <a:endParaRPr lang="en-CA"/>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136277-EAA2-410C-A5C3-19EE146873AB}" type="datetime1">
              <a:rPr lang="en-US" smtClean="0">
                <a:solidFill>
                  <a:prstClr val="black">
                    <a:tint val="75000"/>
                  </a:prstClr>
                </a:solidFill>
              </a:rPr>
              <a:pPr/>
              <a:t>7/2/2014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60DD9-77E9-4A86-86A4-AC56BF3B35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3985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defTabSz="457200"/>
            <a:fld id="{1194C105-27FF-FD45-B6B5-47B0797BFD2B}" type="datetimeFigureOut">
              <a:rPr lang="en-US" smtClean="0">
                <a:solidFill>
                  <a:prstClr val="black">
                    <a:lumMod val="65000"/>
                    <a:lumOff val="35000"/>
                  </a:prstClr>
                </a:solidFill>
              </a:rPr>
              <a:pPr defTabSz="457200"/>
              <a:t>7/2/2014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defTabSz="457200"/>
            <a:fld id="{A38F647A-3A1E-EA49-BB3A-587928DC63B3}" type="slidenum">
              <a:rPr lang="en-US" smtClean="0">
                <a:solidFill>
                  <a:prstClr val="black">
                    <a:lumMod val="65000"/>
                    <a:lumOff val="35000"/>
                  </a:prstClr>
                </a:solidFill>
              </a:rPr>
              <a:pPr defTabSz="457200"/>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101115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DA3A156-84E3-4CF5-B520-4585E7D6DCB2}" type="datetimeFigureOut">
              <a:rPr lang="en-CA" smtClean="0">
                <a:solidFill>
                  <a:srgbClr val="424456">
                    <a:lumMod val="90000"/>
                    <a:lumOff val="10000"/>
                  </a:srgbClr>
                </a:solidFill>
              </a:rPr>
              <a:pPr/>
              <a:t>02/07/2014</a:t>
            </a:fld>
            <a:endParaRPr lang="en-CA">
              <a:solidFill>
                <a:srgbClr val="424456">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CA">
              <a:solidFill>
                <a:srgbClr val="424456">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7EEA2B4-029F-4053-93C9-A161392BF601}" type="slidenum">
              <a:rPr lang="en-CA" smtClean="0">
                <a:solidFill>
                  <a:prstClr val="black">
                    <a:lumMod val="85000"/>
                    <a:lumOff val="15000"/>
                  </a:prstClr>
                </a:solidFill>
              </a:rPr>
              <a:pPr/>
              <a:t>‹#›</a:t>
            </a:fld>
            <a:endParaRPr lang="en-CA">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915207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jpeg"/><Relationship Id="rId5" Type="http://schemas.openxmlformats.org/officeDocument/2006/relationships/diagramColors" Target="../diagrams/colors1.xml"/><Relationship Id="rId10" Type="http://schemas.openxmlformats.org/officeDocument/2006/relationships/image" Target="../media/image11.jpeg"/><Relationship Id="rId4" Type="http://schemas.openxmlformats.org/officeDocument/2006/relationships/diagramQuickStyle" Target="../diagrams/quickStyle1.xml"/><Relationship Id="rId9"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103.png"/><Relationship Id="rId4" Type="http://schemas.openxmlformats.org/officeDocument/2006/relationships/image" Target="../media/image102.png"/></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3.jpeg"/><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s>
</file>

<file path=ppt/slides/_rels/slide14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hyperlink" Target="http://en.wikipedia.org/wiki/Calgary" TargetMode="External"/><Relationship Id="rId7" Type="http://schemas.openxmlformats.org/officeDocument/2006/relationships/image" Target="../media/image132.jpe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131.png"/><Relationship Id="rId5" Type="http://schemas.openxmlformats.org/officeDocument/2006/relationships/hyperlink" Target="http://en.wikipedia.org/wiki/Canada" TargetMode="External"/><Relationship Id="rId4" Type="http://schemas.openxmlformats.org/officeDocument/2006/relationships/hyperlink" Target="http://en.wikipedia.org/wiki/Alberta"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en.wikipedia.org/wiki/Telecommunication" TargetMode="External"/><Relationship Id="rId2" Type="http://schemas.openxmlformats.org/officeDocument/2006/relationships/hyperlink" Target="http://en.wikipedia.org/wiki/Canada" TargetMode="External"/><Relationship Id="rId1" Type="http://schemas.openxmlformats.org/officeDocument/2006/relationships/slideLayout" Target="../slideLayouts/slideLayout35.xml"/><Relationship Id="rId4" Type="http://schemas.openxmlformats.org/officeDocument/2006/relationships/image" Target="../media/image134.gif"/></Relationships>
</file>

<file path=ppt/slides/_rels/slide1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en.wikipedia.org/wiki/Fortune_100" TargetMode="External"/><Relationship Id="rId1" Type="http://schemas.openxmlformats.org/officeDocument/2006/relationships/slideLayout" Target="../slideLayouts/slideLayout35.xml"/><Relationship Id="rId4" Type="http://schemas.openxmlformats.org/officeDocument/2006/relationships/image" Target="../media/image136.jpeg"/></Relationships>
</file>

<file path=ppt/slides/_rels/slide1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5.xml"/></Relationships>
</file>

<file path=ppt/slides/_rels/slide14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142.png"/></Relationships>
</file>

<file path=ppt/slides/_rels/slide14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46.jpe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1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18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5.xml"/></Relationships>
</file>

<file path=ppt/slides/_rels/slide18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1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0.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183.png"/><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9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184.png"/><Relationship Id="rId2" Type="http://schemas.openxmlformats.org/officeDocument/2006/relationships/diagramData" Target="../diagrams/data7.xml"/><Relationship Id="rId1" Type="http://schemas.openxmlformats.org/officeDocument/2006/relationships/slideLayout" Target="../slideLayouts/slideLayout29.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92.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185.png"/><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93.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186.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51.xml"/><Relationship Id="rId1" Type="http://schemas.openxmlformats.org/officeDocument/2006/relationships/slideLayout" Target="../slideLayouts/slideLayout29.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87.png"/><Relationship Id="rId2" Type="http://schemas.openxmlformats.org/officeDocument/2006/relationships/diagramData" Target="../diagrams/data13.xml"/><Relationship Id="rId1" Type="http://schemas.openxmlformats.org/officeDocument/2006/relationships/slideLayout" Target="../slideLayouts/slideLayout2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88.png"/><Relationship Id="rId7" Type="http://schemas.openxmlformats.org/officeDocument/2006/relationships/diagramColors" Target="../diagrams/colors14.xml"/><Relationship Id="rId2" Type="http://schemas.openxmlformats.org/officeDocument/2006/relationships/notesSlide" Target="../notesSlides/notesSlide52.xml"/><Relationship Id="rId1" Type="http://schemas.openxmlformats.org/officeDocument/2006/relationships/slideLayout" Target="../slideLayouts/slideLayout29.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96.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chart" Target="../charts/chart1.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53.xml"/><Relationship Id="rId1" Type="http://schemas.openxmlformats.org/officeDocument/2006/relationships/slideLayout" Target="../slideLayouts/slideLayout29.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5" Type="http://schemas.openxmlformats.org/officeDocument/2006/relationships/image" Target="../media/image190.png"/><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image" Target="../media/image189.png"/></Relationships>
</file>

<file path=ppt/slides/_rels/slide19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91.png"/><Relationship Id="rId1" Type="http://schemas.openxmlformats.org/officeDocument/2006/relationships/slideLayout" Target="../slideLayouts/slideLayout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92.png"/><Relationship Id="rId1" Type="http://schemas.openxmlformats.org/officeDocument/2006/relationships/slideLayout" Target="../slideLayouts/slideLayout2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99.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image" Target="../media/image193.png"/><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54.xml"/><Relationship Id="rId1" Type="http://schemas.openxmlformats.org/officeDocument/2006/relationships/slideLayout" Target="../slideLayouts/slideLayout29.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94.png"/><Relationship Id="rId1" Type="http://schemas.openxmlformats.org/officeDocument/2006/relationships/slideLayout" Target="../slideLayouts/slideLayout2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01.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29.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202.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diagramData" Target="../diagrams/data25.xml"/><Relationship Id="rId12" Type="http://schemas.openxmlformats.org/officeDocument/2006/relationships/image" Target="../media/image195.png"/><Relationship Id="rId2" Type="http://schemas.openxmlformats.org/officeDocument/2006/relationships/diagramData" Target="../diagrams/data24.xml"/><Relationship Id="rId1" Type="http://schemas.openxmlformats.org/officeDocument/2006/relationships/slideLayout" Target="../slideLayouts/slideLayout29.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s>
</file>

<file path=ppt/slides/_rels/slide20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196.png"/><Relationship Id="rId1" Type="http://schemas.openxmlformats.org/officeDocument/2006/relationships/slideLayout" Target="../slideLayouts/slideLayout2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204.xml.rels><?xml version="1.0" encoding="UTF-8" standalone="yes"?>
<Relationships xmlns="http://schemas.openxmlformats.org/package/2006/relationships"><Relationship Id="rId8" Type="http://schemas.openxmlformats.org/officeDocument/2006/relationships/diagramData" Target="../diagrams/data28.xml"/><Relationship Id="rId13" Type="http://schemas.openxmlformats.org/officeDocument/2006/relationships/image" Target="../media/image197.png"/><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55.xml"/><Relationship Id="rId1" Type="http://schemas.openxmlformats.org/officeDocument/2006/relationships/slideLayout" Target="../slideLayouts/slideLayout29.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205.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image" Target="../media/image198.png"/><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notesSlide" Target="../notesSlides/notesSlide56.xml"/><Relationship Id="rId1" Type="http://schemas.openxmlformats.org/officeDocument/2006/relationships/slideLayout" Target="../slideLayouts/slideLayout29.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206.xml.rels><?xml version="1.0" encoding="UTF-8" standalone="yes"?>
<Relationships xmlns="http://schemas.openxmlformats.org/package/2006/relationships"><Relationship Id="rId8" Type="http://schemas.openxmlformats.org/officeDocument/2006/relationships/diagramData" Target="../diagrams/data32.xml"/><Relationship Id="rId13" Type="http://schemas.openxmlformats.org/officeDocument/2006/relationships/image" Target="../media/image199.png"/><Relationship Id="rId3" Type="http://schemas.openxmlformats.org/officeDocument/2006/relationships/diagramData" Target="../diagrams/data31.xml"/><Relationship Id="rId7" Type="http://schemas.microsoft.com/office/2007/relationships/diagramDrawing" Target="../diagrams/drawing31.xml"/><Relationship Id="rId12" Type="http://schemas.microsoft.com/office/2007/relationships/diagramDrawing" Target="../diagrams/drawing32.xml"/><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diagramColors" Target="../diagrams/colors31.xml"/><Relationship Id="rId11" Type="http://schemas.openxmlformats.org/officeDocument/2006/relationships/diagramColors" Target="../diagrams/colors32.xml"/><Relationship Id="rId5" Type="http://schemas.openxmlformats.org/officeDocument/2006/relationships/diagramQuickStyle" Target="../diagrams/quickStyle31.xml"/><Relationship Id="rId10" Type="http://schemas.openxmlformats.org/officeDocument/2006/relationships/diagramQuickStyle" Target="../diagrams/quickStyle32.xml"/><Relationship Id="rId4" Type="http://schemas.openxmlformats.org/officeDocument/2006/relationships/diagramLayout" Target="../diagrams/layout31.xml"/><Relationship Id="rId9" Type="http://schemas.openxmlformats.org/officeDocument/2006/relationships/diagramLayout" Target="../diagrams/layout32.xml"/></Relationships>
</file>

<file path=ppt/slides/_rels/slide207.xml.rels><?xml version="1.0" encoding="UTF-8" standalone="yes"?>
<Relationships xmlns="http://schemas.openxmlformats.org/package/2006/relationships"><Relationship Id="rId8" Type="http://schemas.openxmlformats.org/officeDocument/2006/relationships/diagramData" Target="../diagrams/data34.xml"/><Relationship Id="rId13" Type="http://schemas.openxmlformats.org/officeDocument/2006/relationships/image" Target="../media/image200.png"/><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notesSlide" Target="../notesSlides/notesSlide58.xml"/><Relationship Id="rId1" Type="http://schemas.openxmlformats.org/officeDocument/2006/relationships/slideLayout" Target="../slideLayouts/slideLayout29.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s>
</file>

<file path=ppt/slides/_rels/slide208.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59.xml"/><Relationship Id="rId1" Type="http://schemas.openxmlformats.org/officeDocument/2006/relationships/slideLayout" Target="../slideLayouts/slideLayout29.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_rels/slide209.xml.rels><?xml version="1.0" encoding="UTF-8" standalone="yes"?>
<Relationships xmlns="http://schemas.openxmlformats.org/package/2006/relationships"><Relationship Id="rId8" Type="http://schemas.openxmlformats.org/officeDocument/2006/relationships/diagramData" Target="../diagrams/data38.xml"/><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9.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image" Target="../media/image201.png"/><Relationship Id="rId3" Type="http://schemas.openxmlformats.org/officeDocument/2006/relationships/diagramData" Target="../diagrams/data39.xml"/><Relationship Id="rId7" Type="http://schemas.microsoft.com/office/2007/relationships/diagramDrawing" Target="../diagrams/drawing39.xml"/><Relationship Id="rId12" Type="http://schemas.microsoft.com/office/2007/relationships/diagramDrawing" Target="../diagrams/drawing40.xml"/><Relationship Id="rId2" Type="http://schemas.openxmlformats.org/officeDocument/2006/relationships/notesSlide" Target="../notesSlides/notesSlide61.xml"/><Relationship Id="rId1" Type="http://schemas.openxmlformats.org/officeDocument/2006/relationships/slideLayout" Target="../slideLayouts/slideLayout29.xml"/><Relationship Id="rId6" Type="http://schemas.openxmlformats.org/officeDocument/2006/relationships/diagramColors" Target="../diagrams/colors39.xml"/><Relationship Id="rId11" Type="http://schemas.openxmlformats.org/officeDocument/2006/relationships/diagramColors" Target="../diagrams/colors40.xml"/><Relationship Id="rId5" Type="http://schemas.openxmlformats.org/officeDocument/2006/relationships/diagramQuickStyle" Target="../diagrams/quickStyle39.xml"/><Relationship Id="rId10" Type="http://schemas.openxmlformats.org/officeDocument/2006/relationships/diagramQuickStyle" Target="../diagrams/quickStyle40.xml"/><Relationship Id="rId4" Type="http://schemas.openxmlformats.org/officeDocument/2006/relationships/diagramLayout" Target="../diagrams/layout39.xml"/><Relationship Id="rId9" Type="http://schemas.openxmlformats.org/officeDocument/2006/relationships/diagramLayout" Target="../diagrams/layout40.xml"/></Relationships>
</file>

<file path=ppt/slides/_rels/slide211.xml.rels><?xml version="1.0" encoding="UTF-8" standalone="yes"?>
<Relationships xmlns="http://schemas.openxmlformats.org/package/2006/relationships"><Relationship Id="rId8" Type="http://schemas.openxmlformats.org/officeDocument/2006/relationships/diagramData" Target="../diagrams/data42.xml"/><Relationship Id="rId3" Type="http://schemas.openxmlformats.org/officeDocument/2006/relationships/diagramData" Target="../diagrams/data41.xml"/><Relationship Id="rId7" Type="http://schemas.microsoft.com/office/2007/relationships/diagramDrawing" Target="../diagrams/drawing41.xml"/><Relationship Id="rId12" Type="http://schemas.microsoft.com/office/2007/relationships/diagramDrawing" Target="../diagrams/drawing42.xml"/><Relationship Id="rId2" Type="http://schemas.openxmlformats.org/officeDocument/2006/relationships/notesSlide" Target="../notesSlides/notesSlide62.xml"/><Relationship Id="rId1" Type="http://schemas.openxmlformats.org/officeDocument/2006/relationships/slideLayout" Target="../slideLayouts/slideLayout29.xml"/><Relationship Id="rId6" Type="http://schemas.openxmlformats.org/officeDocument/2006/relationships/diagramColors" Target="../diagrams/colors41.xml"/><Relationship Id="rId11" Type="http://schemas.openxmlformats.org/officeDocument/2006/relationships/diagramColors" Target="../diagrams/colors42.xml"/><Relationship Id="rId5" Type="http://schemas.openxmlformats.org/officeDocument/2006/relationships/diagramQuickStyle" Target="../diagrams/quickStyle41.xml"/><Relationship Id="rId10" Type="http://schemas.openxmlformats.org/officeDocument/2006/relationships/diagramQuickStyle" Target="../diagrams/quickStyle42.xml"/><Relationship Id="rId4" Type="http://schemas.openxmlformats.org/officeDocument/2006/relationships/diagramLayout" Target="../diagrams/layout41.xml"/><Relationship Id="rId9" Type="http://schemas.openxmlformats.org/officeDocument/2006/relationships/diagramLayout" Target="../diagrams/layout42.xml"/></Relationships>
</file>

<file path=ppt/slides/_rels/slide212.xml.rels><?xml version="1.0" encoding="UTF-8" standalone="yes"?>
<Relationships xmlns="http://schemas.openxmlformats.org/package/2006/relationships"><Relationship Id="rId8" Type="http://schemas.microsoft.com/office/2007/relationships/diagramDrawing" Target="../diagrams/drawing43.xml"/><Relationship Id="rId13" Type="http://schemas.microsoft.com/office/2007/relationships/diagramDrawing" Target="../diagrams/drawing44.xml"/><Relationship Id="rId3" Type="http://schemas.openxmlformats.org/officeDocument/2006/relationships/notesSlide" Target="../notesSlides/notesSlide63.xml"/><Relationship Id="rId7" Type="http://schemas.openxmlformats.org/officeDocument/2006/relationships/diagramColors" Target="../diagrams/colors43.xml"/><Relationship Id="rId12" Type="http://schemas.openxmlformats.org/officeDocument/2006/relationships/diagramColors" Target="../diagrams/colors44.xml"/><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diagramQuickStyle" Target="../diagrams/quickStyle43.xml"/><Relationship Id="rId11" Type="http://schemas.openxmlformats.org/officeDocument/2006/relationships/diagramQuickStyle" Target="../diagrams/quickStyle44.xml"/><Relationship Id="rId5" Type="http://schemas.openxmlformats.org/officeDocument/2006/relationships/diagramLayout" Target="../diagrams/layout43.xml"/><Relationship Id="rId10" Type="http://schemas.openxmlformats.org/officeDocument/2006/relationships/diagramLayout" Target="../diagrams/layout44.xml"/><Relationship Id="rId4" Type="http://schemas.openxmlformats.org/officeDocument/2006/relationships/diagramData" Target="../diagrams/data43.xml"/><Relationship Id="rId9" Type="http://schemas.openxmlformats.org/officeDocument/2006/relationships/diagramData" Target="../diagrams/data44.xml"/></Relationships>
</file>

<file path=ppt/slides/_rels/slide213.xml.rels><?xml version="1.0" encoding="UTF-8" standalone="yes"?>
<Relationships xmlns="http://schemas.openxmlformats.org/package/2006/relationships"><Relationship Id="rId8" Type="http://schemas.openxmlformats.org/officeDocument/2006/relationships/diagramData" Target="../diagrams/data46.xml"/><Relationship Id="rId3" Type="http://schemas.openxmlformats.org/officeDocument/2006/relationships/diagramData" Target="../diagrams/data45.xml"/><Relationship Id="rId7" Type="http://schemas.microsoft.com/office/2007/relationships/diagramDrawing" Target="../diagrams/drawing45.xml"/><Relationship Id="rId12" Type="http://schemas.microsoft.com/office/2007/relationships/diagramDrawing" Target="../diagrams/drawing46.xml"/><Relationship Id="rId2" Type="http://schemas.openxmlformats.org/officeDocument/2006/relationships/notesSlide" Target="../notesSlides/notesSlide64.xml"/><Relationship Id="rId1" Type="http://schemas.openxmlformats.org/officeDocument/2006/relationships/slideLayout" Target="../slideLayouts/slideLayout29.xml"/><Relationship Id="rId6" Type="http://schemas.openxmlformats.org/officeDocument/2006/relationships/diagramColors" Target="../diagrams/colors45.xml"/><Relationship Id="rId11" Type="http://schemas.openxmlformats.org/officeDocument/2006/relationships/diagramColors" Target="../diagrams/colors46.xml"/><Relationship Id="rId5" Type="http://schemas.openxmlformats.org/officeDocument/2006/relationships/diagramQuickStyle" Target="../diagrams/quickStyle45.xml"/><Relationship Id="rId10" Type="http://schemas.openxmlformats.org/officeDocument/2006/relationships/diagramQuickStyle" Target="../diagrams/quickStyle46.xml"/><Relationship Id="rId4" Type="http://schemas.openxmlformats.org/officeDocument/2006/relationships/diagramLayout" Target="../diagrams/layout45.xml"/><Relationship Id="rId9" Type="http://schemas.openxmlformats.org/officeDocument/2006/relationships/diagramLayout" Target="../diagrams/layout46.xml"/></Relationships>
</file>

<file path=ppt/slides/_rels/slide214.xml.rels><?xml version="1.0" encoding="UTF-8" standalone="yes"?>
<Relationships xmlns="http://schemas.openxmlformats.org/package/2006/relationships"><Relationship Id="rId8" Type="http://schemas.openxmlformats.org/officeDocument/2006/relationships/diagramData" Target="../diagrams/data48.xml"/><Relationship Id="rId3" Type="http://schemas.openxmlformats.org/officeDocument/2006/relationships/diagramData" Target="../diagrams/data47.xml"/><Relationship Id="rId7" Type="http://schemas.microsoft.com/office/2007/relationships/diagramDrawing" Target="../diagrams/drawing47.xml"/><Relationship Id="rId12" Type="http://schemas.microsoft.com/office/2007/relationships/diagramDrawing" Target="../diagrams/drawing48.xml"/><Relationship Id="rId2" Type="http://schemas.openxmlformats.org/officeDocument/2006/relationships/notesSlide" Target="../notesSlides/notesSlide65.xml"/><Relationship Id="rId1" Type="http://schemas.openxmlformats.org/officeDocument/2006/relationships/slideLayout" Target="../slideLayouts/slideLayout29.xml"/><Relationship Id="rId6" Type="http://schemas.openxmlformats.org/officeDocument/2006/relationships/diagramColors" Target="../diagrams/colors47.xml"/><Relationship Id="rId11" Type="http://schemas.openxmlformats.org/officeDocument/2006/relationships/diagramColors" Target="../diagrams/colors48.xml"/><Relationship Id="rId5" Type="http://schemas.openxmlformats.org/officeDocument/2006/relationships/diagramQuickStyle" Target="../diagrams/quickStyle47.xml"/><Relationship Id="rId10" Type="http://schemas.openxmlformats.org/officeDocument/2006/relationships/diagramQuickStyle" Target="../diagrams/quickStyle48.xml"/><Relationship Id="rId4" Type="http://schemas.openxmlformats.org/officeDocument/2006/relationships/diagramLayout" Target="../diagrams/layout47.xml"/><Relationship Id="rId9" Type="http://schemas.openxmlformats.org/officeDocument/2006/relationships/diagramLayout" Target="../diagrams/layout48.xml"/></Relationships>
</file>

<file path=ppt/slides/_rels/slide215.xml.rels><?xml version="1.0" encoding="UTF-8" standalone="yes"?>
<Relationships xmlns="http://schemas.openxmlformats.org/package/2006/relationships"><Relationship Id="rId8" Type="http://schemas.openxmlformats.org/officeDocument/2006/relationships/diagramData" Target="../diagrams/data50.xml"/><Relationship Id="rId3" Type="http://schemas.openxmlformats.org/officeDocument/2006/relationships/diagramData" Target="../diagrams/data49.xml"/><Relationship Id="rId7" Type="http://schemas.microsoft.com/office/2007/relationships/diagramDrawing" Target="../diagrams/drawing49.xml"/><Relationship Id="rId12" Type="http://schemas.microsoft.com/office/2007/relationships/diagramDrawing" Target="../diagrams/drawing50.xml"/><Relationship Id="rId2" Type="http://schemas.openxmlformats.org/officeDocument/2006/relationships/notesSlide" Target="../notesSlides/notesSlide66.xml"/><Relationship Id="rId1" Type="http://schemas.openxmlformats.org/officeDocument/2006/relationships/slideLayout" Target="../slideLayouts/slideLayout29.xml"/><Relationship Id="rId6" Type="http://schemas.openxmlformats.org/officeDocument/2006/relationships/diagramColors" Target="../diagrams/colors49.xml"/><Relationship Id="rId11" Type="http://schemas.openxmlformats.org/officeDocument/2006/relationships/diagramColors" Target="../diagrams/colors50.xml"/><Relationship Id="rId5" Type="http://schemas.openxmlformats.org/officeDocument/2006/relationships/diagramQuickStyle" Target="../diagrams/quickStyle49.xml"/><Relationship Id="rId10" Type="http://schemas.openxmlformats.org/officeDocument/2006/relationships/diagramQuickStyle" Target="../diagrams/quickStyle50.xml"/><Relationship Id="rId4" Type="http://schemas.openxmlformats.org/officeDocument/2006/relationships/diagramLayout" Target="../diagrams/layout49.xml"/><Relationship Id="rId9" Type="http://schemas.openxmlformats.org/officeDocument/2006/relationships/diagramLayout" Target="../diagrams/layout50.xml"/></Relationships>
</file>

<file path=ppt/slides/_rels/slide216.xml.rels><?xml version="1.0" encoding="UTF-8" standalone="yes"?>
<Relationships xmlns="http://schemas.openxmlformats.org/package/2006/relationships"><Relationship Id="rId8" Type="http://schemas.openxmlformats.org/officeDocument/2006/relationships/diagramData" Target="../diagrams/data52.xml"/><Relationship Id="rId13" Type="http://schemas.openxmlformats.org/officeDocument/2006/relationships/image" Target="../media/image202.png"/><Relationship Id="rId3" Type="http://schemas.openxmlformats.org/officeDocument/2006/relationships/diagramData" Target="../diagrams/data51.xml"/><Relationship Id="rId7" Type="http://schemas.microsoft.com/office/2007/relationships/diagramDrawing" Target="../diagrams/drawing51.xml"/><Relationship Id="rId12" Type="http://schemas.microsoft.com/office/2007/relationships/diagramDrawing" Target="../diagrams/drawing52.xml"/><Relationship Id="rId2" Type="http://schemas.openxmlformats.org/officeDocument/2006/relationships/notesSlide" Target="../notesSlides/notesSlide67.xml"/><Relationship Id="rId1" Type="http://schemas.openxmlformats.org/officeDocument/2006/relationships/slideLayout" Target="../slideLayouts/slideLayout29.xml"/><Relationship Id="rId6" Type="http://schemas.openxmlformats.org/officeDocument/2006/relationships/diagramColors" Target="../diagrams/colors51.xml"/><Relationship Id="rId11" Type="http://schemas.openxmlformats.org/officeDocument/2006/relationships/diagramColors" Target="../diagrams/colors52.xml"/><Relationship Id="rId5" Type="http://schemas.openxmlformats.org/officeDocument/2006/relationships/diagramQuickStyle" Target="../diagrams/quickStyle51.xml"/><Relationship Id="rId10" Type="http://schemas.openxmlformats.org/officeDocument/2006/relationships/diagramQuickStyle" Target="../diagrams/quickStyle52.xml"/><Relationship Id="rId4" Type="http://schemas.openxmlformats.org/officeDocument/2006/relationships/diagramLayout" Target="../diagrams/layout51.xml"/><Relationship Id="rId9" Type="http://schemas.openxmlformats.org/officeDocument/2006/relationships/diagramLayout" Target="../diagrams/layout52.xml"/></Relationships>
</file>

<file path=ppt/slides/_rels/slide217.xml.rels><?xml version="1.0" encoding="UTF-8" standalone="yes"?>
<Relationships xmlns="http://schemas.openxmlformats.org/package/2006/relationships"><Relationship Id="rId8" Type="http://schemas.openxmlformats.org/officeDocument/2006/relationships/diagramData" Target="../diagrams/data54.xml"/><Relationship Id="rId13" Type="http://schemas.openxmlformats.org/officeDocument/2006/relationships/image" Target="../media/image202.png"/><Relationship Id="rId3" Type="http://schemas.openxmlformats.org/officeDocument/2006/relationships/diagramData" Target="../diagrams/data53.xml"/><Relationship Id="rId7" Type="http://schemas.microsoft.com/office/2007/relationships/diagramDrawing" Target="../diagrams/drawing53.xml"/><Relationship Id="rId12" Type="http://schemas.microsoft.com/office/2007/relationships/diagramDrawing" Target="../diagrams/drawing54.xml"/><Relationship Id="rId2" Type="http://schemas.openxmlformats.org/officeDocument/2006/relationships/notesSlide" Target="../notesSlides/notesSlide68.xml"/><Relationship Id="rId1" Type="http://schemas.openxmlformats.org/officeDocument/2006/relationships/slideLayout" Target="../slideLayouts/slideLayout29.xml"/><Relationship Id="rId6" Type="http://schemas.openxmlformats.org/officeDocument/2006/relationships/diagramColors" Target="../diagrams/colors53.xml"/><Relationship Id="rId11" Type="http://schemas.openxmlformats.org/officeDocument/2006/relationships/diagramColors" Target="../diagrams/colors54.xml"/><Relationship Id="rId5" Type="http://schemas.openxmlformats.org/officeDocument/2006/relationships/diagramQuickStyle" Target="../diagrams/quickStyle53.xml"/><Relationship Id="rId10" Type="http://schemas.openxmlformats.org/officeDocument/2006/relationships/diagramQuickStyle" Target="../diagrams/quickStyle54.xml"/><Relationship Id="rId4" Type="http://schemas.openxmlformats.org/officeDocument/2006/relationships/diagramLayout" Target="../diagrams/layout53.xml"/><Relationship Id="rId9" Type="http://schemas.openxmlformats.org/officeDocument/2006/relationships/diagramLayout" Target="../diagrams/layout54.xml"/></Relationships>
</file>

<file path=ppt/slides/_rels/slide218.xml.rels><?xml version="1.0" encoding="UTF-8" standalone="yes"?>
<Relationships xmlns="http://schemas.openxmlformats.org/package/2006/relationships"><Relationship Id="rId8" Type="http://schemas.openxmlformats.org/officeDocument/2006/relationships/diagramData" Target="../diagrams/data56.xml"/><Relationship Id="rId13" Type="http://schemas.openxmlformats.org/officeDocument/2006/relationships/image" Target="../media/image203.png"/><Relationship Id="rId3" Type="http://schemas.openxmlformats.org/officeDocument/2006/relationships/diagramData" Target="../diagrams/data55.xml"/><Relationship Id="rId7" Type="http://schemas.microsoft.com/office/2007/relationships/diagramDrawing" Target="../diagrams/drawing55.xml"/><Relationship Id="rId12" Type="http://schemas.microsoft.com/office/2007/relationships/diagramDrawing" Target="../diagrams/drawing56.xml"/><Relationship Id="rId2" Type="http://schemas.openxmlformats.org/officeDocument/2006/relationships/notesSlide" Target="../notesSlides/notesSlide69.xml"/><Relationship Id="rId1" Type="http://schemas.openxmlformats.org/officeDocument/2006/relationships/slideLayout" Target="../slideLayouts/slideLayout29.xml"/><Relationship Id="rId6" Type="http://schemas.openxmlformats.org/officeDocument/2006/relationships/diagramColors" Target="../diagrams/colors55.xml"/><Relationship Id="rId11" Type="http://schemas.openxmlformats.org/officeDocument/2006/relationships/diagramColors" Target="../diagrams/colors56.xml"/><Relationship Id="rId5" Type="http://schemas.openxmlformats.org/officeDocument/2006/relationships/diagramQuickStyle" Target="../diagrams/quickStyle55.xml"/><Relationship Id="rId10" Type="http://schemas.openxmlformats.org/officeDocument/2006/relationships/diagramQuickStyle" Target="../diagrams/quickStyle56.xml"/><Relationship Id="rId4" Type="http://schemas.openxmlformats.org/officeDocument/2006/relationships/diagramLayout" Target="../diagrams/layout55.xml"/><Relationship Id="rId9" Type="http://schemas.openxmlformats.org/officeDocument/2006/relationships/diagramLayout" Target="../diagrams/layout56.xml"/></Relationships>
</file>

<file path=ppt/slides/_rels/slide219.xml.rels><?xml version="1.0" encoding="UTF-8" standalone="yes"?>
<Relationships xmlns="http://schemas.openxmlformats.org/package/2006/relationships"><Relationship Id="rId8" Type="http://schemas.openxmlformats.org/officeDocument/2006/relationships/diagramData" Target="../diagrams/data58.xml"/><Relationship Id="rId13" Type="http://schemas.openxmlformats.org/officeDocument/2006/relationships/image" Target="../media/image204.png"/><Relationship Id="rId3" Type="http://schemas.openxmlformats.org/officeDocument/2006/relationships/diagramData" Target="../diagrams/data57.xml"/><Relationship Id="rId7" Type="http://schemas.microsoft.com/office/2007/relationships/diagramDrawing" Target="../diagrams/drawing57.xml"/><Relationship Id="rId12" Type="http://schemas.microsoft.com/office/2007/relationships/diagramDrawing" Target="../diagrams/drawing58.xml"/><Relationship Id="rId2" Type="http://schemas.openxmlformats.org/officeDocument/2006/relationships/notesSlide" Target="../notesSlides/notesSlide70.xml"/><Relationship Id="rId1" Type="http://schemas.openxmlformats.org/officeDocument/2006/relationships/slideLayout" Target="../slideLayouts/slideLayout29.xml"/><Relationship Id="rId6" Type="http://schemas.openxmlformats.org/officeDocument/2006/relationships/diagramColors" Target="../diagrams/colors57.xml"/><Relationship Id="rId11" Type="http://schemas.openxmlformats.org/officeDocument/2006/relationships/diagramColors" Target="../diagrams/colors58.xml"/><Relationship Id="rId5" Type="http://schemas.openxmlformats.org/officeDocument/2006/relationships/diagramQuickStyle" Target="../diagrams/quickStyle57.xml"/><Relationship Id="rId10" Type="http://schemas.openxmlformats.org/officeDocument/2006/relationships/diagramQuickStyle" Target="../diagrams/quickStyle58.xml"/><Relationship Id="rId4" Type="http://schemas.openxmlformats.org/officeDocument/2006/relationships/diagramLayout" Target="../diagrams/layout57.xml"/><Relationship Id="rId9" Type="http://schemas.openxmlformats.org/officeDocument/2006/relationships/diagramLayout" Target="../diagrams/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image" Target="../media/image205.png"/><Relationship Id="rId7" Type="http://schemas.openxmlformats.org/officeDocument/2006/relationships/diagramColors" Target="../diagrams/colors59.xml"/><Relationship Id="rId2" Type="http://schemas.openxmlformats.org/officeDocument/2006/relationships/notesSlide" Target="../notesSlides/notesSlide71.xml"/><Relationship Id="rId1" Type="http://schemas.openxmlformats.org/officeDocument/2006/relationships/slideLayout" Target="../slideLayouts/slideLayout29.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s>
</file>

<file path=ppt/slides/_rels/slide221.xml.rels><?xml version="1.0" encoding="UTF-8" standalone="yes"?>
<Relationships xmlns="http://schemas.openxmlformats.org/package/2006/relationships"><Relationship Id="rId8" Type="http://schemas.openxmlformats.org/officeDocument/2006/relationships/image" Target="../media/image206.png"/><Relationship Id="rId13" Type="http://schemas.microsoft.com/office/2007/relationships/diagramDrawing" Target="../diagrams/drawing61.xml"/><Relationship Id="rId3" Type="http://schemas.openxmlformats.org/officeDocument/2006/relationships/diagramData" Target="../diagrams/data60.xml"/><Relationship Id="rId7" Type="http://schemas.microsoft.com/office/2007/relationships/diagramDrawing" Target="../diagrams/drawing60.xml"/><Relationship Id="rId12" Type="http://schemas.openxmlformats.org/officeDocument/2006/relationships/diagramColors" Target="../diagrams/colors61.xml"/><Relationship Id="rId2" Type="http://schemas.openxmlformats.org/officeDocument/2006/relationships/notesSlide" Target="../notesSlides/notesSlide72.xml"/><Relationship Id="rId1" Type="http://schemas.openxmlformats.org/officeDocument/2006/relationships/slideLayout" Target="../slideLayouts/slideLayout29.xml"/><Relationship Id="rId6" Type="http://schemas.openxmlformats.org/officeDocument/2006/relationships/diagramColors" Target="../diagrams/colors60.xml"/><Relationship Id="rId11" Type="http://schemas.openxmlformats.org/officeDocument/2006/relationships/diagramQuickStyle" Target="../diagrams/quickStyle61.xml"/><Relationship Id="rId5" Type="http://schemas.openxmlformats.org/officeDocument/2006/relationships/diagramQuickStyle" Target="../diagrams/quickStyle60.xml"/><Relationship Id="rId10" Type="http://schemas.openxmlformats.org/officeDocument/2006/relationships/diagramLayout" Target="../diagrams/layout61.xml"/><Relationship Id="rId4" Type="http://schemas.openxmlformats.org/officeDocument/2006/relationships/diagramLayout" Target="../diagrams/layout60.xml"/><Relationship Id="rId9" Type="http://schemas.openxmlformats.org/officeDocument/2006/relationships/diagramData" Target="../diagrams/data61.xml"/></Relationships>
</file>

<file path=ppt/slides/_rels/slide222.xml.rels><?xml version="1.0" encoding="UTF-8" standalone="yes"?>
<Relationships xmlns="http://schemas.openxmlformats.org/package/2006/relationships"><Relationship Id="rId8" Type="http://schemas.openxmlformats.org/officeDocument/2006/relationships/image" Target="../media/image207.png"/><Relationship Id="rId13" Type="http://schemas.microsoft.com/office/2007/relationships/diagramDrawing" Target="../diagrams/drawing63.xml"/><Relationship Id="rId3" Type="http://schemas.openxmlformats.org/officeDocument/2006/relationships/diagramData" Target="../diagrams/data62.xml"/><Relationship Id="rId7" Type="http://schemas.microsoft.com/office/2007/relationships/diagramDrawing" Target="../diagrams/drawing62.xml"/><Relationship Id="rId12" Type="http://schemas.openxmlformats.org/officeDocument/2006/relationships/diagramColors" Target="../diagrams/colors63.xml"/><Relationship Id="rId2" Type="http://schemas.openxmlformats.org/officeDocument/2006/relationships/notesSlide" Target="../notesSlides/notesSlide73.xml"/><Relationship Id="rId1" Type="http://schemas.openxmlformats.org/officeDocument/2006/relationships/slideLayout" Target="../slideLayouts/slideLayout29.xml"/><Relationship Id="rId6" Type="http://schemas.openxmlformats.org/officeDocument/2006/relationships/diagramColors" Target="../diagrams/colors62.xml"/><Relationship Id="rId11" Type="http://schemas.openxmlformats.org/officeDocument/2006/relationships/diagramQuickStyle" Target="../diagrams/quickStyle63.xml"/><Relationship Id="rId5" Type="http://schemas.openxmlformats.org/officeDocument/2006/relationships/diagramQuickStyle" Target="../diagrams/quickStyle62.xml"/><Relationship Id="rId10" Type="http://schemas.openxmlformats.org/officeDocument/2006/relationships/diagramLayout" Target="../diagrams/layout63.xml"/><Relationship Id="rId4" Type="http://schemas.openxmlformats.org/officeDocument/2006/relationships/diagramLayout" Target="../diagrams/layout62.xml"/><Relationship Id="rId9" Type="http://schemas.openxmlformats.org/officeDocument/2006/relationships/diagramData" Target="../diagrams/data63.xml"/></Relationships>
</file>

<file path=ppt/slides/_rels/slide223.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9.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224.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image" Target="../media/image208.png"/><Relationship Id="rId1" Type="http://schemas.openxmlformats.org/officeDocument/2006/relationships/slideLayout" Target="../slideLayouts/slideLayout29.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225.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image" Target="../media/image209.png"/><Relationship Id="rId7" Type="http://schemas.openxmlformats.org/officeDocument/2006/relationships/diagramColors" Target="../diagrams/colors66.xml"/><Relationship Id="rId2" Type="http://schemas.openxmlformats.org/officeDocument/2006/relationships/notesSlide" Target="../notesSlides/notesSlide74.xml"/><Relationship Id="rId1" Type="http://schemas.openxmlformats.org/officeDocument/2006/relationships/slideLayout" Target="../slideLayouts/slideLayout29.xml"/><Relationship Id="rId6" Type="http://schemas.openxmlformats.org/officeDocument/2006/relationships/diagramQuickStyle" Target="../diagrams/quickStyle66.xml"/><Relationship Id="rId5" Type="http://schemas.openxmlformats.org/officeDocument/2006/relationships/diagramLayout" Target="../diagrams/layout66.xml"/><Relationship Id="rId4" Type="http://schemas.openxmlformats.org/officeDocument/2006/relationships/diagramData" Target="../diagrams/data66.xml"/></Relationships>
</file>

<file path=ppt/slides/_rels/slide226.xml.rels><?xml version="1.0" encoding="UTF-8" standalone="yes"?>
<Relationships xmlns="http://schemas.openxmlformats.org/package/2006/relationships"><Relationship Id="rId8" Type="http://schemas.microsoft.com/office/2007/relationships/diagramDrawing" Target="../diagrams/drawing67.xml"/><Relationship Id="rId3" Type="http://schemas.openxmlformats.org/officeDocument/2006/relationships/image" Target="../media/image210.png"/><Relationship Id="rId7" Type="http://schemas.openxmlformats.org/officeDocument/2006/relationships/diagramColors" Target="../diagrams/colors67.xml"/><Relationship Id="rId2" Type="http://schemas.openxmlformats.org/officeDocument/2006/relationships/notesSlide" Target="../notesSlides/notesSlide75.xml"/><Relationship Id="rId1" Type="http://schemas.openxmlformats.org/officeDocument/2006/relationships/slideLayout" Target="../slideLayouts/slideLayout29.xml"/><Relationship Id="rId6" Type="http://schemas.openxmlformats.org/officeDocument/2006/relationships/diagramQuickStyle" Target="../diagrams/quickStyle67.xml"/><Relationship Id="rId5" Type="http://schemas.openxmlformats.org/officeDocument/2006/relationships/diagramLayout" Target="../diagrams/layout67.xml"/><Relationship Id="rId4" Type="http://schemas.openxmlformats.org/officeDocument/2006/relationships/diagramData" Target="../diagrams/data67.xml"/></Relationships>
</file>

<file path=ppt/slides/_rels/slide227.xml.rels><?xml version="1.0" encoding="UTF-8" standalone="yes"?>
<Relationships xmlns="http://schemas.openxmlformats.org/package/2006/relationships"><Relationship Id="rId8" Type="http://schemas.openxmlformats.org/officeDocument/2006/relationships/diagramLayout" Target="../diagrams/layout69.xml"/><Relationship Id="rId3" Type="http://schemas.openxmlformats.org/officeDocument/2006/relationships/diagramLayout" Target="../diagrams/layout68.xml"/><Relationship Id="rId7" Type="http://schemas.openxmlformats.org/officeDocument/2006/relationships/diagramData" Target="../diagrams/data69.xml"/><Relationship Id="rId2" Type="http://schemas.openxmlformats.org/officeDocument/2006/relationships/diagramData" Target="../diagrams/data68.xml"/><Relationship Id="rId1" Type="http://schemas.openxmlformats.org/officeDocument/2006/relationships/slideLayout" Target="../slideLayouts/slideLayout29.xml"/><Relationship Id="rId6" Type="http://schemas.microsoft.com/office/2007/relationships/diagramDrawing" Target="../diagrams/drawing68.xml"/><Relationship Id="rId11" Type="http://schemas.microsoft.com/office/2007/relationships/diagramDrawing" Target="../diagrams/drawing69.xml"/><Relationship Id="rId5" Type="http://schemas.openxmlformats.org/officeDocument/2006/relationships/diagramColors" Target="../diagrams/colors68.xml"/><Relationship Id="rId10" Type="http://schemas.openxmlformats.org/officeDocument/2006/relationships/diagramColors" Target="../diagrams/colors69.xml"/><Relationship Id="rId4" Type="http://schemas.openxmlformats.org/officeDocument/2006/relationships/diagramQuickStyle" Target="../diagrams/quickStyle68.xml"/><Relationship Id="rId9" Type="http://schemas.openxmlformats.org/officeDocument/2006/relationships/diagramQuickStyle" Target="../diagrams/quickStyle69.xml"/></Relationships>
</file>

<file path=ppt/slides/_rels/slide228.xml.rels><?xml version="1.0" encoding="UTF-8" standalone="yes"?>
<Relationships xmlns="http://schemas.openxmlformats.org/package/2006/relationships"><Relationship Id="rId8" Type="http://schemas.openxmlformats.org/officeDocument/2006/relationships/diagramLayout" Target="../diagrams/layout71.xml"/><Relationship Id="rId3" Type="http://schemas.openxmlformats.org/officeDocument/2006/relationships/diagramLayout" Target="../diagrams/layout70.xml"/><Relationship Id="rId7" Type="http://schemas.openxmlformats.org/officeDocument/2006/relationships/diagramData" Target="../diagrams/data71.xml"/><Relationship Id="rId12" Type="http://schemas.openxmlformats.org/officeDocument/2006/relationships/image" Target="../media/image211.png"/><Relationship Id="rId2" Type="http://schemas.openxmlformats.org/officeDocument/2006/relationships/diagramData" Target="../diagrams/data70.xml"/><Relationship Id="rId1" Type="http://schemas.openxmlformats.org/officeDocument/2006/relationships/slideLayout" Target="../slideLayouts/slideLayout29.xml"/><Relationship Id="rId6" Type="http://schemas.microsoft.com/office/2007/relationships/diagramDrawing" Target="../diagrams/drawing70.xml"/><Relationship Id="rId11" Type="http://schemas.microsoft.com/office/2007/relationships/diagramDrawing" Target="../diagrams/drawing71.xml"/><Relationship Id="rId5" Type="http://schemas.openxmlformats.org/officeDocument/2006/relationships/diagramColors" Target="../diagrams/colors70.xml"/><Relationship Id="rId10" Type="http://schemas.openxmlformats.org/officeDocument/2006/relationships/diagramColors" Target="../diagrams/colors71.xml"/><Relationship Id="rId4" Type="http://schemas.openxmlformats.org/officeDocument/2006/relationships/diagramQuickStyle" Target="../diagrams/quickStyle70.xml"/><Relationship Id="rId9" Type="http://schemas.openxmlformats.org/officeDocument/2006/relationships/diagramQuickStyle" Target="../diagrams/quickStyle71.xml"/></Relationships>
</file>

<file path=ppt/slides/_rels/slide229.xml.rels><?xml version="1.0" encoding="UTF-8" standalone="yes"?>
<Relationships xmlns="http://schemas.openxmlformats.org/package/2006/relationships"><Relationship Id="rId8" Type="http://schemas.openxmlformats.org/officeDocument/2006/relationships/diagramData" Target="../diagrams/data73.xml"/><Relationship Id="rId13" Type="http://schemas.openxmlformats.org/officeDocument/2006/relationships/image" Target="../media/image212.png"/><Relationship Id="rId3" Type="http://schemas.openxmlformats.org/officeDocument/2006/relationships/diagramData" Target="../diagrams/data72.xml"/><Relationship Id="rId7" Type="http://schemas.microsoft.com/office/2007/relationships/diagramDrawing" Target="../diagrams/drawing72.xml"/><Relationship Id="rId12" Type="http://schemas.microsoft.com/office/2007/relationships/diagramDrawing" Target="../diagrams/drawing73.xml"/><Relationship Id="rId2" Type="http://schemas.openxmlformats.org/officeDocument/2006/relationships/notesSlide" Target="../notesSlides/notesSlide76.xml"/><Relationship Id="rId1" Type="http://schemas.openxmlformats.org/officeDocument/2006/relationships/slideLayout" Target="../slideLayouts/slideLayout29.xml"/><Relationship Id="rId6" Type="http://schemas.openxmlformats.org/officeDocument/2006/relationships/diagramColors" Target="../diagrams/colors72.xml"/><Relationship Id="rId11" Type="http://schemas.openxmlformats.org/officeDocument/2006/relationships/diagramColors" Target="../diagrams/colors73.xml"/><Relationship Id="rId5" Type="http://schemas.openxmlformats.org/officeDocument/2006/relationships/diagramQuickStyle" Target="../diagrams/quickStyle72.xml"/><Relationship Id="rId10" Type="http://schemas.openxmlformats.org/officeDocument/2006/relationships/diagramQuickStyle" Target="../diagrams/quickStyle73.xml"/><Relationship Id="rId4" Type="http://schemas.openxmlformats.org/officeDocument/2006/relationships/diagramLayout" Target="../diagrams/layout72.xml"/><Relationship Id="rId9" Type="http://schemas.openxmlformats.org/officeDocument/2006/relationships/diagramLayout" Target="../diagrams/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diagramData" Target="../diagrams/data75.xml"/><Relationship Id="rId13" Type="http://schemas.openxmlformats.org/officeDocument/2006/relationships/image" Target="../media/image213.png"/><Relationship Id="rId3" Type="http://schemas.openxmlformats.org/officeDocument/2006/relationships/diagramData" Target="../diagrams/data74.xml"/><Relationship Id="rId7" Type="http://schemas.microsoft.com/office/2007/relationships/diagramDrawing" Target="../diagrams/drawing74.xml"/><Relationship Id="rId12" Type="http://schemas.microsoft.com/office/2007/relationships/diagramDrawing" Target="../diagrams/drawing75.xml"/><Relationship Id="rId2" Type="http://schemas.openxmlformats.org/officeDocument/2006/relationships/notesSlide" Target="../notesSlides/notesSlide77.xml"/><Relationship Id="rId1" Type="http://schemas.openxmlformats.org/officeDocument/2006/relationships/slideLayout" Target="../slideLayouts/slideLayout29.xml"/><Relationship Id="rId6" Type="http://schemas.openxmlformats.org/officeDocument/2006/relationships/diagramColors" Target="../diagrams/colors74.xml"/><Relationship Id="rId11" Type="http://schemas.openxmlformats.org/officeDocument/2006/relationships/diagramColors" Target="../diagrams/colors75.xml"/><Relationship Id="rId5" Type="http://schemas.openxmlformats.org/officeDocument/2006/relationships/diagramQuickStyle" Target="../diagrams/quickStyle74.xml"/><Relationship Id="rId10" Type="http://schemas.openxmlformats.org/officeDocument/2006/relationships/diagramQuickStyle" Target="../diagrams/quickStyle75.xml"/><Relationship Id="rId4" Type="http://schemas.openxmlformats.org/officeDocument/2006/relationships/diagramLayout" Target="../diagrams/layout74.xml"/><Relationship Id="rId9" Type="http://schemas.openxmlformats.org/officeDocument/2006/relationships/diagramLayout" Target="../diagrams/layout75.xml"/></Relationships>
</file>

<file path=ppt/slides/_rels/slide231.xml.rels><?xml version="1.0" encoding="UTF-8" standalone="yes"?>
<Relationships xmlns="http://schemas.openxmlformats.org/package/2006/relationships"><Relationship Id="rId8" Type="http://schemas.openxmlformats.org/officeDocument/2006/relationships/diagramData" Target="../diagrams/data77.xml"/><Relationship Id="rId13" Type="http://schemas.openxmlformats.org/officeDocument/2006/relationships/image" Target="../media/image214.png"/><Relationship Id="rId3" Type="http://schemas.openxmlformats.org/officeDocument/2006/relationships/diagramData" Target="../diagrams/data76.xml"/><Relationship Id="rId7" Type="http://schemas.microsoft.com/office/2007/relationships/diagramDrawing" Target="../diagrams/drawing76.xml"/><Relationship Id="rId12" Type="http://schemas.microsoft.com/office/2007/relationships/diagramDrawing" Target="../diagrams/drawing77.xml"/><Relationship Id="rId2" Type="http://schemas.openxmlformats.org/officeDocument/2006/relationships/notesSlide" Target="../notesSlides/notesSlide78.xml"/><Relationship Id="rId1" Type="http://schemas.openxmlformats.org/officeDocument/2006/relationships/slideLayout" Target="../slideLayouts/slideLayout29.xml"/><Relationship Id="rId6" Type="http://schemas.openxmlformats.org/officeDocument/2006/relationships/diagramColors" Target="../diagrams/colors76.xml"/><Relationship Id="rId11" Type="http://schemas.openxmlformats.org/officeDocument/2006/relationships/diagramColors" Target="../diagrams/colors77.xml"/><Relationship Id="rId5" Type="http://schemas.openxmlformats.org/officeDocument/2006/relationships/diagramQuickStyle" Target="../diagrams/quickStyle76.xml"/><Relationship Id="rId10" Type="http://schemas.openxmlformats.org/officeDocument/2006/relationships/diagramQuickStyle" Target="../diagrams/quickStyle77.xml"/><Relationship Id="rId4" Type="http://schemas.openxmlformats.org/officeDocument/2006/relationships/diagramLayout" Target="../diagrams/layout76.xml"/><Relationship Id="rId9" Type="http://schemas.openxmlformats.org/officeDocument/2006/relationships/diagramLayout" Target="../diagrams/layout77.xml"/></Relationships>
</file>

<file path=ppt/slides/_rels/slide232.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diagramColors" Target="../diagrams/colors79.xml"/><Relationship Id="rId3" Type="http://schemas.openxmlformats.org/officeDocument/2006/relationships/diagramData" Target="../diagrams/data78.xml"/><Relationship Id="rId7" Type="http://schemas.microsoft.com/office/2007/relationships/diagramDrawing" Target="../diagrams/drawing78.xml"/><Relationship Id="rId12" Type="http://schemas.openxmlformats.org/officeDocument/2006/relationships/diagramQuickStyle" Target="../diagrams/quickStyle79.xml"/><Relationship Id="rId2" Type="http://schemas.openxmlformats.org/officeDocument/2006/relationships/notesSlide" Target="../notesSlides/notesSlide79.xml"/><Relationship Id="rId1" Type="http://schemas.openxmlformats.org/officeDocument/2006/relationships/slideLayout" Target="../slideLayouts/slideLayout29.xml"/><Relationship Id="rId6" Type="http://schemas.openxmlformats.org/officeDocument/2006/relationships/diagramColors" Target="../diagrams/colors78.xml"/><Relationship Id="rId11" Type="http://schemas.openxmlformats.org/officeDocument/2006/relationships/diagramLayout" Target="../diagrams/layout79.xml"/><Relationship Id="rId5" Type="http://schemas.openxmlformats.org/officeDocument/2006/relationships/diagramQuickStyle" Target="../diagrams/quickStyle78.xml"/><Relationship Id="rId10" Type="http://schemas.openxmlformats.org/officeDocument/2006/relationships/diagramData" Target="../diagrams/data79.xml"/><Relationship Id="rId4" Type="http://schemas.openxmlformats.org/officeDocument/2006/relationships/diagramLayout" Target="../diagrams/layout78.xml"/><Relationship Id="rId9" Type="http://schemas.openxmlformats.org/officeDocument/2006/relationships/image" Target="../media/image216.png"/><Relationship Id="rId14" Type="http://schemas.microsoft.com/office/2007/relationships/diagramDrawing" Target="../diagrams/drawing79.xml"/></Relationships>
</file>

<file path=ppt/slides/_rels/slide233.xml.rels><?xml version="1.0" encoding="UTF-8" standalone="yes"?>
<Relationships xmlns="http://schemas.openxmlformats.org/package/2006/relationships"><Relationship Id="rId8" Type="http://schemas.openxmlformats.org/officeDocument/2006/relationships/diagramLayout" Target="../diagrams/layout81.xml"/><Relationship Id="rId3" Type="http://schemas.openxmlformats.org/officeDocument/2006/relationships/diagramLayout" Target="../diagrams/layout80.xml"/><Relationship Id="rId7" Type="http://schemas.openxmlformats.org/officeDocument/2006/relationships/diagramData" Target="../diagrams/data81.xml"/><Relationship Id="rId12" Type="http://schemas.openxmlformats.org/officeDocument/2006/relationships/image" Target="../media/image217.png"/><Relationship Id="rId2" Type="http://schemas.openxmlformats.org/officeDocument/2006/relationships/diagramData" Target="../diagrams/data80.xml"/><Relationship Id="rId1" Type="http://schemas.openxmlformats.org/officeDocument/2006/relationships/slideLayout" Target="../slideLayouts/slideLayout29.xml"/><Relationship Id="rId6" Type="http://schemas.microsoft.com/office/2007/relationships/diagramDrawing" Target="../diagrams/drawing80.xml"/><Relationship Id="rId11" Type="http://schemas.microsoft.com/office/2007/relationships/diagramDrawing" Target="../diagrams/drawing81.xml"/><Relationship Id="rId5" Type="http://schemas.openxmlformats.org/officeDocument/2006/relationships/diagramColors" Target="../diagrams/colors80.xml"/><Relationship Id="rId10" Type="http://schemas.openxmlformats.org/officeDocument/2006/relationships/diagramColors" Target="../diagrams/colors81.xml"/><Relationship Id="rId4" Type="http://schemas.openxmlformats.org/officeDocument/2006/relationships/diagramQuickStyle" Target="../diagrams/quickStyle80.xml"/><Relationship Id="rId9" Type="http://schemas.openxmlformats.org/officeDocument/2006/relationships/diagramQuickStyle" Target="../diagrams/quickStyle81.xml"/></Relationships>
</file>

<file path=ppt/slides/_rels/slide234.xml.rels><?xml version="1.0" encoding="UTF-8" standalone="yes"?>
<Relationships xmlns="http://schemas.openxmlformats.org/package/2006/relationships"><Relationship Id="rId8" Type="http://schemas.openxmlformats.org/officeDocument/2006/relationships/diagramData" Target="../diagrams/data83.xml"/><Relationship Id="rId13" Type="http://schemas.openxmlformats.org/officeDocument/2006/relationships/image" Target="../media/image218.png"/><Relationship Id="rId3" Type="http://schemas.openxmlformats.org/officeDocument/2006/relationships/diagramData" Target="../diagrams/data82.xml"/><Relationship Id="rId7" Type="http://schemas.microsoft.com/office/2007/relationships/diagramDrawing" Target="../diagrams/drawing82.xml"/><Relationship Id="rId12" Type="http://schemas.microsoft.com/office/2007/relationships/diagramDrawing" Target="../diagrams/drawing83.xml"/><Relationship Id="rId2" Type="http://schemas.openxmlformats.org/officeDocument/2006/relationships/notesSlide" Target="../notesSlides/notesSlide80.xml"/><Relationship Id="rId1" Type="http://schemas.openxmlformats.org/officeDocument/2006/relationships/slideLayout" Target="../slideLayouts/slideLayout29.xml"/><Relationship Id="rId6" Type="http://schemas.openxmlformats.org/officeDocument/2006/relationships/diagramColors" Target="../diagrams/colors82.xml"/><Relationship Id="rId11" Type="http://schemas.openxmlformats.org/officeDocument/2006/relationships/diagramColors" Target="../diagrams/colors83.xml"/><Relationship Id="rId5" Type="http://schemas.openxmlformats.org/officeDocument/2006/relationships/diagramQuickStyle" Target="../diagrams/quickStyle82.xml"/><Relationship Id="rId10" Type="http://schemas.openxmlformats.org/officeDocument/2006/relationships/diagramQuickStyle" Target="../diagrams/quickStyle83.xml"/><Relationship Id="rId4" Type="http://schemas.openxmlformats.org/officeDocument/2006/relationships/diagramLayout" Target="../diagrams/layout82.xml"/><Relationship Id="rId9" Type="http://schemas.openxmlformats.org/officeDocument/2006/relationships/diagramLayout" Target="../diagrams/layout83.xml"/></Relationships>
</file>

<file path=ppt/slides/_rels/slide235.xml.rels><?xml version="1.0" encoding="UTF-8" standalone="yes"?>
<Relationships xmlns="http://schemas.openxmlformats.org/package/2006/relationships"><Relationship Id="rId8" Type="http://schemas.openxmlformats.org/officeDocument/2006/relationships/diagramLayout" Target="../diagrams/layout85.xml"/><Relationship Id="rId3" Type="http://schemas.openxmlformats.org/officeDocument/2006/relationships/diagramLayout" Target="../diagrams/layout84.xml"/><Relationship Id="rId7" Type="http://schemas.openxmlformats.org/officeDocument/2006/relationships/diagramData" Target="../diagrams/data85.xml"/><Relationship Id="rId12" Type="http://schemas.openxmlformats.org/officeDocument/2006/relationships/chart" Target="../charts/chart2.xml"/><Relationship Id="rId2" Type="http://schemas.openxmlformats.org/officeDocument/2006/relationships/diagramData" Target="../diagrams/data84.xml"/><Relationship Id="rId1" Type="http://schemas.openxmlformats.org/officeDocument/2006/relationships/slideLayout" Target="../slideLayouts/slideLayout29.xml"/><Relationship Id="rId6" Type="http://schemas.microsoft.com/office/2007/relationships/diagramDrawing" Target="../diagrams/drawing84.xml"/><Relationship Id="rId11" Type="http://schemas.microsoft.com/office/2007/relationships/diagramDrawing" Target="../diagrams/drawing85.xml"/><Relationship Id="rId5" Type="http://schemas.openxmlformats.org/officeDocument/2006/relationships/diagramColors" Target="../diagrams/colors84.xml"/><Relationship Id="rId10" Type="http://schemas.openxmlformats.org/officeDocument/2006/relationships/diagramColors" Target="../diagrams/colors85.xml"/><Relationship Id="rId4" Type="http://schemas.openxmlformats.org/officeDocument/2006/relationships/diagramQuickStyle" Target="../diagrams/quickStyle84.xml"/><Relationship Id="rId9" Type="http://schemas.openxmlformats.org/officeDocument/2006/relationships/diagramQuickStyle" Target="../diagrams/quickStyle85.xml"/></Relationships>
</file>

<file path=ppt/slides/_rels/slide236.xml.rels><?xml version="1.0" encoding="UTF-8" standalone="yes"?>
<Relationships xmlns="http://schemas.openxmlformats.org/package/2006/relationships"><Relationship Id="rId8" Type="http://schemas.openxmlformats.org/officeDocument/2006/relationships/diagramLayout" Target="../diagrams/layout87.xml"/><Relationship Id="rId3" Type="http://schemas.openxmlformats.org/officeDocument/2006/relationships/diagramLayout" Target="../diagrams/layout86.xml"/><Relationship Id="rId7" Type="http://schemas.openxmlformats.org/officeDocument/2006/relationships/diagramData" Target="../diagrams/data87.xml"/><Relationship Id="rId12" Type="http://schemas.openxmlformats.org/officeDocument/2006/relationships/image" Target="../media/image219.png"/><Relationship Id="rId2" Type="http://schemas.openxmlformats.org/officeDocument/2006/relationships/diagramData" Target="../diagrams/data86.xml"/><Relationship Id="rId1" Type="http://schemas.openxmlformats.org/officeDocument/2006/relationships/slideLayout" Target="../slideLayouts/slideLayout29.xml"/><Relationship Id="rId6" Type="http://schemas.microsoft.com/office/2007/relationships/diagramDrawing" Target="../diagrams/drawing86.xml"/><Relationship Id="rId11" Type="http://schemas.microsoft.com/office/2007/relationships/diagramDrawing" Target="../diagrams/drawing87.xml"/><Relationship Id="rId5" Type="http://schemas.openxmlformats.org/officeDocument/2006/relationships/diagramColors" Target="../diagrams/colors86.xml"/><Relationship Id="rId10" Type="http://schemas.openxmlformats.org/officeDocument/2006/relationships/diagramColors" Target="../diagrams/colors87.xml"/><Relationship Id="rId4" Type="http://schemas.openxmlformats.org/officeDocument/2006/relationships/diagramQuickStyle" Target="../diagrams/quickStyle86.xml"/><Relationship Id="rId9" Type="http://schemas.openxmlformats.org/officeDocument/2006/relationships/diagramQuickStyle" Target="../diagrams/quickStyle87.xml"/></Relationships>
</file>

<file path=ppt/slides/_rels/slide237.xml.rels><?xml version="1.0" encoding="UTF-8" standalone="yes"?>
<Relationships xmlns="http://schemas.openxmlformats.org/package/2006/relationships"><Relationship Id="rId8" Type="http://schemas.openxmlformats.org/officeDocument/2006/relationships/diagramLayout" Target="../diagrams/layout89.xml"/><Relationship Id="rId3" Type="http://schemas.openxmlformats.org/officeDocument/2006/relationships/diagramLayout" Target="../diagrams/layout88.xml"/><Relationship Id="rId7" Type="http://schemas.openxmlformats.org/officeDocument/2006/relationships/diagramData" Target="../diagrams/data89.xml"/><Relationship Id="rId12" Type="http://schemas.openxmlformats.org/officeDocument/2006/relationships/chart" Target="../charts/chart3.xml"/><Relationship Id="rId2" Type="http://schemas.openxmlformats.org/officeDocument/2006/relationships/diagramData" Target="../diagrams/data88.xml"/><Relationship Id="rId1" Type="http://schemas.openxmlformats.org/officeDocument/2006/relationships/slideLayout" Target="../slideLayouts/slideLayout29.xml"/><Relationship Id="rId6" Type="http://schemas.microsoft.com/office/2007/relationships/diagramDrawing" Target="../diagrams/drawing88.xml"/><Relationship Id="rId11" Type="http://schemas.microsoft.com/office/2007/relationships/diagramDrawing" Target="../diagrams/drawing89.xml"/><Relationship Id="rId5" Type="http://schemas.openxmlformats.org/officeDocument/2006/relationships/diagramColors" Target="../diagrams/colors88.xml"/><Relationship Id="rId10" Type="http://schemas.openxmlformats.org/officeDocument/2006/relationships/diagramColors" Target="../diagrams/colors89.xml"/><Relationship Id="rId4" Type="http://schemas.openxmlformats.org/officeDocument/2006/relationships/diagramQuickStyle" Target="../diagrams/quickStyle88.xml"/><Relationship Id="rId9" Type="http://schemas.openxmlformats.org/officeDocument/2006/relationships/diagramQuickStyle" Target="../diagrams/quickStyle89.xml"/></Relationships>
</file>

<file path=ppt/slides/_rels/slide238.xml.rels><?xml version="1.0" encoding="UTF-8" standalone="yes"?>
<Relationships xmlns="http://schemas.openxmlformats.org/package/2006/relationships"><Relationship Id="rId8" Type="http://schemas.openxmlformats.org/officeDocument/2006/relationships/diagramLayout" Target="../diagrams/layout91.xml"/><Relationship Id="rId3" Type="http://schemas.openxmlformats.org/officeDocument/2006/relationships/diagramLayout" Target="../diagrams/layout90.xml"/><Relationship Id="rId7" Type="http://schemas.openxmlformats.org/officeDocument/2006/relationships/diagramData" Target="../diagrams/data91.xml"/><Relationship Id="rId12" Type="http://schemas.openxmlformats.org/officeDocument/2006/relationships/image" Target="../media/image220.png"/><Relationship Id="rId2" Type="http://schemas.openxmlformats.org/officeDocument/2006/relationships/diagramData" Target="../diagrams/data90.xml"/><Relationship Id="rId1" Type="http://schemas.openxmlformats.org/officeDocument/2006/relationships/slideLayout" Target="../slideLayouts/slideLayout29.xml"/><Relationship Id="rId6" Type="http://schemas.microsoft.com/office/2007/relationships/diagramDrawing" Target="../diagrams/drawing90.xml"/><Relationship Id="rId11" Type="http://schemas.microsoft.com/office/2007/relationships/diagramDrawing" Target="../diagrams/drawing91.xml"/><Relationship Id="rId5" Type="http://schemas.openxmlformats.org/officeDocument/2006/relationships/diagramColors" Target="../diagrams/colors90.xml"/><Relationship Id="rId10" Type="http://schemas.openxmlformats.org/officeDocument/2006/relationships/diagramColors" Target="../diagrams/colors91.xml"/><Relationship Id="rId4" Type="http://schemas.openxmlformats.org/officeDocument/2006/relationships/diagramQuickStyle" Target="../diagrams/quickStyle90.xml"/><Relationship Id="rId9" Type="http://schemas.openxmlformats.org/officeDocument/2006/relationships/diagramQuickStyle" Target="../diagrams/quickStyle91.xml"/></Relationships>
</file>

<file path=ppt/slides/_rels/slide239.xml.rels><?xml version="1.0" encoding="UTF-8" standalone="yes"?>
<Relationships xmlns="http://schemas.openxmlformats.org/package/2006/relationships"><Relationship Id="rId3" Type="http://schemas.openxmlformats.org/officeDocument/2006/relationships/diagramLayout" Target="../diagrams/layout92.xml"/><Relationship Id="rId7" Type="http://schemas.openxmlformats.org/officeDocument/2006/relationships/image" Target="../media/image221.png"/><Relationship Id="rId2" Type="http://schemas.openxmlformats.org/officeDocument/2006/relationships/diagramData" Target="../diagrams/data92.xml"/><Relationship Id="rId1" Type="http://schemas.openxmlformats.org/officeDocument/2006/relationships/slideLayout" Target="../slideLayouts/slideLayout29.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diagramLayout" Target="../diagrams/layout94.xml"/><Relationship Id="rId3" Type="http://schemas.openxmlformats.org/officeDocument/2006/relationships/diagramLayout" Target="../diagrams/layout93.xml"/><Relationship Id="rId7" Type="http://schemas.openxmlformats.org/officeDocument/2006/relationships/diagramData" Target="../diagrams/data94.xml"/><Relationship Id="rId12" Type="http://schemas.openxmlformats.org/officeDocument/2006/relationships/chart" Target="../charts/chart4.xml"/><Relationship Id="rId2" Type="http://schemas.openxmlformats.org/officeDocument/2006/relationships/diagramData" Target="../diagrams/data93.xml"/><Relationship Id="rId1" Type="http://schemas.openxmlformats.org/officeDocument/2006/relationships/slideLayout" Target="../slideLayouts/slideLayout29.xml"/><Relationship Id="rId6" Type="http://schemas.microsoft.com/office/2007/relationships/diagramDrawing" Target="../diagrams/drawing93.xml"/><Relationship Id="rId11" Type="http://schemas.microsoft.com/office/2007/relationships/diagramDrawing" Target="../diagrams/drawing94.xml"/><Relationship Id="rId5" Type="http://schemas.openxmlformats.org/officeDocument/2006/relationships/diagramColors" Target="../diagrams/colors93.xml"/><Relationship Id="rId10" Type="http://schemas.openxmlformats.org/officeDocument/2006/relationships/diagramColors" Target="../diagrams/colors94.xml"/><Relationship Id="rId4" Type="http://schemas.openxmlformats.org/officeDocument/2006/relationships/diagramQuickStyle" Target="../diagrams/quickStyle93.xml"/><Relationship Id="rId9" Type="http://schemas.openxmlformats.org/officeDocument/2006/relationships/diagramQuickStyle" Target="../diagrams/quickStyle94.xml"/></Relationships>
</file>

<file path=ppt/slides/_rels/slide24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diagramData" Target="../diagrams/data95.xml"/><Relationship Id="rId7" Type="http://schemas.microsoft.com/office/2007/relationships/diagramDrawing" Target="../diagrams/drawing95.xml"/><Relationship Id="rId2" Type="http://schemas.openxmlformats.org/officeDocument/2006/relationships/notesSlide" Target="../notesSlides/notesSlide81.xml"/><Relationship Id="rId1" Type="http://schemas.openxmlformats.org/officeDocument/2006/relationships/slideLayout" Target="../slideLayouts/slideLayout29.xml"/><Relationship Id="rId6" Type="http://schemas.openxmlformats.org/officeDocument/2006/relationships/diagramColors" Target="../diagrams/colors95.xml"/><Relationship Id="rId5" Type="http://schemas.openxmlformats.org/officeDocument/2006/relationships/diagramQuickStyle" Target="../diagrams/quickStyle95.xml"/><Relationship Id="rId4" Type="http://schemas.openxmlformats.org/officeDocument/2006/relationships/diagramLayout" Target="../diagrams/layout95.xml"/></Relationships>
</file>

<file path=ppt/slides/_rels/slide242.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diagramData" Target="../diagrams/data96.xml"/><Relationship Id="rId7" Type="http://schemas.microsoft.com/office/2007/relationships/diagramDrawing" Target="../diagrams/drawing96.xml"/><Relationship Id="rId2" Type="http://schemas.openxmlformats.org/officeDocument/2006/relationships/notesSlide" Target="../notesSlides/notesSlide82.xml"/><Relationship Id="rId1" Type="http://schemas.openxmlformats.org/officeDocument/2006/relationships/slideLayout" Target="../slideLayouts/slideLayout29.xml"/><Relationship Id="rId6" Type="http://schemas.openxmlformats.org/officeDocument/2006/relationships/diagramColors" Target="../diagrams/colors96.xml"/><Relationship Id="rId5" Type="http://schemas.openxmlformats.org/officeDocument/2006/relationships/diagramQuickStyle" Target="../diagrams/quickStyle96.xml"/><Relationship Id="rId4" Type="http://schemas.openxmlformats.org/officeDocument/2006/relationships/diagramLayout" Target="../diagrams/layout96.xml"/></Relationships>
</file>

<file path=ppt/slides/_rels/slide243.xml.rels><?xml version="1.0" encoding="UTF-8" standalone="yes"?>
<Relationships xmlns="http://schemas.openxmlformats.org/package/2006/relationships"><Relationship Id="rId8" Type="http://schemas.openxmlformats.org/officeDocument/2006/relationships/diagramData" Target="../diagrams/data98.xml"/><Relationship Id="rId13" Type="http://schemas.openxmlformats.org/officeDocument/2006/relationships/image" Target="../media/image224.png"/><Relationship Id="rId3" Type="http://schemas.openxmlformats.org/officeDocument/2006/relationships/diagramData" Target="../diagrams/data97.xml"/><Relationship Id="rId7" Type="http://schemas.microsoft.com/office/2007/relationships/diagramDrawing" Target="../diagrams/drawing97.xml"/><Relationship Id="rId12" Type="http://schemas.microsoft.com/office/2007/relationships/diagramDrawing" Target="../diagrams/drawing98.xml"/><Relationship Id="rId2" Type="http://schemas.openxmlformats.org/officeDocument/2006/relationships/notesSlide" Target="../notesSlides/notesSlide83.xml"/><Relationship Id="rId1" Type="http://schemas.openxmlformats.org/officeDocument/2006/relationships/slideLayout" Target="../slideLayouts/slideLayout29.xml"/><Relationship Id="rId6" Type="http://schemas.openxmlformats.org/officeDocument/2006/relationships/diagramColors" Target="../diagrams/colors97.xml"/><Relationship Id="rId11" Type="http://schemas.openxmlformats.org/officeDocument/2006/relationships/diagramColors" Target="../diagrams/colors98.xml"/><Relationship Id="rId5" Type="http://schemas.openxmlformats.org/officeDocument/2006/relationships/diagramQuickStyle" Target="../diagrams/quickStyle97.xml"/><Relationship Id="rId10" Type="http://schemas.openxmlformats.org/officeDocument/2006/relationships/diagramQuickStyle" Target="../diagrams/quickStyle98.xml"/><Relationship Id="rId4" Type="http://schemas.openxmlformats.org/officeDocument/2006/relationships/diagramLayout" Target="../diagrams/layout97.xml"/><Relationship Id="rId9" Type="http://schemas.openxmlformats.org/officeDocument/2006/relationships/diagramLayout" Target="../diagrams/layout98.xml"/></Relationships>
</file>

<file path=ppt/slides/_rels/slide244.xml.rels><?xml version="1.0" encoding="UTF-8" standalone="yes"?>
<Relationships xmlns="http://schemas.openxmlformats.org/package/2006/relationships"><Relationship Id="rId8" Type="http://schemas.openxmlformats.org/officeDocument/2006/relationships/diagramData" Target="../diagrams/data100.xml"/><Relationship Id="rId3" Type="http://schemas.openxmlformats.org/officeDocument/2006/relationships/diagramLayout" Target="../diagrams/layout99.xml"/><Relationship Id="rId7" Type="http://schemas.openxmlformats.org/officeDocument/2006/relationships/image" Target="../media/image225.png"/><Relationship Id="rId12" Type="http://schemas.microsoft.com/office/2007/relationships/diagramDrawing" Target="../diagrams/drawing100.xml"/><Relationship Id="rId2" Type="http://schemas.openxmlformats.org/officeDocument/2006/relationships/diagramData" Target="../diagrams/data99.xml"/><Relationship Id="rId1" Type="http://schemas.openxmlformats.org/officeDocument/2006/relationships/slideLayout" Target="../slideLayouts/slideLayout29.xml"/><Relationship Id="rId6" Type="http://schemas.microsoft.com/office/2007/relationships/diagramDrawing" Target="../diagrams/drawing99.xml"/><Relationship Id="rId11" Type="http://schemas.openxmlformats.org/officeDocument/2006/relationships/diagramColors" Target="../diagrams/colors100.xml"/><Relationship Id="rId5" Type="http://schemas.openxmlformats.org/officeDocument/2006/relationships/diagramColors" Target="../diagrams/colors99.xml"/><Relationship Id="rId10" Type="http://schemas.openxmlformats.org/officeDocument/2006/relationships/diagramQuickStyle" Target="../diagrams/quickStyle100.xml"/><Relationship Id="rId4" Type="http://schemas.openxmlformats.org/officeDocument/2006/relationships/diagramQuickStyle" Target="../diagrams/quickStyle99.xml"/><Relationship Id="rId9" Type="http://schemas.openxmlformats.org/officeDocument/2006/relationships/diagramLayout" Target="../diagrams/layout10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Canadian REITs</a:t>
            </a:r>
            <a:endParaRPr lang="en-CA" dirty="0"/>
          </a:p>
        </p:txBody>
      </p:sp>
      <p:sp>
        <p:nvSpPr>
          <p:cNvPr id="3" name="Subtitle 2"/>
          <p:cNvSpPr>
            <a:spLocks noGrp="1"/>
          </p:cNvSpPr>
          <p:nvPr>
            <p:ph type="subTitle" idx="1"/>
          </p:nvPr>
        </p:nvSpPr>
        <p:spPr/>
        <p:txBody>
          <a:bodyPr/>
          <a:lstStyle/>
          <a:p>
            <a:r>
              <a:rPr lang="en-CA" dirty="0" smtClean="0"/>
              <a:t>Ryan McLaughlin 301137937</a:t>
            </a:r>
          </a:p>
          <a:p>
            <a:endParaRPr lang="en-CA" dirty="0"/>
          </a:p>
        </p:txBody>
      </p:sp>
    </p:spTree>
    <p:extLst>
      <p:ext uri="{BB962C8B-B14F-4D97-AF65-F5344CB8AC3E}">
        <p14:creationId xmlns:p14="http://schemas.microsoft.com/office/powerpoint/2010/main" val="3137260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REITs Timeline</a:t>
            </a:r>
            <a:endParaRPr lang="en-US" dirty="0"/>
          </a:p>
        </p:txBody>
      </p:sp>
      <p:graphicFrame>
        <p:nvGraphicFramePr>
          <p:cNvPr id="4" name="Content Placeholder 3"/>
          <p:cNvGraphicFramePr>
            <a:graphicFrameLocks noGrp="1"/>
          </p:cNvGraphicFramePr>
          <p:nvPr>
            <p:ph idx="1"/>
          </p:nvPr>
        </p:nvGraphicFramePr>
        <p:xfrm>
          <a:off x="380999" y="5583767"/>
          <a:ext cx="8210551" cy="127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reits created.jpg"/>
          <p:cNvPicPr>
            <a:picLocks noChangeAspect="1"/>
          </p:cNvPicPr>
          <p:nvPr/>
        </p:nvPicPr>
        <p:blipFill>
          <a:blip r:embed="rId7" cstate="print">
            <a:lum/>
          </a:blip>
          <a:stretch>
            <a:fillRect/>
          </a:stretch>
        </p:blipFill>
        <p:spPr>
          <a:xfrm>
            <a:off x="381000" y="691343"/>
            <a:ext cx="1981200" cy="1485901"/>
          </a:xfrm>
          <a:prstGeom prst="rect">
            <a:avLst/>
          </a:prstGeom>
          <a:effectLst>
            <a:softEdge rad="63500"/>
          </a:effectLst>
        </p:spPr>
      </p:pic>
      <p:pic>
        <p:nvPicPr>
          <p:cNvPr id="6" name="Picture 5" descr="nareit.jpg"/>
          <p:cNvPicPr>
            <a:picLocks noChangeAspect="1"/>
          </p:cNvPicPr>
          <p:nvPr/>
        </p:nvPicPr>
        <p:blipFill>
          <a:blip r:embed="rId8" cstate="print"/>
          <a:stretch>
            <a:fillRect/>
          </a:stretch>
        </p:blipFill>
        <p:spPr>
          <a:xfrm>
            <a:off x="609600" y="3177718"/>
            <a:ext cx="1447800" cy="1085851"/>
          </a:xfrm>
          <a:prstGeom prst="rect">
            <a:avLst/>
          </a:prstGeom>
          <a:effectLst>
            <a:softEdge rad="63500"/>
          </a:effectLst>
        </p:spPr>
      </p:pic>
      <p:pic>
        <p:nvPicPr>
          <p:cNvPr id="7" name="Picture 6" descr="nyse reit.jpg"/>
          <p:cNvPicPr>
            <a:picLocks noChangeAspect="1"/>
          </p:cNvPicPr>
          <p:nvPr/>
        </p:nvPicPr>
        <p:blipFill>
          <a:blip r:embed="rId9" cstate="print"/>
          <a:stretch>
            <a:fillRect/>
          </a:stretch>
        </p:blipFill>
        <p:spPr>
          <a:xfrm>
            <a:off x="2209800" y="3351658"/>
            <a:ext cx="2032000" cy="1524000"/>
          </a:xfrm>
          <a:prstGeom prst="rect">
            <a:avLst/>
          </a:prstGeom>
          <a:effectLst>
            <a:softEdge rad="63500"/>
          </a:effectLst>
        </p:spPr>
      </p:pic>
      <p:pic>
        <p:nvPicPr>
          <p:cNvPr id="8" name="Picture 7" descr="reits around world.jpg"/>
          <p:cNvPicPr>
            <a:picLocks noChangeAspect="1"/>
          </p:cNvPicPr>
          <p:nvPr/>
        </p:nvPicPr>
        <p:blipFill>
          <a:blip r:embed="rId10" cstate="print"/>
          <a:stretch>
            <a:fillRect/>
          </a:stretch>
        </p:blipFill>
        <p:spPr>
          <a:xfrm>
            <a:off x="2590800" y="1691468"/>
            <a:ext cx="1295400" cy="971551"/>
          </a:xfrm>
          <a:prstGeom prst="rect">
            <a:avLst/>
          </a:prstGeom>
          <a:effectLst>
            <a:softEdge rad="63500"/>
          </a:effectLst>
        </p:spPr>
      </p:pic>
      <p:pic>
        <p:nvPicPr>
          <p:cNvPr id="10" name="Picture 9" descr="canada.jpg"/>
          <p:cNvPicPr>
            <a:picLocks noChangeAspect="1"/>
          </p:cNvPicPr>
          <p:nvPr/>
        </p:nvPicPr>
        <p:blipFill>
          <a:blip r:embed="rId11" cstate="print"/>
          <a:stretch>
            <a:fillRect/>
          </a:stretch>
        </p:blipFill>
        <p:spPr>
          <a:xfrm>
            <a:off x="6705600" y="2440664"/>
            <a:ext cx="1509713" cy="1009651"/>
          </a:xfrm>
          <a:prstGeom prst="rect">
            <a:avLst/>
          </a:prstGeom>
          <a:effectLst>
            <a:softEdge rad="63500"/>
          </a:effectLst>
        </p:spPr>
      </p:pic>
      <p:sp>
        <p:nvSpPr>
          <p:cNvPr id="12" name="TextBox 11"/>
          <p:cNvSpPr txBox="1"/>
          <p:nvPr/>
        </p:nvSpPr>
        <p:spPr>
          <a:xfrm>
            <a:off x="304800" y="2177244"/>
            <a:ext cx="2286000" cy="261610"/>
          </a:xfrm>
          <a:prstGeom prst="rect">
            <a:avLst/>
          </a:prstGeom>
          <a:noFill/>
        </p:spPr>
        <p:txBody>
          <a:bodyPr wrap="square" rtlCol="0">
            <a:spAutoFit/>
          </a:bodyPr>
          <a:lstStyle/>
          <a:p>
            <a:r>
              <a:rPr lang="en-US" sz="1100" dirty="0" smtClean="0"/>
              <a:t>1960: REITS are Created (USA)</a:t>
            </a:r>
            <a:endParaRPr lang="en-US" sz="1100" dirty="0"/>
          </a:p>
        </p:txBody>
      </p:sp>
      <p:sp>
        <p:nvSpPr>
          <p:cNvPr id="13" name="TextBox 12"/>
          <p:cNvSpPr txBox="1"/>
          <p:nvPr/>
        </p:nvSpPr>
        <p:spPr>
          <a:xfrm>
            <a:off x="533400" y="4263569"/>
            <a:ext cx="1676400" cy="261610"/>
          </a:xfrm>
          <a:prstGeom prst="rect">
            <a:avLst/>
          </a:prstGeom>
          <a:noFill/>
        </p:spPr>
        <p:txBody>
          <a:bodyPr wrap="square" rtlCol="0">
            <a:spAutoFit/>
          </a:bodyPr>
          <a:lstStyle/>
          <a:p>
            <a:r>
              <a:rPr lang="en-US" sz="1100" dirty="0" smtClean="0"/>
              <a:t>1960: NAREIT Formed</a:t>
            </a:r>
            <a:endParaRPr lang="en-US" sz="1100" dirty="0"/>
          </a:p>
        </p:txBody>
      </p:sp>
      <p:sp>
        <p:nvSpPr>
          <p:cNvPr id="14" name="TextBox 13"/>
          <p:cNvSpPr txBox="1"/>
          <p:nvPr/>
        </p:nvSpPr>
        <p:spPr>
          <a:xfrm>
            <a:off x="2133600" y="4875658"/>
            <a:ext cx="2362200" cy="430887"/>
          </a:xfrm>
          <a:prstGeom prst="rect">
            <a:avLst/>
          </a:prstGeom>
          <a:noFill/>
        </p:spPr>
        <p:txBody>
          <a:bodyPr wrap="square" rtlCol="0">
            <a:spAutoFit/>
          </a:bodyPr>
          <a:lstStyle/>
          <a:p>
            <a:r>
              <a:rPr lang="en-US" sz="1100" dirty="0" smtClean="0"/>
              <a:t>1965: First NYSE REIT (Continental Mortgage Investors)</a:t>
            </a:r>
            <a:endParaRPr lang="en-US" sz="1100" dirty="0"/>
          </a:p>
        </p:txBody>
      </p:sp>
      <p:sp>
        <p:nvSpPr>
          <p:cNvPr id="15" name="TextBox 14"/>
          <p:cNvSpPr txBox="1"/>
          <p:nvPr/>
        </p:nvSpPr>
        <p:spPr>
          <a:xfrm>
            <a:off x="2514600" y="2663019"/>
            <a:ext cx="1828800" cy="430887"/>
          </a:xfrm>
          <a:prstGeom prst="rect">
            <a:avLst/>
          </a:prstGeom>
          <a:noFill/>
        </p:spPr>
        <p:txBody>
          <a:bodyPr wrap="square" rtlCol="0">
            <a:spAutoFit/>
          </a:bodyPr>
          <a:lstStyle/>
          <a:p>
            <a:r>
              <a:rPr lang="en-US" sz="1100" dirty="0" smtClean="0"/>
              <a:t>1969: First European REIT (Netherlands)</a:t>
            </a:r>
            <a:endParaRPr lang="en-US" sz="1100" dirty="0"/>
          </a:p>
        </p:txBody>
      </p:sp>
      <p:sp>
        <p:nvSpPr>
          <p:cNvPr id="18" name="TextBox 17"/>
          <p:cNvSpPr txBox="1"/>
          <p:nvPr/>
        </p:nvSpPr>
        <p:spPr>
          <a:xfrm>
            <a:off x="6629400" y="3431547"/>
            <a:ext cx="1752600" cy="430887"/>
          </a:xfrm>
          <a:prstGeom prst="rect">
            <a:avLst/>
          </a:prstGeom>
          <a:noFill/>
        </p:spPr>
        <p:txBody>
          <a:bodyPr wrap="square" rtlCol="0">
            <a:spAutoFit/>
          </a:bodyPr>
          <a:lstStyle/>
          <a:p>
            <a:r>
              <a:rPr lang="en-US" sz="1100" dirty="0" smtClean="0"/>
              <a:t>1993: REITS Introduced in Canada</a:t>
            </a:r>
            <a:endParaRPr lang="en-US" sz="1100" dirty="0"/>
          </a:p>
        </p:txBody>
      </p:sp>
      <p:cxnSp>
        <p:nvCxnSpPr>
          <p:cNvPr id="20" name="Straight Connector 19"/>
          <p:cNvCxnSpPr/>
          <p:nvPr/>
        </p:nvCxnSpPr>
        <p:spPr>
          <a:xfrm>
            <a:off x="457200" y="3832077"/>
            <a:ext cx="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85800" y="5257800"/>
            <a:ext cx="0" cy="71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19600" y="3425677"/>
            <a:ext cx="0" cy="25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705600" y="3933677"/>
            <a:ext cx="0" cy="203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43600" y="5457677"/>
            <a:ext cx="0" cy="50800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reit index.jpg"/>
          <p:cNvPicPr>
            <a:picLocks noChangeAspect="1"/>
          </p:cNvPicPr>
          <p:nvPr/>
        </p:nvPicPr>
        <p:blipFill>
          <a:blip r:embed="rId12" cstate="print"/>
          <a:stretch>
            <a:fillRect/>
          </a:stretch>
        </p:blipFill>
        <p:spPr>
          <a:xfrm>
            <a:off x="4529674" y="781327"/>
            <a:ext cx="1490131" cy="1117600"/>
          </a:xfrm>
          <a:prstGeom prst="rect">
            <a:avLst/>
          </a:prstGeom>
          <a:effectLst>
            <a:softEdge rad="63500"/>
          </a:effectLst>
        </p:spPr>
      </p:pic>
      <p:sp>
        <p:nvSpPr>
          <p:cNvPr id="24" name="TextBox 23"/>
          <p:cNvSpPr txBox="1"/>
          <p:nvPr/>
        </p:nvSpPr>
        <p:spPr>
          <a:xfrm>
            <a:off x="4529674" y="1898927"/>
            <a:ext cx="1752600" cy="430887"/>
          </a:xfrm>
          <a:prstGeom prst="rect">
            <a:avLst/>
          </a:prstGeom>
          <a:noFill/>
        </p:spPr>
        <p:txBody>
          <a:bodyPr wrap="square" rtlCol="0">
            <a:spAutoFit/>
          </a:bodyPr>
          <a:lstStyle/>
          <a:p>
            <a:r>
              <a:rPr lang="en-US" sz="1100" dirty="0" smtClean="0"/>
              <a:t>1972: NAREIT Unveils REIT Index</a:t>
            </a:r>
            <a:endParaRPr lang="en-US" sz="1100" dirty="0"/>
          </a:p>
        </p:txBody>
      </p:sp>
      <p:pic>
        <p:nvPicPr>
          <p:cNvPr id="25" name="Picture 24" descr="dowfall.jpg"/>
          <p:cNvPicPr>
            <a:picLocks noChangeAspect="1"/>
          </p:cNvPicPr>
          <p:nvPr/>
        </p:nvPicPr>
        <p:blipFill>
          <a:blip r:embed="rId13" cstate="print"/>
          <a:stretch>
            <a:fillRect/>
          </a:stretch>
        </p:blipFill>
        <p:spPr>
          <a:xfrm>
            <a:off x="4552807" y="2899350"/>
            <a:ext cx="1981200" cy="1485899"/>
          </a:xfrm>
          <a:prstGeom prst="rect">
            <a:avLst/>
          </a:prstGeom>
          <a:effectLst>
            <a:softEdge rad="63500"/>
          </a:effectLst>
        </p:spPr>
      </p:pic>
      <p:sp>
        <p:nvSpPr>
          <p:cNvPr id="26" name="TextBox 25"/>
          <p:cNvSpPr txBox="1"/>
          <p:nvPr/>
        </p:nvSpPr>
        <p:spPr>
          <a:xfrm>
            <a:off x="4572000" y="4394374"/>
            <a:ext cx="2133600" cy="430887"/>
          </a:xfrm>
          <a:prstGeom prst="rect">
            <a:avLst/>
          </a:prstGeom>
          <a:noFill/>
        </p:spPr>
        <p:txBody>
          <a:bodyPr wrap="square" rtlCol="0">
            <a:spAutoFit/>
          </a:bodyPr>
          <a:lstStyle/>
          <a:p>
            <a:r>
              <a:rPr lang="en-US" sz="1100" dirty="0" smtClean="0"/>
              <a:t>1989-1991: Dramatic Real Estate Downturn</a:t>
            </a:r>
            <a:endParaRPr lang="en-US" sz="1100" dirty="0"/>
          </a:p>
        </p:txBody>
      </p:sp>
    </p:spTree>
    <p:extLst>
      <p:ext uri="{BB962C8B-B14F-4D97-AF65-F5344CB8AC3E}">
        <p14:creationId xmlns:p14="http://schemas.microsoft.com/office/powerpoint/2010/main" val="29829342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pPr algn="l"/>
            <a:r>
              <a:rPr lang="en-US" dirty="0" smtClean="0">
                <a:latin typeface="Georgia" pitchFamily="18" charset="0"/>
              </a:rPr>
              <a:t>INCOME STATEMENT (Annual)</a:t>
            </a:r>
            <a:endParaRPr lang="en-US" dirty="0">
              <a:latin typeface="Georgia" pitchFamily="18" charset="0"/>
            </a:endParaRPr>
          </a:p>
        </p:txBody>
      </p:sp>
      <p:pic>
        <p:nvPicPr>
          <p:cNvPr id="52225" name="Picture 1" descr="C:\Users\User\AppData\Roaming\Tencent\Users\409325725\QQ\WinTemp\RichOle\~S1({HZA_A0W2}2KA~[%5OB.jpg"/>
          <p:cNvPicPr>
            <a:picLocks noChangeAspect="1" noChangeArrowheads="1"/>
          </p:cNvPicPr>
          <p:nvPr/>
        </p:nvPicPr>
        <p:blipFill>
          <a:blip r:embed="rId2" cstate="print"/>
          <a:srcRect/>
          <a:stretch>
            <a:fillRect/>
          </a:stretch>
        </p:blipFill>
        <p:spPr bwMode="auto">
          <a:xfrm>
            <a:off x="533400" y="990600"/>
            <a:ext cx="8266680" cy="5410200"/>
          </a:xfrm>
          <a:prstGeom prst="rect">
            <a:avLst/>
          </a:prstGeom>
          <a:noFill/>
        </p:spPr>
      </p:pic>
      <p:sp>
        <p:nvSpPr>
          <p:cNvPr id="12" name="Frame 11"/>
          <p:cNvSpPr/>
          <p:nvPr/>
        </p:nvSpPr>
        <p:spPr>
          <a:xfrm>
            <a:off x="609600" y="4953000"/>
            <a:ext cx="7924800" cy="3048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100</a:t>
            </a:fld>
            <a:endParaRPr lang="en-US">
              <a:solidFill>
                <a:prstClr val="black">
                  <a:tint val="75000"/>
                </a:prstClr>
              </a:solidFill>
            </a:endParaRPr>
          </a:p>
        </p:txBody>
      </p:sp>
      <p:sp>
        <p:nvSpPr>
          <p:cNvPr id="7" name="Frame 6"/>
          <p:cNvSpPr/>
          <p:nvPr/>
        </p:nvSpPr>
        <p:spPr>
          <a:xfrm>
            <a:off x="533400" y="3429000"/>
            <a:ext cx="7924800" cy="2286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1450074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pPr algn="l"/>
            <a:r>
              <a:rPr lang="en-CA" altLang="zh-CN" dirty="0" smtClean="0">
                <a:latin typeface="Georgia" pitchFamily="18" charset="0"/>
              </a:rPr>
              <a:t>INCOME STATEMENT (Quarterly</a:t>
            </a:r>
            <a:r>
              <a:rPr lang="en-CA" altLang="zh-CN" dirty="0" smtClean="0"/>
              <a:t>)</a:t>
            </a:r>
            <a:endParaRPr lang="zh-CN" altLang="en-US" dirty="0"/>
          </a:p>
        </p:txBody>
      </p:sp>
      <p:pic>
        <p:nvPicPr>
          <p:cNvPr id="53249" name="Picture 1" descr="C:\Users\User\AppData\Roaming\Tencent\Users\409325725\QQ\WinTemp\RichOle\I6}PW_49WM3MNL7GGDH9QB3.jpg"/>
          <p:cNvPicPr>
            <a:picLocks noChangeAspect="1" noChangeArrowheads="1"/>
          </p:cNvPicPr>
          <p:nvPr/>
        </p:nvPicPr>
        <p:blipFill>
          <a:blip r:embed="rId2" cstate="print"/>
          <a:srcRect/>
          <a:stretch>
            <a:fillRect/>
          </a:stretch>
        </p:blipFill>
        <p:spPr bwMode="auto">
          <a:xfrm>
            <a:off x="152400" y="1295400"/>
            <a:ext cx="8904543" cy="4800600"/>
          </a:xfrm>
          <a:prstGeom prst="rect">
            <a:avLst/>
          </a:prstGeom>
          <a:noFill/>
        </p:spPr>
      </p:pic>
      <p:sp>
        <p:nvSpPr>
          <p:cNvPr id="6" name="Frame 5"/>
          <p:cNvSpPr/>
          <p:nvPr/>
        </p:nvSpPr>
        <p:spPr>
          <a:xfrm>
            <a:off x="228600" y="2743200"/>
            <a:ext cx="8686800" cy="2286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101</a:t>
            </a:fld>
            <a:endParaRPr lang="en-US">
              <a:solidFill>
                <a:prstClr val="black">
                  <a:tint val="75000"/>
                </a:prstClr>
              </a:solidFill>
            </a:endParaRPr>
          </a:p>
        </p:txBody>
      </p:sp>
      <p:sp>
        <p:nvSpPr>
          <p:cNvPr id="8" name="Frame 7"/>
          <p:cNvSpPr/>
          <p:nvPr/>
        </p:nvSpPr>
        <p:spPr>
          <a:xfrm>
            <a:off x="228600" y="4038600"/>
            <a:ext cx="8686800" cy="2286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0317283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pPr algn="l"/>
            <a:r>
              <a:rPr lang="en-US" sz="3800" dirty="0" smtClean="0">
                <a:latin typeface="Georgia" pitchFamily="18" charset="0"/>
              </a:rPr>
              <a:t>CASH FLOW STATEMENT (Annual)</a:t>
            </a:r>
            <a:endParaRPr lang="zh-CN" altLang="en-US" sz="3800" dirty="0">
              <a:latin typeface="Georgia" pitchFamily="18" charset="0"/>
            </a:endParaRPr>
          </a:p>
        </p:txBody>
      </p:sp>
      <p:pic>
        <p:nvPicPr>
          <p:cNvPr id="54273" name="Picture 1" descr="C:\Users\User\AppData\Roaming\Tencent\Users\409325725\QQ\WinTemp\RichOle\N@XCC[{GK_LT]IFN46C380K.jpg"/>
          <p:cNvPicPr>
            <a:picLocks noChangeAspect="1" noChangeArrowheads="1"/>
          </p:cNvPicPr>
          <p:nvPr/>
        </p:nvPicPr>
        <p:blipFill>
          <a:blip r:embed="rId2" cstate="print"/>
          <a:srcRect/>
          <a:stretch>
            <a:fillRect/>
          </a:stretch>
        </p:blipFill>
        <p:spPr bwMode="auto">
          <a:xfrm>
            <a:off x="381000" y="914400"/>
            <a:ext cx="8167017" cy="5486400"/>
          </a:xfrm>
          <a:prstGeom prst="rect">
            <a:avLst/>
          </a:prstGeom>
          <a:noFill/>
        </p:spPr>
      </p:pic>
      <p:sp>
        <p:nvSpPr>
          <p:cNvPr id="7" name="Frame 6"/>
          <p:cNvSpPr/>
          <p:nvPr/>
        </p:nvSpPr>
        <p:spPr>
          <a:xfrm>
            <a:off x="609600" y="6096000"/>
            <a:ext cx="7772400" cy="3048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9490040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noAutofit/>
          </a:bodyPr>
          <a:lstStyle/>
          <a:p>
            <a:pPr algn="l"/>
            <a:r>
              <a:rPr lang="en-US" sz="3600" dirty="0" smtClean="0">
                <a:latin typeface="Georgia" pitchFamily="18" charset="0"/>
              </a:rPr>
              <a:t>CASH FLOW STATEMENT (Annual) Cont.</a:t>
            </a:r>
            <a:endParaRPr lang="zh-CN" altLang="en-US" sz="3600" dirty="0">
              <a:latin typeface="Georgia" pitchFamily="18" charset="0"/>
            </a:endParaRPr>
          </a:p>
        </p:txBody>
      </p:sp>
      <p:pic>
        <p:nvPicPr>
          <p:cNvPr id="55297" name="Picture 1" descr="C:\Users\User\AppData\Roaming\Tencent\Users\409325725\QQ\WinTemp\RichOle\2HFWM[72{8N@$ER}RT[]HWH.jpg"/>
          <p:cNvPicPr>
            <a:picLocks noChangeAspect="1" noChangeArrowheads="1"/>
          </p:cNvPicPr>
          <p:nvPr/>
        </p:nvPicPr>
        <p:blipFill>
          <a:blip r:embed="rId2" cstate="print"/>
          <a:srcRect/>
          <a:stretch>
            <a:fillRect/>
          </a:stretch>
        </p:blipFill>
        <p:spPr bwMode="auto">
          <a:xfrm>
            <a:off x="609600" y="685800"/>
            <a:ext cx="7848600" cy="5791300"/>
          </a:xfrm>
          <a:prstGeom prst="rect">
            <a:avLst/>
          </a:prstGeom>
          <a:noFill/>
        </p:spPr>
      </p:pic>
      <p:sp>
        <p:nvSpPr>
          <p:cNvPr id="5" name="Frame 4"/>
          <p:cNvSpPr/>
          <p:nvPr/>
        </p:nvSpPr>
        <p:spPr>
          <a:xfrm>
            <a:off x="685800" y="5638800"/>
            <a:ext cx="7772400" cy="2286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Footer Placeholder 6"/>
          <p:cNvSpPr>
            <a:spLocks noGrp="1"/>
          </p:cNvSpPr>
          <p:nvPr>
            <p:ph type="ftr" sz="quarter" idx="11"/>
          </p:nvPr>
        </p:nvSpPr>
        <p:spPr>
          <a:xfrm>
            <a:off x="3124200" y="6416675"/>
            <a:ext cx="2895600" cy="365125"/>
          </a:xfrm>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41760DD9-77E9-4A86-86A4-AC56BF3B357F}" type="slidenum">
              <a:rPr lang="en-US" smtClean="0">
                <a:solidFill>
                  <a:prstClr val="black">
                    <a:tint val="75000"/>
                  </a:prstClr>
                </a:solidFill>
              </a:rPr>
              <a:pPr/>
              <a:t>103</a:t>
            </a:fld>
            <a:endParaRPr lang="en-US">
              <a:solidFill>
                <a:prstClr val="black">
                  <a:tint val="75000"/>
                </a:prstClr>
              </a:solidFill>
            </a:endParaRPr>
          </a:p>
        </p:txBody>
      </p:sp>
      <p:sp>
        <p:nvSpPr>
          <p:cNvPr id="9" name="Frame 8"/>
          <p:cNvSpPr/>
          <p:nvPr/>
        </p:nvSpPr>
        <p:spPr>
          <a:xfrm>
            <a:off x="685800" y="4114800"/>
            <a:ext cx="7772400" cy="4572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8305070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62000"/>
          </a:xfrm>
        </p:spPr>
        <p:txBody>
          <a:bodyPr>
            <a:noAutofit/>
          </a:bodyPr>
          <a:lstStyle/>
          <a:p>
            <a:pPr algn="l"/>
            <a:r>
              <a:rPr lang="en-CA" altLang="zh-CN" sz="3600" dirty="0" smtClean="0">
                <a:latin typeface="Georgia" pitchFamily="18" charset="0"/>
              </a:rPr>
              <a:t>CASH FLOW STATEMENT (Quarterly)</a:t>
            </a:r>
            <a:endParaRPr lang="zh-CN" altLang="en-US" sz="3600" dirty="0">
              <a:latin typeface="Georgia" pitchFamily="18" charset="0"/>
            </a:endParaRPr>
          </a:p>
        </p:txBody>
      </p:sp>
      <p:pic>
        <p:nvPicPr>
          <p:cNvPr id="56321" name="Picture 1" descr="C:\Users\User\AppData\Roaming\Tencent\Users\409325725\QQ\WinTemp\RichOle\UA3I1B5GA$Y06(L~T7BA~SY.jpg"/>
          <p:cNvPicPr>
            <a:picLocks noChangeAspect="1" noChangeArrowheads="1"/>
          </p:cNvPicPr>
          <p:nvPr/>
        </p:nvPicPr>
        <p:blipFill>
          <a:blip r:embed="rId2" cstate="print"/>
          <a:srcRect/>
          <a:stretch>
            <a:fillRect/>
          </a:stretch>
        </p:blipFill>
        <p:spPr bwMode="auto">
          <a:xfrm>
            <a:off x="228600" y="1066800"/>
            <a:ext cx="8763000" cy="5257800"/>
          </a:xfrm>
          <a:prstGeom prst="rect">
            <a:avLst/>
          </a:prstGeom>
          <a:noFill/>
        </p:spPr>
      </p:pic>
      <p:sp>
        <p:nvSpPr>
          <p:cNvPr id="7" name="Frame 6"/>
          <p:cNvSpPr/>
          <p:nvPr/>
        </p:nvSpPr>
        <p:spPr>
          <a:xfrm>
            <a:off x="304800" y="6096000"/>
            <a:ext cx="8686800" cy="2286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104</a:t>
            </a:fld>
            <a:endParaRPr lang="en-US">
              <a:solidFill>
                <a:prstClr val="black">
                  <a:tint val="75000"/>
                </a:prstClr>
              </a:solidFill>
            </a:endParaRPr>
          </a:p>
        </p:txBody>
      </p:sp>
      <p:sp>
        <p:nvSpPr>
          <p:cNvPr id="8" name="Frame 7"/>
          <p:cNvSpPr/>
          <p:nvPr/>
        </p:nvSpPr>
        <p:spPr>
          <a:xfrm>
            <a:off x="381000" y="2667000"/>
            <a:ext cx="8534400" cy="3048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3884091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990600"/>
          </a:xfrm>
        </p:spPr>
        <p:txBody>
          <a:bodyPr>
            <a:noAutofit/>
          </a:bodyPr>
          <a:lstStyle/>
          <a:p>
            <a:pPr algn="l"/>
            <a:r>
              <a:rPr lang="en-CA" altLang="zh-CN" sz="3400" dirty="0" smtClean="0">
                <a:latin typeface="Georgia" pitchFamily="18" charset="0"/>
              </a:rPr>
              <a:t>CASH FLOW STATEMENT (Quarterly) Cont.</a:t>
            </a:r>
            <a:endParaRPr lang="zh-CN" altLang="en-US" sz="3400" dirty="0">
              <a:latin typeface="Georgia" pitchFamily="18" charset="0"/>
            </a:endParaRPr>
          </a:p>
        </p:txBody>
      </p:sp>
      <p:pic>
        <p:nvPicPr>
          <p:cNvPr id="57345" name="Picture 1" descr="C:\Users\User\AppData\Roaming\Tencent\Users\409325725\QQ\WinTemp\RichOle\CKQE9EN4M$B8LMADC{KX}TI.jpg"/>
          <p:cNvPicPr>
            <a:picLocks noChangeAspect="1" noChangeArrowheads="1"/>
          </p:cNvPicPr>
          <p:nvPr/>
        </p:nvPicPr>
        <p:blipFill>
          <a:blip r:embed="rId2" cstate="print"/>
          <a:srcRect/>
          <a:stretch>
            <a:fillRect/>
          </a:stretch>
        </p:blipFill>
        <p:spPr bwMode="auto">
          <a:xfrm>
            <a:off x="304800" y="1295400"/>
            <a:ext cx="8660674" cy="4953000"/>
          </a:xfrm>
          <a:prstGeom prst="rect">
            <a:avLst/>
          </a:prstGeom>
          <a:noFill/>
        </p:spPr>
      </p:pic>
      <p:sp>
        <p:nvSpPr>
          <p:cNvPr id="6" name="Frame 5"/>
          <p:cNvSpPr/>
          <p:nvPr/>
        </p:nvSpPr>
        <p:spPr>
          <a:xfrm>
            <a:off x="304800" y="3962400"/>
            <a:ext cx="8610600" cy="5334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 name="Frame 7"/>
          <p:cNvSpPr/>
          <p:nvPr/>
        </p:nvSpPr>
        <p:spPr>
          <a:xfrm>
            <a:off x="304800" y="1752600"/>
            <a:ext cx="8610600" cy="3048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0DD9-77E9-4A86-86A4-AC56BF3B357F}" type="slidenum">
              <a:rPr lang="en-US" smtClean="0">
                <a:solidFill>
                  <a:prstClr val="black">
                    <a:tint val="75000"/>
                  </a:prstClr>
                </a:solidFill>
              </a:rPr>
              <a:pPr/>
              <a:t>105</a:t>
            </a:fld>
            <a:endParaRPr lang="en-US">
              <a:solidFill>
                <a:prstClr val="black">
                  <a:tint val="75000"/>
                </a:prstClr>
              </a:solidFill>
            </a:endParaRPr>
          </a:p>
        </p:txBody>
      </p:sp>
      <p:sp>
        <p:nvSpPr>
          <p:cNvPr id="10" name="Frame 9"/>
          <p:cNvSpPr/>
          <p:nvPr/>
        </p:nvSpPr>
        <p:spPr>
          <a:xfrm>
            <a:off x="304800" y="2438400"/>
            <a:ext cx="8610600" cy="3048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1264183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pPr algn="l"/>
            <a:r>
              <a:rPr lang="en-CA" altLang="zh-CN" dirty="0" smtClean="0">
                <a:latin typeface="Georgia" pitchFamily="18" charset="0"/>
              </a:rPr>
              <a:t>CASH  FROM OPERATIONS (Quarterly)</a:t>
            </a:r>
            <a:endParaRPr lang="en-US" dirty="0">
              <a:latin typeface="Georgia" pitchFamily="18" charset="0"/>
            </a:endParaRPr>
          </a:p>
        </p:txBody>
      </p:sp>
      <p:pic>
        <p:nvPicPr>
          <p:cNvPr id="61441" name="Picture 1" descr="C:\Users\User\AppData\Roaming\Tencent\Users\409325725\QQ\WinTemp\RichOle\9BP{M}43J0W~{N]2I93M)BR.jpg"/>
          <p:cNvPicPr>
            <a:picLocks noChangeAspect="1" noChangeArrowheads="1"/>
          </p:cNvPicPr>
          <p:nvPr/>
        </p:nvPicPr>
        <p:blipFill>
          <a:blip r:embed="rId2" cstate="print"/>
          <a:srcRect/>
          <a:stretch>
            <a:fillRect/>
          </a:stretch>
        </p:blipFill>
        <p:spPr bwMode="auto">
          <a:xfrm>
            <a:off x="228600" y="2057400"/>
            <a:ext cx="8753782" cy="32766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2283763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610600" cy="1143000"/>
          </a:xfrm>
        </p:spPr>
        <p:txBody>
          <a:bodyPr>
            <a:normAutofit fontScale="90000"/>
          </a:bodyPr>
          <a:lstStyle/>
          <a:p>
            <a:pPr algn="l"/>
            <a:r>
              <a:rPr lang="en-CA" altLang="zh-CN" dirty="0" smtClean="0">
                <a:latin typeface="Georgia" pitchFamily="18" charset="0"/>
              </a:rPr>
              <a:t>RESULTS FROM OPERATIONS (Quarterly)</a:t>
            </a:r>
            <a:endParaRPr lang="en-US" dirty="0">
              <a:latin typeface="Georgia" pitchFamily="18" charset="0"/>
            </a:endParaRPr>
          </a:p>
        </p:txBody>
      </p:sp>
      <p:pic>
        <p:nvPicPr>
          <p:cNvPr id="62465" name="Picture 1" descr="C:\Users\User\AppData\Roaming\Tencent\Users\409325725\QQ\WinTemp\RichOle\05E6DDK0XYM@P}E6L_IXN44.jpg"/>
          <p:cNvPicPr>
            <a:picLocks noChangeAspect="1" noChangeArrowheads="1"/>
          </p:cNvPicPr>
          <p:nvPr/>
        </p:nvPicPr>
        <p:blipFill>
          <a:blip r:embed="rId2" cstate="print"/>
          <a:srcRect/>
          <a:stretch>
            <a:fillRect/>
          </a:stretch>
        </p:blipFill>
        <p:spPr bwMode="auto">
          <a:xfrm>
            <a:off x="152400" y="1981200"/>
            <a:ext cx="8900932" cy="35814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23791737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838200"/>
          </a:xfrm>
        </p:spPr>
        <p:txBody>
          <a:bodyPr>
            <a:normAutofit/>
          </a:bodyPr>
          <a:lstStyle/>
          <a:p>
            <a:pPr algn="l"/>
            <a:r>
              <a:rPr lang="en-US" sz="4000" dirty="0" smtClean="0">
                <a:latin typeface="Georgia" pitchFamily="18" charset="0"/>
              </a:rPr>
              <a:t>FFO &amp; AFFO (Annual)</a:t>
            </a:r>
            <a:endParaRPr lang="zh-CN" altLang="en-US" sz="4000" dirty="0">
              <a:latin typeface="Georgia" pitchFamily="18" charset="0"/>
            </a:endParaRPr>
          </a:p>
        </p:txBody>
      </p:sp>
      <p:pic>
        <p:nvPicPr>
          <p:cNvPr id="57346" name="Picture 2" descr="C:\Users\User\AppData\Roaming\Tencent\Users\409325725\QQ\WinTemp\RichOle\TEG6MRW0[UJR7L`WI%GZ`E6.jpg"/>
          <p:cNvPicPr>
            <a:picLocks noChangeAspect="1" noChangeArrowheads="1"/>
          </p:cNvPicPr>
          <p:nvPr/>
        </p:nvPicPr>
        <p:blipFill>
          <a:blip r:embed="rId2" cstate="print"/>
          <a:srcRect/>
          <a:stretch>
            <a:fillRect/>
          </a:stretch>
        </p:blipFill>
        <p:spPr bwMode="auto">
          <a:xfrm>
            <a:off x="609600" y="685801"/>
            <a:ext cx="7848600" cy="6019799"/>
          </a:xfrm>
          <a:prstGeom prst="rect">
            <a:avLst/>
          </a:prstGeom>
          <a:noFill/>
        </p:spPr>
      </p:pic>
      <p:sp>
        <p:nvSpPr>
          <p:cNvPr id="9" name="Frame 8"/>
          <p:cNvSpPr/>
          <p:nvPr/>
        </p:nvSpPr>
        <p:spPr>
          <a:xfrm>
            <a:off x="762000" y="1981200"/>
            <a:ext cx="7696200" cy="1524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a:xfrm>
            <a:off x="3124200" y="6553200"/>
            <a:ext cx="2895600" cy="365125"/>
          </a:xfrm>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10079550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838200"/>
          </a:xfrm>
        </p:spPr>
        <p:txBody>
          <a:bodyPr>
            <a:normAutofit/>
          </a:bodyPr>
          <a:lstStyle/>
          <a:p>
            <a:pPr algn="l"/>
            <a:r>
              <a:rPr lang="en-US" sz="4000" dirty="0" smtClean="0">
                <a:latin typeface="Georgia" pitchFamily="18" charset="0"/>
              </a:rPr>
              <a:t>FFO &amp; AFFO (Quarterly)</a:t>
            </a:r>
            <a:endParaRPr lang="zh-CN" altLang="en-US" sz="4000" dirty="0">
              <a:latin typeface="Georgia" pitchFamily="18" charset="0"/>
            </a:endParaRPr>
          </a:p>
        </p:txBody>
      </p:sp>
      <p:pic>
        <p:nvPicPr>
          <p:cNvPr id="59394" name="Picture 2" descr="C:\Users\User\AppData\Roaming\Tencent\Users\409325725\QQ\WinTemp\RichOle\{0F@0~FRB1K@W%YG~F`RZ(U.jpg"/>
          <p:cNvPicPr>
            <a:picLocks noChangeAspect="1" noChangeArrowheads="1"/>
          </p:cNvPicPr>
          <p:nvPr/>
        </p:nvPicPr>
        <p:blipFill>
          <a:blip r:embed="rId2" cstate="print"/>
          <a:srcRect/>
          <a:stretch>
            <a:fillRect/>
          </a:stretch>
        </p:blipFill>
        <p:spPr bwMode="auto">
          <a:xfrm>
            <a:off x="533400" y="838200"/>
            <a:ext cx="8305800" cy="5867400"/>
          </a:xfrm>
          <a:prstGeom prst="rect">
            <a:avLst/>
          </a:prstGeom>
          <a:noFill/>
        </p:spPr>
      </p:pic>
      <p:sp>
        <p:nvSpPr>
          <p:cNvPr id="7" name="Frame 6"/>
          <p:cNvSpPr/>
          <p:nvPr/>
        </p:nvSpPr>
        <p:spPr>
          <a:xfrm>
            <a:off x="685800" y="2133600"/>
            <a:ext cx="8153400" cy="152400"/>
          </a:xfrm>
          <a:prstGeom prst="frame">
            <a:avLst/>
          </a:prstGeom>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Footer Placeholder 4"/>
          <p:cNvSpPr>
            <a:spLocks noGrp="1"/>
          </p:cNvSpPr>
          <p:nvPr>
            <p:ph type="ftr" sz="quarter" idx="11"/>
          </p:nvPr>
        </p:nvSpPr>
        <p:spPr>
          <a:xfrm>
            <a:off x="3124200" y="6569075"/>
            <a:ext cx="2895600" cy="365125"/>
          </a:xfrm>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266661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REITs by Market Cap</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19363"/>
            <a:ext cx="8352927" cy="486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2370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38200"/>
          </a:xfrm>
        </p:spPr>
        <p:txBody>
          <a:bodyPr>
            <a:noAutofit/>
          </a:bodyPr>
          <a:lstStyle/>
          <a:p>
            <a:pPr algn="l"/>
            <a:r>
              <a:rPr lang="en-CA" altLang="zh-CN" sz="3200" dirty="0" smtClean="0">
                <a:latin typeface="Georgia" pitchFamily="18" charset="0"/>
              </a:rPr>
              <a:t>FFO AND AFFO QUARTERLY INFORMATION</a:t>
            </a:r>
            <a:endParaRPr lang="zh-CN" altLang="en-US" sz="3200" dirty="0">
              <a:latin typeface="Georgia" pitchFamily="18" charset="0"/>
            </a:endParaRPr>
          </a:p>
        </p:txBody>
      </p:sp>
      <p:pic>
        <p:nvPicPr>
          <p:cNvPr id="60417" name="Picture 1" descr="C:\Users\User\AppData\Roaming\Tencent\Users\409325725\QQ\WinTemp\RichOle\PXP5W~4M(~HH)W}KECP]S{L.jpg"/>
          <p:cNvPicPr>
            <a:picLocks noChangeAspect="1" noChangeArrowheads="1"/>
          </p:cNvPicPr>
          <p:nvPr/>
        </p:nvPicPr>
        <p:blipFill>
          <a:blip r:embed="rId2" cstate="print"/>
          <a:srcRect/>
          <a:stretch>
            <a:fillRect/>
          </a:stretch>
        </p:blipFill>
        <p:spPr bwMode="auto">
          <a:xfrm>
            <a:off x="152400" y="914400"/>
            <a:ext cx="8857711" cy="5638800"/>
          </a:xfrm>
          <a:prstGeom prst="rect">
            <a:avLst/>
          </a:prstGeom>
          <a:noFill/>
        </p:spPr>
      </p:pic>
      <p:sp>
        <p:nvSpPr>
          <p:cNvPr id="4" name="Footer Placeholder 3"/>
          <p:cNvSpPr>
            <a:spLocks noGrp="1"/>
          </p:cNvSpPr>
          <p:nvPr>
            <p:ph type="ftr" sz="quarter" idx="11"/>
          </p:nvPr>
        </p:nvSpPr>
        <p:spPr>
          <a:xfrm>
            <a:off x="3124200" y="6416675"/>
            <a:ext cx="2895600" cy="365125"/>
          </a:xfrm>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20819763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latin typeface="Georgia" pitchFamily="18" charset="0"/>
              </a:rPr>
              <a:t>POTENTIAL RISKS</a:t>
            </a:r>
            <a:endParaRPr lang="en-US" sz="4000" dirty="0">
              <a:latin typeface="Georgia" pitchFamily="18" charset="0"/>
            </a:endParaRPr>
          </a:p>
        </p:txBody>
      </p:sp>
      <p:sp>
        <p:nvSpPr>
          <p:cNvPr id="3" name="Content Placeholder 2"/>
          <p:cNvSpPr>
            <a:spLocks noGrp="1"/>
          </p:cNvSpPr>
          <p:nvPr>
            <p:ph idx="1"/>
          </p:nvPr>
        </p:nvSpPr>
        <p:spPr/>
        <p:txBody>
          <a:bodyPr>
            <a:normAutofit fontScale="92500" lnSpcReduction="10000"/>
          </a:bodyPr>
          <a:lstStyle/>
          <a:p>
            <a:r>
              <a:rPr lang="en-US" dirty="0" smtClean="0"/>
              <a:t>Development Risk</a:t>
            </a:r>
          </a:p>
          <a:p>
            <a:pPr lvl="1">
              <a:buFont typeface="Wingdings" pitchFamily="2" charset="2"/>
              <a:buChar char="v"/>
            </a:pPr>
            <a:r>
              <a:rPr lang="en-US" dirty="0" smtClean="0"/>
              <a:t>Possibility that developed space will not be leased or that costs of development will exceed original estimates (mitigated by fixed price contracts)</a:t>
            </a:r>
          </a:p>
          <a:p>
            <a:r>
              <a:rPr lang="en-US" dirty="0" smtClean="0"/>
              <a:t>Interest and Financing Risk</a:t>
            </a:r>
          </a:p>
          <a:p>
            <a:pPr lvl="1">
              <a:buFont typeface="Wingdings" pitchFamily="2" charset="2"/>
              <a:buChar char="v"/>
            </a:pPr>
            <a:r>
              <a:rPr lang="en-US" dirty="0" smtClean="0"/>
              <a:t>In the low interest rate environment that the Canadian economy has experienced in recent years, leverage has enabled the Trust to enhance its return to </a:t>
            </a:r>
            <a:r>
              <a:rPr lang="en-US" dirty="0" err="1" smtClean="0"/>
              <a:t>Unitholders</a:t>
            </a:r>
            <a:r>
              <a:rPr lang="en-US" dirty="0" smtClean="0"/>
              <a:t>. A reversal of this trend, however, can significantly affect the business's ability to meet its financial obligations.</a:t>
            </a:r>
          </a:p>
          <a:p>
            <a:pPr lvl="1">
              <a:buFont typeface="Wingdings" pitchFamily="2" charset="2"/>
              <a:buChar char="v"/>
            </a:pPr>
            <a:endParaRPr lang="en-US" dirty="0" smtClean="0"/>
          </a:p>
          <a:p>
            <a:pPr lvl="1">
              <a:buNone/>
            </a:pPr>
            <a:endParaRPr lang="en-US" dirty="0" smtClean="0"/>
          </a:p>
          <a:p>
            <a:pPr lvl="1"/>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5457768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latin typeface="Georgia" pitchFamily="18" charset="0"/>
              </a:rPr>
              <a:t>POTENTIAL RISKS</a:t>
            </a:r>
            <a:endParaRPr lang="en-US" sz="4000" dirty="0">
              <a:latin typeface="Georgia" pitchFamily="18" charset="0"/>
            </a:endParaRPr>
          </a:p>
        </p:txBody>
      </p:sp>
      <p:sp>
        <p:nvSpPr>
          <p:cNvPr id="3" name="Content Placeholder 2"/>
          <p:cNvSpPr>
            <a:spLocks noGrp="1"/>
          </p:cNvSpPr>
          <p:nvPr>
            <p:ph idx="1"/>
          </p:nvPr>
        </p:nvSpPr>
        <p:spPr>
          <a:xfrm>
            <a:off x="457200" y="1371600"/>
            <a:ext cx="8229600" cy="4754563"/>
          </a:xfrm>
        </p:spPr>
        <p:txBody>
          <a:bodyPr>
            <a:normAutofit fontScale="92500" lnSpcReduction="20000"/>
          </a:bodyPr>
          <a:lstStyle/>
          <a:p>
            <a:r>
              <a:rPr lang="en-US" dirty="0" smtClean="0"/>
              <a:t>Environmental Risk</a:t>
            </a:r>
          </a:p>
          <a:p>
            <a:pPr lvl="1">
              <a:buFont typeface="Wingdings" pitchFamily="2" charset="2"/>
              <a:buChar char="v"/>
            </a:pPr>
            <a:r>
              <a:rPr lang="en-US" dirty="0" smtClean="0"/>
              <a:t>As an owner of real property, the Trust is subject to various federal, provincial, territorial and municipal laws relating to environmental matters. Such laws provide that the Trust could be liable for the costs of removal of certain hazardous substances and remediation of certain hazardous locations.</a:t>
            </a:r>
          </a:p>
          <a:p>
            <a:r>
              <a:rPr lang="en-US" dirty="0" smtClean="0"/>
              <a:t>Credit Risk</a:t>
            </a:r>
          </a:p>
          <a:p>
            <a:pPr lvl="1">
              <a:buFont typeface="Wingdings" pitchFamily="2" charset="2"/>
              <a:buChar char="v"/>
            </a:pPr>
            <a:r>
              <a:rPr lang="en-US" dirty="0" smtClean="0"/>
              <a:t>Credit risk arises from cash and cash equivalents, as well as credit exposures with respect to tenant receivables and mortgages and loans receivable. Tenants may experience financial difficulty and become unable to fulfill their lease commitments.</a:t>
            </a:r>
          </a:p>
          <a:p>
            <a:pPr lvl="1">
              <a:buFont typeface="Wingdings" pitchFamily="2" charset="2"/>
              <a:buChar char="v"/>
            </a:pP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25078302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latin typeface="Georgia" pitchFamily="18" charset="0"/>
              </a:rPr>
              <a:t>CALLOWAY’S KEY ISSUES</a:t>
            </a:r>
            <a:endParaRPr lang="en-US" sz="4000" dirty="0">
              <a:latin typeface="Georgia" pitchFamily="18" charset="0"/>
            </a:endParaRPr>
          </a:p>
        </p:txBody>
      </p:sp>
      <p:sp>
        <p:nvSpPr>
          <p:cNvPr id="3" name="Content Placeholder 2"/>
          <p:cNvSpPr>
            <a:spLocks noGrp="1"/>
          </p:cNvSpPr>
          <p:nvPr>
            <p:ph idx="1"/>
          </p:nvPr>
        </p:nvSpPr>
        <p:spPr/>
        <p:txBody>
          <a:bodyPr>
            <a:normAutofit/>
          </a:bodyPr>
          <a:lstStyle/>
          <a:p>
            <a:r>
              <a:rPr lang="en-US" dirty="0" smtClean="0"/>
              <a:t>Core platform has great stability, but inherent growth in same properties income is only around 1%</a:t>
            </a:r>
          </a:p>
          <a:p>
            <a:r>
              <a:rPr lang="en-US" dirty="0" smtClean="0"/>
              <a:t>Along with other REITs, cost of capital is expected to climb as interest rates rise</a:t>
            </a:r>
          </a:p>
          <a:p>
            <a:r>
              <a:rPr lang="en-US" dirty="0" smtClean="0"/>
              <a:t>Acquisition supply is slowing with more competitive bidding</a:t>
            </a:r>
          </a:p>
          <a:p>
            <a:r>
              <a:rPr lang="en-US" dirty="0" smtClean="0"/>
              <a:t>Lack of diversification to manage risks</a:t>
            </a:r>
          </a:p>
          <a:p>
            <a:pPr>
              <a:buNone/>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6678405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RECOMMENDATION</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21352156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HOLD</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367941042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latin typeface="Georgia" pitchFamily="18" charset="0"/>
              </a:rPr>
              <a:t>WHY HOLD?</a:t>
            </a:r>
            <a:endParaRPr lang="en-US" sz="4000" dirty="0">
              <a:latin typeface="Georgia" pitchFamily="18" charset="0"/>
            </a:endParaRPr>
          </a:p>
        </p:txBody>
      </p:sp>
      <p:sp>
        <p:nvSpPr>
          <p:cNvPr id="3" name="Content Placeholder 2"/>
          <p:cNvSpPr>
            <a:spLocks noGrp="1"/>
          </p:cNvSpPr>
          <p:nvPr>
            <p:ph idx="1"/>
          </p:nvPr>
        </p:nvSpPr>
        <p:spPr/>
        <p:txBody>
          <a:bodyPr>
            <a:normAutofit lnSpcReduction="10000"/>
          </a:bodyPr>
          <a:lstStyle/>
          <a:p>
            <a:r>
              <a:rPr lang="en-US" dirty="0" smtClean="0"/>
              <a:t>Stable cash flow</a:t>
            </a:r>
          </a:p>
          <a:p>
            <a:r>
              <a:rPr lang="en-US" dirty="0" smtClean="0"/>
              <a:t>Best in class assets (high traffic location, high occupancy level)</a:t>
            </a:r>
          </a:p>
          <a:p>
            <a:r>
              <a:rPr lang="en-US" dirty="0" smtClean="0"/>
              <a:t>Stable and growing income</a:t>
            </a:r>
          </a:p>
          <a:p>
            <a:r>
              <a:rPr lang="en-US" dirty="0" smtClean="0"/>
              <a:t>Strong and improving financial position</a:t>
            </a:r>
          </a:p>
          <a:p>
            <a:r>
              <a:rPr lang="en-US" dirty="0" smtClean="0"/>
              <a:t>Conservative capital structure</a:t>
            </a:r>
          </a:p>
          <a:p>
            <a:r>
              <a:rPr lang="en-US" dirty="0" smtClean="0"/>
              <a:t>Strong credit profiles</a:t>
            </a:r>
          </a:p>
          <a:p>
            <a:r>
              <a:rPr lang="en-US" dirty="0" smtClean="0"/>
              <a:t>Growth prospects increasing</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17497225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cstate="print"/>
          <a:srcRect/>
          <a:stretch>
            <a:fillRect/>
          </a:stretch>
        </p:blipFill>
        <p:spPr bwMode="auto">
          <a:xfrm>
            <a:off x="1115616" y="692696"/>
            <a:ext cx="6084168" cy="958628"/>
          </a:xfrm>
          <a:prstGeom prst="rect">
            <a:avLst/>
          </a:prstGeom>
          <a:noFill/>
          <a:ln w="9525">
            <a:noFill/>
            <a:miter lim="800000"/>
            <a:headEnd/>
            <a:tailEnd/>
          </a:ln>
        </p:spPr>
      </p:pic>
      <p:sp>
        <p:nvSpPr>
          <p:cNvPr id="2" name="Content Placeholder 1"/>
          <p:cNvSpPr>
            <a:spLocks noGrp="1"/>
          </p:cNvSpPr>
          <p:nvPr>
            <p:ph idx="1"/>
          </p:nvPr>
        </p:nvSpPr>
        <p:spPr>
          <a:xfrm>
            <a:off x="457200" y="3284984"/>
            <a:ext cx="3538736" cy="2841179"/>
          </a:xfrm>
        </p:spPr>
        <p:txBody>
          <a:bodyPr/>
          <a:lstStyle/>
          <a:p>
            <a:endParaRPr lang="en-US" dirty="0"/>
          </a:p>
        </p:txBody>
      </p:sp>
      <p:grpSp>
        <p:nvGrpSpPr>
          <p:cNvPr id="3" name="Group 2"/>
          <p:cNvGrpSpPr/>
          <p:nvPr/>
        </p:nvGrpSpPr>
        <p:grpSpPr>
          <a:xfrm>
            <a:off x="395536" y="382114"/>
            <a:ext cx="8459788" cy="5716587"/>
            <a:chOff x="251520" y="516629"/>
            <a:chExt cx="8459788" cy="5716587"/>
          </a:xfrm>
        </p:grpSpPr>
        <p:pic>
          <p:nvPicPr>
            <p:cNvPr id="6148" name="Picture 4" descr="C:\Users\USER\Desktop\H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16629"/>
              <a:ext cx="8459788" cy="5716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492897"/>
              <a:ext cx="2304256" cy="88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535449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3708"/>
            <a:ext cx="7620000" cy="1143000"/>
          </a:xfrm>
        </p:spPr>
        <p:txBody>
          <a:bodyPr/>
          <a:lstStyle/>
          <a:p>
            <a:r>
              <a:rPr lang="en-US" dirty="0" smtClean="0"/>
              <a:t>Security Snapshot  </a:t>
            </a:r>
            <a:endParaRPr lang="en-US" dirty="0"/>
          </a:p>
        </p:txBody>
      </p:sp>
      <p:pic>
        <p:nvPicPr>
          <p:cNvPr id="1028" name="Picture 4"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03" y="918627"/>
            <a:ext cx="7512739" cy="59548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4531" y="5805264"/>
            <a:ext cx="2462090" cy="247879"/>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2630" y="0"/>
            <a:ext cx="1751370" cy="132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79303" y="6297425"/>
            <a:ext cx="2580941" cy="576064"/>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spTree>
    <p:extLst>
      <p:ext uri="{BB962C8B-B14F-4D97-AF65-F5344CB8AC3E}">
        <p14:creationId xmlns:p14="http://schemas.microsoft.com/office/powerpoint/2010/main" val="231634167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Max Chart</a:t>
            </a:r>
            <a:endParaRPr lang="zh-CN" altLang="en-US" dirty="0"/>
          </a:p>
        </p:txBody>
      </p:sp>
      <p:pic>
        <p:nvPicPr>
          <p:cNvPr id="8194"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09540"/>
            <a:ext cx="8623047" cy="42867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64088" y="2668270"/>
            <a:ext cx="1152128" cy="369332"/>
          </a:xfrm>
          <a:prstGeom prst="rect">
            <a:avLst/>
          </a:prstGeom>
          <a:noFill/>
        </p:spPr>
        <p:txBody>
          <a:bodyPr wrap="square" rtlCol="0">
            <a:spAutoFit/>
          </a:bodyPr>
          <a:lstStyle/>
          <a:p>
            <a:r>
              <a:rPr lang="en-US" altLang="zh-TW" b="1" dirty="0" smtClean="0">
                <a:solidFill>
                  <a:prstClr val="white"/>
                </a:solidFill>
              </a:rPr>
              <a:t>23.86</a:t>
            </a:r>
            <a:endParaRPr lang="en-US" b="1" dirty="0">
              <a:solidFill>
                <a:prstClr val="white"/>
              </a:solidFill>
            </a:endParaRPr>
          </a:p>
        </p:txBody>
      </p:sp>
    </p:spTree>
    <p:extLst>
      <p:ext uri="{BB962C8B-B14F-4D97-AF65-F5344CB8AC3E}">
        <p14:creationId xmlns:p14="http://schemas.microsoft.com/office/powerpoint/2010/main" val="3881901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Market Cap Growth</a:t>
            </a:r>
            <a:endParaRPr lang="en-CA" dirty="0"/>
          </a:p>
        </p:txBody>
      </p:sp>
      <p:sp>
        <p:nvSpPr>
          <p:cNvPr id="3" name="Content Placeholder 2"/>
          <p:cNvSpPr>
            <a:spLocks noGrp="1"/>
          </p:cNvSpPr>
          <p:nvPr>
            <p:ph idx="1"/>
          </p:nvPr>
        </p:nvSpPr>
        <p:spPr/>
        <p:txBody>
          <a:bodyPr/>
          <a:lstStyle/>
          <a:p>
            <a:endParaRPr lang="en-CA"/>
          </a:p>
        </p:txBody>
      </p:sp>
      <p:pic>
        <p:nvPicPr>
          <p:cNvPr id="4" name="Content Placeholder 3" descr="Picture1.png"/>
          <p:cNvPicPr>
            <a:picLocks noGrp="1" noChangeAspect="1"/>
          </p:cNvPicPr>
          <p:nvPr/>
        </p:nvPicPr>
        <p:blipFill>
          <a:blip r:embed="rId2" cstate="print"/>
          <a:stretch>
            <a:fillRect/>
          </a:stretch>
        </p:blipFill>
        <p:spPr>
          <a:xfrm>
            <a:off x="728077" y="0"/>
            <a:ext cx="7620000" cy="4638991"/>
          </a:xfrm>
          <a:prstGeom prst="rect">
            <a:avLst/>
          </a:prstGeom>
        </p:spPr>
      </p:pic>
    </p:spTree>
    <p:extLst>
      <p:ext uri="{BB962C8B-B14F-4D97-AF65-F5344CB8AC3E}">
        <p14:creationId xmlns:p14="http://schemas.microsoft.com/office/powerpoint/2010/main" val="29802053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1 Year Chart and Moving </a:t>
            </a:r>
            <a:br>
              <a:rPr lang="en-US" altLang="zh-CN" dirty="0"/>
            </a:br>
            <a:r>
              <a:rPr lang="en-US" altLang="zh-CN" dirty="0"/>
              <a:t>Average at 10 &amp; 100</a:t>
            </a:r>
            <a:endParaRPr lang="zh-CN" altLang="en-US" dirty="0"/>
          </a:p>
        </p:txBody>
      </p:sp>
      <p:pic>
        <p:nvPicPr>
          <p:cNvPr id="2050"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792413" cy="438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468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1 Year Chart and Moving </a:t>
            </a:r>
            <a:br>
              <a:rPr lang="en-US" altLang="zh-CN" dirty="0"/>
            </a:br>
            <a:r>
              <a:rPr lang="en-US" altLang="zh-CN" dirty="0"/>
              <a:t>Average at 50 &amp; 200</a:t>
            </a:r>
            <a:endParaRPr lang="zh-CN" altLang="en-US" dirty="0"/>
          </a:p>
        </p:txBody>
      </p:sp>
      <p:pic>
        <p:nvPicPr>
          <p:cNvPr id="3074"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613924" cy="4343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8216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5 Year Chart and Moving </a:t>
            </a:r>
            <a:br>
              <a:rPr lang="en-US" altLang="zh-CN" dirty="0"/>
            </a:br>
            <a:r>
              <a:rPr lang="en-US" altLang="zh-CN" dirty="0"/>
              <a:t>Average at 10 &amp; 100</a:t>
            </a:r>
            <a:endParaRPr lang="zh-CN" altLang="en-US" dirty="0"/>
          </a:p>
        </p:txBody>
      </p:sp>
      <p:pic>
        <p:nvPicPr>
          <p:cNvPr id="6146"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583354"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9301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5 Year Chart and Moving </a:t>
            </a:r>
            <a:br>
              <a:rPr lang="en-US" altLang="zh-CN" dirty="0"/>
            </a:br>
            <a:r>
              <a:rPr lang="en-US" altLang="zh-CN" dirty="0"/>
              <a:t>Average at 50 &amp; 200</a:t>
            </a:r>
            <a:endParaRPr lang="zh-CN" altLang="en-US" dirty="0"/>
          </a:p>
        </p:txBody>
      </p:sp>
      <p:pic>
        <p:nvPicPr>
          <p:cNvPr id="4098"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516214" cy="430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0947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1 Year H&amp;R </a:t>
            </a:r>
            <a:r>
              <a:rPr lang="en-US" altLang="zh-CN" dirty="0" smtClean="0"/>
              <a:t>Vs</a:t>
            </a:r>
            <a:r>
              <a:rPr lang="en-US" altLang="zh-CN" dirty="0"/>
              <a:t/>
            </a:r>
            <a:br>
              <a:rPr lang="en-US" altLang="zh-CN" dirty="0"/>
            </a:br>
            <a:r>
              <a:rPr lang="en-US" altLang="zh-CN" dirty="0"/>
              <a:t>S&amp;P TSX Capped REIT </a:t>
            </a:r>
            <a:endParaRPr lang="zh-CN" altLang="en-US" dirty="0"/>
          </a:p>
        </p:txBody>
      </p:sp>
      <p:pic>
        <p:nvPicPr>
          <p:cNvPr id="7170"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49" y="404664"/>
            <a:ext cx="8098339" cy="4033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8762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5 </a:t>
            </a:r>
            <a:r>
              <a:rPr lang="en-US" altLang="zh-CN" dirty="0"/>
              <a:t>Year H&amp;R Vs. </a:t>
            </a:r>
            <a:r>
              <a:rPr lang="en-US" altLang="zh-CN" dirty="0" smtClean="0"/>
              <a:t> </a:t>
            </a:r>
            <a:r>
              <a:rPr lang="en-US" altLang="zh-CN" dirty="0"/>
              <a:t/>
            </a:r>
            <a:br>
              <a:rPr lang="en-US" altLang="zh-CN" dirty="0"/>
            </a:br>
            <a:r>
              <a:rPr lang="en-US" altLang="zh-CN" dirty="0"/>
              <a:t>S&amp;P TSX Capped REIT </a:t>
            </a:r>
            <a:endParaRPr lang="zh-CN" altLang="en-US" dirty="0"/>
          </a:p>
        </p:txBody>
      </p:sp>
      <p:pic>
        <p:nvPicPr>
          <p:cNvPr id="5123" name="Picture 3"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763" y="116632"/>
            <a:ext cx="8435185" cy="424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670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Company Overview </a:t>
            </a:r>
            <a:endParaRPr lang="zh-CN"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04664"/>
            <a:ext cx="7670467" cy="4880712"/>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909" y="0"/>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3396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H&amp;R Profile </a:t>
            </a:r>
            <a:endParaRPr lang="zh-CN" altLang="en-US" dirty="0"/>
          </a:p>
        </p:txBody>
      </p:sp>
      <p:sp>
        <p:nvSpPr>
          <p:cNvPr id="3" name="Content Placeholder 2"/>
          <p:cNvSpPr>
            <a:spLocks noGrp="1"/>
          </p:cNvSpPr>
          <p:nvPr>
            <p:ph idx="1"/>
          </p:nvPr>
        </p:nvSpPr>
        <p:spPr>
          <a:xfrm>
            <a:off x="-1" y="1104524"/>
            <a:ext cx="7324253" cy="5142368"/>
          </a:xfrm>
        </p:spPr>
        <p:txBody>
          <a:bodyPr>
            <a:normAutofit/>
          </a:bodyPr>
          <a:lstStyle/>
          <a:p>
            <a:pPr marL="114300" indent="0">
              <a:buNone/>
            </a:pPr>
            <a:endParaRPr lang="en-US" altLang="zh-CN" dirty="0" smtClean="0"/>
          </a:p>
          <a:p>
            <a:pPr lvl="0">
              <a:buClr>
                <a:srgbClr val="4F81BD"/>
              </a:buClr>
            </a:pPr>
            <a:r>
              <a:rPr lang="en-US" dirty="0"/>
              <a:t>An incorporated closed-end trust and trade on </a:t>
            </a:r>
            <a:r>
              <a:rPr lang="en-US" dirty="0" smtClean="0"/>
              <a:t>the</a:t>
            </a:r>
            <a:r>
              <a:rPr lang="zh-TW" altLang="en-US" dirty="0" smtClean="0"/>
              <a:t> </a:t>
            </a:r>
            <a:r>
              <a:rPr lang="en-US" dirty="0" smtClean="0"/>
              <a:t>Toronto </a:t>
            </a:r>
            <a:r>
              <a:rPr lang="en-US" dirty="0"/>
              <a:t>Stock Exchange  under the symbol HR.UN</a:t>
            </a:r>
            <a:r>
              <a:rPr lang="en-US" dirty="0">
                <a:solidFill>
                  <a:prstClr val="black"/>
                </a:solidFill>
              </a:rPr>
              <a:t>.</a:t>
            </a:r>
          </a:p>
          <a:p>
            <a:r>
              <a:rPr lang="en-US" altLang="zh-CN" dirty="0" smtClean="0"/>
              <a:t>The largest office REIT and third largest REIT  in Canada with </a:t>
            </a:r>
            <a:r>
              <a:rPr lang="en-US" altLang="zh-CN" dirty="0"/>
              <a:t>approximately </a:t>
            </a:r>
            <a:r>
              <a:rPr lang="en-US" altLang="zh-CN" dirty="0" smtClean="0"/>
              <a:t>$4.44 billion market </a:t>
            </a:r>
            <a:r>
              <a:rPr lang="en-US" altLang="zh-CN" dirty="0"/>
              <a:t>capitalization </a:t>
            </a:r>
          </a:p>
          <a:p>
            <a:r>
              <a:rPr lang="en-US" altLang="zh-CN" dirty="0" smtClean="0"/>
              <a:t>Projects </a:t>
            </a:r>
            <a:r>
              <a:rPr lang="en-US" altLang="zh-CN" dirty="0"/>
              <a:t>has a fair value totaling approximately $10.0 billion, encompassing 44 million square feet. </a:t>
            </a:r>
            <a:endParaRPr lang="en-US" altLang="zh-CN" dirty="0" smtClean="0"/>
          </a:p>
          <a:p>
            <a:r>
              <a:rPr lang="en-US" altLang="zh-CN" dirty="0"/>
              <a:t>The REIT currently pays out approximately 78.4% of its adjusted funds from operations to its </a:t>
            </a:r>
            <a:r>
              <a:rPr lang="en-US" altLang="zh-CN" dirty="0" err="1"/>
              <a:t>Unitholders</a:t>
            </a:r>
            <a:r>
              <a:rPr lang="en-US" altLang="zh-CN" dirty="0"/>
              <a:t>.</a:t>
            </a:r>
            <a:endParaRPr lang="en-US" altLang="zh-CN" dirty="0" smtClean="0"/>
          </a:p>
          <a:p>
            <a:endParaRPr lang="en-US" altLang="zh-CN" dirty="0" smtClean="0"/>
          </a:p>
          <a:p>
            <a:endParaRPr lang="en-US" altLang="zh-CN" dirty="0" smtClean="0"/>
          </a:p>
          <a:p>
            <a:endParaRPr lang="zh-CN" altLang="en-US"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751" y="0"/>
            <a:ext cx="133991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3633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H&amp;R Strategy</a:t>
            </a:r>
            <a:endParaRPr lang="zh-CN" altLang="en-US" dirty="0"/>
          </a:p>
        </p:txBody>
      </p:sp>
      <p:sp>
        <p:nvSpPr>
          <p:cNvPr id="3" name="Content Placeholder 2"/>
          <p:cNvSpPr>
            <a:spLocks noGrp="1"/>
          </p:cNvSpPr>
          <p:nvPr>
            <p:ph idx="1"/>
          </p:nvPr>
        </p:nvSpPr>
        <p:spPr/>
        <p:txBody>
          <a:bodyPr/>
          <a:lstStyle/>
          <a:p>
            <a:r>
              <a:rPr lang="en-US" altLang="zh-CN" dirty="0"/>
              <a:t>focuses its investments and expertise on quality commercial </a:t>
            </a:r>
            <a:r>
              <a:rPr lang="en-US" altLang="zh-CN" dirty="0" smtClean="0"/>
              <a:t>properties</a:t>
            </a:r>
          </a:p>
          <a:p>
            <a:r>
              <a:rPr lang="en-US" altLang="zh-CN" dirty="0" smtClean="0"/>
              <a:t>using </a:t>
            </a:r>
            <a:r>
              <a:rPr lang="en-US" altLang="zh-CN" dirty="0"/>
              <a:t>a very disciplined approach to asset management and acquisitions to generate stable distributable income and maximize return on equity for </a:t>
            </a:r>
            <a:r>
              <a:rPr lang="en-US" altLang="zh-CN" dirty="0" err="1" smtClean="0"/>
              <a:t>unitholders</a:t>
            </a:r>
            <a:endParaRPr lang="en-US" altLang="zh-CN" dirty="0"/>
          </a:p>
          <a:p>
            <a:r>
              <a:rPr lang="en-US" altLang="zh-CN" dirty="0"/>
              <a:t>r</a:t>
            </a:r>
            <a:r>
              <a:rPr lang="en-US" altLang="zh-CN" dirty="0" smtClean="0"/>
              <a:t>educe its risk by diversifying the portfolio</a:t>
            </a:r>
            <a:endParaRPr lang="en-US" altLang="zh-CN" dirty="0"/>
          </a:p>
          <a:p>
            <a:endParaRPr lang="zh-CN" altLang="en-US" dirty="0"/>
          </a:p>
        </p:txBody>
      </p:sp>
      <p:pic>
        <p:nvPicPr>
          <p:cNvPr id="1026" name="Picture 2" descr="C:\Users\xuanz\Desktop\m-nps-reit-gal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149080"/>
            <a:ext cx="3376434" cy="189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81346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Properties under development</a:t>
            </a:r>
            <a:endParaRPr lang="zh-CN" altLang="en-US"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15362"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50" y="1484784"/>
            <a:ext cx="886795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9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Types</a:t>
            </a:r>
            <a:endParaRPr lang="en-CA"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915816" y="824122"/>
            <a:ext cx="5762625" cy="382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92080" y="4907013"/>
            <a:ext cx="3672408" cy="923330"/>
          </a:xfrm>
          <a:prstGeom prst="rect">
            <a:avLst/>
          </a:prstGeom>
        </p:spPr>
        <p:txBody>
          <a:bodyPr wrap="square">
            <a:spAutoFit/>
          </a:bodyPr>
          <a:lstStyle/>
          <a:p>
            <a:r>
              <a:rPr lang="en-CA" dirty="0" smtClean="0"/>
              <a:t>Source: NAREIT. Data based on the FTSE NAREIT All Equity REIT Index, as of October 9, 2012.</a:t>
            </a:r>
            <a:endParaRPr lang="en-CA" dirty="0"/>
          </a:p>
        </p:txBody>
      </p:sp>
      <p:sp>
        <p:nvSpPr>
          <p:cNvPr id="5" name="Rectangle 4"/>
          <p:cNvSpPr/>
          <p:nvPr/>
        </p:nvSpPr>
        <p:spPr>
          <a:xfrm>
            <a:off x="395536" y="890136"/>
            <a:ext cx="2376264" cy="1477328"/>
          </a:xfrm>
          <a:prstGeom prst="rect">
            <a:avLst/>
          </a:prstGeom>
        </p:spPr>
        <p:txBody>
          <a:bodyPr wrap="square">
            <a:spAutoFit/>
          </a:bodyPr>
          <a:lstStyle/>
          <a:p>
            <a:r>
              <a:rPr lang="en-CA" dirty="0" smtClean="0"/>
              <a:t>REITs own a wide variety of property types.  Often REITs focus on a particular property type.  </a:t>
            </a:r>
            <a:endParaRPr lang="en-CA" dirty="0"/>
          </a:p>
        </p:txBody>
      </p:sp>
    </p:spTree>
    <p:extLst>
      <p:ext uri="{BB962C8B-B14F-4D97-AF65-F5344CB8AC3E}">
        <p14:creationId xmlns:p14="http://schemas.microsoft.com/office/powerpoint/2010/main" val="13861215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085184"/>
            <a:ext cx="6781800" cy="1600200"/>
          </a:xfrm>
        </p:spPr>
        <p:txBody>
          <a:bodyPr>
            <a:normAutofit fontScale="90000"/>
          </a:bodyPr>
          <a:lstStyle/>
          <a:p>
            <a:r>
              <a:rPr lang="en-US" b="1" dirty="0"/>
              <a:t>Properties under development</a:t>
            </a:r>
            <a:endParaRPr lang="zh-CN" altLang="en-US"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16386"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807"/>
            <a:ext cx="8640960" cy="498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251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Diversified Portfolio</a:t>
            </a:r>
            <a:endParaRPr lang="zh-CN" altLang="en-US" dirty="0"/>
          </a:p>
        </p:txBody>
      </p:sp>
      <p:pic>
        <p:nvPicPr>
          <p:cNvPr id="9218"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4" y="548680"/>
            <a:ext cx="8597507"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8290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1296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0684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60648"/>
            <a:ext cx="8320334" cy="65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7477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7467600" cy="1143000"/>
          </a:xfrm>
        </p:spPr>
        <p:txBody>
          <a:bodyPr/>
          <a:lstStyle/>
          <a:p>
            <a:r>
              <a:rPr lang="en-CA" altLang="zh-CN" dirty="0"/>
              <a:t>Properties </a:t>
            </a:r>
            <a:endParaRPr lang="zh-CN" altLang="en-US" dirty="0"/>
          </a:p>
        </p:txBody>
      </p:sp>
      <p:pic>
        <p:nvPicPr>
          <p:cNvPr id="10246" name="Picture 6"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43" y="1196752"/>
            <a:ext cx="8316416"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9190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1574" y="548680"/>
            <a:ext cx="8833580" cy="5611713"/>
            <a:chOff x="179512" y="548679"/>
            <a:chExt cx="8833580" cy="5611713"/>
          </a:xfrm>
        </p:grpSpPr>
        <p:pic>
          <p:nvPicPr>
            <p:cNvPr id="11268" name="Picture 4"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48679"/>
              <a:ext cx="8833580" cy="561171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79512" y="2060848"/>
              <a:ext cx="8568952" cy="7200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68644505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052"/>
            <a:ext cx="7467600" cy="1143000"/>
          </a:xfrm>
        </p:spPr>
        <p:txBody>
          <a:bodyPr/>
          <a:lstStyle/>
          <a:p>
            <a:r>
              <a:rPr lang="en-US" altLang="zh-CN" dirty="0" smtClean="0"/>
              <a:t>The Bow</a:t>
            </a:r>
            <a:endParaRPr lang="zh-CN" altLang="en-US" dirty="0"/>
          </a:p>
        </p:txBody>
      </p:sp>
      <p:sp>
        <p:nvSpPr>
          <p:cNvPr id="3" name="Content Placeholder 2"/>
          <p:cNvSpPr>
            <a:spLocks noGrp="1"/>
          </p:cNvSpPr>
          <p:nvPr>
            <p:ph idx="1"/>
          </p:nvPr>
        </p:nvSpPr>
        <p:spPr>
          <a:xfrm>
            <a:off x="251520" y="1340768"/>
            <a:ext cx="6922791" cy="3742109"/>
          </a:xfrm>
        </p:spPr>
        <p:txBody>
          <a:bodyPr>
            <a:normAutofit fontScale="92500" lnSpcReduction="10000"/>
          </a:bodyPr>
          <a:lstStyle/>
          <a:p>
            <a:r>
              <a:rPr lang="en-US" altLang="zh-CN" dirty="0"/>
              <a:t>a world-class, approximately two-million square foot downtown office </a:t>
            </a:r>
            <a:endParaRPr lang="en-US" altLang="zh-CN" dirty="0" smtClean="0"/>
          </a:p>
          <a:p>
            <a:r>
              <a:rPr lang="en-US" altLang="zh-CN" dirty="0"/>
              <a:t>It is the largest Canadian office tower west of </a:t>
            </a:r>
            <a:r>
              <a:rPr lang="en-US" altLang="zh-CN" dirty="0" smtClean="0"/>
              <a:t>Toronto </a:t>
            </a:r>
            <a:r>
              <a:rPr lang="en-US" altLang="zh-CN" dirty="0" err="1" smtClean="0"/>
              <a:t>andwill</a:t>
            </a:r>
            <a:r>
              <a:rPr lang="en-US" altLang="zh-CN" dirty="0" smtClean="0"/>
              <a:t> </a:t>
            </a:r>
            <a:r>
              <a:rPr lang="en-US" altLang="zh-CN" dirty="0"/>
              <a:t>be the keystone of their property portfolio</a:t>
            </a:r>
            <a:endParaRPr lang="en-US" altLang="zh-CN" dirty="0" smtClean="0"/>
          </a:p>
          <a:p>
            <a:r>
              <a:rPr lang="en-US" altLang="zh-CN" dirty="0"/>
              <a:t>fully leased </a:t>
            </a:r>
            <a:r>
              <a:rPr lang="en-US" altLang="zh-CN" dirty="0" smtClean="0"/>
              <a:t>to EnCana </a:t>
            </a:r>
            <a:r>
              <a:rPr lang="en-US" altLang="zh-CN" dirty="0"/>
              <a:t>Corporation on a triple-net basis for a term of 25 </a:t>
            </a:r>
            <a:r>
              <a:rPr lang="en-US" altLang="zh-CN" dirty="0" smtClean="0"/>
              <a:t>years</a:t>
            </a:r>
          </a:p>
          <a:p>
            <a:r>
              <a:rPr lang="en-US" altLang="zh-CN" dirty="0"/>
              <a:t>The annualized year-one net income from The Bow is expected </a:t>
            </a:r>
            <a:r>
              <a:rPr lang="en-US" altLang="zh-CN" dirty="0" smtClean="0"/>
              <a:t>to be </a:t>
            </a:r>
            <a:r>
              <a:rPr lang="en-US" altLang="zh-CN" dirty="0"/>
              <a:t>approximately $93.5 million, and rental rates will increase 0.75% per annum on the office space </a:t>
            </a:r>
            <a:r>
              <a:rPr lang="en-US" altLang="zh-CN" dirty="0" smtClean="0"/>
              <a:t>and 1.5</a:t>
            </a:r>
            <a:r>
              <a:rPr lang="en-US" altLang="zh-CN" dirty="0"/>
              <a:t>% per annum on the parking space during the lease.</a:t>
            </a:r>
            <a:endParaRPr lang="en-US" altLang="zh-CN" dirty="0" smtClean="0"/>
          </a:p>
          <a:p>
            <a:endParaRPr lang="en-US" altLang="zh-CN" dirty="0" smtClean="0"/>
          </a:p>
          <a:p>
            <a:endParaRPr lang="zh-CN" alt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9991" y="0"/>
            <a:ext cx="1764009" cy="699622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209221427"/>
              </p:ext>
            </p:extLst>
          </p:nvPr>
        </p:nvGraphicFramePr>
        <p:xfrm>
          <a:off x="882453" y="4997616"/>
          <a:ext cx="6497538" cy="1860384"/>
        </p:xfrm>
        <a:graphic>
          <a:graphicData uri="http://schemas.openxmlformats.org/drawingml/2006/table">
            <a:tbl>
              <a:tblPr/>
              <a:tblGrid>
                <a:gridCol w="2551752"/>
                <a:gridCol w="3945786"/>
              </a:tblGrid>
              <a:tr h="503288">
                <a:tc>
                  <a:txBody>
                    <a:bodyPr/>
                    <a:lstStyle/>
                    <a:p>
                      <a:pPr algn="l" fontAlgn="t"/>
                      <a:r>
                        <a:rPr lang="en-US" b="1" dirty="0">
                          <a:solidFill>
                            <a:schemeClr val="tx1"/>
                          </a:solidFill>
                          <a:effectLst/>
                        </a:rPr>
                        <a:t>Location:</a:t>
                      </a:r>
                    </a:p>
                  </a:txBody>
                  <a:tcPr marL="76200" marR="76200" marT="38100" marB="38100">
                    <a:lnL>
                      <a:noFill/>
                    </a:lnL>
                    <a:lnR>
                      <a:noFill/>
                    </a:lnR>
                    <a:lnT>
                      <a:noFill/>
                    </a:lnT>
                    <a:lnB>
                      <a:noFill/>
                    </a:lnB>
                    <a:solidFill>
                      <a:srgbClr val="DEDEDE"/>
                    </a:solidFill>
                  </a:tcPr>
                </a:tc>
                <a:tc>
                  <a:txBody>
                    <a:bodyPr/>
                    <a:lstStyle/>
                    <a:p>
                      <a:pPr algn="l" fontAlgn="t"/>
                      <a:r>
                        <a:rPr lang="en-US" b="1">
                          <a:solidFill>
                            <a:schemeClr val="tx1"/>
                          </a:solidFill>
                          <a:effectLst/>
                        </a:rPr>
                        <a:t>5</a:t>
                      </a:r>
                      <a:r>
                        <a:rPr lang="en-US" b="1" baseline="30000">
                          <a:solidFill>
                            <a:schemeClr val="tx1"/>
                          </a:solidFill>
                          <a:effectLst/>
                        </a:rPr>
                        <a:t>th</a:t>
                      </a:r>
                      <a:r>
                        <a:rPr lang="en-US" b="1">
                          <a:solidFill>
                            <a:schemeClr val="tx1"/>
                          </a:solidFill>
                          <a:effectLst/>
                        </a:rPr>
                        <a:t> Avenue at Centre St, Calgary, AB</a:t>
                      </a:r>
                    </a:p>
                  </a:txBody>
                  <a:tcPr marL="76200" marR="76200" marT="38100" marB="38100">
                    <a:lnL>
                      <a:noFill/>
                    </a:lnL>
                    <a:lnR>
                      <a:noFill/>
                    </a:lnR>
                    <a:lnT>
                      <a:noFill/>
                    </a:lnT>
                    <a:lnB>
                      <a:noFill/>
                    </a:lnB>
                    <a:solidFill>
                      <a:srgbClr val="DEDEDE"/>
                    </a:solidFill>
                  </a:tcPr>
                </a:tc>
              </a:tr>
              <a:tr h="282333">
                <a:tc>
                  <a:txBody>
                    <a:bodyPr/>
                    <a:lstStyle/>
                    <a:p>
                      <a:pPr algn="l" fontAlgn="t"/>
                      <a:r>
                        <a:rPr lang="en-US" b="1">
                          <a:solidFill>
                            <a:schemeClr val="tx1"/>
                          </a:solidFill>
                          <a:effectLst/>
                        </a:rPr>
                        <a:t>Tenant:</a:t>
                      </a:r>
                    </a:p>
                  </a:txBody>
                  <a:tcPr marL="76200" marR="76200" marT="38100" marB="38100">
                    <a:lnL>
                      <a:noFill/>
                    </a:lnL>
                    <a:lnR>
                      <a:noFill/>
                    </a:lnR>
                    <a:lnT>
                      <a:noFill/>
                    </a:lnT>
                    <a:lnB>
                      <a:noFill/>
                    </a:lnB>
                    <a:solidFill>
                      <a:srgbClr val="E9E9E9"/>
                    </a:solidFill>
                  </a:tcPr>
                </a:tc>
                <a:tc>
                  <a:txBody>
                    <a:bodyPr/>
                    <a:lstStyle/>
                    <a:p>
                      <a:pPr algn="l" fontAlgn="t"/>
                      <a:r>
                        <a:rPr lang="en-US" b="1">
                          <a:solidFill>
                            <a:schemeClr val="tx1"/>
                          </a:solidFill>
                          <a:effectLst/>
                        </a:rPr>
                        <a:t>Encana Corporation</a:t>
                      </a:r>
                    </a:p>
                  </a:txBody>
                  <a:tcPr marL="76200" marR="76200" marT="38100" marB="38100">
                    <a:lnL>
                      <a:noFill/>
                    </a:lnL>
                    <a:lnR>
                      <a:noFill/>
                    </a:lnR>
                    <a:lnT>
                      <a:noFill/>
                    </a:lnT>
                    <a:lnB>
                      <a:noFill/>
                    </a:lnB>
                    <a:solidFill>
                      <a:srgbClr val="E9E9E9"/>
                    </a:solidFill>
                  </a:tcPr>
                </a:tc>
              </a:tr>
              <a:tr h="503288">
                <a:tc>
                  <a:txBody>
                    <a:bodyPr/>
                    <a:lstStyle/>
                    <a:p>
                      <a:pPr algn="l" fontAlgn="t"/>
                      <a:r>
                        <a:rPr lang="en-US" b="1">
                          <a:solidFill>
                            <a:schemeClr val="tx1"/>
                          </a:solidFill>
                          <a:effectLst/>
                        </a:rPr>
                        <a:t>Square Footage:</a:t>
                      </a:r>
                    </a:p>
                  </a:txBody>
                  <a:tcPr marL="76200" marR="76200" marT="38100" marB="38100">
                    <a:lnL>
                      <a:noFill/>
                    </a:lnL>
                    <a:lnR>
                      <a:noFill/>
                    </a:lnR>
                    <a:lnT>
                      <a:noFill/>
                    </a:lnT>
                    <a:lnB>
                      <a:noFill/>
                    </a:lnB>
                    <a:solidFill>
                      <a:srgbClr val="DEDEDE"/>
                    </a:solidFill>
                  </a:tcPr>
                </a:tc>
                <a:tc>
                  <a:txBody>
                    <a:bodyPr/>
                    <a:lstStyle/>
                    <a:p>
                      <a:pPr algn="l" fontAlgn="t"/>
                      <a:r>
                        <a:rPr lang="en-US" b="1">
                          <a:solidFill>
                            <a:schemeClr val="tx1"/>
                          </a:solidFill>
                          <a:effectLst/>
                        </a:rPr>
                        <a:t>2,024,182</a:t>
                      </a:r>
                    </a:p>
                  </a:txBody>
                  <a:tcPr marL="76200" marR="76200" marT="38100" marB="38100">
                    <a:lnL>
                      <a:noFill/>
                    </a:lnL>
                    <a:lnR>
                      <a:noFill/>
                    </a:lnR>
                    <a:lnT>
                      <a:noFill/>
                    </a:lnT>
                    <a:lnB>
                      <a:noFill/>
                    </a:lnB>
                    <a:solidFill>
                      <a:srgbClr val="DEDEDE"/>
                    </a:solidFill>
                  </a:tcPr>
                </a:tc>
              </a:tr>
              <a:tr h="503288">
                <a:tc>
                  <a:txBody>
                    <a:bodyPr/>
                    <a:lstStyle/>
                    <a:p>
                      <a:pPr algn="l" fontAlgn="t"/>
                      <a:r>
                        <a:rPr lang="en-US" b="1">
                          <a:solidFill>
                            <a:schemeClr val="tx1"/>
                          </a:solidFill>
                          <a:effectLst/>
                        </a:rPr>
                        <a:t>Ownership Interest:</a:t>
                      </a:r>
                    </a:p>
                  </a:txBody>
                  <a:tcPr marL="76200" marR="76200" marT="38100" marB="38100">
                    <a:lnL>
                      <a:noFill/>
                    </a:lnL>
                    <a:lnR>
                      <a:noFill/>
                    </a:lnR>
                    <a:lnT>
                      <a:noFill/>
                    </a:lnT>
                    <a:lnB>
                      <a:noFill/>
                    </a:lnB>
                    <a:solidFill>
                      <a:srgbClr val="E9E9E9"/>
                    </a:solidFill>
                  </a:tcPr>
                </a:tc>
                <a:tc>
                  <a:txBody>
                    <a:bodyPr/>
                    <a:lstStyle/>
                    <a:p>
                      <a:pPr algn="l" fontAlgn="t"/>
                      <a:r>
                        <a:rPr lang="en-US" b="1" dirty="0">
                          <a:solidFill>
                            <a:schemeClr val="tx1"/>
                          </a:solidFill>
                          <a:effectLst/>
                        </a:rPr>
                        <a:t>100%</a:t>
                      </a:r>
                    </a:p>
                  </a:txBody>
                  <a:tcPr marL="76200" marR="76200" marT="38100" marB="38100">
                    <a:lnL>
                      <a:noFill/>
                    </a:lnL>
                    <a:lnR>
                      <a:noFill/>
                    </a:lnR>
                    <a:lnT>
                      <a:noFill/>
                    </a:lnT>
                    <a:lnB>
                      <a:noFill/>
                    </a:lnB>
                    <a:solidFill>
                      <a:srgbClr val="E9E9E9"/>
                    </a:solidFill>
                  </a:tcPr>
                </a:tc>
              </a:tr>
            </a:tbl>
          </a:graphicData>
        </a:graphic>
      </p:graphicFrame>
    </p:spTree>
    <p:extLst>
      <p:ext uri="{BB962C8B-B14F-4D97-AF65-F5344CB8AC3E}">
        <p14:creationId xmlns:p14="http://schemas.microsoft.com/office/powerpoint/2010/main" val="318189373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9" name="Picture 3"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5" y="188640"/>
            <a:ext cx="9002960"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73062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7467600" cy="1143000"/>
          </a:xfrm>
        </p:spPr>
        <p:txBody>
          <a:bodyPr/>
          <a:lstStyle/>
          <a:p>
            <a:pPr fontAlgn="base"/>
            <a:r>
              <a:rPr lang="en-US" b="1" cap="all" dirty="0"/>
              <a:t>HESS TOWER, HOUSTON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60383166"/>
              </p:ext>
            </p:extLst>
          </p:nvPr>
        </p:nvGraphicFramePr>
        <p:xfrm>
          <a:off x="2843808" y="5322192"/>
          <a:ext cx="5976664" cy="1593428"/>
        </p:xfrm>
        <a:graphic>
          <a:graphicData uri="http://schemas.openxmlformats.org/drawingml/2006/table">
            <a:tbl>
              <a:tblPr/>
              <a:tblGrid>
                <a:gridCol w="2347192"/>
                <a:gridCol w="3629472"/>
              </a:tblGrid>
              <a:tr h="360391">
                <a:tc>
                  <a:txBody>
                    <a:bodyPr/>
                    <a:lstStyle/>
                    <a:p>
                      <a:pPr algn="l" fontAlgn="t"/>
                      <a:r>
                        <a:rPr lang="en-US" b="1" dirty="0">
                          <a:solidFill>
                            <a:schemeClr val="tx1"/>
                          </a:solidFill>
                          <a:effectLst/>
                        </a:rPr>
                        <a:t>Location:</a:t>
                      </a:r>
                    </a:p>
                  </a:txBody>
                  <a:tcPr marL="76200" marR="76200" marT="38100" marB="38100">
                    <a:lnL>
                      <a:noFill/>
                    </a:lnL>
                    <a:lnR>
                      <a:noFill/>
                    </a:lnR>
                    <a:lnT>
                      <a:noFill/>
                    </a:lnT>
                    <a:lnB>
                      <a:noFill/>
                    </a:lnB>
                    <a:solidFill>
                      <a:srgbClr val="DEDEDE"/>
                    </a:solidFill>
                  </a:tcPr>
                </a:tc>
                <a:tc>
                  <a:txBody>
                    <a:bodyPr/>
                    <a:lstStyle/>
                    <a:p>
                      <a:pPr algn="l" fontAlgn="t"/>
                      <a:r>
                        <a:rPr lang="en-US" b="1">
                          <a:solidFill>
                            <a:schemeClr val="tx1"/>
                          </a:solidFill>
                          <a:effectLst/>
                        </a:rPr>
                        <a:t>1501 McKinney, Houston, TX</a:t>
                      </a:r>
                    </a:p>
                  </a:txBody>
                  <a:tcPr marL="76200" marR="76200" marT="38100" marB="38100">
                    <a:lnL>
                      <a:noFill/>
                    </a:lnL>
                    <a:lnR>
                      <a:noFill/>
                    </a:lnR>
                    <a:lnT>
                      <a:noFill/>
                    </a:lnT>
                    <a:lnB>
                      <a:noFill/>
                    </a:lnB>
                    <a:solidFill>
                      <a:srgbClr val="DEDEDE"/>
                    </a:solidFill>
                  </a:tcPr>
                </a:tc>
              </a:tr>
              <a:tr h="292900">
                <a:tc>
                  <a:txBody>
                    <a:bodyPr/>
                    <a:lstStyle/>
                    <a:p>
                      <a:pPr algn="l" fontAlgn="t"/>
                      <a:r>
                        <a:rPr lang="en-US" b="1" dirty="0">
                          <a:solidFill>
                            <a:schemeClr val="tx1"/>
                          </a:solidFill>
                          <a:effectLst/>
                        </a:rPr>
                        <a:t>Tenant:</a:t>
                      </a:r>
                    </a:p>
                  </a:txBody>
                  <a:tcPr marL="76200" marR="76200" marT="38100" marB="38100">
                    <a:lnL>
                      <a:noFill/>
                    </a:lnL>
                    <a:lnR>
                      <a:noFill/>
                    </a:lnR>
                    <a:lnT>
                      <a:noFill/>
                    </a:lnT>
                    <a:lnB>
                      <a:noFill/>
                    </a:lnB>
                    <a:solidFill>
                      <a:srgbClr val="E9E9E9"/>
                    </a:solidFill>
                  </a:tcPr>
                </a:tc>
                <a:tc>
                  <a:txBody>
                    <a:bodyPr/>
                    <a:lstStyle/>
                    <a:p>
                      <a:pPr algn="l" fontAlgn="t"/>
                      <a:r>
                        <a:rPr lang="en-US" b="1">
                          <a:solidFill>
                            <a:schemeClr val="tx1"/>
                          </a:solidFill>
                          <a:effectLst/>
                        </a:rPr>
                        <a:t>Hess Corporation</a:t>
                      </a:r>
                    </a:p>
                  </a:txBody>
                  <a:tcPr marL="76200" marR="76200" marT="38100" marB="38100">
                    <a:lnL>
                      <a:noFill/>
                    </a:lnL>
                    <a:lnR>
                      <a:noFill/>
                    </a:lnR>
                    <a:lnT>
                      <a:noFill/>
                    </a:lnT>
                    <a:lnB>
                      <a:noFill/>
                    </a:lnB>
                    <a:solidFill>
                      <a:srgbClr val="E9E9E9"/>
                    </a:solidFill>
                  </a:tcPr>
                </a:tc>
              </a:tr>
              <a:tr h="360391">
                <a:tc>
                  <a:txBody>
                    <a:bodyPr/>
                    <a:lstStyle/>
                    <a:p>
                      <a:pPr algn="l" fontAlgn="t"/>
                      <a:r>
                        <a:rPr lang="en-US" b="1">
                          <a:solidFill>
                            <a:schemeClr val="tx1"/>
                          </a:solidFill>
                          <a:effectLst/>
                        </a:rPr>
                        <a:t>Square Footage:</a:t>
                      </a:r>
                    </a:p>
                  </a:txBody>
                  <a:tcPr marL="76200" marR="76200" marT="38100" marB="38100">
                    <a:lnL>
                      <a:noFill/>
                    </a:lnL>
                    <a:lnR>
                      <a:noFill/>
                    </a:lnR>
                    <a:lnT>
                      <a:noFill/>
                    </a:lnT>
                    <a:lnB>
                      <a:noFill/>
                    </a:lnB>
                    <a:solidFill>
                      <a:srgbClr val="DEDEDE"/>
                    </a:solidFill>
                  </a:tcPr>
                </a:tc>
                <a:tc>
                  <a:txBody>
                    <a:bodyPr/>
                    <a:lstStyle/>
                    <a:p>
                      <a:pPr algn="l" fontAlgn="t"/>
                      <a:r>
                        <a:rPr lang="en-US" b="1" dirty="0">
                          <a:solidFill>
                            <a:schemeClr val="tx1"/>
                          </a:solidFill>
                          <a:effectLst/>
                        </a:rPr>
                        <a:t>844,763</a:t>
                      </a:r>
                    </a:p>
                  </a:txBody>
                  <a:tcPr marL="76200" marR="76200" marT="38100" marB="38100">
                    <a:lnL>
                      <a:noFill/>
                    </a:lnL>
                    <a:lnR>
                      <a:noFill/>
                    </a:lnR>
                    <a:lnT>
                      <a:noFill/>
                    </a:lnT>
                    <a:lnB>
                      <a:noFill/>
                    </a:lnB>
                    <a:solidFill>
                      <a:srgbClr val="DEDEDE"/>
                    </a:solidFill>
                  </a:tcPr>
                </a:tc>
              </a:tr>
              <a:tr h="522126">
                <a:tc>
                  <a:txBody>
                    <a:bodyPr/>
                    <a:lstStyle/>
                    <a:p>
                      <a:pPr algn="l" fontAlgn="t"/>
                      <a:r>
                        <a:rPr lang="en-US" b="1">
                          <a:solidFill>
                            <a:schemeClr val="tx1"/>
                          </a:solidFill>
                          <a:effectLst/>
                        </a:rPr>
                        <a:t>Ownership Interest:</a:t>
                      </a:r>
                    </a:p>
                  </a:txBody>
                  <a:tcPr marL="76200" marR="76200" marT="38100" marB="38100">
                    <a:lnL>
                      <a:noFill/>
                    </a:lnL>
                    <a:lnR>
                      <a:noFill/>
                    </a:lnR>
                    <a:lnT>
                      <a:noFill/>
                    </a:lnT>
                    <a:lnB>
                      <a:noFill/>
                    </a:lnB>
                    <a:solidFill>
                      <a:srgbClr val="E9E9E9"/>
                    </a:solidFill>
                  </a:tcPr>
                </a:tc>
                <a:tc>
                  <a:txBody>
                    <a:bodyPr/>
                    <a:lstStyle/>
                    <a:p>
                      <a:pPr algn="l" fontAlgn="t"/>
                      <a:r>
                        <a:rPr lang="en-US" b="1" dirty="0">
                          <a:solidFill>
                            <a:schemeClr val="tx1"/>
                          </a:solidFill>
                          <a:effectLst/>
                        </a:rPr>
                        <a:t>100%</a:t>
                      </a:r>
                    </a:p>
                  </a:txBody>
                  <a:tcPr marL="76200" marR="76200" marT="38100" marB="38100">
                    <a:lnL>
                      <a:noFill/>
                    </a:lnL>
                    <a:lnR>
                      <a:noFill/>
                    </a:lnR>
                    <a:lnT>
                      <a:noFill/>
                    </a:lnT>
                    <a:lnB>
                      <a:noFill/>
                    </a:lnB>
                    <a:solidFill>
                      <a:srgbClr val="E9E9E9"/>
                    </a:solidFill>
                  </a:tcPr>
                </a:tc>
              </a:tr>
            </a:tbl>
          </a:graphicData>
        </a:graphic>
      </p:graphicFrame>
      <p:pic>
        <p:nvPicPr>
          <p:cNvPr id="17410" name="Picture 2" descr="C:\Users\USER\Desktop\h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16768"/>
            <a:ext cx="2914650" cy="53054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0" y="1268760"/>
            <a:ext cx="6261248" cy="5178056"/>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53548A"/>
              </a:buClr>
            </a:pPr>
            <a:r>
              <a:rPr lang="en-US" altLang="zh-CN" dirty="0" smtClean="0">
                <a:solidFill>
                  <a:prstClr val="black"/>
                </a:solidFill>
              </a:rPr>
              <a:t>global </a:t>
            </a:r>
            <a:r>
              <a:rPr lang="en-US" altLang="zh-CN" dirty="0">
                <a:solidFill>
                  <a:prstClr val="black"/>
                </a:solidFill>
              </a:rPr>
              <a:t>integrated energy company listed on the New York Stock Exchange</a:t>
            </a:r>
            <a:r>
              <a:rPr lang="en-US" altLang="zh-CN" dirty="0" smtClean="0">
                <a:solidFill>
                  <a:prstClr val="black"/>
                </a:solidFill>
              </a:rPr>
              <a:t>.</a:t>
            </a:r>
          </a:p>
          <a:p>
            <a:pPr>
              <a:buClr>
                <a:srgbClr val="53548A"/>
              </a:buClr>
            </a:pPr>
            <a:r>
              <a:rPr lang="en-US" altLang="zh-CN" dirty="0" smtClean="0">
                <a:solidFill>
                  <a:prstClr val="black"/>
                </a:solidFill>
              </a:rPr>
              <a:t>interconnects </a:t>
            </a:r>
            <a:r>
              <a:rPr lang="en-US" altLang="zh-CN" dirty="0">
                <a:solidFill>
                  <a:prstClr val="black"/>
                </a:solidFill>
              </a:rPr>
              <a:t>77 of Houston's major downtown office buildings to an abundance of upscale restaurants and retail, first class hotels, and world class sports and entertainment destinations</a:t>
            </a:r>
            <a:endParaRPr lang="zh-CN" altLang="en-US" dirty="0">
              <a:solidFill>
                <a:prstClr val="black"/>
              </a:solidFill>
            </a:endParaRPr>
          </a:p>
        </p:txBody>
      </p:sp>
    </p:spTree>
    <p:extLst>
      <p:ext uri="{BB962C8B-B14F-4D97-AF65-F5344CB8AC3E}">
        <p14:creationId xmlns:p14="http://schemas.microsoft.com/office/powerpoint/2010/main" val="32641697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86" y="620688"/>
            <a:ext cx="7467600" cy="1143000"/>
          </a:xfrm>
        </p:spPr>
        <p:txBody>
          <a:bodyPr>
            <a:normAutofit fontScale="90000"/>
          </a:bodyPr>
          <a:lstStyle/>
          <a:p>
            <a:pPr fontAlgn="base"/>
            <a:r>
              <a:rPr lang="en-US" b="1" cap="all" dirty="0"/>
              <a:t>BELL CANADA AND BELL MOBILITY</a:t>
            </a:r>
          </a:p>
        </p:txBody>
      </p:sp>
      <p:sp>
        <p:nvSpPr>
          <p:cNvPr id="3" name="Content Placeholder 2"/>
          <p:cNvSpPr>
            <a:spLocks noGrp="1"/>
          </p:cNvSpPr>
          <p:nvPr>
            <p:ph idx="1"/>
          </p:nvPr>
        </p:nvSpPr>
        <p:spPr>
          <a:xfrm>
            <a:off x="230063" y="1628800"/>
            <a:ext cx="6055643" cy="3814117"/>
          </a:xfrm>
        </p:spPr>
        <p:txBody>
          <a:bodyPr>
            <a:normAutofit/>
          </a:bodyPr>
          <a:lstStyle/>
          <a:p>
            <a:r>
              <a:rPr lang="en-US" altLang="zh-CN" sz="2400" dirty="0"/>
              <a:t>The site features an 8MW Co-Generation Plant as well as state of the art building automation and lighting </a:t>
            </a:r>
            <a:r>
              <a:rPr lang="en-US" altLang="zh-CN" sz="2400" dirty="0" smtClean="0"/>
              <a:t>systems</a:t>
            </a:r>
          </a:p>
          <a:p>
            <a:r>
              <a:rPr lang="en-US" altLang="zh-CN" sz="2400" dirty="0"/>
              <a:t>the first property of its kind to attain Platinum status in Sustainability by the Recycling Council of Ontario.</a:t>
            </a:r>
            <a:endParaRPr lang="zh-CN" alt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3285435316"/>
              </p:ext>
            </p:extLst>
          </p:nvPr>
        </p:nvGraphicFramePr>
        <p:xfrm>
          <a:off x="8384" y="5013176"/>
          <a:ext cx="6912768" cy="1705480"/>
        </p:xfrm>
        <a:graphic>
          <a:graphicData uri="http://schemas.openxmlformats.org/drawingml/2006/table">
            <a:tbl>
              <a:tblPr/>
              <a:tblGrid>
                <a:gridCol w="2714823"/>
                <a:gridCol w="4197945"/>
              </a:tblGrid>
              <a:tr h="546253">
                <a:tc>
                  <a:txBody>
                    <a:bodyPr/>
                    <a:lstStyle/>
                    <a:p>
                      <a:pPr algn="l" fontAlgn="t"/>
                      <a:r>
                        <a:rPr lang="en-US" b="1" dirty="0">
                          <a:solidFill>
                            <a:schemeClr val="tx1"/>
                          </a:solidFill>
                          <a:effectLst/>
                        </a:rPr>
                        <a:t>Location:</a:t>
                      </a:r>
                    </a:p>
                  </a:txBody>
                  <a:tcPr marL="76200" marR="76200" marT="38100" marB="38100">
                    <a:lnL>
                      <a:noFill/>
                    </a:lnL>
                    <a:lnR>
                      <a:noFill/>
                    </a:lnR>
                    <a:lnT>
                      <a:noFill/>
                    </a:lnT>
                    <a:lnB>
                      <a:noFill/>
                    </a:lnB>
                    <a:solidFill>
                      <a:srgbClr val="DEDEDE"/>
                    </a:solidFill>
                  </a:tcPr>
                </a:tc>
                <a:tc>
                  <a:txBody>
                    <a:bodyPr/>
                    <a:lstStyle/>
                    <a:p>
                      <a:pPr algn="l" fontAlgn="t"/>
                      <a:r>
                        <a:rPr lang="en-US" b="1">
                          <a:solidFill>
                            <a:schemeClr val="tx1"/>
                          </a:solidFill>
                          <a:effectLst/>
                        </a:rPr>
                        <a:t>5025, 5099, 5115 Creekbank Rd., Mississauga, ON</a:t>
                      </a:r>
                    </a:p>
                  </a:txBody>
                  <a:tcPr marL="76200" marR="76200" marT="38100" marB="38100">
                    <a:lnL>
                      <a:noFill/>
                    </a:lnL>
                    <a:lnR>
                      <a:noFill/>
                    </a:lnR>
                    <a:lnT>
                      <a:noFill/>
                    </a:lnT>
                    <a:lnB>
                      <a:noFill/>
                    </a:lnB>
                    <a:solidFill>
                      <a:srgbClr val="DEDEDE"/>
                    </a:solidFill>
                  </a:tcPr>
                </a:tc>
              </a:tr>
              <a:tr h="223977">
                <a:tc>
                  <a:txBody>
                    <a:bodyPr/>
                    <a:lstStyle/>
                    <a:p>
                      <a:pPr algn="l" fontAlgn="t"/>
                      <a:r>
                        <a:rPr lang="en-US" b="1" dirty="0">
                          <a:solidFill>
                            <a:schemeClr val="tx1"/>
                          </a:solidFill>
                          <a:effectLst/>
                        </a:rPr>
                        <a:t>Tenant:</a:t>
                      </a:r>
                    </a:p>
                  </a:txBody>
                  <a:tcPr marL="76200" marR="76200" marT="38100" marB="38100">
                    <a:lnL>
                      <a:noFill/>
                    </a:lnL>
                    <a:lnR>
                      <a:noFill/>
                    </a:lnR>
                    <a:lnT>
                      <a:noFill/>
                    </a:lnT>
                    <a:lnB>
                      <a:noFill/>
                    </a:lnB>
                    <a:solidFill>
                      <a:srgbClr val="E9E9E9"/>
                    </a:solidFill>
                  </a:tcPr>
                </a:tc>
                <a:tc>
                  <a:txBody>
                    <a:bodyPr/>
                    <a:lstStyle/>
                    <a:p>
                      <a:pPr algn="l" fontAlgn="t"/>
                      <a:r>
                        <a:rPr lang="en-US" b="1">
                          <a:solidFill>
                            <a:schemeClr val="tx1"/>
                          </a:solidFill>
                          <a:effectLst/>
                        </a:rPr>
                        <a:t>Bell Canada</a:t>
                      </a:r>
                    </a:p>
                  </a:txBody>
                  <a:tcPr marL="76200" marR="76200" marT="38100" marB="38100">
                    <a:lnL>
                      <a:noFill/>
                    </a:lnL>
                    <a:lnR>
                      <a:noFill/>
                    </a:lnR>
                    <a:lnT>
                      <a:noFill/>
                    </a:lnT>
                    <a:lnB>
                      <a:noFill/>
                    </a:lnB>
                    <a:solidFill>
                      <a:srgbClr val="E9E9E9"/>
                    </a:solidFill>
                  </a:tcPr>
                </a:tc>
              </a:tr>
              <a:tr h="379600">
                <a:tc>
                  <a:txBody>
                    <a:bodyPr/>
                    <a:lstStyle/>
                    <a:p>
                      <a:pPr algn="l" fontAlgn="t"/>
                      <a:r>
                        <a:rPr lang="en-US" b="1">
                          <a:solidFill>
                            <a:schemeClr val="tx1"/>
                          </a:solidFill>
                          <a:effectLst/>
                        </a:rPr>
                        <a:t>Square Footage:</a:t>
                      </a:r>
                    </a:p>
                  </a:txBody>
                  <a:tcPr marL="76200" marR="76200" marT="38100" marB="38100">
                    <a:lnL>
                      <a:noFill/>
                    </a:lnL>
                    <a:lnR>
                      <a:noFill/>
                    </a:lnR>
                    <a:lnT>
                      <a:noFill/>
                    </a:lnT>
                    <a:lnB>
                      <a:noFill/>
                    </a:lnB>
                    <a:solidFill>
                      <a:srgbClr val="DEDEDE"/>
                    </a:solidFill>
                  </a:tcPr>
                </a:tc>
                <a:tc>
                  <a:txBody>
                    <a:bodyPr/>
                    <a:lstStyle/>
                    <a:p>
                      <a:pPr algn="l" fontAlgn="t"/>
                      <a:r>
                        <a:rPr lang="en-US" b="1" dirty="0">
                          <a:solidFill>
                            <a:schemeClr val="tx1"/>
                          </a:solidFill>
                          <a:effectLst/>
                        </a:rPr>
                        <a:t>1,123,039</a:t>
                      </a:r>
                    </a:p>
                  </a:txBody>
                  <a:tcPr marL="76200" marR="76200" marT="38100" marB="38100">
                    <a:lnL>
                      <a:noFill/>
                    </a:lnL>
                    <a:lnR>
                      <a:noFill/>
                    </a:lnR>
                    <a:lnT>
                      <a:noFill/>
                    </a:lnT>
                    <a:lnB>
                      <a:noFill/>
                    </a:lnB>
                    <a:solidFill>
                      <a:srgbClr val="DEDEDE"/>
                    </a:solidFill>
                  </a:tcPr>
                </a:tc>
              </a:tr>
              <a:tr h="295016">
                <a:tc>
                  <a:txBody>
                    <a:bodyPr/>
                    <a:lstStyle/>
                    <a:p>
                      <a:pPr algn="l" fontAlgn="t"/>
                      <a:r>
                        <a:rPr lang="en-US" b="1">
                          <a:solidFill>
                            <a:schemeClr val="tx1"/>
                          </a:solidFill>
                          <a:effectLst/>
                        </a:rPr>
                        <a:t>Ownership Interest:</a:t>
                      </a:r>
                    </a:p>
                  </a:txBody>
                  <a:tcPr marL="76200" marR="76200" marT="38100" marB="38100">
                    <a:lnL>
                      <a:noFill/>
                    </a:lnL>
                    <a:lnR>
                      <a:noFill/>
                    </a:lnR>
                    <a:lnT>
                      <a:noFill/>
                    </a:lnT>
                    <a:lnB>
                      <a:noFill/>
                    </a:lnB>
                    <a:solidFill>
                      <a:srgbClr val="E9E9E9"/>
                    </a:solidFill>
                  </a:tcPr>
                </a:tc>
                <a:tc>
                  <a:txBody>
                    <a:bodyPr/>
                    <a:lstStyle/>
                    <a:p>
                      <a:pPr algn="l" fontAlgn="t"/>
                      <a:r>
                        <a:rPr lang="en-US" b="1" dirty="0">
                          <a:solidFill>
                            <a:schemeClr val="tx1"/>
                          </a:solidFill>
                          <a:effectLst/>
                        </a:rPr>
                        <a:t>100%</a:t>
                      </a:r>
                    </a:p>
                  </a:txBody>
                  <a:tcPr marL="76200" marR="76200" marT="38100" marB="38100">
                    <a:lnL>
                      <a:noFill/>
                    </a:lnL>
                    <a:lnR>
                      <a:noFill/>
                    </a:lnR>
                    <a:lnT>
                      <a:noFill/>
                    </a:lnT>
                    <a:lnB>
                      <a:noFill/>
                    </a:lnB>
                    <a:solidFill>
                      <a:srgbClr val="E9E9E9"/>
                    </a:solidFill>
                  </a:tcPr>
                </a:tc>
              </a:tr>
            </a:tbl>
          </a:graphicData>
        </a:graphic>
      </p:graphicFrame>
      <p:pic>
        <p:nvPicPr>
          <p:cNvPr id="20481" name="Picture 1" descr="C:\Users\USER\Desktop\be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5730"/>
            <a:ext cx="2833092" cy="513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625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types Canada</a:t>
            </a:r>
            <a:endParaRPr lang="en-CA"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15548" y="685800"/>
            <a:ext cx="543670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1200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75" y="-243408"/>
            <a:ext cx="7467600" cy="1143000"/>
          </a:xfrm>
        </p:spPr>
        <p:txBody>
          <a:bodyPr/>
          <a:lstStyle/>
          <a:p>
            <a:r>
              <a:rPr lang="en-CA" altLang="zh-CN" dirty="0"/>
              <a:t>Top </a:t>
            </a:r>
            <a:r>
              <a:rPr lang="en-CA" altLang="zh-CN" dirty="0" smtClean="0"/>
              <a:t>20 </a:t>
            </a:r>
            <a:r>
              <a:rPr lang="en-CA" altLang="zh-CN" dirty="0"/>
              <a:t>tenants </a:t>
            </a:r>
            <a:endParaRPr lang="zh-CN" altLang="en-US"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333507"/>
            <a:ext cx="3366820" cy="205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USER\Desktop\H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2" y="908720"/>
            <a:ext cx="5652120" cy="59118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USER\Desktop\Encana 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0"/>
            <a:ext cx="3491880" cy="224156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USER\Desktop\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8594" y="4389388"/>
            <a:ext cx="3264362" cy="24482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07" y="1881522"/>
            <a:ext cx="5652120" cy="720080"/>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spTree>
    <p:extLst>
      <p:ext uri="{BB962C8B-B14F-4D97-AF65-F5344CB8AC3E}">
        <p14:creationId xmlns:p14="http://schemas.microsoft.com/office/powerpoint/2010/main" val="4318307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6549" y="4517849"/>
            <a:ext cx="6480048" cy="1752600"/>
          </a:xfrm>
        </p:spPr>
        <p:txBody>
          <a:bodyPr>
            <a:normAutofit fontScale="70000" lnSpcReduction="20000"/>
          </a:bodyPr>
          <a:lstStyle/>
          <a:p>
            <a:pPr marL="342900" indent="-342900" algn="l">
              <a:buFont typeface="Arial" panose="020B0604020202020204" pitchFamily="34" charset="0"/>
              <a:buChar char="•"/>
            </a:pPr>
            <a:r>
              <a:rPr lang="en-US" b="1" dirty="0" err="1">
                <a:solidFill>
                  <a:schemeClr val="tx1"/>
                </a:solidFill>
              </a:rPr>
              <a:t>Encana</a:t>
            </a:r>
            <a:r>
              <a:rPr lang="en-US" b="1" dirty="0">
                <a:solidFill>
                  <a:schemeClr val="tx1"/>
                </a:solidFill>
              </a:rPr>
              <a:t> Corporation is a North American energy producer of natural gas, oil and natural gas liquids (NGLs</a:t>
            </a:r>
            <a:r>
              <a:rPr lang="en-US" b="1" dirty="0" smtClean="0">
                <a:solidFill>
                  <a:schemeClr val="tx1"/>
                </a:solidFill>
              </a:rPr>
              <a:t>).</a:t>
            </a:r>
          </a:p>
          <a:p>
            <a:pPr marL="342900" indent="-342900" algn="l">
              <a:buFont typeface="Arial" panose="020B0604020202020204" pitchFamily="34" charset="0"/>
              <a:buChar char="•"/>
            </a:pPr>
            <a:r>
              <a:rPr lang="en-US" b="1" dirty="0" smtClean="0">
                <a:solidFill>
                  <a:schemeClr val="tx1"/>
                </a:solidFill>
              </a:rPr>
              <a:t>Total asset US $14.5 billion market capitalization</a:t>
            </a:r>
            <a:endParaRPr lang="en-US" b="1" dirty="0">
              <a:solidFill>
                <a:schemeClr val="tx1"/>
              </a:solidFill>
            </a:endParaRPr>
          </a:p>
          <a:p>
            <a:pPr marL="342900" indent="-342900" algn="l">
              <a:buFont typeface="Arial" panose="020B0604020202020204" pitchFamily="34" charset="0"/>
              <a:buChar char="•"/>
            </a:pPr>
            <a:r>
              <a:rPr lang="en-US" b="1" dirty="0">
                <a:solidFill>
                  <a:schemeClr val="tx1"/>
                </a:solidFill>
              </a:rPr>
              <a:t>The corporate headquarters are </a:t>
            </a:r>
            <a:r>
              <a:rPr lang="en-US" b="1" dirty="0" smtClean="0">
                <a:solidFill>
                  <a:schemeClr val="tx1"/>
                </a:solidFill>
              </a:rPr>
              <a:t>in </a:t>
            </a:r>
            <a:r>
              <a:rPr lang="en-US" b="1" dirty="0" smtClean="0">
                <a:solidFill>
                  <a:schemeClr val="tx1"/>
                </a:solidFill>
                <a:hlinkClick r:id="rId3" tooltip="Calgary"/>
              </a:rPr>
              <a:t>Calgary</a:t>
            </a:r>
            <a:r>
              <a:rPr lang="en-US" b="1" dirty="0">
                <a:solidFill>
                  <a:schemeClr val="tx1"/>
                </a:solidFill>
              </a:rPr>
              <a:t>, </a:t>
            </a:r>
            <a:r>
              <a:rPr lang="en-US" b="1" dirty="0" smtClean="0">
                <a:solidFill>
                  <a:schemeClr val="tx1"/>
                </a:solidFill>
                <a:hlinkClick r:id="rId4" tooltip="Alberta"/>
              </a:rPr>
              <a:t>Alberta</a:t>
            </a:r>
            <a:r>
              <a:rPr lang="en-US" b="1" dirty="0" smtClean="0">
                <a:solidFill>
                  <a:schemeClr val="tx1"/>
                </a:solidFill>
              </a:rPr>
              <a:t>. </a:t>
            </a:r>
            <a:r>
              <a:rPr lang="en-US" b="1" dirty="0" smtClean="0">
                <a:solidFill>
                  <a:schemeClr val="tx1"/>
                </a:solidFill>
                <a:hlinkClick r:id="rId5" tooltip="Canada"/>
              </a:rPr>
              <a:t>Canada</a:t>
            </a:r>
            <a:r>
              <a:rPr lang="en-US" b="1" dirty="0">
                <a:solidFill>
                  <a:schemeClr val="tx1"/>
                </a:solidFill>
              </a:rPr>
              <a:t>, </a:t>
            </a:r>
          </a:p>
        </p:txBody>
      </p:sp>
      <p:pic>
        <p:nvPicPr>
          <p:cNvPr id="1026" name="Picture 2" descr="C:\Users\USER\Desktop\230px-EnCana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1960" y="4221088"/>
            <a:ext cx="2190750" cy="1357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gas-market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16666"/>
            <a:ext cx="40386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anada-Encana-Releases-2011-Corporate-Responsibility-Repor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1357"/>
            <a:ext cx="4584700" cy="320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558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39552" y="2018309"/>
            <a:ext cx="7467600" cy="4525963"/>
          </a:xfrm>
        </p:spPr>
        <p:txBody>
          <a:bodyPr/>
          <a:lstStyle/>
          <a:p>
            <a:r>
              <a:rPr lang="en-US" b="1" dirty="0"/>
              <a:t>Bell Canada</a:t>
            </a:r>
            <a:r>
              <a:rPr lang="en-US" dirty="0"/>
              <a:t> (commonly referred to as </a:t>
            </a:r>
            <a:r>
              <a:rPr lang="en-US" b="1" dirty="0"/>
              <a:t>Bell</a:t>
            </a:r>
            <a:r>
              <a:rPr lang="en-US" dirty="0"/>
              <a:t>) is a </a:t>
            </a:r>
            <a:r>
              <a:rPr lang="en-US" dirty="0">
                <a:hlinkClick r:id="rId2" tooltip="Canada"/>
              </a:rPr>
              <a:t>Canadian</a:t>
            </a:r>
            <a:r>
              <a:rPr lang="en-US" dirty="0"/>
              <a:t> </a:t>
            </a:r>
            <a:r>
              <a:rPr lang="en-US" dirty="0">
                <a:hlinkClick r:id="rId3" tooltip="Telecommunication"/>
              </a:rPr>
              <a:t>telecommunications</a:t>
            </a:r>
            <a:r>
              <a:rPr lang="en-US" dirty="0"/>
              <a:t> and media company headquartered in Montreal, Quebec</a:t>
            </a:r>
            <a:r>
              <a:rPr lang="en-US" dirty="0" smtClean="0"/>
              <a:t>.</a:t>
            </a:r>
          </a:p>
          <a:p>
            <a:r>
              <a:rPr lang="en-US" dirty="0" smtClean="0"/>
              <a:t>Net income 2.159 billion CAD (2010)</a:t>
            </a:r>
            <a:endParaRPr lang="en-US" dirty="0"/>
          </a:p>
        </p:txBody>
      </p:sp>
      <p:pic>
        <p:nvPicPr>
          <p:cNvPr id="2050" name="Picture 2" descr="C:\Users\USER\Desktop\bell_logoL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548680"/>
            <a:ext cx="3520902" cy="203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3370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51520" y="476672"/>
            <a:ext cx="4499160" cy="4637112"/>
          </a:xfrm>
        </p:spPr>
        <p:txBody>
          <a:bodyPr>
            <a:normAutofit/>
          </a:bodyPr>
          <a:lstStyle/>
          <a:p>
            <a:r>
              <a:rPr lang="en-US" sz="2400" dirty="0"/>
              <a:t>The </a:t>
            </a:r>
            <a:r>
              <a:rPr lang="en-US" sz="2400" b="1" dirty="0"/>
              <a:t>Hess Corporation</a:t>
            </a:r>
            <a:r>
              <a:rPr lang="en-US" sz="2400" dirty="0"/>
              <a:t> </a:t>
            </a:r>
            <a:r>
              <a:rPr lang="en-US" sz="2400" dirty="0" smtClean="0"/>
              <a:t>is </a:t>
            </a:r>
            <a:r>
              <a:rPr lang="en-US" sz="2400" dirty="0"/>
              <a:t>a large American-based integrated oil company headquartered in New York City, and a </a:t>
            </a:r>
            <a:r>
              <a:rPr lang="en-US" sz="2400" dirty="0">
                <a:hlinkClick r:id="rId2" tooltip="Fortune 100"/>
              </a:rPr>
              <a:t>Fortune 100</a:t>
            </a:r>
            <a:r>
              <a:rPr lang="en-US" sz="2400" dirty="0"/>
              <a:t> </a:t>
            </a:r>
            <a:r>
              <a:rPr lang="en-US" sz="2400" dirty="0" smtClean="0"/>
              <a:t>corporation</a:t>
            </a:r>
          </a:p>
          <a:p>
            <a:r>
              <a:rPr lang="en-US" sz="2400" dirty="0" smtClean="0"/>
              <a:t>Net income: </a:t>
            </a:r>
            <a:r>
              <a:rPr lang="en-US" sz="2400" dirty="0"/>
              <a:t>$5.1 billion (2013)</a:t>
            </a:r>
          </a:p>
        </p:txBody>
      </p:sp>
      <p:pic>
        <p:nvPicPr>
          <p:cNvPr id="3074" name="Picture 2" descr="C:\Users\USER\Desktop\image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360" y="115590"/>
            <a:ext cx="4187640" cy="30253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Hess-Cor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750" y="3174885"/>
            <a:ext cx="4275249" cy="299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313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67" y="0"/>
            <a:ext cx="88711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1259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6"/>
            <a:ext cx="9074115" cy="686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1361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Occupancy </a:t>
            </a:r>
            <a:endParaRPr lang="zh-CN" altLang="en-US" dirty="0"/>
          </a:p>
        </p:txBody>
      </p:sp>
      <p:pic>
        <p:nvPicPr>
          <p:cNvPr id="13314"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8360"/>
            <a:ext cx="9008476" cy="356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699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Lease expires</a:t>
            </a:r>
            <a:endParaRPr lang="en-US" dirty="0"/>
          </a:p>
        </p:txBody>
      </p:sp>
      <p:pic>
        <p:nvPicPr>
          <p:cNvPr id="21506"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93" y="404664"/>
            <a:ext cx="8692535"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942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Average remaining lease term </a:t>
            </a:r>
            <a:endParaRPr lang="en-US" dirty="0"/>
          </a:p>
        </p:txBody>
      </p:sp>
      <p:pic>
        <p:nvPicPr>
          <p:cNvPr id="5" name="Picture 4"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1693" t="79204" r="7195" b="5671"/>
          <a:stretch/>
        </p:blipFill>
        <p:spPr>
          <a:xfrm>
            <a:off x="161539" y="548680"/>
            <a:ext cx="8890425" cy="1752985"/>
          </a:xfrm>
          <a:prstGeom prst="rect">
            <a:avLst/>
          </a:prstGeom>
        </p:spPr>
      </p:pic>
      <p:pic>
        <p:nvPicPr>
          <p:cNvPr id="22530" name="Picture 2" descr="C:\Users\USER\Desktop\H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69" y="2564904"/>
            <a:ext cx="8890425" cy="179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7318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085184"/>
            <a:ext cx="6781800" cy="1600200"/>
          </a:xfrm>
        </p:spPr>
        <p:txBody>
          <a:bodyPr/>
          <a:lstStyle/>
          <a:p>
            <a:r>
              <a:rPr lang="en-US" dirty="0"/>
              <a:t>Acquisitions </a:t>
            </a:r>
          </a:p>
        </p:txBody>
      </p:sp>
      <p:grpSp>
        <p:nvGrpSpPr>
          <p:cNvPr id="3" name="Group 2"/>
          <p:cNvGrpSpPr/>
          <p:nvPr/>
        </p:nvGrpSpPr>
        <p:grpSpPr>
          <a:xfrm>
            <a:off x="216560" y="165074"/>
            <a:ext cx="8586432" cy="5400600"/>
            <a:chOff x="251520" y="1268760"/>
            <a:chExt cx="8586432" cy="5400600"/>
          </a:xfrm>
        </p:grpSpPr>
        <p:pic>
          <p:nvPicPr>
            <p:cNvPr id="25602"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8568952"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5957122"/>
              <a:ext cx="8568952" cy="247879"/>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sp>
          <p:nvSpPr>
            <p:cNvPr id="5" name="Rectangle 4"/>
            <p:cNvSpPr/>
            <p:nvPr/>
          </p:nvSpPr>
          <p:spPr>
            <a:xfrm>
              <a:off x="7308303" y="4293096"/>
              <a:ext cx="1529649" cy="247879"/>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grpSp>
    </p:spTree>
    <p:extLst>
      <p:ext uri="{BB962C8B-B14F-4D97-AF65-F5344CB8AC3E}">
        <p14:creationId xmlns:p14="http://schemas.microsoft.com/office/powerpoint/2010/main" val="1338694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Characteristics</a:t>
            </a:r>
            <a:endParaRPr lang="en-CA" dirty="0"/>
          </a:p>
        </p:txBody>
      </p:sp>
      <p:sp>
        <p:nvSpPr>
          <p:cNvPr id="3" name="Content Placeholder 2"/>
          <p:cNvSpPr>
            <a:spLocks noGrp="1"/>
          </p:cNvSpPr>
          <p:nvPr>
            <p:ph idx="1"/>
          </p:nvPr>
        </p:nvSpPr>
        <p:spPr>
          <a:xfrm>
            <a:off x="762000" y="685800"/>
            <a:ext cx="7543800" cy="4471392"/>
          </a:xfrm>
        </p:spPr>
        <p:txBody>
          <a:bodyPr>
            <a:normAutofit fontScale="85000" lnSpcReduction="20000"/>
          </a:bodyPr>
          <a:lstStyle/>
          <a:p>
            <a:r>
              <a:rPr lang="en-CA" dirty="0"/>
              <a:t>Regulations against “merchant building</a:t>
            </a:r>
            <a:r>
              <a:rPr lang="en-CA" dirty="0" smtClean="0"/>
              <a:t>”</a:t>
            </a:r>
          </a:p>
          <a:p>
            <a:pPr lvl="1"/>
            <a:r>
              <a:rPr lang="en-CA" dirty="0" smtClean="0"/>
              <a:t>Including one-time sales of property in FFO so as to inflate the apparent performance of the REIT.  </a:t>
            </a:r>
          </a:p>
          <a:p>
            <a:r>
              <a:rPr lang="en-CA" dirty="0" smtClean="0"/>
              <a:t>Create “secondary market” for real estate.  </a:t>
            </a:r>
          </a:p>
          <a:p>
            <a:pPr lvl="1"/>
            <a:r>
              <a:rPr lang="en-CA" dirty="0" smtClean="0"/>
              <a:t>When primary and secondary markets disagree, REITs can undertake positive NPV projects by buying for selling in primary market.  This </a:t>
            </a:r>
            <a:r>
              <a:rPr lang="en-CA" dirty="0"/>
              <a:t>is why </a:t>
            </a:r>
            <a:r>
              <a:rPr lang="en-CA" dirty="0" smtClean="0"/>
              <a:t>REITs can </a:t>
            </a:r>
            <a:r>
              <a:rPr lang="en-CA" dirty="0"/>
              <a:t>trade at a discount or premium to </a:t>
            </a:r>
            <a:r>
              <a:rPr lang="en-CA" dirty="0" smtClean="0"/>
              <a:t>their </a:t>
            </a:r>
            <a:r>
              <a:rPr lang="en-CA" dirty="0"/>
              <a:t>Net Asset Value (NAV).</a:t>
            </a:r>
          </a:p>
          <a:p>
            <a:r>
              <a:rPr lang="en-CA" dirty="0"/>
              <a:t>High interest rate sensitivity. </a:t>
            </a:r>
            <a:endParaRPr lang="en-CA" dirty="0" smtClean="0"/>
          </a:p>
          <a:p>
            <a:r>
              <a:rPr lang="en-CA" dirty="0"/>
              <a:t>Income is predictable and steady.  </a:t>
            </a:r>
          </a:p>
          <a:p>
            <a:r>
              <a:rPr lang="en-CA" dirty="0"/>
              <a:t>Hedges against inflation as rents rise with inflation.</a:t>
            </a:r>
          </a:p>
          <a:p>
            <a:r>
              <a:rPr lang="en-CA" dirty="0"/>
              <a:t>Adheres to high standards of corporate governance, financial reporting and information disclosure</a:t>
            </a:r>
            <a:r>
              <a:rPr lang="en-CA" dirty="0" smtClean="0"/>
              <a:t>.</a:t>
            </a:r>
          </a:p>
          <a:p>
            <a:r>
              <a:rPr lang="en-CA" dirty="0" smtClean="0"/>
              <a:t>Diversified: both in variety of real estate holdings, and due to limited correlation to other securities.  </a:t>
            </a:r>
            <a:endParaRPr lang="en-CA" dirty="0"/>
          </a:p>
          <a:p>
            <a:endParaRPr lang="en-CA" dirty="0"/>
          </a:p>
        </p:txBody>
      </p:sp>
    </p:spTree>
    <p:extLst>
      <p:ext uri="{BB962C8B-B14F-4D97-AF65-F5344CB8AC3E}">
        <p14:creationId xmlns:p14="http://schemas.microsoft.com/office/powerpoint/2010/main" val="389571161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20419"/>
          </a:xfrm>
        </p:spPr>
        <p:txBody>
          <a:bodyPr/>
          <a:lstStyle/>
          <a:p>
            <a:r>
              <a:rPr lang="en-US" dirty="0" smtClean="0"/>
              <a:t>Acquisitions </a:t>
            </a:r>
            <a:endParaRPr lang="en-US" dirty="0"/>
          </a:p>
        </p:txBody>
      </p:sp>
      <p:grpSp>
        <p:nvGrpSpPr>
          <p:cNvPr id="3" name="Group 2"/>
          <p:cNvGrpSpPr/>
          <p:nvPr/>
        </p:nvGrpSpPr>
        <p:grpSpPr>
          <a:xfrm>
            <a:off x="395536" y="1700808"/>
            <a:ext cx="8300429" cy="3860459"/>
            <a:chOff x="232011" y="1651379"/>
            <a:chExt cx="7233313" cy="3261816"/>
          </a:xfrm>
        </p:grpSpPr>
        <p:pic>
          <p:nvPicPr>
            <p:cNvPr id="4" name="Picture 3" descr="Q3 2012 Combined Full Repor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11848" t="37214" r="5954" b="15223"/>
            <a:stretch/>
          </p:blipFill>
          <p:spPr>
            <a:xfrm>
              <a:off x="232011" y="1651379"/>
              <a:ext cx="7233313" cy="3261816"/>
            </a:xfrm>
            <a:prstGeom prst="rect">
              <a:avLst/>
            </a:prstGeom>
          </p:spPr>
        </p:pic>
        <p:sp>
          <p:nvSpPr>
            <p:cNvPr id="10" name="Rectangle 9"/>
            <p:cNvSpPr/>
            <p:nvPr/>
          </p:nvSpPr>
          <p:spPr>
            <a:xfrm>
              <a:off x="232011" y="3016155"/>
              <a:ext cx="7110485" cy="2661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92029836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20419"/>
          </a:xfrm>
        </p:spPr>
        <p:txBody>
          <a:bodyPr/>
          <a:lstStyle/>
          <a:p>
            <a:r>
              <a:rPr lang="en-US" dirty="0" smtClean="0"/>
              <a:t>Acquisitions </a:t>
            </a:r>
            <a:endParaRPr lang="en-US" dirty="0"/>
          </a:p>
        </p:txBody>
      </p:sp>
      <p:pic>
        <p:nvPicPr>
          <p:cNvPr id="23554"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77387"/>
            <a:ext cx="8649716" cy="4903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7504" y="4365104"/>
            <a:ext cx="6120679" cy="444595"/>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a:off x="107504" y="4800600"/>
            <a:ext cx="6120680" cy="2809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9002012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24744"/>
            <a:ext cx="6461185" cy="4044764"/>
          </a:xfr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7775" y="341124"/>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25030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941168"/>
            <a:ext cx="6781800" cy="1600200"/>
          </a:xfrm>
        </p:spPr>
        <p:txBody>
          <a:bodyPr>
            <a:normAutofit/>
          </a:bodyPr>
          <a:lstStyle/>
          <a:p>
            <a:r>
              <a:rPr lang="en-US" dirty="0"/>
              <a:t>Thomas J. </a:t>
            </a:r>
            <a:r>
              <a:rPr lang="en-US" dirty="0" err="1" smtClean="0"/>
              <a:t>Hofstedter</a:t>
            </a:r>
            <a:r>
              <a:rPr lang="en-US" dirty="0" smtClean="0"/>
              <a:t/>
            </a:r>
            <a:br>
              <a:rPr lang="en-US" dirty="0" smtClean="0"/>
            </a:br>
            <a:r>
              <a:rPr lang="en-US" sz="3600" dirty="0" smtClean="0"/>
              <a:t>President  and CEO</a:t>
            </a:r>
            <a:endParaRPr lang="en-US" dirty="0"/>
          </a:p>
        </p:txBody>
      </p:sp>
      <p:graphicFrame>
        <p:nvGraphicFramePr>
          <p:cNvPr id="6" name="Diagram 5"/>
          <p:cNvGraphicFramePr/>
          <p:nvPr>
            <p:extLst>
              <p:ext uri="{D42A27DB-BD31-4B8C-83A1-F6EECF244321}">
                <p14:modId xmlns:p14="http://schemas.microsoft.com/office/powerpoint/2010/main" val="369817027"/>
              </p:ext>
            </p:extLst>
          </p:nvPr>
        </p:nvGraphicFramePr>
        <p:xfrm>
          <a:off x="251520" y="1268760"/>
          <a:ext cx="7979434" cy="453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6" name="Picture 2" descr="C:\Users\USER\Desktop\dannowlan_n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188640"/>
            <a:ext cx="3194521" cy="239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6318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J. </a:t>
            </a:r>
            <a:r>
              <a:rPr lang="en-US" dirty="0" err="1"/>
              <a:t>Hofstedter</a:t>
            </a:r>
            <a:endParaRPr lang="en-US" dirty="0"/>
          </a:p>
        </p:txBody>
      </p:sp>
      <p:sp>
        <p:nvSpPr>
          <p:cNvPr id="3" name="Content Placeholder 2"/>
          <p:cNvSpPr>
            <a:spLocks noGrp="1"/>
          </p:cNvSpPr>
          <p:nvPr>
            <p:ph idx="1"/>
          </p:nvPr>
        </p:nvSpPr>
        <p:spPr>
          <a:xfrm>
            <a:off x="179512" y="1268760"/>
            <a:ext cx="7543800" cy="3886200"/>
          </a:xfrm>
        </p:spPr>
        <p:txBody>
          <a:bodyPr>
            <a:normAutofit fontScale="92500"/>
          </a:bodyPr>
          <a:lstStyle/>
          <a:p>
            <a:r>
              <a:rPr lang="en-US" dirty="0"/>
              <a:t>Has more than 30 years of real estate industry </a:t>
            </a:r>
            <a:r>
              <a:rPr lang="en-US" dirty="0" smtClean="0"/>
              <a:t>experience.</a:t>
            </a:r>
          </a:p>
          <a:p>
            <a:r>
              <a:rPr lang="en-US" dirty="0" smtClean="0"/>
              <a:t>As </a:t>
            </a:r>
            <a:r>
              <a:rPr lang="en-US" dirty="0"/>
              <a:t>head of H&amp;R Development's Office Division, Mr. </a:t>
            </a:r>
            <a:r>
              <a:rPr lang="en-US" dirty="0" err="1"/>
              <a:t>Hofstedter</a:t>
            </a:r>
            <a:r>
              <a:rPr lang="en-US" dirty="0"/>
              <a:t> was responsible for building most of the properties that comprised the initial assets of the REIT</a:t>
            </a:r>
            <a:r>
              <a:rPr lang="en-US" dirty="0" smtClean="0"/>
              <a:t>.</a:t>
            </a:r>
          </a:p>
          <a:p>
            <a:r>
              <a:rPr lang="en-US" dirty="0"/>
              <a:t>In addition to commercial development, </a:t>
            </a:r>
            <a:r>
              <a:rPr lang="en-US" dirty="0" smtClean="0"/>
              <a:t>he has </a:t>
            </a:r>
            <a:r>
              <a:rPr lang="en-US" dirty="0"/>
              <a:t>considerable experience in high-rise residential and was responsible for building many prominent Toronto </a:t>
            </a:r>
            <a:r>
              <a:rPr lang="en-US" dirty="0" smtClean="0"/>
              <a:t>condominiums.</a:t>
            </a:r>
          </a:p>
          <a:p>
            <a:r>
              <a:rPr lang="en-US" dirty="0"/>
              <a:t> Mr. </a:t>
            </a:r>
            <a:r>
              <a:rPr lang="en-US" dirty="0" err="1"/>
              <a:t>Hofstedter’s</a:t>
            </a:r>
            <a:r>
              <a:rPr lang="en-US" dirty="0"/>
              <a:t> academic and professional experience indicates in the areas of executive management, real estate and finance.</a:t>
            </a:r>
          </a:p>
          <a:p>
            <a:endParaRPr lang="en-US" dirty="0"/>
          </a:p>
          <a:p>
            <a:endParaRPr lang="en-US" dirty="0"/>
          </a:p>
        </p:txBody>
      </p:sp>
      <p:pic>
        <p:nvPicPr>
          <p:cNvPr id="4" name="Picture 2" descr="C:\Users\USER\Desktop\dannowlan_n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188640"/>
            <a:ext cx="1682353" cy="126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8540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257800"/>
            <a:ext cx="6781800" cy="1600200"/>
          </a:xfrm>
        </p:spPr>
        <p:txBody>
          <a:bodyPr>
            <a:normAutofit fontScale="90000"/>
          </a:bodyPr>
          <a:lstStyle/>
          <a:p>
            <a:r>
              <a:rPr lang="en-US" dirty="0"/>
              <a:t>Larry </a:t>
            </a:r>
            <a:r>
              <a:rPr lang="en-US" dirty="0" err="1" smtClean="0"/>
              <a:t>Froom</a:t>
            </a:r>
            <a:r>
              <a:rPr lang="en-US" dirty="0"/>
              <a:t/>
            </a:r>
            <a:br>
              <a:rPr lang="en-US" dirty="0"/>
            </a:br>
            <a:r>
              <a:rPr lang="en-US" dirty="0" smtClean="0"/>
              <a:t>CFO</a:t>
            </a:r>
            <a:endParaRPr lang="en-US" dirty="0"/>
          </a:p>
        </p:txBody>
      </p:sp>
      <p:graphicFrame>
        <p:nvGraphicFramePr>
          <p:cNvPr id="6" name="Diagram 5"/>
          <p:cNvGraphicFramePr/>
          <p:nvPr>
            <p:extLst>
              <p:ext uri="{D42A27DB-BD31-4B8C-83A1-F6EECF244321}">
                <p14:modId xmlns:p14="http://schemas.microsoft.com/office/powerpoint/2010/main" val="3016207262"/>
              </p:ext>
            </p:extLst>
          </p:nvPr>
        </p:nvGraphicFramePr>
        <p:xfrm>
          <a:off x="179512" y="1210445"/>
          <a:ext cx="7625495" cy="453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650" name="Picture 2" descr="C:\Users\USER\Desktop\下載.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824" y="1"/>
            <a:ext cx="2431695"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43872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Larry </a:t>
            </a:r>
            <a:r>
              <a:rPr lang="en-US" dirty="0" err="1"/>
              <a:t>Froom</a:t>
            </a:r>
            <a:endParaRPr lang="en-US" dirty="0"/>
          </a:p>
        </p:txBody>
      </p:sp>
      <p:sp>
        <p:nvSpPr>
          <p:cNvPr id="3" name="Content Placeholder 2"/>
          <p:cNvSpPr>
            <a:spLocks noGrp="1"/>
          </p:cNvSpPr>
          <p:nvPr>
            <p:ph idx="1"/>
          </p:nvPr>
        </p:nvSpPr>
        <p:spPr/>
        <p:txBody>
          <a:bodyPr>
            <a:normAutofit/>
          </a:bodyPr>
          <a:lstStyle/>
          <a:p>
            <a:r>
              <a:rPr lang="en-US" dirty="0" smtClean="0"/>
              <a:t>has </a:t>
            </a:r>
            <a:r>
              <a:rPr lang="en-US" dirty="0"/>
              <a:t>over fifteen years of real estate industry experience. </a:t>
            </a:r>
            <a:endParaRPr lang="en-US" dirty="0" smtClean="0"/>
          </a:p>
          <a:p>
            <a:r>
              <a:rPr lang="en-US" dirty="0"/>
              <a:t>As CFO, Mr. </a:t>
            </a:r>
            <a:r>
              <a:rPr lang="en-US" dirty="0" err="1"/>
              <a:t>Froom</a:t>
            </a:r>
            <a:r>
              <a:rPr lang="en-US" dirty="0"/>
              <a:t> is responsible for overseeing all financial transactions, Unit offerings and investor relations</a:t>
            </a:r>
            <a:r>
              <a:rPr lang="en-US" dirty="0" smtClean="0"/>
              <a:t>.</a:t>
            </a:r>
          </a:p>
          <a:p>
            <a:r>
              <a:rPr lang="en-US" dirty="0" smtClean="0"/>
              <a:t>Prior </a:t>
            </a:r>
            <a:r>
              <a:rPr lang="en-US" dirty="0"/>
              <a:t>to joining H&amp;R, he was manager at Ernst &amp; Young where he serviced clients in the real estate industry</a:t>
            </a:r>
            <a:r>
              <a:rPr lang="en-US" dirty="0" smtClean="0"/>
              <a:t>.</a:t>
            </a:r>
          </a:p>
          <a:p>
            <a:r>
              <a:rPr lang="en-US" dirty="0" smtClean="0"/>
              <a:t>is </a:t>
            </a:r>
            <a:r>
              <a:rPr lang="en-US" dirty="0"/>
              <a:t>a member of </a:t>
            </a:r>
            <a:r>
              <a:rPr lang="en-US" dirty="0" err="1"/>
              <a:t>Realpac</a:t>
            </a:r>
            <a:r>
              <a:rPr lang="en-US" dirty="0"/>
              <a:t> (Canada’s most influential voice in the real property investment </a:t>
            </a:r>
            <a:r>
              <a:rPr lang="en-US" dirty="0" smtClean="0"/>
              <a:t>industry)</a:t>
            </a:r>
            <a:endParaRPr lang="en-US" dirty="0"/>
          </a:p>
        </p:txBody>
      </p:sp>
      <p:pic>
        <p:nvPicPr>
          <p:cNvPr id="4" name="Picture 2" descr="C:\Users\USER\Desktop\下載.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790" y="1"/>
            <a:ext cx="1780729" cy="177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52485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88809"/>
            <a:ext cx="4404511" cy="1143000"/>
          </a:xfrm>
        </p:spPr>
        <p:txBody>
          <a:bodyPr>
            <a:normAutofit fontScale="90000"/>
          </a:bodyPr>
          <a:lstStyle/>
          <a:p>
            <a:r>
              <a:rPr lang="en-US" dirty="0"/>
              <a:t>Nathan </a:t>
            </a:r>
            <a:r>
              <a:rPr lang="en-US" dirty="0" err="1" smtClean="0"/>
              <a:t>Uhr</a:t>
            </a:r>
            <a:r>
              <a:rPr lang="en-US" dirty="0" smtClean="0"/>
              <a:t> </a:t>
            </a:r>
            <a:r>
              <a:rPr lang="en-US" dirty="0"/>
              <a:t/>
            </a:r>
            <a:br>
              <a:rPr lang="en-US" dirty="0"/>
            </a:br>
            <a:r>
              <a:rPr lang="en-US" dirty="0" smtClean="0"/>
              <a:t>COO</a:t>
            </a:r>
            <a:endParaRPr lang="en-US" dirty="0"/>
          </a:p>
        </p:txBody>
      </p:sp>
      <p:sp>
        <p:nvSpPr>
          <p:cNvPr id="3" name="TextBox 2"/>
          <p:cNvSpPr txBox="1"/>
          <p:nvPr/>
        </p:nvSpPr>
        <p:spPr>
          <a:xfrm>
            <a:off x="805758" y="1711105"/>
            <a:ext cx="6536602" cy="7140416"/>
          </a:xfrm>
          <a:prstGeom prst="rect">
            <a:avLst/>
          </a:prstGeom>
          <a:noFill/>
        </p:spPr>
        <p:txBody>
          <a:bodyPr wrap="square" rtlCol="0">
            <a:spAutoFit/>
          </a:bodyPr>
          <a:lstStyle/>
          <a:p>
            <a:pPr marL="285750" indent="-285750" defTabSz="457200">
              <a:buFont typeface="Arial" pitchFamily="34" charset="0"/>
              <a:buChar char="•"/>
            </a:pPr>
            <a:r>
              <a:rPr lang="en-US" sz="2200" dirty="0">
                <a:solidFill>
                  <a:prstClr val="black"/>
                </a:solidFill>
              </a:rPr>
              <a:t>has over thirty years of real estate industry </a:t>
            </a:r>
            <a:r>
              <a:rPr lang="en-US" sz="2200" dirty="0" smtClean="0">
                <a:solidFill>
                  <a:prstClr val="black"/>
                </a:solidFill>
              </a:rPr>
              <a:t>experience</a:t>
            </a:r>
          </a:p>
          <a:p>
            <a:pPr marL="285750" indent="-285750" defTabSz="457200">
              <a:buFont typeface="Arial" pitchFamily="34" charset="0"/>
              <a:buChar char="•"/>
            </a:pPr>
            <a:r>
              <a:rPr lang="en-US" sz="2200" dirty="0" smtClean="0">
                <a:solidFill>
                  <a:prstClr val="black"/>
                </a:solidFill>
              </a:rPr>
              <a:t>was </a:t>
            </a:r>
            <a:r>
              <a:rPr lang="en-US" sz="2200" dirty="0">
                <a:solidFill>
                  <a:prstClr val="black"/>
                </a:solidFill>
              </a:rPr>
              <a:t>H&amp;R Developments' Director of Leasing and Property Management and held various other positions with H&amp;R over 20 years before becoming Vice-President, Acquisitions of H&amp;R REIT, at its inception, in December 1996.</a:t>
            </a:r>
          </a:p>
          <a:p>
            <a:pPr marL="285750" indent="-285750" defTabSz="457200">
              <a:buFont typeface="Arial" pitchFamily="34" charset="0"/>
              <a:buChar char="•"/>
            </a:pPr>
            <a:r>
              <a:rPr lang="en-US" sz="2200" dirty="0">
                <a:solidFill>
                  <a:prstClr val="black"/>
                </a:solidFill>
              </a:rPr>
              <a:t>Mr. </a:t>
            </a:r>
            <a:r>
              <a:rPr lang="en-US" sz="2200" dirty="0" err="1">
                <a:solidFill>
                  <a:prstClr val="black"/>
                </a:solidFill>
              </a:rPr>
              <a:t>Uhr</a:t>
            </a:r>
            <a:r>
              <a:rPr lang="en-US" sz="2200" dirty="0">
                <a:solidFill>
                  <a:prstClr val="black"/>
                </a:solidFill>
              </a:rPr>
              <a:t> leads the due diligence team on any acquisition or mezzanine financing planned by the REIT and is responsible for management and leasing issues relating to the REIT's properties.</a:t>
            </a: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smtClean="0">
              <a:solidFill>
                <a:prstClr val="black"/>
              </a:solidFill>
            </a:endParaRPr>
          </a:p>
          <a:p>
            <a:pPr defTabSz="457200"/>
            <a:endParaRPr lang="en-US" dirty="0">
              <a:solidFill>
                <a:prstClr val="black"/>
              </a:solidFill>
            </a:endParaRPr>
          </a:p>
          <a:p>
            <a:pPr defTabSz="457200"/>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7505" y="0"/>
            <a:ext cx="1946495" cy="1946495"/>
          </a:xfrm>
          <a:prstGeom prst="rect">
            <a:avLst/>
          </a:prstGeom>
        </p:spPr>
      </p:pic>
    </p:spTree>
    <p:extLst>
      <p:ext uri="{BB962C8B-B14F-4D97-AF65-F5344CB8AC3E}">
        <p14:creationId xmlns:p14="http://schemas.microsoft.com/office/powerpoint/2010/main" val="128583244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3" y="2084294"/>
            <a:ext cx="7812741" cy="2353235"/>
          </a:xfrm>
        </p:spPr>
        <p:txBody>
          <a:bodyPr>
            <a:normAutofit fontScale="90000"/>
          </a:bodyPr>
          <a:lstStyle/>
          <a:p>
            <a:pPr algn="ctr"/>
            <a:r>
              <a:rPr lang="en-US" dirty="0" smtClean="0"/>
              <a:t>HR’s Capital structure </a:t>
            </a:r>
            <a:br>
              <a:rPr lang="en-US" dirty="0" smtClean="0"/>
            </a:br>
            <a:r>
              <a:rPr lang="en-US" dirty="0" smtClean="0"/>
              <a:t>and </a:t>
            </a:r>
            <a:br>
              <a:rPr lang="en-US" dirty="0" smtClean="0"/>
            </a:br>
            <a:r>
              <a:rPr lang="en-US" dirty="0" smtClean="0"/>
              <a:t>Debt Maturities </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7409" y="310416"/>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00177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resource</a:t>
            </a:r>
            <a:endParaRPr lang="en-US" dirty="0"/>
          </a:p>
        </p:txBody>
      </p:sp>
      <p:grpSp>
        <p:nvGrpSpPr>
          <p:cNvPr id="3" name="Group 2"/>
          <p:cNvGrpSpPr/>
          <p:nvPr/>
        </p:nvGrpSpPr>
        <p:grpSpPr>
          <a:xfrm>
            <a:off x="352584" y="71882"/>
            <a:ext cx="8252098" cy="5072980"/>
            <a:chOff x="1619672" y="-243408"/>
            <a:chExt cx="9620250" cy="5353050"/>
          </a:xfrm>
        </p:grpSpPr>
        <p:pic>
          <p:nvPicPr>
            <p:cNvPr id="28674"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43408"/>
              <a:ext cx="9620250" cy="53530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051720" y="4725144"/>
              <a:ext cx="9073008" cy="17742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203988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Premium/Discount to NAV</a:t>
            </a:r>
            <a:endParaRPr lang="en-CA" dirty="0"/>
          </a:p>
        </p:txBody>
      </p:sp>
      <p:sp>
        <p:nvSpPr>
          <p:cNvPr id="3" name="Content Placeholder 2"/>
          <p:cNvSpPr>
            <a:spLocks noGrp="1"/>
          </p:cNvSpPr>
          <p:nvPr>
            <p:ph idx="1"/>
          </p:nvPr>
        </p:nvSpPr>
        <p:spPr>
          <a:xfrm>
            <a:off x="395536" y="404664"/>
            <a:ext cx="2962672" cy="4525963"/>
          </a:xfrm>
        </p:spPr>
        <p:txBody>
          <a:bodyPr/>
          <a:lstStyle/>
          <a:p>
            <a:r>
              <a:rPr lang="en-CA" dirty="0" smtClean="0"/>
              <a:t>REIT (secondary) market may not align with the real estate (primary market).  </a:t>
            </a:r>
            <a:endParaRPr lang="en-CA" dirty="0"/>
          </a:p>
        </p:txBody>
      </p:sp>
      <p:pic>
        <p:nvPicPr>
          <p:cNvPr id="4" name="Picture 2"/>
          <p:cNvPicPr>
            <a:picLocks noChangeAspect="1" noChangeArrowheads="1"/>
          </p:cNvPicPr>
          <p:nvPr/>
        </p:nvPicPr>
        <p:blipFill>
          <a:blip r:embed="rId2" cstate="print"/>
          <a:srcRect/>
          <a:stretch>
            <a:fillRect/>
          </a:stretch>
        </p:blipFill>
        <p:spPr bwMode="auto">
          <a:xfrm>
            <a:off x="3419872" y="404664"/>
            <a:ext cx="5525537" cy="4824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580757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801455"/>
            <a:ext cx="6781800" cy="1600200"/>
          </a:xfrm>
        </p:spPr>
        <p:txBody>
          <a:bodyPr>
            <a:normAutofit fontScale="90000"/>
          </a:bodyPr>
          <a:lstStyle/>
          <a:p>
            <a:r>
              <a:rPr lang="en-US" altLang="zh-CN" dirty="0"/>
              <a:t>D</a:t>
            </a:r>
            <a:r>
              <a:rPr lang="en-US" altLang="zh-CN" dirty="0" smtClean="0"/>
              <a:t>istribution to </a:t>
            </a:r>
            <a:r>
              <a:rPr lang="en-US" altLang="zh-CN" dirty="0" err="1" smtClean="0"/>
              <a:t>unitholders</a:t>
            </a:r>
            <a:endParaRPr lang="zh-CN" altLang="en-US" dirty="0"/>
          </a:p>
        </p:txBody>
      </p:sp>
      <p:grpSp>
        <p:nvGrpSpPr>
          <p:cNvPr id="4" name="Group 3"/>
          <p:cNvGrpSpPr/>
          <p:nvPr/>
        </p:nvGrpSpPr>
        <p:grpSpPr>
          <a:xfrm>
            <a:off x="365506" y="552275"/>
            <a:ext cx="8424937" cy="1490445"/>
            <a:chOff x="395536" y="1378420"/>
            <a:chExt cx="8424937" cy="1490445"/>
          </a:xfrm>
        </p:grpSpPr>
        <p:pic>
          <p:nvPicPr>
            <p:cNvPr id="29698"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78420"/>
              <a:ext cx="8424937" cy="14904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5536" y="2123642"/>
              <a:ext cx="8356176" cy="17953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6" name="Group 5"/>
          <p:cNvGrpSpPr/>
          <p:nvPr/>
        </p:nvGrpSpPr>
        <p:grpSpPr>
          <a:xfrm>
            <a:off x="259850" y="2062294"/>
            <a:ext cx="8600380" cy="2711580"/>
            <a:chOff x="350788" y="3140968"/>
            <a:chExt cx="8600380" cy="2711580"/>
          </a:xfrm>
        </p:grpSpPr>
        <p:pic>
          <p:nvPicPr>
            <p:cNvPr id="29699" name="Picture 3"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92" y="3140968"/>
              <a:ext cx="8588176" cy="27115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flipV="1">
              <a:off x="350788" y="5157192"/>
              <a:ext cx="8600380" cy="382138"/>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231861668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D</a:t>
            </a:r>
            <a:r>
              <a:rPr lang="en-US" altLang="zh-CN" dirty="0" smtClean="0"/>
              <a:t>istribution to </a:t>
            </a:r>
            <a:r>
              <a:rPr lang="en-US" altLang="zh-CN" dirty="0" err="1" smtClean="0"/>
              <a:t>unitholders</a:t>
            </a:r>
            <a:endParaRPr lang="zh-CN" altLang="en-US" dirty="0"/>
          </a:p>
        </p:txBody>
      </p:sp>
      <p:grpSp>
        <p:nvGrpSpPr>
          <p:cNvPr id="3" name="Group 2"/>
          <p:cNvGrpSpPr/>
          <p:nvPr/>
        </p:nvGrpSpPr>
        <p:grpSpPr>
          <a:xfrm>
            <a:off x="143520" y="548680"/>
            <a:ext cx="8784976" cy="4688706"/>
            <a:chOff x="143520" y="1628800"/>
            <a:chExt cx="8784976" cy="4688706"/>
          </a:xfrm>
        </p:grpSpPr>
        <p:pic>
          <p:nvPicPr>
            <p:cNvPr id="30722"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20" y="1628800"/>
              <a:ext cx="8784976" cy="46887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flipV="1">
              <a:off x="143520" y="5793928"/>
              <a:ext cx="8692678" cy="443384"/>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Tree>
    <p:extLst>
      <p:ext uri="{BB962C8B-B14F-4D97-AF65-F5344CB8AC3E}">
        <p14:creationId xmlns:p14="http://schemas.microsoft.com/office/powerpoint/2010/main" val="317930842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resource</a:t>
            </a:r>
            <a:endParaRPr lang="en-US" dirty="0"/>
          </a:p>
        </p:txBody>
      </p:sp>
      <p:sp>
        <p:nvSpPr>
          <p:cNvPr id="5" name="TextBox 4"/>
          <p:cNvSpPr txBox="1"/>
          <p:nvPr/>
        </p:nvSpPr>
        <p:spPr>
          <a:xfrm>
            <a:off x="898556" y="5272713"/>
            <a:ext cx="6586396" cy="646331"/>
          </a:xfrm>
          <a:prstGeom prst="rect">
            <a:avLst/>
          </a:prstGeom>
          <a:noFill/>
        </p:spPr>
        <p:txBody>
          <a:bodyPr wrap="square" rtlCol="0">
            <a:spAutoFit/>
          </a:bodyPr>
          <a:lstStyle/>
          <a:p>
            <a:pPr defTabSz="457200"/>
            <a:r>
              <a:rPr lang="en-US" dirty="0" smtClean="0">
                <a:solidFill>
                  <a:prstClr val="black"/>
                </a:solidFill>
              </a:rPr>
              <a:t> </a:t>
            </a:r>
          </a:p>
          <a:p>
            <a:pPr defTabSz="457200"/>
            <a:endParaRPr lang="en-US" dirty="0">
              <a:solidFill>
                <a:prstClr val="black"/>
              </a:solidFill>
            </a:endParaRPr>
          </a:p>
        </p:txBody>
      </p:sp>
      <p:grpSp>
        <p:nvGrpSpPr>
          <p:cNvPr id="4" name="Group 3"/>
          <p:cNvGrpSpPr/>
          <p:nvPr/>
        </p:nvGrpSpPr>
        <p:grpSpPr>
          <a:xfrm>
            <a:off x="323528" y="84031"/>
            <a:ext cx="8407526" cy="5188682"/>
            <a:chOff x="270686" y="1345897"/>
            <a:chExt cx="8407526" cy="5188682"/>
          </a:xfrm>
        </p:grpSpPr>
        <p:pic>
          <p:nvPicPr>
            <p:cNvPr id="31747" name="Picture 3"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5897"/>
              <a:ext cx="8233003" cy="518868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70686" y="6183702"/>
              <a:ext cx="8338685" cy="35087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ounded Rectangle 5"/>
            <p:cNvSpPr/>
            <p:nvPr/>
          </p:nvSpPr>
          <p:spPr>
            <a:xfrm>
              <a:off x="323527" y="2204863"/>
              <a:ext cx="8354685" cy="216025"/>
            </a:xfrm>
            <a:prstGeom prst="roundRect">
              <a:avLst>
                <a:gd name="adj" fmla="val 2590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11747709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Mortgage Maturity Schedule</a:t>
            </a:r>
          </a:p>
        </p:txBody>
      </p:sp>
      <p:pic>
        <p:nvPicPr>
          <p:cNvPr id="32770"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2060848"/>
            <a:ext cx="8859977" cy="335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8719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Structure </a:t>
            </a:r>
            <a:endParaRPr lang="en-US" dirty="0"/>
          </a:p>
        </p:txBody>
      </p:sp>
      <p:sp>
        <p:nvSpPr>
          <p:cNvPr id="6" name="Rectangle 5"/>
          <p:cNvSpPr/>
          <p:nvPr/>
        </p:nvSpPr>
        <p:spPr>
          <a:xfrm>
            <a:off x="818865" y="2920621"/>
            <a:ext cx="7014949" cy="327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Content Placeholder 2"/>
          <p:cNvSpPr>
            <a:spLocks noGrp="1"/>
          </p:cNvSpPr>
          <p:nvPr>
            <p:ph idx="1"/>
          </p:nvPr>
        </p:nvSpPr>
        <p:spPr/>
        <p:txBody>
          <a:bodyPr/>
          <a:lstStyle/>
          <a:p>
            <a:endParaRPr lang="en-US" dirty="0"/>
          </a:p>
        </p:txBody>
      </p:sp>
      <p:pic>
        <p:nvPicPr>
          <p:cNvPr id="33794"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6" y="2420888"/>
            <a:ext cx="9121304" cy="201233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4528" y="3140153"/>
            <a:ext cx="9109472" cy="216025"/>
          </a:xfrm>
          <a:prstGeom prst="roundRect">
            <a:avLst>
              <a:gd name="adj" fmla="val 2590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03512448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Risk Management </a:t>
            </a:r>
            <a:endParaRPr lang="zh-CN" altLang="en-US" dirty="0"/>
          </a:p>
        </p:txBody>
      </p:sp>
      <p:pic>
        <p:nvPicPr>
          <p:cNvPr id="34818"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8406"/>
            <a:ext cx="8136904" cy="272874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71" y="2777146"/>
            <a:ext cx="8814320" cy="247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19769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Management </a:t>
            </a:r>
          </a:p>
        </p:txBody>
      </p:sp>
      <p:pic>
        <p:nvPicPr>
          <p:cNvPr id="35842"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4" y="1340768"/>
            <a:ext cx="9020200" cy="33825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6968388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223251"/>
            <a:ext cx="6781800" cy="1600200"/>
          </a:xfrm>
        </p:spPr>
        <p:txBody>
          <a:bodyPr/>
          <a:lstStyle/>
          <a:p>
            <a:r>
              <a:rPr lang="en-US" dirty="0"/>
              <a:t>Risk Management </a:t>
            </a:r>
          </a:p>
        </p:txBody>
      </p:sp>
      <p:sp>
        <p:nvSpPr>
          <p:cNvPr id="3" name="Content Placeholder 2"/>
          <p:cNvSpPr>
            <a:spLocks noGrp="1"/>
          </p:cNvSpPr>
          <p:nvPr>
            <p:ph idx="1"/>
          </p:nvPr>
        </p:nvSpPr>
        <p:spPr/>
        <p:txBody>
          <a:bodyPr/>
          <a:lstStyle/>
          <a:p>
            <a:endParaRPr lang="en-US"/>
          </a:p>
        </p:txBody>
      </p:sp>
      <p:pic>
        <p:nvPicPr>
          <p:cNvPr id="36866"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64" y="404664"/>
            <a:ext cx="864096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472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 y="-43036"/>
            <a:ext cx="7467600" cy="1143000"/>
          </a:xfrm>
        </p:spPr>
        <p:txBody>
          <a:bodyPr/>
          <a:lstStyle/>
          <a:p>
            <a:r>
              <a:rPr lang="en-US" dirty="0"/>
              <a:t>Risk Management </a:t>
            </a:r>
          </a:p>
        </p:txBody>
      </p:sp>
      <p:pic>
        <p:nvPicPr>
          <p:cNvPr id="37890"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 y="1099964"/>
            <a:ext cx="9025880" cy="2732625"/>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2677"/>
            <a:ext cx="9036496" cy="2997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828584" y="6453336"/>
            <a:ext cx="7467600" cy="4525963"/>
          </a:xfrm>
        </p:spPr>
        <p:txBody>
          <a:bodyPr/>
          <a:lstStyle/>
          <a:p>
            <a:endParaRPr lang="en-US" dirty="0"/>
          </a:p>
        </p:txBody>
      </p:sp>
      <p:sp>
        <p:nvSpPr>
          <p:cNvPr id="8" name="Rectangle 7"/>
          <p:cNvSpPr/>
          <p:nvPr/>
        </p:nvSpPr>
        <p:spPr>
          <a:xfrm>
            <a:off x="0" y="4149080"/>
            <a:ext cx="2462090" cy="247879"/>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sp>
        <p:nvSpPr>
          <p:cNvPr id="9" name="Rectangle 8"/>
          <p:cNvSpPr/>
          <p:nvPr/>
        </p:nvSpPr>
        <p:spPr>
          <a:xfrm>
            <a:off x="2580" y="1101328"/>
            <a:ext cx="2462090" cy="247879"/>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b="1" dirty="0">
              <a:solidFill>
                <a:prstClr val="white"/>
              </a:solidFill>
            </a:endParaRPr>
          </a:p>
        </p:txBody>
      </p:sp>
    </p:spTree>
    <p:extLst>
      <p:ext uri="{BB962C8B-B14F-4D97-AF65-F5344CB8AC3E}">
        <p14:creationId xmlns:p14="http://schemas.microsoft.com/office/powerpoint/2010/main" val="172252123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2720"/>
            <a:ext cx="7620000" cy="1143000"/>
          </a:xfrm>
        </p:spPr>
        <p:txBody>
          <a:bodyPr>
            <a:normAutofit fontScale="90000"/>
          </a:bodyPr>
          <a:lstStyle/>
          <a:p>
            <a:pPr algn="ctr"/>
            <a:r>
              <a:rPr lang="en-US" sz="5400" dirty="0" smtClean="0">
                <a:solidFill>
                  <a:schemeClr val="tx1"/>
                </a:solidFill>
              </a:rPr>
              <a:t>Financial Report </a:t>
            </a:r>
            <a:br>
              <a:rPr lang="en-US" sz="5400" dirty="0" smtClean="0">
                <a:solidFill>
                  <a:schemeClr val="tx1"/>
                </a:solidFill>
              </a:rPr>
            </a:br>
            <a:r>
              <a:rPr lang="en-US" sz="5400" dirty="0" smtClean="0">
                <a:solidFill>
                  <a:schemeClr val="tx1"/>
                </a:solidFill>
              </a:rPr>
              <a:t>and </a:t>
            </a:r>
            <a:br>
              <a:rPr lang="en-US" sz="5400" dirty="0" smtClean="0">
                <a:solidFill>
                  <a:schemeClr val="tx1"/>
                </a:solidFill>
              </a:rPr>
            </a:br>
            <a:r>
              <a:rPr lang="en-US" sz="5400" dirty="0" smtClean="0">
                <a:solidFill>
                  <a:schemeClr val="tx1"/>
                </a:solidFill>
              </a:rPr>
              <a:t>Operating FFO</a:t>
            </a:r>
            <a:endParaRPr lang="en-US" sz="5400" dirty="0">
              <a:solidFill>
                <a:schemeClr val="tx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261" y="255825"/>
            <a:ext cx="17494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153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Size of the Market</a:t>
            </a:r>
            <a:endParaRPr lang="en-CA"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73178" y="685800"/>
            <a:ext cx="712144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7256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18091" y="2897109"/>
            <a:ext cx="733331" cy="262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0" y="332656"/>
            <a:ext cx="7467600" cy="1143000"/>
          </a:xfrm>
        </p:spPr>
        <p:txBody>
          <a:bodyPr>
            <a:normAutofit fontScale="90000"/>
          </a:bodyPr>
          <a:lstStyle/>
          <a:p>
            <a:r>
              <a:rPr lang="en-CA" altLang="zh-CN" dirty="0"/>
              <a:t>Financial Statement </a:t>
            </a:r>
            <a:br>
              <a:rPr lang="en-CA" altLang="zh-CN" dirty="0"/>
            </a:br>
            <a:r>
              <a:rPr lang="en-CA" altLang="zh-CN" dirty="0" smtClean="0"/>
              <a:t>Analysis-B/S</a:t>
            </a:r>
            <a:br>
              <a:rPr lang="en-CA" altLang="zh-CN" dirty="0" smtClean="0"/>
            </a:br>
            <a:r>
              <a:rPr lang="en-CA" altLang="zh-CN" dirty="0" smtClean="0"/>
              <a:t>  (ANNUAL)</a:t>
            </a:r>
            <a:endParaRPr lang="zh-CN" altLang="en-US" dirty="0"/>
          </a:p>
        </p:txBody>
      </p:sp>
      <p:sp>
        <p:nvSpPr>
          <p:cNvPr id="12" name="TextBox 11"/>
          <p:cNvSpPr txBox="1"/>
          <p:nvPr/>
        </p:nvSpPr>
        <p:spPr>
          <a:xfrm>
            <a:off x="4481465" y="2897109"/>
            <a:ext cx="606583" cy="369332"/>
          </a:xfrm>
          <a:prstGeom prst="rect">
            <a:avLst/>
          </a:prstGeom>
          <a:solidFill>
            <a:schemeClr val="accent6"/>
          </a:solidFill>
        </p:spPr>
        <p:txBody>
          <a:bodyPr wrap="square" rtlCol="0">
            <a:spAutoFit/>
          </a:bodyPr>
          <a:lstStyle/>
          <a:p>
            <a:pPr defTabSz="457200"/>
            <a:endParaRPr lang="en-US" dirty="0">
              <a:solidFill>
                <a:prstClr val="black"/>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977344830"/>
              </p:ext>
            </p:extLst>
          </p:nvPr>
        </p:nvGraphicFramePr>
        <p:xfrm>
          <a:off x="4445251" y="2951430"/>
          <a:ext cx="796705" cy="365760"/>
        </p:xfrm>
        <a:graphic>
          <a:graphicData uri="http://schemas.openxmlformats.org/drawingml/2006/table">
            <a:tbl>
              <a:tblPr/>
              <a:tblGrid>
                <a:gridCol w="796705"/>
              </a:tblGrid>
              <a:tr h="362138">
                <a:tc>
                  <a:txBody>
                    <a:bodyPr/>
                    <a:lstStyle/>
                    <a:p>
                      <a:endParaRPr lang="en-US" i="1" dirty="0">
                        <a:ln>
                          <a:solidFill>
                            <a:srgbClr val="FF0000"/>
                          </a:solidFill>
                        </a:ln>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39938"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703262"/>
            <a:ext cx="6372200" cy="6154738"/>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flipV="1">
            <a:off x="2813856" y="3331890"/>
            <a:ext cx="6288088" cy="2109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9" name="Rectangle 8"/>
          <p:cNvSpPr/>
          <p:nvPr/>
        </p:nvSpPr>
        <p:spPr>
          <a:xfrm flipV="1">
            <a:off x="2771800" y="5661248"/>
            <a:ext cx="6288088" cy="2109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55167742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6712"/>
            <a:ext cx="10883552" cy="634082"/>
          </a:xfrm>
        </p:spPr>
        <p:txBody>
          <a:bodyPr>
            <a:normAutofit fontScale="90000"/>
          </a:bodyPr>
          <a:lstStyle/>
          <a:p>
            <a:r>
              <a:rPr lang="en-CA" altLang="zh-CN" dirty="0"/>
              <a:t>Financial Statement </a:t>
            </a:r>
            <a:br>
              <a:rPr lang="en-CA" altLang="zh-CN" dirty="0"/>
            </a:br>
            <a:r>
              <a:rPr lang="en-CA" altLang="zh-CN" dirty="0" smtClean="0"/>
              <a:t>Analysis-B/S</a:t>
            </a:r>
            <a:br>
              <a:rPr lang="en-CA" altLang="zh-CN" dirty="0" smtClean="0"/>
            </a:br>
            <a:r>
              <a:rPr lang="en-CA" altLang="zh-CN" dirty="0" smtClean="0"/>
              <a:t> (2014-Q1) </a:t>
            </a:r>
            <a:endParaRPr lang="zh-CN" altLang="en-US" dirty="0"/>
          </a:p>
        </p:txBody>
      </p:sp>
      <p:pic>
        <p:nvPicPr>
          <p:cNvPr id="3074"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902" y="672480"/>
            <a:ext cx="6230938" cy="61653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V="1">
            <a:off x="2824162" y="5805264"/>
            <a:ext cx="6288088" cy="2109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7" name="Rectangle 6"/>
          <p:cNvSpPr/>
          <p:nvPr/>
        </p:nvSpPr>
        <p:spPr>
          <a:xfrm flipV="1">
            <a:off x="2862237" y="3246419"/>
            <a:ext cx="6288088" cy="2109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97805769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 y="1196752"/>
            <a:ext cx="7467600" cy="1143000"/>
          </a:xfrm>
        </p:spPr>
        <p:txBody>
          <a:bodyPr>
            <a:normAutofit/>
          </a:bodyPr>
          <a:lstStyle/>
          <a:p>
            <a:r>
              <a:rPr lang="en-CA" altLang="zh-CN" sz="3200" dirty="0"/>
              <a:t>Financial Statement </a:t>
            </a:r>
            <a:br>
              <a:rPr lang="en-CA" altLang="zh-CN" sz="3200" dirty="0"/>
            </a:br>
            <a:r>
              <a:rPr lang="en-CA" altLang="zh-CN" sz="3200" dirty="0" smtClean="0"/>
              <a:t>Analysis-I/S (Annual )</a:t>
            </a:r>
            <a:endParaRPr lang="zh-CN" altLang="en-US" sz="3200" dirty="0"/>
          </a:p>
        </p:txBody>
      </p:sp>
      <p:grpSp>
        <p:nvGrpSpPr>
          <p:cNvPr id="3" name="Group 2"/>
          <p:cNvGrpSpPr/>
          <p:nvPr/>
        </p:nvGrpSpPr>
        <p:grpSpPr>
          <a:xfrm>
            <a:off x="3385414" y="33919"/>
            <a:ext cx="6502200" cy="6824081"/>
            <a:chOff x="624538" y="1340768"/>
            <a:chExt cx="6495166" cy="5517232"/>
          </a:xfrm>
        </p:grpSpPr>
        <p:sp>
          <p:nvSpPr>
            <p:cNvPr id="8" name="5-Point Star 7"/>
            <p:cNvSpPr/>
            <p:nvPr/>
          </p:nvSpPr>
          <p:spPr>
            <a:xfrm>
              <a:off x="6769289" y="5059775"/>
              <a:ext cx="350415" cy="263663"/>
            </a:xfrm>
            <a:prstGeom prst="star5">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0962"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340768"/>
              <a:ext cx="5487362" cy="551723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38668" y="3717032"/>
              <a:ext cx="5974949" cy="2880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ounded Rectangle 5"/>
            <p:cNvSpPr/>
            <p:nvPr/>
          </p:nvSpPr>
          <p:spPr>
            <a:xfrm>
              <a:off x="624538" y="5059775"/>
              <a:ext cx="5966234" cy="31344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ounded Rectangle 6"/>
            <p:cNvSpPr/>
            <p:nvPr/>
          </p:nvSpPr>
          <p:spPr>
            <a:xfrm>
              <a:off x="939094" y="2499744"/>
              <a:ext cx="5816071" cy="1421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Rounded Rectangle 9"/>
            <p:cNvSpPr/>
            <p:nvPr/>
          </p:nvSpPr>
          <p:spPr>
            <a:xfrm>
              <a:off x="747383" y="4293096"/>
              <a:ext cx="5966234" cy="1275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ounded Rectangle 10"/>
            <p:cNvSpPr/>
            <p:nvPr/>
          </p:nvSpPr>
          <p:spPr>
            <a:xfrm>
              <a:off x="732164" y="4669727"/>
              <a:ext cx="5966234" cy="1275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22031201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72"/>
            <a:ext cx="3707904" cy="4834588"/>
          </a:xfrm>
        </p:spPr>
        <p:txBody>
          <a:bodyPr>
            <a:normAutofit/>
          </a:bodyPr>
          <a:lstStyle/>
          <a:p>
            <a:r>
              <a:rPr lang="en-CA" altLang="zh-CN" sz="4400" dirty="0"/>
              <a:t>Financial Statement </a:t>
            </a:r>
            <a:br>
              <a:rPr lang="en-CA" altLang="zh-CN" sz="4400" dirty="0"/>
            </a:br>
            <a:r>
              <a:rPr lang="en-CA" altLang="zh-CN" sz="4400" dirty="0"/>
              <a:t>Analysis-I/S 2013-Q3</a:t>
            </a:r>
            <a:endParaRPr lang="zh-CN" altLang="en-US" sz="4400" dirty="0"/>
          </a:p>
        </p:txBody>
      </p:sp>
      <p:grpSp>
        <p:nvGrpSpPr>
          <p:cNvPr id="3" name="Group 2"/>
          <p:cNvGrpSpPr/>
          <p:nvPr/>
        </p:nvGrpSpPr>
        <p:grpSpPr>
          <a:xfrm>
            <a:off x="3203848" y="116632"/>
            <a:ext cx="5652120" cy="6741368"/>
            <a:chOff x="1907704" y="1052736"/>
            <a:chExt cx="6916738" cy="5805264"/>
          </a:xfrm>
        </p:grpSpPr>
        <p:pic>
          <p:nvPicPr>
            <p:cNvPr id="41986"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052736"/>
              <a:ext cx="6916738" cy="5805264"/>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5220072" y="4941169"/>
              <a:ext cx="1656184" cy="28803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ounded Rectangle 12"/>
            <p:cNvSpPr/>
            <p:nvPr/>
          </p:nvSpPr>
          <p:spPr>
            <a:xfrm flipH="1">
              <a:off x="6948264" y="4941169"/>
              <a:ext cx="1876178" cy="28803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57346936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72"/>
            <a:ext cx="3419872" cy="5408488"/>
          </a:xfrm>
        </p:spPr>
        <p:txBody>
          <a:bodyPr>
            <a:normAutofit/>
          </a:bodyPr>
          <a:lstStyle/>
          <a:p>
            <a:r>
              <a:rPr lang="en-CA" altLang="zh-CN" sz="4400" dirty="0"/>
              <a:t>Financial Statement </a:t>
            </a:r>
            <a:br>
              <a:rPr lang="en-CA" altLang="zh-CN" sz="4400" dirty="0"/>
            </a:br>
            <a:r>
              <a:rPr lang="en-CA" altLang="zh-CN" sz="4400" dirty="0"/>
              <a:t>Analysis-I/S </a:t>
            </a:r>
            <a:r>
              <a:rPr lang="en-CA" altLang="zh-CN" sz="4400" dirty="0" smtClean="0"/>
              <a:t>2014-Q1</a:t>
            </a:r>
            <a:endParaRPr lang="zh-CN" altLang="en-US" sz="4400" dirty="0"/>
          </a:p>
        </p:txBody>
      </p:sp>
      <p:grpSp>
        <p:nvGrpSpPr>
          <p:cNvPr id="3" name="Group 2"/>
          <p:cNvGrpSpPr/>
          <p:nvPr/>
        </p:nvGrpSpPr>
        <p:grpSpPr>
          <a:xfrm>
            <a:off x="2843808" y="0"/>
            <a:ext cx="6300192" cy="6831062"/>
            <a:chOff x="2843808" y="1124744"/>
            <a:chExt cx="6300192" cy="5706318"/>
          </a:xfrm>
        </p:grpSpPr>
        <p:pic>
          <p:nvPicPr>
            <p:cNvPr id="4098"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112" y="1124744"/>
              <a:ext cx="6211888" cy="5706318"/>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flipV="1">
              <a:off x="2932112" y="4948581"/>
              <a:ext cx="6211888" cy="1501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p:nvSpPr>
          <p:spPr>
            <a:xfrm>
              <a:off x="2843808" y="4365104"/>
              <a:ext cx="6300192"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ounded Rectangle 11"/>
            <p:cNvSpPr/>
            <p:nvPr/>
          </p:nvSpPr>
          <p:spPr>
            <a:xfrm>
              <a:off x="2987824" y="3284984"/>
              <a:ext cx="6143253" cy="31344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ounded Rectangle 12"/>
            <p:cNvSpPr/>
            <p:nvPr/>
          </p:nvSpPr>
          <p:spPr>
            <a:xfrm>
              <a:off x="2918047" y="1988841"/>
              <a:ext cx="6213030" cy="1567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19226915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598"/>
            <a:ext cx="2088232" cy="5377114"/>
          </a:xfrm>
        </p:spPr>
        <p:txBody>
          <a:bodyPr>
            <a:normAutofit/>
          </a:bodyPr>
          <a:lstStyle/>
          <a:p>
            <a:r>
              <a:rPr lang="en-CA" altLang="zh-CN" sz="4400" dirty="0" smtClean="0"/>
              <a:t>Cash flow (2013-Annual part1)</a:t>
            </a:r>
            <a:endParaRPr lang="zh-CN" altLang="en-US" sz="4400" dirty="0"/>
          </a:p>
        </p:txBody>
      </p:sp>
      <p:grpSp>
        <p:nvGrpSpPr>
          <p:cNvPr id="4" name="Group 3"/>
          <p:cNvGrpSpPr/>
          <p:nvPr/>
        </p:nvGrpSpPr>
        <p:grpSpPr>
          <a:xfrm>
            <a:off x="2157972" y="689394"/>
            <a:ext cx="7022042" cy="6168605"/>
            <a:chOff x="827584" y="1196752"/>
            <a:chExt cx="7022042" cy="5328592"/>
          </a:xfrm>
        </p:grpSpPr>
        <p:pic>
          <p:nvPicPr>
            <p:cNvPr id="43010"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96752"/>
              <a:ext cx="6928610" cy="53285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827584" y="3212976"/>
              <a:ext cx="7022042" cy="28143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ounded Rectangle 7"/>
            <p:cNvSpPr/>
            <p:nvPr/>
          </p:nvSpPr>
          <p:spPr>
            <a:xfrm>
              <a:off x="827584" y="6093296"/>
              <a:ext cx="7022042" cy="28143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36754696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9" y="-162272"/>
            <a:ext cx="2812529" cy="4528608"/>
          </a:xfrm>
        </p:spPr>
        <p:txBody>
          <a:bodyPr>
            <a:normAutofit/>
          </a:bodyPr>
          <a:lstStyle/>
          <a:p>
            <a:r>
              <a:rPr lang="en-CA" altLang="zh-CN" sz="4000" dirty="0" smtClean="0"/>
              <a:t>Cash flow (2013-Annual part2)</a:t>
            </a:r>
            <a:endParaRPr lang="zh-CN" altLang="en-US" sz="4000" dirty="0"/>
          </a:p>
        </p:txBody>
      </p:sp>
      <p:grpSp>
        <p:nvGrpSpPr>
          <p:cNvPr id="3" name="Group 2"/>
          <p:cNvGrpSpPr/>
          <p:nvPr/>
        </p:nvGrpSpPr>
        <p:grpSpPr>
          <a:xfrm>
            <a:off x="2987824" y="694634"/>
            <a:ext cx="6480720" cy="6163366"/>
            <a:chOff x="251520" y="980727"/>
            <a:chExt cx="7920880" cy="5801933"/>
          </a:xfrm>
        </p:grpSpPr>
        <p:pic>
          <p:nvPicPr>
            <p:cNvPr id="44034"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0727"/>
              <a:ext cx="7488832" cy="580193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51520" y="3501008"/>
              <a:ext cx="7632848" cy="1891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ounded Rectangle 7"/>
            <p:cNvSpPr/>
            <p:nvPr/>
          </p:nvSpPr>
          <p:spPr>
            <a:xfrm>
              <a:off x="251520" y="4005064"/>
              <a:ext cx="7776864" cy="4320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Rounded Rectangle 9"/>
            <p:cNvSpPr/>
            <p:nvPr/>
          </p:nvSpPr>
          <p:spPr>
            <a:xfrm>
              <a:off x="395536" y="5157192"/>
              <a:ext cx="7776864" cy="3600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20875077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2376264" cy="5616624"/>
          </a:xfrm>
        </p:spPr>
        <p:txBody>
          <a:bodyPr>
            <a:normAutofit/>
          </a:bodyPr>
          <a:lstStyle/>
          <a:p>
            <a:r>
              <a:rPr lang="en-US" altLang="zh-CN" sz="4000" dirty="0" smtClean="0"/>
              <a:t>Cash flow (2013 Q3-part1)</a:t>
            </a:r>
            <a:endParaRPr lang="zh-CN" altLang="en-US" sz="4000" dirty="0"/>
          </a:p>
        </p:txBody>
      </p:sp>
      <p:grpSp>
        <p:nvGrpSpPr>
          <p:cNvPr id="3" name="Group 2"/>
          <p:cNvGrpSpPr/>
          <p:nvPr/>
        </p:nvGrpSpPr>
        <p:grpSpPr>
          <a:xfrm>
            <a:off x="2339751" y="260648"/>
            <a:ext cx="6792821" cy="6361162"/>
            <a:chOff x="289745" y="836712"/>
            <a:chExt cx="8842828" cy="5785098"/>
          </a:xfrm>
        </p:grpSpPr>
        <p:pic>
          <p:nvPicPr>
            <p:cNvPr id="45058"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36712"/>
              <a:ext cx="8116888" cy="578509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19605" y="6165304"/>
              <a:ext cx="8712968" cy="16377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Rounded Rectangle 4"/>
            <p:cNvSpPr/>
            <p:nvPr/>
          </p:nvSpPr>
          <p:spPr>
            <a:xfrm>
              <a:off x="289745" y="3035217"/>
              <a:ext cx="8413325" cy="3077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144430537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3804939" cy="4231614"/>
          </a:xfrm>
        </p:spPr>
        <p:txBody>
          <a:bodyPr/>
          <a:lstStyle/>
          <a:p>
            <a:r>
              <a:rPr lang="en-US" altLang="zh-CN" dirty="0" smtClean="0"/>
              <a:t>Cash flow (2013 Q3 part2)</a:t>
            </a:r>
            <a:endParaRPr lang="zh-CN" altLang="en-US" dirty="0"/>
          </a:p>
        </p:txBody>
      </p:sp>
      <p:grpSp>
        <p:nvGrpSpPr>
          <p:cNvPr id="3" name="Group 2"/>
          <p:cNvGrpSpPr/>
          <p:nvPr/>
        </p:nvGrpSpPr>
        <p:grpSpPr>
          <a:xfrm>
            <a:off x="3912443" y="332656"/>
            <a:ext cx="5231557" cy="6377930"/>
            <a:chOff x="423788" y="908720"/>
            <a:chExt cx="8443665" cy="5801866"/>
          </a:xfrm>
        </p:grpSpPr>
        <p:pic>
          <p:nvPicPr>
            <p:cNvPr id="46082"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08720"/>
              <a:ext cx="8059738" cy="580186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23788" y="3726761"/>
              <a:ext cx="8291265" cy="19512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ounded Rectangle 7"/>
            <p:cNvSpPr/>
            <p:nvPr/>
          </p:nvSpPr>
          <p:spPr>
            <a:xfrm>
              <a:off x="576188" y="4365104"/>
              <a:ext cx="8291265" cy="19512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ounded Rectangle 8"/>
            <p:cNvSpPr/>
            <p:nvPr/>
          </p:nvSpPr>
          <p:spPr>
            <a:xfrm>
              <a:off x="539552" y="5589240"/>
              <a:ext cx="8291265" cy="43204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365035815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4032448" cy="5040560"/>
          </a:xfrm>
        </p:spPr>
        <p:txBody>
          <a:bodyPr/>
          <a:lstStyle/>
          <a:p>
            <a:r>
              <a:rPr lang="en-US" altLang="zh-CN" dirty="0" smtClean="0"/>
              <a:t>Cash flow (2014 Q1-part1)</a:t>
            </a:r>
            <a:endParaRPr lang="zh-CN" altLang="en-US" dirty="0"/>
          </a:p>
        </p:txBody>
      </p:sp>
      <p:grpSp>
        <p:nvGrpSpPr>
          <p:cNvPr id="3" name="Group 2"/>
          <p:cNvGrpSpPr/>
          <p:nvPr/>
        </p:nvGrpSpPr>
        <p:grpSpPr>
          <a:xfrm>
            <a:off x="4139952" y="332656"/>
            <a:ext cx="4846822" cy="6525344"/>
            <a:chOff x="413464" y="753344"/>
            <a:chExt cx="8573310" cy="6104656"/>
          </a:xfrm>
        </p:grpSpPr>
        <p:pic>
          <p:nvPicPr>
            <p:cNvPr id="5122"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15" y="753344"/>
              <a:ext cx="8193087" cy="610465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13464" y="3246128"/>
              <a:ext cx="8413325" cy="3077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ounded Rectangle 6"/>
            <p:cNvSpPr/>
            <p:nvPr/>
          </p:nvSpPr>
          <p:spPr>
            <a:xfrm>
              <a:off x="467544" y="6381328"/>
              <a:ext cx="8519230" cy="3077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1435192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157192"/>
            <a:ext cx="6781800" cy="1600200"/>
          </a:xfrm>
        </p:spPr>
        <p:txBody>
          <a:bodyPr/>
          <a:lstStyle/>
          <a:p>
            <a:r>
              <a:rPr lang="en-CA" dirty="0" smtClean="0"/>
              <a:t>Diversification</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08774"/>
            <a:ext cx="7848872" cy="5886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76094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2520280" cy="4447018"/>
          </a:xfrm>
        </p:spPr>
        <p:txBody>
          <a:bodyPr>
            <a:normAutofit/>
          </a:bodyPr>
          <a:lstStyle/>
          <a:p>
            <a:r>
              <a:rPr lang="en-US" altLang="zh-CN" sz="4000" dirty="0" smtClean="0"/>
              <a:t>Cash flow (2014 Q1- part2)</a:t>
            </a:r>
            <a:endParaRPr lang="zh-CN" altLang="en-US" sz="4000" dirty="0"/>
          </a:p>
        </p:txBody>
      </p:sp>
      <p:grpSp>
        <p:nvGrpSpPr>
          <p:cNvPr id="3" name="Group 2"/>
          <p:cNvGrpSpPr/>
          <p:nvPr/>
        </p:nvGrpSpPr>
        <p:grpSpPr>
          <a:xfrm>
            <a:off x="2627784" y="260648"/>
            <a:ext cx="6516216" cy="6597352"/>
            <a:chOff x="532876" y="764704"/>
            <a:chExt cx="8443258" cy="6093296"/>
          </a:xfrm>
        </p:grpSpPr>
        <p:pic>
          <p:nvPicPr>
            <p:cNvPr id="6146" name="Picture 2"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82" y="764704"/>
              <a:ext cx="8059737" cy="609329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83619" y="3856378"/>
              <a:ext cx="8283833" cy="29270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ounded Rectangle 7"/>
            <p:cNvSpPr/>
            <p:nvPr/>
          </p:nvSpPr>
          <p:spPr>
            <a:xfrm>
              <a:off x="583620" y="4539426"/>
              <a:ext cx="8392514" cy="1963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ounded Rectangle 8"/>
            <p:cNvSpPr/>
            <p:nvPr/>
          </p:nvSpPr>
          <p:spPr>
            <a:xfrm>
              <a:off x="532876" y="5589240"/>
              <a:ext cx="8334576" cy="5040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Tree>
    <p:extLst>
      <p:ext uri="{BB962C8B-B14F-4D97-AF65-F5344CB8AC3E}">
        <p14:creationId xmlns:p14="http://schemas.microsoft.com/office/powerpoint/2010/main" val="299145563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451504" cy="707280"/>
          </a:xfrm>
        </p:spPr>
        <p:txBody>
          <a:bodyPr>
            <a:normAutofit fontScale="90000"/>
          </a:bodyPr>
          <a:lstStyle/>
          <a:p>
            <a:r>
              <a:rPr lang="en-CA" altLang="zh-CN" dirty="0"/>
              <a:t>Funds From </a:t>
            </a:r>
            <a:r>
              <a:rPr lang="en-CA" altLang="zh-CN" dirty="0" smtClean="0"/>
              <a:t>Operations (Annual) </a:t>
            </a:r>
            <a:endParaRPr lang="zh-CN" altLang="en-US" dirty="0"/>
          </a:p>
        </p:txBody>
      </p:sp>
      <p:pic>
        <p:nvPicPr>
          <p:cNvPr id="47107" name="Picture 3" descr="C:\Users\USER\Desktop\H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981918"/>
            <a:ext cx="6804248" cy="5849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16173" y="4821865"/>
            <a:ext cx="7251405" cy="2232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4" name="Rectangle 3"/>
          <p:cNvSpPr/>
          <p:nvPr/>
        </p:nvSpPr>
        <p:spPr>
          <a:xfrm>
            <a:off x="1892595" y="5869171"/>
            <a:ext cx="7251405" cy="5584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136196940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467600" cy="1143000"/>
          </a:xfrm>
        </p:spPr>
        <p:txBody>
          <a:bodyPr>
            <a:normAutofit/>
          </a:bodyPr>
          <a:lstStyle/>
          <a:p>
            <a:r>
              <a:rPr lang="en-CA" altLang="zh-CN" sz="4000" dirty="0"/>
              <a:t>Funds From Operations </a:t>
            </a:r>
            <a:r>
              <a:rPr lang="en-CA" altLang="zh-CN" sz="4000" dirty="0" smtClean="0"/>
              <a:t>(201</a:t>
            </a:r>
            <a:r>
              <a:rPr lang="en-US" altLang="zh-TW" sz="4000" dirty="0" smtClean="0"/>
              <a:t>3</a:t>
            </a:r>
            <a:r>
              <a:rPr lang="en-CA" altLang="zh-CN" sz="4000" dirty="0" smtClean="0"/>
              <a:t>-Q3)</a:t>
            </a:r>
            <a:endParaRPr lang="zh-CN" altLang="en-US" sz="4000" dirty="0"/>
          </a:p>
        </p:txBody>
      </p:sp>
      <p:pic>
        <p:nvPicPr>
          <p:cNvPr id="48130"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2362"/>
            <a:ext cx="8100392" cy="57356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3608" y="5805264"/>
            <a:ext cx="8100392" cy="5354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5" name="Rectangle 4"/>
          <p:cNvSpPr/>
          <p:nvPr/>
        </p:nvSpPr>
        <p:spPr>
          <a:xfrm>
            <a:off x="827585" y="4821865"/>
            <a:ext cx="8539994" cy="2232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415516702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71400"/>
            <a:ext cx="7467600" cy="1143000"/>
          </a:xfrm>
        </p:spPr>
        <p:txBody>
          <a:bodyPr>
            <a:normAutofit/>
          </a:bodyPr>
          <a:lstStyle/>
          <a:p>
            <a:r>
              <a:rPr lang="en-CA" altLang="zh-CN" sz="4000" dirty="0" smtClean="0"/>
              <a:t>Funds From Operations (201</a:t>
            </a:r>
            <a:r>
              <a:rPr lang="en-US" altLang="zh-TW" sz="4000" dirty="0" smtClean="0"/>
              <a:t>4</a:t>
            </a:r>
            <a:r>
              <a:rPr lang="en-CA" altLang="zh-CN" sz="4000" dirty="0" smtClean="0"/>
              <a:t>-Q1)</a:t>
            </a:r>
            <a:endParaRPr lang="zh-CN" altLang="en-US" sz="4000" dirty="0"/>
          </a:p>
        </p:txBody>
      </p:sp>
      <p:pic>
        <p:nvPicPr>
          <p:cNvPr id="7171" name="Picture 3"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24744"/>
            <a:ext cx="6269038" cy="57077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4221088"/>
            <a:ext cx="8539994" cy="2232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6" name="Rectangle 5"/>
          <p:cNvSpPr/>
          <p:nvPr/>
        </p:nvSpPr>
        <p:spPr>
          <a:xfrm>
            <a:off x="827584" y="5445224"/>
            <a:ext cx="8100392" cy="6291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Tree>
    <p:extLst>
      <p:ext uri="{BB962C8B-B14F-4D97-AF65-F5344CB8AC3E}">
        <p14:creationId xmlns:p14="http://schemas.microsoft.com/office/powerpoint/2010/main" val="197561018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7" y="548680"/>
            <a:ext cx="4474840" cy="1930226"/>
          </a:xfrm>
        </p:spPr>
        <p:txBody>
          <a:bodyPr>
            <a:noAutofit/>
          </a:bodyPr>
          <a:lstStyle/>
          <a:p>
            <a:r>
              <a:rPr lang="en-CA" altLang="zh-CN" sz="4000" dirty="0" smtClean="0"/>
              <a:t>Adjusted Funds From </a:t>
            </a:r>
            <a:br>
              <a:rPr lang="en-CA" altLang="zh-CN" sz="4000" dirty="0" smtClean="0"/>
            </a:br>
            <a:r>
              <a:rPr lang="en-CA" altLang="zh-CN" sz="4000" dirty="0" smtClean="0"/>
              <a:t>Operations </a:t>
            </a:r>
            <a:br>
              <a:rPr lang="en-CA" altLang="zh-CN" sz="4000" dirty="0" smtClean="0"/>
            </a:br>
            <a:r>
              <a:rPr lang="en-CA" altLang="zh-CN" sz="4000" dirty="0" smtClean="0"/>
              <a:t>(Annual)</a:t>
            </a:r>
            <a:endParaRPr lang="zh-CN" altLang="en-US" sz="4000" dirty="0"/>
          </a:p>
        </p:txBody>
      </p:sp>
      <p:pic>
        <p:nvPicPr>
          <p:cNvPr id="49154"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820" y="737546"/>
            <a:ext cx="6384219" cy="612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7763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96"/>
            <a:ext cx="7467600" cy="1143000"/>
          </a:xfrm>
        </p:spPr>
        <p:txBody>
          <a:bodyPr>
            <a:noAutofit/>
          </a:bodyPr>
          <a:lstStyle/>
          <a:p>
            <a:r>
              <a:rPr lang="en-CA" altLang="zh-CN" sz="4000" dirty="0"/>
              <a:t>Adjusted Funds From </a:t>
            </a:r>
            <a:br>
              <a:rPr lang="en-CA" altLang="zh-CN" sz="4000" dirty="0"/>
            </a:br>
            <a:r>
              <a:rPr lang="en-CA" altLang="zh-CN" sz="4000" dirty="0" smtClean="0"/>
              <a:t>Operations</a:t>
            </a:r>
            <a:br>
              <a:rPr lang="en-CA" altLang="zh-CN" sz="4000" dirty="0" smtClean="0"/>
            </a:br>
            <a:r>
              <a:rPr lang="en-CA" altLang="zh-CN" sz="4000" dirty="0" smtClean="0"/>
              <a:t> (201</a:t>
            </a:r>
            <a:r>
              <a:rPr lang="en-US" altLang="zh-TW" sz="4000" dirty="0" smtClean="0"/>
              <a:t>3</a:t>
            </a:r>
            <a:r>
              <a:rPr lang="en-CA" altLang="zh-CN" sz="4000" dirty="0" smtClean="0"/>
              <a:t>-Q3) </a:t>
            </a:r>
            <a:endParaRPr lang="zh-CN" altLang="en-US" sz="4000" dirty="0"/>
          </a:p>
        </p:txBody>
      </p:sp>
      <p:pic>
        <p:nvPicPr>
          <p:cNvPr id="50178" name="Picture 2"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17" y="692696"/>
            <a:ext cx="6558080"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0293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7866"/>
            <a:ext cx="7467600" cy="1143000"/>
          </a:xfrm>
        </p:spPr>
        <p:txBody>
          <a:bodyPr>
            <a:noAutofit/>
          </a:bodyPr>
          <a:lstStyle/>
          <a:p>
            <a:r>
              <a:rPr lang="en-CA" altLang="zh-CN" sz="4000" dirty="0"/>
              <a:t>Adjusted Funds From </a:t>
            </a:r>
            <a:br>
              <a:rPr lang="en-CA" altLang="zh-CN" sz="4000" dirty="0"/>
            </a:br>
            <a:r>
              <a:rPr lang="en-CA" altLang="zh-CN" sz="4000" dirty="0" smtClean="0"/>
              <a:t>Operations</a:t>
            </a:r>
            <a:br>
              <a:rPr lang="en-CA" altLang="zh-CN" sz="4000" dirty="0" smtClean="0"/>
            </a:br>
            <a:r>
              <a:rPr lang="en-CA" altLang="zh-CN" sz="4000" dirty="0" smtClean="0"/>
              <a:t> (201</a:t>
            </a:r>
            <a:r>
              <a:rPr lang="en-US" altLang="zh-TW" sz="4000" dirty="0" smtClean="0"/>
              <a:t>4</a:t>
            </a:r>
            <a:r>
              <a:rPr lang="en-CA" altLang="zh-CN" sz="4000" dirty="0" smtClean="0"/>
              <a:t>-Q1) </a:t>
            </a:r>
            <a:endParaRPr lang="zh-CN" altLang="en-US" sz="4000" dirty="0"/>
          </a:p>
        </p:txBody>
      </p:sp>
      <p:pic>
        <p:nvPicPr>
          <p:cNvPr id="8195" name="Picture 3" descr="C:\Users\USER\Desktop\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620688"/>
            <a:ext cx="6574482"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21627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324658"/>
          </a:xfrm>
        </p:spPr>
        <p:txBody>
          <a:bodyPr/>
          <a:lstStyle/>
          <a:p>
            <a:pPr algn="ctr"/>
            <a:r>
              <a:rPr lang="en-US" dirty="0" smtClean="0"/>
              <a:t>     </a:t>
            </a:r>
            <a:r>
              <a:rPr lang="en-US" sz="6000" dirty="0" smtClean="0"/>
              <a:t>Recommendation</a:t>
            </a:r>
            <a:br>
              <a:rPr lang="en-US" sz="6000" dirty="0" smtClean="0"/>
            </a:br>
            <a:r>
              <a:rPr lang="en-US" sz="6000" dirty="0"/>
              <a:t>              </a:t>
            </a:r>
            <a:r>
              <a:rPr lang="en-US" sz="6000" dirty="0" smtClean="0"/>
              <a:t>  </a:t>
            </a:r>
            <a:br>
              <a:rPr lang="en-US" sz="6000" dirty="0" smtClean="0"/>
            </a:br>
            <a:r>
              <a:rPr lang="en-US" sz="6000" dirty="0" smtClean="0"/>
              <a:t>HOLD</a:t>
            </a:r>
            <a:endParaRPr lang="en-US" sz="6000" dirty="0"/>
          </a:p>
        </p:txBody>
      </p:sp>
    </p:spTree>
    <p:extLst>
      <p:ext uri="{BB962C8B-B14F-4D97-AF65-F5344CB8AC3E}">
        <p14:creationId xmlns:p14="http://schemas.microsoft.com/office/powerpoint/2010/main" val="309783859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0057" y="3502976"/>
            <a:ext cx="5838181" cy="3198475"/>
          </a:xfrm>
          <a:prstGeom prst="rect">
            <a:avLst/>
          </a:prstGeom>
          <a:ln>
            <a:noFill/>
          </a:ln>
          <a:effectLst>
            <a:softEdge rad="112500"/>
          </a:effectLst>
        </p:spPr>
      </p:pic>
      <p:sp>
        <p:nvSpPr>
          <p:cNvPr id="3" name="TextBox 2"/>
          <p:cNvSpPr txBox="1"/>
          <p:nvPr/>
        </p:nvSpPr>
        <p:spPr>
          <a:xfrm>
            <a:off x="2090057" y="1109176"/>
            <a:ext cx="5498458" cy="1723549"/>
          </a:xfrm>
          <a:prstGeom prst="rect">
            <a:avLst/>
          </a:prstGeom>
          <a:noFill/>
        </p:spPr>
        <p:txBody>
          <a:bodyPr wrap="square" rtlCol="0">
            <a:spAutoFit/>
          </a:bodyPr>
          <a:lstStyle/>
          <a:p>
            <a:pPr algn="ctr" defTabSz="457200"/>
            <a:r>
              <a:rPr lang="en-US" sz="6600" dirty="0" smtClean="0">
                <a:solidFill>
                  <a:prstClr val="black"/>
                </a:solidFill>
                <a:latin typeface="Arial"/>
                <a:cs typeface="Arial"/>
              </a:rPr>
              <a:t>RIOCAN</a:t>
            </a:r>
            <a:endParaRPr lang="en-US" sz="6600" dirty="0" smtClean="0">
              <a:solidFill>
                <a:prstClr val="black"/>
              </a:solidFill>
            </a:endParaRPr>
          </a:p>
          <a:p>
            <a:pPr algn="ctr" defTabSz="457200"/>
            <a:r>
              <a:rPr lang="en-US" sz="4000" dirty="0" smtClean="0">
                <a:solidFill>
                  <a:prstClr val="black"/>
                </a:solidFill>
              </a:rPr>
              <a:t>Real</a:t>
            </a:r>
            <a:r>
              <a:rPr lang="zh-CN" altLang="en-US" sz="4000" dirty="0" smtClean="0">
                <a:solidFill>
                  <a:prstClr val="black"/>
                </a:solidFill>
              </a:rPr>
              <a:t> </a:t>
            </a:r>
            <a:r>
              <a:rPr lang="en-US" altLang="zh-CN" sz="4000" dirty="0" smtClean="0">
                <a:solidFill>
                  <a:prstClr val="black"/>
                </a:solidFill>
              </a:rPr>
              <a:t>Estate</a:t>
            </a:r>
            <a:r>
              <a:rPr lang="zh-CN" altLang="en-US" sz="4000" dirty="0" smtClean="0">
                <a:solidFill>
                  <a:prstClr val="black"/>
                </a:solidFill>
              </a:rPr>
              <a:t> </a:t>
            </a:r>
            <a:r>
              <a:rPr lang="en-US" altLang="zh-CN" sz="4000" dirty="0" smtClean="0">
                <a:solidFill>
                  <a:prstClr val="black"/>
                </a:solidFill>
              </a:rPr>
              <a:t>Investment</a:t>
            </a:r>
            <a:endParaRPr lang="en-US" sz="4000" dirty="0">
              <a:solidFill>
                <a:prstClr val="black"/>
              </a:solidFill>
            </a:endParaRPr>
          </a:p>
        </p:txBody>
      </p:sp>
    </p:spTree>
    <p:extLst>
      <p:ext uri="{BB962C8B-B14F-4D97-AF65-F5344CB8AC3E}">
        <p14:creationId xmlns:p14="http://schemas.microsoft.com/office/powerpoint/2010/main" val="59167810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60652"/>
            <a:ext cx="5241220" cy="707886"/>
          </a:xfrm>
          <a:prstGeom prst="rect">
            <a:avLst/>
          </a:prstGeom>
          <a:noFill/>
        </p:spPr>
        <p:txBody>
          <a:bodyPr wrap="square" rtlCol="0">
            <a:spAutoFit/>
          </a:bodyPr>
          <a:lstStyle/>
          <a:p>
            <a:pPr defTabSz="457200"/>
            <a:r>
              <a:rPr lang="en-US" sz="4000" dirty="0" smtClean="0">
                <a:solidFill>
                  <a:prstClr val="black"/>
                </a:solidFill>
              </a:rPr>
              <a:t>Company Snapshot</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2147473803"/>
              </p:ext>
            </p:extLst>
          </p:nvPr>
        </p:nvGraphicFramePr>
        <p:xfrm>
          <a:off x="160774" y="6139375"/>
          <a:ext cx="8983226" cy="704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457200" y="892314"/>
            <a:ext cx="7292089" cy="5103664"/>
          </a:xfrm>
          <a:prstGeom prst="rect">
            <a:avLst/>
          </a:prstGeom>
          <a:ln/>
        </p:spPr>
        <p:style>
          <a:lnRef idx="2">
            <a:schemeClr val="accent2"/>
          </a:lnRef>
          <a:fillRef idx="1">
            <a:schemeClr val="lt1"/>
          </a:fillRef>
          <a:effectRef idx="0">
            <a:schemeClr val="accent2"/>
          </a:effectRef>
          <a:fontRef idx="minor">
            <a:schemeClr val="dk1"/>
          </a:fontRef>
        </p:style>
      </p:pic>
      <p:sp>
        <p:nvSpPr>
          <p:cNvPr id="9" name="Oval 8"/>
          <p:cNvSpPr/>
          <p:nvPr/>
        </p:nvSpPr>
        <p:spPr>
          <a:xfrm>
            <a:off x="2403229" y="4890240"/>
            <a:ext cx="542895" cy="241920"/>
          </a:xfrm>
          <a:prstGeom prst="ellips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Oval 9"/>
          <p:cNvSpPr/>
          <p:nvPr/>
        </p:nvSpPr>
        <p:spPr>
          <a:xfrm>
            <a:off x="2488222" y="5762880"/>
            <a:ext cx="457902" cy="233098"/>
          </a:xfrm>
          <a:prstGeom prst="ellips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158851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a:t>
            </a:r>
            <a:endParaRPr lang="en-CA" dirty="0"/>
          </a:p>
        </p:txBody>
      </p:sp>
      <p:sp>
        <p:nvSpPr>
          <p:cNvPr id="3" name="Content Placeholder 2"/>
          <p:cNvSpPr>
            <a:spLocks noGrp="1"/>
          </p:cNvSpPr>
          <p:nvPr>
            <p:ph idx="1"/>
          </p:nvPr>
        </p:nvSpPr>
        <p:spPr>
          <a:xfrm>
            <a:off x="415960" y="548680"/>
            <a:ext cx="8219256" cy="1224136"/>
          </a:xfrm>
        </p:spPr>
        <p:txBody>
          <a:bodyPr>
            <a:normAutofit/>
          </a:bodyPr>
          <a:lstStyle/>
          <a:p>
            <a:r>
              <a:rPr lang="en-CA" dirty="0" smtClean="0"/>
              <a:t>Relatively predictable revenue stream of dividends, but price fluctuations can create volatility</a:t>
            </a:r>
          </a:p>
          <a:p>
            <a:endParaRPr lang="en-CA" dirty="0" smtClean="0"/>
          </a:p>
          <a:p>
            <a:endParaRPr lang="en-CA"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2" y="1051774"/>
            <a:ext cx="9021813" cy="423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83009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Company Snapshot</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676510473"/>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449796934"/>
              </p:ext>
            </p:extLst>
          </p:nvPr>
        </p:nvGraphicFramePr>
        <p:xfrm>
          <a:off x="160774" y="6200588"/>
          <a:ext cx="8983226" cy="6428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a:stretch>
            <a:fillRect/>
          </a:stretch>
        </p:blipFill>
        <p:spPr>
          <a:xfrm>
            <a:off x="0" y="1523658"/>
            <a:ext cx="9144000" cy="4311570"/>
          </a:xfrm>
          <a:prstGeom prst="rect">
            <a:avLst/>
          </a:prstGeom>
        </p:spPr>
      </p:pic>
      <p:sp>
        <p:nvSpPr>
          <p:cNvPr id="6" name="TextBox 5"/>
          <p:cNvSpPr txBox="1"/>
          <p:nvPr/>
        </p:nvSpPr>
        <p:spPr>
          <a:xfrm>
            <a:off x="434088" y="1009843"/>
            <a:ext cx="5466303" cy="461665"/>
          </a:xfrm>
          <a:prstGeom prst="rect">
            <a:avLst/>
          </a:prstGeom>
          <a:noFill/>
        </p:spPr>
        <p:txBody>
          <a:bodyPr wrap="square" rtlCol="0">
            <a:spAutoFit/>
          </a:bodyPr>
          <a:lstStyle/>
          <a:p>
            <a:pPr marL="342900" indent="-342900" defTabSz="457200">
              <a:buFont typeface="Arial"/>
              <a:buChar char="•"/>
            </a:pPr>
            <a:r>
              <a:rPr lang="en-CA" sz="2400" dirty="0" smtClean="0">
                <a:solidFill>
                  <a:prstClr val="black"/>
                </a:solidFill>
              </a:rPr>
              <a:t>1 year with SMA50 and SMA200</a:t>
            </a:r>
            <a:endParaRPr lang="en-US" sz="2400" dirty="0">
              <a:solidFill>
                <a:prstClr val="black"/>
              </a:solidFill>
            </a:endParaRPr>
          </a:p>
        </p:txBody>
      </p:sp>
    </p:spTree>
    <p:extLst>
      <p:ext uri="{BB962C8B-B14F-4D97-AF65-F5344CB8AC3E}">
        <p14:creationId xmlns:p14="http://schemas.microsoft.com/office/powerpoint/2010/main" val="355231687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Company Snapshot</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891024030"/>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412873842"/>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a:stretch>
            <a:fillRect/>
          </a:stretch>
        </p:blipFill>
        <p:spPr>
          <a:xfrm>
            <a:off x="1" y="1559350"/>
            <a:ext cx="9143999" cy="4293454"/>
          </a:xfrm>
          <a:prstGeom prst="rect">
            <a:avLst/>
          </a:prstGeom>
        </p:spPr>
      </p:pic>
      <p:sp>
        <p:nvSpPr>
          <p:cNvPr id="6" name="TextBox 5"/>
          <p:cNvSpPr txBox="1"/>
          <p:nvPr/>
        </p:nvSpPr>
        <p:spPr>
          <a:xfrm>
            <a:off x="450166" y="1028800"/>
            <a:ext cx="5739619" cy="461665"/>
          </a:xfrm>
          <a:prstGeom prst="rect">
            <a:avLst/>
          </a:prstGeom>
          <a:noFill/>
        </p:spPr>
        <p:txBody>
          <a:bodyPr wrap="square" rtlCol="0">
            <a:spAutoFit/>
          </a:bodyPr>
          <a:lstStyle/>
          <a:p>
            <a:pPr marL="342900" indent="-342900" defTabSz="457200">
              <a:buFont typeface="Arial"/>
              <a:buChar char="•"/>
            </a:pPr>
            <a:r>
              <a:rPr lang="en-US" altLang="zh-CN" sz="2400" dirty="0">
                <a:solidFill>
                  <a:prstClr val="black"/>
                </a:solidFill>
              </a:rPr>
              <a:t>5</a:t>
            </a:r>
            <a:r>
              <a:rPr lang="en-CA" sz="2400" dirty="0" smtClean="0">
                <a:solidFill>
                  <a:prstClr val="black"/>
                </a:solidFill>
              </a:rPr>
              <a:t> years with SMA50 and SMA200</a:t>
            </a:r>
            <a:endParaRPr lang="en-US" sz="2400" dirty="0">
              <a:solidFill>
                <a:prstClr val="black"/>
              </a:solidFill>
            </a:endParaRPr>
          </a:p>
        </p:txBody>
      </p:sp>
    </p:spTree>
    <p:extLst>
      <p:ext uri="{BB962C8B-B14F-4D97-AF65-F5344CB8AC3E}">
        <p14:creationId xmlns:p14="http://schemas.microsoft.com/office/powerpoint/2010/main" val="115920853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Company Snapshot</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62247757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913692818"/>
              </p:ext>
            </p:extLst>
          </p:nvPr>
        </p:nvGraphicFramePr>
        <p:xfrm>
          <a:off x="0" y="6185647"/>
          <a:ext cx="9144000" cy="65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450165" y="1028800"/>
            <a:ext cx="7090117" cy="461665"/>
          </a:xfrm>
          <a:prstGeom prst="rect">
            <a:avLst/>
          </a:prstGeom>
          <a:noFill/>
        </p:spPr>
        <p:txBody>
          <a:bodyPr wrap="square" rtlCol="0">
            <a:spAutoFit/>
          </a:bodyPr>
          <a:lstStyle/>
          <a:p>
            <a:pPr marL="342900" indent="-342900" defTabSz="457200">
              <a:buFont typeface="Arial"/>
              <a:buChar char="•"/>
            </a:pPr>
            <a:r>
              <a:rPr lang="zh-CN" altLang="zh-CN" sz="2400" dirty="0" smtClean="0">
                <a:solidFill>
                  <a:prstClr val="black"/>
                </a:solidFill>
              </a:rPr>
              <a:t>1</a:t>
            </a:r>
            <a:r>
              <a:rPr lang="en-CA" sz="2400" dirty="0" smtClean="0">
                <a:solidFill>
                  <a:prstClr val="black"/>
                </a:solidFill>
              </a:rPr>
              <a:t> years compared</a:t>
            </a:r>
            <a:r>
              <a:rPr lang="zh-CN" altLang="en-US" sz="2400" dirty="0" smtClean="0">
                <a:solidFill>
                  <a:prstClr val="black"/>
                </a:solidFill>
              </a:rPr>
              <a:t> </a:t>
            </a:r>
            <a:r>
              <a:rPr lang="en-US" altLang="zh-CN" sz="2400" dirty="0" smtClean="0">
                <a:solidFill>
                  <a:prstClr val="black"/>
                </a:solidFill>
              </a:rPr>
              <a:t>to</a:t>
            </a:r>
            <a:r>
              <a:rPr lang="zh-CN" altLang="en-US" sz="2400" dirty="0" smtClean="0">
                <a:solidFill>
                  <a:prstClr val="black"/>
                </a:solidFill>
              </a:rPr>
              <a:t> </a:t>
            </a:r>
            <a:r>
              <a:rPr lang="en-US" altLang="zh-CN" sz="2400" dirty="0" smtClean="0">
                <a:solidFill>
                  <a:prstClr val="black"/>
                </a:solidFill>
              </a:rPr>
              <a:t>S&amp;P/TSX</a:t>
            </a:r>
            <a:r>
              <a:rPr lang="zh-CN" altLang="en-US" sz="2400" dirty="0" smtClean="0">
                <a:solidFill>
                  <a:prstClr val="black"/>
                </a:solidFill>
              </a:rPr>
              <a:t> </a:t>
            </a:r>
            <a:r>
              <a:rPr lang="en-US" altLang="zh-CN" sz="2400" dirty="0" smtClean="0">
                <a:solidFill>
                  <a:prstClr val="black"/>
                </a:solidFill>
              </a:rPr>
              <a:t>Capped</a:t>
            </a:r>
            <a:r>
              <a:rPr lang="zh-CN" altLang="en-US" sz="2400" dirty="0" smtClean="0">
                <a:solidFill>
                  <a:prstClr val="black"/>
                </a:solidFill>
              </a:rPr>
              <a:t> </a:t>
            </a:r>
            <a:r>
              <a:rPr lang="en-US" altLang="zh-CN" sz="2400" dirty="0" smtClean="0">
                <a:solidFill>
                  <a:prstClr val="black"/>
                </a:solidFill>
              </a:rPr>
              <a:t>REIT</a:t>
            </a:r>
            <a:endParaRPr lang="en-US" sz="2400" dirty="0">
              <a:solidFill>
                <a:prstClr val="black"/>
              </a:solidFill>
            </a:endParaRPr>
          </a:p>
        </p:txBody>
      </p:sp>
      <p:pic>
        <p:nvPicPr>
          <p:cNvPr id="7" name="Picture 6"/>
          <p:cNvPicPr>
            <a:picLocks noChangeAspect="1"/>
          </p:cNvPicPr>
          <p:nvPr/>
        </p:nvPicPr>
        <p:blipFill>
          <a:blip r:embed="rId12"/>
          <a:stretch>
            <a:fillRect/>
          </a:stretch>
        </p:blipFill>
        <p:spPr>
          <a:xfrm>
            <a:off x="0" y="1490465"/>
            <a:ext cx="9144000" cy="4316122"/>
          </a:xfrm>
          <a:prstGeom prst="rect">
            <a:avLst/>
          </a:prstGeom>
        </p:spPr>
      </p:pic>
    </p:spTree>
    <p:extLst>
      <p:ext uri="{BB962C8B-B14F-4D97-AF65-F5344CB8AC3E}">
        <p14:creationId xmlns:p14="http://schemas.microsoft.com/office/powerpoint/2010/main" val="140250622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Company Snapshot</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2596558908"/>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004374480"/>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450166" y="1028800"/>
            <a:ext cx="7395587" cy="461665"/>
          </a:xfrm>
          <a:prstGeom prst="rect">
            <a:avLst/>
          </a:prstGeom>
          <a:noFill/>
        </p:spPr>
        <p:txBody>
          <a:bodyPr wrap="square" rtlCol="0">
            <a:spAutoFit/>
          </a:bodyPr>
          <a:lstStyle/>
          <a:p>
            <a:pPr marL="342900" indent="-342900" defTabSz="457200">
              <a:buFont typeface="Arial"/>
              <a:buChar char="•"/>
            </a:pPr>
            <a:r>
              <a:rPr lang="en-US" altLang="zh-CN" sz="2400" dirty="0">
                <a:solidFill>
                  <a:prstClr val="black"/>
                </a:solidFill>
              </a:rPr>
              <a:t>5</a:t>
            </a:r>
            <a:r>
              <a:rPr lang="en-CA" sz="2400" dirty="0" smtClean="0">
                <a:solidFill>
                  <a:prstClr val="black"/>
                </a:solidFill>
              </a:rPr>
              <a:t> years</a:t>
            </a:r>
            <a:r>
              <a:rPr lang="zh-CN" altLang="en-US" sz="2400" dirty="0" smtClean="0">
                <a:solidFill>
                  <a:prstClr val="black"/>
                </a:solidFill>
              </a:rPr>
              <a:t> </a:t>
            </a:r>
            <a:r>
              <a:rPr lang="en-CA" sz="2400" dirty="0" smtClean="0">
                <a:solidFill>
                  <a:prstClr val="black"/>
                </a:solidFill>
              </a:rPr>
              <a:t>compared</a:t>
            </a:r>
            <a:r>
              <a:rPr lang="zh-CN" altLang="en-US" sz="2400" dirty="0" smtClean="0">
                <a:solidFill>
                  <a:prstClr val="black"/>
                </a:solidFill>
              </a:rPr>
              <a:t> </a:t>
            </a:r>
            <a:r>
              <a:rPr lang="en-US" altLang="zh-CN" sz="2400" dirty="0" smtClean="0">
                <a:solidFill>
                  <a:prstClr val="black"/>
                </a:solidFill>
              </a:rPr>
              <a:t>to</a:t>
            </a:r>
            <a:r>
              <a:rPr lang="zh-CN" altLang="en-US" sz="2400" dirty="0" smtClean="0">
                <a:solidFill>
                  <a:prstClr val="black"/>
                </a:solidFill>
              </a:rPr>
              <a:t> </a:t>
            </a:r>
            <a:r>
              <a:rPr lang="en-US" altLang="zh-CN" sz="2400" dirty="0" smtClean="0">
                <a:solidFill>
                  <a:prstClr val="black"/>
                </a:solidFill>
              </a:rPr>
              <a:t>S&amp;P/TSX</a:t>
            </a:r>
            <a:r>
              <a:rPr lang="zh-CN" altLang="en-US" sz="2400" dirty="0" smtClean="0">
                <a:solidFill>
                  <a:prstClr val="black"/>
                </a:solidFill>
              </a:rPr>
              <a:t> </a:t>
            </a:r>
            <a:r>
              <a:rPr lang="en-US" altLang="zh-CN" sz="2400" dirty="0" smtClean="0">
                <a:solidFill>
                  <a:prstClr val="black"/>
                </a:solidFill>
              </a:rPr>
              <a:t>Capped</a:t>
            </a:r>
            <a:r>
              <a:rPr lang="zh-CN" altLang="en-US" sz="2400" dirty="0" smtClean="0">
                <a:solidFill>
                  <a:prstClr val="black"/>
                </a:solidFill>
              </a:rPr>
              <a:t> </a:t>
            </a:r>
            <a:r>
              <a:rPr lang="en-US" altLang="zh-CN" sz="2400" dirty="0" smtClean="0">
                <a:solidFill>
                  <a:prstClr val="black"/>
                </a:solidFill>
              </a:rPr>
              <a:t>REIT</a:t>
            </a:r>
            <a:endParaRPr lang="en-US" sz="2400" dirty="0">
              <a:solidFill>
                <a:prstClr val="black"/>
              </a:solidFill>
            </a:endParaRPr>
          </a:p>
        </p:txBody>
      </p:sp>
      <p:pic>
        <p:nvPicPr>
          <p:cNvPr id="5" name="Picture 4"/>
          <p:cNvPicPr>
            <a:picLocks noChangeAspect="1"/>
          </p:cNvPicPr>
          <p:nvPr/>
        </p:nvPicPr>
        <p:blipFill>
          <a:blip r:embed="rId13"/>
          <a:stretch>
            <a:fillRect/>
          </a:stretch>
        </p:blipFill>
        <p:spPr>
          <a:xfrm>
            <a:off x="0" y="1490465"/>
            <a:ext cx="9144000" cy="4329325"/>
          </a:xfrm>
          <a:prstGeom prst="rect">
            <a:avLst/>
          </a:prstGeom>
        </p:spPr>
      </p:pic>
      <p:cxnSp>
        <p:nvCxnSpPr>
          <p:cNvPr id="14" name="Straight Arrow Connector 13"/>
          <p:cNvCxnSpPr/>
          <p:nvPr/>
        </p:nvCxnSpPr>
        <p:spPr>
          <a:xfrm>
            <a:off x="4059590" y="2948458"/>
            <a:ext cx="0" cy="32886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8273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58643135"/>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0" y="0"/>
            <a:ext cx="9144000" cy="6016336"/>
          </a:xfrm>
          <a:prstGeom prst="rect">
            <a:avLst/>
          </a:prstGeom>
        </p:spPr>
      </p:pic>
    </p:spTree>
    <p:extLst>
      <p:ext uri="{BB962C8B-B14F-4D97-AF65-F5344CB8AC3E}">
        <p14:creationId xmlns:p14="http://schemas.microsoft.com/office/powerpoint/2010/main" val="10524744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9765"/>
            <a:ext cx="9144000" cy="6245412"/>
          </a:xfrm>
          <a:prstGeom prst="rect">
            <a:avLst/>
          </a:prstGeom>
        </p:spPr>
      </p:pic>
      <p:graphicFrame>
        <p:nvGraphicFramePr>
          <p:cNvPr id="4" name="Diagram 3"/>
          <p:cNvGraphicFramePr/>
          <p:nvPr>
            <p:extLst>
              <p:ext uri="{D42A27DB-BD31-4B8C-83A1-F6EECF244321}">
                <p14:modId xmlns:p14="http://schemas.microsoft.com/office/powerpoint/2010/main" val="4105174363"/>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42173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altLang="zh-CN" sz="4000" dirty="0" smtClean="0">
                <a:solidFill>
                  <a:prstClr val="black"/>
                </a:solidFill>
              </a:rPr>
              <a:t>RioCan</a:t>
            </a:r>
            <a:r>
              <a:rPr lang="zh-CN" altLang="en-US" sz="4000" dirty="0" smtClean="0">
                <a:solidFill>
                  <a:prstClr val="black"/>
                </a:solidFill>
              </a:rPr>
              <a:t> </a:t>
            </a:r>
            <a:r>
              <a:rPr lang="en-US" altLang="zh-CN" sz="4000" dirty="0" smtClean="0">
                <a:solidFill>
                  <a:prstClr val="black"/>
                </a:solidFill>
              </a:rPr>
              <a:t>Profile</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1558810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786569818"/>
              </p:ext>
            </p:extLst>
          </p:nvPr>
        </p:nvGraphicFramePr>
        <p:xfrm>
          <a:off x="160774" y="6125882"/>
          <a:ext cx="8983226" cy="7175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546629" y="1109176"/>
            <a:ext cx="4485585"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Geographic Diversification</a:t>
            </a:r>
            <a:endParaRPr lang="en-US" sz="2400" dirty="0">
              <a:solidFill>
                <a:prstClr val="black"/>
              </a:solidFill>
            </a:endParaRPr>
          </a:p>
        </p:txBody>
      </p:sp>
      <p:graphicFrame>
        <p:nvGraphicFramePr>
          <p:cNvPr id="6" name="Chart 5"/>
          <p:cNvGraphicFramePr/>
          <p:nvPr>
            <p:extLst>
              <p:ext uri="{D42A27DB-BD31-4B8C-83A1-F6EECF244321}">
                <p14:modId xmlns:p14="http://schemas.microsoft.com/office/powerpoint/2010/main" val="445963439"/>
              </p:ext>
            </p:extLst>
          </p:nvPr>
        </p:nvGraphicFramePr>
        <p:xfrm>
          <a:off x="160774" y="1897268"/>
          <a:ext cx="6096000" cy="3410399"/>
        </p:xfrm>
        <a:graphic>
          <a:graphicData uri="http://schemas.openxmlformats.org/drawingml/2006/chart">
            <c:chart xmlns:c="http://schemas.openxmlformats.org/drawingml/2006/chart" xmlns:r="http://schemas.openxmlformats.org/officeDocument/2006/relationships" r:id="rId13"/>
          </a:graphicData>
        </a:graphic>
      </p:graphicFrame>
      <p:pic>
        <p:nvPicPr>
          <p:cNvPr id="9" name="Picture 8"/>
          <p:cNvPicPr>
            <a:picLocks noChangeAspect="1"/>
          </p:cNvPicPr>
          <p:nvPr/>
        </p:nvPicPr>
        <p:blipFill>
          <a:blip r:embed="rId14">
            <a:alphaModFix amt="58000"/>
          </a:blip>
          <a:stretch>
            <a:fillRect/>
          </a:stretch>
        </p:blipFill>
        <p:spPr>
          <a:xfrm>
            <a:off x="6134752" y="0"/>
            <a:ext cx="3009247" cy="2507705"/>
          </a:xfrm>
          <a:prstGeom prst="rect">
            <a:avLst/>
          </a:prstGeom>
        </p:spPr>
      </p:pic>
      <p:pic>
        <p:nvPicPr>
          <p:cNvPr id="10" name="Picture 9"/>
          <p:cNvPicPr>
            <a:picLocks noChangeAspect="1"/>
          </p:cNvPicPr>
          <p:nvPr/>
        </p:nvPicPr>
        <p:blipFill>
          <a:blip r:embed="rId15">
            <a:alphaModFix amt="52000"/>
          </a:blip>
          <a:stretch>
            <a:fillRect/>
          </a:stretch>
        </p:blipFill>
        <p:spPr>
          <a:xfrm>
            <a:off x="6134752" y="3338568"/>
            <a:ext cx="2980709" cy="2483925"/>
          </a:xfrm>
          <a:prstGeom prst="rect">
            <a:avLst/>
          </a:prstGeom>
        </p:spPr>
      </p:pic>
    </p:spTree>
    <p:extLst>
      <p:ext uri="{BB962C8B-B14F-4D97-AF65-F5344CB8AC3E}">
        <p14:creationId xmlns:p14="http://schemas.microsoft.com/office/powerpoint/2010/main" val="240978313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92552"/>
          </a:xfrm>
          <a:prstGeom prst="rect">
            <a:avLst/>
          </a:prstGeom>
        </p:spPr>
      </p:pic>
      <p:graphicFrame>
        <p:nvGraphicFramePr>
          <p:cNvPr id="3" name="Diagram 2"/>
          <p:cNvGraphicFramePr/>
          <p:nvPr>
            <p:extLst>
              <p:ext uri="{D42A27DB-BD31-4B8C-83A1-F6EECF244321}">
                <p14:modId xmlns:p14="http://schemas.microsoft.com/office/powerpoint/2010/main" val="1966105682"/>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70063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89073"/>
          </a:xfrm>
          <a:prstGeom prst="rect">
            <a:avLst/>
          </a:prstGeom>
        </p:spPr>
      </p:pic>
      <p:graphicFrame>
        <p:nvGraphicFramePr>
          <p:cNvPr id="3" name="Diagram 2"/>
          <p:cNvGraphicFramePr/>
          <p:nvPr>
            <p:extLst>
              <p:ext uri="{D42A27DB-BD31-4B8C-83A1-F6EECF244321}">
                <p14:modId xmlns:p14="http://schemas.microsoft.com/office/powerpoint/2010/main" val="1440369166"/>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4283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altLang="zh-CN" sz="4000" dirty="0" smtClean="0">
                <a:solidFill>
                  <a:prstClr val="black"/>
                </a:solidFill>
              </a:rPr>
              <a:t>RioCan</a:t>
            </a:r>
            <a:r>
              <a:rPr lang="zh-CN" altLang="en-US" sz="4000" dirty="0" smtClean="0">
                <a:solidFill>
                  <a:prstClr val="black"/>
                </a:solidFill>
              </a:rPr>
              <a:t> </a:t>
            </a:r>
            <a:r>
              <a:rPr lang="en-US" altLang="zh-CN" sz="4000" dirty="0" smtClean="0">
                <a:solidFill>
                  <a:prstClr val="black"/>
                </a:solidFill>
              </a:rPr>
              <a:t>Profile</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047140445"/>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692305384"/>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p:cNvPicPr>
            <a:picLocks noChangeAspect="1"/>
          </p:cNvPicPr>
          <p:nvPr/>
        </p:nvPicPr>
        <p:blipFill>
          <a:blip r:embed="rId13"/>
          <a:stretch>
            <a:fillRect/>
          </a:stretch>
        </p:blipFill>
        <p:spPr>
          <a:xfrm>
            <a:off x="1165412" y="2192618"/>
            <a:ext cx="4736353" cy="3036492"/>
          </a:xfrm>
          <a:prstGeom prst="rect">
            <a:avLst/>
          </a:prstGeom>
        </p:spPr>
      </p:pic>
      <p:sp>
        <p:nvSpPr>
          <p:cNvPr id="9" name="TextBox 8"/>
          <p:cNvSpPr txBox="1"/>
          <p:nvPr/>
        </p:nvSpPr>
        <p:spPr>
          <a:xfrm>
            <a:off x="321547" y="1299882"/>
            <a:ext cx="5752353"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Property Type Mix</a:t>
            </a:r>
            <a:endParaRPr lang="en-US" sz="2400" dirty="0">
              <a:solidFill>
                <a:prstClr val="black"/>
              </a:solidFill>
            </a:endParaRPr>
          </a:p>
        </p:txBody>
      </p:sp>
    </p:spTree>
    <p:extLst>
      <p:ext uri="{BB962C8B-B14F-4D97-AF65-F5344CB8AC3E}">
        <p14:creationId xmlns:p14="http://schemas.microsoft.com/office/powerpoint/2010/main" val="1760806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p:txBody>
          <a:bodyPr/>
          <a:lstStyle/>
          <a:p>
            <a:r>
              <a:rPr lang="en-CA" dirty="0" smtClean="0"/>
              <a:t>REIT Overview</a:t>
            </a:r>
          </a:p>
          <a:p>
            <a:r>
              <a:rPr lang="en-CA" dirty="0" err="1" smtClean="0"/>
              <a:t>RioCan</a:t>
            </a:r>
            <a:endParaRPr lang="en-CA" dirty="0"/>
          </a:p>
          <a:p>
            <a:r>
              <a:rPr lang="en-CA" dirty="0" smtClean="0"/>
              <a:t>Calloway</a:t>
            </a:r>
          </a:p>
          <a:p>
            <a:r>
              <a:rPr lang="en-CA" dirty="0" smtClean="0"/>
              <a:t>H&amp;R</a:t>
            </a:r>
          </a:p>
          <a:p>
            <a:r>
              <a:rPr lang="en-CA" dirty="0" smtClean="0"/>
              <a:t>Conclusion</a:t>
            </a:r>
            <a:endParaRPr lang="en-CA" dirty="0"/>
          </a:p>
        </p:txBody>
      </p:sp>
    </p:spTree>
    <p:extLst>
      <p:ext uri="{BB962C8B-B14F-4D97-AF65-F5344CB8AC3E}">
        <p14:creationId xmlns:p14="http://schemas.microsoft.com/office/powerpoint/2010/main" val="944891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27" y="4628395"/>
            <a:ext cx="6781800" cy="1600200"/>
          </a:xfrm>
        </p:spPr>
        <p:txBody>
          <a:bodyPr/>
          <a:lstStyle/>
          <a:p>
            <a:r>
              <a:rPr lang="en-CA" dirty="0" smtClean="0"/>
              <a:t>Inflation Resistance</a:t>
            </a:r>
            <a:endParaRPr lang="en-CA" dirty="0"/>
          </a:p>
        </p:txBody>
      </p:sp>
      <p:sp>
        <p:nvSpPr>
          <p:cNvPr id="3" name="Content Placeholder 2"/>
          <p:cNvSpPr>
            <a:spLocks noGrp="1"/>
          </p:cNvSpPr>
          <p:nvPr>
            <p:ph idx="1"/>
          </p:nvPr>
        </p:nvSpPr>
        <p:spPr>
          <a:xfrm>
            <a:off x="755576" y="332656"/>
            <a:ext cx="7543800" cy="1152128"/>
          </a:xfrm>
        </p:spPr>
        <p:txBody>
          <a:bodyPr/>
          <a:lstStyle/>
          <a:p>
            <a:r>
              <a:rPr lang="en-CA" dirty="0"/>
              <a:t>Inflation resistant as rents rise or fall with inflation, as opposed to bonds with predetermined coupons</a:t>
            </a:r>
          </a:p>
          <a:p>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6729502" cy="430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8149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7100"/>
            <a:ext cx="9144000" cy="5001758"/>
          </a:xfrm>
          <a:prstGeom prst="rect">
            <a:avLst/>
          </a:prstGeom>
        </p:spPr>
      </p:pic>
      <p:sp>
        <p:nvSpPr>
          <p:cNvPr id="3" name="TextBox 2"/>
          <p:cNvSpPr txBox="1"/>
          <p:nvPr/>
        </p:nvSpPr>
        <p:spPr>
          <a:xfrm>
            <a:off x="358588" y="209176"/>
            <a:ext cx="3675530" cy="584776"/>
          </a:xfrm>
          <a:prstGeom prst="rect">
            <a:avLst/>
          </a:prstGeom>
          <a:noFill/>
        </p:spPr>
        <p:txBody>
          <a:bodyPr wrap="square" rtlCol="0">
            <a:spAutoFit/>
          </a:bodyPr>
          <a:lstStyle/>
          <a:p>
            <a:pPr defTabSz="457200"/>
            <a:r>
              <a:rPr lang="en-US" sz="3200" b="1" dirty="0" smtClean="0">
                <a:solidFill>
                  <a:prstClr val="black"/>
                </a:solidFill>
              </a:rPr>
              <a:t>Top Tenants</a:t>
            </a:r>
            <a:endParaRPr lang="en-US" sz="3200" b="1" dirty="0">
              <a:solidFill>
                <a:prstClr val="black"/>
              </a:solidFill>
            </a:endParaRPr>
          </a:p>
        </p:txBody>
      </p:sp>
      <p:graphicFrame>
        <p:nvGraphicFramePr>
          <p:cNvPr id="4" name="Diagram 3"/>
          <p:cNvGraphicFramePr/>
          <p:nvPr>
            <p:extLst>
              <p:ext uri="{D42A27DB-BD31-4B8C-83A1-F6EECF244321}">
                <p14:modId xmlns:p14="http://schemas.microsoft.com/office/powerpoint/2010/main" val="3533274846"/>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017352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altLang="zh-CN" sz="4000" dirty="0" smtClean="0">
                <a:solidFill>
                  <a:prstClr val="black"/>
                </a:solidFill>
              </a:rPr>
              <a:t>RioCan</a:t>
            </a:r>
            <a:r>
              <a:rPr lang="zh-CN" altLang="en-US" sz="4000" dirty="0" smtClean="0">
                <a:solidFill>
                  <a:prstClr val="black"/>
                </a:solidFill>
              </a:rPr>
              <a:t> </a:t>
            </a:r>
            <a:r>
              <a:rPr lang="en-US" altLang="zh-CN" sz="4000" dirty="0" smtClean="0">
                <a:solidFill>
                  <a:prstClr val="black"/>
                </a:solidFill>
              </a:rPr>
              <a:t>Profile</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742125730"/>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722103793"/>
              </p:ext>
            </p:extLst>
          </p:nvPr>
        </p:nvGraphicFramePr>
        <p:xfrm>
          <a:off x="160774" y="6146524"/>
          <a:ext cx="8983226" cy="6969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546628" y="878343"/>
            <a:ext cx="8432271"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Top 10 source of revenue by tenants ( including US)</a:t>
            </a:r>
            <a:endParaRPr lang="en-US" sz="2400"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021679620"/>
              </p:ext>
            </p:extLst>
          </p:nvPr>
        </p:nvGraphicFramePr>
        <p:xfrm>
          <a:off x="321547" y="1436744"/>
          <a:ext cx="8643569" cy="4560923"/>
        </p:xfrm>
        <a:graphic>
          <a:graphicData uri="http://schemas.openxmlformats.org/drawingml/2006/table">
            <a:tbl>
              <a:tblPr firstRow="1" bandRow="1">
                <a:tableStyleId>{3C2FFA5D-87B4-456A-9821-1D502468CF0F}</a:tableStyleId>
              </a:tblPr>
              <a:tblGrid>
                <a:gridCol w="733830"/>
                <a:gridCol w="3579360"/>
                <a:gridCol w="1580933"/>
                <a:gridCol w="2749446"/>
              </a:tblGrid>
              <a:tr h="852523">
                <a:tc>
                  <a:txBody>
                    <a:bodyPr/>
                    <a:lstStyle/>
                    <a:p>
                      <a:pPr algn="ctr"/>
                      <a:r>
                        <a:rPr lang="en-US" sz="1600" dirty="0" smtClean="0"/>
                        <a:t>Rank</a:t>
                      </a:r>
                      <a:endParaRPr lang="en-US" sz="1600" dirty="0"/>
                    </a:p>
                  </a:txBody>
                  <a:tcPr/>
                </a:tc>
                <a:tc>
                  <a:txBody>
                    <a:bodyPr/>
                    <a:lstStyle/>
                    <a:p>
                      <a:pPr algn="ctr"/>
                      <a:r>
                        <a:rPr lang="en-US" sz="1600" dirty="0" smtClean="0"/>
                        <a:t>Tenant</a:t>
                      </a:r>
                      <a:endParaRPr lang="en-US" sz="1600" dirty="0"/>
                    </a:p>
                  </a:txBody>
                  <a:tcPr/>
                </a:tc>
                <a:tc>
                  <a:txBody>
                    <a:bodyPr/>
                    <a:lstStyle/>
                    <a:p>
                      <a:pPr algn="ctr"/>
                      <a:r>
                        <a:rPr lang="en-US" sz="1600" dirty="0" smtClean="0"/>
                        <a:t>% of </a:t>
                      </a:r>
                      <a:r>
                        <a:rPr lang="en-US" sz="1600" dirty="0" err="1" smtClean="0"/>
                        <a:t>annnualized</a:t>
                      </a:r>
                      <a:r>
                        <a:rPr lang="en-US" sz="1600" dirty="0" smtClean="0"/>
                        <a:t> rental revenue</a:t>
                      </a:r>
                      <a:endParaRPr lang="en-US" sz="1600" dirty="0"/>
                    </a:p>
                  </a:txBody>
                  <a:tcPr/>
                </a:tc>
                <a:tc>
                  <a:txBody>
                    <a:bodyPr/>
                    <a:lstStyle/>
                    <a:p>
                      <a:pPr algn="ctr"/>
                      <a:r>
                        <a:rPr lang="en-US" sz="1600" dirty="0" smtClean="0"/>
                        <a:t>Weighted  </a:t>
                      </a:r>
                      <a:r>
                        <a:rPr lang="en-US" sz="1600" dirty="0" err="1" smtClean="0"/>
                        <a:t>Avg</a:t>
                      </a:r>
                      <a:r>
                        <a:rPr lang="en-US" sz="1600" dirty="0" smtClean="0"/>
                        <a:t> remaining  lease term (</a:t>
                      </a:r>
                      <a:r>
                        <a:rPr lang="en-US" sz="1600" dirty="0" err="1" smtClean="0"/>
                        <a:t>yrs</a:t>
                      </a:r>
                      <a:r>
                        <a:rPr lang="en-US" sz="1600" dirty="0" smtClean="0"/>
                        <a:t>)</a:t>
                      </a:r>
                      <a:endParaRPr lang="en-US" sz="1600" dirty="0"/>
                    </a:p>
                  </a:txBody>
                  <a:tcPr/>
                </a:tc>
              </a:tr>
              <a:tr h="370840">
                <a:tc>
                  <a:txBody>
                    <a:bodyPr/>
                    <a:lstStyle/>
                    <a:p>
                      <a:pPr algn="ctr"/>
                      <a:r>
                        <a:rPr lang="en-US" b="1" dirty="0" smtClean="0"/>
                        <a:t>1</a:t>
                      </a:r>
                      <a:endParaRPr lang="en-US" b="1" dirty="0"/>
                    </a:p>
                  </a:txBody>
                  <a:tcPr/>
                </a:tc>
                <a:tc>
                  <a:txBody>
                    <a:bodyPr/>
                    <a:lstStyle/>
                    <a:p>
                      <a:r>
                        <a:rPr lang="en-US" sz="1400" b="1" dirty="0" err="1" smtClean="0"/>
                        <a:t>Loblaws</a:t>
                      </a:r>
                      <a:r>
                        <a:rPr lang="en-US" sz="1400" b="1" dirty="0" smtClean="0"/>
                        <a:t> /</a:t>
                      </a:r>
                      <a:r>
                        <a:rPr lang="en-US" sz="1400" b="1" dirty="0" err="1" smtClean="0"/>
                        <a:t>Nofrills</a:t>
                      </a:r>
                      <a:r>
                        <a:rPr lang="en-US" sz="1400" b="1" dirty="0" smtClean="0"/>
                        <a:t> /</a:t>
                      </a:r>
                      <a:r>
                        <a:rPr lang="en-US" sz="1400" b="1" dirty="0" err="1" smtClean="0"/>
                        <a:t>Fortinos</a:t>
                      </a:r>
                      <a:r>
                        <a:rPr lang="en-US" sz="1400" b="1" dirty="0" smtClean="0"/>
                        <a:t> /</a:t>
                      </a:r>
                      <a:r>
                        <a:rPr lang="en-US" sz="1400" b="1" dirty="0" err="1" smtClean="0"/>
                        <a:t>Zehrs</a:t>
                      </a:r>
                      <a:r>
                        <a:rPr lang="en-US" sz="1400" b="1" dirty="0" smtClean="0"/>
                        <a:t> / Maxi</a:t>
                      </a:r>
                      <a:endParaRPr lang="en-US" sz="1400" b="1" dirty="0"/>
                    </a:p>
                  </a:txBody>
                  <a:tcPr/>
                </a:tc>
                <a:tc>
                  <a:txBody>
                    <a:bodyPr/>
                    <a:lstStyle/>
                    <a:p>
                      <a:pPr algn="ctr"/>
                      <a:r>
                        <a:rPr lang="en-US" sz="1400" b="1" dirty="0" smtClean="0"/>
                        <a:t>4.1%</a:t>
                      </a:r>
                      <a:endParaRPr lang="en-US" sz="1400" b="1" dirty="0"/>
                    </a:p>
                  </a:txBody>
                  <a:tcPr/>
                </a:tc>
                <a:tc>
                  <a:txBody>
                    <a:bodyPr/>
                    <a:lstStyle/>
                    <a:p>
                      <a:pPr algn="ctr"/>
                      <a:r>
                        <a:rPr lang="en-US" sz="1400" b="1" dirty="0" smtClean="0"/>
                        <a:t>7.8</a:t>
                      </a:r>
                      <a:endParaRPr lang="en-US" sz="1400" b="1" dirty="0"/>
                    </a:p>
                  </a:txBody>
                  <a:tcPr/>
                </a:tc>
              </a:tr>
              <a:tr h="370840">
                <a:tc>
                  <a:txBody>
                    <a:bodyPr/>
                    <a:lstStyle/>
                    <a:p>
                      <a:pPr algn="ctr"/>
                      <a:r>
                        <a:rPr lang="en-US" b="1" dirty="0" smtClean="0"/>
                        <a:t>2</a:t>
                      </a:r>
                      <a:endParaRPr lang="en-US" b="1" dirty="0"/>
                    </a:p>
                  </a:txBody>
                  <a:tcPr/>
                </a:tc>
                <a:tc>
                  <a:txBody>
                    <a:bodyPr/>
                    <a:lstStyle/>
                    <a:p>
                      <a:r>
                        <a:rPr lang="en-US" sz="1400" b="1" dirty="0" err="1" smtClean="0"/>
                        <a:t>Walmart</a:t>
                      </a:r>
                      <a:endParaRPr lang="en-US" sz="1400" b="1" dirty="0"/>
                    </a:p>
                  </a:txBody>
                  <a:tcPr/>
                </a:tc>
                <a:tc>
                  <a:txBody>
                    <a:bodyPr/>
                    <a:lstStyle/>
                    <a:p>
                      <a:pPr algn="ctr"/>
                      <a:r>
                        <a:rPr lang="en-US" sz="1400" b="1" dirty="0" smtClean="0"/>
                        <a:t>3.7%</a:t>
                      </a:r>
                      <a:endParaRPr lang="en-US" sz="1400" b="1" dirty="0"/>
                    </a:p>
                  </a:txBody>
                  <a:tcPr/>
                </a:tc>
                <a:tc>
                  <a:txBody>
                    <a:bodyPr/>
                    <a:lstStyle/>
                    <a:p>
                      <a:pPr algn="ctr"/>
                      <a:r>
                        <a:rPr lang="en-US" sz="1400" b="1" dirty="0" smtClean="0"/>
                        <a:t>12.6</a:t>
                      </a:r>
                      <a:endParaRPr lang="en-US" sz="1400" b="1" dirty="0"/>
                    </a:p>
                  </a:txBody>
                  <a:tcPr/>
                </a:tc>
              </a:tr>
              <a:tr h="370840">
                <a:tc>
                  <a:txBody>
                    <a:bodyPr/>
                    <a:lstStyle/>
                    <a:p>
                      <a:pPr algn="ctr"/>
                      <a:r>
                        <a:rPr lang="en-US" b="1" dirty="0" smtClean="0"/>
                        <a:t>3</a:t>
                      </a:r>
                      <a:endParaRPr lang="en-US" b="1" dirty="0"/>
                    </a:p>
                  </a:txBody>
                  <a:tcPr/>
                </a:tc>
                <a:tc>
                  <a:txBody>
                    <a:bodyPr/>
                    <a:lstStyle/>
                    <a:p>
                      <a:r>
                        <a:rPr lang="en-US" sz="1400" b="1" dirty="0" smtClean="0"/>
                        <a:t>Canadian tire Corp.</a:t>
                      </a:r>
                      <a:endParaRPr lang="en-US" sz="1400" b="1" dirty="0"/>
                    </a:p>
                  </a:txBody>
                  <a:tcPr/>
                </a:tc>
                <a:tc>
                  <a:txBody>
                    <a:bodyPr/>
                    <a:lstStyle/>
                    <a:p>
                      <a:pPr algn="ctr"/>
                      <a:r>
                        <a:rPr lang="en-US" sz="1400" b="1" dirty="0" smtClean="0"/>
                        <a:t>3.4%</a:t>
                      </a:r>
                      <a:endParaRPr lang="en-US" sz="1400" b="1" dirty="0"/>
                    </a:p>
                  </a:txBody>
                  <a:tcPr/>
                </a:tc>
                <a:tc>
                  <a:txBody>
                    <a:bodyPr/>
                    <a:lstStyle/>
                    <a:p>
                      <a:pPr algn="ctr"/>
                      <a:r>
                        <a:rPr lang="en-US" sz="1400" b="1" dirty="0" smtClean="0"/>
                        <a:t>8.5</a:t>
                      </a:r>
                      <a:endParaRPr lang="en-US" sz="1400" b="1" dirty="0"/>
                    </a:p>
                  </a:txBody>
                  <a:tcPr/>
                </a:tc>
              </a:tr>
              <a:tr h="370840">
                <a:tc>
                  <a:txBody>
                    <a:bodyPr/>
                    <a:lstStyle/>
                    <a:p>
                      <a:pPr algn="ctr"/>
                      <a:r>
                        <a:rPr lang="en-US" b="1" dirty="0" smtClean="0"/>
                        <a:t>4</a:t>
                      </a:r>
                      <a:endParaRPr lang="en-US" b="1" dirty="0"/>
                    </a:p>
                  </a:txBody>
                  <a:tcPr/>
                </a:tc>
                <a:tc>
                  <a:txBody>
                    <a:bodyPr/>
                    <a:lstStyle/>
                    <a:p>
                      <a:r>
                        <a:rPr lang="en-US" sz="1400" b="1" dirty="0" smtClean="0"/>
                        <a:t>Metro/Super C/Loeb/Food Basics</a:t>
                      </a:r>
                      <a:endParaRPr lang="en-US" sz="1400" b="1" dirty="0"/>
                    </a:p>
                  </a:txBody>
                  <a:tcPr/>
                </a:tc>
                <a:tc>
                  <a:txBody>
                    <a:bodyPr/>
                    <a:lstStyle/>
                    <a:p>
                      <a:pPr algn="ctr"/>
                      <a:r>
                        <a:rPr lang="en-US" sz="1400" b="1" dirty="0" smtClean="0"/>
                        <a:t>3.2%</a:t>
                      </a:r>
                      <a:endParaRPr lang="en-US" sz="1400" b="1" dirty="0"/>
                    </a:p>
                  </a:txBody>
                  <a:tcPr/>
                </a:tc>
                <a:tc>
                  <a:txBody>
                    <a:bodyPr/>
                    <a:lstStyle/>
                    <a:p>
                      <a:pPr algn="ctr"/>
                      <a:r>
                        <a:rPr lang="en-US" sz="1400" b="1" dirty="0" smtClean="0"/>
                        <a:t>6.9</a:t>
                      </a:r>
                      <a:endParaRPr lang="en-US" sz="1400" b="1" dirty="0"/>
                    </a:p>
                  </a:txBody>
                  <a:tcPr/>
                </a:tc>
              </a:tr>
              <a:tr h="370840">
                <a:tc>
                  <a:txBody>
                    <a:bodyPr/>
                    <a:lstStyle/>
                    <a:p>
                      <a:pPr algn="ctr"/>
                      <a:r>
                        <a:rPr lang="en-US" b="1" dirty="0" smtClean="0"/>
                        <a:t>5</a:t>
                      </a:r>
                      <a:endParaRPr lang="en-US" b="1" dirty="0"/>
                    </a:p>
                  </a:txBody>
                  <a:tcPr/>
                </a:tc>
                <a:tc>
                  <a:txBody>
                    <a:bodyPr/>
                    <a:lstStyle/>
                    <a:p>
                      <a:r>
                        <a:rPr lang="en-US" sz="1400" b="1" dirty="0" smtClean="0"/>
                        <a:t>Cineplex/Galaxy Cinemas</a:t>
                      </a:r>
                      <a:endParaRPr lang="en-US" sz="1400" b="1" dirty="0"/>
                    </a:p>
                  </a:txBody>
                  <a:tcPr/>
                </a:tc>
                <a:tc>
                  <a:txBody>
                    <a:bodyPr/>
                    <a:lstStyle/>
                    <a:p>
                      <a:pPr algn="ctr"/>
                      <a:r>
                        <a:rPr lang="en-US" sz="1400" b="1" dirty="0" smtClean="0"/>
                        <a:t>3.0%</a:t>
                      </a:r>
                      <a:endParaRPr lang="en-US" sz="1400" b="1" dirty="0"/>
                    </a:p>
                  </a:txBody>
                  <a:tcPr/>
                </a:tc>
                <a:tc>
                  <a:txBody>
                    <a:bodyPr/>
                    <a:lstStyle/>
                    <a:p>
                      <a:pPr algn="ctr"/>
                      <a:r>
                        <a:rPr lang="en-US" sz="1400" b="1" dirty="0" smtClean="0"/>
                        <a:t>10.0</a:t>
                      </a:r>
                      <a:endParaRPr lang="en-US" sz="1400" b="1" dirty="0"/>
                    </a:p>
                  </a:txBody>
                  <a:tcPr/>
                </a:tc>
              </a:tr>
              <a:tr h="370840">
                <a:tc>
                  <a:txBody>
                    <a:bodyPr/>
                    <a:lstStyle/>
                    <a:p>
                      <a:pPr algn="ctr"/>
                      <a:r>
                        <a:rPr lang="en-US" b="1" dirty="0" smtClean="0"/>
                        <a:t>6</a:t>
                      </a:r>
                      <a:endParaRPr lang="en-US" b="1" dirty="0"/>
                    </a:p>
                  </a:txBody>
                  <a:tcPr/>
                </a:tc>
                <a:tc>
                  <a:txBody>
                    <a:bodyPr/>
                    <a:lstStyle/>
                    <a:p>
                      <a:r>
                        <a:rPr lang="en-US" sz="1400" b="1" dirty="0" smtClean="0"/>
                        <a:t>Winners/ </a:t>
                      </a:r>
                      <a:r>
                        <a:rPr lang="en-US" sz="1400" b="1" dirty="0" err="1" smtClean="0"/>
                        <a:t>HomeSense</a:t>
                      </a:r>
                      <a:r>
                        <a:rPr lang="en-US" sz="1400" b="1" dirty="0" smtClean="0"/>
                        <a:t> /Marshalls</a:t>
                      </a:r>
                      <a:endParaRPr lang="en-US" sz="1400" b="1" dirty="0"/>
                    </a:p>
                  </a:txBody>
                  <a:tcPr/>
                </a:tc>
                <a:tc>
                  <a:txBody>
                    <a:bodyPr/>
                    <a:lstStyle/>
                    <a:p>
                      <a:pPr algn="ctr"/>
                      <a:r>
                        <a:rPr lang="en-US" sz="1400" b="1" dirty="0" smtClean="0"/>
                        <a:t>2.6%</a:t>
                      </a:r>
                      <a:endParaRPr lang="en-US" sz="1400" b="1" dirty="0"/>
                    </a:p>
                  </a:txBody>
                  <a:tcPr/>
                </a:tc>
                <a:tc>
                  <a:txBody>
                    <a:bodyPr/>
                    <a:lstStyle/>
                    <a:p>
                      <a:pPr algn="ctr"/>
                      <a:r>
                        <a:rPr lang="en-US" sz="1400" b="1" dirty="0" smtClean="0"/>
                        <a:t>7.1</a:t>
                      </a:r>
                      <a:endParaRPr lang="en-US" sz="1400" b="1" dirty="0"/>
                    </a:p>
                  </a:txBody>
                  <a:tcPr/>
                </a:tc>
              </a:tr>
              <a:tr h="370840">
                <a:tc>
                  <a:txBody>
                    <a:bodyPr/>
                    <a:lstStyle/>
                    <a:p>
                      <a:pPr algn="ctr"/>
                      <a:r>
                        <a:rPr lang="en-US" b="1" dirty="0" smtClean="0"/>
                        <a:t>7</a:t>
                      </a:r>
                      <a:endParaRPr lang="en-US" b="1" dirty="0"/>
                    </a:p>
                  </a:txBody>
                  <a:tcPr/>
                </a:tc>
                <a:tc>
                  <a:txBody>
                    <a:bodyPr/>
                    <a:lstStyle/>
                    <a:p>
                      <a:r>
                        <a:rPr lang="en-US" sz="1400" b="1" dirty="0" smtClean="0"/>
                        <a:t>Target Corporation</a:t>
                      </a:r>
                      <a:endParaRPr lang="en-US" sz="1400" b="1" dirty="0"/>
                    </a:p>
                  </a:txBody>
                  <a:tcPr/>
                </a:tc>
                <a:tc>
                  <a:txBody>
                    <a:bodyPr/>
                    <a:lstStyle/>
                    <a:p>
                      <a:pPr algn="ctr"/>
                      <a:r>
                        <a:rPr lang="en-US" sz="1400" b="1" dirty="0" smtClean="0"/>
                        <a:t>2.1%</a:t>
                      </a:r>
                      <a:endParaRPr lang="en-US" sz="1400" b="1" dirty="0"/>
                    </a:p>
                  </a:txBody>
                  <a:tcPr/>
                </a:tc>
                <a:tc>
                  <a:txBody>
                    <a:bodyPr/>
                    <a:lstStyle/>
                    <a:p>
                      <a:pPr algn="ctr"/>
                      <a:r>
                        <a:rPr lang="en-US" sz="1400" b="1" dirty="0" smtClean="0"/>
                        <a:t>8.2</a:t>
                      </a:r>
                      <a:endParaRPr lang="en-US" sz="1400" b="1" dirty="0"/>
                    </a:p>
                  </a:txBody>
                  <a:tcPr/>
                </a:tc>
              </a:tr>
              <a:tr h="370840">
                <a:tc>
                  <a:txBody>
                    <a:bodyPr/>
                    <a:lstStyle/>
                    <a:p>
                      <a:pPr algn="ctr"/>
                      <a:r>
                        <a:rPr lang="en-US" b="1" dirty="0" smtClean="0"/>
                        <a:t>8</a:t>
                      </a:r>
                      <a:endParaRPr lang="en-US" b="1" dirty="0"/>
                    </a:p>
                  </a:txBody>
                  <a:tcPr/>
                </a:tc>
                <a:tc>
                  <a:txBody>
                    <a:bodyPr/>
                    <a:lstStyle/>
                    <a:p>
                      <a:r>
                        <a:rPr lang="en-US" sz="1400" b="1" dirty="0" smtClean="0"/>
                        <a:t>Staples/Business Depot</a:t>
                      </a:r>
                      <a:endParaRPr lang="en-US" sz="1400" b="1" dirty="0"/>
                    </a:p>
                  </a:txBody>
                  <a:tcPr/>
                </a:tc>
                <a:tc>
                  <a:txBody>
                    <a:bodyPr/>
                    <a:lstStyle/>
                    <a:p>
                      <a:pPr algn="ctr"/>
                      <a:r>
                        <a:rPr lang="en-US" sz="1400" b="1" dirty="0" smtClean="0"/>
                        <a:t>1.6%</a:t>
                      </a:r>
                      <a:endParaRPr lang="en-US" sz="1400" b="1" dirty="0"/>
                    </a:p>
                  </a:txBody>
                  <a:tcPr/>
                </a:tc>
                <a:tc>
                  <a:txBody>
                    <a:bodyPr/>
                    <a:lstStyle/>
                    <a:p>
                      <a:pPr algn="ctr"/>
                      <a:r>
                        <a:rPr lang="en-US" sz="1400" b="1" dirty="0" smtClean="0"/>
                        <a:t>5.7</a:t>
                      </a:r>
                      <a:endParaRPr lang="en-US" sz="1400" b="1" dirty="0"/>
                    </a:p>
                  </a:txBody>
                  <a:tcPr/>
                </a:tc>
              </a:tr>
              <a:tr h="370840">
                <a:tc>
                  <a:txBody>
                    <a:bodyPr/>
                    <a:lstStyle/>
                    <a:p>
                      <a:pPr algn="ctr"/>
                      <a:r>
                        <a:rPr lang="en-US" b="1" dirty="0" smtClean="0"/>
                        <a:t>9</a:t>
                      </a:r>
                      <a:endParaRPr lang="en-US" b="1" dirty="0"/>
                    </a:p>
                  </a:txBody>
                  <a:tcPr/>
                </a:tc>
                <a:tc>
                  <a:txBody>
                    <a:bodyPr/>
                    <a:lstStyle/>
                    <a:p>
                      <a:r>
                        <a:rPr lang="en-US" sz="1400" b="1" dirty="0" smtClean="0"/>
                        <a:t>Cara/ Prime Restaurants</a:t>
                      </a:r>
                      <a:endParaRPr lang="en-US" sz="1400" b="1" dirty="0"/>
                    </a:p>
                  </a:txBody>
                  <a:tcPr/>
                </a:tc>
                <a:tc>
                  <a:txBody>
                    <a:bodyPr/>
                    <a:lstStyle/>
                    <a:p>
                      <a:pPr algn="ctr"/>
                      <a:r>
                        <a:rPr lang="en-US" sz="1400" b="1" dirty="0" smtClean="0"/>
                        <a:t>1.6%</a:t>
                      </a:r>
                      <a:endParaRPr lang="en-US" sz="1400" b="1" dirty="0"/>
                    </a:p>
                  </a:txBody>
                  <a:tcPr/>
                </a:tc>
                <a:tc>
                  <a:txBody>
                    <a:bodyPr/>
                    <a:lstStyle/>
                    <a:p>
                      <a:pPr algn="ctr"/>
                      <a:r>
                        <a:rPr lang="en-US" sz="1400" b="1" dirty="0" smtClean="0"/>
                        <a:t>7.1</a:t>
                      </a:r>
                      <a:endParaRPr lang="en-US" sz="1400" b="1" dirty="0"/>
                    </a:p>
                  </a:txBody>
                  <a:tcPr/>
                </a:tc>
              </a:tr>
              <a:tr h="370840">
                <a:tc>
                  <a:txBody>
                    <a:bodyPr/>
                    <a:lstStyle/>
                    <a:p>
                      <a:pPr algn="ctr"/>
                      <a:r>
                        <a:rPr lang="en-US" b="1" dirty="0" smtClean="0"/>
                        <a:t>10</a:t>
                      </a:r>
                      <a:endParaRPr lang="en-US" b="1" dirty="0"/>
                    </a:p>
                  </a:txBody>
                  <a:tcPr/>
                </a:tc>
                <a:tc>
                  <a:txBody>
                    <a:bodyPr/>
                    <a:lstStyle/>
                    <a:p>
                      <a:r>
                        <a:rPr lang="en-US" sz="1400" b="1" dirty="0" smtClean="0"/>
                        <a:t>Sobeys Inc.</a:t>
                      </a:r>
                      <a:endParaRPr lang="en-US" sz="1400" b="1" dirty="0"/>
                    </a:p>
                  </a:txBody>
                  <a:tcPr/>
                </a:tc>
                <a:tc>
                  <a:txBody>
                    <a:bodyPr/>
                    <a:lstStyle/>
                    <a:p>
                      <a:pPr algn="ctr"/>
                      <a:r>
                        <a:rPr lang="en-US" sz="1400" b="1" dirty="0" smtClean="0"/>
                        <a:t>1.6%</a:t>
                      </a:r>
                      <a:endParaRPr lang="en-US" sz="1400" b="1" dirty="0"/>
                    </a:p>
                  </a:txBody>
                  <a:tcPr/>
                </a:tc>
                <a:tc>
                  <a:txBody>
                    <a:bodyPr/>
                    <a:lstStyle/>
                    <a:p>
                      <a:pPr algn="ctr"/>
                      <a:r>
                        <a:rPr lang="en-US" sz="1400" b="1" dirty="0" smtClean="0"/>
                        <a:t>7.7</a:t>
                      </a:r>
                      <a:endParaRPr lang="en-US" sz="1400" b="1" dirty="0"/>
                    </a:p>
                  </a:txBody>
                  <a:tcPr/>
                </a:tc>
              </a:tr>
            </a:tbl>
          </a:graphicData>
        </a:graphic>
      </p:graphicFrame>
    </p:spTree>
    <p:extLst>
      <p:ext uri="{BB962C8B-B14F-4D97-AF65-F5344CB8AC3E}">
        <p14:creationId xmlns:p14="http://schemas.microsoft.com/office/powerpoint/2010/main" val="387367603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112570"/>
            <a:ext cx="5241220" cy="707886"/>
          </a:xfrm>
          <a:prstGeom prst="rect">
            <a:avLst/>
          </a:prstGeom>
          <a:noFill/>
        </p:spPr>
        <p:txBody>
          <a:bodyPr wrap="square" rtlCol="0">
            <a:spAutoFit/>
          </a:bodyPr>
          <a:lstStyle/>
          <a:p>
            <a:pPr defTabSz="457200"/>
            <a:r>
              <a:rPr lang="en-US" altLang="zh-CN" sz="4000" dirty="0" smtClean="0">
                <a:solidFill>
                  <a:prstClr val="black"/>
                </a:solidFill>
              </a:rPr>
              <a:t>RioCan</a:t>
            </a:r>
            <a:r>
              <a:rPr lang="zh-CN" altLang="en-US" sz="4000" dirty="0" smtClean="0">
                <a:solidFill>
                  <a:prstClr val="black"/>
                </a:solidFill>
              </a:rPr>
              <a:t> </a:t>
            </a:r>
            <a:r>
              <a:rPr lang="en-US" altLang="zh-CN" sz="4000" dirty="0" smtClean="0">
                <a:solidFill>
                  <a:prstClr val="black"/>
                </a:solidFill>
              </a:rPr>
              <a:t>Profile</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059618570"/>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726422356"/>
              </p:ext>
            </p:extLst>
          </p:nvPr>
        </p:nvGraphicFramePr>
        <p:xfrm>
          <a:off x="0" y="6155765"/>
          <a:ext cx="9144000" cy="6876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321547" y="885727"/>
            <a:ext cx="4183530" cy="461665"/>
          </a:xfrm>
          <a:prstGeom prst="rect">
            <a:avLst/>
          </a:prstGeom>
          <a:noFill/>
        </p:spPr>
        <p:txBody>
          <a:bodyPr wrap="square" rtlCol="0">
            <a:spAutoFit/>
          </a:bodyPr>
          <a:lstStyle/>
          <a:p>
            <a:pPr marL="342900" indent="-342900" defTabSz="457200">
              <a:buFont typeface="Arial"/>
              <a:buChar char="•"/>
            </a:pPr>
            <a:r>
              <a:rPr lang="en-US" sz="2400" b="1" dirty="0" smtClean="0">
                <a:solidFill>
                  <a:prstClr val="black"/>
                </a:solidFill>
              </a:rPr>
              <a:t>Lease Rollover Profile</a:t>
            </a:r>
            <a:endParaRPr lang="en-US" sz="2400" b="1" dirty="0">
              <a:solidFill>
                <a:prstClr val="black"/>
              </a:solidFill>
            </a:endParaRPr>
          </a:p>
        </p:txBody>
      </p:sp>
      <p:pic>
        <p:nvPicPr>
          <p:cNvPr id="10" name="Picture 9"/>
          <p:cNvPicPr>
            <a:picLocks noChangeAspect="1"/>
          </p:cNvPicPr>
          <p:nvPr/>
        </p:nvPicPr>
        <p:blipFill>
          <a:blip r:embed="rId12"/>
          <a:stretch>
            <a:fillRect/>
          </a:stretch>
        </p:blipFill>
        <p:spPr>
          <a:xfrm>
            <a:off x="0" y="1418777"/>
            <a:ext cx="9144000" cy="4577201"/>
          </a:xfrm>
          <a:prstGeom prst="rect">
            <a:avLst/>
          </a:prstGeom>
        </p:spPr>
      </p:pic>
    </p:spTree>
    <p:extLst>
      <p:ext uri="{BB962C8B-B14F-4D97-AF65-F5344CB8AC3E}">
        <p14:creationId xmlns:p14="http://schemas.microsoft.com/office/powerpoint/2010/main" val="418648516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934579"/>
            <a:ext cx="4975412"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Historical Occupancy Rates</a:t>
            </a:r>
            <a:endParaRPr lang="en-US" sz="2400" dirty="0">
              <a:solidFill>
                <a:prstClr val="black"/>
              </a:solidFill>
            </a:endParaRPr>
          </a:p>
        </p:txBody>
      </p:sp>
      <p:sp>
        <p:nvSpPr>
          <p:cNvPr id="3" name="TextBox 2"/>
          <p:cNvSpPr txBox="1"/>
          <p:nvPr/>
        </p:nvSpPr>
        <p:spPr>
          <a:xfrm>
            <a:off x="321547" y="112570"/>
            <a:ext cx="5241220" cy="707886"/>
          </a:xfrm>
          <a:prstGeom prst="rect">
            <a:avLst/>
          </a:prstGeom>
          <a:noFill/>
        </p:spPr>
        <p:txBody>
          <a:bodyPr wrap="square" rtlCol="0">
            <a:spAutoFit/>
          </a:bodyPr>
          <a:lstStyle/>
          <a:p>
            <a:pPr defTabSz="457200"/>
            <a:r>
              <a:rPr lang="en-US" altLang="zh-CN" sz="4000" dirty="0" smtClean="0">
                <a:solidFill>
                  <a:prstClr val="black"/>
                </a:solidFill>
              </a:rPr>
              <a:t>RioCan</a:t>
            </a:r>
            <a:r>
              <a:rPr lang="zh-CN" altLang="en-US" sz="4000" dirty="0" smtClean="0">
                <a:solidFill>
                  <a:prstClr val="black"/>
                </a:solidFill>
              </a:rPr>
              <a:t> </a:t>
            </a:r>
            <a:r>
              <a:rPr lang="en-US" altLang="zh-CN" sz="4000" dirty="0" smtClean="0">
                <a:solidFill>
                  <a:prstClr val="black"/>
                </a:solidFill>
              </a:rPr>
              <a:t>Profile</a:t>
            </a:r>
            <a:endParaRPr lang="en-US" sz="4000" dirty="0">
              <a:solidFill>
                <a:prstClr val="black"/>
              </a:solidFill>
            </a:endParaRPr>
          </a:p>
        </p:txBody>
      </p:sp>
      <p:pic>
        <p:nvPicPr>
          <p:cNvPr id="4" name="Picture 3"/>
          <p:cNvPicPr>
            <a:picLocks noChangeAspect="1"/>
          </p:cNvPicPr>
          <p:nvPr/>
        </p:nvPicPr>
        <p:blipFill>
          <a:blip r:embed="rId2"/>
          <a:stretch>
            <a:fillRect/>
          </a:stretch>
        </p:blipFill>
        <p:spPr>
          <a:xfrm>
            <a:off x="0" y="1524730"/>
            <a:ext cx="9131300" cy="4584700"/>
          </a:xfrm>
          <a:prstGeom prst="rect">
            <a:avLst/>
          </a:prstGeom>
        </p:spPr>
      </p:pic>
      <p:graphicFrame>
        <p:nvGraphicFramePr>
          <p:cNvPr id="5" name="Diagram 4"/>
          <p:cNvGraphicFramePr/>
          <p:nvPr>
            <p:extLst>
              <p:ext uri="{D42A27DB-BD31-4B8C-83A1-F6EECF244321}">
                <p14:modId xmlns:p14="http://schemas.microsoft.com/office/powerpoint/2010/main" val="2237306172"/>
              </p:ext>
            </p:extLst>
          </p:nvPr>
        </p:nvGraphicFramePr>
        <p:xfrm>
          <a:off x="0" y="6155765"/>
          <a:ext cx="9144000" cy="687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0990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284945153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874639167"/>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p:cNvPicPr>
            <a:picLocks noChangeAspect="1"/>
          </p:cNvPicPr>
          <p:nvPr/>
        </p:nvPicPr>
        <p:blipFill>
          <a:blip r:embed="rId13"/>
          <a:stretch>
            <a:fillRect/>
          </a:stretch>
        </p:blipFill>
        <p:spPr>
          <a:xfrm>
            <a:off x="393700" y="1797655"/>
            <a:ext cx="8356600" cy="4089400"/>
          </a:xfrm>
          <a:prstGeom prst="rect">
            <a:avLst/>
          </a:prstGeom>
        </p:spPr>
      </p:pic>
      <p:sp>
        <p:nvSpPr>
          <p:cNvPr id="7" name="TextBox 6"/>
          <p:cNvSpPr txBox="1"/>
          <p:nvPr/>
        </p:nvSpPr>
        <p:spPr>
          <a:xfrm>
            <a:off x="393700" y="1052466"/>
            <a:ext cx="7420535" cy="800219"/>
          </a:xfrm>
          <a:prstGeom prst="rect">
            <a:avLst/>
          </a:prstGeom>
          <a:noFill/>
        </p:spPr>
        <p:txBody>
          <a:bodyPr wrap="square" rtlCol="0">
            <a:spAutoFit/>
          </a:bodyPr>
          <a:lstStyle/>
          <a:p>
            <a:pPr marL="457200" indent="-457200" defTabSz="457200">
              <a:buFont typeface="Arial"/>
              <a:buChar char="•"/>
            </a:pPr>
            <a:r>
              <a:rPr lang="en-US" sz="2800" dirty="0" smtClean="0">
                <a:solidFill>
                  <a:prstClr val="black"/>
                </a:solidFill>
              </a:rPr>
              <a:t>4-year Annual Acquisitions – Canada &amp; US</a:t>
            </a:r>
          </a:p>
          <a:p>
            <a:pPr defTabSz="457200"/>
            <a:r>
              <a:rPr lang="en-US" dirty="0">
                <a:solidFill>
                  <a:prstClr val="black"/>
                </a:solidFill>
              </a:rPr>
              <a:t> </a:t>
            </a:r>
            <a:r>
              <a:rPr lang="en-US" dirty="0" smtClean="0">
                <a:solidFill>
                  <a:prstClr val="black"/>
                </a:solidFill>
              </a:rPr>
              <a:t>       ( in million dollars)</a:t>
            </a:r>
            <a:endParaRPr lang="en-US" dirty="0">
              <a:solidFill>
                <a:prstClr val="black"/>
              </a:solidFill>
            </a:endParaRPr>
          </a:p>
        </p:txBody>
      </p:sp>
    </p:spTree>
    <p:extLst>
      <p:ext uri="{BB962C8B-B14F-4D97-AF65-F5344CB8AC3E}">
        <p14:creationId xmlns:p14="http://schemas.microsoft.com/office/powerpoint/2010/main" val="239624956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366781377"/>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375962973"/>
              </p:ext>
            </p:extLst>
          </p:nvPr>
        </p:nvGraphicFramePr>
        <p:xfrm>
          <a:off x="160774" y="6293823"/>
          <a:ext cx="8983226" cy="5496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393700" y="1052466"/>
            <a:ext cx="7420535" cy="523220"/>
          </a:xfrm>
          <a:prstGeom prst="rect">
            <a:avLst/>
          </a:prstGeom>
          <a:noFill/>
        </p:spPr>
        <p:txBody>
          <a:bodyPr wrap="square" rtlCol="0">
            <a:spAutoFit/>
          </a:bodyPr>
          <a:lstStyle/>
          <a:p>
            <a:pPr marL="457200" indent="-457200" defTabSz="457200">
              <a:buFont typeface="Arial"/>
              <a:buChar char="•"/>
            </a:pPr>
            <a:r>
              <a:rPr lang="en-US" sz="2800" dirty="0" smtClean="0">
                <a:solidFill>
                  <a:prstClr val="black"/>
                </a:solidFill>
              </a:rPr>
              <a:t>4-year Annual Record – Canada &amp; US</a:t>
            </a:r>
            <a:endParaRPr lang="en-US" sz="2800" dirty="0">
              <a:solidFill>
                <a:prstClr val="black"/>
              </a:solidFill>
            </a:endParaRPr>
          </a:p>
        </p:txBody>
      </p:sp>
      <p:pic>
        <p:nvPicPr>
          <p:cNvPr id="6" name="Picture 5"/>
          <p:cNvPicPr>
            <a:picLocks noChangeAspect="1"/>
          </p:cNvPicPr>
          <p:nvPr/>
        </p:nvPicPr>
        <p:blipFill>
          <a:blip r:embed="rId13"/>
          <a:stretch>
            <a:fillRect/>
          </a:stretch>
        </p:blipFill>
        <p:spPr>
          <a:xfrm>
            <a:off x="393700" y="1650118"/>
            <a:ext cx="8172824" cy="4535529"/>
          </a:xfrm>
          <a:prstGeom prst="rect">
            <a:avLst/>
          </a:prstGeom>
        </p:spPr>
      </p:pic>
      <p:sp>
        <p:nvSpPr>
          <p:cNvPr id="5" name="Oval 4"/>
          <p:cNvSpPr/>
          <p:nvPr/>
        </p:nvSpPr>
        <p:spPr>
          <a:xfrm>
            <a:off x="4876044" y="1695479"/>
            <a:ext cx="1031907" cy="385568"/>
          </a:xfrm>
          <a:prstGeom prst="ellips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9" name="Straight Arrow Connector 8"/>
          <p:cNvCxnSpPr>
            <a:stCxn id="5" idx="6"/>
          </p:cNvCxnSpPr>
          <p:nvPr/>
        </p:nvCxnSpPr>
        <p:spPr>
          <a:xfrm>
            <a:off x="5907951" y="1888263"/>
            <a:ext cx="272151" cy="4989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180102" y="2472169"/>
            <a:ext cx="1927739" cy="307777"/>
          </a:xfrm>
          <a:prstGeom prst="rect">
            <a:avLst/>
          </a:prstGeom>
          <a:noFill/>
        </p:spPr>
        <p:txBody>
          <a:bodyPr wrap="square" rtlCol="0">
            <a:spAutoFit/>
          </a:bodyPr>
          <a:lstStyle/>
          <a:p>
            <a:pPr defTabSz="457200"/>
            <a:r>
              <a:rPr lang="en-US" sz="1400" dirty="0" smtClean="0">
                <a:solidFill>
                  <a:prstClr val="black"/>
                </a:solidFill>
              </a:rPr>
              <a:t>Cap rate = NOI/ Value</a:t>
            </a:r>
            <a:endParaRPr lang="en-US" sz="1400" dirty="0">
              <a:solidFill>
                <a:prstClr val="black"/>
              </a:solidFill>
            </a:endParaRPr>
          </a:p>
        </p:txBody>
      </p:sp>
      <p:sp>
        <p:nvSpPr>
          <p:cNvPr id="11" name="Rectangle 10"/>
          <p:cNvSpPr/>
          <p:nvPr/>
        </p:nvSpPr>
        <p:spPr>
          <a:xfrm>
            <a:off x="6180102" y="2472169"/>
            <a:ext cx="1927739" cy="307777"/>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5250252" y="2891757"/>
            <a:ext cx="3316272" cy="249485"/>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19050" cmpd="sng">
            <a:solidFill>
              <a:srgbClr val="E684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5250252" y="3878356"/>
            <a:ext cx="3316272" cy="238145"/>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E684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5250252" y="4751554"/>
            <a:ext cx="3316272" cy="238144"/>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5250252" y="5590730"/>
            <a:ext cx="3316272" cy="283506"/>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E6842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39233600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597686111"/>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151551093"/>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p:cNvPicPr>
            <a:picLocks noChangeAspect="1"/>
          </p:cNvPicPr>
          <p:nvPr/>
        </p:nvPicPr>
        <p:blipFill>
          <a:blip r:embed="rId13"/>
          <a:stretch>
            <a:fillRect/>
          </a:stretch>
        </p:blipFill>
        <p:spPr>
          <a:xfrm>
            <a:off x="321547" y="1922414"/>
            <a:ext cx="8002494" cy="4263233"/>
          </a:xfrm>
          <a:prstGeom prst="rect">
            <a:avLst/>
          </a:prstGeom>
        </p:spPr>
      </p:pic>
      <p:sp>
        <p:nvSpPr>
          <p:cNvPr id="9" name="TextBox 8"/>
          <p:cNvSpPr txBox="1"/>
          <p:nvPr/>
        </p:nvSpPr>
        <p:spPr>
          <a:xfrm>
            <a:off x="321547" y="1234746"/>
            <a:ext cx="5976471"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Assets Acquired (</a:t>
            </a:r>
            <a:r>
              <a:rPr lang="en-US" sz="2400" dirty="0">
                <a:solidFill>
                  <a:prstClr val="black"/>
                </a:solidFill>
              </a:rPr>
              <a:t>U.S.)</a:t>
            </a:r>
            <a:r>
              <a:rPr lang="en-US" sz="2400" dirty="0" smtClean="0">
                <a:solidFill>
                  <a:prstClr val="black"/>
                </a:solidFill>
              </a:rPr>
              <a:t> - RPAI</a:t>
            </a:r>
            <a:endParaRPr lang="en-US" sz="2400" dirty="0">
              <a:solidFill>
                <a:prstClr val="black"/>
              </a:solidFill>
            </a:endParaRPr>
          </a:p>
        </p:txBody>
      </p:sp>
    </p:spTree>
    <p:extLst>
      <p:ext uri="{BB962C8B-B14F-4D97-AF65-F5344CB8AC3E}">
        <p14:creationId xmlns:p14="http://schemas.microsoft.com/office/powerpoint/2010/main" val="2230480422"/>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279696661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4006356074"/>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321547" y="1234746"/>
            <a:ext cx="5976471"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Assets Acquired (U.S.) -Dunhill</a:t>
            </a:r>
            <a:endParaRPr lang="en-US" sz="2400" dirty="0">
              <a:solidFill>
                <a:prstClr val="black"/>
              </a:solidFill>
            </a:endParaRPr>
          </a:p>
        </p:txBody>
      </p:sp>
      <p:pic>
        <p:nvPicPr>
          <p:cNvPr id="5" name="Picture 4"/>
          <p:cNvPicPr>
            <a:picLocks noChangeAspect="1"/>
          </p:cNvPicPr>
          <p:nvPr/>
        </p:nvPicPr>
        <p:blipFill>
          <a:blip r:embed="rId13"/>
          <a:stretch>
            <a:fillRect/>
          </a:stretch>
        </p:blipFill>
        <p:spPr>
          <a:xfrm>
            <a:off x="330200" y="1985683"/>
            <a:ext cx="8483600" cy="3454400"/>
          </a:xfrm>
          <a:prstGeom prst="rect">
            <a:avLst/>
          </a:prstGeom>
        </p:spPr>
      </p:pic>
    </p:spTree>
    <p:extLst>
      <p:ext uri="{BB962C8B-B14F-4D97-AF65-F5344CB8AC3E}">
        <p14:creationId xmlns:p14="http://schemas.microsoft.com/office/powerpoint/2010/main" val="426720128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419626591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119675385"/>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a:off x="321547" y="1234746"/>
            <a:ext cx="5976471" cy="46166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Cedar Dissolution</a:t>
            </a:r>
            <a:endParaRPr lang="en-US" sz="2400" dirty="0">
              <a:solidFill>
                <a:prstClr val="black"/>
              </a:solidFill>
            </a:endParaRPr>
          </a:p>
        </p:txBody>
      </p:sp>
      <p:sp>
        <p:nvSpPr>
          <p:cNvPr id="7" name="Rectangle 6"/>
          <p:cNvSpPr/>
          <p:nvPr/>
        </p:nvSpPr>
        <p:spPr>
          <a:xfrm>
            <a:off x="321547" y="2040983"/>
            <a:ext cx="8583394" cy="3139321"/>
          </a:xfrm>
          <a:prstGeom prst="rect">
            <a:avLst/>
          </a:prstGeom>
        </p:spPr>
        <p:txBody>
          <a:bodyPr wrap="square">
            <a:spAutoFit/>
          </a:bodyPr>
          <a:lstStyle/>
          <a:p>
            <a:pPr marL="342900" indent="-342900" defTabSz="457200" fontAlgn="base">
              <a:buFont typeface="Wingdings" charset="2"/>
              <a:buChar char="Ø"/>
            </a:pPr>
            <a:r>
              <a:rPr lang="en-US" sz="2000" dirty="0">
                <a:solidFill>
                  <a:prstClr val="black"/>
                </a:solidFill>
              </a:rPr>
              <a:t>In October 2012, RioCan and Cedar Realty Trust entered into an agreement to dissolve their joint venture formed in late 2009</a:t>
            </a:r>
            <a:r>
              <a:rPr lang="en-US" sz="2000" dirty="0" smtClean="0">
                <a:solidFill>
                  <a:prstClr val="black"/>
                </a:solidFill>
              </a:rPr>
              <a:t>.</a:t>
            </a:r>
          </a:p>
          <a:p>
            <a:pPr marL="342900" indent="-342900" defTabSz="457200" fontAlgn="base">
              <a:buFont typeface="Wingdings" charset="2"/>
              <a:buChar char="Ø"/>
            </a:pPr>
            <a:endParaRPr lang="en-US" sz="2000" dirty="0" smtClean="0">
              <a:solidFill>
                <a:prstClr val="black"/>
              </a:solidFill>
            </a:endParaRPr>
          </a:p>
          <a:p>
            <a:pPr marL="342900" indent="-342900" defTabSz="457200" fontAlgn="base">
              <a:buFont typeface="Wingdings" charset="2"/>
              <a:buChar char="Ø"/>
            </a:pPr>
            <a:r>
              <a:rPr lang="en-US" sz="2000" dirty="0">
                <a:solidFill>
                  <a:prstClr val="black"/>
                </a:solidFill>
              </a:rPr>
              <a:t>In January 2013, RioCan opened a regional office in Mount Laurel, New Jersey and effective February 1, 2013 RioCan assumed property and asset management functions for its Northeast portfolio. </a:t>
            </a:r>
            <a:endParaRPr lang="en-US" sz="2000" dirty="0" smtClean="0">
              <a:solidFill>
                <a:prstClr val="black"/>
              </a:solidFill>
            </a:endParaRPr>
          </a:p>
          <a:p>
            <a:pPr marL="342900" indent="-342900" defTabSz="457200" fontAlgn="base">
              <a:buFont typeface="Wingdings" charset="2"/>
              <a:buChar char="Ø"/>
            </a:pPr>
            <a:endParaRPr lang="en-US" sz="2000" dirty="0" smtClean="0">
              <a:solidFill>
                <a:prstClr val="black"/>
              </a:solidFill>
            </a:endParaRPr>
          </a:p>
          <a:p>
            <a:pPr marL="342900" indent="-342900" defTabSz="457200" fontAlgn="base">
              <a:buFont typeface="Wingdings" charset="2"/>
              <a:buChar char="Ø"/>
            </a:pPr>
            <a:r>
              <a:rPr lang="en-US" sz="2000" dirty="0">
                <a:solidFill>
                  <a:prstClr val="black"/>
                </a:solidFill>
              </a:rPr>
              <a:t>In February 2013, RioCan sold its entire position of 9.4 million shares of Cedar for $48 million</a:t>
            </a:r>
          </a:p>
          <a:p>
            <a:pPr defTabSz="457200" fontAlgn="base"/>
            <a:endParaRPr lang="en-US" dirty="0">
              <a:solidFill>
                <a:prstClr val="black"/>
              </a:solidFill>
            </a:endParaRPr>
          </a:p>
        </p:txBody>
      </p:sp>
    </p:spTree>
    <p:extLst>
      <p:ext uri="{BB962C8B-B14F-4D97-AF65-F5344CB8AC3E}">
        <p14:creationId xmlns:p14="http://schemas.microsoft.com/office/powerpoint/2010/main" val="271099213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141071921"/>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40030016"/>
              </p:ext>
            </p:extLst>
          </p:nvPr>
        </p:nvGraphicFramePr>
        <p:xfrm>
          <a:off x="160774" y="6155765"/>
          <a:ext cx="8983226" cy="687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7" y="1321992"/>
            <a:ext cx="7562078" cy="3416320"/>
          </a:xfrm>
          <a:prstGeom prst="rect">
            <a:avLst/>
          </a:prstGeom>
        </p:spPr>
        <p:txBody>
          <a:bodyPr wrap="square">
            <a:spAutoFit/>
          </a:bodyPr>
          <a:lstStyle/>
          <a:p>
            <a:pPr marL="342900" indent="-342900" defTabSz="457200">
              <a:buFont typeface="Arial"/>
              <a:buChar char="•"/>
            </a:pPr>
            <a:r>
              <a:rPr lang="en-US" sz="2400" dirty="0" smtClean="0">
                <a:solidFill>
                  <a:prstClr val="black"/>
                </a:solidFill>
              </a:rPr>
              <a:t>Acquisition Completed</a:t>
            </a:r>
            <a:r>
              <a:rPr lang="en-US" sz="2400" i="1" dirty="0" smtClean="0">
                <a:solidFill>
                  <a:prstClr val="black"/>
                </a:solidFill>
              </a:rPr>
              <a:t> (As of December 31, 2013)</a:t>
            </a:r>
          </a:p>
          <a:p>
            <a:pPr defTabSz="457200"/>
            <a:endParaRPr lang="en-US" sz="2400" i="1" dirty="0" smtClean="0">
              <a:solidFill>
                <a:prstClr val="black"/>
              </a:solidFill>
            </a:endParaRPr>
          </a:p>
          <a:p>
            <a:pPr marL="342900" indent="-342900" defTabSz="457200">
              <a:buFont typeface="Wingdings" charset="2"/>
              <a:buChar char="Ø"/>
            </a:pPr>
            <a:r>
              <a:rPr lang="en-US" sz="2400" dirty="0" smtClean="0">
                <a:solidFill>
                  <a:prstClr val="black"/>
                </a:solidFill>
              </a:rPr>
              <a:t>Canada: acquired </a:t>
            </a:r>
            <a:r>
              <a:rPr lang="en-US" sz="2400" dirty="0">
                <a:solidFill>
                  <a:prstClr val="black"/>
                </a:solidFill>
              </a:rPr>
              <a:t>the remaining 40% interest in </a:t>
            </a:r>
            <a:r>
              <a:rPr lang="en-US" sz="2400" dirty="0" err="1">
                <a:solidFill>
                  <a:prstClr val="black"/>
                </a:solidFill>
              </a:rPr>
              <a:t>Whiteshield</a:t>
            </a:r>
            <a:r>
              <a:rPr lang="en-US" sz="2400" dirty="0">
                <a:solidFill>
                  <a:prstClr val="black"/>
                </a:solidFill>
              </a:rPr>
              <a:t> </a:t>
            </a:r>
            <a:r>
              <a:rPr lang="en-US" sz="2400" dirty="0" smtClean="0">
                <a:solidFill>
                  <a:prstClr val="black"/>
                </a:solidFill>
              </a:rPr>
              <a:t>Plaza. </a:t>
            </a:r>
            <a:endParaRPr lang="en-US" sz="2400" dirty="0">
              <a:solidFill>
                <a:prstClr val="black"/>
              </a:solidFill>
            </a:endParaRPr>
          </a:p>
          <a:p>
            <a:pPr marL="342900" indent="-342900" defTabSz="457200">
              <a:buFont typeface="Wingdings" charset="2"/>
              <a:buChar char="Ø"/>
            </a:pPr>
            <a:endParaRPr lang="en-US" sz="2400" dirty="0" smtClean="0">
              <a:solidFill>
                <a:prstClr val="black"/>
              </a:solidFill>
            </a:endParaRPr>
          </a:p>
          <a:p>
            <a:pPr marL="342900" indent="-342900" defTabSz="457200">
              <a:buFont typeface="Wingdings" charset="2"/>
              <a:buChar char="Ø"/>
            </a:pPr>
            <a:r>
              <a:rPr lang="en-US" sz="2400" dirty="0" smtClean="0">
                <a:solidFill>
                  <a:prstClr val="black"/>
                </a:solidFill>
              </a:rPr>
              <a:t>US: acquired </a:t>
            </a:r>
            <a:r>
              <a:rPr lang="en-US" sz="2400" dirty="0">
                <a:solidFill>
                  <a:prstClr val="black"/>
                </a:solidFill>
              </a:rPr>
              <a:t>100% interest in a 64,329 square foot single-tenant building at </a:t>
            </a:r>
            <a:r>
              <a:rPr lang="en-US" sz="2400" dirty="0" err="1">
                <a:solidFill>
                  <a:prstClr val="black"/>
                </a:solidFill>
              </a:rPr>
              <a:t>Riverpark</a:t>
            </a:r>
            <a:r>
              <a:rPr lang="en-US" sz="2400" dirty="0">
                <a:solidFill>
                  <a:prstClr val="black"/>
                </a:solidFill>
              </a:rPr>
              <a:t> Shopping Center in </a:t>
            </a:r>
            <a:r>
              <a:rPr lang="en-US" sz="2400" dirty="0" err="1">
                <a:solidFill>
                  <a:prstClr val="black"/>
                </a:solidFill>
              </a:rPr>
              <a:t>SugarLand</a:t>
            </a:r>
            <a:r>
              <a:rPr lang="en-US" sz="2400" dirty="0">
                <a:solidFill>
                  <a:prstClr val="black"/>
                </a:solidFill>
              </a:rPr>
              <a:t> (Houston), Texas. </a:t>
            </a:r>
            <a:endParaRPr lang="en-US" sz="2400" dirty="0" smtClean="0">
              <a:solidFill>
                <a:prstClr val="black"/>
              </a:solidFill>
            </a:endParaRPr>
          </a:p>
          <a:p>
            <a:pPr marL="342900" indent="-342900" defTabSz="457200">
              <a:buFont typeface="Wingdings" charset="2"/>
              <a:buChar char="Ø"/>
            </a:pPr>
            <a:endParaRPr lang="en-US" sz="2400" dirty="0">
              <a:solidFill>
                <a:prstClr val="black"/>
              </a:solidFill>
            </a:endParaRPr>
          </a:p>
        </p:txBody>
      </p:sp>
    </p:spTree>
    <p:extLst>
      <p:ext uri="{BB962C8B-B14F-4D97-AF65-F5344CB8AC3E}">
        <p14:creationId xmlns:p14="http://schemas.microsoft.com/office/powerpoint/2010/main" val="4282822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Past Performance</a:t>
            </a:r>
            <a:endParaRPr lang="en-CA"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5555"/>
            <a:ext cx="6984776" cy="531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85899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4" y="30815"/>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62614924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28667956"/>
              </p:ext>
            </p:extLst>
          </p:nvPr>
        </p:nvGraphicFramePr>
        <p:xfrm>
          <a:off x="160774" y="6155765"/>
          <a:ext cx="8983226" cy="6876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160774" y="738701"/>
            <a:ext cx="7562078" cy="461665"/>
          </a:xfrm>
          <a:prstGeom prst="rect">
            <a:avLst/>
          </a:prstGeom>
        </p:spPr>
        <p:txBody>
          <a:bodyPr wrap="square">
            <a:spAutoFit/>
          </a:bodyPr>
          <a:lstStyle/>
          <a:p>
            <a:pPr marL="342900" indent="-342900" defTabSz="457200">
              <a:buFont typeface="Arial"/>
              <a:buChar char="•"/>
            </a:pPr>
            <a:r>
              <a:rPr lang="en-US" sz="2400" dirty="0" smtClean="0">
                <a:solidFill>
                  <a:prstClr val="black"/>
                </a:solidFill>
              </a:rPr>
              <a:t>Recent Enclosed Acquisition</a:t>
            </a:r>
          </a:p>
        </p:txBody>
      </p:sp>
      <p:pic>
        <p:nvPicPr>
          <p:cNvPr id="5" name="Picture 4"/>
          <p:cNvPicPr>
            <a:picLocks noChangeAspect="1"/>
          </p:cNvPicPr>
          <p:nvPr/>
        </p:nvPicPr>
        <p:blipFill>
          <a:blip r:embed="rId13"/>
          <a:stretch>
            <a:fillRect/>
          </a:stretch>
        </p:blipFill>
        <p:spPr>
          <a:xfrm>
            <a:off x="160774" y="1320230"/>
            <a:ext cx="8367059" cy="4644011"/>
          </a:xfrm>
          <a:prstGeom prst="rect">
            <a:avLst/>
          </a:prstGeom>
        </p:spPr>
      </p:pic>
    </p:spTree>
    <p:extLst>
      <p:ext uri="{BB962C8B-B14F-4D97-AF65-F5344CB8AC3E}">
        <p14:creationId xmlns:p14="http://schemas.microsoft.com/office/powerpoint/2010/main" val="279806523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17927216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865158578"/>
              </p:ext>
            </p:extLst>
          </p:nvPr>
        </p:nvGraphicFramePr>
        <p:xfrm>
          <a:off x="160774" y="6230471"/>
          <a:ext cx="8983226" cy="6129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7" y="1321992"/>
            <a:ext cx="7562078" cy="2308324"/>
          </a:xfrm>
          <a:prstGeom prst="rect">
            <a:avLst/>
          </a:prstGeom>
        </p:spPr>
        <p:txBody>
          <a:bodyPr wrap="square">
            <a:spAutoFit/>
          </a:bodyPr>
          <a:lstStyle/>
          <a:p>
            <a:pPr marL="342900" indent="-342900" defTabSz="457200">
              <a:buFont typeface="Arial"/>
              <a:buChar char="•"/>
            </a:pPr>
            <a:r>
              <a:rPr lang="en-US" sz="2400" dirty="0" smtClean="0">
                <a:solidFill>
                  <a:prstClr val="black"/>
                </a:solidFill>
              </a:rPr>
              <a:t>Acquisition Under Contract (Firm)</a:t>
            </a:r>
          </a:p>
          <a:p>
            <a:pPr defTabSz="457200"/>
            <a:endParaRPr lang="en-US" sz="2400" i="1" dirty="0" smtClean="0">
              <a:solidFill>
                <a:prstClr val="black"/>
              </a:solidFill>
            </a:endParaRPr>
          </a:p>
          <a:p>
            <a:pPr marL="342900" indent="-342900" defTabSz="457200">
              <a:buFont typeface="Wingdings" charset="2"/>
              <a:buChar char="Ø"/>
            </a:pPr>
            <a:r>
              <a:rPr lang="en-US" sz="2400" dirty="0" smtClean="0">
                <a:solidFill>
                  <a:prstClr val="black"/>
                </a:solidFill>
              </a:rPr>
              <a:t>Canada: the </a:t>
            </a:r>
            <a:r>
              <a:rPr lang="en-US" sz="2400" dirty="0">
                <a:solidFill>
                  <a:prstClr val="black"/>
                </a:solidFill>
              </a:rPr>
              <a:t>acquisition of University Plaza under firm contract at a purchase price of $22 million at a capitalization rate of 6.8%. </a:t>
            </a:r>
            <a:endParaRPr lang="en-US" sz="2400" dirty="0" smtClean="0">
              <a:solidFill>
                <a:prstClr val="black"/>
              </a:solidFill>
            </a:endParaRPr>
          </a:p>
          <a:p>
            <a:pPr defTabSz="457200"/>
            <a:endParaRPr lang="en-US" sz="2400" dirty="0">
              <a:solidFill>
                <a:prstClr val="black"/>
              </a:solidFill>
            </a:endParaRPr>
          </a:p>
        </p:txBody>
      </p:sp>
    </p:spTree>
    <p:extLst>
      <p:ext uri="{BB962C8B-B14F-4D97-AF65-F5344CB8AC3E}">
        <p14:creationId xmlns:p14="http://schemas.microsoft.com/office/powerpoint/2010/main" val="154435201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2501177517"/>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p:cNvGraphicFramePr/>
          <p:nvPr>
            <p:extLst>
              <p:ext uri="{D42A27DB-BD31-4B8C-83A1-F6EECF244321}">
                <p14:modId xmlns:p14="http://schemas.microsoft.com/office/powerpoint/2010/main" val="2459062410"/>
              </p:ext>
            </p:extLst>
          </p:nvPr>
        </p:nvGraphicFramePr>
        <p:xfrm>
          <a:off x="160774" y="6245412"/>
          <a:ext cx="8983226" cy="5980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Rectangle 5"/>
          <p:cNvSpPr/>
          <p:nvPr/>
        </p:nvSpPr>
        <p:spPr>
          <a:xfrm>
            <a:off x="605428" y="1329160"/>
            <a:ext cx="8405071" cy="3908762"/>
          </a:xfrm>
          <a:prstGeom prst="rect">
            <a:avLst/>
          </a:prstGeom>
        </p:spPr>
        <p:txBody>
          <a:bodyPr wrap="square">
            <a:spAutoFit/>
          </a:bodyPr>
          <a:lstStyle/>
          <a:p>
            <a:pPr defTabSz="457200" fontAlgn="base"/>
            <a:endParaRPr lang="en-US" sz="2000" dirty="0" smtClean="0">
              <a:solidFill>
                <a:prstClr val="black"/>
              </a:solidFill>
            </a:endParaRPr>
          </a:p>
          <a:p>
            <a:pPr marL="342900" indent="-342900" defTabSz="457200" fontAlgn="base">
              <a:buFont typeface="Wingdings" charset="2"/>
              <a:buChar char="Ø"/>
            </a:pPr>
            <a:r>
              <a:rPr lang="en-US" sz="2000" dirty="0" smtClean="0">
                <a:solidFill>
                  <a:prstClr val="black"/>
                </a:solidFill>
              </a:rPr>
              <a:t>On </a:t>
            </a:r>
            <a:r>
              <a:rPr lang="en-US" sz="2000" dirty="0">
                <a:solidFill>
                  <a:prstClr val="black"/>
                </a:solidFill>
              </a:rPr>
              <a:t>January 28, 2014, RioCan sold </a:t>
            </a:r>
            <a:r>
              <a:rPr lang="en-US" sz="2000" dirty="0" smtClean="0">
                <a:solidFill>
                  <a:prstClr val="black"/>
                </a:solidFill>
              </a:rPr>
              <a:t>the Madawaska </a:t>
            </a:r>
            <a:r>
              <a:rPr lang="en-US" sz="2000" dirty="0">
                <a:solidFill>
                  <a:prstClr val="black"/>
                </a:solidFill>
              </a:rPr>
              <a:t>Centre, located in </a:t>
            </a:r>
            <a:r>
              <a:rPr lang="en-US" sz="2000" dirty="0" err="1">
                <a:solidFill>
                  <a:prstClr val="black"/>
                </a:solidFill>
              </a:rPr>
              <a:t>Edmundston</a:t>
            </a:r>
            <a:r>
              <a:rPr lang="en-US" sz="2000" dirty="0">
                <a:solidFill>
                  <a:prstClr val="black"/>
                </a:solidFill>
              </a:rPr>
              <a:t>, New Brunswick for $1 million</a:t>
            </a:r>
            <a:r>
              <a:rPr lang="en-US" sz="2000" dirty="0" smtClean="0">
                <a:solidFill>
                  <a:prstClr val="black"/>
                </a:solidFill>
              </a:rPr>
              <a:t>.</a:t>
            </a:r>
          </a:p>
          <a:p>
            <a:pPr defTabSz="457200" fontAlgn="base"/>
            <a:endParaRPr lang="en-US" sz="2000" dirty="0">
              <a:solidFill>
                <a:prstClr val="black"/>
              </a:solidFill>
            </a:endParaRPr>
          </a:p>
          <a:p>
            <a:pPr marL="342900" indent="-342900" defTabSz="457200" fontAlgn="base">
              <a:buFont typeface="Wingdings" charset="2"/>
              <a:buChar char="Ø"/>
            </a:pPr>
            <a:r>
              <a:rPr lang="en-US" sz="2000" dirty="0">
                <a:solidFill>
                  <a:prstClr val="black"/>
                </a:solidFill>
              </a:rPr>
              <a:t>On January 31, 2014, RioCan sold </a:t>
            </a:r>
            <a:r>
              <a:rPr lang="en-US" sz="2000" dirty="0" smtClean="0">
                <a:solidFill>
                  <a:prstClr val="black"/>
                </a:solidFill>
              </a:rPr>
              <a:t>the Mega </a:t>
            </a:r>
            <a:r>
              <a:rPr lang="en-US" sz="2000" dirty="0">
                <a:solidFill>
                  <a:prstClr val="black"/>
                </a:solidFill>
              </a:rPr>
              <a:t>Centre Beauport located in Quebec City for $47 </a:t>
            </a:r>
            <a:r>
              <a:rPr lang="en-US" sz="2000" dirty="0" smtClean="0">
                <a:solidFill>
                  <a:prstClr val="black"/>
                </a:solidFill>
              </a:rPr>
              <a:t>million.</a:t>
            </a:r>
          </a:p>
          <a:p>
            <a:pPr defTabSz="457200" fontAlgn="base"/>
            <a:endParaRPr lang="en-US" sz="2000" dirty="0" smtClean="0">
              <a:solidFill>
                <a:prstClr val="black"/>
              </a:solidFill>
            </a:endParaRPr>
          </a:p>
          <a:p>
            <a:pPr marL="342900" indent="-342900" defTabSz="457200" fontAlgn="base">
              <a:buFont typeface="Wingdings" charset="2"/>
              <a:buChar char="Ø"/>
            </a:pPr>
            <a:r>
              <a:rPr lang="en-US" sz="2000" dirty="0" smtClean="0">
                <a:solidFill>
                  <a:prstClr val="black"/>
                </a:solidFill>
              </a:rPr>
              <a:t>On </a:t>
            </a:r>
            <a:r>
              <a:rPr lang="en-US" sz="2000" dirty="0">
                <a:solidFill>
                  <a:prstClr val="black"/>
                </a:solidFill>
              </a:rPr>
              <a:t>February 27, 2014, RioCan sold its 26,000 square foot interest (52,000 square feet at 100%) in the Canadian Tire unit at </a:t>
            </a:r>
            <a:r>
              <a:rPr lang="en-US" sz="2000" dirty="0" err="1">
                <a:solidFill>
                  <a:prstClr val="black"/>
                </a:solidFill>
              </a:rPr>
              <a:t>Millcroft</a:t>
            </a:r>
            <a:r>
              <a:rPr lang="en-US" sz="2000" dirty="0">
                <a:solidFill>
                  <a:prstClr val="black"/>
                </a:solidFill>
              </a:rPr>
              <a:t> Shopping Centre in </a:t>
            </a:r>
            <a:r>
              <a:rPr lang="en-US" sz="2000" dirty="0" err="1">
                <a:solidFill>
                  <a:prstClr val="black"/>
                </a:solidFill>
              </a:rPr>
              <a:t>Millcroft</a:t>
            </a:r>
            <a:r>
              <a:rPr lang="en-US" sz="2000" dirty="0">
                <a:solidFill>
                  <a:prstClr val="black"/>
                </a:solidFill>
              </a:rPr>
              <a:t>, Ontario for $3 </a:t>
            </a:r>
            <a:r>
              <a:rPr lang="en-US" sz="2000" dirty="0" smtClean="0">
                <a:solidFill>
                  <a:prstClr val="black"/>
                </a:solidFill>
              </a:rPr>
              <a:t>million. </a:t>
            </a:r>
            <a:endParaRPr lang="en-US" sz="2000" dirty="0">
              <a:solidFill>
                <a:prstClr val="black"/>
              </a:solidFill>
            </a:endParaRPr>
          </a:p>
          <a:p>
            <a:pPr defTabSz="457200"/>
            <a:endParaRPr lang="en-US" sz="2400" i="1" dirty="0" smtClean="0">
              <a:solidFill>
                <a:prstClr val="black"/>
              </a:solidFill>
            </a:endParaRPr>
          </a:p>
          <a:p>
            <a:pPr defTabSz="457200"/>
            <a:endParaRPr lang="en-US" sz="2400" dirty="0">
              <a:solidFill>
                <a:prstClr val="black"/>
              </a:solidFill>
            </a:endParaRPr>
          </a:p>
        </p:txBody>
      </p:sp>
      <p:sp>
        <p:nvSpPr>
          <p:cNvPr id="5" name="TextBox 4"/>
          <p:cNvSpPr txBox="1"/>
          <p:nvPr/>
        </p:nvSpPr>
        <p:spPr>
          <a:xfrm>
            <a:off x="321547" y="1098327"/>
            <a:ext cx="3929529" cy="461665"/>
          </a:xfrm>
          <a:prstGeom prst="rect">
            <a:avLst/>
          </a:prstGeom>
          <a:noFill/>
        </p:spPr>
        <p:txBody>
          <a:bodyPr wrap="square" rtlCol="0">
            <a:spAutoFit/>
          </a:bodyPr>
          <a:lstStyle/>
          <a:p>
            <a:pPr marL="342900" indent="-342900" defTabSz="457200">
              <a:buFont typeface="Arial"/>
              <a:buChar char="•"/>
            </a:pPr>
            <a:r>
              <a:rPr lang="en-US" sz="2400" dirty="0">
                <a:solidFill>
                  <a:prstClr val="black"/>
                </a:solidFill>
              </a:rPr>
              <a:t>Disposition Pipeline</a:t>
            </a:r>
          </a:p>
        </p:txBody>
      </p:sp>
    </p:spTree>
    <p:extLst>
      <p:ext uri="{BB962C8B-B14F-4D97-AF65-F5344CB8AC3E}">
        <p14:creationId xmlns:p14="http://schemas.microsoft.com/office/powerpoint/2010/main" val="18963987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203036294"/>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962968545"/>
              </p:ext>
            </p:extLst>
          </p:nvPr>
        </p:nvGraphicFramePr>
        <p:xfrm>
          <a:off x="160774" y="6230471"/>
          <a:ext cx="8983226" cy="6129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6" y="1321992"/>
            <a:ext cx="8405071" cy="830997"/>
          </a:xfrm>
          <a:prstGeom prst="rect">
            <a:avLst/>
          </a:prstGeom>
        </p:spPr>
        <p:txBody>
          <a:bodyPr wrap="square">
            <a:spAutoFit/>
          </a:bodyPr>
          <a:lstStyle/>
          <a:p>
            <a:pPr defTabSz="457200"/>
            <a:endParaRPr lang="en-US" sz="2400" i="1" dirty="0" smtClean="0">
              <a:solidFill>
                <a:prstClr val="black"/>
              </a:solidFill>
            </a:endParaRPr>
          </a:p>
          <a:p>
            <a:pPr defTabSz="457200"/>
            <a:endParaRPr lang="en-US" sz="2400" dirty="0">
              <a:solidFill>
                <a:prstClr val="black"/>
              </a:solidFill>
            </a:endParaRPr>
          </a:p>
        </p:txBody>
      </p:sp>
      <p:sp>
        <p:nvSpPr>
          <p:cNvPr id="7" name="Rectangle 6"/>
          <p:cNvSpPr/>
          <p:nvPr/>
        </p:nvSpPr>
        <p:spPr>
          <a:xfrm>
            <a:off x="160773" y="1225690"/>
            <a:ext cx="8983225" cy="3600986"/>
          </a:xfrm>
          <a:prstGeom prst="rect">
            <a:avLst/>
          </a:prstGeom>
        </p:spPr>
        <p:txBody>
          <a:bodyPr wrap="square">
            <a:spAutoFit/>
          </a:bodyPr>
          <a:lstStyle/>
          <a:p>
            <a:pPr marL="342900" indent="-342900" defTabSz="457200" fontAlgn="base">
              <a:buFont typeface="Arial"/>
              <a:buChar char="•"/>
            </a:pPr>
            <a:r>
              <a:rPr lang="en-US" sz="2400" dirty="0">
                <a:solidFill>
                  <a:prstClr val="black"/>
                </a:solidFill>
              </a:rPr>
              <a:t>Development acquisitions completed during the First </a:t>
            </a:r>
            <a:r>
              <a:rPr lang="en-US" sz="2400" dirty="0" smtClean="0">
                <a:solidFill>
                  <a:prstClr val="black"/>
                </a:solidFill>
              </a:rPr>
              <a:t>Quarter</a:t>
            </a:r>
          </a:p>
          <a:p>
            <a:pPr defTabSz="457200" fontAlgn="base"/>
            <a:endParaRPr lang="en-US" sz="2400" dirty="0" smtClean="0">
              <a:solidFill>
                <a:prstClr val="black"/>
              </a:solidFill>
            </a:endParaRPr>
          </a:p>
          <a:p>
            <a:pPr marL="342900" indent="-342900" defTabSz="457200" fontAlgn="base">
              <a:buFont typeface="Wingdings" charset="2"/>
              <a:buChar char="Ø"/>
            </a:pPr>
            <a:r>
              <a:rPr lang="en-US" sz="2000" dirty="0" smtClean="0">
                <a:solidFill>
                  <a:prstClr val="black"/>
                </a:solidFill>
              </a:rPr>
              <a:t> </a:t>
            </a:r>
            <a:r>
              <a:rPr lang="en-US" sz="2000" dirty="0">
                <a:solidFill>
                  <a:prstClr val="black"/>
                </a:solidFill>
              </a:rPr>
              <a:t>January 10, </a:t>
            </a:r>
            <a:r>
              <a:rPr lang="en-US" sz="2000" dirty="0" smtClean="0">
                <a:solidFill>
                  <a:prstClr val="black"/>
                </a:solidFill>
              </a:rPr>
              <a:t>2014, </a:t>
            </a:r>
            <a:r>
              <a:rPr lang="en-US" sz="2000" dirty="0">
                <a:solidFill>
                  <a:prstClr val="black"/>
                </a:solidFill>
              </a:rPr>
              <a:t>acquisition by the joint venture between RioCan and </a:t>
            </a:r>
            <a:r>
              <a:rPr lang="en-US" sz="2000" dirty="0" err="1" smtClean="0">
                <a:solidFill>
                  <a:prstClr val="black"/>
                </a:solidFill>
              </a:rPr>
              <a:t>Kimco</a:t>
            </a:r>
            <a:endParaRPr lang="en-US" sz="2000" dirty="0" smtClean="0">
              <a:solidFill>
                <a:prstClr val="black"/>
              </a:solidFill>
            </a:endParaRPr>
          </a:p>
          <a:p>
            <a:pPr marL="342900" indent="-342900" defTabSz="457200" fontAlgn="base">
              <a:buFont typeface="Wingdings" charset="2"/>
              <a:buChar char="Ø"/>
            </a:pPr>
            <a:r>
              <a:rPr lang="en-US" sz="2000" dirty="0" smtClean="0">
                <a:solidFill>
                  <a:prstClr val="black"/>
                </a:solidFill>
              </a:rPr>
              <a:t>January </a:t>
            </a:r>
            <a:r>
              <a:rPr lang="en-US" sz="2000" dirty="0">
                <a:solidFill>
                  <a:prstClr val="black"/>
                </a:solidFill>
              </a:rPr>
              <a:t>24, 2014 acquisition of a 100% interest in 1860 </a:t>
            </a:r>
            <a:r>
              <a:rPr lang="en-US" sz="2000" dirty="0" err="1">
                <a:solidFill>
                  <a:prstClr val="black"/>
                </a:solidFill>
              </a:rPr>
              <a:t>Bayview</a:t>
            </a:r>
            <a:r>
              <a:rPr lang="en-US" sz="2000" dirty="0">
                <a:solidFill>
                  <a:prstClr val="black"/>
                </a:solidFill>
              </a:rPr>
              <a:t> Avenue in Toronto, Ontario</a:t>
            </a:r>
            <a:r>
              <a:rPr lang="en-US" sz="2000" dirty="0" smtClean="0">
                <a:solidFill>
                  <a:prstClr val="black"/>
                </a:solidFill>
              </a:rPr>
              <a:t>. </a:t>
            </a:r>
          </a:p>
          <a:p>
            <a:pPr marL="342900" indent="-342900" defTabSz="457200" fontAlgn="base">
              <a:buFont typeface="Wingdings" charset="2"/>
              <a:buChar char="Ø"/>
            </a:pPr>
            <a:r>
              <a:rPr lang="en-US" sz="2000" dirty="0">
                <a:solidFill>
                  <a:prstClr val="black"/>
                </a:solidFill>
              </a:rPr>
              <a:t>The March 5, 2014 acquisition of a 50% interest in 31 Roehampton </a:t>
            </a:r>
            <a:r>
              <a:rPr lang="en-US" sz="2000" dirty="0" smtClean="0">
                <a:solidFill>
                  <a:prstClr val="black"/>
                </a:solidFill>
              </a:rPr>
              <a:t>Avenue.</a:t>
            </a:r>
          </a:p>
          <a:p>
            <a:pPr marL="342900" indent="-342900" defTabSz="457200" fontAlgn="base">
              <a:buFont typeface="Wingdings" charset="2"/>
              <a:buChar char="Ø"/>
            </a:pPr>
            <a:r>
              <a:rPr lang="en-US" sz="2000" dirty="0">
                <a:solidFill>
                  <a:prstClr val="black"/>
                </a:solidFill>
              </a:rPr>
              <a:t>The March 31, 2014 acquisitions of Trinity's interests in three development </a:t>
            </a:r>
            <a:r>
              <a:rPr lang="en-US" sz="2000" dirty="0" smtClean="0">
                <a:solidFill>
                  <a:prstClr val="black"/>
                </a:solidFill>
              </a:rPr>
              <a:t>projects</a:t>
            </a:r>
          </a:p>
          <a:p>
            <a:pPr marL="342900" indent="-342900" defTabSz="457200" fontAlgn="base">
              <a:buFont typeface="Wingdings" charset="2"/>
              <a:buChar char="Ø"/>
            </a:pPr>
            <a:r>
              <a:rPr lang="en-US" sz="2000" dirty="0">
                <a:solidFill>
                  <a:prstClr val="black"/>
                </a:solidFill>
              </a:rPr>
              <a:t>Subsequent to March 31, 2014, RioCan acquired the remaining 40% interest in the </a:t>
            </a:r>
            <a:r>
              <a:rPr lang="en-US" sz="2000" dirty="0" err="1">
                <a:solidFill>
                  <a:prstClr val="black"/>
                </a:solidFill>
              </a:rPr>
              <a:t>Kromer</a:t>
            </a:r>
            <a:r>
              <a:rPr lang="en-US" sz="2000" dirty="0">
                <a:solidFill>
                  <a:prstClr val="black"/>
                </a:solidFill>
              </a:rPr>
              <a:t> parcel of the College &amp; Bathurst </a:t>
            </a:r>
            <a:r>
              <a:rPr lang="en-US" sz="2000" dirty="0" smtClean="0">
                <a:solidFill>
                  <a:prstClr val="black"/>
                </a:solidFill>
              </a:rPr>
              <a:t>land.</a:t>
            </a:r>
            <a:endParaRPr lang="en-US" sz="2000" dirty="0">
              <a:solidFill>
                <a:prstClr val="black"/>
              </a:solidFill>
            </a:endParaRPr>
          </a:p>
        </p:txBody>
      </p:sp>
    </p:spTree>
    <p:extLst>
      <p:ext uri="{BB962C8B-B14F-4D97-AF65-F5344CB8AC3E}">
        <p14:creationId xmlns:p14="http://schemas.microsoft.com/office/powerpoint/2010/main" val="332980851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507844446"/>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982113042"/>
              </p:ext>
            </p:extLst>
          </p:nvPr>
        </p:nvGraphicFramePr>
        <p:xfrm>
          <a:off x="160774" y="6170706"/>
          <a:ext cx="8983226" cy="6727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5" y="955046"/>
            <a:ext cx="8405071" cy="1877437"/>
          </a:xfrm>
          <a:prstGeom prst="rect">
            <a:avLst/>
          </a:prstGeom>
        </p:spPr>
        <p:txBody>
          <a:bodyPr wrap="square">
            <a:spAutoFit/>
          </a:bodyPr>
          <a:lstStyle/>
          <a:p>
            <a:pPr defTabSz="457200" fontAlgn="base"/>
            <a:endParaRPr lang="en-US" sz="2000" dirty="0" smtClean="0">
              <a:solidFill>
                <a:prstClr val="black"/>
              </a:solidFill>
            </a:endParaRPr>
          </a:p>
          <a:p>
            <a:pPr marL="342900" indent="-342900" defTabSz="457200">
              <a:buFont typeface="Arial"/>
              <a:buChar char="•"/>
            </a:pPr>
            <a:r>
              <a:rPr lang="en-US" sz="2400" dirty="0" smtClean="0">
                <a:solidFill>
                  <a:prstClr val="black"/>
                </a:solidFill>
              </a:rPr>
              <a:t>Development acquisitions completed during the First Quarter (continued)</a:t>
            </a:r>
          </a:p>
          <a:p>
            <a:pPr defTabSz="457200"/>
            <a:endParaRPr lang="en-US" sz="2400" i="1" dirty="0" smtClean="0">
              <a:solidFill>
                <a:prstClr val="black"/>
              </a:solidFill>
            </a:endParaRPr>
          </a:p>
          <a:p>
            <a:pPr defTabSz="457200"/>
            <a:endParaRPr lang="en-US" sz="2400" dirty="0">
              <a:solidFill>
                <a:prstClr val="black"/>
              </a:solidFill>
            </a:endParaRPr>
          </a:p>
        </p:txBody>
      </p:sp>
      <p:sp>
        <p:nvSpPr>
          <p:cNvPr id="5" name="Rectangle 4"/>
          <p:cNvSpPr/>
          <p:nvPr/>
        </p:nvSpPr>
        <p:spPr>
          <a:xfrm>
            <a:off x="635310" y="2429202"/>
            <a:ext cx="8630407" cy="1938992"/>
          </a:xfrm>
          <a:prstGeom prst="rect">
            <a:avLst/>
          </a:prstGeom>
        </p:spPr>
        <p:txBody>
          <a:bodyPr wrap="square">
            <a:spAutoFit/>
          </a:bodyPr>
          <a:lstStyle/>
          <a:p>
            <a:pPr marL="342900" indent="-342900" defTabSz="457200">
              <a:buFont typeface="Wingdings" charset="2"/>
              <a:buChar char="Ø"/>
            </a:pPr>
            <a:r>
              <a:rPr lang="en-US" sz="2000" dirty="0" smtClean="0">
                <a:solidFill>
                  <a:prstClr val="black"/>
                </a:solidFill>
              </a:rPr>
              <a:t>Subsequent to March 31, 2014, RioCan acquired the remaining 40% interest in the </a:t>
            </a:r>
            <a:r>
              <a:rPr lang="en-US" sz="2000" dirty="0" err="1" smtClean="0">
                <a:solidFill>
                  <a:prstClr val="black"/>
                </a:solidFill>
              </a:rPr>
              <a:t>Kromer</a:t>
            </a:r>
            <a:r>
              <a:rPr lang="en-US" sz="2000" dirty="0" smtClean="0">
                <a:solidFill>
                  <a:prstClr val="black"/>
                </a:solidFill>
              </a:rPr>
              <a:t> parcel of the College &amp; Bathurst land.</a:t>
            </a:r>
          </a:p>
          <a:p>
            <a:pPr defTabSz="457200"/>
            <a:endParaRPr lang="en-US" sz="2000" dirty="0" smtClean="0">
              <a:solidFill>
                <a:prstClr val="black"/>
              </a:solidFill>
            </a:endParaRPr>
          </a:p>
          <a:p>
            <a:pPr marL="342900" indent="-342900" defTabSz="457200">
              <a:buFont typeface="Wingdings" charset="2"/>
              <a:buChar char="Ø"/>
            </a:pPr>
            <a:r>
              <a:rPr lang="en-US" sz="2000" dirty="0" smtClean="0">
                <a:solidFill>
                  <a:prstClr val="black"/>
                </a:solidFill>
              </a:rPr>
              <a:t>On </a:t>
            </a:r>
            <a:r>
              <a:rPr lang="en-US" sz="2000" dirty="0">
                <a:solidFill>
                  <a:prstClr val="black"/>
                </a:solidFill>
              </a:rPr>
              <a:t>May 9, 2014, RioCan acquired its partner's interests in another development property (100% of the industrial component and 50% of the retail component) at a purchase price of $11 million. </a:t>
            </a:r>
          </a:p>
        </p:txBody>
      </p:sp>
    </p:spTree>
    <p:extLst>
      <p:ext uri="{BB962C8B-B14F-4D97-AF65-F5344CB8AC3E}">
        <p14:creationId xmlns:p14="http://schemas.microsoft.com/office/powerpoint/2010/main" val="264575580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Portfolio Activity and Acquisition </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520472818"/>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641877320"/>
              </p:ext>
            </p:extLst>
          </p:nvPr>
        </p:nvGraphicFramePr>
        <p:xfrm>
          <a:off x="160774" y="6185647"/>
          <a:ext cx="8983226" cy="657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6" y="1142698"/>
            <a:ext cx="8405071" cy="1138773"/>
          </a:xfrm>
          <a:prstGeom prst="rect">
            <a:avLst/>
          </a:prstGeom>
        </p:spPr>
        <p:txBody>
          <a:bodyPr wrap="square">
            <a:spAutoFit/>
          </a:bodyPr>
          <a:lstStyle/>
          <a:p>
            <a:pPr defTabSz="457200" fontAlgn="base"/>
            <a:endParaRPr lang="en-US" sz="2000" dirty="0" smtClean="0">
              <a:solidFill>
                <a:prstClr val="black"/>
              </a:solidFill>
            </a:endParaRPr>
          </a:p>
          <a:p>
            <a:pPr marL="342900" indent="-342900" defTabSz="457200">
              <a:buFont typeface="Arial"/>
              <a:buChar char="•"/>
            </a:pPr>
            <a:r>
              <a:rPr lang="en-US" sz="2400" dirty="0" smtClean="0">
                <a:solidFill>
                  <a:prstClr val="black"/>
                </a:solidFill>
              </a:rPr>
              <a:t>Development Property Acquisition </a:t>
            </a:r>
            <a:r>
              <a:rPr lang="en-US" sz="2400" dirty="0">
                <a:solidFill>
                  <a:prstClr val="black"/>
                </a:solidFill>
              </a:rPr>
              <a:t>U</a:t>
            </a:r>
            <a:r>
              <a:rPr lang="en-US" sz="2400" dirty="0" smtClean="0">
                <a:solidFill>
                  <a:prstClr val="black"/>
                </a:solidFill>
              </a:rPr>
              <a:t>nder </a:t>
            </a:r>
            <a:r>
              <a:rPr lang="en-US" sz="2400" dirty="0">
                <a:solidFill>
                  <a:prstClr val="black"/>
                </a:solidFill>
              </a:rPr>
              <a:t>C</a:t>
            </a:r>
            <a:r>
              <a:rPr lang="en-US" sz="2400" dirty="0" smtClean="0">
                <a:solidFill>
                  <a:prstClr val="black"/>
                </a:solidFill>
              </a:rPr>
              <a:t>ontract</a:t>
            </a:r>
          </a:p>
          <a:p>
            <a:pPr defTabSz="457200"/>
            <a:endParaRPr lang="en-US" sz="2400" dirty="0" smtClean="0">
              <a:solidFill>
                <a:prstClr val="black"/>
              </a:solidFill>
            </a:endParaRPr>
          </a:p>
        </p:txBody>
      </p:sp>
      <p:sp>
        <p:nvSpPr>
          <p:cNvPr id="7" name="TextBox 6"/>
          <p:cNvSpPr txBox="1"/>
          <p:nvPr/>
        </p:nvSpPr>
        <p:spPr>
          <a:xfrm>
            <a:off x="471928" y="2460765"/>
            <a:ext cx="8254689" cy="1015663"/>
          </a:xfrm>
          <a:prstGeom prst="rect">
            <a:avLst/>
          </a:prstGeom>
          <a:noFill/>
        </p:spPr>
        <p:txBody>
          <a:bodyPr wrap="square" rtlCol="0">
            <a:spAutoFit/>
          </a:bodyPr>
          <a:lstStyle/>
          <a:p>
            <a:pPr marL="342900" indent="-342900" defTabSz="457200">
              <a:buFont typeface="Wingdings" charset="2"/>
              <a:buChar char="Ø"/>
            </a:pPr>
            <a:r>
              <a:rPr lang="en-US" sz="2000" dirty="0" smtClean="0">
                <a:solidFill>
                  <a:prstClr val="black"/>
                </a:solidFill>
              </a:rPr>
              <a:t>The acquisition of lands adjacent to </a:t>
            </a:r>
            <a:r>
              <a:rPr lang="en-US" sz="2000" dirty="0" err="1" smtClean="0">
                <a:solidFill>
                  <a:prstClr val="black"/>
                </a:solidFill>
              </a:rPr>
              <a:t>Calaway</a:t>
            </a:r>
            <a:r>
              <a:rPr lang="en-US" sz="2000" dirty="0" smtClean="0">
                <a:solidFill>
                  <a:prstClr val="black"/>
                </a:solidFill>
              </a:rPr>
              <a:t> Park, a 35 acre parcel of land located approximately 25 </a:t>
            </a:r>
            <a:r>
              <a:rPr lang="en-US" sz="2000" dirty="0" err="1" smtClean="0">
                <a:solidFill>
                  <a:prstClr val="black"/>
                </a:solidFill>
              </a:rPr>
              <a:t>kilometres</a:t>
            </a:r>
            <a:r>
              <a:rPr lang="en-US" sz="2000" dirty="0" smtClean="0">
                <a:solidFill>
                  <a:prstClr val="black"/>
                </a:solidFill>
              </a:rPr>
              <a:t> west of Calgary, Alberta.</a:t>
            </a:r>
          </a:p>
          <a:p>
            <a:pPr marL="342900" indent="-342900" defTabSz="457200">
              <a:buFont typeface="Wingdings" charset="2"/>
              <a:buChar char="Ø"/>
            </a:pPr>
            <a:endParaRPr lang="en-US" sz="2000" dirty="0">
              <a:solidFill>
                <a:prstClr val="black"/>
              </a:solidFill>
            </a:endParaRPr>
          </a:p>
        </p:txBody>
      </p:sp>
      <p:sp>
        <p:nvSpPr>
          <p:cNvPr id="8" name="TextBox 7"/>
          <p:cNvSpPr txBox="1"/>
          <p:nvPr/>
        </p:nvSpPr>
        <p:spPr>
          <a:xfrm>
            <a:off x="471928" y="3632971"/>
            <a:ext cx="8405070" cy="1015663"/>
          </a:xfrm>
          <a:prstGeom prst="rect">
            <a:avLst/>
          </a:prstGeom>
          <a:noFill/>
        </p:spPr>
        <p:txBody>
          <a:bodyPr wrap="square" rtlCol="0">
            <a:spAutoFit/>
          </a:bodyPr>
          <a:lstStyle/>
          <a:p>
            <a:pPr marL="342900" indent="-342900" defTabSz="457200">
              <a:buFont typeface="Wingdings" charset="2"/>
              <a:buChar char="Ø"/>
            </a:pPr>
            <a:r>
              <a:rPr lang="en-US" sz="2000" dirty="0" smtClean="0">
                <a:solidFill>
                  <a:prstClr val="black"/>
                </a:solidFill>
              </a:rPr>
              <a:t>The acquisition of a 50% interest in the site where TD Bank is currently located at the North East corner of </a:t>
            </a:r>
            <a:r>
              <a:rPr lang="en-US" sz="2000" dirty="0" err="1" smtClean="0">
                <a:solidFill>
                  <a:prstClr val="black"/>
                </a:solidFill>
              </a:rPr>
              <a:t>Yonge</a:t>
            </a:r>
            <a:r>
              <a:rPr lang="en-US" sz="2000" dirty="0" smtClean="0">
                <a:solidFill>
                  <a:prstClr val="black"/>
                </a:solidFill>
              </a:rPr>
              <a:t> and </a:t>
            </a:r>
            <a:r>
              <a:rPr lang="en-US" sz="2000" dirty="0" err="1" smtClean="0">
                <a:solidFill>
                  <a:prstClr val="black"/>
                </a:solidFill>
              </a:rPr>
              <a:t>Eglinton</a:t>
            </a:r>
            <a:r>
              <a:rPr lang="en-US" sz="2000" dirty="0" smtClean="0">
                <a:solidFill>
                  <a:prstClr val="black"/>
                </a:solidFill>
              </a:rPr>
              <a:t> in Toronto, Ontario, at a purchase price of $12 million.</a:t>
            </a:r>
            <a:endParaRPr lang="en-US" sz="2000" dirty="0">
              <a:solidFill>
                <a:prstClr val="black"/>
              </a:solidFill>
            </a:endParaRPr>
          </a:p>
        </p:txBody>
      </p:sp>
    </p:spTree>
    <p:extLst>
      <p:ext uri="{BB962C8B-B14F-4D97-AF65-F5344CB8AC3E}">
        <p14:creationId xmlns:p14="http://schemas.microsoft.com/office/powerpoint/2010/main" val="69803078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Management Team</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2328460416"/>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631851592"/>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6" y="1321992"/>
            <a:ext cx="8405071" cy="830997"/>
          </a:xfrm>
          <a:prstGeom prst="rect">
            <a:avLst/>
          </a:prstGeom>
        </p:spPr>
        <p:txBody>
          <a:bodyPr wrap="square">
            <a:spAutoFit/>
          </a:bodyPr>
          <a:lstStyle/>
          <a:p>
            <a:pPr defTabSz="457200"/>
            <a:endParaRPr lang="en-US" sz="2400" i="1" dirty="0" smtClean="0">
              <a:solidFill>
                <a:prstClr val="black"/>
              </a:solidFill>
            </a:endParaRPr>
          </a:p>
          <a:p>
            <a:pPr defTabSz="457200"/>
            <a:endParaRPr lang="en-US" sz="2400" dirty="0">
              <a:solidFill>
                <a:prstClr val="black"/>
              </a:solidFill>
            </a:endParaRPr>
          </a:p>
        </p:txBody>
      </p:sp>
      <p:sp>
        <p:nvSpPr>
          <p:cNvPr id="5" name="Rectangle 4"/>
          <p:cNvSpPr/>
          <p:nvPr/>
        </p:nvSpPr>
        <p:spPr>
          <a:xfrm>
            <a:off x="4205095" y="1746736"/>
            <a:ext cx="4329999" cy="1138773"/>
          </a:xfrm>
          <a:prstGeom prst="rect">
            <a:avLst/>
          </a:prstGeom>
        </p:spPr>
        <p:txBody>
          <a:bodyPr wrap="square">
            <a:spAutoFit/>
          </a:bodyPr>
          <a:lstStyle/>
          <a:p>
            <a:pPr defTabSz="457200"/>
            <a:r>
              <a:rPr lang="en-US" sz="2800" dirty="0" smtClean="0">
                <a:solidFill>
                  <a:prstClr val="black"/>
                </a:solidFill>
              </a:rPr>
              <a:t>Edward </a:t>
            </a:r>
            <a:r>
              <a:rPr lang="en-US" sz="2800" dirty="0" err="1" smtClean="0">
                <a:solidFill>
                  <a:prstClr val="black"/>
                </a:solidFill>
              </a:rPr>
              <a:t>Sonshine</a:t>
            </a:r>
            <a:endParaRPr lang="en-US" sz="2800" dirty="0" smtClean="0">
              <a:solidFill>
                <a:prstClr val="black"/>
              </a:solidFill>
            </a:endParaRPr>
          </a:p>
          <a:p>
            <a:pPr defTabSz="457200"/>
            <a:r>
              <a:rPr lang="en-US" sz="2000" i="1" dirty="0" smtClean="0">
                <a:solidFill>
                  <a:prstClr val="black"/>
                </a:solidFill>
              </a:rPr>
              <a:t>CEO/ Founder</a:t>
            </a:r>
          </a:p>
          <a:p>
            <a:pPr defTabSz="457200"/>
            <a:endParaRPr lang="en-US" sz="2000" dirty="0">
              <a:solidFill>
                <a:prstClr val="black"/>
              </a:solidFill>
            </a:endParaRPr>
          </a:p>
        </p:txBody>
      </p:sp>
      <p:pic>
        <p:nvPicPr>
          <p:cNvPr id="7" name="Picture 6"/>
          <p:cNvPicPr>
            <a:picLocks noChangeAspect="1"/>
          </p:cNvPicPr>
          <p:nvPr/>
        </p:nvPicPr>
        <p:blipFill>
          <a:blip r:embed="rId13"/>
          <a:stretch>
            <a:fillRect/>
          </a:stretch>
        </p:blipFill>
        <p:spPr>
          <a:xfrm>
            <a:off x="1205740" y="1746736"/>
            <a:ext cx="2145845" cy="3234095"/>
          </a:xfrm>
          <a:prstGeom prst="rect">
            <a:avLst/>
          </a:prstGeom>
        </p:spPr>
      </p:pic>
      <p:sp>
        <p:nvSpPr>
          <p:cNvPr id="8" name="TextBox 7"/>
          <p:cNvSpPr txBox="1"/>
          <p:nvPr/>
        </p:nvSpPr>
        <p:spPr>
          <a:xfrm>
            <a:off x="4205095" y="2926381"/>
            <a:ext cx="4938904" cy="2862323"/>
          </a:xfrm>
          <a:prstGeom prst="rect">
            <a:avLst/>
          </a:prstGeom>
          <a:noFill/>
        </p:spPr>
        <p:txBody>
          <a:bodyPr wrap="square" rtlCol="0">
            <a:spAutoFit/>
          </a:bodyPr>
          <a:lstStyle/>
          <a:p>
            <a:pPr marL="285750" indent="-285750" defTabSz="457200">
              <a:buFont typeface="Arial"/>
              <a:buChar char="•"/>
            </a:pPr>
            <a:r>
              <a:rPr lang="en-US" dirty="0">
                <a:solidFill>
                  <a:prstClr val="black"/>
                </a:solidFill>
              </a:rPr>
              <a:t>Law degree from </a:t>
            </a:r>
            <a:r>
              <a:rPr lang="en-US" dirty="0" err="1">
                <a:solidFill>
                  <a:prstClr val="black"/>
                </a:solidFill>
              </a:rPr>
              <a:t>Osgoode</a:t>
            </a:r>
            <a:r>
              <a:rPr lang="en-US" dirty="0">
                <a:solidFill>
                  <a:prstClr val="black"/>
                </a:solidFill>
              </a:rPr>
              <a:t> Hall Law </a:t>
            </a:r>
            <a:r>
              <a:rPr lang="en-US" dirty="0" smtClean="0">
                <a:solidFill>
                  <a:prstClr val="black"/>
                </a:solidFill>
              </a:rPr>
              <a:t>School</a:t>
            </a:r>
          </a:p>
          <a:p>
            <a:pPr marL="285750" indent="-285750" defTabSz="457200">
              <a:buFont typeface="Arial"/>
              <a:buChar char="•"/>
            </a:pPr>
            <a:r>
              <a:rPr lang="en-US" dirty="0" smtClean="0">
                <a:solidFill>
                  <a:prstClr val="black"/>
                </a:solidFill>
              </a:rPr>
              <a:t>Was a real estate lawyer</a:t>
            </a:r>
          </a:p>
          <a:p>
            <a:pPr marL="285750" indent="-285750" defTabSz="457200">
              <a:buFont typeface="Arial"/>
              <a:buChar char="•"/>
            </a:pPr>
            <a:r>
              <a:rPr lang="en-US" dirty="0" smtClean="0">
                <a:solidFill>
                  <a:prstClr val="black"/>
                </a:solidFill>
              </a:rPr>
              <a:t>1987</a:t>
            </a:r>
            <a:r>
              <a:rPr lang="en-US" dirty="0">
                <a:solidFill>
                  <a:prstClr val="black"/>
                </a:solidFill>
              </a:rPr>
              <a:t>-1993: President and Chief Executive Officer of Icarus Realty Corp.</a:t>
            </a:r>
          </a:p>
          <a:p>
            <a:pPr marL="285750" indent="-285750" defTabSz="457200">
              <a:buFont typeface="Arial"/>
              <a:buChar char="•"/>
            </a:pPr>
            <a:r>
              <a:rPr lang="en-US" dirty="0" smtClean="0">
                <a:solidFill>
                  <a:prstClr val="black"/>
                </a:solidFill>
              </a:rPr>
              <a:t>Chief executive of RioCan since 1993</a:t>
            </a:r>
          </a:p>
          <a:p>
            <a:pPr marL="285750" indent="-285750" defTabSz="457200">
              <a:buFont typeface="Arial"/>
              <a:buChar char="•"/>
            </a:pPr>
            <a:r>
              <a:rPr lang="en-US" dirty="0" smtClean="0">
                <a:solidFill>
                  <a:prstClr val="black"/>
                </a:solidFill>
              </a:rPr>
              <a:t>Vice </a:t>
            </a:r>
            <a:r>
              <a:rPr lang="en-US" dirty="0">
                <a:solidFill>
                  <a:prstClr val="black"/>
                </a:solidFill>
              </a:rPr>
              <a:t>Chairman of Counsel Management Services Inc</a:t>
            </a:r>
            <a:r>
              <a:rPr lang="en-US" dirty="0" smtClean="0">
                <a:solidFill>
                  <a:prstClr val="black"/>
                </a:solidFill>
              </a:rPr>
              <a:t>.</a:t>
            </a:r>
          </a:p>
          <a:p>
            <a:pPr marL="285750" indent="-285750" defTabSz="457200">
              <a:buFont typeface="Arial"/>
              <a:buChar char="•"/>
            </a:pPr>
            <a:r>
              <a:rPr lang="en-US" dirty="0">
                <a:solidFill>
                  <a:prstClr val="black"/>
                </a:solidFill>
              </a:rPr>
              <a:t>General Partner of </a:t>
            </a:r>
            <a:r>
              <a:rPr lang="en-US" dirty="0" smtClean="0">
                <a:solidFill>
                  <a:prstClr val="black"/>
                </a:solidFill>
              </a:rPr>
              <a:t>Cineplex Entertainment </a:t>
            </a:r>
            <a:r>
              <a:rPr lang="en-US" dirty="0">
                <a:solidFill>
                  <a:prstClr val="black"/>
                </a:solidFill>
              </a:rPr>
              <a:t>Limited Partnership</a:t>
            </a:r>
            <a:endParaRPr lang="en-US" dirty="0" smtClean="0">
              <a:solidFill>
                <a:prstClr val="black"/>
              </a:solidFill>
            </a:endParaRPr>
          </a:p>
          <a:p>
            <a:pPr defTabSz="457200"/>
            <a:endParaRPr lang="en-US" dirty="0">
              <a:solidFill>
                <a:prstClr val="black"/>
              </a:solidFill>
            </a:endParaRPr>
          </a:p>
        </p:txBody>
      </p:sp>
    </p:spTree>
    <p:extLst>
      <p:ext uri="{BB962C8B-B14F-4D97-AF65-F5344CB8AC3E}">
        <p14:creationId xmlns:p14="http://schemas.microsoft.com/office/powerpoint/2010/main" val="209553621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Management Team</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99725545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809619731"/>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6" y="1321992"/>
            <a:ext cx="8405071" cy="830997"/>
          </a:xfrm>
          <a:prstGeom prst="rect">
            <a:avLst/>
          </a:prstGeom>
        </p:spPr>
        <p:txBody>
          <a:bodyPr wrap="square">
            <a:spAutoFit/>
          </a:bodyPr>
          <a:lstStyle/>
          <a:p>
            <a:pPr defTabSz="457200"/>
            <a:endParaRPr lang="en-US" sz="2400" i="1" dirty="0" smtClean="0">
              <a:solidFill>
                <a:prstClr val="black"/>
              </a:solidFill>
            </a:endParaRPr>
          </a:p>
          <a:p>
            <a:pPr defTabSz="457200"/>
            <a:endParaRPr lang="en-US" sz="2400" dirty="0">
              <a:solidFill>
                <a:prstClr val="black"/>
              </a:solidFill>
            </a:endParaRPr>
          </a:p>
        </p:txBody>
      </p:sp>
      <p:sp>
        <p:nvSpPr>
          <p:cNvPr id="5" name="Rectangle 4"/>
          <p:cNvSpPr/>
          <p:nvPr/>
        </p:nvSpPr>
        <p:spPr>
          <a:xfrm>
            <a:off x="4205095" y="1746736"/>
            <a:ext cx="4329999" cy="1138773"/>
          </a:xfrm>
          <a:prstGeom prst="rect">
            <a:avLst/>
          </a:prstGeom>
        </p:spPr>
        <p:txBody>
          <a:bodyPr wrap="square">
            <a:spAutoFit/>
          </a:bodyPr>
          <a:lstStyle/>
          <a:p>
            <a:pPr defTabSz="457200"/>
            <a:r>
              <a:rPr lang="en-US" sz="2800" dirty="0" smtClean="0">
                <a:solidFill>
                  <a:prstClr val="black"/>
                </a:solidFill>
              </a:rPr>
              <a:t>Edward </a:t>
            </a:r>
            <a:r>
              <a:rPr lang="en-US" sz="2800" dirty="0" err="1" smtClean="0">
                <a:solidFill>
                  <a:prstClr val="black"/>
                </a:solidFill>
              </a:rPr>
              <a:t>Sonshine</a:t>
            </a:r>
            <a:endParaRPr lang="en-US" sz="2800" dirty="0" smtClean="0">
              <a:solidFill>
                <a:prstClr val="black"/>
              </a:solidFill>
            </a:endParaRPr>
          </a:p>
          <a:p>
            <a:pPr defTabSz="457200"/>
            <a:r>
              <a:rPr lang="en-US" sz="2000" i="1" dirty="0" smtClean="0">
                <a:solidFill>
                  <a:prstClr val="black"/>
                </a:solidFill>
              </a:rPr>
              <a:t>CEO/ Founder</a:t>
            </a:r>
          </a:p>
          <a:p>
            <a:pPr defTabSz="457200"/>
            <a:endParaRPr lang="en-US" sz="2000" dirty="0">
              <a:solidFill>
                <a:prstClr val="black"/>
              </a:solidFill>
            </a:endParaRPr>
          </a:p>
        </p:txBody>
      </p:sp>
      <p:pic>
        <p:nvPicPr>
          <p:cNvPr id="7" name="Picture 6"/>
          <p:cNvPicPr>
            <a:picLocks noChangeAspect="1"/>
          </p:cNvPicPr>
          <p:nvPr/>
        </p:nvPicPr>
        <p:blipFill>
          <a:blip r:embed="rId13"/>
          <a:stretch>
            <a:fillRect/>
          </a:stretch>
        </p:blipFill>
        <p:spPr>
          <a:xfrm>
            <a:off x="1205740" y="1746736"/>
            <a:ext cx="2145845" cy="3234095"/>
          </a:xfrm>
          <a:prstGeom prst="rect">
            <a:avLst/>
          </a:prstGeom>
        </p:spPr>
      </p:pic>
      <p:sp>
        <p:nvSpPr>
          <p:cNvPr id="8" name="TextBox 7"/>
          <p:cNvSpPr txBox="1"/>
          <p:nvPr/>
        </p:nvSpPr>
        <p:spPr>
          <a:xfrm>
            <a:off x="4205095" y="3003248"/>
            <a:ext cx="4669963" cy="2585323"/>
          </a:xfrm>
          <a:prstGeom prst="rect">
            <a:avLst/>
          </a:prstGeom>
          <a:noFill/>
        </p:spPr>
        <p:txBody>
          <a:bodyPr wrap="square" rtlCol="0">
            <a:spAutoFit/>
          </a:bodyPr>
          <a:lstStyle/>
          <a:p>
            <a:pPr marL="285750" indent="-285750" defTabSz="457200">
              <a:buFont typeface="Arial"/>
              <a:buChar char="•"/>
            </a:pPr>
            <a:r>
              <a:rPr lang="en-US" dirty="0">
                <a:solidFill>
                  <a:prstClr val="black"/>
                </a:solidFill>
              </a:rPr>
              <a:t>Chairman of the Mount Sinai Hospital Foundation.</a:t>
            </a:r>
          </a:p>
          <a:p>
            <a:pPr marL="285750" indent="-285750" defTabSz="457200">
              <a:buFont typeface="Arial"/>
              <a:buChar char="•"/>
            </a:pPr>
            <a:r>
              <a:rPr lang="en-US" dirty="0">
                <a:solidFill>
                  <a:prstClr val="black"/>
                </a:solidFill>
              </a:rPr>
              <a:t>Chairman of </a:t>
            </a:r>
            <a:r>
              <a:rPr lang="en-US" dirty="0" err="1">
                <a:solidFill>
                  <a:prstClr val="black"/>
                </a:solidFill>
              </a:rPr>
              <a:t>Chesswood</a:t>
            </a:r>
            <a:r>
              <a:rPr lang="en-US" dirty="0">
                <a:solidFill>
                  <a:prstClr val="black"/>
                </a:solidFill>
              </a:rPr>
              <a:t> GP Limited.</a:t>
            </a:r>
          </a:p>
          <a:p>
            <a:pPr marL="285750" indent="-285750" defTabSz="457200">
              <a:buFont typeface="Arial"/>
              <a:buChar char="•"/>
            </a:pPr>
            <a:r>
              <a:rPr lang="en-US" dirty="0">
                <a:solidFill>
                  <a:prstClr val="black"/>
                </a:solidFill>
              </a:rPr>
              <a:t>Independent Director of Royal Bank of </a:t>
            </a:r>
            <a:r>
              <a:rPr lang="en-US" dirty="0" smtClean="0">
                <a:solidFill>
                  <a:prstClr val="black"/>
                </a:solidFill>
              </a:rPr>
              <a:t>Canada</a:t>
            </a:r>
          </a:p>
          <a:p>
            <a:pPr marL="285750" indent="-285750" defTabSz="457200">
              <a:buFont typeface="Arial"/>
              <a:buChar char="•"/>
            </a:pPr>
            <a:r>
              <a:rPr lang="en-US" dirty="0" smtClean="0">
                <a:solidFill>
                  <a:prstClr val="black"/>
                </a:solidFill>
              </a:rPr>
              <a:t>Canada’s Outstanding CEO of the Year for 2013</a:t>
            </a:r>
          </a:p>
          <a:p>
            <a:pPr marL="285750" indent="-285750" defTabSz="457200">
              <a:buFont typeface="Arial"/>
              <a:buChar char="•"/>
            </a:pPr>
            <a:endParaRPr lang="en-US" dirty="0" smtClean="0">
              <a:solidFill>
                <a:prstClr val="black"/>
              </a:solidFill>
            </a:endParaRPr>
          </a:p>
          <a:p>
            <a:pPr marL="285750" indent="-285750" defTabSz="457200">
              <a:buFont typeface="Arial"/>
              <a:buChar char="•"/>
            </a:pPr>
            <a:endParaRPr lang="en-US" dirty="0">
              <a:solidFill>
                <a:prstClr val="black"/>
              </a:solidFill>
            </a:endParaRPr>
          </a:p>
        </p:txBody>
      </p:sp>
    </p:spTree>
    <p:extLst>
      <p:ext uri="{BB962C8B-B14F-4D97-AF65-F5344CB8AC3E}">
        <p14:creationId xmlns:p14="http://schemas.microsoft.com/office/powerpoint/2010/main" val="198413447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Management Team</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89798849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887720279"/>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6" y="1321992"/>
            <a:ext cx="8405071" cy="830997"/>
          </a:xfrm>
          <a:prstGeom prst="rect">
            <a:avLst/>
          </a:prstGeom>
        </p:spPr>
        <p:txBody>
          <a:bodyPr wrap="square">
            <a:spAutoFit/>
          </a:bodyPr>
          <a:lstStyle/>
          <a:p>
            <a:pPr defTabSz="457200"/>
            <a:endParaRPr lang="en-US" sz="2400" i="1" dirty="0" smtClean="0">
              <a:solidFill>
                <a:prstClr val="black"/>
              </a:solidFill>
            </a:endParaRPr>
          </a:p>
          <a:p>
            <a:pPr defTabSz="457200"/>
            <a:endParaRPr lang="en-US" sz="2400" dirty="0">
              <a:solidFill>
                <a:prstClr val="black"/>
              </a:solidFill>
            </a:endParaRPr>
          </a:p>
        </p:txBody>
      </p:sp>
      <p:sp>
        <p:nvSpPr>
          <p:cNvPr id="5" name="Rectangle 4"/>
          <p:cNvSpPr/>
          <p:nvPr/>
        </p:nvSpPr>
        <p:spPr>
          <a:xfrm>
            <a:off x="4522244" y="1783657"/>
            <a:ext cx="4204373" cy="3293209"/>
          </a:xfrm>
          <a:prstGeom prst="rect">
            <a:avLst/>
          </a:prstGeom>
        </p:spPr>
        <p:txBody>
          <a:bodyPr wrap="square">
            <a:spAutoFit/>
          </a:bodyPr>
          <a:lstStyle/>
          <a:p>
            <a:pPr defTabSz="457200"/>
            <a:r>
              <a:rPr lang="en-US" sz="2800" dirty="0">
                <a:solidFill>
                  <a:prstClr val="black"/>
                </a:solidFill>
              </a:rPr>
              <a:t>Frederic A. </a:t>
            </a:r>
            <a:r>
              <a:rPr lang="en-US" sz="2800" dirty="0" err="1">
                <a:solidFill>
                  <a:prstClr val="black"/>
                </a:solidFill>
              </a:rPr>
              <a:t>Waks</a:t>
            </a:r>
            <a:r>
              <a:rPr lang="en-US" sz="2800" dirty="0">
                <a:solidFill>
                  <a:prstClr val="black"/>
                </a:solidFill>
              </a:rPr>
              <a:t> </a:t>
            </a:r>
            <a:endParaRPr lang="en-US" sz="2800" dirty="0" smtClean="0">
              <a:solidFill>
                <a:prstClr val="black"/>
              </a:solidFill>
            </a:endParaRPr>
          </a:p>
          <a:p>
            <a:pPr defTabSz="457200"/>
            <a:r>
              <a:rPr lang="en-US" sz="2000" i="1" dirty="0" smtClean="0">
                <a:solidFill>
                  <a:prstClr val="black"/>
                </a:solidFill>
              </a:rPr>
              <a:t>President, COO</a:t>
            </a:r>
          </a:p>
          <a:p>
            <a:pPr defTabSz="457200"/>
            <a:endParaRPr lang="en-US" sz="2000" i="1" dirty="0">
              <a:solidFill>
                <a:prstClr val="black"/>
              </a:solidFill>
            </a:endParaRPr>
          </a:p>
          <a:p>
            <a:pPr defTabSz="457200"/>
            <a:r>
              <a:rPr lang="en-US" sz="2000" dirty="0" smtClean="0">
                <a:solidFill>
                  <a:prstClr val="black"/>
                </a:solidFill>
              </a:rPr>
              <a:t>Compensation: C$ 2,750,887</a:t>
            </a:r>
          </a:p>
          <a:p>
            <a:pPr defTabSz="457200"/>
            <a:endParaRPr lang="en-US" sz="2000" dirty="0" smtClean="0">
              <a:solidFill>
                <a:prstClr val="black"/>
              </a:solidFill>
            </a:endParaRPr>
          </a:p>
          <a:p>
            <a:pPr marL="342900" indent="-342900" defTabSz="457200">
              <a:buFont typeface="Arial"/>
              <a:buChar char="•"/>
            </a:pPr>
            <a:r>
              <a:rPr lang="en-US" sz="2000" dirty="0" smtClean="0">
                <a:solidFill>
                  <a:prstClr val="black"/>
                </a:solidFill>
              </a:rPr>
              <a:t>President and Chief Officer of RioCan since Jan. 1, 2012</a:t>
            </a:r>
          </a:p>
          <a:p>
            <a:pPr marL="342900" indent="-342900" defTabSz="457200">
              <a:buFont typeface="Arial"/>
              <a:buChar char="•"/>
            </a:pPr>
            <a:r>
              <a:rPr lang="en-US" sz="2000" dirty="0" smtClean="0">
                <a:solidFill>
                  <a:prstClr val="black"/>
                </a:solidFill>
              </a:rPr>
              <a:t>Served as Executive Vice President at RioCan since 2008</a:t>
            </a:r>
            <a:endParaRPr lang="en-US" sz="2000" dirty="0">
              <a:solidFill>
                <a:prstClr val="black"/>
              </a:solidFill>
            </a:endParaRPr>
          </a:p>
          <a:p>
            <a:pPr marL="342900" indent="-342900" defTabSz="457200">
              <a:buFont typeface="Arial"/>
              <a:buChar char="•"/>
            </a:pPr>
            <a:endParaRPr lang="en-US" sz="2000" dirty="0">
              <a:solidFill>
                <a:prstClr val="black"/>
              </a:solidFill>
            </a:endParaRPr>
          </a:p>
        </p:txBody>
      </p:sp>
      <p:pic>
        <p:nvPicPr>
          <p:cNvPr id="7" name="Picture 6"/>
          <p:cNvPicPr>
            <a:picLocks noChangeAspect="1"/>
          </p:cNvPicPr>
          <p:nvPr/>
        </p:nvPicPr>
        <p:blipFill>
          <a:blip r:embed="rId13"/>
          <a:stretch>
            <a:fillRect/>
          </a:stretch>
        </p:blipFill>
        <p:spPr>
          <a:xfrm>
            <a:off x="1163057" y="1783656"/>
            <a:ext cx="2438335" cy="3251114"/>
          </a:xfrm>
          <a:prstGeom prst="rect">
            <a:avLst/>
          </a:prstGeom>
        </p:spPr>
      </p:pic>
    </p:spTree>
    <p:extLst>
      <p:ext uri="{BB962C8B-B14F-4D97-AF65-F5344CB8AC3E}">
        <p14:creationId xmlns:p14="http://schemas.microsoft.com/office/powerpoint/2010/main" val="319800651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7882736" cy="707886"/>
          </a:xfrm>
          <a:prstGeom prst="rect">
            <a:avLst/>
          </a:prstGeom>
          <a:noFill/>
        </p:spPr>
        <p:txBody>
          <a:bodyPr wrap="square" rtlCol="0">
            <a:spAutoFit/>
          </a:bodyPr>
          <a:lstStyle/>
          <a:p>
            <a:pPr defTabSz="457200"/>
            <a:r>
              <a:rPr lang="en-US" sz="4000" dirty="0" smtClean="0">
                <a:solidFill>
                  <a:prstClr val="black"/>
                </a:solidFill>
              </a:rPr>
              <a:t>Management Team</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36551477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800511916"/>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321546" y="1321992"/>
            <a:ext cx="8405071" cy="830997"/>
          </a:xfrm>
          <a:prstGeom prst="rect">
            <a:avLst/>
          </a:prstGeom>
        </p:spPr>
        <p:txBody>
          <a:bodyPr wrap="square">
            <a:spAutoFit/>
          </a:bodyPr>
          <a:lstStyle/>
          <a:p>
            <a:pPr defTabSz="457200"/>
            <a:endParaRPr lang="en-US" sz="2400" i="1" dirty="0" smtClean="0">
              <a:solidFill>
                <a:prstClr val="black"/>
              </a:solidFill>
            </a:endParaRPr>
          </a:p>
          <a:p>
            <a:pPr defTabSz="457200"/>
            <a:endParaRPr lang="en-US" sz="2400" dirty="0">
              <a:solidFill>
                <a:prstClr val="black"/>
              </a:solidFill>
            </a:endParaRPr>
          </a:p>
        </p:txBody>
      </p:sp>
      <p:sp>
        <p:nvSpPr>
          <p:cNvPr id="5" name="Rectangle 4"/>
          <p:cNvSpPr/>
          <p:nvPr/>
        </p:nvSpPr>
        <p:spPr>
          <a:xfrm>
            <a:off x="3888119" y="1819848"/>
            <a:ext cx="5255880" cy="3908762"/>
          </a:xfrm>
          <a:prstGeom prst="rect">
            <a:avLst/>
          </a:prstGeom>
        </p:spPr>
        <p:txBody>
          <a:bodyPr wrap="square">
            <a:spAutoFit/>
          </a:bodyPr>
          <a:lstStyle/>
          <a:p>
            <a:pPr defTabSz="457200"/>
            <a:r>
              <a:rPr lang="en-US" sz="2800" dirty="0">
                <a:solidFill>
                  <a:prstClr val="black"/>
                </a:solidFill>
              </a:rPr>
              <a:t>Raghunath </a:t>
            </a:r>
            <a:r>
              <a:rPr lang="en-US" sz="2800" dirty="0" err="1">
                <a:solidFill>
                  <a:prstClr val="black"/>
                </a:solidFill>
              </a:rPr>
              <a:t>Davloor</a:t>
            </a:r>
            <a:r>
              <a:rPr lang="en-US" sz="2800" dirty="0">
                <a:solidFill>
                  <a:prstClr val="black"/>
                </a:solidFill>
              </a:rPr>
              <a:t> </a:t>
            </a:r>
            <a:endParaRPr lang="en-US" sz="2800" dirty="0" smtClean="0">
              <a:solidFill>
                <a:prstClr val="black"/>
              </a:solidFill>
            </a:endParaRPr>
          </a:p>
          <a:p>
            <a:pPr defTabSz="457200"/>
            <a:r>
              <a:rPr lang="en-US" sz="2000" i="1" dirty="0" smtClean="0">
                <a:solidFill>
                  <a:prstClr val="black"/>
                </a:solidFill>
              </a:rPr>
              <a:t>CFO, Executive Vice President</a:t>
            </a:r>
            <a:endParaRPr lang="en-US" sz="2000" i="1" dirty="0">
              <a:solidFill>
                <a:prstClr val="black"/>
              </a:solidFill>
            </a:endParaRPr>
          </a:p>
          <a:p>
            <a:pPr defTabSz="457200"/>
            <a:endParaRPr lang="en-US" sz="2000" i="1" dirty="0" smtClean="0">
              <a:solidFill>
                <a:prstClr val="black"/>
              </a:solidFill>
            </a:endParaRPr>
          </a:p>
          <a:p>
            <a:pPr marL="342900" indent="-342900" defTabSz="457200">
              <a:buFont typeface="Arial"/>
              <a:buChar char="•"/>
            </a:pPr>
            <a:r>
              <a:rPr lang="en-US" sz="2000" dirty="0" smtClean="0">
                <a:solidFill>
                  <a:prstClr val="black"/>
                </a:solidFill>
              </a:rPr>
              <a:t>25 years of real estate, management, finance, accounting and tax experience to RioCan</a:t>
            </a:r>
          </a:p>
          <a:p>
            <a:pPr marL="342900" indent="-342900" defTabSz="457200">
              <a:buFont typeface="Arial"/>
              <a:buChar char="•"/>
            </a:pPr>
            <a:r>
              <a:rPr lang="en-US" sz="2000" dirty="0" smtClean="0">
                <a:solidFill>
                  <a:prstClr val="black"/>
                </a:solidFill>
              </a:rPr>
              <a:t>served as a Vice President and Director of Investment Banking at TD Securities  prior to join RioCan</a:t>
            </a:r>
          </a:p>
          <a:p>
            <a:pPr marL="342900" indent="-342900" defTabSz="457200">
              <a:buFont typeface="Arial"/>
              <a:buChar char="•"/>
            </a:pPr>
            <a:r>
              <a:rPr lang="en-US" sz="2000" dirty="0" smtClean="0">
                <a:solidFill>
                  <a:prstClr val="black"/>
                </a:solidFill>
              </a:rPr>
              <a:t>Member of the Institute of charted </a:t>
            </a:r>
            <a:r>
              <a:rPr lang="en-US" sz="2000" dirty="0" err="1" smtClean="0">
                <a:solidFill>
                  <a:prstClr val="black"/>
                </a:solidFill>
              </a:rPr>
              <a:t>Accoutnants</a:t>
            </a:r>
            <a:r>
              <a:rPr lang="en-US" sz="2000" dirty="0" smtClean="0">
                <a:solidFill>
                  <a:prstClr val="black"/>
                </a:solidFill>
              </a:rPr>
              <a:t> of Ontario.</a:t>
            </a:r>
          </a:p>
          <a:p>
            <a:pPr defTabSz="457200"/>
            <a:endParaRPr lang="en-US" sz="2000" dirty="0">
              <a:solidFill>
                <a:prstClr val="black"/>
              </a:solidFill>
            </a:endParaRPr>
          </a:p>
        </p:txBody>
      </p:sp>
      <p:pic>
        <p:nvPicPr>
          <p:cNvPr id="7" name="Picture 6"/>
          <p:cNvPicPr>
            <a:picLocks noChangeAspect="1"/>
          </p:cNvPicPr>
          <p:nvPr/>
        </p:nvPicPr>
        <p:blipFill>
          <a:blip r:embed="rId13"/>
          <a:stretch>
            <a:fillRect/>
          </a:stretch>
        </p:blipFill>
        <p:spPr>
          <a:xfrm>
            <a:off x="898800" y="1819848"/>
            <a:ext cx="2431967" cy="3351047"/>
          </a:xfrm>
          <a:prstGeom prst="rect">
            <a:avLst/>
          </a:prstGeom>
        </p:spPr>
      </p:pic>
    </p:spTree>
    <p:extLst>
      <p:ext uri="{BB962C8B-B14F-4D97-AF65-F5344CB8AC3E}">
        <p14:creationId xmlns:p14="http://schemas.microsoft.com/office/powerpoint/2010/main" val="2337853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Performance in 2012</a:t>
            </a:r>
            <a:endParaRPr lang="en-C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55300"/>
            <a:ext cx="7920880" cy="518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1089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Financial Highlights</a:t>
            </a:r>
            <a:endParaRPr lang="en-US" sz="4000" dirty="0">
              <a:solidFill>
                <a:prstClr val="black"/>
              </a:solidFill>
            </a:endParaRPr>
          </a:p>
        </p:txBody>
      </p:sp>
      <p:pic>
        <p:nvPicPr>
          <p:cNvPr id="7" name="Picture 6"/>
          <p:cNvPicPr>
            <a:picLocks noChangeAspect="1"/>
          </p:cNvPicPr>
          <p:nvPr/>
        </p:nvPicPr>
        <p:blipFill>
          <a:blip r:embed="rId3"/>
          <a:stretch>
            <a:fillRect/>
          </a:stretch>
        </p:blipFill>
        <p:spPr>
          <a:xfrm>
            <a:off x="1893047" y="1748117"/>
            <a:ext cx="4521200" cy="4294841"/>
          </a:xfrm>
          <a:prstGeom prst="rect">
            <a:avLst/>
          </a:prstGeom>
        </p:spPr>
      </p:pic>
      <p:sp>
        <p:nvSpPr>
          <p:cNvPr id="8" name="TextBox 7"/>
          <p:cNvSpPr txBox="1"/>
          <p:nvPr/>
        </p:nvSpPr>
        <p:spPr>
          <a:xfrm>
            <a:off x="448235" y="1163768"/>
            <a:ext cx="3481294" cy="461665"/>
          </a:xfrm>
          <a:prstGeom prst="rect">
            <a:avLst/>
          </a:prstGeom>
          <a:noFill/>
        </p:spPr>
        <p:txBody>
          <a:bodyPr wrap="square" rtlCol="0">
            <a:spAutoFit/>
          </a:bodyPr>
          <a:lstStyle/>
          <a:p>
            <a:pPr marL="285750" indent="-285750" defTabSz="457200">
              <a:buFont typeface="Arial"/>
              <a:buChar char="•"/>
            </a:pPr>
            <a:r>
              <a:rPr lang="en-US" sz="2400" dirty="0" smtClean="0">
                <a:solidFill>
                  <a:prstClr val="black"/>
                </a:solidFill>
              </a:rPr>
              <a:t>Five-year Revenues</a:t>
            </a:r>
            <a:endParaRPr lang="en-US" sz="2400" dirty="0">
              <a:solidFill>
                <a:prstClr val="black"/>
              </a:solidFill>
            </a:endParaRPr>
          </a:p>
        </p:txBody>
      </p:sp>
      <p:graphicFrame>
        <p:nvGraphicFramePr>
          <p:cNvPr id="6" name="Diagram 5"/>
          <p:cNvGraphicFramePr/>
          <p:nvPr>
            <p:extLst>
              <p:ext uri="{D42A27DB-BD31-4B8C-83A1-F6EECF244321}">
                <p14:modId xmlns:p14="http://schemas.microsoft.com/office/powerpoint/2010/main" val="1454861821"/>
              </p:ext>
            </p:extLst>
          </p:nvPr>
        </p:nvGraphicFramePr>
        <p:xfrm>
          <a:off x="160774" y="6146401"/>
          <a:ext cx="8983226" cy="697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9297743"/>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Financial Highlights</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125430518"/>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21546" y="1264159"/>
            <a:ext cx="8090335" cy="461665"/>
          </a:xfrm>
          <a:prstGeom prst="rect">
            <a:avLst/>
          </a:prstGeom>
          <a:noFill/>
        </p:spPr>
        <p:txBody>
          <a:bodyPr wrap="square" rtlCol="0">
            <a:spAutoFit/>
          </a:bodyPr>
          <a:lstStyle/>
          <a:p>
            <a:pPr marL="285750" indent="-285750" defTabSz="457200">
              <a:buFont typeface="Arial"/>
              <a:buChar char="•"/>
            </a:pPr>
            <a:r>
              <a:rPr lang="en-US" sz="2400" dirty="0" smtClean="0">
                <a:solidFill>
                  <a:prstClr val="black"/>
                </a:solidFill>
              </a:rPr>
              <a:t>Five-year Net Operating Income</a:t>
            </a:r>
            <a:endParaRPr lang="en-US" sz="2400" dirty="0">
              <a:solidFill>
                <a:prstClr val="black"/>
              </a:solidFill>
            </a:endParaRPr>
          </a:p>
        </p:txBody>
      </p:sp>
      <p:pic>
        <p:nvPicPr>
          <p:cNvPr id="4" name="Picture 3"/>
          <p:cNvPicPr>
            <a:picLocks noChangeAspect="1"/>
          </p:cNvPicPr>
          <p:nvPr/>
        </p:nvPicPr>
        <p:blipFill>
          <a:blip r:embed="rId8"/>
          <a:stretch>
            <a:fillRect/>
          </a:stretch>
        </p:blipFill>
        <p:spPr>
          <a:xfrm>
            <a:off x="1837765" y="1725824"/>
            <a:ext cx="3600075" cy="4257573"/>
          </a:xfrm>
          <a:prstGeom prst="rect">
            <a:avLst/>
          </a:prstGeom>
        </p:spPr>
      </p:pic>
      <p:graphicFrame>
        <p:nvGraphicFramePr>
          <p:cNvPr id="8" name="Diagram 7"/>
          <p:cNvGraphicFramePr/>
          <p:nvPr>
            <p:extLst>
              <p:ext uri="{D42A27DB-BD31-4B8C-83A1-F6EECF244321}">
                <p14:modId xmlns:p14="http://schemas.microsoft.com/office/powerpoint/2010/main" val="954007586"/>
              </p:ext>
            </p:extLst>
          </p:nvPr>
        </p:nvGraphicFramePr>
        <p:xfrm>
          <a:off x="160774" y="6146401"/>
          <a:ext cx="8983226" cy="6970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1416719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Financial Highlights</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0209890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stretch>
            <a:fillRect/>
          </a:stretch>
        </p:blipFill>
        <p:spPr>
          <a:xfrm>
            <a:off x="1389530" y="2318889"/>
            <a:ext cx="5766547" cy="3290776"/>
          </a:xfrm>
          <a:prstGeom prst="rect">
            <a:avLst/>
          </a:prstGeom>
        </p:spPr>
      </p:pic>
      <p:sp>
        <p:nvSpPr>
          <p:cNvPr id="7" name="TextBox 6"/>
          <p:cNvSpPr txBox="1"/>
          <p:nvPr/>
        </p:nvSpPr>
        <p:spPr>
          <a:xfrm>
            <a:off x="321547" y="1264159"/>
            <a:ext cx="5241220" cy="461665"/>
          </a:xfrm>
          <a:prstGeom prst="rect">
            <a:avLst/>
          </a:prstGeom>
          <a:noFill/>
        </p:spPr>
        <p:txBody>
          <a:bodyPr wrap="square" rtlCol="0">
            <a:spAutoFit/>
          </a:bodyPr>
          <a:lstStyle/>
          <a:p>
            <a:pPr marL="285750" indent="-285750" defTabSz="457200">
              <a:buFont typeface="Arial"/>
              <a:buChar char="•"/>
            </a:pPr>
            <a:r>
              <a:rPr lang="en-US" sz="2400" dirty="0" smtClean="0">
                <a:solidFill>
                  <a:prstClr val="black"/>
                </a:solidFill>
              </a:rPr>
              <a:t>Five-year Operating FFO</a:t>
            </a:r>
            <a:endParaRPr lang="en-US" sz="2400" dirty="0">
              <a:solidFill>
                <a:prstClr val="black"/>
              </a:solidFill>
            </a:endParaRPr>
          </a:p>
        </p:txBody>
      </p:sp>
      <p:graphicFrame>
        <p:nvGraphicFramePr>
          <p:cNvPr id="8" name="Diagram 7"/>
          <p:cNvGraphicFramePr/>
          <p:nvPr>
            <p:extLst>
              <p:ext uri="{D42A27DB-BD31-4B8C-83A1-F6EECF244321}">
                <p14:modId xmlns:p14="http://schemas.microsoft.com/office/powerpoint/2010/main" val="3342173504"/>
              </p:ext>
            </p:extLst>
          </p:nvPr>
        </p:nvGraphicFramePr>
        <p:xfrm>
          <a:off x="160774" y="6146401"/>
          <a:ext cx="8983226" cy="6970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41258022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8942" y="375628"/>
            <a:ext cx="5122514" cy="646331"/>
          </a:xfrm>
          <a:prstGeom prst="rect">
            <a:avLst/>
          </a:prstGeom>
        </p:spPr>
        <p:txBody>
          <a:bodyPr wrap="square">
            <a:spAutoFit/>
          </a:bodyPr>
          <a:lstStyle/>
          <a:p>
            <a:pPr defTabSz="457200"/>
            <a:r>
              <a:rPr lang="en-US" sz="3600" dirty="0">
                <a:solidFill>
                  <a:prstClr val="black"/>
                </a:solidFill>
              </a:rPr>
              <a:t>Financial Highlights</a:t>
            </a:r>
          </a:p>
        </p:txBody>
      </p:sp>
      <p:sp>
        <p:nvSpPr>
          <p:cNvPr id="4" name="TextBox 3"/>
          <p:cNvSpPr txBox="1"/>
          <p:nvPr/>
        </p:nvSpPr>
        <p:spPr>
          <a:xfrm>
            <a:off x="268942" y="1284941"/>
            <a:ext cx="8068234" cy="347787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Conservative Debt</a:t>
            </a:r>
          </a:p>
          <a:p>
            <a:pPr defTabSz="457200"/>
            <a:endParaRPr lang="en-US" dirty="0" smtClean="0">
              <a:solidFill>
                <a:prstClr val="black"/>
              </a:solidFill>
            </a:endParaRPr>
          </a:p>
          <a:p>
            <a:pPr defTabSz="457200"/>
            <a:endParaRPr lang="en-US" dirty="0">
              <a:solidFill>
                <a:prstClr val="black"/>
              </a:solidFill>
            </a:endParaRPr>
          </a:p>
          <a:p>
            <a:pPr marL="342900" indent="-342900" defTabSz="457200">
              <a:buFont typeface="Wingdings" charset="2"/>
              <a:buChar char="§"/>
            </a:pPr>
            <a:r>
              <a:rPr lang="en-US" sz="2000" dirty="0" smtClean="0">
                <a:solidFill>
                  <a:prstClr val="black"/>
                </a:solidFill>
              </a:rPr>
              <a:t>Debt-to Assets of </a:t>
            </a:r>
            <a:r>
              <a:rPr lang="en-US" sz="2000" dirty="0" smtClean="0">
                <a:solidFill>
                  <a:srgbClr val="FF0000"/>
                </a:solidFill>
              </a:rPr>
              <a:t>44.2%</a:t>
            </a:r>
            <a:r>
              <a:rPr lang="en-US" sz="2000" dirty="0" smtClean="0">
                <a:solidFill>
                  <a:prstClr val="black"/>
                </a:solidFill>
              </a:rPr>
              <a:t> at March 21, 2014</a:t>
            </a:r>
          </a:p>
          <a:p>
            <a:pPr marL="342900" indent="-342900" defTabSz="457200">
              <a:buFont typeface="Wingdings" charset="2"/>
              <a:buChar char="§"/>
            </a:pPr>
            <a:r>
              <a:rPr lang="en-US" sz="2000" dirty="0" smtClean="0">
                <a:solidFill>
                  <a:prstClr val="black"/>
                </a:solidFill>
              </a:rPr>
              <a:t>Total operating lines $707.5 million</a:t>
            </a:r>
          </a:p>
          <a:p>
            <a:pPr marL="342900" indent="-342900" defTabSz="457200">
              <a:buFont typeface="Wingdings" charset="2"/>
              <a:buChar char="§"/>
            </a:pPr>
            <a:r>
              <a:rPr lang="en-US" sz="2000" dirty="0" smtClean="0">
                <a:solidFill>
                  <a:prstClr val="black"/>
                </a:solidFill>
              </a:rPr>
              <a:t>Unencumbered pool has a fair value of $2.3 billion</a:t>
            </a:r>
          </a:p>
          <a:p>
            <a:pPr marL="342900" indent="-342900" defTabSz="457200">
              <a:buFont typeface="Wingdings" charset="2"/>
              <a:buChar char="§"/>
            </a:pPr>
            <a:r>
              <a:rPr lang="en-US" sz="2000" dirty="0" smtClean="0">
                <a:solidFill>
                  <a:prstClr val="black"/>
                </a:solidFill>
              </a:rPr>
              <a:t>Floating rate debt 8.2% of aggregate debt</a:t>
            </a:r>
          </a:p>
          <a:p>
            <a:pPr marL="342900" indent="-342900" defTabSz="457200">
              <a:buFont typeface="Wingdings" charset="2"/>
              <a:buChar char="§"/>
            </a:pPr>
            <a:r>
              <a:rPr lang="en-US" sz="2000" dirty="0" smtClean="0">
                <a:solidFill>
                  <a:prstClr val="black"/>
                </a:solidFill>
              </a:rPr>
              <a:t>Strong coverage ratios in Q1 2014 excluding capitalized </a:t>
            </a:r>
            <a:r>
              <a:rPr lang="en-US" sz="2000" dirty="0" err="1" smtClean="0">
                <a:solidFill>
                  <a:prstClr val="black"/>
                </a:solidFill>
              </a:rPr>
              <a:t>interst</a:t>
            </a:r>
            <a:endParaRPr lang="en-US" sz="2000" dirty="0" smtClean="0">
              <a:solidFill>
                <a:prstClr val="black"/>
              </a:solidFill>
            </a:endParaRPr>
          </a:p>
          <a:p>
            <a:pPr defTabSz="457200"/>
            <a:r>
              <a:rPr lang="en-US" sz="2000" dirty="0">
                <a:solidFill>
                  <a:prstClr val="black"/>
                </a:solidFill>
              </a:rPr>
              <a:t> </a:t>
            </a:r>
            <a:r>
              <a:rPr lang="en-US" sz="2000" dirty="0" smtClean="0">
                <a:solidFill>
                  <a:prstClr val="black"/>
                </a:solidFill>
              </a:rPr>
              <a:t>         - EBITDA interest coverage of </a:t>
            </a:r>
            <a:r>
              <a:rPr lang="en-US" sz="2000" dirty="0" smtClean="0">
                <a:solidFill>
                  <a:srgbClr val="FF0000"/>
                </a:solidFill>
              </a:rPr>
              <a:t>3.20x</a:t>
            </a:r>
          </a:p>
          <a:p>
            <a:pPr defTabSz="457200"/>
            <a:r>
              <a:rPr lang="en-US" sz="2000" dirty="0">
                <a:solidFill>
                  <a:prstClr val="black"/>
                </a:solidFill>
              </a:rPr>
              <a:t> </a:t>
            </a:r>
            <a:r>
              <a:rPr lang="en-US" sz="2000" dirty="0" smtClean="0">
                <a:solidFill>
                  <a:prstClr val="black"/>
                </a:solidFill>
              </a:rPr>
              <a:t>         - Debt service coverage of </a:t>
            </a:r>
            <a:r>
              <a:rPr lang="en-US" sz="2000" dirty="0" smtClean="0">
                <a:solidFill>
                  <a:srgbClr val="FF0000"/>
                </a:solidFill>
              </a:rPr>
              <a:t>2.34x</a:t>
            </a:r>
            <a:r>
              <a:rPr lang="en-US" sz="2000" dirty="0" smtClean="0">
                <a:solidFill>
                  <a:prstClr val="black"/>
                </a:solidFill>
              </a:rPr>
              <a:t> and</a:t>
            </a:r>
          </a:p>
          <a:p>
            <a:pPr defTabSz="457200"/>
            <a:r>
              <a:rPr lang="en-US" sz="2000" dirty="0">
                <a:solidFill>
                  <a:prstClr val="black"/>
                </a:solidFill>
              </a:rPr>
              <a:t> </a:t>
            </a:r>
            <a:r>
              <a:rPr lang="en-US" sz="2000" dirty="0" smtClean="0">
                <a:solidFill>
                  <a:prstClr val="black"/>
                </a:solidFill>
              </a:rPr>
              <a:t>         - Fixed charge coverage of </a:t>
            </a:r>
            <a:r>
              <a:rPr lang="en-US" sz="2000" dirty="0" smtClean="0">
                <a:solidFill>
                  <a:srgbClr val="FF0000"/>
                </a:solidFill>
              </a:rPr>
              <a:t>1.12x</a:t>
            </a:r>
            <a:endParaRPr lang="en-US" sz="2000" dirty="0">
              <a:solidFill>
                <a:srgbClr val="FF0000"/>
              </a:solidFill>
            </a:endParaRPr>
          </a:p>
        </p:txBody>
      </p:sp>
      <p:graphicFrame>
        <p:nvGraphicFramePr>
          <p:cNvPr id="5" name="Diagram 4"/>
          <p:cNvGraphicFramePr/>
          <p:nvPr>
            <p:extLst>
              <p:ext uri="{D42A27DB-BD31-4B8C-83A1-F6EECF244321}">
                <p14:modId xmlns:p14="http://schemas.microsoft.com/office/powerpoint/2010/main" val="3846851076"/>
              </p:ext>
            </p:extLst>
          </p:nvPr>
        </p:nvGraphicFramePr>
        <p:xfrm>
          <a:off x="160774" y="6146401"/>
          <a:ext cx="8983226" cy="697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9168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774" y="166451"/>
            <a:ext cx="5122514" cy="646331"/>
          </a:xfrm>
          <a:prstGeom prst="rect">
            <a:avLst/>
          </a:prstGeom>
        </p:spPr>
        <p:txBody>
          <a:bodyPr wrap="square">
            <a:spAutoFit/>
          </a:bodyPr>
          <a:lstStyle/>
          <a:p>
            <a:pPr defTabSz="457200"/>
            <a:r>
              <a:rPr lang="en-US" sz="3600" dirty="0">
                <a:solidFill>
                  <a:prstClr val="black"/>
                </a:solidFill>
              </a:rPr>
              <a:t>Financial Highlights</a:t>
            </a:r>
          </a:p>
        </p:txBody>
      </p:sp>
      <p:sp>
        <p:nvSpPr>
          <p:cNvPr id="4" name="TextBox 3"/>
          <p:cNvSpPr txBox="1"/>
          <p:nvPr/>
        </p:nvSpPr>
        <p:spPr>
          <a:xfrm>
            <a:off x="160774" y="812782"/>
            <a:ext cx="8068234" cy="1015663"/>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Capital Structure</a:t>
            </a:r>
          </a:p>
          <a:p>
            <a:pPr defTabSz="457200"/>
            <a:endParaRPr lang="en-US" dirty="0" smtClean="0">
              <a:solidFill>
                <a:prstClr val="black"/>
              </a:solidFill>
            </a:endParaRPr>
          </a:p>
          <a:p>
            <a:pPr defTabSz="457200"/>
            <a:endParaRPr lang="en-US" dirty="0">
              <a:solidFill>
                <a:prstClr val="black"/>
              </a:solidFill>
            </a:endParaRPr>
          </a:p>
        </p:txBody>
      </p:sp>
      <p:pic>
        <p:nvPicPr>
          <p:cNvPr id="5" name="Picture 4"/>
          <p:cNvPicPr>
            <a:picLocks noChangeAspect="1"/>
          </p:cNvPicPr>
          <p:nvPr/>
        </p:nvPicPr>
        <p:blipFill>
          <a:blip r:embed="rId2"/>
          <a:stretch>
            <a:fillRect/>
          </a:stretch>
        </p:blipFill>
        <p:spPr>
          <a:xfrm>
            <a:off x="373529" y="1417552"/>
            <a:ext cx="8206441" cy="4797977"/>
          </a:xfrm>
          <a:prstGeom prst="rect">
            <a:avLst/>
          </a:prstGeom>
        </p:spPr>
      </p:pic>
      <p:graphicFrame>
        <p:nvGraphicFramePr>
          <p:cNvPr id="6" name="Diagram 5"/>
          <p:cNvGraphicFramePr/>
          <p:nvPr>
            <p:extLst>
              <p:ext uri="{D42A27DB-BD31-4B8C-83A1-F6EECF244321}">
                <p14:modId xmlns:p14="http://schemas.microsoft.com/office/powerpoint/2010/main" val="1357217339"/>
              </p:ext>
            </p:extLst>
          </p:nvPr>
        </p:nvGraphicFramePr>
        <p:xfrm>
          <a:off x="160774" y="6305163"/>
          <a:ext cx="8983226" cy="538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87785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774" y="166451"/>
            <a:ext cx="5122514" cy="646331"/>
          </a:xfrm>
          <a:prstGeom prst="rect">
            <a:avLst/>
          </a:prstGeom>
        </p:spPr>
        <p:txBody>
          <a:bodyPr wrap="square">
            <a:spAutoFit/>
          </a:bodyPr>
          <a:lstStyle/>
          <a:p>
            <a:pPr defTabSz="457200"/>
            <a:r>
              <a:rPr lang="en-US" sz="3600" dirty="0">
                <a:solidFill>
                  <a:prstClr val="black"/>
                </a:solidFill>
              </a:rPr>
              <a:t>Financial Highlights</a:t>
            </a:r>
          </a:p>
        </p:txBody>
      </p:sp>
      <p:sp>
        <p:nvSpPr>
          <p:cNvPr id="4" name="TextBox 3"/>
          <p:cNvSpPr txBox="1"/>
          <p:nvPr/>
        </p:nvSpPr>
        <p:spPr>
          <a:xfrm>
            <a:off x="160774" y="1156429"/>
            <a:ext cx="8068234" cy="138499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Modest leverage, Strong interest coverage</a:t>
            </a:r>
          </a:p>
          <a:p>
            <a:pPr defTabSz="457200"/>
            <a:endParaRPr lang="en-US" sz="2400" dirty="0" smtClean="0">
              <a:solidFill>
                <a:prstClr val="black"/>
              </a:solidFill>
            </a:endParaRPr>
          </a:p>
          <a:p>
            <a:pPr defTabSz="457200"/>
            <a:endParaRPr lang="en-US" dirty="0" smtClean="0">
              <a:solidFill>
                <a:prstClr val="black"/>
              </a:solidFill>
            </a:endParaRPr>
          </a:p>
          <a:p>
            <a:pPr defTabSz="457200"/>
            <a:endParaRPr lang="en-US" dirty="0">
              <a:solidFill>
                <a:prstClr val="black"/>
              </a:solidFill>
            </a:endParaRPr>
          </a:p>
        </p:txBody>
      </p:sp>
      <p:pic>
        <p:nvPicPr>
          <p:cNvPr id="6" name="Picture 5"/>
          <p:cNvPicPr>
            <a:picLocks noChangeAspect="1"/>
          </p:cNvPicPr>
          <p:nvPr/>
        </p:nvPicPr>
        <p:blipFill>
          <a:blip r:embed="rId3"/>
          <a:stretch>
            <a:fillRect/>
          </a:stretch>
        </p:blipFill>
        <p:spPr>
          <a:xfrm>
            <a:off x="160774" y="2003611"/>
            <a:ext cx="8851900" cy="3657600"/>
          </a:xfrm>
          <a:prstGeom prst="rect">
            <a:avLst/>
          </a:prstGeom>
        </p:spPr>
      </p:pic>
      <p:graphicFrame>
        <p:nvGraphicFramePr>
          <p:cNvPr id="7" name="Diagram 6"/>
          <p:cNvGraphicFramePr/>
          <p:nvPr>
            <p:extLst>
              <p:ext uri="{D42A27DB-BD31-4B8C-83A1-F6EECF244321}">
                <p14:modId xmlns:p14="http://schemas.microsoft.com/office/powerpoint/2010/main" val="1773781035"/>
              </p:ext>
            </p:extLst>
          </p:nvPr>
        </p:nvGraphicFramePr>
        <p:xfrm>
          <a:off x="160774" y="6146401"/>
          <a:ext cx="8983226" cy="697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9065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774" y="166451"/>
            <a:ext cx="5122514" cy="646331"/>
          </a:xfrm>
          <a:prstGeom prst="rect">
            <a:avLst/>
          </a:prstGeom>
        </p:spPr>
        <p:txBody>
          <a:bodyPr wrap="square">
            <a:spAutoFit/>
          </a:bodyPr>
          <a:lstStyle/>
          <a:p>
            <a:pPr defTabSz="457200"/>
            <a:r>
              <a:rPr lang="en-US" sz="3600" dirty="0">
                <a:solidFill>
                  <a:prstClr val="black"/>
                </a:solidFill>
              </a:rPr>
              <a:t>Financial Highlights</a:t>
            </a:r>
          </a:p>
        </p:txBody>
      </p:sp>
      <p:sp>
        <p:nvSpPr>
          <p:cNvPr id="4" name="TextBox 3"/>
          <p:cNvSpPr txBox="1"/>
          <p:nvPr/>
        </p:nvSpPr>
        <p:spPr>
          <a:xfrm>
            <a:off x="160774" y="1156429"/>
            <a:ext cx="8068234" cy="1384995"/>
          </a:xfrm>
          <a:prstGeom prst="rect">
            <a:avLst/>
          </a:prstGeom>
          <a:noFill/>
        </p:spPr>
        <p:txBody>
          <a:bodyPr wrap="square" rtlCol="0">
            <a:spAutoFit/>
          </a:bodyPr>
          <a:lstStyle/>
          <a:p>
            <a:pPr marL="342900" indent="-342900" defTabSz="457200">
              <a:buFont typeface="Arial"/>
              <a:buChar char="•"/>
            </a:pPr>
            <a:r>
              <a:rPr lang="en-US" sz="2400" dirty="0" smtClean="0">
                <a:solidFill>
                  <a:prstClr val="black"/>
                </a:solidFill>
              </a:rPr>
              <a:t>Debt Maturity Schedule</a:t>
            </a:r>
          </a:p>
          <a:p>
            <a:pPr defTabSz="457200"/>
            <a:endParaRPr lang="en-US" sz="2400" dirty="0" smtClean="0">
              <a:solidFill>
                <a:prstClr val="black"/>
              </a:solidFill>
            </a:endParaRPr>
          </a:p>
          <a:p>
            <a:pPr defTabSz="457200"/>
            <a:endParaRPr lang="en-US" dirty="0" smtClean="0">
              <a:solidFill>
                <a:prstClr val="black"/>
              </a:solidFill>
            </a:endParaRPr>
          </a:p>
          <a:p>
            <a:pPr defTabSz="457200"/>
            <a:endParaRPr lang="en-US" dirty="0">
              <a:solidFill>
                <a:prstClr val="black"/>
              </a:solidFill>
            </a:endParaRPr>
          </a:p>
        </p:txBody>
      </p:sp>
      <p:pic>
        <p:nvPicPr>
          <p:cNvPr id="5" name="Picture 4"/>
          <p:cNvPicPr>
            <a:picLocks noChangeAspect="1"/>
          </p:cNvPicPr>
          <p:nvPr/>
        </p:nvPicPr>
        <p:blipFill>
          <a:blip r:embed="rId3"/>
          <a:stretch>
            <a:fillRect/>
          </a:stretch>
        </p:blipFill>
        <p:spPr>
          <a:xfrm>
            <a:off x="388471" y="2030506"/>
            <a:ext cx="8531411" cy="3436432"/>
          </a:xfrm>
          <a:prstGeom prst="rect">
            <a:avLst/>
          </a:prstGeom>
        </p:spPr>
      </p:pic>
      <p:graphicFrame>
        <p:nvGraphicFramePr>
          <p:cNvPr id="6" name="Diagram 5"/>
          <p:cNvGraphicFramePr/>
          <p:nvPr>
            <p:extLst>
              <p:ext uri="{D42A27DB-BD31-4B8C-83A1-F6EECF244321}">
                <p14:modId xmlns:p14="http://schemas.microsoft.com/office/powerpoint/2010/main" val="1543954743"/>
              </p:ext>
            </p:extLst>
          </p:nvPr>
        </p:nvGraphicFramePr>
        <p:xfrm>
          <a:off x="160774" y="6146401"/>
          <a:ext cx="8983226" cy="697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755373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Question</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3497397237"/>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4243396101"/>
              </p:ext>
            </p:extLst>
          </p:nvPr>
        </p:nvGraphicFramePr>
        <p:xfrm>
          <a:off x="160774" y="6209244"/>
          <a:ext cx="8983226" cy="6342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p:cNvSpPr txBox="1"/>
          <p:nvPr/>
        </p:nvSpPr>
        <p:spPr>
          <a:xfrm>
            <a:off x="478118" y="1882588"/>
            <a:ext cx="8232588" cy="584776"/>
          </a:xfrm>
          <a:prstGeom prst="rect">
            <a:avLst/>
          </a:prstGeom>
          <a:noFill/>
        </p:spPr>
        <p:txBody>
          <a:bodyPr wrap="square" rtlCol="0">
            <a:spAutoFit/>
          </a:bodyPr>
          <a:lstStyle/>
          <a:p>
            <a:pPr defTabSz="457200"/>
            <a:r>
              <a:rPr lang="en-US" sz="3200" b="1" i="1" dirty="0" smtClean="0">
                <a:ln w="10541" cmpd="sng">
                  <a:solidFill>
                    <a:srgbClr val="6076B4">
                      <a:shade val="88000"/>
                      <a:satMod val="110000"/>
                    </a:srgbClr>
                  </a:solidFill>
                  <a:prstDash val="solid"/>
                </a:ln>
                <a:gradFill>
                  <a:gsLst>
                    <a:gs pos="0">
                      <a:srgbClr val="6076B4">
                        <a:tint val="40000"/>
                        <a:satMod val="250000"/>
                      </a:srgbClr>
                    </a:gs>
                    <a:gs pos="9000">
                      <a:srgbClr val="6076B4">
                        <a:tint val="52000"/>
                        <a:satMod val="300000"/>
                      </a:srgbClr>
                    </a:gs>
                    <a:gs pos="50000">
                      <a:srgbClr val="6076B4">
                        <a:shade val="20000"/>
                        <a:satMod val="300000"/>
                      </a:srgbClr>
                    </a:gs>
                    <a:gs pos="79000">
                      <a:srgbClr val="6076B4">
                        <a:tint val="52000"/>
                        <a:satMod val="300000"/>
                      </a:srgbClr>
                    </a:gs>
                    <a:gs pos="100000">
                      <a:srgbClr val="6076B4">
                        <a:tint val="40000"/>
                        <a:satMod val="250000"/>
                      </a:srgbClr>
                    </a:gs>
                  </a:gsLst>
                  <a:lin ang="5400000"/>
                </a:gradFill>
              </a:rPr>
              <a:t>Should we hold or sell the stock???</a:t>
            </a:r>
            <a:endParaRPr lang="en-US" sz="3200" b="1" i="1" dirty="0">
              <a:ln w="10541" cmpd="sng">
                <a:solidFill>
                  <a:srgbClr val="6076B4">
                    <a:shade val="88000"/>
                    <a:satMod val="110000"/>
                  </a:srgbClr>
                </a:solidFill>
                <a:prstDash val="solid"/>
              </a:ln>
              <a:gradFill>
                <a:gsLst>
                  <a:gs pos="0">
                    <a:srgbClr val="6076B4">
                      <a:tint val="40000"/>
                      <a:satMod val="250000"/>
                    </a:srgbClr>
                  </a:gs>
                  <a:gs pos="9000">
                    <a:srgbClr val="6076B4">
                      <a:tint val="52000"/>
                      <a:satMod val="300000"/>
                    </a:srgbClr>
                  </a:gs>
                  <a:gs pos="50000">
                    <a:srgbClr val="6076B4">
                      <a:shade val="20000"/>
                      <a:satMod val="300000"/>
                    </a:srgbClr>
                  </a:gs>
                  <a:gs pos="79000">
                    <a:srgbClr val="6076B4">
                      <a:tint val="52000"/>
                      <a:satMod val="300000"/>
                    </a:srgbClr>
                  </a:gs>
                  <a:gs pos="100000">
                    <a:srgbClr val="6076B4">
                      <a:tint val="40000"/>
                      <a:satMod val="250000"/>
                    </a:srgbClr>
                  </a:gs>
                </a:gsLst>
                <a:lin ang="5400000"/>
              </a:gradFill>
            </a:endParaRPr>
          </a:p>
        </p:txBody>
      </p:sp>
    </p:spTree>
    <p:extLst>
      <p:ext uri="{BB962C8B-B14F-4D97-AF65-F5344CB8AC3E}">
        <p14:creationId xmlns:p14="http://schemas.microsoft.com/office/powerpoint/2010/main" val="209410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Quarterly </a:t>
            </a:r>
            <a:r>
              <a:rPr lang="en-US" sz="2800" dirty="0">
                <a:solidFill>
                  <a:prstClr val="black"/>
                </a:solidFill>
              </a:rPr>
              <a:t>P</a:t>
            </a:r>
            <a:r>
              <a:rPr lang="en-US" sz="2800" dirty="0" smtClean="0">
                <a:solidFill>
                  <a:prstClr val="black"/>
                </a:solidFill>
              </a:rPr>
              <a:t>roperty </a:t>
            </a:r>
            <a:r>
              <a:rPr lang="en-US" sz="2800" dirty="0">
                <a:solidFill>
                  <a:prstClr val="black"/>
                </a:solidFill>
              </a:rPr>
              <a:t>G</a:t>
            </a:r>
            <a:r>
              <a:rPr lang="en-US" sz="2800" dirty="0" smtClean="0">
                <a:solidFill>
                  <a:prstClr val="black"/>
                </a:solidFill>
              </a:rPr>
              <a:t>rowth</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3848832893"/>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066260093"/>
              </p:ext>
            </p:extLst>
          </p:nvPr>
        </p:nvGraphicFramePr>
        <p:xfrm>
          <a:off x="160774" y="6215529"/>
          <a:ext cx="8983226" cy="6279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p:cNvPicPr>
            <a:picLocks noChangeAspect="1"/>
          </p:cNvPicPr>
          <p:nvPr/>
        </p:nvPicPr>
        <p:blipFill>
          <a:blip r:embed="rId12"/>
          <a:stretch>
            <a:fillRect/>
          </a:stretch>
        </p:blipFill>
        <p:spPr>
          <a:xfrm>
            <a:off x="777729" y="1837465"/>
            <a:ext cx="6430098" cy="1870574"/>
          </a:xfrm>
          <a:prstGeom prst="rect">
            <a:avLst/>
          </a:prstGeom>
        </p:spPr>
      </p:pic>
    </p:spTree>
    <p:extLst>
      <p:ext uri="{BB962C8B-B14F-4D97-AF65-F5344CB8AC3E}">
        <p14:creationId xmlns:p14="http://schemas.microsoft.com/office/powerpoint/2010/main" val="3479956921"/>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64081821"/>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950230436"/>
              </p:ext>
            </p:extLst>
          </p:nvPr>
        </p:nvGraphicFramePr>
        <p:xfrm>
          <a:off x="160774" y="6209244"/>
          <a:ext cx="8983226" cy="6342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43647" y="298824"/>
            <a:ext cx="8187765" cy="584776"/>
          </a:xfrm>
          <a:prstGeom prst="rect">
            <a:avLst/>
          </a:prstGeom>
          <a:noFill/>
        </p:spPr>
        <p:txBody>
          <a:bodyPr wrap="square" rtlCol="0">
            <a:spAutoFit/>
          </a:bodyPr>
          <a:lstStyle/>
          <a:p>
            <a:pPr defTabSz="457200"/>
            <a:r>
              <a:rPr lang="en-US" sz="3200" dirty="0" smtClean="0">
                <a:solidFill>
                  <a:prstClr val="black"/>
                </a:solidFill>
              </a:rPr>
              <a:t>Organic growth- Canadian Portfolio</a:t>
            </a:r>
            <a:endParaRPr lang="en-US" sz="3200" dirty="0">
              <a:solidFill>
                <a:prstClr val="black"/>
              </a:solidFill>
            </a:endParaRPr>
          </a:p>
        </p:txBody>
      </p:sp>
      <p:pic>
        <p:nvPicPr>
          <p:cNvPr id="7" name="Picture 6"/>
          <p:cNvPicPr>
            <a:picLocks noChangeAspect="1"/>
          </p:cNvPicPr>
          <p:nvPr/>
        </p:nvPicPr>
        <p:blipFill>
          <a:blip r:embed="rId13"/>
          <a:stretch>
            <a:fillRect/>
          </a:stretch>
        </p:blipFill>
        <p:spPr>
          <a:xfrm>
            <a:off x="190499" y="2259107"/>
            <a:ext cx="8953500" cy="2997200"/>
          </a:xfrm>
          <a:prstGeom prst="rect">
            <a:avLst/>
          </a:prstGeom>
        </p:spPr>
      </p:pic>
      <p:sp>
        <p:nvSpPr>
          <p:cNvPr id="8" name="TextBox 7"/>
          <p:cNvSpPr txBox="1"/>
          <p:nvPr/>
        </p:nvSpPr>
        <p:spPr>
          <a:xfrm>
            <a:off x="343646" y="1150471"/>
            <a:ext cx="8471647" cy="707886"/>
          </a:xfrm>
          <a:prstGeom prst="rect">
            <a:avLst/>
          </a:prstGeom>
          <a:noFill/>
        </p:spPr>
        <p:txBody>
          <a:bodyPr wrap="square" rtlCol="0">
            <a:spAutoFit/>
          </a:bodyPr>
          <a:lstStyle/>
          <a:p>
            <a:pPr marL="285750" indent="-285750" defTabSz="457200">
              <a:buFont typeface="Arial"/>
              <a:buChar char="•"/>
            </a:pPr>
            <a:r>
              <a:rPr lang="en-US" sz="2000" dirty="0" smtClean="0">
                <a:solidFill>
                  <a:prstClr val="black"/>
                </a:solidFill>
              </a:rPr>
              <a:t>Ability to add growth through rental renewals with 51% of lease renewing over the next five years</a:t>
            </a:r>
            <a:endParaRPr lang="en-US" sz="2000" dirty="0">
              <a:solidFill>
                <a:prstClr val="black"/>
              </a:solidFill>
            </a:endParaRPr>
          </a:p>
        </p:txBody>
      </p:sp>
    </p:spTree>
    <p:extLst>
      <p:ext uri="{BB962C8B-B14F-4D97-AF65-F5344CB8AC3E}">
        <p14:creationId xmlns:p14="http://schemas.microsoft.com/office/powerpoint/2010/main" val="1928949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410400" cy="1600200"/>
          </a:xfrm>
        </p:spPr>
        <p:txBody>
          <a:bodyPr>
            <a:normAutofit/>
          </a:bodyPr>
          <a:lstStyle/>
          <a:p>
            <a:r>
              <a:rPr lang="en-CA" dirty="0" smtClean="0"/>
              <a:t>Performance vs Indexes</a:t>
            </a:r>
            <a:endParaRPr lang="en-CA"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9245"/>
            <a:ext cx="7992887" cy="520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52235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26782339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826830297"/>
              </p:ext>
            </p:extLst>
          </p:nvPr>
        </p:nvGraphicFramePr>
        <p:xfrm>
          <a:off x="160774" y="6209244"/>
          <a:ext cx="8983226" cy="6342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43647" y="298824"/>
            <a:ext cx="8187765" cy="584776"/>
          </a:xfrm>
          <a:prstGeom prst="rect">
            <a:avLst/>
          </a:prstGeom>
          <a:noFill/>
        </p:spPr>
        <p:txBody>
          <a:bodyPr wrap="square" rtlCol="0">
            <a:spAutoFit/>
          </a:bodyPr>
          <a:lstStyle/>
          <a:p>
            <a:pPr defTabSz="457200"/>
            <a:r>
              <a:rPr lang="en-US" sz="3200" dirty="0" smtClean="0">
                <a:solidFill>
                  <a:prstClr val="black"/>
                </a:solidFill>
              </a:rPr>
              <a:t>Organic growth- U.S. Portfolio</a:t>
            </a:r>
            <a:endParaRPr lang="en-US" sz="3200" dirty="0">
              <a:solidFill>
                <a:prstClr val="black"/>
              </a:solidFill>
            </a:endParaRPr>
          </a:p>
        </p:txBody>
      </p:sp>
      <p:sp>
        <p:nvSpPr>
          <p:cNvPr id="8" name="TextBox 7"/>
          <p:cNvSpPr txBox="1"/>
          <p:nvPr/>
        </p:nvSpPr>
        <p:spPr>
          <a:xfrm>
            <a:off x="343646" y="1150471"/>
            <a:ext cx="8471647" cy="707886"/>
          </a:xfrm>
          <a:prstGeom prst="rect">
            <a:avLst/>
          </a:prstGeom>
          <a:noFill/>
        </p:spPr>
        <p:txBody>
          <a:bodyPr wrap="square" rtlCol="0">
            <a:spAutoFit/>
          </a:bodyPr>
          <a:lstStyle/>
          <a:p>
            <a:pPr marL="285750" indent="-285750" defTabSz="457200">
              <a:buFont typeface="Arial"/>
              <a:buChar char="•"/>
            </a:pPr>
            <a:r>
              <a:rPr lang="en-US" sz="2000" dirty="0" smtClean="0">
                <a:solidFill>
                  <a:prstClr val="black"/>
                </a:solidFill>
              </a:rPr>
              <a:t>Ability to add growth through rental renewals with 35% of lease renewing over the next five years</a:t>
            </a:r>
            <a:endParaRPr lang="en-US" sz="2000" dirty="0">
              <a:solidFill>
                <a:prstClr val="black"/>
              </a:solidFill>
            </a:endParaRPr>
          </a:p>
        </p:txBody>
      </p:sp>
      <p:pic>
        <p:nvPicPr>
          <p:cNvPr id="2" name="Picture 1"/>
          <p:cNvPicPr>
            <a:picLocks noChangeAspect="1"/>
          </p:cNvPicPr>
          <p:nvPr/>
        </p:nvPicPr>
        <p:blipFill>
          <a:blip r:embed="rId13"/>
          <a:stretch>
            <a:fillRect/>
          </a:stretch>
        </p:blipFill>
        <p:spPr>
          <a:xfrm>
            <a:off x="343647" y="2439894"/>
            <a:ext cx="8648700" cy="2832100"/>
          </a:xfrm>
          <a:prstGeom prst="rect">
            <a:avLst/>
          </a:prstGeom>
        </p:spPr>
      </p:pic>
    </p:spTree>
    <p:extLst>
      <p:ext uri="{BB962C8B-B14F-4D97-AF65-F5344CB8AC3E}">
        <p14:creationId xmlns:p14="http://schemas.microsoft.com/office/powerpoint/2010/main" val="300592333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11500224"/>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052134115"/>
              </p:ext>
            </p:extLst>
          </p:nvPr>
        </p:nvGraphicFramePr>
        <p:xfrm>
          <a:off x="160774" y="6209244"/>
          <a:ext cx="8983226" cy="6342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43647" y="298824"/>
            <a:ext cx="8187765" cy="584776"/>
          </a:xfrm>
          <a:prstGeom prst="rect">
            <a:avLst/>
          </a:prstGeom>
          <a:noFill/>
        </p:spPr>
        <p:txBody>
          <a:bodyPr wrap="square" rtlCol="0">
            <a:spAutoFit/>
          </a:bodyPr>
          <a:lstStyle/>
          <a:p>
            <a:pPr defTabSz="457200"/>
            <a:r>
              <a:rPr lang="en-US" sz="3200" dirty="0" smtClean="0">
                <a:solidFill>
                  <a:prstClr val="black"/>
                </a:solidFill>
              </a:rPr>
              <a:t>Extracting value by Recycling Capital</a:t>
            </a:r>
            <a:endParaRPr lang="en-US" sz="3200" dirty="0">
              <a:solidFill>
                <a:prstClr val="black"/>
              </a:solidFill>
            </a:endParaRPr>
          </a:p>
        </p:txBody>
      </p:sp>
      <p:sp>
        <p:nvSpPr>
          <p:cNvPr id="5" name="Rectangle 4"/>
          <p:cNvSpPr/>
          <p:nvPr/>
        </p:nvSpPr>
        <p:spPr>
          <a:xfrm>
            <a:off x="343646" y="767768"/>
            <a:ext cx="8650941" cy="1323439"/>
          </a:xfrm>
          <a:prstGeom prst="rect">
            <a:avLst/>
          </a:prstGeom>
        </p:spPr>
        <p:txBody>
          <a:bodyPr wrap="square">
            <a:spAutoFit/>
          </a:bodyPr>
          <a:lstStyle/>
          <a:p>
            <a:pPr defTabSz="457200"/>
            <a:endParaRPr lang="en-US" sz="2000" dirty="0" smtClean="0">
              <a:solidFill>
                <a:prstClr val="black"/>
              </a:solidFill>
            </a:endParaRPr>
          </a:p>
          <a:p>
            <a:pPr marL="285750" indent="-285750" defTabSz="457200">
              <a:buFont typeface="Arial"/>
              <a:buChar char="•"/>
            </a:pPr>
            <a:r>
              <a:rPr lang="en-US" sz="2000" dirty="0">
                <a:solidFill>
                  <a:prstClr val="black"/>
                </a:solidFill>
              </a:rPr>
              <a:t>Current asset sales plan involves selling </a:t>
            </a:r>
            <a:r>
              <a:rPr lang="en-US" sz="2000" dirty="0" err="1">
                <a:solidFill>
                  <a:prstClr val="black"/>
                </a:solidFill>
              </a:rPr>
              <a:t>centres</a:t>
            </a:r>
            <a:r>
              <a:rPr lang="en-US" sz="2000" dirty="0">
                <a:solidFill>
                  <a:prstClr val="black"/>
                </a:solidFill>
              </a:rPr>
              <a:t> in lower growth and secondary </a:t>
            </a:r>
            <a:r>
              <a:rPr lang="en-US" sz="2000" dirty="0" smtClean="0">
                <a:solidFill>
                  <a:prstClr val="black"/>
                </a:solidFill>
              </a:rPr>
              <a:t>markets.  </a:t>
            </a:r>
          </a:p>
          <a:p>
            <a:pPr marL="285750" indent="-285750" defTabSz="457200">
              <a:buFont typeface="Arial"/>
              <a:buChar char="•"/>
            </a:pPr>
            <a:r>
              <a:rPr lang="en-US" sz="2000" dirty="0">
                <a:solidFill>
                  <a:prstClr val="black"/>
                </a:solidFill>
              </a:rPr>
              <a:t>F</a:t>
            </a:r>
            <a:r>
              <a:rPr lang="en-US" sz="2000" dirty="0" smtClean="0">
                <a:solidFill>
                  <a:prstClr val="black"/>
                </a:solidFill>
              </a:rPr>
              <a:t>ocused </a:t>
            </a:r>
            <a:r>
              <a:rPr lang="en-US" sz="2000" dirty="0">
                <a:solidFill>
                  <a:prstClr val="black"/>
                </a:solidFill>
              </a:rPr>
              <a:t>in Canada’s high population, high growth markets </a:t>
            </a:r>
          </a:p>
        </p:txBody>
      </p:sp>
      <p:pic>
        <p:nvPicPr>
          <p:cNvPr id="7" name="Picture 6"/>
          <p:cNvPicPr>
            <a:picLocks noChangeAspect="1"/>
          </p:cNvPicPr>
          <p:nvPr/>
        </p:nvPicPr>
        <p:blipFill>
          <a:blip r:embed="rId13">
            <a:alphaModFix/>
          </a:blip>
          <a:stretch>
            <a:fillRect/>
          </a:stretch>
        </p:blipFill>
        <p:spPr>
          <a:xfrm>
            <a:off x="1553882" y="2938454"/>
            <a:ext cx="4976906" cy="3166202"/>
          </a:xfrm>
          <a:prstGeom prst="rect">
            <a:avLst/>
          </a:prstGeom>
        </p:spPr>
      </p:pic>
      <p:sp>
        <p:nvSpPr>
          <p:cNvPr id="9" name="TextBox 8"/>
          <p:cNvSpPr txBox="1"/>
          <p:nvPr/>
        </p:nvSpPr>
        <p:spPr>
          <a:xfrm>
            <a:off x="836705" y="2480235"/>
            <a:ext cx="5423647" cy="400110"/>
          </a:xfrm>
          <a:prstGeom prst="rect">
            <a:avLst/>
          </a:prstGeom>
          <a:noFill/>
        </p:spPr>
        <p:txBody>
          <a:bodyPr wrap="square" rtlCol="0">
            <a:spAutoFit/>
          </a:bodyPr>
          <a:lstStyle/>
          <a:p>
            <a:pPr marL="342900" indent="-342900" defTabSz="457200">
              <a:buFont typeface="Wingdings" charset="2"/>
              <a:buChar char="Ø"/>
            </a:pPr>
            <a:r>
              <a:rPr lang="en-US" sz="2000" i="1" dirty="0" smtClean="0">
                <a:solidFill>
                  <a:prstClr val="black"/>
                </a:solidFill>
              </a:rPr>
              <a:t>Growth in </a:t>
            </a:r>
            <a:r>
              <a:rPr lang="en-US" sz="2000" i="1" dirty="0">
                <a:solidFill>
                  <a:prstClr val="black"/>
                </a:solidFill>
              </a:rPr>
              <a:t>C</a:t>
            </a:r>
            <a:r>
              <a:rPr lang="en-US" sz="2000" i="1" dirty="0" smtClean="0">
                <a:solidFill>
                  <a:prstClr val="black"/>
                </a:solidFill>
              </a:rPr>
              <a:t>anada’s 6 Major Markets</a:t>
            </a:r>
            <a:endParaRPr lang="en-US" sz="2000" i="1" dirty="0">
              <a:solidFill>
                <a:prstClr val="black"/>
              </a:solidFill>
            </a:endParaRPr>
          </a:p>
        </p:txBody>
      </p:sp>
    </p:spTree>
    <p:extLst>
      <p:ext uri="{BB962C8B-B14F-4D97-AF65-F5344CB8AC3E}">
        <p14:creationId xmlns:p14="http://schemas.microsoft.com/office/powerpoint/2010/main" val="424554305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92658139"/>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43647" y="298824"/>
            <a:ext cx="8187765" cy="584776"/>
          </a:xfrm>
          <a:prstGeom prst="rect">
            <a:avLst/>
          </a:prstGeom>
          <a:noFill/>
        </p:spPr>
        <p:txBody>
          <a:bodyPr wrap="square" rtlCol="0">
            <a:spAutoFit/>
          </a:bodyPr>
          <a:lstStyle/>
          <a:p>
            <a:pPr defTabSz="457200"/>
            <a:r>
              <a:rPr lang="en-US" sz="3200" dirty="0" smtClean="0">
                <a:solidFill>
                  <a:prstClr val="black"/>
                </a:solidFill>
              </a:rPr>
              <a:t>Development Activity</a:t>
            </a:r>
            <a:endParaRPr lang="en-US" sz="3200" dirty="0">
              <a:solidFill>
                <a:prstClr val="black"/>
              </a:solidFill>
            </a:endParaRPr>
          </a:p>
        </p:txBody>
      </p:sp>
      <p:pic>
        <p:nvPicPr>
          <p:cNvPr id="2" name="Picture 1"/>
          <p:cNvPicPr>
            <a:picLocks noChangeAspect="1"/>
          </p:cNvPicPr>
          <p:nvPr/>
        </p:nvPicPr>
        <p:blipFill>
          <a:blip r:embed="rId8"/>
          <a:stretch>
            <a:fillRect/>
          </a:stretch>
        </p:blipFill>
        <p:spPr>
          <a:xfrm>
            <a:off x="343646" y="2641972"/>
            <a:ext cx="4093883" cy="3080730"/>
          </a:xfrm>
          <a:prstGeom prst="rect">
            <a:avLst/>
          </a:prstGeom>
        </p:spPr>
      </p:pic>
      <p:pic>
        <p:nvPicPr>
          <p:cNvPr id="8" name="Picture 7"/>
          <p:cNvPicPr>
            <a:picLocks noChangeAspect="1"/>
          </p:cNvPicPr>
          <p:nvPr/>
        </p:nvPicPr>
        <p:blipFill>
          <a:blip r:embed="rId9"/>
          <a:stretch>
            <a:fillRect/>
          </a:stretch>
        </p:blipFill>
        <p:spPr>
          <a:xfrm>
            <a:off x="4826001" y="2641972"/>
            <a:ext cx="3705411" cy="3080730"/>
          </a:xfrm>
          <a:prstGeom prst="rect">
            <a:avLst/>
          </a:prstGeom>
        </p:spPr>
      </p:pic>
      <p:sp>
        <p:nvSpPr>
          <p:cNvPr id="10" name="Rectangle 9"/>
          <p:cNvSpPr/>
          <p:nvPr/>
        </p:nvSpPr>
        <p:spPr>
          <a:xfrm>
            <a:off x="343646" y="1274954"/>
            <a:ext cx="8650941" cy="707886"/>
          </a:xfrm>
          <a:prstGeom prst="rect">
            <a:avLst/>
          </a:prstGeom>
        </p:spPr>
        <p:txBody>
          <a:bodyPr wrap="square">
            <a:spAutoFit/>
          </a:bodyPr>
          <a:lstStyle/>
          <a:p>
            <a:pPr marL="285750" indent="-285750" defTabSz="457200">
              <a:buFont typeface="Arial"/>
              <a:buChar char="•"/>
            </a:pPr>
            <a:r>
              <a:rPr lang="en-US" sz="2000" dirty="0">
                <a:solidFill>
                  <a:prstClr val="black"/>
                </a:solidFill>
              </a:rPr>
              <a:t>RioCan’s development program consists of 16 projects that are expected to add 10.8 million square feet </a:t>
            </a:r>
            <a:r>
              <a:rPr lang="en-US" sz="2000" dirty="0" smtClean="0">
                <a:solidFill>
                  <a:prstClr val="black"/>
                </a:solidFill>
              </a:rPr>
              <a:t>over </a:t>
            </a:r>
            <a:r>
              <a:rPr lang="en-US" sz="2000" dirty="0">
                <a:solidFill>
                  <a:prstClr val="black"/>
                </a:solidFill>
              </a:rPr>
              <a:t>the next six years. </a:t>
            </a:r>
          </a:p>
        </p:txBody>
      </p:sp>
      <p:graphicFrame>
        <p:nvGraphicFramePr>
          <p:cNvPr id="9" name="Diagram 8"/>
          <p:cNvGraphicFramePr/>
          <p:nvPr>
            <p:extLst>
              <p:ext uri="{D42A27DB-BD31-4B8C-83A1-F6EECF244321}">
                <p14:modId xmlns:p14="http://schemas.microsoft.com/office/powerpoint/2010/main" val="103243050"/>
              </p:ext>
            </p:extLst>
          </p:nvPr>
        </p:nvGraphicFramePr>
        <p:xfrm>
          <a:off x="160774" y="6209244"/>
          <a:ext cx="8983226" cy="6342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56028845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Quarterly Balance Sheet</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2842405045"/>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3034792927"/>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a:stretch>
            <a:fillRect/>
          </a:stretch>
        </p:blipFill>
        <p:spPr>
          <a:xfrm>
            <a:off x="749300" y="863600"/>
            <a:ext cx="7645400" cy="5130800"/>
          </a:xfrm>
          <a:prstGeom prst="rect">
            <a:avLst/>
          </a:prstGeom>
        </p:spPr>
      </p:pic>
    </p:spTree>
    <p:extLst>
      <p:ext uri="{BB962C8B-B14F-4D97-AF65-F5344CB8AC3E}">
        <p14:creationId xmlns:p14="http://schemas.microsoft.com/office/powerpoint/2010/main" val="306095400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Consolidated Annual Balance Sheet</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138203933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407983096"/>
              </p:ext>
            </p:extLst>
          </p:nvPr>
        </p:nvGraphicFramePr>
        <p:xfrm>
          <a:off x="160774" y="6189418"/>
          <a:ext cx="8983226" cy="6540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p:cNvPicPr>
            <a:picLocks noChangeAspect="1"/>
          </p:cNvPicPr>
          <p:nvPr/>
        </p:nvPicPr>
        <p:blipFill>
          <a:blip r:embed="rId13"/>
          <a:stretch>
            <a:fillRect/>
          </a:stretch>
        </p:blipFill>
        <p:spPr>
          <a:xfrm>
            <a:off x="930051" y="729740"/>
            <a:ext cx="6975374" cy="5459678"/>
          </a:xfrm>
          <a:prstGeom prst="rect">
            <a:avLst/>
          </a:prstGeom>
        </p:spPr>
      </p:pic>
      <p:cxnSp>
        <p:nvCxnSpPr>
          <p:cNvPr id="7" name="Straight Connector 6"/>
          <p:cNvCxnSpPr/>
          <p:nvPr/>
        </p:nvCxnSpPr>
        <p:spPr>
          <a:xfrm flipV="1">
            <a:off x="930051" y="2948458"/>
            <a:ext cx="5964448" cy="113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30051" y="1735054"/>
            <a:ext cx="58737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37916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Five-Year </a:t>
            </a:r>
            <a:r>
              <a:rPr lang="en-US" sz="2800" dirty="0" err="1" smtClean="0">
                <a:solidFill>
                  <a:prstClr val="black"/>
                </a:solidFill>
              </a:rPr>
              <a:t>Blalance</a:t>
            </a:r>
            <a:r>
              <a:rPr lang="en-US" sz="2800" dirty="0" smtClean="0">
                <a:solidFill>
                  <a:prstClr val="black"/>
                </a:solidFill>
              </a:rPr>
              <a:t> Sheet Performance</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3624721947"/>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944571878"/>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hart 5"/>
          <p:cNvGraphicFramePr/>
          <p:nvPr>
            <p:extLst>
              <p:ext uri="{D42A27DB-BD31-4B8C-83A1-F6EECF244321}">
                <p14:modId xmlns:p14="http://schemas.microsoft.com/office/powerpoint/2010/main" val="3798216768"/>
              </p:ext>
            </p:extLst>
          </p:nvPr>
        </p:nvGraphicFramePr>
        <p:xfrm>
          <a:off x="768206" y="1144633"/>
          <a:ext cx="7650702" cy="43163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42825544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Consolidated Annual Income Statement</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3784385326"/>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541936641"/>
              </p:ext>
            </p:extLst>
          </p:nvPr>
        </p:nvGraphicFramePr>
        <p:xfrm>
          <a:off x="160774" y="6156764"/>
          <a:ext cx="8983226" cy="6866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a:stretch>
            <a:fillRect/>
          </a:stretch>
        </p:blipFill>
        <p:spPr>
          <a:xfrm>
            <a:off x="1073135" y="748270"/>
            <a:ext cx="6178828" cy="5340609"/>
          </a:xfrm>
          <a:prstGeom prst="rect">
            <a:avLst/>
          </a:prstGeom>
        </p:spPr>
      </p:pic>
      <p:cxnSp>
        <p:nvCxnSpPr>
          <p:cNvPr id="7" name="Straight Connector 6"/>
          <p:cNvCxnSpPr/>
          <p:nvPr/>
        </p:nvCxnSpPr>
        <p:spPr>
          <a:xfrm>
            <a:off x="1073135" y="2857736"/>
            <a:ext cx="6178828" cy="11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04462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Five-Year Income Statement Performance</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2606490931"/>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789264848"/>
              </p:ext>
            </p:extLst>
          </p:nvPr>
        </p:nvGraphicFramePr>
        <p:xfrm>
          <a:off x="160774" y="5995978"/>
          <a:ext cx="8983226" cy="8474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Chart 4"/>
          <p:cNvGraphicFramePr/>
          <p:nvPr>
            <p:extLst>
              <p:ext uri="{D42A27DB-BD31-4B8C-83A1-F6EECF244321}">
                <p14:modId xmlns:p14="http://schemas.microsoft.com/office/powerpoint/2010/main" val="139056478"/>
              </p:ext>
            </p:extLst>
          </p:nvPr>
        </p:nvGraphicFramePr>
        <p:xfrm>
          <a:off x="627106" y="1397000"/>
          <a:ext cx="7963445" cy="406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44168255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Quarterly Income Statement</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3135767676"/>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60163526"/>
              </p:ext>
            </p:extLst>
          </p:nvPr>
        </p:nvGraphicFramePr>
        <p:xfrm>
          <a:off x="160774" y="6170706"/>
          <a:ext cx="8983226" cy="6727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4"/>
          <p:cNvPicPr>
            <a:picLocks noChangeAspect="1"/>
          </p:cNvPicPr>
          <p:nvPr/>
        </p:nvPicPr>
        <p:blipFill>
          <a:blip r:embed="rId12"/>
          <a:stretch>
            <a:fillRect/>
          </a:stretch>
        </p:blipFill>
        <p:spPr>
          <a:xfrm>
            <a:off x="943427" y="748270"/>
            <a:ext cx="7275286" cy="5247708"/>
          </a:xfrm>
          <a:prstGeom prst="rect">
            <a:avLst/>
          </a:prstGeom>
        </p:spPr>
      </p:pic>
      <p:cxnSp>
        <p:nvCxnSpPr>
          <p:cNvPr id="7" name="Straight Connector 6"/>
          <p:cNvCxnSpPr/>
          <p:nvPr/>
        </p:nvCxnSpPr>
        <p:spPr>
          <a:xfrm>
            <a:off x="943427" y="2948458"/>
            <a:ext cx="7275286" cy="113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943427" y="4592790"/>
            <a:ext cx="7175753" cy="113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75661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891"/>
            <a:ext cx="8429779" cy="492443"/>
          </a:xfrm>
          <a:prstGeom prst="rect">
            <a:avLst/>
          </a:prstGeom>
          <a:noFill/>
        </p:spPr>
        <p:txBody>
          <a:bodyPr wrap="square" rtlCol="0">
            <a:spAutoFit/>
          </a:bodyPr>
          <a:lstStyle/>
          <a:p>
            <a:pPr defTabSz="457200"/>
            <a:r>
              <a:rPr lang="en-US" sz="2600" dirty="0" smtClean="0">
                <a:solidFill>
                  <a:prstClr val="black"/>
                </a:solidFill>
              </a:rPr>
              <a:t>Annual Cash Flow Statement</a:t>
            </a:r>
            <a:endParaRPr lang="en-US" sz="2600" dirty="0">
              <a:solidFill>
                <a:prstClr val="black"/>
              </a:solidFill>
            </a:endParaRPr>
          </a:p>
        </p:txBody>
      </p:sp>
      <p:graphicFrame>
        <p:nvGraphicFramePr>
          <p:cNvPr id="3" name="Diagram 2"/>
          <p:cNvGraphicFramePr/>
          <p:nvPr>
            <p:extLst>
              <p:ext uri="{D42A27DB-BD31-4B8C-83A1-F6EECF244321}">
                <p14:modId xmlns:p14="http://schemas.microsoft.com/office/powerpoint/2010/main" val="3778041718"/>
              </p:ext>
            </p:extLst>
          </p:nvPr>
        </p:nvGraphicFramePr>
        <p:xfrm>
          <a:off x="160774" y="6386286"/>
          <a:ext cx="8983225" cy="457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1228144" y="435048"/>
            <a:ext cx="5905195" cy="6422952"/>
          </a:xfrm>
          <a:prstGeom prst="rect">
            <a:avLst/>
          </a:prstGeom>
        </p:spPr>
      </p:pic>
      <p:cxnSp>
        <p:nvCxnSpPr>
          <p:cNvPr id="6" name="Straight Connector 5"/>
          <p:cNvCxnSpPr/>
          <p:nvPr/>
        </p:nvCxnSpPr>
        <p:spPr>
          <a:xfrm>
            <a:off x="1228144" y="4116501"/>
            <a:ext cx="5791091" cy="340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228144" y="3016499"/>
            <a:ext cx="5791091" cy="124743"/>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4063667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REIT Index 10-Year</a:t>
            </a:r>
            <a:endParaRPr lang="en-CA"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647" y="548680"/>
            <a:ext cx="8928992" cy="44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7414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Five-Year Cash Flow Statement Performance</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984795492"/>
              </p:ext>
            </p:extLst>
          </p:nvPr>
        </p:nvGraphicFramePr>
        <p:xfrm>
          <a:off x="160774" y="6168571"/>
          <a:ext cx="8983225" cy="674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656496038"/>
              </p:ext>
            </p:extLst>
          </p:nvPr>
        </p:nvGraphicFramePr>
        <p:xfrm>
          <a:off x="160774" y="6168571"/>
          <a:ext cx="8983226" cy="6748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Chart 4"/>
          <p:cNvGraphicFramePr/>
          <p:nvPr>
            <p:extLst>
              <p:ext uri="{D42A27DB-BD31-4B8C-83A1-F6EECF244321}">
                <p14:modId xmlns:p14="http://schemas.microsoft.com/office/powerpoint/2010/main" val="1212088502"/>
              </p:ext>
            </p:extLst>
          </p:nvPr>
        </p:nvGraphicFramePr>
        <p:xfrm>
          <a:off x="724438" y="1034874"/>
          <a:ext cx="7474982" cy="4426126"/>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7641518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773" y="225050"/>
            <a:ext cx="8429779" cy="523220"/>
          </a:xfrm>
          <a:prstGeom prst="rect">
            <a:avLst/>
          </a:prstGeom>
          <a:noFill/>
        </p:spPr>
        <p:txBody>
          <a:bodyPr wrap="square" rtlCol="0">
            <a:spAutoFit/>
          </a:bodyPr>
          <a:lstStyle/>
          <a:p>
            <a:pPr defTabSz="457200"/>
            <a:r>
              <a:rPr lang="en-US" sz="2800" dirty="0" smtClean="0">
                <a:solidFill>
                  <a:prstClr val="black"/>
                </a:solidFill>
              </a:rPr>
              <a:t>Quarterly Cash Flow Statement</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1605058792"/>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1492480" y="748270"/>
            <a:ext cx="6104778" cy="6095177"/>
          </a:xfrm>
          <a:prstGeom prst="rect">
            <a:avLst/>
          </a:prstGeom>
        </p:spPr>
      </p:pic>
      <p:cxnSp>
        <p:nvCxnSpPr>
          <p:cNvPr id="6" name="Straight Connector 5"/>
          <p:cNvCxnSpPr/>
          <p:nvPr/>
        </p:nvCxnSpPr>
        <p:spPr>
          <a:xfrm>
            <a:off x="1492480" y="3526809"/>
            <a:ext cx="61047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075338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415" y="0"/>
            <a:ext cx="8429779" cy="523220"/>
          </a:xfrm>
          <a:prstGeom prst="rect">
            <a:avLst/>
          </a:prstGeom>
          <a:noFill/>
        </p:spPr>
        <p:txBody>
          <a:bodyPr wrap="square" rtlCol="0">
            <a:spAutoFit/>
          </a:bodyPr>
          <a:lstStyle/>
          <a:p>
            <a:pPr defTabSz="457200"/>
            <a:r>
              <a:rPr lang="en-US" sz="2800" dirty="0" smtClean="0">
                <a:solidFill>
                  <a:prstClr val="black"/>
                </a:solidFill>
              </a:rPr>
              <a:t>AFFO and FFO</a:t>
            </a:r>
            <a:endParaRPr lang="en-US" sz="2800" dirty="0">
              <a:solidFill>
                <a:prstClr val="black"/>
              </a:solidFill>
            </a:endParaRPr>
          </a:p>
        </p:txBody>
      </p:sp>
      <p:graphicFrame>
        <p:nvGraphicFramePr>
          <p:cNvPr id="3" name="Diagram 2"/>
          <p:cNvGraphicFramePr/>
          <p:nvPr>
            <p:extLst>
              <p:ext uri="{D42A27DB-BD31-4B8C-83A1-F6EECF244321}">
                <p14:modId xmlns:p14="http://schemas.microsoft.com/office/powerpoint/2010/main" val="842830761"/>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580073" y="523220"/>
            <a:ext cx="6898175" cy="6320227"/>
          </a:xfrm>
          <a:prstGeom prst="rect">
            <a:avLst/>
          </a:prstGeom>
        </p:spPr>
      </p:pic>
      <p:cxnSp>
        <p:nvCxnSpPr>
          <p:cNvPr id="6" name="Straight Connector 5"/>
          <p:cNvCxnSpPr/>
          <p:nvPr/>
        </p:nvCxnSpPr>
        <p:spPr>
          <a:xfrm>
            <a:off x="580073" y="2982479"/>
            <a:ext cx="68981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80073" y="6305164"/>
            <a:ext cx="68981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556016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58016550"/>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867035999"/>
              </p:ext>
            </p:extLst>
          </p:nvPr>
        </p:nvGraphicFramePr>
        <p:xfrm>
          <a:off x="160774" y="6215529"/>
          <a:ext cx="8983226" cy="6279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Rectangle 8"/>
          <p:cNvSpPr/>
          <p:nvPr/>
        </p:nvSpPr>
        <p:spPr>
          <a:xfrm>
            <a:off x="160774" y="256099"/>
            <a:ext cx="5546755" cy="584776"/>
          </a:xfrm>
          <a:prstGeom prst="rect">
            <a:avLst/>
          </a:prstGeom>
        </p:spPr>
        <p:txBody>
          <a:bodyPr wrap="square">
            <a:spAutoFit/>
          </a:bodyPr>
          <a:lstStyle/>
          <a:p>
            <a:pPr defTabSz="457200"/>
            <a:r>
              <a:rPr lang="en-US" sz="3200" dirty="0">
                <a:solidFill>
                  <a:prstClr val="black"/>
                </a:solidFill>
              </a:rPr>
              <a:t>AFFO and FFO</a:t>
            </a:r>
          </a:p>
        </p:txBody>
      </p:sp>
      <p:pic>
        <p:nvPicPr>
          <p:cNvPr id="2" name="Picture 1"/>
          <p:cNvPicPr>
            <a:picLocks noChangeAspect="1"/>
          </p:cNvPicPr>
          <p:nvPr/>
        </p:nvPicPr>
        <p:blipFill>
          <a:blip r:embed="rId13"/>
          <a:stretch>
            <a:fillRect/>
          </a:stretch>
        </p:blipFill>
        <p:spPr>
          <a:xfrm>
            <a:off x="336656" y="1714072"/>
            <a:ext cx="8208159" cy="2368408"/>
          </a:xfrm>
          <a:prstGeom prst="rect">
            <a:avLst/>
          </a:prstGeom>
        </p:spPr>
      </p:pic>
    </p:spTree>
    <p:extLst>
      <p:ext uri="{BB962C8B-B14F-4D97-AF65-F5344CB8AC3E}">
        <p14:creationId xmlns:p14="http://schemas.microsoft.com/office/powerpoint/2010/main" val="349340482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7" y="225050"/>
            <a:ext cx="5241220" cy="707886"/>
          </a:xfrm>
          <a:prstGeom prst="rect">
            <a:avLst/>
          </a:prstGeom>
          <a:noFill/>
        </p:spPr>
        <p:txBody>
          <a:bodyPr wrap="square" rtlCol="0">
            <a:spAutoFit/>
          </a:bodyPr>
          <a:lstStyle/>
          <a:p>
            <a:pPr defTabSz="457200"/>
            <a:r>
              <a:rPr lang="en-US" sz="4000" dirty="0" smtClean="0">
                <a:solidFill>
                  <a:prstClr val="black"/>
                </a:solidFill>
              </a:rPr>
              <a:t>Recommendation</a:t>
            </a:r>
            <a:endParaRPr lang="en-US" sz="4000" dirty="0">
              <a:solidFill>
                <a:prstClr val="black"/>
              </a:solidFill>
            </a:endParaRPr>
          </a:p>
        </p:txBody>
      </p:sp>
      <p:graphicFrame>
        <p:nvGraphicFramePr>
          <p:cNvPr id="3" name="Diagram 2"/>
          <p:cNvGraphicFramePr/>
          <p:nvPr>
            <p:extLst>
              <p:ext uri="{D42A27DB-BD31-4B8C-83A1-F6EECF244321}">
                <p14:modId xmlns:p14="http://schemas.microsoft.com/office/powerpoint/2010/main" val="1714323431"/>
              </p:ext>
            </p:extLst>
          </p:nvPr>
        </p:nvGraphicFramePr>
        <p:xfrm>
          <a:off x="160774" y="5722702"/>
          <a:ext cx="8983225" cy="112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21547" y="1448481"/>
            <a:ext cx="4649203" cy="707886"/>
          </a:xfrm>
          <a:prstGeom prst="rect">
            <a:avLst/>
          </a:prstGeom>
          <a:noFill/>
        </p:spPr>
        <p:txBody>
          <a:bodyPr wrap="square" rtlCol="0">
            <a:spAutoFit/>
          </a:bodyPr>
          <a:lstStyle/>
          <a:p>
            <a:pPr defTabSz="457200"/>
            <a:r>
              <a:rPr lang="en-US" sz="4000" b="1" i="1" dirty="0" smtClean="0">
                <a:ln w="10541" cmpd="sng">
                  <a:solidFill>
                    <a:srgbClr val="6076B4">
                      <a:shade val="88000"/>
                      <a:satMod val="110000"/>
                    </a:srgbClr>
                  </a:solidFill>
                  <a:prstDash val="solid"/>
                </a:ln>
                <a:gradFill>
                  <a:gsLst>
                    <a:gs pos="0">
                      <a:srgbClr val="6076B4">
                        <a:tint val="40000"/>
                        <a:satMod val="250000"/>
                      </a:srgbClr>
                    </a:gs>
                    <a:gs pos="9000">
                      <a:srgbClr val="6076B4">
                        <a:tint val="52000"/>
                        <a:satMod val="300000"/>
                      </a:srgbClr>
                    </a:gs>
                    <a:gs pos="50000">
                      <a:srgbClr val="6076B4">
                        <a:shade val="20000"/>
                        <a:satMod val="300000"/>
                      </a:srgbClr>
                    </a:gs>
                    <a:gs pos="79000">
                      <a:srgbClr val="6076B4">
                        <a:tint val="52000"/>
                        <a:satMod val="300000"/>
                      </a:srgbClr>
                    </a:gs>
                    <a:gs pos="100000">
                      <a:srgbClr val="6076B4">
                        <a:tint val="40000"/>
                        <a:satMod val="250000"/>
                      </a:srgbClr>
                    </a:gs>
                  </a:gsLst>
                  <a:lin ang="5400000"/>
                </a:gradFill>
              </a:rPr>
              <a:t>Buy</a:t>
            </a:r>
            <a:endParaRPr lang="en-US" sz="4000" b="1" i="1" dirty="0">
              <a:ln w="10541" cmpd="sng">
                <a:solidFill>
                  <a:srgbClr val="6076B4">
                    <a:shade val="88000"/>
                    <a:satMod val="110000"/>
                  </a:srgbClr>
                </a:solidFill>
                <a:prstDash val="solid"/>
              </a:ln>
              <a:gradFill>
                <a:gsLst>
                  <a:gs pos="0">
                    <a:srgbClr val="6076B4">
                      <a:tint val="40000"/>
                      <a:satMod val="250000"/>
                    </a:srgbClr>
                  </a:gs>
                  <a:gs pos="9000">
                    <a:srgbClr val="6076B4">
                      <a:tint val="52000"/>
                      <a:satMod val="300000"/>
                    </a:srgbClr>
                  </a:gs>
                  <a:gs pos="50000">
                    <a:srgbClr val="6076B4">
                      <a:shade val="20000"/>
                      <a:satMod val="300000"/>
                    </a:srgbClr>
                  </a:gs>
                  <a:gs pos="79000">
                    <a:srgbClr val="6076B4">
                      <a:tint val="52000"/>
                      <a:satMod val="300000"/>
                    </a:srgbClr>
                  </a:gs>
                  <a:gs pos="100000">
                    <a:srgbClr val="6076B4">
                      <a:tint val="40000"/>
                      <a:satMod val="250000"/>
                    </a:srgbClr>
                  </a:gs>
                </a:gsLst>
                <a:lin ang="5400000"/>
              </a:gradFill>
            </a:endParaRPr>
          </a:p>
        </p:txBody>
      </p:sp>
      <p:pic>
        <p:nvPicPr>
          <p:cNvPr id="6" name="Picture 5"/>
          <p:cNvPicPr>
            <a:picLocks noChangeAspect="1"/>
          </p:cNvPicPr>
          <p:nvPr/>
        </p:nvPicPr>
        <p:blipFill>
          <a:blip r:embed="rId7"/>
          <a:stretch>
            <a:fillRect/>
          </a:stretch>
        </p:blipFill>
        <p:spPr>
          <a:xfrm>
            <a:off x="461682" y="2356970"/>
            <a:ext cx="7759700" cy="2921000"/>
          </a:xfrm>
          <a:prstGeom prst="rect">
            <a:avLst/>
          </a:prstGeom>
        </p:spPr>
      </p:pic>
      <p:graphicFrame>
        <p:nvGraphicFramePr>
          <p:cNvPr id="7" name="Diagram 6"/>
          <p:cNvGraphicFramePr/>
          <p:nvPr>
            <p:extLst>
              <p:ext uri="{D42A27DB-BD31-4B8C-83A1-F6EECF244321}">
                <p14:modId xmlns:p14="http://schemas.microsoft.com/office/powerpoint/2010/main" val="536991062"/>
              </p:ext>
            </p:extLst>
          </p:nvPr>
        </p:nvGraphicFramePr>
        <p:xfrm>
          <a:off x="160774" y="6209244"/>
          <a:ext cx="8983226" cy="6342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33734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S&amp;P/TSX Capped REIT </a:t>
            </a:r>
            <a:r>
              <a:rPr lang="en-US" b="1" dirty="0" smtClean="0"/>
              <a:t>Index</a:t>
            </a:r>
            <a:r>
              <a:rPr lang="en-US" b="1" dirty="0"/>
              <a:t> </a:t>
            </a:r>
            <a:r>
              <a:rPr lang="en-US" b="1" dirty="0" smtClean="0"/>
              <a:t>Constituents</a:t>
            </a:r>
            <a:endParaRPr lang="en-US" dirty="0"/>
          </a:p>
        </p:txBody>
      </p:sp>
      <p:sp>
        <p:nvSpPr>
          <p:cNvPr id="3" name="Content Placeholder 2"/>
          <p:cNvSpPr>
            <a:spLocks noGrp="1"/>
          </p:cNvSpPr>
          <p:nvPr>
            <p:ph idx="1"/>
          </p:nvPr>
        </p:nvSpPr>
        <p:spPr/>
        <p:txBody>
          <a:bodyPr>
            <a:normAutofit fontScale="62500" lnSpcReduction="20000"/>
          </a:bodyPr>
          <a:lstStyle/>
          <a:p>
            <a:r>
              <a:rPr lang="en-US" dirty="0"/>
              <a:t>Allied Properties Real Estate Investment Trust	</a:t>
            </a:r>
            <a:r>
              <a:rPr lang="en-US" dirty="0" smtClean="0"/>
              <a:t>	AP.UN:TSX</a:t>
            </a:r>
          </a:p>
          <a:p>
            <a:r>
              <a:rPr lang="en-US" dirty="0" err="1" smtClean="0"/>
              <a:t>Artis</a:t>
            </a:r>
            <a:r>
              <a:rPr lang="en-US" dirty="0" smtClean="0"/>
              <a:t> Real Estate Investment Trust			AX.UN:TSX</a:t>
            </a:r>
          </a:p>
          <a:p>
            <a:r>
              <a:rPr lang="en-US" dirty="0" smtClean="0"/>
              <a:t>Boardwalk </a:t>
            </a:r>
            <a:r>
              <a:rPr lang="en-US" dirty="0"/>
              <a:t>Real Estate Investment Trust	</a:t>
            </a:r>
            <a:r>
              <a:rPr lang="en-US" dirty="0" smtClean="0"/>
              <a:t>		BEI.UN:TSX</a:t>
            </a:r>
            <a:endParaRPr lang="en-US" dirty="0"/>
          </a:p>
          <a:p>
            <a:r>
              <a:rPr lang="en-US" dirty="0"/>
              <a:t>Calloway Real Estate Investment Trust	</a:t>
            </a:r>
            <a:r>
              <a:rPr lang="en-US" dirty="0" smtClean="0"/>
              <a:t>		CWT.UN:TSX</a:t>
            </a:r>
            <a:endParaRPr lang="en-US" dirty="0"/>
          </a:p>
          <a:p>
            <a:r>
              <a:rPr lang="en-US" dirty="0"/>
              <a:t>Canadian Apartment Properties Real Estate Investment Trust	CAR.UN:TSX</a:t>
            </a:r>
          </a:p>
          <a:p>
            <a:r>
              <a:rPr lang="en-US" dirty="0"/>
              <a:t>Canadian Real Estate Investment Trust	</a:t>
            </a:r>
            <a:r>
              <a:rPr lang="en-US" dirty="0" smtClean="0"/>
              <a:t>		REF.UN:TSX</a:t>
            </a:r>
            <a:endParaRPr lang="en-US" dirty="0"/>
          </a:p>
          <a:p>
            <a:r>
              <a:rPr lang="en-US" dirty="0" err="1"/>
              <a:t>Chartwell</a:t>
            </a:r>
            <a:r>
              <a:rPr lang="en-US" dirty="0"/>
              <a:t> Retirement Residences	</a:t>
            </a:r>
            <a:r>
              <a:rPr lang="en-US" dirty="0" smtClean="0"/>
              <a:t>		CSH.UN:TSX</a:t>
            </a:r>
            <a:endParaRPr lang="en-US" dirty="0"/>
          </a:p>
          <a:p>
            <a:r>
              <a:rPr lang="en-US" dirty="0" err="1"/>
              <a:t>Cominar</a:t>
            </a:r>
            <a:r>
              <a:rPr lang="en-US" dirty="0"/>
              <a:t> Real Estate Investment Trust	</a:t>
            </a:r>
            <a:r>
              <a:rPr lang="en-US" dirty="0" smtClean="0"/>
              <a:t>		CUF.UN:TSX</a:t>
            </a:r>
            <a:endParaRPr lang="en-US" dirty="0"/>
          </a:p>
          <a:p>
            <a:r>
              <a:rPr lang="en-US" dirty="0"/>
              <a:t>Crombie Real Estate Investment Trust	</a:t>
            </a:r>
            <a:r>
              <a:rPr lang="en-US" dirty="0" smtClean="0"/>
              <a:t>		CRR.UN:TSX</a:t>
            </a:r>
            <a:endParaRPr lang="en-US" dirty="0"/>
          </a:p>
          <a:p>
            <a:r>
              <a:rPr lang="en-US" dirty="0"/>
              <a:t>Dream Global Real Estate Investment Trust	</a:t>
            </a:r>
            <a:r>
              <a:rPr lang="en-US" dirty="0" smtClean="0"/>
              <a:t>		DRG.UN:TSX</a:t>
            </a:r>
            <a:endParaRPr lang="en-US" dirty="0"/>
          </a:p>
          <a:p>
            <a:r>
              <a:rPr lang="en-US" dirty="0"/>
              <a:t>Dream Office Real Estate Investment Trust	</a:t>
            </a:r>
            <a:r>
              <a:rPr lang="en-US" dirty="0" smtClean="0"/>
              <a:t>		D.UN:TSX</a:t>
            </a:r>
            <a:endParaRPr lang="en-US" dirty="0"/>
          </a:p>
          <a:p>
            <a:r>
              <a:rPr lang="en-US" dirty="0"/>
              <a:t>Granite Real Estate Investment Trust	</a:t>
            </a:r>
            <a:r>
              <a:rPr lang="en-US" dirty="0" smtClean="0"/>
              <a:t>		GRT.UN:TSX</a:t>
            </a:r>
            <a:endParaRPr lang="en-US" dirty="0"/>
          </a:p>
          <a:p>
            <a:r>
              <a:rPr lang="en-US" dirty="0"/>
              <a:t>H&amp;R Real Estate Investment Trust	</a:t>
            </a:r>
            <a:r>
              <a:rPr lang="en-US" dirty="0" smtClean="0"/>
              <a:t>		HR.UN:TSX</a:t>
            </a:r>
            <a:endParaRPr lang="en-US" dirty="0"/>
          </a:p>
          <a:p>
            <a:r>
              <a:rPr lang="en-US" dirty="0"/>
              <a:t>Northern Property Real Estate Investment Trust	</a:t>
            </a:r>
            <a:r>
              <a:rPr lang="en-US" dirty="0" smtClean="0"/>
              <a:t>	NPR.UN:TSX</a:t>
            </a:r>
            <a:endParaRPr lang="en-US" dirty="0"/>
          </a:p>
          <a:p>
            <a:r>
              <a:rPr lang="en-US" dirty="0" err="1"/>
              <a:t>RioCan</a:t>
            </a:r>
            <a:r>
              <a:rPr lang="en-US" dirty="0"/>
              <a:t> Real Estate Investment Trust	</a:t>
            </a:r>
            <a:r>
              <a:rPr lang="en-US" dirty="0" smtClean="0"/>
              <a:t>		REI.UN:TSX</a:t>
            </a:r>
            <a:endParaRPr lang="en-US" dirty="0"/>
          </a:p>
        </p:txBody>
      </p:sp>
    </p:spTree>
    <p:extLst>
      <p:ext uri="{BB962C8B-B14F-4D97-AF65-F5344CB8AC3E}">
        <p14:creationId xmlns:p14="http://schemas.microsoft.com/office/powerpoint/2010/main" val="885767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194376" cy="1600200"/>
          </a:xfrm>
        </p:spPr>
        <p:txBody>
          <a:bodyPr>
            <a:normAutofit/>
          </a:bodyPr>
          <a:lstStyle/>
          <a:p>
            <a:r>
              <a:rPr lang="en-CA" dirty="0" smtClean="0"/>
              <a:t>Index Price/FFO Multiple</a:t>
            </a:r>
            <a:endParaRPr lang="en-CA"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6712"/>
            <a:ext cx="9138701" cy="4151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282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However…</a:t>
            </a:r>
            <a:endParaRPr lang="en-CA"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5444" y="404664"/>
            <a:ext cx="6553722" cy="471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1484784"/>
            <a:ext cx="2232248" cy="1200329"/>
          </a:xfrm>
          <a:prstGeom prst="rect">
            <a:avLst/>
          </a:prstGeom>
          <a:noFill/>
        </p:spPr>
        <p:txBody>
          <a:bodyPr wrap="square" rtlCol="0">
            <a:spAutoFit/>
          </a:bodyPr>
          <a:lstStyle/>
          <a:p>
            <a:r>
              <a:rPr lang="en-CA" dirty="0" smtClean="0"/>
              <a:t>Interest rates cannot continue to decline as they did over the past 20 years.  </a:t>
            </a:r>
            <a:endParaRPr lang="en-CA" dirty="0"/>
          </a:p>
        </p:txBody>
      </p:sp>
    </p:spTree>
    <p:extLst>
      <p:ext uri="{BB962C8B-B14F-4D97-AF65-F5344CB8AC3E}">
        <p14:creationId xmlns:p14="http://schemas.microsoft.com/office/powerpoint/2010/main" val="953966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482408" cy="1600200"/>
          </a:xfrm>
        </p:spPr>
        <p:txBody>
          <a:bodyPr>
            <a:normAutofit/>
          </a:bodyPr>
          <a:lstStyle/>
          <a:p>
            <a:r>
              <a:rPr lang="en-CA" dirty="0" smtClean="0"/>
              <a:t>REIT Index vs Bond Index</a:t>
            </a:r>
            <a:endParaRPr lang="en-CA"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642"/>
            <a:ext cx="7488832" cy="503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0907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REIT Yield Spread</a:t>
            </a:r>
            <a:endParaRPr lang="en-CA"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6542"/>
            <a:ext cx="6912768" cy="425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9320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869160"/>
            <a:ext cx="8784976" cy="1143000"/>
          </a:xfrm>
        </p:spPr>
        <p:txBody>
          <a:bodyPr>
            <a:normAutofit/>
          </a:bodyPr>
          <a:lstStyle/>
          <a:p>
            <a:r>
              <a:rPr lang="en-CA" dirty="0" smtClean="0"/>
              <a:t>What is a REIT?</a:t>
            </a:r>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t>Diversified, liquid means of investing in real estate – analogous to a mutual fund.</a:t>
            </a:r>
          </a:p>
          <a:p>
            <a:r>
              <a:rPr lang="en-CA" dirty="0" smtClean="0"/>
              <a:t>Allows the general public and the less affluent to invest in income-generating real estate.  </a:t>
            </a:r>
          </a:p>
          <a:p>
            <a:r>
              <a:rPr lang="en-CA" dirty="0" smtClean="0"/>
              <a:t>Can be traded on public stock exchanges, or privately </a:t>
            </a:r>
            <a:r>
              <a:rPr lang="en-CA" dirty="0"/>
              <a:t>held. More than </a:t>
            </a:r>
            <a:r>
              <a:rPr lang="en-CA" dirty="0" smtClean="0"/>
              <a:t>165 </a:t>
            </a:r>
            <a:r>
              <a:rPr lang="en-CA" dirty="0"/>
              <a:t>REITs are traded on major stock </a:t>
            </a:r>
            <a:r>
              <a:rPr lang="en-CA" dirty="0" smtClean="0"/>
              <a:t>exchanges in the US, .</a:t>
            </a:r>
          </a:p>
          <a:p>
            <a:r>
              <a:rPr lang="en-CA" dirty="0" smtClean="0"/>
              <a:t>Treated by law as a corporation, but they don’t pay corporate tax.  </a:t>
            </a:r>
          </a:p>
          <a:p>
            <a:r>
              <a:rPr lang="en-CA" dirty="0" smtClean="0"/>
              <a:t>At least 90% of income must be distributed as dividends. </a:t>
            </a:r>
            <a:r>
              <a:rPr lang="en-CA" dirty="0"/>
              <a:t>I</a:t>
            </a:r>
            <a:r>
              <a:rPr lang="en-CA" dirty="0" smtClean="0"/>
              <a:t>n </a:t>
            </a:r>
            <a:r>
              <a:rPr lang="en-CA" dirty="0"/>
              <a:t>2012 alone, $29 billion was paid out in dividends to REIT investors</a:t>
            </a:r>
            <a:r>
              <a:rPr lang="en-CA" dirty="0" smtClean="0"/>
              <a:t>.</a:t>
            </a:r>
          </a:p>
          <a:p>
            <a:r>
              <a:rPr lang="en-CA" dirty="0" smtClean="0"/>
              <a:t>Owns properties with long-term investment horizon – income comes from operation, not speculation.  </a:t>
            </a:r>
            <a:endParaRPr lang="en-CA" dirty="0"/>
          </a:p>
        </p:txBody>
      </p:sp>
    </p:spTree>
    <p:extLst>
      <p:ext uri="{BB962C8B-B14F-4D97-AF65-F5344CB8AC3E}">
        <p14:creationId xmlns:p14="http://schemas.microsoft.com/office/powerpoint/2010/main" val="1317499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Payout Ratios (USA)</a:t>
            </a:r>
            <a:endParaRPr lang="en-CA"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51520" y="0"/>
            <a:ext cx="8566621" cy="5040560"/>
          </a:xfrm>
          <a:prstGeom prst="rect">
            <a:avLst/>
          </a:prstGeom>
          <a:noFill/>
          <a:ln w="9525">
            <a:noFill/>
            <a:miter lim="800000"/>
            <a:headEnd/>
            <a:tailEnd/>
          </a:ln>
        </p:spPr>
      </p:pic>
    </p:spTree>
    <p:extLst>
      <p:ext uri="{BB962C8B-B14F-4D97-AF65-F5344CB8AC3E}">
        <p14:creationId xmlns:p14="http://schemas.microsoft.com/office/powerpoint/2010/main" val="30782278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Dividend Yields (USA)</a:t>
            </a:r>
            <a:endParaRPr lang="en-CA"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9605"/>
            <a:ext cx="6120680" cy="492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620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Lease Terms</a:t>
            </a:r>
            <a:endParaRPr lang="en-CA"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8161616" cy="49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88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Debt-Return Correlation</a:t>
            </a:r>
            <a:endParaRPr lang="en-CA"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0"/>
            <a:ext cx="8376951"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806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Measuring Performance</a:t>
            </a:r>
            <a:endParaRPr lang="en-CA" dirty="0"/>
          </a:p>
        </p:txBody>
      </p:sp>
      <p:sp>
        <p:nvSpPr>
          <p:cNvPr id="3" name="Content Placeholder 2"/>
          <p:cNvSpPr>
            <a:spLocks noGrp="1"/>
          </p:cNvSpPr>
          <p:nvPr>
            <p:ph idx="1"/>
          </p:nvPr>
        </p:nvSpPr>
        <p:spPr>
          <a:xfrm>
            <a:off x="762000" y="685800"/>
            <a:ext cx="7543800" cy="4399384"/>
          </a:xfrm>
        </p:spPr>
        <p:txBody>
          <a:bodyPr>
            <a:normAutofit fontScale="92500" lnSpcReduction="10000"/>
          </a:bodyPr>
          <a:lstStyle/>
          <a:p>
            <a:r>
              <a:rPr lang="en-CA" dirty="0" smtClean="0"/>
              <a:t>Net Income</a:t>
            </a:r>
          </a:p>
          <a:p>
            <a:pPr>
              <a:buNone/>
            </a:pPr>
            <a:r>
              <a:rPr lang="en-CA" dirty="0"/>
              <a:t>	</a:t>
            </a:r>
            <a:r>
              <a:rPr lang="en-CA" dirty="0" smtClean="0"/>
              <a:t>	Real </a:t>
            </a:r>
            <a:r>
              <a:rPr lang="en-CA" dirty="0"/>
              <a:t>estate revenue</a:t>
            </a:r>
          </a:p>
          <a:p>
            <a:pPr>
              <a:buNone/>
            </a:pPr>
            <a:r>
              <a:rPr lang="en-CA" dirty="0"/>
              <a:t>   	-	Real estate expense</a:t>
            </a:r>
          </a:p>
          <a:p>
            <a:pPr>
              <a:buNone/>
            </a:pPr>
            <a:r>
              <a:rPr lang="en-CA" dirty="0"/>
              <a:t>   -	Depreciation &amp; amortization of real estate</a:t>
            </a:r>
          </a:p>
          <a:p>
            <a:pPr>
              <a:buNone/>
            </a:pPr>
            <a:r>
              <a:rPr lang="en-CA" dirty="0"/>
              <a:t>   =	Income from real estate</a:t>
            </a:r>
          </a:p>
          <a:p>
            <a:pPr>
              <a:buNone/>
            </a:pPr>
            <a:r>
              <a:rPr lang="en-CA" dirty="0"/>
              <a:t>   +	Other Income</a:t>
            </a:r>
          </a:p>
          <a:p>
            <a:pPr>
              <a:buNone/>
            </a:pPr>
            <a:r>
              <a:rPr lang="en-CA" dirty="0"/>
              <a:t>   	-	General and administrative expense</a:t>
            </a:r>
          </a:p>
          <a:p>
            <a:pPr>
              <a:buNone/>
            </a:pPr>
            <a:r>
              <a:rPr lang="en-CA" dirty="0"/>
              <a:t>	=	</a:t>
            </a:r>
            <a:r>
              <a:rPr lang="en-CA" b="1" dirty="0"/>
              <a:t>Net Income per GAAP    </a:t>
            </a:r>
            <a:endParaRPr lang="en-CA" b="1" dirty="0" smtClean="0"/>
          </a:p>
          <a:p>
            <a:pPr>
              <a:buNone/>
            </a:pPr>
            <a:endParaRPr lang="en-CA" b="1" dirty="0"/>
          </a:p>
          <a:p>
            <a:pPr>
              <a:buNone/>
            </a:pPr>
            <a:r>
              <a:rPr lang="en-CA" dirty="0" smtClean="0"/>
              <a:t>Net Income is an imperfect measure due to depreciation.  Real estate properties rarely depreciate.  Instead, they generally appreciate.  </a:t>
            </a:r>
            <a:endParaRPr lang="en-CA" dirty="0"/>
          </a:p>
          <a:p>
            <a:pPr lvl="1"/>
            <a:endParaRPr lang="en-CA" dirty="0"/>
          </a:p>
        </p:txBody>
      </p:sp>
    </p:spTree>
    <p:extLst>
      <p:ext uri="{BB962C8B-B14F-4D97-AF65-F5344CB8AC3E}">
        <p14:creationId xmlns:p14="http://schemas.microsoft.com/office/powerpoint/2010/main" val="1255306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906344" cy="1600200"/>
          </a:xfrm>
        </p:spPr>
        <p:txBody>
          <a:bodyPr>
            <a:normAutofit fontScale="90000"/>
          </a:bodyPr>
          <a:lstStyle/>
          <a:p>
            <a:r>
              <a:rPr lang="en-CA" dirty="0" smtClean="0"/>
              <a:t>Measuring Performance</a:t>
            </a:r>
            <a:endParaRPr lang="en-CA" dirty="0"/>
          </a:p>
        </p:txBody>
      </p:sp>
      <p:sp>
        <p:nvSpPr>
          <p:cNvPr id="3" name="Content Placeholder 2"/>
          <p:cNvSpPr>
            <a:spLocks noGrp="1"/>
          </p:cNvSpPr>
          <p:nvPr>
            <p:ph idx="1"/>
          </p:nvPr>
        </p:nvSpPr>
        <p:spPr>
          <a:xfrm>
            <a:off x="762000" y="685800"/>
            <a:ext cx="7543800" cy="4615408"/>
          </a:xfrm>
        </p:spPr>
        <p:txBody>
          <a:bodyPr>
            <a:normAutofit/>
          </a:bodyPr>
          <a:lstStyle/>
          <a:p>
            <a:r>
              <a:rPr lang="en-CA" dirty="0" smtClean="0"/>
              <a:t>Funds from Operation (FFO)</a:t>
            </a:r>
          </a:p>
          <a:p>
            <a:pPr>
              <a:buNone/>
            </a:pPr>
            <a:r>
              <a:rPr lang="en-CA" dirty="0"/>
              <a:t>		Net income per GAAP</a:t>
            </a:r>
          </a:p>
          <a:p>
            <a:pPr>
              <a:buNone/>
            </a:pPr>
            <a:r>
              <a:rPr lang="en-CA" dirty="0"/>
              <a:t>  	-	Gains from sale of real estate</a:t>
            </a:r>
          </a:p>
          <a:p>
            <a:pPr>
              <a:buNone/>
            </a:pPr>
            <a:r>
              <a:rPr lang="en-CA" dirty="0"/>
              <a:t>   =	Adjusted net income</a:t>
            </a:r>
          </a:p>
          <a:p>
            <a:pPr>
              <a:buNone/>
            </a:pPr>
            <a:r>
              <a:rPr lang="en-CA" dirty="0"/>
              <a:t>   +	Depreciation and amortization of real estate</a:t>
            </a:r>
          </a:p>
          <a:p>
            <a:pPr>
              <a:buNone/>
            </a:pPr>
            <a:r>
              <a:rPr lang="en-CA" sz="2800" b="1" dirty="0"/>
              <a:t>   </a:t>
            </a:r>
            <a:r>
              <a:rPr lang="en-CA" sz="2800" dirty="0"/>
              <a:t>=	</a:t>
            </a:r>
            <a:r>
              <a:rPr lang="en-CA" sz="2800" b="1" dirty="0"/>
              <a:t>Funds From Operation</a:t>
            </a:r>
          </a:p>
          <a:p>
            <a:pPr lvl="1"/>
            <a:endParaRPr lang="en-CA" dirty="0" smtClean="0"/>
          </a:p>
          <a:p>
            <a:r>
              <a:rPr lang="en-CA" dirty="0" smtClean="0"/>
              <a:t>Improved measurement adjusts for misleading depreciation, and non-recurring income from the sale of property.</a:t>
            </a:r>
            <a:endParaRPr lang="en-CA" dirty="0"/>
          </a:p>
        </p:txBody>
      </p:sp>
    </p:spTree>
    <p:extLst>
      <p:ext uri="{BB962C8B-B14F-4D97-AF65-F5344CB8AC3E}">
        <p14:creationId xmlns:p14="http://schemas.microsoft.com/office/powerpoint/2010/main" val="2780516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Measuring Performance</a:t>
            </a:r>
            <a:endParaRPr lang="en-CA" dirty="0"/>
          </a:p>
        </p:txBody>
      </p:sp>
      <p:sp>
        <p:nvSpPr>
          <p:cNvPr id="3" name="Content Placeholder 2"/>
          <p:cNvSpPr>
            <a:spLocks noGrp="1"/>
          </p:cNvSpPr>
          <p:nvPr>
            <p:ph idx="1"/>
          </p:nvPr>
        </p:nvSpPr>
        <p:spPr/>
        <p:txBody>
          <a:bodyPr/>
          <a:lstStyle/>
          <a:p>
            <a:r>
              <a:rPr lang="en-CA" dirty="0" smtClean="0"/>
              <a:t>Adjusted Funds From Operations (AFFO) subtracts from FFO the capital </a:t>
            </a:r>
            <a:r>
              <a:rPr lang="en-CA" dirty="0"/>
              <a:t>expenditures required to maintain the existing portfolio of properties. </a:t>
            </a:r>
            <a:endParaRPr lang="en-CA" dirty="0" smtClean="0"/>
          </a:p>
          <a:p>
            <a:r>
              <a:rPr lang="en-CA" dirty="0" smtClean="0"/>
              <a:t>It provides an even more precise </a:t>
            </a:r>
            <a:r>
              <a:rPr lang="en-CA" dirty="0"/>
              <a:t>measure of residual cash flow available to shareholders </a:t>
            </a:r>
            <a:r>
              <a:rPr lang="en-CA" dirty="0" smtClean="0"/>
              <a:t>and is </a:t>
            </a:r>
            <a:r>
              <a:rPr lang="en-CA" dirty="0"/>
              <a:t>therefore a better </a:t>
            </a:r>
            <a:r>
              <a:rPr lang="en-CA" dirty="0" smtClean="0"/>
              <a:t>number </a:t>
            </a:r>
            <a:r>
              <a:rPr lang="en-CA" dirty="0"/>
              <a:t>for estimating </a:t>
            </a:r>
            <a:r>
              <a:rPr lang="en-CA" dirty="0" smtClean="0"/>
              <a:t>value.</a:t>
            </a:r>
            <a:endParaRPr lang="en-CA" dirty="0"/>
          </a:p>
        </p:txBody>
      </p:sp>
    </p:spTree>
    <p:extLst>
      <p:ext uri="{BB962C8B-B14F-4D97-AF65-F5344CB8AC3E}">
        <p14:creationId xmlns:p14="http://schemas.microsoft.com/office/powerpoint/2010/main" val="2413705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P/AFFO Multiples Canada</a:t>
            </a:r>
            <a:endParaRPr lang="en-CA"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8795463" cy="483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236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906344" cy="1600200"/>
          </a:xfrm>
        </p:spPr>
        <p:txBody>
          <a:bodyPr>
            <a:normAutofit fontScale="90000"/>
          </a:bodyPr>
          <a:lstStyle/>
          <a:p>
            <a:r>
              <a:rPr lang="en-CA" dirty="0" smtClean="0"/>
              <a:t>Measuring Performance</a:t>
            </a:r>
            <a:endParaRPr lang="en-CA" dirty="0"/>
          </a:p>
        </p:txBody>
      </p:sp>
      <p:sp>
        <p:nvSpPr>
          <p:cNvPr id="3" name="Content Placeholder 2"/>
          <p:cNvSpPr>
            <a:spLocks noGrp="1"/>
          </p:cNvSpPr>
          <p:nvPr>
            <p:ph idx="1"/>
          </p:nvPr>
        </p:nvSpPr>
        <p:spPr>
          <a:xfrm>
            <a:off x="762000" y="685800"/>
            <a:ext cx="7543800" cy="4615408"/>
          </a:xfrm>
        </p:spPr>
        <p:txBody>
          <a:bodyPr>
            <a:normAutofit/>
          </a:bodyPr>
          <a:lstStyle/>
          <a:p>
            <a:pPr>
              <a:buNone/>
            </a:pPr>
            <a:r>
              <a:rPr lang="en-CA" dirty="0"/>
              <a:t>		Funds from operation</a:t>
            </a:r>
          </a:p>
          <a:p>
            <a:pPr>
              <a:buNone/>
            </a:pPr>
            <a:r>
              <a:rPr lang="en-CA" dirty="0"/>
              <a:t>   +	Rent adjustments</a:t>
            </a:r>
          </a:p>
          <a:p>
            <a:pPr>
              <a:buNone/>
            </a:pPr>
            <a:r>
              <a:rPr lang="en-CA" dirty="0"/>
              <a:t>    -	Capital improvements</a:t>
            </a:r>
          </a:p>
          <a:p>
            <a:pPr>
              <a:buNone/>
            </a:pPr>
            <a:r>
              <a:rPr lang="en-CA" b="1" dirty="0"/>
              <a:t>   </a:t>
            </a:r>
            <a:r>
              <a:rPr lang="en-CA" dirty="0"/>
              <a:t>=	</a:t>
            </a:r>
            <a:r>
              <a:rPr lang="en-CA" b="1" dirty="0"/>
              <a:t>Funds Available for Distribution</a:t>
            </a:r>
          </a:p>
          <a:p>
            <a:endParaRPr lang="en-CA" dirty="0" smtClean="0"/>
          </a:p>
          <a:p>
            <a:r>
              <a:rPr lang="en-CA" dirty="0" smtClean="0"/>
              <a:t>Measures funds that are available to be paid out as dividends.  </a:t>
            </a:r>
            <a:endParaRPr lang="en-CA" dirty="0"/>
          </a:p>
        </p:txBody>
      </p:sp>
    </p:spTree>
    <p:extLst>
      <p:ext uri="{BB962C8B-B14F-4D97-AF65-F5344CB8AC3E}">
        <p14:creationId xmlns:p14="http://schemas.microsoft.com/office/powerpoint/2010/main" val="40063966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Measuring Performance</a:t>
            </a:r>
            <a:endParaRPr lang="en-US" dirty="0"/>
          </a:p>
        </p:txBody>
      </p:sp>
      <p:sp>
        <p:nvSpPr>
          <p:cNvPr id="3" name="Content Placeholder 2"/>
          <p:cNvSpPr>
            <a:spLocks noGrp="1"/>
          </p:cNvSpPr>
          <p:nvPr>
            <p:ph idx="1"/>
          </p:nvPr>
        </p:nvSpPr>
        <p:spPr/>
        <p:txBody>
          <a:bodyPr/>
          <a:lstStyle/>
          <a:p>
            <a:pPr>
              <a:buNone/>
            </a:pPr>
            <a:r>
              <a:rPr lang="en-CA" dirty="0"/>
              <a:t>		Funds available for distribution</a:t>
            </a:r>
          </a:p>
          <a:p>
            <a:pPr>
              <a:buNone/>
            </a:pPr>
            <a:r>
              <a:rPr lang="en-CA" dirty="0"/>
              <a:t>  	-	Real estate acquisitions (new investments)</a:t>
            </a:r>
          </a:p>
          <a:p>
            <a:pPr>
              <a:buNone/>
            </a:pPr>
            <a:r>
              <a:rPr lang="en-CA" dirty="0"/>
              <a:t>   -	Changes in working capital</a:t>
            </a:r>
          </a:p>
          <a:p>
            <a:pPr>
              <a:buNone/>
            </a:pPr>
            <a:r>
              <a:rPr lang="en-CA" dirty="0"/>
              <a:t>   -	Principal payments</a:t>
            </a:r>
          </a:p>
          <a:p>
            <a:pPr>
              <a:buNone/>
            </a:pPr>
            <a:r>
              <a:rPr lang="en-CA" dirty="0"/>
              <a:t>   +	New debt issue</a:t>
            </a:r>
          </a:p>
          <a:p>
            <a:pPr>
              <a:buNone/>
            </a:pPr>
            <a:r>
              <a:rPr lang="en-CA" dirty="0"/>
              <a:t>   +	Gain on sale of real estate</a:t>
            </a:r>
          </a:p>
          <a:p>
            <a:pPr>
              <a:buNone/>
            </a:pPr>
            <a:r>
              <a:rPr lang="en-CA" dirty="0"/>
              <a:t>   +	New equity issue</a:t>
            </a:r>
          </a:p>
          <a:p>
            <a:pPr>
              <a:buNone/>
            </a:pPr>
            <a:r>
              <a:rPr lang="en-CA" b="1" dirty="0"/>
              <a:t>   </a:t>
            </a:r>
            <a:r>
              <a:rPr lang="en-CA" dirty="0"/>
              <a:t>=	</a:t>
            </a:r>
            <a:r>
              <a:rPr lang="en-CA" b="1" dirty="0"/>
              <a:t>Free Cash Flow to Equity</a:t>
            </a:r>
            <a:endParaRPr lang="en-US" dirty="0"/>
          </a:p>
          <a:p>
            <a:endParaRPr lang="en-US" dirty="0"/>
          </a:p>
        </p:txBody>
      </p:sp>
    </p:spTree>
    <p:extLst>
      <p:ext uri="{BB962C8B-B14F-4D97-AF65-F5344CB8AC3E}">
        <p14:creationId xmlns:p14="http://schemas.microsoft.com/office/powerpoint/2010/main" val="3529184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REIT Structure</a:t>
            </a:r>
            <a:endParaRPr lang="en-CA" dirty="0"/>
          </a:p>
        </p:txBody>
      </p:sp>
      <p:sp>
        <p:nvSpPr>
          <p:cNvPr id="3" name="Content Placeholder 2"/>
          <p:cNvSpPr>
            <a:spLocks noGrp="1"/>
          </p:cNvSpPr>
          <p:nvPr>
            <p:ph idx="1"/>
          </p:nvPr>
        </p:nvSpPr>
        <p:spPr/>
        <p:txBody>
          <a:bodyPr/>
          <a:lstStyle/>
          <a:p>
            <a:endParaRPr lang="en-CA" dirty="0"/>
          </a:p>
        </p:txBody>
      </p:sp>
      <p:sp>
        <p:nvSpPr>
          <p:cNvPr id="4" name="Snip Diagonal Corner Rectangle 3"/>
          <p:cNvSpPr/>
          <p:nvPr/>
        </p:nvSpPr>
        <p:spPr>
          <a:xfrm>
            <a:off x="3131840" y="459928"/>
            <a:ext cx="2507752" cy="556461"/>
          </a:xfrm>
          <a:prstGeom prst="snip2DiagRect">
            <a:avLst/>
          </a:prstGeom>
          <a:solidFill>
            <a:schemeClr val="accent1">
              <a:lumMod val="75000"/>
            </a:scheme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eorgia"/>
              </a:rPr>
              <a:t>Trustee</a:t>
            </a:r>
            <a:endParaRPr kumimoji="0" lang="en-US" sz="2400" b="1" i="0" u="none" strike="noStrike" kern="0" cap="none" spc="0" normalizeH="0" baseline="0" noProof="0" dirty="0">
              <a:ln>
                <a:noFill/>
              </a:ln>
              <a:solidFill>
                <a:prstClr val="white"/>
              </a:solidFill>
              <a:effectLst/>
              <a:uLnTx/>
              <a:uFillTx/>
              <a:latin typeface="Georgia"/>
            </a:endParaRPr>
          </a:p>
        </p:txBody>
      </p:sp>
      <p:sp>
        <p:nvSpPr>
          <p:cNvPr id="5" name="Oval 4"/>
          <p:cNvSpPr/>
          <p:nvPr/>
        </p:nvSpPr>
        <p:spPr>
          <a:xfrm>
            <a:off x="3635896" y="2404144"/>
            <a:ext cx="1656184" cy="956816"/>
          </a:xfrm>
          <a:prstGeom prst="ellipse">
            <a:avLst/>
          </a:prstGeom>
          <a:solidFill>
            <a:schemeClr val="accent1">
              <a:lumMod val="75000"/>
            </a:schemeClr>
          </a:solidFill>
          <a:ln w="19050" cap="flat" cmpd="sng" algn="ctr">
            <a:noFill/>
            <a:prstDash val="soli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Georgia"/>
              </a:rPr>
              <a:t>REIT</a:t>
            </a:r>
            <a:endParaRPr kumimoji="0" lang="en-US" sz="2800" b="1" i="0" u="none" strike="noStrike" kern="0" cap="none" spc="0" normalizeH="0" baseline="0" noProof="0" dirty="0">
              <a:ln>
                <a:noFill/>
              </a:ln>
              <a:solidFill>
                <a:prstClr val="white"/>
              </a:solidFill>
              <a:effectLst/>
              <a:uLnTx/>
              <a:uFillTx/>
              <a:latin typeface="Georgia"/>
            </a:endParaRPr>
          </a:p>
        </p:txBody>
      </p:sp>
      <p:cxnSp>
        <p:nvCxnSpPr>
          <p:cNvPr id="6" name="Straight Arrow Connector 5"/>
          <p:cNvCxnSpPr/>
          <p:nvPr/>
        </p:nvCxnSpPr>
        <p:spPr>
          <a:xfrm>
            <a:off x="5580112" y="2908200"/>
            <a:ext cx="1011011" cy="0"/>
          </a:xfrm>
          <a:prstGeom prst="straightConnector1">
            <a:avLst/>
          </a:prstGeom>
          <a:noFill/>
          <a:ln w="9525" cap="flat" cmpd="sng" algn="ctr">
            <a:solidFill>
              <a:srgbClr val="53548A"/>
            </a:solidFill>
            <a:prstDash val="solid"/>
            <a:tailEnd type="arrow"/>
          </a:ln>
          <a:effectLst/>
        </p:spPr>
      </p:cxnSp>
      <p:cxnSp>
        <p:nvCxnSpPr>
          <p:cNvPr id="7" name="Straight Arrow Connector 6"/>
          <p:cNvCxnSpPr/>
          <p:nvPr/>
        </p:nvCxnSpPr>
        <p:spPr>
          <a:xfrm>
            <a:off x="2483768" y="2908200"/>
            <a:ext cx="1011011" cy="0"/>
          </a:xfrm>
          <a:prstGeom prst="straightConnector1">
            <a:avLst/>
          </a:prstGeom>
          <a:noFill/>
          <a:ln w="9525" cap="flat" cmpd="sng" algn="ctr">
            <a:solidFill>
              <a:srgbClr val="53548A"/>
            </a:solidFill>
            <a:prstDash val="solid"/>
            <a:tailEnd type="arrow"/>
          </a:ln>
          <a:effectLst/>
        </p:spPr>
      </p:cxnSp>
      <p:cxnSp>
        <p:nvCxnSpPr>
          <p:cNvPr id="8" name="Straight Arrow Connector 7"/>
          <p:cNvCxnSpPr/>
          <p:nvPr/>
        </p:nvCxnSpPr>
        <p:spPr>
          <a:xfrm flipH="1">
            <a:off x="2483768" y="2692176"/>
            <a:ext cx="1008112" cy="0"/>
          </a:xfrm>
          <a:prstGeom prst="straightConnector1">
            <a:avLst/>
          </a:prstGeom>
          <a:noFill/>
          <a:ln w="9525" cap="flat" cmpd="sng" algn="ctr">
            <a:solidFill>
              <a:srgbClr val="53548A"/>
            </a:solidFill>
            <a:prstDash val="solid"/>
            <a:tailEnd type="arrow"/>
          </a:ln>
          <a:effectLst/>
        </p:spPr>
      </p:cxnSp>
      <p:cxnSp>
        <p:nvCxnSpPr>
          <p:cNvPr id="9" name="Straight Arrow Connector 8"/>
          <p:cNvCxnSpPr/>
          <p:nvPr/>
        </p:nvCxnSpPr>
        <p:spPr>
          <a:xfrm flipH="1">
            <a:off x="5580112" y="2692176"/>
            <a:ext cx="1008111" cy="0"/>
          </a:xfrm>
          <a:prstGeom prst="straightConnector1">
            <a:avLst/>
          </a:prstGeom>
          <a:noFill/>
          <a:ln w="9525" cap="flat" cmpd="sng" algn="ctr">
            <a:solidFill>
              <a:srgbClr val="53548A"/>
            </a:solidFill>
            <a:prstDash val="solid"/>
            <a:tailEnd type="arrow"/>
          </a:ln>
          <a:effectLst/>
        </p:spPr>
      </p:cxnSp>
      <p:cxnSp>
        <p:nvCxnSpPr>
          <p:cNvPr id="10" name="Straight Arrow Connector 9"/>
          <p:cNvCxnSpPr/>
          <p:nvPr/>
        </p:nvCxnSpPr>
        <p:spPr>
          <a:xfrm flipV="1">
            <a:off x="4283968" y="1180008"/>
            <a:ext cx="0" cy="936104"/>
          </a:xfrm>
          <a:prstGeom prst="straightConnector1">
            <a:avLst/>
          </a:prstGeom>
          <a:noFill/>
          <a:ln w="9525" cap="flat" cmpd="sng" algn="ctr">
            <a:solidFill>
              <a:srgbClr val="53548A"/>
            </a:solidFill>
            <a:prstDash val="solid"/>
            <a:tailEnd type="arrow"/>
          </a:ln>
          <a:effectLst/>
        </p:spPr>
      </p:cxnSp>
      <p:cxnSp>
        <p:nvCxnSpPr>
          <p:cNvPr id="11" name="Straight Arrow Connector 10"/>
          <p:cNvCxnSpPr/>
          <p:nvPr/>
        </p:nvCxnSpPr>
        <p:spPr>
          <a:xfrm>
            <a:off x="4499992" y="1180008"/>
            <a:ext cx="0" cy="930512"/>
          </a:xfrm>
          <a:prstGeom prst="straightConnector1">
            <a:avLst/>
          </a:prstGeom>
          <a:noFill/>
          <a:ln w="9525" cap="flat" cmpd="sng" algn="ctr">
            <a:solidFill>
              <a:srgbClr val="53548A"/>
            </a:solidFill>
            <a:prstDash val="solid"/>
            <a:tailEnd type="arrow"/>
          </a:ln>
          <a:effectLst/>
        </p:spPr>
      </p:cxnSp>
      <p:cxnSp>
        <p:nvCxnSpPr>
          <p:cNvPr id="12" name="Straight Arrow Connector 11"/>
          <p:cNvCxnSpPr/>
          <p:nvPr/>
        </p:nvCxnSpPr>
        <p:spPr>
          <a:xfrm>
            <a:off x="4499992" y="3556272"/>
            <a:ext cx="0" cy="786496"/>
          </a:xfrm>
          <a:prstGeom prst="straightConnector1">
            <a:avLst/>
          </a:prstGeom>
          <a:noFill/>
          <a:ln w="9525" cap="flat" cmpd="sng" algn="ctr">
            <a:solidFill>
              <a:srgbClr val="53548A"/>
            </a:solidFill>
            <a:prstDash val="solid"/>
            <a:tailEnd type="arrow"/>
          </a:ln>
          <a:effectLst/>
        </p:spPr>
      </p:cxnSp>
      <p:sp>
        <p:nvSpPr>
          <p:cNvPr id="13" name="TextBox 12"/>
          <p:cNvSpPr txBox="1"/>
          <p:nvPr/>
        </p:nvSpPr>
        <p:spPr>
          <a:xfrm>
            <a:off x="2411760" y="2980208"/>
            <a:ext cx="1286742" cy="307777"/>
          </a:xfrm>
          <a:prstGeom prst="rect">
            <a:avLst/>
          </a:prstGeom>
          <a:noFill/>
        </p:spPr>
        <p:txBody>
          <a:bodyPr wrap="square" rtlCol="0">
            <a:spAutoFit/>
          </a:bodyPr>
          <a:lstStyle/>
          <a:p>
            <a:r>
              <a:rPr lang="en-US" sz="1400" dirty="0">
                <a:solidFill>
                  <a:prstClr val="black"/>
                </a:solidFill>
                <a:latin typeface="Georgia"/>
              </a:rPr>
              <a:t>Investment</a:t>
            </a:r>
          </a:p>
        </p:txBody>
      </p:sp>
      <p:sp>
        <p:nvSpPr>
          <p:cNvPr id="14" name="TextBox 13"/>
          <p:cNvSpPr txBox="1"/>
          <p:nvPr/>
        </p:nvSpPr>
        <p:spPr>
          <a:xfrm>
            <a:off x="2411760" y="2260128"/>
            <a:ext cx="1286742" cy="307777"/>
          </a:xfrm>
          <a:prstGeom prst="rect">
            <a:avLst/>
          </a:prstGeom>
          <a:noFill/>
        </p:spPr>
        <p:txBody>
          <a:bodyPr wrap="square" rtlCol="0">
            <a:spAutoFit/>
          </a:bodyPr>
          <a:lstStyle/>
          <a:p>
            <a:r>
              <a:rPr lang="en-US" sz="1400" dirty="0">
                <a:solidFill>
                  <a:prstClr val="black"/>
                </a:solidFill>
                <a:latin typeface="Georgia"/>
              </a:rPr>
              <a:t>Distributions</a:t>
            </a:r>
          </a:p>
        </p:txBody>
      </p:sp>
      <p:sp>
        <p:nvSpPr>
          <p:cNvPr id="15" name="TextBox 14"/>
          <p:cNvSpPr txBox="1"/>
          <p:nvPr/>
        </p:nvSpPr>
        <p:spPr>
          <a:xfrm>
            <a:off x="5076056" y="2188120"/>
            <a:ext cx="1711796" cy="307777"/>
          </a:xfrm>
          <a:prstGeom prst="rect">
            <a:avLst/>
          </a:prstGeom>
          <a:noFill/>
        </p:spPr>
        <p:txBody>
          <a:bodyPr wrap="square" rtlCol="0">
            <a:spAutoFit/>
          </a:bodyPr>
          <a:lstStyle/>
          <a:p>
            <a:r>
              <a:rPr lang="en-US" sz="1400" dirty="0">
                <a:solidFill>
                  <a:prstClr val="black"/>
                </a:solidFill>
                <a:latin typeface="Georgia"/>
              </a:rPr>
              <a:t>Property Income</a:t>
            </a:r>
          </a:p>
        </p:txBody>
      </p:sp>
      <p:sp>
        <p:nvSpPr>
          <p:cNvPr id="16" name="TextBox 15"/>
          <p:cNvSpPr txBox="1"/>
          <p:nvPr/>
        </p:nvSpPr>
        <p:spPr>
          <a:xfrm>
            <a:off x="5436096" y="2980208"/>
            <a:ext cx="1240338" cy="307777"/>
          </a:xfrm>
          <a:prstGeom prst="rect">
            <a:avLst/>
          </a:prstGeom>
          <a:noFill/>
        </p:spPr>
        <p:txBody>
          <a:bodyPr wrap="square" rtlCol="0">
            <a:spAutoFit/>
          </a:bodyPr>
          <a:lstStyle/>
          <a:p>
            <a:r>
              <a:rPr lang="en-US" sz="1400" dirty="0">
                <a:solidFill>
                  <a:prstClr val="black"/>
                </a:solidFill>
                <a:latin typeface="Georgia"/>
              </a:rPr>
              <a:t>Ownership</a:t>
            </a:r>
          </a:p>
        </p:txBody>
      </p:sp>
      <p:sp>
        <p:nvSpPr>
          <p:cNvPr id="17" name="TextBox 16"/>
          <p:cNvSpPr txBox="1"/>
          <p:nvPr/>
        </p:nvSpPr>
        <p:spPr>
          <a:xfrm>
            <a:off x="4788024" y="1252016"/>
            <a:ext cx="1491684" cy="523220"/>
          </a:xfrm>
          <a:prstGeom prst="rect">
            <a:avLst/>
          </a:prstGeom>
          <a:noFill/>
        </p:spPr>
        <p:txBody>
          <a:bodyPr wrap="square" rtlCol="0">
            <a:spAutoFit/>
          </a:bodyPr>
          <a:lstStyle/>
          <a:p>
            <a:r>
              <a:rPr lang="en-US" sz="1400" dirty="0">
                <a:solidFill>
                  <a:prstClr val="black"/>
                </a:solidFill>
                <a:latin typeface="Georgia"/>
              </a:rPr>
              <a:t>Act on Behalf of </a:t>
            </a:r>
            <a:r>
              <a:rPr lang="en-US" sz="1400" dirty="0" err="1">
                <a:solidFill>
                  <a:prstClr val="black"/>
                </a:solidFill>
                <a:latin typeface="Georgia"/>
              </a:rPr>
              <a:t>Unitholders</a:t>
            </a:r>
            <a:endParaRPr lang="en-US" sz="1400" dirty="0">
              <a:solidFill>
                <a:prstClr val="black"/>
              </a:solidFill>
              <a:latin typeface="Georgia"/>
            </a:endParaRPr>
          </a:p>
        </p:txBody>
      </p:sp>
      <p:sp>
        <p:nvSpPr>
          <p:cNvPr id="18" name="TextBox 17"/>
          <p:cNvSpPr txBox="1"/>
          <p:nvPr/>
        </p:nvSpPr>
        <p:spPr>
          <a:xfrm>
            <a:off x="3131840" y="1252016"/>
            <a:ext cx="1011011" cy="523220"/>
          </a:xfrm>
          <a:prstGeom prst="rect">
            <a:avLst/>
          </a:prstGeom>
          <a:noFill/>
        </p:spPr>
        <p:txBody>
          <a:bodyPr wrap="square" rtlCol="0">
            <a:spAutoFit/>
          </a:bodyPr>
          <a:lstStyle/>
          <a:p>
            <a:r>
              <a:rPr lang="en-US" sz="1400" dirty="0">
                <a:solidFill>
                  <a:prstClr val="black"/>
                </a:solidFill>
                <a:latin typeface="Georgia"/>
              </a:rPr>
              <a:t>Trustee Fees</a:t>
            </a:r>
          </a:p>
        </p:txBody>
      </p:sp>
      <p:sp>
        <p:nvSpPr>
          <p:cNvPr id="19" name="TextBox 18"/>
          <p:cNvSpPr txBox="1"/>
          <p:nvPr/>
        </p:nvSpPr>
        <p:spPr>
          <a:xfrm>
            <a:off x="4788024" y="3772296"/>
            <a:ext cx="1491684" cy="307777"/>
          </a:xfrm>
          <a:prstGeom prst="rect">
            <a:avLst/>
          </a:prstGeom>
          <a:noFill/>
        </p:spPr>
        <p:txBody>
          <a:bodyPr wrap="square" rtlCol="0">
            <a:spAutoFit/>
          </a:bodyPr>
          <a:lstStyle/>
          <a:p>
            <a:r>
              <a:rPr lang="en-US" sz="1400" dirty="0">
                <a:solidFill>
                  <a:prstClr val="black"/>
                </a:solidFill>
                <a:latin typeface="Georgia"/>
              </a:rPr>
              <a:t>Management Fees</a:t>
            </a:r>
          </a:p>
        </p:txBody>
      </p:sp>
      <p:sp>
        <p:nvSpPr>
          <p:cNvPr id="20" name="TextBox 19"/>
          <p:cNvSpPr txBox="1"/>
          <p:nvPr/>
        </p:nvSpPr>
        <p:spPr>
          <a:xfrm>
            <a:off x="2627784" y="3556272"/>
            <a:ext cx="1461347" cy="523220"/>
          </a:xfrm>
          <a:prstGeom prst="rect">
            <a:avLst/>
          </a:prstGeom>
          <a:noFill/>
        </p:spPr>
        <p:txBody>
          <a:bodyPr wrap="square" rtlCol="0">
            <a:spAutoFit/>
          </a:bodyPr>
          <a:lstStyle/>
          <a:p>
            <a:r>
              <a:rPr lang="en-US" sz="1400" dirty="0">
                <a:solidFill>
                  <a:prstClr val="black"/>
                </a:solidFill>
                <a:latin typeface="Georgia"/>
              </a:rPr>
              <a:t>Management Services</a:t>
            </a:r>
          </a:p>
        </p:txBody>
      </p:sp>
      <p:sp>
        <p:nvSpPr>
          <p:cNvPr id="21" name="Snip Diagonal Corner Rectangle 20"/>
          <p:cNvSpPr/>
          <p:nvPr/>
        </p:nvSpPr>
        <p:spPr>
          <a:xfrm>
            <a:off x="6708256" y="2476152"/>
            <a:ext cx="2256232" cy="556461"/>
          </a:xfrm>
          <a:prstGeom prst="snip2DiagRect">
            <a:avLst/>
          </a:prstGeom>
          <a:solidFill>
            <a:schemeClr val="accent1">
              <a:lumMod val="75000"/>
            </a:scheme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eorgia"/>
              </a:rPr>
              <a:t>Properties</a:t>
            </a:r>
            <a:endParaRPr kumimoji="0" lang="en-US" sz="2400" b="1" i="0" u="none" strike="noStrike" kern="0" cap="none" spc="0" normalizeH="0" baseline="0" noProof="0" dirty="0">
              <a:ln>
                <a:noFill/>
              </a:ln>
              <a:solidFill>
                <a:prstClr val="white"/>
              </a:solidFill>
              <a:effectLst/>
              <a:uLnTx/>
              <a:uFillTx/>
              <a:latin typeface="Georgia"/>
            </a:endParaRPr>
          </a:p>
        </p:txBody>
      </p:sp>
      <p:sp>
        <p:nvSpPr>
          <p:cNvPr id="22" name="Snip Diagonal Corner Rectangle 21"/>
          <p:cNvSpPr/>
          <p:nvPr/>
        </p:nvSpPr>
        <p:spPr>
          <a:xfrm>
            <a:off x="3203848" y="4564384"/>
            <a:ext cx="2507752" cy="556461"/>
          </a:xfrm>
          <a:prstGeom prst="snip2DiagRect">
            <a:avLst/>
          </a:prstGeom>
          <a:solidFill>
            <a:schemeClr val="accent1">
              <a:lumMod val="75000"/>
            </a:scheme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white"/>
                </a:solidFill>
                <a:effectLst/>
                <a:uLnTx/>
                <a:uFillTx/>
                <a:latin typeface="Georgia"/>
              </a:rPr>
              <a:t>Management</a:t>
            </a:r>
            <a:endParaRPr kumimoji="0" lang="en-US" sz="2400" b="1" i="0" u="none" strike="noStrike" kern="0" cap="none" spc="0" normalizeH="0" baseline="0" noProof="0" dirty="0">
              <a:ln>
                <a:noFill/>
              </a:ln>
              <a:solidFill>
                <a:prstClr val="white"/>
              </a:solidFill>
              <a:effectLst/>
              <a:uLnTx/>
              <a:uFillTx/>
              <a:latin typeface="Georgia"/>
            </a:endParaRPr>
          </a:p>
        </p:txBody>
      </p:sp>
      <p:sp>
        <p:nvSpPr>
          <p:cNvPr id="23" name="Snip Diagonal Corner Rectangle 22"/>
          <p:cNvSpPr/>
          <p:nvPr/>
        </p:nvSpPr>
        <p:spPr>
          <a:xfrm>
            <a:off x="395536" y="2476152"/>
            <a:ext cx="2016224" cy="556461"/>
          </a:xfrm>
          <a:prstGeom prst="snip2DiagRect">
            <a:avLst/>
          </a:prstGeom>
          <a:solidFill>
            <a:schemeClr val="accent1">
              <a:lumMod val="75000"/>
            </a:schemeClr>
          </a:solidFill>
          <a:ln w="19050" cap="flat" cmpd="sng" algn="ctr">
            <a:no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prstClr val="white"/>
                </a:solidFill>
                <a:effectLst/>
                <a:uLnTx/>
                <a:uFillTx/>
                <a:latin typeface="Georgia"/>
              </a:rPr>
              <a:t>Unitholder</a:t>
            </a:r>
            <a:endParaRPr kumimoji="0" lang="en-US" sz="2400" b="1" i="0" u="none" strike="noStrike" kern="0" cap="none" spc="0" normalizeH="0" baseline="0" noProof="0" dirty="0">
              <a:ln>
                <a:noFill/>
              </a:ln>
              <a:solidFill>
                <a:prstClr val="white"/>
              </a:solidFill>
              <a:effectLst/>
              <a:uLnTx/>
              <a:uFillTx/>
              <a:latin typeface="Georgia"/>
            </a:endParaRPr>
          </a:p>
        </p:txBody>
      </p:sp>
      <p:cxnSp>
        <p:nvCxnSpPr>
          <p:cNvPr id="24" name="Straight Arrow Connector 23"/>
          <p:cNvCxnSpPr/>
          <p:nvPr/>
        </p:nvCxnSpPr>
        <p:spPr>
          <a:xfrm flipV="1">
            <a:off x="4283968" y="3556272"/>
            <a:ext cx="0" cy="720080"/>
          </a:xfrm>
          <a:prstGeom prst="straightConnector1">
            <a:avLst/>
          </a:prstGeom>
          <a:noFill/>
          <a:ln w="9525" cap="flat" cmpd="sng" algn="ctr">
            <a:solidFill>
              <a:srgbClr val="53548A"/>
            </a:solidFill>
            <a:prstDash val="solid"/>
            <a:tailEnd type="arrow"/>
          </a:ln>
          <a:effectLst/>
        </p:spPr>
      </p:cxnSp>
    </p:spTree>
    <p:extLst>
      <p:ext uri="{BB962C8B-B14F-4D97-AF65-F5344CB8AC3E}">
        <p14:creationId xmlns:p14="http://schemas.microsoft.com/office/powerpoint/2010/main" val="3733781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71800"/>
            <a:ext cx="7772400" cy="1470025"/>
          </a:xfrm>
        </p:spPr>
        <p:txBody>
          <a:bodyPr/>
          <a:lstStyle/>
          <a:p>
            <a:r>
              <a:rPr lang="en-US" dirty="0" smtClean="0">
                <a:latin typeface="Eras Bold ITC" pitchFamily="34" charset="0"/>
              </a:rPr>
              <a:t>CALLOWAY</a:t>
            </a:r>
            <a:endParaRPr lang="en-US" dirty="0">
              <a:latin typeface="Eras Bold ITC" pitchFamily="34" charset="0"/>
            </a:endParaRPr>
          </a:p>
        </p:txBody>
      </p:sp>
      <p:sp>
        <p:nvSpPr>
          <p:cNvPr id="3" name="Subtitle 2"/>
          <p:cNvSpPr>
            <a:spLocks noGrp="1"/>
          </p:cNvSpPr>
          <p:nvPr>
            <p:ph type="subTitle" idx="1"/>
          </p:nvPr>
        </p:nvSpPr>
        <p:spPr>
          <a:xfrm>
            <a:off x="1371600" y="4267200"/>
            <a:ext cx="6400800" cy="1752600"/>
          </a:xfrm>
        </p:spPr>
        <p:txBody>
          <a:bodyPr/>
          <a:lstStyle/>
          <a:p>
            <a:r>
              <a:rPr lang="en-US" dirty="0" smtClean="0">
                <a:latin typeface="Georgia" pitchFamily="18" charset="0"/>
              </a:rPr>
              <a:t>Presented by </a:t>
            </a:r>
            <a:r>
              <a:rPr lang="en-US" dirty="0" err="1" smtClean="0">
                <a:latin typeface="Georgia" pitchFamily="18" charset="0"/>
              </a:rPr>
              <a:t>Yuying</a:t>
            </a:r>
            <a:r>
              <a:rPr lang="en-US" dirty="0" smtClean="0">
                <a:latin typeface="Georgia" pitchFamily="18" charset="0"/>
              </a:rPr>
              <a:t> Liang</a:t>
            </a:r>
            <a:endParaRPr lang="en-US" dirty="0">
              <a:latin typeface="Georgia" pitchFamily="18" charset="0"/>
            </a:endParaRPr>
          </a:p>
        </p:txBody>
      </p:sp>
      <p:pic>
        <p:nvPicPr>
          <p:cNvPr id="10241" name="Picture 1" descr="C:\Users\User\AppData\Roaming\Tencent\Users\409325725\QQ\WinTemp\RichOle\FZTHDM0WRS7MS0DC3%(@DV0.jpg"/>
          <p:cNvPicPr>
            <a:picLocks noChangeAspect="1" noChangeArrowheads="1"/>
          </p:cNvPicPr>
          <p:nvPr/>
        </p:nvPicPr>
        <p:blipFill>
          <a:blip r:embed="rId3" cstate="print"/>
          <a:srcRect/>
          <a:stretch>
            <a:fillRect/>
          </a:stretch>
        </p:blipFill>
        <p:spPr bwMode="auto">
          <a:xfrm>
            <a:off x="0" y="0"/>
            <a:ext cx="9143999" cy="3018515"/>
          </a:xfrm>
          <a:prstGeom prst="rect">
            <a:avLst/>
          </a:prstGeom>
          <a:noFill/>
        </p:spPr>
      </p:pic>
      <p:sp>
        <p:nvSpPr>
          <p:cNvPr id="5" name="Footer Placeholder 4"/>
          <p:cNvSpPr>
            <a:spLocks noGrp="1"/>
          </p:cNvSpPr>
          <p:nvPr>
            <p:ph type="ftr" sz="quarter" idx="11"/>
          </p:nvPr>
        </p:nvSpPr>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2404839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smtClean="0">
                <a:latin typeface="Georgia" pitchFamily="18" charset="0"/>
              </a:rPr>
              <a:t>SECURITY SNAPSHOT</a:t>
            </a:r>
            <a:endParaRPr lang="en-US" dirty="0">
              <a:latin typeface="Georgia" pitchFamily="18" charset="0"/>
            </a:endParaRPr>
          </a:p>
        </p:txBody>
      </p:sp>
      <p:pic>
        <p:nvPicPr>
          <p:cNvPr id="65537" name="Picture 1" descr="C:\Users\User\AppData\Roaming\Tencent\Users\409325725\QQ\WinTemp\RichOle\WQ]TY2QNMASAELWL83C~PP7.jpg"/>
          <p:cNvPicPr>
            <a:picLocks noChangeAspect="1" noChangeArrowheads="1"/>
          </p:cNvPicPr>
          <p:nvPr/>
        </p:nvPicPr>
        <p:blipFill>
          <a:blip r:embed="rId2" cstate="print"/>
          <a:srcRect/>
          <a:stretch>
            <a:fillRect/>
          </a:stretch>
        </p:blipFill>
        <p:spPr bwMode="auto">
          <a:xfrm>
            <a:off x="1066800" y="1066800"/>
            <a:ext cx="7010400" cy="5644877"/>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20460615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1 YEAR CHART</a:t>
            </a:r>
            <a:endParaRPr lang="en-US" dirty="0">
              <a:latin typeface="Georgia" pitchFamily="18" charset="0"/>
            </a:endParaRPr>
          </a:p>
        </p:txBody>
      </p:sp>
      <p:sp>
        <p:nvSpPr>
          <p:cNvPr id="3" name="Content Placeholder 2"/>
          <p:cNvSpPr>
            <a:spLocks noGrp="1"/>
          </p:cNvSpPr>
          <p:nvPr>
            <p:ph idx="1"/>
          </p:nvPr>
        </p:nvSpPr>
        <p:spPr>
          <a:xfrm>
            <a:off x="457200" y="1219200"/>
            <a:ext cx="8229600" cy="609600"/>
          </a:xfrm>
        </p:spPr>
        <p:txBody>
          <a:bodyPr/>
          <a:lstStyle/>
          <a:p>
            <a:r>
              <a:rPr lang="en-CA" sz="2800" dirty="0" smtClean="0">
                <a:latin typeface="Georgia" pitchFamily="18" charset="0"/>
              </a:rPr>
              <a:t>Moving Average at 10 &amp; 100</a:t>
            </a:r>
          </a:p>
          <a:p>
            <a:endParaRPr lang="en-US" dirty="0"/>
          </a:p>
        </p:txBody>
      </p:sp>
      <p:pic>
        <p:nvPicPr>
          <p:cNvPr id="64514" name="Picture 2" descr="C:\Users\User\AppData\Roaming\Tencent\Users\409325725\QQ\WinTemp\RichOle\T@S)ZA3W~C9ZH785`Z0}M[R.jpg"/>
          <p:cNvPicPr>
            <a:picLocks noChangeAspect="1" noChangeArrowheads="1"/>
          </p:cNvPicPr>
          <p:nvPr/>
        </p:nvPicPr>
        <p:blipFill>
          <a:blip r:embed="rId2" cstate="print"/>
          <a:srcRect/>
          <a:stretch>
            <a:fillRect/>
          </a:stretch>
        </p:blipFill>
        <p:spPr bwMode="auto">
          <a:xfrm>
            <a:off x="76200" y="1752600"/>
            <a:ext cx="9067800" cy="4552950"/>
          </a:xfrm>
          <a:prstGeom prst="rect">
            <a:avLst/>
          </a:prstGeom>
          <a:noFill/>
        </p:spPr>
      </p:pic>
      <p:sp>
        <p:nvSpPr>
          <p:cNvPr id="7" name="Footer Placeholder 6"/>
          <p:cNvSpPr>
            <a:spLocks noGrp="1"/>
          </p:cNvSpPr>
          <p:nvPr>
            <p:ph type="ftr" sz="quarter" idx="11"/>
          </p:nvPr>
        </p:nvSpPr>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41760DD9-77E9-4A86-86A4-AC56BF3B357F}"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591406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1 YEAR CHART</a:t>
            </a:r>
            <a:endParaRPr lang="en-US" dirty="0">
              <a:latin typeface="Georgia" pitchFamily="18" charset="0"/>
            </a:endParaRPr>
          </a:p>
        </p:txBody>
      </p:sp>
      <p:sp>
        <p:nvSpPr>
          <p:cNvPr id="3" name="Content Placeholder 2"/>
          <p:cNvSpPr>
            <a:spLocks noGrp="1"/>
          </p:cNvSpPr>
          <p:nvPr>
            <p:ph idx="1"/>
          </p:nvPr>
        </p:nvSpPr>
        <p:spPr>
          <a:xfrm>
            <a:off x="457200" y="1219200"/>
            <a:ext cx="8229600" cy="685800"/>
          </a:xfrm>
        </p:spPr>
        <p:txBody>
          <a:bodyPr>
            <a:normAutofit/>
          </a:bodyPr>
          <a:lstStyle/>
          <a:p>
            <a:r>
              <a:rPr lang="en-US" sz="2800" dirty="0" smtClean="0">
                <a:latin typeface="Georgia" pitchFamily="18" charset="0"/>
              </a:rPr>
              <a:t>Moving Average at 50 &amp; 200</a:t>
            </a:r>
            <a:endParaRPr lang="en-US" sz="2800" dirty="0">
              <a:latin typeface="Georgia" pitchFamily="18" charset="0"/>
            </a:endParaRPr>
          </a:p>
        </p:txBody>
      </p:sp>
      <p:pic>
        <p:nvPicPr>
          <p:cNvPr id="63490" name="Picture 2" descr="C:\Users\User\AppData\Roaming\Tencent\Users\409325725\QQ\WinTemp\RichOle\%O518G{004LY4GGL3[L75R5.jpg"/>
          <p:cNvPicPr>
            <a:picLocks noChangeAspect="1" noChangeArrowheads="1"/>
          </p:cNvPicPr>
          <p:nvPr/>
        </p:nvPicPr>
        <p:blipFill>
          <a:blip r:embed="rId2" cstate="print"/>
          <a:srcRect/>
          <a:stretch>
            <a:fillRect/>
          </a:stretch>
        </p:blipFill>
        <p:spPr bwMode="auto">
          <a:xfrm>
            <a:off x="85725" y="1752600"/>
            <a:ext cx="9058275" cy="4552950"/>
          </a:xfrm>
          <a:prstGeom prst="rect">
            <a:avLst/>
          </a:prstGeom>
          <a:noFill/>
        </p:spPr>
      </p:pic>
      <p:sp>
        <p:nvSpPr>
          <p:cNvPr id="7" name="Footer Placeholder 6"/>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41760DD9-77E9-4A86-86A4-AC56BF3B357F}"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2625597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5 YEAR CHART</a:t>
            </a:r>
            <a:endParaRPr lang="en-US" dirty="0">
              <a:latin typeface="Georgia" pitchFamily="18" charset="0"/>
            </a:endParaRPr>
          </a:p>
        </p:txBody>
      </p:sp>
      <p:sp>
        <p:nvSpPr>
          <p:cNvPr id="3" name="Content Placeholder 2"/>
          <p:cNvSpPr>
            <a:spLocks noGrp="1"/>
          </p:cNvSpPr>
          <p:nvPr>
            <p:ph idx="1"/>
          </p:nvPr>
        </p:nvSpPr>
        <p:spPr>
          <a:xfrm>
            <a:off x="457200" y="1295400"/>
            <a:ext cx="8229600" cy="609600"/>
          </a:xfrm>
        </p:spPr>
        <p:txBody>
          <a:bodyPr/>
          <a:lstStyle/>
          <a:p>
            <a:r>
              <a:rPr lang="en-CA" dirty="0" smtClean="0">
                <a:latin typeface="Georgia" pitchFamily="18" charset="0"/>
              </a:rPr>
              <a:t>Moving Average at 10 &amp; 100</a:t>
            </a:r>
          </a:p>
          <a:p>
            <a:endParaRPr lang="en-US" dirty="0"/>
          </a:p>
        </p:txBody>
      </p:sp>
      <p:pic>
        <p:nvPicPr>
          <p:cNvPr id="62465" name="Picture 1" descr="C:\Users\User\AppData\Roaming\Tencent\Users\409325725\QQ\WinTemp\RichOle\V_UJ%GZ24[KFGY5UA%PKXBR.jpg"/>
          <p:cNvPicPr>
            <a:picLocks noChangeAspect="1" noChangeArrowheads="1"/>
          </p:cNvPicPr>
          <p:nvPr/>
        </p:nvPicPr>
        <p:blipFill>
          <a:blip r:embed="rId2" cstate="print"/>
          <a:srcRect/>
          <a:stretch>
            <a:fillRect/>
          </a:stretch>
        </p:blipFill>
        <p:spPr bwMode="auto">
          <a:xfrm>
            <a:off x="38100" y="1828800"/>
            <a:ext cx="9105900" cy="4581525"/>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2523821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5 YEAR CHART</a:t>
            </a:r>
            <a:endParaRPr lang="en-US" dirty="0">
              <a:latin typeface="Georgia" pitchFamily="18" charset="0"/>
            </a:endParaRPr>
          </a:p>
        </p:txBody>
      </p:sp>
      <p:sp>
        <p:nvSpPr>
          <p:cNvPr id="3" name="Content Placeholder 2"/>
          <p:cNvSpPr>
            <a:spLocks noGrp="1"/>
          </p:cNvSpPr>
          <p:nvPr>
            <p:ph idx="1"/>
          </p:nvPr>
        </p:nvSpPr>
        <p:spPr>
          <a:xfrm>
            <a:off x="457200" y="1219200"/>
            <a:ext cx="8229600" cy="685800"/>
          </a:xfrm>
        </p:spPr>
        <p:txBody>
          <a:bodyPr/>
          <a:lstStyle/>
          <a:p>
            <a:r>
              <a:rPr lang="en-US" dirty="0" smtClean="0">
                <a:latin typeface="Georgia" pitchFamily="18" charset="0"/>
              </a:rPr>
              <a:t>Moving Average at 50 &amp; 200</a:t>
            </a:r>
            <a:endParaRPr lang="en-US" dirty="0">
              <a:latin typeface="Georgia" pitchFamily="18" charset="0"/>
            </a:endParaRPr>
          </a:p>
        </p:txBody>
      </p:sp>
      <p:pic>
        <p:nvPicPr>
          <p:cNvPr id="61441" name="Picture 1" descr="C:\Users\User\AppData\Roaming\Tencent\Users\409325725\QQ\WinTemp\RichOle\CB)]8W@~[L36P4W7N8F}6KD.jpg"/>
          <p:cNvPicPr>
            <a:picLocks noChangeAspect="1" noChangeArrowheads="1"/>
          </p:cNvPicPr>
          <p:nvPr/>
        </p:nvPicPr>
        <p:blipFill>
          <a:blip r:embed="rId2" cstate="print"/>
          <a:srcRect/>
          <a:stretch>
            <a:fillRect/>
          </a:stretch>
        </p:blipFill>
        <p:spPr bwMode="auto">
          <a:xfrm>
            <a:off x="0" y="1828800"/>
            <a:ext cx="9067800" cy="4600575"/>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493480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COMPARE WITH </a:t>
            </a:r>
            <a:br>
              <a:rPr lang="en-US" dirty="0" smtClean="0">
                <a:latin typeface="Georgia" pitchFamily="18" charset="0"/>
              </a:rPr>
            </a:br>
            <a:r>
              <a:rPr lang="en-US" dirty="0" smtClean="0">
                <a:latin typeface="Georgia" pitchFamily="18" charset="0"/>
              </a:rPr>
              <a:t>S&amp;P/TSX COMPOSITE </a:t>
            </a:r>
            <a:endParaRPr lang="en-US" dirty="0">
              <a:latin typeface="Georgia" pitchFamily="18" charset="0"/>
            </a:endParaRPr>
          </a:p>
        </p:txBody>
      </p:sp>
      <p:sp>
        <p:nvSpPr>
          <p:cNvPr id="3" name="Content Placeholder 2"/>
          <p:cNvSpPr>
            <a:spLocks noGrp="1"/>
          </p:cNvSpPr>
          <p:nvPr>
            <p:ph idx="1"/>
          </p:nvPr>
        </p:nvSpPr>
        <p:spPr/>
        <p:txBody>
          <a:bodyPr>
            <a:normAutofit fontScale="85000" lnSpcReduction="10000"/>
          </a:bodyPr>
          <a:lstStyle/>
          <a:p>
            <a:r>
              <a:rPr lang="en-US" dirty="0" smtClean="0"/>
              <a:t>What is S&amp;P/TSX Composite?</a:t>
            </a:r>
          </a:p>
          <a:p>
            <a:pPr lvl="1">
              <a:buFont typeface="Wingdings" pitchFamily="2" charset="2"/>
              <a:buChar char="v"/>
            </a:pPr>
            <a:r>
              <a:rPr lang="en-US" dirty="0" smtClean="0"/>
              <a:t>The S&amp;P/TSX Composite Index is an index of the stock (equity) prices of the largest companies on the Toronto Stock Exchange (TSX) as measured by market capitalization. </a:t>
            </a:r>
          </a:p>
          <a:p>
            <a:pPr lvl="1">
              <a:buFont typeface="Wingdings" pitchFamily="2" charset="2"/>
              <a:buChar char="v"/>
            </a:pPr>
            <a:r>
              <a:rPr lang="en-US" dirty="0" smtClean="0"/>
              <a:t>The Toronto Stock Exchange listed companies in this index comprise about 70% of market capitalization for all Canadian-based companies listed on the TSX. It replaces the earlier TSE 300 index.</a:t>
            </a:r>
          </a:p>
          <a:p>
            <a:r>
              <a:rPr lang="en-US" sz="3600" dirty="0" smtClean="0"/>
              <a:t>Why Do We Compare with S&amp;P/TSX Composite?</a:t>
            </a:r>
          </a:p>
          <a:p>
            <a:pPr lvl="1">
              <a:buFont typeface="Wingdings" pitchFamily="2" charset="2"/>
              <a:buChar char="v"/>
            </a:pPr>
            <a:r>
              <a:rPr lang="en-US" dirty="0" smtClean="0"/>
              <a:t>Measures Calloway performance with the largest Canadian-based companies.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921188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COMPARE WITH </a:t>
            </a:r>
            <a:br>
              <a:rPr lang="en-US" dirty="0" smtClean="0"/>
            </a:br>
            <a:r>
              <a:rPr lang="en-US" dirty="0" smtClean="0"/>
              <a:t>S&amp;P/TSX COMPOSITE (1 Year)</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47</a:t>
            </a:fld>
            <a:endParaRPr lang="en-US">
              <a:solidFill>
                <a:prstClr val="black">
                  <a:tint val="75000"/>
                </a:prstClr>
              </a:solidFill>
            </a:endParaRPr>
          </a:p>
        </p:txBody>
      </p:sp>
      <p:pic>
        <p:nvPicPr>
          <p:cNvPr id="3073" name="Picture 1" descr="C:\Users\User\AppData\Roaming\Tencent\Users\409325725\QQ\WinTemp\RichOle\F]76)7@YPFQG%MAAG(RGJLL.jpg"/>
          <p:cNvPicPr>
            <a:picLocks noChangeAspect="1" noChangeArrowheads="1"/>
          </p:cNvPicPr>
          <p:nvPr/>
        </p:nvPicPr>
        <p:blipFill>
          <a:blip r:embed="rId2" cstate="print"/>
          <a:srcRect/>
          <a:stretch>
            <a:fillRect/>
          </a:stretch>
        </p:blipFill>
        <p:spPr bwMode="auto">
          <a:xfrm>
            <a:off x="152400" y="1524001"/>
            <a:ext cx="8898903" cy="4495800"/>
          </a:xfrm>
          <a:prstGeom prst="rect">
            <a:avLst/>
          </a:prstGeom>
          <a:noFill/>
        </p:spPr>
      </p:pic>
    </p:spTree>
    <p:extLst>
      <p:ext uri="{BB962C8B-B14F-4D97-AF65-F5344CB8AC3E}">
        <p14:creationId xmlns:p14="http://schemas.microsoft.com/office/powerpoint/2010/main" val="456714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COMPARE WITH </a:t>
            </a:r>
            <a:br>
              <a:rPr lang="en-US" dirty="0" smtClean="0"/>
            </a:br>
            <a:r>
              <a:rPr lang="en-US" dirty="0" smtClean="0"/>
              <a:t>S&amp;P/TSX COMPOSITE (5 Year)</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48</a:t>
            </a:fld>
            <a:endParaRPr lang="en-US">
              <a:solidFill>
                <a:prstClr val="black">
                  <a:tint val="75000"/>
                </a:prstClr>
              </a:solidFill>
            </a:endParaRPr>
          </a:p>
        </p:txBody>
      </p:sp>
      <p:pic>
        <p:nvPicPr>
          <p:cNvPr id="1025" name="Picture 1" descr="C:\Users\User\AppData\Roaming\Tencent\Users\409325725\QQ\WinTemp\RichOle\7)MKVYMV67S3LU[FPP0XOFU.jpg"/>
          <p:cNvPicPr>
            <a:picLocks noChangeAspect="1" noChangeArrowheads="1"/>
          </p:cNvPicPr>
          <p:nvPr/>
        </p:nvPicPr>
        <p:blipFill>
          <a:blip r:embed="rId2" cstate="print"/>
          <a:srcRect/>
          <a:stretch>
            <a:fillRect/>
          </a:stretch>
        </p:blipFill>
        <p:spPr bwMode="auto">
          <a:xfrm>
            <a:off x="76200" y="1600201"/>
            <a:ext cx="8896350" cy="4504362"/>
          </a:xfrm>
          <a:prstGeom prst="rect">
            <a:avLst/>
          </a:prstGeom>
          <a:noFill/>
        </p:spPr>
      </p:pic>
    </p:spTree>
    <p:extLst>
      <p:ext uri="{BB962C8B-B14F-4D97-AF65-F5344CB8AC3E}">
        <p14:creationId xmlns:p14="http://schemas.microsoft.com/office/powerpoint/2010/main" val="213199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COMPARE WITH </a:t>
            </a:r>
            <a:br>
              <a:rPr lang="en-US" dirty="0" smtClean="0"/>
            </a:br>
            <a:r>
              <a:rPr lang="en-US" dirty="0" smtClean="0"/>
              <a:t>S&amp;P/TSX COMPOSITE (10 Year)</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49</a:t>
            </a:fld>
            <a:endParaRPr lang="en-US">
              <a:solidFill>
                <a:prstClr val="black">
                  <a:tint val="75000"/>
                </a:prstClr>
              </a:solidFill>
            </a:endParaRPr>
          </a:p>
        </p:txBody>
      </p:sp>
      <p:pic>
        <p:nvPicPr>
          <p:cNvPr id="2049" name="Picture 1" descr="C:\Users\User\AppData\Roaming\Tencent\Users\409325725\QQ\WinTemp\RichOle\R0OL}F$H3]AR@TB}I8@A1(Y.jpg"/>
          <p:cNvPicPr>
            <a:picLocks noChangeAspect="1" noChangeArrowheads="1"/>
          </p:cNvPicPr>
          <p:nvPr/>
        </p:nvPicPr>
        <p:blipFill>
          <a:blip r:embed="rId2" cstate="print"/>
          <a:srcRect/>
          <a:stretch>
            <a:fillRect/>
          </a:stretch>
        </p:blipFill>
        <p:spPr bwMode="auto">
          <a:xfrm>
            <a:off x="152400" y="1629613"/>
            <a:ext cx="8867775" cy="4466387"/>
          </a:xfrm>
          <a:prstGeom prst="rect">
            <a:avLst/>
          </a:prstGeom>
          <a:noFill/>
        </p:spPr>
      </p:pic>
    </p:spTree>
    <p:extLst>
      <p:ext uri="{BB962C8B-B14F-4D97-AF65-F5344CB8AC3E}">
        <p14:creationId xmlns:p14="http://schemas.microsoft.com/office/powerpoint/2010/main" val="230449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Types of REITs</a:t>
            </a:r>
            <a:endParaRPr lang="en-CA" dirty="0"/>
          </a:p>
        </p:txBody>
      </p:sp>
      <p:sp>
        <p:nvSpPr>
          <p:cNvPr id="3" name="Content Placeholder 2"/>
          <p:cNvSpPr>
            <a:spLocks noGrp="1"/>
          </p:cNvSpPr>
          <p:nvPr>
            <p:ph idx="1"/>
          </p:nvPr>
        </p:nvSpPr>
        <p:spPr/>
        <p:txBody>
          <a:bodyPr/>
          <a:lstStyle/>
          <a:p>
            <a:r>
              <a:rPr lang="en-CA" dirty="0" smtClean="0"/>
              <a:t>Equity REITs</a:t>
            </a:r>
          </a:p>
          <a:p>
            <a:pPr lvl="1"/>
            <a:r>
              <a:rPr lang="en-CA" dirty="0" smtClean="0"/>
              <a:t>Revenue mostly from rent on wide range of property types</a:t>
            </a:r>
          </a:p>
          <a:p>
            <a:r>
              <a:rPr lang="en-CA" dirty="0" smtClean="0"/>
              <a:t> Mortgage REITs</a:t>
            </a:r>
          </a:p>
          <a:p>
            <a:pPr lvl="1"/>
            <a:r>
              <a:rPr lang="en-CA" dirty="0"/>
              <a:t>R</a:t>
            </a:r>
            <a:r>
              <a:rPr lang="en-CA" dirty="0" smtClean="0"/>
              <a:t>evenue mostly from interest earned on mortgages and MBS’s</a:t>
            </a:r>
          </a:p>
          <a:p>
            <a:r>
              <a:rPr lang="en-CA" dirty="0" smtClean="0"/>
              <a:t>Hybrid REITs</a:t>
            </a:r>
            <a:endParaRPr lang="en-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068960"/>
            <a:ext cx="3995936" cy="2557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9253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Autofit/>
          </a:bodyPr>
          <a:lstStyle/>
          <a:p>
            <a:pPr algn="l"/>
            <a:r>
              <a:rPr lang="en-CA" sz="3800" dirty="0" smtClean="0">
                <a:latin typeface="Georgia" pitchFamily="18" charset="0"/>
              </a:rPr>
              <a:t>1 Year Calloway vs. </a:t>
            </a:r>
            <a:r>
              <a:rPr lang="en-CA" sz="3800" dirty="0" err="1" smtClean="0">
                <a:latin typeface="Georgia" pitchFamily="18" charset="0"/>
              </a:rPr>
              <a:t>iShares</a:t>
            </a:r>
            <a:r>
              <a:rPr lang="en-CA" sz="3800" dirty="0" smtClean="0">
                <a:latin typeface="Georgia" pitchFamily="18" charset="0"/>
              </a:rPr>
              <a:t> </a:t>
            </a:r>
            <a:br>
              <a:rPr lang="en-CA" sz="3800" dirty="0" smtClean="0">
                <a:latin typeface="Georgia" pitchFamily="18" charset="0"/>
              </a:rPr>
            </a:br>
            <a:r>
              <a:rPr lang="en-CA" sz="3800" dirty="0" smtClean="0">
                <a:latin typeface="Georgia" pitchFamily="18" charset="0"/>
              </a:rPr>
              <a:t>S&amp;P/TSX Capped REIT Index (XRE-T)</a:t>
            </a:r>
            <a:endParaRPr lang="en-US" sz="3800" dirty="0">
              <a:latin typeface="Georgia" pitchFamily="18" charset="0"/>
            </a:endParaRPr>
          </a:p>
        </p:txBody>
      </p:sp>
      <p:pic>
        <p:nvPicPr>
          <p:cNvPr id="59394" name="Picture 2" descr="C:\Users\User\AppData\Roaming\Tencent\Users\409325725\QQ\WinTemp\RichOle\MNNL0]P3~0LD@KB17(TTE]T.jpg"/>
          <p:cNvPicPr>
            <a:picLocks noChangeAspect="1" noChangeArrowheads="1"/>
          </p:cNvPicPr>
          <p:nvPr/>
        </p:nvPicPr>
        <p:blipFill>
          <a:blip r:embed="rId2" cstate="print"/>
          <a:srcRect/>
          <a:stretch>
            <a:fillRect/>
          </a:stretch>
        </p:blipFill>
        <p:spPr bwMode="auto">
          <a:xfrm>
            <a:off x="0" y="1676400"/>
            <a:ext cx="9172575" cy="4648200"/>
          </a:xfrm>
          <a:prstGeom prst="rect">
            <a:avLst/>
          </a:prstGeom>
          <a:noFill/>
        </p:spPr>
      </p:pic>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16028151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Autofit/>
          </a:bodyPr>
          <a:lstStyle/>
          <a:p>
            <a:pPr algn="l"/>
            <a:r>
              <a:rPr lang="en-CA" sz="3800" dirty="0" smtClean="0">
                <a:latin typeface="Georgia" pitchFamily="18" charset="0"/>
              </a:rPr>
              <a:t>5 Year Calloway vs. </a:t>
            </a:r>
            <a:r>
              <a:rPr lang="en-CA" sz="3800" dirty="0" err="1" smtClean="0">
                <a:latin typeface="Georgia" pitchFamily="18" charset="0"/>
              </a:rPr>
              <a:t>iShares</a:t>
            </a:r>
            <a:r>
              <a:rPr lang="en-CA" sz="3800" dirty="0" smtClean="0">
                <a:latin typeface="Georgia" pitchFamily="18" charset="0"/>
              </a:rPr>
              <a:t> </a:t>
            </a:r>
            <a:br>
              <a:rPr lang="en-CA" sz="3800" dirty="0" smtClean="0">
                <a:latin typeface="Georgia" pitchFamily="18" charset="0"/>
              </a:rPr>
            </a:br>
            <a:r>
              <a:rPr lang="en-CA" sz="3800" dirty="0" smtClean="0">
                <a:latin typeface="Georgia" pitchFamily="18" charset="0"/>
              </a:rPr>
              <a:t>S&amp;P/TSX Capped REIT Index (XRE-T)</a:t>
            </a:r>
            <a:endParaRPr lang="en-US" sz="3800" dirty="0">
              <a:latin typeface="Georgia" pitchFamily="18" charset="0"/>
            </a:endParaRPr>
          </a:p>
        </p:txBody>
      </p:sp>
      <p:pic>
        <p:nvPicPr>
          <p:cNvPr id="58369" name="Picture 1" descr="C:\Users\User\AppData\Roaming\Tencent\Users\409325725\QQ\WinTemp\RichOle\%~@QQ[I[HO9PA37WOR}B234.jpg"/>
          <p:cNvPicPr>
            <a:picLocks noChangeAspect="1" noChangeArrowheads="1"/>
          </p:cNvPicPr>
          <p:nvPr/>
        </p:nvPicPr>
        <p:blipFill>
          <a:blip r:embed="rId2" cstate="print"/>
          <a:srcRect/>
          <a:stretch>
            <a:fillRect/>
          </a:stretch>
        </p:blipFill>
        <p:spPr bwMode="auto">
          <a:xfrm>
            <a:off x="0" y="1600200"/>
            <a:ext cx="9144000" cy="4619625"/>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1489982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Autofit/>
          </a:bodyPr>
          <a:lstStyle/>
          <a:p>
            <a:pPr algn="l"/>
            <a:r>
              <a:rPr lang="en-CA" sz="3800" dirty="0" smtClean="0">
                <a:latin typeface="Georgia" pitchFamily="18" charset="0"/>
              </a:rPr>
              <a:t>10 Year Calloway vs. </a:t>
            </a:r>
            <a:r>
              <a:rPr lang="en-CA" sz="3800" dirty="0" err="1" smtClean="0">
                <a:latin typeface="Georgia" pitchFamily="18" charset="0"/>
              </a:rPr>
              <a:t>iShares</a:t>
            </a:r>
            <a:r>
              <a:rPr lang="en-CA" sz="3800" dirty="0" smtClean="0">
                <a:latin typeface="Georgia" pitchFamily="18" charset="0"/>
              </a:rPr>
              <a:t> </a:t>
            </a:r>
            <a:br>
              <a:rPr lang="en-CA" sz="3800" dirty="0" smtClean="0">
                <a:latin typeface="Georgia" pitchFamily="18" charset="0"/>
              </a:rPr>
            </a:br>
            <a:r>
              <a:rPr lang="en-CA" sz="3800" dirty="0" smtClean="0">
                <a:latin typeface="Georgia" pitchFamily="18" charset="0"/>
              </a:rPr>
              <a:t>S&amp;P/TSX Capped REIT Index (XRE-T)</a:t>
            </a:r>
            <a:endParaRPr lang="en-US" sz="3800" dirty="0">
              <a:latin typeface="Georgia" pitchFamily="18" charset="0"/>
            </a:endParaRPr>
          </a:p>
        </p:txBody>
      </p:sp>
      <p:pic>
        <p:nvPicPr>
          <p:cNvPr id="79873" name="Picture 1" descr="C:\Users\User\AppData\Roaming\Tencent\Users\409325725\QQ\WinTemp\RichOle\B)$Q9Q3YZ6CD`FBD4`D~O)R.jpg"/>
          <p:cNvPicPr>
            <a:picLocks noChangeAspect="1" noChangeArrowheads="1"/>
          </p:cNvPicPr>
          <p:nvPr/>
        </p:nvPicPr>
        <p:blipFill>
          <a:blip r:embed="rId2" cstate="print"/>
          <a:srcRect/>
          <a:stretch>
            <a:fillRect/>
          </a:stretch>
        </p:blipFill>
        <p:spPr bwMode="auto">
          <a:xfrm>
            <a:off x="0" y="1752600"/>
            <a:ext cx="9153525" cy="4629150"/>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1896489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MAX CHART (May 1998 – 2014)</a:t>
            </a:r>
            <a:endParaRPr lang="en-US" dirty="0">
              <a:latin typeface="Georgia" pitchFamily="18" charset="0"/>
            </a:endParaRPr>
          </a:p>
        </p:txBody>
      </p:sp>
      <p:pic>
        <p:nvPicPr>
          <p:cNvPr id="57345" name="Picture 1" descr="C:\Users\User\AppData\Roaming\Tencent\Users\409325725\QQ\WinTemp\RichOle\H`E@`E6ADN`ST3V80[~L_Q5.jpg"/>
          <p:cNvPicPr>
            <a:picLocks noChangeAspect="1" noChangeArrowheads="1"/>
          </p:cNvPicPr>
          <p:nvPr/>
        </p:nvPicPr>
        <p:blipFill>
          <a:blip r:embed="rId2" cstate="print"/>
          <a:srcRect/>
          <a:stretch>
            <a:fillRect/>
          </a:stretch>
        </p:blipFill>
        <p:spPr bwMode="auto">
          <a:xfrm>
            <a:off x="19050" y="1447800"/>
            <a:ext cx="9124950" cy="4581525"/>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3729503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COMPANY OVERVIEW</a:t>
            </a:r>
            <a:endParaRPr lang="en-US" dirty="0">
              <a:latin typeface="Georgia" pitchFamily="18" charset="0"/>
            </a:endParaRPr>
          </a:p>
        </p:txBody>
      </p:sp>
      <p:sp>
        <p:nvSpPr>
          <p:cNvPr id="3" name="Content Placeholder 2"/>
          <p:cNvSpPr>
            <a:spLocks noGrp="1"/>
          </p:cNvSpPr>
          <p:nvPr>
            <p:ph idx="1"/>
          </p:nvPr>
        </p:nvSpPr>
        <p:spPr>
          <a:xfrm>
            <a:off x="457200" y="1371600"/>
            <a:ext cx="8229600" cy="4754563"/>
          </a:xfrm>
        </p:spPr>
        <p:txBody>
          <a:bodyPr/>
          <a:lstStyle/>
          <a:p>
            <a:r>
              <a:rPr lang="en-US" dirty="0" smtClean="0"/>
              <a:t>Vision: To provide a value-oriented shopping experience to Canadian consumers</a:t>
            </a:r>
            <a:endParaRPr lang="en-US" dirty="0"/>
          </a:p>
        </p:txBody>
      </p:sp>
      <p:pic>
        <p:nvPicPr>
          <p:cNvPr id="2052" name="Picture 4" descr="C:\Users\User\AppData\Roaming\Tencent\Users\409325725\QQ\WinTemp\RichOle\(A})HQY78LS8%X1O`C75~~C.jpg"/>
          <p:cNvPicPr>
            <a:picLocks noChangeAspect="1" noChangeArrowheads="1"/>
          </p:cNvPicPr>
          <p:nvPr/>
        </p:nvPicPr>
        <p:blipFill>
          <a:blip r:embed="rId2" cstate="print"/>
          <a:srcRect/>
          <a:stretch>
            <a:fillRect/>
          </a:stretch>
        </p:blipFill>
        <p:spPr bwMode="auto">
          <a:xfrm>
            <a:off x="152400" y="3581400"/>
            <a:ext cx="2062480" cy="2667000"/>
          </a:xfrm>
          <a:prstGeom prst="rect">
            <a:avLst/>
          </a:prstGeom>
          <a:noFill/>
        </p:spPr>
      </p:pic>
      <p:pic>
        <p:nvPicPr>
          <p:cNvPr id="8" name="Picture 1" descr="C:\Users\User\AppData\Roaming\Tencent\Users\409325725\QQ\WinTemp\RichOle\O9@RLAJ9N2DSLP%F{9B%4I5.jpg"/>
          <p:cNvPicPr>
            <a:picLocks noChangeAspect="1" noChangeArrowheads="1"/>
          </p:cNvPicPr>
          <p:nvPr/>
        </p:nvPicPr>
        <p:blipFill>
          <a:blip r:embed="rId3" cstate="print"/>
          <a:srcRect/>
          <a:stretch>
            <a:fillRect/>
          </a:stretch>
        </p:blipFill>
        <p:spPr bwMode="auto">
          <a:xfrm>
            <a:off x="2057400" y="2514600"/>
            <a:ext cx="2785334" cy="1981200"/>
          </a:xfrm>
          <a:prstGeom prst="rect">
            <a:avLst/>
          </a:prstGeom>
          <a:noFill/>
        </p:spPr>
      </p:pic>
      <p:pic>
        <p:nvPicPr>
          <p:cNvPr id="9" name="Picture 2" descr="C:\Users\User\AppData\Roaming\Tencent\Users\409325725\QQ\WinTemp\RichOle\(Z[T(4R7_])DU$G%D$8NW7K.jpg"/>
          <p:cNvPicPr>
            <a:picLocks noChangeAspect="1" noChangeArrowheads="1"/>
          </p:cNvPicPr>
          <p:nvPr/>
        </p:nvPicPr>
        <p:blipFill>
          <a:blip r:embed="rId4" cstate="print"/>
          <a:srcRect/>
          <a:stretch>
            <a:fillRect/>
          </a:stretch>
        </p:blipFill>
        <p:spPr bwMode="auto">
          <a:xfrm>
            <a:off x="3810000" y="4191000"/>
            <a:ext cx="2819400" cy="1998562"/>
          </a:xfrm>
          <a:prstGeom prst="rect">
            <a:avLst/>
          </a:prstGeom>
          <a:noFill/>
        </p:spPr>
      </p:pic>
      <p:pic>
        <p:nvPicPr>
          <p:cNvPr id="10" name="Picture 3" descr="C:\Users\User\AppData\Roaming\Tencent\Users\409325725\QQ\WinTemp\RichOle\V4OZBD18WU{1J4SDGB`H_SY.jpg"/>
          <p:cNvPicPr>
            <a:picLocks noChangeAspect="1" noChangeArrowheads="1"/>
          </p:cNvPicPr>
          <p:nvPr/>
        </p:nvPicPr>
        <p:blipFill>
          <a:blip r:embed="rId5" cstate="print"/>
          <a:srcRect/>
          <a:stretch>
            <a:fillRect/>
          </a:stretch>
        </p:blipFill>
        <p:spPr bwMode="auto">
          <a:xfrm>
            <a:off x="6096000" y="2895600"/>
            <a:ext cx="2527993" cy="1752600"/>
          </a:xfrm>
          <a:prstGeom prst="rect">
            <a:avLst/>
          </a:prstGeom>
          <a:noFill/>
        </p:spPr>
      </p:pic>
      <p:sp>
        <p:nvSpPr>
          <p:cNvPr id="11" name="Footer Placeholder 10"/>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12" name="Slide Number Placeholder 11"/>
          <p:cNvSpPr>
            <a:spLocks noGrp="1"/>
          </p:cNvSpPr>
          <p:nvPr>
            <p:ph type="sldNum" sz="quarter" idx="12"/>
          </p:nvPr>
        </p:nvSpPr>
        <p:spPr/>
        <p:txBody>
          <a:bodyPr/>
          <a:lstStyle/>
          <a:p>
            <a:fld id="{41760DD9-77E9-4A86-86A4-AC56BF3B357F}"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976176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ABOUT CALLOWAY</a:t>
            </a:r>
            <a:endParaRPr lang="en-US" dirty="0">
              <a:latin typeface="Georgia" pitchFamily="18" charset="0"/>
            </a:endParaRPr>
          </a:p>
        </p:txBody>
      </p:sp>
      <p:sp>
        <p:nvSpPr>
          <p:cNvPr id="3" name="Content Placeholder 2"/>
          <p:cNvSpPr>
            <a:spLocks noGrp="1"/>
          </p:cNvSpPr>
          <p:nvPr>
            <p:ph idx="1"/>
          </p:nvPr>
        </p:nvSpPr>
        <p:spPr>
          <a:xfrm>
            <a:off x="457200" y="1341437"/>
            <a:ext cx="8229600" cy="4983163"/>
          </a:xfrm>
        </p:spPr>
        <p:txBody>
          <a:bodyPr>
            <a:normAutofit fontScale="70000" lnSpcReduction="20000"/>
          </a:bodyPr>
          <a:lstStyle/>
          <a:p>
            <a:pPr>
              <a:spcBef>
                <a:spcPts val="1000"/>
              </a:spcBef>
            </a:pPr>
            <a:r>
              <a:rPr lang="en-US" sz="3300" dirty="0" smtClean="0"/>
              <a:t>Calloway is an unincorporated open-ended mutual fund trust governed by the laws of the Province of Alberta</a:t>
            </a:r>
          </a:p>
          <a:p>
            <a:pPr>
              <a:spcBef>
                <a:spcPts val="1000"/>
              </a:spcBef>
            </a:pPr>
            <a:r>
              <a:rPr lang="en-US" sz="3300" dirty="0" smtClean="0"/>
              <a:t>Mission Statement: Calloway aims to be the landlord of choice for retailers.  By selecting convenient locations close to consumers and leasing to strong tenants in well designed </a:t>
            </a:r>
            <a:r>
              <a:rPr lang="en-US" sz="3300" dirty="0" err="1" smtClean="0"/>
              <a:t>centres</a:t>
            </a:r>
            <a:r>
              <a:rPr lang="en-US" sz="3300" dirty="0" smtClean="0"/>
              <a:t>, Calloway will maximize returns to Unit holders, and retailers will prosper</a:t>
            </a:r>
          </a:p>
          <a:p>
            <a:pPr>
              <a:spcBef>
                <a:spcPts val="1000"/>
              </a:spcBef>
            </a:pPr>
            <a:r>
              <a:rPr lang="en-US" sz="3300" dirty="0" smtClean="0"/>
              <a:t>Objectives:  </a:t>
            </a:r>
          </a:p>
          <a:p>
            <a:pPr lvl="1">
              <a:spcBef>
                <a:spcPts val="1000"/>
              </a:spcBef>
              <a:buFont typeface="Wingdings" pitchFamily="2" charset="2"/>
              <a:buChar char="v"/>
            </a:pPr>
            <a:r>
              <a:rPr lang="en-US" sz="2900" dirty="0" smtClean="0"/>
              <a:t>provide Unit holders with stable and growing tax-deferred cash distributions through the acquisition</a:t>
            </a:r>
          </a:p>
          <a:p>
            <a:pPr lvl="1">
              <a:spcBef>
                <a:spcPts val="1000"/>
              </a:spcBef>
              <a:buFont typeface="Wingdings" pitchFamily="2" charset="2"/>
              <a:buChar char="v"/>
            </a:pPr>
            <a:r>
              <a:rPr lang="en-US" sz="2900" dirty="0" smtClean="0"/>
              <a:t>development and operation of a portfolio of well located, primarily large format unenclosed retail </a:t>
            </a:r>
            <a:r>
              <a:rPr lang="en-US" sz="2900" dirty="0" err="1" smtClean="0"/>
              <a:t>centres</a:t>
            </a:r>
            <a:r>
              <a:rPr lang="en-US" sz="2900" dirty="0" smtClean="0"/>
              <a:t> </a:t>
            </a:r>
          </a:p>
          <a:p>
            <a:pPr lvl="1">
              <a:spcBef>
                <a:spcPts val="1000"/>
              </a:spcBef>
              <a:buFont typeface="Wingdings" pitchFamily="2" charset="2"/>
              <a:buChar char="v"/>
            </a:pPr>
            <a:r>
              <a:rPr lang="en-US" sz="2900" dirty="0" smtClean="0"/>
              <a:t>enhance the value of Calloway's assets and unit value through effective management, leasing and redevelopment of its assets, and through effective control of long-term cost of capital and operating costs.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18677109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ABOUT CALLOWAY</a:t>
            </a:r>
            <a:endParaRPr lang="en-US" dirty="0">
              <a:latin typeface="Georgia" pitchFamily="18" charset="0"/>
            </a:endParaRPr>
          </a:p>
        </p:txBody>
      </p:sp>
      <p:sp>
        <p:nvSpPr>
          <p:cNvPr id="3" name="Content Placeholder 2"/>
          <p:cNvSpPr>
            <a:spLocks noGrp="1"/>
          </p:cNvSpPr>
          <p:nvPr>
            <p:ph idx="1"/>
          </p:nvPr>
        </p:nvSpPr>
        <p:spPr/>
        <p:txBody>
          <a:bodyPr>
            <a:normAutofit fontScale="85000" lnSpcReduction="20000"/>
          </a:bodyPr>
          <a:lstStyle/>
          <a:p>
            <a:r>
              <a:rPr lang="en-US" sz="3600" dirty="0" smtClean="0"/>
              <a:t>Currently in 2014, Calloway has:</a:t>
            </a:r>
          </a:p>
          <a:p>
            <a:endParaRPr lang="en-US" dirty="0" smtClean="0"/>
          </a:p>
          <a:p>
            <a:pPr lvl="1">
              <a:buFont typeface="Wingdings" pitchFamily="2" charset="2"/>
              <a:buChar char="v"/>
            </a:pPr>
            <a:r>
              <a:rPr lang="en-US" dirty="0" smtClean="0"/>
              <a:t>$7.0 billion in total assets </a:t>
            </a:r>
          </a:p>
          <a:p>
            <a:pPr>
              <a:buFont typeface="Wingdings" pitchFamily="2" charset="2"/>
              <a:buChar char="v"/>
            </a:pPr>
            <a:endParaRPr lang="en-US" dirty="0" smtClean="0"/>
          </a:p>
          <a:p>
            <a:pPr lvl="1">
              <a:buFont typeface="Wingdings" pitchFamily="2" charset="2"/>
              <a:buChar char="v"/>
            </a:pPr>
            <a:r>
              <a:rPr lang="en-US" dirty="0" smtClean="0"/>
              <a:t>27.5 million square feet of leasable area</a:t>
            </a:r>
          </a:p>
          <a:p>
            <a:pPr>
              <a:buFont typeface="Wingdings" pitchFamily="2" charset="2"/>
              <a:buChar char="v"/>
            </a:pPr>
            <a:endParaRPr lang="en-US" dirty="0" smtClean="0"/>
          </a:p>
          <a:p>
            <a:pPr lvl="1">
              <a:buFont typeface="Wingdings" pitchFamily="2" charset="2"/>
              <a:buChar char="v"/>
            </a:pPr>
            <a:r>
              <a:rPr lang="en-US" dirty="0" smtClean="0"/>
              <a:t>3.0 million square feet of future development potential</a:t>
            </a:r>
          </a:p>
          <a:p>
            <a:pPr>
              <a:buFont typeface="Wingdings" pitchFamily="2" charset="2"/>
              <a:buChar char="v"/>
            </a:pPr>
            <a:endParaRPr lang="en-US" dirty="0" smtClean="0"/>
          </a:p>
          <a:p>
            <a:pPr lvl="1">
              <a:buFont typeface="Wingdings" pitchFamily="2" charset="2"/>
              <a:buChar char="v"/>
            </a:pPr>
            <a:r>
              <a:rPr lang="en-US" dirty="0" smtClean="0"/>
              <a:t>133 premium locations across Canada </a:t>
            </a:r>
          </a:p>
          <a:p>
            <a:pPr>
              <a:buFont typeface="Wingdings" pitchFamily="2" charset="2"/>
              <a:buChar char="v"/>
            </a:pPr>
            <a:endParaRPr lang="en-US" dirty="0" smtClean="0"/>
          </a:p>
          <a:p>
            <a:pPr lvl="1">
              <a:buFont typeface="Wingdings" pitchFamily="2" charset="2"/>
              <a:buChar char="v"/>
            </a:pPr>
            <a:r>
              <a:rPr lang="en-US" dirty="0" smtClean="0"/>
              <a:t>109 dedicated staff </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0511891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2819400"/>
          </a:xfrm>
        </p:spPr>
        <p:txBody>
          <a:bodyPr>
            <a:normAutofit/>
          </a:bodyPr>
          <a:lstStyle/>
          <a:p>
            <a:r>
              <a:rPr lang="en-US" dirty="0" smtClean="0">
                <a:latin typeface="Georgia" pitchFamily="18" charset="0"/>
              </a:rPr>
              <a:t>INFORMATION ABOUT UNIT HOLDER</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8355382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UNITHOLDER SUMMARY</a:t>
            </a:r>
            <a:endParaRPr lang="en-US" dirty="0">
              <a:latin typeface="Georgia" pitchFamily="18" charset="0"/>
            </a:endParaRPr>
          </a:p>
        </p:txBody>
      </p:sp>
      <p:pic>
        <p:nvPicPr>
          <p:cNvPr id="28673" name="Picture 1" descr="C:\Users\User\AppData\Roaming\Tencent\Users\409325725\QQ\WinTemp\RichOle\V}W9A{1XU%W_V0PPI7Q1H_P.jpg"/>
          <p:cNvPicPr>
            <a:picLocks noChangeAspect="1" noChangeArrowheads="1"/>
          </p:cNvPicPr>
          <p:nvPr/>
        </p:nvPicPr>
        <p:blipFill>
          <a:blip r:embed="rId2" cstate="print"/>
          <a:srcRect/>
          <a:stretch>
            <a:fillRect/>
          </a:stretch>
        </p:blipFill>
        <p:spPr bwMode="auto">
          <a:xfrm>
            <a:off x="228600" y="1752600"/>
            <a:ext cx="8627811" cy="35814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7034534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pPr algn="l"/>
            <a:r>
              <a:rPr lang="en-US" dirty="0" smtClean="0">
                <a:latin typeface="Georgia" pitchFamily="18" charset="0"/>
              </a:rPr>
              <a:t>DISTRIBUTION TO UNITHOLDER</a:t>
            </a:r>
            <a:endParaRPr lang="en-US" dirty="0">
              <a:latin typeface="Georgia" pitchFamily="18" charset="0"/>
            </a:endParaRPr>
          </a:p>
        </p:txBody>
      </p:sp>
      <p:pic>
        <p:nvPicPr>
          <p:cNvPr id="30721" name="Picture 1" descr="C:\Users\User\AppData\Roaming\Tencent\Users\409325725\QQ\WinTemp\RichOle\~XM_)LZS_E{)%@ZZ()KJFU0.jpg"/>
          <p:cNvPicPr>
            <a:picLocks noChangeAspect="1" noChangeArrowheads="1"/>
          </p:cNvPicPr>
          <p:nvPr/>
        </p:nvPicPr>
        <p:blipFill>
          <a:blip r:embed="rId2" cstate="print"/>
          <a:srcRect/>
          <a:stretch>
            <a:fillRect/>
          </a:stretch>
        </p:blipFill>
        <p:spPr bwMode="auto">
          <a:xfrm>
            <a:off x="381000" y="2438400"/>
            <a:ext cx="8500516" cy="26670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3757659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941168"/>
            <a:ext cx="7560840" cy="1600200"/>
          </a:xfrm>
        </p:spPr>
        <p:txBody>
          <a:bodyPr>
            <a:normAutofit/>
          </a:bodyPr>
          <a:lstStyle/>
          <a:p>
            <a:r>
              <a:rPr lang="en-CA" dirty="0" smtClean="0"/>
              <a:t>US vs Canadian REIT Rules</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1600" y="0"/>
            <a:ext cx="7128791" cy="5584720"/>
          </a:xfrm>
        </p:spPr>
      </p:pic>
    </p:spTree>
    <p:extLst>
      <p:ext uri="{BB962C8B-B14F-4D97-AF65-F5344CB8AC3E}">
        <p14:creationId xmlns:p14="http://schemas.microsoft.com/office/powerpoint/2010/main" val="2391696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944562"/>
          </a:xfrm>
        </p:spPr>
        <p:txBody>
          <a:bodyPr>
            <a:normAutofit fontScale="90000"/>
          </a:bodyPr>
          <a:lstStyle/>
          <a:p>
            <a:pPr algn="l"/>
            <a:r>
              <a:rPr lang="en-US" dirty="0" smtClean="0">
                <a:latin typeface="Georgia" pitchFamily="18" charset="0"/>
              </a:rPr>
              <a:t>DISTRIBUTION TO UNITHOLDER</a:t>
            </a:r>
            <a:endParaRPr lang="en-US" dirty="0">
              <a:latin typeface="Georgia" pitchFamily="18" charset="0"/>
            </a:endParaRPr>
          </a:p>
        </p:txBody>
      </p:sp>
      <p:sp>
        <p:nvSpPr>
          <p:cNvPr id="3" name="Content Placeholder 2"/>
          <p:cNvSpPr>
            <a:spLocks noGrp="1"/>
          </p:cNvSpPr>
          <p:nvPr>
            <p:ph idx="1"/>
          </p:nvPr>
        </p:nvSpPr>
        <p:spPr>
          <a:xfrm>
            <a:off x="457200" y="1066800"/>
            <a:ext cx="8229600" cy="685800"/>
          </a:xfrm>
        </p:spPr>
        <p:txBody>
          <a:bodyPr>
            <a:normAutofit/>
          </a:bodyPr>
          <a:lstStyle/>
          <a:p>
            <a:r>
              <a:rPr lang="en-US" sz="3000" dirty="0" smtClean="0"/>
              <a:t>Distribution for 2014:</a:t>
            </a:r>
            <a:endParaRPr lang="en-US" sz="3000" dirty="0"/>
          </a:p>
        </p:txBody>
      </p:sp>
      <p:pic>
        <p:nvPicPr>
          <p:cNvPr id="1025" name="Picture 1" descr="C:\Users\User\AppData\Roaming\Tencent\Users\409325725\QQ\WinTemp\RichOle\TSLSWWJYOF7$KD}O)D%SN(8.jpg"/>
          <p:cNvPicPr>
            <a:picLocks noChangeAspect="1" noChangeArrowheads="1"/>
          </p:cNvPicPr>
          <p:nvPr/>
        </p:nvPicPr>
        <p:blipFill>
          <a:blip r:embed="rId2" cstate="print"/>
          <a:srcRect/>
          <a:stretch>
            <a:fillRect/>
          </a:stretch>
        </p:blipFill>
        <p:spPr bwMode="auto">
          <a:xfrm>
            <a:off x="914400" y="1600200"/>
            <a:ext cx="5771002" cy="2138362"/>
          </a:xfrm>
          <a:prstGeom prst="rect">
            <a:avLst/>
          </a:prstGeom>
          <a:noFill/>
        </p:spPr>
      </p:pic>
      <p:pic>
        <p:nvPicPr>
          <p:cNvPr id="1026" name="Picture 2" descr="C:\Users\User\AppData\Roaming\Tencent\Users\409325725\QQ\WinTemp\RichOle\3A$RGR}WTYK_{`R6QY%(}Y1.jpg"/>
          <p:cNvPicPr>
            <a:picLocks noChangeAspect="1" noChangeArrowheads="1"/>
          </p:cNvPicPr>
          <p:nvPr/>
        </p:nvPicPr>
        <p:blipFill>
          <a:blip r:embed="rId3" cstate="print"/>
          <a:srcRect/>
          <a:stretch>
            <a:fillRect/>
          </a:stretch>
        </p:blipFill>
        <p:spPr bwMode="auto">
          <a:xfrm>
            <a:off x="4724400" y="3657600"/>
            <a:ext cx="3891908" cy="2667000"/>
          </a:xfrm>
          <a:prstGeom prst="rect">
            <a:avLst/>
          </a:prstGeom>
          <a:noFill/>
        </p:spPr>
      </p:pic>
      <p:sp>
        <p:nvSpPr>
          <p:cNvPr id="6" name="Content Placeholder 2"/>
          <p:cNvSpPr txBox="1">
            <a:spLocks/>
          </p:cNvSpPr>
          <p:nvPr/>
        </p:nvSpPr>
        <p:spPr>
          <a:xfrm>
            <a:off x="533400" y="3886200"/>
            <a:ext cx="3962400" cy="685800"/>
          </a:xfrm>
          <a:prstGeom prst="rect">
            <a:avLst/>
          </a:prstGeom>
        </p:spPr>
        <p:txBody>
          <a:bodyPr vert="horz" lIns="91440" tIns="45720" rIns="91440" bIns="45720" rtlCol="0">
            <a:normAutofit fontScale="92500"/>
          </a:bodyPr>
          <a:lstStyle/>
          <a:p>
            <a:pPr marL="342900" indent="-342900">
              <a:spcBef>
                <a:spcPct val="20000"/>
              </a:spcBef>
              <a:buFont typeface="Arial" pitchFamily="34" charset="0"/>
              <a:buChar char="•"/>
              <a:defRPr/>
            </a:pPr>
            <a:r>
              <a:rPr lang="en-US" sz="3200" dirty="0" smtClean="0">
                <a:solidFill>
                  <a:prstClr val="black"/>
                </a:solidFill>
              </a:rPr>
              <a:t>Distribution for 2013:</a:t>
            </a:r>
            <a:endParaRPr lang="en-US" sz="3200" dirty="0">
              <a:solidFill>
                <a:prstClr val="black"/>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41760DD9-77E9-4A86-86A4-AC56BF3B357F}"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7863248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STABLE CASH FLOW</a:t>
            </a:r>
            <a:endParaRPr lang="en-US" dirty="0">
              <a:latin typeface="Georgia" pitchFamily="18" charset="0"/>
            </a:endParaRPr>
          </a:p>
        </p:txBody>
      </p:sp>
      <p:sp>
        <p:nvSpPr>
          <p:cNvPr id="3" name="Content Placeholder 2"/>
          <p:cNvSpPr>
            <a:spLocks noGrp="1"/>
          </p:cNvSpPr>
          <p:nvPr>
            <p:ph idx="1"/>
          </p:nvPr>
        </p:nvSpPr>
        <p:spPr>
          <a:xfrm>
            <a:off x="5410200" y="1981200"/>
            <a:ext cx="3352800" cy="3810000"/>
          </a:xfrm>
        </p:spPr>
        <p:txBody>
          <a:bodyPr>
            <a:normAutofit fontScale="85000" lnSpcReduction="20000"/>
          </a:bodyPr>
          <a:lstStyle/>
          <a:p>
            <a:r>
              <a:rPr lang="en-US" dirty="0" smtClean="0"/>
              <a:t>Management and the Board have endorsed a revised target </a:t>
            </a:r>
            <a:r>
              <a:rPr lang="en-US" smtClean="0"/>
              <a:t>payout range of 82% to </a:t>
            </a:r>
            <a:r>
              <a:rPr lang="en-US" dirty="0" smtClean="0"/>
              <a:t>87%</a:t>
            </a:r>
          </a:p>
          <a:p>
            <a:r>
              <a:rPr lang="en-US" dirty="0" smtClean="0"/>
              <a:t>Management expects the overall 2014 payout ratio to trend towards the lower end of the range</a:t>
            </a:r>
            <a:endParaRPr lang="en-US" dirty="0"/>
          </a:p>
        </p:txBody>
      </p:sp>
      <p:sp>
        <p:nvSpPr>
          <p:cNvPr id="5" name="Content Placeholder 2"/>
          <p:cNvSpPr txBox="1">
            <a:spLocks/>
          </p:cNvSpPr>
          <p:nvPr/>
        </p:nvSpPr>
        <p:spPr>
          <a:xfrm>
            <a:off x="1524000" y="1371600"/>
            <a:ext cx="3124200" cy="533400"/>
          </a:xfrm>
          <a:prstGeom prst="rect">
            <a:avLst/>
          </a:prstGeom>
        </p:spPr>
        <p:txBody>
          <a:bodyPr vert="horz" lIns="91440" tIns="45720" rIns="91440" bIns="45720" rtlCol="0">
            <a:normAutofit lnSpcReduction="10000"/>
          </a:bodyPr>
          <a:lstStyle/>
          <a:p>
            <a:pPr marL="342900" indent="-342900">
              <a:spcBef>
                <a:spcPct val="20000"/>
              </a:spcBef>
              <a:defRPr/>
            </a:pPr>
            <a:r>
              <a:rPr lang="en-US" sz="3000" dirty="0" smtClean="0">
                <a:solidFill>
                  <a:prstClr val="black"/>
                </a:solidFill>
              </a:rPr>
              <a:t>AFFO Payout Ratio</a:t>
            </a:r>
            <a:endParaRPr lang="en-US" sz="3000" dirty="0">
              <a:solidFill>
                <a:prstClr val="black"/>
              </a:solidFill>
            </a:endParaRPr>
          </a:p>
        </p:txBody>
      </p:sp>
      <p:pic>
        <p:nvPicPr>
          <p:cNvPr id="80898" name="Picture 2" descr="C:\Users\User\AppData\Roaming\Tencent\Users\409325725\QQ\WinTemp\RichOle\EURW_IFM3V7O(CDL(457LN1.jpg"/>
          <p:cNvPicPr>
            <a:picLocks noChangeAspect="1" noChangeArrowheads="1"/>
          </p:cNvPicPr>
          <p:nvPr/>
        </p:nvPicPr>
        <p:blipFill>
          <a:blip r:embed="rId2" cstate="print"/>
          <a:srcRect/>
          <a:stretch>
            <a:fillRect/>
          </a:stretch>
        </p:blipFill>
        <p:spPr bwMode="auto">
          <a:xfrm>
            <a:off x="609600" y="2133600"/>
            <a:ext cx="4729239" cy="3810000"/>
          </a:xfrm>
          <a:prstGeom prst="rect">
            <a:avLst/>
          </a:prstGeom>
          <a:noFill/>
        </p:spPr>
      </p:pic>
      <p:sp>
        <p:nvSpPr>
          <p:cNvPr id="7" name="Footer Placeholder 6"/>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41760DD9-77E9-4A86-86A4-AC56BF3B357F}"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1919831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PORTFOLIO HIGHLIGHTS</a:t>
            </a:r>
            <a:endParaRPr lang="en-US" dirty="0">
              <a:latin typeface="Georgia" pitchFamily="18" charset="0"/>
            </a:endParaRPr>
          </a:p>
        </p:txBody>
      </p:sp>
      <p:pic>
        <p:nvPicPr>
          <p:cNvPr id="35841" name="Picture 1" descr="C:\Users\User\AppData\Roaming\Tencent\Users\409325725\QQ\WinTemp\RichOle\G2YKMHP8$[W%@MCC1AYA2EI.jpg"/>
          <p:cNvPicPr>
            <a:picLocks noChangeAspect="1" noChangeArrowheads="1"/>
          </p:cNvPicPr>
          <p:nvPr/>
        </p:nvPicPr>
        <p:blipFill>
          <a:blip r:embed="rId2" cstate="print"/>
          <a:srcRect/>
          <a:stretch>
            <a:fillRect/>
          </a:stretch>
        </p:blipFill>
        <p:spPr bwMode="auto">
          <a:xfrm>
            <a:off x="228600" y="1676400"/>
            <a:ext cx="8670063" cy="42672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5774859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TOP 10 LARGEST PROPERTIES</a:t>
            </a:r>
            <a:endParaRPr lang="en-US" dirty="0">
              <a:latin typeface="Georgia" pitchFamily="18" charset="0"/>
            </a:endParaRPr>
          </a:p>
        </p:txBody>
      </p:sp>
      <p:pic>
        <p:nvPicPr>
          <p:cNvPr id="36865" name="Picture 1" descr="C:\Users\User\AppData\Roaming\Tencent\Users\409325725\QQ\WinTemp\RichOle\%S71}N75%`HXHPQ3DD27NVS.jpg"/>
          <p:cNvPicPr>
            <a:picLocks noChangeAspect="1" noChangeArrowheads="1"/>
          </p:cNvPicPr>
          <p:nvPr/>
        </p:nvPicPr>
        <p:blipFill>
          <a:blip r:embed="rId2" cstate="print"/>
          <a:srcRect/>
          <a:stretch>
            <a:fillRect/>
          </a:stretch>
        </p:blipFill>
        <p:spPr bwMode="auto">
          <a:xfrm>
            <a:off x="533400" y="1219200"/>
            <a:ext cx="8041794" cy="48768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42529464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1O MOST RECENT ACQUIRED PROPERTIES</a:t>
            </a:r>
            <a:endParaRPr lang="en-US" dirty="0">
              <a:latin typeface="Georgia" pitchFamily="18" charset="0"/>
            </a:endParaRPr>
          </a:p>
        </p:txBody>
      </p:sp>
      <p:pic>
        <p:nvPicPr>
          <p:cNvPr id="37889" name="Picture 1" descr="C:\Users\User\AppData\Roaming\Tencent\Users\409325725\QQ\WinTemp\RichOle\U@R5$Q1MMDWB_Z]1XYEXE_D.jpg"/>
          <p:cNvPicPr>
            <a:picLocks noChangeAspect="1" noChangeArrowheads="1"/>
          </p:cNvPicPr>
          <p:nvPr/>
        </p:nvPicPr>
        <p:blipFill>
          <a:blip r:embed="rId2" cstate="print"/>
          <a:srcRect/>
          <a:stretch>
            <a:fillRect/>
          </a:stretch>
        </p:blipFill>
        <p:spPr bwMode="auto">
          <a:xfrm>
            <a:off x="533400" y="1524000"/>
            <a:ext cx="8047213" cy="45720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270738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INVESTMENT PROPERTIES</a:t>
            </a:r>
            <a:endParaRPr lang="en-US" dirty="0">
              <a:latin typeface="Georgia" pitchFamily="18" charset="0"/>
            </a:endParaRPr>
          </a:p>
        </p:txBody>
      </p:sp>
      <p:pic>
        <p:nvPicPr>
          <p:cNvPr id="38913" name="Picture 1" descr="C:\Users\User\AppData\Roaming\Tencent\Users\409325725\QQ\WinTemp\RichOle\@JF_R0H[_QO95YIF]H$I~X8.jpg"/>
          <p:cNvPicPr>
            <a:picLocks noChangeAspect="1" noChangeArrowheads="1"/>
          </p:cNvPicPr>
          <p:nvPr/>
        </p:nvPicPr>
        <p:blipFill>
          <a:blip r:embed="rId2" cstate="print"/>
          <a:srcRect/>
          <a:stretch>
            <a:fillRect/>
          </a:stretch>
        </p:blipFill>
        <p:spPr bwMode="auto">
          <a:xfrm>
            <a:off x="304800" y="1905000"/>
            <a:ext cx="8676743" cy="38100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26972766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TOP 10 TENANTS</a:t>
            </a:r>
            <a:endParaRPr lang="en-US" dirty="0">
              <a:latin typeface="Georgia" pitchFamily="18" charset="0"/>
            </a:endParaRPr>
          </a:p>
        </p:txBody>
      </p:sp>
      <p:pic>
        <p:nvPicPr>
          <p:cNvPr id="39938" name="Picture 2"/>
          <p:cNvPicPr>
            <a:picLocks noChangeAspect="1" noChangeArrowheads="1"/>
          </p:cNvPicPr>
          <p:nvPr/>
        </p:nvPicPr>
        <p:blipFill>
          <a:blip r:embed="rId2" cstate="print"/>
          <a:srcRect/>
          <a:stretch>
            <a:fillRect/>
          </a:stretch>
        </p:blipFill>
        <p:spPr bwMode="auto">
          <a:xfrm>
            <a:off x="228600" y="1447800"/>
            <a:ext cx="8732922" cy="3810000"/>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11623544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GROSS REVENUE BY TENANT</a:t>
            </a:r>
            <a:endParaRPr lang="en-US" dirty="0">
              <a:latin typeface="Georgia" pitchFamily="18" charset="0"/>
            </a:endParaRPr>
          </a:p>
        </p:txBody>
      </p:sp>
      <p:pic>
        <p:nvPicPr>
          <p:cNvPr id="32770" name="Picture 2" descr="C:\Users\User\AppData\Roaming\Tencent\Users\409325725\QQ\WinTemp\RichOle\KN]CBR366RP3X]~1R5RUZ$H.jpg"/>
          <p:cNvPicPr>
            <a:picLocks noChangeAspect="1" noChangeArrowheads="1"/>
          </p:cNvPicPr>
          <p:nvPr/>
        </p:nvPicPr>
        <p:blipFill>
          <a:blip r:embed="rId2" cstate="print"/>
          <a:srcRect/>
          <a:stretch>
            <a:fillRect/>
          </a:stretch>
        </p:blipFill>
        <p:spPr bwMode="auto">
          <a:xfrm>
            <a:off x="381000" y="1524000"/>
            <a:ext cx="4821315" cy="4343400"/>
          </a:xfrm>
          <a:prstGeom prst="rect">
            <a:avLst/>
          </a:prstGeom>
          <a:noFill/>
        </p:spPr>
      </p:pic>
      <p:pic>
        <p:nvPicPr>
          <p:cNvPr id="32771" name="Picture 3" descr="C:\Users\User\AppData\Roaming\Tencent\Users\409325725\QQ\WinTemp\RichOle\8~ST{][{]DI@ZN4PI[F0ADV.jpg"/>
          <p:cNvPicPr>
            <a:picLocks noChangeAspect="1" noChangeArrowheads="1"/>
          </p:cNvPicPr>
          <p:nvPr/>
        </p:nvPicPr>
        <p:blipFill>
          <a:blip r:embed="rId3" cstate="print"/>
          <a:srcRect/>
          <a:stretch>
            <a:fillRect/>
          </a:stretch>
        </p:blipFill>
        <p:spPr bwMode="auto">
          <a:xfrm>
            <a:off x="5181600" y="1600200"/>
            <a:ext cx="3124200" cy="4118970"/>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9089523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eorgia" pitchFamily="18" charset="0"/>
              </a:rPr>
              <a:t>GROSS REVENUE BY PROVINCE</a:t>
            </a:r>
            <a:endParaRPr lang="en-US" dirty="0">
              <a:latin typeface="Georgia" pitchFamily="18" charset="0"/>
            </a:endParaRPr>
          </a:p>
        </p:txBody>
      </p:sp>
      <p:pic>
        <p:nvPicPr>
          <p:cNvPr id="31745" name="Picture 1" descr="C:\Users\User\AppData\Roaming\Tencent\Users\409325725\QQ\WinTemp\RichOle\KI]BU[FS]~{MM09MJXTXPYU.jpg"/>
          <p:cNvPicPr>
            <a:picLocks noChangeAspect="1" noChangeArrowheads="1"/>
          </p:cNvPicPr>
          <p:nvPr/>
        </p:nvPicPr>
        <p:blipFill>
          <a:blip r:embed="rId2" cstate="print"/>
          <a:srcRect/>
          <a:stretch>
            <a:fillRect/>
          </a:stretch>
        </p:blipFill>
        <p:spPr bwMode="auto">
          <a:xfrm>
            <a:off x="457200" y="1676400"/>
            <a:ext cx="5105400" cy="4336689"/>
          </a:xfrm>
          <a:prstGeom prst="rect">
            <a:avLst/>
          </a:prstGeom>
          <a:noFill/>
        </p:spPr>
      </p:pic>
      <p:pic>
        <p:nvPicPr>
          <p:cNvPr id="31746" name="Picture 2" descr="C:\Users\User\AppData\Roaming\Tencent\Users\409325725\QQ\WinTemp\RichOle\]`}HMN%6~25$PBQQ2PYAOAH.jpg"/>
          <p:cNvPicPr>
            <a:picLocks noChangeAspect="1" noChangeArrowheads="1"/>
          </p:cNvPicPr>
          <p:nvPr/>
        </p:nvPicPr>
        <p:blipFill>
          <a:blip r:embed="rId3" cstate="print"/>
          <a:srcRect/>
          <a:stretch>
            <a:fillRect/>
          </a:stretch>
        </p:blipFill>
        <p:spPr bwMode="auto">
          <a:xfrm>
            <a:off x="5486400" y="1524001"/>
            <a:ext cx="2645229" cy="4800600"/>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170770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latin typeface="Georgia" pitchFamily="18" charset="0"/>
              </a:rPr>
              <a:t>LEASE MATURITY </a:t>
            </a:r>
            <a:endParaRPr lang="en-US" sz="4000" dirty="0">
              <a:latin typeface="Georgia" pitchFamily="18" charset="0"/>
            </a:endParaRPr>
          </a:p>
        </p:txBody>
      </p:sp>
      <p:pic>
        <p:nvPicPr>
          <p:cNvPr id="72705" name="Picture 1" descr="C:\Users\User\AppData\Roaming\Tencent\Users\409325725\QQ\WinTemp\RichOle\VZX5GGGB6N8Z%$Z%NQ`]DHV.jpg"/>
          <p:cNvPicPr>
            <a:picLocks noChangeAspect="1" noChangeArrowheads="1"/>
          </p:cNvPicPr>
          <p:nvPr/>
        </p:nvPicPr>
        <p:blipFill>
          <a:blip r:embed="rId2" cstate="print"/>
          <a:srcRect/>
          <a:stretch>
            <a:fillRect/>
          </a:stretch>
        </p:blipFill>
        <p:spPr bwMode="auto">
          <a:xfrm>
            <a:off x="52754" y="1143000"/>
            <a:ext cx="8938846" cy="3810000"/>
          </a:xfrm>
          <a:prstGeom prst="rect">
            <a:avLst/>
          </a:prstGeom>
          <a:noFill/>
        </p:spPr>
      </p:pic>
      <p:sp>
        <p:nvSpPr>
          <p:cNvPr id="5" name="Content Placeholder 2"/>
          <p:cNvSpPr>
            <a:spLocks noGrp="1"/>
          </p:cNvSpPr>
          <p:nvPr>
            <p:ph idx="1"/>
          </p:nvPr>
        </p:nvSpPr>
        <p:spPr>
          <a:xfrm>
            <a:off x="381000" y="4876800"/>
            <a:ext cx="8382000" cy="1524000"/>
          </a:xfrm>
        </p:spPr>
        <p:txBody>
          <a:bodyPr>
            <a:normAutofit fontScale="70000" lnSpcReduction="20000"/>
          </a:bodyPr>
          <a:lstStyle/>
          <a:p>
            <a:r>
              <a:rPr lang="en-US" dirty="0" smtClean="0"/>
              <a:t>Average lease term of 7.3 years</a:t>
            </a:r>
          </a:p>
          <a:p>
            <a:r>
              <a:rPr lang="en-US" dirty="0" smtClean="0"/>
              <a:t>Average remaining lease term of 9.2 years for </a:t>
            </a:r>
            <a:r>
              <a:rPr lang="en-US" dirty="0" err="1" smtClean="0"/>
              <a:t>Walmart</a:t>
            </a:r>
            <a:endParaRPr lang="en-US" dirty="0" smtClean="0"/>
          </a:p>
          <a:p>
            <a:r>
              <a:rPr lang="en-US" dirty="0" smtClean="0"/>
              <a:t>Average remaining lease term excluding </a:t>
            </a:r>
            <a:r>
              <a:rPr lang="en-US" dirty="0" err="1" smtClean="0"/>
              <a:t>Walmart</a:t>
            </a:r>
            <a:r>
              <a:rPr lang="en-US" dirty="0" smtClean="0"/>
              <a:t> is 5.9 years</a:t>
            </a:r>
          </a:p>
          <a:p>
            <a:r>
              <a:rPr lang="en-US" dirty="0" smtClean="0"/>
              <a:t>Average retention rate of 87% and lifts on renewals of 7.5% for 2013</a:t>
            </a:r>
            <a:endParaRPr lang="en-US" dirty="0"/>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49778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0"/>
            <a:ext cx="5993998" cy="6858000"/>
          </a:xfrm>
        </p:spPr>
      </p:pic>
    </p:spTree>
    <p:extLst>
      <p:ext uri="{BB962C8B-B14F-4D97-AF65-F5344CB8AC3E}">
        <p14:creationId xmlns:p14="http://schemas.microsoft.com/office/powerpoint/2010/main" val="40111282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096962"/>
          </a:xfrm>
        </p:spPr>
        <p:txBody>
          <a:bodyPr>
            <a:normAutofit fontScale="90000"/>
          </a:bodyPr>
          <a:lstStyle/>
          <a:p>
            <a:r>
              <a:rPr lang="en-US" sz="3800" dirty="0" smtClean="0">
                <a:latin typeface="Georgia" pitchFamily="18" charset="0"/>
              </a:rPr>
              <a:t>LEASE MATURITY (Anchor vs. Non-Anchor)</a:t>
            </a:r>
            <a:endParaRPr lang="en-US" sz="3800" dirty="0">
              <a:latin typeface="Georgia" pitchFamily="18" charset="0"/>
            </a:endParaRPr>
          </a:p>
        </p:txBody>
      </p:sp>
      <p:pic>
        <p:nvPicPr>
          <p:cNvPr id="1025" name="Picture 1" descr="C:\Users\User\AppData\Roaming\Tencent\Users\409325725\QQ\WinTemp\RichOle\57WEGQ5ETNS1I5LGL5QPWW3.jpg"/>
          <p:cNvPicPr>
            <a:picLocks noChangeAspect="1" noChangeArrowheads="1"/>
          </p:cNvPicPr>
          <p:nvPr/>
        </p:nvPicPr>
        <p:blipFill>
          <a:blip r:embed="rId2" cstate="print"/>
          <a:srcRect/>
          <a:stretch>
            <a:fillRect/>
          </a:stretch>
        </p:blipFill>
        <p:spPr bwMode="auto">
          <a:xfrm>
            <a:off x="152400" y="1524000"/>
            <a:ext cx="8913306" cy="46482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35453761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gn="l"/>
            <a:r>
              <a:rPr lang="en-US" dirty="0" smtClean="0">
                <a:latin typeface="Georgia" pitchFamily="18" charset="0"/>
              </a:rPr>
              <a:t>LEASE EXPIRATION SCHEDULE</a:t>
            </a:r>
            <a:endParaRPr lang="en-US" dirty="0">
              <a:latin typeface="Georgia" pitchFamily="18" charset="0"/>
            </a:endParaRPr>
          </a:p>
        </p:txBody>
      </p:sp>
      <p:sp>
        <p:nvSpPr>
          <p:cNvPr id="76801" name="AutoShape 1" descr="C:\Users\User\AppData\Roaming\Tencent\Users\409325725\QQ\WinTemp\RichOle\K9K]B)~@A]H}O{CV55ROS.jp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6802" name="AutoShape 2" descr="C:\Users\User\AppData\Roaming\Tencent\Users\409325725\QQ\WinTemp\RichOle\K9K]B)~@A]H}O{CV55ROS.jp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6803" name="Picture 3" descr="C:\Users\User\AppData\Roaming\Tencent\Users\409325725\QQ\WinTemp\RichOle\A4`]SVT7[_NHC)HK_9XY)[H.jpg"/>
          <p:cNvPicPr>
            <a:picLocks noChangeAspect="1" noChangeArrowheads="1"/>
          </p:cNvPicPr>
          <p:nvPr/>
        </p:nvPicPr>
        <p:blipFill>
          <a:blip r:embed="rId2" cstate="print"/>
          <a:srcRect/>
          <a:stretch>
            <a:fillRect/>
          </a:stretch>
        </p:blipFill>
        <p:spPr bwMode="auto">
          <a:xfrm>
            <a:off x="990600" y="1066800"/>
            <a:ext cx="6858000" cy="5452393"/>
          </a:xfrm>
          <a:prstGeom prst="rect">
            <a:avLst/>
          </a:prstGeom>
          <a:noFill/>
        </p:spPr>
      </p:pic>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3679278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POTENTIAL FUTURE PIPELINE</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3660346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GROSS LEASABLE AREA </a:t>
            </a:r>
            <a:endParaRPr lang="en-US" dirty="0">
              <a:latin typeface="Georgia" pitchFamily="18" charset="0"/>
            </a:endParaRPr>
          </a:p>
        </p:txBody>
      </p:sp>
      <p:pic>
        <p:nvPicPr>
          <p:cNvPr id="41985" name="Picture 1" descr="C:\Users\User\AppData\Roaming\Tencent\Users\409325725\QQ\WinTemp\RichOle\BS4YT8JV4G@4P}F57S2}2ZA.jpg"/>
          <p:cNvPicPr>
            <a:picLocks noChangeAspect="1" noChangeArrowheads="1"/>
          </p:cNvPicPr>
          <p:nvPr/>
        </p:nvPicPr>
        <p:blipFill>
          <a:blip r:embed="rId2" cstate="print"/>
          <a:srcRect/>
          <a:stretch>
            <a:fillRect/>
          </a:stretch>
        </p:blipFill>
        <p:spPr bwMode="auto">
          <a:xfrm>
            <a:off x="1295400" y="1143000"/>
            <a:ext cx="6629400" cy="3847692"/>
          </a:xfrm>
          <a:prstGeom prst="rect">
            <a:avLst/>
          </a:prstGeom>
          <a:noFill/>
        </p:spPr>
      </p:pic>
      <p:pic>
        <p:nvPicPr>
          <p:cNvPr id="41986" name="Picture 2" descr="C:\Users\User\AppData\Roaming\Tencent\Users\409325725\QQ\WinTemp\RichOle\H6288IOB_~(EOGY`@ZV5W)B.jpg"/>
          <p:cNvPicPr>
            <a:picLocks noChangeAspect="1" noChangeArrowheads="1"/>
          </p:cNvPicPr>
          <p:nvPr/>
        </p:nvPicPr>
        <p:blipFill>
          <a:blip r:embed="rId3" cstate="print"/>
          <a:srcRect/>
          <a:stretch>
            <a:fillRect/>
          </a:stretch>
        </p:blipFill>
        <p:spPr bwMode="auto">
          <a:xfrm>
            <a:off x="381000" y="4800600"/>
            <a:ext cx="8503478" cy="1676400"/>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30265081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COMMITTED</a:t>
            </a:r>
            <a:r>
              <a:rPr lang="en-US" dirty="0" smtClean="0"/>
              <a:t> </a:t>
            </a:r>
            <a:r>
              <a:rPr lang="en-US" dirty="0" smtClean="0">
                <a:latin typeface="Georgia" pitchFamily="18" charset="0"/>
              </a:rPr>
              <a:t>PIPELINE</a:t>
            </a:r>
            <a:endParaRPr lang="en-US" dirty="0">
              <a:latin typeface="Georgia" pitchFamily="18" charset="0"/>
            </a:endParaRPr>
          </a:p>
        </p:txBody>
      </p:sp>
      <p:pic>
        <p:nvPicPr>
          <p:cNvPr id="44035" name="Picture 3" descr="C:\Users\User\AppData\Roaming\Tencent\Users\409325725\QQ\WinTemp\RichOle\BSA$QY[[XCW28CV7X9PJ[BW.jpg"/>
          <p:cNvPicPr>
            <a:picLocks noChangeAspect="1" noChangeArrowheads="1"/>
          </p:cNvPicPr>
          <p:nvPr/>
        </p:nvPicPr>
        <p:blipFill>
          <a:blip r:embed="rId2" cstate="print"/>
          <a:srcRect/>
          <a:stretch>
            <a:fillRect/>
          </a:stretch>
        </p:blipFill>
        <p:spPr bwMode="auto">
          <a:xfrm>
            <a:off x="152400" y="1447800"/>
            <a:ext cx="8848792" cy="44196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31729653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UNCOMMITTED PIPELINE</a:t>
            </a:r>
            <a:endParaRPr lang="en-US" dirty="0">
              <a:latin typeface="Georgia" pitchFamily="18" charset="0"/>
            </a:endParaRPr>
          </a:p>
        </p:txBody>
      </p:sp>
      <p:pic>
        <p:nvPicPr>
          <p:cNvPr id="45058" name="Picture 2" descr="C:\Users\User\AppData\Roaming\Tencent\Users\409325725\QQ\WinTemp\RichOle\3[PD_CHFKZX}X7])]II4S`H.jpg"/>
          <p:cNvPicPr>
            <a:picLocks noChangeAspect="1" noChangeArrowheads="1"/>
          </p:cNvPicPr>
          <p:nvPr/>
        </p:nvPicPr>
        <p:blipFill>
          <a:blip r:embed="rId2" cstate="print"/>
          <a:srcRect/>
          <a:stretch>
            <a:fillRect/>
          </a:stretch>
        </p:blipFill>
        <p:spPr bwMode="auto">
          <a:xfrm>
            <a:off x="152400" y="1371600"/>
            <a:ext cx="8780243" cy="41910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12593902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PREMIUM OUTLETS</a:t>
            </a:r>
            <a:endParaRPr lang="en-US" dirty="0">
              <a:latin typeface="Georgia" pitchFamily="18" charset="0"/>
            </a:endParaRPr>
          </a:p>
        </p:txBody>
      </p:sp>
      <p:sp>
        <p:nvSpPr>
          <p:cNvPr id="3" name="Content Placeholder 2"/>
          <p:cNvSpPr>
            <a:spLocks noGrp="1"/>
          </p:cNvSpPr>
          <p:nvPr>
            <p:ph idx="1"/>
          </p:nvPr>
        </p:nvSpPr>
        <p:spPr>
          <a:xfrm>
            <a:off x="457200" y="1524000"/>
            <a:ext cx="8229600" cy="4724400"/>
          </a:xfrm>
        </p:spPr>
        <p:txBody>
          <a:bodyPr>
            <a:normAutofit fontScale="85000" lnSpcReduction="20000"/>
          </a:bodyPr>
          <a:lstStyle/>
          <a:p>
            <a:pPr>
              <a:spcBef>
                <a:spcPts val="1000"/>
              </a:spcBef>
            </a:pPr>
            <a:r>
              <a:rPr lang="en-US" sz="3300" dirty="0" smtClean="0"/>
              <a:t>Toronto Premium Outlets (</a:t>
            </a:r>
            <a:r>
              <a:rPr lang="en-US" sz="3300" dirty="0" err="1" smtClean="0"/>
              <a:t>Halton</a:t>
            </a:r>
            <a:r>
              <a:rPr lang="en-US" sz="3300" dirty="0" smtClean="0"/>
              <a:t> Hills)  </a:t>
            </a:r>
          </a:p>
          <a:p>
            <a:pPr lvl="1">
              <a:spcBef>
                <a:spcPts val="1000"/>
              </a:spcBef>
              <a:buFont typeface="Wingdings" pitchFamily="2" charset="2"/>
              <a:buChar char="v"/>
            </a:pPr>
            <a:r>
              <a:rPr lang="en-US" sz="2900" dirty="0" smtClean="0"/>
              <a:t>JV with Simon Property Group</a:t>
            </a:r>
          </a:p>
          <a:p>
            <a:pPr lvl="1">
              <a:spcBef>
                <a:spcPts val="1000"/>
              </a:spcBef>
              <a:buFont typeface="Wingdings" pitchFamily="2" charset="2"/>
              <a:buChar char="v"/>
            </a:pPr>
            <a:r>
              <a:rPr lang="en-US" sz="2900" dirty="0" smtClean="0"/>
              <a:t>500,000 SF when all phases are completed</a:t>
            </a:r>
          </a:p>
          <a:p>
            <a:pPr lvl="1">
              <a:spcBef>
                <a:spcPts val="1000"/>
              </a:spcBef>
              <a:buFont typeface="Wingdings" pitchFamily="2" charset="2"/>
              <a:buChar char="v"/>
            </a:pPr>
            <a:r>
              <a:rPr lang="en-US" sz="2900" dirty="0" smtClean="0"/>
              <a:t>Phase I opened August 1, 2013</a:t>
            </a:r>
          </a:p>
          <a:p>
            <a:pPr lvl="1">
              <a:spcBef>
                <a:spcPts val="1000"/>
              </a:spcBef>
              <a:buFont typeface="Wingdings" pitchFamily="2" charset="2"/>
              <a:buChar char="v"/>
            </a:pPr>
            <a:r>
              <a:rPr lang="en-US" sz="2900" dirty="0" smtClean="0"/>
              <a:t>Year 1 yield of 8%+</a:t>
            </a:r>
          </a:p>
          <a:p>
            <a:pPr>
              <a:spcBef>
                <a:spcPts val="1000"/>
              </a:spcBef>
            </a:pPr>
            <a:r>
              <a:rPr lang="en-US" sz="3300" dirty="0" smtClean="0"/>
              <a:t>Montreal Premium Outlets (Mirabel)</a:t>
            </a:r>
          </a:p>
          <a:p>
            <a:pPr lvl="1">
              <a:spcBef>
                <a:spcPts val="1000"/>
              </a:spcBef>
              <a:buFont typeface="Wingdings" pitchFamily="2" charset="2"/>
              <a:buChar char="v"/>
            </a:pPr>
            <a:r>
              <a:rPr lang="en-US" sz="2900" dirty="0" smtClean="0"/>
              <a:t>JV with Simon Property Group (50%) and </a:t>
            </a:r>
            <a:r>
              <a:rPr lang="en-US" sz="2900" dirty="0" err="1" smtClean="0"/>
              <a:t>SmartCentres</a:t>
            </a:r>
            <a:r>
              <a:rPr lang="en-US" sz="2900" dirty="0" smtClean="0"/>
              <a:t> (25%)</a:t>
            </a:r>
          </a:p>
          <a:p>
            <a:pPr lvl="1">
              <a:spcBef>
                <a:spcPts val="1000"/>
              </a:spcBef>
              <a:buFont typeface="Wingdings" pitchFamily="2" charset="2"/>
              <a:buChar char="v"/>
            </a:pPr>
            <a:r>
              <a:rPr lang="en-US" sz="2900" dirty="0" smtClean="0"/>
              <a:t>Phase I – 350,000 SF</a:t>
            </a:r>
          </a:p>
          <a:p>
            <a:pPr lvl="1">
              <a:spcBef>
                <a:spcPts val="1000"/>
              </a:spcBef>
              <a:buFont typeface="Wingdings" pitchFamily="2" charset="2"/>
              <a:buChar char="v"/>
            </a:pPr>
            <a:r>
              <a:rPr lang="en-US" sz="2900" dirty="0" smtClean="0"/>
              <a:t>Construction on track and on budget</a:t>
            </a:r>
          </a:p>
          <a:p>
            <a:pPr lvl="1">
              <a:spcBef>
                <a:spcPts val="1000"/>
              </a:spcBef>
              <a:buFont typeface="Wingdings" pitchFamily="2" charset="2"/>
              <a:buChar char="v"/>
            </a:pPr>
            <a:r>
              <a:rPr lang="en-US" sz="2900" dirty="0" smtClean="0"/>
              <a:t>Opening October 2014</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4143670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PREMIUM OUTLETS</a:t>
            </a:r>
            <a:endParaRPr lang="en-US" dirty="0">
              <a:latin typeface="Georgia"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77</a:t>
            </a:fld>
            <a:endParaRPr lang="en-US">
              <a:solidFill>
                <a:prstClr val="black">
                  <a:tint val="75000"/>
                </a:prstClr>
              </a:solidFill>
            </a:endParaRPr>
          </a:p>
        </p:txBody>
      </p:sp>
      <p:pic>
        <p:nvPicPr>
          <p:cNvPr id="1025" name="Picture 1" descr="C:\Users\User\AppData\Roaming\Tencent\Users\409325725\QQ\WinTemp\RichOle\[}F(YH6P%R%{$A`EX~JEQOJ.jpg"/>
          <p:cNvPicPr>
            <a:picLocks noChangeAspect="1" noChangeArrowheads="1"/>
          </p:cNvPicPr>
          <p:nvPr/>
        </p:nvPicPr>
        <p:blipFill>
          <a:blip r:embed="rId2" cstate="print"/>
          <a:srcRect/>
          <a:stretch>
            <a:fillRect/>
          </a:stretch>
        </p:blipFill>
        <p:spPr bwMode="auto">
          <a:xfrm>
            <a:off x="381000" y="1295400"/>
            <a:ext cx="8458200" cy="4941034"/>
          </a:xfrm>
          <a:prstGeom prst="rect">
            <a:avLst/>
          </a:prstGeom>
          <a:noFill/>
        </p:spPr>
      </p:pic>
    </p:spTree>
    <p:extLst>
      <p:ext uri="{BB962C8B-B14F-4D97-AF65-F5344CB8AC3E}">
        <p14:creationId xmlns:p14="http://schemas.microsoft.com/office/powerpoint/2010/main" val="2325194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l"/>
            <a:r>
              <a:rPr lang="en-US" dirty="0" smtClean="0">
                <a:latin typeface="Georgia" pitchFamily="18" charset="0"/>
              </a:rPr>
              <a:t>VAUGHAN METROPOLITAN CENTRE (VMC)</a:t>
            </a:r>
            <a:endParaRPr lang="en-US" dirty="0">
              <a:latin typeface="Georgia" pitchFamily="18" charset="0"/>
            </a:endParaRPr>
          </a:p>
        </p:txBody>
      </p:sp>
      <p:sp>
        <p:nvSpPr>
          <p:cNvPr id="3" name="Content Placeholder 2"/>
          <p:cNvSpPr>
            <a:spLocks noGrp="1"/>
          </p:cNvSpPr>
          <p:nvPr>
            <p:ph idx="1"/>
          </p:nvPr>
        </p:nvSpPr>
        <p:spPr>
          <a:xfrm>
            <a:off x="457200" y="1798637"/>
            <a:ext cx="8229600" cy="4525963"/>
          </a:xfrm>
        </p:spPr>
        <p:txBody>
          <a:bodyPr>
            <a:normAutofit fontScale="85000" lnSpcReduction="10000"/>
          </a:bodyPr>
          <a:lstStyle/>
          <a:p>
            <a:r>
              <a:rPr lang="en-US" dirty="0" smtClean="0"/>
              <a:t>A long term build (10 – 15 years)</a:t>
            </a:r>
          </a:p>
          <a:p>
            <a:r>
              <a:rPr lang="en-US" dirty="0" smtClean="0"/>
              <a:t>A 50:50 JV between Calloway and </a:t>
            </a:r>
            <a:r>
              <a:rPr lang="en-US" dirty="0" err="1" smtClean="0"/>
              <a:t>SmartCentres</a:t>
            </a:r>
            <a:endParaRPr lang="en-US" dirty="0" smtClean="0"/>
          </a:p>
          <a:p>
            <a:r>
              <a:rPr lang="en-US" dirty="0" smtClean="0"/>
              <a:t>Potential density of 6 million square feet of residential office and retail development</a:t>
            </a:r>
          </a:p>
          <a:p>
            <a:r>
              <a:rPr lang="en-US" dirty="0" smtClean="0"/>
              <a:t>First development underway – KPMG tower complete with 360,000 SF of LEED Gold space, opening in 2016</a:t>
            </a:r>
          </a:p>
          <a:p>
            <a:r>
              <a:rPr lang="en-US" dirty="0" smtClean="0"/>
              <a:t>Subway also to open in 2016 – fully funded and on schedule</a:t>
            </a:r>
          </a:p>
          <a:p>
            <a:r>
              <a:rPr lang="en-US" dirty="0" smtClean="0"/>
              <a:t>Exceptional opportunity to develop a new city centre for one of Canada’s fastest growing communities</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277895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VAUGHAN METROPOLITAN CENTRE (VMC)</a:t>
            </a:r>
            <a:endParaRPr lang="en-US" dirty="0">
              <a:latin typeface="Georgia"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79</a:t>
            </a:fld>
            <a:endParaRPr lang="en-US">
              <a:solidFill>
                <a:prstClr val="black">
                  <a:tint val="75000"/>
                </a:prstClr>
              </a:solidFill>
            </a:endParaRPr>
          </a:p>
        </p:txBody>
      </p:sp>
      <p:pic>
        <p:nvPicPr>
          <p:cNvPr id="88065" name="Picture 1" descr="C:\Users\User\AppData\Roaming\Tencent\Users\409325725\QQ\WinTemp\RichOle\UQ0@C@2UL{_9P4SKXBCSS`G.jpg"/>
          <p:cNvPicPr>
            <a:picLocks noChangeAspect="1" noChangeArrowheads="1"/>
          </p:cNvPicPr>
          <p:nvPr/>
        </p:nvPicPr>
        <p:blipFill>
          <a:blip r:embed="rId2" cstate="print"/>
          <a:srcRect/>
          <a:stretch>
            <a:fillRect/>
          </a:stretch>
        </p:blipFill>
        <p:spPr bwMode="auto">
          <a:xfrm>
            <a:off x="381000" y="1447800"/>
            <a:ext cx="8382000" cy="4933157"/>
          </a:xfrm>
          <a:prstGeom prst="rect">
            <a:avLst/>
          </a:prstGeom>
          <a:noFill/>
        </p:spPr>
      </p:pic>
    </p:spTree>
    <p:extLst>
      <p:ext uri="{BB962C8B-B14F-4D97-AF65-F5344CB8AC3E}">
        <p14:creationId xmlns:p14="http://schemas.microsoft.com/office/powerpoint/2010/main" val="317485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548680"/>
            <a:ext cx="6339979" cy="4569035"/>
          </a:xfrm>
        </p:spPr>
      </p:pic>
    </p:spTree>
    <p:extLst>
      <p:ext uri="{BB962C8B-B14F-4D97-AF65-F5344CB8AC3E}">
        <p14:creationId xmlns:p14="http://schemas.microsoft.com/office/powerpoint/2010/main" val="24722936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VMC: TTC SUBWAY EXTENSION</a:t>
            </a:r>
            <a:endParaRPr lang="en-US" dirty="0">
              <a:latin typeface="Georgia"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80</a:t>
            </a:fld>
            <a:endParaRPr lang="en-US">
              <a:solidFill>
                <a:prstClr val="black">
                  <a:tint val="75000"/>
                </a:prstClr>
              </a:solidFill>
            </a:endParaRPr>
          </a:p>
        </p:txBody>
      </p:sp>
      <p:pic>
        <p:nvPicPr>
          <p:cNvPr id="90113" name="Picture 1" descr="C:\Users\User\AppData\Roaming\Tencent\Users\409325725\QQ\WinTemp\RichOle\E0`Y7SXTJL}FT`9JO1E9K6E.jpg"/>
          <p:cNvPicPr>
            <a:picLocks noChangeAspect="1" noChangeArrowheads="1"/>
          </p:cNvPicPr>
          <p:nvPr/>
        </p:nvPicPr>
        <p:blipFill>
          <a:blip r:embed="rId2" cstate="print"/>
          <a:srcRect/>
          <a:stretch>
            <a:fillRect/>
          </a:stretch>
        </p:blipFill>
        <p:spPr bwMode="auto">
          <a:xfrm>
            <a:off x="457200" y="1143000"/>
            <a:ext cx="8182594" cy="5257800"/>
          </a:xfrm>
          <a:prstGeom prst="rect">
            <a:avLst/>
          </a:prstGeom>
          <a:noFill/>
        </p:spPr>
      </p:pic>
    </p:spTree>
    <p:extLst>
      <p:ext uri="{BB962C8B-B14F-4D97-AF65-F5344CB8AC3E}">
        <p14:creationId xmlns:p14="http://schemas.microsoft.com/office/powerpoint/2010/main" val="1091259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STRATEGIC RELATIONSHIPS</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22717281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l"/>
            <a:r>
              <a:rPr lang="en-US" sz="3800" dirty="0" smtClean="0">
                <a:latin typeface="Georgia" pitchFamily="18" charset="0"/>
              </a:rPr>
              <a:t>STRATEGIC RELATIONSHIP – SUPERCENTRES</a:t>
            </a:r>
            <a:endParaRPr lang="en-US" sz="3800" dirty="0">
              <a:latin typeface="Georgia" pitchFamily="18" charset="0"/>
            </a:endParaRPr>
          </a:p>
        </p:txBody>
      </p:sp>
      <p:sp>
        <p:nvSpPr>
          <p:cNvPr id="3" name="Content Placeholder 2"/>
          <p:cNvSpPr>
            <a:spLocks noGrp="1"/>
          </p:cNvSpPr>
          <p:nvPr>
            <p:ph idx="1"/>
          </p:nvPr>
        </p:nvSpPr>
        <p:spPr>
          <a:xfrm>
            <a:off x="457200" y="1798637"/>
            <a:ext cx="8229600" cy="4525963"/>
          </a:xfrm>
        </p:spPr>
        <p:txBody>
          <a:bodyPr/>
          <a:lstStyle/>
          <a:p>
            <a:r>
              <a:rPr lang="en-US" dirty="0" smtClean="0"/>
              <a:t>Largest developer of open format </a:t>
            </a:r>
            <a:r>
              <a:rPr lang="en-US" dirty="0" err="1" smtClean="0"/>
              <a:t>centres</a:t>
            </a:r>
            <a:r>
              <a:rPr lang="en-US" dirty="0" smtClean="0"/>
              <a:t> in Canada</a:t>
            </a:r>
          </a:p>
          <a:p>
            <a:r>
              <a:rPr lang="en-US" dirty="0" smtClean="0"/>
              <a:t>Largest </a:t>
            </a:r>
            <a:r>
              <a:rPr lang="en-US" dirty="0" err="1" smtClean="0"/>
              <a:t>unitholder</a:t>
            </a:r>
            <a:r>
              <a:rPr lang="en-US" dirty="0" smtClean="0"/>
              <a:t> (21%)</a:t>
            </a:r>
          </a:p>
          <a:p>
            <a:r>
              <a:rPr lang="en-US" dirty="0" smtClean="0"/>
              <a:t>Relationship provides:</a:t>
            </a:r>
          </a:p>
          <a:p>
            <a:pPr lvl="1">
              <a:buFont typeface="Wingdings" pitchFamily="2" charset="2"/>
              <a:buChar char="v"/>
            </a:pPr>
            <a:r>
              <a:rPr lang="en-US" dirty="0" smtClean="0"/>
              <a:t>Market intelligence, tenant relationships</a:t>
            </a:r>
          </a:p>
          <a:p>
            <a:pPr lvl="1">
              <a:buFont typeface="Wingdings" pitchFamily="2" charset="2"/>
              <a:buChar char="v"/>
            </a:pPr>
            <a:r>
              <a:rPr lang="en-US" dirty="0" smtClean="0"/>
              <a:t>Development and leasing infrastructure expertise</a:t>
            </a:r>
          </a:p>
          <a:p>
            <a:pPr lvl="1">
              <a:buFont typeface="Wingdings" pitchFamily="2" charset="2"/>
              <a:buChar char="v"/>
            </a:pPr>
            <a:r>
              <a:rPr lang="en-US" dirty="0" smtClean="0"/>
              <a:t>Acquisition opportunities and </a:t>
            </a:r>
            <a:r>
              <a:rPr lang="en-US" dirty="0" err="1" smtClean="0"/>
              <a:t>earnout</a:t>
            </a:r>
            <a:r>
              <a:rPr lang="en-US" dirty="0" smtClean="0"/>
              <a:t> pipeline</a:t>
            </a:r>
          </a:p>
          <a:p>
            <a:pPr lvl="1">
              <a:buFont typeface="Wingdings" pitchFamily="2" charset="2"/>
              <a:buChar char="v"/>
            </a:pPr>
            <a:r>
              <a:rPr lang="en-US" dirty="0" smtClean="0"/>
              <a:t>Strategic guidance (2 of 7 board seats)</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3233736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1173162"/>
          </a:xfrm>
        </p:spPr>
        <p:txBody>
          <a:bodyPr>
            <a:noAutofit/>
          </a:bodyPr>
          <a:lstStyle/>
          <a:p>
            <a:pPr algn="l"/>
            <a:r>
              <a:rPr lang="en-US" sz="3800" dirty="0" smtClean="0">
                <a:latin typeface="Georgia" pitchFamily="18" charset="0"/>
              </a:rPr>
              <a:t>STRATEGIC RELATIONSHIP – WALMART CANADA</a:t>
            </a:r>
            <a:endParaRPr lang="en-US" sz="3800" dirty="0">
              <a:latin typeface="Georgia" pitchFamily="18" charset="0"/>
            </a:endParaRPr>
          </a:p>
        </p:txBody>
      </p:sp>
      <p:sp>
        <p:nvSpPr>
          <p:cNvPr id="3" name="Content Placeholder 2"/>
          <p:cNvSpPr>
            <a:spLocks noGrp="1"/>
          </p:cNvSpPr>
          <p:nvPr>
            <p:ph idx="1"/>
          </p:nvPr>
        </p:nvSpPr>
        <p:spPr>
          <a:xfrm>
            <a:off x="457200" y="1828800"/>
            <a:ext cx="4648200" cy="4724400"/>
          </a:xfrm>
        </p:spPr>
        <p:txBody>
          <a:bodyPr>
            <a:normAutofit fontScale="92500" lnSpcReduction="10000"/>
          </a:bodyPr>
          <a:lstStyle/>
          <a:p>
            <a:r>
              <a:rPr lang="en-US" dirty="0" err="1" smtClean="0"/>
              <a:t>Walmart</a:t>
            </a:r>
            <a:r>
              <a:rPr lang="en-US" dirty="0" smtClean="0"/>
              <a:t> Canada attributes:</a:t>
            </a:r>
          </a:p>
          <a:p>
            <a:pPr lvl="1">
              <a:buFont typeface="Wingdings" pitchFamily="2" charset="2"/>
              <a:buChar char="v"/>
            </a:pPr>
            <a:r>
              <a:rPr lang="en-US" dirty="0" smtClean="0"/>
              <a:t>Value pricing and fresh food generates huge traffic</a:t>
            </a:r>
          </a:p>
          <a:p>
            <a:pPr lvl="1">
              <a:buFont typeface="Wingdings" pitchFamily="2" charset="2"/>
              <a:buChar char="v"/>
            </a:pPr>
            <a:r>
              <a:rPr lang="en-US" dirty="0" smtClean="0"/>
              <a:t>Dominant retailer</a:t>
            </a:r>
          </a:p>
          <a:p>
            <a:r>
              <a:rPr lang="en-US" dirty="0" smtClean="0"/>
              <a:t>76% of Canadians live within 10km of a </a:t>
            </a:r>
            <a:r>
              <a:rPr lang="en-US" dirty="0" err="1" smtClean="0"/>
              <a:t>Walmart</a:t>
            </a:r>
            <a:endParaRPr lang="en-US" dirty="0" smtClean="0"/>
          </a:p>
          <a:p>
            <a:r>
              <a:rPr lang="en-US" dirty="0" smtClean="0"/>
              <a:t>An additional 3 Supercentre expansion to open in 2014</a:t>
            </a:r>
          </a:p>
          <a:p>
            <a:pPr lvl="1">
              <a:buNone/>
            </a:pPr>
            <a:endParaRPr lang="en-US" dirty="0" smtClean="0"/>
          </a:p>
          <a:p>
            <a:endParaRPr lang="en-US" dirty="0"/>
          </a:p>
        </p:txBody>
      </p:sp>
      <p:pic>
        <p:nvPicPr>
          <p:cNvPr id="79873" name="Picture 1" descr="C:\Users\User\AppData\Roaming\Tencent\Users\409325725\QQ\WinTemp\RichOle\4PP6OYC5QOW[3BLUVI1(R_U.jpg"/>
          <p:cNvPicPr>
            <a:picLocks noChangeAspect="1" noChangeArrowheads="1"/>
          </p:cNvPicPr>
          <p:nvPr/>
        </p:nvPicPr>
        <p:blipFill>
          <a:blip r:embed="rId2" cstate="print"/>
          <a:srcRect/>
          <a:stretch>
            <a:fillRect/>
          </a:stretch>
        </p:blipFill>
        <p:spPr bwMode="auto">
          <a:xfrm>
            <a:off x="5562600" y="1828800"/>
            <a:ext cx="3581400" cy="4609394"/>
          </a:xfrm>
          <a:prstGeom prst="rect">
            <a:avLst/>
          </a:prstGeom>
          <a:noFill/>
        </p:spPr>
      </p:pic>
      <p:sp>
        <p:nvSpPr>
          <p:cNvPr id="5" name="Footer Placeholder 4"/>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0DD9-77E9-4A86-86A4-AC56BF3B357F}"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3605791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l"/>
            <a:r>
              <a:rPr lang="en-US" dirty="0" smtClean="0">
                <a:latin typeface="Georgia" pitchFamily="18" charset="0"/>
              </a:rPr>
              <a:t>STRATEGIC RELATIONSHIP – SIMON PROPERTY GROUP</a:t>
            </a:r>
            <a:endParaRPr lang="en-US" dirty="0">
              <a:latin typeface="Georgia" pitchFamily="18" charset="0"/>
            </a:endParaRPr>
          </a:p>
        </p:txBody>
      </p:sp>
      <p:sp>
        <p:nvSpPr>
          <p:cNvPr id="3" name="Content Placeholder 2"/>
          <p:cNvSpPr>
            <a:spLocks noGrp="1"/>
          </p:cNvSpPr>
          <p:nvPr>
            <p:ph idx="1"/>
          </p:nvPr>
        </p:nvSpPr>
        <p:spPr>
          <a:xfrm>
            <a:off x="457200" y="1828800"/>
            <a:ext cx="8229600" cy="4525963"/>
          </a:xfrm>
        </p:spPr>
        <p:txBody>
          <a:bodyPr/>
          <a:lstStyle/>
          <a:p>
            <a:r>
              <a:rPr lang="en-US" dirty="0" smtClean="0"/>
              <a:t>Largest public real estate company in the U.S.</a:t>
            </a:r>
          </a:p>
          <a:p>
            <a:r>
              <a:rPr lang="en-US" dirty="0" smtClean="0"/>
              <a:t>Engaged primarily in retail real estate properties including regional malls, Premium Outlets and The Mills® </a:t>
            </a:r>
          </a:p>
          <a:p>
            <a:r>
              <a:rPr lang="en-US" dirty="0" smtClean="0"/>
              <a:t>Exceptional relationships with the world’s largest retailers</a:t>
            </a:r>
          </a:p>
          <a:p>
            <a:r>
              <a:rPr lang="en-US" dirty="0" smtClean="0"/>
              <a:t>Canada is part of a continuing global expansion</a:t>
            </a: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32186273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CA" altLang="zh-CN" dirty="0" smtClean="0">
                <a:latin typeface="Georgia" pitchFamily="18" charset="0"/>
              </a:rPr>
              <a:t>CAPITAL STRUCTURE</a:t>
            </a:r>
            <a:endParaRPr lang="en-US" dirty="0">
              <a:latin typeface="Georgia" pitchFamily="18" charset="0"/>
            </a:endParaRPr>
          </a:p>
        </p:txBody>
      </p:sp>
      <p:pic>
        <p:nvPicPr>
          <p:cNvPr id="75777" name="Picture 1" descr="C:\Users\User\AppData\Roaming\Tencent\Users\409325725\QQ\WinTemp\RichOle\(BP9~A0OCI~INXPUM99GD9B.jpg"/>
          <p:cNvPicPr>
            <a:picLocks noChangeAspect="1" noChangeArrowheads="1"/>
          </p:cNvPicPr>
          <p:nvPr/>
        </p:nvPicPr>
        <p:blipFill>
          <a:blip r:embed="rId2" cstate="print"/>
          <a:srcRect/>
          <a:stretch>
            <a:fillRect/>
          </a:stretch>
        </p:blipFill>
        <p:spPr bwMode="auto">
          <a:xfrm>
            <a:off x="1600200" y="990600"/>
            <a:ext cx="6137258" cy="56388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3591687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INFORMATION ABOUT DEBT</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10876437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143000"/>
          </a:xfrm>
        </p:spPr>
        <p:txBody>
          <a:bodyPr/>
          <a:lstStyle/>
          <a:p>
            <a:pPr algn="l"/>
            <a:r>
              <a:rPr lang="en-US" dirty="0" smtClean="0">
                <a:latin typeface="Georgia" pitchFamily="18" charset="0"/>
              </a:rPr>
              <a:t>DEBT</a:t>
            </a:r>
            <a:endParaRPr lang="en-US" dirty="0">
              <a:latin typeface="Georgia" pitchFamily="18" charset="0"/>
            </a:endParaRPr>
          </a:p>
        </p:txBody>
      </p:sp>
      <p:pic>
        <p:nvPicPr>
          <p:cNvPr id="63490" name="Picture 2" descr="C:\Users\User\AppData\Roaming\Tencent\Users\409325725\QQ\WinTemp\RichOle\`M(O51N8P2K0}608TNB6K{F.jpg"/>
          <p:cNvPicPr>
            <a:picLocks noChangeAspect="1" noChangeArrowheads="1"/>
          </p:cNvPicPr>
          <p:nvPr/>
        </p:nvPicPr>
        <p:blipFill>
          <a:blip r:embed="rId2" cstate="print"/>
          <a:srcRect/>
          <a:stretch>
            <a:fillRect/>
          </a:stretch>
        </p:blipFill>
        <p:spPr bwMode="auto">
          <a:xfrm>
            <a:off x="203427" y="1600200"/>
            <a:ext cx="8940573" cy="38862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38039105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1143000"/>
          </a:xfrm>
        </p:spPr>
        <p:txBody>
          <a:bodyPr/>
          <a:lstStyle/>
          <a:p>
            <a:pPr algn="l"/>
            <a:r>
              <a:rPr lang="en-US" dirty="0" smtClean="0">
                <a:latin typeface="Georgia" pitchFamily="18" charset="0"/>
              </a:rPr>
              <a:t>TERM MORTGAGES</a:t>
            </a:r>
            <a:endParaRPr lang="en-US" dirty="0">
              <a:latin typeface="Georgia" pitchFamily="18" charset="0"/>
            </a:endParaRPr>
          </a:p>
        </p:txBody>
      </p:sp>
      <p:pic>
        <p:nvPicPr>
          <p:cNvPr id="69633" name="Picture 1" descr="C:\Users\User\AppData\Roaming\Tencent\Users\409325725\QQ\WinTemp\RichOle\VU0G4%3{NH)ZWK376AE$74I.jpg"/>
          <p:cNvPicPr>
            <a:picLocks noChangeAspect="1" noChangeArrowheads="1"/>
          </p:cNvPicPr>
          <p:nvPr/>
        </p:nvPicPr>
        <p:blipFill>
          <a:blip r:embed="rId2" cstate="print"/>
          <a:srcRect/>
          <a:stretch>
            <a:fillRect/>
          </a:stretch>
        </p:blipFill>
        <p:spPr bwMode="auto">
          <a:xfrm>
            <a:off x="228600" y="1676400"/>
            <a:ext cx="8663214" cy="36576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32494099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FUTURE PRINCIPAL PAYMENTS</a:t>
            </a:r>
            <a:endParaRPr lang="en-US" dirty="0">
              <a:latin typeface="Georgia" pitchFamily="18" charset="0"/>
            </a:endParaRPr>
          </a:p>
        </p:txBody>
      </p:sp>
      <p:pic>
        <p:nvPicPr>
          <p:cNvPr id="70657" name="Picture 1" descr="C:\Users\User\AppData\Roaming\Tencent\Users\409325725\QQ\WinTemp\RichOle\79`PH95KTC`H}Z@@6MMT3)0.jpg"/>
          <p:cNvPicPr>
            <a:picLocks noChangeAspect="1" noChangeArrowheads="1"/>
          </p:cNvPicPr>
          <p:nvPr/>
        </p:nvPicPr>
        <p:blipFill>
          <a:blip r:embed="rId2" cstate="print"/>
          <a:srcRect/>
          <a:stretch>
            <a:fillRect/>
          </a:stretch>
        </p:blipFill>
        <p:spPr bwMode="auto">
          <a:xfrm>
            <a:off x="228600" y="1371600"/>
            <a:ext cx="8702317" cy="44958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1584772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REIT Expansion</a:t>
            </a:r>
            <a:endParaRPr lang="en-US"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1043608" y="548680"/>
            <a:ext cx="6696744" cy="4464496"/>
          </a:xfrm>
          <a:prstGeom prst="rect">
            <a:avLst/>
          </a:prstGeom>
          <a:noFill/>
          <a:ln w="9525">
            <a:noFill/>
            <a:miter lim="800000"/>
            <a:headEnd/>
            <a:tailEnd/>
          </a:ln>
        </p:spPr>
      </p:pic>
    </p:spTree>
    <p:extLst>
      <p:ext uri="{BB962C8B-B14F-4D97-AF65-F5344CB8AC3E}">
        <p14:creationId xmlns:p14="http://schemas.microsoft.com/office/powerpoint/2010/main" val="40490493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Georgia" pitchFamily="18" charset="0"/>
              </a:rPr>
              <a:t>UNSECURED DEBENTURES</a:t>
            </a:r>
            <a:endParaRPr lang="en-US" dirty="0">
              <a:latin typeface="Georgia" pitchFamily="18" charset="0"/>
            </a:endParaRPr>
          </a:p>
        </p:txBody>
      </p:sp>
      <p:pic>
        <p:nvPicPr>
          <p:cNvPr id="71681" name="Picture 1" descr="C:\Users\User\AppData\Roaming\Tencent\Users\409325725\QQ\WinTemp\RichOle\]X8ZNU}D$_JT2}I`FJ[EM4H.jpg"/>
          <p:cNvPicPr>
            <a:picLocks noChangeAspect="1" noChangeArrowheads="1"/>
          </p:cNvPicPr>
          <p:nvPr/>
        </p:nvPicPr>
        <p:blipFill>
          <a:blip r:embed="rId2" cstate="print"/>
          <a:srcRect/>
          <a:stretch>
            <a:fillRect/>
          </a:stretch>
        </p:blipFill>
        <p:spPr bwMode="auto">
          <a:xfrm>
            <a:off x="228599" y="1371600"/>
            <a:ext cx="8752717" cy="4495800"/>
          </a:xfrm>
          <a:prstGeom prst="rect">
            <a:avLst/>
          </a:prstGeom>
          <a:noFill/>
        </p:spPr>
      </p:pic>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1117433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Georgia" pitchFamily="18" charset="0"/>
              </a:rPr>
              <a:t>DEBT MATURITY / LEVERAGE</a:t>
            </a:r>
            <a:endParaRPr lang="en-US" dirty="0">
              <a:latin typeface="Georgia" pitchFamily="18" charset="0"/>
            </a:endParaRPr>
          </a:p>
        </p:txBody>
      </p:sp>
      <p:pic>
        <p:nvPicPr>
          <p:cNvPr id="81922" name="Picture 2" descr="C:\Users\User\AppData\Roaming\Tencent\Users\409325725\QQ\WinTemp\RichOle\EIWXW$MK934A)8O_J]`K3[J.jpg"/>
          <p:cNvPicPr>
            <a:picLocks noChangeAspect="1" noChangeArrowheads="1"/>
          </p:cNvPicPr>
          <p:nvPr/>
        </p:nvPicPr>
        <p:blipFill>
          <a:blip r:embed="rId2" cstate="print"/>
          <a:srcRect/>
          <a:stretch>
            <a:fillRect/>
          </a:stretch>
        </p:blipFill>
        <p:spPr bwMode="auto">
          <a:xfrm>
            <a:off x="457200" y="1295400"/>
            <a:ext cx="8153400" cy="5015777"/>
          </a:xfrm>
          <a:prstGeom prst="rect">
            <a:avLst/>
          </a:prstGeom>
          <a:noFill/>
        </p:spPr>
      </p:pic>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3504958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MANAGEMENT TEAM</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30944735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800" dirty="0" smtClean="0">
                <a:latin typeface="Georgia" pitchFamily="18" charset="0"/>
              </a:rPr>
              <a:t>CHIEF EXECUTIVE OFFICER/PRESIDENT</a:t>
            </a:r>
            <a:endParaRPr lang="en-US" sz="3800" dirty="0">
              <a:latin typeface="Georgia" pitchFamily="18" charset="0"/>
            </a:endParaRPr>
          </a:p>
        </p:txBody>
      </p:sp>
      <p:sp>
        <p:nvSpPr>
          <p:cNvPr id="3" name="Content Placeholder 2"/>
          <p:cNvSpPr>
            <a:spLocks noGrp="1"/>
          </p:cNvSpPr>
          <p:nvPr>
            <p:ph idx="1"/>
          </p:nvPr>
        </p:nvSpPr>
        <p:spPr>
          <a:xfrm>
            <a:off x="3810000" y="1600200"/>
            <a:ext cx="4876800" cy="4525963"/>
          </a:xfrm>
        </p:spPr>
        <p:txBody>
          <a:bodyPr>
            <a:normAutofit/>
          </a:bodyPr>
          <a:lstStyle/>
          <a:p>
            <a:r>
              <a:rPr lang="en-US" sz="2000" dirty="0" smtClean="0"/>
              <a:t>Appointed President &amp; CEO July 29, 2013</a:t>
            </a:r>
          </a:p>
          <a:p>
            <a:r>
              <a:rPr lang="en-US" sz="2000" dirty="0" smtClean="0"/>
              <a:t>Previously served in various senior financial roles at Canadian Tire Corporation, Limited</a:t>
            </a:r>
          </a:p>
          <a:p>
            <a:r>
              <a:rPr lang="en-US" sz="2000" dirty="0" smtClean="0"/>
              <a:t>Member of the Board of Directors, Audit Committee, and the Nominating and Governance Committee of </a:t>
            </a:r>
            <a:r>
              <a:rPr lang="en-US" sz="2000" dirty="0" err="1" smtClean="0"/>
              <a:t>Dollarama</a:t>
            </a:r>
            <a:r>
              <a:rPr lang="en-US" sz="2000" dirty="0" smtClean="0"/>
              <a:t> Inc.</a:t>
            </a:r>
          </a:p>
          <a:p>
            <a:r>
              <a:rPr lang="en-US" sz="2000" dirty="0" smtClean="0"/>
              <a:t>Member of the Board of Trustees  and member of the Audit Committee of </a:t>
            </a:r>
            <a:r>
              <a:rPr lang="en-US" sz="2000" dirty="0" err="1" smtClean="0"/>
              <a:t>Chartwell</a:t>
            </a:r>
            <a:r>
              <a:rPr lang="en-US" sz="2000" dirty="0" smtClean="0"/>
              <a:t> Retirement Residences</a:t>
            </a:r>
          </a:p>
          <a:p>
            <a:r>
              <a:rPr lang="en-US" sz="2000" dirty="0" smtClean="0"/>
              <a:t>Chairman and Chair of the Audit Committee of K. P. Tissue Inc.</a:t>
            </a:r>
          </a:p>
          <a:p>
            <a:r>
              <a:rPr lang="en-US" sz="2000" dirty="0" smtClean="0"/>
              <a:t>Plenty of management experience</a:t>
            </a:r>
          </a:p>
          <a:p>
            <a:pPr>
              <a:buNone/>
            </a:pPr>
            <a:endParaRPr lang="en-US" sz="2000" dirty="0"/>
          </a:p>
        </p:txBody>
      </p:sp>
      <p:pic>
        <p:nvPicPr>
          <p:cNvPr id="1025" name="Picture 1" descr="C:\Users\User\AppData\Roaming\Tencent\Users\409325725\QQ\WinTemp\RichOle\1]O6$($D4U[)BS}HC~N4W73.jpg"/>
          <p:cNvPicPr>
            <a:picLocks noChangeAspect="1" noChangeArrowheads="1"/>
          </p:cNvPicPr>
          <p:nvPr/>
        </p:nvPicPr>
        <p:blipFill>
          <a:blip r:embed="rId2" cstate="print"/>
          <a:srcRect/>
          <a:stretch>
            <a:fillRect/>
          </a:stretch>
        </p:blipFill>
        <p:spPr bwMode="auto">
          <a:xfrm>
            <a:off x="838200" y="2133600"/>
            <a:ext cx="2648238" cy="2895600"/>
          </a:xfrm>
          <a:prstGeom prst="rect">
            <a:avLst/>
          </a:prstGeom>
          <a:noFill/>
        </p:spPr>
      </p:pic>
      <p:sp>
        <p:nvSpPr>
          <p:cNvPr id="5" name="Text Placeholder 4"/>
          <p:cNvSpPr txBox="1">
            <a:spLocks/>
          </p:cNvSpPr>
          <p:nvPr/>
        </p:nvSpPr>
        <p:spPr>
          <a:xfrm>
            <a:off x="1066800" y="1600200"/>
            <a:ext cx="2133600" cy="533400"/>
          </a:xfrm>
          <a:prstGeom prst="rect">
            <a:avLst/>
          </a:prstGeom>
        </p:spPr>
        <p:txBody>
          <a:bodyPr vert="horz" lIns="91440" tIns="45720" rIns="91440" bIns="45720" rtlCol="0">
            <a:noAutofit/>
          </a:bodyPr>
          <a:lstStyle/>
          <a:p>
            <a:pPr marL="342900" indent="-342900">
              <a:spcBef>
                <a:spcPct val="20000"/>
              </a:spcBef>
            </a:pPr>
            <a:r>
              <a:rPr lang="en-US" sz="2800" dirty="0" err="1" smtClean="0">
                <a:solidFill>
                  <a:prstClr val="black"/>
                </a:solidFill>
              </a:rPr>
              <a:t>Huw</a:t>
            </a:r>
            <a:r>
              <a:rPr lang="en-US" sz="2800" dirty="0" smtClean="0">
                <a:solidFill>
                  <a:prstClr val="black"/>
                </a:solidFill>
              </a:rPr>
              <a:t> Thomas</a:t>
            </a: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2544531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800" dirty="0" smtClean="0">
                <a:latin typeface="Georgia" pitchFamily="18" charset="0"/>
              </a:rPr>
              <a:t>EXECUTIVE VICE PRESIDENT ASSET MANAGEMENT</a:t>
            </a:r>
            <a:endParaRPr lang="en-US" sz="3800" dirty="0">
              <a:latin typeface="Georgia" pitchFamily="18" charset="0"/>
            </a:endParaRPr>
          </a:p>
        </p:txBody>
      </p:sp>
      <p:sp>
        <p:nvSpPr>
          <p:cNvPr id="3" name="Content Placeholder 2"/>
          <p:cNvSpPr>
            <a:spLocks noGrp="1"/>
          </p:cNvSpPr>
          <p:nvPr>
            <p:ph idx="1"/>
          </p:nvPr>
        </p:nvSpPr>
        <p:spPr>
          <a:xfrm>
            <a:off x="3733800" y="1600200"/>
            <a:ext cx="4953000" cy="4525963"/>
          </a:xfrm>
        </p:spPr>
        <p:txBody>
          <a:bodyPr>
            <a:normAutofit fontScale="77500" lnSpcReduction="20000"/>
          </a:bodyPr>
          <a:lstStyle/>
          <a:p>
            <a:r>
              <a:rPr lang="en-US" dirty="0" smtClean="0"/>
              <a:t>Chartered Accountant</a:t>
            </a:r>
          </a:p>
          <a:p>
            <a:r>
              <a:rPr lang="en-US" dirty="0" smtClean="0"/>
              <a:t>Bachelor of Commerce from the University of Toronto</a:t>
            </a:r>
          </a:p>
          <a:p>
            <a:r>
              <a:rPr lang="en-US" dirty="0" smtClean="0"/>
              <a:t>Former Strategy Officer of Calloway</a:t>
            </a:r>
          </a:p>
          <a:p>
            <a:r>
              <a:rPr lang="en-US" dirty="0" smtClean="0"/>
              <a:t>Former Executive Vice President, Finance and Operations of </a:t>
            </a:r>
            <a:r>
              <a:rPr lang="en-US" dirty="0" err="1" smtClean="0"/>
              <a:t>SmartCentres</a:t>
            </a:r>
            <a:r>
              <a:rPr lang="en-US" dirty="0" smtClean="0"/>
              <a:t> from 2001 to 2006</a:t>
            </a:r>
          </a:p>
          <a:p>
            <a:r>
              <a:rPr lang="en-US" dirty="0" smtClean="0"/>
              <a:t>CFO of </a:t>
            </a:r>
            <a:r>
              <a:rPr lang="en-US" dirty="0" err="1" smtClean="0"/>
              <a:t>Nexacor</a:t>
            </a:r>
            <a:r>
              <a:rPr lang="en-US" dirty="0" smtClean="0"/>
              <a:t> Realty Management (1998-2001)</a:t>
            </a:r>
          </a:p>
          <a:p>
            <a:r>
              <a:rPr lang="en-US" dirty="0" smtClean="0"/>
              <a:t>Familiar with accounting information</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3400" y="2057400"/>
            <a:ext cx="2962913" cy="32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txBox="1">
            <a:spLocks/>
          </p:cNvSpPr>
          <p:nvPr/>
        </p:nvSpPr>
        <p:spPr>
          <a:xfrm>
            <a:off x="1143000" y="1524000"/>
            <a:ext cx="1905000" cy="533400"/>
          </a:xfrm>
          <a:prstGeom prst="rect">
            <a:avLst/>
          </a:prstGeom>
        </p:spPr>
        <p:txBody>
          <a:bodyPr vert="horz" lIns="91440" tIns="45720" rIns="91440" bIns="45720" rtlCol="0">
            <a:normAutofit/>
          </a:bodyPr>
          <a:lstStyle/>
          <a:p>
            <a:pPr marL="342900" indent="-342900">
              <a:spcBef>
                <a:spcPct val="20000"/>
              </a:spcBef>
              <a:defRPr/>
            </a:pPr>
            <a:r>
              <a:rPr lang="en-US" sz="2800" dirty="0" smtClean="0">
                <a:solidFill>
                  <a:prstClr val="black"/>
                </a:solidFill>
              </a:rPr>
              <a:t>Rudy </a:t>
            </a:r>
            <a:r>
              <a:rPr lang="en-US" sz="2800" dirty="0" err="1" smtClean="0">
                <a:solidFill>
                  <a:prstClr val="black"/>
                </a:solidFill>
              </a:rPr>
              <a:t>Gobin</a:t>
            </a:r>
            <a:endParaRPr lang="en-US" sz="2800" dirty="0">
              <a:solidFill>
                <a:prstClr val="black"/>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15732372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smtClean="0">
                <a:latin typeface="Georgia" pitchFamily="18" charset="0"/>
              </a:rPr>
              <a:t>CHIEF FINANCIAL OFFICER</a:t>
            </a:r>
            <a:endParaRPr lang="en-US" sz="3800" dirty="0">
              <a:latin typeface="Georgia" pitchFamily="18" charset="0"/>
            </a:endParaRPr>
          </a:p>
        </p:txBody>
      </p:sp>
      <p:sp>
        <p:nvSpPr>
          <p:cNvPr id="3" name="Content Placeholder 2"/>
          <p:cNvSpPr>
            <a:spLocks noGrp="1"/>
          </p:cNvSpPr>
          <p:nvPr>
            <p:ph idx="1"/>
          </p:nvPr>
        </p:nvSpPr>
        <p:spPr>
          <a:xfrm>
            <a:off x="3733800" y="1600200"/>
            <a:ext cx="4953000" cy="4525963"/>
          </a:xfrm>
        </p:spPr>
        <p:txBody>
          <a:bodyPr>
            <a:normAutofit fontScale="77500" lnSpcReduction="20000"/>
          </a:bodyPr>
          <a:lstStyle/>
          <a:p>
            <a:r>
              <a:rPr lang="en-US" dirty="0" smtClean="0"/>
              <a:t>Former Vice President and Controller of Calloway since May 2009</a:t>
            </a:r>
          </a:p>
          <a:p>
            <a:r>
              <a:rPr lang="en-US" dirty="0" smtClean="0"/>
              <a:t>Former Senior Director of Operations Accounting of </a:t>
            </a:r>
            <a:r>
              <a:rPr lang="en-US" dirty="0" err="1" smtClean="0"/>
              <a:t>SmartCentres</a:t>
            </a:r>
            <a:r>
              <a:rPr lang="en-US" dirty="0" smtClean="0"/>
              <a:t> from 2005 to 2006</a:t>
            </a:r>
          </a:p>
          <a:p>
            <a:r>
              <a:rPr lang="en-US" dirty="0" smtClean="0"/>
              <a:t>Former Corporate Controller of SNC </a:t>
            </a:r>
            <a:r>
              <a:rPr lang="en-US" dirty="0" err="1" smtClean="0"/>
              <a:t>Lavalin</a:t>
            </a:r>
            <a:r>
              <a:rPr lang="en-US" dirty="0" smtClean="0"/>
              <a:t> </a:t>
            </a:r>
            <a:r>
              <a:rPr lang="en-US" dirty="0" err="1" smtClean="0"/>
              <a:t>Nexacor</a:t>
            </a:r>
            <a:r>
              <a:rPr lang="en-US" dirty="0" smtClean="0"/>
              <a:t> (2000-2005)</a:t>
            </a:r>
          </a:p>
          <a:p>
            <a:r>
              <a:rPr lang="en-US" dirty="0" smtClean="0"/>
              <a:t>Former Accounting Manager of Oxford Properties Group (1997-1999)</a:t>
            </a:r>
          </a:p>
          <a:p>
            <a:r>
              <a:rPr lang="en-US" dirty="0" smtClean="0"/>
              <a:t>Chartered Accountant</a:t>
            </a:r>
          </a:p>
          <a:p>
            <a:r>
              <a:rPr lang="en-US" dirty="0" smtClean="0"/>
              <a:t>Familiar with Calloway’s strategy</a:t>
            </a:r>
            <a:endParaRPr lang="en-US" dirty="0"/>
          </a:p>
        </p:txBody>
      </p:sp>
      <p:sp>
        <p:nvSpPr>
          <p:cNvPr id="5" name="Text Placeholder 4"/>
          <p:cNvSpPr txBox="1">
            <a:spLocks/>
          </p:cNvSpPr>
          <p:nvPr/>
        </p:nvSpPr>
        <p:spPr>
          <a:xfrm>
            <a:off x="762000" y="1524000"/>
            <a:ext cx="2590800" cy="533400"/>
          </a:xfrm>
          <a:prstGeom prst="rect">
            <a:avLst/>
          </a:prstGeom>
        </p:spPr>
        <p:txBody>
          <a:bodyPr vert="horz" lIns="91440" tIns="45720" rIns="91440" bIns="45720" rtlCol="0">
            <a:noAutofit/>
          </a:bodyPr>
          <a:lstStyle/>
          <a:p>
            <a:r>
              <a:rPr lang="en-US" sz="2800" dirty="0" smtClean="0">
                <a:solidFill>
                  <a:prstClr val="black"/>
                </a:solidFill>
              </a:rPr>
              <a:t>Mario Calabrese</a:t>
            </a:r>
            <a:endParaRPr lang="en-US" sz="2800" dirty="0">
              <a:solidFill>
                <a:prstClr val="black"/>
              </a:solidFill>
            </a:endParaRPr>
          </a:p>
        </p:txBody>
      </p:sp>
      <p:pic>
        <p:nvPicPr>
          <p:cNvPr id="49153" name="Picture 1" descr="C:\Users\User\AppData\Roaming\Tencent\Users\409325725\QQ\WinTemp\RichOle\EI@~P9E`F94)]I6)]H%MEZY.jpg"/>
          <p:cNvPicPr>
            <a:picLocks noChangeAspect="1" noChangeArrowheads="1"/>
          </p:cNvPicPr>
          <p:nvPr/>
        </p:nvPicPr>
        <p:blipFill>
          <a:blip r:embed="rId2" cstate="print"/>
          <a:srcRect/>
          <a:stretch>
            <a:fillRect/>
          </a:stretch>
        </p:blipFill>
        <p:spPr bwMode="auto">
          <a:xfrm>
            <a:off x="533400" y="2057400"/>
            <a:ext cx="2971800" cy="3264108"/>
          </a:xfrm>
          <a:prstGeom prst="rect">
            <a:avLst/>
          </a:prstGeom>
          <a:noFill/>
        </p:spPr>
      </p:pic>
      <p:sp>
        <p:nvSpPr>
          <p:cNvPr id="6" name="Footer Placeholder 5"/>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1966413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smtClean="0">
                <a:latin typeface="Georgia" pitchFamily="18" charset="0"/>
              </a:rPr>
              <a:t>QUARTERLY FINANCIAL AND OPERATIONAL HIGHLIGHTS</a:t>
            </a:r>
            <a:endParaRPr lang="en-US" sz="3600" dirty="0">
              <a:latin typeface="Georgia" pitchFamily="18" charset="0"/>
            </a:endParaRPr>
          </a:p>
        </p:txBody>
      </p:sp>
      <p:sp>
        <p:nvSpPr>
          <p:cNvPr id="3" name="Content Placeholder 2"/>
          <p:cNvSpPr>
            <a:spLocks noGrp="1"/>
          </p:cNvSpPr>
          <p:nvPr>
            <p:ph idx="1"/>
          </p:nvPr>
        </p:nvSpPr>
        <p:spPr>
          <a:xfrm>
            <a:off x="457200" y="1676400"/>
            <a:ext cx="8229600" cy="4648200"/>
          </a:xfrm>
        </p:spPr>
        <p:txBody>
          <a:bodyPr>
            <a:normAutofit fontScale="77500" lnSpcReduction="20000"/>
          </a:bodyPr>
          <a:lstStyle/>
          <a:p>
            <a:r>
              <a:rPr lang="en-US" dirty="0" smtClean="0"/>
              <a:t>Maintained portfolio occupancy at the 99% level</a:t>
            </a:r>
          </a:p>
          <a:p>
            <a:r>
              <a:rPr lang="en-US" dirty="0" smtClean="0"/>
              <a:t>Completed Developments and </a:t>
            </a:r>
            <a:r>
              <a:rPr lang="en-US" dirty="0" err="1" smtClean="0"/>
              <a:t>Earnouts</a:t>
            </a:r>
            <a:r>
              <a:rPr lang="en-US" dirty="0" smtClean="0"/>
              <a:t> of 104,515 square feet of leasable area for $20.1 million, providing an unleveraged yield of 8.4% </a:t>
            </a:r>
          </a:p>
          <a:p>
            <a:r>
              <a:rPr lang="en-US" dirty="0" smtClean="0"/>
              <a:t>Issued $150.0 million of 3.749% Series L senior unsecured debentures maturing in February 2021</a:t>
            </a:r>
          </a:p>
          <a:p>
            <a:r>
              <a:rPr lang="en-US" dirty="0" smtClean="0"/>
              <a:t>Redeemed $100.0 million of 5.10% Series E senior unsecured debentures and partially redeemed $50.0 million of $250.0 million aggregate principal amount of the 5.37% Series B senior unsecured debentures</a:t>
            </a:r>
          </a:p>
          <a:p>
            <a:r>
              <a:rPr lang="en-US" dirty="0" smtClean="0"/>
              <a:t>Commenced construction of the KPMG Tower in the VMC</a:t>
            </a:r>
          </a:p>
          <a:p>
            <a:r>
              <a:rPr lang="en-US" dirty="0" smtClean="0"/>
              <a:t>Increased the unencumbered asset pool to approximately $1,625.6 million</a:t>
            </a: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0DD9-77E9-4A86-86A4-AC56BF3B357F}"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13904896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14800"/>
          </a:xfrm>
        </p:spPr>
        <p:txBody>
          <a:bodyPr/>
          <a:lstStyle/>
          <a:p>
            <a:r>
              <a:rPr lang="en-US" dirty="0" smtClean="0">
                <a:latin typeface="Georgia" pitchFamily="18" charset="0"/>
              </a:rPr>
              <a:t>FINANCIAL PERFORMANCE</a:t>
            </a:r>
            <a:endParaRPr lang="en-US" dirty="0">
              <a:latin typeface="Georgia" pitchFamily="18" charset="0"/>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Calloway Real Estate Investment Trust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0DD9-77E9-4A86-86A4-AC56BF3B357F}"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18883972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pPr algn="l"/>
            <a:r>
              <a:rPr lang="en-CA" altLang="zh-CN" sz="4000" dirty="0" smtClean="0">
                <a:latin typeface="Georgia" pitchFamily="18" charset="0"/>
              </a:rPr>
              <a:t>BALANCE SHEET (Quarterly)</a:t>
            </a:r>
            <a:endParaRPr lang="en-US" sz="4000" dirty="0">
              <a:latin typeface="Georgia" pitchFamily="18" charset="0"/>
            </a:endParaRPr>
          </a:p>
        </p:txBody>
      </p:sp>
      <p:pic>
        <p:nvPicPr>
          <p:cNvPr id="2049" name="Picture 1" descr="C:\Users\User\AppData\Roaming\Tencent\Users\409325725\QQ\WinTemp\RichOle\J[F06[AHDZNEW2IIBPOS0BK.jpg"/>
          <p:cNvPicPr>
            <a:picLocks noChangeAspect="1" noChangeArrowheads="1"/>
          </p:cNvPicPr>
          <p:nvPr/>
        </p:nvPicPr>
        <p:blipFill>
          <a:blip r:embed="rId2" cstate="print"/>
          <a:srcRect/>
          <a:stretch>
            <a:fillRect/>
          </a:stretch>
        </p:blipFill>
        <p:spPr bwMode="auto">
          <a:xfrm>
            <a:off x="838200" y="685800"/>
            <a:ext cx="7337620" cy="6019800"/>
          </a:xfrm>
          <a:prstGeom prst="rect">
            <a:avLst/>
          </a:prstGeom>
          <a:noFill/>
        </p:spPr>
      </p:pic>
      <p:sp>
        <p:nvSpPr>
          <p:cNvPr id="5" name="Frame 4"/>
          <p:cNvSpPr/>
          <p:nvPr/>
        </p:nvSpPr>
        <p:spPr>
          <a:xfrm>
            <a:off x="1143000" y="3124200"/>
            <a:ext cx="7010400" cy="1524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 name="Footer Placeholder 5"/>
          <p:cNvSpPr>
            <a:spLocks noGrp="1"/>
          </p:cNvSpPr>
          <p:nvPr>
            <p:ph type="ftr" sz="quarter" idx="11"/>
          </p:nvPr>
        </p:nvSpPr>
        <p:spPr>
          <a:xfrm>
            <a:off x="3124200" y="6492875"/>
            <a:ext cx="2895600" cy="365125"/>
          </a:xfrm>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1760DD9-77E9-4A86-86A4-AC56BF3B357F}"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16826531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pPr algn="l"/>
            <a:r>
              <a:rPr lang="en-US" sz="4000" dirty="0" smtClean="0">
                <a:latin typeface="Georgia" pitchFamily="18" charset="0"/>
              </a:rPr>
              <a:t>BALANCE SHEET (Annual)</a:t>
            </a:r>
            <a:endParaRPr lang="en-US" sz="4000" dirty="0">
              <a:latin typeface="Georgia" pitchFamily="18" charset="0"/>
            </a:endParaRPr>
          </a:p>
        </p:txBody>
      </p:sp>
      <p:pic>
        <p:nvPicPr>
          <p:cNvPr id="51202" name="Picture 2"/>
          <p:cNvPicPr>
            <a:picLocks noChangeAspect="1" noChangeArrowheads="1"/>
          </p:cNvPicPr>
          <p:nvPr/>
        </p:nvPicPr>
        <p:blipFill>
          <a:blip r:embed="rId2" cstate="print"/>
          <a:srcRect/>
          <a:stretch>
            <a:fillRect/>
          </a:stretch>
        </p:blipFill>
        <p:spPr bwMode="auto">
          <a:xfrm>
            <a:off x="990600" y="609600"/>
            <a:ext cx="6248400" cy="6047809"/>
          </a:xfrm>
          <a:prstGeom prst="rect">
            <a:avLst/>
          </a:prstGeom>
          <a:noFill/>
          <a:ln w="9525">
            <a:noFill/>
            <a:miter lim="800000"/>
            <a:headEnd/>
            <a:tailEnd/>
          </a:ln>
          <a:effectLst/>
        </p:spPr>
      </p:pic>
      <p:sp>
        <p:nvSpPr>
          <p:cNvPr id="6" name="Frame 5"/>
          <p:cNvSpPr/>
          <p:nvPr/>
        </p:nvSpPr>
        <p:spPr>
          <a:xfrm>
            <a:off x="1219200" y="1752600"/>
            <a:ext cx="5943600" cy="1524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7" name="Frame 6"/>
          <p:cNvSpPr/>
          <p:nvPr/>
        </p:nvSpPr>
        <p:spPr>
          <a:xfrm>
            <a:off x="1066800" y="3352800"/>
            <a:ext cx="6096000" cy="1524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 name="Frame 7"/>
          <p:cNvSpPr/>
          <p:nvPr/>
        </p:nvSpPr>
        <p:spPr>
          <a:xfrm>
            <a:off x="1066800" y="5334000"/>
            <a:ext cx="6096000" cy="228600"/>
          </a:xfrm>
          <a:prstGeom prst="frame">
            <a:avLst/>
          </a:prstGeom>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Curved Left Arrow 8"/>
          <p:cNvSpPr/>
          <p:nvPr/>
        </p:nvSpPr>
        <p:spPr>
          <a:xfrm>
            <a:off x="7162800" y="3505200"/>
            <a:ext cx="228600" cy="18383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Rectangle 10"/>
          <p:cNvSpPr/>
          <p:nvPr/>
        </p:nvSpPr>
        <p:spPr>
          <a:xfrm>
            <a:off x="7391400" y="37338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rPr>
              <a:t>Current Ratio : 0.2659(2013)</a:t>
            </a:r>
          </a:p>
          <a:p>
            <a:pPr algn="ctr"/>
            <a:r>
              <a:rPr lang="en-US" sz="1600" dirty="0" smtClean="0">
                <a:solidFill>
                  <a:prstClr val="white"/>
                </a:solidFill>
              </a:rPr>
              <a:t>0.1042 (2012)</a:t>
            </a:r>
            <a:endParaRPr lang="en-US" sz="1600" dirty="0">
              <a:solidFill>
                <a:prstClr val="white"/>
              </a:solidFill>
            </a:endParaRPr>
          </a:p>
        </p:txBody>
      </p:sp>
      <p:sp>
        <p:nvSpPr>
          <p:cNvPr id="10" name="Footer Placeholder 9"/>
          <p:cNvSpPr>
            <a:spLocks noGrp="1"/>
          </p:cNvSpPr>
          <p:nvPr>
            <p:ph type="ftr" sz="quarter" idx="11"/>
          </p:nvPr>
        </p:nvSpPr>
        <p:spPr>
          <a:xfrm>
            <a:off x="3124200" y="6492875"/>
            <a:ext cx="2895600" cy="365125"/>
          </a:xfrm>
        </p:spPr>
        <p:txBody>
          <a:bodyPr/>
          <a:lstStyle/>
          <a:p>
            <a:r>
              <a:rPr lang="en-US" dirty="0" smtClean="0">
                <a:solidFill>
                  <a:prstClr val="black">
                    <a:tint val="75000"/>
                  </a:prstClr>
                </a:solidFill>
              </a:rPr>
              <a:t>Calloway Real Estate Investment Trust </a:t>
            </a:r>
            <a:endParaRPr lang="en-US" dirty="0">
              <a:solidFill>
                <a:prstClr val="black">
                  <a:tint val="75000"/>
                </a:prstClr>
              </a:solidFill>
            </a:endParaRPr>
          </a:p>
        </p:txBody>
      </p:sp>
      <p:sp>
        <p:nvSpPr>
          <p:cNvPr id="12" name="Slide Number Placeholder 11"/>
          <p:cNvSpPr>
            <a:spLocks noGrp="1"/>
          </p:cNvSpPr>
          <p:nvPr>
            <p:ph type="sldNum" sz="quarter" idx="12"/>
          </p:nvPr>
        </p:nvSpPr>
        <p:spPr/>
        <p:txBody>
          <a:bodyPr/>
          <a:lstStyle/>
          <a:p>
            <a:fld id="{41760DD9-77E9-4A86-86A4-AC56BF3B357F}"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19227512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NewsPrint">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Newsprint</Template>
  <TotalTime>835</TotalTime>
  <Words>6708</Words>
  <Application>Microsoft Office PowerPoint</Application>
  <PresentationFormat>On-screen Show (4:3)</PresentationFormat>
  <Paragraphs>1311</Paragraphs>
  <Slides>244</Slides>
  <Notes>83</Notes>
  <HiddenSlides>0</HiddenSlides>
  <MMClips>0</MMClips>
  <ScaleCrop>false</ScaleCrop>
  <HeadingPairs>
    <vt:vector size="4" baseType="variant">
      <vt:variant>
        <vt:lpstr>Theme</vt:lpstr>
      </vt:variant>
      <vt:variant>
        <vt:i4>4</vt:i4>
      </vt:variant>
      <vt:variant>
        <vt:lpstr>Slide Titles</vt:lpstr>
      </vt:variant>
      <vt:variant>
        <vt:i4>244</vt:i4>
      </vt:variant>
    </vt:vector>
  </HeadingPairs>
  <TitlesOfParts>
    <vt:vector size="248" baseType="lpstr">
      <vt:lpstr>NewsPrint</vt:lpstr>
      <vt:lpstr>Office Theme</vt:lpstr>
      <vt:lpstr>Executive</vt:lpstr>
      <vt:lpstr>1_NewsPrint</vt:lpstr>
      <vt:lpstr>Canadian REITs</vt:lpstr>
      <vt:lpstr>Agenda</vt:lpstr>
      <vt:lpstr>What is a REIT?</vt:lpstr>
      <vt:lpstr>REIT Structure</vt:lpstr>
      <vt:lpstr>Types of REITs</vt:lpstr>
      <vt:lpstr>US vs Canadian REIT Rules</vt:lpstr>
      <vt:lpstr>PowerPoint Presentation</vt:lpstr>
      <vt:lpstr>PowerPoint Presentation</vt:lpstr>
      <vt:lpstr>REIT Expansion</vt:lpstr>
      <vt:lpstr>REITs Timeline</vt:lpstr>
      <vt:lpstr>REITs by Market Cap</vt:lpstr>
      <vt:lpstr>Market Cap Growth</vt:lpstr>
      <vt:lpstr>Property Types</vt:lpstr>
      <vt:lpstr>Property types Canada</vt:lpstr>
      <vt:lpstr>Characteristics</vt:lpstr>
      <vt:lpstr>Premium/Discount to NAV</vt:lpstr>
      <vt:lpstr>Size of the Market</vt:lpstr>
      <vt:lpstr>Diversification</vt:lpstr>
      <vt:lpstr>Income</vt:lpstr>
      <vt:lpstr>Inflation Resistance</vt:lpstr>
      <vt:lpstr>Past Performance</vt:lpstr>
      <vt:lpstr>Performance in 2012</vt:lpstr>
      <vt:lpstr>Performance vs Indexes</vt:lpstr>
      <vt:lpstr>REIT Index 10-Year</vt:lpstr>
      <vt:lpstr>S&amp;P/TSX Capped REIT Index Constituents</vt:lpstr>
      <vt:lpstr>Index Price/FFO Multiple</vt:lpstr>
      <vt:lpstr>However…</vt:lpstr>
      <vt:lpstr>REIT Index vs Bond Index</vt:lpstr>
      <vt:lpstr>REIT Yield Spread</vt:lpstr>
      <vt:lpstr>Payout Ratios (USA)</vt:lpstr>
      <vt:lpstr>Dividend Yields (USA)</vt:lpstr>
      <vt:lpstr>Lease Terms</vt:lpstr>
      <vt:lpstr>Debt-Return Correlation</vt:lpstr>
      <vt:lpstr>Measuring Performance</vt:lpstr>
      <vt:lpstr>Measuring Performance</vt:lpstr>
      <vt:lpstr>Measuring Performance</vt:lpstr>
      <vt:lpstr>P/AFFO Multiples Canada</vt:lpstr>
      <vt:lpstr>Measuring Performance</vt:lpstr>
      <vt:lpstr>Measuring Performance</vt:lpstr>
      <vt:lpstr>CALLOWAY</vt:lpstr>
      <vt:lpstr>SECURITY SNAPSHOT</vt:lpstr>
      <vt:lpstr>1 YEAR CHART</vt:lpstr>
      <vt:lpstr>1 YEAR CHART</vt:lpstr>
      <vt:lpstr>5 YEAR CHART</vt:lpstr>
      <vt:lpstr>5 YEAR CHART</vt:lpstr>
      <vt:lpstr>COMPARE WITH  S&amp;P/TSX COMPOSITE </vt:lpstr>
      <vt:lpstr>COMPARE WITH  S&amp;P/TSX COMPOSITE (1 Year)</vt:lpstr>
      <vt:lpstr>COMPARE WITH  S&amp;P/TSX COMPOSITE (5 Year)</vt:lpstr>
      <vt:lpstr>COMPARE WITH  S&amp;P/TSX COMPOSITE (10 Year)</vt:lpstr>
      <vt:lpstr>1 Year Calloway vs. iShares  S&amp;P/TSX Capped REIT Index (XRE-T)</vt:lpstr>
      <vt:lpstr>5 Year Calloway vs. iShares  S&amp;P/TSX Capped REIT Index (XRE-T)</vt:lpstr>
      <vt:lpstr>10 Year Calloway vs. iShares  S&amp;P/TSX Capped REIT Index (XRE-T)</vt:lpstr>
      <vt:lpstr>MAX CHART (May 1998 – 2014)</vt:lpstr>
      <vt:lpstr>COMPANY OVERVIEW</vt:lpstr>
      <vt:lpstr>ABOUT CALLOWAY</vt:lpstr>
      <vt:lpstr>ABOUT CALLOWAY</vt:lpstr>
      <vt:lpstr>INFORMATION ABOUT UNIT HOLDER</vt:lpstr>
      <vt:lpstr>UNITHOLDER SUMMARY</vt:lpstr>
      <vt:lpstr>DISTRIBUTION TO UNITHOLDER</vt:lpstr>
      <vt:lpstr>DISTRIBUTION TO UNITHOLDER</vt:lpstr>
      <vt:lpstr>STABLE CASH FLOW</vt:lpstr>
      <vt:lpstr>PORTFOLIO HIGHLIGHTS</vt:lpstr>
      <vt:lpstr>TOP 10 LARGEST PROPERTIES</vt:lpstr>
      <vt:lpstr>1O MOST RECENT ACQUIRED PROPERTIES</vt:lpstr>
      <vt:lpstr>INVESTMENT PROPERTIES</vt:lpstr>
      <vt:lpstr>TOP 10 TENANTS</vt:lpstr>
      <vt:lpstr>GROSS REVENUE BY TENANT</vt:lpstr>
      <vt:lpstr>GROSS REVENUE BY PROVINCE</vt:lpstr>
      <vt:lpstr>LEASE MATURITY </vt:lpstr>
      <vt:lpstr>LEASE MATURITY (Anchor vs. Non-Anchor)</vt:lpstr>
      <vt:lpstr>LEASE EXPIRATION SCHEDULE</vt:lpstr>
      <vt:lpstr>POTENTIAL FUTURE PIPELINE</vt:lpstr>
      <vt:lpstr>GROSS LEASABLE AREA </vt:lpstr>
      <vt:lpstr>COMMITTED PIPELINE</vt:lpstr>
      <vt:lpstr>UNCOMMITTED PIPELINE</vt:lpstr>
      <vt:lpstr>PREMIUM OUTLETS</vt:lpstr>
      <vt:lpstr>PREMIUM OUTLETS</vt:lpstr>
      <vt:lpstr>VAUGHAN METROPOLITAN CENTRE (VMC)</vt:lpstr>
      <vt:lpstr>VAUGHAN METROPOLITAN CENTRE (VMC)</vt:lpstr>
      <vt:lpstr>VMC: TTC SUBWAY EXTENSION</vt:lpstr>
      <vt:lpstr>STRATEGIC RELATIONSHIPS</vt:lpstr>
      <vt:lpstr>STRATEGIC RELATIONSHIP – SUPERCENTRES</vt:lpstr>
      <vt:lpstr>STRATEGIC RELATIONSHIP – WALMART CANADA</vt:lpstr>
      <vt:lpstr>STRATEGIC RELATIONSHIP – SIMON PROPERTY GROUP</vt:lpstr>
      <vt:lpstr>CAPITAL STRUCTURE</vt:lpstr>
      <vt:lpstr>INFORMATION ABOUT DEBT</vt:lpstr>
      <vt:lpstr>DEBT</vt:lpstr>
      <vt:lpstr>TERM MORTGAGES</vt:lpstr>
      <vt:lpstr>FUTURE PRINCIPAL PAYMENTS</vt:lpstr>
      <vt:lpstr>UNSECURED DEBENTURES</vt:lpstr>
      <vt:lpstr>DEBT MATURITY / LEVERAGE</vt:lpstr>
      <vt:lpstr>MANAGEMENT TEAM</vt:lpstr>
      <vt:lpstr>CHIEF EXECUTIVE OFFICER/PRESIDENT</vt:lpstr>
      <vt:lpstr>EXECUTIVE VICE PRESIDENT ASSET MANAGEMENT</vt:lpstr>
      <vt:lpstr>CHIEF FINANCIAL OFFICER</vt:lpstr>
      <vt:lpstr>QUARTERLY FINANCIAL AND OPERATIONAL HIGHLIGHTS</vt:lpstr>
      <vt:lpstr>FINANCIAL PERFORMANCE</vt:lpstr>
      <vt:lpstr>BALANCE SHEET (Quarterly)</vt:lpstr>
      <vt:lpstr>BALANCE SHEET (Annual)</vt:lpstr>
      <vt:lpstr>INCOME STATEMENT (Annual)</vt:lpstr>
      <vt:lpstr>INCOME STATEMENT (Quarterly)</vt:lpstr>
      <vt:lpstr>CASH FLOW STATEMENT (Annual)</vt:lpstr>
      <vt:lpstr>CASH FLOW STATEMENT (Annual) Cont.</vt:lpstr>
      <vt:lpstr>CASH FLOW STATEMENT (Quarterly)</vt:lpstr>
      <vt:lpstr>CASH FLOW STATEMENT (Quarterly) Cont.</vt:lpstr>
      <vt:lpstr>CASH  FROM OPERATIONS (Quarterly)</vt:lpstr>
      <vt:lpstr>RESULTS FROM OPERATIONS (Quarterly)</vt:lpstr>
      <vt:lpstr>FFO &amp; AFFO (Annual)</vt:lpstr>
      <vt:lpstr>FFO &amp; AFFO (Quarterly)</vt:lpstr>
      <vt:lpstr>FFO AND AFFO QUARTERLY INFORMATION</vt:lpstr>
      <vt:lpstr>POTENTIAL RISKS</vt:lpstr>
      <vt:lpstr>POTENTIAL RISKS</vt:lpstr>
      <vt:lpstr>CALLOWAY’S KEY ISSUES</vt:lpstr>
      <vt:lpstr>RECOMMENDATION</vt:lpstr>
      <vt:lpstr>HOLD</vt:lpstr>
      <vt:lpstr>WHY HOLD?</vt:lpstr>
      <vt:lpstr>PowerPoint Presentation</vt:lpstr>
      <vt:lpstr>Security Snapshot  </vt:lpstr>
      <vt:lpstr>Max Chart</vt:lpstr>
      <vt:lpstr>1 Year Chart and Moving  Average at 10 &amp; 100</vt:lpstr>
      <vt:lpstr>1 Year Chart and Moving  Average at 50 &amp; 200</vt:lpstr>
      <vt:lpstr>5 Year Chart and Moving  Average at 10 &amp; 100</vt:lpstr>
      <vt:lpstr>5 Year Chart and Moving  Average at 50 &amp; 200</vt:lpstr>
      <vt:lpstr>1 Year H&amp;R Vs S&amp;P TSX Capped REIT </vt:lpstr>
      <vt:lpstr>5 Year H&amp;R Vs.   S&amp;P TSX Capped REIT </vt:lpstr>
      <vt:lpstr>Company Overview </vt:lpstr>
      <vt:lpstr>H&amp;R Profile </vt:lpstr>
      <vt:lpstr>H&amp;R Strategy</vt:lpstr>
      <vt:lpstr>Properties under development</vt:lpstr>
      <vt:lpstr>Properties under development</vt:lpstr>
      <vt:lpstr>Diversified Portfolio</vt:lpstr>
      <vt:lpstr>PowerPoint Presentation</vt:lpstr>
      <vt:lpstr>PowerPoint Presentation</vt:lpstr>
      <vt:lpstr>Properties </vt:lpstr>
      <vt:lpstr>PowerPoint Presentation</vt:lpstr>
      <vt:lpstr>The Bow</vt:lpstr>
      <vt:lpstr>PowerPoint Presentation</vt:lpstr>
      <vt:lpstr>HESS TOWER, HOUSTON</vt:lpstr>
      <vt:lpstr>BELL CANADA AND BELL MOBILITY</vt:lpstr>
      <vt:lpstr>Top 20 tenants </vt:lpstr>
      <vt:lpstr>PowerPoint Presentation</vt:lpstr>
      <vt:lpstr>PowerPoint Presentation</vt:lpstr>
      <vt:lpstr>PowerPoint Presentation</vt:lpstr>
      <vt:lpstr>PowerPoint Presentation</vt:lpstr>
      <vt:lpstr>PowerPoint Presentation</vt:lpstr>
      <vt:lpstr>Occupancy </vt:lpstr>
      <vt:lpstr>Lease expires</vt:lpstr>
      <vt:lpstr>Average remaining lease term </vt:lpstr>
      <vt:lpstr>Acquisitions </vt:lpstr>
      <vt:lpstr>Acquisitions </vt:lpstr>
      <vt:lpstr>Acquisitions </vt:lpstr>
      <vt:lpstr>Management Team </vt:lpstr>
      <vt:lpstr>Thomas J. Hofstedter President  and CEO</vt:lpstr>
      <vt:lpstr>Thomas J. Hofstedter</vt:lpstr>
      <vt:lpstr>Larry Froom CFO</vt:lpstr>
      <vt:lpstr>Larry Froom</vt:lpstr>
      <vt:lpstr>Nathan Uhr  COO</vt:lpstr>
      <vt:lpstr>HR’s Capital structure  and  Debt Maturities </vt:lpstr>
      <vt:lpstr>Capital resource</vt:lpstr>
      <vt:lpstr>Distribution to unitholders</vt:lpstr>
      <vt:lpstr>Distribution to unitholders</vt:lpstr>
      <vt:lpstr>Capital resource</vt:lpstr>
      <vt:lpstr>Mortgage Maturity Schedule</vt:lpstr>
      <vt:lpstr>Capital Structure </vt:lpstr>
      <vt:lpstr>Risk Management </vt:lpstr>
      <vt:lpstr>Risk Management </vt:lpstr>
      <vt:lpstr>Risk Management </vt:lpstr>
      <vt:lpstr>Risk Management </vt:lpstr>
      <vt:lpstr>Financial Report  and  Operating FFO</vt:lpstr>
      <vt:lpstr>Financial Statement  Analysis-B/S   (ANNUAL)</vt:lpstr>
      <vt:lpstr>Financial Statement  Analysis-B/S  (2014-Q1) </vt:lpstr>
      <vt:lpstr>Financial Statement  Analysis-I/S (Annual )</vt:lpstr>
      <vt:lpstr>Financial Statement  Analysis-I/S 2013-Q3</vt:lpstr>
      <vt:lpstr>Financial Statement  Analysis-I/S 2014-Q1</vt:lpstr>
      <vt:lpstr>Cash flow (2013-Annual part1)</vt:lpstr>
      <vt:lpstr>Cash flow (2013-Annual part2)</vt:lpstr>
      <vt:lpstr>Cash flow (2013 Q3-part1)</vt:lpstr>
      <vt:lpstr>Cash flow (2013 Q3 part2)</vt:lpstr>
      <vt:lpstr>Cash flow (2014 Q1-part1)</vt:lpstr>
      <vt:lpstr>Cash flow (2014 Q1- part2)</vt:lpstr>
      <vt:lpstr>Funds From Operations (Annual) </vt:lpstr>
      <vt:lpstr>Funds From Operations (2013-Q3)</vt:lpstr>
      <vt:lpstr>Funds From Operations (2014-Q1)</vt:lpstr>
      <vt:lpstr>Adjusted Funds From  Operations  (Annual)</vt:lpstr>
      <vt:lpstr>Adjusted Funds From  Operations  (2013-Q3) </vt:lpstr>
      <vt:lpstr>Adjusted Funds From  Operations  (2014-Q1) </vt:lpstr>
      <vt:lpstr>     Recommendation                  HOLD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REITs</dc:title>
  <dc:creator>Ryan</dc:creator>
  <cp:lastModifiedBy>gp</cp:lastModifiedBy>
  <cp:revision>34</cp:revision>
  <cp:lastPrinted>2014-07-02T17:49:09Z</cp:lastPrinted>
  <dcterms:created xsi:type="dcterms:W3CDTF">2014-06-16T22:00:47Z</dcterms:created>
  <dcterms:modified xsi:type="dcterms:W3CDTF">2014-07-03T00:22:23Z</dcterms:modified>
</cp:coreProperties>
</file>